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fntdata" ContentType="application/x-fontdata"/>
  <Default Extension="png" ContentType="image/pn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p:sldMasterIdLst>
    <p:sldMasterId id="2147483648" r:id="rId1"/>
  </p:sldMasterIdLst>
  <p:notesMasterIdLst>
    <p:notesMasterId r:id="rId2"/>
  </p:notesMasterIdLst>
  <p:handoutMasterIdLst>
    <p:handoutMasterId r:id="rId3"/>
  </p:handoutMasterIdLst>
  <p:sldIdLst>
    <p:sldId id="403" r:id="rId4"/>
    <p:sldId id="404" r:id="rId5"/>
    <p:sldId id="259" r:id="rId6"/>
    <p:sldId id="260" r:id="rId7"/>
    <p:sldId id="2105" r:id="rId8"/>
    <p:sldId id="4023" r:id="rId9"/>
    <p:sldId id="263" r:id="rId10"/>
    <p:sldId id="3267" r:id="rId11"/>
    <p:sldId id="4953" r:id="rId12"/>
    <p:sldId id="4954" r:id="rId13"/>
    <p:sldId id="4955" r:id="rId14"/>
    <p:sldId id="4956" r:id="rId15"/>
    <p:sldId id="4957" r:id="rId16"/>
    <p:sldId id="4958" r:id="rId17"/>
    <p:sldId id="4959" r:id="rId18"/>
    <p:sldId id="4960" r:id="rId19"/>
    <p:sldId id="4961" r:id="rId20"/>
    <p:sldId id="4962" r:id="rId21"/>
    <p:sldId id="4963" r:id="rId22"/>
    <p:sldId id="4964" r:id="rId23"/>
    <p:sldId id="4731" r:id="rId24"/>
    <p:sldId id="4966" r:id="rId25"/>
    <p:sldId id="4967" r:id="rId26"/>
    <p:sldId id="4968" r:id="rId27"/>
    <p:sldId id="4969" r:id="rId28"/>
    <p:sldId id="4970" r:id="rId29"/>
    <p:sldId id="4971" r:id="rId30"/>
    <p:sldId id="4972" r:id="rId31"/>
    <p:sldId id="4973" r:id="rId32"/>
    <p:sldId id="4974" r:id="rId33"/>
    <p:sldId id="4975" r:id="rId34"/>
    <p:sldId id="4976" r:id="rId35"/>
    <p:sldId id="4977" r:id="rId36"/>
    <p:sldId id="4978" r:id="rId37"/>
    <p:sldId id="4979" r:id="rId38"/>
    <p:sldId id="4980" r:id="rId39"/>
    <p:sldId id="4981" r:id="rId40"/>
    <p:sldId id="4982" r:id="rId41"/>
    <p:sldId id="4983" r:id="rId42"/>
    <p:sldId id="4984" r:id="rId43"/>
    <p:sldId id="4985" r:id="rId44"/>
    <p:sldId id="4986" r:id="rId45"/>
    <p:sldId id="4987" r:id="rId46"/>
    <p:sldId id="4988" r:id="rId47"/>
    <p:sldId id="4989" r:id="rId48"/>
    <p:sldId id="4990" r:id="rId49"/>
    <p:sldId id="4991" r:id="rId50"/>
    <p:sldId id="261" r:id="rId51"/>
  </p:sldIdLst>
  <p:sldSz cx="12192000" cy="6858000"/>
  <p:notesSz cx="7103745" cy="10234295"/>
  <p:embeddedFontLst>
    <p:embeddedFont>
      <p:font typeface="思源黑体 CN Normal" panose="02010600030101010101" charset="-122"/>
      <p:regular r:id="rId53"/>
    </p:embeddedFont>
    <p:embeddedFont>
      <p:font typeface="微软雅黑" panose="020B0503020204020204" charset="-122"/>
      <p:regular r:id="rId54"/>
    </p:embeddedFont>
    <p:embeddedFont>
      <p:font typeface="幼圆" panose="02010509060101010101" charset="-122"/>
      <p:regular r:id="rId55"/>
    </p:embeddedFont>
    <p:embeddedFont>
      <p:font typeface="Calibri" panose="020F0502020204030204" charset="0"/>
      <p:regular r:id="rId56"/>
      <p:bold r:id="rId57"/>
      <p:italic r:id="rId58"/>
      <p:boldItalic r:id="rId59"/>
    </p:embeddedFont>
  </p:embeddedFontLst>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79" userDrawn="1">
          <p15:clr>
            <a:srgbClr val="A4A3A4"/>
          </p15:clr>
        </p15:guide>
        <p15:guide id="2" pos="4054" userDrawn="1">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00" d="100"/>
          <a:sy n="100" d="100"/>
        </p:scale>
        <p:origin x="1080" y="90"/>
      </p:cViewPr>
      <p:guideLst>
        <p:guide orient="horz" pos="1979"/>
        <p:guide pos="4054"/>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handoutMaster" Target="handoutMasters/handout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slide" Target="slides/slide41.xml" /><Relationship Id="rId45" Type="http://schemas.openxmlformats.org/officeDocument/2006/relationships/slide" Target="slides/slide42.xml" /><Relationship Id="rId46" Type="http://schemas.openxmlformats.org/officeDocument/2006/relationships/slide" Target="slides/slide43.xml" /><Relationship Id="rId47" Type="http://schemas.openxmlformats.org/officeDocument/2006/relationships/slide" Target="slides/slide44.xml" /><Relationship Id="rId48" Type="http://schemas.openxmlformats.org/officeDocument/2006/relationships/slide" Target="slides/slide45.xml" /><Relationship Id="rId49" Type="http://schemas.openxmlformats.org/officeDocument/2006/relationships/slide" Target="slides/slide46.xml" /><Relationship Id="rId5" Type="http://schemas.openxmlformats.org/officeDocument/2006/relationships/slide" Target="slides/slide2.xml" /><Relationship Id="rId50" Type="http://schemas.openxmlformats.org/officeDocument/2006/relationships/slide" Target="slides/slide47.xml" /><Relationship Id="rId51" Type="http://schemas.openxmlformats.org/officeDocument/2006/relationships/slide" Target="slides/slide48.xml" /><Relationship Id="rId52" Type="http://schemas.openxmlformats.org/officeDocument/2006/relationships/tags" Target="tags/tag114.xml" /><Relationship Id="rId53" Type="http://schemas.openxmlformats.org/officeDocument/2006/relationships/font" Target="fonts/font1.fntdata" /><Relationship Id="rId54" Type="http://schemas.openxmlformats.org/officeDocument/2006/relationships/font" Target="fonts/font2.fntdata" /><Relationship Id="rId55" Type="http://schemas.openxmlformats.org/officeDocument/2006/relationships/font" Target="fonts/font3.fntdata" /><Relationship Id="rId56" Type="http://schemas.openxmlformats.org/officeDocument/2006/relationships/font" Target="fonts/font4.fntdata" /><Relationship Id="rId57" Type="http://schemas.openxmlformats.org/officeDocument/2006/relationships/font" Target="fonts/font5.fntdata" /><Relationship Id="rId58" Type="http://schemas.openxmlformats.org/officeDocument/2006/relationships/font" Target="fonts/font6.fntdata" /><Relationship Id="rId59" Type="http://schemas.openxmlformats.org/officeDocument/2006/relationships/font" Target="fonts/font7.fntdata" /><Relationship Id="rId6" Type="http://schemas.openxmlformats.org/officeDocument/2006/relationships/slide" Target="slides/slide3.xml" /><Relationship Id="rId60" Type="http://schemas.openxmlformats.org/officeDocument/2006/relationships/presProps" Target="presProps.xml" /><Relationship Id="rId61" Type="http://schemas.openxmlformats.org/officeDocument/2006/relationships/viewProps" Target="viewProps.xml" /><Relationship Id="rId62" Type="http://schemas.openxmlformats.org/officeDocument/2006/relationships/theme" Target="theme/theme1.xml" /><Relationship Id="rId63" Type="http://schemas.openxmlformats.org/officeDocument/2006/relationships/tableStyles" Target="tableStyles.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a:t>单击此处添加标题</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单击此处添加副标题</a:t>
            </a:r>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a:t>单击此处编辑母版标题样式</a:t>
            </a:r>
            <a:endParaRPr lang="zh-CN" altLang="en-US"/>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615609"/>
            <a:ext cx="5157787"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615609"/>
            <a:ext cx="5183188"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a:t>单击此处编辑标题</a:t>
            </a:r>
            <a:endParaRPr lang="zh-CN" altLang="en-US"/>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image" Target="file:///D:\qq&#25991;&#20214;\712321467\Image\C2C\Image2\%7b75232B38-A165-1FB7-499C-2E1C792CACB5%7d.png" TargetMode="External" /><Relationship Id="rId12" Type="http://schemas.openxmlformats.org/officeDocument/2006/relationships/image" Target="../media/image1.png"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0</a:t>
            </a:fld>
            <a:endParaRPr lang="zh-CN" altLang="en-US"/>
          </a:p>
        </p:txBody>
      </p:sp>
      <p:pic>
        <p:nvPicPr>
          <p:cNvPr id="7" name="图片 1073743875" descr="学科网 zxxk.com" title=""/>
          <p:cNvPicPr>
            <a:picLocks noChangeAspect="1"/>
          </p:cNvPicPr>
          <p:nvPr/>
        </p:nvPicPr>
        <p:blipFill>
          <a:blip r:embed="rId12" r:link="rId1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xml" /><Relationship Id="rId3"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6.xml" /><Relationship Id="rId4" Type="http://schemas.openxmlformats.org/officeDocument/2006/relationships/tags" Target="../tags/tag7.xml" /><Relationship Id="rId5" Type="http://schemas.openxmlformats.org/officeDocument/2006/relationships/image" Target="../media/image7.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8.xml" /><Relationship Id="rId4" Type="http://schemas.openxmlformats.org/officeDocument/2006/relationships/tags" Target="../tags/tag9.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0.xml" /><Relationship Id="rId4" Type="http://schemas.openxmlformats.org/officeDocument/2006/relationships/image" Target="../media/image8.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1.xml" /><Relationship Id="rId4" Type="http://schemas.openxmlformats.org/officeDocument/2006/relationships/image" Target="../media/image9.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2.xml" /><Relationship Id="rId4" Type="http://schemas.openxmlformats.org/officeDocument/2006/relationships/tags" Target="../tags/tag13.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0.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9.xml" /><Relationship Id="rId2" Type="http://schemas.openxmlformats.org/officeDocument/2006/relationships/image" Target="../media/image11.png" /><Relationship Id="rId3" Type="http://schemas.openxmlformats.org/officeDocument/2006/relationships/image" Target="../media/image3.png" /><Relationship Id="rId4" Type="http://schemas.openxmlformats.org/officeDocument/2006/relationships/tags" Target="../tags/tag14.xml" /><Relationship Id="rId5" Type="http://schemas.openxmlformats.org/officeDocument/2006/relationships/tags" Target="../tags/tag15.xml" /><Relationship Id="rId6" Type="http://schemas.openxmlformats.org/officeDocument/2006/relationships/image" Target="../media/image12.png" /><Relationship Id="rId7" Type="http://schemas.openxmlformats.org/officeDocument/2006/relationships/tags" Target="../tags/tag16.xml" /><Relationship Id="rId8" Type="http://schemas.openxmlformats.org/officeDocument/2006/relationships/tags" Target="../tags/tag17.xml" /><Relationship Id="rId9" Type="http://schemas.openxmlformats.org/officeDocument/2006/relationships/tags" Target="../tags/tag18.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13.png" /><Relationship Id="rId2" Type="http://schemas.openxmlformats.org/officeDocument/2006/relationships/image" Target="../media/image11.png" /><Relationship Id="rId3" Type="http://schemas.openxmlformats.org/officeDocument/2006/relationships/image" Target="../media/image3.png" /><Relationship Id="rId4" Type="http://schemas.openxmlformats.org/officeDocument/2006/relationships/tags" Target="../tags/tag20.xml" /><Relationship Id="rId5" Type="http://schemas.openxmlformats.org/officeDocument/2006/relationships/tags" Target="../tags/tag21.xml" /><Relationship Id="rId6" Type="http://schemas.openxmlformats.org/officeDocument/2006/relationships/tags" Target="../tags/tag22.xml" /><Relationship Id="rId7" Type="http://schemas.openxmlformats.org/officeDocument/2006/relationships/tags" Target="../tags/tag23.xml" /><Relationship Id="rId8" Type="http://schemas.openxmlformats.org/officeDocument/2006/relationships/tags" Target="../tags/tag24.xml" /><Relationship Id="rId9" Type="http://schemas.openxmlformats.org/officeDocument/2006/relationships/tags" Target="../tags/tag25.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1.xml" /><Relationship Id="rId2" Type="http://schemas.openxmlformats.org/officeDocument/2006/relationships/image" Target="../media/image11.png" /><Relationship Id="rId3" Type="http://schemas.openxmlformats.org/officeDocument/2006/relationships/image" Target="../media/image3.png" /><Relationship Id="rId4" Type="http://schemas.openxmlformats.org/officeDocument/2006/relationships/tags" Target="../tags/tag26.xml" /><Relationship Id="rId5" Type="http://schemas.openxmlformats.org/officeDocument/2006/relationships/tags" Target="../tags/tag27.xml" /><Relationship Id="rId6" Type="http://schemas.openxmlformats.org/officeDocument/2006/relationships/image" Target="../media/image14.png" /><Relationship Id="rId7" Type="http://schemas.openxmlformats.org/officeDocument/2006/relationships/tags" Target="../tags/tag28.xml" /><Relationship Id="rId8" Type="http://schemas.openxmlformats.org/officeDocument/2006/relationships/tags" Target="../tags/tag29.xml" /><Relationship Id="rId9" Type="http://schemas.openxmlformats.org/officeDocument/2006/relationships/tags" Target="../tags/tag30.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8.xml" /><Relationship Id="rId11" Type="http://schemas.openxmlformats.org/officeDocument/2006/relationships/tags" Target="../tags/tag39.xml" /><Relationship Id="rId2" Type="http://schemas.openxmlformats.org/officeDocument/2006/relationships/image" Target="../media/image11.png" /><Relationship Id="rId3" Type="http://schemas.openxmlformats.org/officeDocument/2006/relationships/image" Target="../media/image3.png" /><Relationship Id="rId4" Type="http://schemas.openxmlformats.org/officeDocument/2006/relationships/tags" Target="../tags/tag32.xml" /><Relationship Id="rId5" Type="http://schemas.openxmlformats.org/officeDocument/2006/relationships/tags" Target="../tags/tag33.xml" /><Relationship Id="rId6" Type="http://schemas.openxmlformats.org/officeDocument/2006/relationships/tags" Target="../tags/tag34.xml" /><Relationship Id="rId7" Type="http://schemas.openxmlformats.org/officeDocument/2006/relationships/tags" Target="../tags/tag35.xml" /><Relationship Id="rId8" Type="http://schemas.openxmlformats.org/officeDocument/2006/relationships/tags" Target="../tags/tag36.xml" /><Relationship Id="rId9" Type="http://schemas.openxmlformats.org/officeDocument/2006/relationships/tags" Target="../tags/tag37.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xml" /><Relationship Id="rId3" Type="http://schemas.openxmlformats.org/officeDocument/2006/relationships/image" Target="../media/image2.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0.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1.xml" /><Relationship Id="rId4" Type="http://schemas.openxmlformats.org/officeDocument/2006/relationships/tags" Target="../tags/tag42.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3.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4.xml" /><Relationship Id="rId4" Type="http://schemas.openxmlformats.org/officeDocument/2006/relationships/tags" Target="../tags/tag45.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6.xml" /><Relationship Id="rId4" Type="http://schemas.openxmlformats.org/officeDocument/2006/relationships/image" Target="../media/image15.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7.xml" /><Relationship Id="rId4" Type="http://schemas.openxmlformats.org/officeDocument/2006/relationships/tags" Target="../tags/tag48.xml" /><Relationship Id="rId5" Type="http://schemas.openxmlformats.org/officeDocument/2006/relationships/image" Target="../media/image16.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9.xml" /><Relationship Id="rId4" Type="http://schemas.openxmlformats.org/officeDocument/2006/relationships/tags" Target="../tags/tag50.xml" /><Relationship Id="rId5" Type="http://schemas.openxmlformats.org/officeDocument/2006/relationships/image" Target="../media/image17.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51.xml" /><Relationship Id="rId4" Type="http://schemas.openxmlformats.org/officeDocument/2006/relationships/image" Target="../media/image18.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52.xml" /><Relationship Id="rId4" Type="http://schemas.openxmlformats.org/officeDocument/2006/relationships/image" Target="../media/image19.png" /><Relationship Id="rId5" Type="http://schemas.openxmlformats.org/officeDocument/2006/relationships/tags" Target="../tags/tag53.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54.xml" /><Relationship Id="rId4" Type="http://schemas.openxmlformats.org/officeDocument/2006/relationships/image" Target="../media/image20.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55.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56.xml" /><Relationship Id="rId4" Type="http://schemas.openxmlformats.org/officeDocument/2006/relationships/tags" Target="../tags/tag57.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58.xml" /><Relationship Id="rId4" Type="http://schemas.openxmlformats.org/officeDocument/2006/relationships/tags" Target="../tags/tag59.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60.xml" /><Relationship Id="rId4" Type="http://schemas.openxmlformats.org/officeDocument/2006/relationships/tags" Target="../tags/tag61.xml" /><Relationship Id="rId5" Type="http://schemas.openxmlformats.org/officeDocument/2006/relationships/tags" Target="../tags/tag62.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63.xml" /><Relationship Id="rId4" Type="http://schemas.openxmlformats.org/officeDocument/2006/relationships/image" Target="../media/image21.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64.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65.xml" /><Relationship Id="rId4" Type="http://schemas.openxmlformats.org/officeDocument/2006/relationships/tags" Target="../tags/tag66.xml" /><Relationship Id="rId5" Type="http://schemas.openxmlformats.org/officeDocument/2006/relationships/image" Target="../media/image22.png" /><Relationship Id="rId6" Type="http://schemas.openxmlformats.org/officeDocument/2006/relationships/image" Target="../media/image23.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67.xml" /><Relationship Id="rId4" Type="http://schemas.openxmlformats.org/officeDocument/2006/relationships/tags" Target="../tags/tag68.xml" /><Relationship Id="rId5" Type="http://schemas.openxmlformats.org/officeDocument/2006/relationships/image" Target="../media/image24.jpe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69.xml" /><Relationship Id="rId4" Type="http://schemas.openxmlformats.org/officeDocument/2006/relationships/tags" Target="../tags/tag70.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71.xml" /><Relationship Id="rId4" Type="http://schemas.openxmlformats.org/officeDocument/2006/relationships/tags" Target="../tags/tag72.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73.xml" /><Relationship Id="rId4" Type="http://schemas.openxmlformats.org/officeDocument/2006/relationships/tags" Target="../tags/tag74.xml" /><Relationship Id="rId5" Type="http://schemas.openxmlformats.org/officeDocument/2006/relationships/tags" Target="../tags/tag75.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76.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3.png" /><Relationship Id="rId4" Type="http://schemas.openxmlformats.org/officeDocument/2006/relationships/tags" Target="../tags/tag77.xml" /><Relationship Id="rId5" Type="http://schemas.openxmlformats.org/officeDocument/2006/relationships/tags" Target="../tags/tag78.xml" /><Relationship Id="rId6" Type="http://schemas.openxmlformats.org/officeDocument/2006/relationships/tags" Target="../tags/tag79.xml" /><Relationship Id="rId7" Type="http://schemas.openxmlformats.org/officeDocument/2006/relationships/tags" Target="../tags/tag80.xml" /><Relationship Id="rId8" Type="http://schemas.openxmlformats.org/officeDocument/2006/relationships/tags" Target="../tags/tag81.xml" /><Relationship Id="rId9" Type="http://schemas.openxmlformats.org/officeDocument/2006/relationships/tags" Target="../tags/tag82.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3.png" /><Relationship Id="rId4" Type="http://schemas.openxmlformats.org/officeDocument/2006/relationships/tags" Target="../tags/tag83.xml" /><Relationship Id="rId5" Type="http://schemas.openxmlformats.org/officeDocument/2006/relationships/tags" Target="../tags/tag84.xml" /><Relationship Id="rId6" Type="http://schemas.openxmlformats.org/officeDocument/2006/relationships/tags" Target="../tags/tag85.xml" /><Relationship Id="rId7" Type="http://schemas.openxmlformats.org/officeDocument/2006/relationships/tags" Target="../tags/tag86.xml" /><Relationship Id="rId8" Type="http://schemas.openxmlformats.org/officeDocument/2006/relationships/tags" Target="../tags/tag87.xml" /><Relationship Id="rId9" Type="http://schemas.openxmlformats.org/officeDocument/2006/relationships/tags" Target="../tags/tag88.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3.png" /><Relationship Id="rId4" Type="http://schemas.openxmlformats.org/officeDocument/2006/relationships/tags" Target="../tags/tag89.xml" /><Relationship Id="rId5" Type="http://schemas.openxmlformats.org/officeDocument/2006/relationships/tags" Target="../tags/tag90.xml" /><Relationship Id="rId6" Type="http://schemas.openxmlformats.org/officeDocument/2006/relationships/tags" Target="../tags/tag91.xml" /><Relationship Id="rId7" Type="http://schemas.openxmlformats.org/officeDocument/2006/relationships/tags" Target="../tags/tag92.xml" /><Relationship Id="rId8" Type="http://schemas.openxmlformats.org/officeDocument/2006/relationships/tags" Target="../tags/tag93.xml" /><Relationship Id="rId9" Type="http://schemas.openxmlformats.org/officeDocument/2006/relationships/tags" Target="../tags/tag94.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25.png" /><Relationship Id="rId2" Type="http://schemas.openxmlformats.org/officeDocument/2006/relationships/image" Target="../media/image11.png" /><Relationship Id="rId3" Type="http://schemas.openxmlformats.org/officeDocument/2006/relationships/image" Target="../media/image3.png" /><Relationship Id="rId4" Type="http://schemas.openxmlformats.org/officeDocument/2006/relationships/tags" Target="../tags/tag95.xml" /><Relationship Id="rId5" Type="http://schemas.openxmlformats.org/officeDocument/2006/relationships/tags" Target="../tags/tag96.xml" /><Relationship Id="rId6" Type="http://schemas.openxmlformats.org/officeDocument/2006/relationships/tags" Target="../tags/tag97.xml" /><Relationship Id="rId7" Type="http://schemas.openxmlformats.org/officeDocument/2006/relationships/tags" Target="../tags/tag98.xml" /><Relationship Id="rId8" Type="http://schemas.openxmlformats.org/officeDocument/2006/relationships/tags" Target="../tags/tag99.xml" /><Relationship Id="rId9" Type="http://schemas.openxmlformats.org/officeDocument/2006/relationships/tags" Target="../tags/tag100.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06.xml" /><Relationship Id="rId2" Type="http://schemas.openxmlformats.org/officeDocument/2006/relationships/image" Target="../media/image11.png" /><Relationship Id="rId3" Type="http://schemas.openxmlformats.org/officeDocument/2006/relationships/image" Target="../media/image3.png" /><Relationship Id="rId4" Type="http://schemas.openxmlformats.org/officeDocument/2006/relationships/tags" Target="../tags/tag101.xml" /><Relationship Id="rId5" Type="http://schemas.openxmlformats.org/officeDocument/2006/relationships/tags" Target="../tags/tag102.xml" /><Relationship Id="rId6" Type="http://schemas.openxmlformats.org/officeDocument/2006/relationships/tags" Target="../tags/tag103.xml" /><Relationship Id="rId7" Type="http://schemas.openxmlformats.org/officeDocument/2006/relationships/tags" Target="../tags/tag104.xml" /><Relationship Id="rId8" Type="http://schemas.openxmlformats.org/officeDocument/2006/relationships/image" Target="../media/image26.png" /><Relationship Id="rId9" Type="http://schemas.openxmlformats.org/officeDocument/2006/relationships/tags" Target="../tags/tag105.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1.png" /><Relationship Id="rId3" Type="http://schemas.openxmlformats.org/officeDocument/2006/relationships/image" Target="../media/image3.png" /><Relationship Id="rId4" Type="http://schemas.openxmlformats.org/officeDocument/2006/relationships/tags" Target="../tags/tag107.xml" /><Relationship Id="rId5" Type="http://schemas.openxmlformats.org/officeDocument/2006/relationships/tags" Target="../tags/tag108.xml" /><Relationship Id="rId6" Type="http://schemas.openxmlformats.org/officeDocument/2006/relationships/tags" Target="../tags/tag109.xml" /><Relationship Id="rId7" Type="http://schemas.openxmlformats.org/officeDocument/2006/relationships/tags" Target="../tags/tag110.xml" /><Relationship Id="rId8" Type="http://schemas.openxmlformats.org/officeDocument/2006/relationships/tags" Target="../tags/tag111.xml" /><Relationship Id="rId9" Type="http://schemas.openxmlformats.org/officeDocument/2006/relationships/tags" Target="../tags/tag112.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13.xml" /><Relationship Id="rId3" Type="http://schemas.openxmlformats.org/officeDocument/2006/relationships/image" Target="../media/image2.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5.xml" /><Relationship Id="rId4" Type="http://schemas.openxmlformats.org/officeDocument/2006/relationships/image" Target="../media/image6.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74B5FF">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42" name="椭圆 41"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5" name="任意多边形: 形状 34" title=""/>
          <p:cNvSpPr/>
          <p:nvPr/>
        </p:nvSpPr>
        <p:spPr>
          <a:xfrm>
            <a:off x="635594" y="1634391"/>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30528" y="2664373"/>
            <a:ext cx="5983605" cy="1098550"/>
          </a:xfrm>
          <a:prstGeom prst="rect">
            <a:avLst/>
          </a:prstGeom>
          <a:noFill/>
        </p:spPr>
        <p:txBody>
          <a:bodyPr wrap="none" lIns="0" tIns="0" rIns="0" bIns="0" rtlCol="0">
            <a:noAutofit/>
          </a:bodyPr>
          <a:lstStyle/>
          <a:p>
            <a:pPr>
              <a:lnSpc>
                <a:spcPct val="110000"/>
              </a:lnSpc>
            </a:pPr>
            <a:r>
              <a:rPr lang="zh-CN" altLang="en-US" sz="6000" b="1">
                <a:solidFill>
                  <a:schemeClr val="tx1">
                    <a:lumMod val="75000"/>
                    <a:lumOff val="25000"/>
                  </a:schemeClr>
                </a:solidFill>
                <a:latin typeface="Alibaba PuHuiTi 2.0 105 Heavy" panose="00020600040101010101" charset="-122"/>
                <a:ea typeface="Alibaba PuHuiTi 2.0 105 Heavy" panose="00020600040101010101" charset="-122"/>
              </a:rPr>
              <a:t>物理</a:t>
            </a: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（全国通用）</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cxnSp>
        <p:nvCxnSpPr>
          <p:cNvPr id="46" name="直接连接符 45" title=""/>
          <p:cNvCxnSpPr/>
          <p:nvPr/>
        </p:nvCxnSpPr>
        <p:spPr>
          <a:xfrm>
            <a:off x="2820241" y="2240761"/>
            <a:ext cx="2281555"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圆角矩形 12" title=""/>
          <p:cNvSpPr/>
          <p:nvPr/>
        </p:nvSpPr>
        <p:spPr>
          <a:xfrm>
            <a:off x="834390" y="4698365"/>
            <a:ext cx="2218690" cy="539750"/>
          </a:xfrm>
          <a:prstGeom prst="roundRect">
            <a:avLst>
              <a:gd name="adj" fmla="val 50000"/>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0" name="TextBox 5" title=""/>
          <p:cNvSpPr txBox="1"/>
          <p:nvPr/>
        </p:nvSpPr>
        <p:spPr>
          <a:xfrm>
            <a:off x="1138090" y="4779106"/>
            <a:ext cx="1295400" cy="378460"/>
          </a:xfrm>
          <a:prstGeom prst="rect">
            <a:avLst/>
          </a:prstGeom>
          <a:noFill/>
        </p:spPr>
        <p:txBody>
          <a:bodyPr wrap="none" lIns="91440" tIns="45720" rIns="91440" bIns="45720" rtlCol="0">
            <a:spAutoFit/>
          </a:bodyPr>
          <a:lstStyle/>
          <a:p>
            <a:r>
              <a:rPr lang="zh-CN" altLang="en-US"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讲师：</a:t>
            </a:r>
            <a:r>
              <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xxx</a:t>
            </a:r>
            <a:endPar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endParaRPr>
          </a:p>
        </p:txBody>
      </p:sp>
      <p:pic>
        <p:nvPicPr>
          <p:cNvPr id="2" name="图片 1" title=""/>
          <p:cNvPicPr>
            <a:picLocks noChangeAspect="1"/>
          </p:cNvPicPr>
          <p:nvPr/>
        </p:nvPicPr>
        <p:blipFill>
          <a:blip r:embed="rId3"/>
          <a:stretch>
            <a:fillRect/>
          </a:stretch>
        </p:blipFill>
        <p:spPr>
          <a:xfrm>
            <a:off x="8265795" y="1454150"/>
            <a:ext cx="2719705" cy="3524885"/>
          </a:xfrm>
          <a:prstGeom prst="rect">
            <a:avLst/>
          </a:prstGeom>
        </p:spPr>
      </p:pic>
      <p:sp>
        <p:nvSpPr>
          <p:cNvPr id="4" name="文本框 3" title=""/>
          <p:cNvSpPr txBox="1"/>
          <p:nvPr/>
        </p:nvSpPr>
        <p:spPr>
          <a:xfrm>
            <a:off x="2130434" y="1649818"/>
            <a:ext cx="4130675" cy="521970"/>
          </a:xfrm>
          <a:prstGeom prst="rect">
            <a:avLst/>
          </a:prstGeom>
          <a:ln>
            <a:noFill/>
          </a:ln>
        </p:spPr>
        <p:txBody>
          <a:bodyPr wrap="square">
            <a:spAutoFit/>
          </a:bodyPr>
          <a:lstStyle/>
          <a:p>
            <a:r>
              <a:rPr lang="zh-CN" sz="2800" b="1">
                <a:solidFill>
                  <a:srgbClr val="92D050"/>
                </a:solidFill>
                <a:latin typeface="微软雅黑" panose="020b0503020204020204" charset="-122"/>
                <a:ea typeface="微软雅黑" panose="020b0503020204020204" charset="-122"/>
              </a:rPr>
              <a:t>中考</a:t>
            </a:r>
            <a:r>
              <a:rPr lang="zh-CN" sz="2800" b="1">
                <a:solidFill>
                  <a:srgbClr val="92D050"/>
                </a:solidFill>
                <a:latin typeface="微软雅黑" panose="020b0503020204020204" charset="-122"/>
                <a:ea typeface="微软雅黑" panose="020b0503020204020204" charset="-122"/>
                <a:sym typeface="+mn-ea"/>
              </a:rPr>
              <a:t>物理</a:t>
            </a:r>
            <a:r>
              <a:rPr lang="zh-CN" sz="2800" b="1">
                <a:solidFill>
                  <a:srgbClr val="92D050"/>
                </a:solidFill>
                <a:latin typeface="微软雅黑" panose="020b0503020204020204" charset="-122"/>
                <a:ea typeface="微软雅黑" panose="020b0503020204020204" charset="-122"/>
              </a:rPr>
              <a:t>一轮复习讲练测</a:t>
            </a:r>
            <a:endParaRPr lang="zh-CN" sz="2800" b="1">
              <a:solidFill>
                <a:srgbClr val="92D05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2" grpId="0" animBg="1"/>
      <p:bldP spid="35" grpId="0" animBg="1"/>
      <p:bldP spid="55" grpId="0" animBg="1"/>
      <p:bldP spid="59" grpId="0" animBg="1"/>
      <p:bldP spid="60" grpId="1" animBg="1"/>
      <p:bldP spid="63" grpId="0" animBg="1"/>
      <p:bldP spid="4"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二、电磁波的海洋</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title=""/>
          <p:cNvSpPr txBox="1"/>
          <p:nvPr>
            <p:custDataLst>
              <p:tags r:id="rId3"/>
            </p:custDataLst>
          </p:nvPr>
        </p:nvSpPr>
        <p:spPr>
          <a:xfrm>
            <a:off x="292735" y="1336675"/>
            <a:ext cx="3473450" cy="55308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2.电磁波家族及电磁波的应用</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4"/>
            </p:custDataLst>
          </p:nvPr>
        </p:nvSpPr>
        <p:spPr>
          <a:xfrm>
            <a:off x="292735" y="1969770"/>
            <a:ext cx="11577320" cy="101473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（1）电磁波家族及电磁波的应用：各种光和射线都是波长不同的电磁波。电磁波波长从大到小依次是无线电波、红外线、可见光、紫外线、X射线、γ射线等。</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1588" title=""/>
          <p:cNvPicPr>
            <a:picLocks noChangeAspect="1"/>
          </p:cNvPicPr>
          <p:nvPr/>
        </p:nvPicPr>
        <p:blipFill>
          <a:blip r:embed="rId5"/>
          <a:stretch>
            <a:fillRect/>
          </a:stretch>
        </p:blipFill>
        <p:spPr>
          <a:xfrm>
            <a:off x="2805430" y="3360420"/>
            <a:ext cx="5105400" cy="30511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二、电磁波的海洋</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title=""/>
          <p:cNvSpPr txBox="1"/>
          <p:nvPr>
            <p:custDataLst>
              <p:tags r:id="rId3"/>
            </p:custDataLst>
          </p:nvPr>
        </p:nvSpPr>
        <p:spPr>
          <a:xfrm>
            <a:off x="292735" y="1336675"/>
            <a:ext cx="3473450" cy="55308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2.电磁波家族及电磁波的应用</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4"/>
            </p:custDataLst>
          </p:nvPr>
        </p:nvSpPr>
        <p:spPr>
          <a:xfrm>
            <a:off x="292735" y="1969770"/>
            <a:ext cx="11577320" cy="239966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（2）无线电波</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①定义：电磁波中通常用于广播、电视和移动电话的，频率为数百千赫至数百兆赫的那部分，叫做无线电波（无线电技术中使用的电磁波）。</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②特点：无线电波的波长从几毫米到几千米，通常根据波长把无线电波又分成几个波段：长波、中波、短波和微波。</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840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三、广播、电视和移动通信</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title=""/>
          <p:cNvSpPr txBox="1"/>
          <p:nvPr>
            <p:custDataLst>
              <p:tags r:id="rId3"/>
            </p:custDataLst>
          </p:nvPr>
        </p:nvSpPr>
        <p:spPr>
          <a:xfrm>
            <a:off x="292735" y="1336675"/>
            <a:ext cx="3473450" cy="55308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1.广播、电视和移动通信</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586" title=""/>
          <p:cNvPicPr>
            <a:picLocks noChangeAspect="1"/>
          </p:cNvPicPr>
          <p:nvPr/>
        </p:nvPicPr>
        <p:blipFill>
          <a:blip r:embed="rId4"/>
          <a:stretch>
            <a:fillRect/>
          </a:stretch>
        </p:blipFill>
        <p:spPr>
          <a:xfrm>
            <a:off x="1877695" y="2188210"/>
            <a:ext cx="6737985" cy="387858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840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三、广播、电视和移动通信</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title=""/>
          <p:cNvSpPr txBox="1"/>
          <p:nvPr>
            <p:custDataLst>
              <p:tags r:id="rId3"/>
            </p:custDataLst>
          </p:nvPr>
        </p:nvSpPr>
        <p:spPr>
          <a:xfrm>
            <a:off x="292735" y="1336675"/>
            <a:ext cx="5378450" cy="55308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2.电视信号的发射和接收过程可以用框图表示</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589" title=""/>
          <p:cNvPicPr>
            <a:picLocks noChangeAspect="1"/>
          </p:cNvPicPr>
          <p:nvPr/>
        </p:nvPicPr>
        <p:blipFill>
          <a:blip r:embed="rId4"/>
          <a:stretch>
            <a:fillRect/>
          </a:stretch>
        </p:blipFill>
        <p:spPr>
          <a:xfrm>
            <a:off x="1310640" y="2188210"/>
            <a:ext cx="9872345" cy="322961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840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三、广播、电视和移动通信</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title=""/>
          <p:cNvSpPr txBox="1"/>
          <p:nvPr>
            <p:custDataLst>
              <p:tags r:id="rId3"/>
            </p:custDataLst>
          </p:nvPr>
        </p:nvSpPr>
        <p:spPr>
          <a:xfrm>
            <a:off x="292735" y="1336675"/>
            <a:ext cx="5378450" cy="55308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3.广播、电视、移动电话信号传递的异同</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6" name="表格 5" title=""/>
          <p:cNvGraphicFramePr>
            <a:graphicFrameLocks noGrp="1"/>
          </p:cNvGraphicFramePr>
          <p:nvPr>
            <p:custDataLst>
              <p:tags r:id="rId4"/>
            </p:custDataLst>
          </p:nvPr>
        </p:nvGraphicFramePr>
        <p:xfrm>
          <a:off x="406400" y="2112010"/>
          <a:ext cx="10483850" cy="3343275"/>
        </p:xfrm>
        <a:graphic>
          <a:graphicData uri="http://schemas.openxmlformats.org/drawingml/2006/table">
            <a:tbl>
              <a:tblPr/>
              <a:tblGrid>
                <a:gridCol w="797560"/>
                <a:gridCol w="935990"/>
                <a:gridCol w="1445895"/>
                <a:gridCol w="1490345"/>
                <a:gridCol w="2060575"/>
                <a:gridCol w="1932940"/>
                <a:gridCol w="1820545"/>
              </a:tblGrid>
              <a:tr h="371475">
                <a:tc rowSpan="2">
                  <a:txBody>
                    <a:bodyPr vert="horz" wrap="square"/>
                    <a:lstStyle/>
                    <a:p>
                      <a:pPr indent="0" algn="ctr">
                        <a:buNone/>
                      </a:pP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gridSpan="3">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相同点</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hMerge="1">
                  <a:txBody>
                    <a:bodyPr vert="horz" wrap="square"/>
                    <a:lstStyle/>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不同的</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hMerge="1">
                  <a:txBody>
                    <a:bodyPr vert="horz" wrap="square"/>
                    <a:lstStyle/>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71475">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载体</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发射过程</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接收过程</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信号形式</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载体电磁波的特点</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发射和接收设备</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r>
              <a:tr h="74295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广播</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电磁波</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信号转换、调制、天线发射</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天线接收、调谐、解调</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音频信号</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频率最小</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广播电台发射、收音机接收</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4295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电视</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音频信号和视频信号</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频率较小</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电视台发射、电视机接收</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1442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移动电话</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各种形式的信号</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频率最大</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移动电话发射、接收，基地台转接</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四、越来越宽的信息之路</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587" title=""/>
          <p:cNvPicPr>
            <a:picLocks noChangeAspect="1"/>
          </p:cNvPicPr>
          <p:nvPr/>
        </p:nvPicPr>
        <p:blipFill>
          <a:blip r:embed="rId3"/>
          <a:stretch>
            <a:fillRect/>
          </a:stretch>
        </p:blipFill>
        <p:spPr>
          <a:xfrm>
            <a:off x="655320" y="1649730"/>
            <a:ext cx="9658350" cy="364680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85826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电话的工作原理</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4835525" cy="304609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动圈式话筒的结构如图，它工作时：</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①线圈运动能产生随着声音的变化而变化的电流；</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②与膜片相连的线圈随之一起振动；</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③人唱歌或说话产生的声音使膜片振动；</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④变化的电流经过放大后，由扬声器还原为声音。</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关于它的原理，排序正确的是（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A．①②③④     B．②①④③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C．③①④②     D．③②①④</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590" title=""/>
          <p:cNvPicPr>
            <a:picLocks noChangeAspect="1"/>
          </p:cNvPicPr>
          <p:nvPr/>
        </p:nvPicPr>
        <p:blipFill>
          <a:blip r:embed="rId6"/>
          <a:stretch>
            <a:fillRect/>
          </a:stretch>
        </p:blipFill>
        <p:spPr>
          <a:xfrm>
            <a:off x="882650" y="4588510"/>
            <a:ext cx="4326255" cy="1811020"/>
          </a:xfrm>
          <a:prstGeom prst="rect">
            <a:avLst/>
          </a:prstGeom>
          <a:noFill/>
          <a:ln w="9525">
            <a:noFill/>
          </a:ln>
        </p:spPr>
      </p:pic>
      <p:cxnSp>
        <p:nvCxnSpPr>
          <p:cNvPr id="21" name="直接连接符 20" title=""/>
          <p:cNvCxnSpPr/>
          <p:nvPr>
            <p:custDataLst>
              <p:tags r:id="rId7"/>
            </p:custDataLst>
          </p:nvPr>
        </p:nvCxnSpPr>
        <p:spPr>
          <a:xfrm flipH="1">
            <a:off x="5476240" y="1271270"/>
            <a:ext cx="0" cy="561403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8"/>
            </p:custDataLst>
          </p:nvPr>
        </p:nvSpPr>
        <p:spPr>
          <a:xfrm>
            <a:off x="5547360" y="1331595"/>
            <a:ext cx="6520180"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以下关于电话交换机的说法中，正确的是（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程控交换机是利用电脑按照输入的程序“见机行事”的；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一台程控交换机只能同时转接两部长途电话；</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打电话“占线”说明对方的话机一定在通话中；</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电话上的“来电显示”是由用户手机设定的，不需要程控交换机去完成</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9"/>
            </p:custDataLst>
          </p:nvPr>
        </p:nvCxnSpPr>
        <p:spPr>
          <a:xfrm>
            <a:off x="5504180" y="3638550"/>
            <a:ext cx="668782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3" name="文本框 22" title=""/>
          <p:cNvSpPr txBox="1"/>
          <p:nvPr>
            <p:custDataLst>
              <p:tags r:id="rId10"/>
            </p:custDataLst>
          </p:nvPr>
        </p:nvSpPr>
        <p:spPr>
          <a:xfrm>
            <a:off x="5488940" y="3638550"/>
            <a:ext cx="6577965"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关于电话机的听筒和话筒的工作原理,以下说法正确的是（</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A.话筒将声信号变成光信号    B.话筒将电信号变成磁信号</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C.听筒将声信号变成电信号    D.听筒将电信号变成声信号</a:t>
            </a:r>
            <a:endParaRPr sz="1600">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nvSpPr>
        <p:spPr>
          <a:xfrm>
            <a:off x="3216910" y="3301365"/>
            <a:ext cx="33782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10694670" y="1434465"/>
            <a:ext cx="32575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
        <p:nvSpPr>
          <p:cNvPr id="6" name="文本框 5" title=""/>
          <p:cNvSpPr txBox="1"/>
          <p:nvPr/>
        </p:nvSpPr>
        <p:spPr>
          <a:xfrm>
            <a:off x="5743575" y="4081780"/>
            <a:ext cx="33782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left)">
                                      <p:cBhvr>
                                        <p:cTn id="40" dur="500"/>
                                        <p:tgtEl>
                                          <p:spTgt spid="7">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wipe(left)">
                                      <p:cBhvr>
                                        <p:cTn id="45" dur="500"/>
                                        <p:tgtEl>
                                          <p:spTgt spid="7">
                                            <p:txEl>
                                              <p:pRg st="5" end="5"/>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
                                            <p:txEl>
                                              <p:pRg st="6" end="6"/>
                                            </p:txEl>
                                          </p:spTgt>
                                        </p:tgtEl>
                                        <p:attrNameLst>
                                          <p:attrName>style.visibility</p:attrName>
                                        </p:attrNameLst>
                                      </p:cBhvr>
                                      <p:to>
                                        <p:strVal val="visible"/>
                                      </p:to>
                                    </p:set>
                                    <p:animEffect transition="in" filter="wipe(left)">
                                      <p:cBhvr>
                                        <p:cTn id="50" dur="500"/>
                                        <p:tgtEl>
                                          <p:spTgt spid="7">
                                            <p:txEl>
                                              <p:pRg st="6" end="6"/>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
                                            <p:txEl>
                                              <p:pRg st="7" end="7"/>
                                            </p:txEl>
                                          </p:spTgt>
                                        </p:tgtEl>
                                        <p:attrNameLst>
                                          <p:attrName>style.visibility</p:attrName>
                                        </p:attrNameLst>
                                      </p:cBhvr>
                                      <p:to>
                                        <p:strVal val="visible"/>
                                      </p:to>
                                    </p:set>
                                    <p:animEffect transition="in" filter="wipe(left)">
                                      <p:cBhvr>
                                        <p:cTn id="55" dur="500"/>
                                        <p:tgtEl>
                                          <p:spTgt spid="7">
                                            <p:txEl>
                                              <p:pRg st="7" end="7"/>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2">
                                            <p:txEl>
                                              <p:pRg st="0" end="0"/>
                                            </p:txEl>
                                          </p:spTgt>
                                        </p:tgtEl>
                                        <p:attrNameLst>
                                          <p:attrName>style.visibility</p:attrName>
                                        </p:attrNameLst>
                                      </p:cBhvr>
                                      <p:to>
                                        <p:strVal val="visible"/>
                                      </p:to>
                                    </p:set>
                                    <p:animEffect transition="in" filter="wipe(left)">
                                      <p:cBhvr>
                                        <p:cTn id="65" dur="500"/>
                                        <p:tgtEl>
                                          <p:spTgt spid="22">
                                            <p:txEl>
                                              <p:pRg st="0" end="0"/>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2">
                                            <p:txEl>
                                              <p:pRg st="1" end="1"/>
                                            </p:txEl>
                                          </p:spTgt>
                                        </p:tgtEl>
                                        <p:attrNameLst>
                                          <p:attrName>style.visibility</p:attrName>
                                        </p:attrNameLst>
                                      </p:cBhvr>
                                      <p:to>
                                        <p:strVal val="visible"/>
                                      </p:to>
                                    </p:set>
                                    <p:animEffect transition="in" filter="wipe(left)">
                                      <p:cBhvr>
                                        <p:cTn id="70" dur="500"/>
                                        <p:tgtEl>
                                          <p:spTgt spid="22">
                                            <p:txEl>
                                              <p:pRg st="1" end="1"/>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2">
                                            <p:txEl>
                                              <p:pRg st="2" end="2"/>
                                            </p:txEl>
                                          </p:spTgt>
                                        </p:tgtEl>
                                        <p:attrNameLst>
                                          <p:attrName>style.visibility</p:attrName>
                                        </p:attrNameLst>
                                      </p:cBhvr>
                                      <p:to>
                                        <p:strVal val="visible"/>
                                      </p:to>
                                    </p:set>
                                    <p:animEffect transition="in" filter="wipe(left)">
                                      <p:cBhvr>
                                        <p:cTn id="75" dur="500"/>
                                        <p:tgtEl>
                                          <p:spTgt spid="22">
                                            <p:txEl>
                                              <p:pRg st="2" end="2"/>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2">
                                            <p:txEl>
                                              <p:pRg st="3" end="3"/>
                                            </p:txEl>
                                          </p:spTgt>
                                        </p:tgtEl>
                                        <p:attrNameLst>
                                          <p:attrName>style.visibility</p:attrName>
                                        </p:attrNameLst>
                                      </p:cBhvr>
                                      <p:to>
                                        <p:strVal val="visible"/>
                                      </p:to>
                                    </p:set>
                                    <p:animEffect transition="in" filter="wipe(left)">
                                      <p:cBhvr>
                                        <p:cTn id="80" dur="500"/>
                                        <p:tgtEl>
                                          <p:spTgt spid="22">
                                            <p:txEl>
                                              <p:pRg st="3" end="3"/>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2">
                                            <p:txEl>
                                              <p:pRg st="4" end="4"/>
                                            </p:txEl>
                                          </p:spTgt>
                                        </p:tgtEl>
                                        <p:attrNameLst>
                                          <p:attrName>style.visibility</p:attrName>
                                        </p:attrNameLst>
                                      </p:cBhvr>
                                      <p:to>
                                        <p:strVal val="visible"/>
                                      </p:to>
                                    </p:set>
                                    <p:animEffect transition="in" filter="wipe(left)">
                                      <p:cBhvr>
                                        <p:cTn id="85" dur="500"/>
                                        <p:tgtEl>
                                          <p:spTgt spid="22">
                                            <p:txEl>
                                              <p:pRg st="4" end="4"/>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wipe(left)">
                                      <p:cBhvr>
                                        <p:cTn id="90" dur="500"/>
                                        <p:tgtEl>
                                          <p:spTgt spid="30"/>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23">
                                            <p:txEl>
                                              <p:pRg st="0" end="0"/>
                                            </p:txEl>
                                          </p:spTgt>
                                        </p:tgtEl>
                                        <p:attrNameLst>
                                          <p:attrName>style.visibility</p:attrName>
                                        </p:attrNameLst>
                                      </p:cBhvr>
                                      <p:to>
                                        <p:strVal val="visible"/>
                                      </p:to>
                                    </p:set>
                                    <p:animEffect transition="in" filter="wipe(left)">
                                      <p:cBhvr>
                                        <p:cTn id="95" dur="500"/>
                                        <p:tgtEl>
                                          <p:spTgt spid="23">
                                            <p:txEl>
                                              <p:pRg st="0" end="0"/>
                                            </p:txEl>
                                          </p:spTgt>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23">
                                            <p:txEl>
                                              <p:pRg st="1" end="1"/>
                                            </p:txEl>
                                          </p:spTgt>
                                        </p:tgtEl>
                                        <p:attrNameLst>
                                          <p:attrName>style.visibility</p:attrName>
                                        </p:attrNameLst>
                                      </p:cBhvr>
                                      <p:to>
                                        <p:strVal val="visible"/>
                                      </p:to>
                                    </p:set>
                                    <p:animEffect transition="in" filter="wipe(left)">
                                      <p:cBhvr>
                                        <p:cTn id="100" dur="500"/>
                                        <p:tgtEl>
                                          <p:spTgt spid="23">
                                            <p:txEl>
                                              <p:pRg st="1" end="1"/>
                                            </p:txEl>
                                          </p:spTgt>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23">
                                            <p:txEl>
                                              <p:pRg st="2" end="2"/>
                                            </p:txEl>
                                          </p:spTgt>
                                        </p:tgtEl>
                                        <p:attrNameLst>
                                          <p:attrName>style.visibility</p:attrName>
                                        </p:attrNameLst>
                                      </p:cBhvr>
                                      <p:to>
                                        <p:strVal val="visible"/>
                                      </p:to>
                                    </p:set>
                                    <p:animEffect transition="in" filter="wipe(left)">
                                      <p:cBhvr>
                                        <p:cTn id="105" dur="500"/>
                                        <p:tgtEl>
                                          <p:spTgt spid="23">
                                            <p:txEl>
                                              <p:pRg st="2" end="2"/>
                                            </p:txEl>
                                          </p:spTgt>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11"/>
                                        </p:tgtEl>
                                        <p:attrNameLst>
                                          <p:attrName>style.visibility</p:attrName>
                                        </p:attrNameLst>
                                      </p:cBhvr>
                                      <p:to>
                                        <p:strVal val="visible"/>
                                      </p:to>
                                    </p:set>
                                    <p:animEffect transition="in" filter="barn(inVertical)">
                                      <p:cBhvr>
                                        <p:cTn id="110" dur="500"/>
                                        <p:tgtEl>
                                          <p:spTgt spid="11"/>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barn(inVertical)">
                                      <p:cBhvr>
                                        <p:cTn id="115" dur="500"/>
                                        <p:tgtEl>
                                          <p:spTgt spid="10"/>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6"/>
                                        </p:tgtEl>
                                        <p:attrNameLst>
                                          <p:attrName>style.visibility</p:attrName>
                                        </p:attrNameLst>
                                      </p:cBhvr>
                                      <p:to>
                                        <p:strVal val="visible"/>
                                      </p:to>
                                    </p:set>
                                    <p:animEffect transition="in" filter="barn(inVertical)">
                                      <p:cBhvr>
                                        <p:cTn id="1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1" grpId="0"/>
      <p:bldP spid="10" grpId="0"/>
      <p:bldP spid="2" grpId="0"/>
      <p:bldP spid="6"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27926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模拟信号与数字信号</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1172845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关于模拟信号和数字信号的下列描述不正确的是（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A.模拟信号容易丢失一些信息，造成图像和声音的失真</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B.数字信号抗干扰能力强</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C.数字信号一般只包括两种不同的状态</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D.现代电话信息的传输和处理过程已经全部使用数字信号</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6"/>
            </p:custDataLst>
          </p:nvPr>
        </p:nvCxnSpPr>
        <p:spPr>
          <a:xfrm>
            <a:off x="0" y="2681605"/>
            <a:ext cx="1219136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7"/>
            </p:custDataLst>
          </p:nvPr>
        </p:nvSpPr>
        <p:spPr>
          <a:xfrm>
            <a:off x="231140" y="2712085"/>
            <a:ext cx="5737860" cy="341503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2008年北京奥运会真正实现了“数字北京”、“数字奥运”的口号。关于这两个口号中“数字”的含义，下列说法正确的是（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A.“数字”表示2008年奥运会在运动场馆、志愿者数量上创造了奥运会历史上新的数字记录；</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B.“数字”表示奥运会在2008年举行，是中国人的幸运数字；</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C.“数字”表示通过建设各种数字通信的设施，为参与奥运会的人提供方便、快捷的数字信息服务；</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D.以上说法都正确</a:t>
            </a:r>
            <a:endParaRPr sz="1600">
              <a:latin typeface="微软雅黑" panose="020b0503020204020204" charset="-122"/>
              <a:ea typeface="微软雅黑" panose="020b0503020204020204" charset="-122"/>
              <a:cs typeface="微软雅黑" panose="020b0503020204020204" charset="-122"/>
            </a:endParaRPr>
          </a:p>
        </p:txBody>
      </p:sp>
      <p:cxnSp>
        <p:nvCxnSpPr>
          <p:cNvPr id="21" name="直接连接符 20" title=""/>
          <p:cNvCxnSpPr/>
          <p:nvPr>
            <p:custDataLst>
              <p:tags r:id="rId8"/>
            </p:custDataLst>
          </p:nvPr>
        </p:nvCxnSpPr>
        <p:spPr>
          <a:xfrm flipH="1">
            <a:off x="5913120" y="2660015"/>
            <a:ext cx="0" cy="422529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3" name="文本框 22" title=""/>
          <p:cNvSpPr txBox="1"/>
          <p:nvPr>
            <p:custDataLst>
              <p:tags r:id="rId9"/>
            </p:custDataLst>
          </p:nvPr>
        </p:nvSpPr>
        <p:spPr>
          <a:xfrm>
            <a:off x="5969000" y="2681605"/>
            <a:ext cx="6052185"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数字通信是一种既现代又古老的通信方式，现代电话已全部采用数字信号进行处理。若用“0”和“1”代表“开”和“关”这两个动作，组成一组数字信号，可以表达一句话。例如：“我相信你能行”的数字信号为“0、01、1、10、00”。</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请参照此代码和上述例子，用另一组信号表达你想说的一句话：</a:t>
            </a:r>
            <a:r>
              <a:rPr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，其数字信号为</a:t>
            </a:r>
            <a:r>
              <a:rPr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591" title=""/>
          <p:cNvPicPr>
            <a:picLocks noChangeAspect="1"/>
          </p:cNvPicPr>
          <p:nvPr/>
        </p:nvPicPr>
        <p:blipFill>
          <a:blip r:embed="rId10"/>
          <a:stretch>
            <a:fillRect/>
          </a:stretch>
        </p:blipFill>
        <p:spPr>
          <a:xfrm>
            <a:off x="6327140" y="5139690"/>
            <a:ext cx="5498465" cy="914400"/>
          </a:xfrm>
          <a:prstGeom prst="rect">
            <a:avLst/>
          </a:prstGeom>
          <a:noFill/>
          <a:ln w="9525">
            <a:noFill/>
          </a:ln>
        </p:spPr>
      </p:pic>
      <p:sp>
        <p:nvSpPr>
          <p:cNvPr id="11" name="文本框 10" title=""/>
          <p:cNvSpPr txBox="1"/>
          <p:nvPr/>
        </p:nvSpPr>
        <p:spPr>
          <a:xfrm>
            <a:off x="5575300" y="1418590"/>
            <a:ext cx="33782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1877695" y="3591560"/>
            <a:ext cx="31877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6" name="文本框 5" title=""/>
          <p:cNvSpPr txBox="1"/>
          <p:nvPr/>
        </p:nvSpPr>
        <p:spPr>
          <a:xfrm>
            <a:off x="6476365" y="4556760"/>
            <a:ext cx="14020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你相信我能行</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9154795" y="4556760"/>
            <a:ext cx="195072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1、01、1、10、00</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wipe(left)">
                                      <p:cBhvr>
                                        <p:cTn id="35" dur="500"/>
                                        <p:tgtEl>
                                          <p:spTgt spid="22">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1" end="1"/>
                                            </p:txEl>
                                          </p:spTgt>
                                        </p:tgtEl>
                                        <p:attrNameLst>
                                          <p:attrName>style.visibility</p:attrName>
                                        </p:attrNameLst>
                                      </p:cBhvr>
                                      <p:to>
                                        <p:strVal val="visible"/>
                                      </p:to>
                                    </p:set>
                                    <p:animEffect transition="in" filter="wipe(left)">
                                      <p:cBhvr>
                                        <p:cTn id="40" dur="500"/>
                                        <p:tgtEl>
                                          <p:spTgt spid="22">
                                            <p:txEl>
                                              <p:pRg st="1" end="1"/>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xEl>
                                              <p:pRg st="2" end="2"/>
                                            </p:txEl>
                                          </p:spTgt>
                                        </p:tgtEl>
                                        <p:attrNameLst>
                                          <p:attrName>style.visibility</p:attrName>
                                        </p:attrNameLst>
                                      </p:cBhvr>
                                      <p:to>
                                        <p:strVal val="visible"/>
                                      </p:to>
                                    </p:set>
                                    <p:animEffect transition="in" filter="wipe(left)">
                                      <p:cBhvr>
                                        <p:cTn id="45" dur="500"/>
                                        <p:tgtEl>
                                          <p:spTgt spid="22">
                                            <p:txEl>
                                              <p:pRg st="2" end="2"/>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2">
                                            <p:txEl>
                                              <p:pRg st="3" end="3"/>
                                            </p:txEl>
                                          </p:spTgt>
                                        </p:tgtEl>
                                        <p:attrNameLst>
                                          <p:attrName>style.visibility</p:attrName>
                                        </p:attrNameLst>
                                      </p:cBhvr>
                                      <p:to>
                                        <p:strVal val="visible"/>
                                      </p:to>
                                    </p:set>
                                    <p:animEffect transition="in" filter="wipe(left)">
                                      <p:cBhvr>
                                        <p:cTn id="50" dur="500"/>
                                        <p:tgtEl>
                                          <p:spTgt spid="22">
                                            <p:txEl>
                                              <p:pRg st="3" end="3"/>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xEl>
                                              <p:pRg st="4" end="4"/>
                                            </p:txEl>
                                          </p:spTgt>
                                        </p:tgtEl>
                                        <p:attrNameLst>
                                          <p:attrName>style.visibility</p:attrName>
                                        </p:attrNameLst>
                                      </p:cBhvr>
                                      <p:to>
                                        <p:strVal val="visible"/>
                                      </p:to>
                                    </p:set>
                                    <p:animEffect transition="in" filter="wipe(left)">
                                      <p:cBhvr>
                                        <p:cTn id="55" dur="500"/>
                                        <p:tgtEl>
                                          <p:spTgt spid="22">
                                            <p:txEl>
                                              <p:pRg st="4" end="4"/>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3">
                                            <p:txEl>
                                              <p:pRg st="0" end="0"/>
                                            </p:txEl>
                                          </p:spTgt>
                                        </p:tgtEl>
                                        <p:attrNameLst>
                                          <p:attrName>style.visibility</p:attrName>
                                        </p:attrNameLst>
                                      </p:cBhvr>
                                      <p:to>
                                        <p:strVal val="visible"/>
                                      </p:to>
                                    </p:set>
                                    <p:animEffect transition="in" filter="wipe(left)">
                                      <p:cBhvr>
                                        <p:cTn id="65" dur="500"/>
                                        <p:tgtEl>
                                          <p:spTgt spid="23">
                                            <p:txEl>
                                              <p:pRg st="0" end="0"/>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3">
                                            <p:txEl>
                                              <p:pRg st="1" end="1"/>
                                            </p:txEl>
                                          </p:spTgt>
                                        </p:tgtEl>
                                        <p:attrNameLst>
                                          <p:attrName>style.visibility</p:attrName>
                                        </p:attrNameLst>
                                      </p:cBhvr>
                                      <p:to>
                                        <p:strVal val="visible"/>
                                      </p:to>
                                    </p:set>
                                    <p:animEffect transition="in" filter="wipe(left)">
                                      <p:cBhvr>
                                        <p:cTn id="70" dur="500"/>
                                        <p:tgtEl>
                                          <p:spTgt spid="23">
                                            <p:txEl>
                                              <p:pRg st="1" end="1"/>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barn(inVertical)">
                                      <p:cBhvr>
                                        <p:cTn id="75" dur="500"/>
                                        <p:tgtEl>
                                          <p:spTgt spid="2"/>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barn(inVertical)">
                                      <p:cBhvr>
                                        <p:cTn id="80" dur="500"/>
                                        <p:tgtEl>
                                          <p:spTgt spid="11"/>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barn(inVertical)">
                                      <p:cBhvr>
                                        <p:cTn id="85" dur="500"/>
                                        <p:tgtEl>
                                          <p:spTgt spid="10"/>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barn(inVertical)">
                                      <p:cBhvr>
                                        <p:cTn id="90" dur="500"/>
                                        <p:tgtEl>
                                          <p:spTgt spid="6"/>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barn(inVertical)">
                                      <p:cBhvr>
                                        <p:cTn id="9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1" grpId="0"/>
      <p:bldP spid="10" grpId="0"/>
      <p:bldP spid="2" grpId="0"/>
      <p:bldP spid="6" grpId="0"/>
      <p:bldP spid="13"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27926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考向03  电磁波的发射及应用</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7263130"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电磁波的频率与波长的大致分布如图所示，下列说法正确的是（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A．紫外线属于可见光；</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B．红外线的波长比可见光的短；</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C．X射线的频率比无线电波的低；</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D．可见光与γ射线在真空中的传播速度相等</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592" title=""/>
          <p:cNvPicPr>
            <a:picLocks noChangeAspect="1"/>
          </p:cNvPicPr>
          <p:nvPr/>
        </p:nvPicPr>
        <p:blipFill>
          <a:blip r:embed="rId6"/>
          <a:stretch>
            <a:fillRect/>
          </a:stretch>
        </p:blipFill>
        <p:spPr>
          <a:xfrm>
            <a:off x="4997450" y="1799590"/>
            <a:ext cx="6177280" cy="1264285"/>
          </a:xfrm>
          <a:prstGeom prst="rect">
            <a:avLst/>
          </a:prstGeom>
          <a:noFill/>
          <a:ln w="9525">
            <a:noFill/>
          </a:ln>
        </p:spPr>
      </p:pic>
      <p:cxnSp>
        <p:nvCxnSpPr>
          <p:cNvPr id="30" name="直接连接符 29" title=""/>
          <p:cNvCxnSpPr/>
          <p:nvPr>
            <p:custDataLst>
              <p:tags r:id="rId7"/>
            </p:custDataLst>
          </p:nvPr>
        </p:nvCxnSpPr>
        <p:spPr>
          <a:xfrm>
            <a:off x="0" y="3281045"/>
            <a:ext cx="1219136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8"/>
            </p:custDataLst>
          </p:nvPr>
        </p:nvSpPr>
        <p:spPr>
          <a:xfrm>
            <a:off x="231140" y="3281045"/>
            <a:ext cx="5408295"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我们生活在电磁波的海洋中，下列关于电磁波的说法中正确的是（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电磁波不能在真空中传播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电磁波不能发生反射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电磁波在空气中的传播速度是340 m/s</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电磁波不仅能传递声音信号，也能传递图像信号</a:t>
            </a:r>
            <a:endParaRPr sz="1600">
              <a:latin typeface="微软雅黑" panose="020b0503020204020204" charset="-122"/>
              <a:ea typeface="微软雅黑" panose="020b0503020204020204" charset="-122"/>
              <a:cs typeface="微软雅黑" panose="020b0503020204020204" charset="-122"/>
            </a:endParaRPr>
          </a:p>
        </p:txBody>
      </p:sp>
      <p:cxnSp>
        <p:nvCxnSpPr>
          <p:cNvPr id="21" name="直接连接符 20" title=""/>
          <p:cNvCxnSpPr/>
          <p:nvPr>
            <p:custDataLst>
              <p:tags r:id="rId9"/>
            </p:custDataLst>
          </p:nvPr>
        </p:nvCxnSpPr>
        <p:spPr>
          <a:xfrm flipH="1">
            <a:off x="5791200" y="3298190"/>
            <a:ext cx="0" cy="35871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3" name="文本框 22" title=""/>
          <p:cNvSpPr txBox="1"/>
          <p:nvPr>
            <p:custDataLst>
              <p:tags r:id="rId10"/>
            </p:custDataLst>
          </p:nvPr>
        </p:nvSpPr>
        <p:spPr>
          <a:xfrm>
            <a:off x="5817235" y="3344545"/>
            <a:ext cx="6052185"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电磁波在人们生产、生活中有许多应用。下列实例中,不属于电磁波的应用的是(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A.电视机遥控器利用红外线进行遥控；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B.收音机利用无线电波传递信号；</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C.用B超来检查人体疾病；</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D.医生用X光片判断患者是否骨折</a:t>
            </a:r>
            <a:endParaRPr sz="1600">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nvSpPr>
        <p:spPr>
          <a:xfrm>
            <a:off x="6748145" y="1418590"/>
            <a:ext cx="33782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6" name="文本框 5" title=""/>
          <p:cNvSpPr txBox="1"/>
          <p:nvPr/>
        </p:nvSpPr>
        <p:spPr>
          <a:xfrm>
            <a:off x="2159635" y="3773805"/>
            <a:ext cx="33782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8246110" y="3825240"/>
            <a:ext cx="31877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left)">
                                      <p:cBhvr>
                                        <p:cTn id="40" dur="500"/>
                                        <p:tgtEl>
                                          <p:spTgt spid="7">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wipe(left)">
                                      <p:cBhvr>
                                        <p:cTn id="50" dur="500"/>
                                        <p:tgtEl>
                                          <p:spTgt spid="22">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xEl>
                                              <p:pRg st="1" end="1"/>
                                            </p:txEl>
                                          </p:spTgt>
                                        </p:tgtEl>
                                        <p:attrNameLst>
                                          <p:attrName>style.visibility</p:attrName>
                                        </p:attrNameLst>
                                      </p:cBhvr>
                                      <p:to>
                                        <p:strVal val="visible"/>
                                      </p:to>
                                    </p:set>
                                    <p:animEffect transition="in" filter="wipe(left)">
                                      <p:cBhvr>
                                        <p:cTn id="55" dur="500"/>
                                        <p:tgtEl>
                                          <p:spTgt spid="22">
                                            <p:txEl>
                                              <p:pRg st="1" end="1"/>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2">
                                            <p:txEl>
                                              <p:pRg st="2" end="2"/>
                                            </p:txEl>
                                          </p:spTgt>
                                        </p:tgtEl>
                                        <p:attrNameLst>
                                          <p:attrName>style.visibility</p:attrName>
                                        </p:attrNameLst>
                                      </p:cBhvr>
                                      <p:to>
                                        <p:strVal val="visible"/>
                                      </p:to>
                                    </p:set>
                                    <p:animEffect transition="in" filter="wipe(left)">
                                      <p:cBhvr>
                                        <p:cTn id="60" dur="500"/>
                                        <p:tgtEl>
                                          <p:spTgt spid="22">
                                            <p:txEl>
                                              <p:pRg st="2" end="2"/>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2">
                                            <p:txEl>
                                              <p:pRg st="3" end="3"/>
                                            </p:txEl>
                                          </p:spTgt>
                                        </p:tgtEl>
                                        <p:attrNameLst>
                                          <p:attrName>style.visibility</p:attrName>
                                        </p:attrNameLst>
                                      </p:cBhvr>
                                      <p:to>
                                        <p:strVal val="visible"/>
                                      </p:to>
                                    </p:set>
                                    <p:animEffect transition="in" filter="wipe(left)">
                                      <p:cBhvr>
                                        <p:cTn id="65" dur="500"/>
                                        <p:tgtEl>
                                          <p:spTgt spid="22">
                                            <p:txEl>
                                              <p:pRg st="3" end="3"/>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2">
                                            <p:txEl>
                                              <p:pRg st="4" end="4"/>
                                            </p:txEl>
                                          </p:spTgt>
                                        </p:tgtEl>
                                        <p:attrNameLst>
                                          <p:attrName>style.visibility</p:attrName>
                                        </p:attrNameLst>
                                      </p:cBhvr>
                                      <p:to>
                                        <p:strVal val="visible"/>
                                      </p:to>
                                    </p:set>
                                    <p:animEffect transition="in" filter="wipe(left)">
                                      <p:cBhvr>
                                        <p:cTn id="70" dur="500"/>
                                        <p:tgtEl>
                                          <p:spTgt spid="22">
                                            <p:txEl>
                                              <p:pRg st="4" end="4"/>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3">
                                            <p:txEl>
                                              <p:pRg st="0" end="0"/>
                                            </p:txEl>
                                          </p:spTgt>
                                        </p:tgtEl>
                                        <p:attrNameLst>
                                          <p:attrName>style.visibility</p:attrName>
                                        </p:attrNameLst>
                                      </p:cBhvr>
                                      <p:to>
                                        <p:strVal val="visible"/>
                                      </p:to>
                                    </p:set>
                                    <p:animEffect transition="in" filter="wipe(left)">
                                      <p:cBhvr>
                                        <p:cTn id="80" dur="500"/>
                                        <p:tgtEl>
                                          <p:spTgt spid="23">
                                            <p:txEl>
                                              <p:pRg st="0" end="0"/>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3">
                                            <p:txEl>
                                              <p:pRg st="1" end="1"/>
                                            </p:txEl>
                                          </p:spTgt>
                                        </p:tgtEl>
                                        <p:attrNameLst>
                                          <p:attrName>style.visibility</p:attrName>
                                        </p:attrNameLst>
                                      </p:cBhvr>
                                      <p:to>
                                        <p:strVal val="visible"/>
                                      </p:to>
                                    </p:set>
                                    <p:animEffect transition="in" filter="wipe(left)">
                                      <p:cBhvr>
                                        <p:cTn id="85" dur="500"/>
                                        <p:tgtEl>
                                          <p:spTgt spid="23">
                                            <p:txEl>
                                              <p:pRg st="1" end="1"/>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3">
                                            <p:txEl>
                                              <p:pRg st="2" end="2"/>
                                            </p:txEl>
                                          </p:spTgt>
                                        </p:tgtEl>
                                        <p:attrNameLst>
                                          <p:attrName>style.visibility</p:attrName>
                                        </p:attrNameLst>
                                      </p:cBhvr>
                                      <p:to>
                                        <p:strVal val="visible"/>
                                      </p:to>
                                    </p:set>
                                    <p:animEffect transition="in" filter="wipe(left)">
                                      <p:cBhvr>
                                        <p:cTn id="90" dur="500"/>
                                        <p:tgtEl>
                                          <p:spTgt spid="23">
                                            <p:txEl>
                                              <p:pRg st="2" end="2"/>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23">
                                            <p:txEl>
                                              <p:pRg st="3" end="3"/>
                                            </p:txEl>
                                          </p:spTgt>
                                        </p:tgtEl>
                                        <p:attrNameLst>
                                          <p:attrName>style.visibility</p:attrName>
                                        </p:attrNameLst>
                                      </p:cBhvr>
                                      <p:to>
                                        <p:strVal val="visible"/>
                                      </p:to>
                                    </p:set>
                                    <p:animEffect transition="in" filter="wipe(left)">
                                      <p:cBhvr>
                                        <p:cTn id="95" dur="500"/>
                                        <p:tgtEl>
                                          <p:spTgt spid="23">
                                            <p:txEl>
                                              <p:pRg st="3" end="3"/>
                                            </p:txEl>
                                          </p:spTgt>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23">
                                            <p:txEl>
                                              <p:pRg st="4" end="4"/>
                                            </p:txEl>
                                          </p:spTgt>
                                        </p:tgtEl>
                                        <p:attrNameLst>
                                          <p:attrName>style.visibility</p:attrName>
                                        </p:attrNameLst>
                                      </p:cBhvr>
                                      <p:to>
                                        <p:strVal val="visible"/>
                                      </p:to>
                                    </p:set>
                                    <p:animEffect transition="in" filter="wipe(left)">
                                      <p:cBhvr>
                                        <p:cTn id="100" dur="500"/>
                                        <p:tgtEl>
                                          <p:spTgt spid="23">
                                            <p:txEl>
                                              <p:pRg st="4" end="4"/>
                                            </p:txEl>
                                          </p:spTgt>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barn(inVertical)">
                                      <p:cBhvr>
                                        <p:cTn id="105" dur="500"/>
                                        <p:tgtEl>
                                          <p:spTgt spid="11"/>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6"/>
                                        </p:tgtEl>
                                        <p:attrNameLst>
                                          <p:attrName>style.visibility</p:attrName>
                                        </p:attrNameLst>
                                      </p:cBhvr>
                                      <p:to>
                                        <p:strVal val="visible"/>
                                      </p:to>
                                    </p:set>
                                    <p:animEffect transition="in" filter="barn(inVertical)">
                                      <p:cBhvr>
                                        <p:cTn id="110" dur="500"/>
                                        <p:tgtEl>
                                          <p:spTgt spid="6"/>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barn(inVertical)">
                                      <p:cBhvr>
                                        <p:cTn id="1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1" grpId="0"/>
      <p:bldP spid="2" grpId="0"/>
      <p:bldP spid="10" grpId="0"/>
      <p:bldP spid="6"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27926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考向04  现代通讯技术</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3853815" cy="304609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4</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各地高高耸立的电视塔是地标性建筑，电视塔上天线的作用是（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A．让声音、图象信号转化为电信号；</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B．让声音、图象信号加载到高频电流上；</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C．让音频、视频电信号加载到高频电流上；</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D．让载有音频、视频信号的高频电流产生电磁波</a:t>
            </a:r>
            <a:endParaRPr sz="1600">
              <a:latin typeface="微软雅黑" panose="020b0503020204020204" charset="-122"/>
              <a:ea typeface="微软雅黑" panose="020b0503020204020204" charset="-122"/>
              <a:cs typeface="微软雅黑" panose="020b0503020204020204" charset="-122"/>
            </a:endParaRPr>
          </a:p>
        </p:txBody>
      </p:sp>
      <p:cxnSp>
        <p:nvCxnSpPr>
          <p:cNvPr id="21" name="直接连接符 20" title=""/>
          <p:cNvCxnSpPr/>
          <p:nvPr>
            <p:custDataLst>
              <p:tags r:id="rId6"/>
            </p:custDataLst>
          </p:nvPr>
        </p:nvCxnSpPr>
        <p:spPr>
          <a:xfrm flipH="1">
            <a:off x="4185920" y="1332865"/>
            <a:ext cx="0" cy="324104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7"/>
            </p:custDataLst>
          </p:nvPr>
        </p:nvSpPr>
        <p:spPr>
          <a:xfrm>
            <a:off x="4225290" y="1331595"/>
            <a:ext cx="3391535"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4-1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在疫情防控期间，人们通过手机传递信息实现在线教育、视频会议、无线对讲等办公服务，避免了人与人之间的直接接触，手机传递信息是利用了（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红外线    B. 电磁波</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超声波    D. 次声波</a:t>
            </a:r>
            <a:endParaRPr sz="1600">
              <a:latin typeface="微软雅黑" panose="020b0503020204020204" charset="-122"/>
              <a:ea typeface="微软雅黑" panose="020b0503020204020204" charset="-122"/>
              <a:cs typeface="微软雅黑" panose="020b0503020204020204" charset="-122"/>
            </a:endParaRPr>
          </a:p>
        </p:txBody>
      </p:sp>
      <p:cxnSp>
        <p:nvCxnSpPr>
          <p:cNvPr id="2" name="直接连接符 1" title=""/>
          <p:cNvCxnSpPr/>
          <p:nvPr>
            <p:custDataLst>
              <p:tags r:id="rId8"/>
            </p:custDataLst>
          </p:nvPr>
        </p:nvCxnSpPr>
        <p:spPr>
          <a:xfrm flipH="1">
            <a:off x="7687310" y="1305560"/>
            <a:ext cx="0" cy="319278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3" name="文本框 22" title=""/>
          <p:cNvSpPr txBox="1"/>
          <p:nvPr>
            <p:custDataLst>
              <p:tags r:id="rId9"/>
            </p:custDataLst>
          </p:nvPr>
        </p:nvSpPr>
        <p:spPr>
          <a:xfrm>
            <a:off x="7757795" y="1332865"/>
            <a:ext cx="4353560"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4-2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2020年6月23日，我国用长征三号乙运载火箭成功发射第55颗北斗导航卫星，完成了“北斗”卫星全面组网工作。在卫星与火箭分离前，以火箭为参照物，卫星是______（选填“静止”或“运动”）的，“北斗”卫星导航系统利用______（选填“电磁波”、“超声波”或“红外线”）向地球传递信息。</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10"/>
            </p:custDataLst>
          </p:nvPr>
        </p:nvCxnSpPr>
        <p:spPr>
          <a:xfrm>
            <a:off x="0" y="4530725"/>
            <a:ext cx="1219136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11"/>
            </p:custDataLst>
          </p:nvPr>
        </p:nvSpPr>
        <p:spPr>
          <a:xfrm>
            <a:off x="292735" y="4683760"/>
            <a:ext cx="7244715"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4-3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关于电磁波和现代通信，下列说法正确的是（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A．导体中电流的迅速变化会在空间激起电磁波；</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B．我国建立的“北斗”卫星导航系统是利用超声波进行导航的；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C．固定电话、移动电话、广播和电视都是利用导线中的电流传递信息的；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D．电话听筒是把声信号转换成电信号</a:t>
            </a:r>
            <a:endParaRPr sz="1600">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nvSpPr>
        <p:spPr>
          <a:xfrm>
            <a:off x="3229610" y="1818640"/>
            <a:ext cx="33782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6339840" y="2940050"/>
            <a:ext cx="31051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11280140" y="2501265"/>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静止</a:t>
            </a:r>
            <a:endParaRPr lang="en-US" altLang="zh-CN" sz="1600">
              <a:solidFill>
                <a:srgbClr val="FF0000"/>
              </a:solidFill>
              <a:latin typeface="微软雅黑" panose="020b0503020204020204" charset="-122"/>
              <a:ea typeface="微软雅黑" panose="020b0503020204020204" charset="-122"/>
            </a:endParaRPr>
          </a:p>
        </p:txBody>
      </p:sp>
      <p:sp>
        <p:nvSpPr>
          <p:cNvPr id="14" name="文本框 13" title=""/>
          <p:cNvSpPr txBox="1"/>
          <p:nvPr/>
        </p:nvSpPr>
        <p:spPr>
          <a:xfrm>
            <a:off x="9206230" y="3223895"/>
            <a:ext cx="7924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电磁波</a:t>
            </a:r>
            <a:endParaRPr lang="en-US" alt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5643880" y="4774565"/>
            <a:ext cx="32575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xEl>
                                              <p:pRg st="0" end="0"/>
                                            </p:txEl>
                                          </p:spTgt>
                                        </p:tgtEl>
                                        <p:attrNameLst>
                                          <p:attrName>style.visibility</p:attrName>
                                        </p:attrNameLst>
                                      </p:cBhvr>
                                      <p:to>
                                        <p:strVal val="visible"/>
                                      </p:to>
                                    </p:set>
                                    <p:animEffect transition="in" filter="wipe(left)">
                                      <p:cBhvr>
                                        <p:cTn id="45" dur="500"/>
                                        <p:tgtEl>
                                          <p:spTgt spid="22">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2">
                                            <p:txEl>
                                              <p:pRg st="1" end="1"/>
                                            </p:txEl>
                                          </p:spTgt>
                                        </p:tgtEl>
                                        <p:attrNameLst>
                                          <p:attrName>style.visibility</p:attrName>
                                        </p:attrNameLst>
                                      </p:cBhvr>
                                      <p:to>
                                        <p:strVal val="visible"/>
                                      </p:to>
                                    </p:set>
                                    <p:animEffect transition="in" filter="wipe(left)">
                                      <p:cBhvr>
                                        <p:cTn id="50" dur="500"/>
                                        <p:tgtEl>
                                          <p:spTgt spid="22">
                                            <p:txEl>
                                              <p:pRg st="1" end="1"/>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xEl>
                                              <p:pRg st="2" end="2"/>
                                            </p:txEl>
                                          </p:spTgt>
                                        </p:tgtEl>
                                        <p:attrNameLst>
                                          <p:attrName>style.visibility</p:attrName>
                                        </p:attrNameLst>
                                      </p:cBhvr>
                                      <p:to>
                                        <p:strVal val="visible"/>
                                      </p:to>
                                    </p:set>
                                    <p:animEffect transition="in" filter="wipe(left)">
                                      <p:cBhvr>
                                        <p:cTn id="55" dur="500"/>
                                        <p:tgtEl>
                                          <p:spTgt spid="22">
                                            <p:txEl>
                                              <p:pRg st="2" end="2"/>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left)">
                                      <p:cBhvr>
                                        <p:cTn id="60" dur="500"/>
                                        <p:tgtEl>
                                          <p:spTgt spid="2"/>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3">
                                            <p:txEl>
                                              <p:pRg st="0" end="0"/>
                                            </p:txEl>
                                          </p:spTgt>
                                        </p:tgtEl>
                                        <p:attrNameLst>
                                          <p:attrName>style.visibility</p:attrName>
                                        </p:attrNameLst>
                                      </p:cBhvr>
                                      <p:to>
                                        <p:strVal val="visible"/>
                                      </p:to>
                                    </p:set>
                                    <p:animEffect transition="in" filter="wipe(left)">
                                      <p:cBhvr>
                                        <p:cTn id="65" dur="500"/>
                                        <p:tgtEl>
                                          <p:spTgt spid="23">
                                            <p:txEl>
                                              <p:pRg st="0" end="0"/>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left)">
                                      <p:cBhvr>
                                        <p:cTn id="70" dur="500"/>
                                        <p:tgtEl>
                                          <p:spTgt spid="30"/>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6">
                                            <p:txEl>
                                              <p:pRg st="0" end="0"/>
                                            </p:txEl>
                                          </p:spTgt>
                                        </p:tgtEl>
                                        <p:attrNameLst>
                                          <p:attrName>style.visibility</p:attrName>
                                        </p:attrNameLst>
                                      </p:cBhvr>
                                      <p:to>
                                        <p:strVal val="visible"/>
                                      </p:to>
                                    </p:set>
                                    <p:animEffect transition="in" filter="wipe(left)">
                                      <p:cBhvr>
                                        <p:cTn id="75" dur="500"/>
                                        <p:tgtEl>
                                          <p:spTgt spid="6">
                                            <p:txEl>
                                              <p:pRg st="0" end="0"/>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6">
                                            <p:txEl>
                                              <p:pRg st="1" end="1"/>
                                            </p:txEl>
                                          </p:spTgt>
                                        </p:tgtEl>
                                        <p:attrNameLst>
                                          <p:attrName>style.visibility</p:attrName>
                                        </p:attrNameLst>
                                      </p:cBhvr>
                                      <p:to>
                                        <p:strVal val="visible"/>
                                      </p:to>
                                    </p:set>
                                    <p:animEffect transition="in" filter="wipe(left)">
                                      <p:cBhvr>
                                        <p:cTn id="80" dur="500"/>
                                        <p:tgtEl>
                                          <p:spTgt spid="6">
                                            <p:txEl>
                                              <p:pRg st="1" end="1"/>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6">
                                            <p:txEl>
                                              <p:pRg st="2" end="2"/>
                                            </p:txEl>
                                          </p:spTgt>
                                        </p:tgtEl>
                                        <p:attrNameLst>
                                          <p:attrName>style.visibility</p:attrName>
                                        </p:attrNameLst>
                                      </p:cBhvr>
                                      <p:to>
                                        <p:strVal val="visible"/>
                                      </p:to>
                                    </p:set>
                                    <p:animEffect transition="in" filter="wipe(left)">
                                      <p:cBhvr>
                                        <p:cTn id="85" dur="500"/>
                                        <p:tgtEl>
                                          <p:spTgt spid="6">
                                            <p:txEl>
                                              <p:pRg st="2" end="2"/>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6">
                                            <p:txEl>
                                              <p:pRg st="3" end="3"/>
                                            </p:txEl>
                                          </p:spTgt>
                                        </p:tgtEl>
                                        <p:attrNameLst>
                                          <p:attrName>style.visibility</p:attrName>
                                        </p:attrNameLst>
                                      </p:cBhvr>
                                      <p:to>
                                        <p:strVal val="visible"/>
                                      </p:to>
                                    </p:set>
                                    <p:animEffect transition="in" filter="wipe(left)">
                                      <p:cBhvr>
                                        <p:cTn id="90" dur="500"/>
                                        <p:tgtEl>
                                          <p:spTgt spid="6">
                                            <p:txEl>
                                              <p:pRg st="3" end="3"/>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6">
                                            <p:txEl>
                                              <p:pRg st="4" end="4"/>
                                            </p:txEl>
                                          </p:spTgt>
                                        </p:tgtEl>
                                        <p:attrNameLst>
                                          <p:attrName>style.visibility</p:attrName>
                                        </p:attrNameLst>
                                      </p:cBhvr>
                                      <p:to>
                                        <p:strVal val="visible"/>
                                      </p:to>
                                    </p:set>
                                    <p:animEffect transition="in" filter="wipe(left)">
                                      <p:cBhvr>
                                        <p:cTn id="95" dur="500"/>
                                        <p:tgtEl>
                                          <p:spTgt spid="6">
                                            <p:txEl>
                                              <p:pRg st="4" end="4"/>
                                            </p:txEl>
                                          </p:spTgt>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barn(inVertical)">
                                      <p:cBhvr>
                                        <p:cTn id="100" dur="500"/>
                                        <p:tgtEl>
                                          <p:spTgt spid="10"/>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barn(inVertical)">
                                      <p:cBhvr>
                                        <p:cTn id="105" dur="500"/>
                                        <p:tgtEl>
                                          <p:spTgt spid="11"/>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barn(inVertical)">
                                      <p:cBhvr>
                                        <p:cTn id="110" dur="500"/>
                                        <p:tgtEl>
                                          <p:spTgt spid="13"/>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barn(inVertical)">
                                      <p:cBhvr>
                                        <p:cTn id="115" dur="500"/>
                                        <p:tgtEl>
                                          <p:spTgt spid="14"/>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15"/>
                                        </p:tgtEl>
                                        <p:attrNameLst>
                                          <p:attrName>style.visibility</p:attrName>
                                        </p:attrNameLst>
                                      </p:cBhvr>
                                      <p:to>
                                        <p:strVal val="visible"/>
                                      </p:to>
                                    </p:set>
                                    <p:animEffect transition="in" filter="barn(inVertical)">
                                      <p:cBhvr>
                                        <p:cTn id="1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 grpId="0" animBg="1"/>
      <p:bldP spid="10" grpId="0"/>
      <p:bldP spid="11" grpId="0"/>
      <p:bldP spid="13" grpId="0"/>
      <p:bldP spid="14" grpId="0"/>
      <p:bldP spid="15"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0" name="任意多边形: 形状 39" title=""/>
          <p:cNvSpPr/>
          <p:nvPr/>
        </p:nvSpPr>
        <p:spPr>
          <a:xfrm>
            <a:off x="3370521" y="-1"/>
            <a:ext cx="8821479" cy="6876199"/>
          </a:xfrm>
          <a:custGeom>
            <a:gdLst>
              <a:gd name="connsiteX0" fmla="*/ 347295 w 8821479"/>
              <a:gd name="connsiteY0" fmla="*/ 0 h 6901426"/>
              <a:gd name="connsiteX1" fmla="*/ 8821479 w 8821479"/>
              <a:gd name="connsiteY1" fmla="*/ 0 h 6901426"/>
              <a:gd name="connsiteX2" fmla="*/ 8821479 w 8821479"/>
              <a:gd name="connsiteY2" fmla="*/ 6901426 h 6901426"/>
              <a:gd name="connsiteX3" fmla="*/ 1720669 w 8821479"/>
              <a:gd name="connsiteY3" fmla="*/ 6901426 h 6901426"/>
              <a:gd name="connsiteX4" fmla="*/ 1577477 w 8821479"/>
              <a:gd name="connsiteY4" fmla="*/ 6735814 h 6901426"/>
              <a:gd name="connsiteX5" fmla="*/ 0 w 8821479"/>
              <a:gd name="connsiteY5" fmla="*/ 2233678 h 6901426"/>
              <a:gd name="connsiteX6" fmla="*/ 325046 w 8821479"/>
              <a:gd name="connsiteY6" fmla="*/ 66692 h 69014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479" h="6901426">
                <a:moveTo>
                  <a:pt x="347295" y="0"/>
                </a:moveTo>
                <a:lnTo>
                  <a:pt x="8821479" y="0"/>
                </a:lnTo>
                <a:lnTo>
                  <a:pt x="8821479" y="6901426"/>
                </a:lnTo>
                <a:lnTo>
                  <a:pt x="1720669" y="6901426"/>
                </a:lnTo>
                <a:lnTo>
                  <a:pt x="1577477" y="6735814"/>
                </a:lnTo>
                <a:cubicBezTo>
                  <a:pt x="597364" y="5546719"/>
                  <a:pt x="0" y="3967123"/>
                  <a:pt x="0" y="2233678"/>
                </a:cubicBezTo>
                <a:cubicBezTo>
                  <a:pt x="0" y="1475296"/>
                  <a:pt x="114339" y="746362"/>
                  <a:pt x="325046" y="66692"/>
                </a:cubicBezTo>
                <a:close/>
              </a:path>
            </a:pathLst>
          </a:custGeom>
          <a:solidFill>
            <a:srgbClr val="FFE69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22"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2" name="矩形: 圆角 31" title=""/>
          <p:cNvSpPr/>
          <p:nvPr/>
        </p:nvSpPr>
        <p:spPr>
          <a:xfrm>
            <a:off x="7207794" y="2552830"/>
            <a:ext cx="2712040" cy="663553"/>
          </a:xfrm>
          <a:prstGeom prst="roundRect">
            <a:avLst>
              <a:gd name="adj" fmla="val 50000"/>
            </a:avLst>
          </a:prstGeom>
          <a:gradFill>
            <a:gsLst>
              <a:gs pos="100000">
                <a:srgbClr val="A9D3F6"/>
              </a:gs>
              <a:gs pos="0">
                <a:srgbClr val="5890E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bg1"/>
                </a:solidFill>
                <a:latin typeface="思源黑体 CN Bold" panose="020b0800000000000000" pitchFamily="34" charset="-122"/>
                <a:ea typeface="思源黑体 CN Bold" panose="020b0800000000000000" pitchFamily="34" charset="-122"/>
              </a:rPr>
              <a:t>专题</a:t>
            </a:r>
            <a:r>
              <a:rPr lang="en-US" altLang="zh-CN" sz="3200">
                <a:solidFill>
                  <a:schemeClr val="bg1"/>
                </a:solidFill>
                <a:latin typeface="思源黑体 CN Bold" panose="020b0800000000000000" pitchFamily="34" charset="-122"/>
                <a:ea typeface="思源黑体 CN Bold" panose="020b0800000000000000" pitchFamily="34" charset="-122"/>
              </a:rPr>
              <a:t>21</a:t>
            </a:r>
            <a:endParaRPr lang="en-US" altLang="zh-CN" sz="3200">
              <a:solidFill>
                <a:schemeClr val="bg1"/>
              </a:solidFill>
              <a:latin typeface="思源黑体 CN Bold" panose="020b0800000000000000" pitchFamily="34" charset="-122"/>
              <a:ea typeface="思源黑体 CN Bold" panose="020b0800000000000000" pitchFamily="34" charset="-122"/>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158710" y="3442691"/>
            <a:ext cx="4822825" cy="1017270"/>
          </a:xfrm>
          <a:prstGeom prst="rect">
            <a:avLst/>
          </a:prstGeom>
          <a:noFill/>
        </p:spPr>
        <p:txBody>
          <a:bodyPr wrap="none" lIns="0" tIns="0" rIns="0" bIns="0" rtlCol="0">
            <a:noAutofit/>
          </a:bodyPr>
          <a:lstStyle/>
          <a:p>
            <a:pPr algn="ctr">
              <a:lnSpc>
                <a:spcPct val="110000"/>
              </a:lnSpc>
            </a:pPr>
            <a:r>
              <a:rPr lang="zh-CN" sz="4800" b="1">
                <a:solidFill>
                  <a:schemeClr val="tx1">
                    <a:lumMod val="75000"/>
                    <a:lumOff val="25000"/>
                  </a:schemeClr>
                </a:solidFill>
                <a:latin typeface="Alibaba PuHuiTi 2.0 105 Heavy" panose="00020600040101010101" charset="-122"/>
                <a:ea typeface="Alibaba PuHuiTi 2.0 105 Heavy" panose="00020600040101010101" charset="-122"/>
              </a:rPr>
              <a:t>信息、能源与材料</a:t>
            </a:r>
            <a:endParaRPr lang="zh-CN" sz="48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pic>
        <p:nvPicPr>
          <p:cNvPr id="2" name="图片 1" title=""/>
          <p:cNvPicPr>
            <a:picLocks noChangeAspect="1"/>
          </p:cNvPicPr>
          <p:nvPr/>
        </p:nvPicPr>
        <p:blipFill>
          <a:blip r:embed="rId3"/>
          <a:stretch>
            <a:fillRect/>
          </a:stretch>
        </p:blipFill>
        <p:spPr>
          <a:xfrm>
            <a:off x="893445" y="2367915"/>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59" grpId="0" animBg="1"/>
      <p:bldP spid="63" grpId="0" animBg="1"/>
      <p:bldP spid="60" grpId="1" animBg="1"/>
      <p:bldP spid="64" grpId="0" animBg="1"/>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4326111" y="1563294"/>
            <a:ext cx="6301740" cy="3731458"/>
            <a:chOff x="3039745" y="1682616"/>
            <a:chExt cx="6301740"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02</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039745" y="3747636"/>
              <a:ext cx="6301740" cy="835025"/>
            </a:xfrm>
            <a:prstGeom prst="rect">
              <a:avLst/>
            </a:prstGeom>
            <a:noFill/>
          </p:spPr>
          <p:txBody>
            <a:bodyPr wrap="none" lIns="0" tIns="0" rIns="0" bIns="0"/>
            <a:lstStyle/>
            <a:p>
              <a:pPr algn="ctr"/>
              <a:r>
                <a:rPr lang="en-US" altLang="zh-CN" sz="4000" b="1">
                  <a:solidFill>
                    <a:schemeClr val="accent2">
                      <a:lumMod val="75000"/>
                    </a:schemeClr>
                  </a:solidFill>
                  <a:latin typeface="微软雅黑" panose="020b0503020204020204" charset="-122"/>
                  <a:ea typeface="微软雅黑" panose="020b0503020204020204" charset="-122"/>
                </a:rPr>
                <a:t> </a:t>
              </a:r>
              <a:r>
                <a:rPr lang="zh-CN" altLang="en-US" sz="4000" b="1">
                  <a:solidFill>
                    <a:schemeClr val="accent2">
                      <a:lumMod val="75000"/>
                    </a:schemeClr>
                  </a:solidFill>
                  <a:latin typeface="微软雅黑" panose="020b0503020204020204" charset="-122"/>
                  <a:ea typeface="微软雅黑" panose="020b0503020204020204" charset="-122"/>
                </a:rPr>
                <a:t>能源与可持续发展</a:t>
              </a:r>
              <a:endParaRPr lang="zh-CN" altLang="en-US" sz="40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一、能源</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title=""/>
          <p:cNvSpPr txBox="1"/>
          <p:nvPr>
            <p:custDataLst>
              <p:tags r:id="rId3"/>
            </p:custDataLst>
          </p:nvPr>
        </p:nvSpPr>
        <p:spPr>
          <a:xfrm>
            <a:off x="292735" y="1336675"/>
            <a:ext cx="11577955" cy="1014730"/>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1.能源：</a:t>
            </a:r>
            <a:r>
              <a:rPr sz="2000">
                <a:solidFill>
                  <a:schemeClr val="tx1"/>
                </a:solidFill>
                <a:latin typeface="微软雅黑" panose="020b0503020204020204" charset="-122"/>
                <a:ea typeface="微软雅黑" panose="020b0503020204020204" charset="-122"/>
                <a:cs typeface="微软雅黑" panose="020b0503020204020204" charset="-122"/>
              </a:rPr>
              <a:t>一般而言，能够提高能量的物质资源都可以叫做能源。煤、石油、天然气是当今人类利用的主要能源。</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4"/>
            </p:custDataLst>
          </p:nvPr>
        </p:nvSpPr>
        <p:spPr>
          <a:xfrm>
            <a:off x="292735" y="2276475"/>
            <a:ext cx="11577320" cy="4707890"/>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2.常见能源</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（1）化石能源：我们今天使用的煤、石油、天然气，是千百万年前埋在地下的动植物经过漫长的地质年代形成的，所以称为化石能源。</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生物质能：生物质能是蕴藏在生物质（是各种生命产生或构成生命体的有机质的总称）中的能量，是绿色植物经过光合作用储存在生物质内部的能量，如柴薪、秸秆、动物粪便等。生物质能是人类利用最早、利用时间最长的能源，实际上也是化学能的一种。</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（3）太阳能：由太阳辐射提供的能量。</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（4）风能：自然界中空气的流动所具有的能量。</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（5）地热能：地球内部高温熔岩所具有的能量，常通过地下水或喷发的熔岩送到地面从而被人们利用。</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（6）电能：电流能以各种形式做功，所以电具有的能量叫做电能。</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wipe(left)">
                                      <p:cBhvr>
                                        <p:cTn id="45" dur="500"/>
                                        <p:tgtEl>
                                          <p:spTgt spid="6">
                                            <p:txEl>
                                              <p:pRg st="5" end="5"/>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wipe(left)">
                                      <p:cBhvr>
                                        <p:cTn id="5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一、能源</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332295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3.能源的分类</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能源从不同角度可以划分为不同的类别。按能源的获取方式，可将能源分为一次能源和二次能源。</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1）一次能源：可以直接从自然界获得的能源是一次能源，如化石能源（包括煤、石油、天然气）、水能、风能、太阳能、地热能、生物质能以及核能等。其中煤、石油和天然气是当今世界一次能源的三大支柱，构成了全球能源家族结构的基本框架。</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（2）二次能源：无法从自然界直接获取，必须通过消耗一次能源才能得到的能源叫二次能源，如电能、酒精、汽油、煤油、焦炭等。</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一、能源</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1938020"/>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4.能源危机</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（1）原因：①化石能源储量并不丰富；②化石能源的开发利用后不能再生。</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（2）应对措施：面对目前的能源形式，解决能源问题主要出路有：一是提高能源利用率，做到科学开发，解决使用；二是开发和利用新能源，如太阳能、风能、地热能等。</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4"/>
            </p:custDataLst>
          </p:nvPr>
        </p:nvSpPr>
        <p:spPr>
          <a:xfrm>
            <a:off x="307340" y="3154680"/>
            <a:ext cx="11577320" cy="239966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5.开发利用新能源</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已探测数据表明，目前作为人类主要的能源的化石能源储量并不丰富，所以，开发新能源、更好的利用已知能源，是全球范围内的重要课题。随着第三次能源革命序幕的拉开，核能成为主要能源。同时人类正着力开发取之不尽用之不竭的太阳能，并取得了重大成就。核能、太阳能的开发和利用为人类的能源问题找到了新的出路。</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wipe(left)">
                                      <p:cBhvr>
                                        <p:cTn id="30" dur="500"/>
                                        <p:tgtEl>
                                          <p:spTgt spid="2">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wipe(left)">
                                      <p:cBhvr>
                                        <p:cTn id="3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二、核能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3784600"/>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1.原子的结构</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（1）原子位于其中心的原子核和绕原子核高速运动核外电子组成，原子核比原子小得多，其半径只相当于原子的十万分之一。</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（2）原子核几乎集中了原子的全部质量。</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（3）原子核带正电，电子带负电，它们所带的电荷量相等，整个原子呈电中性，对外不显示电性。</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4）原子核由质子和中子组成，质子带正电，其电荷量跟核外电子相等，中子不带电。从质量上讲，质子与中子质量几乎相等，一个质子的质量大约是电子质量的1836倍。质子和中子构成非常小的原子核，就像几颗豆粒挤在原子这个大广场的中央。如图所示是锂和铍的原子结构示意图。</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2147481014" title=""/>
          <p:cNvPicPr>
            <a:picLocks noChangeAspect="1"/>
          </p:cNvPicPr>
          <p:nvPr/>
        </p:nvPicPr>
        <p:blipFill>
          <a:blip r:embed="rId4"/>
          <a:stretch>
            <a:fillRect/>
          </a:stretch>
        </p:blipFill>
        <p:spPr>
          <a:xfrm>
            <a:off x="4043045" y="5041265"/>
            <a:ext cx="3893820" cy="161544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wipe(left)">
                                      <p:cBhvr>
                                        <p:cTn id="35" dur="500"/>
                                        <p:tgtEl>
                                          <p:spTgt spid="6">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二、核能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239966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2.核能</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质子、中子依靠强大的核力紧密地结合在一起，要使他们它们分裂或结合极其困难，因此原子核十分牢固。但是，一旦质量较大的原子核发生分裂或质量较小的原子核相互结合，就有可能释放出惊人的能量，这就是核能。释放核能的方式有两种：核裂变、核聚变。</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（2）核能是直接从自然界获得的，属于一次能源。核能也属于新能源。</a:t>
            </a:r>
            <a:endParaRPr sz="2000">
              <a:latin typeface="微软雅黑" panose="020b0503020204020204" charset="-122"/>
              <a:ea typeface="微软雅黑" panose="020b0503020204020204" charset="-122"/>
              <a:cs typeface="微软雅黑" panose="020b0503020204020204" charset="-122"/>
            </a:endParaRPr>
          </a:p>
        </p:txBody>
      </p:sp>
      <p:sp>
        <p:nvSpPr>
          <p:cNvPr id="7" name="文本框 6" title=""/>
          <p:cNvSpPr txBox="1"/>
          <p:nvPr>
            <p:custDataLst>
              <p:tags r:id="rId4"/>
            </p:custDataLst>
          </p:nvPr>
        </p:nvSpPr>
        <p:spPr>
          <a:xfrm>
            <a:off x="379730" y="3587750"/>
            <a:ext cx="11577320" cy="147637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3.裂变</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用中子轰击质量比较大的铀235原子核，使其发生裂变，变成两个质量中等大小的原子核，同时释放出巨大的能量。1kg铀全部裂变，释放的能量超过2000t煤完全燃烧时释放的能量。</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1598" title=""/>
          <p:cNvPicPr>
            <a:picLocks noChangeAspect="1"/>
          </p:cNvPicPr>
          <p:nvPr/>
        </p:nvPicPr>
        <p:blipFill>
          <a:blip r:embed="rId5"/>
          <a:stretch>
            <a:fillRect/>
          </a:stretch>
        </p:blipFill>
        <p:spPr>
          <a:xfrm>
            <a:off x="4725035" y="5064125"/>
            <a:ext cx="3021330" cy="162496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wipe(left)">
                                      <p:cBhvr>
                                        <p:cTn id="30" dur="500"/>
                                        <p:tgtEl>
                                          <p:spTgt spid="7">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wipe(left)">
                                      <p:cBhvr>
                                        <p:cTn id="35" dur="500"/>
                                        <p:tgtEl>
                                          <p:spTgt spid="7">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二、核能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147637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4.链式反应</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（1）类比理解链式反应</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将火柴搭成图甲所示的结构，点燃第一根火柴会引燃两根火柴，接着会引燃四根火柴…</a:t>
            </a:r>
            <a:endParaRPr sz="2000">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4"/>
            </p:custDataLst>
          </p:nvPr>
        </p:nvSpPr>
        <p:spPr>
          <a:xfrm>
            <a:off x="292100" y="4490720"/>
            <a:ext cx="11577320" cy="193802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（2）链式反应</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如图乙所示，一个铀235原子核在一个中子轰击下发生裂变，释放出核能，同时产生几个新的中子，这几个新的中子又轰击其他铀核，导致其他铀核发生裂变，产生更多的中子…裂变反应将自动进行下去，参与反应的铀核数量越来越多，释放出巨大的能量。</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2147481013" title=""/>
          <p:cNvPicPr>
            <a:picLocks noChangeAspect="1"/>
          </p:cNvPicPr>
          <p:nvPr/>
        </p:nvPicPr>
        <p:blipFill>
          <a:blip r:embed="rId5"/>
          <a:stretch>
            <a:fillRect/>
          </a:stretch>
        </p:blipFill>
        <p:spPr>
          <a:xfrm>
            <a:off x="3877310" y="2733040"/>
            <a:ext cx="4674235" cy="217678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left)">
                                      <p:cBhvr>
                                        <p:cTn id="35" dur="500"/>
                                        <p:tgtEl>
                                          <p:spTgt spid="10">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
                                            <p:txEl>
                                              <p:pRg st="1" end="1"/>
                                            </p:txEl>
                                          </p:spTgt>
                                        </p:tgtEl>
                                        <p:attrNameLst>
                                          <p:attrName>style.visibility</p:attrName>
                                        </p:attrNameLst>
                                      </p:cBhvr>
                                      <p:to>
                                        <p:strVal val="visible"/>
                                      </p:to>
                                    </p:set>
                                    <p:animEffect transition="in" filter="wipe(left)">
                                      <p:cBhvr>
                                        <p:cTn id="4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二、核能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2861310"/>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5.裂变的利用</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（1）核电站</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①核反应堆及核电站的工作原理</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如图所示，控制链式反应的速度，使核能能够缓慢、平稳地释放的装置，叫做核反应堆。核反应堆是核电站的核心设备，它以铀为燃料。利用核反应堆中放出的核能先生成高温蒸汽，在驱动汽轮机带动发电机发电。</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1601" title=""/>
          <p:cNvPicPr>
            <a:picLocks noChangeAspect="1"/>
          </p:cNvPicPr>
          <p:nvPr/>
        </p:nvPicPr>
        <p:blipFill>
          <a:blip r:embed="rId4"/>
          <a:stretch>
            <a:fillRect/>
          </a:stretch>
        </p:blipFill>
        <p:spPr>
          <a:xfrm rot="-5400000">
            <a:off x="4740275" y="2065020"/>
            <a:ext cx="2710815" cy="636143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二、核能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1014730"/>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5.裂变的利用</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②核反应堆中的能量转化</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1602" title=""/>
          <p:cNvPicPr>
            <a:picLocks noChangeAspect="1"/>
          </p:cNvPicPr>
          <p:nvPr/>
        </p:nvPicPr>
        <p:blipFill>
          <a:blip r:embed="rId4"/>
          <a:stretch>
            <a:fillRect/>
          </a:stretch>
        </p:blipFill>
        <p:spPr>
          <a:xfrm>
            <a:off x="1497330" y="2347595"/>
            <a:ext cx="8334375" cy="1184910"/>
          </a:xfrm>
          <a:prstGeom prst="rect">
            <a:avLst/>
          </a:prstGeom>
          <a:noFill/>
          <a:ln w="9525">
            <a:noFill/>
          </a:ln>
        </p:spPr>
      </p:pic>
      <p:sp>
        <p:nvSpPr>
          <p:cNvPr id="7" name="文本框 6" title=""/>
          <p:cNvSpPr txBox="1"/>
          <p:nvPr>
            <p:custDataLst>
              <p:tags r:id="rId5"/>
            </p:custDataLst>
          </p:nvPr>
        </p:nvSpPr>
        <p:spPr>
          <a:xfrm>
            <a:off x="307340" y="3562985"/>
            <a:ext cx="11577320" cy="3322955"/>
          </a:xfrm>
          <a:prstGeom prst="rect">
            <a:avLst/>
          </a:prstGeom>
          <a:noFill/>
        </p:spPr>
        <p:txBody>
          <a:bodyPr wrap="square" rtlCol="0" anchor="t">
            <a:spAutoFit/>
          </a:bodyPr>
          <a:lstStyle/>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③核电站的特点</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a.消耗的热量少，产生的能量巨大；</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b.产生废渣少，对大气基本无污染；</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c.核反应会产生危害极大的射线，因而要采取严格的安全措施。</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（2）原子弹</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链式反应如果不加控制，大量原子核就会再一瞬间发生裂变，释放出极大的能量，以致引起威力强大的爆炸。原子弹就是根据这一原理制成的。</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wipe(left)">
                                      <p:cBhvr>
                                        <p:cTn id="30" dur="500"/>
                                        <p:tgtEl>
                                          <p:spTgt spid="7">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wipe(left)">
                                      <p:cBhvr>
                                        <p:cTn id="35" dur="500"/>
                                        <p:tgtEl>
                                          <p:spTgt spid="7">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wipe(left)">
                                      <p:cBhvr>
                                        <p:cTn id="40" dur="500"/>
                                        <p:tgtEl>
                                          <p:spTgt spid="7">
                                            <p:txEl>
                                              <p:pRg st="2" end="2"/>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Effect transition="in" filter="wipe(left)">
                                      <p:cBhvr>
                                        <p:cTn id="45" dur="500"/>
                                        <p:tgtEl>
                                          <p:spTgt spid="7">
                                            <p:txEl>
                                              <p:pRg st="3" end="3"/>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
                                            <p:txEl>
                                              <p:pRg st="4" end="4"/>
                                            </p:txEl>
                                          </p:spTgt>
                                        </p:tgtEl>
                                        <p:attrNameLst>
                                          <p:attrName>style.visibility</p:attrName>
                                        </p:attrNameLst>
                                      </p:cBhvr>
                                      <p:to>
                                        <p:strVal val="visible"/>
                                      </p:to>
                                    </p:set>
                                    <p:animEffect transition="in" filter="wipe(left)">
                                      <p:cBhvr>
                                        <p:cTn id="50" dur="500"/>
                                        <p:tgtEl>
                                          <p:spTgt spid="7">
                                            <p:txEl>
                                              <p:pRg st="4" end="4"/>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animEffect transition="in" filter="wipe(left)">
                                      <p:cBhvr>
                                        <p:cTn id="5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二、核能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1938020"/>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6.聚变（热核反应）</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将某些质量很小的原子核，例如氘核（由一个质子和一个中子组成）与氚核（由一个质子和两个中子组成），在超高温下结合成新的原子核-氦核，也会释放出巨大的核能（如图所示），这就是聚变。聚变反应要求一开始就要有很高的温度，因此核聚变也称为热核反应。</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1603" title=""/>
          <p:cNvPicPr>
            <a:picLocks noChangeAspect="1"/>
          </p:cNvPicPr>
          <p:nvPr/>
        </p:nvPicPr>
        <p:blipFill>
          <a:blip r:embed="rId4"/>
          <a:stretch>
            <a:fillRect/>
          </a:stretch>
        </p:blipFill>
        <p:spPr>
          <a:xfrm>
            <a:off x="3759200" y="3413125"/>
            <a:ext cx="3768725" cy="29508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9" name="矩形 78" title=""/>
          <p:cNvSpPr/>
          <p:nvPr/>
        </p:nvSpPr>
        <p:spPr>
          <a:xfrm>
            <a:off x="0" y="5287010"/>
            <a:ext cx="12192000" cy="1570990"/>
          </a:xfrm>
          <a:prstGeom prst="rect">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80" name="泪滴形 79" title=""/>
          <p:cNvSpPr/>
          <p:nvPr/>
        </p:nvSpPr>
        <p:spPr>
          <a:xfrm flipV="1">
            <a:off x="334841" y="526047"/>
            <a:ext cx="1405913" cy="1405913"/>
          </a:xfrm>
          <a:prstGeom prst="teardrop">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11" name="文本框 10" title=""/>
          <p:cNvSpPr txBox="1"/>
          <p:nvPr/>
        </p:nvSpPr>
        <p:spPr>
          <a:xfrm>
            <a:off x="735818" y="756063"/>
            <a:ext cx="1877437" cy="1175899"/>
          </a:xfrm>
          <a:prstGeom prst="rect">
            <a:avLst/>
          </a:prstGeom>
          <a:noFill/>
        </p:spPr>
        <p:txBody>
          <a:bodyPr wrap="none" lIns="0" tIns="0" rIns="0" bIns="0" rtlCol="0">
            <a:noAutofit/>
          </a:bodyPr>
          <a:lstStyle/>
          <a:p>
            <a:pPr>
              <a:lnSpc>
                <a:spcPct val="110000"/>
              </a:lnSpc>
            </a:pPr>
            <a:r>
              <a:rPr lang="zh-CN" altLang="en-US" sz="6600">
                <a:solidFill>
                  <a:schemeClr val="tx1">
                    <a:lumMod val="75000"/>
                    <a:lumOff val="25000"/>
                  </a:schemeClr>
                </a:solidFill>
                <a:latin typeface="+mj-ea"/>
                <a:ea typeface="+mj-ea"/>
              </a:rPr>
              <a:t>目录</a:t>
            </a:r>
            <a:endParaRPr lang="zh-CN" altLang="en-US" sz="6600">
              <a:solidFill>
                <a:schemeClr val="tx1">
                  <a:lumMod val="75000"/>
                  <a:lumOff val="25000"/>
                </a:schemeClr>
              </a:solidFill>
              <a:latin typeface="+mj-ea"/>
              <a:ea typeface="+mj-ea"/>
            </a:endParaRPr>
          </a:p>
        </p:txBody>
      </p:sp>
      <p:sp>
        <p:nvSpPr>
          <p:cNvPr id="45" name="文本框 44" title=""/>
          <p:cNvSpPr txBox="1"/>
          <p:nvPr/>
        </p:nvSpPr>
        <p:spPr>
          <a:xfrm>
            <a:off x="776804" y="1812598"/>
            <a:ext cx="3048000" cy="329321"/>
          </a:xfrm>
          <a:prstGeom prst="rect">
            <a:avLst/>
          </a:prstGeom>
          <a:noFill/>
        </p:spPr>
        <p:txBody>
          <a:bodyPr wrap="square" lIns="0" tIns="0" rIns="0" bIns="0" rtlCol="0">
            <a:noAutofit/>
          </a:bodyPr>
          <a:lstStyle/>
          <a:p>
            <a:pPr algn="dist">
              <a:lnSpc>
                <a:spcPct val="110000"/>
              </a:lnSpc>
            </a:pPr>
            <a:r>
              <a:rPr lang="en-US" altLang="zh-CN" sz="1400">
                <a:solidFill>
                  <a:schemeClr val="tx1">
                    <a:lumMod val="75000"/>
                    <a:lumOff val="25000"/>
                  </a:schemeClr>
                </a:solidFill>
                <a:latin typeface="+mn-ea"/>
              </a:rPr>
              <a:t>CONTENTS</a:t>
            </a:r>
            <a:endParaRPr lang="zh-CN" altLang="en-US" sz="1400">
              <a:solidFill>
                <a:schemeClr val="tx1">
                  <a:lumMod val="75000"/>
                  <a:lumOff val="25000"/>
                </a:schemeClr>
              </a:solidFill>
              <a:latin typeface="+mn-ea"/>
            </a:endParaRPr>
          </a:p>
        </p:txBody>
      </p:sp>
      <p:sp>
        <p:nvSpPr>
          <p:cNvPr id="10" name="圆角矩形 9" title=""/>
          <p:cNvSpPr/>
          <p:nvPr/>
        </p:nvSpPr>
        <p:spPr>
          <a:xfrm>
            <a:off x="54292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title=""/>
          <p:cNvSpPr/>
          <p:nvPr/>
        </p:nvSpPr>
        <p:spPr>
          <a:xfrm>
            <a:off x="125793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01</a:t>
            </a:r>
            <a:endParaRPr lang="en-US" altLang="zh-CN" sz="3600" b="1">
              <a:sym typeface="+mn-ea"/>
            </a:endParaRPr>
          </a:p>
        </p:txBody>
      </p:sp>
      <p:sp>
        <p:nvSpPr>
          <p:cNvPr id="50" name="文本框 49" title=""/>
          <p:cNvSpPr txBox="1"/>
          <p:nvPr/>
        </p:nvSpPr>
        <p:spPr>
          <a:xfrm>
            <a:off x="970280" y="451929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考情分析</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5" name="圆角矩形 4" title=""/>
          <p:cNvSpPr/>
          <p:nvPr/>
        </p:nvSpPr>
        <p:spPr>
          <a:xfrm>
            <a:off x="338328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椭圆 5" title=""/>
          <p:cNvSpPr/>
          <p:nvPr/>
        </p:nvSpPr>
        <p:spPr>
          <a:xfrm>
            <a:off x="406019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02</a:t>
            </a:r>
            <a:endParaRPr lang="en-US" altLang="zh-CN" sz="3600" b="1">
              <a:sym typeface="+mn-ea"/>
            </a:endParaRPr>
          </a:p>
        </p:txBody>
      </p:sp>
      <p:sp>
        <p:nvSpPr>
          <p:cNvPr id="7" name="文本框 6" title=""/>
          <p:cNvSpPr txBox="1"/>
          <p:nvPr/>
        </p:nvSpPr>
        <p:spPr>
          <a:xfrm>
            <a:off x="3827145" y="4458335"/>
            <a:ext cx="1641475" cy="492760"/>
          </a:xfrm>
          <a:prstGeom prst="rect">
            <a:avLst/>
          </a:prstGeom>
          <a:noFill/>
        </p:spPr>
        <p:txBody>
          <a:bodyPr wrap="none" lIns="0" tIns="0" rIns="0" bIns="0" rtlCol="0">
            <a:noAutofit/>
          </a:bodyPr>
          <a:lstStyle/>
          <a:p>
            <a:pPr algn="ctr"/>
            <a:r>
              <a:rPr lang="zh-CN" altLang="en-US" sz="3200" b="1">
                <a:solidFill>
                  <a:schemeClr val="accent2">
                    <a:lumMod val="75000"/>
                  </a:schemeClr>
                </a:solidFill>
                <a:latin typeface="幼圆" panose="02010509060101010101" charset="-122"/>
                <a:ea typeface="幼圆" panose="02010509060101010101" charset="-122"/>
              </a:rPr>
              <a:t>知识建构</a:t>
            </a:r>
            <a:endParaRPr lang="zh-CN" altLang="en-US" sz="3200" b="1">
              <a:solidFill>
                <a:schemeClr val="accent2">
                  <a:lumMod val="75000"/>
                </a:schemeClr>
              </a:solidFill>
              <a:latin typeface="幼圆" panose="02010509060101010101" charset="-122"/>
              <a:ea typeface="幼圆" panose="02010509060101010101" charset="-122"/>
            </a:endParaRPr>
          </a:p>
        </p:txBody>
      </p:sp>
      <p:sp>
        <p:nvSpPr>
          <p:cNvPr id="20" name="圆角矩形 19" title=""/>
          <p:cNvSpPr/>
          <p:nvPr/>
        </p:nvSpPr>
        <p:spPr>
          <a:xfrm>
            <a:off x="618553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椭圆 23" title=""/>
          <p:cNvSpPr/>
          <p:nvPr/>
        </p:nvSpPr>
        <p:spPr>
          <a:xfrm>
            <a:off x="686244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03</a:t>
            </a:r>
            <a:endParaRPr lang="en-US" altLang="zh-CN" sz="3600" b="1">
              <a:sym typeface="+mn-ea"/>
            </a:endParaRPr>
          </a:p>
        </p:txBody>
      </p:sp>
      <p:sp>
        <p:nvSpPr>
          <p:cNvPr id="25" name="文本框 24" title=""/>
          <p:cNvSpPr txBox="1"/>
          <p:nvPr/>
        </p:nvSpPr>
        <p:spPr>
          <a:xfrm>
            <a:off x="6629400"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知识梳理</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28" name="圆角矩形 27" title=""/>
          <p:cNvSpPr/>
          <p:nvPr/>
        </p:nvSpPr>
        <p:spPr>
          <a:xfrm>
            <a:off x="898779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9" name="椭圆 28" title=""/>
          <p:cNvSpPr/>
          <p:nvPr/>
        </p:nvSpPr>
        <p:spPr>
          <a:xfrm>
            <a:off x="966470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04</a:t>
            </a:r>
            <a:endParaRPr lang="en-US" altLang="zh-CN" sz="3600" b="1">
              <a:sym typeface="+mn-ea"/>
            </a:endParaRPr>
          </a:p>
        </p:txBody>
      </p:sp>
      <p:sp>
        <p:nvSpPr>
          <p:cNvPr id="30" name="文本框 29" title=""/>
          <p:cNvSpPr txBox="1"/>
          <p:nvPr/>
        </p:nvSpPr>
        <p:spPr>
          <a:xfrm>
            <a:off x="9431655"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题型归纳</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二、核能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424624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6.聚变（热核反应）</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（1）聚变的应用</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大量氢核的聚变，可以在瞬间放出惊人的能量。氢弹就是利用核聚变原理制造的已知比原子弹威力还要大的核武器。迄今，人们还不能像控制核裂变那样，使核聚变在人工控制条件下进行。科学家经过几十年的艰苦探索，已经取得一定进展，但要真正安全、和平的利用核聚变所释放的核能，还要做长期艰苦的努力。</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（2）可控核聚变释放的核能作为一种新能源，具有显著的特点</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1）燃料丰富且运营成本低，核聚变的燃料之一—氘核在海水中大量存在，足以功全世界使用几百亿年。</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2）不污染环境，是一种真正的清洁能源。</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wipe(left)">
                                      <p:cBhvr>
                                        <p:cTn id="35" dur="500"/>
                                        <p:tgtEl>
                                          <p:spTgt spid="6">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wipe(left)">
                                      <p:cBhvr>
                                        <p:cTn id="40"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二、核能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1014730"/>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6.聚变（热核反应）</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（3）裂变与聚变的比较</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2" name="表格 1" title=""/>
          <p:cNvGraphicFramePr>
            <a:graphicFrameLocks noGrp="1"/>
          </p:cNvGraphicFramePr>
          <p:nvPr>
            <p:custDataLst>
              <p:tags r:id="rId4"/>
            </p:custDataLst>
          </p:nvPr>
        </p:nvGraphicFramePr>
        <p:xfrm>
          <a:off x="292735" y="2400300"/>
          <a:ext cx="11205210" cy="2975610"/>
        </p:xfrm>
        <a:graphic>
          <a:graphicData uri="http://schemas.openxmlformats.org/drawingml/2006/table">
            <a:tbl>
              <a:tblPr/>
              <a:tblGrid>
                <a:gridCol w="1767205"/>
                <a:gridCol w="4785360"/>
                <a:gridCol w="4652645"/>
              </a:tblGrid>
              <a:tr h="49593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比较</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裂变</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聚变</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r>
              <a:tr h="49593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定义</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较大的原子核分裂为较小的原子核的过程</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质量很小的原子核结合成较大一种的过程</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593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条件</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用中子轰击较大的原子核</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超高温</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593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释放核能大小</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巨大</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更加巨大</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593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知否可以控制</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可利用核反应堆控制链式反应的速度</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目前，核聚变速度还不能认为控制</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593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应用</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原子弹、核电站</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氢弹</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二、核能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1014730"/>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6.聚变（热核反应）</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（4）核能的特点</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7" name="表格 6" title=""/>
          <p:cNvGraphicFramePr>
            <a:graphicFrameLocks noGrp="1"/>
          </p:cNvGraphicFramePr>
          <p:nvPr>
            <p:custDataLst>
              <p:tags r:id="rId4"/>
            </p:custDataLst>
          </p:nvPr>
        </p:nvGraphicFramePr>
        <p:xfrm>
          <a:off x="307340" y="2271395"/>
          <a:ext cx="10638790" cy="3192145"/>
        </p:xfrm>
        <a:graphic>
          <a:graphicData uri="http://schemas.openxmlformats.org/drawingml/2006/table">
            <a:tbl>
              <a:tblPr/>
              <a:tblGrid>
                <a:gridCol w="1677670"/>
                <a:gridCol w="8961120"/>
              </a:tblGrid>
              <a:tr h="136779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核能的优点</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（1）储量丰富，核能总量十分巨大，它能极大地补充人类能源的不足；（2）核燃料能量密集，便于储运；（3）不排放污染气体，不会造成空气污染；（4）不排放二氧化碳气体，不会加重地球温室效应。</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1249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核能的缺点</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（1）核能属于一次能源，会越用越少；（2）一旦发生核泄漏，会对地球生物造成严重的危害；（3）核反应堆中会产生核废料，在治理核废料过程中，代价较高。</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1186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选址及废物处理</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（1）核电站一般建在能源需求量大，而且能源十分缺乏的地区；（2）核电站建在离人群较远的地方，避免对人畜造成伤害；（3）核废料要特殊处理后深埋在人烟稀少的地方。</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三、太阳能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147637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1.太阳能的产生—氢核聚变</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在太阳内部，氢原子核在超高温下发生聚变，释放出巨大的核能。因此可以讲，太阳核心每时每刻都在发生氢弹爆炸，所以说，太阳是一个巨大的“核能火炉”。</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4"/>
            </p:custDataLst>
          </p:nvPr>
        </p:nvSpPr>
        <p:spPr>
          <a:xfrm>
            <a:off x="292100" y="2768600"/>
            <a:ext cx="11577320" cy="147637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2.太阳能的传递—热辐射</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太阳核心释放的能量向外扩散，可以传送到太阳表面。太阳表面温度约6000℃，就像一个高温气体组成的海洋。大部分太阳能以热和光的形式向四周辐射开去。</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5"/>
            </p:custDataLst>
          </p:nvPr>
        </p:nvSpPr>
        <p:spPr>
          <a:xfrm>
            <a:off x="292735" y="4280535"/>
            <a:ext cx="11577320" cy="147637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3.太阳的寿命</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太阳这个巨大的“核能火炉”已经燃烧了近50亿年，目前它正处于壮年，要再过50亿年才会燃尽自己的核燃料。可以说，太阳能几乎是取之不尽用之不竭的。</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left)">
                                      <p:cBhvr>
                                        <p:cTn id="25" dur="500"/>
                                        <p:tgtEl>
                                          <p:spTgt spid="2">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wipe(left)">
                                      <p:cBhvr>
                                        <p:cTn id="30" dur="500"/>
                                        <p:tgtEl>
                                          <p:spTgt spid="2">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left)">
                                      <p:cBhvr>
                                        <p:cTn id="35" dur="500"/>
                                        <p:tgtEl>
                                          <p:spTgt spid="10">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
                                            <p:txEl>
                                              <p:pRg st="1" end="1"/>
                                            </p:txEl>
                                          </p:spTgt>
                                        </p:tgtEl>
                                        <p:attrNameLst>
                                          <p:attrName>style.visibility</p:attrName>
                                        </p:attrNameLst>
                                      </p:cBhvr>
                                      <p:to>
                                        <p:strVal val="visible"/>
                                      </p:to>
                                    </p:set>
                                    <p:animEffect transition="in" filter="wipe(left)">
                                      <p:cBhvr>
                                        <p:cTn id="4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三、太阳能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332295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4.太阳是人类能源的宝库</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地球上除核能、地热能和潮汐能以外的能源基本上都来自于太阳能，所以说太阳是人类的能源宝库。</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（1）化石能源的形成</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远古时期的陆地和海洋中的植物，通过光合作用，将太阳能转化为生物体的化学能。在它们死后，躯体埋在地下和海底，经过几百万年的沉积、化学变化、地层的运动，在高压下渐渐变成了煤和石油（如图所示）。在石油形成过程中还放出天然气。今天我们开采化石燃料来获取能量，实际上是在开采上亿年前地球所接收的太阳能。也就是说，化石能源间接地来源于太阳能。</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2147481012" title=""/>
          <p:cNvPicPr>
            <a:picLocks noChangeAspect="1"/>
          </p:cNvPicPr>
          <p:nvPr/>
        </p:nvPicPr>
        <p:blipFill>
          <a:blip r:embed="rId4"/>
          <a:stretch>
            <a:fillRect/>
          </a:stretch>
        </p:blipFill>
        <p:spPr>
          <a:xfrm>
            <a:off x="3311525" y="4655820"/>
            <a:ext cx="5311775" cy="186563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三、太阳能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516953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4.太阳是人类能源的宝库</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（2）地球上的风能、水能（江、河湖泊等水体）、生物质能的来源</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地球上的风能、水能、生物质能等都来自于太阳能。</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1）风能的形成：由于太阳照射到地球时，地面上各个位置受热不均匀，空气的冷暖程度就不一样。暖空气膨胀变轻后上升，冷空气变冷后变重下降，这样冷暖空气流动形成了风。风能来源于太阳能。</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水能的形成：地表水在太阳的照射下，吸热蒸发变成水蒸气上升到高空中，液化形成的小水滴悬浮在高空中形成云；云中的小水滴聚集，凝结成大水滴下落形成雨，雨滴降落到地面汇入江、河、湖海中而流动，从而有了水的动能。水能来源于太阳能。</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3）生物质能的形成：植物通过光合作用将太阳能以化学能的形式存储在植物体内，人类和动物从植物或其他动物获取生物质能以维持生命。生物质能来源于太阳能。</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可见，人类利用风能、水能、生物质能等其实都是间接地利用太阳能。</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wipe(left)">
                                      <p:cBhvr>
                                        <p:cTn id="35" dur="500"/>
                                        <p:tgtEl>
                                          <p:spTgt spid="6">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wipe(left)">
                                      <p:cBhvr>
                                        <p:cTn id="40" dur="500"/>
                                        <p:tgtEl>
                                          <p:spTgt spid="6">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wipe(left)">
                                      <p:cBhvr>
                                        <p:cTn id="4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三、太阳能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239966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5.太阳能的利用：太阳能的利用就是将太阳能转化为其他形式的能。</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（1）太阳能的间接利用</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由于化石能源、水能、风能、生物质能等都来源于太阳能，所以人类利用这些能源，实际上都是间接地利用太阳能。</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（2）太阳能的直接利用：目前直接利用太阳能方式主要有：一种是光热转换，一种是光点转换。</a:t>
            </a:r>
            <a:endParaRPr sz="2000">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4"/>
            </p:custDataLst>
          </p:nvPr>
        </p:nvSpPr>
        <p:spPr>
          <a:xfrm>
            <a:off x="292100" y="3694430"/>
            <a:ext cx="11577320" cy="147637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1）光热转换</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通过集热器直接利用太阳能进行加热，直接把太阳能转化为内能加以利用。例如，生活中的太阳能热水器、太阳灶、太阳能温室等。</a:t>
            </a:r>
            <a:endParaRPr sz="2000">
              <a:latin typeface="微软雅黑" panose="020b0503020204020204" charset="-122"/>
              <a:ea typeface="微软雅黑" panose="020b0503020204020204" charset="-122"/>
              <a:cs typeface="微软雅黑" panose="020b0503020204020204" charset="-122"/>
            </a:endParaRPr>
          </a:p>
        </p:txBody>
      </p:sp>
      <p:pic>
        <p:nvPicPr>
          <p:cNvPr id="7" name="图片 -2147481011" title=""/>
          <p:cNvPicPr>
            <a:picLocks noChangeAspect="1"/>
          </p:cNvPicPr>
          <p:nvPr/>
        </p:nvPicPr>
        <p:blipFill>
          <a:blip r:embed="rId5"/>
          <a:stretch>
            <a:fillRect/>
          </a:stretch>
        </p:blipFill>
        <p:spPr>
          <a:xfrm>
            <a:off x="4865370" y="4837430"/>
            <a:ext cx="5353050" cy="1880870"/>
          </a:xfrm>
          <a:prstGeom prst="rect">
            <a:avLst/>
          </a:prstGeom>
          <a:noFill/>
          <a:ln w="9525">
            <a:noFill/>
          </a:ln>
        </p:spPr>
      </p:pic>
      <p:pic>
        <p:nvPicPr>
          <p:cNvPr id="10" name="Picture 10"/>
          <p:cNvPicPr>
            <a:picLocks noChangeAspect="1"/>
          </p:cNvPicPr>
          <p:nvPr/>
        </p:nvPicPr>
        <p:blipFill>
          <a:blip r:embed="rId6"/>
          <a:stretch>
            <a:fillRect/>
          </a:stretch>
        </p:blipFill>
        <p:spPr>
          <a:xfrm flipH="1">
            <a:off x="10426700" y="120269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1" end="1"/>
                                            </p:txEl>
                                          </p:spTgt>
                                        </p:tgtEl>
                                        <p:attrNameLst>
                                          <p:attrName>style.visibility</p:attrName>
                                        </p:attrNameLst>
                                      </p:cBhvr>
                                      <p:to>
                                        <p:strVal val="visible"/>
                                      </p:to>
                                    </p:set>
                                    <p:animEffect transition="in" filter="wipe(left)">
                                      <p:cBhvr>
                                        <p:cTn id="40" dur="500"/>
                                        <p:tgtEl>
                                          <p:spTgt spid="2">
                                            <p:txEl>
                                              <p:pRg st="1" end="1"/>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三、太阳能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55308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5.太阳能的利用：太阳能的利用就是将太阳能转化为其他形式的能。</a:t>
            </a:r>
            <a:endParaRPr sz="2000">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4"/>
            </p:custDataLst>
          </p:nvPr>
        </p:nvSpPr>
        <p:spPr>
          <a:xfrm>
            <a:off x="307340" y="1924685"/>
            <a:ext cx="11577320" cy="193802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2）光电转换</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光电转换是把太阳能转化为电能再加以利用，一般是通过太阳能电池来实现的。能将光能直接转化为电能的太阳能电池可作为人造卫星、航标灯、交通信号灯、晶体管收音机等的电源。现在不少城市大规模使用的太阳能路灯也是依靠太阳能电池来工作的。</a:t>
            </a:r>
            <a:endParaRPr sz="2000">
              <a:latin typeface="微软雅黑" panose="020b0503020204020204" charset="-122"/>
              <a:ea typeface="微软雅黑" panose="020b0503020204020204" charset="-122"/>
              <a:cs typeface="微软雅黑" panose="020b0503020204020204" charset="-122"/>
            </a:endParaRPr>
          </a:p>
        </p:txBody>
      </p:sp>
      <p:pic>
        <p:nvPicPr>
          <p:cNvPr id="7" name="图片 -2147481017" title=""/>
          <p:cNvPicPr>
            <a:picLocks noChangeAspect="1"/>
          </p:cNvPicPr>
          <p:nvPr/>
        </p:nvPicPr>
        <p:blipFill>
          <a:blip r:embed="rId5"/>
          <a:stretch>
            <a:fillRect/>
          </a:stretch>
        </p:blipFill>
        <p:spPr>
          <a:xfrm>
            <a:off x="4487545" y="3977640"/>
            <a:ext cx="2056130" cy="268859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left)">
                                      <p:cBhvr>
                                        <p:cTn id="25" dur="500"/>
                                        <p:tgtEl>
                                          <p:spTgt spid="2">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三、太阳能</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1014730"/>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6.太阳能的优缺点：</a:t>
            </a:r>
            <a:r>
              <a:rPr sz="2000">
                <a:latin typeface="微软雅黑" panose="020b0503020204020204" charset="-122"/>
                <a:ea typeface="微软雅黑" panose="020b0503020204020204" charset="-122"/>
                <a:cs typeface="微软雅黑" panose="020b0503020204020204" charset="-122"/>
              </a:rPr>
              <a:t>能直接利用太阳能作为一种新能源，有一定的缺点，但具有其他能源不可比拟的优点。</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10" name="表格 9" title=""/>
          <p:cNvGraphicFramePr>
            <a:graphicFrameLocks noGrp="1"/>
          </p:cNvGraphicFramePr>
          <p:nvPr>
            <p:custDataLst>
              <p:tags r:id="rId4"/>
            </p:custDataLst>
          </p:nvPr>
        </p:nvGraphicFramePr>
        <p:xfrm>
          <a:off x="307340" y="2489835"/>
          <a:ext cx="10902315" cy="3189605"/>
        </p:xfrm>
        <a:graphic>
          <a:graphicData uri="http://schemas.openxmlformats.org/drawingml/2006/table">
            <a:tbl>
              <a:tblPr/>
              <a:tblGrid>
                <a:gridCol w="633095"/>
                <a:gridCol w="2309495"/>
                <a:gridCol w="7959725"/>
              </a:tblGrid>
              <a:tr h="354330">
                <a:tc rowSpan="3">
                  <a:txBody>
                    <a:bodyPr vert="horz" wrap="square"/>
                    <a:lstStyle/>
                    <a:p>
                      <a:pPr indent="0">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优点</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清洁无污染</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highlight>
                            <a:srgbClr val="FFFF00"/>
                          </a:highlight>
                          <a:latin typeface="微软雅黑" panose="020b0503020204020204" charset="-122"/>
                          <a:ea typeface="微软雅黑" panose="020b0503020204020204" charset="-122"/>
                          <a:cs typeface="宋体" panose="02010600030101010101" pitchFamily="2" charset="-122"/>
                        </a:rPr>
                        <a:t>太阳能是一种清洁能源</a:t>
                      </a:r>
                      <a:r>
                        <a:rPr lang="en-US" sz="1600" b="0">
                          <a:solidFill>
                            <a:srgbClr val="000000"/>
                          </a:solidFill>
                          <a:latin typeface="微软雅黑" panose="020b0503020204020204" charset="-122"/>
                          <a:ea typeface="微软雅黑" panose="020b0503020204020204" charset="-122"/>
                          <a:cs typeface="宋体" panose="02010600030101010101" pitchFamily="2" charset="-122"/>
                        </a:rPr>
                        <a:t>，使用时不会带来任何污染</a:t>
                      </a:r>
                      <a:endParaRPr lang="en-US" altLang="en-US" sz="1600" b="0">
                        <a:solidFill>
                          <a:srgbClr val="000000"/>
                        </a:solidFill>
                        <a:highlight>
                          <a:srgbClr val="FFFF00"/>
                        </a:highlight>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4330">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分布广、获取方便</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太阳能分布广，不需要挖掘、开采和运输</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08660">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持久、可再生</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highlight>
                            <a:srgbClr val="FFFF00"/>
                          </a:highlight>
                          <a:latin typeface="微软雅黑" panose="020b0503020204020204" charset="-122"/>
                          <a:ea typeface="微软雅黑" panose="020b0503020204020204" charset="-122"/>
                          <a:cs typeface="微软雅黑" panose="020b0503020204020204" charset="-122"/>
                        </a:rPr>
                        <a:t>太阳能取之不尽用之不竭</a:t>
                      </a:r>
                      <a:r>
                        <a:rPr lang="en-US" sz="1600" b="0">
                          <a:solidFill>
                            <a:srgbClr val="000000"/>
                          </a:solidFill>
                          <a:latin typeface="微软雅黑" panose="020b0503020204020204" charset="-122"/>
                          <a:ea typeface="微软雅黑" panose="020b0503020204020204" charset="-122"/>
                          <a:cs typeface="微软雅黑" panose="020b0503020204020204" charset="-122"/>
                        </a:rPr>
                        <a:t>，太阳能内部的热核反应还足以持续50亿年之久，是人类可以利用的最丰富的新能源</a:t>
                      </a:r>
                      <a:endParaRPr lang="en-US" altLang="en-US" sz="1600" b="0">
                        <a:solidFill>
                          <a:srgbClr val="000000"/>
                        </a:solidFill>
                        <a:highlight>
                          <a:srgbClr val="FFFF00"/>
                        </a:highlight>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09295">
                <a:tc rowSpan="3">
                  <a:txBody>
                    <a:bodyPr vert="horz" wrap="square"/>
                    <a:lstStyle/>
                    <a:p>
                      <a:pPr indent="0">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缺点</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分散</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太阳能到达地球上时非常分散，接收装置需要有相当大的接收面积，提高了接收装置的造价</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08660">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不稳定</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太阳能的利用受天气、昼夜、地理位置的影响很大，而且还必须有储存装置，这不仅增加了技术上的困难，也使经济效益降低</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4330">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转换效率低</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太阳能的转换效率较低</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230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四、能源与可持续发展</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55308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1.人类在消耗各种能源时，不可避免地会对环境造成影响。主要体现在以下几个方面：</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2" name="表格 1" title=""/>
          <p:cNvGraphicFramePr>
            <a:graphicFrameLocks noGrp="1"/>
          </p:cNvGraphicFramePr>
          <p:nvPr>
            <p:custDataLst>
              <p:tags r:id="rId4"/>
            </p:custDataLst>
          </p:nvPr>
        </p:nvGraphicFramePr>
        <p:xfrm>
          <a:off x="292735" y="2239010"/>
          <a:ext cx="10905490" cy="3260725"/>
        </p:xfrm>
        <a:graphic>
          <a:graphicData uri="http://schemas.openxmlformats.org/drawingml/2006/table">
            <a:tbl>
              <a:tblPr/>
              <a:tblGrid>
                <a:gridCol w="1214120"/>
                <a:gridCol w="9691370"/>
              </a:tblGrid>
              <a:tr h="72453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热污染</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化石能源在使用中产生大量的内能，其中未被利用的能量会造成热污染。例如，汽车尾气就是造成城市热岛效应的因素之一。</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2453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大气污染</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化石能源在使用中会产生一氧化碳、二氧化硫、氮氧化合物、粉尘等，会造成大气的污染，形成酸雨，导致水、土壤的酸化，对植物、建筑物、金属构建造成危害。</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2453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温室效应</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使用化石能源的过程中会产生大量的二氧化碳，使空气中的二氧化碳浓度增加，进一步加剧地球的温室效应。</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258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生态破坏</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一些欠发达地区过分依赖柴薪能源，破坏了森林和植被，加剧水土流失和土地荒漠化。</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2453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有害辐射</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核能的开发和利用，也不是绝对清洁和安全的，处理不当或遇到特殊情况（如地震）发生核泄漏时，会对环境造成严重的辐射危害。</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278765" y="1253490"/>
            <a:ext cx="11634470" cy="598805"/>
          </a:xfrm>
          <a:prstGeom prst="rect">
            <a:avLst/>
          </a:prstGeom>
          <a:noFill/>
        </p:spPr>
        <p:txBody>
          <a:bodyPr wrap="square" rtlCol="0" anchor="t">
            <a:spAutoFit/>
          </a:bodyPr>
          <a:lstStyle/>
          <a:p>
            <a:pPr fontAlgn="auto">
              <a:lnSpc>
                <a:spcPct val="150000"/>
              </a:lnSpc>
            </a:pPr>
            <a:r>
              <a:rPr lang="zh-CN" altLang="en-US" sz="2200">
                <a:solidFill>
                  <a:srgbClr val="C00000"/>
                </a:solidFill>
                <a:latin typeface="微软雅黑" panose="020b0503020204020204" charset="-122"/>
                <a:ea typeface="微软雅黑" panose="020b0503020204020204" charset="-122"/>
                <a:cs typeface="微软雅黑" panose="020b0503020204020204" charset="-122"/>
              </a:rPr>
              <a:t>一、课标考点分析</a:t>
            </a:r>
            <a:endParaRPr lang="zh-CN" altLang="en-US" sz="2200">
              <a:solidFill>
                <a:srgbClr val="C00000"/>
              </a:solidFill>
              <a:latin typeface="微软雅黑" panose="020b0503020204020204" charset="-122"/>
              <a:ea typeface="微软雅黑" panose="020b0503020204020204" charset="-122"/>
              <a:cs typeface="微软雅黑" panose="020b0503020204020204" charset="-122"/>
            </a:endParaRPr>
          </a:p>
        </p:txBody>
      </p:sp>
      <p:graphicFrame>
        <p:nvGraphicFramePr>
          <p:cNvPr id="5" name="表格 4" title=""/>
          <p:cNvGraphicFramePr>
            <a:graphicFrameLocks noGrp="1"/>
          </p:cNvGraphicFramePr>
          <p:nvPr>
            <p:custDataLst>
              <p:tags r:id="rId3"/>
            </p:custDataLst>
          </p:nvPr>
        </p:nvGraphicFramePr>
        <p:xfrm>
          <a:off x="278765" y="1852295"/>
          <a:ext cx="11696065" cy="4642485"/>
        </p:xfrm>
        <a:graphic>
          <a:graphicData uri="http://schemas.openxmlformats.org/drawingml/2006/table">
            <a:tbl>
              <a:tblPr/>
              <a:tblGrid>
                <a:gridCol w="2512060"/>
                <a:gridCol w="5280660"/>
                <a:gridCol w="3903345"/>
              </a:tblGrid>
              <a:tr h="439420">
                <a:tc>
                  <a:txBody>
                    <a:bodyPr vert="horz" wrap="square"/>
                    <a:lstStyle/>
                    <a:p>
                      <a:pPr indent="0" algn="ctr" fontAlgn="auto">
                        <a:lnSpc>
                          <a:spcPct val="15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考点内容</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fontAlgn="auto">
                        <a:lnSpc>
                          <a:spcPct val="15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课标要求</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fontAlgn="auto">
                        <a:lnSpc>
                          <a:spcPct val="15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命题预测</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r>
              <a:tr h="417830">
                <a:tc>
                  <a:txBody>
                    <a:bodyPr vert="horz" wrap="square"/>
                    <a:lstStyle/>
                    <a:p>
                      <a:pPr indent="0" algn="ctr" fontAlgn="auto">
                        <a:lnSpc>
                          <a:spcPct val="15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电话机的工作原理</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rowSpan="4">
                  <a:txBody>
                    <a:bodyPr vert="horz" wrap="square"/>
                    <a:lstStyle/>
                    <a:p>
                      <a:pPr indent="0" fontAlgn="auto">
                        <a:lnSpc>
                          <a:spcPct val="150000"/>
                        </a:lnSpc>
                        <a:buNone/>
                      </a:pPr>
                      <a:r>
                        <a:rPr lang="en-US" sz="1600" b="0">
                          <a:latin typeface="宋体" panose="02010600030101010101" pitchFamily="2" charset="-122"/>
                          <a:ea typeface="宋体" panose="02010600030101010101" pitchFamily="2" charset="-122"/>
                          <a:cs typeface="宋体" panose="02010600030101010101" pitchFamily="2" charset="-122"/>
                        </a:rPr>
                        <a:t>知道电磁波。知道电磁波在真空中的传播速度。知道波长、频率和波速。了解电磁波的应用及其对人类生活和社会发展的影响</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1BC64"/>
                      </a:solidFill>
                      <a:prstDash val="solid"/>
                      <a:headEnd type="none" w="med" len="med"/>
                      <a:tailEnd type="none" w="med" len="med"/>
                    </a:lnB>
                    <a:lnTlToBr>
                      <a:noFill/>
                    </a:lnTlToBr>
                    <a:lnBlToTr>
                      <a:noFill/>
                    </a:lnBlToTr>
                    <a:solidFill>
                      <a:srgbClr val="FEFEFE"/>
                    </a:solidFill>
                  </a:tcPr>
                </a:tc>
                <a:tc rowSpan="10">
                  <a:txBody>
                    <a:bodyPr vert="horz" wrap="square"/>
                    <a:lstStyle/>
                    <a:p>
                      <a:pPr indent="0" fontAlgn="auto">
                        <a:lnSpc>
                          <a:spcPct val="150000"/>
                        </a:lnSpc>
                        <a:buNone/>
                      </a:pPr>
                      <a:r>
                        <a:rPr lang="en-US" sz="1600" b="0">
                          <a:latin typeface="宋体" panose="02010600030101010101" pitchFamily="2" charset="-122"/>
                          <a:ea typeface="宋体" panose="02010600030101010101" pitchFamily="2" charset="-122"/>
                          <a:cs typeface="宋体" panose="02010600030101010101" pitchFamily="2" charset="-122"/>
                        </a:rPr>
                        <a:t>《信息传递》与《能源与可持续发展》是学生了解性的内容，在教学中常冠以“了解”、“认识”。故对本单元的考题在中考试卷中会出现相应的内容，但所占分值一般不高，一般会在1分-3分之间。本单元常见考点主要集中在电磁波及其应用、能源及其分类、核能及其应用、太阳能及其应用、可再生与不可再生能源以及可持续发展等</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2700" cap="flat" cmpd="sng">
                      <a:solidFill>
                        <a:srgbClr val="E1BC64"/>
                      </a:solidFill>
                      <a:prstDash val="solid"/>
                      <a:headEnd type="none" w="med" len="med"/>
                      <a:tailEnd type="none" w="med" len="med"/>
                    </a:lnB>
                    <a:lnTlToBr>
                      <a:noFill/>
                    </a:lnTlToBr>
                    <a:lnBlToTr>
                      <a:noFill/>
                    </a:lnBlToTr>
                    <a:solidFill>
                      <a:srgbClr val="FEFEFE"/>
                    </a:solidFill>
                  </a:tcPr>
                </a:tc>
              </a:tr>
              <a:tr h="418465">
                <a:tc>
                  <a:txBody>
                    <a:bodyPr vert="horz" wrap="square"/>
                    <a:lstStyle/>
                    <a:p>
                      <a:pPr indent="0" algn="ctr" fontAlgn="auto">
                        <a:lnSpc>
                          <a:spcPct val="15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模拟信号和数字信号</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438785">
                <a:tc>
                  <a:txBody>
                    <a:bodyPr vert="horz" wrap="square"/>
                    <a:lstStyle/>
                    <a:p>
                      <a:pPr indent="0" algn="ctr" fontAlgn="auto">
                        <a:lnSpc>
                          <a:spcPct val="15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电磁波的产生和利用</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397510">
                <a:tc>
                  <a:txBody>
                    <a:bodyPr vert="horz" wrap="square"/>
                    <a:lstStyle/>
                    <a:p>
                      <a:pPr indent="0" algn="ctr" fontAlgn="auto">
                        <a:lnSpc>
                          <a:spcPct val="15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现代通讯技术</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B w="12700" cap="flat" cmpd="sng">
                      <a:solidFill>
                        <a:srgbClr val="E1BC64"/>
                      </a:solidFill>
                      <a:prstDash val="solid"/>
                      <a:headEnd type="none" w="med" len="med"/>
                      <a:tailEnd type="none" w="med" len="med"/>
                    </a:lnB>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397510">
                <a:tc>
                  <a:txBody>
                    <a:bodyPr vert="horz" wrap="square"/>
                    <a:lstStyle/>
                    <a:p>
                      <a:pPr indent="0" algn="ctr" fontAlgn="auto">
                        <a:lnSpc>
                          <a:spcPct val="15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能源及其分类</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rowSpan="2">
                  <a:txBody>
                    <a:bodyPr vert="horz" wrap="square"/>
                    <a:lstStyle/>
                    <a:p>
                      <a:pPr indent="0" fontAlgn="auto">
                        <a:lnSpc>
                          <a:spcPct val="150000"/>
                        </a:lnSpc>
                        <a:buNone/>
                      </a:pPr>
                      <a:r>
                        <a:rPr lang="en-US" sz="1600" b="0">
                          <a:latin typeface="宋体" panose="02010600030101010101" pitchFamily="2" charset="-122"/>
                          <a:ea typeface="宋体" panose="02010600030101010101" pitchFamily="2" charset="-122"/>
                          <a:cs typeface="宋体" panose="02010600030101010101" pitchFamily="2" charset="-122"/>
                        </a:rPr>
                        <a:t>知道原子是由原子核和电子构成的，了解原子的核式结构模型；知道核能的特点和核能的利用可能带来的问题</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1BC64"/>
                      </a:solidFill>
                      <a:prstDash val="solid"/>
                      <a:headEnd type="none" w="med" len="med"/>
                      <a:tailEnd type="none" w="med" len="med"/>
                    </a:lnT>
                    <a:lnB w="12700" cap="flat" cmpd="sng">
                      <a:solidFill>
                        <a:srgbClr val="E1BC64"/>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459740">
                <a:tc>
                  <a:txBody>
                    <a:bodyPr vert="horz" wrap="square"/>
                    <a:lstStyle/>
                    <a:p>
                      <a:pPr indent="0" algn="ctr" fontAlgn="auto">
                        <a:lnSpc>
                          <a:spcPct val="15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核能及其利用</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B w="12700" cap="flat" cmpd="sng">
                      <a:solidFill>
                        <a:srgbClr val="E1BC64"/>
                      </a:solidFill>
                      <a:prstDash val="solid"/>
                      <a:headEnd type="none" w="med" len="med"/>
                      <a:tailEnd type="none" w="med" len="med"/>
                    </a:lnB>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355600">
                <a:tc>
                  <a:txBody>
                    <a:bodyPr vert="horz" wrap="square"/>
                    <a:lstStyle/>
                    <a:p>
                      <a:pPr indent="0" algn="ctr" fontAlgn="auto">
                        <a:lnSpc>
                          <a:spcPct val="15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太阳能的来源</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rowSpan="4">
                  <a:txBody>
                    <a:bodyPr vert="horz" wrap="square"/>
                    <a:lstStyle/>
                    <a:p>
                      <a:pPr indent="0" fontAlgn="auto">
                        <a:lnSpc>
                          <a:spcPct val="150000"/>
                        </a:lnSpc>
                        <a:buNone/>
                      </a:pPr>
                      <a:r>
                        <a:rPr lang="en-US" sz="1600" b="0">
                          <a:latin typeface="宋体" panose="02010600030101010101" pitchFamily="2" charset="-122"/>
                          <a:ea typeface="宋体" panose="02010600030101010101" pitchFamily="2" charset="-122"/>
                          <a:cs typeface="宋体" panose="02010600030101010101" pitchFamily="2" charset="-122"/>
                        </a:rPr>
                        <a:t>列举常见的不可再生能源和可再生能源；了解节约能源与可持续发展的重要性，培养学生为可持续发展做贡献、将科学服务于人类的使命感；从能源开发与利用的角度体会可持续发展的重要性</a:t>
                      </a:r>
                      <a:endParaRPr lang="en-US" altLang="en-US" sz="16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1BC64"/>
                      </a:solidFill>
                      <a:prstDash val="solid"/>
                      <a:headEnd type="none" w="med" len="med"/>
                      <a:tailEnd type="none" w="med" len="med"/>
                    </a:lnT>
                    <a:lnB w="12700" cap="flat" cmpd="sng">
                      <a:solidFill>
                        <a:srgbClr val="E1BC64"/>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397510">
                <a:tc>
                  <a:txBody>
                    <a:bodyPr vert="horz" wrap="square"/>
                    <a:lstStyle/>
                    <a:p>
                      <a:pPr indent="0" algn="ctr" fontAlgn="auto">
                        <a:lnSpc>
                          <a:spcPct val="15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太阳能的利用</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543560">
                <a:tc>
                  <a:txBody>
                    <a:bodyPr vert="horz" wrap="square"/>
                    <a:lstStyle/>
                    <a:p>
                      <a:pPr indent="0" algn="ctr" fontAlgn="auto">
                        <a:lnSpc>
                          <a:spcPct val="15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可再生能源与不可再生能源</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376555">
                <a:tc>
                  <a:txBody>
                    <a:bodyPr vert="horz" wrap="square"/>
                    <a:lstStyle/>
                    <a:p>
                      <a:pPr indent="0" algn="ctr" fontAlgn="auto">
                        <a:lnSpc>
                          <a:spcPct val="15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能源与可持续发展</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B w="12700" cap="flat" cmpd="sng">
                      <a:solidFill>
                        <a:srgbClr val="E1BC64"/>
                      </a:solidFill>
                      <a:prstDash val="solid"/>
                      <a:headEnd type="none" w="med" len="med"/>
                      <a:tailEnd type="none" w="med" len="med"/>
                    </a:lnB>
                  </a:tcPr>
                </a:tc>
                <a:tc vMerge="1">
                  <a:txBody>
                    <a:bodyPr vert="horz" wrap="square"/>
                    <a:lstStyle/>
                    <a:p/>
                  </a:txBody>
                  <a:tcPr>
                    <a:lnL w="12700" cap="flat" cmpd="sng">
                      <a:solidFill>
                        <a:srgbClr val="E36C09"/>
                      </a:solidFill>
                      <a:prstDash val="solid"/>
                      <a:headEnd type="none" w="med" len="med"/>
                      <a:tailEnd type="none" w="med" len="med"/>
                    </a:lnL>
                    <a:lnR cap="flat">
                      <a:noFill/>
                    </a:lnR>
                    <a:lnB w="12700" cap="flat" cmpd="sng">
                      <a:solidFill>
                        <a:srgbClr val="E1BC64"/>
                      </a:solidFill>
                      <a:prstDash val="soli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230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四、能源与可持续发展</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239966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2.能源与可持续发展</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为了减少能源消耗造成的环境污染问题，必须对能源的开发和利用有可持续发展的意识。可持续发展就是既要考虑当前发展需要，又要考虑未来发展的需要，不能以牺牲后人的利益为代价来满足当代人的需求。提高能源利用率，依靠科技进步，改进能源结构，开发、推广清洁的可再生能源，发展新的理想能源已成为世界各国实现可持续发展的当务之急。</a:t>
            </a:r>
            <a:endParaRPr sz="2000">
              <a:latin typeface="微软雅黑" panose="020b0503020204020204" charset="-122"/>
              <a:ea typeface="微软雅黑" panose="020b0503020204020204" charset="-122"/>
              <a:cs typeface="微软雅黑" panose="020b0503020204020204" charset="-122"/>
            </a:endParaRPr>
          </a:p>
        </p:txBody>
      </p:sp>
      <p:sp>
        <p:nvSpPr>
          <p:cNvPr id="7" name="文本框 6" title=""/>
          <p:cNvSpPr txBox="1"/>
          <p:nvPr>
            <p:custDataLst>
              <p:tags r:id="rId4"/>
            </p:custDataLst>
          </p:nvPr>
        </p:nvSpPr>
        <p:spPr>
          <a:xfrm>
            <a:off x="292100" y="3569970"/>
            <a:ext cx="11577320" cy="55308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3.不可再生能源和可再生能源</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10" name="表格 9" title=""/>
          <p:cNvGraphicFramePr>
            <a:graphicFrameLocks noGrp="1"/>
          </p:cNvGraphicFramePr>
          <p:nvPr>
            <p:custDataLst>
              <p:tags r:id="rId5"/>
            </p:custDataLst>
          </p:nvPr>
        </p:nvGraphicFramePr>
        <p:xfrm>
          <a:off x="307340" y="4279900"/>
          <a:ext cx="11283950" cy="1446530"/>
        </p:xfrm>
        <a:graphic>
          <a:graphicData uri="http://schemas.openxmlformats.org/drawingml/2006/table">
            <a:tbl>
              <a:tblPr/>
              <a:tblGrid>
                <a:gridCol w="1584325"/>
                <a:gridCol w="6066790"/>
                <a:gridCol w="3632835"/>
              </a:tblGrid>
              <a:tr h="28956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种类</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概念</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常见能源</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r>
              <a:tr h="57848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不可再生能源</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化石能源、核能等能源会越用越少，不能在短时间内总自然界得到补充，这类能源成为不可再生能源</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煤、石油、天然气、核能</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7848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可再生能源</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风能、水能等可以在自然界里源源不断地得到，这类能源成为可再生能源</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风能、水能、太阳能、生物质能</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230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四、能源与可持续发展</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07340" y="1256665"/>
            <a:ext cx="11577320" cy="3784600"/>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4.未来的理想能源</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未来的理想能源要能够大规模替代煤、石油、天然气等常规能源，必须满足一下四个条件：</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（1）必须满足够丰富，可以保证长期使用；</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（2）必须满足够便宜，可以保证多数人用得起；</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（3）相关的技术必须成熟，可以保证大规模使用；</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（4）必须满足安全、清洁，可以保证不会严重影响环境。</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目前新能源的利用技术还不够成熟，还不能完全替代化石能源，如太阳能、核能的开发利用等，另外有可能还存在没有被人类发现的新能源，亟待人们去开发、利用。</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wipe(left)">
                                      <p:cBhvr>
                                        <p:cTn id="35" dur="500"/>
                                        <p:tgtEl>
                                          <p:spTgt spid="6">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wipe(left)">
                                      <p:cBhvr>
                                        <p:cTn id="40" dur="500"/>
                                        <p:tgtEl>
                                          <p:spTgt spid="6">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wipe(left)">
                                      <p:cBhvr>
                                        <p:cTn id="4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26136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能源及其分类</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11728450"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我们在家收看电视节目，电视机接收到的图像信号和声音信号是利用电磁波以______m/s的速度传递来的。电视机消耗的电能属于______（选填“—次”或“二次”）能源。</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6"/>
            </p:custDataLst>
          </p:nvPr>
        </p:nvCxnSpPr>
        <p:spPr>
          <a:xfrm>
            <a:off x="0" y="2488565"/>
            <a:ext cx="1219136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 name="文本框 1" title=""/>
          <p:cNvSpPr txBox="1"/>
          <p:nvPr>
            <p:custDataLst>
              <p:tags r:id="rId7"/>
            </p:custDataLst>
          </p:nvPr>
        </p:nvSpPr>
        <p:spPr>
          <a:xfrm>
            <a:off x="292735" y="2708910"/>
            <a:ext cx="11728450"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现有煤、石油、天然气、风能、水能、太阳能、地热能、核能以及电能。下列观点错误的是（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A.天然气是化石能源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B.地热能属于一次能源</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C.电能属于二次能源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D.核能属于二次能源</a:t>
            </a:r>
            <a:endParaRPr sz="1600">
              <a:latin typeface="微软雅黑" panose="020b0503020204020204" charset="-122"/>
              <a:ea typeface="微软雅黑" panose="020b0503020204020204" charset="-122"/>
              <a:cs typeface="微软雅黑" panose="020b0503020204020204" charset="-122"/>
            </a:endParaRPr>
          </a:p>
        </p:txBody>
      </p:sp>
      <p:cxnSp>
        <p:nvCxnSpPr>
          <p:cNvPr id="6" name="直接连接符 5" title=""/>
          <p:cNvCxnSpPr/>
          <p:nvPr>
            <p:custDataLst>
              <p:tags r:id="rId8"/>
            </p:custDataLst>
          </p:nvPr>
        </p:nvCxnSpPr>
        <p:spPr>
          <a:xfrm>
            <a:off x="635" y="3759200"/>
            <a:ext cx="1219136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9"/>
            </p:custDataLst>
          </p:nvPr>
        </p:nvSpPr>
        <p:spPr>
          <a:xfrm>
            <a:off x="292735" y="4086225"/>
            <a:ext cx="11728450" cy="46037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“风能、电能、水能、煤炭”中属于二次能源的是</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、属于不可再生能源的是</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nvSpPr>
        <p:spPr>
          <a:xfrm>
            <a:off x="7941945" y="1397000"/>
            <a:ext cx="76898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3</a:t>
            </a:r>
            <a:r>
              <a:rPr lang="en-US" altLang="zh-CN" sz="1600">
                <a:solidFill>
                  <a:srgbClr val="FF0000"/>
                </a:solidFill>
                <a:latin typeface="Arial" panose="020b0604020202020204" pitchFamily="34" charset="0"/>
                <a:ea typeface="微软雅黑" panose="020b0503020204020204" charset="-122"/>
              </a:rPr>
              <a:t>×</a:t>
            </a:r>
            <a:r>
              <a:rPr lang="en-US" altLang="zh-CN" sz="1600">
                <a:solidFill>
                  <a:srgbClr val="FF0000"/>
                </a:solidFill>
                <a:latin typeface="微软雅黑" panose="020b0503020204020204" charset="-122"/>
                <a:ea typeface="微软雅黑" panose="020b0503020204020204" charset="-122"/>
              </a:rPr>
              <a:t>10</a:t>
            </a:r>
            <a:r>
              <a:rPr lang="en-US" altLang="zh-CN" sz="1600" baseline="30000">
                <a:solidFill>
                  <a:srgbClr val="FF0000"/>
                </a:solidFill>
                <a:latin typeface="微软雅黑" panose="020b0503020204020204" charset="-122"/>
                <a:ea typeface="微软雅黑" panose="020b0503020204020204" charset="-122"/>
              </a:rPr>
              <a:t>8</a:t>
            </a:r>
            <a:endParaRPr lang="en-US" altLang="zh-CN" sz="1600" baseline="300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1229995" y="1729105"/>
            <a:ext cx="589280"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二次</a:t>
            </a:r>
            <a:endParaRPr lang="en-US" altLang="zh-CN" sz="1600">
              <a:solidFill>
                <a:srgbClr val="FF0000"/>
              </a:solidFill>
              <a:ea typeface="微软雅黑" panose="020b0503020204020204" charset="-122"/>
            </a:endParaRPr>
          </a:p>
        </p:txBody>
      </p:sp>
      <p:sp>
        <p:nvSpPr>
          <p:cNvPr id="14" name="文本框 13" title=""/>
          <p:cNvSpPr txBox="1"/>
          <p:nvPr/>
        </p:nvSpPr>
        <p:spPr>
          <a:xfrm>
            <a:off x="9831705" y="2815590"/>
            <a:ext cx="307975"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D</a:t>
            </a:r>
            <a:endParaRPr lang="en-US" altLang="zh-CN" sz="1600">
              <a:solidFill>
                <a:srgbClr val="FF0000"/>
              </a:solidFill>
              <a:ea typeface="微软雅黑" panose="020b0503020204020204" charset="-122"/>
            </a:endParaRPr>
          </a:p>
        </p:txBody>
      </p:sp>
      <p:sp>
        <p:nvSpPr>
          <p:cNvPr id="15" name="文本框 14" title=""/>
          <p:cNvSpPr txBox="1"/>
          <p:nvPr/>
        </p:nvSpPr>
        <p:spPr>
          <a:xfrm>
            <a:off x="6203315" y="4149725"/>
            <a:ext cx="589280"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电能</a:t>
            </a:r>
            <a:endParaRPr lang="en-US" altLang="zh-CN" sz="1600">
              <a:solidFill>
                <a:srgbClr val="FF0000"/>
              </a:solidFill>
              <a:ea typeface="微软雅黑" panose="020b0503020204020204" charset="-122"/>
            </a:endParaRPr>
          </a:p>
        </p:txBody>
      </p:sp>
      <p:sp>
        <p:nvSpPr>
          <p:cNvPr id="16" name="文本框 15" title=""/>
          <p:cNvSpPr txBox="1"/>
          <p:nvPr/>
        </p:nvSpPr>
        <p:spPr>
          <a:xfrm>
            <a:off x="9413240" y="4149725"/>
            <a:ext cx="589280"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煤炭</a:t>
            </a:r>
            <a:endParaRPr lang="en-US" altLang="zh-CN" sz="1600">
              <a:solidFill>
                <a:srgbClr val="FF0000"/>
              </a:solidFill>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left)">
                                      <p:cBhvr>
                                        <p:cTn id="25" dur="500"/>
                                        <p:tgtEl>
                                          <p:spTgt spid="2">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wipe(left)">
                                      <p:cBhvr>
                                        <p:cTn id="30" dur="500"/>
                                        <p:tgtEl>
                                          <p:spTgt spid="2">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wipe(left)">
                                      <p:cBhvr>
                                        <p:cTn id="40" dur="500"/>
                                        <p:tgtEl>
                                          <p:spTgt spid="10">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3" grpId="0"/>
      <p:bldP spid="14" grpId="0"/>
      <p:bldP spid="15" grpId="0"/>
      <p:bldP spid="16" grpId="0"/>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26390"/>
            <a:ext cx="326136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核能及其利用</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1172845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目前人们正致力于开发太阳能、核能、风能、海洋能、氢能…其中核能是</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（选填“可再生”或“不可再生”）能源，核电站利用原子核</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（选填“聚变”或“裂变”）释放的能量发电，电能属于</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（选填“一次能源”或“二次能源”）。</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6"/>
            </p:custDataLst>
          </p:nvPr>
        </p:nvCxnSpPr>
        <p:spPr>
          <a:xfrm>
            <a:off x="0" y="2752725"/>
            <a:ext cx="1219136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 name="文本框 1" title=""/>
          <p:cNvSpPr txBox="1"/>
          <p:nvPr>
            <p:custDataLst>
              <p:tags r:id="rId7"/>
            </p:custDataLst>
          </p:nvPr>
        </p:nvSpPr>
        <p:spPr>
          <a:xfrm>
            <a:off x="292735" y="2800350"/>
            <a:ext cx="5555615" cy="341503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对原子核的一些说法，观点错误的是（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A.原子的中心是原子核，原子核周围有一定数目的电子在核外运动；</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B.原子核由质子和中子组成，质子带正电，其电荷量跟电子电荷量相等，中子不带电；</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质子的质量大约是电子质量的1．836倍，中子和质子的质量几乎相等；</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中子和质子依靠强大的核力紧密结合在一起，原子核十分牢固</a:t>
            </a:r>
            <a:endParaRPr sz="1600">
              <a:latin typeface="微软雅黑" panose="020b0503020204020204" charset="-122"/>
              <a:ea typeface="微软雅黑" panose="020b0503020204020204" charset="-122"/>
              <a:cs typeface="微软雅黑" panose="020b0503020204020204" charset="-122"/>
            </a:endParaRPr>
          </a:p>
        </p:txBody>
      </p:sp>
      <p:cxnSp>
        <p:nvCxnSpPr>
          <p:cNvPr id="21" name="直接连接符 20" title=""/>
          <p:cNvCxnSpPr/>
          <p:nvPr>
            <p:custDataLst>
              <p:tags r:id="rId8"/>
            </p:custDataLst>
          </p:nvPr>
        </p:nvCxnSpPr>
        <p:spPr>
          <a:xfrm flipH="1">
            <a:off x="5872480" y="2722245"/>
            <a:ext cx="0" cy="416306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9"/>
            </p:custDataLst>
          </p:nvPr>
        </p:nvSpPr>
        <p:spPr>
          <a:xfrm>
            <a:off x="5896610" y="2823845"/>
            <a:ext cx="6175375"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下列关于核能说法正确的是（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A.核反应堆中发生的链式反应是不可控制的；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B.核电站产生的核废料仍具有放射性，一般深埋在人烟稀少的地方；</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C.核反应堆可将核能直接转化成电能；</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D.我国已建成可控核聚变反应堆</a:t>
            </a:r>
            <a:endParaRPr sz="1600">
              <a:latin typeface="微软雅黑" panose="020b0503020204020204" charset="-122"/>
              <a:ea typeface="微软雅黑" panose="020b0503020204020204" charset="-122"/>
              <a:cs typeface="微软雅黑" panose="020b0503020204020204" charset="-122"/>
            </a:endParaRPr>
          </a:p>
        </p:txBody>
      </p:sp>
      <p:sp>
        <p:nvSpPr>
          <p:cNvPr id="15" name="文本框 14" title=""/>
          <p:cNvSpPr txBox="1"/>
          <p:nvPr/>
        </p:nvSpPr>
        <p:spPr>
          <a:xfrm>
            <a:off x="7462520" y="1402715"/>
            <a:ext cx="995680"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不可再生</a:t>
            </a:r>
            <a:endParaRPr lang="en-US" altLang="zh-CN" sz="1600">
              <a:solidFill>
                <a:srgbClr val="FF0000"/>
              </a:solidFill>
              <a:ea typeface="微软雅黑" panose="020b0503020204020204" charset="-122"/>
            </a:endParaRPr>
          </a:p>
        </p:txBody>
      </p:sp>
      <p:sp>
        <p:nvSpPr>
          <p:cNvPr id="6" name="文本框 5" title=""/>
          <p:cNvSpPr txBox="1"/>
          <p:nvPr/>
        </p:nvSpPr>
        <p:spPr>
          <a:xfrm>
            <a:off x="2393315" y="1751330"/>
            <a:ext cx="589280"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裂变</a:t>
            </a:r>
            <a:endParaRPr lang="en-US" altLang="zh-CN" sz="1600">
              <a:solidFill>
                <a:srgbClr val="FF0000"/>
              </a:solidFill>
              <a:ea typeface="微软雅黑" panose="020b0503020204020204" charset="-122"/>
            </a:endParaRPr>
          </a:p>
        </p:txBody>
      </p:sp>
      <p:sp>
        <p:nvSpPr>
          <p:cNvPr id="11" name="文本框 10" title=""/>
          <p:cNvSpPr txBox="1"/>
          <p:nvPr/>
        </p:nvSpPr>
        <p:spPr>
          <a:xfrm>
            <a:off x="7980045" y="1739900"/>
            <a:ext cx="995680"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二次能源</a:t>
            </a:r>
            <a:endParaRPr lang="en-US" altLang="zh-CN" sz="1600">
              <a:solidFill>
                <a:srgbClr val="FF0000"/>
              </a:solidFill>
              <a:ea typeface="微软雅黑" panose="020b0503020204020204" charset="-122"/>
            </a:endParaRPr>
          </a:p>
        </p:txBody>
      </p:sp>
      <p:sp>
        <p:nvSpPr>
          <p:cNvPr id="13" name="文本框 12" title=""/>
          <p:cNvSpPr txBox="1"/>
          <p:nvPr/>
        </p:nvSpPr>
        <p:spPr>
          <a:xfrm>
            <a:off x="4974590" y="2886075"/>
            <a:ext cx="291465"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C</a:t>
            </a:r>
            <a:endParaRPr lang="en-US" altLang="zh-CN" sz="1600">
              <a:solidFill>
                <a:srgbClr val="FF0000"/>
              </a:solidFill>
              <a:ea typeface="微软雅黑" panose="020b0503020204020204" charset="-122"/>
            </a:endParaRPr>
          </a:p>
        </p:txBody>
      </p:sp>
      <p:sp>
        <p:nvSpPr>
          <p:cNvPr id="14" name="文本框 13" title=""/>
          <p:cNvSpPr txBox="1"/>
          <p:nvPr/>
        </p:nvSpPr>
        <p:spPr>
          <a:xfrm>
            <a:off x="9741535" y="2914650"/>
            <a:ext cx="293370"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B</a:t>
            </a:r>
            <a:endParaRPr lang="en-US" altLang="zh-CN" sz="1600">
              <a:solidFill>
                <a:srgbClr val="FF0000"/>
              </a:solidFill>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left)">
                                      <p:cBhvr>
                                        <p:cTn id="25" dur="500"/>
                                        <p:tgtEl>
                                          <p:spTgt spid="2">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wipe(left)">
                                      <p:cBhvr>
                                        <p:cTn id="30" dur="500"/>
                                        <p:tgtEl>
                                          <p:spTgt spid="2">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wipe(left)">
                                      <p:cBhvr>
                                        <p:cTn id="35" dur="500"/>
                                        <p:tgtEl>
                                          <p:spTgt spid="2">
                                            <p:txEl>
                                              <p:pRg st="2" end="2"/>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wipe(left)">
                                      <p:cBhvr>
                                        <p:cTn id="40" dur="500"/>
                                        <p:tgtEl>
                                          <p:spTgt spid="2">
                                            <p:txEl>
                                              <p:pRg st="3" end="3"/>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wipe(left)">
                                      <p:cBhvr>
                                        <p:cTn id="45" dur="500"/>
                                        <p:tgtEl>
                                          <p:spTgt spid="2">
                                            <p:txEl>
                                              <p:pRg st="4" end="4"/>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0">
                                            <p:txEl>
                                              <p:pRg st="0" end="0"/>
                                            </p:txEl>
                                          </p:spTgt>
                                        </p:tgtEl>
                                        <p:attrNameLst>
                                          <p:attrName>style.visibility</p:attrName>
                                        </p:attrNameLst>
                                      </p:cBhvr>
                                      <p:to>
                                        <p:strVal val="visible"/>
                                      </p:to>
                                    </p:set>
                                    <p:animEffect transition="in" filter="wipe(left)">
                                      <p:cBhvr>
                                        <p:cTn id="55" dur="500"/>
                                        <p:tgtEl>
                                          <p:spTgt spid="10">
                                            <p:txEl>
                                              <p:pRg st="0" end="0"/>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0">
                                            <p:txEl>
                                              <p:pRg st="1" end="1"/>
                                            </p:txEl>
                                          </p:spTgt>
                                        </p:tgtEl>
                                        <p:attrNameLst>
                                          <p:attrName>style.visibility</p:attrName>
                                        </p:attrNameLst>
                                      </p:cBhvr>
                                      <p:to>
                                        <p:strVal val="visible"/>
                                      </p:to>
                                    </p:set>
                                    <p:animEffect transition="in" filter="wipe(left)">
                                      <p:cBhvr>
                                        <p:cTn id="60" dur="500"/>
                                        <p:tgtEl>
                                          <p:spTgt spid="10">
                                            <p:txEl>
                                              <p:pRg st="1" end="1"/>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0">
                                            <p:txEl>
                                              <p:pRg st="2" end="2"/>
                                            </p:txEl>
                                          </p:spTgt>
                                        </p:tgtEl>
                                        <p:attrNameLst>
                                          <p:attrName>style.visibility</p:attrName>
                                        </p:attrNameLst>
                                      </p:cBhvr>
                                      <p:to>
                                        <p:strVal val="visible"/>
                                      </p:to>
                                    </p:set>
                                    <p:animEffect transition="in" filter="wipe(left)">
                                      <p:cBhvr>
                                        <p:cTn id="65" dur="500"/>
                                        <p:tgtEl>
                                          <p:spTgt spid="10">
                                            <p:txEl>
                                              <p:pRg st="2" end="2"/>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0">
                                            <p:txEl>
                                              <p:pRg st="3" end="3"/>
                                            </p:txEl>
                                          </p:spTgt>
                                        </p:tgtEl>
                                        <p:attrNameLst>
                                          <p:attrName>style.visibility</p:attrName>
                                        </p:attrNameLst>
                                      </p:cBhvr>
                                      <p:to>
                                        <p:strVal val="visible"/>
                                      </p:to>
                                    </p:set>
                                    <p:animEffect transition="in" filter="wipe(left)">
                                      <p:cBhvr>
                                        <p:cTn id="70" dur="500"/>
                                        <p:tgtEl>
                                          <p:spTgt spid="10">
                                            <p:txEl>
                                              <p:pRg st="3" end="3"/>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0">
                                            <p:txEl>
                                              <p:pRg st="4" end="4"/>
                                            </p:txEl>
                                          </p:spTgt>
                                        </p:tgtEl>
                                        <p:attrNameLst>
                                          <p:attrName>style.visibility</p:attrName>
                                        </p:attrNameLst>
                                      </p:cBhvr>
                                      <p:to>
                                        <p:strVal val="visible"/>
                                      </p:to>
                                    </p:set>
                                    <p:animEffect transition="in" filter="wipe(left)">
                                      <p:cBhvr>
                                        <p:cTn id="75" dur="500"/>
                                        <p:tgtEl>
                                          <p:spTgt spid="10">
                                            <p:txEl>
                                              <p:pRg st="4" end="4"/>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barn(inVertical)">
                                      <p:cBhvr>
                                        <p:cTn id="80" dur="500"/>
                                        <p:tgtEl>
                                          <p:spTgt spid="15"/>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barn(inVertical)">
                                      <p:cBhvr>
                                        <p:cTn id="85" dur="500"/>
                                        <p:tgtEl>
                                          <p:spTgt spid="6"/>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barn(inVertical)">
                                      <p:cBhvr>
                                        <p:cTn id="90" dur="500"/>
                                        <p:tgtEl>
                                          <p:spTgt spid="11"/>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barn(inVertical)">
                                      <p:cBhvr>
                                        <p:cTn id="95" dur="500"/>
                                        <p:tgtEl>
                                          <p:spTgt spid="13"/>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14"/>
                                        </p:tgtEl>
                                        <p:attrNameLst>
                                          <p:attrName>style.visibility</p:attrName>
                                        </p:attrNameLst>
                                      </p:cBhvr>
                                      <p:to>
                                        <p:strVal val="visible"/>
                                      </p:to>
                                    </p:set>
                                    <p:animEffect transition="in" filter="barn(inVertical)">
                                      <p:cBhvr>
                                        <p:cTn id="10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5" grpId="0"/>
      <p:bldP spid="6" grpId="0"/>
      <p:bldP spid="11" grpId="0"/>
      <p:bldP spid="13" grpId="0"/>
      <p:bldP spid="14" grpId="0"/>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26390"/>
            <a:ext cx="326136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考向03  太阳能的来源</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5257800"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2021年5月19日，中俄两国核能合作项目在两国领导人见证下正式开工。下列关于核能、原子核的说法，正确的是（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A．太阳能来自太阳内部物质的核裂变反应；</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B．核反应堆发生的链式反应是可以控制的；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C．核废料可直接排放，无需任何处理试验；</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D．原子核是由质子、中子和电子组成</a:t>
            </a:r>
            <a:endParaRPr sz="1600">
              <a:latin typeface="微软雅黑" panose="020b0503020204020204" charset="-122"/>
              <a:ea typeface="微软雅黑" panose="020b0503020204020204" charset="-122"/>
              <a:cs typeface="微软雅黑" panose="020b0503020204020204" charset="-122"/>
            </a:endParaRPr>
          </a:p>
        </p:txBody>
      </p:sp>
      <p:cxnSp>
        <p:nvCxnSpPr>
          <p:cNvPr id="21" name="直接连接符 20" title=""/>
          <p:cNvCxnSpPr/>
          <p:nvPr>
            <p:custDataLst>
              <p:tags r:id="rId6"/>
            </p:custDataLst>
          </p:nvPr>
        </p:nvCxnSpPr>
        <p:spPr>
          <a:xfrm flipH="1">
            <a:off x="5872480" y="1363980"/>
            <a:ext cx="0" cy="287020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 name="文本框 1" title=""/>
          <p:cNvSpPr txBox="1"/>
          <p:nvPr>
            <p:custDataLst>
              <p:tags r:id="rId7"/>
            </p:custDataLst>
          </p:nvPr>
        </p:nvSpPr>
        <p:spPr>
          <a:xfrm>
            <a:off x="5962015" y="1256665"/>
            <a:ext cx="6038850"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太阳是太阳系中唯一的恒星，每时每刻向外辐射太阳能。下列关于太阳能的叙述中，错误的是（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A．煤、石油、天然气等化石燃料中的能量最终来自于太阳能；</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B．生态系统的能量流动是从生产者固定太阳能开始的；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C．地球上的水循环是由太阳能推动的；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D．太阳能来源于太阳内部的核裂变</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8"/>
            </p:custDataLst>
          </p:nvPr>
        </p:nvCxnSpPr>
        <p:spPr>
          <a:xfrm>
            <a:off x="0" y="4266565"/>
            <a:ext cx="1219136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9"/>
            </p:custDataLst>
          </p:nvPr>
        </p:nvSpPr>
        <p:spPr>
          <a:xfrm>
            <a:off x="292735" y="4418965"/>
            <a:ext cx="11576685"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某智能百叶窗的叶片上贴有太阳能板，在光照时发电，给电动机供电以调节百叶窗的开合。该过程中发生的能量转换是（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A．光能→电能→机械能	B．光能→机械能→电能</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C．电能→机械能→光能</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D．机械能→电能→光能</a:t>
            </a:r>
            <a:endParaRPr sz="1600">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nvSpPr>
        <p:spPr>
          <a:xfrm>
            <a:off x="1459230" y="2213610"/>
            <a:ext cx="293370"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B</a:t>
            </a:r>
            <a:endParaRPr lang="en-US" altLang="zh-CN" sz="1600">
              <a:solidFill>
                <a:srgbClr val="FF0000"/>
              </a:solidFill>
              <a:ea typeface="微软雅黑" panose="020b0503020204020204" charset="-122"/>
            </a:endParaRPr>
          </a:p>
        </p:txBody>
      </p:sp>
      <p:sp>
        <p:nvSpPr>
          <p:cNvPr id="6" name="文本框 5" title=""/>
          <p:cNvSpPr txBox="1"/>
          <p:nvPr/>
        </p:nvSpPr>
        <p:spPr>
          <a:xfrm>
            <a:off x="9992360" y="1720850"/>
            <a:ext cx="307975"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D</a:t>
            </a:r>
            <a:endParaRPr lang="en-US" altLang="zh-CN" sz="1600">
              <a:solidFill>
                <a:srgbClr val="FF0000"/>
              </a:solidFill>
              <a:ea typeface="微软雅黑" panose="020b0503020204020204" charset="-122"/>
            </a:endParaRPr>
          </a:p>
        </p:txBody>
      </p:sp>
      <p:sp>
        <p:nvSpPr>
          <p:cNvPr id="11" name="文本框 10" title=""/>
          <p:cNvSpPr txBox="1"/>
          <p:nvPr/>
        </p:nvSpPr>
        <p:spPr>
          <a:xfrm>
            <a:off x="1074420" y="4900930"/>
            <a:ext cx="300355"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A</a:t>
            </a:r>
            <a:endParaRPr lang="en-US" altLang="zh-CN" sz="1600">
              <a:solidFill>
                <a:srgbClr val="FF0000"/>
              </a:solidFill>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
                                            <p:txEl>
                                              <p:pRg st="3" end="3"/>
                                            </p:txEl>
                                          </p:spTgt>
                                        </p:tgtEl>
                                        <p:attrNameLst>
                                          <p:attrName>style.visibility</p:attrName>
                                        </p:attrNameLst>
                                      </p:cBhvr>
                                      <p:to>
                                        <p:strVal val="visible"/>
                                      </p:to>
                                    </p:set>
                                    <p:animEffect transition="in" filter="wipe(left)">
                                      <p:cBhvr>
                                        <p:cTn id="60" dur="500"/>
                                        <p:tgtEl>
                                          <p:spTgt spid="2">
                                            <p:txEl>
                                              <p:pRg st="3" end="3"/>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
                                            <p:txEl>
                                              <p:pRg st="4" end="4"/>
                                            </p:txEl>
                                          </p:spTgt>
                                        </p:tgtEl>
                                        <p:attrNameLst>
                                          <p:attrName>style.visibility</p:attrName>
                                        </p:attrNameLst>
                                      </p:cBhvr>
                                      <p:to>
                                        <p:strVal val="visible"/>
                                      </p:to>
                                    </p:set>
                                    <p:animEffect transition="in" filter="wipe(left)">
                                      <p:cBhvr>
                                        <p:cTn id="65" dur="500"/>
                                        <p:tgtEl>
                                          <p:spTgt spid="2">
                                            <p:txEl>
                                              <p:pRg st="4" end="4"/>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left)">
                                      <p:cBhvr>
                                        <p:cTn id="70" dur="500"/>
                                        <p:tgtEl>
                                          <p:spTgt spid="30"/>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0">
                                            <p:txEl>
                                              <p:pRg st="0" end="0"/>
                                            </p:txEl>
                                          </p:spTgt>
                                        </p:tgtEl>
                                        <p:attrNameLst>
                                          <p:attrName>style.visibility</p:attrName>
                                        </p:attrNameLst>
                                      </p:cBhvr>
                                      <p:to>
                                        <p:strVal val="visible"/>
                                      </p:to>
                                    </p:set>
                                    <p:animEffect transition="in" filter="wipe(left)">
                                      <p:cBhvr>
                                        <p:cTn id="75" dur="500"/>
                                        <p:tgtEl>
                                          <p:spTgt spid="10">
                                            <p:txEl>
                                              <p:pRg st="0" end="0"/>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0">
                                            <p:txEl>
                                              <p:pRg st="1" end="1"/>
                                            </p:txEl>
                                          </p:spTgt>
                                        </p:tgtEl>
                                        <p:attrNameLst>
                                          <p:attrName>style.visibility</p:attrName>
                                        </p:attrNameLst>
                                      </p:cBhvr>
                                      <p:to>
                                        <p:strVal val="visible"/>
                                      </p:to>
                                    </p:set>
                                    <p:animEffect transition="in" filter="wipe(left)">
                                      <p:cBhvr>
                                        <p:cTn id="80" dur="500"/>
                                        <p:tgtEl>
                                          <p:spTgt spid="10">
                                            <p:txEl>
                                              <p:pRg st="1" end="1"/>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barn(inVertical)">
                                      <p:cBhvr>
                                        <p:cTn id="85" dur="500"/>
                                        <p:tgtEl>
                                          <p:spTgt spid="14"/>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barn(inVertical)">
                                      <p:cBhvr>
                                        <p:cTn id="90" dur="500"/>
                                        <p:tgtEl>
                                          <p:spTgt spid="6"/>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barn(inVertical)">
                                      <p:cBhvr>
                                        <p:cTn id="9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4" grpId="0"/>
      <p:bldP spid="6" grpId="0"/>
      <p:bldP spid="11" grpId="0"/>
    </p:bld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26390"/>
            <a:ext cx="326136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考向04  太阳能的利用</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5257800"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4</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家住长沙县乡村的李老师在自家房子的屋顶上安装了一组太阳能电池板，电池板既能发电又能防屋顶漏水，夏季光照充足发电量大时，还能将剩余的电能并入电网。太阳能电池作为一种新能源产品，具有宽广的前景。太阳能电池板工作时将太阳能转化为______能，太阳能的优点是______（写出一点即可）。</a:t>
            </a:r>
            <a:endParaRPr sz="1600">
              <a:latin typeface="微软雅黑" panose="020b0503020204020204" charset="-122"/>
              <a:ea typeface="微软雅黑" panose="020b0503020204020204" charset="-122"/>
              <a:cs typeface="微软雅黑" panose="020b0503020204020204" charset="-122"/>
            </a:endParaRPr>
          </a:p>
        </p:txBody>
      </p:sp>
      <p:cxnSp>
        <p:nvCxnSpPr>
          <p:cNvPr id="21" name="直接连接符 20" title=""/>
          <p:cNvCxnSpPr/>
          <p:nvPr>
            <p:custDataLst>
              <p:tags r:id="rId6"/>
            </p:custDataLst>
          </p:nvPr>
        </p:nvCxnSpPr>
        <p:spPr>
          <a:xfrm flipH="1">
            <a:off x="5608320" y="1363980"/>
            <a:ext cx="0" cy="246570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 name="文本框 1" title=""/>
          <p:cNvSpPr txBox="1"/>
          <p:nvPr>
            <p:custDataLst>
              <p:tags r:id="rId7"/>
            </p:custDataLst>
          </p:nvPr>
        </p:nvSpPr>
        <p:spPr>
          <a:xfrm>
            <a:off x="5697855" y="1256665"/>
            <a:ext cx="6274435"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4-1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人类利用太阳能的实质，是将太阳能转化为其他形式的能量。太阳能转化为其他形式能量的方式说法错误的是（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A．一是光热转换，例如用太阳能集热器把水加热；</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B．二是光化转换，把太阳能转化为化学能；</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C．三是光电转换，把太阳能转化为电能；</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D．四是光力转换，把太阳能转化为机械能</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8"/>
            </p:custDataLst>
          </p:nvPr>
        </p:nvCxnSpPr>
        <p:spPr>
          <a:xfrm>
            <a:off x="0" y="3850005"/>
            <a:ext cx="1219136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9"/>
            </p:custDataLst>
          </p:nvPr>
        </p:nvSpPr>
        <p:spPr>
          <a:xfrm>
            <a:off x="292735" y="3883660"/>
            <a:ext cx="7282180"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4-2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如图所示，是“风光互补”景观照明灯，它“头顶”小风扇，“肩扛”电池板，“脚踩”蓄电池，“腰”挎照明灯，下列解释合理的是（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A．光电池板是将光能转化为电能；</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B．照明灯是将光能转化电能；</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C．小风扇是风力发电机，将电能转化为机械能；</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D．蓄电池在夜晚放电时，将电能转化为化学能</a:t>
            </a:r>
            <a:endParaRPr sz="1600">
              <a:latin typeface="微软雅黑" panose="020b0503020204020204" charset="-122"/>
              <a:ea typeface="微软雅黑" panose="020b0503020204020204" charset="-122"/>
              <a:cs typeface="微软雅黑" panose="020b0503020204020204" charset="-122"/>
            </a:endParaRPr>
          </a:p>
        </p:txBody>
      </p:sp>
      <p:pic>
        <p:nvPicPr>
          <p:cNvPr id="10" name="图片 -2147481016" title=""/>
          <p:cNvPicPr>
            <a:picLocks noChangeAspect="1"/>
          </p:cNvPicPr>
          <p:nvPr/>
        </p:nvPicPr>
        <p:blipFill>
          <a:blip r:embed="rId10"/>
          <a:stretch>
            <a:fillRect/>
          </a:stretch>
        </p:blipFill>
        <p:spPr>
          <a:xfrm>
            <a:off x="7968615" y="4061460"/>
            <a:ext cx="3298825" cy="2428875"/>
          </a:xfrm>
          <a:prstGeom prst="rect">
            <a:avLst/>
          </a:prstGeom>
          <a:noFill/>
          <a:ln w="9525">
            <a:noFill/>
          </a:ln>
        </p:spPr>
      </p:pic>
      <p:sp>
        <p:nvSpPr>
          <p:cNvPr id="14" name="文本框 13" title=""/>
          <p:cNvSpPr txBox="1"/>
          <p:nvPr/>
        </p:nvSpPr>
        <p:spPr>
          <a:xfrm>
            <a:off x="4031615" y="2840990"/>
            <a:ext cx="589280"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电能</a:t>
            </a:r>
            <a:endParaRPr lang="en-US" altLang="zh-CN" sz="1600">
              <a:solidFill>
                <a:srgbClr val="FF0000"/>
              </a:solidFill>
              <a:ea typeface="微软雅黑" panose="020b0503020204020204" charset="-122"/>
            </a:endParaRPr>
          </a:p>
        </p:txBody>
      </p:sp>
      <p:sp>
        <p:nvSpPr>
          <p:cNvPr id="11" name="文本框 10" title=""/>
          <p:cNvSpPr txBox="1"/>
          <p:nvPr/>
        </p:nvSpPr>
        <p:spPr>
          <a:xfrm>
            <a:off x="1074420" y="3512820"/>
            <a:ext cx="3230880"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储量丰富，经济便宜，清洁无污染</a:t>
            </a:r>
            <a:endParaRPr lang="en-US" altLang="zh-CN" sz="1600">
              <a:solidFill>
                <a:srgbClr val="FF0000"/>
              </a:solidFill>
              <a:ea typeface="微软雅黑" panose="020b0503020204020204" charset="-122"/>
            </a:endParaRPr>
          </a:p>
        </p:txBody>
      </p:sp>
      <p:sp>
        <p:nvSpPr>
          <p:cNvPr id="13" name="文本框 12" title=""/>
          <p:cNvSpPr txBox="1"/>
          <p:nvPr/>
        </p:nvSpPr>
        <p:spPr>
          <a:xfrm>
            <a:off x="10876280" y="1720850"/>
            <a:ext cx="307975"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D</a:t>
            </a:r>
            <a:endParaRPr lang="en-US" altLang="zh-CN" sz="1600">
              <a:solidFill>
                <a:srgbClr val="FF0000"/>
              </a:solidFill>
              <a:ea typeface="微软雅黑" panose="020b0503020204020204" charset="-122"/>
            </a:endParaRPr>
          </a:p>
        </p:txBody>
      </p:sp>
      <p:sp>
        <p:nvSpPr>
          <p:cNvPr id="15" name="文本框 14" title=""/>
          <p:cNvSpPr txBox="1"/>
          <p:nvPr/>
        </p:nvSpPr>
        <p:spPr>
          <a:xfrm>
            <a:off x="6753860" y="4355465"/>
            <a:ext cx="300355"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A</a:t>
            </a:r>
            <a:endParaRPr lang="en-US" altLang="zh-CN" sz="1600">
              <a:solidFill>
                <a:srgbClr val="FF0000"/>
              </a:solidFill>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left)">
                                      <p:cBhvr>
                                        <p:cTn id="25" dur="500"/>
                                        <p:tgtEl>
                                          <p:spTgt spid="2">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wipe(left)">
                                      <p:cBhvr>
                                        <p:cTn id="30" dur="500"/>
                                        <p:tgtEl>
                                          <p:spTgt spid="2">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wipe(left)">
                                      <p:cBhvr>
                                        <p:cTn id="35" dur="500"/>
                                        <p:tgtEl>
                                          <p:spTgt spid="2">
                                            <p:txEl>
                                              <p:pRg st="2" end="2"/>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wipe(left)">
                                      <p:cBhvr>
                                        <p:cTn id="40" dur="500"/>
                                        <p:tgtEl>
                                          <p:spTgt spid="2">
                                            <p:txEl>
                                              <p:pRg st="3" end="3"/>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wipe(left)">
                                      <p:cBhvr>
                                        <p:cTn id="45" dur="500"/>
                                        <p:tgtEl>
                                          <p:spTgt spid="2">
                                            <p:txEl>
                                              <p:pRg st="4" end="4"/>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6">
                                            <p:txEl>
                                              <p:pRg st="0" end="0"/>
                                            </p:txEl>
                                          </p:spTgt>
                                        </p:tgtEl>
                                        <p:attrNameLst>
                                          <p:attrName>style.visibility</p:attrName>
                                        </p:attrNameLst>
                                      </p:cBhvr>
                                      <p:to>
                                        <p:strVal val="visible"/>
                                      </p:to>
                                    </p:set>
                                    <p:animEffect transition="in" filter="wipe(left)">
                                      <p:cBhvr>
                                        <p:cTn id="55" dur="500"/>
                                        <p:tgtEl>
                                          <p:spTgt spid="6">
                                            <p:txEl>
                                              <p:pRg st="0" end="0"/>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arn(inVertical)">
                                      <p:cBhvr>
                                        <p:cTn id="60" dur="500"/>
                                        <p:tgtEl>
                                          <p:spTgt spid="10"/>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6">
                                            <p:txEl>
                                              <p:pRg st="1" end="1"/>
                                            </p:txEl>
                                          </p:spTgt>
                                        </p:tgtEl>
                                        <p:attrNameLst>
                                          <p:attrName>style.visibility</p:attrName>
                                        </p:attrNameLst>
                                      </p:cBhvr>
                                      <p:to>
                                        <p:strVal val="visible"/>
                                      </p:to>
                                    </p:set>
                                    <p:animEffect transition="in" filter="wipe(left)">
                                      <p:cBhvr>
                                        <p:cTn id="65" dur="500"/>
                                        <p:tgtEl>
                                          <p:spTgt spid="6">
                                            <p:txEl>
                                              <p:pRg st="1" end="1"/>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6">
                                            <p:txEl>
                                              <p:pRg st="2" end="2"/>
                                            </p:txEl>
                                          </p:spTgt>
                                        </p:tgtEl>
                                        <p:attrNameLst>
                                          <p:attrName>style.visibility</p:attrName>
                                        </p:attrNameLst>
                                      </p:cBhvr>
                                      <p:to>
                                        <p:strVal val="visible"/>
                                      </p:to>
                                    </p:set>
                                    <p:animEffect transition="in" filter="wipe(left)">
                                      <p:cBhvr>
                                        <p:cTn id="70" dur="500"/>
                                        <p:tgtEl>
                                          <p:spTgt spid="6">
                                            <p:txEl>
                                              <p:pRg st="2" end="2"/>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6">
                                            <p:txEl>
                                              <p:pRg st="3" end="3"/>
                                            </p:txEl>
                                          </p:spTgt>
                                        </p:tgtEl>
                                        <p:attrNameLst>
                                          <p:attrName>style.visibility</p:attrName>
                                        </p:attrNameLst>
                                      </p:cBhvr>
                                      <p:to>
                                        <p:strVal val="visible"/>
                                      </p:to>
                                    </p:set>
                                    <p:animEffect transition="in" filter="wipe(left)">
                                      <p:cBhvr>
                                        <p:cTn id="75" dur="500"/>
                                        <p:tgtEl>
                                          <p:spTgt spid="6">
                                            <p:txEl>
                                              <p:pRg st="3" end="3"/>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6">
                                            <p:txEl>
                                              <p:pRg st="4" end="4"/>
                                            </p:txEl>
                                          </p:spTgt>
                                        </p:tgtEl>
                                        <p:attrNameLst>
                                          <p:attrName>style.visibility</p:attrName>
                                        </p:attrNameLst>
                                      </p:cBhvr>
                                      <p:to>
                                        <p:strVal val="visible"/>
                                      </p:to>
                                    </p:set>
                                    <p:animEffect transition="in" filter="wipe(left)">
                                      <p:cBhvr>
                                        <p:cTn id="80" dur="500"/>
                                        <p:tgtEl>
                                          <p:spTgt spid="6">
                                            <p:txEl>
                                              <p:pRg st="4" end="4"/>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barn(inVertical)">
                                      <p:cBhvr>
                                        <p:cTn id="85" dur="500"/>
                                        <p:tgtEl>
                                          <p:spTgt spid="14"/>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barn(inVertical)">
                                      <p:cBhvr>
                                        <p:cTn id="90" dur="500"/>
                                        <p:tgtEl>
                                          <p:spTgt spid="11"/>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barn(inVertical)">
                                      <p:cBhvr>
                                        <p:cTn id="95" dur="500"/>
                                        <p:tgtEl>
                                          <p:spTgt spid="13"/>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barn(inVertical)">
                                      <p:cBhvr>
                                        <p:cTn id="10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4" grpId="0"/>
      <p:bldP spid="10" grpId="0"/>
      <p:bldP spid="11" grpId="0"/>
      <p:bldP spid="13" grpId="0"/>
      <p:bldP spid="15" grpId="0"/>
    </p:bld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26390"/>
            <a:ext cx="502158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考向05  可再生能源与不可再生能源</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5257800"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5</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下列能源，属于不可再生能源的是（</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煤炭	B. 太阳能</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C. 风能</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 地热能</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6"/>
            </p:custDataLst>
          </p:nvPr>
        </p:nvCxnSpPr>
        <p:spPr>
          <a:xfrm>
            <a:off x="0" y="2427605"/>
            <a:ext cx="1219136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 name="文本框 1" title=""/>
          <p:cNvSpPr txBox="1"/>
          <p:nvPr>
            <p:custDataLst>
              <p:tags r:id="rId7"/>
            </p:custDataLst>
          </p:nvPr>
        </p:nvSpPr>
        <p:spPr>
          <a:xfrm>
            <a:off x="292735" y="2522220"/>
            <a:ext cx="6274435"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5-1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小明发现路旁有“神奇”路灯（如图），它可以“自己”白天发电并储存起来用于晚上照明，白天在太阳能电池处发生的能量转化是：</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；晚上在蓄电池处发生主要的能量转化是：________。</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2147481015" title=""/>
          <p:cNvPicPr>
            <a:picLocks noChangeAspect="1"/>
          </p:cNvPicPr>
          <p:nvPr/>
        </p:nvPicPr>
        <p:blipFill>
          <a:blip r:embed="rId8"/>
          <a:stretch>
            <a:fillRect/>
          </a:stretch>
        </p:blipFill>
        <p:spPr>
          <a:xfrm>
            <a:off x="1688465" y="4027805"/>
            <a:ext cx="3862070" cy="2367280"/>
          </a:xfrm>
          <a:prstGeom prst="rect">
            <a:avLst/>
          </a:prstGeom>
          <a:noFill/>
          <a:ln w="9525">
            <a:noFill/>
          </a:ln>
        </p:spPr>
      </p:pic>
      <p:cxnSp>
        <p:nvCxnSpPr>
          <p:cNvPr id="21" name="直接连接符 20" title=""/>
          <p:cNvCxnSpPr/>
          <p:nvPr>
            <p:custDataLst>
              <p:tags r:id="rId9"/>
            </p:custDataLst>
          </p:nvPr>
        </p:nvCxnSpPr>
        <p:spPr>
          <a:xfrm flipH="1">
            <a:off x="6716395" y="2419985"/>
            <a:ext cx="0" cy="44380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10"/>
            </p:custDataLst>
          </p:nvPr>
        </p:nvSpPr>
        <p:spPr>
          <a:xfrm>
            <a:off x="6865620" y="2522220"/>
            <a:ext cx="5120640"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5-2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使用下列哪种能源对环境污染最小（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A．煤	B．石油</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C．天然气</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D．太阳能</a:t>
            </a:r>
            <a:endParaRPr sz="1600">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nvSpPr>
        <p:spPr>
          <a:xfrm>
            <a:off x="4438650" y="1443990"/>
            <a:ext cx="300355"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A</a:t>
            </a:r>
            <a:endParaRPr lang="en-US" altLang="zh-CN" sz="1600">
              <a:solidFill>
                <a:srgbClr val="FF0000"/>
              </a:solidFill>
              <a:ea typeface="微软雅黑" panose="020b0503020204020204" charset="-122"/>
            </a:endParaRPr>
          </a:p>
        </p:txBody>
      </p:sp>
      <p:sp>
        <p:nvSpPr>
          <p:cNvPr id="11" name="文本框 10" title=""/>
          <p:cNvSpPr txBox="1"/>
          <p:nvPr/>
        </p:nvSpPr>
        <p:spPr>
          <a:xfrm>
            <a:off x="1376680" y="3300730"/>
            <a:ext cx="2621280"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太阳能（光能）转化为电能</a:t>
            </a:r>
            <a:endParaRPr lang="en-US" altLang="zh-CN" sz="1600">
              <a:solidFill>
                <a:srgbClr val="FF0000"/>
              </a:solidFill>
              <a:ea typeface="微软雅黑" panose="020b0503020204020204" charset="-122"/>
            </a:endParaRPr>
          </a:p>
        </p:txBody>
      </p:sp>
      <p:sp>
        <p:nvSpPr>
          <p:cNvPr id="14" name="文本框 13" title=""/>
          <p:cNvSpPr txBox="1"/>
          <p:nvPr/>
        </p:nvSpPr>
        <p:spPr>
          <a:xfrm>
            <a:off x="1688465" y="3690620"/>
            <a:ext cx="1808480"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化学能转化为电能</a:t>
            </a:r>
            <a:endParaRPr lang="en-US" altLang="zh-CN" sz="1600">
              <a:solidFill>
                <a:srgbClr val="FF0000"/>
              </a:solidFill>
              <a:ea typeface="微软雅黑" panose="020b0503020204020204" charset="-122"/>
            </a:endParaRPr>
          </a:p>
        </p:txBody>
      </p:sp>
      <p:sp>
        <p:nvSpPr>
          <p:cNvPr id="15" name="文本框 14" title=""/>
          <p:cNvSpPr txBox="1"/>
          <p:nvPr/>
        </p:nvSpPr>
        <p:spPr>
          <a:xfrm>
            <a:off x="11312525" y="2663190"/>
            <a:ext cx="307975"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D</a:t>
            </a:r>
            <a:endParaRPr lang="en-US" altLang="zh-CN" sz="1600">
              <a:solidFill>
                <a:srgbClr val="FF0000"/>
              </a:solidFill>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wipe(left)">
                                      <p:cBhvr>
                                        <p:cTn id="30" dur="500"/>
                                        <p:tgtEl>
                                          <p:spTgt spid="2">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3" grpId="0"/>
      <p:bldP spid="10" grpId="0"/>
      <p:bldP spid="11" grpId="0"/>
      <p:bldP spid="14" grpId="0"/>
      <p:bldP spid="15" grpId="0"/>
    </p:bldLst>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26390"/>
            <a:ext cx="379793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考向06  能源与可持续发展</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11576685"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6</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我国在城市建设和乡村振兴计划中，重视环境保护和新能源的开发利用。下面列举的项目中，不属于新能源开发的是（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太阳能发电     B. 风力发电     C. 核能发电     D. 燃煤发电</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6"/>
            </p:custDataLst>
          </p:nvPr>
        </p:nvCxnSpPr>
        <p:spPr>
          <a:xfrm>
            <a:off x="0" y="2752725"/>
            <a:ext cx="1219136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 name="文本框 1" title=""/>
          <p:cNvSpPr txBox="1"/>
          <p:nvPr>
            <p:custDataLst>
              <p:tags r:id="rId7"/>
            </p:custDataLst>
          </p:nvPr>
        </p:nvSpPr>
        <p:spPr>
          <a:xfrm>
            <a:off x="292735" y="2823845"/>
            <a:ext cx="5574665"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6-1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2020年世界环境日中国宣传主题是“美丽中国，我是行动者”。下列做法与这一主题不相符的是（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A．垃圾分类投放	B．野炊明火烧烤</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C．节约用电	D．坚持绿色出行</a:t>
            </a:r>
            <a:endParaRPr sz="1600">
              <a:latin typeface="微软雅黑" panose="020b0503020204020204" charset="-122"/>
              <a:ea typeface="微软雅黑" panose="020b0503020204020204" charset="-122"/>
              <a:cs typeface="微软雅黑" panose="020b0503020204020204" charset="-122"/>
            </a:endParaRPr>
          </a:p>
        </p:txBody>
      </p:sp>
      <p:cxnSp>
        <p:nvCxnSpPr>
          <p:cNvPr id="21" name="直接连接符 20" title=""/>
          <p:cNvCxnSpPr/>
          <p:nvPr>
            <p:custDataLst>
              <p:tags r:id="rId8"/>
            </p:custDataLst>
          </p:nvPr>
        </p:nvCxnSpPr>
        <p:spPr>
          <a:xfrm flipH="1">
            <a:off x="5974715" y="2759710"/>
            <a:ext cx="0" cy="409829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9"/>
            </p:custDataLst>
          </p:nvPr>
        </p:nvSpPr>
        <p:spPr>
          <a:xfrm>
            <a:off x="6082030" y="2823845"/>
            <a:ext cx="5820410"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6-2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全球变暖已是大家非常关注的一种现象，它会给人类带来一系列的不利影响。下列现象不是由全球变暖带来的是（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A．海平面上升</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B．春天来了桃花盛开</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C．温度和降水的变化影响到作物产量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D．高温天气导致人类发病率增加</a:t>
            </a:r>
            <a:endParaRPr sz="1600">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nvSpPr>
        <p:spPr>
          <a:xfrm>
            <a:off x="522605" y="1813560"/>
            <a:ext cx="307975"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D</a:t>
            </a:r>
            <a:endParaRPr lang="en-US" altLang="zh-CN" sz="1600">
              <a:solidFill>
                <a:srgbClr val="FF0000"/>
              </a:solidFill>
              <a:ea typeface="微软雅黑" panose="020b0503020204020204" charset="-122"/>
            </a:endParaRPr>
          </a:p>
        </p:txBody>
      </p:sp>
      <p:sp>
        <p:nvSpPr>
          <p:cNvPr id="10" name="文本框 9" title=""/>
          <p:cNvSpPr txBox="1"/>
          <p:nvPr/>
        </p:nvSpPr>
        <p:spPr>
          <a:xfrm>
            <a:off x="4903470" y="3354705"/>
            <a:ext cx="293370"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B</a:t>
            </a:r>
            <a:endParaRPr lang="en-US" altLang="zh-CN" sz="1600">
              <a:solidFill>
                <a:srgbClr val="FF0000"/>
              </a:solidFill>
              <a:ea typeface="微软雅黑" panose="020b0503020204020204" charset="-122"/>
            </a:endParaRPr>
          </a:p>
        </p:txBody>
      </p:sp>
      <p:sp>
        <p:nvSpPr>
          <p:cNvPr id="11" name="文本框 10" title=""/>
          <p:cNvSpPr txBox="1"/>
          <p:nvPr/>
        </p:nvSpPr>
        <p:spPr>
          <a:xfrm>
            <a:off x="6429375" y="3691890"/>
            <a:ext cx="293370" cy="337185"/>
          </a:xfrm>
          <a:prstGeom prst="rect">
            <a:avLst/>
          </a:prstGeom>
          <a:noFill/>
        </p:spPr>
        <p:txBody>
          <a:bodyPr wrap="none" rtlCol="0">
            <a:spAutoFit/>
          </a:bodyPr>
          <a:lstStyle/>
          <a:p>
            <a:pPr algn="l"/>
            <a:r>
              <a:rPr lang="en-US" altLang="zh-CN" sz="1600">
                <a:solidFill>
                  <a:srgbClr val="FF0000"/>
                </a:solidFill>
                <a:ea typeface="微软雅黑" panose="020b0503020204020204" charset="-122"/>
              </a:rPr>
              <a:t>B</a:t>
            </a:r>
            <a:endParaRPr lang="en-US" altLang="zh-CN" sz="1600">
              <a:solidFill>
                <a:srgbClr val="FF0000"/>
              </a:solidFill>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wipe(left)">
                                      <p:cBhvr>
                                        <p:cTn id="30" dur="500"/>
                                        <p:tgtEl>
                                          <p:spTgt spid="2">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wipe(left)">
                                      <p:cBhvr>
                                        <p:cTn id="35" dur="500"/>
                                        <p:tgtEl>
                                          <p:spTgt spid="2">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wipe(left)">
                                      <p:cBhvr>
                                        <p:cTn id="40" dur="500"/>
                                        <p:tgtEl>
                                          <p:spTgt spid="2">
                                            <p:txEl>
                                              <p:pRg st="2" end="2"/>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Effect transition="in" filter="wipe(left)">
                                      <p:cBhvr>
                                        <p:cTn id="50" dur="500"/>
                                        <p:tgtEl>
                                          <p:spTgt spid="6">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6">
                                            <p:txEl>
                                              <p:pRg st="1" end="1"/>
                                            </p:txEl>
                                          </p:spTgt>
                                        </p:tgtEl>
                                        <p:attrNameLst>
                                          <p:attrName>style.visibility</p:attrName>
                                        </p:attrNameLst>
                                      </p:cBhvr>
                                      <p:to>
                                        <p:strVal val="visible"/>
                                      </p:to>
                                    </p:set>
                                    <p:animEffect transition="in" filter="wipe(left)">
                                      <p:cBhvr>
                                        <p:cTn id="55" dur="500"/>
                                        <p:tgtEl>
                                          <p:spTgt spid="6">
                                            <p:txEl>
                                              <p:pRg st="1" end="1"/>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6">
                                            <p:txEl>
                                              <p:pRg st="2" end="2"/>
                                            </p:txEl>
                                          </p:spTgt>
                                        </p:tgtEl>
                                        <p:attrNameLst>
                                          <p:attrName>style.visibility</p:attrName>
                                        </p:attrNameLst>
                                      </p:cBhvr>
                                      <p:to>
                                        <p:strVal val="visible"/>
                                      </p:to>
                                    </p:set>
                                    <p:animEffect transition="in" filter="wipe(left)">
                                      <p:cBhvr>
                                        <p:cTn id="60" dur="500"/>
                                        <p:tgtEl>
                                          <p:spTgt spid="6">
                                            <p:txEl>
                                              <p:pRg st="2" end="2"/>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6">
                                            <p:txEl>
                                              <p:pRg st="3" end="3"/>
                                            </p:txEl>
                                          </p:spTgt>
                                        </p:tgtEl>
                                        <p:attrNameLst>
                                          <p:attrName>style.visibility</p:attrName>
                                        </p:attrNameLst>
                                      </p:cBhvr>
                                      <p:to>
                                        <p:strVal val="visible"/>
                                      </p:to>
                                    </p:set>
                                    <p:animEffect transition="in" filter="wipe(left)">
                                      <p:cBhvr>
                                        <p:cTn id="65" dur="500"/>
                                        <p:tgtEl>
                                          <p:spTgt spid="6">
                                            <p:txEl>
                                              <p:pRg st="3" end="3"/>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6">
                                            <p:txEl>
                                              <p:pRg st="4" end="4"/>
                                            </p:txEl>
                                          </p:spTgt>
                                        </p:tgtEl>
                                        <p:attrNameLst>
                                          <p:attrName>style.visibility</p:attrName>
                                        </p:attrNameLst>
                                      </p:cBhvr>
                                      <p:to>
                                        <p:strVal val="visible"/>
                                      </p:to>
                                    </p:set>
                                    <p:animEffect transition="in" filter="wipe(left)">
                                      <p:cBhvr>
                                        <p:cTn id="70" dur="500"/>
                                        <p:tgtEl>
                                          <p:spTgt spid="6">
                                            <p:txEl>
                                              <p:pRg st="4" end="4"/>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arn(inVertical)">
                                      <p:cBhvr>
                                        <p:cTn id="75" dur="500"/>
                                        <p:tgtEl>
                                          <p:spTgt spid="14"/>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barn(inVertical)">
                                      <p:cBhvr>
                                        <p:cTn id="80" dur="500"/>
                                        <p:tgtEl>
                                          <p:spTgt spid="10"/>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barn(inVertical)">
                                      <p:cBhvr>
                                        <p:cTn id="8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4" grpId="0"/>
      <p:bldP spid="10" grpId="0"/>
      <p:bldP spid="11" grpId="0"/>
    </p:bldLst>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A9D3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35" name="任意多边形: 形状 34" title=""/>
          <p:cNvSpPr/>
          <p:nvPr/>
        </p:nvSpPr>
        <p:spPr>
          <a:xfrm>
            <a:off x="630528" y="1048373"/>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8" name="文本框 27" title=""/>
          <p:cNvSpPr txBox="1"/>
          <p:nvPr/>
        </p:nvSpPr>
        <p:spPr>
          <a:xfrm>
            <a:off x="630320" y="2525518"/>
            <a:ext cx="6155531" cy="2031325"/>
          </a:xfrm>
          <a:prstGeom prst="rect">
            <a:avLst/>
          </a:prstGeom>
          <a:noFill/>
        </p:spPr>
        <p:txBody>
          <a:bodyPr wrap="none" lIns="0" tIns="0" rIns="0" bIns="0" rtlCol="0">
            <a:noAutofit/>
          </a:bodyPr>
          <a:lstStyle/>
          <a:p>
            <a:pPr lvl="0" algn="l">
              <a:lnSpc>
                <a:spcPct val="110000"/>
              </a:lnSpc>
              <a:buClrTx/>
              <a:buSzTx/>
              <a:buFontTx/>
            </a:pPr>
            <a:r>
              <a:rPr lang="zh-CN" altLang="en-US" sz="6000">
                <a:solidFill>
                  <a:schemeClr val="tx1">
                    <a:lumMod val="75000"/>
                    <a:lumOff val="25000"/>
                  </a:schemeClr>
                </a:solidFill>
                <a:latin typeface="思源黑体 CN (标题)" charset="0"/>
                <a:ea typeface="思源黑体 CN (标题)" charset="0"/>
                <a:cs typeface="思源黑体 CN (标题)" charset="0"/>
                <a:sym typeface="+mn-ea"/>
              </a:rPr>
              <a:t>感谢观看</a:t>
            </a:r>
            <a:endParaRPr lang="zh-CN" altLang="en-US" sz="6000">
              <a:solidFill>
                <a:schemeClr val="tx1">
                  <a:lumMod val="75000"/>
                  <a:lumOff val="25000"/>
                </a:schemeClr>
              </a:solidFill>
              <a:latin typeface="思源黑体 CN (标题)" charset="0"/>
              <a:ea typeface="思源黑体 CN (标题)" charset="0"/>
              <a:cs typeface="思源黑体 CN (标题)" charset="0"/>
              <a:sym typeface="+mn-ea"/>
            </a:endParaRPr>
          </a:p>
          <a:p>
            <a:pPr lvl="0" algn="l">
              <a:lnSpc>
                <a:spcPct val="110000"/>
              </a:lnSpc>
              <a:buClrTx/>
              <a:buSzTx/>
              <a:buFontTx/>
            </a:pPr>
            <a:r>
              <a:rPr lang="zh-CN" altLang="en-US" sz="6000">
                <a:solidFill>
                  <a:schemeClr val="tx1">
                    <a:lumMod val="75000"/>
                    <a:lumOff val="25000"/>
                  </a:schemeClr>
                </a:solidFill>
                <a:latin typeface="思源黑体 CN (标题)" charset="0"/>
                <a:ea typeface="+mj-ea"/>
                <a:cs typeface="思源黑体 CN (标题)" charset="0"/>
                <a:sym typeface="+mn-ea"/>
              </a:rPr>
              <a:t>THANK YOU</a:t>
            </a:r>
            <a:endParaRPr lang="zh-CN" altLang="en-US" sz="6000">
              <a:solidFill>
                <a:schemeClr val="tx1">
                  <a:lumMod val="75000"/>
                  <a:lumOff val="25000"/>
                </a:schemeClr>
              </a:solidFill>
              <a:latin typeface="思源黑体 CN (标题)" charset="0"/>
              <a:ea typeface="+mj-ea"/>
              <a:cs typeface="思源黑体 CN (标题)" charset="0"/>
              <a:sym typeface="+mn-ea"/>
            </a:endParaRPr>
          </a:p>
        </p:txBody>
      </p:sp>
      <p:sp>
        <p:nvSpPr>
          <p:cNvPr id="3" name="椭圆 2"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pic>
        <p:nvPicPr>
          <p:cNvPr id="2" name="图片 1" title=""/>
          <p:cNvPicPr>
            <a:picLocks noChangeAspect="1"/>
          </p:cNvPicPr>
          <p:nvPr/>
        </p:nvPicPr>
        <p:blipFill>
          <a:blip r:embed="rId3"/>
          <a:stretch>
            <a:fillRect/>
          </a:stretch>
        </p:blipFill>
        <p:spPr>
          <a:xfrm>
            <a:off x="8121650" y="1333500"/>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5" grpId="0" animBg="1"/>
      <p:bldP spid="55" grpId="0" animBg="1"/>
      <p:bldP spid="59" grpId="0" animBg="1"/>
      <p:bldP spid="60" grpId="1" animBg="1"/>
      <p:bldP spid="63" grpId="0" animBg="1"/>
      <p:bldP spid="3"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414714" y="1481123"/>
            <a:ext cx="10856873" cy="2861310"/>
          </a:xfrm>
          <a:prstGeom prst="rect">
            <a:avLst/>
          </a:prstGeom>
          <a:noFill/>
        </p:spPr>
        <p:txBody>
          <a:bodyPr wrap="square" rtlCol="0" anchor="t">
            <a:spAutoFit/>
          </a:bodyPr>
          <a:lstStyle/>
          <a:p>
            <a:pPr fontAlgn="auto">
              <a:lnSpc>
                <a:spcPct val="150000"/>
              </a:lnSpc>
            </a:pPr>
            <a:r>
              <a:rPr lang="zh-CN" altLang="en-US" sz="2000" smtClean="0">
                <a:solidFill>
                  <a:srgbClr val="C00000"/>
                </a:solidFill>
                <a:latin typeface="微软雅黑" panose="020b0503020204020204" charset="-122"/>
                <a:ea typeface="微软雅黑" panose="020b0503020204020204" charset="-122"/>
                <a:cs typeface="微软雅黑" panose="020b0503020204020204" charset="-122"/>
              </a:rPr>
              <a:t>二、考情分析</a:t>
            </a:r>
            <a:endParaRPr lang="en-US" altLang="zh-CN" sz="2000" smtClean="0">
              <a:solidFill>
                <a:srgbClr val="C00000"/>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对本单元的考查基本上都会出现。其主要考试方向是通过考题，让考生了解电磁波及其应用、对能源的认识、人类利用能源、太阳能和核能及其应用，能源的分类和可持续发展等方面。</a:t>
            </a:r>
            <a:endParaRPr lang="zh-CN" altLang="en-US" sz="2000" smtClean="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本单元的考题一般会和其他考点一起考查。常考题型有选择题、填空题和综合应用题等。从考向出现的概率看主要有：电磁波及其应用、能源及其分类、核能及其应用、太阳能及其应用、可再生与不可再生能源以及可持续发展等。</a:t>
            </a:r>
            <a:endParaRPr lang="zh-CN" altLang="en-US" sz="2000" smtClean="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nodeType="clickPar">
                      <p:stCondLst>
                        <p:cond delay="indefinite"/>
                        <p:cond evt="onBegin" delay="0">
                          <p:tn val="24"/>
                        </p:cond>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知识建构</a:t>
            </a:r>
            <a:endParaRPr lang="zh-CN" sz="4000">
              <a:solidFill>
                <a:schemeClr val="accent2">
                  <a:lumMod val="75000"/>
                </a:schemeClr>
              </a:solidFill>
              <a:latin typeface="微软雅黑" panose="020b0503020204020204" charset="-122"/>
              <a:ea typeface="微软雅黑" panose="020b0503020204020204" charset="-122"/>
            </a:endParaRPr>
          </a:p>
        </p:txBody>
      </p:sp>
      <p:pic>
        <p:nvPicPr>
          <p:cNvPr id="4" name="图片 10" title=""/>
          <p:cNvPicPr>
            <a:picLocks noChangeAspect="1"/>
          </p:cNvPicPr>
          <p:nvPr/>
        </p:nvPicPr>
        <p:blipFill>
          <a:blip r:embed="rId3"/>
          <a:stretch>
            <a:fillRect/>
          </a:stretch>
        </p:blipFill>
        <p:spPr>
          <a:xfrm>
            <a:off x="638810" y="1423035"/>
            <a:ext cx="9563100" cy="477329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4244196" y="1563294"/>
            <a:ext cx="6259830" cy="3731458"/>
            <a:chOff x="2957830" y="1682616"/>
            <a:chExt cx="6259830"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01</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2957830" y="3747636"/>
              <a:ext cx="625983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信息传递</a:t>
              </a:r>
              <a:endParaRPr lang="zh-CN"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25501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一、现代顺风耳—电话</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584" title=""/>
          <p:cNvPicPr>
            <a:picLocks noChangeAspect="1"/>
          </p:cNvPicPr>
          <p:nvPr/>
        </p:nvPicPr>
        <p:blipFill>
          <a:blip r:embed="rId3"/>
          <a:stretch>
            <a:fillRect/>
          </a:stretch>
        </p:blipFill>
        <p:spPr>
          <a:xfrm>
            <a:off x="1358265" y="1742440"/>
            <a:ext cx="5774055" cy="317563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二、电磁波的海洋</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title=""/>
          <p:cNvSpPr txBox="1"/>
          <p:nvPr>
            <p:custDataLst>
              <p:tags r:id="rId3"/>
            </p:custDataLst>
          </p:nvPr>
        </p:nvSpPr>
        <p:spPr>
          <a:xfrm>
            <a:off x="292735" y="1336675"/>
            <a:ext cx="1652905" cy="55308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1.电磁波</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585" title=""/>
          <p:cNvPicPr>
            <a:picLocks noChangeAspect="1"/>
          </p:cNvPicPr>
          <p:nvPr/>
        </p:nvPicPr>
        <p:blipFill>
          <a:blip r:embed="rId4"/>
          <a:stretch>
            <a:fillRect/>
          </a:stretch>
        </p:blipFill>
        <p:spPr>
          <a:xfrm>
            <a:off x="744220" y="2188210"/>
            <a:ext cx="10693400" cy="31940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AS_OS" val="Unix 3.10 unknown"/>
  <p:tag name="AS_RELEASE_DATE" val="2023.03.31"/>
  <p:tag name="AS_TITLE" val="Aspose.Slides for Java"/>
  <p:tag name="AS_VERSION" val="23.3"/>
  <p:tag name="COMMONDATA" val="eyJoZGlkIjoiZDhkNGI4NmJhMmU1MTZhMTI4OTdlYzlhMTQwNTZmNmIifQ=="/>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TABLE_ENDDRAG_ORIGIN_RECT" val="825*263"/>
  <p:tag name="TABLE_ENDDRAG_RECT" val="32*166*825*263"/>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TABLE_ENDDRAG_ORIGIN_RECT" val="920*365"/>
  <p:tag name="TABLE_ENDDRAG_RECT" val="21*145*920*365"/>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TABLE_ENDDRAG_ORIGIN_RECT" val="882*234"/>
  <p:tag name="TABLE_ENDDRAG_RECT" val="23*189*882*234"/>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TABLE_ENDDRAG_ORIGIN_RECT" val="837*251"/>
  <p:tag name="TABLE_ENDDRAG_RECT" val="24*178*837*251"/>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TABLE_ENDDRAG_ORIGIN_RECT" val="858*251"/>
  <p:tag name="TABLE_ENDDRAG_RECT" val="24*196*858*251"/>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TABLE_ENDDRAG_ORIGIN_RECT" val="858*256"/>
  <p:tag name="TABLE_ENDDRAG_RECT" val="23*176*858*256"/>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TABLE_ENDDRAG_ORIGIN_RECT" val="888*113"/>
  <p:tag name="TABLE_ENDDRAG_RECT" val="24*337*888*113"/>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Arial"/>
      </a:majorFont>
      <a:minorFont>
        <a:latin typeface="Calibri"/>
        <a:ea typeface="宋体"/>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宋体"/>
        <a:cs typeface="Arial"/>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宋体"/>
        <a:cs typeface="Arial"/>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368</Paragraphs>
  <Slides>48</Slides>
  <Notes>0</Notes>
  <TotalTime>0</TotalTime>
  <HiddenSlides>0</HiddenSlides>
  <MMClips>0</MMClips>
  <ScaleCrop>0</ScaleCrop>
  <HeadingPairs>
    <vt:vector baseType="variant" size="6">
      <vt:variant>
        <vt:lpstr>Fonts used</vt:lpstr>
      </vt:variant>
      <vt:variant>
        <vt:i4>12</vt:i4>
      </vt:variant>
      <vt:variant>
        <vt:lpstr>Theme</vt:lpstr>
      </vt:variant>
      <vt:variant>
        <vt:i4>1</vt:i4>
      </vt:variant>
      <vt:variant>
        <vt:lpstr>Slide Titles</vt:lpstr>
      </vt:variant>
      <vt:variant>
        <vt:i4>48</vt:i4>
      </vt:variant>
    </vt:vector>
  </HeadingPairs>
  <TitlesOfParts>
    <vt:vector baseType="lpstr" size="61">
      <vt:lpstr>Arial</vt:lpstr>
      <vt:lpstr>Calibri</vt:lpstr>
      <vt:lpstr>宋体</vt:lpstr>
      <vt:lpstr>Calibri Light</vt:lpstr>
      <vt:lpstr>思源黑体 CN Light</vt:lpstr>
      <vt:lpstr>Alibaba PuHuiTi 2.0 105 Heavy</vt:lpstr>
      <vt:lpstr>思源黑体 CN Normal</vt:lpstr>
      <vt:lpstr>微软雅黑</vt:lpstr>
      <vt:lpstr>思源黑体 CN Bold</vt:lpstr>
      <vt:lpstr>幼圆</vt:lpstr>
      <vt:lpstr>OPPOSans B</vt:lpstr>
      <vt:lpstr>思源黑体 CN (标题)</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2024-03-08T09:14:04.890</cp:lastPrinted>
  <dcterms:created xsi:type="dcterms:W3CDTF">2024-03-08T09:14:04Z</dcterms:created>
  <dcterms:modified xsi:type="dcterms:W3CDTF">2024-03-08T01:14:04Z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