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Default Extension="gif" ContentType="image/gif"/>
  <Override PartName="/customXml/item1.xml" ContentType="application/xml"/>
  <Override PartName="/customXml/itemProps1.xml" ContentType="application/vnd.openxmlformats-officedocument.customXmlProperties+xml"/>
  <Override PartName="/customXml/itemProps175.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2"/>
  </p:sldMasterIdLst>
  <p:notesMasterIdLst>
    <p:notesMasterId r:id="rId3"/>
  </p:notesMasterIdLst>
  <p:handoutMasterIdLst>
    <p:handoutMasterId r:id="rId4"/>
  </p:handoutMasterIdLst>
  <p:sldIdLst>
    <p:sldId id="403" r:id="rId5"/>
    <p:sldId id="404" r:id="rId6"/>
    <p:sldId id="259" r:id="rId7"/>
    <p:sldId id="260" r:id="rId8"/>
    <p:sldId id="2105" r:id="rId9"/>
    <p:sldId id="4023" r:id="rId10"/>
    <p:sldId id="263" r:id="rId11"/>
    <p:sldId id="3267" r:id="rId12"/>
    <p:sldId id="4526" r:id="rId13"/>
    <p:sldId id="4527" r:id="rId14"/>
    <p:sldId id="4572" r:id="rId15"/>
    <p:sldId id="4123" r:id="rId16"/>
    <p:sldId id="4574" r:id="rId17"/>
    <p:sldId id="4575" r:id="rId18"/>
    <p:sldId id="4576" r:id="rId19"/>
    <p:sldId id="4577" r:id="rId20"/>
    <p:sldId id="4578" r:id="rId21"/>
    <p:sldId id="4579" r:id="rId22"/>
    <p:sldId id="4580" r:id="rId23"/>
    <p:sldId id="4581" r:id="rId24"/>
    <p:sldId id="4582" r:id="rId25"/>
    <p:sldId id="4583" r:id="rId26"/>
    <p:sldId id="4621" r:id="rId27"/>
    <p:sldId id="4622" r:id="rId28"/>
    <p:sldId id="4623" r:id="rId29"/>
    <p:sldId id="4624" r:id="rId30"/>
    <p:sldId id="4625" r:id="rId31"/>
    <p:sldId id="4626" r:id="rId32"/>
    <p:sldId id="4627" r:id="rId33"/>
    <p:sldId id="4628" r:id="rId34"/>
    <p:sldId id="4629" r:id="rId35"/>
    <p:sldId id="4630" r:id="rId36"/>
    <p:sldId id="4631" r:id="rId37"/>
    <p:sldId id="4632" r:id="rId38"/>
    <p:sldId id="4633" r:id="rId39"/>
    <p:sldId id="4634" r:id="rId40"/>
    <p:sldId id="4635" r:id="rId41"/>
    <p:sldId id="4636" r:id="rId42"/>
    <p:sldId id="4637" r:id="rId43"/>
    <p:sldId id="4638" r:id="rId44"/>
    <p:sldId id="4639" r:id="rId45"/>
    <p:sldId id="4640" r:id="rId46"/>
    <p:sldId id="4641" r:id="rId47"/>
    <p:sldId id="4642" r:id="rId48"/>
    <p:sldId id="4680" r:id="rId49"/>
    <p:sldId id="4681" r:id="rId50"/>
    <p:sldId id="4682" r:id="rId51"/>
    <p:sldId id="4683" r:id="rId52"/>
    <p:sldId id="4684" r:id="rId53"/>
    <p:sldId id="4685" r:id="rId54"/>
    <p:sldId id="4686" r:id="rId55"/>
    <p:sldId id="4724" r:id="rId56"/>
    <p:sldId id="4725" r:id="rId57"/>
    <p:sldId id="4726" r:id="rId58"/>
    <p:sldId id="4727" r:id="rId59"/>
    <p:sldId id="4728" r:id="rId60"/>
    <p:sldId id="4729" r:id="rId61"/>
    <p:sldId id="261" r:id="rId62"/>
  </p:sldIdLst>
  <p:sldSz cx="12192000" cy="6858000"/>
  <p:notesSz cx="7103745" cy="10234295"/>
  <p:embeddedFontLst>
    <p:embeddedFont>
      <p:font typeface="思源黑体 CN Normal" panose="02010600030101010101" charset="-122"/>
      <p:regular r:id="rId64"/>
    </p:embeddedFont>
    <p:embeddedFont>
      <p:font typeface="微软雅黑" panose="020B0503020204020204" charset="-122"/>
      <p:regular r:id="rId65"/>
    </p:embeddedFont>
    <p:embeddedFont>
      <p:font typeface="幼圆" panose="02010509060101010101" charset="-122"/>
      <p:regular r:id="rId67"/>
    </p:embeddedFont>
    <p:embeddedFont>
      <p:font typeface="Calibri" panose="020F0502020204030204" charset="0"/>
      <p:regular r:id="rId68"/>
      <p:bold r:id="rId69"/>
      <p:italic r:id="rId70"/>
      <p:boldItalic r:id="rId71"/>
    </p:embeddedFont>
  </p:embeddedFontLst>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4" userDrawn="1">
          <p15:clr>
            <a:srgbClr val="A4A3A4"/>
          </p15:clr>
        </p15:guide>
        <p15:guide id="2" pos="4075"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1974"/>
        <p:guide pos="4075"/>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handoutMaster" Target="handoutMasters/handout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slide" Target="slides/slide56.xml" /><Relationship Id="rId61" Type="http://schemas.openxmlformats.org/officeDocument/2006/relationships/slide" Target="slides/slide57.xml" /><Relationship Id="rId62" Type="http://schemas.openxmlformats.org/officeDocument/2006/relationships/slide" Target="slides/slide58.xml" /><Relationship Id="rId63" Type="http://schemas.openxmlformats.org/officeDocument/2006/relationships/tags" Target="tags/tag175.xml" /><Relationship Id="rId64" Type="http://schemas.openxmlformats.org/officeDocument/2006/relationships/font" Target="fonts/font1.fntdata" /><Relationship Id="rId65" Type="http://schemas.openxmlformats.org/officeDocument/2006/relationships/font" Target="fonts/font2.fntdata" /><Relationship Id="rId66" Type="http://schemas.openxmlformats.org/officeDocument/2006/relationships/customXmlProps" Target="../customXml/itemProps175.xml" /><Relationship Id="rId67" Type="http://schemas.openxmlformats.org/officeDocument/2006/relationships/font" Target="fonts/font3.fntdata" /><Relationship Id="rId68" Type="http://schemas.openxmlformats.org/officeDocument/2006/relationships/font" Target="fonts/font4.fntdata" /><Relationship Id="rId69" Type="http://schemas.openxmlformats.org/officeDocument/2006/relationships/font" Target="fonts/font5.fntdata" /><Relationship Id="rId7" Type="http://schemas.openxmlformats.org/officeDocument/2006/relationships/slide" Target="slides/slide3.xml" /><Relationship Id="rId70" Type="http://schemas.openxmlformats.org/officeDocument/2006/relationships/font" Target="fonts/font6.fntdata" /><Relationship Id="rId71" Type="http://schemas.openxmlformats.org/officeDocument/2006/relationships/font" Target="fonts/font7.fntdata" /><Relationship Id="rId72" Type="http://schemas.openxmlformats.org/officeDocument/2006/relationships/presProps" Target="presProps.xml" /><Relationship Id="rId73" Type="http://schemas.openxmlformats.org/officeDocument/2006/relationships/viewProps" Target="viewProps.xml" /><Relationship Id="rId74" Type="http://schemas.openxmlformats.org/officeDocument/2006/relationships/theme" Target="theme/theme1.xml" /><Relationship Id="rId75" Type="http://schemas.openxmlformats.org/officeDocument/2006/relationships/tableStyles" Target="tableStyles.xml" /><Relationship Id="rId8" Type="http://schemas.openxmlformats.org/officeDocument/2006/relationships/slide" Target="slides/slide4.xml" /><Relationship Id="rId9" Type="http://schemas.openxmlformats.org/officeDocument/2006/relationships/slide" Target="slides/slide5.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8.wmf" /><Relationship Id="rId2" Type="http://schemas.openxmlformats.org/officeDocument/2006/relationships/image" Target="../media/image9.wmf" /><Relationship Id="rId3" Type="http://schemas.openxmlformats.org/officeDocument/2006/relationships/image" Target="../media/image10.wmf" /><Relationship Id="rId4" Type="http://schemas.openxmlformats.org/officeDocument/2006/relationships/image" Target="../media/image11.wmf" /></Relationships>
</file>

<file path=ppt/drawings/_rels/vmlDrawing10.vml.rels>&#65279;<?xml version="1.0" encoding="utf-8" standalone="yes"?><Relationships xmlns="http://schemas.openxmlformats.org/package/2006/relationships"><Relationship Id="rId1" Type="http://schemas.openxmlformats.org/officeDocument/2006/relationships/image" Target="../media/image52.wmf" /><Relationship Id="rId2" Type="http://schemas.openxmlformats.org/officeDocument/2006/relationships/image" Target="../media/image53.wmf" /></Relationships>
</file>

<file path=ppt/drawings/_rels/vmlDrawing11.vml.rels>&#65279;<?xml version="1.0" encoding="utf-8" standalone="yes"?><Relationships xmlns="http://schemas.openxmlformats.org/package/2006/relationships"><Relationship Id="rId1" Type="http://schemas.openxmlformats.org/officeDocument/2006/relationships/image" Target="../media/image58.wmf" /><Relationship Id="rId2" Type="http://schemas.openxmlformats.org/officeDocument/2006/relationships/image" Target="../media/image59.wmf" /></Relationships>
</file>

<file path=ppt/drawings/_rels/vmlDrawing12.vml.rels>&#65279;<?xml version="1.0" encoding="utf-8" standalone="yes"?><Relationships xmlns="http://schemas.openxmlformats.org/package/2006/relationships"><Relationship Id="rId1" Type="http://schemas.openxmlformats.org/officeDocument/2006/relationships/image" Target="../media/image68.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0.wmf" /><Relationship Id="rId2" Type="http://schemas.openxmlformats.org/officeDocument/2006/relationships/image" Target="../media/image21.wmf" /><Relationship Id="rId3" Type="http://schemas.openxmlformats.org/officeDocument/2006/relationships/image" Target="../media/image22.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3.wmf" /><Relationship Id="rId2" Type="http://schemas.openxmlformats.org/officeDocument/2006/relationships/image" Target="../media/image24.w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26.wmf" /><Relationship Id="rId2" Type="http://schemas.openxmlformats.org/officeDocument/2006/relationships/image" Target="../media/image27.wmf" /><Relationship Id="rId3" Type="http://schemas.openxmlformats.org/officeDocument/2006/relationships/image" Target="../media/image28.wmf" /><Relationship Id="rId4" Type="http://schemas.openxmlformats.org/officeDocument/2006/relationships/image" Target="../media/image29.wmf" /><Relationship Id="rId5" Type="http://schemas.openxmlformats.org/officeDocument/2006/relationships/image" Target="../media/image30.w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34.wmf" /><Relationship Id="rId2" Type="http://schemas.openxmlformats.org/officeDocument/2006/relationships/image" Target="../media/image35.w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35.wmf" /><Relationship Id="rId2" Type="http://schemas.openxmlformats.org/officeDocument/2006/relationships/image" Target="../media/image36.w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37.w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44.wmf" /><Relationship Id="rId2" Type="http://schemas.openxmlformats.org/officeDocument/2006/relationships/image" Target="../media/image45.w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50.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7.xml" /><Relationship Id="rId4" Type="http://schemas.openxmlformats.org/officeDocument/2006/relationships/tags" Target="../tags/tag8.xml" /><Relationship Id="rId5" Type="http://schemas.openxmlformats.org/officeDocument/2006/relationships/tags" Target="../tags/tag9.xml" /><Relationship Id="rId6" Type="http://schemas.openxmlformats.org/officeDocument/2006/relationships/tags" Target="../tags/tag10.xml" /><Relationship Id="rId7" Type="http://schemas.openxmlformats.org/officeDocument/2006/relationships/tags" Target="../tags/tag11.xml" /><Relationship Id="rId8" Type="http://schemas.openxmlformats.org/officeDocument/2006/relationships/tags" Target="../tags/tag12.xml" /><Relationship Id="rId9" Type="http://schemas.openxmlformats.org/officeDocument/2006/relationships/tags" Target="../tags/tag1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7.xml" /><Relationship Id="rId11" Type="http://schemas.openxmlformats.org/officeDocument/2006/relationships/oleObject" Target="../embeddings/oleObject3.bin" TargetMode="Internal" /><Relationship Id="rId12" Type="http://schemas.openxmlformats.org/officeDocument/2006/relationships/image" Target="../media/image10.wmf" /><Relationship Id="rId13" Type="http://schemas.openxmlformats.org/officeDocument/2006/relationships/tags" Target="../tags/tag18.xml" /><Relationship Id="rId14" Type="http://schemas.openxmlformats.org/officeDocument/2006/relationships/oleObject" Target="../embeddings/oleObject4.bin" TargetMode="Internal" /><Relationship Id="rId15" Type="http://schemas.openxmlformats.org/officeDocument/2006/relationships/image" Target="../media/image11.wmf" /><Relationship Id="rId16" Type="http://schemas.openxmlformats.org/officeDocument/2006/relationships/vmlDrawing" Target="../drawings/vmlDrawing1.vml" /><Relationship Id="rId2" Type="http://schemas.openxmlformats.org/officeDocument/2006/relationships/image" Target="../media/image4.png" /><Relationship Id="rId3" Type="http://schemas.openxmlformats.org/officeDocument/2006/relationships/tags" Target="../tags/tag14.xml" /><Relationship Id="rId4" Type="http://schemas.openxmlformats.org/officeDocument/2006/relationships/tags" Target="../tags/tag15.xml" /><Relationship Id="rId5" Type="http://schemas.openxmlformats.org/officeDocument/2006/relationships/oleObject" Target="../embeddings/oleObject1.bin" TargetMode="Internal" /><Relationship Id="rId6" Type="http://schemas.openxmlformats.org/officeDocument/2006/relationships/image" Target="../media/image8.wmf" /><Relationship Id="rId7" Type="http://schemas.openxmlformats.org/officeDocument/2006/relationships/oleObject" Target="../embeddings/oleObject2.bin" TargetMode="Internal" /><Relationship Id="rId8" Type="http://schemas.openxmlformats.org/officeDocument/2006/relationships/image" Target="../media/image9.wmf" /><Relationship Id="rId9" Type="http://schemas.openxmlformats.org/officeDocument/2006/relationships/tags" Target="../tags/tag16.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3.xml" /><Relationship Id="rId11" Type="http://schemas.openxmlformats.org/officeDocument/2006/relationships/image" Target="../media/image15.png" /><Relationship Id="rId12" Type="http://schemas.openxmlformats.org/officeDocument/2006/relationships/tags" Target="../tags/tag24.xml" /><Relationship Id="rId13" Type="http://schemas.openxmlformats.org/officeDocument/2006/relationships/tags" Target="../tags/tag25.xml" /><Relationship Id="rId14" Type="http://schemas.openxmlformats.org/officeDocument/2006/relationships/image" Target="../media/image16.png"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image" Target="../media/image13.png" /><Relationship Id="rId7" Type="http://schemas.openxmlformats.org/officeDocument/2006/relationships/image" Target="../media/image14.png" /><Relationship Id="rId8" Type="http://schemas.openxmlformats.org/officeDocument/2006/relationships/tags" Target="../tags/tag21.xml" /><Relationship Id="rId9" Type="http://schemas.openxmlformats.org/officeDocument/2006/relationships/tags" Target="../tags/tag2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1.xml" /><Relationship Id="rId11" Type="http://schemas.openxmlformats.org/officeDocument/2006/relationships/image" Target="../media/image17.png" /><Relationship Id="rId12" Type="http://schemas.openxmlformats.org/officeDocument/2006/relationships/tags" Target="../tags/tag32.xml" /><Relationship Id="rId13" Type="http://schemas.openxmlformats.org/officeDocument/2006/relationships/image" Target="../media/image18.png"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26.xml" /><Relationship Id="rId5" Type="http://schemas.openxmlformats.org/officeDocument/2006/relationships/tags" Target="../tags/tag27.xml" /><Relationship Id="rId6" Type="http://schemas.openxmlformats.org/officeDocument/2006/relationships/image" Target="../media/image13.png"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tags" Target="../tags/tag30.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4.xml" /><Relationship Id="rId4" Type="http://schemas.openxmlformats.org/officeDocument/2006/relationships/image" Target="../media/image19.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0.xml" /><Relationship Id="rId11" Type="http://schemas.openxmlformats.org/officeDocument/2006/relationships/oleObject" Target="../embeddings/oleObject6.bin" TargetMode="Internal" /><Relationship Id="rId12" Type="http://schemas.openxmlformats.org/officeDocument/2006/relationships/image" Target="../media/image21.wmf" /><Relationship Id="rId13" Type="http://schemas.openxmlformats.org/officeDocument/2006/relationships/oleObject" Target="../embeddings/oleObject7.bin" TargetMode="Internal" /><Relationship Id="rId14" Type="http://schemas.openxmlformats.org/officeDocument/2006/relationships/image" Target="../media/image22.wmf" /><Relationship Id="rId15" Type="http://schemas.openxmlformats.org/officeDocument/2006/relationships/vmlDrawing" Target="../drawings/vmlDrawing2.vml" /><Relationship Id="rId2" Type="http://schemas.openxmlformats.org/officeDocument/2006/relationships/image" Target="../media/image4.png" /><Relationship Id="rId3" Type="http://schemas.openxmlformats.org/officeDocument/2006/relationships/tags" Target="../tags/tag35.xml" /><Relationship Id="rId4" Type="http://schemas.openxmlformats.org/officeDocument/2006/relationships/tags" Target="../tags/tag36.xml" /><Relationship Id="rId5" Type="http://schemas.openxmlformats.org/officeDocument/2006/relationships/tags" Target="../tags/tag37.xml" /><Relationship Id="rId6" Type="http://schemas.openxmlformats.org/officeDocument/2006/relationships/tags" Target="../tags/tag38.xml" /><Relationship Id="rId7" Type="http://schemas.openxmlformats.org/officeDocument/2006/relationships/oleObject" Target="../embeddings/oleObject5.bin" TargetMode="Internal" /><Relationship Id="rId8" Type="http://schemas.openxmlformats.org/officeDocument/2006/relationships/image" Target="../media/image20.wmf" /><Relationship Id="rId9" Type="http://schemas.openxmlformats.org/officeDocument/2006/relationships/tags" Target="../tags/tag39.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9.bin" TargetMode="Internal" /><Relationship Id="rId11" Type="http://schemas.openxmlformats.org/officeDocument/2006/relationships/image" Target="../media/image24.wmf" /><Relationship Id="rId12" Type="http://schemas.openxmlformats.org/officeDocument/2006/relationships/vmlDrawing" Target="../drawings/vmlDrawing3.vml" /><Relationship Id="rId2" Type="http://schemas.openxmlformats.org/officeDocument/2006/relationships/image" Target="../media/image4.png" /><Relationship Id="rId3" Type="http://schemas.openxmlformats.org/officeDocument/2006/relationships/tags" Target="../tags/tag41.xml" /><Relationship Id="rId4" Type="http://schemas.openxmlformats.org/officeDocument/2006/relationships/tags" Target="../tags/tag42.xml" /><Relationship Id="rId5" Type="http://schemas.openxmlformats.org/officeDocument/2006/relationships/tags" Target="../tags/tag43.xml" /><Relationship Id="rId6" Type="http://schemas.openxmlformats.org/officeDocument/2006/relationships/tags" Target="../tags/tag44.xml" /><Relationship Id="rId7" Type="http://schemas.openxmlformats.org/officeDocument/2006/relationships/oleObject" Target="../embeddings/oleObject8.bin" TargetMode="Internal" /><Relationship Id="rId8" Type="http://schemas.openxmlformats.org/officeDocument/2006/relationships/image" Target="../media/image23.wmf" /><Relationship Id="rId9" Type="http://schemas.openxmlformats.org/officeDocument/2006/relationships/tags" Target="../tags/tag45.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25.png" /><Relationship Id="rId4" Type="http://schemas.openxmlformats.org/officeDocument/2006/relationships/tags" Target="../tags/tag46.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47.xml" /><Relationship Id="rId4" Type="http://schemas.openxmlformats.org/officeDocument/2006/relationships/tags" Target="../tags/tag48.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8.wmf" /><Relationship Id="rId11" Type="http://schemas.openxmlformats.org/officeDocument/2006/relationships/oleObject" Target="../embeddings/oleObject13.bin" TargetMode="Internal" /><Relationship Id="rId12" Type="http://schemas.openxmlformats.org/officeDocument/2006/relationships/image" Target="../media/image29.wmf" /><Relationship Id="rId13" Type="http://schemas.openxmlformats.org/officeDocument/2006/relationships/oleObject" Target="../embeddings/oleObject14.bin" TargetMode="Internal" /><Relationship Id="rId14" Type="http://schemas.openxmlformats.org/officeDocument/2006/relationships/oleObject" Target="../embeddings/oleObject15.bin" TargetMode="Internal" /><Relationship Id="rId15" Type="http://schemas.openxmlformats.org/officeDocument/2006/relationships/image" Target="../media/image30.wmf" /><Relationship Id="rId16" Type="http://schemas.openxmlformats.org/officeDocument/2006/relationships/vmlDrawing" Target="../drawings/vmlDrawing4.vml" /><Relationship Id="rId2" Type="http://schemas.openxmlformats.org/officeDocument/2006/relationships/image" Target="../media/image4.png" /><Relationship Id="rId3" Type="http://schemas.openxmlformats.org/officeDocument/2006/relationships/tags" Target="../tags/tag49.xml" /><Relationship Id="rId4" Type="http://schemas.openxmlformats.org/officeDocument/2006/relationships/tags" Target="../tags/tag50.xml" /><Relationship Id="rId5" Type="http://schemas.openxmlformats.org/officeDocument/2006/relationships/oleObject" Target="../embeddings/oleObject10.bin" TargetMode="Internal" /><Relationship Id="rId6" Type="http://schemas.openxmlformats.org/officeDocument/2006/relationships/image" Target="../media/image26.wmf" /><Relationship Id="rId7" Type="http://schemas.openxmlformats.org/officeDocument/2006/relationships/oleObject" Target="../embeddings/oleObject11.bin" TargetMode="Internal" /><Relationship Id="rId8" Type="http://schemas.openxmlformats.org/officeDocument/2006/relationships/image" Target="../media/image27.wmf" /><Relationship Id="rId9" Type="http://schemas.openxmlformats.org/officeDocument/2006/relationships/oleObject" Target="../embeddings/oleObject12.bin" TargetMode="Interna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51.xml" /><Relationship Id="rId5" Type="http://schemas.openxmlformats.org/officeDocument/2006/relationships/image" Target="../media/image31.png" /><Relationship Id="rId6" Type="http://schemas.openxmlformats.org/officeDocument/2006/relationships/tags" Target="../tags/tag52.xml" /><Relationship Id="rId7" Type="http://schemas.openxmlformats.org/officeDocument/2006/relationships/tags" Target="../tags/tag5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9.xml" /><Relationship Id="rId11" Type="http://schemas.openxmlformats.org/officeDocument/2006/relationships/image" Target="../media/image33.png"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image" Target="../media/image32.png" /><Relationship Id="rId9" Type="http://schemas.openxmlformats.org/officeDocument/2006/relationships/tags" Target="../tags/tag58.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17.bin" TargetMode="Internal" /><Relationship Id="rId11" Type="http://schemas.openxmlformats.org/officeDocument/2006/relationships/image" Target="../media/image35.wmf" /><Relationship Id="rId12" Type="http://schemas.openxmlformats.org/officeDocument/2006/relationships/vmlDrawing" Target="../drawings/vmlDrawing5.vml"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60.xml" /><Relationship Id="rId5" Type="http://schemas.openxmlformats.org/officeDocument/2006/relationships/image" Target="../media/image31.png" /><Relationship Id="rId6" Type="http://schemas.openxmlformats.org/officeDocument/2006/relationships/tags" Target="../tags/tag61.xml" /><Relationship Id="rId7" Type="http://schemas.openxmlformats.org/officeDocument/2006/relationships/tags" Target="../tags/tag62.xml" /><Relationship Id="rId8" Type="http://schemas.openxmlformats.org/officeDocument/2006/relationships/oleObject" Target="../embeddings/oleObject16.bin" TargetMode="Internal" /><Relationship Id="rId9" Type="http://schemas.openxmlformats.org/officeDocument/2006/relationships/image" Target="../media/image34.wmf"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tags" Target="../tags/tag65.xml" /><Relationship Id="rId7" Type="http://schemas.openxmlformats.org/officeDocument/2006/relationships/tags" Target="../tags/tag66.xml" /><Relationship Id="rId8" Type="http://schemas.openxmlformats.org/officeDocument/2006/relationships/tags" Target="../tags/tag67.xml" /><Relationship Id="rId9" Type="http://schemas.openxmlformats.org/officeDocument/2006/relationships/tags" Target="../tags/tag6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19.bin" TargetMode="Internal" /><Relationship Id="rId11" Type="http://schemas.openxmlformats.org/officeDocument/2006/relationships/image" Target="../media/image36.wmf" /><Relationship Id="rId12" Type="http://schemas.openxmlformats.org/officeDocument/2006/relationships/vmlDrawing" Target="../drawings/vmlDrawing6.vml"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69.xml" /><Relationship Id="rId5" Type="http://schemas.openxmlformats.org/officeDocument/2006/relationships/image" Target="../media/image31.png" /><Relationship Id="rId6" Type="http://schemas.openxmlformats.org/officeDocument/2006/relationships/tags" Target="../tags/tag70.xml" /><Relationship Id="rId7" Type="http://schemas.openxmlformats.org/officeDocument/2006/relationships/tags" Target="../tags/tag71.xml" /><Relationship Id="rId8" Type="http://schemas.openxmlformats.org/officeDocument/2006/relationships/oleObject" Target="../embeddings/oleObject18.bin" TargetMode="Internal" /><Relationship Id="rId9" Type="http://schemas.openxmlformats.org/officeDocument/2006/relationships/image" Target="../media/image35.wmf"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tags" Target="../tags/tag74.xml" /><Relationship Id="rId7" Type="http://schemas.openxmlformats.org/officeDocument/2006/relationships/tags" Target="../tags/tag75.xml" /><Relationship Id="rId8" Type="http://schemas.openxmlformats.org/officeDocument/2006/relationships/tags" Target="../tags/tag76.xml" /><Relationship Id="rId9" Type="http://schemas.openxmlformats.org/officeDocument/2006/relationships/tags" Target="../tags/tag77.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vmlDrawing" Target="../drawings/vmlDrawing7.vml"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78.xml" /><Relationship Id="rId5" Type="http://schemas.openxmlformats.org/officeDocument/2006/relationships/image" Target="../media/image31.png" /><Relationship Id="rId6" Type="http://schemas.openxmlformats.org/officeDocument/2006/relationships/tags" Target="../tags/tag79.xml" /><Relationship Id="rId7" Type="http://schemas.openxmlformats.org/officeDocument/2006/relationships/tags" Target="../tags/tag80.xml" /><Relationship Id="rId8" Type="http://schemas.openxmlformats.org/officeDocument/2006/relationships/oleObject" Target="../embeddings/oleObject20.bin" TargetMode="Internal" /><Relationship Id="rId9" Type="http://schemas.openxmlformats.org/officeDocument/2006/relationships/image" Target="../media/image37.wmf"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85.xml" /><Relationship Id="rId11" Type="http://schemas.openxmlformats.org/officeDocument/2006/relationships/tags" Target="../tags/tag86.xml" /><Relationship Id="rId12" Type="http://schemas.openxmlformats.org/officeDocument/2006/relationships/image" Target="../media/image40.png" /><Relationship Id="rId2" Type="http://schemas.openxmlformats.org/officeDocument/2006/relationships/image" Target="../media/image12.png" /><Relationship Id="rId3" Type="http://schemas.openxmlformats.org/officeDocument/2006/relationships/image" Target="../media/image4.png" /><Relationship Id="rId4" Type="http://schemas.openxmlformats.org/officeDocument/2006/relationships/tags" Target="../tags/tag81.xml" /><Relationship Id="rId5" Type="http://schemas.openxmlformats.org/officeDocument/2006/relationships/tags" Target="../tags/tag82.xml" /><Relationship Id="rId6" Type="http://schemas.openxmlformats.org/officeDocument/2006/relationships/image" Target="../media/image38.png" /><Relationship Id="rId7" Type="http://schemas.openxmlformats.org/officeDocument/2006/relationships/tags" Target="../tags/tag83.xml" /><Relationship Id="rId8" Type="http://schemas.openxmlformats.org/officeDocument/2006/relationships/tags" Target="../tags/tag84.xml" /><Relationship Id="rId9" Type="http://schemas.openxmlformats.org/officeDocument/2006/relationships/image" Target="../media/image39.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87.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88.xml" /><Relationship Id="rId4" Type="http://schemas.openxmlformats.org/officeDocument/2006/relationships/tags" Target="../tags/tag89.xml" /><Relationship Id="rId5" Type="http://schemas.openxmlformats.org/officeDocument/2006/relationships/tags" Target="../tags/tag90.xml" /><Relationship Id="rId6" Type="http://schemas.openxmlformats.org/officeDocument/2006/relationships/tags" Target="../tags/tag91.xml" /><Relationship Id="rId7" Type="http://schemas.openxmlformats.org/officeDocument/2006/relationships/tags" Target="../tags/tag92.xml" /><Relationship Id="rId8" Type="http://schemas.openxmlformats.org/officeDocument/2006/relationships/image" Target="../media/image41.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93.xml" /><Relationship Id="rId4" Type="http://schemas.openxmlformats.org/officeDocument/2006/relationships/tags" Target="../tags/tag94.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95.xml" /><Relationship Id="rId4" Type="http://schemas.openxmlformats.org/officeDocument/2006/relationships/tags" Target="../tags/tag96.xml" /><Relationship Id="rId5" Type="http://schemas.openxmlformats.org/officeDocument/2006/relationships/tags" Target="../tags/tag97.xml" /><Relationship Id="rId6" Type="http://schemas.openxmlformats.org/officeDocument/2006/relationships/tags" Target="../tags/tag98.xml" /><Relationship Id="rId7" Type="http://schemas.openxmlformats.org/officeDocument/2006/relationships/tags" Target="../tags/tag99.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0.xml" /><Relationship Id="rId4" Type="http://schemas.openxmlformats.org/officeDocument/2006/relationships/tags" Target="../tags/tag101.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2.xml" /><Relationship Id="rId4" Type="http://schemas.openxmlformats.org/officeDocument/2006/relationships/tags" Target="../tags/tag103.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4.xml" /><Relationship Id="rId4" Type="http://schemas.openxmlformats.org/officeDocument/2006/relationships/image" Target="../media/image42.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5.xml" /><Relationship Id="rId4" Type="http://schemas.openxmlformats.org/officeDocument/2006/relationships/image" Target="../media/image43.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6.xml" /><Relationship Id="rId4" Type="http://schemas.openxmlformats.org/officeDocument/2006/relationships/oleObject" Target="../embeddings/oleObject21.bin" TargetMode="Internal" /><Relationship Id="rId5" Type="http://schemas.openxmlformats.org/officeDocument/2006/relationships/image" Target="../media/image44.wmf" /><Relationship Id="rId6" Type="http://schemas.openxmlformats.org/officeDocument/2006/relationships/oleObject" Target="../embeddings/oleObject22.bin" TargetMode="Internal" /><Relationship Id="rId7" Type="http://schemas.openxmlformats.org/officeDocument/2006/relationships/image" Target="../media/image45.wmf" /><Relationship Id="rId8" Type="http://schemas.openxmlformats.org/officeDocument/2006/relationships/vmlDrawing" Target="../drawings/vmlDrawing8.v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7.xml" /><Relationship Id="rId4" Type="http://schemas.openxmlformats.org/officeDocument/2006/relationships/image" Target="../media/image31.png" /><Relationship Id="rId5" Type="http://schemas.openxmlformats.org/officeDocument/2006/relationships/tags" Target="../tags/tag108.xml" /><Relationship Id="rId6" Type="http://schemas.openxmlformats.org/officeDocument/2006/relationships/tags" Target="../tags/tag109.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10.xml" /><Relationship Id="rId4" Type="http://schemas.openxmlformats.org/officeDocument/2006/relationships/tags" Target="../tags/tag111.xml" /><Relationship Id="rId5" Type="http://schemas.openxmlformats.org/officeDocument/2006/relationships/image" Target="../media/image46.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image" Target="../media/image47.png" /><Relationship Id="rId6" Type="http://schemas.openxmlformats.org/officeDocument/2006/relationships/tags" Target="../tags/tag114.xml" /><Relationship Id="rId7" Type="http://schemas.openxmlformats.org/officeDocument/2006/relationships/tags" Target="../tags/tag115.xml" /><Relationship Id="rId8" Type="http://schemas.openxmlformats.org/officeDocument/2006/relationships/image" Target="../media/image48.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16.xml" /><Relationship Id="rId4" Type="http://schemas.openxmlformats.org/officeDocument/2006/relationships/image" Target="../media/image31.png" /><Relationship Id="rId5" Type="http://schemas.openxmlformats.org/officeDocument/2006/relationships/tags" Target="../tags/tag117.xml" /><Relationship Id="rId6" Type="http://schemas.openxmlformats.org/officeDocument/2006/relationships/tags" Target="../tags/tag118.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19.xml" /><Relationship Id="rId4" Type="http://schemas.openxmlformats.org/officeDocument/2006/relationships/tags" Target="../tags/tag120.xml" /><Relationship Id="rId5" Type="http://schemas.openxmlformats.org/officeDocument/2006/relationships/image" Target="../media/image49.png" /><Relationship Id="rId6" Type="http://schemas.openxmlformats.org/officeDocument/2006/relationships/oleObject" Target="../embeddings/oleObject23.bin" TargetMode="Internal" /><Relationship Id="rId7" Type="http://schemas.openxmlformats.org/officeDocument/2006/relationships/image" Target="../media/image50.wmf" /><Relationship Id="rId8" Type="http://schemas.openxmlformats.org/officeDocument/2006/relationships/vmlDrawing" Target="../drawings/vmlDrawing9.v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25.bin" TargetMode="Internal" /><Relationship Id="rId11" Type="http://schemas.openxmlformats.org/officeDocument/2006/relationships/image" Target="../media/image53.wmf" /><Relationship Id="rId12" Type="http://schemas.openxmlformats.org/officeDocument/2006/relationships/image" Target="../media/image54.png" /><Relationship Id="rId13" Type="http://schemas.openxmlformats.org/officeDocument/2006/relationships/image" Target="../media/image55.png" /><Relationship Id="rId14" Type="http://schemas.openxmlformats.org/officeDocument/2006/relationships/vmlDrawing" Target="../drawings/vmlDrawing10.vml" /><Relationship Id="rId2" Type="http://schemas.openxmlformats.org/officeDocument/2006/relationships/image" Target="../media/image4.png" /><Relationship Id="rId3" Type="http://schemas.openxmlformats.org/officeDocument/2006/relationships/tags" Target="../tags/tag121.xml" /><Relationship Id="rId4" Type="http://schemas.openxmlformats.org/officeDocument/2006/relationships/tags" Target="../tags/tag122.xml" /><Relationship Id="rId5" Type="http://schemas.openxmlformats.org/officeDocument/2006/relationships/image" Target="../media/image51.png" /><Relationship Id="rId6" Type="http://schemas.openxmlformats.org/officeDocument/2006/relationships/oleObject" Target="../embeddings/oleObject24.bin" TargetMode="Internal" /><Relationship Id="rId7" Type="http://schemas.openxmlformats.org/officeDocument/2006/relationships/image" Target="../media/image52.wmf" /><Relationship Id="rId8" Type="http://schemas.openxmlformats.org/officeDocument/2006/relationships/tags" Target="../tags/tag123.xml" /><Relationship Id="rId9" Type="http://schemas.openxmlformats.org/officeDocument/2006/relationships/tags" Target="../tags/tag124.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25.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26.xml" /><Relationship Id="rId4" Type="http://schemas.openxmlformats.org/officeDocument/2006/relationships/tags" Target="../tags/tag127.xml" /><Relationship Id="rId5" Type="http://schemas.openxmlformats.org/officeDocument/2006/relationships/tags" Target="../tags/tag128.xml" /><Relationship Id="rId6" Type="http://schemas.openxmlformats.org/officeDocument/2006/relationships/tags" Target="../tags/tag129.xml" /><Relationship Id="rId7" Type="http://schemas.openxmlformats.org/officeDocument/2006/relationships/tags" Target="../tags/tag130.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31.xml" /><Relationship Id="rId4" Type="http://schemas.openxmlformats.org/officeDocument/2006/relationships/tags" Target="../tags/tag132.xml" /><Relationship Id="rId5" Type="http://schemas.openxmlformats.org/officeDocument/2006/relationships/image" Target="../media/image56.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33.xml" /><Relationship Id="rId4" Type="http://schemas.openxmlformats.org/officeDocument/2006/relationships/tags" Target="../tags/tag134.xml" /><Relationship Id="rId5" Type="http://schemas.openxmlformats.org/officeDocument/2006/relationships/tags" Target="../tags/tag135.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36.xml" /><Relationship Id="rId4" Type="http://schemas.openxmlformats.org/officeDocument/2006/relationships/image" Target="../media/image57.png" /><Relationship Id="rId5" Type="http://schemas.openxmlformats.org/officeDocument/2006/relationships/oleObject" Target="../embeddings/oleObject26.bin" TargetMode="Internal" /><Relationship Id="rId6" Type="http://schemas.openxmlformats.org/officeDocument/2006/relationships/image" Target="../media/image58.wmf" /><Relationship Id="rId7" Type="http://schemas.openxmlformats.org/officeDocument/2006/relationships/oleObject" Target="../embeddings/oleObject27.bin" TargetMode="Internal" /><Relationship Id="rId8" Type="http://schemas.openxmlformats.org/officeDocument/2006/relationships/image" Target="../media/image59.wmf" /><Relationship Id="rId9" Type="http://schemas.openxmlformats.org/officeDocument/2006/relationships/vmlDrawing" Target="../drawings/vmlDrawing11.v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37.xml" /><Relationship Id="rId4" Type="http://schemas.openxmlformats.org/officeDocument/2006/relationships/tags" Target="../tags/tag138.xml" /><Relationship Id="rId5" Type="http://schemas.openxmlformats.org/officeDocument/2006/relationships/image" Target="../media/image60.png" /><Relationship Id="rId6" Type="http://schemas.openxmlformats.org/officeDocument/2006/relationships/tags" Target="../tags/tag139.xml" /><Relationship Id="rId7" Type="http://schemas.openxmlformats.org/officeDocument/2006/relationships/tags" Target="../tags/tag140.xml" /><Relationship Id="rId8" Type="http://schemas.openxmlformats.org/officeDocument/2006/relationships/image" Target="../media/image61.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41.xml" /><Relationship Id="rId4" Type="http://schemas.openxmlformats.org/officeDocument/2006/relationships/image" Target="../media/image31.png" /><Relationship Id="rId5" Type="http://schemas.openxmlformats.org/officeDocument/2006/relationships/tags" Target="../tags/tag142.xml" /><Relationship Id="rId6" Type="http://schemas.openxmlformats.org/officeDocument/2006/relationships/tags" Target="../tags/tag143.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44.xml" /><Relationship Id="rId4" Type="http://schemas.openxmlformats.org/officeDocument/2006/relationships/tags" Target="../tags/tag145.xml" /><Relationship Id="rId5" Type="http://schemas.openxmlformats.org/officeDocument/2006/relationships/image" Target="../media/image62.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46.xml" /><Relationship Id="rId4" Type="http://schemas.openxmlformats.org/officeDocument/2006/relationships/tags" Target="../tags/tag147.xml" /><Relationship Id="rId5" Type="http://schemas.openxmlformats.org/officeDocument/2006/relationships/image" Target="../media/image63.png" /><Relationship Id="rId6" Type="http://schemas.openxmlformats.org/officeDocument/2006/relationships/tags" Target="../tags/tag148.xml" /><Relationship Id="rId7" Type="http://schemas.openxmlformats.org/officeDocument/2006/relationships/tags" Target="../tags/tag149.xml" /><Relationship Id="rId8" Type="http://schemas.openxmlformats.org/officeDocument/2006/relationships/image" Target="../media/image6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55.xml" /><Relationship Id="rId11" Type="http://schemas.openxmlformats.org/officeDocument/2006/relationships/image" Target="../media/image67.png" /><Relationship Id="rId2" Type="http://schemas.openxmlformats.org/officeDocument/2006/relationships/image" Target="../media/image4.png" /><Relationship Id="rId3" Type="http://schemas.openxmlformats.org/officeDocument/2006/relationships/tags" Target="../tags/tag150.xml" /><Relationship Id="rId4" Type="http://schemas.openxmlformats.org/officeDocument/2006/relationships/tags" Target="../tags/tag151.xml" /><Relationship Id="rId5" Type="http://schemas.openxmlformats.org/officeDocument/2006/relationships/image" Target="../media/image65.png" /><Relationship Id="rId6" Type="http://schemas.openxmlformats.org/officeDocument/2006/relationships/tags" Target="../tags/tag152.xml" /><Relationship Id="rId7" Type="http://schemas.openxmlformats.org/officeDocument/2006/relationships/tags" Target="../tags/tag153.xml" /><Relationship Id="rId8" Type="http://schemas.openxmlformats.org/officeDocument/2006/relationships/image" Target="../media/image66.png" /><Relationship Id="rId9" Type="http://schemas.openxmlformats.org/officeDocument/2006/relationships/tags" Target="../tags/tag154.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56.xml" /><Relationship Id="rId4" Type="http://schemas.openxmlformats.org/officeDocument/2006/relationships/image" Target="../media/image31.png" /><Relationship Id="rId5" Type="http://schemas.openxmlformats.org/officeDocument/2006/relationships/tags" Target="../tags/tag157.xml" /><Relationship Id="rId6" Type="http://schemas.openxmlformats.org/officeDocument/2006/relationships/tags" Target="../tags/tag158.xml" /><Relationship Id="rId7" Type="http://schemas.openxmlformats.org/officeDocument/2006/relationships/oleObject" Target="../embeddings/oleObject28.bin" TargetMode="Internal" /><Relationship Id="rId8" Type="http://schemas.openxmlformats.org/officeDocument/2006/relationships/image" Target="../media/image68.wmf" /><Relationship Id="rId9" Type="http://schemas.openxmlformats.org/officeDocument/2006/relationships/vmlDrawing" Target="../drawings/vmlDrawing12.v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64.xml" /><Relationship Id="rId11" Type="http://schemas.openxmlformats.org/officeDocument/2006/relationships/image" Target="../media/image71.png" /><Relationship Id="rId2" Type="http://schemas.openxmlformats.org/officeDocument/2006/relationships/image" Target="../media/image4.png" /><Relationship Id="rId3" Type="http://schemas.openxmlformats.org/officeDocument/2006/relationships/tags" Target="../tags/tag159.xml" /><Relationship Id="rId4" Type="http://schemas.openxmlformats.org/officeDocument/2006/relationships/tags" Target="../tags/tag160.xml" /><Relationship Id="rId5" Type="http://schemas.openxmlformats.org/officeDocument/2006/relationships/image" Target="../media/image69.png" /><Relationship Id="rId6" Type="http://schemas.openxmlformats.org/officeDocument/2006/relationships/tags" Target="../tags/tag161.xml" /><Relationship Id="rId7" Type="http://schemas.openxmlformats.org/officeDocument/2006/relationships/tags" Target="../tags/tag162.xml" /><Relationship Id="rId8" Type="http://schemas.openxmlformats.org/officeDocument/2006/relationships/image" Target="../media/image70.gif" /><Relationship Id="rId9" Type="http://schemas.openxmlformats.org/officeDocument/2006/relationships/tags" Target="../tags/tag163.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65.xml" /><Relationship Id="rId4" Type="http://schemas.openxmlformats.org/officeDocument/2006/relationships/image" Target="../media/image31.png" /><Relationship Id="rId5" Type="http://schemas.openxmlformats.org/officeDocument/2006/relationships/tags" Target="../tags/tag166.xml" /><Relationship Id="rId6" Type="http://schemas.openxmlformats.org/officeDocument/2006/relationships/tags" Target="../tags/tag167.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68.xml" /><Relationship Id="rId4" Type="http://schemas.openxmlformats.org/officeDocument/2006/relationships/tags" Target="../tags/tag169.xml" /><Relationship Id="rId5" Type="http://schemas.openxmlformats.org/officeDocument/2006/relationships/tags" Target="../tags/tag170.xml" /><Relationship Id="rId6" Type="http://schemas.openxmlformats.org/officeDocument/2006/relationships/tags" Target="../tags/tag171.xml" /><Relationship Id="rId7" Type="http://schemas.openxmlformats.org/officeDocument/2006/relationships/tags" Target="../tags/tag172.xml" /><Relationship Id="rId8" Type="http://schemas.openxmlformats.org/officeDocument/2006/relationships/tags" Target="../tags/tag173.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4.xml" /><Relationship Id="rId3" Type="http://schemas.openxmlformats.org/officeDocument/2006/relationships/image" Target="../media/image2.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gif"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5.xml" /><Relationship Id="rId4" Type="http://schemas.openxmlformats.org/officeDocument/2006/relationships/image" Target="../media/image6.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6.xml" /><Relationship Id="rId4" Type="http://schemas.openxmlformats.org/officeDocument/2006/relationships/image" Target="../media/image7.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二、电功</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1758315"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1</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.电功的概念</a:t>
            </a:r>
            <a:endPar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374650" y="1956435"/>
            <a:ext cx="11574145" cy="50673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当电能转化为其他形式能时，我们就说电流做了功，电功用“W”表示。</a:t>
            </a:r>
            <a:endParaRPr lang="zh-CN">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374650" y="2463165"/>
            <a:ext cx="11574145"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电流做功过程就是将电能转化为其他形式能的过程。消耗了多少电能就有多少电能转化为其他形式的能，电流也就做了多少功。所以，用电器消耗了多少电能和通过用电器的电流做了多少功，这两种说法的含义是一样的。</a:t>
            </a:r>
            <a:endParaRPr lang="zh-CN">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6"/>
            </p:custDataLst>
          </p:nvPr>
        </p:nvSpPr>
        <p:spPr>
          <a:xfrm>
            <a:off x="374650" y="3459480"/>
            <a:ext cx="2725420"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2</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.影响电功大小的因素</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7"/>
            </p:custDataLst>
          </p:nvPr>
        </p:nvSpPr>
        <p:spPr>
          <a:xfrm>
            <a:off x="374650" y="3966210"/>
            <a:ext cx="11574145"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电流做功的多少跟电流的大小、电压的高低和通电时间有关。加在用电器上的电压越高、通过用电器的电流越大、用电器通电时间越长，电流做的功就越多。</a:t>
            </a:r>
            <a:endParaRPr lang="zh-CN">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8"/>
            </p:custDataLst>
          </p:nvPr>
        </p:nvSpPr>
        <p:spPr>
          <a:xfrm>
            <a:off x="374650" y="4962525"/>
            <a:ext cx="2725420"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3</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.电功的计算</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9"/>
            </p:custDataLst>
          </p:nvPr>
        </p:nvSpPr>
        <p:spPr>
          <a:xfrm>
            <a:off x="374650" y="5469255"/>
            <a:ext cx="11574145" cy="50673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a:t>
            </a:r>
            <a:r>
              <a:rPr lang="zh-CN">
                <a:latin typeface="微软雅黑" panose="020b0503020204020204" charset="-122"/>
                <a:ea typeface="微软雅黑" panose="020b0503020204020204" charset="-122"/>
                <a:cs typeface="微软雅黑" panose="020b0503020204020204" charset="-122"/>
              </a:rPr>
              <a:t>计算式：W=UIt，即电流在某段电路上所做的功，等于这段电路两端电压、电路中的电流和通电时间的乘积。</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left)">
                                      <p:cBhvr>
                                        <p:cTn id="35" dur="500"/>
                                        <p:tgtEl>
                                          <p:spTgt spid="11">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left)">
                                      <p:cBhvr>
                                        <p:cTn id="40" dur="500"/>
                                        <p:tgtEl>
                                          <p:spTgt spid="13">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wipe(left)">
                                      <p:cBhvr>
                                        <p:cTn id="4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二、电功</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title=""/>
          <p:cNvSpPr txBox="1"/>
          <p:nvPr>
            <p:custDataLst>
              <p:tags r:id="rId3"/>
            </p:custDataLst>
          </p:nvPr>
        </p:nvSpPr>
        <p:spPr>
          <a:xfrm>
            <a:off x="374650" y="1335405"/>
            <a:ext cx="2725420"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3</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.电功的计算</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4"/>
            </p:custDataLst>
          </p:nvPr>
        </p:nvSpPr>
        <p:spPr>
          <a:xfrm>
            <a:off x="374650" y="1842135"/>
            <a:ext cx="1831340" cy="50673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a:t>
            </a:r>
            <a:r>
              <a:rPr lang="zh-CN">
                <a:latin typeface="微软雅黑" panose="020b0503020204020204" charset="-122"/>
                <a:ea typeface="微软雅黑" panose="020b0503020204020204" charset="-122"/>
                <a:cs typeface="微软雅黑" panose="020b0503020204020204" charset="-122"/>
              </a:rPr>
              <a:t>导出式：</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2" name="Object 1162" title=""/>
          <p:cNvGraphicFramePr>
            <a:graphicFrameLocks noChangeAspect="1"/>
          </p:cNvGraphicFramePr>
          <p:nvPr/>
        </p:nvGraphicFramePr>
        <p:xfrm>
          <a:off x="2078990" y="1863090"/>
          <a:ext cx="2120900" cy="530225"/>
        </p:xfrm>
        <a:graphic>
          <a:graphicData uri="http://schemas.openxmlformats.org/presentationml/2006/ole">
            <mc:AlternateContent>
              <mc:Choice xmlns:v="urn:schemas-microsoft-com:vml" Requires="v">
                <p:oleObj spid="_x0000_s1038" r:id="rId5" imgW="1422400" imgH="355600" progId="Equation.KSEE3">
                  <p:embed/>
                </p:oleObj>
              </mc:Choice>
              <mc:Fallback>
                <p:oleObj r:id="rId5" imgW="1422400" imgH="355600" progId="Equation.KSEE3">
                  <p:embed/>
                  <p:pic>
                    <p:nvPicPr>
                      <p:cNvPr id="0" name="OLE substitute image"/>
                      <p:cNvPicPr/>
                      <p:nvPr/>
                    </p:nvPicPr>
                    <p:blipFill>
                      <a:blip r:embed="rId6"/>
                      <a:stretch>
                        <a:fillRect/>
                      </a:stretch>
                    </p:blipFill>
                    <p:spPr>
                      <a:xfrm>
                        <a:off x="2078990" y="1863090"/>
                        <a:ext cx="2120900" cy="530225"/>
                      </a:xfrm>
                      <a:prstGeom prst="rect">
                        <a:avLst/>
                      </a:prstGeom>
                      <a:noFill/>
                      <a:ln w="38100">
                        <a:noFill/>
                        <a:miter/>
                      </a:ln>
                    </p:spPr>
                  </p:pic>
                </p:oleObj>
              </mc:Fallback>
            </mc:AlternateContent>
          </a:graphicData>
        </a:graphic>
      </p:graphicFrame>
      <p:graphicFrame>
        <p:nvGraphicFramePr>
          <p:cNvPr id="6" name="Object 1164" title=""/>
          <p:cNvGraphicFramePr>
            <a:graphicFrameLocks noChangeAspect="1"/>
          </p:cNvGraphicFramePr>
          <p:nvPr/>
        </p:nvGraphicFramePr>
        <p:xfrm>
          <a:off x="4502150" y="1972945"/>
          <a:ext cx="2275205" cy="310515"/>
        </p:xfrm>
        <a:graphic>
          <a:graphicData uri="http://schemas.openxmlformats.org/presentationml/2006/ole">
            <mc:AlternateContent>
              <mc:Choice xmlns:v="urn:schemas-microsoft-com:vml" Requires="v">
                <p:oleObj spid="_x0000_s1039" r:id="rId7" imgW="1397000" imgH="190500" progId="Equation.KSEE3">
                  <p:embed/>
                </p:oleObj>
              </mc:Choice>
              <mc:Fallback>
                <p:oleObj r:id="rId7" imgW="1397000" imgH="190500" progId="Equation.KSEE3">
                  <p:embed/>
                  <p:pic>
                    <p:nvPicPr>
                      <p:cNvPr id="0" name="OLE substitute image"/>
                      <p:cNvPicPr/>
                      <p:nvPr/>
                    </p:nvPicPr>
                    <p:blipFill>
                      <a:blip r:embed="rId8"/>
                      <a:stretch>
                        <a:fillRect/>
                      </a:stretch>
                    </p:blipFill>
                    <p:spPr>
                      <a:xfrm>
                        <a:off x="4502150" y="1972945"/>
                        <a:ext cx="2275205" cy="310515"/>
                      </a:xfrm>
                      <a:prstGeom prst="rect">
                        <a:avLst/>
                      </a:prstGeom>
                      <a:noFill/>
                      <a:ln w="38100">
                        <a:noFill/>
                        <a:miter/>
                      </a:ln>
                    </p:spPr>
                  </p:pic>
                </p:oleObj>
              </mc:Fallback>
            </mc:AlternateContent>
          </a:graphicData>
        </a:graphic>
      </p:graphicFrame>
      <p:sp>
        <p:nvSpPr>
          <p:cNvPr id="16" name="文本框 15" title=""/>
          <p:cNvSpPr txBox="1"/>
          <p:nvPr>
            <p:custDataLst>
              <p:tags r:id="rId9"/>
            </p:custDataLst>
          </p:nvPr>
        </p:nvSpPr>
        <p:spPr>
          <a:xfrm>
            <a:off x="374650" y="2393950"/>
            <a:ext cx="3825240" cy="50673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以上两公式只适用于纯电阻电路。</a:t>
            </a:r>
            <a:endParaRPr>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custDataLst>
              <p:tags r:id="rId10"/>
            </p:custDataLst>
          </p:nvPr>
        </p:nvSpPr>
        <p:spPr>
          <a:xfrm>
            <a:off x="374650" y="2996565"/>
            <a:ext cx="6252845" cy="50673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串联电路中，电流通过各电阻所做的功与其阻值成正比，</a:t>
            </a:r>
            <a:endParaRPr>
              <a:latin typeface="微软雅黑" panose="020b0503020204020204" charset="-122"/>
              <a:ea typeface="微软雅黑" panose="020b0503020204020204" charset="-122"/>
              <a:cs typeface="微软雅黑" panose="020b0503020204020204" charset="-122"/>
            </a:endParaRPr>
          </a:p>
        </p:txBody>
      </p:sp>
      <p:graphicFrame>
        <p:nvGraphicFramePr>
          <p:cNvPr id="7" name="Object 1165" title=""/>
          <p:cNvGraphicFramePr>
            <a:graphicFrameLocks noChangeAspect="1"/>
          </p:cNvGraphicFramePr>
          <p:nvPr/>
        </p:nvGraphicFramePr>
        <p:xfrm>
          <a:off x="6257925" y="2996565"/>
          <a:ext cx="1448435" cy="598805"/>
        </p:xfrm>
        <a:graphic>
          <a:graphicData uri="http://schemas.openxmlformats.org/presentationml/2006/ole">
            <mc:AlternateContent>
              <mc:Choice xmlns:v="urn:schemas-microsoft-com:vml" Requires="v">
                <p:oleObj spid="_x0000_s1040" r:id="rId11" imgW="952500" imgH="393700" progId="Equation.KSEE3">
                  <p:embed/>
                </p:oleObj>
              </mc:Choice>
              <mc:Fallback>
                <p:oleObj r:id="rId11" imgW="952500" imgH="393700" progId="Equation.KSEE3">
                  <p:embed/>
                  <p:pic>
                    <p:nvPicPr>
                      <p:cNvPr id="0" name="OLE substitute image"/>
                      <p:cNvPicPr/>
                      <p:nvPr/>
                    </p:nvPicPr>
                    <p:blipFill>
                      <a:blip r:embed="rId12"/>
                      <a:stretch>
                        <a:fillRect/>
                      </a:stretch>
                    </p:blipFill>
                    <p:spPr>
                      <a:xfrm>
                        <a:off x="6257925" y="2996565"/>
                        <a:ext cx="1448435" cy="598805"/>
                      </a:xfrm>
                      <a:prstGeom prst="rect">
                        <a:avLst/>
                      </a:prstGeom>
                      <a:noFill/>
                      <a:ln w="38100">
                        <a:noFill/>
                        <a:miter/>
                      </a:ln>
                    </p:spPr>
                  </p:pic>
                </p:oleObj>
              </mc:Fallback>
            </mc:AlternateContent>
          </a:graphicData>
        </a:graphic>
      </p:graphicFrame>
      <p:sp>
        <p:nvSpPr>
          <p:cNvPr id="19" name="文本框 18" title=""/>
          <p:cNvSpPr txBox="1"/>
          <p:nvPr>
            <p:custDataLst>
              <p:tags r:id="rId13"/>
            </p:custDataLst>
          </p:nvPr>
        </p:nvSpPr>
        <p:spPr>
          <a:xfrm>
            <a:off x="374650" y="3801110"/>
            <a:ext cx="6252845" cy="50673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并联电路中，电流通过各电阻所做的功与其阻值成反比，</a:t>
            </a:r>
            <a:endParaRPr>
              <a:latin typeface="微软雅黑" panose="020b0503020204020204" charset="-122"/>
              <a:ea typeface="微软雅黑" panose="020b0503020204020204" charset="-122"/>
              <a:cs typeface="微软雅黑" panose="020b0503020204020204" charset="-122"/>
            </a:endParaRPr>
          </a:p>
        </p:txBody>
      </p:sp>
      <p:graphicFrame>
        <p:nvGraphicFramePr>
          <p:cNvPr id="10" name="Object 1166" title=""/>
          <p:cNvGraphicFramePr>
            <a:graphicFrameLocks noChangeAspect="1"/>
          </p:cNvGraphicFramePr>
          <p:nvPr/>
        </p:nvGraphicFramePr>
        <p:xfrm>
          <a:off x="6257925" y="3599180"/>
          <a:ext cx="1284605" cy="1052830"/>
        </p:xfrm>
        <a:graphic>
          <a:graphicData uri="http://schemas.openxmlformats.org/presentationml/2006/ole">
            <mc:AlternateContent>
              <mc:Choice xmlns:v="urn:schemas-microsoft-com:vml" Requires="v">
                <p:oleObj spid="_x0000_s1041" r:id="rId14" imgW="914400" imgH="749300" progId="Equation.KSEE3">
                  <p:embed/>
                </p:oleObj>
              </mc:Choice>
              <mc:Fallback>
                <p:oleObj r:id="rId14" imgW="914400" imgH="749300" progId="Equation.KSEE3">
                  <p:embed/>
                  <p:pic>
                    <p:nvPicPr>
                      <p:cNvPr id="0" name="OLE substitute image"/>
                      <p:cNvPicPr/>
                      <p:nvPr/>
                    </p:nvPicPr>
                    <p:blipFill>
                      <a:blip r:embed="rId15"/>
                      <a:stretch>
                        <a:fillRect/>
                      </a:stretch>
                    </p:blipFill>
                    <p:spPr>
                      <a:xfrm>
                        <a:off x="6257925" y="3599180"/>
                        <a:ext cx="1284605" cy="105283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par>
                                <p:cTn id="26" presetID="2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wipe(left)">
                                      <p:cBhvr>
                                        <p:cTn id="33" dur="500"/>
                                        <p:tgtEl>
                                          <p:spTgt spid="16">
                                            <p:txEl>
                                              <p:pRg st="0" end="0"/>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wipe(left)">
                                      <p:cBhvr>
                                        <p:cTn id="38" dur="500"/>
                                        <p:tgtEl>
                                          <p:spTgt spid="17">
                                            <p:txEl>
                                              <p:pRg st="0" end="0"/>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wipe(left)">
                                      <p:cBhvr>
                                        <p:cTn id="48" dur="500"/>
                                        <p:tgtEl>
                                          <p:spTgt spid="19">
                                            <p:txEl>
                                              <p:pRg st="0" end="0"/>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电能表及其相关计算</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69543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一种家用电能表上的参数如图所示，下列说法错误的是（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该电能表应该在220V的电路中使用     B. 该电能表的额定最大电流为20A；</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电能表是计量用电器消耗电能的仪表    D. 该电能表此时的读数是31.6J</a:t>
            </a:r>
            <a:endParaRPr sz="1600">
              <a:latin typeface="微软雅黑" panose="020b0503020204020204" charset="-122"/>
              <a:ea typeface="微软雅黑" panose="020b0503020204020204" charset="-122"/>
              <a:cs typeface="微软雅黑" panose="020b0503020204020204" charset="-122"/>
            </a:endParaRPr>
          </a:p>
        </p:txBody>
      </p:sp>
      <p:pic>
        <p:nvPicPr>
          <p:cNvPr id="11" name="图片 10" title=""/>
          <p:cNvPicPr/>
          <p:nvPr/>
        </p:nvPicPr>
        <p:blipFill>
          <a:blip r:embed="rId6"/>
          <a:stretch>
            <a:fillRect/>
          </a:stretch>
        </p:blipFill>
        <p:spPr>
          <a:xfrm>
            <a:off x="6991350" y="3286125"/>
            <a:ext cx="30480" cy="68580"/>
          </a:xfrm>
          <a:prstGeom prst="rect">
            <a:avLst/>
          </a:prstGeom>
          <a:noFill/>
          <a:ln w="9525">
            <a:noFill/>
          </a:ln>
        </p:spPr>
      </p:pic>
      <p:pic>
        <p:nvPicPr>
          <p:cNvPr id="2" name="图片 1167" title=""/>
          <p:cNvPicPr>
            <a:picLocks noChangeAspect="1"/>
          </p:cNvPicPr>
          <p:nvPr/>
        </p:nvPicPr>
        <p:blipFill>
          <a:blip r:embed="rId7"/>
          <a:stretch>
            <a:fillRect/>
          </a:stretch>
        </p:blipFill>
        <p:spPr>
          <a:xfrm>
            <a:off x="8077200" y="1086485"/>
            <a:ext cx="1534160" cy="1510030"/>
          </a:xfrm>
          <a:prstGeom prst="rect">
            <a:avLst/>
          </a:prstGeom>
          <a:noFill/>
          <a:ln w="9525">
            <a:noFill/>
          </a:ln>
        </p:spPr>
      </p:pic>
      <p:cxnSp>
        <p:nvCxnSpPr>
          <p:cNvPr id="30" name="直接连接符 29" title=""/>
          <p:cNvCxnSpPr/>
          <p:nvPr>
            <p:custDataLst>
              <p:tags r:id="rId8"/>
            </p:custDataLst>
          </p:nvPr>
        </p:nvCxnSpPr>
        <p:spPr>
          <a:xfrm>
            <a:off x="292735" y="2639695"/>
            <a:ext cx="1186815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1" name="直接连接符 20" title=""/>
          <p:cNvCxnSpPr/>
          <p:nvPr>
            <p:custDataLst>
              <p:tags r:id="rId9"/>
            </p:custDataLst>
          </p:nvPr>
        </p:nvCxnSpPr>
        <p:spPr>
          <a:xfrm flipH="1">
            <a:off x="6146800" y="2619375"/>
            <a:ext cx="0" cy="426593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10"/>
            </p:custDataLst>
          </p:nvPr>
        </p:nvSpPr>
        <p:spPr>
          <a:xfrm>
            <a:off x="292735" y="2691765"/>
            <a:ext cx="590296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如图所示的家用电器中，工作时主要将电能转化为机械能的是（　　）。</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146" title=""/>
          <p:cNvPicPr>
            <a:picLocks noChangeAspect="1"/>
          </p:cNvPicPr>
          <p:nvPr/>
        </p:nvPicPr>
        <p:blipFill>
          <a:blip r:embed="rId11"/>
          <a:stretch>
            <a:fillRect/>
          </a:stretch>
        </p:blipFill>
        <p:spPr>
          <a:xfrm>
            <a:off x="478155" y="3797300"/>
            <a:ext cx="5281295" cy="2232025"/>
          </a:xfrm>
          <a:prstGeom prst="rect">
            <a:avLst/>
          </a:prstGeom>
          <a:noFill/>
          <a:ln w="9525">
            <a:noFill/>
          </a:ln>
        </p:spPr>
      </p:pic>
      <p:sp>
        <p:nvSpPr>
          <p:cNvPr id="23" name="文本框 22" title=""/>
          <p:cNvSpPr txBox="1"/>
          <p:nvPr>
            <p:custDataLst>
              <p:tags r:id="rId12"/>
            </p:custDataLst>
          </p:nvPr>
        </p:nvSpPr>
        <p:spPr>
          <a:xfrm>
            <a:off x="6195695" y="2671445"/>
            <a:ext cx="590296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甲是小明家电能表8月30日显示的数字，图乙是9月30日显示的数字。小明家9月份消耗了______kW·h的电能，如果其中200度电是峰时用电，其余为谷时用电，根据峰谷电价收费表计算，小明家这个月的电费是______元。</a:t>
            </a:r>
            <a:endParaRPr sz="1600">
              <a:latin typeface="微软雅黑" panose="020b0503020204020204" charset="-122"/>
              <a:ea typeface="微软雅黑" panose="020b0503020204020204" charset="-122"/>
              <a:cs typeface="微软雅黑" panose="020b0503020204020204" charset="-122"/>
            </a:endParaRPr>
          </a:p>
        </p:txBody>
      </p:sp>
      <p:graphicFrame>
        <p:nvGraphicFramePr>
          <p:cNvPr id="24" name="表格 23" title=""/>
          <p:cNvGraphicFramePr>
            <a:graphicFrameLocks noGrp="1"/>
          </p:cNvGraphicFramePr>
          <p:nvPr>
            <p:custDataLst>
              <p:tags r:id="rId13"/>
            </p:custDataLst>
          </p:nvPr>
        </p:nvGraphicFramePr>
        <p:xfrm>
          <a:off x="7924800" y="4271645"/>
          <a:ext cx="2806065" cy="906780"/>
        </p:xfrm>
        <a:graphic>
          <a:graphicData uri="http://schemas.openxmlformats.org/drawingml/2006/table">
            <a:tbl>
              <a:tblPr/>
              <a:tblGrid>
                <a:gridCol w="966470"/>
                <a:gridCol w="873125"/>
                <a:gridCol w="966470"/>
              </a:tblGrid>
              <a:tr h="453390">
                <a:tc rowSpan="2">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峰谷电价</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峰期</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1.1元</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3390">
                <a:tc vMerge="1">
                  <a:txBody>
                    <a:bodyPr vert="horz" wrap="square"/>
                    <a:lstStyle/>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谷期</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0.4元</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10" name="图片 1184" title=""/>
          <p:cNvPicPr>
            <a:picLocks noChangeAspect="1"/>
          </p:cNvPicPr>
          <p:nvPr/>
        </p:nvPicPr>
        <p:blipFill>
          <a:blip r:embed="rId14"/>
          <a:stretch>
            <a:fillRect/>
          </a:stretch>
        </p:blipFill>
        <p:spPr>
          <a:xfrm>
            <a:off x="7924800" y="5365750"/>
            <a:ext cx="2961640" cy="920750"/>
          </a:xfrm>
          <a:prstGeom prst="rect">
            <a:avLst/>
          </a:prstGeom>
          <a:noFill/>
          <a:ln w="9525">
            <a:noFill/>
          </a:ln>
        </p:spPr>
      </p:pic>
      <p:sp>
        <p:nvSpPr>
          <p:cNvPr id="25" name="文本框 24" title=""/>
          <p:cNvSpPr txBox="1"/>
          <p:nvPr/>
        </p:nvSpPr>
        <p:spPr>
          <a:xfrm>
            <a:off x="6195695" y="147002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26" name="文本框 25" title=""/>
          <p:cNvSpPr txBox="1"/>
          <p:nvPr/>
        </p:nvSpPr>
        <p:spPr>
          <a:xfrm>
            <a:off x="1661795" y="318452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27" name="文本框 26" title=""/>
          <p:cNvSpPr txBox="1"/>
          <p:nvPr/>
        </p:nvSpPr>
        <p:spPr>
          <a:xfrm>
            <a:off x="10150475" y="3042285"/>
            <a:ext cx="707390"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212.5</a:t>
            </a:r>
            <a:endParaRPr lang="en-US" altLang="zh-CN" sz="1600">
              <a:solidFill>
                <a:srgbClr val="FF0000"/>
              </a:solidFill>
              <a:latin typeface="微软雅黑" panose="020b0503020204020204" charset="-122"/>
              <a:ea typeface="微软雅黑" panose="020b0503020204020204" charset="-122"/>
            </a:endParaRPr>
          </a:p>
        </p:txBody>
      </p:sp>
      <p:sp>
        <p:nvSpPr>
          <p:cNvPr id="28" name="文本框 27" title=""/>
          <p:cNvSpPr txBox="1"/>
          <p:nvPr/>
        </p:nvSpPr>
        <p:spPr>
          <a:xfrm>
            <a:off x="9511030" y="3799205"/>
            <a:ext cx="707390"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225</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wipe(left)">
                                      <p:cBhvr>
                                        <p:cTn id="40" dur="500"/>
                                        <p:tgtEl>
                                          <p:spTgt spid="22">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Effect transition="in" filter="wipe(left)">
                                      <p:cBhvr>
                                        <p:cTn id="55" dur="500"/>
                                        <p:tgtEl>
                                          <p:spTgt spid="23">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left)">
                                      <p:cBhvr>
                                        <p:cTn id="80" dur="500"/>
                                        <p:tgtEl>
                                          <p:spTgt spid="2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5" grpId="0"/>
      <p:bldP spid="26" grpId="0"/>
      <p:bldP spid="27" grpId="0"/>
      <p:bldP spid="28"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电功及其计算</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74357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在图所示的电路中，电源电压不变，电阻R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的阻值为20Ω。闭合开关S，两电流表的示数分别为0.5A和0.2A，则电源电压为___________V，电阻R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的阻值为___________Ω。通电1min，该电路消耗的总电能为_____J。</a:t>
            </a:r>
            <a:endParaRPr sz="1600">
              <a:latin typeface="微软雅黑" panose="020b0503020204020204" charset="-122"/>
              <a:ea typeface="微软雅黑" panose="020b0503020204020204" charset="-122"/>
              <a:cs typeface="微软雅黑" panose="020b0503020204020204" charset="-122"/>
            </a:endParaRPr>
          </a:p>
        </p:txBody>
      </p:sp>
      <p:pic>
        <p:nvPicPr>
          <p:cNvPr id="11" name="图片 10" title=""/>
          <p:cNvPicPr/>
          <p:nvPr/>
        </p:nvPicPr>
        <p:blipFill>
          <a:blip r:embed="rId6"/>
          <a:stretch>
            <a:fillRect/>
          </a:stretch>
        </p:blipFill>
        <p:spPr>
          <a:xfrm>
            <a:off x="6991350" y="3286125"/>
            <a:ext cx="30480" cy="68580"/>
          </a:xfrm>
          <a:prstGeom prst="rect">
            <a:avLst/>
          </a:prstGeom>
          <a:noFill/>
          <a:ln w="9525">
            <a:noFill/>
          </a:ln>
        </p:spPr>
      </p:pic>
      <p:cxnSp>
        <p:nvCxnSpPr>
          <p:cNvPr id="30" name="直接连接符 29" title=""/>
          <p:cNvCxnSpPr/>
          <p:nvPr>
            <p:custDataLst>
              <p:tags r:id="rId7"/>
            </p:custDataLst>
          </p:nvPr>
        </p:nvCxnSpPr>
        <p:spPr>
          <a:xfrm>
            <a:off x="292735" y="3990975"/>
            <a:ext cx="1186815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1" name="直接连接符 20" title=""/>
          <p:cNvCxnSpPr/>
          <p:nvPr>
            <p:custDataLst>
              <p:tags r:id="rId8"/>
            </p:custDataLst>
          </p:nvPr>
        </p:nvCxnSpPr>
        <p:spPr>
          <a:xfrm flipH="1">
            <a:off x="6146800" y="1271270"/>
            <a:ext cx="0" cy="56140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9"/>
            </p:custDataLst>
          </p:nvPr>
        </p:nvSpPr>
        <p:spPr>
          <a:xfrm>
            <a:off x="6228080" y="1331595"/>
            <a:ext cx="577977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甲乙两个小灯泡串联，闭合开关，甲乙两灯两端的电压之比为1∶2，工作一段时间后甲乙两灯消耗的电能之比是（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A．1:2</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B．3:1</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C．2:1</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D．1:3</a:t>
            </a:r>
            <a:endParaRPr sz="1600">
              <a:latin typeface="微软雅黑" panose="020b0503020204020204" charset="-122"/>
              <a:ea typeface="微软雅黑" panose="020b0503020204020204" charset="-122"/>
              <a:cs typeface="微软雅黑" panose="020b0503020204020204" charset="-122"/>
            </a:endParaRPr>
          </a:p>
        </p:txBody>
      </p:sp>
      <p:sp>
        <p:nvSpPr>
          <p:cNvPr id="23" name="文本框 22" title=""/>
          <p:cNvSpPr txBox="1"/>
          <p:nvPr>
            <p:custDataLst>
              <p:tags r:id="rId10"/>
            </p:custDataLst>
          </p:nvPr>
        </p:nvSpPr>
        <p:spPr>
          <a:xfrm>
            <a:off x="292735" y="4074160"/>
            <a:ext cx="571881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一个手机充电的移动电源（俗称“充电宝”）输入电压为</a:t>
            </a:r>
            <a:r>
              <a:rPr lang="en-US" sz="1600">
                <a:latin typeface="微软雅黑" panose="020b0503020204020204" charset="-122"/>
                <a:ea typeface="微软雅黑" panose="020b0503020204020204" charset="-122"/>
                <a:cs typeface="微软雅黑" panose="020b0503020204020204" charset="-122"/>
              </a:rPr>
              <a:t>5V</a:t>
            </a:r>
            <a:r>
              <a:rPr sz="1600">
                <a:latin typeface="微软雅黑" panose="020b0503020204020204" charset="-122"/>
                <a:ea typeface="微软雅黑" panose="020b0503020204020204" charset="-122"/>
                <a:cs typeface="微软雅黑" panose="020b0503020204020204" charset="-122"/>
              </a:rPr>
              <a:t>，容量为</a:t>
            </a:r>
            <a:r>
              <a:rPr lang="en-US" sz="1600">
                <a:latin typeface="微软雅黑" panose="020b0503020204020204" charset="-122"/>
                <a:ea typeface="微软雅黑" panose="020b0503020204020204" charset="-122"/>
                <a:cs typeface="微软雅黑" panose="020b0503020204020204" charset="-122"/>
              </a:rPr>
              <a:t>6000mA·h</a:t>
            </a:r>
            <a:r>
              <a:rPr sz="1600">
                <a:latin typeface="微软雅黑" panose="020b0503020204020204" charset="-122"/>
                <a:ea typeface="微软雅黑" panose="020b0503020204020204" charset="-122"/>
                <a:cs typeface="微软雅黑" panose="020b0503020204020204" charset="-122"/>
              </a:rPr>
              <a:t>，则该移动电源充电后最多储存的电能是（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a:t>
            </a:r>
            <a:r>
              <a:rPr lang="en-US" sz="1600">
                <a:latin typeface="微软雅黑" panose="020b0503020204020204" charset="-122"/>
                <a:ea typeface="微软雅黑" panose="020b0503020204020204" charset="-122"/>
                <a:cs typeface="微软雅黑" panose="020b0503020204020204" charset="-122"/>
              </a:rPr>
              <a:t>3</a:t>
            </a:r>
            <a:r>
              <a:rPr lang="en-US" sz="1600">
                <a:latin typeface="Arial" panose="020b0604020202020204" pitchFamily="34" charset="0"/>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10</a:t>
            </a:r>
            <a:r>
              <a:rPr lang="en-US" sz="1600" baseline="30000">
                <a:latin typeface="微软雅黑" panose="020b0503020204020204" charset="-122"/>
                <a:ea typeface="微软雅黑" panose="020b0503020204020204" charset="-122"/>
                <a:cs typeface="微软雅黑" panose="020b0503020204020204" charset="-122"/>
              </a:rPr>
              <a:t>4</a:t>
            </a:r>
            <a:r>
              <a:rPr lang="en-US" sz="1600">
                <a:latin typeface="微软雅黑" panose="020b0503020204020204" charset="-122"/>
                <a:ea typeface="微软雅黑" panose="020b0503020204020204" charset="-122"/>
                <a:cs typeface="微软雅黑" panose="020b0503020204020204" charset="-122"/>
              </a:rPr>
              <a:t>J</a:t>
            </a:r>
            <a:r>
              <a:rPr sz="1600">
                <a:latin typeface="微软雅黑" panose="020b0503020204020204" charset="-122"/>
                <a:ea typeface="微软雅黑" panose="020b0503020204020204" charset="-122"/>
                <a:cs typeface="微软雅黑" panose="020b0503020204020204" charset="-122"/>
              </a:rPr>
              <a:t>	B．</a:t>
            </a:r>
            <a:r>
              <a:rPr lang="en-US" sz="1600">
                <a:latin typeface="微软雅黑" panose="020b0503020204020204" charset="-122"/>
                <a:ea typeface="微软雅黑" panose="020b0503020204020204" charset="-122"/>
                <a:cs typeface="微软雅黑" panose="020b0503020204020204" charset="-122"/>
              </a:rPr>
              <a:t>30kw·h</a:t>
            </a:r>
            <a:endParaRPr 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a:t>
            </a:r>
            <a:r>
              <a:rPr lang="en-US" sz="1600">
                <a:latin typeface="微软雅黑" panose="020b0503020204020204" charset="-122"/>
                <a:ea typeface="微软雅黑" panose="020b0503020204020204" charset="-122"/>
                <a:cs typeface="微软雅黑" panose="020b0503020204020204" charset="-122"/>
                <a:sym typeface="+mn-ea"/>
              </a:rPr>
              <a:t>1.08</a:t>
            </a:r>
            <a:r>
              <a:rPr lang="en-US" sz="1600">
                <a:latin typeface="Arial" panose="020b0604020202020204" pitchFamily="34" charset="0"/>
                <a:ea typeface="微软雅黑" panose="020b0503020204020204"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10</a:t>
            </a:r>
            <a:r>
              <a:rPr lang="en-US" sz="1600" baseline="30000">
                <a:latin typeface="微软雅黑" panose="020b0503020204020204" charset="-122"/>
                <a:ea typeface="微软雅黑" panose="020b0503020204020204" charset="-122"/>
                <a:cs typeface="微软雅黑" panose="020b0503020204020204" charset="-122"/>
                <a:sym typeface="+mn-ea"/>
              </a:rPr>
              <a:t>5</a:t>
            </a:r>
            <a:r>
              <a:rPr lang="en-US" sz="1600">
                <a:latin typeface="微软雅黑" panose="020b0503020204020204" charset="-122"/>
                <a:ea typeface="微软雅黑" panose="020b0503020204020204" charset="-122"/>
                <a:cs typeface="微软雅黑" panose="020b0503020204020204" charset="-122"/>
                <a:sym typeface="+mn-ea"/>
              </a:rPr>
              <a:t>J</a:t>
            </a:r>
            <a:r>
              <a:rPr sz="1600">
                <a:latin typeface="微软雅黑" panose="020b0503020204020204" charset="-122"/>
                <a:ea typeface="微软雅黑" panose="020b0503020204020204" charset="-122"/>
                <a:cs typeface="微软雅黑" panose="020b0503020204020204" charset="-122"/>
              </a:rPr>
              <a:t>	D．</a:t>
            </a:r>
            <a:r>
              <a:rPr lang="en-US" sz="1600">
                <a:latin typeface="微软雅黑" panose="020b0503020204020204" charset="-122"/>
                <a:ea typeface="微软雅黑" panose="020b0503020204020204" charset="-122"/>
                <a:cs typeface="微软雅黑" panose="020b0503020204020204" charset="-122"/>
                <a:sym typeface="+mn-ea"/>
              </a:rPr>
              <a:t>1.08</a:t>
            </a:r>
            <a:r>
              <a:rPr lang="en-US" sz="1600">
                <a:latin typeface="Arial" panose="020b0604020202020204" pitchFamily="34" charset="0"/>
                <a:ea typeface="微软雅黑" panose="020b0503020204020204"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10</a:t>
            </a:r>
            <a:r>
              <a:rPr lang="en-US" sz="1600" baseline="30000">
                <a:latin typeface="微软雅黑" panose="020b0503020204020204" charset="-122"/>
                <a:ea typeface="微软雅黑" panose="020b0503020204020204" charset="-122"/>
                <a:cs typeface="微软雅黑" panose="020b0503020204020204" charset="-122"/>
                <a:sym typeface="+mn-ea"/>
              </a:rPr>
              <a:t>2</a:t>
            </a:r>
            <a:r>
              <a:rPr lang="en-US" sz="1600">
                <a:latin typeface="微软雅黑" panose="020b0503020204020204" charset="-122"/>
                <a:ea typeface="微软雅黑" panose="020b0503020204020204" charset="-122"/>
                <a:cs typeface="微软雅黑" panose="020b0503020204020204" charset="-122"/>
                <a:sym typeface="+mn-ea"/>
              </a:rPr>
              <a:t>kw·h</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145" title=""/>
          <p:cNvPicPr>
            <a:picLocks noChangeAspect="1"/>
          </p:cNvPicPr>
          <p:nvPr/>
        </p:nvPicPr>
        <p:blipFill>
          <a:blip r:embed="rId11"/>
          <a:stretch>
            <a:fillRect/>
          </a:stretch>
        </p:blipFill>
        <p:spPr>
          <a:xfrm>
            <a:off x="3857625" y="2517140"/>
            <a:ext cx="1638300" cy="1390650"/>
          </a:xfrm>
          <a:prstGeom prst="rect">
            <a:avLst/>
          </a:prstGeom>
          <a:noFill/>
          <a:ln w="9525">
            <a:noFill/>
          </a:ln>
        </p:spPr>
      </p:pic>
      <p:sp>
        <p:nvSpPr>
          <p:cNvPr id="13" name="文本框 12" title=""/>
          <p:cNvSpPr txBox="1"/>
          <p:nvPr>
            <p:custDataLst>
              <p:tags r:id="rId12"/>
            </p:custDataLst>
          </p:nvPr>
        </p:nvSpPr>
        <p:spPr>
          <a:xfrm>
            <a:off x="6282055" y="4074160"/>
            <a:ext cx="571881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如图甲所示，当开关S由接点1转到接点2时，电压表示数变化如图乙所示，则开关接2时，灯泡L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两端的电压是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V；此时L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消耗的电能之比W</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：W</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39" title=""/>
          <p:cNvPicPr>
            <a:picLocks noChangeAspect="1"/>
          </p:cNvPicPr>
          <p:nvPr/>
        </p:nvPicPr>
        <p:blipFill>
          <a:blip r:embed="rId13">
            <a:lum bright="12000"/>
          </a:blip>
          <a:stretch>
            <a:fillRect/>
          </a:stretch>
        </p:blipFill>
        <p:spPr>
          <a:xfrm>
            <a:off x="7258050" y="5354320"/>
            <a:ext cx="3103880" cy="1320165"/>
          </a:xfrm>
          <a:prstGeom prst="rect">
            <a:avLst/>
          </a:prstGeom>
          <a:noFill/>
          <a:ln w="9525">
            <a:noFill/>
          </a:ln>
        </p:spPr>
      </p:pic>
      <p:sp>
        <p:nvSpPr>
          <p:cNvPr id="14" name="文本框 13" title=""/>
          <p:cNvSpPr txBox="1"/>
          <p:nvPr/>
        </p:nvSpPr>
        <p:spPr>
          <a:xfrm>
            <a:off x="1497330" y="2120265"/>
            <a:ext cx="412115"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6</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4224655" y="2120265"/>
            <a:ext cx="412115"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30</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3126740" y="2503170"/>
            <a:ext cx="534670"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180</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6680835" y="2169795"/>
            <a:ext cx="412115"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1642745" y="4947285"/>
            <a:ext cx="412115"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6609715" y="4876165"/>
            <a:ext cx="412115"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4</a:t>
            </a:r>
            <a:endParaRPr lang="en-US" alt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10838180" y="4876165"/>
            <a:ext cx="412115" cy="396875"/>
          </a:xfrm>
          <a:prstGeom prst="rect">
            <a:avLst/>
          </a:prstGeom>
          <a:noFill/>
        </p:spPr>
        <p:txBody>
          <a:bodyPr wrap="none" rtlCol="0">
            <a:noAutofit/>
          </a:bodyPr>
          <a:lstStyle/>
          <a:p>
            <a:pPr algn="l"/>
            <a:r>
              <a:rPr lang="en-US" altLang="zh-CN" sz="1600">
                <a:solidFill>
                  <a:srgbClr val="FF0000"/>
                </a:solidFill>
                <a:latin typeface="微软雅黑" panose="020b0503020204020204" charset="-122"/>
                <a:ea typeface="微软雅黑" panose="020b0503020204020204" charset="-122"/>
              </a:rPr>
              <a:t>1:2</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left)">
                                      <p:cBhvr>
                                        <p:cTn id="45" dur="500"/>
                                        <p:tgtEl>
                                          <p:spTgt spid="23">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xEl>
                                              <p:pRg st="1" end="1"/>
                                            </p:txEl>
                                          </p:spTgt>
                                        </p:tgtEl>
                                        <p:attrNameLst>
                                          <p:attrName>style.visibility</p:attrName>
                                        </p:attrNameLst>
                                      </p:cBhvr>
                                      <p:to>
                                        <p:strVal val="visible"/>
                                      </p:to>
                                    </p:set>
                                    <p:animEffect transition="in" filter="wipe(left)">
                                      <p:cBhvr>
                                        <p:cTn id="50" dur="500"/>
                                        <p:tgtEl>
                                          <p:spTgt spid="23">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xEl>
                                              <p:pRg st="2" end="2"/>
                                            </p:txEl>
                                          </p:spTgt>
                                        </p:tgtEl>
                                        <p:attrNameLst>
                                          <p:attrName>style.visibility</p:attrName>
                                        </p:attrNameLst>
                                      </p:cBhvr>
                                      <p:to>
                                        <p:strVal val="visible"/>
                                      </p:to>
                                    </p:set>
                                    <p:animEffect transition="in" filter="wipe(left)">
                                      <p:cBhvr>
                                        <p:cTn id="55" dur="500"/>
                                        <p:tgtEl>
                                          <p:spTgt spid="23">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Effect transition="in" filter="wipe(left)">
                                      <p:cBhvr>
                                        <p:cTn id="60" dur="500"/>
                                        <p:tgtEl>
                                          <p:spTgt spid="13">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500"/>
                                        <p:tgtEl>
                                          <p:spTgt spid="14"/>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500"/>
                                        <p:tgtEl>
                                          <p:spTgt spid="18"/>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left)">
                                      <p:cBhvr>
                                        <p:cTn id="95" dur="500"/>
                                        <p:tgtEl>
                                          <p:spTgt spid="19"/>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4" grpId="0"/>
      <p:bldP spid="15" grpId="0"/>
      <p:bldP spid="16" grpId="0"/>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en-US" altLang="zh-CN" sz="4400" b="1">
                  <a:solidFill>
                    <a:schemeClr val="accent2">
                      <a:lumMod val="75000"/>
                    </a:schemeClr>
                  </a:solidFill>
                  <a:latin typeface="微软雅黑" panose="020b0503020204020204" charset="-122"/>
                  <a:ea typeface="微软雅黑" panose="020b0503020204020204" charset="-122"/>
                </a:rPr>
                <a:t> </a:t>
              </a:r>
              <a:r>
                <a:rPr lang="zh-CN" altLang="en-US" sz="4400" b="1">
                  <a:solidFill>
                    <a:schemeClr val="accent2">
                      <a:lumMod val="75000"/>
                    </a:schemeClr>
                  </a:solidFill>
                  <a:latin typeface="微软雅黑" panose="020b0503020204020204" charset="-122"/>
                  <a:ea typeface="微软雅黑" panose="020b0503020204020204" charset="-122"/>
                </a:rPr>
                <a:t>电功率</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1192530" cy="506730"/>
          </a:xfrm>
          <a:prstGeom prst="rect">
            <a:avLst/>
          </a:prstGeom>
          <a:noFill/>
        </p:spPr>
        <p:txBody>
          <a:bodyPr wrap="square" rtlCol="0" anchor="t">
            <a:spAutoFit/>
          </a:bodyPr>
          <a:lstStyle/>
          <a:p>
            <a:pPr fontAlgn="auto">
              <a:lnSpc>
                <a:spcPct val="150000"/>
              </a:lnSpc>
            </a:pP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1.电功率</a:t>
            </a:r>
            <a:endPar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0" name="1BCC2C28-871D-48CB-8BE0-2867F7803ADB-3" title=""/>
          <p:cNvPicPr>
            <a:picLocks noChangeAspect="1"/>
          </p:cNvPicPr>
          <p:nvPr/>
        </p:nvPicPr>
        <p:blipFill>
          <a:blip r:embed="rId4"/>
          <a:stretch>
            <a:fillRect/>
          </a:stretch>
        </p:blipFill>
        <p:spPr>
          <a:xfrm>
            <a:off x="492125" y="2051685"/>
            <a:ext cx="10881995" cy="38112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2067560"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2</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.定义式</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374650" y="1965325"/>
            <a:ext cx="11574145"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已知某用电器的工作时间t和在这段时间内消耗的电能W，就可以用该公式计算用电器的电功率。</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P—电功率，单位：瓦特（W）；W—电功，单位：焦耳（J）；t—时间，单位秒（s）</a:t>
            </a:r>
            <a:endParaRPr lang="zh-CN">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5"/>
            </p:custDataLst>
          </p:nvPr>
        </p:nvSpPr>
        <p:spPr>
          <a:xfrm>
            <a:off x="374650" y="2961640"/>
            <a:ext cx="2725420"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3</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.计算式</a:t>
            </a:r>
            <a:endPar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6"/>
            </p:custDataLst>
          </p:nvPr>
        </p:nvSpPr>
        <p:spPr>
          <a:xfrm>
            <a:off x="374650" y="3468370"/>
            <a:ext cx="11574145" cy="1337945"/>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P=UI，即已知某用电器两端电压U和通过用电器的电流I，就可以用该公式计算出该用电器的电功率；</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公式P=UI中各符号的物理意义：P—电功率，单位：瓦特（W）；U—电压，单位：伏特（V）；I—电流，单位安培（A）</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10" name="Object 1188" title=""/>
          <p:cNvGraphicFramePr>
            <a:graphicFrameLocks noChangeAspect="1"/>
          </p:cNvGraphicFramePr>
          <p:nvPr/>
        </p:nvGraphicFramePr>
        <p:xfrm>
          <a:off x="1530985" y="1449705"/>
          <a:ext cx="640080" cy="561340"/>
        </p:xfrm>
        <a:graphic>
          <a:graphicData uri="http://schemas.openxmlformats.org/presentationml/2006/ole">
            <mc:AlternateContent>
              <mc:Choice xmlns:v="urn:schemas-microsoft-com:vml" Requires="v">
                <p:oleObj spid="_x0000_s1042" r:id="rId7" imgW="405765" imgH="355600" progId="Equation.KSEE3">
                  <p:embed/>
                </p:oleObj>
              </mc:Choice>
              <mc:Fallback>
                <p:oleObj r:id="rId7" imgW="405765" imgH="355600" progId="Equation.KSEE3">
                  <p:embed/>
                  <p:pic>
                    <p:nvPicPr>
                      <p:cNvPr id="0" name="OLE substitute image"/>
                      <p:cNvPicPr/>
                      <p:nvPr/>
                    </p:nvPicPr>
                    <p:blipFill>
                      <a:blip r:embed="rId8"/>
                      <a:stretch>
                        <a:fillRect/>
                      </a:stretch>
                    </p:blipFill>
                    <p:spPr>
                      <a:xfrm>
                        <a:off x="1530985" y="1449705"/>
                        <a:ext cx="640080" cy="561340"/>
                      </a:xfrm>
                      <a:prstGeom prst="rect">
                        <a:avLst/>
                      </a:prstGeom>
                      <a:noFill/>
                      <a:ln w="38100">
                        <a:noFill/>
                        <a:miter/>
                      </a:ln>
                    </p:spPr>
                  </p:pic>
                </p:oleObj>
              </mc:Fallback>
            </mc:AlternateContent>
          </a:graphicData>
        </a:graphic>
      </p:graphicFrame>
      <p:sp>
        <p:nvSpPr>
          <p:cNvPr id="13" name="文本框 12" title=""/>
          <p:cNvSpPr txBox="1"/>
          <p:nvPr>
            <p:custDataLst>
              <p:tags r:id="rId9"/>
            </p:custDataLst>
          </p:nvPr>
        </p:nvSpPr>
        <p:spPr>
          <a:xfrm>
            <a:off x="436245" y="4880610"/>
            <a:ext cx="2725420"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4</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.导出式</a:t>
            </a:r>
            <a:endPar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10"/>
            </p:custDataLst>
          </p:nvPr>
        </p:nvSpPr>
        <p:spPr>
          <a:xfrm>
            <a:off x="436245" y="5387340"/>
            <a:ext cx="11574145" cy="50673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适用于纯电阻电路</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15" name="Object 1191" title=""/>
          <p:cNvGraphicFramePr>
            <a:graphicFrameLocks noChangeAspect="1"/>
          </p:cNvGraphicFramePr>
          <p:nvPr/>
        </p:nvGraphicFramePr>
        <p:xfrm>
          <a:off x="1624330" y="4880610"/>
          <a:ext cx="670560" cy="536575"/>
        </p:xfrm>
        <a:graphic>
          <a:graphicData uri="http://schemas.openxmlformats.org/presentationml/2006/ole">
            <mc:AlternateContent>
              <mc:Choice xmlns:v="urn:schemas-microsoft-com:vml" Requires="v">
                <p:oleObj spid="_x0000_s1043" r:id="rId11" imgW="444500" imgH="355600" progId="Equation.KSEE3">
                  <p:embed/>
                </p:oleObj>
              </mc:Choice>
              <mc:Fallback>
                <p:oleObj r:id="rId11" imgW="444500" imgH="355600" progId="Equation.KSEE3">
                  <p:embed/>
                  <p:pic>
                    <p:nvPicPr>
                      <p:cNvPr id="0" name="OLE substitute image"/>
                      <p:cNvPicPr/>
                      <p:nvPr/>
                    </p:nvPicPr>
                    <p:blipFill>
                      <a:blip r:embed="rId12"/>
                      <a:stretch>
                        <a:fillRect/>
                      </a:stretch>
                    </p:blipFill>
                    <p:spPr>
                      <a:xfrm>
                        <a:off x="1624330" y="4880610"/>
                        <a:ext cx="670560" cy="536575"/>
                      </a:xfrm>
                      <a:prstGeom prst="rect">
                        <a:avLst/>
                      </a:prstGeom>
                      <a:noFill/>
                      <a:ln w="38100">
                        <a:noFill/>
                        <a:miter/>
                      </a:ln>
                    </p:spPr>
                  </p:pic>
                </p:oleObj>
              </mc:Fallback>
            </mc:AlternateContent>
          </a:graphicData>
        </a:graphic>
      </p:graphicFrame>
      <p:graphicFrame>
        <p:nvGraphicFramePr>
          <p:cNvPr id="17" name="Object 1192" title=""/>
          <p:cNvGraphicFramePr>
            <a:graphicFrameLocks noChangeAspect="1"/>
          </p:cNvGraphicFramePr>
          <p:nvPr/>
        </p:nvGraphicFramePr>
        <p:xfrm>
          <a:off x="2442210" y="4988560"/>
          <a:ext cx="852170" cy="321310"/>
        </p:xfrm>
        <a:graphic>
          <a:graphicData uri="http://schemas.openxmlformats.org/presentationml/2006/ole">
            <mc:AlternateContent>
              <mc:Choice xmlns:v="urn:schemas-microsoft-com:vml" Requires="v">
                <p:oleObj spid="_x0000_s1044" r:id="rId13" imgW="469900" imgH="177165" progId="Equation.KSEE3">
                  <p:embed/>
                </p:oleObj>
              </mc:Choice>
              <mc:Fallback>
                <p:oleObj r:id="rId13" imgW="469900" imgH="177165" progId="Equation.KSEE3">
                  <p:embed/>
                  <p:pic>
                    <p:nvPicPr>
                      <p:cNvPr id="0" name="OLE substitute image"/>
                      <p:cNvPicPr/>
                      <p:nvPr/>
                    </p:nvPicPr>
                    <p:blipFill>
                      <a:blip r:embed="rId14"/>
                      <a:stretch>
                        <a:fillRect/>
                      </a:stretch>
                    </p:blipFill>
                    <p:spPr>
                      <a:xfrm>
                        <a:off x="2442210" y="4988560"/>
                        <a:ext cx="852170" cy="32131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left)">
                                      <p:cBhvr>
                                        <p:cTn id="40" dur="500"/>
                                        <p:tgtEl>
                                          <p:spTgt spid="11">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left)">
                                      <p:cBhvr>
                                        <p:cTn id="45" dur="500"/>
                                        <p:tgtEl>
                                          <p:spTgt spid="11">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left)">
                                      <p:cBhvr>
                                        <p:cTn id="50" dur="500"/>
                                        <p:tgtEl>
                                          <p:spTgt spid="13">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2" presetClass="entr" presetSubtype="4"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animEffect transition="in" filter="wipe(left)">
                                      <p:cBhvr>
                                        <p:cTn id="6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2735580"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5</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.串并联电路中的电功率</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title=""/>
          <p:cNvSpPr txBox="1"/>
          <p:nvPr>
            <p:custDataLst>
              <p:tags r:id="rId4"/>
            </p:custDataLst>
          </p:nvPr>
        </p:nvSpPr>
        <p:spPr>
          <a:xfrm>
            <a:off x="374650" y="1956435"/>
            <a:ext cx="11574145" cy="1337945"/>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P与U、I不是简单的正比关系：由公式P=UI可知，电功率的大小与电路两端电压U、通过电路的电流I两个因素有关。不能简单地认为电功率仅与电压成正比或仅与电流成正比，因为加在电路两端的电压变化时，通过电路的电流也会随之变化。</a:t>
            </a:r>
            <a:endParaRPr lang="zh-CN">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custDataLst>
              <p:tags r:id="rId5"/>
            </p:custDataLst>
          </p:nvPr>
        </p:nvSpPr>
        <p:spPr>
          <a:xfrm>
            <a:off x="374650" y="3294380"/>
            <a:ext cx="11574145" cy="50673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对于纯电阻串联电路来说，P</a:t>
            </a:r>
            <a:r>
              <a:rPr lang="zh-CN" baseline="-25000">
                <a:latin typeface="微软雅黑" panose="020b0503020204020204" charset="-122"/>
                <a:ea typeface="微软雅黑" panose="020b0503020204020204" charset="-122"/>
                <a:cs typeface="微软雅黑" panose="020b0503020204020204" charset="-122"/>
              </a:rPr>
              <a:t>1</a:t>
            </a:r>
            <a:r>
              <a:rPr lang="zh-CN">
                <a:latin typeface="微软雅黑" panose="020b0503020204020204" charset="-122"/>
                <a:ea typeface="微软雅黑" panose="020b0503020204020204" charset="-122"/>
                <a:cs typeface="微软雅黑" panose="020b0503020204020204" charset="-122"/>
              </a:rPr>
              <a:t>：P</a:t>
            </a:r>
            <a:r>
              <a:rPr lang="zh-CN" baseline="-25000">
                <a:latin typeface="微软雅黑" panose="020b0503020204020204" charset="-122"/>
                <a:ea typeface="微软雅黑" panose="020b0503020204020204" charset="-122"/>
                <a:cs typeface="微软雅黑" panose="020b0503020204020204" charset="-122"/>
              </a:rPr>
              <a:t>2</a:t>
            </a:r>
            <a:r>
              <a:rPr lang="zh-CN">
                <a:latin typeface="微软雅黑" panose="020b0503020204020204" charset="-122"/>
                <a:ea typeface="微软雅黑" panose="020b0503020204020204" charset="-122"/>
                <a:cs typeface="微软雅黑" panose="020b0503020204020204" charset="-122"/>
              </a:rPr>
              <a:t>：…=R</a:t>
            </a:r>
            <a:r>
              <a:rPr lang="zh-CN" baseline="-25000">
                <a:latin typeface="微软雅黑" panose="020b0503020204020204" charset="-122"/>
                <a:ea typeface="微软雅黑" panose="020b0503020204020204" charset="-122"/>
                <a:cs typeface="微软雅黑" panose="020b0503020204020204" charset="-122"/>
              </a:rPr>
              <a:t>1</a:t>
            </a:r>
            <a:r>
              <a:rPr lang="zh-CN">
                <a:latin typeface="微软雅黑" panose="020b0503020204020204" charset="-122"/>
                <a:ea typeface="微软雅黑" panose="020b0503020204020204" charset="-122"/>
                <a:cs typeface="微软雅黑" panose="020b0503020204020204" charset="-122"/>
              </a:rPr>
              <a:t>：R</a:t>
            </a:r>
            <a:r>
              <a:rPr lang="zh-CN" baseline="-25000">
                <a:latin typeface="微软雅黑" panose="020b0503020204020204" charset="-122"/>
                <a:ea typeface="微软雅黑" panose="020b0503020204020204" charset="-122"/>
                <a:cs typeface="微软雅黑" panose="020b0503020204020204" charset="-122"/>
              </a:rPr>
              <a:t>2</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sp>
        <p:nvSpPr>
          <p:cNvPr id="21" name="文本框 20" title=""/>
          <p:cNvSpPr txBox="1"/>
          <p:nvPr>
            <p:custDataLst>
              <p:tags r:id="rId6"/>
            </p:custDataLst>
          </p:nvPr>
        </p:nvSpPr>
        <p:spPr>
          <a:xfrm>
            <a:off x="374650" y="3801110"/>
            <a:ext cx="11574145" cy="50673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对于纯电阻比例电路来说，</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2" name="Object 1196" title=""/>
          <p:cNvGraphicFramePr>
            <a:graphicFrameLocks noChangeAspect="1"/>
          </p:cNvGraphicFramePr>
          <p:nvPr/>
        </p:nvGraphicFramePr>
        <p:xfrm>
          <a:off x="3201035" y="3733800"/>
          <a:ext cx="2028825" cy="654685"/>
        </p:xfrm>
        <a:graphic>
          <a:graphicData uri="http://schemas.openxmlformats.org/presentationml/2006/ole">
            <mc:AlternateContent>
              <mc:Choice xmlns:v="urn:schemas-microsoft-com:vml" Requires="v">
                <p:oleObj spid="_x0000_s1045" r:id="rId7" imgW="1181100" imgH="381000" progId="Equation.KSEE3">
                  <p:embed/>
                </p:oleObj>
              </mc:Choice>
              <mc:Fallback>
                <p:oleObj r:id="rId7" imgW="1181100" imgH="381000" progId="Equation.KSEE3">
                  <p:embed/>
                  <p:pic>
                    <p:nvPicPr>
                      <p:cNvPr id="0" name="OLE substitute image"/>
                      <p:cNvPicPr/>
                      <p:nvPr/>
                    </p:nvPicPr>
                    <p:blipFill>
                      <a:blip r:embed="rId8"/>
                      <a:stretch>
                        <a:fillRect/>
                      </a:stretch>
                    </p:blipFill>
                    <p:spPr>
                      <a:xfrm>
                        <a:off x="3201035" y="3733800"/>
                        <a:ext cx="2028825" cy="654685"/>
                      </a:xfrm>
                      <a:prstGeom prst="rect">
                        <a:avLst/>
                      </a:prstGeom>
                      <a:noFill/>
                      <a:ln w="38100">
                        <a:noFill/>
                        <a:miter/>
                      </a:ln>
                    </p:spPr>
                  </p:pic>
                </p:oleObj>
              </mc:Fallback>
            </mc:AlternateContent>
          </a:graphicData>
        </a:graphic>
      </p:graphicFrame>
      <p:sp>
        <p:nvSpPr>
          <p:cNvPr id="23" name="文本框 22" title=""/>
          <p:cNvSpPr txBox="1"/>
          <p:nvPr>
            <p:custDataLst>
              <p:tags r:id="rId9"/>
            </p:custDataLst>
          </p:nvPr>
        </p:nvSpPr>
        <p:spPr>
          <a:xfrm>
            <a:off x="374650" y="4396105"/>
            <a:ext cx="11574145"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无论是串联电路还是并联电路，整个电路消耗的总电功率都等于各个用电器消耗的电功率之和，</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即：</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6" name="Object 1197" title=""/>
          <p:cNvGraphicFramePr>
            <a:graphicFrameLocks noChangeAspect="1"/>
          </p:cNvGraphicFramePr>
          <p:nvPr/>
        </p:nvGraphicFramePr>
        <p:xfrm>
          <a:off x="1081405" y="4932680"/>
          <a:ext cx="2119630" cy="385445"/>
        </p:xfrm>
        <a:graphic>
          <a:graphicData uri="http://schemas.openxmlformats.org/presentationml/2006/ole">
            <mc:AlternateContent>
              <mc:Choice xmlns:v="urn:schemas-microsoft-com:vml" Requires="v">
                <p:oleObj spid="_x0000_s1046" r:id="rId10" imgW="1117600" imgH="203200" progId="Equation.KSEE3">
                  <p:embed/>
                </p:oleObj>
              </mc:Choice>
              <mc:Fallback>
                <p:oleObj r:id="rId10" imgW="1117600" imgH="203200" progId="Equation.KSEE3">
                  <p:embed/>
                  <p:pic>
                    <p:nvPicPr>
                      <p:cNvPr id="0" name="OLE substitute image"/>
                      <p:cNvPicPr/>
                      <p:nvPr/>
                    </p:nvPicPr>
                    <p:blipFill>
                      <a:blip r:embed="rId11"/>
                      <a:stretch>
                        <a:fillRect/>
                      </a:stretch>
                    </p:blipFill>
                    <p:spPr>
                      <a:xfrm>
                        <a:off x="1081405" y="4932680"/>
                        <a:ext cx="2119630" cy="38544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left)">
                                      <p:cBhvr>
                                        <p:cTn id="20" dur="500"/>
                                        <p:tgtEl>
                                          <p:spTgt spid="19">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wipe(left)">
                                      <p:cBhvr>
                                        <p:cTn id="25" dur="500"/>
                                        <p:tgtEl>
                                          <p:spTgt spid="20">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wipe(left)">
                                      <p:cBhvr>
                                        <p:cTn id="30" dur="500"/>
                                        <p:tgtEl>
                                          <p:spTgt spid="21">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wipe(left)">
                                      <p:cBhvr>
                                        <p:cTn id="35" dur="500"/>
                                        <p:tgtEl>
                                          <p:spTgt spid="23">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xEl>
                                              <p:pRg st="1" end="1"/>
                                            </p:txEl>
                                          </p:spTgt>
                                        </p:tgtEl>
                                        <p:attrNameLst>
                                          <p:attrName>style.visibility</p:attrName>
                                        </p:attrNameLst>
                                      </p:cBhvr>
                                      <p:to>
                                        <p:strVal val="visible"/>
                                      </p:to>
                                    </p:set>
                                    <p:animEffect transition="in" filter="wipe(left)">
                                      <p:cBhvr>
                                        <p:cTn id="40" dur="500"/>
                                        <p:tgtEl>
                                          <p:spTgt spid="23">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二、额定电压、额定功率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0" name="1BCC2C28-871D-48CB-8BE0-2867F7803ADB-4" title=""/>
          <p:cNvPicPr>
            <a:picLocks noChangeAspect="1"/>
          </p:cNvPicPr>
          <p:nvPr/>
        </p:nvPicPr>
        <p:blipFill>
          <a:blip r:embed="rId3"/>
          <a:stretch>
            <a:fillRect/>
          </a:stretch>
        </p:blipFill>
        <p:spPr>
          <a:xfrm>
            <a:off x="2532380" y="1544955"/>
            <a:ext cx="8648700" cy="4981575"/>
          </a:xfrm>
          <a:prstGeom prst="rect">
            <a:avLst/>
          </a:prstGeom>
        </p:spPr>
      </p:pic>
      <p:sp>
        <p:nvSpPr>
          <p:cNvPr id="11" name="文本框 10" title=""/>
          <p:cNvSpPr txBox="1"/>
          <p:nvPr>
            <p:custDataLst>
              <p:tags r:id="rId4"/>
            </p:custDataLst>
          </p:nvPr>
        </p:nvSpPr>
        <p:spPr>
          <a:xfrm>
            <a:off x="374650" y="1449705"/>
            <a:ext cx="4288155" cy="506730"/>
          </a:xfrm>
          <a:prstGeom prst="rect">
            <a:avLst/>
          </a:prstGeom>
          <a:noFill/>
        </p:spPr>
        <p:txBody>
          <a:bodyPr wrap="square" rtlCol="0" anchor="t">
            <a:spAutoFit/>
          </a:bodyPr>
          <a:lstStyle/>
          <a:p>
            <a:pPr fontAlgn="auto">
              <a:lnSpc>
                <a:spcPct val="150000"/>
              </a:lnSpc>
            </a:pPr>
            <a:r>
              <a:rPr>
                <a:solidFill>
                  <a:schemeClr val="accent2">
                    <a:lumMod val="75000"/>
                  </a:schemeClr>
                </a:solidFill>
                <a:latin typeface="微软雅黑" panose="020b0503020204020204" charset="-122"/>
                <a:ea typeface="微软雅黑" panose="020b0503020204020204" charset="-122"/>
                <a:cs typeface="微软雅黑" panose="020b0503020204020204" charset="-122"/>
              </a:rPr>
              <a:t>1.额定电压和额定电功率的相关物理量</a:t>
            </a:r>
            <a:endParaRPr>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二、额定电压、额定功率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custDataLst>
              <p:tags r:id="rId3"/>
            </p:custDataLst>
          </p:nvPr>
        </p:nvSpPr>
        <p:spPr>
          <a:xfrm>
            <a:off x="374650" y="1449705"/>
            <a:ext cx="4544695" cy="506730"/>
          </a:xfrm>
          <a:prstGeom prst="rect">
            <a:avLst/>
          </a:prstGeom>
          <a:noFill/>
        </p:spPr>
        <p:txBody>
          <a:bodyPr wrap="square" rtlCol="0" anchor="t">
            <a:spAutoFit/>
          </a:bodyPr>
          <a:lstStyle/>
          <a:p>
            <a:pPr fontAlgn="auto">
              <a:lnSpc>
                <a:spcPct val="150000"/>
              </a:lnSpc>
            </a:pPr>
            <a:r>
              <a:rPr>
                <a:solidFill>
                  <a:schemeClr val="accent2">
                    <a:lumMod val="75000"/>
                  </a:schemeClr>
                </a:solidFill>
                <a:latin typeface="微软雅黑" panose="020b0503020204020204" charset="-122"/>
                <a:ea typeface="微软雅黑" panose="020b0503020204020204" charset="-122"/>
                <a:cs typeface="微软雅黑" panose="020b0503020204020204" charset="-122"/>
              </a:rPr>
              <a:t>2.额定功率P额与实际功率P实的区别与联系</a:t>
            </a:r>
            <a:endParaRPr>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4"/>
            </p:custDataLst>
          </p:nvPr>
        </p:nvGraphicFramePr>
        <p:xfrm>
          <a:off x="374650" y="2149475"/>
          <a:ext cx="11068685" cy="3640455"/>
        </p:xfrm>
        <a:graphic>
          <a:graphicData uri="http://schemas.openxmlformats.org/drawingml/2006/table">
            <a:tbl>
              <a:tblPr/>
              <a:tblGrid>
                <a:gridCol w="751205"/>
                <a:gridCol w="1197610"/>
                <a:gridCol w="4259580"/>
                <a:gridCol w="4860290"/>
              </a:tblGrid>
              <a:tr h="603885">
                <a:tc>
                  <a:txBody>
                    <a:bodyPr vert="horz" wrap="square"/>
                    <a:lstStyle/>
                    <a:p>
                      <a:pPr indent="0" algn="ctr" fontAlgn="auto">
                        <a:lnSpc>
                          <a:spcPct val="150000"/>
                        </a:lnSpc>
                        <a:buNone/>
                      </a:pP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 </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额定功率</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实际功率</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3730">
                <a:tc rowSpan="2">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区别</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概念</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用电器在额定电压下工作时的电功率</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用电器在实际电压下工作时的电功率</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52145">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是否变化</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highlight>
                            <a:srgbClr val="FFFF00"/>
                          </a:highlight>
                          <a:latin typeface="微软雅黑" panose="020b0503020204020204" charset="-122"/>
                          <a:ea typeface="微软雅黑" panose="020b0503020204020204" charset="-122"/>
                          <a:cs typeface="宋体" panose="02010600030101010101" pitchFamily="2" charset="-122"/>
                        </a:rPr>
                        <a:t>是唯一的，不随实际电压的变化而变化</a:t>
                      </a:r>
                      <a:endParaRPr lang="en-US" altLang="en-US" sz="1600" b="0">
                        <a:highlight>
                          <a:srgbClr val="FFFF00"/>
                        </a:highlight>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highlight>
                            <a:srgbClr val="FFFF00"/>
                          </a:highlight>
                          <a:latin typeface="微软雅黑" panose="020b0503020204020204" charset="-122"/>
                          <a:ea typeface="微软雅黑" panose="020b0503020204020204" charset="-122"/>
                          <a:cs typeface="宋体" panose="02010600030101010101" pitchFamily="2" charset="-122"/>
                        </a:rPr>
                        <a:t>不是唯一的，不同的电压值，对应的实际功率不同</a:t>
                      </a:r>
                      <a:endParaRPr lang="en-US" altLang="en-US" sz="1600" b="0">
                        <a:highlight>
                          <a:srgbClr val="FFFF00"/>
                        </a:highlight>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5069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联系</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3">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当U</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=U</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时，I</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=I</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，则P</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=P</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，用电器正常工作；</a:t>
                      </a: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当U</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&gt;U</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时，I</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&gt;I</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，则P</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&gt;P</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，用电器不能正常工作，且可能被损坏；</a:t>
                      </a: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当U</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&lt;U</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时，I</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&lt;I</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，则P</a:t>
                      </a:r>
                      <a:r>
                        <a:rPr lang="en-US" sz="1600" b="0" baseline="-25000">
                          <a:latin typeface="微软雅黑" panose="020b0503020204020204" charset="-122"/>
                          <a:ea typeface="微软雅黑" panose="020b0503020204020204" charset="-122"/>
                          <a:cs typeface="微软雅黑" panose="020b0503020204020204" charset="-122"/>
                        </a:rPr>
                        <a:t>实</a:t>
                      </a:r>
                      <a:r>
                        <a:rPr lang="en-US" sz="1600" b="0">
                          <a:latin typeface="微软雅黑" panose="020b0503020204020204" charset="-122"/>
                          <a:ea typeface="微软雅黑" panose="020b0503020204020204" charset="-122"/>
                          <a:cs typeface="微软雅黑" panose="020b0503020204020204" charset="-122"/>
                        </a:rPr>
                        <a:t>&lt;P</a:t>
                      </a:r>
                      <a:r>
                        <a:rPr lang="en-US" sz="1600" b="0" baseline="-25000">
                          <a:latin typeface="微软雅黑" panose="020b0503020204020204" charset="-122"/>
                          <a:ea typeface="微软雅黑" panose="020b0503020204020204" charset="-122"/>
                          <a:cs typeface="微软雅黑" panose="020b0503020204020204" charset="-122"/>
                        </a:rPr>
                        <a:t>额</a:t>
                      </a:r>
                      <a:r>
                        <a:rPr lang="en-US" sz="1600" b="0">
                          <a:latin typeface="微软雅黑" panose="020b0503020204020204" charset="-122"/>
                          <a:ea typeface="微软雅黑" panose="020b0503020204020204" charset="-122"/>
                          <a:cs typeface="微软雅黑" panose="020b0503020204020204" charset="-122"/>
                        </a:rPr>
                        <a:t>，用电器不能正常工作，且可能被损坏</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17</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4800" b="1">
                <a:solidFill>
                  <a:schemeClr val="tx1">
                    <a:lumMod val="75000"/>
                    <a:lumOff val="25000"/>
                  </a:schemeClr>
                </a:solidFill>
                <a:latin typeface="Alibaba PuHuiTi 2.0 105 Heavy" panose="00020600040101010101" charset="-122"/>
                <a:ea typeface="Alibaba PuHuiTi 2.0 105 Heavy" panose="00020600040101010101" charset="-122"/>
              </a:rPr>
              <a:t>电功率</a:t>
            </a:r>
            <a:endParaRPr lang="zh-CN" sz="48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二、额定电压、额定功率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custDataLst>
              <p:tags r:id="rId3"/>
            </p:custDataLst>
          </p:nvPr>
        </p:nvSpPr>
        <p:spPr>
          <a:xfrm>
            <a:off x="374650" y="1449705"/>
            <a:ext cx="4544695" cy="506730"/>
          </a:xfrm>
          <a:prstGeom prst="rect">
            <a:avLst/>
          </a:prstGeom>
          <a:noFill/>
        </p:spPr>
        <p:txBody>
          <a:bodyPr wrap="square" rtlCol="0" anchor="t">
            <a:spAutoFit/>
          </a:bodyPr>
          <a:lstStyle/>
          <a:p>
            <a:pPr fontAlgn="auto">
              <a:lnSpc>
                <a:spcPct val="150000"/>
              </a:lnSpc>
            </a:pPr>
            <a:r>
              <a:rPr>
                <a:solidFill>
                  <a:schemeClr val="accent2">
                    <a:lumMod val="75000"/>
                  </a:schemeClr>
                </a:solidFill>
                <a:latin typeface="微软雅黑" panose="020b0503020204020204" charset="-122"/>
                <a:ea typeface="微软雅黑" panose="020b0503020204020204" charset="-122"/>
                <a:cs typeface="微软雅黑" panose="020b0503020204020204" charset="-122"/>
              </a:rPr>
              <a:t>3.额定功率与实际功率的计算</a:t>
            </a:r>
            <a:endParaRPr>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title=""/>
          <p:cNvSpPr txBox="1"/>
          <p:nvPr>
            <p:custDataLst>
              <p:tags r:id="rId4"/>
            </p:custDataLst>
          </p:nvPr>
        </p:nvSpPr>
        <p:spPr>
          <a:xfrm>
            <a:off x="374650" y="1956435"/>
            <a:ext cx="11574145" cy="50673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（1）纯电阻用电器，额定功率</a:t>
            </a:r>
            <a:r>
              <a:rPr lang="en-US" altLang="zh-CN">
                <a:latin typeface="微软雅黑" panose="020b0503020204020204" charset="-122"/>
                <a:ea typeface="微软雅黑" panose="020b0503020204020204" charset="-122"/>
                <a:cs typeface="微软雅黑" panose="020b0503020204020204" charset="-122"/>
              </a:rPr>
              <a:t>                                </a:t>
            </a:r>
            <a:r>
              <a:rPr lang="zh-CN">
                <a:latin typeface="微软雅黑" panose="020b0503020204020204" charset="-122"/>
                <a:ea typeface="微软雅黑" panose="020b0503020204020204" charset="-122"/>
                <a:cs typeface="微软雅黑" panose="020b0503020204020204" charset="-122"/>
              </a:rPr>
              <a:t>，用电器的实际功率</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2" name="Object 1198" title=""/>
          <p:cNvGraphicFramePr>
            <a:graphicFrameLocks noChangeAspect="1"/>
          </p:cNvGraphicFramePr>
          <p:nvPr/>
        </p:nvGraphicFramePr>
        <p:xfrm>
          <a:off x="3595370" y="1956435"/>
          <a:ext cx="2157730" cy="584835"/>
        </p:xfrm>
        <a:graphic>
          <a:graphicData uri="http://schemas.openxmlformats.org/presentationml/2006/ole">
            <mc:AlternateContent>
              <mc:Choice xmlns:v="urn:schemas-microsoft-com:vml" Requires="v">
                <p:oleObj spid="_x0000_s1047" r:id="rId5" imgW="1358900" imgH="368300" progId="Equation.KSEE3">
                  <p:embed/>
                </p:oleObj>
              </mc:Choice>
              <mc:Fallback>
                <p:oleObj r:id="rId5" imgW="1358900" imgH="368300" progId="Equation.KSEE3">
                  <p:embed/>
                  <p:pic>
                    <p:nvPicPr>
                      <p:cNvPr id="0" name="OLE substitute image"/>
                      <p:cNvPicPr/>
                      <p:nvPr/>
                    </p:nvPicPr>
                    <p:blipFill>
                      <a:blip r:embed="rId6"/>
                      <a:stretch>
                        <a:fillRect/>
                      </a:stretch>
                    </p:blipFill>
                    <p:spPr>
                      <a:xfrm>
                        <a:off x="3595370" y="1956435"/>
                        <a:ext cx="2157730" cy="584835"/>
                      </a:xfrm>
                      <a:prstGeom prst="rect">
                        <a:avLst/>
                      </a:prstGeom>
                      <a:noFill/>
                      <a:ln w="38100">
                        <a:noFill/>
                        <a:miter/>
                      </a:ln>
                    </p:spPr>
                  </p:pic>
                </p:oleObj>
              </mc:Fallback>
            </mc:AlternateContent>
          </a:graphicData>
        </a:graphic>
      </p:graphicFrame>
      <p:graphicFrame>
        <p:nvGraphicFramePr>
          <p:cNvPr id="6" name="Object 1199" title=""/>
          <p:cNvGraphicFramePr>
            <a:graphicFrameLocks noChangeAspect="1"/>
          </p:cNvGraphicFramePr>
          <p:nvPr/>
        </p:nvGraphicFramePr>
        <p:xfrm>
          <a:off x="7914005" y="1956435"/>
          <a:ext cx="2021205" cy="553085"/>
        </p:xfrm>
        <a:graphic>
          <a:graphicData uri="http://schemas.openxmlformats.org/presentationml/2006/ole">
            <mc:AlternateContent>
              <mc:Choice xmlns:v="urn:schemas-microsoft-com:vml" Requires="v">
                <p:oleObj spid="_x0000_s1048" r:id="rId7" imgW="1346200" imgH="368300" progId="Equation.KSEE3">
                  <p:embed/>
                </p:oleObj>
              </mc:Choice>
              <mc:Fallback>
                <p:oleObj r:id="rId7" imgW="1346200" imgH="368300" progId="Equation.KSEE3">
                  <p:embed/>
                  <p:pic>
                    <p:nvPicPr>
                      <p:cNvPr id="0" name="OLE substitute image"/>
                      <p:cNvPicPr/>
                      <p:nvPr/>
                    </p:nvPicPr>
                    <p:blipFill>
                      <a:blip r:embed="rId8"/>
                      <a:stretch>
                        <a:fillRect/>
                      </a:stretch>
                    </p:blipFill>
                    <p:spPr>
                      <a:xfrm>
                        <a:off x="7914005" y="1956435"/>
                        <a:ext cx="2021205" cy="553085"/>
                      </a:xfrm>
                      <a:prstGeom prst="rect">
                        <a:avLst/>
                      </a:prstGeom>
                      <a:noFill/>
                      <a:ln w="38100">
                        <a:noFill/>
                        <a:miter/>
                      </a:ln>
                    </p:spPr>
                  </p:pic>
                </p:oleObj>
              </mc:Fallback>
            </mc:AlternateContent>
          </a:graphicData>
        </a:graphic>
      </p:graphicFrame>
      <p:sp>
        <p:nvSpPr>
          <p:cNvPr id="10" name="文本框 9" title=""/>
          <p:cNvSpPr txBox="1"/>
          <p:nvPr/>
        </p:nvSpPr>
        <p:spPr>
          <a:xfrm>
            <a:off x="374650" y="2721610"/>
            <a:ext cx="11574145" cy="50673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（2）当用电器阻值不变时，由</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可推出</a:t>
            </a:r>
            <a:endParaRPr>
              <a:latin typeface="微软雅黑" panose="020b0503020204020204" charset="-122"/>
              <a:ea typeface="微软雅黑" panose="020b0503020204020204" charset="-122"/>
              <a:cs typeface="微软雅黑" panose="020b0503020204020204" charset="-122"/>
            </a:endParaRPr>
          </a:p>
        </p:txBody>
      </p:sp>
      <p:graphicFrame>
        <p:nvGraphicFramePr>
          <p:cNvPr id="13" name="Object 1200" title=""/>
          <p:cNvGraphicFramePr>
            <a:graphicFrameLocks noChangeAspect="1"/>
          </p:cNvGraphicFramePr>
          <p:nvPr/>
        </p:nvGraphicFramePr>
        <p:xfrm>
          <a:off x="3754120" y="2721610"/>
          <a:ext cx="675640" cy="541020"/>
        </p:xfrm>
        <a:graphic>
          <a:graphicData uri="http://schemas.openxmlformats.org/presentationml/2006/ole">
            <mc:AlternateContent>
              <mc:Choice xmlns:v="urn:schemas-microsoft-com:vml" Requires="v">
                <p:oleObj spid="_x0000_s1049" r:id="rId9" imgW="444500" imgH="355600" progId="Equation.KSEE3">
                  <p:embed/>
                </p:oleObj>
              </mc:Choice>
              <mc:Fallback>
                <p:oleObj r:id="rId9" imgW="444500" imgH="355600" progId="Equation.KSEE3">
                  <p:embed/>
                  <p:pic>
                    <p:nvPicPr>
                      <p:cNvPr id="0" name="OLE substitute image"/>
                      <p:cNvPicPr/>
                      <p:nvPr/>
                    </p:nvPicPr>
                    <p:blipFill>
                      <a:blip r:embed="rId10"/>
                      <a:stretch>
                        <a:fillRect/>
                      </a:stretch>
                    </p:blipFill>
                    <p:spPr>
                      <a:xfrm>
                        <a:off x="3754120" y="2721610"/>
                        <a:ext cx="675640" cy="541020"/>
                      </a:xfrm>
                      <a:prstGeom prst="rect">
                        <a:avLst/>
                      </a:prstGeom>
                      <a:noFill/>
                      <a:ln w="38100">
                        <a:noFill/>
                        <a:miter/>
                      </a:ln>
                    </p:spPr>
                  </p:pic>
                </p:oleObj>
              </mc:Fallback>
            </mc:AlternateContent>
          </a:graphicData>
        </a:graphic>
      </p:graphicFrame>
      <p:graphicFrame>
        <p:nvGraphicFramePr>
          <p:cNvPr id="15" name="Object 1201" title=""/>
          <p:cNvGraphicFramePr>
            <a:graphicFrameLocks noChangeAspect="1"/>
          </p:cNvGraphicFramePr>
          <p:nvPr/>
        </p:nvGraphicFramePr>
        <p:xfrm>
          <a:off x="5542280" y="2721610"/>
          <a:ext cx="859155" cy="629920"/>
        </p:xfrm>
        <a:graphic>
          <a:graphicData uri="http://schemas.openxmlformats.org/presentationml/2006/ole">
            <mc:AlternateContent>
              <mc:Choice xmlns:v="urn:schemas-microsoft-com:vml" Requires="v">
                <p:oleObj spid="_x0000_s1050" r:id="rId11" imgW="571500" imgH="419100" progId="Equation.KSEE3">
                  <p:embed/>
                </p:oleObj>
              </mc:Choice>
              <mc:Fallback>
                <p:oleObj r:id="rId11" imgW="571500" imgH="419100" progId="Equation.KSEE3">
                  <p:embed/>
                  <p:pic>
                    <p:nvPicPr>
                      <p:cNvPr id="0" name="OLE substitute image"/>
                      <p:cNvPicPr/>
                      <p:nvPr/>
                    </p:nvPicPr>
                    <p:blipFill>
                      <a:blip r:embed="rId12"/>
                      <a:stretch>
                        <a:fillRect/>
                      </a:stretch>
                    </p:blipFill>
                    <p:spPr>
                      <a:xfrm>
                        <a:off x="5542280" y="2721610"/>
                        <a:ext cx="859155" cy="629920"/>
                      </a:xfrm>
                      <a:prstGeom prst="rect">
                        <a:avLst/>
                      </a:prstGeom>
                      <a:noFill/>
                      <a:ln w="38100">
                        <a:noFill/>
                        <a:miter/>
                      </a:ln>
                    </p:spPr>
                  </p:pic>
                </p:oleObj>
              </mc:Fallback>
            </mc:AlternateContent>
          </a:graphicData>
        </a:graphic>
      </p:graphicFrame>
      <p:sp>
        <p:nvSpPr>
          <p:cNvPr id="17" name="文本框 16" title=""/>
          <p:cNvSpPr txBox="1"/>
          <p:nvPr/>
        </p:nvSpPr>
        <p:spPr>
          <a:xfrm>
            <a:off x="374650" y="3531870"/>
            <a:ext cx="11574145" cy="92202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（3）当用电器在额定电压U</a:t>
            </a:r>
            <a:r>
              <a:rPr baseline="-25000">
                <a:latin typeface="微软雅黑" panose="020b0503020204020204" charset="-122"/>
                <a:ea typeface="微软雅黑" panose="020b0503020204020204" charset="-122"/>
                <a:cs typeface="微软雅黑" panose="020b0503020204020204" charset="-122"/>
              </a:rPr>
              <a:t>额</a:t>
            </a:r>
            <a:r>
              <a:rPr>
                <a:latin typeface="微软雅黑" panose="020b0503020204020204" charset="-122"/>
                <a:ea typeface="微软雅黑" panose="020b0503020204020204" charset="-122"/>
                <a:cs typeface="微软雅黑" panose="020b0503020204020204" charset="-122"/>
              </a:rPr>
              <a:t>下工作时，其功率为额定功率P</a:t>
            </a:r>
            <a:r>
              <a:rPr baseline="-25000">
                <a:latin typeface="微软雅黑" panose="020b0503020204020204" charset="-122"/>
                <a:ea typeface="微软雅黑" panose="020b0503020204020204" charset="-122"/>
                <a:cs typeface="微软雅黑" panose="020b0503020204020204" charset="-122"/>
              </a:rPr>
              <a:t>额</a:t>
            </a:r>
            <a:r>
              <a:rPr>
                <a:latin typeface="微软雅黑" panose="020b0503020204020204" charset="-122"/>
                <a:ea typeface="微软雅黑" panose="020b0503020204020204" charset="-122"/>
                <a:cs typeface="微软雅黑" panose="020b0503020204020204" charset="-122"/>
              </a:rPr>
              <a:t>，故根据</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可求出用电器在额定电压下工作时的电阻</a:t>
            </a:r>
            <a:endParaRPr>
              <a:latin typeface="微软雅黑" panose="020b0503020204020204" charset="-122"/>
              <a:ea typeface="微软雅黑" panose="020b0503020204020204" charset="-122"/>
              <a:cs typeface="微软雅黑" panose="020b0503020204020204" charset="-122"/>
            </a:endParaRPr>
          </a:p>
        </p:txBody>
      </p:sp>
      <p:graphicFrame>
        <p:nvGraphicFramePr>
          <p:cNvPr id="18" name="Object 1202" title=""/>
          <p:cNvGraphicFramePr>
            <a:graphicFrameLocks noChangeAspect="1"/>
          </p:cNvGraphicFramePr>
          <p:nvPr/>
        </p:nvGraphicFramePr>
        <p:xfrm>
          <a:off x="7734935" y="3529330"/>
          <a:ext cx="701675" cy="561340"/>
        </p:xfrm>
        <a:graphic>
          <a:graphicData uri="http://schemas.openxmlformats.org/presentationml/2006/ole">
            <mc:AlternateContent>
              <mc:Choice xmlns:v="urn:schemas-microsoft-com:vml" Requires="v">
                <p:oleObj spid="_x0000_s1051" r:id="rId13" imgW="444500" imgH="355600" progId="Equation.KSEE3">
                  <p:embed/>
                </p:oleObj>
              </mc:Choice>
              <mc:Fallback>
                <p:oleObj r:id="rId13" imgW="444500" imgH="355600" progId="Equation.KSEE3">
                  <p:embed/>
                  <p:pic>
                    <p:nvPicPr>
                      <p:cNvPr id="0" name="OLE substitute image"/>
                      <p:cNvPicPr/>
                      <p:nvPr/>
                    </p:nvPicPr>
                    <p:blipFill>
                      <a:blip r:embed="rId10"/>
                      <a:stretch>
                        <a:fillRect/>
                      </a:stretch>
                    </p:blipFill>
                    <p:spPr>
                      <a:xfrm>
                        <a:off x="7734935" y="3529330"/>
                        <a:ext cx="701675" cy="561340"/>
                      </a:xfrm>
                      <a:prstGeom prst="rect">
                        <a:avLst/>
                      </a:prstGeom>
                      <a:noFill/>
                      <a:ln w="38100">
                        <a:noFill/>
                        <a:miter/>
                      </a:ln>
                    </p:spPr>
                  </p:pic>
                </p:oleObj>
              </mc:Fallback>
            </mc:AlternateContent>
          </a:graphicData>
        </a:graphic>
      </p:graphicFrame>
      <p:graphicFrame>
        <p:nvGraphicFramePr>
          <p:cNvPr id="21" name="Object 1203" title=""/>
          <p:cNvGraphicFramePr>
            <a:graphicFrameLocks noChangeAspect="1"/>
          </p:cNvGraphicFramePr>
          <p:nvPr/>
        </p:nvGraphicFramePr>
        <p:xfrm>
          <a:off x="1539875" y="3993515"/>
          <a:ext cx="675640" cy="602615"/>
        </p:xfrm>
        <a:graphic>
          <a:graphicData uri="http://schemas.openxmlformats.org/presentationml/2006/ole">
            <mc:AlternateContent>
              <mc:Choice xmlns:v="urn:schemas-microsoft-com:vml" Requires="v">
                <p:oleObj spid="_x0000_s1052" r:id="rId14" imgW="469900" imgH="419100" progId="Equation.KSEE3">
                  <p:embed/>
                </p:oleObj>
              </mc:Choice>
              <mc:Fallback>
                <p:oleObj r:id="rId14" imgW="469900" imgH="419100" progId="Equation.KSEE3">
                  <p:embed/>
                  <p:pic>
                    <p:nvPicPr>
                      <p:cNvPr id="0" name="OLE substitute image"/>
                      <p:cNvPicPr/>
                      <p:nvPr/>
                    </p:nvPicPr>
                    <p:blipFill>
                      <a:blip r:embed="rId15"/>
                      <a:stretch>
                        <a:fillRect/>
                      </a:stretch>
                    </p:blipFill>
                    <p:spPr>
                      <a:xfrm>
                        <a:off x="1539875" y="3993515"/>
                        <a:ext cx="675640" cy="60261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7"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电功率与电功</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332295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（1）电功率与电功是两个不同的概念：电功是表示电流做功多少的物理量，其单位是kW·h或J；电功率是电功与通电时间的比值，表示电流做功的快慢，其单位是kW或W。</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（2）纯电阻电路中电功率计算公式的选用技巧</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1）两个电阻串联接入电路，因串联电路中电流相同，比较两个电阻的电功率时优先考虑用公式</a:t>
            </a:r>
            <a:r>
              <a:rPr lang="en-US" sz="2000">
                <a:latin typeface="微软雅黑" panose="020b0503020204020204" charset="-122"/>
                <a:ea typeface="微软雅黑" panose="020b0503020204020204" charset="-122"/>
                <a:cs typeface="微软雅黑" panose="020b0503020204020204" charset="-122"/>
              </a:rPr>
              <a:t>P=I</a:t>
            </a:r>
            <a:r>
              <a:rPr lang="en-US" sz="2000" baseline="30000">
                <a:latin typeface="微软雅黑" panose="020b0503020204020204" charset="-122"/>
                <a:ea typeface="微软雅黑" panose="020b0503020204020204" charset="-122"/>
                <a:cs typeface="微软雅黑" panose="020b0503020204020204" charset="-122"/>
              </a:rPr>
              <a:t>2</a:t>
            </a:r>
            <a:r>
              <a:rPr lang="en-US" sz="2000">
                <a:latin typeface="微软雅黑" panose="020b0503020204020204" charset="-122"/>
                <a:ea typeface="微软雅黑" panose="020b0503020204020204" charset="-122"/>
                <a:cs typeface="微软雅黑" panose="020b0503020204020204" charset="-122"/>
              </a:rPr>
              <a:t>R</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2）两个电阻并联接入电路，因并联电路两电阻两端电压相同，比较电阻电功率时优先考虑公式</a:t>
            </a:r>
            <a:r>
              <a:rPr lang="en-US" sz="2000">
                <a:latin typeface="微软雅黑" panose="020b0503020204020204" charset="-122"/>
                <a:ea typeface="微软雅黑" panose="020b0503020204020204" charset="-122"/>
                <a:cs typeface="微软雅黑" panose="020b0503020204020204" charset="-122"/>
              </a:rPr>
              <a:t>P=(U)</a:t>
            </a:r>
            <a:r>
              <a:rPr lang="en-US" sz="2000" baseline="30000">
                <a:latin typeface="微软雅黑" panose="020b0503020204020204" charset="-122"/>
                <a:ea typeface="微软雅黑" panose="020b0503020204020204" charset="-122"/>
                <a:cs typeface="微软雅黑" panose="020b0503020204020204" charset="-122"/>
              </a:rPr>
              <a:t>2</a:t>
            </a:r>
            <a:r>
              <a:rPr lang="en-US" sz="2000">
                <a:latin typeface="微软雅黑" panose="020b0503020204020204" charset="-122"/>
                <a:ea typeface="微软雅黑" panose="020b0503020204020204" charset="-122"/>
                <a:cs typeface="微软雅黑" panose="020b0503020204020204" charset="-122"/>
              </a:rPr>
              <a:t>/R</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3）若已知电阻两端电压和通过电阻的电流，优先考虑公式P=UI。</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wipe(left)">
                                      <p:cBhvr>
                                        <p:cTn id="4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电功率与电功</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90296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关于电功和电功率说法不正确的是（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A．用电器消耗的电能越多，电功率越大；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B．电功率是表示电流做功快慢的物理量；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C．千瓦时是电功的单位，千瓦是电功率的单位；</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D．消耗电能相同的用电器，产生的热量不一定相同</a:t>
            </a:r>
            <a:endParaRPr sz="16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6"/>
            </p:custDataLst>
          </p:nvPr>
        </p:nvSpPr>
        <p:spPr>
          <a:xfrm>
            <a:off x="5334000" y="1331595"/>
            <a:ext cx="642810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如图所示，电源电压相等，已知R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&gt; 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&gt; R</a:t>
            </a:r>
            <a:r>
              <a:rPr sz="1600" baseline="-25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&gt; R</a:t>
            </a:r>
            <a:r>
              <a:rPr sz="1600" baseline="-25000">
                <a:latin typeface="微软雅黑" panose="020b0503020204020204" charset="-122"/>
                <a:ea typeface="微软雅黑" panose="020b0503020204020204" charset="-122"/>
                <a:cs typeface="微软雅黑" panose="020b0503020204020204" charset="-122"/>
              </a:rPr>
              <a:t>4</a:t>
            </a:r>
            <a:r>
              <a:rPr sz="1600">
                <a:latin typeface="微软雅黑" panose="020b0503020204020204" charset="-122"/>
                <a:ea typeface="微软雅黑" panose="020b0503020204020204" charset="-122"/>
                <a:cs typeface="微软雅黑" panose="020b0503020204020204" charset="-122"/>
              </a:rPr>
              <a:t>，开关均闭合后，在相同的时间内，消耗电能最多的电阻是（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	B． 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	C．R</a:t>
            </a:r>
            <a:r>
              <a:rPr sz="1600" baseline="-25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	D．R</a:t>
            </a:r>
            <a:r>
              <a:rPr sz="1600" baseline="-25000">
                <a:latin typeface="微软雅黑" panose="020b0503020204020204" charset="-122"/>
                <a:ea typeface="微软雅黑" panose="020b0503020204020204" charset="-122"/>
                <a:cs typeface="微软雅黑" panose="020b0503020204020204" charset="-122"/>
              </a:rPr>
              <a:t>4</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7"/>
            </p:custDataLst>
          </p:nvPr>
        </p:nvCxnSpPr>
        <p:spPr>
          <a:xfrm flipH="1">
            <a:off x="5201920" y="1331595"/>
            <a:ext cx="0" cy="278955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6" name="图片 100001" title=""/>
          <p:cNvPicPr>
            <a:picLocks noChangeAspect="1"/>
          </p:cNvPicPr>
          <p:nvPr/>
        </p:nvPicPr>
        <p:blipFill>
          <a:blip r:embed="rId8"/>
          <a:stretch>
            <a:fillRect/>
          </a:stretch>
        </p:blipFill>
        <p:spPr>
          <a:xfrm>
            <a:off x="7457758" y="2592070"/>
            <a:ext cx="2153285" cy="1076960"/>
          </a:xfrm>
          <a:prstGeom prst="rect">
            <a:avLst/>
          </a:prstGeom>
          <a:noFill/>
          <a:ln w="9525">
            <a:noFill/>
          </a:ln>
        </p:spPr>
      </p:pic>
      <p:cxnSp>
        <p:nvCxnSpPr>
          <p:cNvPr id="30" name="直接连接符 29" title=""/>
          <p:cNvCxnSpPr/>
          <p:nvPr>
            <p:custDataLst>
              <p:tags r:id="rId9"/>
            </p:custDataLst>
          </p:nvPr>
        </p:nvCxnSpPr>
        <p:spPr>
          <a:xfrm>
            <a:off x="292735" y="4072255"/>
            <a:ext cx="1187831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10"/>
            </p:custDataLst>
          </p:nvPr>
        </p:nvSpPr>
        <p:spPr>
          <a:xfrm>
            <a:off x="292735" y="4181475"/>
            <a:ext cx="716470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如图所示电路，电源电压不变，R是定值电阻。将一个“6V 2W”的小灯泡L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接在a、b两点间，L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恰能正常发光；若换个“6V 3W”的小灯泡L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接在a、b两点间，假设小灯泡L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的电阻均保持不变，则L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A．消耗的电能一定比L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多	B．两端的电压仍为6V</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C．阻值一定比L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大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D．实际功率小于3W</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2147481311" title=""/>
          <p:cNvPicPr>
            <a:picLocks noChangeAspect="1"/>
          </p:cNvPicPr>
          <p:nvPr/>
        </p:nvPicPr>
        <p:blipFill>
          <a:blip r:embed="rId11"/>
          <a:stretch>
            <a:fillRect/>
          </a:stretch>
        </p:blipFill>
        <p:spPr>
          <a:xfrm>
            <a:off x="8107680" y="4398645"/>
            <a:ext cx="2454910" cy="2108200"/>
          </a:xfrm>
          <a:prstGeom prst="rect">
            <a:avLst/>
          </a:prstGeom>
          <a:noFill/>
          <a:ln w="9525">
            <a:noFill/>
          </a:ln>
        </p:spPr>
      </p:pic>
      <p:sp>
        <p:nvSpPr>
          <p:cNvPr id="24" name="文本框 23" title=""/>
          <p:cNvSpPr txBox="1"/>
          <p:nvPr/>
        </p:nvSpPr>
        <p:spPr>
          <a:xfrm>
            <a:off x="4433570" y="143573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10339070" y="177292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6062980" y="499237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0" end="0"/>
                                            </p:txEl>
                                          </p:spTgt>
                                        </p:tgtEl>
                                        <p:attrNameLst>
                                          <p:attrName>style.visibility</p:attrName>
                                        </p:attrNameLst>
                                      </p:cBhvr>
                                      <p:to>
                                        <p:strVal val="visible"/>
                                      </p:to>
                                    </p:set>
                                    <p:animEffect transition="in" filter="wipe(left)">
                                      <p:cBhvr>
                                        <p:cTn id="65" dur="500"/>
                                        <p:tgtEl>
                                          <p:spTgt spid="22">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1" end="1"/>
                                            </p:txEl>
                                          </p:spTgt>
                                        </p:tgtEl>
                                        <p:attrNameLst>
                                          <p:attrName>style.visibility</p:attrName>
                                        </p:attrNameLst>
                                      </p:cBhvr>
                                      <p:to>
                                        <p:strVal val="visible"/>
                                      </p:to>
                                    </p:set>
                                    <p:animEffect transition="in" filter="wipe(left)">
                                      <p:cBhvr>
                                        <p:cTn id="70" dur="500"/>
                                        <p:tgtEl>
                                          <p:spTgt spid="22">
                                            <p:txEl>
                                              <p:pRg st="1" end="1"/>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2">
                                            <p:txEl>
                                              <p:pRg st="2" end="2"/>
                                            </p:txEl>
                                          </p:spTgt>
                                        </p:tgtEl>
                                        <p:attrNameLst>
                                          <p:attrName>style.visibility</p:attrName>
                                        </p:attrNameLst>
                                      </p:cBhvr>
                                      <p:to>
                                        <p:strVal val="visible"/>
                                      </p:to>
                                    </p:set>
                                    <p:animEffect transition="in" filter="wipe(left)">
                                      <p:cBhvr>
                                        <p:cTn id="75" dur="500"/>
                                        <p:tgtEl>
                                          <p:spTgt spid="22">
                                            <p:txEl>
                                              <p:pRg st="2" end="2"/>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500"/>
                                        <p:tgtEl>
                                          <p:spTgt spid="1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down)">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4" grpId="0"/>
      <p:bldP spid="6" grpId="0"/>
      <p:bldP spid="10" grpId="0"/>
      <p:bldP spid="11" grpId="0"/>
      <p:bldP spid="13"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额定功率与实际功率</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额定功率和实际功率的桥梁—电阻：当用电器的电阻大小不变时，可先由额定参数求出用电器的电阻，然后再结合实际工作时的电压、电流，利用公式</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或</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计算出实际功率。</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Object 1207" title=""/>
          <p:cNvGraphicFramePr>
            <a:graphicFrameLocks noChangeAspect="1"/>
          </p:cNvGraphicFramePr>
          <p:nvPr/>
        </p:nvGraphicFramePr>
        <p:xfrm>
          <a:off x="5861050" y="2407920"/>
          <a:ext cx="768350" cy="581660"/>
        </p:xfrm>
        <a:graphic>
          <a:graphicData uri="http://schemas.openxmlformats.org/presentationml/2006/ole">
            <mc:AlternateContent>
              <mc:Choice xmlns:v="urn:schemas-microsoft-com:vml" Requires="v">
                <p:oleObj spid="_x0000_s1053" r:id="rId8" imgW="469900" imgH="355600" progId="Equation.KSEE3">
                  <p:embed/>
                </p:oleObj>
              </mc:Choice>
              <mc:Fallback>
                <p:oleObj r:id="rId8" imgW="469900" imgH="355600" progId="Equation.KSEE3">
                  <p:embed/>
                  <p:pic>
                    <p:nvPicPr>
                      <p:cNvPr id="0" name="OLE substitute image"/>
                      <p:cNvPicPr/>
                      <p:nvPr/>
                    </p:nvPicPr>
                    <p:blipFill>
                      <a:blip r:embed="rId9"/>
                      <a:stretch>
                        <a:fillRect/>
                      </a:stretch>
                    </p:blipFill>
                    <p:spPr>
                      <a:xfrm>
                        <a:off x="5861050" y="2407920"/>
                        <a:ext cx="768350" cy="581660"/>
                      </a:xfrm>
                      <a:prstGeom prst="rect">
                        <a:avLst/>
                      </a:prstGeom>
                      <a:noFill/>
                      <a:ln w="38100">
                        <a:noFill/>
                        <a:miter/>
                      </a:ln>
                    </p:spPr>
                  </p:pic>
                </p:oleObj>
              </mc:Fallback>
            </mc:AlternateContent>
          </a:graphicData>
        </a:graphic>
      </p:graphicFrame>
      <p:graphicFrame>
        <p:nvGraphicFramePr>
          <p:cNvPr id="6" name="Object 1208" title=""/>
          <p:cNvGraphicFramePr>
            <a:graphicFrameLocks noChangeAspect="1"/>
          </p:cNvGraphicFramePr>
          <p:nvPr/>
        </p:nvGraphicFramePr>
        <p:xfrm>
          <a:off x="7124065" y="2522220"/>
          <a:ext cx="855980" cy="394970"/>
        </p:xfrm>
        <a:graphic>
          <a:graphicData uri="http://schemas.openxmlformats.org/presentationml/2006/ole">
            <mc:AlternateContent>
              <mc:Choice xmlns:v="urn:schemas-microsoft-com:vml" Requires="v">
                <p:oleObj spid="_x0000_s1054" r:id="rId10" imgW="495300" imgH="228600" progId="Equation.KSEE3">
                  <p:embed/>
                </p:oleObj>
              </mc:Choice>
              <mc:Fallback>
                <p:oleObj r:id="rId10" imgW="495300" imgH="228600" progId="Equation.KSEE3">
                  <p:embed/>
                  <p:pic>
                    <p:nvPicPr>
                      <p:cNvPr id="0" name="OLE substitute image"/>
                      <p:cNvPicPr/>
                      <p:nvPr/>
                    </p:nvPicPr>
                    <p:blipFill>
                      <a:blip r:embed="rId11"/>
                      <a:stretch>
                        <a:fillRect/>
                      </a:stretch>
                    </p:blipFill>
                    <p:spPr>
                      <a:xfrm>
                        <a:off x="7124065" y="2522220"/>
                        <a:ext cx="855980" cy="39497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额定功率与实际功率</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0" name="文本框 9" title=""/>
          <p:cNvSpPr txBox="1"/>
          <p:nvPr>
            <p:custDataLst>
              <p:tags r:id="rId5"/>
            </p:custDataLst>
          </p:nvPr>
        </p:nvSpPr>
        <p:spPr>
          <a:xfrm>
            <a:off x="292735" y="1331595"/>
            <a:ext cx="672020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关于用电器的额定功率和实际功率，下列说法正确的是（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A．额定功率大的用电器，其实际功率一定大；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B．实际功率大的用电器，其额定功率一定大；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C．用电器的实际功率会随所加电压的改变而改变；</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D．用电器的额定功率会随所加电压的改变而改变</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292735" y="3503295"/>
            <a:ext cx="661035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7"/>
            </p:custDataLst>
          </p:nvPr>
        </p:nvSpPr>
        <p:spPr>
          <a:xfrm>
            <a:off x="292735" y="3712845"/>
            <a:ext cx="642810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小明在家中做了如下实验，他关闭了家中所有用电器，让一只标有 “220V  1210W” 的用电器单独工作，他观察到标有“3600r/kW•h” 字样的电能表转盘 3 分钟转过 180 圈。若用电器的电阻不变，则该用电器的电阻为 ________Ω ，该用电器工作时的实际功率为 ________W 。 </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8"/>
            </p:custDataLst>
          </p:nvPr>
        </p:nvCxnSpPr>
        <p:spPr>
          <a:xfrm flipH="1">
            <a:off x="6898640" y="1331595"/>
            <a:ext cx="0" cy="55537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9"/>
            </p:custDataLst>
          </p:nvPr>
        </p:nvSpPr>
        <p:spPr>
          <a:xfrm>
            <a:off x="7164705" y="1331595"/>
            <a:ext cx="480250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一只标有“PZ220—100”字样的白炽灯泡，当其两端电压为110V时，它的实际功率为（不计温度对电阻的影响）（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A．50W	B．10W	C．75W	D．25W</a:t>
            </a:r>
            <a:endParaRPr sz="1600">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nvSpPr>
        <p:spPr>
          <a:xfrm>
            <a:off x="6206490" y="142240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3484245" y="4868545"/>
            <a:ext cx="42164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40</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1074420" y="5198110"/>
            <a:ext cx="66040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1000</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9931400" y="215265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left)">
                                      <p:cBhvr>
                                        <p:cTn id="30" dur="500"/>
                                        <p:tgtEl>
                                          <p:spTgt spid="10">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left)">
                                      <p:cBhvr>
                                        <p:cTn id="45" dur="500"/>
                                        <p:tgtEl>
                                          <p:spTgt spid="11">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wipe(left)">
                                      <p:cBhvr>
                                        <p:cTn id="55" dur="500"/>
                                        <p:tgtEl>
                                          <p:spTgt spid="22">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1" end="1"/>
                                            </p:txEl>
                                          </p:spTgt>
                                        </p:tgtEl>
                                        <p:attrNameLst>
                                          <p:attrName>style.visibility</p:attrName>
                                        </p:attrNameLst>
                                      </p:cBhvr>
                                      <p:to>
                                        <p:strVal val="visible"/>
                                      </p:to>
                                    </p:set>
                                    <p:animEffect transition="in" filter="wipe(left)">
                                      <p:cBhvr>
                                        <p:cTn id="60" dur="500"/>
                                        <p:tgtEl>
                                          <p:spTgt spid="22">
                                            <p:txEl>
                                              <p:pRg st="1" end="1"/>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小灯泡亮度问题</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286131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（1）“正常发光”即小灯泡正常工作，在额定电压下以额定的功率工作。</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（2）判断灯泡亮度的方法：比较灯泡的亮度实际上就是比较灯泡的实际功率的大小。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1）在串联电路中，由可知</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，电流相等，电阻大的灯泡实际功率大，亮度高；</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2）在并联电路中，由可知</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，电压相等，电阻小的灯泡亮度高。</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（3）两个灯泡的安全：为保护灯泡不会损害，当两个灯泡串联时，电路中最大的电流取小的额定电流，而且电阻大的灯泡亮；当两个灯泡并联时，电路中电源电压取小的额定电压，而且电阻小的灯泡亮。</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Object 1218" title=""/>
          <p:cNvGraphicFramePr>
            <a:graphicFrameLocks noChangeAspect="1"/>
          </p:cNvGraphicFramePr>
          <p:nvPr/>
        </p:nvGraphicFramePr>
        <p:xfrm>
          <a:off x="3456940" y="2945765"/>
          <a:ext cx="843915" cy="389255"/>
        </p:xfrm>
        <a:graphic>
          <a:graphicData uri="http://schemas.openxmlformats.org/presentationml/2006/ole">
            <mc:AlternateContent>
              <mc:Choice xmlns:v="urn:schemas-microsoft-com:vml" Requires="v">
                <p:oleObj spid="_x0000_s1055" r:id="rId8" imgW="495300" imgH="228600" progId="Equation.KSEE3">
                  <p:embed/>
                </p:oleObj>
              </mc:Choice>
              <mc:Fallback>
                <p:oleObj r:id="rId8" imgW="495300" imgH="228600" progId="Equation.KSEE3">
                  <p:embed/>
                  <p:pic>
                    <p:nvPicPr>
                      <p:cNvPr id="0" name="OLE substitute image"/>
                      <p:cNvPicPr/>
                      <p:nvPr/>
                    </p:nvPicPr>
                    <p:blipFill>
                      <a:blip r:embed="rId9"/>
                      <a:stretch>
                        <a:fillRect/>
                      </a:stretch>
                    </p:blipFill>
                    <p:spPr>
                      <a:xfrm>
                        <a:off x="3456940" y="2945765"/>
                        <a:ext cx="843915" cy="389255"/>
                      </a:xfrm>
                      <a:prstGeom prst="rect">
                        <a:avLst/>
                      </a:prstGeom>
                      <a:noFill/>
                      <a:ln w="38100">
                        <a:noFill/>
                        <a:miter/>
                      </a:ln>
                    </p:spPr>
                  </p:pic>
                </p:oleObj>
              </mc:Fallback>
            </mc:AlternateContent>
          </a:graphicData>
        </a:graphic>
      </p:graphicFrame>
      <p:graphicFrame>
        <p:nvGraphicFramePr>
          <p:cNvPr id="6" name="Object 1219" title=""/>
          <p:cNvGraphicFramePr>
            <a:graphicFrameLocks noChangeAspect="1"/>
          </p:cNvGraphicFramePr>
          <p:nvPr/>
        </p:nvGraphicFramePr>
        <p:xfrm>
          <a:off x="3517900" y="3335020"/>
          <a:ext cx="706755" cy="553720"/>
        </p:xfrm>
        <a:graphic>
          <a:graphicData uri="http://schemas.openxmlformats.org/presentationml/2006/ole">
            <mc:AlternateContent>
              <mc:Choice xmlns:v="urn:schemas-microsoft-com:vml" Requires="v">
                <p:oleObj spid="_x0000_s1056" r:id="rId10" imgW="469900" imgH="368300" progId="Equation.KSEE3">
                  <p:embed/>
                </p:oleObj>
              </mc:Choice>
              <mc:Fallback>
                <p:oleObj r:id="rId10" imgW="469900" imgH="368300" progId="Equation.KSEE3">
                  <p:embed/>
                  <p:pic>
                    <p:nvPicPr>
                      <p:cNvPr id="0" name="OLE substitute image"/>
                      <p:cNvPicPr/>
                      <p:nvPr/>
                    </p:nvPicPr>
                    <p:blipFill>
                      <a:blip r:embed="rId11"/>
                      <a:stretch>
                        <a:fillRect/>
                      </a:stretch>
                    </p:blipFill>
                    <p:spPr>
                      <a:xfrm>
                        <a:off x="3517900" y="3335020"/>
                        <a:ext cx="706755" cy="55372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wipe(left)">
                                      <p:cBhvr>
                                        <p:cTn id="4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小灯泡亮度问题</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57605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两盏白炽灯，甲标有“ </a:t>
            </a:r>
            <a:r>
              <a:rPr lang="en-US" sz="1600">
                <a:latin typeface="微软雅黑" panose="020b0503020204020204" charset="-122"/>
                <a:ea typeface="微软雅黑" panose="020b0503020204020204" charset="-122"/>
                <a:cs typeface="微软雅黑" panose="020b0503020204020204" charset="-122"/>
              </a:rPr>
              <a:t>PZ110V  40W</a:t>
            </a:r>
            <a:r>
              <a:rPr sz="1600">
                <a:latin typeface="微软雅黑" panose="020b0503020204020204" charset="-122"/>
                <a:ea typeface="微软雅黑" panose="020b0503020204020204" charset="-122"/>
                <a:cs typeface="微软雅黑" panose="020b0503020204020204" charset="-122"/>
              </a:rPr>
              <a:t> ”，乙标有“ </a:t>
            </a:r>
            <a:r>
              <a:rPr lang="en-US" sz="1600">
                <a:latin typeface="微软雅黑" panose="020b0503020204020204" charset="-122"/>
                <a:ea typeface="微软雅黑" panose="020b0503020204020204" charset="-122"/>
                <a:cs typeface="微软雅黑" panose="020b0503020204020204" charset="-122"/>
              </a:rPr>
              <a:t>PZ220V  25W</a:t>
            </a:r>
            <a:r>
              <a:rPr sz="1600">
                <a:latin typeface="微软雅黑" panose="020b0503020204020204" charset="-122"/>
                <a:ea typeface="微软雅黑" panose="020b0503020204020204" charset="-122"/>
                <a:cs typeface="微软雅黑" panose="020b0503020204020204" charset="-122"/>
              </a:rPr>
              <a:t>  ”，比较它们的亮度，下列说法正确的是（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A．甲一定比乙亮</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B．乙一定比甲亮</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C．都正常工作时，甲比乙亮</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D．都正常工作时，乙比甲亮</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292735" y="2557145"/>
            <a:ext cx="1191958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custDataLst>
              <p:tags r:id="rId7"/>
            </p:custDataLst>
          </p:nvPr>
        </p:nvSpPr>
        <p:spPr>
          <a:xfrm>
            <a:off x="292735" y="2686685"/>
            <a:ext cx="604647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将“ </a:t>
            </a:r>
            <a:r>
              <a:rPr lang="en-US" sz="1600">
                <a:latin typeface="微软雅黑" panose="020b0503020204020204" charset="-122"/>
                <a:ea typeface="微软雅黑" panose="020b0503020204020204" charset="-122"/>
                <a:cs typeface="微软雅黑" panose="020b0503020204020204" charset="-122"/>
              </a:rPr>
              <a:t>6V   3W</a:t>
            </a:r>
            <a:r>
              <a:rPr sz="1600">
                <a:latin typeface="微软雅黑" panose="020b0503020204020204" charset="-122"/>
                <a:ea typeface="微软雅黑" panose="020b0503020204020204" charset="-122"/>
                <a:cs typeface="微软雅黑" panose="020b0503020204020204" charset="-122"/>
              </a:rPr>
              <a:t>”和“ </a:t>
            </a:r>
            <a:r>
              <a:rPr lang="en-US" sz="1600">
                <a:latin typeface="微软雅黑" panose="020b0503020204020204" charset="-122"/>
                <a:ea typeface="微软雅黑" panose="020b0503020204020204" charset="-122"/>
                <a:cs typeface="微软雅黑" panose="020b0503020204020204" charset="-122"/>
              </a:rPr>
              <a:t>6V   6W</a:t>
            </a:r>
            <a:r>
              <a:rPr sz="1600">
                <a:latin typeface="微软雅黑" panose="020b0503020204020204" charset="-122"/>
                <a:ea typeface="微软雅黑" panose="020b0503020204020204" charset="-122"/>
                <a:cs typeface="微软雅黑" panose="020b0503020204020204" charset="-122"/>
              </a:rPr>
              <a:t>”的两只灯泡</a:t>
            </a:r>
            <a:r>
              <a:rPr lang="en-US" sz="1600">
                <a:latin typeface="微软雅黑" panose="020b0503020204020204" charset="-122"/>
                <a:ea typeface="微软雅黑" panose="020b0503020204020204" charset="-122"/>
                <a:cs typeface="微软雅黑" panose="020b0503020204020204" charset="-122"/>
              </a:rPr>
              <a:t>L</a:t>
            </a:r>
            <a:r>
              <a:rPr lang="en-US"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a:t>
            </a:r>
            <a:r>
              <a:rPr lang="en-US" sz="1600">
                <a:latin typeface="微软雅黑" panose="020b0503020204020204" charset="-122"/>
                <a:ea typeface="微软雅黑" panose="020b0503020204020204" charset="-122"/>
                <a:cs typeface="微软雅黑" panose="020b0503020204020204" charset="-122"/>
              </a:rPr>
              <a:t>L</a:t>
            </a:r>
            <a:r>
              <a:rPr lang="en-US"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串联后接在电源两端，不考虑温度对灯丝电阻的影响，则（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A．电源电压为</a:t>
            </a:r>
            <a:r>
              <a:rPr lang="en-US" sz="1600">
                <a:latin typeface="微软雅黑" panose="020b0503020204020204" charset="-122"/>
                <a:ea typeface="微软雅黑" panose="020b0503020204020204" charset="-122"/>
                <a:cs typeface="微软雅黑" panose="020b0503020204020204" charset="-122"/>
              </a:rPr>
              <a:t>9V</a:t>
            </a:r>
            <a:r>
              <a:rPr sz="1600">
                <a:latin typeface="微软雅黑" panose="020b0503020204020204" charset="-122"/>
                <a:ea typeface="微软雅黑" panose="020b0503020204020204" charset="-122"/>
                <a:cs typeface="微软雅黑" panose="020b0503020204020204" charset="-122"/>
              </a:rPr>
              <a:t>时，两只灯泡都不能正常发光；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B．两只灯泡都发光时，灯泡</a:t>
            </a:r>
            <a:r>
              <a:rPr lang="en-US" sz="1600">
                <a:latin typeface="微软雅黑" panose="020b0503020204020204" charset="-122"/>
                <a:ea typeface="微软雅黑" panose="020b0503020204020204" charset="-122"/>
                <a:cs typeface="微软雅黑" panose="020b0503020204020204" charset="-122"/>
              </a:rPr>
              <a:t>L</a:t>
            </a:r>
            <a:r>
              <a:rPr lang="en-US"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比灯泡</a:t>
            </a:r>
            <a:r>
              <a:rPr lang="en-US" sz="1600">
                <a:latin typeface="微软雅黑" panose="020b0503020204020204" charset="-122"/>
                <a:ea typeface="微软雅黑" panose="020b0503020204020204" charset="-122"/>
                <a:cs typeface="微软雅黑" panose="020b0503020204020204" charset="-122"/>
              </a:rPr>
              <a:t>L</a:t>
            </a:r>
            <a:r>
              <a:rPr lang="en-US"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亮些；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C．灯泡发光时，电路中允许通过的最大电流为</a:t>
            </a:r>
            <a:r>
              <a:rPr lang="en-US" sz="1600">
                <a:latin typeface="微软雅黑" panose="020b0503020204020204" charset="-122"/>
                <a:ea typeface="微软雅黑" panose="020b0503020204020204" charset="-122"/>
                <a:cs typeface="微软雅黑" panose="020b0503020204020204" charset="-122"/>
              </a:rPr>
              <a:t>1A</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D．灯泡</a:t>
            </a:r>
            <a:r>
              <a:rPr lang="en-US" sz="1600">
                <a:latin typeface="微软雅黑" panose="020b0503020204020204" charset="-122"/>
                <a:ea typeface="微软雅黑" panose="020b0503020204020204" charset="-122"/>
                <a:cs typeface="微软雅黑" panose="020b0503020204020204" charset="-122"/>
              </a:rPr>
              <a:t>L</a:t>
            </a:r>
            <a:r>
              <a:rPr lang="en-US"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正常发光时，灯泡</a:t>
            </a:r>
            <a:r>
              <a:rPr lang="en-US" sz="1600">
                <a:latin typeface="微软雅黑" panose="020b0503020204020204" charset="-122"/>
                <a:ea typeface="微软雅黑" panose="020b0503020204020204" charset="-122"/>
                <a:cs typeface="微软雅黑" panose="020b0503020204020204" charset="-122"/>
              </a:rPr>
              <a:t>L</a:t>
            </a:r>
            <a:r>
              <a:rPr lang="en-US"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的实际功率是</a:t>
            </a:r>
            <a:r>
              <a:rPr lang="en-US" sz="1600">
                <a:latin typeface="微软雅黑" panose="020b0503020204020204" charset="-122"/>
                <a:ea typeface="微软雅黑" panose="020b0503020204020204" charset="-122"/>
                <a:cs typeface="微软雅黑" panose="020b0503020204020204" charset="-122"/>
              </a:rPr>
              <a:t>1.5W</a:t>
            </a:r>
            <a:endParaRPr lang="en-US"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8"/>
            </p:custDataLst>
          </p:nvPr>
        </p:nvCxnSpPr>
        <p:spPr>
          <a:xfrm flipH="1">
            <a:off x="6360160" y="2536825"/>
            <a:ext cx="0" cy="43484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9"/>
            </p:custDataLst>
          </p:nvPr>
        </p:nvSpPr>
        <p:spPr>
          <a:xfrm>
            <a:off x="6506210" y="2665730"/>
            <a:ext cx="549084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甲电灯标有“  </a:t>
            </a:r>
            <a:r>
              <a:rPr lang="en-US" sz="1600">
                <a:latin typeface="微软雅黑" panose="020b0503020204020204" charset="-122"/>
                <a:ea typeface="微软雅黑" panose="020b0503020204020204" charset="-122"/>
                <a:cs typeface="微软雅黑" panose="020b0503020204020204" charset="-122"/>
                <a:sym typeface="+mn-ea"/>
              </a:rPr>
              <a:t>6V   6W</a:t>
            </a:r>
            <a:r>
              <a:rPr sz="1600">
                <a:latin typeface="微软雅黑" panose="020b0503020204020204" charset="-122"/>
                <a:ea typeface="微软雅黑" panose="020b0503020204020204" charset="-122"/>
                <a:cs typeface="微软雅黑" panose="020b0503020204020204" charset="-122"/>
              </a:rPr>
              <a:t>”，乙电灯标有“ </a:t>
            </a:r>
            <a:r>
              <a:rPr lang="en-US" sz="1600">
                <a:latin typeface="微软雅黑" panose="020b0503020204020204" charset="-122"/>
                <a:ea typeface="微软雅黑" panose="020b0503020204020204" charset="-122"/>
                <a:cs typeface="微软雅黑" panose="020b0503020204020204" charset="-122"/>
                <a:sym typeface="+mn-ea"/>
              </a:rPr>
              <a:t>6V   3W</a:t>
            </a:r>
            <a:r>
              <a:rPr sz="1600">
                <a:latin typeface="微软雅黑" panose="020b0503020204020204" charset="-122"/>
                <a:ea typeface="微软雅黑" panose="020b0503020204020204" charset="-122"/>
                <a:cs typeface="微软雅黑" panose="020b0503020204020204" charset="-122"/>
              </a:rPr>
              <a:t> ”，将它们串联后接在某电源上时，其中的一盏电灯恰能正常发光，则：</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（1）电源的电压为多少</a:t>
            </a:r>
            <a:r>
              <a:rPr lang="en-US" sz="1600">
                <a:latin typeface="微软雅黑" panose="020b0503020204020204" charset="-122"/>
                <a:ea typeface="微软雅黑" panose="020b0503020204020204" charset="-122"/>
                <a:cs typeface="微软雅黑" panose="020b0503020204020204" charset="-122"/>
              </a:rPr>
              <a:t>V</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（2）另一盏灯的实际功率为多少</a:t>
            </a:r>
            <a:r>
              <a:rPr lang="en-US" sz="1600">
                <a:latin typeface="微软雅黑" panose="020b0503020204020204" charset="-122"/>
                <a:ea typeface="微软雅黑" panose="020b0503020204020204" charset="-122"/>
                <a:cs typeface="微软雅黑" panose="020b0503020204020204" charset="-122"/>
              </a:rPr>
              <a:t>W</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nvSpPr>
        <p:spPr>
          <a:xfrm>
            <a:off x="11164570" y="142240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5506720" y="3161030"/>
            <a:ext cx="35814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9032240" y="3857625"/>
            <a:ext cx="4394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9V</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9999345" y="4262755"/>
            <a:ext cx="67754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1.5W</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wipe(left)">
                                      <p:cBhvr>
                                        <p:cTn id="30" dur="500"/>
                                        <p:tgtEl>
                                          <p:spTgt spid="15">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wipe(left)">
                                      <p:cBhvr>
                                        <p:cTn id="35" dur="500"/>
                                        <p:tgtEl>
                                          <p:spTgt spid="15">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wipe(left)">
                                      <p:cBhvr>
                                        <p:cTn id="40" dur="500"/>
                                        <p:tgtEl>
                                          <p:spTgt spid="15">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3" end="3"/>
                                            </p:txEl>
                                          </p:spTgt>
                                        </p:tgtEl>
                                        <p:attrNameLst>
                                          <p:attrName>style.visibility</p:attrName>
                                        </p:attrNameLst>
                                      </p:cBhvr>
                                      <p:to>
                                        <p:strVal val="visible"/>
                                      </p:to>
                                    </p:set>
                                    <p:animEffect transition="in" filter="wipe(left)">
                                      <p:cBhvr>
                                        <p:cTn id="45" dur="500"/>
                                        <p:tgtEl>
                                          <p:spTgt spid="15">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xEl>
                                              <p:pRg st="4" end="4"/>
                                            </p:txEl>
                                          </p:spTgt>
                                        </p:tgtEl>
                                        <p:attrNameLst>
                                          <p:attrName>style.visibility</p:attrName>
                                        </p:attrNameLst>
                                      </p:cBhvr>
                                      <p:to>
                                        <p:strVal val="visible"/>
                                      </p:to>
                                    </p:set>
                                    <p:animEffect transition="in" filter="wipe(left)">
                                      <p:cBhvr>
                                        <p:cTn id="50" dur="500"/>
                                        <p:tgtEl>
                                          <p:spTgt spid="15">
                                            <p:txEl>
                                              <p:pRg st="4" end="4"/>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animEffect transition="in" filter="wipe(left)">
                                      <p:cBhvr>
                                        <p:cTn id="60" dur="500"/>
                                        <p:tgtEl>
                                          <p:spTgt spid="22">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1" end="1"/>
                                            </p:txEl>
                                          </p:spTgt>
                                        </p:tgtEl>
                                        <p:attrNameLst>
                                          <p:attrName>style.visibility</p:attrName>
                                        </p:attrNameLst>
                                      </p:cBhvr>
                                      <p:to>
                                        <p:strVal val="visible"/>
                                      </p:to>
                                    </p:set>
                                    <p:animEffect transition="in" filter="wipe(left)">
                                      <p:cBhvr>
                                        <p:cTn id="65" dur="500"/>
                                        <p:tgtEl>
                                          <p:spTgt spid="22">
                                            <p:txEl>
                                              <p:pRg st="1" end="1"/>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2" end="2"/>
                                            </p:txEl>
                                          </p:spTgt>
                                        </p:tgtEl>
                                        <p:attrNameLst>
                                          <p:attrName>style.visibility</p:attrName>
                                        </p:attrNameLst>
                                      </p:cBhvr>
                                      <p:to>
                                        <p:strVal val="visible"/>
                                      </p:to>
                                    </p:set>
                                    <p:animEffect transition="in" filter="wipe(left)">
                                      <p:cBhvr>
                                        <p:cTn id="70" dur="500"/>
                                        <p:tgtEl>
                                          <p:spTgt spid="22">
                                            <p:txEl>
                                              <p:pRg st="2" end="2"/>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500"/>
                                        <p:tgtEl>
                                          <p:spTgt spid="18"/>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6" grpId="0"/>
      <p:bldP spid="18" grpId="0"/>
      <p:bldP spid="17" grpId="0"/>
      <p:bldP spid="19"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考向04  动态电路中电功率问题</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378460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（1）开关类动态电路中电功率的计算</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1）根据开关的通、断确定电路的连接方式；2）明确电流表、电压表测量的对象；3）画出等效电路，在图中标出相应的物理量；4）根据欧姆定律、串并联电路的特点及电功率计算公式进行求解。</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（2）电功率的极值</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1）对整体电路：应电源电压不变，由公式</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可知，电路中总电阻最大时，电路总功率最小；电路中总电阻最小时，电路总功率最大；</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2）对电路中某一用电器（电阻不变）：由P=I</a:t>
            </a:r>
            <a:r>
              <a:rPr sz="2000" baseline="30000">
                <a:latin typeface="微软雅黑" panose="020b0503020204020204" charset="-122"/>
                <a:ea typeface="微软雅黑" panose="020b0503020204020204" charset="-122"/>
                <a:cs typeface="微软雅黑" panose="020b0503020204020204" charset="-122"/>
              </a:rPr>
              <a:t>2</a:t>
            </a:r>
            <a:r>
              <a:rPr sz="2000">
                <a:latin typeface="微软雅黑" panose="020b0503020204020204" charset="-122"/>
                <a:ea typeface="微软雅黑" panose="020b0503020204020204" charset="-122"/>
                <a:cs typeface="微软雅黑" panose="020b0503020204020204" charset="-122"/>
              </a:rPr>
              <a:t>R可知，当通过它的电流最大时，其电功率最大；当通过它的电流最小时，其电功率最小。</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Object 1213" title=""/>
          <p:cNvGraphicFramePr>
            <a:graphicFrameLocks noChangeAspect="1"/>
          </p:cNvGraphicFramePr>
          <p:nvPr/>
        </p:nvGraphicFramePr>
        <p:xfrm>
          <a:off x="5302885" y="3843020"/>
          <a:ext cx="824230" cy="591820"/>
        </p:xfrm>
        <a:graphic>
          <a:graphicData uri="http://schemas.openxmlformats.org/presentationml/2006/ole">
            <mc:AlternateContent>
              <mc:Choice xmlns:v="urn:schemas-microsoft-com:vml" Requires="v">
                <p:oleObj spid="_x0000_s1057" r:id="rId8" imgW="495300" imgH="355600" progId="Equation.KSEE3">
                  <p:embed/>
                </p:oleObj>
              </mc:Choice>
              <mc:Fallback>
                <p:oleObj r:id="rId8" imgW="495300" imgH="355600" progId="Equation.KSEE3">
                  <p:embed/>
                  <p:pic>
                    <p:nvPicPr>
                      <p:cNvPr id="0" name="OLE substitute image"/>
                      <p:cNvPicPr/>
                      <p:nvPr/>
                    </p:nvPicPr>
                    <p:blipFill>
                      <a:blip r:embed="rId9"/>
                      <a:stretch>
                        <a:fillRect/>
                      </a:stretch>
                    </p:blipFill>
                    <p:spPr>
                      <a:xfrm>
                        <a:off x="5302885" y="3843020"/>
                        <a:ext cx="824230" cy="59182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wipe(left)">
                                      <p:cBhvr>
                                        <p:cTn id="4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考向04  动态电路中电功率问题</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8622665" cy="1383665"/>
          </a:xfrm>
          <a:prstGeom prst="rect">
            <a:avLst/>
          </a:prstGeom>
          <a:noFill/>
        </p:spPr>
        <p:txBody>
          <a:bodyPr wrap="square" rtlCol="0" anchor="t">
            <a:spAutoFit/>
          </a:bodyPr>
          <a:lstStyle/>
          <a:p>
            <a:pPr fontAlgn="auto">
              <a:lnSpc>
                <a:spcPct val="150000"/>
              </a:lnSpc>
            </a:pPr>
            <a:r>
              <a:rPr lang="zh-CN" sz="14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400">
                <a:solidFill>
                  <a:srgbClr val="0070C0"/>
                </a:solidFill>
                <a:latin typeface="微软雅黑" panose="020b0503020204020204" charset="-122"/>
                <a:ea typeface="微软雅黑" panose="020b0503020204020204" charset="-122"/>
                <a:cs typeface="微软雅黑" panose="020b0503020204020204" charset="-122"/>
              </a:rPr>
              <a:t>4</a:t>
            </a:r>
            <a:r>
              <a:rPr lang="zh-CN" sz="1400">
                <a:solidFill>
                  <a:srgbClr val="0070C0"/>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电梯超载报警器工作原理示意图如图所示，R</a:t>
            </a:r>
            <a:r>
              <a:rPr sz="1400" baseline="-25000">
                <a:latin typeface="微软雅黑" panose="020b0503020204020204" charset="-122"/>
                <a:ea typeface="微软雅黑" panose="020b0503020204020204" charset="-122"/>
                <a:cs typeface="微软雅黑" panose="020b0503020204020204" charset="-122"/>
              </a:rPr>
              <a:t>0</a:t>
            </a:r>
            <a:r>
              <a:rPr sz="1400">
                <a:latin typeface="微软雅黑" panose="020b0503020204020204" charset="-122"/>
                <a:ea typeface="微软雅黑" panose="020b0503020204020204" charset="-122"/>
                <a:cs typeface="微软雅黑" panose="020b0503020204020204" charset="-122"/>
              </a:rPr>
              <a:t>为定值电阻，压敏电阻R的阻值随着压力的增大而减小，A为电流表，其示数超过设定值时自动报警。电梯处于运行状态，开关S闭合，有人进入电梯后（　　）。</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A．电流表示数变小，R和R</a:t>
            </a:r>
            <a:r>
              <a:rPr sz="1400" baseline="-25000">
                <a:latin typeface="微软雅黑" panose="020b0503020204020204" charset="-122"/>
                <a:ea typeface="微软雅黑" panose="020b0503020204020204" charset="-122"/>
                <a:cs typeface="微软雅黑" panose="020b0503020204020204" charset="-122"/>
              </a:rPr>
              <a:t>0</a:t>
            </a:r>
            <a:r>
              <a:rPr sz="1400">
                <a:latin typeface="微软雅黑" panose="020b0503020204020204" charset="-122"/>
                <a:ea typeface="微软雅黑" panose="020b0503020204020204" charset="-122"/>
                <a:cs typeface="微软雅黑" panose="020b0503020204020204" charset="-122"/>
              </a:rPr>
              <a:t>的总电功率变大    B．电流表示数变小，R和R</a:t>
            </a:r>
            <a:r>
              <a:rPr sz="1400" baseline="-25000">
                <a:latin typeface="微软雅黑" panose="020b0503020204020204" charset="-122"/>
                <a:ea typeface="微软雅黑" panose="020b0503020204020204" charset="-122"/>
                <a:cs typeface="微软雅黑" panose="020b0503020204020204" charset="-122"/>
              </a:rPr>
              <a:t>0</a:t>
            </a:r>
            <a:r>
              <a:rPr sz="1400">
                <a:latin typeface="微软雅黑" panose="020b0503020204020204" charset="-122"/>
                <a:ea typeface="微软雅黑" panose="020b0503020204020204" charset="-122"/>
                <a:cs typeface="微软雅黑" panose="020b0503020204020204" charset="-122"/>
              </a:rPr>
              <a:t>的总电功率变小</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C．电流表示数变大，R和R</a:t>
            </a:r>
            <a:r>
              <a:rPr sz="1400" baseline="-25000">
                <a:latin typeface="微软雅黑" panose="020b0503020204020204" charset="-122"/>
                <a:ea typeface="微软雅黑" panose="020b0503020204020204" charset="-122"/>
                <a:cs typeface="微软雅黑" panose="020b0503020204020204" charset="-122"/>
              </a:rPr>
              <a:t>0</a:t>
            </a:r>
            <a:r>
              <a:rPr sz="1400">
                <a:latin typeface="微软雅黑" panose="020b0503020204020204" charset="-122"/>
                <a:ea typeface="微软雅黑" panose="020b0503020204020204" charset="-122"/>
                <a:cs typeface="微软雅黑" panose="020b0503020204020204" charset="-122"/>
              </a:rPr>
              <a:t>的总电功率变大    D．电流表示数变大，R和R</a:t>
            </a:r>
            <a:r>
              <a:rPr sz="1400" baseline="-25000">
                <a:latin typeface="微软雅黑" panose="020b0503020204020204" charset="-122"/>
                <a:ea typeface="微软雅黑" panose="020b0503020204020204" charset="-122"/>
                <a:cs typeface="微软雅黑" panose="020b0503020204020204" charset="-122"/>
              </a:rPr>
              <a:t>0</a:t>
            </a:r>
            <a:r>
              <a:rPr sz="1400">
                <a:latin typeface="微软雅黑" panose="020b0503020204020204" charset="-122"/>
                <a:ea typeface="微软雅黑" panose="020b0503020204020204" charset="-122"/>
                <a:cs typeface="微软雅黑" panose="020b0503020204020204" charset="-122"/>
              </a:rPr>
              <a:t>的总电功率变小</a:t>
            </a:r>
            <a:endParaRPr sz="1400">
              <a:latin typeface="微软雅黑" panose="020b0503020204020204" charset="-122"/>
              <a:ea typeface="微软雅黑" panose="020b0503020204020204" charset="-122"/>
              <a:cs typeface="微软雅黑" panose="020b0503020204020204" charset="-122"/>
            </a:endParaRPr>
          </a:p>
        </p:txBody>
      </p:sp>
      <p:pic>
        <p:nvPicPr>
          <p:cNvPr id="2" name="图片 100002" title=""/>
          <p:cNvPicPr>
            <a:picLocks noChangeAspect="1"/>
          </p:cNvPicPr>
          <p:nvPr/>
        </p:nvPicPr>
        <p:blipFill>
          <a:blip r:embed="rId6"/>
          <a:stretch>
            <a:fillRect/>
          </a:stretch>
        </p:blipFill>
        <p:spPr>
          <a:xfrm>
            <a:off x="8803005" y="1343025"/>
            <a:ext cx="3072765" cy="1313180"/>
          </a:xfrm>
          <a:prstGeom prst="rect">
            <a:avLst/>
          </a:prstGeom>
          <a:noFill/>
          <a:ln w="9525">
            <a:noFill/>
          </a:ln>
        </p:spPr>
      </p:pic>
      <p:cxnSp>
        <p:nvCxnSpPr>
          <p:cNvPr id="30" name="直接连接符 29" title=""/>
          <p:cNvCxnSpPr/>
          <p:nvPr>
            <p:custDataLst>
              <p:tags r:id="rId7"/>
            </p:custDataLst>
          </p:nvPr>
        </p:nvCxnSpPr>
        <p:spPr>
          <a:xfrm>
            <a:off x="292735" y="2851785"/>
            <a:ext cx="1191958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custDataLst>
              <p:tags r:id="rId8"/>
            </p:custDataLst>
          </p:nvPr>
        </p:nvSpPr>
        <p:spPr>
          <a:xfrm>
            <a:off x="293370" y="2945765"/>
            <a:ext cx="5511165" cy="2999740"/>
          </a:xfrm>
          <a:prstGeom prst="rect">
            <a:avLst/>
          </a:prstGeom>
          <a:noFill/>
        </p:spPr>
        <p:txBody>
          <a:bodyPr wrap="square" rtlCol="0" anchor="t">
            <a:spAutoFit/>
          </a:bodyPr>
          <a:lstStyle/>
          <a:p>
            <a:pPr fontAlgn="auto">
              <a:lnSpc>
                <a:spcPct val="150000"/>
              </a:lnSpc>
            </a:pPr>
            <a:r>
              <a:rPr lang="zh-CN" sz="14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400">
                <a:solidFill>
                  <a:srgbClr val="0070C0"/>
                </a:solidFill>
                <a:latin typeface="微软雅黑" panose="020b0503020204020204" charset="-122"/>
                <a:ea typeface="微软雅黑" panose="020b0503020204020204" charset="-122"/>
                <a:cs typeface="微软雅黑" panose="020b0503020204020204" charset="-122"/>
              </a:rPr>
              <a:t>4-1</a:t>
            </a:r>
            <a:r>
              <a:rPr lang="zh-CN" sz="1400">
                <a:solidFill>
                  <a:srgbClr val="0070C0"/>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如图甲所示的电路中，</a:t>
            </a:r>
            <a:r>
              <a:rPr sz="1400">
                <a:latin typeface="微软雅黑" panose="020b0503020204020204" charset="-122"/>
                <a:ea typeface="微软雅黑" panose="020b0503020204020204" charset="-122"/>
                <a:cs typeface="微软雅黑" panose="020b0503020204020204" charset="-122"/>
                <a:sym typeface="+mn-ea"/>
              </a:rPr>
              <a:t>R</a:t>
            </a:r>
            <a:r>
              <a:rPr sz="1400" baseline="-25000">
                <a:latin typeface="微软雅黑" panose="020b0503020204020204" charset="-122"/>
                <a:ea typeface="微软雅黑" panose="020b0503020204020204" charset="-122"/>
                <a:cs typeface="微软雅黑" panose="020b0503020204020204" charset="-122"/>
                <a:sym typeface="+mn-ea"/>
              </a:rPr>
              <a:t>0</a:t>
            </a:r>
            <a:r>
              <a:rPr sz="1400">
                <a:latin typeface="微软雅黑" panose="020b0503020204020204" charset="-122"/>
                <a:ea typeface="微软雅黑" panose="020b0503020204020204" charset="-122"/>
                <a:cs typeface="微软雅黑" panose="020b0503020204020204" charset="-122"/>
              </a:rPr>
              <a:t>为定值电阻，</a:t>
            </a:r>
            <a:r>
              <a:rPr sz="1400">
                <a:latin typeface="微软雅黑" panose="020b0503020204020204" charset="-122"/>
                <a:ea typeface="微软雅黑" panose="020b0503020204020204" charset="-122"/>
                <a:cs typeface="微软雅黑" panose="020b0503020204020204" charset="-122"/>
                <a:sym typeface="+mn-ea"/>
              </a:rPr>
              <a:t>R</a:t>
            </a:r>
            <a:r>
              <a:rPr lang="en-US" sz="1400" baseline="-25000">
                <a:latin typeface="微软雅黑" panose="020b0503020204020204" charset="-122"/>
                <a:ea typeface="微软雅黑" panose="020b0503020204020204" charset="-122"/>
                <a:cs typeface="微软雅黑" panose="020b0503020204020204" charset="-122"/>
                <a:sym typeface="+mn-ea"/>
              </a:rPr>
              <a:t>1</a:t>
            </a:r>
            <a:r>
              <a:rPr sz="1400">
                <a:latin typeface="微软雅黑" panose="020b0503020204020204" charset="-122"/>
                <a:ea typeface="微软雅黑" panose="020b0503020204020204" charset="-122"/>
                <a:cs typeface="微软雅黑" panose="020b0503020204020204" charset="-122"/>
              </a:rPr>
              <a:t>为滑动变阻器（其最大阻值为</a:t>
            </a:r>
            <a:r>
              <a:rPr lang="en-US" sz="1400">
                <a:latin typeface="微软雅黑" panose="020b0503020204020204" charset="-122"/>
                <a:ea typeface="微软雅黑" panose="020b0503020204020204" charset="-122"/>
                <a:cs typeface="微软雅黑" panose="020b0503020204020204" charset="-122"/>
              </a:rPr>
              <a:t>40Ω</a:t>
            </a:r>
            <a:r>
              <a:rPr sz="1400">
                <a:latin typeface="微软雅黑" panose="020b0503020204020204" charset="-122"/>
                <a:ea typeface="微软雅黑" panose="020b0503020204020204" charset="-122"/>
                <a:cs typeface="微软雅黑" panose="020b0503020204020204" charset="-122"/>
              </a:rPr>
              <a:t>），闭合开关</a:t>
            </a:r>
            <a:r>
              <a:rPr lang="en-US" sz="1400">
                <a:latin typeface="微软雅黑" panose="020b0503020204020204" charset="-122"/>
                <a:ea typeface="微软雅黑" panose="020b0503020204020204" charset="-122"/>
                <a:cs typeface="微软雅黑" panose="020b0503020204020204" charset="-122"/>
              </a:rPr>
              <a:t>S</a:t>
            </a:r>
            <a:r>
              <a:rPr sz="1400">
                <a:latin typeface="微软雅黑" panose="020b0503020204020204" charset="-122"/>
                <a:ea typeface="微软雅黑" panose="020b0503020204020204" charset="-122"/>
                <a:cs typeface="微软雅黑" panose="020b0503020204020204" charset="-122"/>
              </a:rPr>
              <a:t>后，当滑动变阻器的滑片P从</a:t>
            </a:r>
            <a:r>
              <a:rPr lang="en-US" sz="1400">
                <a:latin typeface="微软雅黑" panose="020b0503020204020204" charset="-122"/>
                <a:ea typeface="微软雅黑" panose="020b0503020204020204" charset="-122"/>
                <a:cs typeface="微软雅黑" panose="020b0503020204020204" charset="-122"/>
              </a:rPr>
              <a:t>a</a:t>
            </a:r>
            <a:r>
              <a:rPr sz="1400">
                <a:latin typeface="微软雅黑" panose="020b0503020204020204" charset="-122"/>
                <a:ea typeface="微软雅黑" panose="020b0503020204020204" charset="-122"/>
                <a:cs typeface="微软雅黑" panose="020b0503020204020204" charset="-122"/>
              </a:rPr>
              <a:t>端移至</a:t>
            </a:r>
            <a:r>
              <a:rPr lang="en-US" sz="1400">
                <a:latin typeface="微软雅黑" panose="020b0503020204020204" charset="-122"/>
                <a:ea typeface="微软雅黑" panose="020b0503020204020204" charset="-122"/>
                <a:cs typeface="微软雅黑" panose="020b0503020204020204" charset="-122"/>
              </a:rPr>
              <a:t>b</a:t>
            </a:r>
            <a:r>
              <a:rPr sz="1400">
                <a:latin typeface="微软雅黑" panose="020b0503020204020204" charset="-122"/>
                <a:ea typeface="微软雅黑" panose="020b0503020204020204" charset="-122"/>
                <a:cs typeface="微软雅黑" panose="020b0503020204020204" charset="-122"/>
              </a:rPr>
              <a:t>端的过程中，</a:t>
            </a:r>
            <a:r>
              <a:rPr sz="1400">
                <a:latin typeface="微软雅黑" panose="020b0503020204020204" charset="-122"/>
                <a:ea typeface="微软雅黑" panose="020b0503020204020204" charset="-122"/>
                <a:cs typeface="微软雅黑" panose="020b0503020204020204" charset="-122"/>
                <a:sym typeface="+mn-ea"/>
              </a:rPr>
              <a:t>R</a:t>
            </a:r>
            <a:r>
              <a:rPr lang="en-US" sz="1400" baseline="-25000">
                <a:latin typeface="微软雅黑" panose="020b0503020204020204" charset="-122"/>
                <a:ea typeface="微软雅黑" panose="020b0503020204020204" charset="-122"/>
                <a:cs typeface="微软雅黑" panose="020b0503020204020204" charset="-122"/>
                <a:sym typeface="+mn-ea"/>
              </a:rPr>
              <a:t>1</a:t>
            </a:r>
            <a:r>
              <a:rPr sz="1400">
                <a:latin typeface="微软雅黑" panose="020b0503020204020204" charset="-122"/>
                <a:ea typeface="微软雅黑" panose="020b0503020204020204" charset="-122"/>
                <a:cs typeface="微软雅黑" panose="020b0503020204020204" charset="-122"/>
              </a:rPr>
              <a:t>消耗的电功率随</a:t>
            </a:r>
            <a:r>
              <a:rPr sz="1400">
                <a:latin typeface="微软雅黑" panose="020b0503020204020204" charset="-122"/>
                <a:ea typeface="微软雅黑" panose="020b0503020204020204" charset="-122"/>
                <a:cs typeface="微软雅黑" panose="020b0503020204020204" charset="-122"/>
                <a:sym typeface="+mn-ea"/>
              </a:rPr>
              <a:t>R</a:t>
            </a:r>
            <a:r>
              <a:rPr lang="en-US" sz="1400" baseline="-25000">
                <a:latin typeface="微软雅黑" panose="020b0503020204020204" charset="-122"/>
                <a:ea typeface="微软雅黑" panose="020b0503020204020204" charset="-122"/>
                <a:cs typeface="微软雅黑" panose="020b0503020204020204" charset="-122"/>
                <a:sym typeface="+mn-ea"/>
              </a:rPr>
              <a:t>1</a:t>
            </a:r>
            <a:r>
              <a:rPr sz="1400">
                <a:latin typeface="微软雅黑" panose="020b0503020204020204" charset="-122"/>
                <a:ea typeface="微软雅黑" panose="020b0503020204020204" charset="-122"/>
                <a:cs typeface="微软雅黑" panose="020b0503020204020204" charset="-122"/>
              </a:rPr>
              <a:t>电阻变化关系如图乙所示，根据图象信息，则下列判断正确的是（　　）。</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①电路中最小电流0.4A；</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②</a:t>
            </a:r>
            <a:r>
              <a:rPr sz="1400">
                <a:latin typeface="微软雅黑" panose="020b0503020204020204" charset="-122"/>
                <a:ea typeface="微软雅黑" panose="020b0503020204020204" charset="-122"/>
                <a:cs typeface="微软雅黑" panose="020b0503020204020204" charset="-122"/>
                <a:sym typeface="+mn-ea"/>
              </a:rPr>
              <a:t>R</a:t>
            </a:r>
            <a:r>
              <a:rPr sz="1400" baseline="-25000">
                <a:latin typeface="微软雅黑" panose="020b0503020204020204" charset="-122"/>
                <a:ea typeface="微软雅黑" panose="020b0503020204020204" charset="-122"/>
                <a:cs typeface="微软雅黑" panose="020b0503020204020204" charset="-122"/>
                <a:sym typeface="+mn-ea"/>
              </a:rPr>
              <a:t>0</a:t>
            </a:r>
            <a:r>
              <a:rPr sz="1400">
                <a:latin typeface="微软雅黑" panose="020b0503020204020204" charset="-122"/>
                <a:ea typeface="微软雅黑" panose="020b0503020204020204" charset="-122"/>
                <a:cs typeface="微软雅黑" panose="020b0503020204020204" charset="-122"/>
              </a:rPr>
              <a:t>的阻值是</a:t>
            </a:r>
            <a:r>
              <a:rPr lang="en-US" sz="1400">
                <a:latin typeface="微软雅黑" panose="020b0503020204020204" charset="-122"/>
                <a:ea typeface="微软雅黑" panose="020b0503020204020204" charset="-122"/>
                <a:cs typeface="微软雅黑" panose="020b0503020204020204" charset="-122"/>
              </a:rPr>
              <a:t>20Ω</a:t>
            </a:r>
            <a:r>
              <a:rPr sz="1400">
                <a:latin typeface="微软雅黑" panose="020b0503020204020204" charset="-122"/>
                <a:ea typeface="微软雅黑" panose="020b0503020204020204" charset="-122"/>
                <a:cs typeface="微软雅黑" panose="020b0503020204020204" charset="-122"/>
              </a:rPr>
              <a:t>；</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③电源电压10V；</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④</a:t>
            </a:r>
            <a:r>
              <a:rPr sz="1400">
                <a:latin typeface="微软雅黑" panose="020b0503020204020204" charset="-122"/>
                <a:ea typeface="微软雅黑" panose="020b0503020204020204" charset="-122"/>
                <a:cs typeface="微软雅黑" panose="020b0503020204020204" charset="-122"/>
                <a:sym typeface="+mn-ea"/>
              </a:rPr>
              <a:t>R</a:t>
            </a:r>
            <a:r>
              <a:rPr sz="1400" baseline="-25000">
                <a:latin typeface="微软雅黑" panose="020b0503020204020204" charset="-122"/>
                <a:ea typeface="微软雅黑" panose="020b0503020204020204" charset="-122"/>
                <a:cs typeface="微软雅黑" panose="020b0503020204020204" charset="-122"/>
                <a:sym typeface="+mn-ea"/>
              </a:rPr>
              <a:t>0</a:t>
            </a:r>
            <a:r>
              <a:rPr sz="1400">
                <a:latin typeface="微软雅黑" panose="020b0503020204020204" charset="-122"/>
                <a:ea typeface="微软雅黑" panose="020b0503020204020204" charset="-122"/>
                <a:cs typeface="微软雅黑" panose="020b0503020204020204" charset="-122"/>
              </a:rPr>
              <a:t>消耗的最大电功率10W。</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A．①②</a:t>
            </a:r>
            <a:r>
              <a:rPr lang="en-US" sz="1400">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B．③④</a:t>
            </a:r>
            <a:r>
              <a:rPr lang="en-US" sz="1400">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C．①③</a:t>
            </a:r>
            <a:r>
              <a:rPr lang="en-US" sz="1400">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D．②④</a:t>
            </a:r>
            <a:endParaRPr sz="1400">
              <a:latin typeface="微软雅黑" panose="020b0503020204020204" charset="-122"/>
              <a:ea typeface="微软雅黑" panose="020b0503020204020204" charset="-122"/>
              <a:cs typeface="微软雅黑" panose="020b0503020204020204" charset="-122"/>
            </a:endParaRPr>
          </a:p>
        </p:txBody>
      </p:sp>
      <p:pic>
        <p:nvPicPr>
          <p:cNvPr id="6" name="图片 100022" title=""/>
          <p:cNvPicPr>
            <a:picLocks noChangeAspect="1"/>
          </p:cNvPicPr>
          <p:nvPr/>
        </p:nvPicPr>
        <p:blipFill>
          <a:blip r:embed="rId9"/>
          <a:stretch>
            <a:fillRect/>
          </a:stretch>
        </p:blipFill>
        <p:spPr>
          <a:xfrm>
            <a:off x="2776855" y="4297045"/>
            <a:ext cx="3231515" cy="1306830"/>
          </a:xfrm>
          <a:prstGeom prst="rect">
            <a:avLst/>
          </a:prstGeom>
          <a:noFill/>
          <a:ln w="9525">
            <a:noFill/>
          </a:ln>
        </p:spPr>
      </p:pic>
      <p:cxnSp>
        <p:nvCxnSpPr>
          <p:cNvPr id="21" name="直接连接符 20" title=""/>
          <p:cNvCxnSpPr/>
          <p:nvPr>
            <p:custDataLst>
              <p:tags r:id="rId10"/>
            </p:custDataLst>
          </p:nvPr>
        </p:nvCxnSpPr>
        <p:spPr>
          <a:xfrm flipH="1">
            <a:off x="6035040" y="2839085"/>
            <a:ext cx="0" cy="404622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11"/>
            </p:custDataLst>
          </p:nvPr>
        </p:nvSpPr>
        <p:spPr>
          <a:xfrm>
            <a:off x="6096635" y="2902585"/>
            <a:ext cx="5944235" cy="3322955"/>
          </a:xfrm>
          <a:prstGeom prst="rect">
            <a:avLst/>
          </a:prstGeom>
          <a:noFill/>
        </p:spPr>
        <p:txBody>
          <a:bodyPr wrap="square" rtlCol="0" anchor="t">
            <a:spAutoFit/>
          </a:bodyPr>
          <a:lstStyle/>
          <a:p>
            <a:pPr fontAlgn="auto">
              <a:lnSpc>
                <a:spcPct val="150000"/>
              </a:lnSpc>
            </a:pPr>
            <a:r>
              <a:rPr lang="zh-CN" sz="14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400">
                <a:solidFill>
                  <a:srgbClr val="0070C0"/>
                </a:solidFill>
                <a:latin typeface="微软雅黑" panose="020b0503020204020204" charset="-122"/>
                <a:ea typeface="微软雅黑" panose="020b0503020204020204" charset="-122"/>
                <a:cs typeface="微软雅黑" panose="020b0503020204020204" charset="-122"/>
              </a:rPr>
              <a:t>4-2</a:t>
            </a:r>
            <a:r>
              <a:rPr lang="zh-CN" sz="1400">
                <a:solidFill>
                  <a:srgbClr val="0070C0"/>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（多选）如图所示电路中，电源电压保持不变。只闭合开关S</a:t>
            </a:r>
            <a:r>
              <a:rPr sz="1400" baseline="-25000">
                <a:latin typeface="微软雅黑" panose="020b0503020204020204" charset="-122"/>
                <a:ea typeface="微软雅黑" panose="020b0503020204020204" charset="-122"/>
                <a:cs typeface="微软雅黑" panose="020b0503020204020204" charset="-122"/>
              </a:rPr>
              <a:t>1</a:t>
            </a:r>
            <a:r>
              <a:rPr sz="1400">
                <a:latin typeface="微软雅黑" panose="020b0503020204020204" charset="-122"/>
                <a:ea typeface="微软雅黑" panose="020b0503020204020204" charset="-122"/>
                <a:cs typeface="微软雅黑" panose="020b0503020204020204" charset="-122"/>
              </a:rPr>
              <a:t>，移动滑动变阻器的滑片，使电路中电流达到最小值，此时电流表的示数为0.15A，电压表的示数为3V；只闭合开关S</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，移动滑片至滑动变阻器的中点C处，此时电压表的示数为5V，电阻R2的电功率为0.5W。下列说法中正确的是（　　）。</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A．电阻R</a:t>
            </a:r>
            <a:r>
              <a:rPr sz="1400" baseline="-25000">
                <a:latin typeface="微软雅黑" panose="020b0503020204020204" charset="-122"/>
                <a:ea typeface="微软雅黑" panose="020b0503020204020204" charset="-122"/>
                <a:cs typeface="微软雅黑" panose="020b0503020204020204" charset="-122"/>
              </a:rPr>
              <a:t>1</a:t>
            </a:r>
            <a:r>
              <a:rPr sz="1400">
                <a:latin typeface="微软雅黑" panose="020b0503020204020204" charset="-122"/>
                <a:ea typeface="微软雅黑" panose="020b0503020204020204" charset="-122"/>
                <a:cs typeface="微软雅黑" panose="020b0503020204020204" charset="-122"/>
              </a:rPr>
              <a:t>的阻值是20Ω；</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B．电源电压是9V；</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C．滑动变阻器R</a:t>
            </a:r>
            <a:r>
              <a:rPr sz="1400" baseline="-25000">
                <a:latin typeface="微软雅黑" panose="020b0503020204020204" charset="-122"/>
                <a:ea typeface="微软雅黑" panose="020b0503020204020204" charset="-122"/>
                <a:cs typeface="微软雅黑" panose="020b0503020204020204" charset="-122"/>
              </a:rPr>
              <a:t>3</a:t>
            </a:r>
            <a:r>
              <a:rPr sz="1400">
                <a:latin typeface="微软雅黑" panose="020b0503020204020204" charset="-122"/>
                <a:ea typeface="微软雅黑" panose="020b0503020204020204" charset="-122"/>
                <a:cs typeface="微软雅黑" panose="020b0503020204020204" charset="-122"/>
              </a:rPr>
              <a:t>的最大阻值是10Ω；</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D．当开关S</a:t>
            </a:r>
            <a:r>
              <a:rPr sz="1400" baseline="-25000">
                <a:latin typeface="微软雅黑" panose="020b0503020204020204" charset="-122"/>
                <a:ea typeface="微软雅黑" panose="020b0503020204020204" charset="-122"/>
                <a:cs typeface="微软雅黑" panose="020b0503020204020204" charset="-122"/>
              </a:rPr>
              <a:t>1</a:t>
            </a:r>
            <a:r>
              <a:rPr sz="1400">
                <a:latin typeface="微软雅黑" panose="020b0503020204020204" charset="-122"/>
                <a:ea typeface="微软雅黑" panose="020b0503020204020204" charset="-122"/>
                <a:cs typeface="微软雅黑" panose="020b0503020204020204" charset="-122"/>
              </a:rPr>
              <a:t>、S</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、S</a:t>
            </a:r>
            <a:r>
              <a:rPr sz="1400" baseline="-25000">
                <a:latin typeface="微软雅黑" panose="020b0503020204020204" charset="-122"/>
                <a:ea typeface="微软雅黑" panose="020b0503020204020204" charset="-122"/>
                <a:cs typeface="微软雅黑" panose="020b0503020204020204" charset="-122"/>
              </a:rPr>
              <a:t>3</a:t>
            </a:r>
            <a:r>
              <a:rPr sz="1400">
                <a:latin typeface="微软雅黑" panose="020b0503020204020204" charset="-122"/>
                <a:ea typeface="微软雅黑" panose="020b0503020204020204" charset="-122"/>
                <a:cs typeface="微软雅黑" panose="020b0503020204020204" charset="-122"/>
              </a:rPr>
              <a:t>都闭合时，</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电路消耗的总功率是2.52W</a:t>
            </a:r>
            <a:endParaRPr sz="1400">
              <a:latin typeface="微软雅黑" panose="020b0503020204020204" charset="-122"/>
              <a:ea typeface="微软雅黑" panose="020b0503020204020204" charset="-122"/>
              <a:cs typeface="微软雅黑" panose="020b0503020204020204" charset="-122"/>
            </a:endParaRPr>
          </a:p>
        </p:txBody>
      </p:sp>
      <p:pic>
        <p:nvPicPr>
          <p:cNvPr id="10" name="图片 100031" title=""/>
          <p:cNvPicPr>
            <a:picLocks noChangeAspect="1"/>
          </p:cNvPicPr>
          <p:nvPr/>
        </p:nvPicPr>
        <p:blipFill>
          <a:blip r:embed="rId12"/>
          <a:stretch>
            <a:fillRect/>
          </a:stretch>
        </p:blipFill>
        <p:spPr>
          <a:xfrm>
            <a:off x="9277985" y="4297045"/>
            <a:ext cx="2457450" cy="2000250"/>
          </a:xfrm>
          <a:prstGeom prst="rect">
            <a:avLst/>
          </a:prstGeom>
          <a:noFill/>
          <a:ln w="9525">
            <a:noFill/>
          </a:ln>
        </p:spPr>
      </p:pic>
      <p:sp>
        <p:nvSpPr>
          <p:cNvPr id="16" name="文本框 15" title=""/>
          <p:cNvSpPr txBox="1"/>
          <p:nvPr/>
        </p:nvSpPr>
        <p:spPr>
          <a:xfrm>
            <a:off x="7926070" y="175958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3376295" y="402526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7416165" y="4276725"/>
            <a:ext cx="48069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Effect transition="in" filter="wipe(left)">
                                      <p:cBhvr>
                                        <p:cTn id="40" dur="500"/>
                                        <p:tgtEl>
                                          <p:spTgt spid="15">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wipe(left)">
                                      <p:cBhvr>
                                        <p:cTn id="45" dur="500"/>
                                        <p:tgtEl>
                                          <p:spTgt spid="15">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animEffect transition="in" filter="wipe(left)">
                                      <p:cBhvr>
                                        <p:cTn id="55" dur="500"/>
                                        <p:tgtEl>
                                          <p:spTgt spid="15">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5">
                                            <p:txEl>
                                              <p:pRg st="3" end="3"/>
                                            </p:txEl>
                                          </p:spTgt>
                                        </p:tgtEl>
                                        <p:attrNameLst>
                                          <p:attrName>style.visibility</p:attrName>
                                        </p:attrNameLst>
                                      </p:cBhvr>
                                      <p:to>
                                        <p:strVal val="visible"/>
                                      </p:to>
                                    </p:set>
                                    <p:animEffect transition="in" filter="wipe(left)">
                                      <p:cBhvr>
                                        <p:cTn id="60" dur="500"/>
                                        <p:tgtEl>
                                          <p:spTgt spid="15">
                                            <p:txEl>
                                              <p:pRg st="3" end="3"/>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5">
                                            <p:txEl>
                                              <p:pRg st="4" end="4"/>
                                            </p:txEl>
                                          </p:spTgt>
                                        </p:tgtEl>
                                        <p:attrNameLst>
                                          <p:attrName>style.visibility</p:attrName>
                                        </p:attrNameLst>
                                      </p:cBhvr>
                                      <p:to>
                                        <p:strVal val="visible"/>
                                      </p:to>
                                    </p:set>
                                    <p:animEffect transition="in" filter="wipe(left)">
                                      <p:cBhvr>
                                        <p:cTn id="65" dur="500"/>
                                        <p:tgtEl>
                                          <p:spTgt spid="15">
                                            <p:txEl>
                                              <p:pRg st="4" end="4"/>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xEl>
                                              <p:pRg st="5" end="5"/>
                                            </p:txEl>
                                          </p:spTgt>
                                        </p:tgtEl>
                                        <p:attrNameLst>
                                          <p:attrName>style.visibility</p:attrName>
                                        </p:attrNameLst>
                                      </p:cBhvr>
                                      <p:to>
                                        <p:strVal val="visible"/>
                                      </p:to>
                                    </p:set>
                                    <p:animEffect transition="in" filter="wipe(left)">
                                      <p:cBhvr>
                                        <p:cTn id="70" dur="500"/>
                                        <p:tgtEl>
                                          <p:spTgt spid="15">
                                            <p:txEl>
                                              <p:pRg st="5" end="5"/>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xEl>
                                              <p:pRg st="0" end="0"/>
                                            </p:txEl>
                                          </p:spTgt>
                                        </p:tgtEl>
                                        <p:attrNameLst>
                                          <p:attrName>style.visibility</p:attrName>
                                        </p:attrNameLst>
                                      </p:cBhvr>
                                      <p:to>
                                        <p:strVal val="visible"/>
                                      </p:to>
                                    </p:set>
                                    <p:animEffect transition="in" filter="wipe(left)">
                                      <p:cBhvr>
                                        <p:cTn id="80" dur="500"/>
                                        <p:tgtEl>
                                          <p:spTgt spid="22">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2">
                                            <p:txEl>
                                              <p:pRg st="1" end="1"/>
                                            </p:txEl>
                                          </p:spTgt>
                                        </p:tgtEl>
                                        <p:attrNameLst>
                                          <p:attrName>style.visibility</p:attrName>
                                        </p:attrNameLst>
                                      </p:cBhvr>
                                      <p:to>
                                        <p:strVal val="visible"/>
                                      </p:to>
                                    </p:set>
                                    <p:animEffect transition="in" filter="wipe(left)">
                                      <p:cBhvr>
                                        <p:cTn id="90" dur="500"/>
                                        <p:tgtEl>
                                          <p:spTgt spid="22">
                                            <p:txEl>
                                              <p:pRg st="1" end="1"/>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2">
                                            <p:txEl>
                                              <p:pRg st="2" end="2"/>
                                            </p:txEl>
                                          </p:spTgt>
                                        </p:tgtEl>
                                        <p:attrNameLst>
                                          <p:attrName>style.visibility</p:attrName>
                                        </p:attrNameLst>
                                      </p:cBhvr>
                                      <p:to>
                                        <p:strVal val="visible"/>
                                      </p:to>
                                    </p:set>
                                    <p:animEffect transition="in" filter="wipe(left)">
                                      <p:cBhvr>
                                        <p:cTn id="95" dur="500"/>
                                        <p:tgtEl>
                                          <p:spTgt spid="22">
                                            <p:txEl>
                                              <p:pRg st="2" end="2"/>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22">
                                            <p:txEl>
                                              <p:pRg st="3" end="3"/>
                                            </p:txEl>
                                          </p:spTgt>
                                        </p:tgtEl>
                                        <p:attrNameLst>
                                          <p:attrName>style.visibility</p:attrName>
                                        </p:attrNameLst>
                                      </p:cBhvr>
                                      <p:to>
                                        <p:strVal val="visible"/>
                                      </p:to>
                                    </p:set>
                                    <p:animEffect transition="in" filter="wipe(left)">
                                      <p:cBhvr>
                                        <p:cTn id="100" dur="500"/>
                                        <p:tgtEl>
                                          <p:spTgt spid="22">
                                            <p:txEl>
                                              <p:pRg st="3" end="3"/>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2">
                                            <p:txEl>
                                              <p:pRg st="4" end="4"/>
                                            </p:txEl>
                                          </p:spTgt>
                                        </p:tgtEl>
                                        <p:attrNameLst>
                                          <p:attrName>style.visibility</p:attrName>
                                        </p:attrNameLst>
                                      </p:cBhvr>
                                      <p:to>
                                        <p:strVal val="visible"/>
                                      </p:to>
                                    </p:set>
                                    <p:animEffect transition="in" filter="wipe(left)">
                                      <p:cBhvr>
                                        <p:cTn id="105" dur="500"/>
                                        <p:tgtEl>
                                          <p:spTgt spid="22">
                                            <p:txEl>
                                              <p:pRg st="4" end="4"/>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22">
                                            <p:txEl>
                                              <p:pRg st="5" end="5"/>
                                            </p:txEl>
                                          </p:spTgt>
                                        </p:tgtEl>
                                        <p:attrNameLst>
                                          <p:attrName>style.visibility</p:attrName>
                                        </p:attrNameLst>
                                      </p:cBhvr>
                                      <p:to>
                                        <p:strVal val="visible"/>
                                      </p:to>
                                    </p:set>
                                    <p:animEffect transition="in" filter="wipe(left)">
                                      <p:cBhvr>
                                        <p:cTn id="110" dur="500"/>
                                        <p:tgtEl>
                                          <p:spTgt spid="22">
                                            <p:txEl>
                                              <p:pRg st="5" end="5"/>
                                            </p:txEl>
                                          </p:spTgt>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left)">
                                      <p:cBhvr>
                                        <p:cTn id="115" dur="500"/>
                                        <p:tgtEl>
                                          <p:spTgt spid="16"/>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00"/>
                                        <p:tgtEl>
                                          <p:spTgt spid="11"/>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13"/>
                                        </p:tgtEl>
                                        <p:attrNameLst>
                                          <p:attrName>style.visibility</p:attrName>
                                        </p:attrNameLst>
                                      </p:cBhvr>
                                      <p:to>
                                        <p:strVal val="visible"/>
                                      </p:to>
                                    </p:set>
                                    <p:animEffect transition="in" filter="wipe(down)">
                                      <p:cBhvr>
                                        <p:cTn id="1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6" grpId="0"/>
      <p:bldP spid="6" grpId="0"/>
      <p:bldP spid="10" grpId="0"/>
      <p:bldP spid="11" grpId="0"/>
      <p:bldP spid="13"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en-US" altLang="zh-CN" sz="4400" b="1">
                  <a:solidFill>
                    <a:schemeClr val="accent2">
                      <a:lumMod val="75000"/>
                    </a:schemeClr>
                  </a:solidFill>
                  <a:latin typeface="微软雅黑" panose="020b0503020204020204" charset="-122"/>
                  <a:ea typeface="微软雅黑" panose="020b0503020204020204" charset="-122"/>
                </a:rPr>
                <a:t> </a:t>
              </a:r>
              <a:r>
                <a:rPr lang="zh-CN" altLang="en-US" sz="4400" b="1">
                  <a:solidFill>
                    <a:schemeClr val="accent2">
                      <a:lumMod val="75000"/>
                    </a:schemeClr>
                  </a:solidFill>
                  <a:latin typeface="微软雅黑" panose="020b0503020204020204" charset="-122"/>
                  <a:ea typeface="微软雅黑" panose="020b0503020204020204" charset="-122"/>
                </a:rPr>
                <a:t>测量小灯泡电功率</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pic>
        <p:nvPicPr>
          <p:cNvPr id="2" name="Picture 2"/>
          <p:cNvPicPr>
            <a:picLocks noChangeAspect="1"/>
          </p:cNvPicPr>
          <p:nvPr/>
        </p:nvPicPr>
        <p:blipFill>
          <a:blip r:embed="rId2"/>
          <a:stretch>
            <a:fillRect/>
          </a:stretch>
        </p:blipFill>
        <p:spPr>
          <a:xfrm flipH="1">
            <a:off x="10731500" y="12484100"/>
            <a:ext cx="0" cy="0"/>
          </a:xfrm>
          <a:prstGeom prst="rect">
            <a:avLst/>
          </a:prstGeom>
          <a:ln>
            <a:noFill/>
          </a:ln>
        </p:spPr>
      </p:pic>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44340" y="182245"/>
            <a:ext cx="5974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一、用电流表和电压表测量小灯泡的电功率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3249930" cy="506730"/>
          </a:xfrm>
          <a:prstGeom prst="rect">
            <a:avLst/>
          </a:prstGeom>
          <a:noFill/>
        </p:spPr>
        <p:txBody>
          <a:bodyPr wrap="square" rtlCol="0" anchor="t">
            <a:spAutoFit/>
          </a:bodyPr>
          <a:lstStyle/>
          <a:p>
            <a:pPr fontAlgn="auto">
              <a:lnSpc>
                <a:spcPct val="150000"/>
              </a:lnSpc>
            </a:pP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1.伏安法测量小灯泡的电功率</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374650" y="1956435"/>
            <a:ext cx="7005320"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【实验目的】</a:t>
            </a:r>
            <a:r>
              <a:rPr lang="zh-CN">
                <a:latin typeface="微软雅黑" panose="020b0503020204020204" charset="-122"/>
                <a:ea typeface="微软雅黑" panose="020b0503020204020204" charset="-122"/>
                <a:cs typeface="微软雅黑" panose="020b0503020204020204" charset="-122"/>
              </a:rPr>
              <a:t>用电流表和电压表测量小灯泡的额定功率和实际功率</a:t>
            </a:r>
            <a:endParaRPr lang="zh-CN">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389890" y="2499995"/>
            <a:ext cx="11572875" cy="175323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【实验原理和方法】</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（1）原理：P=UI；</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（2）根据电功率的计算公式P=UI，用电压表测量小灯泡两端电压，用电流表测通过小灯泡的电流，就可以求出小灯泡的电功率</a:t>
            </a:r>
            <a:endParaRPr lang="zh-CN">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6"/>
            </p:custDataLst>
          </p:nvPr>
        </p:nvSpPr>
        <p:spPr>
          <a:xfrm>
            <a:off x="389890" y="4253230"/>
            <a:ext cx="11315700"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【实验器材】</a:t>
            </a:r>
            <a:r>
              <a:rPr lang="zh-CN">
                <a:latin typeface="微软雅黑" panose="020b0503020204020204" charset="-122"/>
                <a:ea typeface="微软雅黑" panose="020b0503020204020204" charset="-122"/>
                <a:cs typeface="微软雅黑" panose="020b0503020204020204" charset="-122"/>
              </a:rPr>
              <a:t>两节电池、滑动变阻器、电压表、电流表、小灯泡一个（额定电压2.5V）、灯座、开关、导线</a:t>
            </a:r>
            <a:endParaRPr lang="zh-CN">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7"/>
            </p:custDataLst>
          </p:nvPr>
        </p:nvSpPr>
        <p:spPr>
          <a:xfrm>
            <a:off x="374650" y="4796790"/>
            <a:ext cx="281749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【实验电路图和实物图】</a:t>
            </a:r>
            <a:endParaRPr lang="zh-CN">
              <a:latin typeface="微软雅黑" panose="020b0503020204020204" charset="-122"/>
              <a:ea typeface="微软雅黑" panose="020b0503020204020204" charset="-122"/>
              <a:cs typeface="微软雅黑" panose="020b0503020204020204" charset="-122"/>
            </a:endParaRPr>
          </a:p>
        </p:txBody>
      </p:sp>
      <p:pic>
        <p:nvPicPr>
          <p:cNvPr id="10" name="图片 -2147481146" title=""/>
          <p:cNvPicPr>
            <a:picLocks noChangeAspect="1"/>
          </p:cNvPicPr>
          <p:nvPr/>
        </p:nvPicPr>
        <p:blipFill>
          <a:blip r:embed="rId8"/>
          <a:stretch>
            <a:fillRect/>
          </a:stretch>
        </p:blipFill>
        <p:spPr>
          <a:xfrm>
            <a:off x="3888740" y="4796790"/>
            <a:ext cx="4403090" cy="19812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left)">
                                      <p:cBhvr>
                                        <p:cTn id="40" dur="500"/>
                                        <p:tgtEl>
                                          <p:spTgt spid="11">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wipe(left)">
                                      <p:cBhvr>
                                        <p:cTn id="45" dur="500"/>
                                        <p:tgtEl>
                                          <p:spTgt spid="13">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44340" y="182245"/>
            <a:ext cx="5974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一、用电流表和电压表测量小灯泡的电功率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226185"/>
            <a:ext cx="3249930" cy="506730"/>
          </a:xfrm>
          <a:prstGeom prst="rect">
            <a:avLst/>
          </a:prstGeom>
          <a:noFill/>
        </p:spPr>
        <p:txBody>
          <a:bodyPr wrap="square" rtlCol="0" anchor="t">
            <a:spAutoFit/>
          </a:bodyPr>
          <a:lstStyle/>
          <a:p>
            <a:pPr fontAlgn="auto">
              <a:lnSpc>
                <a:spcPct val="150000"/>
              </a:lnSpc>
            </a:pP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1.伏安法测量小灯泡的电功率</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389890" y="1646555"/>
            <a:ext cx="11572875" cy="5192395"/>
          </a:xfrm>
          <a:prstGeom prst="rect">
            <a:avLst/>
          </a:prstGeom>
          <a:noFill/>
        </p:spPr>
        <p:txBody>
          <a:bodyPr wrap="square" rtlCol="0" anchor="t">
            <a:spAutoFit/>
          </a:bodyPr>
          <a:lstStyle/>
          <a:p>
            <a:pPr fontAlgn="auto">
              <a:lnSpc>
                <a:spcPct val="150000"/>
              </a:lnSpc>
            </a:pPr>
            <a:r>
              <a:rPr lang="zh-CN" sz="1700">
                <a:solidFill>
                  <a:srgbClr val="172EDB"/>
                </a:solidFill>
                <a:latin typeface="微软雅黑" panose="020b0503020204020204" charset="-122"/>
                <a:ea typeface="微软雅黑" panose="020b0503020204020204" charset="-122"/>
                <a:cs typeface="微软雅黑" panose="020b0503020204020204" charset="-122"/>
              </a:rPr>
              <a:t>【实验步骤】</a:t>
            </a:r>
            <a:endParaRPr lang="zh-CN" sz="1700">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1700">
                <a:latin typeface="微软雅黑" panose="020b0503020204020204" charset="-122"/>
                <a:ea typeface="微软雅黑" panose="020b0503020204020204" charset="-122"/>
                <a:cs typeface="微软雅黑" panose="020b0503020204020204" charset="-122"/>
              </a:rPr>
              <a:t>（1）根据实验要求，设计电路，画出电路图（如图甲所示）；</a:t>
            </a:r>
            <a:endParaRPr lang="zh-CN" sz="17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1700">
                <a:latin typeface="微软雅黑" panose="020b0503020204020204" charset="-122"/>
                <a:ea typeface="微软雅黑" panose="020b0503020204020204" charset="-122"/>
                <a:cs typeface="微软雅黑" panose="020b0503020204020204" charset="-122"/>
              </a:rPr>
              <a:t>（2）按照图甲所示电路图连接实物电路，如图乙所示。在开关闭合之前，将滑动变阻器的滑片移到阻值最大处（保护电路）；</a:t>
            </a:r>
            <a:endParaRPr lang="zh-CN" sz="17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1700">
                <a:latin typeface="微软雅黑" panose="020b0503020204020204" charset="-122"/>
                <a:ea typeface="微软雅黑" panose="020b0503020204020204" charset="-122"/>
                <a:cs typeface="微软雅黑" panose="020b0503020204020204" charset="-122"/>
              </a:rPr>
              <a:t>（3）检查连接无误后，闭合开关，调节滑动变阻器的滑片，使电压表的示数等于小灯泡的额定电压，观察此时小灯泡的发光情况，记下此时电压表和电流表的示数，填在实验数据记录表中；</a:t>
            </a:r>
            <a:endParaRPr lang="zh-CN" sz="17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1700">
                <a:latin typeface="微软雅黑" panose="020b0503020204020204" charset="-122"/>
                <a:ea typeface="微软雅黑" panose="020b0503020204020204" charset="-122"/>
                <a:cs typeface="微软雅黑" panose="020b0503020204020204" charset="-122"/>
              </a:rPr>
              <a:t>（4）调节滑动变阻器的滑片（改变小灯泡两端电压，实现多次测量），使小灯泡两端电压低于额定电压，观察此时小灯泡的发光情况与在额定电压下的发光情况有什么不同，记下此时电压表和电流表的示数，数据记录表中；</a:t>
            </a:r>
            <a:endParaRPr lang="zh-CN" sz="17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1700">
                <a:latin typeface="微软雅黑" panose="020b0503020204020204" charset="-122"/>
                <a:ea typeface="微软雅黑" panose="020b0503020204020204" charset="-122"/>
                <a:cs typeface="微软雅黑" panose="020b0503020204020204" charset="-122"/>
              </a:rPr>
              <a:t>（5）调节滑动变阻器的滑片，使电压表的示数约为额定电压的1.2倍，观察此时小灯泡的发光情况与在额定电压下的发光情况有什么不同，记下此时电压表和电流表的示数，数据记录表中；</a:t>
            </a:r>
            <a:endParaRPr lang="zh-CN" sz="17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1700">
                <a:latin typeface="微软雅黑" panose="020b0503020204020204" charset="-122"/>
                <a:ea typeface="微软雅黑" panose="020b0503020204020204" charset="-122"/>
                <a:cs typeface="微软雅黑" panose="020b0503020204020204" charset="-122"/>
              </a:rPr>
              <a:t>（6）实验结束后，断开开关，将连接电路的导线拆开，并整理好实验器材；</a:t>
            </a:r>
            <a:endParaRPr lang="zh-CN" sz="17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1700">
                <a:latin typeface="微软雅黑" panose="020b0503020204020204" charset="-122"/>
                <a:ea typeface="微软雅黑" panose="020b0503020204020204" charset="-122"/>
                <a:cs typeface="微软雅黑" panose="020b0503020204020204" charset="-122"/>
              </a:rPr>
              <a:t>（7）根据测出的三组数据（不是为了求平均值，而是为了得到不同电压下的实际功率），计算出小灯泡在不同发光情况下的电功率，并填在实验数据表中。</a:t>
            </a:r>
            <a:endParaRPr lang="zh-CN" sz="17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500"/>
                                        <p:tgtEl>
                                          <p:spTgt spid="6">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Effect transition="in" filter="wipe(left)">
                                      <p:cBhvr>
                                        <p:cTn id="5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44340" y="182245"/>
            <a:ext cx="5974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一、用电流表和电压表测量小灯泡的电功率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256665"/>
            <a:ext cx="3249930" cy="506730"/>
          </a:xfrm>
          <a:prstGeom prst="rect">
            <a:avLst/>
          </a:prstGeom>
          <a:noFill/>
        </p:spPr>
        <p:txBody>
          <a:bodyPr wrap="square" rtlCol="0" anchor="t">
            <a:spAutoFit/>
          </a:bodyPr>
          <a:lstStyle/>
          <a:p>
            <a:pPr fontAlgn="auto">
              <a:lnSpc>
                <a:spcPct val="150000"/>
              </a:lnSpc>
            </a:pP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1.伏安法测量小灯泡的电功率</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374650" y="1651635"/>
            <a:ext cx="7005320"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【实验数据记录表】</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14" name="表格 13" title=""/>
          <p:cNvGraphicFramePr>
            <a:graphicFrameLocks noGrp="1"/>
          </p:cNvGraphicFramePr>
          <p:nvPr>
            <p:custDataLst>
              <p:tags r:id="rId5"/>
            </p:custDataLst>
          </p:nvPr>
        </p:nvGraphicFramePr>
        <p:xfrm>
          <a:off x="589915" y="2159000"/>
          <a:ext cx="10918190" cy="1475740"/>
        </p:xfrm>
        <a:graphic>
          <a:graphicData uri="http://schemas.openxmlformats.org/drawingml/2006/table">
            <a:tbl>
              <a:tblPr/>
              <a:tblGrid>
                <a:gridCol w="2183130"/>
                <a:gridCol w="2181225"/>
                <a:gridCol w="2185670"/>
                <a:gridCol w="2182495"/>
                <a:gridCol w="2185670"/>
              </a:tblGrid>
              <a:tr h="3689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实验次数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电压U/V</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电流I/A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电功率P/W</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小灯泡的亮度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89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2.5</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0.6</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正常</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89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较暗</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89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0.84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较亮</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5" name="文本框 14" title=""/>
          <p:cNvSpPr txBox="1"/>
          <p:nvPr>
            <p:custDataLst>
              <p:tags r:id="rId6"/>
            </p:custDataLst>
          </p:nvPr>
        </p:nvSpPr>
        <p:spPr>
          <a:xfrm>
            <a:off x="389890" y="3688715"/>
            <a:ext cx="11572875" cy="175323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【分析论证】</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（1）分析表格中的实验数据后，发现小灯泡两端的实际电压越高，小灯泡电功率越大，小灯泡越亮；</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（2）小灯泡的亮度时由它的实际功率决定的；</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（3）小灯泡的实际电功率有多个，额定功率只有一个。</a:t>
            </a:r>
            <a:endParaRPr lang="zh-CN">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7"/>
            </p:custDataLst>
          </p:nvPr>
        </p:nvSpPr>
        <p:spPr>
          <a:xfrm>
            <a:off x="435610" y="5377815"/>
            <a:ext cx="11572875" cy="133794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【实验结论】</a:t>
            </a:r>
            <a:r>
              <a:rPr lang="zh-CN">
                <a:solidFill>
                  <a:schemeClr val="tx1"/>
                </a:solidFill>
                <a:latin typeface="微软雅黑" panose="020b0503020204020204" charset="-122"/>
                <a:ea typeface="微软雅黑" panose="020b0503020204020204" charset="-122"/>
                <a:cs typeface="微软雅黑" panose="020b0503020204020204" charset="-122"/>
              </a:rPr>
              <a:t>当U</a:t>
            </a:r>
            <a:r>
              <a:rPr lang="zh-CN" baseline="-25000">
                <a:solidFill>
                  <a:schemeClr val="tx1"/>
                </a:solidFill>
                <a:latin typeface="微软雅黑" panose="020b0503020204020204" charset="-122"/>
                <a:ea typeface="微软雅黑" panose="020b0503020204020204" charset="-122"/>
                <a:cs typeface="微软雅黑" panose="020b0503020204020204" charset="-122"/>
              </a:rPr>
              <a:t>实</a:t>
            </a:r>
            <a:r>
              <a:rPr lang="zh-CN">
                <a:solidFill>
                  <a:schemeClr val="tx1"/>
                </a:solidFill>
                <a:latin typeface="微软雅黑" panose="020b0503020204020204" charset="-122"/>
                <a:ea typeface="微软雅黑" panose="020b0503020204020204" charset="-122"/>
                <a:cs typeface="微软雅黑" panose="020b0503020204020204" charset="-122"/>
              </a:rPr>
              <a:t>=U</a:t>
            </a:r>
            <a:r>
              <a:rPr lang="zh-CN" baseline="-25000">
                <a:solidFill>
                  <a:schemeClr val="tx1"/>
                </a:solidFill>
                <a:latin typeface="微软雅黑" panose="020b0503020204020204" charset="-122"/>
                <a:ea typeface="微软雅黑" panose="020b0503020204020204" charset="-122"/>
                <a:cs typeface="微软雅黑" panose="020b0503020204020204" charset="-122"/>
              </a:rPr>
              <a:t>额</a:t>
            </a:r>
            <a:r>
              <a:rPr lang="zh-CN">
                <a:solidFill>
                  <a:schemeClr val="tx1"/>
                </a:solidFill>
                <a:latin typeface="微软雅黑" panose="020b0503020204020204" charset="-122"/>
                <a:ea typeface="微软雅黑" panose="020b0503020204020204" charset="-122"/>
                <a:cs typeface="微软雅黑" panose="020b0503020204020204" charset="-122"/>
              </a:rPr>
              <a:t>时，P</a:t>
            </a:r>
            <a:r>
              <a:rPr lang="zh-CN" baseline="-25000">
                <a:solidFill>
                  <a:schemeClr val="tx1"/>
                </a:solidFill>
                <a:latin typeface="微软雅黑" panose="020b0503020204020204" charset="-122"/>
                <a:ea typeface="微软雅黑" panose="020b0503020204020204" charset="-122"/>
                <a:cs typeface="微软雅黑" panose="020b0503020204020204" charset="-122"/>
              </a:rPr>
              <a:t>实</a:t>
            </a:r>
            <a:r>
              <a:rPr lang="zh-CN">
                <a:solidFill>
                  <a:schemeClr val="tx1"/>
                </a:solidFill>
                <a:latin typeface="微软雅黑" panose="020b0503020204020204" charset="-122"/>
                <a:ea typeface="微软雅黑" panose="020b0503020204020204" charset="-122"/>
                <a:cs typeface="微软雅黑" panose="020b0503020204020204" charset="-122"/>
              </a:rPr>
              <a:t>=P</a:t>
            </a:r>
            <a:r>
              <a:rPr lang="zh-CN" baseline="-25000">
                <a:solidFill>
                  <a:schemeClr val="tx1"/>
                </a:solidFill>
                <a:latin typeface="微软雅黑" panose="020b0503020204020204" charset="-122"/>
                <a:ea typeface="微软雅黑" panose="020b0503020204020204" charset="-122"/>
                <a:cs typeface="微软雅黑" panose="020b0503020204020204" charset="-122"/>
              </a:rPr>
              <a:t>额</a:t>
            </a:r>
            <a:r>
              <a:rPr lang="zh-CN">
                <a:solidFill>
                  <a:schemeClr val="tx1"/>
                </a:solidFill>
                <a:latin typeface="微软雅黑" panose="020b0503020204020204" charset="-122"/>
                <a:ea typeface="微软雅黑" panose="020b0503020204020204" charset="-122"/>
                <a:cs typeface="微软雅黑" panose="020b0503020204020204" charset="-122"/>
              </a:rPr>
              <a:t>，小灯泡正常发光，测得P</a:t>
            </a:r>
            <a:r>
              <a:rPr lang="zh-CN" baseline="-25000">
                <a:solidFill>
                  <a:schemeClr val="tx1"/>
                </a:solidFill>
                <a:latin typeface="微软雅黑" panose="020b0503020204020204" charset="-122"/>
                <a:ea typeface="微软雅黑" panose="020b0503020204020204" charset="-122"/>
                <a:cs typeface="微软雅黑" panose="020b0503020204020204" charset="-122"/>
              </a:rPr>
              <a:t>额</a:t>
            </a:r>
            <a:r>
              <a:rPr lang="zh-CN">
                <a:solidFill>
                  <a:schemeClr val="tx1"/>
                </a:solidFill>
                <a:latin typeface="微软雅黑" panose="020b0503020204020204" charset="-122"/>
                <a:ea typeface="微软雅黑" panose="020b0503020204020204" charset="-122"/>
                <a:cs typeface="微软雅黑" panose="020b0503020204020204" charset="-122"/>
              </a:rPr>
              <a:t>=0.6W；</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当U</a:t>
            </a:r>
            <a:r>
              <a:rPr lang="zh-CN" baseline="-25000">
                <a:solidFill>
                  <a:schemeClr val="tx1"/>
                </a:solidFill>
                <a:latin typeface="微软雅黑" panose="020b0503020204020204" charset="-122"/>
                <a:ea typeface="微软雅黑" panose="020b0503020204020204" charset="-122"/>
                <a:cs typeface="微软雅黑" panose="020b0503020204020204" charset="-122"/>
              </a:rPr>
              <a:t>实</a:t>
            </a:r>
            <a:r>
              <a:rPr lang="zh-CN">
                <a:solidFill>
                  <a:schemeClr val="tx1"/>
                </a:solidFill>
                <a:latin typeface="微软雅黑" panose="020b0503020204020204" charset="-122"/>
                <a:ea typeface="微软雅黑" panose="020b0503020204020204" charset="-122"/>
                <a:cs typeface="微软雅黑" panose="020b0503020204020204" charset="-122"/>
              </a:rPr>
              <a:t>&lt;U</a:t>
            </a:r>
            <a:r>
              <a:rPr lang="zh-CN" baseline="-25000">
                <a:solidFill>
                  <a:schemeClr val="tx1"/>
                </a:solidFill>
                <a:latin typeface="微软雅黑" panose="020b0503020204020204" charset="-122"/>
                <a:ea typeface="微软雅黑" panose="020b0503020204020204" charset="-122"/>
                <a:cs typeface="微软雅黑" panose="020b0503020204020204" charset="-122"/>
              </a:rPr>
              <a:t>额</a:t>
            </a:r>
            <a:r>
              <a:rPr lang="zh-CN">
                <a:solidFill>
                  <a:schemeClr val="tx1"/>
                </a:solidFill>
                <a:latin typeface="微软雅黑" panose="020b0503020204020204" charset="-122"/>
                <a:ea typeface="微软雅黑" panose="020b0503020204020204" charset="-122"/>
                <a:cs typeface="微软雅黑" panose="020b0503020204020204" charset="-122"/>
              </a:rPr>
              <a:t>时，P</a:t>
            </a:r>
            <a:r>
              <a:rPr lang="zh-CN" baseline="-25000">
                <a:solidFill>
                  <a:schemeClr val="tx1"/>
                </a:solidFill>
                <a:latin typeface="微软雅黑" panose="020b0503020204020204" charset="-122"/>
                <a:ea typeface="微软雅黑" panose="020b0503020204020204" charset="-122"/>
                <a:cs typeface="微软雅黑" panose="020b0503020204020204" charset="-122"/>
              </a:rPr>
              <a:t>实</a:t>
            </a:r>
            <a:r>
              <a:rPr lang="zh-CN">
                <a:solidFill>
                  <a:schemeClr val="tx1"/>
                </a:solidFill>
                <a:latin typeface="微软雅黑" panose="020b0503020204020204" charset="-122"/>
                <a:ea typeface="微软雅黑" panose="020b0503020204020204" charset="-122"/>
                <a:cs typeface="微软雅黑" panose="020b0503020204020204" charset="-122"/>
              </a:rPr>
              <a:t>&lt;P</a:t>
            </a:r>
            <a:r>
              <a:rPr lang="zh-CN" baseline="-25000">
                <a:solidFill>
                  <a:schemeClr val="tx1"/>
                </a:solidFill>
                <a:latin typeface="微软雅黑" panose="020b0503020204020204" charset="-122"/>
                <a:ea typeface="微软雅黑" panose="020b0503020204020204" charset="-122"/>
                <a:cs typeface="微软雅黑" panose="020b0503020204020204" charset="-122"/>
              </a:rPr>
              <a:t>额</a:t>
            </a:r>
            <a:r>
              <a:rPr lang="zh-CN">
                <a:solidFill>
                  <a:schemeClr val="tx1"/>
                </a:solidFill>
                <a:latin typeface="微软雅黑" panose="020b0503020204020204" charset="-122"/>
                <a:ea typeface="微软雅黑" panose="020b0503020204020204" charset="-122"/>
                <a:cs typeface="微软雅黑" panose="020b0503020204020204" charset="-122"/>
              </a:rPr>
              <a:t>，小灯泡发光较暗；</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当U</a:t>
            </a:r>
            <a:r>
              <a:rPr lang="zh-CN" baseline="-25000">
                <a:solidFill>
                  <a:schemeClr val="tx1"/>
                </a:solidFill>
                <a:latin typeface="微软雅黑" panose="020b0503020204020204" charset="-122"/>
                <a:ea typeface="微软雅黑" panose="020b0503020204020204" charset="-122"/>
                <a:cs typeface="微软雅黑" panose="020b0503020204020204" charset="-122"/>
              </a:rPr>
              <a:t>实</a:t>
            </a:r>
            <a:r>
              <a:rPr lang="zh-CN">
                <a:solidFill>
                  <a:schemeClr val="tx1"/>
                </a:solidFill>
                <a:latin typeface="微软雅黑" panose="020b0503020204020204" charset="-122"/>
                <a:ea typeface="微软雅黑" panose="020b0503020204020204" charset="-122"/>
                <a:cs typeface="微软雅黑" panose="020b0503020204020204" charset="-122"/>
              </a:rPr>
              <a:t>&gt;U</a:t>
            </a:r>
            <a:r>
              <a:rPr lang="zh-CN" baseline="-25000">
                <a:solidFill>
                  <a:schemeClr val="tx1"/>
                </a:solidFill>
                <a:latin typeface="微软雅黑" panose="020b0503020204020204" charset="-122"/>
                <a:ea typeface="微软雅黑" panose="020b0503020204020204" charset="-122"/>
                <a:cs typeface="微软雅黑" panose="020b0503020204020204" charset="-122"/>
              </a:rPr>
              <a:t>额</a:t>
            </a:r>
            <a:r>
              <a:rPr lang="zh-CN">
                <a:solidFill>
                  <a:schemeClr val="tx1"/>
                </a:solidFill>
                <a:latin typeface="微软雅黑" panose="020b0503020204020204" charset="-122"/>
                <a:ea typeface="微软雅黑" panose="020b0503020204020204" charset="-122"/>
                <a:cs typeface="微软雅黑" panose="020b0503020204020204" charset="-122"/>
              </a:rPr>
              <a:t>时，P</a:t>
            </a:r>
            <a:r>
              <a:rPr lang="zh-CN" baseline="-25000">
                <a:solidFill>
                  <a:schemeClr val="tx1"/>
                </a:solidFill>
                <a:latin typeface="微软雅黑" panose="020b0503020204020204" charset="-122"/>
                <a:ea typeface="微软雅黑" panose="020b0503020204020204" charset="-122"/>
                <a:cs typeface="微软雅黑" panose="020b0503020204020204" charset="-122"/>
              </a:rPr>
              <a:t>实</a:t>
            </a:r>
            <a:r>
              <a:rPr lang="zh-CN">
                <a:solidFill>
                  <a:schemeClr val="tx1"/>
                </a:solidFill>
                <a:latin typeface="微软雅黑" panose="020b0503020204020204" charset="-122"/>
                <a:ea typeface="微软雅黑" panose="020b0503020204020204" charset="-122"/>
                <a:cs typeface="微软雅黑" panose="020b0503020204020204" charset="-122"/>
              </a:rPr>
              <a:t>&gt;P</a:t>
            </a:r>
            <a:r>
              <a:rPr lang="zh-CN" baseline="-25000">
                <a:solidFill>
                  <a:schemeClr val="tx1"/>
                </a:solidFill>
                <a:latin typeface="微软雅黑" panose="020b0503020204020204" charset="-122"/>
                <a:ea typeface="微软雅黑" panose="020b0503020204020204" charset="-122"/>
                <a:cs typeface="微软雅黑" panose="020b0503020204020204" charset="-122"/>
              </a:rPr>
              <a:t>额</a:t>
            </a:r>
            <a:r>
              <a:rPr lang="zh-CN">
                <a:solidFill>
                  <a:schemeClr val="tx1"/>
                </a:solidFill>
                <a:latin typeface="微软雅黑" panose="020b0503020204020204" charset="-122"/>
                <a:ea typeface="微软雅黑" panose="020b0503020204020204" charset="-122"/>
                <a:cs typeface="微软雅黑" panose="020b0503020204020204" charset="-122"/>
              </a:rPr>
              <a:t>，小灯泡发光较亮。</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wipe(left)">
                                      <p:cBhvr>
                                        <p:cTn id="30" dur="500"/>
                                        <p:tgtEl>
                                          <p:spTgt spid="15">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wipe(left)">
                                      <p:cBhvr>
                                        <p:cTn id="35" dur="500"/>
                                        <p:tgtEl>
                                          <p:spTgt spid="15">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wipe(left)">
                                      <p:cBhvr>
                                        <p:cTn id="40" dur="500"/>
                                        <p:tgtEl>
                                          <p:spTgt spid="15">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3" end="3"/>
                                            </p:txEl>
                                          </p:spTgt>
                                        </p:tgtEl>
                                        <p:attrNameLst>
                                          <p:attrName>style.visibility</p:attrName>
                                        </p:attrNameLst>
                                      </p:cBhvr>
                                      <p:to>
                                        <p:strVal val="visible"/>
                                      </p:to>
                                    </p:set>
                                    <p:animEffect transition="in" filter="wipe(left)">
                                      <p:cBhvr>
                                        <p:cTn id="45" dur="500"/>
                                        <p:tgtEl>
                                          <p:spTgt spid="15">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wipe(left)">
                                      <p:cBhvr>
                                        <p:cTn id="50" dur="500"/>
                                        <p:tgtEl>
                                          <p:spTgt spid="1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6">
                                            <p:txEl>
                                              <p:pRg st="1" end="1"/>
                                            </p:txEl>
                                          </p:spTgt>
                                        </p:tgtEl>
                                        <p:attrNameLst>
                                          <p:attrName>style.visibility</p:attrName>
                                        </p:attrNameLst>
                                      </p:cBhvr>
                                      <p:to>
                                        <p:strVal val="visible"/>
                                      </p:to>
                                    </p:set>
                                    <p:animEffect transition="in" filter="wipe(left)">
                                      <p:cBhvr>
                                        <p:cTn id="55" dur="500"/>
                                        <p:tgtEl>
                                          <p:spTgt spid="16">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xEl>
                                              <p:pRg st="2" end="2"/>
                                            </p:txEl>
                                          </p:spTgt>
                                        </p:tgtEl>
                                        <p:attrNameLst>
                                          <p:attrName>style.visibility</p:attrName>
                                        </p:attrNameLst>
                                      </p:cBhvr>
                                      <p:to>
                                        <p:strVal val="visible"/>
                                      </p:to>
                                    </p:set>
                                    <p:animEffect transition="in" filter="wipe(left)">
                                      <p:cBhvr>
                                        <p:cTn id="6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44340" y="182245"/>
            <a:ext cx="5974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一、用电流表和电压表测量小灯泡的电功率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3249930" cy="506730"/>
          </a:xfrm>
          <a:prstGeom prst="rect">
            <a:avLst/>
          </a:prstGeom>
          <a:noFill/>
        </p:spPr>
        <p:txBody>
          <a:bodyPr wrap="square" rtlCol="0" anchor="t">
            <a:spAutoFit/>
          </a:bodyPr>
          <a:lstStyle/>
          <a:p>
            <a:pPr fontAlgn="auto">
              <a:lnSpc>
                <a:spcPct val="150000"/>
              </a:lnSpc>
            </a:pP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2.实验注意事项</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4" name="表格 13" title=""/>
          <p:cNvGraphicFramePr>
            <a:graphicFrameLocks noGrp="1"/>
          </p:cNvGraphicFramePr>
          <p:nvPr>
            <p:custDataLst>
              <p:tags r:id="rId4"/>
            </p:custDataLst>
          </p:nvPr>
        </p:nvGraphicFramePr>
        <p:xfrm>
          <a:off x="374650" y="1956435"/>
          <a:ext cx="11495405" cy="4495165"/>
        </p:xfrm>
        <a:graphic>
          <a:graphicData uri="http://schemas.openxmlformats.org/drawingml/2006/table">
            <a:tbl>
              <a:tblPr/>
              <a:tblGrid>
                <a:gridCol w="1550035"/>
                <a:gridCol w="9945370"/>
              </a:tblGrid>
              <a:tr h="249555">
                <a:tc rowSpan="3">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选择器材</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电源电压应高于小灯泡的额定电压。例如，额定电压为2.5V的小灯泡，至少选两节干电池作为电源。</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98600">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1）电压表量程的选择应参照小灯泡的额定电压。①若小灯泡的额定电压时2.5V，则选择0—3V量程；②若小灯泡的额定电压时3.8V，则选择0—15V量程。（2）电流表量程的选择要参照小灯泡的额定电流的大小。①若知道小灯泡的额定电压和额定功率，则可以计算出小灯泡的额定电流的大小，电流表的量程略大于额定电流即可；②若不能求出额定电流大小，可用试触法确定电流表的量程。③因为常见的小灯泡（额定电压1.5V—3.8V）额定电流均小于0.6A，故无特殊说明，电流表的量程可以直接选择0—0.6A量程。</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9745">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滑动变阻器允许通过的最大电流要大于小灯泡的额定电流，滑动变阻器的最大电阻应与小灯泡的电阻差不多，以使滑动变阻器的调压效果明显。</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8855">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连接电路</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1）连接电路前，要把开关断开，防止由于电路连接错误而发生短路，损坏电路元件；（2）连接电流表和电压表时，注意电流从“+”接线柱流入，从“—”接线柱流出；（3）连接滑动变阻器时，要“一上一下”选用接线柱。闭合开关前需把滑动变阻器的滑片置于阻值最大处，防止电路中电流过大，损坏电路元件。</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48410">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操作细节</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1）移动滑动变阻器的滑片时，要紧盯电压表的示数；（2）调节小灯泡两端的电压高于额定电压时，要注意缓慢调节滑动变阻器的滑片，实际电压不能超过额定电压的1.2倍，同时通电时间不易过长，否则容易烧坏小灯泡；（3）实验完毕，一定要先断开开关，然后再拆卸电路，整理器材；（4）分析数据时，不能把三次的电功率取平均值，因为这三次的电功率是三个不同电压下的电功率，求平均值无任何意义。</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44340" y="182245"/>
            <a:ext cx="5974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一、用电流表和电压表测量小灯泡的电功率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292735" y="1449705"/>
            <a:ext cx="5450205" cy="506730"/>
          </a:xfrm>
          <a:prstGeom prst="rect">
            <a:avLst/>
          </a:prstGeom>
          <a:noFill/>
        </p:spPr>
        <p:txBody>
          <a:bodyPr wrap="square" rtlCol="0" anchor="t">
            <a:spAutoFit/>
          </a:bodyPr>
          <a:lstStyle/>
          <a:p>
            <a:pPr fontAlgn="auto">
              <a:lnSpc>
                <a:spcPct val="150000"/>
              </a:lnSpc>
            </a:pP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3.伏安法测小灯泡电功率实验中常见故障及原因分析</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4"/>
            </p:custDataLst>
          </p:nvPr>
        </p:nvGraphicFramePr>
        <p:xfrm>
          <a:off x="292735" y="1917700"/>
          <a:ext cx="11704320" cy="4227195"/>
        </p:xfrm>
        <a:graphic>
          <a:graphicData uri="http://schemas.openxmlformats.org/drawingml/2006/table">
            <a:tbl>
              <a:tblPr/>
              <a:tblGrid>
                <a:gridCol w="1173480"/>
                <a:gridCol w="5001895"/>
                <a:gridCol w="5528945"/>
              </a:tblGrid>
              <a:tr h="175895">
                <a:tc gridSpan="2">
                  <a:txBody>
                    <a:bodyPr vert="horz" wrap="square"/>
                    <a:lstStyle/>
                    <a:p>
                      <a:pPr indent="0" algn="ctr" fontAlgn="auto">
                        <a:lnSpc>
                          <a:spcPct val="130000"/>
                        </a:lnSpc>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常见故障现象</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fontAlgn="auto">
                        <a:lnSpc>
                          <a:spcPct val="130000"/>
                        </a:lnSpc>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原因分析</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352425">
                <a:tc rowSpan="4">
                  <a:txBody>
                    <a:bodyPr vert="horz" wrap="square"/>
                    <a:lstStyle/>
                    <a:p>
                      <a:pPr indent="0" fontAlgn="auto">
                        <a:lnSpc>
                          <a:spcPct val="130000"/>
                        </a:lnSpc>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灯泡不亮</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闭合开关，灯泡不亮，电流表、电压表无示数</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电源、电流表、导线、开关或滑动变阻器损坏，或接线柱接触不良</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4980">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闭合开关，灯泡不亮，电流表、电压表有示数</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（1）滑动变阻器接成定值电阻；（2）滑动变阻器滑片在阻值最大处很难调节；（3）电源电压过低</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2425">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fontAlgn="auto">
                        <a:lnSpc>
                          <a:spcPct val="130000"/>
                        </a:lnSpc>
                        <a:buNone/>
                      </a:pPr>
                      <a:r>
                        <a:rPr 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rPr>
                        <a:t>闭合开关，灯泡不亮，电流表指针几乎不偏转，而电压表示数却很大，接近电源电压</a:t>
                      </a:r>
                      <a:endParaRPr lang="en-US" alt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（1）电流表、电压表位置互换了；（2）</a:t>
                      </a:r>
                      <a:r>
                        <a:rPr lang="en-US" sz="1200"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灯泡处断路，即灯泡的灯丝断了或灯座接触不良</a:t>
                      </a:r>
                      <a:r>
                        <a:rPr lang="en-US" sz="12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30000"/>
                        </a:lnSpc>
                        <a:buNone/>
                      </a:pPr>
                      <a:r>
                        <a:rPr 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rPr>
                        <a:t>闭合开关，灯泡不亮，电流表有示数，电压表无示数</a:t>
                      </a:r>
                      <a:endParaRPr lang="en-US" alt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rPr>
                        <a:t>灯泡短路</a:t>
                      </a:r>
                      <a:endParaRPr lang="en-US" alt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2425">
                <a:tc rowSpan="3">
                  <a:txBody>
                    <a:bodyPr vert="horz" wrap="square"/>
                    <a:lstStyle/>
                    <a:p>
                      <a:pPr indent="0" fontAlgn="auto">
                        <a:lnSpc>
                          <a:spcPct val="130000"/>
                        </a:lnSpc>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电表问题</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闭合开关，电流表或电压表的指针偏转角度很小</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（1）电流表或电压表的量程过大；（2）电源电压太低；（3）滑动变阻器接入电路的阻值过大</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6530">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闭合开关，电流表或电压表指针反向偏转</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电流表或电压表的“+”“-”接线柱接反了</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闭合开关，电流表或电压表指针的偏转角度超过电表的量程</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（1）电流表或电压表量程选择过小；（2）电路中出现短路；（3）滑动变阻器接入电路中的阻值太小</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6530">
                <a:tc>
                  <a:txBody>
                    <a:bodyPr vert="horz" wrap="square"/>
                    <a:lstStyle/>
                    <a:p>
                      <a:pPr indent="0" fontAlgn="auto">
                        <a:lnSpc>
                          <a:spcPct val="130000"/>
                        </a:lnSpc>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开关问题</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连接电路时，接完最后一根导线灯泡立即发光</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连接电路时，开关一直处于闭合</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rowSpan="4">
                  <a:txBody>
                    <a:bodyPr vert="horz" wrap="square"/>
                    <a:lstStyle/>
                    <a:p>
                      <a:pPr indent="0" fontAlgn="auto">
                        <a:lnSpc>
                          <a:spcPct val="130000"/>
                        </a:lnSpc>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滑动变阻器问题</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rPr>
                        <a:t>闭合开关，移动滑动变阻器的滑片时，电表示数及灯泡的亮度均无变化</a:t>
                      </a:r>
                      <a:endParaRPr lang="en-US" alt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rPr>
                        <a:t>滑动变阻器同时接入了上面（或下面）两个接线柱</a:t>
                      </a:r>
                      <a:endParaRPr lang="en-US" altLang="en-US" sz="12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2425">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闭合开关，无论怎么调节滑动变阻器，电压表示数总小于灯泡额定电压</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电源电压过低</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2425">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无论怎么调节滑动变阻器，电压表示数总大于灯泡的额定电压</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（1）电源电压过高；（2）选用滑动变阻器最大阻值过小</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32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闭合开关瞬间，灯泡发出强光后熄灭，电流表指针偏转后又回到零刻度线处，电压表仍有示数</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30000"/>
                        </a:lnSpc>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滑动变阻器同时接入了上面两个接线柱或滑动变阻器的滑片没有置于阻值最大位置，导致灯泡两端电压过高，灯泡灯丝熔断</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44340" y="182245"/>
            <a:ext cx="5690235" cy="1014730"/>
          </a:xfrm>
          <a:prstGeom prst="rect">
            <a:avLst/>
          </a:prstGeom>
          <a:noFill/>
        </p:spPr>
        <p:txBody>
          <a:bodyPr wrap="square" rtlCol="0" anchor="t">
            <a:spAutoFit/>
          </a:bodyPr>
          <a:lstStyle/>
          <a:p>
            <a:pPr algn="l" fontAlgn="auto">
              <a:lnSpc>
                <a:spcPct val="150000"/>
              </a:lnSpc>
            </a:pP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二、特殊方法测量小灯泡的电功率（用单一电表测小灯泡额定功率的典型电路）</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292735" y="1449705"/>
            <a:ext cx="1365885"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1</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.安阻法</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4" name="1BCC2C28-871D-48CB-8BE0-2867F7803ADB-5" title=""/>
          <p:cNvPicPr>
            <a:picLocks noChangeAspect="1"/>
          </p:cNvPicPr>
          <p:nvPr/>
        </p:nvPicPr>
        <p:blipFill>
          <a:blip r:embed="rId4"/>
          <a:stretch>
            <a:fillRect/>
          </a:stretch>
        </p:blipFill>
        <p:spPr>
          <a:xfrm>
            <a:off x="1658620" y="1536065"/>
            <a:ext cx="8937625" cy="50768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44340" y="182245"/>
            <a:ext cx="5690235" cy="1014730"/>
          </a:xfrm>
          <a:prstGeom prst="rect">
            <a:avLst/>
          </a:prstGeom>
          <a:noFill/>
        </p:spPr>
        <p:txBody>
          <a:bodyPr wrap="square" rtlCol="0" anchor="t">
            <a:spAutoFit/>
          </a:bodyPr>
          <a:lstStyle/>
          <a:p>
            <a:pPr algn="l" fontAlgn="auto">
              <a:lnSpc>
                <a:spcPct val="150000"/>
              </a:lnSpc>
            </a:pP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二、特殊方法测量小灯泡的电功率（用单一电表测小灯泡额定功率的典型电路）</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292735" y="1449705"/>
            <a:ext cx="1365885"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2</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.伏阻法</a:t>
            </a:r>
            <a:endParaRPr 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4" name="1BCC2C28-871D-48CB-8BE0-2867F7803ADB-6" title=""/>
          <p:cNvPicPr>
            <a:picLocks noChangeAspect="1"/>
          </p:cNvPicPr>
          <p:nvPr/>
        </p:nvPicPr>
        <p:blipFill>
          <a:blip r:embed="rId4"/>
          <a:stretch>
            <a:fillRect/>
          </a:stretch>
        </p:blipFill>
        <p:spPr>
          <a:xfrm>
            <a:off x="2397125" y="1196975"/>
            <a:ext cx="6710680" cy="55670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44340" y="182245"/>
            <a:ext cx="5690235" cy="645160"/>
          </a:xfrm>
          <a:prstGeom prst="rect">
            <a:avLst/>
          </a:prstGeom>
          <a:noFill/>
        </p:spPr>
        <p:txBody>
          <a:bodyPr wrap="squar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三、利用电能表测量用电器的电功率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292735" y="1437640"/>
            <a:ext cx="11726545" cy="3438525"/>
          </a:xfrm>
          <a:prstGeom prst="rect">
            <a:avLst/>
          </a:prstGeom>
          <a:noFill/>
        </p:spPr>
        <p:txBody>
          <a:bodyPr wrap="square" rtlCol="0" anchor="t">
            <a:no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（1）从电能表表盘上记下用电器每消耗1kW·h的电能，电能表的转数N（或指示灯闪烁次数N）；</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（2）断开家里其他用电器的开关，只让待测用电器在正常负荷下稳定工作；</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（3）用停表测量待测用电器工作时电能表转盘转数n（或指示灯闪烁次数n）所用时间；</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（4）断开待测用电器开关，计算其电功率。电能表转盘转数n（或指示灯闪烁次数n）时所消耗的电能为</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用电器的实际电功率</a:t>
            </a:r>
            <a:endParaRPr>
              <a:latin typeface="微软雅黑" panose="020b0503020204020204" charset="-122"/>
              <a:ea typeface="微软雅黑" panose="020b0503020204020204" charset="-122"/>
              <a:cs typeface="微软雅黑" panose="020b0503020204020204" charset="-122"/>
            </a:endParaRPr>
          </a:p>
        </p:txBody>
      </p:sp>
      <p:graphicFrame>
        <p:nvGraphicFramePr>
          <p:cNvPr id="2" name="Object 1383" title=""/>
          <p:cNvGraphicFramePr>
            <a:graphicFrameLocks noChangeAspect="1"/>
          </p:cNvGraphicFramePr>
          <p:nvPr/>
        </p:nvGraphicFramePr>
        <p:xfrm>
          <a:off x="5283200" y="3251200"/>
          <a:ext cx="2237740" cy="489585"/>
        </p:xfrm>
        <a:graphic>
          <a:graphicData uri="http://schemas.openxmlformats.org/presentationml/2006/ole">
            <mc:AlternateContent>
              <mc:Choice xmlns:v="urn:schemas-microsoft-com:vml" Requires="v">
                <p:oleObj spid="_x0000_s1058" r:id="rId4" imgW="1625600" imgH="355600" progId="Equation.KSEE3">
                  <p:embed/>
                </p:oleObj>
              </mc:Choice>
              <mc:Fallback>
                <p:oleObj r:id="rId4" imgW="1625600" imgH="355600" progId="Equation.KSEE3">
                  <p:embed/>
                  <p:pic>
                    <p:nvPicPr>
                      <p:cNvPr id="0" name="OLE substitute image"/>
                      <p:cNvPicPr/>
                      <p:nvPr/>
                    </p:nvPicPr>
                    <p:blipFill>
                      <a:blip r:embed="rId5"/>
                      <a:stretch>
                        <a:fillRect/>
                      </a:stretch>
                    </p:blipFill>
                    <p:spPr>
                      <a:xfrm>
                        <a:off x="5283200" y="3251200"/>
                        <a:ext cx="2237740" cy="489585"/>
                      </a:xfrm>
                      <a:prstGeom prst="rect">
                        <a:avLst/>
                      </a:prstGeom>
                      <a:noFill/>
                      <a:ln w="38100">
                        <a:noFill/>
                        <a:miter/>
                      </a:ln>
                    </p:spPr>
                  </p:pic>
                </p:oleObj>
              </mc:Fallback>
            </mc:AlternateContent>
          </a:graphicData>
        </a:graphic>
      </p:graphicFrame>
      <p:graphicFrame>
        <p:nvGraphicFramePr>
          <p:cNvPr id="6" name="Object 1384" title=""/>
          <p:cNvGraphicFramePr>
            <a:graphicFrameLocks noChangeAspect="1"/>
          </p:cNvGraphicFramePr>
          <p:nvPr/>
        </p:nvGraphicFramePr>
        <p:xfrm>
          <a:off x="2640330" y="3923665"/>
          <a:ext cx="1475740" cy="563245"/>
        </p:xfrm>
        <a:graphic>
          <a:graphicData uri="http://schemas.openxmlformats.org/presentationml/2006/ole">
            <mc:AlternateContent>
              <mc:Choice xmlns:v="urn:schemas-microsoft-com:vml" Requires="v">
                <p:oleObj spid="_x0000_s1059" r:id="rId6" imgW="965200" imgH="368300" progId="Equation.KSEE3">
                  <p:embed/>
                </p:oleObj>
              </mc:Choice>
              <mc:Fallback>
                <p:oleObj r:id="rId6" imgW="965200" imgH="368300" progId="Equation.KSEE3">
                  <p:embed/>
                  <p:pic>
                    <p:nvPicPr>
                      <p:cNvPr id="0" name="OLE substitute image"/>
                      <p:cNvPicPr/>
                      <p:nvPr/>
                    </p:nvPicPr>
                    <p:blipFill>
                      <a:blip r:embed="rId7"/>
                      <a:stretch>
                        <a:fillRect/>
                      </a:stretch>
                    </p:blipFill>
                    <p:spPr>
                      <a:xfrm>
                        <a:off x="2640330" y="3923665"/>
                        <a:ext cx="1475740" cy="56324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wipe(left)">
                                      <p:cBhvr>
                                        <p:cTn id="35" dur="500"/>
                                        <p:tgtEl>
                                          <p:spTgt spid="7">
                                            <p:txEl>
                                              <p:pRg st="6" end="6"/>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571055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实验器材的选择与电路故障分析</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pic>
        <p:nvPicPr>
          <p:cNvPr id="13" name="图片 12" title=""/>
          <p:cNvPicPr>
            <a:picLocks noChangeAspect="1"/>
          </p:cNvPicPr>
          <p:nvPr>
            <p:custDataLst>
              <p:tags r:id="rId5"/>
            </p:custDataLst>
          </p:nvPr>
        </p:nvPicPr>
        <p:blipFill>
          <a:blip r:embed="rId4"/>
          <a:stretch>
            <a:fillRect/>
          </a:stretch>
        </p:blipFill>
        <p:spPr>
          <a:xfrm>
            <a:off x="475329" y="1418708"/>
            <a:ext cx="2013585" cy="483870"/>
          </a:xfrm>
          <a:prstGeom prst="rect">
            <a:avLst/>
          </a:prstGeom>
        </p:spPr>
      </p:pic>
      <p:sp>
        <p:nvSpPr>
          <p:cNvPr id="14" name="文本框 13" title=""/>
          <p:cNvSpPr txBox="1"/>
          <p:nvPr>
            <p:custDataLst>
              <p:tags r:id="rId6"/>
            </p:custDataLst>
          </p:nvPr>
        </p:nvSpPr>
        <p:spPr>
          <a:xfrm>
            <a:off x="374679" y="1902477"/>
            <a:ext cx="11734800" cy="286131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实验器材的选择原则：1）电压表、电流表的选择原则：在满足量程要求的前提下尽可能选择小量程，以使测量结果的精确度更高。2）滑动变阻器的选择：①看允许通过的最大电流是否符合要求；②看最大阻值是否符合电路调节要求。</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实验电故障分析：1）首先要根据题干给出的条件确定是断路还是短路：电流表有（无）示数，说明电流表所在电路时通路（断路）；电压表有（无）示数，说明电压表两接线柱到电源两极的电路时通路（断路）；（2）然后再分析、判断是哪一部分发生断路或短路。</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571055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实验器材的选择与电路故障分析</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280795"/>
            <a:ext cx="11576050" cy="3322955"/>
          </a:xfrm>
          <a:prstGeom prst="rect">
            <a:avLst/>
          </a:prstGeom>
          <a:noFill/>
        </p:spPr>
        <p:txBody>
          <a:bodyPr wrap="square" rtlCol="0" anchor="t">
            <a:spAutoFit/>
          </a:bodyPr>
          <a:lstStyle/>
          <a:p>
            <a:pPr fontAlgn="auto">
              <a:lnSpc>
                <a:spcPct val="150000"/>
              </a:lnSpc>
            </a:pPr>
            <a:r>
              <a:rPr lang="zh-CN" sz="14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400">
                <a:solidFill>
                  <a:srgbClr val="0070C0"/>
                </a:solidFill>
                <a:latin typeface="微软雅黑" panose="020b0503020204020204" charset="-122"/>
                <a:ea typeface="微软雅黑" panose="020b0503020204020204" charset="-122"/>
                <a:cs typeface="微软雅黑" panose="020b0503020204020204" charset="-122"/>
              </a:rPr>
              <a:t>1</a:t>
            </a:r>
            <a:r>
              <a:rPr lang="zh-CN" sz="1400">
                <a:solidFill>
                  <a:srgbClr val="0070C0"/>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在“测量小灯泡的电功率”的实验中，电源电压6V恒定不变，小灯泡的额定电压为2.5V（电阻约为10Ω）。</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（1）请用笔画线代替导线，将图甲的电路连接完整（滑片向左移动时电压表示数变大）；(        )</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（2）闭合开关前，应将滑片移到______端（选填“A”或“B”）；</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（3）闭合开关，发现灯泡不亮，电流表没有示数，电压表示数超量程，出现这种故障的原因是______；</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A．开关短路       B．灯泡短路       C．电压表断路       D．灯泡开路</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（4）排除故障，再次闭合开关，移动滑片，当电压表的示数为______V时，小灯泡正常发光，此时电流表的示数如图乙所示，则小灯泡的额定功率为______W；</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（5）现有规格为“10Ω 2A”、“20Ω 1A”和“50Ω 0.2A”的甲、乙、丙三个滑动变阻器，为了实验的顺利进行，小明应在其中选择______ （选填“甲”“乙”或“丙”）滑动变阻器接入电路；</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（6）小明利用图甲装置______（选填“能”或“不能”）做“探究通过定值电阻的电流与电压的关系”的实验。</a:t>
            </a:r>
            <a:endParaRPr sz="1400">
              <a:latin typeface="微软雅黑" panose="020b0503020204020204" charset="-122"/>
              <a:ea typeface="微软雅黑" panose="020b0503020204020204" charset="-122"/>
              <a:cs typeface="微软雅黑" panose="020b0503020204020204" charset="-122"/>
            </a:endParaRPr>
          </a:p>
        </p:txBody>
      </p:sp>
      <p:pic>
        <p:nvPicPr>
          <p:cNvPr id="2" name="图片 100004" title=""/>
          <p:cNvPicPr>
            <a:picLocks noChangeAspect="1"/>
          </p:cNvPicPr>
          <p:nvPr/>
        </p:nvPicPr>
        <p:blipFill>
          <a:blip r:embed="rId5"/>
          <a:stretch>
            <a:fillRect/>
          </a:stretch>
        </p:blipFill>
        <p:spPr>
          <a:xfrm>
            <a:off x="3455035" y="4603750"/>
            <a:ext cx="5200650" cy="2119630"/>
          </a:xfrm>
          <a:prstGeom prst="rect">
            <a:avLst/>
          </a:prstGeom>
          <a:noFill/>
          <a:ln w="9525">
            <a:noFill/>
          </a:ln>
        </p:spPr>
      </p:pic>
      <p:sp>
        <p:nvSpPr>
          <p:cNvPr id="4" name="任意多边形 3" title=""/>
          <p:cNvSpPr/>
          <p:nvPr/>
        </p:nvSpPr>
        <p:spPr>
          <a:xfrm>
            <a:off x="5164455" y="5876925"/>
            <a:ext cx="545465" cy="707390"/>
          </a:xfrm>
          <a:custGeom>
            <a:gdLst>
              <a:gd name="connisteX0" fmla="*/ 0 w 545465"/>
              <a:gd name="connsiteY0" fmla="*/ 0 h 707575"/>
              <a:gd name="connisteX1" fmla="*/ 113030 w 545465"/>
              <a:gd name="connsiteY1" fmla="*/ 545465 h 707575"/>
              <a:gd name="connisteX2" fmla="*/ 381000 w 545465"/>
              <a:gd name="connsiteY2" fmla="*/ 678815 h 707575"/>
              <a:gd name="connisteX3" fmla="*/ 545465 w 545465"/>
              <a:gd name="connsiteY3" fmla="*/ 185420 h 707575"/>
            </a:gdLst>
            <a:cxnLst>
              <a:cxn ang="0">
                <a:pos x="connisteX0" y="connsiteY0"/>
              </a:cxn>
              <a:cxn ang="0">
                <a:pos x="connisteX1" y="connsiteY1"/>
              </a:cxn>
              <a:cxn ang="0">
                <a:pos x="connisteX2" y="connsiteY2"/>
              </a:cxn>
              <a:cxn ang="0">
                <a:pos x="connisteX3" y="connsiteY3"/>
              </a:cxn>
            </a:cxnLst>
            <a:rect l="l" t="t" r="r" b="b"/>
            <a:pathLst>
              <a:path w="545465" h="707576">
                <a:moveTo>
                  <a:pt x="0" y="0"/>
                </a:moveTo>
                <a:cubicBezTo>
                  <a:pt x="17145" y="106680"/>
                  <a:pt x="36830" y="409575"/>
                  <a:pt x="113030" y="545465"/>
                </a:cubicBezTo>
                <a:cubicBezTo>
                  <a:pt x="189230" y="681355"/>
                  <a:pt x="294640" y="750570"/>
                  <a:pt x="381000" y="678815"/>
                </a:cubicBezTo>
                <a:cubicBezTo>
                  <a:pt x="467360" y="607060"/>
                  <a:pt x="518160" y="287020"/>
                  <a:pt x="545465" y="18542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文本框 22" title=""/>
          <p:cNvSpPr txBox="1"/>
          <p:nvPr/>
        </p:nvSpPr>
        <p:spPr>
          <a:xfrm>
            <a:off x="3029585" y="193929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6" name="文本框 5" title=""/>
          <p:cNvSpPr txBox="1"/>
          <p:nvPr/>
        </p:nvSpPr>
        <p:spPr>
          <a:xfrm>
            <a:off x="7853045" y="227647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5337810" y="2889250"/>
            <a:ext cx="47053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2.5</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484505" y="3226435"/>
            <a:ext cx="5899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0.75</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10850880" y="3563620"/>
            <a:ext cx="386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乙</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2301240" y="4156075"/>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不能</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left)">
                                      <p:cBhvr>
                                        <p:cTn id="40" dur="500"/>
                                        <p:tgtEl>
                                          <p:spTgt spid="7">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wipe(left)">
                                      <p:cBhvr>
                                        <p:cTn id="45" dur="500"/>
                                        <p:tgtEl>
                                          <p:spTgt spid="7">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wipe(left)">
                                      <p:cBhvr>
                                        <p:cTn id="50" dur="500"/>
                                        <p:tgtEl>
                                          <p:spTgt spid="7">
                                            <p:txEl>
                                              <p:pRg st="7" end="7"/>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left)">
                                      <p:cBhvr>
                                        <p:cTn id="55" dur="500"/>
                                        <p:tgtEl>
                                          <p:spTgt spid="2"/>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left)">
                                      <p:cBhvr>
                                        <p:cTn id="65" dur="500"/>
                                        <p:tgtEl>
                                          <p:spTgt spid="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down)">
                                      <p:cBhvr>
                                        <p:cTn id="85" dur="500"/>
                                        <p:tgtEl>
                                          <p:spTgt spid="13"/>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3" grpId="0"/>
      <p:bldP spid="4" grpId="0"/>
      <p:bldP spid="6" grpId="0"/>
      <p:bldP spid="10" grpId="0"/>
      <p:bldP spid="11" grpId="0"/>
      <p:bldP spid="15" grpId="0"/>
      <p:bldP spid="13"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3"/>
            </p:custDataLst>
          </p:nvPr>
        </p:nvGraphicFramePr>
        <p:xfrm>
          <a:off x="292735" y="1865630"/>
          <a:ext cx="11899900" cy="4996815"/>
        </p:xfrm>
        <a:graphic>
          <a:graphicData uri="http://schemas.openxmlformats.org/drawingml/2006/table">
            <a:tbl>
              <a:tblPr/>
              <a:tblGrid>
                <a:gridCol w="2556510"/>
                <a:gridCol w="4050030"/>
                <a:gridCol w="5293360"/>
              </a:tblGrid>
              <a:tr h="331470">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考点内容</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课标要求</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命题预测</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741680">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电能、电功及相关计算</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从能量转化角度认识电源和用电器，结合实例了解电功，学读家用电能表、根据读数计算用电量</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6">
                  <a:txBody>
                    <a:bodyPr vert="horz" wrap="square"/>
                    <a:lstStyle/>
                    <a:p>
                      <a:pPr indent="0" fontAlgn="auto">
                        <a:lnSpc>
                          <a:spcPct val="150000"/>
                        </a:lnSpc>
                        <a:buNone/>
                      </a:pPr>
                      <a:r>
                        <a:rPr lang="en-US" sz="1400" b="0">
                          <a:latin typeface="宋体" panose="02010600030101010101" pitchFamily="2" charset="-122"/>
                          <a:ea typeface="宋体" panose="02010600030101010101" pitchFamily="2" charset="-122"/>
                          <a:cs typeface="宋体" panose="02010600030101010101" pitchFamily="2" charset="-122"/>
                        </a:rPr>
                        <a:t>如果说《欧姆定律》是电路理论的基础，那《电功率》则是电路分析与计算的目标与方向。所以，电功率在初中物理中占据举足轻重的地位，无论考卷分值、试题数量和考点分配怎样，对本单元的考查都应作为备考的重点和热点。本单元考点集中体现在电能与电功的计算、电功率的简单计算、电功率和电热的综合计算；伏安法测小灯泡功率、电流的热效应与什么因素等。所见考题与欧姆定律等电学知识相结合是这类考题的一大特点。</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从考题题型看，对此内容的考查题型涵盖了选择题、填空题、实验题、压轴题（综合计算题）和综合应用题等。从命题方向和命题点看，主要有：电功率的简单计算、电路分析与计算、动态电路分析、I-U图像的应用、应用电功率进行综合计算、电功率在生活中的应用、电路安全与极值、测量小灯泡额定功率、影响电流热效应的因素等</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r>
              <a:tr h="960120">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电功率及其简单计算</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结合实例，了解电功率，知道用电器的额定功率和实际功率，调查常见用电器的铭牌，比较它们的电功率</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960120">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电功率的综合计算</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理解电功率和电流、电压的关系，并能进行简单计算；知道在电流一定时，导体消耗的电功率与导体的电阻成正比</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693420">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测量小灯泡电功率</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调查常见用电器的铭牌，比较它们的电功率</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694690">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焦耳定律及应用</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通过实验了解焦耳定律</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615315">
                <a:tc>
                  <a:txBody>
                    <a:bodyPr vert="horz" wrap="square"/>
                    <a:lstStyle/>
                    <a:p>
                      <a:pPr indent="0" algn="ctr" fontAlgn="auto">
                        <a:lnSpc>
                          <a:spcPct val="15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电热器具的综合计算</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能用焦耳定律说明生产生活中的有关现象</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lnB w="12700" cap="flat" cmpd="sng">
                      <a:solidFill>
                        <a:srgbClr val="E1BC64"/>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571055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实验器材的选择与电路故障分析</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280795"/>
            <a:ext cx="5803900"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如图所示，是电学中常见的电路图，在A、B两点间分别接入下列选项中加点字的元件，并进行对应实验，对滑动变阻器在此实验中的作用描述正确的是（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A．探究电流与电压的关系——改变定值电阻两端电压</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B．探究电流与电阻的关系——调节电阻两端电压成倍数变化</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C．测量定值电阻的阻值——仅仅为了保护电路</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D．测量小灯泡的电功率——改变小灯泡两端电压，求平均电功率</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143" title=""/>
          <p:cNvPicPr>
            <a:picLocks noChangeAspect="1"/>
          </p:cNvPicPr>
          <p:nvPr/>
        </p:nvPicPr>
        <p:blipFill>
          <a:blip r:embed="rId5"/>
          <a:stretch>
            <a:fillRect/>
          </a:stretch>
        </p:blipFill>
        <p:spPr>
          <a:xfrm>
            <a:off x="1980565" y="4200525"/>
            <a:ext cx="2686050" cy="2006600"/>
          </a:xfrm>
          <a:prstGeom prst="rect">
            <a:avLst/>
          </a:prstGeom>
          <a:noFill/>
          <a:ln w="9525">
            <a:noFill/>
          </a:ln>
        </p:spPr>
      </p:pic>
      <p:cxnSp>
        <p:nvCxnSpPr>
          <p:cNvPr id="21" name="直接连接符 20" title=""/>
          <p:cNvCxnSpPr/>
          <p:nvPr>
            <p:custDataLst>
              <p:tags r:id="rId6"/>
            </p:custDataLst>
          </p:nvPr>
        </p:nvCxnSpPr>
        <p:spPr>
          <a:xfrm flipH="1">
            <a:off x="6146800" y="1331595"/>
            <a:ext cx="0" cy="55537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4" name="文本框 3" title=""/>
          <p:cNvSpPr txBox="1"/>
          <p:nvPr>
            <p:custDataLst>
              <p:tags r:id="rId7"/>
            </p:custDataLst>
          </p:nvPr>
        </p:nvSpPr>
        <p:spPr>
          <a:xfrm>
            <a:off x="6339840" y="1280795"/>
            <a:ext cx="5803900"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在“测定小灯炮的电功率”实验中，连接了如图所示的电路。当闭合开关S后，若发现：</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（1）灯泡发光，电流表无示数，电压表指针有明显偏转，则故障原因是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（2）灯泡不发光，电流表有示数，电压表无示数，则故障原因是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（3）灯泡发光，但无论怎样调节滑动变阻器的滑片，电流表和电压表的示数均不变，故障原因是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200" title=""/>
          <p:cNvPicPr>
            <a:picLocks noChangeAspect="1"/>
          </p:cNvPicPr>
          <p:nvPr/>
        </p:nvPicPr>
        <p:blipFill>
          <a:blip r:embed="rId8"/>
          <a:stretch>
            <a:fillRect/>
          </a:stretch>
        </p:blipFill>
        <p:spPr>
          <a:xfrm>
            <a:off x="7626985" y="4626610"/>
            <a:ext cx="2533015" cy="1907540"/>
          </a:xfrm>
          <a:prstGeom prst="rect">
            <a:avLst/>
          </a:prstGeom>
          <a:noFill/>
          <a:ln w="9525">
            <a:noFill/>
          </a:ln>
        </p:spPr>
      </p:pic>
      <p:sp>
        <p:nvSpPr>
          <p:cNvPr id="23" name="文本框 22" title=""/>
          <p:cNvSpPr txBox="1"/>
          <p:nvPr/>
        </p:nvSpPr>
        <p:spPr>
          <a:xfrm>
            <a:off x="4253865" y="215582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7343775" y="2431415"/>
            <a:ext cx="11988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电流表短路</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6997065" y="3185795"/>
            <a:ext cx="1402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灯泡发生短路</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6677660" y="4200525"/>
            <a:ext cx="5466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滑动变阻器连接方法错误（四个接线柱中接了两上或两下）</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down)">
                                      <p:cBhvr>
                                        <p:cTn id="70" dur="500"/>
                                        <p:tgtEl>
                                          <p:spTgt spid="1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3" grpId="0"/>
      <p:bldP spid="4" grpId="0"/>
      <p:bldP spid="6" grpId="0"/>
      <p:bldP spid="10" grpId="0"/>
      <p:bldP spid="11" grpId="0"/>
      <p:bldP spid="13"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429133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小灯泡电功率的测量</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pic>
        <p:nvPicPr>
          <p:cNvPr id="13" name="图片 12" title=""/>
          <p:cNvPicPr>
            <a:picLocks noChangeAspect="1"/>
          </p:cNvPicPr>
          <p:nvPr>
            <p:custDataLst>
              <p:tags r:id="rId5"/>
            </p:custDataLst>
          </p:nvPr>
        </p:nvPicPr>
        <p:blipFill>
          <a:blip r:embed="rId4"/>
          <a:stretch>
            <a:fillRect/>
          </a:stretch>
        </p:blipFill>
        <p:spPr>
          <a:xfrm>
            <a:off x="475329" y="1418708"/>
            <a:ext cx="2013585" cy="483870"/>
          </a:xfrm>
          <a:prstGeom prst="rect">
            <a:avLst/>
          </a:prstGeom>
        </p:spPr>
      </p:pic>
      <p:sp>
        <p:nvSpPr>
          <p:cNvPr id="14" name="文本框 13" title=""/>
          <p:cNvSpPr txBox="1"/>
          <p:nvPr>
            <p:custDataLst>
              <p:tags r:id="rId6"/>
            </p:custDataLst>
          </p:nvPr>
        </p:nvSpPr>
        <p:spPr>
          <a:xfrm>
            <a:off x="374679" y="1902477"/>
            <a:ext cx="1173480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测量小灯泡额定功率基本方法是伏安法，其他方法都是在伏安法基础上衍生出来的。</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（1）只有电流表时：利用并联电路电压相等的规律，用电流表和已知阻值的定值电阻串联，然后与小灯泡并联，间接测出小灯泡两端的电压；</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（2）只有电压表时：利用串联电路电流相等的规律，将已知电阻和小灯泡串联，用电压表测出已知电阻两端的电压，便可以间接测出通过小灯泡的电流。</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429133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小灯泡电功率的测量</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280795"/>
            <a:ext cx="11576050" cy="4939030"/>
          </a:xfrm>
          <a:prstGeom prst="rect">
            <a:avLst/>
          </a:prstGeom>
          <a:noFill/>
        </p:spPr>
        <p:txBody>
          <a:bodyPr wrap="square" rtlCol="0" anchor="t">
            <a:spAutoFit/>
          </a:bodyPr>
          <a:lstStyle/>
          <a:p>
            <a:pPr fontAlgn="auto">
              <a:lnSpc>
                <a:spcPct val="150000"/>
              </a:lnSpc>
            </a:pPr>
            <a:r>
              <a:rPr lang="zh-CN" sz="14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400">
                <a:solidFill>
                  <a:srgbClr val="0070C0"/>
                </a:solidFill>
                <a:latin typeface="微软雅黑" panose="020b0503020204020204" charset="-122"/>
                <a:ea typeface="微软雅黑" panose="020b0503020204020204" charset="-122"/>
                <a:cs typeface="微软雅黑" panose="020b0503020204020204" charset="-122"/>
              </a:rPr>
              <a:t>2</a:t>
            </a:r>
            <a:r>
              <a:rPr lang="zh-CN" sz="1400">
                <a:solidFill>
                  <a:srgbClr val="0070C0"/>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在“测量小灯泡的额定功率”实验中，小灯泡上标有“2.5V”字样。</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实验原理是______。</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（2）图甲中有一根导线多余导致电路错误，请在这根导线上打“×”；（      ）</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（3）改正电路错误后，在闭合开关前，应将图甲中滑动变阻器的滑片调至______端；（选填“A”或“B”）</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（4）闭合开关，发现小灯泡不亮，但电流表有示数。接下来应进行的操作是______；</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A．更换小灯泡</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B．检查电路是否断路</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C．移动滑动变阻器滑片，观察小灯泡是否发光</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（5）当小灯泡正常发光时，电流表示数如图乙所示，小灯泡的额定功率为______；</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（6）小华用如图丙所示的电路也完成了该实验。电源电压不变，R</a:t>
            </a:r>
            <a:r>
              <a:rPr sz="1400" baseline="-25000">
                <a:latin typeface="微软雅黑" panose="020b0503020204020204" charset="-122"/>
                <a:ea typeface="微软雅黑" panose="020b0503020204020204" charset="-122"/>
                <a:cs typeface="微软雅黑" panose="020b0503020204020204" charset="-122"/>
              </a:rPr>
              <a:t>1</a:t>
            </a:r>
            <a:r>
              <a:rPr sz="1400">
                <a:latin typeface="微软雅黑" panose="020b0503020204020204" charset="-122"/>
                <a:ea typeface="微软雅黑" panose="020b0503020204020204" charset="-122"/>
                <a:cs typeface="微软雅黑" panose="020b0503020204020204" charset="-122"/>
              </a:rPr>
              <a:t>和R</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为滑动变阻器，R</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的最大阻值为R</a:t>
            </a:r>
            <a:r>
              <a:rPr sz="1400" baseline="-25000">
                <a:latin typeface="微软雅黑" panose="020b0503020204020204" charset="-122"/>
                <a:ea typeface="微软雅黑" panose="020b0503020204020204" charset="-122"/>
                <a:cs typeface="微软雅黑" panose="020b0503020204020204" charset="-122"/>
              </a:rPr>
              <a:t>0</a:t>
            </a:r>
            <a:r>
              <a:rPr sz="1400">
                <a:latin typeface="微软雅黑" panose="020b0503020204020204" charset="-122"/>
                <a:ea typeface="微软雅黑" panose="020b0503020204020204" charset="-122"/>
                <a:cs typeface="微软雅黑" panose="020b0503020204020204" charset="-122"/>
              </a:rPr>
              <a:t>。实验步骤如下：</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①只闭合开关S、S</a:t>
            </a:r>
            <a:r>
              <a:rPr sz="1400" baseline="-25000">
                <a:latin typeface="微软雅黑" panose="020b0503020204020204" charset="-122"/>
                <a:ea typeface="微软雅黑" panose="020b0503020204020204" charset="-122"/>
                <a:cs typeface="微软雅黑" panose="020b0503020204020204" charset="-122"/>
              </a:rPr>
              <a:t>1</a:t>
            </a:r>
            <a:r>
              <a:rPr sz="1400">
                <a:latin typeface="微软雅黑" panose="020b0503020204020204" charset="-122"/>
                <a:ea typeface="微软雅黑" panose="020b0503020204020204" charset="-122"/>
                <a:cs typeface="微软雅黑" panose="020b0503020204020204" charset="-122"/>
              </a:rPr>
              <a:t>，调节R</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，使电压表的示数为U额；</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②只闭合开关S、S</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，调节R</a:t>
            </a:r>
            <a:r>
              <a:rPr sz="1400" baseline="-25000">
                <a:latin typeface="微软雅黑" panose="020b0503020204020204" charset="-122"/>
                <a:ea typeface="微软雅黑" panose="020b0503020204020204" charset="-122"/>
                <a:cs typeface="微软雅黑" panose="020b0503020204020204" charset="-122"/>
              </a:rPr>
              <a:t>1</a:t>
            </a:r>
            <a:r>
              <a:rPr sz="1400">
                <a:latin typeface="微软雅黑" panose="020b0503020204020204" charset="-122"/>
                <a:ea typeface="微软雅黑" panose="020b0503020204020204" charset="-122"/>
                <a:cs typeface="微软雅黑" panose="020b0503020204020204" charset="-122"/>
              </a:rPr>
              <a:t>，使电压表的示数仍为U额；</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③接着将R</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的滑片P调至最左端，记下电压表的示数U</a:t>
            </a:r>
            <a:r>
              <a:rPr sz="1400" baseline="-25000">
                <a:latin typeface="微软雅黑" panose="020b0503020204020204" charset="-122"/>
                <a:ea typeface="微软雅黑" panose="020b0503020204020204" charset="-122"/>
                <a:cs typeface="微软雅黑" panose="020b0503020204020204" charset="-122"/>
              </a:rPr>
              <a:t>1</a:t>
            </a:r>
            <a:r>
              <a:rPr sz="1400">
                <a:latin typeface="微软雅黑" panose="020b0503020204020204" charset="-122"/>
                <a:ea typeface="微软雅黑" panose="020b0503020204020204" charset="-122"/>
                <a:cs typeface="微软雅黑" panose="020b0503020204020204" charset="-122"/>
              </a:rPr>
              <a:t>；再将R</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的</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滑片P调至最右端，记下电压表示数为U</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，则小灯泡额定功率的表达</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式P</a:t>
            </a:r>
            <a:r>
              <a:rPr sz="1400" baseline="-25000">
                <a:latin typeface="微软雅黑" panose="020b0503020204020204" charset="-122"/>
                <a:ea typeface="微软雅黑" panose="020b0503020204020204" charset="-122"/>
                <a:cs typeface="微软雅黑" panose="020b0503020204020204" charset="-122"/>
              </a:rPr>
              <a:t>额</a:t>
            </a:r>
            <a:r>
              <a:rPr sz="1400">
                <a:latin typeface="微软雅黑" panose="020b0503020204020204" charset="-122"/>
                <a:ea typeface="微软雅黑" panose="020b0503020204020204" charset="-122"/>
                <a:cs typeface="微软雅黑" panose="020b0503020204020204" charset="-122"/>
              </a:rPr>
              <a:t>=______。（用U</a:t>
            </a:r>
            <a:r>
              <a:rPr sz="1400" baseline="-25000">
                <a:latin typeface="微软雅黑" panose="020b0503020204020204" charset="-122"/>
                <a:ea typeface="微软雅黑" panose="020b0503020204020204" charset="-122"/>
                <a:cs typeface="微软雅黑" panose="020b0503020204020204" charset="-122"/>
              </a:rPr>
              <a:t>额</a:t>
            </a:r>
            <a:r>
              <a:rPr sz="1400">
                <a:latin typeface="微软雅黑" panose="020b0503020204020204" charset="-122"/>
                <a:ea typeface="微软雅黑" panose="020b0503020204020204" charset="-122"/>
                <a:cs typeface="微软雅黑" panose="020b0503020204020204" charset="-122"/>
              </a:rPr>
              <a:t>、R</a:t>
            </a:r>
            <a:r>
              <a:rPr sz="1400" baseline="-25000">
                <a:latin typeface="微软雅黑" panose="020b0503020204020204" charset="-122"/>
                <a:ea typeface="微软雅黑" panose="020b0503020204020204" charset="-122"/>
                <a:cs typeface="微软雅黑" panose="020b0503020204020204" charset="-122"/>
              </a:rPr>
              <a:t>0</a:t>
            </a:r>
            <a:r>
              <a:rPr sz="1400">
                <a:latin typeface="微软雅黑" panose="020b0503020204020204" charset="-122"/>
                <a:ea typeface="微软雅黑" panose="020b0503020204020204" charset="-122"/>
                <a:cs typeface="微软雅黑" panose="020b0503020204020204" charset="-122"/>
              </a:rPr>
              <a:t>、U</a:t>
            </a:r>
            <a:r>
              <a:rPr sz="1400" baseline="-25000">
                <a:latin typeface="微软雅黑" panose="020b0503020204020204" charset="-122"/>
                <a:ea typeface="微软雅黑" panose="020b0503020204020204" charset="-122"/>
                <a:cs typeface="微软雅黑" panose="020b0503020204020204" charset="-122"/>
              </a:rPr>
              <a:t>1</a:t>
            </a:r>
            <a:r>
              <a:rPr sz="1400">
                <a:latin typeface="微软雅黑" panose="020b0503020204020204" charset="-122"/>
                <a:ea typeface="微软雅黑" panose="020b0503020204020204" charset="-122"/>
                <a:cs typeface="微软雅黑" panose="020b0503020204020204" charset="-122"/>
              </a:rPr>
              <a:t>、U</a:t>
            </a:r>
            <a:r>
              <a:rPr sz="1400" baseline="-25000">
                <a:latin typeface="微软雅黑" panose="020b0503020204020204" charset="-122"/>
                <a:ea typeface="微软雅黑" panose="020b0503020204020204" charset="-122"/>
                <a:cs typeface="微软雅黑" panose="020b0503020204020204" charset="-122"/>
              </a:rPr>
              <a:t>2</a:t>
            </a:r>
            <a:r>
              <a:rPr sz="1400">
                <a:latin typeface="微软雅黑" panose="020b0503020204020204" charset="-122"/>
                <a:ea typeface="微软雅黑" panose="020b0503020204020204" charset="-122"/>
                <a:cs typeface="微软雅黑" panose="020b0503020204020204" charset="-122"/>
              </a:rPr>
              <a:t>表示）</a:t>
            </a:r>
            <a:endParaRPr sz="1400">
              <a:latin typeface="微软雅黑" panose="020b0503020204020204" charset="-122"/>
              <a:ea typeface="微软雅黑" panose="020b0503020204020204" charset="-122"/>
              <a:cs typeface="微软雅黑" panose="020b0503020204020204" charset="-122"/>
            </a:endParaRPr>
          </a:p>
        </p:txBody>
      </p:sp>
      <p:pic>
        <p:nvPicPr>
          <p:cNvPr id="2" name="图片 -2147481229" title=""/>
          <p:cNvPicPr>
            <a:picLocks noChangeAspect="1"/>
          </p:cNvPicPr>
          <p:nvPr/>
        </p:nvPicPr>
        <p:blipFill>
          <a:blip r:embed="rId5"/>
          <a:stretch>
            <a:fillRect/>
          </a:stretch>
        </p:blipFill>
        <p:spPr>
          <a:xfrm>
            <a:off x="5807075" y="4725035"/>
            <a:ext cx="6061710" cy="1769745"/>
          </a:xfrm>
          <a:prstGeom prst="rect">
            <a:avLst/>
          </a:prstGeom>
          <a:noFill/>
          <a:ln w="9525">
            <a:noFill/>
          </a:ln>
        </p:spPr>
      </p:pic>
      <p:sp>
        <p:nvSpPr>
          <p:cNvPr id="23" name="文本框 22" title=""/>
          <p:cNvSpPr txBox="1"/>
          <p:nvPr/>
        </p:nvSpPr>
        <p:spPr>
          <a:xfrm>
            <a:off x="6558915" y="4954270"/>
            <a:ext cx="333375" cy="337185"/>
          </a:xfrm>
          <a:prstGeom prst="rect">
            <a:avLst/>
          </a:prstGeom>
          <a:noFill/>
        </p:spPr>
        <p:txBody>
          <a:bodyPr wrap="none" rtlCol="0">
            <a:spAutoFit/>
          </a:bodyPr>
          <a:lstStyle/>
          <a:p>
            <a:r>
              <a:rPr lang="en-US" altLang="zh-CN" sz="1600">
                <a:solidFill>
                  <a:srgbClr val="FF0000"/>
                </a:solidFill>
                <a:latin typeface="Arial" panose="020b0604020202020204" pitchFamily="34" charset="0"/>
                <a:ea typeface="微软雅黑" panose="020b0503020204020204" charset="-122"/>
              </a:rPr>
              <a:t>×</a:t>
            </a:r>
            <a:endParaRPr lang="en-US" altLang="zh-CN" sz="1600">
              <a:solidFill>
                <a:srgbClr val="FF0000"/>
              </a:solidFill>
              <a:latin typeface="Arial" panose="020b0604020202020204" pitchFamily="34" charset="0"/>
              <a:ea typeface="微软雅黑" panose="020b0503020204020204" charset="-122"/>
            </a:endParaRPr>
          </a:p>
        </p:txBody>
      </p:sp>
      <p:sp>
        <p:nvSpPr>
          <p:cNvPr id="4" name="文本框 3" title=""/>
          <p:cNvSpPr txBox="1"/>
          <p:nvPr/>
        </p:nvSpPr>
        <p:spPr>
          <a:xfrm>
            <a:off x="1280160" y="1602105"/>
            <a:ext cx="6692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P=UI</a:t>
            </a:r>
            <a:endParaRPr lang="en-US" altLang="zh-CN" sz="1600">
              <a:solidFill>
                <a:srgbClr val="FF0000"/>
              </a:solidFill>
              <a:latin typeface="微软雅黑" panose="020b0503020204020204" charset="-122"/>
              <a:ea typeface="微软雅黑" panose="020b0503020204020204" charset="-122"/>
            </a:endParaRPr>
          </a:p>
        </p:txBody>
      </p:sp>
      <p:sp>
        <p:nvSpPr>
          <p:cNvPr id="6" name="文本框 5" title=""/>
          <p:cNvSpPr txBox="1"/>
          <p:nvPr/>
        </p:nvSpPr>
        <p:spPr>
          <a:xfrm>
            <a:off x="6248400" y="227076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6375400" y="259715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6095365" y="3839210"/>
            <a:ext cx="79692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0.75W</a:t>
            </a:r>
            <a:endParaRPr lang="en-US" altLang="zh-CN" sz="1600">
              <a:solidFill>
                <a:srgbClr val="FF0000"/>
              </a:solidFill>
              <a:latin typeface="微软雅黑" panose="020b0503020204020204" charset="-122"/>
              <a:ea typeface="微软雅黑" panose="020b0503020204020204" charset="-122"/>
            </a:endParaRPr>
          </a:p>
        </p:txBody>
      </p:sp>
      <p:graphicFrame>
        <p:nvGraphicFramePr>
          <p:cNvPr id="13" name="Object 1398" title=""/>
          <p:cNvGraphicFramePr>
            <a:graphicFrameLocks noChangeAspect="1"/>
          </p:cNvGraphicFramePr>
          <p:nvPr/>
        </p:nvGraphicFramePr>
        <p:xfrm>
          <a:off x="819468" y="6093778"/>
          <a:ext cx="923925" cy="466725"/>
        </p:xfrm>
        <a:graphic>
          <a:graphicData uri="http://schemas.openxmlformats.org/presentationml/2006/ole">
            <mc:AlternateContent>
              <mc:Choice xmlns:v="urn:schemas-microsoft-com:vml" Requires="v">
                <p:oleObj spid="_x0000_s1060" r:id="rId6" imgW="927100" imgH="469900" progId="Equation.DSMT4">
                  <p:embed/>
                </p:oleObj>
              </mc:Choice>
              <mc:Fallback>
                <p:oleObj r:id="rId6" imgW="927100" imgH="469900" progId="Equation.DSMT4">
                  <p:embed/>
                  <p:pic>
                    <p:nvPicPr>
                      <p:cNvPr id="0" name="OLE substitute image"/>
                      <p:cNvPicPr/>
                      <p:nvPr/>
                    </p:nvPicPr>
                    <p:blipFill>
                      <a:blip r:embed="rId7"/>
                      <a:stretch>
                        <a:fillRect/>
                      </a:stretch>
                    </p:blipFill>
                    <p:spPr>
                      <a:xfrm>
                        <a:off x="819468" y="6093778"/>
                        <a:ext cx="923925" cy="46672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left)">
                                      <p:cBhvr>
                                        <p:cTn id="45" dur="500"/>
                                        <p:tgtEl>
                                          <p:spTgt spid="7">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wipe(left)">
                                      <p:cBhvr>
                                        <p:cTn id="50" dur="500"/>
                                        <p:tgtEl>
                                          <p:spTgt spid="7">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wipe(left)">
                                      <p:cBhvr>
                                        <p:cTn id="55" dur="500"/>
                                        <p:tgtEl>
                                          <p:spTgt spid="7">
                                            <p:txEl>
                                              <p:pRg st="7" end="7"/>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7">
                                            <p:txEl>
                                              <p:pRg st="8" end="8"/>
                                            </p:txEl>
                                          </p:spTgt>
                                        </p:tgtEl>
                                        <p:attrNameLst>
                                          <p:attrName>style.visibility</p:attrName>
                                        </p:attrNameLst>
                                      </p:cBhvr>
                                      <p:to>
                                        <p:strVal val="visible"/>
                                      </p:to>
                                    </p:set>
                                    <p:animEffect transition="in" filter="wipe(left)">
                                      <p:cBhvr>
                                        <p:cTn id="60" dur="500"/>
                                        <p:tgtEl>
                                          <p:spTgt spid="7">
                                            <p:txEl>
                                              <p:pRg st="8" end="8"/>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xEl>
                                              <p:pRg st="9" end="9"/>
                                            </p:txEl>
                                          </p:spTgt>
                                        </p:tgtEl>
                                        <p:attrNameLst>
                                          <p:attrName>style.visibility</p:attrName>
                                        </p:attrNameLst>
                                      </p:cBhvr>
                                      <p:to>
                                        <p:strVal val="visible"/>
                                      </p:to>
                                    </p:set>
                                    <p:animEffect transition="in" filter="wipe(left)">
                                      <p:cBhvr>
                                        <p:cTn id="65" dur="500"/>
                                        <p:tgtEl>
                                          <p:spTgt spid="7">
                                            <p:txEl>
                                              <p:pRg st="9" end="9"/>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
                                            <p:txEl>
                                              <p:pRg st="10" end="10"/>
                                            </p:txEl>
                                          </p:spTgt>
                                        </p:tgtEl>
                                        <p:attrNameLst>
                                          <p:attrName>style.visibility</p:attrName>
                                        </p:attrNameLst>
                                      </p:cBhvr>
                                      <p:to>
                                        <p:strVal val="visible"/>
                                      </p:to>
                                    </p:set>
                                    <p:animEffect transition="in" filter="wipe(left)">
                                      <p:cBhvr>
                                        <p:cTn id="70" dur="500"/>
                                        <p:tgtEl>
                                          <p:spTgt spid="7">
                                            <p:txEl>
                                              <p:pRg st="10" end="10"/>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7">
                                            <p:txEl>
                                              <p:pRg st="11" end="11"/>
                                            </p:txEl>
                                          </p:spTgt>
                                        </p:tgtEl>
                                        <p:attrNameLst>
                                          <p:attrName>style.visibility</p:attrName>
                                        </p:attrNameLst>
                                      </p:cBhvr>
                                      <p:to>
                                        <p:strVal val="visible"/>
                                      </p:to>
                                    </p:set>
                                    <p:animEffect transition="in" filter="wipe(left)">
                                      <p:cBhvr>
                                        <p:cTn id="75" dur="500"/>
                                        <p:tgtEl>
                                          <p:spTgt spid="7">
                                            <p:txEl>
                                              <p:pRg st="11" end="11"/>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
                                            <p:txEl>
                                              <p:pRg st="12" end="12"/>
                                            </p:txEl>
                                          </p:spTgt>
                                        </p:tgtEl>
                                        <p:attrNameLst>
                                          <p:attrName>style.visibility</p:attrName>
                                        </p:attrNameLst>
                                      </p:cBhvr>
                                      <p:to>
                                        <p:strVal val="visible"/>
                                      </p:to>
                                    </p:set>
                                    <p:animEffect transition="in" filter="wipe(left)">
                                      <p:cBhvr>
                                        <p:cTn id="80" dur="500"/>
                                        <p:tgtEl>
                                          <p:spTgt spid="7">
                                            <p:txEl>
                                              <p:pRg st="12" end="12"/>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7">
                                            <p:txEl>
                                              <p:pRg st="13" end="13"/>
                                            </p:txEl>
                                          </p:spTgt>
                                        </p:tgtEl>
                                        <p:attrNameLst>
                                          <p:attrName>style.visibility</p:attrName>
                                        </p:attrNameLst>
                                      </p:cBhvr>
                                      <p:to>
                                        <p:strVal val="visible"/>
                                      </p:to>
                                    </p:set>
                                    <p:animEffect transition="in" filter="wipe(left)">
                                      <p:cBhvr>
                                        <p:cTn id="85" dur="500"/>
                                        <p:tgtEl>
                                          <p:spTgt spid="7">
                                            <p:txEl>
                                              <p:pRg st="13" end="13"/>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
                                            <p:txEl>
                                              <p:pRg st="14" end="14"/>
                                            </p:txEl>
                                          </p:spTgt>
                                        </p:tgtEl>
                                        <p:attrNameLst>
                                          <p:attrName>style.visibility</p:attrName>
                                        </p:attrNameLst>
                                      </p:cBhvr>
                                      <p:to>
                                        <p:strVal val="visible"/>
                                      </p:to>
                                    </p:set>
                                    <p:animEffect transition="in" filter="wipe(left)">
                                      <p:cBhvr>
                                        <p:cTn id="90" dur="500"/>
                                        <p:tgtEl>
                                          <p:spTgt spid="7">
                                            <p:txEl>
                                              <p:pRg st="14" end="14"/>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left)">
                                      <p:cBhvr>
                                        <p:cTn id="95" dur="500"/>
                                        <p:tgtEl>
                                          <p:spTgt spid="2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wipe(left)">
                                      <p:cBhvr>
                                        <p:cTn id="100" dur="500"/>
                                        <p:tgtEl>
                                          <p:spTgt spid="4"/>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wipe(left)">
                                      <p:cBhvr>
                                        <p:cTn id="105" dur="500"/>
                                        <p:tgtEl>
                                          <p:spTgt spid="6"/>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wipe(left)">
                                      <p:cBhvr>
                                        <p:cTn id="110" dur="500"/>
                                        <p:tgtEl>
                                          <p:spTgt spid="10"/>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left)">
                                      <p:cBhvr>
                                        <p:cTn id="115" dur="500"/>
                                        <p:tgtEl>
                                          <p:spTgt spid="11"/>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wipe(left)">
                                      <p:cBhvr>
                                        <p:cTn id="1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p:bldP spid="2" grpId="0"/>
      <p:bldP spid="4" grpId="0"/>
      <p:bldP spid="6" grpId="0"/>
      <p:bldP spid="10" grpId="0"/>
      <p:bldP spid="11"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429133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小灯泡电功率的测量</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280795"/>
            <a:ext cx="5361940"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探究小灯泡额定功率的实验中，提供的实验器材有：电源、小灯泡（额定电压为2.5V）、电流表、电压表、开关、滑动变阻器各1个，导线若干，实验中电流表已烧坏，身边有一个定值电阻R0，利用现有的器材测出小灯泡的额定功率。</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（1）画出电路图______；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（2）写出简单实验步骤，推导出小灯泡额定功率的表达式______。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213" title=""/>
          <p:cNvPicPr>
            <a:picLocks noChangeAspect="1"/>
          </p:cNvPicPr>
          <p:nvPr/>
        </p:nvPicPr>
        <p:blipFill>
          <a:blip r:embed="rId5"/>
          <a:stretch>
            <a:fillRect/>
          </a:stretch>
        </p:blipFill>
        <p:spPr>
          <a:xfrm>
            <a:off x="1531620" y="4326890"/>
            <a:ext cx="2750820" cy="2129155"/>
          </a:xfrm>
          <a:prstGeom prst="rect">
            <a:avLst/>
          </a:prstGeom>
          <a:noFill/>
          <a:ln w="9525">
            <a:noFill/>
          </a:ln>
        </p:spPr>
      </p:pic>
      <p:graphicFrame>
        <p:nvGraphicFramePr>
          <p:cNvPr id="4" name="Object 1411" title=""/>
          <p:cNvGraphicFramePr>
            <a:graphicFrameLocks noChangeAspect="1"/>
          </p:cNvGraphicFramePr>
          <p:nvPr/>
        </p:nvGraphicFramePr>
        <p:xfrm>
          <a:off x="657860" y="3921125"/>
          <a:ext cx="1161415" cy="547370"/>
        </p:xfrm>
        <a:graphic>
          <a:graphicData uri="http://schemas.openxmlformats.org/presentationml/2006/ole">
            <mc:AlternateContent>
              <mc:Choice xmlns:v="urn:schemas-microsoft-com:vml" Requires="v">
                <p:oleObj spid="_x0000_s1061" r:id="rId6" imgW="901065" imgH="431800" progId="Equation.DSMT4">
                  <p:embed/>
                </p:oleObj>
              </mc:Choice>
              <mc:Fallback>
                <p:oleObj r:id="rId6" imgW="901065" imgH="431800" progId="Equation.DSMT4">
                  <p:embed/>
                  <p:pic>
                    <p:nvPicPr>
                      <p:cNvPr id="0" name="OLE substitute image"/>
                      <p:cNvPicPr/>
                      <p:nvPr/>
                    </p:nvPicPr>
                    <p:blipFill>
                      <a:blip r:embed="rId7"/>
                      <a:stretch>
                        <a:fillRect/>
                      </a:stretch>
                    </p:blipFill>
                    <p:spPr>
                      <a:xfrm>
                        <a:off x="657860" y="3921125"/>
                        <a:ext cx="1161415" cy="547370"/>
                      </a:xfrm>
                      <a:prstGeom prst="rect">
                        <a:avLst/>
                      </a:prstGeom>
                      <a:noFill/>
                      <a:ln w="38100">
                        <a:noFill/>
                        <a:miter/>
                      </a:ln>
                    </p:spPr>
                  </p:pic>
                </p:oleObj>
              </mc:Fallback>
            </mc:AlternateContent>
          </a:graphicData>
        </a:graphic>
      </p:graphicFrame>
      <p:cxnSp>
        <p:nvCxnSpPr>
          <p:cNvPr id="21" name="直接连接符 20" title=""/>
          <p:cNvCxnSpPr/>
          <p:nvPr>
            <p:custDataLst>
              <p:tags r:id="rId8"/>
            </p:custDataLst>
          </p:nvPr>
        </p:nvCxnSpPr>
        <p:spPr>
          <a:xfrm flipH="1">
            <a:off x="5770880" y="1331595"/>
            <a:ext cx="0" cy="55537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custDataLst>
              <p:tags r:id="rId9"/>
            </p:custDataLst>
          </p:nvPr>
        </p:nvSpPr>
        <p:spPr>
          <a:xfrm>
            <a:off x="5952490" y="1331595"/>
            <a:ext cx="607123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测一额定电压为U</a:t>
            </a:r>
            <a:r>
              <a:rPr sz="1600" baseline="-25000">
                <a:latin typeface="微软雅黑" panose="020b0503020204020204" charset="-122"/>
                <a:ea typeface="微软雅黑" panose="020b0503020204020204" charset="-122"/>
                <a:cs typeface="微软雅黑" panose="020b0503020204020204" charset="-122"/>
              </a:rPr>
              <a:t>0</a:t>
            </a:r>
            <a:r>
              <a:rPr sz="1600">
                <a:latin typeface="微软雅黑" panose="020b0503020204020204" charset="-122"/>
                <a:ea typeface="微软雅黑" panose="020b0503020204020204" charset="-122"/>
                <a:cs typeface="微软雅黑" panose="020b0503020204020204" charset="-122"/>
              </a:rPr>
              <a:t>的小灯泡的额定电功率实验时，发现没有电压表，利用一个已知电阻R</a:t>
            </a:r>
            <a:r>
              <a:rPr sz="1600" baseline="-25000">
                <a:latin typeface="微软雅黑" panose="020b0503020204020204" charset="-122"/>
                <a:ea typeface="微软雅黑" panose="020b0503020204020204" charset="-122"/>
                <a:cs typeface="微软雅黑" panose="020b0503020204020204" charset="-122"/>
              </a:rPr>
              <a:t>0</a:t>
            </a:r>
            <a:r>
              <a:rPr sz="1600">
                <a:latin typeface="微软雅黑" panose="020b0503020204020204" charset="-122"/>
                <a:ea typeface="微软雅黑" panose="020b0503020204020204" charset="-122"/>
                <a:cs typeface="微软雅黑" panose="020b0503020204020204" charset="-122"/>
              </a:rPr>
              <a:t>、若干开关、电源电压为U的学生电源和导线。她设计出如图所示电路图，所有开关断开，将滑动变阻器阻值调到最大。闭合开关S、S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调节滑动变阻器的滑片,直到电流为</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，保持开关S闭合和滑动变阻器的滑片位置不动，闭合开关S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后断开开关S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，记下此时的电流I，则小灯泡的额定电功率为（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p:txBody>
      </p:sp>
      <p:graphicFrame>
        <p:nvGraphicFramePr>
          <p:cNvPr id="6" name="Object 1404" title=""/>
          <p:cNvGraphicFramePr>
            <a:graphicFrameLocks noChangeAspect="1"/>
          </p:cNvGraphicFramePr>
          <p:nvPr/>
        </p:nvGraphicFramePr>
        <p:xfrm>
          <a:off x="7141845" y="2816860"/>
          <a:ext cx="284480" cy="508000"/>
        </p:xfrm>
        <a:graphic>
          <a:graphicData uri="http://schemas.openxmlformats.org/presentationml/2006/ole">
            <mc:AlternateContent>
              <mc:Choice xmlns:v="urn:schemas-microsoft-com:vml" Requires="v">
                <p:oleObj spid="_x0000_s1062" r:id="rId10" imgW="241300" imgH="431800" progId="Equation.DSMT4">
                  <p:embed/>
                </p:oleObj>
              </mc:Choice>
              <mc:Fallback>
                <p:oleObj r:id="rId10" imgW="241300" imgH="431800" progId="Equation.DSMT4">
                  <p:embed/>
                  <p:pic>
                    <p:nvPicPr>
                      <p:cNvPr id="0" name="OLE substitute image"/>
                      <p:cNvPicPr/>
                      <p:nvPr/>
                    </p:nvPicPr>
                    <p:blipFill>
                      <a:blip r:embed="rId11"/>
                      <a:stretch>
                        <a:fillRect/>
                      </a:stretch>
                    </p:blipFill>
                    <p:spPr>
                      <a:xfrm>
                        <a:off x="7141845" y="2816860"/>
                        <a:ext cx="284480" cy="508000"/>
                      </a:xfrm>
                      <a:prstGeom prst="rect">
                        <a:avLst/>
                      </a:prstGeom>
                      <a:noFill/>
                      <a:ln w="38100">
                        <a:noFill/>
                        <a:miter/>
                      </a:ln>
                    </p:spPr>
                  </p:pic>
                </p:oleObj>
              </mc:Fallback>
            </mc:AlternateContent>
          </a:graphicData>
        </a:graphic>
      </p:graphicFrame>
      <p:pic>
        <p:nvPicPr>
          <p:cNvPr id="10" name="图片 -2147481138" title=""/>
          <p:cNvPicPr>
            <a:picLocks noChangeAspect="1"/>
          </p:cNvPicPr>
          <p:nvPr/>
        </p:nvPicPr>
        <p:blipFill>
          <a:blip r:embed="rId12"/>
          <a:stretch>
            <a:fillRect/>
          </a:stretch>
        </p:blipFill>
        <p:spPr>
          <a:xfrm>
            <a:off x="5887085" y="4114165"/>
            <a:ext cx="5867400" cy="662940"/>
          </a:xfrm>
          <a:prstGeom prst="rect">
            <a:avLst/>
          </a:prstGeom>
          <a:noFill/>
          <a:ln w="9525">
            <a:noFill/>
          </a:ln>
        </p:spPr>
      </p:pic>
      <p:pic>
        <p:nvPicPr>
          <p:cNvPr id="11" name="图片 -2147481220" title=""/>
          <p:cNvPicPr>
            <a:picLocks noChangeAspect="1"/>
          </p:cNvPicPr>
          <p:nvPr/>
        </p:nvPicPr>
        <p:blipFill>
          <a:blip r:embed="rId13"/>
          <a:stretch>
            <a:fillRect/>
          </a:stretch>
        </p:blipFill>
        <p:spPr>
          <a:xfrm>
            <a:off x="7259320" y="4792345"/>
            <a:ext cx="2489200" cy="1751965"/>
          </a:xfrm>
          <a:prstGeom prst="rect">
            <a:avLst/>
          </a:prstGeom>
          <a:noFill/>
          <a:ln w="9525">
            <a:noFill/>
          </a:ln>
        </p:spPr>
      </p:pic>
      <p:sp>
        <p:nvSpPr>
          <p:cNvPr id="17" name="文本框 16" title=""/>
          <p:cNvSpPr txBox="1"/>
          <p:nvPr/>
        </p:nvSpPr>
        <p:spPr>
          <a:xfrm>
            <a:off x="6816090" y="367093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left)">
                                      <p:cBhvr>
                                        <p:cTn id="35" dur="500"/>
                                        <p:tgtEl>
                                          <p:spTgt spid="15">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7"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en-US" altLang="zh-CN" sz="4400" b="1">
                  <a:solidFill>
                    <a:schemeClr val="accent2">
                      <a:lumMod val="75000"/>
                    </a:schemeClr>
                  </a:solidFill>
                  <a:latin typeface="微软雅黑" panose="020b0503020204020204" charset="-122"/>
                  <a:ea typeface="微软雅黑" panose="020b0503020204020204" charset="-122"/>
                </a:rPr>
                <a:t> </a:t>
              </a:r>
              <a:r>
                <a:rPr lang="zh-CN" altLang="en-US" sz="4400" b="1">
                  <a:solidFill>
                    <a:schemeClr val="accent2">
                      <a:lumMod val="75000"/>
                    </a:schemeClr>
                  </a:solidFill>
                  <a:latin typeface="微软雅黑" panose="020b0503020204020204" charset="-122"/>
                  <a:ea typeface="微软雅黑" panose="020b0503020204020204" charset="-122"/>
                </a:rPr>
                <a:t>焦耳定律</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一、电流热效应</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77774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1.电流的热效应：</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4"/>
            </p:custDataLst>
          </p:nvPr>
        </p:nvSpPr>
        <p:spPr>
          <a:xfrm>
            <a:off x="374679" y="2085357"/>
            <a:ext cx="11734800" cy="101473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由于导体有电阻，所以当有电流通过导体时，导体总会发热，将电能转化为内能，这种现象叫做电流的热效应。</a:t>
            </a:r>
            <a:endParaRPr sz="20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5"/>
            </p:custDataLst>
          </p:nvPr>
        </p:nvSpPr>
        <p:spPr>
          <a:xfrm>
            <a:off x="374650" y="3182620"/>
            <a:ext cx="6517005" cy="553085"/>
          </a:xfrm>
          <a:prstGeom prst="rect">
            <a:avLst/>
          </a:prstGeom>
          <a:noFill/>
        </p:spPr>
        <p:txBody>
          <a:bodyPr wrap="square" rtlCol="0" anchor="t">
            <a:spAutoFit/>
          </a:bodyPr>
          <a:lstStyle/>
          <a:p>
            <a:pPr lvl="0" algn="l">
              <a:lnSpc>
                <a:spcPct val="150000"/>
              </a:lnSpc>
              <a:buClrTx/>
              <a:buSzTx/>
              <a:buFontTx/>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2.探究电流通过导体产生热量的多少与哪些因素有关</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6"/>
            </p:custDataLst>
          </p:nvPr>
        </p:nvSpPr>
        <p:spPr>
          <a:xfrm>
            <a:off x="359410" y="3701415"/>
            <a:ext cx="11510010" cy="92202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【提出问题】</a:t>
            </a:r>
            <a:r>
              <a:rPr lang="zh-CN">
                <a:latin typeface="微软雅黑" panose="020b0503020204020204" charset="-122"/>
                <a:ea typeface="微软雅黑" panose="020b0503020204020204" charset="-122"/>
                <a:cs typeface="微软雅黑" panose="020b0503020204020204" charset="-122"/>
              </a:rPr>
              <a:t>电炉丝接入电路时，电炉丝和导线通过的电流相同，为什么电炉丝热得发红，而导线却几乎不发热？换句话说，电流通过导体时产生热量的多少与哪些因素有关？</a:t>
            </a:r>
            <a:endParaRPr lang="zh-CN">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7"/>
            </p:custDataLst>
          </p:nvPr>
        </p:nvSpPr>
        <p:spPr>
          <a:xfrm>
            <a:off x="374650" y="4631055"/>
            <a:ext cx="11572875" cy="133794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【猜想与假设】</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根据生活经验可以猜想电流通过导体时产生的热量多少可能跟导体的电阻大小、通过导体的电流大小以及通电时间有关。</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left)">
                                      <p:cBhvr>
                                        <p:cTn id="30" dur="500"/>
                                        <p:tgtEl>
                                          <p:spTgt spid="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wipe(left)">
                                      <p:cBhvr>
                                        <p:cTn id="4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一、电流热效应</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title=""/>
          <p:cNvSpPr txBox="1"/>
          <p:nvPr>
            <p:custDataLst>
              <p:tags r:id="rId3"/>
            </p:custDataLst>
          </p:nvPr>
        </p:nvSpPr>
        <p:spPr>
          <a:xfrm>
            <a:off x="374650" y="1252220"/>
            <a:ext cx="6517005" cy="553085"/>
          </a:xfrm>
          <a:prstGeom prst="rect">
            <a:avLst/>
          </a:prstGeom>
          <a:noFill/>
        </p:spPr>
        <p:txBody>
          <a:bodyPr wrap="square" rtlCol="0" anchor="t">
            <a:spAutoFit/>
          </a:bodyPr>
          <a:lstStyle/>
          <a:p>
            <a:pPr>
              <a:lnSpc>
                <a:spcPct val="150000"/>
              </a:lnSpc>
              <a:buClrTx/>
              <a:buSzTx/>
              <a:buFontTx/>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2.探究电流通过导体产生热量的多少与哪些因素有关</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4"/>
            </p:custDataLst>
          </p:nvPr>
        </p:nvSpPr>
        <p:spPr>
          <a:xfrm>
            <a:off x="359410" y="1771015"/>
            <a:ext cx="11510010" cy="34150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【设计并进行实验】</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如图甲所示，两个透明容器中密封着等量的空气，U型管中液面高度的变化反映密闭空气温度的变化（转换法：产生的热量多少，通过U型管液面高度的变化反映出来）。两个密闭容器中都有一段电阻丝，右边密闭容器中电阻丝较大。将两容器的电阻丝串联起来接到电源两端，通电一段时间后，发现右边U型管中的液面高度变化大于左边的。</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如图乙所示，两个密闭容器中电阻丝的电阻一样大，在右边容器的外部，将另一个相同的电阻丝和容器内的电阻丝并联，然后与左边容器内的电阻丝串联接入电路，在通电时间相同的情况下，我们发现左边的U型管中的液面高度变化大于右边的。</a:t>
            </a:r>
            <a:endParaRPr lang="zh-CN">
              <a:latin typeface="微软雅黑" panose="020b0503020204020204" charset="-122"/>
              <a:ea typeface="微软雅黑" panose="020b0503020204020204" charset="-122"/>
              <a:cs typeface="微软雅黑" panose="020b0503020204020204" charset="-122"/>
            </a:endParaRPr>
          </a:p>
        </p:txBody>
      </p:sp>
      <p:pic>
        <p:nvPicPr>
          <p:cNvPr id="1073742995" name="图片 1073742994" title=""/>
          <p:cNvPicPr>
            <a:picLocks noChangeAspect="1"/>
          </p:cNvPicPr>
          <p:nvPr/>
        </p:nvPicPr>
        <p:blipFill>
          <a:blip r:embed="rId5"/>
          <a:stretch>
            <a:fillRect/>
          </a:stretch>
        </p:blipFill>
        <p:spPr>
          <a:xfrm>
            <a:off x="4433570" y="4992370"/>
            <a:ext cx="4027170" cy="18656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73742995"/>
                                        </p:tgtEl>
                                        <p:attrNameLst>
                                          <p:attrName>style.visibility</p:attrName>
                                        </p:attrNameLst>
                                      </p:cBhvr>
                                      <p:to>
                                        <p:strVal val="visible"/>
                                      </p:to>
                                    </p:set>
                                    <p:animEffect transition="in" filter="barn(inVertical)">
                                      <p:cBhvr>
                                        <p:cTn id="30" dur="500"/>
                                        <p:tgtEl>
                                          <p:spTgt spid="1073742995"/>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left)">
                                      <p:cBhvr>
                                        <p:cTn id="3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一、电流热效应</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title=""/>
          <p:cNvSpPr txBox="1"/>
          <p:nvPr>
            <p:custDataLst>
              <p:tags r:id="rId3"/>
            </p:custDataLst>
          </p:nvPr>
        </p:nvSpPr>
        <p:spPr>
          <a:xfrm>
            <a:off x="374650" y="1252220"/>
            <a:ext cx="6517005" cy="553085"/>
          </a:xfrm>
          <a:prstGeom prst="rect">
            <a:avLst/>
          </a:prstGeom>
          <a:noFill/>
        </p:spPr>
        <p:txBody>
          <a:bodyPr wrap="square" rtlCol="0" anchor="t">
            <a:spAutoFit/>
          </a:bodyPr>
          <a:lstStyle/>
          <a:p>
            <a:pPr>
              <a:lnSpc>
                <a:spcPct val="150000"/>
              </a:lnSpc>
              <a:buClrTx/>
              <a:buSzTx/>
              <a:buFontTx/>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2.探究电流通过导体产生热量的多少与哪些因素有关</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4"/>
            </p:custDataLst>
          </p:nvPr>
        </p:nvSpPr>
        <p:spPr>
          <a:xfrm>
            <a:off x="359410" y="1771015"/>
            <a:ext cx="11510010" cy="34150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【分析论证】</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如图甲，两容器中电阻丝阻值不同，通过它们的电流相同，通电时间相同（控制不变的量：电流、通电时间；变化量：电阻），右边的U型管中的液面高度变化大于左边的，说明右边容器中电阻丝的热量多。这表明：在电流相同、通电时间相同情况下，电阻越大，电阻产生的热量越多。</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如图乙，两容器中的电阻丝阻值相同，根据串并联电路电流的规律可知，通过左边容器的电阻丝电流大于通过右边容器中电阻丝的电流，通电时间相同（控制不变的量：阻值、通电时间；变化量：电流），左边U型管中的液面高度变化大于右边的，说明左侧容器中的电阻丝产生的热量多。</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（3）由常识可知，在电阻、电流相同的情况下，通电时间越长，电流通过导体产生的热量越多。</a:t>
            </a:r>
            <a:endParaRPr lang="zh-CN">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374650" y="5306695"/>
            <a:ext cx="11510010" cy="92202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【实验结论】</a:t>
            </a:r>
            <a:r>
              <a:rPr lang="zh-CN">
                <a:latin typeface="微软雅黑" panose="020b0503020204020204" charset="-122"/>
                <a:ea typeface="微软雅黑" panose="020b0503020204020204" charset="-122"/>
                <a:cs typeface="微软雅黑" panose="020b0503020204020204" charset="-122"/>
              </a:rPr>
              <a:t>电流通过导体产生的热量跟导体的电阻、通过导体的电流和通电时间有关，导体电阻越大、通过导体的电流越大、通电时间越长，产生的热量就越多。</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left)">
                                      <p:cBhvr>
                                        <p:cTn id="30" dur="500"/>
                                        <p:tgtEl>
                                          <p:spTgt spid="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left)">
                                      <p:cBhvr>
                                        <p:cTn id="35" dur="500"/>
                                        <p:tgtEl>
                                          <p:spTgt spid="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二、焦耳定律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6" name="表格 5" title=""/>
          <p:cNvGraphicFramePr>
            <a:graphicFrameLocks noGrp="1"/>
          </p:cNvGraphicFramePr>
          <p:nvPr>
            <p:custDataLst>
              <p:tags r:id="rId3"/>
            </p:custDataLst>
          </p:nvPr>
        </p:nvGraphicFramePr>
        <p:xfrm>
          <a:off x="292735" y="1264920"/>
          <a:ext cx="11487785" cy="4958715"/>
        </p:xfrm>
        <a:graphic>
          <a:graphicData uri="http://schemas.openxmlformats.org/drawingml/2006/table">
            <a:tbl>
              <a:tblPr/>
              <a:tblGrid>
                <a:gridCol w="1549400"/>
                <a:gridCol w="9938385"/>
              </a:tblGrid>
              <a:tr h="41338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焦耳定律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电流通过导体产生的热量跟电流的二次方成正比，跟导体的电阻成正比，跟它的时间成正比</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613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计算公式</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Q=I</a:t>
                      </a:r>
                      <a:r>
                        <a:rPr lang="en-US" sz="1600" b="0" baseline="30000">
                          <a:latin typeface="微软雅黑" panose="020b0503020204020204" charset="-122"/>
                          <a:ea typeface="微软雅黑" panose="020b0503020204020204" charset="-122"/>
                          <a:cs typeface="微软雅黑" panose="020b0503020204020204" charset="-122"/>
                        </a:rPr>
                        <a:t>2</a:t>
                      </a:r>
                      <a:r>
                        <a:rPr lang="en-US" sz="1600" b="0">
                          <a:latin typeface="微软雅黑" panose="020b0503020204020204" charset="-122"/>
                          <a:ea typeface="微软雅黑" panose="020b0503020204020204" charset="-122"/>
                          <a:cs typeface="微软雅黑" panose="020b0503020204020204" charset="-122"/>
                        </a:rPr>
                        <a:t>Rt（普遍适用）。公式中，Q—表示热量，单位是J；I—表示电流，单位是A；R—表示电阻，单位Ω；t—表示它的时间，单位s</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5290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焦耳定律公式的理论推导</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焦耳定律可通过理论推导得出。假设当电流通过导体时，电能全部转化为内能，则有电流产生的热量（Q）=电流做的功（W），结合欧姆定律可得：Q=W=UIt=IR·It=I</a:t>
                      </a:r>
                      <a:r>
                        <a:rPr lang="en-US" sz="1600" b="0" baseline="30000">
                          <a:latin typeface="微软雅黑" panose="020b0503020204020204" charset="-122"/>
                          <a:ea typeface="微软雅黑" panose="020b0503020204020204" charset="-122"/>
                          <a:cs typeface="微软雅黑" panose="020b0503020204020204" charset="-122"/>
                        </a:rPr>
                        <a:t>2</a:t>
                      </a:r>
                      <a:r>
                        <a:rPr lang="en-US" sz="1600" b="0">
                          <a:latin typeface="微软雅黑" panose="020b0503020204020204" charset="-122"/>
                          <a:ea typeface="微软雅黑" panose="020b0503020204020204" charset="-122"/>
                          <a:cs typeface="微软雅黑" panose="020b0503020204020204" charset="-122"/>
                        </a:rPr>
                        <a:t>Rt。可见，</a:t>
                      </a:r>
                      <a:r>
                        <a:rPr lang="en-US" sz="1600" b="0">
                          <a:highlight>
                            <a:srgbClr val="FFFF00"/>
                          </a:highlight>
                          <a:latin typeface="微软雅黑" panose="020b0503020204020204" charset="-122"/>
                          <a:ea typeface="微软雅黑" panose="020b0503020204020204" charset="-122"/>
                          <a:cs typeface="微软雅黑" panose="020b0503020204020204" charset="-122"/>
                        </a:rPr>
                        <a:t>当消耗的电能全部用来产生热量时</a:t>
                      </a:r>
                      <a:r>
                        <a:rPr lang="en-US" sz="1600" b="0">
                          <a:latin typeface="微软雅黑" panose="020b0503020204020204" charset="-122"/>
                          <a:ea typeface="微软雅黑" panose="020b0503020204020204" charset="-122"/>
                          <a:cs typeface="微软雅黑" panose="020b0503020204020204" charset="-122"/>
                        </a:rPr>
                        <a:t>，根据电功公式和欧姆定律推导出来的电流发热规律与焦耳定律实验得出的焦耳定律是一致的</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4015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焦耳定律应用问题</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（1）焦耳定律Q=I</a:t>
                      </a:r>
                      <a:r>
                        <a:rPr lang="en-US" sz="1600" b="0" baseline="30000">
                          <a:latin typeface="微软雅黑" panose="020b0503020204020204" charset="-122"/>
                          <a:ea typeface="微软雅黑" panose="020b0503020204020204" charset="-122"/>
                          <a:cs typeface="微软雅黑" panose="020b0503020204020204" charset="-122"/>
                        </a:rPr>
                        <a:t>2</a:t>
                      </a:r>
                      <a:r>
                        <a:rPr lang="en-US" sz="1600" b="0">
                          <a:latin typeface="微软雅黑" panose="020b0503020204020204" charset="-122"/>
                          <a:ea typeface="微软雅黑" panose="020b0503020204020204" charset="-122"/>
                          <a:cs typeface="微软雅黑" panose="020b0503020204020204" charset="-122"/>
                        </a:rPr>
                        <a:t>Rt是由实验总结出来的，只要有电流通过导体，就可以用它来计算导体所产生的热量；（2）</a:t>
                      </a:r>
                      <a:r>
                        <a:rPr lang="en-US" sz="1600" b="0">
                          <a:highlight>
                            <a:srgbClr val="FFFF00"/>
                          </a:highlight>
                          <a:latin typeface="微软雅黑" panose="020b0503020204020204" charset="-122"/>
                          <a:ea typeface="微软雅黑" panose="020b0503020204020204" charset="-122"/>
                          <a:cs typeface="微软雅黑" panose="020b0503020204020204" charset="-122"/>
                        </a:rPr>
                        <a:t>公式中各物理量都是对同一导体或同一段电路而言的</a:t>
                      </a:r>
                      <a:r>
                        <a:rPr lang="en-US" sz="1600" b="0">
                          <a:latin typeface="微软雅黑" panose="020b0503020204020204" charset="-122"/>
                          <a:ea typeface="微软雅黑" panose="020b0503020204020204" charset="-122"/>
                          <a:cs typeface="微软雅黑" panose="020b0503020204020204" charset="-122"/>
                        </a:rPr>
                        <a:t>；（3）运用公式时，各物理量要转换成国际单位中的单位后再代入公式进行计算。</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613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串并联电路中焦耳定律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（1）在串联电路中，根据</a:t>
                      </a:r>
                      <a:r>
                        <a:rPr lang="en-US" sz="1600" b="0">
                          <a:latin typeface="微软雅黑" panose="020b0503020204020204" charset="-122"/>
                          <a:ea typeface="微软雅黑" panose="020b0503020204020204" charset="-122"/>
                          <a:cs typeface="微软雅黑" panose="020b0503020204020204" charset="-122"/>
                        </a:rPr>
                        <a:t>Q=I</a:t>
                      </a:r>
                      <a:r>
                        <a:rPr lang="en-US" sz="1600" b="0" baseline="30000">
                          <a:latin typeface="微软雅黑" panose="020b0503020204020204" charset="-122"/>
                          <a:ea typeface="微软雅黑" panose="020b0503020204020204" charset="-122"/>
                          <a:cs typeface="微软雅黑" panose="020b0503020204020204" charset="-122"/>
                        </a:rPr>
                        <a:t>2</a:t>
                      </a:r>
                      <a:r>
                        <a:rPr lang="en-US" sz="1600" b="0">
                          <a:latin typeface="微软雅黑" panose="020b0503020204020204" charset="-122"/>
                          <a:ea typeface="微软雅黑" panose="020b0503020204020204" charset="-122"/>
                          <a:cs typeface="微软雅黑" panose="020b0503020204020204" charset="-122"/>
                        </a:rPr>
                        <a:t>Rt可知，电热与电阻成正比，即</a:t>
                      </a: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（2）在并联电路中，根据              可知，电热与电阻成反比，即</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7" name="图片 6" title=""/>
          <p:cNvPicPr/>
          <p:nvPr/>
        </p:nvPicPr>
        <p:blipFill>
          <a:blip r:embed="rId4"/>
          <a:stretch>
            <a:fillRect/>
          </a:stretch>
        </p:blipFill>
        <p:spPr>
          <a:xfrm>
            <a:off x="7691120" y="5353685"/>
            <a:ext cx="617220" cy="525780"/>
          </a:xfrm>
          <a:prstGeom prst="rect">
            <a:avLst/>
          </a:prstGeom>
          <a:noFill/>
          <a:ln w="9525">
            <a:noFill/>
          </a:ln>
        </p:spPr>
      </p:pic>
      <p:graphicFrame>
        <p:nvGraphicFramePr>
          <p:cNvPr id="2" name="Object 1431" title=""/>
          <p:cNvGraphicFramePr>
            <a:graphicFrameLocks noChangeAspect="1"/>
          </p:cNvGraphicFramePr>
          <p:nvPr/>
        </p:nvGraphicFramePr>
        <p:xfrm>
          <a:off x="4344670" y="5701030"/>
          <a:ext cx="746760" cy="522605"/>
        </p:xfrm>
        <a:graphic>
          <a:graphicData uri="http://schemas.openxmlformats.org/presentationml/2006/ole">
            <mc:AlternateContent>
              <mc:Choice xmlns:v="urn:schemas-microsoft-com:vml" Requires="v">
                <p:oleObj spid="_x0000_s1063" r:id="rId5" imgW="508000" imgH="355600" progId="Equation.KSEE3">
                  <p:embed/>
                </p:oleObj>
              </mc:Choice>
              <mc:Fallback>
                <p:oleObj r:id="rId5" imgW="508000" imgH="355600" progId="Equation.KSEE3">
                  <p:embed/>
                  <p:pic>
                    <p:nvPicPr>
                      <p:cNvPr id="0" name="OLE substitute image"/>
                      <p:cNvPicPr/>
                      <p:nvPr/>
                    </p:nvPicPr>
                    <p:blipFill>
                      <a:blip r:embed="rId6"/>
                      <a:stretch>
                        <a:fillRect/>
                      </a:stretch>
                    </p:blipFill>
                    <p:spPr>
                      <a:xfrm>
                        <a:off x="4344670" y="5701030"/>
                        <a:ext cx="746760" cy="522605"/>
                      </a:xfrm>
                      <a:prstGeom prst="rect">
                        <a:avLst/>
                      </a:prstGeom>
                      <a:noFill/>
                      <a:ln w="38100">
                        <a:noFill/>
                        <a:miter/>
                      </a:ln>
                    </p:spPr>
                  </p:pic>
                </p:oleObj>
              </mc:Fallback>
            </mc:AlternateContent>
          </a:graphicData>
        </a:graphic>
      </p:graphicFrame>
      <p:graphicFrame>
        <p:nvGraphicFramePr>
          <p:cNvPr id="10" name="Object 1432" title=""/>
          <p:cNvGraphicFramePr>
            <a:graphicFrameLocks noChangeAspect="1"/>
          </p:cNvGraphicFramePr>
          <p:nvPr/>
        </p:nvGraphicFramePr>
        <p:xfrm>
          <a:off x="7721600" y="5792470"/>
          <a:ext cx="617220" cy="462915"/>
        </p:xfrm>
        <a:graphic>
          <a:graphicData uri="http://schemas.openxmlformats.org/presentationml/2006/ole">
            <mc:AlternateContent>
              <mc:Choice xmlns:v="urn:schemas-microsoft-com:vml" Requires="v">
                <p:oleObj spid="_x0000_s1064" r:id="rId7" imgW="508000" imgH="381000" progId="Equation.KSEE3">
                  <p:embed/>
                </p:oleObj>
              </mc:Choice>
              <mc:Fallback>
                <p:oleObj r:id="rId7" imgW="508000" imgH="381000" progId="Equation.KSEE3">
                  <p:embed/>
                  <p:pic>
                    <p:nvPicPr>
                      <p:cNvPr id="0" name="OLE substitute image"/>
                      <p:cNvPicPr/>
                      <p:nvPr/>
                    </p:nvPicPr>
                    <p:blipFill>
                      <a:blip r:embed="rId8"/>
                      <a:stretch>
                        <a:fillRect/>
                      </a:stretch>
                    </p:blipFill>
                    <p:spPr>
                      <a:xfrm>
                        <a:off x="7721600" y="5792470"/>
                        <a:ext cx="617220" cy="46291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三、电热的利用与防止</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title=""/>
          <p:cNvSpPr txBox="1"/>
          <p:nvPr>
            <p:custDataLst>
              <p:tags r:id="rId3"/>
            </p:custDataLst>
          </p:nvPr>
        </p:nvSpPr>
        <p:spPr>
          <a:xfrm>
            <a:off x="374650" y="1252220"/>
            <a:ext cx="2176145" cy="553085"/>
          </a:xfrm>
          <a:prstGeom prst="rect">
            <a:avLst/>
          </a:prstGeom>
          <a:noFill/>
        </p:spPr>
        <p:txBody>
          <a:bodyPr wrap="square" rtlCol="0" anchor="t">
            <a:spAutoFit/>
          </a:bodyPr>
          <a:lstStyle/>
          <a:p>
            <a:pPr>
              <a:lnSpc>
                <a:spcPct val="150000"/>
              </a:lnSpc>
              <a:buClrTx/>
              <a:buSzTx/>
              <a:buFontTx/>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1.电热的利用</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4"/>
            </p:custDataLst>
          </p:nvPr>
        </p:nvSpPr>
        <p:spPr>
          <a:xfrm>
            <a:off x="359410" y="1659255"/>
            <a:ext cx="11510010"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电热器是利用电流的热效应来工作的设备。电热器的主要工作部分是发热体，发热体是由电阻大、熔点高的金属导体制作的。如图所示的电热器，都是将电能转化为内能来工作的。</a:t>
            </a:r>
            <a:endParaRPr lang="zh-CN">
              <a:latin typeface="微软雅黑" panose="020b0503020204020204" charset="-122"/>
              <a:ea typeface="微软雅黑" panose="020b0503020204020204" charset="-122"/>
              <a:cs typeface="微软雅黑" panose="020b0503020204020204" charset="-122"/>
            </a:endParaRPr>
          </a:p>
        </p:txBody>
      </p:sp>
      <p:pic>
        <p:nvPicPr>
          <p:cNvPr id="6" name="图片 -2147481138" title=""/>
          <p:cNvPicPr>
            <a:picLocks noChangeAspect="1"/>
          </p:cNvPicPr>
          <p:nvPr/>
        </p:nvPicPr>
        <p:blipFill>
          <a:blip r:embed="rId5"/>
          <a:stretch>
            <a:fillRect/>
          </a:stretch>
        </p:blipFill>
        <p:spPr>
          <a:xfrm>
            <a:off x="3000375" y="2593975"/>
            <a:ext cx="6191250" cy="1446530"/>
          </a:xfrm>
          <a:prstGeom prst="rect">
            <a:avLst/>
          </a:prstGeom>
          <a:noFill/>
          <a:ln w="9525">
            <a:noFill/>
          </a:ln>
        </p:spPr>
      </p:pic>
      <p:sp>
        <p:nvSpPr>
          <p:cNvPr id="7" name="文本框 6" title=""/>
          <p:cNvSpPr txBox="1"/>
          <p:nvPr>
            <p:custDataLst>
              <p:tags r:id="rId6"/>
            </p:custDataLst>
          </p:nvPr>
        </p:nvSpPr>
        <p:spPr>
          <a:xfrm>
            <a:off x="389890" y="3564255"/>
            <a:ext cx="2176145" cy="553085"/>
          </a:xfrm>
          <a:prstGeom prst="rect">
            <a:avLst/>
          </a:prstGeom>
          <a:noFill/>
        </p:spPr>
        <p:txBody>
          <a:bodyPr wrap="square" rtlCol="0" anchor="t">
            <a:spAutoFit/>
          </a:bodyPr>
          <a:lstStyle/>
          <a:p>
            <a:pPr>
              <a:lnSpc>
                <a:spcPct val="150000"/>
              </a:lnSpc>
              <a:buClrTx/>
              <a:buSzTx/>
              <a:buFontTx/>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rPr>
              <a:t>2.电热的防止</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custDataLst>
              <p:tags r:id="rId7"/>
            </p:custDataLst>
          </p:nvPr>
        </p:nvSpPr>
        <p:spPr>
          <a:xfrm>
            <a:off x="374650" y="4083050"/>
            <a:ext cx="11510010" cy="1337945"/>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在很多情况下，我们并不希望用电器的温度过高。像电视机、计算机、电动机等用电器在工作时，将电能转化其他形式能的过程中，总有一部分电能转化为内能，过多的电热如果不能及时散发，会产生安全隐患。因此，许多用电器采用散热孔、散热片或在发热体安装风扇等方式进行散热，如图所示。</a:t>
            </a:r>
            <a:endParaRPr lang="zh-CN">
              <a:latin typeface="微软雅黑" panose="020b0503020204020204" charset="-122"/>
              <a:ea typeface="微软雅黑" panose="020b0503020204020204" charset="-122"/>
              <a:cs typeface="微软雅黑" panose="020b0503020204020204" charset="-122"/>
            </a:endParaRPr>
          </a:p>
        </p:txBody>
      </p:sp>
      <p:pic>
        <p:nvPicPr>
          <p:cNvPr id="13" name="图片 -2147481137" title=""/>
          <p:cNvPicPr>
            <a:picLocks noChangeAspect="1"/>
          </p:cNvPicPr>
          <p:nvPr/>
        </p:nvPicPr>
        <p:blipFill>
          <a:blip r:embed="rId8"/>
          <a:stretch>
            <a:fillRect/>
          </a:stretch>
        </p:blipFill>
        <p:spPr>
          <a:xfrm>
            <a:off x="3448050" y="5346065"/>
            <a:ext cx="5295900" cy="15392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left)">
                                      <p:cBhvr>
                                        <p:cTn id="35" dur="500"/>
                                        <p:tgtEl>
                                          <p:spTgt spid="11">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4246245"/>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电功率》是中考必考和常考热点内容。对本单元考查围绕电功与电功率展开，其主要方向就是通过各类试题，来考查考生对电功率的理解与应用。所以，对电功率、额定功率的理解以及应用电功率分析解答问题，必然作为主要备考方向。考题数量一般在2-4题，分值也较大，一般在10分-16分之间，有时也会更多。从考题出现概率看，主要有：电功率的简单计算、小灯泡发光亮度与实际功率的关系、电功率在生活中的应用与计算、电功率的综合计算、通过测量小灯泡的电功率理解额定功率和实际功率、电能与电功的相关计算等。</a:t>
            </a:r>
            <a:endParaRPr lang="zh-CN" altLang="en-US" sz="2000" smtClean="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在此应说明的是，对本单元的考查常常和《欧姆定律》结合在一起。备考中，希望广大考生在对电功率理解基础上，加强电功率的应用复习，分板块、分题型、分考向地逐一展开。</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503174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探究影响电流热效应的因素</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pic>
        <p:nvPicPr>
          <p:cNvPr id="13" name="图片 12" title=""/>
          <p:cNvPicPr>
            <a:picLocks noChangeAspect="1"/>
          </p:cNvPicPr>
          <p:nvPr>
            <p:custDataLst>
              <p:tags r:id="rId5"/>
            </p:custDataLst>
          </p:nvPr>
        </p:nvPicPr>
        <p:blipFill>
          <a:blip r:embed="rId4"/>
          <a:stretch>
            <a:fillRect/>
          </a:stretch>
        </p:blipFill>
        <p:spPr>
          <a:xfrm>
            <a:off x="475329" y="1418708"/>
            <a:ext cx="2013585" cy="483870"/>
          </a:xfrm>
          <a:prstGeom prst="rect">
            <a:avLst/>
          </a:prstGeom>
        </p:spPr>
      </p:pic>
      <p:sp>
        <p:nvSpPr>
          <p:cNvPr id="14" name="文本框 13" title=""/>
          <p:cNvSpPr txBox="1"/>
          <p:nvPr>
            <p:custDataLst>
              <p:tags r:id="rId6"/>
            </p:custDataLst>
          </p:nvPr>
        </p:nvSpPr>
        <p:spPr>
          <a:xfrm>
            <a:off x="374679" y="1902477"/>
            <a:ext cx="1173480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对于该实验，需要重点掌握两种物理实验方法的应用：</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（1）控制变量法：①探究电流产生的热量跟电流的关系时，控制电阻和通电时间相同；②探究电流产生的热量跟电阻关系时，控制通电时间和电流相同。</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（2）转化法：电阻丝放出热量的多少，转化为容器内气体温度的变化，转化为U型管中液面的高度的变化。</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503174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探究影响电流热效应的因素</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331595"/>
            <a:ext cx="1157605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小明同学在探究“电流通过导体产生热的多少与什么因素有关”时采用了如图所示的实验装置．请仔细观察甲、乙两图。</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（1）实验中通过观察两个U形管中__________的变化来比较电流通过电阻丝产生的热量的多少。</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（2）你认为甲图所示的装置是用来研究电流通过电阻丝产生的热量与_______的关系。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（3）由乙图所示的实验现象可以得到的结论是在_____、</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相同的情况下，通过电阻的________越大，电阻产生的热量越多。</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（4）该实验采取的探究方法是_______________法。</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（5）在家用电热水壶烧同一壶开水时,若通电时间不够长,水就不能烧开,是因为电流通过导体产生热量多少与</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有关。</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184" title=""/>
          <p:cNvPicPr>
            <a:picLocks noChangeAspect="1"/>
          </p:cNvPicPr>
          <p:nvPr/>
        </p:nvPicPr>
        <p:blipFill>
          <a:blip r:embed="rId5"/>
          <a:stretch>
            <a:fillRect/>
          </a:stretch>
        </p:blipFill>
        <p:spPr>
          <a:xfrm>
            <a:off x="3607435" y="3883660"/>
            <a:ext cx="4520565" cy="2372360"/>
          </a:xfrm>
          <a:prstGeom prst="rect">
            <a:avLst/>
          </a:prstGeom>
          <a:noFill/>
          <a:ln w="9525">
            <a:noFill/>
          </a:ln>
        </p:spPr>
      </p:pic>
      <p:sp>
        <p:nvSpPr>
          <p:cNvPr id="24" name="文本框 23" title=""/>
          <p:cNvSpPr txBox="1"/>
          <p:nvPr/>
        </p:nvSpPr>
        <p:spPr>
          <a:xfrm>
            <a:off x="3476625" y="1746250"/>
            <a:ext cx="995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液面高度</a:t>
            </a:r>
            <a:endParaRPr lang="en-US" altLang="zh-CN" sz="1600">
              <a:solidFill>
                <a:srgbClr val="FF0000"/>
              </a:solidFill>
              <a:latin typeface="微软雅黑" panose="020b0503020204020204" charset="-122"/>
              <a:ea typeface="微软雅黑" panose="020b0503020204020204" charset="-122"/>
            </a:endParaRPr>
          </a:p>
        </p:txBody>
      </p:sp>
      <p:sp>
        <p:nvSpPr>
          <p:cNvPr id="4" name="文本框 3" title=""/>
          <p:cNvSpPr txBox="1"/>
          <p:nvPr/>
        </p:nvSpPr>
        <p:spPr>
          <a:xfrm>
            <a:off x="6631305" y="210375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电阻</a:t>
            </a:r>
            <a:endParaRPr lang="en-US" altLang="zh-CN" sz="1600">
              <a:solidFill>
                <a:srgbClr val="FF0000"/>
              </a:solidFill>
              <a:latin typeface="微软雅黑" panose="020b0503020204020204" charset="-122"/>
              <a:ea typeface="微软雅黑" panose="020b0503020204020204" charset="-122"/>
            </a:endParaRPr>
          </a:p>
        </p:txBody>
      </p:sp>
      <p:sp>
        <p:nvSpPr>
          <p:cNvPr id="6" name="文本框 5" title=""/>
          <p:cNvSpPr txBox="1"/>
          <p:nvPr/>
        </p:nvSpPr>
        <p:spPr>
          <a:xfrm>
            <a:off x="4721225" y="248666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电阻</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5431790" y="2486660"/>
            <a:ext cx="995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通电时间</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9022080" y="248666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电流</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3367405" y="3239770"/>
            <a:ext cx="995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控制变量</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10006965" y="3546475"/>
            <a:ext cx="995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通电时间</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left)">
                                      <p:cBhvr>
                                        <p:cTn id="45" dur="500"/>
                                        <p:tgtEl>
                                          <p:spTgt spid="7">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p:bldP spid="2" grpId="0"/>
      <p:bldP spid="4" grpId="0"/>
      <p:bldP spid="6" grpId="0"/>
      <p:bldP spid="10" grpId="0"/>
      <p:bldP spid="11" grpId="0"/>
      <p:bldP spid="13" grpId="0"/>
      <p:bldP spid="14" grpId="0"/>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503174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探究影响电流热效应的因素</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331595"/>
            <a:ext cx="6396355" cy="341503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小明在探究某个科学问题时，把阻值恒定为R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）的两段电热丝分别放在两个完全相同的烧瓶中，烧瓶中分别盛有质量和初温均相同的两种不同液体，并连接成如图所示的实验电路，实验中所用温度计完全相同。则下列说法正确的是（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A．该装置可用来探究物质的吸热能力跟物体的种类是否有关；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B．该装置可用来探究物质的吸热能力跟物体的质量是否有关；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C．该装置可用来探究电流通过导体产生热量跟导体的电阻是否有关；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D．该装置可用来探究电流通过导体产生热量跟导体中的电流是否有关</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164" title=""/>
          <p:cNvPicPr>
            <a:picLocks noChangeAspect="1"/>
          </p:cNvPicPr>
          <p:nvPr/>
        </p:nvPicPr>
        <p:blipFill>
          <a:blip r:embed="rId5"/>
          <a:stretch>
            <a:fillRect/>
          </a:stretch>
        </p:blipFill>
        <p:spPr>
          <a:xfrm>
            <a:off x="2358390" y="4456430"/>
            <a:ext cx="2359660" cy="2153920"/>
          </a:xfrm>
          <a:prstGeom prst="rect">
            <a:avLst/>
          </a:prstGeom>
          <a:noFill/>
          <a:ln w="9525">
            <a:noFill/>
          </a:ln>
        </p:spPr>
      </p:pic>
      <p:cxnSp>
        <p:nvCxnSpPr>
          <p:cNvPr id="21" name="直接连接符 20" title=""/>
          <p:cNvCxnSpPr/>
          <p:nvPr>
            <p:custDataLst>
              <p:tags r:id="rId6"/>
            </p:custDataLst>
          </p:nvPr>
        </p:nvCxnSpPr>
        <p:spPr>
          <a:xfrm flipH="1">
            <a:off x="6624320" y="1331595"/>
            <a:ext cx="0" cy="55537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7"/>
            </p:custDataLst>
          </p:nvPr>
        </p:nvSpPr>
        <p:spPr>
          <a:xfrm>
            <a:off x="6624955" y="1331595"/>
            <a:ext cx="5400675" cy="378460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如图所示是探究电流通过导体时产生热量的多少跟什么因素有关的实验装置，两个相同透明容器中密封着等质量的空气，下列说法正确的是（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A．此实验装置可以探究电流产生的热量与电流大小的关系；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B．此实验装置无法探究电流产生的热量与通电时间的关系；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C．通电一段时间后，右侧U形管中液面的高度差比左侧的大；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D．此装置利用U形管中液体的热胀冷缩来反映电阻丝放出热量的多少</a:t>
            </a:r>
            <a:endParaRPr sz="1600">
              <a:latin typeface="微软雅黑" panose="020b0503020204020204" charset="-122"/>
              <a:ea typeface="微软雅黑" panose="020b0503020204020204" charset="-122"/>
              <a:cs typeface="微软雅黑" panose="020b0503020204020204" charset="-122"/>
            </a:endParaRPr>
          </a:p>
        </p:txBody>
      </p:sp>
      <p:pic>
        <p:nvPicPr>
          <p:cNvPr id="4" name="图片 -2147481163" title=""/>
          <p:cNvPicPr>
            <a:picLocks noChangeAspect="1"/>
          </p:cNvPicPr>
          <p:nvPr/>
        </p:nvPicPr>
        <p:blipFill>
          <a:blip r:embed="rId8"/>
          <a:stretch>
            <a:fillRect/>
          </a:stretch>
        </p:blipFill>
        <p:spPr>
          <a:xfrm>
            <a:off x="8408670" y="4826635"/>
            <a:ext cx="2522220" cy="1917700"/>
          </a:xfrm>
          <a:prstGeom prst="rect">
            <a:avLst/>
          </a:prstGeom>
          <a:noFill/>
          <a:ln w="9525">
            <a:noFill/>
          </a:ln>
        </p:spPr>
      </p:pic>
      <p:sp>
        <p:nvSpPr>
          <p:cNvPr id="17" name="文本框 16" title=""/>
          <p:cNvSpPr txBox="1"/>
          <p:nvPr/>
        </p:nvSpPr>
        <p:spPr>
          <a:xfrm>
            <a:off x="5694680" y="2556510"/>
            <a:ext cx="32575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10218420" y="2127885"/>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wipe(left)">
                                      <p:cBhvr>
                                        <p:cTn id="50" dur="500"/>
                                        <p:tgtEl>
                                          <p:spTgt spid="1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xEl>
                                              <p:pRg st="1" end="1"/>
                                            </p:txEl>
                                          </p:spTgt>
                                        </p:tgtEl>
                                        <p:attrNameLst>
                                          <p:attrName>style.visibility</p:attrName>
                                        </p:attrNameLst>
                                      </p:cBhvr>
                                      <p:to>
                                        <p:strVal val="visible"/>
                                      </p:to>
                                    </p:set>
                                    <p:animEffect transition="in" filter="wipe(left)">
                                      <p:cBhvr>
                                        <p:cTn id="60" dur="500"/>
                                        <p:tgtEl>
                                          <p:spTgt spid="16">
                                            <p:txEl>
                                              <p:pRg st="1" end="1"/>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6">
                                            <p:txEl>
                                              <p:pRg st="2" end="2"/>
                                            </p:txEl>
                                          </p:spTgt>
                                        </p:tgtEl>
                                        <p:attrNameLst>
                                          <p:attrName>style.visibility</p:attrName>
                                        </p:attrNameLst>
                                      </p:cBhvr>
                                      <p:to>
                                        <p:strVal val="visible"/>
                                      </p:to>
                                    </p:set>
                                    <p:animEffect transition="in" filter="wipe(left)">
                                      <p:cBhvr>
                                        <p:cTn id="65" dur="500"/>
                                        <p:tgtEl>
                                          <p:spTgt spid="16">
                                            <p:txEl>
                                              <p:pRg st="2" end="2"/>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6">
                                            <p:txEl>
                                              <p:pRg st="3" end="3"/>
                                            </p:txEl>
                                          </p:spTgt>
                                        </p:tgtEl>
                                        <p:attrNameLst>
                                          <p:attrName>style.visibility</p:attrName>
                                        </p:attrNameLst>
                                      </p:cBhvr>
                                      <p:to>
                                        <p:strVal val="visible"/>
                                      </p:to>
                                    </p:set>
                                    <p:animEffect transition="in" filter="wipe(left)">
                                      <p:cBhvr>
                                        <p:cTn id="70" dur="500"/>
                                        <p:tgtEl>
                                          <p:spTgt spid="16">
                                            <p:txEl>
                                              <p:pRg st="3" end="3"/>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6">
                                            <p:txEl>
                                              <p:pRg st="4" end="4"/>
                                            </p:txEl>
                                          </p:spTgt>
                                        </p:tgtEl>
                                        <p:attrNameLst>
                                          <p:attrName>style.visibility</p:attrName>
                                        </p:attrNameLst>
                                      </p:cBhvr>
                                      <p:to>
                                        <p:strVal val="visible"/>
                                      </p:to>
                                    </p:set>
                                    <p:animEffect transition="in" filter="wipe(left)">
                                      <p:cBhvr>
                                        <p:cTn id="75" dur="500"/>
                                        <p:tgtEl>
                                          <p:spTgt spid="16">
                                            <p:txEl>
                                              <p:pRg st="4" end="4"/>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7" grpId="0"/>
      <p:bldP spid="18" grpId="0"/>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453771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电功与电热的简单计算</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331595"/>
            <a:ext cx="1157605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（多选）</a:t>
            </a:r>
            <a:r>
              <a:rPr sz="1600">
                <a:latin typeface="微软雅黑" panose="020b0503020204020204" charset="-122"/>
                <a:ea typeface="微软雅黑" panose="020b0503020204020204" charset="-122"/>
                <a:cs typeface="微软雅黑" panose="020b0503020204020204" charset="-122"/>
              </a:rPr>
              <a:t>严寒冬季，我国北方哨兵脚上穿有电热靴。一只靴内加热电路如图所示，电源电压恒定，S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为三挡旋钮开关（金属片M可分别拨至a、b、c处），电阻丝R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规格相同且阻值不变，b为电阻丝R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的中点。这只电热靴的低温挡为12W，则（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A．开关S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接a时电热靴功率最大；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B．该电热靴利用了电流的热效应；</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C．该电热靴的安全电压应为220V；</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D．中温挡和髙温挡的功率分别为16W和24W</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159" title=""/>
          <p:cNvPicPr>
            <a:picLocks noChangeAspect="1"/>
          </p:cNvPicPr>
          <p:nvPr/>
        </p:nvPicPr>
        <p:blipFill>
          <a:blip r:embed="rId5"/>
          <a:stretch>
            <a:fillRect/>
          </a:stretch>
        </p:blipFill>
        <p:spPr>
          <a:xfrm>
            <a:off x="6184265" y="2178685"/>
            <a:ext cx="2817495" cy="1712595"/>
          </a:xfrm>
          <a:prstGeom prst="rect">
            <a:avLst/>
          </a:prstGeom>
          <a:noFill/>
          <a:ln w="9525">
            <a:noFill/>
          </a:ln>
        </p:spPr>
      </p:pic>
      <p:cxnSp>
        <p:nvCxnSpPr>
          <p:cNvPr id="30" name="直接连接符 29" title=""/>
          <p:cNvCxnSpPr/>
          <p:nvPr>
            <p:custDataLst>
              <p:tags r:id="rId6"/>
            </p:custDataLst>
          </p:nvPr>
        </p:nvCxnSpPr>
        <p:spPr>
          <a:xfrm>
            <a:off x="71755" y="4041775"/>
            <a:ext cx="1209929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7"/>
            </p:custDataLst>
          </p:nvPr>
        </p:nvSpPr>
        <p:spPr>
          <a:xfrm>
            <a:off x="220980" y="4130040"/>
            <a:ext cx="4955540"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如图所示是一个“电热驱蚊器”，它是利用了电流的_____效应工作的，发热元件是一个阻值为1.0×10</a:t>
            </a:r>
            <a:r>
              <a:rPr sz="1600" baseline="30000">
                <a:latin typeface="微软雅黑" panose="020b0503020204020204" charset="-122"/>
                <a:ea typeface="微软雅黑" panose="020b0503020204020204" charset="-122"/>
                <a:cs typeface="微软雅黑" panose="020b0503020204020204" charset="-122"/>
              </a:rPr>
              <a:t>4</a:t>
            </a:r>
            <a:r>
              <a:rPr sz="1600">
                <a:latin typeface="微软雅黑" panose="020b0503020204020204" charset="-122"/>
                <a:ea typeface="微软雅黑" panose="020b0503020204020204" charset="-122"/>
                <a:cs typeface="微软雅黑" panose="020b0503020204020204" charset="-122"/>
              </a:rPr>
              <a:t>Ω的电阻。当发热元件两端的电压为220V时，通电100s产生的热量为_____J。</a:t>
            </a:r>
            <a:endParaRPr sz="1600">
              <a:latin typeface="微软雅黑" panose="020b0503020204020204" charset="-122"/>
              <a:ea typeface="微软雅黑" panose="020b0503020204020204" charset="-122"/>
              <a:cs typeface="微软雅黑" panose="020b0503020204020204" charset="-122"/>
            </a:endParaRPr>
          </a:p>
        </p:txBody>
      </p:sp>
      <p:pic>
        <p:nvPicPr>
          <p:cNvPr id="4" name="图片 -2147481153" title=""/>
          <p:cNvPicPr>
            <a:picLocks noChangeAspect="1"/>
          </p:cNvPicPr>
          <p:nvPr/>
        </p:nvPicPr>
        <p:blipFill>
          <a:blip r:embed="rId8"/>
          <a:stretch>
            <a:fillRect/>
          </a:stretch>
        </p:blipFill>
        <p:spPr>
          <a:xfrm>
            <a:off x="3766820" y="5346700"/>
            <a:ext cx="1327785" cy="1327785"/>
          </a:xfrm>
          <a:prstGeom prst="rect">
            <a:avLst/>
          </a:prstGeom>
          <a:noFill/>
          <a:ln w="9525">
            <a:noFill/>
          </a:ln>
        </p:spPr>
      </p:pic>
      <p:cxnSp>
        <p:nvCxnSpPr>
          <p:cNvPr id="21" name="直接连接符 20" title=""/>
          <p:cNvCxnSpPr/>
          <p:nvPr>
            <p:custDataLst>
              <p:tags r:id="rId9"/>
            </p:custDataLst>
          </p:nvPr>
        </p:nvCxnSpPr>
        <p:spPr>
          <a:xfrm flipH="1">
            <a:off x="5332730" y="4023360"/>
            <a:ext cx="0" cy="28568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10"/>
            </p:custDataLst>
          </p:nvPr>
        </p:nvSpPr>
        <p:spPr>
          <a:xfrm>
            <a:off x="5424805" y="4140200"/>
            <a:ext cx="6598285" cy="193802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某型号电饭煲有加热和保温功能，如下图甲所示为其内部电路原理图，当开关S接触点1时，该电饭煲处于_________（填“保温”或“加热”）状态。如图乙是该电饭煲工作时电功率与时间的关系图像，则图中阴影部分面积表示的物理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是_______，其大小为_______。</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2147481151" title=""/>
          <p:cNvPicPr>
            <a:picLocks noChangeAspect="1"/>
          </p:cNvPicPr>
          <p:nvPr/>
        </p:nvPicPr>
        <p:blipFill>
          <a:blip r:embed="rId11"/>
          <a:stretch>
            <a:fillRect/>
          </a:stretch>
        </p:blipFill>
        <p:spPr>
          <a:xfrm>
            <a:off x="8793480" y="5481003"/>
            <a:ext cx="3229610" cy="1193165"/>
          </a:xfrm>
          <a:prstGeom prst="rect">
            <a:avLst/>
          </a:prstGeom>
          <a:noFill/>
          <a:ln w="9525">
            <a:noFill/>
          </a:ln>
        </p:spPr>
      </p:pic>
      <p:sp>
        <p:nvSpPr>
          <p:cNvPr id="17" name="文本框 16" title=""/>
          <p:cNvSpPr txBox="1"/>
          <p:nvPr/>
        </p:nvSpPr>
        <p:spPr>
          <a:xfrm>
            <a:off x="749300" y="2178685"/>
            <a:ext cx="46545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BD</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1565910" y="4533265"/>
            <a:ext cx="386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热</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2752090" y="5285740"/>
            <a:ext cx="5410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484</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9831705" y="457644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加热</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5750560" y="569849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电热</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7372350" y="5622925"/>
            <a:ext cx="117221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4．8×10</a:t>
            </a:r>
            <a:r>
              <a:rPr lang="en-US" altLang="zh-CN" sz="1600" baseline="30000">
                <a:solidFill>
                  <a:srgbClr val="FF0000"/>
                </a:solidFill>
                <a:latin typeface="微软雅黑" panose="020b0503020204020204" charset="-122"/>
                <a:ea typeface="微软雅黑" panose="020b0503020204020204" charset="-122"/>
              </a:rPr>
              <a:t>5</a:t>
            </a:r>
            <a:r>
              <a:rPr lang="en-US" altLang="zh-CN" sz="1600">
                <a:solidFill>
                  <a:srgbClr val="FF0000"/>
                </a:solidFill>
                <a:latin typeface="微软雅黑" panose="020b0503020204020204" charset="-122"/>
                <a:ea typeface="微软雅黑" panose="020b0503020204020204" charset="-122"/>
              </a:rPr>
              <a:t>J</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left)">
                                      <p:cBhvr>
                                        <p:cTn id="50" dur="500"/>
                                        <p:tgtEl>
                                          <p:spTgt spid="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6">
                                            <p:txEl>
                                              <p:pRg st="0" end="0"/>
                                            </p:txEl>
                                          </p:spTgt>
                                        </p:tgtEl>
                                        <p:attrNameLst>
                                          <p:attrName>style.visibility</p:attrName>
                                        </p:attrNameLst>
                                      </p:cBhvr>
                                      <p:to>
                                        <p:strVal val="visible"/>
                                      </p:to>
                                    </p:set>
                                    <p:animEffect transition="in" filter="wipe(left)">
                                      <p:cBhvr>
                                        <p:cTn id="65" dur="500"/>
                                        <p:tgtEl>
                                          <p:spTgt spid="16">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6">
                                            <p:txEl>
                                              <p:pRg st="1" end="1"/>
                                            </p:txEl>
                                          </p:spTgt>
                                        </p:tgtEl>
                                        <p:attrNameLst>
                                          <p:attrName>style.visibility</p:attrName>
                                        </p:attrNameLst>
                                      </p:cBhvr>
                                      <p:to>
                                        <p:strVal val="visible"/>
                                      </p:to>
                                    </p:set>
                                    <p:animEffect transition="in" filter="wipe(left)">
                                      <p:cBhvr>
                                        <p:cTn id="75" dur="500"/>
                                        <p:tgtEl>
                                          <p:spTgt spid="16">
                                            <p:txEl>
                                              <p:pRg st="1" end="1"/>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down)">
                                      <p:cBhvr>
                                        <p:cTn id="95" dur="500"/>
                                        <p:tgtEl>
                                          <p:spTgt spid="14"/>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left)">
                                      <p:cBhvr>
                                        <p:cTn id="100" dur="500"/>
                                        <p:tgtEl>
                                          <p:spTgt spid="15"/>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left)">
                                      <p:cBhvr>
                                        <p:cTn id="10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7" grpId="0"/>
      <p:bldP spid="2" grpId="0"/>
      <p:bldP spid="4" grpId="0"/>
      <p:bldP spid="10" grpId="0"/>
      <p:bldP spid="11" grpId="0"/>
      <p:bldP spid="15" grpId="0"/>
      <p:bldP spid="13" grpId="0"/>
      <p:bldP spid="14" grpId="0"/>
      <p:bldP spid="18" grpId="0"/>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453771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多挡电器电热的计算</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pic>
        <p:nvPicPr>
          <p:cNvPr id="19" name="图片 18" title=""/>
          <p:cNvPicPr>
            <a:picLocks noChangeAspect="1"/>
          </p:cNvPicPr>
          <p:nvPr>
            <p:custDataLst>
              <p:tags r:id="rId5"/>
            </p:custDataLst>
          </p:nvPr>
        </p:nvPicPr>
        <p:blipFill>
          <a:blip r:embed="rId4"/>
          <a:stretch>
            <a:fillRect/>
          </a:stretch>
        </p:blipFill>
        <p:spPr>
          <a:xfrm>
            <a:off x="475329" y="1418708"/>
            <a:ext cx="2013585" cy="483870"/>
          </a:xfrm>
          <a:prstGeom prst="rect">
            <a:avLst/>
          </a:prstGeom>
        </p:spPr>
      </p:pic>
      <p:sp>
        <p:nvSpPr>
          <p:cNvPr id="20" name="文本框 19" title=""/>
          <p:cNvSpPr txBox="1"/>
          <p:nvPr>
            <p:custDataLst>
              <p:tags r:id="rId6"/>
            </p:custDataLst>
          </p:nvPr>
        </p:nvSpPr>
        <p:spPr>
          <a:xfrm>
            <a:off x="374679" y="1902477"/>
            <a:ext cx="1173480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解答多挡电路类试题时，要注意以下几点：</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（1）多挡电路问题的实质，就是求解多挡电路的实际功率；</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（2）电压一定时，根据</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可知，当总电阻最小时，实际功率最大，发热最快，是高温挡；当总电阻最大时，实际功率最小，发热最慢，是低温挡。</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对象 -2147481138" title=""/>
          <p:cNvGraphicFramePr>
            <a:graphicFrameLocks noChangeAspect="1"/>
          </p:cNvGraphicFramePr>
          <p:nvPr/>
        </p:nvGraphicFramePr>
        <p:xfrm>
          <a:off x="3188335" y="2873375"/>
          <a:ext cx="694055" cy="555625"/>
        </p:xfrm>
        <a:graphic>
          <a:graphicData uri="http://schemas.openxmlformats.org/presentationml/2006/ole">
            <mc:AlternateContent>
              <mc:Choice xmlns:v="urn:schemas-microsoft-com:vml" Requires="v">
                <p:oleObj spid="_x0000_s1065" r:id="rId7" imgW="444500" imgH="355600" progId="Equation.KSEE3">
                  <p:embed/>
                </p:oleObj>
              </mc:Choice>
              <mc:Fallback>
                <p:oleObj r:id="rId7" imgW="444500" imgH="355600" progId="Equation.KSEE3">
                  <p:embed/>
                  <p:pic>
                    <p:nvPicPr>
                      <p:cNvPr id="0" name="OLE substitute image"/>
                      <p:cNvPicPr/>
                      <p:nvPr/>
                    </p:nvPicPr>
                    <p:blipFill>
                      <a:blip r:embed="rId8"/>
                      <a:stretch>
                        <a:fillRect/>
                      </a:stretch>
                    </p:blipFill>
                    <p:spPr>
                      <a:xfrm>
                        <a:off x="3188335" y="2873375"/>
                        <a:ext cx="694055" cy="55562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wipe(left)">
                                      <p:cBhvr>
                                        <p:cTn id="30"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79620" y="346075"/>
            <a:ext cx="453771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多挡电器电热的计算</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331595"/>
            <a:ext cx="1157605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现代新型电饭锅，它采用“聪明火”技术，智能化地控制食物在不同时间段的温度，以得到最佳的营养和口感，其简化电路如图甲所示，其中R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均为电热丝，S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是自动控制开关。煮饭时，把电饭锅接入220V电路中，在电饭锅工作的30min内，电路中总电流随时间变化的图像如图乙所示。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求：（1）S和S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都闭合时电饭锅的电功率；</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（2）电热丝R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的阻值；</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（3）这30min内电饭锅产生的热量；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（4）产生的热量正好可以把2kg的水从室温20℃升高到100℃，求这个电饭锅的热效率。</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150" title=""/>
          <p:cNvPicPr>
            <a:picLocks noChangeAspect="1"/>
          </p:cNvPicPr>
          <p:nvPr/>
        </p:nvPicPr>
        <p:blipFill>
          <a:blip r:embed="rId5"/>
          <a:stretch>
            <a:fillRect/>
          </a:stretch>
        </p:blipFill>
        <p:spPr>
          <a:xfrm>
            <a:off x="8219440" y="2495868"/>
            <a:ext cx="3107690" cy="1124585"/>
          </a:xfrm>
          <a:prstGeom prst="rect">
            <a:avLst/>
          </a:prstGeom>
          <a:noFill/>
          <a:ln w="9525">
            <a:noFill/>
          </a:ln>
        </p:spPr>
      </p:pic>
      <p:cxnSp>
        <p:nvCxnSpPr>
          <p:cNvPr id="30" name="直接连接符 29" title=""/>
          <p:cNvCxnSpPr/>
          <p:nvPr>
            <p:custDataLst>
              <p:tags r:id="rId6"/>
            </p:custDataLst>
          </p:nvPr>
        </p:nvCxnSpPr>
        <p:spPr>
          <a:xfrm>
            <a:off x="71755" y="4041775"/>
            <a:ext cx="1209929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7"/>
            </p:custDataLst>
          </p:nvPr>
        </p:nvSpPr>
        <p:spPr>
          <a:xfrm>
            <a:off x="220980" y="4130040"/>
            <a:ext cx="4080510" cy="193802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某款迷你电饭煲有加热和保温两档。其电路如图所示，已知R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=88Ω，R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=2112Ω。开关S置于</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（选填“1”或“2”）时是保温挡，保温10min产生的热量是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J。</a:t>
            </a:r>
            <a:endParaRPr sz="1600">
              <a:latin typeface="微软雅黑" panose="020b0503020204020204" charset="-122"/>
              <a:ea typeface="微软雅黑" panose="020b0503020204020204" charset="-122"/>
              <a:cs typeface="微软雅黑" panose="020b0503020204020204" charset="-122"/>
            </a:endParaRPr>
          </a:p>
        </p:txBody>
      </p:sp>
      <p:pic>
        <p:nvPicPr>
          <p:cNvPr id="4" name="图片 -2147481179" title=""/>
          <p:cNvPicPr>
            <a:picLocks noChangeAspect="1"/>
          </p:cNvPicPr>
          <p:nvPr/>
        </p:nvPicPr>
        <p:blipFill>
          <a:blip r:embed="rId8"/>
          <a:stretch>
            <a:fillRect/>
          </a:stretch>
        </p:blipFill>
        <p:spPr>
          <a:xfrm>
            <a:off x="2088515" y="5673408"/>
            <a:ext cx="1557020" cy="1028065"/>
          </a:xfrm>
          <a:prstGeom prst="rect">
            <a:avLst/>
          </a:prstGeom>
          <a:noFill/>
          <a:ln w="9525">
            <a:noFill/>
          </a:ln>
        </p:spPr>
      </p:pic>
      <p:cxnSp>
        <p:nvCxnSpPr>
          <p:cNvPr id="21" name="直接连接符 20" title=""/>
          <p:cNvCxnSpPr/>
          <p:nvPr>
            <p:custDataLst>
              <p:tags r:id="rId9"/>
            </p:custDataLst>
          </p:nvPr>
        </p:nvCxnSpPr>
        <p:spPr>
          <a:xfrm flipH="1">
            <a:off x="4306570" y="4023360"/>
            <a:ext cx="0" cy="28568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10"/>
            </p:custDataLst>
          </p:nvPr>
        </p:nvSpPr>
        <p:spPr>
          <a:xfrm>
            <a:off x="4368165" y="4048760"/>
            <a:ext cx="7672705" cy="230695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（双选）某爱心团队去养老院送电暖气，电暖气有低、中、高三挡，已知R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=55Ω，R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=44Ω，以下说法正确的是（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使用“低温档”只需要闭合S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使用“高温档”要闭合S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闭合S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时，通过R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的电流之比为5:4；</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中温档正常工作1分钟，产生的热量为6.6×10</a:t>
            </a:r>
            <a:r>
              <a:rPr sz="1600" baseline="30000">
                <a:latin typeface="微软雅黑" panose="020b0503020204020204" charset="-122"/>
                <a:ea typeface="微软雅黑" panose="020b0503020204020204" charset="-122"/>
                <a:cs typeface="微软雅黑" panose="020b0503020204020204" charset="-122"/>
              </a:rPr>
              <a:t>4</a:t>
            </a:r>
            <a:r>
              <a:rPr sz="1600">
                <a:latin typeface="微软雅黑" panose="020b0503020204020204" charset="-122"/>
                <a:ea typeface="微软雅黑" panose="020b0503020204020204" charset="-122"/>
                <a:cs typeface="微软雅黑" panose="020b0503020204020204" charset="-122"/>
              </a:rPr>
              <a:t>J</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2147481168" title=""/>
          <p:cNvPicPr>
            <a:picLocks noChangeAspect="1"/>
          </p:cNvPicPr>
          <p:nvPr/>
        </p:nvPicPr>
        <p:blipFill>
          <a:blip r:embed="rId11"/>
          <a:stretch>
            <a:fillRect/>
          </a:stretch>
        </p:blipFill>
        <p:spPr>
          <a:xfrm>
            <a:off x="8691245" y="4904740"/>
            <a:ext cx="3500755" cy="871855"/>
          </a:xfrm>
          <a:prstGeom prst="rect">
            <a:avLst/>
          </a:prstGeom>
          <a:noFill/>
          <a:ln w="9525">
            <a:noFill/>
          </a:ln>
        </p:spPr>
      </p:pic>
      <p:sp>
        <p:nvSpPr>
          <p:cNvPr id="11" name="文本框 10" title=""/>
          <p:cNvSpPr txBox="1"/>
          <p:nvPr/>
        </p:nvSpPr>
        <p:spPr>
          <a:xfrm>
            <a:off x="4223385" y="2549525"/>
            <a:ext cx="74803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660W</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3277235" y="2886710"/>
            <a:ext cx="70675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220Ω</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3712210" y="3223895"/>
            <a:ext cx="101790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9.9×10</a:t>
            </a:r>
            <a:r>
              <a:rPr lang="en-US" altLang="zh-CN" sz="1600" baseline="30000">
                <a:solidFill>
                  <a:srgbClr val="FF0000"/>
                </a:solidFill>
                <a:latin typeface="微软雅黑" panose="020b0503020204020204" charset="-122"/>
                <a:ea typeface="微软雅黑" panose="020b0503020204020204" charset="-122"/>
              </a:rPr>
              <a:t>5</a:t>
            </a:r>
            <a:r>
              <a:rPr lang="en-US" altLang="zh-CN" sz="1600">
                <a:solidFill>
                  <a:srgbClr val="FF0000"/>
                </a:solidFill>
                <a:latin typeface="微软雅黑" panose="020b0503020204020204" charset="-122"/>
                <a:ea typeface="微软雅黑" panose="020b0503020204020204" charset="-122"/>
              </a:rPr>
              <a:t>J</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8219440" y="3616325"/>
            <a:ext cx="77089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67.9%</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2536190" y="4904740"/>
            <a:ext cx="30226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2</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749300" y="5673725"/>
            <a:ext cx="7797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13200</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8372475" y="4522470"/>
            <a:ext cx="46545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left)">
                                      <p:cBhvr>
                                        <p:cTn id="50" dur="500"/>
                                        <p:tgtEl>
                                          <p:spTgt spid="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6">
                                            <p:txEl>
                                              <p:pRg st="0" end="0"/>
                                            </p:txEl>
                                          </p:spTgt>
                                        </p:tgtEl>
                                        <p:attrNameLst>
                                          <p:attrName>style.visibility</p:attrName>
                                        </p:attrNameLst>
                                      </p:cBhvr>
                                      <p:to>
                                        <p:strVal val="visible"/>
                                      </p:to>
                                    </p:set>
                                    <p:animEffect transition="in" filter="wipe(left)">
                                      <p:cBhvr>
                                        <p:cTn id="65" dur="500"/>
                                        <p:tgtEl>
                                          <p:spTgt spid="16">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6">
                                            <p:txEl>
                                              <p:pRg st="1" end="1"/>
                                            </p:txEl>
                                          </p:spTgt>
                                        </p:tgtEl>
                                        <p:attrNameLst>
                                          <p:attrName>style.visibility</p:attrName>
                                        </p:attrNameLst>
                                      </p:cBhvr>
                                      <p:to>
                                        <p:strVal val="visible"/>
                                      </p:to>
                                    </p:set>
                                    <p:animEffect transition="in" filter="wipe(left)">
                                      <p:cBhvr>
                                        <p:cTn id="75" dur="500"/>
                                        <p:tgtEl>
                                          <p:spTgt spid="16">
                                            <p:txEl>
                                              <p:pRg st="1" end="1"/>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6">
                                            <p:txEl>
                                              <p:pRg st="2" end="2"/>
                                            </p:txEl>
                                          </p:spTgt>
                                        </p:tgtEl>
                                        <p:attrNameLst>
                                          <p:attrName>style.visibility</p:attrName>
                                        </p:attrNameLst>
                                      </p:cBhvr>
                                      <p:to>
                                        <p:strVal val="visible"/>
                                      </p:to>
                                    </p:set>
                                    <p:animEffect transition="in" filter="wipe(left)">
                                      <p:cBhvr>
                                        <p:cTn id="80" dur="500"/>
                                        <p:tgtEl>
                                          <p:spTgt spid="16">
                                            <p:txEl>
                                              <p:pRg st="2" end="2"/>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6">
                                            <p:txEl>
                                              <p:pRg st="3" end="3"/>
                                            </p:txEl>
                                          </p:spTgt>
                                        </p:tgtEl>
                                        <p:attrNameLst>
                                          <p:attrName>style.visibility</p:attrName>
                                        </p:attrNameLst>
                                      </p:cBhvr>
                                      <p:to>
                                        <p:strVal val="visible"/>
                                      </p:to>
                                    </p:set>
                                    <p:animEffect transition="in" filter="wipe(left)">
                                      <p:cBhvr>
                                        <p:cTn id="85" dur="500"/>
                                        <p:tgtEl>
                                          <p:spTgt spid="16">
                                            <p:txEl>
                                              <p:pRg st="3" end="3"/>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6">
                                            <p:txEl>
                                              <p:pRg st="4" end="4"/>
                                            </p:txEl>
                                          </p:spTgt>
                                        </p:tgtEl>
                                        <p:attrNameLst>
                                          <p:attrName>style.visibility</p:attrName>
                                        </p:attrNameLst>
                                      </p:cBhvr>
                                      <p:to>
                                        <p:strVal val="visible"/>
                                      </p:to>
                                    </p:set>
                                    <p:animEffect transition="in" filter="wipe(left)">
                                      <p:cBhvr>
                                        <p:cTn id="90" dur="500"/>
                                        <p:tgtEl>
                                          <p:spTgt spid="16">
                                            <p:txEl>
                                              <p:pRg st="4" end="4"/>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left)">
                                      <p:cBhvr>
                                        <p:cTn id="95" dur="500"/>
                                        <p:tgtEl>
                                          <p:spTgt spid="11"/>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wipe(left)">
                                      <p:cBhvr>
                                        <p:cTn id="105" dur="500"/>
                                        <p:tgtEl>
                                          <p:spTgt spid="14"/>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wipe(left)">
                                      <p:cBhvr>
                                        <p:cTn id="110" dur="500"/>
                                        <p:tgtEl>
                                          <p:spTgt spid="15"/>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wipe(left)">
                                      <p:cBhvr>
                                        <p:cTn id="115" dur="500"/>
                                        <p:tgtEl>
                                          <p:spTgt spid="17"/>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down)">
                                      <p:cBhvr>
                                        <p:cTn id="120" dur="500"/>
                                        <p:tgtEl>
                                          <p:spTgt spid="18"/>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wipe(down)">
                                      <p:cBhvr>
                                        <p:cTn id="1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4" grpId="0"/>
      <p:bldP spid="10" grpId="0"/>
      <p:bldP spid="11" grpId="0"/>
      <p:bldP spid="13" grpId="0"/>
      <p:bldP spid="14" grpId="0"/>
      <p:bldP spid="15" grpId="0"/>
      <p:bldP spid="17" grpId="0"/>
      <p:bldP spid="19" grpId="0"/>
      <p:bldP spid="18" grpId="0"/>
    </p:bld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116705" y="256540"/>
            <a:ext cx="67792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考向04 生活中中电流热效应（电热的利用与防止）</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pic>
        <p:nvPicPr>
          <p:cNvPr id="19" name="图片 18" title=""/>
          <p:cNvPicPr>
            <a:picLocks noChangeAspect="1"/>
          </p:cNvPicPr>
          <p:nvPr>
            <p:custDataLst>
              <p:tags r:id="rId5"/>
            </p:custDataLst>
          </p:nvPr>
        </p:nvPicPr>
        <p:blipFill>
          <a:blip r:embed="rId4"/>
          <a:stretch>
            <a:fillRect/>
          </a:stretch>
        </p:blipFill>
        <p:spPr>
          <a:xfrm>
            <a:off x="475329" y="1418708"/>
            <a:ext cx="2013585" cy="483870"/>
          </a:xfrm>
          <a:prstGeom prst="rect">
            <a:avLst/>
          </a:prstGeom>
        </p:spPr>
      </p:pic>
      <p:sp>
        <p:nvSpPr>
          <p:cNvPr id="20" name="文本框 19" title=""/>
          <p:cNvSpPr txBox="1"/>
          <p:nvPr>
            <p:custDataLst>
              <p:tags r:id="rId6"/>
            </p:custDataLst>
          </p:nvPr>
        </p:nvSpPr>
        <p:spPr>
          <a:xfrm>
            <a:off x="374679" y="1902477"/>
            <a:ext cx="11734800" cy="332295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电热的利用：判断常见用电器是不是利用电流热效应工作的，主要看用电器工作时能量转化的情况。如果验电器工作时电能主要转化成内能之外的其他形式的能量，即消耗的电能只有一少部分转化为内能，则这些用电器都不是利用电流热效应工作的。</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（2）电热的防止：1）一般来说，如果对电气设备采取的措施是用来散热的，则该措施就是用于防止电热造成的危害；2）平时多收集并记忆常见的防止电热带来危害的事例，也有助于解题。</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（3）利用焦耳定律解释生活中的现象：利用焦耳定律解释生活中的现象时，注意从焦耳定律公式Q=I</a:t>
            </a:r>
            <a:r>
              <a:rPr sz="2000" baseline="30000">
                <a:latin typeface="微软雅黑" panose="020b0503020204020204" charset="-122"/>
                <a:ea typeface="微软雅黑" panose="020b0503020204020204" charset="-122"/>
                <a:cs typeface="微软雅黑" panose="020b0503020204020204" charset="-122"/>
              </a:rPr>
              <a:t>2</a:t>
            </a:r>
            <a:r>
              <a:rPr sz="2000">
                <a:latin typeface="微软雅黑" panose="020b0503020204020204" charset="-122"/>
                <a:ea typeface="微软雅黑" panose="020b0503020204020204" charset="-122"/>
                <a:cs typeface="微软雅黑" panose="020b0503020204020204" charset="-122"/>
              </a:rPr>
              <a:t>Rt出发，从影响电热的三个因素（电流、电阻、通电时间）入手逐一进行分析。</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wipe(left)">
                                      <p:cBhvr>
                                        <p:cTn id="30"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116705" y="256540"/>
            <a:ext cx="67792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考向04 生活中中电流热效应（电热的利用与防止）</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3"/>
            </p:custDataLst>
          </p:nvPr>
        </p:nvPicPr>
        <p:blipFill>
          <a:blip r:embed="rId2"/>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331595"/>
            <a:ext cx="1157605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电炉丝与导线串联接到电路里，通电后电炉丝热得发红，而与之相连的导线却不怎么热，由焦耳定律可知，造成上述现象的主要原因是（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A．通过电炉丝的电流比导线的电流小得多    B．通过电炉丝的电流比导线的电流大得多；</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C．电炉丝的电阻比导线的电阻小得多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D．电炉丝的电阻比导线的电阻大得多</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5"/>
            </p:custDataLst>
          </p:nvPr>
        </p:nvCxnSpPr>
        <p:spPr>
          <a:xfrm>
            <a:off x="71755" y="2995295"/>
            <a:ext cx="1209929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6"/>
            </p:custDataLst>
          </p:nvPr>
        </p:nvSpPr>
        <p:spPr>
          <a:xfrm>
            <a:off x="292735" y="3090545"/>
            <a:ext cx="5191125"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4-1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下列四种用电器中。利用电流热效应工作的是（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A．电冰箱</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B．电视机</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C．电脑</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D．电热水壶</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7"/>
            </p:custDataLst>
          </p:nvPr>
        </p:nvCxnSpPr>
        <p:spPr>
          <a:xfrm flipH="1">
            <a:off x="5527040" y="2948305"/>
            <a:ext cx="0" cy="393700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8"/>
            </p:custDataLst>
          </p:nvPr>
        </p:nvSpPr>
        <p:spPr>
          <a:xfrm>
            <a:off x="5647055" y="3090545"/>
            <a:ext cx="636524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电炉中的电阻丝通电一段时间后变得很烫，而连接的导线却不怎么热，主要是（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A．通过导线的电流小于通过电阻丝的电流；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B．导线的绝热皮隔热；</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C．导线的电阻远小于电阻丝的电阻；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D．导线散热比电阻丝快</a:t>
            </a:r>
            <a:endParaRPr sz="1600">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2042160" y="1818005"/>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2" name="文本框 1" title=""/>
          <p:cNvSpPr txBox="1"/>
          <p:nvPr/>
        </p:nvSpPr>
        <p:spPr>
          <a:xfrm flipH="1">
            <a:off x="723265" y="3555365"/>
            <a:ext cx="381635"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4" name="文本框 3" title=""/>
          <p:cNvSpPr txBox="1"/>
          <p:nvPr/>
        </p:nvSpPr>
        <p:spPr>
          <a:xfrm flipH="1">
            <a:off x="7990840" y="3543935"/>
            <a:ext cx="381635"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wipe(left)">
                                      <p:cBhvr>
                                        <p:cTn id="40" dur="500"/>
                                        <p:tgtEl>
                                          <p:spTgt spid="6">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wipe(left)">
                                      <p:cBhvr>
                                        <p:cTn id="50" dur="500"/>
                                        <p:tgtEl>
                                          <p:spTgt spid="22">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wipe(left)">
                                      <p:cBhvr>
                                        <p:cTn id="55" dur="500"/>
                                        <p:tgtEl>
                                          <p:spTgt spid="22">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2" end="2"/>
                                            </p:txEl>
                                          </p:spTgt>
                                        </p:tgtEl>
                                        <p:attrNameLst>
                                          <p:attrName>style.visibility</p:attrName>
                                        </p:attrNameLst>
                                      </p:cBhvr>
                                      <p:to>
                                        <p:strVal val="visible"/>
                                      </p:to>
                                    </p:set>
                                    <p:animEffect transition="in" filter="wipe(left)">
                                      <p:cBhvr>
                                        <p:cTn id="60" dur="500"/>
                                        <p:tgtEl>
                                          <p:spTgt spid="22">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3" end="3"/>
                                            </p:txEl>
                                          </p:spTgt>
                                        </p:tgtEl>
                                        <p:attrNameLst>
                                          <p:attrName>style.visibility</p:attrName>
                                        </p:attrNameLst>
                                      </p:cBhvr>
                                      <p:to>
                                        <p:strVal val="visible"/>
                                      </p:to>
                                    </p:set>
                                    <p:animEffect transition="in" filter="wipe(left)">
                                      <p:cBhvr>
                                        <p:cTn id="65" dur="500"/>
                                        <p:tgtEl>
                                          <p:spTgt spid="22">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4" end="4"/>
                                            </p:txEl>
                                          </p:spTgt>
                                        </p:tgtEl>
                                        <p:attrNameLst>
                                          <p:attrName>style.visibility</p:attrName>
                                        </p:attrNameLst>
                                      </p:cBhvr>
                                      <p:to>
                                        <p:strVal val="visible"/>
                                      </p:to>
                                    </p:set>
                                    <p:animEffect transition="in" filter="wipe(left)">
                                      <p:cBhvr>
                                        <p:cTn id="70" dur="500"/>
                                        <p:tgtEl>
                                          <p:spTgt spid="22">
                                            <p:txEl>
                                              <p:pRg st="4" end="4"/>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left)">
                                      <p:cBhvr>
                                        <p:cTn id="80" dur="500"/>
                                        <p:tgtEl>
                                          <p:spTgt spid="2"/>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left)">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4" grpId="0"/>
      <p:bldP spid="2" grpId="0"/>
      <p:bldP spid="4" grpId="0"/>
    </p:bldLst>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知识建构</a:t>
            </a:r>
            <a:endParaRPr lang="zh-CN" sz="4000">
              <a:solidFill>
                <a:schemeClr val="accent2">
                  <a:lumMod val="75000"/>
                </a:schemeClr>
              </a:solidFill>
              <a:latin typeface="微软雅黑" panose="020b0503020204020204" charset="-122"/>
              <a:ea typeface="微软雅黑" panose="020b0503020204020204" charset="-122"/>
            </a:endParaRPr>
          </a:p>
        </p:txBody>
      </p:sp>
      <p:pic>
        <p:nvPicPr>
          <p:cNvPr id="4" name="图片 5" title=""/>
          <p:cNvPicPr>
            <a:picLocks noChangeAspect="1"/>
          </p:cNvPicPr>
          <p:nvPr/>
        </p:nvPicPr>
        <p:blipFill>
          <a:blip r:embed="rId3"/>
          <a:stretch>
            <a:fillRect/>
          </a:stretch>
        </p:blipFill>
        <p:spPr>
          <a:xfrm>
            <a:off x="2385060" y="1256665"/>
            <a:ext cx="6515735" cy="53771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244196" y="1563294"/>
            <a:ext cx="6259830" cy="3731458"/>
            <a:chOff x="2957830" y="1682616"/>
            <a:chExt cx="6259830"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2957830" y="3747636"/>
              <a:ext cx="625983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电能  电功</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一、电能与电能的计量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1192530" cy="506730"/>
          </a:xfrm>
          <a:prstGeom prst="rect">
            <a:avLst/>
          </a:prstGeom>
          <a:noFill/>
        </p:spPr>
        <p:txBody>
          <a:bodyPr wrap="square" rtlCol="0" anchor="t">
            <a:spAutoFit/>
          </a:bodyPr>
          <a:lstStyle/>
          <a:p>
            <a:pPr fontAlgn="auto">
              <a:lnSpc>
                <a:spcPct val="150000"/>
              </a:lnSpc>
            </a:pP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1.电能</a:t>
            </a:r>
            <a:endParaRPr lang="zh-CN" altLang="en-US">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0" name="1BCC2C28-871D-48CB-8BE0-2867F7803ADB-1" title=""/>
          <p:cNvPicPr>
            <a:picLocks noChangeAspect="1"/>
          </p:cNvPicPr>
          <p:nvPr/>
        </p:nvPicPr>
        <p:blipFill>
          <a:blip r:embed="rId4"/>
          <a:stretch>
            <a:fillRect/>
          </a:stretch>
        </p:blipFill>
        <p:spPr>
          <a:xfrm>
            <a:off x="749300" y="2149475"/>
            <a:ext cx="9712325" cy="38830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一、电能与电能的计量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1758315" cy="506730"/>
          </a:xfrm>
          <a:prstGeom prst="rect">
            <a:avLst/>
          </a:prstGeom>
          <a:noFill/>
        </p:spPr>
        <p:txBody>
          <a:bodyPr wrap="square" rtlCol="0" anchor="t">
            <a:spAutoFit/>
          </a:bodyPr>
          <a:lstStyle/>
          <a:p>
            <a:pPr fontAlgn="auto">
              <a:lnSpc>
                <a:spcPct val="150000"/>
              </a:lnSpc>
            </a:pPr>
            <a:r>
              <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2</a:t>
            </a:r>
            <a:r>
              <a:rPr lang="zh-CN">
                <a:solidFill>
                  <a:schemeClr val="accent2">
                    <a:lumMod val="75000"/>
                  </a:schemeClr>
                </a:solidFill>
                <a:latin typeface="微软雅黑" panose="020b0503020204020204" charset="-122"/>
                <a:ea typeface="微软雅黑" panose="020b0503020204020204" charset="-122"/>
                <a:cs typeface="微软雅黑" panose="020b0503020204020204" charset="-122"/>
              </a:rPr>
              <a:t>.电能的计量</a:t>
            </a:r>
            <a:endParaRPr lang="en-US" altLang="zh-CN">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0" name="1BCC2C28-871D-48CB-8BE0-2867F7803ADB-2" title=""/>
          <p:cNvPicPr>
            <a:picLocks noChangeAspect="1"/>
          </p:cNvPicPr>
          <p:nvPr/>
        </p:nvPicPr>
        <p:blipFill>
          <a:blip r:embed="rId4"/>
          <a:stretch>
            <a:fillRect/>
          </a:stretch>
        </p:blipFill>
        <p:spPr>
          <a:xfrm>
            <a:off x="2258695" y="1658620"/>
            <a:ext cx="9000490" cy="51269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TABLE_ENDDRAG_ORIGIN_RECT" val="905*353"/>
  <p:tag name="TABLE_ENDDRAG_RECT" val="29*154*905*353"/>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TABLE_ENDDRAG_ORIGIN_RECT" val="921*332"/>
  <p:tag name="TABLE_ENDDRAG_RECT" val="23*159*921*332"/>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TABLE_ENDDRAG_ORIGIN_RECT" val="904*390"/>
  <p:tag name="TABLE_ENDDRAG_RECT" val="23*99*904*390"/>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TABLE_ENDDRAG_ORIGIN_RECT" val="220*71"/>
  <p:tag name="TABLE_ENDDRAG_RECT" val="499*336*220*71"/>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937*387"/>
  <p:tag name="TABLE_ENDDRAG_RECT" val="23*146*937*387"/>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TABLE_ENDDRAG_ORIGIN_RECT" val="871*286"/>
  <p:tag name="TABLE_ENDDRAG_RECT" val="29*169*871*286"/>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TABLE_ENDDRAG_ORIGIN_RECT" val="859*116"/>
  <p:tag name="TABLE_ENDDRAG_RECT" val="46*205*859*116"/>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item1.xml><?xml version="1.0" encoding="utf-8"?>
<s:customData xmlns="http://www.wps.cn/officeDocument/2013/wpsCustomData" xmlns:s="http://www.wps.cn/officeDocument/2013/wpsCustomData">
  <extobjs>
    <extobj name="1BCC2C28-871D-48CB-8BE0-2867F7803ADB-1">
      <extobjdata type="1BCC2C28-871D-48CB-8BE0-2867F7803ADB" data="ewoJIkZpbGVDb250ZW50IiA6ICJVRXNEQkJRQUFBQUlBTG1UWVZqakMrdjJ0Z0VBQURjRUFBQU1BQUFBWkc5amRXMWxiblF1ZUcxc2ZWUmhiNXN3RVAwK2FmOEI4WjNFR0p3NEtWbFZOV3BhYVYwakpWMC9lM0FKWHNCR3hyU05xdjczR1RkcGc1TU1KQXZ1dlhmdmZHZElMbC9Md25zR1ZYTXBKbjdZUTc0SElwVVpGK3VKLzdpOENhaC8rZVA3dDJRcTA2WUVvYjNmbjF6VW83M1E5d3h5R0VNMk1tdDROdkhmQ0IyU21LNmlJQTdqMEN4a0ZJekl3Q3dwUkJTbmZ3Z0xWKysreWUrWks1a3JXWUhTSE9wZHhFYXZHaTEvc3Exc2pMZHg4UHVINEpLWFVIQUJUenpUdWNVUlFsM0tOU3NLSXo2YllwSExsNW1TVGZXTGxYQUNuMWJjUm51WWRJR3JWUE5udUJNWnZMWUV4M2FSS2dEeFZSZUpCcWNJdDhEWHVTMkxEdUl1WVY0d3ZaS3FiTUVYTHJyZ3ZSblJhdnRmeXJVQ3BpSGJEZWVqT1haa3h5eXBXcmlwUVoxdzRYQUczUmxNemRJU01NSnhnTUlBWXcrSFl6d2N4L0hKYkk0Z01ob3ZwR004R2hPbnRqbGJROTB5Sy9QZzVHS1ZTZWZNSytrZkhhRmt4b1RXRDVVMkxUalVQMG0xbWJLdDFWL3NiM1NCWEplL1VpMTV1bWw1a1lOeDhZVzV3OWRNNmYwMkhleUdDMTduWjBBcmJBKzE3UStsN21IK0VPOEpaRGh3Q1krQzY4T1B3WmxZenNRYWJPVmQ4NlIvM0NlemU3Vlo1QUM2WlNYOS9TL0F2UHdE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TG1UWVZoVXFmK1E0UUlBQUJFRkFBQVBBQUFBYlcxd1lXZGxMM0JoWjJVdVltbHVqWkxMVHhOUkZNYnZtVTZobGRxWWxKZ1lNWUdrR3hZc1VEWW1SS08yQ1dLaTFSalI2RUtqRkExYVh2SUlydzRGMm1rRks0cFVTb21DV0d1Q1dDT1VwclRCdUhERlgxSG56clNyTGxpNDlkNlp5VkN4aWN6cXpyM24vTTc1dm5OQStPa05Bbk8wMG5BMnY3U1JYMXl1cTBmbkEraHUvUVUvUWpZYmo3N3YySGx5YW1xODJOZ01seHlYeTY0NEhJNnJqbXYyQjkzMyt0RjF1QUUzNFJiYzlpSzBjc2VIVUszck1MUXhWbGJuUklaV0UxajBOajQ3bUxmekRidFdCRjMwb1EwWm5PU2h3dVp2T2xkcjU1MmlIc0Z3aVl6dy9Ca0VvMnJHVUZGR3c2blRDRGdva2JKanVvL0FBMnFPdXlnbmZNeURvSlU1emdJd2ozU1BrWjRwN3pDNGpFOVFHVUFIMDhrQzQyS2wyWTNjZUFhUnoxUmgxam1IM0JaOWpiWEtXclZuQWdJblU4VXkzYm9lQWdET1VONW42RFUrcFl3K21kR3JNcVR3aExqNFFVeTlvREJEcTdITkJHYm90RlJVbHRWVW02dk5ObjkyMEtJcTcyUk9VR0EvQlI0aHZJRmkzZ0FyeHRkeFlBRUhad2k0a0E2TGtaUzRIQ2NWc3Q2WFNxbENlaUgvL3ZsL1k4UjNTWExZaTVGL3RRQzVUYWV4eTZTWGV6U3padGJtWDVOY2RsOUR6eTZDb1lPS3h2d25hVGFtaWg2bW9rZjJpNWFITjFKQ3RNNlhIZnhkcEp5QUNCZlB4OFFFbitOQ1dvM2N0aytLUFN1a3AzRDhxL2ptaXhnSUtFKzV6Q3FlbWhPU0tUeVpFTGJtY0dZWnA0UGtQdThMRm1jcE5DSGx4U3RoSEo5UmNpa3E0aSsrS1VtakhOa3NJNUNOTkk3K1pkZWhsZzR5MHJJNkJPNEQyelg5V3NoTXEzWnhRUDBhZy8yR3laczdCcVhXaE5ITUtxVDUra0xhanhjeStmbEpCWXY1aEhJZzQ1WW1vam51RzFFdnJYSFN4emo1cGVmVktBNXVOcFBsSUEwVWswNVNVakpKQnFBQmNDUW1oajdJbDIvRjlTMGgrWmtBaEZSSzJGcFZJck5jQkUrUFM2K2lZaWlSNVJiSjl1ZldscWoxbWxiWjNGK2NSd3NqbDBvTFpJcnRMVDgySDFMa2RvajBSMkdwS01IUWVmRXphaEhTOTJ4TUc1d1dJeSswdWd6N0E0bzZvdFgyZHQxdDlNQS95ODZqNm5hRS9nQlFTd01FRkFBQUFBZ0F1Wk5oV0d2bkcrcGJDUUFBVEVRQUFBMEFBQUJ3WVdkbEwzQmhaMlV1ZUcxczdWenRVeHZIR2YvZXYrTG04cG5sZHU5VkV5QmpoR25jTVJrYWlGLzY3WUlPVUpGMEdrazRwcCtZSms2SUc5ZDE2OGFOc2FlTlc3dDB4blhvTkhFWURNMU0veFFYQ2ZqRXY5Qm5kMC8zZnJvVGtvZ1RDMlk4ZTN1N3p6Nzc3RDYvMy8xdUQ0KzlkYjFjRXE1WnRYclJyb3lMR0VtaVlGVVc3RUt4c2pRdXZqYy9QV0tJYjAyTXpacExsbkJoYWx5VUpmcURKV2cydjFhMXhrVjZSeFRlTWN0UVB2N3ltK09IajBhd0tQekN0c3RnVFJSK3ZscGNXSmt4Nnl2am9pUnlPN00xdTFxZkdMdGNMRFNXaFV2aklsRVVXUnlkR0h2YktpNHROMmdOSmptTjF1U3YwS3Njd1VnVmhVbG1iNWJhb2JldTBsdWFZckFieExzeHQxQ3pTeVhXVVVJcUdOSVVyL29xcjFhTW5LeXJ0SHJVNTlCRmM4MWViWUFmYzFWekFhWlAyOHJNNXFWSURXOUxydzFtM1ZwbzJMVnpwZUpTaGZuUFRMZnRUUmRMcFdtN1ZqWWJVRHRiSzFZYWMxWmp0U3BNRnhzTmUyN1pzaHBzWm05N3hVdGVjZEpjV0ZtcTJhdVZBcnRrUVlQNVlvZy9qeGRjNUhSUmVLOVNoR0s1TEFvWHJjWEdqRmxiS3RMbHBNdGtWLzJYNzlKTy9vcEpHOXdvKzJyQXkvbGxxOHpYVzZGZHpHTGxmZnNER21EaC9PSWl6SlVWK1pxZkw5VE1EMFNuUzk0dTJUVVdKZGNLNzBEckZNLzB2SFU5WERXM2JGWXRyMjZVVlVKa1dUWDFCRXR5ZTgvTnpPVHRTb1hGbkk1Y015djFSUWl3YjA5SndRMGwrWGFUYmlEWVhiSGJTVFZVbEF0dnFGR2ZmZVlOWDh2d3pnNnM4c1ZpeFduR3k1ZGRUMWhnM3FYcjJkNVBvdE0rYjFicE5idlhycU5HblRuUDJhVmlBY2JoSWZhaXpYeWRoMDBGMlNCU0EyOHNMaW9xL1lXRnN4YmhHdktWNzBmSFlMdm8rRGZxbXhTTWFsMnpTbE5tdzRUSnJsWXR0cGhZY2phMGQrK25sbDIyR3JXaVZYZkxhMEsrWk5ldEFnL0hqSDNObXJjbnhsak1SNGlDQ05hVmNOUlowR1dDY2psTmlZUzliU0cvV3ZPWlVuV2tSRmFQMlJuUkNNSmhLK2ZZSFN3akdVdVI0U2ZaVFFOaElnTUNoWHJtMmN3MXBCTTEwbkVxY2J4UjE5dlJkbGk4SW9zV2kvWmNZNjFrdVVneGFVSHF6VGFFS3k3V1hlWFFCdmZPVndyOERteC9EU21FM1ZPSmpOaGRYeUlJMHlYcnVzME1Rd1BZRXN1d1BTdFd2ZDcyakEwY1NDamNsNFRDMk1naGlTUmtGUE4wb0JtRmY1QVpSWHJOS0l6aTAwQktUQ1Rxb21jQVM1a050RHNHTXpIUmd4RVZhWVlpSzlZSWptUTF5MGU0cjBmMnkyUmExM3hpMTZtMHJyMW1KY2FhSHNrOUx6TUpqV1hHek1RNFUyb1NaZEJjcDhrNklrT3U2ei9YYVVoVmM0WVJteG9FNmFwQzFONjVEblpjQkZaWmJpbEFwb1lVR1oxbmw0eDBuZUJJUjVaWlJFZUdwaVZRWGR4d1owTjFHb0ZpNzFSSHRJRlRIZmQwU0hYaGhDTHlqNWZxSWdaUytDM1NQb1hVb2c3MmtjbmMxSXBsc3RURXk4cGt4cUNaVEFlbm93L2lReVlicUdvYjZaZHNPNTFxTzYxbysvNDBHekF2SXIwVG1Td05uTWk0cDBNaWl4Q1pQaWdpd3dqTG1xR0RkSW5zNkc0cHJaT3AxNG5jM0hTTEpiZlVaTXhJYmhKMnM5RXNWaTRVTERNaEZRRUprS0VFODVHL21EN05PKzRNeVlnRHlaaWFQVEFFR0NwQUc2cE9lUDRVekZ3T3UvbXphSmdXTnRub250MVV6c3ljdnZSTk5COVdrc3hGVmNtZXEvUmRjbnpRVlJJTXVFeThnS3V3QVJMd1Q4WklpVW8wM3dCMHhNbVN2YkFpMEJMM3c0UEFtTG0xcDhaLzJFakxaczFjYUFDeVhMakNNbUhhTEJkTGErTmk4ei9QanZhL090NjhjZnppRHF4SjhWZDBNOUxWY2ZhbEtEaEczL0NNellLdHBacFpYVzRiWXdjUm9BV2hXNVVHam9hWHYybG5zYXBXaFZuZU1IK0YrOXlvdG91SGQ3ODUrbkIvYkxSUmhUbFg2VCs4ejZnN2FiY3FBSkx2c3l2bjNkYWJRTTV2ZG91WE9JeVhNbDhmbFM4Q1VydDk3dGN4VFRuYVZNdGdJaDRjbmJ6MTlnbDJUY2dCanVTMkdVSUN0YW9Bd29HUkNaRU5OUVVwNDhkaVVJa1ZKQlBuWVVzTm0vUmdNK2g3cC9rSEh0eXc2M3E4Qzh4bkpRZEE3c3hLRDd1UVQ1MzNWUHlvbnUrQnBVdGMraGdMOFFzbkpadzFKS3haeHdCUHhvK2NqeDFuS2pWWVNldVZmYitmaXgxNU1uVWkrZFFXZlNKbUZwLzIrZWVGTWoxanRlc3VaWHRFeTVEWWE4dDJFYU5sZGhwWkQ1NWxHc0d6VENWOGxtbEV6aklkRm5IOGlPTnY0dWR2c0Y1Y1NDSndHUWZKUk1IOFJXLzdnVnJDS0RmUVE1QllDZzN6U2tadUp1SG5iK1g3ZTlaTzVtLytFWUFYY3RDanZwQnJLb3E4NXVUeEpoS1NUMG5nc0NPVXpsT1cyMU9XSmZvYm1uSjN2SzdFOGJwanR3T3Y0MVB6K3VIOWoxb1BIN2QyZjljOXdRZmZLc3pidmhyMnBCZDRCTURkSFc5RnFEOGV2VFB5UGszVk9NSk81dnhNM1ZuQ0o1RlB3RUs4OTczMlQzYS9DN1dVRVpQOUFNNXlMUkdVdFFBbzYyRk0xc0tZcktkQk1uWWhHWFpVSjBSV2NVaFBLUWJTZllpc2dCalVFaEJaeWVWU252SFBISkx4cTRqQXFoUjZoNlRJeUNlaWlLb25JTENNOUZNQ3NIWjI4RXNHRGJxdDdhK2JOemVidCs4QStwN3MzVzg5MkcwOTJnWVlmdm54N3prZW4reHRIdi8xdDZsdFduL1pnWUxYaGwyNkRYckFjaExHY3R6ZFlRMEU1UjNiQ1VwZk1WekY4YUlySTRZbmRXY1EwUXVHOTlnL0U0Ykh2RW1FS05Nc3poemxXRCs3Q25USG1XWWpITitEZmY4SVJ3L3dEUW54alI2bUc1SkdOMFErQ3dYUW43UGhvUUlZS29BK0tJRG14ajhPNzI3MVV3RVFKYUlBaURwVUFFTUZjQ29GUUU4Z01pb0FIZkVUMXc0aUlJZmtwQy9nSklLa29RandnYkJ3MmF4Vm5UOHhVQ1daQnBmL3hjRzV3aTlYNjQxMm9zWXJCV2pPLzZZaVdTM0Eyc2hKaUQxVURCeWt0d0NubTE5c3RaNXZISzNmY3pINzZMdFBEcmQrYzdMM1dYUDdYNjAvZmRXNmVaUGZPdHAvMnZ6czg0T2QzZWFONXdjdlBtL3VQMnJ1M1liNjQwOXUrM3R4YXdlN0h6Zi9kcis1ZllmM3BhWWVmT3F2aWJWRzdmUWlNdmozWHdHNjBGNFZrY0h3b3llZGtXaGhLRFg2RmF3Zms5clF6MEp0OU9jRG5xSGFHS3FOZnFpTlczODgyTC9WVjdWaFJOVkdicWcyaG1yamRHb2pkOXJ6aGh3Z2NFQnFKSjgzNkVSRE1YLzI4UnBMall6bkRZYnpFWHJLZVlPaW91am5qcStmZWpqWjI4QW5lNTgyTi9lUHY3akJnYmU1OFp3WFR2YnVIMzcwNUdqOTN5QUhEcCt0SC81OUd5NXArZW1UNXUxdmYzYXl0K25ENkpSQkNCMWtad2ZFaW11NytXQ3JkZTh4cS94ejYrc1hCenYvQk5zSHU3c0hMNTd5bGkvWEh6UnZmWGo0aHlldGU4OWZyajlzUFh4ODlPeExLbE5jb21CQzVIL3J2M2FiUVNYM0RoVFB5dVgvZnJ0TVRYNTNEMXlueG5hZmdCbXFiVGJ1T0lQQWxPNXV1U0xIYmNNT1RSemhGRzdnODRpTzF1TjVDdi9pemM5VnN2U3FTSjJCbktjd0NPeUJZM3J0ZjFZaUo5YlByZ0xkY2FZL2RJWEQvaGVOaVovOEgxQkxBd1FVQUFBQUNBQzVrMkZZdGRKV1U5OEJBQUJNQmdBQUZRQUFBSEpsYkhNdmNHRm5aVjltYjNKdFlYUnpMbmh0YktXVjNXcmJNQlRIN3dkN0I2RmVkNVppTzNGQVh0a3lESVhCUnBPdXZSV05rb2pLZGtpOXNleCtEN0RydmNQMkFLVjltMEw3Rmp0eTVBK0pDandxMzFnSC8vN242SnlqWTNieVBWZm9tOWpkeUxKSU1YMURNQkxGVmJtVXhUckY1NHZzT01FbmIxKy9ZbG01eTNrRmJ3Z1dtNVdxM04yWVhXZEJwNWVnUVVPTXZxVDRhR1VXRGp3ZmtpbEdpNDNJUlcwRHcwQ09qbTF1QkZ0WlZDbHVIWWRFUHhpZGlSWHNDU0grR0loSGE5eG9SYkYrQm1sRnRsYlNhQjJQNGtadHlhZFQycXF0RWk0bzl3czZCNldra1NHRXIrS29CVmxnVllSbFVxa3NyNndLYVp1UmhVUXY5bHVSNG5tcDVCS2pHajc5Y0VoSDRJRmlQeFI1b1lrZkd2c2dHbmtoYUszdXlNNGgyVWRaQ1BmUTJtWlVvZGt1aEZ4dnFyclJOSHlJZzlweDlJaTRJNkF0enNxdnhlRmFSSU53a25SNDJDY21YaUswUXV3Y2dsMS9OZVBiRk5mV1lRR01yQUQrVzQ0RlRrYlpiTU4zYm9hMXplUUwvTTNsRDZnYnBEcmp1VlQ3RkQvYy8zbTgrL3YwKytmVDdTK256MXR3UkJwUVN6eExJbk1EanN6TjlpalJTYXNFUlpwWGV5VU8xWDZKWmhkZE1selRHV0Z3UWUzY3NmZXF2THAyazFrYmpWdnRiS3NyWUtiVU95WFhla1RiY2ZZSitqelJIeE91Vi9hWnI4V25iUVhUdjYrcXJVajNRMGowNm84RkZsZ0lYTVBtei9BUFVFc0RCQlFBQUFBSUFMbVRZVmdrOE52NE9nQUFBRG9BQUFBU0FBQUFjbVZzY3k5d1lXZGxYM0psYkhNdWVHMXNzN0d2eU0xUktFc3RLczdNejdOVk10UXpVRkpJelV2T1Q4bk1TN2RWS2kxSjA3VlFzcmZqNWJJSlNzMUpMQUdxS2M3SUxDaldCNG9BQUZCTEF3UVVBQUFBQ0FDNWsyRllsZmxXN1M0RUFBRFlPd0FBQ1FBQUFIUm9aVzFsTG5odGJPMWJ6VzZiUUJDK1YrbzdJSHBwRHlsZ2pIOGszQ2hKWXlsU1VxV3gxWjRYV094Vk1Hc0JicExlK3dBOTkxcXB0L1lCcXZadElqVnYwZDBGakcxWVFwTTY4Yy82WWp6Nzdjek96TGU3c3diTTNjdVJKMzJBUVlpdzM1RzFsNm9zUWQvR0R2SUhIWGtTdVRzdGVmZlYweWRtZndoSE1DUlhFdm5FdjZSRDE0VjIxSkZKbnpPQWZBdGZzT3VqMXgyNVRyN2ZnQkhzeUlkT0FDN2twR1BXK1FCN09HQlFQVVh1K1FQb3pTSVptZ0Y3TmpPNFo5dlFqN1NPL015QXJicnJ5b25FSUpLRzFheGJ6VlNpRTRsdE42R2xwcEkya2JoNnkyaFBKWFVpZ1c2alllaXBwRUV4TFFBMWtFcGFSS0txd0RYcXFhUkdyZHR0SjdPdXFVUlVkK3ltWmFlaUpwVll3SEZVV1psMVhjbDh6MFVranVadDBXUDRFekNPMFFzTnJMRTNCR1BZeGNFSVJOTGJDYkxQVDBCNDNwRjN0RVUxMHg1ZDVIbEpoLzdWbUZqdFlRODVQSGlXRlNuemhsQ0hqUGtkalYveW1YTjhycStTMmVOQmpwRVBTeEZUMUh1SUJzT0lXdGE1RmpPVnhIQlZGKy9yWnV4cWFwVWJpMUpQVFdVbW1ZK2M2MGZOYmEwOHpHZDQ0dE1WaTBMcnk2TUI4c2xpMXlDTEhYU253WkRuMkZFVDVIaDRjbWdpNDBtN3lIaW1VbVI4a3pmNzFkZ1FSRjJ3RUlUVlpvVklOZXNoVWwzZHk2MU5OZHNIVzJxNkVhcVdWbmZrd3Rqb09teTZOZGhlTlFyTTdnR3QyOWx5Q3FJSUJqNDdmOWZFV2ZMZjJNVk52WmphU2ZPNkJMOEM4dy9BbUNMWi9LbytCWmM0cGJhb1p2K3Z1YTV3akJLNUZybk9vMFd1VnpyWEZUYlFwZVY2dG96aWw0UU1mdWc3ZTBHQUx4aldrS1VlK2dpMzdyaHVLcnliT2VZQkNtd1BWcnZSYytRUFlZQWkzangvNUZNaU5GYnpsUGlROXcxcTJsWXNaR3Y4bDRMNFZ6bHRGd1RncXR4NEFwaEt5YjVqN2s4c2F6UDJwRTM4NTNKOVdNYmF0NVFBWXBsSjJ3VUJ1Q28zbmdDbVVyS1htRDBpdzRGNHlPM2hIbklqRVhWSWwyWXBlYXJPbkRnRVl2WFkyRE90WUV0SmNGYUpMY3ZiYXdRRlNvSWpLTEJ5RkNCdC9LTEM3TVBMaUEwNExGSTdiZVVONjI1Wk41VXl4Wld0c3FKUHYyL1JKd2F6NU1FOENqbGlNeXI3UEpCemE1ZGZwbkVmMk9jVkgyM21EMzZtWlhFZFlRWUdBYTNPcFAzelFSZEZKNWd1bnVSRWtWNFV2Q3FVVzZ6aWQ0V29sWVUzaGE1L2YvL3o2OGZObDA4M1B6OUx6NisvZm51UmUyMm9pLzBvZnBQcU9DeGNQVE9BMVBYQWdQR1V5dklXWW5sOHgwNHJmcnJxcnRxS2k5YThOcldTTmc3cGw2eXRtcWZGbGZ4NmVYcFhiYVRZNGJBeFlUNmxlSTczYkhldjlJcmNBZlpUOVVWKzBHWldEVWk5Nk1xRDdQNXpmMGhLUWgrRzRlSmM1UGZTdE9WME14WCsrT015bHU5YUg0K1JMWFZST0tSUklwWm1qYUpSZkZVNHpyaG5DcCtpSzRDTnUyUE9vQWNpaFAxd2lNWlQyM1RZcHlBYVVoSnd3N3BQMTFJUVhLVzlhaXJ2UnNOa05KckZHUTFPbm9EbjRVbVU0blNWdDdCNW1BeVpITEVMZ254YmpKT3h6SWM2ajAwSzJWeVdrOG5CR2hOeElpSy9raXU2OC93RlVFc0RCQlFBQUFBSUFMbVRZVmo3cjd3VjJ5UUFBQnNsQUFBTkFBQUFkR2gxYldKdVlXbHNMbkJ1WjQyYVpWZ1ZYL1R2NThDaEQ5SmRoeEFRa0c1VVdscTZPNlZSU3VudWxqcTB0TlFoRDBnZEVLUkxwRUc2UktUN1NQejUzWHZmM1JmM3pqT3puM2xtbmowejY5bHI5bmQ5MXRveEdtOFU4SEdwY1FFQXdGZFNsTk1DQU5DVHgzTkhiTFRIdHVjYiszODNjTjRwR25vQUFMSG5md2RveFk3aEl3QkFBU1U1YVoyUHVRZDVRUjlwWjN5T3Vxd1ZoT1g2VitwamFKbDdjejhjaHhxRklZanhYV2svdnU0TmQzYXJ2WU9hREhyZzQyVDlDckJQLzBHajVlcngzczFZU0Q5Z2tXUDdGZmlVcFdMd2pFdlZseWJuZThWN05KRUVWMzZxZ3Vhdk1QSTc0Qk0yVDc3SG16dE9QV29uQ2hVTFkvQWhRNlBSd1ovTWJZYnFFdDRDeWJXVGNiSGRnRjM3MVR5eFZiRXo1T0tTVzFjQ0RBWnJyTGVIMDBYSEdGSitMeVFtRWVEYzBJaUp5U0o3LytYNzk5RllVUjByS3p0NVdnNCt2c2FObHg0SDNiV3N1UjRqRFdtaGxzRHdXY20ra1VZK213djIzdUl4aTBmV09ScFJKS1BxRk1zU0luNllrWFRYZ2lrSFEzV1lzSnNTYWd2TVE3VFFnSEJDMkxUMlNheGwxdGFVa0o2Wkgza1pEaFJzYTFJMXFydG0wdkg4QTZJWFFicmJlT1o5Q1NldlVjUUVJNVAyOWVjMjJ0cmE2ak9hc2NkZHJNcXAzbXBONFpJSDNaOFZGS3kvRzIwdEVsMXQxTi8yYS9PdVdrOS8va3p0NVA1ek9WdVh2YWJsVWRKckovV0FCekpZbk9EdlFTY2ZScStmUW1wc29ZUGxXdkVlY0w0TTlpZlRYUi9jOGovWGVPWjRwVi9kcmFSejJxNU03STZ4S20vNStSWHVFL29zc3pJS21YTEtuVjhkYVdicmlYRlp1aGx1dnIxSDFQbmV3V0prQ2pnSUZhTmNpWWxWT2VQYjIvVDNwa3N1N1B6S1RwbzFOS2ErRGxQdUI5MmU3SFVjK056L0podFp5VTZ2MGxLcHVNY2g2VkU4U3QvUmk5OVNVSEFjTUU2Y1IzMXpNTTF6ZkRSRlFTV2RXazNhWDdkMWtKSWNTaW5tUUd3RDR1VUtDN2ZJc09VOVp1WTFKN2FBU0hkem9mRmhrdFpTQUZ3ajFBeFJjWVJ5ak1DYUxZZ0V1WXBmb3NZSTZwSVFUQTJXRlFic0FJNC92Vks4R21MVjFmWWROK1BEREc4YUJ0MFVXTkZ4S01uZ1BieVVXYkQrSlFkVGpPNjN4OTUxeU1CbU9EOTZKTiszV0NpaG5KVGxsYXlpU0thUkt6K3ZlRTJWdHRwZndjMVJUN1dZT1E0S3VrTWNkL3hnTG9yOEFUS2RFM1RGOVNNSzc2am5EWWFXN1pqekg5bjZ1OGxJZHl2UFUyd2x2cThSb21zWXQvdUcwN0lkd0FBbzFzQWlOazcvNTNqaURDR0grZUYrQmUrVGsxNWl3dnhCR3psQ0tYQTZIRGNZYThxdjNXbE9FSTQ3YmlraG1OY2lNbXZkREplUlB1RjNlNzdFaUNhRkhWRGRXbDIwclFwL0kxUS9sUkNXRmUzV3pjM1BsZjd6NjF4Y0dhbVRhcW1CNUpHYkk0STQ5aXh3ZXJuQnp1Y3o4U1diVzNsZ3JibFRQVFVKVHRtenAyYzNMNndUY01MU3pSL3dzai81R0NURU8wUVVUTS9PbU5rS2JlTTlWME90M0tKMlZnMHFuSHkxVTFkb3poMm50WHpta2kycS9lY3ZPT2NTUk81dktoRDdLbGZteW1SZkVJaW5LWXFsV2thRlBBVThXeXB3WVlRd2VWT29jRTNMZmxEN0pHeFJONzJPR0NkZGZiUi9LY3RrNW90OEtvZW04Rk1NTlJXVzB4dTVmVFkzYzlTZkU1VmEwMDd2NnFkOExyNzY1YkQ1dlg2SHJMMTdQS01PTEM1V08yR3VFc1R3OGZIeDRYSjdWR1JrcFozbTNFV05jUXUzY1hPMUk3bjF6bk84WnpySWt3UTMvdzJTZ3E5Ym4xUXE3VTZtSzdUTkgxQnpRVWRYZ1VjZEN1eHpzazVPRmZBbnNEeEJLb0ZWQThWQzk3M1NURDJCTjRDSis5RFRURFBmdmRZTHpjcXY0bW44QURPSWlRUWc4alVqWi9hU0k0VG1oT3RrRUEwTW8xa3hSaWdMdVhWeWgwNHErZjRlQ1pvam0yVjkrMHl0ZjFTRVhPdUxhb1FXTG4rN3FXaWVjRmlJaFRHNUN4WE53Z0Z5eWk2ME5jTjVsWlZmd3ZUalVrTlRZOWg3YnNaYnVHdGpUUUpneDJoL0pidmwzcnJ4Y2NqemJaU2Z0TGxWc1djTkwwUnE2Q2RJTHlvVkN3VEk5TmhwU05FK3g0dU9vT1BvNkVUZ0dTZlRBQTNMclF5MTRpUlB1QngrTDY3Z1ExalVDRU5hZ29TeG1senhXaXlnVVdWbFFzYk5YQUpxUVBCeGdBM1gzRGp2c0t1Q2VOYisrTk5VcFNua1YzTnpabC9VMDlZMFlvYWI3eTVlekpOaERjQmxoTHlOS3NKd3ZoRE5BcHJaQ3dUVFltWTQxOU5RSjRLR1BITlMvLzc1TTF3cXNmUWoyZFZKeGZ0R1ViSmhpcnpyaklJeE1jS1NPQmpiZzdkVWl5a0hIeFF1eHBJNitKSnVPUEhEV3N0S0hVZm1jWitMSGg5ZXpBMDl4Ny9MQXduLzYrUEpZb1VrV2pIM25kR3NJWHpxVDBvV3dCQkxNanBtTU9ZV05GbVdHUHNwNzQrREQ2QTlZVStYRWRhUW1UZW9qM1BGNk9oU3AvZkNhQkIrdGZCV1FxVXRkekZCRnJaRVNYNytocUNIUUVCSVNLaTR1SGpxeGdkMXZsZXFrbWsyS3BDVUpURUxOeldXYk1Zby8zNkxuMTZlNyt0NGRiamM3RkpyMG5vcXk0RFNDQWk0ZzV1MnN6Wlo3dHk1TkNjNGozL2d6MUo5dC9vU1hhVm02eE10d0pMM1JudndXMzJlMHVqQjM2MXY2S3NmbTZ2ODFGRDNrU3lJd3FvUjlRLzhubEdNbit5b0FmZFdwWlRReGNYRkJCb1JaUEZiNmtZb0xLbndkRnBiL1dBUnNYKzU1UGJvWUYxSSswblY5bW5JbkJBZzZyQTZZUmV5NDlRTXRKcjhyTS96L1AxV2xtMHpISDlQbFFZdCtHM0xCOHVSV2NuNkk4RTFSRlNkdURkL0tUU3N5UUZORHJzOTVYQjBma1o4Q0lZeHNIUVdqOFhnZjl5K2VuZVlGa1h2czVYQ0lTR2cvOXA2aC9Ic2QyVlJHcXBZRWxVOFBqNWVCVzl6aEFjODZzdWdQMDY2dm5tQVVNN1k0WHk5ZGFUd1NDWlBiYmJrVTcxcUE4MkFZcjZ6WkI4aWpydTd1K1hsNWFBTC9TQWhENEYrMks1UGhFeWh1Qm5JQU9rdkZrZmZQTkN4bi9WUDdScUxnUDc4eGRIRXcrM0U3dXlqbG1WbGJXcFEwZE1Icm9WZ0lTOFJ0V09GQkkvS1paa28relIxeVA5bXhQelY3bkk3SDUvdVcrN1ZtcURmaFZHQkQxZEJrb21wTUl4dnVSSERrbmRUa3M4ZmY4bUtDZ2M0YlhTTUdOdk9heEFOSGQyWVhXUCs3bGpNQlF4Mlp1RUs1MGg2aGZyOTl0VlpsaGdmSFlsSDRLajBsOXVscnJ1bFB6TlZPVGs1Vlc3aXJEc2RXV0VhQy9YV0F6VXRLMFlCankramtFSEliaGM4M0JUTTFSaGYzVjkxZFExN1cxdHhKenRHRFQ4TzhDdlVaSkxlZ3IzcWFJUzJMa2E4QnpMd0RqWEMwOVdSL2JvSy8yb1JnekNTRnlSS1JXenIwNjJoajRWTkRBNWV3R1pSQk1EWXZEa1kwbExnVlFJMU5tM05Hd3NaTkQ2YWhlb2pHOW9Vc3EzNTBVOGhBODQwd1dtZitNQ0cway9Db2FGU1BzMThmWjNWREQyZXFzUXNYd3hNR2NWZk56c3BqVk9Ga3hLQ3JZUkQ5empFSVFrZG9qcCtPYkl5MklRTEdSZ1RZU3Fmak1tMWgzbExCa0JFbmVSMFZFSnFKTmk5UDB4cU50dHFoRXVhdVBCaVc5NEdBSW1wUkRKdDNOcTRtbHJzb1BuTGNFY1NWVjlRTk1DSTZkU2JhU2FlUk1VK0x1T3c2SWZwZDU2eTh6TjNJaGRXVTZtZnpuQi9ISlVqNGdZdjZ4Tmp6a1JQeG1QRWlGYWRFb3g1OTVGUVJrb3FIRWxBbXhJS3ZkWEFacnpWR0R5QkE1ODVKSEJCRmx3aDgyZnZ4UGtIVVdudm55dFdXQ3hwOWwveHlZQ2dwRXh5R0pqTUpLeFFtYTRsZ2dnZFFFcE96allCV3c0c0U3RXJnMFo1Wlhsd1lpdk9GOGtMQnMzdjJsclNBT0c3U3BTeGVOaVNrSUFKSjdlcmt1M1hQa2dRYks1WWowMlM1aHE1bGorQXZ5TktOZkNlTWt4dGN3aUJZYkUweXQ2aUtIT1lDcENaMHRKMjNIZllRYlBuVHh3a1BUOSs4UjkvaXdyVEU5QjVRaWN1S0M3dTIwZW1yek8yWVdKSm5EVlVvbVQzRXh4TnljeGtGVDlML2pETnF4WmwwR25icUpWcGdqM0lDNWF5SXdiSGZHdElWRUcxeWE3alNYOEhyTHg2cmhxUVdkSnJ6d0RNRWtHSW9nUEFDOEVFUWdmQm82ZVVBQkNPRFhKWGhTV08yRUI3Tks2UlIraE04NGlScXpzcElKNFBVMjlkRFBTVDUrYWREV0d2YkNBMHdvRzRPM0U2VmZhVEg1TGhMcFFtWTMreHpFRzhUa0RUOTVZdkVtRGFFVzNlQlByYzZzRUFsYUlkRmE2ME1JMGlacWdsNVRZNXlDcUhFZ29ORHdiR096eVJBaFpwNnUyb3ZmcFRzUUl4dlVvS2pvbFgvLzVHdlRvdnJNeks0VXdERE1tenlsd1dXRGx3S2FjWnJxSUFOQmxzeHNKUUlGaEpib3RGVGJFYkFvcFRUZVViYkdEQnJuN0NGZ1dLbnhHbVpCbndwZzNkYnBza3FBVXMrRDRpQWRMQjk4N3Q5cGtnMjFJS0Z0V3A5NE1VaXJMdmhweGhpUWV3ZDlITy84WWw2QWJxY1VaNUlXRktodG83M2VHeFQ3eFE2YjFBdENKMmlCb21PbXhiL0FtVlpnRG1Oc1pXVzRhVEloQ0x6aXFGWFRpWEFDSEhhcXFCU0N0Qks2V3RtZGVHZ1N5QUJZZTlqMjAyZVo3dGp2ZTg5M0d2Q3hxNjJCVkJsK3BycXZVTjZzdWR1TTJzTVp1TUhxRDMrNXZ2ZDNpanUzcFNpc0t6cVEvWFkxZWN5Wm5MR2NhanZIVmVhUEJ5bXBPWkV6SmxpOSs2d0ZjMVZ5SWZPVHFZK1ZJeDR6ZzcxdDhQNWp3LzJKdkphVTd6b3ZVSk9vMUVqQ2pQa0xySzBFTnc3Ty84UWp1V0s5bk81WUtDZ3VqYkttUlZCRm1KcWFGbjJmRDlRVFpCdFowQlpSN2VtbHFlMm4wN0p5ZnRRaDd6NG0yUkpuNTJsNmZCL2h0Zi9nVEVJZW9lKzNWcCtmUzd1anJubGhYMTRvVjFyVnlidXk3OG1KOGZQSmNCeFV0UEpTc0tPc1plN1g0alZ0YXFTdGZvQ0VqaXpXRXZtQkFSUWpRTGxqa2I2LzlSSEN1N2NEdkE4YlV0bU5YSm5EQzNyUTh2US8wajBYT3lSc040N3VXSFo4MVZlbkUwMUpnekdrdE5URE0vbk00NUZuMWxYUklZY09BektuV094YUgyejNhTW9kbXR0VlZ3OTZ6SS9qdG5iY2ZwVnFyNi9VTEJuU0daYzkvM0RoSWRKVkE3K3dkemFVTDIwc29iOHExWU1rNUliOTJCeCtCbTBUV3NralJ5MmM2dUhHOGJBMFFralQwdkhDZEhiVWZaSHk4dlc4dDRjc2VIcUp3bElNaWh4TFhNWmdVYVRDTWIrRXhITkpUSDdPYnhOT0M1OFhIZGNUYlA0aXp0dGl0bFBsdTdsekhWNGtYL2lSaHVkbG5pZmtkWW1yYmZSdEdiNTdFV3c1WXZXbjRadWQxR1RucUZOdnkzQ2RJbmhtMnBlUWg1c1VkY1lxazRnVzc1UWdtWmJFR0l0dWx6NmpRSWxvbitjWVQ1czhyOGIzK2tZSEN5TThXMnRSRm1Hc1dvNnp3aUVEdUs3L29WTFFlSFBsMnkxa2Q2WjRvWHdkaTloUG03VWUvRVRSU2FGS1RkeE9FWUUrZ1JDd0F3V2pqelprZDgwUDVHVXJQMTA4Kzl3Yzh2VmJLZXFMZ25EcDhaZmIxNXFDTGk2T3pzeE1mSHAwQXFWK3hjbEh4M3F1MzBwdThzWWQ5bUlROEpwb3FVK3JwZ2ZxZUtKUnAxQ2w0ZzMxS1ZsOTFmWndiVERzaE5ZTlB4Sk5McytNdVVPWSs2OURnd3U5Y3NRUHkydGhWYitRZlNPRVdMVTl6VDkrb2czZTlNZDN5Zzg2TXBYM1RNeWFTK1IxTVNkbU1wb3FXNGJ4c3AreXh3NVVJVXFTTkJWTmY1QkFLYjRIeW1iQk9JVnlIL2tvWVlyLy81WHZIRW5VM2RVY1I2OFVVYytVVStmVlpyd05UUHhTdXV3Q01zSHJldkRqVXpYVzZyN2RML3NvbkRpUGhZZ1dEa1QwdnBaOWlNeFhFaFhBZ3J5TzFOZlpDY3oybEJadGtlNFkxTXlZVVJGMVgveWJPQnYvR3U5bllpem5tQjI5OEsrYlpqVzhrM2lUUDJnMmswY251dHBLWGdUcUJjRldHNFNRVDBTVmpSRDh0UllmNkpqdHVPQ0hGWGcrYnpyKzdGV3Q4L2dVazMzWk5wYzZDV2h2Qll1UHYyTHVMZDJjTUVodzc5L2NuRFh1ckQwWEFQSjBPQTlmRktpNEorcDVETG54VjNsQlAzdmdRcUtTamdtRXF6OGJwVXJRREpLMW0rbVJ2NzJsT2NhZi9EcnJ0aXM1Y2RaZWlCNGVMZTlWS2JlK2s2ZDRlZG5HY21EenZKMDJNOUxXelFraGMrKzZFUGFLSFViekNXNVNaKytYZlRUQUpaMmhPTGRrZyttSGJPOWxlcVVBdGl4bGpWVjFHQ25KUW5JV1pqdzk2N04zWW40YXJSdDVlZGJOMFdFdHpYM1FxMk5sbUVZL1F0b2EvUHF5clBOenRSQnBlS1pzYnkyVW41U2djWHByUWxYQldhaFhnWXdESFl2OUtSQXlydjFmbHBpQ0dRV0QrUWN5WlI3dW1aMGVjUWR6Mk12OU04RTdlSkQxbjdRZmN5ZGx0Y0UveHYxL3F5dDRPKy9zRmNEWnp2Y0xZYTN2TFltRlJnNkh5NC96Y2l1WDZnWmpvZittdEswVlg2Y0tCcVBIeUMyOEVlQ0E2eFFSRkZVZDdPd21reDYyeng4c2RCNkU3M3UzY2ozcjE3VGZMQzBNYWw4cnpFTGpYUnZDMDNubnVSeHNiVEpMRUYrOUgyMUN3NFIyM25EU3Jqc0htQ1B1aXlUVVRkTERvQnY3ajI1WjNBdlhuWXhPSDFzWDd0eDZOL2R2Yi9CWi9NQ29tMHJ4N0QyL1ZlTnZYOEYrODN2dE5ZZDl5ajlqTk52UmUydUhjTkJEZEtqeWt0aGsranZxSXZCd3B6VEliUy9pUVpTQkpZNzVMSXlvVUVsV2tzb0lvZjd0ZE9nbFNSTjZnSUdyUFlGbkdzcTd2eXpvTDlCeGUzbnNMMTlmWDgvSHgwckNjZDF4dHhqOCtQTitrNEhlYWtvYWJPNERMOEQxUTZyanFQRXU3L3pWc25xZEhmUEk0djE3ZjZjaXhNWUpXTElLYkJQb2VXNHozckxTemFRWGE3UHNTdDVpRnBKWTZZamFocWhmcHVnczNzZnBWSDhpUnFMb0FmdGRXNm0vOHZLdWc2eW5vZ1VVaEV4TzNYMTNvRTRzSkVoSzdBZWpKNitlcFYrTDhXd2U2aGVZalVEM3oybEtYVHdmRW5UVzRrV1hscHk2emNzM3Y5dDVWOFhsOXVCL1pTMWVuOVVVNjlxU0oyWm9RRi9uZXJSOXFTcVBtMnBhanY5Y3Z0SDBnbUJ5VHZUN3oyWi9PdWduZU5CRGZnRTE3SnE5d3d5KzZsNWs2SmhWbWNGRzlLUU9CNTZDVjN5Ukw1MzBxQkhUcTdQN1ozcTVVTWR5UElTNnczOUxEbTFabFYzdEczMHdUZWlYY1NpRCt6RTNtQjY0ZnJKRXV6djN3UGVNem0wYy96eFBqa3V4UzRqVC9jZms5SVlOTnpXVzd6dWtOZDdHN3Q1MWJYYmRvR3FINmYxazlmS1Rqb3NoT1UzQzU4Mm5YQzgvcHNCZ2cyVHUzNngzNGNabTNlVHROeVB6WXNkeFZEZzZtUEgzQUJDZkJWWXhMN2RmYUQ1ODI1Mm1IZzJHOG5OeGFldTZtazJ6MmY2OHA5bE05NW05VE9kL3ZSRnpaLzFLNTV1cngvWjR0RWxlOTdsTzNlVzcvRTRqdWZzYjdYajRvQzFsVG5BMlFBV1hNNlRON3pzSFY2TGlkWFUzN2QxYTJjM2dkNDNzU1pHK0RXY2RKZm9WMCtYbnQwOC83UGRJWEl5c2ZpN1AvSVZkdGNONlBqYnNScDNFRzZ0anh6YjdsWGtRZEgwb3U0UnVWa21PYzJUM3RhRk9PVEd4SjVmaUF5TWFDOWR0aCtkRC9iZ2hRU0ZQUU1YSjVBTjUwN1F2NDdyTXlLeTVwUXBlTndjeFNxN1NpL1hCUXBYK2xzS0xrUnFIb25kTHluTzRhVitkdnlKRXVGcVJXc2o5N2xiZWpoTzZUaHF6U2hIbFhlQnBJNHpsK2NsTjl0UFhsVWI5dXJYeDRUTnhjSk1hMVNaVWpRVXQzR2NBSHk3Y0wweThnMmRmOS9ZY01Qb08vNlNUY0ZXcS8wbG05dXNvY3hCN3dEY0taK0JlTnptVFd2TjN3Tk5CM3RzZjZqMGJvZXExYkxaU3EwWFNpQUpma1FSOUw5N2UwYmxwOU91VjJHVTg1UHJ2d0RTZGVwVW94RHc5NGVUd25jbkdkTFNLTFh2eDJtcWZ1bDlSTEJHbGhFMFhnTTh5YVlSejM0VFlnazNuKytQREEzazdOMnM1cmM0WHpsLys1czFmUTduN1ZWWlcrVEEzdEhBc0Y5VWpwRmExRnZRZld2WTRPekFJb1BvekRZSDE2WEwvNXJweGMxWFpmMVhZcTVTOW85Vk5lbnRqdGVPeGtFNWlmZjRvUXNWRldGc3A2MVRwWUgzY0VKUkZhN2FnN0w4clB4S2tQdldNbGR6TE9VVGZ5dUhoenYzU2o0MzZpTzBycGZ4ajkzM0hwTDhPTGhSL3BOU0NtenBFRFFUZHZORHMzZnpFYmZMZmUxbHdqMHVFdzZnMHJKenQrblhaMTdIaWNYTEhiU0FrdGJyeVd2YjFRazc1TUticThwZUJnKzN1Mk9ITTg2bTFIU20rbzByamRVYVRrSkk0LzdqcHhYa1FFWGYyWW9ldGRoc05aQ2FwL3VGeE5WdGJWSlRwWGZ1ZXdyVStwTDYrdFBvaVJ2MTl1NWRVaDNmelpRWHFITmc0ZXF0VEM1RGhGNDdrVWlmQkZTYVJOcFJaNUZtc05YMVFRRGtBQlJxamwrMGQxNFBpcnczK3pDdFgvaXFnMHhqTXFEUXFZcVM4SWNuN0NmVGVCRlE4RkU4bXBnZWNOdCtSTjhGUC9YdWNPb01vZElTL3ZzdWJtTjBzdzEwV01NTWNGNTV0ZlpLcHVxcWpvNkwvZ1l3U2xqWFBHNzhLZ0RJOHlyRnp2Yzg1bjdWU21OSDNzajhYbVExMVpra0RIT2oxQVlCaVc1ZExjVkUvdElEdDZVSFFTd0ppY0s1bzFONVFXSDYyaUZsMUdoQ2gwaUF6K243ZUpoZHJzdk0zZkt5cklDaWtTbGhUbk5UMHQwZ0YyVEJER1N5RUpDUzBwY1JoWklKQytwRERaUktPdnV0dFdXS0JXVE95Mko1MllDV0NxWUgzeDVxaEkxUEZBaDl6NFpQWGlCR3pSWjEvZnJvcFNpcVlDbnRXbnR5K3N2WEdZZDE4d01ONHJxNnVwa3ptUE0wY1BJc05meXRwRk15SGhja1c2UUZKZ0U2aWR6MmNjY2pBUEZKcDBPV1Z4ZFZBYlMyZkFMMm15aE1KQkJLVjZXYlk2MlZ4YjFVeENZcVcwYUJ5ZGxKSUpGRGdBajV0eGd5SUp2NFR5SzBWTHVqT0RWOGhMc0FFMDVEZ3hBeEFoUHVOMG1uWC9kYmJGcHI2STh2ekt4NWlhVTBMYXJRRm1uSTVZV1V4b2EvaXljRkFqbkljUWxWS1g1eHMydHdhRm9aVVVLN3E1VGNsZWFpMWNtbEFaYlFDaHpDMHRkQUUwakZKTk5OcnVkTzVuQ1IwSTBnSWp4L0NXY3c2TlBueDlidVZ3TjFBREs0UzFLU2dyRFVkckJYMkxjV1FTL2xwdGw3WFdYNEgrTTdJUkRLTHN4c0tkb3NvOTBuaEh0enp5Uy82TWE5VVlSMUpxMk40dVQ3OUtPc01JdEtPdE1LR0pUWGRLZjhQRVB1S3BCdTJGNTlSRFo5K3FMZXA1WGJpRGxpZzFIV1pDMVQ1VENOMGRZZGRJZmwyOWV5dzdHeW5BTE11MVFrQVl4M0lVVDRBVnNLZW42bUsxOUVtMTlGaFg2WVVTNk02ZG9EZmlzTVlZcDh1Mkg0bkgxUDBVMUd2ak5XYXlEdjYxaHNPZkRRVlNsendRZ2xQQXFVZk12VkdlVjZUZ00zVmZJcTA0U3RqZitmNjBacWhKYlliQTRsUXRsb29YbXpnOUhLNDhUVlV6clY1MWE1eitsbVdhK1oyTWlWeGNYcFZvVmxWUjVLbysrYm5XTVJtVDF2WERNRnMrb2oxTkh4MURUQWRHYlh3bzJNYU5IQXhhRVE2dURjY0laYzU5a3Boc3pFdkhLQUV0MmthQkRET2dqa3FvTjFEL0hVeWFyTXV5R2lXdS8zUDNWd0JYc2wwdkVFbjRzVFNkc0owNDBSMTBRWThWaEVQN284YjZVOUdnWjhvSG9udmlXT3NHdG10dEFuQkk5Y0hoOVVMeWhoY3NZYmYrdXJ2eXdYNUp5TG8vemJVUEg3TjhTY1ZxU1NzUHB1alVwbi9XRXh2dVhWVWJDaU5MUzdTRzJndXBIQUdjaGpzTWY4VExGUWdodFc5V0hmdVlqMDAyTDVZN1hOY3JUUkZ2UmJkWVM0WnFMek5yN0RXV2E4M3FPL2psK3Z3MmV3OGRtc0xld0xMc3BiNVVXSDN1RUJvUW50M2RJa1JNTWRlZTRMOWVFODVCK2ZzR1FiSkd4M2ZZazcwQk9tYmNmWm1rQTMyOUwzUHg2eU9EcCtVdVlWVEg1d0tnWUNNTk8weUpPQnF5RmFjd1h2eVdqeFVmRGZsUFJUb0w2V3JGbGg0b3Y1YkdBQ2p2MkMvSENYMy9YQkRvMTF4TU0rM0VxVGVLWGVPTWY0NFlBbm83akhueVJYeHBxN1I2eW1sdzcrVmhMeXl3akpReTlkZHZ6RXlVdWxNbThNY21xcnhHRW5GU1p3YVlTaE9ucXgxOHpNV3hGS1dTQWVNTmdiRkZzUXNZdlBjT3pOV1BTaE9ITHk0QnFnMmxPUmRHR3FvM3hvUGNOMFBORGNKSk8vSERMWXgya0NqWlorSEw4TG9PTjJQUUw2UzQvS2dTTGR4NTlBRVFaQTYzRWVnYjZGR0tqNHlnWnVaRVAzTUlQVGZqemhLTmVZMXIrY2tnaG5FVFhpQUhRUW9GNVRGNXR1a1R4bE9lNmpWLzZUcVJncFQwMEVxWjRiNHNyQzlIV0VpVU9QLzZ0SDFnaEsyUUtiK0RhdTRFcVZBYklXTnhHOXVCWkxJRjVNWWZJd0lNSUtMalJPWHFYR1VjVXpQSFVZdnpwUXNZR3JhMjZDbTEzSFVUbVBPdVRYRHdmVUFhemtPZWZRNGdTOW1XZnZsQWlIUFY2M3RmYUlPNXRaTjFpd0Eyd2p3L01DTEN2Y0gvcFJYeWQ0M2JpdExMb0owa2gyZW1sUEZ0cTRIckhTTmxZQ2dIZXZXS1hNOFdXTzFUTlZlaHRZQXhWTmM0Sko1dzNZTnU2anRCVmtvU0UyTGNwMnZiN3FlbEdvZHZPY0NHL1pnc3ZQZHJRZU9PblYrdnNLTWVVOHZ2Z29IUHJrOHBzdGFHMld2dE0xRjdFUFZxajBWOVM2MnBDOGtFT3NtM1ZFaTJ1bEIrQ1k3ekU4WVVOUC8rbzFkUThyOUFaRmh6THlNalFpWDNhSkZPZ1F3MUFhNGxIK2Z1ZC9NZ0ZJMEwxRkZtSUkyUVlVNExMaUJVQlJYdWpVS0htZU9QSnRMLzZ1RzM1K3NyUG5rL0tKZURVcUZlR0RxUDNaUmRsbHowbHhnRTA3aHc3eHRsMXVyejluSmlCakFaRXdWYlR4VDRWN3AzZkpYWm5SU25DRmtYaW9LeW1HOUZrTHovbDFXM3ZyTG9YMGVuanJVMGl0TExTODhpUmhTMGw4K0d2WW5RNDBuOEkxdFNYUm5RaXFwUHRuUVdiSG1IN0tlNWlrZFp6M2RTbjFPWFBMOFRyZjFWLzlSK3FRTTgrYUc1VzNkdlcwVkhuNG43LyswZGgxOE8vcm9lL2J5V05iZjlMN2ZYUWh1TUcwMGw0YzVrai9jOTJ4bVpFVERHRzQyQjYvdU9kZkRpRHREeng0alc0MDYrNDU2WXZyNW5IcGx4bDVTcTBuSm9XUHZWYWhiQ1p6c1Y2TW4ya042SFlibkVsa3lzaTV3TFROejRiUkpXT3BWQ3VibGFJQnQxdjU2Y1l2WVRJQW1WN0pyS2lHbkJ0M1hGcEhTOGhheVlvQUhkS1Yzb3J5MXdXdUF4N0VHWTFrTlBnTHJaVlRFc3Z2S3Q1azV2ajdFVlVVWW1tdHdGdlAwU3RYQ0V6SjlUejlyMHNpenVrcUFHSXJLOVozMnczUDg2Z1Y0MWF4djdvWjdTaDk2MlJuUysrYmprdkVjWjhjYzdNK2lSclNZQkZ3WWhXaWlhSEZvYjlZaUtueVZqVEIwMVZCbndRNmh5YzdwSlliVDlnY0pkVnlBc0JrYlNhUkN1SjZ6Nk5wNTFpVVVySmREVFA4dlMrVzl5MGJWc1FKQit3YWJMLzZZeVdxOHFXa0YvMStEMVpPUnFnZDZzQlZ3SGJuT1pablB0SHRDWmFUY282K2RIZVZ1a2F1UjdqRVlTUERWbGE4R2J3MzArdW5IRWNoTjNBdXAvaDZpajBXT05EaHh2S0pmcWZOd1lUSk9MbzN5c29XaUE0VUxpYlFiVHRHTXdmRGdVTVk4K1lvVXQ1VmdoOFFyUlZMTEhqeHBBWFdzMWlXbWt1TW55UVlqT1J2SGpyYk41VWh3R0VNTlhVaTFBUWdFNW8rUnVQVktnV3hiOVhEVDlFMVNkWjBtQ3lHZ3JHak5yOFpCRVFtMVhDbmMvZ013dlRzMmxSZSs3WUZhYmpaMmhlQklkelEzcFRVbEtxNEtqMDRjOERsR0ZhbFMwaURHUjgyMlpkeXZLNGRxRjgvUWFGR25WY2NmVmcxRCtVUVdwZVp1ZE5oeDQ3QkZlVEJxM0FzeVpVeStJSHVWQldXVWFka1RIdXcrSVZkY0R4aHh6QjlCOWVZMjJ0S2FYTzJuTXhpcW5VUzZkTDArVjZpMk5HdFVwamFtcXpwN2RGZHFaL1FSR3JvMjVqVFk3dFhjbGQyNGtacnk4enRDeHdGakxWU3dYSFNWSlVBR0lNWGZ1ZmdqVUloTmRrRVZxN3NubUh3VWlZTTExSnNUbU4rVXF4QmpzTE5lTy8weDhPbFVMdGxaUVplM0hrUWlMckNra1hncXRPTzRXN1R6MWZmak5BZTBCZGl6aTV0Y3JQQ2ZaRC95V3hlbmIrMnRCTU1WOVpyT1NjbVhha1FKMVdrS0ovUnFHSUs5SUt5WENuMDNoSWczZjhUSjB5Ums3aStuSWpjSU4xT0M1S2VRTDIydmJoT1EzdXl6MXk3OTBtekJLTWpJMkxhcldrTDdZTisrWWNUZXl6RFRHMEtsbm10bWltMUVaSVhzc2M3TW1mU0dTem54L2grSHExSStxNy8xV2tTenR3Z3JaSWpLeXRyVU5MdGVJWFBwUVFTNTBFeWVkeHBpalg0NkJSQ0txRnNmcnBGa0s3amFoSkl0QVF3dHRYNTBXbE14d2ZUQzZxL0FONVBOc3JsUGJ4TDhuUGNTYjVwVVUyL1h5bG44OGVmSUE1cXVjamVHdVNMVkk4aGVjN0VJaEp5cWt4dUxyOU5qbmlYVkc4M3RwS2IyaHpjMTM0bjlXbEpUL1hoaGw1RzllTWkrMWZYbk9tRXQ1L1ljWU1WbGJqdzdrMXVzcitKM0htL21zaFdEdUxjVEJZSSsrVlBobFFpMFQ5RWVtNkdaTzgzNVRNYnpVa0JDdFh5QlJxME5VQzFRYjFQYnlRcGVhSmxhYjRaMzBiamJFMTJ6a01GVEpyTWVINnNFU2xVTEM4VzFWOFZTK0o4RE85eXFxc1BPNDBpalN3SG4zSWtDNEFnTC85dHhZZ3gxSjVsYU5GSUY5K1pPWGl4ZXMvd3k5NXBoQUh2L3Z1SEs2NDlNeGIyd3gwL0t4SDBxcU5XdzQzR1I2dTBRbGVIRWZ3K0JlV2xkbTEyU2svbS9PcStrMEJ2RGo1VHJJN0srMFQ0b256azdkazE5Si9ndHo2NHVYOVZSSUJpTlY5dVhEUHBCZG15c29uYjN3SHlCbmZEU00xTVpsSnNCbGx1aVRrRmpVaGt6VHg3RUVJL3N5d3JORUlYcE81NThqMDlBV3FseVdNNFpOemFSZ3Jna2creXNqMU5qMEhMRDZMaEZodkJpaytlckczaENGV3plRHV2dzBpYlV5bTdmODdQZlpxWGM0Z3pjSGFlYUlvRzlabTlZMlhSd2FqVzFmZjlHSXRqR0RGNzZqejRPREF1c3VHNVA5a3pQS01FK29WdVhaZUVNY05NRWhRUm9LV1BadGZkOTA0dU5lb2tmaHE5ZWwxS2N1RUIyL0NDTGY0OXpBc296ZU92THVwMU9xVk5ISG4reFFwU1F5SVhDLzFKYWY0RXR4SW1nVkNEVlZWVzRyclhYdDZkZGN6bXhtSjFWNms0UGlSVTlqbldyeXExbFd1TnV0Y1BPc1lZQWk2L2E4Y1pleldLVFIzbU11bWQzNGFSZWgrMm9tcGVaSmpSWnd6WGYrWHBGL2pCTmtlN2lEKzVBYk5BWnM3QzMrcW5vN2tTWXFMTVNGMGhHbXFxVnhaMkpLWGFTblNBVzFjWC93d1oxYWt1NDVycENGNnNJRnJoRDgyWjUwUkF5ckdRSXJHYUtHR1FDVFRMcjNIenRpWGlZNWg0eGU5SkdEOFp1QlFmdDlqemQyMzhheDFPOE1ZRXhQei9wVG53ZDNUODN6UnFkYTA0K1A3dlIvM2QvK0N6a1NDR2h0YXRTcC9QQnlYWDNLamd1Rmt4QkV2bCtnUC9Rb3FxcUlrTDY2THJwNlZsaG9FL1d2dTNLR3JDRzA1V08raEU5YnV1Tk5PNGtFRlY5RGZUMi9HdmJKb0JLZTF1Q1FGS2xUT3UzN0NGRXVmcElLeGsyY3laQnM2cS9IcUlXZHE2NkVxaTV4VEtOUnBtMnR6c3pBWjZsVElLRkEyUzl4ZnNOWUY5c1lVUTRPMXp2RnVDaVU4N296NGU4cTkzZGE4dlBoejBHNitVVFQxNEdhc3cyQldmZWdEOGl5dlBOLzN6MDZPMjZ4WEp4SVplTENJV0wyL2JHR2I3dHY1LzB4amZYR1Q4bkN2bHVWZWJrMXRXQXJQK25zNExzL011dVR0clhQcjJ0LzMxWnBwWjhUSWxyOWwyWHZKcFdXNU9lamhYamJxeWN0SG9vOGlZSGpsWVJjclk0SGVTb3NKYlBIVzJjUXQvM2dIVVN4YnlyWFIxOWZuWGw2SWpQUTBObTRZVVVDbDVEVmY1eDJzNXYvSSs2ZmU2LzlkaVRVdjhjbU95d2h4emc4TEd4dWJoL3M3d05IUjhiV0NRdm5aNWZuZWxFb21kMmVkUUdJV1QvVWpmanhhMUJOMUpxTERKT3o2Nit0NzYzcm9TbkhTSy9GV2FWbCtIQWcwQyt6ZURmd0lwZ1c3SzZJVmdqSGI3cmloeTVGd2x3V1dPa3oyUHZKUGdFY3pDNGExbld0NytjOWxwYmU3MzQydkZ4Y1hQNkh6SGRudFREYmN2N0RZdVhQSlVqVnVZTnl6RVplWWVzbXpwc3BQUmFjc251ZEFVaXIwMUVOQ2d1NXVhOGo2a1ZzZ2dCUTNwRnNWcUZ0YVpQOGRPVVIrK0wvU1NraHpYYnYrYUhyOC8wZGxkaDArOFhMVENIQnpvOGhLVkZUUnBTY0VML0NDUHluWk5LN01oOEJndUR0SERZSDhIZzA5aVprWGZFUjRlNWpPTjZkNGxZMGZBaC9ucmlMVWYvWFp4MnZ4ZkRzK1prSUZDenpteU56MGxlNW9udytOeWE3ZFZsWTd5UkdlNk9Ra0FsSC85OEtnQndJVndtWVhSWnNjSGVCeFU1Si9Jd2VYc1FqOUgxQkxBUUlVQXhRQUFBQUlBTG1UWVZqakMrdjJ0Z0VBQURjRUFBQU1BQWtBQUFBQUFBQUFBQUMyZ1FBQUFBQmtiMk4xYldWdWRDNTRiV3hWVkFVQUJ4K3U0V1ZRU3dFQ0ZBTVVBQUFBQ0FBRnF6WlkyNjU2Q2VnUEFBQTBFZ0FBQ0FBSkFBQUFBQUFBQUFBQXRvSGdBUUFBYlcwdVltdHBkMmxWVkFVQUIzcHNybVZRU3dFQ0ZBTVVBQUFBQ0FDNWsyRllWS24va09FQ0FBQVJCUUFBRHdBSkFBQUFBQUFBQUFBQXRvSHVFUUFBYlcxd1lXZGxMM0JoWjJVdVltbHVWVlFGQUFjZnJ1RmxVRXNCQWhRREZBQUFBQWdBdVpOaFdHdm5HK3BiQ1FBQVRFUUFBQTBBQ1FBQUFBQUFBQUFBQUxhQi9CUUFBSEJoWjJVdmNHRm5aUzU0Yld4VlZBVUFCeCt1NFdWUVN3RUNGQU1VQUFBQUNBQzVrMkZZdGRKV1U5OEJBQUJNQmdBQUZRQUpBQUFBQUFBQUFBQUF0b0dDSGdBQWNtVnNjeTl3WVdkbFgyWnZjbTFoZEhNdWVHMXNWVlFGQUFjZnJ1RmxVRXNCQWhRREZBQUFBQWdBdVpOaFdDVHcyL2c2QUFBQU9nQUFBQklBQ1FBQUFBQUFBQUFBQUxhQmxDQUFBSEpsYkhNdmNHRm5aVjl5Wld4ekxuaHRiRlZVQlFBSEg2N2haVkJMQVFJVUF4UUFBQUFJQUxtVFlWaVYrVmJ0TGdRQUFOZzdBQUFKQUFrQUFBQUFBQUFBQUFDMmdmNGdBQUIwYUdWdFpTNTRiV3hWVkFVQUJ4K3U0V1ZRU3dFQ0ZBTVVBQUFBQ0FDNWsyRlkrNis4RmRza0FBQWJKUUFBRFFBSkFBQUFBQUFBQUFBQXRvRlRKUUFBZEdoMWJXSnVZV2xzTG5CdVoxVlVCUUFISDY3aFpWQkxCUVlBQUFBQUNBQUlBQ1VDQUFCWlNnQUFBQUE9IiwKCSJGaWxlTmFtZSIgOiAi5a+85Zu+MS5lbW14Igp9Cg=="/>
    </extobj>
    <extobj name="1BCC2C28-871D-48CB-8BE0-2867F7803ADB-2">
      <extobjdata type="1BCC2C28-871D-48CB-8BE0-2867F7803ADB" data="ewoJIkZpbGVDb250ZW50IiA6ICJVRXNEQkJRQUFBQUlBSWlVWVZpckNlbVJ0Z0VBQURjRUFBQU1BQUFBWkc5amRXMWxiblF1ZUcxc2ZWUmRiK0l3RUh5djFQOFE1VDFnNXdzWHdsVlZVV21sOWc0SmVqejdrb1c0Skhia09HMVIxZjkramd0WFl1QVN5VXAyWm5iczNVMlM2L2V5Y0Y1QjFrendzWXQ3eUhXQXB5SmpmRDEybnhkM0huR3ZmMXhlSkJPUk5pVnc1ZnoreDBVOTBzT3VvNUhER0RLUmFjT3lzZnNSa1VFVWtsWGdoVGpFZW9tdXZLc28xa3NLQWZIVFB4SEZxMDlYNTNmMGxjeWtxRUFxQnZVdVlxSTNqUktQZENzYTdhMGQzUDRodUdBbEZJekRrbVVxTnpoQ3FFdTVwVVdoeFdkVHpIUHhOcFdpcVg3U0VrN2drNHFaYU0rUHVzQk5xdGdyUFBBTTNsdUNaVHRQSlFELzNsY1V4S2NJOThEV3Vka1dpY011WVZaUXRSS3liTUUzeHJ2Z2syN1JhdnRmeXEwRXFpRGJOZWVyT0tabHh5d2hXN2lwUVo1d1lYQUczUmxNOU5JU2ZPU0hIc0tlN3pzK0h2cURZUmllekdZSkFxMXhNQmtHOFJCYkpaclJOZFF0czlJUFZpNWE2WFJXdjVMKzBRZ2xVOHFWK2xVcFhZSkQvVkxJellSdWpYNjB2OUVJMlM0dlFpNVl1bWw1Z1lVeC9vM1p6VmRVcXYweExleU9jVmJuWjBBamJJZmExSWNRZTVpL3hIdENOSWh0d2pObjZ2QmpzRHFXVTc0R3MvT3VlZEkvcnBNK3Zkek1jd0RWc3BMKy9oZWdYLzRDVUVzREJCUUFBQUFJQUhlVVlWaG0vTGJhQWdNQUFMMk5BQUFhQUFBQWJXVmthV0V2YVcxbk1UY3dPVEk0T1RNM05qY3lOaTV3Ym1mdG5LdHZWRUVVeG1kSjA5RENta29TQXE2aWdqK0JRSmJRUlRRTndWQlZBUTExVFVBMGlDYlVFQ1FPaVVEakNCYURKU0ZCb3hHNHlvckxYckZOdVpuSE9mTTRNM1BuK3lYYnU5MDdPNC92enVQTU9kTysyOTE1T0YyL3NhNlVtczYzWjQ4WDEyK0wxNTJycTR1ZlgzNTgzMTFjMW82Mm43NVVhdU5WLzVyOFByaDFyTlJ0TlovZGUzSThVVnR2ZnAwb0FBQUFBQUFBQUFBQUFBQUFHRGVUM0JVSXBMdjAzdFFXU2hvQXFxTnovRTVOQTBCMW1EcHk1MGlEQVFEKzQwcnVDZ2pUbTBBTkQ0TDNYemYrTHM4QzVLNExpSW5MMUtHc0dLQnhWbkpYSUlEaHpJN05MbWdLckFDZ1dYdzN4TGJQUVlPMHRpSHVPejlNSlRBS0VCTUF3ZFErRzBwR2haZjVTR2dtV1pZMFVtMGpsYU83T1p3bGRYNTAwMmRqeDJaQ3hkWk55bHpqVGhEY1NVZVhUa3BIYncycEVkWFdUQXBYZTJQcUpxRXQxMFQwTVRzcCtWRHUrNVRscmFHdW9hM2IwejRQMWxlM0hKM2ZWYTVrcDR5aEkwbERTaUJzdVl3TVhZeTFtRHd2Ymg2K1RYVVdnR3ZPaEdvb0dmaGIxcGRhempCOU43amE4cEhVMGFoaHpWSGhYSEE3U1FpNnpsVXlITHRmU2tlcmhxNEJvS3NndGRLdUIxYkxhdEl6Rk5GVmQ2NXV1dndwbmI5MGpYWHRTS1dqbDRhNkFSRFM2Uy9qSzM0Sk01M05VOGJ4NEZCMW8zeFBsMC91RHU1REtoMjlOTFN0QUxFR0FwZFNIeXIxaUhVTTNVclZJQVpTT3BMU21RWkFqSWRZK3ZLY0F1bEpJN2JHUHM4NFJkdHlUYjRYQlZGY1VxMWdjc1ZSM1hZYzNXd3V4aFQ2cDRnSm1PNUw2Y2pTMExRQ2pNWGVUSVZwTmtxbFc2clp6L2IzRlNZYjJ1YVdwYm8yYldXWXZoZmEvcHJjK0FBQUFKSlQrcExBV2JaTTdqVktKRlV5MmdvaytQUHM5YU5VWndHRTZSUjlFMlJMUjluQWNUZDVBSWdSY2hES3Q3TmpBSUJpNEhad3luMmJtNDZhTnhnSnRSNk0wNTBXaEIwUDJOUTZBSHFHbTJYNGZBR2JtdjliaEN0Z0E0Q1RtZ2NBQU1HME5nQjh6Nk1Ea0FXT0Z5aVcyeE5tVkVPVVBOUEZpdVlpS2d4QUcreDlPRmxUYW5wM0JHY0JNakJadVg1K2xyc1NBQUFBQUFBQUFGaytYanY3K2Z6ODAyYi9mdjVnWi9iNS92N3BQMUJMQXdRVUFBQUFDQUFGcXpaWTI2NTZDZWdQQUFBMEVnQUFDQUFBQUcxdExtSnJhWGRwTlplRmR2SU0xMjF4bHdJdDdoR0NFd0loZ1VBSTdpVTRGS2xDQ3kxU29mcTh2ZlcvM3pqajNNSWNlNjgxMTVVSjludnN6SG5Xc2ZtNFg1K1VJKzlSRGVKM2xySjV3Z2RCYmFaUXJmaGdWY0FmWnh2TTk5ckY1UkdIbzZRR1I5YlIrN3Z5S2gyUnE4VFJmemdXZExQK0VZTVRxL2crUFI5a2pvMUJXV2s3RmlaUFR1Sk13c0Z4ZjM1d21rNVhuMm9UQ1NVRUxNK1YvbHFqNFhsbFk1TTRWOW5lRVVpR1E5ZkpyNmg1dU5CNkc1dlJ1SmxDaDlKWHVIQ0ZLWTIrVXVROVZ4YzR3YWtWVkZ3MTZVNHNHeFFFVDgwaXlMamYzZEF3a09XNlZQdUhldGhlOE1zQ0NjMWpseWliVTRhUkdlTnFtdFBiV0Vydm1KNWFSaFVpT1lKNHRvUW9henFKaS9TTDhjRWZmWk1Vc0JrbmZjQnJLYmpwYW5YWGJjcVFZU3ZzdVlSaUJVQitSbnhhSkdXbHAwL1VtTDZUSjRGUlNNdjZHcnBqbFkyWVB3N05KNXZZVFEzbS9sVmZiNjkvN2h1NlQyYVR0U2JXRDBlWU90cmxBRnlzRk5TWWUzOGRXMDBFZm5vTmRxNHU0alcrWVBBSDlISFF0Vk1Hc3RySU5hVkI2bFFrUG13M2o0cXRoL1dIb1dLaGdQaFR6SURJaHFDVVBNZ1BwWmhPTWE5a2ZmcGphbi9Rd2JPbHpITy9MbDhSbEJSQjlxOVlKS3ZZT1VhOXp2d0VSU2NYczlpeDFva0o5VnIzWkZldThGWHFTZHRmaUgxNzhSQXZQSDVzSDd4Nk1kbGZNVzh5SHpYUzhSOHF5NXRxaU5LQ29RS0FmVWRSZmFnbkFNYlZldnRaUkxWOElySGVJRURJdDF6RDdnNUYzbDgvNTRGU0o0WTF1SDRyTDhNVzluZThvVEkwM2JKZnI0RFJEMDdDWVovZm9uUVRoVHFYejN6T2R1K1pvSDVNYWRHSjBCS3BveVJtSnZRbzJyS3drOTN6djRpOXRSemJjbWlKMHpvbWFuRzRRVGtOUnNDamJ2V2FQZVFVZmJkRGdURHgrM21WTjdvR2pmTSsrMmhYbXlNK2ZlekpaYklRRUhxMVB5RkU4VlNhS0l6OTE0TTNsVnR2RmJnK3p6ZFozbHlwb0x5YjZPR1dwc0JRU0dPMy8vRy83aWg4ZUNBSDN3VEdhWmcvRFp5TkhJUGF1aXVEa0dBd0V3Z2tjNGZOa2FOT1lsbExQemRtbXdMTTZYSjZEVVBNaWFSenpNYnRJZGtjODNIaFY1bHErOWQ5cFRvVy80Ly84di9kL3dHUG9XRTJmSEhSeloyaWVDZlJoNHdJcjJkVjZ1S3h4Mnp0cUxBV0psUEovdU44MUxJQmdLTDlVMy9XZ0NRWEkxMk5tZjlYTXdMNVRtY3dMcktySS8rd2orSkNFMjhIMmZaNU5zQVNob0pQSERGRVhzN0piK1VPUzRabVo2OWZLTmo1NDM4dUFEVEdXQWJmMzl5azFPQkNubER0bjg1dlF5TWlIYVFzVXNkUHFYcC9NM1ZRS1RzUzQvN3EzbSt3VzBzYWF6eU5NY3BtdzhOYmRtRTFNVXBqNjJMbWZPNmgyNnBqQUVUenpuN0psdWFCR2w5TUdpRXQvZGd1NHhuUlh4KzZxVDNjbTRtRTdHTi80dlE3cEhqRHJSS00yK2dsaHR2NWRPeE1PdWkzN25vZlhDSWxKR1dmMVUyZU0xQXAzcGFiQkovbnMzRnJwV1VQT2VOZk9ncWMwbmp0NTNKcWVBOG11bW44YWJObzcwUm1Hb1pDRm5uY2IxbGRIN1lXaVhQcUdRZE1iS05VUWtNZ3lHWERwOVZzcm00REE0Ry8vTm1mQjBXODl2NTdueTMzZVFHT3NmeFk2MWoxb29IbW1VWGhla01iUzM1RnJoZXB3ZFJoZDBQeDlaY0RtR3pLZGJ1QzM0MDdHVndPb2tHNW1WREZSZlg1UzhWT2FxMEtoUDZ3YTN2VTdxcmhKRGwvL0greEYzYk1DVGMydlhHVGlMWGptcCtBTW1ZNDlzdEpTbk4vbG9JS21FVy9BTmtPUm5xRVdvUEFEVGhOMmh0aW5XL2J4RnFId3lMeGRXRkZjWFRjMHZVelVIenliWjlzankxQVBrNys4Yjh6eUlIWnREZ1lmTER5SDM2TXNoenc4ZkZpV0ZFVXVCTng4aEJwdGJFYTVBZlRSRUFCc3dXMktJdVZwSkE4emRvME9teGZRZnNoRE9lbC9OVmUvVkU0RGd1RmRDYXYrcmlwRyttWUFFMmsvTGNaRFRlZ0ZUUWZQMnV5Z1BSQzlQRHpkRjgwU2s5N2pWcFJuNGw1NzlKTFZJYUZSQ1ZLUk15SWhuZUN1RjRFWUZyKzl5L25UaGhkbDFwNXJzektGWitVbys5Uk1FU2paMGpLbDgreHFTZ1pnVHo1eTNyWm5mR0c1RVR1K21WaVFCMXdOcmRwM3ErRlVpZ3BvRGhaMDdCUUxFYWhYaFBIVjVGRmFqb1ZIQ3VkaFBUTTRZdzlGbW92QWs2blhZekhEcFVwSkE4RVFWUWMwRm5yMDIyQnAvQkhGeWw5UGl4U25sY216d0NZVFhRNC9ZV0ZRVGVEbEpNT0RDaXloUXQ5c3VOWENUMzE5aVRPT3I3L1o1NnJ4cGs1MDlybm50MllOMDdLZVhPMVlHQWxMWUw3NWhYWWpqNlV4dThXZWhvRjc3ZmtkMVRtOEtFbitQejlqaEZZTmVFc2lRLzY5cmlqSkViR3Q0ZVl6OFIyaVVlOGM3UzRiWjNra0VFb1oxVHRyZnkyMm1IUXBZL2tIanY1eVVRZGtRNnRjT012L3p0T25pTGdwSjJaTVNEampic3BsVWtMNzlqMklUbWFGd3lENVgzVlpBd1lhTWlSeXlZdTVTYWVaSjZRRWIyM1dsR2RUT09TN0ZKMGx5Y2MrWXlvTVZiVUhuT0lxK2VPSXV2T1o4M25BbElBaE9jdU41OXlnUkNwWjNwSlpsQThEeUpVUWhMUE1yVnFYcStEUEFGM3Nwai94M3I1bWhtcGw5U1F5QnJoS09PQmtHdjNieGNSbDFqWS9RMFVMM0xvSlJwQlowTkNCOER4bTg5bmd5emtoM1NpYlF5OWNKWk1YQXJkTnNmM21NMG5TWVdEMjlKKzVjUkd2RXcvc3JzOXoxRWlQREJ6ekVRTTNzeFNUcEhTaHdYSTdyK2NYd1RmdnIyVUYrWW93WGFxWmQ2WlpBdDI0REZXUGpJS1FZS082cVdhM25wTHJpbVZUV0RoeGJPMTYrSlVwQVRIcm96VXdNb20vZmQ2eFBEdTVrdVBKa3NhbXBLUndjRGdFdVY1TkxWN1ExblQ2SXBWNXFnM0dTZ29KS01lZjYrMUFET1VyZFd0RUJrODJSZEhQU1B5NjBOU1VvTHN3TWYwTjBQVWw0RHd6RWkvK1IxM1JoeUQyc2FCcFB0MkFsOXdRcHo3OTY4M2hVYnBsZmo0SGFYdGJmZHdjU0x6OWxxMTdHblVTM0liUyt5dVlMRmZZSngyYkFiYXIxeDQyekhvUEZCbXQ4Y1VURWFaY203SjA0cUZKRklMUmVwTUY0ekduUUYvbFAzSXRyaVJLSHptOFlYLytPOEhrRnBIZkQ4ZmdIcGwwN2pmWXRZa3RmdmNvYUx1Rk1RK2tWNFpUNjdpSFh4UWIveHJEa3MyU3dMSTJNdk1maVBybGlyWVRFS2hNS2ZXZVJpZVlDcU96OHJ4T083S0U4QWhlQXRLZWNsZzZIVlFKNk0xM3JCZ1FnWWNIdW9ML2ZGL0wzbVV3WmlKWXlmL0s1RXFGSnc3TGZMTFAvL0JMaElpajB3NE9NdStRSXFlMkRNMDl6Nk9vcEFNaVRFUEJjcWlwSHVsOHYxZDArcTJIRXZqVlFmbjg3SGxia3F4czJLR1BmVGV5eW9pSXhhaTdYM3diU2k0UUNkbW02bmpCL0xlZ1NjdXBJMkd0TFE1YW41VGZUNnBTOVNCenkzMjdSLzIzU0R0Z0VmY2NTVWFHVUZ1STUxQnIxNTFpSFZ3c1IrVnN6a1orUHBVLytEUU1udFNoZG9TeTRlalRWWFc4dHpPWXA2NUJrTWFROWJkMXdDVHAvQlF5Q1pZa25kRVBPME4yMzVFRlRTUzlzTUNwcHE3dER1NGpvY3MrVHRHRllRWDBNYWRRWkFsbVlJenFYZWZPamxZREl4YnA0V2JZOVRFQmFIS1VCd3lQNWJ1bUxSTUpwdWUvTDdpWmJwSlhRMjc4dDQrTWU4M1hvdk9pU1BCOTAwZXluVWRqL2VSTFRIb1J5M2o1TUZtb2Z1dCtYV2dJL280SnMxTWdzZVhVU3FvQUtESjI3QlZjTlJGVndzMVNQejFZeXJrYkxLLzRUd1hscGlqdnZZSlF0eDI4cmNhL2VtMEdidm9UTjJ1Ly9tUG0zbGJYZGVGOFlNOGJUTmFxVlVsWGhFR0Vqb2YzZk0xdHF1a0ErT2JWWEU5enI1Zmx3V0dnS1JYUjl2c3Z6VDNTWkJPNy9ib3dqUzZya2xHbm9LYU9oMG5oemwvSjV6azQzQ2sxV21PUXc1eTRoZ3F4NmpQcUx2d0JSZEVzd0pwb1hSMVVWL0ZpcjRVajh1NmJyNEVnRndFZXNlZUtNS25SUmFhRk5CU0w0WGwva3VzMUZhSGtZbnFNc1JaeHJnc1Q5NzByUEJDN2piWlo1ay9jeU1tNjFnU0h3aUltTmNsZDVuU2x1b1hVNDJJMUVhYmtjU3UzcDI1S2dDNmtSaWxpMHNJdHBrMUFRbTFFWVp0Z2FpU0tDMGRkY3p1SUd1OVRlMytLYVFYNEY0ZGYvNmFpSlJEZGQ3aWM3SGdvZEVPV2czeUlHNWJMVHVlWGR3cmJMUmEwQjBzR0Z6aG9xb1B0WkhOS3d4OUhlcERNNmFSMDFSQllFWnZkNWZlRUdMQzZjZ1NPNWE2eWpneFpLY3BrSjZuTlRNbG5MODV2cm5yZGwrUDUrUzk3bDgrTXBtOHU4ZUlvN25mNHh3S0FUcmQxQ2ovdCsxK2ZhclNFdWMvMVVOdS9HTWtEN3pHYmhXVlJWVWlSSFp5bnRJdVkxYzNmcHJwOXl3Uk9mMk1iS1krcys0YTFWeDBEOEZpRDl0bGpRVXpBVFpJUDdodVY5NDliaWtBNnNtdWZaZ2JJVHBaZUdJTEV1UjVteEJGSmJDL2ZzZVNpRmpueWx3YnVFcGsxMi9meEFmMXdvbjdkVmZmV2dOV2ZkcWhrZWR2dG04ZjRwNUVRanE1QUxic1RaWnlScjdTMExnNlBMd0pKNW9lZUVqajQwMjMvVXljQUJZRWRqcWlyZnJxMlNyVnBlQ1p2WWd5bytJMEdnK2g4Wk1CN0FwVTYva2ZBblpEUG93WUFDb2Q4Zm44U05hNkR0Q2NjaXVDcU9WckdYMG85bUZzbVBscHQ0c3JBbXN3MC9EZjU2MjRkanMydVN2MzdVWityejNXOVJYQlVYYTdqa25jV3ZjcHR6N2VYbXBsWk95Y3h0RHpIUk53NGtZaVU4RGV1VkgwOVhwaWlpUUNnTDBIdmFLRmtrdk90N25YUFBBQXVPcUpBMnNadVNicFFsa2lDSjdSV3JhMHo4cHFzSDhvTjUyZEtzK1hUVjJBay9EeHd1QXdUaE82cTgvdWJ1NlA2SXRBN0hTcXRVcm9LNUlZZk1oUlRWWVlOOXZzT1o5enNTVXU4Zi9LOHFCOTdEdEZDM0JhWkpkVURxMHZrZ1JObVpFVWpJelFyejZYMFVPYmRnaU51VFdqMW1pcHpYekFNaEZsZkx2NXZicXhZSWhBbHErWE9ZUDMrMXNkMzhUaFVvaFBQUllvTkUvck9IUG05U2hDNUxJOVlmUU1wNlBJVEs3Q2w4S2h2MCtMdXRWUmZKUkNqWmxFQUF6a2N1czNBRGpqNEdhQk5VSCtSTjREa1VSUUIxSXl5RXVVbXI5Y2tWaEV1eVh4TlBNZjhTSW5Oekdkd0wvczZlcTd4MTg1RkpSOXNkRm1mNEg0WnU1Qy9BZWR0Y3R3ZHdJZTFSMlZreU55STQvY1dzT2tMczZ2d3gxRDViVGF6UkJ5NnFUdWUzNUxxUU5uZi9sL3FqRE9vZDM2bkV1WkFCRXJIVDNIOFJqT3FpSDBQRGY2SmpVbFFKYTQvWDBSVnUzSTVlcWkvc3F4NmYrWC82Ly9mLythL3ZidnI4bFY1eEo2cDFXL0tzU1VMcjNYb0tZSHJzYlQ2aENXT2d5aGlJd2RQaSsvSkZaNTZLSTVCMDlPMDJmTXBqMkdoT08vcHYzOWVjQjZ2OWF3Y1J3Z1l2NTJ5NnhPaEd4QnFObHJKdkNKbmU5UDl4MFJBUHVwSEdkZWo1QWZpUWMwNm1YUHozWG9YTkNkM0taQVlHMzdiYnhpOG1jOHF4SjJrTks3bjBvU0YzVlVpcFJDMUQ0OE5rUUJVaU9GUWp6QlRCdTdMVW41MDFOWkl6aXNiYUsyWkluSTBEYXUzaGVDUE5VTlkvR2ZFaWF4MWU4a2o1RlRGQWdnY1l2enovblRqQmsxKzJBZW5TK3hOc0xYZG9sNXhQdXpOOW5LcXNnMEw2U3B6WGRPUjFmUXpXbERVMklVcDFHSzZiaUhkWUVPak0rc243OWxrVFVPMkUzQXNOeEFKdkpLcjRxUmNVN3N4S2cxaEZ6YmgzMHFHR3VZdFNpem85SWdmZ1lvYzJmejFMSDRWaUxsQUFYNEFrK1o5Q1p4WGJnem5IajZGbTlUWi9kVkhWekZQN0RRd2JHQUEwM3h3TFJHQU1sSEFtZ3E2MzN2NVY0VlhjNzRVTCtaY2wrV2l2Zjh4UWxpNWFtQytvbVlUMlAzdXpReG04eUplTXJKeWFjZzd1NERwZm10L2xEY01XU3RibGZlTUt6NW8xNU1TQVVWRklHNG02SGVYQmdMNFBkbk12clAvMWsyRUtKVFNmL0pLTGRNamR3ODdkLzluM3dzR3dJYW9JaldiSzR4bURYMTc3MUxJVk9ZQUdsYnBIeDczSXkwYW9od0VhQmtxRGpJWjFwV1lwOThoZE95QnRYWHJkMVZZT3JBMG1uS1JycXFuYW9GU1hwa3dDbFg4VGRLVjVFSTRsYUdJVkFSQ0VPek1GbXQ1Q0lDTUJRQS9ZaVNVY0pIZWkvNlAxQkxBd1FVQUFBQUNBQ0lsR0ZZRmprMnhra0VBQUJyQ0FBQUR3QUFBRzF0Y0dGblpTOXdZV2RsTG1KcGJwVlc3MnNiZFJqL1BwY2ZTMndJWXNKUVdtWERvdHNMWjY3TmlpODZkVjBDYzRKR0dkdkV2VkJZTTBFWjNaYXQ2NCsxbDZSTjd2S2pHZGcyVzVlQ0dWbFhwQ2FUbXFiTEVpb081NXYrQWVMTExuZEpRQWo0Ri9oODcyN3BOVXVsM292ajdyN1BqOC96ZVQ3UHcwSGxhU2dCekg2NzZZTjZPbDlmdlBjT1N3WWk1Q3YyaEVDSXk4V1RYemZkUEQ2ZDdQK28veFI4N1BuRStLbkg0L25NODduN3dwV3ZoOGxwT0FQbjRBdjRNa1JJNW55WWtNT1hiSENSNmRicnhvaHAwQUkyZzR2Zkd2M2J6VzkyZFJDNFRBL0dpY21MQngwdVllc3ZoenZzdkpvaE1ON0d3L21rbThDRTZqR21lR1Fmdk8zbXZTRURBUTdhdWVoT0V3aUE2ak9wK0l6NmpxS1A4UUtCYSsxY25vMFRHRlk5ZklySDVuZjlDRGkyUkdDa3pRRWh2eE1ZWkRyMUFNeUV6Zy9Fd095YkFsTVF6QUVnUm9BcFlLWkJEMHdROU5YWmZDMVlycVdYQ1Y2V0RxdmVPemJwc3hrT2RuZDFkMjFUUzhETGRPbVpNT2g0R2d3NDA3NG9tQ0pnRnVSNFVUVmVSQk92dWpCVkthZXFzM0pnMDZENW9nV3NNR1Ryc0JzUEhyQWVzQ0pSZjd5cVVqdkV2QzdIanNteFg2YWg0NjJoNDZDdlpkUDFjQUlqWWc3eHpyS1lXcTZzYzFJMkx5WFg2c2xmeE5DMHRNYlh1Q1FtVmtESWliM215eGFEbk5XcXQrcGR3a24vT1hmWUs4MFRHTnRqUmJYY1kybnVvVFQvU0ZxZFUyc1pwN1hjMU5SaVAySlhtMzV6dDFwMC9FdG5EKzhzcU1uVmk2V0lRbHk4TlZOWnowZ3I2V3FtaUFDd0xMR1FGYmxTb3hRVEgvNHMzYzdWTnU1b1hSUmlxRmx4Q2UycFdYeTF4ZVpGaHN5QXlqVlA3T0RvenpkSHNET3IveENZL0w5ZHA0Mi9lMXRNQkJDQlNoWUhsQzAvYU9nYXRYZXFldmZEN253TmxUdU5laTFmalJMUE5rcENUNC9qVEtPMFFGTmxpclhjL1cwYWk3UDRpbVJTQzdYSVFxNnkvbE9sdklIc05FcDNFVkZMd0I0TXlEcm9BOTZFNDgyNFdoMUxQNFRGN0FKK2tmTCt5bnFSZGFCWnJINXZFVDlLS1U3TVBHZ2U5Y2hIT3pBVjd1TVlZQU1VUExKWm5BSmRtNjV0aEdYN05xaDZFY3UzWjM4cmZOTzJ6c3A2WkZzVDhibEtPWTZweFhpdyt2MFNKa0lBck94N2pFVWxIT3M5MHZja3lUcjZUclZONUtUbEgzVTRycnlMTDJwR29abFVtcUZzdHFhbWhhZ3ppTG1rWEVKUmxaSzBxYTBXSHZCN3JieUMyc0E3Rms1ejRwTXF3RW5jU3pzVStINGtpSHZud3dFQ3ZsMFZxQXNkT24rOFZZYkx6WVJTUGlwdkN5b0JWZmJ5RWUzbjgxbW11UWZOMTFDZnpQVWJHbjFtYnIyQitueWFKM0Q5djFmVGpNcWtFaEZuR0tuYjQxUXJhNlh5S0lwVHZmdElhOUEvSjFiaUhtTmh6N2lBUEY4Kzg3REMzSDZpY3VlMEJSRDhXMUVDTi9hMlYxWHd4UmlDRnhPNU9yZUFEVkthSlFtYzBpK3F0QlF2cnhWZTR1ZWxXSmpPaUQ5WFQvNVlEZm9wcHl0cCtWUkE1Q2diM05YVmJGSU1GOXVXZ09ERnBZQ3lKVkM2VzF5SzdXdlI0QmEzMkRSSExxbWFOUEo1ajRxbkpTZ0d3Z0pVVWtZc2hsY1lqYUFVVXJ5RlN3Q2p6R3NzRE9EUGdQUEVGQ0VPRi80UmdIdmEyWHNWUGY4RlVFc0RCQlFBQUFBSUFJaVVZVmhxbW9WK3JRd0FBS3BqQUFBTkFBQUFjR0ZuWlM5d1lXZGxMbmh0Yk8xZDNYTmJ4UlYvNzEraEVjOWUzZjI0WHlVT1k4dWtwRU1ZRjVzazlFM1lWN1lhV1ZjanlZSDB5VUJwa3BLUWRnb0VRcGhwbUVBekhXclRvU0hHeEdTbS9VK29KZHRQK1JkNmR2ZEs5ME43cFN0ZnlUYXhra0Z6NzM2Y1BYdDJ6L21kYzNadk9QWENXeXZsekdXblZpKzVsY2tzUmxvMjQxUVczTVZTWldreSs5cjhtUWtyKzhMcFU3T0ZKU2R6ZG1ZeVN6WCtCMnZRYlA1SzFabk04cHBzNXBYQ0NqenYzM3U0Ly9rWEV6aWIrYTNycmdDMWJPWTNxNldGUytjSzlVdVRXUzByNmN6VzNHcjk5S2tMcGNYR2N1YjhaSll3UnJPNTA2ZGVja3BMeXcxZWdvbHQ4Skw4UmY1bUU0ejBiR1phMEp2bGRIalY2N3pLWUphb0lIN0YzRUxOTFpkRlJ3M3BCclVaOFl0Zmw4VUdzYW1wOCtKY2dLR1hDMWZjMVFid01WY3RMTUQwZVZzcWFKN3ZLcEZ0K2JzbHFEc0xEYmMyVlM0dFZRVC9nblNiM3BsU3VYekdyYTBVR2xBNld5dFZHbk5PWTdXYU9WTnFOTnk1WmNkcGlKbTk1RCtlOXgrbkN3dVhsbXJ1YW1WUnZBcWh3WHd4eUYvS0MxNXNNNXQ1clZLQ3g1V1ZiT1pscDlnNFY2Z3RsZmh5OG1WeXE4SFhWM21uWU1HMEMyeXNCRXFBeS9sbFowV3VOK05kQ3FYS0crNmJYTUNaRjR0Rm1LdDRsR3YrNG1LdDhHYlc2NUozeTI1TlNLbERSWGJnWmN3blBlKzhGUzJhV3k1VUhiOHNKd3BCc3FLWWM0STEydDV6NTg3bDNVcEZ5SnlQWEN0VTZrVVFjR0JQYWVFTnBRVjJrOFVRN0M3bGR0SXBRNFRvMFMyVkM0d2crSkdyR2QzYm9YVit1VlR4bXNubkN4MWVoR2hlNVN2YTNsRlpyMzIrVU9Ydm9xNWR4b2w2czU1enk2VkZHRWNLMlplMzRIVWV0aFhvUTVZVGVLNVlaRHIvQzB2bkZPRWRORmJ1U0k5Zys5SGpMeGVZRkl6cVhIYktNNFZHQVNhN1duWEVjbUxOMjlKKzNhOGNkOFZwMUVwT3ZmTjhKWk12dTNWblVZcmpuSHZabVhkUG54SlNuNkFFbWNCU1ZPNUM3QlpHcHRrdDlUYUIvR290UU1tZ2lIVXRueUF6Z1RGVkVab1NsWVFpeTZRazJuTmFyRHRpbUZFVzdaaVh0Z2d4YW5ZeFB0TnJ4RnlINVZ4Yk5QNmprSmlRK0Z6alN0bnAySXRwQnhSd3RwRzUyTEY0cjBzREIzVXZWaFpsRGRhWWhjQ2k4VHBHTk1TRUZRdm9RK1pNMlhuTEZaUmhYckF2bG1HUFZweDZ2YzJhR0Rta1YzZ29lb1VKdGdWbktzWHlXQjJwWHVHZnBWNlJsSG9GTzBXdERWcXNQbkVXZlFKWVMweWczVEdza01rNW1KSzZacGhxTGV4cW40OXRQNk5tTUtYYVlXeWJ5SW9xbDY5N2hJRjdsRlQzTUU2a2ZJU05ITlFzSGVsalVCc0ZxQkdDYk1wczVlNm5vQlpNSitsUnpRQUFpZ00xVUY1WStxNk9RcDBtYktSajNiU1ZXZ1hiMTdDeEd0VFVBeDRPcHVrQTA5b1FNSTBZUThFMGJCRUlGbUwwU3JJNnhyU29XaEU2eHJSamhHbEdCN1I4NVFwZ21zWkRub1M2bHhUVHJGRmptbUZwTUtreHBvMEEwMHlrR1JidWdvWjJoSVdZeHJvZ1pXQlFnMmhRc1h4Q2x4alNkV0lwbGNsQ3BrVk1RdzFvTnJLN2dIZ21mcXpEZ1RNVG9zZGh3Qm5WaGhPaVVlbmZxbFRLWTNVTVoxMXdabzRLemlZd3d0U3dUR2VDaCtEcGtLMG5yV2NlNUFnMjJpam1xMXdBNUhRN3VVWW1CRGxzamhya1RFT2RGeHVEM0VpemtSTkRTa2NlT0JzNWNkQjA1SkZtSXkxVEIrUk9EM1hZSGc3VUdUb3kxWHBsTVIzaE1kQjFhUlUyUmdWMFZKbjlIUkRoMUVRR2hMWUpKWlUrK0tidTFBZmsxSjNTSXgxamZQT0dGQzRBZEphSnFLekZEQmxEQ2Vid3FQWFIxcnBjK3JFMnB0ZkdlRmV4dHpvbTFLU0RLTkpCOU9obzFjaW14bkR5L0pxdlJvVlM1ZXlpVTRqUklZZzNrTVhDaW1Td2dNYzQwRzJJQklxRVE0clVkK2V6OXM0bldudnIyK1FObzFoc2IzMTl3VjZFTno2NFQ3YXZDNXBZODNCbldFMHJGSFdXWE0zNHBRTzF6RTBqTEc5S2ZIa2JNaitta2pmRmZRNDErWWpUWlhmaFVvWS9TVDU4NjZXWVczdHE4bzhZYWJsUUt5dzB3Q2ljdlNnaXB6T0ZsVkw1eW1TMitlUDYzdmJHL21mdjdmL3dsMnhtcnZSN3ZoZGgvZHZiTXB2eGlEN25FNXNGV2t1MVFuVzVUVXpjV0JGck9sZmxndVBpRmJPUXNxcFdNN095WWY2aTVMbFJiVC91ZnZodzc5M3R2WHNQVHVVYVZaaDJsZi9JYnJuT3ZEdEZJUlAzaG5pVG5qeDVIaE1LLzVuUEQycnhjTlRpZWU2MEx0Y0M2Zkh4ck5yMXNIV3VlTHlwa1lDRTJ2SHd0TmZmTGppUTh3clNrTFNuMm02N2pzTWpFMEl0dlUrQXJSNUxSZ0lNVVdLd2tEdzZKSDNqR2VhOTEveU5ZRFNDZmRhVkxBaWVtUTBtblVyc01LTXM1UHZPZTBZOXFzOTdhT2xpbDE1QlFiMXdXa3llTW03TmVnbDRXajF5WGpuT1RGOWh4YTFYOHYwK3BSeDV1dTlFOG4xYkRDbWZJK1RUdmk5M2RvWGZ5WFBySGVEMjRWYTRDbjViRWMwSmNCYTMxK3JodTI5VytPNGJpOTU5NDJBWnZ2dm1nWW5IaHdyRlNSREZnWHBwSVE3R1lVa2pLTTR3c2dJZU1kZzloRWQ3WDBZSnBsR0VTWWpTSk9wRXM2TnptT09SSE1OdWpZaWRzS0RZelJqZkNRUk9ENGpsc0N0WTd6blQ5cHlweHY5RzVqd1l4RE1WeEh0MGUwQThUZ1B4dTNmK3NMTjlkL2ZEQTJCOU9HVTM3d1pLaE44WDhnYndZTGVodWp3QXRSRlBDUDlTWTFYSUhRLytDUWtJelkvRG9SQU45UXpTOW8rZndBRGhVMEx6SExUbEFnZGo3Yk1Sc3M5bTFEd2JVZk5zOXJQT3VHT2RZVmYxTXM3RWpOb0lFK0dBYWFhbUpjN01sYVpaTTFEM0FlaFJXbVo4SEEweE1TTEpJSkZJQ0lwWUxWNU1la3UzaHhrMkRzOElrMUdiM3IzMWUvdFhiNEhGQlJ2Yy9QUkI4KzZEbmMyMTF2ckQxdTN2OW0vL3Uvbkg5MXJmWGR0YnV3MkdXUnJwRklhWlJBMHpIdXorRGt6dkZkZWIzbEFOTWpGVG1lTzQ3a0xYVXhqVHRQMFRHV05GZmcra3pQVXhzWlNWZkE0azZKNHpUWVljQVdkOWVNaGhob0NEUklERGpPSUc2WWNiaENiMjZzRThSWEpGVWE5ZVk2Zzdrem5VRzRNbno2czN6YWpVdzA2OWJuUW5xY2R1ZlN5MmJQelErdWliMXNmZnQ3NzlhSmdPUFdGZERqM1JqOUtoRjhxYXhxR1BKVEIyNkEvRm9lZlg5aEk1OUlabUljT0tHR1lMbVFIRHJFTVRQY1pLTU52eURpZVBpMTArWXA4K2M2RlFxM3JmbXVvMjQ3S1ZuNTVPTGY1dXRkNW82NnBxS1VSeitYRnRZQzBvQ2h5cFVNQklHaGNBQUViMlhJb1RFZ0IwY2kvZHJuL3orczNtbnovWTJiemYrdnJlN3YwdHNPVVFCalFmclRmWEhqOTlmS1A1emI5YW4yenNQZmswMkVVR0VyeloxbGZRbmplNytXMmt6ZEFpQ25uL1A0UU1nNTdzakNpaThNeEVDa2pvUVlHRmJjamdtSkN5LzJIRkZVbytCeFYzejhrK1M2R0ZtVGkwTUV3VVJiQklhRUVKNnI0eU9OVGIyeWN2dE9CQ2pZZzlIRnRZRE1YSWZCeGI5SUF0Zm1ydzJTZk5XKzhBM0F3MXlMQzZnd3o3S0lNTW9iWnBnb3hZQXVNZzQzQ0NERHRoa0tGYkdMR0lyY0JVRDUwYzZMcUdjTnhIYTR5aDQyV2lqMU9VQVdyQUJvZ3llUE5vbEFGTEdUeGpJTGFHVE5yMUtabTNHSDFPY1U1SW1QSDA4VFg4OVBGMVFyVHpUeC9mNFViNy90YmV4cGQrOUxIMUlieENETUpiZUxIQm80MmR6WC91YkQrQm9PTHA0ODhDeHIzUFFBUUd3aHAvZ0ovclU1M3hnc2ZNcmI5ZGJhN2ZnWkxXdzdkM05yZXdCczF1N0gveE9SUzI3cTQxNy8rOVUwVkVWWWpYUjEvdWJOK0ZlRWJ5S1pyZDVCUDQ3cjI5SjFkRit3RzRwY0RqcFF2L2ViU3NsTXZPNXAvODBPdm1SenZiTjRHbDVzMTNkLy82RlRBQWpHSFJkeEpEd0RWSmtmSGYyMWd6ZmowUUE0eUxTOWUwV2c1ZVBFNnVkNWhwZmNCWEpjb1NuN2gzWkFROHREWnV5YUJPTXRNSjdTSnlnL0s5N2E4QnJlRVhCTVhIaEtjVThaOFpCVzJxSFkvNHo3UGdLZEM2QndVSkJTbndOaldCdzRvQTFZd09LdkhlMDMyR1lrQnNKSTRCYmIwcmpXa1lvWE56ekF4RVlod003eXI3Y2ZJd2psc1FHSFE1c0tFTmt0Z1V6YnNTbXlHUHc3WVFwbkUzelBnM2grTndNUm91UHVqQVVPdmgrK0xLQTNjd3ZGeWtxT0pld2REUHFyRFpGVVppNjNsTUJnV3FvWWFTVXZ2VHhKTHhGSXoyRWVrQnNTVnQveE1TVEdJcmFUQ0pvN2VESThkVkVDelNtRndmeERYZDMvaWY0RGd5UnNKYTVBWmErQkNLNk9NRHFGNm1XZHJjbmMwMUNEa1NIa2JKaXdVNzM3L2ZmTFFlZnhJVnNPL3RnS1MxOWdPWS92K3R2WE53RXk4L0hncVorRUhUZ3FNS09uQ3FhMnh4M2NmSFRVT1IxQ0hGR2ZKMXBsUnpGaG9sdHlLbmUwanhCOUVPaWtrWTY0Z21BeVhMdE5CQnZqNDk2YUJraEE2YllrR0owb01IRDg4Z0ttM2RBRlJxM3RyWVg3dXo5K1NxekY2MXJxL0pCQlpQeWQyOUpxNDVYR3RkKzdoMTR5cFBNcjY5c1gvN0g3dnZ2czNEaWEvdmlkcnJBRW10RDc3Y1c3KzN1MzY3ZVhWTGlVMkFTczJ2M3BFSFdUdWJXeit0M1lWQU1KeVUrMm50ODA1ekFFbWVYZ3ZrMHl5ZVRZc1FCVUl3Z1VSb0YxVGt6dmNOd2dURnhhbDZSSXRwa2cxbWs5N3F5eEUwVXpzTEpqei95OXhyZGFkV3o2M0NiMjZxV3VWVnVWZGQyQmVWcGR3bCtLbTd4VWJPTFJaTEM0NlJPN3V5TkZ0b0xPZXdxZG5Fc3FtQk80K21ZVElibzJwbFNZem1XYTZFOEU0Ryt6ZUFmbTd3TGsxdm1teGlXZ0tIbGsxVU1qcVFySHZQTlNYRWs2Tk9KWXIvUjhYcFgvd2ZVRXNEQkJRQUFBQUlBSWlVWVZoYWpGUzlGd0lBQVBBR0FBQVZBQUFBY21Wc2N5OXdZV2RsWDJadmNtMWhkSE11ZUcxc3BaWExqdE13RkliM1NMeEQ1Rm5USkhhdWtzTUlpaUtOaEFScWhzczJ0RzVxNFZ5VVpoQmx6d093NWgzZ0FSQzhEUkx6Rmh6bjBpUm1qSUp3TnZWcHZ2OWNmSHhDTDkvbnduakg2aU12aXdqWkt3c1pyTmlXTzE1a0VYcHhIVDhJME9YRCsvZG9YTlo1MnNBdkF4WmRsNktzai8xdXRCaFhyMEdET01oNEdhR0xmYitRcVhzUm5GMGZXTTVhR3hpV2N2NmN3N0RsUlJNaE1nZ1FTejdJMkxBOTdDM0wwbXBoVzZQbERWcU9LNTlGV3U1Y3l4bTBzRFdJaGZpTkI1bjFZdTQyM1AwbFQ2emthWjlsTEN2ZHU4NFpwT2JzUUdqTWhZanpablpBMHRiTHloeFBGWXRRVWdxK1EwWUxYejNwcW1GcUlFOFB1Vm9vMEVPK0RpS3VGaUxUbEpVazZWTmVNRFZwYWV0VUhhamRLOGF6UTlQMm1ZUzdPUEE4anBFZzNraEF4VGJsVGRIZENtY1Jqc01SSjFNaTBCTE9MTVRSSWVEeXJYVmFSYWkxTGd1QXpBTDRaemxxS2hXbDYwTmFxeFdXdHI3Q1VLU0VmNEJ6Zzh6ak5PZmlCRWZJOCtTbVVEcjhqQkJ5Qi9Meng1ZGYzNy9lZnY1NCsrMlREblRzQWJTeGhqVDZTM1BSendKZENNRlpDY3FmTkNmQnVnYjVIODB4dW1DNXBqTDA0RTdQeTAwZmkzTDdWcTEvYSt6ZFFoR1RTaDZhSEJYUTc0OEV6K1JRbjhjNUpmRGR4UFNhcVY3cDh6Ump6Nm9HdmhkVFZXazFaQXNSU3k1N01pYXArUWRDTjB5a2NuODg4R3FXei9TUExraVlCbW1kTWVqaTFjck0yWTZuSnM4ejI3ZENISVRFOTN6c3Jhb2ltN2hUeFdGV0RGK3YzMUJMQXdRVUFBQUFDQUNJbEdGWUpQRGIrRG9BQUFBNkFBQUFFZ0FBQUhKbGJITXZjR0ZuWlY5eVpXeHpMbmh0YkxPeHI4ak5VU2hMTFNyT3pNK3pWVExVTTFCU1NNMUx6ay9KekV1M1ZTb3RTZE8xVUxLMzQrV3lDVXJOU1N3QnFpbk95Q3dvMWdlS0FBQlFTd01FRkFBQUFBZ0FpSlJoV0JtQU9CUXVCQUFBMkRzQUFBa0FBQUIwYUdWdFpTNTRiV3p0Vzh0dTAwQVUzU1B4RDViWndLTFlqcDFISlllcURZMVVxVVVscVdBOXRzZkpxSTRuc2gzYXN1Y0RXTE5GWWdjZmdPQnZLdEcvWUdac3gzbDRYSmVTMUUwbW15VDNPZmZlTXpOMy9ERDNMa2VlOUFFR0ljSitXOVplcXJJRWZSczd5QiswNVVuazdyVGt2VmRQbjVoblF6aUNJZmtsa1UvOFQrb0I1RnY0b2kwVHBhUFhiZGtnMzIvQUNMYmxReWNBRjdKMDZMclFqaWcvVWN5VU85akRBZFBTVTZWOWZ3QzlXVWttelFUN05uTzRiOXZRanpTMUxUOHpITHRwMlhKQ2FoQ0syd0pRQXltbFJpaDFlOWR4M1pUU0loUlZCVzdkU0NsTmFzY0NqcU9tRkoxUWJMc0pyU2xsbDFyV1cvWGRLY1VnRk9nMkduVTlwZFFKcFdFMURhdVpValRxSGJZTTRsMlpEVjNKWWwvS1NKeXMzRVF1NXVRRWpHUHBCUVpqOW9kZ0RMczRHSUZJZWp0Qjl2a0pDTS9iOG82MmFHYXEwVVdlbHlpY1hZMkoxejcya01NVHo2b2laZEVRNkpBeHY2UEpTajV6Z2MvcEtway9uc2d4OG1HaHhGVHFQVVNEWVVROTYxeVBtVW5pdUd5STl3MHpEalgxeXMxRllhU21NbFBNQjY3MWc5YTJWcHptSHA3NGRNV2lvc2JxWUlCOHNwWTFaS2tIM1dreTVEbDAxQVE0MWc4T1RWUTg0WXVLWnlaRnhUZDVzNi9HaGlENmdvVWtWQnNWb3RSTVE1UzZmSlJiVzJxMkQ3YlVkQ05VTGMxdzVOemM2RHBzdWpXNFd6VUl6TzRCcmR2UmNncWlDQVkrTzMvWHhGbnlidWppbGw1TTdZVDlXSkpmQXZrZE1LYVNiSDZWbjRJcm5GSmIxTFAvMTFxWE9FYUpXb3RhTDB1TFdsZTYxaVUyMEpYVmVyYU40cmVFVFB6UWQvYURBRjh3MmJvczlkRkh1SFhIZFZQaDNjd3hPeWl3UFZqdVJzK1JQNFFCaW5qei9JRlBpYkJlelZQaU91OGIxTFN0V01nZThTVUZjVlU1NVFzQWNFMXVQQUJNcFdEZk1ROG1sclVaZTlJbVhybDhQQ2hqL0MwRmdGaG1VcjRBQU5ma3hnUEFWQXIyRXJOUGFEZ1FEN210N3lFM1BtSVdwNHRFa3U4UTY4MkdXRDJxMXorczUwd3IwRktRbkNxaFpYVjdqWUJBUVhJRUJDb0hBY0xqTnhYbUdieU0yTmpEUExOVExtOVkvMVoxVXlreVhOb3JhL3IwK3paOVlqQXJIc3lEZ0NOMm83TFBtb0o3ZFBWbEZnK0FmVjd5MFdiKzRHYzRpK3NJY3pBSWFIY21IWndQdWlnNndYUkZKQ2VLOUVmT3EwSkxpMVg4cmhEMXN2Q20wUFh2NzM5Ky9iajU4dW5tNTJmcCtmWFhieStXWGh2cVlqK0szNlE2RG5OWHoweEE2bnBnd0hES2FPek9uTmFLL3kzN3k4L1NMZGFNZTFwVDU2eXBsYkkySDJtdFVtT3JoalhTN0hEUW1DQ2ZRbndKOTJ4M0wvV0tYQWY3cWZtOE9DaWJkUU5rc1NDTm9BL0RrTVhTajY0OFNPOUc1MFovaTViR3VkQjlkelZUNFk4L2JtUDVvWjNoTWJMSjBqaUtUYzk0a2Jvb0hOTFVjY1k1cDVrcEZna1g1NnVNVEE5NklFTFlENGRvTEoyQ2FFZ0xQNWNlM25BUDZGb0tncXRVc01ZVDdFOUdvMW01ZW40VGFuYUE1K0ZKbE1ycGF2NWpvMmJYdzJUSTVJaTluT1JiYzV5TVpTNHp1UURJcjNJeU9SZ3pJU2NrOGkvNVJYZWV2MUJMQXdRVUFBQUFDQUNJbEdGWXBySFRncHN1QUFEU0xnQUFEUUFBQUhSb2RXMWlibUZwYkM1d2JtZHRlbVZVVzFHemRvSTdGSWRpd2QwcDdoNDh1RlBjaXJSUUhJSVdLVnJjTGJnVWR5MWFLRzdGM2FVNFJTOTkzM3ZYK241OGU2MGtKK2Zrbk95OTlzdzh6ek16RWVxcThwaG9wR2dBQUFCVFVVRUdBZ0FBc1Y2UDAxRGdYdDgxQnFVN1hqOVFYUlQwUHdFQXVHNy9Yc0JWYTBwUEFJQUtvQ2dqcWVXWmVaSVZrRWhtbFhiVzlZM1RQTFBQVW9vYklVenY3SUUreVJRWHo1OVd3WTB0RWpkRCs5T3ZIWnlPSWZjUGpiKzN5SzRwVGx1TytqTS9yZWlQbDh5N2p2ODJmbitkMlNKUGF1Q2hpNi9Bam9OQXlocXBXL1dlaEJkVlpwZ3phK2FoTXl4d09JNVQxRm91SEMvMVFWN2JRL2ZXN2ZaS3VTZ0FvM1E4ZnNINCt0bHpGU3hlZXV1M3V1ZVhYUlFSZ1JvU0VxTGMzKzZOam9QTHpZK2lUVWRiU0MybGpZcGFHcTZ1TFNYRlRLMlZGQmNYK2QvVFkrVk5nS1NMNDdweEN1SFBqbzZPRmRhaWpmWDFGVVl0RjRmbDFkbHk1TEJjTzBBaUJNQ3J3bUlnOTVjL0VaSWVkanlQcXdKblVQUjdXQ1dSa0xZNkJDNFNIeHNjZEhFU09rcXVMZmo1ZU1GRy9PRTNxWWYzbXQrdGRobHpKc3NQYU9JRWJ6VERKaHdHdTIwS0tqc3FGU29WWnZDZkVJU1FYSHdxclQ1RVlvRDZORzNNbGpvWWlHTys3ZCtReVlDU1p4UWtNYzNianhjRGdHbWh2Sy9pc2hKR0FUQlo4WEJpZ1NTWXdpVnpDOTJvU25oUnlaRHBRMmxEWEFiZkpFS0E2ampCUTVtMHY3U3UwQUg0VUJJK3FTU21zVXlOSklOT05ldTUwZ0tCRUVBNEtxQUtYUTBiTEZXQ0NBb3hKY250YlRTMk5sWnIzazZqbG9hRGZ2OEF6V01CQTg2UVZaaG1GMEV3bWc0VytHNVZDU2dBRXFnQURVS2JSSjkzVHlzT0JEQWlTa2lpSWRvaDN3UFZKMzRpKzJEaFZtbGJ2ekdIMkpPbTc3SkVWRFBSNm9WWXY1amVMRFppZHJzYkE2RVFHbnQ5blptRkloTDkrbmZOVURzdXZhTDRrMzVPZWo1R1I5VjhEVGlnQWhQUDdXSTNjUUVnUEN3UWhJWmpUaHgyUlc4QlZBd0RvQzFJNGNEeE9haHRyY2hORzdrNnR1eGwremkxN0NRZjZ5YnRmMjByMVVKcnJhclRTemx3R3pBZVlHMFdkUUkzQ2VtcHFlSHV3ODhCNDJPYzdNOXE5WnRDamQ4SnNVNVRqYWxnWFJXT0NGVVFQb3k5WkhsajM5L1BWVXJuUEQvQkc4dWxxWTdFNjN0SXdIdmV6SVBUSXhwVk5NR1NjR2tSU1p0R2NDRnhqbFlxd1p1ZGtCMDJxVVFJYVc0dXNLWGhDNFNNODVFbGtvR1dDNVZYSlJoQ1Jnb0V3SUF0VXN6ekF0MTBYMGRweXlWd21kNWtQb1Z1VCs3amZWOWRYVjE3T3ZXbzdydy9OSFR1SUdoblg4R3ZveTdGWjAydWgrV3pReTJua0s3Q3NTYVZhZUxETTJUQXNUTEVkRk55WDNaT0R5VUxsMm85QktYdnlZVWFwYit3REYxWDZoVWY3Y083VldUTVBDd3NMUFFFSXdOSGM4UmZUcHJXMkprM0RxYUx4OFZmZkFIRUZFalE5MmJubS8zUHY5NWpZRk9TSVVIN3V5V3JvUUVCQXBlL3FsdUkveHdpVnoyY2VBVWdPTEVpWVZsWHNhNjJlM3A2TG5TMUxSREIvVUFNL1hqQ2F2STFHSm1IYlVlcDFwTXJUQlNrVzZGWFk5NGZ1UmxBdDhjY1hjN2M5WFRpVE9tNUhxakUwWEgxYXY4bWpZNi9hV0pGRWdKTWtRT3JnaVdRZWMyY21SdXdXcXZnUncxNDJDblU2Rzl2cml2aEU1aXlWcUVkUHQ2NVIwdkc4aExPZGorRTlJeU45OXNWaDZJbjNBYStzL2RYS0V5eEorYkJZRmFYdTc4YVNGMFZwS2R6SFFpV0dwTWdBYmNlQVI2WHYvaXJUYnY4LzE3c0lDS2lXTVFwd0l3VVNZNzcxRSt4WU9abVF5cDV6ZzhmbWc3OC9NTDd2cjZyaUpLWjZ6bU1UQU1zWWlqZGp0Q2YyTVJtMjhNU0pZc1JoS1Nrd0ZQaHpra3JiUjc4L1B4ckxqOHdyWDdhVHRyaWM4cmFMSDlPSTFoaTVod3dzaC9BaVYzaW5TTllhVW1pSTdNWDh3UWtzUFJTNXdJMFZKZXRkUEJsUEVkT0ZUeG1Fc21RNG9OUUI2MTA2Zzh0ME5QcWVKZHJuMC9iemt3NnZLOEh4VzVxZ282bTlkNlBVN2dmOEJaeTJWVTAvVHhkYWVOb082NGRZVzl6dktqMHVqemsxSzFRS2daRks4SjNhSjkydlR5SG9oTTk3NWcrVzAyMjBkRFFxSW45M1M3VkxMYW5IOCtYamFwcU8yM041R1BaWGk3UzBLSkxBdE45RzY3MnZ5Ni9KcVNsTFJTSTV1NjVtNHoxditJUHVPUy9UcWFtTGFURnpHTitlVDU3OGQrSzVyOS82d1VDWVNvK2FlOU01RWtIM0Uvbk5EcXRHRGhMU2tuOTFBalE5anF1R2V3dDFWWFkwclRSOXJxYWxPZi9zS2hsU3ZJYTYvTEd5aTc2OE5SOE4vRnlTcW94UUtBa2RUWHR2enNjQVhiNk9wcWFtdVJXS0tpbGNkNWxZTzQwREZNbTBLZlExdEtmUE9NaW4yYTFkWDl4d2RjUUdmYys4UDVkVFd4QVZ5b3RQY0kva2JWS2M3bzJZMEhVTGJJdFZ3NndFYTVLaXkxd0xCZDRLTTZTWC9IdFRoamVudTk2dnZhK0Z2UEQ1eUJ2a2p3UG9URWkrcXFOcnc0M05TejdqYk9nQlMvdUw1QXVIWFQvZ2VockQySkhkcVMvK2pjY0NhYUR2ZzhwWEVqMmNud3FydXhQekp3WW15OVV2Smp0UEU2R1gzK3p2M1BxVzlDalI1TGw2V21tSVFNemhiKzNYUmNCYml5eTE1bjNFT092b2lxQ0VHQkZ3RUVnRENmbXExd1BudFJycEdNaDVMT01jRTJLVEpDa1V1cmJzUzNLRjMvTFdFQ3lTb05VWWtlZFRhTFFHYjZxR1hvZ0Fla0cxQVo5S0RSM2lDZ1czWkxPdnRaSStoZHRmb1JoUmhHeWxTbWQyZndxYk1ZTWdXemN1MUlVWVRGeVdZS0lWS1RnOGRWNWN4RUFVWCt6Nm9OamJNYXY0Wkt0ck1Uc1NVRzRJVUlKcVRKMFpGL2czc0htdXVQTXZnSy9zeTVpY0owMnFISE9ISkVKSlNLNHpZZktZaWlBNGh3NHYxdzFqQ05HTUNORGliZ3NLSkdWdjRHL1RKWGtBU0VTaEc5MVN4bEpyQ2dkMmRVSEFJeDhRQ1lKcXF4akNZVU5iR01KU1BVdkVQdGliUkFJRkFsMmYvY2w3NGdIK0RCYjdjLzMrMWZuSkJOZWt5UWFNS3FYVUthY0tqZWs2WGM2cFFxY0xCd1lVT1h5Rk02T0M0ZWJqc1FFM1BCbTh4UTNZYWNMUkFpQngweE1SNElsQTc4Nnd3Qm1FTkJFakJGR1pHT2xXY1VQODlISWZneE0wbUVFTjJBY3YxVWVUaU9BdUJBT05sUG9BbHhVTFluRDVRUTE2elllTjBkaWxHa1p4YlJMa0d3QjRrMUUza1p2SStVVHFGSXdVU0dFNE5pT0VEbVdGWXY2SGE2ei8xMTBxSDY2R3hSZmJYRFFqWDdJd2dUM2YvaERMWDAzZWNHTXdSaGZ1U1ZmeFlLckhyVDNWRVVyMFM3K3lJMldscHlZL0VIZUZldkhoSzlnSVFLb0d6Q1JIUzBKM0JrY3B1cWI0SVhWYXZDZ2dJQ2xTUkJjVG9BWVlPcjBTeENvRDZCMVUxZVVSS3FieGtoaTBOSk1saDBYb3FDdzJSR0dGTzQ0amxXNDNuSXZQUllqVGtNTUJJdWVrR2dpYTN2ZGJYd3hORENnN3pxWGxpSk5FNnJROXZieHNmbWVXdzJobXZPNjNEMVpxTEhRd1lJcGt6L3dZdmdLcFpRMmxMVS9Yb3dRbWZxZVl4QmV6YUwzM1hmRFl5OTdia1ZyRW1yMm4yajFaUndyRXp5NDJTclVONFFHcXUxeE41ak0zZDdjT1AydXRVSWlLQ2NLYjdqNGxqUjFYaWtFRHdWU1dVeHBRRWY3eEpJYWo5RFNTalY0Yit6YUFyQzkwQS9qa0lybnlpNGVMOGZIbGJWSlE4M3BzOERtT1kxSlhMbWhvNGoyUXNBTVdkR05DRlZKL1ZxRzM4Z1ZVVzV1M2FldW1rSlJWQWUxTVF1a1E2NG9iUXpEUWtLTUtHOWN2eGhvTFlpeUg0V244VFFFNDlDa2N4MmtjamxMaCtEQ2s5VEZJVUc3QVNELzQrbWJTZ1JvRVQ3eWJ6dGJxR1EzblVSak9vSUVCdVRldVRoT1VFSkZlMmNueGJUenNLeWNtYU1yNE9YWllqQUc4eitqNCs5dVJxQXd1Qm5EQ1hlaTZVaUI3aVFQNVR2UlFyYXlMUFYzSzE0NXoyWHJsUlY2Z01SaWJwRWtsWnM2dDZKYXUyMTVVb2dCRytrZDc5dVorb1NGWWhoY1R0aE1QRnJCMkp5V3R2OWx4dHF5NytXdnBNVHRUUEh6UGp6SzV6OWZpTmdNNnUxbnl4b2JHMDBmTjRrQ0g5S0hqWkRmWkFIWlc5dm1GZlpjSFdQMUNNMFllbHJ6SkFzaGNWTTFQa1pIcTFXcFNTNUNQZ2srZWM2eERPcnJaRy9rRERGTFF4WkxmNDV3ZExWYi8wcG5NajdOOFRsdGVUanJDbGhxL05EMitZVFpnVkdKenBoUWtqdHRpdHd1WFFHVVZGdnBsTno2b3dGQW9YWkl2aEtpc0UrbEhvUDVNM2R0cnNjb0k0eStPQzVOWFZoYjBQZnV6LzMxMFVqSzM5L2ovcCtmLys0RjNMYXRmWEJ5WWplRjhBZ0xsZURzZC9JanNjTUt5VmRXRUtaY1d5bnJhZkVyVHRuaEkxUXo5TGt3YzVNVkpkZ0FpYWd4ZFI0ZlVRU1IwMG9JMXY2T2VTQWhJeXV0aUg3YUhmWG9lbGp4ZTdoSlluYTVYZkhRbGE5aWJpUzdjTXFYYzA1eUUvSzd2enBBNTJqL3ZyL0NZelAyZUNuK2NrblVkZGNmeGQ1YW9vVStHeFVoWkVPZUtXMFBqdGFDUFI0ZjNTdzV2M3dKdVB0eU9jYkNNQnBETGt6eENzLzYySDJ0dHBQNTRNWkRhU243WW1aZEkxZlpTY08xeDEzK3J2Tm81OFI1UEVBVUVRZFd3RFRJdlZDdTdWbytsbUxsKy9zZjIwZmlqeHZZemgzWGN6Q2xsRG01cjNGeEpKcm8ybDQ3U2JySnJQcmN2MHV1aDJoaUsvVHJkaE9VMkVzRFgzSENScEZOQzlZdHZMSjFkNzdGMGY2bjEzM2VXQmNlS0NVMWx2MEtFVjNQUjEzUHM2WlAycGplMktocEJJY0Z6Sm1mQmhaK0pyRTRUUGdvREZXb3UydVRVRktLZTExWVRwQ2YvT0pmODMwRnA1ODJzcGlvZHJ4bFZjemZUSm5FL3c2cnZhTFZVR2JCWEZudHF4RmVqb3QzbFd3STBCYkd2L3JnNDdHTk9Mb3AwM1J4TFhFKzNWYWZEdDJVWFkwL3cwcEo0UXhaM21IYjllc1NDSDlsZ2dKZVFZNXRSQ2lGMitqVEdHWlFDRHdQMm5CMHBsSWRoQ3htbis5QVIzN0lGajhUcitibGpkRnpFcU1BZzV5SnhJeFI0bnhKM283L1I1TlJqc0ZHWStpSDVmRE45K3pLQXErVWdtR3pOM1NFdUtBSTlVQzNxWXBmTm9EZTM1RW4vaVFtYnBKUmd5ekdNMlJLRFIxVVFJODdGUjUwYWIxTlhZVDB3d0VIRDlMYmVLSzhaUUlGUzJFd2VkRVhzWER4dWxDRTl3dlp0TGVYUDVULzIvMTRHdm5WbCtkYkg5TWMvL3NEaDZxV29qTFJkNFJrbkxrazlLRkVQdXdlOHRQaGhXN0ZjclF3Skh3SjNzc0xKY1B1RmduSmVnMHBwdTdIVkFJd0habThrS29SdU9wR0VjcU54Rm5Yd2FZTEVoK1ZOWEVIbU0zVXNvS1pKS3VFN0c2M0JoZmhGbmFWZGxCL2YyUUt0NFl3L3NyTjlqeWg2M1VBNEVDdHVLQUpKcWh3WUVrcW54WWNxWVdxbzhoaFlNNHUxcXgyMGpjR05YYkR4dEdIeCtWUDR4OVcyNzFpUWp1clNVWGVJTHNFVUdOeG9PUzdOQ044N3IySnpVYWtaL0hTTUFuTzA3RVNCcWovQkhETU1FTVYzN01qWFpSSkIwSGdnaXFrdkdlRHp5MzRUdi85K2J2dDRTS2duRnc3N2dZZjBxTWFmZWl5SFRFcE1OeWFXQmdWUm0vVjgyZUQ5cFoyZDdTK29uV1M3cDluaVQ0YzE1bVVEWjc1bmZtWTN2VVNzWGZlYlI2Nnozc2k2TmpMOHB1ek9OS0toOW5TejloYnN4ZlpwVk1HVmR0bTZpR1UyZlFXd1VHTFFPcmt2MHVxTlpWS0U2WGVWWlNIT1hZaEFhbGFRZ0FScEMzcU5XQlhwZ2pKZGRSOExTcENoM2NRK3kzTjJXbk9tSzNqMzNVMjV1YlVTZUFWcjcwczdaT2paYm1mVXg2VzU5ejlaVU5USjhxdEdRK1F6am0zT0FpaHMrUFU3TzhEUHlIMzhyYUtnS2ZyK1k1ZjhvT3VZNVhha2RoN3kxUWhQOTRrUUJCU3JrVTJrUFB3cGVRS0Jnb3YwdnJkWnRaRnpMRFhJMVJUamIwMmdCZnpUME5zOTBwN0lhZ1YxL01UNjZRclltNURrZjNoTC9ZYkl2R292cnV3ckQ4cFp4cHdkT1RJaVdCem5HSHk3aXZ1VmxxeVZBM3ByVXc4a0dWaXBPTFUvVVZRYjRNeGkzWFBzSnNraG9Dck9ub2pUVnUrREJNVEhRcklSQzVhZWQ2ZmRkeThneVVtTTdwUTVxd2ZFMVNZUUp3emExeWVLZUJxL2txYW5kdlBCN3E3dXdlaTM1WXY2dEpzc2gxMWFIL3NxVjNsWkVKYXIwNWxTQmxuTDdvOEFScXBLd2tnMWowczkvcFJOZStQYzJoYlYrWVlGelExOEVnb01GQjROTU5KQUVEdG81aGVqQkpvNmhLQUNRd3B4RnpGTVQvNE1HZFlibk5YYWowQWFJUXlIYWtmOTZ1Rkhha1pnQWRnUlhPdVpaYXArVzAydkhycFNOdnZvMXRiQWlxa2ZuWHJrV1Eybi91RFlwWHBDbnY1YU9YUFNTSVJueTExUjBOMzRLTU95SmhCakNEOEdPYWEwelZDb3lzSHhqUTgrdTl6MkVVbVBlL3N1ZERzOWFGWHlUUXpoWW00NXR0cG1FaUYrUGdBWllsQVlVNU1OZ0d4Y1RDWFpTekJOOEowQkZad2g0ajBTUXQ3NDVzdWROQ2pSNGhkRUVzU1B4cGlyc3laeUxnY3BNd0RueTlFeTl3ZzFWdi81WTlEMTlOMW5LZmROcC95S0pGekIwUXlRekJkTGZja1lTZEE1T0l3NE8vQ29MajdlZEVzbXlZeXZZOEgxNHFWWDQyVXB1Nm80ZTBlNFZOYTI4Nzh2WmVEbTJVdHpQTFVOczRJemdULzBsSHpqODdCejVHYnpROS9odHBYY2o5S3YwcDFTQy9uZDJmS3hTYXJOaXIvS3h1MXFmWmxMdjJSd0kxYnZoK3JTc1JTWU4weERWVnRTRUd3NlZKWDIvV3ZCdlF4VnVOVnQvT0xvclRIaVMrdW05RVJlZnowcW1RT1l2Vi9neHFyVkhKTTNGYURTT3J4Y0NHbVlOWHVtRXloODc4dktRdWU5b01FWjc2K1A5cEhiSW9ZQUFZMWp0clRZV3lYWXA5L0xKbDZPYmhjRCthMGJ0MFoxcEdCODBGcE5RNktYQyt4anc0RTliREVGRHhQZXJnUS9PSTd3NTBrY2N5MXUvSTJwK3k3bk5uOUMvbTczVS96VDlXSWV5cHY4SjNadDBpOElwdVRVMlhBOGlqcTl0Nm5GRklvemtWWWFVUDB2Y2JUUWM4MTV0azBndFBmK05GeEd6Rkg4bGZyYVk5cXBxYUNwTDl3aytoaXdwMmliTFN5MTFYeFQ0ckJvaGtMRWZyWG1BTldmTVlaMXY0ZU1idi9UWXZnOEhOYWV5bUZiRVVIdml4bE9EcE44ZjdnWk9MRGxJWnZDcVdpTnpLMHZLeFJCeVJPM1RUaVp0Tklic1ZhNDBCcmxqdDk1aXlzSE41MlU1a3ROVkl0QS9NU0IxaEhlQnUxeldqUW1HVGZhUDkrV0hSTzZXeW9hamdJWW5iL1BlYzJHU1FlYjlyZTJBVSs0VWVCR1NseDI0YkoybTEwN2FYSk5NTkU1RDhPNUFRK0NHSjg4elprU2oydTJTeGxvTTJEU29ianA0YTl6aFJGbHQ1c3pmTThiMnVRL1g2aXZSSnhua012QkYzSDRvQUtVaUJ3d01aUHVMRTc2L21NOHAyMEhQa2NLYzRndkp3UURuMFNEU01XcnNDVFY3dHdQdmpzVWY0Qk9hejEzWE94UFVicG15RldQUHFXNU8wNTdQUmtHNmVmT3R2WlRmSWE0L0c1QjRvOGFOOHdrRm1uU0g0azJkeGRhTklsTlY2T0xoL3NrdVdIbHgxNzduNUplWFlkREwxY0RDYWFOd3BqQXhEQ0ZYUkxrWW1HdndpRVlyOGdOZ0tjQVlBd1pGZEwvS2VDdXo5b1ppQWRvTHo4K1FEVmZWVGxScXdhUm52OWZwNW93UG5PSVFZenJlVU5FemZRNXlHckNFNzBYSytWODFZOGxsL3VIQW1xSVJLQVVNbnkzUXJFcnFlbkIyTWtldGNRMi9WSjUyT09CZS9FWkpXUjRiUkFPZDk4ckR0UU52YnpyeHgrMThlc3dPSEZpd0ZHZ0prYkpEUlVyN1UzWUNtVHJBOFJ2Y1lLeEJuSkQ1Mmw4eFlWNDVyd1ZjMDh1L0J0NWRZcGgySVQ3eTF6b3V4TlFWY2lxbElWcUVpVEpKMnJNZWlNMnorZUt1dXdncmRuVGsyc1p5YmlMaG5SeWQ3QTQ1OTlYU0swYUl5S2ZzdVZYTk9WUjdMcHVoUTZqMXE0OTU1R0VtTmIwRlJSSHNYK3ZoU2VZRzlxN1R4UmRhN0NKbjB5OTVQYm1HRkZ3bDRjVzA0Tkd4eHZTdVp2RDdRb09WUTFoWVNVYnZXZE50ZzFwTjRMa2Y1a1JsVXhudklZRnNVaEdCTVlGTVVnZi83NFJrUThja05TeEIrbi9OMFAwMnNiWGh0UEhIbjU5MDREeVFURUZIMGFWTFZ3OHZSSEJJRDFoZ2lMRkhaQjVDQ3c5eEhXd1VJdTdSb3l4bmM4VkJ3cVlCUm9Bd3F1b2dyWnpOVGQzV3hRMjhXeTNubUpWbk90UndlWFB0S1lvNEhSQm9nQkkrbVdBWFdzcjNaNU9Va053SUJMMi9QZGNVZFNPR0RLQ1lHR0pFNkp2NEdIUXRLYkNIOTZScWxja3lWdVpySVFzS3FWS2pJaDBobmNWTDJFNUpFQkJiQ1FBZG43eW4rTTVMTW5xM2NtbmgwRDdUUmx0S3ZzMjdabkh2RVFpZFNLSmdMUW5vSzcwWXdhU09WajEya0JIQ3NiakpEWDc2emtvWmNZRk9KQmM2R2VXeWorM3QrM0VSd2RueVBLazdQZ3l6WWxsZEZiSHBkSmlLbjRxSTBrbFp2WitUQ2s0V0drNTZlcUo1c0VBdk03YWUyUG16dXhuNEdyRGpJanQ0VFRJaThzMzlBQ2MzVVhKcHFoMzQzbkNYRzIrbWlwQUNsVXBIQmp1dW5XeENFUWM4c1h3ZUxzWVJWTURLQmduY201bDluZlBhcW5sMXBzZUNydW81NjBsaVBSOXpzT2RBREdpVlRGajA5ZWNsMk42SVlkY0dCQjg5YkxxVTNEdUJ6UCt4eXgrMklPbldFVEVkN3pSWFIwRC9ISG1tcWRnbk1raTV2WXowbGk4Nkdsc1o4UlQ1eTlQdUhBQkNUK0svSW82cnVzVGh6QnJ1SW5BbmIwQzRSdW5UOS9iOWJTYUJ0WnRlMUE4emFPLzExU2dJTWJhcDkyNG5GME5MaVllZC8wYktwNjVyMHh2ZWF0ZXpiSFR5WG9sNjUvTWxwZGxwdDF3UC9XRVd4SGQxWDhSOWZvai9HdnU2L1ArcW45U3ExS0ZJTHVtMFYrSHJKanZua2xmSTdXN1ZkamdmQy9oak5NT3JyYkg4dXcvZmFsNjJZZDRiZlk4clh6cDduWW1CbklUN2czRUlpeVdyYU1UT0tYZTZkTnY2clZvT3oyajhMUlljTEhSVFRuRWxKUmpkcHFhVEp2V0FZMTRsRHY4RnIwSUNDb2kyeUVaNzRIYlBWRmpVK2hUeWFMRnNyS0drR0JYdWh1TDZWMFFoMkduZTBRSVJ4OCtzQ3RuQytYWklGRjd6QVE2SVk5M3FSMzhxc3BDczhjeW83NDM4ZnY1OGxpUDM5ZTVURDF0bms1d2d1ZS9yQm9RY3dRbzlwKzlTamNkZDkxR2ZCOVBaOUd6Y1JuS2NVNTVubWJRVHhOMytFVEJoYXh1aEVraWxETzhUd2xBMStxYkRRZlQvclpsVDFiZ1pIdVU1Nmh5Q1dBczUrNmVlSmpYRjd6ZThDdlJFbVUrVEFQSVVSVmRsc2xxdFFSWHZNZXdHOUJFOWZCVE44OFZvUEhHT3BzTkdDdnhvT0l2a1RvL3F0U3RTYjBTeUpGWW80cmxQcEpUanhIVk9XNWIySHFkZGV3OXV3OUpNcDVjWFNRclp1V211cDU5dWZSaXNnMGwwM3ZzNnlENFY0L3YvVjQrYkxMRDB6eGw3L2o0cmN0NDFsSng1OFFvbkVDMm55NVE5UTNGSWh4VUxFaXViNG9vY0huemdpUGMwV01VaTl3V2N6RVROdk9BSkJuRlZZWGlTUldaeGliYXMrb2lma3hGWWdCYTNLam42bUJraXJTOFBpTWZCaG9Uc1RwbTdpNWlTMXdKN200Y0VQOHhIM0t1SnpFYmp1MHM3eVlZTzh3b01vcmhWSkRPS3ZhNjBSU0h6SlpFdXNqL21STVJQODF0NXZVdGlpMzIvTjBzaUdRU3c2SXcrWXNhM0tUdGszYjBzVTI4WUJSVkRBYnZWRHJNRi9WOWZMUVpmbzlkd2lZUlBtMEw5OWExYldFdlR6dXFXOHFJRmhkOG5FWTBvOEpEMlp5M3NIbXNJOXNha1JHQzI3UndrZW5IN2ZHY1JzRm9mVFpNRTNoY3dzTGYwdG1lSDdQQXdDUHRPc25GZG1Gdm5FczhxVHREeDVSRG9EVE1kYitPeGp3T0pnbDdPRy9Eay9KNk8yeDF1bTN0YlgxaWJIVGJLaEYyWjJta2RXdzhiZ3ZBZyttWmZVcVhuMXVqcjBPUzR1ck9tNFdtVEpJU1VpOExvWVpiRVIvdU95d0d0VHZ0eDVWR2JaN3VscjFzL0JnN2p4cEd0UzRsaW92ZVRVeHYxUEx5dkk2SnN0cmRVNlNwL1J6ZTM3OEc2OVFxSnoyaGNMYnRpY0lNZWV1aitFbi8vVVc1Y3RkMUt2ZXJnRHpmMkJPQnAzWjZtYlh3Q3hkeUJNRk1OOHgzZUZZakxyM3NFN0xXSk02RTRkdFpya0tlN0w0WkVaRlBpY1V2Y1ByTWVENWpwYWxwRFdQTitKVG5zaHhtVGJ1YSszcis3anhoWkxpN1ZzV3plTXNqOE16VS8wYWpEU1ZJN2dqbko4STg4UFZFSkU3SERNdWRKY2VBSVlDQ2dySU1XQlB5S1djM3pPenZLS1VUWStsVUVSYk4ybmVOTUR2cDNuTy9Veng0dUppNTJYV21jalZoTFIyVW5HeXBiR1NWbitQZTZSWHdUWWlwVDBlVGlJM2t2b1VGaEFJL1R1b0JkZlVPTFhzeWs0cHhSZ3lldWRoeG9vbnlLVE80Z3RMTEc3Ris2NVpyUG9xSnRZZWJwcTZqTi8vTGM3MlBzejdRckhZNmZjd0tQNThIbVI0K3lwMDJKcVdFNTdLY0xOYytaUEFrdlB1aEVmY1dXUE5JNm1JVFlNcUJ6cklSd2VLY0g3ZFFsUlRrNEh0MWJmcCtUeW5SWkR3ZlNZUEMrU2JLNnI4NG9UOS9kT2c2ZDliUlc2RWtsTlc1Rnc4YTJNUUttbVNpNWpQSUp6a0pqZVhMRWh4ejhVSGdkWE5BV3hzMnFkVkZDNWV6TitHcExsRlltTkozMmFxQ2FwMGZtb2Fhd05kOXJJOFZyMlBLdi9ObExtNjF1TnM5Y2NYYkE2alp2WDU2OWx5M2E3YmpqUGpldHZKcDlzMXlzZTBpN0dNRUFMRm0xeWFoSHE3SnF2QkQ0VVFBTTVrNEJIYkZUcC9tdkpCUEVyQjg0ejRwVHRtdzh0T1YvRjNMTUQ5dlF2ZGp4SjB4M21nbTlINGNVQUxEY3haUGxMV0xlVXo0anNNVG5KdFZLOWJqV3N0R1hRaWRtVVlKT1BkaDdMMm56Y25TLy8wTjRYZ3g4S3VycHhQWWdJQ25vY3pwVVZGUlk4UUlSUTNjZ1NoWEtDUFpxbjdoRHU1MlZ5NjY3a25kMHRUdFRONW5QSUJHOXNvcGkvc0pmcGdpU1Q0aVByYXh1L0l0b3hvNlJyRlFuR2VuQlR3WGRSY0g1cUZjTVNPNCtqb2VMemVFd3pZSGM5NXVWbHlWa3QrdkRxWWZxL3oxUU9aUmFjQ1pmZGVGbE9yMzZkTlRVa2JNSm9qSG5DeTJQRHFqcjlNL3RWN2doQlJMS1Nva3o3QytzMFl3ajU2TUJMQVN6dWgrUzA1dDJGNkxNZTNWdm80R1BxcXJaZlhxQ3l1dXRMSk5OWVJScjUvNjJLc2ExT1RaWmdsNmdOaFdqcTBMaFUyS2xjdlMwNU8vcFhCcitiOENEb2p0TTlqamhXOVdUam1meHN0QjlSMEcvaVFvbDlUQ1djeENyUEdPRzlXc1RDZXpETFU3ODNiRFVhbUV2eGE1YU40ZWlTV2JYemFlaG9WM05VVHlTSnUrWmZoVHVCay81UStMbWI2S1pmT3h2Z3dybVgwcTZhbTFsRE95K05lMTlOU2wrakQ1OVBPaDlNNjUyMWpLbW1GanBKNzFOdmQzVjEwOW1ZekY1ZXdtR0Y5QXdNRGE5bnNGdmIvWEVQQVNOc0I5MURidGY2ck1MN2V4ZEtsb3EvOStndWRLaVA5NmxYcFE5WFo2SDZBLzlPUktUWUdodTlOWFU3bFoza1FhTGFBRUJURzdXTU5BbjFLTlNqNVNaZGlsS0JhUERnNDZEQ2hxNkNRVktLeDNxcGRydE54TmFYVWNNQkNXMGc2bzZBOVYyMGFjUGRuWS9HS0FCZUNhVi9JL1BhZEk4b2FNK2hUT21ucHo4MytLQ0pXUFplYk5oWVE2RHIvczJUamZMVXBaYWVlMUM0N24zWlNaMmRudWpzUkxuZmJqS3IyWEpYeDB0cWFhVEQ1dUtDTTdKS0tUUXFmTEFGaFpnOWh5Z1hwc0xyT1FMNDd1cGpLcFA2NW1EVjNuUDdLV0htb2hWSXlTM1Y3YlZlWCtMNUJnR29lZmtyTW55bjR0OUFndDB3am5ZUjhQazlFZlUzbHpXMjRrdDJtZnE4Z25KOTBDdjVsMy9pS0hKR0JWREJIcEFHUVNBMEd2TWpHQWp0eE1McTNLTUZUTGowSUNwbUtXR0szd0pqaGhTWDZFNGpudzNCNmxaRGVEazJiRzZ2SmRya1lFNDFHZXBVbWtSOWU0Nks0RExSZ2FDR3JDZVRpOThaUE1ucEtvWFM3di85UWFINmtCUThLQTQ3eEJQRkpmN1VKN2t5UHcyMzh3RE5RUXJuNytYNUc2ei9yVzFyeUdTdUxMSG96MkFBazJxZVdVWlJ2cmtLdjU5Vk0rNTNGOWxpSmJJdDhEK1Q0UXkzQlNGQkZtZGVMblh2SXpXS05rRDhMYjZrQXdHbkUvQTVDYjlGaU9JbWJpZ2RJY0FHT0VXVG9XMFhpRkxjdy81VUhncmVCeVR0WjYvSC9XeDRJRWNiVlVyY1BvaEpYUS85dFRieUUwWStYUUJ5SHVxUUsxM3JVaXhhamNVKzZGeVFEWkFSMks2SFd4TUlYS2NLazdXWWtwSVpLa1lKR0FRZ29FK2dJVzc0bzNiV3BPSWtsYVdGSTFYYW5GV3lHalNJdmo1Y054elUxNmdrRHJma2FVWEJ4Q2VyMi9heGdEeWVlV3N1Q1h6WW9JV1dNV1h5aC82M0ZUclJiTXZ5ZVcxeUhLK28zU3pQQk5Vb2d5cGx3TUZySWxDbEFTTk1VcVhKNWlqVlJCYWtFSjBKZE9naERBQ2tKRW5DOWdYSWxnSkx2VzNCRDQ5UDVUSy8wdFR1Y2xKUVhia0NJZGFCQ2IzVGlBcG5SRWNpcEFBTkVRK3doellBUERGb0tydE1mL1FFQUxNOS92UUNvcVRoR2VRbUIrRi9wL3V3Lzlobk1GTWJ4eEZDcG8zc01VNzNjT0w4MGZqNVpmRjNBVE8zMFFEYzZGRzJzZ3hOUGdoNzBSd3RJVlRTV25vQ2VtNzRHb2FjUFRZNE9pZjlsZG13bG9haGdqbXVaLzkxYk1Zb24rbThIc08vaEIwZFJITHBoWHVMRlJ4SzhIOUFVdUtDOWkvbzcvVHRhZ0RuT25iTXdOeFA3bDZ0aTEzUkttQ2s0NHBoTTJ6cE1iRWNpWDA2VjFabTFoWkVTQWJxTmF5N0g5VWZVdnBLWm8rdXg5c09TNmZQSFZFTUJ5eGlObzIzWWF4enlPMm1ZZjc0YkZKOXJYaHZJNjJiV1hKYlI3RDJFYVoxS0tUcG9LYmlYWEJzaWR2L0FGbCtlbWtyUXA4bFdLc25YZHc5Myt4amhFNjVCci92ZERZQUdURVhLVkFVaUVkVTdGQkZteFIxb2ZFbGMyRHZlTkVrYUt0TVVNbGIxUDZSODN5YUZzbUV0VmQzcU5DdUxOYXlCck4yeW54LzFMMUQrWkprZXNyODZwWXFMWTB6VnRqRmp4TEhYbGxZczErV3dJb1FsRGhEVHJvZVNXQU5tQ3E5V1FMTzVXSGljZ0hIUjIrWEpBdmwvdkd1KzgwaG84NE8zMmxpWk5QVFJUWkR4L2ZWVTR1YXFqcUhMWldIYTBHYzJESE5UOThNQ1prRG5lYlN6NzJ0a01hMjMxVEQrbDdabGQ5ZE1zc24yMnIwNzMrSmY5YlF3OXE3R3hNUEQrNEpObVoyYVNreE9qZ2xmLzQ3MG0zUmxjckZUR2R6NnZ6VDBYRlBudGRNVDV0UGY4UUN4ajlzb3NQcVdsci90bC9hSEV2Z1F6TVB2RmVPNEVUSUp3NWJraUNVVU5tT1pyc1llUDhJdzBRbFpVYTYzVnlSRnRmdHJLMTdSdWV6TmxPc3ZJV2xwNmNyS1NrM0NqR2NLODU1T2kvVlAvV0tuc001dGR5NXk3TnUwa3hBZFYvaFpaejJWaXlWeGxzTkhiQk5hWEsvTkNJYXFydWY3KzBpdW8wd1JyNCt2RDBZa1VoTGN3RHNRV05WQlpSc2RUQjFSbzhXRXo4UUxiNDdXMDhYUGZQaE53ZS9rQm85S1hTQTNjSUlHQmRLaUJDYlNnK0xPODRlcCtmOFZGSjNnWjZBZkMrR0JhSGhGWDIxRUR5MDZMVE0vQmVPd3cvWUV1NUEyWFRlNDllZ1J1VW5pQVFEU3VEaXNVRlFGYzV4aDBTNU9KcDhJNGs4QWRYdjc5WWoxRzRlSktBcUV6MVVlYUdtS3Nsa05wT0Rmd3JSWTBScm9PRGpXdkdXQm42eUk0M0JKdXorcHpZWWduTDlrU0pJNnhmNzlsNTIzMGZta00rSHVkM3U2UXZsM1NKNGVwcGIybzNENklDSWlBcWFVUW1oa1dsdDRjQ0NxQnN1UWFUMFFiMkluaVI4TGZLcGE0cTFOUEYxdy9iWDdDbWZPcThySitGb2tYaHVJTFpiRHVLOTMwdE5OU2FIVk4wckZmRlhBV1Z4MFk3TzRDbVpUa3RjamZmaGkrRG9PckxrdmdvUUE4WVFQMDVYV0xISlRTbE9iME1RTDBhMlVyam91eldQM0NHenI4cEdpT1oxY0FnUUF5SE5qL2ZUSnljRUJMMzExbW5iVnp2NEQ0c0pPb3VPRjVSYVloUFpwZlpwNkJTM2RxZitMd3BFQ1hrR2xBcnpTdS9nM1NTNlo5RXdlL0h5L0RMbVR4Vnd1YXNubkM1TVdaYWJBSDhDVWQ4VlhmQmdNNzR6bmhLaW5IMjdQeEhQSFdQdm9VaEM4NTlQVFozQVh2YWxVMkdrdXVoV3FQR2dxbTUyRktFazBwaFNMclVncjJaUU1NbFFqNjlzb0t5dFZLak9HY1dFVWpwQUxhQnhOb3BSWWtoeUxFYi9mMzUxSzVNeVZoMXRLWWp0enR3dnBxamh2MVc0UnNldFN0UlgzZWVQclpQTjNncTZiZmJWV0k1SExqS2NoenJhaHlCaVhESmhUUzZrektJaU1NQmRqNklSRTQyQ3ZiNHlYSURVcUkreGZHZ295VEkzK1RnSzFnUmlla2U1RU12YStQVkFkekVRRmdNUDVKckVndFNBRlI4cklod2xtZzQ4N3dVOWpUUUVnZkNHQko0SW1TRFhQMUxMS1RTYXYrWFQ2QkVTcytwRUFjck5TaXhSSjRQbnFPTkROSVM5djRXRm1YL09KZUVuckt2UVNwVlN2bTNRVHZBMjZheCt2aXNXTkcreG50WFdOdFl0RzY4YkZmSTRYYW9UQ2J0a2ppUzRmRHN1cngweElLQ2s5akpzV3podlNoRGZLSFNrVW5IL2szR21Tb0ZJZHZXU3I0S1V0WlRrNjBTODFTa3FPY01UbHNFNTlTaGwzZ3U0V09kdlMyNDVmbHR5R25MZXZpM1lrQTg2WHQwQThuOTQ2WjZhQnZNWXVPaEhTblAyZmxFTldYODExTHRhZjBqTDN0dHZpWitJZk5aenRuU1d0VlVVQTRwa0lkUGRoWjYvUmNTUXpLeVBCMjdLTXNmZWthZTE1TjhNNW1lblBaYzVMdTNXdmNoUmNUMWhZR0JJU0VqZzVHYUxqVzZ3dy9CcmFUNVNydUkwVkQrVmFKcE9TRzY4QUxCL3l1RW43WTd5T0twdFdYemZEOU9sUVY0bkF0djVXTVJtdVorcmdxcC9JMUtqQzdFK3U3N09kODdjN2lzRXA0ZXpzSVNIeXk4enA4NGs0V3dlV1hkZE1aMVQxZGg0bm5nRUp5VGVoKy9VOXhDVWtkTndlaDZLN1hrd1pnZnlrZTZoVTlzUW1aL1JraXNyUzB3SjdNdUh5akUvMU9GUGl5UlMrSDF6R01LRnZ3ellFdDRpL0MwOFM0S0hLRkNSOENtQWFxOHRwTDhiaHd6aXprQzNRRkluSHBNVWhkclF1MUpjT3ZhckNXd2c4eXM3NjBmUmVyNGFFOHRnK3BDSHlTOVhSS3pFdGtXTnVOL2k0TzVvMlhheW1tMXd6Skh5Q3FWN0xzZWZLQ3RRT25IYnRISFNsSUdVZHljOU5WSmQ0NDJtUzF0MjVYdXFod29OQ0FLVVh2RDBpQ2J0OW1NWDRadDc5QnJybHdnaTF0VVlQKzFlVCtTTWp4UlRoR09Nem5vSDVtVG9QRUExQTFjTkFSZGI2aUFqQzN6T3lNdGYydlBqN3BHempGZ0lKMklpUDdXZnRSb1RucEFKUmhYeVhmWFlIL0c4eVZJUkZyVVhPcXh6UWZEN3c5bFUyK1AxWjd3RkR2cFgxcVFnblNKaXV0YnJ2VDNlOVVOVVZmeHRZUFZVc2N0dWZPSC9nditteU9kZ1JBaFJDS3RyZW5wc0o4L3BycW9IbnI3WFEzbVNsR1U4eVVWd1BEUTBsME1Fd1dWY2hubE4yWjY0a3JJV0lXVEUrVEl1djJpWDY4bUVKYnJhT1lwRHIyL0ZXdTZnWmtNL01BMjBrSHhlYWZJSjdFbktERHZ5R2hod0dQTzMrYWgrNTU1NEZ5OHFuVElRamxRa0tOaC9kU09nRk1DYmhldTB0QXFGZUE4alJLUFAvajlELzdjNTdUWVJ0SlZlODNsLzJCdzdWamVSWkNrRmlJQnNJQkM5dVhEME1mQTFjZDEvVFhLSUtFVTdJbkIzT0R0T2JRMjU1T0czVHJUU3dVcjVmWWh3aXFjYmxQL25vZnF6eVhoZ2FnM1dsbFRuZ2owbndCS2ZJWHlwTnVaSnphQnJ5ZGFSbzFSWGVlK0RqeWJMRGIvN3J3aXNGaEdGTDhGbHpVL2xDQVJiYTU2djl5Y2JHeGxxeFhGbFZud3laRVM4eW03a2l1c3lZS0U4eVBBWGJRS3Y2TGlPa2RYSmZodWZQeU9OWjNwU0FScSs5MVdHM0poTHVrZnROVTVaeS9HYVJuWDNmdDRCeFJGd1UzaVErTFFRMUFVdnNzejA0QUlJeUZVOUFOVzltR1dDaHptYTgzZXZ5OC9IQ20zWUJSVzJoTFRNRmVuMTVXcnRwckFYcWdXVUI4OUhvYWZhUnpvcEJOWXZ4MUlhd3lFR2ZCSitIKzdsS1ErUjk4aFd1VFlHMlpjdlR5aUF0OEh5OCtRcTVrOGlFNnRlSTVneUVLL3pjNHU3V3FBNmQyaUFWWmVYMnU4Mm9hUlZoQ201ZDI4UUdjTnhicCthTnA3T0FGM2hzRVpkWDhjYmRUd3pERUtLYkFQWVN0L1BlMUN1VCtuUlVZOGVuQWhtdzlwbXk5QW1uWGVKajhLSDRWNG9ueHlSSWdJSGNPdUpweVpHWEtGNFJFU09uRysxSWtiVkVLWTZ2MUNZa3NDQ1ZNT1NUY21YNFN1MGdJNStUQm1Rc3N2M1RVNU1tcHhVQ1hTTU5TL2xZZ3lMSlFyTmUxelNDV1F3YUF6dFNIem9tK1AwT2pmeTc3RW5ZVzdFK0EyQUtGNUtDVEVIZzV5cCtMblpoRklRUUJJdkM5bEVhR3Bwdkh2dkJMbU9vNno0bDRVK3h6VDhHUHlHUkJkVnhCYjBaUm1jMUFOV3AwS2gyQi8yclh2Lzl0NlNmcnlMaTcyN0cydk5OMHhHYjZodi9QOEdVdmxjRmxPU1VsT0wrajNmRjRrOEgzSFNpVzY4Qkl1RUhWWWY0TVhtYkcwWWorc0ErNmJldlNxZ1NLRElGSVI0REg2ejE4VU53RGhURWMybkR2RCtWU1pXNGhEVDVZVy9hcGRCcUtJaDVwUkZ4cy9EdUc5S05KT21hL0t0L3d6WC9VNTd6WGpiRlppN0Fac0E3ZzRYcGI1RXlWNWJjc0NQeW10VHdGSzV3ZDhNYjlneDN3d1dyclRCMHcwVjI4anFmaElxQzRDQ2NOeDRsc3FFclc3VXhlbW0ydllLdk1rN2syOHJHank5cU9XTEd1M2ZSK0lrUVVCSXdmdDIyUjI5TW5TZGIrSE1zQ1hHUFZwNHNpeGs5V2hvZHFiRTJPTGViT0RSRHVRZ2dzV1lMOUhPaGthQ0U0RUJhbWF4bElVeDZySFpLc3NhQTRVTE0vVGZrK2ZQLzF5MG9kQ1YrNHl3aU50cmFwZ0tBMWt1cUJFdnM1MXFtaXpmU0tTVy84b0YvTFFWYVFCcDd6eVdjY0RrZ2NSZ0VQSTJSbjdpTHFEYXp2dFNPTVUzYithYkNqd1dZeTlRditabVUxQXpIQlRXdWtoNklFNXdJME9oYnNnOTJ4c2E4dHJ4Skt5akxKNkhmVWNYMXB1MWRMa1FISEFFNC9ZelJoRGdSeUJGYXNlRElKNkFkVEd0VVNOWnBIMjdJUlVVbnJrK3FhUDcwS0ExQU92NC9QUnVjbGI5V1hpZjJ1SUVkd0ZqQS9FMCt6dzZGbFlQM0xqMnhEUzlWeVlwdThvSXRXN0J5WW13QW41U2JJTm9XV0k1QWNadi92cVVxQTQ1cW5VN1EzSnZXV3JJK2hTZDhHUFIvalgvZDYzaUtIVDlvUTZSc0VIN1dTSkpjTFFrUlN4VGZqaGgrTit0WmN1NGkzeVVMYU9LV1gyT0dXcVdaemZCdTlKR3NrTkt0ZmFIVmdHL25ZYS9RbTVsb1RIb1gzbzhUajAvMU02S3RNdVBaNFZZWGcxYm9nM1UvTDlTQUh0Z0FVS2UvMi9ZN3VHQTFhUmZJVXVVdzdXd25wY0VxNVloMkFvNUF2aVArRmtCQWZFdE9UazVHWnRUaDdlNG5pMWFLOU1rYVRpY04yNXdjQmEzUlphTzNhZFg3NkJVNnF3cEVRTnJtWThyZHIzcmVhODN2bGkrZHBkT2puc1d6UHlQWTJLVUg4UnFYcVJBOG1vYTZZUFRlMGRIUnhjVmx0a3o3bXJDUXJHbjU0NGpYWHBiSHF6SDZIeWlacHRmK0dmN0d3RExwTytocTRudmU3MURWWWoxZHBOTDIrZVR3OUJRcFRyVVlscGpVSERrT0hEdTExRk40QXltZEtkVXNQbVNURlh5bDM3eWtiTTBLa1Z6eGdobDNEZFYrSndXVVQvdDlmYTluVldoeEVkMm5ENjVpeUlYYng1V1NXYjNXSGxiNXViak9yNmJWZkpDbHVsNmV6aWdGWEhKL1dwUUpiUmhhM1NnV1R4KzRDUjJCVjZFWTJOaXhNVEdFeXVSUjNHSmkvdHREOGRkSDg4aEh6Njg3aWlLazN2V25GMzExWHRmVTcvcDYzalRuMkZCVVFNRHpZbnNZKzlWajYyajkvVkMwWWN4a1FtNjJyMlQ5Y20rOHVvbHFlbmVZSWFmOXRQWG9kYkkwdUdWZ2JjL3JXZDI5OFJ6eHJLeUhPRG1iTWVLb1BjS1JGQTVLQ29xcUpueFFuZUtkVGluaGU5cEhENUs4TXEzNENNNHVNRHhQeWtWNVNNZ29xTGNCcktBZ0cxS0dpd3Q1azFjV0VxTFY5NExNOWtJM1lHY29LQUY0SFlxeXFqSlZVbVpCL3dOUVN3RUNGQU1VQUFBQUNBQ0lsR0ZZcXducGtiWUJBQUEzQkFBQURBQUpBQUFBQUFBQUFBQUF0b0VBQUFBQVpHOWpkVzFsYm5RdWVHMXNWVlFGQUFlZ3IrRmxVRXNCQWhRREZBQUFBQWdBZDVSaFdHYjh0dG9DQXdBQXZZMEFBQm9BQ1FBQUFBQUFBQUFBQUxhQjRBRUFBRzFsWkdsaEwybHRaekUzTURreU9Ea3pOelkzTWpZdWNHNW5WVlFGQUFlRHIrRmxVRXNCQWhRREZBQUFBQWdBQmFzMldOdXVlZ25vRHdBQU5CSUFBQWdBQ1FBQUFBQUFBQUFBQUxhQkdnVUFBRzF0TG1KcmFYZHBWVlFGQUFkNmJLNWxVRXNCQWhRREZBQUFBQWdBaUpSaFdCWTVOc1pKQkFBQWF3Z0FBQThBQ1FBQUFBQUFBQUFBQUxhQktCVUFBRzF0Y0dGblpTOXdZV2RsTG1KcGJsVlVCUUFIb0svaFpWQkxBUUlVQXhRQUFBQUlBSWlVWVZocW1vVityUXdBQUtwakFBQU5BQWtBQUFBQUFBQUFBQUMyZ1o0WkFBQndZV2RsTDNCaFoyVXVlRzFzVlZRRkFBZWdyK0ZsVUVzQkFoUURGQUFBQUFnQWlKUmhXRnFNVkwwWEFnQUE4QVlBQUJVQUNRQUFBQUFBQUFBQUFMYUJkaVlBQUhKbGJITXZjR0ZuWlY5bWIzSnRZWFJ6TG5odGJGVlVCUUFIb0svaFpWQkxBUUlVQXhRQUFBQUlBSWlVWVZnazhOdjRPZ0FBQURvQUFBQVNBQWtBQUFBQUFBQUFBQUMyZ2NBb0FBQnlaV3h6TDNCaFoyVmZjbVZzY3k1NGJXeFZWQVVBQjZDdjRXVlFTd0VDRkFNVUFBQUFDQUNJbEdGWUdZQTRGQzRFQUFEWU93QUFDUUFKQUFBQUFBQUFBQUFBdG9FcUtRQUFkR2hsYldVdWVHMXNWVlFGQUFlZ3IrRmxVRXNCQWhRREZBQUFBQWdBaUpSaFdLYXgwNEtiTGdBQTBpNEFBQTBBQ1FBQUFBQUFBQUFBQUxhQmZ5MEFBSFJvZFcxaWJtRnBiQzV3Ym1kVlZBVUFCNkN2NFdWUVN3VUdBQUFBQUFrQUNRQjJBZ0FBUlZ3QUFBQUEiLAoJIkZpbGVOYW1lIiA6ICLlr7zlm74xLmVtbXgiCn0K"/>
    </extobj>
    <extobj name="1BCC2C28-871D-48CB-8BE0-2867F7803ADB-3">
      <extobjdata type="1BCC2C28-871D-48CB-8BE0-2867F7803ADB" data="ewoJIkZpbGVDb250ZW50IiA6ICJVRXNEQkJRQUFBQUlBRGl1WVZpZlR5UEF0QUVBQURjRUFBQU1BQUFBWkc5amRXMWxiblF1ZUcxc2ZWVFJicU13RUh5dmRQK0FlQ2N4WUJJbkpWZFZqWnBXNmwwckpXMmZmYkFKdm9DTmpHa2JWZmZ2Wjd0Skc1eWtJRm13TTdOajd5NmtGMjlWNmIyQWJKamdFei9zSWQ4RG5vbWM4ZFhFZjF4Y0I4Uy8rUG5qTEoyS3JLMkFLKy9wazR0NnBCZjZua2IyWThoR1ppM0xKLzU3UW9ZSkpzczR3Q0VPOVpLTWdsRXkwRXNHTVlteVB3a05sLzk4bmQvVFYvb2dSUTFTTVdpMkVSdTliSlc0b3h2UmFtL3Q0UGYzd1FXcm9HUWNubG11Q29zamhMcVVLMXFXV253eXhid1Fyek1wMnZvM3JlQUlQcTJaamZhaXBBdGNab3E5d0MzUDRjMFFITnQ1SmdINDE3NlNlSENNY0FOc1ZkaHRrUUh1RWg1S3FwWkNWZ1o4WmJ3TC90SXRXbTYrcFZ4Sm9BcnliWE0raW1OYmRzZ1Mwc0J0QS9LSUM0TVQ2TlpncWhkRGlGQ0VBeFFHVWVSRjRUZ2FqakUrbXMwUnhGcGpCSGcweHNTcEFGMUJZNWkxZm5CeTBWcW5jL3FWOWc5R0tKMVJydFI5clhRSjl2WFBRcTZuZEdQMTU3c2JuU1BYNWErUUM1YXREUzkyTU1hL01MZjVpa3ExTzZhRFhUUE9tdUlFYUlWbXFHMTlDSEdIK1VPOEl5VERnVXQ0NUV6dGZ3eE94d3JLVjJCMzNqVlArNGQxMHFlWDYza0JvQXdyN2U5K0FmcmxQMUJMQXdRVUFBQUFDQUFGcXpaWTI2NTZDZWdQQUFBMEVnQUFDQUFBQUcxdExtSnJhWGRwTlplRmR2SU0xMjF4bHdJdDdoR0NFd0loZ1VBSTdpVTRGS2xDQ3kxU29mcTh2ZlcvM3pqajNNSWNlNjgxMTVVSjludnN6SG5Xc2ZtNFg1K1VJKzlSRGVKM2xySjV3Z2RCYmFaUXJmaGdWY0FmWnh2TTk5ckY1UkdIbzZRR1I5YlIrN3Z5S2gyUnE4VFJmemdXZExQK0VZTVRxL2crUFI5a2pvMUJXV2s3RmlaUFR1Sk13c0Z4ZjM1d21rNVhuMm9UQ1NVRUxNK1YvbHFqNFhsbFk1TTRWOW5lRVVpR1E5ZkpyNmg1dU5CNkc1dlJ1SmxDaDlKWHVIQ0ZLWTIrVXVROVZ4YzR3YWtWVkZ3MTZVNHNHeFFFVDgwaXlMamYzZEF3a09XNlZQdUhldGhlOE1zQ0NjMWpseWliVTRhUkdlTnFtdFBiV0Vydm1KNWFSaFVpT1lKNHRvUW9henFKaS9TTDhjRWZmWk1Vc0JrbmZjQnJLYmpwYW5YWGJjcVFZU3ZzdVlSaUJVQitSbnhhSkdXbHAwL1VtTDZUSjRGUlNNdjZHcnBqbFkyWVB3N05KNXZZVFEzbS9sVmZiNjkvN2h1NlQyYVR0U2JXRDBlWU90cmxBRnlzRk5TWWUzOGRXMDBFZm5vTmRxNHU0alcrWVBBSDlISFF0Vk1Hc3RySU5hVkI2bFFrUG13M2o0cXRoL1dIb1dLaGdQaFR6SURJaHFDVVBNZ1BwWmhPTWE5a2ZmcGphbi9Rd2JPbHpITy9MbDhSbEJSQjlxOVlKS3ZZT1VhOXp2d0VSU2NYczlpeDFva0o5VnIzWkZldThGWHFTZHRmaUgxNzhSQXZQSDVzSDd4Nk1kbGZNVzh5SHpYUzhSOHF5NXRxaU5LQ29RS0FmVWRSZmFnbkFNYlZldnRaUkxWOElySGVJRURJdDF6RDdnNUYzbDgvNTRGU0o0WTF1SDRyTDhNVzluZThvVEkwM2JKZnI0RFJEMDdDWVovZm9uUVRoVHFYejN6T2R1K1pvSDVNYWRHSjBCS3BveVJtSnZRbzJyS3drOTN6djRpOXRSemJjbWlKMHpvbWFuRzRRVGtOUnNDamJ2V2FQZVFVZmJkRGdURHgrM21WTjdvR2pmTSsrMmhYbXlNK2ZlekpaYklRRUhxMVB5RkU4VlNhS0l6OTE0TTNsVnR2RmJnK3p6ZFozbHlwb0x5YjZPR1dwc0JRU0dPMy8vRy83aWg4ZUNBSDN3VEdhWmcvRFp5TkhJUGF1aXVEa0dBd0V3Z2tjNGZOa2FOT1lsbExQemRtbXdMTTZYSjZEVVBNaWFSenpNYnRJZGtjODNIaFY1bHErOWQ5cFRvVy80Ly84di9kL3dHUG9XRTJmSEhSeloyaWVDZlJoNHdJcjJkVjZ1S3h4Mnp0cUxBV0psUEovdU44MUxJQmdLTDlVMy9XZ0NRWEkxMk5tZjlYTXdMNVRtY3dMcktySS8rd2orSkNFMjhIMmZaNU5zQVNob0pQSERGRVhzN0piK1VPUzRabVo2OWZLTmo1NDM4dUFEVEdXQWJmMzl5azFPQkNubER0bjg1dlF5TWlIYVFzVXNkUHFYcC9NM1ZRS1RzUzQvN3EzbSt3VzBzYWF6eU5NY3BtdzhOYmRtRTFNVXBqNjJMbWZPNmgyNnBqQUVUenpuN0psdWFCR2w5TUdpRXQvZGd1NHhuUlh4KzZxVDNjbTRtRTdHTi80dlE3cEhqRHJSS00yK2dsaHR2NWRPeE1PdWkzN25vZlhDSWxKR1dmMVUyZU0xQXAzcGFiQkovbnMzRnJwV1VQT2VOZk9ncWMwbmp0NTNKcWVBOG11bW44YWJObzcwUm1Hb1pDRm5uY2IxbGRIN1lXaVhQcUdRZE1iS05VUWtNZ3lHWERwOVZzcm00REE0Ry8vTm1mQjBXODl2NTdueTMzZVFHT3NmeFk2MWoxb29IbW1VWGhla01iUzM1RnJoZXB3ZFJoZDBQeDlaY0RtR3pLZGJ1QzM0MDdHVndPb2tHNW1WREZSZlg1UzhWT2FxMEtoUDZ3YTN2VTdxcmhKRGwvL0greEYzYk1DVGMydlhHVGlMWGptcCtBTW1ZNDlzdEpTbk4vbG9JS21FVy9BTmtPUm5xRVdvUEFEVGhOMmh0aW5XL2J4RnFId3lMeGRXRkZjWFRjMHZVelVIenliWjlzankxQVBrNys4Yjh6eUlIWnREZ1lmTER5SDM2TXNoenc4ZkZpV0ZFVXVCTng4aEJwdGJFYTVBZlRSRUFCc3dXMktJdVZwSkE4emRvME9teGZRZnNoRE9lbC9OVmUvVkU0RGd1RmRDYXYrcmlwRyttWUFFMmsvTGNaRFRlZ0ZUUWZQMnV5Z1BSQzlQRHpkRjgwU2s5N2pWcFJuNGw1NzlKTFZJYUZSQ1ZLUk15SWhuZUN1RjRFWUZyKzl5L25UaGhkbDFwNXJzektGWitVbys5Uk1FU2paMGpLbDgreHFTZ1pnVHo1eTNyWm5mR0c1RVR1K21WaVFCMXdOcmRwM3ErRlVpZ3BvRGhaMDdCUUxFYWhYaFBIVjVGRmFqb1ZIQ3VkaFBUTTRZdzlGbW92QWs2blhZekhEcFVwSkE4RVFWUWMwRm5yMDIyQnAvQkhGeWw5UGl4U25sY216d0NZVFhRNC9ZV0ZRVGVEbEpNT0RDaXloUXQ5c3VOWENUMzE5aVRPT3I3L1o1NnJ4cGs1MDlybm50MllOMDdLZVhPMVlHQWxMWUw3NWhYWWpqNlV4dThXZWhvRjc3ZmtkMVRtOEtFbitQejlqaEZZTmVFc2lRLzY5cmlqSkViR3Q0ZVl6OFIyaVVlOGM3UzRiWjNra0VFb1oxVHRyZnkyMm1IUXBZL2tIanY1eVVRZGtRNnRjT012L3p0T25pTGdwSjJaTVNEampic3BsVWtMNzlqMklUbWFGd3lENVgzVlpBd1lhTWlSeXlZdTVTYWVaSjZRRWIyM1dsR2RUT09TN0ZKMGx5Y2MrWXlvTVZiVUhuT0lxK2VPSXV2T1o4M25BbElBaE9jdU41OXlnUkNwWjNwSlpsQThEeUpVUWhMUE1yVnFYcStEUEFGM3Nwai94M3I1bWhtcGw5U1F5QnJoS09PQmtHdjNieGNSbDFqWS9RMFVMM0xvSlJwQlowTkNCOER4bTg5bmd5emtoM1NpYlF5OWNKWk1YQXJkTnNmM21NMG5TWVdEMjlKKzVjUkd2RXcvc3JzOXoxRWlQREJ6ekVRTTNzeFNUcEhTaHdYSTdyK2NYd1RmdnIyVUYrWW93WGFxWmQ2WlpBdDI0REZXUGpJS1FZS082cVdhM25wTHJpbVZUV0RoeGJPMTYrSlVwQVRIcm96VXdNb20vZmQ2eFBEdTVrdVBKa3NhbXBLUndjRGdFdVY1TkxWN1ExblQ2SXBWNXFnM0dTZ29KS01lZjYrMUFET1VyZFd0RUJrODJSZEhQU1B5NjBOU1VvTHN3TWYwTjBQVWw0RHd6RWkvK1IxM1JoeUQyc2FCcFB0MkFsOXdRcHo3OTY4M2hVYnBsZmo0SGFYdGJmZHdjU0x6OWxxMTdHblVTM0liUyt5dVlMRmZZSngyYkFiYXIxeDQyekhvUEZCbXQ4Y1VURWFaY203SjA0cUZKRklMUmVwTUY0ekduUUYvbFAzSXRyaVJLSHptOFlYLytPOEhrRnBIZkQ4ZmdIcGwwN2pmWXRZa3RmdmNvYUx1Rk1RK2tWNFpUNjdpSFh4UWIveHJEa3MyU3dMSTJNdk1maVBybGlyWVRFS2hNS2ZXZVJpZVlDcU96OHJ4T083S0U4QWhlQXRLZWNsZzZIVlFKNk0xM3JCZ1FnWWNIdW9ML2ZGL0wzbVV3WmlKWXlmL0s1RXFGSnc3TGZMTFAvL0JMaElpajB3NE9NdStRSXFlMkRNMDl6Nk9vcEFNaVRFUEJjcWlwSHVsOHYxZDArcTJIRXZqVlFmbjg3SGxia3F4czJLR1BmVGV5eW9pSXhhaTdYM3diU2k0UUNkbW02bmpCL0xlZ1NjdXBJMkd0TFE1YW41VGZUNnBTOVNCenkzMjdSLzIzU0R0Z0VmY2NTVWFHVUZ1STUxQnIxNTFpSFZ3c1IrVnN6a1orUHBVLytEUU1udFNoZG9TeTRlalRWWFc4dHpPWXA2NUJrTWFROWJkMXdDVHAvQlF5Q1pZa25kRVBPME4yMzVFRlRTUzlzTUNwcHE3dER1NGpvY3MrVHRHRllRWDBNYWRRWkFsbVlJenFYZWZPamxZREl4YnA0V2JZOVRFQmFIS1VCd3lQNWJ1bUxSTUpwdWUvTDdpWmJwSlhRMjc4dDQrTWU4M1hvdk9pU1BCOTAwZXluVWRqL2VSTFRIb1J5M2o1TUZtb2Z1dCtYV2dJL280SnMxTWdzZVhVU3FvQUtESjI3QlZjTlJGVndzMVNQejFZeXJrYkxLLzRUd1hscGlqdnZZSlF0eDI4cmNhL2VtMEdidm9UTjJ1Ly9tUG0zbGJYZGVGOFlNOGJUTmFxVlVsWGhFR0Vqb2YzZk0xdHF1a0ErT2JWWEU5enI1Zmx3V0dnS1JYUjl2c3Z6VDNTWkJPNy9ib3dqUzZya2xHbm9LYU9oMG5oemwvSjV6azQzQ2sxV21PUXc1eTRoZ3F4NmpQcUx2d0JSZEVzd0pwb1hSMVVWL0ZpcjRVajh1NmJyNEVnRndFZXNlZUtNS25SUmFhRk5CU0w0WGwva3VzMUZhSGtZbnFNc1JaeHJnc1Q5NzByUEJDN2piWlo1ay9jeU1tNjFnU0h3aUltTmNsZDVuU2x1b1hVNDJJMUVhYmtjU3UzcDI1S2dDNmtSaWxpMHNJdHBrMUFRbTFFWVp0Z2FpU0tDMGRkY3p1SUd1OVRlMytLYVFYNEY0ZGYvNmFpSlJEZGQ3aWM3SGdvZEVPV2czeUlHNWJMVHVlWGR3cmJMUmEwQjBzR0Z6aG9xb1B0WkhOS3d4OUhlcERNNmFSMDFSQllFWnZkNWZlRUdMQzZjZ1NPNWE2eWpneFpLY3BrSjZuTlRNbG5MODV2cm5yZGwrUDUrUzk3bDgrTXBtOHU4ZUlvN25mNHh3S0FUcmQxQ2ovdCsxK2ZhclNFdWMvMVVOdS9HTWtEN3pHYmhXVlJWVWlSSFp5bnRJdVkxYzNmcHJwOXl3Uk9mMk1iS1krcys0YTFWeDBEOEZpRDl0bGpRVXpBVFpJUDdodVY5NDliaWtBNnNtdWZaZ2JJVHBaZUdJTEV1UjVteEJGSmJDL2ZzZVNpRmpueWx3YnVFcGsxMi9meEFmMXdvbjdkVmZmV2dOV2ZkcWhrZWR2dG04ZjRwNUVRanE1QUxic1RaWnlScjdTMExnNlBMd0pKNW9lZUVqajQwMjMvVXljQUJZRWRqcWlyZnJxMlNyVnBlQ1p2WWd5bytJMEdnK2g4Wk1CN0FwVTYva2ZBblpEUG93WUFDb2Q4Zm44U05hNkR0Q2NjaXVDcU9WckdYMG85bUZzbVBscHQ0c3JBbXN3MC9EZjU2MjRkanMydVN2MzdVWityejNXOVJYQlVYYTdqa25jV3ZjcHR6N2VYbXBsWk95Y3h0RHpIUk53NGtZaVU4RGV1VkgwOVhwaWlpUUNnTDBIdmFLRmtrdk90N25YUFBBQXVPcUpBMnNadVNicFFsa2lDSjdSV3JhMHo4cHFzSDhvTjUyZEtzK1hUVjJBay9EeHd1QXdUaE82cTgvdWJ1NlA2SXRBN0hTcXRVcm9LNUlZZk1oUlRWWVlOOXZzT1o5enNTVXU4Zi9LOHFCOTdEdEZDM0JhWkpkVURxMHZrZ1JObVpFVWpJelFyejZYMFVPYmRnaU51VFdqMW1pcHpYekFNaEZsZkx2NXZicXhZSWhBbHErWE9ZUDMrMXNkMzhUaFVvaFBQUllvTkUvck9IUG05U2hDNUxJOVlmUU1wNlBJVEs3Q2w4S2h2MCtMdXRWUmZKUkNqWmxFQUF6a2N1czNBRGpqNEdhQk5VSCtSTjREa1VSUUIxSXl5RXVVbXI5Y2tWaEV1eVh4TlBNZjhTSW5Oekdkd0wvczZlcTd4MTg1RkpSOXNkRm1mNEg0WnU1Qy9BZWR0Y3R3ZHdJZTFSMlZreU55STQvY1dzT2tMczZ2d3gxRDViVGF6UkJ5NnFUdWUzNUxxUU5uZi9sL3FqRE9vZDM2bkV1WkFCRXJIVDNIOFJqT3FpSDBQRGY2SmpVbFFKYTQvWDBSVnUzSTVlcWkvc3F4NmYrWC82Ly9mLythL3ZidnI4bFY1eEo2cDFXL0tzU1VMcjNYb0tZSHJzYlQ2aENXT2d5aGlJd2RQaSsvSkZaNTZLSTVCMDlPMDJmTXBqMkdoT08vcHYzOWVjQjZ2OWF3Y1J3Z1l2NTJ5NnhPaEd4QnFObHJKdkNKbmU5UDl4MFJBUHVwSEdkZWo1QWZpUWMwNm1YUHozWG9YTkNkM0taQVlHMzdiYnhpOG1jOHF4SjJrTks3bjBvU0YzVlVpcFJDMUQ0OE5rUUJVaU9GUWp6QlRCdTdMVW41MDFOWkl6aXNiYUsyWkluSTBEYXUzaGVDUE5VTlkvR2ZFaWF4MWU4a2o1RlRGQWdnY1l2enovblRqQmsxKzJBZW5TK3hOc0xYZG9sNXhQdXpOOW5LcXNnMEw2U3B6WGRPUjFmUXpXbERVMklVcDFHSzZiaUhkWUVPak0rc243OWxrVFVPMkUzQXNOeEFKdkpLcjRxUmNVN3N4S2cxaEZ6YmgzMHFHR3VZdFNpem85SWdmZ1lvYzJmejFMSDRWaUxsQUFYNEFrK1o5Q1p4WGJnem5IajZGbTlUWi9kVkhWekZQN0RRd2JHQUEwM3h3TFJHQU1sSEFtZ3E2MzN2NVY0VlhjNzRVTCtaY2wrV2l2Zjh4UWxpNWFtQytvbVlUMlAzdXpReG04eUplTXJKeWFjZzd1NERwZm10L2xEY01XU3RibGZlTUt6NW8xNU1TQVVWRklHNG02SGVYQmdMNFBkbk12clAvMWsyRUtKVFNmL0pLTGRNamR3ODdkLzluM3dzR3dJYW9JaldiSzR4bURYMTc3MUxJVk9ZQUdsYnBIeDczSXkwYW9od0VhQmtxRGpJWjFwV1lwOThoZE95QnRYWHJkMVZZT3JBMG1uS1JycXFuYW9GU1hwa3dDbFg4VGRLVjVFSTRsYUdJVkFSQ0VPek1GbXQ1Q0lDTUJRQS9ZaVNVY0pIZWkvNlAxQkxBd1FVQUFBQUNBQTRybUZZTXJBVmpac0NBQUE3QkFBQUR3QUFBRzF0Y0dGblpTOXdZV2RsTG1KcGJvVlRUVThUVVJTOWR6cUZtYlJXRXhvWGlnWVNFdUpDWTlVbGF0UTJVU0ZZalJHSkxqQ0JFZ09GZ255RnIzNElaUVlwTmJHbVVqQUdRZ3FtMHBJZ1dCU0NLMWY4aXRJM1l4TVRsbTU5OHlFdDJvVGRtM3Z2T2UrY2M5OWc5a2N3ak14SkszYzlONytlZTc5dzNnWTNKNkhKZGtzRXNOc0YrTDdyRU9qcGRzMmRtcnRZNjZ3dnVlZDBPdTg3SHppYXU1LzF3ME44aEkreEVaOEVBUmFmVGdDYzZ6aUdyVXdWYTNBQjEyTEdNcU5keUF6K2NnaXVlRFZnbDlKb0JjNUZHeWE3T05oejFpSHMxcGtBaDRzZ2R1dHVBSTdxaUNFTmtWeXFkZ2l4bVd1QVBpd0NpVFUyQVFaUXgzZ0xicm15Tmd6WXdweG1FWm5uaG5Zd01xV2RYQWZ2aGhMRVRzYkRJdFBCeXBGMU12bEJucVl1QU13bWk4RTE1QzB6VmxhVlY1WG5jd0IwTWVVczAyMTRRVG5ReDVYMmNiMThqMExUcDlMMHNpUVp5MjZLQ2dmWHdyZWEwWUtlTXBPMXBMTENVbUdoYWlMSGRjOGU1b3pDMDYvd25LQTBBNFUwQTdxYWJIcGFpbTdrb3Arem02K2tWSVNFRThRZk94QzZ2elVsUjViSlNsUktoWncvNTVmbHhhL3F2UzYreTJ4VUw3V3dGdFl1V3V0cjZRYUNMT0RRRWVKbDhhUDhPaWlOaGZNV2hoVUxJd1VXckJlcytoSkdpbGd3VEdRR2Z4ZjRJSFBMR2lsWmlXZlRLNXJrQXdlYWFQb3ByZnVwTTZVWUd5TTdDV2w4WWM4WHlJOXRUSkxGSlJXYm4xU0tPd210bUI5YkRmOC9SdG1vRng3cE8rSkhEeVhqMlhiVGRiUmZBdlFldGRiUTIreDJTTS9FaDBvb2Z2eDNzZW96ODJPeHpUS0ZpWkRaN2R6TXVFYjVOeFRkZzFhVTNxWGtOM0ZaM0ZSYVNaKzh0RW8vbGZPbk9BbC9vZDJHL2ExWnFpVlBtazRyVDBFRHo0a2s5RklGQ0cxMFVOenorYVZVUWl1NHRVSkFDaTNJeVNnWlg1UFh2dTF2eFd4dERWZHRGeS9UNXBSTlBia2JWSzllUG9DSEVzdWNhcVkvUWtVYndCOVFTd01FRkFBQUFBZ0FPSzVoV0ErUjlSZ3lDUUFBWGtNQUFBMEFBQUJ3WVdkbEwzQmhaMlV1ZUcxczdWeGJiOXRHRm43ZlgwR3d6Nlk0RjE2RVdpNGlPZDRHaUF1M2R1TmszMWlKc2xsTG9pRFJhYnhQU2R1MGRWczN1OWdzc3B0MHNXaFFwRm1raVF1MGFaTnRzdjB4dGFUNktYOWg1MEx4VG9teUpNZHBaQVBCY0M1bnpweVo4MzNuY09qTXYzYXBYaE11bXEyMlpUY0tJcEJrVVRBYlpidGlOVFlLNHR0clMzTzYrTnJDL0lxeFlRcG5GZ3Npa3VrUGtFbTN0WjJtV1JCcGl5aThZZFJKK2ZDcmg0Zi91ajBIUk9GUHRsMG4wa1RoelcycnZMVnN0TGNLb2l4eU9Tc3R1OWxlbUYrM0tzNm1jSzRnUW95Um1GdVlmOTIwTmpZZFdnTmdYcVUxcGZQMEtRK0JwSWhDa2NsYm9YSm8wd1hhcEdLZE5VQy9ZYlhjc21zMU5sQ1dGQVIwRmZ2VkYzZzExdk1BQTFxZEN5aDAxdGl4dHgyaXgyclRLSlBsMDc2SXlUd1hxK0Y5NmJQT3BKdGx4MjZkcWxrYkRhWS9FOTJYdDJUVmFrdDJxMjQ0cEhhbFpUV2NWZFBaYmdwTGx1UFlxNXVtNmJDVnZlNFh6L25Gb2xIZTJtaloyNDBLZTJSR0krc0Z4UDdjWHVRaHI0bkMydzJMRk90MVVUaHJWcDFsbzdWaDBlMmsyMlEzZzQ5djBVSEJpcUpOMUtnSGFvaVdhNXRtbmU4M3BrTU1xL0dPL1I0MXNIQzZXaVZyWlVXKzU2Y3JMZU05MFIxU3NtdDJpMW5KazhJSDBEcnNpMTR6TDBXclZqZU5wdW5YNVZnbHNTeXJwcG9BR2ZYUDNQSnl5VzQwbU0zcHpDMmowYTRTQXdmT2xCdytVSExnTk9sWUlxY3I4VGdwZVNDaDZJSEtCZVF6YmZoZVJrOTJhSmZQV2cyM0d5K3ZlNW93dzd4Rjk3Ti9ua1MzZjhsbzBtZlcxcStqUXQwMXI5bzFxMExtNFNiMnJjMTBYU09IaW5pRFNBVzhVcTFpaGY2U2pUT3I1Sm40S3orUHJzQiswZFV2RjFnVW1kVzhhTllXRGNjZ2k5MXVtbXd6Z2V3ZWFML3RqNlpkTjUyV1piYTk4bzVRcXRsdHM4TE5zV3hmTk5mc2hYbG04emtvUzdxc3dLalZtZEdoS2lrWTUyTm03MHNvYmJjQ29sUWs0ZGp1TVRsemlpcHBVU21uV0l0T1p0QzBmSFJZa1RVQ2dnY2FCdEdSSmFZYmxLQ2MxNklERjFQbnkzbmE1dnBtOFl2TVdzemFxODVPemZTUW9tZ1MxMXR4aFBNZTFsM2cwRWJhVGpjcXZBWElXSmN3WkcwS3doSUR5SUFqQ0VzMTg1TE5CSk1PNUVoc2t1UFpNTnZ0dm1aczRwQkRnWWs0RkFCWWtmVFkzcm9leFRTZHFrZUJGOUtqNExnZUJhUmtONUJUSFltcTZBc2d4ejZyZ1A3QXNDZG0xNEE1b1NLcFd1eVFGQlA3bDFMN0x5WXJPS2JUQVFDeEJDT3U1VHNlVUxYTWpnZEFKcytEZU5wVXBtSTRiY2Q3S2FsTWxnRFFsVHhLUHZtU0p1dWF5M1BqY1ptRUU3MElrRjFWOWRnZ3ptUlFRbGpMeDVpVXVSTlNKRmxSWTJIMFl0cHN4ME5rS3RJa09ENlJRWFV5UktZVDY2WVFHZGQwUm1SUmY0Sm9SbVFuaU1oVWtzQkhYTXQzUENoN05EZlU4YklTbVQ1dEl0T0kwdkV3ZTBaa1U4M0o1aWFWbEIwdEp6dHFTdmI4TWpLTk9CNGVuOGlRUFBXTWpHczZJN0lZa1dreklqdEJST1puWko1ckpXWmtReDB2STVISndQTTh3MnFjcVpoR2l0dVJneUxwT094Ny9CWHpVZDVXWjNBOEVISzhvWjVDcGlDQ0txUVBWUHErVWpIeWVlRDVTbFUzVEdDdzJYMjVRL2t4czZ2U2Q4cDhXbGsycWdyTzdwZjByWEN5MFRVMWJIQUVmWU9yL0tRa0dSeVJzNkVNTWptZHNWaXp5MXNDTFhFOWZMaExXRnQvYWZ5SHpiUnB0SXl5UTFEa3pIbm1DVXRHM2FydEZNVE8veDc4OW5ULzhOYlZ3NS8vU3ZiRStqTTlqSFIzM0hNcENxN1FWM3hoSzBUV1JzdG9idmFGc1N1RmdrZ0FlN1ZKRFVmTnk5K1pNMXMxbThJSzcxZzZ6M1YybXYxaTcvckR6cWYvN24zeDhYek9hWkpsTitrL2ZGak9XN2RYRmNMRWQ5aVQrNkxxVlJManZ6b3FQSUlvUENLK1JRcmZCK0loSTZKalhxRmVSN3VxR1VRazQ2UHJ1djVSQVo0SUZNcnR1R3llY0FNa0tTQThNNFJJVjRhQVpmSmNEQzBCbGhCVWNjZ2Vua2dmT2NPNkQxcS9HdVJ6RUhoWGtLUUMweG5uQ1pZalRoWmFWSVhTMEhVdkpzL3E2eDdhdXRTdFQ1Q1F2SEZ5SXF1bDc5a2dBeGVUWnk0bHpyTTQxRmhwKzVYOXZKOUtuTGs0ZENHbG9UMG14TTNNUHYzTHpETjFlbUZxdHozVzlybVd4UWgrWC9ySUFtWit0ZGdPWDB6cTRZdEpITDJZMUdNWGt5NlJ1SG9rVVRnTVVqaVJicFZUT0Z3anpoUW1GQXg0alJ0QXk3b3FvYWxlYVNUU2FKUmJNdkl6ak1iYitQbkYxdWtjanVXbzBVbU1GekE2MHFVVWk1Tk1GUjJSeHNtaHdJTVhqZnFMUmpMOWpTeDZOSGJIU2V6dXloM0E3dUFJN041NWNQUGc4ZTdvMUI1K2ZiQm1CMnBZbUJjaWZ6RGFMVldNOUpOeE95UGpNeWRONHVwMHVzODJudmw2R3ZHRVJDVHJQKzc0ZFAxSFNKWXk0bkVRdkJueHBRS3lHZ0prTFlySGFoU1B0V0Z3RER3NEptZHFFQm9qb0VpUitKNUVMaUFBeHdncXFURytRdkl0ZVNBNkhEc2VnNU1JdjBnR01TdTdOYTZWRlMza01BRWJBeWpGWHdWbXcxLzErTkFYVGh0emVVWjE4T2lMN28wZkQyLzhjUEQ0cys3KzljNjFlNTByTjcxazY5bVR6M3ZYNzNidTMranU3NjM4OXRYZDN0Zi9IUU9rWVJTa3dXalhMV1NWYjlqdUtpY0t6dHhueDBEbmRBSE05OGVBMTNISFo0TG5oUGVCeE5MVVBUTmJPbEhQRVkwOWNLM1oyQ1FRc1UrT1RiUVFtY0FJbVdoUkxvSER1QVNpcktFOW9EZmtBMk43UUMrVXBuckwrL0xGOXBvVzQ1WlFiSytvOFRmVHM5ZytsV2QyLzlQN3kwZmRENjlOT01LSE9CYmhRK1U1UnZqY1Y4Y2drWFFCc3hqL1dHSjhlc1dRS2NaWGdDYmg2RHNYWGRJQ3VJeFZtUDQxRzlsb2ZSYmtCM0JZV0RkYVRmZXZBUlFaVWVQeVB3NDRWWGwzdSszMG5UVnhMMmgzVFlsc0JwSUNkeXBRSVh1RFVySUJpQVova1BHU1pBT2RMKzl5b083Y3YzUHc2RDRQL0wwOGdJZis1TEg3OEFySkQyamx6UTg3djl6clhyMzk2K1gzL1c0L2Z0cjUraHMyMXU5SkszKzV4eXY5YnQ5ZGkzY2owbzVPRVB6VHJSQkJxQ2NqdTNEUllneG1HQ0NCd2M0NDFERG0rT1BLTHhMMUhOWGNBeGY3ZTBvd3RHTzVPNWpNeHpjdlgzNHh1enVZS0hQdC9mM2c2ZDVFTXdzOW5sbmtuMk5tTWJzN2VNSHppbnptdkNMeUtaWkcvRDJZVkJDY3dHbGdERlVKenBLS29lQ3J5SkZQVGRVUTlrSWw5akd1Ky9VVmxvNkt2TCt6UEtGejYrbmhQNjl5Mk8ybkNtNWt6eXU3Lzlqdi9lMU9iL2N4Ylhwd3VmZk5kK1NSbHIrOTA3bjJFMmxkZi9ia1ZnQ3dCODczNkJHOWdlQnl2OXp0N0gzQVpIMnlSV1RzL25yNVNuZi9IcStvODRyM3UzdTNldzl1ZEs1KzMvdis1MmRQYm9LdDlRS1FFV244SExCU2ZYMk1IRU9MVWdXU1QwcU9rZndsV09ZRUkzazR3NTh4QUg3YzhjZVZYU1RxT1pLaEI2NzBSVTh0MlA4cnNmQ0gvd05RU3dNRUZBQUFBQWdBT0s1aFdMWFNWbFBmQVFBQVRBWUFBQlVBQUFCeVpXeHpMM0JoWjJWZlptOXliV0YwY3k1NGJXeWxsZDFxMnpBVXgrOEhld2VoWG5lV1lqdHhRRjdaTWd5RndVYVRycjBWalpLSXluWkl2YkhzZmcrdzY3M0Q5Z0NsZlp0Qyt4WTdjdVFQaVFvOEt0OVlCLy8rNStpY28yTjI4ajFYNkp2WTNjaXlTREY5UXpBU3hWVzVsTVU2eGVlTDdEakJKMjlmdjJKWnVjdDVCVzhJRnB1VnF0emRtRjFuUWFlWG9FRkRqTDZrK0dobEZnNDhINUlwUm91TnlFVnRBOE5Bam81dGJnUmJXVlFwYmgySFJEOFluWWtWN0FraC9oaUlSMnZjYUVXeGZnWnBSYlpXMG1nZGorSkdiY21uVTlxcXJSSXVLUGNMT2dlbHBKRWhoSy9pcUFWWllGV0VaVktwTEsrc0NtbWJrWVZFTC9aYmtlSjVxZVFTb3hvKy9YQklSK0NCWWo4VWVhR0pIeHI3SUJwNUlXaXQ3c2pPSWRsSFdRajMwTnBtVktIWkxvUmNiNnE2MFRSOGlJUGFjZlNJdUNPZ0xjN0tyOFhoV2tTRGNKSjBlTmduSmw0aXRFTHNISUpkZnpYajJ4VFgxbUVCakt3QS9sdU9CVTVHMld6RGQyNkd0YzNrQy96TjVRK29HNlE2NDdsVSt4US8zUDk1dlB2NzlQdm4wKzB2cDg5YmNFUWFVRXM4U3lKekE0N016ZllvMFVtckJFV2FWM3NsRHRWK2lXWVhYVEpjMHhsaGNFSHQzTEgzcXJ5NmRwTlpHNDFiN1d5cksyQ20xRHNsMTNwRTIzSDJDZm84MFI4VHJsZjJtYS9GcDIwRjA3K3ZxcTFJOTBOSTlPcVBCUlpZQ0Z6RDVzL3dEMUJMQXdRVUFBQUFDQUE0cm1GWUpQRGIrRG9BQUFBNkFBQUFFZ0FBQUhKbGJITXZjR0ZuWlY5eVpXeHpMbmh0YkxPeHI4ak5VU2hMTFNyT3pNK3pWVExVTTFCU1NNMUx6ay9KekV1M1ZTb3RTZE8xVUxLMzQrV3lDVXJOU1N3QnFpbk95Q3dvMWdlS0FBQlFTd01FRkFBQUFBZ0FPSzVoV0dqZWdWQTFCQUFBMkRzQUFBa0FBQUIwYUdWdFpTNTRiV3p0VzgxdTJ6Z1F2aS9RZHhEWXkrNmhsV1Q1TDREY0lFbGpvRUJTZEdPalBWTVNaUk9SUlVPU202YjNQa0RQdlJiWTIvWUJpdTNiRkdqZm9pVDFiNG1Pa3E1ang2WlA4bkIrT0RNZmgwUDltSWZ2WnA3eUZnVWhKdjRBNkU4MW9DRGZKZzcySndPd2lOd25mWEQ0N05FZjVuaUtaaWlrVndyOXhmK1VGODhIb0UwRkxpRDJMWEkxQVBUNkpaeWhBVGgxQW5nRmxGUFhSWGJFNklsZ0xueENQQkp3RFVZcWRPUlBrRmZrNU55Y2NXUnpnMGUyamZ5b05RQ1BPL2FCNDdvZ29YUW9wV3YxMmxZdnBmUXBSZE9nMjJtbmxDNmx1SDJJZEpoU0RoakY2SGNPdEpUU281UzJCUjBubytqTUZ1cTNjMXNHcGRoMkQxa1pUNXRTa052dGRveE1TbU9LSEx0bjJVQXR1cTdtdmxjaUVnY3JDMm94a01zeE9ZZnptSHRwZ0ErT3BuQ09oaVNZd1VqNWU0SHR5M01ZWGc3QUUzMVpUU1l4eEo2WENJeXY1OVRxaUhqWUViSG5XVkZ5YnloMDZKeGZzNGdtdjVMakpWazF0eWRpT2NNK1dzbVJjYjFCZURLTm1HVkRhREZYU1EwM2RmRjMzWXhkVGEwS1k3SFNVMU10SkhQRHVkNW9ibHVydzN4QkZqNnJXSXkxdlRZWVhDQTNpd0ZReHRpbmxhMExTdWhvU1hEY1B6aDBtZkZrWEdZOFZ5a3p2c3ViL1Zac0NMSXZXQTdDZHFOQ3BwcEx5RlEzOTNKZlV4M3ZnNXFsdDUxMEcreHJvRFkyaG9GNmJnc2RiQnNFaW50QS8yYTB2SUpSaEFLZm43OWI4aXg1TzNRSlV5K1hkakw4VUlMZkFQa25jTTQ0K2ZwcXZnVFh0NlQycVdmL1gzUGQ0QmdsY3kxelhlV1d1ZDdxWERmWVFOZVc2MkliSlc0Sk9mdXA3eHdGQWJuaXZCMmdqUEI3dEhmSGRWTVZQY3d4VDNCZ2U2alpnNTRYL2hRRk9CS3Q4dzJmRWxGbk8wK0ptM3R1ME5KM3RKQTk0RnNLOHE1eU9pNEJJRlM1OHdBdzFSWDdqbm04c0t6ZDJKTjI4TTdsQTBJWkg5OVRBTWd5azQ1TEFBaFY3andBVEhYRlhtS09LSTBFOGlXMyszdkpyUXdkR2wrSEt1Z3RnYWZweW9sRElLdkhucHhwSlZwS3dka210TnpYWGlNaFVBcU9oTURXUVlDT2lac0tjNHplUlh6Q1laM2FiRlEwcmJ0bDNWUlhLVzVxdGE3cE0yN2Y5TW5KckhjeW13RkhiRWJqdjN0eTdzSGxsMnM4aHZabHcxZWJ4Wk12akN6WEVXNWdFckR1VERtK25BeHhkRTVZdWFRbml2U2k1bE9oU3JHS3Z4VmlWcGErRlByKzdkOGYvMzM1K2VuRHo2OGZsVCsvZi83bnI4cG5RMFBpUi9HWFZHZGhiZlhNR1JSMldWVU1sS0VISnh5L25KYy9zZFByMzY2NnE3YjZwclc1TnEya1RRRDZEV2tyZTFyZnllK0dwemRwbzgyT0FJMEo4aG5FSzdqbnUzdWpUK1JPaUorcXIvT0REZk51UUJsRjF4N2l6NS9IVTlvUytpZ01sOWVpV0VyWDF5Tm1xdUw1eDIyczJMVXhtV09iRnNOWllxaGdjNGpES1F1ZDRJWjhTVElYWE1XY1JlL09QQmZJZ3hFbWZqakY4OHdrbmFIeUNrWlRCZ0poV0k5WkxZWEJkU3JWRXZrMVdzeG1SYjVPVjVBbjZIbGtFYVY4aGlZcWJCNmhVNlpIN0dxUWI0eHhNcGRTWlBRcWI5TElWcktjTEE0K21KQVRFdjJYWExHZDV4ZFFTd01FRkFBQUFBZ0FPSzVoV0lxWU9Cb0dHZ0FBQkJvQUFBMEFBQUIwYUhWdFltNWhhV3d1Y0c1blpWbDFWTlRQMS80c0RWOFFwRHVVV2xsQ2xKTHVsbHBLVWtJa2x1NWNjS1diQmFTUlhwQXVBV2tFQkFrSnFRVUU2ZTZPRjMvL3ZuUE8zSWx6N3B4Nzd6blBuZnZNUkdpK1ZpUWlvQ1VBQUlCSVdVbE9Hd0JBang3bXhuZ1lENUprK1dmenc0RHZyR1RvQmdDazd2ODZhT0Vka3pjQTBEUW95MGxEdlROM3MyRHg1S3YxZmZlWUxSK3Fjc2RKcUVnY3Izd1krYzNsU2FibHdvc3M1andOL2JnNncxTllsOUkvQ1pMcDlQZzl0WjcvZE1IaW9IVWQwVFBSeXI2QzdXUmRVSW5Qa3ZDK2Y5TEFzSHAzbDkrQzFjVVFZVzUrNG9NQ3VyYjRhNXU1YXVCK2tpYy85Mzd1N0hDMS9JU2M3SGYvVmpzZlg4L016bm94UDdLNWR4OXhjbkxDek1wcXhjbWVMQXFQajQrUS92U01oYVg3aVZweWZQemJ4MFVxU3YxVmVEcHNyRllHQ0JRcEtUK2tkSUNoNDNKc2NySWVOdGRnTzE1VU9MNzV5N0Nrb3VKdW1hcTl4SGFXcjQ5cjhSQnJuVDc2dVYzNlFTTFBKMnc4dS9UUWltNHZXcXg2VG5nREpxeGVvTDVIMEgzMW1vL3dvZzFCZ2dIZ3d1b2l0T096V2RtREs1NVNMd3VQTlpSNTdRanJHS2tDdGlRWGZPSHVySng0Q054eDlob2hvSndyUytMenFXK1l1eGpJZVpqR0VoQ0F5WTRRenorYzJ5RkMvV3E4MXFuTUNHSk1sU0l2N2NvRDRJSG15SW1VQVNWV05UQWJnZ1E1MXRDUVVsR0JMcDRZT1pNZlFXZ2tMOTdmblhzdEJweGJwNXA0U2lnRW5wYVpCVndPbWpHdW1ZT2x3SmhTWU1RRUxBbmZsczRaSzNqOXVnRmt3TTRDak9LUXNJakpxK0VERWxMTXhzNEtaSlJXNWpHZjVId1oxVEx3aE1CWWYrRi9KeVpHS2ZwamdKc0NWVExLQW5jUmFuOW1Yamh0ek9TWmI2cGdJWWtqMlNkNU1GK0hsMGd5UmxSWkVFWTZZSW5Hcmk5SXhPRER0eG9HMXpyUXhicEJaZkNjaDRQZG0rMEQ1NWRuVFY4UWZDMXd0ZTdLZ1Q5RTl2aG5Va2Mvbm9LT0NsNWg1K0pONFN0bWdKb2RQNlgvRm5lV1ZhcVFBNThFUWs0UFVIVUNKbE5MUG93T2M2TWdPemFIT2F2Y2h0YTg4LzlRQlIxYVhSQ1dqODdZRUhpaU5zaXFsUXNQMUVPRElKRzVLRFhiaWRhbWpIc3hVSEdaK3NZaW5UelRFRUVpaTF1SXd4b3V6Y2tHZk4wVzV0djF5U1VYUzhZb0tacjhpWW1IQUtRSWJ4TUh5SXl4VUs1TExENjgrSjQ3QjhDU01BYU9GRGg0SUVEUzQ4L3Awei93dDNTdFJwbzRmQW9ncWN2WHNoOWU3aTdVeTF5MTlZSCtiSURPd1N4U0FFbWtqeThQQzhSWmF1Uy8zR2FZcE1hNVQyVUtCb0M1M2dRYU9MOVc0QUxaVVNPZmovT2w2WlZ0ditwUWs1M3k0TVNiT2tRY1pCWnMrejRUTHFWK0JTeTUybyt6UjdVWWhIZDNCa2RTOTdnZDdaalN5ckZmeFhCbkNEbmQvVzVzUzI2WEV5RlNqcDBZUjEyVXUxVEo1WmQzZTlGL21sNys1WUdXdDh4L1hwZkFvdFhHQ3lLeDJPaFVReWoxeWU1aG1WN0djbFNOdm5RYVBmMURWQS9MUTFac3p5UjNOclZwQjU0aHcwaWVmS2J6clVLYzNObHhGZVppcWp3WXM0akwwdm1yaEJkNFlsMTkvaVdmV1NjYTdXTndGa1B3VG8xUDNUdGdMbGRvWjlrdy9JaEJXVTAyVEJzT1dWZ1pXM3FBVHB1dEFJTHJmVDRNQ0pURkpJM3BNY29vbUx1MkdYaXZ6YmFpYmJtc3ZoM0hJUHA3ZHRiMzV1S3c0WC90RHVYNFNVMHBuTnZJTzZCVlhya0swdmxib282eVpMR3VGVGxVVVZFaDduY0dsSlNXdnZJNzI1R3EwTWlSRUxjZVFENmZqWXNLOHpsZUc4b1Fxa1JyUll1U2dYVTk5eGQybXgxdGJOYUpoTkJTWUpNbVYyc1liTmNwOERnajcrMkF2ZDN5cVVzUDl6aHJmM1pDLzUrZHJNRUZ0eVIvT3pzN3ZTOEd6L2RFU2ZnVDBxaFJ5OWQzdzFtaVZEekdGeDk1L2QvK3lwUC9RSnppUHM5T2x0MDNiMFg2MDY2T2lFMmNWUkEyNVZIb3IvSHNPcEZyQVJFTlNzNStaak9jNmJPU29HaFJQVTBjZVBCaGEydHJ5Y0dDR2djUXJkd3BvUE9NcC9mZEw0dVBmNno5QzNVMHdGVXBkcldSdnoxVmFkYnNidHRraWQ4MGdVSkRaK3J0OWYzOHJpM2p4QVV2K05USEpTNytmRGorUmlCeTAvSkdoc2Z3V1ozQnpVN3RTTnZ0Mlp6WjdaWitHTDNQMGo3b3Y2YVhxSjUvZWxPaSs5OXFQWGRuWFhGSlNjY1V2ODlQajgzT1h2WFNPU0Y4U0xWdG9YcWw5R0xlQnpNMk9iZHJRdTJHZTFJeU1wR29YTEtxdmIwOWorM2ZSQ0p4eFBqZy95amNvYmJ2Mzc5M2NJQjRrYk93RktLUStRTkpHaEkrTTlhcEFYdHVPVnhlelA4MncvTlZIZ3lNNG0yalhsTldZdE41akRxYXRvd0wyTFUzNC9xbjlFSHJEbXByYTRzcUxXMCttN1VmWkZCUzZqZEhTdXA2N3FGRi9QSEQ0K05kdGRhZ1BxZVQrdi9DdEpxc255SVVIUi9QQWo3ZVRkU1F2RDJSOTFMNk1ZV1BLVVdWdmh4ZHgvSXZSNkpDenptb3pNMEJPSStLUGlnUkdPTWo1Q3hrTG1SRjVHN2cxNG5oODNhb2FENnZvalFNcGpWZ1ZwNWd3eW9rUjVCcytqeXhTVXBuL3lZbUtwZ1FpNFhJR0tjdU16Sk9wV0RpU2hIOXNCanZYbzVnU3d4NUk4QnQ4UjJ6NklRdC9DMldDczRmSHR6NFNVSE8yMDFDRm91R1VmSWdsVEc1RUtWTlVOSGJqYlo5WEEwRHdxT0lPQWRlWkJMRS9Ybi92Y2RSYnd5ZDRxRUhOZGtqaGxjblY5dVZpNEhYdTZzRTV2N2hDZFp2eWtyOS9nUXJLZlp0VFpZOTljOUJiQUFHN0I5UytzUE9JVFpKbklOS1JLUENpMEhIUXg3VkJvVFYwd3NCMTYvU3o5OXh5ck9UUlZsL3k3S2I0Uit6MGEzM3BURWZZZlIzMEl1c2paUG5wNTE4OGpoR08veW5lbGtxRjBXMXZuMTVPV0lnd0xXK3lNUHFUYlpxcmRIV3hzclpBeFlJMThWSUk2eWVhRVVPUG4zenFPZlJmeUx0STdHVWp4L1hpRDBWM2RvckdmejJoL0h5WkoyR242YVJqV3d6L0l2Z1V4K2VNL21PdlNhYSs5T0NGRy80eldVQ1I2dWJQbXVLN0hkK096TzVKdDY2OEplV2VpWW1ySG0vckZsVDdqZDM3QjJINUNYcTdXdUtobmdaR29wb21JYnE5aWpTWW1QRGl5SWFVdjRHaVo5QVZhTTBWZW9iUE45L1ZEaDJpSFhnZmMrZTVKYkFzbEprSUYzd0hYbGNVdU4zdmpjU2RIZHNUV2llZVpERityN3IvQ01Kd0lJbDlnTmxEWUluMDhtQ0VYQnJObmNwSCtVNGRvZnVnM2x1SG1DWVJwYXNjVWVtTmxxNzUyOHVaRnBDYy9VcHE4WWJZdVFXQ1NQNXJnNm1hczVHK3NqckF1MU9wMDJ4K2RBVDBGS3d0c1dHVkJ2RFBOOW5RQVVFTVQ1eWVWWUFwOE5TeDRpcE5hV0NiMzgxeHg5MHEvS2VRWk9Sdks1QjRaK2VFaFo5LytNNmJESU1Vb2o2ZUgzMDFJbk1BbDRGZ3Vyd0RSWThBUnN6dTRTVjY5akE5SFFMcUYvTnR2YTdzWkFPTUVJeHF6TGRrcWxNdlpmeS9OOE44bkdydUhmbkltbERLN1pEclo4REdNd3lnUGJYYkFDTFdUTUFDaUtOSnVYRXpuZnh5NGNacFZqUHhjelJ4ZmhUVkdMZ1Y3TFU5VWRPZEx6K2xrbDJ4QTh6RVRGdFM5SC96QkRVdUs1TTArTmQ1QmxvZEFEOWdQMm9nemRSTkQvRjFwQThGQ2FiQ2J5QURXeHRHK3BkaEJ0U0FqaDg0NXB0U1pYeUtlc3VlSTlyOC9NaU1IdnFPQzNSYzM5RnU5Q09CQnlqSUNqbU5QMk1hVDhHbGV0QmtQMU14ZS8yaDlUeWtCcWJoTmsrSW8rdTc0S2FLOHErUkdjakRYVjd4UzRyN2J6RHNJZUN2alVoSS9XckVhbFpScy8rNFdmNGRWdDhhc1gyZ05mVmo2QlYxdThQQU1NSlRoeXp0MzNCWkpERUt4RXFSaVYzRlp5WGN5SldIYitzNWx5VUU5T1ZLZ1BYbHNLREZDd1RndlVlMFlXR3Aya1R4TS9FYlVvWnpaVUsyRjlKa0Q4NVBobFNhS1ZpbDg2SkV0dXRIME55NndvNkxYeHpYUjNRNUdDenl1TUxhWXE4UHJ2RDNLMWtjcEIwL3JxOVM1czU1OVZzWHpDYzhocTEyYlh5VVVBLzBQLzNjdkhsb0tXcmtzaDlNWE9ZVlUrYzhsV3M3RTVicENiTHVpNkdLNzFGS3NrWWRTMHBpWmpObitWSnR1RXFiWGtQaHZ1ejdMRDFZbUtUc3p1akhPSHJ1NnoxQlk3MTF6SERPWmxpdW1yWjdEMU1xZjd2aG1uM0pZTytMa3Uzdmh2ZVVNT09qaUM5aTQrV2UyWjJ5ZU5rMFFhVGViaWlUYUVMRUpJeEptaGZZRFk1L0VCTWswQ200QzhjWTh5clFFdXNucHQ4WFo4RStVbUdqMHRhL2tpZjQ0c281VHIweERyQnNSMS9wUW1lczBKdi9qTVBpb2NnNTNNdmRWQzlYVklNOG1yTFdtaS8rZG15dmgrWEtTby9uTVhmTW5kNEozbnVTZjltdkhQS3pIS1JvaDAyZ2RNbmh4OGtiQm9xcmljRVdZdDhjTzh3NFdOc0VkWkVYdUUySTk4Zk9QV0VHN1JhUWFkdDZGY3FYRzNPWW8vNWU1bHFCc3N6YzBuSkMzdXYvYWR6czZhMFNXSmdpOHMwcjhiNjFwVzlnSlYxM0NEeHRkNUIxYmZ5NzNOZGgvQlVwTzU3YnRBSlBYenEwV2I0bk8zZUFrVk1QeEEyVmJhM1pvc2lvMytDMXZ0MmcrajJtZmR5VG44by9GM2FsbkFkNG14bzVSdEFQejNPODFlazFFUGdnS2NJSzdHUXJhUFpIUFdTUEd6TTVPU1ZQRm8vcmtIVUVOMlVtOE05TThZNTNYRTN4MjhmTmlMVjdnWjBHM2Z1MFgvenB4c1FwRzJMekFqc3ZhNGFUcGJRUisxTG43bFI2SzJMWnZXVUREUkdUd0xHVmprQ0ZxMnFIeEVmRlExYWY5WXVmclI4bW1WWEpXWllwVzR6VW1JaVludVpOcGdIak02V3IzS1A4QmlMRDBhMnIwdWdHUWlGRFIxUVJldm8wNnl0UmtYVG0rV2JrUlZlU1krdENUcW5ieTRQUmNQNVl0RDlCRXFIN2Y1MWprVHI2Q2RTeDFKd2NtVGZYMmVUWVVpM0lDSFhIbitLbmQzQW84ZFM5TUN5TkNZM0poK25VM3pFYmxGamlsRmgzVkhZMDJTbXJSV3psOGlKTXlZKzNUZXh0OWEvY0cvYkpnRDRCb2ZaNzIxS0FIQ01DUHFyMkZIUmVMZStCTTd4ZG1USEhuUHl4TkJDUzU2bjZDcEpubVo3OWhFQ3p3VVo0S2ZNL0ZKWGFXZEpjeTNYTThZbm5UOVNMSU11cDJpbVZNQ0ZTQlV3MlBxaERCbEk1aW9yS3l0K25mWEtzamQ2ZG5iMmdTMm9aNzBTdU4vbkRUeU1rbEZ0dHYzdVF3Qm1ma1NKVGlxUmU0YXR4NlNvUStDaTRCNEpKVnQyWVU0T29jaTBJUHlsK3dRNVFFekRwMnZxcDMvYjF6UWMvTnV6OFl0VDM2MmI3YmdSOXljdEt0dzNjMTdsY1lHV2szNmllMXVtVmR5bDR1UFpwb1cxRzBiMHRkVE45ZGhBSHJmNi9NdUZXN3VJQjlKdzJqUjhmOXMzYUJMSEpSTmVzVDFsRm5RN1cyK3Y2T1hXOWhxaVJ4emw1TUxkYXdJUUFPbkNjVGE0bk1IZTRwanJEaVlCRGRmcm1pWnNNakk0YXNrL21MSk52RDE3cUdoQVVwWWQyL01HazFtQjRxWGxNdEVzdCsrRWhOL1RtMnMxRUhJWVhUdlZIVGhNZld1cURUeEt5b251dFh6ODZqTTB4TEVHRVlZQUFXdEZ1K3orNEE5K2xIR0pjakxzU2ZUMDcwSUFxV25kSjFaS0Q2ZlhKckV6VmFRM0hPeGNzMDBwYk8vbGZNVHVDS2pkV29pMnV4RUhYb0NxREJzZGRucENITE5WUTA5ZU9CMU81VHVjRWhMTjIyYXVFWHZseTJVRHdzWUM1Y1d2ZkxORmsyUkhmb2NTaWw2YlRvSEkwVXY1VkQvbnV5dElXV1Q1elV1Tlg5em1vMzZNcXhhck5HK3U3QXMyMk04dFEwNS9sNGwrRmhmMkdscERwV2tveU92WU5BZXkzODRZYlZwcjljS3h0V0NUaEEwRTVscVJuTjRuWk1TUFh1b3JxMmNIRGtYSHhWcmc5djRQd3IyVGdVcXJMOHhMSVJsKzgyWXI5MHZ1UnZlNjgwNk9EcmpPUjJsSkh1Y2o5VnNnOXdiMDVCMDczSHJjS1NMSFhXaVpqSGNrNXZEMStZL2hKQTFQakk3WnBrV0QwNFdLRnB6TUt3QUYxdmUzRy9iSW53NmVjMnEvUGV4amFnZk80VEZKaC9FUlhmQXAzZG1XeGV1dTQzT1l5QmpVZGZkVHJhUHBMVm5qallPZWUrOUhGeXBTZm0yY2I5WFdENHRVU3ZUWk9LMG5LT1RDbHVoNnJNL3h2MlBXZ2tTYUhjWXFQNnA1bjRPQlp1aGtuVXNNczY3QTdwOWtqM09lWmpmalZnUWlrME1XelhQWmtoRjBjYkJEUnd5Tm1kcS9EUzZsSVI1cE8vUVN1bmZPM0FsRFJGUElTbUw3WEhYdkNleGRmWWNGdFJTcnhwVHZsd3RjQmM5cTdGVUZ2clFlTTBpT2tKWHBqVnFTNEx0WnhBMmNLVTFmODZLL08wRUpscS92S0VwQWZJWUMzaTlra3crcGxkNGRJN25PY3pJODNPYmJ4YXN1dVBKcnlVaGRnMms2YTAvREZrWFBkZzdGY1JjZFlUN25HNW5LU1dkWmpBVm5SdW1GT2tVNUYxWEZqcjI2VEpVbVozR0xPNEViZTBIRSt5ejRhWnhJOWREbHkvVWNTZGVWY05pYzlTSGpReEFHaWpBOXg5V0ZCSVNFVWdmOWxQcVZ3RWFsVUYzZGdDMmRITi9Od3RRQkNpbWwvbkRPNG1ZcmIzUDhOQ21rVHUzRlZsbWxoTS9SU2dRWng3dVJiSk5lUGdXbDZ0RUFJalNQblJZQUo4bUY0b0ZvT2ZNbkpzenZBdzJpVzZwSUd6NWZ0ekdKUGRWUWUxSDJ5bEQ3dkUxenlwN3ZzMTlCeTlnbTJhd1V6eDlSa2FYckwxbkc2TTJYT1dhcEJxQk5mTTNhbktxOC9aZGZNNS8zaXRnNEtGZlJVUnBMcDdvMzhlWjB1S2NFMk1WU1NnYnRpeEtGdklIaVNXOTJDYnA4YmRnWHVlMHlSM0RBNXZDUVEzK0VPUXVkOUxTUVRlMERXR0pWRzZHd0VEWmFPbkJoQTR5dTN2eUJqT005NThUdStDQzJSRC9kZmkvUSszV1E1bTlGTWZJdkFVWkhGVXdKNVYrc3o2YnZHNXV6LzNUMDFDSmFpNERGbzlzcWVoWUhHMC9NakJhcGZVQk9YWWhVc0IvRGJBRUFUUlh3a0lMajZwNU9hWnBabjkxSFpMQjdqZHh6eEJ1OUVHMDdRMEwzN3dRRVVuQjJUajFJUThVSXpXWXFoNlpFQ1RiOGt5RDIybVRJTzlsK29vMy9laEVIUy84OTBnQVRROFAycnkzOWx4d2R3RzVCRk9Ndm1md1BPaU04RmgwVFJnTWNxN21zRDJZeHNBb0JYSk11NzhWeEYwVVFUc2N4RXVZYk1qMEJvOVU4ejM2a3Y4SEk0YzFoT2E3YXdyZUVQNXdnTHVZajhSd2I4aDh6MUh2eVQ5QnlGV2NoaVF5Y0d2dlpnUXJHQWFJLzhnQ0VJbStrRmxOaG1SMjF4K0lrM1JtTlVQSkZkbUtPanJrQ20yUnZHaElJUytmazN2S1JkejFXMHZSbUxDSEtoVzRqQ2ZJeWIzVUJ1ZnhmS0ozaXZZVldQNHpURU5iWmd0aHBiVXRiUmNXd3Q1QVkxTy9pczRGWU5ZVkJxeWMwUk9uTzJHTTA1WThTWnZONTd6M09kTis4eXZyOXNtakpWZVVGdjJjU3pVd2piejYzbVVwS3VsZjZZSXA2K2t2YjB5Mi92WmY0dWY2U2xGWktjdUNlK0IvTWxFK3JmMWFZK0kxay9xaHJlRmMzT1dqQndHQkM4eXM3T0dYTmVMeGo4Y2I4VEhjV3Q5QUVZbEphWDVyMnpzU0tOOTlqTUpXdTJRSEdOamdVamM3NFlWd2hYMXpyTklFbnI4WXRrOG9UYytxRE8vb1ppcE9taGpQNjBtcVc4M1pqUlFsbllrSks0RERFd09YWTVvV3JFenZaNWtaNGZIL2JOeUxMZno1dHJUNm1HRjk3YlhKYzZQZXBTRXZsS2IrTTR5MkVtL0NkYlovTzRnZzZ3WURCWitzNkxXUGZXSTlhQ2x2N2NjQjIrL1g4Zm9WWisxMXBXY1V6TCtidWZNME54ckdFbVdOQ1BKSWtxOGsxTnJCZUFmRkpwK3Y2RTFhT3lFV3pjNGwxRzIrWmM4eVdFc2Z1YndKWWhwTUJNdEZTeWxKVG4vMFY5VEpXUXIvd3RNSG9QaTdvTXFjei9VeXY2VG9QOXB0amZ6YUNWeDBGSFE3aC9sWFdVT25mUnpaUkZ5TVZDT0dsYnIxQWw3ZlhHTXByUGZESTgvYjcyODNpbk1DTnoyRUQvNGdqSE9sVFFlbzhKREFsZG81MjQrYm05dkR3V0kyMXB1WmNQRHpDb3JhV1R1MVZJSHM5TnFUYnltbmxKRTR3eHJYeldQbjcyd1F1cTE4Zm9UZW9SckZKSVV1OU5sNmlrRCs0K2lLdlRTZExQci9WeUhOUjM4eDV1eXFxbkxxK1VNMm1XaFYwRC9RZXY4UDdlTWFBaXh3Z2ZYTW40cjhvaEVkUGpHeW8vNnBSbUpEYzgxYXZpejM3YnhvNzBRbmZrbWoyb0VndDVKbm1oRDNiMUM1MklDcmdaMlgwNmRuSFF3WkY1MUVGc3RqMW92dWl5ZHVWNFArMGxMbUNYdXpCL2ZaYnZkYUhzMVpqTFF4S3pIOC9nbXNIRy85aVQ4YUlYNGFUaStrblhuVjNCL1dYS1haV2dUV3daNjB5MDN1SlFtRTJmdTR6RFM2eXBqNmxsVFVyZmlGWVp0YXJvaElFcFFvT3lxbjZta0tEc2tKcVVjOEhheUFQd3JqMm5mbmZBUy82NHMrZExyUzBpUUtiWGFWSTZSNDRqeXM3SjRYTWhJSm93dVMrMm5PN0RiaHR1dmE3UWxPUU00Q200SXQ0dEVMVjR2N2hDVWZ6WWhEVHVNRFllVzIrMjlNQWFaZ29hR2s3Rk1aZWh5My9uSmh5ejBjTGpPSVB1RG94Y21vOTdaTzhjMm5DcEtFMUVRcitZdENLMmdhb0N5R01Oc2p2LzJYVDdHTGRZY1BYd1p3YUpCZHRHU2JkT2hXSW80REZCMm8zdy91QnRBcWlXYnRmOWlGM0E3dEQzYmVLeUlTM2hMWjhzNnp6ckRzMVJCdHZpaUpYNXVvRGJYRlJsbmx1RFA1dmlxRkdKK0NxZ3dlNTM0eVJLOVZ3UXpkaXRPcWRuWXF1c1ZZZE94YnJ3LzJNNTZzVlhyQ095YWZDVUtxeWF6bFBLNFBId2hxRW96ODZKQ09Ua2NVVDdmT3RCQWtGT2M5N1RKa0VYcTZPU043N1B4aU1zZXJOak5CV3dTdW9KR2g1MlhENVJKL2hlLzNVc0ZyeDV3em9WV0o2c3lPMTNqKzZHTzNRcmRUTjU2NEVKeUhUQm1yTzlmWHhzTEhtR3htWUhtckRFQlFkVWlpNDVJYVJzNG5kMTVCUTV1TzJZTEFXQVY1SlovUjZ0ZkNpQkZ5R0N0dUV3YU83cHVRdDZaS2ppL3pwMGR3V2pXWEtkeEpjS1ljNUxLTkdXNFpCaGg0SWx6U0xGQTBiQUVXcGNyS2RWOS8zVldhUXhPNEgwdzZjc3dsVFRsRjgzeUgyWmFZWEY2Zm85V283enNwWGpFc1JqZnljb0gxMjBwL05PSU9HK1BuNldybTV1UjMvTGgvaWQ0SnB4RGtzektLamtKM21NOTg4dG4rdllZZzI2UWNZbmZJNDdBWE04SWJrNmRiYzk2K1ZHelU2empmWEc4Wk9lNk5BbHhsclp6Qjd6LzBjN3p6RE0xaUNrTGFna0pBcTJIcXZlM051MGNXaVA0dVdtMElMTkZoY1hHeHplM1ZLdHF3R1dVbk1XOWJHN3BpcHRXbS9PNjBVamRYNTl6eDBWZEx6RU51cms4M3J2UmJlTkxWSElrYzNjMFd4WDduczltb3loV3BxMk9QN2VhMGVHVk1Rb1pTZUxUZXJCQldwcFIxdDVNYzVvcis2N003V1IxRnkwMXF0ZktwVFoxRFduOGkxMndSQzhVZHdzY0kwQ1hJOUsrakVuOWRnK2t2RDV0enB6UnBoU2NMWmlNUllEbUZjekhYVmwzcFZsNWM3VXYwWE90SVVWVTlLUzBzRkhhWVBlc2cwZHFhckxlUGZXbzRKZXJnckZuU05sWU5NZUw4NFVLWUtnQVRlV3dzVzVLSFFVQkRmdysxTlJDZjRrTndmSkwySWF3RjY2Y1N5d0ZxZFBQc3RoZjQ3MldmcEJGbGw1Q3lJNlFhWWtZYUdSa0JBZ05iNUYxSVQydVRGZzFIS0JwNkZPdXh0UVFIYVY3bVpvYXlRM2tibmhtSCthN043QWlQeFVFTGxqOE82a2JuSXdIMi9SVkgzalZHM0VmSHppNzl4aTk1L1kvU05YYjVuaXJpdC9Vd2JENm82TXA2WU91Yisxc1pZVVV4b3BHOUtOdjFLMHkwSkxHNTRFeTJ2MU8vOGlScEZXdlgrVjU1OEZLVTFmNXErV2NEcGcwZVZyV2V6aDMvN0pHOE91Z014ZGNDUG1MRmp5VEZ6V2U5eElWOHJVczB6eDN2dlVzTEdLU2plV2s1RWhTUnlhNFYxeTZra3d3MGc3d3dEdk1JZEZyNDFPYmNtU2l0Q2dmQStGZ3JDN3VaSjdHcklVbFBWVDFMQjdvcVNoeUwzVU51YTA3M2I4V1g4dlFPRkZIVVNhZTVFSHQ1MVhtaDBaQlN2TGdhQjM2dXRwZFhXK09QQ3ZLanZMQ3pKM1FpTjVGelkxaVVkVFpLNURJOEZlNjlIc2pSbnQ3ZzVTeW9ybVlTdWpBd1BJZGtkRm9SMXBZdmsvLzEvM0RFcDdFZHgydEZvbWdJUFRWbit0VnlGakhuSS93RlFTd0VDRkFNVUFBQUFDQUE0cm1GWW4wOGp3TFFCQUFBM0JBQUFEQUFKQUFBQUFBQUFBQUFBdG9FQUFBQUFaRzlqZFcxbGJuUXVlRzFzVlZRRkFBZjgzT0ZsVUVzQkFoUURGQUFBQUFnQUJhczJXTnV1ZWdub0R3QUFOQklBQUFnQUNRQUFBQUFBQUFBQUFMYUIzZ0VBQUcxdExtSnJhWGRwVlZRRkFBZDZiSzVsVUVzQkFoUURGQUFBQUFnQU9LNWhXREt3RlkyYkFnQUFPd1FBQUE4QUNRQUFBQUFBQUFBQUFMYUI3QkVBQUcxdGNHRm5aUzl3WVdkbExtSnBibFZVQlFBSC9OemhaVkJMQVFJVUF4UUFBQUFJQURpdVlWZ1BrZlVZTWdrQUFGNURBQUFOQUFrQUFBQUFBQUFBQUFDMmdiUVVBQUJ3WVdkbEwzQmhaMlV1ZUcxc1ZWUUZBQWY4M09GbFVFc0JBaFFERkFBQUFBZ0FPSzVoV0xYU1ZsUGZBUUFBVEFZQUFCVUFDUUFBQUFBQUFBQUFBTGFCRVI0QUFISmxiSE12Y0dGblpWOW1iM0p0WVhSekxuaHRiRlZVQlFBSC9OemhaVkJMQVFJVUF4UUFBQUFJQURpdVlWZ2s4TnY0T2dBQUFEb0FBQUFTQUFrQUFBQUFBQUFBQUFDMmdTTWdBQUJ5Wld4ekwzQmhaMlZmY21Wc2N5NTRiV3hWVkFVQUIvemM0V1ZRU3dFQ0ZBTVVBQUFBQ0FBNHJtRllhTjZCVURVRUFBRFlPd0FBQ1FBSkFBQUFBQUFBQUFBQXRvR05JQUFBZEdobGJXVXVlRzFzVlZRRkFBZjgzT0ZsVUVzQkFoUURGQUFBQUFnQU9LNWhXSXFZT0JvR0dnQUFCQm9BQUEwQUNRQUFBQUFBQUFBQUFMYUI2U1FBQUhSb2RXMWlibUZwYkM1d2JtZFZWQVVBQi96YzRXVlFTd1VHQUFBQUFBZ0FDQUFsQWdBQUdqOEFBQUFBIiwKCSJGaWxlTmFtZSIgOiAi5a+85Zu+MS5lbW14Igp9Cg=="/>
    </extobj>
    <extobj name="1BCC2C28-871D-48CB-8BE0-2867F7803ADB-4">
      <extobjdata type="1BCC2C28-871D-48CB-8BE0-2867F7803ADB" data="ewoJIkZpbGVDb250ZW50IiA6ICJVRXNEQkJRQUFBQUlBQWV4WVZnOCtEclJ0UUVBQURjRUFBQU1BQUFBWkc5amRXMWxiblF1ZUcxc2ZWUmhiNXN3RVAwK2FmOEI4WjNFR0VqY2xLeXFHaldidEsyVmtxNmZQYmlFVzhCR3hyU05xdjMzR1RkcGc1TU1KQXZ1dlhmUHZqdElyMTZxMG5zQzFhQVVVejhjRU44RGtja2N4WHJxUHl4dkErWmZmZm44S1ozSnJLMUFhTy9YTzVjTTJDRDBQWU1jeG9pTnpGdk1wLzVyd3NaSnpGWlJFSWR4YUpia0lyaElSbWJKSUdJMCs1M3djUFhYTi9rOWM2WDNTdGFnTkVLemk5am9kYXZsZDc2VnJmRTJEdjd3RUZ4aUJTVUtlTVJjRnhZbmhQUXBON3dzamZoc2lrVWhuK2RLdHZWUFhzRUpmRmFqalE1bzBnZXVNNDFQOEUzazhOSVJITnRGcGdERXg3NlNhSFNLOEJWd1hkaHRzVkhjSjl5WFhLK2txanJ3R1VVZi9HRmF0TnIrbDNLamdHdklkODE1SzQ1dDJURkxxZzV1RzFBblhCRE9vRHVEbVZrNkFpVTBEa2dZVU9yUmNFTEhremcrbWMwUlJFYmpVVG9oYkJLNkZlQnJhRHBtYlI2Y1hMdzI2WngrcGNPakVVcm5YR2g5VjJ0VGdrUDlvMVNiR2Q5YS9lWCtKcGZFZGZrajFSS3pUY2VMSEF6RkIrWTJYM09sOThkMHNGc1UyQlJuUUN2c2h0cldoekYzbU4vRWUwSXlIcm1FQjRINjhHTndPbFp3c1FhNzg3NTVPanl1a3ptOTJpd0tBTjJ4MHVIK0YyQmUvZ0ZRU3dNRUZBQUFBQWdBQmFzMldOdXVlZ25vRHdBQU5CSUFBQWdBQUFCdGJTNWlhMmwzYVRXWGhYYnlETmR0Y1pjQ0xlNFJnaE1DSVlGQUNPNGxPQlNwUWdzdFVxSDZ2TDMxdjk4NDQ5ekNISHV2TmRlVkNmWjc3TXg1MXJINXVGK2ZsQ1B2VVEzaWQ1YXllY0lIUVcybVVLMzRZRlhBSDJjYnpQZmF4ZVVSaDZPa0JrZlcwZnU3OGlvZGthdkUwWDg0Rm5Tei9oR0RFNnY0UGowZlpJNk5RVmxwT3hZbVQwN2lUTUxCY1g5K2NKcE9WNTlxRXdrbEJDelBsZjVhbytGNVpXT1RPRmZaM2hGSWhrUFh5YStvZWJqUWVodWIwYmlaUW9mU1Y3aHdoU21OdmxMa1BWY1hPTUdwRlZSY05lbE9MQnNVQkUvTklzaTQzOTNRTUpEbHVsVDdoM3JZWHZETEFnbk5ZNWNvbTFPR2tSbmphcHJUMjFoSzc1aWVXa1lWSWptQ2VMYUVLR3M2aVl2MGkvSEJIMzJURkxBWkozM0FheW00NldwMTEyM0trR0VyN0xtRVlnVkFma1o4V2lSbHBhZFAxSmkra3llQlVVakwraHE2WTVXTm1EOE96U2ViMkUwTjV2NVZYMit2Zis0YnVrOW1rN1VtMWc5SG1EcmE1UUJjckJUVW1IdC9IVnROQkg1NkRYYXVMdUkxdm1Ed0IvUngwTFZUQnJMYXlEV2xRZXBVSkQ1c040K0tyWWYxaDZGaW9ZRDRVOHlBeUlhZ2xEeklENldZVGpHdlpIMzZZMnAvME1HenBjeHp2eTVmRVpRVVFmYXZXQ1NyMkRsR3ZjNzhCRVVuRjdQWXNkYUpDZlZhOTJSWHJ2QlY2a25iWDRoOWUvRVFMengrYkIrOGVqSFpYekZ2TWg4MTB2RWZLc3ViYW9qU2dxRUNnSDFIVVgyb0p3REcxWHI3V1VTMWZDS3gzaUJBeUxkY3crNE9SZDVmUCtlQlVpZUdOYmgrS3kvREZ2WjN2S0V5Tk4yeVg2K0EwUTlPd21HZjM2SjBFNFU2bDg5OHpuYnZtYUIrVEduUmlkQVNxYU1rWmliMEtOcXlzSlBkODcrSXZiVWMyM0pvaWRNNkptcHh1RUU1RFViQW8yNzFtajNrRkgyM1E0RXc4ZnQ1bFRlNkJvM3pQdnRvVjVzalBuM3N5V1d5RUJCNnRUOGhSUEZVbWlpTS9kZURONVZiYnhXNFBzODNXZDVjcWFDOG0ramhscWJBVUVoanQvL3h2KzRvZkhnZ0I5OEV4bW1ZUHcyY2pSeUQycm9yZzVCZ01CTUlKSE9IelpHalRtSlpTejgzWnBzQ3pPbHllZzFEeklta2M4ekc3U0haSFBOeDRWZVphdnZYZmFVNkZ2K1AvL0wvM2Y4Qmo2RmhObnh4MGMyZG9uZ24wWWVNQ0s5blZlcmlzY2RzN2Fpd0ZpWlR5ZjdqZk5TeUFZQ2kvVk4vMW9Ba0Z5TmRqWm4vVnpNQytVNW5NQzZ5cXlQL3NJL2lRaE52QjluMmVUYkFFb2FDVHh3eFJGN095Vy9sRGt1R1ptZXZYeWpZK2VOL0xnQTB4bGdHMzkvY3BOVGdRcDVRN1ovT2IwTWpJaDJrTEZMSFQ2bDZmek4xVUNrN0V1UCs2dDV2c0Z0TEdtczhqVEhLWnNQRFczWmhOVEZLWSt0aTVuenVvZHVxWXdCRTg4NSt5WmJtZ1JwZlRCb2hMZjNZTHVNWjBWOGZ1cWs5M0p1SmhPeGpmK0wwTzZSNHc2MFNqTnZvSlliYitYVHNURHJvdCs1Nkgxd2lKU1JsbjlWTm5qTlFLZDZXbXdTZjU3TnhhNlZsRHpualh6b0tuTko0N2VkeWFuZ1BKcnBwL0dtemFPOUVaaHFHUWhaNTNHOVpYUisyRm9sejZoa0hUR3lqVkVKRElNaGx3NmZWYks1dUF3T0J2L3pabndkRnZQYitlNTh0OTNrQmpySDhXT3RZOWFLQjVwbEY0WHBERzB0K1JhNFhxY0hVWVhkRDhmV1hBNWhzeW5XN2d0K05PeGxjRHFKQnVabFF4VVgxK1V2RlRtcXRDb1Qrc0d0NzFPNnE0U1E1Zi94L3NSZDJ6QWszTnIxeGs0aTE0NXFmZ0RKbU9QYkxTVXB6ZjVhQ0NwaEZ2d0RaRGtaNmhGcUR3QTA0VGRvYllwMXYyOFJhaDhNaThYVmhSWEYwM05MMU0xQjg4bTJmYkk4dFFENU8vdkcvTThpQjJiUTRHSHl3OGg5K2pMSWM4UEh4WWxoUkZMZ1RjZklRYWJXeEd1UUgwMFJBQWJNRnRpaUxsYVNRUE0zYU5EcHNYMEg3SVF6bnBmelZYdjFST0E0TGhYUW1yL3E0cVJ2cG1BQk5wUHkzR1EwM29CVTBIejlyc29EMFF2VHc4M1JmTkVwUGU0MWFVWitKZWUvU1MxU0doVVFsU2tUTWlJWjNncmhlQkdCYS92Y3Y1MDRZWFpkYWVhN015aFdmbEtQdlVUQkVvMmRJeXBmUHNha29HWUU4K2N0NjJaM3hodVJFN3ZwbFlrQWRjRGEzYWQ2dmhWSW9LYUE0V2RPd1VDeEdvVjRUeDFlUlJXbzZGUndybllUMHpPR01QUlpxTHdKT3AxMk14dzZWS1NRUEJFRlVITkJaNjlOdGdhZndSeGNwZlQ0c1VwNVhKczhBbUUxME9QMkZoVUUzZzVTVERnd29zb1VMZmJMalZ3azk5ZllrempxKy8yZWVxOGFaT2RQYTU1N2RtRGRPeW5senRXQmdKUzJDKytZVjJJNCtsTWJ2Rm5vYUJlKzM1SGRVNXZDaEovajgvWTRSV0RYaExJa1ArdmE0b3lSR3hyZUhtTS9FZG9sSHZITzB1RzJkNUpCQktHZFU3YTM4dHRwaDBLV1A1QjQ3K2NsRUhaRU9yWERqTC84N1RwNGk0S1NkbVRFZzQ0MjdLWlZKQysvWTlpRTVtaGNNZytWOTFXUU1HR2pJa2NzbUx1VW1ubVNla0JHOXQxcFJuVXpqa3V4U2RKY25IUG1NcURGVzFCNXppS3ZuamlMcnptZk41d0pTQUlUbkxqZWZjb0VRcVdkNlNXWlFQQThpVkVJU3p6SzFhbDZ2Z3p3QmQ3S1kvOGQ2K1pvWnFaZlVrTWdhNFNqamdaQnI5MjhYRVpkWTJQME5GQzl5NkNVYVFXZERRZ2ZBOFp2UFo0TXM1SWQwb20wTXZYQ1dURndLM1RiSDk1ak5KMG1GZzl2U2Z1WEVScnhNUDdLN1BjOVJJand3Yzh4RURON01VazZSMG9jRnlPNi9uRjhFMzc2OWxCZm1LTUYycW1YZW1XUUxkdUF4Vmo0eUNrR0NqdXFsbXQ1NlM2NHBsVTFnNGNXenRldmlWS1FFeDY2TTFNREtKdjMzZXNUdzd1WkxqeVpMR3BxU2tjSEE0QkxsZVRTMWUwTlowK2lLVmVhb054a29LQ1NqSG4rdnRRQXpsSzNWclJBWlBOa1hSejBqOHV0RFVsS0M3TURIOURkRDFKZUE4TXhJdi9rZGQwWWNnOXJHZ2FUN2RnSmZjRUtjKy9ldk40Vkc2Wlg0K0IybDdXMzNjSEVpOC9aYXRleHAxRXR5RzB2c3JtQ3hYMkNjZG13RzJxOWNlTnN4NkR4UVpyZkhGRXhHbVhKdXlkT0toU1JTQzBYcVRCZU14cDBCZjVUOXlMYTRrU2g4NXZHRi8vanZCNUJhUjN3L0g0QjZaZE80MzJMV0pMWDczS0dpN2hURVBwRmVHVSt1NGgxOFVHLzhhdzVMTmtzQ3lOakx6SDRqNjVZcTJFeENvVENuMW5rWW5tQXFqcy9LOFRqdXloUEFJWGdMU25uSllPaDFVQ2VqTmQ2d1lFSUdIQjdxQy8zeGZ5OTVsTUdZaVdNbi95dVJLaFNjT3kzeXl6Ly93UzRTSW85TU9Eakx2a0NLbnRnek5QYytqcUtRRElreER3WEtvcVI3cGZMOVhkUHF0aHhMNDFVSDUvT3g1VzVLc2JOaWhqMzAzc3NxSWlNV291MTk4RzBvdUVBblpwdXA0d2Z5M29FbkxxU05oclMwT1dwK1UzMCtxVXZVZ2M4dDl1MGY5dDBnN1lCSDNIRWxHaGxCYmlPZFFhOWVkWWgxY0xFZmxiTTVHZmo2VlAvZzBESjdVb1hhRXN1SG8wMVYxdkxjem1LZXVRWkRHa1BXM2RjQWs2ZndVTWdtV0pKM1JEenREZHQrUkJVMGt2YkRBcWFhdTdRN3VJNkhMUGs3UmhXRUY5REduVUdRSlptQ002bDNuem81V0F5TVc2ZUZtMlBVeEFXaHlsQWNNaitXN3BpMFRDYWJudnkrNG1XNlNWME51L0xlUGpIdk4xNkx6b2tqd2ZkTkhzcDFIWS8za1MweDZFY3Q0K1RCWnFIN3JmbDFvQ1A2T0NiTlRJTEhsMUVxcUFDZ3lkdXdWWERVUlZjTE5Vajg5V01xNUd5eXYrRThGNWFZbzc3MkNVTGNkdkszR3YzcHRCbTc2RXpkcnYvNWo1dDVXMTNYaGZHRFBHMHpXcWxWSlY0UkJoSTZIOTN6TmJhcnBBUGptMVZ4UGM2K1g1Y0Zob0NrVjBmYjdMODA5MG1RVHUvMjZNSTB1cTVKUnA2Q21qb2RKNGM1ZnllYzVPTndwTlZwamtNT2N1SVlLc2VvejZpNzhBVVhSTE1DYWFGMGRWRmZ4WXErRkkvTHVtNitCSUJjQkhySG5pakNwMFVXbWhUUVVpK0Y1ZjVMck5SV2g1R0o2akxFV2NhNExFL2U5S3p3UXU0MjJXZVpQM01qSnV0WUVoOElpSmpYSlhlWjBwYnFGMU9OaU5SR201SEVydDZkdVNvQXVwRVlwWXRMQ0xhWk5RRUp0UkdHYllHb2tpZ3RIWFhNN2lCcnZVM3QvaW1rRitCZUhYLyttb2lVUTNYZTRuT3g0S0hSRGxvTjhpQnVXeTA3bmwzY0syeTBXdEFkTEJoYzRhS3FEN1dSelNzTWZSM3FRek9ta2ROVVFXQkdiM2VYM2hCaXd1bklFanVXdXNvNE1XU25LWkNlcHpVekpaeS9PYjY1NjNaZmorZmt2ZTVmUGpLWnZMdkhpS081MytNY0NnRTYzZFFvLzdmdGZuMnEwaExuUDlWRGJ2eGpKQSs4eG00VmxVVlZJa1IyY3A3U0xtTlhOMzZhNmZjc0VUbjlqR3ltUHJQdUd0VmNkQS9CWWcvYlpZMEZNd0UyU0QrNGJsZmVQVzRwQU9ySnJuMllHeUU2V1hoaUN4TGtlWnNRUlNXd3YzN0hrb2hZNThwY0c3aEtaTmR2MzhRSDljS0orM1ZYMzFvRFZuM2FvWkhuYjdadkgrS2VSRUk2dVFDMjdFMldja2ErMHRDNE9qeThDU2VhSG5oSTQrTk50LzFNbkFBV0JIWTZvcTM2NnRrcTFhWGdtYjJJTXFQaU5Cb1BvZkdUQWV3S1ZPdjVId0oyUXo2TUdBQXFIZkg1L0VqV3VnN1FuSElyZ3FqbGF4bDlLUFpoYkpqNWFiZUxLd0pyTU5QdzMrZXR1SFk3TnJrcjkrMUdmcTg5MXZVVndWRjJ1NDVKM0ZyM0tiYyszbDVxWldUc25NYlE4eDBUY09KR0lsUEEzcmxSOVBWNllvb2tBb0M5QjcyaWhaSkx6cmU1MXp6d0FManFpUU5yR2JrbTZVSlpJZ2llMFZxMnRNL0thckIvS0RlZG5TclBsMDFkZ0pQdzhjTGdNRTRUdXF2UDdtN3VqK2lMUU94MHFyVks2Q3VTR0h6SVVVMVdHRGZiN0RtZmM3RWxMdkgveXZLZ2ZldzdSUXR3V21TWFZBNnRMNUlFVFptUkZJeU0wSzgrbDlGRG0zWUlqYmsxbzlab3FjMTh3RElSWlh5NytiMjZzV0NJUUphdmx6bUQ5L3RiSGQvRTRWS0lUejBXS0RSUDZ6aHo1dlVvUXVTeVBXSDBES2VqeUV5dXdwZkNvYjlQaTdyVlVYeVVRbzJaUkFBTTVITHJOd0E0NCtCbWdUVkIva1RlQTVGRVVBZFNNc2hMbEpxL1hKRllSTHNsOFRUekgvRWlKemN4bmNDLzdPbnF1OGRmT1JTVWZiSFJabitCK0didVF2d0huYlhMY0hjQ0h0VWRsWk1qY2lPUDNGckRwQzdPcjhNZFErVzAyczBRY3VxazdudCtTNmtEWjMvNWY2b3d6cUhkK3B4TG1RQVJLeDA5eC9FWXpxb2g5RHczK2lZMUpVQ1d1UDE5RVZidHlPWHFvdjdLc2VuL2wvK3YvMy8vbXY3Mjc2L0pWZWNTZXFkVnZ5ckVsQzY5MTZDbUI2N0cwK29RbGpvTW9ZaU1IVDR2dnlSV2VlaWlPUWRQVHRObnpLWTlob1RqdjZiOS9YbkFlci9Xc0hFY0lHTCtkc3VzVG9Sc1FhalpheWJ3aVozdlQvY2RFUUQ3cVJ4blhvK1FINGtITk9wbHo4OTE2RnpRbmR5bVFHQnQrMjI4WXZKblBLc1NkcERTdTU5S0VoZDFWSXFVUXRRK1BEWkVBVklqaFVJOHdVd2J1eTFKK2ROVFdTTTRyRzJpdG1TSnlOQTJydDRYZ2p6VkRXUHhueEltc2RYdkpJK1JVeFFJSUhHTDg4LzUwNHdaTmZ0Z0hwMHZzVGJDMTNhSmVjVDdzemZaeXFySU5DK2txYzEzVGtkWDBNMXBRMU5pRktkUml1bTRoM1dCRG96UHJKKy9aWkUxRHRoTndMRGNRQ2J5U3ErS2tYRk83TVNvTllSYzI0ZDlLaGhybUxVb3M2UFNJSDRHS0hObjg5U3grRllpNVFBRitBSlBtZlFtY1YyNE01eDQraFp2VTJmM1ZSMWN4VCt3ME1HeGdBTk44Y0MwUmdESlJ3Sm9LdXQ5NytWZUZWM08rRkMvbVhKZmxvcjMvTVVKWXVXcGd2cUptRTlqOTdzME1adk1pWGpLeWNtbklPN3VBNlg1cmY1UTNERmtyVzVYM2pDcythTmVURWdGRlJTQnVKdWgzbHdZQytEM1p6TDZ6LzlaTmhDaVUwbi95U2kzVEkzY1BPM2YvWjk4TEJzQ0dxQ0kxbXl1TVpnMTllKzlTeUZUbUFCcFc2UjhlOXlNdEdxSWNCR2daS2c0eUdkYVZtS2ZmSVhUc2diVjE2M2RWV0Rxd05KcHlrYTZxcDJxQlVsNlpNQXBWL0UzU2xlUkNPSldoaUZRRVFoRHN6QlpyZVFpQWpBVUFQMklrbEhDUjNvditqOVFTd01FRkFBQUFBZ0FCN0ZoV0FFR2ZkRkhBd0FBMndjQUFBOEFBQUJ0YlhCaFoyVXZjR0ZuWlM1aWFXNlZWZDFMVTJFY2ZuOW5aN3FEWXdndWJ6SlFFS0tnd1BJbWtJTGFJQ3RzUlVWU1FVSE9HdzB0MkhSK2JITnpYODdqeDZLMnBabG1OcEkyeGF6amNOVlZWL3NyN0p3ekIwR1gzZmFlajdhenIzUjNMKzk3bnVmM2U1NzM5N3dIMkIrZUdTQWE5Wm9MMmVYdDdPTEtxVFowTVlBZXRsM3lJMlF3K05EM3ROR0hWNWM3T2p1dXdGVlRWODExazhsMHczVFQrUGpwSXl1NkJYZmdMblREUFE5Q3EvZTlDSjE0Y2dSNmlWWlNOWTQwUFZwb1VCdDhlN1pmUmwvN1ZqMkNRZUhBampSbWZGQm44TWZmSHpkNjAra2tndEV5aUdqM1NRVGpNbUlrajVDb0hGQU9Fam1QWUFKa2pGMkpPWHNPZ2JVTXhMejJBTUd3akxBb0VPbHJWZ1N1Y2xYRWs4bC9WV3dLVERUeUFVRVBjWlFFSUp5Z2NnTlNFN1ZlMEhpQW1nUlVBK0FGd2dja0VCNGdNOCszdWNCU2hzYWVJYVN0MDZuTkkzYUxyVUhkMHRyVTJwVDNIWUdaYUNLSkFLaW1CRFp3YUdwcDBFd0RGUlFKYVNCbUJNSnBJTE1yaTF3OEt0RFNVd0tucG9mcTFZSU9CaHJxOURVdHpicG1uY0d2UDYyWEhSOGdqb21zc3lKcnZVQTZWMGlxSXVhRUxtTUNZeVRHZjN6TE1RejM1UjJiV3VCZmZzNUUzVktsbjQ2SjNEZDRNeHY2bVBFSHVma2dtL3FHOS9jVG4vZ3d6ZTZzc1V5QWYrUEY2eHlRYyt4eUc1dDhPS0hzKy9kdUVGZkJ3TnNJRWZPaUpyekFmZXd2eHpLclNWR1dtUnJVcWtWTk9sSkhZazFkL1Vadis3TVZCQ05WT1pWM0h6czFLamcxVnVTVU5HbGpsWnhTZWZkc2Z5cll4UzNFbExwWVpxcllPckc2MHIzRFdDZWhsTDVKT3puZlROaXVVRG5mS01BaG9zWUxuQnRJOWVNQWVFZ0U5bXBuak45MnlzNDVRTERPQ1NYZUNZbHp3b0ZqQnRYNWhndm54SGJpVHhXRFlhY21vRUJmUE5PTjA5cDNCb0hsQUgwK1dSOFhmNTJOVEJaa3lDcklHeXBXSjc0QlExVm1TR0xQQ1dLWjFjeDZvbEtTbEsxZ3hTeERLNDNoWmhMN3JsVG1GY1BOQm9YVG5TVnBoMldtcFUzTXhxVkNsUWp4TlBIaHIyeUtacE0wNzN1UlhRL2poWklmdDRkcDg1MXZiR0pteks5OEJvUVNDczU4Y0VPaWtTWEJ0VkREMHZVMElrVjBmZEdkSGdTMnFpNm9JTG91Y1FEZEpRTW9Qc2J1Z3dkUXZpTjUrcFNLL3BOYUx1N0szWWdjeXNQY2lLTDdmRmlMdkJMRzI3TWwzSVF6d1c4dHM4azRsMXpENVhIa1M5VGI4SCtsbktmcFBrejVGMUJMQXdRVUFBQUFDQUFIc1dGWTB3Z2RDclFLQUFDSWF3QUFEUUFBQUhCaFoyVXZjR0ZuWlM1NGJXenRYVnR6MjhZVmZ1K3Y0Q0RQaExBWFhEaVdsSkVvcS9HTW5WRWkrZFkzbUlJazFpVEJJU25IN2xNdVRkTW1ybnBKcDFWdVRaMm1HYzlrWWlXVHVsWGNLUGt4SlNucnFYK2hlOEVkQ3hJa0lGcTJZVTh5d0M1dzl1elpQZWM3SDNFMm1YL3hkck5SdW1WMXVuVzd0U0FCV1pGS1ZxdG1iOVpiMnd2UzVZM1ZzaUc5dURpL1ptNWJwUXNyQ3hKUzZCK2drTWMyN3JTdEJZbjJTS1dYelNhNVBybjM4T1NUejhwQUt2M010cHRFbWxSNlpiZGV1M25KN041Y2tCU0p5MW5yMk8zdTR2elYrbVp2cDNSbFFZSVlJMmx1Y2Y0bHE3NjkwNk10QUZZMDJsSzlSdThxRU1pcVZGcG04dGFvSE5wMW5YWnAyR0FkME85WXIzWHNSb085cU1pNG9zRUs5SnV2dTgyNlNodm5BdXBjTk8vWXV6Mml4WHJickpISjB5Y1JrM2dsMXNLZnBmY0drMjNWZW5abnFWSGZiakh0bVdoWDNtcTkwVmkxTzAyelIxclhPdlZXYjkzcTdiWkxxL1ZlejE3ZnNhd2VtOWRML3VVVi8zTFpyTjNjN3RpN3JVMTJ5MHhHWmd1STlibTF5RTFGbDBxWFczVnkyV3hLcFl2V1Z1K1MyZG11MDhXa2kyUzNnN2V2MHBlQ0RjczJVYU1aYUNGYWJ1eFlUYjdhbUw1aTFsczM3TmVvZVV2bnQ3YklYTmtsWC9Iem14M3pOY2w1cFdvMzdBNnpraWVGdjBEYnNDOTZ3N29kYlZyZk1kdVczemJIR29sbFdUUFZCQ2pJM1hHWExsWHRWb3Zabkk3Y01WdmRMV0xnd0k1U3d0dEpDZXdsQTh0a2J3azNrNHBWR1VlMzAxeEFQdE9HcjJWMFg0ZFcrV0s5NVR6R3I2OTZtakREdkVyWDA5MVBrdk44MVd6VGU5Ym50bEdoenB6WDdVWjlrNHpEVGV4Ym0rbTZRVFlWOFFXSkNuaGhhd3VyOUM5Wk9HdUwzQk52NWZ2UkVlaGVPdnJOQlNaRlJyVnVXWTBWczJlU3llNjJMYmFZUUhFMnROLzNVOHR1V3IxTzNlcDYxM2RLMVliZHRUYTVPUzdadDZ3TmUzR2UyYnlNZ0l6VkNvaGFuUmxkVjJTTnhKT1kyVjBKMWQxT1FKU0daQnhiUFNhbkRCUW9hMUV4UzZ5THhJOUtCY2RDeURLYm5heHB5T2tMdkZobGZZaDBndGg0SzhuanpYbnF6cmwyOFMrWnVaaTUxM3QzR3BZWEtwWXQ0bnRydmRJMUw5UmQ1NUdOOUoxdmJmSWVvR0JEeHBEMVlReGwxaHZ3aE5KcXc3cHRNOEZrSjVNOXNVUDJaOHZxZGwzTjJNQWhqd0s1ZUJRQUJqRUVGTHNVMS9SVVhRbzhsUzRGTTdvVTJTZGlQMUFTUFltcTZBc0FTbW9CN290aFYweXZBWE5DVmRiMDJDWlpGajVmVFh4K1JheGdScWNEUUNOcFQ4UzFmTWVEQ3BaaFNzY0RJSlhuUVh6cVdGYlJaTDNBc3Z5eERKQW9iQ2l4bmNtTURxR3M2SG84aFpnWXkxUWdJekdVYWJLaTZLQWlkS1F5SU50WU02RFFueUNTZFQwZXBsY1N4NXNObFBHY0t6T1VRZTNVb1d3RzJlRlRDV1VRRlZCMkpxSE1jeTBobEkxMXZMUlFacHcybEdsSWwyTXhyWUN5N0ZDbXlJWkMzTmNRYm4wZ0d6ckdjWUl6QlMrTE00QWxIbTFsVmRYRXJLeU1aV1RvbFZnR3cvd0prVTVzNkVtMFRFQTRaZ0psR3RUeWdES2tuRHFVY1UwTEtJdEJtWDVhVUZZR01rQ2FvVnRsRUUrMEprUzFrYktlSjREekhFNEljR1BkTVNYQTBXVDdsQUd1VWhHazN3WEFuU3BYSytkRjFxYmphdE5TdFNmSDFIU1ZCcVRzVEEyY09yeHhUUXQ0aS9vVE1BcW1kaWFCekhNdElaQ05kYnlVUUlaeThieFJRRFlEeDNzK2dXelVCN1J5WGwvUXB2eUFWcDcyQzlvVC9JQm1xRWlHT1ZDMTAvK0F4alV0c0N4RzFZb1BhR2NUeXp6WEVtTFpXTWRMaVdXS2oyVm12WFZoMHpJVDNJNXdldG5BWWQvVGNBRE9KcW90U3VGNElPUjRZejFGZFQwRktxNnJiT29tcWlIWFZXbzEzYnJCQi9mRmprWEkxSjRLdkdFVnhkeFNjWHEzcEVVOFlwdnJXdGplQ1ByMjF2aFdFTm1iZ2R3b2k5TVJseHQyN1dhSlhuRTkvR2dubUpzN05mNkhqYlJqZHN4YWp3U1JDOWVZSTZ5YXpYcmp6b0kwK09IQjQ2T0RrNC9lUHZuUEg2VFNldjBYZEMrUzlYZTNwVlJ5aEw3Z0Mxc2pzclk3Wm52SEZjWXF3Qllrd2luWDI5UncxTHhzRnR4VzdYWnBqVDlZdmNaMTdyWGR5K00vUFJ5OCsrbngzanZ6YzcwMm1YYWIvb3UvTnVmTjIyc0toY1FiN001QjFITUFJdktQZm82Z3lybEpveVNJUmtuRWwwcmw2eUdya3diSmlrcWRqejZxcFJBaERwT09CL3RiQm5naVVBZ1p1V3pucDJVa3F5QThNb1RJVU1mRVRQRllQRnZCTW9JYUR0bkRFK2tIMExEdW8rYXZCWDk2QUw3cVFoV1l6cmhDUWpyaW1LRkhWYWlPbmZlS2VGUmY5OURTSlM2OVFJSjQ0UlFodUNXdjJTZ0RMNHRIcmdySFdSbHJyS1QxU3IvZmw0UWpMNCtkU0hYc0V6bEJOTE9QVzRONm9VbnJYTzJ1Qjk0KzVMSlV3WCtXNVp3TW9GbEZhRGRjVDJxRTYwbHh0SjZVQW1hNG50UUJGRWNQRVpMRElKSVQ2ZlZhRXBRREtFZVFCUU5lanVNbTBpVFJpT2M4ZVZhaUNmRTBDaklwZ1JwRzgyNzg1SExzRVdDdVI0ME9jZERvcWhiUFlybkZvU0tqS2ZHYzdBbzhldExJblRSUzZOL0lwQ2VEZVN5Q2VVZnVDSmdIVThEOHlXZWZEQjU4U01GKzc3M0prVDc4ZThLR0hXaGhXVjhvRndBWnNWOGN2bE1DUC9kVkVXWW53MzVLQWN6bmt4QW9KRU04ZzZ6dkowOWdBdktVTWpBSG96aER3TVRJcklVaXN4NE56Rm8wTU92ajRqTHc0akxaVmFQQ3Nnb2k5QW9ic2g0SXlwaHd3NlNVSDlNdk5DTmp4TXlqTWppTFFWaFZJajhmWVlkR2N4dEROVllNNFlSZ05Mb0lkRVFFMW1ZWGYyRzJxQnNlREl3ZVRCT05sWWFlM2FkQis0UDd3Ni8rUGpnOEhQejdILzJqajRkLytkZnhoNy9rd2Z5L3I3L3BQVU1hVDk3LzZ2ZzNkd2Qvdk5zLytwRzBQejc0NTNCL3IvL2RGLzNEZDRkL2U0ZGNleThPWHY5KzhQVTN3LzJESURUODcvdTdaQlR5NG1VT0VvNGlnQUZJcUlubzl2amUvZVBQSDJWQUV4aEZFekJaU1I4eCtjdTJzeVM1b29oTFphYkVrS1RYV1lES2dpQVozMCtGSUlLZk1JbVZhUXhKYldXaG5oTVpldVJNMDhGZGdGdmtCM2Q2Q08xZ0JPMzBLTmpCY1dBSDBXeElTRDQxeEFVSktVaElkaEl5N2MrTnlTUUU0aGdKZ1dwQlFnb1NNalVKZ1dwcUVxTEwvSHZ2Q0I0Q2swOUxRU0FyQlE4SnhPSFNWYlBUZG82YnF3cWl4dVduejVjMmY3N2I3Ym5PS2lZcjVIRit2ajZac0pDMWlSZWVGNlJGUEppZWtiUU1QcjRmWkJmOXcvZWlCSVpoUVpERHBDRXcvSzBnZStFdEhudFptd0Y3NGNlUFFqQ2tuUlgyd21KU0pnS1RLS0hnTUhrWjYxbWlNZnBzYUV3KzUwY0tHbFBRbUZ5K3BRd2Z2cEVyalRIaU5LWlMwSmlDeGt4UFl5b3BhUXdpZVhHRXhVQmRCb0d3akF5VWZLeVByTE5Sc0ppeFlSaGhITE15a0FQL3dUR2dWMlFzdGpFeGNlV1pKeWQ1VWdzU25EMCtjSUU4bWpuZjE2UHhHaWxuSTkvbnpwc2hUaWNMWUVFZ1E1ek4rdjZzc24yaG5oTWFlK1JjbjZGa0h4aXpTZmJ6T2RSVEpQdEZzcDhGY0FZUC9ucnl3ZHY1RjA2QlNqelpueFJQaW1TL1NQWUR5YjR5YmVHVVR2dytFSlJIRlU3cFFDMEtwNllwbk5KQ01UaXhjQXBoZWRvSS9QU2srYlA5QnNFQ3VFY08rb2VmSDM5NWtGUStGWXoyaEQzMEQvZUNKR1B3dTRQSGJ4MGRmM1E0K1AxZDJ2dmRwN3lsZi9oYjNraWtEWTdlVHhJNDNOOGI3di9RUDlyclA5b2IvdnJQSjEvdWs0dWdmS0llRWV0ci92VTNSREtSSDZ6OW9rTUVaQ1pVYTVGSDh2N2V3US94aDM2dm11eDA4ZE5XcmNXaVlnYll5ZnIrckxpUFVNK0pERDF5cGpOaVB2eDJwZDZ4YXIyNjNlTFRuUkVqZ2pNNlNwTFBtZXlDRVJXTUtEc2p5citLQzRFWUkwTEZVWktDRVUzUGlOQXNqcElZMENnK2ZoUkhTWjRHUnVSOE53bnloeEVsV1lNSGIzbjh4Nm00U3NOL0F1Z2dxc1JLWkNiMFk4MnZ2cVZjNkkyRDRiZjMrbzhlREI1OVFWUWE3aC9rZ3pnd2R0d0VGY2RObnJkU3JiTjczR1RtQkliOVA2Z1dmL0ovVUVzREJCUUFBQUFJQUFleFlWaGdnUFgrK1FFQUFCQUhBQUFWQUFBQWNtVnNjeTl3WVdkbFgyWnZjbTFoZEhNdWVHMXNwWlhOVHR3d0VNZnZsWGdIeTV6Yk9IRkNzcElEYXJlS2hJUlVSS0R0TldTOXUxYWRaTFdFcXN1OUQ4Q1pkNEFIUVBBMlNQQVdIV2Z6NVFoTHFkYSt4S1A4L3A0Wmo4ZnM2RThtMFcrK3ZoSkZIbUw3RThHSTUya3hFL2tpeEJmbjBjY0FIeDN1ZldCUnNjNlNFcjRRRERZdFpMRytxbGVkQlIzL0JBM3FZL1E5eFB2emVtREw5Q1BGNkh6Sk0xN1p3RENTYzRuT09iQVVlUmxpMmdoUW9pWkdaM3dPYTBLSVVjdHhEVm9IalpicnFUbEtLOUMxdkViTElZM1l6RTlvU2h1eE5QWDVwVm1QRHVLMFd4bENrcm5udGlDenRBTmhrWkF5eWtydGdKU3RkbFA1dFZueEVNZUZGRE9NS3ZqNDZ6WWJsZ0dhbUtIQUJGSGJDRkZpaEFJejVQZENIZ1RKVGtUT2gwRXJXMTB6Y000L3VGZ3N5NnJPRkx4MTN0UDk2QWc2NlFpb2lyUGlPdC9lQ25jYzduUTQ3UkdRRXdQaCtKcUwzWWFBcTcrbXlTckVsWFdVQTg2QjVzQi95ekZya0ZFMlhTYnJZWWFWcmM0dzdCZUxHMTVkblNqSmhOeUUrT1g1L3ZYcDRlM3U3OXZqYlgyU1VNRDE5YlFNUW40ajVPOG1SRnVQSnAxUUxMTDRPamZ1VGQ5QnRMMU5vTmVBdHJOaitIYXJCSlVXbHh2SnR5VzdTeWJjVmpNWXJ6bG93OUJsOUFKZ1gyU1IvaHBXUkdXc1E0RlV4Q3RWUnFwNVFmZjZMTVZDUFRPNm56MkNldThUL1Y0MzNKV2RKZ3YrYlZYQ0M5WlhWVmFraXBvU05leGU0MmFXaGtBdmFWNjNmMUJMQXdRVUFBQUFDQUFIc1dGWUpQRGIrRG9BQUFBNkFBQUFFZ0FBQUhKbGJITXZjR0ZuWlY5eVpXeHpMbmh0YkxPeHI4ak5VU2hMTFNyT3pNK3pWVExVTTFCU1NNMUx6ay9KekV1M1ZTb3RTZE8xVUxLMzQrV3lDVXJOU1N3QnFpbk95Q3dvMWdlS0FBQlFTd01FRkFBQUFBZ0FCN0ZoV01IY3pUd3VCQUFBMkRzQUFBa0FBQUIwYUdWdFpTNTRiV3p0VzgxdTAwQVF2aVB4RHBhNXdLSFl6bjhraDZvSmpZVFVvcEpFY0Y3YjYyUlZ4eHZaRG0yNTh3Q2N1U0p4Z3dkQThEYVY2RnV3dTdiak9QYW1KdERVVGRhbjllenM3TTdNdHpPei90RVBMNmVPOUI1NlBzSnVSOWFlcTdJRVhSTmJ5QjEzNUhsZ0g3VGt3eGVQSCttakNaeENuN1FrY29WMzBxdVhIYmxHQmd3QWNnMTgwWkZKKzlpMm9SbXc1bXN3aFIzNTJQTEFoUndOVEFiM3NJTTlKcUVhY3g2NVkrZ3Njekp1eGpnMDJZUkhwZ25kb042Um56U01aczFveWhGRlV3bXBacGxOdzR4SlRVb3hnR1dwTWFWRktLb0s3SHB0TVl4UTZyQlZzKzJZVXFFVXMyMGxsQnFoUUx2UnFGZGpTb05RN0JhQUdvZ3BiVXFwdHVydHhWeFZRakhOSmpSVVdWbFdYVWwwejFna3ROekNxQnpyTWY1VE1BdTVWenBZNTNBQ1pyQ1B2U2tJcERkelpKNmZBdis4SXg5b3EySVdJL3JJY2FJQm82c1ptWFdJSFdUeDJCT3ZTRytwNHRFbFM0bHVCRWhweFZOamxXUStIc3NKY3VGYWpnWFhPNGpHazRDdXBNcWRNUkZKSmk2cTRyK3FHYW9hejhxMXhWcE5kV1hKbVdYeTliWjlXMWx2NWdHZXV6UmlVZGJhbG1Bd2dQYmlQZzJLQ3JsRkxvbUJEUUdPOUlMdkJoeWE4SGpVTHp5ZWlCUWUzK1ZrWDhLRUlPcUNWU09VRFJYQzFXeUVjUFdtV3U2WHE2dFYyTFFyc0IzblFkWFFhbGJHSWxFZWJKVTZCN1J1UjhzWkNBTG91ZXo4WFJGbnliOURGOWYxWW10SDNRL0YrQVdRM3dNenlzbjJWL0V0dUswdHRkczErMy8xZFlGamxQQzE4SFdXVy9pNjFMNHVrRUR2ek5mTFpWUjdQZnV4YXgxNUhyNlFodWdEcE9kME5xaStYOWxmVjNndmMvUWU4a3dIRm52Ujg4cWRRQThGdkgyKzdhTURyRCtJVTJKSjN4dFViZ25XWlE1a0QvaVJnbmlxSFBjTEFIQkY3andBZEdWTjN0RzdjOE40b0RtcExDamIxdU9OVXFPTTllOHBBRVNZaWZzRkFMZ2lkeDRBdXJJbWwraERRc09lK01qdHZqNXlTME9IV05zaTRwcU5vanNuTklHSUhudDVwaFZvS1JGYTdpZlhDQWdJQ0pRTkFxU1BYMVRvSTNnWnNDWDZlV0lYdmJ4bGJlWjFYVmtuZUxOWkN4UjkrVVdFV013MkY3TmRjS2pzdWhmbDhzdVZVdm1YU2V3Qzg3emdwODM4eFMvMXJNWVJOc0hZbzlXWjFEMGY5MUZ3aW1tQVZHVXBidVQ4S3BRSlZ1Ry9RblNXbFQrRnJuOTkrLzN6Kzgzbmp6Yy9Qa2xQcjc5OGZaYjViYWlQM1NEOGsrckV6NDJlQ1lORW0xbkJzdFIzd0pnaWxqR0VMKzYwL0srck5wV1dYN1FXbDZhbXBIRkFmMC9TMHBweXRzWk9hSHFiTkZMc2NOQVlJWjlDUElON2x0MEwvU0xYdzI0c1BrOFAyczJxQVdrWVhEbVF2blltRVlPVWhDNzAvZFc5eUIrbGFYY3pURmY0NncvTFdMNXFJenhESm9sMzAyaWlwVG43eUo5UTAzRVNUbXBrTW5BZDg4SjZHL01Nb0FNQ2hGMS9nbWJTR1FnbTFQRU1QL0g4dk9WMmFTd0YzbFhNV09FeER1ZlQ2VEpmUGYrcGw5NERqb1BuUWN4WFZYbUJ6Y0ZreWVTSW5UWHlyVGFPMXBLeWpKYmxqUXJaakplanpjRTZJM0pFSW5kUmkyYWVQMUJMQXdRVUFBQUFDQUFIc1dGWUltbEgxbUl1QUFDYUxnQUFEUUFBQUhSb2RXMWlibUZwYkM1d2JtZHRlbVZZVzg4VGJvSUdpZ1FyN2g2Z3VMdGJjWUlXOTFLYzRKU2dCY29QaDJJRmlyc1dLVTRwYnNXTE94UjN0NXYrNzVmNzRjN3pKQ2ZQeWU3c250azVPKys3TTFHYTZvclltR1NZQUFBQVcxbEpUaHNBQU9JZ2ZtZUFrQkRmY3pyY0JJZ0xocXVTb1FjQWdPLzU3d05jc2FYMkFRQm9BTXB5MHJvK1dVZGYvVjBwWnRLdmM3Z0gwT0k0cDJSU3VYbU9QY2ppdUltTnY1RGc1U2JxVFpGSEJKQVQvelJMWUFSbXFhdDFaMWdUdkJsc3NxbGpaV1JwNk5hZGhTc1BRTDRvaTVDNG52ODRGVGtJTU8vMldxRDg5Smt5bmoyZzI5NDFad3FwdjVGZEU3Y3hBTDFEMHMrV2o1ZnNQK3Y1aklUY29CZUQ3RDJKWGZIOGo4WGp2ZzkvZlpHb2d4NjVBd0lDSWl4bFNwRlB6MGlwYjBzM05ublpIM1hQemtoZmZ5eTd2Y1Y2SlFsRi9CMmVBNUdRNlBtcFFVU2RZK0htWElwOHkyQzVwNFpWNDZRazlNSHFHOHBpQklPeTdnUm9UaGlnUUlvcVJaakdGUHIxcmhGREJkaTM5aFRYM2Vpa25DZ1ZLc1dJcFFERmpPYzVUY0tTUzVMdnI2TWhXQ0hrblM0WnNvd3B3NlJkNGpNc202R0prVkFhSENqSkc5eWcrWWIwUHJudU1xcWJCc0xHSy91ZkRjeWl6NUtQekthV2hDRUtndG1Nb1pEdTlDZXhBSUpweWFURGFoTUQ3S2E1aHlDdVdtWGc5TXgwY1FFZFc3enc5S3dRNmFsY1FWSk42QkNKZWIyNWJ1bFdGdGlWQURGdTF5UXN6NEVPSUpTS0tpTzBDd0FGazZybTNFYWNUUkl1WmI5TWFmS2xINml4YnlJclArTVlHZU5GS1NGTDVHQ04zYTNqQnZsNFZSTlFDeTIrSmY3VFF1VEIrYWVXNk9VV2xSVU1aa0gxY0dScGJPQnRkajFxRkpBdWM2UUpSbkZxazFoUGRqU2l4eENPVWd1R0F3QWhYVExCRWZzUkdSa1pHQVJNZkFJQ21KblBYY3VBeW53QWJkMXR4eWI0UzNvSWplc2NMT296aGxrblZad1ltOXhKMG5Jc3pwY2ZTRVNKWDNtTXZQV3Q4dU9WZnZmMW9lR1RpVTAzYzR4aVgrYmN2dTZwN1hqV1JHWVovN3NoMzFRcENsWnlCY0VJa1J4QURTODc0MDd0RmNSU0xpNjViZW9nVjMzd3dydDFpYU10Nm1jdS95aVVPWmlKTkNnTTVLTVFwMk9MWXBzRUp5OWhERU5iaWdXRXVTc0RESXd6RjhtYmlPVmNJaloxOVh1VUIyWlFBRmt3WE1rRENxOUd4akN5cHNBa2NwQlB2cXRzT3ZPeGo4ZHg5WEhweUl0RE16Ky8wbHY3d3hjcC9BTkJWTUw5Vk03N0VJWm1KTkpiak1Jelp2UDhFTGxTUWh4VjNSWVdzU1N3Q2l0am1EWWdkeENaSVFVZkVPTUdnRzhLd1ZrZ0FCSXJBQ0gzeGVJb0VGcWFOMWp3d29pajZleU9CSWFUK28zRTUzSEIwQUZ0eC9laU1Bb2MxMkYzekhDeTFEcjFySzhFNzlXSjRkZ3FUb3RjWGMzSWdMSXlsVE9mT3VoaUkya1NRS2pyTFFBTDBOVlY3MStSekNxVWh2ZTUxekxDR3dzb3hSaWxVaDlHbWRwTFVzL2U5YnZTbWl1aHBNZ2hnOTFvUkowU1crYlhDQUZuUm5QbFduSENYYkRRNENySWFxWGZGQ0FKSFpQQVFVNnhnU2hIVjd5YmZlR2hyYm5tUVlNamVZa29pOGxwb1ZBc285QW1hOHQwMVZjNWFqRU01cEJzTHJsM2tYeVFtclUrZ1paQnlsUm9IY2xJa1Bja0U1SXB1WWJhcGpDQTNoU3FUUldQMzFRR1JHcjM0Uk9acE8vMWlGUHF5bFF3ZzhzRUJCMEpzM1NnTm1qMVBSYUF2eXVZVUNnL3FrQzlEelVnb2F2bTIwQUcrKzRsaUF0WkY0b1FvbE5uMjdRWWJnVitRME9XZDZ6REs1KzZDMForQXdCMWVaTmJCaGlDVjRobllLOG1QWnlpcVRHMWpia01vZ0d6QW13WEFSOWF6ZXRRSHNYTjdjZ1I3OWh3bnBYaGtyRUhReENhMG50bmJDNTRYc3dhdzRsa0F0aVFFTmp2Sm9jbnRjOGVkOHlqSFZRSjZnOW1pVjdocHFOUUZTU2Q0Yk0wcEFHQUJOV0tMalYyaEZ0YWg4djJOWXI4YVZHWW1QZnVmTEkxZFpqeldsdGI2K3A0aUNDMGE0WW1YWFZ5NlFZaTZEWXNPa3BFQUMzQ3J6R0FibzRCSHRPUDZUbUhLRm9JSmEreEp1K05lZndaYXBxVnJiRlRuZjJBUXFtTStIK1o4cU9aZXNqdFJjb3U3UmdKaE1EZE1BS2o4MWYwTUV0ak05ZkJMNUNMUURJQUszMkp6SDdUV29PVkd5OU1rZlc3M3BsT2I3K2RRY3dEWnBxTllVd3Ryc1N0ZWZKQ2pvQVRXYUZ1NnJaRnpycUIzMGdOYlNtK1RUSnE2OFRjYnJzMEVhb3Q0b1l5cEt0a0kzQ2l5UEdkS2JmdHFaSGFEbkcybGMzc1VCdjl3eXREODNkVDFvcHp2dWZrYzI3c1k5MGsrY2xlM2sxWFZ4aSt4bGVzWGMwYVJIMXBSUTc1QzcwdVFRK0xVOHBFQ1pvWU5kMGY4bWNVbnQ1S045ZU50UlpOZEc3VXNEYW9WU0VsYTZ1d3RzbURwRXBSNE5wY09LUzZNOWJDd3FwRCt6M0EvRUVlb0kxclluZnZadnhQTi9LOXkvMVB2RHZRd29uRlJjSFc0NkdobUtLMTNTRlhrcHZoKzRuV25BSmh6NysvSGJJdGV0QktJTkpwckNqK1RyWWtFVUN1cVFWVlJ1VkVsaElVSmNJNkJTQnBUREJZUHVuVjdQczZFUklEdG1HSU5lUGUwYktGNGFBT2F6aGxITEl1T0FRS0FGb0IybVlTeGhGcVMzblExdU1ab0lWb3NuSWdOQ2RwcUM0R3BEQ2FUajlZVzBYYWdoeE55cHdVelFNQTFpTFVhdGE3Y05mYmhyVHFwZXJvNGJOaUxVOWFwWkc4L1NLVmJsSE9wbGZTR096N040d2RpWWFIK3lwR0lSQ1Q1NWpaSE5tVlhYeTJEa0psaWxVOUVHU3BkenViT1MyUlgwaVVZQU5CcGEwRDlRUGpPT3oyTWNPbHd1WUo2eC9JNDZmL3BvK3UyaUQxQWFGVEF3dEZrc3QvM3VHK2dnQndQZ0VBVmpFS21aa1dsU2FmN2V1UlB1dFVIZGo2TFhkeGpBa3JrZEppc25OS0M3VzBhcTJ1aHBjNDVBbDY0OU5HMStRT3dHVlptOTVxb3RZdHNTUEh0NGVRQWdhTUNFVStUUzY5cFVDdjhVeUN1TmVSNWxod0g3T1p4MGsrM3paMVBoMk42Rk8wTy9peXdYMkVZckRkM29VVEVDdDBWUG9Sa05sKy83UFBzN1FZMGh2cEl1WER2WEUya09qcW1OTWlJMTB4b1RtbmlQRXJTM213NjAyQVJIak1jS3VLdnY1Y2VYWEgvYXl4eTlYbEpZcDJKdm1rS3cxRmJIOGg2SU8vMjYxclcrV0ZwcU5xd00zeGNwcGtrQVE0dFNWNCtVeklDem5TU3BBTzhJSGV0bjlUU3V6MUs5V0puY09UaFk2T0RnN2pSZ0FMRzV1bzcvbVd1UmFsNU1lQXlRSmx1OEFhaVY2NzY4TjV4R3N1ekJsYnJ6dGZiemUrUDFNZVJ5MUpGU1gzbXQyQXk2b3Z4aTdibCtrQmpINGQ0UlBBdlZGNTVpb1V3N3Jld29ta0w4REorOTRZakNPcm5hSmlOZlBvU3ZMblAxZVNTR1E0NFg4UXNjWnVBQTNyRDQ5RWN5NmZxeGw5WWp1NGhGWHFXVEprWFB4bWlhMjZ6WDNPeE5zazRLdzNsSm9SMzhITlFHWXBsajNwTUhYMnR1SlVuZmVqVkFxWFpKNENFVkprL0xGaEVVdGtMelkvMlg4WnErOWEzcHQ2VElzYWFqT2VUait1OURPSHVpVkI0aVR1N1cxc3R1TStYdWF2VTc2UloxaXNtU0ZpeTZ2TitUVmJyVG1haGhlQlZ3OVVkcnArWGYvK0Y1Y2x0OVRUdVJXTS9UVXZ2TGNHbXh3ZjlvaGZOaTRsUVhWeHVOaDBVdFY2ZkwrNCtweDZzd3d0MS92UEN5RC85NmZkSWUvc0NhVHE0SG1MV2RMd2gvdDJNcXZPT1JVWGJIOTZJdFppNGJ0RC9uTDQrQis3dDhVcWRBbTNLemNkTnhjNUwyMWQzSWtNZXkwU2Z1T0h4ZXBmSWNySWd0RzNBZnNrVStQUWpxdEtGL0hidGREdDdlMUNuRi85ZGxndUgzd1BhL3RUMzVqczcwYU5rMWpFRkEwRnZkd0VqV2Z3SDVTVlYwRmdOQklTeW4yV1pZZC9hcTEyeDc2K1hHcTg2TzVMQlFUY2szcVV1ai9lbnNFT1pzVlB1NUQvcVdMK3pQMEZvaUg1ZEFtYk05SGZad2tJY0NjMUxxMExlbm4rS3VwZFZtYjByOWYvN3ZoZDdZc2VOK2RQYTkzZWJsbGdGUTVWbWJTcVp3bHA2ZWpvL0d0eXpoV2h2VDNJblBPdXhkT2hOUC8wYkhEY1FEbGxORk9RUUFienVPcm1qSlhSeWdZWHNkdXRQaDE3cTFMMkdsbzJxOXphSk1PS1BEc0JLS0YvT2dMQktUVXJIYWEwZjBRajVReTRJanNrQ3NqekxsZ094SFF3QXI5Vk45M0E0ekhsMGViVUluUXo3ZkpLeHZ1cXdqcEc3VDFVRnJ4b3JPaWdBaTRyNzdTMDNGWjhkMU5FNHV0VnhIQllsMGo3MWQ1M2ZpYyt1K3pxK3RDVE9sMVNBZVUyY1podHRobXN3MUpjN2FBY0tNZTNyVzQ0Y0dabHg3UGRVMk9IWVF6UERkV3dxNmJhS0xydzBQcjZ5bGduR0dmQjAzRzBoQUN1SmFOYWZMMzIzdzEzVW5zTkk4Q0dtdkVRZmxJUmVpNk9LaTFNMis4eTJxeW9hQWw3U2hnSloxalM5WTJVMmJhNWdsdmtQN0F4aWpDVUN3RjRGbjBmeUFVQWZ3VHlNVk1BWFFDbjJaYk1ERWcrUktoTnFyNzFiNk1VaGhDaERNQlpPTGNzdXVEV2RVbFBIanZyTTUyUW12ejdwajVQcGR6b0NDeEtsOWhEQWxZMHU3ZHZ1MHg5MXNQSm5adS9UV3RscVVXVWhybnNjV3N5WEsxUW9vZVdoM0UweTFNYTBiM1ZCczFkc1EvVzhDYi9ScGNxQlhFSm1XT0JWTE50QTZqVW50WWgrM0VXR0UrdTNaUmJoUm9wNHY3WEtFakJHcE1LTit0czY4UFJLbEVzdzhuYWhxL2xzYXJ3OVhLVzFSdmxERjVnYkVORzF5UDJ2L0R2YlpZWGoweUxEckI0cEJ4STdRQU1mNVNKU3RycGRhZXJ5WWJ4NzhNNXV5ZGRmcjdjalFlWm1wZzhZZmpKU0FZd0J0QVJHRHdScDRLY2ZYLytSQVJFbzFhaXF5WXdRMi9FZXJ0UVpGWXJlOUdEZkt6OUk0anhNbWxDaGttTVVRdTNRQjJkUXBVNlBhL2o3VzFheW04N1ZLSXMxU3lJWWl6Rmo5MXMvNDlYNVdZcFhHalVPZXVhR3phQmpvNk9EUGpDU2E5eHFDWGFuSmRGNW1EamVrckNZVExmR0ZWVHNhNTNoeVJ5cUZTeUlKeHRwejk3Y0NVRG1EakVuaTZuekI0VzVoU3EvYndRL3YvUDVWNGV4MS9FSG5VbzJFeUNzY2NPQTdmaE5hN3hpWTVsSW9menFwcUpmQ3FvWEYwV2RDU0hSd2NFMmxlcnZzbE9mRnh0S3NmZ2Ezd0ZMTUE5RkNuUVA2cWJaYnZ1dVdITzFQaTcvUVJwdEZoVzBQTmR2cEdOeEVuYnhaamt5K09VU0c5NVZ4OFcyWXp6RC9kcndxajNQS2lndDU4Umx2M2pwb1NJcUM2bHhmZ004SG1GY2d2bUErblNjOWZHbmwrZjlUZ0xFYUJJaGZXUHNtRUNtb3ZBUWJSWFYySXZ1d3FwTmlyY2gwSnFDWTJtMUtnZWM4cU5vcitXZlhoK21OUnFwTkdwYjJIbEtGdHRDb0FqTVpQTUEyVWZMcXVzRk85UlVIRFo1ejkvZ3lZVWc2UG52cnpvd2tsYlNyYk9WSS91bHRaOG5acHVlSTJQbWpucWxjRCtnZE9DdkFWSGZuT0pMMG5BcGFOZDdxT0tBUERodEFkWFZFU2s0K0xyU2RaUnhDZTluemREbW1GZ0Q5K1lLZ2VtMUY1Z3FnU05vYVlJY2ttWnB1dEEzYlg3VktlVVVjRkJiZ2FXZGVvN1Jvd3VVNlZFbGRKdUE1U1JqV2lrS0VqeWZHNHltSlNDbVJYd0o0SjJWT3dEQ2lXL0ErZTZBUk5jT3ZQcXZVaTJmMkorcGliaFBqU0ZBeDFMTjZtYkpJR0lDMGVwckdqUU5MUVJteVUzdXgzRmt0c3JmOXBYdStNMXV3UG5OK3huaG9jcHFjR0FnNllQOHp3V1A4UHU3KysvNFZLV2ZmMGd2YTVwbm5rbkdmVnFKZWpseVpXRXN6UHV4NmNiNmg5cit5MHQ4cDhaZ0NQMmR4NTNra3A5MGFsZFN4NGZ6OVplL05PTk8yL25IY1cvdkRHeTc0eHYzZzh4MWNkc3p1V2YzOWxHYmlFSmdXL0NhY0trK3UvbmtKdVdpMUh3dnlkNC9tVjZUenlNelkrUVJBWitQcjdwNlhnMnBNWEdIeUUwL0FLelRJMC9iSURlRnZUQkJDem9heEZJdEhPd2JoS0MxQ1h2cCs1T05RT0tVbmRrb1BkVWtkb2lVb01SdlJyV3dvZUJQVmVaWCtSeUpVVVJZVExCVWxLRXNtRzU5TkkyK0pnTStFc08zdUVMRVgxb1NBQmFPcENNaVFseXIrSU1Ob3hBNEV6emFNNmxpQnFEYjdxMncwU1RMTkpBUjNic1ZKQi9oZFd3OXJhMm42cjF1T1ZnN0oyOVpXNSthS0VncVpmWUcvbWZqZGdVc1Uwd3kzM2RTN1oxUlQyNTlXWDFTeWFkS01zN2lLZ1lhbVQvNXJvU2lvQjcrR25nRklnNk40eWdwdEs0YWNYL3BKMWVxTGErM21PdXl1VGgrdWhnYjIvUWpvejdPMzRIaU1ETjFyQ0NTQmRaMUkxa0lyT0FCQnlCRFMxRTNtb1BuSXJVb0VVT3BGZEpnaUNRNDZxNjkvN004bks3NzhWTzUvTlY5VGROKzRrOCtWZXYyVXYrSnlUbVpOd0YrQktYMjVVZ3haaFU2THJOQWVWenYyeVFKQ0V2M0Vjc2xzdjhUMkpHZmRpVkduMkFacG11Y09YOFM2bE84Y2VuQXpOdkdJekQ2UHZmWUhTcVV5OWxMSGxweGtkK1J6NER2eWtyc2hFbXF5SDlIQjg1QW1CNUtjYm9hTTUrZUxtR3RBb2Q1T1BEVVZQUTdmcW5IdUh6Y0dKVGd4YlBQYlBuOHkvZE9LY3BwNEhSc2hqSEVKZTJzNzZyT1ROSmk1Ky80enlwQWkrMXBNRWZiMXBYaVdnaDFEay9rMm1nSWlJaXRxTVowTnUwcDRlYlZZUXJzZWxYVVp3UDFOWFYxUk1iRGJhY2tqNGcybmdkTGNCdWxyMkpoWExiMjU5S2k3UEpha3pIeHl1YlZ1NjNralJpOTcwR2pWM2FZY2xrTjZTS2hLSlFoSVArTTYyd3h3NldWMWN3TXZyelFlZXo0L1pRU3M4SFRUQ0syVzV2TVFqUjZKL0N1KzB2dU5mSGl5NmQ3WWhRdXJPell4bXh0Y2xMb1JJUCtXTGlaYmpTRkVzdCtieEovWElyMkhtbmxpQjdma2FLMDd0aStMaVQ2V0xxMWt2a3UyclVFWEFYVGNRV1RSRVhOODdGK3I2TVFpS2d1YW5KRzRHNmtGZjl0aElVblR1ZnJ0ZkZUUy9QV0lIeWFpbmRyeUdPYzFVcERIdThPWGR2dVVQUHpvUTVvak1nc1p2czc1cTVkbnNSSUE0QldhcHJhMnZURW01dnM5NGdPb3lOamFYejJ0bDJ1Sit1ZFg4eDlSdGMzVGptdlVZTTR3bURiWXRwR2JiN05iQS9HQk1HOWdGN1ZWTldWbFlRNW5xYmt0dTA0bGRlWFQxdWxuY2I4eXI2Q3dUWmhWVkQvR3JhcVdsWjd6c2dJR0FzYkVNODVIQi9mK2k3aHU5MmlyN3RXSmJ2am5adnFnMTNud1FDeVBCK3NPTXFVc3RVWUJWdk45eGc3dWFqYzdqdWlubVdxSC9tOHdUNTFqWktmcnVSMmpIb21qcTNwREZWTEMzcWkvcHBjS2E5L2RWN3BiU3FTdjNsWnE4NDUza2k3cVBuemloUEg1K2E2SVVYNWlrQ2ZIa3h2Q283Y3lLYmNDU0JUYkJZSlpJVmpsQ3M0YS9ER2JlSFdHeGN0MkpvKzUyazhDRVQvalJXN0ZwREpLRmZkZEU1NlhNZFNnTUJPRnpYSG9WOEJEV0l5SE9jNFZpRmgvTHRsTFhINHZLWTJRR0hVc1N6cFRnbWFDcFNCQWFVUGcvUnMrL2JvNUlkL0V4cngwNTZiZ2tveDdmaE9TYnNpL0RYOTczL091cjBzTEVvK1ZlRU9Ealc2aVEydDVqMGk1b1B6SHU0cmNyd2l4bU5zNC9iZjJkL2E2Ny81RWpJSHNBSDZTalF4UnF6U3RrSWtkSzRrOG9JUit3ZFVsSTU4cmZlQm5tclI4enFWWjhWVHc4YkZ1R2hrUWhORUJLQmJSS1E2dGgvcmcrZUdDMXlNZkJqc3RseWJUZ0VKWHcvREZ6Z2swbVYveWtNNHZIa2xSUGV4VmtNWXJKYWVrQVh5SFdvc3pJY1NHYjM4S1JVZVJFVVoxMmtXalJpdmFMMUZmUUVaRSsrN3ZsOWJxbFVhUGllblF0aDNBbmJpUW1ZL2NLdE5nbTUwZExmM3NERlkrZUgzaXZGUXQvaW9kMUFYZTZUL0ZjS1M2UTVhM1VZSi9VWTdmM2pQYUpUc1JKRzFFVE00eVJ1amxUSUtaLytQOVNFR01ocjlBRkdldXpVYmZsTGtLYU41TXhueTVndEdlTDhwck9KUDBBRFJXRGFmbXo2anEvM1B3bmFJcnhsbStVVTVnTWJwRThlU2RJNjhkenpxdGd6Ym0wTWxOWURlN1VHOFRZR0lzelJXWmk5dFR3akxIM0lzZ1ZEdUFzNTg5MmJ1TmVzdTlsSHBRdU5IdGVWV0IzdTQ5dWZYWExLczVSRjZYOERqVU9na3JIai9mK1lESFZyclNlcm4zL1BXYkxMOVBGcDNkV29ZYWVVR2ZvSWVqaXp1YVI5VUYvZ1ExY250YjVpL21ZR3JsM2xzL21nTEdYUTNkcDByY3ZJaTJVd2ZSeVZlSXYzeVVxNy8wM0h3M0hyU3NRd1BRS1dxSEVqZ1B0aHo2ZFpZRG1mM2lqdXArQmwwS2ZnWmk3UlNlTlByaFFnWkRkMng3R252QXRZVjNTUDFGNGxkMjl1NmZsR2g1T29UMER5T2NNb3NxTGt5OUh5dUJrL2ZjQU1xZ2V2MldxVHl5bzVZcDhhRXozNXNOaDRoTURvQ09hMHNpc1U5UHlvbk1UMEZZRXVzZ0hQVzROSlFYZkRacmFDd2dVNGFhQzliSnZvRUlNbHpmeUpFdCtYcitPUkw5Y3pnUmFzU0l0b01SODVGeGc2Y05Kd01RdUc2dWFDenZvN3FnbHBRejdkVHhjYVU2M2VkVktodTI3OGlscDllYjZwN256Mk16UTBoTUd1K09mZTFWc1BKcDZmbjArNU5PVGlwSDNCK0IrNW9lallxRGRMSVhtdFFQUmVHOUx3WFlwU2NNb3VoeTR4cVBMOFVqU3prcU42SmVndzQ1RTU0YzVUSGZkQlZlTzg4OXRnRW1CdDRFeXo3MkNRbUEwaUlYZ1hPbXJDM0lhTU5oRjlHM2RoVnBXNm83Ymt0NWFpYjJxSTJLTi9ocjlpZzBBaWhPRjA3QXlQRGRHNGFLM2wzNDgrajR1bTdMWUdhTU1vVGJoSUFacmNMMTRBY2YrYy9ZenZOVldXT1BGQzdxQzBNR0ZvVHJYVXhocjZsTjFiWks3QWMxMUFUbVlvU3Z6ZlBUZi8yTjBENTVYQmMreHFsL3RuRzFYMVlZcmgvdUswcldwSHA1ZGN4eFhGdTg2NU9KZlZkdThIUElhVzYrZUdBMDJrcm9Uc3prT0pzT3gyOGdXL1JtcmhsWm1acWZEU0tlUlBMVng0WFplRGFSSytsbk40Yi92ZG1JT3lBYzJYbTlFQTdNRG5peHpxYmdBYSs4RzRoTjFmdHAyTFFab1hrKzEzS0Fybmo5YjMxbXNEYm1zK0d3TUZlNGpPU2hUQ3NmUnB2S1JwWXNwWldEZEtLeGR2bm1vMnN1S1FmVmZKOEpVVFBVMm8yKzJ1ZFlyVnhTLytleStSQXpndkhvcnErdVNTYzdHeWhIdGhQVnlBNmdIaElrM1RxVjFES0ZPVUFJQ1J1SDVzWEhqZ1dKeEhWZW55TVBnOWQ5d055TlZhTG5oU2FLdzFUOEdRN2k1UXBBSmt4cFVEK09xQUEzV0hMNzJmTmZBR2NpRDY2dWtFa3Jjcjc3Q1VVdVEweG5OYS9HUXVkc2VGejI4RS9jQVpIaE1icWlGUmV3U3RmamlNRU1pTzV4R01XUU9mR1hsWEk4dVUyd2tIUGtpd2EyNDVsNkQ4YXBmUW9OeFQzZWRreUlGNDE3Ky8zNjRpWGhKYVptZDZicVJQcnI3ZDhUSExteEo5N2ZxU1BjMWpZaGNDb0ZoWW1lMEJ2czIrdnhzVXoyeXRxVG5PMjFQRWNmcDRFdit3UWdzb0tXbHAzd2p0UEh6VHRucDY1T0ZmbmU1YmRHMGlJWkd2OG14NTlteDFUQmxrZWpkMVE5K0xzWEY4dmp0YmhxdjdsdXdLdFNWdVBITFFETmg2MnFZcFZ6SEYzRWhNRzhMTTVIUTM5RzUrbkNDSGV5dzNrNmJUdjNlVXZIamhCQlhONUhNTzBZckVicnRnK0MrVGkyalBCMFMwNUE2L2ZpVzUrdnZTWmVvNWdJSTZWbnRWbE5uemhlRnl2eVVDWGFFMGtEcW5mZ0NjZVhvayt3QzlRTWVsN3JCWVYrUjlSU0dBZEtsOHRCaStZcGVDUGliYUwzaC9Sb3FPTmR6MEhPUmk1TWJqZGpoa1JjUlBiZEo4MnZOS2NjbFFZMjNnUWVoKzhsZlYxK0pyRTdQQXE2Y3ZxM3diUlFFQjBTTTEycWhkWnF1TFQ1TXJsTldYYmJDTmZCMzYyOUQxT01sbkg3MDhMTjZRbkhTRk45VTBZL2VWM3MrYmxhZ3hlZ0VCZldROWFpbTh1K1NydDMyeXVPSjhnZmVlQUpmMnExbnE1OU5QUlVWRkc1NUhteDQ3aEJwTFNvUzkzOXR1Q3IrWWlyaHQvRHBhYk9JMHFNbTFCeExHcmUvRDhjSmR4N3JGRXQ3SWRLbjFTUUhSNEJETWUxaFhST0pGblpCVkRGS010b3AxbWdnTEt0RG5KbGJTV2RKVng3U3dHdWhuT1IveVRxL3hPN0ZOT3ZNT0Rrb3R1emozWlp5am9yZHhqY1lBMWZRcDB1bFdSbUlaeU1hYy9EOXB1VW4zVE95ZmY0ZnhsSkVCZnhxeHJ4U0lWcWpybUZCZlJaWjZvTEtqS1FuWVg2eUZrQlFxRXdHYWx0dy9WeDNrak9pZWtVVGdrRWlCM3BhWXkrbXR1ZjRoMU42LzMvck41K1RqYnJvQ1MzdU9Bb2U3VHlWUjFlRyt3LytQTGxWeHo1Rkx2RllzUDNKeGJVQ0UyNDVHMk0rUzVtbXo3UERaaWpIc01yZHh3eE5KazBnR0FNZ0ROVTZRcjBvbDhQWDU2UG1JbHR5UHhnam9sRkdFSWNsVmJXVFBVaU5EV1RaeFBtUnFEYUpGTEJBWWkxRnljVUluWDlxM0VsVVJnS0xSYWJFeEQxWHpiVVFwTWxOSVpndytUU0ZaTVZJdUliNVV5Z2liSFlzd3AyWVhXaWkySnR5RElEY01LWmMzWE56MlkyRjE5OVV2dEJnNmRtd3hic2QvRTVyZmJHSDEwRXdweG9OWE1QUVBxNVhISzJYa0RTTC9ITFpQUXE0N3RCRUFPSDlmR0RHUDBVYlMvR2xJSVJCYUJvbk8weWJNdFM1RldodEdRTkdGQnNmUHI2VW1YRWxLMkhXVXRhMFplNjU1Vk5GSDFQZmQ4ZVNsSzNyUjBBRmNvZDIydWZHRWFYb0tTWGxLaVpMY2ZUKzJHYmJidGk0OXU4MzVWRmovZzVnRGdGaWg2VEVoRzEyL1ZBbWhoZkg4MkRHRjRjbS9xNWwzK05WQnpac0dMU243QWg2RStPNGFJNVFnS0svL0lObGNxMkVvaEFMT1BKRWNUUU5yaUJ5Y0p5OGtKR3kwQUtDa1duQ2hBL0RrdVVYYjZwQVZERzB6VVZ3cDh1eUZCVG42cEVHUitBbTY0VXlackwrRUpSL1hjVjlSdXpXbWljRDJlY2ZGTGdvNUF4MStobGwvakpENUpyamlrMTlSY1pqMytRMUVIVXUrZTA5Sk16ME1LUXJGZXlGT09TRmlmeCsrNlRvSHcwZ25BS0dnQUVQQVlKUm9pZUtucTJ1cG84RFZIeitZZnRkbW83OTNQQ0FqYzM2ZHBSYThnUFlqV0NoMVpsMElRTkh2SmpLc05OTkxpNEppWkdKQ2lRbVN1UnJGL2xYcm1ZU0J6ZjhOTGxmZSsxNEduekpUaUl4c2kwd2VINFVzai9hTDkwYmR2VGtvT1BhcXFKeFBRRGRKTTdKZ2d6VlRsamd2UDc4SDlSMHhLTHpMUkZ0VzVrZSthemhpRUpITlgxbkJZYUIzNEFLL1VyVTBXNzkzbkJRdGw4ZUxxVVhvUkhUaFNEVEE0ekFRQmhBZzgwMlRKZm12Z1l1ek8xRWxNSFl6aEp1Si9jZkp3YlR2bVR6Nzh4Y2pvV0I0cThOVWtSUEdBc3ZuUVZ2Ukd6TWo3M1NubXlaREV6V1piM0tmT3JLMUNvUERtRVpZaUpGa25DcC9PemVpMjh1eXhJUEMxOXo3M1VnU1E4ZFZ6eEFMbUpHUjBYSGRVRzNpUHNpNHA2LytWZVRxdHl6dWN1RE5jcytMbFI5MVRxS21MbHVlL09mWDNIMDhac0kzU3g3L1RoRStVZm1WcEZuYzNzYkE4MWFnYVA1WjU0OFg0NTAzSy81TnF4LzlKK2hJb1JTcXU2WFFhdjJKVVo5eE54cDM1MEVlTjBCVmNRWEIrVFMzK01HblpHSzU2bVZqWWlKdC9sRVdtMUF2WU5jRXJFckxnQ2U0SVlVMGtMNzA3azNhbklsdlhaMDVyZi92REJkd24xY0p4QWFyQnR0WXV4MlYxK28zMy96a2xYV0tmaUdtTXRFdkhXQTNzRXVOUUhyUlJ6L3hYeGFVZGdvRE9aRmh3dGZ6ZE1GTk9oUmJKSTZ1Zmt3aWdQYlBCdEZuNER1L3ZVTC82ME5oQkNqNnNXdDc5ZERMK2ZFTVFWUVBEZyt6QkYxTXVUZFpSV0p0K3JDTVE1cld0dW9xTkYya2M1cGlsZm5VdkNxWU1nVWNlU3FLbVByQ0xhYjVnRUs1NWkzQVRPNG9OR0JNd1U0cjdNaElleENOelpxNDZzN290UzVncERINDlqa2QvMHlsQTRzaWRxeEVSdnpJUlVZT0wxcEdDc2lDR1F3U3l2SkFVb21xa09QZzdXUEFxSEdTYTNDVUx1T0pvMmp6ZXZmSHZLZXVva0xrb1VhbjBHZllMODVIVE1KcDRmc3J6cEZscGV2NThZL1gvcXNQMlhrc0JNenE3TFppK2RJL2xadk5zYXBlQmRPMXE2Q0M2WDZHWWNEKzA3NXJqRDlvekMvcWcxRVk5aFdwMFFMRmRBbDhydGNicGVqV1ppY1d3RWpmOXFVK09lZFY0UVNyWlZJNVBMRDVzYUUycUpkV2N1QTIwNEpDUFlHQWI1cFNZSHZLeW55K3RjYjZyc0l2cjZMQ05KblZRQ0I4SWhBZUVqQVlUTHVXQ01aZmdnRkJNcFNWMk4rZTV0V0NiR1YwTnc2UTY1a2JtN3pOak5pYXhSZzBJNnRFZ1ZWc21pZ2tmeFA3ekdrUzVuR0NOK09sY250Z0p2MFk0R1ljNER0YU1EZ01vemlNY2RjN3c1a0dYTWI0RGV6enN4Q3VTdUxCeWtqTGdBOGZGbWJCcGsxZU8xZzBKQ2RtK0JZNGxZUGI4b1V6TjRRR2xMalZFcHdCNW9tVDYxSkdRY0VrQTlPQTdEOFFVaWlpTFlZdExMQkN0L1VKWTBaaEpyUmRKblJZdDF1WVd0TU5tSEMycW1iTDNiR3Z2cXYzZXhwQjk1VXVnZVVEWnpGVVh1N3ZHNW82NzlORHdQTEovS2lwc3BnejNINlBKVW9BQUk3VXYxb0FNN1N6SlVJNU5jZllOMVFHVTI5aHdTTjBMampMNkFwR0Y0Rk5kVkswb3NWZmx6STRlZC8ya2VSblZDakpDTjVzYkdWOUJpZnBjQk9ZWnhuSHN2alIwNjEwTXR6NTlOVHNIUjU1Q1pKWWpaam5yZzBJdXlOODhBbGN1ejA5LzdWYm9vVWlPbEEvWGNodG8rOC9jaWgvSE9HNThHNldqcG5aNnRKU1FBKzJJQ0Z2UWIwNkhSZ0VGVng2Ujg4ZzBGQ2ZOQlhHeG5QQ0JpenVlZmpvOFk1Ty8zT0JGS1dIV3dPSUJnd0trMEVZTEoxZlRVWG15UVNFVGJpNEZDTlN2T25wZXR4U2RkQ3lmRGhnMHpSdEZuRFB2d3B6Nmg5VHpwSzBwMjExSGRWM2J2dWhvTVJBRnBtZnljNHlraUV1NmlCQ0JJclhaSUhIQ3hxNkx5N3ZrMjBZK0xYbThzV0Q0WEowdE5HMC9XN1ZuVlRHQzNHUFBYTW43MHRLRS9BekY3U01aV1VNRlhGTVJaMjlVUmRvUHFHVks4NU5qb2lJdW9sa3JTOGJSN2RVM0RSZmpJbnFWeHJ4KzU1dnRaMWNYMTBGdmp5c0JsMU9LSDZtU0luVHNQalg0blRIWE44a3hTeVBrUVJyeFhzMWNNTGVjNllNbWo2MkhNbzk1cVFqU0NiQUFNMkw0VEZLaFo2ZnYrY0hBUG9NWE15cXdZUjFLdnFrVllWaEIrbis2UHpwQjY4bi9kbDRUUVlvK3NuZWg5cXVxSDFhOFVjTjBDYWQ0NXVmZ0dWN3JxbDQ4V1VIYW51d1NKZXh2MnV1cWEvM3FORUZjdG1OWlRGbisyd2dXUExkWE5EVDNNaHVpaS9wWEdOcG1Bb2MyNWE4VW9DdUxOSHdmRi93ekNaWHhXUXhwNld6UUQ2aGpaQ3lmOFNkSStWQlVBL0o5WktFNTFyUDFpd2xYTURlZHFhaFRwQlNKTmIwTjNORFoyZ0JOd24xalVTcE1LRy9JVzV1VWRIT2pMNFpSOENJNys3WG04OW1qNWFiZmY5eGNIQ0VGMGR1TGdnUTFWZ2c2NmJRbEdZY3BuZVVRaWhNNWppWUhhMVdEd2tDS2VBMzFreHhqZzVvdnRkNlJheHQwaDVkcG4zUGFwOWtId3FRQUg3ZUJsa2V3MjRTUU1RUXlXdFYycWIvNVBsNjBXWDhxMmpUYWNMcTQ0NmdvTXRLUUQrbHQxeStscnhXeFB6SDk3RVRkWmdKL2JvdG0zRnhMN0RWWDY1Q1NIOEFOUEtaRGV5THVuaTJPaVBIa21iYUhxTTBHa25yaTBWK3JMTFlmWFRtcVZDRnlLS29WSnVvakNKZ2FvSllraHNMMVA3QzFpcVBCY2VWZzZoK1k3Uk81V2lsTnRiTTE2eFBMWUVGTTQ2anFkQUdNMUovRGlsWGhvNkxZL0tsVjJNSTV4ZDg1enR2dWRYcmMyVWlWc3VXM2c4amV0MVl5TysvWTMxb2V5alkwUXl4RVlmdlp2dFhOVFhkTkM0NmsrK2MvVHVGdXptYzE5SFh2L2t4SHZobU4vMHRGZWRBVVRXSnRoeVUwRlc5cStNdTZjdit2cTN5aEQxa1JvNnFmTFJPelFUZitVaEhueVdTbjJ6L25rWDZtR3BxNHJzYVAweWQxVHJkUUVSRHdsTkQzVHd4eUs1YmlqRHRZT0hlZHM3RU1IMmZUcmhTNVVkcTBZSkdPeHVCRUZnOFNQdlVzMGRxOGcxMHdob3Z0dEFqTDc0ZzFLR1AyN1J6ZWRrR2VzV3NjZTZaK1ZRTHZBdlFUdG9WaVcwS0Y1czVGTHBXSHYzR1YzcisvSER5c29ZdWVZdllSRVFlZFhDb3hHNG5WVG1kVnRxRVNiQk1ZVFBRcVdLTjZwS1Nrb3FLZ0oxME83UjMvYWtyMW44U1VjZ25iSjBjcC9SbmUra1RJcDJhK2dScDJvVHkzdFNjakg1WGE5LzFYNTg5QXRGVHJRTFljVDRWMm50Y2UrQ3NSZytnTTZiRDF6MTN6QjFzUjlJbS92eVRacnZ4N0sraTNoMTNPNW5vdUZTSGUzdWtycmxXZXhHVWNmMTQvV2kvekUvaU5FcmpFQmczck9jQ0NOZEZTbThzUlN4eVBtYWNFeGRBU2VWNEx0c2w4OTZCdmpyWTBRRUI4ZTBrSCtiMXpRSmh0NldKTzRtcWJ3YlpQNHMvMzI3T24zeXV3MmZFRkxUaUtOK2haeTgxRTFxcUcwUGJNR2pFY21QNk5zUCsyWHErNktQSFhwbnZxTmFKdFhKS0Y2WDFlRmZBb2k1MWNnSFNqdHZWakw2LzJZd2ROWlZ4eHhLOEpTOXdOSVBGaHZNNHM2N2loKzhvMll4OWxHTEpiSnRDcTk2VXRWYnlEQ2pHZ04yMjNPempJZFByejcxWTdCRk9md1Eya1ovZFovdUxQYjFURUR6KzFadm10ZTg3NWozeXpxWkpaZFdSZGRlcWhzT0IvTDVwczBzdklTZTJXN3dvakszbGdIZ2IzLzVZU2thc3JuNjcyMlFlS0tHOHNBY3A1cXJBVExGUThnZkVmQkE3Wjl2cHoxZDJkU2wvbXRTdVdIRUtmYXNTZDdxQ2tYRWxIMC9wNDhTMGY1SUVCRVRJc2pLYkEvNmQ1SzJIRTN0NWVpWUxZRkhuMExLNmxRRWk1ZWdxS3lzTFkzLzIyNEZVY2lBek16TVBOeWVTcm10U3BjaG5aNnh5ZXpxb1VnejQ4ODF1VnYrU2c2eS9ESlJUS0ZqRnFYTnErOUtVaUFCejd6eEc5MmZLVlNuRDQ4WnpZMUowbytUby9wMVdkSHo5S1NGaEZWS2JDQUVjTjIvR011Y0UxUDB2KzJpSFZUaGtKM0dSbnE4WWQ3elFVRDRkL0g4emtwandRdFV2OTRLdmMycVZvMjdnMjY1bnZjU3FpY212OTBpTGhWS3o5YVl3MGJRTTAxa2ZaOUw5MEFGZmk5ZTJsSFIvaUxIOTlwUjlncHdodzdwYXZEM3BEUXhYWFdvV2tyZGRNcmJ6eXJwaVNFOS9iZStpR3RwUmF6dmh4QjhQSmR3bHlrdWs5VHB3L1ZtY1l5Nnd6RlNjNzlNbGpxWmpiZ2RvdDFzYlpuWFVCdTN3TjVrWUNrZDJPdEJ5d3ZFV3NRbDFXY2lORWF3Z1Z2VFk0SWY3ZHJONnlsdkh5VWJLRlU1SjFrZEdSK2hiL1F6KzQwQnlvZGhRdkZKM29CTFpLVk5RMDNsRDZGLzR1c3AwL2NmMUc0cWdxUS9FVUMwZGhyNS9PVWRvb09pQ3c2a1VHME9LTnMwNHFsems0WCswckhmbE8wMUN5NTJ6SFVlcExjbWRlOG8vT2wrbHZaNWpRZVdkYkI4b1dOMzQza1FlQ0ZCZlhMM0VPa1REMVA0d3VrSEx5c2FXS1JGNG42UWg0YnNNbTBzUlNjWGJZTGlIYnVEQ01KbVpyMVZIUlErczNsU3FDaDNGTU9MTDVKSUZCTFp5c1RmY3FlZDJtSTB0WCtRdTdrelBvczFXZTRjVk1IL2RCTXNBbUJOWWNLY0ZoaER4VFRiUVZjTVcxSm4vSk9oUTZTL3RTbXVOc1puMHU5SEpXUTBiUDJvZi9EQzFZNFhFQkpMcGdwa0kwbG9iZDRiTGpOMWYvV05wcWJtNnIrWGhvR0FVQUR5VEVnaGhtT1M1SWpaemsrdml5RllJZEpLRnNVeXNocmNPRXFITUhsOWYzK0RETSt2UWZPNkNqUHlacng2UW1nOWZlQjVDTEh5QU1Vdk81b0hITFBVa3hvNUVjZnY3K3o4OGRpVWVEdXNMY2F6RDRtT295M0ZJMmttMUwrcnl0T21HZUFwMVU1T0dUbnEwTThjYmtOUm9oeGJnckxLcC9lK2JKbElaSDdPUFhETG1VYnNYR3BpNlBMOUs5NjFFZ1FFWXlyNUtoNVEwalJxbC84cXNvbE50aU9xRWxtdVplMWFuYSs5YkFZVTJXYlQxWDlwZUY2TStxaDA5bzgvOUNMbW1yeUZuWVcvVDNWQzdSVVdzZFdFZUN3d0cremNObjRWM3k4dkxLU2twZjRtZlExSVNWSmZFQ0tCVnovTUd0SlJjUWl1TVpaa3g3OGxxMmNHQXNFd21IYjZUYytYaDVFSEw5L0pKaVlkRFlNYmhhRWo1VklGUzJod0dvVnBvTVc1ZlNWNUNwY2FIeWhkdDhSczlnZHhvSnZyV1Y5WktPWVZHczJvN3lnTCtQUFpNK2RFS3phaElZMEF1Y0xqUGZuQTZzcXFHR3E5RVhNV2Z4UGFMRWR2NmhqbE1MaThkMUM3QmpyUC9FR3pEL3Y1eTczK0ZCQitLaHg1T09sZW5weS9yYzU0cXVyamIyOXZKQlQ2NG1uZ25XNExDWlQ0VGM3NUdXZWNiYzd2MHJOekJYdXhndFdIaS9mMjlOdmROb0cydHZaUjRkSjFCS3JnZER4bitzYlp6QkJQcTdXMXNaZ1o1QnZKVG5heUVKVi9tZTlzcGVSRmlUZDc3cFJWWkxNWlBrN09LWXBDZ3RZRUpONVloYTc0emhjc2tRS1ZFa1RneThxbkNSdC9saW5yT1pjbHVKVVVUYlljaGJuM2djRUZiVzl1UEgzZXRxMC9Ib2JnU0pGaG9GMVFYRDZzdno4ZXRKMVF6WE04WGtpOFhseTFyUFJVenVibHZucFR6bENaenIxalFyREVuVk11S3BPY283UWVJOGs2T1J2SGRScUhmaUpONkZWUnNuQTNwREJaMGF4Y05XaWtEVTZLTDVKTjBtQUJvRElNNkRjVHlhZHhvR0NNQXAxUUxwaW1VTXoxajdkRDB3c1lHRFlBK0V6YnptUDEwb1RYN213TmVWazdPemhkRUhHczk2Wmd6OWVjNEFhSnVVWTIvTGw0TTc5Mm9JZFdGYWlVNzJvNmhrQ0JiT2VBOVltRWVUQlpYWWFuSVgxSUpkY0ZyVVBwSXJGS1QyT1JjL3VWZ1EvazFJMDNCSWRCdzNiOGNKazJYVFBtRmhWSGN0bmovSWZHUUlKZkdQVk5qOEZGR3NMQ0ZhU3Fmdi9GRlV4Vk1YRVhGeDFwR1l1QXZVOEV2Y0pXYjJWS3gvY3N0Ry8xejJteWw5Z251eE52RGhRVlBmejFtUHMxb1hWR01DZi84cHVYdmw4N0g3WjNSekJ5Ly9WTHRmaDcyTFdCRFJyY2ErU3ZkcmxsYndzOW8wL2tHcVQzME5LV2w5OWk4V0gyMWdxeHkxUXRvTzkrbUhoU3VkZjk2Uk11bjd2NWg0VEJtMHBKUDZzWFNrVThEWEY3V3hqcTRhMElJaGdDdWVmdzZVbG9zaFNySmxweUZ2OGlyNURCNFZKMmcwc0RFc2hKOFhSVWkrZGVLSXZ1VFBFVnpFR0d4bDhjTHp2Ykx5YS9lSyttR0ZTUWw3ZUlGRG5MSjdqaGdtWkZ0N3BhaWVmLzkzcGhVUGJuVTB1K2Q5ancreExKckJudEdhc2JlODRuR1ZXckU3d216c3Q4ODBWeVZpRmsrbE5idUV1ZWhDL0x1cXdsL1BOckRvUnhlZUtVN09OaUw0bmhRcUhvOGJOQW5GTXRDZHhVVEQzYjJLelpzeWE3U3AvMkJEQi9MTDZFRGdBVG5TTHNaUjY5cXhBZ0EybWoxSG5MNWJ4Q2NGQXJnNnRPck5sMmVtL1BlL0U5d0xFdllveStHMUhHMlF0aGtDblJhdE0weFdhZDAwRjd1Tlo0VHQyemdPVjYzZVBSYUZoTzVMQXpZaDlhQjM0SGJkMXYza1NaNXNxaW9DSUc0dllkVE9UZzdIOCs3UTlIUnFlZ0ZPYTNVSW9BK1JYaG12RVp6dll5RE1iM2FSWGhhOGpKcFF3dlIvaC8rbDVaZEZNQ2lXWWxXK2xXRE4rTk9kcGx5S3VrVXc4SDR5R3R4ZmZpdld1cjZJMVZ1bU9SM2h6QlFoRkE5K3l4bVdmQlhvWmkvYXRwWW9KNklNbTB6akZWbTZrMXp3NkNNeURyOC82b01YZ085eHRFWnJsN1Y0N2cwNE1YSlFvSEtNZ2N0aWwrYTZMRHliYUFHakRoQm03OVhiM3F4eU05OHhIQVd1YkQrYi9mektoNFVzY1kyMUFRYnRvVk0rZjdKbDNiWVVCMy9LSUtNVjMrWFMrVjNkR3dMWlcvZjQ4YTJUZUxlTHRjUXk0dUN6MHlIN1dBNUJWRG5zUGZOSXg1ZDNzRGpZZGlQT2dDSnlmemI3OXpXb240dFlnbXJITGNjaUdJY2xialg0WisvRFVHSGYyb1JRVG5XOUVGaU05eE5FaWdhY0h2YUFqdFFnTFZ1SlRLcUZyMU41MUU1ZW9naDdnc3N1NzBsL0lSb2NISEdpdlAvMUdYM3ZxQlR1YkdaM1JRUlpBRVFvaXl2TGxjbFl4N3lmd0JRU3dFQ0ZBTVVBQUFBQ0FBSHNXRllQUGc2MGJVQkFBQTNCQUFBREFBSkFBQUFBQUFBQUFBQXRvRUFBQUFBWkc5amRXMWxiblF1ZUcxc1ZWUUZBQWRPNGVGbFVFc0JBaFFERkFBQUFBZ0FCYXMyV051dWVnbm9Ed0FBTkJJQUFBZ0FDUUFBQUFBQUFBQUFBTGFCM3dFQUFHMXRMbUpyYVhkcFZWUUZBQWQ2Yks1bFVFc0JBaFFERkFBQUFBZ0FCN0ZoV0FFR2ZkRkhBd0FBMndjQUFBOEFDUUFBQUFBQUFBQUFBTGFCN1JFQUFHMXRjR0ZuWlM5d1lXZGxMbUpwYmxWVUJRQUhUdUhoWlZCTEFRSVVBeFFBQUFBSUFBZXhZVmpUQ0IwS3RBb0FBSWhyQUFBTkFBa0FBQUFBQUFBQUFBQzJnV0VWQUFCd1lXZGxMM0JoWjJVdWVHMXNWVlFGQUFkTzRlRmxVRXNCQWhRREZBQUFBQWdBQjdGaFdHQ0E5Zjc1QVFBQUVBY0FBQlVBQ1FBQUFBQUFBQUFBQUxhQlFDQUFBSEpsYkhNdmNHRm5aVjltYjNKdFlYUnpMbmh0YkZWVUJRQUhUdUhoWlZCTEFRSVVBeFFBQUFBSUFBZXhZVmdrOE52NE9nQUFBRG9BQUFBU0FBa0FBQUFBQUFBQUFBQzJnV3dpQUFCeVpXeHpMM0JoWjJWZmNtVnNjeTU0Yld4VlZBVUFCMDdoNFdWUVN3RUNGQU1VQUFBQUNBQUhzV0ZZd2R6TlBDNEVBQURZT3dBQUNRQUpBQUFBQUFBQUFBQUF0b0hXSWdBQWRHaGxiV1V1ZUcxc1ZWUUZBQWRPNGVGbFVFc0JBaFFERkFBQUFBZ0FCN0ZoV0NKcFI5WmlMZ0FBbWk0QUFBMEFDUUFBQUFBQUFBQUFBTGFCS3ljQUFIUm9kVzFpYm1GcGJDNXdibWRWVkFVQUIwN2g0V1ZRU3dVR0FBQUFBQWdBQ0FBbEFnQUF1RlVBQUFBQSIsCgkiRmlsZU5hbWUiIDogIuWvvOWbvjEuZW1teCIKfQo="/>
    </extobj>
    <extobj name="1BCC2C28-871D-48CB-8BE0-2867F7803ADB-5">
      <extobjdata type="1BCC2C28-871D-48CB-8BE0-2867F7803ADB" data="ewoJIkZpbGVDb250ZW50IiA6ICJVRXNEQkJRQUFBQUlBUHN5WWxpWCtpS0Z0UUVBQURjRUFBQU1BQUFBWkc5amRXMWxiblF1ZUcxc2ZWUlJiNk13REg2ZmRQOEI4VTRiQXFHMHBUZE5xOVpOMm02VDJsMmZjK0NXWENGQklXeXJwdjMzQzFtN2xiUTlrQ3p3OTltZll4dVN5N2V5Y0Y1QTFrendpZXYza09zQVQwWEcrSHJpUGk5dXZOaTkvUG5qSXBtS3RDbUJLK2YzRnhmMTRwN3ZPaG81OUNIam1UVXNtN2p2SkI2UU1GNEZYdWlIdmpaazZBMUpwRTBLUVl6VFA0VDZxdzlYNTNmMGxUeEpVWUZVRE9xZHgzaXZHaVh1NlZZMFdsc3J1UDFEY01GS0tCaUhKY3RVYm5DRVVKZHlUWXRDQjU5Tk1jL0Y2MHlLcHZwRlN6aUJUeXRtdkQxTXVzQlZxdGdMM1BFTTNscUNKVHRQSlFEL3Jvc0UwU25DTGJCMWJzcUtvN0JMZUNxb1dnbFp0dUFyNDEzd1FZOW90ZjB2NVZvQ1ZaRHRodlBaSERPeVk1YVFMZHpVSUUrb01EaUQ3Z1NtMnJRRWpIRG9JZC9EMk1IK0NBOUdZWGd5bXhVUWVBZzdLQnJoWUVUc0R0QTExQzJ6MGc5V0xscnBkTmE4a3Y3UkNpVXp5cFY2ckpSdXdXSDhVc2pObEc1Ti9IaC9vekd5VmY0S3VXRHBwdVVGRnNiNE4yWVBYMUdwOXNlMHNCdkdXWjJmQVUxZ3U5U21QM0ZzTC9ObjhKNUFCcEZOZU9aTUhYNE0xc1J5eXRkZ0t1K0tKLzNqUHVuVHk4MDhCMUF0SytudmZ3SDY1UjlRU3dNRUZBQUFBQWdBVGpKaVdMOGxjTHF2YlFBQTMzQUFBQm9BQUFCdFpXUnBZUzlwYldjeE56QTVNek14T0RNME5qSTNMbkJ1Wnp5Y0JWUlVYN2pGUVdyb1JxUkJKQWNZWUFnQkpRVHBsTzV1NlFicGtKUk9FUUVwa2U2T2taSVNFT2tHa2U1R2VJZi9XKy9kdFZDWkdXYk9QZWY3OXY3dGV3OUdxaWhKNDJKUllDRWhJZUhLeWtpcUlTRWhDNEF2ZE1najhNZ0hTNm0zNEM5TUp4a2RWeVFrSXJlSEwrUkZTMW92SkNRNkpGbEpjWFd2ajd2dnZQMUlOSnJQU3dvdWxKaXozeTBOeUJIUkJURitrdzFraWY0V0ZmVm9XekJ1cE5pejNOTnkzMTZyVDZlY2Q3dTRwcFRYQVdJN0gvK01pSTRBZ2dxSkR4VTdqMzluMUp5MDJQSzE1V3U3NkdMV2RkUStZekNLVHFiL1hYL0ZoSUdCZ2Z1MnlPYkNVb2d6VmNTOEV5TDJDWTVmTTFjbnJzRDhKWHFqem5ZNEpTKzFRMnJ6U3E5Q1JGYUJReVAzeElwbENhWERrRnY4eER2a0JobzhRenNjaE1QNlU0SDU5Q29uTkowZnpoK0hMWG5KY2FqNmRNbzB3MDB1UCt4NnRFemFiaGhWUWdjVkE3ZGEvQjdlMDdpY1cveDVIQUlXWTBJZVRFZWwzVmY5cmNjMFlYQURCN0VzaUhmOGhrVXFlOGtaakFGTks3NEFPaGpjQ2M4YWhpdldRTmx2U1JDd1lMcVkxL25hVUk4M1k3RXpFUEE4VmQ4WWZQaGVuZ0ExN241cEcxRU5oV2kzTENnUm9JYWJPT2hzOTM0TFlmZjZZTSt2NSt2cjYrNSsxdC8vdnNkMFJWQUpTbFlESGF5R0hpYXRDVVpLbXZKbmJZN20wRkpRVUpDUk1hVU5Fa3JncVUzaENsZ3k2UWNWZUxRWTVJL0IrZmsvaVFhMDUrV1ptcHRMTWlUMG0xY0hCZ2IrL1d0ZG9HYkRrOUhjM096ajYvc1lxaDBQanV6c05yZXQ4Y0JBcElaYk56UE5UbEs0SVpLVTZ1VGtwT2oxMklkeS9TYlRPdDNOa2V5YjVSRDhSZGZSRnlZbUppUlNwR1JraG8xT0t5ZWpvbE8yZGVDUnBYLzduZzJPU3pSRVJLdHh3NDNjSnl0WWkwOERKUmtpSXlPclp1eVpraUx6V0docGMwNVBUNmVudGFuNjJscGI2OS9PblJlSi9yTVpTSHltVmxMYjFIVEZGWEExdUprVGdQZWo4cEJ4bnk2V2twZUFzMXN0MWNJbU0zVndnejhybGxHMlFPM0preWRiR3hzV1BCbkxUeE5rSkNmY0xDMHRaV1FnRXNVTkRRM2w1ZVUxTmNSOXpnTDBDK2tyVG9TcHE0TGxFMXN2N3k3WHVyckVTeWR0NFJTSTdtNGlJcUxBVU5NcWNuckppZE9QejExUGZWNUl2RGRKSDB6ajB0TFU3TDQ1WkhKSkxCaHhWSnI0MStRc2paRFNqaUk0UGptaGZQSWs2SHYrN3U3dXQyL1FFblc1eEMrU0ROd1pDcFkxT3JrcVhyNitONWVYWWgvUmVWS0hMSGtSTU5PcTZlRlhBcFpRL1lnQ2l0Zy9QM05mQ1dYajBaTlFVKzl0YldIT2NvV2JFS1Iwd1laTXE0ekptWklHSU1HSDUrZm5GeGRXNU9nSVdDSmpYOHBIaDhWbWJ1SmxyQVR5UUxVU2UwZEhLL0xYdVNxTVRFemg0ZUZFcUYzVjN4WWMwZ1kzNGxmbnhzYTRlWGlDQ1lpaWUzSnpjMTMvREszd1lveHBjN2JQRGUvMEtvU3c5NFA1Y2hkYXFETHJJdytubHgxZldoTGw1Lzg5TmZXWTNyeG1Ca3FHYlU2Tmk0K2ZscHdjcVBreE9UazVKV1ZqYzFPYUFGV2N3Rm9oVk9taXJIR2xWOUNKVU9mcjFNNzk3YWJvRzVJd2szUzVndVB6YzdKSVNiTG9Ib2VHUVhPZW1obDlWVlhudno5eko0cVU5YUNweitSVDV6MlgzajEvL3R5MEt0MkVYRUQwZjZlK0d1cjdaK2dKcENHZWNXWnlVc1BBNEMxLzFyQmx6WUQ1OXQrL0xLeXN6LzF2Ry9VNWpSb2NGaEQ0b3EzMk16eTB0TFFORzF1OTN3TFpLNU1MdDBaR2xBNUp4K0JnMG5UMDlmMTJwN21wK3FTbHBYZDJkdXAweTNUTFJnWUdRRUY1SHc4d2crV1VaQ0QwU3ZuSXVtMmZMYUV6bjd5WVNPa0FnYlhvWUNXcTVJK1JrSkFnU2ZXWU90dmEybnA2ZXRyWWJQWDNRL3FjVWNVdnI2OWYvanVkK0NCNjF5aFhrTWVDOVh6eSt5RWVJLzB5T1IxSDNKcUtIbStZd0dZNDVYM0V6TjZMVmNFUmg0WWR0K2J0YmR2TVFtNGNiRXhNSFREa09jZU9mOXVsRlp5NnRSQUVMTFB3ZWR4Yy9kc3NpVnlrd3FDRHRDY29rbmFYeE1kQ3NIQVRxajV4Q01iRHBNL3p3UjBVc0MwRjVPbHZLa3BMc1dQVXdrM0dKeVpJc2REQ1RXeHNiREl5TW1ob2FNUzZ1N3NsRWhuREhoRnZ6OUp0aWpNU1lTcXpFMFVLeHZGbUtPQWcza3N5VVBXQjJWTm5vOVo2NVlHSW5ZdlZHVkpieGtIQTh2UHpHUkxlNTdGRVNoSlJVM09reUdFR0gxNWNYQndlQnNKaUptMy83ZGFNWGc1OWNReWR0TzJCS1pTb1Iwa3kvSDIwRWs0NThWNEhvYVlpT2NNZFdENVkvVTJ6dE0zcktFK2ZVNHN0NVhXKzg5WjRBU0VoSWFQczE4bnRudWpIWEVidFZIM09wWk82ZW5wNk9qcVl1UlRXZndMWEJIUHlIUnZtcm1pN25hblVFdXo1S1JueGVYQ2VwZzJ1dEV3SVBuS1lyMHJuZzBwTmJlNGZMU0RkWEYvSFVRc1hUbXdOV2JwNmVYazVPVlhxYzBiQXc2OU9OaXVNT21qb3pYa3lYcjkrL2ZKbWw3ZlNnQnNIZ1JaNE1yM25rVDhHZW5IQkFlT2lZdGp5RmVRSVE4eUtWMEIxSWQxbmlDSlZxR2dxcXNjMGEvajMvTU1SUTJDcTR6R1dKOFdURVNPcVhhQTJuQzBzd01HQk85OVJVQUQ2THJ6UUptc1lYVEtzWTVsMlZWQ0pLV25Hbmo5dTdUTnZ0RG9iV2xUM3dCVlVvc0hHNTZsVFg1NGp2U1d1dkhkbkRVWlY0YVF0T0ZuN0ttMENDZE1xTC9DK2NnV0pva1NJeXVYbFpZdkJWT1F1ZEhSMHVzbXVsZEJPalF5Rlh1ZDU4SENCZk5xUHdjR1c1dWJBS2pFYnVNM0ZXNEhRZERtWFJYb3B3cHJ3QWpINVR6bWRHVUNOU3JVcUpLNktJeUlpNGd1Y3hNQ2hxWm1hbHZaWW5JQkVLbHZZYzhRWUp1YjEyanFhSVZRNzlZWFhvYkc4ZkhTUGFaVTJOSTNUb05sdGk2aTQvWTEvUlEzNS9GbUIxSVF2TjJjSVdMVlFBdXVpNVJzVDh2Qzg0c1hGeGZwNi9qQ0psWlVWUWxBL3RMVDRNUnNaMzlUWmlJbUlRSEZKTVJBT1ZtdG9hRkRFb3VNaFhTTm5yT1EzTFBwRUYyNkJVVnRhV1htNnU3Kzd1OXAwZDNkM2tuQnJ1M1hUSzBwQzZmMFJWR3k4ZmVMZ2NUajZpbVRXb1FFaExYSVp5QitBcnZLV1FBSUgwWW0xVXpuU2ZKZ0hHM1Q1NEtWajJ6QW4vZnIxN056Y3pjME5vY1NuVDU5QS93dUlFL3lreUJMRm9WL2YyV254LzNlZG1FZ1VxaUl2UDlqWmlVU1NmQ3hWcE9KNWZUN25PTGQzL3YyN1pJWUNHVkJoTWpLUDlYN0NWQXNqL3l1TFJFWnEvM2NVMHNaTUljek16WXVjYU5FSWg0YTVQWThFR1ZSVy9XVmpXaG9hZEdYa0FDS3F2aFM1QXQweTlEN2tEazY5TXMwTWhkZUpqSmZuc29tMU0vWjRNOGJsellralRLbkIrYVQwNXZ4WnpsUWRibHRxSmliMElzYjVZOVpWMm5SR2FZeXlLeFM3YTJzMVlIQnBoajRsTFMxejFuQ3dHc3lNaktqbzZDNVVHQU00NU9GbnA2ZEFOVVNBT3FpVmtQaXpNREIwajQ1V2dIVnNhbnJPemUxODdlQ2pLU0dqU3BDSUtoN1BpQmtWMldQNmhKcWFqeHlIS1FuemVyWVNpazNvMkxMQVNSYTl0cnBhWFYzdDUrZjMrVnFyVEhNQ3pwRTBzT3Nobk1OdVdhWHR4ZGUzd1cybmpYVk1yRzBMSTkvZTNtNi9YSTBHNnVKbGlTcStPMU9EMFhmRW5PUEhJeVNVU1FmNW1TbFdsaks0QWRZWEIwRWUyL3N3NU56Y2xhMmluSkgrL2tCbFo2cURnd09CREFXZ0FEK2YwaUlxaDRhR2Z2MzZGWUtCTHpIWlNDbUE1aDhaS2sxSEZDbDJrVEJnamtBZ2VucDZhTitkam0xTkZORno0dktReFQyT2xHelZQenMvL3lUZ3VIaDdkWEsvSm5xSEVyeENGSWxLZFlNcTNtL09VenE1TGFhdWxaZ2pBZm91cityankvNkZpWjJ6cXFxcUR5TEhFSkhueXNyS2g2YzBvdjRmODRvYkd3VzkvRW1rdW1wdXp5b0MzdDFlT21jb29DdldmcUI2YmdxbmNIVnhvZnZPdzhPenVyS0NqSUdJNGlTS0RBNE9oZ1NUVTFCazd0OThTbGsyT1BwY3N5eG8rT1pOamVOUysrcnE2cDgvbGxGNUlpSWl3SkhqMWtBZk1DV0pENk1NVmhORmZuZG9lRU5pd1o4MU9EZzQrdW1Gbm9wS3BjMUU0VUhBL1EyWUc4dWFKeFNyZjg5OFV1VGNJeTdQUVRzM1ZSMXpwMXFFaElTMHRiV2xjZWloeDZHYU9BSjUrYUxHYXBTQ2JpRHFURFU2TktRZ0s3dWlTSjFxWWNIenhNL1p5NHM4L1NyN3dJK1pqZzZJVzVoRUVBRlJwQ1JURXBoc2s3WGVXQ2RjaDN3M0Z5Um1laTFVbnB5ZzBJcTJjMTFWVlZVOXZTekRDbENWNFpOa21wUFQwOVBQWGYrQWdxQ0FTdGI3K3ZqbzZ1b0NXWXhiRS92ejRlVjFjVzB0bkpXVmxaZlg5V3g3Y21CZ0FQQ0JPUThyU1pSd1VESFFDZXNoelA4K2JybEdDdEtsQk90R2ZDYjdtTWNDcWg2YlYwS0dJVUdHa1loUnBWY01paWdDSjNOWW9zQ0VZa1o2N293eWpCWG4rZWEwRi9sS2p5bHBDeXpmUWV1SmtwUlVXSS9wbURVY0IrSGw3UjBXRVdGbGJnNDFhQ2J4WVhwVlJ2UzlWekF1WkZOQ05kbXdvcUtrNUxubnZqN29pejVuUGo2K3QyL2ZQdVl5aExLeE5XOSs4cVh4dnpRcFVCdXcrcUp3UWIxa09NU1VpcFdEY1U4eEh1S0YxWVdDN2xFRmxWZE5yc1I3M1E5L3Z3UERBZVJsUENucXNpNmpycDZzVzVZcXc4aWZoVnRiWFZsWnlkb3hwb09qb3Y4a2ZHdDM5M1k5U2JuOTluZ1F1SG1KK3RkSjI3ZjhlZzRPK3d1ZVM5bEFIR2dlamhHTUJwMVV2Z3dGZ0dOK01pcFIzNTMxNWVSK1JKR3k4L0R5ZHR4ZDc0REd5RmFhR2g4ZkJ3dzZNelB6KzNlOTYrWUkwQTlCRjUrRGF3OHpDbTJocTNRbHpvclFzTStWZjRPNXhQc04zY3kyYlB4bTJ5UVpaR1ZsbjlEUThGUEVFdERRUWJxTllYL2RoQUJ2dHJWUmF3WTVjNTB0TmJFK1Jya2M2Z0M5ZDdIb1c1R2ZqMExQbUNERHdNQlFiejlUN1hkMS9PWExsODVPTWFERStpL0V1Y1BISlg1YWlMM0ZnMENBdCtMajRocFVHbmVWdkNsNk9MSG1aaUhnUjc5L2E2cW9HTVBJN3c0alJJdlZ2OXEwVEpaMG4vYVBPMitlcnNPZFhxS1FaN1N1cFFub216aWpVV0JqN2pxNUNOSWNINE91QllNQkd0cHAyT1BjMnRMUzB0Wm1VS0wrV2xyYTFheWtGYThrR00remk3SjNSR0RqT0ZBYit3dUxOalQxWkhNMDRIcXJTRXcxOUdjNExxWG1OKzBxaTBFeTdlUE91c0VpZ2M2MWtDSjBSZDdPYXpHelY5czdPMWxaV1pURXhNUlBubHhkYmVia2lBWXNtdk1BNEtNVjhYSmFiUFVXOXR4SFBVaDJiY0JOUXo0cU5mcG5xK3Z2eGJEQ093YWw5V3graFZWK2FJUjArRWE3aHlkQlk2QmphV3BLUzBNakpTR0JrSUlpYXUwUzBDUklBSWxwYVEyV3d4U3d3R3l1YWZGVUlYbkhsUXBsT0Y0NThzdmtGMEpDdXBxYTlaNEhpelZXbzlWUTlyVEJrNU1USTYrVk1JQ0h3UHdQS2NWY3pUUVV1OVcrT3orMjl0L1RMRkVINUlPTWpBemFWKzR6bEV6KzFhdFgxdGJXWGw2Qzk0M1pvOHVQMHRGVHNaaHJUeW9YUDBOZExLbVZWZUUwRFN0UDk2L2h4alNvNHBLU2tyVU5EU0YwazdaMVoyZG5JSE8wZU93RmQxNUxQbjVPZU5KeFZCZU4zQml4ZHBuQ3JuVjNOUnBBSStKRjBIZlUzOS9mc3QrOGs5WnhhNkdnZ0xPZUVjTitGUHJxT25aSFYxdGJHenh3bWsxSlEvTjd5NjB5L2FzNkcwWmU4N2kxOGdlb08reHBXQVd6MVZZamxhdC9RQ0p6S0dablIrUWFZSmhETVAxd2l1RTZ1eWtBNWFuQXFNRjB3RC9sN2NCS2UvOUZPdnJ0bVNJZGlKbVpyUUVWVjFOVEEwSk9RVTdlK083bVBNM0kvemtNUnRDUGN2VnVaS21OTmRXRmFuTnRMZW5qUjJqYW9QSW5FVmtDU1UvUGhwd2NJMnRyRnJmUkZTMWtMWW85R3pOV1pmWEYxQmJDVkNGSy8vNUkwZTZwcEp0NEwrOFIzM0NnNTQ4NTlkTlRVLzlzYktBNU1QYVR1UC8rbUYyaDZTVzlSck1zZDlLTDdOTm15SlRVZHJQZmN0QjJZV2huVnlxUnF3MXd3clBqWnFHL1g2YWZBSmdsVnRpajIyMHhSdUFyNGFCTFFMSWl4ajFvUk9vZTNEaHViMjhIVFJlM0JzS2tPcHVHdWZtWG9pSm1RUXA5KytLaXZ1WHdQTEppTzI2SzJOWW5BM3FKSW4xMGprRVlScnoweWIxNDFZVHRhSkhRTlpwZTJpRXRMUmdPeWhPcitFSExPdDB1VnJSMmdxeGhKcUpJdXVVUnhYaW5EeWJrWCtxcm9OaXlQYmM5alg0ZmtlaS9hSlp5QWRLNXZUemEzM2NJVlhGek8vMHpuQVZPemJwT2x6Nk1PRmp2Sis4VEZ4L1pSQ3FnRXo5K0JMOWxyYXBxOW9PelNvbFRtSkh6T3k2Mkx0MytFUUI5SVEzQnhjWHRVajU1bnN1SkxxMGpWRjdadkZFNXQvY3psT1k0bEM2UDR3dlpRYVV6dWt1aUxqRjFlSGxERVBYTGpVMHN1RkQxM0I2d0ZXdjRzV04zdDNqaUZ3V21mQnVLOUtIWU03MVZhcHJXZTRROVArSjFERkZrNkFITmRleDJsVjJuTWF6MTdMY2VRRXZMbXVjTURLdGdaa2RHUnkvT3o1a2czZVk4M2w1ZVlqa0NEdCs2Z3l4bWZ2ejRvV1gwcnE2MXRiV2pRMVJVMUlndFJhaUY3U1B5ekRtanJHNlpab0hhMXNHQmtacWFST0lYcFNKS2F1cllxQ2dzYk93UUJSNkNyMi9jN2h1ZTNDOHBPYVZmNHpXR0NjU1lrRFBpMDRlQ3huajdkZy9VOHNjdEFjNk4rSW1ZellMeWs5aVlVcVNUZzU5d1hKUG0zRno2Z0lDQUZEaytIcDVIM2pBQzFjNWVGMHo2U1VyNkwrcHNIR1RSTmJ5WVlvbGY5RGsveE1YRnhjYWVIUis3WkxDNlBCWDBQbDdQZlJVQmN2OFhOUnM1T1RsL2YzOC9QeEdvQ1Z2S0QyczRvS0JQejM5NjFlbSs5ZmErQ2tMQmFHMXI2N2plTHIxOU9QeVVsVWNwbjhEdlZNRXJ3YmRBSTJkbmRmUEh2TUR5ZmZ2MkxUbVpwRjlnSGZHY0UwbmF6dC9XbkZXRUxTcVAwN0QxOHFpUE5rZkVXKzJTbFQ5VkMvNWMvdW94M2lDV1g0ODRsN3NsZUdRSDI1MGNTUC9zSW5iWEppWWk4MUZHQVhGR0psMVFUWFcxeCs1MGxYSFhvMGhKbDAyQ3MxaUJSU0FPbmJDaHBhV0FvOVVlNEFRQXpzaUVNd3ROVG8zZFVUaGtpeWJjUFQxM3pueHdFTjgwN2R6ZHp4S2Z5WXU4ZU5GbllCTFc2VXdWUTlMUGNYSjRPQTA2ZHRUL25EZHBBTFhnZG5oNEdCakp4bVlueWNMOTIxNTNxRHVCZGFEejVrWEhWYW1LVy9DYWw1YlcxSlJSd01MRUJNbzFwcU5USFB0b3h4SGhJZ2xkSFVFVXpNdGY2QmIxbnVzeTNsaCtOVkliSzFpaWFLSk11K3JSajFVdnVaWXZObGhYS1F3SnhjQUZ5OHZ4aUNpcmEycE9qbzlCTGZ6VUxvUzNkdlp1Tjlsa1d1clU1K2V2blc1TmdPQnVZR0RBa1BCM3Vzb01lSkNqc2ZIbm44KzR4OTc4V1lyZ2N4dk81QU9lam1mZFZLU1VIWno0cWtuL2JzL0I5c2VuWDRyREsxc0pCWWV2Nkw1ZlgxL0xKTWJFeE9CZ1l4Tkg5OVNVQnJRNmZUT2U2N203ODU5MnBtSjVFVHZsb1lmY0FIclFKak1jRmIxeUR4Q3BxWm5aRlNLMGpVUU1weG82TnpIaGVuMXFFOUoxQ0J6NkRwRGJwRFZjVVZFeE5qWjJiR3dNMlBLU0lJcjNLSzJLRUFzTHk5T253S25lZ2RFQnk4ck5GUytkN09aeHJrbXZJajZnTkdldFVGNXN4NHg0dUVDZzIrNTN0VDFaT21sN0JqVXRRYVNyYTJnY2xSdkFVdzNYdmxLS0JaM2hiWmlCRnFYcUkwUWxmUExrQ1NrcG1ndU9tMUs3Qmh2U0lpZ2NrWGZYYnE5Zjk5YS9uUU54NmdPMXNDV2NZdkRIRHhCaDZPL3ZYcnY4Qzh6N0tXYTFOMXRYcEp5enY3T0RnSDJycWFrQk1NN0xlNEord1oxT1NoNVI4UGRhZlhLT2crQnpPQXdBamFnbzdiYVBGYXQ4MkQ1V2V2Wm4xRGpLcG95OXdGa3hMaTZ1L2p0aytveVVGRklRbEtqV2ZPWG9tWXNNWEYxckRDc3dQTWRTT2ZTaW9xT2ZoQU9LRy9wM3NVUUxSaGl4OEQ2c0owZFVRRUNBaDZlNnBHVEFvY0hUdzRPZm45L1Mwbkt4M2JlRE9sMmZ6SEJ6TFd5RE5qRTNLTWZ2OTBhWm9zV2ZrK2VFRWdRNTMyRUtiQ2xZS0xtOHhFbEROQTVRQVZKTWJheFZFdlhFSi81MkFtaldxRllOYzNPenMzQUszTjFDWWtKQzVLdlQ3cnNZQ1JCODJ3eVZKOXpBQVFJaTBPc2FTMFVWbGZnWisvREVXc0NQVGZvakxlOC9ydmdwVGVOTnpNM05BZjIzNThmSHdkRnY4Y0F0WDdGazNpTVJwVnZzZXo0d0gzalRwcFFhVElIeWgyR3dXc1VRMVdSSU5yUHVIZmFoVlVnZlpnWlNhNFU3a3p5TlZRRFBmV2JINDBXTDdsalMvVVBpS1Fza2FBSEwxeTlmdmdQSk00VUgzTjBDaTdCaWp3eWdUeHUwczdNRDZUWXhNWkZPV1lZelRmUmkzbFgwYWtBNTV2VmFCcThWRVRIeDVuQldCQk1lQmxhS3NCZHUxY1R1N2k3MlkwNDRINThObk1MNmp4RGhLSE5Yc3FLSXZYMDBjU0pqYms1UXpUaWIraXVabFJhQXRHd3A0L0NGc2JHVnJTM01NVDlBdUdUUjlNYnZIVlFGbkpjN2dDalMwSHd5Y0M1emppQkNldHRvenZQa2wwWVFDbVppcWo1ck4xNmdWSjg5UHdoOVJrWkdzYTk1RTNiMElGRjV0bloyeitNQVh2NFJIREd0NnQ4NFRrNU9CakRlMjl2N0tnS1B3N0JWa0orZkxNcm01eG52R1NVR2dZdlM1NEhYam80SGtqYUlKR08ySEVJRWpDa3BjazJ3dUN0VDM3TXhybUNaSldBalJRdklNUUI0QlNaaVpVLy9rTTZBbkR6cmIydmh3QjFZc0Z6ZTNHWFhEQk1zQytMTmFiU2Vqc3R6ZGR6eXJJc2VFakpwdVZoMmR1T1hzS0tISUk4ak9ZWVNvYUNndk03bmZ2WU03Ync3NUV2QzFjbW00M3pqVWJibjR0Yisva3UvU3ljWm1mNWdOT3oyaFRCdlg5OGFLTWd5aDJQU3RPSU9NNHJ2M3YzUXh1S3JkV2tTQVE2ekVrRnIyT0hmcGx2MmFkMnJiNjRUdHJzK2tBUmF5S2VOeGw2OXZZYVN5cWxVTzRvZ21LWGdWVkhZRExzckRDZWtHZ2NJMjRxdzE5S3owcVFycGhMb29JKzM5L1BkZHQ2eDA4dmpRUzRNZEhRUVNEOXpVWFZjaXg1OUo3NjVPSEMwc3hNR1JwQW5GUTBZaHUwMk5TUi9Hbm1hZk1nU05FUkV1OVh0eHNJdlJjV1pVNFR6eDhLdG9LQWdrUENiWERjdHpjMVpVdVQ4RlozYmQ1MVhDMERDQXZDMkhpakpFQlRqYXEwZTdaQVFob3M3SXM0WFVTZkdtZmJLb0tjajRIanJFV05obDJVUmdZZ2twT3N0UTlyYTEvam5sZm1NNm0yUWlSaGpQaER2Z1lwbjloaTBlQXdidzFoSXNQNUs5K2lsR0JvYWNuTnpBeUVDY2pOVmJtRG42QWdLZlYydjRKQ2Y4bVBzVXFPQjliYVpXWXB6UEYrWEVXUEFkT3pRSEtzOEdaMHNFUkd6Qmh2cDM1UVIvbHYzUG13dWtJSittUE5FU2tvUWhPcVdnV244TjF0bmx5TDM3RmZ3WWNRQ2tlZXp2eEhBeUgwdjl0RVVLZFVvTEZWNUFoSHVFcmJ0Nm14dDkzYzNhWndHV0FqSXZzQzZDM1FqSy9FeENjbEhJZmNmeGpDNlVER1lrT0EyWm5DZ1VDZ3dqc21wcVliNmVsczRSWW9jR2dvRFdmU3daWTBrQXlzWEYwYkw1N3k4dks5ZnQrOXVEaUtJSlY2Z00wOTdveEx0NSthUmVoQUZNVEtHZENHeGQxZGJERDdrckVYT0RmbW43VWVGaGZhckFNNFBsanJBUVN2eU9ENUNJSkt4UXltMVd3UUJ3M0ViQXg3TG9WZC91UEI5SlYydlcrM1FiZ3ordGtyN2ZIOEJPMy8wSnRYcU12UVRTenJPeDlxNVBkQjZmb2RkR040dEVPMXQweTNjVHJLb3ZITEROaDhReDUwU3hVdUltVmdpUU4yZWU2NEk3cGRXdEkvdm5BR1ZCMHZxMFVMTkl3YVNLb3NEWUFETEdwM1NTUkJsREZ1OW5IZCtseTBUQjIwZ1VlNlVMTXpQeDZ4NW1ab3lmSUVmbWhLYnM3cmh4RVpHTmgyMDN5d24va3lmK3ZlYWFTL1pwalU3T3h1UU9MUFNSeGhGck1qV3BaM1R5enVoZ3dSMU5yVGp3RWNvL2srTFY5dDBYdDFTSWc5cnJiQUN3SEQ0cDdPSEYyWmpYcWQ3eFZTRlp4S3kxZGFxaDEyOFd6TmpUMDlQdjZzZDRoTGRZd29qLzF6RUhiQldxU3R1dFZCY1hPeTczOFFzSWtLRmdKVk8vb0RGZ0RmV0FXblNLT0RmR1VnbklWMHFHaG9hQmdiWnFhbm9OSXJwYk1ESHlzckt3QklETVpkVlVnb3ZiajlNcEF2SEtCVlJJU2xIcHFMbGxVdVZnSVZaNlBTanJ5anVSTVo1RHIwSXJnamFIbTBZSittRk9RNWtkOG9OOVJFRkZVQUh1eTNsZUttNk56bjhjTEVnSGVOZHplSFk1eFE1MS9KdDd3TFRJMlFZZi9UM3g4c3crclF0MnRiVjE5Zmo0ZUtHaFlZZVF0RzBZQkpndFAzMi9GeGdHaWUvYXJ4OCtmTDJ0ODNQVmFwYkV1QmZEcmEyNDdaMW9JMGo4R21WbEpVYnRLRjBFYms2L2dZR0N5Qk9lczFZVjJtTG5mWEF2aFVVU09XUEVhQVNrcENRME5EczZ6ZkQ4MVA5VmJURUNRUDVaSW9EQlJHcWEyaDF1SDVTZm54N0hCMXlnc3kxMW9HbHY3YmNoTExqMHFRYWJoODdrakxsc1VoQVFsSHNwUkFOaTlKbVpSWld2NkJYRnlZMU04YTB0U0E1Z3h3K3RmT1dmdzYwTXdpUlhSZXZ3K29HYk9zOFBEM1RVbE43djMrSGFsZDI5dlZoeEQ2LzZxcERyMzhXYnVMdDdaMlNrckk1bW5Pd3N5TU1vT3pCSG9GdExkS1ZxR2VtcHZLTGlQZ0JqcWhjMVU3ZDhEVEp0Mmx1YmZYejhrcG5IR2hzYlBRKytYTTBVcGJ4ZkhkdDVEQXJ2aUJKY3MrUnZwT2d3SVlpRmFWbXhtOXIvSm0xYzZjamt6QXZ0K3grd3FSdFdDRjlxNi9aandxSGJTUmt0WFFhVUtCQVh5QzV4OGZIZ0hRQTVtaC9FY3Vpa3owT3dYOXBiV1BqZlh2VWR3VTNzRklocWZNNldpVmwxM1R6OERnL093TnQyUUV3dmVONnN1S3pRcHB5TGNucis2djB2YTRRREVVbTRsM3kxYzFOME05dU54akxtcXVVT3Z4S2pPRUN4VjZzZnNLTlB3UzRWVmxJZE12cUt5c1B2MGNTeDl0NURBYnNrSmtTcFhiREV3YzNsbE0vSHN0bnFSMEtzS1FOTmpndUxRTDRuSnV6cTlJR1FWdFlXRGkzamhreUFMcEc5TzdvQTFWZlFWRlJSR2lvUXJJNVNrc1dtRXh3ZFBZK2twS1Nldjc4ZVZOVFV5VUhtbjBlaGcrUEgxcnpkTDk1ZFp2dlJYMXRyUXBKZ1FyTDZ0b2FNUkhSUjFkZEswR21ITmpFbWlLYVZZZzYyOW41ZVZ4MGROTGdCbHh4eDAzbzhHaUVBWEx5akJRcjdMKzdhVWZIeDVuVi9YUHdSeEtlUkpIclZYMDBJUzlKcWZxb1Jid08vNDdsRy9mQWNQS25kdTR2QXU0ZjA2T0dONytLZHZYRFdhNU1rU3NRRnhlWEsxQXJtaGlETHl3cy9MdmVxWGlGUXdhSHRzL2dVcFFpQWE1SEZSZFRqWXVJNkJzdmtIL3o1bzBqak5DV3pHVFdBYjNRQzhpeW1GaG4rN3NiNEJCcGFZOVBlOUxMNVpzSkZVelRNaFVLZ2VNQ0VQM3loZEhrZ0hUM1dyRzQ4TmpXRVNQVUUzZW1YcTNFN1d4N0VnT1BpdnkvKzE4MnRyWVVORFJra1pLZ0YrNU9KNVRsNWVTMFU1L0p1anpjUGVGL085dnF6YXVPK0Z4RlRpb0I2VHNpWmxZaUlTV2xmdUZUbTV1THZNaWROYnc1a28yTmp5L3F0Q3ptNVNXNE5KZEFPVWVBS3FJZGNIZVNBOHl0VTVXS2pJeU1oT1M3SjFIMmRWZVRNMlNoS3FtNE5OMVZjU2c1NkNJbXVtY1ZWRDRJU3Y3eUhvZkdpb01hQ3hDbWNTK2QxTHE1UFpjbS9UTE5rS0xNRDFUTnNFN1Q3ekI3UUpvV0ZoWVErcXhoVFVORC85Ty9ZeGcwWG5TQUh0blo1UnNWZ2NvZm5aMjVqOEFRTVB1dVlMU3FxaXBoei8zUWNtZUpraDJReEtzSkMzRWxXejg3YW5wNlhpemQzM2tDb2tzMGw1R1JVVkpTVWxOTDdERmRtVnRxUXU4OW1PekU5TEJ0cEc2bmVybU9LejRiSDAvUVA5YjByc09yRkpZQTNSQlUwcDVmTTM2bnVHL2xpZnhOditrWXJDVW9IMUNhUU02cXExMFE0YmltVllJTURBeHdPRWxjVnkvYnBkZzdOTjVQVmsvajFvQkhyNnlzR010Qk5INnZySmdja1Y4cTVrZ3lKR2lXdm5EN3ErTG95QlhxNnVMaUFwRGFnaWVqeDVTUWlhZ1ppYXEway9wbE96V3hmUEhkMFd0cXhoSVEvVE9nTW1QZnE5WFQyNXllRXNJZWh4UVZiYTU5RURVME1oS0Z3Y1FJSkYrOWVxV2pvK1B2MzE3ekdJT1MvZTlUU1BDVUZ6Y09DcjZvS0tiM0RURTlhbDNTNWZSKzVMeDIxZjdmdjMvN2FBTmlDS3Exb1VBOXNnUWM0OTYvRCtRTkR5c1crNys5QUVOT0xWdVczTGdVRlNHMTZ4dmJPSnZNeTVSUE5UNitxYUY5akpEOG9XUnJ1LzFuT0V0YVdscFBUNCtTZ3VLemRqSWRSQVlsT0VZZnJsbjdiQWdydU9KRXVPN2tKRWlVVnphUm1wcjYzYnQzUUtBQUxRaGw3eDl2RElKL0FBLy9XbEppUXM3RXlMZ2VoRUVqbzZ3YzRVRWJYd1ZIZThWdGtXNnBSVjZ4V20wV0tmMk5qdGRWbCt1dFg4d09CcEVTOUM1T1A2dTR2MFF3eXlROWxsTEF3ODBOQjhnMFBuNk9rTHZ0NktjWG9FRGZsS2dEeDl3OU8yTmY4ckxNNVZGSS9ESmp6NStoQVBvSmNQR0hoZ1pQTUE1WldWbHY3NlpKVzQwU2RiMEdCNE5tdDVLaUltWVpZMzlQMnJTdTJxcGZYU2Ric0NJckpxbUZkTWhuY1VrcHFUSkFQazVPbFNBQ2dha0dFUmRKd0I5OHExdm13VEsyZWhRN21ta3hFeDhmRHdvMzNBUk9vV2htWnVic2ZEUlpxZ1g0djYydERheG52ZjBNRWFqNG16ZWhCblg2S0JNSU5ZV2ZuYjBtc2g1UC9CZFZQVmdsSUsxODdGcmxwNGVIS3FVUEhmalRHdDV4Lys4QVJJOXVCQUw4TkpBY2VxU25RNmxOQ1VlNUxGalYzbnE2dWlPZlh2Z2VydytjYkk1NnVyc1RvbFo1N00xYWZmSm00dVRFKzZiZnYrdkpIWlZuTStVMTl0MGpqcklHbXl3YXJUV1FsWlgxWXNFelo4d2F5c201djdWMTFTZDZSMDhVK1hCSC96dXhNdU96WndQbVBGWGFPRTlhZDdVN1RMV3J1dzZkRDAvTXlBdlZTbGlpaEVEUWlLRDExOWJWbloyYXdtamJYVjFkOWI5RTBIYlgyMWtQVmV3bkRxNjYyYlllQmdkSVRMZy9Fd2lUYlpWZXNuWm9JcWR5d0ZwbmxJQUl6VHZPVlBlWTg3dzc2bmw4YUM1Ni9UZC9kbllXZEtreDhGc2dqQ3J3L0lrdFl3em00cFk4RzRwRVl1TWw1bUltSzUzZjVqeHRJR1VIL05zeGVyaGpoK0RKZ1BMeG5UVjAvSHZyNXlkeXk3S2pmcytYVkxQblNEYkJKYi9neEEzRFdkdmJ5ODU1OEx5ZHJTMGROYlh4Mzc5N25lYzNCdFBzYkczUGQyZHFMSWN6aDdNRXVMUXJBNVZIZzFkUnFmcE04RmxxWm5EMGlEN0V4TnorT3dnSU9Ca1cyUE1RWGkvZ3hpRW1KWFdmTXZCOE8xdkx5c3djY1MvbDFyWnBjNzEvVjI5OHJSTmxzR1ErR1R1RDk3NUVoU1FsTS9ONjZmN2ZFcGpUbS9NOXU3ZHZKN2ZjZk5yYUN3c0w4L1BYb3JuYTM4ZkY0V0ZpWXVMaG5WOWM5RG43N2M4M3hSdERNREZCQTBUZ1VRZFh1MlFyWVlna3l6Q0NFZ1RGNm51NUVnRml5TTNORGZnempNUmRRMEVVbkpic3NpQm4wb0NwbVZuSFJkdkJ4c2JHdTZ1Tk5JREJRQVg1c3dDQmsrT0VkM1dKWnlpQUJUSm1OblYwZEN6V1FVTzI0OGtJRHcrL1RFVC83K3JjOWRtT3E2dnJHelcxUnlnb2hCSTBORFNlajZUR2NFeEtkbUtyZHhiR0ZJTkk0UldKY2dWZ0RGaGhwbU41VXMrZVBmc1pMMTQwb1FNRlBGcXJ5d0VyYTJoSXE5QUpjekR6Mnl5L3ZMeWNuNThIQmMzTXlGZzhhVnVwK3p3dXhDUDNMeDc1M3BPdThUbmNodGN2VWdnczNRNEhjQWovTzBBb2tFK0ZBZ2V4ZFhBQUNtTU4vdHphTWlGL3paQWdwa1h3VW5FS2dYZ0twazVRVUZCQVlHcHVUdmpGaTNjakg1OURCNE1ycGFZdXpOMEtFdk9kVjFhaEd6bEx2NzZ3dEhSaE56aG5uNE0zTlRFeEFYWU8yc25Bd0dCdmIwKzNqSXl0bFRWcVZjZTJaaVpaenNMUHI3V295TXJCb1Z5cEtHU3g5YWNEdmhLZnFrZW8vRXZOeDFhc3h2bzYyMlNWYi9BaE5nQlBybTl1bUptWlQ2alpDQ1ZVTUJCYXhlSmV2ZmI4WnVUb0xaVmRUejVmYkVwbTJKWmZpeG5rRk5ROEk5cWg2R1JhU0tXQXluNm1XbWNiZytOR1h1Szl6YWYvOExqN3E1OHMzWUhzdFVkR2VNMWp6aEcxZHRQZksrOGV4NVVOb3dwTzFSMDZxN3I5cTJRbndYcEozYjFpdkNubjBENXRmZnpOY2NxM3NIeG9QSktGN1paazJXZlVuV25aNDMyTE1HL3ovZytvVkpMUEI2ckZqZ21hMjcyUVYzR0w2bmQ1cGQwOU9sRUVxMWwvbGQwQ1g5bmcwY280ZWVkODMrdDlTOUVnZk9qY3lDUHZyWXd1bS9nNlh4VlFuUUpUOFlibk5JdnVOSHBQVjBUUWZITVY1UVN1bGlVcnhWUFNaUDNLaCt2NkpnRjQwL3FoRlgvN2V1dDVrUS9SOTZnVFoxZDdjU0tpYTBqb0pTZmNRT0hZMkpSb2xnSVJoQ3VDTWNldFhRNm5QWHIwU09MVnE2U2twRENPSG4xQnlmM2VieUhnNWRVYXlYSUZIejU4a0dUWTJ0dDc0WFBLWWo5U1p6Mlc5L0VqVllrNlc5cmdoa3VUcTZ1WUFOQkxlaWZuVkZOeXBoUTV3SVJURlVZZjFpNlAxdnBFcjlhVGdNSVJvRG8vdE5kTU5acEx5ek9peVBpQ2ZVbUlnQ1dKL3NjQzZ4aVhXNGM4RXFtZ3dUUmwxRTE1ZHEvR2dtSktYcXp5MzMxYmhVaDRqQUxNQytrcmphNDZQOTc4S2x0cTVrWTRTOWY4VWxRVnNFVFRYK0lrWmF2MVd3a1QvcjNhQysybTVwQXZ1aUdhZDFvTGQ5cXMvb1VyWUlrOUQzVkh4R2JnQ1lDZU1pdEVES3NKektkdk9kVThQQ1gwLzA4eG95NnBBdlZwNXZvUkswem9rS29FZWRqOE1sTjR3d2JlQ0svL3hmWHZlTG1DVzd1STdNRUVZZGJ1V05aUXZkUTQvR0s3R20wb3FFTUhxYW5ZclRBd1FUR3lIamg0dUxGTVYyUUltR1pwWFVORFEzdTcvMWZPMzdnQ3ZRL1RiWEJ3RTlTRy8xbDRocEdmZVgyMUJvcU5tM1I1QWhITkRtYjNST0FHc3Rja3UzYjM5ME02TEg0eUtxQzRON1MwdExTMnpnY05PZmczYzU4NVdhUStDb1h5VWNTaWloT2dCcTAxT3FFb1lBVDZ6QU9Tblp4TXljakFkR3lXS3FhY1FOT3lMT0V0TWY3ZzJiSXdVZzIxN3hjWWUrenI2OHZPeGdZMGdlSHAwdzVuU215QitjWXlweU1aSEFTTVB3dTMyU3hha2dGa1lxalVtbk82Snc4Zkh4OHBZRGdoTndnOW5JZG5kVEYzR3B6V1RzMHZlLzZub2JaMmRnVnFXNkQ5YzBkZmlCTlF4QmEydG43OEVCd3NINW5Ia2pWOFBxbGxSRXBHQnFSdU5FYzBwOUFHa2lwMG43MmY1YnFtRkJSZG93NGw4L1h5MG0veDJHdmEvTVNib1dDYzBOdmJ5eEQ2NDhlUGtXeGhERDNUUi9KUHdwRjEyTWlpTmRoU0pCbUFacXFXVHQ3T3pFdTJpVGU2aWpwd2dNTHdhRmx3YUFBZFN5dmk5WE4wZE5TMlR1SjlHQjBrdnRoYUliNGFpbTJBaGhrTXl4cEdGVmNoc1lCVC9MdTkvYWc4U0V4NjV6NHFSVFB5dTZ0QmIyUmUyQm9UaUVrWXgxS1pwcDJURTJ5d0dpZ2hVNUlzVzBwVWoya29nV0I4NkpqNmNwaytwelJFbHBFb1RFSmNOUmtSOTh2QjcrbThRNzBlTnRBT0NjajNweElRQkN4YmFYTnJLN0tYU29wUmxnZm5GUUhxL2FQMjdwUFVKYzRFT3NqRC9xMXNCU2FVUDloU29iNTIvRWc1czg5dW85Y0V2K2VFNVVMSjlSako0VkY1WDlSWXhRa09FeER0S2NUL1ZxbDUvZ0RSd0dBSWlwZUVIQjJwVFRPSDAwRXlDNThSWWVaOFJIVjl6eWdiS1JsTXdKTTFEQjBVMnZYWjdwVjBtbFluZW8rUkVrZ1VHY29vQ3lhalNwdVJLUElRT2VoWnNFbTZienkxa3hVdWhqZ0JEdUluM09ETkcxNFk3UFBVVHVuWHJ6Nit2bElNSUtrVjJNeE9UUEFLL25mQVlEQW1KaVp1YmtKVTZDNW52am9iL1pQcHQybEtxQ1p4Y0ZFVndUaUVhUit6UzVDUldMcjJvem1OMlQyUHZ4bTc5ZkpoalRYYVBocy9VcDVLeDUyQzQrTENybTRXcEwzOWZZY3lUV3kyREJuR1JCbEd0WkpmY3crSE1CMGRuWkNRRVBBUkFRRUJGaGJJODRLdEZqNXUrczUvNkJWaEtHRnJnb29UNkNGZHBsVzFkWFYxdGJXbklDN0Z4V0VwNG9TcUFPalcxdGEydDdmWDFrNEhhWVl4dzhTVFR2OWhIK1p4RkR0NURselJEcDZaTC8yQlJ0Uy90YkZSdTJpQ1B0U2VuN0xQbVNFQmdvZE9uSnpIRXQyVE4ybEx6NWF2d3ZKbktPUGh0ajFBdE5yYTJ2ZnZJUWt5cUxUUHVhN3doR2p1NzdJN3RWL1NvOUpMSmpMK2hScExBMTQwYVBXcSt2cjFhMGRIUjFIUncvMzZsaFpmTjdma05jRmNTMG9xS2lxUTVvbi9PMGhKVTlMVHlmL2JyU1VPUWN6c2V0eGtsK0MzTE9QTzdYazRIVTd2ZWZ5M1RmSGh0dGpWOGNaQ2krZkZ4VVdXQXBQVElVT29pSWpJN2I5L0wwUkVJTUd3RElYbFYzazJQc2JHU0M3MExGRmZLeXFBNkxKeWNvNE1EdW9CTHJ5OU9ubng0Z1ZRUTIwb21VUEZYeVI2M29QUS9xK1R0bWo0enlXL21MUk4yTlpwYUdnODV0UnY5THR5Y1hkM0R3Z1FkV1JGc3M3OE0vcHpZbUppWnNaN3BSc3RRNEdNZ3FMWnVDc1lSRHNRNW4vOSt2WDVNMTM3cDYyUlU1b1dPdmt1WlptSjAvNStHWGw1ZVZuWkFSQUx2NWFXRWtvc0xpNHl5bjVWL3dxZW9LV2xWVlllVFU5UC8vbFRKWlJnc0Jya1I4dWFwckt5c3FvcTFZcXBMSVZDc0ZTZlB0R0VkRG1CNlFVT2lvS0Jaei9mNkF5K0tTa3B1YnU3YTExNGRuc216THZaWmMvUG5pTDMwaHhFZTA4d0g3eFdJeVJrWklaTkxtaHc3Wi9pWUVKKzJmSTFIblZLWVFDOFBheFljQUN6WU9QZ2NMZGRXZ0hDRG5DS2dJTzJDM0RlZ0VJSGQ2aGwxS2ZNV1JVbmhvZUh3ZG1IaFlYbCtGOC9BTG80QVNpM3BTVlJFTko1ZVYzQmg3aitHVW9ZM0tnOEYvNFl0Q1lZMHZWemV0cHIrMWRKWW1KaVptYm1mOWViZnM3TVhKM1BPVGJVMWIwNC9ma0srekhuNmZFeGtZZEJVeEk5U05ocXJJUFZDQVRDcCszdWRHdmlnVGNyRE51aTFnUXI1UXZVME5EUjJWSit2SC8vUGpRMHRMSVNWcVZ0WDZkN3hhc1Bja0pwcVh6K1dFeGMzS3c5ZjJZaEJnYUdjcmFRTzBDOHJxNnVaL0twWDRxS0VENCtHTjN1Mmorc21LYnQ2MHUxS21oRXZKeVcydDlwbGVzVFJrcWlQb1FKRHYzR3d3UnBtb0doSVZUNUZNYUJ5S2d4N2RRVUdVWXdIdytVdnVoN2tNRnJCU1JTNlpPSTk5NHNINWozdytXdXdUUXVSekRwVStVR0F3TURrRnhoMXdpcDNPdXY2Z0JqRmhZV1FIbGNYdTlVZktBVy9yMndBR3ExcmJYMWwrM0RuVFhOTWwwK3ovMzV6azZ4Sm4zT0ZEbVQ2VEFMMllkZHY2eFIyL3Y3NVJVVkZjWEZqVjVIcGlBdktpdmpoNXRVdEI3L3VEclpmTmg5bE1LdWhZNkdkalRtdUdqRXQvL0tqZFVnWElCSU94WG9pV1ZOUVdHaEJOVTlmc0JsQ0pEbUdmdGxuWXdCWXgyeTFwZlFRUThQRDRlbGR1cHZpcUh4RFEwWGNkVENnbkUxdW1VZzVvSFd0NFpuRGx0bUZ0Sy83eFBRVzBGMjUvMDVHbFJvVXpyNXcvbGpsN0dNb3FJVUJJUkFva2dBcTBaZUsyZ1JqcGhkV0xDd3A5eFNsWE43SkZMaVN4bDNkLzQxTTBQTzgxeitSOUdndWcwRk1MR3hmUUc1czBZRlU2RFR3SGJYSHZFSTJXVHlVOFNDa2hrVnZSY3h6KzFNTHlvczlML2VLaUtSeWxCZ2FsbDRLU1NFMWZkQitIamloVVJTTGdEMUdhdWNNRlVmOER5SXJqT1lTSDB0d1IxWkp1UWhYWFFKTXI5czZ3Yk1mZFppQmVUazVIRFFVZGJwSzZHKzE2ZGJpQWg4NEpsT1Y4dUNTb21NZ2piTXp6bGtkQ0dqUCtIdndDcUZtMGd5RVBwNUF2RE8vL0RTQjhTZDUzR3ZJRnRuMTVFaXNweVk1QzlrMEZSWlNLQ0RkNmRGb2c4N1BZR0dYYTdYT3k3NVh4NnVITHc3OE8wdU0rMm9TdndrR2s3M1BqQXdNRnZZOCs0azUxNUJVUkhVcUFyZjBiZzgxN3ZqQVdaR1dZclkxd1JGZUIvWGxUY09ENzZGczF1M29vcXprRVMxdDc4RS9UdGxGUEJ2a0t0amQyY0g0U3pDdzZPV0MwS0FHM2xzYjNkMzkveThmdHhhWUo1QU9WNFhvdDFwcGJ0bTlPWGMxRlNmODd5QjV3TGFGZ0VBNm9mMmttUzRXc0VQWUVrYk5KRHJ1V1p5b29vd1NaZGt5R1dSSzFGdlArekdCckgwNzkrL3hqcjhqSXptdzVsOHdOR2pvcU52UEpnM2liOGl1cnZWMlZKMHkveTNTNHAwOWZRc2VIUjhmVyt5SE5zSFlFTmdMcUo2eHhuMS9kY054Rk5kekdiL0RDUXg0OU8rbkY5YVVpYjRQbHRubHhOd2R5Vk4rdzdPd2lKVE1mWDQ4ZU9IYmN4VHRuVko2ZmxyajZoVUhUdis4UXY2Z2pRTmxHRng4NU12SnhmWGg4SXR3RDNCd2NGZ0xWN1p6cjF0RzM2Q0JreVJKNFB1eisyTzBiM1B3V0liNkFlR2hQNmxwWUNKUWtYbEYyZnFhbXBFRXU4TGJheElVZEJ0RStuSXZuMUJNakphR2hvYWVtem9SZi84K1JNRUxMcEhUVWZIRy9TWTNWUTVacmF5QUVPeEZaZStlQ3BEYUNmbnY3bWxPMDBqSXk2aVNINzc2VXJYelpHaElZWCtqb2Z0bUZtWm1TeFJzODN1N05hVmpMSlJrZ3p2cVp6V3BONFFTQmdyUHNFSjkxeDZkN0ZUMFFHcUVhakNCOUU3THhCTUpITC9ibStEU0FSZ3FyU2lJbUNuckVIdHpSc2dQbUVEOEhKY21hTjhtK2EydG44aCtDOERSUWpxZFA4dGczOGQ5ejg5T2pxeWhrNktzNlc0VVBXbGtTRmpqbjJIb2dXT1kzTjlOM1YyY09CVW5MaS9udXBnWTJmZjgvQzFzTmhZdXIrN2tLYnhEbFZlb2JyQWFiaXJMOEs4Zjh6NngxSzJQS2JtS29pZ0d6WmtXZlB1Zk1ZS1lCNWNzVlQ5cTBhcFprRlJrVHhqNHMrZlA5MTNmbS84K1dOS3pnK0huNDVKMDU1ZFhJUTRPaVZTd2VQV3JETXR5WHROcTVMVDBnSkFVVlBFaHVjVlcrVzhPOCtOb01IQ3c5TXNVWi81NzZEcVMyRDBCcUNnL1BKS3NtaWlLWWIrTkRhUUlQcDEvaFhJMTB0TFMvZ2o5UUFmUUFvSCtmRlFWb2FncEZvYlNuQkVRVTV1N2VnNHRYUG1SR1F2Y2lqYWRjOU9GTm5hMnJvUFVKRmEyT043WHg4dnpnUllSdEFpYTMwZjlLQmtLd25sV1BOQk9YZ245cjJaeTkybDFUUDJnTC92TC90RTZVTHNWN3JESWlNalhacW9RczJ0clZsUWpWbWlyazhubElXRmhXVVQxK1U3KzlEYzVJa2lIeTZMb2FHaGdSOGlEMys0bnJNNWtoMFVGUFJ6MGdTa1R5Q3YrTGk0ejJUSHpYbmVBVWtBSXRKdFRqR0ZIbTd5T3Y5b2ZTQUpSRzhwQ0lqYkFDN0EwQUlOMlJUK1dwQ2pIM1B1ZWR4c0RLWkZSMFVCdXlHUVNJcnBRQ1FqblBWelZTNnZydDdPMXRxQUNnU3gxYU9sRGFqaDRRb0NmTEtmWUY5WTVQVzlCYXVBSmtHL1ZkNElTeFJXeGMrVnI2K2xwUy8yNXFZbUpsNU4xUGFZRG95T2dxU2x4WllDV0pXcWp6WGxCd2pmekRsKzQzMTlWbTV1dGNYRnhVMU5NNlpWQ3UxdmlMMmNSN09GdGZUMVl3amtsSlQ4enlhMWNwc3loaTNOeUY5enBuSHBWSnV2OWNhaWg0aFhQTndBUzAxTmxmRFpma3Nka1JFQ1RqbzQrRkZvL0lMRHhlbXBINmlJcVRLOUI3cGRFelNYbnJQbmgxRUQxUmt3cDZDaDRXUm5GM2I3cTJKZ1FOMzhSTzJJVlE0WkdUbEx3SEd4MVJ1SSt1K2RzOG5KU1FzTEN3SlVvdVlFeDhHRlJiWDVYYW5WN2hKUkI5czVoYld2aDN6RmhXQVdIM1pHVElzQ2w0Nk1pUWx0Q3U3OWtwZVdOZ1ZxK3hJVU9Eb3FhdXY5M1UyTDU0R0R2ZjBYRnF4VCtFcCttSFdXSkVPVk5sUTZqdXBxTlpxTFFFSldWbGIwc2d1ZmlKaTRxeHJRWmp3ekZURnhqY1ZnS3NDeXk5WGNWeEZpSDBkU20xeHFDUEJlZW8wQW9DT1FZSlIxbUs2a0Z4YW1wRUZHWGRSSkpZMlU1TW5BNmRZQ1kwOUpTUUhqQmVXdnFLZ1l6L1F1aEU2V1NQTjFWQjU0NndOUWNyVzE4QVFaYy80c2JHenNxOFRDREhSeXJGQUMxQ2p0TG5RVzYyK2hFUEkrNmNSTE15cW5iQ2pwSDFkQktkT2luR0k4a2pEZHZmYjJkZ0RIYmg0ZXdTaGJQWStOOUt2TkkyVVlnKzNDSzJsd2ZwZFd0RGNEY3dYYS9PN20vQjFZbk96c2JPQ0ZQbTJHL1E4WG9OZzlkWFJtV2c3YWZiZkdDd0JrRk9YNCt3eW1jblNMaDdyTzdwMVBUMC9uM0s0encySkJiYnJlWGpySHZsNzdDaVcxcFgzWWlQaUJadS9nUUJveW5DMTg0ZGx4UTczK1BaKzdENTgvMVFBVis1bml4TTNGQWJCMVdpb3FrWUM3MjU3b3g4eGJFVU1oT2I3TEdSRmZqNzUvLzQ1THlWODhhVnN6OC9CckdrNWIrVTlLam81cmtoMnZ1NXlwdmdsNnRGQ1BzNjI4Z2RjVGJ6YlNNTXdIaFk1VXU3ME82dEFsOEtIcU96czlUVTVOL1c5TFB6OTRZK0RBSmxrTTl0OVd5TU5OY0JDM1J4OENjUER4RDdhM2ZhNDIwb3o4am5ycTYvbE5vc1ZDNHlNaUltUVkyVmhZdlA2ZFRYRVp0aGFybGFSeUdiWGJUREFGQkFTODlJbnJoYk5YYVZPUmt3dDY3dXRYSmhOSVNFbEpBUmJlL2NMUlpNVUhmRmRLRlpJN01qSXlQcTZHZ3dEOENDVDRzd3JMTXBKLzA2WVZJVHovdWYrdGw1blowOVBYNVYrL0Nqa3RkemJVckpnTTFWUlhhMVlZbHFtVjdIcjRpb3NIRFpoTDhISmgwNG9rZDFOQWw0dTBvWlk2WkZITFhaalNpWXlud3lGZm9adHZWdkEyU2NmZC84aW9ycC9pMEdGWWcvYXFyNi8vK2hYcmRJalA3bmRvV05oekFXS1U4a1RHSjJSazljQTRRYXBJdFdCblp3ZEoxN0ZteGswb2U4Rmh5aHJ1NUtTaE1ZbEI2NmVpcVduWk1QZEdUYzMvTUlRV0tFQ1FnbE1qT2tnSWRib2dmMDk5MDBFUjFRVXYvUFZMY3FKV1B0ejh1Mm1WUG1lYURDTU9BaTRnWU5UdTk2VHY2UFBuenhHMC91VEhYdG5JZGhtU0RLeFE2THFndzg3dk1tOXZieElwRFMwdEFYNSsvMmk3aDZ2T0xTK2dVQ2dIaDJMUlJCVzBKZUQrRHFBdS9NU2N0YzlaczNRU2dVRDU1YnVTVEFlUjRFd0RhU1JwQUs2YVJiT3l0NHhuVDZXVk9rS1FoMlZTcCtzdVpBQk1zTTV1NnZOWElLeEZCUVVBc1JNWXR6NVRIejZLTjBrM3VsMTl2RE5WY1hGOHZMMjlQVnRqTlFwR0JjbklPN3dZTDVDL1B4RzlkNzI3OWE3U2JqWHRpWHJZT1ZtbWVYSTJqUGNVaE9Md0ZkQjhzN1d5QldyMG9VNy9iZWszTTh1WEYvSUZYSmFoOERxL0NqUkxZV0U0b3l6b0NHQStWNWVYbjZ2K0ZvZWtmSWZGS0JYWnZYMzdBaFJXdGNYZ0oyQlM2K3ZtcFpNK0FLc3FyNUFGbEdDUmtnd0pNc0QwWFZ4ZE40ZXpwQWtrbFpXVkRRd1dEZzhQRmVZYXFSR3dCQmxKVlpKK05SWmZKc2lqWDdwbG1xVXFMQ1JZUGYzOTcyZnNVMlVZcWZwbTlzNmRwenlwN05GbFBwVVhGMThPTy9wUHpNNWlUVFNEQVZWVkVYNzVyZkNVVFp3QVJNb29tYkgwV2dWWldYR3ozbVlFMmtrU0V3em1CR0FuSXlQRHRLcXh2cDVzMjNJWlhTZVZBd3BGeFhkU1Vma0pMTlRGeGVVelVXS2hUVCt5aHlCenVJbHRuUkFEd3lOZGw2ZWhQajQrM3pUWks5WWJpVHBmSnNzVkFPdkJ4Y1g5WEErYWRxb0xqVUgvbFA2OXkzby9ZYlpTMnNlUFZBQjhxS24zTmplbmdOdHRqVC9MVnNLUVp4WkFEdTNBMDRVZlpCNmZuR0JqWWdZaFFHcGpqWHJVMHZ0OFh5ZzJrRDNvdXlNOHRkK0VKNk5jdjJsOGZQeFJuUzlRek9kT3kySjZlcFNYYzVjdEJKOGlrZ2VBbXIwMU4vL1MybnBia0dZSTlQeVBJRjY2Z2E2dW5PcXZWQTQ5L3JlejhMMFhOdFNtVFpVZWxkRFNxUjJRaGhBd3dDdTJkUlRGZjIvamw2bC8zdFRVMUppOEVQYlkxUVowWVZmUjl2RExmd09tVlZRdmZOenU3LzRCTlFPdnhoYzU3QVFnUjA4R0dzS2M1NG1VNnVlTXc3U3VCdE1qTUd3Z0NmdjcvRm5EQU9DSkNhWkFPNU9IZzVVQURUWTdxeHR1UW9JbDVlL2ZybFQwcG5SeXpUSVNER0hNMnVOZzhRWHdsOUJRMUVoSkluSnljZ29LckMxY1pxV1AwOVVXMklvVEFvYUYySWJBa21VU1k2S2lnc3NGK1BqNDRJcWpuWnF5bGZGQmZIanpJQ2svdkxURjA5SFZ0V2JNMnB3Y1BmRnRlRVNFd052WjVFK2ZYcFpEbnhGS2dDN1MxR3cvKzYwSHJEOXBjQVBHSlp2NG9ENCtweXhTcXNBVmdmeG1IZnRTWWVEUko2MnNyUHo1WTBrZW5aeE1rcUVRenJRWEY3M1dPR2w3ZG41dTJPYkRwNjJwVzFaZlczdjZQWklZRXhNVCtGZDRvRENxeE5yYVdtNFVWbXpkdEVzbHJiSFlzR1dOUks1Mm85UEs4dkxuR2Z1SCsyeTd1d3BLU2g1dDV5TExwczhnRWhWVEZ4Y1hhNEtjLzEwbmZjdWY5U3FJVU9EUGFLMXVXVTlQRDZpVXVRWkhmSHo4VFVGT09Cd3VKTlJjWFYxZFZMUjVNaXBxMU9CQTdmWEdRUTVwOWVIK0FBOFB6N0w3MjdjY2d2R1dGSmQzeXRiZitKeWxwSHFXN3M0YkFHcW1GeGpYdmxyZ2tlaWZtSEFGK1hSa3M2dE0wMDVhdWkrU21ObDR3aTY2eDVRblE2d2lrS2dkNVBUZHBZNEEyd01IUDBnT2c3YjQwNmRQQWFoQTZCTmtrajkrOUhzcXowTkFHdHI1dTB6djM3OS93SVdBemgxV2dLaThQVmxLMWNlaFY0L0RnclVZQUNrT1hwcW4vOWpEcnNXZnhjSEppZGZxK3I4Mys3b042VGxSSWlVZi9VQ2I1ekdhTGxGaHVmelRpMmRVcFZ2V0YwZDljbmFXTGVENHFhRkJBQUdqcDZkWFZWV0YwSWQwcWFpcU9sK2YycEF2WmgyL2NhRXFVbWZMSlpnMWh0VTJOSXdxcEVyME9iV2J2WkdXbG5aMlBnSUpPZWIxVTBnQUR1S3pUeE1vMHk5ZjFuK2tzSzlkZThtR3FvRDBBV0xHVldRUGU4UmhIR0JRa0l3bnhzZmI2OHJ2RHlneEpUYkpBcFRpMWtDOC9sd0s4czNSNGFHWTJiN2orN0REN09wUUkwYklvOTVuSEJ4N3ZrczNuM3BNZ3hZZlJlRFRwc29WZ0dBTzhvNXV1MStUUkM1U0dYa01WblJQbmpxYmVQbHhBd3BtcEduVnREVThlQVVwUlQrTjArQ1JuVWU0dHZRU25zUUZaV3NnV2h6alFGUVV3SWh3azd1N08yT0h6MVZaWVIwRVprQy9PVGc0TkRRMEtBVWNZdDYvRDVUZFdsdExTa3hNVEUvWDF0TVRGaFM4N01LZ05iZXdXR2g4MFhOUHhuZ0JQRGNxNzV2bVRoQUtCZ1VGeFdYZnNOSDU2ZlVic1RFMHhTQ1Q5TUxDUXNER3JsVE1SSkhHSnF0Wk5hNVVVMEFNbW9wSE51bE5UdkxBaDJjbzlGNVFiQXJpN2RPT2pFOVBYMDZiZlZpNDdIbCtPODZSOFcwRUdvYlJLMTJiKysvUjlKSjFjRElyUWZobjhxZWhSRVJFL0k2TCtwcWEvSUtDa056TXZibUd6ZlYxTDIvdm94RjhyME9pU0ZRS0lleFJURjBCRm82SEFrRjkrV1VCbFA5aW01N1hHdS93aGNkVEFqekJpcTVxNktEZE1WQkNibTdDMlluRGF6YisxUFp3ay9UWCthd3NMQVRSUFdBbTFVclU2VFRXWGJ3OVBNNUJzSnVibjdldjB3VU1YVzdRZ2o3VEllQ2kwUzJObEtYSkVBb0o5dHBJMGJxVXA1NjZnbk1FZmtGTGtQa2VnVW4zTGxIcmh6R3NxdzRvbHJ2UVF1TnZQbGxWRWpnY2xxRlFPVU00WkJiZDB5ME5BVjN0dVZNVlNVZDFwTGZxNUpwYXNDekVrNkZBSWhVVUZHVkNqc29HbWsyZExXd2o2aUlFSmJURS9IUFpVWStkRXovZ2tmNlVsUk95NVkrbVZlVDFRVVNHS091WXdUZGFVREwyRkRscnV1VzlQUTZ5NkRDNUE0VjBiZ0hzWFIrNjBNOHJlS2V5Z1VqLy92NWxrWUNFcS83bENWejR2Yk85L2ZMMkVIRi9YWEgveUdKMGFrcUxJYUh6cm9xUWtQRGx5NWN3dmlXdnRWZ3RRMitwTXMybFpSSEM4bmV3UzdqaXpmWDFjVm5pbUZkVTV5OFUyeGtUSitPd1IxS1A2YzNoRkN0SXhibG9jOGl4cE15Q3d2RXluMXNrY2l2bjlnREtGNmlaa0Z2Q0tZTDJQeXVFaDRYdHpkYnQ5Rlk0WXBtelZwS292ejgvOTZEcXkwMTQ1Q2Fhc1Y1MHhhdGQ5aHV3MC9IeE1kQ3huN0dzVVQ0QXdSNHVjZmw2ZTR1bmdYVjRKUHowdjkvRVFsTlN1dnZZMnRibHJQL21UWkkrWjBUeFVCUXArNlU5WXdSdE5zY3lXajZLQ0oweHpmL3RCWkEzbVh4ZytTbWpBTnc3dmY1QTRtb1NlRFNJNHlBODhlSzRBanZMSDRNOHRlZlAwbUFqN1hPdXE2djdTUy9GbVhhdzBISWhMWHBOZU9wOVM1YUdwZEFQc2sxc0xOb1k0Nisyb3NHL3krNXFUdEtJYUJCT2dBb0JxYU1MVFpaN2hpcCt0WVZGSGREN2dsSTIwZHpKNlhDK3laVkx2eEdnSDUzeW8za0h0aFFzaWNmUlpCdytJQ2M2bkJNeFgxL01kZW1zV2VpY3IvWkVBN29HMGtYVmwvM2N0ZGNZSmladlo4M0tSQlRwVlRyd0JJanNRY2Y5SFVEeXJ5b3NnQ1JtWjJjSkpFQWdBUGtrVHEza280QWpUYmlKV2duSk56K2d1cUNHc3BRbFhzUXp5bVlyZ1d3MVB6NGV2SFlKM2gwNFNTM2crZHh0bmgzdHFGNzU5ZkRYZmFqaVhqNCtuOENuT1RUc25QbVkxTDY1Zk5pdUY0S0JUeEhiQzJ6NTRSZEsyWGt2aFNqbUFnSWRqVTVuN1NyKzdWcUpSc2ZGdFpld2Y0ZmhRQWxsb0RwVnBtanA5aU9OS1dzdXZFaDFqN1J0RytaYW1wdVQ1U3hjWFhrUnNFb1g4YU40ZmM0aUcxMlFLYSt2NDJnamdYZzZPenMvYk83OTVMV0thVDBjVGhBOElDQWtKSmRvcnFRMDhrYjVSVS9Odk02VjI2ZGd2RmV1ZGpwWVhPVGh5T3kvQmdleGVhVG9WMmcwTlVNSllGRjVMSEZyWW0vNHNvWkJXaVppVW1TYTJGOW91VDl2NkNCRXpkVXN6ZkgrODhUUjhXQXpKOEF3ZjR5RWxEUUlxaWdyaTZ5Qk9rOGpjbmxUTjJOUElqVUdWMVJWTnpLaTFUZVVsQXg5eFhuVStBcCtzbUsvTEQ2ZHZTWUlxbXBPcit2MUVONFZ6VTk0WlYyZHU3SHg4aFY0ci9VRTZkQ1hJbmY5WU5aejdtODNnZnd4eW1wcWFtNjdDUVhUUWNtd2paSyt3NFpBanRiVDAzdUk4MEFIempPc1BtSGk0MHNIeDBvWk0xdUh4a3ZrUWlBUUZiYVUrVE54d2R3NmFHdGR5UW9IakZnM1dBek55TnJhR3VnSU1EVkFRc0VFd2RmU1NRUG1kYm9hYkJvUCt5UXRDeEhxVjZLT1ZNVjFPam82RC84eFFpcFVKMCtGNWJzcHQxTWczZnVob1NGcDJuZHVkN2RYSTBza2VGM3FuQWFIeEFUY0p4Y1grQkRJOHZCZ2VYazU0T3JjcjVoTUJUMm1ZTjZYdzhOSTI3NTgrZExZU0s0d0hCTVRBNnpRYWFiYWdsMnJuRkYyM0o3L01Ta3B0YWkvZnVsa01QOGo5MFdDU0JNMFBlZGpqdHlJOFBEUE5vSDZuTUR1TnkrTTNIQVBQNlRrUGNRL0liUmYrN1AyL0Q5QnlRTkdaVW9xcWEvWExGQjd1OVQrZ3BHUmtZVUY0bEVOc0ErVDVwV2MzQTlndm1jK0w2UlVRWjZ1OU1hUlRjUUtlelNVa1psSkVXNmlDVTdhOTJMZmRYUGszZjNOa3FqektxcDZmUHJ3SDNCY0xBWFFDcTBCSDdtNnVjR2VOSEI3UVZwa0FVZ2JKOUVFWU9sN3hSTDF6SlNVT3ZCempZMkNLblYwQ3NCYW10MjJ4bU1wQlNUc0I2N1V2d1BVY0d5WTIzRHhWbEFZeXBPS05qVTFMVGRzdzdvYkdzNFNFRDBaNGozNU0veUdMUVdQKzlxNXIvdHFJaEx2OGdLNXNFbUdjZnZnUU5Samw3elBXVEFPU0Z0aFFRRW1iMGVYTERZUnFRUVRlWGkyc0NjZWpZaHNJcUNzbXkzbEFBcGk0cEExTDJQakJ6b0NUYnUxbGN2eVkycnFzVzVseVBiZ0pnMG1NczB4YUZOaVppVW5xczNOelFhTFFiSy9DczhwTjRvSThJZ3dreUhhS2VnWUdFQnZyNit2UWF1WW02KzNlcCtFYnIrSVd6czdPN01hL2FRb0p6ZmI3TDRqdVJrUjgvQy9IVHl1L1YxWldWbGN6RktuaTdzdEM0SVBpQzBTRTNCN3I2bmZ2elVORFIwYUhuYnBpMnVNMmRhQm4zM2hldzRkckg2QTNrcmpJQVVtVjRKUGF5UGpKZXFCSmpZb3d5VEplbUVTaEdDdXlNbW5mLzFDRmYrZW5wNU9lN3VNZ2YveTBsaE5qU2hIWU5XcFRsQUNZdnFBMFdDSzV1cnNIbnNsQ3NiSmcwa2NHZ3AxTzNHdU1HYlE4UkZlLzRwdzdKTGdKSXZPejhzTERna3hpZVJnWXh1M3JldDJGTitDUWMyVzhYZTN0bVlhSEpkbWFxek9mUDZCL08reE81MlFtWW1sV0F0NDc1UFBkc251cm4yWWhLcUJnWUc2K2k5Zzk0bFBjTmhXQkozTVlyRUJHNW1vUnVBcUFiWExQYjNTL0orU3pqSWd5cWFOd25UWDB0MlNTMHFMZ0V0SWc0aVNFaEt1U0hlRGRFaVhFaEt5aEVoSWlIUUpTSGMzaUpSSUk3SEFOL3QrKzhjL3VPek8zUGM1MTVsblpsaTZFT3Rjd3cvNUZHVmpWR2ZNUkVzYlJSYVNZOEhVaXMyODlQZnYzK1ptV1dHYjhEbldaZ0lCOHVqT3JpNUpwK1hCTjVJQTJwQmRkWVpROEMrSWhMUVJSdVhUMG02L0xXZ2xaR1dKQWluaU44Q0F4OFRHZHBDWlZGdmo2eitRTXBYTmRGVWVzV1JzNTBsUjVSUjJ6enZFeGNidW9BNWtmVjFRVUFCYVRUVG8xcjlxcVVmTHFPdVNldHdpNE9pdkt4ekprYVlPdWtteHUrancrcW5QQXV5UWloYkFFZWdockRzUEF3T0RnSUNXTVRqVytIRk9EdHRsaXMwY0dNY1d2MzhmWlgzR0xZUy9HSDVkajVSSFdtcHJrMEJmVkNVTmhtQVQvbTA2YUgzM2praDFEN1dtRGhKWGV6aE9rRkU2a0NuWkYyZStBU0EyUDMxS29ibVN4bThRVXV5eStPN09pQ0F3TUpRM3l0SlFYMS9mem83dnRMTDB5NWMvZTN1aEltRTJlOGViQTcwSkxQK3RxbVJ3UzBoU3o0YmRiL2NuSmlMeVArN2pack45L3ZUcDB4Y3ZIb3FKWVRFeFkyQmkxanNzZUs0RS9FTWZFYWZYVWxCbzd3d243QkFUcHlYUzB0SUNyc2VwWm10dEhSWVJjWHlUR0c0bDl5SWw1YzREVUdvWE5TMjJzQU5lQ0JBeDhIMkZnNnYyV0g0OHVWemFabExvNUdGOTVLUWN5UGdvN3BjSkxXSFFiVkhQZWpvUnRkZk4rWUtDaHVIenY0MTdGVGZYLy9iY1pUS0wycERIQTJBMmZ2VDJkaUZYbWVUSnBKYmFndTZBdkM0dkxUSFIwTlNEYnI0K2FNdVZseTdrWDVQNm1KR0Jld2Q4bFZuR25VZENRa0pPanBuaHpVWDdIZmJ0ek9Tay84VmFwRVVmRUNiSDJTcDBUMGI2ak55SkI2OWJzUmw3c25YYWlRZ0pCL3I3TTRFZEh4NDZXMWx0SkhFOFp2YmRacHZsYWZuOGViZUxWQjdLeHhlVGtNQkNSNWVreW1rUmpQWjJMYWtqTlpRNkRuam44NGNwZmFkbk15akFBTGtBS2lVMXU3RGdkM04xSnZ6U29NSzB0TFMwYjJEQXBNWTJycTFOSGxiUzB0SlNWYVhMbGJJbTFlcTRKRFA3ZDZqanpXcmVLWUdJRFdrSWpkTXczU3B0UkVmQmlCTnZUOGF3bEZWUEdtU1I5V0pxcWJlWFcwUkVSRjUrQlhYclFucFhKR2t1RUJSWnhqeXJZQlB5NDdMelAzTVRLeXZnYy9tQWlSRjQwYWp2RGJQZ1NsVmFDcnE3QWIyc3Fxa0pndDdGZXF4US84Q0Fnd1REdG5HaVBkYmZwbzhmUDJMaWtsRFMwSFR4ZWY5Yjh1cnQ3bjdMdXNsZFR4ZzE0ZUxSL2V2WEw5UnFET3ArQW9DNFMyTmpsdlVMWU14UVQrWE9kcC9wOWc3bnlxK01qWFVJWGNINDBaclhBYzhYNitTZW41eG9xS3BHZ1FFQ2V1cThCbk53S0g5ZUZnN0JjZHZZSHZ1MHZMejhadnBMTkVEK0pSdWRISm02b0x0QVo2eGZtNXRBb1UrcXNSaEdCRDIrNXl4SUc2L2d3R0xpSDFpMjJpejFUSzd3Y1cxbjR6eG5id1pTYVdnNGU3Ni9RRWhBd0JxMzhUT0pnNDZPanBBYXV2cEdseTVDSkd0SS9ucHVCT2lTTUJIUW5CbE1VdG5WdmIwOVo1cG03VTVoVFZ2YjM3K0hzdjc5WFRJeE03dHRXcm41Q3l5WVcvL2thSm8zd3RMRHcrUDZmSCtEQ1JPb3BCY2N6cE1keHVKaUwzRmdzL3RGOFJpUGxOUzh4bllveTZuMTlWZERRYk5tUXpPenZ4c2JFNk9qNEwzOTdtNytuVVNuR0pkUEE4eHlKUHFTUmNZM0FVZHRVOFlKN1ZoWXVPNlZ2eFc1OE5EaUFqeUpleUNTbTJ3RWVJR1M4aFNrRHpWTzhwbzVhSm82UHo4L0thTVVLM20wdllTSnE2dXJyKy9WOStVbHRTaVpDV0ZwNVRIb3ZrT0NKZTBmWThJa3FyQlJRSCtTam91R2VucWlzckttLzUzbVo2Q2d3SHp0bXdnM0JsbngvSTlSMkdnMWNBY0JZeXhCRVROU3lKV0VZVHFDaDA5V0Z2a1dsems0OERKRHlGeVFsM2Z1dXd2SFJXNzczSnV2aHBsWldRc0xDeDJTYUZxbmVkdE9qUkdiRXBZRjBYODNOOU15TXY0ZDliS1VUZTIySVRlRmdQWHU3T3lNTHBGS05HOG92clRRYXRlMkF4a0NvWWVOaGNWRFNZRFFBMFBDS2tRbHcvMUlxdzJXSCt6SVVWWDJFeGdPVEZFUkZKZFNzNTJkSFFpWTFxSWZqTXZONnV6U0RLRVIyZEppRWlLMjJQZkQzMXVMWTVuU1ZPWjYxcy8rY201bGpqSWt4d0pCQ25WTUJDZWgrNlhQZnQwTUNZc2NVY05UNDNMUHU5c2JVdGxETkJpUGpNeVZRZHZWTTA5UGlkcXc5UUJia2tSMWhHdURMQlFLQlZHZGp3K2tJU1NnSmpuZlV4NGxjemJWbTJXL2d4dmdyeUhwZEk4ZVBRTFFLK2N1dkZHcFczTFUrTzU4QUxNNUE4QjY1RWRlWW1MaVhQOWovRk9XNEhaUjJzdEUvOUM0WjBZZHJZTzYzZWl2TFpHZmNSdklBQnorRVF1SFBTTDdBUlJBd21FZXF6d1VTcTFoWkRSSEtOUmM5V3FFdWVSTDZzRG0zblE1SmdzM3ZSdTE1ci8yUmVwQmRTT0Nqd0szU1dSWTZIdEhxSFdDM0x2TFhGQmhLcCtPYWtia1RrNU9UR3JoVDRDa0xMZjQ1VE9MU2tyT1RFeFFuSXI4cW4yR0g2UnQwYVNPTUc3eFBWdGRYWFViZWRncmpBSXpyT3NNY3F5dndKSzlsbjBlbDAzTjIzOUxURXlzWC9ZbDdId0pUeTh4dkpOVFluOENoMjkvZmxZR3JNWVZWRUw4QmdFQkFUa0ZoU0lNMW02RlQwWFkzSlRGa3M1ZzlGbVRhNkxCYmN2TS82aDdkOWV1YVVrd3BhOWR1dGx4cVJFSU1RaEhoemtxd0RlVmxCVGNpSnlwaDNueVhRbEYrSTFpR0dXK3JIMVg1YXcyaEdwa0NNYkZ4azdzdUFOSVVGWld4Z20xQk5BSGRON0d4b1kyQWlpTmUyODhFNEIrQzlhM1o5dlpFdmpVUXI5dUlGaGZMVHBDRmhjWHdXQ3p5TGhIRmUyZ2xsU3BxS2hZZ3BBdVRrNUNNUGh3dG5TQy9PMEY4dktFcmI2dlF3eFdNNnJTK0NoWUxFVWRBZkx4NTdJeUJ0RGV6TXlCSVArQzZCL1A5QUI1YzlQaHlQZ3ZQUWNUaTJReVRSMTE3NCswdERRdkwrK29IMVVYNnNGa1dtcXFnbmowa21OQ2JLd2Y2am1RMTdkRGUwRzF5YmwrUFRSWjBnaExUUzRLL1JNa29QeWJUYUVnSTFOVGV6RjZrS21jOStmRmZ5NmRIQi83Z3JwRDdUTE93Rk9ueUIrZFhNdUhLVkgydXJRK1B2RnFQY2twemczTXRKbDdXcXlOT3YxbExmcGFqSDU3c1BwbGQ4ejEzeVpTQ1JlM3hNRUtTWVBzdGJXMXJ4NTd6OHVtcmpvSmhXamplb0RZb2ZvSXpIMDA5OGRnSXJaSWlWR1MxVWc4Z24vaEI1RmhZYkxuczFhNkRURmtkazVPYlNCU2dTR1J6UVI2aTlyQ0xDT1RhV1Awc3hQVDBxL3B3S3RSR0V5RjlMNE05b0RBUURYb1NkS0hwMlRLVDdaR2NtZDIzSUhhY0twRlJFWUNQQ3hHSU43SzR5dVZUTmx0WHI4OGNxQmJWVk1rb20vTXZyeThSRDNubTZsNDRYZitCd3duTXhNVHRvT1JZRWJYK1gzZHdvZ1hiZEZaaXZQMWUrZ01zUlYrM3Q2TGZnY3ROemMzdVFIblJpQ0hQSDdjQzJJUk1VNFhHSHNRNUdnajNwTGZzeFRGek1Yb3VFL3hFVThNTjB6bkhybWF2VDFVTmdOUXFtSWt5YVAxejNxbHByWHdNZkR6MDVYbXBHd2ltcU9GSTJuUUlEYmJleHBNYU5xc3QwbVZwZzNramJjNThrR0JGaFpvdlM1eEtoUGo0OGRaSzBndWJtNXVjZkdwaFFVR2xnVVh2TmIxVVNaQ016Zkd4MC8wblp5Yy9QeWF0SXNuOXM2RUdmNTRObFZXSHV4T2xiSDQvUkY1SDVVWUtPVm9RbVp3ajArcWkwMW1jM1B6REdnck5qWjJBSEIyY1hGeEp2QkZzYkZ4UXRmeUk1bGpvcVB4U1Vod3pyRG00Y0UxR1RydjF4aTRIcFdUbXhmSFdMN3ZzLzVjV3ZvYUR2YythUGxIejhBQXpPMlg2eVhxek52LzkzOGNpNzlSSFUyY0h4cW53MzBWVGFCYk5nV0FpbE9OTDYyLzV0V0lwNGZIam52alJtK0NPV2hha0kxZnYzN054c1lHcXJMS0RVdS9SZUVZbC82RWUwMXFlV1hGM0FEMThqcmJuWXFQajcrNjhvV2pkMVQvQWJDVkFUVkt6c3BxQWg0cDliN1MwZTA3dVVHT21Db1owWFhRL292WDl2b3pjM0pldjRkYnZlMUpsOUVXYUhHekxCZ3dON1FzTk4rcGxackM2Zk5VT2VNSXRBbytQd21iTDlKSzBtTVQxd3Q4VnE3SG80YjVDRUdlS2tFSkoxZUtZWVYyNDJDU1pEa0kwL1lTOWx4TDNQOFk4UHU4OTJUb3N1S1YvVWJBWDZKL2wyOFBMNjZHRzdZKy9zdjJDakNEUmYxM0I4bmNOd2NUUU9xb3graWZQMzhHSHplRlcrZjg5QlRVWlNFQ3NibTFOZkxoZnFRcnIwSW5wcjJxdGMxOW9nMTNtUWN5TXFoTnpvdmZqNEM5by9ZVy96dndhMW4rL3YwN2pibS9DOGc1WUJKVXhZdjErbG1lNGYxKytSdFNvZGRQcE9PNmV0ZS80OTdUMDFOaFZOTURGeE0wcXY0RkxMWWg4TWJYeXVyVGtxTzgxOTlGMUVHWmtwSVNRSGFCWU54VWJ5YnM2bFlicWhmMi83dlRyY20wQW1CZGxxVFQ5T1JrbmpPbGFHNTJkdmFIRHcwQjErZWRuYkR0bHA4T3NDS1Q5c09lQzVIRlIxUUdxVjZmcCt5S0oraVltRnBzQnRLMy8zdkYwZ2g5cTZ0akl4MjBFRTdOeUJBeXJHS1ZsRFNvbkdHSVU3SGV4U1V6VjBXTWcrQTdQVDBOUW1SbVptWmwyeTA5a3lEck9GZkthL0JaVE9vZFFRaFY3bExPMFpiMGhNc2svNVkxUmFRbUJDdFM4VGFwZlByNi8yenNJS0dUTFRVMlAyOVh2L0NNYjJwMFZQZlpzNm16dlpuOGw5MDlQZXdiRFpXVmxTMHRUTTFyZG5YMEZSYlphQ0FtYWFpcDhmTHpMelQ3dVBuN3kyNytiSjhwMWVjTEhCYU9nSFRnOGg0WlBNaTdCK0hyWkd0OE0xUFI3ZjlSTG9DKzI0ZzYxZ2JrTk8zaUdwQmhCQVFFZ0F2ZXYwOEJKZFo5SDkzV1dWWlI4YmMvalIrTTRpTitZK2M1dy9KcEpCSUp3ckM4a0JEcEFjYVROLzFVcDFCV0tDS1Y3dUYrL0laVTh3dk8xanpHVzFTc1VGUHJBMVVwZi8yblpuaDQrTzlmeDE5MWVjZ2gyNXE2Yjk5d0ZuSHZsZExIOVZnSS8vanh3MzY1R1hWMlFzUWhWaDNKeDhJV3hqV245TTN3K0pFa2gxd3hOYkc0a0hrcmFycy9HT0xiN1U4SkZvN3Rqc2pkc2txNEMvbFFjN0Vld1FoR1lPRnA4OUhSRWREdHR1dWxBMDB1UUZBUm5VUzVHQnNqODl5ZkZ1UWdvVldwNHk0WVR2U0ZsbUJjQmdZSG9UdzgzMzNQZHNjK1BXWmdZRmdiejZNNTRVQS9KQmNoU2tsUFAvK2Q1WFQ3aTF0K1ozYzNKaTV1azJJRWh5TlovMHN4aGx1WkxnOE9EZzdQcHh6dzNvWDNPRG50VjFwdi9GYXVsOThDMUdXV3hkUG0vZk9lTDQwZ1FHYlZ2eUFGeHlseFlCUDJObmJPWGx0VDAzOGpUakx3ck15Y1RTUUZDOXYrNS8yYSt5UXBlcGsvVmVwTHFtSWhKL1d2akJlakVQZkZ4Rkp6Y2xxcys1TExUZXBWbEpXWFd2eG9PRWxyN2VPb3cvdXRxNU9Ua3dzSzJQMUoyaUNNeVJ4MlJra1p0WWY2cTZxMWhsQ2NVSFFmYkZabksyU3FZNTY1UDBEdEZaK3RIR0NPdVEvOXFNVkQ4Y3l0NUY2WDA3RVZ0clhsMmhpMW1MWDVYeDRUTTBoUVVsRU5BY2FHaTVFSFdidzcydHBXOFUvbHAwM3lTVituS3NoN2Q1RmwrRWtNOHFCUm53OFU1TkRQbjNrMFQ3a0Y0ckZObzcvb3UyOHF5SG1oV1hYVjRCdkxGdXFWamxxQWlSNWRwb0FsdWhhT3dadk5Ea0JidjFQNTFHZmRQelMwMU9CV1BHVlhYb0Y2ZlRNdVQxMWhkRzVhMnB1cEhCa2NuTFNyTXk2bnJ2dGtRUlRpRUtJd0UzWGJHZlg0dS9vTzNHUW42a0JuMTRsVngvdXJlRGdNL1NIZnhmTThTSEU2dC9GZXZNdmR6L1B0ZUR6NjNjSW1ocUJrOUZKOWVoYVdCSHR2SGh1NVhDRkJ3UXJRRzEvNWI3c1plNVVmUHo1cGlNVmo4MzdrWDIzT3VzaWRYWWtZRCtCdW4rcGNTZWg4cHQ2TGRyLzVrelQrK3NHYXVmUTYwelk1VnMrd0hPRS9xdnY0V0VKY292Mmh1R0xScWFqVHJITHZQOEhGUnVOWVZ4YzRWcUhFN3l1KzVzTDFtMUxYTExsVXBDZmVOeVRocmtob0Z2UDRIMzNSdXFpYW5Bam00R0VVbVlobmZLS2tQQ2pIcnJ1QmJmdFVWem5xL1JPbHFOUjROdWtDM1dnOHJ6RCt5RHc4eUFpSkVpOFZHMndianlFdTR5cVhtL0lwaEkwZGcweENUOTI3NVFyRG12eERBRThoek0zbUZyc0Qrb0JkS1l5bVUwVzlOQ3IreU1TNlB2aDk2TVhFeSsyMm1nZG1FUFlpWWtzT3hDZjBPVUx5YURDbnFCc3RIZXREOHpPQ3RDNGlncFNqV0NHc2lCOHI3a2FWTXh6U1dkT3Y1RU1SZk96czVDSFRtR3hPcVo1MG14Q2VBUFpiWTB0S2hiZklHRXZhMmhnWG1aelU1TWlvVjZWUndwRUtJM3FacW94NVRTUkVSQ0REdTN0Nitzb3l1MC9HeHNTZ1ZvTkJPeTNzMnhwOXE2bDUrbWtzci9rOXRXRTBHV1NhckNBVmh5VkFTcUR0OG5jV1NQam1UWjdFbkV6d3BoL1Y5aURUbTVnc0ZDakhNc3Y1cStMNXJJWFRuUG8rcExjbFo1WUhBMkZKMEtIR0s3K1JtN3czYXk5Uk00Y0U1RFJrSVV4SlRaMmVtcnJ0THFPN211ZDJmWHR6blFMaS9jMUJrTlBDTndFaG9ZU1JZZWc4Z3IyVEtTUkZyNU5DUHpzU1NGUjlmWDFSa1FwZldzaGVFdG02YTROQzFNZk16RVlnMW1GaFlVQ1ZWdXdsTkJCNjlRdkVKSHRSM0UrcElhMnJsWDNGRlRyNXFyeGFBdXRCTDJ2bVJsM0xnUGVBVkMzdjlsdFRUNCs4MXJRL005US9ZbjE5UFJTWGxKcUdKbXZJVnJkNEl1dWRDUGE2Q0FOMVZMTldPZ3VTMU95eVkwQ1BSNjhmbDZuK2Vaa05iVkZGaGVOS2F3Qm9OL05hT0NUS09YckZoL0JjT04zbUdkOHpVOU5GRTZjV2NURXhKV1F0YjZxMFhxb0t4Sks0bytFWmhnUlZoS1d2bngrSXFjcGRBdHRQRllRK0VUdHNEWDZvc2VxTi8vUEhQazVGc2U4M3V4TUQ5UkVSekJuVXhsWHdmenRCaWJxa2NvYUJSVXhOVDhzd2tzQ2lnTFNNeURJbW53NXFhbW05YUFzTTBOTkw1aWxZd3hEUmwyREdVMWJIaEtleldsbmdBK1RsU3dQRXU3Y2xmM2Q1dE5IN1FqQURscThRZ2NtbUpKakJrZHRoTDdGZy95MHNES3ZPV092ajIrVXdDRnF6VGNaQU9GYmFtS0FWTzZWRkFYYkh5OE91NHlESzlCZnF2WkVDMVBLQVRvQmZ6OC9QQXdjSG93emt5ZXRvdlJ1QXk4bldDSGZnSzZIeTBQeHlzbTJUVjBxUHFEamh5bGhIRk1qNDg2S0xNb21Yd2NKeWY3NFg4MUYySnVzRiswWWMraExoS0FLbStlK1N4OUtLaXNEVGJjZ1ZmVkZSRVlDMUxjQUR4Y1gzaVQ3cGxiYlBENzdTcEdHejltNHhFNFBUTXpKTzdyaHpTQVJqc3c5NnYzV0d5VjNxeWN3SGNpcngzZ3Q4WkVQYnMzY0c1QktFVENCNTMvTHpPN1pPaUVsSWxsc0Rya0UycDQvakFqWW1KQ1FrTHk4dkp5Zkh3V0hWRVlLTmxDdEE3dy9GeTBmM21ROElDRWhnZmtpd3F2Q2I0M2paQXVCVVVKQzg4VTkrU29MRytjZE5abmw2NnNpbFIxVkx2My85c3ArdjNSbk5Wd1FVdnVrcXpVZ1N2d0hDdzFDV1pGbFpHZmovalFEWnFmaWZwNmFtdnRjc2V2K2UxdGhSSnZEYkcwZ05VWVFsSjNuMHduNUZXZGtEdjNNby9WcStBZDZTWFdqcHEyTFhFdEd1TjRXdzcyaW1nZ1lnZHZmazZmT05VVnU4bzFEK3JxZU9EanNGYUkzNkRrMWVsYVdscFRVMUUydk9DdmRzalR6aDhKS0NndlZ4aE1hcjRlekxJYWZBR3NjbG1SeHRYRXh4QlYzbFBrcEs4THQ2TjByLzI3S0Roam9wUXhXWFh6SWs0Ymx6cDkrT0YweUxSdXk2NU9nMSs0czVEaTlqWVBQTUYyand5RmFOY1huUTFVUXVDc3FZSG5pdWRZYWZuLzkzTEdSaHpJclV6OW5KNlNDU0pSQ3d2NGE2K3VqbHpLWnJxZjVuWGZuSUtFZzdrUk5zQVdSTUt0UXJYQ2VQK0ZpbnJmU2dxbE5hNHdsUFNJOWJyY1l6UTd0bTYwSWZZTExDSHpRbHN2YkJWSUJvMGVhK003Ni9VSitqWFF6TEY4NGEyajRQdUVYNmZCcDduNVNFUG81emhDUWlCTDZVYnlUVktLRklWYkEvZFhtWGUycHd5UEFsYkpvSmV4bERiS3l2cjA5TlZaWDJ1Z0dMRytHT1F4ZnhLRFBwdjAwb01qa2tiU0MzMmRYNVhoNXZ6czNOT2JYZGZJUGx3NTJjVnBxOERxSXB1R1ZrWkFadDNmejhIcnh6M2U3S0QyU0ZiTURzN2UwdExTM056SmdIcXVWeUU4eEhsTzV5MWlOaXZVbHZKTU5DWWl4NGUxMUNRME1CUmQxdDNVbXMrdVpEMTFjSHJhekZxNkJsK253dFpwVzlHMnNIWCtqaklpNjJBZ0NRb0tLWWVlQWw2b3lDZVlQckpvaWRRaTJuNDZBY2VsSjZvVERXS3VOeWdBUTVrTkFzTHUyWmVyeDh6WmhjSnpCc3lodzk3aTQ0bFliNXY1aWY2SVpqMlFjRDhJTERWVXYxd1h5YUJqdnpkR294OXJKTmdZcGR0aGE5T1VvSU1tM3lGT2dTUmlJZlFTelI1WjVOUVlQeElUK2RFY0ZPU1hINU1ZVGE2cGVKNmdpQzhKQ043NEN1UUR2bjRrcElubHA2OTFrTWdvNzlZbFNENDdETSsvMEpXUXd1K2RFWHF4OE9VWGRyVVRSNEd1cVhXY1FiQjhJT1h3MVJsMit1eG1LNm90bUkwZzBhdEFySVJJakZoUER4Q04vS0ZFTXlYbk91bFVZNkNJZmRRNkMzNTg5TVRKd2tCQ0UzT2tKeEZSVVZ5ZVYxcTNCZWtjOCtURk8vZDh2SnhhVlMvanowNjFzNk0wYU9qd1dXNkUvMjhJTjFDMU1yNnlaMERwTVhIZisxK1AyVHUwTzY2WHZqbXVxODhCd05CS0VvT1NYRnlzcnFhQzBxNmMxUk55RVpVYVd0MUlWQlV0anFZNFlObjZObzNVSjNKZWRiUGZ6NmhRRGt4Ukdvek5odUdGNytrVmlQVU1uaHc5UFRVMW4vQzJGZTNqNjQyR2Q5dnZmVkJjcjBLbmhtMWV4Unp1d2lZVnY1dHNnRnZzNVdpYXp5eXNxUlRWY21hZGRmbXhubVpsVVdiN1dMVXdZMmtXMGVUVXNPRGc1cGFXbEFJcjkvbHhJUlNXcjgxbHZsK1JHaXlBTnRQL3d6THZKNWxoMHR4VnNNWGUyMWNQc21IUlhWdll3QmNmb2h3R2FnbnRRMU5HYStHRkhRMFBTMmZhbXBjZXVOWjdLcnUvcVVJR2NNM245aG41bWVQcm5QV3JVTnRpN1h4YTlBNVphc0ZBYkI0a1NnUDJiNW9sNDg4Vm9pU3hMa0dxOERzM1NiZjMvbVRqcHdXVkNyeGlEUUVOSUlwdlpaay8zRUpXWCtNMWZETFNkblZqYkZYa1BqR3NWS3pOajkwOHozY0JXZGpmUGVQZXhVRW5ZbFBCYU01SEcwZHFjZkx0bDkxc2FON3FVZEZvZStMVmtTRHFqMUJtdFJJeUJzRGc0QzQvMnNpZENCWFhjWlRweVFmRXdGUkpiS0o1Y20xTDRDT1o5amF5T2p1YjNLdG85cGFWVEhuL0VnN0QyWWErcWwxbEtNSkpGZGErOGZlQWx1eXhQaktENS9UZzIzQXQzajdsNDdaZmVzYk9yRml4ZDhhVEhHNVhxbCtsd3BIbDVlcU1zWUkwbFp2aGxDZ2N3YVZKZ2FOWGs2UEgvK0hNNmlHeGJsQWdOaWhwUXpxMTl3cUY4NDgyMVJSMkJBUGt6c3BBNXNxaVBJSFhIaVZMcGNHRG1mVnM2Y0hJek96L3Z1VHBaT0ZPdk1URTJKUzBvT2JMb205RTVNVHVvRFFkYlgveUhwaUUyaWprV0Y1Qjlyai9mR00xQi96YXJQbnFTUUVCNUZEb05IQ3gvTm5QbkpNaGN5OHFhcFUwWkpTa2lnSGpNQmlRUlpQUzR1VG5YYWdJY1NhQUpYU21sVmxiREN4M0I4VG9FSGpQRm9SZExCVG4wbjhoQ3BVVU5naG40dFpweHZSWWtVczZqeXFqRmtPVTc3cTd3clBvUTZJeWlENWFubmxMUGJlckM3dGNnczdJSkViOTkxQXFuYzNkMEZRMmpXNElwb2JXWG1WeERNS0M0dXJqU3UrMXhTOHROYUZIQzErYXF5ZzFsbGZXdnI3YSsrRkpMSVVKczUxQnFWYWtXQlJhY0VvcUswZEFlRUR0K1daWkR5bC81R1JPQkVkbzNOek5TeFNlU2hvWkU1b1BZQ2VGMmZPOFIyaDloaTQrUGpnOC9PUHNiSXVwMUdqd1pWaHpjNEk2Vnl0RE1HRVBwOEQ1bDFURXhNUVBmNCtWM3ZUQlR6OC9NM05UVUJoemNWVElpTjFkRFNHZ0p5MmQvUHg4K3ZvYXFxVzZwL29maVdjRGNVOVRodEZiTitvWHhpSi9DOEpwZk5WOU1tZVdOS0pweVExUU9nUG1xQnh0eWNaZDRFUkZUamNsUktSZTFxRUZZanA2Q1lBWFh2dmdObVhWM2FOTmNHei9jRGVaRDZxeXE3eDNodkMxQUgxSVNGUjBFYU5USHhBd3FjbVVsZmVHMVhOejg3TzF0Yld3dXlNYkNJY3RPRzVHcVAyWDFQN3pUWWllb0dwcGdQSUExaFBldENUVFpsemJJcDhNczJlaE9BNjRiRDFnRElFUnNaR1VWN1plYm1zakF3YUxDblJudVJrOVdtc3ArUjhwNGhwNFhrY2tjYzYwM0tueCttQWNQNk0xbjZOSXlzZUtMUHhkVGQzZDNmSHdtUXM3Ky9mN3JTUERjNU9VUnkzN1BKRXErRG5meWkwYXZCVkNLTG1EUyttd2xkd2Q4UCtOeks1YkNYb09uMzBhVWw4RVA1VnlHbG11eEpTbzhmYi8xM093b1JNVEhiRHdIQVgvMHJEOVpXdzgzQ09zVmdVVXVPa2xsRG9LU0FaSmdIbkQyenNVRU0yVm9aQVNBZ2h4VVVGRXdEbVhYYkdnNEp3VERtMWI3UkZGT0lJZU1mVXFKWWpTRG1scGc4RHU3bWF4K0xwNWcxUzFPM2VmSmtMSUtZNGZ4Z1JRZlBwY0UweWhZVWUxanZ3TUNBUzNwRWpwVjloSENObmt5M1VVUkZtVjRwNnd0Z1E3NHRnUllXcS9OMWI0QXFOSHNmc1c5aTk1YWFHQnMzQWx3OFBuYXRNMzRvTEx6cUxtUDE4bVhSa1VzUk5rVU94VFlKSjd0cWU0NDI5N0VPTmRRUWRVVXdCYmUySVpTYWtwWWQwZzBYcXpCdHFNN0xZNTNrb0tLMjFWWEgxTytQcnRET2RJaE5qZmp2SE5waEJ2Q3p3N1d1dXJvNjdXS0tOSkh2K3oxeERFQ3VVTTkzUWtqN05vNUtVSnR1aVZlNm92b2Q4REt1THdKcS9Fazl2OGZ5b0pDeUJocXJPd2NtQUxWSGQxVXEvS1VPM3FOaURCR2YrMmdoY2hxUTBMZDMzeG9icjBpRExoVGZ2SG5qNUZRNXNSTkd0dXZlaUVRaXRiSWswZ0Q1bi9ueXRJaDVFdUNWdDRlWUo4djF0Rjk0K05UYURFT0pYYVF3ZnJ2eHRST0dyMmlYNnJjZTkvTmYvenZvbFlpWjNCTi9NLzNGdUk0ZzZkdnJ5NTZmN2FjYXZFRlVPUDdEQ2V5SDh2OThXMENOc0NlTkpyTEN3MThJR21ob0RJQVdRVjF6ZTM1Ky9ydUlDNkhlN1pLdFY2cXBwc2I3L3p0TjFOWFZOVFYvdVRGaHUrZmttZk9WL0dDSzMyaTl2ZHBEclZjNXcxMFk2MzFPZm9OUDJjRzhZVTdkbVdsSTlnTUM0L0dCZmlpaVUxVGxFaEU1ZWl4L05RWUlXeWRIRzJXUG5ZUkN2elkzMTFoenhpamZRS1hUYmNCTW5IbmgwZDMzU0I4bndycnFnenRsYkJ4OVd2ZjlMc2xBVHc4cTBQa1dlWm1abVFueWt4dGo1RGZFenM2T3NySnllSGc0OEFQQWZtR0phTmhxdXR5dmhMZXphK3ZyYytXRG1JbUhwZU1IaG9ZUXN0SG9NNUc3RmgydCtCc2hycjl3ckxLejhKYUZ5SitzT2tuU3gxVzJYcUd1clc5cWJLUWs2TDQ2MjBOdE51MGVoUE13ZE90QkI4WVZUVlpEWlB6a2xzYzRxYys1Wi9Xc1Jla0dxcWVtcGtDYmJrOU9qbzZpWGJwTE1mTHk4b0pRSXlRZ0lQNUIwOFhGeGJmRkxGLzMzVmZmN1p2SEppcHNrbHE5UGpaNG9TcGt0SlV6YitxTVFVMVhIYjRMSW5tdHgzM1Rac3BsVW0ydEZoaDRPMWZ6Q3BWcXZJOWV0cGc1MVMvZ3N3bWJiZE1XYlR5SklLYnRqRGFibXNVTmg1YlVzQ0U2anVrc2t0bld4MEd1QUZJM09lbStQMThIT2hndzNQVFdTZmVQSDV6YzNOeGNYSituZHBPVGs0R1cyTmpZc0hWR0RKcXRDMUd6V0tHRnlMd29UUmU1N2FZeDVvaXpmQjhSRVJFVFExQTIxWCtYcU9uOEVuTllMNkUzRlA3VXdJQ20xNFU1QVZjWmNyaHcwaUJWOU85b3JWU1VscWpNb0ZKYlI0ZVU4RkhPZmcwbGlWZXBmb3c2VFd6MytQTHk4dUxpNHN3TTZrd0pxSHZUdHNDYk93bmpCbVREMWtlVEJsY2JSOGUvelQ0bm9xS2llU3N2WVVrRldtNDQyQS9hT3Q0cjJacmpqZWdwcFRrdGZ2L3F0TklLc3N4M1VqS3BmSkVxdFVXeUlOREl0Y1lPWGw2U2JEL1duRkhQdkE5M3UveDA3cXg5Ni9EdC85TFIwVUVIaW9xTEo5akdYa0VtUDVKb3RxV0szcG9aY3dnKzFwZXRnaTdNem5ydlRaZURnbDhCOEFRMElDY25SL1FERWI2TGE0T3N1TGpIempnQ3ZNQ1FnQVFHU3A0Z0hJTjhlTVlRTDRGYkxUaUY0Vzg3aER0SkZhU1U5dmJnaFgwSldpS1F1VVJFUklTaDNPNlM2bU14LzNoUytxcU1GRlVuN2NUamlzaVhyNG1kblRWZm1PYksrb3pQenVLUmtFVjJQVEw1bUhUVThBUVdNaWVsc1pNZnFhSkpIWXNvTDk4L0daR1hkOThlQlU0eVdwUGphQVZxQTFRczZuQmpvOGZlT3hVTzhnUktBdXlyNVhmZUo1QTZPR1NDSkhmRXdORHdZdHJFaVlxR0JyZXFLdzdYLzk3Y3hoRVp6REJkbVk5YzIwQ2Y1Rk82d3c4QkMrUGxBKzVjLytvM000S25LbmtPcVZpdHJpcnA0Ni9wM050dmxVaG5nYXp1TDdkY0QrYzhFUDJnV2Y2YzQvVWp3WXdIakNUUlN1TmpZMG1KaWF4cDZ1TDBjYy9MQUdHTWFHOXJ2bjhUL2pkVWRSM1RhSkV6cEVUNDJhSEJOc1p3TmRUdWNXbnMyeU92OEI0NmhuZWw4dkVMKzRCWVFFQzZzeE9qdnowWHdmZnpveWFUR2pzZHpWcXVmTnVsd0pYeUVPRFJ3WEtMaDRlSE53dDV0UFZ3dGpTd0pDREdCcFZtSGcybTRFdWpqZ3ZmbnVSU0VYUURmWHpHbHdiTHJ6S0Vib3ZMdGlpdTM4bnJwd3U4OE84b2M2YWZhbjZOL2p3YzVJVXNaZ3FNZ05EYXNHQlBoVk52V2VwWWJHblM3TFpXREluRDAxWjZoRjdwR0h3eVVITWo1eFhKblJEaVhWc3hPOFpjclFINXpkU0ZrN3JXNDJZTlRjbDVEeGI1d0dZRUFqdlN6dFIwRWJXbUhYRHRtZENMaVI1NDBQSVBqTXVXWjlQQllzUEpUTnV0dUl6TVZkUEtqV0FjajJpekozbktzbEVvWnNNUHAyQ3RkY2NVekF2Y1d1TnlXSDdlR1pyVmhhcFV2SnNVbzJmVFE0WENVTW5iMTZUR3VrSXlVKy9nU0UveTU0d0QxYWNQajJQbnY5cnNuZm5ldnNuSnh5UXVwU2VKeFB3bXN0SWhRbUV1S1VBN2ZmRnowNVZORlA4cmFvTVVZQmxRdUNXK2l2VUt4dS9KcWFpbUFNdjlIdnl3dkd6MjN5SmRHMmhhd0E1YzkrNUJZTTFtbGNibHR4Y2JDVjc3OHg1WHA2Z2JGYjk5KzhhdDgvRnc2VjhIb1h0TTN0NmdiUTBnZGV0ZFNjYXRqRTdVWXJtS2ZlaTMxczJuRkhtVmpPUEpoWG83YTEyUll3c3BGNS82clRuUDdIMFJsSVMrY1BoMmZ4by9NUGQ5NnljZm1MNEV2TnNxdTFUUlBXVDQwU2NkME1WQ1p5YXZVcGhNWHZTRkpPV2hKb3VZUjhiQUdVclViMit1ZjA1bWJRZDhYWlVLS3JZQXFWYWZyL3c1Y0NXaGIxL0RDV2txak92NHBLVkJuWTc2TDZXbVVxYjA2VDk1SWdJUVoySmlZbm1aaEhmei9tZE5qdTAxKy9vRmdPLzNIK0FJcCtsRjhmekd2WllacUVZaWRHNUt0SXRQUnZNVko0bndWK2srU1BOMjZ6NWtUcGl6LzN0d3NDVVZMK2pTVEhrczFrRUJ2VkEzS3VrOWRpZWE4TTRQRzh4NVVQLzE2OWlhczJ3ZzhxSXZoVHNzNDRmazdmVnhlRXpyeisxdE9OOEpWd3F2dkR4TElCN2owb1VueUxuNmZEYWlINFpzNzJjTm9aK1BpREVYSXYxQ3JPSFRoWlJqRm55Sk9sUGUrR3dKekE4TEp2Q2s4OXN5cFhudnlSN1hRdzVZcURWa01ZUkRtSy9uMzFTV203WFFNMGdmSC9EZ3o0WTV4aWtuSUVXTEozWlFxd0dneC95WVNDTDErVHhrY2tCcmRKSWVWS2g4K3Jxd2YzTnpJeHhKWm5TdmEyS3pXTENBU0NoYkkyZ1NMb1k2Ti9wSDZqWDhMZXBtNWd6elFQeWhFTHRtZE1Yd3RUeGRIcysvaTJvbThzbGpEcDEwdXBKUkk3M1A5UFgxbno4Zko5bExIWFRoTzJBM25LS01TdEVNcHVWQzRGazZMVGRMSzBDQnZ5a0lkVVkvK21RSmt0VGV3UUVRczNxbkZURDk4UWtKQm1WVHJnMk11eWtUT3lDMGkyVU5tVlhTUUFUSVUwOGZwQlZ2aHJaQnhlaUhuSUt1RjNZYVQyYURLN1pQTGtsWTVKQWc2SkhmS1dIUElvQjMzMVk4UjIxRTdiQ2dQWXE0Ly9ub0pTMUw0SVVsQ0g1QSt6MG9FdFY4RW5vaXZFVVRJaXhKMEpRK3JPa2k2akFtdWVXZTVISGh0ZkxRVy9yZFhtNXR1amFNYkYyZkx6aFZtclhNajQ2MkN4TjlMb0JTRDRDU2RseHFuRnBZMkR1NVJOM1N4UnY3YzVEc21kYU53bnNzQzZ2N1JGM1YwTlE3dEFPSXdqUDh6Qy8zczBJWmlaRXRKcXlLdnRUQ2Y2RGhnUU5IaGlGRmdneGk5OTNnOENpYk9kUmZjRGc3T3dOb3ljVEVoTnErNzlzaTFISkszdndZaUF3dUNTTklpc3hzU3VYUEt3RzRsWlJFQ2FuZVo5T3U0U2hCWXUrZitiNFFwTkhXRCswWW5abkJQWUQ0RjA4cS83aHcyK1Q2NFNtZHRqMVpFMTFWVlJ1cC9GS1dtZlQ3R2dUei9YbzVoUFZacVg2VmJKd0tSNi9Md2plSE40Nk9xR1lVb05aNDlXb0xkSVQ4emVsVG9QdDRZM0F4cWJlZkNncldOelptS2w0MHZld20rSlZIbHErOXd0bnVrcTJPWUE4RGROd3g5R0JkRzB1QXEzWmttSWo3TjRselRNUU9ROGVQQ0Y5S2lpNWhGcUUvN1dna1oycWhYTEIyUDgybDl3ZXQxeFVUTzR2MVR1YkFBOCtlZ1RBYTI5MVovYVYzbzI5b0tPQjZ2MTVEUStPU3VLMFlnaTZadlptQ3BjSHljVCtZaklaRy96Q08vMVZtZ3RjN09sdHZOQVRPaGxBVVJDci9DQjY4M3FQcHBUN3g3bVU2M3d6R2NKajUzZFVNZE9EdlNodkxNdzI1WEZKY3FTNWhCZ2w3NzdNcGc5aFkxSmJsVUFNSHJQWTFaNFVzOE1VdDVpSXJ0ZGVkVWtNR3duejA2bXByR2FWZGY2MTN4ODQ2OThyL0RGNlNDTlB4dXJueVNPaTFRdjI5bGFaUnFhOHFpdkFMYnh2Uk9RYW41cSt1bS8yQUJrQ2NJWU9SMGFPMmdIeWVzdHNheWlyV0swMk1lMGlZSXVWbURtRVU0UW9EY0J4aHVlaFlQMlNMS1lUdVdnTWZtU3A5WjZleXI0ZlFtd05VTVQ0ZTh1OWwvVUp2RUNPK2tsSzBmS0tsTUsyN0RGT3l6cVVpdWUxbnhaK0ZvS3VvS1NrTEVRZ3c3eURNSGc2OXNyYTIrS3BIeWozOWR0VFdJUnN2SHQzMU5rWUxoaWNhcDlzWlh5T21zRUdXaVkxSHhlUnVSOVIxV01yQUZVTW1CK2tTbHNrUnZIZnZIaTl2ZEZGbXBKM3doaEplWWVwd0xDeGZWVjFkbEQ3dTBLRnh5WEgyZFJWam9pV21GaStVMFlVamhPU2pIQWFsWDRrSkszcUdPc0lDNXpFOS9rYWxUaDczbEthSkxzY3c5OFBaZStUNDlENTUxd3hNQ1FPYkJCd1Q4YVFmTktscGFES1NraUNDRzZSRFJ2MzFyZkJYMnQ3bHF4OE9qMmpoWFMvckdUQ1JMeUxrQ0FlcWZYeDhRRWcrOTVZVmZwb2grSUtlaVNsdVAzcEZLalJNVUEvV20vZ0I5VktMbUpsTFl2WHFtcTJuUDdwais2R2t0VWZHYmgzd2tqYW9pSm42M2tEMVQ0ZkVQbXZQSnFab01vNXE3c2p1V2prcTBROVFRSU1jSEpqZFQ4bjB5ZHlPUnZTNENxMUY3cCsyZFBRL1VSVTJ2bEFJSm9TSzZmV2IrNy9MbldlY2EzNy9BUDdjckZMeXkvNDQybUVHZHJ6dVpNYTRIaTBQWkRWNjgxVmFtSzRJZ3hXVHpyMzBCMEFtczFWSGlxNGRpaURySDk4UWRZRUlmekczS2dJTHIxVmlmN3ZMSUpqZWRmSDJsVkp6MHBwTkJRV3MvUjhtS1FWNWNpSXh0YzhhRDRRQ2hsZm9MaVpBb3MxeHhURWVIZnB2ekhsTUQwTkJoNWt5OVZoK2F3UkhWS3cwUllVOXFXUnFkKzVYRWg3dEllM1diRmoxL2lXTjVxbDk5cUsyQUJiQ3Q1RjFPOFZPYklETlgrUWo5enF1UmJzU2hTZWRnNVZpMVlGK0ZTYmhoeGN5K3dZRUxCUUIxRDNta29vUGVJZmtlbWhQOU0yMERMbkxCdVd3QXRMbE5vSjNDVGRrazZlem82SmhaSEl1RUk2WEZoWjVyYTNNRFhJRDZRSU1jYXlPS2lrSFBRMnlQN1NzVmRqVVM4a2dpU1BDbmovMVU4ZWpJa3VPWXNqWTNKR2tuY3RQVXZ1dWZ6OUdBeTgxWlcybENwaEZ5UDhBVUVzREJCUUFBQUFJQUNVeVlsZ2VsSUJnYlFFQUFIZ21BQUFhQUFBQWJXVmthV0V2YVcxbk1UY3dPVE16TVRnek5EWXlPUzV3Ym1mckRQQno1K1dTNG1KZ1lPRDE5SEFKQXRKUlFDek53UVlrLzZ5WmNScEljUlo0UkJZek1BaVZnRERqdlRUNUNnWUdCUVpQRjhlUURGWkdZYlUzTnhsR3dTZ1lCYU5nRkl5Q1VUQUs2QUlZOGNqOUoxTWZ1UURkUG1Mc3dPVkdhcnFQSEhkUnhTSmNZclMwajFUMXRIQWZMZjJNMDNCYVdVcU5RQ2JISEhMdElSb3dVY01WbzRBd0lDZWdRYkZMczNLS0NtQlF1bytGQ0RYRVZnYUVzaGV0UEUrM3lvcFdnS2FGUHhYc1ExYy9XT29OckdDMGpLWlRnaUttNkNBVzBLTG9nSmxKakY1R0JzenltUmo5bEJRMXlQYkIyQ1RWRVlPcDJDQ2xuZnlmQ0RZcGdCaDkvNUhVL1Vmand3RzJrS2QzNVVMSVBseXBGSjk2ZERseVdpTEUyc1BJZ0psekJtWExoeENnUm1xa1ZVOFJQVFV6TU9CSTBhT1ZJZm1BcEJRN0d0RGtBMnhGeDVBRk9Dc1hFdlhUQXFBWEdiUzJiOFFDYklrQVcrQ1BWREJGTDFTSGdZRk5EclFXZ0dhV2pBYjBLQmdGbzJBVURGRVFGQnIwNEQrcjloOFEyOVBWejJXZFUwSVRBRkJMQXdRVUFBQUFDQUN6TW1KWXhYM3EyblpOQVFBRlRnRUFHZ0FBQUcxbFpHbGhMMmx0WnpFM01Ea3pNekU0TXpRMk16RXVjRzVuTkhwbFZGdE4yM1dRWXNYZEpiaExjWWNHZDZlVUFNV2RGbmN2VG5GM0t3N0ZLVUdMUTNHMzRGYmNIYjdjejdmZWE2MHpKeXY1TXllenJ5MW5KbEpkVlE0RGpSUU5BQUJnS01pRE5BRUF1R1RZSlkwQ0Qvdm1VM2Q3UCt5RytsWCtrd3NBZ092NjN3VUh0YVR5QkFDb0FRb2dLVzNQN0owT3V3RGEzN0VDYVBFNmlXeWZMMHZPWmpLR2xTMDlHcnFzdXU2dUx0dEYxcmNmNkgzcWx4cXkvbzVYbDY2YzNPcWt1akhqN3IrVHg0OHlUN0h3dUtPRGhHZVU3ZUpHSXlwc3FHRWpTajEzdmRXK1lRQkFPOWt1NDNDUzRJVUI0Z2M4TTU0QmFxQUU5d0MyeGd3djFPZDFocGcyZzVrQkVCLytuQlBSZm5lWnhEMWdNRm9yei85Uzh6cXU0M24yOEZzZEdNQVFHVDAzOTQxbUdnM3N1WDZrd0hyNWt4dE9oTUh4cCsvK1JFVkY2OWN6c1pZZkVJR0FuQUFLSnZJMk1BMTd5a1Q0VDFQVU5pQmx1Q203My9XeEpxdTVVQVpaTkw1dE04NUFmS2QwaW52NUt2WHVBeVh2aUJjTHBtRUMzWm1ZeHVqbWM4SzFvMzN0RGhYcFJXZXprdHdoNCs5MmRBL3dldjVIUFdjNHRERTFRWEljdUVuaTk0clh6a0ErblJSMDM3cEpSRmRxTkltMEovVm1Zbm5VSWlLWmxyaGZRY3RQdnhROHZJMVJIeUIrMmlkUVgxbjZMeFlja3o2Y0V5VlVVVTEzWDY1L05FbndZcVJWeWNoUGQ1dWZKOWdBeE5OcDhQN2dKaWFLSWtSR29MaVBQQWg1VTJvZ0J0bkVxOFhrT1d3aEtjeEVOY3orZXY2b2g0WUxSKzY0RVJqdjN2OXBtV2ZTVnJuelNIYjM0MFM5K21IcVYxUFBQMlZxOUhRTWVBWTZPcjNtSjRtSUZrbS9PNGErUHZTSy8yVHJaTlU1Z0I1bXBlRzJ5N2VDbkUrSCt0RFZ5aHBsZEp1dXJYZVhSOWJwQ0pBN1VLaEV2MkRpM3hDakJ0eXozcWxLWUJFek1Ga2IzWTMvakpNWHUyNk1Rd2pUQkhIMGNhQTEybitvTXBkU3VHRmxVVUZ3c2VKRzNibFJtSlNjVGlTVzBCaVZUcVRoN0FvK0RaWTNpVDZhMzZESFNOcWxxNzEzTDNZVHBEK2hta1RFMC9rV3lPelNvUjNIWFNaa0pUYy9DeTdPTzRhNjd4VVVROG1CSG5wNDRzWWpDYnpJanBhRUw0cWFROXV1U2NoTjREYldMekhGWld1aklLYjhpKzJkRHdVdTRUek1mOThoU2tybUFsQ3dEWGJRamdhQ1dZcjQ0a0pGTlVjNnh5ZW1xNTlpM2Q3QW9lK1R5VzllaENjbElya0duT09aNXRxUkZNc1MvK0U1Si9IYmxkTUNIZHQ5cWNwc0JBK1I2UEpGSmdIVk9TZGx3a0ZiTkgrVGQwd0pVS3NPenJENmlZREw5dnhITjk0ZFJpTDcvOXB5bFJtU2hoRjVVbjRONFpVZEMzWkpqNUNsS3pmMDV4NnpvbEVDLzBFcWhmNjRMZXBFdVN5dWdhOUlaMmtoSkI1aGUxdm9DM2R0dkZLVitPK0E1VWxVT3NHdmh4SUZGV3BvbDVFc2pEd2E4SlNaaWU0MHFRbVZjUkI1WHM3WVZsT2NCVllRT0lvNzdPcUtrZFcwYU9vQUIyT3ltREh2Rnhua2JDaTUvN0lBb3I5U1VnT3V4eWkrOGZiNzl1MWlzemQ4ekxLaHErdnRlS21ob3VKNkdpS0NVOUowMTNTZFZHa2poR1dUMGpEYTFQRTR0TzFKR2p4WFhtYmtHdG51ZEJrdWQvdDNuTW5EK0NRUmwvWGVKQU9wVnhxSElEVjBIY2tiMUpzNmNDcE9QTzJDaGU2dXZhNmR5ZFVia3Nna2xwN1plSnJ4WjlmdHpHKzNJMjJPNm9QZERHODdxblYxaVQwZjQzVC81TTlxR2dXZlJpazVvM0IwenN2TGdwV0NhZEd6RGhkVnZZSXBYWFNGS2lSQ09WWkdCa1pKOGY3YjBwVit4R3NWd2VHamNhSFRqNmNUUjBkSE16TXpFcThYY1JLdjkyWTZPbStYbkcvT25wNFJFVVZUUTBLbFkxOG1lNVZsSG0vNmtxekoyMnE1T1BBU3h6bi9XQ1RTMUlLblEvZ2xuN3lWZFdjR2lIbC84aXdDSGh3YTNEQ3dpYzNzTFlhOWtNMVJ1cW5oNFFPbFhNY3o3Z3U1QXUxSWdkS0FhUGsvTWdqYXAvRlJZMnoxU3lFanh4cUQwcVVYWjZCdlp5blhtWVJKZW5nNkgwdHpNYkYvdlErQXB3NUVQdmlyK1NCaWlxYUcvem1IQ3ZKUEU2cjhVbk5NUzJaV2RTS0l0ZE05NHNhTnI1MGZxaEpnOVpqdEFxL3ZoMDlIY0NEaEVxdWRxNlhBT2g2a2NHZFF1Z0NwQ0ZJSHNoUzRSeDZ3V2cwV0R5SjlVS211N2FiRDh0anI3KzgvL0Y5Qm9WRGJwcTB2U1JmWXdVL1lVdjlZZ3VIZDBsWlFuZGVVU2s5dmkyTkQyRlhlM1V1SlZlMmorbTkxR0ZjTFVQWVkyRlYyNThXNlJGaHovVHF3aEN3NXRveTUyNGxxRDh5NmdSZjRmTEpSVkJDcm8rRTBHZ245cGtIMG42Y2xQM2lvL2pWVC9oV1pUeENJOU5uaHJtajJSSER5OE9NWWxvSDg3aGNsaXdIN3laVHIrNDV1cGNsZVJvU1hqRzFsK2lSSzk1UHJTTkVERXJJR054Nlc2SkE5ZjBKNWRxRzJiRG8xWTU5TGZyckNkQVNTY2o3VlJLVEhoRForaW9NZmlBSGxGWXFaMU1ub0cxWCtPWVVXNnE2YXVrN0kycVhpd2dVaVVjT0l2ZWN0dEo0RWgyeTRrek51ZDZuZWFyakw2U1RrR3VBRjgyWHVsTmNMcUlCS3c1SzlvNU1UVVhUL28yT1RBUWZqemNIOS9mMzUrVmZoSEI1L200L3B2Zzk5UjdhQWc3T3lUa3RDSmMvVjZEdzZqTmxjN1FvWEJwNzN0b2hOV0Q5TmJZejdsaExUSlkzSGZZTjVCeG8zU2hSbVFaS1dEc09mUk44SzE2ZFhVY0hsU1JKNFZhdjB1eWRUNXI4dW01U0VoSzUzQkJONVUvc2pweGc1QzJwNWdabktETWNJTVd1emQ3cFVUWDdFYVZkSk5idEc4dFBuQXRsWFdpWG1HZll4VWdBemg0K2QzMVNWOGNaL2oxbTZlSGg0ZUhsNXVmK3YvUDM5UFNEWHNUN09ydGNuTGV0QVV4MmRkbE9tQ1NnVk1wd2ZSYjFaM3ZINDNDeGZJZGJYUDFhS3B2Q0tLTVRwQlh3TjlDaVNvTzdQWlpBUzhUVmdBRFJZajdzbFJ1VmlvcmdlcUUrWG1CUVRsZm9aekdQYXhudGtaL1REMk85a1luMXNwUkt1TVFKbmNXMEoyNDI2RkM1WjVtT1VSVytxUzQxTnBya3A4VUI5Nkd0b2hUbFBvUDJ2czVQVTltY2dDWlltcjd2eXRJekRDbzVBelNlQkZSZzFMZG5yVnM2TmpZMmRuSnc4UER6TXpjM0J3QWJ4T0JQM0ZUUm1TMTI1MmZNVWYvb25VSnNuNm5WNWZUaHo0djU1b2FsUjcyNmd0T1JCcThUbkhRSGtLTkNZaHFhUTIrR01IcmZBaTJCMjhYQ0Jhc1FlUXVjZ3ZJQ3JGNGxMTTdjdnMxN3BwVkJBMnVWc3BCYXZaQ1k2VXhwa1psTFRlekRCdzhVbzZqcms0cW9tS1hVd3UrUnVmTVd6dTNLaU82NTlrY2w5VnozeE9Sa3ZZeVorUjRHSGJzWkc5VE1VVllaVXNYTWNJYlpUQXRYdUl2RXJaTTB4MDNMRzNpbXRoWWdvRFZaRVJQdFdWbGF3ejJmclhWMGRIV0MyMU1xNXFLR0ZHMnNlU2lyS2NTeFlZV0l5SkVWbTEwL3ZCckFNdjgxaDB5VTByZFZ0NERBNzRadEtlWVVuMGdCN01JWjJhcUpaYk9ZZXFpWklDaG9iQ3JrMWNJSE5TRSttWnJ3NHZhU3hTRGJsREhWZWh6YjhFbWF0MjNTMDAxa2IzSmEyYXgweUN0T3RrZlQwR3BjUklUV3pTcUIyVC9LZkdWdUVxRWZHaGNFTy9HVE5SUW91aWRYa09aZFJTSTAwYTFGOThnbFdvMVI3UWk2Kys0UDl5eDdLeE96Vk1IdXp0N2UzdGJVRkc1OHZMNitQWHlZazNuemQzWnYxMldDTDR0MEJkV3hoNHlyeTVzMmlJS2VpbXJCcVdLanQ5THo1TjNlMFVCc1hGM2QzZTF0UlVUOC9Ncy9PMVBpaWpPa2MwQUtia1UwZ2xhUkN5VUN0dWY5dThmNEhEcTMwVDhNK0JhbmlsS3lKSU1VblBKdUtSdk9ScDJXVGljU2ZBYnNuYjZJTkcvaHVhZjVsaWFtYU9leENib2hvMjZIb2F5bHRGOW14QXJKSlppSDkyWDRkU2UwbHpBbDVPK1JBVVBLU1BiOGJtRE50dEszbVU5SlcvM3U4OWlYN3FpWWRIYUg5R083MjNxSDFwYU5nQW01TnRJalR2RkIyeWMwcTdBejl5VkIrZGZLQmRZRXNETmVXMjlDSDRxUFRuTEpFYlIzYW5JeHFWWldaUUZ6QTY3Q1A4VUtUaXlOa2pXZWthdUZvZEhSMHpyYkprSU9UazNPOXcrZnVha0lpTHpjMzE5aUlJMjBVTW1jTFdkTmNkU09MbGIxNk9ENmNLVlhMRmZXNlBWNGFUZU9FSWRQWjE1VjNiU1ZyekhMbU1IbEprM1A0NW54elBQWVMrdkRYOFBOMUZOT2o4TEUva3M5ZDhickt2ZENFSWJCODhqcTB3MHlEUWtwK2lCQXFiNjVMeG5GenFpaGR5dUhsNFhFVUNvaFYwZ0UyU29mS0dxNHhpODA0SVJmdzBuMVp2Witva3h6OXdvT09BTWpHcThxYVhmQm5sL1piUzA2dUNnZGhoZjJzdHNuY2RmNXR5RkZiVXlOYk5OWFQwK01xbkRObWVid29NN1VRZWpLMmNwSTZoZEhHbHA2MHRoQy9ROUREZk9nK1BFeHEra2ZTSzA5SktETVhEdjZ5VDdERStCb2FKMHNiSlNWblRtcWQrZE9HOURRS3BzdjZiSXRoTjY4dlQxVCs5NXNuS3g1NmVucVZjOHRDVGtlL2huSmlCaHVXanUvdlBjWHpKTHd1ZDg3UHo1Y2FyT1RrNU1KaGRmWHcyaE1VKzhHdy92RzFiSlk5c00zVzgzTG1kTTZQN290UU9KRWRaK0VPbDZObUJaNXJZZlBPUm9wMmRUZ3h2cFdpTk9odzVzdmlMdHJUY2k2ZG5VT0thM2hZZW1pKytEMm5icndrSlpNY3lPakptbm42QVkrdHFBWVhXVXhablZ6K0UydUNwczZsUndFaW1vS1p6RXV5NDVlNVNMZnd0K2VKTjFFUkVSRkJ3ZnZMVWM2dSs2M29COS94aXRUODNKL3hwdGNGcTdaZm5SUWZnN29ZN1JRNDFIM2lEL2NuVHpiYmI4TVR6YXVuUkFmbnFuVlpJd3lJS3czUXpXRjkzTTcxZkw3WkMyT2ZtdHJhdDh1MEx1anE2bXIxL0dvVFVsM05DUlM2czdHeHNiTVR5bjdCYWRRdUtDNHVMaXk4dkw2ZU43Ry9mWkd1MUR6djJQTFp5Qys2cUlpTG1DbElyZytaZUI4YmUwUTUvVzd1aDR4NG81NEhKMytBUG1MdGxpUmpCazdJZHVYZW5LL1JYNHZZTmxzUnBuUDR3TDQySFRwWmZ6YWtlS1ptSEJ6V3NkWGc1TEw1eWtzdDQ0TGt3MFVSOVU4bUtPemd6SFNRWVhUczhGcTBHK1JVcG9hOFBYR3ZTTGlmSlRJQzFxVzd1N3RkTHl0ZE9UazVkVEUwd0NkbFIzNnlFWDV1L1RmVEJDWERmeDRLbVpXSmpGNjllRHNqVXhXQ1ZmbnppUkM2ZmZKQ3FkMU9Uck82TmNlRm94c1k4eTR0TGNGbzkrYm1CdGI4ejZPYy93bmQyTmlXWmQzWE1mY1Z6eEJCa2dVZkh4OFlzc0VLcXFxcXVSSUJyN3RweHVJQnI3N2llV2RuWncxWVJJeEEwODhGMm5RemdmYmJkRW1PR1RiZVdwWE04alRETlVQckg3M1ZzOElpaVc2NUJyRGRFRlhTcVhqQ3BFcCtZeVVsVCtTTDBZbFZoYzhFOGd0bHFpdVFjVXJYUXFjTGEzYmZ0UWt1WnVCQ292T0xROXd6Nm5uUEdRWDVBSjF0R2YzR1N6d3AyYjZLaWpBMmdsWGEvK3JxSVR1WnJLSVpQYW84dCtVTmZHM2l6ZVI1dzBlbDZQUGowUWY0bDNSVW52N2w5RWY5UDcvenJTKzd5UXRoN1N6dHJhMkNNSVNJaWZrOTNmNm5NNloxZ2hKZDdXQ09JSlFwWXJ1akNuRkJZaldHN1NWN2QyZm55K09sRDBZRXFneEp2YjI5akdxNXg3Qm5wTmNRMXRJMklTRlZxU0EyVElTVDZSUHZHY21LMUxnS3pzM1krR1l6dU9BUlB2U2xCdnJpTm9ZZWdUTEovYkdJcHlLWXAwRCtGVzVIa1dHMjJLYmtHWUk3WWU2NjViVTdSTitlU0xidkRHemtKdU1KaVhaRXRUaHEzZndpL3pQNGVhRXdMYU1HQmRKbW5zaWJQbUxsM0MzdlB6M2EvZE5tL3FnSi93L3ZMNUt5Q3BaRHNTam9aaWFOcTJUQld0TFArTGRyc1VIaUtJZlo5VG9JcGRxamcxd1Axd0F1ams4OEIyRjBWbGJXcnZQRDNsZ1dGcFY0ZG00dWp5VjdHb3pUdHJNYjVvOVBUbFFHaWc1ZG5RSUNBbmhKTy94ZkhnOE9EbloyZGc0T0lsTFlmalQyRUw2WVB5WnpNakFZWlNsUnFzcHNQNTVxL3NBNWN2OHkzbFV0ckNzTlJaN1VNa2U5dlZSQlpCa01idytJQXVCMlpUM2ZaRk1DSmRtY1BQQVBhN0VkNkg0a3hMV2lrcGNxMEtaOVZmaHpIZFFiQ09oT0VMamdiV2QwaHRMQ1U1TktTbklGS2doNXllMkExbGNzRDdhMEU3VWV3YXgrWGpKQ3pydkNSTXo5aW14OTR6NjhCQVUwdklnRFhzNklmQWJBV2dJS014WTdPek1XczRxS2lzb0svZ0Y0NG5sMUdsRFdiRFdyaHp3VU1jRnE3ZXRMdVlnV2RDNWc3NlhyeVhJU1poL1cxaWp5aE40ZTl2TUNIbmJUb3FPalVjeWpUNXE1R2VMRjhpWnl4ZjFnSnIwVmxqWjJocFAySi81RExoVVYxWDhqT1huTW9CbDBqR3ZnVjRleEU3bGRoMmFmSkQ5aTJENC9NU2pQUnd1YWxQZ0tqYmVqeHBqc1VoS2FSaTArN2hMUi9HNWR1S1drbVo1NjJLcHFaZXB1aHdVQWFGdXpBTDVDSVFNeUJGT0NQTFBZdElsM202NGl3RXB3R01xbklCTkxXdml6RGpsNGdCbTd3VWNBeDdJNk55Q1ZFWG1lR1BGYXRmbWRaeFRDSExHS0NIdys5OUF1SHB6V3ZwaVU0TDBqdGY1UFAzRGNEaXFPSEp5VjhaZHRNUzQwdUVCdVhlU0pJM2Z1YmViK2I5SW95VVd5QUVCVlJjSWRWR2lkbDNLSzlMTkk4RUFDSXgwdlpReXRhNmpLTmdZcGRYUkVTbldWR3hTQitBaEZWTCtSbGlzRmVic252L3AzV2dZekFOQ3RGK2E1THZkUHBzOXpLMTNCSXN6RUxZNXMvTGhFYUk0TGxpTndXcnNsUWxrb1JVa1JlUlBzSWlBTFFnS2tzY05QYzk0eWlGV0luK3dvbmhJYytTdHYvdDI2LzI2RHdEcnBaZmRrSmMvLzhmRDQ1UWtHdS80VDJ3YWJLaml6SGdPUjNKaTduejR3UGJqcTdVM2pobW5KaFdjN3JHOEZNbWFMY0ZnVnd3UXdsdXpTdmlqMWQxTVhaazZBby9FTVBSNW5lWklPakdrK1k1VWw4S1FPSCswb2ZLT0ZEMFNldUNTNEp3RUVGb21acytRdWFFbmRFeElhQlJLcmZxcVhMTERISHp6dW5rN0ZRUXNNcmNJdnhKRUorVVp0bXcyQ05zUVRnMmpGSjZzVStrOW9pVVBOY0R2SUFEaktUT2dvV3oySjJHdDg4aGJsZ0NiRTNWU3ZDRjdoczU3ZjdEaTRRcmtlZ0xJS1dUZUhqT3cyeXNpVTd0OWhVZ3lseVg0MUxMWnlLQ1NsMk9VVjJPekFncnNOc2JyUEpkeElnS1JxZGxtVkNRZWs3akluVDdRUUpyT1FpSEVmeEZramhUbzh2TC93TjZEUGF0enprdDRXMUl1TWtIWm9neDhpOXRJbjFiVDFDNTVkVHU5YWxqOUJHelp5WGpTb2xrc2N1RGt1czlpOGlKaVRjSW5JOEhTbS9QMzV3L0JGb29LRE96U0JtMnE1WktKQmNSaFN4NHN4RHlJQ2pJMnR2ZjVoVTZJa3hqYmdaNFh5a2pZUjB0THdFREpIaC83WDAzRXZUSUZtZytyTW41K3FkZTMvZXNNb0RaWkdQYjBmYzlPaVlQLzB1SmU0b1NEcHBxKzRGVkg0OXJZWnZ5VUZGWldFMzZPcmVCNE03Yk51WThkOVB2WDFxOXQ4TkpCSWVtOHh3RmNUMUdwNGJCeVhvUG4yaUFnc0ljVWlKaDV6amlxSzdxaGFPZXJvdGU4QUFNRXkzUWMxazA4SjVOMmwwemx4MzBvU3E2d3N4bFordkE5QjJqUFQ0M3F0RjZmcXg0eEJOVDNJdm9yWXlIWU50c3UwaEJCMEtGQi96dnVMa1Fjb0hMbUUxTTlTM3hqS0o5Ykl6OS9rbkdtOGZCbmx0SnFuMTlQcEorTTd0dWZOVURZdGhadjQrWnQvTUVtdmJlV2d5RXBYY2xXZnZwdytYcERWQmlVK25UWVI3NCt1dHQzNUZaUTJueS9Ga3UyWUkreE1aWnBUK2dPVEVHV21EakNBMGZBZDJLNkZNcXNkRVErQk80cHh3UjF5TTdJeFhVZmlFUjNGWXA3WlZ5N05qUXkvNkRobkR4M0p5dUJJcFpyTm1MN3RBd3l1L3c2cW5QdjMvUHo4OG5RSGMrN0hXekRaZjRBcElFd04xOWJtOGFpRG15emJXang4ZlQxOWZVVnpWSTA3ZmIxOGZaK1BseHFTa3Y2VGhRZGY4UnpWN3hpaDByVytuMEx2aVAwUzZ5WXhaZ01Nekg3WjRTZWRlYnZURlhyei9xRjgyd0Y3bHc4UitBNklEek5EdUIvQktwcmpqZGhOTXFrUWMxcjR1VWlEdGVtZC90Q21hN3c5UnYvQ2hlVzIwUE5VYXhCTGlLWEdtcE5oY211RnZGQmJZZjUxK1dMSjg3QVdMVWpkVXVsUGc5V0VVWWQzdjZPZkcvZ0lsWTlLWUdOTmxpWmFSRlV5UVJEZElBM1Y5Nkl2emowRk1kQ3psRVN0WUtjanNpNFYzVVI2aG5aSEJkWExhNjFtczV3SklPMHIzcVVSQjQ1Sk9zczlCd0wzU2NXZU5USDdIZ3I4Q3VsR0JsL2szQVVtMW1FVHZCWitBL1RjTVZ4a1RMdXdJUmU3anNOTWhkL2Rta2ZBdzZpeFA0eFRyNjcrRXhoWXI3c2ZGVDJpRnFHVnpneGZYRnpBUExCeGwvOUxQNUZ4OXY5S3VYVG0wRldZTkxiVi9EaVhQajRISTRQbk8rNk1HQ0MveTNxanlKb3Q5SmlheU14WTh3ZGo4UEVsTHdZdnoyZ1VZZXBkb2p6Zit5dmJwaEdYRVZIMi9YTStMWnV2R213N2pTMlpxV3hSODJKQ2tzQy9ETkJnRG9icVYxZk1RcjdZdUhVTGZNR1A4QzZ4TGlyWDJNbHE0L25oQ0RnWmJyVEMzeXRtTjdqa0gvSW5aRVROVlJTMXYzejZNR2I1MVBVdzVwUTZTaDhIVDBza2NuMVR4dzVvbWlvSFNMTDlCTzEwMEFLYlFlY0RHWTJNL3l4RzdPTk1mbjJvSlFWeERaQnVaMStCQm54dVEzN2NGUlF6cGxEUytPTlh6NVpseHhTNzBMdy9UWmd0WE1LRUhDVk1pb25oTlZINzVDb3V2VmR0L3ZQbGIvTDNUMkxFK01MOE9aMlI4a2JUQnNxUjZjNWJNb1IyUnM2VTNUNWRoaHhxYW1wdjE2VVNMNXRZQWZldlQxUnBvN3Z1UjR1TFBLU1I1SDllWDZHd05QVzJTZlc2MmRMMWNsS3BWd3VUS205UFQ2WXZBZkkycDg1bzRJMnNmWDZHejJlRFNpaC96UU5kWi81WU5hZUcxc3prdFc4cCt2MTV5VHRRZkxERkxHVDh4VVNhNkd0NWw4RFE4REZ2NDRjNlUrdjhOT0dvc3VzNW9WYmJCcjBUOC9GWHJ3d0hvelB1Zk5uUFA2OTJPdUtrUG9jUVRoUjh4cUU1OUgzQWcwalo2ZVNGaVBaWWoyN1BaVWsxRzRianhnUzFVcUpyTzJVTnJFSTUwcFRFZTlDK2JTWDhwclB5QVVueXNudGFGRUk1ZWpKT0dpMlpraEJHS1ROL1RlUFBUeW5KNUtwZER4Ty9LTmd5dHloTnZ6RDlTbkcxMERTNHhIUDdodGkyOFE1c3FEU1NVSkd4NlV2NEs4Z0hJY1dzdUlaRDQ3SmdsTVJCbFpyZnNJOS91U3d4SWcxSmtvd3R2WUdFSXlJUXNEdXIydWhPazh4eGJScnNoUmMyMWVmQW4vWFRScmNTUWhYd2ZERVI4SHFWOS9hOGY5YjF0bm5xS0VZWlY5RkdHZmV2b2g3cUkrNW1YUzBtTHY0NjV1Ui9kZEt5N244enAzZjE0TXVUY2FCT2d2MGdSeXk3RnlDMHpkeGw2MEJQUXMzZThwaWtRcVpRSy92dEVuZ0xmUnB6enlMN1E4TFR1TUxWcC9LWHJwUWNkL0loV3VpZEhHSWNvcTdrWnRyOEdhSWpmcXRyT25jQUV4dHFWQWV6U0R3WmNTQktXNVpFblJFMnBSbGhQY081Z2M0bkRiQ01Ceiszc0tqRUZDTUo3aTg4TjBxY2F1N21uWUUrS3dNdnMweTNyd0NUMFRURS9wSlQyWVlLZU95Q1dCWWEwcXJ4blE0Qi9sWi9TZTBHaTR4ZXMwQmliMG1qQkg3MWJCM3NoQTZNcEgrUEVXVHl3NkxVTGszbmplamY0L2p4TVl4K1FzSjM1M2pVeGZtRzluSnFnc2c4a2JWaU16YmtMOEJpQkdZeFViMDkybnhOQUZBdTlqWUhBVkt1cGozaklncCtzMVN4cHYrUEhMWGdUckQxR2VvVVhzR2Rmd2YwL1BqdTVlN3RKbHppZWRQNDdlWk5TRXpNTGhPV2F3NDJOZ0xCQ2xZTm4yWjRZYzVhUUVCZzVjUmRsTExobEVFcHNlWmNucjM4YzFGVGM0M2RIc2I0WDJqMThjYXlheEticHZ4M0dWb2dIckowcFRTcHhiMzh4eG5lTE54SnVnMlprVGhPaFJXSDNqMHZ0QW84bkFUdXdFOFI4NjJSREdhZ2l5L1lRamVzZ0VEdWQ1enFVa21FZWpFYWUyZ0F5WmRDSTBlN1k1VDN6R2ZNSTkvNU1SUk1HZERSUHkwNHAwc2xzL2wvLzRqK1ZYRkg1aUM1TjRBNEZtRSt2Y0xISk5ybmRXOXY3L0x5OHQrL2Z6RGFoa1ZTMzRnL2crZEpRQnh2R3lBcVRuVy80cjJDTnNzdEZpTGc4a2UvZkRDaTlTckJneFNvTnoxV3ZyMWNpVEpiemt5Mk9Yaks4NlI4eVo1dzVhU01Va2ZId21ITXp1Q2ZjUEJJUGxwMU1zWHBYTTY3TlNIR1F3ckFvbVBMSXNYWGZsL1ZMaUFUUTlIdWh3bTFjbzRNL2h3NzBRUkRlRkNHdy9zdFB5VmwzUDd2eFRIWUV0ckhtS0FOTW1NZHdoNWcvbDJnWkh1QUdxZ0s4RkVwa0NtTGpwSklGWXovQjZ1OXROb0RJQVJzK1NBMXcwc2w3dXQ1ZDNvUzhEelk5VFlJR3lFZVRwRW0vQ0tlTi85MkJkWjlyeDV2amtKQ1FxYXMrelp1WHU3VzM4NTdzUWJTajQ2T1lFNjJxSWoyVlFkZG9QNTBIaTJCSzdGYkFBRURVS1ZiMmREUTRIRUdoWEgweFRjUDhmaHVRQitjVUprUEQ3NWlsdUVLKzJjYWk2em9pS0ZSam9EOElPVEdvaFNYaW9yZ25zQ0U5d2tkc3ZEd2t1ZHNObVRmSTRvMGV1NWFjNEpOY2NNR1crdW5tT0ZJdlNvcldJU2M4d21BRDhuNnI2aSt4TjkxVWR0UTRhUUw1N091UHhza1g5OHJrc1Z5UDFpK2x3Mm5lSm4wNlRLb3JxbXBnWGI0M0czSFNYVDZQYVZHRGxwREpIZjljcjZ4aFNSZS9pSWFRclp3UWtMM1o1WHUrT3VQWFkwd0xtVEhIdnpPRGlnWFNNU1hNaVRVMGc2R0JWVkVybWJTT0VaWWxxUEFLZEV2U3MyZWxvOXBJMk8yVUpuWUZDNk5aemUrcGd1c2VCTDBhaktHR05YeStaN2ZUVmtYMDhSUk1RaUVqbW9xOFdJaThlZFJET3lwNVJKSFdFUFdvR3RyYTFDb2FxbFdxWEx4NWJzR2w0MjJBTVNDYkplc01WMkpIY1dqdHZuN0lTeUt4dVl2VTFycFlQNnNNZmNHY1BVQ0VkRithV2twTFBMT1BEelFVNHY3ZUY5RDFsOU83N3JlWG1EODhiUXpqSGZyckYrNzBMQVVrOVdOZVExREd6b0hqN0RzZDdOVW8vNi9yZU80V3gxZEVNajJXQkNNaWw3akFwNXBLOTBxT2loOGc2d1BHeGlnTWdYK01WbW9BOFNOcWVIUVJoODFqVVdOMzUvS3c2dDM5UkFRMDZybVNHS0NTbmQvYnloaCtvdWVWdG56ZEZvZlQ1b1VmREs0MXozL3NTK1A0UzVjNmk4VElHdHV1OEs4ZEowWE1jVHYvcGVIYUtOOXZTMlJUam1NRWIxTXJ1L0VmUlRaUUs0bzRlejAzZzQwTDEzYzFaaVp4dHVra3pYY2NrdlF4TTE0SlN1eTdYVkc4WGtQSFlUbFF5Y0pvdnU2WXRuVUR1bnNOS3JXdGY2N09jV045WVhIeVJwWG80ZWRaVEwwbE0vT2E5KzJBcGZwN3dkNWdlRXBvVU8yc3hmTGhnUnVKUG9nZE9TQjlCdnZEbjAyd3VoK1o2L1J0bzlEMkFoaVpwYkxlRVIwKzZ2T3Y5czdPd2tqbExVQjE3bHBINGh2OEIxUW5TL1NkOXdoMVJYTGtQbmJZMU11Y3FMdGM1UkhKMFBhTVBObUI2RjkwbjBtMGdKaUhTY25wMU5kTXNEaUNsbUg1OFZXM3V0aDN1dEQzdHZEdzlVK01qSXlhSllYNCtOaUVxT2FvNk5qdGdzUkVkSEN3a0tWeEtObjJZYzZwR3Z1Tmt5OHhpWDdSUlRUbUUwSFJSTHFCeUFQVmZxa3owSG1NNXdKTHlscTVoQjNrVGN2ejRVTWhocXFLcjAxc0t4Zzk1UDZSOWZzUHR6azZEYnNxdEcvZkd6SDR6MlJLRHNIU2Z0cTNheWlvWVRpdkpJN0FjSm5aRzRRRTAzVlJIZkVXcE8wc1VSQ2puSjVrR1NiakIxQUlmYUxsbERXZkVSRVh4Mi9WdzFmTUZlSnp3U2gxQXhZVmJNeHZYNjVTNTh0cG03bUJXSGQ3UndPY0pJMmREWmlDK3dCMnpSVGFvZ04relRKNUErbkd1T2RCMXVicDB3emtlcTZmcEJpTnhQYWh5VlVDS3hmdXlRNk9zREJoNEI0bC9FK0FPMURJSTNwRE8vKy92NTZ3TnZMN2k2OXUxNkM0Ui8zSnFQcVUvNHNqRUpZQnJHc3RTR3YzUkl5NmJWc3NDRkZOZy9tMmMxc05WUFpuaHFTazBlakZBRDlRRE95RExRdTZxczNPb3hjRExMaFg4bWEyR2RrL0srbGJNSTg5M3lkbk03T3o4L3Y3KzloaEluK0hYOUMrOUNSODhLWmtSdmoyUlM4Y1BYd3ZEdWF0bjJoYi84RmVPdmo0Nk5MNzk4dkZ4SVdCcGl5QTJIeERHaTdPU1QvQWRLVE5Ua203c2VyNUdVdUpkSWxwc29YcWNxTTBYOUJ6V2xzM1Z0anFvcGU4bG9wRG8wM0ppSFpjUXN5RWRPMEw3UjcrOXU1NCtjY3dCS1U1cGl2VjY3LzNSR1R1VUd6UkVRNjZ2MGZxdHlmWUdabmFDRUFCLzdmbUVFUGZoZ0FDbHBjV1VGb3FrL3BaNjlBQlhubjZmVlBXdERhZlBranpNUkYyZ0p5RTlCd0Y5VXlnY2VuT3l5aGNxdGx2dnBHcXd3Wk5nU0RYMjVxQTE1cTN4NzlPd3ppYmhuS0dMaFZzbDUzZUhKY1lJQlpoeGxXenE1bkhzbzRqUjZMUHQzbG1wRHAwSWlVcHNsYytBdGhSZ0MxOGNrVjNmK2RCWUEwbU9xajBzREQxNXllZ3RSN2tkNEhsditKYitiSDdJTXg4SHVTMU5zVGQwajc1OVZWUTRFeFM2Zi9LazZONGpJeEhQTDlpQ0p1c0dncVF1d3NDVHBRSTh2VnZWdkk4Y25PcW9FRTJYVXZ5UHFibkpDTHRRTkZZWkl0UFAzMEhFV3NyQlN1cFh6eWMzTEVwMFJHVHFtV0RxejZjdGUyNWlFNmhMV1NTdmw0K2xwd0o1bGw5Q2xyY1NyRHlXZGlMTXFUZVBlTWJFSGpDN0N4WXB1YmwxbFNibmxpQ1lOTUNCTXdrQnVsRzlNWVc0OVZuUEtZYXlDQ21nYncrNnNXZHhaL0VYdXZsNXFrOXBKdG0wQzEvVHVVK2VVeFN4Y1hsKzA1bFFYcEduV0c5eTN0NVFweTU1NGl1NGVWSW5vMDBrZkpaeWxFVkp5MW9MbnBMbW50RVZqdjVpK2ExZ21LaVVIYVAvRmlEdGdPN0tIbXRWSGJGYzVFdVRoQ0hKcFhZSkJOUlBuWFZsUXFqNlhQaGQyRVFGMC9UNTE1NkFwdmU4UjRNRWRaM1JRalZXKzVTZlF1QmI0eks5QndtQ2Q4ckx0ZDgzTzFicG9lVWNETFVZRC8vWGx1bXN6L3RwOWRRajJwY2xEbmoyQVI2K2JwN214aVlnSXVVSXpPbkJwMzFHVGNYZmhiUzV4c0VhTmFMaXc4cUx2UzhkSUh2RC8raDY5amlUZDFzQVNYbHZNUnk4dkNZZWlMUmd0VGdwR0tRK0tuMXZkdEt5b3k4RHNMaUxtSlo1cjU0ejhUdE1XOXpPcmwwMnR3QUdXdURGUksvTFZBNVRzMzdicDVPcGRwMlZyM09WN25RejNoTC9teG0vMEc2ZWRpUUtIOTlpc29Ub0ZuTDV5R3pzSUE4ZVZzYTdVSGFNZDM1aFFSVGxKSEQra3pjdlNZWmNPU1kvdFY2QWJoZXlNTHJyUVZ4OWFkUHVZd3ZScm93NENERjBiakdyOHloeHJsOGZQZXNGTUx4c3EzaUNGaVJOREZXZHpnWGpCelRyc0g5RGZETTJkK3JnZlVoL3BVMExubUloWUJ2VTVqQjVETGxOWjlPaFJMZXh5RE9QQ2g3Z2RLZ20vNlRlOVorL3dWbEtUM0FLOHdyQmxBMVBTT3VzS0JqelNXT0lVNC9WNnJ1UTRCTDdENnlGdVVNbHFPQnlkV2xyWkFVYkxpQWxPb1RHWVZzOFVXSyt1OU1SdWhGUlUwTHk4UERBWno2YSt2L1Zlb1ZmSVJQWGRuNjExZVZ6Q3ZaTW1mZFhKMjFoQThNRWpRaEJKNVRtU2g4eVNoVk9UNVhwNFlJYVVpNVlCSUp4dlhkOVUwTGEvUjNzUVZNcU9XejFxbVlNa3VMOFJrSFltN0xLa1MrenMvQ3N4SDVBUGU2NGIvWUtNM1RmZ2lWaTV2a055ZUx1RUtkbEVjbllZRTZVbkhtSi9ZZlQvdFFCeEtiTkpJeFlQejdkLzNXeG9ORXAxcnZzVHd2TnhaYy81dkx5eHR0Q1MyRTRlOE9UTDZpK3E3L0RGTEdMQ3FzbHNIRkxJaUROYU5kUVV5VCtZVEJGTGdmanhUTTc3TFh1R1A5V1RDelNLR0UwdndtQlYwSDFqaWpiMGE5NXFRMzRmRGdPZHU1WGZRdGtDcG85Yy8wZ0xibzhOTGJaT2VxcUo3OEZEbjNUZytZZmFRMnNYb3dIMmJYQnpSZnltRkM3Nng3RENxenZIQTl2MTYvNHNNOThHVHN3UFozQVB2NHkvNmN5UVQ3VGtDVXF4WGEvR0FpOHZkNkRST1dPdE94TUtaNjJlZFF3MCs2K2xRd0xGNW1vVUMwSnNyMkxyVVAyTkdrLytLVytuZklCZ2d3U2dTQ2drK01BVmFGdFpleklWdks3d3NkT1ZtNStUazV2MVhYVDUzUC95byswd0MzTnh1MWp6V1h3N1ZBaDQzdzZraUl2Z1lNUC8wNTJ4c28zN2FKeWRyU0EvSUZnYUcyNmJKZW1lT0V0MFNXTktuQ0NmaVViUW9mUHFBcC9WRCtXL0U1TTFwYUt0ZU9lVzc5d25JZ09ENXlHZ1I5WDBMd25jQVowemNqU0wrZzNjOGNrQlRWL2Ewa2I2NGozYVJGQjFzM2dsMWNyS3NyY1NNZjlIeDVhdlZNc1JQNGRkajc1TXJSUlBYbTRPeHlkNWgvMjM1Sm5ydkE5Y2UxV2JPekNnTHFQdW43a0RPVFBzaE5kcnhiNktVN0F4eFZmQWlEVFUyTUVhV29QRE8zOGNING50MzJxc20wZm03dlIxWEZRaThZTUUrZGNxMDdQakVDUkhaQld6a3JOaTMxTmdZTmdyd3FXeDNISTNuZjdGZzdGVEZUaE1GSFBnTnp0ZVFCVWEwbDMwYjk0STNZNFUzYlFKNjlwR0kxRlIwSzFRRkVwdFZrY1RhSnAvUW5TTFV4ZlZwMU0zck5sY1U0V1h6N0JaeUV3YkcxQUYrR2RYVzFEclZFQWwwdGZzMXVCMjdkMWVhL0V6QW12a0ZWUVZnZHNmS21kbkZOTGwzU3J5dENYUTk3VkYxK3QzOG01dTY0QVlFT2pEREJhSkp6OFY4cWlJOFpNYmZWaHd4Z2NpU3BXdlRESVRGc25xZnpmMUp2WUYvZFJNbGxRaDRmVDQrVHU2VmdhMlZTcWtXSUgzTWt2ejJNYzNZLzJIVStQWHhha0tDbmJDbDFqamc0aGxtUWlieThyS3pmNm1Bb3l3eVNScnVVUmdyM1BCYXRIV1JJMGNBSTNQakhxc2VJc3AvQjk4WG4yaEgvZVlJVGdtdmhUdTVtZGRwVHBUcklZSmtZYXRvTWtpN3JoMkk3MmdtWlpOaWFKUVVVeTFMdklzeFJSWFNkaldLeWRNMjJKR2VZS2t2RTBhbHVIVFJPR0g1YWFxcW1kcG51cmRUR2xybjVZNXl0NXB3bDV2ZDFEUHhQWUtEZytNTlpnYnUzcTRDWHQzcTlBR0E5Y3p2VTVzRTI0NG1rL0U0RkY1VVlxVlZ6cittTFhrQWtvZzFNZ3drcjMvYzdUQUlCL1ROV0pqVnNSSHZ0K0piLzExQUJjWXZMSFJNSDNFZ2NZMkdWUzN6N3UydmlQZE5sMVRhbEZWejBiSnNLdE4vNTJ4dlR0Y2dlZEJuWC8rTGd0OUg1QkNyb0pqTitFSmtWQnlCR1FNZlorZExXSVordlhwN05PWTBhbC9NVWtWZG5oR0pRTUV2eExlRmIzWGhQUWgveGg1blA4aExaSmZJTWE2VTRVQlN4U2t1cTRncTJ5TWJnSFlGQkh6N2RnRkxCTkRWMVdkWWdySFB0ZEphQ01kS0ErVk96UHdYeXNuUkErZkVma3JSMHZZV2FwWCtLS24wS2srM05oZGlQZEoxcFZiK3h1K3U4MXV1dE5objl3dUhUWlFGbXMxQkMxc2NWeGRsSDNsVjByUGY5VWVQUHJmbzR0UWczTWNSY3YvNkowaWN2UGY0SGpKVTZ4ZEViZ2F5WWw4RlM3aEd4bUR3NitYdFNaYUFoRUNzV1FMZWk3RXVuUGdwbmE1YmJHb0lXb2FuTnlDbWJ2dGk4ZmVBVC8zOHZGdC9tNnFPRzMrRjBBVTRmTktpNzhJemJrcVpsZ0l3NjZhelVGUlIzLzBGbjRKdkhDODR2WXdQYnpUYWNNaGFXd2FFWW9WRTYxbm4vamZjMlI2c1E5Q1lPNUxKUXFUNmpnUVQ0UGZOVGFqaUNPTEdHS05nbmpadWtCT1JiUmN4WkNDU29YeDc5Nys2dmYzWHhnQ1k1L20waHlwUFpTQmI4aUxGTUkwa0VzemV5MmE2TVNjdXpIVDduY1A4S2s5SHB5Q290N2MzamRQWXlNam9rdnVIZ0JOVWNKOC9LMHdGTG1zc3RWdFVTTWo3NVRIYXFldmw5dVlJWnQyeVNZYjd4c1p1dkt2alh2WHRIaWJNbHlkbjBSS3dzR1BLRnF6TFh6MUxxQU1XYWZjLzNwNHBRMGNRNmVac2RrYnFSRFNVM2VYeTR0UVVZaUYzVnlHeXhlbThTU2h3SVB6ZEdlTDM4MDhiZVBpR0pBSmtnRi96cDJkbkU1WWZPam5qbWlpWmc3OE42czUvRkR5aFFiWWdYZ2pHL0tNWlJNeFhPeDlGM2xoVncwb05vTTVzYzZ3ZUo1VXl4OWdWRXFUTnI3YWxJcHBtSUsxdXNpUjZTdURsUE5TMUR0dTJLSHJIeXMyRk81VjR3blZMMlQxdkpuK2NLZlg3Kzd6N1IxQ2pJWWRYRnBDNE5ITExFN3V2aUVXYzBqZEJGd1ZqRmt6NFhlcjcwNFArd1FJRFRaRG5XSUtPRGduVzA5TlRyVkdIYmFhbEtHVmViaTdNVkd6KysxZGhJLzAxb3JlMzQ4SDNkazdQMk85cVRPRHRQdTd0L3ZuQlJaeGdwMk4vT0tUUUpxOGxScTh5WllNMHZJd3FibkNWRjlxV3NEZmtTY0JIOFFMeWtMbjB6YWR5VitqUDVhVVg4YTRiNVFNZTdjdnN5alNrb2w5MzRLTXhIc3UvRGZhR0cvVWQ5Q3p2cnBtTys2cVozWVZPaGRSSE5RaE1SQTRzY3dVQVNlSFBBVzVnS2dxcWdJdkg2TnJPeDMrSE02WEwzWVM4OFBNbVZVR3QrWGpsWEZOV09sd3kzVXFjZzlTWXVTb2RTZThaSzZpOStVYzc2VWhEQmk3L2ZDU1VRbldSNDdpb2o4NVQvbVpZWDcrRUUxaDY2aHdUOGZFaW1QR01iSUYzNWVlU0k3L2RCRlJmeDhJaEpvUVFRZlBKUFdYTVBYdVNmY3VHSVBMd0Y0LzVjZUVUalY1UElaaGZtanB3MHc0aDRtTlgyT2I1RGc1MXVtS3dYeHlSY2U1SHJWQWU3SUh0aTVsU05aeHZQQm4vdlpQTnl6TTJOS3hhc050Zk5lY1JFaGIydnRqcVAxcW9OZTd3N3I5THJMdm9HYnpLeWhyYjZ3M0hpdTQzaGF4eHBDbTVSMi9HaGgrNmpuU2FpVVljc3cwWWtVNFBVQlpiVzhnT2pMcjJLNGg3cEZXYXlzZzhjS2I4cnR5N1FUbVdEeU9tL0NHbE1IRmc2cFBab0lVN3ZKeVRIcmZRenNWbmpTdlozcEpnRWQ0Qno1MzlBTCtmYytYSW45UDF2RFVuOGZKNlp4endjbVBQandCb2Zqb0hqU0R4QUxkcXNPdndkZWZMK3FMZVNTTHJKaUpxU0FFQWRuYXhuTVBLTXJnZmd3bXFpS0VTelF0eVQ4ejFybWlGTmh6aEhKNXVveE9HOTRFb1E2UktpTG1pUWNoMGdiOXlhaE1XcUlVQlVkODZZMUVUTWdlM2NlNUNJbE43ZnRvd1JDQUYwZVpLSWFyYmlTRFQrbDZ2ekhiME1YZHpKekM2ZVVyYUczMHhpd2tFQzBPY0tic0FCZUpqSDUrZVpnNWQvMUFTcStXS2JwcWwrNGE2QkFTOHdWYlhWeW9EVTFRU05QNTd6cmJKcUxhMnBzYi8rV0lRWnJPdUh1aUFXM1BjUkVPREh2Y0VSczRNK1liSnJDL3FTRlBtUXpJaWRvaCtoOXZHNnhTUzc5NDFvbHdYY0oyMC82U1VMQXVpcEpSZmx1Tkp5L2ZSeXIwcStKcUt6Z3FFTnlIUUlaQzArek5QYkRvakNIQWQxM0hyQ1BqNjFkWDNHYlpFbkVhZDZLWGxPSDdtRkljMGtSakJQV3dXUzZVOVBuSjlSM3lPdm1Taitsb00yNHdZVjFDUkZrSmwyaTBDNG5mSXkrcEVBTUNaaWVMZndPNzVzSnZhY3c0bFRpRHZXSE5IYXR5NlhJU2pKQWhndmRpQ1RvZjlJZXpyWXAvbldVZmwwWWlRRmZxOG0wVjF1VnpSR0pnMnhHQ0I3Mm5MVmtKSFhRbWgrWjVMcGY1MXJrTU9Hb0k2ZFdZZUlJa29mcUc2UlVrNCswTjhmL29mNFVYSGdndlJaY1RRTjJZa2JLTXhXbHlBTTVQMmllOGdxNFdRcC94RjYvZFd2QWE3Zm85MVA0OXYzNzdFYkw2dmdUTnhjc0lDM0Vjc2VuZDBkblJZdEtDRGRyU2t0cEMrMjVyVnFjWHNRcEFsKytjWDNVb1ZlWWhtQWcxdGhJZ1MyeUloZFRKUkZEMzBOTXBwMUpCdWhYSEUzN2pwODhaUlF5VlBoSkNCSWgrdDZjSndWYXgreklSWGZMTWFaWEExY2dvYWhUN2lWdXNvNWE3U3duNEVGeUc3S3NueTFkeWdYbXkvSXNsMHFQUk5USVJvVWFBZzk4QjM4L3VhSFVVMG05OWNpRDZvYWVqbi85aDV3d0VvSUNYRnRpcDZPVEFaS0xLVE15T21SeitHQ0lId2JjZ3ZIUjBPS0kyU0JJekFGdlhHMXBEaFFhblJYWDRub05sUHFrc21FSWJoUmJpTUtucVVDcXFKeWszTnZMeGNodnNUcTdqVGNTNm4zMVFYWEhXOTY4N05Ta3RQUHVDMTZIS3pueGZnLzNSNzB0L2Y3eXI4Y2puS0dYQ1Z0WDU4ZHVhaSttUGQxY3RyV082YTVLeVBqdVdmYUVXU2Q2YjkycTJ1ZjFrSEUzWGFuR09iWE5aUnpKRWpvSmloSDdOb241NklsU1ZXM21rNkpCM0xHaXJrdC9oQ3ZUcU0rcHErZ0l6clBxZkR6dmVUcko3R253YUFsbnJEVmt6cTlTTXdkQ1B3WGlJT01JOGQ3ektMR29zSXlEWDBQakY1eGhBRGhuN0dnQU44WmlMSXZLVDhvdDZ0Ly9NdU4xQlVDQ0FaVWlqYnIxWjQ0TFNveUlPR2U0Z0pqeEdSdU5TU3BoNEtwYmtNck40aklNaVlGSXJvSTZMakRxejg4UU9FN2JVdm1LMHVVa2s5QlBmelBIc3RCTUg4SFFHVDRJM200Qjk2ejRTL2RjU3pPNzQxL04vNHQ1aEp6WmxqclYzOSsvaDVPQ0dEbHhZNnhHQnl0STlGaldZeEkrTzd1N3RxRWkvWHZWZ1NzSkJnTlpIcjkzS3owUFcwZHFhcXFqcXdYWGVYNjNmOS80L093VnpGUkc0Wi8wQmV2QUl4VmVIdjZ4SWVrWnVkdjJSbFRSdGZQcWxZanFnQlY0aTNIMUlxbEVKS2o1YXZ6b1J0WkRhblFQNDdSNURrMmk5S3ZsZzVVYVdGc3VGYjc4anR5U0l6cFFYVnRrVnlnalZrNnY4Qm45VHBzZU5aTXpuNWtuRng0TThkdFRYclZkVzVSaG9WbllFZGRkaVRUaGNmeDlJdXdCd1ZDRG40Q0w4RFU1VVZIeVRESkdqU1dUV1MrL0RreCtIaW1SaXlYVUZYd0JkaCtvMjVEOU04T0NsYTAzbVhrZnBjWS9Gb3BRa0xLZXBsYjRhMUMybHBhZnY3KzFsamx1SjVBVENWV3ZlOXdzaGpXcmJuWDNXYk9kU0dibTJ2dG9NU1VVWmxSRjRHUzU4QVphdHVrSWd5M1lIRHpkRzY4SG5XSWZwY2IwZzNvYXNRTzA1ZGVDSWR6MzNyUWpqVkxRNGJiakVUNDVrZnZSYlZzanZjaFAxaEx5Z1dYbXo2Vzc1NVlNQkhOa0V1T3pXWm1EQjZwakZpaFNRdVNweUZMZ01DR1dHYmdtSmYyV2tMYVIralFsb2ZJYkZwbzljWlVPMENuZHJVY01qV2kwWlo2aWJVWjcrZFE3MUxrN3lVQStRZXFHKzIrK3N2WXlES3A1WWpDYnlaTE8xaU9hNEVFa0I4cTZXdi94UE1mUGpLYkZ2ekd0UXVRSDNFYVV4aVNPSUd3OFBEQjRpYnQ2S1hsSlI5cGsveUNPR3g2eUxPK2pHZUN2VnZKN1gwNi94L0pDdHo4VEJkbGhwWlkxR1Boa2lXeHNWTUxPdVBJYkR6bG9kakcyeEdTbmFQWnRYVUszYU9zYkNxUmJhVnZKY0doWVNpQkVacUEwS3o1UHVJTXFwUHl3czBvcitKMExHbkZLTXAveFVXWFN1cHlwQXY5MzhYRXBucDZWQUtXc2FUYXY4TGp6MGxrSE11N2lXWGhjMWJVZC9zd2cwM0FFUUhLcHJROUg5R2RiN29XaGI0UTZ6bFZ1cnFoUW5laWExV0dzWnpuUDlWd2w0VUtUcEV0R2J6K0J0SjF5dmgvYWRxWFFFQkFaZ0NOaXpGeU5KK3k1VWsyUDJrZWh3blM5c1psMm9HckMrdFdZMVA5YmdjTEYzMCtaNlh1RWNuOGFWWlZlM3lIRHBVV3V5bWpzZW1HVzJMa1pER0ZhT0xGVnhnbmtwQjdaWVdGYVZqSnZDTFZJS3Rudnk5eXU2d2wrbVZ5bnVqdnRMR1NPd2gwcXFxT3ZLRGJpRzF2bWFhWmg4YUFEd050aFRqQmtubzVyNjM1REZuWUJWemZtcmhkRHlBbXBqSGRBQUpzQitNWUdBUGFQSlZ3QjlmNEZyRnRrc3Roc2lUanJISktmTjdVZGNQQUxEamtkV3c3ZlYrWHJCcjJsVVd5R0tZS1ZzbzZ5d3RMMmRLVkhNUHhIdm82NkJJTXNtZXVqdnBMbU5xTE1qd0l2bTJqbEZNRmdtczJVVkpnU25LU2hrQWw3dEQxd1VmcnJQWkZpdkUrbDJER0l6S3M3YWJCdFExbFF5TTd0YlcxdXFTRUhHcUYreCtzUGRnbHRWL0huR3FlMnp2Nmdwd2RkM3B5Rk10aFJsUkxCbHB3eGIvNTlWY0xvSmJheU8vbko5WnlvcnZ4MjJaRVZ1V3dNVVNES2pJbWd5dWszeW0xNXNMMi9HVlRzQTNPbFJJZ21XSkU1aW1sUlZvS3JNRFFKbHErQVZxbFFLRmdEWnk0RWoxNWdFazFIWmo3aXVTclJkQkNkSGJHb0xJRHF0VDdXZW14YVJtc1ZLZFBVUTBqMm9BT0svOVNKbWNqbVpsSnNvcDRFSTNBamEvb0JuajVZZkxqUTdsNEdNV1NZQ3ZBcDJFWEovbkhhWjMzTTZpd252V3hsVjRPaFFNdER2Nng1SEZBK2t3dzZZN1Nnd0RzNkI4SG9KWjlReGI3UVZHdVhCR09UbTVxeVZ6MGN3WXV4RDFCWjBaWHV0NDJqMXNITUFJaGlVMmxvUUJyM3pnc1QzcU4rUEFGeWxUWmZRTkRQaWo0Vlp2N1hDTk1DNGliSnc0RTduU3VKWDNFZVlmalJERm81RVI1WTFPV3EwaEdJQ0NUZGJROStqL1BzclVlZE9wbWNmc0JocjdKaEhnckVHaFJtQ3d6cjhSSDRCMXBpd1ZiYzZZcGEvYnBLdndicThWOWQ2ZnRkQzhoaVlHZEl1YjJVd3ZhM0lOQ3pUTlVxdWJUZTlvSUdpSHJxS2ZxOGtMM1o5WjMzckhmTVRWSFI4aGxSVHpjN2RYZGIvbUJiNEU3ZWZRaDl6TjFnaHJDdE90ajJ3WElZMU1YRGEzbW14UjFQb1RPRjZ2L05hVEpoWlZVaUY5WXdnSTdWNjdjS0xJdUtCR0hZc0hWQm1OVkM4VUhGYkF5RjFGYXhkNklKeFRBZ3NDWWZ1N2luankzeHVZQTM3U05JMHhaNmNrakFvaVZaZkxDUy8xNk9FS2VFa2ZnaGl0WXFTaXZvejIvRXFkM2RLendrK0lFQzRLN0lrZTdVTXZJSXJjSldLSHc5YVhQcGZhU2lnNlFSaDZad3EzN0hDRWc0YmJONGRnZ3U0SjBOZTc4ZVYvdWhTb1Bhcndmcmg4dUhnMmNlS1ZQa01KR25KaERVWEhmR1prUVJxdDhCanZqcUNKWHJGRUVZVkRaaWxDa2NibThTbVF4MWZBcEtGVGRDUi9sM2dhbUVyVlh5ZHBnM1ppWEx6VFllMEdMQyswU0dwVkc2a2dCSElRUnJjNHJmT3J1TGk2OHBMR0xyTHFVTmxMZ201LzdTZHBNdVFtRVRBVjlQUWJLR28xVzA5N1VsZG92YmRsSWVCTE5vMU5yZ2E2NVIzSFczTlpwWVVnSjduR2hDNUdCdnRON0lVME5sa1VPT3YwUy85S0xuaEoxR2JYSjNtTllDS1NnVlBwbytFSWF3RDJ2VE5lRFpQZW9RVjZpd09aaFRwS3kyWlFqTFFhdXdaMk5VdWxRcDIzdzB6ZmVZSFRrQUNJNXI5aTQ1ZGFwS2Nta3VqSjVKSEw4bVYrRGpLazRGYytmYmFOMVo5RDVZNnhEclMvNUJqSUo2MXZYbDVmZjl1SzVzd1Y4K0VuMVlGeEtneVI1R08yRUlkZmtDMHVta1liK25FdGNhT3V2NkhXMjNVWTNQWXJaQTdjTlZQWWVQdVJnM2s0U3BweFg2RkpnckxFeHJSL3hNc000WDFXems1T0xyNE1WRlRRWmZOVzVqMmpWZTVNM3dJbFZyT2lscFBDeUN5em42Yy9yZjJUYS9TN3U3N1lhODl1Tmx4OWhLcm9UaUtNc1JFbW9seitxTFZHaTRZMzhsUmk2RDJscUZyMkFIVVJjMndFT2hyTGUvUVJGenV3T05vMGtEbzdKUVUya1ZtNHphY0tNWDByQ05UTzg2YnlaOEdRTTNJV1lVOEwrelhhaVhnUVZIalVFVmVScCtrUTAvTVM4bExoYitIZ0F3UkhtNVlHNEM4ellKVVFKSys5SzMyQ1M1WXI0eWlZdkF5bkc3TmFOS01pOGFXQWhaYWVuaDRvbEJMblFrWGF0MlBJbnY5L2g2cGRBd0lDY1BGNk04VDFFRU9DVzk1ZjlINmZkSFRQazJ0OGtUcjhRR05XNDRrNVE0M3dZbU0zd1Z0cnhPZWUvc2YwNHc1NjRYTmZmL01GVFdKUGtXUHdrekt1bi9hL1BWU1R3NVlvNWQ0TXZOM1I4dmYrd2tJZXhER0VtWDRIV3JIdzhBTC9UUGlCUDR1Q2tkaW9TWnRkaU0yVUhTcUd6ZnVPRGpZK1YvRHZYVDZzOWtNK05Bci8xRk8rdTBVdjY2SDk1QmpnbXNoRE5USWZ3VVVadDMvMXNMbTUrZnI2Q3ZFNDQrQ0F3ZStkbkpHWXFHajJCT3lIYklTa2MvRnQyQk9aOHlSMHorZEYrUjg0dDU4K24vdCtEU3VTR2p0cTJGcnVzQUdrRmN6ZTB0RURyeFRpN1lnNTNDWWFnb1FYaEI3bEtjcVVMcytUZnVqb0NHZ1dEL2U1bm9ubUhlQk1JNzB3SG5HV2plZWpVaE5DYVBXdUczOWd1eEJpa0ZhclR0R0w1R0R6TGlSR0ZRN2kyTG5PbU5ZMnFWNnRzcEtYUkl1eGZ5cTF6bVM0MnpFTlRrcUtUSC9IUjdBeFh6MTVwZCtTSktGYkp1eDcrL1hsZld6NWtiZVQwOW5Cd2NGU2d4V1Z1TzhHRis2S2c5bEplRWZIaGFkb3JqTER6T0gxdzlYKzRPRGdSSzZZaUxoNDdwaGxWUlVGT2JucnN4TGxDdUtRdm1pTzZDOXE0andGTXBhZkZKREdSYXlIVmQxbkcrS3VqYnFURHFLWnAzUFdUckxPWTNtclJHbzhPSklsbGpNMmV4MXhFd1Naem9EZlN1OUhWUzUzNWpxTHM1T1ZkYkdCdmYwcE12QmlmazEyS0NqSnJIZ0pxWXM3YmpwTlpUWTlTK3hRSGdyTTlmTTVSZDlGR1ZPbHI1REZGMDBFRlNPaThzK2E2bDZGajFESll5OTlsTGVMWEZrRk9iRURjTi9YTmhmaG5OenNiRkdmVy9zT283eThQQkVQaUpGQWxnckMxMmdrdVNhL3E3MDEzODYzNDZVUG1ETWpCY3lkcjQ5MmtSelJHU2RPY2xzZU5tQm1KTmRpQ1IzTHQxUGNteFdnU2Zpd3JNdmFPU3RXcHZSamNubGpxQ0M5VXJNL09uTWdrZHVkMTgxUnltb2hrOHdUY2I5TWtVN3c5emJ2czQ3akN4dDZKUUdGUzU4ekNxR1RjRXZUQ0dLTm5sWkNQTFUyR3drZkw5YWw3TUxwbDcrb0lyZzRsZ3RiSTJyTGgyemNWMEZScGJuZGNpc0kzNFJXWFd1bGRwdm9QT3E1QjU2dzAzQUFpMHA0VzZTNmNZVU1taXZIZktUTnNiRXZtR0ovR1RHWUtUTkhnMFFtUHNSWDFabVlpRkpTVVZCMGVOLzhPejFWL2ZFazZBRnhBQUFtWjVZRkt1Zkdic2EyWHBiNnB6YkpNSkZ2dC9yZkF6d2ZMbmVucG5BR29rbmRHZy9BaWJKNTJmZk4yWWw3NzhBLzFrcE9oRCtiMXIxb2x5OUdpU2QxcGU3RDRZODI1U0pyUUxFRWRrOStaSmNuOXBLSmQvbmphM3lYcGhiakVMcDMvZ2RTSGwvUnRXOFlxSDBHdjN5cXFsLzBWTWZOMm5Ea0dGQW9NVFEyVW9LM2lwQUg2RHI4M1VjMGlkbkRCUFBQamVIOGFWeWt5d204NkF2Ym9BWTZYKzl2YjI5ZmVEN0RKbFgzZXREUlhHekdyZVNGYkRveHpVMlYzMGxEUFA3VmllZGlGWXRJWitFRzFrdXduQlNPdGI4Z3NGQUptZlB1V0hKODhUUjBhQmxiY3o1WlMzVlM3MnByMnhxYmI2dGhURUtWUlQ1Q1pqYjJ1MFN3YlQ5bDN5bUk5K05VRUVsOVU0L2hTSDFvUFdROHF3bi9HWlFiN3JoUHBEQmRLQ1pKWjg0RlJGR1BkQ1c0dzNhakdCN3ZTSllISWU1c3JUVzJqZnh4blZLcjJGSDdLdEN6WVVyMk1LU3hFRzVpVmFreVA0cU9BcUw3NFR2eWIxQ1FHYk80QTZHSU04Vms1S2hOWEZqNCtjUXBJRHFDbk1PU1B5c1NBZEdpTFNSTUcwNjNvTlJCUk9UbGx0aFBuRElyVEd2Ry9vR2paTXJhMWRmWHZucHQ1Yjl0MllXRkJiMy9WWFIvc0JOTjIrL2Z2eUdRejdWcmx0dWNIRFVDV1dQT3Z4RUQyMnE4aGpNK28wcDhBY0kvb2p4dFdHbldYMTRuY0JuZ3Q2bTlIMU53RTFxWDF2djVpOVV3anBwaDZrTng2SzJKdTZaZGpSOWQ4dUhmOFJaV1NPSGVYRW1KSkRreloxRFF3aWc3SXpYeHRNSE4wWXJsZXpSa2kyOFY2N0ZkaW5uRW1FWm1nbVdZbXRkbEJCTkxsOTZnMUtSMnBQV1ZsU2VZNXZ6NDhlT296Zi8ybUlSS1F6V2VsWVFtNXB1TmM3bWpIQTBvbW9LTDNsZTJYS3UwS2IrQ3BYTWxvVlp1NjhQSDBkMy96dURzN2UxZFg3dlc2Y095MjhyS3l1NWxqVTBtN1A3ZndmT2NuQTdQQzFQaG5NdjZiNHVOanppSC91VWtaWTN5MC9zSTM4SFQ2K2F0U1FidU0rMWNPQTgrQkRXbUl5VkZYM2Z6WG9GbXFXVUdqMTczYklXS21MNWk3bHIvdkZsR2xsVVdSTHBuaHErZ05ScUVqVUhzczF4Y0ordFR6RUlHengvdExZRGQ4SVIydHR5WmhWNWo5Ly9tV1BkOWRYVElDVFBHUG1hems1Q0p5U3ZFWkRwT1lIdC95Si8wZDlUZHl5R24ycTVTWmNBRExLNnY3OHZmK2g1ZlBENCt3aVkveXRsbHlFWklMclIvZloxY3kyREFrUVpib0dqUFNPRUtod08xN0RMQi9zYkRoWVFIc0diZFE0REV6bUVqWks4a3pRTExObnErVW5PTXRSUUpYOWxhQXRWaFdqWGlJQ1R3a2lzWlV5Mnk3eEt2bkZ1cXpya0JSeVBEN0h2N244SW1seVIxWk1JR1ZXcnhCN3B6RFhJNmdDVENEclZmK2czNkVXMXp6YWV3OWp0eWpvRktkVlBTTHQ2Y1NRcHA5VW9FVU45MFBmZVhoSW5CeHlyWG8rMVYzSmV3ZmRTemw1bFNOU0cwMTdFeERFNUdOVlZWYUtlZmo0dEw3NTEyWFlaeHQ1SjBydDhmM25iYjFaSUFmd3F4bzIyN2g3bnJIdCtCbEgxaExEc2pnMjRKbzZzdHhoUVRVRXZuK2ZlazdsVDNKOHA4L1FVOVc5Zk5qRU1zQVY5T3p3SVR4Q0xNNzIrand4WFlWZ2tBdUJOckVEZHF3bkROZDk0SXFnUXNVa0s1eW5nRmVzcVNNUEYrdVVvTlVHaDNidVZHOWo3Mi9ieHVrY2FKbjJCcjhGQXRJR0dWTk91TUpyRnFkb3NSa0x3ZjJVeWZrTnNwR3FjNi9WREkyZEJBQmdxMW9NNVNaa0JHUm9hcHlNWkdvQWNMVE4rWGxwWnVidmlvbkpORjdqd2hxZG9QWFphUFQ5cGZIelZWSGRheHozS3ZDaEN2YVNSWmZ3ZlYrVFJseUUrRytIVHlMU3JkL0pXOFdINjM1VE1Xa1cvakN5WURrZTNLVWRUUUlZdG5sNFI5emRKdGJRS0NBZ0cvd2RoRmJ5Rm5GYW5rM3NRQTAxVmZBTFVUOVRHdTg1TmtXY21rWWFlL1NPNUoycEFSQ0lYWThkRTBVQXBSbWhjcDNsUzBKYzJLNS8vT0FsQUJPL1ZDaHJ3T1g4M1BjTTA4YlFBSStKaVdjdXJJZEppT09ablBPMjcvV3IzUC9YQUFLUE9GZFFNR1pyRTJwQ2lNYlJGL3FHbHBTT0dwNHZUd1FoZG53dlRtY0hneHFQT1U1SHJscHJoMXg0UnArMnVrdUt4eFI2bnZ6SStLcGJISG43SlVWeU5CbTJxZWpaaU1OYWdZQnRFb0tJUTlJaUdCU0ErWEF0U2tjKzVPb2xDeXVETk1URjBQanljZkg4SUVzNkNZbzh4czJqT01zQ2VUYnBQSnBjRHVsaGVTdUR4V0lScXNIUXkxTTJMR0tsMXBlWEY0V3Rla1hLS1NqOVJKdmVEcGM3YmNuYWtVeTFvaU1EREs0cGJOdnQ0ZVlIOHFmK3R5WDlwOGdxQmtOeEwvcmlsMTVrcjEySi95LzlIMGpkR1ZkTS9YTitiRXRqWEp4TFk1c1QyeGJkdWEyTGFkU1c0NHNYbGoyN2JtemZONzEvOTg2RTlublQ3ZFhiVnJWNTlhdFRraHJ4MWh2em1HZURKOWJZSUVodzE2OXRaSGt2UVM2NWFxZ09lcDhIc0puY1pPc2xGUVJCZ3MxeldQVXZwZFVTUmVDWnlZMThhUTd5eFJEV0tCTXdDNEl4QUVIbTZSaUluc1hyaitsdzRDb09vd1BOM1NzQWlMUGFzdkVOaWZTaWtxejBBVUtvK3NBbW4yWFJmL3dxRHdoQlNjSkhWUDA4eEhUcW50YjZyNTdvZGxBS1RUQ2g0Z3dYcUptMEdGbXpZU3dGU1lGVWY0K3kvNm1SMkJKY1E4QStvbjNFRWpzcEFZbXdXZkY3MmxjN1lXdGxITVRlNVZCRmt1UFpkNlNBdlczajNKaGxFTWJyeUVENHQzaS9aWFRyVzVzUUZsRkdIVEtUZjltNW9FZVdlTUtnNlBvc091ekQ0VVcrc0RNUmdKU0kwNzRjMytXMEIxVlR6MDVMc0JXTGpmbjNuYXkzQUxlVlZ0QXByUjAzY3Q2TEc1L256M2MwWGVBWFpJOXo4M1V5b1VVUitNd2lzUEZjTVVvRjFzMUxHVklSUDViY2JPQjNLNmoxNDc1ckNrcldRS1FxaGZmM3hYdzJ0YTFvRnhFTWsrWTJuRmFuQktjM1ZrVm9wakJzWDEwNkJ5dFRDb3ZnV0ZwMXZIUnA3SFRWVFhHTitZZHhSYmFabVZtOUZWUmVSNWh4THVHNTZEanFGZ0xJeWhiYmV6eFRQMks3NzBTMHlZSUFTeGZWMkhyWU83bUMvWElRaExxTkVqZ1ZhM2Jzc0s2MTgxSWdEcWY4SWxTWWFIUnljTkJ5ZFhiSGh2by9Lc1VsZC83Q1daUlJvMDZVY0ZWYXY3WFZ5dzJpQjBweldzSlhDTlNpR0lXZ3dsaWc1SzAwYVVrNUFka0I2RFR5b21SZkJ3QThVcG9VU1FzOXdxWk1ZWSsxMUVmdW5uK0lrN0tTOTBWb2laTjV3NXg4d0VoMWl4N3V0TFR2NVNaOVVhTVVzaVJDVzBPTHlNckVzL2VHdXVhVUdVZG9yWFVpNVNwUnRTaWVzbkZhYVNRMVEySFloQTBXZnIyeFVZRWJPYVZSU3FKUXcwRXhKL3ZjcHlLL0FubVRhMzZsWjNBU2oyeWdhRjhSNUJrMVNmQ2hjcXNtR2ovcUdEM2g5WHlLQmdyU21XQkJLaUtlV3BpSXVjQm5PaE5jUUV3em5CVmU4ZkhDc0dpWVRVR3VFZ29HM0xFcDA2SlJyY3BXNGk4SWgzaVVMcWpIUFQzUGpScE5hby8xY2UrWlh4L1VnYnI2ek1GZkRseVpDN2xaWDI4Q0tYYVkrZWZDR2dEbGZqMkFjMEdiRkVGbVZ2cVNIT0dyTEt0YUpjLzBaTDE3amgxQUFTaVFDdzB2emlGenNGMU1hVHFFWUNDMnFWMWVXaEJCa3Rzc1RJdVA5YStYNklEN0NhUmh1SWw0VUlZTXA1aTF1d05OYy83TmdRUzR1bjA0Z29id29qY3hYTWZhTWlWOVFzcGxPQ2J4NHJOVkJZRUpVZWRaMkIyTXZFRU5td1BieU1XVG9aQ29jdlpoN3BSaUlJYytBanFsT3Zxb1FITHVNTmNyMVNEQ2haWklacFpCSW9tWE5rT1hxSWtEV0cvZnlZZGVjUmRuN2diNkYxd3hlM3NpQmFxUDNuT2FheFlCUitkejhGRnRycWY0K21BaVllamNPamU5QlZsUHJxaVRsT1RlWldsbnpDUEowNWtoVUpWcFBJSjI3MVhEQWFKMGZ1UXNKb2dOUXIrc3dDN3dOMFprNTRaYkdnVk0rMGtVVWxnYllJUUt0SFVrd01TTHVmRTNJZHJhYnNvdURYZWxkVGFUR3VjK3IxRmFoYVp2dkd1M0puSzdUTGhOcjNuZURSSnRPc1M3L3BDQnNnUjVYMDRqTmxIMm9ES2RVWmkxcE9nY1ZBQ2hkTTlUdXZWZjRRNHNONXM5Q2IrOFhmSjFFQVY2aDJXdFUrTjRiWlZlK3VOSmJBRjVla2VrNm9LUDQ3dFl6Nko3OHdHVHJFaUVVa3kwYlJRanRhK1kyYWJMTHpGRWxRZ3pSRWVkVmhiMzdNZ3hqcXljTElkQVdRclo4K00zU0tOZ1VlZm1EbWxsYTZIYzlVVmNyNjVNV0lJQlJTbUl2MVRlaUVyOWhOdkJoVUxJOXhzSkVJS0w4aytHa3UzNFBFVS9yS2xJNXFaMjlmVjFlM2RNWWVUbXB5VFVaMktIN2xPMi9ESGZMUHFNSGo3bkJTUWZDaldaTyt1dVVycjU3T0V5U09sZWlUa3pBQmNHWmQzTnExYjlwbFRxYWluSGJVbnI1K1JTcU5UNXkyYWR1VHdnU0tqZWkvNnhLV1NxTW5WOGFnMnVrUUJHUVFTdEtLL05FQ1JBNE4yV0NVb29DYkZFNmJtalk0enpsaHNYUW5xdVl2VHVZd2tSOTRZcm5aWndOM2FHaURmWG8vVE1KL3pPekhocUJKblNqc3hDajN3M2VSaHg0andqbFJodTVUN3ZPbk54dHh5U25yd3g2Y1VyaW9wbWZIWkZPTVlUbnlqb1VKMkRQbEc5MmpKckdXK0V6TFN1SG9XUzBKeFVjUXZPTUJGczhlTGk1cW5PT0tSRGgvc21aTlBqL0dkdFRtT0M4dSt2VHZNZmE4My9ZakMrcnE2NU9SaFZQejhmRlZuMlZLZGxwbW1yVzBkM1I2L2Z2OGVOZzFBMjdFRFJXdCtIenVyOHdIQjBPSUpWZEpvOHlHOHovS1Y3MkZWWThZZTJyY2Z4dVczRjJpcHQyWmxYYVcvYUdlUHlWMS9BN1I1YmkxS2YwU2kwV215akJLVUdFOWNIeWFnaTBoUnBpRmJUNm5vZHBBUzdjK2oxa0hCUkkyam1FV1E5bVFVbG1aa2V6R2hYZGRDamdkTXhxYmhuNHduY3BhNHFTbERCb3pvRmpWUW9KTVA2bnRNQ0VEbDJJTW80dVNDVkpaMElPVkxmRUZwMUpSUk5waTBjZnhyUkR3eTZWT1NhU2lJS1NaQ3NsV3J3S0ZJeE9YenA4NHRXZFBtam1CWGZ4WFlmcDZlM3M2bWNWcHN5SEl4ZVZ4c3p1NFpPRC9zVHNZZmVOQllGaGx1ZWhlZFFDYUJMYlorei92aE45Rkk0aDQzTjdUaXVxRS83Mlc3Z05yejNMeGgvK09wWk1aZi9WdkpQa01IVzVKZXM1SGFrWGt5SEhVRzltMlUzQzdhc0tuMDFRVU5YVnVYb1BkR3BFd1N5TU80OXk1ajR6VW1vREJWYXk0bDRkZEQySExJYkQ2NGZnQWg0WlovcUJZMXBlRm1zTHlhZXBuUGpYdUFtUXJtK2RMWGdPTnlEazlkSW41clQ0b2Q4eDMzaHNwV2ZVMGl1engyNU5vQnJMWHVjQkxSQVNsc0w5ZDJ3NlJUZmN4SWlxdVJXMWRYZHI0Z1FYYmJ2amF4ZU9qbTZkemt5WTlsaGhiMW1UMzYybFZYYy9uNjhsODJmekpndmQwQWU3UzJjT0drNmV6czYrM3I3TzNjMU5uVjAwbFBOalFYZ05EaDUzeTBZelJYSzhZVWpSaDRnU1pMMHFxbkdVZUkrbHVITTlrOEl6NkVhaXpza1RCL1MvQWdZOG5zaE5BTXJoU0s0cW9tTmh1TDdhODFDTGpGSXpuNUtaQUthQmt3ekR3UnM2aUFiZmZEeE5SYzYvTUJveHdyNUpQQ0pUU1ViZE9GaitlNDJmUzVrV2lRUFhZdWlHUUZtdWVyOHgxTGt1MlhJcjAyQmY5OGUxb1JrUFJxdkV5dFRoRWdPeXVRbGxGWUJuOXFZeGdlRENvZ3RqcmlpcHA5TzVvK3VucENTd2dMY0hkM1gzOHdLbEwzeGxBY0RqNzRBVUJVTWpsKys5QStuYi92MGtyQzROM0dmUTZkRHBxUTNFU1JTZWJMazBiWkpsanEzNmVQN2o4RHo2Mmx2QkhKKzcvSlNWemNzOXlmRkpSRkdnV0FTdmxpS1VaUEE3K3lJcjVERWh5TUpJaWtBZmJtaFlraERSUkl2c3o4dng1dE5JSGxLY2FROUJBZkp5S05vQmVTQ2duWjQwekZCVGhORkdJaTFRNTNmZVpGalNjUkFMMml4RmIwSS9sU29mMW9JRlhTd0lwRkZmWmtFVWxidDJmcTk3VGFlTWNQL3V4WVIycllkM3k2eXF0MlBCMGRHNVNST1pQa3QwcFNzZ2FadVBPWm9uVTJkUE5tcUFDSnQyc1k2RzJ1bGp4U1BUZEVERzZCWlIvamh5VkdYRm54b1lETDY5WUQ2NkxkWXFwcVkrZHlQbGFqWk5XMncrbEFGUW1odldMYld0aVQxZ1JRODJaR21pZjZXa1ZObkdZclBCM0Z1dUUxdjhndG85SGMrQ2Q5QUt1RmxBRnA0Mm1IbE9XTFRQcDZLQTdQR0U5VGpZa2ZoSWxrMGpRS0FBb2x3WTFZVkpGWHRlRFJMbnFBOENoUG1TTkZXc1hLV2RXeWp6N0pGbDFwN3B4R0NOU3FHUVBSMDFZaU9MQkFrQTBtdzU4QWdKbXZsRjc5d3BVU1RjZThSRHlEbWFQaFZpMmNkU0RsWlgwZUNvSzVZN1lhZGdQYWwyUjRlRUF3RzZEZU10ektSL0dRVmVzbGNIbFl5WGZ1NGZqUjNxejhRVnlrRHcveE9pN3U3MTRYaVV4VTIwb3VjYWQwaEZHTzFrNlFHenowclZPa3NsaVZWWTUxa25kU01sbENpeGZHQ0ZrNkpyaXBJWmRURDVtWkM0UU5wQUlJQ1FrRWtlem5lRVFWWGpxSTlvSGlUVmw3SDFGNGxGYnBJMk5ucmN2LzZya1gvbUw1bTlHY2tvNTZnVlEwY2lneE9UbFdVaWdSVXRKYzloK1NYNXdRb2drMzVBb3JpU01RVm9oeHpZMXY0R3V6cGRFeEVMcnUycVVqeE9RY0xIVlJKV1RiSERxaEU5dUtKc0dBOU1UdXlxcWpQY2taZjBSMndzcWdFMzZYWnlqOUNDbHNwS0xxdXR5dXJLeStnQ0ZLamNpKzI1Q2NNbzJsdG5uVS9BZVkzZVIzV1NXbEczVEcxSkJOWlp1RTZ0dkJwR0pZa3EvNFdvQjUrem1nTEVmNWdBTnBQWXM3RHg0YWRoZ1BOWE5jaGVPL0xlQ25sVzY1d2FlbHkySzVMak9xQXhzWHhiTFZZUGlJMS9td2xZcEUzZFdsbUhnWGN3QzhDM3dKb1NJb1VDY0RUS01hVjB6RElCUkY4dVlpeUl5clVUcEV2eVFrRlMyZkYxZklHSDdITkhySXh5NmJValhnQkFrc2hYNmlOSUlPY05ySHdOMkg3R0RBb3ZRcWR6VXNTVWptMktUY0VzcnNpWXlOMmd6ZDByaE9YMGpDaCtsWUM2WERrTlRUWURhSjFWZVE3SkRLS2hETnV4b3JicWQyaXVMMnM2VkNnNFFjZWxHWUhmdHJaNm52QkJSM2tac0NpMDdUWnA2aTBBcHlDT3JoVnB0ak15d3pTU3BpUU9WNkFPcDlHRW9nekc3aG54d0hNaCsvRndUZVNIOTErSDRjNi9ycnB2MENzd254TGwyVU1qaDErQW51a21RQWQ2ZzI1SUZtMStmSGZ6SWxwalcyVHhsRTBhZmxFRGhHRjFaR0VwQ29VUVdXNmVrcFBkQ0NrQ2I3RGNFRVRkNC9KQ3hBd1psTGt5czhKZTEzb3haU3c3UTRaWTV4ZjUrYmM0SEtDc083VlE3djB4VEJLWHJpeGZLb0xTMU9UL1B3RnJIQ0M5d1BYQktHY0VzNktCM3djUXdYZFRnakh5SFpaL0d6MWNGTU95OENBbEkyZHdYVitZZEo3NDlGN0NaWTR3Ti95bWdONWF4U3FsUkk0MzZsY1ZEaWU0Skg5WHp0Sm4wdEsrM3BYYVJmbmxLc2ZENHdaM2dKaEVTanZuVzloTjVic09ORGlWLytlNGdza2t5TFdaaWhpdzViSHd1ZTBOYXpkNDNDay92SU5oTFdNSHJiNUd1M25XQ3VrYXNEQkZoSDNoSFFBckdkNG9QVzFzTXRHR3RZLytaTnh2OUdDdU5oWURkNUJrWVNtN0VqYXpiaHFLSjlTTFNhazBwL1p3aFlWemRuL29DcmdqVUZHcm9xQ1FKWlRnUm93ZEYvb3o4Z3diZUMrSGVtM2lIandiZjJnV2dQY0hBaVgwUndTajVWazh3eWY3aTBGSzh0QXhZMG5aU1RNN2lZTFBWL1NKanUrT0g3WlNpL0JFWXVqNFFMVjRRbW50L1AwMmRSeU5na0ppaThTTUJXWnJ3NERmZ2IxQUZiNHZGaDdYSDJFa05sWEZjNFNGN3ZvK2xMM3lqdXJWeUV2UGszaStqVGtyMHZZMFRnS01XM25ONnlzcm1hRDZzRkZ4MWtiS2grMWx4anN2RVAzVmFSUEhiZStOZXpnSGZpY1RMamw1VjFhbU1KdDNFVy9Bazk2dWx6dDIzZUZ4NTBxRGRJYkNrd3ZqbmwvTkdhN2R2NUtaZU00MlZlcFRFWThsNWpKUS9QWTZCTnNhRng2WGhzSnROdjhxTHVJNXIvMmhRZW9xZFppRHI4QlFROTdqTTZYOHVyM2J5ZERRZFczVG92UWN4aHdWMzR3Vmo2U2prd0pTSUVmc2NuMlV1ZUZjOVh5VVFUVk1mRVAySnY5RkdwQXZVQU5lNTFZdXpzb0JGUjVMZTdESzRpMklzWTcrNFRZMjhtVzMzOGxWZUgyaHE4UkpKL1R0b3VQRHJMRFVkQzh5NDM0M2l0S2xzT0ZLbVBsVHlUUUFxUllUa2UxZkhDUmlxZDBmendWYTB5bEw5WWNtdktrYWRSQmhRdzc5c25Kd3R2RDI1TEVDdmRoSC9YNkpNb2xjak1qcUlFL0pmTjhLMGRlWHhmNVduZXI2TnRGYTYvMU1ZRmExTHpQKzVGZGttWTFQRkV3RG5vTXBFRnZXMnJrUWE1TUUzQWdIekF3NFVWQ1p2QTZHb1lpZlNNRVdTSng0akN5bDNadmZhVkdkUTNBdUdsTFJKcTV5ZUZNV1BwMTU0WUlUbEhVM2NHZ2cwN3F1RWJqOGpIMFdIeGl6ODU4VkNLMDFER3ZzYytVeTVuUFlFY09GbFBYbUJES05BSG5RMkhvMzJHdnZkeHJaeXF3c2orTnNnMGdlUnlEenpRbUxzZmhPL2Z1WkJlc0czKzIwaWs4Mlo1QnZUOUpIUWo2N3UrWU1yQVQzVGFweGN5eXRjWE1uWW5vam4ra3NnSTlUTXFQckhYelNXMTVzQzFET3c4ZzhlMnpkb0VJT2E0N3UyYngwbXNpRlFqbS8vSjRCUU5CWkxkVktpWFVxcVRxbjFHRi94dTlQekRLT1YrdFRka1Z3cEpjcVl2SkNVYW9ScWtrWXlDcktlMWx6aWRIdGpZVkFmMGF3SDJlMTJGL1h4K29PSW82ZTRsb2YwWkdoK3FqRTN2L2h1aFpvZTd3akx6SDd4V1dMNGl3S1BBdElUSGtGL0hhVFlQc1F2aGxDbm9lQUlQR1oyRkF3anIyK2xnYWowaCsrcWxzTnpKaWoza0V3VDlrQVFDRlhoZURVdEpTWkV4RDNmalVaV3Nqd1FMU0w1OVBacXhoVHgxMVN4aWQrY2Z1OXZPYU9Jc1EzWEl3cmRkTWlNT1ZydWhBeHlQSmVsUkdBeDVBamF5Y1U0bjY0ZnF1aWJDOXRMVXZKa1hES0htRmdBYWJxc2NoM3lFaUVhS3F4SGhuSng1ZTRQZmFSZGNaL1J0YW9WY2VxTjVlTGVFS2pveWVrektOTjd1ZGRpUmNJd2Zvc01EUzc0OUZKZ1RSVkl6ZHY2WHpQTy9YRXpnbTRRZUowa2RvUWU2TmNUdUtEQVNTQU52TlNQck5HRkZPTVZJWmsrMlNpcElOVE5yT2JlKzhrZEZFL092UGRZK0NJNmcxdkRGOThVYTRnZWpPL2pjaHREWW5nLzNaUUdIVllwcVduRk5iRGpwRXhJTE5CUHRRbCtLdk9kS09zalJVc3cxSnMyaXNMbWExTDBwUkdjSkJJbHNmV0t3bm5KakVwN294dVcvT21Oa2Jvd2pYaEplWnlnQndOMGxMWURnY0F1UFk1Tld3NXJlVFc5SW5aZkNFV1R6aDcwL1ZWK2FRUWExZ2NzMXFlVWVUVk5QNGI3MHlsaURGZXBXRjI0OFJQR2lCdm9DcnVZdVU2c3o0cVdndWRMZGc0Z3lkYmVhdXBJU2kyQzkySVdFQ1BMNTNCTUpORkFjR3MyUDM4SFdRWTJYVlRpdDZJYU9OTXRPTW4xQjBhMVB0aEQ5dFZKOGU0eFBBVmx1UjRGZlVZemhZSlMxWnhVOGd5ZzhxNHI2bS9xRVNNSDJHNkdQNW1WN2hlai9mR0RjWHA2bXBHUmtYL0dnNlg5ejUveXMxVnQ2Ky9XMVlNV0Zra0hnYm1QYkY2YmErRTk4cXUrYnNuM3Z3ZStTM3c4Skh3bnpmOG9wT0ora1V1UWxmaEp2dVJ3U29BOFIvODUwMUJXRzVqYU9LaVVpUFlwcisrNVBhSzBDWDhjNWpBNzhXSFJ1cGhUQzNjSTNnWFBWa21yNGovR2RVckcvSWhEbGovc1VEOWt1ZzBxQS9zbTFCcUd2QUhobWVIclVJU2dRSFlzeW1IVmdhVm5xR3lwVDA1MnE5eGdtUW15Y3ZWMTlnVnEyclRwNUFhREdYYnAyM1BnZDQ4UW9oWll3OHkySUM4OGJKRTl4STRJeWVja1J0TDUvQ01JZWFUWWVMbnh2Z2JJc0RIeWF5YXl3bW16SXI3U2VweG9SWmMxUHhzUU41dzJOV3ZTZENlYkpJWGZ2dndCNlpJTkRjNU94anI2Y21XOVNTUkdlUmR0elpXOXVLeEJEYStCajBxZlQvOFlBZ09nb0pEa3VhV0ZsZWtWdjRaRThBblpyeTkwS28zV3huN0cwWUVCdHM2U0hFSWptUWVUcEgvUU11UU43V3RJRHhaUWszV1A5SE9iMC9GbVRaL2RqR2g2TTJVNUtyNEw1ZGFpU3VVUmhRcW5maGY0eHlzSFY5MFBnWjlpV21xQi8zNWVJWFhVdFdSN2FGUjFVM1hGc08raHJ6MWhnZ1FKWURQOHpvWUZSK0NNQktoZmd3eUlCVGtHYUl4OW00aE1GQmxUWGx2U25yem5VYmpNM2xqS0pVT1R2aWkyK2Q2K1FNbm85QWRobEZZNUxlMXF0NTNJd2tEb2lnQW1FbkN6SlNLbUlKYkxGN0JqUERvSGNTc2RBS25mU25KQXdhZmtqWlp3RmhoaEVQcVp6R0cxTGowamFTNXZBTW5SU1NvSW9DQkRpaUlWNE8xam9lNHEwSkx5a3ZPMngvam8zSWNMeDZNdTlHTExKSjRhU3JxWlAxS0loRVZVSnlncnJEeWRIY0VSSTRFSTJYOElrQzdaMVliVlFxdDh6VTlLeWcwSkkxV1lydXQvaWNZcGR0UjFMOEo2Q0h6SnlnQUg3RHFHUFBxVHRpTEExZ0ZRRFBidzAwbTE2WXk0bFFWUjg4NjIrK0IwSXhNUk1HeEYrZW45bmZ6QnRZblFzYnBwN01LU0pTRUE0REJjSk5kVHBBQVVqNnR2SVRvSUpzNWhFUUNVZlE4VWZ4WUlZZFc5bXBhaDYxR0tlRktYdE5icUpqSGNBRGVHWkljeUlueitRR3JSOUcvNnowRWJMVGRDcDN2aklUaTBXTjZ3aXd0WTQ3U1hlVzdwbXAvQ2x6akpGaW9SNWVBU1paUFVhSlJMNk83Y1pLZ2kxWXBNMzN1MVZHUHl6eUJHQnE0bkk2VjE3aldQdUFvamYrMHJFNFplOEpOakZPQXc1Y0pZOEFybW9kMFczMUVRNmZpQVpqejRCR2JxS2g5UFlQbEdOYVBYN3Jwb1R4TGVOUVlXSXBSc3hoMjRwY2UwNUxlQk9yUDhkV2VuL1QxQ0JCWlNIeGo2dnpPb1pMb0RqQ1hYVlhjS1J5dHZ5ZnJkMUJINGZST1pBQXErQVdGSHRucnMxNTZiOWJYaUppWUhRMXpUWmQ2ajNzWU1ZWEtPY1RjRDk2ckxtTjZQeHIzSGdxa2tzc2pKOVo4T0NySnNiWlRabkFGY25tRm93WVhNTDNnTUplMEtGa21SUm44U05wSkt5OWIwUTJETmc2NDZIUHdVcG1TTklLdDlhdmZJZkNPWmZJK2pPbWlucTRFMG5SN0VCb2YraDFDSDFuY21NN1Q2a1NTNXRjdWdqVVNXRXVWUmt1N0pHY0lWTUhqM2ljZnZ4UVRvUlI3K1ExRnMrQlE1bm5VNHlobzEzVzBkYmtnMEZta0htVkYyTVhBa1F3WVZpZXZLWCtSeVRkSVZ0Wjl3b2V6dk1UWTZ0dWY2ejRZT2QvQVlGVkh6WU1IUnVxcjU5QklJWnF6ZjMvT2t3eXBBc1Q5dmkxaE9SZUY0WEtmY2NPUG1lSDRHSEE2S1hIUjdTMnNqclNqbm1HR2ZpRExUbndpTUtsamVQNFE5aTFvQUpnbHZDc1p6WHAxeGpFSzJJVHViTmEwNDVrMFFNVDdQaWpSRk5KOVd5dXFrcG4rbFV4NDJKSWFsRlk1MmhiamQwZ2drUjBYWm83clNKSitLOGFuQkJVU2tpT1h1dkdvK0hTS3NhMVMxTEJSNnYyeHVNdno5U1piZG42MU5uelRmSlJzTXlVeUo2OXBmMVF6VjRSVWVwQ2QxMkt2bjRKYW1Ma1FWTGcxNjVRNEJVVHQrUkJ6enc4SU84SFc5aXJPZ2VLTGZ4aFdXRHlkNUtmbk40V0RuWHRGYmUyM3ZVMFpTUVdZa1lNRE5EK3dMSGhobExDMXptdStMWHJlcndMVURMbG50L1gxaTU1UlllaTdQRlZla2ZYY1RXRHcxN3ZDd1huYkZxakp3MXlBRU5VOVNqOE1jYWJnS0R2VzNSNmluK1N5aHFFZFpBeENleUh5Um9qdUMyVUtRT1lWTldFUzgzOTVuUjBEVUZBdWdXNmNHUzM5d2NQaFNkVEp3a2l1d29wT0FpSHRNeGNGaVBEV2gya0xZRXoyK0Qrc2dBMERBazNUbXdxWHNVaDJGV2oyVlduTEpydDMwajA2bEFlR041VjNkdDdNeWsrNFhBc3Fpam42MWRNVkcwckZzTlNucEtUMGV1czRncVFxem1Ya0ptMkhaRVBsazY2alRuaWVDUk93MS9DWWxQVUo0Z0pvYXJyRTdvVXhMM3FKa3RobjVhQ3R2M2ZVWkcwcVM0RGd5TGhWVk5SL2dINCs1WTJzUEorWkRzdEVGTjdMU2tSMlNPbkIxalI5bEpRNEZ2dTZjUDVYd3BJTWdLTHB4c3NjaVNKcWhnWDBlL1hkTDZJNVFpaEN6blVEL0lJNCs3NlNKcjJKS3ZmZW5WME5zQjZiLzkvZlhoNnFrRnYvZFd6SmNtVktRcW8xN1hkeS9GU1hKWVRtaGdZbkNOb3RkdERHTklSejF4aGhtcHpkbXlNODlxVG5vQlFrS1Y1Vjl4WUlta3V0SUVrck5mRjZsNCsrNXRuS0hQaDhvRFVuQ2FhVmxOOFdhM0RWa3pSV0pvMi9OY1ArSTdlMDNxWWR0cTJMQlRXeTdGSjZxTTNFdm5BamVLSHFlM3Z4RHM3UGVoa1lkamF3YmltYzVaS2Z2dXhjazFnVVZUWm8wUVF5anQrMHhyS2UxdFVhL1NhNVJJTUZtMkRaZEFvSHlxVkZXVytkc2tXUGY4VVN0Sk90VGxDbGhZTUVYeWtReW9MSENFYzZ6NmF4T3JqRG1yR0c4aGNDaVhFamQzTE9GMlNackN3dE80aUtaM3VnVFZ6R3FCSXdFajlmVkQxemZyRlBxV2tHUFdwQVZsRVg5bUlxL3BrNG5wOExoSFd4U3JqT3gwSlEyWkRwWEQxY3ZOVklDdFBlZFZzMEVsc2t0ME11c1Rsdlc3cml0N0NXaUpPZW50SzFnNk9uRUk0NXhDZEdxQTV1MXd6aWNselo2d1hXOWVvSjFRVVNabFZia3NZUXY0WTAwaTkwalZBbnpPaXBsZTUvQldGRnI5YnVkZzNadUYzVnE1M3VTNTBvdVhpWjdTK2JleGNoVXFCRkRKdDAzYjAxUFFwWEY1V1N5S1dFY2FCbGVBMjZRRmQyRDdYWlBoVzdiNTRkcW9WWTY3bkxrRnowZ2VNTERacUJXVFNjZGFHM016Yk1xNDZmN3drbno1THF1blQ3L2IzZmQ5UTBFT2dYV05VV2dZYzNGMGRRQ1VxcHpQQ3RQaE5TQjJraWNXNmFWOVhDSkhLZVF3Q3RpRFlhMlBGNDk0Yzl3UnFJM1cxR2RpMVpuWDN5T2kwTmtsZVFVN0MybVNZNmJOYVV5Y2pva1loSkE2a1ljUWJsVGgrNEJkN2hBeTdkeTNWZWJLMnNadGNxK1JrbzFHQzk4aW92YWJKZnM4OVp6VkxjY1hndjlHdUplVEE3enYwejJiZlljbkF2UURmN2VGWmducTd0czArc0c0OXIrTmdXMysvdmJjWlI0ZzZVY3FnTW9OZGtib0ZkYlhFZlRkK3ZVakVMZDVCVFZsVTd4TjN0UnVNNzA2cUhibEtOMnJXcWVpTDM3d0hLSmJKdkZuVUk2M0R6YmJSSnJQNUt1d3ViUlg3SWFVTnVuNGRsMG1iLzdMeDl0VGZFd1hSZkowcHlkVzFUaS9tVFdQYWFHVnN5ODE0UmRMWE51RDBtaUNBTXIvVkpRRm9QU1BsUXdXMjB5NnZ4VEo2VHRTajVYbjAwUkFuQ0J0dGNESlZhNWJXdG05cFJxM21BSFNrMHdYYTg3T2pJWEpIYmZrWlNYbDhiUHpsNWIxamhiRjBzbGJLdnUrZGw1MGhpS1Fic0xWeVJwUkplTTFueDIyUW1UY0tmS01zTjRoZ0xleGRoY1ptQ21UUEVLMEs2UWZuZUYwL1FHc20zQ3BoK21FT0ViTERBOWxVOUxJQUR2MEJvV0p2MlJpdnZtUVV5dDU2OGFLZDc4NEZRbmM0akFlZXd5Y3JYVlZYZTh5dVdyWGNHU1Q3OXZHaHEwV3FhS3l3TFY3QkVxdFFOWTh0NFJoSEtPbThxK3hlcnFiVHM1ckROVEd0VHRTVDhucHAydXpLUDdXZGRJU3NmTUZOdmdoZmQvZi9RM2k1UjlRMnF2REJwNk51VzBsT3diVTI3V0p2MzNlUENUYlZ5Z1VnV3pCaHNzdldoYURsWEV3UVFPRXpNbGQySERXZmdwZWsxOTF4Qi82and3aENISnB3VzNwUTJFQmFIVE11bTJpUVRRZEdPcGU3ZnlkMlYzUUJlRE0zMVpuK1Y0Y3p3eXdtM25vQ1AxNlhydDVjejZvTElycUxsVWl6VG1MSHJVaTFKMXRMbkd4Z2lmbXRLMTFWWUdGblF5TUkzWFZxNnUwSGx3RjMvU2dWLys0SzFzTkFnMzFldUcvMldnZHFlQldYYjFLR2NjVzhkTG5NNnhISFNWLzhnaGZDaHJBRHNzWnBqcXEvcllTbDE0NnMwL3ovSTVMcE1adCsyYWRVbHpoM1YvYWJYMVEzVXowcUowVmxXL0FvUnlqQkJGN3FlNUtKenRXRW1XOW5HYU9QR0hYSTFjM20wOEI1OWVkUlY2c1NWblEvZk5TY1RRa3huS2xXOXNVRG8zMERTMlluM250cTJEM2I1R2ppY2x1T1ZGSjFybE1VY1JsN0VjblVKeWJrSmg2UFErMUk0VEtGdkRwQkg5czlmS280NkIwSjhrbDhjK2tBVkczUk5FdXRDYXFwclI2bVp4djJld1NpZ0E3TjNHMWk3RDV1M2pGaE9DSkFxSFIzZlVqdGdWSkJ0eFJ2Y2dqU1pmYkxucnRxTUJJeUVMLzl2T1Zva0dYbTFNWW1QRW5XOG9zWlNCYit1bFpnNDRFeStsUFh3Q0I3L2xFeFVqTlhuUUFuN0xiSWdZbWVBQW55WEpiSVNPdEFjL2tRYkdjN1NQcnZad25ubk9hN05TcXVZWFcyU3lYMkRjb1NXREhINlNoY09kVWw5clY3UUs5NUZSaWFDT0k5TUF3SlFNMlRuUlNKbEVZZGYvdktLYW53cERCaHBHVk1DNkdLWGEzc05ZM3pYVGNhaEJCM1NvbEZwUlUxQWYraENLL0Y4dEFKMDFKODl5VTRWZW1XaGhYUkFPSk1iNStkOTRMR2QrbG5UQUNmbVZpeUpiWWJjR1o5Uy94aDlHenI4dkhFKzdGNndLSmtNTTI1ZlVFdG9zNUY4dTNyK2psNUg4Um9FS1N2L25jVHdhOWZGRE80UWpPdFB0dHFFNGF1UTlQRXExdGpIYk4xU0tGSDRleTB3aUNRNFFFTkE3WDBmUnBVaVhFRDJ0QlNNQ0tZWUNBSjlWNy9GOEVORytvNmwwcFhJclI4Y1JkWC9MUFJVNzlYRzducW9kMjJVQUprNkNieklWS2l0T3pyVkF3ZlFKZVRLRG14aHdpdldTdVlyaFdrMWUxcHprZjJETmhmclhmQ3VFWmxMNTltVEgrcTVPZnZielhQRjM4Mm4wUkIybyt5NGVJQlExaXdlYmt0K2hwZ09tbnlXSG5oMENtYUVWSWhRM1F3RlpEZmZZbWdXdlF6SFQzdTQxSy9LZWlkY2FlVzllTU56M3gvYjlaTDM5Rys1c3RsV2JaL1d6LzI5b1MrZjJkQ1N1UHluc3FLeDl4M2JndjVYYndhMGpKNkdKeVZoSVI5MkNMK1NFU3puQ3dSU0ppdzF6V1dNWm41YmVYVThBQVVnRkVZQUNGNzhFZm1YNjVFRWxFeUd4YWp3TXd3Z28yM3NVblhhL1AzQlo4OEYwS1psNENVQXF5RWIyTGRKdko4eE1OdnR5aDd4Y3QwMkR0U2I0ck1LRERudE16UzlXMytQRHVoOG53OENuaGd4cWRERlRERTg0bnBaazNBbVl5YnZVak93Y250UjFhNWVNeSt3TlhSY0xFaXVMWFd0YWgvdVFnQjY1eUpEWkZpWHA5dzFtdjBNQkFPVWRpVEtxcmg5NytBUnQrRFFxYzNaQ0QvWXRDNVhHYTllNy9uVmNFWkU2NmdvSDVxMkxoMno2c0tNRUtVZWV1VWRhcVRmZC9xbW1NVEkrWDFmdzBDdFBxcmRjbEw5UHZrUlE1cEhHMzkvYzNxeng3eGptVGwzQ0RWUy9zYS9wY1pTM1VqSm0wV1lSUEQ0YVR5V055S1M1L2MyUGpUUFc5R2JsYTIxMitJdU93SHVxNWF5RFRyaFAxNjhZRzNWa0dMN0hiNzlrNmY2TjdnVU5NU2k1akxkd3JJQW9ZcVJhUGRvT3BBdzFaclYybnBaWk5sTjhFelRYSkQrcDVqcjkwaUpUdFdxR2phMkY1bFpKQnc1cFR0QjB0cTlleWRkV3hjR3VXb1NYZlZQREVIWlkwcWJUL3d2dldxdlV2WElqTmwxK3IzMTVvUWxmWVkwKzJIVVEzclNCU0hna1JTYVJJbTZQN1dmc0NVL2Mzb0hUNkxBV21sS3FhVEhOOVFjVFlqQUprOHMxSHlOc0VBbXNEUW5ySmFUYXdWa1QvOGVxTXVWQ21rWTVkeWVLMEZwZzUrUG5UN2s2VnFLeGMvWmI4VFpmaWQvejA0a3ZGV0ZzRW9RQjA0N1NMYW9aL1lldHR2RGlEMDMxalpJODJ3Zk5penNqcHg4bDVnd2dDNTJrY3c3RmRpRlBJM29Yck1ZdHpVNkVXUkhpOHF1aW53M1RjeWJEUWlaYTJuS2FPaHpLSEZEYzNObWZZYkFBTkNoTmVFRnN5YUxtbXdYU2xpYkJZMVg5cnQyQUpXeDVpa1BoWlpZU05RTlZTcjBIY1IzaGdscXdRM2tJWmVsTUtzdkUwdjlPRFArcndmWHAwbWZFUXZna0dHWnUwNktsQkFTVFJCU1d6MW8wcjEyb1Y0RnNPUHFaRVB2clYydzQ4TDV0UFhHM0Y5WGtyRFRkY21TZVU2MmEyenRUR2VjemlqTlczMW12M0JSbUVqeW1Wb1dDSjNYTk9IVzNWVlVSOHRXWEcxT2wxZzNTMTlmbjg3RHlqbGg0akxzTW5EVFpEUTVodEJUeHQ4NEVzZU1jaWxQQ0ErQWFib3JlenBkNUU2RXg1UXVONk1yVGlJRUxic1U4V3FEQ3RkYThQODkrRVFESVlvd3J3SUY0dnRiQjQ5L3NBdVNhUkJGNFVsZ3BFcG1UbXg4b3FHQ0tkb05PbDVlenJZMzl6cGhqUlQxRmlmYU1VMndHSHc5Visza1JqZlN5ODJ3LzUrbkhkeW4wYTVhaUIvOXI0bjM2MzdCaXlhQlBHK2VLV3pwenpTdzlGQTZrQ2QwZmFNcVJMOXU2ZW5yNzZQcmYwSzliT252SW5EUkRnZnlGZ3dYRG1JSk0vWStjVnZsU3FjUW5GTXNHenpKdGxTNnlYSlBEN3NlcWM5cURjaGdqQjdGWHJtUUlpT01pOXpxbi9Rdy91bWd2WGMrdFVkM0haL1diSm1Cc3pSYzY5SUpEeGZOM3FIb0FqK2FZa21rMG9GbDRKdmFtOXNJeWhVUXhsYWZLVnB5di9VSXEzbFNROGMwUkJwMmJJS2NhSEhOekZXb0xQSkxtWnhPRjlPS1pLOEd3VmlwRDJ2Z3BlYTRRRlR1anBrZnJVVTh1REN3YWFzQThCR3h6MnRGajhtR0F2RzEvNVlqcDBoMmxzL0pGMDFUS3hveEtqbG5sa3crREIyMUpJb1ZXamZyL2poWGpxWlBXZ0d0bloyZFBWMXRibS8rMXI5TVhhdURmZlBxWTNIczlpTEh1MzVtNTZ6UnI0c1pCakl1UFY1Q1hmM3g2QW03WUFUZk14Q2NhWkJjNVBoRjBQbDBQb21FZ3h4ZDV6RTJxQnB2NE1hUGRjVkhCUlRCaVFnRURVK2lLTGtBV3o5MURMVzlYVzMwYjR6N3MxTlB1WXN1Q3V4VHVvZCthZC9rZmYzSmlaaTdyZGlqb3oyS21KalgxYzVkVnRHeVhiQUxaMWlUWXo4USsvdXNvWWtaak1USkFuYVNhSzVRUmE0Zy9JdGR5U0MxSzdJMzhmWndGQzg3WlBOVjBIR1RWb0ZuUE5YbDROK3JScVYyREZTMmVhU3BEKzB2ZWtoVGVkL3JKVjcrR0RTOVdvZ2hWWEtrS0JOK2ZzRU1mUmJZSnBhTHQ2MVp1Tzc5WUVNbVB1NERVUlNlNUJ2cWJOeWtPd2tjTTV4SnB0RDIrNEJXblZPaXdURkdKdDIxbzNRbFd3U3F6NU1tYi9xOGZxTFB6M2MxOFdkYk9wQWxMeHFTWkRLMCtwb1NTQ1JWMHZ3ZzRGRzBLUldTRzRTN1gveVJEUWxwYW01cFlKWmk5LytCQ1RoS01EZ29Vdm85VE5wOCtXQXBrSWFHaHdvTWRUQVFVY3dmaUh6clFhNlBHS1dZd3lSMUU4T1JoYTNmMGw1S0JrMFpMdDBTQkszSThCV0JpbXNiWUtwcVJsNlhJVzJjcmV4KzFabFdjRDdWQ3lFek1jeUNEbEljM2RadUdRZTMrd3hQYjYvMG13dU92aGtXYmx4Vmg5aXFWWEhDREZadVBFL1Y5cUhTaWgrOG11dE1USmttbUt6NEN4QXIvVmRUMjd6aHdaRzM4ci9sWHJmcjN4WjVrMXdFdzhHWjhKWnd3ZXVNdmsxODZ1MEVyM2JCckdybVpRRlk4MTFobGJHbWJGcEJWYU1hNjVWMGdoc210WkxIY01oUk5wMjJWVlhXdHZrQkdlbDdFK3ZDNHFmTk1jRWZXcUFKOTNTTittRmpReitmajllSGc0TUNFUjdwcDRxN1RyMmZyd3MyN0s3ZUFBaHZwNlk1UDRTQXFIczJnYnNrR2UrL0ZUQ0N2VHIxcWZGeTJlNlJzOU9ITmw4eUtEWTl2OHBwdENHV0lPUHRQOURSVytIbUx5TVZJMms5Ky9PL25CdGFjekZZUk1TUmNWU0dUOTVwMGovbndGMjQ5M3pOT3pRZWYxNkw3QnpoSUV0VmFBNVlXZVFpcm0xY3lXNWRYQmRia2p5QVdJaE0rOUxQc2s5VlJFQlNXTDZoTWdEZnkySElOeEM1Y28wKytUYmpFd3pkZmIrSnJxK05ibTdyNitwdnI2M0psOHdkT09SVGNBSmlPb0dUOGQ4eUlwTDl3aWg3ZFd6WnNIamxPUGs0K0hnN0x4UGRyTlc2TmNYdUxxOGpCOWFnWko4bmNrNUh0SDRTRFE3NDBFRW1zbEwxTE1ZUUw4SEliL0hrMVNmYUtWa24rc1JHYUd0cDFTL01uOTE5UXM3dTdPNW5GK2IvdThIUXhmNytBNWVQam82aW9xTS9RTURqdDZzMm1pMDRxN2NneXNmRnlDSFprc2VFTFp3bVFKSXRtTnpZSWcvZE1XTGg1ZWFQMzBxMVZaS0NFRGVjSGJoNCswRjZYZFZXL2MvVVVLWEtIK3pJOG5lb0VCbkRzQ0NNUjU3TVByc0YyZk1NbWNJWk8xaHBEVGJlbjExejhOd3ZmeHBFRXA5a0pqcDhlWEVuYXFlM3MybDJUVXh2TjZUY2xzK3RUcm03MHIvZ0c0WVZHcW9xcWNBeXJlTU93YlBWMDZFZlBZSWpCTmVZaW9ZZTlOUitSLyt2OUNhaEt3MzZyMjlmNXhxNUJsOUl4TGtKcC8rcnFTYnVHaXRFd2lBUkZHUUFHdjRQUW9EMnhCL0pxMGYyaDhaMWpuV1FYQkFKOWZuNk8zdHpNM3R6MDlRblhMVm16NFYxMGlqTGMrbTQ1S0RtK1AzQW1uMVliSncxMjkxRk5YYVpkNXRxNHJaK3ZhK0daZmtRK1RITEZtVGV0ZVBDWjdYZjgrWk11UjZVOGxwU1UxTmYzdWJPemMvTzEzS3hTMlh4a1lZUXJaWk1oRzN1VFQrTjZqWHBWY0hEd2k0OUExbVRwL0VsZlg5L0R3MzlXNkNQUTA5MXRkbUhUcnR0NEJWVW5nUXRUWmZUMlZwb2tLTlVzeTlXRTJlNUNlOEdoWHNWaWJmeng2OHd4dDhYUGdtTitnV1hsc25IUEQwYllCaHNTZ01KVEF0MHVvK0lieXJ0NmlHamI4alloMGFJQW1xdmtvVENwZ0ZNczcwMndmMGY4VTdtcjVPczRyNTlpejFkdld3TnNyWUJ1bjJpVlR6VXRtajMrZUh2cStYaGNxOUtvMit6dStvUC9FOEJzSmZFaFhMVjJnUVFkM0djNFk5WGkxVVhFeW45NkxnME9OZWpZcVAyemJIN1VoQVV2MXVOV1lmRU0rV3B6NDF0NGYxYlczZDNkMTVQcjk5UkowZWFiTlZsT2RXOXlvSDdHQldINit1Q3ZUT2JraFRJMVY3TzJjQzdwVndkaG8wZlovNXhuazA0OGNmSHk5bjY3M0FDMjJXLzVQVi8vRXNoclc3djRzclAvMnZFVzlYOGE5dkpnMjJQY0tqTXZEZGFxbjBKeDhVcGNOK1ljb2VxM04xMTIvbmYwOENPUkFxd3JLZW1JKzBvOE03SUgvc1pBL0c2cllNMVBoNVJzWERxRnJwVnVib2Y5c0QvdWRvWDdWSmJMVENlSC9SdWpodlcvTVNycEp0QXhuL1lnb3c1M0krbldwUkltZ2dEdjNCVGtyb1grWTFYYkpJd2lUSkFFZUE1MDFwdjdRc1g5RFJZaWNhZHFaMGVIMThNcHFPZmZ4MVVhbzRHZTNrYXg1U0hVcCtHTUlBKzNBRGMzTnhjWERpSzB0N2YzTDV6V05WdFdqVHVacE9RZ2lzbWtrRFRxTDJlNnZJeWovcmZqd0pVakwranozSnVhMXIrM1J5SExXZ0lJMEJEcXVSckl0QjJrV2tDNmZ0VWVxTTZCNk41SGhmbXJDS0ExV3BwZnNYRnpkWDA0bVMvN2luY0dCZ2JtV200T0RnNWVYbDV1Ym00dUxpNCtUbk1YcnJpdGN0L2tMcmppY0FQZzc1QklUa0Njd0tVbVk3R3llYTB2ekNJNWN3TzJ0YlY5K1c5bjZuN0JVU3Z6aHljNllFeng3V0RqdmVnR29jcDBlSVB5bWdWRi9UNUVvZU5BcFFsVmlVUnA0NlhSNXJkdy9ZZnF2NitNa0VvblJ2Z3BGMlkwcEJoNzhyM3hJWWUyNVVtRDBRNmZvY21CbFUrSmNFTmJjK0hiWElqcmg5SkRCRXRMOUlNdnN5MFBQaHZvc2FsR0E3WlBtUzFyOHZNbTN2LzlUZkNmNTh0dDI0MEpGY3JUNjhaSDhJZGtmSjZBeC9QMi9YM3pGM2d2a3BMZFJpSGZlOTdJMEtZY3BadDZabEpKTitvUGp4L3NHanB4NVUxTEZpbVZyWFYxZEdST0grMk5Va2pQbi9qa1Z2RnB3QU5XTDlReDJJTWNXQy84WlpuNVhSUEczMTA3ZFFpUzYwZzdUZThkNkxiY25GdjREU014QVFEaDNDT2IvWTR2elByL21nOWgvUVhLcDlmWDEzM0JNRWRIUitIaDRSOStQVzF0MkNHQkZYMlEwRFZMWnk4K1U1dDBjdjhrTUZveUdjaU05SEMrWURsdytvNVBQUlUvTml6NTl2UTBhaEtjNzVVUEtPb1oyeGhyM3ZyN0l4NlVJNHd2V3ZuY0V2dE1WQWNCUnpMdVREWVd5Vkx5dk1BcUlpd1NrTXh5SFhxRWltWU9yYWlvajBrT3lDZnBDamZRRmQydXcyK0JibkRRY3JtckVIbEpVRDBxazBHV2JjdTRRQ1BYS08wSGdZREtJWCtZb1ZjZXpnSnNkMHNhZ2w4bDRKcDRpblNra3FzNmU2Lytsa29BQ0pvUnMyTEFlcGtMQ3pHQ3gvMGRpbERRQU1OZTM4ZGNGYUNPdlFGUXNHQVJCRWJUN05jVDRBYys3L25tTnZPbzNVU1FnY3BSN292MlY1ZjZINCtuOXYrbS9YdmVyaDE1dEtBRDNUMjRQTjczYi9ZazQzUDUzbW9GajkxNUNJMXRsV1JzdzlSSlpKS1ZaUlNNdHFFd1FtWEVMZkZxZEg0QlFWbzFlQnZ5QzVic3ZCZFpPdzRlenF3NjlGaFZKZmZGeWpKa3lxbEhGN29WRWlpUVJFQmRFaWN5c05wdXVtL0FJMmRKVUNVbWRaWnRqR3E2cnhmcnJrRjUvK3FWSzllaUk5d3VENnV0ZWs5N3UrZS96NDl3Wk9MTHk4dGs1Uzc5cTY5UEVrOHMrT1ZESzJ0clg0Q2IyMEozeEh4UVlwUklzWGZqd1lZM2VlUk1CdDkvYmZnUGdKU0JQdlBrVytJa2NsMGNEcHQ3djZwUGJjWEJ0MFZOUWdvRlZyUDM0TlRTZ2J2cDBYMEVFNWlBQnVYVkhkK1lnQ3NPS1NUZXZJU3RDWTBhV21BQk5qdlJuZVZOTWQzck5iU0JDRmJuM2c1OTF2TUtWb01MRGs1eWpZRmFYMjZ0ejZtZkdESXlGNlFjaE1GTmswTW9wTVVvNnZadldsbzIxODdqaGpFZmpoQWNReEhtV2tLNmdvNGRXQ1laTEF3aVhHVGdPekxFVXZOVFBreG9tTXdBWVpLdGJnL2VqSk1JRldHRE1abGw5TGcxOVpYTFQxRTF1T0lIaGZGZGFCY01TbU1VSWtFVk9lVFVydU1GcXI0bUNQZ1JrbU1yN1BYdlhDOGQ5WHplR2Z6eituZzBhcEI2bitIbDV2ZDZQRi9KKy9mZW4wUWQveFlNcGpBckFpOGVwU3I4cTVhaHpNZllBZ0pOT2Y4SUxwSkloRUpJSWhBNzFJLzh2bDhvekMvUi9PN0FpSTJJM0REWGpBZ2VMTFR0TnpXL01pUTlqNWNrT09xZnBKWTlPM2ZuTlJvTmMrRWpqU3dGZ0pYRGFWTzlLZmFSNDl0M1M1ZzBlbW5zYUtpNmpSK01qUGIyOWszMGEydHJ2THk4M3RmYmZhT2owajFiOWkzYXVVZTBrMmhoSlpNV2pRMDJYQVNsbHFzbkxuaXhRL3F0WmNuS3hZcjVZM0NSeTBBY1FBaEdJR0ptalprL0Uwa0FsN1Q2ZjRXc0YxK2ZwTFBqTmxqSVM5bUxKWWFNRkdFTElWVVYzMDFRY21qdTcxYTFEeHZVU09PY3pYYVFMMXFLc3NnSWkwZmdqck9vSnN4Z050VkNub2FNV0RIeWRtTXpCQmxaci9JblVtMW9OY3dGa2taZkJQZEMrNThTUjZETmZvc0I0ZUZicFRKb3NQdis4Q0tzbmJDNHJuV0ZOdTVVbzkyVzNHT0ticlBUdmVsOUNkdDNLMi9TVERweHdxenB2LzdtOXY1dmExbHQyT09tWkpCSWo5N1QzVytYZGY0ZlozdkQ4VERCZ1ZveXl5bXFGVEppSVFsSklsQmlGUHk0d2hqUHdoZ2h1Y213S01PajE2OFN2N1ZyNXF1cXJNZWN0KzU4dHBEL01zWEFNNm9YWU1Cck5Zb3ZhbEwxdEp3SGNEOW41L3ZaTW05TGlYbm1sbGwyYVAvNElnTW1MTzFBSUg2c2hGWnFpM1pOVTFQVGw4V3pPTEZuVGY1TjBUaFF6QTBVeW5wWlFmVm55YWcvc083U045Y3lDd05XMnNuU0Z0R1FXWnZ1ZVc1K1RWNFdER2FJcjliU0VjajlXenBxRjNST1pmbGdaajdXVU5KZmVmbzlyTGZKMVV6SFZxbFNDcUlHN0loVitXZStmVXNIYVRVNWpzdjNGQWg5SVArVk5YT0pseU4rdHErMDQybkJXT2JzNVc5Zm5ZcXdXd1RiL1ViS250WmZlV1VYYm9ZYjBQcXRiS3RSZ0ROZGJHeHN3WS83K2JNbCs2V2IxYWVDRGJ2L2xKSHk4b2dKQ2IrMlN6OGVBNE9sRlgxakcxQVZJWVNKaXBTYklKUU04TWdORDNEc3pKMDBHeDlrbVhZdUNlaGlEbWE2RHhMeXlpVzc5U1ZHOGFXZGdjZi8vRmUydkhzdjJZZWxPV0pxcE1GbEZGaWo5MFhuVzdTL2xueDd1aEwwdWovZTN6ZGh3cW5YaW9xWVkxTXJMajdLd0FJSFpIWE5zWmxXZlZGSlkyOCtHRDZldC9qV0k5YXZjR3cyM3h3ZWtmcGZIYTEyalRxQi9BREtvZzFIaW5MM0ZZTFNGVWp6b090dnB0S0pkd3JKT292a2RJdDFyZEdLT1lLZzRuNTlIYnpnOEs0ZG9oYVVINm90OTFoRXhNeHJadzIxbWtsTmQ1YzJxeVpMKzRVWkRLZTc2dk5LbTgyNDFmWjY1R3F2eGIrUUE0YngweVpORGdhVmpibmxYUGtKVEJoSVFWbE9MS0ttQmxoQWR1cjI3ZTN0ZiszSng5UHFEdTlhRWtqNFo2M1kxeTVhVWNoK3puUEZnWkhBZ3RNa05ZK1Jsdkw3M05NMmJxZ00rOUJqUlkvSEV4dDBlYnlzMmRkSkZvVmlITDlKaVRXdG5NOFB4K2RldlFsdnYrampoQUVDd0V1ZUpPMEUxR1hWMmhvZnlJSEJXMGdtajllMEpYTnNzVXRuWCtIZjI1czNSNzRrT2JodisvMzkvZm5adzk2ZU1ZcXNuNVhlRVFtN29TODNSMmxGTDdxbC9uOEtVUzlMbFhXQzhWek9UamhoTmVyZjQvYjhldng5ZkdJaW9nZU5lSEs4Y29jYkpBRW9ZYVRlaEZreFZLMTBLakQ2SkNHOEppMFRObjZWK2k5T3paVU0rSlBqbGovZVhDMkxrSTczYW1Td3NJQ2syamQwY09sN2pHTXRXWUVmdCtxckRvb0hndVhvTlhVMVd5LzErSGpudVdRaVlMY0haZWNOZlR3QkVBZ3dWWFhMazVCdTMzaGNKMytvL1I3MzRPdit3dmk3dzhuQndVR2ZiaE5lV3hUSTNDTks2UytxdUp5eGRzZW5iREloSDRicnMxVUZ2WUwxRnpvQVZxWkM3RTIwRy9qbitTRE5RUC9mNDVwTks2eHZ6NXB0YTZFaVBCeWc2dUgxOUxSeXhZNWRaNUltS2dSbDdra1Jsc1BQbDF6VS9qdEgrRnE5R21HRVBTU2pDdVliSjRWMG95WjlhZE9KeFg4NXRHZXVPM0JqYjIvdmk3UmV1R2tkc2VTNjV4NlpxcDh6bkd3TWlmRVdYWWVSQTl0L3BJMFBHdjJtZ010aXVYZ1crK0VtUlg0MGV1SUdoSUdCeWU0TzJySG5JMnI2VHMrb1RlamtLNjF3MFhoQVd5Z1RFVUh1YVBETlJFeXNYdTF1TjhQUVhVZTJSNXNIVTQxTnRENXR4blg3NFUzVExYejFscGZ1M1FuZUxzQzRyTy9NWGFNdzF2THljNXdqcEhKTzVRUTl4a2JyaThiVUdmVDRmYjRQT25oUVU3cDVYVERCNDArYW9ZUVJmQnUrRkxITTlLTHgyVHJ5ZFFrTUNnZ2hXWkJwMjJEL3BBQ2c5bFpiQytoMnZrMVAvL3RQbG1sNFQ3b014TVhIeDdjc2VOeXFyVHgyNE9USlNpQmZOcTlBTENpdXRIRGk4Z1ZOallwZVJQYlBmc0JkRlIwQkJIME9vSjhzdnVMVkVNWmlMU2hxVDNUbGhnRTI2SXRVejgvUGYzejRHaC90dW5yTmlsalRrZVVvc01jWnR6NHBsS2s4cGhwZUd6VmhCeWRIZHJndlF6Y2ZHVmVCZHJzeUg3d20zUlJLRnF5K1lFeWRhbVNCejNya0FYaXluWHdxcGcvQzZXNU4zbDY4N0JselZpb21nM2trUWhHcFI0ZTZjc1h5RUEvSVQ2OGliQm44dEFwYUZacTNDRC85RmFISkhtNExRV1UrdDF3d3J2cHIxWTkycTZuL1plUUVtd3k4TUZucWdMUUNQcUNtZXNYQWszSDlFSk9PdmhwL29PNkxRc0FScU04SER3NURvMHN5VHBrMURScmRuSUtxM0s4Mmp6dzN6MXdWNUJXZzM5NzhVQ2F3NzBadE9Jaml0VlN4b3NWSnV1eks1aTNZVUdibmMyTk4zdUhnV3doUVVESGc5dCs1TFRNcDdsWnNQSnovSnpCd0VKMjJOL3NIWkNQbzVmRjUzZGYvTmN3d1RMVyswbGVOczRmWFJ6ZWVISDE5ZlNJaUlnbWxCZFVhK25HK25UT0xDN3lEMTZiK2hqZFUvS2J6T2xWYVhocmQ4ZkpIQmJNSXoxYkRXTXNHemZvY2dlbTdyM3p1YTZXdkxGbTlhdkJUeSt0UHlpUjBxYlpFNzRPWHJkUGhOUkpMVmR0NTY5aDNTYVMyV25tbk1IK1BtK1d6QjY1L2tHMnhENHliWU5zYzVEWlNrTURycXFsT3RhbEU1ZmRCWlRXT25LcjdaZ1lPWURnUmdNKzd4WVlYZm5ib3ZoL0NwaFFqRVkzZENYT0lDeHd0b0hnUXVxVUlubk1LQ1dhSHpSVjBNbVZad2dxQjQyUnpGaCtMb0JoT3lKR2s5bXRRY1JKcmRyVnRJUUtleE9LS1FRZTZ2dEJieEpQdkhGdkpsS0ZDZFRUN1hGWHpFRm9OYUFYNExoL2JGU0xnOS83OHhjc2VlQVM0anZQeThnUzlicC8zTjdzb2Z0YlYxckdXYVBLT05OSlBOMHFnekl6eTA1b0NTRkE4UmFNS1VOZ09zUmhRUlJ5dDByajA2YkUwMHRMcTlMdTlIbTVCSG14VzdQaklsM20rVCtkQUdHUWlBZ0lDeU53MjNSOWdoanhaZzlLRi84bWFXYkN0cnEyZFZSUWFvdHFkZUZYWUdPK3VhbGxKTnZRTjRsTEIvSTNCdVBBTDdjL2pjS3R2aVZZSzI0TVBKbG4rbXVzR1JHUWJLbHFtK1FZWUZNWW9kNmU3NEF1VkdhYSsxbVI2clY0Niszcmp2ZFJqMGdlVnFrWnYvRWU2QndOYzU3NGNlZFBBamRvalQ2RnRiLzJMSmdOWjg3TStQSTE5bm5jUnlVczNVbXd5TWcrejhuTzhDKzFzdWpZMVRjWmxVMGV5czFKYnNZS29UUjBFazVhTkNyOWFrVGNPdzFmNmlhdzFBalRtdG94MUtVV3Q0T1ZKSnJKZjJaMkliV3E1cmluKzNpN2xoWUdyUVRBQXJkUU1yRkxMRGsxNmlhTFphR3hHcWlUSEtwREhGMzM2ejlTb3AzTXZpUWxpcUpPWW9tQURRWVUzSG9oUjRDZlNJZ1pqYnNEZ0tEN1NMaUdaYWRsRXRta1dqR05wWktqRFRoYlFpcDVkYmEwQm4vLy8xREFPVDNsZ2c5N01qL3cvUDkvTXAzTTNlTGxQWElGaXpacjB1MXhFc2NOTkx6N3QycVphUTVGVjBLUGQ1bEEyYTVEdTE2L3UyR3J5bUZvMU5aVVdObGwrRXpDOEF4dWxnc2kxZmRpdGNnMTdmemMzaVlBV0dVeUU0ZUlJRjVKbnVyckxyMU16eG9veEthV0RSck1uTGppSHJTY3lyZGpGUjU1S0dGOVJtaVpxMlQ0czlnbFJYMWxLZ1dkVDU4RXBLaUl1VCtPQ3ZKbTFjYWI3emgzUm5wWnA3ZkVNVXdTZ3JTM05qTzJuSDFpM0sxNVJzUHBvMElVK0VRVktORy9HK3NsTEZXamJiN1owM2drMVJxTnlJVzU3TjNGR0QrWndaSHZrcHdQSUp2Z1YxdWthYjgvKzdjK0lxVmJMZVZyallGVEUxM1BGRHk4dExSRUwrQ2pLNUdSbjgvazhYOS9zRFQ5ZGJpQVVqZHgxa2lDR1VHdGhjTWM5ZmRFMk5CUUFFakl5d2dwc3Yzb1ZaU2dKNFZwRUNEaXo3RHpGVC9QNWt5K0NrZmZ2OXV3L3VjdWJ5MGJVLy83Ri9DZDFPRXpzejhmUGI4dVpsWHMwNkRpUjJBKzN4SzNDTyt4VXAxNVZQa3RTVkphMHN2RUQ5Wi9POVRnWTQ1czladnI1VEMyZFlKcTRuVXBraG5iTXBnbmloV08yUis3U1YwQzUyN1dOcXV4MElJUUcrK1owWXhIMjY4dVR2N0JielNTemxHQ2JIUWRSVTNnUGRVc1lrcmJrNmkzYkp4YWlTY3Q5VC9OU3ZreUZRK1pxc3dtODNHNUxreEJNZHQ5OTNYamtPWFExV0UrR3pvaDdwSlNyOWkrSHhrMjAxWnFTNjNhbG1rRTBidzErSlN0RGFsS092L3BkcGR1YTJUMjhjN0lmUzl4ZTFuSFFXTUV2VU9aRktucGdqdmppU2VZM3RqaUowVUdTdEQwa3V0WTZTYXVzTWpvdDZZejRGYk9KRzVmK0hWdWNNR3BxNm5NY1hQRnY0UEIvSGFidllIOHJsTDdjbjh5NzhPWEtsOW5QeDRUdTcrOFBwS3R5cmFkQmZLV1dUeDlxYU5OSGQ4aFhtLy91eXZMOFBsKzIydnJYWm9JbG40amZYNzdNY1NlYytESXZ6MzNWbGt3bU1jUWRZdlhDcmVlTFlSODVKc3FacXlDRlpFK2ExYmlOSS9nWTlsdlhQclhYb0w1TFRJN1hodE5GdTBnbVJPalYwcGV4cG9Kbk9kdVVOdzZIMmh0MzBYNEZuSWd5U3p4bzRiTDVYeTNSUldLRTVHbXhCUk5SUTlKQjBoc25Mc1hKVkxSUWtyeHh3M3RmaUdyWGhqL01ISDZ2emp1RjJZalJaSTl0THlDaGxFd0JkL0pBcTBsakU3NWlTMm9XeTdKelhBbUVxWFhxMTRpdk80b1psdkNBSk1PQTZWMCtVai9YNUFDL1lKbkgwQVYvUlZtUGd1Ung1MG01VXUrdVZHejUxak9oVU5vRWpXMER2eENrNFZwTFloeGZuU1V4TWtjZ2ZkWmE2RE9CWjdIUWhGb3BnNFhmV1FrU2FaOHNkNWZTQkN3YityaTZ0dWdQZjN4dTN0emNmSDc2VllHaUNwa21XWVQzWC93a1hiOU1VVXVlWXR1RGJYZURaczl5NWV4aCtTV2FNQ2g5TDlKQ0lLdkwrK2xUVVBEZisvdkwzZG9hMEt6SjArdHFuMUh3Y3ltSld1RXlKNXN0NnlmSGpFUFZNbkhqbDIwQk4yWk4rTEttTlRHRzl4ekwxaDc2RTFnSjB2UHZWMmZmZlFjemFHM2R5S3F1TlI0cERQdk1YQ1hNRDdZSWhvd3ZPVEZYSVFZMkVUdGJzSWVaVWFHRWU4dmV1QmFiVjJsanRZSWVLdWpITlM5T1hYZ216VmlubmFmdk5EVzBmNlJWMDlhcGYwL1NOSUlwU0dmMlFOdDl0aTFBbmptRW81Vld2bzBvMHZxR3RBaFAyTmJsMVBEalRTam5WQTNHWjAyN3E4WG1scGQzV3kwaFFNZ0JnekkvTHAyQjJGY3U2eTQwWC81Y2ozdTkyclcxa3NQTnV6TEZSdCtHSjFhUlVxc2RndzROU3hySEVEMnNuRTBWQVJKUVRPYmx3d2tpOEtuNDBCNWtwTEUyTHpXUU1aZGpIUW1OU0psWDRJQVh3V3cvdDF2cnVaMHpidGQxTXBRcHdpVWlJc3haQnc1WElCVGZZL3dXTTVuOTJ2ejduM0NSZ3hjYmx0aTk1OGZIMUovajRqVHhQM0tQbUllM3Z0a2J2TC8rejhPZCtXM1lDeVhqaVFSOFgrKy9QTHpUL1VxL2JvMTloRktwZm9jRE5rZ2R1SEhodGphNVNKRmVyWEYyNE1TTks3RnJVL1ovdFFBS2owL1lGMjQ2VUdCU0ZaTEQycGsyV01jNnVBVnNxeW5SNEtGSTJZeGNSQURWMm1RT2pWdHpnR1pOVlBYWTJZTjJoYTdNOUZPWFJORW9OWVdFMHZGYllESkJXbG4xSzBmLzVKLytiY3hoeDB3S1dCUklZUnlNQnE3QzdHU2NXYVI2RmJHL0h0cE1IcVNGbzEzaVlwYVpqZWEwUUVXbUJEaFN2Tmd3d3NuVGErUTJsZU5ndmorVTcrZzY0dVpOV3Rzd3NUU05Mek5oVU9GanZLcDB5NVF4Sld0eWVyeDA2K3A4a0RrZUFHNllPQ25VQUl3S1hZQW5HaXJzblM0S1hHSVdweFVHbWRxQTN0MU8wVHFzVHNtQWlBRURtMmlqdkNQNTRqbDhTckhKTWpsNlRHMThNQlZBaEY4RnRYdzN3bUdiNzF2SVFCV1JRR2hNQkFCVmlhU3QxdUdUR2p3MGwwUi9GdzBNSERad0loZ2NRRUpOQWtWdnNlNEdvT0hMWTQ4RTQrNXNZa0xHNEpwUU9xZEp4OUEwQ1Z3ZUtHRjErRTRYcDFjNGFZWCs4TnNvNGpWS2VUK0ZjejBrakRzT20zRU84S2VzcXZBWHVKaFlzbWZ1a09NWEpSL2VPekZxaDhlUC9TanFuOUpudEJINys5VEVwd0tJU2VyTU53NlhocVFRVDd0MVlzR2JQa1RvTFVqSVRjaE5KdXJ2VE01VnB0T25uai9aSDZ4anpQMzN1anMvYkwxMWQ3bkI2L3Q0RGl4VHlNdk56bTNWdGtVaFc3b0VVaFFMaWZReUlXYkZTcFJ0WExvQzI5emJaRW5udUxRWVVrZnBwbllwbmlCRUlxdXo2UXpsS1NBTU1UZXg4SGYvSGhwQVJhMkkvRCthempvZzZpZFk0RWVuY0lSMGc3UjBkd3RJUzNlWGhJUjBkM2VubEhRZUlWM1NIRWRJZDNlWDlEdC83NzM1SDI1M2RtZm1NL3ZkMmNFMS9CSld5Vk0zdUlmVk5jaFp1NVZ5TVFLK3VIczhlbng4OUdyVmh6VnRYMTFiWHo4L1AyMWFPdFdzbE9iZm9Rd3hPZkFtQTJMVHp3ajltUXVta1p1cjVGTnN1TFh0MUsySm5MeC9rZmxqelUyVWw2S0dUTUdXZlJVd3ZNZ3NSNEdOekV4RjlmYzNJSmpVcmpKSnJXYis2eHpNSW5VOFNPajgvUHlUYXZHOUhhOGJaaU16NWFCRVgzeDJ6Tjhja2tod1l0ZjV2dWVacHgrd2VEcDVoY1ZpUW5IOUFJWFpvSytLSmRmaU5veUV1VUF2S25PcXliNmlMT2E5Rk5PcDFLNDRBUFlxWWhjR0pRSW9TNEVLbjJyRkNJbkFaWlRXeWJJcWwrZTg4a25GcitsUnA0Z01ZK1BJU29HcE5hVW93WDAwTGVCZGdCQUNYVmQrUnhzeS9LQmFSc1JpZ0VVQWRPMG5xLzJRTGZVSHhIMVdMZllZMUN6bTB4Q3ZRVzFDRFJVVGs0NEM0TUlXeUxDSVNha0FVcGo4VkdzNHBHa2l5UmxpZklzREtGaXpSclRzam5BNDBORSt5bGVWT01Tb3JQQ1Z5RzUvdnl5TExLQmJkZUZVUUtoeDZPRE5jQ3RYTy9IUytwVnRIUXFteW1JYllRT3lLNEp1QmZLVXJFQ0x6R01hZE9qTHEwckEwTDc3RUxvdnFYQ0ZvODUveERzQWs0ZXVFYktGTkQxYy85b3ptQXRJVXI2SGdkMXJWY3RFRGFJWWE4Zyt6blkvWi9GN1BNelBGL0c3S3ViajUvZTdPYmdzK2hRUGdaenpabitFbFFYcHg5TmZyUVFzeFF0ZHZNamdldExMbG5QSk5mRDlaTzdYTjZreEZ4ODN0WmFydXlXenBSWWs4RDRkSUljQUFXSW5BajhHb205Y1RiUzI1VkFZbGVlY3Nrb3VCYURvNGU1ZUJJWFlicy9ydTZzcmpqZ2NTSExuMnRyaTR1TEwwMzE4SElZNEpYWUZpYnFNWEdKazJ2NVUwRWJFc082NGFYMkdvbFh5cGF0QTVwNE9HWUlmVTFSV3JNekdRMWNMZjJYNUF0NzI0ZnZBK0J3NDBraDdwYmJSaHBqZTBQcXdHMU04Z01mdUw4TmFzUHlNM1orRml1U3BHVUphRDhyeGVwMlRRMVNBQ1lIOFlmVjhwQTVGTUFqUXlBZSs3cUJIVnRUMTdWcnNtRmVCKzRIbjg4TlY4dEJGSERtc1dnS2xuSGNqd2NxOFgySGJQRWtFWDdDM1VmVXd5aGk0M0l3QTZGRW1RdWNKc0pWQjVyMkxscGhpNEIwNGVXOW5QUUEvemFvbUpaSFlsTEh3UjBZWFlmc2pXZHcxWXhJVzN0OTNRY2l1dE5YNitRalZ5Zk1BMVFKR3JBS0F5aThuazBwM1ZFN3ltL1hISDZiWnpmb2grejh2Tnh6bVloVXZLenZ4UitSZ2VKUGRBbFhLcjJVazdhZHJGa2lrcHFIKzg5U05RSHI2R3BBSXVBSGlpeDArUVNOamtscVkzL0FZSGxVR3hESjVoQWJpRXBsaG9aTldiRUlBemVMU1dRMkYzbTRmbG5ueEpiWU9Edy92MS8zZlZ0M1hjL1B5N3A1ODI5RUc5S1Y3dklFeUh0b1NLV3BsMTZlWGF5UllLQXk4WHI5ZXRUSkRURFd4Q2k5WW1QazBrN01iNFNrY1hCSHVUUURLb3pTS21TSWtyZzlucStINHJJWUdCdS9tNVdDbDhuQ1B2NXUwNmRiT3Ezc0lOZ2drZjJZSU5VOWIwYTVkR0liaTVmblpQOEdMRGxXcklBeXRPZ3dSNy9GMGRFNU4vNDNONjY5UnM2QzNrTEdXY3NjcmsydWRUS2Y2azNpNWcrQzhnWmtUVFFGZmFyUnFZTG1yNnh5MG1NaVVDWUZHamZEd3dRekJWbXh2U1Rua1RXKy85bG5ibG1VZmdSU1RQMGVGdDVXallmWkhZaTR1Q01qakRrV0o3Sk8wQktRRUdpZDZUdjVpU0Q0Q2F2WXBNc1N0a3cyM3VIRHFrL1Zoc1FvaDZad0dCMGdmQ3BQb1BjWEg1aU9HQ1ViQkdKWU9INnpEKzlMVnluSWFtTFhrWVJpTmtKV1dCaktHR05Fdm5Rd2xaQ0ZmaXNXdzZLdC9hRmhiOGMwZUZkWHBmUjFjOE9FZTF4S3MwMWd6bGVLY2lhUzBPUnhYWmJJSi96TE1jZS9zSVo5RTAyRXdhOXZrVVcrOFp2SDJYdUppaVRJQkpob0kwS2QyanJLQ0tsQU9EOFJQQlZWZHA4L2wxVXU0c2tSUDV3em9YeisrcC9QdWJ2ZnpQUFljaldNdCtwQzE5eFp4VzkxU3YwMllTSnBhOUd0ZmVqN1pJMVp3MUJqRUJDeVdmUHU1cW1UK1JTRlBiYUxoQXBxaTh6cXVyV0VNT2VXZ1VoYktZSEVJNTBQV3UvMGh4M3dZam52cW5EcHAySFpKQWdSenV4Ly8vUHVZNE1LWkRlNWpRL2ZKVndaTWExNVU1eVpKTUZhckxaK2RReFY5T1VaU1lQbzN5aW5jSk02QVNhRXVjZFVwbTNiY2VDV1BlUXk2ZmtrMHJWMWRmdmRudVNsZHNmR2p6ckpjQ2tFUllCbXpTWElTTXJLMWR2ZnpnNE95K1dNTlV1NllzTXZ2UDZ1Y25ZcEhXTWkwcXpTbit1U2pNdXJwbHhVYkU1TW9JVGNnVFh1WUgwczFGd2tCZzZRYUlYdjFBQ2FwQ3lISXZURGxlTllmTVJvbTJ0RGNwQlk4N2UwTXlMNkViQW45bUhyZUxydzYrcWU4WGM4SkZJT1NoQTduZTE5UjVMNmUrOUNVWW5xNkR5WHRINUZ2aHpXdVFsVFNXQ1ExM252dFV5eEtXdGh5Q3ZCdkoxWmJYQVJYWFdmWFByTTBBNXhwN201dmI2MjU1Szl6NGs4cnlSUmhkL3RyQ2I3YzNkMUZ5Rko0U2ZnOTNoeENwN2YzK09qR2QxT1NUalB5elVNd2R4eSs3L0RoSWYvMXB2UmZQN0xYbHllaFpOQ0Z1bUJaeW1na2paaFNpQm9xUkpKaFJpaCsrNitEVUJjWmhyZ2tIVXdkYVdleDhpeDd2WW1XWG5HbXZJcmxSSlF2RUJDUWJubkM1TzNyNitMcks1ekpJZ3R6aExNbWV5N1VjT3BUcjkzaCs5UThhOHROOUU1S3UzWmVKMitKc2tmbzRPUjNqeEsyMnVqTGk2OWhFYnZaY29WRGs1eDhabXgzaUdpeERXT0orUkNhMjZJVkw4WjBOdHlKZkxOdTlkSnA4NlYxRS84b2V1TjBJb0VFOG9RY1dMQkM2amY1TkJjMVk5cGRHQng0b29rZlhvcGgxL3ZWWE1oa0hRcFFVN1pOZHFzREpzTUNmdXU2WmZwSDVIU3dhL1lybW9KVVVWc0w5NjVOdW90dFRPb2g0SWljVEp3Y21iTFlZODFVaFBmbkZXeWJJUnVIb1VLc3hoRW9rdDJyRHZkZUJwRHJhNkhTcmM0QnFvWVZIL2lBV2R1QmNIR0FjZHJ1cGNEdWdoYURTYWQrM1NrNmpDZk10dHlpTlk4d1E1SE03MFNjcnYweDUrSVV5cStyV1U0elJSdzM3WkxhdTMvcyt4R0p3TytjMmMrZHJiUHJ0emxxMlpiNUl3YUxCa3NIUWFldFUzWnBkRytGR25zZ1lYNUM5MjlxcU1nTGZqN2VMcHlFeWtrMFlKZFVHcytEc2Y3K2Y5K3kxcnI5M3c0T0lqalY2bVlsTmR6VXNhWkNLQ255Kzgva0dFcW9tclNaTlk4MVNQN2ROYmtSVXZiaVVFb1NncnhQN0tWWktsVGVsYThYenJ3R0hFUE9ZSk9qTkt4Mkw0VzBwRHpUUHFaVjduSjhnSVZJbnRKUm5GSk9YT2U4OEN2K0ZjQnN3b2hhSHVldEdpdTJHWFhkZUM2VGtHMUlBUXcxMjZkemdSY1lST2VRUnZjOHllQmhNR0VBZGVBeE8zeFV5Z1U3eUdnNkNnMTJxZ3JsSjZVSHVIelU4V3hBMS9tOWx6Zlljb3laMko0SEJJYzRkOHhOcFlsWnkyMnNSbFFPcWUvME5mc2VWWkhiQ0FEQThCQzNESlJNZDdIK2RocGx2enpSR1dKeGFZNGdTbWhnc0tqaFBOZDRiOUJDR3NFY1VzVUtBSnhqSmNOU3NrZjF2Ynk4ek13a2ExYStsMWF0NTlVNldYci9CTGZYaVp5d0h4WHNWMXRUYzZYL01iM3l3WWV3MW94U2lzQXJEeGg0TG9pMGdNeStGM2h5NitWenBBNE1uYjZ2a0RTa2RCOUJ0YU51QW4rUXZtK0owUUY3NkNFdEpzZkJrTVRLak8xT1QrTGMySzZPTTdXS0NPVWU2N1A4NnhDZkwrTGIxdGFtbE5Rb0drRUUvbm02S3VuRmIzd1hrN0pXaHExR1lWdzA5Y1BQQ0hYa2xoVS9ldlBiTC8wU1dIRjVPeW1UMGhuUGI5MThwZjBpUTQyalNzL1NXRUJZWjJEVXZ0dzZkY0N1VjVOMnpWQ3lEaEQzaTAyTnMwV2lFL0ZURUViMlIwZ1N4UTFHMHlvaVNMdUdBVGFZalNKQjNpS2l1QUVNVytlaC83V0JlZFluZ1FydzBHWFU1RWxJaDUzbnlMZXRVdU9jNTF6SE51MTRHNFJJU3ZBYm93WUtPeENYOWZ0dFBzdmY1Z2dKNzB4K3hPYWRmT3kxVFI4SjJWWm93eUJzRmJSN29LSVNpVzllUGcwMTJTRTRpVVVkckNTTU82Q2ljdUZBKzFyYmJHbUdxcEVTemNwdzk4MWhxZ1BBSnpRczlUMEw0MnRYNFBlY2xiVTFRMzE5NXZUUGN3Ymd2c2tGdEpnQ21POHcxVUZPNlI0OGJNQTBHcHREZWdjcDJOSHJIQzAzeE8xcmZSVGNQTHIyenJQdG9maTJWUlpJMWRJU25BRHBkeFJOWEN4aW82SHRTenNlUFJhdDgzVi9nbGphNDFraUFBYm12NFltY2ZIeFdXRGFNVGFJTG1neGh2dFpxZFRGeDhmSHoyOXQ5YmorY09rYnpRRkNWclhQNVdmN0FtNW0wOWNzSm0yckFEWm5OUTN3WDB1UmdjZlQ1UmJvUGllSkgxSndtWjVEWXZoUXlyVlpVSzkxNzBTaVRKdTg2NXhLVXc1VitQMmk3c240NEowWWdjcDFTVzNLbFZEdHFxMXFqVzYxWnNzeWQ3YVlXc0I1dEdiNzR2bDlleWZMcDRjZzdrdE5UeXpBbFZDNk02aDE0dWlkTzEyY1J0NEFJR3BlMDI4amVZMmN3d0ZiSXY4KzlOZmxuMnNoNVl4Y2p4ZExodUxaRHc0NFZ6cXRKVVIxc2gzcEZqcEp0RTRrclBoamkzYk5XWFRqTlZYU2xqcEtZbDM3MHFwL2JLR0U3MVk2YytqVzNuWCttU0ZCTXJPSzBneHhUNXFRUEkyeUNwMGNYVThOVlZwWEhtMlEvdG52SFdvR1pIQjBuSWVWOHdVMHhNcGtTb0ptd3FGd2tWZkVPU2xUQXlhS3dNcThKMW1rTGw0K2xWYnRYL2lWMnhvSVIvbXZvWnlEUTFwMHlaOHh1Uy9aakVoSHRrSHEvS1o2REFXcHdoLytIQUh6ZWgyRjFUUFovMUJLNUZuMGI3TEpZWitaMU14d1pzM1c2dmhsSjNJT2VrdGF3eG4yWkJYQVB2RVVyRGFKS3hmVDV0TzlOV296UDcySTUrMUhCSzFUL3dYeVVEREc1ZFM3aGFaeVNFNGYzMjd4RVdLRTkyY3YwNHo0ckF1S2lCeGhJbUtTaTVDZ0l6NGo2OW5PSDNNN29sK2l1RU1udVg3dEl4cUJLaGlxMHo3N0xqUmFzS3pwWTNiQktXemFnOHN5d1JVOUc4QkFYLy81K1JwU2E5aVpwVlFxbDhRZ0xWRVhUTVJHeXVYSlc2bTdCdGhFQkNHRXU5bzZCanNnaXFON1phVks1UHp1S01yZkQwVVVKb3N2bmJISnNsU3ZnbU5EN3RPc1REMVVaRm1XdGZ2cWhyZlB3T0JMamQ0aHArdGgvQWlVN24xOU5YWjBaSTJoWXIwUXQxUG5lZjFhUEJVbUtxbE03SFBhU1czRk5MS3A3QkN6cUpDalZBcWRSeUlCK0NlSVQrbjdVem1XZEtkaDdmcTVDMkx2ZjNkYWlXSWpJcEJUekJBcE93YzcydHVKNDRma2tpNmlveDRFSVNCbTBNeGdra1gwY0lOZHAySDlPYXhqM3JkZ2ZpT0tZL2wvaDZVS0FqNWsrR0h2elpvaERUSDdlMGVQQm9kbDFNMWI5V3VyMWx4L2g1YzdPLzFhOURMV1loZlhMdEFyUFhKYzc4L09XRDZyOVV0TVJDdzdQalBlTkpBM1l0WHA4bDgwVEFFVHkvdGZUS3kyZGh2NGhsY2IxZVpJOTZLV29oeUpSdSt2cDhkcGJLU2tLSXZwZkxNelQ2aGM2MkNQZThaMmJRVnlhK2FkMGl5THh5MGJuQWhuM0x3WGltMVZvb0lvQ05BUnU4N2poN2FuckhNc0hnU1VBbjhzbitibDViM01HNzA2UTAzTXBzVlRmLzc0K3g5cnhvRHZPVEcwTTh2TG02NGltSDMwRVVTcW9Lbng3T2JRTWplZVNqdzhKYnpQZXBiQWxyK01zKzh0OGVlb29KdE54T2Z2dDhzem5ITGNteFRpTUpqM2JwcHNkQXgvWDJuTllRRUxWMzJaRTFEN1NGcUFmOHc2VTllNlhFRlFxaDBkNFJIMWZidzVydTJlMkw5bTNsWjhqeFVXaUd2YWFXaGthQ0FkaTJqMXVtVmI4cDJ0ZWtvQUp1Q0ZHb0FNNUVpbDAybFRNa1hZQ1JmL0UvRVkzUHV3dUhoNUtWYzZJK01QaWpmZkdBR3VEMWJwVWlRTElDUVg3ZkxIYy9wVFVUM05jT2IyVXlUUnlJbm5LV3ZIVzNNUnZmaTkzZHpjL1AzN2Q2M1QyMDdEdWttM0N5SjRPN29vWk9XNklWblh6N1p6emVGUnZNV25wSk01NnN4UmlkbFpaL3JuODYxdDJEek1jNDFmOTdvMUY4R1hGTFdUNVlIU2tZYkRUcmRkYSsycE5TUnozejRhWkxOMVhBdytVblRFempYRDlsV25BeHRVU0dqMFFPR2kzY1MrUytydWJDc01FODZENXFkYVJ4Ymk0TTVNYjhJcnFIZURUQ2poUjZleVk5YlQydkQxOUlBZTdFUVdrck5Oakxyb1EzY081MnVHOWo0NmpFQ3pPc2orK1Zxbi84dGpVK3NuZTdlU2Q5K0FnS3dUL0lnSVdKcFJKYm9MMy96a2x1cDV1Um9LMUk3dDdXMGtUTEtjbkxYbDQvUDY3QTh3eUF4ZlVzbXJNTFdPL3g3dDBUNmtUS1R6Z25rZDcrNlFrRDQ5MldRMUZQUWU5R3Z6Zk9BanI4QzN6M1VsOWxoTUk3M21aN1dpbDVJS2xLZTg4MXFGeHRGZTR4NmNIL1hGR1JtWUFEWkl3MXZ2NmVtcE5SZFZJUmM0Um53K0xOWFdwbVg1VXNDU2VPaDZIL0wyZXQvZDdYMlB4WURtczNnZ1JWSzBqOVJyeDBOTmNXZE1WYWhVYXFiZEtnK2tsSGI2VnByMkxXN09zbVR2K1RrbmZ0ckdYWENRWm1jREg1OVpPYUU1Z3o4QzBhSVlSTDZES1ROalpZQ0l0ZjI5VUUwQ0tQV2JuWGZWSWIwSjIwMURtSTl2d3djOUFsbk1tdnhueWVjMGk1ejJNRTdQYXMxSzV0Qyt4d2xMdkhaM2xRUG0xcmc0U3hTT1pWcTcySzFFaTRzdGdrR2xVcHloUzJ1dUxac3dYbDZkVTQ0d20yd1VjQlRqdWhRSExja0VPRXdJQkdlTU9ESE5IL0paNGJneTFnZ2pkTk1mclMxQ05qaTlsOVV5eTZIbDZlWnd4czhmRUlBSVVwQzBEMTFCWkhncXBBeUVRdHZNdGM4Nm1rSzhBcDIwNTc2SFNQNzY2bHBKWkZ0SHgyZ0RGN0tIRVZ3Z2ZHSXZteDkxTGJsR1lMWnNoRVE1TEF6VS9jNDdvUU5VY1VuSnlNaElTWnVXRFRZUlVFTmdZU0ttOFdNMVMyZWlCV2RhTDU1ampPdGpIQjArelJ5NnR1b1RWb2RzQm95bS9jV21IQ091bGRycGNUTEJXZG1TM0tEQXh5cjQyY28raUNQZXZ1cjEvUGNTR2tRZjZwaVQwK042bzJOeDc5S0dmVVM2Mjl2TjJyV1ZVaXlJMndud2Yzdk5iVmtNZzhIZzZQOWJIVjl2bUI4Q3VSTzl2YjJicitLZ1JackNBUi8yWElVa21zNnVMc1FBNWpFTVRNeEZ2Y0paVzBKRXNkUFZHdGxkTWFtVUNxRVIwUGVzcWlRQzRjVkRWeklodjV1ZEVaemxDMldMNmxHVjc4UWJBaGM3K3U1K0RVTUl3Skw5VU5VL21yYU9uWWJWcGpCcUFWQy9KNUNMcmRxeUREVUZJWk9NbWZjd0ZCQk8xWkRmYlY4L0ZFaUs4NmNJeTJFWHd4cHA0OU5TeFZWVGpsRkc5a2Ivc2ZSUDNvMG8vUUJxbUtvc2pIQ2lRdzZTS2VxMS9XUE9rUW5aejFVYXN1UEx5aVBDNlZLTHdyd3l6akNUc1VBWU9CaWJ5TmtNd0UwcDNiRjNiUzdORisxZ0crRkJFNWljRUZFYmRXc0hsMmJMNm9Sd3NEMW0vRzZhQzJsUi9UR085RVEzTkV3Vmd2dHJjWUR6WmNlSmc2ZUpBam1KSmxXdEFTeU5IUGVlZ2xLcVpyd0JpNGZrODBBWXd6NlptVHVCQ0FQckdJZXljUkhXclZlbld5bTFEeXZTcUVhTjdLVWRqYS95bzUrTUxVYytPTDN5ZTRXbVhNNmVaOUxQR0xUQndmSlJoOGE3QmZXbU90MVRzMlZaMHdGZFNPMWNuYlRhS05zTnVaREhSYW5veTJIN2VaZFpjTDNWUk1OY2VaYUhLdVFMRStEYitKSTFWMVNoTmVuUTROOWZ4TWdBWTNZamhkSVpmRmJENTFQSE45L0xPMWdzM2VxOTVGSmxjbEV2VngrUEhjODFyODR1MGpWRHp6VWY5djN0amw5N3djSEJEaTFmbzBtSUZaMUxydlRyVmVvVmszRU9ZUUMxWXdUNFViOGlHdWl5cUFGeEVxcDZaWVZvbjVsY3lxblZ5L3J6VXRXS1paUEdrK3pxdGV0bzNBVnlPenVGWldvc1FTUFo2Q3BWVlprSUJ0bjRZNktTNkYrNUdMVUd6d1AzR1FKZ1kvamtZMHBUL3BWOXhNMS9kWXZZSFltOForcHRpTXRzNU1rcEwxeDFnT3k3TkxQVmtRZlhTeEROY1R5OVd2WU9zL1Iyak50eUVmbkVKRlI5cHJHbjZGT29EL3RZYWVkNHRnSjg4RWZxRnFPalhtRSsrNXQ2d3ZVRGR5Z2NaWWFvUDVwSDY1SmFMU3V6V2RZUklucWxTZk9la0JRZUZqc1NGU2twUlEwNTA0SUJJTSt3OFBBT0tEdEVoMTJ1djZzaWJ5SGJwbXY0eFdtaU9lajhlOFFpTmoybVpQZXN3KzNkM1ZKbnpZM3ZaQnNBNERTdW4xVnl6R2RZbzltcVJrOEJidmlPWGFwak9XenU1dE1EYTcwQXlKeWxNRGpSZ1dIRXRzYlhrMk5IVGF4dVkvUTFQVEJtTzhCRTlIN3hhNW01REJham9MVWhDcVhVc1dWMXNTVUlHN2Z5Nlh0L2lMTy9TQjZhSXRHTWk5cDdXZkVCaXlaajR1ZmJ0ZWpiNC9uYjYzbUw0L3F1anAvSEw4Z0lRcjZ3SjhjQlpoS05BVE5ldFF4VFZPRzY0UnRQcHNMUG1mTEoxc2pNNnRoQUhVNTJoanNNelZieG1rVTcyaERrL29UUWxSTndkdTdYQ2pSZXlzcU1aVnVVcjV5WlJZb0wyN0p6bHRKNTVjd1RXdEd6MFB6VSsyNXRiUTFxczYrdkFjbklSMHRpOHIyQmpXSWxxZFRlSURtR2ZucGJudXdUQXBLdlg3d0s3ZFdDTU1zUnhUYllOSXdEbEpQN0NGUDFobnVESmRydHMyM1dEdlNoZm5MbU1HYkk3QzdEcERycTZ6Y0puNGhoR3FOY3NHVk9wdTZCbEVDSFBMZGdETStVSFIvblg0dVpacTUwaWlWWlRhR0IvQmFVZ0s1N3ptNnRxQ0hpc3dqanVGWWtnR0VRMEdud2tRcFc0MWdsNmtYMm5mKzNZSmVTMDY0eUlMSUtJRjlIcitkZGxsMm9ORUZCR0NWamNRUWdkZitTWWplQVgrd254Wmc2TkJsRUhXVkFnZy8xeE1qRWVOR01Fc1B5a0tENlFTV0dyVUlqTnNRRnhodWJ0ZXVpRVJORkpxcDJnMElaYXYvay9iWFFsK0lRTVlvdGdnMW1SYTFvendaRHVFUldjWW9QVGx1ZVhRbGtQNFkxQmk4THpLbVNGVTdvVWNrK2V1Tk9vYTcwdHNFQ3l1NXZ4MldScGFSL0I4RHVsdGtoSWtqanlxZ3VXSHVJQTdrSzJkQ3ZoZEpWbUlVeVNwMzd0Nm9vdnRsSFNNaW43aC9QUW5PdEhUa0orY1JSTEtCczRLZzRLbndDTWp4d2FNUlU1TzEwTmpyLzlkTGZxTnRIRWY0cGVPM2xHbVFGNmZLK3VaZzZYUFFzbmRWaDBlb2lSOTJFaWRwMURvMEFMZHFKNUJON280NkpPUUd4QkgxUnk5V1ZpdFhUck9UYTlKbjNRSXRlblhqTUllQ2Y1SWdTOHMyd3VJTEQ0NlRGWlh3YkNEZDNqTzhaWFBnc2l1eXhlUVFrZXJNRWZEcFZJR2pLQ0pQR2lsSmwrYWJzR1AxMWk5WXlZUHFZUGdwMFlNR3NRMk43dFdVbGxrelhEZCt3Smd5VjZXWmJmemxEaUJ3NWJBZzJBdkltQ3VUK21SNjVqMEp1aXdhaTVkUVJ0MDJqV0x3dnB3eFJvd2N3UUJxRXhxNW9GTGRwSW5GUzk5WGtHWXA3K3Voa2NaTkZVWEhWa0p1Wm5wYk0yTkVsTlN2M3J4OU02dzl1dlhJNDFyVUxZWHArblJCL0VmWk9ZRWZtY0VPVHNwSEt6cFZUc09aaW1OekJqc2p4Q29FUHJQZG0wNG5tUXZpd3BJYmxZZmlNcVhqRC9jMFE3amNWNitmNkhsaFNkSW9xdHRScGRmZ0FXR0Y0U2hVOGpTMUw5M3pmWTVnQVdTd1lpRnBiNHZCaEpkZ0xGWUdSMUNFMnA2c2tnK2g5cGJRQ1Fva3pSVkwydUR4em93dzF3dm85SlYySk0yV0VXSWxPMGc2aHZJSkdVam11U2psVkMvejdjbG5nZTBZQVNwUUtKV29CYm5uT2xUNFlmK3pTdkZsL0lHQWFMY2lodG1VZW1qdFJhdjNBaGV6eGUxZVcyRFFZR2hnWnN2eDBTV1ZnK0VFb25hdFpPV1V0QzlGNlZKUVlOazJTb29uVlZ6L3hjNmlTUmNCTzFhTEhjR2FQakgxVUVaSTJWeGFXRjVRTGRxaTQ2WWpCaGJGSXNTcW1LYWY1N0VKVnhUZC9vYjBuejI2SFlFTEFUUlM5Nnl5U0gzc1dGdjNnMUxJOEluVG9LZlE0N29nTTBNbkNjS3haNy9DOG5ubDc4aGZ0OGsrM3FsaDNYQmNWOWIyRG9nU2RzdEo1N25kQlljaTE1QUJubkhxVWt0SWNTWDFQWkltRG8yTmtoTDFoVlhUbU1BRUV1dkhIcHJraXR4OWNlYkxCT3BKMlhObGd0ekZNQ1dBUVBCVmdqeFkvUUJPVWlSRjZwMDREejQ3YlBQeFRBMUhSWk5LckhxOXFDeTE3M0tWRXRyM3h5aitvWGh6NWxVV0lVaWd3S0NTY1BwQU5pV0lUNjlzMFBjTHZMTkdoY0ZBR3JCT3Q4aVlLNjAyZkRJRlVvSGFrRUhndmVzQ2N4OTVkc09Nd3p1dkprQ0gxOTRoWHZUNUxXa2RaOVBhdktXc1BVa0xFUUxxU1FUaThMeHNMK2lXa0h4Y1BlejFrYjd5RTEwUVJBSnFUazFIZTdBVkVIVWhFOERESERuWllFaUg2ckh4MUdRU282RitZZFJucFV1RVl1bjd2RVhFTTdWSmhCOENxU0tHNk9tUlMvVUR3b0VLQUI0Z0RlT3hnVUY1Z1lpSmxkRzArb2pzU2MwOG1UOE9KbFF6THF5by9rbkZtSnFwU2JVU2pab0tObnJEZjA5NDlmcWlMSTAzc3VCOXVvOFA2NXBESkRFWXpUWkNBejd1cSs2YS9JOFdGTUpwODEwQVlQOFRMSzlrYy95ZytlWDd2N2UwTlRjblZBczlCdnIzSmFyc1B0azF0WFcxdEhrOXVUYnF3WW5tU2xZc0NRbndicC83TGpndDNXU1lOdUR4YVM3aVM5RlkyaDJWYitTVS9NdjJqY2gwNVBjWUpIN3Z0MjNnT0xVVE1rUHFIZkVUSVZ4WFB6Z2FoUWU4ZWxySllLbVhhclBSRkNQS3A2SElzdmZ2bFprYlU4UG5LVk1Tb1diZjM0V0hSZmQzMy9tUVJCR1h4czF0RUNlUzdVd2N1cXZWN0dISFVGRExZbnRuWjFNdE9TL0tOTGFBbHBYWlpNYkJTbys5cE9IbkVuRDMvTThOVGNLK2hmKzJVM1dNZ2F6R0FYaTNQMTZSZVkzNHAzMjJscm9TUkE2ZjJWVmNmSGswaTZxdjFTL1JBS2RVcG0zZmpSVmJOclA3NC9vaEFIdXVldTd0N0RpK1lZSmpRZCtGTFZyeEZEdGh5RURKMU1wS3dka1gxOVp4czlPd3ZBQ2lOdFF6eVNNOEJ4MFVNejhuZ3hTN2FEVHBaZGxnc0h0OTZYQTl4amVTaHVkY3hwYUlacVZyU3JrZDBTekRIQkJQcEs4QVNkNGt6TFVwNTV2RWpjbk1HL2Z5QXlOSkVXWmZ6ZlI2MzhmbGpMUDNaUnNDU2tYMGt0M3pWQ3d0b2drTjkyOWZWakpEYjI5eG1WS1J4aFl3eVJBeFdXcDdlbkd3cnJuN204QnZmK0RVSlFwako4SDVGc3B1NUZZcDUrN2dkai9mMUhoUlJQMkxKQmFwUmVYOXVZQTNhSklaN01LWk1WNHNDODk4Qmw0cGR5bXlOcWtSTThiMjk2VnUyL0hwTXMwamh4SmUreGlzZmI1dGpSMXNJWllObGlxWjZlNkU0ZStWcmhHdzY0NWRFa3p5eWMzczgvL1lBOFRmczh1SFBaRm11M3VnTmZ2Si9uTW5QRS9MME9sOFRUaFlKTldnVGhxRDEvWmh4K0F6Zm83aWtuTlo1Zkh3TUpVNTRkWUVrRkNrVEY4SlltZlQwOUpuRHhpbGJNaEtTbS90SDJvM0E4VTErZnlrR2x6Zk5pZS9GZnlpWnQ5S1ZsN1BuMlNLMXk2RkpVUFNoWGFkK1BmbUpPWWVKWG1vbWZ1cEV4K2h3Z3piemdseFFycm9pajYxbTNGL0xFblVDbVZVSGQ1N3MraUYvU2tqZVVJMmhCSkl4UjJYMkZIVGZrbGpKU0owTWcybXVMQlAvL3k3QXhnQXgybzhteEhDaUpseXh6Z3FPdDZCT004TStYd3FBK2Iycm9UTWV1a0pZbjY3b2duR2FaM2tEMVVKTWVxR2FMUTV6WHh0SWVLMU1PZkN2N2dLSDh4bXpaaXpHRm5KZHJBNjYzdmJsWDBzUEYwL1Axcmh0ZXZRRkl4dDJJenlYWDdoZGtIcXRNbGxLUjBzOEcxMjAvTVAyNWZZcDYrSVUxSmU2K2VQVDgzTWs4UjY3RWNmTjJPcnM3T3gvL1ZQWDMxNHh6MW5rSXEyczdsK1B1MStQTi92REI0SEc3bURObjgwRktHKzZHbHIxTEt4L2VkQTV2ak15WmRRTHdDOGpodDQ4ajZNdm5kL1RKWThJR0hLNGpWdUNvTEJacEx2bktVSVVteWZxL3hydi8zeHpORHQyNmJGNExJTkpMdks4R1U2ZUwrTHI1ZVkyZCtvR0U2RFlWeVhDaWVuWmhSOW0wcjNPeTBsQ0Y5amExcmJGUkVkSHQrclFzdXF3NzNtR2tKVHNabWhvK0s5Q3EwdWZqSXdjT21aM2IrRzFmUTZwWlUyMzdlK240RFFhdXc4TjRCSjF6bVZIM0gxV0g5YkRkNStVaE5hUGJ6V3ZFWUx4cmNZMjM0bVVnT0IyQmZDU3Z0T1g0QmJ4VzZGeXlGZ0JqSk9GMnEwTHhNS0cveXZjNWZQSXpoMm5TNDZNWExIRXR3QzlpWkJnZUtKMVRWbC9XeGJJVlNwVHhxU3dtUFBLYmtCb1hjQlJmTnJDMStRVEQvUHFDSkxoeFB0ZEtaMnN0MUFUODJaY29oNCtnaWU4VE5tdVh1Um54TEJUT0VlOGZGWUFOalFuNVhWY0JmVit5alpRY2NSU0twMlpzcjc1ZDYzc2ZCMHp2Sjlaa1JKMW15OVRxWFIrbmxjaWl1M0crMS85OUcySEJMdTROQ3hxYkphMEUwLzI2aHFHVmlVM0lNU2tKM3dYQnBBNDJxQ2d1aG42emQzOS90ei83YWswMzYvdGw0ZHlTTjQ1S1JuNjYxVjZ0OC9ieS8yOWtySkdxNzA1cVpUdHpGUkJnS1I3ZUxINW9TblAyaWx0dVRpVjZza0xIaXVqMjliUmpzSGhMNGNKOFYvZDNhS1pDclRKV08zY2E2dXhYcDNDNjlkWTdITFQ3ZTN0NjM3ZXR6UEtiOCs3NlZCWXFGaEVuNWlZNkg0NlUxYk9GMmwzUHkrZVB3NDFTZG1IcGtNUncvd0RIdFhNOElnRiswajJ4RldSMWdLNURVdlpOQ2prSWlrV21SY0p1YmZybmQ2OHVVcEZNc0dxVGN1SEdUTjVhTk96cWlWcG10b3QrdC9PNXNsdk9CekhjaWQrSlJnbStWZnZXZlIrY0c0alFLemQ5ZWtkYVQwN08vTm9yNXV5VG9qejJiRzdxVEtIQVhobk1wVE1IWE1ETGlLdExGZXVoZUszUFVocjk2TUhmRVNRQUhjY2xLY0d3K0tPT21uMVhlUFJ2b1pwenN4WVJZeGpDTlRwUEd3TXlSdjNMcU5SUlo3MUJVRGVsSlVjbkFMNzJ3RXpsV0x1NW9IdVh4Yjl5eXFFVHRlelpiaURUMythTFIzT3JFeTQwT3hBOXVkM1VrV0hQSllOQWFDL1I3aDdyN3ZPRDlBMWc5Si9sOS9MSXpqN0hyUVloS3llRnorVUhCMTlIejJBalJXbmpBRVRvSFc0NHI2V0NIUGFBdDVmakIweU93VjhXSEEwNXNsR0NNVFVTU3RtMzgvM3ZqOWI3WDY5cllYK0c2KzhlUWZldS92N3Q4ZjU3dGY4dDJ0L0RBeU1ZdURvVWgzdmhjbGoxd01nd0l0dU9hYW9LUDNVT0loMElJQkMxYVRIa2ppLzk5TTd3OXNINUFjZHZDU0hsdVZUTitMWU9XaktySWhmMU81VUswaUZNTFlyRUxlOUQ4bC9nN3c5UTdKNUhkT2p2N2ZNQ1BEeisxM3RMTTZVcnVmbTVyYm9mbVR3VGFOaStKQllhQ3BDWGNKSE1pc0pQNUZ2MXUzRlJXUmdaT1JDdk1XWHAxUktjUURWZk11NjM5UE5JUTZBaE1RQm84dnFncVBTYkNXS1U2KzlkVHVNdGFwM3FoVUtjZ1VtUlJydHEyZTNYdWlHSk5YZzVOSFgxeTRuUmswQnNnZ1hvUXg3S2JQR3JlWkw1NlQ5RS8xeXR2RzJWWWZTR2ZGY3JOL21RSXBUaXo0YWk2WXhtcGk0d29oZ0x2Nnl2RndhWjZhR0pjb0p6U043a25SNUczVWdGaHI0SzBqeVE4SXVrdjNweUhQRlpyVTJ0dTE2V0t6RjRoL0huVDdRVC9lbmszVlRrbEQ2UlZnN0NpWVR6Ri95YVo2L0grVFRndllUSWlFeXZtK3ZMeERSdCtmSDJ3RVBEZ2hLS05DemhqWlpqbVNJWElSTElGY1ROL1QrTERkb3dsRXhCTFpwSGc1QVJmdXZMT0FuaVAvOW9pcDg3WjNqdVFPSUM3ek5CMDY2OVFKL0lqUTBNdkxPdS85N0dieTl2UjJPU2Y1NjBZKzV2NzlmcGI5QTJuSTVOcGZod1R5c0p2QmpSZERxN3lueGlYekZ2Q0o2K2FSTGxxVUttellFTThxNUdZZE0xMjhsb3pNTHZMZTJCclZvdmRwdEx2RGc5c2p0clNJSlhiVm05RGFlVWJjZlp6NXJObmh2Y1hHeDZGTjhudkRMMlZyblRLZWhFWExCbFpBaVozTXBXNzQxOWJUbDF6REl1WmdVamwrallTM1V0WjZlZnFSaXdVTmJ2MWZ0MlozZEhSZ1lNSzFmV0Y0V0ZCQXc3YWVpVHU5c3NpWFh0ZkdvbDdvV3dLdTR5allZVHprVFVpUE5CVWZmak51L0hyWGIvdTFZRXZKTFYrMmEreXppeTdPWG90M1MwcUtLNndSa1dZY29sZWF4Vk5sZTlxMlhsWXlqMjAxYU4rdnFHSHBNbzUyK0cwb1pkMVd5NXhtL0psWkU1aDBhNUZCeHZ2dFVORWFCMm80dm1QQ1pZZlNhcEFRUHlUNks5eTF0THV5UnEweGliQnAySUJNMlN1NHpWcW9XY2NWRWlwMC9ELy9KKzhBdEdHeHBFazg1cCtIYktlK0ppMnZCQk9DdVpsb0RPZnZKbVVwNFlOckhyUG41ZVhkM0Z3Q1FCTUFzblZlNWVURjNYYnlmU3oycUNTTDlXMUNUQmtBSWdvV1YybERKV0Y1ZWZ2Q1pPS0NGYjVqSStYbm95aFBJUmExU09XdkxrUW5vV1Z6VUtacmk0K1BiMk9CdUpyMzRacmtiN0ppWll2bVVWaVg5UzlFMGZBNkQxUFpXc3ozRENtemU4eG5kanhiaVFuOWxWRFFkcnI4WUJhZk5ZWGJTeXl6NjR2ZDJjRUFUQi9YTlhHVEtYSEtkN3VkcnZvODNOaUpHWVNiZm5KMmZkMFptckNCNXduNDN2K2FQSC93QUFKMjBaRFZtcytsUlUrWXFZWjQ1NUJRMVdwN1FNZWZXanJhMnRzNU9CQUR1TjE4WDRYeUlkK2RhcC9kOVhIeDgrNnBENWVJTkhIblZDQjRXMXFTSVlIbGFIbytNK3I1c05pNmVIY3Arcis2alh2SlgxZUI2UE9wQ1ZaZElhRXhHMVN1K1JaZ2MxU3Fka1p0akx5VXdYMzcyRUxKVTJnNzI5MWwzNUNKQ04zUnI0QTh2ai9JVkNtQkRsL3lEUmdoNG9xdjdPUzRFd1k4ZXNPYUNEbUhyaEtIRCtPVCtxY1BTbkZ4M0VvdFVnbUtJanJETjNtd1BWajhtR0g5ZHYvL3Q5bzRlVHJtVlpYU1pKdU03a2JGaDRLNW5tMnprRjN1S0szbm56KzJueThDdkU4V1BTMVEzQmVpRHhiSElYZWVlMDNETUpPVVJ4ZnNQWUVzbWRHcUdFckV1a0d6eWJ5S0cvUVFvTzFYT1Jrbm5jWCs3UzVzQUtRQ0JDZWRQNGVIaEhRdUhidTFDV044RlNOMmkyQkdkd3ltYWtyczVQLzU0UDk5Z0g5VTh0VElvd2ltN1I2WjNWN0VkbFpZNWFBT25YVFF4UEgzb09nR0JMQXhadGVvMzRCbEg3WSs4dkx6UUtlYzlRdzBQR2l0RkNVaitkc1ZyRjdPWldkR0pLYjF0dWRvV09WMWpvekNML0R1MnRlYmF1ajRURjh1eWpKWDU5cjlWeXVkcmg1dWJKcFdyR004OUYwNVRsNmNNYSs2U2IvTjQyUnYreGszNjQ3S1hnK1NsVVdNZjk2c3VQY2JIWkRCQVZwL3hsQk9tNVl0RE5RT3l5dkVBQ3NEMzJ2Qzh5MTBuRDl5WkNqVzF0ZUg5bXg1Q2U2N2x0QlBQR3hzOU5OMnJKbU92dnAwOGVvTmw3a0xqOFpacUFFQjRPaENWdjFtSGxQR3o5eldWaTRPaUhITTNzSlVuM29mNFV3RUdyMFY4TVFVeUh5TmF4SlUrSlpWM2pXZmV2RFdYSnpWaXREcVY5dDlZcklJVTVJeWZoNnVycTlaY2NjbjY4cjJ0QzVpWW1Bc3NrMmVOUG1LSEtCaW8yK1k3VlZhTGdZR1dKWlpaVnYzdlVoWlhBV214MUJvdll6SWtwUkowZDhQcXc5Mk0xWWhGa2JNVmpVTmsrRE1ac1ZUQlpkdTZGMzg5ZWdrMStkLy9jU1pFZzFIRnZmUHFCSUZBLy9hd3g4V1A1Vk1vbGNjeHlBOHhVaFpTSVUwK2ZLMy9acnorSVhrd2IzMEM3ZTdRTmV1blhGYnl1Vm43S2hrNjRxZFBuNFkrZlVKQ1FqSWhTRnA3VysySVB1cjhrRE95SFkvQXdWWjBaOCtuU2VyRjhNR1Q3Qk1vTys4cVVEaFRLVUZacWtOaWg2bE8xWmwzUEd5WFNzcEpQOWpUc1lhNng4UFJTWWdNaWp2SHgxOUZqSUp4MUhPZS9WYzZQZE5KUGptd29rcnRxSDExcFBrUVZjaVZsL24xYVdYLy9FMHVEMUtmLzJsYlIwcTFNQXQ4VmxQRHpRbm40VThCRzZsZnNiREMxY1U3b1ZDWmtmcWVhUXNmQUR0MnZSK2tiMlZsZGNUOTBCcGxOK1FLTzRJRFRPV0QxYjJReDVsOW5UVHQ5QXN3QzRBRFlFT2lNMkZJWEE3ODNDVldUcDl5L2FrOERsR294Ni9OT1M3SmpoQVRBck1wZE1sTThWWkI1dWt6Y09SVE1MQ3Fydk40MU9maDRha2VFVG41K2I1UW9QSi83aWRucmExcFlHYWlDdzFJZjNRWklRUDFHWGZNWElzUUtPTFJydk1LdW8reWVETGhaak1RT2R1dVNRbUROa0lOZnZ3aEt2WW1HbFUxTWk2U1ArNHRtNU5qNkFpeDd2bzVjK2huNUhzN3E2V2hvYVhSdVhyMnI2cWxyY2FHSTFQRTgrcG1JTm94WC9qSlZpQVhpejNVNDEyQ3EvRElPNHFteGJ4TTJyTmZEUkFXVDJaYlp3cXFDYzVmYlczUHIwL24vdmZ0Njc3WFlGNzg5S21ybXBwanlTK1Zxd0Vrc3YxalJXc2R2bmc3UjZSQ2ozOW52ZzcrUmhvUnZSYTZKN0NYMzQxY29aT0hGM2RTK3Z0NFhGdGJBNDJLa1lEWW5ITHJMY1hiS0lVcVRmcElXcmYyWExiNWM2akRlbm04dmIxdEVpcyttUC9YeDFLYzVaSnR5RngwRXB2SFAyK3pYMFZmaUZ2cnRIaVJjMDJrOFd2eEQ3eWlya1YwZWxURG9xckdWSWVsQ2xIN0hvbmVyVzBXdzZ1MTlnckVjTU56a2d4eDlWUlRBeHNlTmlwWVRqWGtRSTlPdy9XVkZic1d2ZjBDK3FoL3BQSjYzLzEyOW5TZVBsWnkzNVdERzZjZGZFUlBjNHQ2WUM5dEplRjFqVFBnSi9qUy8wWENmeHEyazVBN0EwMy9DWmJJVTZYV1lLc1czUVhmZnl6WDdiUUYxYXB3S0JjYVk2MityMW8rVWhjeWY1WEs5Zi8rL2NOOHcwcHNNVEtBbmZqbnpCT0ZraTlNR01YMk5nM281TjQ3VTBPVnVVYXo4cWZObFpCZ3UvWm82akQ1Mjk4aDZFQWdlOWMvYmVoMVdoYUUrWE91TjUrMzVXTEh0ejg3SG9sMFNuelV2TjdJdlc1RnBKZHBQWEdiaUdUYWd1b21vM1QwUTlpZ0IxRHY0L2UwWmtFTUxEaUUrbmZKRHA4dm1rN2RtQVpkSGRjNkhuYlRqV2g2ZW4xRXV0dmFra2dzbFBPRXBuNVZTYXJlNElRN1FxYk1UZUlwSG1qcllnOVh1MDgvdTFOL00wYzVjYXZqZmRWcDEycDNwTFBZbVdLNUExeDlhYlVIeUtaclFuZDJzbHpyOGpsY0tERHBEdWtIczFYU0t0MXFsV1FsdXpTeVZNUEg4N016dC9aT3lSeWxVdWMvT1IveFBWVUJiRURPUkk4SWRqalZIaDc4Vmk0YUNNcHZneFU3T3I2R29qQVg0YmFYRXhnTzFQUTdiaFhLS1lDMTk5UUlCMm80Um9hQXJSblBQUExkcTFaRkxzUktKODFBUDhmL0d1d2lsZEpadjN3YWd2S09jbVY5UFJSb0NkTEo0UFkwM05IWjY4RGh0VHIzbFNkZVl4VlFXMHplS242NU8xM085M3M4M00vM2gxTE8xdWJGcWZ2NnY3Y1gvcGI2UDlMSmNlOTByR3NoSGVaL2ZrWUFjR0NSODFZZnFhN3VNNjUwNHZwaHppVFF2bDk2V1dTd3BuRi9hSU1aemNIdmhRWFUxTlFjdGJHTVhaMmRLVkVvOUVsVXpSK1hLdWZMZTRFZmZBelRraHRpRUhFaVZkNjVLS3JQTWlnZ2c1Wk1aTzJ4QTcxNHN1V0VHdjUxc2xrRVdUbjM4K1VxaFZLZk1iaHRSNzdXdTVTbGlyMDFKeElTRU02TXM0dDlHcUhuSlplNzUycGdEZXRoNU15Ukx1MHpSNHRtSCtQaEZFVGhnR1BmTThJbHY5bXdvR1dTRnJ1U2FkUlV1c0paVnJZNEtHNjlXZVFQWC91U2gzLzk4THkxWlNxUXUxcmo5bzQ3Y01FYmN6eUdUVzhjYjZ4RW9YTjRDbm1TS3pEQStUejNmbm0yMzdMZFFOaXVncEZ2UCsxNklMbVNibXlBQ3NLeEg1QVZGa0RQbFpTazNBZ3ZGVExNR0I2bFhHYjNIYXVUSDZ1OFFTakQ2eHhZaVBsaVhGTmZXWHBRSzFkNE1yRTVZMEM1anFhSERnQVFDcGlMeWYxNkx3blAzdTVuN0JCdDFEWWRjZERKRkdWWHJ5M2tmY2M4eHFGVGxwM3RUc2xWT2Z0eVBDOTY2clljL1UvR2p1eEVjeFZvY1ZTUkMrOG5ySFFhZGszYVE5WFVPTGJNVDV6ZHZlL0hzbzFvVU0rV3M0bGR6N2F1cnFBTzUvVWgvMjMrZjQrdlprYUthVkRGbjcwSmdkcFY3MGpoNEdDd3ZKRG94aTU2UEtRSU4rUFlEYWlJTHpXRkxsRUNJb2tqOTNwT083WEhKcWdvNUoyL3AzcWgxL1lxaU1HUFBFZEV3RXJzTlRCZjd4YnpDUm9KeE84VzA0L0Nrc0wyOWZmYnRpOUhjTStaMXVkQThNWjJUVVdNeGkxbkR1MDA4VXJ1V1ZTcE9IRFlrV3lQYUIvTm9rKzd2RDdKYjdEVmQveDdQQWRVKzErSElsWlcxdEtaeUh0Q0FRaXo0UnBMUFFUN1FQcU9NS1BTVUFHUkhiRGxhcTlpNHhHQ3pPQ3VWZHBQWEk5dHRTUmpVOHUvL3h1aktoa3hvcjJHejloVkU1QWd0OVVhNFllaWswSDVvUmNOa0dOSHZjMXRGUlZ1cG8wb0JWQm1aOFQ0bVdEWUZwMUNuTUkzckZsSzI1bWloM2hPOG43QXZKNHZ1VGp2SFk2Z09aS2k0c0czTHVpb3IwM1ZBdUFLQXlqdzJRUHBkekkvL2I2MTlIWHYxcTJlRXp2b0VOWExNOG96VW9pYXB2UXczeG8wR1J5V2lsV0tiV1JKb2V4bGpoem16N2ZRMlV1T05WcXBJZVdPLzlaL29GTFliRnZQVkVFaTRncEhlTlJTbEsxQ0ZwWC9TUThUQUxRUndQL0V6SUFHazFnUE1UbEVHdk5oQjdsazdDLzZpRWpDbjlmYjJCYlNRcTZoT0Nvc3RITHVCa1hnYkdnUVA3MXY3M2Vndm5xU0dxOEZIY0FYa3Y3R1JhSnZiZnJkWHMzcnVDYTd0V3ZrLy9JZHRLaEErNDladS82MXNZcDI5SHQ3V2hmMS9mZllVTWU5SXM0WDBXOGRXZ2l5SnQ5V2pEOGZUTXJrMysrQnV6eXpGTTBpN1RQL0JISEFFOHJQcUg5M3NjN1NoWjA5WnNlUm9DTXE0YXkwWVlwTHBjdDIyaWNwK0dFQ1FOb0tFc2xVaW1xZ0h5Mmt2eTRjTDNWUGJtOXZuejNhM050YlBXMS9FbUlhYmNnQTd6bWpzTGdITVFxaGVweFdyaFlJaEV4R2ZPOEtvY1NsWUJsekZzZ2RIUmllS1ZWbVphbWRZR1haZFZCbGF5c29jejY4SUw4TW9UVU9WNzBDNE9sOVFkdzNmZVpRR284NnltTXp5UDQreHhUYWZZaEZON3E4dDhWZ2UyRHdwUERlc3pCKzdtRStmTnFWRGt1ejIvUDNiK2xSQ2xLQW5CN2cxQUtHazVxQzJLRzEvNnZ3V2NKT0NxM1l0ckxBdVlSMFJjLzdTT2Q2L1loZUxDd1lUZzZPWUNucUJIZzJYa2ZIdWVPbWV4SEkxYTVwcXo0TDNjdzBmekZRd3RxMXF0TlFOYW92TVE5a0tkc2szTWc4WGE5YUJqczJPTkg4QlhYVmZPbkkrbEhiUVlMUTJ3SU95YmZPS3YwRnRXaUtHcFVUQWFDelI1Y3NwN29EZGYrTHNycURwM2VyN2U2UVBLRk15RDYyc0VGL1lKUjRRa1BzbFE3WDcwTGI1NGY5ZktOT3I5dTdQV2dXNy9YdlJSaFd3NDYvZDh1Ty94NUFxdTN5dW9NdTJFanh0MEhpQXF1RkZVWVJNbTZzVTQ5VDJWUE5xWEsrWm5OS2VKUmxDdHBjVSs2R1ZRZXlmNks1ZkRvWGxGV2pqbDRaV3JwbHBNMHBqQ0JZUWo1bExqZnNmNW5UM2Q2ZXJIZDFhbWxFbnZYeVNvRWhmZTdnZUMwVTM5dWhGb1JzYkxrajJTU3FqcFQ1MFY0NmprUk80MzVuSkJucWJnME5EU2Yyb2tkY2FjVkYxRHY1YU9LNTdNOVZOMkNsR2o3YjRYRzJCR3FFMFNNQ1dIUVdtalptdXdWanY5Q3NCTHYxWE9tMHBUd1dLODV3eUp6aHRhb00vYXczWFQ2TnBTNWRDWmNnK0Fsa1NWcFlMREN6Ym1maGtSb2JVTnZHRWVjb2VtOFF1Y0JpWk5TOWVzb0UwM3Q5ZlEzRlVqa0dUVmo3dGoweVg4bWdqd2kxYXdkaDlIT2hObmkrSWF1ejFqNTFwNDBKbC9FdGlqa0FLYjB3cTJEU2lBL3RtMSs5ZmxBVzd1V0MxYndPQ3VrZEhCMjFLbFBwcXgwY0hXaVlRM0tlazg2MGVqKy9rOC9VNlpQdDhIMjZTemZ5d3pxaDNvTCtVR1hsWjNHVzFtei9xeDFiRG9iTTRFSGtVNzFaUFNMZmNmM2l4RDRDNTBDZG56ZnA0U3ExeWJSMXFZV21WZVJrWkZJdWRJRmNOQVJoT1ZtMlZjZWQ2U3VuUmFTU09HaGF0RG1aM0VuVnpYbjdyZkRXcVo0aWdvTHJEbmZoQmsyclo3Z0tIL2hWWkIvVXRoOWgrZU1uaHBwd3hyRzV1ME1hZ0p4L29GTjg4TW5ETDdtZXNwY1ZEcGVSdzZnWC9XRjJNOExXOE1VWXZRT1kvSjFOYWdkV2xrN2ozcm9VVi9TbjczUXM0d3JjM054bzBUMEN4bENCQWJ0M2JhZTRNcVlKQ2RMNmwwWWw5citNVVgyZThaTmkrbXg0NVBqc1kxdTRmTkswZllKSVBWdGk3dDVQTlNpOUZnNGNtZnFHaGl4NGFQbE5mano5aGlaSmg2N01iVFh5OUVYVVJLUzVvYUxlNFh5anFBendaWllWTFdtZGZXYTJIQ1QwOHpKUHRPdGhRSjlzbWhVYjljZ0JVeWVvZUh0N3Uvd24vdjdkNi84T202RFljMjhZUS9iN1JJOFJuMHhLZ0xxM1lDZUphYXdCeWs2ZnVSNy9SZUQyODY3a1l4QlV6NHQyYmV2bklWeEZRZHNoeXJmaCttOGsvYXpSK29CKzRmZnJsRlM5dElRRHA2ZW4yYnpkK2taRzYrdnJuMk9Rc0tMdW56ckJRVTVCemExakI0ZllhQjV5U2pKS1Awc0JDUmFaaUxQRDE4K3ZkeWJKam1OeW5uaDRLYVpJYXFPaTYxeUsxckNjbk44MHpUM3pSdnl3aWdZVzdXako0YnYvbUsrWGJHeWd2a05GS25JcGJIUzFSZU1FWWxVQTAxN2praHl4S2NBSVNDMHRRVmRmWENnNDNIbHpEYjU4M3JGblFWOWViV1R5RW81Y2NoY3MvTHNIMlBjSzcyNFdzSVhZemkvejgyWXFXSUk4ZFhCL0NRTFpjU2dGSWpjb254VEREbkkrSndmT2J0WXQydm05M002M3QzdlR3b1pCRjVhZ1Avclhwa3lEd09LQWltYml1K3RkdGMxZWc1alRpbHhObmszTkMrUnQvcHdkTWtCQlBaaVlaeWw3MWd3MFgrbURQRU9rcFlXSnNzaW1PTU9jL3JrenM2MGJLcDN2VDJ2cHYxVE5TbVBTL29rNE9UcVM3K3MwTWpUTXk4OGZFNjdkVy9MMDBPWlBac0pFY3RwcVRIWnlFSlZ5SXhGbWZ2RGxLTUpWL2I3K254aEI3Y256ZW8vVi8vVzhaWDZlaXRPQkp4c2FNV3prdjMwOXBnc21xTmJQeG1EWWRuYTlrRVgxTDVlYUFOVExZMG1OTlp4c1hmblU2NS9jaHgrcERGeERUSkFMeXJOLzJraFlaOENRQ3JnZVRMVmFFekhzelRtUHkySTVhWHZKNGVhK3FIdzhqQVBMM1VmUEVJRHRKQ1RaY2ozNHErbGtubzJiTUdJQ3BMR3BQWUhjUmp4RlZ6Q0FYRGhCVUx1MUhVWFFKRWJQaHlaOHRtTk45VlBHZm1OSzc5azhXbW9EUjVqYUFWT1JYS1hOMThDSWpCL01uRmdtb3lrd01BQ1N0b1BtQ1hhTmVkYnU1d2F2QlZsOW04M002RUlLV3Rxa2xDbkZHZTFrMC9iOTIwaG53MzZ3djQvOTQ3bHhpOWhTMnB6SnU3WXBUWEpNd3lJZ2o4QkRNMmUvMSs5YU1acFBxdHhRL3pVYSt3UjF2ZXhyNVNQOUs5c2ZTcFQ0MTZURmFlVUNmaS9zUGovcmp6L0NCRVFjdFkxd1lCcWppd0RVM3l3RWFhMDJ0OEY1eW1lWnpSTlR0VFFoNVh3SmJ5L24vbTlqUnEvT0xpNmd0bmJISTEyYzlHcE5KcFJnU3YyRmh3Zitrci92VkNrRjU4aVYyTk1yMWRWckt5SVFhYjhFT3BNbUg2cjNsWlE5WlA4cXQ1V1FVU2lmM2FHWnZQbHdwRnNxVTQwS2cwNFFNMFJGVEdubXF1dGxkY0dRcGZDNVhMZDJTa3U2V0YzMXk2OW12RHQxR3poZzdkOTNvUWNsOHZFeE9sL3llemRXMGdMNWI0TFVjV1d4SlFFdWsrcWtYb2pVOXo2ZlpCS2pNeWxEYithYmJ4QTBJdlk4dTdTWnJVQ0VBanRoTUQzZXJLak1rUnZvbDdEcWJyRGNpcDJMZGdPMzZtb2pvL2JSRjdqYU1DNFI5M1Ywam5Rbkp4UlVQUXdNQ3hPc0xzU05YVU8xT2p0RTB5R3pLL2RpZ1VnQ3pHeVBQeWVFM0N1Yk9wdTRNWTBtc1R6UFA3REVIbFNYemh3Mk1uTlB0M3JsbE9GSG4xYllPYk4vaTVRZkhJSC9Zb2UzYXBjc3h6Q084R0U5bVBKanMxWFl4VUV3eCsveXFaSkRYMklVVEJVRjg1Uys3SjlZWFZldnI2Ly92czI5ckwrOXpDaUxhbWh3TTR5QmFGeEd1Z1JJTU9ibjUvdUVSeVpEYktSditueHVlUkp4WVZoekpiL3o0eXFtU2JrRG82VzVwaVlyMmhpaW5BV3lKejdzU0NaYWlVaUdBTXRRM2lGSXhEeTgrRXl2NjcwQlo3L1RKL0x0UndoeW1uOVlYSXVSYzhZNWN4WXpOdTRsRzVUWHpmbGRQL0ZLZENGeCtNYjRzVG1xOXEvd1owTlU5U2trUFRpeE90S0VKQjM1UHByRWtudlRQWFJMakFMRkd3RHduWUZ1OE5la1lleHFWRGxsR3pSbHRXeHptcURYVjhmUUNDRkl1dFhZcm5QaVE5VlBSTUlvS21qa0dER3R2OUFaSkNFMnRUd1hoaE1TRXVyd2Uza01KL2Z6ZUxvTGk0QU5OSi96MUs2Rnl2NjFEVDlERkZVeVhQV25sYVYrc3UzZ2lBajcycHR3Vzc0S1QrSGM2RVZ6Z2EvOGMvRHU1L0NObEIrb0RaQzlseFlxbUQwT2kyTU5GMXkwMGxJS0dZblh3YjVNK05OZXdsbjdEOFhNQXpWeVVtU0o3aUU2QnpDRjhKcGZWS1c1bUFWc2FoUTdCM1RTeWxuOGtDZkoxVjN2WktTZnB0SXp4WjNQdm1FdjBud08zYkY5cjB4azJkWFIwY0VubUs5WXVpWEJKTUtMaldUYXBDc0gvOGVEdUNaTnpzQTNPbGREMVZrT1Q2UVZwdXhZbDQ5V1hQazBKaXBOWkN4NlpPZmtCQjFZZXIzSU5WQ05JNE9PSHN1ZXFGQ2FDKzh0bnhuWEpPQVloK2RQaXZManl6UXlNKzZ2bWw1UUE4YUV1V2F6YVVpNS9JSjF5QmwrUFYvdnoySTRoQi9tMzQxNWY0YkpUazBNQXhzdVlUSkNXdzVtQ00zYVArdlZURHI0NlVXK3lDbVhOYmNiTkUrYWMraXc0STJCUUlYRDBpc0oyYldIcnJvNy9MRFJ0OHpVUElxZ1ZidC9KNmZiOGFKcmEydGh3Q2lxN0IvNWtIM1B2SE8zOWxuYjBHSHB6T2lzN3BxdjcvTC9mQ1ZxMzExSThPNG5qSnZTRkJISUY2alVyY0plYlM1Qk5Zajk5VWN2enFSb1NIZStOKzVPbnZJOTFnQ3ZuMEJtUm96c0gwWkNwSWJtbjg5ZmVXY0RpUHV3WGc0ZERXaGVVM3ptekNoQ0tDYnFzTnVjb2VtVjU5WE9iclFqNndUa0E2QWIzaGYvTm44NEE2UWVWVGpNQVZuSmduSFBwaDZ6bFd0bVp5ZnA3T2dRRWhURUVSUnBwVkpaN0tnNXJxSzNCSzk0dCtpei9QNDF4RytPU0xWWlo0RkF1S0dLOCtoazFXOG1EMTlibG1wcjhoVlg4WkdpbitIVUJKY0g1d1pPTE1oWlZrK013akJ3SE9Nb1Jmbmg0STRnMksxKzd2UXpVNzhTbXZQdHdmSVZNbXliWng1a1AzclhWQlYzd0JJa0xRVlQyOENjZXk4MlZRR0V3WGpxZjNsNWFYZHZ5UWEzTVk4NWRua3FoYXhaYUtVcjV3dDdhKzYwbmpBdFBsUCt3WWJ0NWkzRnF6NDV1bW5POXp0UVJNUDZBRGFPbGovUDFVQkRGZHF6S0FmYnZGVjdsZkVHRGozZVpWRHBCMVRzaEFMSEN1dmVpV3Rod3h6a1h3anpuU25pazdTZVBIMUV5eWJRU3dnNmszL21jd3I3T0hZRlRiYlgvWjVPM3g3N3lmTkZQRG15d1JIV1RicGdTOUR4OGZGUEd4b21pRzFURm1UZk9RVjdsNnZPTi9FajNSSUxWcWUwMHZqMTg5SFJFZlJQMDlQVEs5NnRuTi8zYmEydXI0L0Ywakh4U0grbGwyVkFZdUNueUdaekdkSUlUcXU0bElvcFVLWmZrckQ2UkM0S0VueUxFOTFjRSt5cm9hMWRWdENRMDlRcE9MY2FVakpiSG5Gb0Q5Z1dlWHZwYithdFNJc0RqNlZSMThXWXF1TE5IRll4ZjM0WU1PZkFFdlZRQ250YkV6UUg5dWYwYjdMbHN4cDJqZWRlWjdMQ2ZGT2IyTC8yVEhzb3BCOGRvUm5qUUtuK1VpeU1zbXFQUW0yRlc0a3hqVEVhRkczeSsvR0hpNWVtOThZc2FOUFlMRHY4c0c5ZzJJZzBnV2ozMWF2NldxNTVyTzhkblU3WTRGVnpySzFjbFhLVGdXWnVmV01Wc3BFNWt1KzNxY1VaL1UvWllFUXNWaFlXd3c2UHk2dmRzWDFJZDFkYlJ4SlhEUkcvWVRBeWFzaUhscnZwaWJ5SmdJUDVEd25sZFFiWVNvYjZSWmIzZGJQL2Z4Y2dkRC9wK3p5WHRiUnFoL2Y5aERjbVJ0U0l1VUMycFhRWUdWeG9SWGxFV1lITWxRQjFvZm02azVCcEpmZmpqblZRaHpKVGprU0JXc01PUVFrN21ocjZVUVN4eGNQYW9DcDdoNVZ5RWRDa0VoeG5aOEJnTHoySjVTWnd3Wmd5WXY5SjhLZGFQMm5Kc1gxN3liTGFuWDNpUG1qUnRVdWI3MzdPRzRXV1BUcUxRdkVSY1h6Y1FrZkU4M0ZuWkxmRVJSdTM1QjRCUVdiNFNnakNJWnFaTm1OenlJa3Y4WTJscmE3WE9QNTJUOEMrdFZjZm5jc0xJRWFEbUVDYWVESHNITzlUS1doRVYzMVBSTmNzQ3lkNTdFS0FvNjIwc1hUQU9QOTk5U3NwdXZ4U29GNjVKdkdzb2M3dWoxY1ZPazVTanplMjUybndqMmo2SmRmNlF1eTMyUDhPTWRCaXUwbTRDY1oyL2JxaFZ0OENKVGVwcThxMm1rall4SE51S1liNHpGOCt4ZHJ4bVF1UFh1ZlNlbGtjYkhXeDF3Z1JCd2I4SDB0QkI0SUdzeG8vakRFUlpWUDhzMDZESmhoOUN1VHNveVg2STVCeFBFZktxUEdOU0E0Q2RLUGgxb2FBQzFtdXVlMHRRT3N0SHd1M3hoZE5Tb1lhVW9seHRIZVRpOWVYMUNCenpYTk9CdXJnRXc3bktIMjhpUndYVDFVRks5QS9FOVRKKzZldHRPZjZ3R1JreVJ5THhkM2QyUy8rb1F5dk5NbG9nVUJPbENqQWNJVENDcGNpS2F6MytycWZzRDR2Q1h5TW9jZWhRQ1loc1hnL3p0K1M2MkE1ZGZYYjBzMHZTeXpsQzQ2eE1ZMllIbEpqMzNhNGlCaUVsUVArOXQrWFVNekFaTUZGb2d1VkUzZWZqb2ttWFR2VE11TFJSTlNQaW9pM01JK1pFMGtwdVRQWXBDM3ducmkxTTQvdDFOVFZIQVBWajVEWTNHZUlKaHJscEJVSVphYnlvZUQwNjljdnNkOGpyczVsakRkS1pvblVnNjU3VkZJTnMvN2tERzZINU1xSTVQckFTZk5nRzk5MnV5a0VMUmk4TnVaZlV6NkJIcjZjaDdBMmh0aHNHd2NLVllFeEdaMFpmaEVTbzQyL2U5Qk5ydzV6WE9BVmVyWWFxUG0zb1d3b3Y3d1FGdDJUSVpiWEcvWXJicXhuSE4xZzdkMTNrbkpFcloyQnhod29qeXdXRC9zMFp5aU9VWTExU01ZNWdSamdMUy9XMGkwUzkvT3lpRlNkVFlhYjc5Y29YU1JKZmlmamhvNjRqVzZOdE1tUWE4RW5kUENSa1ZKd1JGaFV0UkRBckNvS2h0RHhWSlc4U2xOdjNmcFZ6alluc0c5a3cvL2NydmNwVmlXaXFLMmV4T09WR1ZsckgrNE1odVVwZFBsWTZmaXIwdzJzcHZFYlhpeW5HVitXQXplTno0aWxDM3ZlRFIwNFpFdzIxZXVrNmVTS2pjaU5Ya0kzS2FuSC9qOEF3RUEvdjh1aWlUQmlkVjBUVTZEUWhLYXFxKzF1dTlsdUR0V2hidXFxcVE3VklkdG5oK3JRaElZNEJHb0lNbmFVUWdVaEFEQndvTkNFVU5YMW9hNFBWWFdvcXFJczlVcFJtOU5PSXFLRXl2SGViN2JiQURRdHAyVlI1ajdQWENZYmh5QW1KZlBnR1Zpd2JHUSt1ek9RQ0U4REluRDNiLzloTkdlS3pKcFFFU1dtQ2RQN0F1NCtXbXBFU1MvaUVxWVR6Q0tvb3BaZE5LSVFPQVFLeElFaE5CU2EwRFNoVWR0ZFNDZEJUMStoUUpZRklwVHZqUElDRVlrWmdJa3BoT0RCWnk0TEZIMEx2TTljaG1JdG5Ea3ZHYjRkT3duWjQ1MTM2SWhJZWtYSlNsandMbVhFUldZbitpdEVPZDk4UWhQaDJQUHBwRHhmekJmVHFYUHU4bnc1TFl0Yy9JQ1lIVWdjcXhoakwyYTlGMXNOTDVVRWdoRDVrc1ROTWpCd3pMN0RTWTVnUmlSeW1obmJ5ME9XTTFWRER1aHBZSkdvaDJ0S05HaTRUbjNaSHZMeWxaNGhWaXJYRlpJQVd4YThlZ295NWN1Q3NVVStqVjl1eFBrZm1BbjdDdldlWU51KzJmOHhBSEdUNUlBME5BUUpCU05vWmVvYTRid0dvYVVCQUpEYWFkVGh2QmV6N0JLd1lZM1RBdlYxZ2lLVnBBM29xcXBhclZZUER3OUZrVFdobG9qTXU5MXV2VmxYVFZXSHVnbE4xVlN3ZysxK1d6WFZ2anBVemFHRUhKQ0pBeE00NXdGUXp2akFZWGZZcng3V0R3OFBWVlVodXUxeUs0bU54VXpNbVZ6aThaS2tMSWtJMFRGQVdaUmxYbWFZSVNNeUVwTmNpaVdNUUlkSDdVdkhFRjhocGZlMy81QTQ1ajR4WkN3TkNRQzVSTEJaOU9kTldwUVFBaldCQWtuQTJFRVBCdURGSEtnSjFEUlVCMjRDQnd4Vm9GcDFNajMxcmgyWFhoekZtR1JLSWtQbHNYN1FXalFsZXdvdkVUMmtleVp6YURRcDlvUCswM1Y5K2pEeDZrSllaVkhNWnRNaXo0cWlPRnN1SjJYaHVsZHlvUHc5U282enRzUGlySkRPVmJiYlJwUU9PbXBFekxMMjFrSnJkaDRwZFBhTXhhd0JjWmhWNmxMUEVOcE8vTGE3dUIxcDlFUzc5aDI3bENQdmo5MjBuQjdPKzkvc013QThRcm9mVlJLeHRiZVowSjJXMHorTXZUUFNQWGROTjBXeElrYTI0aSs5MisxdWIyOFJZYmZibFdXSmlHSWVjWE56SXprc0JIM0U2TFFuZFlLRzJ4TE9FVkJNd3g0ZUhwcW15WnhicmRhVHlaUUlpcUlJZ2J6MzNtZkM5Z0tnYzc0b0VORmxXYzdjMnNlSWJsNlFhM3krUDZDODk0Y2Q3c1ordG9DaVQ4Um1MWHBjaGhBVjlxTzFQcWJMR0E4WW5WSkJraE9tZkpsZDV0NU82L2VCbWJ2KzZNcFFPSE1wNXBMVnVMeXBPallkdkpwS2tqSHpGZVlRa3NNWEdSdFhNVVJtWm9uNUNkQVpJVE9USThjRTJHNWdWYUxabFpDL3l0SFkyZEZNeGZMUWU4bmQwYm1hSEc2aDN0VFplVk00UHZFQ25NUXkyOVpweEJ4RlZUdjgzcHRmcUx4M1JJOHZwMkg2NDdyRTNHNERURmJ5UlZHSVk2Q0FrUVFGQXFENWZDNEtkUWtHLytiTm0xZXZYbDFmWCs5MnRmQm9NYjFiaTRZb1RGSEtQUmlWS2tKYWg4TWg5OW5EdzBOWmxnQllGTVYrSHgycXhVcE9rOHVXNVNUUEMwNCt0a3JNdmJGOGxraytXamlPQVF4cFVmS0xzUFk5K3RETzlxY1V4UDY5eW5EajJOTEduTElGQm52R1RxSVZRVGt4T0FxOVlIYU8va3JCeStLbzFLKy9FbjNxNFhCd3p1MzMrL1ZtSS9jN1oyZG5BTERiN1FUSTlNUmp0VWYzbkNHQ2FOaElRbnNLWFZuOG92UXRJWUo0VmdDZ2FpS2NjNkszRVRmaitYeStYSlk5enVzSVFQUVArUjd6WmRhbTgrWnBRdVN4Y21UUng4dndmWHFjWmVQakt3UTVQNEFmT2FKUGE2cnp4U05yVTVLMjRRb1V2TVFYL2VMaVFqTG1wYVN3bStWeUtjNVNrbnI5N3U1dXZWNkhFT1IyUkJ4cEh4NVd5N1A1WWpFbll1OFJHTm1FUEFMQVBDL0tZZ3A4djdwZnIrN3VWL2YzRXFWZUxCWVZ1ZFJVb3BjaTIyNURPNlU2eVYvb0tJb0tzQzdaUXpkc2xESUhjUU1tbC90Ull4ckF4M0tMeXVYWXNWUHIyTk12ZmM3TC90TUNCQ2NiUC91WmlMYmJiVlZWOFdqVFBGM01QdVVtc1pvYWk5azZJeUxFcWMvRWJyY0RnS3FxWHIxNjllT1BQMHBVbzl2YlcwbEZJN2pHWFJXU2N5NXpMQm9aTXVCbDQ2NXBidDRRR3VlY3BJZ0VnTHF1cTZvV2hwbUluWFBMNWZMNTg2L1ZJc3pBWCt5NW5TNUltbUFsSnZ1aE41OTJrZUQ0SnU4MXA1TjJqRmlQblQyamRZNVMwZW1lZEg0Kzh1UE96Y05qNm5sTVE5eVZHYUc3RUxZekp4cTFjeUkzNXZZb0ZmTUlUbUtnUklKZHJWWTNOMjhGUmxROEZFS2FUQ1pGUWRQcFZKajNxcXJyS3VZU2R5N0dTUWdoaUJPUzk1bUVlRURFL1g1Ly9ldXZUT0hpNHRYejU4K2ZQSGx5Zm41eGZuNG1maUI1WGhSRkxubi9CTUlrVktFeVgzYVl4ODdGejFhUzkvUW9kQ3EzRVVJSUZPeGhjSUx3UHFMRGRxL3htQXdoSmJQOXM1Y3Z4N3F1SDVxbVdhL1hyMSsvZnZ2MmJXaWFzaWhFQ2xOdmVFZ0p1Q3g0cVhwUHF4TFhPUVV2VlN2OC9QUFB2L3p5eTNhN3Y3OWYvZVV2ZjNuNzlpMG5sdzZ0cDZWTkRvcTJ1dWNsSFpHcXliUXprTTVlU09nWllxSXdta3dtTDE5K3UxZ3Nuei9Qc0x0YjNsdEd5YXUzb2tNc0cxMFlPOCs5aDZQdFBoSzhSaDkvNm1ZWXhLRThWdUhqR1FWNTArTFhKM1d3WFpGMlpvUXdKTHlpZ0JRejUzbSsyV3h1YjIvRVNnc0FpcUk0T3p2ejNvdjB4OHppd3NuUk1xdW13QlNBSFVBNklDVTZkNTZWazNJNm1VeW0wOWxpY2JaWnIxZjM5OWZYTjZ2VmRqYjdaYm1jWDExZFhWMWRpYWZSWXJIUWdGeDEzWGdmVS9PcHhka1FzL0RMY0Y2cW51cFZyc2V6N3QvUU5PS29MN2RKdWl0N2JyTUFjT1RFSEd2ZGJOTEhySHVtUDRNVXQ3Q0hWcjFqWHhWVmRWM2YzOS8vNlU5Lyt1dGYveHFhSnM4eWpUT3JIcWZxbDZRakZ4TVlyWTJUMktpKzlidmRqb2pydW5sWXJ3OVZUUXpyOWZwdmYvdWJXdmRaVkU1ZFpZaThaV1NnRXJ5U2M2aHhTM3FJWU5jRElvclJiRGFkejJkeWpjMUdpejljVHVqaUZCc1ZnTDZQQTZsVGYyZ1g3QmpjeU15b1J5NGtSV0h2cExGQkhrWXRpZG9uWTVyVEhrUU9lM2lpWUxyTjdUejVjSTNWNlgxbzUyMWtVQ2Q1TkRNUXEvK0srQ1YzTldkblp4SXJhVEtackZhcnlhU3M2MHJDYkFteUZFVWh0cVpxNnlDUnIrVkowd1RueEpFWUFGQVNCQmRGTG1IcExpNHU5dnNETUUzS3lmMzkvV2F6ZjFodGJ0N2V2TDIrV1o0dDU3UDVmRDQvT3orN3ZMeDgrdlRwMWRYbGJEWXR5MWJacWliK09qUkxqY2NvcWp0RDZ1SHdtTUoyRG0wckNrK3lEWnNtQnNVVldCZWpOaUZVM2N1UnowMW16UGF2Y2xXOUlZUlVNT21kNERnMVpxcGZIeklhZHI2NEV5RUFWTHY1bi8vNW56Lzg4Ti9PQVJOUHlqYU5LMGZYZ1RaWmxvS2d3TE1sTlpHWkRWOUdSTUFBUlpHSjQvNW1zK210Q25PVTE2VHprNkpJNHB1ZTIxQVVFcXdkVSt3amoyTzRySkQ2OExCcG1najhnckRET1Juakx5SUNXcGdlSXRkb0pUMkt0TytJVkU1RUd2dEpMbmNvdVdLSThPS2N5eEp4WVBleStEVHkyblVaZlhpTVlucDhWaTlxNElrZm51aEdiMC9LdVhDc2t0R2Y2MkNIK0dXN3BPRE95UjllV0xBOHp5Vk83M3crUHo4L2E1cTQrcHBSUVhxNDIrMXVibTVXcXhYSHNLZ1NQTHB5TVRxTjl6NXpDT0FSd2MxbXpjV0ZiUEtHaVNiRlpERmZpdnBzdno4OFBLelg2MjJlWjlLRVpDeC8rZkxiSjArdkxpN09OY0tIS3BKT010VHRQSXpPK3FPUlMwNy9hSVJwcDA0NEVnbVNJZDVSOGtIbVRaelBKVituaUwwK1JZcUhkSzZEMlhRd0FLODBVcS9OeWJkTjB3eFpPUzJ0WS9ib3ZPaUdWNEJ6S2FUc2JyZDc5KzdkMjdkdjErdTljK0FSSFlKYUV0ZDEzVFJCa3E5QXNtLzJKcDBYbUFEVndpVDNPb0NJUHMvMUJ0UENxMjVSWVFPOTkyVnVzMTFFRnN6N3pMbDBlOWhHUG5BNmpjb0RyOWVibTV1M1RmT3FybXNTNjhNbVdPWkxQOVBJeFMzckJWUG5hVmZpR3owa0xhY0dYYUJSSk5JcmhhcXFoSlF0WVRubjBGZ00yY1hTRCswb1BrM082QUgzQitFTEhOZlhEQkg4QXpiYnlYSWFTU0VSa3VqSUpYbkN4Y1hGZHJzSklVWUt6Rk1CZ0tacEpMdmlaclBSV0JHNzNYNnhhTXBTNHUxNENnenh5c3d6STJKR3hFMFRIT0JtdXBaQTlldjFXa3dvdHR0ZENPRndPR3kzdTd2N2g5VnFkWHQzKzd2ZmZmZnk1YmVJc0Z3dXhUTVpCODViWDY0Z0luYUZhMWtYY1hpU3NVdGVib20zZ1lpU1JrUXNBY1Q2aE5QOUcwVGVISWo3NGdJa2V0RGREUURPb1laVXRCMDQxdHQrQWc3bzdqcEZHVEpXRHJKelpONnJxa2FIMDBrMm0wNi8rZWI1NWVXbFJnRVVsUk1ub3dRYjJrWHJSRVI1THZTQlhRbWZqRGU1emlNaUtqR0ZFS0oyYzB4cktHaWwxbWQyNHF6MmpZZ2VIaDcrL0dmLzY2L1hoME1sUW5jeXBtMG5BY2YwTDl4bFdzZjRzdjdMUTNLeDA2Nk5ocFJ3UVk0N0lXTGxhakhGODgzenZFNDhOblJocFlkYzhmdGpoUEM0TXRMUW93SHhHQlZhMkVxZlR3aEJqeW85UUZTR3J2ZWFFQUNrNE9ONW5zL25jNklyZ0xZL1VvU3pFQ0ZPL0s0QlFNS0JKVHNiQkVadURadDluaGZUYWJ5a0t2TjhzMTQvUER6TVpyUGxjbmx4Y1NFUnZvU3Rmbmg0Mkd5M056YzMrLzIrcnFzUWFnQzFVZ1JtdGdFRnZtaVJyVVlwY0l0dU9nQ1FVVXM1SEE2Ynpmcm01b2FaRjR2RjFkV1ZUR0JWVlRKZGtwRmJoNEJHWmxmaXRIeUE3dkdlRTlXeEEwOUt4ejRUQmx0SWZxemdKU01KS1V4ZERHV0xPSjFPbmp5NStwZC8rWmVYTDE4V1JuUHZFbE9BS1Qrek1pOGg1UUpRSjh4ZWR4RWxxMnluQ0c3MndLc29pc0lYMEFVQ3k3OUl6RFBKQytlU1AxTWdjUmtJVGRPOGZmdjI1NS9mSVBvUW1Ba1F2TzA1UUFjWmJXY2dZa1QveG0xMHk2RXAwTjIwdzhrWG90Y3JzTHF1SmJ1MTZoY0UrdTJONm5ENWVyMTlUeXJYTDF5T1VlRW95TUk0Ui9ZeDVRVC9wZW9MbVVNNVI1bEpYN2VTRGdCTXB4Smx0aVNpTE11YUp1ejNWVjAzUWphRWtpTkRITmNpVHplZnpZRnhVcFM3eFhJeW1jNW1HeFd5NUkvbUdOOXV0NGZEL3VibVpqSXBKQktCbkxpeWF6NWxCajZnR0xNR21aTWUyM1YzZHllUi9xK3ZyOWZyRFJIOS9lOC9DdUlvMXlMVEpWNEV6R3lqTm1oUllVSjJjU3RHRExiYktmQ0NydkNpOGhTTTdWZzk4NFdYeWJKTUZxa3N5KysrKys1Zi8vVmZYNzU4cVJJTkoxOWk3Vm1MeElhSkVJRk83djQ2Y3BOemVZckRxNVdnQ1F1cmZwdmVlZVFPYkFVVGhoUzdwZmVhS0pYdTd1NHpueUVnQlJKdlcwUU1FbkxYL0VvLzIrM1VZNzZnaTcrcUtPeXRnY1V2Ty9sYXAvQ0RyMSsvL3ZISEgyOXUzaDBPRFFEdTkzdmgyRVd6b09sOFR2eTEvM1Qrc1p0Z0ZDOW9ZTDRmQi9XNFNxVVhKNW9iSHBuSGV2TDR6cU5SUVE3ZjFQMEpodkpEYU1Ca2lSZUFrOW11NjFxQ1F3aUJWVlV0a1NPcXFzNnowbnNFRURxUG1PalFsZVhFKzN3Nm1Tem04L1B6YzRHdHpXYXpYcTgxWU03bDVlVnV0N3UvdjcrOXZYVWU1Q3JzL3Y1ZVE3YitkdUFsQ1dZTjZRcHlTVDl2YjI5Lyt1bW52Ly85NzY5ZXZYcFlQVkJnWm5qMzdvN29CMW12WjgrZUxSWUxnU1N4YlNJaWNYR0dycVZZQ0VIRVp6R3ZZMmFKZjJYdEFYU3ZIUnQrSjZvRWQ0dmlGQ1M0a1pjVnZFUlpRTXg1bm4venpUZFBuejZUOUFTcXJBR3pTMkVneDZya0tPRFYyOE5FMUNTQTAwNWFzc2JrMmNQTWVaWXI4Vm1pSDdJayt0ek9FWnZnczNyMUd3STVaT0hjd0xWaVkrd1BKOTFhbXRnNDBoUmR3TXEvTFlUcElOb2RuOFpuL3dKc3Q5dlhyMy8rMDU5K2VQWHExVzUza1BtVVEwOTJFUkZKd0hqRmQ0RE8yZE1idVBSdFNBZVBSd2Q3TExVTCtnSHMzUHVSSzAxZG56UDk2SEtDOU1HWUpZSWhVWmVjMHZXa2RDbFhxK2dvMURGRHRyUWEzR2Rabm1VU2k4SURJQkVodUN6elJlbnp6T05zeXN3U0FWRTFSNGZEL25Dbzl2djlack9lVHFmVDZhU3VEK2hndjk4L1BEeEl1cXltYVNSay9pZE94ZU9uRE16NW9lRjlKT2pycjcvKyt2YnQyODFtSzl3bEV5UGlhdlh3WDMvNlFhU3hpNHZMK1h5MjMrOW5zM21XcFZ1NDFzbGZWaGxDQ0p1TkpHMWFQVHlzOHp5YlRXY2lCbEhYNXVGRTZmQTdTaTZSM3hOUEpWbE9WYW9oaHFhaEVEamhLQUlndXFJb3N5eEhkRm5tZllyNVR4U0lLRzdxTkRQTWxMSVFTWEJJSkVLaUlQV0JHcHFJSTdGekxIYmhrcW9veGMrSmVkOFFHSUNZbTlBd013TlRJTFhWY0NiVWpMU09DSm5QR0VBaWIyU1pEeUVRRXdBN0x4RzFFUjNXVFYzWGRRSlJKaUFrWkdSMENJRTFCQU02QkdBbWFLcTZoWHk1ZjVQSjUvZ3lNWE9nd09RUUpTcEhDMTBRditLVW5RcUlta0EzYjIvLzhwZS8vZm5QZjMzNzlxNEo1QjB5ODV0ZnI4dkpuM2Y3L1hhN1JlZUtzcHlGQUFPT3NnZlFGdjBmUWJydndZc09ncWN4REY4WSsrR0l5czB5U2NMdkpBWnRYRG40MFlqR3pLUG9hYmh6Z0ppa285T29QY3VGL3hMRkNCRTFUVjBkcXFhdXFXbWFwaTdMd2lFQ0k3QnMyQURJa2kzRCsweklJY3V5UE0rbTArajFYZFYxVlIzVzYvWHF2dkFlZmNhYnphYXVLd0FRTGx1Y0x1MlE3ZWZlMmR4NytER3pKUEVxakZwS0F5cytQRHdJUDdqZGJvbUNkMW5tTXdxTUR2ZjcvZXArOC9xbk4yVXhhMnJhN3c1MTFlejNkZVpqdUJxT0ZVTmNaY0FRd25xelhxODJtL1ZtdTk0V1pUR2ZOVXdnL3Q1NjhHTlhIMm9IaTVxQW95Y25PczNlQWNCRWdPaU40cndtUWdDSENFUWN5Q0ZtM2xOZ2g5NjczSHNYUXFpcldwd05pUUl6cFh0RzZZZVgwRDBTaWg3UmlYYUxPZWo5byt4NlFVK3pMOU1pSmZ6V0hnZU9kNnNFRkRnRWpsSTBPZ1FITmpXbTg1TEdqcHp6V2VZQm1UbWdrOGd3QVpBQnFLNFBWVlVkOWdlSERsRzRYcEVqUElXZ2VJQVlvMTgzZGUyOFE4QkFnWWdSSlJoL0xueGdpSCtZbWZxZUVvbDlxNXVHUkNYUFhCME8yOTMrLy92VEQvL3hYLy8xNnZYUHUwUHRuQXRNVFFNWW1oOWYvYlEvSE5DNXM0dUxpOHZMM1g0L204MndLMzRhc081ckRZYVVQYm9CUnN2cFhYRjZVeVZFRzlZUWNVcFBPT3lHTFR6ZCtkRStXellmV29ieFJNZUp5RGJYUHd5c2ZDQ2luTmpmVTBQMTRkQlVkVlBYMVg0M201VGd2YmpZVW1pQTJUa0FxcG1SSElzNjN6azNtUlRFV1FoTlVXYk1YTmZWYkZaTVoxbFJJcm9HZ0pvbXBseFVIa1JWTHBhL3R1eUo1VCtPamZPeEJhUDBRTW4rVVpwVEIyeG1ab0xBN0oxM3pqVk5BK0FkdXMxbS8vUFBid0J3dHpzY0R0VmtzbkZPUUlKQzZOL1JDOS82OExBKzdLclFFT1RnMFJkNUtab3lxMjZpYnY0RUs0cGw5Z0pMcTlZN1FXY3NNdFJ5VElsRFZoYlRrcWNCUjZOYlJNblBSdkx1YVU1d0tQdU1ya1R2NEZYR2lyc0k3VXlpeWc3blpXamEza0lrc1E0T2h5Q1oxdXVxdXI2K0Z2Q1Nub256ZWRNRUZwWXhjbGdBREVUQk9RZUlJdENuNkJkeFc2UVpGdlpyWUduQklCNU5zc2FIdzM2MVd0M2ZyLy85UC83ajltNTEyQjhrTzJDZ3lEaFVWYjFlcisvdTd1UU1YQ3dXSitod1dJNGhWSTlIR3kzajZ6ZjZiT3hPOXIzMVA2WThwcDlmcm9qeGhPUXJBeE0wVlVMVXl3MlYzQWdCY0FpTjJqbDZYMlErT2kyS1l3MEFpNE5hbnJzc3c3end6aUV4TWVCK2R3QUF6WW9HWGN5eS9kR0ovV3hDcFZSdktsUFFsS3NEMFJReFFBamtJSGlQenZuTVo0aElnWGZiL2UzdDNlRncyRzQzS1pnaWhCRHpUdlY2RHVsT2J6NmZTNkpQU2U3YlV5dEJ3aXlkQ3YwUVErSndzdG16YytFUTJRVEJzT014bGxiUnNFVXZiaVJOQ3hFNTEyWThTaURDUERpZnUySmR5N0p5RzlPbVAyenRwSEtLUEZCamFad21aZVVRWTl3SnJWOVJYRDh6Z3dRUytQbVhYNENpZktUM3FqcW45cmRnNHJqYlVjZ051bTJJdVUxZ1k0c1l4RXBEb3JpOVg2MXZiKytySm1qZkFDSFBNMllLZ2JiYnZVUmV0NzRLanltUFFTNTdCdlJlRzErT01lTXhTMmRmQ0xsNi9meThEWTBXSVNwSkNhcEtLTTJpSU5uMlJFV3R1MDZWMDk0eGx2SGVzQWtpWVVSdXdIdk1zbnd5bWN6bjgrMTJ1OXZ1SFhvaUV1SFUydTcxaXJWaitGemd4VkZkMDk3Z3VWU0U2NXpOWm1WWmVyOEpUWnhrNTV6M2hjQzY4MWpYOVg2UEFKdzJvTmduOU05c3JWeXVuczdQenlWbnUveHpWSklJZzlTem5kUm52ZTBYRWxObWphMmNzZmRONWc2WWVhK1dFRmJaS1ZHWTB3ZzlZa3lnWVp2RFFRRkQvZERGMDk0NnBWWVFxTE82dlhkc2hUM3cwcSthcHBFNzh1MTIrOWUvL25XOVhqdEFDMTVTcmNZQ0l3UHJsb1BUSVlnRGVlL01IQVV2WlltWk9TWnVPQVNYSWxiSEpmQ1laWm1vTSt0YUxPeXFZQ3k4SGxOb05OeFNHZ1U4WXRzL2t2bmlNYTc1V09XUEhBSWJYZHNRdWVBektmaFBGK2VjZ0ZkMHozYUJpT1RTVUoxajFKQUZFc3NRUXFBQTN1Y2EwSWtveUVrS0FJak9lMTlnSWJtdmk3S3M2NUNZT05janF1R2N3R0JIZk5JSXUvT0h5ZlpLTEhpRlJWb3VsOXZObHVvREVUa1hFRjFabG92RmZEYWZsbVZabG9VNG1IdnZzOHhiR3dOYlpBZkowQ1RBLzJLeG1NNm1JcElySjNUNlFHb04wNjMzREhhbE1KMUJ3U0RaTTJrUEJ3U0pNT1AxS0pBZWUrOGhzbTRhQmF5VnpQV283QUdXZ3FNS3MyeFlMZTZxNTlvNTc3cDBIdHM4MGp3T21GSnNUVGRndmQ2djE2OS9mZk1ySkk5TFBlaWNjOFFrY1hWNndNcEpvU3ZLTDRFaGJWZG5Nc3Y3dWVZUVVPVjg1MXdwcHBMRTkrc05ORkVJbGFscm1pYUVoamplR3FyYndIRks3SmNvN2ZZNk1OQVF3ZkU5TUtTaG5tK2oxbW1CKzlodlR6UjBvblg3dDBjOEp4cjY5Q0xWU3NRa2NjK21ocHE2a1VRYmV1Y29ncVNFRzFDSzlTNUg5QnFXWGk0MDA0ZVc4UWNBY1RJNmNRRDN1alI2cUgvOEdPTU5TcnU1aE5tY3pXWlZWWjJkbllsdDdYNjNwL0JRN1J2blhGa1dsNWNYejc1NmVuVjFXWllGeHRTZjRpVGsxR3FrMTVEZGRBQlFsdVY4TVp0T2hLdk5lNjQ0TU5qdjhzOU1uYWZpNXJRK1I4a1dRVkZKY1VIUmgwanljNk5oYlFBMHlESzA3QWt6UjVXNjZZSCt0UkljR3pscmVPYjBUbDJaY2l2SzJkMHkvQ2NZOTBPTmdOamlIUUlUWkptYlRDZVNsc3B5blQ2bE0rbjFUY0hMSGhxamJKR0VNZWdWT2R6VW5WVU82cDkrZVhQejl0MzkvWDJVOWxOVWI0ZFE1SmxFSXhEbDhTZ1ZqaFllaStkbE44RHBiVC82clZ5c0hIdXpoMStmdnNHR0ZWcHEvQ3hOakJhdFgyaEF3dGZVaC9xd1AyZ3lJU255NW5hN1hhL1hsTnpYaW1JS0VHTzMrc3g3N3dEVW9vWEZSRUI0TjVHa3dCd3FSS1RWU2g4b3VidDQ0OVpxTy9sWkNpZnp6RHpQcDlPcHlBVEw1Zkw4L0h5NzNRRzdwb2JNWjdQNTlNbVRxNisvL3VyeThuSTZuWlJsOUFiMTNnTVNJaUxna09OSDQyakl6Tjc3b3NpTE1pL0xVanlSTFUxcVQ4QnNhdWRjTkZKRncxc3BmYURoZ3l5eTZHU0ZFQUE0WHE4a0dWTUxwY3RwZzBkeUNlaTFXL3EzeDJlTkhqVkRNSW9MTmxDV2phNkVIWUwrRmxzV2tweERoK0J5ZlBMazR2dmYvZTdGaXhlcWNYREMzRHZuaE5QUlNXZ0JsQkhSSnd4cVpXTnpsd1lwVjI1N3RRWWdhbjdoc0RsNU1vYkE4N1B6Ly9aL0lhTDFldDJFa0hrblBFNlc0WHcrRmU1ZDhwVkNGMWJzclBZbWNIUmI5L0IzN0pWT3pmMkhYWjJYNWVNZXM1RSttdk02MXFWanEyL2I2cEhRNmVhazJLTklIZHFFUE1SajJhSVBBRWhFZkltc1dSVEZZc0hlaVpsRjdyeVludXZCR1hTRFNPVWhzSnFWcGFza2FtLzZFdlVtSzNHdlh0eDI4ait4Mk9OQkhUL2x5SnpQNS9QWkRBZ2RaRm1lemVmenk4dkx5OHZMczdQbCtmbjU1ZVZGVVJSNWtUc25sY2p1SE1nSGljUFREdzRSSEFPeXlzdjhQcjR5Mm5ucEx0WDliSDltcDBOdjhVUitGTXVBTHF4RTh4QkVRTmNTWExwMmpIa2w5WG5vWmdkUmlNV3VGN1Jpbk5LSHZvK0EzbmNVVzcxeldDa0RUVlV1V2VwanEvTmlSSnhNeXBjdlgvNC8vL3QvZi9YOHVmWkh5N0VkYm1kUENXNzRtclk0NU5wMGVrTUlJVENnWDkwL01QT2JOMjl1Nys2Yzl4SUdyU3p6eTh0TFNWOHFSaExxZ2c4RHdtVWpjY2R1RHZzMEpwV2NnSUJqUlVkMCtzMWVXOGZBNjFnTmxrNkd6KzJ2ZXYyeDNKbVc0Um9kT3dZb21WNEw1V3RxTXRIUVMxcFpFUlVoTGVKdXQ1UDRFM21lQS9qTTU5S0hXWmhrbVlmMnlBOGhOSWRxTDVYNExQTk5USkFzQ216cHRqZ1ZRZkl4bEo1a1dWYW1JbHovNmNsL2IzSE9ZY3NTeG5uejNrOG1FNmxjb3NodU5sc0VqK0R5dkZnczV1Zm55L1B6TTJIS3ppL09KUklNSWlaSkM1MTdwSEtqdFhudUxmU1FLV0c1YldRVE05N1NCQjZqckVGSk8wUC8yK09EUnJSdVE1UWNHY3FSTFVRcGppc2s5b2U1RTJBSHU0S2JZcXREOUlrRW9hc3BSOFFRQ0lBdkx5Ky8vLzc3bDk5OTk5WFhYNE9oKzhmb1RlMGNuZ0F2L1pXOHFRKzV0YWJoMWYzRE45OThVeFJGQ0dHMzN6ZjFnWUdkUTRtZDh2MzMzejkvL253K245dEZ0WnROSzJmRHp4NmI1MDhwdmQzKzNsWjYvVGt4bjUrOTlPWUhqc2haT3FYSCtFZlZZU3VaQ2JLb3FsNnZaVlNXM085MiszSXE3Ky8ybXp6UHMweERobFFoaEVBeHRwLzZNSXZsemR6U0FBQWdBRWxFUVZRMXJITk84a1ZLS0VSRUZFZDlJcEkrcE5NdXlCM0MySWcrZGQxRlBwVzJVczd3blFOUGdRWFhwdFBwZkQ0N08xdk9adE9FWEFBUU43NEF6S05haWxyeHdlTWpSTlU2NVpESlJndUtYR09hdHZIcXUvYytRN1JTNXN5NUR0MlFpZUZuZjJodEVXd2wrcTA4YVpvR25XTm9vNUpwSDVUTnRqOVVOYXBsZGlBS3lPZ2NYbDFkdm56NThxdXZ2cnE0dU9qaC9TaDQ2VHVQQVM4cmxXc1J2MDVJTExCempvaWZQSDFLQk5QcFZMekEzdDc4eXNTTHhlemx5NWYvL00vLy9MdmYvZTd5OGxMOFlHRnNXOElvZm8yczNIaDVQSHg4RU5CWTVQclNxSHFzQTNDeXo4ZjZZK2xUSkVHSlFtSFpJc0V2SVR4NUljc3lBWnJkZmorcnFxSW82cnF1bXdNaWVCL05VSnVtWmliSlpJYUlrcWhXcmdVMENZamt1Qld5bDV0TkFKQkd4VXRjcmtHVlBlejFIVDR0cFpOeUNSSjFZN2xjbmkyWFRkMkVtcnozczlsME5wdk9aclBaYkZxV0lrckxkdEQ1aEhGTUdwbmxZN0xCZUdtM3paQ1lSc245Mk9vYTNnU1VqV3V2TGhJU0t0OEVWcG96N29wZGx1M2tTRFY0S1JFa3dMSVNxSlgxV2xBMkdLY0FtZ3kxd1B0c1BwOUw4RXp2UFVFRVVaM2JxSnhXRjZIVUdJTFl6cU1tMXh2TlNNZ3B1VlBVRDBwQ1hDLzVjQkVRSFhwdzZBZ3VMczVEUXdCUVZkVzdkKzhlSHU2YjBIejExVmQvK01NZmZ2LzczMTljWElBeEVCdkNGblFGMHRNWThVbWN6Z2Z1aXg1eWZXcnJIMTU2alk3UzIrZ1JwVjlwOGc0UjFvUlpGdU1WQ1FPRmlKUEpaTGxjUGp3OGlJdFBkWWhmVFNZVGhoQkNJMGJMSWpaeStrUkVUVU5GVVN5WHk4dkx5eXpMUkVJVTZsMnYxN2UzdHhKaUJBREVka0dzbEl1aTBGajduMzNHckQ1YXVNNlVjNXE5ZDZLaEw0b2lPZGkxdndPajFIcFV3YU5NMW1ocDQzbFp6SUtFWEVQQ0dyWGFRTU4yZ09WQjBzZUVWcWgycWhZK2puRll3N2FFVCtsUjN2Q3oxS25nQlhwNkFLQU5vSnh5emNvaFJoVGtwb09aS1Rub0VvRHI5akRDRmtZa1kxVTlRc2VDLzhRQjN0YUdBSUJSaTJkNFhrWW9pbUkrbjB2eXBPVnltUmRGRHZuTGx5OWZ2dnhXd2lkSjdDUUwxblpiWWxkOGFEbXZRYWRHc2VNWW9Bd0hoZGlhSW9QQmdtTjE0cGlrOXQ1V1ByMk1NcWU5L296TzVQQklFRTJUaUV2YmNpdE84dUs5WE5lMXFvY1dpOFg1K1hsZDE1dk5ocG5Fb3FJb0NwKzErajRaYVJNYXlSY1RRc2l6Y3JrOHU3aTRPRHM3RTdJVWd0RU1rcElJc21tYXNpeVh5NlVrdnBKN1RPRy9sSkZ2eHc2ZkpEdXFRUUlramlFcU54b3FpamJLdmphVmFGd2pDeDJSQmdkRnJCYUd6NDhSVEtiZDBxa0V4ZHF4SVovZ3ZCU01XZ2lMV0NFYU95WnlpR0F4QmJyRWdjYU5hNVFIdGlkMjIyZEVDd1lKSFZqWk1XYU9KNERjQXlZQVlXWUp4VjNYOVhhN3E2b20xUURpQTNIc05FWUVjNTNZa1NsNko4R3cvd0RHdnhFQmJLcEtnSml5alFEQnE3MmYzRkhPNXZNblQ1N001M05JeHE1V1dRWmoyK3k5cS9icDVmSGc5YVY3OHNoaVoybVV3SnFtRVk2WVV5b2RTRmQ3a0xoN3RaWVF5TkJBZlFKZVV1MWtNbm42OUtrWUdWUlZBTVpEZGJpL3Y4dUxMTXU4YzlHSnJhcnFFSm9zOXlKbXp1ZkwrV3dobFZpa1lPYWlLQzR2TDgvUHp3RkFUREUwb0t0WUowanlvUk5EZit3VURUYStzb1pnQkJwQ1p0YllNSkFpMENUb0lvMG85ZmlHNllPQ3ptVnlHaU9pVTZ3U01aWDVpRVRBVVRSQzJjUFN4Umg5alpNazZIMkdDTWhNTElhV1lwQ2lCdjZkZVJHQkNTSWZRNXppMDZzaGpObU5HRzB3SXNhM1BUWVNtYUJCOEQ1akNpR0ltMkdRS0JVVUNGaVNnNEozcnE2YjlYcXpmdGl1SDlaVjFSUjV6Z1JFNE5FUk5aSU9oaGtRbUtNRGVmUXFCMkRnR09xREpZRzQrSmZMN2hWM2M1MC9CR1JrVEExRFZDWTZCZ0xPbkd0NU5pYU1ma3JnUFBnTUdVSVREZ3lVWlRGaGhHb25qM0V4UXd4Ti8zdzhZWXlVY2REQmZpdHBmQ1BjOVBCTmUyUytseU9ETWNidHhEOTdRS2s4YisrazBacGxINGFxRGsxZ1pnSm1ZZ0oyemhWbG9kZlRvTEhMeThKblhnSVExRTI5UCt5cnVnSUVNWHVjVENmbHBMeTR2Q0NpdzZHcURwVmFya3FVRm80cUZQUyttRXduOC9sc09wbk81OHM4TDRnSW1LVVY4VXFaVENaNWxwMmZuV1ZaM29UbTNidDNDSGc0N0ptNHFxcW1iaWlHQUxaV2QzRXV1RlY3NmQvK3ZNWU5CUXpJbU9vUVNHQzV6aWJXN0JMZStjejVnTVlmT1M2bFV3YWlGZDZnRFNlQ0lEcjhUdW9EODNCRVV6eEtYVkl5bDdScmFkK2w4Ym54amNGTXpDZzhvZmRPZlpLSldFSWpIZzRIdVFlUlNQQjFYVG5uaTRLSnVHa2Fob0JJa080ZjlXckdwK1JBeW53cERyTHh2blRPYWFoR3FTSDVVY3I3TE94MzAwZ29DM0h5aEJqUkFaMURId0tHUUNFRU9Vc1BoOE83ZCsvKzlyZS92MzE3MDlUMXBDeEQ0THFxbWNFNXlZQWNlNHZJemlFQUE0SUVLT0lrK2FjZ2Y0a1JqTUhpR1ZXYVJJam5qMnZWbU13TUNBNFFBU2hxMFJnQm5BZkhucGliSmhDRnVqNUlqQlNpY0RqczZyb1N5U1dkZUMxSTlWYlhiczcwUWIzb0lWRll1NVAxWWUvSjQ4dFEvdXEyM3ZhcUI2OW85RisyZGZ1M045alJkbTF6bzF4ejc2RXo0Zi9sWG8rYUVKcW1ydXFtYVlnNU5BMEJGMFdCTVZKSWhvakVoTjdsWlRHWlRqSnh1QWJQeUx2RHJtb3FjT0N5YUhXc0J3eUgxaXdpaENDaFJyUmpZbnNSTTMwQWhvWkFOa3VnelBuZ1BIc3U4allsN1hhN2JhcDZ2OTNKa1JmcWhpVlVISU9WbHBoQmVIbkE4TmlBa1FCZ1RsaFJFRXZZR0FCMjZLZ0pUVjJIdXFZMEhHWnd6Z0VEQlZIcFF1cUNxRnNJRUNGaVdsb0lGNVcvb0VhUTJLN2FjT0dHaEMwZk1qWFN0ZmVNQ2h4a0FvTWxhU3RxdUpXTkpPTGRkbnQ5ZmEyQ3V2TFNZaHdzOTZ3aEJMbFlZV2d3SmY1aGt6RTdUVVRVNHlnZGk2YzNjL1NFa2h3WmlDMU5FNUZQeVlmRVZMQnBHZ0FXZ1F0U1BpV1owS1p1L2FwRUlmcnUzYnNmZnZqaDdrNXMyU045WnlscnNSR3JkWDdCT2JRZW1rZ0Roa0tQZlFhSW9ZemEyNDhoUjR1R3pZMXpFdzhrZVozeFNQS01ZOHpYUDdhTUFsL3ZJUTh1aUlhZzg2V0x0dFhEN3BCY2ZPUXVHeEdMU1FtS3ZJQm9URGZGWUFVUmxkNlVjbFFabE9XZE9HSDI5TlhQQW5hcXZ0ZStDYUZLVmxxaGM3bnVuRTZuOHFabTNoYnJNNTlTVEVWa2RNaUFqek5Wa0xuUVhwNllPTUFqeU5LcENZRUJoVFBsbmdJSFdrRWdja3VSTWZpQTBza2UxRHNoZFZydDBnb3JxenhSQ05BMDRmNSs5ZlBQcjdNc204MW1NcmtDWGlLdXUrUVIyVFFOSXFPem1yOUd1Q1JCWWtSQWpQN2JDbXBFb2E0N2NSMFViUkZCWXNrUU1RQlRUQ2RYaVJkN1daYmVPNEI0SVEyQXpORFV4QnhqY1lpcjgycTErdm5ubjZ1cVFkY0psYWtrMkVOdzZCRTlqOThiS1BnTzUvYjRZaHRxNFBhZnZlM2Q0MWIrQjVaajRIV0VsKzhvOGorQzQvdGNoWm1KcVRwVUQrdDFpcnBIaytrVUVDYXpHYVlvQUk2ams5QjBOanM3TzFQcFFZd25OSnlKUzZGV0FHSWdaS1VvNVQwVGhjZHpsNWtSV2g1Q0JWVWlFck12U0trYk1DVzVVQmxDQUU2dE45ck42eHhEUjBYN21RcGF5anorRGdNaUdSNS91QmM2akRaL0FDVmtpdkU2b2ZKRjcvZmFLbll0eVBNY2lXQzMzNzE2OVdxOTNtU1pENEhFbTF6dWo1Ti92QStoU1o4QkVuTVhncHIxaFNnME9RL0lJVWc0SkVLeGhhbWJRQTBUb0FQbnZIMlRDQ2cwSVdyM3VXa29oQ0FjczBQbk0rK2RZd2JpSU5nb0tFOHBjUkVSN2ZkN0l2WmV6RmhteStWaU1pa1pXcTdlcW5XdE9idCt5TEIvdjZQbDhmaGxaMWgrMmx1L0lYTDFsdXgvVkRuTmZDa2REOS84TFVIWkhrS3k0WVVlVnZmM2I5NjhXYTFXenJtcnE2djVZaTVtbHRwVk9mbW0wOGxpc1ZEYmQ3RVl5RktXVUFVcFJTanN1dDlwMDNaUE9VU21TSExLQktnRmhpYXRBQUM1UUpETWhzcHpXZFpQS2VTTHpLZTFNTkFWMUlzemZZSnU2UHJhcWNZZXpOd1Nkcitlc1pJcGcyTVBCUDJsTG1xUHVXVm11YVFqaGtEd3NON3ZkajhXcjE4VEVSSEw4aVh4SG1RZEphdUs2Q25UNGVTVFFrcWdLalloUXBtMGFPSTZrTmhDaFVBU3hObjhuRVFkNFZ6VTNUbWZPZTljbTdLb0ZmMlNLQnI5eUFCQXNvMHljNVpsejU0OSsrYWJiODdQejMzbTdhaVY0SVlLUlMwOVJPdFJ6T2laTTF4SWN3cDFPSzhlY3NGdnU4ay9vZ3o3MXBzQis0SUZza2R5cVoreG43WkxUQnhDcU9wYXJ2TWtXZ3QwZFRHY25HYktzcFJrSEx2ZGpwa0Z2QlM1blBYNU4wSkR6eHBMa1N0Q0R3TVpMa0ZqaHdqUmlpVExLZVdDc0YxaWRLWVhsRnB0TzZndlFDYzk2NmpZbHRHSXhPZFJ4eFhEUzhNQWovcUVQZUM4VGhCRHB0S056cGZPc3J5aGR1cld4RUhlbkU2blQ2NHU2cm9HUU9EV0dFU3Y4T1ZsVVlFMVRTTkxEb0RlWlZtZVpUNTNIakhHUG90Nk5IVE9PNVFvMDNtZSs4dzdkS0tJWjBhOWJCUlBhVVNnd0F5VVowVmU1RDdLcW8zeldaNTU1N3pvT05FNVpnSkdRQkxkbVlJWEpudG9HZmhzTm52eDRzWFoyVm1lNWFKWkF3Tkd4L2FWUlNzTGViMTNUaXpEWUVXZDNzenFDMFBrT3JHNi8xaGNPd2J4eDJhZ3kzTCt3enJQOFhLY3dTUmtZWlBsazVJM0NNUllNUk04dzZJb3Fxb1N5VTdTZjFrM0hUbncwUGo5d0dCYjJqQjdDTzNKRGQxc05lSVlaTTFXUld3U2s4RHBkT3BTb2hENWJjdDVBQXkwcko5Y0RIcU5mTm4yQWFMemMxTFk5K0FGeHBETER1RkVGeko3dlBlYVI1TitTcmN1SjFmcTJXejIvUG56Zi91M2Z4TWVDc0E1ZEJDajQ3UXhzRkJpTFNUTmtmZTVjOTY3ekdvRXBFVHdNcHBPOVVwTjl4cnh4TE00cTdwSnZTV1E3Z21BYXFpWjJIOUgzbnQwMFpWY3Z4SXBBQUNjOTh2bGNqSXAwYUZJamhhUzdKNjBNODdVbnNrOXRndjd3dUFZR1hRdDE1UmVlNlZYcC9iaE1Wczl2Zy85SEJnbmZqc2tyM0ZRaHROaVFhZmdTVzd4eS9GY296WDNqcHo0MS9RT1RUS0hDQUJkbTJwSk9DcCtPVW1Ma2l0OWFpdWNrRXVyMWNybEhGWFM0cVR6c3NBbkg5U0lYemVqSHNEaW1DMEViRFg5c1hYUm9YejZ4TGF5NFFoUGZYcmhFRHZHZ0RCR0NXencvVFJKNjJwbUNnUmdicU1wQlRuVXQzVTI1WDN4Y3ZybW0yOW1zeGtBT09ka1g5dWZLRHdaVWR4SkhMMTA4NFo2MWFCVEUxTlVNS0JENzd6TVBrVExMeWRmbTNzY0pzbU9ZUk5iTUJNeE9peUxNczQwQTROd1hnRWRxSDBnSjdOWTVmTmJoWDAzTjFtaTRER3Vxc3VkRFNjYWpPaG5EK1JqeDhicFpWTmh4TlkyV2thMmF6cC9IME1meHlycDFUL3FCZlhlYWtlLzBna1pmYzBOREVyaE9Jc0hYVklFNDFVS0JvdDcreHpTRERPejJNMnJRQmNUc3llZVBWYVNUczFldTcxRHhUbUhBQTQ2eTYwZm5JazZ4U3czeTY2SFJCcmdVRFZmY2toNzcrZnorWHcrVjhsRzY5SDU1TUdKOWFFbFRtQ3EzSmdxOW9ra1pSN1NGYlNLdlg2MW84ZUo1VTlQdnduV3dsN0hEQW55VlF0bXRZQWd2dENJazhuazJiTm41K2ZuOGxCeXRhYTlHamt3NzUxR2xFazljTndHcDVHT0pMc29TQW8vWkdBSHlONTVkU0lVQlh5eXA1WE1HTWdnMlh3SUlla0ZrOE1oSXVSNWtUaUQrQXlBQUVtR1pjSExHVE9ST0RsRUdxbEt1YWNoY2gzYmpmYWRqK0FtZUVBZmoyR3YvaUhsZzVEM3ZULy9jc3hYcjFHN3ZXM3I4SGcyRXRMaCs3R2xoNTV4cjZGTHFmN1VCTCsxYmdXQXFxcTIyKzEydTVWOGpuTFdpb2svR3FuRnFZbVpoTS85d3BQYVBaNDdnL3dNVE45WVllYk1vclg5UXZGTGozcXJEa05FOFVVUWhsbmZWK2xkWDliUEFza0FBQjIvSXhaMUhpaVBGUEVHV3pnRjVjeUU5NHJZeFFCTUVFMmtCUDg0UXBSc0NqRVhTNXhjZEp4T2t5bXJ5dkpFRXdSb253R0FzRTFZd3QyQTk5Q1RxZ0I3QUFjZmhWbGE3U2hUOEQrelBINll2UW5zMVRBNnNaK3g5TmFseHh3WlF2dWc4a2xJZTRSVU9xSVBwU2cwb3FjL0hBN3I5WHF6MlJ3T2g4UTBCSW5KSTR5WU05bWc0VWpPaE05YmNGQ2NRNkl2ZTVzVU9hL1I2ZGN0Tk93Y2RDUHFzVEYvSCs1ZVpkeHNLOFJCeFJlSWpndWNRTWkyTElERGltb1k0NFlBUUxTU1k1Q3JVZ0pBazMyUEFEeUtKa29uVURob29DaHBKdVBZbmhRR1NVWEswTGtWVXJaVTQ3M1pqbWFZNmRqeGlFTHFCRS9SKzBxRmhSNHYvSWcxL1FlVWZpYks5eFhtemozRGI0TmNXcFFtclJtbjdkdUhhUEErbFp2cDhRMXhzUkVnMlNFaW9xU3EzbTYzWWlUeDhQQ3dXcTJxcW5JcEJvNGdGd0RJQmxROWNpdmhpdEh6cDNYMU1XTnhLWlNYYktiMk1QaGl6RmViTWRzQ0RSckoyYTZ4M2VTMjN4QkZ4WkVnQndiTzJtL1NYOVY1eWM5QkYxSGZhWGtRdzRqSVhFSDBza3llaHNETUlYVkpib1U2L0pRdGRuUmc5Q25LWWRtOEV2cHpuWmxlSmVBN29tVnZRNTR1dlMxa3VMenhjQkgvMDhyamUyVXhYZjhPWWN1KzlpWDYyWnR0L2ZBeGsveWh5TjM3ZFJvK1c0MHFSdVcyc0ZRYUlIKy8zNjlXcTl2YjI4MW00NzJYZ0R5U3dVRHVPc1d3WHVLNzJoRTU1ejlRR0g1c0diSXBXcGp0eHY5U3BXTXFBY2JhaXcyUWdCcHdwQUJXeXBTbSswRUVZT2VreHlJZ01NVzhoeTNMQmtuODdIVkNZRE45VHdtSk92aUNpTkZQSytrQ1hFekJvaStUWEdxbjdtTkh0OXJTaXVLRCtFZzZzWnJXeFlqc0c2SWtIK3ZOaHZiWm9FeUxYSFpRRnNmaDVHNVVBTzJjd0NhNnlPT1g4ek1XZTdhd2VTaEZINllldHVmUTRLZlkvV21xWWV6aTZVc1AxbExDY01sU1AzK2pDVmY2dEFlZVE3bFBjaG9VWDU2SEVDVHFEak9yWVJjQVNMd3djWTJFN2pIYzB0VUhXZGl6K1h2cXRmaGVuRU1FU0VyOTNobi9KWW8wa2RsdE9ZQlBEaHpaa0pqbEl2MlNnQ1d3WUFDS0tTcUpsS0pSSnN1bzJCVTJBSkdqR1V2RUNJRGsvZ1FBb29oS2dPblFNYkJWbkFOQXZMRjBHbTRIQlNnQjVTWVNBVnB0WlV1cUNJbkZ3K2dpN1QyTFpzRWhHSGJBcFY0UmRNSVc2aXoxSUFuTmI0Zm9ObHpDVVVRYjdxSmV1M3JBMk9jQVI5SHRHRlphbE5DRHN5c0FSVnFNMktNTnhYK21SWTQzV1ZFVm5CZ1E3RlNpRnpIYzFnRFFRVUE3SWFsSEREQkMrcC9JaVhGWGdEaUNYTUFNR253eWJvcFBnOVJFaHlQTStDZ2hpZWhGVWVYQlNid1E3aXdBUUo1blJaRm5XZlMzZ3lRaFNqUUVVVklQcUVJV3pZMGRTWjFqQnFGem04YXBid0JKbmtZRVJFWkJCR0pnbHI4Y1JIdk03TlE3RzhFQjBIaG9yYzlSWW9naTBidnJwYTg0L1FVbTVxQkRSSWdXN0F3c0YrVFJkRUVtbVNLcElpQTRDWkFESkRFNk1Ob2pFQk1Db0pNQXpmR2NBU0dtZERJNHRVbEJuVDdkd0FBb3ZGYUVFVWp4OVJpQkVkRDdWdTJQU1pRMVd6MFZGUFFUVjN5SlM5MVpiKzZBRVpyVVNxMDlUbnVONnBENzZpMFlzN2daOG1KU2xNL1h0Z0NBQURXM1ZVanBvZHBHamUvNmh5eTNOTlNCclpRclFYc0ZERURNRHRyaEpGQkJpSENHM0Q1R0ZBYzJzejJaUVRJdktPREg3MUJSTHo0MSs0VGJ2MGZNTDBiaDVwSDdvbmNTV0dZSGs2MmZ6SFpUMTl6R0thR1REUXhKYTd5M21Fd2wzanNjQUdvYWtvekNJb1dFME5SMVZkY1NMRk11MEhpMzIxWlZKU1ljYWd3ZzN0cGxXZmFHUmpGOFNVb0JDdTB1NlJkUnVTWERVdTA4U0tRNVlPRVBXTEk4T3dKSEJLR2hXdjRYMkxmdWhwR0JjQktkN3JFbGtaUk8wVEVLWitaTVgrcXAxV1AwS293Yk85YllVMEtudjhnUTcvKzZCWk1vcWo0VGJFdzlUeXg4ZkFFQVRuanpvbkFHcUxLazl1M29UOFptUkg5aVh6alJQYVVKKzRTN3F2cmVoOU9EdGFqWDYvbGpmdjRoWlZRbWNyMkhuSmlnRVU0VGtMb1JuREZlalhlRVJHV2p6U0Q0ay9SRHYyVkpkQTV4Mm85eng0K3ZjK3dtNEJqcnAwY2pKN2NXZWFMbSs0blV3Ym1ZLzJLeFdNem5jNDFNRFltV29pa0FPRURWMVZqUmZ0QkxTZmoxeUNFcDJ4TFRzMzVCT1hHMFpMMk5xcFFxRWg5RkdPNEMrY0F5MEFINk1hVzQva3BaRExWRjFvZVA1eDJTSlZkQ1VoRkNVK1FaN1dTUEE0THVKclFiYi9pbTdWaHZMSGFpN0tDczF0YmF2dmFxMWNwSEd4MitwblZxUHo4SGZvMjIyS2RqVE0zQ1lBNE5yOUYvUVVWRis3NzkrWmU1Y2ZyOFJlRXFyVFVvT2VpeURDbmtJd29mRVYyZGN4SWN3cWEva2lBQzZnb2lzb3YzV1ZtV21zRmJ4RWFkZWRscmdSaHhKSEhpL3dXbGpXRXZ4WExVWWsybFNpaVJGbzRvTklYMTZqNHljazN2QnFTSGhzYzZwd2dWNzJLU09BaHhWeWpueFNKK25vQ0dSMEpBQjVXNmxkalA5czdCQWcyWUsrb2VhUjZyZHZqUGR1eGovT0N4Tno5ajZhbXZ3TUFiMm04dFh6bjR5ZkRubGpGSCswRVdtVnQ3bVZHTVJUeUN2Wis5WUl0TlptN1RrNU9pNHJGeVdoVG9OZTRRTmR1WWFMTEtzbFRMSHBVVG1VRnM4ZFdxeXpwZ2FxY2xpTXVIZHZqL2lOS3g4K3J4UlBMUWdvVm9Pc1puWXJBVTNDMlVvaHZHYWg5NWRtRTMvVWhTZDJHazVYRURoU0hvRE1FTHUzbmU3TUNsV0M5Y0dEQmYzVDUybnJoQjJKTmpwY2Z4OWQ3djRkZG5BcWxobDBaUXdjNFNSOXNqQUl2YWFRRkc4UXVUQ3FINzg0N3ExaHlZSTNlVG94My9yZlpnUjA2MHV3RjdFdVdIZ09tUUdJNGdHb2x1VWRRNEd1N0c4Z0ZpVlM5M0M5cERlODdwejZXbmdTRDgxaUxkYjFFaTU5V0RtQ2hYZDJtRmpzZmhSUjczTXRNM3VSc2Nzb2VQeC9obnRHcERsZnZhejRuem90Wm4zYmJWczhuZ3BFckF4TXIxWERpbFdLY0NSVWI5TUh5ZkIwS2kvdk1ZNTJWZlBnWndkbEhnZmNqMU9Gdzd4amJURURFY0lqaVZyMk1qVW9uZEt2WmswWkVKckxuQno3OUFQTHd2V0lackZ6OS81Q2x5bExrZVBoWVJScHp3b0l0TlNyZUlLUFk5a3Y3T21SQjdvMDZnLzFlVzFraFZQK2pzT0luRUg2ZE4zbUdkM1BRYkFBQUhyZE9OVm8xZG0xVXRiRzc5VC9BbWFGc3hUL1F6SjkwTU1CUDMyN0xidm5jbzJRNW9KL1ZseTNuQkFJT0cvMVJtc1BOd3JKeGdEOEZNL2pIK0M3cUkxc1BLMGVZNmxTRGdhTWY2MDl5dnMyV2pldDloWklRTm15WUt3TTRMS3UvRi8yaGRIV1daRVJlNWZRZmJGK3cvNDF1UDE0Si9hTEdvRVp2VEMyamdZMmZ0ZTZzY0VzYndNSFBSK3FmemdpcFNNWVYxSVNMdk0yWWdJaHRrV0k5WXJZRUJHQnlBNnpYMGVjdm5xclpQdENkTG13TXhodEJPd1djZ1NmbGR2U3NBc01QQnZSNmlUeHlOZFcvVTQ4S3lRbUlOcktaWTJoWExFL1dnTFY0R3l4VllVa2t3QUhHTW0rcWR0L2FpOGtFWkszMGl0bjlxYzlDYklNdGFLdUVPZ2NiaWlQelRLbGFINEdKL1pTRlMzeCtESklRVVNRMlNMc05XWmE4RjdCN3JqYVZIQ20xdWtFNFpvVHNuK3ZqMjlnYlIzT2NTRVhEMFBrVmdrUFdLK2lEUVhTcVlaSHBtUHJKOXBBeDEvS01pcDEySTRRbkUwREZvdHZNd1hEdGJqOVp3RlBlMUNjUDNSOUdCb2Eyek42ampSWXlNZXEzYnNaalBGRFhzM292UnZFQVZwRnQ3UWFzUUFuT2w0S1ZaYkVTb0ZHdUpPQzNPSVRpQ1Z1RDlMS1czT2pDMkN1MU9lWnlBemN3VXlOWjhBaE9kYzFudjM3WlZZYWVZTzhlazRsbnZMN3VXRVdERDJ1Z3UwckZaQjIrbGp5RVpqV2hpeGtxUFhrZS9IWjJGRHZnZXIrR0R5aERwaG8xK2VpdVA3d3dhY1lOQ0tMTVJnV0swdHltN3BkWVZyVkdFR0J5aUdDWXFsOVVsWlIxZ3BDSlZlRDFTU1JUWmZHei9oNUdqUTNXa2lmV24xcTJlOFRQTThPTlk2UStzcjg5UUQwODRlZTZ3M1liMjdGY3Y2NlpwcXFwcUdrMkRRNVN5Y3FpTGNSdlBIb0RvdzlSei82alMyNUluOUZSU1dqc3YrYXNCWitNUEVuSVpTUWtTVWJaL2p5RnJqeW5ncEhFYzhpbTlMdW9KUGpyQTFOdjI2cWMzUEFWSzZQSmkrdTB4bEJtZXp4OVJUdGZRNjh4dmhtVUFIRUlZY2w2anlrcUh3bnQxSk5Qa0dnRXFVQSs1djk2cHEyOEN3S2psNldqWUE4dDlhNG1aekExckR3Z3V5OUE1NTUyZWxKL3JlREFzMHFkWDFoRndMVmtPeWNDaDhMS3NnQ1d1MXhJQVd0NFVWOGVxcW9sWXhVYWJCMWVlQ0paUkNvcnpQNzhJajlZRGpSTWxzOVBYSThRUEtyMjllcUtTMHl6U1k1cU9xeTZuL0VEUUcyV20rc2pZN1hPdjlZOUdMdHZjS0NqMHRoYWVaSXcvcGFDNWxPQjB3T3pxdlVTWHRrWERBZG5pb01NWFlBclFCZ0RKZzR1WmdWbHlXY2F6UkNjZy9iUk5UdzRBTUpZTWVYU1dlcmZldWloV2h2TGVPKy9LeWNRWGVZR0YrdVNPVnZoaFJYc2ZQNHh5U0I5YVo2ZDZHS01FK1VBcHQ2dTBxdUNsWVZRQm9LN3IzVzVYMTQwa1N4V29Lc3RTSEI0RnhTVFpvQVprL3oraVlBd1QzNUg2VDVSKzJodkxCK0U0N3pNdWkvV09FY3RiMlI5YTRPZzBOTUNYMDJJakduRmwrSzFsQ29ZMTZ3dWpNS2MxSEc5OHBQUjRrTkdmRDdHU3UwR0VQbU9SMGRXbUJHcVE2MlFNUGRJclc1TDdUOXRoVEZ5NUF1S1FYKzYxM2l2QUl4dHBGQmdzWWFocU1xVEN6R0lEbGVkNTB6UytMRGc1OThDQW8vbm8wdmJxY3l5T3BlWlI4Tko1YU9wYVV0NEtUSXNEbytDWCtBd1JrV0NadkNKcG5oRnhPcDFLSnE3WmJLWTVpVU1JbjFmVjlhVkw3NnIwOU81b3hVYWxTMVgraWRwSmRSaFNoMFAwWGRXWXpEc05xRkFQZjl1RVBSdGw4WWJHVnZyNzAyUVRmNDdJTUc0Nk9BVFo0VHU2VDNqTURPS0RTZythVDd6SkE1SDJzeGRsdTNhNzNkM2QzZDNkM1diN1VPWWVINWQrVkc1RGh1RFZybmNQZGVRTC9WY2tpSmIxWTJZQUFhL09EQk9GNFF6WVk4Q2ViVUtjaUJqelMwOG01WFJTenFhWmp6N0pqenl4VHhjZG1ZSXVNeXYyeUNkTWZ4OVpKUEdWblExT0xxdnBNNGszMVdGL09PejNJaVlTQllrdElleVZ5by95VHlJT2dUUTh0SVFBSzh1U21aTWhHTXVsWkR5dkg5TlB2YXd3ZjQ5ZWFweXM4U1BJdW5lbkFXWjdqcjZmV2ROcGx1d3BwbDJNbm1zSUlMZEFRa21LTDBtcEQ1M0pzZWV6UGxHV0I1TGlLbW5VNGo4cFdqTXl4OGpRaVR4UUs0K2FNUEVHUjAxRXpkS3RWSC9VOXNib0lsSGIyKzJiZnRZNTZyRnB3OU9iQndQa0pJNkpvTjdPRzh0a2pTanltTk5VbXhXVExuTkxEMm5HeHhpVDNoTktMc1JET2hOdHlHNjd2Zm4xK3ZYUHIrL3Y3NXhqV1N6bU5obVhuWnQyaTFJTURTbmRkakhhVVNmQWJidkZoVk16WXhMTE96WWJWUTRZQmtCMjhsOTVFUUVaT1Q0VStvcXUzMWFTeDlodEVxVTE1M2srbTgxbXMvbXo1MTlkTU04blV3cFRaSVlZYk1Tc1k3c2dTcUZvbnVsYU8waVdKTTQ1QkVSbUh5RUgwa3FpOUJnazduZ2N1bTRLNkVNNGdLRXBSQUJtdVhCb3M4d0tCa25XWlBsYkhRNkgvYjZxNnFvNk5IVlROM1Zvd3Y1d2FPcWFBWnE2cXVxbWFXcHhleWZtcG02SXlUa1BjV05pbG1WWm5tZFpCcW5EREVpUEMwZkk4VUphQXQrbnVDenRHREJ0UGYyQndMdmhZd3daMEFlaS9MRlFrTWNnTENNZ0FIRG9HSm1CMGFlb0Jrekl6cUZuSkRVRkVrSXk2dnRFS2t4eVVpdElxVzBFR3B1SkVBSTZkTjVUSUVnK1BjVHhyb1RKRHBzUkVFVmlUK1NRQ1g4VTBSUTlla1lrYU5oYWJ6QTRjRExKbWR5bE1uaU1zZkNaR0RPMEY4K2NyR2JzT2Q5RE4zc09RMHFZcHJzU0VSbFowQXBUTEJjaVltVEVsRXlwWld6bGhHQVFGMzFFUk5TNFF3eTY5b3hFa082VlZLdHRtVHNBaUVuSWZUdjJGcEtJbXFyYXJCNWV2M3IxNy8vdnYvLzliMy9iN3crK2NFV1JJMElJNUJ4NjN5b05VczBzcHFSMUhVQXRKSkpUUFRERTFITWRTTEtncDdWSnVPNDJrRklFUGFFWTlRWnQveEgzUlZSa01neFBiaUhMcXFwMnV4MFJ6ZWZ6aTRzTGRKajkvK1Y5MlpMa3VQYVBTR3NBQUNBQVNVUkJWSTRsUUVtK1IwU3VWWFh2dFc2Yi8vK3FIdXN4bTY2dXJGaDlrMHNpNXVHSWNJaWtGQjVMWmxiMXdOSThQZVFVZHh3Q0lBaTY0bnB6SlczbmhGM2hwT3RFMllYUGtDWEROUXdpdTU1RnJhb2lyTk91ZEVWSjdEeVZyaWhjQVNNZXVzSmowOEl4TXd0UjE3UzRQVHZNZVFYem5zNWZtY2hUMDNSdDIzU2Q3eFg1cm0xYjNMcmM2V2cycDZhcDYvcFk3L2Y3NDdGdW1sUFhkVTNUNG5KUzduZi9uU3R3Q1ZlQjZ5UDFlT042czFtczFvdmxxcHpOMlJXZUdGZWt5R1g3alJBR2NJcWJRN1JpZ3BNQWM0R3pSaUxjSC9YdS9aWEVlN0N4bUYwWnMyeThRQWhMRVNwYXZEVU5jN2pxMlM2bDJnNVB3bWJ4NU9lc0NaRjRsYVpVK1lpSDZ0S1lzSk5XM2I2bzRvTUZsK0hVU2I2YjdNY3FrSFpXV29GTWR6MUgvUkpsNUJVdEt5bzBKUEIrZUpTS2phZVZqc2pBWFM2QUNETjM0ZWJuYjM5OCsvMzMzLy80ZHRzMHpXYXpLSXFyNVhJNW53L2k2bWdSV3JleVBNdGNTallFdGxMV0pBeDh0MzBiamV4QXJqSnQ3TDlUNWdnYWlqc2VqMFNFeXliNlk4ZitISUtxZDZlNFdKMnpFOVhPcS83eXhuNDFkY3dGQ1hVYUZBYWVJeVRPT1dkMkJ2R3VPak9HUzVlOTkwS2V4RlBYOVRZc2hCWDBJWWp6UUNVOE5XM1ROS2NUa0t0dHNiSlNXWlpGU2RWc1ZwWmxXVlpsVlZheldWbjFKeDhYaXdWdVA0TkNyVGV3MFZtY1QySjZaR1VjT2lOdWYweEpRcDlnRDhmM3F4Y0Y3dE90RWtnMmwzYjltMGtRRWtlRkJScHFVbVRFamVoNW1wV1ZMM1JxMnU5MFhuc3pGblROM0NBZ3BSMk1YN08rN3phVHFQTDIzYWhGRVdyb254TVlUWWFCSjFKR1VwSytSNlp2Si9CTGdtT3F3cGJ0WVQrOE83NnZoam45QjkxSHpKV1g4L2xzdFZwOS92ejU4K2ZQMkVRbnc3MTJmQVdSSmNQQTZiMXdXcHpsMWVqeVRTMTlyQlBzZkloKzFlOHV4MWhnKysxMk81L1A5L3M5S3RiNUx0cGVURHY5MlFVSkZEcktpNUFYOGw2OHA4NzN2Tng1MzdVZFFteGlzZ3VSY3dXYnZRdk5SMFJ3blk5ZS9OTTEzbmQ5VGVEb3NOL3ZqOGVqbXJST3AxTWZPclh0SkxodTlldFQwZnVkTHBkTDdDY2lhRmRSbGRpNHdGVTRXREFnaU9GUFZJWkVJTlJHNkpYVjBFSWM0ejdGY0pOQnd0endaNjlwWmp0RHhrK3R2MkNadjV4NnlVdjFKcktESFpieGFVNEc4ZkRZWUxTb1JueXVUS2gva2ptWnBSQVRwWWxnamd6dldUUlJVaDQ3TjQzT2xpbTcwdXFuN1ljSjB1S21VeWFna0U5REJzaTBIWkhZbGZhQWdwcjJRRzlGUEs4VG9wRUo1ck55dVZwOS92ejVYLy82MXovLytVL2Nyb3lTc3Bla3FxMkRoN2RwMlZVQk5IMlN6a0pWTk56Mk02SWlOd0xBZ29lSEIxaWpjWEYwWndJbG43c2xLT1Q0VzBMUXBJa2E2cjVlMjNiZVN5ZSs4MTNUdGRKeTI3Wk4yellhbExubzQ1RXlySzVDNUhFVGFNSGMyeGw5MXpXbnBqNGU2Mk5kbitxbWFVK25wbXU5Q0VIQzJ1MTJ1OTAwbldWVVc5M1Q5Z3NVaXJTNEYzZDNLSzdCS1ZiYzNTVzRTOUhnVG5GM2QzY3BGSGNMWGx5S0JnODgzUDkzdmZQcGZOaHJKZGt6WjY3ZjVNdys0OUM1Y1VMZGdQd0ovbDZjUlh6QjlJRk1xVnJqUFpDUnZqalZheVdycXlmRC8wdHVLZ3lrTlpZRHhwUDhEWk5IN2EwYW0rclFEaWRNeEV0UTdQb0dSclVVMi9zMHB1Y0hWYitXQzBWTWVPMlI2TndHRHcxR2cvaCtFMC9KR3NqRTlTekoxNjBpL2pEckc0VnRNZDh1d3lha1NGaWEwVkRYNXJLcHNvL2EvMjJ0bHFpbjNBaFNQYU1aKy9Rakpib2o0M3p2cHB5c2szMHNUR1FRSU42YjVWVEtOQWF4Z2Z4M1pPTDBmYXRhQTU1YmgwM3lvUjlFenRndkM0Q3EyVmlhRVdYM05CbHhTbEVjMnJ4TGdsRjZXNE1pSHpRVlFhUHo4ei9tdWV5Qk9YWE5RbHZCNDkxcFhDcEs1Nklna2RJRHRkd1RVMzNTMHllZ29JYStacTROb2pJUTBNZEhxZy8zODB1cy9rL1J6R3pIVEZ4MW9UTzBaK2dya0RkTGNYTG5nMGoxL0pXbklCRXErQnhYQkdOMlFsbGQvV2JWVjBOZGxMSFpiREk4SkZsUysvSlJ0Zi9tYzhRdlpBcnBzeC9OQ1J6WHlvN01SRnB4UVpBVFg2WXVUVkRFR2Q5L3VOTVl6UUZsTWNFcjM4TXgvaWw4eThGTGtpYkpRbzFDUGVYS3FMdFBWelJ4WGZjcTI4MkdlZWo0cHVCRUMxVUh1emxrbXhtMEJveTVYQ2NQajVTTjVGVGJ0eFNyNU90WXl2WHA0TWcyYy8yWnVTejFTalgvWTl6c05zV01HL1hmL0pPYjNMZVFQZTdNU1NEYWRwOFIrOUVuRGJoOGsrTG1Oa2xvdkgzbkpJKytZOEZIM0M5K3l4YVdnalc1Z2YxbEh0NG5DRGFVa2VldG5NRiszQXFCWjNRUW5PQVYrTnp5MHZOL3IwNCtiMjBiRi9jM2p5OWF1UmtsdGw4dkJLN1JHMEFSV1ZnWEFDMmlpRHJlcTRXc3RjRWRVTWU3VkkrTWpKU1dscDY3K3dpU2VEd1B2Z0pYTHU0N04vNEJlYmVYUGxzWXNQelMxTlRNbkR6NG4xazBybFpwTUxiVjBTdUtKUVo1YTMxOFo5WG94dEJ6WURiVkFaMDhhR2prSUNsb090Y0xkRFdUamtLR0ZRUlRaZGpxeXhyZ2xiaTVMWU90WUdwd0ZPNDViSktUZkZ4NEpJWTc5YU5oRkVlb0ZJYldNb3VQa2dTMFFqODI5bXJ0WmJCS21abHBiNlR6MDdwSkxxcXh6VzVlNjdYSnFreGRQQytOcmhMcHRWVWsyOXl0TUI5TlFHN2hhRHM0aW5LVG9kSzUyNEJTNjlLNVBhU0FuSUwzS0pOeGd4NGNQSmRIckxKbDRiTWlyUG5RK0VWaFhtWmxHVlJSbElsZ2crRUkxakJ6Q05kMVhUWndkT1ZiWmpEVm0xY1VKdTIzWG9QdTFJRWRXc0ViTzU2WFZHNStRYkxFUzY2WURHTUZSbmdjWjdSMWprSWZLemNjUEFSSldzSG4vNDlDLy80MTNSaDM0aDVpU1d2dHVrZlBTeDNmaDBBZy83VXIrVDcrOTJvNG5lcXhDbGpCRkhNa1Uwemp4bG9tSDBIa1g0b2Z1aFkyVGRBMlZlTEpaNWlGUDM1MytRbjMzRTYxRzBHVWNGR2JjNnlpRU8xYUh0VFN2YTB4ZE4rQ1ZQWE5PT0JZRUhjTmZIeExXSW9VSWp1ZlZTczh6K2VVb3o3aDI3Tms2WjFiSDlmM3FUT3dJUlhOdzhFbDBGNjlnSjR1cnVMY2RwbnkweUVSRVlwZGNUL3pMQ3BlRHAxanBVUHhuNVdWaFRabGZ6UGRMMElMMXBMNGJnOUE4bGhlK05qRmNibmsvYXFVc1hUUENvMFNrREJmTFNlbURUeEtqUjk4RDdHWmVDRHZZUmZvT2lGV21UWkk3azVRT1ZteUxqalBaekdLV3lCdjB3Tlg3NnkwT3U1TzZqWWVVNnVVYUs2NEhXSkl0ZkluWERLdnBRNG0veTFkZHJYOGxKOTFNeXBld0REY0EvV1d4bTd5ejFwcWk3M1R0OTBkNE1xNXU1S1NFbHBjWEtzSDJ0WnJsOUFTNUVTTE5mVzBkT1Q4d0ViNlRMSFVYVGlYTlRWcTJPU1lxTkZWTVNTZHZKbWN0TnZvQ3R6cUdQRDZlT2pRNmpLVjRJSmVzblRhL05Tei9UVDhYMlBZOVRqcmYyZmlTNVZ5YTJwcmYxV21CTDNYUjliMDNYSlVSQU4zM2hlWkpUQ0hGdmRLM2dLcFI2S1lvZklaUDlXd1dZU1BVZFRQUTU3SnhlNWI3RHZCNXlTa3BHamh3ZmVxYlRjblVmYUxncmRzZUJLMjFqVGZIVFNpSnduaVhXcVM4eS9GM2ZVNXZuRUNGVmZUV1RaVm4yeXBCZ0RXZFdwU0lqSDdGZ0haRHBkUmlQTUQ3bE5weVdhbjZHNDAxQlNaZTFTc1VNRngzdCszRHY5R3pqVGg5UktqbHdXNHIwYjVqTVozZ0RQUGNwSkZkQWJ1bm1TWlBHSDRGQnhmbVV5Uk5xTUtac1AzM0FUdjhocTNMaUpBMlZpWXpyRzhRd0Roem8xRTkzTDNVSDZXTE1YUzk3QUxDQWp3OExnbmZidnEvVy9VNVBUR1lPSDkzT08vYVpFM3ZXcU5JZGVLWHQrSGgvN1dHYmJNQVp4ZFhkenBpVTM1K2F6WWtTZlhpdHljRnJUN3VIc1BOSEJwOVlWWjk1cGREVS9VUHVZZC9UQXZrZUM2SFU5OHU3RC9pNmVmWDdjZWkyV2p0czJmc1R0YVhKdEZkL0pKeVYxbWtBK1k2R1B4cG1Lb243cCtHdmtJMzhGY1NyZk9IMmlwaTJLSTRtUjV6ZW56ODd1OCsvQ1NkQjZvOFdwT1d0RFZNMFVLT21DV281eDIvaUNWNVRaUjhTVlhPcEczOVdIVGxZUkgvVjVWTUpOM0FwTktjNUs4KzQvTFRoTEpBTmxnTmtUeDFQSFp6SlV3L2NTYW0wbDhkWGZ1RUZrWG13b1FjOG00NDFvRFduRDdRaUQyczVsSm5uVHNRdE1NZzhMbXhMdDNTMFJJNkYzbld1d05TYnlFYWo5YkxKTkg2YzBuN1RHYkNXZ0RQdkFEU0hibm5OdnRNbjdqeExadHdaMzVWZEZOUktJSHI5MTE1YlM4QStuVjFWV2N5T3ZEM2ZuMFZzQWIxUHA1VHpLcnNPYVVoSVFFY2FyK1dXSzVwYlN5Y2hNdm4wNVdFTEs5ZUJxOWd0YmQzZTNuNlZsMjZxMHg2ZURnME9NUDdlaFpheHR3Mnh6VTZkMXdRQXVIbzJLbDVyVkpTTDhNdmhxRjBJNVZ3KzJjbk9GM2hhUU5yYjN3MGxGcytrZ1M0YU9qc0VRV0xNZ1NYRVoxMzd1NThKUEUzZC9meDhYRmdUZVdXcys3S3BZeXVmdTNPZ0VoUFljajdJeFZldGR5Y2xmd1JCa1o2VDdxRCtvbzVXNXFzMHJFNkZHdTVaN0RsajhXeUpSQ0U1dDRvL1RXUXNZcmljbVgyMXZ3U0s5aVRuSXR2dnI3OVhBTzZzTDVFUVFoSEVEbjU3RlNIUVl3MVBEVUdPQU01dHpRN3UrM2V2eWU3ODdmYzFybTlBRnJGa3N5SWVNQ1psWkpYUHlwajNLVG9PakdhWWRGNTRhd3NMQ0d1aHN2MFFlRHkrRFdiV3FLVUVZK0dGYTZBeTIwOTYzeGY0UGVpN3crZ3pjR0I4dnRWeE1Za1ZrYndLU3hJL1BIQzAzMmgxbVZwL01tN0xuVGgrcmFDU0FzNDkyV1UwNCtramkwZXpTME9MUVYvTzcyanNmL0tmMGRHQkp1eS9Ld3dQVXV1YVVsK1NjbjdjT05zNFdubzFkZVNBZitXK1RuMnFpTkJSNE9RdG52NWMybGJYdzBLQlFaOVRWbEhZdG9JbVFnSDNtQUI2Q2l2SlAyRkhYQ3RqU0ZKRHZmYkEvKzk2N21WMEJlb3RGbmJXMys1VXl5UWV2MGlaM25zK1FBREo5WWxkL3F1NElDNGNNNkNlUTFXMnpGK0VHQlJyZXNHQkVFWkF5YTVGUFBqVFlFMVpmVGMvS2R2KzlLNUhSMWRsMW5aMnRWU3ROZi91S29EM3h2MHFnU3ZXNmNMV2s5bWoxMkRTTEE3MVN4RElCSFhjMDVYMXpJVVF6d2Y3NHpmTHZ2ZlgzdWZmTnBCYXRMRWdudnJiNkNkRW8zTUpreHk5ZlM1TDVjU0haUXlNVjNaU1JOVkp6YzNXa0FLaW9LTmk4cVdrbmwyNjZ6UVVZM0JXWU5NQi9KLytlTnUzLy9nR1hkcFFWSGozcSt5MXpuZi85aXRid3BsaUtRZkRaWFNielkvaHc2MW5lQkRZNlNWS2tTcmhMMmYzaDRuRCtNSTMyL2VLblB3b0VjTjJreGdSQk4xdng3UjNUZmxmbmt4S1paQjlLQzZYNm5wdDBqSHhxQ1JJYW9oTnBrMHJsUklRc3pCQ2gyS1Q2OU1HMHkzZnVPdmVRdkVvS01PL3dORjY4dkNxbGs4UWRiVFR1UXlab25NOXV2aUtXdFpEdWJtcFhSdk8vanl0ZXdTV0ZLL1pMWTFaNldSRHgvZGJVR2pwVGhvUjVMMmJoWmR6dDNYK1lReWFMT2g1SmtQQ3VXMWVTVzdwWW9sZ25PRTM0QmE3c3ZicTBDVUJ4aS9IK1RKWU03RDRlNUFkNFhieTgzU3BNelBsdnUrblZ1MmVTbFF0azVPVG4vSEMvZVEycXRKZWtVRDA2dWljZkdLVUhQT3Z5M3Y0VjU2TG9FTXByNWcyV2lsUlpCVzkyM1VrcU1GSFgxWlc3WUM2UUlYaHB5MXJhYWJsYjhiTFBnTTA0bmRmWHNpN3ZPalhlWUkwSjlodmJZZjhWd2puV04rbzBEbjNUZkkwQjA1K0hoWVErdStWV0picm1LQjFDd2JNWkFlRzQ1MVJqZnR4UGVzdVBKbkxSbzEyUEJ2U2xnV0cydk9hM2JlUzlNbk1RUktiNUdhNFRFRkJxeGswN2NOV21HekNEUmVYUnViRzc5bDJpR3I0aEQ1VW80MGpiZHNoczdiVDU4SDVsUVpmUCtBOWtlbnNpV09SVXdZUmtyZ09pcllKOUNPaGdpTXpPL3JoelhlUW50MUJBeGUxNUlGcHYrRTVkeFJyNm4zKzV3UVc1ZEFVc0cwcWo4c0xXR2tZOCt0T3o5ZENoRXJma2NlQk15NVVOazQ1L0RvaCt3S05SRHo2OFV0ZzRUMGVlNkN6OUNMQTdBUHNIRGxRWllzZzV2TXBCQlZXby9kRHF6a0FFMlBrUkpBSDV0a214cEduYUtNdjliY3dHbzhuNTdCN0pHQWs0aHdmVmx5SC9wVGZRQmU5MXdneWZtRnVQclZBNUl3ZldkZEo4bC9Hd2lCK3FEZkQ2MEtZTjlmWjFRS3o4ZGV5ZmRDVzVYbmNwODIzMHV1Kzk0ZEJocWRkbU82WWZmQ09xaCtTY2lLeE1TUStabzJTWHBoWjkyT2wrK2N2R3VJWnZ5S3J4RVhZeFpOK3ZodURNS1Ewbm9mTWZFOEd4MFVZOEZOeHZIV3Q5S2t4d0ZwQVVaSzJ2aVcyNTZ6cmViUW1Ma0hxbzg3SFdYcGFYWDNaZ2gzcWt1UXdOekxmYnp6ZFdPQWxkRFExTk9PNWZIeU10UE5iYSs4eTBhRUl1c2YvODZmcEFDbWM4MHh0dnJMZk5rOC9LM21QLzVmZ3AvN1Fnamxab09Qbmp3b2V6QklYWEFEMndNc2UyK2hSdWhHcUNhODZLd2RoSk5FUHF4QTFSWVNPTFNsejVTT1R4b2ZEUVJ6cDA4UEQydEhQYlduandjcnRvdE1Eb2NyWWNCenp3K3pMQ3hZeDRNdTBSWlZ5Rm1IRnFaL2hHSFp6LzlROEpLbFJOVllFU3I2R3VpMmNJNlQxQU5HaUJBb1FJZXpMQ21qM00vK1Y4SXVuWFh6eVM1YnQ0YlV6MXhTd3NtM05LS2hSNTEwUlpRMU9CV0s4THBDRUc2UnltNytROWdJSmNZdmh4YWJVWXkyVlRabDZ0V3E3bW9TWW9oUXk3QXVsMlMzcnE4KzZyOVVDQUhlVjBUckdPQWxNam4ydE9VZVJMT1l0SnJmMko2WW1hTFJXZjI1NmRIMCtmZVY3Y2xMRWxRSktmUE5LTXN5NUxSUVlHUlpwMEFFU0FreTdVbklUQk9TMTlmMmVJSFlZNDc2dHVYSjA2RkQxdjEzUXd0YnhTdU9SV0hja2dZOWExb1B0cjBWYWd5ZTlFQnZaR2JkMUczQ1JXUmo3N2FHaTZIa1JVWjcwVmdJMnBzdzNlL1p3L3pQZ0YxOVJaN1RTZjJ6TW1NVldzRDladUdpblhqVnBFc1JmMStOWnlhaXJGSDM1NzJEcDNhZDlRL1hmVG1yclNvQ1p4UE43WFllcHp5bUN5blp4ajU1RzZ1a2p4czAwNlZPbWpkVzN1ZjZmNkRxNWpXQnR4eXpHOGNadlhKa0VRelZWTDdMbmRVSlhsSGU0VHM4RjIzR0ZPalFpLzRyNTByZm4zVFhHNXNVRldpaEtnNmc4NDVYVlhPdFh0dURQanJndmorVlN5MTVNbDhTWkFDaldrM2I5b2RqRU44bXcxcWFpc2VCMUpTR0xPeWNQS0VtYkZTWXYrY1Zta3FjNDZsUmxya3AyZ1lSYUliVnFxZ0FuNGs0UVVxR01wemt4RkdOdU5GaGt3OEhsV3BMQnVkMXpWSHFqSG9xbmVTU2ZmMmhDSmtuTFUxeXd1TW5IeHZRYjNMUC9jbXpyRTdZTkdEQzk1dzNZYlk4VVN0Q2F1OERlNWMzdDdldm1ldWR6RjAxMTkyVDY4THVCRFRMbWIxTGhNWnppaEVzVzBPSWNmRDRNR1RzdXFGNlZybzllWEpaUDRsNzducC8zUjcvSGNrTG5NU1ljcHdWaERHL051MUpJQ1NhZkRoWFV3ZEhDLytHNUlIemdaTldDemFOQWQ5ZXZIdWxuSlNmbUxERmVabDdOdHJBcCtmZElSVnpMcWZ3eXcxbmFjU1libGdLWmdDalZXbUVkeGttY2ZuekFrQXl3aGd0L1huV0ZtZ1pGVkZSWTB0SWY5dHhTSzEvMFlXb0tST1p1WVN3QmFxbmQyakdNcG91V2pTcnNlRVo2N3VqR0Y0UXdpS3VHNnBTN2JudXdyTktlRXc4V1F2K1hJRjkxVmFwd1VhNWV5MnpPZUIxQmlUc3N1OWFhRG9NalcxNEpHUEdLeXNyTWJQaWZYRlRnajN1c0Q3cmlESGE3a0cyZHBiWVdUUzRnYnMyTHV4dnI1ZDUwQjFFenZKbkJaUFNrcnFoR2xsZ3FuVUNvWDEvbkVvemFrRndIZWdtTk1zOUJqNjBycFNMZ3B6bVRGOStPM2J0LzlnL0wwRTRzbjhNbVZ0MFUxTjJ5ZFB5ZDkzNXVibTV1ZHlBd09LRy83NzlFUVlYckFZRmtvNUwvd1JHNkQ4K0k1emVpejN6MEpUOGFjYWZTYjFnWkJ6czRrVG9EcTgwWTZSS1NqanQzQzdwVkUwbTBRYUFWMkxUclZSZGVzMmQ0dm9OVnZXenhUN2MrQ2VkQXlJcUxPQlRrSWhDb21XbFdNdTlmeFJEYUdCRDFTdkVUUDVlMlU2Q3FFcm83Yjdicml4TDhGOUpDMlBYU3pSNVdOcmtqRDBsUVhvYnF4dXZrZjRWTllkMkk3WVM5T0lvd2VKTFQvdUhvRnBkUjF0REZOTkU5R29YTndCUHZ5TkV3SHE3bFB2KzlQeTIrWU5rdURFVGFvaTV5cFhacXVUMHAzWlBZaE82S1h1TzdkM3RiYy92anplaUx4ZXhkVWE5dFlzbjBid1dOUi9YWVdWSnNPeWJ3WC8xMmFsZCs0ZTMyWFJ4NVNWM1BOdUhSM3ZHelhMRjJCMzE1OEFMeDNVZGM4NytQRHdJQU40SHR6RXlsWXNmZklVWElKY0FZL1dsdGlueDV6NWNsbnhvclRWY2FiZ0t5L005Y2VxUnJxbzdJaWxDRFZ1cWIyN1NXSGhpRkoxS1gwSmVoUklVamxIcG5DbW5BSjJzWFRhZFZvQmhsT0RpUHNhaHJvYVJXTUFOWVlldW9Yc3I0T1BkVitXOXJqRUl2Y3pYdDFHSmFXT1V3RDBYNE1yV3Y5cThodzI0YURmVUY2Unk0bW8xTmYvaFBFcE93QTVxRFdQSGlSdEZHcFZhenhETjMxNjlWZ3dSQThlcTZQSjlabDh1L055NTRuR0MrSS94cVpQeldhcHUxdkJ3UXlUK2VycjYvdTlQRnk5K3o1WEpHQ0pWOFJVUjdWRWVHTHM1aklwWXhKOTN0amZ6UzBVZGRrcW9ISVIrZG1XSDNrSlczZVpXNCtPVGVoMllSWUtoZTRBdFdwU3o0aW9Hb1RUa0dlcktyd25QYnB6cGkwY3NnUitteUdTa0tRTXFsck9TdjlRdElPUFRmQVRvczhVakI2WHNobThNUmp1SzZncFQ1SXRVRFlWYVZ4TVN3c3ZGbzgyanlDcHk1N1BtVFg4VWE3NmRJbEd5VkNyblVkM1Z0Y0ZvdkJpd01Rc2hPd1FVOWZTa1hJQm9DSUtIQU9iaHBGNlpoKyt2UkJTanVLWHJIUmJqcjVSRkNUK2drNGM5RTFja3N6dzhsek0wVHJtbi9WeDhoUjRkLzRpZEpKMS9EQ3p1ZFJYWk9SdnBUQTZsQTRITm4yUHhZR0k5aWhFVWI1TVpwNU13b2FLR2dKRTVVYUQycDJ5L1MvNXJpQ0xFNzgxeDdBbHQyVTNSSDZaL3Z6Y2RJeDlCT2tHRWIwdHZlcHZVYXRkd05nWEZBVDZ1ZGhHNXpCM21UWGZGR043UnkzalNZdE1wcjRGbjZ5UDdqK0lwdFZjelZyN2wzdy9DUEFnVEZDbDZQRDV2U2tNNldIelgxQWVLTXhTVlQvZGNNdE1KcTB0WkNVSU1LeWxDbWpNYU5Fa1I5c21sNW9Ic3h0ekN2NjVuUWIxNFl6QUVnNG11NXA0dVJTeDY2YVg4WklXeUpXOU1BNXk2bUtKQnJSSFY5Vi9NL3dVSzZ5TmlCUnBTcGJTeFJVVWhGYTZQOTRRa3NSUFVoR0E1WURmVVhYZGpjWjJpYksxYkl0VzY3SDRoWnZ1aXh3Z1AwaUFJQTJ5c1dwSE0yZFloSWowRHVMYlNuNWxKLy8xeGRRdVowSXN1ZzBvUHl2dVRCbkhzcFQ3anVueEQyV0lpalI2U1ZXNERrbnp2SjJkRWlMK0ZHZENwMXBjZmhZNlZYUDRtZ0ZtZ3JNd3QveURaRVdoV2lHYW53OHpqU1cwbnBCQXpkNFB5bmJSWHo0NnhmWlV1akEwMlRpa01TbmdZVk5IMmhIZkk0TE1oRTZxak1SeTdOYkFUMXE5SVBSOURaT1dwbVBNdDZMVldWZysxSEMrMnFtWjUwSmp6ZzV6b2E3SStVeVovSjFOaTh1L28wdTY3eGZORXY4Mmk4ZzJNZjZ4cCtCQTVUdkZreGZsd3ZacmNiUGt0d2pwcHcybUhTVFd4RTdobEpQVkt1N0YvVGVSRVJVV05SeC9hRWV5OUVweWJvNldueWdSNDcrbkx4V1lJTTFVTGgxNnVYNk53dDlpYW1na1pUVkVXU0o0VWFFSXdScUc3bGFkZlZYdnlmUHFyM1R6MHZkYk0zZWt1QndGVDhSVjYvUVV5Ym1nczRIVVAxaFgwaEV5MnJ4dHk4QnR5c3ZNaDV0UU13WmEyYW40N3hJMDZqU1JGajJ2cmkzNWdONEl4UFhrUDhDMmFKdlMraG96UEpoeG5Zdy9SaHdFL2M0WldFei9iSEorbFNxSmJaUkVMeEh3ckMwQnFpK2ZBY1E1eFdkOWdLaUo1TU8xU3h6RklnZDgxN3RuNk9EZzRNWUdNUlB2YW9HaG1PUEgycDVFaW9JVWpHTm5FRExqM1BuL0RBb1ZFc1NjeS9ZZmQ2NHRWQ3Z3VW9uYWRrQUloSE5lZEl1NXRMRUhZL3l4NHpHc1hSNWZkRzdYcXRLb2hGZzBwazJIeW5TMWJSNWZRSEZlclB1OEpYcUNlL09rSWJvL1RPenVCalAwVnJxUEdXYzcyVDIvdE9sNys0UlFUMUlrTWpCbmxGM3UyN3ZXQ1N1Um4yeE16aGV3cG52UVZ5cjluYVdXTVBleDdHaVRyL2pvUFlzWXMyOFVEaWR3K3Nzc1JTNkFOOHc1SUFETkVxWDViRXdHL1dtY2NjdHQ4aVlpM3ZMT1dKR2Q3MU1EKzBmTk1NZXRubzNOVFlkV1hZeWZ5NTJLYkNtMWh2MGtzaWtzelJuRjhPdzNkanpCOCtrR05iUE5oM20xTXdUMUlkc2xwQ09vM21WNExrUlBVRHI5Z1JHR040cElhRUg1SnliSVdLcExYcnZMOTRkUTNCV1pzenJXVk5PenRXQk56T1MxU0pVU2t2VDRJa3k5cGlhMW9xc2RtNHdtbm9lSUhKUnRaejcvVlM1VGZRdHBydlBWZTcwU2xzcDhacWZQcW9WNDFsYVFCZHhqRHJoNmVNMExzc1RrSG9GOGN6Mk5jM2svUXo3SHhsK1hmeDhkYzVPRXV1NUgvbUxFSXBiT0k5MUJLTmJweXh1ZEJqaXZ4RHQ4NmNlbTZFRDZJQ0ZXOGo3WFpmYzV0OHZGQlYyVnNRWmdqVkhDM2NMMndlV3I4cXhQc0tiYTRjV3Z4MzBjVDhuL2hpeWtkcDBWWFNSaFZxSW0rcTIrZUlYZE1XSGxHTnUrNUprOHNIeVdBQmRGSmpzL2FEVXN5eHJjL2ZtcWVTMHZwOFNZbm1QdnlZT1ZxYnFQVWZkdFBmYjFYYzQ2YXVycEQ1N0xqSVVaSi9WN0d2MGYvN0UvdjloSHEyUUxZZHpmaTR5bzIyUWdKSHdGSWZhcmtROG90Sm4wNE1Vdys2dzJiOEdYUHQ3b0hJVjJpT1hwbzdxenIvK1dFSThsTG5DTTgvVHRSZk5iTmlCa25OOGRaTnhzL1dDT1VSNmRma09FcVJGaWhWNUQvVm1kWDVNcDd3SG9tRTJWK3F2bUZOSERubUJUNWtxK2l6WFNSUHlxdHd1bFlHS2tKTTgvZ3FyV2t2eDZOWmVsdEN6cFV5ZFJFaFlMc1k1Z09DZU1MOVB5YWJQTHZ3VXUzdDRnWnM1a1dCeU9zUnZuUzRhRysrUjlLOWd1aEJaNEM4MWtlazh4blNyWWZCVWdhZmZNMWFWSmg5N0poRkxwYTJEazR5S0d5dzRYeDY4MGU4T0w3akpMQlZEUlE0OVpjN0VIZ0VYdkpEK3gwUVlreHNZbnpYcEUydlhkdW5rMGREb3htczFSenpTMEMxMkZsaGdqbEZjTmM4SkpySjlicXhRZUh4ZDdCSFVnV0hsbGo4YllTVEZFWWoxUm1ac0NDVy9wYjQ0bk96VCtxR2kxUmRLdzRTSjJKMEdCY0pSSmRNOC9yckpFdzVmcTBPeUZaZGJsaCt6SmFqb2VESHZheTdzZXhqY1NzV3Qxbi9KdmtRN3hiV0c2LzBhakdabEMzZ0VzeEIza3pRSUE1aXBtYVJzS0VjYlhlN1p0OGNOYW1MeVZQQ2M3WndYQXFFZVRidTFhelZPSXQxQm1PSXFydmZSM2ozbXFuWDhMUlpJY0p0TEw0VlcxRW00emJxQjB2NHVXc0dhQy90K0NHRWtnV2lXQStCUldJTW9MWnNsVU8vNU9QVXVYVWNwNWJXSWkrcDZaR2JPbHNEUkJmZWh3SitKb2xUVHk3ZzJVV0NLcW0zSXFuZlZIeG5idEFrbUJQWk9QTlM0NWRLZU9jYzVkZjRlSVBUZERDbzROUFNtZWQyVFAydzRMRjJQTHB1Z1REY1hKRUdjam85c3BIam5GMEE5U0FzVTAvb2hwUi9LRmVwZWFqTW5JaWx2N1pYZG1BVXJQek84S2pCOTByT0dMK0ZXb2hPbmVLZ3ZqOVJQbWtvK3A4RWRRTDdPSHBjbDNBL1dFTkRtU25panlwK3hHYStSeDI4OUtQbVhCcVhhRFg1SEVMU2xtTG52Zm5uc0RIcStMVDNmSGl5RTRya3hkTUF2a0d0bWx0M3F4WTd4bXQ2dDJ1V1lvRFBqWDRmTW5ZKzIxaVRyVVNyY05yQk9xZXQzdnVsdGJVNU42cXE2U29vWFlQdG9waDR4VitxMzJnRzdvQVYvVnYxUHM2TXhNd3BVRXRObGIzcXFiQkdxZjBpTkM0cFFWZ1dieEhuY2poNENJRWxCNlpqVDRDMmNPNVlCVXUwYkg4MDRUTGVXL2ZoSlYvaDNnNDFkZHYyTjduRTRhQzg5dDRneXIzd1NCeWlUS01QVW9Bd0ZEZXpMWk5BMTIzS08wcldYU2hlVlp1MW1NUHRGb0xpcU5saGJPZGlQZ0NrNmVXcnNBU2JjTUdWbWtUemJZSldkTVRmaDdZY1lEbzBESGxyd0x3TmdmUVM0TW15QjVRTFhsc1dTNnFLVmV0UWFGcW5wS3pqSnhaUmRuRVFUdjc3RU5uaEJLM2lxREd5VUdrNmNuUEZXMzh2SzhlWVFFRzBMVzJzL1YwOVg4Z0RkdFl3MUN4bmJMNTQ5Uk9CQU9wQzNObWNELzN3dUFsQkROeTU4L1dHMVlhV0ZiemhSWlViVUFFME41WDBncVFmVDJLUFFpS0tvaTRuTWhYOEM1a2dqOTdLSmpEa1BzSS9MNStpSXhEd01EVGhkbVJPNExWNVlTUStDRDJIYUZHQWRxdllGYitXelFpb3l4Q0ViWHJURURWamZYZEt2YUh4Sjc3ZHBuWGN6ZjNqUzd5TWgwUkJETE1YRlRTSFN3RjZhSzFsMEI5OW0xUTMwWXN4L0tIYXZQM2czdDNOQUpSWCs4SFdrRmdwSFF3bG9MaEx4RlNQeEgyV05hUVFJRlE1UXFhMG5vdnhlc3kvRVo2b0w1MDRiaWZMUEE4RWNVM2lmdmp3TEJMQjRZR1NzRVJBVDBQOXFEQjhsVkZUOWl4VXNXV01WYXpNL3N1VDRtbU5IaVV0ZEIzQnRXL0x4UzB0b3JHRHhwVDQwelVEaW5COVpYK3ZRTnFBbWRsNk5TQ2RoMVdzUVphSHZLQlUxK3ZRalA4TVJ6VXZ3YksrS2FGN0FYU04wcnNWNERmaWtlNjFyRkVyR2Y1MUNaNXdLT0syOTFrLzdHTU9YY2U4YkJJMWNvZDA0cWlEdGVuV2hxNlRZMXo0MlF4YnB5YitIaGJ6eTJZMzlmUXRobFRpb1ZHcXYrdHpQUkhqUWNoTmh2bUh5b0JXZVlFUndhYlRlVWhoZWhhR0puakdHb1BZWmJOSlk5OWRGRGRzWGhCM1cyZkVKZGJ2VjVYTjZ2Nk04Vlgrc3gwL01DMjRUdTFaYjF3UlhOS2w5aUU3dDgrTE9yZHNzTkhCMGRseXFQSlN0bjk3MFN0WG5Qa1hXY2QyUUFYWjdpMFVZMEJZcUNHSTJrYXNPN0hUVStwbTR4a1ZSWU5NYlJ4VC9jSjRPQzlCMXg3TTh6emd3d282LzA2ZXdUTkt3VlFuemxNVmk5NGFGL3d6WHJkVHRtekdURnVFUzNsWSs0SHpnbmViNW1vTjVqbmlCWlRvU1A5ek1tTGpOeDJjSVNpRWhEOUV1R2dIY0dGRTY2TzRIQis3RURrRlplZUtUMU9RSHF4VGxMM2Y0SmZiQVQyNnZPaisxOUJ4YkhmQ1pGUDVFL2pKaVZLdDVJK0VkbGhUVmJVSXpzSzljY3JiRklkMVR0VDA5Vml1U1VxazJmNmFIMFkySmhOTXdjdU9qS1RkdFcrYlBScExvRVoxbWVOVjg1elg0dWFqeTcxVnJtQTgrRzVURzFITkxwaEhDUWJ3WG0xTlRocjBycGtIMWhlbGZGSWtwK1Zodk1jeUVxbGZnSy9MWTJKY3VNemN0T2NxY2V2L3Q5WCtnNmlzQ2xTbnpRNzA3TzMyaXJ1eDRjRXdVeWFzRnJ4TTM1cGhTU0psUFlJZ2VNL2VOSjdNSjZXNHpGWGVGZThhaFQ1MmxjTzVRdWJSL2c0MEJkWUNzd1V2eTM1dlJwSkJRcjNPY0RncFNUM0lQWVJFMHVmcnJNdHdOSVVIU0xmV05EU25YUzU4NFZoMElaTGVPQzQ1d3AvM01yNG91bUZwYWhlTk5HZWlmWlE0T1ZZMjFtamt3T09SNGh6YXJMVEF1VFhySmJsNHh6QUpUV29yUWdHUFduUzAzTmFXZG5aMmtwYlphUSsxVDVON3MyQW9XcVJuaGx4MjREUTBQREpPTU5sRTZ1aG1mQStkdzBLYVZIa1ZrblA3dHJsbVNUbGZDMkVoSFkxOXVibndoVkg0dzc1WFhodE1pM25aTSszc0FVV2NEdThIdTMySjdRWXRPT1p4VFlyamVIejdhUEtsNEUrNG1oOXFHc1VwNktqREVnQmlJVmdtOXFiVWFYb1dDV29xcUNYWXliZDVNNHZjQUk0Y0J1bzhNd0t3aWkxUGpEa3JJNnpJRHhUNnFUUnBmaXkyQ1gxaGR4Vzl0Mjh5cVhMZHRqeGRMaC9Zc2VMcWVGU0tzL1hwTHdxblBEU0FrVkRvNk9BVy9RKzNmKzJvRkZzVENvWFg2djlFSDE0WVBzQU9oR2tESm50Z3ZvTjYxWTBBZkxubUtOQUxGSVMyeTAxOFkvYkpLNjh0OS9ERDY0OFRQalJtVm1maVhhQ1Z2eDRTV3lhQ1FJZ3MxZVM5SWZIMFkyZDh5eitybVhNUDlzQ2krckNCeW5LVHljc2M4QUZLbDVBZUNNcEhGd0Noc2s0U3ZKa2dveS9mRW9GK2RudUl4VUpreUFNb0xtM2txR3Jlb05kVGg4TE4vUHFNSGVpcTZySzFIeng3Mmt6c2VNTFJKcWNSYmRqRGVUMjhYM2Y4VlZQWDE5dXpvNy8zc0U4czdEL3IyczQ5Y25KeFUxcDBxNXd0WEx0aENSZ1VuKzhFSGpWakRHN0pXbkdzOWdDb1ZqK1p4aGZFUGlNbUNYaFZmS2FtWGdoMzZ1SWkwdmZzRFRyWFhqS2hNdXlpRVJDM1hmcG9rSzl2UEdQelU4bVRERUJkNnFWeFpJWEZPcXBwbXpiQWJJaXhWdk1LRW5KTUQzc0xQRVB1TGpzdFJBb05LWkZZZ2UxK00zZzNFQ1JjVVl2bi94Y1NuMUhQWXJrNmQxdGE5ekM5LzVEOTNEWTJkRE9WTnpmUm5IL3RvanlMMU5zaFR1ZVllaVk4bkt4WDFyYStzejFML2JZTnFpY2RIR3pjOFArbmh6T1B6KzhaTGdsdmNheFUzL0djaDllK1c1TUZwOENuazZUeHd3akMrUU1nNHIvcVBHRWVwbDBJcEhMbldVcjdZdS9nSHIwNy9YUUI3TmxNVXJJRjBrN0ZGSjYwTlgvWUVKUzNrZGw4YWJIWmpTN1pCWlBTUHZWVG4wbnRkdU1YZm9qb0lwaDdnOTY4N3lwN1p0MXVKdzA5MllwbmF6U21OTWgxRTB4UXVoUEM1TVVyVWdRWnNDZ2JETlJXT3puRFE3L0x4ZEExS0hiMGQwTmVNYVhZb29LNnRmTkZucmJ0YzlCT0lHYm5tR2tvaUlLVHhjNzQvLzk1cE1zR012ZVFsZEh2S0FwZ3AyVzQ3MHo0dlNkdDRYYnBubGpmeWxsU3hGV3VUWDFnZjE0RjFLcldIbmRqdndrc2NtK3c4dHRiM3NCU2tPRkpIdU1iVzNRZHdpZjlPZzRIejliM1dEeG1jcmQ3L0RLRnF6RVprby9zZ25hYjgwNU9GMlIwM01FWlplNHYxVS9GaG9kd1kxcFV1eXVIWWZNOWtLVGU4MWVhQVViWlZIVEdjY01jeW9wcmFEWFNIa3VQSHYzYnBBQTZEZWZ6WFExOTlZWHorQ0d2R20zOTdlaGlCT2ZaOFhGQlRjYmhoK2o5cnV6TmNBVFBQZnhHLzdCem1nTXMyUFRNSHZEdWtGazhlVDcyNDlvVDlLV0FxM0FIZ3l2Ky9vTGJ0NXU0MkNHUjI5VnNmbzhMeWJpaERaMkhzUzZHN21uamhkanJNR0gvTUdjQlRVMmdiWWZRNUhvLzdld0xqeXh5Rm5hbURrc3M0Y0JTeE9WTStPeVgyakVEY21uWCtKVkErWk5VTk9oV1drWGtWdHNLL2owRi93MDFGSFpra29KNlA1VGZMWVFjREdJMzdueFM4NDc1dTVvWmRKRTJWNDUzYXZ1Rk96blR3MFFhaFlhZzh1TFMxdHNjZU5Jb2hIK1NWL3F0VUpiRVNkVW1tMWp4ci80c1JwTzgvbFBocTI0V1pjelBMOTNzQjI3cFMrTmEwY3JlTEppL2p1K2R6aFcrWWtFSzdHb2UwVUFRU3FjNWxCcjlSZWJHS1dXcTRmRERLK3VlalZSM2Y1VHBEL1M5OTFsUkg1NmhHbHRyQkY0WVZQWlRldEttbVNDak5NN3NUbzYyRlFaQU5UUkxtdHpwYnNzVjQvOWE4cTNRMnhOWXFzRGtqT1I0ZnF1YTNtZmwrTHhBTGdGSTZ4ZmI5elB3RFZjOWN2bkRVL01RYzAxaERrUUxyTzlORzVvV0NPNjlPYUlmUElHdHo5a2p6UHdtTzB3L1RkNi83bndPVnEybXJpSE1RRk95Z2t3cDMzQzduV2pTeGVtTjJYMWF6bHlhVTNaOERnM3RLR2R5RGV4Q1dRZFNER2dHVjk3dmZFMGlUbTF4ZkJMZzFoQ0RHYUxUaFVIL29Edm5XYzVpTld4QmRxeVc1c2hCQWc0S1pDWitwUWlVSUpEVTBKZkY1ZmN6cVBwQ21KZkZOdWorWVdzeDJsSWJSYlVJWjdNemVONkE4bnVSTTVrSFM3aXhpbUhnWVpWUStZZVFUa1JFUUtrd1QzR1daSFJBMGRrSWxMMExyZmpFc0dZOHE2dEhETTgxbUZ5aVBRaVU3azl6UlBGWTFqRWtDR3hzd3gyZ0RCbGJwSjFqL21LUjFORnY1d1FiL1M0Mnh0NWh3K0oyNndLQ1RJOTBvYkpoZklzczNtc2xKd00vL0Yzdnh2bEtZN1lnM2FTMUN4RkNXWkIzUVl5dy85WlA1NGI0TDc5dTNHOVRjZWhxZVl3RWUvSURCSjkvMU1yWEg3MXZ2aS9IbzlGZ2dRVmtCYUFSMC95MFZTMndLVjUvSSt5Q05oMDRlWlEvbEZSdU1rN3E4U25mRHMzQ1I1VFhEREo1a0xoN2xEQnVUVkEvSXBiSUk2Q1RINlJtdmluT3g5anJNaE5TL2Z1dzNOK1gzNGJoQUZQWk0rR28wUlkwWG0rZHMzQjhuK1FYbkhxNHBUUW9FSWRYVXg0NkV3cUhON1ZjV1lUNEFnU2Y3WDNiRm1NRmlYS21mNlVMUWoxd2Y5b2hUclUvT2F2L2NGeGduaFB3ajQvTzdwaWRBQmZhVm1VYktBRGtVVG05ZEpzZ2JOSzIrYzhQWHNhcitUbTl5a201VHBvOEtHVk5KMTlEQ2hPZHRYSlFwMVMxWDFVWk5pZURzVWZtMGtGaitIeW93eHl2bGIvcFZJUXBrdHk0a0dmUUE1R2VtWHp0UEU5YzFpalErczNQTkVjU1BoNFo4dWhOWXBOU3B4UHJPamt4bzF3Tmo5ek1uSkFWazFydXJwNjVmM3poa3FIMENOaS83Q3JweUVMajEyVlZTY3UvdDRlSGp3RXBHUWtOUjlDcW96VjU1NFp1TTExOWFnMXRQQ1NLdWpRMFlLeE9sSVNUL3VERnQ5aWtodUZ4cE5UR0ZLMXExaTU1MEQvSmRxWnVQSjdhZWVaa2hZVW5hUXdOZ2NjM0p6eW1PZUxmdTF1SzZsakRjR3lmOHVnQ3h6TzlRRmhyZGpYMlVITmpiNktMT2VUQ3d1b01ldUEreS8vdGZFVzNWZE56T292dnYwOUhTNlhKc3JFb0N3MHArOXEyOEQrVWI5bWU2T0MxM3J5cWJ4cDFLdGdTcGY3alJHOWR2N3NzRnd0TXVUb0QxdVF5WXlkRHBQSjVWNFVNYXlLOWJaaHExRGpRN1Vla0hlUVB1S2ZLNVhOWUdCZXdSUVc3bVlQcGxERnRNWGt4TzZ0K00xZUxUQnBNOFNWcVR1Tnh0bFYzVlI2d2wxYmhESzFTYy82OGoyZ3liNisyQWN6ekllUmIrTFlPY0dTZHlrcjhHeVcweG5Hd2FEdDNEdVlCbmFzR1h2VnFzOXl0Vk82NWIvOC9VK1NwOXR2ZGJMRzVPWHlncjNnSjFoN2JLYnZnUnRlR3hBUU1EYnc0TW5MeEZ3NTJCeGNURWNqYlRwRkhkODJMdnhPRTdJRlRyRGRIRFRRTWNtNFpOLzZxTU85WlVnYjd2d1d4NlZ0NUs3VGh6NnhpQm45OVA2ODJ2VkMvWFBCblB0cHNnN1cvdUk0NmhwWVZsckJSOWl4djNWNVJHRzFLQ05qK2FWR05rR3FlUFlaaWk2eHhsWC9MQzVSb2FrN0dnbkhRNjZzK2lJdlBsZlZ0NUJxWFFlNllsU2owTFk5K0h5NnUvSWY2TTBIaTVoemtyQmJ6cXRsN0xheGpzeE12Zi9mTTN2MFF4VitMOGV5bEhvVkd1NDZYdHM0cG0zNjFULzF3SGo0L044RG01OXo1NGJEaDc4MmUrNGMvSHZIMjdVTVBmUndWTkpqWTk1MmJrUmlDa3RhamdJemhhVGZQUGx1WGxWemNBUHZxbHFISTVJWDJZK1V0SWEwdEJpWDQvYWx5QzlnYzNWSEVZZDBYQ3p3MkJFTWFlZytrZStValcxbU9WdngxVlJMSW9SR3BoK2FyM1p1TFR6Z01DZTNxcjZyRjErdkkvZmtjTE1LMVdJcXh2ZW5FT0NUc0o3eVVkNXErSHh4NHA5RTNlcGNYeXZOV0pVYXBZOG9kWDQySlI0MitnZ3hMajN2NEd1SHRtNTB3US9POGdBcnZvZUFRRnhnM0dYWXVjZERzSzVjTlhibVIwNjFVWjNjLzd5R1dRWExCeG1lR21rU2dtaTFWOUdRdUUyZmNpdnhWQ2NwcW8xR0NIUllJZFc1ZDlPTGc4bXpTOVBrTk1yejl2TnlqVlBwbmZHUEZTL1dEakp1dGxBK1JEYXJzbk5haTNydVorMStTVVlvRGpSTVk2SGFiNllMUGZIV0xlaXRNaGN0dzc0YzhncWVkNVpMQ05sNnE5VllPRVlFTGdSYVZORExmVTVWLy9LcnJYSFNhd2xWRkVHeU1wTUJ6dHliOUxWeXJYMFNWVit5VCtncW1JVEJzZFNlMXYyUFc3YXRpNTJYcnExbUdwcWFveHEyOSt0cHlmc0QwRW0yZ1hMRjJqTXFCUjZZTDkvdlpaZTFDMkdTaFJzWnlRdmUyUjEzTHVMZUluUWZ4Y0trN3c5L0VXcnVtVUtZZlFjYnBzSy9RZGx2THNNdmZIaVh5MWJLMXUzTXFiQTlNVnV2LzBSTFdEVnRLVGRQMlNSRXltWm9GZllWcmtiR0dreHBiZUlzN2lPZXo0SVg3T0swRVBKY2xtVTZPa2xkcXdqZnZHejBaRUtBaTlDOHM1WGNVcEtTdmJnNm1YNUJ5WG5GYk4za0h3M2lWdkVMTWFlbnA3WEVaSFhxNTNCOE1wS1J2empXZHlRa2NjSTVxZjJvaXg0bkh5NnlIMW5wS0dnRVZac0YycjhhL1hYdFgvdWtQS2U3bTdtU0pOR25jRjRrZHpKV3p2U3lBZDVFN3haRU85ZEFjR200Umg2dVlxY1A1VnZIYjVQM1ZPQ2JUYVRRbEZRbXJ0dFJ2WEdTRFRaUlBqcE1mWEhiaFc0Z0RWUGtvd1h0OGd5ZEx3SWE4ZFN4SGJWOW1QSnd1c2VOeC9XdWJSUFJ2bnp4MXk1bXFjUUhTakpnaHZKbERRRmJEM0twNWJsVSs0elBjTE1TOWFDTVNoVFF5TjJVaU5kWkNRb2JTZlJ4bGkrMzdaWlI4eGwvWjg3V2h6YUF4SkcrQWVEOGVFQm4yUEhMLzZPbEFzQ2M0MGRlN2ZyNkVNM0E2VENlQjF4WVhTbTdNTTJvS2VrNWhTQXFyb2FlYWFYaG5GMHBNWkVaQStJM005aDBqSWp3RFh3aW5qMXQzajdNS3Z1RE9QbHFmTm1EOXVxRmp5TDcwYjQ1ZEQvV3BPOUx4d2Rhb1Q5bmg2TzUwdW4zeFBmeTRPVGNLN0V0ZzdMci9lTi9qNWZwY0dJYUJqSWlRZTdFdGwrZmZxbTYzekF3VzlMSEliYW8xTU4xUGtLSmhPbDg1eDQvN3BuSHVicW0xdGJFc2JMUWtrdDlzTSt6bEQ5bG4rMUhZSm1sb1doR1pZdXZJWitKYTNzU2UzYVN3VnAxSXphWmxjc2N0Yjd0VWdrc1JVT0c0YlVaeTZTNnBoWVNJQmhkaXJnamdFdXlrY3NtU2ZjeEh4eCsweUZDREl2NDdEa3Z0M3BmZmMyRCtLNC96cGhSMFpHV3V5WFR5SHZPYzBmQ3RHMENwVlVzV3NGRjlDUmtKTDJPNk12b1JQRHVOZmNSd1pjaWdTNjVuekdkYVpBbHNKL0NNZ0hjNWRRQ3FPRkR6cjNYbE5nQngzMjRVWU02dTZreXB5dHZmcUdWekVWSzN6N3libWFETVdJQVEweWY1YjBUTTZJUEdQMHgvLzFmbCswMUtUcW4rcytFV1dKRG5heitSaHdNRkRidE44TDh3OENFS2ovaUNvZzk4L3I4eTBWSEczVUd6WU9RelNMN2tuQ0hvbzJvWmRacFV0eStTOVovYTdxall2NFZ2ZjVubEFjL3I5WHdIVWgrM3R3c0tPdmVuTFU0KzdCd2NHNzFpd3ZMNC9DMEJJNFdZQjlBdno4dWpjY2pHUEM2TU9EaUQ5OHVrZ0ovMDRMcUNheFA5Z2lST2krcHdxUlAyNEc1d3NBZVU5R0o3eExtUWJLSUU5Ly9VVnlwOWRLeUZrbm9nT2I2bVFSY3BDaUI4V3B4Qk5OdEN6RU9jQjhDd0lTQU5sYmlGa3N1WEl3RkdkZkVVVjdkbkN6UC9qTUpEZDdRclZobFZITmRjYkZrcVByY2k0eEpKQ0ViUW4yZ2Ruem1OenpPd0h4U1BPV1h4dnlURmdDOENEak00b3gvNno2Q202amorakI3Z2VvdW55OS9ld0ZGMnl0U3NaUmU3WFVIZk40S3Bmejl4M2ViYm1ITXo1dFFNYy9vcStwOWRXVFVMWndCYW42VElTWjFGSk81MUJtRjR1YVNOVXVJclR3djYvS2RUZjJ6N2VYSzl5bGs5N04ydFY0TjQvTzdXckJlTzRrNzdScngrUGo3ZDNSM1cxdW9UV1VPcjV2MHp5M1d2Q1A0N0phUlRjdE50cmxES3BkWmVGTzJVbm1DRnZYMmpYbFdxOVdlQjNISEtzdDQzdm9kdTJ4T1FoNXY0MU1lRXdwdHR6MmhEQlNwbElhdFRXeHh4Kzd0RmxhMVNWM1QwOHJhOHBQVGZYcm1DejJUVFQ0YVNpbVkvWDY2Y2JscFdHZ2pkNXpnUjJjamptMlBxbUkycHpYZTZWOVViSWlrcjZFaVNNc0t4bzJTQ1RpZmd3SDdEOUZSeEVvelV5RnVXRFBIdkZiN0xzd24vVHZjUXUzMFJsdzZmZDVUOVlqZmsxUVdack0vV0NaeUVtdFJEZnRMWElialRONWlNQ01PQnZ3bHFMWUM5bExTWDJZbHdXdEErTWt4VmU2L3U1b2tjYnRRYnNxTk1hcHAxYkxLei9hNlhhd0lwbC9rakx2N3RxMHVlZjNSU2pDLytXaEhVeEQ4QVBoS0NZTm9rbDJUZzFxOHFPaUc4RmUxeUF2MXRtdWMvNTlyRlo3Tjc3aEt5WU9Ta05JbDRCVFcvR3lOWTVpcVN0VGZIc1NvaHRPdFR3KzJ6MUw5T0hpRW1BY1h1RnduWklrU2NHQVpaQ2tRRUR6KzFlNFBDSlR6QkJxa3dKUms1SVl0bXRqb1JaeFhXOHRxOFVwSkFLTnpyeVlZY1hOaHY2eEM1QXk5Q2M4MXRtUTl4WHl5RDRoTkFaMjNVY05tM1N2Ym9Nb3pyU1BYRTYvb2VGZ3BoSUcvam9QR0Fha3VaM3BVY0FabkxSaFQvYjFDdmhiUTdrMXBNRXRBNVovL1Z6enc1d2orVU9aZjhucmVTQXM4M1ZQYXQ1TUt4NVlhdHB5NkYzT0tVNlZURnNrbUpmaHBhaGVBN21qaXZBcmo0KzZab21kU0FpajZkb3J3c1BJMGw1bHBaNExVWGFyWEpTZG0xZnZsR3lyNHdJVHd6WUlqVk1MTERPa2ZIak9keEV2bUk3SGNQODR6RmMzN3Z1aklTK0ZqTTkvNm00Ny9jQXkwdUh2N2IxMmNUL1I5YmtvMVpOWTc4c0ZOVVhkK2lrODF1eFkvcElWZkhrREU4WVFNVk1rL1d5THZWcGxMeXdFNFNxS2JtUnVoNlRkb0VpSUpMUGt1T3ZDOTlNUHFFMnp1SUkwUnhEc0Y1WFArZk5jUS9GeURlNjc5RS96dzdybmQ1QnZTakpUZDNPVkNmTEhSSmdqa1NLemcyVXk1czU0cUpqSG5YZEVjWkpYcnMzUnFmQklyMTljWVRiQkdCbGFrZDFPUTBxeTQ0dlRNdVNMWmdsbXlic1grTnBBb3E5RlpRRGQzRndaekluaXVnWFhubDlkc2VGd0R1bVNuOTJHVEdmSmNoazR5S1JnUHhzek5OTTcwMHZEdEhPdE1leHhJRG9RZlY1VVZ6YzJXZUcrRHZnc2Rqbmt3RFFWMHRKenN6bDllTFB2SExFU3N3YlhzVmdEY3V5TWtuQmxRNVdHc3AwR1JuZk0yVzdYMWVjb2FONk9aM0ltOGpacWlvYlJHM3dybVZqWFZhTGtnK2ZxbDdHYmVFbUFEdlJZZFM0aVU5SURHSjRBSENvdFZ0VkYwOE5GclZwWTlQVGFIOFdHcXc0cTBlaTFTZWNVR3J6V3duR0hHcG5sNWdPK1hYckhJSk1aK0phU0dQZ2NSVmRXVnA2ZW5nNzcxaUNqUEh3MGpRRUZmMkIxQTE3OVhCaGQ1UG9pbU5ZWFBwTzVnRHJEOWVVa3ozaWc0S1RiZTdQM2E3ZFoxbHdGZzZGb2V4aWM1anlQK0lMYmhrUHJJSVE2YWhpMi8zaXhab3ZyUzVlcVVpbldSeGJTcVhnam5QNmdXZHVuMHFRdzVya2JxYlJMMDBqRkRxUGVtT3ZFWCs0RDFKOFRpN1d1Qy9MenpIRFlTY2JpSStXU3o5cTBwNWFyQ3JwYm1qeXcyUXQ3T3JNTzdZVzVtaDRzNmowVkNCc2tsVVRQdVlwckRZWFIwamdUUHBTWXQwYUVsMWpxUGJFWjF0ZFZBOFNSQmI3UG42RTlEKzZRVWF6d1YxWFlhQXpYTDliWC9TSm5xRGRKUlRaTVJUSWVEOThydGd1N0hBRmlTYmpSVUlXU1NwaWEzcWZ5YTVQTEJCblgxOWl5cW1MRHcxcWVwbGpOOUZkdnJWOTVublhnWnFQbGhVdkRQeEVGZ3I1Z3RSVVpxY2hXaTJxZjRXZnUvWW9iNE52WFdvN0pkYTUzRG9aeWVuYzNxUmJ3U0VneU1IWnRIekIyNWxwUmUxbElzU1lod2NLZzFJaG5za3habyttZ01YMFA5SUFRb25MdjI4eWc0TUZpdVJSVXlxMFVSS0p6RWpJSStKdFVPYTdScm1uNWlTTk1GdTYwSm1mb25ETzZzMUZBbGlEMUU1LzhiRE9Obm1NbS8vekV6aTZNWEtVeHd5b3FCajEwMUhnOEMrMkNCZGUzUklTRm4vTGlRRExjbFd3S0ZMdFpnMU9VUFdRUHRGUW9LMTE5aW0zdTZBNjdnZFVkTmFRa0pPNmQyUzd2UU12NDNJK3JrYm9QZ2JpMXBZWVdIRmllaXN5VzVZb3JxeFdFUng1MExMbnIwODdwbXA1MFNHa3V1RldQRllLT3F1WE50WEZEQyt1VTRQZXpRU2NkWWJDbzRxeldGOGFUV3RVYVJNbWxMQ0ZvbVZyajUxVSt4b1BwUkozckZndjRMdlRmTmNPcTluRE1BUmFSUlFOUkhMb2E4UkZHWU9RZngvZDBCTlJ0bWZaaFMvME9SakV3N1g2OENlM1JSeW5XczlQQ0JKVmhhUDdBcktPSTZkUm5kN2xmOC9WM2NscDc0SkpWKzliL2lERXU3cjNtUGJZR2MzMVhUNTFxbno5MnJiSkZmaEhOLzZPbGh2N21VcTlsMUhwMWRZVnhKWEo0dzBmRnhOc3drTEI3Zkl3MEVwRm5GNVRkbDFUeHFyQnc1eWpuL2hQZ2UxaGkzU1Z6NlBNM2IrM3ZJbGtaWS9mOUpoL3VGVHFlYXppVlRrUitXaUVjSDVIZzllYmZxTFVIbk9WWHFRMUdDcmpMU0ExSXZYVTFpaEV5TG9hVThyYUM0OHYyaUlLZHhvZjZST3hQNE5RTnJnUXlUQ2tmTFRzV29YbGE3YXlHbURFTkFiQzU4QlVIc1h3V1BDc1lweVdHM2xQUzlvL1AxZmwrdWlnNkx5VGMvNzhmYzM5Ly8wNkc5bUFEZXg1SmxXMS9TNW9nVUJFaGVwdEp0MEhBNjh2anpzN092MzlUUHIxYkZ6OE5NeWNSQ2hFdWd4NFJybHdDUFVBM3hhOXpsK1IxZWJudXM5TVVQYnk0emkwbC9QTFR2NHg4cG1PVnZoZVN3ZHRqaVBUbnp5R3U4UklEekZlbEc1WW50YzFRcnR4YndmbVZLc2htTE9mcTdDUCtmcURhZTVic0c3aWpzeUtiWGkxclJoTTd4ZzdMWVJacXhpK3l1eU41a1VVTTBSenI4OFU3VHZMVmNZdUoyTDFjcldleCtmcTdjNFEyK3lrU0xNbkJCakUwaVRJbDdSOFBNOEJ5UFRWRFRldldVeDRLMWRyeVEvZTRCUC85ZlUwcTdOL1YwL04ra1ZuSmVJaGNkdTd0eVBtaTltdWNlcmRFTlkxVDZ3Mmk2aE9qQVZKYTM4MnZlYVFqcE1mcFd0R1M5ZWQzeHBnRkt4aVFvMWdBcmdCSit0ckpidFYzdUNuODFtMG5QaGVkTlpBZWwvK09ia0c4WThBS1ZGcDBFWWk0WEtCdU4zM0tJeDRULytJdUtUeWw1MTdZL0p4aUtLVjRqWjA4Rlg0WWs3Z3VxSjVnVHZsNmJvakJUSklENUtjWjFCejErVTV5UEdqS0FxcHU2MERiVWUyTGJEL3JVdjJuOFl5ZHVVQ3hOODErbU8zUWQvZmJYT2gzT0YyVHdMRUdwa3BobWlFSUJHTEM4L2J3WG9oa1pxS1JDdnUydFR2RkduOWVGUExwRG5SL2Q5UFRiUVFvZG9TeWlnZWY3SXp0My8xelIwMzZJNUMzeVQ3cXNpSit2R3BTRGUzcllKNUxoUE1sNVRGejRieUxFYUk0V0Y3WFhIdmFWZ2lDaEtNYnZLU3RJZ3BBNS91MFcrRWc3Y3oyVnBtR0FKM2xLMVV1aTRJYXlpWDYwWnU3ZjZXM05Fck54MDlwTUV4Rys0b0dOeXdReitta2NtWjAxRVVWckRGTDFCd0VGLzVkNGRsa0xVdkd1ZWxEZGt2R3hGTVNzYnhsbG1lejVMVGJkVjZoYWpXUHF1UmdyUmZ6dFQyVmh0Ym9MbS9aNlQyQ2VwRWJRQzExdjdiM2RVeThjdCs1VzBkZlg1OFpGNlhnVmRGdFg1Umk0TnFmUC91OWdsQkxwZDVHYXZHOVJLdUNHS21rSEJzbGhUMUd3NDdqU01JWUltdlZCdkRyZEZQU2U0cjlwWkV4YnRRKzlObVNUZXVJVDVzTXd4blNQZlRrcVFScWxteHdrdXZsNmFlQ2VxclpQbGtGYXhLYkNYMkx2dnhaLzFEdmQrbU5HWE5ZckN5SnNHeTlEalNkRHk2SUtCYmpReEFqRGwrdmpEU2pvbzRBL1RLQXVrZHdkcGVvNFRzbnFXZ1UvQzEwQUlaOG1HQjZFc0xFbjdjcnBFRXpIblhIVU5rRkR5aE1zRHRMNW5ZWWdkS0lmSWc1d1B6TUtrMzFpZkl6eTVHaEVjK05yMVRlTU5HeXJOZ3NycUptWlRXbnZzdGVGKzlFV3FxVWU5Q292Uk5ad1lBWDljNmpaaU5zM1VmODB4T1prNy81bHQycVFXcnE4R1VEdUVVTjhjaW9LeU1mNFFhVFMrYWFPREk3OUY0QngyVDdJRHdOZUQzZ3F5NDMvaWhBdEg3ZlJ2dWpJVE9vVExtUmVtZ0RJS0ttenAycEh2WG95NVBicno3Z2pyR25oL1EzS0hiajRuNWxSVjJ6OWljTlNRa256WWNTYVNzYWFURjZRQWdTQnFYQzNnZms4TEdKNS83OWNJbFBBR2pDZVZISXlvdFpLcVMvdUhIendaZmh0QUFyUXVhKzdweitvM2d1UndUV3lhZ0hWTnZGN2ZGcXMzTXVSYzlkLzNENGw2UnNMRElMLzBtYkdaSFFlUWZxdlFtdStjL201Y2Z0OG1rS3FocG5KZ1dBd1ZNZGowRVhuaEpBejFrN1dVMDVZUGZYVkVtVFRNTVJiWS9uNFl3VVFvTTM2OUZMd1pIWXpQTm1Ha0t1bVFYeUd5OHNMd1Y1WXZ5T2FOV05zTzN3dEphRVB1YXR1c3pRbC9oSzByYUdtWEJNZnh2enRuQ2oyKy8yL0tIcnNyTkVrMGcwbGlrSnNqSUEzTVlLVjcwa0lsVGFDL0NqODkyNG8rSGhqZGZGNzJIVTd4Q3FHMjBNMkkySCtXUDgxT0thaXNqS3l1L3FLZVA3TDU1NlBOLy9DaDF2Q2twcGh3cWsxTHBOOWwzU3kwdXpETFhVK24rV05JZkEyYmVSNmFiZitGNWlBc2RaOWdBTHAwVHE2bXJxWWdkTFh5K2l2TlNmRmxYVmY0S20vT1hGMVZYNFQvUlBRckl0TDFaZEpQY2srUU5Xem90djRBVXdyRTkrL01pMm9vWVh3S1ZnVFRPWVNDTUowaUlnbkFrTDhqVWEzRUJQRzhtaytSbWE1bU53VkpxV0hyM0QrSHF6eXluS3paRVhySi9BNW9YeUxkcllVWlBuRjlIRm5uRWZ3VE1Sc096SERJV1JSVGR5VkhBQ0I0TG1oRTFEMmEzcitXS0RXa0ZMa0ZuRmJpV1RyOHFIRDE5RS91c0ZnQkR6NzhIZ1RUVVhRZG42bVdlVG01M25QLzR3aHcrWFQyT0QzVVd4N3VEUThjNzRUQXk3ZkxmdmpFUWNVSzhGbUxKbE05ZUJJYUEzSHVsLzZ0VmlDakk1NmdCMkd5Mjc4YUxEZWFwK0ZjY2J6UVNtSld0WnZvWmhUMmM5V0ZJeUhra0V0a1d2aTVtZjM2ZCtvN1l6amtEa0Nab3RucG5IaTVMc1lNZmhIV2QvVmtHc0g2Skt4QkQ4b2lQMHEzKzBQWGw4ODE5NTBjNkx6RlljMjNoSmRON1BHQnlSY1RzVkREdXJzc21FeWNsZFdIaTFacHRzZkhBV3FmZWlOSFEzYUMwc25LT3B5bnJqZGdOUk5HVnVtS2RpUXN1akY3dXJBZitKZ25Cd3kyNS91cmFPRGFJTGVkTFRaQUwvNUdqaVVUWmlRQTFYUWFkVkFxVHBnOTFuSEJhKzRmQVE1MzFGN1h6WTJ4WGd1VHNyY3hOUmZTakl5bmlqYURCS09HRHFaeHlkc2pTUFdaQ1c5bFArWS9TVGcrYXpWbmVSSHZhZEswWm9mMlRhTUh1VVMvWURpdTVkcXZYandYSW8wRWVaMytNY1N5QjhMa0plcS9nNGkyeERkQUd2dWRSTyswNVRBSk0rRHlDdXgyV1VjSytOMjVXMmV0VW52U0RrMGVjVGJYeG0rVkdYTmJIck55YllJbmFmNXp2R3g3Z1UvQmp1SEY3M29VT2VOUloxRlpUalJrWDNCRVpCQ1BHbWo4cTJzaFBlN2c4YnhMcjU0NkpuS0dheTlBc2hmUGpqRmJiYmJOU1YvUFg0NzhmN3JCZGJROWt0T1NmbFI1bTNwdUJRV3FBQ0RzWUtsM0U3MmdVV0xMNFV0WGxtdXYwamVJZHBuS3lkeEpTQ0hrZDVmUVpDYmpMTEZKdlZYYmxTUHN6cXZRR2JpeS9IYU8vVzZpcnYwTEhhOFVmY1lqOXVrekM0RkpHT21WTjZFWFJnZUd0NTY1QnF3RUJmVkhkZHNFeHZ6Smtwb2ZOMnc0Z0VIcjJrcTJWWmM1ZXpNckgwdlRwak5kZW03MkRuakhVWmJPeXkxeDBhL2lTUUQzYkNJMTluYlNSK2prVDFFdWpHYjE5Z01MUG9DY1dYWkJHUXRQZWUwdS9LVUVUaWlTd05HVXdFTm96ME13bTVNRkNzSVBVcm12ZXVmRllnK3dVWitIcDAvZG1aUG1aUDB1SmlVRHd1dTVPSEVrWDFycE16UjhNTTJML1VGMDZaZEFlUnNUOWo1RTAyLzQydkZMNU9RUHU2b05BM01VUkVNUmdGZFB5SlRlT2tFRHZNenA3RUZqR0NOcUJnZWRxalBMM0FacGNoaTNWTlpZTDZEMUc3Wmt5S2c2Und2UDU1MWJmcGF5RUJhVDl1cU5QbklDejRLQnFNQkV2TXE0OVdLSVY2eWRSL0V5MEZLWDVDbHMvZ2I5bmpWei9WVC9HRitHSWtRUDNSOEpEWGgvMzRzNWRPdWRmSDZOdHlXSC9KdS8zMWxSZnBDaTJvOTN3RXliamZKU2EwODFvaXpIR1ZZd1U3Z0xRVm9wZk8xSlJuaHVHMnFlOEtrQ0t4M2p5OVZlQjNkYU1LaDhVaVlnaXQ0R2R2TkJLUTBuSmpRK0I1Q2RjSXFXZlJJU25IamJ5bVpUYk01bWJvTFllNmJqVG9SbW1JYzJWVUUwWEtpeGVYQ0V5SmRYeStteFF0SU5HTTBPM3FDVytuMVJVOXp6T3EwSnh5d1dBOUwxazU0MXYwcEhRMGQ5dmM3N2RyTHQvMWFsTUdOY2V6SFNscEtGajBZQVNpWEZBdFRDR1gxK1FXWFA0bUZwN25wcVJZendnWTl6MG9tWkpKdEZCNmNHdXR0cnlDZWFsdHpWbnFnSElHZm9XSEpXeHhlVTNlckFZNW5laDFvcEZHOEJSK3A3c1BSdUp0Ui9TMzhmZVVsVlRZT0JuZEVoRXZWc3N6eDVjb0Z2Q01ZQkdIbHBDc1RpekJ3dmJSR2VRK01CRzd3ZWU3QWJUMytFMjk2RUEvZ1BuWng3NHBRL0krVWRWSVVDZzdjOHdQbURnVWVUNUlyekc1RHF0TlMzSXQ5a1oxK1JYRDYvaStNWDAxSmZoYy92dXEyeUVqOGhQQzliWUdodU9qTWVMcWcvMkVGdnA0cVozaVljaXFIdFczc3hLc0RaTU9tcGtkelQ5ckZpeS9TZFlQVFltNEM3NDdtTnk1OWd5WGxjbGRDS1ZyQ0J5R3lLSWNEUlU2bjdXNUZ2OW0rNzhBU1FpMjkxZ3NGaGdtalRzQ3ZRYWFJek1qM3VIbno1OXgydEdaeUhIZlEwQ0lPdEErZnp2M3V1VFlXYnJva3AwcUl6bFkwdUZ6d1kxZVdRYk9LQkJYY2VRYkhuTTQwcUFrNGRSa24wOVJNSEhUdGRFY2xlZU1JZTlJMmc4OHRKd20zU0lVSFEreTM4V1FQbzlZUlhIS2UwOHVGcmc0SWJYbHB6VWVDRWM1a2NwbUhpV3d5V3pSOW1GVXFLSTNCUkZLekVOOGNjN2h3dUUrZ2FsUUQ2bEV4RXpxY2lXaW1kaGh3RGN2d283RnY4Tnh1SWtwL2w3azJFbFMwV0Faa1Y1empEUlE3VThKc3UxUWQrN0VGelN3cThJWWo3VVFzYVRCY2dnRHJRZGZnR1hLWTkranZUK2UzZzRIZHNseFJoREdab2hHSlpTZ2NpSmd0OFpsZFpsNHFuK3p2ajJmRjdON3FMbzRXLzFPeVRwTTRBbGttWlNwck9ISm9saVVvUllhV2R4c2VpdUNqYTJOS1c0TzZnbmRNSmdKS1BBYkR6bk42STlNemdrc2RNaFoxZWNvWlVndklncHRDbXJNYkxFeXBRaGhtVm1lbTBZVzBLZFR2b2E0TitCRjVGV1RRcm5RUVhwOXVWZWMwU2ZlTEFhYXBmZmkrRHhBTUI3ai9nZ29qOW9jaEdEZGJEWTNOemM0dFJlSml1L1cwQkZMMXZ0M0xCTVloSEwxajBwL1FhN0IwTXpHb3dKR2VtanVVQlVSSFIrd0JjQ0NQcTUzQUV0aURQMWJVSm15ZlZhNmliQkF2L2MyY2pOVnh5WkU5b2xTNUcrRmgySk9NS2o2WTZFMlM1eTRtNW5mK2w4blhuK1dzaTFTYk5WNUVFTW5QYk93RGJJZGw4K2kwci9UYkp0UXpHVFN3RHhSSlJGQi8wdXdWRUR5Y3VHS0RWMHZFVzBLcG5xWUYyd2t3bmVuZEVMYUFjMHV0NjhyeEU2U2JCMWVWSkRWWXpqWWNKQXp1Z3ZoMHZCRndxMTBlRkV2R2JDR2lMK2I0RVVsSjRvZUpTdVBRcnRpaDc3UzQ3MTQ4Y0tKcnlrbElKZ2xxNmhHTmJIR09BcTZodFVnc25PTEoxVlV2cGp0TDJIT0xINUY3L2JnUzVRVnZ5SzRueUJibGdYS2Q2Y3NlTm4xT2FxRFhXL0dheC9iZCtCN0VTMG5JcUozUktzNUxOSUEzckhWRVdwazUvLzdscFZtL2pySkM5MnVNcW1hZXUwVHBJVFppd0xHTWJQZVBLQmFGRWI4YnlaNTRUK1ZhOVN5YURzNklrVVovQWtuVlQySmJjZmc4cFZaNVNuMTVxZGhtR2tKNTdTZE9VMldIVys3RnBHWkV4SitaWlBuUkQ3UmpnR05vMHdraWRndTBuN0EzNWRzSXZhWmo4eWlGTCtlemZBZEtZdGZXckhwaFVvUGdkdFhPQVNUMEowdkhkL0lEbjNPNTdzWmo5TzI2SnlmYU5kbE9ROVVrekhKYSt6WExPa1NianVrcy9mWEptSHlPVGpmSTJKdGRNbmozd20zaU1oS1h0RTRLVERwVHpxeElwSEhPU2RkWnFsT3AvS3pMQ2ZEYmE4c3JNaVE3TktoYVNKdmlYTUZ3b0dzeUZTdm4yUUFobVd3T2VpWWxWKzFMS2MrRnJBQldjeFJ3emI2cy8rTVd6NEdaeE1RbjMwWVlhVitpVjZCNlM0NHJQWHEvdG1FRjB4ZEdaL0lFVzdwcDRycEtPMVBSK1NKbUFoOXBCTXM4aUlHZC9WQkxFUW8zSlp3WG5YTVJMS05qWnMyamdoalpNSDBkWmhvNjVicGJaM3RmRVluRW5zc3NCZkhaUWh3RnhadDJSTVAxZVlsNGFJVFRjbmh3QmFpU3FqbDN1WVpadjZRS1dDd0czTEs5NGE2N0h5T3FEOUF5K1llSVAxT1RNV3NkOGJWZ2ZIaWljazUxM2F0K0I0N091cXNVN1gycGpxTDZ1S3Bac1ZCUWNuSmFpTENtcXpEWTIvZnREaXJLNHg5MTA2bTgvQ2dBc1FDQTd3WGh4bkQ3SWlsMzNVQU53dmlKaFQ5cU9GMTRoNkRQR05OS3dvVzZucTBGUW1CQTVpSWJQUUlvZUxzQU9acHFHYWV3Mk1FNUdEamFXTlJHRzFKT1RseURFNG5BWWlaT3hJaGNtSDdncG1KbWJ4SE4xaEdkTW1aSWM0NWVSTlI2UndUOVIyS3JpTmkzTHJBVlBSYnNQQmQ3VTZkWjhZaEZPNm80NEtGcEpXV2hJVEZWVTVFV21tNURNLzd5VUZFSkI2RFk5b29WTkRVdFJHMi9sblNXVzM3TnRvMW9uSG1tZjdWcHZGaElkUlA2anU5MzkvZzNpUjRYbDh2SWV1QkFSYzVEUmlOSFZ1ZFB3Z0pvNUdnTlFSWTVEM0g1TW9rOEFrelJkRlFtQ1k4V3Q5QkxwN28wakNhVEVUbHM5WnI1Zi9vVXpsSC9WVFRWOFoyRzdXN1U2bmhjbUlqTTBZL1BaT2hCQmFRZnNIVENhVVpzUXd5MFJiSitkMSs4V0hOaWM1L1pnZFFzK01oZmswME1QcWU1YWkwK1p6ejcxVzJsMUJES3pOYStTdktmRnBZMWs0UXN6aXJPS2tQLzE1MENYSzlMRU1pM2NBVjg1Q0hEd0hQRjNJL0Q4MFVlRmhWMVdxMWNzTmJ6ckMzaU9zOElIbE5BSHJtaDk0cjVpOUhaWVE3RWJIUjNTeUsyZS9ScmdjbFhCZEpURlowNGtsRHlWakZJbGloQzRCQVg3VDBiT0tvQ0RaYkI2OGpDK1ZqeUJzbEc2dFZOajJOZEFnMGw0bGFLVUpsNnhQTHNQYW40VkdDcUlFVGVmN0Y2UjJSaStoN0liaGQwdkFkMTlQaXVHaG5icjJFa29nTngybVdIeXNsb2l3SC9lQ0JMcDlQWWlyS1F3T1pKckJBRnIwWVNWNVJibW15eXl0alM0OGt1SWs1RjUwRm8vRWVWd2xSaTNpWHNZbjZiVlNpR1JHN3NsOXNzbWo5T0tlWnhLKzBQbGJnbWxvYmhGS3Z0QXZiK0NMNllZeWhzL0VTL0xxMFZ2eDk2NitkakMzYXFxcnNyVFJzZkl6U003OS9YK3JqZVUwc3VVcldYaHNKTDNabGpuNk5wZ0lOWjhPMEhEUldwU2hCS3M1TWtLM1lXQkZSYnBlSWFaZFFKRS94cEViMjdBeUwrak9TRXpQcEtZOWZWamhLK1RiRjBMUWFQSklnbStmZmdxSko4dGNrMjczYXlRcFllcmlkalRuNzJjWDQ4cW4rVjBEQU1vcHRZa2xFZWl2cGtIeTRlVkQvVE9lNm1IMURHZTRoUm1JYWppVyt0TjZwMEJFeDh5Z1BYendwN2RhcXR2cWw5VXpwRXVRaVUvOEk2KzJYRkZ2WmFPV1VOblpTeHJSUHRBOWxLSDlsWGhZWUR2T3dOZElIcjZHUjB0K3hoQ1R2WE05YmVzbTgvVjZzSG8yZDdsK3BER0VUUkpQcWpRUDAwL0hyR2JVeGhhM291ZlVYdGF5Rjd6WTBUUVJ3MXFmc1JZYWtzY1dCRXl2UDVicDZsbElJZUM5dXRQZzFuZWFTRWkrczJMVFdHTWxmMDdXYXBrZ1EvdHVKWFNtOXZmTDl4c2k3Wnp0Y1Z5UnNnbW44V3g5aTIrSUFQQXhlZWs5ek9wbzJZTXl6UldlZi84aUIvbjk0MmVHYTIyZEhvUUFBQUFCSlJVNUVya0pnZ2xCTEF3UVVBQUFBQ0FDU01tSllyL1VNN05VQkFBRHNOZ0FBR2dBQUFHMWxaR2xoTDJsdFp6RTNNRGt6TXpFNE16UTJNek11Y0c1bjdacTlTc1JBRU1jbm9xSUgxMWhZYUtGUFlHbXZScjAwaDRqTklZS1YyQWdIS2x5cmpkZ0tQb0F2SVBhQ3ZTL2hFL2dBZGpGYkhJUjFzenVibmYzSU9UL0lKZVJqLy8rZFRDYTc0UjZQaG9mOTNsb1BBUHJGSUQrdTFuZlZzcjYwV1AyZW5uM2ZWcXZsOFdCMERiQnlJNWJzNjJKakFyQUpSYjV6Y3JtUVBXeFBQb0ZoR0laaEdJWmhVcVdNYmNDUnp2blBOTWQwbmRGZDUwS3BhRnYyNFV1YlVrdlZENU9XaldiSW1DZ0ZtL2I1MFBHdDZWTUwwNFpyYklQRXBFbUVXbnpXRWdEVGxtdHN5WHpPVVRYa0FLWjBNaDVwa3dSODAvQ0lPTm1XOStDeG5VZWNneDJFbURyTGlmT1g0QU04RmJva3NNM0trRE1HekRVNmRJa2M0a2JJT3JhNnBENHhsYUNMY05XeGdISmdXQm9XU255MGlkR1V0Nms4cU1ZT2JmdEk1ak5tZ0RIN1RjY29QY2pubE5LMnJVZE1YOVhiUC9uNENtRDFTZndYUU4rVzNDN2FzK3JWSUdkU3JESWIwb2RKcTc1L0d0Qk1PdWFxZzVsVmhQSVpEVnVUb1Q4bXlVOFhnUDRKYy9IWFZDRXcxOW42VE9MRDBSVGIrWFZJMnN4VVlsVFFWcG9wSllFZzFVU1F5NnpwM05pdjBGVGpTSXF2R1loT3I3NnVlL0NwMmZZVkdkTG52MEdWZE5SVFJncTY0bk1tNkVwQXUrS1RZUmlHWVpnRTJIdDVmanY0ZU44UzI4WCtNSC9kUGIvL0JWQkxBd1FVQUFBQUNBQUZxelpZMjY1NkNlZ1BBQUEwRWdBQUNBQUFBRzF0TG1KcmFYZHBOWmVGZHZJTTEyMXhsd0l0N2hHQ0V3SWhnVUFJN2lVNEZLbENDeTFTb2ZxOHZmVy8zempqM01JY2U2ODExNVVKOW52c3pIbldzZm00WDUrVUkrOVJEZUozbHJKNXdnZEJiYVpRcmZoZ1ZjQWZaeHZNOTlyRjVSR0hvNlFHUjliUis3dnlLaDJScThUUmZ6Z1dkTFArRVlNVHEvZytQUjlram8xQldXazdGaVpQVHVKTXdzRnhmMzV3bWs1WG4yb1RDU1VFTE0rVi9scWo0WGxsWTVNNFY5bmVFVWlHUTlmSnI2aDV1TkI2RzV2UnVKbENoOUpYdUhDRktZMitVdVE5VnhjNHdha1ZWRncxNlU0c0d4UUVUODBpeUxqZjNkQXdrT1c2VlB1SGV0aGU4TXNDQ2Mxamx5aWJVNGFSR2VOcW10UGJXRXJ2bUo1YVJoVWlPWUo0dG9Rb2F6cUppL1NMOGNFZmZaTVVzQmtuZmNCcktianBhblhYYmNxUVlTdnN1WVJpQlVCK1JueGFKR1dscDAvVW1MNlRKNEZSU012NkdycGpsWTJZUHc3Tko1dllUUTNtL2xWZmI2OS83aHU2VDJhVHRTYldEMGVZT3RybEFGeXNGTlNZZTM4ZFcwMEVmbm9OZHE0dTRqVytZUEFIOUhIUXRWTUdzdHJJTmFWQjZsUWtQbXczajRxdGgvV0hvV0toZ1BoVHpJRElocUNVUE1nUHBaaE9NYTlrZmZwamFuL1F3Yk9sekhPL0xsOFJsQlJCOXE5WUpLdllPVWE5enZ3RVJTY1hzOWl4MW9rSjlWcjNaRmV1OEZYcVNkdGZpSDE3OFJBdlBINXNIN3g2TWRsZk1XOHlIelhTOFI4cXk1dHFpTktDb1FLQWZVZFJmYWduQU1iVmV2dFpSTFY4SXJIZUlFREl0MXpEN2c1RjNsOC81NEZTSjRZMXVINHJMOE1XOW5lOG9USTAzYkpmcjREUkQwN0NZWi9mb25RVGhUcVh6M3pPZHUrWm9INU1hZEdKMEJLcG95Um1KdlFvMnJLd2s5M3p2NGk5dFJ6YmNtaUowem9tYW5HNFFUa05Sc0NqYnZXYVBlUVVmYmREZ1REeCszbVZON29HamZNKysyaFhteU0rZmV6SlpiSVFFSHExUHlGRThWU2FLSXo5MTRNM2xWdHZGYmcrenpkWjNseXBvTHliNk9HV3BzQlFTR08zLy9HLzdpaDhlQ0FIM3dUR2FaZy9EWnlOSElQYXVpdURrR0F3RXdna2M0Zk5rYU5PWWxsTFB6ZG1td0xNNlhKNkRVUE1pYVJ6ek1idElka2M4M0hoVjVscSs5ZDlwVG9XLzQvLzh2L2Qvd0dQb1dFMmZISFJ6WjJpZUNmUmg0d0lyMmRWNnVLeHgyenRxTEFXSmxQSi91TjgxTElCZ0tMOVUzL1dnQ1FYSTEyTm1mOVhNd0w1VG1jd0xyS3JJLyt3aitKQ0UyOEgyZlo1TnNBU2hvSlBIREZFWHM3SmIrVU9TNFptWjY5ZktOajU0Mzh1QURUR1dBYmYzOXlrMU9CQ25sRHRuODV2UXlNaUhhUXNVc2RQcVhwL00zVlFLVHNTNC83cTNtK3dXMHNhYXp5Tk1jcG13OE5iZG1FMU1VcGo2MkxtZk82aDI2cGpBRVR6em43Smx1YUJHbDlNR2lFdC9kZ3U0eG5SWHgrNnFUM2NtNG1FN0dOLzR2UTdwSGpEclJLTTIrZ2xodHY1ZE94TU91aTM3bm9mWENJbEpHV2YxVTJlTTFBcDNwYWJCSi9uczNGcnBXVVBPZU5mT2dxYzBuanQ1M0pxZUE4bXVtbjhhYk5vNzBSbUdvWkNGbm5jYjFsZEg3WVdpWFBxR1FkTWJLTlVRa01neUdYRHA5VnNybTREQTRHLy9ObWZCMFc4OXY1N255MzNlUUdPc2Z4WTYxajFvb0htbVVYaGVrTWJTMzVGcmhlcHdkUmhkMFB4OVpjRG1HektkYnVDMzQwN0dWd09va0c1bVZERlJmWDVTOFZPYXEwS2hQNndhM3ZVN3FyaEpEbC8vSCt4RjNiTUNUYzJ2WEdUaUxYam1wK0FNbVk0OXN0SlNuTi9sb0lLbUVXL0FOa09SbnFFV29QQURUaE4yaHRpblcvYnhGcUh3eUx4ZFdGRmNYVGMwdlV6VUh6eWJaOXNqeTFBUGs3KzhiOHp5SUhadERnWWZMRHlIMzZNc2h6dzhmRmlXRkVVdUJOeDhoQnB0YkVhNUFmVFJFQUJzd1cyS0l1VnBKQTh6ZG8wT214ZlFmc2hET2VsL05WZS9WRTREZ3VGZENhdityaXBHK21ZQUUyay9MY1pEVGVnRlRRZlAydXlnUFJDOVBEemRGODBTazk3alZwUm40bDU3OUpMVklhRlJDVktSTXlJaG5lQ3VGNEVZRnIrOXkvblRoaGRsMXA1cnN6S0ZaK1VvKzlSTUVTalowaktsOCt4cVNnWmdUejV5M3JabmZHRzVFVHUrbVZpUUIxd05yZHAzcStGVWlncG9EaFowN0JRTEVhaFhoUEhWNUZGYWpvVkhDdWRoUFRNNFl3OUZtb3ZBazZuWFl6SERwVXBKQThFUVZRYzBGbnIwMjJCcC9CSEZ5bDlQaXhTbmxjbXp3Q1lUWFE0L1lXRlFUZURsSk1PRENpeWhRdDlzdU5YQ1QzMTlpVE9PcjcvWjU2cnhwazUwOXJubnQyWU4wN0tlWE8xWUdBbExZTDc1aFhZamo2VXh1OFdlaG9GNzdma2QxVG04S0VuK1B6OWpoRllOZUVzaVEvNjlyaWpKRWJHdDRlWXo4UjJpVWU4YzdTNGJaM2trRUVvWjFUdHJmeTIybUhRcFkva0hqdjV5VVFka1E2dGNPTXYvenRPbmlMZ3BKMlpNU0RqamJzcGxVa0w3OWoySVRtYUZ3eUQ1WDNWWkF3WWFNaVJ5eVl1NVNhZVpKNlFFYjIzV2xHZFRPT1M3RkowbHljYytZeW9NVmJVSG5PSXErZU9JdXZPWjgzbkFsSUFoT2N1TjU5eWdSQ3BaM3BKWmxBOER5SlVRaExQTXJWcVhxK0RQQUYzc3BqL3gzcjVtaG1wbDlTUXlCcmhLT09Ca0d2M2J4Y1JsMWpZL1EwVUwzTG9KUnBCWjBOQ0I4RHhtODluZ3l6a2gzU2liUXk5Y0paTVhBcmROc2YzbU0wblNZV0QyOUorNWNSR3ZFdy9zcnM5ejFFaVBEQnp6RVFNM3N4U1RwSFNod1hJN3IrY1h3VGZ2cjJVRitZb3dYYXFaZDZaWkF0MjRERldQaklLUVlLTzZxV2EzbnBMcmltVlRXRGh4Yk8xNitKVXBBVEhyb3pVd01vbS9mZDZ4UER1NWt1UEprc2FtcEtSd2NEZ0V1VjVOTFY3UTFuVDZJcFY1cWczR1Nnb0pLTWVmNisxQURPVXJkV3RFQms4MlJkSFBTUHk2ME5TVW9Mc3dNZjBOMFBVbDREd3pFaS8rUjEzUmh5RDJzYUJwUHQyQWw5d1Fwejc5NjgzaFVicGxmajRIYVh0YmZkd2NTTHo5bHExN0duVVMzSWJTK3l1WUxGZllKeDJiQWJhcjF4NDJ6SG9QRkJtdDhjVVRFYVpjbTdKMDRxRkpGSUxSZXBNRjR6R25RRi9sUDNJdHJpUktIem04WVgvK084SGtGcEhmRDhmZ0hwbDA3amZZdFlrdGZ2Y29hTHVGTVEra1Y0WlQ2N2lIWHhRYi94ckRrczJTd0xJMk12TWZpUHJsaXJZVEVLaE1LZldlUmllWUNxT3o4cnhPTzdLRThBaGVBdEtlY2xnNkhWUUo2TTEzckJnUWdZY0h1b0wvZkYvTDNtVXdaaUpZeWYvSzVFcUZKdzdMZkxMUC8vQkxoSWlqMHc0T011K1FJcWUyRE0wOXo2T29wQU1pVEVQQmNxaXBIdWw4djFkMCtxMkhFdmpWUWZuODdIbGJrcXhzMktHUGZUZXl5b2lJeGFpN1gzd2JTaTRRQ2RtbTZuakIvTGVnU2N1cEkyR3RMUTVhbjVUZlQ2cFM5U0J6eTMyN1IvMjNTRHRnRWZjY1NVYUdVRnVJNTFCcjE1MWlIVndzUitWc3prWitQcFUvK0RRTW50U2hkb1N5NGVqVFZYVzh0ek9ZcDY1QmtNYVE5YmQxd0NUcC9CUXlDWllrbmRFUE8wTjIzNUVGVFNTOXNNQ3BwcTd0RHU0am9jcytUdEdGWVFYME1hZFFaQWxtWUl6cVhlZk9qbFlESXhicDRXYlk5VEVCYUhLVUJ3eVA1YnVtTFJNSnB1ZS9MN2laYnBKWFEyNzh0NCtNZTgzWG92T2lTUEI5MDBleW5VZGovZVJMVEhvUnkzajVNRm1vZnV0K1hXZ0kvbzRKczFNZ3NlWFVTcW9BS0RKMjdCVmNOUkZWd3MxU1B6MVl5cmtiTEsvNFR3WGxwaWp2dllKUXR4MjhyY2EvZW0wR2J2b1ROMnUvL21QbTNsYlhkZUY4WU04YlROYXFWVWxYaEVHRWpvZjNmTTF0cXVrQStPYlZYRTl6cjVmbHdXR2dLUlhSOXZzdnpUM1NaQk83L2Jvd2pTNnJrbEdub0thT2gwbmh6bC9KNXprNDNDazFXbU9RdzV5NGhncXg2alBxTHZ3QlJkRXN3SnBvWFIxVVYvRmlyNFVqOHU2YnI0RWdGd0Vlc2VlS01LblJSYWFGTkJTTDRYbC9rdXMxRmFIa1lucU1zUlp4cmdzVDk3MHJQQkM3amJaWjVrL2N5TW02MWdTSHdpSW1OY2xkNW5TbHVvWFU0MkkxRWFia2NTdTNwMjVLZ0M2a1JpbGkwc0l0cGsxQVFtMUVZWnRnYWlTS0MwZGRjenVJR3U5VGUzK0thUVg0RjRkZi82YWlKUkRkZDdpYzdIZ29kRU9XZzN5SUc1YkxUdWVYZHdyYkxSYTBCMHNHRnpob3FvUHRaSE5Ld3g5SGVwRE02YVIwMVJCWUVadmQ1ZmVFR0xDNmNnU081YTZ5amd4WktjcGtKNm5OVE1sbkw4NXZybnJkbCtQNStTOTdsOCtNcG04dThlSW83bmY0eHdLQVRyZDFDai90KzErZmFyU0V1Yy8xVU51L0dNa0Q3ekdiaFdWUlZVaVJIWnludEl1WTFjM2ZwcnA5eXdST2YyTWJLWStzKzRhMVZ4MEQ4RmlEOXRsalFVekFUWklQN2h1Vjk0OWJpa0E2c211ZlpnYklUcFplR0lMRXVSNW14QkZKYkMvZnNlU2lGam55bHdidUVwazEyL2Z4QWYxd29uN2RWZmZXZ05XZmRxaGtlZHZ0bThmNHA1RVFqcTVBTGJzVFpaeVJyN1MwTGc2UEx3Sko1b2VlRWpqNDAyMy9VeWNBQllFZGpxaXJmcnEyU3JWcGVDWnZZZ3lvK0kwR2craDhaTUI3QXBVNi9rZkFuWkRQb3dZQUNvZDhmbjhTTmE2RHRDY2NpdUNxT1ZyR1gwbzltRnNtUGxwdDRzckFtc3cwL0RmNTYyNGRqczJ1U3YzN1VaK3J6M1c5UlhCVVhhN2prbmNXdmNwdHo3ZVhtcGxaT3ljeHREekhSTnc0a1lpVThEZXVWSDA5WHBpaWlRQ2dMMEh2YUtGa2t2T3Q3blhQUEFBdU9xSkEyc1p1U2JwUWxraUNKN1JXcmEwejhwcXNIOG9ONTJkS3MrWFRWMkFrL0R4d3VBd1RoTzZxOC91YnU2UDZJdEE3SFNxdFVyb0s1SVlmTWhSVFZZWU45dnNPWjl6c1NVdThmL0s4cUI5N0R0RkMzQmFaSmRVRHEwdmtnUk5tWkVVakl6UXJ6NlgwVU9iZGdpTnVUV2oxbWlwelh6QU1oRmxmTHY1dmJxeFlJaEFscStYT1lQMysxc2QzOFRoVW9oUFBSWW9ORS9yT0hQbTlTaEM1TEk5WWZRTXA2UElUSzdDbDhLaHYwK0x1dFZSZkpSQ2pabEVBQXprY3VzM0FEamo0R2FCTlVIK1JONERrVVJRQjFJeXlFdVVtcjlja1ZoRXV5WHhOUE1mOFNJbk56R2R3TC9zNmVxN3gxODVGSlI5c2RGbWY0SDRadTVDL0FlZHRjdHdkd0llMVIyVmt5TnlJNC9jV3NPa0xzNnZ3eDFENWJUYXpSQnk2cVR1ZTM1THFRTm5mL2wvcWpET29kMzZuRXVaQUJFckhUM0g4UmpPcWlIMFBEZjZKalVsUUphNC9YMFJWdTNJNWVxaS9zcXg2ZitYLzYvL2YvK2EvdmJ2cjhsVjV4SjZwMVcvS3NTVUxyM1hvS1lIcnNiVDZoQ1dPZ3loaUl3ZFBpKy9KRlo1NktJNUIwOU8wMmZNcGoyR2hPTy9wdjM5ZWNCNnY5YXdjUndnWXY1Mnk2eE9oR3hCcU5sckp2Q0puZTlQOXgwUkFQdXBIR2RlajVBZmlRYzA2bVhQejNYb1hOQ2QzS1pBWUczN2JieGk4bWM4cXhKMmtOSzduMG9TRjNWVWlwUkMxRDQ4TmtRQlVpT0ZRanpCVEJ1N0xVbjUwMU5aSXppc2JhSzJaSW5JMERhdTNoZUNQTlVOWS9HZkVpYXgxZThrajVGVEZBZ2djWXZ6ei9uVGpCazErMkFlblMreE5zTFhkb2w1eFB1ek45bktxc2cwTDZTcHpYZE9SMWZReldsRFUySVVwMUdLNmJpSGRZRU9qTStzbjc5bGtUVU8yRTNBc054QUp2SktyNHFSY1U3c3hLZzFoRnpiaDMwcUdHdVl0U2l6bzlJZ2ZnWW9jMmZ6MUxINFZpTGxBQVg0QWsrWjlDWnhYYmd6bkhqNkZtOVRaL2RWSFZ6RlA3RFF3YkdBQTAzeHdMUkdBTWxIQW1ncTYzM3Y1VjRWWGM3NFVMK1pjbCtXaXZmOHhRbGk1YW1DK29tWVQyUDN1elF4bTh5SmVNckp5YWNnN3U0RHBmbXQvbERjTVdTdGJsZmVNS3o1bzE1TVNBVVZGSUc0bTZIZVhCZ0w0UGRuTXZyUC8xazJFS0pUU2YvSktMZE1qZHc4N2QvOW4zd3NHd0lhb0lqV2JLNHhtRFgxNzcxTElWT1lBR2xicEh4NzNJeTBhb2h3RWFCa3FEaklaMXBXWXA5OGhkT3lCdFhYcmQxVllPckEwbW5LUnJxcW5hb0ZTWHBrd0NsWDhUZEtWNUVJNGxhR0lWQVJDRU96TUZtdDVDSUNNQlFBL1lpU1VjSkhlaS82UDFCTEF3UVVBQUFBQ0FEN01tSllabllWMUVvRUFBQmNDUUFBRHdBQUFHMXRjR0ZuWlM5d1lXZGxMbUpwYnBWVzdVOWJkUlErNTdaQUw1QnFGSFVpWml4aEg0aVpXZkV0UnBnUmVoTkFzeUZPTThHWWFZVGhsNFV0TVZ2NHNMVFE5dDZXenNLQWxtSjVLZU9sZ3J4a2pJZ01NdmZGTHhvVEUvOEJzUGUyTlNiVGhFU3p4Y1R6dTdkYzJ0SXkvRlR1ZVhxZTg1eHpubk1MUm45dytaQjd1c1QwWmlLOG1oaWRQR0dCV2crY3Q5UzVBYXhXQ2I3L1NaRG9yL3JxaHVwR2ZMdnBkUDZacHFhbWQ1dWFoYzh1ZjNJRnp1SUhlQTQveEZZWHdOUkhJa0RseGFONGdhc3dHdndJcHJaaWZETFA2dTZzNFFScDVwK2pnSmNZRWlDa25aQWlxN3ZFL0lZZ2R2aTJBSHN3RzhSVi9ndm96QVpKOGRJQ1FGR0hPalZvdTZWRkVGK3UvaEhRclVOZGU1QjArelVFN05VaEIrNWlud3FTemZvRVlKK08rVEdsMnBGWHJnSDJaOGZlNmVnSHZKRURpd2NCQjNRc2dDbGFiSzJkZ0lNNk5weUtLZmY4Z0VNNkZrelZxZHliQlJ6SGJFTnVLZWdBRE90cG5tVGE0bXgzc3IwMjdqa2pJaGRFUXdnaGp5c1lSOU1ZOHFNSStjZ29KOUNJM0JnYTVVVjNZdmlPc2pLa3JQWW1SSis4N0l2Wmw1U1ZjR3h3VmZhTXg3NmtSUU1VRjVtNWRqOFZQMVpSVmxHMlp4WEFkcTdNeUUyaTRTYXJnVFpUd1F5YXBwR2ZVc3ZNSk10TXN6SmppVGx2ZE0zRzZFeHQvSVZpTkJzNnV4d2t1aVQvV0xtNTNHeDExMjlWQ21KbysyL0FUdTU1bFhWV1pYMmNrVVl5U1NPN3BLUTAvdTJTeXR2T1h5ck9NNk5MWXpVYnpVYXJ1K3QySXhsdmFST3dLNDMxenpNSDB5b0wwNG01cVNSdER6SmVhUjl2YUhzSDBJR0hKYzQ2WEtKM3F2U2VkUHJUZ2xSNnJRaW9tNXowZEF5OFNMa3BlWC84Y2xVUTE2cTZMaUo2a1h2V2dyV3VVNFZmMUxsMmpyOXVkWjRxN0JlY084ZXRBTlJMVGxhRFdMSjRWbGR1WXNvVGdRVzVUNUkzYkxKejViMzdHOTc0Y2svYzA2M2M2WmM5RWRrM1RBNlNneEdLUnpmdlVtL0txajBlanJ3RndIMk5SZ3Q5RU1Odk5uc3lVS1VGWWlPTzJOUzZNclFzU3k1Wm1vK3VyVGRrSnJEQUhCV2ZIS1V4OGV5K2VYZDZ0NFhQZUFYeDU2ZCtCeHJlQVZOeUlOK3JqbmdpZGNUMTlzczA0bytMYUZRK05pcXUxZ2xRWHRjRGNON3FBRGduZEk4RXY2TlIrZkgvbVh6ZG16VDVPREtYQjNBWWc1aytsMjZadllBQlBOam84N21NN2tlK1QyMW9KTk9TMHBHaHo0RXFQc0tTODdtOFRzejlLbk5vSDdQdG9RK29rOE15WnpjNzhkOVErVWYzdWQzMmNBS29vUVAyR0VCK0lNUHVmMTJsTjFGZkErM3dKdHVoZ2RuOVNwM3JRZXNMek80RGd2TkI2NnUwdzlCaDdXNVd0ZnZtMGh5ditYRFBtTW5BUzFyZ2tQZWd1VDNwODExYmEvbGZSZStPS2w0NzVjZmNZblR6ZW14ek1icDJuWWlJUXZFdk1CV3BRdmJxYWlwejZhdlN2NWRUaENWNVdjUElEKzQvTGVuV2kwNmdUVDM2L2FhK0pkN1BhS3ptL29iVWtLYnR4UDdlM2MxYTZLUnFqeUR5UStrNnR0ZWQ5RU80TlVFYm5tSWJOcklyRGVsWCtxdlFEYkJHRzU3SVVQa1lVN21BL0RjcEtndTRCVlpTWWtJWGQxVlFxS1pCQzFpMHgyYnQ2YVQyUkJKVmFSN2t3eG5TU2dmcHY1UEdZb0QvQUZCTEF3UVVBQUFBQ0FEN01tSlkrNkJYeGQwTkFBQndvUUFBRFFBQUFIQmhaMlV2Y0dGblpTNTRiV3p0WFZ0dkc4Y1ZmdSt2SUpobkRYZHVPN3VONWNDaTQwWkFIS2lXbk5oOTIwZ3JpVFhGSlVqS2lmc1V0MDNqcEU3ZEFFMmJOa2lMQkNrUXBNZ0ZDSXdHY2R6OG1KcVM5WlMva0puWkpmYzJlK011YVZwYUd6YVd1enRuenB5Wjczd3paODZRNTU1Ny9hRGJ1R2tQaGgybnQ5cUVRR3MyN042MnM5UHA3YTAycjI1ZFdqR2F6NTAvdDJIdDJZMzFpNnROcklrL1VPT3ZiZDNxMjZ0TjhhVFplTWs2NE5jbkg5OC8rZWlURmRocy9NcHhEcmkwWnVPWGg1M3RHNWV0NFkzVnB0WjA1V3dNblA3dy9MbFhPanVqL2NiTHEwMUVDRzYyenA5N3dlN3M3WS9FSFloTVhkeHBYeE9mVEFRQmJUYldwTHdOSVVjOHVpNGU2Y1NRRDVEL1lITjc0SFM3c3FBR0tNRUdadjd0Nis1dFltbzZvdUoySzZEUWk5WXQ1M0RFOWRqc1c5dTgrZUpkTEdXK0hMdmp2aXMrRzFLNnZUMXlCaGU2bmIyZTFGK0tuc2k3MU9sMkx6bURBMnZFNzI0TU9yM1JwajA2N0RjdWRVWWpaM1BmdGtleVpTLzRseS83bDJ2VzlvMjlnWFBZMjVFZnBkRjRleUczdjJzdi9zRmt6Y2JWWG9kZkhodzBHeS9hdTZQTDFtQ3ZJN3BUZEpQVEQzNjhJZ29GYjZ3NVhJMkR3QjJ1NWRhK2ZlRDJOeEZGckU3dlZlYzFZZURHODd1N3ZLM3kwdTN6NTNjRzFtdE5yMGpiNlRvRGFhV3BGTGVBdUVkODBWdjI2OUZibS90VzMvYnZ0ZVJOYmxsNVcyZ0NOVHdaYzVjdnQ1MWVUOXBjMUR5d2VzTmRidURBbU5MQ0EwcnpSeE1YZ3dBZlhzcnhSQmtGSmgrTmtUSFZDbFFoRlhLN016cTRReDM5WXFmbnZlWmV2ekpWUnRybWl1alN5WkJxZXUrM3JiNzRMSjlON2dtaFhyTTNuVzVuaDlmald0azN1TlIxaTQ4ckRvaW1FUERNN2k2aDRpL3ZPM3VYZithUWRZZWtKM0J5NmVuWENqU0sxMnJmdExzWHJaSEZHM3ZZdHdldTFid3g3VC83aGUwYzJLTkJ4eDVPcjI4MTJsMW5hTys0NXJqczNMUzNuUFBucE5sWE9JZ0p4akVjWDNlN0hHaVVrWmpaSnhMYWg0T0FLQWk1cUZnSFNrRXJEQ2tsWFpBUENjQ1lzR2pCTmJjZ01IU282ZEdDYmFrZUFib1JyL0ZpV28ydHFjNnRpWEg4UzJremFmUE4wYTJ1UFhVWmF6Ykg0TWFvY1czcTlLNjdQbzQvZTc2MzR6NkJrT3REa0h4R05Rd01RM3F5QUNZYWw3cjI2NDRVelYvaFEyT2ZEOU9lUFJ4T2RKTlZoN0FGcThFVzBqV0FrQnBieE9BdGlobTRXbWpCcHhKYXFEeTAxSEJBQ0dCRUUyRWw5UFNsUUsyWWxFbnBNRGdUZFZsUmk1SElwRUJuc1ZHemxsS3FuVmpxWWtxcHNwaUVDQnRBanlIUFJ5YmlROXh3bnhOcUFvUlRrUWxoTG1oaU9IZG9VczBFc0libUhLQ1pDS29WQ2hCTGhtWk9VQ21GWkVCS1dTWURVR3BsRndnbkNqbm5WUU9uK1RNZFJUcEFzSWJUSXVHVVFYVTU4VFFUUjgxRVVVK2VvU2d4QUswR1VyUVNTR0dEeW5tdGN2TG8wV21OcVNpbTROeG1qMXJaaVdOY1FNRTVZMHhBQmhKajcyZUFNSzVnV2Z4aEhTdG1nRDcraU1hQVZ2a01rYzBkZnhQK3JmRVh4UithRy82b2lEcGdZcS9BNU1oSVRpU21pVHBMbUF4TUk1V1lySENhYVZhQ1NRSlpNaVk5QXE4eEdjVWtyamx4bWZCblVzV2NNNEEvYkU3eFY5bWNsSkM1TC9PWXpwMEZyUEVYeHgvVjVvVS94QUFySGM5VXlTZ2N6VlFJeVl4bEtzcGtSakpWeWxhNFNtUW1BaEFtcnhJWjFnR0RsU0N5bWxWaUdpSU5EUUdqUnVROEVKa2NlZUZQa2lHWkUwNHFHUmxvVWhYSkFKTlMwd1ZpeVlBWTBHcXdwTThmUzlDc3NiUm9MS1hTVzk0WVpuRm1tb0dZbmpRdkdZUlZoYVg1UjA4bUpGcGpLWWFsQ3RKSzZwWGFIQ0lsZ1htZk1sSlM0YnpRbUR2K0pzUmI0eStHdjdsRlNpRGd3OGxnOWdxTXA5TVZSR0thcUxPRXljRDhVWW5KQ3VlWDg0OWVUZ2k4eG1RTWsvajBjdUpLQ3BhendpY3BSYk9pS0drZXBNTHdabUJTcWd4dlZqZHBwZFVBTkMwWG1pR1psVHRmZ05hNTBER0VWSllNUFdzdTlLeXAwRTgwRXpxd1hpeVhDYTFYazI1SmlTNlhzdlhHWGFHTk82T212cWVJK2lpaWlwMDdINTlVTjJSOHNkS2RQYzBIcU5YcHJlL1lWZ0k2c1loZ2tqQkVkZUpqdE5pNXNoem9oQ0YwWnNLSlY4RUY3ZkIzUkNLZ0M2Z2R5elRoRkZDN2htVkRTOWJ1eTgyazA5eDRGcWUvM0dvMXpkcWxKRDk0eGZrdHRkR1Jib1F0N3U3RmUxNHhKZDZNT1krbHVrUlI1MXJYMmI3UkVGZXVKcjVYVkxSdTBqajNqNnhwM3hwWTJ5UHViTmF2U1VSZnNnNDYzVnVyemZIL3Zuejg4S3VURDk4OGVmQWU3NVhPYjhSd0ZQM2pqY3htd3hQNmpDOXNnOHZhRzFqOS9Za3dlZnlQVXlRdjFoZW1Fd2FXclhDdDFlODNOdHdYMjlkY25VZjl5ZVg0eTdkUFBuaHc5TTM3Ui9mL2VQTFd2ZkhYOTQ1dmYzWDB6Y2ZIZjdrL2Z1ZGZ4Mzk2NjF4cjFPZm02SXYvWEhHdHFUMm10MEl1OVZYNXlaMnZvR2VMQnExaDFMTml0OXVvMnplQUZuV3N5R0FDak9KZFBZY010Vy8xRU8yUEh6Z1Y0ZW1IZ3JLbFY4VWE1WFB1Y00wSVlUY3hObVdOcjY3TDNVZmlreWVrazVCQnBpSjlweHJoaFRRRDZNRlpFL1IxVitvZ2xTWW1kL25ZWlJvVzFhR2QyZkNMNmxwOTVVT2RsOWo1Q2ducW50T1VsSmpZYWFrV1hsUFgzRmJXY3pIVFdFa2Rsbi9FWDFEV3ZKYlprSGJtR3hYRmxLUjlKc2VSMXcvRWtXZG5PR1YwbjRQbFZNSi9WNFpwSkdQTHc4SEQ4TkZpSTN5MG1FU1BGZ3NHRFI4dDlnakcwME5GN1NoSTdWeDZaenVCMjAwQ1VKaG5DQVJHZ0dtZ3ljazlhZjd0WmNhWG5YOHJDVGJLT1RtWkcwV242K1RKVGMyVDJWMmtMSWZOamtqUTdJUUJvclk1MGtENmlpZVozdm13SU9tTnhwTkdZMDM4alRTNkdPc1RGZXQ3Y2xOWUg4N0Urdjg4K2Z6dW8yL2ZLTTd1NFZERWxoTzRJK2VBSWY2SG5QOFIvMWN3TFRJMkIxQTc4WndUQUlsWUZYTW5rMysrOGhMNFNTd1VFcUhXdjJ6NVpQMExyS3B5T3VlZ0o1Y3NtT2lkOVpCM1psSG5yRWVkTTh2eXpYRHFtL25ZU25QTlJ0UkRNQUFEamhrakpNT2xLaWRCaUVoVVh5N0hESmZSRDBjWFdUTG80SHRocURZdlJNQ2MwUVhyaTNQQWFERnVseSt0SHYvM3F4S2VGMFU5TDR4N1hrd0tldHpHUzQ3WG1rcWRyMUhLOVNhVWxzQXU0VGpMbHMvbGVCVXhRMjVqQWIzY05sYnFXY1RNcVEzTlJ4S0JXWGwxSk1GQ0hJRWlITUdpRklHeUtBSXRnQ0tvcGkzZDNMMm1DSGVXdnNocCtvSlk0dWlMZjU5OC9tbVZMSUZobkNYMG1pVnFsamdyTElIenNnU0VrYzJiS0UxZ0k1a21NQUZtVFJQWk5PSDV3eVNlb0xFVWdab25JanhSd1Y1TkNsc28xaFRGOXNqbnhoWVFxbmRpY3RKRlV2R2FMeXF4MUdraURKS1RNQkJmRzlESTBnTHFDR2dzc09zUHFjWUFNaEkyb1prQm9EbkwzdjlabzQzb0NnNkZxTmswVXM1b2N1c3plQmJJUStIMmd6blcwNjlRbHNCTG1nUVplbnhNVTM0dk5LYjV3RWNKYVp3R0JCcE90N2Rna2NaZ25idXg5czliVjRmMllOZzY1UCszTHZUNzRsSHJpc09OMU50cjNlRC9EWjNkVWN2WjNlMXMyM3ByL1dCdnd4cnR0eURUVEl3NXNvekpwWUdKVGpFRC9kNmVyTTFEZGNvM0dJVllqeTRIeFhrT3BRVExwVWlZZUtZU1hGV0JpRVhSWFpLcVJlMmUxZVRUeEh0NlR0N0RWR1RsaG4wRU1RQUxrcDVCQUU3d0VNVFVnRmF2bFlLazEzakZHdlM5NzFySFJCUFdkYjk2L2NMT3J3K0hvOG51cUxJenhPdU1Sbm9EZzJBYUhHT0FMMTRUTnNxeDRtRHRLU1RIY0dVd3ZUS21xaXNzQWFWTE1GUVNzbGQzSjMvN1l2em5PK1B2M3hpLytjM21qOS9mZmZ6MTd4Ni84OXVqQisrTjMvbHNmTytEa3c4ZWpQLytHYi8vNk9FUGZQMTNkUC8yNDQ4L3UrQXVBRDBoZkp6QTBBMHU5Zjl2M0k2OWhLSXZIZi9qOThlZmZuZjAvdGZqTzM4WTMvblBvMisvVzg4ak9Qd1M0azM0NUtQWlY2UW96czFzT2JqWmMzb2x1RGxGZ3ZTZVpYSUtTcFpmRkNzcjlTeHE3dFRHbmlZK052SnViK214dUdVZ3BBYUpnV1RXZkZMY2tsVndOT1FVY2ZFc0MxQmpRcUx4d0NVRzJ1eDVhRThSdjJZc1BuR2V4U2VMR2RrM3NmY3JLU29EcDhaUDVyWFlaRWF1eFNhT0U1b1pDN0hxUlpQbDU3VWhwNWZodDRUUzBodVZDN0NXS3IvQUFHdGN6eUptVG0zb0tlSTFxaTBrNjNweVFuT1pxSzNPdWo2eldkZmYzYTB5NjVyR1NZVENaeUVWSjYrS2ZaMURuWFZkWjEwSGZET2NmMG9kUXhoQWZia2M4MUt1T2VxczZ5ZWVkZTBlWXcxNlhrTGlucmZPdWs2ZEZwK3kvSWd6bms5SEY1QjF6VXdUbURWRkxDRkZQRlV4cVVWbFhTdFlnc1pab3M2NnJsbmk3TEFFWGtEV3RZRnhUUk4xMXZWVGxuV3RZQXM5emhaTHN1MWRaMTNYV2RlTElZejhXZGRRa2FGS0FReHVESWlrYTVhUThhUlRFMERGYjZIV3JGRXc2ZHBNK2FrcVlPRDB2UGJUd2gzcCs5NTZybjF2YUxENGtCWmZJaFVjMHBvR1dOSlg1L0xpUnJxNTU3UU5ya016MXpZNGplMWdrQ1VoT00rZGxNcTVUcFRnK2FVeUtkZWxKU3dzNDFxdGFWR2paelQ0TkRGZW1YeHJwZ0VjNUx1VWZHdkdEUDZzNXJzNTVsdnJvZjN4MUh4clRNQ1p5QWNybEc4OVk3YjArTjdub1lUcFBQbktzWmR3OUtXY2FkZHVzclFxVFhxYUFSMlUrZUdqSHo0NnVudWJ5engrKzYxSEQ5ODlmdmpsbzIvZjVjSzUyS08vZmlGYW9HNkVTaiszMWJPMU41YjR6ZVhsYUJRc3NlQ041Y0NSSlRsVFBOZWtidW1pU3hCMzJmS0xJbjZsbmtYTm5kclkwMFQ2TE84eUY1c2d1cm5EM0crRm5YQStOWUNaRWhsbE5lZm5XZU5xTVRPSFlxT1FvYVJzTjRqS1pMdlZYQjdpOHFzNVdIVDF4Ky92WkI5S1dzbEh5RzlmaWI2bTVhSzQ0T3FlNUZyZHUxK1JxazVyNXhoTytFMEF5QkdjT3JybXRhU25VTXUzcHNjeFdqZVhnOVpkMzFsbVNaOG9RUHJnY29IclV1VVhHTGlPNjFuUTJLbHRQVVdjcm1zNU9kM1VRWFN6RXdNendEVTYxQk4vd0k1aUhkRDYySFEycFJzb2FtVm9nTUMzVnhBREpKZ1lRaEQvMFpwY2ZJNDBqQ0xHVERvNG5NWFYyZ0s1V3ArTnF6a041NkxyYks1TzR1QVFVYysrOG5TL3V5cElVVHBjRG9xU3JxQk1vbnhTZWVsUnloQlV5ZklMSXlpVm5zVk1uZHJVcDUyZldodGNtZk0vK3dsUVN3TUVGQUFBQUFnQSt6SmlXSDgzOS9CVUFnQUFGQWtBQUJVQUFBQnlaV3h6TDNCaFoyVmZabTl5YldGMGN5NTRiV3lsbHMyTzB6QVF4KzlJdkVOa3p0czRjWklta3NNS2lpcXRoQVJxeThmVjJycXBSYjdVWmhIbHpnTnc1aDNnQVJDOERSTDdGb3lUdUltenRSclU1RkpQL1A5NVpqeGpsMTUveWxMckk5L3RSWkhIeUpsZ1pQSDh0bGlMUEluUm05WDhLa1RYVHg4L292TmlsN0VLZmxudzBGbVJGcnQ5TytvczFzMTdZRXhkWkwyTjBaUE5obUQ1SXRzd01YRFV4T1l4VHZTbnlGcHRlY1pyR3hoRzZnSlAxNEZqSzVGWE1TSURENjBGMzhBWVk3T3pYbWhnQllybCtmSWR3L0pkblJVcTFwWHJLOXFhUlpGenBHMUN4aDFtQmc0Q2RiRENZTXcyOEZVSnFhMXRIWjJMTkoxbmxiYVYwdGJHSEFIMlVQSVlMWXRVckpGVmkyOWVOT213VDR0OFloUkIzQ2FSYnhaNUpsSGdHa1ZRV2wzSWd5RHBTNUh6WWREUzFsS2gyTjV4a1d5cnV0Q2t1SWs0MHYzb0tVaW5BSmNXeFYzZTlJODNTdTRIblp6MEZKQVRrOExSWE93V0JMbWNOV05sakdyck9BZXc1c0IvNDZnOXlDaWRiZGx1bUdGcGF3OEl5TXRTZk9aMTc4eFpKdEpEalA3OC92NzMxNC83YjEvdWYzNXRkeElLK09RSmNnUUZrUUpOTHdOTnNRS0ZGNEljQllvNjBGSmt5N3ZjR0FRK0lkSFdOcTFGbEZDMiswVjVESThrOTBLU2Z5VEpUYTRPS1crNjZBS20zM2tYam1jT3JnWTQrUFNhcE0vVDR2YkRzRWhyWXhzS0ZPZXlsSlV0RXd3WmZwYUtSTjZSdXA4OWhSK2RWdlNQMytHcTlEVkwrS3V5Z3V1M1Q1VldTL1lad2ZKeGVwY0p0UjlJNklLblRJNzNXMUZxOGZRL05FN0NrY2wyQ1lkV24wenNqSzhGczBXV1FBZEVoRGdoOFFKM09pbnpSQS95QWNZOWo0bEdZTWhaREhGR1lMenpHS0pocUQzTUdOd1M2aC9PUDFCTEF3UVVBQUFBQ0FEN01tSllKUERiK0RvQUFBQTZBQUFBRWdBQUFISmxiSE12Y0dGblpWOXlaV3h6TG5odGJMT3hyOGpOVVNoTExTck96TSt6VlRMVU0xQlNTTTFMemsvSnpFdTNWU290U2RPMVVMSzM0K1d5Q1VyTlNTd0JxaW5PeUN3bzFnZUtBQUJRU3dNRUZBQUFBQWdBK3pKaVdMazZyVmcyQkFBQTJEc0FBQWtBQUFCMGFHVnRaUzU0Yld6dFc4Mk8wekFRdmlQeERwRzV3QUdTTlAyVlV0QnUyVXBJdXdpMkZaeWR4R210VGVNcVNWbVdPdy9BbVNzU04zZ0FCRytEQkcrQjdTUk5mK0pzZHBkdTA2MTdTc2ZqOGZ4OG5obm54M3oyZnVJcDcxQVFZdUozZ2Y1RUF3cnliZUpnZjlRRnM4aDkzQWJQbnQ2L1p3N0hhSUpDZXFYUVgveFBlZkc4QytwMHdrczRRVjF3NUFUd0hDaW5FUHNXT2U4Q09uRGt1c2lPMkdVeU1admNJeDRKdUFRakZYRGdqNUMzeU1tNU9lUEE1Z3NlMkRieW8xb1hQR2pZSGNkMVFVSXhLTVcyVzhqU1Vvck9lRkM3bnZGMEtNVTEybzFPeHFOUlV0MnhXNWFka3RxVW9tblFiZFJUU3AxU2tOdHNOb3lVMG1TQzJoRHBNS1cwbUJ3TE9zNWNkSU5TbWxhcmJyV0F1bWk2bXRtKzVwSFlXYmxPWGZYSkNaekczQ3NEZkhBd2hsUFVKOEVFUnNyckdiYlBUbUI0MWdXUDlWVXg4eGw5N0huSmhPSEZsSzQ2SUI1MlJPeFpWSlEzekJYSkR5aVpiUlJJMnBMaFMzUFZiRDBSeXpIMlVTSEhuT3N0d3FOeHhEUXhoQ3RtSXVuQ1pVMjhxWm14cWVtcVFsOFVXbXFxQzhHc1VxeHZPN2ExWWplZmtwblBNaFpqclc4TUJrUHMwMXpXQkFWNHFOSDhoOXo1c0FUSHNzS2JBWWN1STU2TXk0aG5JbVhFNzNLeHIwUkJrSDFCc1JPcWhnb1phajVEaHZxNlZ1NVBxT002Mk5iaVFtZ1lxT1hXVUdmTkhVa2wxQ3k5N2xRTkFvczFvSDA1V2w3QktFS0J6OC9mTlhtV3ZCcTZoS0dYV3pzWjNoWG5sMEIrRDA0Wko5OWY1YmZnNXJiVVB2WHMvelhXSlk1Uk10WXkxdXZjTXRhVmpuV0pBcnF4V0MrMlVaMWk5aVBmT1FnQ2NzNTVHMEFaNEE5bzc0N3JwaXA2bUdQMmNHQjdxTnlEbmhmK0dBVTRFdTN6Mno0bG9zWk9uQkp2ODdsQlRkK0xSTGJEdHhUa1hlVjBYQUpBS1BMT0E4QlVDK3FPZVRpenJCMnRTVlZCMmVadWIrd1F5dmo0bmdKQXBwbDBYQUpBS1BMT0E4QlVDMnFKT2FBMEVzaVgzQ3J4a3RzS1loVHFmSWRLYnpWbDlxaGUvN0QxVng4a1dxcUVsczNWR2dtQmF6cEhRbUJMRFVkQlUyRU8wZnVJNng3bWlaMlBpdFM2WHRSTnRVaHcyVlhqcHMrNGFkTW5sZG1zTXRzQlI3eXF4bjliTVM2L1hhbFVmTG5FUTJpZmxYeTFXYXo4d3NocUh1RUxqQUxXblNrbmhPVkNEU2lIWjZNK2p0Sy9PWjhLclNXcitGc2h0c3JLbDBLL2YzMzc4L1A3Mzg4Zi8vNzRwRHo4L2VYcm83WFBodnJFaitJdnFZN0QzT3laTVNqc2NsMHdVUG9lSFBIMHpubjVFenM5LysycTYwckxiMXJMUzlPV3BBbEF2eVZweTVZS3RzYWRzUFF5YWJUWkVhQXhRVDZEK0JydWVYVXY5WWxjai9pcCtEdzcyRER2Qm1peW9JMmdqOEtRNnp5SUxqekVua2JuV24vSkxGMlF5SzgrelZURitzZHRyTmkwSVpsaVcrbmpjTXk4UkJFM3hKTjRsY3YwakdjbTdCbDNFWE94djhyd25DSVBScGo0NFJoUDUwc3l0Vi9CYU14QXNKb1o1ek1QV1M2RndVVTZxNmFKSGpUTUpwTkZ2a1orRTJyMm9PZVJXWlR5R1pvb3NYbUVxa3lQMklWT0x0Umx5VE81QU1pUGNySTUrR0JDVGtqMFgzTEZLczgvVUVzREJCUUFBQUFJQVBzeVlsanZPQm5uV2pVQUFOazFBQUFOQUFBQWRHaDFiV0p1WVdsc0xuQnVaM1c3ZFZBY2I5QTFPcmdFQXNFQ0NTNUJnbHZRNE1HQ3M3aHJJTGk3UzNDWElNSGRiWEVMc3NBaVB5ekk0dTRFZC9nMjcvdjljZXZldWxPd083VTFNL3M4M1gxT24xTTBFY3FLMHRpWTd6QUJBTUNXbFpGVUJRQ0UxL0R6bitpSThGY1ZpRVFuL0EzRFFVYmJHUUR3WFA3OUlxeFlVSGdBQUNVZ0t5bW03cEYxbk8zcDhYNjI5YVY3ZDFTbW5neDJsa2lJeEVXemFSUFByYnV3bnhzWmIvQU9NeFFYck9wenFJdmVXZFJZMUlveThrZjUyN2RmOVNIMWpkeWR4WFJGalBMYTNySmlJdVl5VkhSMDczSHIwMGV6WkRkQytPYnJOMEhRMGJzbmprUm1lOWtzWkYzRm5Rc2hqb0lDTGt1RENFL1g4ZllzZC9SZFVsWldWclRnMTJDQWxWVUNTUk9rcC9jYTQvL3YxYkVXeFlHRVU3SkFKU01JbDNOK0E0djdwSExEcWJUajVmbkIxdGEyUURyT3p0NisyZmJCSTJxb3RSeit1Yyt1NEtyblpzd252OGROaXFqOHZmTElLSGsyaC9ITnN4Wks5Tk91aDVNZ2xGY0FMUjRHRFB3Z09QU1daaGxZTDQrRVV1VWQzaXY1blNlRlUvaDUzSjF2WjM2eU4yaHpzZW9lSlJ6M1pDYUN0VHJ2NHZqZjlybXYralozZGk3WFYrWVZDWmw5aXpqazdKa0hINWVHbUd1UDUwZXB0cmtkTHk2M3V4czZEZE1scTQ3elUyM2xXaWZKMEdKaVlsNmZMR2VtcFVINHUvZnlvMUpaZEhtZHRvYW90c2dkUUFORitMc1dReDIrc01YRmQrL2VrWVlPMnpUYndpYVQxdnZDZDNkMzFieml0eU9Zb2ZCMVhIc0lZV05qMDN5SlhzdFN5dm5zTzViQjh6bm45TlU5c3pTWk84TE9WSVF0Ykh3bVlTZjByUUV4cjQyV21KaVluOTl6TFJiOFc3TzZQNjM2Y08wdUNWQldWVlY5V25JSW5qdDhHbUR6NC9DK3RvRU0zZDEwdnp4ZHcrd0ZOWTg4NVlqYXNKZGFJdVhwc3k3ZTIzYzRYdTVON3NOY3Bvc1Y1dlNjeHhBK3hNUzgvN1RpT3FlUDlndGtVamRQbDZhSEZ3ZUJ3V0JLd2xmcUVMc3pENkU0a2VkYmtaZTdDUU1sRW42bkxaYm1KV3IwM3drK1dRVlk3bzZ5eHRwL3VwK3Zha1pUdDZGcGNTZVpDVFRTejN2U0lrNVlsMGc0dWlvcVo4M2RUMVdkbloxRlJkdEx6aE9kRitPQ3pYYkxiZDQzSjEyS25yZnI0VGdDUjhEbU9CTnJ0c040K3hoT21yN2J3bEtyc3pkUEYvOXVTTHlFQzhtcUk0VE1Nc3N4Yk82UUxpUkVQRThxaWdnbHVEY2pJNlBybmlLeXdpakEwWll3RFlrS1hkeXd1WExhajBHV05YbHFaR1NFNS91ZkxJK05pSC9MUlFyc0dVbjVpTjMzMTZ0VDJuQ0REY3RkdzVFZmQzbW1wNTQ1TWQ5dzAyRjhkL1NuODluQVc5MVUrTmJkMzRobnllNlhZajRNYk1EWDg5UURQb2FRZTQreVIwdFM5ejVzNWxHSG9BZUpNbDU1Q0kzM0l1eFVIUFdEQ05QOEtDTTM4cVdpQ0tTR1dWZG5BdGJLSStWRitEcG01K29DSy83ZEhrR00rT05Md1pOT0FCbFNTL25HRk03RzJTMkpaZFpaTU1YajJzakhHcGQ4N0hBUEU0dGRxbkxUNnZLV1M2UTRTRkptWnJ2TlF2M2k0cUtmN2Q5NjVvclcxanZZNnJNYkNBUnlkbmIyNzBSY0NEaGtkdU5YaCs5ZFVXQy9VTmo3ZW10N1d6dlZkVHRGYy93bjErNzlZWTAwVG83VHA2eld2YkZQcTQ5OUZNK2lqTXQxcGhCNHdiUll6ekpCQ0htVk55Z1lKYjRvcHlFRU9OdHBhOVFjZzIxem5FWVlyNjZ1Y0lRdmNYZVh1TWZDeWIyKzlZVmhkMTZmdXAyMHVSNnUrRDBjNStmbmF4cDRodUpTeTA2ZGIwTWZNR2RoalBWMml5UkR6Ty9TbUhjWExIT2VKbDRlSjM3Qkh3VXhxVE44UGsrTGtEU1pxOWFIRjNNWEhILzVrOStrcFNFMGNVSlRMQ1N0NzFQTlk0ZzU4Z3NLVEtHcExGeVc0eTVnSloxVTE5OFk5SmVMSWdreU0zLythS2lyazNyTUIwTDBBMXBwNjJ6Ynk4c2pjVG5oTmV3eTl0dnBKR1d5UUZvM2xjZDZwdFJ4Yy9BWTFoem56SXIrRzBMaC8vaDRNVUZocEVXdjlCVTM1R05OaDZwS01yeUtGVE41WTNDbmxwWWUwN29mcFFqYVZ3T3pMZzRPRHVCM1hkaTgyc1hKejJnemV4OGh1ZEY1cytMc2QzVmM3ZUxpOHE5VzRPeGkrY3ZUd3R2N29WQTJLWDl5N3hWYlI2My9pOTlEQUMxZWhCRjdpL3VwQVNTRGd0K0oxdFFHamhnNHlpUzQzeDE3VWxsMmo4RHpYMityOGE4TUZkR3BGTzhMTGo3aHF4Q3NldTVtbjhMSktVOVpobUNnNmZ1Y2dkdUMrY1RuaDhxSjNjMHk0YjVPT0hRcWFycThsbDNuUER0WFBJUzZuSGZIbFJsYzFrUGZmcjdmSzhobnVPNklWN05rZnNYRnVJeVNEcVVTUStlLzIwcWk4TDJjUE51RVBQaDBoWVdGV2ViNFhnZTlZdjNySVlRbXJFa3dBTS9ROWxhUzBpK2U3MFM3ai9Ea3cvRlRraFF2QWlSU3NPaUJIUGZoMkdBcm1nRWZ2Nkg1Y3JUVU9tM2xtRW9YN3RRdXFOWVBmMHpxZ3NlYWM0TnkxUDllMTk0eXRhM0Q2VTArakowZE91SmdwS2M3c0UzSjUrVTBJWHpUY2IzNEhaN2IyZ0VTN2lWdCtLZndxRVN4dHUxZHpSbkdRVGIzZnh1R0MrdTBNVTJKZVpPdmg4WUt3T3VaRkRrT2NnRXZ5UnovNTd0MnQrUDd5Mm1sT0llU0VjYVNMRTZUL2grallxUTFtczEyY041eUJtOTN3TUhoaElzWDBlOE0vNTRKLzJjdXZBalN1MHBPNDk4aG4xWThObnQ4cC9LaUt6TkE5ZktPK3ZXNFlyaUsvTnZKdTcrOHh5T0lXZlZhL2c1QmhFUkpCMythMVRzSTFnbFd0SkJta1hCWmZNM2tQUzZ2cUM0dkxmWDQyNHYyY04vSnhzYTJDcmFGSVZpM2RKeVBmSHk1aFloUUo4akl5ZzYvWlQ2ZmhJQlNURkdtdWVsa0JidzIrVmVNNllNUEc2Y1ZLeW9yZlk2YjVqemk4Z2RmZjUrcnZ2THFqSkRNMzlVbEl5UGo1K2NmanpCOHVaK0RSSk5NS3lqaFJVaE9mSzFsTmtQL3NaZjRlK2JFNEozVDY2ZmVZYmx2QkVFQVFJS0toQ1doQXZBRGc3aVlvWTkrM2FyYVplVERWOHhRSmhhV3NiR3g1YWJ2YVpUbys4T0Z1NVY0VVFQMzU5K1hmUzdHNEJUcnNmaGx6aFhPbGNKcW41NGZkMFVNM1pkZEZ5ejZiL3BCS1ZRaGhSb28yS2dvOWVYaUZWL1EwWm1BUDBBQlp4dUpLUHZlSnl3cDNzRG5jYTZZbUpnOFpYUmd0Nk82Mmc0TzQrWVZyNCtjRm5nd3NLNnU3bHlsZHBMbkgzZ1FGRVdlWE1TSDRJdzQ2U3BmYTVVUnU3NGVUWWt1M3Z4WW5WZmZDd1dsNUlWZ01IeGhRQmJaY2xSK0ZCc1NKVVlYTldZSFJCRXFYTnVZRUZDK0hwUVVLOHRaam1Xa0xKeEQ0V0QvbzJzL2RubXNLbmR4Y2RGOVAxdFRyTXUzK3k4K1FjZHdVSjd5cmovdUsvbG5mUGIxOHRyKzR4enFCck50TnM5c3FOQmMycTNBb3ZxcVpob1BrdVZVd0FkTVI2M1NRQ0RFcndxbUFaVWpRUHFna1dpMWV0eU1oeVBlSnRleVd1ZDFIVFBVTWRuM2ZyOWt1WTBmaFRIYk0vaW1WRExoWkIvZXhoMGw3OThZL3J6eE5md1ZRQlhlRGtBTjREblYxOWNYSXJmLy9sMHdzVVJYcWtCbDEwV0Y0RUZ1USs1bW1IY3dtb1RMNjNLdk54WFJ3VEtsc3FpcnE2dW95UHhvdmk2SWtqUWNwTlFRVDdYbXlmZmF5dHA2c2RrK2gxYldvR1p1Tm9tNUY1UmlzOVV3OFZtd2ZMMi90NTg3Mjc5TTAySTNhZ1ltckRUa1lmemg1WkszZm1HemRKZTRNOGVidUFVczkyZHlabWJyeWd2TzFHalBVNHdUNzRBUFVDZStVUUppcDF6Vm9HS09JU0FKOUxOb0k3ZTNQTFM4RUtRSkRRUTRlV0RjRmRyRXFBUllGd3dGWUJKbEkxRU1EN04rc2h5eTRFSTVkZ1Y4NWc3dXdvZGd3MWRHdXZOQUxzTm1nSzFXZVM2bUVXZDBFZW9qa0l2YzVuSEJyWUNFMWFlYzdPajZ4VWVkNlZGbkh3djYyNWdCTThrOHBDK3N1dTlVRXpHRnFhTHJmV0Nvc0crUURzWHhzaU44MTVzWEV5SVU2aEs4TnNUeGdUcURRQjlBN0szMEtsdzhUNW1QQURPMFNZZWZHT3YrcWRkSUdSWGdDWEJJTjEreC9HREs3cUkvaHgwZGhOVVRrRThzU3BMWVM5Rm45TUVvck0vNHc4ZGVveFJFZG9iSWZJWklaaVJVMG1PQThxTlkwVnNNaFRGMkxKckN3N1pKbmx2TUh1UjBCQlIyWUNnUzhUYVBBZUNXd0hobmpGLzh4L1dYYlBNTmgzc1JmRDE5bGxjSHMwMU5UU3dzTE5LY01uNStmdHJhQzlxVzJkc2QwUU1tazkrNDJkaE92NkhQKzJ1bGk2a1FBQXhJR3lrcFROd0tncnBWMFJKcW9HOFo1Yit3MVY2OWowVFVUZ1NtelNJUkpZS1phWVRyUWx4dWcvMklSWDhXRGhJT3NXT1ZSbk5vSXdRajBGRWl2QU5NeS9MVWg0M015ekdyQkd3WTZuVlFiYmhjSkRBWWdQU2szSUpEQVVSbEJTNVBERmtOQXBKeGRTVHM3SFZOZkR4aUxnSUdVYURVUEN3d055aWVTcFBFbUE0MzRBMXZYcTBPbC9DcmpOa3ZiVStVWmRqVmFFZC9QZUdVdlRPZTdlMEN1VHRxbUVDbkN1YXBTQzltbEdWWFlCZEZtYWFFR21HVlk2a2xGbzQzSjdGeHB1cnJKL0lvNENlYVpieGJDNUhQZHYrS0g4Q0lRUEtwM0FvUks1NGt1Rkx1UDI0UHMrU2lvSXA2NlMvYVRsOWx4WGZwNENENXFtSE9sN2FIMVYyZVdHWUZQMDgzaWxkUEx5TVhGckhzdHUxbEsyeWJQK3Q5ZVQ1OUliOXk1TFZkSklnYWVQMmRlRkRyb0p2WlZlZ3Yxa3BLOTdjbEZDMml5YW1walN1dmgrcktXVTJMdXZLUkRGUmkrVDUwVkVST1UyTjRwcDZOMkhPdlB6WU16SlQzaGVVem9PYjIzRm1oQXJKQmJqZFR5ditkNHV5amE2QkVzMWRnNVdZTXA1UWpLMVNrSW9RRklHZ3dTcnhDUWhCTjFISnQwdE5lT0Q2UXBRQ0lUZXVYTGlDZjJ4MUIyOStNcldmbEpRU3NEU3A2QndnSm40ZVRydElNeW45MmZ1dnlnNm1sZCsvaENqRUhXR1dZUW1LUEg1NjZPS040OElGZ1BIWEt1WG9IaHNLSEp6L0E2VVVrTkI5UXBpeW9CaS9PRndOVVVoaC8vcENNQi9UbWJoaC9SZUJPNWNhbVhmZ3ZqVnFMTUtBWGtFMUpzVVpOc1hvWG9ETjIxSHFyM2ZlN0NqVjNLSnhxYVcyamZJUnFjbkt5enZmaFdnYmVwQ1RmdlgrZkhVd3VTKzBuNHZMQ1F0aW11djNwejVHNGxGUm8xMlZaUmlTbTBOVm11RENPL3AvV294T3ZoMFl3Mkc2cGhZTW95bmFoZnJzRExsTjdYdmQrNW96NjJNc040U29mUW1ENEt4RllmWWpKOVBEQVR5aWFDcEtkNGxiUVVDNE9Fa05wbkNZTXdVWW1vSWtla1pzTlFRVlp2S01GRXZHd1JtVG83S3lOa1pubzFPUzd6QUptWmxsLzlEQ0VWU01oa0U1cVpJajE4QnppL0laTHJEL1YraFdIWGxKU0EzL1grNkxnUjJSazVMKzNLRU8vdTIyNGpoMnZMdGJvbkFrd0RGY2xqTy85TForam82TEc0UTllL2JGSGNTUXA2MWVmS2FJMXk3UFozTmEyU0dKNStLZHFZR0RBKy9yb24xaUFQOEY3YUFxZWNMUWZORTM1dzVlZTEzTnVQQXFXNFZHRHVlVjRYeFdjbjc5YnkwN3JvbHFUaktlcUNhdUd0ZEpLSUptSkppYUd1ZTdTSDFsSWxGUTd1dHpZdkFhcXl5L0g0VGJtOCsxYU1GekNLTUl0Q1p4R2t6NG9IQ3pRKzBZSnBtY1E4WXAvSlBmRnhtZjlKZnp5UGJLT3BiRHZGQzMzY09SM3FPL0xqMkxJUXJzNzI2N1BhRHBIc2RXOVQxZCtQalY5NkJteERGUVkxZUd0MGZKQ3AvZk52emFhbUpnb20vVEI5MUIzOVdDaWpJcXNWK3J3clZ5eHh0aUltZmw3WUsvdE5aRGhpVTdrcHFLU1VIMW9PaGlkUUd1MTJ1VmJiRFc0NlFpdGoyVS9kcGV4Sk1JaEV1YkswQWZ0LzRhVDJ3UngrMGJreDYzbnpPekVqQXdCMmlaVlJHWFBnSitGbWo2ZmN5alJqNCtQVzF0YmFhUmpTZm1kelB6TkhlNDJIRUIwd3dlekZmQlZkSTluQzk1RWZxem02MWVMMVJpMzMrR1RrcEpLa0RGVHh1dlJleDM5dlFJUWRYVjFOVEJZNmZDOHVIZlZVRk5UWXlCWTdQWi9TZEJycTYxbEo4WjZUZkY1eVpNa0R2TGQydHFMSithK2Q1TFZaUXRSRTJRRDY0S2IxcHJXbll6ejgvUGVWTHJoV0RKQmVIb3hYNzN5OXA3bTVobWtoRElwai8zR1JJUjNCa0lMVjc1S2hzaEFnUUhpV2UyOUlmUnd3aDdsNUlCb2gva0FPSlZERW9pRW5UemdGb1d0Ky9IODF6RmNFTXo1M2l5N0l5TjlqMXUxSGRVbVJ0ZHNzSE95bnAxMU1xZXI2SUlGSkgyc3RDb1hNUHE4dXluUWNBdnZYcnExUnIzK0x6ZitsbkcvQUdKaEx4ZTR6ajA5dFlvZURoaE5SKzBKcUpRRENzM1V5VkFKV3BrYjJnc1pJdDhwRTVCRTgydUQvVkFpcVNuQzFJZHBSN0FzeHJQMlNZVXVScm5HQTJtdUUvWXhjb3U0b2c2L0treHpqM0VyS01qdklNMVpXMlFiRkVpY3NVK3JaeGRDRVRadVFTbFZ1czJmNFRmOHM0UU5WUXlsRTd2UTRXRjRjejA0aXkwVDAwQVFUZW0xSmd3b0VtZUlGbE14RzJELzNlUmFwcXZUbTdHTDNWZjZXaUlWRUEzTEI4SVFlNDQ0THNVY01YMWNOek5YSDR1dE11WU0vWDBwY1FGbERRM1UzTmJXbjdqbnZXZ1VseS9Vc2wvNDZTeVRPUzJJd3hBQzZGNFFnR0IvTjVEUjhnTkZRNWZpU3hDZjRsdWpkdmRUUDNqczdMdnVkbnFKQ3QzaDN1cnowK1UwbzFyeHBRZUVXNjIzZTBaZU5NWG85NEx2Yk9kL0NaRXpGbFV1UFE2VTBla2xPWDVlY0hYZ3ZEUEtYOWt3TmtwZ1FpcTZGTWd6SENzTldtaHovYzVIK2t2RS85bm9sUk9sam83TzlUSE1IVzVpMElQWWFlWHV5UzlJM1Y5dzNFNVhuZzRxYWxpMWFvMXFVZmpSNys3dVVzMDVCbU03V2lZUitMNjVuQTlKSkNFNVJIQWJmcU1yM1B5dVlXVmw1UW1YcVhFekp5NzhyUHhkNnRzUWtlZXpHdituNzUrS1JyYlorV0xWdHhPa3lYOStzbC9Cb005aW53OXF3WktOZld0NXR2cnlmS09tSkR3N2k1L1d0OU9pVEtnLzEyeS91bkxzaU03SytyVFJvcHl5K25UaURqY3BmVWJ5NjV5Ti9OZTJLZWJRVklXZm5PYm5XOFBCTEQrZy8rMFE1NEErdzRrQ0RPYlZWTktMelRJVlFyNkRxN1pWSnloTE1NdkFmejMxbGJZNVBudENCbEJQVkthaTVPRGdZRndUNTB4Y3hOZXZGVEcyMTVDSHBVdWRITVIvWENUaUp1b1ZGNUxYWW9xMzJPTExZZkFwdE83ekF3NTJNRkpLU25YY0ZsdEJVeWVIWFY5RUhVNFRkVWNyOEpHOVlDcUlqZ0J6TEoyam9MVDBXeTBLeVR1dGlOc1MzVTl2eFBFaVFpQ2JkYmE2QkZMai9GUzA1SEhlblFhN3h1NEFPaFZjS0tPZ29NUWE4TWZWU3BTakFrWFV3TGduNmVORjJEMHBOUmJGNXl4MFJBVDBvOHR0ZENxd3JRb1RyamdmZlJZTXVQRVFpcEFNY283Q0ZmOWg1UHhMdU54cGxMVUhidWQwN1R0ZFcwaThJVFNrZTN0NzhNWVFlemZDMzh3YzVVd2VOWUJPbFdyT3oyWUxxNjZwc2JlelV5ekVSYVlpajBPcVpZYUNqN1dZd2RhejVlOTNWeS9UUklRRjIwck41bXVOUTNESCtYZUhwN05OWXNDMmFreDhwb2dPamF6a2NmUjRHSlpabDV2bjlTR21iaHFlY1BOUTNYWlEzcHRxSXRNckZwS2x4Y3lFTGg0RUkxMGplaXVGa0F2R0htKzFkUmIvWWI1QVJsUzNRV3VuMGd0R0RoemM1S1V5K1QxNGZUejREOXdRTXZjczEzRit0UktsdDFKMVRaM0M1REZ1TGk2TnJpNHpjM053bjkzVzFqWTRPRmhjWFB6MGNOUGMyTmpZL08rQUZEakN3TDZ0WGNaOVlXL0VMNXljR09od2hQNzJHUG5UNlBQeGdyYmg3TGhhYnc1VktldjAxVE9tMjNqSXZJYVkxc1dDd1owNS9pZlFzeVp3SXk4UHp6Rjg5L2IyOWorNEpXRUMxREV4SXAwWGlwa3c5MVZmZHdQRmt3aHpjNW92MGF6TURBeE1MSGN3S052anpxZHVPTUhYbUd2RHQwNFVCWGV4cERYTnRiWHg2T3FwNW1LNXljclFlbExuUWUzbEJUQ0xLcnc0TGhydEFnQWxvYk1RYyszZ1IxZVg3WG4xRkdVR0FpeFVOTjNJUE5SQTBidmlNZDBKdm91dmNUSks2bVkxYy9Mb0VmUjRXWmhnMjJBSGlpdTRPMjhjeU9jZ2Z4aDR1b0hrVDJabGtWcVdmVUZYekh4c3VMKy9uNXFhQWxWbzhQRHcrRzYrWDEzTGlrcldTWlhxdGJWemhvSkZweWNPd0Rhd2Vsc3gzQ20zTndyOFNGbFhXaG9Kcm9oay9QQSs4UDZUM1ZlUnV2NXQ1WFZLNUNJNkZBTWM1TWxyTDRaMW92VlVUY3BraUxPd1pDTStkZDdudUpKQ3lqaFZNV1FxM2hKU1VUMWNXN0d0a1BPRWdpOGRqK2RRdGVLdmQzRXZ0emdRNWdoZElpVkdZRmNQRjcwSXNPbTU5a0JXS1F4UVFBY3ljZTFnR05CSS9OZHlwWlM0Wm1yL25SS3JwelN2K3NHeVZWK2pJWXIvWUVDbkxvcjlxY2pvT3ZxOTVERnhiclBKTTN6dWxkeVBUVTJYUmR0ZkxsRXFjaGk5cm5QNk4xUHliTXVldTlsRHBWSDdYd21DS1BtaVdPWEtUQS9WNUtSVUNodW5BMU50Smh6S3pESFFEQU9xYkdjMFR6MzluN3F3eVNaM2xEYVBrU2luMytCWjJURVRSZjY5c2ZUMnZTRlFZaVYwcGljY1Zodk11cnFxNDBMVEFqTkw0eUtQWXhSUmI2czR3TUN0b2ovTXRhbnAxaWhERnJQd0ZQbVZDSWlJZ0N6bFRKcDF3bzdZcU5ISmtLYkRsWmVhVS9WcXZidlhkUDA3ZW9XMXRsSEt2VDlCTWdJcmlJbjFDcUpsQTYxai9KSnlDQTZ2N1N6MXlZZkYxTGZ6Y1B3TkxSOTlKYWZCVUx5cVRid3FKSnBwbGJXQWlhenBVQ0g5VWYwRzJ6c0t1WkxQYnRmTDlGc3hBc3FubTJGYjJmSS9USk1GMVRDcEpBa0drcHZUTEwrK0N0cThraG9SS0JsdXoxTEs0anZyd3hFUnVsbHl2am10L2tnc2lEZU1HM2s4eXJRL0ZPMnNzS3RuNlU1YlJJQThUaGxFcVNySDMveVE2TGJHSDErdTkzeU4wMVV2cURkYjU5NVRTRUw4cUpHNWFpM1I2S2NFalgydmMvTzQ4emh3N3ZEU3F5VDRaeDNZWFRxOFFuREVESFJ3Z0lMTEdxaXBRL2d5akJCdzBadXErTkJJazRJdkd0bWcrY2xFUkVTS3Y0UitPcitPU3pjUTRSOUpsYUhORWdJQU1MWTBBZ0x1YXpGY1VWbk9FVmtVYXAyQWJOQzBYQTU0Wk52K1pXMlJ6RjdQWlhSZjlvTnBWV3o0VFhXYjQvYUxqZjJDOEh5OUdVcXFPUVppVnZ2dkNCWnE4NUJDZWppWDVJVUVBLzFnaktKczV6Y0lMYllsM0wxRXpzSVJra3NSdkFJczQxKzNTZWtiZEcxZ2l2MWtvQzJOODZwQ3JwK202T2xYT0w2M0R6VkhyNVVVdVhGcXVZTi9WMTFSTExWYm5CbkpKeER5NVdGWm1xY1lmT2VQb3JNOFR2WmhObW5qVXJKT2JsQ25vVnhUckozNkVMSzFzNDJKNlBvaHFmRVhIMUwvNXBuWlBYRkx3NkE4TFRPOUNtVlRLZzNZbk4vVFhGdWNyYndlckZKait1SnVNMEgva3lFQ3JIYmorM2Z3VngvYm1kdW9hQmxENUdlbXZ5NXRoUTNVY3JRbVdickpxZ0dxVE1YWUx1SXlpNTdtc0hHNTZQazFJZk5yOUtBMUFzdVJHWHpBWUJMZjloUTlkQVV6Vkx5cXFvcFJmbERpUjA5cmcxYURqZGxrY3BDQmJjcXM5d3JGWkV1VGJrSHpsclU5aDg4enhaYXBWR2NYWWNKWStwbVoxUnVUbUxibUlSeEtpNlhHM1dEc2xaOVFPWnFvRzV2VmVKSHZUZmJIMmxmWWY4ZjE5SFVxdmFNZXYrbXBkQk9oY0lGUEpuZGxwdDk4UndZSTd1cE9Lb1ZoQ01BMnRIQmpZQWZ0UFFDb3lWdnFMM1lRRlhFeEFaVG5YazlvRThZNzlWTkRHL09YOUoySHFkeElQNFRtcHRobmRSRlBvK2w5N3hYRzN2Uy80L1dBMWx3ajFnM3RCSzBGN1YzTWdRRkYrWkt0K2FWNlg0bG1wVS8xdnF0bzNzL2JBdjFBQUM3dWlOcW5TclVFaHM3N2V0dE1WV3IwZkhOQmtwaCtzS2NRZVVueUYrb0V5QytmZy92RG10VTJZd25hS2I3VHhRb3VlbW9JYUEwTEwycGd4ZkNweHZqdWJqZmJuUnhGdTlsT1gxRngzS29rZTBlUFl4dS9ZSUVvOUVncTQrcUI5K3ZSK3RINStLMlkySm1IZmNJSzNrTGtCbjhSMXdkRXIwcVZPQ2xjWGZmcFg2NGZzK3c0ZkIxOXpVejJLODJMcExidnVGSmpzdmw1aWxmVmErYjZvd2s1MUFsdVA5N2piaDVNL2RRVWxMN2pPcjB5c2Q2dlJGbkpQNDNKRHJ4dnFpa29MZGIyWjkzQk11aWc3SGFVOGpWenh0cDg5YWgyWWZsa2VoU044dTl4enlpbXdVcXBxVUM2bW9Cdng5eUxtZXhaNWRUSEF5WUwvWmdOL3M4OXVvWE51Yi9EenpxSnNoSXJyNnRpN28xOUF5RUVqdEFnemE4QVJ1WkY0WUlSMWI3a1RpcmhXeWxyN1lqMGxGcStPQmdSOGp4dWx1VnZvZnRiZTcvYnZrd2xvYktqancyV2RXU0N6MmM3a1plbWxXcnlsWVVqVFkyTjhBN3ZNNUk4WEtGUnhmbVZkeFBLZFhOU0VUV1luK1VjNEtSbzh4Nk1iWlpXTnBWWjdpS3A2M1ViV2tLZFgrRGg1bGUzcWl0VWtrdGNoeTU1MnluS2pYaDZpVkwwdkdBQUJNQVhYVWFoOG5SRlpCTW5aV0FmMjNOb3FIeUFGdm14bzZ5dVk2Q01FVVcwSUhhampDRkhMZEh2M1Bqc1JnNzZTWkxqSTRYOWJMZXJmU1VDa05WdDhKSlVWQ3IyQnROQ1NEdmo0SlRsM0RzcXlSK2huNXJuMjlMaWVhOEM5aUMrdDdoU2YwQzZ3ZWJWQk1MalhXbGdOMkxDaVJvbU1HeE5yd0ZaOXcyR3ZDWmRrdnRCS2RScit6N1ZmQUhPc3ZqUURSa0hCNXgxZ0ZCUzBCaUdJVWlrMExOVGUveU4rN2svU1duWmRXTFozM3QvdTdndGpKN2lhZXk0ZWJuTGU1ZlZic0Z0cWQ3RThXUHFEMmxUK3lxUGg4MlluTVltOEpQemJEc2hJU0VHakpXUjBmTnVPdzBoeSs5Ky83VEtvTFBDelYxQ1FzS2E0ME14dU1mc1ZTZHp6NDgxVS9GZk5rM21qYmJmN296cVRpUHBkY1V0ajNzNWgxL2E3bnFkN3hwMlpnNFo5ZzdNWS9ZL3JsSEViU3pRL2ZlZW5YeWVkUHE3Q1ZlODRaYjBnYVVna1ZoWFVOZ1gvODhhL1pGZGFFK0xQaStWUkU4NlJxOERpSjZxNnFaUHEzQ0UzMlRxQnVMbDVzSFdmaEJPakV2elIxcjBlWkNJVnFxZ2pVeVdsaHlXRkh6ejhidTc5YkdwZ25nQUt5WXpoenhGZnYzS0NFOVgzODdVdVYzbVVwZkZGZEdFZWFmWDcxR0t0czdvNUNWVlJzZkdGUHBaY3RoS1dsdnZWa0xkdWI5UWYxekIycjd2Y0diOVNZTWVsRktiMWFRdFJQUndOK0gvS3lscCtzK0toYlBmN096YzZNczRkcHpJYy9vQS81WG44Mm1WdjBjSGVjNUVXbVptWmxwbSszazJxRVNSaitjVFcwbFpIUVpwaklKQ2FHaG83R1NPRE8zSWlDSXB2L1hNcW9IUDhEQWFmVWhodGhtYy9XNGdJZXYwaHlaMm1pQ0UyanpQNWNpcGZWZkNnVy9hemZPdmdHZEVFWk0zWlBjYlhub0hqNlBlVHcyQmRKK0w4cWthaWJsK01mOVllbjhoc2orYjFsODg4V1hyeXN2WFp4OEw0R0dKSVZ5aEJnaS8rWHhFYmF6c1pBOHJNOWpWV1BXcklrRjRyREE5MUNBWWJSRUF1L25vSU5iNDgxTExHOW53ckM1bUdYNnVNN292V3ZMSU4vQW40WHBFdWQrNEh5b3lEWTVUR1pYY2pBemFYNDJxYXY5UFZ3anRHK3RmVFE4RWdydk8vOVp6Tm1Nb3c3RHJxbk5zUDEwTnR5N1VoMzdEUGZQNDF5M2ZGaVdyS1lveFVEVXZPOXIvQnNOZ0JhdHc2UkpPY1g4MVp6Ty90bjgwZUgxOW5mTjRkTDN4K0J0dUpxd0VpYm9QTGQwL2Q3cnM1K1E4YmRLbDZVM05MUHJNb21oNlMwN1czYUwwT2krN3JxZ3BxdkFWOWE2L3RabHJQcDJ2bzhGRi93bzNGREN3YlNhdjdmMU9VZHA5aDRHNHpBdzRKRVRLdGhkc0t3aVZpRThhL1BWOGF1c3Yxdmk1Z2NOLzV5Qm9nM0FzNzlVTmQ0OXVWNjdMem9iRjNwZzl5L1dZVHNBR1NoRkFqZDg1RDFSKys3UCtNV3hPcEU3YmNQM0tNUHV0OXB1UDVCVFkyWVFmdTlwNkRCR2VDaDVONEtqN0FaUkdJREIwTGJZLzhTZXp2YS9JL2R5SUlGcUpzTEpCZHdYTGlVclIweGNvUUR3a0tqazVJaHlENVVpYzFkYzE3QUE5YlFOVnNZSFZOUXgvMlJoUWRQN282M2FUOWN3V05kaVZRWXBNbjc1cFB4eDZXUm93R2ZJU3pYMTRRaE11SmZSNWZsTkNGbHJqTENQUnd6LzEyUVNBTnk1QnQ2TVBmNFh1K3RWRTdvZVZpSmh2TVFnSExpMHFYWDZsbTJ0cjZydU9ZYTgrbmI0OFBWR0k1czhaZUIrek5DK2REK0hMVDczNUVoNWlyaUtIdjhUS3hLUnpjWEtRcENnd1hGL0pOU0YwTWZacFZXZzN5eGxaYkNzTFAzYTBrUzFSSWRYMzlDZXZaYmZqRTFmVHk2ZS9VMWhFN2pGM0kwKzlFR2k0cjBwS1hqank1RGZJSWRzelNnQ0U1Z3MrUjRJcUl1ZHAyeWxyeGZQeTQ4djl5cWxmZDRnemE2UUJEQXhiRlBENWJDaEU3azRlb01mdTA3SUphRDB2T2VmNG5BOXZEU2ZWdEIyc1B5emxBd0NoLzc5WkFEa3hnR0ZiWmxDTGdkRGY3ZUZZVTk5enR0SEs4R0J2cjdTcTZuanZCNWk3ZWVmdGxsSTZPNEk2TWlWdTEyTnI5M2puUFpQYzNRWFVvR09qM0Y0eFM4ajJzZkNYMGpneHFaZGg3b3ZOaVAvbjJjcUoxZFZsYzUrdjlTTzZRblpISkpEV1h3Q0Fob2IrVFdpY01lOU1TeHgzTCtSc085VmMrSzZkVHBFT0V4SkZoeDZVbEkvWXM3QXF6M2ptS2JUNmZOME1tQ3dRNWZWdkVLMERSdHBFUlM1ejFXU3JMNzFqL2daZ201RVp0WmRPdCtOOUxzdVR5bVhYa1Z2TWhCK2lVNnQwNkg5L1VLK3ZrVHArZEtOVVFRdGVBVzBmMG1kMzYveTgyRWtOcTVHNndhNFZSWm80ZjJQb1o3eDRBL2NabFpURzJsbjBmaGVaa01PYlk2U1d1VU9GK1dza0hLSDR3d3RDQWl4WWUvUEppdmVwWTZTaVZpcGRwQW4zT3dVaXQzV3dPV1Jka2h3RkZ4RzJvVUV0cHBibE1pVmJvZEY1c1QzZHZUUzErTmw2SnFMNStmWjZEY1V3UlRHUm42K0lJS3NITExCeFJpYm8vcnUrNVpqWnZYNjRWRVMwYll0dC9IWS81bXhIWS9NMHJmbjBuVXdnS3Q2SExWWlN6eDM1WHVsWGtqZnJjMnVLcjRtcGNrNWg3aFA2TnovSUMvRWpDeHcvUW5hbk5hb2Zkd1ZQNFo1dkhydzh1VUt1UlB0c1AvQ1NsSXh2My8zRVc4amJUQnUra1lYTGhDNnpHNHlCeUwrYjFZQWYwVTlQNGN0cHQ5UVNUbTd3dU9KZEVUODY2RTdaN25hczArMEdQZlZybnptOGlpVld5VWlRU0NJa0haSzRoem43bjhHbVpKWG1PcmpyclE1RFBLQWhWTWtoL3FJdVZLZHFIS2NOV1cvdWgwanNmYmZUK0UzR2plU1RDWEZGY1pFRDQ3VzQ1Umliamx0c25TSFdKZXB3L3p6NTdmTGpibzY5WUtDUGc0UGZTTWgwWk5RRkN6US9aSjZXMEJIWnZUZ2orUlNLWWFnVE8zbCtCcUdZbTUxTlNVdDdTMEJrczFCZjFObnBlMys1VDBsS3NMMjl2ZHBpZGwyMCtpaWdTamRRejFqcFZQdkU5RW14dzBKaWdiL0MvZVV3cGZQd0dlODlvbTQ3WHVyc3lvcEJmTTZxWnJpYVVHdFF1cmUxeXQyQ3FWSzNmWFRtY0NKR1NTMS9PTU5VenRPUnBhSXZrVmd1SVBwTnpLOExRdk1NeVZxbzB5SWx5Z3R4R0plT1pYWXFEM3lUaUZXRkw0NStmRWxZcEphSVFUVllBbFBTMkNyaktsYk00bE9oVFE1b2JIYTFXVzVMY1ppdjVUUFNWUVJ6TnBkS01SWnBweUs3L1cyQnpZaGJXZWVGWUdpK0R1Q1dEcVdUVDlYek9Sc1FwaUEvZHNKRmY0UGN1M09ORkhXaUpHa2F4S0FzdDNuV0F0bU0rR0pLSHZldHhDa0VCVjBSVVVzQU5Qb1RzTEgwSjk0Rmo2R295SFMvNm1HaytjS1l6ZWVZejNVQjNQN3R3Mm1uOVhxampNbUVMcG03bGh0aUFiS1FKN3FyaWlONnErZlFDN1B2RnA1WHhaTE5zcVZkQW5lUzQ2QUVqa2t4OWJmUWVVaTl5a0pQeGsxTVNrcnlpLzR1MEpUZ25JbXJTOURDRUlUM0k1blN1SzllMXJvQkU3Qnp0aHgzVERVRDIwNWs4ZnN1dFRnQ0RGZm9rb0JSRW5KZUlWY1JYV2FxRWNTSUYxSW9tMlRnZXpYYjZYM2o1NmowbjVCR0hubGt5K2FyMkVEY1RKZzZybS95aHcxSHViSXh1SWRtaHVZajBvVm84Y1pCTnNHMnVtRGZCNlZuaUgra0NVeUluaDZOTklnQk16a1MwZGJLcnV0YWQyNkxpQkJYTVFJYnVqTlRyN3VvNDM2NlZHRy8ydFZkdDU5OHR0bjF1TTFHanc2Y3JJY0VhU0VUeUdpSWtoK3gwU2FaS29QaU03U3FPNjhYZTRuTWZoakRlQldraWpEbytqK0U0SjRRMk9ZRkZkQXJ4dFpTb2lQbXBacnpjSE43Q0pIdkZ5Ylp0KzBYTnpZbGprNG85ZDhjTFRUWXduZzVKdEFVWDI0aGxwWmZjemc4SDBPdTNuL0NqWE1ZU05IMDZsd1pEQXR6UGZ3VElTcjByb0JjaWZrZFhZaVo1b2xtcEtrYXlHSTg2MjYvSk1mdjhReFNrdTIyVkZKQktrQXFaTHlROVlGcmx3VkdMVVFlODRGTVc0K1NOeS9yUXo2R0hBSVVsYjdnU3pKZnRxMEozUTB1dnNPdk5kN3crRW81eDQwSStyZEVSS3B5TlcwbUora2NwdEl4NzVxZUMyS3lMa2pqd2gwSWNOaVloR3lkQkRJdHppK3ROSmFLYTdPNUczcWZ2N1RGdTlLWnhSTEJBZlRMKzBTNzhkdWswU3RPc3g5dUxoM1hqeFQ4N3FTOXZBZ2JhNGl5ZjdRY2ZiUVp2Njg0WWQxS1VxOWZlZkh2M3JEbzdWM2NTOGFGQTBFeXhzNi8rYTg4YkdGZDYySHZmZmo1Z3lnREJEUE0xSmdvZTIzSFc5ZG15R2xTYlJFVUdmQ1JhUk1pTFJSL1htOWpsQ2lRSGJGOWtIVmpQRkhwMzczUTkxZ1ByWUVIZk9DdG9kQjhQZFliZE9iZmpJRzIyb3JYbUUxSlgrQzJ4WjMzcWJoOEVjUHFMVHNBQTl1M1A3blJ6N1ZVVmRsQ1UxazhQVDAzSVhGS3B3SmZ5aXZKK1l5YzVhelFLdlhiM1U0cUtxTEE3bG51SzU2S05pdHVNOUs0NlBUN25VbkJ0NzR1bThTWEFVVjNCNXJkYlhiTGJUSzBuUE5CV0cvNGVxeW9qUWMyaWFnUVJWRjZnNk1oZUVVZmZWMXA5SkZISjdNV0Z4YzloTHE4Yit4SzV1VW5jdHVUOFArZStyKzB0eFNhVGFVVkYzNmx3UXgwVTR1cnhCUW5oNVlqcmtWK3JJYnY0eTJxYmlSQ0wvY1lEZG52aUlZK0Ryd3NSQUx5T1BvTTdxWkpIdnZRd2lqeUlsTm13TzE0MFJ6bVJvdkh2eDZDeitsS1c2VzVuKy94VnQ5bEVwTEorM1R0M3UwcW9Dek9VRFQrL09EeU03MXlJMTAvZ1A5ckJyZlYwLzNWdjVFTGpqTStHYlYyYjZzaC9rczArbzk1S2c1eVhGQjJZaVBpU01RaEJQWXdaWWF0bTRlVUVia21rVTE4K3FmK2hYWDBub1VNY1ViWHFmQUVab0pVNXRjV01MRDVBSDlKMEpxUTU2dXN4TDhpSzg4MW1YWStPejh0eCtHMC9lZlBUa2VIVU0yblZwQ1E1dzBzSzFoTjJmVGhXcjc3TEtidU5PN3J2S05sK09jNlcvUUFZQjVzVGdmWHhFeWE4eHlmSzRDVzY4WHZhU3k2UkRGZjBIVGphYVJWSzRLZWpkaUpLM1cwR09NNGNUbXpybm4wMi8rTkJLQVJ0SFpmUkJjUUJsSDJiM0JJMitaUE1xRHRycVdtVkU1dkl4K3B0ZDV3Tzl0RmZDa1lvS01ENU9UbFY3MVBoZlhueURyRncwQkp2MkxsSXVVdmoyRlFLRlRrNGFpQlJSYzhEejdlU25tREsxY21pbUpubVFiWm45Y2tCQzUySi93UHlrcmdvUzhJK0RjdllCYkMwMEFVS1ZJNkZJQ1FGYXVPRjRlb2tTbUV5V0NrNm8vcWZ0bXJ6YVdTSUI1QUQ5a2N1MUpOVUUzd2NoSUtVaW8wQ0VSSFJ2d2hLcWxDbXc4RUxpSUhhVzRsUC9qODhwelRseEsrZkwvNitNWFRrNStxWDF1WnFna29TTVlMeEF2VTBYZ013UjlNZmtoSnpOK0EvNEJUTmNSeXN4d0M4ZCtFaU9PaXhJbEtaU2hBYXpmRlFXYmExYVdsSG9kVnphanc0UFFqQjVOcXRkUnlVaFo4VFNVTVFNQUVRS0Raa1FCRTRIekJTVFFGZ1IzSnFmc0xQVkEwczNtQm00QWVGRDgrVGgxeTYvTVpVa2tmZ2s3K0p0a0JNWE5lVVVXSVQ1NUh6Z1l4aXJiQ0pZYzJtOXYxZnFhRlVPbGhoSlJDNTd5SVFWWEZwYnIrKzF6MXRLSmdUQUNtbm9QUGYvdUhGcUNPNS9TWWlrdXo0VVE2NTkxeFlYakZ3WmNpRWVyYzVYbGhNZTc1L1h2RnhOeDNoQVlKNm5jeEFpV0NnZGRkOXg2ZEsrQS9UL3RMMG1oVGQ5SGhyQ3o3cHI5WXc1UXczTjBHM2R2ekVpZDJ3aTV5ajgzYzV2S2t0b1FOY3ZiT1lrbTRQcngzU282bEFTRTR3UGZKYXREQkJ4c2h1cFpqSm9KMStiYm5NK1F6V09ndTNkOXUzYXFtZ01IZ2g5UHVsK2VIVXdvYnNkZEJ0akRkWmp0NDM5a3dlclV4Tll4NzZ5c2N1Ylc5N2Z2eXNQb3lXK1BITXg5RUdoSVdGaFlVRk5TYmFwTExvYkJyK0VYQ29yYlVjcW5VZS9kenNIejJtTEFBNlY5RWZiNHVDOEx3S3QzbXNMNzF1NHRkSERDbHI2cWFtcHFHUm1wYTJxZWVPUjZlbU9GNnJNRjBaaWpRUS96L25ZQUFqZnk0UXE0SStxTDFHcGtTSVo0ejIxN0h0WWtVSFFpWUtTSXIxaDc3elo1cmxDNU4walFXZ0lna0o2cEJsLzdCRkF1Z3JPRDhXdnQzS3Y0RXg0OGx3TllZS1NBL0dnbE1WZmkvc3hCaGFnYnFHT3JsSkc4bnViSFpzU1JVQm1kSnpsVEs5dFNLbUhxNUZZaGVTNmhRUXRIRHNmWERWMWVQTDdGaWE3UUhqQjl2ejk0YStweVp4Z256emdkZEtzS1ZIaTBlVWcwOUFDQkZjNFNaOWFBYTl3Vmd6WENpRXFQMnpIdnIvSnVMK0oybnpGRDVFOWd5WXQrN1FRc1dJN0VHMXRtVHZnNjJQWCttaDAxMkxwdGhoVlVmdGdXcXhDTVFLeE1neFFPVWpDSEd0VGUvNGRla0dOWEtJUkFUU0trUVNLVWlGRFRjVmxjaWU4T3VySzNEakltcDlPZXdjMkhPV0FvQkpNb0FVa0FsUXdBRjJxS0F0MUE1WmtCOWZmMHJ0ZzUyd1l0WW12OFpVY3JWMDBra1JLckhra2lncTJVM0hiYWRNdzlRMWRiV0xnTXNLMUo2alJ5TXplSFlWNmNUVFRRalZnYTBnNFlKVU1KUWM2RnlFSmZGbkhDc1A3WXhoRlByT1BkUHdBZ3RTSVdBUkZiQkdLc2VzU2VBR29KQUxFKzI2djZ6ZklRZEN5bCtCQ0QyVWkzVFppQkFYTnVUM0tXajFWWkJqRnlscUN4WGgzSVdLSDBBQnJGUUFFUlJGaTRzWk1JUXJOWUpyWm16RmtDK3dmMTBCWTNDNTIrczRBa3hoMG0vRVhScStFK1ZydExudTYybHBjQ2Fack1NQzZlSXJhVzlST1JwWkNSMWRteDRTZVNPc05QSkJsbGxKTks2L3ByMnROczFXazdWN1d6TS9FQTd6TTBqbWxJNCtyL3pFTU1xQ3RQSXhKUmNxTm9wdVZaL2h4Z2tuRkkrZUpzbDAwR1NhVjFlbTJXOE02MW42bXNOYVJoRU5nT2xmRlV3SFI0Z295VzBLSmMySkowclJ3eHdmdTVCd2huTi9GU1RuMTlqMlkzRkVDRnBBbTlaSjdHTnpGc2Vtb1RoSXM5bmNRWTE3aXNkbmsrWXJkdzhQS0hpZVU4UE54VERSYTlldlFydVhmdTczcGVkbGlCajl2TDgxUGxNaXNQcE80YTNMT2phdEt5QXY3OTZNOW9zQUpzT0w2UFQ1Zlh6NkFHbGNQK0QxZmsybEszOXFQN2YwQnF1MHQxMHpyUExzdXNjMlYwUkYyU2h6bFRheisvWmFJSHA1ODNIeHZhMHNDQS9meG5wV2lhQUNCV3hubG0yc2sybnVqTDU2N1FMcWZtK1ZGU3hWVDB6dlBoQUtVMEhSYWlQYmRVMFdpQTZtcjdzQWU0UFNGajE1WnhqSERid0ltYmpBY2o4Uk10VWU2S1YwWHR6cWFHY3IrajFEUkNhb3V4SFpzcjdsQW42UkNsejNjNmc1cVRReXBMZzZrTlZ0azFUK21WZjYxTlc5azlZV1Z2UlhPTjhtOUZjQm5EVmF2aDBvSG14TXlaL0w0Y3pOTGxZa01hdjZPeDhzVmEwa3Y3dkQ5RC9kOTdDcjV0Q2xMMTBLSkZXck14aXI2T1poNGdYUzFUV1g2SFlnamgrMjRHdmtnRkJOSkd3Mjdqbk5KemNwQWtVZ01EQWp2VUJ5aDRRd0l4VWJDR3EwYU5POGs1OWdJTFRCUkNUU2xGUEl2RVR3UnBpVXUwS05YZ0pEeEZIZlJUNDdkcjNkMUphNERIZ3BLYmlVR2h3RHJIWDZELzJYQVpPZFpKWll3MXRSb1RvSzA2cE1Hd2EzRDBZeWs2NTNGdlc3c2R6WWU5clpzT3Vqa0s0Q0NpVTViSVlKUjRTL2tKR1JoYWNNVWd0cG9MSVJLd3VLcWd2Tmk4cXl2RmJHZlR0ZitZdFRCV1Y4RkZ6RDN0YUZyY3FxWWNqZnhOUDUzMUVCK0szUklIbzRjajhVc2ZpWVV4aUxBYUVDQTZwRkZxRmFYVVFkZzl5OENCbGhkSGZqMklvcUdacTA3bW9CS0lnWTNGUUhpZ2NXMHBEN1ZYcmVHNE1YaVZpT3VKUXVZQjFjbkg1Zjl3ZzBLU25EKzlYRmhzR1RET000aDIrUFhVU3pubnZZaGUza3ZwYTlqNnhjdWEyVjdVckMvWG0wTVVtZUlQUUYzUTltTm1mTHJteHR0U0VIeG9heFFZL2RhNm00bU16NXF3ZEhLVkMvYy9Obm9yU3JDM1lNbXBXcndsWTIwZGZKcVdIZHgvdWdrSExRWHI3anRmSHNMZHhFTFJQZWRNejNLWGx5Tk16aWM4ZlNFcFJ4bE1UV1dsNHBpOUxxM3hQanhvbUZIbS94YzgwWGd4cmIvS05zK3o2UXJKRHY2SmxXRmtQaC82RUJIc0lNUVl4QzU2dzAzb1g2aG5VWjZ4N3lrUGpQd2picUliTm5PWHg3VTM1YXEvYXNXdUNYdisrdnpxY3E5TFZoQk82aW9xS2xwYVducDZlcXFxcXVycTZudDdqdjRsbEVDSDkyaXY5c3ZQMzM2bnZwZDhBUER5bG9ncGorNS9ZMnBqM3g0NDRMa3BBVW5OWENUVFM1T0dNTEJLSTdnaHV1TVVLbWJ5Mmk0M2Z1SzJKdjBoSVNORGlMVFJhcVptYW1zTFA1MExjWkxFWndsNkwzaUFGOXV4alVRZzM1UmViUE50MEkzU0xPTGl0K21YLytmTW41djJuRTFoelRYWDFTY2IzYW40OVdTNGFNbUp1YWRVYncwUHkyR3FKejU5Z0RxRHQrTDkzUHZnZnZ1NzkwZExYejc2Yk1nc3dORHpiKzU0T2pMNWtJUHBMaGE3YXd6MFdYTjJjS2w0ZDFpRys1N1daVCt1NnBBTXFOS3IrWlNhQy90ZDhPSUh2Y1pVbVNIc2FNTFVpN2hVVnRXQzJDWEZacHNCQ3ZYZll1WXl3MGloeDZ0UnFFZGhuTy9CS284ZHY4enFqK2FuREkyOS9WcE9jTUZwcnNzeFo2U0JLcjZzS2FUcXdidVVNQ0xhZUF6YktSMVJvQzJsYXZqMkpEOCtVYS8rc3RFRUM5T2NTUklvOXp1ZFlCWVZwc3BZRTRkYjM0Zm9ZTHJFTys3U1p5MEJpd1dLQmxlWC9sYjlCRE1JRXhwQjdjcEVKaDVxWVNUSDNZeS9rVGs3UjJOVmFEWXlLMzhuY1JYMGQ1TndwSFhmRCtNcFY5RG1aNDZkeFVROWdwcTJDUmFaTU1KTXhDM3Q5WUpha3prT25RRFRHV1YxT3lrUHJ1aTdPNDZuT2lGQ3FOMS9qeFNocWJHenM3ZTF0YWxvQTJkeWZOWkU5cVFxbk9PZGplS1kwbzhSU0Q3SWFWMnFtUnN2dHdVRnBxLzVZZW5RcURTU1B5QkZtRkJmaHQ2a1RsbGFNL2FBdFhzemowQWExVjFZbXRvWXI5MWlUWUtISTNXQlZoSEp1aE8rWVFRWDBHcDcvSDdOd0N5Mk9tOG1NYXNTbWZXSFkwTEV4TWw0YnJTOHFsY21DTW5KU28rbk9pV2cvYUFpeFJsMWVYVDE4V3BpWmFqWFE3L1AxMVgwam5HYjhMcGhMaG9KRUkvekFETXFwQitMMzBhZ3gwTmZWaFUxTk9kRUdiKzN1cHFXa1pMdiswUjZYSDlSeWREeUQ4elVNQm9QN3YrbVZGVHR0RFdscENIQlVKWklvVCtwOXVmVGZhYm1jMitSLy8vMjN1T2cxSlV1UERhWmtYZVpYdktrd1l3a05EWlZPOTk4L1IxbUhYMEVWYVdKZ1lQRDlNRUY0OUk1aGhzMXRQN1lkZ0FybzZPZ2NIQnlRZnJMR3lWTEgxZFlJdENiU3dKWFptY3FZWGEvTlowQTlJREJWdDN3eW9TSFZBQ1JVRURsL0d5TzF2ZTZtZUtveXh3SU03NmZTM0k3bUUrNjBFR1FUYVdXOWRyUGRPZHY1bGE3bHVwZGFuWGZoQWNscUlQZjUyNXZ6ZkZtaTJJN1BpNkhaTUJLd0pDekJIMUZzeFJSdDNWclBTVFl2ZXp4cEdUM01TYXhHVnNMWmVOQ09YV2pDYTVqdXZaQU5xbzk5Zkh5TWpZMzFFS0Jqd28vaElJa25tUWFJSFZUUjZXaDNjWkVpOVZJWDlGVUpwTEFaSW85b1dSSDl1aEdsRW5Ba3l1SHdFVmo0TTEyczhIRGkzdjJxaDN2TXpndVJQanFaR2hkOUhwdzlQcWw0S0R1SFEvQTZITnN5cWFiWUtydkJXTUFkSzJENFQwZUoxUWVnVXZaR0U0SEZkL1lkV1NUenozY1NBamQzcFp2bGNyeXE4TmdZR3E0V0xNeFFWZ0M1STBaTm1QR3NoejF3a2FPQlJhT25POWNhN0ROMkVXYXNIcjUrOURZdGp5RWdEK0NMM3RhR3EyNDRyeUJVR25ZL3crMjIyN3Z1cXlwNzEwTU5MYTNiQW9xbnZVbHBDaFRjMStFVW5sc0o3KzA3M3ZTVWxmekNYSU90UGwvRDR3VU1BZFBFQkVxY0VndEFUK0tMbDZuNnowMnhXTFBMaVI2UmRpYWpFQjVMb1BXRjR1Uy92VHN6a2pReCtnUVptL25hdkdaM1l0M1dSRmZQWWVMZGFNZHhqV3E5VnM2ckQvSmtYSU5hdS96UkhIOWdwZEk5aVhUeWJVMUxmZy9IU2ZSSzR6YXRsMVB5MmNFZnExdE1ac3RCK2w1Y2c4U2JuVU96NGFYN3o5SXZCYVRJY3hyRHFpWjE2Y2JFOWN5dmd0YUlUTVpROVVEREJvc3dtUHZ4SW1IVVFHeHR4ODIvbVI2bnZiQVBjVjRxRHBxZytuY3JUYXlkVU1xTjhzZ29LTlc2VjgvLzYvK2JJbDV3TXZ4dE5Gbk8yNDBCK0NFcnBTaFpMVzRVOUg4QVVFc0JBaFFERkFBQUFBZ0ErekppV0pmNklvVzFBUUFBTndRQUFBd0FDUUFBQUFBQUFBQUFBTGFCQUFBQUFHUnZZM1Z0Wlc1MExuaHRiRlZVQlFBSGVsWGlaVkJMQVFJVUF4UUFBQUFJQUU0eVlsaS9KWEM2cjIwQUFOOXdBQUFhQUFrQUFBQUFBQUFBQUFDMmdkOEJBQUJ0WldScFlTOXBiV2N4TnpBNU16TXhPRE0wTmpJM0xuQnVaMVZVQlFBSE5GVGlaVkJMQVFJVUF4UUFBQUFJQUNVeVlsZ2VsSUJnYlFFQUFIZ21BQUFhQUFrQUFBQUFBQUFBQUFDMmdjWnZBQUJ0WldScFlTOXBiV2N4TnpBNU16TXhPRE0wTmpJNUxuQnVaMVZVQlFBSDUxUGlaVkJMQVFJVUF4UUFBQUFJQUxNeVlsakZmZXJhZGswQkFBVk9BUUFhQUFrQUFBQUFBQUFBQUFDMmdXdHhBQUJ0WldScFlTOXBiV2N4TnpBNU16TXhPRE0wTmpNeExuQnVaMVZVQlFBSDgxVGlaVkJMQVFJVUF4UUFBQUFJQUpJeVlsaXY5UXpzMVFFQUFPdzJBQUFhQUFrQUFBQUFBQUFBQUFDMmdSbS9BUUJ0WldScFlTOXBiV2N4TnpBNU16TXhPRE0wTmpNekxuQnVaMVZVQlFBSHRWVGlaVkJMQVFJVUF4UUFBQUFJQUFXck5samJybm9KNkE4QUFEUVNBQUFJQUFrQUFBQUFBQUFBQUFDMmdTYkJBUUJ0YlM1aWEybDNhVlZVQlFBSGVteXVaVkJMQVFJVUF4UUFBQUFJQVBzeVlsaG1kaFhVU2dRQUFGd0pBQUFQQUFrQUFBQUFBQUFBQUFDMmdUVFJBUUJ0YlhCaFoyVXZjR0ZuWlM1aWFXNVZWQVVBQjNwVjRtVlFTd0VDRkFNVUFBQUFDQUQ3TW1KWSs2Qlh4ZDBOQUFCd29RQUFEUUFKQUFBQUFBQUFBQUFBdG9HcjFRRUFjR0ZuWlM5d1lXZGxMbmh0YkZWVUJRQUhlbFhpWlZCTEFRSVVBeFFBQUFBSUFQc3lZbGgvTi9md1ZBSUFBQlFKQUFBVkFBa0FBQUFBQUFBQUFBQzJnYlBqQVFCeVpXeHpMM0JoWjJWZlptOXliV0YwY3k1NGJXeFZWQVVBQjNwVjRtVlFTd0VDRkFNVUFBQUFDQUQ3TW1KWUpQRGIrRG9BQUFBNkFBQUFFZ0FKQUFBQUFBQUFBQUFBdG9FNjVnRUFjbVZzY3k5d1lXZGxYM0psYkhNdWVHMXNWVlFGQUFkNlZlSmxVRXNCQWhRREZBQUFBQWdBK3pKaVdMazZyVmcyQkFBQTJEc0FBQWtBQ1FBQUFBQUFBQUFBQUxhQnBPWUJBSFJvWlcxbExuaHRiRlZVQlFBSGVsWGlaVkJMQVFJVUF4UUFBQUFJQVBzeVlsanZPQm5uV2pVQUFOazFBQUFOQUFrQUFBQUFBQUFBQUFDMmdRSHJBUUIwYUhWdFltNWhhV3d1Y0c1blZWUUZBQWQ2VmVKbFVFc0ZCZ0FBQUFBTUFBd0FhUU1BQUlZZ0FnQUFBQT09IiwKCSJGaWxlTmFtZSIgOiAi5a+85Zu+MS5lbW14Igp9Cg=="/>
    </extobj>
    <extobj name="1BCC2C28-871D-48CB-8BE0-2867F7803ADB-6">
      <extobjdata type="1BCC2C28-871D-48CB-8BE0-2867F7803ADB" data="ewoJIkZpbGVDb250ZW50IiA6ICJVRXNEQkJRQUFBQUlBQXMwWWxqVFUvWWR0Z0VBQURjRUFBQU1BQUFBWkc5amRXMWxiblF1ZUcxc2ZWUnRiNXN3RVA0K2FmOEI4WjNFbUpmUWxLeXFHald0dEs2VmtxNmZQYmlFVzhCR3hyU05xdjczR1RkcGc1TU1wQlBjODl3OTU3dUQ5T0sxS3AxbmtBMEtQbkg5QVhFZDRKbklrYThtN3VQaTJrdmNpeC9mdjZWVGtiVVZjT1g4L3VTU1FUTHdYVWNqK3o1aVBMTVc4NG43RmlXaktFeVdnUmY2b2E5TmRPYWRSYkUyR1FRSnpmNUV6RisrdXpxL282LzBRWW9hcEVKb3RoN2p2V3lWK01rMm90WGFXc0VkN29NTHJLQkVEaytZcThMZ2hKQSs1WXFWcFE0K21XSmVpSmVaRkczOWkxVndCSi9XYUx3REd2V0J5MHpoTTl6eUhGNDdnaVU3enlRQS82b3JDdUpqaEJ2QVZXSEtTdUt3VDNnb21Wb0tXWFhnQy9JK2VLZEh0Tno4bDNJbGdTbkl0OFA1YUk0WjJTRkx5QTV1RzVCSFZCQk9vRnVCcVRZZGdSSWFlc1QzS0hXb1A2YWpjUmdleldZRkJCNmhEb25IQVIxVGFuV0FyYURwbUxWK3NIS3hXcWV6NXBVT0QxWW9uVEd1MUgydGRBdjI0NStFWEUvWnhzU2Y3MjV5VG15VnYwSXVNRnQzdk1EQ2tIOWg5dkFWazJwM1RBdTdSbzVOY1FJMGdkMVNtLzRraWIzTUg4RTdRalNLYmNJalI3WC9NVmdUS3hoZmdhbThMNTRPRC91a1R5L1g4d0pBZGF4MHVQc0Y2SmQvVUVzREJCUUFBQUFJQUZFellsZ0c1ZVI0Vm5ZQUFPbDVBQUFhQUFBQWJXVmthV0V2YVcxbk1UY3dPVE16TWpNME1qYzNNeTV3Ym1jMG13YzRsZS8veDIzSFB2Yk1TaEpDeU1vOHRxeVFsV3d5amkxN08waXk5MTdaZTVOTmtoQ3lNNCs5dHlqcmYvditydis1TG8xem5HZmM5K2Z6ZnIvZTkvTTg0ZXFxOGdTNE5MZ29LQ2dFaWdveUdpZ29xQXJnQndlQ0J0N3hkSDVTQWY3Q2NWVFFjMEZCSVhHOS8wRmR0R1R3UUVGaFJGR1VrZEx5eU5qenRUWWcwL2x5VVZKYXVkT2VicG1zSWdsVmg2cExRY25kelZic2xaWDV3OE1IV0ZKdEQ4enRrMllQTXROVGg5SUd6QzJIbk9PcEhqOWpUVTJ4NVQrUWVvaUxXOG4yQWEwV3I1YTczVjNINGZWaDJPYjZmQzB0K1N2dHE3dHVvem10MTlraW02S0RudHBCbTU1cklaU0duN2hpcE1WUXVOdU9WaFo3WDg0WWVqekRSVDZDYzdkUmhSeVJOSUpQWVI0NGMzamNja3h0aVAwUXlueW9ZYytmbm9oWEVHNFRiMlFmR3lLNXV2M0lsS3puZjE5am90bEI5VURLSGdZWXY2TTdVWVppU0VIUi83MnhwMnJPcHNVQTI0aEE0bVZ0UHZOMG9aT0hZc2krWWxGa1JzQUZhRWRPU2NJUnEwSmh2VkxqL1AxTzVPVGs3MGF5MWowTnVaTG40STBGTDVOdCtHbUNHSmVGVll2R2tZNGYra3dSVU1VNDFuaEYxbmdtQk50SG1GajlVeGJMRVFjNUtNU0I1QU5sTHlsZFB3N09ITkl4aGdVbkFleDhzRmFqcEw2MGRPZGtmZkN4V2hiYzFyWnVidi9CZ3dmNysvdGtzZ1Btdk1IZFVIcjZ5akVycXRCVUlTZFRYZDBaQkE2cGhxWm1ZRnVnbEJBZFlhZ0pPRGJGT0g2VmZOb0JLbkh2K3dFNGVNUmpZdmJicmNWQWRJUVV3MFFnUGZyQkM3ZS9KK3NuSnllNzAxWFRrNVB2M2R3K3lqQ25GV2FxRnVseU5zN3RTM1l4RGp4a1p1YW5VZEhWMVpXVGs3T3hzZEhXcGxBWk42MlpzYXpUNDZRSU5hRUtSWlh0K20va3FsSE9hVWtGWU4rM1hRWDQrVE9FbkZaMkpzczJmMmEyT2lLRFp1RWJRcXBjeVMvb0NJTVl2NXJXOUNLaDRUSUM2Y1ByenEvSVpLR0lCWHZLOE51NzJQR2xKZjlmbnhYcndPQTlNL3MyVWFLcEdGYy90OCt2c29yMzM2U2g0d21SQjY4OEpRbW5vYUhoTXVvd1VGZXZkdG44dWJOajAyTHdzN1pjaHZsWituQjRlRGg3NGtlVGxPVmw0eGFEQStjV1NKQmppNEZYZTBkTlRlem0zNmlvcUlNRGV3OHluaURQMHcwTFMwdnhveTUwSnljbnVuN2hUTlVneG1yWVR5YzZrcGd6aGM5Mm9DaWVLWGVmdGkzWXkwTmlXV2FucGhyZER4ZEh4Sy8yNWx0Y2puUVlHQmdLTktncEtBclYyVGFHVWtucDZlbEpTSGhOZWhBNU9ZeWpNOVpwbGFXbFB3WUhTY05sa3JuZXNqOTVzcjJ6czNOdy8ySlYvR1ZaOTRxc3dYcThzTVZsczdDd0VCUkY4bUFJMUpRcU5JOU5zQWZyRStmSkgxQ292V1RHUEE4aGVSVVZkcnRURmExdSs2VVZGYzlUbFNGTVFqenZMQ3lHczhTdUFySHBZNVFLV0JTRFBBMllZMk5ZQm1yTEZWankySDVzdTRKcEMrdDF1dmwzWGx0Yk96OC92OURxN3Y3K2ZhQ1BwWjZBcU9nMVplZGxIeWloU1p2bmc3V0VZYjM5L1VVNjNzMzNWYit5MkdWWmw1aWNmTGZ2NEQ4NFBMeS90WlZqcmM4Yys2RnZaV2hvU0NWZDROR2pSd1ByempXNitDS05nK3ZPTFFiNHZkV2MzbUFuVzF0V2pyNHVkUDIxbklweFpMTFUrS0VyS3l1ZE4vc09ZTzRtdDExWkZPTllxSW1Kai9mcVJpb05XbmlGaEtnNGJaYXhhTWNRa1I2Z0k1T1doU3JCYURFencxampuK0VIUTVraHpDOWVYSzBOeERzR0x0aGpyNmIybVQ2andnZEhhVm0zZmU2VnRabXArdGhnMVZHb1M5UythVTR2Q2ZPd3FkdDRwdTZkbXFRa1NrYXhMUFBZMTNEU0piK3IvY1pHZ2F6TllVdStJOGlCSFA0WS94bHB2ckJrQ01QaWorK1FlSlJndENTTHQxekpCbHp5a0FkQ2pzdVRPa2FZRGRTRVhmd3FaVnJzb0U1Y1JicFZIbEZFRUdDaDkvSm9sSkRCNFVvRkpEZ2JGRUZxeTdSWm0wanZka01qTFMyWjhmcGVaRUJuVW5KeTU5M3RsZWhJNTcrZE10NVVmUHp0NjBoY1lZbThsZGZGZ29zZVpzWDlqdG1tbitHeDNRZ0ZGbE9xYit2T3ovbjUyeTRXdllFaWVMWFRNMkdRS2NTWnk4dUhqVmtaZkhFdDBlVXN0TmF2bW43SlFwSldLUGJ3MjJoa1J1YW01NUVXTFg1by9HTzFqcXVEMXZmdjMvT3I5SC83MXRNdWtsbloyRGkxN3R6WDN4L1JaOHBFN2YydksxU2lEU0ZtVHZYa2pUa1BhbFlScUNmLzYxVUdVREJCUXFRTURObVVSajdQbmp3cDZlaWdOeDJFQktYd1c1UGNTNVFNVy95Q2VIUDN1ck5leFZSZVhwNk9vV2RCVzFzR3k4Qm10di90d09Oc3NvZytvQ3RlN1l2R1BLN3YzNC94aTFuOElJdGFWWWc3QTNYcC9pbTJWaGFMUmxkYUR0SmlVQWxlYlcxdDdrdStPa1hqcWNxRlhWMWR5WVplMjJQeURDcUtpczlvSWltNURBSkd4M0p5Y3FxcmVWb01vdDZhWGdiQzF2VlNSR0J4NXJhMnV6OHpYN2p2LzVhTk0vZnh1Ujd4KzFNSENnMkhsSFhyL0I5UW9GWURydmlCejVNMm9Jd0kyTVZPRk1TcG41UUo4RUxtMXAyUmlidXROOFpXL1Q2MlI2S0h6aTFBMkZUR29XV2lHbTVEWXRpczhHcm55WWtKbjB0a0dLaFh4eDgzczJDN1cvblJvU0Voa2RSOGNpVmFqZlgxRTFOVE82NWYvdno1VTZKWmhJV0JFZEJISzEwTTZ4VUl1T1FMWXVTa0dLd3g2MiswWC9oUnU5ZnN0T3IzYnp6N1o0YXdab0VHSmlibUdQOWJUVTFOSXlPd1QxZVJ6T3pzcGJQdGNWQ1JvcHBDdjJOcmxSOEdWKys3dlJDaUo0WVpLMUZ2SXdnYTZZckdCM2lVcTJpM2JnUFZRd1JTbFlGb3p6ZmFBUkdXeTNjYWlIdFUxWGJ5c2JPelU0RUZUQVpOcEJ4WHNvNjJkbU5UVTFOajQwZVp2Q2VhaGNBZGdoaTdPZ2l3clllZWVHUnRDaEc2dmdkTmpld0o0ZTY4NXBXUU1LclFyakpzL3dmY0xtYkEzREVTbHN0REV3bHFTNytDZ21saWNURXJKZ1pLUmlaejF1VlMzMHNIanF5bUV6WGI4eDhhTkxpWFdqZUZrU2p4c0FQdFNPaGpIcEJQdDcyWlYvcjZTbkdmNWZML0RocmRrcENRb0dra3N5aUdtdkRUUkNxejJzTGhjQWNIYmc0T1BFSkNRaUtpNU1GMTZGN2tVM09Vdkg2U1JlQVE2ejhTMjcwdk50YldnRWlrOHIyNzNaS1hRUHNTd3RGbldsTlZWZFdMTEM0dHJaM2JmL3IwYVdSa0pORG4xK3lKRDdWTW8vSGRLV1dCMXMvQ0c2T2lDR01XbTlvdGhMaFJ0cEF4QlNqMjZlQ3dTN1ErN2t0ZTBIcGtoY21VNFZGeXJXMXVTdXV2UjRPU0xpL25qR05wL2ZJRkNpT1RCWVVIS2kyUlEwY2s4NmY3b21kUldkbnVwc1JkaXd5elhpT2NXakdPY1JKcGVHMmVWdmlVNHFXbjU5OE8zeXRDZXRIaVNSdEtUdDJqYjdRT1gvdjZadmZkeXFmRytETmpZcXJkOW44RE82anF2UDF0MzhRZzZuSFVFNEpISkg3SjZCaVdtNXJjMmdWaGhHZHRFbUFGNjFmWWczRmdZMk43K3ZRNUZmNVIwUnZOUThkQ08zWEp6eG9sMm1XSmcrdTBBdkFQa1pHSkErWTNtdDg5cFdwaURaZlNHQ0VmL0NuRTd5eXYzaXRzREcrN0dvS08zSnV0MDZreWZBUXhQVmticU9yNHg2NFl4NVg4TW44TWhRUDBtMmxOU2w0eEFhMkFic1hVMHQzdGhWeis4V2l1TkE0T2ptYVI2aU1JbWtack5ZeXdhbjVxeXUzUDNxenYxWi9YV2xybTV1YmxCaTNPZXpNMVc5K213M2JqNCtLeVBGYkNNekl5Z1A3VjZHYWtwNmVucEZBUkU2TituRndlR1Znd3hvQUt3Q0MvTEd4dGJNVC9iZVczdFlraW9KeGd3QUpITWRYd1Q4MEU0QzlpRmRaY1JZaGgraFYvZ0NxcUtDdTNwV043ZFhERDVkVUpsRmxKWlY5cGxHaHRiWndydytTa3ljS1JxNnN1d1BIeThwZ1I2bFpXVzcxRUV2ajYvS3BOYUdwVWJHdmk0dUlqRW5mWHdObWk2TVcrZ0dtL3ZMd3NMaTRHUHB6eXVuV0JLMVlCT0xGSUpsZXlMWEExSTU5aldXbHBhZEQ5WnRGaWphWjl1RFc2OHdzTFQrTUhFSWNRZzY2UkVXNVcxc0wyOWdYTHVwdGRvenV2dlpyK250NWViQmY2QTNJNUZKTmVQVEltYzk1VTBQM0ZjcElqZFAwTG42ckhqcUpFemFqa1dPT3RHL1JMdEVxMXkyNXViaXg0cVdYazQxaHdhbjc0OWxmc2gzUkphYkdURitOVUx6QnRhWEFsa3diRmNIWXh4dk4vVm1aR0FKejVHQkZCREx1OXZRWFk0U2FTS1RrSllSS3NRbFdNQSs4dytGOGZ0M21ld2dYbVFERnBhR2lBM291RWd0cldLSm1BQzBpLy93eE9jMzFqWThkVnhNaG9TZGhsUS9UayswUDFVTlR2Vk9nVEhrWGpUMklWV0ZYU3RFQ1hRUkY5cGkydTJ4cXVydldkblhmTEt2MWlQYURBd0VRNHVyczN6Y0lMMld4MkprckF1QXorL0pta1ZNQjQ3TlhueUFycWIrNzM3MGFIcFk1M0kvUWUzTlVQQWlJdkZtOHBlbmxpV0ZGUHFFdnhKRXRQMjI5eWI3dTNYV0dFMnUvZVBSNnN0V25RWjQyWGxaTmJOTFVnaHJFb2xrN3VUQnQ2NzFjMExaWldWZm5mM1Z3b3hobDArQWg3VU1zd3Y1S1hsM2R4T2QwWVRuK3BwS1NiOUxiSmZpR0N1NE9Lamc3ZU5GZWh6VUVvTGk5bWJYNjA5UDM3ZDR2QkpOOS8yMFdBOWVBQ09scGFWSkZ5M0NaRVpKS210SkZ5anZvL3pHdUJ3aCt2OXZleUwrNVZJcFZuR0YyNlNQQmdXQW5tRVgyd1Z3bXczT1ltaWVUczdPejA5RGZhMmh1T1FnQVFhdXZxM2cybEJNYkhoRkd3S0g3c1c2bXM1TXBVeGY3UmQzbThHaHdjL0NyNjBZcWxvRE5kay9sQUhKaU1nOThOZUtwano1NDlPejQrMWk1N3pSb2ZMcE0zYmVRdnhzMDlZbGszbkNIc0FyQVZpVVJTUk1peWtDQk44VDFRR0lVbEp5K09qNTFhRE54YU0vT0tnYzRrV1dDL283ZkhVLzlSL1l6b2hhWlhlM01WWXZoQ0s2Tm5DWXAyc2ZvMnNva280S3Urcm1WWUwrcjdmYmFQenVOTUN6d1pCUFRWb3JxV0luU0VSODB3Z3VFWG1COU0yeFlkWVlIRCtvYUd0OGY5REpUazVNRFNKY2xqZ1VpUmtaTURjS295NmpRczBlcmhoaUZSOXdnNmRLcG1LVkhjdVlEMUZoZWpjT3VZbXViRkhIbGhqcHlxTjhFblMxOERWM3ZLeFNYdWVmSVpGRUlvQVMzdzRIcjlmV3dHSDNWZDNTMUhvYno4ZkVINERJLy9yWS9RbnVSM2xFYld2S3p2RUVkQmdGSmtaUFVleHlzWkdYUkJqSURVczN6L3pDS2hwaWl6bGtmVWxsaUxLNVpZc1hQUVJzZklHc3JBQzBndHcxWUZ5ayttck0xY3RKL0RLeDdnbEhCb3p6ODhwUG84YkdtbWw3VHBHUzd6NnhBYlZ4YWFVYUNXS1hJKyt5NTdmN1lPKzRwWUlXNXZiNCtmQ3QrdFZVeEl5QU00bFhvQkNobERyck80VlozOHF3UUZsbHI5Q3JmV0J5ZjFQajQrUEljZHN6d2VXWlRoTW5UOUJZV0ZBTVhuNFFLQy9QeDBZbDZ1MTVmSGZuNStieHJoZjRIOVpxaStBMDNPTnlMSzUvdlBOVndHYmZvaEt2WlhCdU1YcU1mcVpPUzB0RmMzRjBzdWROTXpNNUNDQjRqT0Y1ZHBqTXFZblBHalo0ejRmVTdweFcrSUJVWk9SZnRidkNhWWhuYXFmYWpxRzdCZkV1bU9HZGVFMWFVdFNIVE5FdFhTSElTSHdubW8vaHdzdElJbXlSLzcwSW5JdEd2UUx5c3RkVHVZYjdFYVk3Nmt2OGFUNWkzcldsNXpGdFk5T2RneUZMS3VNbWlwYldueEJLbGt1dkl0K3J2elpDTy8yVisvOHJUTEtMa04yMXkzZndFc2JWMGdYRU1WeEhYbnRzby9NaXB1RGVxOHVPWmhRUkRBQ1Q5eW1iNTVxRDNvblZrUGprMEtXcjZ3T0Q4L1ZNdkpvNVZXaUd3SStlVU0vVTU3ZGpRMXBaMC81bUdiL3VNRCtsNGN3S1RTVXZhSVByUUk5d3VFQ2hSaFdEVXlPQmhNaDRNY0NXUWFoZ3RraTNrM2doM3k4RUJKNkJFLzZHbGt3dmNkaFR5eXFrcExmMjI3OXZTZHo5ZjIzSm51TUNzNmcxRXQwNjRBalN6aGMrbG9iMy93OTNTVFNkRVdJQXA0RnhjQ0NZRGJOY2tqTjNzSE1MOWlUZkJRR09xOWVmUEd3T0NUdGJVQ2hGWmpIaFJaRHNzYkkvdVdTUGJGMzc5Qk8yZUQ2cTdReHFPd1pzcnVaY0R5SXBXczJmcnhRd204ODQ0SnJrQTF1dlJBeUJndHVJbU5pd3NybnhBRzRmam1mc1kvUVpydzhkMDNwQ01vZWNVQ0RXUWljeXprUjNBc2k3VkErcEx2eGR0SXVZZXhDdk1iTHFPNndHdyt6UURmZi8zNmRRNCs3SUYva3NVQ1NZVTNwaFFVdjNjb1c2S3pwS1Nrdkx3OE4xZXFhbHFUYkgxejgrTGZidFhqUjQra2dwcDBPYjg5WVZaZ1BGQ1B6b3Z3R2xwVnQwQTlvL3lZZHcvQlFBbFdXa2VOWnhtWHAwMm9ORXI0aFlVOWoxZjZWdnVqKzhrWjdTUG5vSDhhYktkdnJ6Y2xyaTR2QXhxbVRHdU1UWGhUc3RTaVZqOXJQQm1zZGZ4RnBkeTZnSUlLd2VIbmlHUFozZDE5bzY4ZnNEWWErVzZoQThVRGd4VU9Ed3ZHbmJPbk4yYmJ4UXlSVjgwV1YzbVZzR0FQTkZuUTIyUHA4Vjk3TjFGOEt0MVBremJ0ZGwvU2l6RHVRNmswa2RpWnhOMnB4TkVTTURpbjFXK0J3VFRuMVVUSW45dXZId2JFVUtVcVkxMFpzTVpuQ2ptaGlSTTV6eE1tS0RicVYxUlQveG9mRHc0S3lva0JrOUJKWU5KN0ZjeGdDbVpVSUowZ3FuVkxqcU5IOHBTbmFMeEVuZTNNcTMzTWltNHNpQVk5cUN0SGhHZ3ZIZXhQY2crUnJqUXYvMEdHR1pSbE83ZWt5SUI1YldFaGE3RmswRHQ4aUM1N1lnL1JFekxjVUpNSm0rY0g0WThtQkE2MUpNL1ZWRUllRE5XV2oxblY2M0pDbUFvMGNDbzNPakM2VERNay9HOW5hc3o0VmFUZkk2K3ZyMEZJQkdoMXpYWlVnQ3c2dHlrSkhEU21BbzNMR285RGgzMDVpV1YzQ0ZnTGxHYisyTXppSWlGWDA0dGZHbGRyQjBHaGluZFhuWGUwNU9TUGxGTkovRHJLa3BzZlFJS3E5U3V5ZlU0RzVCbDh0VFExZzBPYm9yOXdCNHhIRGx1aVU1K3Z4YXVKMzV5Tmc4a0syMm01WVlSYkNXSm5CRm5vaFpybzYrdWJtcG82U3VNMzQ0dldHelAvT1Q0ZUdCblJZU05ULzBkYTd6cnhzQmxydU4rc2JuYlA3U3Iyb1R6QWNxK1ROVVVFZEF0cEh3WnBFbU9kUnhFZFlSQngzUUliQndXRldvcjFlZ3ZZbk5mcHNPQmo1WlNBMTdiSThmbTlkNWRxWGFUcnpzSXlJa0FLVG5QRDZFbE9XcnR6N1pJSExRVFNPLzl1cEVlTC80TXdJeEZLczNZT25UY3JVbm80U1JZV3ZLbUFFaUw2OEhzRElyRjNYMTZqb0ovUHJFbWxJUm5hZDJkcGVjRU1oTUJRWnhVczYyWk5hd0MrZy84VS9YaUJ5VGFqL2k3NWNGc0t1UDEvUmZqM0w0NGlXY2FkY2ZDRUZiL1p0MC9IRnhkaHh0eWhKcEpPZmI5YUdiYjZWMEJJVnpjRTlNSkdCcTBaZDhkYkFaM2NaRGVuRGZJbFZFWlplZWpRLzg0N3JaQWNWeFkwdVk2UjcrdTNid25HblhjeGxLbndwYUFDNlJXVmxZUTJXYW9aUW1QVDB6ck5STmlhYjdUS0pzR3NMVWUzalhzN3VLQ3owcy9UQjFybzBUbHpsaHVNUmUvUHlPZlFsd25CaFhRZElPMEk5RFVJcHV5cjVYaWRFaTMxV0NLMTgwelkxaVQyeXBxbklXdThHT0FXelVMbHdMcEhJNmZHdCs5YkRBakRIdkx3SEoxUEcvVjNTR2NjTDlxV0xJamJGOTdXNlBOb1AySmhrWkdYUHhVbGFoa25DY2ZBeGJud3d1dDNNcFlMUWU4RFdkQjlZNGk2YnBhT212cnZFTjlJdVZIbjdYN1RFcWgvNWxncklMZEwvbmUrTGk1OHlnbHpMa2Y2akZKdkdJSzdZNUtUc1lsSmdjRzdrMko2RkwyQmVYQXJ4aGtQckRyaytWMTRUZDh0TFBZekJja1NGeGtlQ1FybjRXTkFncFl4T2x4alhnTHUzdng3MjJkTlFIb2s2bEEzeXpnK09zdzhReFF3R2xycGFsbEhmUkpQanR1WDd0RHg5L3AwQkJzVEU0a253enoyV1RIZTcycHU2V2U2NEloZDFXbXdCVDl4RUNNa3JCZDVlTWhBUXNKTUV2Nmx0WldEblQwbnNWL0YvYW1pRFQ4TkltYk1TdFJwNWV2MmVCSElIY3pNelBSK2w4aCtlbS9sQ20xdTNlcmxXSGw2cHZ2MW1mM1RFWWxPajJOVGhnY2dLQ0JQMWdlQm9RUUhSajU0UVZGYW5pT3UwN08xZEVMYy9ocUs5UDVOc3JqMzJQN1pweGNSNU5pbjZPcENqZEw0YUpEdVF1eDgrL2Z2ei9zaUtLM1QzRTdIb3hoZDNkMEZCUVJnbzVNTG0yYkxNb0pwaGJtYmZQMU92S21jWW1KdmM5V1ZzMFQvdGw4c2NqeDl1dTdwQjNEeDd0em9MakV0RFZmZmkrSEMxbWkwY3pOZ1ZvMHJPWnBXa0l1WHQ3WVVKTERha3pBR3Y1UVg3Z2QyL3NBUWJRYVRuajUvL3Z6VnExY1JsTnpnZE1MNlAxR2orL3Z1TjB3cnhJSDBZMnhtdHRwb053Y0dLd2dUcnl0M0MwZDlBaWZJeXM1T3pHa0ZZK1EwTXpPem82T0RtcG9hbE5xTlIwbHIyTnlYczVDVWtHYXpGWXpERDV0RVJHd0lDWms0OHpkdjVuS2x3d0FNNExzdGQxUDNpb1V0MkZkVlZLeDdMdkpGcUY5MitKSmxmWTNzSG9GZUVyeXJBMkFKbFBOK0lXYWxMeUxIOEdjcUh6YnRSMnc3WWdjc09oV0FCU0RBNkw1NmRiK1FOU0orQlFkYTM5UWNzZm4zOSsvZjBSSzNRbzhmeStlcWN4cTJlUXluUFFlVmN3VEtPUzB0N2QvSklEY0FFQzB0TFRJeU1pZ0dVNklTSlpmQnpPNlZhWSs5cmUwTGx3MThoY0dCK01kRm56K3pKZjVJVnhrTDJIbCtLUjlTbEp0ZXNwN1Z6TmVEbGFoRzVTTmd4YWo0YTJSa3BMOGYyMlo5Ni94ZlhCekprUi9CQnMvQlU2czByTExualNnWDN0bzRRVG5XTkFsUElJOHA0a1RzbVJXaEdNWDY3VW02Vk94ZG9qSnljb1dGaGZTaUhxUEExVVU5VCtaYlhFQ0NDMEZ4VU51TkhiYWNBeUdpYWNsdjE3bEZ1OUtneGV0OEI0ZVVkWG5RT0VJVkFGakxadFlWS05hUnpCZkp5Y21QRTVWQTcydHJVeGlnNTI3bmJLQThhbXBvSUtla25KNmVmb2hRaUFNSzdxZXJTeFhGdzJBRkZjeXlxeEZZSkRMRC9xTFpFeHJ1RXRIU3U5cWNMNy93eENvdGk4ZWs1eE0xbjBJY1l1MUYxR3E1OXE2amdtaWJaaGV1MUJtemg5N3E2bW91RjRsNmZqcmhWUCs3SGpPeDNsd21YMXczSEErWlJ5VGhQTW5HeFl5aXJScGs1RkJvVEVxS2tOLzFaVzB0Yjlua3YrVE82L1Z4TlFtUWQrMFJCQmtjZ29JWHUxV2RBcW5LUURNOHI0Lzc0K1Bqa2NKSGhTa0tJSWdDR1UxUFMvc3hPT2ppN096ajZ3cytvZzQxb2NMQzd6SkdMN1QrdmUyYWxKUjBNRnZYRHhjWTU2OFlzd0srdUVDRDFSS3JYZlZ5UExxaGxSb1NPSWhEbEJNTmE1VkFpRjBHaEVTSGgrdUJiRkp2UFQ1a3lRY1ZxUGVpaVdOYWVOVFZqRW40SnRRRWZQZStocTlJUkNXbHhicTZnOVhwb3g2OEVIajZkUDlISWdlTElzZ091d1hKaGtxcXF0cGxrMGM2eTBvQzZmc1RKWnFkZjRjZHpIbXAyWkRFeE1STkhyZm9SS0xxV2xxZkoyMWFXMXRCRlBxWkxaR2RsSVRsMjVtelROZU1sVU1yWldLU08yeEpHdEgzTW9remxjY2thQzcvUS9ld09BbkpueTZsUFNiVWtWUEdrSyttVG9DSHpjMVo0TDZPYy9ORGRMd1ozUmZtcGhFeXpJeHd0aTNVbjdSTkJuM0V2bFBOenlIUnpUOC9mUGhBeldlNXQ5aE91eWNrOFhkQXJlTnlCUStZeUxTa3ZwK0Z4YnFEMzJuNjZlYklPUDlORnpvUnAxR0hLRC8vR1FWRjl0SFJFYVdSejVneEQvamUxYzVrMmIzUjdzM1dlV1kxNlZjNHQ5QjVjSXljdHJTMExQbWNFbnpDL2ZFU0N4TlR5dm43OE5xc0pEY0I2NTdmL0FzMENDMDMxUi9qMVFvaTRnUnA0ZVpXckdaRnp5eEJta2hBOG5uOW9WN3EwbGdoc0dmMjg4MGdxZk85KzhtSTRIcjd4UlhaRTFKajFsK3F4ZjVkMDhyQlFjSnhXZExKcWFhelU2S1hCMFRVWUhvdndWTkxWQ0lWVlZYRFRyK2I4OTFwUER3OGJvTm1kWFgxbU5SVUhIbW00RzVHaWdnZ09QY2E4KytmVjRrV08wbjRyMSsvZUhsNWdlVUQ3SkRiY3A2bk5sa0s4c1EvbzZZZHRET0Vkb21tYVdrcktJU08zQmovdWttL1l4TE1Nc2xGTk15RDBaS245MXo3VlFBRS96VW5oY1B2K2hJZ2FYMlVSdmg0ZUxaV1ZwZDdkU09Md0ZFU2xmcE9yNEhlcDJabVJuSjh5YVgxaFIzeFc5SEtqSitCUVFLb0I2U0Job2JHN3lRK2UyK21CbjJ0VGFORTFQLzIrdXF3c3hNRWhrelZNS2pTeTVkWE8yVlZHYXBGVlZWVjZoZmZKTVl1bW1oaGRyWmJ0aDFueE5JZG1OaUVNTnBmeGlMRVlVeU14eDVBa1E3YlRnbFRmdWdsM2R5VHpkKzErREtkS25waFovT3JQL3ZMWjR2TlRxc0FEOWNvZU9aMjBaMzZCb0cxUzRCZm9ldC9yYTNkOGVlMzdjTENBbGR5R1RpTC9HaHhFY2RsRkxMVThIRHFpeDhjVlFIeFBlTnV6NE40dkZnV0ZmcHZsRWN1cXdrQ3N3SHBjbkRZbnF3TjlQVUJJdEhscEhEVTIzYjlBdEN2UUNNMUpxYmFmdUZMUUFDS0ZmNVh2TkwrbGtBVHFySkozSjM2NkdnMU56YzNKNmZqeFhadnRReWhHcy9URFdHWERmaFN4ODNXV0Q3bm9CSkwzT2ZQbjBIaThRVEpJZC80YVJ0aWdlRk1UTFVyNGdWYVJnVmM0STJ1N3N5aDMwWHIvVHFVaFlVRlJVUUJVUDJXRm1xWXZhbVoyWkxIS2dHUDNpcmt1MkV5K3Nvekp1MjRUYzhXQXhCazF4STVkSURzeFZqTXZtMTFBMFEvUFRVRkRvRUVnNWllWGh6azJLM3A1OThkeEtCVXowcUZ2aTFjNFRBUm80bEwxemZPR2VYV001cG5RY3F1Wi9mZGtpeHlFOVR1akxyUURla0RSWk5lNTZxYnYzdlhlWDB5YUcxdEhVTm9WemVyekJxdnl4a1ZFZkZTUlFXelRsaThMNGUraGtqMklXTWlwazExUUFONTdaUVcrK1RhUVB6bWNMbzhWT2J0MjRVU3pTTHdEUVVXRUl0MHE0MjdQNUp6b0tHamh3UW1OaG1tb2VvM0d5YmV2U0g2ZHFyMlVNTjBhUjBCZzBVTW1IOEJ3UnFZUTI0akZvdENpaktybzBQS3NHV295WnB6aTF4K3FwQlRubExCeWZGeDdJQzUrdmwrMXRXcFdIN1V3ZjZwUEs2eG1sbjYxdlhmMDZjVUViMUlJWmVOVDMybVNDRkNHdFBibTBQL2JKSDNPNkQ4amlOam1MRlFKU0JNSnRZWTMvRllJRDNyenM4RkJjR0hQK3liYUNQbHFndE9SYk5UVTFPenNqb2NrVDJmUDdNTS9SQkx6dEY1dnA5VlBqRzhoaWk2K2gyL01BOUhlUmhYZlVnaUtXdFoxMUpRc0E2a0xTUWtoSUNBd0xRR29QK1A5Wk9FaElRUEh5QWY5SjlUNFF1azI4MDNPNW1ZbUR4NThtUzhTQzM2NDhlZ01Qd01BYjhsalliSGJCL1RKUHpGSVVjdW16K2wvdDZDVDNXMHRFUXZsNE5CU21OaVlnSjBUb1NIaDA0U3dvdWFjcnJ5a2QrdDlXM1pwUGJyMTVuQXgwWnpwVWNWRkpoalorQ05vSFFpYVFWQlJub1FKemFQZXhWcE1CK05JQkJ4TXpaZUxuME5xcnJXNysrZzBjRmMwd2hjSUYyNXNPQmxzdjN2ZXV0Zm54WEJrWU1VbkpOalBKSWxadVIvODF4bG5NOXlhR3RuUjcvR0ZQT3I4SUpMRHoxbStuWVcrdnlybDhsY0JJU0VpNTMrZDhlci9WV0c3YmdjNTRBZmdaQnpNREdaTExaNURnd01LQlZvbEdoaFlXQklRdGdUM2dFWmUvRGdBVlp3Ym41K1BnalpFaEtkemMxVW4reHNHa1E0T2VIZlBsSGY5eWZ3WFg0YWducis0QlUwNlp2RkM1U0xoeVptS21vc0pFOFNmeXd2RzMvL3dLcm9ESTZTOUxIcVordmZ3UGoxaStYazVKSVNFMEdqdGJXMU5UWUtNREJrQXhYQ1NCUEdYU2lTL2dmTHg1Z1JpRXBVcTlIRmx4M2o0K1V0Vk0xTVMwNXVlcjg3aFVmSjVmcit2ZFFvRXVBY1lFbkptNmpvNkd4eDN5LzZGUUpVK010VnRicWNSYXFacFdWbHdid3BPZGwxbkx1cnE2UlVWRUF1dm0xbWVSUEN6a0FWalc4alJ2THpPODV2RkdaeTBwbUEyVS9zbmxkVVZFQ1ljbzVBbndjeDVrZ1NqWnppOTdLd3NJRDJZSkR3bXpldG1aaVlNR2p6ZU1iSFIyclRhWkw3bEIvcDRTUUl4VXFGRmRJY1hISEVLbEJ3NmtJWkdQei83TTBTU1Z4RHk5ZkJwbXdRNm5aMmRtWm1EMkdROHR6bVJ2d1VXY2RRWlN1ckxRQjlobDdiQlNrcFZNV1BRMXBQVjNyZVBCeHoyZys5aXExMlNtTVpPV1ZQdExtN3ZRSHlaVnJqTVZ0ckVSc2JlOG5MSnJ4eWVDaGg4U09oclUyMHVOdEFXMXRiVXhQOWVPZjd5MS9CZUtFbWVYbDVmODBjL2YvL1hvQ2VuaDU2NzcxblJlTi9MenJ2YmdER0J0czhiaTZqcjd3bE1uUlNRQVpaSFgzNjlBbU1oUDNLMS9CNFZwVWdBbU4rbXJkY3lSb2xDRFpYMTdCRXlUQytBL2tlU3owS1hEMTl6aVRBWmUyR1JDYmhweHZEdEJKK2JVZEtqakhGV3FYaWpVWkhLNHN3QldQSlNzbGlVQmFCZ1lIM3k5SC96bmNIZi96NFBYZi8ydDNac1FFd0tDS3lESGtBaGVab2wwbkRZRUZCUWVEWVlEQVljS1lFcFFJdDluV2h5dno4WUJPcVJDVlpLRWJDTEVub1k3UEIwKzhFR0cwTU9MVGFlRW8yNUJRVVBWR0tLaXFSRVJHYWJHVE5VeVNYc0Vja2lpRFhTRUd4Z2dNTHQyZG1ab0JsRzJyZXRWTXhvbGdqbFlEcUJ1a2hUS2dLTko0a0Q0S2MwSXRFMmFYOC91WTdQSXlYZHpRTXBkN2VRSDkrWklSSTFkeEhiWjlNamNBSEVjZS83TWNDRi9JVnpsVE5WTlhSMWYwQXpiT21LYVlSOUVRODZITEs2RFlXOGpwalMxaVFoOGpLeW9KdUpMUkp4TjkrK1VuZjJOazUzVVM5TWRBcTVQM2RrNDlCdXM5QWVyREhMOVpSajVhaU9pU1lwMnV5Q1JtNTNNUXFVdjZSZ3dTYlp4c2RyQzAzck9yME9tZUhmYmR2R2tsNTF0dmZIN1lxeElhRnRXdkhUN1BrdVpuSm9WTlp6Y21SUEVqNVZEOGhLVWtPREFiRmc1MExxblZIMHR5WmRudzRKVDlycHVyRndPUHNpY25KV2JnQTJ4M0daQzNvTkpsY2xYUUJ1Nmx5dmR6Y1hFZXhGRkduQXBNUkc3N0x6dUMvaGVpQlYrN3VOZzIvUWY0QUJoR2ttcFdTQXNIU2hiejZaZE1BQk8zdjM3OXZtdXhET2l6R0MxVzhBVk91cnF5MGFZa3BkNTIyeVRDRERQMU83dzhJV01BSlI2T2ZNeklhcjM2THZMMjlGVWgveXNpSVFvblYrVjZpMnZDT3hmVmRGT2Z3dGQ5OER0U2pmTkltMTY5QmhqbFdnUVZzZTNROFBvOXRhMDVYV3pzcE8zdHBZb0xmZHFvY0FEaW5RVE1QNkIyYTJoVzY1VEVUcVFlTnpYM3pNQThBTEw1N05mMjZTY01EQTlZT0RnNVdWakVLTEdiOVViN3JpVHBkYTl1dUlybFVmQmtGQ3pJMWN5Y203YjRzR3JXMG9EWkRQek5FOUdubzZHQXJ2ZFhTbWdBcEtNZTdyQmRaRFBxM3FpcDVjQjFvN1BiMjl2OFcrUCtjbjh0Q3BKNzZ6VENQbHVWeVZ4aTJOemN0ZXk0aUhZWG9DQ0V2QWxHZWY4ekxvYVFocXcreFhGMHVQSmdVY09NckZCVlorWE1vMzRPMU90dGdPOTF4ZCt2OU1XL0kwc1hTc25EQXZMU2twS1MwTkFoeEZSTVQ4N3BNVyt6NEsra29HOUY1Uml0Z1hKTDZpZ2ZQN1VkTVBoaVNNNXVJa1FxSlNMVzhObTQ0TWtMRURLNmptZEZlenlYbldhQW5MRC9UYWdhbHpUUXhOYVg5NmhYcVY4VzROWURKZFhWMUlQbmVvOEFEWVdjTTFURkF5eUJyNVpUbDAxSUxIL0N6eENyc3ViWHFXQkh4ZnNqYTJTcmVOSmFOKzJ6QWhmM0FKaUhXNnM1UlFzVE1Nd3VnNFQrQVA5MTE2NDVDUUNWcFNFamlBSXBsWmo0Z0llazU5WG45ZWxMaTd1OUlSN1BrUWE4S0g0SlJOR0RPNitMNDM1VjV1NXl3aWJkbGZVOHk2T0RFeE1UaXgvWVQwOU9VbjU1SlNVa3RuOFVwRlJDRzVaZVg0MStZazRwamFEbUZ5NkJoQzhOR0JhRG5XdC9vTUxuaVk5RWdySHhBYlN2T2ZvclMrQ0lpbjh4RzFpT3ltUzd5YTJ0L1dkYU44ZDhNOFkxSXlyOUpLMlR3T2VyR3hLT1F6QzJQaW9yaTdyaEVXNWc1SUVWSENIL2xFNllqL003UTVXdlRRdThoT0x1dzNOaEQwUkhZZ0ZMRXoySnBkdVoxYUZmUWRLVDJVT3RudEVBUEZpU2txT2lyUFJ4ZVhsWVdQMkFlRTFLbFhmYUlCS2Vld1pqSzhrZkNFekRieGl6M3NmTXJ1YlRvUXorMHhvekFFTHFUcTl6Q3VGNmtJMThGd1VaRXROZVowcHpneTc2VzdNZityaVFDWFNxbVp2VU5EWk5UVTdCZkRQMU8wV0ovcU16L0JDcXlnaGNYRjJIYVJ3RkJ3Y081cHVoTnp4S3RuU1Rzb0NaaVI0enFXVWsxSWtna1dzdndVbHRBSWVWTmJ5YXVtdUJmMFJWemh6dWVOQnphNVNjQ3dFTzlicTg5TC9FeHlTWHpRK0V4T1RtTUVoSVNDZ05UTmczZWYvYTJ2U3ZvR00zS0kxdWZFRjZjTlJ6WW5pMVFiZnladmtLVWptMjV1QlBUdnhaQ1NhbjN5QUlKL2lrM04yVkUzK2dRSnBleEhzVmVtVkxCL1dyMDJOaFlaR1FrVi9KdVR3Z2VzQlF5MmIrWGx5anJxNkVzR0ZMTkJwVWdOdGJObG85djc3bDVlM2g0YUdrbHdISlJjZ21JeVhxZVFmcUZJWFhJRUdoV3F5bVoyWVFTWEhCeUVDNGczZkJqWTJQajJ6ZTVtREkvUHo4UXRsRC9rWVhMeFB5VGY2V2xyLzg3bUVnY1FyZ3pOVFZWOTI0a0NNVmRpRTRnbmNDcktraTJBcEEwU0tWMk5qWTJBQldCc2p1dmZVL2xlNWNUaE4wNG43UEk4dWVtcmplVTNPdllkNEZRV216TnozU0NSQUJsdkhIQUhJM3ZmSHU4aU51b0E3K2dBcUFqU01vQnkweDVWQkFQa0JEcUxJZHg4ZkJXUGJNc1ptK3VMcVJWT0kzL0hsSGZYMWp2QU9RRUxHSnZidy8wNFAyS3BuN0ZuN0txRGhHbkZSbDM5NllGKy83OXZmWWowNWhuUDNCb2daTDIyelNBbkx1eHVXblU2a1lBNjJlMG9QeXhEa1F5QkphcnptYVZaa25GQ2x5Y2d5UENRcTlzMHV0c2F3eUFjMkp5c3JSSHZGSkJuQUlMcVBINityTWpaQy9vYmVaWW9NNHY2S0x1THhBVmpRUGY5RDQvUDA4cCt1UzZlTmluOFBVR05rTW1tNWlVNUhmY1IrbnA2V2xaTnpzOWZiOElValY5dDZQVFdWcFpHZm90aWlRY2c5ODhlYkJnekFva01DMzJSRjNPeGxtNFErZk5uL3ROR2hqZ3h6SEFERUJDWXVmZzZPM3B5VEZsbFgybHA2Y0hjcjMxZjVmL1hWb01XT090aTVmbUlzUk56dlFFNWRPUDhUMFRsZ1B1S01qSlFWQU1aeGtBdUJQUlorcnpUUGFWVHFXQmt4QWRLYXV5ZXRta3NRUnB1QXdnVVNEMW9OYWE3YU9VV2NIa2ZCZ3cvekUweEFLQlZVMVBUMDdxVldnbldieFNPN1FYUWtoZms3SjRlR0dlVjJOV1RxRlVLaGtNa0VYaWptK3dzZXdaUHZQOWQ5YmNMQlRSQjVROFI0SmpCem11UlZTdXphR2QvdVFqTGc2T0p6anZZOVBnbC9ncGFDbjk2ZW5wejJtR0I3azdPZUdyckJRUnRqWTJ6czdPMmhYNmo5WVlEZkU1amtTSlZDUVlWNkQrd3ZYNVg4S2F1U0cwRUNxUlFYRG9XMTgrZWVGUDQ0YWdCU2tIR09USzQwdEJXUlJod2U5MUhlSUhQbXV4VTRkMlR4TG1PaUUwU3NoNFBWb1hDSDAvZnpXdG1iUTUvejBTK2poRGRmTmdvWlVTUUJZVWlyTDBpYlZVN21LQW1yWjhkdlFBWGNzaUZVU1FnVFZuWVVRVXpGZTBPQlE3T1pmZURhWFJGUUV0bm9Jd3NSWEl4SDN1N093Y3M3cit0MXZGOUlIZ1RsdEdSc2JVbEJtam1IQ00xbnZzQmMrNUNGM1V4Wkkvdzc5blFla3VWdGh1STgvU0hqVWVWUk5rTzhtK0dCbnl2bjUwUzdxMWRtUUVVNzhrckV3WVhBZk5DS3Ftb0NERVFpL0g3ZExXMGRGUlY1ZHFzTGI1ZHhKbEw2cm95QXM2d3RZRkxvcUlOMi9lZ0dHWkYyR0xadjFrMmZNSFl5dytoN3UrREVmaWdpYVFyVDVRS2dnYkkrOGU4TmtUOVN1MG9lY2dxZ0tLYTJ6VVpvM0h4TWIyM3NDSlJvc2Yrb0MxTVVFWTl2RHg0OGVpb25RZERJa0xqQWQ0cjl2OHR5YnZQa1hQODZaeUFyMWlZa0tlYlkrVHlTcXlrSlJvZVNGN1FrSkRRN2UydG9xTDJhclc0VlJCZVd6SmcrL1BkeWFyT20rOVFMaHRyci9jV20yNUlEYTVNTHV4SjM0RGc4b0FITlZVRTV1Y25IeS9NMUVTRnhkWFdsb0taSHB0YlExRUNyQ3BGVGQxUTN5TWYvSWYvMXNOdCsrUGVyQTVrczN3d3EyOHVtNkZyZmVtNE9NU2g3SDdSU2dCclVlV2hQT2Fnb0xDaDZvcUIxZlhzMXFMUVJKU1VtVHRLMHVyQi9Zb0puT0xpL1oxc3lJaUlveDBLWXlRcUZYQTVreisycm92NTdkZEc1dWF3UGIyZHFzNlEzc0Zia21mN1p4SUgrRDFkSnpyL2JORW05Mm5ZT3BTSmJ3ZEtjcjIrMmNwOGZHcERUZ1lSaW9UZ01kUG56NTkvLzQ5bUhhQWN4dlgzUDUvQjJkcXpMb1p3cXVBWW9HekFRMnFYZmFjamUwRGkySnh5VnBoUW1UVW8xWnVpSGNBeXBwdnhJSFA0amRmZE53UEk4bEtCVFNSY3N5eE1uSnlNS1pqSUhrZ3BJVEF1bXZMZ2NLRWNDVW9XWmlhNW9IQ0FUR0lQVkd6U1BVMWV5SlhNaDdhUi9sVWh4Tng1ajAveDVXT2VXYjRuc0RvNmpFTUVxdndXWjJOZ3N1QWpTSWlWeVZQZ1dYRmM5R2NWeXBFTVVOQzdTeEJEdDB3UjUwTlpOd3hLMFFyNHRwOWd2T0hyOHlNNFNkZVNRYURFaTFjaTg5T3FQZ3RCb1JPeXlUaFgxWDZROVBxalBIRDBvNmdjY3RpWnRGYVoyb0dGMlBtSWpZejF4OVFDaVdoZlNDTTZ2S0ZVWjYxeXJYcktSNWRkRUVReWVkZU41QStvRTlnaXdITHNtTFgwMDhQU2VMTFJnOGk3M2JjdkdpZWYrVzh2K0dXcWdUcU5rSm5ZZTU1MGJ5RTQ1MlFXWDRnNlBHcnpsMEs5ZUtGU1g0VzI5alk1c0FaMmtML1M4OU8wc2JxMklEa1Jua00wZWgrMzg3Ylc3MnBxOHhxVkh1dGZiR1dTQ3NQSFFKUG5Ma0lZZ0p1Z2lYOHhSUjU3Z1A1VDE1UmpwMEs4TEpKM0djNE0vczR3aGN6ZCtHa2pZeEgwS0JVa0U2MTJCdDBPYm1TWHpMSFF2aE81RzkrVXYzODd4N1JyRHkyRXEwZlBKL205Q0d0aFRXY2d6ejRDVi9ScHB0NmtUbldYaFB2QnFPeGV2NklrdUQxa3Vjd0VpSUlwRDh6U1VHMXl4bzZPanBBOUFYT1BUTGlNSlR5N05XclZ3RDJvUEE5VnhFa2I5UXFVQUZsVnRKYUZPNVFkQ0FHQ1psZkc5V3M3bEJpUC9kd0JNcExPNzFBUUEyRXlhVHB0VDdCZXpxb0M0Z3hVSEdhMU44UDJUUUlQSDgrT1RFQnNuMUNjcks3bTVzSUhXSGRMSnczVlRjcFVhbUFOM1dvdjErK1JDdUttczhTNUgxRlJjWHc4SEJ3Rk00dGRFeGZuZWpPTGxwU0UvNU1TZEQ0VkhPV2FiRUxSL0dsRHovOTc2VWlaZ1dIZjAwbXhpQW1JU0VoSjE4L1BHUWdKU1ZsWU9BbUNlZUp2Y0MwOTRaL0xqLzh6Z3FYckhMRlZQR3BOT3IwKzN1eURtd1BXRk5UZmIxQnAxOTdRd1A1TkpHOG9KSjNFS09QancrSVRrSEJ3Y0VnUVBYMjh2SHg1ZG9hVlQyUDgzcTdPcVlmYTZZYm1NZldvRy9IbS9veElrSU41T0RqbGI2a0pJcDJ3NnJwWFFJczlIclBBQTdQckF0Z1pSY1h5UW9zNHVMaVRrNU9vSnd6bjVuSkFhTGFORE5CU3JiUWJqOXBlcGhTN1RRcWNUdU5kQXp3Q29YKzJqMlhqNllmSGhtcEtpNHVCcTF2YlkzYVFHRE9EZnV3S3BSV3VPLzJZcW9HSjJnVUFIcm1BWWdLR0ZLWGYvK0NzRVpCUmpaMGY0dmE5VitnNjkyT0hoQ3R6WUIvRFZuODBSTGU0ZGYyS09PMmRiUEdqYmxrL0xxS3VMaTR6aTR1RVJFUmdSWWdvT3Zsa0loYk5laURwS2t5ZUwrOHFhVjExa3Nrd2ZMb2tZVzUrZWVDQXFrR2E2RjhxWFY4ZUJCcTMySmtEN2FwazBQU0d6bVBuTU1SdW01RUpKUG96UmNEcnF4TklMajM5NHJhelRXU2s1Tkw5ZEZGcmNvd3Y1S1VET2pzbEhCZDFHUlBSQ0tSWkxMaE1zd1Yybk5UVTRXVE5pOWV2R2h0YlZWaEpjM29WY3NVQVFPdlkyQmc4T3BWalhFM21yKy92OUR2Ym03WTFhNmg5VnlFTjFxS1Rka2tlNnpDOGhxY242YXNyQXdQRi9mUDRaTC9mOWZmOExjTnVrWnZycTl6Zm1jY01iSEdsNENQVzF0cFZhZWZQMy8rN21mRzhmbjU4TkJReGpPemIvTXRMaUJsNVVSaVFHeit1d2NzTUwzTDJnZjYrYUtDNHcrRWUzZFZsZllZOFRSaFJ0SVNpRmVyKytIdGRPZnQ2OWV2TVkzaVdLZ0JNRkJRQ0hpZXJDRVFHSUFvUzdSbzZPaEVBUXBWUjRGOFY2WlRaZGpxVnRIWTJGaFpXUWxpSUtpYTRrekdEMjF0YlJrWkdReDNsLzNVMU5RQWJXSmpZMmNzcGVOWURpZ3dWbzgxTHR0RGhpMTdQenBwYW1xYW1DQ1BWL3ViN0Jkd1h5T3MwNUtVQ2dBU0FvTURnUjc4T1RBdzBQUGpTSFFFZE1YVTlIUnZtcHU3T3kwK0ZpaXM4VzFDT2lISHJkRmNBbHFCL3dVN1BuNStNbjQwbm9RZ21LQXpwYnM1YVdONmdYN1IrSE5CUWYvYnY1dHpUU0RhT1JTeGZTemNCanVUbDVPenRMQ28wS3RqWldmSFBaOFo4TXpDRmxkNVJYWTJOZlQ5dXlSRXIySnFaOGRHdllmYnNBMmsrKzlPZElPMTJiNS9ac0gzQk9FejFUYVRwVjFka216Q2NCNnFCS1VDUi94RnZqOWlHRUtWNE44TDltR1dKVXMrcDVFRDVpdjNUd0s4NGFTb0RyT3d0T1RTcldZRVVQK0RGcmxTclJ1TGRmcE9SV1g0OXVZcW1rNFk5a3BMVTVQVTFmUnFyMjZFa0VHOHpYcTg4SHgzT3BxYUQ4dUlNMzdnazl4RCt6czBLcW1JRjdVNHREZ2t1eFhhdHA2ZWY5ODR0TCsvUERMSjJzeXRscE9UKzhidGR4eFJYczRKUm1UTWFwbGk5TjN5cUVXRHZsTW5ZZEg0dG5NTFZhaWkwdjFMdjlWdEg3aHBJM3dXb0x4VDJhUk4zU3dBd0Z6dUlUenVOc1pZaFhMdE1oRG5DdjJLNUJtNVJaR2VQaUZld2FJanlRa0oxOXRxL3YrUVlReFdhWURxU01KWjJOaXNnQUxkL1hHNFMwcExLOVVvcVI1QVo4THcvSTFTTkI2K1NtWnFhdXAzbHM5UW9WdVRCM29WK09PUzc4VURmbGw3Tzd1RldvdVhtcHJqdnh0c2MrZUU0WTh2dDVrNFJRLyt0RjRNVXROK0dEZXRLWjYwUWFoYlcyOVgrZC9zOXZUQWdoaFpTQlRoY0RBaTRsZVhxOUZBMDlvTkQzZDNkd3NGZ2dzd2RyVHlzbGpGVTdvZkloS1UxdS83L0dlRzUzSlg0TjFsOU4zbzdqa2doTEt5M2Z4bzhWcjlpczdiOHlwaUdHdThZb1UyM2tQbXRpMkdvMWpjN0ZJb1RMOWlhdDA1VTlobEE2UU1OazVPakxxQzZHZzFHWm12RzhQcG9EbUF3QkhEL250S0FjbUlXUjBkSkxlZlZGZWh6a2FHS3d1SUF1d1BNTFA0djYySFJlUFdOYm8wdExRU3Q1ZXJIRHFWYmNmZmFNY0xWV3dkSElpSWlBNFBEcElHekpzcE54bTdJbDNGSXQ4RmRNQWJZKzNHaTlpQWlZTzRkekJUczlxeW1jWHg1RW51L2VVeDFWVGU5YzY3cTA3UVEvL2RpYUpUb2dYaldwUVArSFlBY3JSYTl1Mnc0Qkw4ZC8wVEVaRTBGbkFtVi90TlM3ZlQvamVVRzArc1pESTdRaDhqcGg3Q2IwQk9ibWxwdWI4Vi8vVDBkTml5cnM4MC9PTkhyOTJLSnFBUUVyNy9YSUdVTUw0VXNuN0pRcklWSGpISHZvakdyK0x3dTM0Ym5FN24xY0toWk5oanhkcnE2cU9HYWNPcmswRnVkSFIwb0twVy9OQXBBUkpLZDRRaXZFazZhbkI5WjI4UGJtMzl0NWZoVnYzTkc3dzl6LzNmRGVrQ2RxQ3l3TDVWaStJTHJkc051Wk1IRDc4MzRvaWtqRyt2M1QvNEFaQlJYbFpXSlZQay9lbkdNTkJ4TzN2N3hWWjNoemR2NXBLZXZoRjU4Y0xYMTFmZTRxNUlDdXVEWGx1SFpaM25kT1ZiVUFCR1phV2xWS0hobno0WjFKajIvVHZmQmJnWFlUYm9rWlU4WU00NXVPTHlmRWI4MzhrYmtuQVoxbml4ZjF2NU5UVTFoeDFYOW41KzRsTFFnb0tDdy9hTExJMlMrM3ZDdStPRHZQaWJZekhkZXloRVVNYXFQUjhKUHFRMjlHNWR1TGM0aWR2amFDRFBicTF2Lzd1MTJ1dm0zem13STlHUk9iaEFqUzdvNmlPcFhWVi9zaUdINmkvc2lld1BId2FiVUpWb2ZYRS9YQVIwQnB3ZlRQZHlCME1QYmF4TzZBVzEvVFBZMGF3NUw4aHord3Z1U3lGWktSUVJGc05wejNlbktpSStmRENtd3NKK0dPQk95b1J4SHZvcSs2MW1TdkRsNVNXbmZqMGthbnpKLzA0TVZnemliS2I3NHZIcGFicTQ3Ny92QkpyYkZ2T001WTZRZytWb1JTR1NwdTZBcjI0dEJxQVc3WnNFQlFVUFFkbnN6ZGFOZnJvL2d4SFJVMlU1dVZDNS9GaWxBblZ4K3FBd1dlWll3NnBOSWNJSTdXdkhpRDYwSmxJTVZBMmFuZDg5NHFRZlRRczBoRUdvZW00NzlmbnpaNURVLy96NUkzR3pyY2JEVW9uZEN3SUd3Yk91eDZMS1FzKy8xSHdOMmR5anhnODF1ajFKcHVRMjVFOVZWaTF5R2N1VHZUK1g2R2g1c1ZjYzZnNHBKbFExdXZoZkJIdDU4SHViTTFzY0xVeEhOd0tJSWVkb2FZV0tjY3BxYXY0Z255Vno2b0hzcHB2MGxKdjdiaVdDV3lHT255WVMyc1AvUGQ3bFlpdXpPZ3o5TlI0VEhjbGdMWlIweDFIb1o0WnduZitkSDAvNGNMYkUzWEUvUTdhUUUvTW9uMHdXeW10UXEzRXNGcnpVVVUrN28yWEZBdGVoL1doTkFlVllMbXlManFQMG1TWXBJSmZMMDN2S1ZHaTd2MysvdnJiV0Jrd1hHb3NWZ0ZGcjhxaVN5WUlnUFNIVVMwaXd5NjRvMFBGZ2IyKyt5V0VKMlJzbTFXMVlhejRRd2QyUmtwSHhhVGpqZXkvaXdGckQrWXJia0ZoWFBjZlJnL0grMWdzNE9HTTFpWnV6citHa3lDcjVLRHJBOW1HaW5hZytkNmpCVnpraDZYNjZZd0pZRzhQVFZVWkxOV2J5dHJZY2lGdTcrZVpuVDU5R21sRGQzNjMxVmozNk1XbXpVRUowZjhHN21raGlYWlJxL08rejlYUDdSNlFRSmwzTEkrOTRGdXNHL1p1YkcyQldENW1aUDhubGR4dGZYaTNkR1dwcW90TmkzajdRMW9xRW9yRmlxaXlHdFR4RklTc0d4bW8vMXhocG9ZZFFOelpldnIrR0NKcFpWMDlYQ3V6cUkvbWVHclMwV3VPSXJod2k1STNDQWZFUDhtYmFKQXFBa2tUMGJXOXYzOThsU0VEUThOOU4rWWVkZHgycVJiUzVpSDIvYndmNXozeGpBaFZETmoxekJPdG1mVURnQ3NZbUNpTGxlUFlNbk1UdzlIUVR3QkhRVklXRmNtV1RwVnJzamdoMXNzU0VCSms0YzJQam5Pam9hQjQwTXNQR0wxKytGQllXQWdUeGtERTJOb2JENFNCeUtiUDJHcURNMDROcVJUcGlZR0lXRkJabUNidDhRenBPVEU3ZUx5aG00ZGUrTGQ0bXdEWitUVWRBbTQrRHRlaXdYSWgyWndIYXp0cjZpUUVQVVBHRUJETEFqd0xwVE1Qb1FXSlNaV2dQUURjQ2w4YkN3RUE1WmNaSS9BWmtnWkdjSVF2TG51ejcydW44SmlvcUtvZDJlYlBYK1U3VWd4ZkFMMVJWZi81STVBQU1OR0Z6L3FFdS9jeVVQQ3pGbzBsd08vdkdtaEdGdVFiZ2NrNE9pa2VGTXV0Y3MxTitkRFRSL1JOclNjbkpoNzhiZHRjRzRxSDBRMDRHQ2dyZnEvek9PV3AwUlQxUHpCdjA5NysxMFJIMnJ3OG11emc3RXo0UW1WaGNwQ2NsclRNZklJRmVBdWEvSE1JcTVheE83T3JxK3Q4Vi90YVNFcHhQWEVSaVp6RUE5WFp5NlRpYnducERBNHBwalRVdWZaNnRsVzBMUDQ1Ulg1aWFTa3BQSHp3VlZSbkg3eFVGemdHMmc5OHJxV3NDdks4dmdsSXZxV0VXdnZ4YldWV1ZFQWZuVmRra1RTU1dLVWFJTEJrSXFnQXIzK2pyLzU2YlUySFZWRmNmQlJ3SFFIN2R1VVhkTS9BMWFVUWZJQ3V3NTFIQUorOUZNdnRNL3dJVmY2eWNFaE1YeDh1eSsvMENNZFVzMjNtK3ZtaklJckRqSkhva0N2RC9zMGJKcEUyZnpZaHgwSloxN2NOclNqbGRJeU1qWFYzSWpwNmtaRmVlYk1UMTlUVVVCdmdyZ3BMNy9sallFKyt1TnlYdVV4K24zMUUzTnJDcWZWY1JKeTdVcVZtaEtGdGIyemN0enVzZ2JHdFg2QU11UVhxZWJ0eXNQWllBQ3Y0MWtpYWtuL1R5ZlFpTW1QTCtOVDA1Q2RBRThMYXRqYzIzVDlUbzVrUWNUUE80MGk4WGMyd0RjRkRPdjM5amVneGZJdzRlNXNIdmQycG9hQWdqWXBDRERKalhZdE43TUFvTFV3Y1JNd2FHclRZN2RQeGxGUlNrRkRuWmR2MENKaWRZajVZSmc1ZU9WbzhZaGtmSmRXOVJPMlZWcWxtaXMvUHpiUjdISzBCd0FhdmxqeFZybEJ4VkJXZjFPZEgxOG1nV0tpdUN1UjRZTUtIYU9FTDJqa2pjK1dob2tCaUVYMTBSb0MyYm81WlNWSjZPWFVST0FEamhISEE4K1hyczZ0R0J0ZmJvQUFyQXVyNit2cno4MDZwUWdVYUw1VENOcmxuOHdKcWpFQWpwTUJqTTJibFdtUlU5UG1VVzdpWkVCd0EycTBManljZVA0ZUd4Q2l5V2RhbUYyK0drajFXQlkrN04xQlRMQjh1MmgwUTQwMUZTVVRYNy9IVUdqYVo5UDhNZ0FFek96OFByWmtVOXUyUFVhS2dlQVB6cmR4SklWeW1iN05sTkdkN0lmVUFsYWZYdjE3WXJHSnZxS0s5MnYvT2RTVkRYbG5Xek5nMHdMUWRRSHdDZ2JJcy9nTnFWWlNaR3hFSVkyREljUTAzQXNmWDA5SUNEMU5ENDlhdmdwYlMwOUVMdHNiRjNyNVFrYUJ1V3VFK2Y4R01Wekp2bUxIajEzcnhKN3phbXVwYjlhdWx6MU5JVEc5OVpJN2hWWWU5K0pURTF6dmdIV08yWWFVMlhQeTBOVFlBcUZrT1BoMGpacE5mQmZNdktpbW1KRmp0RlJJSEdOaWhMNEVPZ3VUNnZIb2xXYVpldHJxNkNNdXppK1ZSVjVYQy95dnNTVHdxNlhJbkFFTU5IeEJoV1NiaHVxYjkrUFZtdVYvZnIxeStnaEFQbXpoRXVqcTE5SUZZRFc4ajUrZDI4OW1VeWw1VC9WUGNueWIwWFE1WjF5cXpCeUdQUnBZV0ZwN0VLT2VKRDFUQmYzNXNXbDgwY2lzbVpHclBOb2RSOExmYnVrdTdhY2pBRExRWWdPYWlKSG1PTW5DNS8ydHJaUWVOTGgzb1VLTVNSUmZTcHFLaThmLzhleUIwZUJhZWpTQ1pyL01EMHRJN0NuRnRyWnFIMS9YTkVneW5Qek9qOUxrMjJlcXdGMGpuWTJVVkVSQ0JTTHhhN1VmdWRSRElyUWF6Nkd0ZG5PbWJUZ0JXY0c2MGRaMWpNNEVvUzNLMnVveFBHeDBBTXM3Q3c2QTNzUjE4UGtCNkVDN2pRQ2Jwc0RJSHlROFRvY29iR0JmOTNLWmZUcUdPK3Y3OG9QMzhWMExEM256MXJlM3NCS255c1lGUmxUbGl4Vm1sZUhuTzdvUVRJV1plWEhnVWFPSGJqQ3gvMExtZlhuUlVMZnIzZm5aTHliWk1PSTVTS0dZb1pmS2MyeXUrNzhqVWNGRDBJclIvendHRkcwWXY5WGxnUW0xamR3ZlJxN3dCNnhNU1NxS1JUYVREZ2xERm1oVENWbzRuOHRyUmt4Qm9mRWhiV2VkU0RwMTFHTG1BREJGaGVQdXlJcWFjUEJuR2ltNTZZU0lpSnFYWkV3aEtWTUU5UTVsY3ZLVDdtZFdYaXRLQjNkM2ZmRDJmeEJSZytyM1o2QWlYdFJxaGNmazE3Ky8wU2daRE91M2Z2Z0JjV0UvbTJ0Q2ZYa0dDODB0RzVPR2c5dEFkWkFkQUQxRXQyL0F6UTlkM04wbDE3Y1RIa2wxVzV0cTFFNk9BU3ptaWtNOGxWNWYxeUg0T0VQVzhxcU5Rc3I1MG5JYkJBYS9JbFVHZGZyTWFZLzd2UC9LdnBjYVBkbkw2K3ZqbHZxbjVGa2dKTGo1RlRpd0dBRk00blQxSUJ5WDlXaksvT3d1cFd0cStQTFBwUWFKMnF2TEc1aWUyTlpxQmt2MzV1VDJEZlpkdzA5NVFDRC9iZG5EY3hNYkZDdjJGblVzZm9LUWVITkdSMi84L0t5b3JFTlpMby9rbks5UFIwa0FNWnhDLzlEcXplSDVEd2FDa3NvbVNUd3Ruenh6NUFWNFRzQitJZXNTY3EzVCsrdXNyNnRMZTNOOXYvMXBPSE9rUElDVlkyR2RTQStkZ0JqMXZjY2JrTDVEY3pVMU5tWm1aMXRYUlZvSmg3alMvUFBDNlJkRHVycTZRVUZCdU9RdjlkNk9kaEdXSnR6dnBRNHJkMzl3WTlBNDF6c0piVEcvVHovZk03cHlNU2gxdGIwSEFackdDVHVVWTd3SHBEWVBTUUU4dWVNTEk4eXJKTHNBTWlPcUZxQUtRZlArTE9sQjhSUmtaR1d0WlJzMzhIcG11cU0vb2cxLzhIZnBaODFxYVVldnF3SlErcVpDM1h6L21la1UwaExqYTJMY0JZL3B1WjdqTE1yN3k5cjBMd0tJRU1rNUtSc2VDckJwRS9UeDkrOE9DQjdYUmxaRVJFYjFPdjBzVVh2eTVURUxLQVBTSTllbXJoVGs3SENCeFNjRjZTUlk1bUdGbUg0dEFYNkJMVXJwVUFpUVdYZlBpNHVZbks5THNxUUNZNlBUbFpXWWxaVkRYOS8zc0JWcko4VGhTWGY2Zjh3ckxYc25lTUwwTkpINTRhRzBNZDZ6NCtQbzVKUjNwV0tSVjRYUi8zWCt6UFRmLzY1WXpzQ1Nrc1pGVWZyRG5HbHdEaDBPZGl3UjIwbFo2ZVhuWHprWTd4MSsrOVh3WXVxS3plRGFVY2c1TjVVekVWRnhjSGZqK0c3anB5U2x3dEtub3MyaHJSUFdqT0c3VUtBdTdkbjZiT1RERnY3YUp4Sm9UeGMyQ2UzdDR2cEtEVzF0WjE3MFpDbGJpL1JuYkhVclVQNlJzYUxvSTREaUtta3l1aElZaHZCNENKN0pjNjJqOS9OaDkxQzRqSlJ3OFk3bjFqelU5VExQbXR0cnk2bkZNS0N2QURkTjVYeTZOOCtlaXB5Y25aZlRla3hWSFFZOVVNWXlwV1ZsWXN6Z0tENklGcUhhZEloOC9XSXNDN290NXBsTlRuNXFLNkxyeVJwTW9SY0VUUmI5Q3Z1SCtNd3Q2K2NoYit6UUgxRktnNDZJT082NU9YOFFNSUFvU1cydEQ4TXNxZ25hNWVNYnN0UHcxVG1pUnJQQ1lXMXFMeWxRVVY2Nk5INjRIWTlFY1hGMDJ6Y0V4TVROQ1NKT0VZSEhxWFAwQkEyZG5aQ1FnSVNFbWhhbHI1M003Rk1VWnFtNUtVeEVvUmthbjYrSExBMFdxbkN4VUxmZVhmL2VNTW9JYU02MllSNVpGNWJFa1dIQndjZ0pFSktWL1FFUjZ3eWg4WXN2ejVlN281a2kweFVzdVpRUitpajYwWVYxRlJnVTFJWjB4VjJONysxc3J3SkNNL1BaZUJybHZsdEtTNDJGR0lEa01LaU5mRWhKYkJvSndIM3RwV1dHam8vUk8vSU5GeEplOU9sR2dDcmYwUUdZbHBRWHY2UHFLdjF2L3U5b2xtSVFLQm1EZUY5MUN1ZWZQcktzeGh0QmNDVFFRSWQ1bWlncC81TmJTYVBjbmk0bUNCZ3lJaVpKQW92SmhudzJYenB5OG9CV0ppWXVqQXFyVVhsYm94T1Q0Nms1YWg0YzhMYy91VlgwSHQ5aytodjBGWTNOM2FtbWx5TUhKemMzTjE1U2RSZU51OGQzWFk2V0JqbzE5aktxdWtoRHU1V2Z3aWlKRU1GMU5kQ0ZiYzJOZ0lxUEJjMTIyMFN3SGVaZ2NLaHVpQkNJYVRVSmNWRk5iTUhUUm14Y25KV2E5ZmtmVXhGOW9PRmRCQzVMRXBzU2ZpbnIvcEtQcXFvNms1dnRqdXpmMzJDMHM5Q2hHR3lZVVNyZWlJenV2WHFFOEJzZUNRc3FxVDlaMjI2WEpTVk5KQlBCT1ZHaXlIMDRCeUJ6NEJpazBhSGg0T1pRNzF3azIwYWZqOTdkdTNaQ00vWVVaR0ZCTDhHT09rWXlwRTc0WTNydTJSbU9JVHV2N1hPanFIOHkyYVhNbG1aZmlMclpkTTdlTDdCMHptZERKcUt1OXJkQTFldlVJZUhuSnpDcUF3ZEpXWUNhUUxPaXpTMGREZ052b0tiY3ozdmxxZ3NJL3ZPdlhSMUNRdFowMnBSVXdPaWpxTURBM2hFeExhdytHSWs5Q1NraExIbnozckZHd2ZSWHd1cThFWml2dDZ5Y2hnVU0zWnYyRFgxV1lTdkYvYTgvVVY0MGNFbWlvS3BCTXdqQjJTbS9RbUpRMnVKM01iaGJxYUNhMnR0aXVkMFoyQXJORDl5VG1DUGExZFBxc2JlKzk3bjFuZnQvQ0RBM3NlR3J5aWZPNzh3NlZRaWl3N3RvOW9abGpGNnp5dzBRUkUwQU5YMVFLTlZOQ3lxYW1lSzE5eDRsalVNb1JpazVJb0dCaXFORW91czNqendReWVYbHlvcWFwK2UwM3FGWEtFbWF2MXRGbWpRT1BKOXk5VFU5ci9YUlVNcUY1Z0lhSGhDWC9LajRZVXMydWFNNEVoQ0VueUh2TVljbElFRTVSVVZxcFdUZmRxZVVRNWprcWVYZFpJL1dXQm9La3F3OFMzNUdCMC9XQnFBREpLVjF5YTlVZXBwUENZZ0tRT2RmdDJ2N3hIVGs1K2ZuNSsvM3drU0tBd2lNSk5ZM0RnZWRBRFRETmJPSHh2WjZmbi9ZbFYydFMyYS9PZm44Tlpqa1h4S0xqQ0hxdkxQdGpvWFdsNGpWZVNOcVE4SyttWjJsNU1jSWdFd2dDQ2hBYzFVNFRMMkRUY1grNnkveklzV2JaeXlhY3lIaElTMHRMU2dpR2xXekdWbHBhMnRtYSs5aXg5UnZJQkdkblpyNWZjZ09tZUN3ZzBBamNsSS90Y1ZQVE8zUHhJMUVFZ2ZlNzNiL0hySStrY203YkgvM2haa0Zkbzd5S2pvbFFCU1JFUXZJOC96VnI1c25UcU9CZTdmUGZGb0JMSWxrUG5EWVZQdGNmZndCTW1SYm44TWRIcm8xNTF3OUE4dG5KUFFob0VDWkY0UWxJU1BRaGpSbDFMVk80ZkRsZUVmbHJ4bDA3dVBNNzI0UlVVMUNrYUI0UHc0SVViSEVEZC94VjIxbUZSUGUvRHBsbDZnU1drcEFRRUJBU2twQnNKRVpIdWttWUphZWxPNmU1dUVDbnBidU96MGkxU0FnTFMvWnYxKy83L3puWEpQd2g3enN3enozUGY1OHdNcTluWWpxZmhFamNGalkxOHdzTENuSndxNVJHbnhQazRTY3daMmRuNFQ0a1BFYXU0YjZxbXRLcE95VCs5TDJ0RVZVYVAzRjd4dTNhb20wR3hDMXUxSE5IcW1FTjRQLzRFZmZqd0lUSHhLMFBEL2NkdmdWS0FNZzVvVDhCK2xzZDhDQjkrc3BhM043NTlvR0hHRkNJVTUzTzkzd0xxeHFwQ25VRWJXa0ZISHhhaFp6dUtzWEdIcDdPVVZHL3FFMzJkVkRIL3U1dTV4cmVzTDNNbmVHSW1yUlk2ZmM1M0VHWEc3MC9mQUU1S2JINzQ1MFZFVUxyNCt5czg3ZzRlbS8rWWJ4NHhTRW9zZno2QVA2L284eFo4OWd6MDcvNXk1MEpTUWNDRzAzL0ZTdmNYd3hJOTZyd1hINm5zK0xQcFYrNUF6YVVnT1p1VWhHSkE0VUMxOStZYXg4ZkdZdVRONWVUa3BLU2sxTlUvVEZxOVJyNGxiZjc0MFdYdW95VVFiQS9TS0JuRVNlV2JLZ0hIUlRhU3lKNHZyT1RSRFBjSFZvbHQvaVRVRElEQlQ3MDdOZG1mY0hMdWdZRkpzWlAwWlU2bWJCMHN1cXNqeFczMmUydGx4Y0xNSE5DODR5N1FxTU9wVWVHMlA5OFVUZjRrY1h4alFCMkY4SldKQWVBR2tEeVpJRUZiWHFZM2ZOejFKUmtxTENIZndLZVptWmtwSmxiWDFJaTl2K0xIV0s3bnZMN2N5Z01GNG5BNXNKT3FEbmNsS2N5cnNhMWZBbmNaWXIwWDBSbDg3KytIL1FpaFBQTDhJcGNsQkRDY3hQWGMxK1FYSlllOE9wWmhwa0ZCUWY4aEVHc0QyM0NoYWkyT0NPZGhFMVI4VXQvNFl5Vm1rdDQ5WXNGUy9YT1IrM29DVHVSeVYwVVFjYmk0aFd5L2YwOVZYVjVlcXBXOUx0Rndwam52eFg1bzNUVGYyaW9FY0ZHVjNqdm5zMUVrbEFWWDZ5RTNoM1JFSVp2NjdpSEg0VGtNMUNZU1BmSGJrOWYrL3Y1ZmMyU2dJWnJzcWtwS2dhWVFPK20yd0Y5aUw1SkJ1SGZmWGUxU0N6cmk0K0F3UUlKS2JmWTBYaWdwZWUwM3pZRHJDNzFXYXExeWpHNW50YSthc2hYSTZvM0NxOGIra3JUNkc5b0ZtYVZlNWNRb3hsUDIzSnpJQU9HUXFjTFNPR2RnWk5UbHZDNC84VjA0RG4yYzlPdngvdjcrUW90VGl3NW5MdTFsUUNQd04vdTVqNWlNcWNUU0hOcTFNYkd4b2NkNG01eTM2NHNldUYwS0xYMVNkOHhLOC9iTmg0ZUhUQXB4SWFHaGdZK0pOYnc5YzlOZWxNek56WUY2cUNBbThJcE5EbTBRQlJzYkxzNk04ZXBoN21Dd3p5TW5oZ2M4K0h4MjA5VVJFWkMwY1V0K3FxKzVZbmd2N0QwOHpvM3ZyMmJLeTluS3ZZQiswZ2RoUHVmdEZVRlhjQmI2dXA0WGdNUEp6aDZFMy8zaEF6UldIbjJJbmZOSnZ2ZmpqaUJXRThFeldta2lObEgvNldyZDNabTZoNEtPTkRveTljT0NQRHp3MjZ0VGFnRjd5YUFYdkoyT2tmZEpzNVNjNDBPRGc1MGdlZmpmSGVmbEFYQU8rVEJvVnNCbUMyS3BydVB2R0RCeTMvZnZHY1EzamZaR240ZkpNaXFCVHAvd0VZcFZMTkVZY1QzVU5MeklaYXJ0WDlNQlpWRmFHdTJpWkd4c0RKVHNGb2NGZ1JCMUVKMkV6YWgwSGh0aktRQklIVUJDMEcrMjMzbDJzN0RqMXJlNzZ5WUNQVzNsNlY5Vi8rdUFLc3VWb0Fqc2twQlc1R1NtKys0ZHlIZG1EVUpDUXNnMW84ajFYb0lPODhrcEtZT254VkFDTDBMaENYMXJhN2JrSEJlUm5PZnVlNjJuZE9na0pUWWlqeDQ5RWhYTjNyb0U5UFBRNzBLcURKR1NtcG81dWZuanh3L1FOelZhZUtXOVg3NThRUzRkQUlNTWJnSE1QTUQ5UDNiY1FGaFZXcS9OYkFsOXNXMHk2dkFrL3FQQm5nS2Z4VW9pdU5zSnpNTDJyQUM2MUFtaUNzeXFJSGxOb01sZ2ZDN1hIOTRqZHhISXk4b0swUkQrVEYzYjdTemY0VmVWc2VzN1BJUW5LSDU2ZisyZU52NG9iVnk3emtqTWRWTkZLQnIzU1dvd2Z0Yms1dTR1TlEyTnZVQldBUVcySnFkMFM3WmozRG81dDVFdjZKZXdNQ3loZU5EaHV4ZEg2Nk9qbzRoU1ZYUnoxSC9Temt5Q3JEQUFaZ0c4QW5hQ3Q4L1prMzlHQkZROHA0bGJINDVIbC9HNldBc0hucERQOVJ1ZTc5REZ1cEZxU2hrcTNRQTRBUWg1NHh6SWNmSkZPRGc0cUdvRHB6OSswdWxWRGdWMERoOTNqRzlVVmxmdm1UUHQyaUJLYWNXOFB3RW50K1pQVFU3MlBadDdDMUlWelRCeVg1KzR1SGkrb2l1Tng4NS9KZU5wM0JMM044Y3pkY2IzbTFsT1JwNXJvUjRyNzBFMm5GTGRkcVlwbTdKMWRYVmxLT1ZoWjhmVnVBMGxlYmNxZVpLT0E2NEpTRUhSekc1VlZkWHo1OCtabUpnYVAzNU01VExFZmNUb09CNTkvL1ZsaERhRlBOSFZreERUWUdPNi82aDd0NG4wdmtsMk00ZXBGd0JqQVZjTTBDSS8xZVBkdS8ybGRncUdYN29qYWhDaE4xWVdGZ05EUSt5d0tBQ29BSVBlZVhqSVZJbDVXc0taLytNbnlNQUNTTWVTaEVPQ1F0OExrWWlsaDBRUGF1anBlWi8rZnFOT09oUkxqVjJtKzFPZVdpakdDNldzVlBCUTdDbmRoNzRTZGJiOFIzQUFlRlpXVmtDMHJNdFdPMmpFTldPaHVCQUlFaklqQ1FxMHkxdGNEQjFmaXdDUEJyMjVqV1Bhb09QaTRoSkgrN3daL0Y1QXFaR3lhQytEUGYrQ2NsSm4ySDVXVVpaN2RWcm5iNmlsbFpxV0Jnems1eGwvM1BxSnQxanlzQlFrTkNRa3dCWG1GR0EwRENkQzVlaHpwb0VwaGpFRmE3SVQ0T0wrWjgzZkI4blFqeW53d0t0L1cveGNpSEtOV2todWtUSDV5a2hLS1BoaVZpV3hPQzl2QllRRklCcGxhTWlrMWZWaFB4RW81K3J4akVzY2lvbkpveGJJZ3pYNGJSSmxHWjlTeFlKay83cENjenoxQ1JQbUtjZVJUNjlqZ0pLRjd2U2s2WWp6SWxMM0FKVWVlZjN2WEtESUhrUzZjK043ZUdQQk1wcGdGdHZQb1JFQndTcU1aVng0WWY4UisrRURBdUx6SFRLU1NOa1NqVFlEcnVCZStPVmZ5NWFRdGl6VjZMcTZnNzVRUEQ1ZVh1dE1MREdETWdUUTRCY0Y2aVkrNFlyTVVkSFJ3VjF0NmdxaGhXd1F0QzBmM0JTVGNNUm9FcXUrbmg0TlliZ0tTekJYWEVpUGdOZlhsWG1IU3g2VFR2V1gyMnljNUZ5ZG5ObWtYOThtNW40TlpiK3NOMjRnSVlvZmVpTjBTY2R4OVlUdWZkMXFjOVJoMGZmdjM0RzE1YjhFTXA0bjZ2V3hxRWpHdXVURWwxQUsrdlRwVS9BOS9QNmV6TUdob2RMaTRudzYrVEFNNHJUV0VReFZSTzZuc1kvMjc5NmROcGdQUzRvcHE2bXBxYWhvVm1qcVhLMFI5ZlV1M3NvdW5aM3BSeHRmY0t6MHMyRy8zdnJOOU10RldNaW1OeGU0aXpnYks4UjMycFgzU0JETXc4ZVBIMk5JU1hvWHZVQ210U0ErcGoyZE5nTTZLQlFGVzZuY2NOOU41TFdHUnZLTFIrTWZKWmNKdy90MzNINmZlcGVMN2JtMDhWT3AydHR6cWkyVDQzYjR0RytGeGxCMkZkaFFOUXR5OHppdDd5NE5yUXFuRytFK2diU1VibkU1WDFzZENvdlJIQlFWRnZMeThRV0d6OWszZ3lwajNPMTNTNjdBTzBzTys3ZE9HLzhKa0VRK3F3a1U3bHA0RUQwdjlvbE8wWGRJVXNBNE0rcm45dmJvNk9qZDM3OTdlQysveVJBQkxqU04zcTZwc0xPMlhPZEptTWdOZUhCOGRLU2tvcUx5NGtVUVNoM3k4ZnczZVRyN1Y2Mk5VcThKUUNNa1pJRkljNUtYbFpURVB1RERvdmdrRlZUTUZWVzQ1KzRERW9Ddjd3MUFsdzBYWWJocmVSRldwclNwS2NORmtwbTVPWExibkhCdWNQV01TUytnWXUrUUZieXRncG1GcGErempvYzNEZm8zN3dKV2g2d0R6b28xYktTbHBYMTlSY2Mvc3Fld3M3S1dkWFRja0QvK1NSaU9ycEdNK05kNncvaDl6dXhieHJkenFmanBTd0k3SHBIZ2VKaUxtOHZJOUlONGtXckd4c1MwZlB0V2hwK0V4NDl5cThZOHNoT2w5UW1YRkJSby9sZXhjMERaM3AxZEJRVnJxNzNCSUNGMlhyMnIvNDFLUUVkQ1NybzFrY0dVTnQ3ZjF3ZFFhblpwNmNsSmVVSHU0TE1NbGFXbHBYQkMycXVqZVArOWd3T2lOMGM5QWx3cEwwQlVpdC9mdUZZWFBkRnZ4di9ZK2oyMjBGRXliZXA0VGNkNlpRL3RaVXhINXFpUUtXRFd5ektKMjhlY2JlTWJZNk9qZ1pxdld5ZGlrMTdCTUhGMUFNNHZ0cm15cW1iQ1NFbVRQbnhZMVlwSCt4bEZmeTFYaHBDQ0VwN2hrMkwwT21mUDJYZDVuOXErZWtYOHd6enptWjJXaGthaUFSZDJORmVJRHY2M3lwVmI4M0RoTkFZbFhsQ1JRWTFlVzF2TGo5Nzg5U3M1T2RuTncyTWQ0bHRZOWg4THlZaERWQ0V2THkrb0VaeEpvOUl5TWc5OUQ2VUc3KzBPWGhSbHNTUHVmVndidVIyU3VJb0pkcFpoMXE5NnpQWVpTeGluUTRteEd1aGVPZmMrOExqaytVS1R4bDNrZWpMaFNmTjJjN3NoVG9RM3FrZ0lQYWhreE9vSjVsNmZWcnY2UE5vTEdZOU1BWWV6WHl6bjkydVg1MkpwbkE0N3FZc25kK0lueGFPVGs1M243LzBQamp1K3NxZjFMNjRhNnVOOFc0UHpDd2dRNHVNdmd1UVB4MjkrSnBUekpUT1Q2akNrZmVuUHdNQ0F6NTgyYkNydkw1Mmx3WThFYnFnVnpiQ3B2dG1odlkrd3M3TmpIS3FkVUw3Z2VTbFlwVXhoWnMxMFNQaUZMRFltWm1KMFZQZWp4ZWhYaVhzVnhJbTI4ZnNTeEE0akkrTW52U2RTVU1lV3JKM3NrTThRVVRvaWQ2MkZab2NpRzZxOTJWbzdCQmxESnJZR2I2dzhFNlhWVVIrd0d2QzdPZGpac2JDd1ZxbVdmUTdFVmlWOGx3NVFMdDdMOGwwdnN2ZzNROWVhVjNwRFMwQ3ErdHUybGV1elc5T1NyZlpXUVVGQlZ6ZERvNEtUalExRmhraVc5Q2xyNVpKanVDcEFsVTN6ZURHc0ZCMFlidWljL2RCUlFuNm8xSjJHdHZhTXdzUDNJZTJRZ09ENTlTTWFFYmZ0SEkvbDNodmtvNjk4THR0OHRuWGQ5NGtEVFZSQ2Z2dUR2UUVEdVowY1dXS3JXVXFLaWhlM0IvN2RYc2RXRitjdi9hOWVHeHV2QUp2SVIrejBaUDUrdDFDL0hoVWZ6ODNGaFRVWHR6NkVRcDhCWXY5QzRyc09KMVc2clNvTGdOdjd0Zjd3OC8yRmNPZ0xGWldiMzFWMXZncGlzdW45R29lZW9tMEdYUzRiWTRtSkpIQ0xYREdmNW9JQ1ZDMEhIdHRDdXkweFRkaTVwNmpnSWx4R1UxTVQ5QW5ubkV0Yk50MXhjY0JpbDl1T2hvTENNT0tsUkN3MGlMOVhPWTNyRVF2TDBNREFwNmFtTjVxYUJxMXdWTjhRa0Z5cnRHbzBLalRoYnhnZU5iQzZQcjJMZmF0eUlkWnpmc3FKV3FmaDExSU5VSXlidTY2amc0YmNLcXJ3OSs1dVZsWldnWjREdlg2bUlqUDRLZlh3eGZHZkJPM1B2cDA5SVZmVzFJVFZYd0c0QitCU053UEF6Zi91VjlKTHFEUlY3T2JaZ3ROTFZWVUNUU0dYN0xjanFLdlBXMFhwNHI5dWNjQ2lzck96UVdtUzBmV1BIdng3dFZ2bmYzTTBiTldZWVFKajdUY2VOaFVBU1lQZjY0WVVla3RJcmhyY2E5S2d3MDgxdWIzTlJuTXpyZThVS1ZzNE1qSnlkblpHSkhFRFAxanVOT0Y0eFo3aWM3WjN4Rjd3ak9HWjFhblUwMUhSRE9OdThVaGFXOWZrNFhVcDZoODNONzdsV25NL2ZpQk4rUmsvdnloZ0dxR1BZN3Y2bm0vWHBwNmh4Wks1T2pvNmlqdi9sTFd5S3RXcXVrVXVzVVZyS0NwYTMyOVpxYTJ1ZG10ZmNtbnJLQy9mUHAweHhvNk8xdDRiTTFqMFNrZHpEZnU2bFFiUTZiQVhHNG5MSmNwcDlnSUxBRnBmVmsxZGdadXZuTEtsK1lYSFIvZURxMXd2Y21qQ2hnZjZZVllGT3REVDAzTzJ2K0R4WnhIbmxyOEFLcVpKYU9mZ2NIdXhIbisrTjJmT1F3bVZCbnpxMUhHRWhSRSt1Ky9lcTJOMHNpaUJtODBjWFB0bWtKV3BRY2FRN0MwN2MxZUxiR0t4Q2t1UnpWV3M0TExuN2VrTTBJWG5BSmt2LzI0c3RYc01EdzZLbmY1NHJjNkVXZWdQOHZnZG8rdzlncC9ndWZ0Mk1ZSGwweEJwVTVDTUZKbUJKNElhRXhjSCtCOWcxcm4vL2ZVS2NnZEs1VndVR1FmeTVJSlFQQW9nUXl1S0xvUkpJUWVydkNsU2dBWnNweXA5RGpvOXRyN2tCQWNIMzk3ZUFnVFBaL3M5U0dFY0V4VlZhQ1BDeTB1U3pLc1RaM284dUpjVkNBM2FRVVUzTkRDb1J1emt4MkxRWk9ma0xNM082aGdaR2IxNWcxblNCYVFzRHlTTnZqNXBWS2FtaEZoNnBFdkhIVHUvZlF2cXZEOGhWaGo0YWxTaHlTdVI0N1B6cTRvd2NJUHA2ZE5YVlZPZkRXb0RBMUhMVGVmbjVydzJ4c2orblg0aStlcWNKOU84bnovb0xndkNNT0piT016NG9lY0JTOW80bUUvS3lzZ0QzUVJYZkYzL2Q4SUVHZGtiQTRPYkFkS1hNREt5UUw2SkRSZE1zV0JHVVVrRE8zSnA4OGxQUFo5UjI4WkF1UkQ3MTVpVitxYXBoZzlKelRFcmljMXpleFR5WTdsMTZ1azVPRGo0K1BpZVBYdkd3YkdMZk9ibWZiS043TGpYWldvZ3FZMVlmTHk1dVFIWjVrOXQrNStneXY4KzBQR3BGUTdhU3hCa2xtWmxab0s1NCtQak0yWDd6czlQM0ZGZ1FIVGlZRWJHME93bEZuazA1bDhvSmxydjM0M3hxa3BreTh6TVBQRytCVndKbVBsall5TXdsZXpVVkt4YXZBajVQbWZ0SGhYRk5OUlorMmJrZzFVaDUwSUF5dTN0N2MzTjVHZ2VUWHJJUTd1ODcyL1B0N2EyMEV1a0ZvaCtMNFh6WWFCSmVYdGY5Uk5KZ1A0M0JKMXZhTGcwTjNjSlJtemI3VE5vSUhVRGcrL29FRTE1RWNySDM4SElSU3hORjQrdG5TZ0hlUkE3WkQ0Y0IrNzBGaUNuZzRPRFZlT2NZd3VZc2M4UE9vNFRGT2hBaVFobHRveDRQc0RRVXEzZk9xZHEvNjJoUm92alFoVEl3UEhmdjZsUDlGbklvMEY2anBGZlAxL3g5ei9aL2k0WFRXNXBZUkZ3SUFMTWdwMmRYVUJBcTBaTGhwZ3NzL1J4MUgrN3A5L2tTcnE3dSt2cTZrcEtOc0lmK3JXNmJFUnBzamZwMVdCSXdjakphNDA2dlNjem40SDhGZm9EamEyaTE2M1NPZDM1MExOakQ5bnNZK1ZKL3owZXVoM243cjQ1UWJ3RTF5cVFWVk5lYm4zNkc3bDYyc2JHQm8rY00yQVZYc2NYd0dqRm0rSHQ3WjIvYlAzbXpSU0FhdE1zRmlnRUFKdVVWTzkwamI1MmpSN21LOGRWU3ZNbXhpRnZNNWxmRDM0cEIzRmJBSDM5c09PMzJoT1ltMHNYVlFpNlRFOVA3Mnh2cmtpcktvM0xNRE05UGYzRGh3OEpDYWo2ejFvV0hCcm4xUExFeFlTRXltZDJ2K1pKT1BGUW1yeU5neFlpOVJTZ2dkanhCTkx2QXlzLzBmOXlmdHB2SWhGV0g3cmtPR3lLMTdMaTF5NWZCTFFVRFBsWE1Pdm91L0xCeDlUVy9rSGFWb1BaNE0vQjZDbmJaNVJUNXVibURJeVVacWtnZC9hYXRIb2VtVGtnMnhQM3RITE55cENRRUpCSFYwQnRGc2toWEE3L2pXN0VjaVRjZmJvVFJEdEFlR0tCaVlicVdRT1ZaaTVxNlZjVlhFTG1QOERNV3RyYXhrQjVxNnN4cFBBSkNLVGFOT0RXZ1hYUjlKQlpOYWFRL0JESUR4ZG1DT08vRmNEN3pRdU9QajhqV1FIdFNrRjV6bHBYRzlOZTVmVERvTlp3bTB4eTNORDBFR1lsTHFPT2k3bTNlWjA3cFZtRWRLS2VZTGh6YzNNTENoakMrMThaRy90Zm5kaVVsM0tSUkFMTWRXcmJTSjJkblFVMi92NzZiTTVlNE50L0RBcVFhanNBOHdrSkNjZ2xvQzJPdE9Vcmh4eXRDQjZCdllhRXFZZ25BN25NNmVZZmNuUHZRRFVVUDVzMW4vclh5dFJ5MEdZZXdYREM2djNxZlRWZ21OWHlFT0VjdFFZZG1nY1BsUDZkRHdwcUx2eWc4MXphM2liZkdCKzJDNG9KbEpUVUZSRGtvdnVDdzd0Mzc5bzlEc1E5RDAyMHRTbHFSUWxZNG9lR2hsSlR5YUduK1U1OGFTNmd0QUNyZFhGNW9heXNYV3Z3Z0pqWXRHVUIzY1pvanhaUnp5aUF4VFdYbHBpWW1KeDhBdVpGbnJCcmFWUFQ2VUFrNmVucDZUY1VuTmhMcklMS0IzRmlBREE4ZnlVbzRPTGhBYnJQVnhSS254NnE0QjQwUFF1b3dHemFoZ1I5ZUZIQ21GRGUrcTgxTkRRQUc1OXRNRGMwTkRRWlQxWmsvb1pEdzRBaEhQK2hBM1BYVTA5dmZuTXk2NkgzZGtGeU1pemtRNjlKZ0Vqem11REhOU1g3WloybTg3VTFVK0JuNU5HTmpZMGdLU0g1RU1JczhPOFFWV3NibSsrN3A3N2l4alZhb0RvVmw1UUVKcUZ6bHB1UUJYZXZmekpZNVJIc2VZcW52aHBaYWxQMFBUMGo0eEpVWndULzB2S3kzOTlmbzdXMVhOYnVUZjczZDJDMjJUVE5MeTRhVkdoV3FyUDlYRjhINGY3WllwUkVmVnBlWHI2SDhrOVR6cEJKSFFtaGlWakRzUC9WaHd2VVp3dmJEYjhGZURNNHdlUm1ZR0FRRktTWWRoSFA0MDRibDJNa2Z0MDA5RjI1bmtPR0lYdUNKdFVrckE1RmRNYTlRWU1OQnZRS2M2TzZ1aHJZOUtFdVl3aWQ5ellEM0ZuS2hvSFNES0lhekJBbTNWZC81Zk5JbS82c2tTb1V0V0VZVld3NkJwY3R0Z3hDK2FsZ0xPOUErMFAzaEZEY2Z3eG9tYTk4WW5RRllQOVZIcG1xaHcwZXpCQkx5d1pNTjNZcE1FNDdOdlpuektwY2NOMG5DZnZaNXJta2kzaysrVGp6REVycThpdzc3SjBSTk90d2xDL3ZocUxza0RqOFFjaU02NWxHWXAxeVV1YUVHYTFBdndoM1JDeUxvRW4yQWZ2SlU5cElzVW1uQnJ3MWxiMWQzbkFlaXIxUmhJKzRTZ0o5WHgwOE4yakFxalR0NGpacXhkbmlkRFdNcnlFai9SZTlxYmZyOUVmMTRCV3BqTDVsMjF6OFB4MzBaOG5EaVZOMjdoY002a0hEOXRrWisra1VBL0o4dGdMclVKSFZzOW5BbnE2Ly9UUkM4SFFvVFlNd0hDSURIOWpzWWNEdkpjNUNEK2ZCVUxBbnBPbjcvMzJqbnJmWURUZlM1L1g0OEdaUFlJbkpnNGF5QnljU2w4bGloRFE2QktuRTFEeVdrV0tYNjhKd2syZXpuNGF4WEg1MnEzakxZSE43T3Z4N25lMzJvVjZIRTFLUWtFQzhLQkp2UmYvdE9ZMVFQYTE5eW16NnNxUUpHOGV1U3hzOFNUYi9reUl6RlJWVmtEamRva0JXL3czcWVNUWtySEppaGlzTjcrbHZjMGxhbTZoQ3hVUVF0NHdKSSt0SFBKamlwRFJUd2lFUFo2WHNXVmd6YnN0dE1zODhSWDNGSDNwL0pNWmdnT0UramdMUUNQQ214eUZCTWNUSEdIc2ZDOXk1Zm4zQTdBUUJUd2VLNVlKVkk1aElEL0REZ0JJMU53dFluNjRpRCt6TjBxam84RDZ0bEM2QWl5QzVvMlhSUlZsV0Z0a0Z4OWdNcXZZc0dSbFp0dEJ1ck9DQ3lzcXhmWGZqejI2UEJRVzFDOVF0TEN4T3pzK0pRQ01rcEJOMkdiRGdOZXowUHIyNVBGYUlweHZjWnhMeWRrMG5ndGlZWFdOK1dMUVh5SlB3NzJwb09HcnB2blVBQlVOV05tVFVJaW9tUmtWSnlibDlDU1lIcW1Ebi9kMDFHUm5adC83SXVaL2g2T0gxMk05Qkx6UisrOUlNQ0xIOW9LdHh6bDRrUjQwTkprSkQySkhXUEdmdjNtNVlodWk4K1RzT3JoZlFVcU1PcDBHNE4rRXhydjFmYzNUSm0xeng5MWNMVHQyVG82UEV1S0VzU1VxYzVNck1KSFR4VzI0aWNvd0pMMHBJb2dkQlZzZ1NjT0NseERkclNFZjA2QktvSS9MM2hTazhlQjZFZkJyQVdpRTc1cFllMlhESkVmTTV1emhhQndDNG52UlNIQ2VNLzk5MkxlZHVmZXV5Y28yS3FLZ29GMWZYaHJwb2RKKzFRUXZIRXJxSG5FbXpHRkt0UzQ1WmsxWUNXWFVHYlM2SHExSkpveFpOZWd3cW1MRnRING1sWVhKeisyY2dQUU1yRHRIdGJyckVzU3JPbnpFbTdESWhiUWpNa0M3NHR1T21Wek1OTXZ0TDhjdmltaHJWQ3MyL2w3NHRDNVA0RUFvSXhyL1Z0RXZPdzdTKzRuazd0eUJVOTRqL3F4VEMrcE9DSFNYNHJiVzcreDZrT0pKSWk5M3BHbUZoWVpEc2RRekRiOVBITjhDOWd1UlB2OVV3SFAzL2VoVkRGUUdvQm5oSk9OSERaaDNPalkwTmRIUjBMNjkzQmZZSUZKUUhIc2kxQUY1Nk5RS0FCNHUrbDAvOWpvaUFpT2NScGNMTEVJOVRYcGhtaVczSXo5RUVvVlZOc2NOd3ZVVHB5czBuU2pPTXVHY0o2M0l3VlJFbXpFT09lblR4SG9hQzFMOEhyTTZhQnJQZXhzcS8xdFIwVysxQjdUUjYrZW9IY0FsMWJXMXMwMkp3QlNJNVhFeE01cU9KajZMSm4vejFGRVVMUkRIVGc3WThNcWUyem1SUklxbG1aMWJDRFpXKzZacUo1a0dYZ3NMa1hzRXNHK2NNdUdaZ0JpZ0ZhdmJHa29lNjd1NW5nSVB1emxxNmtlOWRQaXpzLzluZjMvL3pSOXg5VHdlWW1xMnRMY0F4VVBXUit3MjFVaEU3SjFQOS9WWU5ST1lqRnJ5WnBmcDZlbjUzbDI5YkZtSWphZjFNSEFYV2pLdW1mcnUwQVlaVWtKZUhTanUyVUhNT2RER2ZQMCthVTdBUGxGdzk4aVFoSlVYdVR3WSsxQjlPWk56cC9ZWWVLcWxCb1pUbzN0N1o5cThWRnBvaFNsV3pCSjIrakkxUmhRL1I5TXVRRTRiM216VWtwNlFnWDRsakJhTzZYUFFSQllvZWExVEFKbVFtek9tZmV2VzVmb3lmZFd6UjV5Um5DZ0VsYnhuOHYvTmxIeWNnVzdTMHRQVTRxS01xQ0g2NVY0Q1Y4L3l1YkY2L1JvQjVBRGdYZEh5R2xXdmMxd0lpTUFocDQ2ZmU3N1cxdGV2ckxQOEVsTFFzT1FKVlJhNEFKRmN1MFZnVlZrcE1jajZxRDU1TkQ2azNlQVhEaEwxaGd5RXRxaWhlL0dvanpYajZ4dzkrZm40d2g0ODlSWFhtYWNIVnJwWFgxdnFkZkZmdzJKOVBTVTdHWURYTk5CVUs0VFZoRDM2RVk1Q09GdGl6QnBkOEZXdGl2QlRUYXlkZ1pnYVVKL0EveGdSSWpBS0VvWEdPTTBIeE1FRkZkMUFVNTNrRUxZUXVmdGkycVhMcTk5dGNyODJkc2p3QlNuekFCQXB4TkdEY2QvYjJpdGx3R1N4YUZnQ3U3LzcrYldabWxwK01PMndyWUFhQU1sN2l6dFBVMUJTa24vaGh2TEllRE83YkJDWDdST2JIVWJ3Wkt2OGVtREtFc093MFdRbzJZS0lGYWxUSVFvQmZqVzM4alltSnViaTRBS0RkMjl0N2RYWDFWZnk2dXJIUkZRNkhXMXVYVjFUWXpIMjB4S1Bnd21DQTd1RnR3WmZnN1Vza2tjemk0blNNRWYyUHE0YlRwcXhqWnRVNW1Sa1owWmJkMmd4TTFLVHYwR3JyUmxNeSszZnpSTkl2WndNSkF6ckRWVmdRdGszT3pzNUhSMGNpT1g5QVRsaG9jWHBJUTdQWTVycGw2TEhVWk5LTEZqOHNrL2hyMFVnOFBBTVZ3cEUxaVdVMFlXTDhSYVdQdStYSWJ1S3QraHVXeGpSOGtBdmxNWVBmNEt0QVRCZ3dpUHpBUFVLcFAxRWxLQlpyVlptYm1TVW1KVzI0WE5yVmRicGYvclhNbXBTSFloUkh3eGV0YUJVVG1aVVM2Y0VjUEhCcDYvUEV5S2dVU3RXQmlrUldYVDJOUDhuQzdZMWpVeTZWQ0tDSEZIMmZuWm5aY205bmdORFk0d3Z4WTl1dkgvcFpXVzBpRnhzbUtHSmdVY0pEWENyODdUSHdPYUJaRURzZXB3eXZkUjEwVnBhR05BdnNoZ3g2SlJjVGs5VWZGYThCZ2xCdDhjUVBvdzgxdHJZaTEwL2F6L0dHU2tzbE1xdEV0MzNXSVVTZzljN0NHZVZSZnZyU1NSbmZYY3NwVnYya25Gakl0NW0zNXI4RGRnMjRhR1JzRFBlRWpPMFRHb2tSRzJ4emEydmNnamVJL3NMWGZaRVhlMkNWNTNWTDVoYkF6Vm5XQmxPN21wbmRlQnBoRjNDdlFmUW1aYkdVV2FSMDhheFFDUDFFYTJNajZHc1dabVpaT2JrRVpwekEwd3Y3UlJpT0pVcTQ4d0NaQU5Wa2k2eFlkMlB5WVV2VEVHUUhXL1ppRmt2eTF3dmtqdGI1bVprV3V4a3UwUFBzZ29jWkQxeEJWNENaQWJLY205c0pPcEVvbEpwYTJWamZpTFZjY05qVWJGVjNuRCthUHNRa3Y1L0k2UHpMajgrc2l4OThBdDk3UDVaN3BWYUdzR3BzYW1tNTN6VysvOCsyYVhCdzBLeUJraVNBTGFwdjFQRURqZXZoYWkrd0xRa3VyaThIYzlzTkxCaEd1dzlaUjJWUWRUQmxZZ2dFZnNxL0pZSFlSTWIyR2hTR1NEUEFLSTArV2I5U1VabDRlSGNZL2xYaXZxTzlYWjhyYldIL0RFQmwrWUFKRDZVN1lGSy8yNnU2cnF2SzRtSlo5cFNyM05SU201YUZmUmVBbkJRRGVUOExOMXo5NDJsOEEybEZ0K2Nkem54ZkQ1YWhuQ25acnk2UHBYQWNkTi9mUFZKTzVSY1VURXRKMlo5dEtQcjBpVjlBWU5xYVA1RlpXRVRFbG9jeWxkdlk2TTJia2lsYkJ3RnFER3FmSE54TmJFZEVKQlRYL0lCdFFjcFZ2MnhYcXB3MHF5S21vTUh5T1dqQ3dzaTlBTXdrVFhvNUdSazdiaUlnR0N1cnFpYXRqc0ZIZ1loNGdUd3lPaUl5c3NDR2FtSWRLMWlxUkVOcWdFUVZBV2E0dlVENzBoOGdoUzdEY2JUVWdvNkxuMnlTdEtvSU5wZGNWbGVKMXFzKytFa1F2RE83RHBVdStEQyswWE0yTWpJQ1pOS3p1N1YxMWw0QUpGc1FZSW9rQVRrQzBpTnJjTVVTalFnOWRHMTNKeWNuTDYvTFFIVHNMM2tTSzFOVEplcHMwOVc2U2RuWk5CMEx1QkFSU1N5aVl4VEhheDRKWXV0RlhYbjdVcFJ6WHJmdi9Ebkp5U0g3YXhHbWJnVTJlbXl3b05DSjlhUHM1eDUvcmcrNjY2cXFkcmUzaFR6K1pQZXZRYU1IZ2RBN09UaW9xcXJHeHNUZ1R5OWQ5aW5mbnlpYnpMTkc1VElKWXdzUVo3VTJ3d29PU3ZGa0c5N2lHM0ZoRktqUFRrOXJ2WDd0ZW5OeGhId09HOWl2WU5za0lpRWhJU0lpd2kvb29oSzUzMVMraHQ1aDVxa3o1dER0TVd5S0MycDQ1MnJhTXI5cXNCTCtsUlVweGhwY0tPemZBcXNaQk9JMXlOQzZ1bDRnMk5rS1E2QlJjWEZmUmtkMW0rM253Z2lvUWQ2bk4zMWV2Tm8rRFNTeDZkTW5OemUzSG5mejQ4MUpkV3BPL0F0SnhLYzVlMURXM2duUkFCeXMvcWwrWXVmbTlna2dFWmlzdnVJck8yNS9MMjgyeHRQNjUvY3RtZC91dUtiUGpWdGhONkJIV3RlWm03QUhrRkx6Qm9KTG9LSkdOZzUyZGxzN3V4dzFWc3IvUXFSTmZYMDd0S3FRTmtuMy91UjdTQWhHaVFiTzg4TzJ6Mlc3QVROMDdlM3QxOGhkWFQranVmT2pSbkk4bG5mYTZScTArUjdTMHRhQVZsWEZsNkdpN2dObUtTbEQ4Y3p1K1BnNE5SV1ZBVmZhOExxU3N2TDQyQmdKYm1qamV3K0dpeE1XVjZVOSttWnUzd28xS0FZc1B5dzNpenk2cExQekZxZ2NHQjE3SjZjVzVBR2tJT3B3UXFWTE5Db1FPMUgvR3ZrVFBSZ3RMV0JuVlJaU3RYdGNYUXlTOFRXR1dsVDF4VjNBYzdRME5CaktaZjFySUY5WldQeEM3aXY3bXZzc1E0VTNZNitpTFBlalhvMzZMU0VEVEEzempSV0dQZU5aaUN1RmhudU8ybHR0N1prRUpvVzdxNWx1bzFhNEZGY2FLUWFxRVpkNFhsNU9UcWZ6K3REUG56OHZManhUWG15NEFid3NXM0lNcnd1ZnA4dDZZQzhVcDBSeldjN0h1U0dzaWdCVWRmUnpFRkJWU2tyS0IrbVhpY1d5akF5UVB1UUJFSVFoNmdZR2k1blA3SHI0ekJybkxuekYweGJXTWQxRkNWY1U5Ymc1cU1SN0hGdTB0YlNRQlJXZ0ZwWUNoZHVXc29xS1FidTdBNkFTTmJVNHZab2hkcHE4cjZCalEyTytxRmZGaHp1TkhVenl2cjgyT1R6ZmtOamRKbUJFN3RKSEZrUTVPVXgrSDVRbitBek1NRnlseEpqSVNOMTI5MzNrUHIzNkFtMHRJbXhKUmRJczRab2o0NVlGMEcrUG94TEhOOVF2eHN3YUREbzhqd0FUQXBrSGlabVNrckplcjRiZXo1SlhGMVN4eis5MmtRKytPSFdndExTeFBwYnJwRCt4SkM4VWdzZXgwOGVRYXlzRXloQkF5bnVycjM0Q3VzRy9tNWdKaEoxS1BneWw2cG0xYWRCeDdEZ2FBaUJ5RGY3MUh6Q0ZGR3RVU0Jjb3FxcSsvenZLNmx3MHVMdi9udThsOUwrQm9SNVhpaUVTNzBVWkhsMVYxY21XRlQrZm53TTQwWU5vbG4rcXRhcEFyTHg4eWYza0NmQ0ZkM3A2bVpyc21IejRmd1hIbmZsNUc5VXdjZWxJNndmcENsY0tkZ1Mxbm5tWjk2UU5jNVlUbWh6SWx0bm8wVU5sRlJTU21DODNzNXh5aFYydExDd3dxaTM1VmZWcnRHcTA4TWI1cWFLMVRBNG12N0FETTBKUko4eE1PVDAvbndGVFdFc3JWOVRyWTFXVm5Za0pDc1BBK2xIUG9pR2dRdzJOUkRDYWdIRUdDOU5EazI1eVJkMDJzWjlPbzROQVByNjhXVjVlQmtGeE1hSXNQT3hVYUVjV204OUJpMEF0MXhQSTJnK2pkdFJwY1Z3cWtBa0htQUhHV3hXaFZ1WUtScW1rcElRa0VrT2FMS0xobzFSdjErOFAvWXVrQzkzdm8wdzBYOG10LzFmWDFIVDZhelFKQkt1RHRYV3I3K1hINzlheTVsMjF5QjJpUzUvZlBYandRSytHZkI0OVFDQU9JYXFUMEZZeXMwdEVLNktwcjQ4bjd4ZmVmd1R1dGJTNGVKVTErQzJmS0ZlSHZlclFZNkgzRTVVcGhKVm5hL0pKQzgwT3o3MytXbmg0dEdpeXYydGZBbUhsc2Vpc1lHWldpTmdaZURHTmYvZlp1TjR0Slp2SjdQb0ZKYjRvYmNiMy9OWFFNSFNUNGhvdE93Y0hCd0NVTzRneWtCcE92VHZuN0xFT05NR2NLcFNMQms2alhhUFhaRGFJaXp4V09RY21KelVLUzFDRVJmelhWVnA2aEhsTll3S0hINEpKRENJUVRTdDY4S2UyOGZ1cFhjck52d284QVpUZmJScDc0YjVXdmk1UmhmbjZtRDlTczB2ZlVVMXo3aTNwZkhiYm9mVlkvTDZ5NHNSUGhST2tBekxmZnN0SzNCRHVrOVZuWDNaeHkxelhKeFN3SHozVnJZUk5WQXhZemZ2NFNtQ1N3ZHgxcldOK2czcTg3MzUrZXJxLzBIS0FYQ0hxNkRpOWU2cFdSdHJGbURTS2k0ZVhsSlFFcnZXTmprNjVPbHQ2Z2VJM25OQlNHL1ZmNmQzVVkrc1lscFM5eTlGUVVFMWJTL0FXYWVNeVRxL002SFZGR2dWM0xaUENQVXhrUzNWM3FlVnBVckU4SVVCN0FiZzNOVFc5L1pMOTNab2ZvRHhWckpXMU5haEpwaFJoZGUwV21Zdnk1bmFQVHVwT3N3NnByeUI5ZEQ3WjRZUzg1RVl5anhyei9POTA2MmJBRkhkYzZhTGxWT0pCbm5qSHg4c0xoSVBPY3hVMVZyN291N1VvSFpGT3ZCd2pzZHdyK3N0Ky9KT21rcHdPQTJOWHZ2dU9zSmRzTUhjd2NKOCtTYTV1dWFISnJjckQ4NGwxSGxScmNRemdqVmw4dkx1N1cycjNXTEJ2eHNRakZ3TE9TM0FrTnVvV29RckZVR0ZJWk9iajQwTWdFREk4M3p5bE1RSm5WY1liS2ZKVncvLzliU2I1b2xkMU0vZUF4Y0NzQjNjRVlRQm1CSVdrY3VvQ2ZVbkt6ZlU3NkR4Zjl0cktzYlovRjU2QVFwdGJNZXB6ZTFLOVBHL1BCS3ZOYTIzT2lobGVyNmlxNHVEZ3NMTzI1c21haEQ3bnNld1pDR0JQaGpEQXNRTitoVXlQU0JkQVgyd0hWUGdLUkJDdzZFUVBGbXBWdFRnc25JMHd4Y01IdXNROUhXQzBoQXIrL3QxTGpqTzdwd1FFQkcvZXZBa25wSldHQUl3VCt6eGc1dXp0ZlRWZG96OVRhNGpIOE9qYjcxQjZTUHd3VThxTGdzMk1KVWNndURxM3VjelNnWHoySVlnZEdpb3FvT2JrMGFGZnQ4WTNYQlpUMXJ3ZlBzNGwwakZUa0pQci9VTkxHUEN6a1Y1dDMvMDVFRTZaSTVIK0h4R3hwNWpJWFNGNDB0dS9wNUFQT1FldnhkMU40eUltRFRhUDhIZ0Nvd2JOcktPdkVTOGxrSDh5NC9yODRHQjNGejBCYnhxdlpZR1dncUxGOS9JdjhteTAyWHJVejRkcmZpajFNMmlZZEtud2JsSzdQcVVoWWgvYkFGTTBabFpXaW4vclBaT1ljWjVLdnhhaTVuOFhJSjNNcnhvdHl4Z2hFVXdBT2FTeHRmcG1YaUZ1OURhOXovRFFVelNDYy9QNDByR2wvZlBuejExZGRIclZZQlFmWi9Oc1E3b2VaaFdXQTRFY0d4c0RtZ2ZvQksrdkdiV2VEc0hmYVR0VlNXSHM2endZUlFad0U2MXhGYVUwSzF6bVcwSnlzaHN3eDYzTlRXbnJjeGkvVGtjc1dqUU9sSG9FaTRRc3BrTEY3TnE3bzVUbm9YVW1WanQrL0RBMUpTVVBKWDVzYkN5RW9VWXIra25hbmpUUCtleTM0WTZ5c3ExK0lvbkZGaWRqWStPSG44YUxiYWkybnlRb1dtY0taS2lBbmxnQll0UXhldkt6TU9QRHA4WFBjRU5LQmVrZ2M0MFNqY0FHYzF2V1lVTGJDTTNBNHg0N3pzS01lN1c4V1VBMmRZUWU1V1RJNXhDUlg3ZUF0YWJxbVFZL2JqRGtTaHUxc0hWd3VQM3FmN2NPRndxUkxrRHNjTEt4c1hGeVRveU0xTS9aSTN0OEc5bmdJam5JbmN4R1B2dE5pWWtrSlJyQ1ZiV2JiWjk0WHBJVUNMU2daVWowNW5LU1IrKzd0eS9zNXliUTZNeXppbHRrMW5JYUIrU1I0YjliZFVQcHp0RmtENDM2d1hmdDZocDh6M29tZEV5WnkvbUxXZEtsTDhUNENFOG90NUJ0bHFXM0c2anlpdS94NU9FaGo3UWlKN25FMmF3NWtlaWhwTGUzU0RJcThteDUwRmFBWTA5UFR6YzNJL2RIcG5Cb1YycXlaeElYa1crYnNSd01XdVppYTRwYmFTWjl0OGF3dTJIK3l2Tyt4MCtEbVNSd0R1c3VsQUJDdUl5U2cxbWFQMnJ4TnhhUi9zZ2tpOC9kcnZmTjNEQUt1VDAvYVdoMmI4RWtmaGtUQkcyaTBGb2w3SnAyOFRFK2Rsd1Z3eEN2TDdGMFBVWDY3dzNzQjZTSzl1bFA2MGN2VjRPSmVoQUJRN0hNMUEvVmYySGNQQUFZdmVPbTllWk5MeEVaR1ZuTi8wNzM0TTNBVC9VRk9QTGQyanB6K2ZNN2p2amg1OTRuMjNWK3AxWEp5VEFhVC80dmxpL3ZFdE9OZSsyYXdWUjU4S0NpcGtZTXZocWd5RXdsc1dKeVJVeXNRaGs3RkJkSEdFUVBWNmVZdHUrMEVyN0F2UHViMWoxaThkRzVzTWpLMTUzMzVjaldNZkxVaEpVVm9rcE9mSTdQZEdiWUpDT2VGV1ozTkg2dVZnNGNFeGdNdmh2cURVekZiaTJqd0FYUXF6RFJlbWVNL1IwYWROTGp4aDR2OHZFRkJESXJBYW1zT0VZTFhHMWVjTlR2OEh3NjhXcXZOZkZGaWNmU3V6UVZGaVlsRW9XdytLKy9kd0tFdVIwRTlBRUFkTi9mT3RIRkMvcFZuazN3WWlNb0V6V0lnMGZoWHQ4K1kxenZlK3pQaDlZUU5YcDdUZEJDYzQrRXhOQVRTeUtmVG94d3U2VHpzdEEzcTdNQjNOazVPS0NJSHV6djd6ZWFQNEJ4NnF5T29uVERwS0JDNlRHbE84bkp5U01qaXVwUitkb3M2ZklNTEtnZGlFREdsNlhvM01kRUdLTW9Ka1hiY0NISnA0UXdyV2VOQTFqTGljeVAwOFlucmZpMjF5WjBSSHg3NFY2cjhSblVrYkh2U0cvWVRBZ0tiZWJYNEo1UHJ2YW16UHRSU0tIUEJRU2FQMzA2QVFZRWhRcmNycUFQMGludXVyZkh5cThmclE5am9xRW1zd0hjMUtpQXRjWm1PUDA3Q1hmS0ZsakZDYTVQcG5PQUlhdzJkbmpkMHNwcTJmLytWcjZJV0N1MXJhRW9mZExxM3pFcjc2Y3dQTjNVMndqc1l3RS9BcHZnNGlMMHZidFEzR1RLMURYemVkYWx5UWJ6N2tTZTdUdGZPZkdEQ0pONHJjQlJSWElQM0NRZ3FBVnQ5YUxkaVZDek1JdzFZU21FMit2WHI1MmRHNlpzUzJ5OEQ1WTdSMGRIbloyZDZWTjdEV1FSSnhXdnkweFd4cmVPQzR6NjdDUFFmTlZvS0l0QW9uWUVzTEdydGRsNWZmdG5RaTBVOEFzWWxBTjBkSFIxQ3dyOFdLTTNqSEFibzBCSmRTMnRaczhqTXgyT0REbTVROFhKeWwvTUVMUHJzMzNrMitQNStmbFNMU3doakVoWkh1aWVYUWJqRU5QWnhIeklUYTR4VnhvRk9UbnlyT0hoOWYzbHp1ZDhmSzhMMUNYRG4wVEtvb1UrbHJqYVp1S1pKNk9nWUdWbGxUazgzRE1rbzQrdy9FUi9TZnk3Qi9oOUlFR1FNTG1uODY4alQvSm9USmY1K2hMV0NLbm5leVZTRjZabTZ3LytDcHJNUEtxOTlTTXV0Zm5mT1JQNjJ0cllodllyb0ZkVFU4bHoxQlNnSWVwc05IUjBkNGY5UkhLTUNWTzJxb3FLczYzT1JTOUtQdXB3TWhneGUzSUY3cklSbXovVlgvZThzOEpZcnpzZGFKS2p0enIwRURhZ0NIcVEzN2QxblBMQzBzaG9HUmlhc3JJeWcxRkpaZVZ2WUZXT0xRdG1EZC80YVltSlVVbjJOdEtNdjN6OUdoOGJtL1BvamFnYnloQmZtd0doNVcwQWcxRXFwaWNFREtDSUNJRGxvb2IvWU5rVHYxQW9YNjVsVDN6SmFIdWJlNmhwUkVMSGkxMVlWT1RxNm5yK1p5a3JOWFh6eURPL3FhblhCTVY4QW1UQ2I5KytOVHNzQU4xSmZyR3haek9pb2dXVnd2eEFQdjNzVzR1ekpLUmp5SWt4SkVhK1NKYXg5MHVRRXVId3lVTVlsaEJ4RHdJVk13WUxDeXZmTjNZbW9kRkRDUkUrdnZFeHJ0ZXhoUlNvS3R2cXRJN2VncWZaRzk5VUt4elgraElOR3pXMUw2REgycDFXdXZqZWZqRzVybFJrL3J3V1JnMlFDV2g2T3NCZXY2VkQ4aG5ydll4MWVnbXo2a2w2UkVIb01HYjF1VlNISHB3OFFLWVdwTWU2T200QkFTMTZxRG9zdEw5dHUrRlhyQ1FyRHRmK0dzNzZER0g0ZXBxeFg2QTRobEJ0NEx0MEhiSThYVWZTbU1KUXorTGU2RWJUL2pCcXA0NkdsaFlLRnRRQlF6azV1WkxpWWxBKzE3MVhHMXVtUTFnaTdKNHNCR0w4alFuL2lSazBVK2NqU2xlZ0RxbHhCNDQ2WWNWM0FZUDd1NWhWSnh2bTQrL25OODd2SnBCZ29DNHhXZkJtNkhBU3ZveU1IWHIvNXpVMXlZUUtad1M5aUNBRGcxVFJkMUJwSVVNb3AvOXR1RWlaT3V6dFpHaFgwMkViYWVaUmF6SGxNVUFoR01URXhLOWV2ZEtvK09IWUl2T0FpV1lzYmllV05udDlVUkc2cGgrSnlWRDgzUm9YRnhlTVVMQ0xFa0lXSHZOV3g1R1B6S1gwbkl5T24rdGR5QmIyM2RVRmE5NW1xT0ZCUytsaGlqTVh5VmdsTGdhYXppbFVHaUFlVEM3d3k4OXJhRkI3TUJsdWFFWkdScGFnRXhjYkcwb1REYmtaZnpPYzZhRnh6c3dEYVZOc1F0cTB4MUZCS094c1R0bVptWis5VDMrUGpJd2N6VXgrR3lnK20rVnowVFppZjlRWXhQbFpJQWlUWXN5SzYzakNhKzhVRFhOMU5Ka3NhdmQyN01kMGtLUUVqSUpDVzBkbjI2VXQvN3Bzemo1c2xmUUNOdjE4dHFOSE5tU0RXMGRmS29qK243T2FkMFhXdko5WXdMZVF3eVArSXRud0ZoSVVGUDNXaUhLM2xWYkZJNDJpU2hnRm9KLy9jZGFLL1d5OVZJMFdVOGpWOVhYQm80anhEVFRzTHUwY0hHaDhRYlBTVVpWQkNLZGs0ZXFWVjI5WDlnUEpRMlVtVTVWVzVSTTlUR24venlvUG1KV2tvNDBWSjRhZWhVbTJoWnJRWmRmc3c0WG9iWmpkNkJUcE1kbmRhai9nMUsrRG9jcXdYUzNQOGhQM2d2ZStpRjd4UlpIOVRvSkJURVpteVp1eHF2cFRielZZQnVGQ3ZXMHJRMEJmY2hSSEpDRFUyMVcrWTZhbmRmVFlKTHZSeXliUjZIbjIwVmZvb2hlZmNuZmMrUFpqR0s3bkdqVXhqSlRVdkVtUHdkVHZDMTBmcy8rSW5mR1lacnMwd1FTOTVhSWtDei8zdTBRSXc1dnMvbmVvbWdwSm94Z2JEMlhnakdIenB4TWNJZEFHMWtWejEwTU5PNmx3Zk5YTzd6UHB3N1ZTRmpOVFY0d2hFWk5ybjFGWThpSWlJT1g1SkVHa1R6RzRiZTRDbUFUR0phRWg4a1Z6SHkyVkhSMXJoOWVKb3dlL2YvL2VLazQ4L0lndzRKdUxud3ZsdzRuZXZrZFI2VmRlYk5UbFFoT1BwSjE5aGhpZ0hiUGppMDU4UlNldGc1bm9aVkdOK0tSWS83bXNCZ2hGMGdxc0tuNEp4RkV6YXlTWjJOYnIxbjFLc3lrc0ZEa1pLRU1abERUTGljVmFLSXlCeHZxLzk0MSs5dVRtMlEzcklaZWl3L2VvdXRaT0kzSlVnd1Vvb0NuSnFjbldTcHNFL1I5UVN3TUVGQUFBQUFnQVBUTmlXSWRUc1RIaEFRQUFLMFlBQUJvQUFBQnRaV1JwWVM5cGJXY3hOekE1TXpNeU16UXlOemMxTG5CdVorMmFQMDdETUJUR2JRUUlLblZoWklFVGdOUUIyUGlqUkRSTGhTcVdUc0RDakFRU25kbFltTGdCT3h0TDk5NkJpVE1nY1lBUUQxR1JZOGV4YXp0MitINVNtclJ1Yk9menkzdCtUcDR2UnVmOTNuYVBFTkxQaHNtNDJFK0tiYkN4WG53ZUhqMGVGTHZOdStIa25wQ3RCN2JScjl1ZEtTRzdKRXRPTDZlVXp0SjBSZ0FBQUFBQVFHelF0anNRRUxuZ04xNmZ2S1lNYUNBU1c2Y2NLSEFpOElySlNVQVBpT3dCaUF5ODRpemd3WktCVitvc1ZWU1dLODRCRW1SaTZ2eS93cXBoQlRhem5aQXlMVXFxL2ZHUzJlbU9yczEyWExlNUxGYjZKS3ZFOWdYSEtEQ2pVYjh3dS9DQWljaHM5TEFDdGJCaXBUWFhCVDYrc2hLWndLckd1all3M1BYc3o5K1M4bDBBc3dwOStjUllmWE5qbWxoMVY1QzVQTnVEV0duRHBzZ3VYRWVkTUpRN1ZzVU5XVmxyTHMzM0xXb3lMLytiNHViYzk2Qm9jdnY0R21uZFlFdTU0N0tzYThHMkZYaXI1YTA1T0dKTVRLS3oxQmhuRnlKMzRhb05udWdHMkJSUjF1WENWVmhiSkl2UlhUQmtTNlcyaEVZQTVmQzVCQnRrWUkwVnErdnB1Q1hFTkhseUE1YUFGM2hwRnhGcjRBT1I0K3Y1NXIrbDZheENhMTRPWjc1QXRVQWxla1VCODJsSDhKbW1FZ1ErRDBCa0QwQmtFQ3dmcjk5N2hLek4yYnNBd1Q0c0FBQUFVTS9KeTlYUHplZnhnQjFuNlNoNVA3dCsrZ1ZRU3dNRUZBQUFBQWdBUnpOaVdNMVd5VWFwQVFBQVh6TUFBQm9BQUFCdFpXUnBZUzlwYldjeE56QTVNek15TXpReU56YzNMbkJ1WisyYVAwdkVNQlRBWDlXS2QzQ0xiaTZLbzI0M3VWWXFYa0VPT1Z6Y2JoSkhRUWRuRi9ITENDNkNIOExKM1EvaUVodEJLTG44cldtU0Y5NFBlaWxKazc1N2VlLzFKZTN6eGZ4c010NGRBOENrbWRXTHRxemFZN3ExMmY2dVYyK0hiVEc2blYzZEFXemY4NlA0dXQ1N0FOaUhwcTR1YjhyaWUxcCtBRUVRQkVFUU1vcllBampBSkhXaS9FelRsaFV5WmJpMG8yY1FCYXoxNlpRYnBBUWdKYUJqc0lCSWxvQU0zVXpMMnBpaEQxcFVmOWJsK2hVMkhBWklJUVBqTWtTUkM3TkplWkVkc3dJNFZ2TFQwd0h5VmdJVFNpVzZ3RGdFSm9GOEJqa3ZZMkdQQjlhRXRvUSsrSjZNRlF2cG93VFdHZWp2dkZ0bjZxdEROa2EwL01SbXNjS0VjN1R1STlPeUxpTmpuVG9tdE50YVEzTEkzTUhXckx1S1FHc0ZITmM4QWVWTW0zQU5qREozaUlIcTNrRVhVMHlva3d0MWNIeTBCTmdwK2JjQVllUXkxUm5wazBLclhvaUV0SktrQW5JczkxRGRGM1d3ZHNXYkszQ1NNU2xIYk41UlpvMm9nSCs3UU01N0MxbmpOUjVneFBhcDRMUzR3eFJNVE52dXNvODFrc29uUWlKbXRrWW9NQUlwNFJkU1FzYWczdm9qQ0NJdW8rSzgvSHg2ZmVmbnplbThmamxaUHY0QVVFc0RCQlFBQUFBSUFJNHpZbGp1ZjRZblYyZ0FBTEpwQUFBYUFBQUFiV1ZrYVdFdmFXMW5NVGN3T1RNek1qTTBNamM0TUM1d2JtYzBtd1ZRRysvMzlRTUZHcXdFS3c0SlVpanVXaXk0YTNIMzR1NU9jQzBVSy9ZdFRpbFFvTGdYS0c3RjNWMWIzTi90NzUxL1pqTE1oR1NmN0hQUFBmZHpsaVZhVlZrR0c0TVVBd1FDWWN2SlNxcURRRWk4d0JNTGpBeTgwaVdLelFQOFFIZVcxWFVEZ2ZEYy96MlJWcXlvdkVFZ0tFaE9VbHpUTy9zb3g4dWZRT3E1ejlyS3k2bksyTmNwS1FuaVd3cVRQVzNUZzZpaFRLMmVsK0pFWVloNFNtcEtkaVcwRlFSdkl5RjlnQWVQSXlNZ1VBamM5L1R5N21UMDRTbGpLd3JDTHJhVzhQMlVubTNZYmI1bDJPcTZkalhUaVV3V2pNVEp5Vm1KNFhvRnNyQ3dxSXhnVmlNaFNaZE9LNDJMVStnVzlBTTV2SVpIbWVmZzdEOURDNnY0V3NFd0dLS2RnY2FOemlLNlhrUXptOWhjSEVJcmh3ejZqalhreWh4R2pBd0dCYmRIUWVDeXViMzlEeTlxSlBWSjVKSlJ4TC9yVlZoYVdscVA1Yks4ZmR0RkhJbEEvTENiWllWQ2d6ZjU1VDY1bnJzZUhoejRYaDBOTUhsSFdHWUxXL3hiMnNZT0R1WWdqUzlSenJrN0tLL2EyTngwNE0weXFySW0vbVhEVFkxbzlqd1c5RHlhZTBVaGFML1NtbWs1cjV3ajZNSWNDVTdlYmViVUZrK3pLWWZKSlE5WUxGU2I5OTJmZHVTbHBPQ1RrQWo0MzV4NUhpLzh3V2ovMXNwTVIwZjM5dTJIM2hoQzM3YjIvUHlOWEwrVEw3SHF1bm1jMmpKcE5vZGk3TGhTSEN3c3h6bGVLM0xLeXBTODluTy9peFJhdkU0clZSbEFTQ2hKTlRVMWhZV0ZEYXVCUW0vZnlrRlF4Q0Vna0ZoYXliQW9ySVZKRHdrT2ZxTURRVXlYYXhzM09uZk56bDczRWhrZnpWU1FqWjFqZGJNemQ3UEhwYWZQam4rUjZIajRPNVNSUVJ4WHZSbnY2cGsrUFAyUmJrRVFBc2ZBeE1USHcwTVIzeHYvRXBhWW1Bai9ZblB3Zlp0ZnVVZ2RGUldWUmJlbXA2OHYwcEpzaCsydnBQYk9RVCtlQTRXa0dqTXJLMi9XQ0FnVTkyY2JTUVVNNjJablRQMnFrTTVhWFYyTkVZNE1aempVMktINmQyaiszM2hIbnZkbEdpVlhKOHY2MnRyME1XWWFlWkRwQ3FPcTA0VTZwcUdhaFAzS3VPSDNTY0Fib1lnTFgrRStGK0xONXVabXk2RzB4K3I5eE9abXdheVJuU1Jxbml6NW9ockRGazkzVWl6TG9JL0RvbDJ0UUZWR0tic2Q0c3pobURETjhtbS82eE1XVnRZMDJnR3phbkorNTA1NzN2dTdPMTl2Yi83WFJacEZLeXNyYW1wcTdlM3R6RU9EYm9hWjVUUUtGeEhPZXlsUGg0ZWJXZTdVWlYrL1lwamIxODZQNWdoNTdReVRwQXhzYlc4WHFUTHdKeFJFZnFqVFkyTmppekRkUWhITERKSUVhZ09Db2Z4N2ZDZjMyK2hCRjRkSXFuRm5qVFExTmZVbFVDZ29LVTNiMWowOVBXRjFxM2Jnd2wzVlB5ckdBdWRrSzRhaW14WWZFNE9Camk2bm9GQmVWWlZPR3cweHE1MTNkWFgxUEYzSnljMmxwS1NzbkxEeHprMi9mRHNKQi9STUNvRWpJTzgvcExNYTJ2Tm1UZGo4bUxlZnlsK3dyOGNrWXFXbHBaMDc5dlR5OHFyUVltS1R0TlFMWlo3UWlqQWxUdGlFUzBoc2JteUVob1llSEJ6RXhNVFlPSHhlZG1SallSSDJQTklKREF5VWxFVGs1ZVZOU2hSTUxkT2xWelJ6QWcxQkplTk05KzZkLzlsYTEvcjZ1bytQajNUQng1MXQrZVJQNmVuYW1wb0VaR1RsRXpiRXY5QjdiYmoxRk02a0xIbFp1RHN1Tno4MllRQ2ZmUG5aUVlFb2I0cXdoeDFyN0J3dDdBdFE3VEEwN0h6Q1FzOFdRd2hLeTdLUmdjRXd1NktCd1ZKRjNzbHZYUzhQRDQ4UEh6NklpNHU3dUxpOGY1L2Fhd1pEOUFjeUU2RU1mbGppZXpWZE1tSTFORGhvTzF1Wm8xZUJwZ1F2UmtDWTF3OCtIOXpjM0tReWFSY1hGa2JsUjBFd3NMQ1cydnk4Ykd3WVJtYmJlR3FWNExJZUhwY1RCVEo4VGl2WkdSa1plWGxzTWZsYTVjZmpYN3BMMVFwK0pWSlI0ZUtLcCtBN1hjbGE2RVhaUyttL2hNdnE2czRQc1hVc1ZlanpBYVc4eTZjeGlvRnVFQmpvNk9oWVdHeGxjbG5MS3lqc0gwcEV2c0xHeGk3Nm1LSC9INFlhUVhsNWVkRGRmZ25RWXZkclhXRkFyMnFWQTZYOXJGaWNuNStmUXErU0t4S3dNRFkyTmp1cnJWVjJDSTBjMVgrNVVNWkFSN2M5VmFZeE1tVXIwVm56VGE4aTRaRHErcXdiUjJpNGVONitPQ0RPRVFrQlVTTUF1a3ZrWmkxc2VGZ3hZVlBRNDJDcUkrZ1pjTkRjWFZSeEJpYW14VGEvNi9NeDBieTB0QWc2WnBVcUF4VGQvSW9YQ0lpNWdiRngwTjh0dVdacUIrY0I3akt3SmJGMGtWWnZUNDlOblI2alNjS21ZM3gxL3VIVzU4K2YrVmI5OFVGbmV3V0pqaXV0UHJ1ak9XUjhqa3QxZHJPSFZSMlU1T1RETmQ5bzVZQkNsR3RWY0dZcTZpVFhQaGdpQTRkSCs2V1RYTmpUMDhObFBhckRvalhlMk9xdTZFWGhnRlJtL210a3BBTFlFcVZscVVMMENwRjNXU09lYTUwaFFFODJ1ZTJLWEU1cExEZDd1TG01VGU2N0E0V3R0UjRMM0l6bkE4d1FEUHErZUZ4V1ZtWTlsa05JVnozZEIzV2pBRnlDcHhSWlEwUGpuK0g4alhGVkkrRDQ5Y056Q3FZYzIrdDZ0aVllMjV1dnlRaTBEaGt4OFY3R2hYd3liVXorT0RqQWorblZtRm4xMFVxYjM4M1plcTNWQ0FZWS9CK0pNZ1NlWnVraHVEeFhiVzQ5bkNGdXpFMGFMeUFna00rZ01FV1g1RWRVOStyVnBMYXhjWWZqc21ES3dNV1Voa3FkMDJydXJnOGpYSTJBNWZVUTBOZWl6dzl1Y0ZsRnhlRlFWTXhTN1FpTXhzcEtWZ0dCMjdQMWJxdGFBYUFUK3BOZ1NFOUlHRVloa0dZWGF6WkUwbUJnVnlqcWl0R0tFZzBUdDBpaFZybTVtUm5RWGhnWUdIdmVXM1dsc1ZDRkg5TmlZQmZ5M1oyZDRnbWJxOU5Wb0dxOHBqOFJnS2M2T1RtQnhDd3R0NzlJUkFiZTdkT0xRKzZ1anU5WG41LzRHQmlpVEluN0dGMk9GK3BFSHkvd0w2djBtTlBhQSs1RjdvOXFoZjJ1dG56YTMwY0FoN3ZheVhJaXhVSkxhK0xHVXhncHk4b2ljM2dyUDBsc21WajViMDJQLzlDYmZkc0NaNzdwZnZ6NEVaaGt3aTRiUFNyQXdmNzBVVTArd0dybmdjN1QwWmtMUm5wQjZidjNaVy9QUnJDY0ZpR2IvOE5oc2Q0NDZORUQyRTNnWTRDYUQyZXJWbXV0VlFJQ0hxOVhnMDRQRHhjWmVlemtpOVRMTkVQTGQzQW1qQXZWeTVDUmtiT1RyMmpkQkJwS0pQZkp2dzI4Zm92ZFFPR2l2S2p3VlVWRlpheElJZjNYVlN4UEkwa0VGb2s2NEt0NjZucnE2dXI2MnJFY1ZzUy9KaWNuVjFkRmFXbDdKaWRyeXpKck1LOUdzdmhFcitiTWFXUVNDdjhrWGgwdmR0enVaTkVyWi9NRCtrK0NTWGlqQm0zdVhpWnFUZGh3ejh6TzRzTUJLeFB5UE5xekNYNnphZUNZT0RUT3JmRVNXVlpvVXQwNmpsYU82QklkREFmbUdBaU9jQ3pUd1lXamhaa09mbnJyL3J0MDJsYjQzVHRxR3BwOXNIaEJYRmxtc3lTTFZybkgrSC9pbTcvaTNieThYb0xBbnFhQWZ2VWJIRWVHaDVrWkdKSm9vMEd1R3ZxbDQ3M1dnSUIxZFVuR3pndWs0MTNkM0ZJcVNtT2QvV1FKREliUDMyVElBbU10dXRlTVI1L1pzMlhaL2lzOXNWalVGR09xK2tENU5LbFJXZUhvUWJFaHJpTlNBaVMyZTlZMTJuem43MGN4Y0Z0cks2WGZVWFZzbVN5V2V2bjBEM3gxd0V2N1hQaGFlai9TeWsxUFR3TW56VTRhVHlNZGw4SHI4RG03N0ZCd2lSS3ZTSVF3YTBUTDJEZ3ZQVDBySFhobTZXdnA2UmthbWxmcmxYLzlDb0tCcWNPeXhDdlUvYng5NzI3dlVWKytCS2dGQlJXVkJBc3RITzZDMlp4azhEYjZsT3JVZy9UV21WeTZUUWJ3V3NObTkraW9LQk5pdEpVZkpFZ0JuOENoemdkVFpRVXlpV2d2WDdMcGZPK2NuTlNZS1RsYys0MVhoTTlPcXNZTWVBNUFGWUFHZi84ZVRVMU5mZjllQ3dQWm9YTFdKQkNjODRRY0ROWDhxbmx5UWlraUlxS21SaEdKUXlYaWZXWUNWRDloRXdLdkZBaXkrOXdHalRHenNySnljZm1UTGVCMjRmczRFbGdqbTI5UnA5TUJ6R1ZnQ0FtNDdWd0EwNzVJZlFEUGc4SkFMNS9Zdkh4YVQwZW4wYlE3QXJDbHROUlUrV1F3MG5vcWhoZU94NzFuVnhjTWFVV0U4Z3VzaTd4UGwzbG1ZeVA1ZC9MZnBhV0gxb2ZQZ3VaS1VsSSt0cllIeFVwWi9nRUJWTDU3WFc4MWl0RlFVY3MwR2JWemUwM1I5U3RtTGc5blpXUmtFa2tGNUwrb0JtY1pvSmh6WmdYZVB6WUFjK1Fqall6SXhiZ0VhYncwNjEvUHR3YWErZmtNQzhkWDJkblp5eTNQZDl2cHhwTy9SK1ZEbHljVmlQQU9adXNVN2srRUJiMWlUdFpPVDhzMGE1Z3hkZE5DUUJBUUhXNHNYbjNHTjlSZVF1c3hxeHpCZ0pPTE1rd2ZIOHNpUzZueVZmMDZqOE9aek9zeFVrNExXUjBiNHBJMW5RaVB1cXdraUxxMjhmV3NjVkRxcDAvTVJxMXpmYk83eFF2K3pZUUh3TmpxdU5tSXBSVDJmWGZYWHhBU0VsSXBNTlNZNGxMa3F3Wi9oaUhXN3U3dXVsL2lCRDMxN2dwNTJoT2grS24rZDczVzFkYVhjTGphb2wyeVp1SVVJWThuaXpBUkE3Zk9jUVNQb3NQRXNkN0lKb3NaQlg1UVYxL0kwOGM1WHN6VFVWVXRteVZEVytMWmk2YlBpNHFQQjRiV1VjWGxuUkdxek9palU4ZmoxUWpmNnJ2bmgvTTIzOHQ4VTBYNXd3VnVXOXBqVHo4cnF4MWdQbVpuWmJYNFhoNFl0ZmtPQkl3WlFHYVRHWkRFUGhVZUhIeDFhbjg2YUhIcVlHSmpFOGNpNXFtWmJidU9PMTNnV2VwV3FsQVZTNUNBUUVCSVVJU3ZJTnZBSjJERUlhTUhJMERpdEo1Q1pWOTU4NFN5YnMrYldmNzRhUXkvSmljbXYrajg5dklrVHlERk1XRXJPK1ZSeVAxMERaaDNUMytIMk54Mmh2ZG5xNmc4WEtMem82Qm1Pc1hUZEl4ejRiOXJmZ1A4UjBoQThBNFlOd0E3QVBiRSs0VTFDalBWSFIvWm5sZi92Y2NsbVJQcjg5MGhHeE9UUWtBQWQyeGVUc2Zldm9DYTJoT2xJMkRpT3EvaHdUQ1VKSWhzVG1tNlA4cC9VblFndkdDSUJlNFdvV3FWQnNyTGV5eFNncEtKMHBRVWpkaVltR1NWN084TDM0U2JyOWY0UjVzNGZBL3dhbldZQndZR3FBSnYxZ0ZaTjd2dmgwTHdVTHJzZWFtRVBJZXRHZ0JVRWgrMy9VZ0VqMktJNHFuam9RcTRtQWg1OFRJMzRHcStLK3lsa0dzMFJkKzRrMFhCZ2J0QmJ3d2VISXoyWVhkU3E5TGZiN0w0dVpwNWI3WnFVZ1BUK2pyeCtDYzBSQnpSdERmYm1rdE9IUmVDK0dKb2tVQ2JxMSs5RVlzL1FIVGsrYmZ6UlMwUnN3NkVoR1MvaCt6anlaUTc0RnpiUStrMGlKUG1ROWFFVGVLSWo3UmwzNzRkSGMzWG5yYmZPODVXR3VwYklpNzBZdk4xZEhWdjF5T3BIQmZyandmbzg3STVMV082VEp4djRqLzRZQnNXLzMxM09saFpKNFNTbnNRQWs0UWdRbi8rbkM3WGVueGFaRU9BTjM5aDMzVDBuWndRazVTcXczdE14cUdERVVmaDB0RlBreFVTcERqQmlQSGVjcFFLWHVjVGcvWFBLclBIY3k3RTBONkxEMTZpZGM2bUpxcXFkcGJseGt6SnREbEFxd090TkRvNldxOVhvWmszVlRMSVBueXhQNW5udnlIWEpyNnFoMGVJeXRFQmZjNXlhcGVUbGZVKzYzcFpvcGlaUDIyYk5Yb2xwY1k5UTNaTmY4U1hOUUpRVmZINU1kbnpOT2RzL0xsd016Y0xzT1ZCVjcwbFpNODN5emJmV2s1WFBvNkpjRlVaQ3VHZ1NJSnRWaUdNQ24yVGlNRHpSQzhIOCsrNDZpb0VwaVQvcVgzSkZWNFFmcnpvMXNxeVhLenZFWDJhMnpzOFBPK25TZlQxOHhPeWpDU01xNDZNN05OUUViWnNXQlEzMytZanBCMnFBYWFoYlh4elhTQmd6M1VlZFFEc0haOTJQTGRiRENRREhsWE5iRmM3LzAyTFNkaHJvZHp5K21RWitNM1R3KzA1aFRMemZKSWc3cTYrR2x6VzBQQXhqVVgvdVhZTlBZR09KdkphOTgvTTVBbWFkQmtDWXZUQi9zY01DUkl5VWpDb3Z2QWlFeVFHUm9ERVFrbXlRRXlNTE0rK1IrRTlQWmprVlU5bkJUaDljU1FscWw5MUVJNS9sbVZuODBkZU8wdUFQelQzeGpNaFJqVytmdjI2NG5mYXh0Witnd3pmMjkzdHEyR3VtMVBDNGNvYUlTUWtCSmcrei8rdjNQUFRJNXVBMk03TXBnV1R2SktOcSt2ZndWUW5oWHlXZXBWMDFHZWZ6dVhPMGs4czV3bWQwa1Jxc2E5UWs4U1FRWWdNNjVDR0V0ZjkzMUlLYWEwQi9CekhiZGNyVHF2dEVpV2podURRQnU4eEZUMDFKZnFVZEZGV2ZidkFXSTdSd2NFN2dDWm5LdlN0cTNWbzViNVdWVGxkZGFQRDlDcnFnYURGTGMxWXdzRlBRYTlBWUc0QTZHN1phOVhLMnZEc3o0d292NTlaNHNreGhBRFUrYXk1TEI0a1hTbWwrdjJQQXdxOHYvby9qZlNrdmljZUpyN3JSNjRTbFFxanh4Vy9jbTJ5SmF4Z2w0VmpiNjVQWW92aTRORHZBZmRYQUF2dHVRc3U3Rnd6bXA5ZFhKQnpXa1RSYUdqUGxMaTV1TFlDbW5pK25EVkdmM2xGZzNMUzV0VXpEbXVEUUNBNWpieXNVSEd1UDJoVE4yd2Zhc1RhWGtQRmc1MWxHKzNFWnZjbkl3T3ZIMmNRQWZkUEMyMStTM01jZWpsWDBzcUQwLzhoYXpBUVhDKzVqVVd0MDdCM0pXQXNXczN5UThTVXUyNjk3MHZmMjg0SE5pTXJKek44ZVhwZmxwOXZObG1zeE1QenZ1dUw0L251NnFhVnF0aVV1eHdhMlpRc2FUSmhzTG1IZktsYzRZSERqaFlOQ2s4Z01uWmE4aHNSVXhBb0dNTEY3RDU1em5WS1JkVnhMYW1sTmZEcitYR2x4SXV0VG5vNUpwREd0a2RTalRZRElnWUNZWFdQZzdkWVdEOWlnc0ZuMTlkT3QvcU9CMGtXZWdrcGdpRGVLYzFrdDkzUjQ1VkhvckdDUHFxZ3VUNzlQbGNRSEJrS0F0eVdRNHo0T3pFRCt4cTZxc0hmY0tSSW1JUUpWMGt3ZWhoU1pNakdCcEdhU1NkdUowUzJWeDRFaGVDSEkwdkpSQ3JudmtNQitkK01oMnoySmRhWldiT0VrdkVtTXpBeURnNFBEdmYzOTQrT1ZwYVdRcVQrRkY5dDJxTnI0MzFoVnRidS9vQnZ1RURzQzV6M200SnE0NDZNZFlsN1R0WFFKQkNZVEltQzRNajd0RjBpTTVNTzRaelJHYXRoREVicUJHTTgzbm1lNE9MM1BqMFdVNk1VVzIvUmtjdldMMEs3d0MrUVFhWVFVQThwMFd5YmZnTURTaEdhMENzWU1qSElkSEFMTitpaCt2QWlNelFNeUZ3VWdzTWpJL0hiam50c1lSelZpdzUwdlhTUnI2Z0UvVytjUFQzcmdiQ0l3ZzRoWFZxbXBpbEFlMFU2MStMbHhCZVdhMG9NZGxKYisvTzMwb3hGUVBGWEU3OU0vcFR2MXRaV3orbDhONVRkVENlN0l5L0VzcmM0UlVzV25QYTkxMTdvby91YlAzdTNCN1paVVZMTXVHS2dxcTBMdE8zdlg1WmJQUGZGMkdGZzdxWXlLR2pjRVI5Z1ZmeXJIR1pHWGwwSHp6UkxidHRLalU5T3M1VnFDTzZwTkY1eWJIU291bXBTWCtGQXQ0WnlVTUNGalptY1hMVnlTWXRqdFBwMTJiU3RVSkRJNDdMWGlvRDNucGlIQjEzeHNqNDAzcVZMMk8vcDdyTEIrRmNjeGYyRkJtYUF2MzlxNjhFT29jUFEwZ2sva3d5UkdYcVYvdlg1eVhMUTdTMHhwYit6dWlTQ3FodHkwL0Nlem9LWUFKZVF3L1ppdkwvLzdKUEdib3pDb05LYkxJWVlDdXBIQUpxWDl5ZGw2dXhPeDZEKys4ZllJU1VsZllaZWwxU0M3cW9IODVoRXY5Mm1iWi8rOUozcTFoOWxlaDYvSUViZ0JvTitTdXZpaTRHN3FTdG1IQ2FMS2Fhbkx3MWJQRStKbC84MGI0Wk1CZHp0NXVubmVXK3N5aVRTVVNQQ3dnTGVLSjJJT2l5TWM1amZZVWNkSHF4WFZsWTFhR2xwMHViSmlyaHNXQUFKN2NYREMyZ3o0U0xyd0ZJQy8wQ01tWDNESWo0K2ZqV3Q1OUdjQ0cwUGxmaCtUYVVJaWpnb3BKL0I1UG5KMEhxVTlINXdLRTlPSjRrMmY0M0FOMGU2eXhRTkY4eDIrVnBjVENjaVN0WFZheFlWOWM0YytWZmlZZER6WTRxN0hzb1hGQmhLejBSVnJPcnNHK1NlMmRsYS9ZYTl3a0xNKyt2VFBFN0x3VXNwR1hTWVZlMzJlSmVFVS91dDFZY1BMdmVlSWluME9GUkNqaWFSWjJMaHlEQ1Vha2xGcS9YaHpPSFZ3R2U3KzZ0SHViN0U5dWVuZTdhMkMzVkpTWVFCK00wazg2Z0xrV2xvK2RkeVRrNU9LUFhFQk16SVNCQXNiajZxcWdGR0lZYkxGWWhyMENkaVlaNWJFc3RDM3pJemo0MHhTWUlOZVRhUUR3K1ZlcVhvQXR0UEVvVjVoeFlWd3YrTEluMVFMVnl2M1hlQndFR2FqSlV5aWFPUTVKU0JnVkNvUVNSOG40Q1BqZTg2bHEwZDZDcDNMdzNXd0oxMStyekdCdU5UWnhVdnJaSVFQYm9wdTQ5NWliWTM0eWRqTEQ0M0gyKzV3TjlQVnp1Y2dEaW9WVDRkWFVrem5rRXA2K0w3TTFOUkk1dEdUWTNnL056dDRQRHdFNk1JWXpORmxVbldleFNrcVFWeGxPOHRXVHNuKytZOHBJVEJoZmsvR3o5TXNxSlA2cDNzbk5KanJjLy9PQm8reXNhbHVYc1o2U3ZCQUpjRmRRWURFUVlrWjc0QVJRTzlpQ0lranpxQ0ZHcHlTdlgyV2xwYXpycVVtRVVEOGVDbWY3M0Q4M1REZStkUG43VlNCbnVuMGhpbktqd1lDb0xTUXN4UWFGRlFqYWt1SDN5OFZrWGRRbW5uQVNSNjJVeDR5dlBZckNXWlRKc3lvQW5rZWwzZEQ1eVpSNTUraDQ3ME5HNDAvT0w1M01vQWhKclV6bitTbDNMK3pyYnNzL2VYQmpaaUhJd0M2Nno1M1JNdHNWQjMvUVpGNS9qSzBPL1Z6dFpyekEyNnRCTHhmV0o4TmNTaTE1RzFqdFZVYVNBanFrWHBOZ0wwNE1BcDV5UUpocGxDd09BTERtSjN3SXkrZjA4Nk1aNXhIWkxtSWprOFBNVEh3NHU3OUFqd2xWN3lPOVdKSjMzTFAyN2hLZFlYRElNeTVrN1lyZ2R3OWFHOTlOTjYvLzRSeU1hdkpIeGo0ek42elFZR0IvTjl6bkZFSDg2WXFscGR0L3B4YStlWm5WcmNOUnF2N1B6cTZ2YVVtclZMSlljR0IxSEV1WW1ubnA2TW1ERXJNekJVVW1LaHBsQjA5RXRpTGxzVGVmbDZxRnpSOXVXaUY3bTN6UlZLZUloRDNIL2phWmpCZ0JvMEREVGI3ZnErWkdRa0NQdEtWb083ZDM2V3hMc1o2cEVuQ0M5NW9MVzlUaG5NLzBtOWtIZjMrUWtaWmUzejU4KzFaV1hrTDBxVVNmYjNpeVhIVjg1cTMyUWVZUHRFUWM0eHlKYzUvZ3Q2cHJRZTJ3SEVjUW9BM2N5K3U3YjhYWk9jU1J3WEY1ZXgzM0ZkaFg2RFhvVVdxTFBTc09VS2VJOVpiMHhqSTM4VFZzVWxiTTFzOGlxdGliTHlqVnBzYnpJUUpUVTFwNXFGNVBEaDM3U0c5cm1zbVY5amR0dndrUElnRW14MjZTSjUrUTNSb1ZFaDhwVExQUC9OUm1DMy9NVVlHckU2ekJXV281SEJZdDhMUVBwRW1sK0dvdHBpeHhtdHozdUtoN0xVb20wZFpPeVZRSmZBeWhpMDYvVDZmVmR0ZGlpK0ZNZXRSVTFMNUgzZHlSaVRuRG9RQmdNRGM3dVVLQWdKZjFXbk4zM09lcEtHUTVEMWNxaVpoNDNMTkxlMnQ2ZG5adXJmM1pjUUNqaXZkUUs4L0lFWDFlWmRMRnZIUTAxOXZWYkJCSCtSV0pVUzNLMVYwSDBQUWs3dXIzUTlUVWduRHg0WUh2YmZ5YlQrUFRrcHBXWnZhRjNBRVBPL2EzRndFSmw4UmVXYy9KY3VjMHhjRTFCVURNYmhZb1BmUUZvQWI4dmoxc0I1V1JuSngvWDJwQ0pUS1RBSUJFWU9sWmNmNUhOYTJkMDlKRnpzaUZUdnBZWWFtRUlUbUkxRG9SdXA3OGJPazJrRG5wZTlEbWVyckhXdkZyNHhBR1l6YjFWN2MzdkFvMGNuU2N3YnBJV05uUTROeHBJa2pmOXNTZEt5dk5JODFwV21ZV2pvd0puNWVaUlU4YzBrQUlGWEo4dEQ1NjFIZ3JaU1VNVG1yM2o5YXJOdzZZSVB0MWpidG5nalFKb1lHYW1vck5SaUlOQm1TMnpVMnJ0aC8wV1U5ZGJnRDdwemRSd1ovR2k5akVRZzMrdG5DSDY0RkdGUlVSMDZPbjNrcStQRFluTUNjbHNiejNnazBGTElDL3JZR051K3VHT0taUTRDQ0xxWWE3aTFtRGtsUGd1R0JGWVk1QmN4dGVSbS91eUZDVFdLRzdsMWRjWXhid3MweWowMGNGNGNIUHhMVnhnUkRHMHgvRVJidGovbmFMbFh0Rjg0cE5hcHBBSDlrUE9WL0tVdG9ZMk1UY3FBTzRDMW9hR2hVVkZSYWVsSXo5MTZCT2JENXc4QjE4dXpKU3A1V3FRc0lKQk94Y3pOelhJV254UHFxMU93UFd2bzd4K0ZXU0J3bERvUzJxc0RFc29UWXowOUZ2bWJ6aEQ4M1VrTXYwdU1UWnM2WGxBK2l1MkI0a3NjK2tYVSt6a1hpUitDcjVETEpqU04xUEpSeEJTL1Q5dlc2bFF3RHlsbjhjWmZyYlZZaEtXVnd3RzZyS3k4M1N2QVVZajlXMU9MMGVMeFN1MDd5UER2TjN0WDZXUlp4ZGQrZ1lGbEkyOXU3dThQTCs5ZVA2UnBSVUIrbmdOVmM0ZGhBS3oxVmZOclkyUGpRQW85R1ZhRXZtZ2hiL1NJbFpEMzJWcXp4NkhOOFJOUEtzUndKQ2IwRitack1qSWg4MTlZQ0ZXN1ZLSFoyZGtzeFY4ZFR3czBjblAyOVhqNUR1MTZSZXNSRVFsYkJtbDA0dUs1M1JGWFNpSXVYUmIxTzl1cERpdDRxMjMzQnNONGFMaWdqeVo5MXFNV3hUbERHSW5nbzhtU0xMajQ1Q1BwY3BNMndrVHhpRmVOZ0RiQi9QN3lrQTlZWkNHOXJaZVYzNTdvS0RWMStpVWVIdS91MXE5VGdYZG0zcUxTbUxEbVFxK2Uzc2hRaHFUOC9BT3Vra21PaU9wSE13L0I1UXEycDFEUTFmRWlIenY3dUZuMU9GUEN2NnZlMlVKZUozUFY1blY2Rlp2ZjlRVys4cUtpRUp1blRGalVMZ0E1cGVId0pwaEo4QVZyay9iZUw3K29wZ20yS0dod3NDa3htNHBUZ3FVRDc1Y2YzK0NmUGlkeWl5SERtcndqSmNERVlOMG9laVZLWEVocEdQano4SXdTV1lQMisybFRMQkFTOFl0WUNxcDNHZW9haGw3UGJmZzh0cFJJdjlka2JHY0tNTmtDY1pHL2xoL2EyaDFDSldFd0dFYjRCcWxLcHFudXpQSnlXNUFCZVlFSm42UElEeS9qR0JRQzlSUjNFekdJd3hnY0JLRTFvWTloMFg4Rk1JTjJtZVprc1lwRytiUnl4bnY0ZUszMVdGWDduZTBHSXZyTGx5OUFkQW00dS9DNW5OYW1WL29zT2F2d2lhemp4T3VFQ0E3bVdicWE3YXRRQmhWNndiclpud0tmTU1KL1duRVJFbnk2MmxzUkw3UFFJK0FLRFRaNVN6dG5Oemoxc1Z5N2l1aElYZTdEWTlwSWk3VW91MXlWZUVidzM3OExOemM5U2FwVklTLzhhcjV6c0QzTEY5Rk9tU3VhVjRIU1V0L1B6R1pOTWFaMmREeDc5SkFSUjJ3UzdsVzJuQndzdDZnY3pHczR0VjVHRzFVZHpIUEJxelpKWnlsUThDVEJFSTdTU2tLOFY5azY1L3VKb09vVWVzVzRtQmpYd1pWTENMeElmYjdKYlhlNlhEczlOWDMrMkZOVVZEU3NDM3JhdWlYSTMxWDBDbVlod012TXJGaytyVmR4OWUwYnNscHJ4RWNvbWczM2NHRTBUV3ZiRWhRbEgvcDRkNWdiR2lxUEJVRWJ6dVRhTDFFcFdmYlF6Z3MyOFVLUWx5OHhZWWR6YTdaQkdLS2d3c0tyRmpYM2Q3ZTNkM2RHTFpJd0JBVDJocFBUOVdTcFNiQUNKbHl4dHAyKzh1eTJ1QzZJbndST0RFR1dRSldXUnpydkxTcDJhbCsrMklndFZ4ZzZFUEk0NEhSYWVWZlh6SFBZci84cVI0K0pBTU9KNnBUVnNQbmlhSjZMbmYyN2FRVGJKaWsvZlR3QTBrNVVlWjMvL1pmL3MzV0s2M1o2Mm9xdmpTd1lZbEM5bmZjQ0dVbE1EQXY3a2tMWXRqTUNXNGlaMSs4dUhLQjFaVWxKeGRLS0JvZFZ5dFBqNC9rV0wrMWNpYWd1ZDRuVFgveDlxU0xrcHNqTVduK205dDBWVFlDMFhOVlN3aXFwK2s4QTdCTTIzQlgrZnIxTlAwSm5qZTc5TjR1RncxNWV4dTVCaWllL2xqUGFxZVFKcGljNXY3czA4QXpJMFMyWVNNeGpmOHZKK2Z1TFNpVG0yaDJhODhnTHh4cmhQOXRzZzQzSW94OFpFRW5hZngvTnpWT1NFNHBMcklsZXA0V2prVUZzMzhoT1lLR3dZMDE5Ylp3b01OdThwaHdjZlZ0VldiblljSHJUNkNJeFZyUk5LZUJmNmRlZ2pJdjdoVGswNm5VZHlMbGFXTjR0VHhyVUJYcXZOZk9Hdm9RNm91MndzcVdTWm1NamVKTWZCeWRSdDliS3g4K3Y0M0pHSHhYMXRzV0xucDQyZTUwUXE0KzZ4YkFHTTkrRUNOY01vcTVUOGJPcTQ0bVVuSURmb2grU295d1RhN2hsajVSWnpIL3NHQXpHcHVLQWwweGFXKzBVNWNxbHNIZXl4RGlJa1NwdkVaWnFuKzQ1THVkRGFaTWwxY2VzY21UYno0YlloQ1RSc1VnV2xoYzFNR0hGNHVwQWJHejB3WS9oQUxtemtXUWtPYmNXRnM2TXNmMEhKRzArQmp4RWtsRlZGci9MeHJYbzAwMWVPT1k5VHVPUUtCUUNLNXFXOXpZaWUvMmF3NnhuVHlvMnQrbit4Tytkc0xCeVVlSEQ2dlBqYXUyWWlOOWFKMUxLd0ZTTWc2N0ZBcHB5YlQ0NEgwaDhnUUhtUWZmSHMyMzNpU3JaNzM3MnBjaVVUcHlpb29lZ0pEUE5jd3hEOXc0UFg4OTJMSWE4ZU12RDgydXA5ZmRwMEEzTnRzWFh4RVRIdGY5VzVQR2ZxRi84MzcwQWRNMnVXVWNkOFdFZ1diQ0d1dnAxeDZvWE11anU4cEFJRDg5MTh6R0hKR0xkUjZSR0lwS2VNc2hzWWVxRFZIajQrL2Z2UGJPVUtyVDg3bTlRYmw0U1k2RmxqUWg2NzQwclpmRlNBZ04vVFBUNUhlQUxHUnpteGNvNUN4eGZDNlRMUC9KcGZQekNYK0dGaXlJRzZDaUgxK0d3WGhRL3NaaEMwTjkzNHlZUVlkS1g4RmM3Z0U4Yy9CZU1SVHJsOVhpWGMzbVpkdWM3Vk85d3ovOWFLUU5DOXZxZ3o5VnM2S0ZiOWFjcTlkR002SFdPM0lpYjJ6VXh1MGx3U1ltMVhXRWlIL2YzSFVJTXZyQXZHdTd1WEx0aS9YRWtrNENCdDFnT3BTV0szREZ3Y2JtTmZPWkJSMGZIRWI0WXY5aWZuTGE5M0Y3ZXNEd1J5K2Fab0l0Q0l1KzczSnNvOEtwYStlVjdhRzBYK0sycVZqNmpucm1yYytMOWVRMGY3N0VqQVM0dXQ2MkZjWm9sRWpTWndkZDdyMWlKYktoYSs4LzYwMk10T0lsVzNVQzliajNkZ2JlRllKS21XT2FhRWx6ZmZoczZnZ1JhNDJmbDUvZCthcjBOZXJyZC9hWmJxOGs0dlQ5WmtzNnN5eG4wOU5BZGlVTVdMNjFYejZnU2NHcVJUYWNtcTQvdjQrT2psQ000YmVLc0lqZGcxSEF5MXV6N0ViTEY0TnowazR4Q3liMWFQdnFORXVYK2Z0R21EZ0pLTEZqbzU5N0hEdTU1UGVLS1Rvc3lQVFUzVTdHWW02WHhWZjBEdlZJdU9lbnJtQXl0cHl3RHVUUHUwcEh6VnIyS1Y5allBWDk2aWRMWmpFV2MxOFJTNVFtcHFKNHZKbFdDenJwZUFqamo0ZUh4Ri9sUytWZjBxQVFZOXR1Mkx1V04wZ0h1NUJCcnpHcFF4L2JOSCs3bzd5ai9TWnY3V0tZaWc1QzBuUDh6N3h2SDdiNW5UTVdvaThuaHRQeGgxSmR2UmZyTkFBMldBVkl6VTg0ZDFMdmYxREp2cTdOV0hKNTZxOEZOaXQyNHJmYXlCeG9PeDRWQTJLMUhzd21adEpoMXZrTVpHUGFXbXR5WXRDdjlUNXAyZWUzblZIVjEzOGJrRnhncDdpVDhGTUNqQTVtQXdDQXNzNGZIQjZxTXgrREV4Q0Rsd052WlZjZG01eTg5dHIwbzFNSGpoSk8yWkl1ZnhhSUUwcGJjeGpMV29BMjViYzN1SjNqUlVFZmRiZ1dHbVA5S3AzNVlqYWdJTk5FaElZbVBQVi83NEhqaG9BbFlIKzltUEVaRVJvN2xpVDcvdTBUTzU1UWJHZGtYalUvL0QvbDY4RlhJQmQzN2JiZ0hkeTVlOVdUQytNRWdlSlRwdnd2Qm91KzhLT0VHUDU4S25Ub1dOWFVkR25UQVhXQ0RpUUtGTGdnZW1seE92c1NidUE2NzN6MWZjazhZSTBLd2hVaU5TT0RCdmRLRGpOK2NxaDcreW00STFPbmRBOGYyM0Y5SWRaSEdXS0ZqU0pYbjQydklGZlpyL3p2STVOVDZSOXJkblh1WlkzOUNodW9SS0FrUUNnNFBEbERFay93d2x3VU1xaE5aWWJUQ3dnR3psWWJKdFBIRUhQbHV1Nk1WT3NMZ3JHRXRHS0lWUGxGaE43dDB0RFRsOXFFdk1ROEJkbzg3K0crMkhOWUQyWWo0QVFWRHhZbFdjVUFCRkJ5eUJab1hKOHR2aTJVYXRRckV2dThqSlNnSEpXblpqU044NFFRK3FIVlVBYTBuOTFUMXJ0bXVkOHZYdzFsOFkwTkRRL3NqOWhSQ0h6bXdDdFRMQkQwT3VGMjNaRlBsMzJ0cWZrcEpjVnZyRE5uYXNzamRmWUdNYkRQNldGYy9sK1NDZ1lDMExBY2VUSlV0dDNqZDM5N0dVNG11VEU2bW5CeE80bVYzS1BDQlFMRENDWnZYTEhvV3RmclBTMCs3WHFzT25DUWpLaUljaTZzcUJlb3dXWkQ5a3VCK010OXZVc0orc2JBc0RBZ3lySDJ1czNsOXQ3T2FEUjhKaEcrREwyWmtkR3VkOTNqWHNYck53TC9kLzdIZytmRTB5TS9QcjJYQlVIa3pQeVFrSlBIZFgxbDcrNk5mOFdRTmpzdWZQMzNTVkZYOURqanQvVWxMVmREemsyOWI3bDEydHJCT1psYVVndXduSzFldm83ay9tZGF2dFdlbktBVzlUYnJaZ2pKSGZ1WkwxVXBJTEFtZ3NXTWhzTXRuZDFaZU9Vc1lmNUxtNFNWd05tYTIrUEtIMEFiZlZLckk0WllzN3poZXBiS3E0UlVGNzFFNGtkSGUrSmNYZGJLVjljTjJzczdYVjREdDJleU81a1JpazlXN2JnOU9UVTBCVmtnaEd2aXc0bmVhdzJXZGtKaUkwK2RDM2lmZzk1MlREMVBiQnlRQkpvbUlQeUYrUEdrcHY3czZaSXZhMjcxY2ZNM3N6N1crZHF0SDg1bzJDb242UndjVkNPVXBJQlVqeXhFMGNaWXM4UlVCZ2hPTFd4eU1tTnhmRmZxZFBvNFZLOTF6aUczK1VyblpTdUV4TlRWTklDa29KMUhIR0ZtNFBEc2pGdmE5U0JSOWFqVHBDaDBmSDgvUHozOWZyalVDU081d3BxS29xR2gwMlVKcHAzZ2p1ODZtVmd3RTZXNG13UXE0djB5aEJRSTVBMzJMemZPVFJGM2RhNk15TFR0dTVtN0JRRkgzWVZNa205SG0zL01jUDFFV1VIWDBtV2h6K20vV0kxbnNSQXpUMDdXM0R3KzlWb2QxTVltWUw2NnZ0WjFqRnMyR2FENlhGODRlK2wzczRWSlFZSU5LeThxQW5DNHZLOHZBeUxqaFkxUTFPY25wUHVzL3ZqU3d0S1kzRlU2TEFRNkdRSHU4ZlgwdTlpYVd1N3VGdVppWWFNcWhiL2VQQmxKMm1aaktQWHpEdWtaZTFERERJT2EybEI5bURlQVZkRytDbjhEbVVlaE1acU0yUDh2S0JGYWZ2Ky9Yc3ZFNnpuOVcxYmFMajRyeXY4dTBQdWw0ZmhyL3pwNW1TcHBXM3REdG9QVDh4RmowTmVEK3FycTZHdEFMSFIyZHJxNXVpWEtPdktMaWo0VnY2K3ZyUHdqMGpYS2FDUnk2REtmRXpFdVVKSk5LU21ZZnIwWFpiY2FUZU94RTVuOTgwQUNBQ1pQRUIxaXJ3bm9zNm1NQld0OWw0cC9MUzlVeS9nUUo1akFZTGJiZlcxeW92TmgzOHl6VTlEUk5XbkxaaFRxNzUweXV6T202TjJKSlZVNmRGL3RjbEFFWGFrNU9UcW55cU5IbFRKTWNMbytML0IvMFNkaXEzbW9VWTVGeTcrM21CVDNkSFZhZG41K0xQcHgxeDVQeHNScTFldmRFNFFMeU5TWFdMWFY0b1oxc1F6T2xsSy9LQUV3UnV5b1dNaUhQSmJZT2UxbDVlVVltcHNYMEpOKzljUUVjdHZkOS9kL1BvcjcvQnhXbGN1SXIwaE1IUjRCMG1hOEdCeGVXc2tPSDQ1WXVmaHg5SlcxaE1FdlR1TGw5ZWIwL2VaM3Jkd0pNcEVRaklDbS9obTF0TVBFdDFLNmFWUVBpelJqWlNVcUNBRitXZEh1dzVwdHl5YVFOOS9QZGJJZVp1Ym5vODhNNWpVeUNoYVVsQy9BTmZ5TFF1YXhINHhJU2dCVFBXQ1R2aU9YWnNobUQ1OUhwa3QxbFFzeGw5ZS9HSVdBQmdDQUJPVXo4K1BIajZPam54UTlxNUZmaUlBRlVFeDNackhsTVQrcG9oT2VtSnVOTmNHZG5Ba1hCZmQ4bEZUczdhN0ZNbkhTQm0yV0Rxc2JlS3c1Q1FzTDc2OVBWOW9DV0FRdmZ3NHFHVXV2eS9SUlVHQ0N5bDYvSTUrcnNaa2V5K0txTU8wUmdzUFh5cXZhRkJxZlZNQndSL3NDSG03MDlHN0Jqb2taYUV4NHJpeHBwRHoxaXo3MVpKT0RPL1dUSjUxY2NpV1ZSa1c2bTdqNFJLd0VoVVdwYWFwcTJabEtFMWdRSzdGZGYzK0xpb2hBL1E2T0VaS1RuOGNMdHplM04zVjNwdEczQ0ptdm1UZE9PSVpOYzhyUXRDeU1qVU9SWklPVk4vdjV0YTJzTEdDV3RYSElCL3RtMmt1TFMwbEt4VXRacmZQeGE4NzZFeThOWmEwdkx0dXNWdno5Ly9uaXRCbHdEcE5IVzJzb3FHcEM1Q0tpRkFSVXV5MFNmS2w4VUdTbmozcmZYMk1pZk5lMkliOC9ieFlwdU5zbEQxbGROM3ZlM05XYlhKOElVWXJqYW5FK2NGYUxzdUxtNU9mdE4xKzNxYUI3b3JQTHB3UnI3eVJ3Q3RxQ2E4U1BVTnFOVklOT2NuWjNOemMwQlRVOUhTMHN1NExwMTgyY3o4aFdGNzBGWkNSd085ODR0V2RlWTllY2RNSWhlRk12L0ZCdS9EalBWMFNveTljNjNuL3VJSGh3YmpZbUFTdWJrUloxRW9GRXN0alcrZzhEbGt1WGw1U21ESGx5SzFKdDhMdytFL2E1K2ZQOURGSkJVTm4wd0YxaTk2bjgrQWhCME03QlZuejU5QW5Uc2M3clNsaWg4TlZjb2x3SnMwZTRucmY4NCtYNDYwS2hodExYdE9kSndJeldzdnl6YzU4QiticXVUc0tQZ1Q4aDY3TFJYL0Q1aFEvN08rNnc5NEY0dmwwTmxGaFhMVENjaFI4RE5TbEZ4ZUdja3E4RitQams5L2ZycC9wUkt3TlVDR0RYZEVkaHVYbDdhaktrMXFrNUVqbHpSeUNEeStpMm5BVXlIN2NCTi9sZk8ySXNMTFUxTk1FUmxVeWtxY29TcHU2RGhXSzV3UVg0K0dqYnB4ZVAxcXROS3EwOWZBZ1dBUHNDY3lCRU5DZ1FFdXI4Z2J2UmZzOGhmUWxjcG03dVFyS3pGK0RsQlJKSldPUVc3U1dmTGFYdUwxY2puaytVV2JXM3Q1NzlEYlA4b01wSXFVRWRQVDk2TDJxblhkR2dKeXlLNm1RRUM5L0s2Sm50QVFVQll4SElBd245SjVjL3VkYklFV1BEWHIxOVRtYlJaOVg0d3ZIMHJWeW5rRWVEWUYzMUNJVzRYN2d4RGtQZFZNNVBoNCtNdmMvamVuSzJMQWhSUTc3Qlk3N2djQTdrRFRuajdoeEdSVE5vZUJSSWhyR3Jybjk0NXZtNW1USmkvb2hUazl6elM4V0U1dU92SGE5UDQ3OG1vUXF0Y3F6d3NOS3hZT1V2ZStLTlNhU3lOd3NYb1Q1Z0NHb2V5RXdyTkpKNUY5RW8wRkFIK0pFUzVUTm1QNTJBM2ZvV1pUS3NXaHY3NVhHQ0FZc0NSeGlLNm5vZFdqcE5FQ1RVY0ZTT2NtaDBLNUxOMEp6V2F3M05ldU9kZTNWc2I2cWN2M1pFN296bi83bjY2aHY5Q2xVdk9GbWJJSklQWDV6dGdxeEhZMmRxeUdqUkNZL0xuN1l2ZmM5Yk10d1o4ckxESit2bHhYS1lqQkZKdmdTTkRvaTJkWnFQL2NwQnBiSkZNTjUrVGt6V2VXWTJvdHpxNFZXZUkxVTJHV21GS0NvYlExTllXYW44Sk1xSFdMbHFLN3NmelVMTjVLZGI4cGJTYmFUSENLOXltdThRenJGK2NhQmFlVFB2L2I3SUJIaGtaRE9CUWhoZ0FuWUdDYXBScDZsVm9GVXdBaUdXTlU1dnE4aTdpYy90R3hxNFFTS240MFNzQlJ6R3RGRk9jL1NQdGZ2OUhHakplKy82aElRVTV1UytXODlQVDA2ZEFmNDdtQ0FFU3NSck5uZ2RVeU9zWkpwK3NhV0JnWDZlWGhaSHF5V3RCTEYzeDcwcGxYd0tQbDU1SEFyT2FOaklnTEdDeUFycWdrMHRtaUVsNHkrb0FMcDZ3YVcxdFhjakZMaXN2OXdQQVZsMURBNkE1OGhKRmZhWUpOejVpckM5ZnZoVElKRkp5MnlUbDVWR05uWTlTL3EyUStQZWxISXFCVTJsbzhLb1ZSWTJ2MzA3RE9kN0pWeTlMQTBJKzRCODRJamYvbFpiS0VraEZtRWE4b2xpb05CUVNoN2k2dVFHVFFrTkRBM0NDelkyTlhKK2R6RXJEbHQ4Qmd6bkNaL29oekdxelAwMkZLMTA3SzhqSEtzU0wxT3VjVnA4QURGRlNVTGpmeVhKaS83V3lzZ0wwcTI4aXBUQVVrWnFhQ3FTaW9UUVdJU0NUekZUb0EvU25YV1ZFZ1krL2VhUzJTcjJ3Y043b0FLcUtxNDJjdVRNWWZtK1AyTDExWEc0R05udmlRM2hMeS8zWmV2ZS9QMXg3ZVhtcEVRQ3BNZkIyTzExaFNjR0JHQ2l2OGkrWWNzRkV4c2VQSVJ3Ny9KVmVweXVDRlFtVlVnSUpHb3lwYmI2WHRxdVZ3ci9tYkxqZnZIa3pNejI5RER2R3RJd2ViTVFnSVNFUkVCQUFnVlJVeGh3TlczamlXZFMwTTB2UzZVRWdjM3ZPeksvbDVjQ2IrcGVvYlF3dWdPZ0FmSEhpemJXMXRmNVMyVFJ6Q2pWVmVOU0lWWGw1K1FzUUZLSEptQ3BkOE1IUHNkYnE0N0lVcDNJRUpKU0ROMnZFZWl5M29xSUNGWVFJRDUrZ3lDZnZrMDNXMU5QVDA5R1IzVzBENkltU2t0TEIxVEpRb0ViU01oc0xvVXJRKy9QbnoreHNja1NTWHNYSlZGbUtYa1d4ZERLRUdoeTY3R2pjNEdnb0o0ZStMR08rMU9qaXBZd2N4cXhHUWkrUjFXUUJQS3l0WDREZXZYdG5abVpXK2tBcmg0ZnlwYlhWZjdIZUlZdlhnUnJSMk5Ra2ZOYjVBbkF1dS9LbjQ2R1BkSXliL2tlZTl3TXA5TUNld3hDNHVMZ0FpYmcvZnFqVytUMDVPVnRsL0x5WktEb3pOWFZ6YzZPWSsrNVc5UGsyRWRoeGlud1ZxSUxtcjMxVmJWVjE5ZVFSSzN3cERucjYzUnl2bFQvWDEyeE1URXpNek1PRGcxKy9mVU5BWGdFSzN4bk9CSlk3Ly9PbnFlRHF5NzhGRlV2cnZsV1ZpL3I4TFdTSVlSN3k5ZkdoRUhEdHNlY2xJaUxLR3JISzNRV1lTUERENzhLbngzdkFQY3MwdndySlpCUDhxMlhZbmV1eHA5L3Y2TUsvZjExQllrQ2pCZDBmOHlWczF0VFVBQ3VrNU9ZbWNDVEV4cElKKzNLUDhVMUNicFRYRXFLWUJ4cVpJZkRZM2hxdlV5TzVaTy9jeE5oWW9QSjZGYnlNakRHT2RJNE5pNGtVUWxhY21TQ1ExOVRERENCWWtoTHhTeTB0TGMrek5YRzU1Q25ieTJDa0Z6cHBsc1FSdTdkcUJkSmxtb3p3L2orYmZVT0RneWRKQnZuLzJ6cnVQVGozMjdkbGhZVW9JQWdlM3U4eURYclNNMGx3YjI4dktob2FNZ2dEQStNVjVUdFp2eDUrdjM1bHNiVFNPQzZnNitlcXpWL0hvc0xubXR5c0FSQVR6QXFIQUJ1QVRjYUxCYk9vMDJ0d1dMU3FuYmY0SnpCMVdybXZBRmdHM1AwWXNUTFg1UlVVWE9qdTdxN095cEl1SUJHeDV4ODc5Mng1Qk9ZcEtpcXFsektTbmdid0VYNXNjUWhnSHRycTZnQ2UrUWNFMEZCVDY2UjU4Q09JZXhBeUNCa3BxYmNFR0NrREJGUlVUblY2T1VJbUpmOEtLR0FTOStFWC9QMTdRamdELzc4SHNiaWszMGYxTDgwdFRkZUhzNG1XdXVJUXo1TWxnRkwzajlTRWtQNlZJRmd3Wm5Cb0NJZEt4SjZiRkFtRWhJUmtaR1FFTVR6cVFjZlZ0SnNDYUgvODhES1pOZ2VBRzRBdTBuOHNGcTFPM2pEbW9PRXJMdWdvR0FsNGlPOW9TWlJMakZpZGwybVVKRkFJdlFFalkvOFFBOVBKdVg3NkxnWW14SkFDZ2xOb2FDZ3c1QWNIQjNrZGwrWXE5QnZXMWt4a1NGKzgzd25ISlBJOG1qUGx6QVNHYUVmZzQ0TE9PY2Q4ek9DUzdUY3RPem01Z1pVMlA5R25tODJZR0l3SVU1MDB3R0VXRzV5TUF3TkZMcGZVdWZwcjdJR1dBTGlEQUFNVlpQTDg5TWlrOVkzZjk4TEd4NmVKSWVaZlpzek56WDJhMFhjNlh1MFFaV1JrcEtIWkxFbzN5bjhxNGNXWGNjRFUrckd1enEzc0FBYUJrbUlUVmNFd0VBcEVFbXBEZ3pPelNDeVh2TEc1eVdjL0p4WXJlbjkxakVtNldQWXZPQXNCMDdEVjJ5V2QxYkQwSTJEV1ZiT0F2VFYvKzZZSVFRR0ptWnF1RDZZeXRYZ2UzMDFwcVBoNGV4UEgvK0piOFM2b3I3KzZuRFhHd2NFNW5TcWJ0S3RxdTdwYWRLb3lhT0prWnY3bVFQQnQrUXJQWVNrNXlrVHVaNFpzTW9MakRjb0xFTVNNR0EwV1lVcU1nRktqaUlFc1VnV0pFS3IyOXZaQTIzUmFMclpOeEtFdTNJejl3VUE0QTFUODR1VXIrK1psUUMyQXNRQ0NBWnpTNytySVorOUxKT0FybitRdHhjVEVnTTFzZi9nNzVIRTRJM3gvVkl2Vi9TT2tmcTJoWExJc010Z3FXM1hWUkVwSzZvT2Nyb2VTaDRORC9JUU5ISHg3ZDdmL2c5U0pDcEN1VTQ3eUdQU0FEWkd3MWxpcnNxR01BdDhEbk9Qa1pPVW84ZlA3VDBaVnMvdnU2WlJLWWc0T3h4SFlaQ0JRVjFjWFdoZ1N2UC9jWDFPVEFHWXhXYXdFQk9Zb0lMcVI5YmQyak5BZW5LMUY1OHNlcGdLeThBUVlQV1Znb1BkLzk4ZC8wWWVEajBsRzJPTVNFNzBrSlNVN0FxdGZvR0dCY1hDQW96UEhRdUNRK3ZDU28rUCsxS2NkRnY4Y0NES1VnWTFOMUcwblRyN0kxY3ZySlFvSURJRUQxV1VlU2t0TjNkN1phVzVxcWdzWnZsK1V6RWY1ZDZkTUtGU0hPUTB3RDB3aVZ2dlZkbUVZN0V0aG95d2VLb2lqRDFhVXJIMkdrV0NwbTViS2pudkVLLzdwMjJzNzhVQXRJMGRQL3dmS3NLNDJZSFp1OWlVbVJrZWpZMkNNMjE2Uzk0WHdMbXkwWVVzY093RGJwYVFVRHl3L3A0Tklpb3g4MmVjU0NpVWdJZ0xvSy9NdTA5SE9FVDg2RkMwMUxUMzlkS0h1RUVqRy9NNXJZcGFXZE4xaXhrNE5yRGswMUVJSVNYZnd4Zm4xeGRuRnVPMlViWVU4WHUvWHI2VG1iVVhmZmdqeTBUL0RyZjdNdTVFME5kMENMYW5mNEJnZkhVMENSUHVlYUh3QUdHeEtCSFNMR2lpMnQ3ZERvZHpITTNMM0w2Z1JwYlVORHBJeWhnYjVnUGhBQkpKZFp0WGtBdjQzV1U3dEFwNUhOZzVLUEgwL1RTV2FYNUg4N3ZBNkhYMTZ5czA5RVl5UHNDYU9na2lDeFZGQU1PS1hKbGpzYUZybGJmVXI2dXJxcWI2OGRxY3IvMjYzemxaUkdCa2NYR29QNklzajRYcWprbmwwZkZ5d2xRb1pURmxaZkFFSFEwSG1SNDFHS053M2gzUnl6VnY5aTQrZm14c2xrWDcxdkprRDBDeEk3Mzd6NFAzcDV6aHBlT0habFlnYjVXY1JsOStxYkNwMTZralFIdkFFMDhUYUtpcTJTeHJhWXVuc1g2TmNmMitocXBVMjZoSWxzdHdNNzZ1aHFoa0tnZVRQL24rOXBhVjlCOHRTWXRQZkVaRVRsMnFlSlpsYXBKOGVJNkVBUEpGZzFLS1pSN3g1Y0dDYk5SSUIyZkJweDJhV0RJbFYrQVF4YVppZjVPSVV1YjNaWEEyY2g0Sm5ybzRmVHRyOWVvWXo4UjhmbG9taG5FbnNVU0RKWFM3M2E4cTFHOHJPMkZVb0dJekxqMGJzYm5KejV0aDJMM215bW5keFM5U1JLNUJ6ZVQ0bWFtbGx3YXJiYXRHL0JwTlByY0UybUJKQ1lXTmphek1DZk5WQml5d2czQVJ1R0VIZUY0NUFjRHVrQmR4dk5PK0tnVGt5aDRrNFdabU4yeC9FNE1oSVB6T3FINmthZy96dFY1Vjl3MExOajVORWhQUWJsNkFnNUg1T1JBamt4Y0Fra0x2cmd6UTFiKzZ3RjNtZjJKNFViUWZQMmQ0OVgrUmIvMHFnMkR4WkQ0dzhrblMraHk5TEJRWUdjbkJ3QUliQ3lNVFdqVUlUS2luSHpNSkNoMEJFUktDaG90YkZlODZ4K3JLWnhVbUpLd3JsMVhzUGJGVG8xOHNtTyt3TXl5bWtpd2lZV2JDcHFJU0gwb0JOd0dBUXlvOHpVckd2Tm1Ba1U5QzZ6bjlxSDBkekh2TDgvWGZ5cGM3ZkxYRVRzUloyMUcxVTVMUjQ2aktuS2N4d2NWWkdTeGMwM1orMG9Jb0Q3TXBGR2g5cStIM3hHSkFrOFNaQUVZZnV6ZlYvU2owbTNMN1AyKzhUL2M0TFd1OEF2SmRXN1BmaGROakxYbDhmR3hKYWNWbWJ2NUJna0JpeUNhWUd4LzVIYkY0aVpHUWtVNmhXZWFOSVFMTzNUMU8wcDUrbjUxV041ZEFWRU5qN1h0K3NTcXZ1T2dBUlBvUERIQ0Rac1R4UnB6cGROMWRYd0g2Qk9NOWhOOFA4K2NjNFdtWEJrTnduQ1BWY2VISnk4cjlMN1hRQ3VsM3dJTkdxWnNITkxLZEtFZGVMdUFGYTNGQVFBcVhMYm16N2Z2R1BUdWhyek5GK1pvT21qWUxoT1A5VStmVk5Cd1lXRnIxbTl3KzJCN3F4dmI5ajZPbmN1RXlJcFl2VVdRd2F4MWRYZzQ0WDZ2NWRRQWVpcFBDN2Q3bCtKd0poWGM1dDdkVHBLVDhVNUQ1WnZVSnFNVmx0OWpoczloQmRkRWdqbVpSbXV4bkxCZ1dkbnUrZUczbWJYaWJreUVnT202TGpZWUZDbEdxM245RnQrV0VCTDMrcGZzcFlldmo2dnJ6OWR2WFhZeWhVTVV2d0lKcmU2djZHZURSWHlmRFBUTXpSRWZuQnZGZWJ3cHRKRUVLMVRCTUkybTRUK1ZMTExWNWpvNk1uSzIzM2Y3ZUhoTHhPRkplYjFqNTNMMWQ2dHhrT0drcmFXQm4valU2eG0vbFdQYytzUVkrajErcGRxVGZTMVBJV1NQeUx5UnMxd0dMV0VDNWJDNmVLQ0tRazBBRnJLTXR0TFo0Z1Z3UXhIb2lGTnp0SHY5bGlZSEJUYnZlOWZHL0hrOGRwTjQ2S2RqbUJsY1owU2Q1ejROcGF1M0hRN2VWK1NaNVcyU2NzdjBWNm4zclQwbFVHWm1ibVRsRXhDR3JDSmdGR0wvYld0bEhmMUZIeEpoeVBEaEdWYjhGTnV1cnQ1dVBpWWlycDNXbWV1RXhHWExxalk3V0JDRUdzYWFkVkRnd3grVHpHcTJCSFdOOWRuMzVUbzVaOHYrQmF4UnFNRitJWlltR1YydjR3K0xVN2NwVFIreVJrUG9YeXZxTWxvUFU5TTd6V1drbGVYckNPWHNSeWFHWWtMQkxyWkxZaE1lYjk2dEprK3pJZ3dsQm9veGJQR3lRUTZQUFFoOXA1QUdzdkE3RGdVWmE2NGZCMTlVQVRvbVFHMm41YkRxZjVWb0g5RzVlNjVLYlRGUmVLQWpnQnM1anM3OE8xT0JJSjNCZmFWVS9yRDdmWmRNOEIxOXZwbEZSQ3pWV2hMOEEvNXU0eDBOLzBzd1pmeEcwUU9nVlVXNCs5emQwOWFiTytxQjBUMmRvdTJ5SkdqdDdhTFRGdXZURXVVVSt6c0xaNnVEdGt5eEgwMFB6NkNkSTg1ZHFaQ1lHN3Vycmk0ZU1iamhkSXN4end0RWRUcm81dmhlemVabVJrQU9PdVdmUEhyM0JhREJBRFEvL3pZOUF6UHFwK1F5V3VSakhXeEw3T3Z4SkZnY2ZrTnZ0NmtaQlhuazBjVEUwSERxdUNyQm9XcE9NUHJNZHJ3VCsyb2wraGk3OW1HaGg5RzNRK29vSi9WY1RnNHppYS9UYnhIZWZ5clA0SUZBc1dEUHBPZnJKVXRQd0NSL0ZobzN5MTN1SGViZWVSNnhMdFJkV2E0VzZvQUs2ZTZLZms1TDhMZGxXWmlzVWR1ekg4ZVdRZkdXQWc4L3hwVzJQdlA3ZjkvYkxwaktadWhORjQ4TyswT2JMS0lpNGIvR1pyamVoaGdwSm9VSk13MENTUDZCQVMzd3N1UjRNZ2NPYTJrMzl1bHY3RDFhQ1RRTGpaOEY1N0t6TEhIcFZtREIwVTc0MVF5VTM0cnZiUmN0N2crVksyd09ScjFzL0gyNlBWY1ZQZndTRVpJWkpkNi90YzByMm5RdjVIT25mUHZJNUhVMDIxb1c0Vm1ZbGNzTTcvWFFYVVlaWm1VMm5US3hCTCtzRWZzUFhtQmF5UnNsdVpYVklyVmtkZG5TN0dzM1pnQ3ZMYmpTU2JUZTN6SHJPY3VwTER5RVJCTkNIaGRrNStRRjhDYVZUd2xFNkgySjRvRmkwYWhaREhBVFN1YUh1b1kzaVlRZWZwampSVlhjRGJtWThPQitZeGd3ZUdJaFdLdTJKcngwRmpsUVlIMkFMWGU3MnU2QXYvdkx0ZUM4TW5ZczdZL2lMREhBWkQrZS9QVnpFeEhVU1l4TkpMbkpPc1Q1L2FMWWZTSXFseXJhTitUL2JWTW1zZUtKcENNTkRSZGE0V1VoN3Z2ZUNnc05jalpvNkNZTGovTVY0NEpBWnZzSjhoNEdxZXNPbDJHOEpadWNQaDJpNjUveUNaWEppZi8vUFRKd0pRLzlUYmdvZkhaV2dTcTlkMERiTVlXQ1diSFFKdjlKMzJrcElpWkd0dnZFdlZmaEoyTnNFSkMwRUZTVVNLSUlGUWtHUnAwZWVPYVZuYWJLWVBuUER4SnduZWNaMjNWeWVLY0hiM3BWanIrdnBQcm9vUm85bnlHSnl1NUx4NDBWck95QWdZQ01VMDdHZlJhL3JSbnh3cENEQUR2M1NWeG8wM0k2NnRMUGoydnM0MXdyRHRGUk1HRWdqd3BiK3VkRU13ZDJHTjdheUVjbjY0cE5vN3J4TURLNnRpb3hKeUh0dnZlaVBJYzRyaktjVW9KQmMyR3owdHIxbjgyVHRYNytIUzY3OW5SWmFyejZPZzdGczFYcEE0MnVHdGJlMEt2Y3ZMNTZjR0ZZTEN6T3Y0b0oxTWdXUDRNb2xXOElpVUhUUVlDd1YzSFVaQnZUaVB1dmdVY0g4VTZ1eW1mUGZhcGRaUkNBeUdKbkVIaHZ4aWk4cjVJd1h0Z1JodU9yMUVnWU5nTHU4Q0RjL0UvWG1ZZklkeUdhWmlLRVZ6TFdyMWhLUWlYNkxkd1lQSkZpOE5SZENpb0JPbG5RRDRnbEdjS202YTJUdmNwMXRXbVFoaWNMdjliS2VpeEZIR2Q5K0thNUVORERBWk56cnZENlQ0dkt2eVBxcHVvUXJ5TDA2UFRCYkhhdzdOZXcxTTZLdExsOE9aQ3NPTjZzbk1USkp3VkZRZ21VK1ZuRzV3T3d4N01BVWFTcHljcjFiaGhvejZYQmlQTGN1VDFyU1NxYXhiclo3UFRrUzAzSXJTVFdNOUNmRjl1TUNteXlYT0UvVEFRRjZxVXlBWXF4MVo0T3NUZ2tMSk1TOTlyWDRpUW1MVGh5ZElzSHh1aTRiU0tnVDh0N0lINGpoQ2lGL0lVYjltRWduNjRyeGZmcG9qTzJncVlIWDFBbjkzTE85a3U4dUZ1ZDAya0Nja21DRzExRzNYRXlNWG1McE5UVTM1RFBWWFBxc0U1QUh6KzNUNFVtcDRUbHB5d1VPWldZZEZmeVJseS9PU0pUaVRhU2QrZGJ5eXJIdVFxR1JRSzUvV1UxT0QvYnRNbFpxYStqcDIrNDNjSjk3TjJubDdBWUY1TEV6cUFyaEFtc0UwbWdrSUhaRmhHbVgwMGxxUjZ1cTNRaUlhMmwydUNwdjNTZE43SVM5S0lzazBFK21rdWJodmY3MVdiMzBYcndwUTFrZ21aVmgxT2ZrNmpZZGNRSEJGNkJ2dG9ZNCtjc3lmM1dHcEdLUDJITHZiMnhNZFR1VjU5eU9kOXJ6YW1wb1F1RDJ2dnB4Y3RHSGpLUC9UcFlRZG1XTmkxWnZaaXpmdlhNbUZzUThQRHVRWnliTkwvKzllQUhuNTBtK01URXlvNHRER29nWU5MbnpET0JjbHBSRnQ0NEIvREphZW52NEMxSDUzd0ZRd3dlKzA4ZzVJVDJtVyt0ZFdSVGhQZjJ0cVBoOHd0dVhpWUYxSVF2anF4KzFQaUF3Zk5QQWlrTjdSeDFPUVlZSnYxeDdyVU1PTG5Eb2U2eGprWHJ5OHF2ajJWZjlxUWVZbFRvNDY0MjNUZWZGSUh0L3lyRUo0RWdxWlA1bDJDeFFDU2d0NUNzelZZOUUzY3F6NmQxZDc5UWV5VjdPU0VBU1FVZi85cXd5QUJieFpGZi85dDNiY3NGcFpXdG9JdlBaRDd6aSs3NjRVRllvd2FFVmpmYnh1ZkVNcVdDNEdya2JvSCt2aG05VHAvdnZyeXUxV0NvdCsvWng5ZlZ4YzNQWlFPcHZlRDV2K0pKaHRYVFBkdG11NlBJRTVNL2hudFhtZlZxV0JycmEyakZ2WmFKNW9oKzMwMTlMUzB2WHV5Tlc0MGtxR0dCNGVIcy95Ly81cUhWNlNna0hZa1VicloyL2lkNURXZGRiV1J4T3ArRUI0Wnd0MmVkczdxYTJQbzE2OWRKZEFMbjNuZXZPdXlzUnFMTGZWcE1zZWh5L0JsQmJNRGsxd3ZrK3RRa0tKUXZMTkdmeFA0elVSQ1JNam8rS2JsUEwwTTN5VDJzV04vMTNoMTlEUjJadnorcGFmVDgzSldXTTlsc3NuRXZnYi9BYlBNS0srK3VwSjV5Y0VYdHZMTEY5Ulg4bVJOV0kzVy9sNHU1dkh4TVNFRHZQdzhFQkhSNWN1cUphSWZJV0xpOHR5aTFCZ0kwT00yL00rUDkyZlhsNWVoa0pWdzk2QzRZYUd5MEtuclc0YlBlZ0wyZlYxeWlCdWtTd3VUczV2dkZuS1ZaUDdQR2VrbUNPUUhsOWhMb2M3OXRDMVJhWU9vYnkwKzQzWVV4aUMyL2JwNmI2UHhkZTJ2dVdWQzNmNzc0M0VjSWd0RDZtWGwxZDVoZk5ZcmpDeGViejA1cUFXd0lUZ24xZkhpME5EUTFuU0xnb0tDb0IrcHJ2Q1hqYkVFTkloc2tVQ0ZteXJlU0w0REs1eFhDc2dJSHZQeGJ3Z1J4Wm1abmQ3Q2YrQ1BMbW9hZHQvcDJOblowZkI4aDhTS0RNejgvK1ZkTlZ4VGIxZGZLVEVsSEIwNHdqcGt1NE9pUUhTcGFORHBEdWtwRVZTUUdwSWczU1gwaDNTalhSUHBGSGd2ZnU5OTA4KzI0M3puUE9OM2VjY2xocWRINjQ2SDFZU1kzNk9KTDFDWVRlaWtOM29nRjNVYmVlbHI2L3ZsTHFSTVg1czljcGJsczg4T0F4aDMvTEJ5VlpFREpiVEErK3h3bWNxdVI5NnVDTEJvYjVlOGRrdkhHb2EweUtzZWxLWmNPL3Y0QXhoaEc5aXAzNytyS210TlYzTFo0OUdUTnE2aXh1VUlJbzUxZFhVSENvZWxTMDRSa3o4RW11VG1OM2xSRU9YNW9uL3VKYjUyYnVPSkM2QkhnZUlwUG9WV2RIYnR2TnpkOS8zOXpEMVVXV0lyUGNOUjdvZzBjblBndUhSZWZ2M2hOcEdScjZpMjVEalFaOWo1SWZQSUhRdEt3OEZWMWMrQmhCRGo4dExENCtWOE5nUmpjbDdNSFE5UTMyZ0Y2c1JjT1dXbHREeE02NURYb1ErUUZCYlcxdERRNnI5bXlrbjhiOTJkOGxvYUZiWTlCL0xmczdKeWZtVXJxSGN6Wi83ZUFFbWpXTTM5eTNBd01DQVBiQ1FIaWNxS2dxNHIvT0hMc1hsNVdXamE5eFJaZDBLdlk5VVFtK1hHcHltbGRCQnVTU2ltdUtuZ1AvaWQ0NGdJVkU0dmE2R0U0eGtXQW1tanpMamQvU3BRTEFuN0x0OWJsSmlTTGtrQWhtTkN6YmV2Qkcxc2R6YTNTR3RNRGxOaWRaL1FrZWJyNGMramFqNUdUTi83Sm0wTUhMMmIyOHluNHpMWk8vazVLVG1xZW50RWVBK2NnQ3V0Y2tKME5QUmtjdVp3R0VRRW1yc2pTSFQvTXlUOTJyMnAzdHJjcHFaNzYvRlhkRkdOUEZLMUo3SUZhKzFsZWlWY1NCbnlpbzdXbnpPZG01dmZVdVpjZkxNS3VsZTJPdmlTM1dtMTdQMnUrUXJmY3dXZEZvY3l4SUQ2Z1FFQXE0bUZ3Rk9CMnhMNVVkdVRwZTN2WmtwM3hSQ1EwSjl3cnNjR3lqalNHVkJ6VVpMVllWWUNLM0U0Qm5tZ2dLeTl0by9NVnRiamlUakdsbUM5bVBkVjEvRWZRNnlVdFlna0ZSdTA5czgxUXYzemtBYUR5TlMyWkx3emI3UDAxU2pyMTU0VUJmaGdNSG5aMmY1VkgrWHIyOGFKT05hN1F3cVp2K2V0SE96OHpzRWRRWEc5S0l6VE52WDZ4UnBaUEZaUmJlMnRtNHVMRTZvYjdRRUVqRElvL3BObDFMMTh1SlYzNlphR2NhZi9mNzlUc0NwU1FhSFFUUUxrSWtpNGVIaExKclo1V1ZsT3F3UXdFdWU3WXdDckVlMWduVkVKL1UxbllXOW15YzdPM3ZZekhnSGlVUTFTT0dIOExqdGpMRGsrUE1KQzE4elYvU1RSNXllbms0ZXVKUEdOSmVYWjBoSGdHUkJNcVBManhKRSszR2hDYURZUFBvZlI4dUpyOG82RitwdUVyUkxQb3ZBLzlYRzBQMDVuNVpYZkdKRHNYTjNGU1NjazlydVBUaTBteFBrZmpETkFLYkhmTE9sdk5FdUxyQllKZkk4bGFlMGxJL3lrQ2wxVTF4Q2dxS242Y1RhdmlwdnN0YW80dVJuL1RCN1pVY052RDkrZWRra1hIWXlUKzVEMUZPVzI5dmIrK1BmaHhMNGxMU2hhUVV2MXNhaysvWGhQNTdJUjlwVjBDNFF5cWFvdnJDZG9LODNRdTNiUjhFUEF3TURQaG5YRjE1NFJHYm1rb2NSYktJcCtQVDBZbittYkM3aU1SWEFVWlhaN2VnWUdNN2FSRFNQa2ZiMWk3bnI2eU94ZGN0ZmlHR1lBaXkzMFVnR1FwQXl6ckd6OXVXL0dDUXpjN1oreVhVL2JldnVweHV2djk2bDVJcHZRT1JDZ3FTZ050OExndDVlSzJUSEdjMFBpL085UUZFYXpuQTAvVm9NekFXc2hIUlRpK3FGRk5YalViRXJ2VWV5OHgwQmYwWGNkZ3dxOUJZL21WYWt0aXFhaEE5bmt0VC9tWG9rTzhBRGp2TnpXcXdiM0h4WUVqdHJLaDY2K3lnMTd0WmdhR0ZoRUtHZXJQQlVwb2VHYVFKVEhhb2owOHNaQjI1M21oMDlXTDJkUWE3ZVh0UmVwQzVWYmx0YkZhYVdsSHlpYXQ0OUllbkZncEVhV2hLWkdFUlk3WXlJN043Y25YNVhMc0JsN1U3LzFXYmVCc0cySG5OTEhhOE5BT29FZ0VlSDZZeFpMN1JHdWxFaVdmQW9vVzFHSVVYTHM5UmNQZVc4SHdtU0RPU2hicnR1SEcyUnlNKzdKZnRraVpndnhibFlXeTRYSFpBMHdnbFlQSUgrWTEreHhpVjNEaXVzYktOa2lkWGhRaEppZ2Y3blhlRnVCcW5zSEd4QnV5c2svZkUyUW9Mb01FYkpkSzhtQ2tJTEhFNVNmOTdXWUNGakFVcDFhV25RNk1BUzZ5SjZxcFdwaVFrWU83U29xRWlqcUxYektkMGovakJpSHR1aFY0OUVDNVVGTUJOUUUwcFlveEdzcFQ0RkUwWW5XNnFyVzNhdlY3cVBKa1JvUzlCRmJkZnB3L1pHK01sS3krelJjc3M5Nk85QnFTQ0JNMkdXeXFQanhnZmtuSG10U0dxMjVOMm5jSHc2TjY5OFEwVkdOSEljYWN6cXNTaFZWZXFMeXdldTM1ZUNXOXNwYmFlM0d4aVB4czVJVmJ1OEJyemwvVE40eWt2ZkRvZ25PZnpDTXFkYnk4MmxqM2h0S1RwOHh6bjd1RHVlelcyWmVuSGk2RTRtUlA3b01rYlkzRUFUTDloei90K0o2dFNYQ3F2M213M1VjcVNoR09uZzg4TzU4ZUVsTWFIZG4zbmRMSGN0Y1RDM3hoWGVFTVlJNXFSa3I1dUR2M1Rsd3RlSGh2SEE4dEJLT2E5Q1FqOWtGTXJQMTdWQkplVVRDa0VXdmJpYmNQb2V0YlR5Wm0zZjQ3Z2dEcCtLMTZ1ZkorVk9rbUZZR01HOEhHeHNyZDRsa1lqUGVYTFBadXpyVGZkcTgrMG1yZVJpM3dOdUc2Mkg4RTF6bUVBRFJTUnZjQWpPMXgwaTNZZ3lSME5sQ0VnYXBudEZLOUYxRzJIZTV1MHlyTm5aMC85eG1seDNuYUNrV3g0WGgvR1ZsdnRGMEtwWmg0TitSRFI4ZHlUOWZLT3JYMXhDRjV4SW4yQmtBZ2VEUWdnbkJONU4vZ2h6Z1lHK0UwaWFHQnJvbnY1NHhFNFVob3NMbzhhLy93eFRTQVE1LzdBWjN6WVo2OXc0T0tBZ0l6c2s5M2gwUWxQMjZqTzVQQlphaGcvZWZYTnJiZm1QclMvUWw2ZWtZV2pKb05SRldvN1p5UUVGaElBNkZkZ01nTmFWYXZoU0VCOWVQTFZZcHZDK1RCaVRyU21kUlNTYVFQclhMdllVN29makZYZy9rRlFxUG95bnZXUzdleDZSaXNUeTYzb2Q0YVRTd2MvRFROMTF0VGZrUU90QkhUYys5OXVKWG11bXY3YTJJUHlJbkFnc3dtaW9NdVFOTGtZUGZ1Ni9VcGZ4N0UzckpISVJLRitiYzVQL2xhdlRrMEVlcm1odEZidGVNYVQvci8zdHhRaHc3QjhNakpmTUJ5OW1IdnY0S0lBbStLZ1Z0eGxoT0F6RFBNQWRucXkwYW83MWxqK204dXpwT2ZlYW1nU3YxTmttODlnS3hDeUlGTVNRQmJrZDZIWkV3eE9MNGxYVTFkMm5wc0Roa3l0Z05QRGo1MkYwTkZMb0dOZW5uUjNQT1Z0UCs2aGkxbndkZm9UQ2ZuR05RVEMxazRnVVF4Q1JsOGhSNFN3WFdKbEhobUJBaHQ1U3hLalFCd0FQcW1LTktrcktudFp5ays1c0xUWStDdlVZMTBxc1lrVzNzWGt4UFBSMlNvYUxHQXNFd3ZHOVBCS3hueTVXVzFnbzB0eWxGazRnZW5nSFZVL0tFclQ0WlBFcjVaQ08rLzYyaVBPUlNMeWY0K3gxWnp0Zi8zQnV3Zk9TL2VqVjNoVTBPZFlXNFNtVktBSUdVQ3FIWVZaQXlkNkZVT3I5bkVOSlZKS2lkazhVMlRQY3FaUzVXUE9BK281djhSK3A3OWR6ZjRTS3BHaTcxT0h5WmU1UDV2dHBheU1HTFJNSHFQczdycnd6dmFKQjM4bUxadzdNMm1rVGxsb1VOWWl4RElyY3N2bHROSXdXVTh1Mm1jbzY3cG8xYzNJZitWTGE0bVdNTk9WV2JTQXJPN3o0bnVYb3VHaytNTjF3bnhWU0xzOUFubytwa3hKNFBTVkdKNVJUNlYwUGMrbG1Ba3ZlemdsdGI4OUozdTRaNDB4MkV4QzQvTlFtMUg3MUlwVzc0MXJ5NzV2cUg4TmVnTStscGFXTmxuUkdROFBrWVdSa1pHVlZodlNtK2lDTzZjQ2dRbGJWTW85RVl6WVJDaFdJN0hjWEUybnA3NENkZUJnUHVqLzcvajUyTlBOSy9Hd0VqUDBMd1Q1M2Y3clQzeCsvVmNWbVBWdU9HM1NqVnRQSTBqK1JXeEhQQlZpQ0NGOTl6NjVyOHVEZXh0VmJMNWZUbVllQTNUV3ViMXh5SHlJWUk2OU9KSnJ0emlvakMvTVJ0TEZ4Y1hERGhtNk5PY24zMHFnR284VkNpNHl4dDJQdElWRUZaRUpGNXQ5NzNJcVNqQytNTGFFd0VDZ3NHRkU4cUtMRHo2ZFJhWEl6azJiKzlwenYrdng0eWVIbVQrWFY4ZGlXTUxQUHdieSttY3FwK3lhNUltYVZYY2hQSXo5UlI3eW5TcUM5THhQSmd5NENYMG01RGJPeWRLNGI5YVZ1bDlnMWZmeWFILzdHWEFDUm92T210K3diU2NjT2ZVOU9KbmFlZkF4eE5jeDlxYjNYa0xieitYenBpRy9va2FFS0JCMUVLRXRaWVgyeXpPTG01amFlTFhJSEZESjY2TC94bk02ZTBxYmtaTnd6N1NKeWNRRUI0Z3dKZ29GZUoxUG4xYmEzUVBWRGRteDVHUmhVMGIzM2E1RFJhbXlyOXptYWJRSGk0emJiWWlMN3BCd0dQTzU3V21FSmpPT3RiK2IwQjdnb3VjdDRhZEJCUkxMVXd4Y25kOS94dWR2V0QzZk5BK3Z0MSs2VFNHVyt2R0EvdmRuZFBkODc2ZE5pbEIyMS8rdW12N1RrZjg5cGk5M1N3ck81a1o5dHpMUFVxNUNVR2JROThlc2xUSDVjL095b0p5ckpYVFNMK3Z5NUVOVUszYjdqUTY3ZmJRMitKZE1rTTMwSVpaejErZDdrdVBoZCtZL2hENjlGeU1oTTVUc2x2MFNIYy9vN01HQVRXc3hIbE9nTnV6dVRnOENFMG1EZlhLOWNNNlFxckU2eExCM0lUbnY3VWozNElUVXJORktlT0xPamZFRXZTdTVqR3hzVzJ6eXBvYnE3czh5VWdBSU0ydVI1ODhlcW9LQVgyZDVaWGxycXY5ejB5TS9keTRaY1dvZXdya0JSQ0FRQ2JiVGpnNElUTVRHSlpxYy9FL3p6dlIydUZETGpZZ1ZDcTZhcTZudFEwdG5VMnJyMDgxbWFwVUZGWldWbGVYbWJ6eG56K0ptQWVtdHpzNCt2cjMyOVVhcVZPck1PRFBhcHM3TlRvNmhXUFFsaUdmNlNTWlhhOTl4M2ptS3FTRVRNTG8zTDBKL3RiTm9QR2VCem9PdDUwTmFEaGlFcndJWW5peVlUVEcrN2JRVEJpRVRySTMrRGkwdk0xdUhxZEZGYXh5bDFsNUZwdkhIeUsxM1UyZXdncVdSVmNwV0djdXBNVExtajEyMTN6R21sNVFVL2YyMU5UU0pxaHhjWVcwNVpXZG5kL2J6cWRmYzNzL1lXOS8yZjRmaGtFUkVSNkJQVnAyQThQdmxDWWlacFRNTjRLaW82NU9GdXErVXB3SktYUlVWMFlqNXNEditlUGRPaHpkbFlXMUh2UmN2bzBxMUZkdEZKNVMyNFB1TEZab3dBMFdmM3oxWE9JRjlLMWJuT2pQdjQ2SU1VaVlqdXlEck9YUjFOeXN0aXlrWWQzNkJHN2xGU1VRRldDSUFmYlVQRGtxbDl3R0g1bnUvQlRFMERUcGFiMVRNRlVXSm9lRGdHVWZ6djM3K2JzOTFHWnBLVWtFMEdoeWgwa0czRWJQTWU5aFBxT3UvQnhLQ2crNXVQbVlLdlRGcHZqeHZGUEpHU3dvSCtSNTk1SnlWOHZjVWNET1B6Q0xGWU1SbXdDQjBYTjN0QnlveWtDckc4QXNidkFrTGZuVmxmREQ3ZERWeXVPeHRaNklyQWpxbXRkYkRjK2syV2JVN0ltOXVwVjFaZllJdzdPTm9JbUdBQ3FYOVZ4Y1VvMDQ3YXhPTHRMUXlreGN3MXF1MFE4T2xudStPWm85YnhtMGNGYjhLN0FwUk9BRkNXeHBtaHJLOGNRbDQ4M0NPYmVQUG5LczA3Z2JNY0hTSHdGeHowSzFZbHE0SnkzdC85UGQrZjZxN00vREVxdDR1WUtwMmh4aVRHMW9LNHFLdWJ6cWpEZlhycjI5cHFwdEtiQWFFL1BNclppOWc2K2NYTFlXLzdKM25yK3RvRm14c0R0NnB1Z2VJVFRlN2hYQ1czVVYxeFU1UDM5MkMwNFRSdUFqdzh4azhkNUhBeXNyVGs1T1RpNHVJNTg2Q0FoL3U3NCtLWi9IV2UrZmZ5TW03U3oxRmpLN3BEUWtOWlhuNXVRazF2K0VCQVFrSkNMZWw2ZjEzdEprcFdiNGJjMkNxZnNaOWgrL1o4UEpqMVYwdExoQ2c4d0VQZHljT2pmWkFERnZrRWpFTXBLWDZROTRHV1VzRFc0aU10R3BSMDlkTEdVakJ6YW1vS1NIcUFhYlkrS1EyRVhlb0p2VWV6a0g3MzdqZVZjeHRNUndld0V4UlcwVXRXMVFSUnhLelIybVV6OS9jckFRRjNFUVIwWm9CaFBacXZsdkM3dExTMjF0UFYxZFZMVlRGQTcyeGtFaXlnZitmNjh3a0ZOZTNUcC96V0k1OXBKWHozM0VYak4wVlBtNFV5Uno4OG9ha3g0RENxbUxYZ29ROEw1SStWazRaQitsMWV2MzZ0b3FKaWFHaVlOYU1ScnRHZkRjWEx1T0ovSHUzcTZYbXlVR3VqcGFYbDZ1b0tYSFo3T0ExVm9HcHFsV2J0OXRXZkI5Y1k1ZmN2ZkxtNUs5ZFJoNFdVbEZUaSsvREMvYjhwR3hVckNjbGJvT0NXbGhiVWEyQXFJUTJJUWdiQ21ISmFKVHV6cW9ySDJkbTVXVDhadHNkejlLY3Z5WWVid3BPbmp6TE9xSEpPU1Y0ZWgxU21pN2p2amRzV3Zqd09MSkp4ZnpJang5VndoR0tRSHBkaHkwZVNrN05DdjlJTU1ISXZ5TUVRQk9HTXdKZkUwN1grL2lJZ1Q2TGxndEo2dVpqc3NXUkJETi9KYXppbU5oaFNlVURrNkdIR0hNY1p4OXg4Q1N3ZzBJU0FoTzFFTGxBaG45aHk2UUt2Z1djZXJCMlhQTnpjbEZNVFVCQmFDS1FQTXpNelMyTFJ2RHcvVDFhWVExaTRiZTJCNWxVdGRFNUVnRXBnQ0duTUpmektLcjNpaXlZem4weWtTZm90SGVXYVVqNS9KaWNuSDNDaFhsaTVPeWlyM0JuTGFuV1krNWF4U09tUVFvdnl4am5pUGpXTmpZMkpPUVVPYi9xSjZ4MXNNMllQTHlyYi9xaGVuYXdZcHBJb1ROb0tBQ3QwM3J5YjdmZjN1UEVqdFlnMkRQYWFMeDJxZ21CVnpaOWtkWmpraW1HY0hIc1AvdnFVTnV2M1hPZjlDeDZlaEduSlJnUFVKRXVVZndlQU1aWGJQRHNyaXhNbmhNL2Iwd1VTNVVtSncxQ1I1RG1VL0Z3dGxVUGw1VXQzTjdkbnBFWXloTkhSMGFoOUREYlpQdGFuRzcxWVdGamk0K3cvdUo3SUdkUEFrdmQxaW1RdUN5NTg3NHBoK1lBY0NQeDMybythYnphVXdpNCtmaWFPZXJOWFdvb2FNSW5hS0UvM2NOMlBRU0NlcTEyeWxYb3p0TXBndjc5MzhoRlRyVzdaM0hhcVR2bVRMUXNHQTNUUzV2bno1NU9Uayt6NjMxNXFhbzRQRHorVHNWZk1QMDB6RHl3cEtmRjV1THQ2eHNpWXJJSzhDL2RXblp1Yjh5b09ZdXByeXN2NzRTaTRTVnAzZnh3dEwvYllJUWNQWkVFZWdTaVdETGh0QTV4VHZtTGM3WDVSemlWeXpWeFByKytzYmNGUkVnQzlud1ZxYXo2N05PYm01bjRsazh4QlVKWFM0dUw1SnBkTkFQWTRTZFUrMEE2L3FUYnA4RGVFOUhwT0w4S2dpeUxLaWZJNytucHpVbi9pZmxnQUNFNHU3djM3bTJrcktvQXBLVmJWQnQ3WmEvVU8raVlteStXR3RhSXIzRU92RTZEUHVibWRMdzVtRmhZV21KTUdzZjEyY0JqcWpTcTBTeGJQdVJRUVdhQytwdXBxbCtGVVRyWVVOa2xKczdLWlJMS0trN2pzN0d5Z21qQ3d3ZDRiVVN4Y1ptMjJncGtPRGc1ZXlGVUpoMWtPaFp3ckl0VDRTa3ZEaHFDSGU4QmwwM2pSYXhkUU1FQ29xQTZSeUxYQ0UrbFB4ZXJWQjFxRVlWKytmSW1PeHRQdWF0N2VBbFR0QlBnbjRMSFhGV0pJSlI3K25kM2MzSVRRQTFpRkV6SWhFLzZ6bGRteUVvZEJBTjRYdTdWbGlmTmFpVVRMU1ZVQ1Z5UWVicWlYdmplVWxub1ZzZGtVRWhJeU5LVHE1WFcxdHNJUDVwR050SnBIdzhDV1YxSXk3L0J2Zmw0djBLZDZFdjQzNXNYWTVNd01pY3owYXp5bUc3OTNZb0wvVU5tVUNDV0JRQ3d0TGM4UFptSXcxd3lDck5wamV0amtmTmZlcnJTc2VJWjhqYnpzQ0tZUG9mbXkwQllnVi9mRzVsQUFVd1pBMFBscXVCSU1Cb1BETjVIbGJwWlByQVVvOGZIeEdjSTBORFRnL2ZGM214aFF3SmRHSjBLZjIxR2NrRFJmdXFKV1BMYWFOYnJWQzNsL3Zma1IrQ3lXREwzcXN3MklRdlhrZEZQQTM4dnVEd1R3V0tXUHRIZS91d21NRzkwcWdtYm41dzJBQXlBOXVtUGtNZi9hYzNmQ0lmbkdLWG9OZlBGeFZNc1VVQjZucDZmQUl2dytQZjBsUEFia1FiTXJhcDdRV3RDRFJKKzMrL0llRmo0cGdJdGxrZ3F3OHBJU0ViL0xJeUFSVkZWVnN3SHg4UjdqMFNxWkg5aUY1QnVnUGNySzNEeFJoeDVIZGRaL3BYaWtqWW1KMmRQVGs1d0tPT1FBVVhiMjRlN3ViZ3NlWVRGVWh6TkFJQWwxTGFoVzlDb0xHV1hseUpuc0NGN0I5SmRMamM1cjFmQit3QXBKU0VoUVVWSkNUN01WWVlkVmp0VUdxR2tDZDFkcmRPTGVQTXpNTzcxazVyckFkZFRJRW9zOWpBc0tqRFdMUUF6UW0vTGQ4UndwandQZFZDdm41U2FYcllGUFFBeTNkM1pTVTFJWXdscThrQnJNamFIWWp4bC8ySEpXOExHbDJIZUY0UUpQL3BSRkEzaXU5MDRWRzk1aW1ERmFEdVVTN25zVFFMbG9ab3VydVA1U1MveTZWK3UyTDB1TU5Vb1JPbUxOUDF4RDNlL3hSczAyQS9WRUlPa0s3U2x3eGFRdDhkT24vWEZVTmdLVVVmd1ppdm1UOXZYMjlSblRZN1kzWm56b2grNml0UXZsVS92MkRnNUxLMkErYnlNTzB2eEo3NTJSZE5TMmNxQWdnSThQRHp2MFJCSUIydWtWOVpWWUZoZkxaRmRYMS9uNStkN2VYdURkcmNjR1c4eHJjb2M0MGpmcytYWkcrWk9FVDRkTjF6VHVkMmd2NERNMmhvWUxYbXNCalQ1bk8rWGxIRGkvQUpGbFBaNHRZVDFDTGlYVjZYZmpILzVYZGk3UkZ1Q2pHcXZoQnNjRjdWZXZGTHBhUldFRm5BWHpyc1IreUp6TFhZTXJPNkQ4MWRYVmZYMXZkM09Dc3BPU251SElOcjVkMGRiV0xsVFAzTm5mTDRFNVVOdEZMN2w2M1Y1ZXFvQkJiUmMyNVBEMEVmcVdCSG1HTU5LWWdyYTJmMzF4VlBYMTlmRkUwQlZtcTBRcDV0bzdnTXVBR2tKTmN3UE8yT0Z6VnFoUkZCTVZsUzRWRkdocCtSWFFQVmJIenpQZjgzNHJMbDczV1ZWSEZ1cVZCUlhwZ0t1Z3FzRHBTa3RWRTZHaFB5eUcwWDJDWklHbHJROTFCN3MwWUxoaXljTTRPRGxSdS9WYVBBNjVUSnB5OWNvQVhBU0N5Tzk1WkdCdXZsWVk1bGp6WW1zTkE4RnFiV1ZWWWRMTXg4dkxLeWc0dTdCQVVjZURqZ0VDWkNBUWxsYlA0OFdFaElSbXQ5MmhIcG9XZkpWenI0RzgwRG9tZzY0UWV0MVgrZ0J5SC9iVEJZbTdiSVFOV3VMaDRxYnpXUTBCK0Nnckt5c2M3MmJ4RjIvZkJ4MERJMDV4RTZFUTQzbXlMQkp3ZXg0UmdUM2gyQ01LS0krSXgxU0JkeGY2dFF2aTk1OU9uUjVUSEFxM2ZKTnZmV0pwUFh6bUQ0Tk5BdEVIdnVLejJmYzQxVW9wbHZ5MEM1OWJYbDYrcWFrcHdTTXQveUFwbVBEbjRRV0I1UFY2SXBQYWJJV3gxNy9yVXdES3AyZG4vNGdIclg5L0Q3Q3dsYlYxTklLY2pvNXVWbWpFMm9vREdjMElVK3Byc1RIVzFxN3hPSndkbC94Yi92V3JmSVhlRlhKTjZzVUxqNDJlS01xNGlLMkx0TUhOK1R6Nk1BRktkVjNkYWVBV3g3NklKR1ZtK3UzL1pLbzVVRkZUZTJiMXJON291SnRBNnVqa1pIVWhyajJjRVNhMkkvUzJMdWkzQ1QzdEpTRFpQaERRclFLa09abXZGS2NJQjRSTVh6eU5tTjNQcjhDOTJkWWIzY1NTTkx3djNLK3Fxb3FNak1RbjQwcG9pOTVDSnk2eWpYanRIeEFBaDhPdFhtWExmU3B1bDgxbW02QisraXdTZmFHV3FZVkU0ZFB1emRIUkVRbTczdEZDYlZGZG5XNytaQ3l0QklxdFR1WXFjenlTOTdSdk1VRVRrT09EQThxblQydWRsaHBLUzlsYzBXVE9GQ243WFpLWTFmK2NucjYyTlR6YUpvWkVMZExKaDNsNGVBRG8zdHZiT3pNekEraWE0NlZHN3VHYXIzL0pNSC90akdhaTNoNEJLZ1B3SE5HOHFGN1J5d1diemMzTkM5LzJsNDY0V2VpNHBiUzhiK1F0TEN3OFBGNEF5aWt3dkRvdGJTNTJuOS95elpONmhQTDBXTldUUkFvS0NqczdPelEwdFAvR3gwVllMYkJrZThzbWZnWFlIVkJWQVhjWGMwcngxTHpwTHdNREE2dXJxejlLM1hzREdLWlhkanhrSjFsUkN5WWcrQWdRVEdKTG5ITHlsbWRNVE16WnhWa0JJUlpSc21adTI2YXlydVJjblZ4MUlUMFZuNlV5SVBZSHU2WGQxV0M2ZW5xelFHN1BWcHFibTVsOW13T2sxaWFkMzFFMUVQeW5vYW8yamUxSjcwZDdkK3FNam51aW5xSmUrQ0VRakE3ZktHeHNkbm5oZlFhaHlLMHpEcEVRK1ZhakxWNGZYd0hLT05XQ0VFTGlURlU3dTMyZ09JV2NWMDEwZFh2Ty9BRm1VbFVkR3ZqMExNRGZmekZqZk9qWGUxQkxhNnZVbjRGbmEvNW42cWFtTkgwR0JkcVBhVVRyQUFLVzF0aUF6cmZMRDVaWDV1WGx0YlFzenN5OEt0RDJDSzlQOVpBR3FuYmFWdFRyWk5rUDJlbjFaMHVsZHVGb2Ewc0FvSVUwTTkvQmxaV3NMZEtqbzc2aEo1SDB3elc0dUxoQURCWHppV1NMSjIwUitmbnQ3ZTFXd25OVmZsRjRJVnF2WGwxTUt0RlZHTll5Q3dwNlRpSlFHOURpczFoem4xUGxobzB5dTgyR2w2TUdISDZnQzZRUGJIQnhjZEdVdkxGOCtUTFdxT0xFSGp0bFZnNXhBOVFsa05KNkppWmdodk9MaTdpWW1NTUIyc2ZHTVZxTkw5UVNWOVFnY0VjQnlvOTBVZ0IrWG9RK0lraE5UYjI5dVJYNTNaSThRamxpN2ViaWN2ci9KcWVhMmxvbWxlalkyQzk4VnFxT2pvNEE3Z0hCQXl1RkNrNU94cENoTmwzMkE0Z0tvSWFWWU9iZmkwTXlTa3JWTDY3SXc3eEJ1VWpqaklxbFd3dlJFSGtWRFJjWVJNVXAzRzljaWw1em9BOGJWMFhLKy9kNk5BbDdQQ0JROWZWM0R3NVFZNVRUK1cwaVBueW81WEJBZnBQOVNsQmp4Q0cyUndnQ1JTTnVyNUIwNU9UZTIwTXBBT2U1VXJQZ2hORGowSGlaZ0VDeXhSWDR2SzFwdHNQS2FuemVpeGNZdHl3SlBiSStQajQ1L244R2dUWDF5YlloWndaWWNEdk5uSmJQRXFmZkJkdzlYeStwUWdlc3Nwa1piWHFRNXptUmc3Mjl1NmhOaW1vNDcycWpjK1ZqWW8rVzV1YndpQWppem1HOWp0NFRwb1BmQ1k4YWdiVUZBSHo5UjZqRGJMbUkxd20xTEt1NHVEOEFQL3cyWStlL2Y5TWJ0MTZ5YTZDSEFRcXJyNjl2cGd3d0ZPMlU5WktuQW82N2JTcUVtS3VPMktDMmYwTXg0Q2tYalNCQ2kyRGVWQjVhZ1hlb0ppSnlhdXJsMnpGZFFPQk91VzdEVFdXTm5XbGRUdmd6Ui95dVRrd0JFRjV0OXdOVUhwQUxMSnJaZ0hRVHQvZ080bk93MzJlQzk2OFhHbjZidEMwdkwzL25xdDNhSkN6RFd2L0cwV0czV1FleUx1eWd4YnJXUWRCTVJRZ0tadEl5ZHk1OU1UczNyV3ZNa1Nxb3dDRVdMMys4UlZILzl2QVQzWUFpZWgwUXcraEVlaTBJd2k2amtCd1V6QnJGblBSY0l1K0hQZ2lFSzQzYUN5QWxsWE85b0tlbjkxTkFBa0N6NmVscHdHZVZzYThoZFozNnZ4cy9WeU1NMjZTajRBMjZmeG1ITFR2dnduQk4zdGdZTDBjVmo1WTdHQWJreDhQZ1E0Qk5RUFhGMVRBUjFKNWxBMnFCa2tVQzZhT1BIMS9VdjZnUER3KzMwaDltWjJkdkIyZXZtcGxKK0VrQzJoOVRaaDdRTkVVNWdiNi91ckF5Q3R2YjJnRHJrL25seTlIeDhWMHJKVS84SSt6dkZoUGhWOGM3WDdGdzBHeUxqSU1KTFdLWlFJZUhyNjBMeFJSZzVJM04vQjZZVVlza2pkWlY0dU4wWXI3dVN3MU9nUGpqWW1QalNmZjU0NUM2Q2RBUzloTnFnMWVtN1gvVFZoS2hRSkxFMFVsSkFxcU9neU4yNjhnOWpQZE1rK0VtbmdHRXM5bUtMSk5lUG1sKzJ6K1pYRTd4aGdNTkIyU1A1TlNCMnNNSEVFVDZ1cnIrZ05zNG5LMWc1Mmpqd0NVMXAyTnhwdE8wc1NrNnNJZjczTlQvVE56WTZFS0hkYUY2dG9tU0VoT0phV2cyVDA0MFRHNm96WEpHMXd1RGtMNHQ1QU5WOXNTWW9PNGRuZS9RZ1VLSm5Iemw2ZG5Ja09rSkE5UUFLQkx6UUppcFIvZVNtcFNMckgvWDlTY0E0OWhJbGd5Y243TjNWanN0M1RzWlg3M1MxWjJFekxSNkRYem1oYnVMbWlxOUZSa2lQNnk1RzcvSFJ1Y1FpMEtYVG4zaEZkdnN6QlF0N3hTTldWV2Q5M2FxTDY2c3cvU1Z2ajYvdSszZTJzUDlWbFZlbmdDVEREMTZNTm9FTm5hVG9tSkVUNy9VOVdxcmVkYll5R3JEeGU3OTNWOFdKcWJtSm5lVnFBYTg1YmV0YXYydVVyZHhZbXJualVVY1M5cWV4MXdWZG45di9jbmhzT1J2RUpKS3N6c245ZEhSaE5XVk5kK3poZDhkSy9YMnVESmdFS094Q2prR2tTcXN1M3MxME84SGNOSEt0bUdyc3JseTVuMG5wemE4K2p1YXRFQTNwWGRuYVJ4S0EzclNiTWZMOEVNazYrUmE4K1FuMFZwWHRjcG9OR1lyRWVmMm42SXpodkFtbm9hb1RuckhzZk5lZkNVQ09oR1hEWGtocWJ1eXlqR3FlYWxJT05PMG8yNnd1aE1HQkZKUGFiLytmVDJOdExEdDFweU9Sc3p6Q0hBTE1qSXlEZTYwaVZBVllpYmNwYW9qWW13RWZUVGkrc04yQTNWL2hKNHJjdTRrbnBqSlBobGEwdEVoS1NFQlpOdS83STh6REpFSXdBQ1lHaG1wQmpxT3ZzVUw0M24yYlBOc1hJcWxFSjhxbG1RMldUWVI2clJjOWVQTkRsd1JUQzRxQUdFWWRqTEc1NVVtMUJrZ3ZyQzRIdmdrcHhmUUNyZTVIWXQ2eXJMSWNjUFhKeXdsRlFRSUt2SHhHSVJ0MlMrSUtxTEhlQ1E5UFYxUTVFdkF1OTBvTGt3QmhhU3dUZ0Q1eGJ4TzZrenpGOUVwd0ZSVVZJTWZLNmdWSHM1eUhyNUlCYTMydGVaRHpabWRCYWNFcU1WWlRYWmY2aWkzVGIzRWVUT2k5WDBtL0pCdThxK1lxTVN1OXRob3BoQncxMDRUeXE3cXJxNnVxVnltUmpvNlV5Y0Y4c2J2Q1YvSEtzQjQwbDhLQ245cC8yMlRid3Y0bFdmUG5wMmRuWWt0M2oyWUpVQ2ptdFlUTW9JcWRMUEt5c282T3p2anNzWjQreTR1TG55YW16VTAyTXlkaFVnd2ZtWEpKdkdBUURvNDd6aCtJNjBuOWdVQWlwdXJOQ2NBZzQvMmhGdFRGK1I4TDQvc0JDaWRQSzhZNUJQRHNINW9hN3R1MzNyVU9qMWhDenJoZ0dHRyttR2p4a2p6VldwQmNRQmd2akYyYms5SlNaa1phclNJM2R6WTBOYlJFWW12TFpCWGdIRndjd2Z0cEJjcHFOSEk0c2lDZUU4SmI3dkpyWndnaWhDRlo1aURac0dqR1hpZ3ZibktOVUJWTGg1bytUcExxeVFlSEI1MlhHL0VBTElQSFhRMDRsWU92K2JQanpHcVlGNXBHRFdhZXVLZDdmV2Z5WHFySXlZaExuNTdlYXlHT0hJcTFJWkJadXpyOWNyYTlWeHFPNzdCQ0VGeDlHMjFkclJxV2oyLyswYnQ0YVlCalcvTnZ0S1dqQnFWelIxNmlHWTUwWnpuaFpQWng4MzR0bmYweGhCL3h3RXQ3MmpaS3YzaThvVGQySkIvZ2taWi9uQmcxK1cvYWxmeFFrZTFZaEFSRW1wcGFTWDRjSEZMTWl5cWhPNHpheHJqeWlYeVlRaUpGZERMWUhvd244cDY1ZzFDUFpDcjNWTlRVNVJQSFRKbkc1QmREWFJnbnJoTXNOcm5jalI2ekMzMGhhSzBrN3NtV1B4Uk5LZVFNdlBBcis1OFZubmtXaEFqTjdKVUFaTmM2Ry9sQ3Q4ajJab2lkdFc5bndXSmQ0ODB0Q0F2WExlVUsvVHdxWjhodGpXVzkwY1d2NXowNTJsQjdjWG93K3pyZlVjKzg2Nzh1L3Z6UnpXTjAvalZHZ2lMNkRVWVRaRlFPaEt0aHhBOWtoZUNhZXRJbU1iNWw1bTdjbVJ0VFVwUVVLOUNUOHpUZmZqNFBXZEhkU3QzVjN2Y1E3emI4TFpVVzRLSE04QnFoUy9UVlhXV1o1MCtBSjczOEE4ZVB6Y3ZhU3cwRmdwU3dNVkRKNFlXSHRsdkdqc0h0UERmWVE2WEZxbG52b1YzWXQzUW4xVWs2TWtpekJhOTJPTFg4eDJVdklnWXRnNE9idWZodGZoYzVxdWRRV3NaOVV0cXcreDBtU0lNckFQakNrVnZESHZPdEoyY05yZERFbDg0QkM2MlhrRzZpMmtwS1ZBenY3STA1a2crYUlGQXdlUUNGZXBpclV6SElBend5ZW1wT3dyMVAyODJWVTFVaFhPM2oxUTVMbzdiVVFrZWlWUkp3YVVmSm5LbHBRZ0lqdU9vSGdPVVEwR3grODIwREZZeW5aVFlKM1cxSERLUklBbGEyTVR3L1VnUHBrQm9nYit2Wkx1TG1ORWxLcUl6Z2tIWUZaRis3WndBaXVKQlc1Tnh6Zy9KN25jeW5aL1FpTG9EVGh6MVgwSTBMYk9FQStNUjFWQlpYUHFNd254RWZsSWlNd3NVZW4xN0t4dG1lWU81R3NTVGtOR0o5aWhRd3NrMzRMbWNHbUZEM3pyajFITnNiQkRjb2pvNGhneC9WSnpnZFNaTEFIQUJNUFRCVmlEaisvZnZBTVdHaFlVQk1veFcrRjF1YnU1NjM4VmhOcmJjdTNlL0FYR2xHRWU1dmJtWnIxMnk1WHpWOGxFYXhCQUc3aTdXUFZoZXJobSsyVDdXMEtOL1ZENUl6NE5OYnBIeGV2SFRuc0VuMnlJWjFNK3dnQ3kvdjcvbnR4NmhIK3RUOTlFRXlVTmtDVDNxTDFnUWhOMDhBRDdDWURCTzh3K2ROK1BaMXlzSkZJQnNVMVZ1dUg5S3JZUlFUOUZ3ZkdyaUtVV2ZvbEJPaTY3WGlPbkthUHJ1akJRVVRLaGROZ09vbnBmS3l2U1ZCcFZSZDJhRWh5T3AwMTUvZnYrMm5Sb1pJSUxpWlRMbzRMUk8ydUxuWEN6ZHoyTXgxSm9RL0hjY3hueGRDdmRzZlcxOTdGYXhIYkYwN3RtYXhocVdZR1dvdmFGWG9HMVh2L2pOVHNvZGFyUXFpU3RnRERuK25kcHdibTdycGVnS2ZFaFd1WElPZ05DbDNsNG1MaTR1WWVHbVd1T3Y3NlRlQjEzM3hkdHE1THVVSFIrVGl4K1pJU0FLelUxTkx6TUZqd0d0UExQdmJtci9VTXR1b1U0NlplVVM5bGl1Sm5pLzYxNElMejUyNVNNQ0JJcXRadFRBVXVvbHluYTBjbFArOGQ0Rk00cU5WWmduV3A0RVlobkhDTVBDTXN4WDFwV1JtV1VsZnFXVjhPSy9QNnZySnhkdlZIeXpVSExuakRLQ1owQUMyT2J4NDlkTnAxVlJ2ekx2b05SNWFTa2VBUUhMS1RKcmhSVXJ2UFgzZzd1OW45YWFXZlV6RUdwc3A0S0cvRGRaaTVEL0FWQkxBd1FVQUFBQUNBQ0ZNMkpZZW5qanJrMENBQUF4WWdBQUdnQUFBRzFsWkdsaEwybHRaekUzTURrek16SXpOREkzT0RJdWNHNW43WnU5U2dOQkVNZjNKSWdHZ3BEU1FuMERHenN0akVSTUVJS0lqWjBpV0F0YXBMWVRCRzFzN1cyc2JDV1ZqWjBQb0c5aEp6bnZ3Sk5qczNlM2UxODdPL2YvUWJ6RHZUampUSFptZG5aemN6RGE2N1NYMjBLSXpuRFFQd3l1NCtDMXNUQWYvT3hOZjk2Q3krTEY0UGhTaU81VitQSyt6bGVESjliRXNOODdHbnZleStuK293QUFBQUFBQUFBQUVNZXpyVUFNWC9FN1dUOC9aY3gxK1kxQlpXaVRjZGZsczhhMmNXM0xMNTA1MndxQWFvR0RtUU1ITTRkU0pSam10elI5c3NaVno2ZWhxcERMbEE4a2JCYzRlZVg3aW52bmlyRTZTRE9LUE9ablBGKzFmTlc0TDkzRHlRcFVSdEdaT1Ria1IyT3lZM1hlVnh1dHYrdktaTnFOemdKWVZTaEdtTzlrSTlXWkEvUEtqM0kxdVhEZHluNmtkbXdYTlNieVZSOElVcVE1T0UxeDIwNmdRbVNqUEk0bTB3YzN6VkYxUVVrSE9RK2I2RmJwU2lLcjZVRjFIVWdwMXlYTlJCM2RySy9ENjZ4bU9WQkdtQzd5OTJiSTA3YWtPcXNwUU00dU9sVzA3ckxCdEUwSUxJTXdYQzIxdEdrcHJJT2I5RUdxUFlxVjZlQzhJUnFoZTVhME9pYytGdStnR2RteFNiUEtKbmw3RE5vYkhTcXYyK3dGTnhFVGU2czZaL0pzQmc0ano5YWtYYTEvY0h6SExZeG5LSVVxdW1xU2NwcUw0YXpJNWdacnFHNlltR0s4dVpFUW9wODJ2OWVwblFVb0JXNkZTSkdORHBadzNqemg4RDhVaGt1b3pnV24wSldFemlrSzRDaXFZN2lOQW10aTREU056ci9jMGEyZVdYODdnV3V4a2RYTVZ4MU41YlplQm9MZ1YxREtCa1VXYytCZzVzREJnRDJzcTJnQUFBQ09jN2E5ZFMrRU4yRjNGcUJadkMvZGZuNjgzajJFOThQZFVmOTU1K1Q2RjFCTEF3UVVBQUFBQ0FDSE0ySllGaWk4NlJVQ0FBQWxWUUFBR2dBQUFHMWxaR2xoTDJsdFp6RTNNRGt6TXpJek5ESTNPRFF1Y0c1bjdadTlUc013RU1jZGhCQlU2b0tZV09BRllFSmlwaXFpVmFXcVFsM1l1bEF4SXNIUUJTUmc0Z2w0QXhZa0puWWt4TW9yOEFTOFEwaUdvQ2hjUGk1MTdMUHovMGx0b2pycG5YMzIrWHh4SGlmamsyNW51Nk9VNmc0SC9kUG9lQkY5RHRiWG91LzU1R1l2T214Y0RzNnVsTnE4amovQjkzeG5vZFN1R3ZhUHBvc2dlSnVPWGhRQUFBQUFBQUJBTjRGdEJSaUV4RzlaL2NPQ010ZmxPd1BWVUp4eTErV0x4bmJqR0plL292c1BnVjVnSU9IQVFNSnhLZEtJL1h1UnZtWGwxUFZGVUJHYVR2bmU0V3FBRUJMblhrWjZSWldpeXNLU2U1cVduNmRMcVBUckpvWThRM0N1TnkwL2E1Z3E5LzJ4V2swdk1jUStQbHN4azM2L3J2eGtmbUs3T05jTUZHTjdJdWJJcHd6S29zaEFObnVxV1c3dlBwNlN2UUROU1VuYWMybWpWUkhpSXJaMXA5d2JLMWdvVzdTNkhPZExDVy96TXVKYTlMSmRPZC9RM3A0d2tHVk1SblRjTkFzb0FhTkhBQzZzaWRyVVVmNTVrVG9HU2tkMjZkVnltWXVxNitMZytnaVFDQlFDMVR1THNnblV5amc3bW9CR0tCZlhhQ0lROE9BKy9zWUlNUXczU0RDUy9ETk1YajJjN0l4TEovK0V3bjBvWjR3Nk8zd2FUZjVad092Z3hsV2pwS215OFFOWVJLeDdpL0YyYURPbzhnWURzRVRXT0dKR1RvTDViY0Q3bzg5RHBiYmVtOTBMQUR4RTlGelVkcXBHY2xiWGZHMmRHTXUybWxHdk9IcTlkbklWOWhaZTNlQzlJZUhBUU1LQmdZRHorSkM1QndBQUFOajB6aGMvRDRPdjUvaDhlRHp1di9abTk3OVFTd01FRkFBQUFBZ0Eyak5pV0dpbEllQVl0d0VBa2JnQkFCb0FBQUJ0WldScFlTOXBiV2N4TnpBNU16TXlNelF5TnpnMkxuQnVaelNhQlZSVTcvUC9sMUJLVWpvRWxtN3BXa0lrQkNTbFV4b0VsKzR1NllhbFN6cVdXcEZjdWhFUWtaSnVrZTZHLy8xOC8rYzM3RDdzdVp6bFBESHpudGZjTzFIcXFncTQySlRZSUJBSVYvR2RyQ1lJaEhJUHZBTXhVWUVyRE1UN2ZNQXZMS2QzK3E0Z0VKSGJmMitVWld0YUx4Q0lEcVFvKzBiTEsrYzNVaitkb1NYdU9YWWk0UjlYMHlvKys0TlhDellCai80ZCtGY0tzUkpRejRNV1I2V1NTNzEzaXhpeTZnUVUwVnJhN3I3V3R2bWZTb2k3bjZGTEJ0RmhyajlkUFQxS3ljNFk0SUJBQmFreXN2WmNoSVNFWVBZU0VJand4cGNiVktEVlYwc0hEcVFEczhiY3VUeG8zbUREcktZTkZ5ZU9QdU9Bdkl6VVBYeTFtUmEvemFKYzFlMmJxQWhUZXorVnk4ZzJxTTVLUEJZMGJzdmY4SEl2U3VDV3AvNHlzSWRub3NwYXh0S0RBemlvbjRGOU50d0RmZmdQV1hlWiszblY1clFWbnB4c0JRTjljbC9vcTM0M3VTblJITUZkTkJpMUdLd2s0aHY0YWt6WDAwLzhtdmVHcEdiR2dtcTJOWWROdnlkdjlMRXR5OHF3N29ldVdmNk5yaHJFR0Q4cVVqVFkzdlVJbHJNK29ldC9ZbDJzU1FyaGRrR3NDaktLNytkcEtRM25pWnVQSENheDRwVm1tQnV4aTdZMDlMcmMvaU1jR0F2M2V6K3pPOFpIZHBnOTYxYnlWMXVJY2oyQmZDd2tSaWU0REgveDFXQmJkNjNvMVZORWREYjdNSGJheEx2dU84L0w0d1F1V1hUMDU2UjYrMDhHVDFEcFlPMi8rM09IVCtnVHJ5TkZuQ3IyWGNOZk0zVGw4NHZnWnp5bUN2VlJpejR3ZGpaNUtFbzlWRWpjOU1hVVFaOTRZTGZqVHhCc09WV1JFbmNRNnQ4U1NGMEh5UmNMNHdxdHZJdUppQWt2WnMwUzBWVjlnU3JLaTFkNkYxT1Z3ZDRHV2gxM0ZwWE8vdk1lSHhpNHhMOGJnYnJtZDZFZXR0NDBpVHMzRGtMS3lZd1RyaW5XNHVMaWNCMk9DVmU0ZTlHa3VwSytQYzN5TkRtWkExWE52MklCWXNiWUdzVTRwL2EwRWhkL2hIWFNEMFQ4NW11SjNrYzZjSGV5amtXSWVJbytOM2cyMDJwMmhKMWY1VSt4ZHg0aW5IdmxJZ3ZIU3YrUitQUjErcS9JR2xqcUNJOUVtK0VqVlR4U3hqUDZUekdjSW42VVBuNFcxM0hvMUZnQlhETkR6c0QwKzIwMnBkT3hrZ2kyNDlEeWk1cEtsdW9Qanh4azhjbXlWU1lzRFljS29nTks4ZEVGT2FMejdUbWdveFgzNHBLTysxaWlVaXVTUm1Zam55T3hnSWMxcUo5ajBoVEI0MlpVMkJYc0NwbU5hUTgvYzIrK3plME1NVzJhR2JkR2xKV1ZyVG1KNUU5RXNjcE1RNXVLV0tPL3ZoTTdaTFQwUlY0VVUxWU9IZnIzT3QwZ0RZNHhSckl1Zk5lNU1MNDJlaFM1bG5PaGtLSGY4ckNHOWpWM1ZyWm8zN2RnMi9aVVp1elREOERYWWRwRnNFUjBWTXlDYzdkblhoZ3VKQy9CSGJwY25HOWxING9qZmxJVCtlVVdocmQyKys2MWtSL05SOHdlWmZndE00U1hiZmJ3NU1PbnNwVnF3OWc5U0l3VTBqb1ZOWDN3UnFUUXJ3SUx0TXpOSmM1MW8xVlV3aHUyS1NXUEl4OVRmbjRmNFM1UDlkaVpUeTJZK0RxYTMrSm9seVd2RVJhcG1BeVJsRFF4TnI2NDgzODhkWEtVbW5BbHFQbGNkc3IwWGprMjhjVnFZZUhzZ2szTHdVNU1qck5hVE8vVnU0NCtmOUZQYWtwYkZxZmVPRE8vUnFhaHJNdG1Fb0VPSjdjOG9pc01xcmgvMDQ5dUxiQTA1RHMwaTI0K0NyTDJubXJWVk5MZlQxZTkvZzIrY0svNXQ0T2Zxc1JXL21ZejhVdWF1YWFvSmFmdXhIZ09hdUErYUxYMlpsTTI5T1BGWDNHRlc2a1BFQTJNdGJkQkJ1TlZ0VTVqRFhnZXY2VXVrUkpZZzF2YWgrMmYxYk9xN2pQSC9MNWZ4ZkdHZHEvKysvZHZmOS9oTlRscmlaQ1FVQlpQOXBnMWY3ekY5L01vMWxFK2kxaTNGZSs1TitiNVUzdXVJbVJTYjZNdmxKbW9SeHNlVThNTnh3Z3ljQXEvU01zeXByb3dyZUF1dU5DMkg2UG9qVVdiRkZWOVFRc3gxT2xPZEhoM09UL2xaTTRwS2ZoUlVORStFUS9tUFZla2pWc1FVWFQyNnM0N3BXY3EwcjVEc3dJVktXYU1SZXQ2MTZRNncwNWJWVjNaMEd2LzY0M0xFT281c3BXNjF1c084b1NqSENseW9kazA3dFJPQ2JrcG02NktvR1hWUk5YbE5SY1JUejVhc21GcG12a2pvQkxSdTdhMXRUVmJhK3JvNkJqSDI5YldscDJkRFl4VVZGUndIUnhsQlp1OEhlKzhRZWQyYTVHeHJCVXArOEhwMUNQenJSRWQ5clNTZTgwQTJQbDVxV1RZWGM5OE5Qcm13Z2ZCQnpmK1BSa2RveUx5REo1azJoelZaSjVXYmNySXVMK1VXV0VpVEU4dlVsRjArR1JFQmdRRjdiZmE2SjNiYmFpN3pUSTVOV21uc0Q4VWRiUWN1K0xHKzA3WDlQalBHNWFUb0xBM0JYNmFLMDJ1bzc5U2FsVXNNeEtScHozUGJJU1llQzVnbWxRZENvTDV0bGQyTnZVRnRlKzdkOS9yY1gycnU2VCswR0t2eGZadU9kVTM1UUdOS2RXUDRIM282SmZrcTVxbXZYRzZQQ3Y5Wk1hSGdLZUZKc2Q4cWNDT2pvN3hCb2ZBd0tmajQrT2xOazlnb1VnVE5mdmNuWllVVjFtM05oTVFpZDYyV2RpVlJQUnByNXRlbVphTXQxV0ZYOWRMRUlINUIxRkxmRS9xcE1KVVFpS3FiWHJzWm53WGc5NUIyL2xJbkRjclZTaFYwbExWdUgzN1dpNXRsdTJVU2o2dUIvclBUU1k0Mk9oOFgzWDhMZituQW1YMU42bllGT2JzSGJPWDM5UnVrNXhTT3FsRko2MkEwWkUzY0w1aUNhUEI4NVlubW4vYk1vTC82L1BlTkcyNHRoYTJreFgvMDNoRE5Ba2t1azJUd1Znd1pXMWFmVmpidnFQRCttU0E1SkplMW9RbDROVUt1Y1V2Z2R6M3pGZFhWeXNkL25jSFRTdmo0K1BiWnpmQWVIbDV1YnU3dXpkYmEraE1XTk1iVDFlaVJTd24rOXRXWUc2V2gwTE9aYUd5NDJIdEI4R3ByWDhGOGFQU3hXcnd4dTFEaGZSbnM3Kyt1TjY1SjZCNitYYXp6SDBUS2FiVW9ZcUt6VVQzNTQxNHI4T25aeEN5WXo4ejlqYlYwdUlGank1R011RTVSaFZ5TTBmYWNiOU9UWkxRQjd2MlUveFR2cm5qTit2Ty9haTFnMDRUMklveThsQXJiLzJVWVVKcFQycjdWSjRtY1pjdmMwL1ovQlI4YWxNd25aRDJzNkpCS1M0OFFUUlRlSUJSa1M5WEZTTzB1N2UzTndLZkZsaks1Y1hlN0s1YmEyT2p1NWVYbDR0TFExUFQ3Q2VoNEs0V055K1dvTFNJMmJnanVlV1J3NGNmZTA4TWNwb2RIVSt5V2kvTFRJdTBkQ2pVMGlxTjEwZlpMNDdZZ3ZMcDc4UWliL2o3ZTBmeWE0OERFNGhId1pQemFCd0thN1F2dVEzdzFKN1c2dTlna3FPQlF6YUhzMUxaL0RwcFBsU0IwNjJ5QVhvZjJDRnNJZXp1LzNadjhqUGZ2UWlaZjd0UmM4cGk4UUtrWjM4R21XaHdFTXFXa0pSY1hsNEdoT3BoZy9hcHVhWEYyOGZubjBjYkJnWkdyUWxTREFLSjNmREtZeHhqSFk5cTROeFlvc1E3UFZFRmVSMG80WjA1cUwzQTVzd21EOVFzdEZwUjFtUHZ2SHFPR3V3WjNtZHdQQzg1Uk9CZW02WUVQYS91ck11SFBFdEw2bHVqOXA2eDB1RDNmSVdwbE5aWEtCcUppWTR1clM0V1JBamZXR3VRQ2NjbXhCcEs1QXBjSzhNY2dXbXdvYVBHbEhkZFNLTVFTVVhqWVA5Ky80WXBUU2RObTlKdFdxbGsrU1ArNTdXamd5OFlERFdxUjZEMksyeXBqZjVSK0ZTT3NFQ3R6RlVtWmlRc251OTNpK2UxUnBTUkZTemNIQmVzWnRlV1h1TFl2ZEh2OUdiTnJKdjk4NUZYK01qMXkxbFNMYXkzSWk2S2xJcDBON1VPcUdFcFd2RzhSbDR6NU5EQ2tKc2FNTnVSdHR4b3hEalRVczdiekxVQUFjcWxsUlZURTVPOC9IeFR3RXhNS0MxOGtNdHIvek5nejdhM3JhdW1vNythcnl6bktubTZmbzUxenZuWDNXUVVwNVRsNVJ2N0NzN280L09EUU1tdUpLdWl1TkorTkIxYkZ0WHBpY3dValRPanJFc1dWUVlrTFEydjVnWEpkczNwL0RLOWoxcTBDZ2VCc0tWUlZrZlMxT1BHOVo2WkhIcVRpWkZJTXNzbHg2d1IwaGV3ZzVZUzVVWmJCSlQrTmhGWGxCTU9naEtwTE9CdnRKUTQ2R1J3T0kzdFlLb3NIK3cvRThzWjJLTTJ6QkFGL2VLZVFrTUpraTlKMDZUa3FwUm5tSkVXbXVCQ0FiT0Q3QjJnOEhnTDhDcTJGeXhOaHBrVWxZNE9oUTQycFFBS0wvcUJTanB4N0djbXFqMFVHT1hOQks3VGN0RjdWaHVTaUtkNDB5QTFzdkNFMDJLZ0d1MHJ6UVkxUHlrSzFTb1I4SHpEWnNuNUJqMlBkUVoxSUxGUmVhZUhJSXEyZkIyOFRldFU5dmxUSzR2VThUV01YYWIvU0RFbDd3a1J1WHhTL0R1VW5GaWNVYzhBdnk1SHRxZElrdE0xVUlKNXBNblNack5kcDdMRGFjWStLOUZxZXEyYUlHMkd1aWVCaEtnTUZ4bGxtZEo5OEVmVTZIa1E1K2dwUktGUFFBVWpGRVhjZFh4aTR1am9DQkIzVzRGL0Z6NEFBUTBPRHZLWXRNOHRMT3hkK01USjk4WXBmMnJVM29EZlMxcE8rV1RnbUNhbGJDRzNIdDB3U3VtNmxIaXU0aTN4Y2ZxQ29JcDY5RUhxTW94U2lpYnh3WlExaGFjbzZLZ3lzalhVb1FqbGl4Sk5NUHV3WWE5dlI2bmJDZ2ZUQ1phM05LWTBhSUNTNzh2blVnZ0xXQ3M2ZHZnTW92SUI3MTh1eTdDWGdOS3YxRHVZalg1eVNlWndvNDRES2F0VzBveHowV1FrbFVZeEE0bTc3NUpxRlp5WVhScWRUbGxvMU1WQ1NadzJWWE1vaVE1V3pSVWZROWFILzdjcjhLUEk2MElRN084cWJpRHVTZnI3ZFlOQTBpeDBqWXFmZGFNeFM1cnZjTG1QMUZqRFpSMVlLSFJUc2luMDhyYWtzMkN0Qi82WWc5cG5HZGNCZGhteXhPR09YMkM2ZWhxaVJQbnY3d3Y1cm10Tm5MMG5NQy9DVFZaMGtHQngvUnZMYTlodnA3MTNqbGF1SmxON1d1dmFmK1ArN0wyQ0ZRb3VwMUFIOEZQR2NmUHdTUGxkSDYvMVJnQjVrVkZ4N3Q1UktQdnU3bzZGaFlYSHRHTVIyRTAzc1hZenc1NVZnMXhQbXZMOWpEdG0yZVBqYktmWVBUU2pNYlhrdCtWR0pOb2V2NmpTWDMvUVViVmwwa3R4d29EN25Lem9SNDgzU3lsMzhRU3czL1RCWUJiSnBXZnpuSXJKQWlvN1p6ZVdmQlFKZzFPN2JrTDVFenRuaklyYnczNndIMms2K3dkUmJyOGpONndSOHc1Q2htUFdaVXZ6UUVndHpOdDVpc0hsR2VLcDJpV2xaYzNkbFRybVdqK0VwWVdIK0U5bXNRVG1HWTBIRW54dkhrRkg2YjZzc3R3VS9WWU5zdTBPWGpOTU0vMUNhYzRsK1FLRHlKdWZ1S2ZtYXY3T2hhUkVaM2M2aS90TGZOM3hqYmI4QjcwRnhPSUgvaVJCSzVyeE81TUhRcUx2QWhUWVo5MDBMUzZwbHBhQlBqNWlVbEpQd0hhVXFlVkRvZENCRFY1Q09ZM2Z1MjRlbnA0VUovaDRlRUxDd3RsanBaclJHNjZQdVNYeWR6TWZGUGtzeTkyTjlLM1F0UXk0Q3ZFNEZpcHBaWjlWZlZ6OWJWQjIvOW9CWHF5OXUvNlI1d1g0azBucTJidEdlV1g1VkViRmdZMFRXNEVzMWJLVVljdlg1QkFKaWJqQmpXSExIdFB0Z1UzdlBFdTJGQ3pRZFowbkEvVDF1U1BVQWZyNTgrSEJnZVBuejlEUHdHZGdQbEFQWDJUekpNZ2pHQXNqaVAyc1JWSVpwalF5cEpnK3BTUzdhbkNiSi9NR0ZJdWVPUTE1WGkyUDFFK3NxUGs0LzVoNHV0ZElFbkNKRGZhSnA1enZWV0kxUVRRN2F6ZDdRbEpVaE5SdjNxc2NyTmpqaHYvckZ1ZFZaM3VxY2l1ZGphZ2p5aytaSVJpMW9lM2E2ZkZDNGhkMjd6ME0zMzA3OUk1SFpvNVpBN25ZdE1QdlprZnFhUmdEbXNLNEp1ZEdQUmg3RGJnS2tDR1FKZ25HTnlYZnF1MWxweHF3VE44dUs5bjNPM2VTVmVsT3VURjVlcDgxSkQvK3JlMnd6OUxyOUdwc0NiN1hBN2RJVmRBVnlNaXhlcFJWTjRKa21ZVUhLRWNWaEpsVGhxZW1wajYrSm8rVFYxTlRTMGhJZUFnSUZLRjJZZTY0OGN2YmFZa1hZTGVxWmdMeGFVRTNVZGVKVVJvMThVL2VJcWIvZm12TGhmcjZ1dDZ0cnE3Mng1QUJJdERrK1owS1hoclBZQzEwK2Y0VC9HYmZNNnUwU3F5emRQR0Jvci83MjJJajltUXQwZUVpaDBteTVaSFJzK3BnWlRNc3JsdktEOXR0N0p2NE1YOXBXRWpvUnlMR2ZMbThpOWVHQ0RLUFVXYnlqR3NVS2xYVWNOL1pKaDVUL2pPc3pUOVZqRHFsbit1K0tncjFrL2pkcS9veXpPbDVsVjNJMWhmRW5tYmV6c2JKTllBbUFLQTByUVRjbmU5T0FWNDB1RkdoU1RCSUdMRXVxK0htNU9UazUrZm41VFdFSmJpazJ0eEllczV2eTRSeEtMYXRWYXRsTjBGSkErVVl5aDYwaVRoNjBNSnFhK2d0MlFlajYvL2hHR3hjbktZTnpyWTV5SlA2cm5Yc2VoTWNhaHQ5d25BNlh0Wm9lUVpSbnVKVVRQRUdBQ09pMTZ4enBiT3R6ZGZQTDBlMUxQWnhhdmUzd1doTnRrY2J6YUJ6MVJKejBLNkRLa2dXODJOM1NLTjNYalprQXM3ckRVMlozS3lYUWkzUXFXcEVJczlPYnc4M3R4NGUxeDY3SjgwY1hVUGZQaS9JUVcyUitLQS9ZNFoyVlphNG1HWXljc0cyNjdhSktBUzNaK05xMCszZXk1bWRhRUsxOEp6NjB5Vm40RDNseDJYdTBmbStnMnhOMmp4YTZ3RVA3WkozMHY0M2lzU1BwaVk2VzlnRFd4ejJJTHJSQmtDaVIvOW5nTFRjUHh3RjB1SkZwQXpuME5vc0VjaHBOQzBzQWJhd3NGR1FLeEpmYU1sanp3VkIvSDVzZ2tuaEM5dHJKVjNOUFlWRjNaUVJSOGg2NTdFb0pwZnA1MWxORFZzZWl6UzMvYzlhVzFzQm9vK1QxNGVkRkxiSHhjVkJtMGFmaENqajVJc0loYk5JUCtaWmFzblRaa0hVVXNLV0h1eXlyQlhGY29IZ3N3UCt3eTZuQ21MWDh0VEpzeFBaZEhhN2xCM2FpeVpKK0F2YWxGdW9qaGJ6ZEllRHJhQXlobjJLejFrSXZ1N05Kc0I1YWdqV1J0MElPQldJblhyNWJaL3ZMUGJRaG9sYXR4azZwNVZhaVE5TDIyR0hIeHYzR2JqU2EzNG9NL0lPdTVUa3ZrdmQ1RGprZGFTamJocEp1cWIrRXVqaGNRbTRCQUtCcUtxcWlvakFzUDljUk5qdi9FSjY1bzlJdkxDd2NFSjhQQjQrUGhCajgyazg0aCtPak9FVVdla09YVlF5R2UvNjZ0SHZQTm9UTDN1NFRjV25KOFRrUS9kaGc1bHA3alg2dHYxQ0c1M3o2Q2MrQ2FQNUpPQzd5eWk2aVFZQnhkS3BYVDlKMmdSNWZIeDhYVjNkOVBSMDRNUCtzSWFTb09GWWJtNHVFb21NaXhzRGZsVGJwaHlFS01lc3FmdVY5dVFSU3c2ZUxoWXFzSzJXWVFTZzFmTU9zQi9XaUYySGF3SHFoTUdOU1Z1aC9ETEZucHJDeDQrdjgxUUdwazY2bDlhOElKSVNFbGFkWU1RS1lodzVzc1hES1U3K3hIcFg4TXNTeGswNW9XRGFzUzZPdFZoN0NHdTlMWVFML2FzYTFIYnNpWmpUNUxmRUxMK0YvUFh0TVlwRzhoamc1YjZwem9iNFM1ZE0yRSsva3ptQnZjTU92cThGcThTVmYxZ2xQTTI2dnBFSkxsdEdPLy9aZXNVOGtSVHlKbEF5MzVXYlpobUJiRzUrbGNCQ0hma3VOZjFOWDNranRORWc5ZzVJLzdtcUNteHBwV3dLWmdvYXhRVGRqNUhIWHZIS29yKzBLNHJVcTdOb0RrZnpaVko2cU5vVW1paW54MDJ6ckhCV2ZUL0hhek50eGdYeXI2ZkRZYlJEVDYxelk4OFlHMll5QkJTdFUzYmR4RnFhbTY5dkwvYm01K2N2TGk3OEpCMEZLSE9jSFgzL3Myd3BCd2VIMTQ3ZkZnNTBxc0lOOXNvSisxVXNxb2RkU0JjZ0UyZWNvMEE0SnU5NjhaRy91SDE0L0MvVnlTZjh6NloyTFNHNWtoRGMyOURCWFljUjRVdHFHcHJQam83QzJTcmVuUlo2a05KYmhCMVZUOHkzRjZ4ekdVemdtZkk4RGVWUmJ0c2p5NkJaMkVzQ2ZPWGV4OVYvSlRhUlI2ZlpSK1pIL1NxVVZmY3ZpRjcyWDZYdXhJQzBIY1BvWkp5cGtSK1JGR21hU3RvdFhZc1doeXdjbXNHdGR1VmtXcHlPRThldEQ1ejJQcWxZR0hpajExdnUwdC9YODNib01NRHJmN05FNG0vVXhrdjRxZkdPRGc4QlJlOXBjWHRGUzV0aVdVUE1TaUtxeXhCVmtGdjBQeHNiVS9IZXJMUWw1blV6aTNCbytvZWlCbUh2VEw4WSt0b253WmduLzRJS2QzZWJIWi9uMUJqVEJrNFlOTXJCVlhqRVZjM0YzN0FqQlFKcWxhU1FzYnpFVEZ4OVQrTGhOL2lvckZxV1VUOVJ6YUh2ODdiMHM1Z1JOMHRqWS8zOS9SRUp0QlBjUEhsZjFMenpybnlRRC85WktCbFBQSkJudnpjMStTNlp0RTNaTlMzRXlWUHZza1l6d0FWUWlPaUNHOUIvT2kxYURSczBXTVlPSjU4N2lkRTRVK0RkNFQvc1pXY3ZMR1EvYnZSeVprcEJJRTdxUDcwZzIzOURnZWw3aVA3aGl5cDBUZE5TeW1IcFhPYkh3ZTZTd2ZsU2JOaXYrZzNzTTJpL2xPSnNUeDlQSnY1UzBHYVdJK1kzS2YyWlZ6eURyS3F6UVgxSDB1K3pWdU1WM0ZxaWoxZXFUUDVXN25pQjRlV2NicnE0NzVzeFpFUnJPZGY0QlVGcjRlK0hIeU5jajh3aTdnYkVpV2p3QXJXdlpuVGhPRm9HeUw0a2VtNUk3ZjZ2M2FzNzA4NkFoOU90MFhSQTh2enZoTWhmNUtUa1R6aUkvdkZvVzBJaUpTVGora2xKdWUrWUltM3RnblVXMXJSNzA0azRXbFpTTmh0OGxVVnZaekVlbFA3NHVMWktQdlEyTVY3TnpHNEkzcVlVOEZSZC9NVFZBUmwxbHd4ZzcxV3VCa1hPS3FPRFBzSlZ0b2VCOGkxMjhPRXVZb0pXeXYvNi9HVGhadDZKTDM3ZHk5UHg2UHc4RlhrQXBHaEFLSUZFc2ZGcExxMVRMeVZUNWhVbWNTMGRDdWhONkM5TUF2MVBzczV0Uzh0eml6a1RPMERZQndiV05TS1hEdHl6ZGVNRTFDSjZ5d0FnbkhmWURnbFZVMVg5L3YxN2pxRnAvQjhzT3ZTdmxIeFIrZjU1T2pWNkhNNkJZNHJCSkVKdDdMWEU0ZXd2THY1Y2lEQnU4bnBYUXFveFFKR3daWmVmaEhrQ0pncDdZVXlWdjJXTWVpQkVPc1VZenVBREQ0ZmlzeVVHV2FiTW5vWlBsWkRpR2piQjF3Lzd2Y2M1SFBCVE9hUEJEV3JPdzhXMjhSVjRYMzhadC83MnprVCswK05WWnlDQXFpY256cEJYaUdQeXR6TkV0QzZjUGVWVWNXTmpZNERya1BHWUFJSGwzbVpzb2pOMSttOWFyK3JHNmM0VHBvNlgyemVTWHl4WUY3MWhsVnVGcWMzLzdOZmtwZ25ibjVCUDRGNitHZDkxclFrR2VxbW5Gek8xN0JQUjNQclpiWFNzeWwxdlo3Q1Y2SVlRbkpsanp4OGVwNmVuNTJjZDh5VURXbHRiOHQ0emorbWNyUjRmVDFmcE9xNTBTSWlLQXFSNmVPRno0SkZkNUd0TTRGOXZZeC9MS3h0VVBzSXBBZm5FT2hzaEcxbGdRZE92MGJiMFozRnVidTV2b3poY3AycitrL0JBU2xJanM4clVpWmVmc3pNS2srK3hOcTVxbXdqVWszbzk4dmlNT0FBV0tITmhxaDk2bFlrLzBqeUN2RGs5YjhMdzNBdUt2Wjh5MkF2dThCMkF3OWl6OVFKVE9DdjMreXJKK3ZMLzVseFdEWkJXN28yODhxcjk3VmFVckxuY3VlZjZ2Z1IrWmF5RXFpdWVoV3lhMFdLODE4dmJTUmtPeTcwT2ZMcGJlVHBKQ016Sk5hNmJZK3RueGRjckRUUXIvTlMwQUNqby90ejh5c3JPeHhjS0w4bkU3T0RULzhwNlBDR1pXR2tvbkJQOVdVWW9FN3p5ZWhEeElKQlNWZFBYUXA4bHhDY1hpSm5KcDhNSXptcWxUeEMwcTYxT1V0QzFGaGNLRE1xZE44ODVESWpvMU1icTVlMzI2Q0RnajM3TnlKWk01ak9QTW1TZzMvWDJ3Y0xWMFVwK1RzN3hja2ZNdGt1b3VjUklualFxSGFoaGhrbGVPbE0xRlJPVHVGQys1RnYwK3BkNEVuWVpkSzFqQVdvNjg2eFN0Zjlaem5DYW9mZkpldi80dUNyMW9OYnpzN3I2SWQzdjNqTEV2eUNjVXFYa2tMeFVURHB2UG5RSmlrREdYWG1yUEc2REpJRmhmcjRaaW1jMTR3UU12amhTRnJ0dkM4Qkd5RUlkL2NPcTJuSXJmSWlJWHFjci9TNlNlVE9Jd3pRTVJQall0VDV0TklWN1l5bENlbFhjdHB1b3dpVXJNT0NFMTdpM3Q2ZVdMd253aVUzbWdaczVhSlhod3BtYXdSeEc0dXhPN2V2cDVlWGw1dmF0clczVXV1UHRqVlEwNmk4K3NJYjArNW9jcTZQaEM0NElXckhiTUJENzZZY0JHVVZMWm9keWYwTENvTHhuRDFrMWo1YjZDQ0c0WVBhWU5Eb21aaisyR3R1em1YRWJSRUJub0t1N3U3T0hCL0R5OS8vYzRJQm9xdmQxY3pyZHZnQTJUVlZOVFZoSUdNQWM2a0ZuYXJJb2loSEJsRDAwOEtmd0x3N1FVL0FzTlFHcXl6YjlJVThJMzVjanRRYnNHUHRNcWpINXNvWGxQMy8rZWJRZGVJaXJUQW1vcERDMnRMUkViV1FrNWM0VzNaZXhNS1M5U3FNdFlrelBYL05PTU03a3JDNmZFZENab1ZDMmN0ekNTTkJsU3F6NVlPT3ZmMzIrbFcyV1h4bWIyODloUDNLSm55cFZOUDZrWGFKWkJwQTFudUVqYzdTMC9aaTlvMFcxcHZ3OXNYdmJFcEF6ZEd0TmNuTnk5ZzhQVzErUE9VMzgyeUVKR254Rk5DK2grSWhncWNIdUNOeVV1eTdzMVgvYS90cFlpaHBLaUVKTU92OFRRTVBUTlNjdmQvK0xnOUhaR0FRaWUyOXYxMnZScmxGWVdPanlDaDh2SWVFU0gxK29xWWt5N3ZrbjdiNWJXem1ycitDV3NwSm9yYTl5ekZibzZIU294YWkzbzdYWEZHQlU1UmxyNytUaXMxMEhuOERBbGFPcndZMzZ4dStUdHFDZ3hzdTFOUlFRVU1JWnduWEtwbll2ZkpMeG41eXk5eFBZOC9xM3ZieTFJemdtaitZbnczVXdPVjhRMHA0RXp0WGd4M1FtNFl6NlpzYzNoYWdHdFhGUDh0KzJvL2lsbHh4UlhOVHd1MHpTY1VTdzUyNStLcWYzc1UzcGFWRHNlQXpUVmpYY2F1amRFMFYzaW9wMDZEK0RSL3pIdDF2cHBnMmNiZTN0bkplSEkveUgrakJuOVRkVjArYURlRFpUbTY5VjBqK3QyTjlHK0lzWEVoSlF5dEtKbUpGY3RGK3NzTi8rVGgzSklpUWtnTmR6NzlZTEp3aGlKeHdzamVUTHFGdzZxUDFUdG1MYWUwRkxtRGFqWHN6K1BCd2Jrek5KQlRIcGRPM2tHZWdlY0hPdzBBUnMycHJURU41ZkFSVkMrdmdOK2FKSm9KS0d3MllvQ1Z3dFJHcWVPN1BsWUlGZVVCaDhmY2IxMkwrdWFQR1oySG5rUjBaczdsaEtXVm4zMk5qRi9Qd05rSTQzTml5U0dmY2R0WlNzOUlWeVZhY0VKS1NrZGlSWlM4Unk0M0hXWTc4T2JSRmMvcFhtV0h3UndzaFJjV3ZCaEU0N2kvdW9mQ3FFbGE3RmxOSEZOK3VObGtSVlVwV284cmhMQXpVTmg5akRXS25MWmtVajd2amFaUm50YXp3c3ZOY1dpUEIwWWxiTXBlWWxlSXJ1T0h6MXNLNzJ6b0lqalBZK0l2YzMxVFJwYzZ1TUhhcnQ0RGQ2OTRlSGg3dTdiQmhkSjl4UVlydnhiSmpWQVBtK0I5VjRXbWRUVTFOOWZmY3JROTJXOUx3UEZiU3hVNlkyZEdrcnN6L0NoUXMxVCszSG5iNWdLZFJieXFyN3BhR0h4ODM4NEp6ayt3bi8yNmxMejYxQTlPUjB3bDU3WUhtQzBNVEdpaFVVR2owVCtQK0ZRenZ3Nm16TFZtRk9ta0ZDZFZGVUJ6YUF5NWN6OG0wTFp0OCtOeHJzejYwcFQ0bllZYUMvRE1ia2hwWmREenpZaTdwZ0p2M2NaczVrQ2UxZVBiMzl0NWZPUTdaRFZqVDV6bjdNVUNsWEZRTUU3UDNIMXhsajFrRG0zOEtyaTJDSkJwT2hTby9LRWEzNTlvLzRJaytEQ1hKTHpOZzdUZk5PbUp4MmRIVnkxVSt5Y0FqVitMU1ovTHhYd3NTNkdEU1lZbVorRTRRL3dMVHF3REh4ZnBwNy84SklJREhMSlFzMWFoZmwvK29sbjVYOElrcWZxcXZjbG1yLzJlQnRjcWIzZ0thT04rVjl1V1VZKzRnMGNiU3dzSkRNdDlFZkdOQWdsdE93VEVXVmpIRDM4d01LejdyR3h2bFBna1h2cUN5OEZpWmVzb09rTHpaR2hoRS9jMm5vQWl1Smw3UWJ0Wk5SWWZQVnA4WjYyNDRHbk9pNmVMV2x1b0lGUEZzcnZTRlM2Q2V6UE4vZi84V2psbndqTzFDM2NiKzJ0blo0V1BOMExaS3JpbFV3dFNkSUZYZmpKcFNsTWo0K1h1cWR0ZEJEMFl4QTlQSWFPMUEwQ3dvTTRiS3pjbWRpM1FXQnlyOUJaVUdXZlB6NUV4Rzlrdys5RDREVEFZbjE0c0k5bWRIdnc4TGpZMERaMUhCRDljcVJna1pmV2NpR3lMWkZGM1hMeEZxaGMxR2RCdnRhODNOdVl0QmRia2Q2Y25KVG5SRUQ5K3ZvQ2hWRzBkaElZdFlPWkQreVBGcVhKSkVKZGZuekNYbkZ3S25sUnRodXZBd2NYTUFFM21OWSszckdFZXZnaFdkakdhWFRieCtDbVZCMGFoUlVsVnZlZkM4bnBPVVJxZVg4bXJvZFNuZTcvdS9pRmVsZVJjOUFPbTlSUTFVZ1VkL1pSM3Nob3JjbE5BR1hpWk5UYXE5Y1J5WGt4d05qSXR2eEI2eUUvbnNFSnJ2cFh0OElTK2gzRjRzN09JQ0hoajVzYlBRdUxSMTR0SlUwb3RKeDhoeWlnR1RyTEpNY2h1UGxmTGc5QmsvNXNVa0k2MWRtNFArdVU4dkc0dXBMSTRkeG9YamRXMXJZZVplNGs2S01xVmQ3ZklVNkZEeUw1aVVRWjR6S2dJSVNHeGpWTTFaWG1Pak55U051K05nZDg3ZitUNjg4VEhVQ0xqc3RXY3JxSVRnZjRZM0ZCTUVmaGJJbEZsZE1UWXlOeDVoWVdmNnZGOERFR1BlTEd2bnUyRmhjbkVudHRJTnEyZFE5Q3NiRzJzVzBOdlIwMTFMc1ZkeHlaMkJuWitCUGFKUElUMHBDa1N3VCsyVVFqNFdHT204c0NVSTZLREtyOWhNS1dBYWNzbVBObDdtOElwV1Rid3JBd3VMeWt0ck9XZk9raUpoa3dOWGowdVNrQnNvdFBqNncza2xidjRkVGR3RnFFMVBqZzZNRFI2aUQwRHI1dXA2ZGRHUXdiMDJPazZnK3prV283QlpVNXNSK21DMG1JZGxwNWtCeEtNTGJXc3VaR2orYXhsbHI2OEppQU9icG1sWVgwLyswenhmeUVnV0ZBdEgrazZmbWlXaUNYaVJBaHA0d3ZLS1krTmdaalYwR0s1cDF4bXFaOEltYjFJeXhGc3RnemxCd2x4dEd4M3I2dTRMbFcvdFBqNEZVdzBtQ3BFWW9ydXFoajd3TEZOMnBZQ0x5YlEvQitkcGJEOHl3akpaUTFGTmIrYjl6MkhJMUF5K3U2T1lrOXVrYnJ1cDh2OURXalE1YjlqQkQydlRpazBMY3F2VzRFL1F3Q1owbDg5WEtwZ1lIQjRHa3Y3Q3dVRlpXSmw5VWowVFN5RTI2aVRWNmhHRWFHbEsxdFlrcktFUW9LQ2lJaXdQVnlmdSswWWIrdE5KRmZTMnIvV2Y2Yjd1YTdVYWh0Z2Z2VUF6b1JhU0tOTU1HOUtxS01LdWVqNkNsc3BHMlV4UjJhZlpPUzRxSjhzaGEwOTkwc0JzVG9TVzBicVU4dGdsT1NvOWJLM1FYbkRhSUVaeHg1NSszSjduc3U5Q3N3bm9PM1dLcVBheWEyakdxcHcwNFpEdjBVRkliWnZBaWVoRm5aMmN4WjlsM2JiODNGM3piZ05raW9VMlR0aitBTTVxS1B6ektrKzlkeUY2WWRCS2d4TnRCM054ZEhWMWRYWWx1aEdpT2JENEhnV25vdjlaL2hEOURCVncxSERRVFFvOFRaTUFRQW02WTBiTjREeXVaMmoxZkt3d01DRGpaR3AydHF0cmJkVmgyYVBUMDhEUkZlajljTHJXRmhvWmFJekozdkpzV0dKUzk4L0J2RSt5eWxwZVdqVTJNOWgwY203TGhKclZVZ28zeWFTZjFvZWJ0cDFJNDF5YjFoNWpGeS8wdlNYVThoMU8wT00xQktLbldMOHU3MkxUM1RWN1Nzek0yd01qdmxDK2wwZnR4Nk5DYkVDajlKZ1FnVmpoTlFZeUphREJpNEhWK29tYS9haXd2elBVclFXRnpLM21VSXhVek96U1lZODk1VnEwaFZTVGxYYncvamNjNk40cnBWNklPdHM1VU9RT0pWL0lSMDZNUWttOTFpMlNmaHhuNm14MkdScjg4L3RiRWVtdG1FcUV1bXNSNnFIaEVnby9kdXhNVm1jSTl4OWRFMmJZL3VNRmJaZ0lVRkc4N1YyWU5IQjBkYWFtcCs1d2h1YXBBaE1OS0RBMy91dzgrT0tnQWpFZ1RudmlOOVV0ZFMrMkRMSk13Um5BbDUyaWFnY3MycFFWNWNaM1JzcmRxdGcrcWpnL1dZc3p5M3VId2JXYWEyREtEbzFXZ3BTdTkyS3l3cnVoN3U4V2gyeTJPTkhmTmxteHQvbFphVnI4akVaQ2RMS29UdFl1N3U3dXJyN2hhY2x4Y25HNnRLZEwvenNQZVh0bGVJdk85VHpZVjNPVHFkdnNXRUViSXE4REhlMitoYk56bm9aMlBGN1dPeSsxcmlkN2FwR3loTStRbDRPLy92RzFtVVpNRi9aTGV3cXhTaGplQnpMbS92dytVbTdPendtYzM3ZE9mUGgvdHQzdWZiVS92elFMK1NrVkZaYkFIWUtCcXovaXdSMXN1NDMrM1d5OHVMcFlQbCtXYlppTTNySXNVd1FtUmpEelY4bWxBT3RMN1o4R2UxREMwcWw3S2dVcG5qMTBsUjVaaVl0S216MHFrSVlwS3JCemZ2L2FzUS9LbEhkczBmNmM4ektIN3VKcTUvUGZiMkxob1hVck1Tb2d1NWdCbHcvUHFjS3UvNWFtRHRGOUdXQ0YvT0tMK25wYTI4T3d0SElkMVMreTNDMmh4RHkxNnRUc1ExWWg2Mzg1UzNkejJHcGF0dWp5K0ZCWHovcGdWMHpUSVNsdnFJc0hZR1V3aXNsVzV4U1VveENVNlB3N010a3d0UCtEcDRTcnc4U3gvWjJjSFZJZEVQdHhlN0FIWXlSbzlzT0ZjTzVzOVZnclhjZlgwOUxTeGFacGRzQldnckJiQ3ZDNkdPc3VWR1NZUkVBWXhhZDZuTEpEdjlKajlobXJ2eEU4MGozOW9qc1NMSk1EN01NNkdXVi90cDlkT2t0UEN3M0ZTenRXNVU3dDR0V1loK0dIVi9Yay84b3krdVcxSGQ5cklEa09haXdwaXFHNWtoZzlTVElaQUlFWkdSam01dVVCaElLZnhEWW4wZDNFNXZUeFlPRGo0REw5d0UxdWFuN2Z6RkJmNzViZS9BWnppYS9JWEVXL0I1dnlkOHc2bmhQckNTeVdMaE92bVZ2am1WcjJUSWc3eGZyZm51K3ZyNW55WmRiUlBtNXViNmFhQkVoREk1dC8zb01pdlE1czN3S0g2U1hhMnRhZ2tXNHBRTHk4dU9qaCtQa3JGQ0QyRHNMUmhjaVgrdml3Vkw4RHN3a2JpVkUxNDA0R0N0MWFJMlo4TjhhcGJ4amFTTm42ZlNSNFd6U0VKUGxNRHFldFRwVlVsbG5qZ3VJTmppVHJRWHhGSWg4cU10VnF0VWJJZGFmS3dHbDNyUm9uNGpIUzNVOGVqa1daZUZCQTFWV0YwVkQvZCs5M2F3Mml0N1ptakkxWVArYU9LWmVyYTFhNHRIdTdyMTlIMzlYOWZ6bkdFSll3ME1WTHlMU0s2bjRFQUlBSTg3K25DOU9raUlmQitBNENFU2R2OWd3T2s3OVhoTExBaU1UR1p2alduNit0ckVjbzRndDNqNDdwMjhxcVBkTEphMklpY281WkxidjF2c3RIVjV0c3B6Uk5ITG5yOUNScjdLNUEzMCtId2xwMzNkeVJIWFA2WU1kODAvcjE1bW1EVkc1aXFVOW9tcHBtZG5RVmtUUjkyNFlNRWRyd0RHVmJZUHUvZ0lVYWpQZ0w3M2R6U3NyWVI4SFE3Mi9tVk5XdGlCOUJIUTBQREY3ZGFOU0pJY2JYRmNvcVRuYk1id0pzQUF0bVp5SitZbUNpYnNpdWI4cjQ1M1dyelBETHA4QnRtQ1RCbXpoZUpGNlZOYmZRUThjb2FzL2FqUGVydFJZczRQL1kzS2M5WDdMcHh3R3Awb1dGQ3dlUU1RYVd6cE1VL01tVkR0MEI1b1lmYUVMc09JbjFUWDFYdThQNGVCL1VoYVdLTUJQbzVzMUdHeEZtdC9lWDdvUEw1R0lONzArVUlOUFIrbGF0WER4SWNYTlJIVi9xM2FjM3lvNUlqTnZZVllkWVREUlk2UDhWY2hLV3hsL1EwOEdGUlZwdFhWVm5Yd2VDb3JmTTQzUlpmWm9GbHBGeVFydmRjL1VnM3FuUldxWGZlbWVnd3NMeGEwODdIeTRYL2RZQWdrYU1ORHZiMmU2dXJxK2ZuNTF1ajZRRFFSczd0QWR1MDdDWW0xd2VIYzRFeVZNdjh1SjRUVzd1ZzNGcTloUG9xMExQL3poTEd6L2l1dXVka1EzNmxTTDNQem9yNDh6UGQvbzFhdUs3bVcrNUtkaHlTZWdLY2ZaaVk1dTJMOUdWVTBONTNXbjlxejNjMHBFMzA5WjlHTm0weTdUNXBQM0ZVM1E0VDJSMFFsWTd2bkhWL2RISjFuVHE2MmpuenBoN01ZY2xFODhnZExKMjBwYWF3R0piWCtPMGdKQ3dreE0zTm5aZVhCNHpXaUhrdnlPUEN5dU9BTHV0b0xBM29JeGRGQ3IvanNmQ0xxNDBUcjlma1FJajUzWnlHYzh6UHpZbElTUGhmSGRLVXVleGQrc1RKaDRKaUc3RjVvOEcyalQ2RzJWLytydjQ5NlhoeWVqcCsvU3B1SU9Wa3lsWWtWK1VtWktKNS9uaXhYYXFvYnVtVGVEVUdZZkE3K28xYUZGUjFBL3R3U28zQkx3NTUxcGkyNUY4KzB5dTF6bVZvdFFzYU9kSjY4VUhuVEkzWlFUdGIwcVJ5endsUUcwcnZsM2xicGVRbmhqemU3eEVWdlBsY2dQQk4zMFdJNUpESTVObHpFcE96UmRTaG5oczdFK2FyNzJkemRiOWhMWEVKaTcrUnNheWdYY3ZxNThYZzV1RXl0cmtPWFl3L2UxK29YY25xOTRNcTl6NUtJaS8ydXZQcDhlNC85djBocXMyM0VybnVVbjdpbk0wNStwWFZQRTRrZjJKS2dLczduWU1KMUlRTDVXempnajlUTnhDMFJuakR0dUoxdld5ZHFmay9PWEdzeUVrUG85VkIzcVExbk96ZnNzbGVDcFl0ektMYlp4eFhTUWVtNWE1cEgrN3lQeDZqMlRIK2kyRW9iZlFReTVXRVFCWVhGd0g5a1hWb05BQzhBUU1EQXdnSGdONldvSWdtQXBDUWtEQm04QWU3N3dadzF1anhpUW1NME82YkcxRlBkOG44bDVPUGo1TGlsdFR6eG1BaDhMcHY4NWRlZXVIYjNTbVc4ZkdWQXc4MVZkVmxwSytuajA5clU5UHNnY2RDN3ZpNlBLRXNwMFY4Ry9Kd2UzdDdaa2FuZGlGWGxSa3g3eUJDSFQrWUlxQUNaRldqWHdrd3p5OEZBYi9zbDhRNU9zcDZ2bGxMSWJqT1E3Yy9LS0FUMklIN3lIK2kwcUY4MVN4UGs0RW52c2xQN0pYRkFvWEVTRm1LMzV1V0NOQ0JqOEhTYkhKYVlOOHdiSTAwT2tPOVMwb1FDUGZFUlByWkY2OGkxM3Q5Q2dsVFJWSzN3MXpLNzkrdFpDWXB5OU9jdHFPUUF2bWpnNlRvcHdRL2QyM3NyQnZtMXovS2VLeXlITEROSGhCYzlWcks4dmxNMnd0L0E5dmR1TFhaeDVPMnpTc1BLNTFCYkY3dVg2MEVQczEyUHZiWGFNcHVVdjhWRnhjSFZrZk8veXBoL3NWRVEyeEoxaEZYd3d6blRJcnNQU2hwVE1VNmR2Z3NWdVVPSFBNV1R6RzU1VWVUZzVRUVpSeTA2UTc0ZmlPZzlFa2ZqZTUrZUQ3d1Q4ZzhSVGZwNkxDZUdRN3JLSFd5aDNYT2tCSDE3M25vdFY5dlo0bWwzMTVPZmVuOEZqY24yZHpabWYrZTJXQVAydFNHK00rbTlpNE00S1IzZXltTWhhZUg3MlZqTjVxMVljRGw3T3hzSU9RVGFLVWFFcGhHK2VLcmJmaGwyRXBTclFzdCtuWnc1NnFxT0pibGhocGk4U1BiL2U5MFRKSkpoS20wbklqdFNoSnpZUWJDV1dPSDhvNituallXdm5zbmRvbld1d0FocXNvclpuMDc5UWpsUEtMck91MmpOODg5NUh3VFNKS3VaRW5NcDlyT1lYd2ZGQ1lyRFJOMkpFRkZZUU9CN1NuK1lBMkRYVGJ4UGhKcXRWNm5TMFhpVVBSSmRWR0FDTHVpeXlxOEJzM3hsRkRxWmVnYVpLc2pnbUlGbjhlUzNCVzhvanJtcGxzSTFPejRCMytwR0czajE1eTgwTzdETWNhS0wvQldPVTdpaHhrVFhkOWJtWGJ4d1BjcktlbUJEdzAvWGlvemkzSXloR3krSHY0VXJGUGxOZGN2U1BxOVNkOXJRWlJvQS9DcXZkbmEveVN1dFRYclBUUG9wNE5RRWV0SVF5eVBraDlRNHQ0WWUzZk92aEhkQTluallvd2IyTytjaVlMMDJSMzg1RDJnNDV1SlZ2MThQOGxUR0tNYXZ5OGNIQjRkSFIwY09IY0lwYU42OHRaTWx6T1ZEVWdjWlE2VGV4blA1TWppejB1QVI3Y3hTVFZHQWpISFc5ZTF0eTR6dGJ6Vmd2YlVybThTRHRBU09FWWJUcnp1ejg4RjhpZDhrU1pOQzB1TGk1WkRIZ0k4MjMvSTRZSXJXY00yN1VzV1FGTFMxZFhOWVFnRzBxWXhXNzg4SnkyRldkVi90elR1NysrQitRTi9BM1ROd21MaitqcURNSjloOEZyVFhVYmcrMGRCOUlKa1NhVUthRzFUU3lOZzh3NUNaZisxU2VTK1p6NWozRTN6elNiV2kxQ2ZZTlN6b1J6NmsrUEdjTHFvQjhJSnduNkRncUpjeU1Wd0R1ZWRJYzllNEN2SmtSbWxNcEVsWno0cTFZd05MaGQ1QVNXcjNwMzVzMmdXM2k0aDNjSzczK2VtK2dyTU41TUZFWjZoZkUxYVRWSkFMNXA0TmxQL3VFM0FlU1dOMndKWlRJQmtxeHA0YTZWZFVvYXREaXNocFhpUFlhbTlodDZ1S2lYYWtkM3JUTVF5b3RiRDUwU3hqQytsUDdaSDBEaUJEa0pMMzlsdkJJdkREb1gwcjNYSHhXMmp3N2JDWlU5YXRuYmR4TWhmQUJzOS83anVxbGY5WTBwZ0svUy9SNXd2Zmg1ZWNJNytZbVFBby9JeDg1eXVrMUxibkVGZW9xUDNyWE55ZjBWVm4rSDgvcEk1eFM0disrQkFCZThtOFErbVhFM0NyYWFpOUUwWlE3Z2Z4eUlhMmE5RDRUVzJqVHJkZnYxMEVvVldIYmpmMjBzY2NjU240clI5Z3pPbHNYUVR3eldPUThjT0F4dSt6R0k3SlZrRCt3SC9MeUNMSDM2U083RytQeXlVN09HQ3RIc2J4MzZEbVFBZjR1UGorLzB3WkV1em9xQk4veXlRSmR0RjFiNXhjbjE1ZVFuZzgwS1RJeGtaV2RGaytSSVU4QlJrd0grSU9RdUk1cjU3N0ZmTXh2SFQyQWVpU0dwekpZZjFFNjY4WE5XeXB2ckpRNDlTQkxEbTNESHJGbDQ3MkVoeDlpb2kyRkZBWkQyMSt3Sm45K3g0c2lvbEVvUTV4RnBYZmsyMU5iY3diWEVESFlKNGlyTkdSaFlRTW9ENnAraThoNlBhMldJMlhWbTJYOTJKcXRCaFdNSEhHamo1VytqZlNuK3BEc1daZlNzYit6Vnk2dlBCMFZINktOOVd5QnNaVlp6NUNwQS9vR3YzTFd2NU5XWUoxY3QrWG1OZVU5OC9UVzNQcTliSzBPYXgyR3dNeFR6M2J0UDh6alQyT1QyaVQyT0dWeDltQlVscVlZVVV0VHZoYVlmczQzZiszYzVXT1pwM0dHakdCdzFrQ0l4ZHozS09icDlSOEh4RE50dEpKb2xUNDkwc1F2amZ6S3ZKZlMvRzR0WnBoV2hBaDM2UUduQ1VwTTBvbVJXNzkrVXlmUjIyNU10bjBZZUprMjQrSzJxRTNhMyt5dlZsY1VGbWJvSFRQVG4vL2RwMHcyTVMzdVhUeEV6SGZvZFJZSW5HTmkyWlVILzA3VlBKTS9PRVVRUm9rNEM5cFNyNTVKMnNxMUttMjVnMk5OcHJzRUZtK20vR2EySmFWT2srQ0lCa3V3Q2hXZkxWejV6VytOYk83cm1KNWN4OGVaTXZjWHAyazJNVFd4SlU1RU9RSkJvbjd1M3VmbkY4M1BVQjhpckJ0TVBQMjgzdFczMDl4YUFjM2lhQUlCNGVseWNiLzlYeHUyNS9vRTFxYW1yL1BZemJIcU9LSC96dmdlN2dHT1ZiVUNSN3RIR2w2bXZaNk9HcVZNM0txUU1QWCtUajIwQ2g3TEVkVnd1VlpHN3BGWWJJZTEwb05pbHBsTUZyNU10LzJnV21mNmhoRGpWQmJtSDlwNDNIdlhYaWhjMXNUQk1xc0JLN0xHdDluWndxVk53Q0F1d0FqNkhENjhiWFBTUDlUZWlLajFFVHduck9sYit4d3F2Z1A0V1pKNGFkN2drNnQ3NGNKU0tuUHlHOXo1NlRVZWhITThZQ1NvZm03NVJlTGszWGUraDdVOHRRdmptcGxJazFIWE05ZW5YWFJxdmx4QjR4bzhmMmtyQ051Y0xJekVtQTNBTDJ1emNXOGQ1WnlNSGJ3MXVKZWtYa3AyZnowYmREVzRIa0xJdDZ2NWU1U2UxRDRiWFJIaTl6clBTVExXZFF3WDNPeGNSRStwZGRZdWxpT3l5OEEwTTRCK1ZHUEF3RmpUaEowbzExOFZHUlF5QnA0bDNXNkhXNVNTVTVEV0pYbjk4UUFBTlF3QUE0RUJBYXhsKzQxWEN5d3NwUGZjdmVVVWZsN0c0VzYvN0IxZFFlbWsvSDdjYUdjcHFpcEZ2eGJ4TE1mcnViblR6VDcvTWtHY0UzNDhoYkRVckVPeXBUQ2s4cXRkdmk2SXI0QTdmQ3Z3TUNVZlk5cUt0ZzVWUGp0Wm1PMEdGN2VLUHNWOTM3NCs3dVlDNUhGZDZCeGVYbCtNRU5BR1ZWeTZhR0xaTVpoOWZXTk1xbXJDNjZoQjRCd2s5bWhPdllCd1krUGR4ZC9kZm90N0t5TWpkbks1U3RYQmltalY2c0dld0tHNU12UXNIMGE1dXhoY1J2Wk1CWlJVMVkxRTlaV2x6bFpmY1ZYRUtlajhJNjd0TWpNcTMwODJ5azVkazBNVUhZWFpSdmU2SlI3Ykc2S05HODh3Q1pWVXpoSEkxbTJHZC9ydDdQMWEyL2pUZUJzUFZsWFpzYmlEUlhMcXZaUzN0SmNBVUNnVkRwZzJYVSs5bjhXVC9RdUk0NVU1LzlPZXlQSVd0M24wZ2kwL085aU5ZRkR5OG1PMC8vd2NCNSs2cGtxOEZhbDMwYWhNbnphY3Z3eGQ0K1BVWEM0UGhZTGlQV1dYMXhtMjg0ZlFMdTU1c3FLbkhPSmZxbURINWhhVXpHbGVnSG0rSFN5Q0VOWHRVWVJzVWVxWDVuU0w2TllySVFaVDlSeGpNOXRuN2Y3NkF1YmdoWmY1K0hVZEdrUTVPWWtseGtWd3lrbEVDaDkzU3BCZTlrZEpUZkhDNzRkY1JWV1ZZeDJjalVGUEhKek1KcHpBNTc5MGpGYlFnTHdsQ3RWR2dVc3VrOTdoRnRrZWVTaHVieStMWXIzRXJMM1JRTVd6ZTh5N2l5VVJGZzRTemlqNlN3Q2NEa09HK2VmVzZUalRSbGNxanZTQS9hRWhraDByTVFFUjMwZ2xoZjRUbE9uSkp5cDB4K0RpSUpRcFdkYWJXSzBLeGNncnBXNHpYMWV3b3RydnhuVXBLU2toSVNjZkpGZzRQZDI5dWtkeDcvZFQwZkxEUU5XL2J3UGp0YVJ0NWR6Sm9DRW54MWVabWgwUjlaMmQ4TzhnK1RSOHp2ZWhnZUNIMlN5RlIxcEQyYzRPRnBFQmhMVGszSDRiWWNTbDNXMHUyVWxVYzByOWtyV29tMUtub3hnYjkzVTV5ZmNRcVdIdnRScGxCWnhBMUh4VDByNERORjNmYUdsV2J5WDBaRnZrQXBiQXkvR0d0VzYzRmZZOVlnSFZ5QXdwWitpanlmS05Fdi9nWC9Xb1FwVUNCRFlpZnJCcy9nWTVwMUU5dUNTMGFwMGx2UHBQOFQ4Y2QweUtrVGtUM3JLQzRJSW5odVFFN2JrVUtUWjJpckN3dm9mQUxFUkMxZjB2LzZPSGlpTWlnRDdlaGIwbGsrdVlWWDUrK0x4STJaM096M1N1SlB1L0I1cTdCcWhEcTFTd3VOeHc2TG1TR2R5b2Y0dW04ejF2cDVwWmt6bGJQMmpnNE8rNGVIVUVkSFR6R2FaUStMNmgwL2JieHpZNm1ONWttSGI2TGRnaXVGckc5TTk4SjlJd1kzeGRBS01xM0twaXBtV2xlT2dFM2xaNWttYURIQ2xESlY5NXJUMjVRdklsekpGNmJHQXpEblE4Vzh3MytkZ1cxTFFKQ1F4Um5nSFdNMFNTTlZhOHgzanlxY1NvYlgxNjE2TVQ0dHl4aUpMYU4wZjRsSXBlUm83MzJYYUVNeE9Kc3dhTkhobllNbUFCUmo1SUVWaThFYjJHbWFzZVkxSkpjaDh2KzFQQUs1OEJSaU0vTm5icTY1dlgxVFZnMHhEMHc4d01JaTVkbm0ycG9aNUJXaTB1dC9wK3BvUEk1L2JKRlpsL2MyQit0cjJ2cFlKV3QwaldlTldvS0prd2hiS0IxREx2OVNUcllBaC9KSml2NDFvd1NpSzdYTmlvaFVPU2J1bTA1a05XLzFjTXhXaUl4VmQ5YVBJRlJHUnJyZUpFSllFQUVoVlJ5ek9NSG50VTlONk1VZ0ZPL2NBMkx1RVRuUHNpWHVUVld5UWFpcnZRUDB4YnllZ2dhMUhielJvRmdrMXEwWUhJZXRWZXhHWFFXTzh0bHU0RDdWak4xelMrZFVmTlJIY041bzB4eklGQzI4SkxjalZ6cmZFWFdxU092RjBGUFVEZWtRaU5sODdvS3NMclVET0tXbXRuWmlmUHpWcTFkZXM1RnFGUjlibUYxQVhIdWJxU3RFSnpTQ3VTU2hvLzF4NzlMU3Axc0NDNGwzaVZJdGhDeHVxTDVvU1c3Mk5MaTV1cDVkaTd4TGJtbjhQclZMVFV2YjZYUHhENEM2TjRtNm4wdHlsejg2Y3FaOEswN1FJWTlSN1FuSldYWDVsSHpkYUtsRTRsckFRdGp5NFhxN3hZSkdrTE9SODJaMUtJOFJpM2FuQmJEbTVtWWswdC9MSytNOWMzdmxYemN4b1BJQWlqVVdGaFlBOXFrRiszb216RFZYYUllSm5oR0MrRkpxZmVRcFNTOGF2ZCtldlFlemthWEo5djQ2YUtza3dUL2ZzdkU0MGlKTjJiSExhcGh6SGNJRkMxSGlEdmlUdGJMMEs3RTlzMTdyWE1jVFB5dVozZU5GKzdidzJZU1ZZSEpqWStQZzRNQlc0TkREMTZGQXozN2hRR2p3WDd2djFlSFdhUHJoclpXUWdmUDhpYVo2Tm9aMkFETUlEV1J3MHZoSHlkN2k4OU5KVXVpRDFOTWpieng0MjFVb0xoZEJwUVJ4UGo1ZzdwK1QrMnFSTUlTM3ZzUXA4cUZXVDErK1FCb05YUG5PWGozU3dFNm1JUTVzaUdBYWRZWXBWYjNyLzY4L09qaVNrc1Njc0RjVVc0QjkwOEcrZjJ6YVlaMU4xUkFUNUV5OEt4SmR4Qm9QSnBIRDdpTGcvVXVHamZxbThGY1NWSlpYM3FCb25RYWR4cDRsV3pVK0x5OHZNaExaeDIyN1lLYTZwV21oSFdVN1g3Zzl2eFFUOWVJeVYrYTNSK0NmTGVTdVlBeEp0NU1MNmQ3S3VxWGdmODJranh1V3lRNmYzZWZWdnNwRlVjTXduN3ZUTHFMOThIQ21CaUp4OXFYTnRlOVRxMVd3SWF3MXdxb0lPdG4xUVRCNzdQWWhBREZ2bVpLZklBbWdMSUFPdHp5Qk42UER3OFBiMjh3eDlZWjZyOC9SZ2xMUUpRVkRtdC9odCtpWm91d1o1QVh3UExIVHRkNnp6eHg4OXFxQi8ydnc0YzZkY1pzMnNCY3RQVDQ5UFFYUUVoalgxNyt1SENGeVVjTXpxZTBlUGpzNk5xMGM0VWYwQXF4VFZNUmc4cGZBem9aWHl4dzZsNXRvakF4WmFYbjAveTVDRm0xREt1MWRxejludy9uUUxqaXQxTHZTZ2dyNktNUTlMbkJ4OXpCcDIzZjRKcjdIN2NzenpFQU50amNkRndmRStHMGJtUXRwbXZ2Q3E0aU9vc21oZzRPenJOWHBLbDJISkNmNUFMdnROdWpMK2VnUEM2TXJpYTdtdGhLNXFxSytYaHpSRERSWVZ4YUVUdlEvenBqODlmL0MzM0VnaDZoWVdiN3U0N2RzTjUreVJyc1JzOEhWcTk3WlNhYUdsMy9URlB0Vm5pcXZJcDJqK05zQUI5Tmc3M2xudWNEZWM2MmhvSGpzeGw5aXY3TEkvcFNza2wycnUrbHh3T2R1cHpRSVdiRDg3aks0SDJYN1dPT3o0cjZ3UDV5U1Z2K0tybmdqMi83a0hCZ1k2T21KQVFLSWp1YlBSVjd2N2ZyZGVZbDdxTGJocDE5Wng4dnVVdUU5TGRYOHBBbmVYL3hzWjVYUHZydUFYdFQrOEJpenRyQ3gyUUdTN3NMQ1FydDluNzI4TmRUNTBsS3g0dTlwUmxYYnpHQ3ZwMk1oQ0hYRk9OaHFPNFU2S0xJOWFmVE9rZHBHZ2pMdW12eGdlWGs1VzloeEdlbDdkWGxnT0s3SW9mRHZ4MHRGZ2xYTzJuNE1VR0wyQUNsb3hKQ3dSYXBHZVlnKys1VXFyemNIbWlwcG5FeUpzZmE1UW92ZWhzdGdTRG9mclZUQS9mWEp4c1hGV0cvdjJ6eWJHam1QdjFJU3VEdG5JWndPV3BWOFR3bm55a0ZENTNSc0c5bHJuSGJhK21mdFVoSUJlTGphdFZpMXI0NFFnOGVSUThSNjB3S09ZNWxia1R4bCtBNEUvQVAyRFNkT0F0bXE4K3R0U09SV3M0bHEzVWJzQytLWUY1eTZVblNyMHVQTjdDbE9kRjk1clFVbzZ3MEQrVEtkakNnSVd6WkZnVUxFajRkcU5MWFhTcGpiSGw1UCtyWDFJbE16ZXFnQkxRdUJsdFM0QkcyYXN1M1gyTnpuWnpMditxaGZDcHVaY2Q3azVDb2pXZ1J0dVl5MHBLWE9pTVYvYmU3V001WnUxalRndUt6cUUydm9zcUYwdFgveFUrWTJLNjRaOUlCNmhvS1N0aTJBTnlKb2NGK0ZMUi8zTlpJa3hBWktDZzdGNFNKWDRFWFVNdGxYMHplTUI3QjgzWFViRVF2cWJjdkZXRUMwMjB1dmJCeGpvdXVSMWRHL3oxQnkxTUM4elh2ZkVQOTFpMFJCTkNhZ0VrWlNrcWdDYTZNYzNzUVJMUXB4L0FpY0grQ1BaV1ZsLzNVZDBYcFNiN1RzV3pGQlBSaWNhYnkzZnNJYTB6dnRkaDhZOTVwbXhuZk9BT2xESVBnbHc4SWpzN096Z1c5MDNwL2lLRWdBRVdzNGtLeEpBZHZMbU9QOEdrU0lrcG1qUGlUWVRPY2Z4SVNqekJhMm5yY2xJNVI2YkFVWEpuT1grelZJdnZFaTVlenNESUZBbkozRlJFUThXdkxaQzdtWFRjV0JqU3Y5SElRMkJGUWNvZEFwQVFUc1c3d0Ixemk0d0IyTGRwRWZQS3E1TFQrZ1dEeUtTQVNCd3JnSHNYZ1pYQy9sRGZZanVYK2FOTGlOZmRVci8xVkNRTWdxN0xKME5BNHBNMWRNUHpXRjBsdkI2MkhWalg2VTQrSDRvR1ozb3RNdkVTUm1GdU5uUWxScXlaYmoyTWtxTHBkbVlpK0RLYktyM0hXa2VMRE12SjhvNVBCY1RYNlgyclhXMTNkakpXNklqSi8xTUl4UTllZXFSZ2pEY214RnNxcjdoZEQ5Q3RKNEFzejB0MSt1eG9rRU9QdTFUKzdLbFdpSmhXYjZNd1AwQ1IrUExQOFc3WFlpMVcvaVluWXQvdVBpV0xkbUNFVkRUZ014UGZCdXNLUmtJbURpblVJMVdvWThSZjVQY0V4azBpK2xDbXVHVXllMCtwNWFKa01NNSs1bVB6cS9WN0JHdmlSQjV2VHZFTkM1RHhKZ3RLRHRINmdOcE5FT0JlNktUcjFFaXBIcFU4Tldkc0pzZGQyRjB0U2J2cUxsbUt5VzRzVFZncUMvOGF1dzV4VE9EbGl6Q3NVaUhZbEQ1a21lOFNBUlhEYnhicjBPRHRYRTRHTVdrWlBWYjZuNzNLdUl5TUpiNS9zMUNzNHFaazJ1Q01ZditPOCtqTU1WUzNLSFhDVEpYOHh0T0x1N0EycUxoNGRuMHVGM0E5Um5rdk5Ea2t4MlhRYjJTMG5jQk52MFlMRGUyakliL3hmK1E3UjVQOTdRRW83ODFQWEc0bTByVEhZNXFOdld0c0phK2JNNmtBSGJHRnJUOTBkcll3WDVWOXRUVXkvdlRvQlRWU2hTek5vT291U1ZVWjl4Q1JDdVN2MGtLSTZZZDVBY3ZmWDRhV3ZrS1lhTWk0TkRtNmprTk5xV1dQZlpaRXVpSVozWWk3RFliTTllUTluWWpmMGRwdEVtNWJRbkFoVDFQRmY1bDZ6ZXdkRXh2WmluRU04M0F2RjNMUU9vUTF3cllmVWlTKzhCMmg3ZlB1Tmpxelh6MjM0a1NCdlVoQThqSU1JM3FEZHd4YW5ZZHdPeFhMS2h2ajFmOEtiU3lzaEFReG1jeWpFV3RKWUU5VmlnU0ExcTExY3EwcXN2NzNPV2M2TnBHc0w1WVRZajBSdlB4c25aWDVpVnpKMmJsWnRQOFUzd3ovRCtWMXBtV2JHQldaa2VvcCtoSlFybXVINHB5UnF5b3RyV3d1aUxWSnRoNy9KQXpFTWJ2My8vSHVCOUJ3ME12SkVLbVArL1hnQ3BhSE5PZlEwTzdjMkZYLzJta2VXcDhYUHZvNHIwRkpRNGxwOXhrZFpUaDBiMW15V2plbnN2VkhGQzRPVmF4TUxOQWVwUTNGZ0R0cTd3aWtHbm5nWWRMV1ZtQVZJYTdHQUIxcjcxM2wxZC9FQ2w3bk9OOHQvYTc0b3orSnN2dzZPZWc5Q1poYmU2emRCZ3hNSFBOOUY2bVM2bGlsQ3hmODVhbFRKeWNQZkRCVUpHVEhIazJhZkQySmlialhTaTg2a3IrZDVUeWNiRmpLYlBLN2tNbDJZcTNLd3pidGlPbmpzdlRZR3pGbEl4QXErWGJlS1p0eEhoQng2R05hTHR6eXArZjg2TDl1QzkwTXNMU29TUHJvdDZpTFIyVGNhTmVlaWc5YTRkQStUNTMyMzByYTBTWG11Z0xCejdUOXJidlMvK2tleDg2SFZKcXh4QlBLc0o4RzZvS09BaUY2MzNlNmFXMU82dUwzNEtseTFaN1BhVDFOVWdGallYTC95eEdUWm4yL2lMRXlqM0J6TCs2M25mSHBOSEk5U21GdjZhTVVFa1RxYWpaK1JJb2ZCTEFJbEVQdHpmbktYem1OYldRbGxTN0lxTGRGS0UvMFpHVjNVVDZ3dElHd3pDZGNJd055WTMvNTJXemk3OTlXaHpaaGhYZVVsV1lQcWN1ZEJsdlJ0enoyRXRPVHhha2Z1dFpDeHZKaS82eHhSRzF3eGpTcVhNeG8vd01RUnFndFgvbytrYjQrdjZucStqeHJadEo0MmROR2hzMnpadmJKdU4xY1pwYkRXMjFlREd0dFA0dWZuK252Kzh1Si83OHV5elo5YXN0ZmZNSEFVRXo0cXBUTXhYZVVBV2RHd2R3Q0VJMnlQWjhpTmR4d210dVVETk9STjhSOFhBOXJEVFErcHEvWTV0Q2t4azNlNVlNdWVYdG9PTEJuUzRFWjlpTXFQaXJVQUQ5VmZxRnVxdmJTcGppWnhMbU5xcnJxY2FkUUtxYWdhM2ZlUHMzZHBoajNDODUrWWR3T2lpU0theGlJZ1hEbm44dUxMbFU0N3N1cVp3REI3YmF2QldyZzBOemlGOCs4Ym9SckZHczJyT0w5UWd1VGY2VjBDKzRZWldvM1R4NHQ2N3hxRHJlZnJqZGZvdDVKdCtzTCt6VEFWbWFkbGRkTzJtd0J3Ky9BZmNsWEcvQzF5SENBRXRVYlBTdnE1RkViUGVCSldwTTVYeThUYUg1RDV2ZXBEZ2F5WEVkWFEvQmxuZ1JyMUxFUDJOWnBRdzhiL0FHUFV2dHRWazVFVFd2MUtaY0F6V1RYNnFWYm1YcnRnTXlyTXZtYlZ4THRIYnhvblNRa1NJMmUrbFNYalZMSHlnQjlKTEVJRlZUd3JxZE9BVGF2TFdKZUdLaXN0b0w1ZlJKYnp6aCtoNHJHNlhVN1pUZEhGdkdqc2ZOSitHNXhEeld0YVRMZHN6dnYwa1B1cXZ6OXR5WERjVzhPaDE3ZkM5SEhoN2UxdXVNUlQyL2VjRUFQRG1UK3NyNkhpbTV6NFM3MDFoVlRKSVJWVFU1MndnbzRySUhqbERwVTVZeG01My9rWXNLNWhKOXpiaElRU0pXdmMxb29jZlRqK1FQS01TSEtSL0o1cTJMTjM4Nms0WjNUczRPSGg5ZlgxNFNNOU5VTWFrKy9YTEhwWXFGYU5PZGdqWGRIZ1hib2ZKOEozVDY4VFJ3UU1NZTUzS1BEeGhDNENNK3VDREZQRk5GemJPK2QxWnlQbHJmdWtVb2lXU09lSXlDck41MFR4ZTBZb0VuV2lPUEl3U3JqWFFpV0IzcmdVTWpMRXhmbHN3Z2pQOXdwb0dBcDJhMEMvOU5RNStuakZ6c3FSaGhYRnlqbEUyTWxLeDZLZDE4bUViVzV0ZUFybzJQV0VnQXJpejNKZjlOaktGdjUrSFpDQktEMHFoSFBMNmlHbHM0VUI1NmVTYy9QeGJjT0Q4dkdyZWhVWERNWlNNTGRDT3d5UlFnQUV4NmNzbXVpR1A3S1NrS1ZkdXlTMWw1bFE5cFRVSHZxNnVidWZFK1FPWHV2cXpHODFXTWpXVjRtM2prOGkybG9TTU4rMlpDdk1lREMySmJxMGFuR1FlTFVBbFBJaUFVUFl4ZmpsQ1ppUzVHSXcybmREZzhTY3NCbG9VQVZIYUgxSmVCVXdwTkVINEJRbExXYVA3YUpwb3BRc0ZudlRnc00wR0U4MC8zd0NhNmRBa1Z0VXkrSXVwU2xZTVVSZWNoNEpiZ1VJTEJyVHMyQ0pSeVhsb3c3cG1KRUsrLys2TzUxZFdWblozS2ZMTlB6NXZEaCtMYW84SGxEMHRuam9WSjFtL0pjc29YL1BJWVpzaVN1cU01bytOa0Q4SjlETUVPUDJXUm85ZVIwdi9Gcld5UEZIWFlOampENUphVGl0NVJINDVpUHltd2VCSkdWS2dmWHgrNXVOZUFiNXhLa3VhZ1gzL2dYUURYMXRFUUhYRVgrdEJhdkN1YWllTVllaDQ3ay91d3Q1dnBtSCs1d3NGUW5RYXJSZjVkSDVVSWlPUEFFdExhcU11K1czL2hTWU82WllIaGJsNFRhZy80MWVXMGRwZ0RzWERVVjhlWDI5R0JCaUhxYysyeDMrSWFQQXdYMWJJbFIycCtsblhVYUFodSsrdlRwZHJEZzhQYzZUUGo0NnNMQzFoMEtTS1o2MDRkdmdWUWRLZWh3TDJzdVUyQ0QzakhBR05kMUFLcVFaOTFsZm9FQjZrL2FVa0hPM3Q3UjBjaGliVDUzT0pqL2lkcjNnem85ZmdmMm5BNnQ1dFVHMGc5dis2WkpDUUMvYnZKUWtTUE1tQ2RRK3NGTGpEOGhGTWRTSHoxNVVZR1l4Skt6Z1phNERWM3JOM2lyS3lBa2p4MkNuNkdxaVUxbWZXV3Jvd0EzWGpJK3QxeWpYSGNYQzJyUW8zVWlMQnhuMHA2allvVkttT1ZOUE1tV1kzSXpHWktaYzR0TEo4R1BkS0JEVFppUlB3b0VCQjlVY2FhZTM4SVFhSHhmOXBQK1B4Y3BPRWhPUlcyNk1yeCtkUHRINTZWbWJLZUR6K1F6S0thbHVrczJSS0U5ZTQ2NForWjN1N1RaT09Zb2hvVmN3cFFmbkV3bEZ5S092QXJSRDZLZHp2eElURVdNbGkvNTdwREI5VWNQcHFaVk1BUVE1bDA4dVd4czRYZEVISlc1RG5EMEZkekpWU1JlMUlRQ3JTSldVVGtVUFVkOUlNVEJreEN2WlY2ZC8xaGNSY0tGcm1WYkp2d0tkRnArb0lLSjFVNzlCTUZ2cEpGTG5IYWZIMHJrQmU3SFN2MzQxdTZjTThhejBqNXViOWNmRTdObkM3dURlSldEcXd6Z0tGKzQwRkhIbTlETmZRbGZPdlpDR0UwYVlsbDNDellSMDk0ZWtGSjU1T1VGYTQyUjhmVGlCaFlXSEovSXFDakx6UjdlZmo2MXZWUkl3Y0laRHRUSmdQQ2pCekZQSFVrdVB4REpZb0t4K2Y3T0tEV0Rhb2drWTlTeDRCQ1YyRDM3cVUyZ3dva1d5RGN4d1NSQXpxUVdUeHNmVlRONUFSRWM5RDNYYnQ2SGVaaldSOFB2QWlPbHdLUTEwMm1samFpeFhoZVF3amErU0RNK2xvMCtsMDIrSmdMZi9hM0tLOXJiYWFDSGdMZDA2TW5zZ0ZJNUJWTUZMWDZUcEdxV1Y3NTNQMjZ6QnBBazM0blowM1Mzd1VtWkxQQTljb2pmakhRNnpxeURxL2I5UnJoVEhWUUpsclVyVjFyZHpUN2d3eFdMYlhKODdNL2VhYUh2SnNpWHAvRFBoNFhGeFVUemZQVlRqYzJ0b0NkbmptL0FtOVRQREFyanp6TFV2cFEwNWsvZllUb216Qlh1dkNmTFFQYW1JdXRpVUd0UHVzSUQ3WHRTdWdrd005eFl4ejNOcGdVaGxOaEV3b3MyN1RsQmFOcmIwTmRhMU02TkRuQWplNFdHSmRnV2tPUUlhRkhaektjOG9MWENKMGhEWm5aUHBBZ1p2QjNKZ3VRNHlOYjlUUUdZNUVsWEMrZGxQK0sxeFY5NWRreDdCeHJzQzlDcE0yVmtuMEowVTFKLzBDZmJUSkw5WTVFS2t0bmxQR0hGUXU5aVV5NTZoTjdhMXYrL1ZQSHpYaVpiMS8yMjM4a0xmNjBxeCsrZndCTEpyaEswQXFTSk1mT2E5MmhHeDN6OG9ZNlVxT2JjZTFlYzl4czdzdWJqb0g0T0p5c3pNWXM3dHIyajJjbzRoMlExZlkwZEZ4N1BiOGRIc0lpa1JjeE5ZV0VINTJvb2d1NlVERk0yb1JqeVRYRzVOZ1NtVzV3UHViSW1yTGpndW1Zc0lDeDhPWXlSQkV4bDA2RitnWng5MlYrdWN5YmdqMDFLMlZ6RGJWMmd4djdDeU5BSU5nV3dpd0dQYlhLVkJ2N0tGQm9vWmpwRmludUlhMkd1a1NOdVlHQ3p6WWlFbVlsWG93eEs0WmNrTTF0RGl2NXdjb1lmbWhaSlY2VHBvaDdDMm50Zm95d1dxZU45dnEzL1I3YUp0WUZmSTVpL1NkZDAwNlNqWXZBMTRlem5lSFB5OUJwSlBOUGsrbS92MTdld0hGWDQrd29DQndkVFY2OTI5MEs0WGxralJsZGRCN29HYWVkcVpvRzk5MUt2bGxwSTd0NVFVb0EyaFRSUE0raHdvbSswNk5aRHM4MVh3amZQenhZbGZkQkoxYXNmUk42ZmVHWFZ1SEZqSHFPVzNYNkFHWHFTZGNlZFoydHZ3OWU0dTRtbVE1RG5vWlRnSEphUm5ZbTBWeHViZ1dLWXdOaFZNQlY0UjZROTEwQzVIemhDUWdDTFBJb2t5cStpa1dPY0l6SmxBVDVmVGJTb3JZbnJ5aEg5MFpBZWxGUUZZSlAzOUN6c2FjVHRiMFUrcTNKSlQ2UFhWZEJkSFpSQXluK09yMmpvN1BROFpTeFh4bVp1YWhYZWVHRmQrbm0zMFE5UVBoOTNuOENMaElNbVZPUU0raWpYc0hzTEt5RXFRV3Q1MTRjaFVBRnovaVlocHRhd2Zpa0grV0lUWVoyUVpHNHNkSmxzNXZreXJyUXh1Ryt5b0VWWW9rTHN5NmJwOUtHU09FMHhyNjMvcmQ0WGlkQ3ArdDd2ZFZXaW9hZlhPZDkyTzV6K1NXM0lBR3J4dlJuMG1CTEdhRUsyQ3hJYlVWdFk3S1I2OFVEQmIvWGVQZ2hYN2cxTlpLSXhFM0dLS1VnN3ZUa2w1QUtQUE5RQ2xSTktpVkdya3JVYlhQU3NrRGpFY01MbDFReklGaFduVzFram9xK09XdlhsanlVU1g5ZGFPUlZnNTYzdlFoOGpVdlg4UHk2YlgyZ3lFSU1QZjJ6RUF3Z2RMR3M3Q0wzOGhEdG0veHU1NUp5NW5HMEErRkllTGduUkd6UjBXSmVHT2I3Tlpsb0Z5a2RIVy94MEhscnp2L1p5czlsTEl0bG5JaVJ6WlY2R21MK1c4Mm9WZUFrMU50UzB0SDNheHFscjBIbGtTZGs1c1JJVGVhS0VNMVlidHR0Zm9BRGFXemM2VE9WMGFHaGNDQ1hHRXB1bC93cUpZRmh0VElwS2t2VmlMakY3NWJXcmVEUVJQUHUzYmpXWC9manRlMU54NkpVWHlhOEd4eDFYWjVIRnI0Z1E0MXMxWUsxTHV6VGdKNGl2OW04cHVZOUtIcDRHOHJ5M0tZZm82YXViaTc3Nk1HOE9VMjYxU0RPUFA3ODJsTkRsT21Zb3NUVktuc0dIWE5XV3QzZDNkWFY5aU5IRFJKcEhYTEdsOThhdXVzYm1KUXBCVjc1bWM3dkNSSWtSZmZURzBZMUN4YmNUVE90ZWJvTGlmMWpZUllCRnVqbFM4c3lSWmNqbGhWOWlFYnIvQ2l6V2tIMTlncTNEVDd5SW1STTVwK2gzMUd2UXJrSnN3MzJBSFVrQnI5V3VoblgxMXFIS2RLTHFSbXpHZjhQclVScWxJTjBMcnNaS01xTEwrckQxSUpFK2o0YTduc1JqaTgxUDdTRURrclBDMmZqbGVISHloMkNPYzY1ejZVWGpmRW5QaGJ4VWpNTjBNNFRPVlFFRU5GdnA0Q3ZsTERmOVFnRitSbU1URXhBVytuaHA4Q3hFdGdZM1dWVDFEUW5PQmpzVkl6OXQrRk8xV1JhUjBId1hIYldyOHhiOHc0UFZLZE9GSmhnLzU4Yk1LWmc4UEE5ZEtTUmdzd3ltMzcwYWorTmpwVUJpYVlQdGRyQWgwUnhzR0dPbVgwL0Q5ejR1R2tUcUF3aVlpbDdJQ2t0a0N2NXV6QU1lanhmd01GQXVoOVhweWZGMEdFWDgraEZXSGFxUDJOTktWZGp5cHpkNVlORlBPRXQ3RHVBOUtZdWhpN2duVzhaTHFZd1B4VlRnQkREWXpleDNiRVRmd0NZY3FrVFZwTHZMTThuVHJNVzJrQXQ2TFYrYXVLeWpiRzdRUzBteXQyZ2tJUEwyL3ZWZ0o1Q3FYU3ljMXJra3dMZVV2bTN4R25FUzRiTnpjM0E1N3ZqaDgzQTNyYTI3T21EM00wRDRYZmQ0VTN1bnlHVzg3YWIyTVJXd2x6Ui9rQ0g5UEJBeE95Vys4c0FYbVhaMmVOSFVBUC9nZXZoQmZIV0R4RTZEZi9BQUhpci96WFJBYm5IbXNoVS9oelRPTk5pNjF1aTgxMkM2T3BNUFBFU1lMNlluMFB5YmZxSDNGN1hJcW1nQlJjZWtqRkpFYi9KcXhIZnF3YXpIZnBLdHJBZFBpdmc3YVZFSGRFUVhxeEJSd1lFemRZTU1qR21TWWJYb1FjQlU2b3ZQdGtqenY2WTBxNjRmcXVSZnJTYUN1eUZBb0NiV21ZRVhEdFlOQ1BSV2RPdi9qdWljc3doUk4yS3ZQQW5WOTVvc2tsQlEyRUF0NWZudzRPd3UxZkRRUGU3ajl2RnY4YmVtSExnZS93cjdYek8yVWREU0U5RSsrYnkwOEh6THkrMjZHWXlJRlNpVkRTT3ZrSkF0c1hINStJaUFoKzNUWDVwTXZFU0o3VFVnUis0eWZQZk42L3FYUkdzWGpJRVphV2xxRE0rZno4WU0wcU56K3hLdUgxMnd6ck1DdTE0R09jcFNjbnAvUHMzdHNsMXVFbjQreHJpdGxiTXJ2RUpOVXUweXZreEt3NTBvVXhoTWs0RWRFZWhuSVU5WTRiN01xT1Z3SFRRZ080Sjh1MWlZcllzODliQkQxRlk3S0U0T2ljTXBUUzJXUzlZaWZRUVJlaGY5dEtJR3NDeE5hbFpmRjZ4WWlpdTd3VnF1Y3ZIMEhNcE9kL0U0Y29wWnVibStQajQvOWk4d29JN0xtcEM3Qk1qRllsYU5QenNzZkZwU1dRQ09mbDV1b2JHbWJFY3pZdU9XQndadHNERE5zd3RBNmlSODJTemVrWW1LWmdEV3ZsQVFsZUJZZStzNmdrdU5neDhqR0pzU3FFMy84cVZuVUtqaVlyaHF1aVRvVzl6RjEvWmNwd1l0elV4VGJWRGlkRkpsVDZaVmgzSjRjdHU4QjZWcXBTRGlZeVlBeW10OWRkNUtyTmQzYzQ0S08yUGtGUWFnME5YcTF0RE50N0cyTEp3eFQxT2hjRi9pMlc0NlJ3NFUvOHJSNEhGb1YvTWlVT0RrN1AyOFBhL2o2Vmp6SWhkRnVKN1FGaU1NV3dDNDhDRWQvV0gzWkh1RFNjNnF1S3lFZ2VzSEMwL0pvOEwxL2YyTjBmbHdudnA0WWZ6enVEQ0Z6Mlp6ZlZSeDY4cXNLN2RFejhIT2FIVkE1alFpeUpYU2ZHM04rY0NRbElHenB4MENXVWE1WjlRRm5GOFAwbVE3TzBsQUNZRjhQdXBnOGZGTnRqNW1zY2ZDVk5zbEVnbTh3by85VUNmcG5OV3E1TjJwRURmMjF0allhR3BncVRQL2UzNjUzeFZqa3E1ejlibmhUKzhVNjlLQlZBaDZPekZsRWt0blAyYnpFY1dMWFZmN0lJdnJKTFdlU2xGQkNTU1pKcWhQVGQwZVYzTi9ldTlTbUZKckJQWDZGaUdDZkI0V0lZcHRheXMzV2xwS1RlL0QrZW4xMVljUVVFN2p3OUgwR2Jwc08wdFFoV05GV3ZSOWU0NUNSMjROL3pBV0lrbS80djU4L1ArR0E4Y3UvTElOZmR6ekQ4NTZHbjhFTnUzMDljeDdiNU5JNU5HZk42KzhHaFJWWjhBb3VibXh2a2pEa1M5T1BzV05aaDdmT25YRm55dElOTCtQMXMrcjVJTVUyaGtVQ0hqSlFLZUZJRDJBSTlNZWtRenlnQS9CZ0ZZMllod2sxNHVqL2RtYmhhblN5T0E2UVhTemoyandhTi9md2JZMDNJcjhrR1FpelVSTS9FS2JTVEVWYndobEpxM1pHUm5ZUDdKMGtWRW5SaFpYWk8remtESXByUmpObmJnVjI5SGRQSWIyazZOd2h0L2pNN09RalRIYTNQQlh1T0dPdmlWdUxQZGsrc21uMXNmY3hPcUdNalg1dnZnR05KYVVFTnhmM2FOWVN6bmxpcURpNmd4WE5qRzFoZThXWk01d3U3RnZDQk9UMjBwS1NrVkZjektXanN0KzExeHF2MzdWUWNXamRaazNSL1VkTGpWZDZORXVMakEyR3hJQy92c1h2N1ZBNk1NejVxZWx0YzI4cDFUc1BMd1g4MXYyNThpc2tjMDhROEJUTzlMZG40dGt3MGJXdEFvTi8xVHBncnJkVCtPVnZsMFRSSlZiNTViUzJPN1pHUzd2Zlg4ZnVaRzBWc2tUYkp2Yi9HbWZQK2paRFRtRk1FZjdUV0hWcld6aFUrUno0TkdiRjI5Z1R3Q0Fpc0E0SDJBNU90eHZvaXlubWxEU3V4aXRGTzd3bitQWTdWd1BWMUFSNGVyOXVEeWZHTUQyRWZ4dzJhbHJoZEZNalVrNU9LM3hYZGZnUG5YcnVVdCsrYm8rOXMvQ201OGp1eFFLSG5pM2FVcUg5djRHakIzMlgwenlrYkdxWVB0NzM0MU9taklFU3ZaRkdoZ25CQXlIUDJuY0pDMGlEVCt1Rkd0cTFyMC9jV0NleXEvZlg1T1F1RHA0WC8vTjdDMWYvOWZIdVVUUkVsU3ZhQkkzOGFSUEV1TGk4dEc3VFQ3WDJBRysvdlFtdEpmKzMrNFQ1QStZcHN4RVlKYTBSWWFPbkRTOFVvNTFFckZoOGJxcGNoaXV4RVFQaXFTTHZpbUhmOHhqNStYNkF5MVdQRXJsek1nclZUMkdudEFzSWJIRmJldC85NUVaaG05M1NaT3hEbnlKOWM1ekJ5eFVrUExZMmF0T2lZYkVhYm1YWVZTVlNpbFZPL21ETTExMjQyc015V1g3SUJuNVo4emtuS3M4YThISHVTbms3UEsySGhGcWRCWEhLNkZUakVoQUhrR2VycHZiN2VUdnVlcFlkbzVlYm5mMExYbW1QUFp5bjhEMVFUT0xTS21TYzlGVTRvS2RxQ2pWZDZLSUo5S1VJaGxXWWlOSnU1RmhkamQ4Y1prcnZIQnhFSldlemErRzVCVjhDdTE1TmpySGJOTWloT2I1OU11TEpyMGduaXk2cVc0MVhPalZpTmJuRWdVYVV1RnVVMXUxUXBiYWFqUlpCdi9NVVB4NU1vbWZhMkRNTElGYlhFV3FyelVSaEpVVnhhRk1QQVJvUSsxdlUwYnFPNlRNQ1NRb2p3TUs3L2haOU14QVhsRnNZL0pXeWo4YWpxeloxYWhQUWFjZUFqUWI4QUhUeTVza0VidmdFRTV1ZE5QVDQ4ekxoRnNrcXpTaWRQV296clBBd09EZ3AvUEUyRFdEa0xkc3piMnh2SUhaZHJERDkxb2xwdjFFS2N5MFRhd1loSmZJU3c0aHloZnVhM1duMTlmZURtcHFVMlYvWmtsRk91ZlpRVkQrRU5KWnNoSTgvZHh1VGtwQms3R1VTZW94Y1BUMkZ3cEhIUm1Nb1ZEcmhMVGlXbVk1djI1YWszSWZXaEFzVGlJQ0dVNmFhRzZwVDNhdHFqdWxLZlQva0NYWXUxaXJrb1NXTTcraytkQkg2UHh0c2N6alRSNHRqRVg0YVlSZDRWMGtuVFlwVldKUlBYNXg0Z1Zpa2M4QTVpY242ZVB2bm1UME5Zcy9OaDZMTjNFaXN3Z2ZzdUt3VVQzc1Brb1JXVW5FT1lYMnVGcHZ1U3U0QVdldVlYeVFkV3REWHNqUkR4WlErbWhmUXdHd09rNmxIRTlNTVpWUWdrMDBtaEswangvWmJ2Vi8wb2podWR4aUYwTUZkQk5pVUViNUpkUHhidnJEaXU4U0dDbkpZNU95K0tQRU9hbU5VeW8xMUNiQWcyVTVUZlBGeklhSi9mM250N2UwM3E5SmlYQUpML3EvdjMvYUVxcHlLZGZQZnk5bGtuT3o5dk9aM0h0dk1WVmNRc0ZqelZORnczaUgzTEhKY0dqdFBZTXM0R1Zrc3JHQXhNNlNDY3ZEM1ZoeUtxSk9FSU12U2dPZytUTERBRWVqMmd5bE5jUmE0RHVMSzVTWkl3dkh2dHhVTUlCQUlWU2xVVlBFYmliMkVsVElTUlBiMmRuYTh2Z1B4VGRodkhibjgzL2sxeWIrYms1ZDFZWHpsSjBwUTZCdDB1eStqemVQa1Z4TlpzcnE4ellzY281Z3RUU2RzMjY5bHhFY1QzNTFDT3VyRzN0YlZ0L3lEVVRqOS9oQUY1NDZ0Qk15VTNWNXZvU0Z6MnFoOWwzTWFsZmhVQnhUWVVLbktYVllRa0dnbkVUSVkzRkxlQU5aMC9CUG4rVmNubGJKWi81Sk1FL0kvQXJVU3ljczJtdXhhM2l2V3gzM1Q1b04wNUxzMzNmN3R2T2EzVXhWcW5kOTNnZjg5ekozSlZ4bkxDa0V0T1BTYkFhc1VnQjhPZUw0NG5IcVFmZW52cnQybUNIcEZRVGRmdXBUMWNTZXpaSG5RUzhPbUpmcTlFa205cGFmbTRGZjY0L2V6WkdNOWd5VUdKUlB0NHVld1I1dWMzSGNpSTBxOU5pTm1JWFY1V1h2bDJ4MkZkR1lRZVp0SDF5SkJMZTNyWGpuMWNORkJhQkNWT1EzQXNaZDlvelA3M2FVN25lL0xTaGtGQVFNREhmS2tpQ2dwS3NqaVZkUExibTk4RGttVit6L3k4cXZUZFdFaFpZd3RwUlpmUVR0bDQyUjRCb1FJTzJnOVpVY3VtM3orN1NvQlFSeTV4V0d3NXZWOHFCeUV1a3ZRazhmY2t3TUIxMHBBa3hwT0h5U3VVSVNsZUhXRnZFRWZvR2NsTHFwY01hZ0pZaFFTRWhMby9xNmFKc1dNR0Z4ZnZ0N2YzUWVBV01URlJiKy93ZGNQQSsvRUNHSUZDa2o1dTNySW15TSsvKzJjWHRBRjJpN091YmN2TDNzWk0zU0lnRC9MdUtpNm02UDU3N0xiUkV4RGc3czVweU9qdjkralEva09SR3NQajRkS05iM3h3Qi9SV1FDNDN2cC9jdnluazh4QjdleG9OeHYxVndsVXhpUDJJRlJGcEIzNnhpemtkUVREajZGSHpza29OaXhrb3ZrVncxMkRCT211L3dJR2FGTHFLUWt4VE0wSkZ1Z3BzekR6eGR1ZC9hbENYZW1oZzFHWE9BR1hteTQyM2gzbEY0V3JOTlVyclVaRXZucDIwMHVndDBEVlF6UWZlbEVsa2h0ZFRWRExqS1RJSGRCN2pYNXdBVG45ampYSk4vM3lxWVJZVzNvMzBiQUgwR29XeUUyMkR4eU5xNFZWRi9NZGJnZnhKaTg5TDZwZk5EMzluNXpxZ0EwRHFicGdrd0Jja29rR0xrUEJackNTcEVWTmpvRTl5ak5zdGlWU3hySUxYTWd0SnpDZmVKNCtmbktTNzFKeDlLR3hIck85VjBMejdKV2RXT28rWE1DdzloMytSRUorZ01MUUx3cmdyRVBVQVplSmI0eWtRRFRsYmFTRHgvN2ZkY2RudGM3M3pKZjhON1JzcnVaWktDUWpwZDNCK1dac25jUENSQVg1eVljL2VQVFcwWC9CSTdkOEV3MmdxUUlsSWVoWkx4V0ovUmNTT2FmcTVzR2xVL3FNL0VoWjI5WHpLaVFlMGx5RDFZZGp0bTZsQWt5L2taOU9rYys0Qmc5WUJ2TEJwV3JYVC9Dd2MyOC9JLzd5QnY3b0NhVnRQYjI5dmYvK3BqdjBjTkNvYnU3c2pIT2MwNDVqSWtON0FSWmFITTVzbVhWQ0VnQUx2Y3dxWEdUdUkzU0dFdkhzMEFGb1pibDZ2dHdkQWFCRW5TUUVlUnluTmZ0cmVHazVHL0toRnNUV29EZlZTQVlaMGYrTHhkNk1tbVdUbU1oZy9hTjBQa1dzaElmSmZrNjRHTWJoNXQ4ZTdRNW9pTEpxNU5qVXJFcGg0NnVHVFRWUE9OSTdJMy9NTFp5alRZNG5tTzdZakd0RlpqTUNCelVRT2EzeHp0MWg2OFIxZnkwQ3oyS1NyemFwalEwTkR6dzU5RDZKdERoZFUweTV1eG0vYXZhUk9Lc0NJOWJBdit4am5aN21qMjE5WEttN2ZQdnNQM2o1ckhIRVJvYy9Pa1hYRUtzbC80Y3lTN1h1VFEwVzhGNlNiR0xoMlV0dldNU0JSY1liQnF6RmNaR1JDTDBCdGRVR3NtNVZ3bDJtRGMxRGpYU1FnSThjL3Y0bjJiRzZ1cmUzYTQ5cWVXM0Y0ZzRST05yZEVQU3NhbHFhcmc3MEI1MmtHZlI2ZGZnVjhGUzB0R2VsSVZPM3ZPRTZtMGhQaHdEbmYwQ2tYTzcycXkrRGlLbXhJM0dxdUpSZDNTL21lUW5vY2tnN1lwdnlTWTZQYUFGL2ZlajFtRm1abUVLTTZQODl0NHBLZXNHaTR1UGV1WEhScDBIOER5WDBTb2M3OGFjdHFqZE4vLzM0MEVOZkhUMHYvb0l0VWhXRDdwYjRFWGs4M2VNbzcreHVNVkhxK2NiR3R2YTI3dlgybkxGZzYyV3p0M0tOTGRBQ0U1U0JBQjhsY1loS1NXMFZhV2NEYWo4ckNzVytQd0J0cVEyTmt1R2dEb0UzejdRRGVrdDZqZ1dOekpMMTZNUEdzOUsvZkZiWEVmdUFGN0ZmakpqS1d6U0tITzd5OUxYeVNtejlPV25TKzBHNkZ0Ly9iSzFUOXc4dHAxdnpMb1dXOGZFRXJmNzlhUUxyZVZFMUpHOXp2NlV6aGI4dWN4aGdNSTRhcUpEbG5sUFV2ZGp3bksyc3prcldGZmNDV1lGeXZFV3VtbkpEL0syME05SW93S3oxcGVMb2o3SVEyY1dubjlJWWdZYmxGQjFDQk91V1RqZGNFdkozVzlMeTNBeDJHZDlsMDNVR0JBU1BwZTVEdFFSWldFZmM5ZSs5dWdsN2lzbUowVndtTFJ4QXA5S3VlSGhEVkY2TUswaW1pZzZMMFQ5enF5YU9aam9iN0VZUmRaQm5sNTVDSy9lRmJnWjd1Ym92TEpCQk42UCswYjhnMGY0UzJkcGp0N0MzS3I0S0hYZHBVWDFOWUF6WW9kWnJyRHlZVXFwUEY5NzRXK2NvMFk0aXc4OXl3dWFSZmxPV3dTdDkvSjArQlYyZmhtb0ozYU9yZENRUVIvVWNqMzFhREdzTXV2dnpwdzgrTGxKdjltTThPb1NhZDZudnZKdUJ2NWhwbW5CaEF6VEtJUVlNMDErY2htNSszTng5K25OWWt6Q0dsZnYySTM1V1RZVFFwNU1lQ1EwdEV2M0c2ZVhyWi9Qa0ZpdVRwWkRoRjROU2hhMzJxcFRhRFBBb3k4bCsyTXhCU0ZCM0UrRXliUmhyV1Z0SzdMMlZldnhKUkoxamdNVUlrb0wremVKZjZjaTN5ZkpubDczKy9jVEswUWNYbmlCakgxamlFYnRQZGpEMlowQzlDajFPdkpVRUszaXc3K3ZsRGpNeFp4QTdMWllBVnNVNG5UdWxuMmFaRFM2ZDl0bjJEUWlrM2NZSmhsN2M3Q0FYSWVIaDY4TWN4TkpCNG92aVkrb2lIN1g1d0d2M0J2TEN5VGc0TzZ0UHNFekZSaVcvL1lnYk9pRVhEL2dkU3lvTWtmUisyRGVNUUlveE1aS1NoejFuZitHL0FNN0VwSWd3NmlERDZkbDlmQm55OG5KOHoxUmp3cmpFTlV4ckx0S2FJcGNTWGlHY2YzeU90L3RpRms4SmNLamE4dDJSVW94QWpweFFqN1Q4bTA4S2NTNVczOU8xckZpQ2NGdERFS1BWSGE4Z3RCVnd6R0dGRDdFZVd6RnRmWHFLRTk3ODV0UFE3MzgxeFdMZm9TcHRFTWg2YWdtQ3RVN2tINkZBdklKc01ZWi90Vkd0eExTN3hUdTJmZnUvOHBJdjdRWFJnRWtTcTdzSFpzd0Q4UmcwZXY2S25ka3hOYkVzM3pUQWxwdGF0dEk5UGZZWDVWY3JwVjlUdmdDb09uQUtuVkh4RTZOM0YzcWVueXRHOTdZdUxoeHVYSWVNL0VJeEwvMWNMTUF0bTFHVmd1Y0kxcnBIcmtOMmlhTkRsUGVqY3lmc09qbFozZ1k0UFYzbW5KdlQ5TUhvRzVBd2hJWkRrTWltVTArWEx4d1ZVSFpNOERoWlpsTVd6UjA4Tmx0TlRuNGFNZ3VMZFJVdzc2ZGNCRkZPUk96bjZJZlk3QkJiMmU3UEtDSkVJZXJqNHl5Q01SbzM3czFmRXhUVnFhc3BQOURGcTN5OVFER2RTVkRUZWtORFo0RGRrcTFCQkdtcmV1T0I0cGNmTDRNR3BxWkhOSzlqUk9jWS9HbldrVDNSVWFxTVFUVW9YSVd4Vk9SSjFSNWdnZmxwN2UzamNQSndIZEFKdXc3bFBNVHhOZERsUkZvLzJGVVVrUHNEQnlVZ0Q5Z1h1eEtFSU0rY0R3M0tpOTczUnhESUlDcXFwVEFMVEpYOXJNRHdnUTVXT0xDQWRTT1hDRkFGTnErMWIxZ2o3OTNyZVQzdjhuNDlMbjN5bmZnODdibmEvYlVlUWREOGRFQkNyTGVXS045RUhhTUNxck5hamRVL1JUc05YeHZQWEtzbGdlSDFBQWt0eUJpUkkweHhENVJta3MzVElvVVlhQ01GMXJWZlAzZXp5RXNMN0ZVcFRTdWlLUm9NaVIxQnh4Vm5EV3V4eXR4ZGJRM2tCaVRUMWkzMlViSERHSFNrZVB1Y2VOSnh3RGcyTTQ5emEzWnh3VjhJamYxU2FWMXlzNHRlL3JQcGxQYzNWcWQzdHo1SHZBYlU0ZDhVVk5zWmI1Nzc5dHZHbHNIVWRZREtwQ3hZUmQ3bnNJeGMxQWlURDRqWUdRcjZ3aXJMRFlTVkEzTkNCUlhpLy9qQnRBNjlkd1dhVk1rMGVJRVZUM3JDbUdvN1lIVHk3Nm5EYy9Ha0Y0aktuK3huamcyNTVQK0VnU29aRXNrQzQrdlp2RnlYZ2Fkd3dUOUJIaVBBQ0plSWxWNEZtdk5uaFJrUlpHaTJNQzc3VldDQjE5UFpHcEo2dFpQbjA0dnllNy96dTM1SFR6ZG5kdzRWRG01YVo5dExwZlR6eThHYTM5LzM1VTJWS2Y0aEg1U0FYSHBpU3NYRTE0NjRhVE5KNEt3MDhsRE9tSWdmcDM3aTg2aDdvWFV3Wi9NQSs5QzBnTmoxZzduNmp4bURmQkNYalpSYVFjWkxmNlhtTTFha3B6ajA3NE5TMGRPQUxxMWJWR3hZN01JR1ZSVUNNUkFlZTJHUVV1NThHVytUZXJFSTZSa1pETGhKaVBWaER6VFppbzU5TWFUZUh0cmNUUTV6OUU4QzdqNTNGbFpYVVZTQ2RmUVVMTG9kNkwzcVVaSTdTNmpXZll4aU1KRTgyTDJndzdpSWRUM0hkYTJwZlQxbTY1K0xRbGtBaS9INHp6dko1cXZUMjFzVm1JVURjNDNXOU14aURrL05QU2FFdWhEMnBycVpVWGFnS1lsOHVmS09aU1RLazZleUNYSUp2VFZ0TWhrVERKZHlkUEd2UzRraGpSb1dHM3dUUGxJZG95S1ZPaXltajZDS040YTJ2UUhROWtQd0lLODBMbFozVk80d0ZVcXVJOEErRWxqaEU0alIyMHJwdzVXWEd1ZXAySjdHWEM5dEQrd2h5MjlyRGVLN1N5OTB5bmVGeit5Tlc0R0d2WEVnd0JLbEp3bFdSQkpiTWZnd1RrMERScGV5T1p4UDdsZy82RkNkU2V0VitLUGlXTDdtWGxHZWRsb0NBZ0J3eHoycHY4NklOVlRrZWt0VC9ockMrdklBRWFBVDN0SmFhR1NmakRnMmFoL0l2LzBxdXRwRWdRcWNTSzNHYlpJL2t4cFRHN0dhNUZzdGtNOUNxZmQ5QnF6NHNuaTFiUG0zU0tRK1Y4MHdyMjg4SWJnL1VmMFZNOExTa0tXTXgrTkNvNjNpdGNBU2pJc2pUS2JsRVpEa0JWaDI5elpiaVIwdjYxalJERkFmVGpsQkxhLzJ6R1Fvem5OdVJhNmdvOGlKREE2Y2N6TkY5RG9XSUVHUWJ5U3BXQ21HR3hmOXk3WVBnQUlFbWt1ZklOTkFSaXlaUHZMeWJRa0Z5UW0xOXRGeGk1dWl5QkI3QVVlclc0MklDSTc3MzkxcXN6UzY5YUg1SjIvQUFOc3YzYkVsbi9QM2c4UEJ3T2s5dzE1UnVDNWt3VXVRS3dFYW1MZ0Q0dzZzaHR1alpBRS91VEpiWVBBNndjQkZsUkU4TFVOaGcyR1lvbVQ4MnFmdWhVUHJaS3RqUnNidUE3U0ltTmkxSktTUjJYMENpOHF0alF5Tm1HV0dXM0dXazVYaFZMTzlNQzJwVjdKbUVxQkVWMHMrSkhCUHl6UVVnT21XSitlM1N2K3FkNldMQlVabVBoTndFYncwZVRDdDdHd3l1K1VvL3I4N3d6S1dOa2h6cWN6cnlJMHhuWUlvWDJkeXNubUtSeWpOY21NdVd3dTlUWEwyakJWZ3dJNWpvRlR1dTdHbU5jU3FFUWloRklWQkt2UkIrMzMxOXplbm5qSUdtVnRlMkJZK1o4V1I3ei9qM29YYTAva1lYQjZja0FRMDBxRkVRVkJSNDlyaTBtUHlydjZjZGpoZ2lSTzhvQXNiYWVVUXpadmZyUFh3TUlWdW9kVnZmS2lZb0FCWkI1Z0tlb1Y0TmFlYWdrTDRzVFloblpyTnVoRlpkRWxkeGtieU5USE9iNjB0MUxNSUdRNElWc3hVZko1VHJOdVRPNnZxb3pLTjNGNGh5UForM2JQSnNvaDVLOEFvSkhXZ2h4UDd6cGFsVTdrdEh2UkhvdllHZGtVOEpxbkRHQTR0bE15RDJJRm9YSThhNVJkNXMwNmsrdU9VdFpmUDI4bXJ0N0FUOVdqV3BzSVZacXp6RldXZTV1T0ZIQnBYa0ZRbWt3NTgyNHI0R0RZWVVFbFdpWkxJMGxWZDhUeUMwTGlpTjRUQ1NpY1NzaXlwKzhNKzN1TmQyKzJJQXJEZkhRdU1ObWZUbzZHcHJXM0ZvRVUvY2Y3Sm9NR0RPR045WG9mRmRIckIxOEtLMGNVdko1eUN0UmVHV211bnM2dXJxN014UktCVmYrQnpzZFgxOGZBeFNJay9yTFB3SW93MkZDaGczcWoxdjVZTStNaVdIVnBzQTM1bCtWZis1MUpCa1FGbFdXdWRzNFZQNWs1d00wOE5QWnJ1WUNOd2gzQkFzTG55RHJuMk5HcmV3Q2xySTNQRVMvT2xYckp4Qk5BRlZrcDY4TVdycGMrL2t5RVFERmZ6bHU1NzJrRm04YjFxb1ZFcUs1bys0WUJYTzhTNXBMNncvUlhYb0k2ZTFubHA2M3M0ZEExN1dRS3l2MmFCbWFIZjIrSml1Z3lvbko2ZFJoMm5qeUtMUmZKT3N6UHRvSEpOSzBxblNZd2pLNHdseXJieEtKckdrSCtOYWN5V0dBbWZXcW1HRk1VUFdxVnhvMy8vY2Vnd0hqN3JxbDRQbmhNT05VcHdKazBDaEZhcndzRW94QlBwUjVqZEZhRVV4VU1CZGFmdVo0N2hiNDNRaFZpUnZ4YzFkZFhWZ3hqRTJ1UmgrQzJUMmpyekdRc3ZXcUd6cTZabkcvMlBSSURxZ1VPcnE1eWVZTFgvWThMUzRLTjhCdEc3U0FmdHhtSDZieDAraFNKWU9TQkxLc3crTUl1Q2tkWllXbFM4VFR6eGM4ZENOWERHN2NYSjE5ZkVFbWM4NG5PaFQ2aERvSlJ0MmVqbDdlQXdSRjlscFEwUnEvY2tjMzhiOUtUTG9Uejl0S3ZDejNVY2dLV1c2Y00rcm9ZQTc2SGhZZmt1WktFMFhwYUNyVGlOSmtNcVBkclg1NnhEcTA5QkFlMkhTVFgvbUd0RjlscHBiY2dQL1dIYnNOcWFZSkRRdlBVV0MxRzhwbUFYWUhvZTJyZTkxVElUL2JtUmE4RHdsYzNyZzA1a3laQWRXNVhDV0pKeG5zYnlyb1Z0cTlaa3pRTThGa3N3b0tDaWZkMitiWGFBSDVUNitieWRrY1JJZ3ZvWHJmM254c2EyMjJ0VExCbU16WkFUbTYvM2s3YzZ2R0d4djZPN3MyT3JsWHU2M3dOUGxQQVZCN3IzZUhDR0ZwOVdLenZpR2RrUkVCQ0dER0JmaXdKTGFldVl5bjJyeHF2M1NmUGIzc0lqVnJHbERaWnV3Q3VWNTdsK2V3dFo1VnpCSkFQM3NUZ2Jmc1k1elpmZzBoUmJWVTdGQTFDcE14T1F2Skk1Njl5OXY4L09xNUNZNGpPUTdyYnZMeTh0clRCSDYyYzVlbkpZN2wrejFrS1RLNVJtc0JDbWgxaFlUOU9sbjdKTzFncFo4dVM1TGtncWxuUG1UbGczYVdTV0VQU201WVVPN2JCRktYT294b2F6enVDbEpZU2NBVERUTjRyNWJUdGJPMzE2cVBMUU5hNnEyODM1b0R3cTVvUndVWktGTzAvbEVoYy9PZUlaTE9yb1dHV0ttaU9CL0JWZ2thWi9UcEp5RkpRWUdjR1ZUeTZIYW9OSFd3MUZZYUZ0SFJGY29wUmx4RTZnQmV2eC9vVjZiT3F4a2oxNWt0UXo4UXZHRG5LZkVYREJKeDlrVjhNRHAxUlI0VmdVcHd0K2w4Y1hFVCsrZkh4NGVRQjVBSXV6Ly80dGRYTnJFRzZXRGwvWVJ0Um14ZlFrejVFVTYxMFNad1E0OU92U3JOUkJuVEFKd1hKRTJhM1QzcXJuY1drWnJEOHNWRm56ZnZFYndqdm1EWE9DeTVjVFBQVjcyUGsyY3ZBNVdXSlRMQmNrbjl0OWhiRkduL1pHcWZ0YVh3Qk1tcHVmRjJyVWo5VnBkM21kVUlRTHlzRmp1TXBLdWpiZjducVhrVlVTR2d1ZWtIRzltYmd6bEhSTTh0cU1Hby9WMVF4Yk56MW5LbzJiZW5wNlArK1A3bzZOc3RwdWxwWmJGczVIMzN1SXBsTHlsRldrS3k0SFpoMmVjaVlkdFFJZVd4OGZINVdWTnU3bTJucDVEWHkzWUFiUWc4V0VXZGhzNlRkZzRFNU9pZ1hXVkp2NU9oY0xTeWxjREdoVjFZeFJualFiOHlrQ0NCN1NQcHNYWHlGa3lveEJZV3UvUThBTENMMVlWYWtUWFVNYkFzZVF2ZDlXTTIwYmJ5ZXcvTGVrcnFBeWxVVWZSMjdxTllVU3IyUUFkSGUwUGVvTTJtMTNmSDYxY2c4QkNZWjUxaERnUXVMSW5RWElPcEhDeFl3WTNOZ3hhMXJCZTcrMTI5anJSZmtabWd5QXc2VTBYR1hPQ1hDaC8yandoTldSTWdScGppaDZHV1Rjcy9wd1Jtd1pjRzBqK1BuRzVhTk4wbGpRaUdDV3JUeDR2V2RZOEdjZW1KOHdIMlk3TnVWdUVkYjM3NXAvUGtJcmxtVlVDb2dNdy85bVp0eG85bXZnRVJySGJoRks0QUI1cTB4U0dNMTI3dTNzeWFjMThNTUhna1FYcFE4WGlYY1Mzcmd1MHkxNWFRU1RPeW1ZQk1RT3R0TXFmTGhiWkN5Zml6WXF0SlB5NXlOL09yVGg4QTY3ZjV6TVNXbHE0WXdadjVrdFpVRkRtWTJJU1FHRWtKU1ZWQTlLTDc2OVBHeHZFTUg4U2NhTDhTUzE0RFpKZHhDV1FUZjFkWGZ1WndScFdZcnZHZGFxWG5IaGVFNVlQUVpRRmxOVlRuQ2JyZlJBZC9PanVHcndvNFdqK1ZKejMwa0pkYnV3bVlLTzRuam9rQXNSb00yRGNhOExjVHVDR0NKQlZDaE5lRXRoQ0kvOUNLNGxnSzZ0dVRHbEpCNmtHRE5sSVFRYnV6OUlmQjVvMHcrSEQyU1FlZVh0UURwcm0rNk9xYzJhRjZOaFRscWIxQkh6NDgrWEsrQkl6citKUGhUSFJtREJrYUJmMkJWVklyL0pvOHZicU9XZC9PWFJtZ2ROL2d1UXhtOWJ2VXdUdUczd1RtRG1VcWEyb0lNQ0JrRGc2YytQenBWWndFdGJNWE9MRmRrQ2pHSndVSE1KOUgzTUgrWDI4NDFTYVY2NUpkZHA4YWRtQ2ZlYmZUbjlNcmMydTA0L3BOTDcxSjhqcjd4bTBOQkpZR0dEbUxYZ1BLWGh4NFNIYkJjdVhIaDI1MmRrRUNubjNWMWNndUhWMS9zL2MzRGlJRTU1WVVMQ0xYNGNMWnE1ZHRYdnEwVDRPRGc1QUlmajg3TjJrQXk1U3Mwd1FKems4UEZ4S1EzTzQyYmx3ZUJ0R1FGWWJEdm42WVhWOWNDemNRd29HbHNaTUFNamp6dVMwbFpFUno0VFhVUXBzQ3dFNDFWT3gwcXhTbWRoVVk0VVFCZnkxNDFMKzJ0N1BPOU5zWExQY1JFMjdpTDJPQ0NXdTJBQjBlRHc2T2pvNWliNTh2anVlUDV6T1h6azIwSnU4eTRxMEhWa0VSNElQNXFCa1R1VllubkZvb2NLcldoTHNMWjh6VVYvV3BDUU1jeWlBZHRDWW9Yd3AwQmpkcnlYZ2t6ZFVNQ3BHY0poS3E5VTNHQ3o5ZGhtWDlTc3FKcEJTTlZMTk5xMEZ2Y3lOVFduUjVsNzhhTFRkUDdkTVlrNFZBdnhJSU42OUp2b016MzFyNnZUQnlVcTlOTjFrVGM5eEZIY2Z1WklrVmFMaTlTZE5SYUpPY2RYY0xOcnZtdVZlUE5jK0gzaGI3SHVzcjVnL3dYNmRncmNhakZRRzFWRDkvamM3TzJ2RlFSZ2ZRV001bkMvVTVmdngvdmEvN3pmOGpmblkzalp1MDNPWnFmRHZtV2FBL0xWYmZFY1UwbDFsK1BRUDRaRW8vMndmV0pDU2tsTGMzMzlvV2RyWmpGME5XOEdtejNFTlFmZGFyT3p6dlQxQlpGUTM5UmVuYnp4QlRPT01wRHptYzRqR2xNQ1VEM2toeTRrbUxFMVgxdjNhRTdIZmlQUUdoTU5HMm1ET3R5aEs2ZVIxZ0RWazY2MjJscWdFRXcxeEFEMFhESkxsM3NudU5sbUlGSHdoV2RQRXdxN01vMTdZdlJac2Q4bTBhVFQzU2ZScHVxK2Z5dUswckE1eXgxRFI5TlUyNERKeDlSMzlXcXdKajdSbDh0QlZpU0luS00yZGxpc1F0aE9lSXlaSUFsVSt1dlJiV01HbGNmc0VlTkh4K0NRNzlkT3ZPZFJNUkxOWEg0RUYvU3FHQmFKU0RNdmdyTGxJMkRKeTZkbnBNb3N2ZEhsaU5MbW5RQlRPZ25Kejl0WDdaMmRUbWFBN0ErWEhmL0ZLUmFOWEQycmY1QUJuY2Z1VHlqY2VaSFRQcEh3RUZIenlPM2QzalMzTGdqeTRKTVRFZWJtNWZ2K1ZTQnk4di9zTDVUZWtFRWdoTHBEVHl6T0FGOEFIRS9JNzdvMXRiMjlmWDEvMzl2YStHOVV1VnhQQ3puQmFRVC83UlVlcVoxbzdXSlJaY2pneFZqVVVMaXdXaTY0WGI3N0FWYUJ2dlA1MjhuREc4SFdPMnM5RStXV2lSTzhZc1lQNk5XalRYSm1Ob1FvR2t6STl0VS9ER2k1RkxlZWY1K3oxZDZ3eXZPbDltTkFCeWkrQXNYYWEyTEpUaTBhMVpVZTc4aTI3Y2NhTzFXNnlDTHRSN1QvN2RIbjZUOFJ3d1A2R1BqYys4dzhvNUpNL0cyaUVGSjlIVUxrS0VaQUxWeUhKRXQ5VHJkeFNnanlWb3pXRTd5V3FLbktJNjQ5NkN2a1lBNlRwb3BSWDVtTERUcDQ0clFpdEowT2tGT2MwaU9SQ1R2Nm1sQy9QWjMyeHhUY0Fad3Q2c0NCTldMQUtZeSs2U3p1eUo3YUJUVHBxL1BwVzhMMnBGTmNtbUJNZ0Z2Q1h4WGllMkR3eUhMcDc3dGd0MmExemVaT2ZoOGYzNlNaN0xYdU54YkJiejhCZ1EzaGRrV2IreWJkYnB4b2VKMFFBWm9KWEVKcThjVTRzWHlUa1hLTmovcmlSUDllalkvSGNUYXBZT1lDVmgwK0FrQ1JXcW4vV2lXZVA4ZkJjUWVic3J2Qkc4cnRwTmhYTmFrNDdBMy85bHdxNUIyYXhtZDB5dFY5WDUxa3RKVGJ0bEUwRnN6dmdiRlFpME9YTzcrdkdCUHY2YkRNMWF1cWRnMHpFZ2pNSjBkZ1pDN1dsbG5aczVIUzA0cUxNYVRJWk1zeFFiMVlabUduWExGb0dkeFlJU2xtcGtzeVVWNTRsK214RFYzQjBRcGw5N3pZYXZPemVGa2pWTWlIemQ0UHZVdzl2bzJZMzIvMFJJUEVNU2tua0ovZmVvTHlTMC9ZQ2tqTU5RUFlaSHc4c0lKWE8vVU83RERZZXJ1d0kzZU9wb09VbE1RRVBkQ0E2SGRxQWxhZlJaTEpxZGV1YnE4Zmt0MmFISEJIVzYwUStzYW9BOUxIQ2FMUzhuOXdKSG81Q1ZnVktHMmxsQlRwa1hCTGdaWDNwdU1FTFhUcWVZVU5odE5HamcwVGI3QVlvSmxuTnV0VWVBWTVPckVJQy9INFBPNFBqSFIzOFU0MkQvSFVwbzJaYzJkTDBsQWJuZFg3aE9LMWRCaldibHcwaEFTQzhSSTd3ZllpK1hlZjdRc3NabWRrZk05TlRYQ2lPdG1KS3BQYXlzTnNNYzBHMmVSZmlYa0J5OC9XNWxURUtINnJLUVNlNTViVG5HVEltbldyblNQV0xodFVNeTA1NVdnKzIrdWl1T3N4SE94ZjJtbmRKTzE4NkROcFRJTE95dTNnZDFIS1FQNmJxK3EzWm9tK2hmWGZXRjRNd0xSWmhrQnlxblg1NzgxTVN5Z3F1bGxZeVE0Tkh4bnM2RUpqV3JGeTA0K3BvYmQwaUN1YVE1L1Z0L0FuZzQrWGRGdm0ybWlINXRmMjN4TTFLdjU0amkyakF6TUh4RVZMQjh3YUQwdGVIdldVcmRlVWdhREEzR3M3R1RtL0JzaWhNc3FRb3FlNnhJRWd5RmtMRURTOVltRm9wU28yMEk2WDFmcmFxTmlnMjJKa1JadjB6SmlXQnNhYUJjRVE0Z3AxQzllODJSTDdpTVJiOHdyYXVPNi94UXo4OE91WnRtbDdlM21kbnIwSFppL0hnc3g4cVg1RmExV0MyL3BTVjRQdGc5K1p4SXlDbFozbnQxSVAvM0NNaXlOK3hadm5ZYlU1dGFWaEU0bnNPTy9GT3ZKbXNMT2NEZ0VTTVdzbzJNWnk3QnhZaXowZDRjSS9reTNYY2FvMzNIZE9zTitwc2hjaVJTbzZiOXFrREZOZ0NBZ0pVNEE2VVJwVEEzSWwzbmsrY2ZOU0k2cXBvT2lMaDZCOTB2c1UxR1ZhdytsNVh0Smc0QjBBZGROQjZUQmVGSVA1NWxKUnM1U0orbkNRb0tRM0c0QXpsb3BPYXp5Z0dJekl4emhCU1NrSGxSbXBVWWpucXZyM2VUbDl1OXZSMGRkbTNySUY4OGZEdzhITTA0aEZmcDE5Rm5YckJKRzBDaDZJYkZJL0FnWkg2UEFvNFh6c0Q4dFJCU2E4eVFkaWVpVnI5TEY1a1gzNUJOSkY1UGdSNXNHYlBuYnQrVFpocWNHRDNWbmRKTkFNaWQyZ24zK2tHbHRDdjdDMTFxaGltT0V4M1VvSmduamI1aFVRYVluQ1Y2aWJzMmRiNUM2eWdoTzVHZHZJODZNTGZjWkhZSXpwanQ0elR2SWdtYzZmbjdoMmdWQlFaS2VqS293Q1pQNS9PeHZ5aVlqSzY1dzU2elB2UUhsVGtXb0FEWGl2cGpBUitwQjBxOFp1MnJQdWQ5OS9CRFUzeTVGazRWUEJISi9HamlwOGo5cExtOVQ2TlhyNVgzVGJKa1pGMjVUWnFVVldJR003MVlHQ0loSUlFLy9MUlNZWWZDbVJrbWJEUm1GMngrZ1lsK0pka2w2VTBxdlNxekc5OXkrZkRLQ2dwTVFzZnRCRDROTk1Yd3R5VzJkZzVzVzBwaXNzbGtZMk9lM3A2UGw2ZmJqL0xFRDVlcHovTU1ud2xYeSs3WHk1QWNlenFJNk4rNDZHaURDUFFKMkJXbnRKY0s1RlZxWVJsR0dRM2ZXM0lUZE5waU5PbW1xaUF0TlhlSGFPM0s1dm5ydEtqSERBVFYwOGZuMGd0ZVdTOUZlWGY5S2ZJVkMwRlFKTmpkSGVhRlNUdE1IT1pWaWUxR0NjakwvS3RTUXpRTHhodExSKzZ1Smk0eGs2RnJNYWZCYUtMeTZmMzNpQ08yb1l3RGhtdldYSkN6Z2pWa0VKTGNPU1dhMERwcWZiT05Ea28rN2hYQ0U4N1plczhSNlE4alAyMktMZ0I5VHc3Zk0vQVFVWDhVOUwyOWlIT3JWZ01mcHdndFUxeXZsK2ZET3FJVXlyb1dWM0Qyd2VsL2FmOHVhWVM4bGc1czB4bENVckZXdCtlQmdxWTBTaFkrbE1GeGIrTHNXS1dPVFc4RE1yeENoVkNSdmdKSjhiV00zMGIvZThoSUJiN1dkZjV1a3NpL1BGNjY4YTNML0I3MCs4UmlDTDhldlY4Yi9zZ1ZGSmhVOEtmVi8wTnlVMkRSc084cllLa2tjd0YwQlMyTlJVZzhhVXNoVFdJU2JIa2xMWXVIWlcrL2lKcFZzQ2Y5YUN0eC9Uam5leVhNZFdHWGllMUQwbHR1MkJ4ZmtYNXlXblp2ekV4OVlIbGI4bE5oR3EvYlFrWlp2Z3lBcnFjTUF1YkZpZFFDMHFwYUNtSVQvRzdzMjREYkZhVUgvQnJ2OGVBRDhibUZGQkgwY3lHc3ozMTV0SW92NTN3NGF2WU1ta0FaWDhsN3ZtemY0bU1UT09WVHJiUHd6bWxvbTFrTEM5S0swRThWWE9Bd1hUWHZZMGttNENNTkduNlczYU1VTzdkdmIzelpHTFRtUFpTUGU3aEF3QThYUUE3RFAyZkJuSDcyMUI0UTJFakdLVDFtblVObG1ObWFPalRTMyt4ZitjTWtPQjJsNlVNR2R0Z05MbFdoR3gvK2RPT3JhcVhlQzdrVTVFZUlZNFZyd200ZC8vVHI4eFZYSURDeVU3dkp6b21lV1lkditGTFVWMVdXSWlwWEE1dW0ycGVaYWhmcUhzSXNJY2I1cW9BZWlXZ1g5TG9wejF1MEV1WHVZU3IyVlFhK3dJMGdTaWkrV081cWRUbFRJeE5YNnpsa3BwNEdVNlhkTURzbXBJMUtrMFJkYklkVy9EUW9vcFoxY0praXJNdlpDeWNraWtWeW1SRDRaWE5XelRLSGhZWXVIVzJaeVpRTGlQcVdXZ3hvMDZRa3JBcVdoeGhGb2xieGo1WTdUU0JESDNVa2ZEN2dBQmN6MGdhTnVudkJLMEFNVmZVU2xwOFNEL05wb012YU5xQkhxdnNRN2lNUU5TWUM0N0lxRkU3QmRoc3UreVVMeUdoZnk4YTJlUlJFMnV2RnJlRnNXZDY4NWRpbFhxVTZzb0pzU0p6MHFaa2ZEaEM3bW96Sk5NcmljbFZTaDBMdk1sRGVIUUovdGcwdFhkMnZoNlg1cisvUC9ZWTZ1bUIvYkhpOEg2NjJmZmM5QnUybHVBbG9taHQwR25uRjBUQkV5T2xkMUVzb21LMUdqT3ZhZkFqVjNMNFNrNjVFeXZkS2NDbDlQT05HbXJNM3NHMVhvQ0JCNUlqZ1E4UElHRmlCWVk2Q0IrTnVpK0RuY213UjNnTzFETFB3NHhxQm9yUWU0dDJxeVFsRUZUSlR1anZCYUY3RXUrSmUrd2R3cE9KMFVLQkFhbWpZMVBFemZYVHlaOURxWFJibkJXM09sdVY5TGQ3MHFRUzI1QVU0TnR5STZtSUM5a0N2OE5PK0Z2ellnNUo5Wm5Bb3JyZ1lKS0hnbzI4cVZpWkVWNE55Ry9ZaWRXbXkvU0Zla0dCTlhKNXpxa0trRDVpR2k3K2M5TXF0b1FkMXM4SUQ0TkZYVGR3azZhYlR5b2VGd2dETTRJTFJDVEZGeEVKZ1c1OWcvNXpzTjRTSlVyK2N6MkxjanVhbGdaQll3N2N5V00rMkdqWVhRV0owWjlNZ1RvMlVuSzN5alk0dUZDczBmemFzQmxuM0lpOWpCalRmN3hQYkxwcSsxa3JnSG9neDlBTWtTZE43b0pPWGxLTUhrRTJPYlh1Y0IxbTNPdzJMbndGWGp3Tmc4bVpDcnB5M05id2hRMGFsaEc4bUFrTjlkcEJLWmhhT2xtRDRYeVB0M281VzRCbWdKem9oNmhjc2d0MCtBODJFUm5BQVhFdXRKbStnMERvMklPUitSOWN1ZVJRVHk5WDNRbS8wTUFvY0pHTkhoanl6UWZEYzBnTnAwby91a2dXb3VtSm1Ca0RibE9FNGk2QWVnTVlHaTg2dTVUY3kzNkc0ZnRMejhkTGZ3UUtDTHA0Q1BQeVA2MEh4UFQyOXNRdCsraW5CQ1A0bW54cXFON3pLYUlXVENhYjR1SldNaWZ4TXVUNmRLblA2TUthd2JTenRXTytNL2REdWNJd0pqRXRxWnV0SzBlaEMwZHJuSXFyYlVITGFZUDl3VzI3RUNrc1FnV01vVjBaODduTXR3N1JRZit0eFVGRmcwVlV3OXl1alFTcVBpWnhoOEVpS2NNeEJ5QjM4LzJEVEVsMWxTT2JHd3BxZXRRcUZ3Q3ZjMDE2TDl4eUYyVS9VaHdVaGhLUkpoTFZnUVdQc2x1aGd0MVNPY0JPdy8xcG84SnIrWFUyY2dSTDYwbU85TWxMdWVLTDB6TkZtaXV2OE9CemhLaWN5am1GQ0ZnaUtlV1FGZ0lYVElqRXVrZE11cDJvdWo0S2E5UWVkZjhKTHJkQ1VGVm41VE9IUnM5WVE5a21EcUxyUXU2dlV4UncwYTUyVEVmcFhhcXYzYStMa1YrWXh4b2gzU0JvU3pqOGFOS3pVcGJiNGF0ZjI2WUkxV2hGeE0yWXFLM2tURzcxNGhKTUJ1MnFnWFk4RlJROWZhVGtZdllLcWpYaTlYQTJ4TXExd1I3Mi9TYjFuSkhoVGUxaVA4MTNGdm5jdFJ5ZklPeFh5cGdqOXVHSHl1NStMOHJuS1VQODhJd1ozRGs1T1RuTUQ3QVlNR1RFRHVuOS9PN2I1M1hXMVBRMEwyWXJWTU9lNi9Uek9kV2RMWHZqVEN1Yi9mcmU2SEsxVmg4c0dOb0tsR0dadlphL0J6citkNWpwSVhQRG80YmhlcE41eElWSUZwK3BMTm5ncUN6clBFdmxONjJLQlJhcVhxamdXT1Vick1xWWhzVEFHbHIzQkFUWG4rTjVPc1p5N0g3ajMyZ1hFOFlLbVEweU9GR2oyR1JUbFNwRUpzSFV2WlhVa2NFMXZKdlUyNnVDemdyUVVQZWpwRHlldEx2R2JUVWg4U1p6N0lZNC9CTDhUYi9sbGpIQ0VDTTVDT3FQMXRlYndyMWMxNzA4b2RreWxmVXovem1oWEJ6T2Y1UTVNVTVucGxRaGNBc1hUUTBjOXpheUlva0NFbUFFK0dBbHhKWWpDbGVLWmFzVXEzTVVCVUdBaWVRZE5xeWN6WmNxWG01MCtZREVibi8vdDVZMXY0ZXpsYzhlNkc0L0h4ZVh2cUF5VWxpNW1uS1RQeENpYkFZR0ZiTlVMRXlXa1ZudVVheXE0KzJQYmVzeEZPdzJiZ0NTb29Wb1Eyc2l5bVAvT3htaWg3Q3ZNbUczV214dEo4MjQ2bjh5MzRuZ2ZkKzZiWUdvTjdFL2tUemYzMjhHak04dXBjVkpMSitLOERFOHpsVjc3WitaT04yd0Q2MytoWmFqMHBrLy9rYmpLNFprNWJNb2hzQ0Q1NFZLY3IwaktDVDIzVkhSY1VVTFJrUHIwa1o1Y0NLM3BsV2VPcnNwb0lLWUEwOW5VcTVyUjh3WVVRYi9YbGpYT3F2MzNOSldxS3N6ZDE4Uzk2RDFxR1c0akVGYzRDV29xYWRtNWlPQ2NZNTRTVk0rVS9aMWh4Qnc4dno4ZkhCZzBXVndlWDVlMXpHMTF1STRQVFhGODBoR0xqUGhiU3JYQWR5dzQ0cVRwLzBkK25MbTdldXQ5UHNVelV0R1RXNjFGcjNNOEZXR3hjdi8xLzN1ZXMyVmRPMWlyZEorZFVFN09VRmhYNklVblIzdDVEUjFYZGxGd2R5Z2VQNWNBUVpFOUxMemJIYlhXaEZDZkhUTzhqMW5xbFd3dXQ5S082UURKdU9ZZkowaFptRXBYZ2ZhT0svV2lOdjlBbXViU0k1WC83MEVpcUo5WFVHY29oSFNPejJ4ZURnaUlnSUtnaU56VXZwU1Z5VnlBYjZEaDV4REs1dUJjTkhsMGpiUU9oWThlQjErUi9YYXl1K05ySmRPMlJ4bHNLUExpWk90MjVlaWlDZlVHaTRlL2NSWk82V0laRUpmNVQ1Ukk1bXlXbVorR2JKVm9hL29FdDNYZUppVEhCOFJHc1NacW5ZRFhzNWJRSDlpLzZuME9DdVRtZmNvdDhTM2ROWUx0Q2hkUzZZTkZ4dThIbUg2b25SSUErcFBOYXpjUk1DS0dhdHFBY1pCLzFjTHNJSHJJQ0l5TUNZVUp5U3orN1NvdE5oNWEwVlhKNW5PT09qZGFOYUJqVldSbm55MjJTRmVSYVhZSDgwTnc5MHlZbHJpcHYrMzlGV1VpMTRNN1Y2TGJCcjl5VktiSVkyQ1hNMElTRUhIcDR1YUNzNGhRSGNqbG5NaUNZWkxxclpiaWV0a0Voc2xpSldQS0VBdDdpd2lmRlJJbnhUUVRtNG5pL2w0R21yNFVudFMydmtZYm05SHJPVDlUeTIvT3N5azV2VFVBU0VmRWt6aFY1RldkTlZ4OGUxOGdrSit1MERSOGJLU1hsVXZZRndsYTVzNjVPaTVrZkRFOEZweTBnWFlwUE1qVHkyV0xWZWhkUE15UWJJNEpTVWxKQ1Nrdjc5L3VjYndFNHl2cmhJaGc4ZkJNRGpFelkzZ0NQcFlhVFRPK0paaUlrYzBMME5TbllMcGhNQ29ZWlZXSWl1UmFBcXVnZjJHdlIzUUMvMUVHbkRQMThBWGNzSnRReHFDRDlrdm5vN0hIeHBrcGZSaFhWVlVNd3l3c0VyVThpa1ZyWjRuOFpIY1lPdWFPRXgxVkFCREg3ZVBqOTJ3UWhxdVgyR2RNZ1E4MzlYL3pDV0NoMzJZVUwvZzZuV3lFWHF6ZmNPcWNkOTNueXdjaHZBWExUZ09EU1NRUVlFNUI3dzkzeHV4a2hadE80MGNzV1RXM2pVVXVlRmlpYS81NUJhbjJNK0ppd01jUk1tUjZkVUZ4OW5uWERuNXphaWtuWC96U0t0d1VFc25XVlc2MjJkTzFMSEhDdnA3ejBjZEFmUG1NTWs1TmVkWWtVS0xWTGdSYnBhaFV2Z2dVY29YWXdWMHRlZ25OT01Qb2RIZ1J6ZjJ5Mm02RkdKRXl3U0NkdzNvNktPeFVPV0NOaXliYTR3V3dqRmFFeU9vcWpxUFNjbklrcExDcU1jVkJaY3lLUG1FNDRmdFQ1KzlnNzlIODI2UFZFUFNKcmh2cURhWjBZOCs4dER0emxiK1JDN3ZyTmc3T0huamwxNk9GNHZVQW5TNEZoek82cmFXV1pOaEpuZkN2VHZMNTZ1QkJ5R0srTVhtMWVCNWtoczJLakR0dEhQWnd6NkFsWVdLM2J0bjdNQkozWW5LSnpkNXNPSjJldCtmM04xaGd2SDBZK2JMcG9ZTWIrdnQ5NlpUdTNlc0hBVmkxOCtUdjV6ZHBCTGFRcFZPc2U3YzFua2hINFZIUXN0bi9TUitDLzdySXM3VlNHUXQvQjNjYjNlT3hJWTZWRy9PM2pmMUVQL3VsK0w0Q2xVdnBtb04xNlRJZHVGNzFicGlucEpUQkJVQzdmaEdTbTEzY0krRVlCTzJBY3BkVTQ3UHZkWE1acDJSMGNhMWVLTkxpMDZrank1THpuZm1aM2piMFdPWHdlQWZYK3A3T3kvZ3VRRTBzQXo3dmFSbGkyYXA3dklKREg0Uy90VVVhUXdQSWlTcC93Qm5jVHRSc01uTG5tVDdrZEpFTkVXM2svRmZLcm1vbktUVTZHbjI4ZHN5RGdESXpSUHlaOEN4TFFtQUEvdi9vK21hNHV0b3YrNkpyY1kyR3pScDNOaHAwTmkyYmR0T0dqWTJUMnpiZG5LaXhyYnhwZS8vOSsyTHVaaXJtWG4yN0xYWHpIN1dJamUxRDk0Wkw0VW9hTFNqVlA5dGsxQnBJdjFiSjM3Sm5ERlVxSTlodXN2Q0Y2V0YzNEk3Wllxb05Helpvb0VUTEc1ZG10R2VFWnFiL3FNTWFVY0k0a1JtN2N5bFJtMGNPM0xBb0VhRFVmV3o3MmpZdWRINm96bEpBZmYxa1VvU3g3ZUhNdmZzUDVOdThhR2gvTzI0L0tXaVNpeEYyQUIvc3NoWFg3cjBRR1dJSkE3RTIwWHUwZ0x3ckRYTWtsSU5EV3JuWS9YcHY1VVNYVkZnbGUyS2R4aE5zRk9xTHdlc0dOR25zNHlrNWtOZyt5Ty9PQW5XZis4TXlxbDBYRldVM3hVcFZCeVhhZXp5R0FoMVJkRlVQMk5IeDBzNzA1ZG5USmp3WlU4ZE9DTFhOb0pzZ3I4bk9JOXBqRHF1V1RSRU00TnNYSG53VUVMN2RJQkw1L1dhbFNyUnVOUSt0V1R3dFBMSUp6TVUybFFLNG9MTitFQ09EaTZTVmRwWDNSSWJOa3ZCQlFqeExrcldHZzlndVNWd3FVWHU5N2hHVnZOMzg2d1NITVBaK29WLzJ0SXhFdzY0UDBXQy84WTRRMHpoYTNrNDdLQ1lPeW5ZRFlOcEdjcDJoMUxJMktmeUNVSU91dXJIVmVYSDNDbmNadVhxQlhGUTBKM21ERXRNRStmSkJBTlc2elVqQi9rVW9OWURKUGc0RUpMOVZvMVlXbHoyM3QrenZ0ZlkzVGJkZVlCc21tQUN3WW9MUVd0cndpTHY0VGN5Qis1OE9Jai9EVHROZGo3dFo5VFZmWmVjb2J3Zys1MFpLTVBUbXlqWElFai9zQlBVa1FQSmU4cHAzZFdMSjBNUjlMMTA2UHU1TzNwMWxzU3REaFNmL0lJMXpjYmg3TUtnVVR1RnRPODA2eEx2amc0R0VFYkoxVTNvUk5JTkE1MlUzVzRZNnlCZmFOcmNEMFdFZ2tiUnphSFlMcFZXMXZsSHBpeDJaSEJCdUVrSG40eW0rZXJPK0g1Z0Q4QlBPZ0F5dVJzdlVBZmUyQjJ6SDlwRTI1Rk94bkcxYWREN3ZpeGlOWWNueXVlV0lkMXczR2RxVXBKUmowN3BSU3FPdElLdS9iMEVNUlF5TkNsL2pyejNSUHJYVnhrdS9YbVhqcG1yaHNkMmxKWStqU3NMWmZmKzlzRGhTRGdKdXBFc0ltK0s2NWFuZUcweFBtWHNScnhLVmgycHpHMkp1U1pSY2FrQmZSNlZZMlF5MUJtSG10UXBrN21SM2ZQNysrdnJCTVc1eWlWTG5jdXNyQ3dDSWdJaUlxTHpzN3ZIOFNXVHVoV2J1anNQYjBmSG02TzVJYWJzTGkydlpyZTc0NHdKRHdoSWFtcnFsNWZBK2pDZGJ2aWNoU3prVmVnZEdUZjVyWDJ5T29udlU3d214MmxNb3h5Mm80aFBONmJZdkpxK3praXpyYWh5QVQyeHVYL0dNQ3VaaDVFbURIVytmeE1qRUVJNjVGaTBtbjZNTUUwdjZ0QUJMbGdZcXpkcU1kcitGOVNKSXlaMVIzY2VmNjhldC81RkNjZ0dDVHF3SjJmem40UjIwbmNHOVl3Ykl0c2tFZENmeTV0OFNvSlVLdGd0UEhpak1PaU44a0pOdEtkWGE2LzVVTHI4Yit5blNhMHJ6NytZRmxqbDVEVE9VTkg2cTdCa2xUYVdXRi9CQkdURjBDOVFjTFpZUTdla1BYOGRTdjFpSkw5dzhJcDlMNk9KcUZPYkh6ejhabmwvQThXR0oxL1pNTUJNdkFBZWR6R3UvY1U5T3VOMSsvQ3krbmRCcGtyYjd3SzRkS3M2N2ZIOWs3M1JmZmV1VFg1ZXZxZXJsd3ZkRGc4MkhFVG9RTUUya0Vub3pJaVJnNzI5b0R1ZmQ2cVc5MU90ZXFWVnNtTFdHcjNVcGVnUGEwcTRDMmYvRkw1eHcxQU9qZU5tYlhuVXNvZlFPVFUxeDF0b0lIa09kQlJyNndEM2JpenRZakRuQTlWTDYwdERkNXpHWDNGcVVWRGV2c3BwQUlJU3d6WVMwWnN6UlhBSHdVL3dycndGaTVyVEJvMUtueTVmYjI5ZUhFUlUreHExNnRGc2loRTNudmY3dFg4RDNzUUVCSGI3VHBJRnY0dk1RZCtDeWlyYmN4ZWNLNmFkZnZKbWRVanhoWWFzVi9maW5MK01DeXBUeEpHZG84N1c1cHArU0R1SEFraVlvYldKVkRyTkVQTWt3eHpDWFJib1pXa05LS3FSNkxURVJTQm9jSTBSMWpkejlXZVlkUk9JSzd3eXhNSnVnaUNEQ1hIbWpOaVNQTFBxU3BCTmNRMHBhcHFoeVJrOWlCSjZ0WkxuY1hPRGp5OHY3WHlyK1FtUVEvdElUYzJ6SjB6S0YwWTEydjRiL0I0ZFVlTU05U3llMjU3K3FGdXhzcldON1h0NS9VdjhrU3BielAveCtwMnNsaXNNSFJPT2NnOUhKZDJIY0RNdmJpamJPY3pLOXRyeU1EL2tTMjl5TWFXNzdkT1NtZVNNbUx0b1h6UkhwS2V5Y3ZaMVMwUWh0M3BBYzNHQXdKWlZIMldyRnlMZjBJU2N4dE8wTlJoQVNoU2VLbDloMkptYkVJQVRMU1l1TGw1Y1hQeDU5TnFOY3hRc05tL3Q2dnE0M2h1ei9hd1RXMXNBYmRRVmtHSFpramVvMEEzNGJXSHU3NFJ0aFdGQUNNS0ZhSUgwcU1iSzBuY3dXaFNvWDM5OFloRjlRZjBDaTkrMzdaU3BtT0dvcUtiSTB0THlnVGJzRjVkUmZ1RE41OGVxcUs5dDhLMFFja1JpbHVzbzIwUktReWZJNkxiSmw2SjQ3U0lzeDFRNHNVS1FXN2NSWHRXUitTME1XSkZuN0xaTlB6NVRmZTNNZ1YxOGc0YXFhZjM4NGQrUDM3OVh6WnNYVEZpUlIwNmppN2tyVm8wNndJRmFZSWJ0aUZpS1ppeDhuck1vNTAweng4YUhic0RPaEQzcGppZGhMaGhOeFdqYkY5bStndG9KOTV4TkNTTzJISHl5NW9GV00vN0lnUURYMk9VaHF3YU5LMGdBUE9OZXg3Ylc0NFhjT3czSit3TlRzbFd5c1hwV0xyejk4TFlkSUZ0dlFScEozQXFJTmZQMXo5VnNIU2tXMmlOZUJKWVdRMmR1WGxQazQ3VUJ4Ynk5RVVPUjVSeDhwN0w2OGQzODJkRW4ySjZjelk4QjJCbFJVbHpBWnAzQkJkcEFOZUY3OVk0M1QxNHNhZlJZQ0liU1hadGNmSHpjUER5N001VG9DYzM4VENsU2dHVXI5b3lKRUV0TnhwVGFFU29LODRIK01RNE00NkloTlhrNllZbnJabzFPeW1VRWY0L01yNmZHSldsT0gxRTcwVjRLYTJQVE5JYXJGOGxsKzVraFRYcW92YXFiNkZCRDRseGI5cDNnejZnWEttK010cldrWkVrNEdjZlV6Tm91M0lTVDVCUlJMSVBWZStJS0FnaU8vYWx5QjF1NlM2eThwdk04c0toNlFyZnYwRDAzTnBISGp4NlBjUm9YRVZDMHE1YnlCbm5rTk8wM0tObCt3MTh1V2dNcHJ4cUZuUFNMRnRyWTFuaXJSZnNmelUvQmI5RVFTY0FUcmwwaGpTMHRHWFVtSnI3WWFoMlh0NWJKb1RFZzlYVWZVMHVBdm5rMFBMSWJxaSszbFlqRlQrY3pGSjgyUC8xTGY5OHVOZm9FaXFPSEIyU1VUMFROdGNxTE1BV1BwUXp4dWMrSis4a3AzMUEvNHpnd1luME9sV2tMWGRwYVF6MXhCVjBIVGFoUXhibTlqR3B6Z2luY1F5QmdEWVljL3RRWEtkYkVmVm5wS2RjbitLZ0hhQmp3VUpXQmVHYzk2c2lUZlIrb25nWTh5M20zUGFTVmljSkt6TVBKeUtUZVVubFNPOVlZdDZxUzFaNWZhdVZlLzJBNkNFRnY4VHRFNkQ2bkhLMXFaWXhqcmxyNGtmYlV6bDFUcTZ6b252OFExdm5sSFY0UWhZOWI2ZzAzT095YXZxNWxBY2E3bHI2dkFIdzRLKzRRelQrc1ZQQldxNmptV2xWY0FadVB6MkM3OURjb1R3MmJPUk1WRVc5bkhFV0NZaHVVaTBnWEpVcUV1R0IxSVV6em5BT2RXOEorbmJTVTZkRjh6Q0RIcXcvYlhQZU1mbVlySmJwNE1XRlNwMUdwVXE2Y3ZQZDVYRHBCQ2hYZUVKQktDR0tqN1VRSGNHSzJGVVZncjRMblZ3VEFIZDQ0VUV6ZFRFZm4yWGdvRW9heTZOMWFaeG1kNUsyY2RBR2Y0VUV6QThmOVlqWXZpYWo4OEY1cVNJeEtEeFZaVSttYmVmaGorcnJDMHlqMk1HWGtaQVc0WmFtWXZhMHhSUUwrN3R6UFltUjBlUlVRZm9sa2dLMkcvSE5hOTZCdDhqRVdnRkRLN0VRNE1aL0Y0a2VtOW1tME9OQ1o2RmY3WE9ZV1ZaMWNZeUVSaDdKcVV1T2gwc3kzbU41U0dvMWVycUtxWHRoU21UdHdNZzBZdFBQVDRvbmE4VGovZm9uS2RLN3RROWs5U3ZCNm5QYVFJMm95cVNSMEZETVIrbDVZejBUclc4Y25HeksvOWpEdXFZL2MzZ01DcldVcWVoTmNTQktSd0p5MklWTXQvVE9hTlVsWnFLOGZyZW1pTkY5ekJYNXpLNXQ3NTFaaVZUblF2NW94Mk4wbmxJM0h3NUpaUG8vdHNVeFpKd3RtcmZYb2RROXAvbnQyQ3daMWZKd25aUTB1RFJveVZJa0xGcitOVnp3NmFoWS9rNTRySFdIR3k0b3RGTlFIbG0rcSs0WU9tWWR5VjNzWVhYakpicHZIMEpweFk5RUNBeUtON1YyUUhscTZpVXRud25qYlg0ME1IaVBjekw5dTRyek9SNHI2VXJHVzk4c2h5Slg5RjZhejFSVU8vcGNpMjhpOFJzVHluUldoWVc4QlZPTnhFSVFZSmZnTkZRVnBDQUlDWmprSkN6RW5QMVFmT0FwZzBFNkJYVE5LYWltZ2V2djNFeFhOeHNDMVNVV0Y0WEVxZWw0cXg5QzhmczNRaUhqMmd1M3RwT1pwMkNNWTgyd1hyQjhSOEZiMTNUSjN1TStJb1JraU5mbTdsb0Y2ZmdQN0FSU3VIMlZ0OHZLUHB0NzZDTmpTeGNJY1A1MFBCdlY5TCtmaEJLaWR4NG5HTFFubVlWSDhQV0F0M2J4RGR6YVNlcElXdndTazMrUUxRYmcwVjFncExEVkNzdm1pcGtMVjhGck5IN2tjdVdXSWZZZFdHaTd2Y1hVZkNtcFpVWEpGT29nV1ZZQXRUTE9BTndWNVhMNkdQWERQdlZPTjNzYkc1dno4dkhITk9qbXdJZm5OSGFkL3BXanFLZzNxSFNzU0tqdHBwTmJxbjAxRTVkdWJ0d3ZZRHE2UWdueWk1aXllSVV2R2tYemxqK1ViL1VwMGo3SXNsYmtRRnR0dlpuNkxCaGk5ZjlhRlJRZzAwdjRFUjB6MDF3YXJEUWR5aDBxS051SUtJMnVQK29DeGhyRXNTRTZiZEJZUG53VUJGbGJUOVVzdzhuTzQwc3Riblk4aEFDSk9OTjVkRHdvZ3RoTEVLL2xDNVdFeERQZkYzK1lnbUZIMzNMSzYzRFg0bkc2dklkV0toa29WcWNYNFNVS3ViVVF2RVltZzJqVktibFI1eWc1SWpsWmsxTDZURFZVcEFFNzRhNjd0VGV0c29zc3ZGV0h3NnZVRENPUktlaUcxaDJiNkVLRjR2N0psQk1ucnBST1pIbml5bmRTRldmR3lhd1VEQkU2UjJpUjB2UUJvUDV3ZE1MaDRWTllkZEpJY3NENTQxQ1c1Qml5UFh1amdiSjhrelFualVOTmR3Z2pCNU45ZFFoWndBRWNLNFRqSEwrdEN6bzVIeGJkanh3WGl6eHRyazhFVzRxUFdPa3g4cTVCaEk3cEpYN2pPM1Z4ZEh5NHZxOVVZMFhKUGZoYlA2ZnVhcWhTcG5TNmUzRGx4ZTd1NW9SNU1zc3A0ZE9oMGJacWF5c3owUGhiaVpmVzNIdXZYSkxmWVViaFp6NmoyWmd1ZHUzZUZ2QXAyakFWZ2psanE1WWdibnFHQWxWTGVBZ0RQUjM3SGNTVlZxeUVuekdiZk5wQmFpOXQ3bUx4M3o3d2tHc0FVSGgrdk1RdHp6eWo3SWF1ME5saFA3OXA4cGkwZmx6RDc0ZmxLVCtMbnFwMTE4WDNLZnVvWm03bTVza3ZqYjZqcVkwTUs1YlhwS0UyMVZ0MzJOMk1FcGcvR1V6WWVTU3dkRHNacnFpMWQvYVQ1U0o4ZS9jVlF4cnZvc0xGNURDU3kxNGRERTgvNndvUjNWbnlGVThIRGt0eDdiclZzdEJoa3pZNGZZMUc3WWpXOFg0a0JIUWoyNHd4VlB0bVl3SjVVWms2MnVDK3gzNHV2cTZ2TGRIM1RpdDA4SFJrNjhNcU5oeWoyaVlhSENibTNvM1BhbjY2ZzJ0OVcvdGtZRUJxcUt6UVlNaXdsY3ZvM1NQWUpFYWJ1TVlyOSt4dzVId0Y3SzFmSlZtZVZhY1pBaFQ4WEc0RW5RWFMrb3V4aE1RcXovZHRiMk1XRzNFc2dTZWRhZ2FqOWFtbTV6WkRrTFFvdG5scnVhZ0p3Y2UzV0VRbVZRQWV1TFY4Mi8wdlZxRFZlSmsvdWIzR1hYWXZ0MmpSamp5d1RLUUlzRjJ4K0UzOXBsRll1WC9qRDBPOGYyWFJmczd4ZTM2L05sTzIzL0hwemYxSnR5MUtmUFR5SU9LYnNScmF2dEtuUlZ3R0JYVjVQLzh6dnZMM2ZQcGNYWk1QVitiR3lzakl6ZzNieGRoMlVlK0JrR0VWWmJxajE1bjhLQ2s2TG5TVFdFbDR2djlWVnJtZHYrdUhibVo2b2tiMlQ5Z3ZhVVhsbHZhSE1idkxsZTRRWXdmbzJ4ZkhIelBYQjlpL2hwZVgwZGlzTlhOOHYraGE4bC9YN2JnOGZWem14eDFaSjdiTXlNbGlWZFdjOEhScWxNcnJVZVR4VHZLNm5KZ1B0NnZyYlBhVU4xWEhRTFRMOHpST05GUzAzY0NuMFkxSE1iejVkbXhmb2FKNERoZVowWWxrREJ2YSt2aC9iZmFIL1ZIcXVyMW5HYW1mTW5IeDgzdS9QMWxTQk9vUkVSQzV0b0pLQmJnM0xFWTFMYVZQamVEV0VaMmhRQ1RmRFJybGNWUWJKbzVLMmNqcFh3dTVVWUx1MnlMMjhNc2RQZ0VySzJUWHBMYVB0OU1OMlRSb0tHaGdkMkg2M1pwQXloRmhBUXZKMDBRV29VV3J0bzJBbnZMN1kxSzFQOEx2N3d4TTlmVHNwbHNwT2Fma3ptc0lrdVQ2Y2VCV1dnT0ZyWUp1Y3Nac1NwekE0aVo0b0JrMTluclpxbitwV3A3Sm8rdENDMjJuZWNSSGFtL3MrNGRFWC9kQkVCd3I4MkowM3M5S01IVWlZRE5FZThsSjFzYjBzR3M1amVEWU1scGhmVkltZkRhSkdaZE5hKytiRjNZdjNaTi9BYWtmSlU5M0s2Zi9HUDEvUG1qYXJxcW9xR29hR2hnNE9EdmpmSC8rZUxQMVRUUmZMUi9OMFVXRHpKTU9XdXBmbmYwTXR5cDlBSEhLc2wydHdXeGdWSlp5Q2hLVm9XbFVOQkY4RTVuZUVCR1gzbFcyRmsyRHVsYjNZVnA2bC9objVvYldQOEphalZzWXgrekVncW1pc3JJSC9oR214L0NMdTc1TTVMMStkaVRvN0xWZE1uUmN4S000YWUxbTRzWXNHMy82UUUvcFk0S0p5aCtUc0J4ME5Udi9zZE5Rd0lvdUZnWnRMbEwvN25BMys3UHdJZm01VzJkbUpBTzhaRlpMZU9kTThKMmVLSWU1MEpTdGt6czFyTmdkcHhZNi84bnVpOXBOVFZxSDljMFRUbVRLcGUvS2FyTUg5TE9HZmhmd3pNeS9PejVQSEtLblB1SGw1Mzk1ZkxqYmIzUjNkM0lZYlNjNE84NHBaRjI5NzVvVVNxSlJkK1pVYjlOQU0wamo3Zk55VHRJbnk2U3pwd2ExWk5nZ0pnMlFuWElDa1JQQ1hJRlRXeEVpaU5Qblg0TlRwRUhKeDN1VjZ5SmxRT2xhazVyVlNzYkxZaDZkK2hSZFdqdjVtTXZUZmJyNG5NWUY2VEVQQ2ZlSTY5N2FLWVY0N2ZVLzBkTWZYWVJ4R0pNdHYxd1ZLNzhkelFqaXBvR0EvRXlJOGVoYm54TkdCSk0weG9nd1d4SVlCM2Fhclg1RGVLRFRsK1pGOXZvT0NYYmhoSjlRSm8wamJYdmlkaC9MUHBOMjFsMHZWSFZIN3JxNnVrUU85R21QTXNwLzR2N2RYMk1BdW1iRG4wS0pHLzhuWWpWalVHVlArZlhtS2lZbmh2SnlNeEdiUzZmTHg5dkphdDJpUVVEZWNQdnFidzVKVW0yRlc3endEclZDTkNIK0JhQm1HN0hiaEUyM0ROMGRETnZkamg2OS9yL2pJSnJhNjJwd1VxYVJXUW13ekx4em9FNTFLbUNmYWZ6MlRrZi9sSE8yeVlMYmJEQkdlVTJaVDZvRnFScnhlV2l4MGtGamgxa3BWL0QyL29pVFVsaXdDY1h1Zk81OWtLeG8ybDUwNy96QkQyUGI2TXRpWkRncXZULzVHZ0dsc0dRNmtlanZHUmJ1dUd1Ym5vM1RlcC8rM1M0UTBpZDYwekFNSkxHZDdlSjFaUGdZNXlxUW5vdmFYS21QMlFCbit2Yml3N3hJWVRXQ3pEOVBRbXJ1YjJ6K3p1L0VJM3o5VEJ3UkFyODhWUDNDTXlRMEo2OXUrUEQwOXZiMjlYYWt6L1V6cS9KbkR4OGQvKzRvWExJNUF2a2ZmdURMSEhJUUZzS3lXYVdmWmhJcXhScmtiUTljdHhUVGZZQk1MOWdSZlM3dFZGcXRKKytmMVFtMGgvSStyUzQvS2QxUzlBMkVJbkR1TzNuN3V0Z21jd2pZL0wyeVhYRFZtQmhrMlJ2bWlYa1FDbWM2UDRueFFRdnI3aSsxMWJhWTFQb2hqSGxsZWZwcUtZZ3RQZU1Nb2M4VnprN0p2OU9HVnpMQ3NYODYyUmlJWkRpV2FYbENUN1pCckNUVVN2TzREaGs3MW9jNk5HaEM1eXFqQVp3eWdlK1IrNGgvZXBPdlREVFJwSGoyNGcvWnhmZ0wwd3FyZnRZV2lEclppYmI3U0V2U3hyQnhtTFRMTTc2eGRObmZtbVJyYXdndUtUREpUcU80cW5abDBxTk5qdFVlMnJWak5zWUxXMWs1YzJsNWVYZ2k4UDN0Tzk2eW10Yk5QL3QvbGZyUC8rV2hPVDZQT3VFQTJLV0djRklIaU9vL0tubjd1b0dLdUxkNFlmNE1UNXMwMVBNR0cxYmg5eis5STZPaTg2N0YrRXBRcjIyNElBNE5nY2lKVURZL0hXSmpYSVNTV1NMekdZbWdpZGFKcm1yek1zR2dGencwc3NTR1FvVTQvS1RXNnE5UHJPbVA0a1FxUkt4K1hjOFQ1bFlib1F6Mi9TSXFKWkg1NWswOEkrdmhCWnFJOUF6cEcycVlSV1BCTy9ubDhBdFNhbjRnM2R1Sjg3WVBuZGIvMDJZbmt0cmNLazlwb1hoU0IxdzlMelJIc1o1VlppVWRCVzBFWEtXNnRGeWxKZnQrQUhTaURodmpBNDM4RFJaNURBNWxFbFZIWWlpN1ZzTGkxWngzaGxyelZIekFndFJLbjhNQ2NUZXU4clZzTWlOLzJMQnBJZTdmdC9ra0ovOXZSVzJjNnhaMDU2ZExXOFltOHpjMlBsOXQ5WG53SGJoYTFITjNvbkdTMW1iTHB1cWJneVc3UHZWK0JjRE5jM1lac1NxSll5bWlLd1BjRlQ1SGRFUnh5ZVp5T2FDMjRQb0ZKby9HMGxaTUFOaDl0V2gxNW9KbzdiN250emZoYmVqWXBTcmwwelBmMVlycEdzZmdCT1l5VmJQaWNCdlRBUG45bzFJSXRpV3JHbk9WZVZzK2ZnYTQzcWhqaDJDOEZIangxRGFnUUZ1T2pTQkg4bUpqVGhwM25QMUcrNHJzWUhJdEF6ZFB2c1AxOEJ1VzNsOGk5UTRvU3V5UTFhWkpsSEpoRk1ZZTczUzdJNUgzRTVPaXFVc0JhRUQ3MGRSN2ttYzRmWGtaaWxhblBHSTREb0FDTEdoc0RlNEVON2xuRjVpZUhoNGRuYTAzL1N2dktpbm9iYUxMMmRIdGIzOWJXdG03bDlma0V5TUhCOGVkSE1JcUYvYkVVbWtwV3VZdFRlZ3k4VnYwOEVoM0tmRHVacGUrRlBjcGIzd2hPZDhvR3plQWI2ZDVKMmZ4WkdmaXphcnBLK2dIZzE4S2wzVUc1L1kydTRqSEZnVy9rS1RDVnR1RTBPT2ZpcnZjQ1c4bjI4bmkxVTZFVjhXZWVpRGFRa2tVa25ObnNMNnRuOTUwdC9IT3VCcDAzU1N1RitVME5IUkdPdTI1aEw3Y01meG40Y0YyakIwdHljU2pQMU5MSm5VR25HbkJwVWNNd0J5UWIycmM5TS9QUHNEQzdiRytjcnJqNDMrNHZuNC8zdDRrSm1XVGp1YU1rdzBOeXNsRERHMW1jK1ZLSXNEQm82MVBPQVBFVzEwRFpsTU9hQWFXSmdNWjlPUnVNcGRzMC9RczBhL1JkS0JrUk8rS3ZTSUVGT1drb2Uzbjg5YjFQNC9nSEhvS0t4Ylh1UnZNZzlKL3A2Ny84emVVUjhCOE1IZGt6Z1A1d3hVZjg1Z3JtcWFuRXluaWRyVzRScStmT1luZDExWTM4RGFjc2VwSU1zRUp1TXpJdWFiWmtsSkpmNEhwVEQ1NWMybjVQRnc4SUJNNFdDcUhyS2VsODIvR3ovRkNGNXo3SjVVelRwNWVydGlsN3A2TUtPeVNaZDNXWU5ud3JkNHJxNTV0RE1WRWZWQmRMK1lRbXZET1hINTZlbnFmdUl3LzRocDhKK25uTFE0dGQvem1ITEZ1eFo4cUdDck5WRy9JTmpJdnJuMHlUVUk4UGxJbXFKZExSSjVnYXA5LzZNWWs0V3Z2MFdNU2JDamRhbW91Si9FMDRnMTIvNmFjSzBGUnRiNkh6MHVhOFFvMUhFTVhGdldFWkN1cTNIQkx4R25XWUpsZHJQblBPcHM3T2t1SXJWWHh4ZHJ0YUNDNVJBM05IelFsUGVsS2J5Mzl3Y0M1T3JJV1N6TXhqOWlLTUQzdjE5Y1B4WUwvSlJUN256U3BmbXc3bUtlZkoyeXhzUTdGVXVkY1BQd1pUTWM2OWxDZ0xwQWVZdVZFRzhwRS91clFaSzM1RHcvM05SYmNiVHAzODRaTER4SE10Z1EzRXRKWFR0ekpWK0M0emxyZVJIYjc2dktjS0pNb2IzdTlFbFJUNTMyK0gvZTh4clJDQURoM2JiemgyUmpLTFYya0pzc1Z6Rnc5Y25iMFdEUnIwV0orQTE5VFVOSlhGTzhkMS9BMkxlZjBqY2t0K2J3YmxaNnJJZnE5WjVIVUt0U2p1bXNlNEoxa2hKcFljK1dZRzhneEp1Z01KNVFJNEcxUm1NTWNxTnRITlZ5WTJOTCt0N050TEJOc1NDRzljQ2gxclpZc01MRWpudnh4MGhrZ0Nsd1c0SmRkSitSVHcxcTAvb3BoM2NwbFlBS1BHM1gvZEg2dE0vS3FvditSUTVVajBpUVF3MjZLNTg2U2p3UUpRa1RoRU5RbyttVllla1VxYlhhZXNFRStwWlVtWmd2QmJaSlRrTEN0YjJIWS80azl2dU15ZTlwTVBzUndtaXBEWnY5RjIxZ3VDRFdZSm5yMHdmZGVIZmxFNjgzTW91cnZmTEQ3VGVHckhoajNEcHVrSEFmTFFYMmJMNTRyVHdPOVVZV1ZTSWxiYkxWMWR1b3dwS3FLT1NQaVVFN1RRMVpRcHg5MnFoaDM3bmwrT2VnOVVYdEdOQXBqUE9WT3pIT3FMNDg1aGY0a25OeVhwQ1dJbUNGMGZ3dyt5Mm55Vzd3dTVwK1lIcTF2TTlOWExRaVNnSlNPZVRMbzVMREZpT0RDanZMMzQyRWRJVktGRTRnbytTdmpZY21zNWZvdS9nRlh0ZXpyMWw5anZxMTY1dHJBZjdLcUgvbnluNDY5eWVuZ0Z2Qm9mK1g4ZWhwbjg4bUJMYk9FaTNiUStTVU5oM05EMVVzQjdOZ21PVUhhandNZ3Y4T0FBV25tN1c1d3p1QnA3VWdwU3ZkQk9oZENXYTUzM3NhMW1rTTEvbzdLZW45QTl1ZDlTcUFOMGRmc1h5eWQzckVrNGhzdjlwUExYTnp3SFZxMWpld2tNVGdBU2RjeUJxM2pPNzRoWXJid0FWTlM5b0ZFZlkrMHR4ektOVUdmTlpoeG5WaVdpK0RxaWpXNjlPbWxDTExNZStPM3dwR0JtVlZHTlo3T2VicThsem5xTG9YcVluZGI4R2g4NFlndXZqUWtpWUgyU21HbXpDZXpOOURFS3JiTmlTZ2xDKzBEZURZSGJlejRlSkMvcmZKY1Ayd1RTOEdQSlNJbGdJV3FDU0plZ2lQeU5hL0had3pwdXBrL2VnOUowVVZhODBZaUdGT0JReFp5SytWQlcxUTVaQ05aQnllOExSQkhwbmE0Nk9jMHVOaEtsRlM5a1lKSFBZakxwMCs1UlFCbDY1MzJ2ejYwZ0Ewd1c0MlVKR1NvWk11Y2JySEllcHN1c0t3eVFCVEIzY2lmMjk4cU1aNyt1UVQwTFcvOXFoTXA4OXNocE5STVpiOXc2YTIvRm9pTjk2dUMwWDFJa1RGWVFQUXA2SzdVMEJsc0VFaXZNajZSbU1KVlZNclZsc1phNk9IMGNVT0c0dFZjdW1VQ0N4OGVBYUZQMkxVU0pBNXp4LzJjQkVrMGsrdEl3elJEWHZCSjVtQmhhd00rekpBYlNVS0FpV1EvSjg1QlJUcEJXb1RIY0NpQmpqeEQwRDloNXpucENYd3NqZkhWRUhmTENtTzVZOVF5V2Rkd0w5Q1U4NWdmTHhlNmFDTnhFczhpY1ptN1VJVzViRnlBOGVHVXMyckpSdTdVUmJUNm9SR0pCR1V4TXE5cGY4Q2lvdDZ5ZmV0UzdmRlJwc2RLaTcxRHRIWGtNeGRxZFJmYmdWMlppZWVJY01teWJNdWpYTk9pMFhoREJpNmxKeVN3ZDVTUTNCT0VxcTRqUkVLYUxTV1JoSVVPK0w0Sno5djlpYmtwbFhkT0FGTVpDVFdTVmFWeGphQTRLdmxaSlltZ1U2MS95QTZkN1EwYzdXa2ZlVVBRb09DcTdSZHI0Mmt4WGszdXlIV0hCaklicG9ZQjI4TlQ0V1ViVHBQK0pva1ZDVWJITFJKc1hnanAwZ0YyaDVnbjFtcEpmclJzMDNMTnNPVnFnekp4L3ZMMEp0cTFCR1RxUUNRemZuSG54YVFOVEtsVUNBSCtLdytyeW1tWlp0NU9HUk5TempOMXRibmltcnYvUWs0SUxGYytaMzcxSUd1Q0lvQnRxVkNaYmlSeTR5eUpySmxMMFVHd3JwUUNHOFdjWHI1OHlLU1M5TW1YZk5SYVpoaTJvNUtvaFNtTnBzRUdDZm96TXVIMGRzRitvLzBJMzVNUnpQeVVGM0dhNmNGeC9VeXAzRUVtS0R5NmJxMCt5NDZCSmlwUHpNUktiQjkvYUw0T3ZHSG5zOTJEVHBabWh6eXR6c0E1UWxOME9XOERtRGJsWm1tV3ZkRFhRR2dVTElQc2xuMDVoWG96MDMzQmpIRTZrSGhwOW5Hem8xNHE0OW9tVE8yN0p6N3I1ZDdkWUFxTkdpekd4UUFLc1g3N2ZPRXh5S1RSL1FjRVlYYk9PMjBNYklYZmZwUm1tNkt1OVY3bGZKLy9YV2t1UmVHOXB5NUtyUFExUzV3RzF4Si8xMXdVTkNrNU12K0c2TVRya2k3Ykp0N1l2cUNoRXFxR2pwSUthZFlERmRVY1dEZU0zaUhFQTJpYXVlSmt2aVkyek1zbkJzMlEvNldoSXpWa3VMdFh1OW0rZy9kOXZJcWpoMjlaL0xkejFFQXQ5VTgxRCtWVVR5Z2V6VU1NdUxzTG50WGJtUXNsRlJsWXJLTHovNVVyTEtOaTFROGVSN083T0EvUlR3V2tFeXYyMFVITDI1K3huNTViNno4RnJ2MjdGb21IRFNETnkrcmgrNk8vVloraDl1NnltcFZqVHNFUUZlNlY1Y0RaVE96UFdSY0J5bkZadHMzN3RnU0pYTjA2MzhSMVhZUXpHNC9qbTZpVi82NEV4M1RFMU01UkJIVktjTURSNzJNSVYxdXpCMTZuRGlXNm4rR2owVDhqcnlJbTdiMXZPQldGcmFwTWliQkp5OEZGeVFxaHRqMWlpbXhna2tIc3pZMUdaL20xSDlLdWt3bXlKUVo0bmE5bG1NTjkzWHduelZGbHBOckVXb25xa1pzUGp2MzVqK01KNHR6QXpWRjVJQXhwMmsra29LQ2lKSTBZZEd3Q0JOcENKcVl5c3kySFNIZ3VYZkJ0b1AxL055d0FCYWQrSVl5VlorTEpwZHI1QU1yM0FQTjJrQWdHL2JyMkNDUWprNi96NDUyR1FLYnVVRVUwWktUa0xPaUVrSmpaVmQzRndZTUZCZlBScWRKSnBZWEY4YnFaTUlBanBsYzRxRVVJcVh4MHpMdCtqdGtVaFdiWHY1VkFLdldPck9QUXBQWG1XRStuQUpWekJnWks1bDdPMVNZeEVLdG1WREtDQ1B1WkE1Wkg1VnREVHBuaFNMVS8yeVU0c2pOQjdiOHN6N2locUJpL0ZiTnBBV05zamRiM3dRNU5ENlRlTGhYVXd2OW5USGdvL09UUy96K3Z5eGNNTmorblZmaVd0dnExU09TemNqVmpUb0JPUVN5YzQ0TzVhY0EzbGp0ZVpKOXpoUlY2QVEvQWNFcFFjd2xnQ2JGbEUxSm5XVlY0YldBeXJUVVZBSFlmeGZudEZodlEvV0g2QlNiYWpDQlh4L0I3bk92Q0MvNDYzZ2RxeGtqLzZRdElwWFBIWGJsNmF6d1FLY09iU3RuUlNVMGZWR3RXY0ExbTFZSEdGcGtXRUtaS2syYVpqdTNqaW5HeGNzRHIybzJSczczcC9mejlGMStmSjZjcWVPWnZjWU5XaVVOSXl3L1R6L1BPekJxUTNKNEdRTW5aK0dSbzA1dUZZWHZUVCtJdVEybTlxa0YwL3JDMnZvOGd5N2NZYjBlRkpQaVVwM3pFM2I0TEZib0hJemlHczFlRWVLUEpFeGhmV2pTSTRCNUhOYWtiVnFadzNMTW1DOTVsWXROQU1yWGNYRnVxaHN5SDVqQUd2d2psYjQ0UWFhOU9tNlIrR1o2cFp3Z1Q2VThUTzJWQVFaV0tDSVFDcVlzelRVWndKajcydDJWK0NndHlsa2ZlNEtLamFIdzhWSFRRNUYvRmEwWkZDQXBQQ0FMQlB6a29xK0lXb3JsZHpTNDdrTFFLd2tnazRmZStramM4b29JajhDcExIRjA1c0hnZW85blo4SWlodkpZOC9xbzZQT2pSRGpuTzM1OUdheUVuOGFkTDdOKzVaQjVJSlRtM2Fzakdmakg5WE5uL2Q2dEhKcG5pT2VkQklYZGJvWHovZGtqcGVkTE5YKzNtUkJxRjZsWjh0NVQvYTgvSndZVHAzdExHeE1YSjE1ZWJsRjk2U3pjTWpUVFYzNU5RR0lqTm9XdHV6WXBndjBTVWhnM1NqNHo4aUxhUFdzSFFzSzlPdUhkc0IreFA2MHNyZUFUTVpVU0F0NFZHQUZrL0ZELy9jeWhYejdjdVRueDdGQ1hRdmNyNzg1cFJvV3ptNlBPd3owbStsRUtlNzcxRGlZcmZsZmR1b08zeTArZVdkSmFLTTlBWDNsd1c2UVRoUEpNQkVTa0ltK0lINzFJT1c1cXBLbFhLYnBwUGd2OENUbUd0cWdIZk1xcVVHU0VLSkVFMFZlVmU5Zy8vZ2FwT2NIa08wSmZkY2JlUWl6UytmeDl3SE10Y2dINXZxaHdhcTRiRVZKeTI3ZnljUjZhR1FKZGU2K0ZhcTduWVhYZHF4TFRNU1czdU5UWVdDM20rRXZSSFB4bHhYNTVQMms3WnUvMnFXcVpzOWg1SHRwS1VUTm9QYy9ZY1g3NWhTMm9xNU9QMG9mWFM1NGpuQklQb3hydmpGUGlPV1RCbFBFR09FSmxTUFNWdW1ORlZLeWo5OU44bUVxTUcvMkV5NldRVFpmajA5SU1MMDJQLzJJQzhOcGw2NThlQkYzMHFqTnk2UkNDVU1mOFBLaGVNaWNQSm05SUlYTEQ1M2hvVmRLQTQ2MEpqenhRZzdRZFcxb0NLN2VrZytSNzVJSVhTTFhwb2duK2hUcDdmMjVqdjBORHRubzdNU2d2MjFiYjFCL21OUytRZFdWVHM4UWFGa1hMRVJVSlFibVpLL1RRZklaWThLZERJK0VoT3B1Rmk2MDNaSCt4b254eEdSSHh1S2JyRk1Wb0szbmpXYVJ3MGk3cXhwMlM4QnNOSU1iWkNVR1RMeEZUVVd5UkZ1dDdyQXZwTC8zb2VRVy9HNGYyZHJhRXBEazl0cnNNbUY0ZGdPM0w0N2ZNc1RDOGErK3lYdklSRk1zNFg2OUlmTzhqTWI4TUt6cU1MdEV1bUd2OGduVUFUMitLRVhTMU1sUG5rbEgzRFpJdktzYjdwcVdIZFdnbXdTR3lJSGR2UlpXdHJhTXFZTytyYnRQa2ttSjhINTNVc3FUaUxWelY3ZWdzWG40b2FHd3FnMFBMOTFabG01NVZ3djlkS2tVR1FWNVN4SXc1LzJuZ2VDWFJMZWtUUW1sOW45SG9YbmRjZDhrQUZWNmhkRC9zMzFBaTY1ZW9YNi9PUXZiN3VUSk9mSFNHalZ6WmM0aTU0Q2JiWVowZzdtc1RRQ0h0R1ZoV3NXVGRSVktQUWNxSG1lU0tDd1pkOU1FRlE3eUFKRDZXY1dUKzQrUzN4SFI4Zm5kVTJZN01TT1ZXRDVNbGpUQWRqc1d5TmwwanNmbEI2YjEwa1FJdHZUMVpRZ1ZKUDh1NHAxZVhJZWoxZEVseGJsbW9FeXBWek14QkV0aWhvU2Q1Nms2eHNPTUV5UTNneVNRc25TeFY3YnREa2ZyR0xEZmxkVm5naG4rME45UUtMYWs5eThNeFE1K1pQUjNLOTUwaUplcUV0NzR1TTRxZ1BuUGVFejRXR3EvVUpleFhPNDBXS21wcWFmbVZLK2NEeEdXY2xSdm1maC9NbHIzSjFGQVdOM0Z2WDhwODV0QXF6dXFUei9sR0NveGhZc2ZEbDNoOWtrMDBrTWdHdHJtNXVtU2FZb1pNaVh0S25uVDk4d2lCNUVjbUpTUjBLSWxMQjc4ZGhRWjNCMklTRGtzMExKZEdLWW5ZRk44ZVVjbUdWc1BOYkRwM3cySFdLQ3pyUHdVaGhEZTNYSzUyVXpLRE9ydmFJaE5ud3FVb1J2T3BRNnhXNWZkRlRWVXIrckd1bG1DbVk3ZW8yZU05b2VYM3QrdmhZQW8zOGlwVFkyTnAzL2ZkaG5TNU9PWWliZzBCeTZRYVVTL3BZM1l2N3NQSXpLeUN2by9HZkxid2crMWpEblZGWG5wZ1BGR1hWR1MyZzlwUk9oMGtVZTNJVUp4MnAzRVlUMVJxK2F6dXFkREZCWXpWYW1OSHJJRnhodkVwSUp6TytqZ244VDBnR2RCRzBkQnY2QytHM0JtNWRkdXpucHhHMjhGdE9BVmJNVjI4eHc0RDZKaG4xcnh6WVlKWlkvTnplM3RyYjI3eHZuNU5MbmsvTncvaVRNOXZZMUd4V2hpZHRlckVTM0w0T3BUMDR1dnI3ODJWTk42aUdBVEZuVHp4d0VibExuTFpoTW9QbHdaOFk0WjEyNFo5MjgydzBqcWFCZFY5aGxMdUxGSVU1eW45Y1VFZGUyNWdMRFlVZFNhSlN1eThTbHRDZWNoVEFKMTdoZGZPczMrNEN4UDhGTEthZ1hNbWpobjBsclBVVlZEZWJkNDJtWVNTZHdyTEl5dGw0amJOTGZKYXRnOS9MbUk5VUhOVDZ4WGtxVkloWS9rSzhjOXVhSkFGQkwzL1labloyZHJhMnRIUjJac3NVZE9ySDZHbi9BZDA5aVlLcEoyZTlQbHNQOE5WMlNJTlFZdHR1RXBwZGVwdVFnZ0JzNDRmQzdGN1FLdWczN2c0aTZHT1pTRlFsRHZkOXlXSGI5SVJEQXExdDgvd1RKdUZXWWV5aitPUThzTUNHY3JxQUpmOEZ1dHFmUjZkNXk2ckRUV1hBKzFzWWpTdHpXdS9rRG13dlByUVZSZnZhSmhaL1J0T256YjZ0RFZWVlZtSm10TGRNWWZiYmtKN244dUZ2U3ZiaTRRRUgrRjdYMEovL0c1bEk0Yk5YbDhhTEZnRG9kTElNVW45VEUyZmJpZkVQWHE3bTlFKytmbXVyajd1SGo3ZTJ0SGcrN1grU0NRNDFHNHc5clZtalVPcDZwV25ycnduYXpMVVBkMDZPcGc1WWdoZzBUalI2d3hFdEV0QXZicGMrMWxVaU9xL21DVE8yZXp4eml2NHpUZDhYV1FCb2dvOTlyTFV2N2x6SVhrZm5yNmFaQ3E4djBId25Sc3JpV2IwcjMrWDkvNm9TR0xhcUF4eC9IRXhNbWs5VjRtQ3hjUk8ra1ZQMzB2UzhhRjgrZ1B6TTJEa1ovTlBvM0xuWnhmczRKRC90aVk5TzBOamJHeEpBeTlYUjVHYWM5M0QxaGRLbzJudkZQSWVJUGhnZEwycTc3Sk5HelNEM0loaU1qbXJPNEp0OS9pYnNsZ1gvUm10Um96SzBDRUttcEg3cFBxQzNjZDdvc0VOZ0lJNUR2SnVkY25PdStrYmU4Z1FMWVR3NGJ4cEdlUy9xYVlKdzhsQ3d1dWVCTnZmU1hNV1BSZUNTK0xGamtmZEpIdTRMMmNsWHVhNm9INi92N3pneEEyVnEwQzYwc1UzeTBwb2Q4eEZBZDFHLzJtenJRT1JUbDRPWnBZbUxpZjlZWDUrZm5hcDFvekpLekt1V2ZMSVdKaVdsbHNVdWo4dkhVb0EzVU9EbUVpN1oyZG0vR09ucXpUaEV1S2VNSzlIVDI1czM0ZkFXdEdvaGpRZ0o3OUw3aGtJQXgxVFRZaFNIQi9ONmdMbmZJUXN6N1F3SHV2VHhyaUIzb0lNd1VGS3ZYNExid3M3WC9rSGViSEFuQzFsVTlvaXpDbVJ3Uy9GczBIejU1MFk3Q0VkSVc2bGFlazBkd0d5YUJuVm0wemtid0FoSTF3LzAyNm5RSDdWcGRSYTlqTDdIczF1dlRqYW5LaGpvQTFhNUJRMXRYOThEOS9mTUVvYUovR0h0RzlQTGJDbVJRV0ljT2syU0M2VlFXSVNIaDNZdDNzaHB1Z2Z4SkJBYUVHblpib1d5cjAvZStiS0c2V09YejR0aG5yV0FDSHllVHUvTVZ0Q3ZCOEdpZklFQlBxeDdZM3R1MUorY0pCdjEwbWNDTkd5MktxWGtFRzFvQVUwR2UxQmQveVc5VFRTZDNGblhxQis3UTArQmJ3NFZjR0U4L2c4TUhkS3UrSE1QQlA1VmZJZitXREYxdjFkUkZzVVFBUmlLT3lQZkZBWGl6T25vanRYUVdUOC9PTWpNekNRa0lxbWVYYkZ5ZjRoQ3lYVmJXMWd4bGZML2hETSttaG9KdHhoV1pOeTNoSXo5TVRjcmEydGdXMStFQ25OYk9kSUFjQk1qaStmTEF1Y3lwL1V3ZG9Od1hMZ1htREpBVm83UUFSMkhvMTk5eFBZdUw4S3pFOUtpTWdxS04wa29yc1htYXRQMlFHRko3ZmF3bnBhdzB2NnJkemgyS1EwSkM0RWllU1NBbm5LeVliS2VGbTNJZDlOMElnL1lZaFFsVXJMRzNhYVovQ1VyUGQrRGhCTlRSRzdKNXRXalZabDlac1pQbnpaak5uN21vZTU3VS8zaDU2MlFPeVp4VEc4SXdKREYxU0ZhVlVOdG5sZms4Mlk4Ny81VWRVVnJoZDhpU3lBcmk5a1pnVWFzNGo0cGxKWEY1ZXFkcTNybGFtOSs3S3NiUkVLb0ZFZTk5aFBLQlJsNUFzRHp1TjM4VWpxTm9MVzJuMENNRkp5SisvMm9RVm81dFpHa3AxdFRZL29LNEF0SmFVVmNJUHB6T3hNVHZITTB4ejE0S3E5blgyUWZZNmp4TlVlUlFZYkpqSis1UHRCSUtiRmhNTFFBeGFyaythclg5NlV0Z1lDRU5qTjMvNU5pdXJabmJQWWU3cDFIQzZmVnpTWVJQbmgxRTVDWnRjNHhCbUF1SWlNTW14clpzZzMxQS85TEJKS0Y5eVhBZEhBVmxNR1k2SmU4d3YxNHkzZWk4WmhJeFpxVk45U1hhNS9nY1kyUHNELzc3RFM4cEI0SW1mQ2lhZ2VTMGVFOWptU1duMktIN0s0akh0ODMrQTN6UGRXMHBVK1U5SWx6Y1NKRjFmaEloVkFGYXNqcVAxNmNOeHlPWGFBWEJlQkxZVjBCQUJzcHQyazhZeUVFS0NHQXJ3U24vWFM0S1ZlMUZRd0hTdkUxNnp2ZXZoaXYyNmlVL0hnVkVZcmFsaS8vNThnSzJLdXMrK3prRjJTaDdIanhDYVZNSDFick9EejlWZklRVkx5TjZZcUpKc1FEWEVqdWlvMkFWRTg5VUE3K3BhUjQvV2FvdUpXcnJxMFY3RW5Qd2UvRlhxelpFU1c5aWt4OGQ2cXRaSHdWd2hnclVyNmh3dzRmcEpwbjdwQitqOXVGQzVXbTN5YWFNWlpTTXNISkRIaDNxdHVYV1VXd0FzS0tHV1FjOWxXdVVQYkRucFVzY3MybitvK1g2U1o1dUZXa1Z4cTlrMHhCa1JGbEI5dlFQb3ZLWDdnb0hCd2M1eVQ3b2FJRHJORzdCVEFYTDZiZ0VZZW9wVVhYcHZpVHk0cjlYemZUd0l2U1JlZlJqWnlZL2lHTEY5Mmd3UkxWVmtTVGJCVXJvRFJhNFdXci94TVRlSHYyRkk4SEF5YUVXQVFpYlFRVXc3QmVucWp6bk96ampiOXpEN2pDT24rVjg2TWxtZ3FGbDZGY3pkVTJOSTZyR3Y5RjJpSWlNTlMyQlE5S0pSd2s2UHQ1d1VDQVpuUWJiM2RweVoyYjkrVE9NdStTQmFhdU9rVGlqUm95Sk9kK1QxaHBOWmt1d3NXN1Q5QW85QjJlcDhSaUtwRS9jSGxGL0dyZ3Exc0RNQlZiL2RmMkszQnh3Ky9BRTcvbjYxbmtCRU1BbytDN25VdHg3UjR0WFV3enNrZDhIRkdwMVBBWkZmbzAwWUtVREs2a3FiNjB5cU1oUTNKYVlOSkRHb2NQSjF1bDBLYUV3WS9FYnV6N2RERDFmK1lFWCtIb1ZMZlplc0REb2J3d3psQzhtbitTRml4K2JieGhWSVVXd05vT2hzTnFxc09RY0pDR0FVOTBORGlDVE4wdUpFSkxIeUw4eVk4VWRZaFBOS3lzN1ZoTTJHMDNpa3R6WStkcWtmeXVKNHRodmRKa0doZDZHTEJRcU5Vc0E5cllGSEtFVXFJMnN1Tzk1ODJaZC80TG8xMjc0TGJScm5yQzV2UkdleWJOOWh1Rmx6bTc3QzdWL0ZhdEg2WnlBSCtOZHFURHhDbjAwK09hWHdobnZtV1phQU5qc3ZZQnFjSGp5OEtxdTBsYytvNUd1OXdMZ0VJeEExOVNYVzhxNXV3RFZ6a0x2elU3Mk5McHhULzZkY1JYVE5nZS9PS2R1WlBOZi9OalRDdzU3NVRSc3Y1ODVhRlc5d0k0ME9vK1QxZ0VSTnlkNzI0ZmdVQzl1ejNoRGRiVTI2WkM4M2lhdEs0allUdkw3anQvM3JJMG9TL0NWV0IyYmVhU3o0cW43ekZnY2kyQkZ1NmNKN0pXWDFKYU0xYkVNZE1jY2VJaHV6bDEwQ3VzMkt0emZDSVpNM1Q5VTFaUHJWcUpVWWU1cXNOWCtHQlJVcFNYOWdqWnlJakhHTE1YVXJTM1pQU3N4UVNaTFY0YzVIQlZXMFV4L2VDTzB1QTRVeXRPL3VVSDV1WXRjRWJydTdDMm13bGE2dy9kamJaM2lJeUVCaGJvQnRsYVJteXcxak9ZTDVRcEVRM0lQcTZBaVRUbGRTZHV4djJOdFdHZTBGQkY2OTNhZ2JkdWtKQWhuYWZJblcweUd6ckprSmJVelNkMVFsZGcrak11dTBGY2NodXc1YTl3aWQ3eE5KMkhVR29xR2ZxalpXbEZ2dnhBSmlzMEhKWXlCRXZveEI1RjVITXEwQTlJOHRTRS8vV1cxczhTU0gyVG9pY0xtNHVIRGFRL2k5UVJtK216amJQTDBvQWFkTjQzclJLU0RBdDBxRlNhUjd2UEdDbmhNMC9YcGtROHNVajAwR2dINUpHZnRwUm94djFvYVlYVUhnZzZjMzNNcnA1ZVhkbTBnbFJvZm5RNzZsTEg4UG5JUkxYcXN5SUdBbEJPN3BPUmY3dmpJR0NJUjVqWEFCVExiWGFXc2RqRi83dVIrU3hKUnZ1VzVySHpxNXMwUStCOXdPQS9PUSs2aUxJZXhZVHlTTW5TNENnMkFNQnNVSnJWalJUMHEzWEwwZTVScXAydkRUdnFlenVqM1gyOThtZ0UwTFRPd1Q0cFRyMDJlQmVTWVpmSTVLbDF1SmJOWm5TYkJ1R0lvMHJzRzlkRUpWVE15Zm93RVVyTGF3TGppcmp1SEJNcStwUjJ1bzhSNXM5TTUyWFZpQVBIeTN5QTdGdlFXTDNIbE11V0hlQkdiMjRQQzErN05Pb0piYmF1a0VuZ0dBWUd0RDBEYy9SV0d1ZTc2a3VScGhFQWxvR25RVy9QM1drYm5MKzBTTFB4TDFYUUloenR4bUVKQW1Ca1BFVVM5UytwczZRQUx5MldtdjljOEgxc3hXOUlFczRzQTg2STU4NHNieXo2aGpyTzJMVHUrRHJXNFNEdDZxdXJiVFZIbGloWFZFUC9weURKWTM2SzM1R3c5ZlFDK3FQWHZiV0o3b0FsamVJR0YrNkpUWis1NEprc2duZE0zUkJyM2RFZUJEeGdxd3pVbjdWcjNuOWYxTDRNUVVHYjU2Tnc1c2N1RG1QbnB4WmpZTUFrbk9kcjEyMmdGKzl2OGZqQ0xzeC9iRFc1dTgrWTUzSUZWWjlTMmlyaEpzTS9uU2haTEVITmh2L0plOGNxV3hYR2l4VVJoMTg3WUZ3V0NqTG5vSXVTajVGUlppV0pIdjRDbG56eEkxMldFZHRBTGF4SlNFa2VvMXRuM3NqNGhhdWZNTEJ6QmljbGRKam1qRjZRTjk2d1dVZnNkRDZaR0tPOWxrMEFpQ21hN2duMTJhNmRnaWxBT0pIRG80QURTU3pKMDhEQlJmNmdrR2U4LzZZMGtBSUdDSTdmcjdUNFlzcDJ2OC93Zjd6K3dCcno0ZElILy9BcGlZMk5GNWYvOCtVTkFURnlYQVd5UStFVXJmcCtOQmtDYmgzTVBJNVVQQmtpTThDOHA5QXgzbjFmaWRzV0s1ZWZCWmhvS2ZQRjBEd2k5aU5pT1N4b1B0aXNyaTFnS3I5VzZHa09GZDdBZmpSS2VyNDJvakd4RlowbXBwY1JwNnZhYURVV1QzTFhJSkszUnhrc1pBTjkzMzVoYlVnNURIN293ems4c3JsTVpValNONXBDbzdyU3NqSFNDVDR4YkxWR09RaDNCN2tWNXhtR2o1ZEgwUEo2NFAwV2FrZ1RRQ0lWcC81bFJ0aFJUcDVCdk9IekZveVM1aXp4SHkxeTU3Sjl2KzlYOVhhcWxlSzU5Qmh2VERKZ2Q5azFQZ1pLakZlcUx6SXBOMDNwbHhvUkxnMFpLdnFSOE1oajNrbzVrOU9MY1ZBTE8vQVNnWUpHZS9kUU1FZ29NM0tDbnhCL0hyY0lLdXZyWUgrNmlRVHhMdkZmR1lZYm9TSlNxZENyL2dmQUlJYlRxSkxPM3NGS00vWTB1TFB1UGptNE1MVC8xRU1uMGxCYWluOWRXRWxNd2g4dG4yL2pQRktTOUhjQkt6VUMrNDhicTQrSG01dVZGRUR2MDJYcW9xcXJlUEdraHQ3UFJUQmZINVZGNGF4UjBJcFVlYU9LWDJrOXdKTGNFdHpBT0I5QTJOaDdIMmo5dnFJVHBRelcvTDZEdXE4T1k1T1EvQjlRWndVakh6V0ZuNW5IdkxSK00rRVNDUEdudVBFL1AyeWpZekd4WTJ0ekJSOUxPenJVdVVONVdaWERhb0V6dU9ESWNubzNWMFJ4K1ZMMVJxMFA1MjlqbVJXNDlQWFJtUEpNTXgzRVA1eW5SR3kyRXFxMzFBK2V5alp6citvbk1FMUZJbnFLV3FhYXJETTc1NVV4R3A1c01VUlBPUE1rYmNuQ3NqVlNOOEZvejBSYllHUk54bGViRFBoQ1h1WWVKaE5tVU5TaUZKTUkybEhFY0lKRG40dmpleWNtSXAzMDlQRnBYckZEamY3bDhza1NJdklYclF2b3gxNHNONzhmTDdiZVhoNkdoSVFKd0ZySXF6N2pXdi9SRm00b25Jd0lVbllJOUp6eDNGekhRT1g2WnFjQ1l2OEsrZU8vT05HOWdnM21KdGZGa3AyTE90NEU5SGhQb1Z2ZlVHcmFnaHpZTXM1eWhuSENtSGlrTTN4S1kycEpCWHcyOHRlUFdWY2tSaXJCazk2emhISjZ4UG4zT2NrdFBjWnZrNzBSa3ZJa3dqMzhicEhQVnhkOXoxOEtKbUdYbWF1M21xYnVKaG02ejUxdVhBQllpWmpSc2VnRThkcmFYWmJrcXlWb08yeVlMVnBLZ1ZMZGszWmI1b1ZCK2VuZWRqQWlaRDl3QUpMSVRGcG1SVmxmOGVQak15cTVPTEYxd0FBbmthVmtjbzVmQWRlM0VVUDFuZXpMMjVJVU0rS1NTVjFmMkRSckt5cGduejNyY1AzaDQybHRidjNEb2ltdnp4SWZCd2psNTNjaG83aWIyOTlGSGQ5QXlHd240UU12S24xK0szT2dtV3NoajZtMjFEL3JQVTh0RHlPVDNYTDdKRmh5Vzg3NkVmTEFtc3FxZm9wSmMzanJscGJ3dHZaeEpxNWU4OVNRcE93N2ZSYjZyUnZxbjZDQ1ovVGlpYU9DWWJuOEk5bXhSNXE0VnZuOUczVXpxanN1eFh5UUhDZ3Y1M1E4SFNyUFUvNTdGWWVDZDFhaUxvZHdUOUd5NzN3alhuSCt3Sk5hRFV5WmlISUdDNUEzclluZnZoemwwRWxheGx0YnFUUXc2bDlPYXcwcGN0bWFLQ0RBMVEwRkJZV0prZkt5bko4RkxJZCtZODNSeTZ2Y25URnVNc1psUUNLdzc5M0dVS1hEdFhzajJ2dkMwemhVSXJCcW9aMFhnaFZhWFR1czB0dzZaWGx0NkNSTmtqMVc5N2dTNjdKKytMRXFVeGpQN3JHQnpoSGIwUEF3eGF6aXVsUTkyaC9aMVlha1pYZW5sd1A5bFJlUTV6S3VvZDdLZmtpZ1Y5T3VrZW1SeFBsYU10b3BjTlExdENsdjBCci9oNkJKQm5LOGhub1ZzbXpQek05Q3QzK2tuTmp5b0d6R0VvZm4rOWN4L25oY1BsalhGSFBYMmpqMk4wWmRVQVVQejY0QkZ6SU9rVWZZeUVvZU1LcGpzTzRtMTkyNitKVmR3L1R6TTNKOUc5YVdDdE9sa0ZMV2crM3VqZkxqMmFSb3A2eWdYMkQxN3JWczUwVkRTb29YS0pLbWlxbHVxNytQSGYzWEc3QUFSODAzQjNtNlp6ZWZHYjdObU1SOGlVbUc1aWxLMGZ2dEVqeWd5cmxMUXBhNXVjRjNWNEcweDhVLzljalI0Um5UQkFBZnBEY0NjRjk3azVzTlhDTHdTWkRhVVBpaVA2RVFYU1ZudHBMU21pNzlUNytaK2syQnEzN3lOK1BKZEZzSmczUldSN2d2OEpIQjIwZlBMaWpidWsyUW1vTXJsdGVIV0ZnaUY0ZENlZWJ5QnM5UE9seU5Jd09HQnI5SHNlQ0hIc3hSZDlrUm9KRjlJbk01RGIxZ0tGc1I4NHNiVDlUWVZlSFZqYlVxYnQyMERyNDl6b0FBQ2Z1QVEyWVhqYXhhM1YybTE3UXZmc1dvNjNJZHVhMWVrdC9RSFVvcDhGOGcyMnFPVWloMnZqclBLRlRzb09yUWIzNXVObkhxQU84TmZhSkdHeHYweUkydHJJc0djWi9VS211UzJOb1FqNlAvZ1VvemVzUnd6bDFPNU5XLzQvNTRUanN0ZE5RTlFsL1VseW13UHloa2IzMW5MWlEwZzNTU0dwUE8rNVAwS25GNHh0K0RhRHhtYlIzZ09DNXQ0bjVZdUZNT1RpdFQ2dUpBa1VwZzVRNC9QZHBFbGVpNXdEVXFqc0dtWVI5Q2VQSDRvd1JMeC9CdHZIY1lvbzhMdE9KOTFCQmVHQWU4Tnl0bE4wUWlaNlRGajJ6VVN3QnM3TnlHRzRIM3JwYzY1WjVVUmZOMWV3SmhJcGJpYVFMWDZob0RoZHNhVDVrMkM1R2pvbDlqckVzaW13NEwyVk4vV3JuNlhiUlJPQUxnNkRRUVAwa3ZmRWlUR0s0YTVJMW11STVOYXlBQ2pFQU0vSmZqNmEzUWt2NnJQbE83T01xNTI1Q0U0ZDkxMFdBT1pkTllzRFhpdXZONWRGUm1uUFZlRkg4b2Jqc0ZjcTBsVzF1ZE5hZHIydnFROEYxNHVzTlFIbXV0OGM2czFxZWFnQW13VmVHRTNxd212dnNJQjRxdFBOQ1hsbytyd2JqV1JqbHpHQlFxVENOTDh4ZERpVHlPM0c1cU0xVWV2ZGF5bWZBNUZsSVJhUS90cEhGK21wK0pLa2gwVVc5dDRvcjlIb01wSng2QlVXSTVxZWdISmM2Qzh6NDVNMGNzeWFtZGF4dFA3aXVKOC82enR3R0h4eklhUnI5VHkyYXBRMUc4OUlhcW4zdHV5anVLSUJPN0N5YnN1eUNoWkxrUzUvTlZNR2IrL083SnpWYTNodldMQTF5N0FTR0JQdUdjbjQ4MzM0Y0VsMXovMUovWE1CZytIOVFNNDlRZlBqblgrSWxHZ09BMENZK004SEQ5ekRtLzlTZDcvUjhTYzlLMXNBcmFrcEpldlViWk9Vc2RpV2g1cE1zaXkzeFNTc28yN3locGpoT1JIQ1RONWFZYnRXQzJpYU04RG1KMjVBaWYvOEpGNUowMHZ1NTJ4eFZMYnJNeU44MXIwWVJoVm1QYk1HelVNYmdEZVVJNUdKZ1BzV2pLS2dQTVpsRGkyRUFnU1pMUEFseE9Dd2k3cmdHcit2VnhMWERvUWMrN095MDRPTnJlc2JNWU04dGdrdGV4WFVuYkIvODhDbElrK2hFS051RUY0ZFRhWm1pU3ZoU3lzdExhUEgxN0xuSWtwU3N2K2xLSVF6MmVSeDgvWDhNN0dqTEphWStZb0cvWXg1bHVhTGkzL3JoeUpldkl3KzVkTVhxelgrNXJDbUJRSUM2VjNNTzQ0TW9qZmc1alo2cndxa1ZvcG1zNmxEbDZkVWR0eHFsbmdhUEpVSWNqL2xiMkk2N2xGWGhNemhkcFBiUW1BU2g2TStnME0vQ3Nlc1lUaUVob3NLaGpaZk0wQUpLa3dJR2dXOU9jK1JndklvUDUwQ2FkOUxSMG9WbkFkakxOaFhsWGpQQU9TQnRHQTBhVjhLeThwSUtzVW8yTHRHZjdob08wbTcvT2J4aGVaN2ZGak15RXFKNGNiWG9oRG5hMjRwWDNjMGJZNVZpMmZ6VGZxTkQxR1NscFkvL2Y3Z2xuOHNJckhGTDFnbG5QY0w0T3BWb1ZDSDIrR1F4a2lHTzhuaUUxa3Z4UkdGOU9PclBMOVg4S3hKcDFZZW9tNUY3cjZKcko0YUk3eWhPdnVCdjJhdkhvWHNXc0JJQ1BTQWhDRCt2cjB5VFJQRDVHWHQzTmNZdWgyWjVITjZLeXQwZ0tnNkJ4Y1dIb3pHMVNXZ1JpQ255cnJNbkEremFBSjYrVE5TZjZIdmNpV3hNZDMybGVaeFNxQWlCRm54SVIwdXNDa0MvTjBXaERuZHNhdkFET09ZS0d4ejBHQnRDRTFHZ1ZvRGFTMXpuWndRT1dheCt5d0FFem9JN1NhdWlvRWhKbUxueU1YcjVXeEdraElZK0diaUlXMjNITFRXdElaKzRKckdyQzJJaVV0UDZBakVhR2JKUGhEM0NSNmJFNHFHT2tYeGhKRi81M0dOS0VWZ2UxbVpFVk1zZlhJNXQvUGlLN2ovTDNBRmkzWGF3ZTBYekZ5d0pGUG9UcThobmxtbFNyUWo3K2dWVEJVR2ZuckdicmVMa1NNU3pYRlY4cFFmSFVyRC9oWm5zWFRaSTlOb2lPRkMyNEFlUUh2Q1MrbFdEaVZJdnlIdzdOZVFPRFE0bmFsdlYrT0c5MExVTkR1UHM5WE5FSTd4YUoxblhDTTlJT0dRNHNpZjhiSUNpdmk0YzRwdTFPZUk2MXNJbU4veWg5Q0RTWlJmZGx3V0JpYk84NjBrMlpVTDVwS29SeUxXa3h2K0c0c2xucE9acjZTTHNQYWxLczZtOHEwaTlCR3V4ZGhyWXQzaFNYWXNvWjRrVkRYUk5mUnFZYWhHZldxZDRrZTdJZmdwbGNEdXZRekRtaHAwTC9SU09xUys2NkxUcDZxQmdmQWVXL0IxOVN6VmxUbmx2MXp6cWlqdjArMXRXL3VZNmhCOFdNRUpWMEVTVUJzdE9IU2ZIMW02TVYrM3dwSFVNbzBVQWJSM0p4KzViTG02OWNpbmZmRVZuRTJFcktnOFV2Y0YyMmkyRngxTUpDNHhVT1FFaHlXK3pvMkpmT0hVTzFWaUlSTVpkcXFOZmdpSUd5aW04WnBqaVM2a1JhaThudzZEVDJMV0xJemJRVVJ5SERYQUdtMGFlbk9Uc2Z6R3Y0a1p5Y2lrRzFRUUpRTlNOb3dGMFYxQmxCenFjY3Zua1ZBdG5zTWtTVFovcmdUTWVHUjFIRkZWUFlPZnB4NmNiaVhMOGVmRFczaEM5Y1l3SUhqUGhReDc1OGI5S3k1V2pQaXB5S1hHNDZueUQ0NUR1SHhSbkpzblNBTjhrY1FjbVVEZGx4THdiT2lBQWdQNTV2cGRkeXhtdThPdUdOOW1lS3MwOWQ1YUtheFZWZ0pMaVk1SlZYQkx0TktYTmFxeldQaVBYK2UzTjVKVjZpSURwZis5QkJRakgvbFF1VmhYdjkyUEZPTXYvNlRJWmdQdjlDY2pBRVlkbmJNM0dMdGpQT3dJbXRrZWRYZ0NudXUwS0U0NVVwMVhDU1NSWGhQTzNveldlVFJuVGVzcFJFWDNlZjIwK2tUUXAxTXlGKzlLZkhmY2ZpRVVVNXFoUXdzcmlnZnhyNVY3N3Y5QmVONkN5NElGOU1WdUxxWjRPMUVFVERra0l3V1E2d2Ridm1PaTVFdzRDRFNmM0FOcitUWG1oWDFmelJkWlZDYlhkTk84T0x1N3U1UzNLMDRsQ0xGM1dseGQzZlg0aFNYNHNXaHVMc1ZkOWRnUWIvMGVlZmJINWxNWms0eVorL2R2Zlk2MmJON1NSMkwzZEJnZk93TS81UkM5Qm1ScWNtRmw1anR6eFh1VUk3OXFiZjFZNWtob1V4d1VyV2RSZ01PR0pVSW1mVUJ5cUhaaGpKZ3JkNkVLZ2RPdGgvTWcwNDhMMTlvVVBRQ0N5cEoyOFlsR0czNDI4UkYwSXMvYVozVmFxa2ZCaTNEWkNmNUs3Tm1lRWVmTEZTSFoyTmtVSlE2OHdSNStkd3dZcVQyTG5UVHlqTzQ2dU94dFB2NmVOTEV0d1c4cEFVTWpRaTZMWHVHMVFiZjgxQjlEZzZxZHhuSmhreGhHcmhlZzRVMDVWZ1Vqcm9hZ2tsVGhFQzZCY0o0cm5VRDFTV2YwdytBOEs2RmdaL1RzTVFhcHU4MGY0VkhqQy9mOVdhRkU3V2VhM3BRQUcySGNrTWZ1OVVaaVNUL1RpV0xvSytRdmRVZm96Z3Qwc0dMdUVhdkIyYTBYZDEvUGRtN2hudHU0dFo0K0VOV2xIa0c5SVIxczE5aDZseEV0MEFaVk42OTlwZE4vSXk1MFp3amxaUDMwYnoxS1p5NlB5N2lzZTNOTWtuODVVd0ZPdWN1WEVNaEplN05uclYxM0VvVmZqUExscFZJb1BQVHlXZDFsZUp4ZnpaL09HUWdsQmhNQkVLQTJISStWTjVIc2tTUGNzRVNDajRvVlYyc1pINHlPQ2R4NmwwOVZYY1BwUFdMNndNdFBOditGcHhMaDVFYjljdW8wMU5sSithNGsxTG1UVG45TDdMcnFkRTZLcHRmdFZJRFRld0lDc01kKzI1a09TU202aDNtaUpjTXNqYzF5bGdRTVlDcTM1eFp2S3MyNm5EMTZjakViUVFMRzR0VXFPQldRdGE1eFZLdHU4QWEvaUpWVGtuYm1oRzFISWxPUlpuQ0U5a1hWTzlZbEZEaVIyUmlwelVjNWhkek1CVDE1MDBYdnBrbGltY0VlUGM4aTRkNE11Yjdla3RNN2ZJeFZ0Wks2YkFoWGhSTnhxSFk5SHh4NTVsWk1rQ2dWS0hBb0VXMlNVeGlHZnA5V1kxall4TCt0U2tNY3B1MHIrNlhFdWQyc1E1K2t3QUw3SGpzckZNTURFQmlQaklzSnZwQUFLQXVUQnQ2QUJDQ3piRVlTQTRBTElqQjZDSHd2dVAxczk3R05Mc2dSN2NSSVRTSlphQTloMmdyWkF3eEFFZkhKU3lzNkVRNmV0VGNhY1V1TVlJTFljVmYyWlorMHNpdkFzZ2xLUCs0RWNKaEFCUG9UUkFtZUFTa3BwVm4rWEtLazFjT1RMWHBrSTFUSGJ6RVIvc0h6VUEvWUo2c0pLM2NQYndwRm9scXFlTS9NZ0NqTTFZUlNFM1g3SGhmc0M2bmJIUmdmbFZYTnJmUCtVOElPd0gzV1RaRnFBNmx2YmZRa3o3V2N3UElSS3pQRjNZWVE0OThiZHBZSjl3NnYxTjBPajdIeTlWaU5ONjV2L2MzSDdicnZINXltNG5Jc2VqWnRRTlZGd0YwVExDaFEwa1FmUGpySEtwZTRpcEdsaG00TkptNHJZTHFpSXJZQlpUMVN6LzVMUlRXRVAyc25MWlAveFRiN0JYbVFXcHh6YzBVMk1hdDBRN1dVRmFXQ2lrMDA1TXdJS3hmZDJoZXRhOENrdzhINEVQaElnUVc1QUxxT29mN2g3L2E1aFhQMXAvSkhESUVOaG14QVdDa2Nqa1BLbUVZWktMbWlkZGdPUURBQmV6VHRocjZxT3lZZ0JDVVFuTEs0cmsxcnNHVlg3TVBJWmU4YW96SFR2RXVwS1dOd0Z0bjhUL2xVTlArWXdSbUtHVTluUzlFNkdMNmFTd1BhY1lDa2pKWWJPd3dnSk1NYndkTEpzRkE5MzBNb0FxR1pMU0lIK3Q4WXlHYjJvRUw0Z0EzZ0R4cVBYWXhCT2hVcUxqT1VkS1licG1aQUVBQ0JGUlVqRmY3Y2F6M2pSTjlINnVmejdtSStZVWRMLzJMU1hiZjhIdVZFT0taM3ZkTEhVc3hRd1BDUllJWWRwK3RlWHAxMDN2bWxiNmNWSnI2UzYxeCt3NUt2b3Q1bGxFb0V4dTRERDRZZ25sYU1LOGtxVEdkWGtyQkd2RTcvUHJjL3A0aHlCNzNLOCs3a3VGUmtoTGVHSkdwdEJDS2w5WHA4WFdJL09Yemx3ZE5JRUJUWDV3NnhJTERPRkFjbXhHVEhBNEdHVDlyZ2R1SDFLWWVCdVpMVElOYjJSbVZncjhkS1lTekRKTGp5RWh4TE5haFZxMmE2L0FxMjBZL2txemZGVWErY29RenY5bjRwb2x3RVdIbG53NFR4Zkt3cWc4SlNZUnJ2RUdJM1NzMWVDeXBWMGhCR1NObk1KMGlJZGFOMXJyQnJBMnVIVnBSUHgxam41blIweU5KTkRUMnJ6Q2JqT21aanVQdWZ1azZiMUphb3ZsNUFyTW8rdzlxcXpCaDJtNXl3WStwcHdvNnEreFgxV25PMWlUMFNvdWZVVktvU0VvVkpBOGJMOUFldW5BRXJZZG44eWFtSCtZQUtONUpEMy9udFlJUzgzSmdMUGZ0TFJYZ2IwbmFDZjgrZ0FOSUNDM2lBZ1dSSXhLV3NzNldqaVg1Uk03a2Y3clZOSVJZWUFIQkNUVldnbVR2dHZMT3FCRis4WlByazZPVjhZTUpBdWltWW5xUDRvUk1BeWZpYldkYkMvbTFJL2t1cXIvQ0trUndDZUN5RUxwU0NPWXZiUEpjL09ZR2dYNm8wSjNLWVMwbGVOUXV3ZEk2eUN6MVo2Nld5NGw4bVhlRXBMR1BTaFRCOEg2ZSsxTTN2VmMyWkwvbjgvQXA1bTBWNFFsWHRUelNpZ054VVlydDJ1dUpwNkhzOEg5S0QyejkvU1YzU1hYK3pDZXJZYzQ5VU5uenhxQWcwL3l6akxLbjc5WTJkQUZOUmxtSUJnSlg4UnJ2UkZCUVRVOXZ6YWNWTVRnYzNXa3krekdmd1FWZmRnenBUQnlXR1VYUFA2TzlxdnZYdEs3UTFhTm96S044azZpSVcxZXdhRWlNWXNGeXRROWo5eUxMZEo0T3lBQjFLYzA2dDc1MG1rMDRqVGRxdFkxTWh6bThjRmNWSHF4dXE3alYvN25GY0JmdnJCWTdyMHR3Q2xzNnhzS1FYa1dYMS8xYW45L01CVkoyVU9XVTlzMHpHOUlXeUV4SXYrak4wVVI3UDJuU3RHU0hzUVJYOGZ5c2ZRRVNQdUVmeVhPU0l3bkxVWE9mZWdtamRHMEVma0dlZG56Nm95Vnc1WGxQRi85M3BWWnhtMURBaFl4bkdiWmFvVitiZTVwU1ZpRjgvcXhGVW9GM2hxWFRxbzQ5SDA3VnQxdDJQQ1RHdXpVLytkN3lMcFVjQ3V1dm5ZM3NxbHdNOHdkNG1pR0w1dlhnM1ZXejRSc211azA5Q1RsTDZrVGRJRXhUYWltNTcvVmx5cmhKYUxFOHFmM09jT00rd1Y0UzBDZ1hTbmVMamVjYkxoVmM3OWhSNjZYVENEUVpjSkpmZ3pJbUoxT0lkRjNBOVZvS3pOd1lHS3BWTE5vS3N3MUhONXE0dDdFaFpxYm1nb0o0bXJPR0kyUE1OaGthMGloOTRYblBzMFI3WE5GYjcrVFRaTXBleWpTMnhlTFdkV0ZaZlBNMERLc0p3T25OYmtVV3dQUm1xdmVpK1dZcEplSFp4RmkrMHNSVmhpTEJmYVpHNUhwN2tpdWhWWWZpd1draGo3WE94OGxtalFjWHcxeWhENUVBZlFsVnBoNXUrK0pCbUw2Qis3cEYvOStscWphZkY5QWkzeXorRWhPM3c0MGVPcnBQcW1RNXhXamlEN01Oa3BwUnVuZFRaMHlTbWVnbUcyV1FXNUFqbFNkU0hoVGpMakNVdm1sTkxBVHkzbzhVVzNlcDJjbGI0QVNvWkFIc0E5U3FDWUxYdE05UnJDMi92dFhTMVVhUzN0N1ZQbTJTSGNiTDErNHZrQ24zckdLNmRXNlFxV1NDYmwxUEd0UjBWbzAyRWhCekpQR3lYSnVOaTdqWEhtVEtWZmxkd3ZBZGszMzVVWFFUZFYrTC81clhGK2pXcjd4VXlOenBNQmZsenFrK0tJWjV1TWpUWTZCYUVlNnRtQmFxaVo2aDhrc2l1TDduRExmUmYrL0xsaU5NWUZZM3VmRUlwTTFMWm9YbUxNOFJyVFVsb1hoYUZFZmRqU0c1SXdaOU5QRklOUTk2ajdST3ZtQ05NaEVpdGUxbHB5MnRKVlk1M09peEw1akR5dlAxc1BmaSttdXpBdjJUVmdiS3R4VC8rWkFPeWRleUU3RUxEREtHQWVBMWdYZ0luODBJT1ZXZjMyQ3d3cjNWNUptNVdZZEo4K01qQ0JKQllBRU9YeUR0cGhHRzE0eGxIbkNCaDdhRVU5MlpVQ2MxK0VkWWdJQjFSTEpCMGZIWEttaFl6TjUwdzlpWDQ4ZjRTV2dwZE1IcHpQMmFvd3FBZUV3SXVoSTRvVi9YdFBmYklZSG5iSEdZaTB5SkFWVHh6d0tWTHRmTUxNeHY3SW1oYUsyY0hOa3VSYi92RHo0bnlFblA5THJrMUZQemhORDgrUmtiVm1HTU1OMjV5ejg5NUxQdVEyVnE4T2FhZDRJczZQcTFJZWZlN1Q2MGo5YS91Y0hIR1ZteXcwaXNCZXU1YkxTaW1rNG12WXFHSzN1RnFoem91NDUwODBzanVQN0tCRDJnclhmS1Y4elF2YituWS83YkRmbDBkZVZwcVJ0MVM3ZU1BWW1LSnl4SHVkbnJQRUxFYURnT1ZaOXc3MWhsWlVWRlJaWjd5S0pyNTdxRDlJNzU5emFhY3FaYUhTSE9TaXUxd0s1RlZsQ3FtaERMcHE0TVNwSFNnKzBGS0wyRXRaZmsrNExyQTUzNmF1UWE4KytNWDA3SkZKZ0hhMjU5d2lxbEhkYy9aalpQTGtyMzJKQ0hRemcrdExHK0o1ZExnRVFISTQ2MS9LWXdmRDR6MmU3N3ltbEJZV0JJSTBvUEZXZm1kODhUcmNlMi95bGpWcmtkNjJxVzgzTnBaN3BWMllONmFMTkIwOVpsZG4zcit2c3FxSjgvdnordzdHKzdvWEFwOXBEMHh4ZXczaDVzUUh2bjNZdWxlbU42cTY5ZG5TbkRnSis5bjJTdDFoeGNMK0hBcmFBQTY4SkQyRWFTVmYxSHkvNXRuclNpbDlKUVFRRlRvaGpPR3hnd3hXODNISUdCTVZZbzFuL3V4c1NVQ3lRM3NyZzBKaXNhdFZONTdwcTMrRlZqcXc3dHVXRk8xZDFGTVYzMVBNSk83eGFYWmRzaU1oS2VsYnEzODh1M00waC9pSTZKTWduZi9XUFdlSFlEc245clNDSDlFMjVEOEZkNEdqUnNLaW5YbTBpaUJVSXd1eno1UXN0U05LRkxrMXF5OGVmSithQ0NUdURITVhwRFF2aFJGeWFQQ3NPTFNveDBuUkwvYkpKSTdGZzA4N2JsUm1YeThRYmxtM0QwUnN2ZHI5c0VVUG93UTN0QmN2RldmaEx1dFQ4eUV4eFhmaXV3MVlzQkFGVUdCbnN4UFI2MHlGcVdqUXliZHpZQVM1R1JKUHZSaHp6Vmg4bXZFOXBVblN1NjlUamlXbkp3dHdOMGFLK2tFUTNWRjBVTmJKbU1jR0tHWkxxYVM2a1dmZ2dGeExIczlrczdPNERFbG9sc0dYbUtzQ1IxUC9RUzAvbzZ0WFYwcHRkU2w2S0p5SFhvT1dHNDR6Kzl4aUZmcUFuRW4rRVFmQkFTWDdvY1o4WnljNENmQkNJUkVOaGgzdXVPOVd1aGRkNnlEZzc5eHZKVGhWUTVYYWZ2bWhqY04rSXM2MnY1RHByTlBWeTRXRkFDUXNCZmp2aDBBZmd4NTVvZThwKzVQYit3bDNIOTRBd2s3Nk5IdzhwbzJOUk5hckMvcGNrbUZJYUpLTExoOUdnK2kwVFNuZVRnTTJIZk45dlhPOFQ0R2pISk41dUgwTkp3ZXFIWVYxRFpVVXhKTGRoSElzRk9aRlREMTE0S0QyZSs3RHhZSEpqWmtQTXJ3RUdNZDgzM2VSZFpRSFo3b1Z5bk8vTzdBLzdUQTNPSkZGOU1FbCtCdDFibWRpaFFFT1gxRjN5RFQ5VDZ1VEpjcWgyb1BUZTlnOC8vL25xcGUybEgwNGdvTXMzd3ppaXY3Vmh6Z2h1c05qT245WnUzODhBODdRMVl6cG5QWm82YVhSTVFpRTFvMDdTRW16VWt5VkpTQ21zWjFnRzhxSk03VFY5QjVjRytLSmNtYlBEaDd5S0w3VGw5V2RhWExmWmZlSmxYMmdpWFlJZ2x2a0RqdHZtTjQwMUx1eUQ0dFkxbGVqL0E4d2phbDFDdk8xLzZUOGVsYlRvSDd4UE4yVTZQeU1zYTJPSjl0aDY4dVNZYjFKVFZYTElhY1UvM2N4Nm9JYTZPZXpRNWk3M0FsTFJwVzd2SDBaa1JpcmxKTGtjcjI3WFE4THNOUGY1N2J1cnpaNXRQdHJvenBIVG02OXZBWmNwUHBSdjdvNWUrbVg0Yzh5WlQzNzQ2M1ErSTVROTlEZjhSbEVscnhnQU1XT2F1U2VaZk5TU1J6Ny9QWUJVT3RkM0k4RU9tUUwvNGlhT0xPdkVzZlBkSjk1UHdLWjRpTC9TRkxtRXNuR3Z4VHFwOGV0cjVva2lMUlQ3VFRHdW1RWUViSnEvUlNWaTJhY1ZpbnJjd0p6Vll4blBTVEhSOGRsTzJ1bndmaFhKUGcxY3Y4ZFY1S2dUQlN4L0pwZlVCY1pxc1RPUVpxems4ZEwrYnNJZmh5SWxyMVI1dWpQdW94YW9RZVZaczh3enRxVThwZ2ZDWjg5dHNwYnNmOWZFdkhGZmZiOXNCanJwazZCbUhJbmxNbFdrbmh3WTJzUU00dDN1UmVpSjltcXE1ZXFPNCtGR1RBb2hIR0RoVEJLcHllNVhMRE1qUGxXMnFkN3pBNThSR3Vua0pyZU1ZWDBMV0Yvc0ZGT29HR1VrOGVpSWMvMktmNUxkRHdYM040NG05bjBmSzdoRjV4Rld2RUZTbDVoNDVJWkUwNFFwaFEzUjZidkN5bHI2MXF2R0hwVWtYK1Z4UmZyTmNjQzdlRjVvcitlVTVTU1lOYmpQdzhhK3lmdTJEbEIzL1BTZlRHSENaWmkwTWh6VDRhWnE0VGNQNDJhckprVWYwbEFkbmRDRm9lZmRiWUIrMm5BSlJzSmUxMEd2RzVOYzRCeDM3ZkpkOEZ4VUVCU2ZVWmQ0cHZzODFOWGlNbTYwR1pmWGp0NWZ3YlhhV2xEZ0s0bmdiMTlXTFpobCtJVFhrNWlQVGwrWTh2MHIxL0czVERxMTVVZWsvdGdWR0wwWlUyZk5POEJFOHBkVFYvdXhTRS9IMFIxaS9PcklmY2QvUEhycysxVWxXSDNqRlMwZ0x5aFkvSCtQUktKOWw0dFRRY2xrcWpQaG9ZZm1kWnlNU0JoOUlnd2ZIRTJyMXQrZERJTnVRVCs1K3ZxTVJ5SkZWWmJQRjN2dlpabFNUTDJIdUc1eFRiT2hGcHBLZ3ViNjZhcWw0QnVGKzdBK3psYUEzVXByTFNOV2tsU0czZXNJYXBOdFEvQTVlcTVxdjlpSXp3eVpabDZJUGk2aHdoeXdONkl2cE9saHcvR3NxZWU3WVhiVXFBaVkvZEcwSXJUeEl2UllKTE1VMzJZVytkcWtVM3ZuQ2RQT3JUZlo1UTNjUUxuTlk1L2NJSDVPbGxmbGl1YWxMT3JkMWVyMmJmRG81UVJaZG1PZzhDNUNPRUVOQXo4OXhNbE1ocThNaFJIbVM2UjF2a0hFcklucFNwNTVUWitqWE5sMzNHMlk0QkxEdEJkMHhOMHVrOThrc05vQlAvWmJKZEFjckVEbXlBV0oxQ2hyN1NIemROamw4TEtOaDJUeHIrTnFLb2JkUGtUcDc5blRMQ3pHS2gxOWRXY0w5RkFKZ3hJUkYwZ09KanFKQzh2YXU4anpLeHdiYjY3a2xXd3lGUk80L0RPYmlGN2YzK2M3V3p6QUxuU2QvVXgrUmc3Mk4yWFdGaTUvSklQSkVidnlMSGp5NU1GWXZ6VVR5VzVuNDBZMnNuOHhDYTFOTGNDN2U1N2tpSkNOeG5EazZUR09rdlNQTE1XTUdBVWJNNTFCQVRJcGVJaUJBNzFjU0RjWFBkVHlia05uU0trWUp4UE83U0NNMEpDOVRrcllFWmdmVW9TekVzNnF3Y1U0QkVFdTNaRFhjeEhzUXQ4NVFRSnY1RVdlVEEvNk56NEpYL3prUmt2NCtOZmtHTWx5dWFheG11Tnh4RGF2TkpwV1pTN3ZLbHU0OXBjeWU1eFozZnIvRk9WMlJTSzIydEJSVVdXVFcyTTZUWlEvYzQyNUI3d3ZETjk0RWU1VUFVdllQdVVReTkvY01tejc0ODdEUUpiaVg5R1pNU1hVNVh6b0QwWnFLajMvbTNkak8yZVp3YXNSNi9WNUQ5SDVPaXQ0U3JkOStZL1pHOFR6d3phdm05QXo3THY5ZTdtcmpRV3VYTHlEWmNBRE9aV2ZoYjZxNVRzTmo0TDFGMHZ4eU1GWklud1VGSG1XQ2tTQ1hRb1lGY0wrSlliRERSTlhGMVZXY1ZsU2NWT3d1MlZBazJEUXE0b2RGNGN0VHF5R2xFVEFkVmZOdDVCS0pwNlI3ZFRLNHVIYXh3ZEhreVJVekVVbk1yRTlUaEhVUDlOeG42R1FKMlB3S2RvLzFnVmZNR3JGd011SER3SEFub2pEQ3lQL0s0QzhQQ0VCUHRaZm9ad2FMVEE3YTJ4ZWhMK3M5YXc3aGV4cnl3WkhueTZHYkJnQXcwQU5xZ1lWdHRKUXdybGdhZkFFSjVrR09UcmgvWGt6OHAxWkZ1QWttRnkxek8za3daMGJUMEZwNVJCRnZzOVA3Y0drVVNOM0NQMHFFbGZaYm9ZdG15S2NIdW1ZQ3MwT0ZpMnZ1dWJsTm8yZ2kwRENnak55UkloeWczSWJncytUR1VkYUZKTzBXaFBzZjdxamFLQTdFK0x1ME5kckRqWnkycmJZVGxzekp0ekovMVRNUDdYSllJa2lycFZoaldOUjhDSU1EMEZOaHFGUExwU2VXd05KWHZYQWkxcG9xdVZZOWRsU2ROOWRVY2piQzd5SklSYmw5V0U4UmRGTWlsU3BXRFkyOFBTQ1o4NmoxTmxEY1g0a3hBUCsyMENpQmt5cm5EcnBMZjM1RThFYlFPTnNvUGhQZFpKQlo0YldnRUdOSGJYTmFwUGMvTlRMWFRhbW0wVXdab2UzT2Npb2V5Vi9jRmhNVGtSQXdvbWUvT3MvdVdtRjI5ZHVOYURUUHB3clR3TlVnbHdhL2VPdm5YSklIRjZ6QUQ0L3N2WnR4a3JZcDU4cUJXekpEVkU2YnkwK2ZVc3hiMXgzQWV6aWYyOHN4MUZEMDVkK1VMaEorMVpFQTJBVWwzTjJtVlZQUEhSeEh4bFdnaFRoZVQvbnp5MGtXSjNKbTZmY3pvdUNjSkJEUnpCVGlwSm8rblF0RWFERktFNWoyYzFlbHZST3E1M013OC9EQTc1MncrWXFwUHNtTDRvZDlZcFo0VXVRTWNRbHJ2N2hjRmpha3FaVHVldVpKNThseVJwZS9NT2V4bVhaSGJsTlo1ckhRQ2VFRVB6OTU5NURlOGhEa1BPK096WWU2akg2UUU3NWh2Ri8xR1paK1NtcXl2eWlTNmtwNkkwbWxJUnRrVDFobGcxdWFJS2hoeXVhMkN6eEJsVExUQXF3YktXeVlnZGxTek9vMmVJYmhGT0djTE93SFYzVlpDQm5INGZrc1VzV2JkYUR0KzlWVHZqZXNYQkZkU0pIbXNIOXF6RWtyUzZ0VjY1U2ZWaGtCSHgyMU85NHBhL01SRjYxWjNObEJzbThHbHNwUHZvM21jOHBCK3BNR29WRjFGdEdyeFA2RGVGbVl4NGx6SXVYWWtqTy83OWVGdXlhK1J4THZ5aUJUcEpoekVNYktGcWtaUnZhbExSYm55TGptemRiRDVaSEJETjE1aVUrU1AzYzNMS01JMC80OTVFaUova0NRa0t2RjgwdkY2bDc4Nnp0T3NYak1sMHN0MTB4NUE4MTZUd2tFYVl6UmV1WXhKMjVDbE1DM2R6dk95WEMvZDFuTkF0Z3FOZ0ZtZm1GUGYyd0NkWExCRzRHSUNxM3ArcmpoWTQrL2RtSUMyNXFUdzFqcFdQTVp4KzhnZVJmTFV0UzNDSXM3elltY2dXTlg5QVIxQXRPR251VDU3Z1FybEdQZUdIUW84bFJ6SGV6WTBDWGJHbGlSL3Nka3BBR0x4Sm1PUUgyT1QzTitSMmd1WGgyTE9NZmlQK05VVWNRb1hFM3IyM3dVWjZnM0czTjZCTWo1TnB3Q29GYU8zQktlRnMyUll0ZHBXaVd5OVZLYjRpVVozeTBPejdNNVBiTmdBbWFGZGN3L1NXSzdhYXcxMFYyZ2xFK05QOXU5ZVpMeDhGSWdyVC8zeGRGVkJGcnp2Uk5sMTVSNmdqTnJ1WTA2akRpMlFJVGdaU20vWlljV3pOWjlBNkovVmZnZW5KbmpGbHlrbEFyOGdCN2ZrMnlxS1Y4RElSZVZ6OXlLb0R6Skpad3hMMitMSGtRQ0N6ZDZidXBqLzlpL1hsVmtjTDRNNzZrWk12T3BRR2w1QlJ2YmdwVVZmeVhHVnVRcjdLdWNkWXArL0doVmJHbHhWMHZvemtZZGNnUDBvY3Y2T1IrOEh6elRSY0FsZHZwc0lWdWZtMGRVNVVOaFp3eXhtcExid1JHc0JCcHZGVE1DdU5mQTJoY1F1eGxWY3ppUjJjUUlPVWYxTFpFU3UweU5Sc2xPZ0lxdlV2Q1B0UHZNcXhZYXBXckRLMFkwV25xWVQvcnVuM0lzTWZiZzdLRU5qL3YvOGw1dDkzaXJHOCtldTdVYi9Cc2NBd0tCeHNZVU5EWC85VVArMTlmdXpxdHp4WTdhaTN6OWM5cStHU2YveDQ4WkV4YXlzcko0ZUhqdzhQRGg0ZUc3MXhublFObFBrZ2lyNTgzeDFLRFM5STJxTGZQOUZkQjBOb3grMXR2YzRUekpDUU1GMzFqV1B1amJLT2JhVW1PZ0V6b0hESE1VcFV1VDYvS1ZtUWFCQkFCblRBYW1wekdYN1pqcm5ZaWhKRkdhQnEvUkpxcGhJZnU2S3NDUDdDakFORGtzc3V2dFNNR0xwVnlSTG1JMjZ2amtxTmhHdk5uZ3lMaEZ2Rkc0emlPL3J6NXI5NnU5QjQyNVRVOG96Qk5Nd0hTcnE1aFYzQVg5SjAwbk1iemR4YnpnT1hxcmI4bVBBQjRDYkptaGxweGorOUdTdVo0dmNPdVVhQmNIbFdjcUluY2pYQ2lrd2hZZlY2UUgxMTN2Y0liNURPWmRJWHZPemNzakl5UEx5ODI5dUxqSXpjMXRYajIzYWRJdGFkU3QvbGhhazNXSmtLMWNPbmQ4dTdXMWRYWm1KNUpuYUdEd2IyWkZiaTRwS2Vta0JaZlZ4NnJza2xicXRqbGVaY0xRWlNMczBhQmRaWkMxaXpQZzlnR1lJTElDNG16dzU0ZXFPSUp6bXcxaXpxSEFOdGZCdGE2amRjMTZRaVJoa0JUWXhjWVFSODlEZ3BVcm9BckF4c1ZEelhvTlRCcjNFQnByRWpHYkp6dmhHNVF6UzRaejBXZDJJL0doQW5xRlNsYXNwcDN0eXpSSW5DQWVXNm5yejlnQ0o2bmp2L2orSnZma0x2K0w4Tk0va1BMa0hoV2Y4VzV0Qm4xRTV2V1UzZ1d6RjcxMmUrajdTOU1JMGpKUjEwUVdNSS9iZnp3UCtpNXJ1R0FNZkVLQkN2SnBXS2xhT2sxUFR4OGFHc3JPenE0MTdON1kzTnpjMkJBUkZxNFROaUx6N3pSb2lFZGJweGs3UTd4U0hMZml6bEtrTFpxeGdxaEFYLzlmMFZSZk9KcVdsaFprNmR6eDNwWVI3eml1bEdvRVd4TGNkSi8yR1lFYWlsek8rd2lUbzZobnUrUzM1d1E2K1h2U1JDNjFaN3hDRUY1QkpzNWM0akpmZ0dKREVLeVRRaDFETlhwVVFFVEhyd1lsaS9KTHNidURXSWRmc3M1T0JVbGxjV01QMDFRUkJ6bFErbEF1N1dSdEZhR01RSFJweWp0MTdKNlcrWlR5eU9zeUd3Z2ZNQnU1eUNnazVsSXkwNHRLT29hd2FHM0ZNT0tGUW0zVjF6SThyeXhDejZaU2h5Ni95Vk4rak9zV29Id291ZmtrTzBoK0x1cUFrRnlWY1ZzblhWT3RWcUlON0J1MUxTNytkUlNJRGNJUlR4Y3R1VEtlR1A5VWd0Mk5oaUlSZWVYNWI3endXR2xwS2NUOEx6ZTdEZjhUaUlwRWhZWHRlWWx5azh6RkRsMDNVK0IyNmpxcGFuZGdzNGo3RDlGZXR5b1cvcjhXQUxoMWRYVjFjbkx5Nzhic21PSGJUYW5vNi9IT3prNXAzb1lLN1c0OWNUa0xwOWc4QWxSeXlaMzBZOVk1b2NzYndWNkljMEJzVzlsWnJjN016OXpsYUd6eld5L0xjMThwaTFVVDdqRXR3K0w1b0s0blhqcit6TStVdFFuSk5Oa0lQakowUDhOQ1U4cTgxOFByeWpEbGpqR3R3WDh5WVZOVlc3ZTk4SUVuTVBRY0dZU0s3Yk56RlkxdzJEb3FGbktjeUxNMFdOZThhb0tNRDFuajBqenB3dVVqSDRMRjlTUk15SThMRytrdHZSVWlsc3lzZnUrWm1LZkN1bHE2aDFLODJDSUVQbXhhZDNsbXVaNUw0RnptQjlZd1h5U3dTRVVsQXFKVXhaelYzVUVzRCtVbTBrRUFLZVJBU3RnenVlN21sUkltbEJZbGxRL2ZUa1ZmblltODFKT0NXOXM5VWZ6RHNpNlAxdVk4UE9yQjY3bS9wM1NwZW45QTFObmUzcDZkVFNUekFqRTZWbHdrZzBBdTBuakxoaFVmRVZFUkVSRWhvUi9LcFRzU1R2RGZmZkxnZ1pVcHBHUmtFTGZ6TU5tYUsxVnBhV241MTAwTmxQZitBckhBZ1oxL2Q2eFkyZGhva3o5dy95RUR5REcxNDZyaEdsQ1NuNXpkRU9FcVkxakkxUnU3aE1PS1ZlWkdoTXlnSnBMWlNTUzJ4dy9mQ1ZRT1djcThqTFByZTJOS0ZEdGFFNkkxVFJmdkoxaXF5aHpmVkEycTJSN1VzT1Q0Q3RrNVROclFWTFNMR3RadVVDUWxLQ2N3RnEzK1NtOWE3VlBFVnVVQ3RUMnRRQmZDc3lXUFMxMEQ4T3orWU04Y2piRGRoVjEwYlZhRkJsL1FlcUJsYlNCN01NOWRLbEhzU1F5dTRQQndEQTQydWt2UFVhdWttaW9lNkx5djFGUENRQVZnYjlnemF4UnExR0xZd1h6QWlLQnMrcEtsTnl0MDdXdGpoZXVHVWtzcjFiSWhIODdhNnpva3BqYXJqcVlwbVBybldURUpia3RPRW5tcGZ0MEJMM3JBcWJXanZmMzU2ZTcwY0NwUDFQL054OW01UVp2NXBJMDBmZ2dTcnlGUjI5SVNvdEN6eC8vazZNaEtJQ2RPaHFwQUhQY1E0UUowZTNsM2Q3ZTd1L3Y2S2p5RklpUXNMQ3dxdXJubTgzN2U4dTduMC9HK241NzMvclRVYmFDdlAzRUlHakZUVC9zSmJ5NzhPNzdPQW5UQ3oveUNWNTRtT3RHZEc5dEdQRVgvS2pNNnZ5QWVUeHVFS1FUK1VpdkNHZFh4anRsa1YvaEtBcnV6cXlqMmg2ZVA3T0NTTVprTlB1allkL21hY1hySm1rd0JxZmI2MTFOU0dZMXJFVm5ia3V1a2lFRERoaFRaaEcvMUtSZTAra0J1TEdIQURTcnFoWTZlLzBtZjE3TzZFTzZkdWlWdWtLbmlrUG1ZdDZXM1ludk16aXNGeTU4TGlWcTdwWGMyeGNGeHg1WlZTQUJ5M093U0ZoSjZlWHUrTk96eUFiOCtiSGI3dlQ3ZDNLaW43UjhmSHk4c0xBd01ERHcvWExLeHNubzR1SW5rVFZsd25SOUxabzBYWVcrWjEvcTM2bTJzclgwclBscHRjVnhhV3Ryczl1L3UvamNScjczYjM4Zkw2K24yZVBmOC9MejdaYXo3NVFVMGRYaDQrRzhBcitSdUtMSmtDUEExQi96ODZmRmR3NURSK21vMEZaVVFpaWI1VVZMVFFvbVYybXcrZ2xuMFR2T1lSR1czeVpwLzdnTjJWbjZtTDJ5QTNMUjllelA4VVNGaXdoOE4zNGt6U1I4WEE1ODAwYTZSRExjZUl0cVhDT2VDcjVZdjVvUEcxU0UzNk43TlNHSjlQV214RkkzUUM5dThoUDJiOHZ4dDN3c0tuUFBSdHpQSVlvaG9NeGJQSmJzOXVWNjJhOUl1SHRPS3J1TGo0Lzl0L2ZGNjkrRnlVOVQzeWNYZnYzdmRnUzU1NUg4QzJUM0J4ZFRrWkZ4Y25JZEptcTlQcHpoSkc5SUx3Vk5saFFBL2YrdnYzMXRsTStmbkxHaFVrSys0ZVgxK0dOaTVQaml3YU5CeFJyQ3EwMzdaWi9OdjdlZ1Erdmh4Sy9aSE1WUzFBR2xQSFlscXBXOTl2dWd3UWZiUUkrNzByb0JZaldFOTQ0cld1dWlmTnRXTFhNenpFRzMzWW12b3ExVTdJcFNjZlJHNHhnOFZNc1o2cEdJMGJ5TEx4Wk5IMWdHMnBMVU5NZE5sMWVXd3BXVzVGaU9MaVRINEZHNjB6dHlKbU5FSkR5dmJabmtlNWcwRmhGeEJXT0pVVCtweEgzU3NmaTNtN0RDUkdCMWZhZWtrZFFqd0RGQkNpYW5oVXBaVEtEMW4vTUVvbUpNeDRHdTNUY25mVkNCZlBlbnoyNVhZVkp3Zzdrdkk4YW9CWFZvUHc5UExseitRUytkcW1sajYxR25yR1JxK0gvcS9IVzYrdnoycy9wT3ZnSS9Dd3AyL2Z4dmxpLzRuaHg2VGRyeTdET0tvNkVUNnZNRzUrTHRXM0pTRlJVVkZFSGRwYUdnWUcvdFhNL3k5RHVKeFQyK3ZxMHUxUzJ4c1UrK3ZwLzZpYkhsYWxmc1dEVkYxVDhkOTRjSEJERlBJVk9yclJ4YUtUU3VUbU93a0NTcXZqb3ZiUjNQOVhadzhvQWJVY05XZjFxc01IeHlWb0F1VHlsTUlabjU4WVdLRDM2OU8yWlIvTGJXTjQ4QjArNE9YWWR1NjlhWWNkOHV2T3IxZ2pHTHN1NjI4SHQybVVQd05LMnJtVC9GaGJMbWdKVkUrdi93eWZYV2pXbkJYalVQQWpDL3lERFZCSGRkRTRrbk05bTJUbVJveWVWTkZPRFhhNWdhQ3VQOERnZjEybkIwbGoxMEd3VDJTOXpPVUNrWW9Pb0lubG1ORDlMZzdrd0E1N3RzUi9NUlA1bktCdTJvVW9xMFJaZnNIRXlwUkZQL1ZlTm5PUEd6cDNqRlcvZ3JRNXZ2cnB2L3o2cWJmKyt2RHZoT0J4RWRCd1dmd1laNC9lRDg5T2pvYTdPUG40VEhNZE9xNS85TUY2REtnSGI4Um94SWMwU0dZTGlrSkNmWWc4TXZMeTlucDB1bUkyUXQ0Yk9oeWswelV0NjJtb2lLT2h6eUdiamM0ZU1XT2wya1VDaG91c3pzeGxiSm1nVkJTYWhjWit0bUxnZ2tzMElBWHMxMGNtdEFXTGVJVzFadWRuQ2pnOHNGRklidXErTU5mMkNmS0xQNXBQcFErYnJrSDU4WG5GdG01NGpFOGNqRThZM3hXMVRuMnE5UkJkM0QvK08zZ3dSYUc0TUkyMG9QSkV2emlMOXNQYm5tM1ZsYkpQeVM2UHhEYzlYWVd4TGFCaFRrU0xuT1VuZDNjbEV3RnN4ZFVxdytHUDdHekRVVllCMGZzVk1xNGZlWlNYT0VoeXNJcC9Obm5JaEUzc2lJVVIvSCtWVjEvcVhJaDZ0QU80bW0zaHU5M2hoQnJnS1RVdTllUEVMQ2Y4bjhEc1hXLy9KdjBDakdaRWJNL0hoTkVWdVp3c3g3czV4MENHR1hINWh4d0hYanVRcVFnelB5K3ZqNFFxS0d5MHQxY0o2WG8xL3JiMCtQajdlc3pDbUFBMzVQOSt1MzErZHBqWEp3YVZSSWNVS3JGV3M1bnkrTjdTT2pONWsrWWNDM0VUWDZoc0RqV3RyTlYwTG95WlppS1RGYnZ5ZG1zVkU1Zi9rdWNOeFhaVit6NEl1VjJPb1VrQlF0N0ZyTzNIb0ZpWHA2ejhSTnlsZGh5SnZmUkdLUHcrcVBkQTlFamx2R0F3NWwwcWZFVVV2c1FGbXBFRUZ1L2FlUFVGc1ltMVZJQWNLeGVZaW1vOVhlSUQ1SHpMVDQvMFpaSzJsdENaMUNpdkxrbmxOZ1J1WjhHOW51eTIyblpZREtGb2tCaCszMmZmWlZ6Y1FXbUR5Nmc1Mmd3NkliL0hReEhRcW9hS0xwbTE5SFJzYllKc1p2N2N3aDJkNzg5L1FNclNQTHNBWm8zaEdCTW52OGIrT1QxR1dJL0szWmZpckVTSGlVdDRvQlM2ejR6NG1jMXl0dm9OZmdCOWN4b3FCWWdzSnBheUlqTForeUJvWGd5UjhmTG10cHVUYzJKNUQ0cDdyeXBReERZUmNDY3dPcUpsVVU2TmJmUUlVUldZM1pwSnF4ekkwUWhjSG9CZGROR1E0N3NMQU9LUnpSMittSW1NSE1lZXpaVkVFUGxBSkc2MGFHRzBpYWpOWDA2TFNXTzM3NmVJbjhOS0IwaUJTem1GZXRYaFdGR1JOYldHS0pDSHo0ZzlRMnV3SWVmL2dac1cwdEhOdkdvcjJ4VjJ2cjZYcEcrbGhHWHdoaldQaEVSdEVoWk9ONW9lUS9LaWJucE9hK0VhMm9rbnVWRlFKdW03WmlUaTA1bklUZ01qQWpGTmw5RFJ5eVFneUhmdGV5YkxmRXhhVUx0a2VVbko1Y1FrNGlZYjkzdTZ0U1dwNTVWL1JTSldxcFB2UWtWa3ZBTlJqVUdzYVJ5R3NGdWhwVHExanVQVSsvOGZScWcxRno0cXU1WFFnaElHNk1KRnFtZDlmVHpnMkQ5NVVibnY1dm1JaS9ncVhRdExiclNVZ2o0RjExbnlBT2xvakFrNlhHZVdpRFpxRWtQSU1BblVrZUQ2aXFWS0FJMkxFQ3Fyc1kyaWdNR0dUaFVOSE45L2ZMUGdzZlU2S05NT0hNQnI0ZnBFQXg4dnI5NjZIN1BnUmFIY0FNS2Uzb2NkRFI4RTh1eDBqUjdHTEdUcy9PZ1d6cFF3YXNVeDJhelhGMG5xSUFUVFMvaWU2cEFGSWFwMlVRRUJ4eHlnS29HY2dHUE1yVkluTHJLMHRJWHZYYVJwQmVpMmFZQzVzWS9JZk5tZGg3UWNsSThhaWpvL0hobkZIa0ExWnVCNHZQSDBGMitFUXpKSURGVkkzcEpJUENrdmgvOTBhYTZjT1g3WEsvdjVURVI0blRvY3FOeGFZMS9yMGpRekRlTnFvQXFjTEpUc2dTSGZSOFFZRkJqRk1VU0JZVUY4cVVBcUdyaXRQWkwxM0ZueHlMbER3NzBDUnYvcHA3Z3JnbVpOaTM1eTQzbTI5NC9zQ2doZjF6Q3FOcE1YamJoTjZIdUpmSjk0MXpMSk1xa3lwTmY1TFI3ZWdWZExBQ0d3dE9aWjRCeGNiV05zY0pHUTNPMXJjTEVPY1l3K1BSRFVuK1NQSkhPN2NJbllDZDZ4R3d2VzExYUFEczVISUswbFdyTVE5UkFCaXNzMVJlU0JtcEQwa1lWbzhYZ1krdUFKYmVqYjZRdWZ2U2lNVExTbWd0cmJnWk5OQmhKRUlhdHpmeXgyZG5iV3pCNzR1MG12ZnNGSlBvTzJtOTNQMHpIZ3p3NTJTSFF5cll4ZmRTNVJjTzZBeEp5VVQxMVlVV04ybnFqck5TeG1FaFUvNi9rY1V0cUFHWlo1R29iL1pVUkp5cUZWRlJkelFjalRsWUl6T2R0K0pjMWN4aU5wTnY4Y3pWUTZlWlM1WG43Mk1QdXpPM2VvMTE3K1drRnh1NjF4K2MwYzAxTlRMWnZqQmZYbFo1REd1Skc4TitvTnlKVERuN3cyeWV0OHZtMC8yYi80Vy9URThBZWtvQS9qWXQxV29KT0l4aVpJemN0eGNUeXFrK0l6QXZGU3puU3Q5TERxYmRVVjJFanhUd0toUzVoOUtlc2drK3pzK0xFTlFhSHJhajhwTUJibGhxbFpvN3NjWUk3TkdUSjBWRGdsVkg3N05sblNpSkNqZ3dSWVpUWGFCZlh6Y2pkY3Z1TmJudEV1WDh6MlJRdVkxeE02bjEwVUIyT2JOcFplRU1NSzBZVGkrU0cwbHp1SkcyNVBURWw0RVE3R3VXaTdNRUkvc25YOHF5ZlowT2p5SFc1b3ZBYW5rakN1dFRsUFovN3JhNjh3cVpJUjZwZjF0VHY1ZkY2eWRELzlmNTgxYXZ6UUY5TDlQVjJUZ1h5Y25GeWN2VG9JVVFpbXo5d2t4bEJycTZUTnZDYldJbTJycUx5SERmbEQ2NTA3MnFOS1V5VW5GZ2lwWmk0RVY4ajFrQWJiVDhqVEpXcE15MFhaZHkvMWl0djIzM3dnOHgrL3M3T29MdlRoL2ZIK1BjTVJkclMveHd0ZVNTa0ZBWmcxR2xBNWZabE5Pc3dEanB4ZzJqazNmREhCcVZFbmNOa3UzZ3hQaERvY1k1QVJPdmdIdlA5YS9XS0g1UXFTY3VxRFZkZ254Q0czMGpKQTJLQkpvSWRTOGtiVHlzMXJUVUpxWlVtTGljNlIvdGFnK09hRVhiQUdoaEcxNHI2NjJjaWNhWHpERlpvSzhLNG5EOUs1N1NaRHlZVUx4aHpLM0JkaUxmN201UjhRa3U1NVpZNXBGaEhhR0J4K05BeWIxM1ViMVh4NFMwMmY0SnZZMyt6Wm9uWDFlSCtRVDhuTmdQM0lLQzJVemJFZVRDd1FBVk5saFJzaGx4Z0d1cjJtVjBOY0gzcUJ2ZDlIMktYMWRKZHdpRkxvaEtxT3ZXcTAvWjVmM3U5OUg5Ly9pL2tPa1pHTEozOFM0RTc4UDJGc3FIUS9tb2kvTno0d3JhSzJDWlRDNGloZ0lMclB3aXlPNTRUd0ZRam9ScFlKazV1V1hlSVBDbWtqNnBQTUlpVml0NTNFb0pRT0xJR1FMRysvc0pTclRzazN2aERLSFJuUndlRTUwRnlnNjJ0QUdtWDl2VXcxYU5tb2ltWlNqZmJIL1BqcW1SMFRUKzJ5T3JqcDU3TzdPMmowcTN2cnRFK2h3S2p1YU5nS2J0S2lXZlZhTlo0T0dTNlJLSVJvSENCQ2lIamFVNUh1Wi9JeTljVEMweDNESm9JZ3piTUxNSkJSSStrSHFJQnVZU3FqUVJ6WWRSdXlXYThuQ0ZudEtnWEV5T2NCZkZjcE4zMUJIQWJSSEozcm1Bd3NyaTloa1htcFBrZE5ZbzYvcjZkOHFmbzM3RTZkd01uNWZSVGl2YTJnbHJWaS9qT3JMT3M1UXBIRG5CRU5vQ0tZOFdmQldkS3Q0dWR0WVArNkR2ZVdmdEtNZjBLaHZUbnlVbSsydDN2YjgvcjYrdHU3UkJTOGsrTDRXaGtyS3lza055YmRvNGhUTFVCRFplcU5uUEZvV1hCQytMbUdIVnlvQk5PY2lTZnZIMHJUb0lwQ1lHNWNub28vNm5VRzJQa3lnWE01UWhHclBhL2Rzb3FLdkZ4Y1lBQS9iZC9EYmNkbTFkdDZqemF1cnJlYm8vbnpEaDdYVGlRd2g5YlZrZXZlbUhtcUNNZnowZFU0cDkvZlkyNnNSN1NJaGxmQW0vdUhNTkxLWWI5aWtzMDhYNGdFNndDUmhmU1kveXEySEg3S2gyRkwwRVBWZDRyTEdpWklBYlpabHBZWkc3M29Iank0ZG1OSUVOeHZNNkc2MnhXaWFBTVhpSE9yRStUNVd5S0pGN0JSOWpVWHh3ckxQQXVrakZYMWxOTGlxaW5qdkRvWnZpM1AxbDMxNCtVUjVSTmJFTVQwNkZaazNTMEdPM0UrN2wzN1B5aVR2WjhlZlBLL3J6YWc3MWRFdWRuUlVBRXBhMC90Z0F6ZGFqbUlvTSt5dXNhRkVsT1VIL25LTzF1Z3NMOTF6NmcrN3A2cmxsR1lIK2RqSGFycWEwbEl5WGx6Wjd3RUJJUkZQUitmeE1tY3hudlRXNnI0VnR3YTFpcE12Z3l0dThFZnVudzByRmZQSVY4ZU9vYTg1MmJNRmFXcXF1NEM4R1lrMVNGZGc2U3RpY25jM1hSMlhJVGhxcGl3eTY0QWdBaTVxQzN0N2VMaXdNdzJMTmhmZDZWaGx3a1Z4bE1pQ3ZpZW5oMkZxUGlzR3kzU0NicTE5SGFDcjViTWpRdkFqZ2lFc1hLU0tYMS9mM0pYalhJVGJ3WkR0YmhJVjVzYXFGUk43VlNSVjFaalRJYmw1SGluUlBEbnUxTi9POFM1eEMrSkQzZ1c2ZXVxSkRRMnJxdzNnOWhNbUxTZUJtY1VLaTVjcXY2RWlyb3AybE51dDFhNjZwMGVGekJNeFhDYXNYQTJWOTJ0cytjSGlSWDlHZGdoNTF1em1TQ050bDltR1QyNnZkaEd1Tm9lRi9Kak1ReHZtQ1JqNzA4WkJhOW5iV3p5NTBNMG5UQ2MwZ2pZVHl1QzAxVml1eU54MTJrMHpKVGhVZEp6Vm1DbnJNNEgvSldFc1Z6OUNiQ2xWUXU4VU1JZXAvaEtkN0VQcG0reWp4N01PRmV0dW96NDBaNCtQajR1THJlWGF3TDNqZDVNZ2dQRUNLY1ZGZ2dmWDk0UGJpNGNLalRybG82aFlTNE94c2UwdGpTWFZvU1V0TEorQU5RVVZGRnhaaVRuaVpPZGlZVWRCcU5ZZjNJbkpHclBrdjZHSVJHRGV4WWQrcFE3Vmh4WjVFUWQ3UzMvYlhqMWRSVW9zWGl4WGZWNy9aL3p6M3ZONmw3dk5sSEludDI5dklhblZPZU8vNmMwemIvUzZ1dnN3b09EbWVqVjl6Zk1HU283M1hWeTU3Y3dIU1lYZXhXWmhvK3JveHZqUDYzeVVac3IreTZNRXR1cGIxMENCdGJaZTNTcHAvd2t6MW5sZ2tIWTlTTUIrOHVULzFmcEhIa0IxOHV1TnZZMUlZQ21VQm0rcU1aUnlFb0c1WlJ0K2EzTmY4ZGZ4eU02eUhNSTVQT3V5aWJ3R1laSmpSNzBpNlVqNFNvdzFwSnptSXltd2t1MGZYeVg5dXI3S2VIOTNrQ040L1UzR0FTbWtDMFhONVBYcGxLWStNV3FXeFJLSXVKM0lseUdJeDJKcjJKYXh6SWpnclBZSUxJNVIvNzkwcHY0WlIrZVgzWVZCeUlXRE1ReHN5TTI5TFN3c2ZIQitIajJSTUhlM3Q3NiszdS9rOXplWk5UVXl2eGtHd05IMm9SZ2VwTjZNdnErWTIxMnRMZDYrdnIrdmsvQWUwUUJJNFdDZ2tKZFh6czlvQ0VERHRPbmo4cTg4U2xrM0g4c25zdHF4TWdrRW1UN29JckpQNFYvanVWQjdYcUZidDZlSHpNVlB4STJRL1A2d1BCL0xGME5zaFBMeTB0UWFqSDJQNyt2aFUzWTVTRXJHR0RROGd2YVNhbkwweStOejllZ0FVbnoreGs0UzhZUUhHQVFUcTFXamcrMWRlVnplNlh0K2YwemN1TEM5eG9TOHEvVlpEdjJFU1gwQit5Si9uUXR6SXdjSDFkMTY5UUxnaVQrUG5lV3NSRk9zKzEvVXVrazdVUlQvWXhseU5GVEdrNVdWanJ4MStzQSttMFltYzQ3UnpRTmhQeWkvWVA1amFza1ZvU3J4cFV0Q2d0eW0xS1gzYThKVTNPRWhhakdsOHFyUTk2dHVXU0p1YVJBRFFTaXEvWkU5UHA5Unc5VllHWDJpV3M4dE9YaHFhVHgxejNCdlVyNWhJVm1POGZ6bnpQVHNtU2hDUmQ1a3hpZkpJL0FLcStWQTZZZkhkMjduUHdROWgrZk14UVVSY1VFVG1ZRm4yZUFkYlJSK3RrS0kvTzlKcDVzZWZFeWxDbG5TK01qWUYyNTBCT0kxd3dlSWVIUXlBd1JDc3JLeXZIeCtDUmtjaXpWaHFiTUxrSWlBWloyZGlHZHI5RCtJWFp6ZU5IUThkRmN4MVNFaEtTdkIvRWVUL1lkMEFVdGtMQWIwNU9UcTZ1QTB2TlYzNUJwNmVubFpWTVhXWXpLbnNucEhpYW5NcklaM1RldVhtaTA0S1NOTzdPT3diR0V3VnQ3S0c3UkFXK25wNnRYVzlQcTQ3ZHZ1QVg4TVhCd2RzL0thaWhsL0h5OHFtb2JLc3ByekZ1S3ZjRGwvNTNzc1FNRi9OTUFkT0ZvbFI2Z0E5WGpmeHk1bG1jdUw3VjFIRUovZnBxWDZWbWlsYTFvbkxiVGRqL2lzS28zaFVvOTZsU0ExMXRjb1BnVjhTV0ttWmIydmpYcGtCYXRPNnB3b3dSK2RHY2EyMzVWei9mZTBtTmp5VTVXaFRuUDRubC91NHRPMzAyTVNYWCtPMVZ4ZjV0MnhMdEk2Ly85V1VFUFpxQVA2OWJ2KzhSMHVYdVNMelJrRzJUR0Q5S1hRV2hmMUNwT3BoNjdOd05rcVY2R0NQbnhiTzFQTTI3a2tSNi9DUkVoN2gwMk4vazNkMDh2NmZqbzYyRWs4Zlg1NGQ5SjUyMC9abnRHWWgrVmZ5ZmpsOTJYbzZPSHJlK3NhYjBhMS9MeGRESHlSUUZCd2ZYTTN0YXV2TXpHaGdZUkJWbVRCMldXbHJpUWJnRlRGZEk5QkxTdUVWRGNuSnlSUVVwS2VsajQrSHpzM2RYN2ZYT0RoU2dvaUpyUWliaTNvOUNlV2YvS1BCM3dOVGIrUHo0ZStMRmFnTXBHZExzMCsvbloreVFMY25iTDJ4c0R3OFAvMDZGUmQ4UDMzMDZ1d3hZREhNaFFwb0hvQTl4NnR4Z0pVM24yMmNKMjduZjNnYWJFMGlVbldiRmo3R092VVM5cUljdEpBUjdTNWtOaWNzZCtpMUVpNFdvNHZMTTdIV2xLWXo4dGVaUkRWci9walRPQW8yRE1iT2tFQWcxZEhRdkQzWVVEc1VHODE0MjA1OU5jaE1DRjdxek9PRDNIY3A1akdtVWRlTmNEVzh6VWV3N3Y3SDNXMk8yQVFNdE1OeUcwQ1Y0SFRPbm5KTGE1WHMxYk1VeFZHR29GSXcxTlNsMTdaUk5Zbnhya3NTdmNycUg1TnJ5WVhidXVlYTBKN0FJQ1BCeDcrWitDUjV2a0ExYk1ES09ZWFN2MmZFUzUvdDdlRVJ3UUZSejh5RnI3ampGRnpSaUppSGxjNC9hanovS1dienJBdGphMnl2ZXNLdThPMWdmMko4QUQvUzlDZy84MWhONnZ6K3RUVC9FRSsxOHgvcVIxN3F2SWtTZ0RhMnFxVm01VU1FOFZsVFU5L3dzYVBBeXp2ZnRHcm42S3FIb1BYbGtiMmZIaERQVDUvWHBibWRuNStBZ3pGVEQ1L21UVGhvSVRLeVg1T0hpRmhYQlQ3WEU3QzE0VG1DRmJSbHd2a1ZOSUlBNWF6R01tN3V4cDBWNXhQaUVqWXRoR21MVGJuN1pVRkhCWnRqMXI5MTk5K3Y5YWpya3ZlOXJtNTVRTU9id2lsMVlRT1hDUWN1bXlKK2grRTJIcnMzTnpmZC9rK0M3WDFlN0p5eTQ0aXQvZkFMeVFIT00wa25tRWt3L211UDMwd3gvWXNZM2MxZ2t2VzNOcE0xdVFRbDdKcDEvQWNYRnlUSi9yaU50VXVJWG9EdjdIaTdZVmhCREVHZjExQ0NkR0szbWxXMU16OGVkSFdXUTJ2RTdtMUZ1RUhkeW42UEoxZzdIdTIrVnNNRlA1MHVFYjY3ZFhEMXowQVZReEFLbzdtYVdzSDhpU2kvUFV2OVNVMUdSbm83WGhSK3RSRnRVM1FYMTh5ZXU0QWRBMUY0a0pQc1lQd1QxQmZjTnpCWFcyTEk2MTJsM01CdVd6QVY3RlhiU3d4a0d1Y1J3RFdWVlZGU2NSbWxGWWt1cnVlUjgzNlpUZ1NNbUk4djc4VU94VktNcjcvWGk0Z0xpRldkblZmUlIrSkU1aUFjTmJudjhyTVp0Y0Q4TXNoLytuZ2RjVFBzRDdIc25RbzROcGp2dDk0eS9YVU1CelA1MDZLemdMcWJ1bC9WakdLcUJIeDhmNzA2WElHcUVQSnJVVEZ4VG1GbWtaQXdPY3FQaXRvcG1DRkYvWDkxOEc0UW5mcDBUZlowYkdmbWdjaHhOc3UvNGFWMVhDY1hkY3JoNmVCNUZqRWQ1Q1F2Qjl3ZVBmTW9ubGVuTDhhbXB2Z0tmT3JPU1hna1FJQkgyb29sYzFzQXJtWHhaYW4ycnl1R3M1eE5PN3kyengzYk5CMmo5bkpiZWttQ0RCY01WTSs1UHBHWHVvZ3FnMU9OWCt2WWVxQk9oTmx4NzhpYkZtM2QxYjZuNGVSUEdKalpQc1FUOW9OVHowQ3J3cHVnNXFLQ21FSGdLNVRuZmkrUUlzZHJjdkx6VHRvUEhmNmZRdmIzQVRiczRHK3FvaWUreVNvZ0JBZXdFOFdpb3FBZVFJRDAzQi9ieDgzZnYxaE5oeTB1SCtES3hLLy9IajRRcXZBWDBIejhHMkx5TVlvNGhjUmdhR0N6bldLNmpXZXV4T3Q5WVovcjNpcitEUUNESTBxRWhXUkhtQ0ZNTkRwbkljQ3RKcE5FZXkydjQ5VExkcE1EUG40MWpBbXZKWTNVYUpzV1RhdUtvcjV4NUt3cUd6MkFzT2plT1V5b2lWczh0NnJTRlJFUjgzMTdBLy9yMXZZQkJFdy9acFVNRFhwMHM2Tm1WNHpRWFVVRGdHTHFFRGdSMUlBK0FtSmo0MStkZmZGdVM5ZVpwcFJiR2VUWStHd0FYWFg0RXlxTVh2Wnl3Nk5oamRtMVAvdW5RSC8zU3N5VW1BVzkybkwrcG1yTGhOd3VaeGVUZ2JmdllWWTBNQ1lmVDlydDVNWjlXZ2MzZGpJbUUvaStxZ1ZZL0p6TVV2MUhCS1JxLzZuVUtuaEc0cTAycDRINzBxdkNRdmhtOTlMOUxRcGZvdGRYVHFzU1ppaEFSRllYdWNSRVE1dWZuaDBBZW9LWUFwYjI4QndEb0VBRHQ3VDMrYnc3TDZ0M1NQZ2prMWRuMTd4K00xbGF2aDR2SFI1ZTI5VGk3c3VLdGJUekRWdGI4cVF3Und0alJRdlR5T092RWo3WldPbWx6eDdlUXRSQ1hmMzY0MU5RVUZoVmxTeCtEY0l4MUI5bWl1aDk2Z3d1UjZTVVljMS8zcXhJU1Z0MXEvSDAxMVgrcmpHaFo3ZGJjMEgzOWJmZkIxUjd0RzRxREZsVTVySjFTSUVmTll1VlErTkRxNnZQcGY1S2RuVjFhT21EUjhGTU9XeFdYak1wRUlJNVlVaTFteUZqRDNzUG5DbUxXTHkvalRGYXZzRE1UYm1oT0RaNVB3cXMrTTN4OTN5VmZ5WUxJUmF4cmp2bWd3U2hOM243REhQeG51clNHbkI5ZlMvVk9pZ3Bxcit5dzZwc2VacWp1VG01YzAxK0RCWTZhNUpOWlJyNzFOY0t1LzlFYmdZdlMxd0ZSZVpZSjN1OVlKUjJUTnpoSWFUeFRIY1hic0p0OTRwcmdDQTF2RkQ3YzN3K0YzcWxjK0hUQnppOGt0SmZLT3cwcnJvaGE4ZnNGd0U0WWkyclJVTlJYdEF2K2dYY0hpVTVEYlg0R3pNdHBWWHluRlJXak0zTHB3UkZyUks3NnRWL1lrSjljU1R4alJXdHhPS3pFcERDaDZjZitqVXVQbmR2ZDNiVnB3cHhPLzBGWXBjUlVId1duZnowOUpkSXRkaEtRdlh6eDZmaUVEVUFPZFYxQUtYVUMxZHY4dFFIMkJsRldPTHF2RGwyNFA3MWMxVk5qNk1tOHljdkhvNk83Mjl2anQrV2poWXdycXhBd3dHV0R0c0lXQWhZK2NKc21kUjUrZm1tZXJrcmEzbG5oRG1Ha3FCNWxQQXJWS0hkOU5kejdnTStBemxxRmVsZ0xKczZjQWl4NjdmSEYyUlRBUklZL2VTbUdLb3VuR3NuZU1jTTFyQmRXSWRFK0ViM1NsU1lDeXROS21TeHZkc2VJczFsM2lyWGNld25kNStUbG0zRXBTcmhNMFR1eUo0N2ZRc050QVZXZVhKbWEyejdHNmE1YzFrc1ZwUzAvdTNycUtHYXA3K3RiL3RWSG1QQzEvcnYrM2cvMEZma1RFOGsyVDFIT1RGM3c0WXc3NkhPSWlVQW02VGpxZ1N5b0lmbWZUbzVkMnJ3OGRXcS94S09ocWFpb25DNTR0YS9IMFNXSHlSMUZhUHc3UmM5YTk0SFpLdCs5OWlDdWgrZWhxMEtndURMdk1OZFpkTzNVWTgyRFlIaGUzdExwblVVRFFheU1Mcjd1WTJXMjZVSE1SVUlEYThMWEpvb1ZEOE1aNWV2N0RCbkMyd0xjQ0t4TlBmL2xjemxBUUNFK2hyaW01c3VIWXB4eFRoNEpmYjQ4RFUwdHRzb0ZpUDU4ZkRyOGYzdDc2b3lLRnllZ01xaVl6dldVWm1LSzZ3Lzl0a2Rjc2VNVkl2Yng4dHE1aW9QMUpmbklKUlNLdlVMSE40OTRQTzJqMGlpYkRHVGRyYmxxSExrc1ZScW5XOEZraDcxdTRrWkc1dzhvZmR0bjc5MHlNU0h0OTFXVDhYbFZtYjhqQjFSTlRLc3p2VDg5dnIyTmt5SGYxZUwrZnkyQVF3bXJNMWtLZDhhR1dvUExwRjlhY2NLcU95MlA4MUFKOHQrY2NQUWdnUnJES2I1R3U5djYvbUIzRmxlZHNVNy9VU2R2eTBCTlRWQk9ST1ZDRk5wU1RKMk8yTWhTMXJNMzFWLzUrdUw2amlVdThqUnovbXdsQ05GZ1kyV0YwQXNJRmloek9QQm1ENFgvazMyblZoMUgyam1YRUEvblBIdDA4ZzA3M3RPN3RwclRRdWFTdVdNN1hnaWhsWTRhSUxJK3JNMlFRQld6NTgyR3JJQjRMQ1NjWG51TUR5R0NDY1NQOVhaN3Jjb1hHU3FVOEFXZ0hSbEgyMHpDVEx1MGM1MnNjc3Q3SGVDK3IxUnljeWNpd1FhTDBGWC9Nb0g3TEkyeWtuMStZTjVrNHZ4NGU5dW96VnhSd1g4YTlFdUhtT0lDKytmQ0JIWmtSZFpzbUwwYjZGK1gyOGZRN1BOTkdhM01ySzVXdmFTK3hmVU1JOHNmK2xSWlIrd1ZWSCs0ems1cEtRS1NvdW5NVHd5R3NEUCtYSXhYYzl2VGViYlpsR1AvTUNNU0VNOGgreVB2TWF6cGJUb2QvbDNRODRnQTlsUFNiVm5heUZhMjJrT1ZlVjVJSzc3Y1hFOXZIMXc1blRnTUlETWgxU2FMazRqWmRnTm9ZcVduQmhVQm8wNFYrRVlzYVZVRForTE9VTTFjNkJKaVRJbmZBK09Kd0Y3bTVQS3lEVDhvbmNXbGg1MU0wYVRLQjZjNWNPN1ZhVEZ0MlFNYlVNODhNSU1MMzAwRjBDUkJaNENoaHphczdFL0hDMEVmM0IzeGdVUmtVWC8zNzlkM2p4NnZOemVRK1B0NDlmak52Y1hEU3pldjFsSXo5V0Q4ZzBMYXdzRWppVEpBTlkycXBwTlo0VWpYRi9ycDV5ZU9RWWk2SVhqREVuTDE4dUxqZXBjcnk1Z2toYmszL3hYdElpaUpjZy9xNlMrOCtaRGVOMFAwUGpvYlI1aFQ3TUYzalNYTjAyTXRuanhFa2IxamFFRFBpWG1SREt5YVhmd2dxNG9LaWFtbWxxWW1SUmorNmVFQUpzS29DVEVVdWxReEFEQ1JtUlVpTmNGUWg4Mmd6bUpDdFlkakxXRlFPcmxKR1BNWWk5enVaRGZhYndOM3RpRjJjM1I4VWxpbFJtUCt3MVY1blZnZjZReStpalFGTnV2Vm9kWXU4RzAxSnpWTDVyeFloNnJxaTRlcVhhUU5rRGk3VXkxcTRjMVJqbVY2bGF4bjdUd29GaHF0SjlsMFRWMnEvOEJNRWlwcXd0SW5pTkJXRXFibmdBWWRTdDM1U2hlRUplRXNHU0VsdSsrbGF2Tkc4NWI0Y1BwQmU0amJ4TU1lc2R5WDMrSFdENmRTd0tIU3E2RzZlYld0SXQ5aGtnSHhtSlh4UTNsTFhqLytVencwNjlqTjFwYVJuOHMvZ1JCZHdsaVRHSWdUL3l0WnMybXRYblRWeHhvSTQwTHAxc0dtd3Rna2haTEdpS3BuSHNWMEIzdEdESzhpZlB6VG9NZnEvLzdxZm0vVzdkOXRQSDM0eFdwNlNWd1V3eUpzTE9Rc1lkTG5RTW1zUjh2cldrbVdBOU53Nkt0bWRsdmNUbmEwVUxFL0VMQVNDcCtQSDFoMlVKaGtWei9LVjUvU2dmR2xFdDlXMVFUdU9OQzNpOWNDVmw5V0o3amllK3BKVnJ4U1RiUXFsRmhUSkFVTVlrd0xQWjVpczhrY0F0cW0vM1JLVVVGK0JTUFJ4c3gzN3M4MWJYVS9DVHVXYldLakNuVWRUeVo0MFdHZ1lyQVJvSDcxTFhncGZ2bUowNXNTTnJYRE1ob1NWbUtBNlo3OVlkK1pncEtZODhCbWN0MkJRUjdIR1ErOVVVaWRhUkFRZ0g2eWpJemRMejdJL1FYaGhGTk9xYnR4bmtqdTJCUkRyN3lTSlBpQm1pdHRsdmRqQmM2WFFjNXJieElCN0pzUUkzdTZFS2RSMkM1ME5lWENjY0tDcmc4eCtBeVVNZEVBNlFqQWF0dmZ6NnRLVGI0NnRSOEtTbjVycytLTm1mT1RodGJqaDJMZ3dzWVBEdTNMMlhtQXV2V3BFbTdyS0VLK2NwTEdCNWpFb0lPekxPMW9XOGxYWUF1SG9WQmdPQllCY3ROclNJT3dJMEpFQU5XWW9ucGtDZ2d2ck15cVpiWGhwcEZCTGtBQVVnb0dFNnZHT2JscHEyRkRuVVdDZlZyeHJ1M1Vnb3FWVmJrSGgwVkV1K093R1pJQ3htN0E0Tk1XeHp5LzU3djc1NGUydjZRazQ4b0hzZzNYR1NZTnpvZ0JKbFZVUmowQUlBS2xFWkJDS3Q5ZVg1UERKSWpKQVB0cmlqUUhJVWxlcm9HZWdkL3pmYXpLbjliV3p0ZFhVSG9ES05xSk8ydUN0bUVsaFU5cFhqTVVlT3JWcmkzU1hXVzR1SXBDRVZNNnQ3TGRlL3ROSUN1RlE3MUtNTGYyWTdPNUNSV0EvUUtTNWJUVmdIdCs3eGJGbTgvMDMzS1FNOUU2RnduL1ptamNzQlVJaTBIeGM2WWpGSU5HUEFQeGhnVWlrQThTVWk1UXNsTmM5YkFNU3lrN2tRR0lHaEdrZTlDakFpYmVNYVNpZU9KNW9OOVRKRUE3M28yMWRUMkYxLzNSUGJiZE9zZ2NaY0hFZ3Zsb28yVlFVS0g3TnM3dUQxY2U3NzhOYWd1UU5UVTFUN1d4cFh1MWt0WHo4YW1rdDM0T1VwRC9IMDFYRmRabTA3U0R1MVBjM1lwN2NTbnU3cTVGaWhiMzR1N3Vyc1dMdHppRjRFNng0bTVCZ3Y3aC9hNS9jNUNEbkNTenM3YzhtWmxWMVZxb0FhSUFsT2hTUW85QXBwd2ZPY1JJS1lmVjFKcll3M2VwMHo3YnljSDFNdUxuT1plbUtKbnh4WDgrRTJ0ZGNqWlRUVklwWlEwTzJIbTBTekZORmpkNDZkMHJMd25oS0hTNVhmWExRKzFzTE56U21pc243MjZJZG5MczViQldEK0UxWFNtRjBZQnZBRWFVKzUxK2ptdVNPbzRJWGlaeWp3c3VGMTE3cGpNUU0vNU5HaFhrL0prdFdoV1hnQjA3UXZZTC9MN2c4TThWVExXZXVxQktLVkhtWlhQYWxtYlB1dmE0eUpOTzh6eDZkVFFzWXg2TE9jOWRwMnd4Z0ljUlBtTythb1ZIaEpiV2dsYmFCTXJ3dnFJYkN5YWp1dEdJN3BKU2JrYXcwTERnbjYwOHMxNUdVV2d0bnJtR1lrejcwYzBXTlFjQUR4OUs3ZUw3QTl6THk4dmJ0WGFJWEx6MUVXWlMwTXhQSzhRUWEzS1pqa2FHRW1PcW5ubkRqRzRpK2Era1NlWkdvQ0JkWThTblVmZXZxSkFRVzM1Q3d0SWEwRWVJcWQ4V2wzMlFvTWF4MVpBMWcyMThiMXhCUzZka3hsWXdSN0hjNHVwakxSV2pqWVNUQ0pJOUN2MlVaTzFTRHByREVEWGVWM3lkTVZqaTdBL1JsR0dxbzRSbzBJUExIY2lNUXplek1GUzQwbmJtaWYwMVk1YlFhQ1R0bUpNc2xockJvOTlDNUw5RTc2S2JQK0lrbmNGUnVHTVlMV1dqR0UwdlpjTUY0UTY0ZG9EdmJ2Y2ZIeC92N3U2MnR4dnI4eTFpTWFFbFptek5FZjFtNUsvZkhzaUEyTzg4bmFjSWhpMjk4aklNa3hEblFBQlhHc1ZVUFkwRmFab1U1Kys2b2U5a3MwdjRyTzlrc1A3aFVndEFac3BFUno5aXh4ZXVPQmRFZ3preFQzek1wcnRvaFpxNytFM2FVeWg2eW1YWDY3ZGVuOGQ5U0hjU0FYV2VGUjU2d21QMi9kVmp5NU85WTY5Q0hzbzhhbTNSNHdVRUdtUitRMGRITjNjTDhvcjFpTVB5aXFCamlGT2FRcHVRL3ZBVExqblhROGFUZUxQRE1ibFRsV2FZUU9DZ3JmcTRzNXk3K0I4MlAyQWlyOTVtTzNJVnhobkdGSWV6dnZyTTAyREpRK3ZxbTFienIzcFNCbm9KSkNaNzhZSmtoZkg1ZW0xbXV5YUtEeW5rRmdzczYzcXNFSHVDd1pkVVVUc3ZYbDVJNXh6MnBpOEZDRnJuUFA5K1pUa1JJNUlRSDArWE11YmFBZG1iN3ZBRGg5di9waDBrL1pxemJqWVdZa3NmdDdtYisyOGFPZ1pZSGRjcEtLdS9xRjRCZjM3ZVZBMFhZa3dPRDIyNWlZQjBDTklTVXl5SEoxOERaWDZxWDBvRmZKam1rd2xGZEdOM0pPUWkrdjNHZWFqUTBhOHBSWkF3OG84R09RSWNiRk9oQk9QZlUxNHZJZzB2RnViYVdyMWh0SkdiUy9MMmVPTE1NUXkwaHZnYUwzWjZpWFdRQ0NhV2REWGxMNGJVMDZPYlkxMFJFSGZZajNVbjJ1NEJUbE0yTlk2eE4wSFpxM051ek5jNXAxZUFGbnliNG9NRUl0ZWRERTUzZ3ZDYzNQVEtORVhhWFZFcEsyVjF6eEdSY1VRV28zMWh6UFV0T2pjd3NRNGw2ZnBKNUdJbk9kM0lzYWk1cmh6WGJZY1VmTHAzTlRuN3Y5cGFiYTJoOFFtc3BJcU5TdnVuK1piVXpjTTVZN2czaTFydStXTmF2TVljVURUNjhKY3g2ajBOVjdpSmF3eXkvV3N2dFQ5V05SUXJJRzdTS0dhTVBLdEY4NnhkUFZaSHZBZE1aMU5Pd3FIT0RhZDJoMkt2RzBlOTlKUXhHdmVsTlB0YlhBS3JHQmdrRUtVY3JuT09vS0JnTmprNU9Sblo5UWVHQkJVVmlLVysyT2l4K0RJeU55VDJpOWpGKzdkdHJBdG5Ga2taV29FL1ZRVlNpblU0Sm1TVC9FUUM3OC9YWjJabUZvWVdiTGw1ODNzUFkyS3hCd05WcEtGS0J5TFFEc2NKSktyeEVycTR6TCsrRnJNOEh0S1JrZU1DRlQvL1lSbkNPNTV0cncwSWh2RmY1MUdlK2NGQXA3bHpOTGF5dlcybWhudHllN3huQlFacER1bTZ5VWI3dzBuOWRhSTlScWMwamVVblMwRC96dzFNVFUxNUYvQlNMWHJVbmRGaXBhbDlEd2NXRHFnbWpFV25DL25PcGZ3cVV3NTErZW9jUUJXcXlUbEk4SEsvRWdaUDVrcFUzUVJ3N0tUNXVkYitFckh2TnNCd0dCMmd5UmNXaVRnc3pOdDBWSjYxZjRJVkNwYkNZUEdyU0VSbXRxS2RhbzUwM1l5ZTlpWHk4NkFNc3o2eDFxUDY1OW5WMDlYMWRMdGtVbE9kbkdLYVJYL2J0dHBkeTAza3cySHI5S29SYzJBZVc1eE90RkpUamZkVGVaaUNOejBrMHR4OVhMSVd4dXhVWEhFOG9xVWF0UXNUMkJBSmk1bjZTQ2hnQmxoZ3A1ZmxZNUtFUURvd1hPZTZ5QlhPbktna0RKTm1sZFlyN1NKaGZrSk5UN2xpYm1CZ1lBZnNKMUp3OCtzRURBWkRZTUlieklJeWtaVTNjWFByQTZSL3V1bW5YSUdQbFE0eWRGZk5IS1lMUS9CclhqbDlmbjRlaU1CNHZ5UzQ1NDJkTEk2blZpTzZ5bjduWUZBWGVpOHZUR0Fhb1N3TnBzVGVVVFAxWHlMcW05aFJpZVUwQjhraFUrM0ZQNUhwdzZBQUFnU1N1SkdVSnBialRoK0lmYzJZMG1yMUR3alkwRTdxOFpVQ2hCSGtFRGNONzdpb3BYNFloSHl2bXBxYSs0dE5FMlBqYTNSVTRRRzJwblVPcHdsKytYTWJ4WHNMMlUrUytoOVZtYnFxY1R6VzFRZStBU3JWV1ZxblBvM1MxVVdUZ1VxeTBkTUM1U0pnNEdzdXBZaW03MHVqZGFpYzNiR2hZMGtJbnBNekd1a3owWTNHMkVrSXRqTDVZQ1NpV0ZlQ1JINEcyQlUwM2xRdzBsZmVxSGQrNS9NWi9VRkpId0wxeTdOcnIyeXdRTVEvdWJrdmlpMW8zV21ubkJNa200S0JnVUVJNnZvNlZTVk1wd2dyaVdkZ05nZnJnUDRnQjhxZ1RZZWowUDgrZUI1a3RMb01rTC92NTNIS0hpWU41VUVLYTJRWjZlZE95YnBuR0JQRUErTURqdTBIUmc0M1JZWCtibTVDV0I1bzNheGZ0M3h2YzFjY0xWWWVyMXBDMjRIQ1g0WXBJVUQwVHJhaG9lOGJNM1Z4Y2VIZGNMcSt2cjR6c09QYWthdGNFVFh1SU01TUZuK3BGQ0VoaXFJN0FhZE1TWGdFdEI2Z1JwS0NFRkZGUllWZngwNVhUTTJWYmE1UkJadElaYkF5d05UaFBwdjU4WXZtcjNGN0U5ZXkxa0puRUg0cTloRWQ4VUFoSTUvQWJ6c1N3REFCNWVDUmd5dlpaTnVDOWRWemk1LzNoc1BTbXYzTjliVzZGaER6STJ3dC93L0pNS2poblpsYUVvaU5lMzB2RndjZkZMQ3hzUjNjZ0MwNWtleVFqU280UWJVcmw3K0tjbEl4RjlyMGJEN3pYY0lDcWcxSWdkZjYrTFlVZGphelRMQUFNVUwrUmNjeHZPS2tjYUZEVVI3cWxpY3hKc3pTbUd2TXFRSU0wM3RBVWptVnl1N1g0SUhhaDhEbHAyYW5NVWRESlFKNGhxR2ZCNVFJYTN0TVMyQ25wK0szdDhBajR3ckRQZmZKRGk0TEZZNUlMellLU3JFZ1MxdWJjcVBidklVZlM4cmZwWklvRUlYQ2ZvMHBpUEVpTFdueFpqcytVRklwc3pyTFVTQmlDY3dQNUZPalFxRjVUakVPbHhjSXJOakVjWExCYk8zZjJHeVgySENhNGhCMVVKcEdQMlg0dElVUXVjd1psOTdod1BHNFQxTndTejVoQTZZSXhTMy9PbHZkWkxXbFhja2RyWkZ3RmRucHkzNUNuZEdGbGhCajFBbDlmYng2UFQ4LzM5L2Z2ODNoVTVwemFEZUFmN24xNlNIdTlkSU5ZbWxlVHBBd1lFNnhSaHQ0UFlnWit2ZndBUEdmcWQ5TVRlcTBUMjUzUmhMSU4zc0M3N2NIRU83MmNzcFhQTHJPUEx2VzdxRElqUlBMSEhscmpvdVIvaHA4WllNRC9LOUcrdlQwL2RqOWV3NEo5YVZ5YkVpWlZaZmZURnlLOGU1Sm0rTHNxUExtS3J4SVNWcWZUaHh4RGozOGdWVitJQjRhd0J2WGF5ZUlUUldOUllSTTB0WFYzZjM4L2lUMnQ2U1UzODArOE96c1k0VU51SG1BSTA5WldWbWxRTGpyRWJLZEFlQ25UWk5lcjk4MmxVbzJYQUNpeVRneW1xTUVoVnBNMmdLN08rNzBDNFVkbDAxMzdIOHNnd0V3ZllxY2MzdUgxcE5iUnZHS0duR3dodnk3UzB1TU1YVXIzSlNpSEZ0ZFNacHZoYW14Q0t2Y1FQTkdmbUhoZFFkZXlDR0t0bjhaRlNFVUoraUVnaEtCSHltM2V4aDFWbVZlM1dPN2E5YStrM1I4OFQ5VXNVS2k1SDdlREJxbmhOVkRKNXJWVXdjRzdmc2dKbGtxWW1OK3dGaWRzL2swSDVUNWszVDUxM1RjMGF0WUFMd000cVZYNERkZjM2ZnRuWkVqaDd2THkxOWRwOWNiUElLSWt0R1pSZ3kxQ1NjN2NRVDg1WUVCQVFFdUxsZm42MTBRaGh1NTNSL1BZSE0yN3V2bzdNMmRPb2dkelRsN2ZIMTkzYjRxT2hHTVJ3UmFjMmxDZlNia1pQdlF2bjV0ZzlSd2JMOUhZclRENEc2UFQ0VERaVnBIOWh3cTlXR1BLQnlkMkZXMVJoaEQ5UWRLbGRrcTNzazZLYjJ4VmZLai9qMTVQdFROWEprTVlKY1JtakpzeVB4MUowRlVzU0pseGNISHZjV1FGZi85cndiN1Z2MkdKU2tJcTEzaXJlRGo0eTlOMWI5ZEx4VUVQRnp0SllpK2pyNTg0OG96eFRGZkdtdGhRa2VHTWllT3lOb3g5NkM2NGljcFllMDNIenhZVE9IK3ZPWk9Lc1RRNHFqUXNlUDhsWjlVU1FISHRjWXg3b05kVUxOSjVFeDV4b1JjWGQwQ3JYVmd0b3k2Q3lOZjVkZkVDMUdRLzl4bGRnMzJFU3dkRGh0bXlrYmlrb1RpZ0tvVjJkMUFRckpXdXVJQ2dUQlk1T2xiUmtiRzJ0a2RKTUZHeUFOUkIrN09zNkdpT2M0Rmc3M2lhVWIva09hYlF3bE1Gd0RwRXUxVEgyWW8wZVp0RVF6ZjV2VXBLZW94c0pJYnMzN2RnQ0plb3A5cTJRRlVGTENwTXhKMmlSc1orSFhpQzh5V3hFYWlnbjAvTTZjT0luL3ExNldQV3lFR3EyaHNDMys5NDZpWHhYb1NFNldpZ29XckxPVEpzZUNkR3d0YnY5dlpzY2dmYU5abGNibzQ3ekRaVGxHWm5KcWlUeG56YWZiMmVwLzlmTm9aanpIdXVNYUxxaFhKNGJsZS8xdWJPVzFKbUZCSDU0VzdMVVdiU2pyemMyWDJYNUV6YmkrTVNFL0Y4WUgyQS9GSmROQjBiUjlOYWo4Z2FBSHNzRjhPUmk5blZFT01CSFRmOWx0eXZ0ZVM0OWxzRmp1dTZUUVk5L2cvcFVmeXk5OWQ3NDJUQi9pQm40ZWFUdzZXSUtzN292ZndwdjdFSzRmT09vYW42UU9lbmdkTmExdEs1UjIzTlZjbWFrU1pGeXlMWFBEY056SCtXdUpxRUtZZ3ZMa1VJeUI0NElnMU9ZaFlTNVArQnltVDhHaS9ScnFCcWozV2ZFc3hiSDc0SnoxeWNleEJzNDM0SmE1ZUMwMnBHT0ZQaGxCT00ra0JTemFWakdzcUJHb1pwb2poa2J3NGF6KzhkWFRFSFhKSU84Y3NYVDA4dmtlS3ZqNVFZOENIWkZkUklROExYZFhhZkZoM2trUWsrRUU2ZkRqSVRoaGlwbW9IakN4MFhQc2oxZlBTOTh3U0ZtVFB6bGROV0trMEYxYStyVXlkeGYrbkVSZ1VVa3J5U05wRVZ6eFI1STJJQ1JXeXhmNm5RTXBXenVLV3VBNjBWc0d0TkhEMTdSemcyVVY2b1RVV1d1T3dMS1FWZWhiU1p4VmVmdlMyWjc0QzZDS2dWK3JTWlltUFR4Q283VE5rclpoYkdOakpiait3d2tpb09HalFyb2w0UXFENkp5QXFwTmVzMFpVTStvd3ZRVkxPNVhMallUUmlOTy9UODNrUTdOZHJ5R3FWd28vK1M3b1Y5L01KTWIralpwdkFYY3lLUEU5Y1QyYUF0SUdQS3Bab2ZkbUZxZnN0clVyS0JIZTl0c2NJUGJRWURYS3dCSTVFYUpLZ21LRHdKL0JUNEV1VDdxVE5EU09WaDR1djI0MEF0NWVyajUrSFAvaDl2d0lmdDUrdi9Ub01KL0ZqNU5hZ0cveTNCZlJUa0JBdEFCUlBSMThVNTNOZExFYmIyVkV0K0IzWGtJc0pBemQxaGhYK2JuSW4ybCtxb1N6eHBmMmU4OGQ2WWVJSHRQN2kvK0N5MGNySGNMSFdwRHpzRTBxME9IZHFSYUNkKytCSG9WWGV2M1M0WFltTGFsU2VKRllWSWlYVkhSZE1qRFFOemp3K0tSODArL0M2c3JKaTNvakpWdDVQZys0ZmU3ZjRPMWhpMVd4K2VFQWhHWXV0QXVFRlpLbHE5NGxORXBCb2UzU1pjU2ZxN3FBV1lBN2tIc1J5YTRDaTRuWDhsS1VzUURUQTlkZmI5djUxTzFpOEQxL2ZUSHh2WTQ3Y250U2lWSGI1bnlWbjFwUjFrOEtOZzZDL2wrRU5sbzVKcjU5ZW5iYlJrbVBiRjVHYnNEd2wrT0RQWjRkUmtTUnA3UEFvQUtIb0wzZFJud1FGOVZud21sY1V5VE5Ua0tsRGIxOER4Qk9IdUMyTWwyankvTWpNOGpPYjIvbEhRWUlBc2NoQkV4a3BNVnliNXFPVkZVYTErOHV2Z2QrK2RhMDRrWkdkcjdZSkNBaDA5dloyQm5oNkJMZ0V1UHROWURWYjY3TGlvNHdIUFJwOWFzb0dPc1B6a0g2QS95VEZzMUhNUVdRb1UzMWpXVmJha204Y0FnK0MyK3JHS3U5ditvM3p4Lzl4YkM1eGN2bFc5WXNwYmJxTkxsSGMvSSt5Z3Nkc2VSOE4vd0t1MG1KV08rTWVBMDc5R21iZFFLUE5CUmJTZjRGOVo3QllMbDgvTHdvL3NrcnB6SEZIVVBnZTVham5QdnFzQ3cvOWRmMENqT3FiMjN4bXNyUkRkOVJJS1ROYVVxSlBHVEwvbmYrNnQ3ZTMxdTRNL2htN3RoQk5mL09WSGMvc1FqcTVIaHA5TGU1WGdBRCtCUisrQlBuS3dmWmZzSGx3emRySTdVNkZTc0ZHdC9kQWhCdlVyRlA3QUNiZG5HZGZSTURhZFlTcUNkWHBOemN6TnBHd2FRL1NDNXlSL0lEWUpCME1Vbkp5aUNvYk1zZnFwY1MrN2tGRUVhZWhJc0ljMXpjUmJnK2xqVVpJYWFab2xFRWZSUmhjYmtQN1o5bVlXWkNYMStzSFBoM1BtT3A3ZmR5VWdsQ2RzS2lvc1BBbkk1S1A3OHBJMEpFZUI1NzVxS0U0OVA3bGxOVENvOU5ud0RJb1lJbVVMalNxckY0M0NnTkRkanlKb2plSzdTalg3S3NCUmVzczl1ZEQySzNMVmNrK0tRdy9kSWxISThiNTBRcGpwUmVOVWpSNUozMEtDWVNuV1Brb2ZaOS9aMlM3MCs0UnlRa0I3Zk5xV2ZrR3Z0OEZ5VFVIQUZ1Sk9rOVBqeUphd3Y0TU9jVjRGdHJRblVpUDBhREt4OTJtVkdFYitTcjJ2aFVIU0lxNGMyWXBWOURUMHd0UlhwdzlmWHUvZCs3OXlybjdoNGRSNVpiSFA5SVVYUjA0ZHpIdXZydy9kUkFIN0t0dWJ0eEVMQnJzUkRiV1Jka1BWZWhTdXJxNndPYm9za0dqNjIwa3VTR2NkWGFaYTBxU28yUUlmQVVIcjF3cFVpL0phbVRJcitlK3ZmR1VkdWVkazErb1dpMG5CbEdiQU9wTERLcFlsR09iUXVwdWlmeUwwSkZBOTFWV3ZMbTV1WlNkSFdxcFZRZGVLYU81c0tQU3JKWXpkOTR2RlNtL1lDaEpMNGR6QUM4QnE1MGdmMFZSQmJOTW55bTN1Z2VGdUpGNEdycWFxTmtybDQ4OFRHR3ozWWRvOW9kUDhDRzBodWpWWmszZ2g1d1BQNWRRVDlKTCtxSDF6MXFPMlRQaUZTeHJkcHpsNlY2ckdOdG5aN1JsZDNRWTMwZ3NXdUdaYmdVcjl6dVRpQ1FsVzdVM3VvY1NWOUVDb251bjJLNVBTWk1iem5kZmlxSElqOTBqb0dnOG5COGlUUHVDaXkyL01VeGRsenh3dDFkVW5GbHo1U2k3TFAvYWdvaXgzZDFkWU5mN1ZXTHROUXRuWjJjN096dE83VG1UMXAzMDRidXdaOFptME5XVWMyYjM3V09XL2ZudldIRTFNMlBKQ1JjU0VSR0JRUzVDOGMrK0ZRSnZBb0lpZ2lJQysyQ2hBVDhtbW5Xcm5WNEtKOFA0L2MzMWRmLzlIYjNGRTh4KzE0NWRMSXUrdlF0eXBWVzVmdmQrNlZhdXljS1YzK3JvZERmdy9GK2hCODIvdjdEK3kvMlNhS1h1YUp0ZGZzSzdkdWJaYlBTdEVRVnFEZlJNRW9UYXd0bDZwVG9mRXQ1RHMrSVVNV1ljZFdIQllOQ3pjWVRPKzdWcUxnVlpRczFwTXAyQ0ZMMEVTTEZhU3djQVRUQmJ5MGRhNzFLUjJjS051OWY1SzNsc1VwTmtPMysvc2pmckpGd2ZzSHBLQ0oyTUNRcTUyR1duWlF5SlZDelhWK0poOExVTzYvKzZWUkJacjRad2VzUW1zRUdHb0g0blpkSFpEK2JsR1NIK2RTYVRNNTMvcmVVajloUEdjM0FjWmhERGovMHdWV3ozS3hFMWxpa1BweVlaaHhxNVJYWVM4U0VBME14ZmhONi9WVjlZU0doaTM4MVlmZnJUQTJhVEl5VWQzazVBOVpTNzRObkJaVzR1Qzk3TlVjdVpMVVR2clhtODE2UDV1Q0VoZGtzbmVCMitoQldGM0lzTllCM3o4ZkVKRWJwM3JWK0hHZW14NkdNUGtjdnJiN2RTcGdhaFJJajBiZ2hudGc5WGNFRC9QUmRNc2tlazVPNU9JTVlXLzJSSE40ZVhtTTJibTBzbUtpUUVtUFhzS2lMSW9aUDZCOVB5NkZoTGNZdkMwMnEwRkhmcTZxS3J3WlduWE5HY1pSdGI4RlBnTTdlZWVHWjdVNVp0VUNJK2JROVo2SXY5N0ljWnpDTUJrb0lGSFVRYWhlS3F6ZVR0MzB1dEtxQ0Zscld6dGpVamduMmxuSHlWdG15TzJYQXpmRndnMHU0L2o5a1htUGtkY0lSUnN3TzAzVSsvQXFQRUxUN2tqd3BDb3RoWTlBTkVxNUJEVVZKQ1RXYi9BanFhKzkrdGNPa3k0eXQrSWlJRzYzOVN4c0t3d0tlbm9OTlRoOVpIMS91dkl3cFF2RGxBQjVHdXp0NXNSZnFZSVluSm5RWGxOTXA0dEw4YkcrKzE1aTlQOSsrRnZnZFRCVmhKQ0RUdkJYNXp6bXQ0cC9MYmIxSVNVa2Q4YjRkTlh0cEMxWlhoVWlhK1VWQVUvOHdiZ3lpYlNCbWhvY1ZsT1BxYUU0dTBLUXpVVHpxUlFzYUJHMFgxeEZrK1MxK255N2hZaG1MamdxUHdLZmJrRlpYT0Q1ODVYa1FPeFdtU3Q4WHZ6M3o1RnFWVG1HUWRzUTlsaVBKQjBuQWdadVB3ZXQ4UXA4MzlMN0toOEsybDJzVm41YmN1RnhmVXhYdDNGSjFSOUZzbmE2ZjNmYTBkV2o0T2loaWZWZFpSb0FsSzBzQU9TcUd6bDQ3eUF3U2grU0VMRmQ2ZEwvU2JMQ3FVSXZwNFdONkR0eEN4Zm4xOWZYeDhmSDd1MVByNDNyOTBjM05UVTFPVE1wZWlUWnFuaThEWWFFNEcyckhRVWxaUlladGttNXljM09qeC9YYi90WDNGd1d2WUVYSDBTeE4vOXdBNTdmcFdvcjIwVmMrcVUzdDNXT2I5ZkZkSHg4cVo1OGpJaUk2T1R2ZEgxSHNTU3RqRFYrSENCRHN2aE9waGdyLzczSFI3R2tvbEVrVVJuTkNSSE9jU0FLb2pWLzVGcWNqdUhsTUVUTytMNVBxVFpDNEpYRzlyZmRMUWNGeVQwbnpnanhRU3RCalg5cTY2aENQaVVjelpzdUhscEU1blJKUk4xVmsrTHhrTTlaWlpJK2lxNlIvejQ3akJyTjBhZHV4by82aTQ4NHJ5MzNUK2xLWTYzdldTUzZaUEtFakNwYzBxOFNFZGlVVitEaHlyUU9qOUlhcTNabU1iblZLZ05QY2o0bzlvaVQ0OFlqM2pmWllGNThyR0x3NWZRZGVJMUF2eWJLcmpwVWEyY2FFcVF0aGs5ZjZvOExHa3NLQW5VdEo4Q1NsT2IydkJnaW44OGFFajhNclEwRkFPbnpQWjBzbUMvVkJFVmYwU2NYN0ZKclgrcEZya3FUNE9GQlk1SjE3RTNwOHpkOEdjcVl3UkdSbVo4YkhTbzA3WmxyMkZvYmtqaHc1RHNvOEoxa0poNDBZVUJiWGZDWDRnUlFLZWxGUzludE1URHZaL29jdmNURTFPZXEwNmNaMDI4T1hLM05HTGk1NVRlMkZ2SEVVNFJqNytKdTRZY01aVVE1U2RkN1lobmQwcjdsemoycENVUHFGQTRNa040TXppZG94czNKR2VOSktKSkRVWEN6T0Q5aGRENVJpdUZ4V3Jnem84d0tOS3l1YWY2RHB3VzA4dVhnTkUrcUE3MDRqOW96MVRtdnNxVm9Qa2p5SWVPKzhCZWQwT0YrTC9Qa2JHZjFLQmhodDhCbmpac0p4YTZFeEk0bzVVaXUvZVRGTkVwYU96aHdGT1pXU09WZHFoWUZFanhTaHhudTZzRTM5azhBSlFoNTMzMncvclp3NjJpQTAyZUNaR3FlY3V5RFR4TDBPQUhCZWJzTk9QRTBBT1V5c3hNWnJCbjRIUW9YTG0ydTdsNnNiaDNjb1NXWVNJc2RUaDZrUDNYZEozSkNrdFF0SXJ3dFdickxwdC9USU9URW4rZTVpbWJ3TGkwd1VOWFRxQnlKRVQ2RlJoSW4vQzBBcFU1Z05QU0JEOXpKUmVLVzRZSGo5amlyak9QWldseGdkTnBVWGpGaUhGREYwL1gvOERqK01YT0RtOVhwMklpZ1MrUHQrZHJjWDh0MHIybWh3ZlB6aXUxNGUrMWpKUUZDUE9VN1A4ZG1xWFBsL0grbGQvOHJGOGFHWG0rUUgwc0h2NnNBdXl2TjQyV3ZKUXd0bS9XVEVYeVpteWpnSDdpZVFwcmNrUlo4c0dZVVc0T0ZIUlFCY3VlelNXRVBBbFlIeXJZU01YN1g1NjJGNGZXRDk3dk5KNXJxbjUvMXFBYmNnaEc3bzVPWmlxVjQ1UGI1Yjd0STNHYVp1SkFzZHYyNHBYbXQ1YytWZGtXZDNXRnJEMC9WUUxGNHBnYmdnMjNLR3FZQk5SYXVDOE93Z0tCdnIwWDcwS1NXS2FpNm9obFY0UUJ3QlBQQnhxYUdOak0va1RVa0VrRk5pUFFQdUpYVGNCTkU4WmhrZHg2a2txN1pETmE0cnpyWEh0L0ljZEZpVzJPQTBxTHJ4aDJQWXBKYlJZV0xwYi8vWWc4NGFIQVFzTkt0VnBUeStyK2w4MmtKaDA0cU9KOGVHaGZpaitENW5ZYm5wTWJOZ2swbHNnK1NOYXZRVHNwNUNLUDUrOXNXaXhzYUI5MDlhL1hncGxueTJyTzE3V0ZlZlFvQ3p1RDUyMjBIcTN4Ky9vcFRjMXBBcldKY0UxaG9lZ3VtS2NJd0VLRVdVR0tPaUtoS2h6b1hyckl1RjVEdEgweFV6eWh5T1ZRaDl4c1ZSTkhLcmJlbTNXQTMvTkJvVDZxSy9nSS9rQ2YvMStPZVE2Wkk2VHhkVHRLRE8ySmduWXZOSVpyNTRRem5EUk8vVlhGdEJtVm9CK3hDbzY0MkRjY2hBUTdmdnBkZmNNUHI1THAzZnFoWGpPYnhxNnJCbmR6ZER5K0FtQTJsd0hGMWlPNGVVaHpLK3ppa0grZ1ZJU1FmRDBOMGN6WXpOZzhBcDRhT1VhK08vOHZONHhaOC9WeFJXeS9Kb3kyVmFuZVpjcEtOV2w0cmt2VjNmSllLaW5sdlhxZXYyZUlSdTUxazYrOGQ0ZWJzQzZyNU9CejVZdjJ0ZlpMU1NvcjB6M0FodTRyTkxjdWhYdnBDcE1QWjc4TEZsY0hNWHRvaW9OZXppQzQ5Tkg1ZGtvcW9JR1lvWWRBRmRSa0h0TFR2cmEwTGpJSU1RVURjWnlwMVduNjdZM2tGUEN1SXRxY1Y1YnN0OTlyWXJodHFNNDFXb1JGWWY2d01JMWVEOUNteTVrRHQ0Z0Y2cnU4WC9NbHZYbmRpQlVuZWJ0ZnRObHhVRnZkbisyYlQ1M1pzL3JHZUJUSXRIK3BsellqOUtmbWY2elBsSk1ET25jUTZSTTMzWVk5Q0t2N1FNWStIcTRwdkNhTGNOclFZQjVuUk9ha0wzZzRGUzY3MCtvTFg0V1h2bEpvYjdFbVQrbG82WEJMaU9hRlN5akwrY3UrZFJVdW8xYU05U0VmRC9Vd0VOckxZeGhKQ1V6My9pMElyTThJQmVia2ZGZXBjZG0zTDJGTXh6NGNxdER0ck9uVnlma1dORFhIL2NKRzh4dWpNcnRCd1VyaFVpUWJjMlp4NXFRYm1Oamc0K1BYMUZSOFY3NmczS0Yrd294QUJLbStPeWVXSkhMK09pUnNMaFYxTVZubmwzNmRWNlhkOEFjUG9nalczRnFEd1NQbXdROFg0M1lUT1ZmalpFSk1ZazlUZi9WRGF4azlXUnpkS1A4bWFGVSs0TFVpeEM2VTR5UzlrWFlSbXBWTFRRNVNqM0Vrd2hkdFNvKzFBQmxkT1FTK3ZaQStxWWltMTlKN252VlBXZ1hSKzdNeVJZdTlUa1ZEOW4rUnJldWllais5b1RzbERzNkN3dGJ0YnptRXhMaEtPOGhoUkNCSWJ2WTFvY3lUWk1YYlczY0hZOUp5eHgvTlozZnVuUmxKWW9pNURoTzZTaEVubWpqbUxUR0UvZkYwWlRCajZNNHMzazRlNmlTdm90VXNPNnZZWDlKWUI0VDdiLzNFczd1N2ZWSGtYbXcxN3locDJ2UjJ4a3FmUmJSOTRnYll6YzNOalIwYUY4ekNRQmI5UmkvUFo0MFhHejA3QnpkQ1hOVFh6djRLTkx6bmZoa2ljVHk5Um15UE1ZUnM3R3lMcDdjenN4Z21aQ1RrNCtqK3Mvb1R1YXFRTzBQdFVQaTQvMTBkOVlBTVVYdnpjWVFJWklEdEJZcGVIdSttUko5ZlNoeHVHWWxYbzV6RjJpcTgxVHRmd3k1TTR0RlBxVG50NzdtcU5zYVQrNkQxbjYxR0xLOVdFb3lVMmtaYWE1N0MzRnRNdWk1ejJySXJPSmlKcm5vS1ZINERwWHg4dVBIYjMrTDNXdW5ubVFmWndNTmIzL3V2RW05NnlXY2xLYXNrOVVqMXBIMjZZZHlUbVI5QlArUHRMSkZNZzJWZzM5L3NqSlEydkR3eUwwaFVJanM3bG9vS2xmTW05Ykp4UHBEM3l5MXMrMWFxdE5QWVpSQ1R4RjVDNmMweUpxTzZtQ3F0Mkk5cEQ5QkpOZjJ3MFhnMnlkbnJiZmpoUnFJZG4vZWZIc0tYRWxJZDFNR3VmT0hMblZTS0E4Y21JMUJyejg5K1dhUk1YWHRnN1U4WFBDN2x1dmFJUlI3KzNoN0V2aTg4OTd6TjlMMTdjS3ppN1NCUEFCOEhWRlR3NXkvUHdXVFVGL0JIRjBXa0VjTGc2aGlqNjVKbnEzUFVSZ0VVNmw5OTVQYmU1QmNMd2JaZHphalJvL0F1MkM0ZTN6KytKNlo5dmRXUGlxQ3pabmFReFdUc1hnWS9aN0duelozalVCV1RhYVRMa3h2ZjFSaXNyb3QxUVZ1ZFB0dGRqTWk0MFJsYzFTdVFEcnY1dFFqUVZlTkFlMVIwZ3lPL0ZGL01UOVNmeFNNVFZtOTJxbmtUVXYrc0IrNkxMcVNrRjBjR0pCYzhyalkvTzhHYUw0Y05CVDZZUzgvUDZHQ0tXL25UNXVZK2VURC9pc09XWHdLcGdpYk1ORkIxRThQZkNaT0d4QWsyM3dmTFBCMkh3aVJtUmM1d0VlSUxRTGZaQVMrbkpoQVVpTWhYcmw4VG9EcTZjRWYvazB0dWpZTlorNWlQSkR2aXpSMnF0ZXNnZTkwaGlISVFqaXhiSUNOWDhyQ3ZWRDBKSW1RVHp2RG5HN2Q1b1BhMDQvdzlsTVZkZktuUXBBQitwOGdLTkJMMjYvazVRaW5FYkc2Q04rWDlubmVYdDlJSjBhWWFvYjBLdnlmeWlBNW9rc2FQZ0dGc25oZ2UvaytZVnBFL3UxNHk3T1NDUU5oOUNMNHlsdEZEL3lsNTFvbDdpSzlibFJqTEdhOHZlU3RLcFRMSjl4OXJhMXIvZnp4OGZHZ0lIQy9oOWVrTCtBbElmQzV4TkhBOCswOWZUMDloMi8rNVpqcEhHT0dPUHh1NElnUGJNcVpHdEZmWDErL0dzWnc1YzdFUXNGeUVhOVpXN2hvQ0F5OFBWNFFmUU5QdFR0djFpK2Q3TGw2KzcrY1JwQUhQR3hIa0hzcGtPZm5xTUJLSlgwQkFMcDBFYVgzdytBNzlrZVRkUWlvcWlPK0tVcHFJcythQURaR05tME9NNzN0UHphVkN2dXJyUHhEYlJWY0p6Q05IdGpXeTlWbHE2MzR1L0dZK2xpOUVpK2U4Yy94dFJCWDNnNzF6ME5CTm9LYWo1enFoWVc4Rk90ZzdCRkNZVkhTREgxSzM5S01EOG9kNDVQaVRRSDFwdXhuSDczWDJ5M3ZOdnZDUjRIQWxIbDFFVytGVXJYZ0FJc1ArWTJocFJHcDZQYjlYbG9jbFdhNzVlVGVsa2lVWHhNUHJxL1ZKNmZNQTk4V2FuUzZ2NzlBdkVmQTQxRkZCcHVKUEx2UjRsOHZuQzIxKzNLNytQaDRpS28yN3ZiNjNTcnk2Vk9LbTdJdEl1TmxmVXdPY1AvdTdtNDhnKzI5dytHZ0pyQTM0T1Z4dmV2YjJ0a2RDQVFhaXNGL2IvaVpFbjN6OC9jSEVqT094Nyt4RC9hT3lETFdhSHBBUFZrZlg0Z0JCVE1uUnMzYlFwY3U3Ym5sZmFhUkxTN1JOcXZLejFoMks3WlN2aU1tOW56cjFqcmszQ1ZkWkJJQks2NFZOU3AraEpNa3VaL3FqelBqZUJvVnZTMGpPSkFXL2ZmcHI1b2MrYjZrYXdBY3BnRERQYzB4RlVFcHltMTBKRk4xdXFQc1Y1a1c0bG5CMHB1R1F4eHpFd0lHSGlDeUo4MUNNT000elU4TW9odk5QaTA3R1RsQVJQZEZzczhKeVRNcFZoVjMyY1NuaDg5NlIxVHVCanBTRlU4S1lGbnB3WjBkQytHTytNYUhtNE9wOTBmNWtEU0FCTWpKMmJsOTdhelpab3BmZStEVHdVTVR2MHJ2bE1IRys2Q2JEa05QSTNwaTg1aTlZUUt3MzA1WFYxY0N1U2prdE55OU83SytseGZJVzN0N2UvUEtLU1Q3bkFPZjF0NEhEZnh2Nm9COGtXdDZqMzV5WE5yM2VZVDF5Q1J6OHBSaEExdFpsWHErTXVLL2x4UXhnV0x1by9lTHZjaDB3cVhSc04zamRHbkM3aW5VVlVyby9WOG5PeWZ4RjNwL3Jxd1NpWEVuei9LcUhndU10SFR5dVNiSTVJK3gvQnpkbkRXRyswQ0dmcTFuQm85c1BPQlZkcjhPZ01LRVV0RzZJd3MrYXVrK1pHZy9TR2pIeTZOWWE3aGg5a3VOcHBtbXMyd2o0MEtHaDlPeWxsbjRWckRsOE1FVk1lY0RCZHB2RjJlVU5QeVJtc29HYWNiRy9VM0FuTHVnc0xBd25GWVZCT1RJdTQrQU96czdrTWhBY2lZQXZKZnh6b3Baa1g1ZnRXclErMkRPakRFYm04a2wrSVdGU2JXRGVhVUdmYjJoZnptMTc2d25RNkwxL1ByeXROUmcwZ2VKejg2QkN1Q3JqNCtuaHpkNFRrVzB4K3YxMy9QenY5MWQ5dzRoNUpkK05ZSkVkc3hibFBEK0lQQUdDRlFSaERPNTVNWGtWeDZFNTRVSDIxSzVJcGNHRXlpRUdoMWlWM2VpVk5YTmhsalZDS0wzc0JETXpkKzNGVTFTMHZPbHZFeFZTa0hwZk9qeWpoNWdQQTJCTG5ZVVdhWnhsblBTLzd4NmVpL2pYMjV5a2tyOERSakpqM0RZYWYvUHhCSnJNVkx1N2RaalpwcnR2alhlWjhabTVvL0M1eVZsQmZWem15UWRVYzdjbklsUDdYS3VTSy95cGxJQ3poUlB4WFltb2QwK1VnaGFmd0VMK0tGVmpPVkdTVkNnV3ZCdkFEay95eHlPMFd6bnNjQ0VkbDJBeVkxZHZSSjlxcU8yUlFzOFZ2ZCswUFhqd1kwM3dkMzZIcU1uSkJzZ2FWR3pBUEcya0hna09HLzJ2b0FQQ3Q3SEpwMnVOTDhUUnR5QXVHYzQ3OTJnUmV5OE5PeFdoNkNROWdTVzBZYXlUWTh4emd3a3BkN3owY25wZlR6TzBWd0ZoS2Y4WHA4RldvQjdlM3NZb3MrWDEzdmpKeWNuNCtQak95VTdRMzRjQlVEd211Q3diQkowK0c1a28rWXQ2clVscFNMS1I4aVBpT21KaDNJbVVGZ0paOUNEcW5Za2FhWUJHNXdRdTlZdVVZMjd0YkdXNGluWVRVb2lFaVI3b1paQnFYc1BmdE9YUFF0alV4VDl6S3BaR3F3Q2p4ZUw1Z3RjeEI1YmxOZlFsQ0hLYWpULytFOCtRVnFTQmdFWlVUM0pRKzY4RTBvKzRaakFmcmx5dCtSMjFrYmtjN2dLVlVtWGZ2SWozVS9rQURqNlRPWEU3L1BXN2loL2hyeUFWNGFFV3FrNTF1QWNHK3hjRDlYVjV2VG9SV0RwSnVjQ2gxWFdGMnFTdkRUYlZ0UXAxMUZqSVl3TmtqTUlXdkh4bWJ6ZU5teENvT2V5SWZEbDdub3ZwdS9sekZuMEJZUVQ4WkF4VG9zeGUyMm0rOExuRTlzU00vdUo4NTh6TDdISTlTVUVxOTRic2tUODNsc1pnVUMwYnpCcloyMTIyWDB2MStORFEzdVFUeUdCRDRBc2lPQjJiOG1kT25EOHRITDJzTnozOGtaZFJXUHBibElzMHNnOVo5ekFyaGFhMUNrMTJiRDBzZGhNL2xXL2xsQXA5ZVFBMVJzdzQ1K0E0UDlDWlFLYU8ydXRtZnhXNmdiUDR3MklxSHBNYTQ3akpqY2VoRzkyLy9adkxjaGtpUXVONG9WZDFMYStyQ0s3c2RCVGxTa0thZHpwT3lQdGw4Yk91VDkzSWNaeVRmeDdYYXdtSUoxdjhKV3lPblBjdVIyVmx4b1grQjZma2cxc1RJOWRNVUZ4aEpreWVtWmtOSXAybGd2dTBIR2ZQcEMxZkRnOHpneWZ4citXTlJRZDloZm9mM3grenJVeGVJV3c4OFdHdjVmWGNvL1A3Vk9GQ2ptRTdQeTl2Y2Z5K1owZHAwcHFtL3pwcElxTjZGZWNlSE51ZmZ3REE2ZGtybnNEMy9JakhNR3F1QUJkRmp5SU1vYkk2YjdubDdkdkFRSHY2UmdUZzVKZk05ZjJFY3VwL1ZQRVE4bmxENmJkMlBEVWJJcmYvcU1NcytLNWFUZUJORDFCdlgvbnQ3UEpwQzJVNUlSZ3FHODFNdW9scWZVTitEMlpsSU1hNDJFK0hlV1FsVmpDaEEvS1hPcUwwS1VmNDhpS3BKMlBiMmEweHJBL1NGa3Zsay9Sck4xN3JUMnBsRVRMOGloaUprWnhMdnFPaUtiRzRzVnRiM2VOaWhxb1ZpbUUyamZjMmFoWG5mc1pDMVNxalpTVWxFQUE5T2JIR1JnTWpzRm5NKzRMQUdKbFFuQlhwOEVZQXRjMVErWUJQajVNQi85WThWQit2NERkZVFzVXZTdlRlM3dGVGhOVnBMd2hZVG56N0c1K201bVpnV0Q1KzlDTGJqL3d3TmpLeXRVVng5VGtyaW5XUGVFYkpmU3pQUldQcTlPV1FuWDZ0NFJYOXZUdW1OQUI0MUVMaDFLZVpmcS9HZDNZV1hRa0tKcjNvL0kwZVduQmxNTGF1V1ZieWtwWWJNbVIyZVV6YmxRZTFGazY3aDJkcW5Qa2gzSzRqeDREdXdUc1BBWG90QnRObHE2ODhvbG5Vd0FBVkJYSjNOSncxQkYrbE4xM0gzSzk3VGtoVG15VUFiMFJpMHBZMm1IOFJUc1FmVjY5Szl4Vk14emhTUFVnZ0tFZ3lyVmdUUzdROEtXK0lVYTZkM0pvVDFSQVlIdG1kVzVPWTBOcUc4SzhFQjEzTUNZRW9lWFgxeXRnem4yQmlQOC8ycDlDQk5Oc0kzbUtObWVsSjRMeHg3VkxYK0xQZnJTUGo3cjYrVTNZRk9YbTV4c2JHZlZBNEFOOGcwLy9QcGZOUWFUZzVxZUVwNU5zR1Y0K3V2Y2pyL1pwMytXdnNDWEVwdnhYOFdTMUFmNWNrNCtJSlJ3NDRlVWsrcnRqUmFQSlg1aDVaaHZkVmVONTFJQlVOQWJsTC9Zb1JNT3doVUdmS2hFMVIweGwxWDFNaFhXOUhUM1VtZU5HYVRtdGpvakcvRzllaW9qbERsU09Sbit3cnMvM1UwUldmVytJOFdaZU8wRlU4RGk4LzZuUnVXaWZlZ3RTQ2lYU0NtL0J2NUs0RkpVUm1ZMUZJdVo4K2dGSzN6YTAyZU5pYzFHMzF3aUVVczcwYUxhYy9WZk1yVWtiNkw5SmNZMEFvL1hkZ3FZYmt5RERoWC83L1BRMEZrTzhHN0k2T3JheGRPSW4vQjdkbS9YOXQxZGVUbTZ6cDdSa0J0c2NpVkduei9wbXJPN1FNZERkdnJsQ0pJcFpia29Lam9qZS9lbXBnN2RmZitqWXltVFhCaFV0VTA3UTBIa3l1cTAvSFpXdzFwdmNUK2NtNE9NZkZhRFVBWHMrdVNKRzdHeG9OaGs5V01TTmVVRDBSYXgrbnJKekFKSDJVeWduZ3NENGE5MXk4d2JkUk81clNkMThUaWVad1pKejhCZEtSMWVmM3V6OXhObU9tMDVCaVpYSkNlcnZIUmFkNUZOMU1naWlLaVkxRGtnNU5JRXc2ckNXcFJmamFaODZLUnhGSVFCSEFjVXZiSmdLdDFtN0M2VDQyaFk2LzJKZU5zZHByOUU1bmEzQk44bVNiVk9ubi9FbEVkRm95WUJxZmJIemMreFc5OXZxeXNvS0JNcThWMFhJZFo2TzV1amo3NFNFaEg3Zzl4azNQRlU5QnFHQml0VGdyNDdjQmNrajIyMStkbmIrSzlJL2gvSGExckkxR0F3aWlFeEUvRTBhRnpLS0lKRmwzTHkva2twMnRRWi9yNUJsbWJNbHgrNjRtRVRZVEtUYlZOQzM0MWhpT1o4dlZCaUQ2ZlduU1JtKzJtSmF3aGJjcUNuSmhEUHY0cE9Qd1pJeVlqS0dXZDNFdTZVdXdaM3dTYjJZakEzb0N2ZkhTU20vVW1RdTMzSkJwRkVHVDFTbHBaZ3ZPVngwei8wVmZpVXVYd3V6dW9IQ2tvbk9wTGF6WnU2dnlKaFFMSWs4a2VMQURMZStTdXdmb2oxZWdSUENuczdGTWdpemdIUkl5K0k5a2FvdzdDTVB3SVVjT2RxVCt3MjM4dVB5TmNKOHRBZzJYNWZKNC9BTnJzanNkWFIwL3VOVXAxWjlmL0QxOXhKaGlPYS91bkpwWG5FM2lnQ2doWlhibGFmSWZiS2pQN1BzeldUREh4OHk1OGhUcWtnNXVocmpjRTZBbkovNGRKbVlvV0pIZWhmUm1yd2ZKdGVrcWtyUk1vTlFWM0l2WVJ2RVlHVkwwNHA4YTVxc1dyOTd3MWwxSCtSejBTankwQmJVQUtNbDhDUVM3anppd0VlWGlGaXp3SHdvVjN5bFdsOVl6S2lwNzJJaU05R3FuUzRrWG9pUzlGTmRuTG9JVEdHL0dLRmNsamVYa0FzZVlpTzNLWXJFdXZrMFNOb29EdXkvU2pSU2tmd0JpSVVGeldQcHBMVG5mcDVVdGt0bklKVXpFajhoUmVMRXhpeGdwTlBRd09MQVpsUitMTFpBam44Uko3VC8weHJaNjB4K3kyWURYRE1mSnhUb3ArU2k3dkxDeEx6VGcwb1NVYzhHQUo2SUIxWm9uNTJvekhoYmhSM3MwajUyY00xR3VxcU5zT1dGbWtpWVBlcXZ6N0hMaWFrd3QwOEorTTRacGdhdEhWajhLbFlYOTlaRTBsWG9FQ2xnQ1VtbDJLQmhEUTRvUTF6RUlmdVhwL3dFbkdkbFplWExnYWkrZ2JPejlZR0JBYyt1czA3U2lITnYzelRBTWpld0pZODd4WE8xTFFVQ0pEbkE4am5yV2Q2aXJFbnJsSExLamVCQXptQk1xa2FXUkhOOENURTFMd3EzdXlTU1gxS2NML0Rob2kvcEYwK0Rhakc0eVFwc2JLRmZqUFB6bTVRYUd1THNiT0ZTNGhkckorVnU2NjZyT0d0eHVWakVBOCsxcXZDRURUSERwc09tMmZHNWE5MXZQdERzSGFINGZyd0NtMFFHRFF4blNkNDlHOGMyV29SSnh3cWhJY0Z3ZDRzeTZkVEkrSVZ2RU53bmtYRFl4ZE45eHpSZkZhWDFRSGtXeEZKYjhoRC95K3BKY3ZjTVl1T2xES01EbU5NZ0srRkF3OWw2L2p5cGN3RW8vUkwvRmRyU3lzTG9XRjJVRWhOS3dZOFlyNFFqTVJlR0tZaVVLRnNiL2xnNXR1RmU1VXpXc1Z5RDh0V2VDRjJVZ2tLQ2hrWXFscDliQ1JGS2txSzRIaE1UQUVBOTVMYitPVk5BRXJZUFE0eGdEUXFZTDBaYjhhZEdQZm9wanlUSDAxNGV0ZGYvUVBHa1g4SFFrQklGSHlQTHczS3NNOHhlSG1qOTlDRkZFZUlScGJNSEhOcGVKUkt5aHJaUkNVMWF6bS84NEdoVnFHc0lTdngyK0pSQ2x4a0thbFVFc3NMYThpYXRiNGJNdlYxZGg1OXNyektnVEtaL1VQc1JRL01DU3gydFZnMXNzOXZzaHRMNVR5SmxYeWk5Wk1WSVBjeS9XSWR5dmVDb0piQlcyWDFmRlpTTDR2NUFadzVZK3RxN2RHK1pybWRGNnh3U3dTNlYwd01mWXYrWUpBenN4V09JOEdMa3hReWk2R1RzbGp5S1hPWldVb0JOR1hQbnpKcGxSK0g5M1BXTmpKOFo1eFZzQ2lKUk9RNEo1MEZVM3hZVVUxMUZrS2N6V3NKS3Z1UDJpRElIcHpvdFlNN2RSRElYVW9BSjZJUUpMVzYyb1A5MFlqYmVCODBqYXNrTjVNL2ZaYXQwWEFyU3d4M2xxSHlNSEZQeHZPYXYvODY0UjhTcGRZbG01cHBvV1U2aElTNEx4NnhQTDVCekZOVWZkUDZ4TzVXSndiUlc0WTJicnVKTDlZZlpjWEhqSzhkU2NjT01aRGcyeWNjQUZwS2lFamhzQy9weXk5Vkt4N1V4UzNPNjVhOEZXSFBmRTFjTDVYbkxwdmJIanVzTUg2b0pnMU5ULzVxSVZUdnJNWHFMakV4c1hDV0E0cnRYOUZNNVdRanR5a0RSTkVWYmFLbXVPQllqMjc3ZmVZcjJ0azFTU3N6MHAzU1BQMEJIRi9ObDA5czlqbkZoRm4xOXROTHVRVlU4bEQvMm4rUG1FcXpodUxPdzN5WWYwODA2UDI3NndOYmFLQ01YVndFUDhtQzJ0WTRWYW9aYklDZjFHOXBxeGJOdWM1ZEh3RllVNmNWMUoyM3JqVC9DNDFPMGxtQkg3WjlYRHFMaGxmaFVDWjlvbnpkR2J3REhBRWlzTDhReTVUWG91TnNScHE0YWpOV1V1WjVyNW5wb2NNaEV0TWZtN2JyaHI3MU9neDFtT1BhejdyZ2VscTZlMGtCZFUrSlhqTHViSFNmMXIyZXU5REF0T0x2Y08rSHBWc2RmTDlRTERtMm1tUHJLZVBNWEp1Y1hSYlZUbGJySXFpbFdVdC9iWU04WER4M1ZvdG5hZkVHN3ZxWjd4bjZkNG1SdXdCTjFjUVAvZytFR1F0R2YzOEVtZTR4TFdwYUsrMFEvZG5Pc1k2UDkyUDVNbHMyZDN6elVOdkhlSWFpMWNiMVNIMDdaZlhjbzJoZ3R5QTd0K0V5OG9URDdwR3lVbjc0NjM5TFA5OGUrbEFjTUc4bUs5MXFCV1VadVE0WWhjMGU3S1VFRUdxRUpON093OE8vN3VLSytXRFcvc1ppNStNZGF2U1BsOXZVaFJjUHArcnlXU2p2UXk2QUgxK1EzOHRyTzVpeWJ1Vk4xc3ZmTXo3RGJYQTkwYU15eXNRWVB2MVJYb0NJOUlIRXVxWWtseXMzMG1hY2dJTmJKY2lXOTFqMW44WVJxMTErT0FWYVhxVU5jL0F5dG9QTnhtTEEydzFoRzBlaWs5dE5SQjVCT1d3c1E1TytXc3hUM1Z2bUpyRUgvV3BPWFJnei82VTQyd3dPSE9XU0lHMkJibldLb1NzTlUzYmtmTnRzUWNmV2kzYWFraEZCMU5xcFptdXBvaEFoWW5GdHFSUi9BNC9keEM2YWtKUXhYd2prUk12amFhYjU4L1R4RVFIMFdFZHBLY3JQZXRDL21id3dPMmRYdjlRWis2OW1PemcxMTFxK2NKVCtXNlkzZlNHUXFMTFF5eXBJNGQvdEZhYjYvWUFScndIbkJVYWxKTmRBZEtWakRVRGd2dXpTdkNRd2EvZTNLck1XdTlYa3B5bHllenEwaDdrT3dsQWQwbWNtcXZ0MjUrcG43RWUzb2VERlNLckFDeEZvKzRFQ0hJNHBYL0tVT2JNa04xWHJobmo1V09abXpnNmJzSG1WZG5xNTJWRHZvTHYwTHlsMmJvb3lrVzNsZlkvLzY1dVBlQ1hyVjRwalNWUWtHMGJyc3JQMXBHUmF1bFpVQ296ZEg4b2J2Q0M2ZEZpZHBQSU5hRytyWDZjSVZPQURpRTJPb05ZUFdBYUJEdTBVUGpjOUQ0ZkN1SnJRWEsreVNldTh4OTFiRFVTMS9RTDJNMjlkRmwvTFVoTHViY0tIaDE1NjR4QWNUVHJ4L1dzODFNU1hjaXcxc1VrU3ZmK0d3ZU1xZ1RKenRGRG1Fblc3a1NPeTFmM3RnNkduNTJUUDJibE40RkN1MTZRWE5VVjF2aFZRUjcvb3lOaFI3U1BCMEtCeWNmdlJSckFOS2YwZHdSZTlkR29ZMXJueEw1TWp5dXNQbUNTOW1rSmZQMThLNG9kcnB0Y3RRVjhLZ002WGpPTGo1YmNydkNxMmZ6aXhmSVo5eUUydndodjdUUTNENFdOZUJ0bmNHdkZONG1pVnU0bnR1TVo5a01sVy9jVXFmVXVha0RNZm9uazg3MmRNUEp1dkhCSXorUStUNk9ESFFLWTZYMTR5MUpYN216WFRFSVlpQkFIODA4Y3c4b0xqWVRWa1I4aWdSUGZwSE5BZUdRUXRVblRiVENLcHJZc2V1YitIdTdzbjZkeXl3TkZNSGFuN0ZLNU9adi9JbjZidzhOWWdra09pclE5elBwVFNxeW5SU01YL2dHSVpid0p0eWhWNjQreTVCWHZWUllnM2RXdWR4RjVtbjdJbkxWYnJWYjBaUGpXQzIwTko5eHlDV2p4bHRUSWp2Tjl2UVFRdWprbHM3T3dzSjErT2dKV2dpNlB2RnBvVFpSYXF3cEQyVzU5QnA2MWFZNVhJNlFrbUhyYmhmM2tZa0c3UDJSK3FkdGlXemNVT0N2ZWtGUHY3aVZyeFViYk5IcklxR1puWHo2c0hXNDFJb1RiZERBNkRmRDQzSFZ0dGxYcUhZRHRiYnJuTFdYcXZtRi9PaDVlUDFxSDNnaitxRmpkMnRDb2RqZklVVmthb0ZwdWREeTZieVZSMDBGRElDL29VOUNpYTBKejR4NVIrOVozNFc0bnBTeG1hZjFUL0xnL21WK25ONk45eFFkcjlzTnpSTHA3Z0ZLbnk0K3FOSG1XUDlJQzNwZkpabnBMbEdod0hNbEdLRXpXcUdrWFpjR3NMTWp0V0Zva0I0eExhc01LTkNLMTI3dWhsTzk4bFY1VnFhQ1JDTVc5TDhUYXFoeGFUSU41bGRsdGd1N0Y4RXBWTTlBQ2I0dUpTamo2akFlZi9aSUdiTU1MdUMreEQ1dXdCWGViQlNtYUkvVC9ITU5GWjZkTXlDaGFTaWVQbVIyYUc1MVVGNWFLWVZxNm9BWStyd1YvY2V5L055bW4xWHU4eDRxMGN5V2F3L3VNZ0RSU09kYVh0SlVYRStqbng2ZHEwelZOZE9QNU5LTWJ5SkJXSVlRUDZNeXBxVGlOb0pjcG5Za2x2UzExRVdTWTRVZFA3V25jNytGcmgwVUF4MWM2ZFhCclAyQVMybXo3bU5wUXZzWVMxTFY4K1dicEdlOTFYNVRaK1RXbm1VQ2ttbzBYV0lIQWcxMk1ZLy8vS0g5Y01zUkxkMmFEZFFuV1BsaDFMcHF0ak9iRjUzb204cjJadWF0MTlQRHZHSVBrd2Zpc0NFcGtOQjJldTJrQjlybDVjN3BMSlMreDc5ME4zajNlYlJMRjV0bzZjSFE0T2pxR0FwVXZ2Y211NVJ4VkluK2FHZVg3eHNZSHAzclRGL3VUbmpRNkdOYmo3Wi9KRURsa1M0VmgxTitRS28xWXQxWXhUdGdEYVBRNTJwOGFvVU9kcEYzWWs3Wk02MmU4NE90ZHpMK2hnVnRyME5YVDIzV25Pd0pXVC9UMFpBSXFFYzVvS1RjcTlBVStlOUpoVUZBRlNuUnk4bE5jcjI3NWF4aUtJZ0RJMUtJeStwbkNNZmRURnROdWlMdStwMVJpRXJuNU5JdVVuRXg1UUdFdUUvK05hSjB5RUJIL3FiRm8zcDJlNGJDa08zbURWTmNLN093RHFqbFQvRFJkOUF6SldsRFdTRlFHWnF0L1NUNUpjbjllRWdaeVNPTjhYa3U5dklocTZ6V29MbThEc2FpaHUyYUZaTnFXVEh4V1JVbWJ1UXRHLytIVy9wZDlmcEROZ3AwLzBGVXd2a01qNkM2Yks5Vm1oSlV2cDZyVjJPblVUcGlySFRIbXE4NTF2ODRlajdRZEhMc1ZlNDNUVlUrTFA2OE92eXZDVkp0QWE1OTRSeEZYVGduQUo5WjltaExsUjZ2Yk1xc1J1dlMremZSSU1nb0NhVmtZYmJwc21KajUxekVOdXhGYml5dnJzTXpQZVNqditkc1V6ZEZrOTFORW5GV1VvSGdRN0RNakVsMHlWL3RDNlU2OWd5K3RMUVNzNDFFWFBPMUwzakk4NnNqNVdIbU5kY1dmUGZpY0VPQjNTOU80cldQeGZLdE0yY3VhZjNjSzdacGo1Ty9seGo0cTFWNlFrY2FBUm00ZFJqWHhvVzFhZEM0K0dzcXZaMHhIaUs5bzMzUndjdzdSTWpYMVh0dWRWSUU2NnBrMFoxUHN5MjRYN25WVW9qSmVINmN4YTNFb1lQREFISXBvbHBpaGZLUXc5bWN5dm9xZUxwMmIwcUFFTWwrd3l3OCtCWjZ0QXNwSXdrL0Q1VzFuNG5CdGJudUl4Wk4ybnhqemJydUl6eWNPQjF0bHdva0xHQlZOaFlpVDRISFY5SU1LWFVXbllicXpuSkluRUlYQ2plSTZ4TXdrY01JYThlOEpUcEFHWjBObEhiOXVuL3Z4WUFoV2s4a0RjRlJrbzFLMUNQOGlOYWlmS0tlRWJvTFE4L3pFTDhzNXhsNHZxZ0xDbzdGUUM5aHNpS1JHUXRMcGdrMW1tVVdrMXpSRm1PcVBpbHNPK0EvNHRYNWdvdnRZbVdCdDltQjBlS1VMUmp2dnpSN1cxbkw2TDNESGVINGVGbFBDdHVMbEdhb2dSZmZtcnhuSVY4NGNSVTBKTXNvVDJUV2MvMkp2M29ZbVAvQUxuVTY5WXc4cytuMXkxZnJJNWdQWWFna1B4YlUyNGw3RlQrK1o4Tlo1TmZ6VmwzYlpha2kzc0VqNHF0bE1POFVUUVFKRVJ2MjFTcm00NXVLQ3B1RW84WDJoTVhQNHVITzhpVGtQZ2JWZG9obmxFLzlUNFQ2NzNnL1drYk55N0JkUm9WaXFFNnBLWksvYVpTazVnaHV3NWRrRjIwTDFOUDZhanprcFc3dDlKZXo5ZFc2NXBCbzlyNXR2RGhYb0lyR2FTU3RYM0tvSmMzNW5CVWpOTk5JN05HWC9XeTFWU29jaFJDb1VJV05mRzlQcVEzcTg2RE1mQ0d0VXpZOXE1aGNvVWlWYk43bzV5TXRUbWh0REhXZVpmV3d1OXJYbDNEazdqL2pzTXhoUzZWQlc1bDhXWGErUWlMQzk5NnJNMEY4ZlpHWHdDN0pCVm5sNFAxMWU4U3k3SHBwbS9EWDlVcE4vL3BwWGRyd3ZHQkRMSFZueXBSV21zdjljcDdYdTJRWDBxclhqU2FZU2tNY1A2d0pCektUWTNXNnFoa010YmhrMXMwdWhaV05vU1lkVzNzVmxwbkhPY1FLWm4rc0xkRFNwSEVpK3JtcGhrNGpBY3l1WGdsdHJoa2Q3UTlPaU9CTVBEMG9XV012ckNjVnAyMDQxMFdDY0ZjYlFqNUdVMVFkNGdhKzZqWDJ4amNqMXpQU2FIYjhmT2pwdDdaVDkvLzJSSEFEMDZscVZWWnVWcFZWN2RtZ0VFdUV3bDIvbDFiK0V0YXVUZnZvZVdnNFpmMlhFR1d6UDZrZUhnelVtOHJGL0hyN0N0KzloNWN4OUtqaWx6V1h4YWx6L1lqTk9VOUZSZEdHTDBNWm5xeGFnVWhLNXN5WXFpRGE1UlY5cUNRZlNHVTVOcEkzVlhHTHFoUXRVRjNvSVJMVmtIQllSYXBSOWhnTkhibVRyR0h5ZmNqWE1HYnprYStqeFB5ZFFyRFI0M3d2Zkl1L2xISmNveFRvZmFPejdqQUtIRFY3MGJOUkhoY0xpV0E1aUZGR0R4Nll2aE1MMnlCR0RLYnB0SXJWY2NSUnpsOGxSQUhNQ1dTaW8rdXFtZUFvZDNrTkZoZllDcTJ3ZUp2SUNnSFZoL0d6V09DbXJwc002TlFBbUczdHo0V0QxejdlYW4rYldrZklEdzhhcktqZklmZ3hYaEowMTVlTTY5ak5SWVVPalpTTVVaWFNYK2lCMDBCSy9GYjRSd2FjZUg1eGF4M2wxMU5STG9DTzVPcmRlNG9WUmg2UnNCYjd5OE96a0gwK3l5TXAxc0xMcnZWbzFSb1Q3RlAwVGxPU3g3cmxweFJzQy9CaGxKaTh4NUVxVEdVL25VcXhmY2tBd3RrdGdTeW5aeDVTSnRMTHVxYUNyN0ZxODBwRVo5YURHT0xZN3dQWmNwVjlhcGdBWDdUMGZEeWFJcmRxZUxvRmtuZjJUdFZMWlNwSEtrWmxCZmI2cHc0ODlLbUVGSVpzd09VemFTYWF2SlFEKzJzeFk3d2ZtcWg2Q2Z2ZjB3QkxIeEZLWU8xMHBqZkk1S21MY1pjaFNKaWZ5R0hSN1BVVG1KQXpya0dEL25mcTJKaU5zSW1XOWx5ZkFhSURGRm1ibE10VTR0UUhWc2xjcXJFUmxLcDBZVnNja01CMnRaRUR0bnVRa0lSQnBoZG1xckxsb1RsVWx4RWxPYTJmdVIvVm1tb2ZJSWFSbFlzU3Z1bWtIQ2NqeGFrZGNGQktHVWNPM2pGRENzTDFTTWFveFp3dkNjK2YwQXcyNk5PWWRSOXJNU0pnajRzRnJ0UGZLNDBRbUhYSWdjTm9EQU5EWVllSkZNUFN1TVBrMjBwV1dkMTZuTHFXcSsvdUxqZ3pibGRYN2R2WHd2N3dXZGZsV3JKZkFQeVBiVG9xZmc3aUsxa3ZQMzhyU3hKSjUyQWxnbXA5SnJmYjJ1Ty9ieDB1emMvZE5JR1ZibzlGenVpU241TDZJdnpoK0hXSzZramVXdmdObVZLWlZJQVZzMDJqNzlvTmM3WW1JQnQ0ZTdGUzhZeWVZQ3dwKzhaZHRJTklUTWptdS9ienRpMzlJM0hZKzE5dDZkQXphSTNzUVdxMno3TS9WZ25zUWMxQmY2c1ZZS2RIeitab2c3c2hXYW5LUkpIOHB2dWJ4V2RMV0xiMEIvTDNUdjI4K1VMeVhIWnJUeFdMMkVFRmtZb1phMHdUV1pyZm9vakhtMDBwMjBvS3loKzIrY1FqbEgyd216WVpOZldrZnJvcHVrbUJNSlZ1ZmlXS1ZPZU1yMGU3dDdJRGdxa1N1US9SU2ltNXlSMG1vSHI2cW4xY290UkoxcjFYVnlzQ1NHNUJQc3BqdVQyMUt0VzVZeTQwcHhoZmhCbUtpKzNzL1JWdUtvWnpHNnBPUWR6YjRRYXBtNVUzMXdBNVlsYWlpdHZ5NS9qUWZPb1BOQ1daU05MQVNGTlR0OWdzUHdvQlUrYmdkZmUwNVFwa1pyN1JvV1lkd1lPMFRlVFZ6RCt4NjB5UmtDQ283bzBKY1F5ODBZOVRYUGN5cC9PUklQTlNOd1B4Ni93cVhlK0dyaUJKUEJlbkpVZkV5bFJMUkZnbEU0ZXY0d1NocXBvVUs2bmdITlVlWWxWeW8xNkdFT1NBV29CeVEwZFZTdlR4WXZ3aFRtZlMxMHcveW5OcUg1bWZkSHNvdURrdGJxK1dzaW9XQm1lWGVDNFRXdjZ4ZE15VmtIbXhuWXlBQ1dNWkc5engzOGFvMWNWMlczRmduS3YvRXNrYXpGYWtKaXVwenV0MWFTTzhnUGNnK0JmOHFoUzZpcFlZRmxCYjYwNmdpbXNPV0NwTUYydXFqVytjcE56RlFiNlNxTzlRQVJ0b3pUcTQ1SjQ3ZjJpRXA5VGtQbzlWSy9RNzBXZlV6amZxV3dhVjN2WmdrVGE2WW5NK21ZZTBtejRsOFJ6QjRkaXpPdWlMWTd4OXJMTG9EOEhjVTdwcFJlYUhMUmpNaEUvZ0FkSlN4WlRPZlFmYTFqb2s3M1Q1WWdNUDNpdnR0VmxXU1ovWEI4MTRUcE44MEMxMDdNYmdxTWw1R3BMcmROTVYzR3JFd0NaMzVOR1hSVG5hL0pvcUxIU3ZOWGllNG45ZmRyblVFZDA0TlJOZGtRL0thT0hWLzRDZ2lKaEphZ0cyUWZTSFdad2Vxczc5WjZYVmFnY2EvNGZUVjhWRlZmVE5qdTRhNEs3dXcvdTd1Nys0dTRNN2hEY0dWeURPOEdESjhIZEhZSzd1OE1oMzcvT2M3R3Y1bUwzZEsvcXF2MTBWd0U1Vmk3cEh1WjlWYXp1djJFQ1VMNFlzZXRGWjBpMXVXU0E4V2F4R3FTZVVLQnFPb2RGWWRYeW1wdTZ0QmpKSVB4NUN3eCswc1VKWmlFK1p4R1F6aWFNMlQwM0ZoU2lnR0ZMV2RmMUlUVkZRdGR3bXZERVdHbHp2cUhkQUpHZU4yOExDcTEyVU9oV2wzYnZaZE1oekQvU3doNS9uUW5TdU00eTJVVnpRRllVMFJlM0E5VklpOE9WNlVYczhZa01WcjNEL2FlcDFraWdVUGJLQmw1WjMvSTVOajdBV2NjcGpQNVlQMWdmYklhWW9CellXZ3ZZOWEvNHdtd0U2NXIwN3Q5RjJWbUVFTUJ2TVNxczgyb3VxWDRGYTNiUDc1TkRzeW1XVVpGQjhGR3NnaU5pT0hLMnYzTk5xSkdlODdxRU9pa211cHVhU0gyNzlqRy9YanVuZk5zSkRWQ3I2R09NbjF1dG1LdmxJd2tIL1phbUp1eEdkdmVzYk9SRU9Vb1h4aTBPY2wvVHAwai9yZVd2S3VvbkRydmNCVHRFY2VRNzVhOWdQZldndGszb2QyTFZjOFlLOHBiYk4vbXFmWUQ4cmViQXY2RzZ1b0hLNSt1TmMzNXFtM1MrM0t3MW5nOTlGdzBWN3V5SlZVVTVwdUJINlhRand1c0oxbXFGZTJIaUY0MTE1Qjc4Vy9rbkRiMUtpVUxLdXlTeWZDT2F5OEliZHBhN3lPVm84d3VLVzdpK0lEdmprTDZ4Y1kwc3pGMGZKVDFETnhTcGJrYytZN25KTDVGMEZuWTg1a1p6dm9LMWtmU280bnRkdkNDTHFYRzlVVmRUOCsveVYrSXhxZzVGV21yc29aV205VE9VR1JOb0hDdytpYWxJd25SVGk0TFordjNFN202NEdxazd5b3AwZjh1VzdMNi9ETTJ6TEtTdUNzK3o3L0kveTBoU0J3NXRKNzRQb3dQa2xoVWtqMytnYWlLUVFGS2s4ZUxRS0hWWkJ3QklKWWlYTm1LeWRnVCsyTFpJeHNMK2lhU212VEpXQmZuWGROekxoWDlJc1N0V2hLTHJFcVcxM25ZWS9WaXg5M2YrY3p1bG5JeUdrYWluM3Vva1NwNG9nM3FHNWl5RjVjZEY2N0JiOEtXcDlQcGFST2dHU3h6QjNpWUtmaHYrTUVFYmNwMVNWQkZ1enVqZXNiWHFWNllDTzF1OUt3Ujhyd0RLVzdFTVNnUUNmWHZETTJxN2c1OUNDL2lQcHdxSDRtL3Y3ZWYxYVBOakJJVWNPZjJmd2w4dzFISlpiWmtVYkR1RGNvamxGUVVYckhYeHhFZmVnWVdzdklmaDkySWNQdkJkY0hGRnFZN0t1bkdZRklFekhkMVNjRWd6VWFBdWlmQmoxZHgwKzNEVkNFOVVMZWxHaU5yNWh0UVp6YXBHcngvdXZiREZ6NnpoS0RjeTZiVFh5RzMrN1hKcitJSkFhMGNqNE15TnZhK1dmSW1WM1lnTmd3dXZ1czgzcjJucC9lQ0ttbjNTc0ttV004ZFc4YjR6ajlIZktLam5OOUZrUWt3dFU2T3FzY1AyTXZIc281cy9scG1Ha0Fjc2RXZVVaUlVCaTVEWElsQzlXWFF5MmVqenlKSnZOZit4R2o0ODVSamRnNmF3cGk4SzlhaklFdHczaXFwSWY5RWI0dE9YOVViK0dSWDltTE1rbkErVHY2QmdqV2dQVWJERTgwUjh4SXRZajFuWjRPNzY2V1RLNUNhRE5XTStjVjNsSitIRDdwOTlzTXd2ZUxjbWdiK1NEandqMTRSdml6eXpiS1Ryb3ExK1F2NzJpWVJ5SFJ0aDhyZG5KNFJKR1VxVHM0dlhKZGJtU0JYMDhVbGxNak4yMzFDcHJYcE9KU1dvSnhHaFNyUXp4T0RmS1paYUs4d3QvQUxYUlZ3M29NbnVkVTBhcUhKTWtHZGR0QUJMWng3WjQ1YXRxMCsyVzZ6Zzh1YVFDc205WFIrcXhKOWNGWFc4NHhKYUNuck1HcWdUUWV4TWNtVnhCTkNVM0NGV0l0S1VkbUhrb0drV1cxVEpWai9JaXA4MkJNcGpQYWpwQkkxQUtoKzZJMjFUbjEwNkxNdVh3OHJVUHFTUkFBV1lac01yb2lTT2lsd1QxUDBQb3FpUlhrRHF5OS95Qmw0cmViWmQvUVBTS2lybllhRVpSZW9Gc21qOE5XYlNaZXBhOENFU096SUIwUlFMUGthbW5SUC9obGd0Um9yMGZzWGk2cWwwejFBak9JRnk5RHB4YndwK3ZNbnJub1oyL1RLcjlNdUxBTXp0Y0ZrRXBaKzN5bGFjWWNaSUM3RWk4RWhWRVVLWFl5M2lhWGI1dThyeDMxWjJIVE92UkJ3UW5LTVhhK1JrbmZYbC9PdWhrcGdYdWtzS3VReW92SkRra0h6bnVSdEhmc0VVNVlQUHNZaEZqRzk1N3JEVnhFaDRwc0YwbTljb21hQXlnVjROYXQvb080TnpSWjFpNkFKVlFRV2tsSmxSR0VhU1B4cGN1OGVLUVNOWGI1MTJkYnpCR0ZGeUtiakJwdzRWS3REVzdJdWUwaHdOZGFHSkxQWEdSRnI1RTl0NHNaMXNCVnpXWFMvbGw3cDdPQlFJMTVqczIyOW9wZkovSTdYTWZsZkVzYjN5MmVKVlRiZmhhYzdkM2ZIaTVzVnhZeVBxWTVycmhyaXl2Rk95NjVCeG11Slpranh0NnhIRzMySmxjOGYza09MUUJ4cUhScjRQUWM0TFJKUFZtQy9zL29yQ25mbkxybjhUYmRCazNzaFVtVExzcHo3ZVVwdGVpOUdHaHNwazhlWDJRY0duZVRZSHQwdmlEcXZRYlloY2xjcE5QYkdweUsvZXNtemprTys0VUZFMDQzeW5zdG1CVWtkOHhhajBNTnFCY0t4RkkzcFNheWVtam1LM0c5RHAzTGt5S2ttb3hSNTZBVWJ2UnhGYk82aDJwUUNRTGtYZ3hCTDdiTWxQNjZLdDRFcTJiQnRwbVlsVTdyNGwzcXk2VDZpZDJJZEd0eU5hOUx4UWlic2JjN0N0cnl4SVFONVdTNlpvWWd0U2NtOXBkVmkzRzJHWkJIQ1cvT3EyRXBjUE5lZzVSRkpzMFdJV0xSNWVYM3RRa0ZuT1lRUnhEQTl4eXdzRnM1SjZXSFJxYnpINWZsR0RZYmVRYmJUcGlITlUxWWs2cS80OXB6cUFZeFdXcjJubmZzVWdUaTFWWjV3VVVvQ2VXZE5icnJWWEJ1bjR6U1NsN1hVdXZOZ1l6UCtNZ1ZHUGtHQXlWb1RiL2czR2FMTFJ6L0pwRWNVVy9QbXpNNnBnREhJSEljRkRDZ0JsVE12OWx0ZWJhR2JNa0lVQXNxR2lhNjFVU1JZV2ZwR0EwWFdpbldsdVdYQ2oyZ1Rjc0w1RnhWcjFzZy9Na0o1b2kyMXlBUEw1UEFMUmNmWTI5SldaSTQ2blNZSEZXeEo4RU5xN2Jha2dDUm1WQ2hPUXRoWlBoZWw4RUtWQ29mbnFFS2dXbk1oTWVuMDM2TjQzUDdmV1E3NW9TUnl6d0V0Lys2RXlaWlBMVzVMUEVnVlZIczB4RDk1V0VKRXFFdWFGL0ViRjkwV0RPU0hKR1diRjNUeG9MZjNheTQ1eHVhV2l3b1ppcEMwNEwrSzVSWWxpaTlIdUpyR3FXaFNsaUxMYlhZSnkreTIvMGNQdVFEMk1WTndaZzVXVTJ2UzdBUmdMRWZQZHJaeXlNSGtNRGdMYjdlYUhCYkhvOXpqNmZzM0UxdHBKSVpLVXBTbzJuaFNTU1llOG1ZTDZwTkQvdWd5Q1ZvcEZyR1pIQkREUW5sV21qc0J4WVdnT0NNU2hZekg3cGZIVEJHL01vc0phY05IKzFDcXNBVzlnamN0b3EvT0RzSHcvQXFLd1pENVZYbVFMS1hmL3dQOGVrNlNYN1dTcmFUQ2VGQlI2UlN1M1MvV1RiOFBuNWZ5bm4rYWs4cWpUYkcwZC91S2JWZjFtTXB1bVBzN1dhZTNtcWxFYk9WV2NOU0tEQnRpSHJFL3haeXZydWZSdEVZU0RLVFFycXpHSGdxRzdwUVlDeUdoZStXemNxMElEb3VxcnZ5RVNzR2N5amFidUpuTHFxNmtxeWpTanVtMHM4M0VYQ2JNSlFnMStIY0ZaL3NhaTRtdzZrT2lIWlNuZUFNYmNYVUJuWGVadzVUeVJvcEF2cUhQSmR4cDVaVDNiTVJQMjlmOG8zR2VKWVllRThDR1Arem0vanpXSmhYSlNjK3Z2WGVsTC9jRlhURzlYYkM5RVNqbGhQVElENHozOXNveFBiRHFtWjl6Yk5xR0lKR0cweUgxSDg2MHBLeTFJMVhHVzBHallPZkxyMVd3R01RNU1oZUJocTN0VXV6V3UrOERpUkFvY2ZPR0taU0R4UXpNUXVYY2crUzRSaS9oNHYwdlBkaEg1ZnBUSnpyOXhCaThvSUltYS9Cd25NUUs5TU1zNTFuRWJRSTVwc1oxUGhXSHhTLzRaYndrdXF0ajBoYjhYaE1Ec1ByRmJpa0NLWmwyV0JpbkhmUnV6Q1psaE5IaExZMDgvM0plZktBRGFseElLWjVpdHRnd3Zsd0k0NE91U0JUTHArcFdyVUtXbmNVWWhxc2FvV1drZUlNMXdwYnlRR2VLUkpRaUUyTVZkUGRCeFUwZ2kvZGxsZkdqY0xHbGpZcXVMQVZBNXl2bEhKTlA2aWFacXV4ZHBpZWtrM3ZRMzJEVDlGR3MveVprb1N4YmZPd3JFeE9LdGlTblAyOUh1UEZIc2NwcmF2V1Rja1prR25Jc0N3Z0tQOVNMbE5sbjNLUjJEcmVPUDg2OG4za1dwWHRIS25MYnlaeEk2MlN6OERVVS9odWRJdU1CblUzNGluUkloUVIzcm43Sk5pZnBMRzRzTnJ1ZEt5NmNDTFVrSlFlNG15RGZNTStXelViczE0dUVtQ3BYU25OREN2TlJYbk0zNGpjQkNrdko5RGhXMk9JMUs2UmxyQXk1bzlyK2Q5UXhyZ3ZJcjJOeTI4emkvanNNWHFVVlZiMlZkVTlpVmxubWpZZy9XNWwrY045MWZlNlhTdmd6TERSUXBHTDR1dnBGV21RS2habVJ4eWdXRUtCeFUvSXZMMC9LR2JVZkcyeWw0RkNKdTJoY3YwaVpBRUtRclRwVXlmdjJETWliNTJGQUVOTzdycUlDWkNyN2hVZ3E5b09pU01GbWJrMm9ieXBvQk1lcG9FY0FTaVFRTXJwaTErTkpBdkljaFhKakVWTDVtVENRdStMKzRxRzhtclVMZWxTVzB4cXkvYTJKbGk4dG9UNUF6WVF1QnJBQmV3cUs1aDhWQVRoWFdURkh3TFpUang3VHNDQVk0dXh0ZTJUOE9IWUdWMmpnYWx4VzZMMGdSV29pTXVlbk1uRDNUZ1d0MWNQRE9jUkF6UG5JS0NCOWtZR09KZ29IK2tHL0ZOc0RGb0U1QmFvYldmcTNMaTIvNGtGR1NqeStBT1hvRk9iTVlNbXF5OUd1bW9ORThkWjdNclBhNTlBY1pJQ2sxNFdERW5EWUhWMVp1K3Qyc3YreVc5eEdzKzNUSTMvNUVxbW05Z1UzT3JXSmwvLzFZR2lSYzdLQ1ovcTF0RDBrM005MDJLYlhTNUZFV3JKbHdkV0dyK0VQRkNKN0xod2NBRUZxSXIxZDdlcHVUZGdreXlhc0JSejZLb0FTOUdRa1czRVJBclpKYWJjdXdHV0tic1pzbmtrYTcwT0lDMEJPZlpaVFhUcmRyVjBFZDZ4NnRKKzJva2F4aExUWXJwVFlSU1ZZS2I4UkZ1RW9FRDJKY1U2L3pEaWhLeTUycFIrRTMvVGFLRE1zRjFIRllhdEU5TnU1TzdqQkppb2pKcUZGUS91Z1VLQkZrb1loZ0NJeWgzTyszNzA1SUZabDRHTGdNOHlOTVVISStBR3pEeTdrNXhlMVkzYWtrOG9ieXBQMUd6OGs3TlRORk1BSG1yVTQxbGlxYUg4SHc0NzM0UEhmWVd2aU1XbE1FTE4wb2NvVDVuUkJEZFBVQVBEWkJVc2lNRTlTc2tMSkNwMlFoOEZiNkNDNnptTHZoV21wdmRRZ1liQU1mQ3FsMzRvcDE0VFlpQkdQMUgxVW9kTmxUK0h6MTFZbmwrSDZhTjg3RGQyY0pnRldvbE1FR3cxZ0JMMk93VW15OStyMmtTSDNNUHh1dm04ZkhKZEM2UjhlNlBkZnFXVnBrVm1tbUF2WHNrVHRiSnVKYXE4TW9xcERWSCtQSlo2aVZISExwMEpRdGlPOGFTQlRPTWlqalpjQmwvUG1aVEFLVmhmWTRHT1BmQjV0WS93SDdFcWlncUpkbkd1ZVNWOWI3ZDcxK3lNaFkwQ2NlU3pKbWptclZEd2dJbUVkR2c0dXA2ZmZNU0VzakdXOTA4K1RkTm1NSjcwNzR2dHc0NWtJWXpxcnhwK0pQYmp4WTRFSFhhWVFObHdmajdkOGRtV1JzWU03Nk0vNDYrMjlMczBTTjA5aDZyOVJIenljWnZDYy9lYTIrWGRNWE5Faktjc2JZZmFqZEFPZUc1cUJkWlJpRnpoYjIrdUNvdGVFakRpQmRPYUdCR3JGczFLMWJmSGg0NE9ibUp2eGpNV1ZsN3JUcXdaZkphSFhUNG1EVnVPek81d0MzSGZxMmY4TzdJNFJLRWxNWmoxY3ZzNTZQQ05aejFBME9aUmU4a2RPQ0tHOVBHeSttSTB1MUdiK1FDWG5NRXQvNENUdXl3aWNPMjhDWkUxVjI0WklmaUk5aHZscm5LSG5YVnloQ0tNb3huMlkzTzdETUYrMGF5cTQwUFkyNUxXNjdXdktzZGd6RE1ZeGFzQTNoSFRmOUp5ekV3M2JZUER0WjdacEZEbW5BdlNjM2VzMWRxNDIyaGtsamFWWVlWRFBzci9Bb3h2QUFodytEVHYzbFRkM1RTOWNsdU5LWHFwYThUZmJnb04vQ0hCTEcyT1MvSTd0ZllyZHdPYUthSWlTQXhDSmxBR0FLdE83VDFkM1IwZEhWWlZpalZUVWZMWnBmUVRDeENGc29hMTA2ZStRbmxQOHZkdG1kSzV2b3MvN25Hb0FPR1loaURVTVFsc1BJNVlIMTBWZ1Jzby9WS3VMbVdJcG1FWGZPWUpkT0hwUlJreWRZVHVNcEdpMkpjT2pMa1pqOUxPRWFKWG00UlNFVHAzdVNtVTYwcXlBSm5za1lGSVVIN0VWbFpMdGlySkhieU1UOWpyVlRQZWRRNTBEZ0hVcHBjSC9mWnpKc0grQmY1ODR3MXgwTnEveGpVK3YrWUE4VWwyazFWS0RKczN6Q2NGaXdaV0pQeW9kZDZjN0t5eEEzTXNqeWxodUhOU2dyWWZIYlRockx1RFhDYTJyeHJkMnRlMDViWDJZZnFBKzI5cjBLdGZ6V0dXdkdnK1BVWlZTblZaV2RuYzFpM0MwZ0lBQS9Fb0ZlT211ekNEcTlkbG80U1dqMVZKdEYvek05UFgxek1CbjRlaVVkakhRak9jcmRVZnR6Yy9Nb2RiMnE5cmRqeXN6cnZDMWFoYjhza3FYbTZHaGlTcXFLMHNjcmN4ZCtHNGNkVzY1SmRSdG1xdU52a3h4UloyZElkbXdsT3FKS3QxS0lnVVZXL1M4Y3Z0S0QxVjIxTDRYeUNPN3NadlUraGZHMXpjRmk1YkJVcVBjb0lCdGNFY2I1RUVJVEU1ZUl6TzNrdllXK05RV2M3Wmo3ekl5ZTBnWmlXOFVXemZvNUVlT1lQM1A0T2RoSDlIYTFRQ2ZkKzR4WWVVcHVoaEdBSTlIUE5GdHZxZ1hhUDNNdlpOejBacGdVcG9ERFNLN3M4Yk96cy8vTG8rM1VxL0ZZTlp6bGNwaGxUQjlkdHVmS1ZNaENiNjlkZGZROGlZamdydnVYb2h6NGZIdlVHNEhtNmVrNWUzVDdPWEtKUHJLQXA1aUtJbXI4MUwxaURRcU1VaHVNM3daT2luQjN0c2pZVCsrL1dPdVdjVmNtSEpzTjYxWlNJdGZHOE1lK3hjU3BOUXRBSzlnaVU5b1JiTVM4U2c5eXEySDM1RWxRVkZXL0pOajdMbTdNczBSekhiWk1IMTUydVcrVDJqUVJaUnBSUlA0WUlYTG9ldkd6RmZWak0wS1RYcW14c1Y0SDY1TCtjbm8zK281eEZTd2M2VmN5MEFVNzErL1kyTlhUWmJqdVo3VHVGL0N6SzJiVk1QUm56bmhDZkR3ek03T1NrbExwYklYQ2RCUmJkK0REUDJPcS9JOVhHbkxIejdIL014dnI5bnRxMEt1cHJhdEQwWGIxLzhIeWFzc09PTnNMb2pEdDJWQjdicldia1BHcEJMeTgzWTYvd001WncvdElOR3RDbFlycXhObVpCanlEM3UwVzBMT01wbjNWc0FMN1lwRnN3b3RXa1NmTlVlblFUL1RVbjJ1c1pvS2cvSFAxWlgxM1FjSzdoVnRxa1RXMC9HQkVDL2wzUkpUWlN0M281Q053WW5zOS9xMXFXeThrdEZFR0syNTIwcEtNY0VGeUFlcXpWRVFqUW14NGdkc0haeXRXdUdKQ3lSdWpZZGhpMTRVOG14UXpGNzg2Vk02ZjAvVnVYTy9vaVozZWYxRzNiMjl2SGgyU2ZmMm1MdjcrL2dFQkFTQlFzdzRqZXBMME5VMks3Q3lRWm5Ed2MycnpGS2p0ZDFwYld3Y0hCd2tIRndka2pzTDh1K01pQkZ5VVM0aDlpcDN6d0V2cDVXeUtLVTAvcFZzdS92WVpCYnAvSjA0UHExcFFzSjNMd1VnNkZVQU9SV2x5NE05Vm9rbEJJSGZsc1dsZHpWeUhCTjVtbi8vV1Nab3dTRUR3ZlNxTUxtR2RaS2NaZzlkUURnRnJZcFo2OEp3S1U0VCs0a3NoVzFtcVY5STJ1T0FobENoeHdIVTFFbWo3bFI0TXU4R1ZFWjZnZ05XSmJ6RWU1R3JpWXhoV3pLMHZuaTBrNG1QWDFudjhlK08wbEs5NGY5ZmJyMi9POEJJcnZRd3VQYlQ0TEw0ZDNyQmNCSG1TakswTkw4bkhVUlBqWlg5cTJMM3B0L0Q4OWFKU2duZXhNVkJEektHTnJqMEpFVnN5dGhSMG13TlQ4U2ZBRHdrQUlDWWhFZDVZVzF2L1cwdENFbVV0bEorZms1T1QreTlxaEJrbjVsOHNCMC9mbkdtc3cycGVUczdyWlMrYVgrbmZDRFFTbnBzemo2cFZlUjY4YW1yZHdlSnZhWnBPZFpUTGkyVE42ZFdIOUFrTmRDaDQyY2wyTmZaWm1veUVaZ1hlOEJBVVpJbDcwWndSUEhESE1admRYS2dIS2dqWVp4NzhvYitvSDJmVEtLM3BLWEQ3NnR0YUhKb2JMRFVYbG5hbkxPOWo1ZG9tUW9RcXZyemY2bHVXeG9WenRKVUR5eXgxVm5rM3Zxcmk3KzloUVJFYTBRQ0xiZmRSQ29MNE1kQWptQ1VJdmpNUC9SZG1XV0FPaThWK2x2cFd4WEErTzNocmp2QTVhTGJtaWF6RVNSSlhqejN4WHlWcnI3T1lXYmdtK0MwVmw0WVcveGs2NGhPTXJxUmY0Q3EwN0hlempEWnFRRkRua2xiZC95ZVNEeC9KZGNLcHZManMyQ3JBZEhCNmU3dTdhODZXZjFOUmJocTZsbkkxZFg1MGRIUjNkOWZiQzBWZXUyaDNUaEJXeUZmQnhLQlR3NFRWY1g5MzNWekxNTUNkYk9OU2xFZzlFOVFiVWJjSW5VSkR2djJEbG5rYWVtYjRHU2tPVFMyUmVVNG5CL3lYUzdGbytYS0JlTDQ5VU5nM1FnMlM2b29SMWtaSUJzWXY0OVVIUmVWRWJOeGY1YWVabzVySlR6VWtRejltOWZUcTAyT3VmUWVkbnIxQlRUbGRFem05VHFsaVhSV3VuTU5XdVVvdHNhWXJTbnh5ejJQcnZYR2VsN1JhR2JwbDBZRUJtb2swYTRXUzVKNjBRQ0k3K21pTnJYdjlGUm03Qm5DR0F3Vlp0T0Noc0pDQXdOckdoVWVIRFgrbXNoWE5JTTNnYU5HeWZYeFEvWWtYQWc3NU5ic1orVGJkRXcwTlRYcDZ1dUhpK3NhRzIzOEF4S3pxay9POWZjV3h0VEZFNllQWGlHMmgzU1pKSEtZTnE0eUF6Z1Zidmw5b0JjM3c2ekxYYVlPQ2s5OTdOdEIyczdZRkk4RWl4dW5Tekl4bW04Z0FyNWo0R2F1T3dXWTFDNEduMitJSm9ubXRNN3lVOEtTWDl1eWtaN21XVWhMMlBibHduMW9rZXJoQlZrYXhMenB6ZXR2eXZMVFJaYVZqWWkzY3ZFNkdDbi9ya3NEVXpHeXdtM0t4Rmd5cDQyVmhqcWxxbmNmRXU5QXp4N0Z6YXJNTGQrYXB3UGJxcE9IZGVFZkZXUklLY25SU0RGQlNPNjduK3I3TE9zaXdkYWxaa1NOZmljWmhOZndYRnlBcFVibVdqTFFRbFR3Q0lqNGhnWVdGQldMei9WMW9nSGIycGlzU3R2NkEvOUVlYTh5elI5a2VYTE10Z3Z0OG5OZGN6T3V5Ukt5akQxZSs1S1JsZ281QkN1RXZJUUdKelJrR3NIRUo5d3QvcDJhWmtEUDRVVjE0Q0VrYXh4R0xoNmQrSjR2L2EwaCtnenNTZ1pjelZVWkdJOFkxRGl5WWZNeHZza1FKUFpQYWxlV3RqcUh4L1Y2Ti9TWTZzd1dFVGhRR3gxS2lrUUhuaU8vOWpCekh0L0FVUEVlUk11ODlmUWFSZmdib1pIOE1vTkozWENoM2w3L0tQU1dqVjRZMGRTdDdyeDNFR1RycUhHNmhSREgyaVg0eERwWE9ZbURzd0NoVmZCaHNSdS9IYlYwOTgrbktHN2RNU0Vqb1pFNmZlNUwwUlNkZEFmSER2aTNiZTdpNlFnSmkra05BNHRSMjdUNjZzTEg3NEdJSng4UCt1UlZjKy92bmprUnRKUlFKUDJPcFpHU3ZaMFJNRFBZMXMyUmVwUDRIRWpVREJVOHFXb1NJaXJqNm5UTjllVDZUcjNxOTJMeVZvK0JJUVBMQ1BFcTExVDgvY3FpM2d2aG1hQ3plS3htR0lmTC9meFlBaEoyTVROZnYzME1Hemp1blB5SDZSUmNuTFR1N2xJaTZhOHMwWnhQMkJRM2FjcVRGSkRTRmlGQjd5cnlGWmtZM1ZZRmhGVnpLckVaQllpczhwRWxFMGxqM29oM3JvTTJYM0c1cFNWQjF5OXlld0VWNGRwUXRJQTh6SCtkaDNwVWhMZk9icWdyMkdjTjA4NDNkczJQZHNySHRmMW5uY1d6L0lDdzM5eHQ2MnVpZW54Qk9ZRldnYXE3ck5CQmw4aXh6OGlDNXpiNW5KK2QyRzliNWo3bHNYUlBZUGNiY2pSLyt3YXc0MXo5TDBrUW1uUlpSd0JSZjJRT21YbDloTitUTGxQQWgzR1NvWG5TeHRySFlpb3RsWm11ajV4am9pTU1XR2E4YXlEdEs5T1g2dnVDaXBFZ1dTQmZ6Z25WUGJ4ejUvcWZSSWF0TkxaRjZGaTNPVC83dnVHbmYwRXhqRnhKdFQrL1k1QlVXZUJ0b01jcCtOTGg0Sy92elNUZzhyeEloRVAydUJ2czV5dUYwL3grQmVIMjh1cjl2c2NHUG44alB6NDlBdDJ6TUhGaERGMU5SWEd3NU02MUhuL29jM1NLcWx1MUtvQ1BWaHp0N211bGFUSmxGNnAraThyaDdyVUVWQWdveTZsOTZydERSMVY5UGUxQTdpSkVhdHFkb1pXMWVwZk1zMThsVGtrZXl5VzNlT1d0VGx4YjIxRXhHOFkzVk53WUxZdWhTWmVoeDUrN1BVMit6Tk5WMXZjMjFrSEVkL1k5K3RLb2hQUzkzUzZpbDRjc3M2c2x6Nmpjbmt6KzlISzVkOGxrc016VEx5S3I4OVdqWWZUbE5uc2h1a01Pc1ZZZUhQMjVDWGwvRDJvaEVzNVR1TzNKdjEvbVh5dURSOFhhOWgxVFgydDdWNVg5L3Vvd20vT3JzNDhPWHFiRFNzdGVEQ3hrZWdNcGQxWDdLTENuQlhxR3Q3VjJ1eXRTcFBnUEhnc2ZvTjI3K0paQmw1cWU1TTZ3R09HVHQ2YzRpbGhxU2ZWeEI0aTErMWFDT2pKWkpsU0xQd0FnVExOMlpGc2tUV1ZZRm9ZU2tHRHJmbkJqK0dOcHpaRHpkaXg4aXdSZDNheGJBSTFQNzlBY3FNNTQ5QmVsa05FYnFnRDdDNUdpeEJONHlnY1pIYnIzUkdQTnZzZ1Z6dW14cHRoeU9GYy9EOWgwbWJGbjZOVnQ1MVU1UmJWNFZXMHV4UHF2ZHdXYWZFWnlpb2FOa3BlNExpU3dXejJYWFptdml0UEw2VCtLSGVjbHBtSXJMQWZpZEd4eFdkako4N3prTW9HS2pBZlBrNUtTeXNuSjJhWnZoK3ZyNjMzOWhtYytQVjJVOXIzdnY1K2ZYeDlFN0FxUDlydlU2Q2xhelIvWlNTK0tkMXZodHc0WjV3MnBNcndZSVNSbVBYOGpKaTBETHJRMEozVWwrMG81eTAvUHAzaWo0RHltRVB6R1hNS2lRZk1qUklhRi9EZG1FcnZ3WEVXazZKMjNtVThKdTBEeEEycXp3VFJVRkcvaFlJOG9FVjJDQ2g3T0w3Y0ZIeUowUklnRnBnbjlxVHNvTlZDUStBbW9uNnM4NEJOaTZtQnRhQm96QVNSN2g0dkdBTUJoVFZvN3lFN05hc1JzdWJuNGxIZDNReGhGa0lhMXZQVEdQYTR6akp0ZUMzLzhERmlCYndJdzBNREdORmxBSTc5RTVQUkU4SUhVK2xKajd3ajhSaUJVaDRSUFhFOXB1SnFkeTRQU3JoVW5vK3loSCtxVExaRnpZc1NBVFpPS3VZdGlySlNjVlB1eWhTbEtlRTVWaEJqU2swb093ZWtIa0NyTUxXVnRkUUFBNksra0U5ZXpzM3RYVnRiVlFMdE4rekpINTllWGw1VlZ2eE12OGVwa3l0NU5SVi9mUHpwK2YxZm52S1NBb2FNaVkvcmxYbmJuUGNER1JYMU8vT0t4Q0FrQ0dpY3FhZlVIQmRyMmhxV3lEZVVrMTNJSzVBL0svS0tkd2xDUmo5a0k0NWs5alZtRDN1dnNHM1gzVWVsT0lCOVZRQVd5US93bXZJUDQ2eGdsTzRwSVM4N2dMcHZVZ2dvVHBVL25oVXdkVmt6bkc3UE9maUlURUFNNnJTM0QwTHVoTkR0Vi9xcEY5TjhlWlY0Q0tMUUZUQ0hIN0puZkdudHhRbExhcG5CSytGOEtwRzJlWVBPYnlORDBEait4eGpSNVFxU2wza1BhdC8xUi9HYmxlNEVpeFVqMDl3VUJlbFBvTndOZE9VVzhzQTFpN3MxMy80UlRzTUJWcmJOL09ONTZkbE9CTjMwNktBUE50WGovRGxMbEJDZkpyREFjWWYrdTlSZTQvWW9zWlFrYUdNbHo0Tmh0aHFsUW93RkVVdFVPSGdCNHhFVkV1SVpGeFR0NTZicTFwcTYrZlgrZnFtcERBV3FEUGg0bDNrd0MvWU1lLzYwdWRBb0w4L0h4Q2ZEMmRQTUxDQjRMZVhtemFQWEZDNTV4eEJ3UjZHb2g0SE5NNHNBVU5PU2RsZjU5ZXVuZnZOcHl6T1RWM0VCL1hZQXZmbFh1VXFyZ1JSYUJGeEdLaFpkNnNDRlhEbHNoVXZvaWxMT2wxOTVqYm9vZ3JYRDlkYkZ3TnBWSjV0LzROMjBGd0UrOGc3dllYZkp0RWhIcXVzTko1OE90R3NIbWNtczYxb0ZOdXUyY1k4a3ZsSkZoK256YzN1bEtoMTZrVHBuT2Yxb256RlAwdWVpTElVSjdIeUk4eURLOGlqSVg2dTdsZmxEcU9qZFEwa05HaHplelNQdUhJY3pSVmFNZ203a000bUZZdHJCYkJoQzgzTHo5UE1QREt0Rm52azVBSUN3bGR3ejRiTG9JNnpxK3VybTRPV0p6K2R1dC9NdFordjI0REkrR083dloybjAvRStiOTB4S2NuWHNDbFZ4MTgvZ09uN1BFMW5NWkpRcWp2Y0tDQ201Yyt3YkRPeGRsOUlEN3MyNVliTmprWkNnM3g2UnVkWFBtRVZVeUdWVCtwOXYyMGFPRjE3Sys2Z3NUelk4Nlp6YXJjNC9MV0J1WEczUHl0eXBrYjBXZzdDbDJ4R3phaFRvYmtyUjdpSWphcXRxTXFlL1NOUmJiUkRDZDRjbGNoMTNCbkhxazF4bVRhS01rSDhLR1FMRU9KT1F2NmNwcU1QRWdoTmE1TWVJWThNb2lXOXhnd2k3WXRqTElzM3ljaUhoUzBwRVJOWTFYR0V1ajE5RE9nTTlEdlo2RGYwbWxMOW5qNGcrbnEyYlpscTdmWFdvQnVqVmhRcVUxQTROdUxQWmN3UC84L1owdVdmN2ZsV1hyUXA2K3UySlJmcG5PYjhuNUlSd0FwSncrc1pmQ1dDNVJIVUhLaUxldTZHblZHbUhxZGE5MHhLWmg2cnpPeVdzRHhXTm0vbUhjTlRwTTR3b0F5L2tWVGdzN3lLSXBEcXh6RzlNOFZzWnFidnJzZHBkWWZSQ3FtN0MrTmhXenZaZmN0Zm5LaWFqTDlERjU2VDRRVnQ5MUNzS1ovaysyZm5EeStvSnFKRlJNNjRHbmk3K2lZdjhnelNtZ3pwQkpkTDE4SXFyQzBnaFBBOGVjeFp4dXk4TGhpUVhuMVQzNy92SFVmSDRmeWhBQ1h3THc3SDZhZEZMYUJkY2ZXay9hSEMyRVFFWEQ4b3M2NEorRGovZC9sNVBlVG52Y1Rsc0FuSk9XcjNmWDJ6dXhyVUlFeFRjM2twYURCcFAycytkWTB6WDBKZ2JWcmJ0aVcyNGN0WnRzc2NRN290cUpXbFdtWGZYdFlKT1IwQmFjeDlsVldRbnh0MXVlWnE5K1pDU1VRL1ZiUlRwVjM0bDFqWmh3UGNSV09xRSs5OThmRUswUEdYTlZTRnpUeUt1dnQxWVk4S2RWejBjMUg0QzIwbUlpSXpjTy9KTjRuTi9Jc3BiS0RnNFBQRjN2L0Y2YzJqdklBd1JQMjdtRVlBZCtJMStMdzhnbFlnZStUSDk1dnozYzk3M2QxSDI4OUh3OGZ6OFlmTWRxNzF3dWQ3RHRGMnAwZkdPT09YeCtWSXdiTFZFOEVTVCs4QzljTFEzbVAxNFo0WHphc1Ywc1VmUlh3RjhxU1NjcmNhSGw5OWdQV0dSNytsbU5Vak5YTkZMSmVMR1NPTGF3NFV5azN1dW5meFd5WHV1QVRvVzdUL2ZKeFhNNFBmWXphU1g3eFdBQ1owRE54RHMySWZ2emFWWEg5RlpkOVQxU1J2SlcvUm9FSlFHbklWYUMyc3JKS0dkNzlQMU9GZjMvdHkvMlpVOC9iL2RYTzRMK0lPWlowT0lBK2VSN1B6OVZQUGVibHRRUUpxRnUzV01zZnR6d1ZPdWVCRVltdHp3UWFhM2UwRzU1Z1ZNaHRKKzF5VExkb3NTZGk2dGg0WVh4WmdKSGw2d1dSL0JWOXd5WXg3eWxqbTk5NjByelBFYzZVeDVtbHVJMTFXWkROUHVmV2h5ZTNCT2p4L0w3NEttMUtqaE9UVHU3WER3cDlndTRtNGN4TWNLcEV6QytWNkFyOTl0dC9KMkhxUndPVVdpU0pVMFRPVHhXa2VFRzl4NEcxeFZwV1VsTzY3NndWR1hrVExXS2FaS2V6R2NnTXk1aEpUOGlCbFpVa2pOc2JraExvWk9GR2ttUmhyQTZySGpNVE9EYzdLU21OTVRkV0xIbkdSc1pkZ1ErT3plMWRQVDJCWGo4RHZieDA2aFk3YWp2YTJyeTl2S3hYUGRnUkFEK042ajd1NmdMN2NUL0ovL0xzd2JwWDhualdPd0FDSHRMeTdxeUtEb2tkbG96ejBkSVF1SFVwS3ptTFBnSjNlRGVCUzFlaU1Sa0g1ZkFpbzZUUllYMzF6b0VQSDladDRSdGVSMXBSVUp0OEZOeFVNUDcxQlpoUFhwaEtyUGxMTXJzMm5iLzBOMjFBdjdHR2JRMDNmcUg0ZDlsZUs4TDdpNFZrTnBvUytGWTJLYUczK0hVL3c2S01WVFpqSEQwSWY3bUVVSFFYQ3pJMVI4U0Qwa2FndlRBQ2QrTzZRZ3VmbWFzWjlxMittY0lLc3V0cjJiWVF4dDNxb21wc0VqbjZmL0FwUjdlMFlSNHoxeTVSeGw4L21ZYmdQem0zTVhsd00yL2Jud2Z0TkhWL05Fc2o0WGQzUE8vYXRpdHFpQXZNdExxU2ZoV0NLL3I0SG5iY09BbXNMVGRGdUFVeEVGQmRIUmJQZWhFVmR0bGFKTnI2U2M5ZzlydUhBYURQUzVRWFlNT1AvZEFLMzczb3VnU1h0ZFVsWHpqZG45dFZIVW0xSDZCZHBWc1ZzVWNhQldTT2RFVzFnM1IyZkVzOGxNL0NHaVROcjFROUovRnZRYTJVNHJhd1Y5OGc1SHFmOWZCTVl5M2hmb05iRldCcUxOT0xtQUVGVm8vZU5yaHJKSFczV1VCMEFpSDVrWUhKeHJmL1dveFN6VGMxRG9VTDBVUWlXY2N3U0g1UVk0citPdkxqeWxSTVVJcG5xYXQ3Wk8yZi8yYzU2dm5oSFBoaWNYZTYzSmlkbmQzUndTK2tsT3RwMjlIVjlYYld1bUhVNlZWdlZJY1RBM094OXF1M3AzR1owVU4xd0ZVZU5Oa1MwcVlyalZaeldTTEEwSjlwb1NWVUVrNEs5WndsdnZYYnJxRWRWcUpaVDBKVkpLd1VvU3ZPa2xCbG1MZHluTndmcEhlMVYrS2pKeEp5dlhLLys1OHYrV0U3YldTZFBPZjlUcUR0NjNqcFE1N2hBcnkzQVMweVArWE9EMzlxOFZTSktvWmZXZjZWMmVvYjFkdzZVVlBqVXR5cGdobml1WjBQcWlPNmxPTGloeW1UWEpEenQ5dWRqN21udTB5QzlwdjZVODZhY2lvSHhyV0M1OEpZR3d4aWFhbXhlaWROS1VrV3paREtVcjV4YjFiR2pIUlNKUVhDaWVpcDBzdE9FeGhtc1NLc1B3OEFyTm1UQ2ZFSnlwT1R4Sm5FeE1UbjV4Zm41Mzk3QWovTzF6dlFTSVF1TVd0V1YxZlhIUit1ZHFRelQ0WUhLNnNYVHlJaUlvN2M1U1NnKzQ4Uzh0eG56ZWYxeThDb29OZzAvQ0V1N3IyeXBqcHBqeEZ2TW5CQWhUaUUxSDkxZWdXZDZOMzdmVXRoVTJHbERucGRGa2NCNnZrL3VKZXFJOFBtc1VtRERjOXdaMzRvSi82TVVPcEx2dVFQRyt1T3A2OTVuTVBKei9yUEhNTU0vRmpGa1c0M2JEVkdrMzVZRy8vZUtDcW05T0xmT2g3NHROUTVNOE4wNUJPZTc2SG5FL1ZxaENFR1Y2VlZlTjJoYXFveUVKUVBUc0JWYlJhVm5oZkJmQ05BMzBnaWpSemd4ODBSemd2dE1XRCsxKzM3S3lBazlDbmREQTBNT24wZnpzZXp1WHMrM3ZrQjFWb01nTTJvUEwvclFvQzhwQlpJOElyOEdzZXNmWlV2ODcyanorb3RTZFNQcDVwU21jTFZQYkZMUytKN3laZTFObFZpeUhlRnVMNEF0MlNGMGFkYUxGZW1Nenl1RVZWdkZ6OGtQRVVpaWtLNTlFd3NWMnlNMkVBOU92bmFmdG1oN2tLc29jRFZFVmczbjRoQ05aUW1oYVlEVFZQMlZmV0FqbTVOK2FaRVF5Y1hqdzZGZlQyb3FocXVhSDJLTU9IWmlzSXRNNlVBVzVoTjhWWVRFWVQzdzN3RmFwRWc2YTltQXNMQ1BkMy9Tb2lmZjZjbW8rM015KzY5MzVRdGU1eW5mUXFvdUFqQ3VOWUhFUlVuVTVBemxYZmxqL1JacTd1a2JJbW12YU84TTkvL09lQlQ5V24zeWk4ZWNUdVp4MEdrSlYxK0c0NzhZREludlQ3aCtZak9lL293M3FYNEtyWnBkaWJtMDVmd09vOUJockZQQXN6NzhEY2s0d2w3L0VnWVNGbEF3YnN4NDdRR1FBU1orQXZsdHpvUW1LM1pjNzF1V3padWZUZU1IeXc4QmRyd1R6bFJIZmwvMDd3UzZPNHdldE9IL3gyQ2V4ZlRPTEEvMWJCYXVNNjNibmJwOFh0Tmlad0g0UkZaOHZ3bzRRVHRGZTVuVXlIekhFK2pFSndNaGk1d0tSRDdxWDNPVU1ONGludG1LQ0VveWFqUnVuTmxOWm1TcDN5V3dHNUx1aHEyZlhSUm5CcU9vWkJEbURhL3V1eVZDVnNmd1h2WUl5VlJiZ2IrWXhOdTdRTUFuSjV6SVpuMFNSNkFHbmVNVDZJOTl4QnBpbm5MeVdseGVQSzZ2ZmxYYmtiam94RCtvc24rdDd5cEpaRXVmWU5hVjMvTWs5ODhnR0NtQndLVXRtS09qWEw2bDNCNGlQK0V2WFJYRXZyMERSaDJZUEdSRk5SdXRrak40Qkx2eXdNcHliNHFLZDlQN09QcXp3dWMwR2ZZMmxiejZvd25oL3RMYjhVT0wyam85amJWUnJvRHRpdWlab1lVSmRZY1d6L3BsZkxFU1h0OHErN2k0S1ltY2lndDJnTWN6UFpMb3hQWVpBOWtPZUx1Q2xvdU5PWlVqMFRPeUpkNHlqWDFOOFVYZkw5NlEwaUM4L3JaRDBFYTlpczdiaFErUDQrQnpHbTQreXR3YkNqbmYzMDc5c3doQWFScDRBSXpyTDlDV1gyOGpmc0ZXTVBvSVNpTmF1ZjNKbmZnRUg3ZGRNRmhhNU85NlJ5YlIvMm9sSmRjWFdzSUZKLzA4Q0lnbjA3TlNqNndPQnR0QkJlWmdMWEpYVXN5OW1LZkpJazhkMEJabkJEdEdkYThSNUlSSDhpZ3lRQVJCdUV2a3kzTHJMTU9jeVhhZjBKQ1RQelBBUEp6WCsvbzZLZzlTUnZkdTd1NzYrK0hHUXdwQnJOL3lESjFRL1lmZS9FbEh6dForRkxZT0Nac2ltK1Q1MlAxOGkvNTR1bjZkeUFLcHFJSFJmNzdFQno0M21sVWwxMjY1UnpIdUhPSmp4b0pVVStVOWpJMHc0dndyRnltbm5kUk5oajh6TGYvWjVTMU52VDJXT042Y2dDM2poazF3bWs1TkJUaVdzTmVqbmpZM0JxS25kVXg5cnZHR21Bc2RCVkZaSm80cHZoa3IyUU8vOGNzYUpQNGIrZnAxVjl3V0tESUpuTDk0Vkg2NlRFcEFXZ3FQYnQ5T1cvSVdXMHFBN3pEc2ZpS3kvcjJzZkl5d3kzcnVPb1lCTHJsZlpEeG9SeDhBcjkrQktwaThzY1h6Wit2Y2ZoclkxekFKZEorSGFvOHo5V3R1ZHRuWTVyMDBHNzBDdHBFSTRVUG9iQ0dzZFhXOG9Jakg3U0xkdG52M2JwOGZ2Yng5SHdnK2JnaVFVTkRpL1R5OXovck9yaTUzWWNXeWZxSk5keXI3aUtNMVc1VHBxUlE1SlJyWHNkaGlnbTNBRTFoUmpUZmtGTDVRbDE0dmk0ckV0aXNsMnJScHNQNFV6QmxPR3luVkpici9kZm1lYm1uTG9QVWhpT3NmN2Y2TjIxa1hjb1JMak1COFRRVm4vMFJjWjdnd0laNUluODd3bHRGMVQ4Y0pJUlRReEVYVGMzZzVkSXExek5FUWVoNU8zd1NGZ0ZNNk9sNWt2a2FrUm9UdVBhNVBXamNOZWVVUXJVdTBsU3BaL0VWTWY5NDdlZEN3d1dGRW1sK25qeWY5cG5Gc3ErT0NnbE5SN0RQMFoxNDdFSkcycHBZQjd2YVMvQWR5L2FmYy9ieExoejRjYjBucjV1MmV4U3hTb0w2QWdValh4ZjlDM2tMaVBhUldvcXJlUXBtOXAzMGJxZ0N6bG5jUDVBeXVqUWh5MHZxalMxVGE1b25MOENpWTlEbTBTYTNoa1NldkkvMG9pTUlYbXVjU2dEdEtlY3gwY1YrdWluUTc4MnF0Z3UrSnRaaDd2VEJwaTFKMTNjZG9PVGh4bXEwUDllS0FWWWNXdEVlSG9LY0F3SlFSU3gwNTBBd0l0OTZDeG45UmxkOG5LSEVyeDFPZUF2ajNRNjdOaTQ4WDk3aWh6ZzJGMEdhYVpLcVBQV3lZYnBDSXA2aEZyclEzRTlzdWxmWm1ZNEI3Skp4WTRQMm9GSVRHNUNONTYyMjRKY1gzdDU4UjhnaG5tc1crTCt0bmI5aG43VnVkYnJCak5hbEhWSVNGb1F2Um1CbUZJL09BUXdDd214UHRBaW9COGo2amtLY29zeUUzcU1TUVRnTEhvN1pHWFJhTERIeE9TQlFVUkpNakFEQmY5Z1lZa1NvaXZ6RVVGY1diZVFUcHZqd0xaQWR5Nkp0Rnd6ZW8rOFYyUmVuRDJwVWFuMk5YcXRVR01sQ0F5ak9YaXFmM1BuMHJGNXc4V2VJQlBjMzVhWFZ1bTlHRnpKR3E4RmpzS3E4d1ZEQ1pWSkZFaGNCWGNUZEExK3FaOVp2SWp3dzB0cWM1S3MxcDZ5NE9JSE1WYWRtRThXcnpXRkJnYjJQQnIwNDk5SmhIejZaWU54QitNZ1BWMWhVS1d5ZXdlK0VJTmlnWGtlV2lOMFNoWVd1eHpUTWdOdzdhM2c5cmorWERqRnMrcE15VkgwTWhCTlc2Z2ViUjBjbXpYcUNMT2tPYmhsejgrNXFUdjc2cVpMZkxPUnJIaHhVdjZKQ0RKRmtEV0NnTjBmS2hMMjhuZS90UFQwOTJmUnNqRnVxUytRb0hMZlg5bEZQdHloYUE1YVdUZlpWK2N6THo4dEdFNVRxRXF4SEpGSnZ4ZHQycGhTK2FHaFhsUUt5SFBJY2s1Y1pVb1hZYmZsQjU1emRtQ1V2QlhsSUFweHNLNWFTR3loSlRNOVgycnNqcG16VnFlSHV4Y2xBdmRaNTlHY0M2dERGL1Y2ZWJZSS93OXJwMEZpc092YTRrTSt2Wlhac3hpZ0VKWk4zTVJUdUhHTndDRFI0UnFKVXZ5TGdDOWNQSXZpb3ZzRXJtM080SmI5eFh6MWgzREJmM2tJVkJMalIwbmVLN3hMSlVualBlTmRhWnh2aUVkWTgrNy9hVzhVRkFBL25pclZGQUFVeWlBQS9XMW4rL2xIbHpzYjJaZnZkWi9welRnWnprT0drWmVPVDN3UUZ1ZVVEaHB5NkVrdWF6N0pCTDBQUHZHMnpYZzNnUC9iTU9WQ1hEaU5xUk9nbTZRRmw0Ujhza0M0bXhnWEFUWDIxSmJWZzVPWXBKMDZBMnY1RjVrOE9ub2lNWUIvbG42VzVSU0xRKzJrSFJYV3F3NEFNMUZpWVhBcXhCYm5jS3pKVkFiVllaTVFWMDVudjN1TmtEMGxmWUlSNTM2K3B1b3ppaThVK1lTbjhpNFpFU1E0K2xybEFKNzNwOHJ1YnFndzM2NG5BSDNCbFRXU3NXSVZ3R3kxTXBEOTBrVjlXTFNFVlRvTUg4UW5yV3U4N0ROMnNsK2I5dTR6Y25MTmJXMXZYSGJsemxaeWNuUDQxeC84NmJ0blpRQlRZNEx2Tlh4NEp6cFErM2ZtOFBUKzNyenZ5Y3JFTDIyZkJZcGd4WXR1dXR0d3hxVTREVVhyZmJKdDl2TDJYN2JseWJyYTN0MDlQN2V0MUxtc0JzU0g3SkV3b1pPK1IrSjRhVEJ6ZnNnVjNOM3oxaUNEZUxoTFZJS3B3VktSTUF6VlZFemNEV2doREgvVTZyU1MvSlgzdy9DQXRNV2ZMVUZ3V01GQnErZTMrWjhhcWZLZTkwRDI0ZXY0TEU0YmtlSVQxemRHMGJUSEs3eTk5ZXZsS3N1R3hwZExTelZ4SEZkOGRQTGk2bmFKTEhJWWFqSlV6U2UxZmhJUEYwS1dlbk9FY1pnbFJJLzRsRXAxbGxTN1hjc2MrSXBmNnhRMmZuSnhZTnJaMWQvKzllRWdaTmhmS3Y3R2tTOTlvY1ZBRm1FSkEyY0MzUFVwZ2tSU2J0bzYyT09UbjUvOHpoa3dQM2JsNGVObHpIUVkxTzR3TzFuVStSSnc1ZnM3czRzbTRaYThMdDdlcTJsZVkwSGMvSVNzY3dIN1hUMkx5anRlakw1ZkZ2M0ZaWGJOY3gxaHpJUm1QRkNackFkQ2xUZHUwM2tycHpsZXBLdFplU0JDSDRpdFJtZnZyUkpiaE1MTkdMak9ERHh0SkRTbm96NDFKenljVXlQdDNiSlY0M0pxS3ovWUhjY0RTQVBZWUZzTXNSNTBWWkk1Zno1Zkg4S0tzcmJHcE04alRseG5Fb2xFUTA0bVFPeXQra1R5bHRocWxzRVFhcVFsbnZ4RFdjbEtaS1lCNGYxd1VYNXRFdkpYbHE2dTljR2syQjFNcU5OQkVEWlZKOVVCWkxWdnlBL29iRFVrVk50a3ROZzhSYjQ2dHE0NGhhajNyRG90VldIWnJ5c3FUbnpwMDlhelVJUlMwNTJ5ZFZVb0ZlWis0KzRFKzNTYm0xR2hGWUhOWTdSM2V5NlJBblRJNkt0L0MyTlhWNWY5OFcwR0xLT1RhYitYSWl5VUpJVEgrVHVyY3MzR2hhemtIRXN4VW1KaWNoTG5LamNaK2Q2ejhFM1IxY05nQmU5WEloS2ZHb2hBc2JaZWVHd1FzVXdobVZJQW8zaWNpMzI2N0oyN1BiRnNqbXNESGg2WG9sc0wza2Z2VGJZTHZpcCtDRjF2VUoxalBkcVFCUFJUMFR2ZjN0eFI1YVU5eVEyWjhpbDI1SjkxQnBwaVNpVFFlb3dNL0Y3bkVJcTI5clMxR2xvckJDOGNsL3dFdC9ZMk5IVHhrVEJaMWlUOXZsc1NrakQ3dGVFU09lcDBxZTdjeWV6cTJNM25oejJzeUkxWWkwKzI2VS9MZnh3SVJqQUgrL3Y2K3ZtWXBFNDZ0Tzg1cEViMi9lYm16eHovNWl6M1hGNVFzVGFlVzF2L1cwZ2pscFBpbkVYWXFWaG9ZMDBlcHlQK2RCc1IvdURtWS9IYzhZWG5Na3VNc1NaZG5zR0JTOGU1dnVnVnYvdVNuRE16ZjM2SFEyOUcwSXVDWWszbml4SUlWNStoWDBJZUNGTmRiNzZoWHFod042VmJDTzZwNnVsKzFlVGJJNWJ3WW92eHR6bVIyM2NrdlM5UG9YR2NuWE1KOEhtNlBZak1NWGRUb2I2MHlXNmUzR2NkUjlYMHBhaXgzRCtITlJ5NnR5R0ZxRDc3MFJ4SFRnRG9IWnVodmRLWlZuRnhSL2xmQ004TVdXVmErQnN2dEVoK3BlTEpRVFBNbDZsRllrbWs5QllyR2hwUWtuTG5LbUJRYTI5ZjRiVWVhWHRyQlBBRkMxUDlOKy8wblZkdmIrN2FWQndHK29EQS8rYkRuNnVuTUdiTnM3RGV0MTJIRWZYWnlkRXdiYlJ3MjEwdkRBbkFwbnVRY0trZ0RvUlR4OXBscnJmbHltYkZqUG5Fa2YvS3p0S3V3ak9PSDhueVZsWlUvVVFYL2RyU3dZR0YwMklFb3lrUW9QOFpYYUJWV2VUZEhReFE4Z0thTGYrdHMzanlBb2VxSk9QZUx0amlXVXR3cTk1b3E1WmRmMmRHczcvZjhaNlFzWi9MRjNTbkdVZGF0blR2Wk11VTdlM2JyOTNoeFQ1dGdwZlY2R3JUQks1ZE9KQi9Xc2N1aERta2taY21WS0J2b2RTVzZxYmxSUFY2Q1NMU0lYdHRtVTZmb1lYUHlZektDRU1sc3J1dThTSFErM3Q5alV5MU0zbjhLTDI0ZjR0VG9QVXNjVGhGUTMrb24ySWZSYWNVRC9TTCt1K3Jqc2d3V0VWUDF3ZnI2cld6bWZxcko0Uk5GeklYVDRqWmYzdDdQengyN2pIcTZ1bXEwR0xUU0tNWkg5MXk1Y3BXZXJpdThGVTZWL3ZWY0ppWStsM3packs2aE1ucVNYVlVsZmUxdldIWEVVblk3NmhTRTBPNGgxbnRTbjRDQS9jMm5kbVBGV1o0RGVtMVNjcWY1aGpFZVlXRmpSbXhDdXhUdy9LMDdNbDVtdnlNUHUxdjA1Z29NMnhtLzhGeUlSTUFlMnBGeXU0blV3S0g1WE9sM3lraFJDWU1NOWd1L2JBbGJYZlZTbEJrbW1melE0NmlwQldzKzZzQXNKZFZNUlpzakVjUTdUcEdUVmxhMkkwc3N3blY2ZFEzRTUyV0sveWlJSUNUUE1ZakhBNGp3OFlmcVQxVTh6ZHNkdWJMVDAzRzZ1eDJGOGpuVWZ1aWxqOURNV09hVUwzYTg1eDVkaFNYbHFNbjVESjd5ajBrdVc1WVY4OEJRUjhyUW11RGU2WUMyMGpIeWdKT2MyU1Y3SE0yWjdxNEx2eU1rT2txWEhWdnE2bGlVLzlkMVlwbWNySE55eXI3emFWMFY3T2tFUnZSdVRYbGR4QlQrTnp2KzlMVHN6dGZWM3IydkE5KzRiSS8vSlZTb1E2emhLT2VpZDdyY1hVTlVOdVhSVktsczloTnhTWlpXWjN3bmtaTEt5c3JXSGFWSDNLTUFJTjE2OXQ4T082VU5HelN0ZllUNG1PMEVrUGd1ZWFpaWlERDdORXhvNEdQTXpaZXZ0czVjYmlPRHJDWmFrNndySnRpM2RNdlhpaTg4eWMvTDlrOCtVN05vQm9aMHhzQWEzcWZkWjV2WU5BaXVNZzFOTWhmdzdtc004WDRUQWZWLzh2UmlqYmhrRXNvdUd6ekZDVjlHUjNkakdDUWNObVFRdUp1aSs5NWRhQngwUXlRZUtNa1JWRUJnSndVbUtUM2tPMVY1dXVnQVVwTUlwdll6WVVIQnQ0UEE5NE4wRnVQSDBwaC9ocm9mejNVZkk0dUxXSkwxeS9aQWhjaW9UUDlhenhlaUhTRnRWVTBzZmdQUHIvSVphQmlDd1R5UHhXTk1yZlYyYXJoK2k2N3kvRDFvQ2krMUFXYlAzRENsRjBPOVpBZThvNWdTZVRLbzR2V0dSbkpMWng3MnVRZG9yMVVQNzg3V1JzWWJlZm41UFg1UGY3WmkrM3g2UlhveXhuRmFZejZaU01CRFREODU3am5MUkZXN1phQmZ2S0ZBcGdKbFExeWtpZUpNNzFZUWZHUW1BdFVYQVF1Wkxhc0x3VG9hVWxpRG5hMDhwYkwwOUhUaGoxZU83T0xiY1hjWTkwZFNEQnhrbEQyWkpISlh6NkpRWXFSTTA0cHN2UEliYVFvaHBEbmwxekJEbVJJL3dmNWlqMW5BVUkzLzN2Zk83V2MyMnUvNTd2d29vVWY0R0JqbUVWaEpKZVNrdHBhN3J0R0ZJbUV0ZDRmNnlubjZpUjZFYy9qeXVEODc2R1JYVFBKZWY4OG1sai9LNEhoQk5pN05qbDNCa1NraEZ2R1pDT1JSWU1vYkFEdzcxbzAvbnJXN0owemJEUDcrL1h0TmlJNml5akZTRVJmMWtmTSs0aW16WVY2TUcyOXhJNTczSlNsR0NpMHAzdFV5dW9iYlhrMi9ickd6M2NmTHl5c2d3S2htWWZVc2ZzODZWbWV6NzgrQVRvOEI4eWRNWHdRMkhGbnlyWk91Vi96L3N3QzVlWVk1Nld3RU1mcmhteHNKV0p3K0kxWUhhMzVDNlZRRlV2cWtsNnFub2lTQjZ1aXZFWk1GRnlrWmtBMnVNeEpUcFJwUXozOTlJN2xtNDFWNm9ZdnF1TnM4Ly9MUHFMeHh6N3ZmdW9WK1RhejZTL29WWlpYUDJkMWZFV2pkUlpSVStJYkpWd05SNU51YmFKdm9FYXh1dGFiU1U2cklia1luODZ4cEZ0cTdYNUgwMm00YnFaZXRRN0RrTjRaWW10bUtmNjRvU1JmbDNpVWgwVmJBTjNjZ000NEFQdTJmUmtpM2phT3NoY0NFWFRpYlRMTjNQZGE2eXRMOG9tN1B1ZG5ib09xNy9zUHB4YWZMc3BmYkdIWGlJYlJ1OGVRdDRFSS9ZVE9INGFROWE4SUtaQWduUHU2dXB2MVBlWWUrbTlabnNPei9zMFhNbnR4djlHR3ZvRzZHMW9wbFVrQ0lmME9iNjdlWERWZExjRVhyZU1Hdm5aTElpQzVzc1U0N2hSYzVua3U5MGlKVVpiRDVKU0FENVlnMGMwMDJ6QVpjako4Z2VrcE1VM2dEK3pNd01ZMkc1UUFQVDNxNlZyNG9DanN4M3YxdC9adS9yL1BiKzQ5VUxZU0YycFRDWEV4ZlFlNkh5TExDYlFvWTBUSlJyUnJQaWJZeVZlTzU2Z2tRM1NnTjBBN3RycDhqSU11eGZSWjNXREN6REwvMDF3bjNieXkxN0tnK1FpaFNqVWZyLzgrMGVWYktPN2FGTk83ZEpsaHZucXE1Z0RnTHhGZHlZNzY3L3BCa1hXNDBwaHZtZG1lS3JvOXg4VWgzOG9pK0tGdllmeFBSRzlDemNlNkZsdklnYjJScy9FbmpqSTJNSGkrL1hoUlVhMVd0T3lwTGdBd1ZxV2VYN2ZscXlrSk83Vi8yZTA3SG1FdWR1V1liOGNaVHYybVhhYWdWeCtleUY2Q0ppUHgzUjNaa3d3Y2tra3dHWVI0QTlVSllDWVRwQ2lKd2w2VnMzV01jWWdOZG1SUlcweXo1bjFsWDY0REtldUR3K0srM2pkWjVEc290NUhSclFEcm9QTEZpWWhmYzBnNGRtaERtT1U0dTRVVmFqRVJDWHhxM3hxclk4bFBMSVhHSGsvUzZMQkhkTlB4Z3JKdSt6Z3lpZDZGTSs3cndBYXp0dmpSRitPRWRNM3ZPYURscnhPZTA5c3JGVHhrNmhZalN5S3Vzbk1VdWZsdmMvWDJXa291L2o3VENjS1lSWXg1RG9HWFNka3BaZXBBWDdqOG5lek8xUDRlZFJNZjk4QmJ4R0RYU040eXJRMGFvRWdIWVV4aU5qRzZjNmxFbWhpSGt6aXVmZ0Qrdk55anA1ZU5qU29EcTI4S2FPdEpRZlRKcy9xZmw4Y21kVDM4c2JiVC9YODZLYTl1dXY5TGZVQXRmZjEzTjJOdUcrYTlLTk9qQjF5bjRQQ0FMMFh4VGdXTHd5Y0RWM080dXBZQzloa2EwM1BmZWVQRmlhQlNrUkd0SjZWVlMza0Yva0hzQ2NnSGVzRGwrUWM4eGVNTGxrRU1ZbGZBM1ZYT2JJSEI1RDJ1MjZDY25QSzc3YTE5bmtTTVZKcXFKSjRsY0pRZDQwZkJReTF3OEJKVThYc1M0QTN6RnBWOEJySjRyTTU3VktyWEpFWTFJRk5RdkRXOUpnaHpYbnpOK0VNbW5rZEx6R3BuRFY2WWJzdFJQOWZpTkhCejc5ZllObms0T0h1cFpEK2hSUDU5OGp5Nk5JaVh4UTB0YXdseVRJMXV0bENTTGpLYlUydXdIZ2FOUFVMRmFLS2tQUGdlbkY1eCt2dE9tdjd5UVg1TlIzY2EvMVdLTWU4VmJUMEh4MHZUam5ibjI5aFRFa2ZrdkJkTTFnQ3VmNVVrQ1MvOWdXWUVsYWVpMlM2UCtMdWdRK3ZLcGgzSHhRZGg1a01QeWkrS1dPNzZsVmFIMmxpVm5LdzlvT0xrYmxTcUdCMHE5MmM0N0xXVldteFJQUmNVdXZjbU9iZ29OcTd3SEh6c0VHcE9Ucm9FRFdDT1Q5eE4za1B2QjBaNE10aGYxRzRZMDVQVkl2cGhzT2x1QnpBc250cThWTkdGSjFRcUpWRHJTY0NLQjQyeTFHVzB5cG1rT1NJMUo1Q2ZaS203c1NnN3pSaEFwYllNdFJxRThBVDB2VnI1UGJLUGhVQ240RERuQ3hvTWJPbmhJeDVVQit5QkhxZXpsellpQURYZGxCaXFuL05hZlRUUjZkNmlVTWVUd0hQbk9QK2hGT09zVzl5akM1NHJldGh0WjBPbVg2eUV1cjJULzQwUkhRMTFkM1dTQ2NoMUxuVjkzTk4zWTMrakc1ZXBLK3ZzdVhtRmhLdzRsZ1ZTK2JDWEx6NVZTbktkWU5sdkpxUHFIbEYrNy9JY2R2cEg0cUc1VStGZ1RmbWF4Q0xTWE9WV2x1aDRZTDZsNmxTRHFUell1ZnBpK0doeXY3QVF2UGsrZDJTRnJINldQbWtxaHZ6eXZrTXM4eVRIalhVcUFOZjIzTUpCeXprcXliay90SlRSOEVPVGh6VDd5eGpaQTZKeithTCs0aG5NU3hUSFcrMEtsczBkbkZuVis1TTlYZng4blJSQk44ZEJycjEwOTBOUGowclRmOEZWZlF6NE5vMWRHR3lmc0F4UVFIZjJzSjJiT2w0ak5vNWRPVTNjRGI1dFZEelRmaXJlbVNDMVBkSFVoMnNlMnRRbFpXNXYxL3k2VDBoVGFxWExtZnhEb3RtTTlBbDFTbHh6QVUvNGNaYnM2Vy9aVDU4dEpCamlkNlFBTEVhallxK3JJRTd2bjAvVzV5VGc1MVJIaWJPM3RmZExscHpPSDVnRDlDMC9mZ3grVkk4UEZSb3hwbjVSS1cxdjc0T0NBOE1DVlBiY2hTemg3WXY5bTJlK1RRNmMxSHZucEtTTXhVaGl3NzAzelJxRDZyM3FrRU90dTlNbzBEWUcrNTNjaFZDMnF3MitkVEh1bnBrNzlVUTExaTVDa0Jqak5tZUthOFRQaXZxRVNrZDlSNGQyZmxSeitJYWV1UVpvZmQ3eE9HYlpVa1hub3A4T1J1aEhWZ3k4STZ6NEg0T0QwaGtlOFdNT1RPN0JsVEtERElQTWdkb3RUOW9YVWtlSEgyNVJ6dDRNV1RWZUJoL3dBYUhlQndDSDEzb0dCaFpTRUQ0eWtoMFJ4WEpTdjE4VlFiMlFRMWlJYi9meng2bmxEbU55cjhiZmZiYlN3UmVlVXBSUjc3YjlKN1BiYWs1RklJMk1RUW5oZjcwSVVXWVM0WFl2Y2RFa3F1RWc0Ung0T2ZjT1RZZWQ0WVlLUEl6eDA2aGwvTTFZZmxWRWdKajNmdVBzUWpYMU1XNEFKMXUrU2x1aGVVM290SFczNEt2L05YZ2tTc0JIV2V5QVRCY0FZZzBjMkE5cEM0cjVUUTdvcU1YOGpwU0w2UHJsWEhQdGhVc0FyWWZVNmxsczJVVnV6S3diQVBiem55eFJhd3N1ZFk0R1E4dmZLTDF5bjV4RWxSSDA1ODdoNXZyNSt2UDBYUE5iQjhsQlg1NlE4cVV4bzVOV3plbkgvMHR0TmhhWVoxYmk4Ky9wNmZYMzl1cjM5dkw5L3ZMKy92NzF0eXBlTGJhR3BmTEpzejVhcFlhR2JhcUc2K0xsQkhCZENpNkV4Z2ZSb0N0d21JTEN2VENHLzIzODFoaGJCemNCSjNPN1N5M284SGdydzhqTklWME1QaGQrRUhDQWxSU2NuQ3k3RFJoREF3R1J6SVdvdnBOejF0WUpjb2lnMHE4T0VCamdINVpGSXlCNTc4L1BTUXFCaUpLRVR0WHU1NEVMOC9IOEJSQys3MERnaXNaOHg5SUR2QkJnU2VBRDB5bjVOUUtnd0o5RzlJSkNNb2lkWnBCYS95bUhyZ1JDNlNrUFJZVCtUaUx4SEFFQnhkTWVvZXhFZ09DalJlZVJkbDBoUjU4QVRJRFJOYTVYSVlMYkpHQ0VGOUhnc1dJQ0VHMmJRaFRGeUJTQzJoLzNoY1BDSGNIZWhCMmlKUEZsUHVWU1dTQ3BwTkpCRm03c2hYc2tyOEo1RURXemJWaVR6S1NxOEFYZmpDcTF6aW1iRUU0TnZCUUlJY3lkYkZSRVFZYmdYaWFjMUVRQjVBaDkxOVlnWGpEQUl5QmNPRVRXdEIzRGhLaWJITmpVQ0pDQlhWQjRBV0VmekJPQVZONGxlRmtvTEVJWGdxZGRHbFdtZzlVeGVnRGJBWmZvakZxNE01WFRLVHZ5cHFJZ2F4SUo3VUJSVlVWVDh0VzE1aW1IYlV0T3djdW1JWUxjN0FJQmdVWlNqN0k5ZTFkVVVzV2lhUTlzU1lrR0VoME5iSC94a09tMjliOXFHdFdmYnhUQ3BVRlIxVVZXUmlNaGp2Tk5QYUNCc0g3NkdYekN1S0FLNVplemkyL3pGZDRYMENvUnlVc2V2UFdBbDhBNWM2WkNBRG9kbXZWcXhIODcvL1BmZi91dS8vdXV2Zi8zdjUrZFg3OWxweHdNQlFsRzUycFh0NGRBUVlWMVB6ODh2YjI1dWJtOS91TDI5dWJuOTRlTHE4bXk1bk0zbTRBQ3hjSzViRmdlclNPd1loYjlFMU83YkZqdzQ1cGtpRWt1SlFpeUxaci8zbmdwWE9PY0l2Q3VMdXFpMysyMVJoRk01VWYxRVF1TGRQZThSV0Z0eEtLUm1obW1ieGpmQlROK3hZL2czK0RpQW94S0FXdS9KdDhRK3F0VHl0bEMzakVOQWNJQ3NZVEJKRFNjNEFIUngxT0tLeGJmVWdvd0NSTXQrQjFZZXFOa2VCcFZIRE9ZNFdiSEo1aFA0RU81Zm4xUHBMZUtqdkpEL01ROFZydkJBN1NHY29tYkk1L2EyaDRaVWw1Rm5CaUFnVE9vSklJQW5EMEZJQ0tvWmM1eUd1eXpjUnlIcCthTHpEZ01kRnNnVHVYVE9iYmViNStmbnA4Zkg3WHBESGh5V0FBNFFDdWZZNHdDanV3MUVjSWk2WFZEdXk4emFMS1Z3Lyt6WmVHYno0dW1aTlMyeXo4V2J5UHZPeThLRmF5Z1NWVFR5bUFkbWthZ255aHF0cjFGRzdFRUU4QWdRT1pkWWRCRDZJQis0ZWNneVJSQU5JTEErZDVzcHBkUlJhN1ZVcTJra21YajkxTWIxaDZZRDl5MUNDa3BSbW9GNEU5SjdMOWVuU1NGUlpuZnpQeGtqVlBJb3BLWnRlSEdRSFozWTFaN05JV2lBM1VXdFFSY0xNOXQ3OEtSQXYzOFExemwwS09va0FCQUJBaUdSektUT0FPTFFBUklxNTBSVUdxQW8vV3BOb3RkSkdKU2Jwam5zTnB2Vi9mM2pwMCtmL3ZhM3YvMzY2Ni9yOWFZb2lzbWtyc3BhZUd5MzIrMTIyOVZxZFdnT1JWRk5wOVBiMngvLzlLYy8zZHpjWEZ4ZXpoZUw2WFJhbEFVaHlJVGhsUWRmWTRvWTlFdFp2VWlydkV4TDFVaG00L2JBQjVLUmdCcmZ0RzFiVW9rVEpDQVAzb0d5K0dza2kyVDNiVXQ5STE2QnJnaENTSEVDQUFLMnZtMzY1Mlk5ZWRhNDlZNk9OUXdFVUJmQjNyRkM2QkgyZ1ZZM1VyUVdaUzhsb0xadHdmSmFmTU1oOUUva2lnR1RTOUNNM1NvN09Nb0NKTUZjakVHbGREekJvR3QwQzh6WWF1eXNyR2xwL0xEeHJYelYzaE9tTCtaSjJ6UythY21yNlJCVmJUYk03dmE3OVdyOTlQVDA4dkxTTkUyNGRMNm9zdXFqbWQxTWx1TWJ1WHAwelpQWVpqSnZqWlE1a3JRVDRWQWJPSmtkcEpIMk8rd1diWHFFSUlsL3E4dEpCMFl5VUZUZXhXclo0V2xZTEdRYTdQdFJBV3pKQSsxbkpjMnNXZ1BlcVZicDZ2S0lyR3o2MnZrU0lqK2xMMHFac2ZSUWlFNFl2QWs5cThFK0hUZ1BydWd0SXNPaUthai9CQlN4R1NtR21DSUFYbmlqRjdEV3FDQ3lreVZ2TU1BQkFGUkY0U0dXQzRCRUhnQUJQSHNUOGlSbG1jMG1Kd0prSDlibWNOanZWNnZWMDlQenI3OSsrdXRmL3ZMM3YvL3Y4L056VVpUbjUyZkw1WEs1UEp2TlpnN0x0bTNlM2xZdkx5K1Bqdyt2cjY4c1g1MXppOFdDSFhKbXMxbGQxK0NpazdXS2doQXMrQno2T1BaRy9xYm9odGpwRTc3MW5nZ1JXdC95MmJxaUtQYjd2WS8zVitjWnlIZkdQcEQxSlNJaTdyM25YM3YxK29qY2FLZURScTVzVlhIb0ZIREhUcEZzVFNrOXQvZGlVaEVNVHhaT2g3YXgrbnZ1YmxTSTVvb0F1TjRMbUlvR3FYdlh5enlnZWtyYitDdWZyRTZoSHdCYTZnTHRhVm5pQjI3ZTVyOXQwNXFUVm1IcWhYdlFxRzNiL1g2LzJXNGZueDUzaDMwMXFkRzVvR1VtY3pETEd4a2RXU2Z0R0NNTjFmc3doaHdmU1laazBtajVhMzRTMkJvVk0yUzBhSXFtSjBNT2pac3UzakZMVVltUURCcStEUk9qSzdwRFhHZ3J6ZllYZ3A2Zm1mUEFabFplWG5SNmxNMm9xOVBjTDFZRlBXcHBSQUg1VlJoUmV0cWJRZzRsakk4bUZLOGxxNnJLZ2o2ak44akowTGd2aVlqa1BWc1Z3K2lvNVM4QmVRSkF1WGs4TGpzQWtNM05FRzIrRU8zS2dBREF0aXBSemJ5aWVnTXRpbnJTNHpIZkhnNjc3WHE5WHIrK3Z0M2QzWC82OWRPdnYzNWFyVmFUeWVUaTR1cjI5b2VycSt1cnE2djVmSTVRSEE2SHg4ZW4rL3U3dWk1ZEFhdlZpaSt4V3EvWEhMT0JhY1diazJRVytOSHFpbXIwRFF0cGxpWmxJeVdpdG1rSnlIdlBSMzhSMFlROFM1UHZ3NGVMYk9DY293ajY1QlUxWkFpeGE1TEdWdmIxMGxXWUtRa0tUUFZiMm9YTU5yTHZSRWZxTk8vSW1jSDlZWCtJNjA0TjBCcjB0WXRhUU41SUVNVUZYUkxRMTdJa0MzUzZCUDJUNlNNRkxhVWpncUNLbnJabXFzcWdTRGtZQTZ0d0lZaklsRUZFanIxYTFYVThyOTI1QTJuVU11bUlwbSsrNm1RSUlYbUd4dWxvMGdSTnE4dkM2RGppRTVHUG1xRWUzV3c3emZRTHJ5ZW55YTBmU0s4UTZwazRzbHh1VnI1cTVaZ21qQ3VLVG0waWtsTTZiQy9HS0JGOVAvWjF5dkhDeXBwMGhvQWE5SHZpSkVKRDB6UVNBcjQ4SElqSWxZVnpEZ0dkczM3SHJPaUE2SmdRVG40N1FOYTRVSXhqQkpIUnlYdmZlTS9xZTJ4QXhFa0FCQXBHWmRIL0VkbVEzY29WN1RMUXNTVStYdkpGbHMwOHRPMW1zM3ArZm41NGVQenR0OTgrZi83OC9QeGNsdFh0N1E4Ly8venpUei85ZEgxOWUzVjFOWnZORUlyOWZuOSsvamlmejZxNjlOVHVkanMrbHZYeThuSjVlVG1iejZkdFM1NTRHMU1ZTHgxWlRhZ1VMTkt4YUpwbXM5MHcyZmxNQU10YWllR2NUUXo2b21scVRuT0lMdGpGVlRRdVQwVFVldC8yN1JJQ1dGclRUNEhQZ0w0T0x6cld5TDdaazA0RC9hWnRXOTlLZmdNZERLT3MzK2hXdFUzVE5nTjMxaXVSWTZTSVZvYlM5c2dSbGt4eTNlU2k2TGN0UDBySjRob1Rwak02clJaQXRGeGh0TlRMalpoRWREZ2M1dlA1OWZYMWJEWXJpektMMktZdmNQb2R1U2xHcENnOGhLY2ZUN3BBTTBsR2NEOU0vQUh6emhEb2cxSVRNRmxQNkZFMDFRVWJTRTVFdVhpb1dyK0QwZHlaOXowS2xUb1JGRVRnZ1RENElLR1I1TmcvS3FMRmxTQTFYN2dxU3IxWlAwa0huWW9yeXc5YjMvSlJYcjQyNyszdGJUNmZ1NkpveXRJVkxpaTIyQ2NzRWZrVzlKU09za3ZzcWdMbnJCR0ZXVWNwNkFPSTBZYXplK3JiaGNPdUxpRkUwMDBQQmxoTmpodW5uVHdnOGtCK3ZWNDlQRHg4K2ZMbHQ5OSt1NysvMysxMloyY1hQLzc0NDUvKzlLZWZmdnJwNnVyNjR1S3lxaXFFb20zYjZYUmExeFVnclZadmo0K1BmTkZWaUpmSjU3amF4a0VSeGpwaFRKWTdtR05DdmZQVy93QzhkOGRoZkRqZ1BvTUloOTNQTWcvd0NsRVpGcnlDWUJhOXZQVG9RRDkrYmFtM25OVWFnK21MN29YbWVhM3ZEelZQZHpORlZScGZ4RkFtTG9XUHh3aDRSY3NXOE42NXdqNWNHRXpUNGtFcUVtTjZPalQ4SWp2SXBiOEN4TFdWQXZjVVF2V2luUDhXenZIS1ZhZ3FvTTlmT1NRVWZ6NGNEbFZWWFYxZm41K2ZGVldabnJaSmh3YkdRVitvaVdyVklFKzQ4VWJHZmlTbGVHcEtUbzA4STRjK2tIOTEwWFZFSmM0Z3NhQUJBQ2lpS1FBQWxHVUJjYkViNFFuUklSQTRUUW8xVmJqOXVpbjZHeFBMTkNDTW9xY2g4dzRpSUhvQUFyYUordkFaZ0ZxQXRoOEVXQlBOZTgvWFZTT2k5NTdWUTA0Y0FKSzc3K0o1SzVFV21pa05iVmw0U0ZEK3lXVGlBY3F5RE81azJJVUZDUUtEQU1oRGRHb0FndUNUR0EzTlRIWUhuVUZHM0tKbFp6c3VkSG9EQVFEZXQ3SnNFWFp4aGZPSTRJUEtDbUs2WUoyM3E0Wi9DamFNdzJHL1hyODlQajUrdWZ2eTVmUGR5OHNMQUM0V0M3NEo5dUxpZ3U5M2RjNFZya1FNQzVyVitvM2Q4RjllWHZpQ212MSs3L240N3FHcG9ubW56d1pFMUxzR0w4VlF3em1JWVJONHY5K3YzdDRlSGg3dXZ0emQzZDA5UGo0MnpRRUFOcHN0RGp0aUZLNG9ZZ0J3VXVCTlJDQmNwOXZBWDNuVjFnZGNNMnZNdzlCYTV4REFGUzVjMG91SURoMFZObHVmS0F4bkJuKzVjSWthblVsUkk5RE8rTHd5NER1Q3hFMVo5SDBlZC9FTjBEaXJxOWF0bFF5VHlVU2VqTXVNWGxFSXVxSzBwNUo2ellCZU0rUmRGNXRkVlJXck5laGMyelFBTUoxTmwrZG5SVHgvQTFGa0NtVjBDd0hBcmdoTTBsZ3ZIN0lvVDBxa3ZFOEdwS0NmZms2UmRLVDlDQUFZTDlVQ0dmTlFwZ3Y2YUt4RjYxeE5LeXdnS2lIRmRTSGxFZ0I0RmFxYmt6UmVsQ21qK0NBQUJnL2JvVTUwRlZEcm84c3p0VVF0aVlkQmp6KzRYZ0Y5MXREWkNzSFJIOW16VmgrMlNBY0NsWlVmbzBteGFacTN0N2U3dXp1ZUEyL3JOYnR6Rm1VSmlCQldwVkZYOGg2SWtEejRpRFpOMERUWnFoQkdRYmlMM2RTQWZJZzRaYW50MVc0SzJ3MWFkVDg3TzN2RW9RclN4Y2NqQXQyNXA3NldRa0NIdzU2OWNUaFcybjdmWEZ4Y1NBU0Z5V1JTVmFWelFOUVN1TEtzNmtrMW5kWHorZXpzN096czdPeng4WEcvMy9OTnRoSzVvUmFlVk1aeElCcGEwcGs1WmZrY29IQkY2WW9Da05wMnY5MnVYbC8zK3owZnJSalRleXB3b2t2MjlUYnR2ZE14YlpTcG9xSkNvcnVJbWdsOUJBUUFWeFlZUFV6R1d0VXZscDBSQlJuMWl5T3JoS0lzeXlwVTVKUnJKcE9PMjVBQmZlT3RsRU50UFIxRURlZkx2MkRVakpFV0NLSzdLR1FIcGVCREFtSVlJd1ZsUUQ5ZUtNOW12Ylp0eTdJVWcwOVZWK0RBeEZpRU9OeTZmQm9Qdy9ESFNXeTdESHRRa1NLYUhObTN2UGVOTWtGbXhaV2VDVHFuenFCQlJ6aERGckFLUWpwRFVBcjZ1aEJKU0VDdEQycFhra3o1WFkwQUhxajFiUlBkQTZEUFdBYjBtNlpaclZiMzkvY1BEdys4M3lnRWhENlhqNlMyYmZuQ3hjbGt3bkN6UER0RDU3eWNuK252SW9CbnhQY1Nncmc5TkhLU1VCYis4WjFvU3dVNk5NMW11OVhyTTBOcWlpNFd4bVJjVkNVcU56NU5PajNLNWtsWmxZRFFOTTErZjJpYWhxTXA2THU4MVhwbzcxd1loYnF1THk4dno4L1A2N3BtcTlkMnV3MkRHMVR2YjdINGpmWWh2bStXdldhYnBpbUt3bnUvV0N5Y2N5T0diM2JtQzF3UjJTbEUzZWlEZm1BZVJBUXN5cktxS3czWlFqY05mNURhUEYzUUQweDRQZ0RnWnVqTUhReFJwNndJeVBKUFkxTWJTT29TRzdlTU9NWURpZHE4QXdDOHlwVEdRMStrYWNiZ24wUmd5TzF5V1F6aGxDNGFCUFRUSkRjaW1NUVQxdmNYOFFibGlxSmdUbUQrOU40WFJZRU9kNGRkdnJJa1dkQTNlQWZSRjc2SVYwWjQ3eWVUeWVYbDVYSzVmSGg0QkFBK3o3TGI3V2F6R1NzZ2VwVUJpZkNFL21TV1BGbkJ6dVV3VktWaVdjclVPemFHYXJ3VU1sRmhDWlR6WDlMci9YN1BzQkdlU1BOeTZ4c0JuYnFzRU1HM2JIcnd1dng5aEZxdHhRYi9UZ0R3b0pmZTR0Y2xUL1JucGhlRC9pR2EydHQ0WlpLUW5jdVJ3N2U4NWNnWDNURUhFeEdmenBWaUdVcEFYVXRFUkh6MUNxOFBlQ0ErZi81OGQzZFhWVlZaMTk1N1Z4UkZXVERvOTRiU0V3STVJTkd0Z2k0ZjNlWUNVb2VOaldEQkI4VFd0OXZkRHZvZW9pSkUyK1QrTEo0VllnV1NuN1J4UUdzNjlvTnpCTlEwRFVmWEVSYVNBejVpL21yYjl2WDE1WEJvS054QUM0ZkRnWWc0NUU1UkZLMEtUUU1RT2thZG51VVF5Wk4zRWNwUldmd004eHR3cWNweVBwdnQ1dlB6c3pQZnRtZkxKUkZWVlZWV2xWWTFaQU9UUzJjYzdTQlZUWi9TRmNaUG54a2RBZEJoVVphU1U5TWYrdlBPUEhSVlNaMS9RVHdQRmpPcEY0UGxEdVRRWXgrQ05icnA2blR5ME1OdWsweUR1dzhRQWlUQWdBMEQrcUF2U1p2UlpieU05VCtUNGtadUZnYTFrTkJ0d01KeFJzVGVzSGFHTElDNkxFVDJ1bGdzYTJPbU5JRnUzZXNPOU0wUHBwTTZtMkJLMjBMYmVybEVZclBaK0JpRlhIT3QrVHd5V3FZSytkejV3eVVLQ0VSaENOSHVyS0lMOUlMcXBQTUtsSE1MOVgyLzlBRU53V0tHVVhrUitxRGY3QSt5VjZhTFFrUnpZMGszOW9qZ3V3NGJGWldoUnorWFVlZHorUTE1eVNOZEJoWEpXVjVwMjNhMzIyKzNCM0grMWhpUjFhYzB4U2o2WTNCZGdiRmNPQlBFeXI2MjZSTVJlS3Fyc3E3cjdzd2FBWWpzREd5TmhTeDRNZWhGSG1GSmhFckIwWE00WGRaRTRBOEFGeVkzZTBFVVRwLzFEd25sZndDQWJldjNoOE4ydTFtdk43UFppdU9zOGQvMWVzM0tWRm15bWRnQitNMW0vZmIyK3Z6OCtQYjJ5azZUZFQrSjRpbDA3ajczWjVibVExREFKNTJWVkpibGJEYmp5Y1VxUHdDd010c1JvQzhnK1pHVXlUOUkrUVU2aDloNTAwYkdDaEpZRVZ3WHFGbExONWlYZW1IQmg3citUaFZMR1N5a3hodlExK1VQb2dRR3Faci9zZitpL2lwQ2psUUM2R2tNK2tXbkFuRkRnb2Mwb0twS1p2MFdKaHR2R3JoQVZpb2dpOFVJL0h3bVJucVJEKzFKWVE3Ri9vNElwTTc3UjMvUWpDanRrNXBFdS9RZU9FRFZ3OFBEYkRaN2Uzdmp0U2UvcTlmalFpbkJTdjFRaXRWNHB4RlFRTC9yWXY5MWFTZDdwNFNIRUdMc0dORG5jQnpzY2R6M1JndDV5ckx3eXErV1RSVDZiQVdMRWpLSEQ0TitIM1lSSTdUd0FJZ0x0QjRKUkFRSFlUYW1nMlRZc1pOa0FPQUFDOWNtTXJWajd2NkVqejhSVDJIUlhyVlZWTnZRUURHMGMwNXJ6VVZSVENhVHhXS3hXQzZMc3F3bms3SXFzNkJmRmE2cVNwU0REbXg2QjlsYkNmZ01FZlJkMklWQkxBbytieHpYMTFwSlZjZ1l0RW1IaUdIUEp0RGI4WkZlTEp6amFSN3E5ZDNlalFQSFU4cTU3WGIvOXZyMnRucDdlWG0rdTd0YnIxZFBUMDlQVDAvTDViS3FxcklzdkcrcnFuVE90YjVkYjlaUFQ0OWZ2bnk1djcvZmJyZEZVZkM5aG92RllqYWQxblZkdU15eVBac01BNXRmOVpPcXJOek0xV1cxbkMvRVRWT0RmRWNTY1JORUJNVURFS09HQlRyR2pkd002QVBJOWt4SGFtWFZOSGdLRUIzU2lUVG82eTZNQUJBZEd0bGM3WnAzOUMwQXNBVHJrUzV0SkVRMGtNSU42QmtrMVNWMDBQRTFtcjcrMWVCcU41ZVZNQWdGY3JDdmZwUEdLMHJhTzVhSkpKNSs5cTlwcmdiOU5oN1UzdTMyOS9mM1pWaytQeit6ZlJOVk9OOFU5S0Z2RUJjc1poVFdCTlV5UXl3MjBqT2pTa3ZPcG1FNFl4d0pMampLTGdJQTRGdzN1cm9XS1pOM0R0b2tEQ2NSc1VoVHRhUDR5eGZxaW1lSWFJdDlqeXROV0g1U0ZFWGhDbVQ1NEJ5dnIrUHB1emdFbkI5Q0VCV09QVUF1N0owYUZnZTFlQlRhc25ubjdlMk5iZjIrZnloY3VpL05scDh3bWtjNTVudGQxK2ZuNTJkbloxZFhWeGRYVjVQSlpES2RNdWlENjYwcmdhQkFLQXQxWXduRVk4eENPcldyNXRUcXZxaEtMQndDT3BaSkdEVWZERGQxb0U0T09ld01ud2dRNUJPN0JsY1FHWXNvM2t6a0FCRmRXVlM3N2U3NStlWHA2ZW51L2d1NzRyeTlyVDU5K3NUSGE1M0R3MkhQVEFVSUx5OHZkL2Yzbno1OSt2TGw4MjYzNHh1ditGSVVXVitQenJrd25tWWFHNVRzaHA2TllLNG9uS3ZLRW1hemxJWFN2OEJyUWNNVit1c3c2R2Z4VkxoWGxJbitlMEFpOUxITGIxN1BKbktGcWZBazBJOWI5RU5wQVBTMXErZFF5YjBNUHBvNjVXc0thTjg0VVU4a2dKaDlCbWdZbjF2MEZuNUlPYTBFUHM4ZSs2QS9HSnlpeEhrR0FIYTczZDNkUFo5Z2RNN3Q5d2RFM0c3MzhSVlF1aTBYSzFVSTRlejZLQ3R5cEZMREU5aUx2eHI4d3AzRG9uQ0Z3K2k4SjIyVzFSSkg3Qms3bDB0OUl3TS80WTBzSlQrNlk2N2RNU3IxRStNdjd5a1pSb21xbVhQT0FXS0I2TXJDZ1hNaFRoZDZJcStpREVZblhrUkVjaUVPSDZydEpsMCtGODQ4eXE2V2ZIYjAvdjUrdjkrMzhRcEFiYlRSNm94d0RMZVFIU0g0UXRlZmZ2cnBwNTkrdXIyOXZicStuczVtWlZXS243NG1IUkVWRGtzK3g2c05GMEVkQkF4TFZuNUhtWDBSaXJLQVFKU0EzN3lZSnhFYkV1OENrQU9WOGFhQ2xnVVExOElBNElwQ3hIYTMxNExvc0NpZ2FBN042K3ZyL2YyOWM3aGF2ZkdCaHQ5Kys4eVczTjF1dzdlQnQ3NXBtdWJwNmVuTDV5K2ZQdjMyOVBRQzRNN096cTZ2cnk4dkx4ZUxSVDJaWkExbDJaUmlkL3BCamFZVjdUSXZOQXByQnZEVVNkZWczNmpQR1AzMHM1cCsxcStBNHRJd016MzVGUmUwL3ZEOFZFenNoNEpRdlI2eG5MVGUyOWRVR3BReDFIc3BLeGpTWmtBZkZRM2lweXFYYVFwRTBxWEEzZkdxYWdPcmFhWWxKOGdZUk9YY25HMlNQT3cwL2JSTGxBdkFpWWlzOTVWbFdWV0Y5N2pkN3JmYkhRTlYwL2lpY0UwalZZUXBLcHdwKzNEODBEbTVxN2FudmdrckM1eEJ4SGN4VmdnZGpZc1lTc2c5ZEhvM1ZTTzR5YStwYjFoQlh4WUk4YkpzUGVTeWNhMUJYK29xNG5WSVR2a2Q2WHJERjRjRk9sY1dEdEVWQllOK3ozd1VZanc3aDg0aGtnTWZpV05BbjZMbFNrakUzanNQRHcrTHhXSzMyNzIrdm9KYXJPaFc2ZEhYTW9tN01KbE1MaTR1ZnY3NTV6Ly8rYzgvL2ZUVDVmWDFkRHFWcVo2Q1BvdGVPczNHUkFBQUY2ZEpSRUZVZHNhWERqc3BtYkZjcUJFQm5ZVlpPSndWVlBXQTZwNG8rQXFKR1NFYTBTaWFOQUJSUEoyRGJRNm9MRXJnMkE5QXhETWZBUUFjRkFVV1NHNDJtenZuMXV2MTY5dEwyN2IzOS9mUHowOS8rY3RmM3Q1ZWYvamg5dUxpQWhIM2g5MW1zM2wrZnJ5L2YzaDlYWkYzWjJmbmw1ZVh0N2UzVjFkWFoyZG4wOG1FRHk2TXpFNk1jRzY0S01NU0toblFNYjg2dFlVdUQxc2drWHpwcjRIT3BpVDVta2lYek91YVo4TGJWa2RNTzVJbTRZRVQ4NTlVNWdBS2F4MTBhTmJUd05DQVV2TjFtZG1sVDJ4SFdHSWF4Q2U5UDllM3I3Q281QnBRaUVOaXZCeGZRbVZhVHRGMElROHBYb3crSnNwTXg0cWlxT3Q2UHA5ZlhsNnVWaXVJQmgvbkhBTmlYZGZwTVFSREd2MWNXWnk3bjF6L2FMSUJmVE5nb2szck12azRBN1Y1MEIraEhTcDFScU1lMDJRK24yTnk2eVovbU5RVEY5ZkgzQTBSTUdPZ2p4MDVXTHZ0dWdqaFJGaVBhSEc3RXJEYlpOTlU4dDd6UnArQS9uNi9mM2w1bWMxbVpWbCsvdng1dDl0aGxCQkNFK0ZGYVdSUkZHekVrNXk4blhoeGNYRnpjM056YzNOK2VUbVpURnhSWUZ4MkdCWmlCVjcxbVNRbVhUZ0hKUEtnejduQzNXalloc2l6bjVMUVhTdy83UFVrOFg2QnlGUHJXMnA5QzlSNmozSzZuZWVHQjJRbkVJZFZaT256OC9PYjZ4KzhwN1p0ZDd2TjYrdnJlcjI2dS9zeW5VN1l3NGV2MGpvY0RvV3J6czR1cjY2dWZ2enh4OXZiMjR1TGkvbDh6dFR3NU52eHpiMGNCRU1TMTZpZko0eXM0VmluanRmcC9FVGtBVGdXVkZkcDM3eERpWXF0VGpkbnRnRTFpSmdQQkVBQWZqakF6Z2d5dW5CYVBiTTVPUWltQU9oNmJrZHBkWkRRa0lqNGxLUFF4Q0JKd3IyaERicEo1cWZCRm9UTWtGcGRrano5Um9LZUw1bWNRMVh6akJGenJzNWdHb3dteW1iYWJTNkZNVXMrVDZmVHk4dkxmLy8zZjcrNHVHQ2daOUN2NnhvUnA5T3AxR0VTQU9qQUVkQWZFajVIWjRURWlLYXZTWkI2TWhSRjRRQ3B2OWtpUnZheUxPV1VYWm8wMG1sSUpTSjJqdGFFNmdvSFJPcVJXS3BMRDAyRVBBNnhjT0FjSmV0M1ZIZlFwK09ONml4aU43RWpKYjI2NU4xN3p3NlhMeTh2N0Y0Qy9ldlJOWkZsUjFzdlVBQkE5aGg0bENlVFNWbVdmTjZuOVMwSEJSWm5WT0VmZE9oY2pKNFp1Vm1VRjViSDZieWhxT3c3QUNDUE1Xb0Rkc0VYZ21qRnFPTnphR1ZBanJqTFRTVkFRZ2Z4eGc4QUpGNG5jVXdNejNkN2VIWis5UUF3bmM1dWJtNWsydFIxK2ZEdzhQcjZzbDZ2SHA4ZW9sTXNUS2VUeFdKeGNYRjljLzNERHovOCtNc3Z2OXpjM016bjgrNkFOM2NnU3BoczBzd3Z3eWNNa1BKSkRCZ0swSi9Ed2hzWkxPYkpxNjBRL1JJenpZdUIvUkNzZEVrYkQvMWhEV0h5QnQ0eXZOMzdDUUNKWUNBVzFsRmd6U1pOa3g3bzk2ZlNFQ1ZOdHBHVW5kUmQrYm4yeUlzR1d5Q0FMVkd5UDB5czZZK0lRTlowc0t2TDhKS1FFZDkzT0lzUmM3bGMvdHUvL1JzSG9uTE9zVDJCQVgweW1Vd21FNmxWYzdQK3FydWRac3YwcWk4OGhCelIzNmJVb00rdkZNNDVDTkpQRzZ4RmNzZ1Q2UE9sYkNsbklWczN1NWVvWXhtaEZmUlgzK25BQXdJaCt4MmJXZG41MlBZWk1XQ2RyVHkzckJZUk81dk4rSVp1N2dqNzcyZER5Qm9aR1Q0VVBZTVl5TUUzeEtJc2NPZ1NubkFtdHJlQTRENjdaRGZsYXhPSzEyVnNOanNSaVByR05USlk4NUpGbnhzS0hXOWhNcDFYcmdDQ3NseFVWWW1JVGJ0SFIxZFg1N2UzdHc4UDkwOVBqK3ZOdWdnUlZLRXNxL2w4Zm4xMWMzdjc0OVhWelk4Ly9yaGNMdVhlQW0yTmZROWNuWng2OUV4czAwVGtsTTZvQmREN1lGUUsxMmpTZ3p6RXduWDIzTEFJQTFuNXZqTU5RZXI0aG14V0VBYm9WR0VZcUg5NWRSYjBPWFAySU5WWGRjRUlHN0UzV0tXV2lJNXVVbjg0bFUzVFJHK1cwQ1QxSHc4enRHMGpSNk9jdzdPejVXUlM3M2I3WDM3NXBWQVJiQVRqOUc2bjRDTlBQNW1UMEYraXd2QUE2NkprTXFkUUlrVHNxbEI1Mk1NeUZLSzhkeHhLZXpwc1pWZElkRWlJSG5udDJRbGFEcGZWdGsyM1FtWjdDSEtrSkxVbTl4NEFXdUl5dUViZFIwVGtEZHdlUUFpL1JhMFQ0bnN5eDhqY1QyVGtGb3RoUmlMdFhDOEJHQVQ0eEkxS05hZ25oc3V5Rk5VZSttZmYyS1dTSHdLaWppa28vYWZXUiswK1VKQXpkWGJ0M1BLemt3ZkVid2FYa0FJeGJFNXFLdkloQWFJQ0VNT3RCc0Irb2Q0VGVnS0FBZ0E1bXI5bnI1WndXeDhnK09ad3dJYjNYNmJUK3ViMjJoVTBuZGJQejgrOEhMeTh2Tnh1dDYxdkFLQXN5cnF1NnNuazh2THFoOXNmejg3T0xpN09GNHRGVVJTSVJMN3BRRFVIclFUcVRzZk9taDJIR0VDanR5NUZjMDRXdFFXSWU1U0VZR2Z2U2RmK0pPdDlpd1hITGlTeUJLRHBOdVhrZWZnL0l0OHBxR3pGRUJaaFhWNjFQY042eStCdXJaZzlaVHpENm9Sb2VBOFhoMVZ2MUhNNHJHckNDWU53aDZNUGNhTEVyVE1hQ3pIY3Y0UVFMc3hTaFZKY0lJVys5U2xuR2lQVFU4dk9qalE4NDRoVlRPQVp3anQ3NFpJKzVHQmk0ZnBKRjBuRXZsTmU4Wlo0MW1yVlJ5b3FrN1Zvc01OQ3NFWjVBQ1JxTVhqeUlTSVdoWnRPSjJYWlJlRkllNldmdUJpMWtWVGtQQVA5RUVOblpJa2xhcWFBdnZlZUxVNm1OSjBJakFTTGcwMWRGZnFPelU2UWlGYkVGQ1NQWHBYZjF3aTZOcnNCdHlxUzl5dzdJb0R6MGEydzl6Z01tUGQ4OXRERmFtVm9mSnpSSFoxMStRem8yZ1FrR3d5YTUyeDdWS0xjQ2FrMHQ1ZmxLUFZHMWpsSExSQ29zenlnZEVCRnQwd3pldFN6T1RFKzd2NENBRkVCQ0JUdWVnM2tpdllLQWtSQ1I4RC9ZWWRpeExEamZjdUhpeWVUNnZyNnFxNnJ5OHRMam1ySlo1STV3RmxSbEhWZFZWVzFYQzR2TGk1bnM5bDhQdWYxZ2RoL1FrZVA2R3FpQ284UllBZzdUa3pkRkV0K0VwUWFldE4rN213SEZ1QzZRbVFubDNUeEZLVTlSMXdBQUFRaUo1UENWbTJhSDdtbWw1OU1WREw5UW1hV0RSRWFBNjUzUEovSkVHZksrSWlaeGtkeW1UYm9DVUk1Wng1ZzhQVEJielBBRUFGRzZpR0U2eldZZlFOU1lFQnhtUlNtWk9xM3BNeG0wcmxUV1VUUlp3WnlkRStyMGJxNUlZRWVWeDBjM0h6QVpDdFlvNjNPcVIzTWRkV21JNlljd3l1bUlsUW1QMUNDeDRCK1duaEtUUE1FZ3h6UGduNWs2dzdXQUlLeUx4M0prd3ZVZVZvQmJ2YTUwcHRYUTYwYW56WmRsNk0yUWtRZWlOb083cmxHVCtTMXNGVGpUcmxhc20wWW9yQUdmUUExQVRTN3NxWXB0MkhHNW1wQ3MrclF0bTNiTm0zcm1FcnNkNzljTGplYkRlL2ZzZ0hUT1JmOTFpcmVJT0dvTWxxVFF1eDU3bjZIZEtyNC9Kb0NOWjJ6Q0dVcjBrWVNOZGNDaTRpd2h3NEtqMHF5cnBBY1EyWmYxKzFNRzJ4NTVnK1RCcmxkL1lVSUNwUU1LNnFWVUhZNms3TEVnQTdEa0U3T0Vlb1FkU2MvREpTUEozM0d5b0QrT0F4cHBUN2JadE5EWFpwQlp3TmhhYVVqY2pJdE0xdENtbEtTS3JFMDh0NnBTWmRpanBBSTdvc2xjUWc2VTc3UmVwQ3BybHNOOVpjeVhDbmYycEZGL0ZQNmNoVDBUeS9CQU1RUXVTbUdtaERyRnArejlmMW9UdG9SUzBjY0FVV3IzeFZXeGtYeWlmUTVwWllVOTdOMWFlMEtrckdEL2t3RXBUTU5kY2VVVHdNYThjanJXU0tnQ2k2UTdlOVFNMzYvWkJEcEZBQVpMMjFvc3NqUThCTU9FZDZ6eHVqQnl3S2xMa2cwU2xCTXIxMm05T3VHamRJR09SWCsyL3dLeWZEclpxYzhaRmh3bktEanNHTGUvWjc4RWJraGZDYlN6UnRFYXRaZXphbG0rY25zb0I1bE5lTkttT1d0WUxydFcrb1FhR2ovNjhUaEdCaytVVCt6b3pPazdwbk1HSU1ha2pJOGlnc1RLL0paRk5NaG5uUnAzd3B6aDlJSU0zL3pxalVseDVIM2E0dlNEMDk4QzNMQ0kvdldVRHN4Umd2L2grQzdTVmx4Q0RrNnc4bDhwU2ZtZVA0dW5GNHEySTFnMUJvZkl2SWwwNlpXakdZcCtTeFFMcGI5YkcraEx4aU1abUhlMG8zUlVzcjBmQ1NOalAySjlEMmxLTlBhdEhEc2dtTDFIb3Q1eHpsSEZJNGVDZUp6SUFHMnNFQU9HVVhvTWpEcFFNUU0raU1UTDZXZUpyVjVDeEhacTkyRlUyVmhYemZzS0VEK2JPZDRHaWVtM3ZaSGJYWWdrazFTM1R6TlA5bnl0VDFRSktJY3VFc1AwVkRVZGZnemx5L2VIYjhUb0dnZU0wSkl6eGN6UWQ1ZFhSYnV0VncwVlJnMFAxcHNLa2V6U1JjNzByV2pFMW5Qdm8rSXJtK2V6SkFkVmI5R1dqdUNleWxBbFNNUWlkRnduOWFLaU5HL3FJTWJnOWVwMUtMK2lsalhTOG5LUzMvV2prMm1QZU9FU0h1VXZxVXhBbko4SVBuTnhFdTdQOVFZSTU5VWRaUjdxUU45b25oUElBRDBqOHl3V1NVVmRXa3o5SzlpbmRBSWJ1WVY5UTJqcUh5aVROOHBoZ0l0c1JURGthd3p5UGZ1WlQwOXBhaWRuZWM5NE9BdXFBeUdYYzByOHB3RFRYT0R4WEJ2d21ha3RUc1ZUMG5LSDVsSzN6eVppbWpVbHYyUktyUTRTV2Uwcmk2ZFUrWkpPb2xPYklDcGJod3IweUdXRDVvbHZ0dElaWk9tTFF5dlR1VHJLV05xRUNuRlVua1MvUEN5aytyRTFxZnduZVlaS3BPU0U4bEdKZzhCOGNlVFlVSDlNSDJpSVp2VVNvalQwZm4yZTdRL200WUdEcE9kOEcrVlhMRG1EVWpLYnpTMVR1VDdENWFzb3FpU1BsV2V2Z0k1alB0bmt2VGRHUDZmNlpSa2hxTVUyTW95c1RuMktRREhFZVlwbWc3RS9FTEtOQy81dGFYZW9LZHNDYVJxUlZiNnBldjByT0tBdVdVQmpGb3FURGZscTA3U0JZUDdROFJObTVwVWR4d3VpS0lwaHlpcS94NkFuTE55V3N0NTB5bHg0QmxIVDBOTVRGTDZTbG55Ulg3aEVwVisxVDNKRFNjRHBTR3ByajBidEFRQUlIR0JNaFRJOW81VW5LSkMzY0ZrMnB4cXVOUy9sZ2ZVWVc4WThUMy9Sa2wzWkVUUCtJYWlhRWl6eVU3VjdPc2ZiNE9HSUQxL1J3WTN4WkEvcGpUNlZpT1ZMU2Z0c28ybkR5Y1lqeVNqWk5iSGVWTDNlWU5IUXowVXlXSG1PWmZBaHlvTjU1bkZnZncwQk1yOFZWYnhLV2tvTVFzWThZQktZcG55TlZBT1VROHNkNUxvMy9KaUlzeUNhVnlLNzhpRm5lemsvQUk2b3RlenhycmZjM0JnOU41WFZhVlBLVE5CTURIbFNRWVdGYVF1T2VETUhJWWhob1lMSGVpUjZDdTVPWlZZaGhuUzBqcFNJeFNkbTdnMU9jb214N2lrb2I3VkMzTFFLVS8wMW9odTZnZ1FmeVRwbG54YlFQL2FaaHpOWThoaUppQU1HNkRUd21WUTB0bHQvRGgwZ2RoZmxFUE9RcXZiTTdMQmEzalN0TkE4MS9XbWRRMzFkQ2hiRnV1eVNmcWU5VzFKYzVhbWFOMkJvVHBNTnIwYTBKWmZmU0ErKy9ySVdkd2g0cWFlSkpBZ3RTbkg1S2YrWm5MNjEvQm9TZzFLa21ucUVFZ1pQSUpPMHcvRngrY29wZmFiWkMzVWFaZWx2OUlHa2NjUURmcFZWYlVxTnBZK0RxNExrU3FLb2dBQzJRMldLY2ZCN2tISTJ3Yyt6L2VWOTczOWFOZ1VsbUpyK2pCOVhXZmdhRDE2NFdqSU1qUWhoMmJnMEJRWVlyYWpMNDZubzhYK0VkS0lTTXNpWFhZMnBkblNwS2ZQQ0g1bDIyRGVIVUlHVTVRUkQwT3ZwQklGK2dDU2JYQUtJK05rbEttVXJmRW8xbzJuTXMxdGFocEtLWTEwUTRmeW02UnhYMHYxN0p5SDNCQ09NOFRJZUEraEQ4U0lFZW1JR2c3T2duNDY4Q01pVFZPTDFFS1YyNTYyM1BReGV4cmQ0RDVFK2NwQkJaYkw1VzYzay92TlVWbCt0RkZDbDRESVFhTzdjR3lpN3p1T3BFOFVEaEQydWpCSS8xT1NlVjJKeWVPNnlBZ3daZlAvOGFGMktLVXRQd3FtSDY5SWp3V3BKWFhhakN4aGM2clBONlovVmg2Y1hoRXFOZVg3ODhaM3FMRVhwQ3hOSTdRVHVveEV6c29LZjFPT0xMMVRyeEtkYytnNTVNWjRDSFN5dkd1MEEwcjhTck5pWFA2TzlNNElDZE1NN3BPK0t0MTBJVzMvaVVtMGUybGVVUlJWVlUybjArdnJhK2ZjYnJjN096dWJUcWQ4RHlLbjdQRTMweVRad3FHNFNtZ2xaRnR2c1RLWXZtcXFud0podlhJb2VmSi9NWTBNa09HNmo1QWkxWXFHUVB6RTloelZJOStkeHJ1cGRaR2poMVMrSWZOa05lbWpGYVdhUG54cjBwVXBvK2pxelphVWdYc1lBTnlSVmg1VndIVTIrVHdTb2lqYnR2SENzMTE3ZDhwS0k1T3lxd0hIZDFOVHdQMTNjNXRoRGt6TW5TNWVnVEtielpiTEpSRWREb2ZGWWpHZnp6a3d3MGcwSGs3R1piTlY5NzlEREcvekRUWDlJZGtQUjJUaGtTWDJVRjFEUC8yaGhJZVpkT1AwNGZRUmprby9tL21GZmF1ZDF0K0hkQjI5TFBnZ2g1aTJHZUtNNUUrRjR2ZkIvVlBnZnFTUUVjbjZqaFJEd3VaU2V0cFdQcWR2alN2MUpxWDRQcVF5RzhWd1FGL3VyUU5TUGtzckhhb2xMVHg5Vi8ra1h6UWIwZGs4U2JQNTQxY2NrZFhsU0tOa1UxR2pNK3ZqL0JOZmZUT2RUdXU2WGl3V1JMUllMSmJMSlQrUkxWemROdDBYdHY5bzNPOU8vRXFEVDlEMFQ0ZWtMRmprS0tDOHlIUHI4Vk9JK2NmSC9SRzZ5VThHRjc0aHBHYkxHWWVockhhZkhjUnZrbEthbUhybFEwcWlrYUkrS0psTWRhY0FrWGxYdi9JdE5YMzVsTXJuVWRYMVNMbW1oR3lIallMd2xTM3ZVbXBmT2xvYTVyYVIzOUdTRThmdlJGZ0o0Qm52VmpwYXI3emFTWTkrbEFWU0Y2cFVWVFdiemY3bFgvNkZuWmVxcXByUDUzd2RncjdwZnFpNkZFKzUvTjgzYkh4YW5XclM5NnY0bituL3cvUlBEaGxLbVV0VWpPcWRLdFQ4cjdwZit2aEtjMFRqRnVoUGRXUlQ3NUJrVGtkM1BIKzJHZG1XWjlXWm9SZTEzNnBwZ0hsRi8rcFVHSHJPN3IxM0R1aFlCQVBwdHk1Y2c3NkVENU93bDNWZC8vTExML3djVkxDQnBtbWFwdUZMMElZSUlpc0pFN2lOQUFBR3lUVXlFRitWanVwY1daWHFkOUlyLytGcGlBalpOZVhIcTVBcHFaZlJtTVEreWk3WnN5dTJvV1g5eDV1cTI2YS82bVFhTTFUZ3QycGhDamhmcTdiajcySGVHYWxNazhtcG9QWXdzSUxUYWNTc2tmNEtTdnZXbFdZeDNiUXdyWGVJcTFMeXBaejZ0UnhwQnRVUXplUkozNVpPaUhZL2pGa0VmQzhGRzY4ZHh0dHZlbUdPVUYyVnFiSFM0TFZ1cWpZS1pmdWl5NUg4WWZ1WGZOZytKZWh1OVBJRXcxY2JuYzdCUXdPQlNkTHJvcThDL1hFRysyTW1NMUxmWExabE9XSDhsWGUwNFNPV2t6U05JR01XOUdHMHpWL0ZRaU9GYU9xbFZEMmxoSGZYUHBKS2lqdmFHb3VGZkNsQThHdWt0dXdrbW1NYWJsUFhwQlJia3VDUGF0dUFBQkQ0VmlPbjNjYkpoOHVYTWlRUTI0V3BSZHFXMVJCSHVFMWFwVFBvbk5xdWJkN1ZZMndLRncrbHRFQjV3TEdNK0dzMGxVdnpTVElHV01WT1Q5RUtsQW1RSnhIUTJLUURBSHlub0tFaEFIQUlHbWs1bCt5OVB4d08zdnVtYlQwUklIb2lUNFRPK1hoY3pvSHpmSmxZb0tBSFFpUndJWVE5TDBaaXh6bEwrS3BHSkhvQXhXNFBCdXMyR2x6MzJhR0wxY244SHdrdE40UU82Y1B2bGs3SGx5RWluSktHdUhlOEx2MVhubWR4OWhTNE5DQklPVFBBVUwvTUpNTEVkczhUd1NDc01MWW5kWFliR1hBeWJlT3FBTWdWRG9pME5uWUt3WWR3WUNoemRrQkh4UGt3a295MVIxSStuajRvWkRUb2IyYVJ3TDBPNUt2amx1aVJBSUFZUElCbnQrZUlBbElueEFCa0VtTkE2YjhERjdFTzIzekVzM0FvbTNsbFhBTWRHc2dVVFlZeVpDR01DSW5BKzg3T2c4am9tbGtzSXdBQThjMkQ1aWM5TGZXQ2liUEpMUi9RbndNRzZIV1VNWDRTN3BqMW5rRWZrTytIQTYvaUVQRE5YMllid2lFS3JLdjVsNlVia1Z6OVNKbkRCNmZnQ0tqYjJ6VWVoYW1lSEVFNG1rYW0zRWZTTjVjcnB5UEwwVmZNbEQ5OTdxUlZITTBtbVZQL3dCVDNVejcvcWxhcDdxZ2JFK05jRzM1UjMyYlp1MjRRRTlPVzZWM2FsNkcybVZkRzlORnMwa09Hdzl0clJ1bnNiczdLRWpFbGNSYU1UQklGWE9OTFVpUkF3bUdra2pRVUZYeDhWY0xSTXdTNlhvMzR1bXREdlRDS3o3aEFIdWRPdGFydzJKOXNBeW1veVVORFkrbzFEN09ub0RIS2RmTVExVFZZZkdPVTZ3ZllTUVRTTzVNR2ExQ1h4NXBaSVZ5S3VaVDJIWTRUOC85NFN0a2JobWt5aERVbnlyOVU0bzVYWnlvOVVYcWQwZ3hUVHRlQUVWdzhMYVVhM3NmSysyZ3ozdGVBTHZhT2hyeFV0R3E3UVFyNE12SEdsV1ZUenNqcVc5ckF4YjdicGY0b1VReW42b2Z5Vi9jT0JpQjFxQmZwUTVPNHAxeTRGc2kvS3o4TjlaZVBhRWsyak02YTg5bnM3T3lzYVpycGRNcEh1a1FBZk1OMllxZWU5MjcxQVNzVkFOVHQwaEh5NDgxOC8wVDhKT25oSGg4dm9iWUdCRGdOOTNYSkp2OVh2WHRLR2xHeDA2TFVOUHdRcy83UkVQL2Ryd3hxK3FuR2xJanVuZzNCSUNQMDRSSTZHdG5yMGFYTXJPTi9VdXFIZWp1ZTdaUkZ6RGRQT2tDcG5wWTRjQUdaSnAyWmtDTjhuejdVdzhTZkpVQzhiZ243L0p5ZG5WOWZYL05uOXU2ZlRDWjhzT3Q5dEJxZlAralEvS1FCeUpBaUVDVCs4ay9FbDJTR09CV2M4bXY2TmN0ZEorcnN1cFlUTlJpREJxY2tvN0lZaGVEM1lJTWhwdjJlNkQrb1pZNDJRV01wakh2dm1OZk1sTk9mTlVQb3E0Z003a1BPdXZxUG5aeW5LT1BmTFZHeUFUVVV5bEcreW91UVRBUDUvTzdlSVdKWmxud0QrSEs1NUdCdDgvbThybXUrWnVRamhRL1ZDQUF3ZWtiaG4rbjNTOTlmZTMxZmpkOWhOZngvT0ZuempueVZEMWxZMU5xb0JuMWRUaGIwOVU4RzBYUm8zMFNnZmJTZkpxVnJ6OU5WZ3lGVyt5RDhwVEkxdThZeGNVWWxmMWFEeXpiSnlHOVplRW1BV1RuS3k2QmZWVlZWbGZQNW5MWDd4V0loRy9VZjZhOXBaNjgwN1AxcVBxUmZBd1FvUHZsRHlmSi9lRExtblN4WnRLNmRyZ3hPb2VUWHppTlRkZnI1YUYzWlFzeEtwVmZtQnhnMjFhdTBlZVA5NVg2Z0RYQWF1Vkl6d1A4REZKd3lMbWdRMDlBQUFBQUFTVVZPUks1Q1lJSlFTd01FRkFBQUFBZ0F6ak5pV05PclZ1VTBBZ0FBRlY0QUFCb0FBQUJ0WldScFlTOXBiV2N4TnpBNU16TXlNelF5TnpnNExuQnVaKzJidlVyRVFCREhOeUorSEZ4aktYNDlnL2dBS2lmZU5ZZUl6U0dDamRiQ1dWd3BDb0t2WUNuV1d2c0NOcjZESUZoWjIxakZoT01raHIzTjdpYlp6TTcrZjVCTExpSHMzRXgyNTUvWnZidUQvbjY3dGR3U1FyUjczYzVoc2g4bTI5YkNYUEw1c2phL21ld1dMN3FENU9UU1picEY3K2ZySXlFMlJLK3pjelNLb3NlVDR3Y0JBQUFBQUFBQUFNMFROVzFBaGxoeUxtOWZyTGhHdGEyZ2tUbmE1RHJWdG9JRGdTekJUTk1HZ09wQU1CbUJZREtDa2twTGM1VEtIdFgxb3Z3bVU2cTJiUUVOZkJBL3NlVFlPNkhrQXBWVHFuWlltYlppOFQrUTJlOGdnOHdwZFRuS3RDMVpFSFh1Y3diRnZKQjNUSjAybXJTVnJ3akZtYjNzM3MrZnE1WEpXb0J5VmxvdzY3ekZZbHcrYkNadFpZTklFbFV3VllaVDdOMTFrKzJOcGtFbFV4ZDJtZE1vSTFPeXBrS28wWEtpamx3UEJabUtOWGxWcVQyUUZITW1WVlJGQ0JKcHg2YTBoMHJKR0hJKzBPbVp1bExldEx3R0hCSmlYcXdMSjhLSFFzN2srdEE0SDRtcURLYnRNQnY2OEZzME14VGxqbzAxQzlmZTBpUzI3K3ZhUlg1WmhGM1dTVVBEcGk0c3F3WGpqY0l6OHIxdzJ1ek5IMWhDUWhmam5rZEJ6ZGJGdEh6a3kvQlVwckRQRXA4bkNZd0wrNXlIV1E0aVlkclVtUzhQWkdYSWYvQ1hPSHNUWXZWNXZCYkFWNmY0YW5jbCtEemNXdUg3a0tSQ1o2WWZlRUEra0t4NzVBVE9ZZ2d3SWJoOHlSWGROVXpzVnFoekV3UkZSVzNaMGtZTzc2WkJRKzR2QjFVQUFjUUlCSk1SQ0NaZ0FUczFDd0FBQUFBOWJyNXZQNGF2Mi9mcGNXK3YzM25hUGIzK0JWQkxBd1FVQUFBQUNBRFRNMkpZQkVuZHJ3c0NBQUFWVVFBQUdnQUFBRzFsWkdsaEwybHRaekUzTURrek16SXpOREkzT1RBdWNHNW43WnN4UzhOQUZNY3ZJcUtGZ2pnS29oL0MwVVdKMkNDVUlpN2lVaEFkbkVSRk9qc0luZDJkbkkyZndBL2lJSUtEbzR0N1RBVGxqTmNrNzVwN3VidjhmOUFtYlVqZjNiMjc5OTY5dkk0SC9aMXVaN2tqaE9oR3ZYQXZQUjZsci9YNXVmVDk3dkhtT1Qwc25QVU9Mb1JZdXN4ZXdjdko2a2lJTlJHRm0vdWpJTGdmSE1ZQ0FBQUFBQUFBUHdpYWJnQ0JSUEZkdnYxSndUVmJaVG1OYXFBbzEyMlY1UnhlSzJLbTdoOEUra0FaRmdGbFdJUkxVVUJtbzR2YVczUzl6TDZySWlWZFdhM0FCZWVkS002OWpMaUtPbFYzaDZlUmxZaS9pcEEvZTRXcVU2WTZTcFdsVWtLViszNXgwZTdsTzJheUR4UlorUjE1SWgzTDd2MW1sdFEwTytDY1FCUlo4c0JyVWFRTXpobm9BL0lLTU9ZanZITStHNmZ4MVU4dGdDRVJxa2lLNU1qTE5vQ3RqNjJKVE1yODFqSzV2VnNoak5RK2RsQUdJNXlSRlRVOUFTU3dLcGh4WWMvaDY2VDRad2wwbENGSFdQS09zOHpNNkpxcDFwc3ZKTVlhUURYcmluYmhxaDFuZnBVQVRWUm1xc3FBNWhOaVdCVTFRSDBFaTVsdkVLb0RaMG1NTVRHcC9jNU11S21UWVpiQitlQ3FGSjFLRWFQSk1FYThDemhjVTRCTWxRSUR3SVJWSmlyRHEyVktwRXJWT1dBZ3J3Z3JUQk5LUFVIaldPY3Z1SGhkR2Q4S3NSZ2JyQVhRcG1wRXhiNlhhcHZ6S2l0TFV2MWx6THU5aVd1UVN6YnJBTTdjSXFBTWk0QXlnQk80bkprR0FBRGdPYnZINXg5dlQ1L3YyWG0wM1E4ZnRvYlhYMUJMQXdRVUFBQUFDQUFGcXpaWTI2NTZDZWdQQUFBMEVnQUFDQUFBQUcxdExtSnJhWGRwTlplRmR2SU0xMjF4bHdJdDdoR0NFd0loZ1VBSTdpVTRGS2xDQ3kxU29mcTh2ZlcvM3pqajNNSWNlNjgxMTVVSjludnN6SG5Xc2ZtNFg1K1VJKzlSRGVKM2xySjV3Z2RCYmFaUXJmaGdWY0FmWnh2TTk5ckY1UkdIbzZRR1I5YlIrN3Z5S2gyUnE4VFJmemdXZExQK0VZTVRxL2crUFI5a2pvMUJXV2s3RmlaUFR1Sk13c0Z4ZjM1d21rNVhuMm9UQ1NVRUxNK1YvbHFqNFhsbFk1TTRWOW5lRVVpR1E5ZkpyNmg1dU5CNkc1dlJ1SmxDaDlKWHVIQ0ZLWTIrVXVROVZ4YzR3YWtWVkZ3MTZVNHNHeFFFVDgwaXlMamYzZEF3a09XNlZQdUhldGhlOE1zQ0NjMWpseWliVTRhUkdlTnFtdFBiV0Vydm1KNWFSaFVpT1lKNHRvUW9henFKaS9TTDhjRWZmWk1Vc0JrbmZjQnJLYmpwYW5YWGJjcVFZU3ZzdVlSaUJVQitSbnhhSkdXbHAwL1VtTDZUSjRGUlNNdjZHcnBqbFkyWVB3N05KNXZZVFEzbS9sVmZiNjkvN2h1NlQyYVR0U2JXRDBlWU90cmxBRnlzRk5TWWUzOGRXMDBFZm5vTmRxNHU0alcrWVBBSDlISFF0Vk1Hc3RySU5hVkI2bFFrUG13M2o0cXRoL1dIb1dLaGdQaFR6SURJaHFDVVBNZ1BwWmhPTWE5a2ZmcGphbi9Rd2JPbHpITy9MbDhSbEJSQjlxOVlKS3ZZT1VhOXp2d0VSU2NYczlpeDFva0o5VnIzWkZldThGWHFTZHRmaUgxNzhSQXZQSDVzSDd4Nk1kbGZNVzh5SHpYUzhSOHF5NXRxaU5LQ29RS0FmVWRSZmFnbkFNYlZldnRaUkxWOElySGVJRURJdDF6RDdnNUYzbDgvNTRGU0o0WTF1SDRyTDhNVzluZThvVEkwM2JKZnI0RFJEMDdDWVovZm9uUVRoVHFYejN6T2R1K1pvSDVNYWRHSjBCS3BveVJtSnZRbzJyS3drOTN6djRpOXRSemJjbWlKMHpvbWFuRzRRVGtOUnNDamJ2V2FQZVFVZmJkRGdURHgrM21WTjdvR2pmTSsrMmhYbXlNK2ZlekpaYklRRUhxMVB5RkU4VlNhS0l6OTE0TTNsVnR2RmJnK3p6ZFozbHlwb0x5YjZPR1dwc0JRU0dPMy8vRy83aWg4ZUNBSDN3VEdhWmcvRFp5TkhJUGF1aXVEa0dBd0V3Z2tjNGZOa2FOT1lsbExQemRtbXdMTTZYSjZEVVBNaWFSenpNYnRJZGtjODNIaFY1bHErOWQ5cFRvVy80Ly84di9kL3dHUG9XRTJmSEhSeloyaWVDZlJoNHdJcjJkVjZ1S3h4Mnp0cUxBV0psUEovdU44MUxJQmdLTDlVMy9XZ0NRWEkxMk5tZjlYTXdMNVRtY3dMcktySS8rd2orSkNFMjhIMmZaNU5zQVNob0pQSERGRVhzN0piK1VPUzRabVo2OWZLTmo1NDM4dUFEVEdXQWJmMzl5azFPQkNubER0bjg1dlF5TWlIYVFzVXNkUHFYcC9NM1ZRS1RzUzQvN3EzbSt3VzBzYWF6eU5NY3BtdzhOYmRtRTFNVXBqNjJMbWZPNmgyNnBqQUVUenpuN0psdWFCR2w5TUdpRXQvZGd1NHhuUlh4KzZxVDNjbTRtRTdHTi80dlE3cEhqRHJSS00yK2dsaHR2NWRPeE1PdWkzN25vZlhDSWxKR1dmMVUyZU0xQXAzcGFiQkovbnMzRnJwV1VQT2VOZk9ncWMwbmp0NTNKcWVBOG11bW44YWJObzcwUm1Hb1pDRm5uY2IxbGRIN1lXaVhQcUdRZE1iS05VUWtNZ3lHWERwOVZzcm00REE0Ry8vTm1mQjBXODl2NTdueTMzZVFHT3NmeFk2MWoxb29IbW1VWGhla01iUzM1RnJoZXB3ZFJoZDBQeDlaY0RtR3pLZGJ1QzM0MDdHVndPb2tHNW1WREZSZlg1UzhWT2FxMEtoUDZ3YTN2VTdxcmhKRGwvL0greEYzYk1DVGMydlhHVGlMWGptcCtBTW1ZNDlzdEpTbk4vbG9JS21FVy9BTmtPUm5xRVdvUEFEVGhOMmh0aW5XL2J4RnFId3lMeGRXRkZjWFRjMHZVelVIenliWjlzankxQVBrNys4Yjh6eUlIWnREZ1lmTER5SDM2TXNoenc4ZkZpV0ZFVXVCTng4aEJwdGJFYTVBZlRSRUFCc3dXMktJdVZwSkE4emRvME9teGZRZnNoRE9lbC9OVmUvVkU0RGd1RmRDYXYrcmlwRyttWUFFMmsvTGNaRFRlZ0ZUUWZQMnV5Z1BSQzlQRHpkRjgwU2s5N2pWcFJuNGw1NzlKTFZJYUZSQ1ZLUk15SWhuZUN1RjRFWUZyKzl5L25UaGhkbDFwNXJzektGWitVbys5Uk1FU2paMGpLbDgreHFTZ1pnVHo1eTNyWm5mR0c1RVR1K21WaVFCMXdOcmRwM3ErRlVpZ3BvRGhaMDdCUUxFYWhYaFBIVjVGRmFqb1ZIQ3VkaFBUTTRZdzlGbW92QWs2blhZekhEcFVwSkE4RVFWUWMwRm5yMDIyQnAvQkhGeWw5UGl4U25sY216d0NZVFhRNC9ZV0ZRVGVEbEpNT0RDaXloUXQ5c3VOWENUMzE5aVRPT3I3L1o1NnJ4cGs1MDlybm50MllOMDdLZVhPMVlHQWxMWUw3NWhYWWpqNlV4dThXZWhvRjc3ZmtkMVRtOEtFbitQejlqaEZZTmVFc2lRLzY5cmlqSkViR3Q0ZVl6OFIyaVVlOGM3UzRiWjNra0VFb1oxVHRyZnkyMm1IUXBZL2tIanY1eVVRZGtRNnRjT012L3p0T25pTGdwSjJaTVNEampic3BsVWtMNzlqMklUbWFGd3lENVgzVlpBd1lhTWlSeXlZdTVTYWVaSjZRRWIyM1dsR2RUT09TN0ZKMGx5Y2MrWXlvTVZiVUhuT0lxK2VPSXV2T1o4M25BbElBaE9jdU41OXlnUkNwWjNwSlpsQThEeUpVUWhMUE1yVnFYcStEUEFGM3Nwai94M3I1bWhtcGw5U1F5QnJoS09PQmtHdjNieGNSbDFqWS9RMFVMM0xvSlJwQlowTkNCOER4bTg5bmd5emtoM1NpYlF5OWNKWk1YQXJkTnNmM21NMG5TWVdEMjlKKzVjUkd2RXcvc3JzOXoxRWlQREJ6ekVRTTNzeFNUcEhTaHdYSTdyK2NYd1RmdnIyVUYrWW93WGFxWmQ2WlpBdDI0REZXUGpJS1FZS082cVdhM25wTHJpbVZUV0RoeGJPMTYrSlVwQVRIcm96VXdNb20vZmQ2eFBEdTVrdVBKa3NhbXBLUndjRGdFdVY1TkxWN1ExblQ2SXBWNXFnM0dTZ29KS01lZjYrMUFET1VyZFd0RUJrODJSZEhQU1B5NjBOU1VvTHN3TWYwTjBQVWw0RHd6RWkvK1IxM1JoeUQyc2FCcFB0MkFsOXdRcHo3OTY4M2hVYnBsZmo0SGFYdGJmZHdjU0x6OWxxMTdHblVTM0liUyt5dVlMRmZZSngyYkFiYXIxeDQyekhvUEZCbXQ4Y1VURWFaY203SjA0cUZKRklMUmVwTUY0ekduUUYvbFAzSXRyaVJLSHptOFlYLytPOEhrRnBIZkQ4ZmdIcGwwN2pmWXRZa3RmdmNvYUx1Rk1RK2tWNFpUNjdpSFh4UWIveHJEa3MyU3dMSTJNdk1maVBybGlyWVRFS2hNS2ZXZVJpZVlDcU96OHJ4T083S0U4QWhlQXRLZWNsZzZIVlFKNk0xM3JCZ1FnWWNIdW9ML2ZGL0wzbVV3WmlKWXlmL0s1RXFGSnc3TGZMTFAvL0JMaElpajB3NE9NdStRSXFlMkRNMDl6Nk9vcEFNaVRFUEJjcWlwSHVsOHYxZDArcTJIRXZqVlFmbjg3SGxia3F4czJLR1BmVGV5eW9pSXhhaTdYM3diU2k0UUNkbW02bmpCL0xlZ1NjdXBJMkd0TFE1YW41VGZUNnBTOVNCenkzMjdSLzIzU0R0Z0VmY2NTVWFHVUZ1STUxQnIxNTFpSFZ3c1IrVnN6a1orUHBVLytEUU1udFNoZG9TeTRlalRWWFc4dHpPWXA2NUJrTWFROWJkMXdDVHAvQlF5Q1pZa25kRVBPME4yMzVFRlRTUzlzTUNwcHE3dER1NGpvY3MrVHRHRllRWDBNYWRRWkFsbVlJenFYZWZPamxZREl4YnA0V2JZOVRFQmFIS1VCd3lQNWJ1bUxSTUpwdWUvTDdpWmJwSlhRMjc4dDQrTWU4M1hvdk9pU1BCOTAwZXluVWRqL2VSTFRIb1J5M2o1TUZtb2Z1dCtYV2dJL280SnMxTWdzZVhVU3FvQUtESjI3QlZjTlJGVndzMVNQejFZeXJrYkxLLzRUd1hscGlqdnZZSlF0eDI4cmNhL2VtMEdidm9UTjJ1Ly9tUG0zbGJYZGVGOFlNOGJUTmFxVlVsWGhFR0Vqb2YzZk0xdHF1a0ErT2JWWEU5enI1Zmx3V0dnS1JYUjl2c3Z6VDNTWkJPNy9ib3dqUzZya2xHbm9LYU9oMG5oemwvSjV6azQzQ2sxV21PUXc1eTRoZ3F4NmpQcUx2d0JSZEVzd0pwb1hSMVVWL0ZpcjRVajh1NmJyNEVnRndFZXNlZUtNS25SUmFhRk5CU0w0WGwva3VzMUZhSGtZbnFNc1JaeHJnc1Q5NzByUEJDN2piWlo1ay9jeU1tNjFnU0h3aUltTmNsZDVuU2x1b1hVNDJJMUVhYmtjU3UzcDI1S2dDNmtSaWxpMHNJdHBrMUFRbTFFWVp0Z2FpU0tDMGRkY3p1SUd1OVRlMytLYVFYNEY0ZGYvNmFpSlJEZGQ3aWM3SGdvZEVPV2czeUlHNWJMVHVlWGR3cmJMUmEwQjBzR0Z6aG9xb1B0WkhOS3d4OUhlcERNNmFSMDFSQllFWnZkNWZlRUdMQzZjZ1NPNWE2eWpneFpLY3BrSjZuTlRNbG5MODV2cm5yZGwrUDUrUzk3bDgrTXBtOHU4ZUlvN25mNHh3S0FUcmQxQ2ovdCsxK2ZhclNFdWMvMVVOdS9HTWtEN3pHYmhXVlJWVWlSSFp5bnRJdVkxYzNmcHJwOXl3Uk9mMk1iS1krcys0YTFWeDBEOEZpRDl0bGpRVXpBVFpJUDdodVY5NDliaWtBNnNtdWZaZ2JJVHBaZUdJTEV1UjVteEJGSmJDL2ZzZVNpRmpueWx3YnVFcGsxMi9meEFmMXdvbjdkVmZmV2dOV2ZkcWhrZWR2dG04ZjRwNUVRanE1QUxic1RaWnlScjdTMExnNlBMd0pKNW9lZUVqajQwMjMvVXljQUJZRWRqcWlyZnJxMlNyVnBlQ1p2WWd5bytJMEdnK2g4Wk1CN0FwVTYva2ZBblpEUG93WUFDb2Q4Zm44U05hNkR0Q2NjaXVDcU9WckdYMG85bUZzbVBscHQ0c3JBbXN3MC9EZjU2MjRkanMydVN2MzdVWityejNXOVJYQlVYYTdqa25jV3ZjcHR6N2VYbXBsWk95Y3h0RHpIUk53NGtZaVU4RGV1VkgwOVhwaWlpUUNnTDBIdmFLRmtrdk90N25YUFBBQXVPcUpBMnNadVNicFFsa2lDSjdSV3JhMHo4cHFzSDhvTjUyZEtzK1hUVjJBay9EeHd1QXdUaE82cTgvdWJ1NlA2SXRBN0hTcXRVcm9LNUlZZk1oUlRWWVlOOXZzT1o5enNTVXU4Zi9LOHFCOTdEdEZDM0JhWkpkVURxMHZrZ1JObVpFVWpJelFyejZYMFVPYmRnaU51VFdqMW1pcHpYekFNaEZsZkx2NXZicXhZSWhBbHErWE9ZUDMrMXNkMzhUaFVvaFBQUllvTkUvck9IUG05U2hDNUxJOVlmUU1wNlBJVEs3Q2w4S2h2MCtMdXRWUmZKUkNqWmxFQUF6a2N1czNBRGpqNEdhQk5VSCtSTjREa1VSUUIxSXl5RXVVbXI5Y2tWaEV1eVh4TlBNZjhTSW5Oekdkd0wvczZlcTd4MTg1RkpSOXNkRm1mNEg0WnU1Qy9BZWR0Y3R3ZHdJZTFSMlZreU55STQvY1dzT2tMczZ2d3gxRDViVGF6UkJ5NnFUdWUzNUxxUU5uZi9sL3FqRE9vZDM2bkV1WkFCRXJIVDNIOFJqT3FpSDBQRGY2SmpVbFFKYTQvWDBSVnUzSTVlcWkvc3F4NmYrWC82Ly9mLythL3ZidnI4bFY1eEo2cDFXL0tzU1VMcjNYb0tZSHJzYlQ2aENXT2d5aGlJd2RQaSsvSkZaNTZLSTVCMDlPMDJmTXBqMkdoT08vcHYzOWVjQjZ2OWF3Y1J3Z1l2NTJ5NnhPaEd4QnFObHJKdkNKbmU5UDl4MFJBUHVwSEdkZWo1QWZpUWMwNm1YUHozWG9YTkNkM0taQVlHMzdiYnhpOG1jOHF4SjJrTks3bjBvU0YzVlVpcFJDMUQ0OE5rUUJVaU9GUWp6QlRCdTdMVW41MDFOWkl6aXNiYUsyWkluSTBEYXUzaGVDUE5VTlkvR2ZFaWF4MWU4a2o1RlRGQWdnY1l2enovblRqQmsxKzJBZW5TK3hOc0xYZG9sNXhQdXpOOW5LcXNnMEw2U3B6WGRPUjFmUXpXbERVMklVcDFHSzZiaUhkWUVPak0rc243OWxrVFVPMkUzQXNOeEFKdkpLcjRxUmNVN3N4S2cxaEZ6YmgzMHFHR3VZdFNpem85SWdmZ1lvYzJmejFMSDRWaUxsQUFYNEFrK1o5Q1p4WGJnem5IajZGbTlUWi9kVkhWekZQN0RRd2JHQUEwM3h3TFJHQU1sSEFtZ3E2MzN2NVY0VlhjNzRVTCtaY2wrV2l2Zjh4UWxpNWFtQytvbVlUMlAzdXpReG04eUplTXJKeWFjZzd1NERwZm10L2xEY01XU3RibGZlTUt6NW8xNU1TQVVWRklHNG02SGVYQmdMNFBkbk12clAvMWsyRUtKVFNmL0pLTGRNamR3ODdkLzluM3dzR3dJYW9JaldiSzR4bURYMTc3MUxJVk9ZQUdsYnBIeDczSXkwYW9od0VhQmtxRGpJWjFwV1lwOThoZE95QnRYWHJkMVZZT3JBMG1uS1JycXFuYW9GU1hwa3dDbFg4VGRLVjVFSTRsYUdJVkFSQ0VPek1GbXQ1Q0lDTUJRQS9ZaVNVY0pIZWkvNlAxQkxBd1FVQUFBQUNBQUxOR0pZVXJtajJ6OEZBQUNZREFBQUR3QUFBRzF0Y0dGblpTOXdZV2RsTG1KcGJxV1diVXhUVnhqSG4rZjJncjFLdXJjR3N3MFh6Y3d5bVRwaGlicU16UW05a2VtQ3pLbHh1amxIUnNuaVJ0REVxV1FaWmZUdEZoUlVTZ0ZCQllvVWtJSkRsQ0ZFWjh5V0pYNVpZcGE0TFNheTlwWitXTnlTeGZpQkQzdk92ZlhTVjhid1N5bm5mOC8vT2M4NS8xL1B4Y0FQOW5ya01vMzZEZUdPa1hCNzU2b2N5SGZCdnB3Q0NlQlhreE91M3hMcDIvckN2SGZ5TnVPVzRxTDByY1hGeGU4VmJ4TS9QZmpKWWRpT08zRVhmb0I3N0FEZUR4MEFLOHBmd1RKdU9hOXJSTkNYWnVBemFTYXA0azFPbEY2b01nSWVZSXFiRkRNcGkweVMwZkNHNkh5NjZUWmdEU2FUN3BaTUF0cFNTUGNCSFpwVW9VcVR1M2VMemd1di9nZ29hVkpsbEdUNmlReHJOY21LajdRU3BrMERObWhhRTg1VWszSWJWd09lU0s3ZFdyVWU4R1FLN2MrM0FFOXBtZ2RuMWlLWnkxNENiTlMwNW1pdHRmVjFRTGVtdFVTdFUycDliaFBnV1V5MnlaWjk2d0E3dFdtOTBVdDVlUHRMd0s3a1drTzVCYkE3aGJiYUFYaGUwL3FpbDVudEt3ZnMwYlQrYUczdmI5V0FQazI3RU4zQzNqMzFnQmVUdGpCcDJRTll5ajNQSTNJZTFMVWlwSEVMMmxIZmhzSnBoSFRFZHVUT0lJOWNHL0tCOGZwdzgxVjUyQzJQMUlZZDljR2grbEQxb0R6Y0VXb2NDYnJPaG81VEhnRXlGaGwwNWlic3BSTExsbWN0ejVySk5LQ1p5K0s1YzZqcllGWFFvbC9nUlgwWENwMUtJUzl5M2F4UUYvSkIvNWx3WDExZzFNSU05YVZDV1FZYWRCV1ZWdXJJbUw1c3FXR3B3U1FWM2xzaE9vOU0zd09zNEpZb3J1Y1YxeWVaYVUrOGFjOGpVMXJyMUpWQnhkY3NITWhJTTZCZGRUWHdCdDRrVlY3YVRNbjg3RHBnWll6clgxdG50NVVIdXNOOTNvaHREVEpmWjRMdlhlNTNRQ3ZPMVRqcDlwSzlUYkYzeGRvWE1mc0hRTjJrdENkcUJRZk5qWnAzdzMxSWRON1kwRjJPK0MxeXorWmd2dDIvYVdPQnZhaUtOOW44bXo0U2JVVlZUd0JRTHlsZGRRNmpmN3U2Y3NxSm5xMDg3QmtJTmppRDQ1YWdiZmo5KytOMVUwTTFVNjV2NUtzbmdpNWZzTDZaTWhSczhkRy9JY2xCYW1EaUd1dndlTzFVaDI4bkFPZERQb2Yra004Zmx1cklRSzQ2RVBLT3llNmhvTk1lZFBZSFJzZDJ4RDhkR1FoM3R0Tk9DZXkzU0pCaUcxNjR1STVTMC9ZTDBQN05zbEZXRkdwakp4YmVPOHFDOFhjNWg4TnNwN2g4RzBCV2dSWGdiUk45YkJkckFENEh2TVEwWFQ2Tm5GTTFlbXBJMVFDYjhQL2xmNnd1a3YrenlBRHdZRE8yeENNZ3dmZHJBVDA0VHdhYVVHaFE0dFFhbjFZcGwzOFJxT0o4TVNEbkU0cHpXNEt6ZVIwdHVlVXhPU0QvazRwL2V6d0lrdmxLQVZCRHM1eXZCNFZUc2VmNzh2UkJVZUx0bVVUQ0NEdERQdDl1OUM4dXNLMWRLWnRzUnY5cm9uWHR5bWs2dzdhNWtyQXdnWVNZdEZMd1k0WWpDUStNSHM4SjlRK3E4MUtoRXdlTlNzVU1EMHI4MVJxbkE5ZmE1YnBxbGJYQXhMSFFoRDh3ZW95TXlFSjJ1VktzSUhlbXZIOG9PT0dXQjd5eTUzTEtlamtSMkpwUmFFeWtUWUtmMXdDN1JWS2ZSZ3NLN25qYUxIVHhabThrMmk2ejAwaGp0RmtZVWNXTXRsRkcxRmVBVjVpV3pyUjNWWTFlaTFhb0d0QU45QiswblltN2JhUUliUmNWMnZxd0h5OGswSFlUcXdENzVrdGJMM3VJWlhZZ2dZbUhwdjFBRmVkTEd6bDNLYzcrQk9mc0kxOERkZko0dEpGL3QrSS9tRUJiOXNOYW9JWm1PZDgrRk03SG51K0R3a09pVklJZkUyMmo3QXdYNU5zbksvTUtiSmwzN3Bwc2s1VzdSR3Ztblgvb0RQMXpwWTFYb3F1RW5SWXVqeldvYWQyaHBUMzVuVVJQRVZJaC84VXB4N0JjVFZrL0ZXcTFzaXZHTWo1M3lPSXBVUjNKaU5GcUdkK21UbGdUb2FRZmhaNGtsTng4NmlqUTVxWnUxK3F0K0VKUVh1d0VYOXo4d3pYMGlyZGZJbGkrWTV1cFowQlVhTEQ0SXJDTU1VMWdXcDRHeTVJSUxQQXZVRXNEQkJRQUFBQUlBQXMwWWxnNDJZQitKeEFBQUNqZUFBQU5BQUFBY0dGblpTOXdZV2RsTG5odGJPMWRXMi9jeGhWKzc2OVliSjQxeTdseHlOcHlZTWx4WXlBT1ZFdDJuTDV0SkVyYVd0cGRyRlpKM0NlN2JlckVjZUlFYlJDM1FWb2tTSUVnUVd3WFJsckRsK2JIVkJmcktYK2hNME55ZVJ0eXVTS1hXcTNHaG8xZGtuTTRjempmK2M3TWZKdzkvZks3bXh1MXQ1M2VWcXZUbnExRFlOUnJUbnU1czlKcXI4M1dMeStkbjdIcUw1ODV2ZEJjYzJvWHpzM1dzU0grUUlOZnRuUzk2OHpXeFpsNjdmWG1Kdjk4OE5XUEIxOStQUVBydGQ5ME9wdmNXcjMyNiszVzhyV0x6YTFyczNXajd0cFo2SFc2VzJkT3Y5RmE2YS9YcnN6V0VTRzQzamh6K2xXbnRiYmVGMGVnWlp2aXlQeFY4YzFHRU5CNmJVN2FXeEIyeEtrMzVZV0lXUElNQ3M0c0x2YzZHeHV5cEFFb05CRWp3ZUUzM2NNV1FSQlo0bkFqVktQWG10YzcyMzFla2NWdWM1bTNYMXlMcGMwcmlTUHV0ZUs3TkxQb0xQYzd2Yk1icmJXMnJKYzA3ZHM3MzlyWU9OL3BiVGI3L09oQ3I5WHVMenI5N1c3dGZLdmY3eXl1TzA1Zk51M1Y0T09WNE9OY2MvbmFXcSt6M1Y2Ulg2WFhlSHNoZndDdXcvZ1htOVZybDlzdC9uRnpzMTU3elZudFgyejIxbHJpZVlybjFPbUd2MTRTaGNJSDVqcThHcHVoSTd5V1Mrdk9wdnZBaVNqU2JMWGY2cndqSEZ4N1pYV1Z0MVYrZEIvNkt5dTk1anQxcjhoOFo2UFRrMTRhV0hFTGlHTWtNTDNrdkJzL3RMamU3RHJCc1lZOHlEMHJENHVhUUFQN25lN2l4ZmxPdXkxOUx1N2NhN2EzVnJtRFE1M0tpUFlvSStoTzNBd0N2SCtwT3hRMEtMRHRlSjlxaEc0aEsrUSt6bmp2amp6bzExcHQ3ekwzOHh1RHlramZYQktQMU85U2RlLzYrV1pYZkpmbi9HUENxTmZzeGM1R2E0WGZ4L1Z5NEhCWjF5WGVyMmJydkYzY3dFdXJxNFNLdi96Wk9hdjhPOGVzMnlVOWcvNUhyMzZOVUtQNFhaMjNuWTF6elg2VE4zYTc2L1JjcjNsOU9qajNLNmV6NmZSN0xXZHI4UGw2Ylg2anMrV3N1TzY0MkhuYldlcWNPUzNkUGtNZ01HMEM0MzczM1E0TVNCSnU5eTNNYi9kQ3BpQ0VnQ1Flb0RRMEF3bFNXVG9yVHlJYldJYU40aVhucEZFS0VMTnh2T0M4akZBV29CamE4WExuc3U3WUdOUzU0VHNuK0NoOUpuMisyTCsrNFF4Q3hwekRNYmpRcjEwZFJMMDN2U0RIVDc3U1huRlBRVWdJSUVpZXRFME1iSWJFK1JBb2F1YzNuSGM3MHZac25WdFpXdWY5dE8xc2JmbVZrL2VPZ0F1V0F5NWtHZ0FsUE95Q3k4WU1RSWJHQ3k1NExNR0ZDb0tMZHhZMUlKQUpFZ3c1Z0pXb1pXQ0RZM0FFRzM3WktEUlQ2ekdqTWlKUlNZSEoxSkJVbHBsUExYTXV0VXhSTEVLRUxXQW1BQmNBRWxrUVdONTU3a2FjRFVnSWN5RVN3L0VqMGlTQWFVU09BNUdwYUpveE1oQ1pFMDBLRTBPd3BDZ3hCRW1xYWxhSkk1TUNXZzZPS21BMjI5QTRxaHBIbWRTV0UwaUhZS1ZEa05KUmN4SlAzaGtIVXhsWW9xVmdDVnRVSnJCS0xIa0VxckVVeHhJY1c1WUlBY1NteFp3Wm1CZ0FqWm9zWnBrYU5XZk1zRFVzZGN3b09peUR6R3BCVWRCaWp0UmtvaGlBbGhnTUdLVW5rbXo4b1BYWVdvTTJEbG8wTnRBYVJhR2FOS0FCR2dab2tJR3FBVnBlaG1xWEFsRENXVDROb0g0S29BRWFCeWpXQUQxV0FMV3BJcTBOQVJUYlBrRExTM3NKR2ZzUUVpTEI5NXBCa3dDbHhyZ0FpaEZJUnNRUk1hcTBNU3BNVlVhRzRWTlZaaGd3bFpVdGNTQUtFY0hBeUJpSVFzYkV0U1Vnc3B5QmFEWWlpUVYwVGpzT1JLWlA2dEFNUk9aRWs4TEVFQ3dwU2d4QmtxcWFWZUlJVWJrQ1dBS096QXB3eEtqR1VjVTR5cVMybkVBNkJDc2RncFNPbkpPd1laV0VwZkhQcy9nRXFyR1V3RkpSZmNvRUQrTVNCb1l0OW8yNjFEZk9hWlJRenFlY1Jpa3hKN1RHanorUGVEWCtFdmliNW1rVUJCRERqQnhtR2lXajZGQXBTM3JSVWdFYUpKTnFnSmFYYkZZd3orbXh1UVpvQXFCNGVnRjZEQWt5TkkwWkpLRHFhY3pTRWxSYUR2NHlCZFNJVUVEaGVQRjNJZ1hVeEFMSXBqaE5VOFlZb1RBcFhCOWRRWTBBc1JGS1BFR0pLSk1BTVpwUFd6QmdPUGs2aGtRV3o2Z3NBeWJxZmk3cmhoVUpxRVBEdzJJQ2FqRXFHL2RNQ3JGdGdKUEpnQ1kzMHg0WHVlazFnakxvTGp3ZlEva2RESncrSDBOTUU1aTRCTG96eHkvODVJMWhQT3hwUkphUFNMMUdVQkJIbEJNYktRVkhGYXkxVWZFbWdzWlJwVGpTYXdUNXNXU3prckJVem5wYjVoeWxSNkFhUzNFc3NhTHJiWG9LWkV4VGtFSE9wNTZDTEM4bnJHQ056aU5lamI4RS9zYTJScGMxVlQ3cTI2NFpwazRVSm9QOFVZM0o4dkxMY3RidE1wY0ZQQUxYbUV4Z2Nvclg3WTRoL2tMTEFrSE9xVjRXS0MwblplVndZdWF5QUxiRkRoOTZXYURhZlZWbVN0dFk1ZEQ3cXN3Y2RtT1ZvOTFYSlRRaUxMWXNJRHE5QjY1bXEzMWh4V21tSUl2N0FWZ2tDaStUQlBnYWNSdXNITkNDRVdnTnhRTDFzWUFNSHd3cnJJbVhzUStHNVdYbXZPWGVQREE3RkxDNXNRZ0h0eldNNWlvbCtZRW5kcHRTT3gyWlZ0VGo3dHRBWGtUTG1MRENIQ2sweStmaW5uTWJuZVZyTmZISnJVa1EwUlN0OHh2bi9wRjNXbS8ybXN0OUhpZ3VYSlZrYzc2NTJkcTRQbHZmL2UvOUY4OGZISHp4M3NIVFQrdTF4ZGJ2Ukt6blBjQVArL1dhWi9TbHdOZ0N0N1hXYTNiWGZXTnlzN0xaT2dmWVlsZTRUamhZdHNMMVZyZGJXM0F2bkwvcTFybmY5VC91UEx0N2NPL3AzcVBQOW43ODhPRFczZDJIZC9kdlB0aDc5TlgrWDM3Y3ZmMlAvWTl2blc3MHU5d2RYZkdmYTY0eDhNZmdVQ1FjdmlXL3VSRVJuWUxVT0RYcXpCZU1SMGJ2WlJycVBoK09uUkVURTJReEFVaHhyWm5EaGpvMzhWQWQ5Q0VZbWpvTDIzQnR5M2lLRGJHRUhyMHpRbnpJT1NSUlVkL0xDNllBSTVORUhESXdHWVRVV0Y2VjVRQXpISmxoVUhkbEhXU2xpYzBUS2V6U0M0dlhZWDVvdzgrcDd4cFVQdkx3VWgrK3dvTDZ5UmtwODUwcER5M1R3M1BxTzg4cjczTnVxTFBTSGxqK0huOVdlZWU1b1EyWkgzcEZTWW14OUkrL2dlS0ZUYkZKWTJkcndPY0JEY3NFUGJoV2ZKVVIzZDNPY0N1NkdhSVYzUXlSeERkREZDUWEzUXpSSXhtdkhpcDZSMkY2NTlaYnl5bjhiaE9Bb2x6RE16Y3J4RGJRNWdTZlFqZitEaDlGODJjbHljWjVKeWQ3bzNpNlRZNHV0VTVuZUdySDNZNUkyTzJFRDZMVVBrY0d3SWVrZU40dFNIYWpzZDlvYklpL3NVYVB4dnhFeGZ5ZTNRem1oNGRnL3QzN2Z6LzQ3czdPNHh1ak0zeDB3TFBVQ1IyUmVXQWtCNEE4QjBEODM0Z3ZaeWR5QUhVUXo1a0FTTVNxbUR1ZC9QT1ZsOEJQWTZHSUNYWDlpNVpQci84SVk2cWN3VGtjeVNVTHBrWm5NeEtkV1R3NG0vSGd6SWJGWmppSXpieHZaWVZtS3g0aEdJQ2h3SXdSa3BNeXFpQmgyU1kvTjFtQkdVNWlISTRQdE9Ta1hSQ0ZFL01YL3NnV1pHN0dteEdDemVvQ01Lb203UExoMVl2L1BDZ1FlVkU4OHNKazVNVmt4SWhiZTczanRhYlU0R3NWQ3IwcHBTV3dDd1RPb3VWekJWN0ZuQi8zc1lCZWJoOHI2em1LbXpNYm1vOGtRbGw1ZVNUQkloeUJZaHpCNGhTQmhsRUVxb0FpYklxQW9TbGlBaW1DUDVVSzAvU0tXR0x2aDM4ZWZQZE5tU3lCWVpJbFRNMFNtaVZPQ2t2Z3ZDd0JZV3dCSjA0VDJFcWxDUTV6SXRkMk5VMWswNFFYRDlONHd0dmtUdk5FT2srVXNGNlR3UmFLTVlVMUdXd0JvWG9sSmlkZHBCWFhmRkdLcDZhSk1FaGV3bUFFbURIT2dKZ0NSdXdRYlJDYkFKd3lTMjBSOGY3a1laYi9UeHB0eEVkd0tFTE5ES1c2Mk9TOUZtV0xCNmVGUEJSaFB5d1VHd2cxSmZEUytyUnBLUHEwQVZDNFQxdk0zK3hTNVc2TFpidGJrRWl0ZDRGSHNmbGZOaTV2T2IydHhqYi92M0cyMnhXbkdwYzYzRWZ0dGNZMS90OVdaN1hmNkt5dXRwWWRzM0ZoYzIyaDJWOXZRR2JZR0VQTFF0NUhoQW15REFZcDZMYlg1TzA4Vkdmc3hCNWhQVG9oRk9jR2xDSXNsMjdCajB3RnVLb0VFMVhSWFZwVlIvWDdzQ1pQRSsrWk9Ya1BVKzZ1MkhTUDJHMHpGSkNweFVrdlJVNXFFd2lRbmxJTGsxN3RqV2F2Ni8wNkpDYUc4Szc3WTVGblYzNjd2ZFgzVjBlVkQwTmN6bWpzYVdBUWxzSXhIcSt4bGJKUWpoVnY1MDBoT1VadkJyTnZacW51Tlh4c2R2RDVEN3VmdkwvNzdNYnVlNDhXZjM1MjU4WERQN3k0L2Z1OXA1L3UzdjUyOSs2OWczdFBkLy82TGYrNi84RXRmbmJuK1U5aURQZnhoeSsrK3ZhS080anpUUEZuRFNNSHVPMy8zYmladUFqRkw5ci81c25lWnc5MzMvL1Q3dnZmN3p4K2NqbVAxY1JGQjE5L2VmZ2hKVXFTSzVzTWN2V2lWZ0Z5emJBZ3cxOFJVVURCOGxYUnFyS2VvN283czdIVFJLaFczb0VraWNkdjZ1ci9mRGFGR2VJeVByelVHb2JpUTBqc2Q4b2tRMlk2ZDFyNGNjamcwYzR6ZUhSZkVRMTE0OUFiUmdTbHZRREJId1RMbE9xTmFjQUlEV2pHQjR5aEpsdEduaWJUdUN3MDFHUm9wT1ZjUjlWaUU3SmNRMlNjWlBGUjlmempHaUlUV29UQzA0ckxnRnVFdnd1V3I0eS9WZlVjeWRHWkxaMGk4cVpHSmRwd2Z3ZTdTYUp2clEwL3NkcndKM2ZLMUlaVFNScVIxVVFLVDBFcTNoRWJiVU5iclEzWDJ2QlFiSWJqRi81QmFCSmdGUC9OdmFrZlYybHQrSkZydzkyZm9nbEhYa0tTa1Zkcnc5UHJQbjBxamhPdStxTVZhTU41N200QVMxUEU1RkhFc1pwNXEwb2JybUFKbW1RSnJRM1hMSEZ5V0FKWG9RMUhZb2xHMDRUV2hoOG5iYmlDTGN3a1cwekkycjdXaG10dGVEV0VrVnNiVG5GaVF6akl2V1M0bXo3NjJuQUxBenRsbGhweVh3TWpNN0pwMm5EZEdtT042TUkraFlDbWFjTVJZQXlhSjRFOHNwZjNMWmhMRzQ2VG14eENzYkZodUU4ekV5UTNrL1RjalFGRjJlNGUwOEkzTXFDVmErR2JKdFl3eUtSUW5CdFFpckJjdWdVL01oWFJoaGMzVVprMlBLV3FvL3A5V0pPbmlmZUthTU9aQWNLa2w2VU41K0hFQmtpUGxjYW9EVGNqcStTWjJuQk13T0hYeVk4Uk9WYXVEUitxeS83NTJaMlVTeE9hNzUzSEg4UDk3eCs0OXRORTV6RzV1YXNUVnluRUIrTHZjRjIrMlBucHk3MDdOMTNsK3M3emovYWYzOTk1L0JFM3pzM3UzYjQ5UWsxUlVNMzdEM2VmZjdiM3d6ZDduLzg3UjcxZ2daRnNRc3hHSnVTVjVyRkswbVhVTGNER1JjdFh4ZWJLZW83cTdzekdUaE9QczV3OGpveTRscGRGSmVsOExKQ3VhZU1NYjJvU0x6cHl0VW1xSkYyL3p3d3RsR2ZNYXB1eGJoeDZMNDZtQ2RMeDBjaXprZGgvTzBPUWp2TTAyTUxwRGViRWx5ckNQNm8ybThqSU56TEhDUmFmRUVrNk1tQVJDazhyTGdOdUVTMWh3ZktWU2RKVjlSekowWmt0blNMeU51MXFKT25lcjZkTUVuMXJTZnFKbGFRLy9xQk1TVHFUMDdtUlJVeG1uSUlNbmhyMXg5UzBKRjFMMGtNdlNCb1Y2QTBKeGNEUXUwVk5udDVRUzlMVnYzd2VqcndtU2tiZVVWOEMwbUxEeWN2ZnRkZ3daL3JPcW5ocmlZcWZjOVFVTVhrVWNheG0zcXFTcEN0WUlya0JMZE12TG1tV09Ea3NrZmZGcFVLU2RHcGhUUk5ha242OEpPa0t0a2krd01RbVpTOVhMVW5Ya3ZSS0NDUDNPMHdNQVpTUTcxS0FZR1NKME1ZQXBrblNpZjZWaXpJVzlrMDdWZlZ2UW1CUnJVaUhGc21sU0tkV3NrdERHN0J3bDdaTUFOTVU2UWlZeGxFSTBySEJFNGs4eTk3TVNIRGVoTHloNjRXVEloeVhic0dQUzRVRTZZVk5WQ2RJVjFkMVZMOFBhL0kwc1Y3ZUY3R0tDdEtwd1VPTUhpbHBRZnEwQ2RKZFRUY2ZsdTA5K2NRVllGOGVpTHJWRzVuenF3N3VQZDIvLzY4WHR4N3QzWHk0Ky96UCszLzdvOWh2L01hell2cnl1QmpjdlFzM0xzVHJONTVkaWhzeERqK0daQWxGZ0RraEwzaHBNYmdXZzFmTW9UU3ZHRnpNZXNWLzhDT21CeWMyc0ZJNWxHSGYxNXBERXh4SzZDZ1VPbVJveVFjN1dqT2VQcXFrdVRUamNlMWtXRE9PMDd4N05QcHAvZzlsYWNiTlBBMW1kbnFEWWNiRzdVZlZac2J2bkd2d25Ianp5NXlRTjcrOGlGcEVOcDV1UVN2SHkzTFdjU2Y3eGdLdnpKbGYvQjlRU3dNRUZBQUFBQWdBQ3pSaVdEcHoybGxXQWdBQWNRa0FBQlVBQUFCeVpXeHpMM0JoWjJWZlptOXliV0YwY3k1NGJXeWxsc3VPMHpBVWh2ZEl2RU5rMWpST0hPY2lPWXlncU5KSVNLQm11R3hENjZZV3Vhbk5JTXFlQjJBOTd3QVBnT0J0a0ppMzRMaE4yamhURTZOeE52RnAvcy9uWWgrWFhYd3FjdXNqMzJ4RlZjYkltV0JrOFhKUkxVV1p4ZWoxMWV4eGlDNmVQSHpBWnRXbVNCdDRzMkN3YVpWWG0yMDdPMW1zeTNmQW9CR3kzc1RvMGFvZHlOWjlTSkYxdGVZRjM5dkFZS2p6WFZVbnA2SnNZa1E2QU1IeVFkYWNyMkNPTWRheVBGL0Q4anVXUitWandxSllaZEdPNWVJT3RneFNzaUFkYkxFSStQdC84QVp4T2tjTXh1bUtla2NoczVXQ3NKbkk4MW5SS0FXU3RqYmtBTEM3bXNjb3FYS3hSTlplZlBuOGtBMzd2SWc2V2hIRldoSFJpMXlkeU1kNlVkUUxlUkFrZXlGS1BneGEybG9xMVBNdEY5bTYyZTh6S1Q1RUhLaCs5QlRPU1FHRm1GZlg1ZUZVZUVaeUtNOVJUbm9LeUlsRzRVV0tpNmNGUVM2L21xWjFqUFpXSXdlOFVISGd2M0hNSG1TVVRkZnBacGhoYVd2ekJlc2w0alBVRFY1bWFTSHlYWXgrLy9yMjUrZjMyNXN2dHorK3RwV0VEZHdlVDFzRG9oMG9Pb0VTVVNUWHBVNUN3ek1TWlczZFdrRW5kTng3ZWsyT0pLaDgwdXh5ZnRocDkyQlMvOGdNelptRDdnbk5RYTBiZTVaWGl3L0RRdTZOYlNneWdGcFdYL1ljT0k1UGM1SEoyMEgxczZlZ3dYbEZ2MFVOVjJXdjBveS9yQnU0ZVBwVWFiWGtYaVJZRHFmWGI1bDlSOExtUEUvbGZMc1d0UkpQLzRlRGs5QlcwazNHNFRoTUpuYkJseUsxUlpFNUFZNEljWW5uQmdHWjFHV21CbmtINDQ1anFBR0dqR01DQTR3M2lnbXhBWWFPWTF3RGpEK084UXd3d1RqR044Q0U0NWpRQUJPTllpSTF4Y3dlYmtxNHJMcS9UMzhCVUVzREJCUUFBQUFJQUFzMFlsZ2s4TnY0T2dBQUFEb0FBQUFTQUFBQWNtVnNjeTl3WVdkbFgzSmxiSE11ZUcxc3M3R3Z5TTFSS0VzdEtzN016N05WTXRRelVGSkl6VXZPVDhuTVM3ZFZLaTFKMDdWUXNyZmo1YklKU3MxSkxBR3FLYzdJTENqV0I0b0FBRkJMQXdRVUFBQUFDQUFMTkdKWS9tSmpHamNFQUFEWU93QUFDUUFBQUhSb1pXMWxMbmh0Yk8xYnpXN2pOaEMrTDdEdklMQ1gzVU1xeWJiOEE4Z05FamNHRmtnV2FXeTBaMHFpYkNLeWFFaHlzOW43UHNDZTk3cEFiKzBERk8zYkJHamVvaVQxWjF1aW9tVFhpWnhRSjJrNE0rVE1mT1FNSmRFOC9MRHdsTjlSRUdMaUQ0SCtvd1lVNU52RXdmNXNDRmFSZTlBSGh6KzlmbVZPNTJpQlFucW4wQ3QrVXQ3OVBBUWRLbkRpdXNpT2hvRGV2b2NMTkFRblRnQ3ZnSElCc1crUks5YVFDT2JDSStLUmdHdG9wMUpIL2d4NTY1eWNtek5PYk43aGtXMGpQK29Pd1E5dUh5SWRnb1RTbzVTT0JSMUhTeWtkU2tGdXQydTBVMHFiVW15N2g2eU1wMFVwaGoxd1hEZWw2SXlDK3AyY01tQjl0ZnZHSUpNeUtLVnI5VHBXTDZYMEtVWFRvR3QwTWowYUc1Qmo5eXdicU91bXE3bnRCWS9FWHN5Y3V1N0piWitjd1dYTXZkWEFHeWR6dUVSakVpeGdwUHl5d3ZibEdRd3ZoK0JBMzFhVFNZeXg1eVVDMCtzbDdYVkNQT3lJMlBPb0tMOHk3eVFYVUhMYktKQzBEY00zWk5XOFB4SExLZlpSSlVmRzlSdkNzM25FUnRJVzlwaXJwQjNYTmZGYnpZeE5UWHNWK3FMU1VsTmRDMmFUWXYzWXNXMVZ1L21Dckh5MllqSFd6czVnY0lIY3pBZWdBaFF0K29oOXVoNTJKVGcyQjd3YmNPZ3k0a203akhpdVVrYjhPU2Y3UmlRRVdSZFVPNkZwcUpDaDVoSXkxQSsxOHVXRU9zNkRtcVYzbkRnTnR0dW81N2JRb09DUkpBLzJHNTBEK25lajVSeEdFUXA4dnY5dXliM2svZEFsREwyYzJrbnp2amkvQnZKSGNNazQrZnlxUHdWM042VmVVczMrWFdOZFl4c2xZeTFqWGVTV3NXNTByR3NrMEozRmVyMk1HbFN6bi9qT1VSQ1FLODVyQUdXQ1A2SVh0MTAzVmRISEhIT0VBOXREOVQ3MHZQUG5LTUNSYUo0LzlpNFJHWHV4UzJ6b2Q0UFdIWXQxa3hleVBYNmxJTjhxcCswU0FFS1Z6eDRBcGxxUmQ4empsV1h0YVU1cUNzcDI5M3BqajFERzIxOG9BT1F5azdaTEFBaFZQbnNBbUdwRkxqRW5sRVlDK1pQYjQvM2tSajNxVUpGZUY5UkdrZHltTkxCK2VKdzlyVVJMaFhPYWhKYmQ1Um9KZ1FyblNBZzBEZ0swVFZ4VW1GUDBJZUpERE12VVpxMmlZVDBzNnFaYXBiaHVyL2N1K3NxTENEbVkzUTdtYWNBUjk2cng2MG1NS3k5WEdoVmZydkVZMnBjMWYyMFdEMzZ0WlhzZDRSM01BbGFkS1dlRUxac2FVSTR2WjJNY3BZOGxSNFVLaTFWOFZvajFzblZTNk9iZlAvLzc1Ni9iTDU5dS8vNnN2TG41K3NmYndyR2hNZkdqK0NUVmFWaTZldVlNQ3JzdEtnYksySU16aGxqT0VIK3gwOHYvcm5xb3R2S2l0YjQyYlVPYkFQUlBwRzNUVXNIVWVCYVczcVdORmpzQ05DYklaeEF2NEo1bjkxcEg1RWJFVDlXWDJjR2FlVFdnVEtKckQvSHZ6OU01TFFsOUZJYmJjMUVzcGV1N0VUTlY4ZmpqTWxaczJwUXNzYjNSRTE0a2QyTWN6cG5yQkFsblV6SVRyTUZzUEp6bkFua3d3c1FQNTNpWjlVMUhxSnpEYU01QUlIVHJNVnRMWVhDZFNyVkVkazFXaThVNm4xSCsxc3NjUWM4anF5amxhMnVpaGMwamRNaDBpMTF3MWQwK1RzYXlIYVFpQU1xam5Fd08zcGlRRXhKOVN1NVk1dmtmVUVzREJCUUFBQUFJQUFzMFlsaEczeGpMdzBBQUFOZEJBQUFOQUFBQWRHaDFiV0p1WVdsc0xuQnVaNDI4ZFZSVWNiOHZ2R2xFVW1xa1U3b1JTV25wRktSRFFrQkFPcVNsdXhta0cyRW82ZTRTaGtaQUdCb0JhV25wdTNuT2U5Wjd6cnIvM0wyQWdWa3pzL2YreGlkK1FZUzZxaHdPRmhrV0FBQTRDdkl5bWdDQWhBdit2b0tKRFA0TUg0Q05nQTlQSE9YMVhBRGdtZXZqTjlMeUIycFBBS0FCRkdRa3RUd3pEOXE5ZmNobjBoNGUwaElzbUNJZGVJWnhDTWVGNkY3bE5pT3RBSG5jbU1UeWw2M3NJVkQxWWMyK0ZzdnBwK0xEVXJSbkJ0WUtTa01rMXZBR3BaMmFLOW5rSTZrbi9CemZXeGRaKzRMUkZSc1lndkVUZjhsc1J4TW1aY2l6bTFnWXBNTXY0K2lIVGppcUtVVnFVajUzdWs5UGpqU0w4cDcrRWQzK25PMFNhNEVRb0tDZ2lBMHh0RWFpb0JqQWlJVUpDbUpqeVdsVFVLQ0hGTERpNGdiMWFCQmpoRW11bFVRRzllWTZhdlcvZCtWUm1hNHA5eFQ5cFBkT09LdUJ2V3ppR1E0aCtITDBrQ1hxb05JbTc4dEQ3YkozS3VuOHBRVUZRZmhta0FGQm5NM21weHdCdmJwTWFjb05kWFZBUEVQcFhJR3JzTytDelRja2ZJZE9Cb1VHKzIxU1BoVytaeEhjQTZKVTQ4dnQzbzJmbG9RZGx0dVdXajF5Skk3bFl2MzhPU2hVOVpXbjkvZUhVUEJFVGJHN25sdGxKZ3lmbk9ZOCtBd2xNbEpTVWw2NVhSNHVaU2dXS1UrM25VMHA1WHplU3ROaVBUK2JWdnVtV1ZxWlhUaTlJK1YvWkw0Qk1jVVY4enlmMFdGVU9QbE5DNjk1Q2RSa2Z2YTNRM3o2OU9tMTQ2cUV3bjhPR3hzYkJaSmovZ1Q1NUpTVTVxVkROZkU3clVRR0hTcTJkK1YvUkl4akpCbThmY2hpY1F2NjRGeWRQdjNFT3I5ZGdRQ2I5RC9qMThnMGRiSy9qTllMNEp2RFhIWjZKTFI5UjVlZEZ3dTJHSGhVWjFjK3FVYnU4NkU0NVB1aUloeEVXQlZHclFLZGc5VkR1cW5qZWF2aEszNTZVSHZFaTJDZlE1Y2NGQnA0RFR2OFU2TkIyM0VpdzNrTHZueWlsb2xKcHlVY2VvQm9kRmlvWTRGZ2QxenZsdjBwOWR6WUhGelFJQTdycGxPWU1vOFRlNUhaZWZYS3UxU3VpcFVxYnZ2dld1L2xpdjlEUDZuSjdheUJ3MmZSN0k3NmdSQ2tMYzh1TURlV2V0VzYrMU5LWEVaTmpua01DanV1d3E4S0tTaDVLT3dSRFJVdExXUUIzeWNHNk1kSzFybVpHUlM4L3VTRk1TaTA3RlcyR3Z2Zm5ST3p2Y1B1eUpjWWVSUExpeHJqbEtuUi8xNGRjMDhKdXZrdDI0czFUWmxLeU5sQ2ZvWUQvdkhqeCt1amgvdWpLdDhEMndLR05ldU5rc2hlVTZkbXc1NUJiV05qdjd2ek9ieU9mSHRFcS9zQnNycU96cXVQVXpIQ3NVaGJqbll5MTdOYm94a3JuN2V6dEZnWnBaeWxZWlY3d3R1R1g0MDMramRubm9JbEZhdGlZSURZblNuYkhzL3h2Ny9hbGl1WUZQTyt3RDV4YTdSdnJhOTN1enJacksrdkQ0NC84bis0YWZVNE90VDJhRk0yb3RCMit2TUZVM0RMSERMd0dJZXREQWV5VUtjNUl3OGpyNTBpUFBIYjc1WjZ2dlZGRGtiVC9PTmlsNHVsYjcrUmhSNkRsYkxpZmRSdU8xZDVzR2xMZGRNdDk0V3d3dVBQRjhUQi9VM253MDFaWlF1V250SlF3NEhMdUZnakRBYXJyejlYODcrZWpubTEvR3Q1K1g2M3JLcGxhWW5RYU8wNW90WnFmRnBOUEdzbDNTYmQ1RjhQcVlVZXljWVVUTHVNSGU1MTNFL3E0bWFQdUo5SzdhZ0R6NkpYK3lHcnkwR0lYZFdpSjYwWE1zZy9pa0h0OHgyOGs3bFJISElCU0NpUDdXeTVxM0M3LzhOOWFHaG9iQ3d1ei9mZnd4U2lubzRiQXpGWHIrd1Jxa1dhR2E4Y0JGUmNGdXBzN08zdE8rOE9ISjZibDJxeDZvendqOEk1VzBjVVVsMGhWdktKL1A3M3R4R0VURnNyZGV4Z0pnOTVzYzE3UTNHZ2xrV2FwVXFjelF5cEdDenhERGJEeVN5a2hvNlNWZWlXZWgyN3NESTd4RDNjNUg3OTJKT3o4L2FFVVFuNlc0NldVU0g5dGU5MTAvZHVDcXRxYVR3Wlo1MTd5bFQ0T1JqVVpUQm5CZzEyeDU2aU16TXptYWQrSm9jZGhLNTZVSStqWmQ5ZW5GZWU3Y1p4ZzdYbWc3SHQzcGNYRlNLY0h5NUFVS0ZBVVVoVVZGSjYyRFM1WjB3MUUvMzN5dUEzNG1IUS8xYnVQa3Nqd2ZuTUNVUVdkZm5FWlBFNGF0R05uaVl5Yk5tVGx4UnY4SGpJdTV0d0tHT0ovdk1CdmR4MENUOGVvKzluenNLRTkxaEMyQlo2OXpOVmZ1Yy8zNnJoVkhrSlo0RnhvZUViYWJDdkRvUC95dWtWTElqc3JmNThNVzlsNHJYRENLOEpQWmFLYXUvOGplVFliUGdZdHB2UXEwRWFzT2dkN1dhclRFemV2cVdITzN0NzN4UXFKSVZxelcwNmcrMVRzUGVyNmZzZVdQTnJFUG5FczM0dVA2ZWU0Q2N1V3lNN3JhR1REUWZTWWJocHhVSVRleDJPYXoybll5SmNENlUvdzV6V0dNa3g2SVN4c1l6bTVPckVFQTBxMC93cXA4dmVSM2NucVoxdDFwUDUxOWZYSGZmcmZHT0NCVWZLOUNtS20yUmdHRDN1YjdmRnQvWDVzTTFsK2tXZEJORi9DVXJOSFJvUUVxVGVyL3FRcFVYU0FBRUJUZ0U4aWtqUGdPMXdHVHEvenB4UXFWM3VscDAvZi9CSlFZVHhlYmk3TElQQnNyMFBoWTVQSFJEdWRBbjRCZ3FZZlk0SnlpOU81VUtoVU9qdTdrY2VWQkNPRmV3Q0dMQkVMeGRkNEtsYzFHT05YUHl4c0doNm9uck9INExNNFRDcHAvVElxQ3dCS2wwLzI4eXdNZEh2b2pYeVVZYlZoZU1aZGs3Z1hJMzJpQU4zUklQdk1NdTMyOGVPcUdoY2pteWo4ZFhUMDF1aGpGWlVWRHpCb0VBMDlKY2J5ZXlkdGtJNkVlcUNDdjgybmhqTmVmSS8reUlPK1lwaWpJY2F3SXdQQ0VMTWt6VzdVS0RvYUpoZDJtNC9DaUt6bG53aEFicTZkUHRseHJzSmJBMWdZK3crSGgveklNM2Y4aitaOUhOajkyNDZ4L2pPT1pwUWFEK1grOU15SUtrbFMzRDZiS3k1U1UxTEc4bFZaUVBRZUFKVU9uSEh4d3NYU2xwK0RkOFovRHRsUEVBQUZrbzBzRUVYNnBsSmRNWFY3Zm10dmYwdVNlMjFRcEhtd2NGQlVWRlI3NmR2WldWS1doNnRTM2ZYdWM1b1dQQ3puZWx2S2hudnJGbXVCelZTcXBWNDB4WWJIVXpzN1N2Z202eGVweC8yTjI0eElBV3U3dTY4QTJQQ2UrVlNUOWZqdTU5SXhtcTh2dnFkbE1ablJhSWZtU0E1MS85Z0piNHBwM1NEcnVxOU9DbHIxSDZ6b2JGM1VUSzd0MnU5aEkxdXBmVThLanlvbkpXVlZkV3hVMitjREZERmpIZ2poRWIvSlQ3UjdUdEJBR0hLWHp0bWZsMVNDNDFubUJJYXlXM3Zla1N4MExFVXBWREo0bmpWdVNjQ3dtZzRGdDBwc0w3Z1Voa1JSbHdGd1pGTDRuaUI1REdrM2VyUWZOeFZWRHVjSUdyQW1rYWlobE1jTjhReGhqQUFSZEdCS2FmWUJqLzdWQWhEeit1am53VVUzeEUvUHlDc2dKMGthRVVOSmNqam1UQ01sMFRJY2JVcm1lVXQxcy9QeWRVU0Fma1JMZ0U4Z0tFT2tmV2tQQU82T1A2cHVSNE5CSnNYWGZHSlZxQmpjcGpVNS9RZUlWMTJFcFRiWkFta05WUHNaRjRhWU95NVJEZmtrdnVkR2dvL0JCdFFvVWpXQklJRDVHanJVSUE4U2U0QjNoekJHcmNuU0NqSXdXY0V4bk1ROC9CK015QkwybHQ4TXpyQ0s3a0dJbkZESkVnV2l5U3c5WjI5cktKQ2hhTGFNWDlOWTZ4ZktZb3NJRlFxRHgrTlNFSkR1dHZVVVpzWmdoMzZzd2dMQ1FVdEhEbnJMVmJ4K1hjck9wNS9RZmNqTjVYTXJFWEpBVWhZMnpSRUFBcWpEV0NIZzRLa1hnQ1QrUk9zaVJMUXo3dlFUWitBR2FETFBoQnZvck9XQzh0M0hPTWpTOTh6b2sxR0wxbWhMbjlhK3ZJSERCbk5BVGxjaW5jbGhpK1VSalk0Z2JZdks3TnArT3ZHUko3MGp1czFpQ1ppeDBaN0xaWE1FMjZPRW1oekVwaUNZVERXOVlRcEk3cFRXdHZQbGxSV0dWL3kvN1NnbDBRbVBxalBJZjNCaWkvOXRpZmNoZFFqRkE2VG1GNmxMUm5TMSsrVFZrK3llVnVYVmZyVTlXbkIyYjdSM011eENNWDRBekhDdEZIeUw4bFVQVGhrY3RxeFVlZDdjMUZCc0RBVldWbFpia2g1ZWZuSTBueTlyUTZJNjFXalRlaVNGNzVEeWhZcGVlMllUQUZVdS96M2psdXN2VlozMStkemhpNmp4NDJuNEZVdWVXN0VyTGZVMWhKMkFWNjg2aCtxWWM5VVVINmxNd2QrQWRaRWgrbXF2NHBEc0V1a2grMG02N2wxcENmNDgyRVRDUS82MjJKMHpUbWdkTW1YYUhWUVlmaHpLV2VHT1l1bW14eUdqT255REJtUE1JQytxMHNhTmYzSHU3ZEVWTGhKNmpSa1czbjRPL05QNnhZTGdNbHVJU2FMOE02N2dqQStuZWV2QjRXeWYvOHc0ZlQrOTNkdEtJa0pUMTFkWXkvdzNoUzhDd05pdXJmUDZaNG5HVThqT1U3UUZCVkdSRjAxVWdQUDgya2lGZk5zbEpVbG0xNTMwYU1aZWh2Z3lSV0lraG4xTmw5Y3ZOaTZ2RUZDRGZyWks0VEdqNHRWU1VoaTBHczljS0toSmZVODExRmw3MU85QjllU3RTaFp6TmFMTTNOa09lMEJFcmxZQ3FIaFlHTU01aWdaWGEzcERJazdTVVVBdldTVkp1MnpFdzd6clY4a3hFeDZwQXNESUU3QTFHN2RwdkJha1VzZmlHZ2hTa2JYVWd4aWpUZVdRcUtSZU42cnFjMm9WV2ozVERhdjJ4U1l6MVRsaUF5QS9jRVhHaWZEWVBUMUhucDlFb0JVRFJsSXJCUjBTVmtqeEEyVHpsTy9TS29NbVpNeHMvWXNSZElaeXo3SUVSZHY4UFB0SlM3VDZYdjNPaFo4b094L05sdy9QVHZyL25kVjBuL1c0MmZZRjk0b01Ra3l2YmVNRDZNaXk2WGRHbGFrTGNXV0wyNzFQNWlwQnJ5SUxVSWxDNE5KamN3VEkrUFFtQWxVMkdTZThXRGRITWpPOVp0bFZQTzFPMmxaL2p2VElDYVlrNHFldlpvdnBxKzJsd1A0K1UwRnlNZ3FkZHVGNDNYcUIvMGZERVZpWW1JMk56ZFJ5RTF4US9yU1p2RytnSXprKzI4dERGVGdZczYvZnlUUXkza1YvMkg5R0ZBRENmaEtqWWtLZGJUenZwMEpuV2VyL012Mzc4N0YwMVdGQWNxeGh6ZTdLUnVCUUNCQXpiMHdNMVB2dGpjTE1qKy9nTURGd2JVZ24vK2cwb2ZqWDNrT3NiVUZySU1ERFFlZ1ByazlyL0kvMk4xdCtkdnpkQndFUkREemF0bWlWM0grdCtaK1BGa285Ny9LNGpxQ1AzZEZXaExkejlmZSthSFRrQlRreGJlNDVoSkhKTDFRMFc5eXBBMEFKUlFJbkxoTEt2dU9kSTVhbXhDN3hhYmp6dnU5VGlpN1hvM1AxWW41SnRjYk04eks1UnBGc0dpcmFPdW9BbjVVQS95KytINElrQnRBUVg1V042MUtUakJFK1laRVRoczltS2NCdEFxZEt3OUpPYmNXM0p2RWJqT3NMMTJJUVNoNmgrTmtlY1B5TGZPa0c0TmFFTVlyNEpUWmYzY0t5cFpQNE1uS1RPNTI2K2VNUmRUVEVvWnZPZGpZQ0VrVEdiUjFkS2hmKzNqS3BITmdydk5YT2ZqdUdReXlmd1lWWXJsaE02KzR5dnZvRGMrdTY3VTBxK3cwUWFkMTBvNi9JUVdrU2d6UHVEcityVHNkTmhxOGUvZnU3ZHNrRWJMSzluYmZsUTdmalZYc1NTVFB0UkRTdm9TeW9OOGdmL29mMU0rOVVjdE9zSENOL1VveEtIcjd0L2VvNCtZVEV0cXZhbk01S3lzckpEUklPS2pKQ284R1o4cDB0bGNNcTgzNlFROFVaOHd6R0VKcUxKaVBITXNaQ3p0YnJSNmt1bGtOd3NOaTYrME93c2hJVDhkaWsrNE1scUk5cm1yQ0RPdEZTYm45dHhGM0tyNlZPcUk5ZnJ4Zk94NzdQYmNneUR6QXJmYkRhRHFvVFk3NGNxNlU4OUFrZlgzdm5EN0h5TkdHWFlMbTZSYTBNWm4rMjE4d3FBUkJWV0JyYTJ2aWM5emZDbDRhczV2SC9xL3FUMHN0alN0K056TTZKcFFhZWFyTXNUQUxUMURId3VGd2xDOWQxVkd4cnlOazFrRy9VWmVqN2RWUzZZUXJwVVV6VWtDRUZFQ29IVUlWKzRhbENCdURKV09oM1o4bjZnMUxGek1PdnJaR25lTlhXcENCNHQ1L3NscE1aY3J4U2NSM0hyRm5yK3E4djU1V0ZUbklDNk1hN3J6cUkxUjdGQ2dibHBYcm5sM0FhcGJITXFoeUlQUmV5TGsxTmJ5Z1dtcVlQM3l6a1FrRXUrQUFLQnJFQUJhdm5nbDI4cy9mcERyTVJSOEROT2tTU1o0VUJheW9TYkk4WjlGd2FOa3A5aEZyQmkwVHRlL1paRWQvTm1nS2piMlFWL2RNSHE0OUp3a0ZZY2ltb0djOGFyOWNkcHN6MHJHVzlGSUhVNmdVTnBKdlM4TUtsS0MyUlNBM0U3bVBTYkxrUmN0bTRMcFhKUzZkVVppelU4aCswbU5IS2dJS0FOZG9MUDkvdmRTZldnOGF1bE1mcG5QdStZVURvMFdaV3BHZzhneCtGN1U1Uy80UGR5RWtoZFQ2K3ZxZ25sWlJVVm1HZm02cGpFQnIrK0dIcW9VbVRHUk5KbmQwRnlYcjVlQStXVldTRjNlUFBPVFVzVnp0citxdTNYeHoyT3AvVmtBZDBUVVBLU3dxc255NHZ3UEZmWnB5N0J2aERZaHlBVVd0ZDNYMlQxaU4rOEVDVzJWVFBnMzVhOEZvRWRYbDVtR1JvN2FOY3k5S01TY0lBMU1Wck55ZzhWTzV5aWJsQUM5VEtld3hwbkpEUWE2T2YrQkRKYXpneFdTZUZpbWxrdWpqaHgzM2dVL0U3bXh5WTZzS2EzKytYUEt3R3ZtcVlXQmdZQzFKTWZDY0tRc21lck5mdTNHMjZCclc0K3pjcncycVpISEw0ZVFvenBhU2lVREJhSEhWZkkzTnJpOG9ZWGpVN21kOTd6MHpaV0FuMTN0VlhNWnRUUk9hUkNnck44dVhBcDhXZGExWlZQbVpvbUIxOWZVSEMvVjdtUzVqTEhVMC9WMDFsbkN2QXpQNjJTY2tpdG1FdlVQNXJBNXR4d05GcWNiNjFpeVJ3YnJzN21EdkZXcVdabnFKSHZjUmxyMnJZQzNYS2hnRlh6VnA3YnBmdmtnbTEyZFd2UWZsYXIxWTZKejNYNVU0L01CTWRMMXZKYjUzN0tsWm10emtBdWRvWkVBa29TVWVvenBwMnFWOXMxbmcwYWtUUHJOY2FuR2I4OHU3bm4vd1ptSVlxbW0wWCtoTFpSZml1a3gyeVVZc0hlVThYT1VvS1NxeHd4TTM4KytPeFZpMEdNbGlsdjF1RGtLZ1pyZE8zWW1KdmFPbHJ2cnBocHM3dTd6cFpBL0JqTnRJbmx0cFZzSkoxSDR2NjRZM25TTVM1VlpDOHdXWjc1dUdvUndHRGZhSUM5Q1YxRThFUnVNRmRxK3UzSTZ1aE84aE9wb25ObnVTMzNiK1M2S3VhQ282cktHUHFIeDRhQlJCMnIvK003cHlleTJpSnQ1NEZFcCsvMXFudXJEd053aGNvbDRiVXZVZ1hKN2dJaURpUkIvVWlnaC85T0tKTC83NkJjWjBBRWZIK0xQbDRmV3J6ZzY0NmwyRS8rM3Q0ZlhLdkpGL3k2YXRUc1JONlB1Mmt4TTRITXBSeTI0TE1Tb0hEYWVGaFZnMVVZVWxDNmpFR0JrWkJ4ZTZsL1A4SzI5T3hITDJIU29xS3ZLSFdRd2FYcjYraHE5RTNIQ203a1Zhd28zOXJqWUhCZ1pJalQzenZrdGxjMGNhYWd2WS9WcjlGeDZtWXFrOUV6MWQ2ZVYvd3lMeU9ydjZ6LzVFOEJQQ2s1eUZCa3BzOUtxV1hSamlVeXRIR3J2ekpXbWtnZmJDd29JN2FBaG45YXlJOWVPZG9oa1Vva2c1aEU5SGFoa1VkbS9rN1ZhT28weHU4MU5KaUJuN3kxbEJMK25FcTZjS05DNTcyUkxjaExzUW5iNTZkRGFrSFBwYVlFV2tnYzdkTVZjTzBXQi9BK0ljQjF3NDRTU2FWYmFNTlVLR2ppb09EelRQdlppT3lkMi9vUWFmcmliai9IN08yWkYzRWxYQUJHZDFrS3J0dmE5T05uRndjTlpiSnRhanNjRXpXZVg0dXVjVlFTNS9OZmpDT1I0Y0I4V1hISmZjZFBEdWZYZ1ZFajkxM2wwOGdoN29wcHFQQjhqbHRIc0kzemk5YUtCNDdkTlVVVEdxSitHZithdUJzbVhuYVBiMU1hVmVxUDNhZ2kyWDkrRlZPQVAxYVBIdXk5RGJ2MkhpSTh0MWpEWStENXh4RGpzWVBkVWRiNEt6UkR4ZU4yK0pPTWlJMTdEZkdEU0tYZHpXUG13emxjVTUvVHFodWc5TTlxTy85Q2Y4SFFOK2FWN0hQRTExai91NzhaT0JiVXpEOG5ScjFPUnFXQWVMbzcvcDkyYXF5VDBJWEt5VnJ6N2RuajZ2M2ZMbjlOeDZ1Ty9CTTdudXhVTzZQZmRmdm5xc1htUHRiSitUSVVQVnVicTNBZmR2c3VyZVAxSTE4WXRGc2N2RnR6bzZyL1JOVEg4eVMya0x1ZjVSRjg2cUxDMFZjdGNJZSsxemY1b2pEc0pEL3psSWJqWjZSejRIMU5SWFZlSzNxNlVyOWsxcmNOSUt2NzlyemFkYjU3Q3BoWVgwMW83N2EyclZ6SW54YXVUaXplR1hyVjdudTVNSnZxNHNVdHJ6WU1GZmJlZVlnS2xDcXBxN1dSSXh1V29jUEFvSUpxOXMvZk4wN242L24vVGVRTFRHL3VhUmRqZVQzenBqMFlETjg4QWVYTWdVU0pkWlpvZG9HSDN5TFpvSVQrdzIvbmV6eGZnWG9RYVIrR25DN3EzUmpJMWp6enhVa1dNaVJJa1paQUJreFNlMElLcDZndjZkVDIyUDZhWDM1bkFLS0N2SUxQSi85NU9hWkQ2Vjg5c1dXWG11Y0tWSzFGL01TdTEvZXd4V1BoYUhMSUVad3IxcTRnYkUrcHRCOGZ2alJ5YmRldFg1SkxlZ29LQ3drS0dSczRiMGtZYWV2TDZ6N1dNUlFDblB5M3Qvc1Q4ZkFzM0h2TG83OHM5NTBFZ3NwSDc0TjVocTRuY1ZpUGJVRHRHeFh3TlhWRkxDbUVwNnRld3ByWkhzdEVzL3BtRUgwelF4OFUrRVJWYkdUZVYxQTlkQ0pLTHdTcVBXaTZPVkJ4QVRMMGN4K0dwTFlDMU9HMi9nTlgxeWNESzduLzdLR2xyb3VqbzZjM25TWVpFZW93V1ZTNDB2NkRqdnVxLzRlWWtsQVFCcEF6QlBSbVlBeGdnaVpHNzl4SEZDM256SVNlOWc0U2kyOGRzZ242dHJVUFc1M3JHNkhvMm9ZMys2ODhwbGR5UG55VmVLQUp6Z0I2NkhNSC9IZFZhMG9sOU1ySkg2cEJZVVJETGFlU0VFU0lGRVhTOU1QeHJ6b0tNRytRMHdUMzdKbzRxNCsxTVE1M2MyS2RmK0taSW83L2JHNFUxQjU5V2NRZWZWZ2NubW5vSWZFbUtnYmRxK1ZFM1UrZllER1drS2pPaE9SdlpSYjY5aXBLSHM0Z1VDR2pUQWNEY1FFUGdxSXA5Zm9qdUYxaGFMdWNqWG9hRytIa253ZElUUHhXTk1jQ1A2YVBuek50ZkQrZFd0MlJVYU83eUYveTllWXJEUHdYZGxPSHJIK1lFL0dVekwvSXZaMnhUeVQwMTVFNXJSVk1LQzhxWXpyTEp6YmdHRlF0c0FXaTZNVlFzNUJzV0NoUmFZRTdTaW9hOVhXUzFVU1BKYVNtRFlXWk9qRWxJazFvT3UvTHpubGJxTGV4SXBweTBzTEF4NkFzMmZZYlpza1RBTHp1VEZ6aVUxYmUyZGpuZmNnUWdieFVSK2o4UEZCRnNIUTAxUldBK0VyUU9OdGNIK2FLRWVYbFBlME5Dd0VhSGs2dVlXc2Z1cEVjRWRYVUFraUFWeUoyVURnTUxqZTMxbU0xMGM0MWxiSUhsY01wd3Q1ajA4UEF6Mm83eForbFlzcFlpcStKMXJJK0xnMkJPTFkyeEk5YmhQRzh5MU9QZ1dLU1Vlcy9EajM2RGlHdW1MSUtRVWUvNlVLQVVXblpybncwMGg3Rm9Dd2psNHJ3SW9ZU3B4OUxtd3Zhc1pOekZ4UVVUanZLU0hsaWo2ci91N20wY0d0bVo1RTkwYmhuZTUxMGlwM2FmVUwvVC9EeG5rQXkzRlR2ai9lOUNnNmJsWG5kdlpTV1Qrbm5DKzdXelhFWVlFQ2kyeHZtQ2tVSEo3RHo2cUxuWWRwd1I2OHJkdmkrK3AwRkQ2R2ZDeTlNY2x1aVZRcUFMNXQ0R3VQUHcvcTVNdkU3NktON0VIWERPalNPeFE1RkxaTXU4Q3FpZTNkSGZxREREbjFhNHZabVNhaVVPRjhFMVdkYi8zL3crakJjZ1RYcDYvejh5VDhWalV1M0l5Zmw4Mm9vUWowUUlmQXo2cTVQcGhjWWZTTUtwSXFEeWNuUDFVSE9zMnE0YXM0bzNSQXVhNXlVaElqbU1BMWtCVFdMVVhXUzdveUt6WDAvNFMwSzVxbURxeUNVVDJBV3cxRWNOcnZXRmxaV1ZQSjNqaW5MT2ZqM3dFeUxCQ3BJalVBVmtjdEtCdTdUelFlR3Ftc3FKaUU5Rmd1YXF5ZklXVzV0UitpRFV5bmhiNFhLeGFsS3lwR0pSc3dWaENpeDNORTREc1kvclpLMDBsQVhJcjJVa3RFWk92cWZnRWt1dUlLNFhFclo2STNqWExqUSs4aENuS01DbmlBQ1RtUVZjSW9xRXIxcXFPYTVnOUF1UlR0am9hK3Q2TEE4VFRtcG1heXIxSVpDTU1EQzFIbk9BQWx4SVlIUlhMRWlNdnRSZTZCMi9JQ1dlY3NUSFJUOEh3aGJMbjRmb1NEeWNTYzk1dTJMS1RiampxeEl4TUlaVW9FOFEwMHhXVmV3QUc1allOREZrbEtDd1gzVkRYcHZBYmthL2cycUJXTkpidFhLVXZTSDlQT2ZwL3hNc3pnQ1JxbERzbXRKM21qKzYzdUFkVFMraDI0N1grN0VWeWVQL3pWRU04VmJUWDlFWVlYWlpYaCtVRlNubFJVVkZOVFEyTmtlM2FTMlhkUTM3ODNaZURNL3c0cHRFYXd0czBTbXFqYWhZdlVDbUNtVmZYbUtQNlZ5K25KZVJIeVJRaWtRODZYaWJrcmxCSDBPcVNBbkhJU0JJYW5vTEtVbCtzdjRaSnNib2FZV3lMSG4wem11YW5xM0hsbDJXVWF0QmxEelUxb2h5S1JhWEFXaU5qQWpDSVVteDdpSDdUaEZlK2w4RDJDNWpWY0NTSm9JRVVCdU5Ualk3c29NamxERjZ1LzRMVnRONTFzYWxrZVBndkZIcFFzZFliVW4vRHcrazRKM3hUTzlYbUIrOE5ZaGVGODZGeGZsYTFISDFJZjczdFB3NXhZWnBuZWhZaFZTcVdKL20rOTFMeXY0ZVFwZ2Q1QnArYlN3VGdLK3BoNXhLcGVEVzlWdnlDV2RSZEhLUnM1NDZQclpuUGpHWDlsZjd5bmRXRVp6SlB3QmJVYTQvTW5JYUJMRWFURENDU3VvdnVQcEpqNzhuWURkajN5Y0lQNzBBeU1xY2hNbVNjeU5YMEQrNEhVRXRoSmNKV2Z1S1E4TWo5ZmF1U3FPRzRZdGFLTjROcUsvNGRmdjRiUXZiVFk5WHdxanJiRDdxYjByYjNNcnpKbEFSa214ODZxcTVRR2piVGRsOGRpVitHVHNORHJ6NVdtblIyZ0tMZDB3Mk5tSmk0MjVUN1ZiU3JxNnVuS0ZWakszZUJHT21lSVZqeHlPcjkwWks1K0lwUGFsU056dVF0WG1COW1hQWFnd1FTRWJ4NVIxQ0l3aXFvSldFZ1JXQ0pxVTRTQXBPS29zUFhQSXRtMDl2SVJaM29EdERGL2pxZC9GeWJTSXBsV3pRVUlnc0VTQ0VqT2FxQzNpZmROamd3NkFzNjBWZ3BqSG1kYUFkd2RiU21rRUVMeTBGbmdZUlgycWlqRUtsci8xSFh0bDVqTHBEUjVrM0s3TDV6UXMrY3BkNlZYOFQzOWZ3TWJ4c25rMWI5VFNYSGZmVmpuTzMrSkNQS29ZaFllaFo2dmpkbjRqTDZjcENyOTYyYVdBcmkxeVVvOVJ2c1NUOXFEVDJkWlZFY0w2MnR0TTBrVEpGUXp1SnpJdnp0OEMvUGRieGNsbGdGN29sYU42S1ZEcWgwYWNwT3ZxendnRWpQdVVuWWZQVHkzcGtxbXFmS2MxVmI3YmN3Y3FYSmpyb1NuamdRVjNjMUlneDlMa3BWT0oxVy9JUWc2UzQ2dUZsSVRJTXZCVVAyQVRabFU4anB2Ym5NbEY1RllVaS9rUzNDYXVKTjl5L3JiYnYwNlhobzd4cUJFTXVyenF6cjYrczBQaXZWVE1IamZ4bHVFTDNydUxLZmQxY21IVGxOZjFDak5DVTZFRFZuczUyM3hST2FYZHpScnNKaWhtSkR1RTlhbHZsU3pTRUgyS1VYeCtVNzFOK3JzaHRQT3hhT3c1MThFSGhuNW9TZGJmNThZcndLMVZHdmtVb3pkdHpuOVNKZ0Q0c1B5eXVxMUJmc0puTTl0blE4L0cwL0E5aXN4aS9HYzZnTk9qdldJbWZZek5pb0J5Tm55akR4cWlMNlpEVDh2MWMyK2o4QndLNk4zYjBoczdadi83K0g1Q2pTbytUcXFNdWZCZ2E1aE5Da3B1V3pmdmJkVG54TFkxZDUrRHRaQ09tbnpIeXhoS2tDSjdtc05yRVIzbVZHZlA1ZUN6SW1ScW91RkgwQUh3cy94Z1ZacG52YjhkMjRCSXRsOUdoYThQM1NKeENHeUJ1Mlk3RDlLcWZpWUQ3ZnhRVXF5bGFvQmFxTzFoY3FjV0tLZEdiTkRKNk54aGc5SGJ2UXBrdVJoMnA1SVJXU2VReG83Q254Q3h4YlhQVmJwZnA5RjFxT25ncXh1bUZOWWt3eFpsZy94bE92cHBtdm84WGxqUnVUWTBVQ1NzN01FRnN2Y0FHYVUydExla1Q2aVB1MjdSM1FnV1lNeVBjWnJKYko4N3VQNXVpMFZGU2pTYmkwMWM4YjZJY2tvcDBxa25zMENCU1VDZWtwK2pCS3dJVDAvRFRzNTVSRStqKzBySCt3c2JjWFdqOGVZSWkzMjJ4LzVaVXh1N25VNEhEcFZJSUZkRkx6UE5qWG10ZU5qUXNjOU8vUDE1cmJVamw4RlNPUHE4S3U4bnVoTG9lY0ZvaHlPemZmNkxDaWdkY0NBUU5iakxLYUs0azExVmVRSUsvc21ma0RmMU5uTll5YUF1aVZsR25jNUgwckw0KzJrNUVweGEraWczbCs4MXpHT1ZLS1A1SlJnbE1Fblc2dk1DZVl5Q2pLV1owZzVkSjZVa2NYbXdmQVZNTXlZOFdFNE1PUXlqRFFKRmdxa0RiRWlrYWJsb2hrdTcrTE9RaHYrd2JsbzB6RXdlelUrUDNtOXgzNHdsaE5oQktOK25Td0hIUVlGZGw4amVTTG4vMVJCR0pFTnY1ZXNVNFd2UnBZT3pjeU5ERGU2US84WEJReDhNTFhxbTE0dTB3NWY4b2dENEJZODBubE9OQ3VQd0dZVFhRekZzaTRPcHNhNnFiMmtyUGsvM3N0Z0U1SDduRVMzbnBIVkJzSGRaOUJnakpML2JjWDZ6bjhUQnFicHl6RzdJS0lNRUhXOXBJS2pwd2plMTliRnphZmpxc2hUL09LcWltRTI2YVY3VE1SajAvaEJWTTY2ZUdwNzE0WUVDNXJBdklORnp2WjZVbitOZWZuS0dvZFlpWGk1RUJ1bStnS2RVa0owckFaWU9aSGc2L2JVMzF3ckVQK29hcXBaM3oxRW9NSXUybWl2YjNkZDIrMllzZlY2K2JpZ0c3VGo0YmNMcUQrbk5ZeEJsK21JRG9SWUw3TkJiR1lLSy9iL3puUW82Y2NEbU9HRmUva21hcS8xYlpPaDZRVDlSUkVhK0tqdGJ4aCtkWDU4WjlCeWgvOUZ6bVJnZFpyTDNPN1gxQ3BiSE5NNm9DOFhUckJ6N0d5VVloUEZoT0lycVU5V2RlSUlobHdaYzd6TTZUNGhOdWNJaG0yVUt3Q1NHZ2RlNzA5TzNMdlBmWmMvcmY2SUhoWEV2bitxMS9yRWVyY1htc0pTWXdJRXRjcWg2eTVFbDJFb3NPVFJJNG55ZU5WNTR4dGpCR2VwYnpqWVFQUUFjRXRieVhDWXlpcVlvcStpZVd6djFDZzFNNmdLR1dlRmswQ2ZBZFgrTGpPOHppcmdUUjlhaHU3TCtOaG50T2hBNXovZ01KMGpSYkhiRHduclh5ZjdyWXBHVkZFTW1rSzBGWWl3ell4a3lsRE45L2ladFUyTlhlTnBHb0VBRVplVTQxZEdKNXdBb2VLOC9VZ3Y1OHpEanB6WStWM3NuOWFneDRRSWIxcnQzSENHTGZWT3RTK1QwNERpT0hNdDdWV1ZuNk81dnk1SVVmd0JaTjJqdThLU1M4NERKdndKZlQwOUxTMXRjM05OMEFUclNwMi92TTFYQXRkMytCQkFBT2dhK0NkMHBERHhDOTVhdm9IUHovUXl0QkFXSXQ0Z28rVDB3ampTUWp2RUFzTVZ2THhnMlFOakRudE41R3NoZzdTaEZ2aTZCdGFWaUF4aXdGZjRtaFo2ZzN0RjBER1NrWTdPUjJRWkM0RUpDUWdQbVFtenZieS96b0VhU1B6bVp2dlVENWk1ajQ5eWtDVzBFQkJBblpaaVFQeWQ5UGZhREhUdEx4QlJob2p3SlR3TjJDaTFaNThpU05EckZTbURhaWpkNWEzVUdzZlE1TVBrL0ZHYTR2UDJyTHNsa2k0S3BRYkJMeDlmL3ppM3F3ZjhxUm5QVkVPNVJURDdZOVN6TUViRW15VHFGRlNjK2VRK0Z4RUduRklXc2YyNVVTL2ozRFp1ZTl0U3IzMW9wN3hucTM5NHBOL1FKM0FnTzNXM01ES3gvMXJBeTVZd05idFFBTHNMS1UzU3BHYWJBTm9lYVlnd1g4NG1seDJCaVYwK1B3R0FKZ3JwTnA0ZHNwa3NZejVCMXBoYmRhSEZSem5KOThJUlFmVGhzZ2phSnU4NEtCLzZHa0xuZkFDNkQ1aU9ENHJnWHQvdnFFK1pXTmp3K245Q25hSGk0dUx0SFJ2bmMwMHFPVDc1djhtTWxEYTJ2dFc3cXlKWEJMTEV1eWQzQWpNM2ZoN3o4RExrb2c1eTRnaTFXRWpwbE5saHBYTmgrNThhSzNmOUJRdmI4cXh1YTgwVDB5dWxNUFNNdlNhNC9UOXVjOEtXSzNVMHRyM2t0cDl0ZENNUmhXMHZIeEpyelFSN28rZ21QUnJFZGxCbGdPOEMzNEJMSlJ5cldPa21LTDZvWDhHTWJyY1ZYU1RYelY5aW1KaVNxOGs2S2ptMmp2UThxc3RiSHNNV044RXliUTl0YjR6ZGNGYTFqd1crNmM2aTgxczlhMmhuNDNrbnlhMXhZcG5mNWdNUFJuNWZLaUYwUEc3a2N1OGFwN0t3ZW91ZzhsZkVJZUxMSy9KblU5YWRBUlZYMDB5RmhxYTY0WXhHSkFjUGxjMEV1R2IwM3owTFlyd3hCcXF6Rjc1OU0zSCtqaDVPdXpHQ2hXUU5hcG5QVjJSeDJFQnBNclFINUxRQU5DZUxOUmFqWU1CZ3YzbkFKWHVJSVFQdTVkL3RMdmNWeHlMdnFiaHZqRC9LUC9CVDh0eXA5VHFYaTU2emJHVHczT3lxVGFDYVhMeHoxc3c0NWJTNWp2OTlTWGw1MGp5bmtyNERwTWEraEdhL1lncENGZkZ1WXBpWHl0cnU1R0R2YXIyMVRBeEY5bEdRR1BiTTZNSWhtY0JucFpzdmtXaXVMeEhQL1g3VmhTUi8zeDhZNk50bmpuWUN2TUJXY2JPZGg5WmtjQmh6VWxyckt3WkFueXY0T0VUY1lqVytUbDcvWEd5eGQ0cUUrWHZGZWZ5ODdDcVlwSUs2ajZrdmxmN3FBQnZGYm9JMzMzUTZ6NzQ5Tnlvb0xtOC8yaGtaQ1J0Q25YNEloUWdaRklsdWpkNzd6WDZsYWZnSzBsWmpNYzFudVE5SWxZSDE5NzIxbXgzcENNdU1qRlY3SHoyZWRLUnJ1TjUvRWZHWnhHa0pqNU9mN2NQTDVUQVpsVlJHVVVqTmFSNUxmRHlaUW9VZXUzVHNXRXovWjRmd2wyOVNmM3FmaS9OKzRYeCt4R2hidVFzejRZaGpPeTBCbHZmdjk0aEpLakFBZ0p4ZVlEUStZa1lpdFZCTjBTN3luamE2ZmJqNkdvMCtGSzFrSjhwR3p5aHVad2FvSnpPWDFwYmV5b29CeU5Vb0pub25YWUhIVURjRzY3NXR1OVN6dEhhOFEvTjIvNVV2eTRXK3luNUZGb1M5V2Y2V0JQeC9kcHZkMVN2SnI1dDdwVHlmY09iT1NTenZ6aGMyanYzZWxwcjZzbTg2SGR6SVA1d05YNno3R0JqVTFwUzRublVmcmsxbnNPMTZDRzlYcFJxREt1b0lGNTJBUjVYRE9INS9VVUJVZzJkaDdaR00rTDQ0bTQ4SVQ4RDE4NVZqajZKNHlObVRpSXMwODBkMnlQdDV5c3FPSWlEakhGZnd2a3NBNjE2MWxtK2NXVTVEUWhwbXgvKy9HSEIyK3ovY00vam1WbkVnUFArY3pNN25Oci90bnJsS05WeXZxYmNXTTBGYTRMcjdzVS81VFRlZnU1b2VybFliSVV0Z2tMNTJkbkhaVGNlSzc0ZWsvdWN6ZDZYbndpMFdPcG94SFRiUEkraEhBWWtYTWJZcHFEbG9sOCt3UlFRSkNNYWl1V1kvcWEyMHVudm4xY0U0VkVWMmt4V0F4MzR2M081TmRTcVJVU2JKUnhLMno3TDlxNGNtSmlZY055cmFOeHFiSERhR0ZqTXFxNWlZazdYMkx6c2ZMZ0Q2L3IxemZ3NGlYNDh3VVl2bnJqb1JqVGZkV1lsOHl3blFUN3llNm9pelBBem96OXIxc21hdzQ3eE5hVkxUSjdWMXNuSTBWT0FCckhzMDdEblpqei83aURWS08zT29EVFpqbm0xM0xSVG5ISHQyL0srTjdUWlpYc0w0L3h4OEUwMmltUnppOEgzODA1UmFtV2JNM2JGVjlac0RjdVZEdDhRcUJuRGpyOHB3ZFhPZitZdUNDS2lmMFRUL3MrcEMrZjEvNTY2Y1BwaU5aWXBGSjhOTlAxYmovSkc2M3ljeUNqNDg2UkdMaVNHTWxKRys4UElWdzFsZEFpUU16NjN1TGg0bWwxcHFVcXErY1NURU0xemRteWRJdm5ac0c3ZGpxbkFDdFJzMmlXNjJwR0lJZU5TUm9LbGl6bUFvSEVDV1BRNUhhWC9sYTVlcUhIeUdpK0lqcWNyY2VnM0NwN28zeTRVUENMOStBU0dGTVdENWZZTS9NUkducEJLVzdPbkloYml5REJrU2l6K0dCUjh0bG0rcHlzekk4Sk15MGJmVnV6M0Jyak5yYUtXNkRTSWliSUlsVTBSRjJOWkloendqdzRPMURHdUEwNVpiejRIeHZHd0puS2NBaU5mZWN6QjI1ZDF0NE14S0ZobDh0UXhxSVpwNU10dnNUSUwrMWYzNmhaNGF2VWZYVkxyc1BkMHI1VVF4Y0ZHc2tROGtuU2pEMWE1c2NDL2xETUZuVTUrRDZtb3FJU1E5T1VKc2xCcEkzRjdYK3pIaWQ4M1RXZ0tFakgxRjdQaTRPQ0VRSHZ5QkoyMCtydmZxeE9sd0pLVGs1VXpCT3pIczhVZTM0UEprbzFmS0lITnptYzF4bDVIczVFWTk5cW5pbjcrZzU0Wm9ocTdobjFld0pBejFUS05yajVvMEt4V05jZXlGMzAxMGVpS3JSRWJFVytweDQ1TUdOVmlNWS9UeGF2U2lMRHZGVkJSMnBjelJ6UXdLRUF0RmVQdGZqMGxNWEVNN054WFo1SFNudVEvbUZMaTRuajgvTW94Q3dOYnVpd0JJODVVejduK3ptS2J5RDB0VnJmVDBWY1BnMi9WR05QeGxCSVo2bnI0VllZT2F0amhEU29KWmREcHVweTdVK21LZzZFdUt5NWN3L3RtM09tNjkvQlBIc0tidkNvbytCeUlHdlpMUFZ0dUVoWldGT3l1Y3IxYUNxWmYzNnZMRDk5S1RlL1UyU00rTlJwZ2s5SHAvQjBUT2ZJNW16VDVVY1BlYW9GbzRJRFgyQnNrMHNBVDJlRkF1UjBoNE9jNUo5YTQ0cnQ5K1c2cDFXMHdiRno4b1EyMXllaVRYcUl5bkpkanV1Nmd6bWFod1JJQnRibEk4aE9ZWlc3UTZEOXd6M0Zmc01rOHZkMG9wRUNQc0Rkb3NHODFUR1JRSUh5aC9POTNrdHJyNno4RjBtRzRsS0tlM0ZtcS9tZVRzV0R0bHh0Y1pvNTdESjlzem4yMjBQSDJibVdIR3graHd2bWo5MytnZ0w3TFk4VnZHd1B2OVYrNC8xVVJlMnZuWjhURHBRbFhSNTlaZVgxRlJVVjdCWDJhNEsyTjB1bmFWdXpZV0hMVy9WUzl5ZTR5dGcvMld6c1lzdW45N1ZXMTdvaEd5dnQ0MVc5dlM1UEJtTm4vcU5tcm56TnVYUXNsdDBNSVlKc1B4bEt1M0Y4MDlndWE2ODZxK1oxdHhNYmlraUJRNUtQR2hXeWRMYzlMWDc2Y1NmS2RMaDR0S1M5bloyUGpzL2V3Z3IwRjg1ZFNHUnZibDdCRkZnTFMxVHlVUVljeng4ajUvUndHd3Q1QXVNWFUvTXU2VmdwVHRtZFBXaVUyeXZ6bXdyL3R4aWRwYnBGSHlRcVdSZUFCdFZSSVRKWm5lSDJhTnY2MU9HM0psbUtsODlJWVVTTXNyTGtjWVp4S3ZsTzM1ZzVlcGdJenowaWRFdWZWdnVhNXdjcjlvSW5ZeFZPRm5vc0RhcU9tTTJTOUJoVTRQemI4QUlvVVhocHJRdzYxUEYrYXNzVFdESWJ4V2c0VHhRMU8vL3lwOWZhdHkvNFU3bWNJVkh2ZFBjdGRQNFkyN1lWeTUwcW4rOEhDMUpTbVZIZytzNW1CWDlYY1hxTEZFQ01DeWdodnNDbGlnSE1vUU45L0JTeWFsUkx0RkJyWXAvMzJkVHJ2enpmaTZoc2FmUFl5VmtxWWMxQlQ3Y2hKVnBGTklhR0lnd1o3OHZpV2xwWVR5ay9tVURvdFlzQXF4L2NDaEg1SzdlZXNOZXlJNzI4YmRoS05Hamc0ZEwrdkxycU1MMVdiRHk0MnUrQWdEdi9JdHlncHNzUHhUNS8zOGhweTZpZ29STHduaDZLQ0xhR0hiZ0huUjNycjNLeU0wSFdDejdHL2RXODFDckNIUUJGR1p1bkY5aG1FVEZEa2VFc1AxcXpEWGNXNHA5b3NBbmhmVFkvWCs0ODZIL3hBTFBmLzhleUY4dGx3elg3Z1FlQ21leXN3a3ZGcXJxSGl3V1ZPc2JiQU5uRGZ2WFdKam52ZHVabEJqMWVGVUsvemVVQ2JZeVRxMENjSEJ5NldGSm8wWVBGVG8wMTZJa05FU1pTbFhyR040ak03aExOV2thbVdqazVxYW1wY3p5ZGRXWkJzRWhuMW9FdWNRN3c0WFFMUlJLWkt6MVN6ZUI1WFF6WjdMTlN3RTJnbE1DZ2duL1RFSm5wYTZLUFRuTWtOenp3am01bVpTVkg5MXY4M1VmV2J2djZ6dTBwdEtsdWliekRUVER0ZHdWbjViemlJaGsyN2NpTnNva1NHb3VtZHNzcXJIbkw5czNNZDQzdHJSRmp4KzdRUGwrUmM4UXhEM05oNUVDTWpJMEI1MmpYRlUxaEU1SEZaOHRqWW1BWHY0OFNETkhRcHdBNlJhSzlVYk9QaHpqallYOWRoclcwNW1TOGJDOE1tYmtTOGRGcnZxNXRrcERCNWJENU9SSTJGZkNUdmFZSWNWYmFvL2ZEUDByY3hyc01OS3ROMXp2U2g5dk03cnZwUVN6Z3ZOajFhRjc4S29vRkpOWk1aZm5LeUNRY2hpRmxQWDMvWHVkblptT3VKcG9HQjkvdk9jeG9XZmUzUzh2S3pLNSswSkFnbGVsaDRmYXNoSTEwWW1nUVlMY3Y1VDZsUEEyelN0ek5keHBKWjNpb3E5dDlmYURibTZDQURDYjhUK1VZQXpEc0M5OVFmeGdSejYxcllCc0dpZzczeGdYVHZpQVVGZmswazJDVzNpSDNRMFZSdUJadVVRYUhZQmxPNU41NmRQTUJlbjFQK0VaVG11YkdWQWlFaG1xWEpFeng2b1lJOVV3MEhkWmJGSThwcG1Ya3BTbFNueVQ5MjZsZ1N6UVlFTnlUNjN0TWJEb0JjS1VxclZHT2pSeFVuaDQzYm8xa0ROajI3Tkt1VGR6Q3lmSTJkVWp6REUwNjlSTXM4cG5VVFBhZ1lWUnptYmhRSmc0Sno2MUlBUTJYSU84dzlWZXpYK1ZWUy91Zm1mTGd5RkFMR1ZSNGdteUlhSGJoQWZFWTNDTXhTaVF2N0dpNmZ5SUNPQS95SXhnNjFKQ3ZlQVVzcjFTN3RnNENONXZCVk4vQ3I0ZTVzV28xYXlGa21zWkQ2L2krR2dHWXpiVCsvU2krM0RFY3ZkNSt1MXZjalVldElQVzNBMEhWUzFxSHQrQTFZd0s4S1krb1lsTllaeCs1c0xkdmZOenRKMU5nMU1uaTR2ekFpc1VPNHR5cFo2RDJ6REdIRDdzcVREdnZVZGp4d3ROUSt4ZEVzM3JsL1FsMXhYVzJmMFdDZi9tSGhBT3loWnhFL25oaytyZ3pKNjd6TVpSNno5c1h0WEhHQXZBSE5vUzdpbmE4ZEhid0djUUMxLzFWamwvNkJOWVgxM0pOQi9zcnE3ZGJQZ1kzanI5L2pHTktabWtRcEtZZWdEYk1OczdNTld6SzMwNTR1U2pkajE1UmwvaGNUS0dWK3lidjdocTRYK2RMSC8rakZmUXZCb3kxLzZzQlo1eDFVV3lzNUZRcWxFbzJYZC91OFlMQ0E5YThDUXlHaERDdEFnZ1kvNWsyY2MvWVg2ZGRDMDA4REJqY1V2azNSeVU3eHErak00cUZMZ0VVSGNrMjZvWkg5L0VYd3NNTE1sQmFjMTdLUlBKRUI0V3d1SFdTVC9yWll1WDFqVE9UZHc3N2t3QzhqajZWTjUyWTdBMTZWNmMxQUd6S3pBb3NCRCtVU0Nnd1JGZEptSkhSVHNPNmpxMlhvTkt3bEI1QVMwUm9aREtDVzVNVnk3dDExaW9xS01zeGkyN3RvcHJwUVJrbW9aVmVpNVkvRWcwUkxPTDlSalZMRFdzMTdBL1Fza1p0NzZ0dnYwN3N0OTlkNzkvOFdxVHV1NHRqWTRUOSttY3BuZkdkL1VtempKVXFsNTk0TndXQmlKZTJFMFloOEo5S1BkQXA0ajNCc1poeXkvQVY5Yi9CaVA5bW1rR002Mkw3blVONU43eGsyNGxtcGlkbUh4SXdDK3IyNTRVMlBKVkNlUWtNK24yNC9MTDAwNGFjMVNMVFRkV2ROR1ViN3AvSXI5TDFDSWx1S0l1bDFHWFZHa3BTMmx2YlM5L2U5VFk2MVJGQlg0Wm5KU1ZvbzF2YTlZVE9wd2FKeWtXYm8rM0JlczBTdTJlbW5XUVJlSUpqSk1LUFBOOGN3bStzMXlDY055Ykp5d0ZrNU9OeW1HQWZ4eDdwNElRd0tJT1lsSWhnRDk4eWFtRmxZQ0l5TkxHb1orbHVYNStkWjFnOUQzK3VTR0hMR01UUWJjcW9KMnhkUHAxMWh5eURYTU9oQkxkTjM2aVl0RmFCTjlHU3ZMTW9LQ3BZMnlUQ08xZ1R4bldRY3RTeTV3MVdZWkxnMW1udzVIckdDbEUveVlvYUxoV1hvS2lSa2xESDBhY0lRblVJaWZQTlpWS053ekpuSVVVZUdVaWtSTklQWlZBOXFyL1RKSXlKSlR6U1VtWTB0UThUakVOVHJPbUNhK0J2czFiNXlJODFiY0RjaURweWIrNEpmWDE2ZzRCOTdIbGY5a0lSdWprZ3dMSTZ1OS9CekFHcFZ2aWYrSFByczVieVQ0WTZsZWxBUTNrTnFJa0o0ekRPVFpNRVdjcCszVkZYOE5UbGs0TDRPdGZSUUpYVG0rYmNvbjZoTnEvRExhTDJZM2VvTnBDdVJZV2pEeVZzMHU2WEsvNkNBa3RxM3JjeVkrUTBubEVzLzZYMEtOUGxIRFovT2N5VlE4RlcwdEZ4WE5DNnoxdEVVOU1xelc4Q0xnTzBSYmg2K29kSFYvbktqRVg3bDNwcjNpQVlidlZESHowamZZK3JzSWZaRERXNTdzeEVxWjFRMzU1M1pyK0VtYi9ta1J6NmVHRm50dUM1d0t5dEFCMEo2aS81SngxOFp1b3krOUZoMCtzOUNMTTZUMCt0YzI4dUtpSEFsZjhmWE1jcXkrSUJFbDJBWHBBaDRFdUFpUTBmUXVhSW1UZXNtVDRuWnF0UjJGcHB3NGJtWWh2citWNE5sYW5JeTJRZjl3TFBwblBzelVLc0ZjM1RIbXlJNEcrSDhLdkFHai8xZlZ3NGdUK084dXIwVGlvTGVMcVdZMUNuckpZNVcrZC90ZlVvVldacGh2RFUzRTdhQWhMSXJ4QmU2c2xvYXBBVS84SXdORmJFQ1VDNlQrLzNhOGNjZEdpRWtGaERtajBieFR1cjQyaUVrYjFBeE5ZR01nTkxQL1JCODdPdm5CVElZb2E3N0RleHdSa2JHbThzanRXL1RsSlNVb2Uvckd1dnJtWkpHUjBlekRoVG9VdzZ0MVY0SUk4akozRnNOczdVdkg1cHFhcFJWMHc2bk5GTVJqTTIvUVU4RGVtV1grK2J0NHJlVUl1NStkbm9mNXZzVUNCVVZEYW5VaHZvMDhTem1HYjBWRlMza3FlSUd1YkYvSlA1T2RMZ095eGpzNTVwVCtNYTZuZVd4TEhMVVZyQjM3U25jSmhhRnEwNFMwWVhIaS9HVEdoVXBYd0pJRGtJQzBNWXo5ZCtnRUJrK1R5L3VxaG1KSUZScU42NkNHRnZvQ1dEVE8yeHlHOVl3MlJlQ3hrb0JhRnp4ODlicloxQ3dFL3VpYlBHNzdYUXNpZDNnSXRsdks1cnZKT3REczUzUzJxY0dlOFRHc01WR3EyWHFTeXIyNzA2NW8vUmpJQS9PVlJqb1dMT0Vmc0hGZmFaYnowcEVVMEliakV5UkMyaHBhMHNqWVFFV0xFOUtVQUVyR3VrRG11M1RseXFFMzBQZ1NtMkxJR2t0Y1NaNCsvZml2QUtwQjZrbWVmN2JyeVNqclBWalQ4TWE5aGRDVjdRK2VkNC9sUC93Mlh6bzBRbTFRLzBRVForVnliTy9uZVB2TnhEOW5OVFk4MzBlbWhENi81aGducHFhZXQ4NFBUUERDSXZDN3YrQ0JYa3pYTVArS3dEMXliejlPOU9vdlVVMFFDR3hmQ1NVT09Dbjc4UFhjRHRsUkVPL2JER0dQR2VqMWZYWnpuU3hDdm1GQjRXOXFxWTIwbCsxaHpPMU9OR1RIN3FxcGR3cUxxRDQvWmJqNS9WcGp5TU0yZmtFTnR4NjFBR0gzSnlrZGhwYVMxNFBOaHlBeWNvRU5RZG9oR2g3QmI4VHlFV2Nqb2xVMWRhNkhDMjNoNUFVK3VOU0NvTlIwQTdQZGhNVGwwbWlybmpPN01yMzd2TEZ6M1BSS3hlcEMveDNjOTRyeitPVFBMUUl5ZzJiVCs1dmpzU3piYnFZcTEyMlZSVjNJa2lVcC9tbE1MdXVYbnkzeDc1L25BOWNZaVhXLzdvdDlZcTJwMWNqVkJlNzJ6SzV5RHZZRlJNSmd4WXJMbFNCR1IvbkZFQ3pTc0FNbEZURVhKdGtScEd3a2REMjl0enV5eGo1SDNQYnlDb2JOQUFUNjlwOGsrWjN6aC81RFBnU1hPTEZsV0dmaWJDSmtrUmRQNHFob0tGa3VjUVhmZnNRZktiK2sxNUtBOE1SN3hjYnRoOE5pZlFTYklLbkxZVHBxSVR1M3ozbzh6ZW9IMENIZVBZaVRibkZzSkt3c3F0bEFCSmd6WS9GVHZzVHIrc0lnNjV0cnFvU1Y3M1A3TytnN3R1Y040TG1HdGs2MGhwUFZpK0R2akN2NWlackttSUkzcjRZaG1CTzlBbDFRYnF1RVByOHp5Sms4aFBrR1dBdkUweTUvMXhpQkVraXZ3eXdUcjcwYW5WN25NTFdqWDdQaWdtZ0srcU5seEJDVnNlTkJ3RjF4U0MvditiM2JxcnUyaXhzYksxWFd4bitWM0FURXYxNHFzZUZSQ0JVQlh1VTRTdDJmOGJtQWJDZW9ESVhmVEhsTG1IRlY3VUJjbGN6QkZGdzBJTitxdG1lSEwxQ2txRmR4K1JFZG93Sjh1TEgrUmd3SlNFZlVsbkNpbVNPclo2ODdJNEhNck5RZXhsNmJwNDZzOHlYb28vTUVPeEtMTFNnN3ZnV0xWclRYRUFqMTBXeG16L1hTdVIvelhMSGMxbE1Td2IwNjI3VmlnditPKzFSZFVkUjVwNHQvZ2ZLSS9HOThscFZuODZXU2ttTnZMM0kvRDlwL2k4bFJ2V0ZXb3FkYU16Tm5XTExDVkxhMVp3NXp2bWpYWTNDcktPRFNyRDRjV1RRVG5xN1dpclpzRndwS2RTN1grSWpqK1U5MDJDOUZEeWxyUXFpV3JNd2ttdWNFRU1abFpMSG8zMjVtb2x5aGJ6dG00cmtwTVhZcThUVnptOHpWVmp0T0t1anBLUWtTblY1Y3pmSXVldUlMRFNQODUxQ3gvZ3pvL2wrTDU0NDZOZXRiV3hBc2NxdXZPSVZpMFNGVnhsanZpaWVQbWlIYjRUZHZTYXdxalBwZmRXTlBybXVrSXJpVHJTN3UrdDN0MmRpQUswMzdRNUVqZ1J6VmF5V1k1dzc5cGsvRWtCand1cFpzLzV3bUF0anpiWFZKOHJOSkF5MFR0WlFmQzZ4SnZrN1JYN2lLSzRQdjd3Z1BMQ2Zqc2YvTzJleXc3aDFPanIzZ0RXZWxSWmVYRnEreEZ5UEJrbFU5eEVwSC9ueE5TdFczYzNzN3hiTUFMa3ZRQzZ6YUtaVFRRaXlETVoySnY3TDhjTnBOeU1rb05JRzY4c0FFbmVvZW9CMUppRU4xdXV3V2k5MFJSWnpkbnhNU25xV0NZMFVLcDhOOGhYUDN3bHl3c0xDSUJPMEJXSk9URTZ1SFh2Mm1mVVN4bzFKc2doMi9VT2dKaitURXNTWVJKS1YrL0JoL044TExFVWtkWHlLeGI3Z1VnaTJKcDdWT1JEWWJWcjE3dVVBeEt3YUlyRjlsaWJyTWdEQlZ5ZENDOVlrUVdHV1RhS3FqTk9ra2JMNXZtUHFRU3FqUVRUQkhUYjhrbU11ZUtBZ0drbnM5bU1MeVNiK0FuWWNpVy9JRXl1MG5xVEFyMWpJNk1FZnUzWWxrZFFWNDdKRTkwb1VIUTZiTm1KWDdnNDljbnhPaG1aMFRIelBFaU5rMXZ0SlRVWldQanRCa2xOU1puNytOSFRzUmxzM0IxTW5LOXQvek85cGlMLzJ2WWhmdlNEQUpZQVFlWXhZVmlQKy9GdmtYQnkrdGdhL2lvR1VYakt0aEI1UkhxRENCM1hqakhndVFFTmhpd3JnQkd0Wi8wbEFWU0ZLZEZINzhsL2JMN1JSZHdLd2NJa25vT29XcmVyYTFocW9VcEhaVHhxc0tYNmlvUGVaU1FBZi9iNU5NbHRMYUJPcmVJdmdvMzRWSjVFMnNtYkY0eHVRTElYWkw2QUNNZ2Q1SGlqcnluczNWcUNyaTY0ZTl6MTBrUlB5ZHZ2dm5SS1g1N2VuNC80N1NpYlA1czdQei9tc3hqSUZuZGFQWDRsUXRNUzRyemtnT3kvVHR0L1Ewd0pFRWhzMHdTZ01MbFZQUkVkbDNhVGtHOG1WLzJ2UHhua3h6bStldlRXSDZaY2MwOVhRRlRRb2EyU2xUZWJ2NW5KWG8vS1J5WVJ0NzJrM3lwNDVXUzN0bll2MEovYkR0dm5mVWgwa0tMU2Y0eHZOUGRLUGdVR3J6OVdKWHkxcjc1b2pNNUh3ZmF6ekFTUzAybmF1TXJBcGdqSTJ3andBQjNUMGowRi8zQWQ1YzlqcUFGcmpSeGVtb1JPMG8rK3B3aEFhbWtybXVMay9mMzkxYXI0Mzk4cXcya3ZXYm5ORHQ5cUxPR0s1OFdRR1hjUDFncmpzUnFWQW51SFo0TnJOOEJzQ1h2R0hYcU1XNk5NM3YrM1NGbEdZRlk4eWZLUE9vMTJJQ0dKaEZFRlBPWnRXQTU5eWV1NVZOTjcvRFJPdnE2ODM4bHdMMmR6Y0JEMXZFcFBhNGR2Wkk3a1JmOFErcE9LMFZzV2J4L3RpLzFmNklQbUg4WUVOdHQ2eUhMMTY0ZmpxVCtoZVNSY0hDSStmbERjWStnWlZNSmxwb09GRnBDbU5oR0JjalR6N0ZoNjZONU0rSllvWTF5UmNXaVB1SloyT1lybWFjWkpLcWo2SmpPOHNpdnRmbW9Wdlc1RmZ3bXFwdUlkbnVTMk05R1R6aEVIYkd4bkYyZkluUDRyekduUmZqZmFJQnBmdE1YcTUyRWZBM0NaamtjVlJKMEhCUDBYNTB2VXMxajZ1YzRIYnU1L1lENzFUUFBmUDJzMnNCVzd4MmVYSXFLMkR3MHFMbTYxdzFuS0g3MDFmQktFWTFUamdrdkpsZHRaV0dNQWxLNlJSRVNXTDZBdUdoMVBNZVl5TnB5RGpvOXdtYTJMTkJuL0NnK0M2azlvK1k3RjRqcWRiVGd0ZVBaSFJORkRKc2pzaDBBY0pFb1R4b2o0T05UL3VtYnprb2NEZEZwOFJXbzFydi82ajlCV2pYUGZOV280WTRzZ0tNT01obXhMQ1FhL3RvRnJ1dFU0RDBhMG41Q2tTMkMwZ3ZiNFVFRkQ5eXIzMjg2M2FRV3VtN1gvbVVUa0lEMmlRMVA5SkVrVDFNMHRKMzRVUzZWMXFUVXZtaWcxWTA3QzUrTFZvTldMc041Y0NjS0l5MmlzcTdnZGlOeVNTR1V3MGNlTWlTbkx3YWdKbC90Zm1DSURYaXNKV0pVZ2VYbFpTOHAzZDluQ3hHZFIwT0RnNG9HeGdZMk1qOU9aUlRQelozbUE4NlVaSll6TW1KUEdsVVFqQXIwNUppQldXQ3BBd012MXh3Z2FEU1JDdnRhUXpmaUdiVUs1SnhwWEZvZG1qSU14bWs1MTdHYzhZSEdBUjlaSmdvbnd2TlZnS0MxK1R1MC9GZklBekZzUHVYM1FUUm5sRmhmM0QvVjN0aDlGbmw1Y0hpRlI1aGo1VncrYis0MTd6ZU51OXNDVy80MG1QdkU0K1dEVHQ4UEF3Q0hkOXVDekFoOGZSNElGb3FhZWI4ZDBLcVJTdjZZbmZrWkxmL2w1d3hZV1Fad2lpLzNLcTlydTdoa0toR3paNStmbDBFT3l0SGhid1prRHVaYzRza3cwNzRJWnlxNXdHNGIxbXJpTUtXczhMbzJvQnJUSUpoMzV5SzMybFErZmR4ZHJMcnl2SjlvakhuYjc4WkdJUHQ2ZHhjajhJK2pSU2VPU2twYVZ0YlcxQm44NmVhdWlzY0NoTWdSdm5lWVAzK3Q5cWVLT1FhR2J6OE5lQ21wb1R3WmdXd29Fa3RkZHAvaVFMOTNjM0pwNXJhSUNPa2R2TVgvMDliNnZONFJRWXpPL0llMFdFU2tnTzFhcVNkd3VNOWZaWTFvWlhiZHZZbUtyVDlWejRkOGUxbm5yYnVXemZpM242bWRXL2ptOVNlTUxZNGNURXhEbCsxenQvTXdScHZYOHBvUEE1cmNzUUNLRTVEbEo2bk1FOFQwZGZYZG9mN0paVkhUYVdKaVltUHNvMS8vdFhiVW5vQUlEazlMZ1c0T3FLNVFhdCs3bjJBTjJRUlUxcHFjM0Yvcnh2OXArV0FTRk1qUy9jY1pxb3ZQUFJYb0prUmNtOEZJVjJIeStwM05uSmlvQUNmZ2t0MmNtZTk2QUk4eE1QOVZHY1BIYjh1OXE5Q1UvdEJHVklzd2dHTG9WdXMvUG1RcjJ0Mmxmc3dUZ3dRYkp0eGxYaEU1ZCtOTkFRd3JHWEFMWU1jUVI5R2svd2wwU3FwNU5FaXFWa3Vjbmg5dVQvUFRtaGN1ek41N2I3RStIUUtmWXdWbWN6M1hHU1VrWFIvazZVaWxvbEx6UzZnTlU4R2FUaTF3SmZPUnZHa2JXUWwyVytMTDZJelF6U2xIb2VKVUM1djB6MTZmK2JsQ0F2b3MwbE1pWHErcUZ2YmZKd1BVZktaYnpvWVp4ZGNDVHpVQVBuSkM5eDlQWVdBWExHWDJtdXgyREdJZ204cWI1WmVXSXlWMys3dE1ScmE1UW52WC9BUmpLNDllNDNMTTFYN2NTamNhOTZhVkgzQTRpWjVyc3kxbkxhQTV4alY2em1XT0F2L0JlWVdRc3Y4ZnVUblVRWHd2eUVZT3VyM015Wk51My85VThNdXQrckMvN25HUXB0SjBjSTBRUGVtWEkwcWlXLy8yc0FQQlJrVldVcXBVd0QvdzlRU3dFQ0ZBTVVBQUFBQ0FBTE5HSlkwMVAySGJZQkFBQTNCQUFBREFBSkFBQUFBQUFBQUFBQXRvRUFBQUFBWkc5amRXMWxiblF1ZUcxc1ZWUUZBQWQyVitKbFVFc0JBaFFERkFBQUFBZ0FVVE5pV0FibDVIaFdkZ0FBNlhrQUFCb0FDUUFBQUFBQUFBQUFBTGFCNEFFQUFHMWxaR2xoTDJsdFp6RTNNRGt6TXpJek5ESTNOek11Y0c1blZWUUZBQWNhVnVKbFVFc0JBaFFERkFBQUFBZ0FQVE5pV0lkVHNUSGhBUUFBSzBZQUFCb0FDUUFBQUFBQUFBQUFBTGFCYm5nQUFHMWxaR2xoTDJsdFp6RTNNRGt6TXpJek5ESTNOelV1Y0c1blZWUUZBQWYyVmVKbFVFc0JBaFFERkFBQUFBZ0FSek5pV00xV3lVYXBBUUFBWHpNQUFCb0FDUUFBQUFBQUFBQUFBTGFCaDNvQUFHMWxaR2xoTDJsdFp6RTNNRGt6TXpJek5ESTNOemN1Y0c1blZWUUZBQWNHVnVKbFVFc0JBaFFERkFBQUFBZ0Fqak5pV081L2hpZFhhQUFBc21rQUFCb0FDUUFBQUFBQUFBQUFBTGFCYUh3QUFHMWxaR2xoTDJsdFp6RTNNRGt6TXpJek5ESTNPREF1Y0c1blZWUUZBQWVNVnVKbFVFc0JBaFFERkFBQUFBZ0FoVE5pV0hwNDQ2NU5BZ0FBTVdJQUFCb0FDUUFBQUFBQUFBQUFBTGFCOStRQUFHMWxaR2xoTDJsdFp6RTNNRGt6TXpJek5ESTNPREl1Y0c1blZWUUZBQWQ3VnVKbFVFc0JBaFFERkFBQUFBZ0Foek5pV0JZb3ZPa1ZBZ0FBSlZVQUFCb0FDUUFBQUFBQUFBQUFBTGFCZk9jQUFHMWxaR2xoTDJsdFp6RTNNRGt6TXpJek5ESTNPRFF1Y0c1blZWUUZBQWQvVnVKbFVFc0JBaFFERkFBQUFBZ0Eyak5pV0dpbEllQVl0d0VBa2JnQkFCb0FDUUFBQUFBQUFBQUFBTGFCeWVrQUFHMWxaR2xoTDJsdFp6RTNNRGt6TXpJek5ESTNPRFl1Y0c1blZWUUZBQWNkVitKbFVFc0JBaFFERkFBQUFBZ0F6ak5pV05PclZ1VTBBZ0FBRlY0QUFCb0FDUUFBQUFBQUFBQUFBTGFCR2FFQ0FHMWxaR2xoTDJsdFp6RTNNRGt6TXpJek5ESTNPRGd1Y0c1blZWUUZBQWNFVitKbFVFc0JBaFFERkFBQUFBZ0Ewek5pV0FSSjNhOExBZ0FBRlZFQUFCb0FDUUFBQUFBQUFBQUFBTGFCaGFNQ0FHMWxaR2xoTDJsdFp6RTNNRGt6TXpJek5ESTNPVEF1Y0c1blZWUUZBQWNPVitKbFVFc0JBaFFERkFBQUFBZ0FCYXMyV051dWVnbm9Ed0FBTkJJQUFBZ0FDUUFBQUFBQUFBQUFBTGFCeUtVQ0FHMXRMbUpyYVhkcFZWUUZBQWQ2Yks1bFVFc0JBaFFERkFBQUFBZ0FDelJpV0ZLNW85cy9CUUFBbUF3QUFBOEFDUUFBQUFBQUFBQUFBTGFCMXJVQ0FHMXRjR0ZuWlM5d1lXZGxMbUpwYmxWVUJRQUhkbGZpWlZCTEFRSVVBeFFBQUFBSUFBczBZbGc0MllCK0p4QUFBQ2plQUFBTkFBa0FBQUFBQUFBQUFBQzJnVUs3QWdCd1lXZGxMM0JoWjJVdWVHMXNWVlFGQUFkMlYrSmxVRXNCQWhRREZBQUFBQWdBQ3pSaVdEcHoybGxXQWdBQWNRa0FBQlVBQ1FBQUFBQUFBQUFBQUxhQmxNc0NBSEpsYkhNdmNHRm5aVjltYjNKdFlYUnpMbmh0YkZWVUJRQUhkbGZpWlZCTEFRSVVBeFFBQUFBSUFBczBZbGdrOE52NE9nQUFBRG9BQUFBU0FBa0FBQUFBQUFBQUFBQzJnUjNPQWdCeVpXeHpMM0JoWjJWZmNtVnNjeTU0Yld4VlZBVUFCM1pYNG1WUVN3RUNGQU1VQUFBQUNBQUxOR0pZL21KakdqY0VBQURZT3dBQUNRQUpBQUFBQUFBQUFBQUF0b0dIemdJQWRHaGxiV1V1ZUcxc1ZWUUZBQWQyVitKbFVFc0JBaFFERkFBQUFBZ0FDelJpV0ViZkdNdkRRQUFBMTBFQUFBMEFDUUFBQUFBQUFBQUFBTGFCNWRJQ0FIUm9kVzFpYm1GcGJDNXdibWRWVkFVQUIzWlg0bVZRU3dVR0FBQUFBQkVBRVFEK0JBQUEweE1EQUFBQSIsCgkiRmlsZU5hbWUiIDogIuWvvOWbvjEuZW1teCIKfQo="/>
    </extobj>
  </extobjs>
</s:customData>
</file>

<file path=customXml/itemProps1.xml><?xml version="1.0" encoding="utf-8"?>
<ds:datastoreItem xmlns:ds="http://schemas.openxmlformats.org/officeDocument/2006/customXml" ds:itemID="{E76E5AB3-1762-4570-A5C8-B96FEDD6FBEE}">
  <ds:schemaRefs/>
</ds:datastoreItem>
</file>

<file path=customXml/itemProps175.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vt="http://schemas.openxmlformats.org/officeDocument/2006/docPropsVTypes" xmlns="http://schemas.openxmlformats.org/officeDocument/2006/extended-properties">
  <Company>学科网</Company>
  <Paragraphs>464</Paragraphs>
  <Slides>58</Slides>
  <Notes>0</Notes>
  <TotalTime>0</TotalTime>
  <HiddenSlides>0</HiddenSlides>
  <MMClips>0</MMClips>
  <ScaleCrop>0</ScaleCrop>
  <HeadingPairs>
    <vt:vector baseType="variant" size="6">
      <vt:variant>
        <vt:lpstr>Fonts used</vt:lpstr>
      </vt:variant>
      <vt:variant>
        <vt:i4>12</vt:i4>
      </vt:variant>
      <vt:variant>
        <vt:lpstr>Theme</vt:lpstr>
      </vt:variant>
      <vt:variant>
        <vt:i4>1</vt:i4>
      </vt:variant>
      <vt:variant>
        <vt:lpstr>Slide Titles</vt:lpstr>
      </vt:variant>
      <vt:variant>
        <vt:i4>58</vt:i4>
      </vt:variant>
    </vt:vector>
  </HeadingPairs>
  <TitlesOfParts>
    <vt:vector baseType="lpstr" size="71">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2024-03-04T18:32:08.041</cp:lastPrinted>
  <dcterms:created xsi:type="dcterms:W3CDTF">2024-03-04T18:32:08Z</dcterms:created>
  <dcterms:modified xsi:type="dcterms:W3CDTF">2024-03-04T10:32:08Z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