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fntdata" ContentType="application/x-fontdata"/>
  <Default Extension="png" ContentType="image/png"/>
  <Default Extension="gif" ContentType="image/gif"/>
  <Default Extension="wmf" ContentType="image/x-wmf"/>
  <Override PartName="/customXml/item1.xml" ContentType="application/xml"/>
  <Override PartName="/customXml/itemProps1.xml" ContentType="application/vnd.openxmlformats-officedocument.customXmlProperties+xml"/>
  <Override PartName="/customXml/itemProps135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embedTrueTypeFonts="1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403" r:id="rId5"/>
    <p:sldId id="404" r:id="rId6"/>
    <p:sldId id="259" r:id="rId7"/>
    <p:sldId id="260" r:id="rId8"/>
    <p:sldId id="2105" r:id="rId9"/>
    <p:sldId id="4023" r:id="rId10"/>
    <p:sldId id="263" r:id="rId11"/>
    <p:sldId id="3267" r:id="rId12"/>
    <p:sldId id="4117" r:id="rId13"/>
    <p:sldId id="4118" r:id="rId14"/>
    <p:sldId id="4119" r:id="rId15"/>
    <p:sldId id="4120" r:id="rId16"/>
    <p:sldId id="4121" r:id="rId17"/>
    <p:sldId id="4122" r:id="rId18"/>
    <p:sldId id="4123" r:id="rId19"/>
    <p:sldId id="4124" r:id="rId20"/>
    <p:sldId id="4216" r:id="rId21"/>
    <p:sldId id="4217" r:id="rId22"/>
    <p:sldId id="4218" r:id="rId23"/>
    <p:sldId id="3804" r:id="rId24"/>
    <p:sldId id="4220" r:id="rId25"/>
    <p:sldId id="4221" r:id="rId26"/>
    <p:sldId id="4224" r:id="rId27"/>
    <p:sldId id="4225" r:id="rId28"/>
    <p:sldId id="4317" r:id="rId29"/>
    <p:sldId id="4318" r:id="rId30"/>
    <p:sldId id="4319" r:id="rId31"/>
    <p:sldId id="4320" r:id="rId32"/>
    <p:sldId id="4321" r:id="rId33"/>
    <p:sldId id="4222" r:id="rId34"/>
    <p:sldId id="4414" r:id="rId35"/>
    <p:sldId id="4415" r:id="rId36"/>
    <p:sldId id="4416" r:id="rId37"/>
    <p:sldId id="4322" r:id="rId38"/>
    <p:sldId id="4508" r:id="rId39"/>
    <p:sldId id="4509" r:id="rId40"/>
    <p:sldId id="4510" r:id="rId41"/>
    <p:sldId id="3807" r:id="rId42"/>
    <p:sldId id="4511" r:id="rId43"/>
    <p:sldId id="4512" r:id="rId44"/>
    <p:sldId id="4513" r:id="rId45"/>
    <p:sldId id="4514" r:id="rId46"/>
    <p:sldId id="4515" r:id="rId47"/>
    <p:sldId id="4516" r:id="rId48"/>
    <p:sldId id="4517" r:id="rId49"/>
    <p:sldId id="4518" r:id="rId50"/>
    <p:sldId id="4519" r:id="rId51"/>
    <p:sldId id="4520" r:id="rId52"/>
    <p:sldId id="4521" r:id="rId53"/>
    <p:sldId id="4522" r:id="rId54"/>
    <p:sldId id="4523" r:id="rId55"/>
    <p:sldId id="261" r:id="rId56"/>
  </p:sldIdLst>
  <p:sldSz cx="12192000" cy="6858000"/>
  <p:notesSz cx="7103745" cy="10234295"/>
  <p:embeddedFontLst>
    <p:embeddedFont>
      <p:font typeface="思源黑体 CN Normal" panose="02010600030101010101" charset="-122"/>
      <p:regular r:id="rId58"/>
    </p:embeddedFont>
    <p:embeddedFont>
      <p:font typeface="微软雅黑" panose="020B0503020204020204" charset="-122"/>
      <p:regular r:id="rId59"/>
    </p:embeddedFont>
    <p:embeddedFont>
      <p:font typeface="幼圆" panose="02010509060101010101" charset="-122"/>
      <p:regular r:id="rId61"/>
    </p:embeddedFont>
    <p:embeddedFont>
      <p:font typeface="Calibri" panose="020F0502020204030204" charset="0"/>
      <p:regular r:id="rId62"/>
      <p:bold r:id="rId63"/>
      <p:italic r:id="rId64"/>
      <p:boldItalic r:id="rId65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4" userDrawn="1">
          <p15:clr>
            <a:srgbClr val="A4A3A4"/>
          </p15:clr>
        </p15:guide>
        <p15:guide id="2" pos="4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00" d="100"/>
          <a:sy n="100" d="100"/>
        </p:scale>
        <p:origin x="1080" y="90"/>
      </p:cViewPr>
      <p:guideLst>
        <p:guide orient="horz" pos="1974"/>
        <p:guide pos="4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0" cy="720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handoutMaster" Target="handoutMasters/handoutMaster1.xml" /><Relationship Id="rId40" Type="http://schemas.openxmlformats.org/officeDocument/2006/relationships/slide" Target="slides/slide36.xml" /><Relationship Id="rId41" Type="http://schemas.openxmlformats.org/officeDocument/2006/relationships/slide" Target="slides/slide37.xml" /><Relationship Id="rId42" Type="http://schemas.openxmlformats.org/officeDocument/2006/relationships/slide" Target="slides/slide38.xml" /><Relationship Id="rId43" Type="http://schemas.openxmlformats.org/officeDocument/2006/relationships/slide" Target="slides/slide39.xml" /><Relationship Id="rId44" Type="http://schemas.openxmlformats.org/officeDocument/2006/relationships/slide" Target="slides/slide40.xml" /><Relationship Id="rId45" Type="http://schemas.openxmlformats.org/officeDocument/2006/relationships/slide" Target="slides/slide41.xml" /><Relationship Id="rId46" Type="http://schemas.openxmlformats.org/officeDocument/2006/relationships/slide" Target="slides/slide42.xml" /><Relationship Id="rId47" Type="http://schemas.openxmlformats.org/officeDocument/2006/relationships/slide" Target="slides/slide43.xml" /><Relationship Id="rId48" Type="http://schemas.openxmlformats.org/officeDocument/2006/relationships/slide" Target="slides/slide44.xml" /><Relationship Id="rId49" Type="http://schemas.openxmlformats.org/officeDocument/2006/relationships/slide" Target="slides/slide45.xml" /><Relationship Id="rId5" Type="http://schemas.openxmlformats.org/officeDocument/2006/relationships/slide" Target="slides/slide1.xml" /><Relationship Id="rId50" Type="http://schemas.openxmlformats.org/officeDocument/2006/relationships/slide" Target="slides/slide46.xml" /><Relationship Id="rId51" Type="http://schemas.openxmlformats.org/officeDocument/2006/relationships/slide" Target="slides/slide47.xml" /><Relationship Id="rId52" Type="http://schemas.openxmlformats.org/officeDocument/2006/relationships/slide" Target="slides/slide48.xml" /><Relationship Id="rId53" Type="http://schemas.openxmlformats.org/officeDocument/2006/relationships/slide" Target="slides/slide49.xml" /><Relationship Id="rId54" Type="http://schemas.openxmlformats.org/officeDocument/2006/relationships/slide" Target="slides/slide50.xml" /><Relationship Id="rId55" Type="http://schemas.openxmlformats.org/officeDocument/2006/relationships/slide" Target="slides/slide51.xml" /><Relationship Id="rId56" Type="http://schemas.openxmlformats.org/officeDocument/2006/relationships/slide" Target="slides/slide52.xml" /><Relationship Id="rId57" Type="http://schemas.openxmlformats.org/officeDocument/2006/relationships/tags" Target="tags/tag135.xml" /><Relationship Id="rId58" Type="http://schemas.openxmlformats.org/officeDocument/2006/relationships/font" Target="fonts/font1.fntdata" /><Relationship Id="rId59" Type="http://schemas.openxmlformats.org/officeDocument/2006/relationships/font" Target="fonts/font2.fntdata" /><Relationship Id="rId6" Type="http://schemas.openxmlformats.org/officeDocument/2006/relationships/slide" Target="slides/slide2.xml" /><Relationship Id="rId60" Type="http://schemas.openxmlformats.org/officeDocument/2006/relationships/customXmlProps" Target="../customXml/itemProps135.xml" /><Relationship Id="rId61" Type="http://schemas.openxmlformats.org/officeDocument/2006/relationships/font" Target="fonts/font3.fntdata" /><Relationship Id="rId62" Type="http://schemas.openxmlformats.org/officeDocument/2006/relationships/font" Target="fonts/font4.fntdata" /><Relationship Id="rId63" Type="http://schemas.openxmlformats.org/officeDocument/2006/relationships/font" Target="fonts/font5.fntdata" /><Relationship Id="rId64" Type="http://schemas.openxmlformats.org/officeDocument/2006/relationships/font" Target="fonts/font6.fntdata" /><Relationship Id="rId65" Type="http://schemas.openxmlformats.org/officeDocument/2006/relationships/font" Target="fonts/font7.fntdata" /><Relationship Id="rId66" Type="http://schemas.openxmlformats.org/officeDocument/2006/relationships/presProps" Target="presProps.xml" /><Relationship Id="rId67" Type="http://schemas.openxmlformats.org/officeDocument/2006/relationships/viewProps" Target="viewProps.xml" /><Relationship Id="rId68" Type="http://schemas.openxmlformats.org/officeDocument/2006/relationships/theme" Target="theme/theme1.xml" /><Relationship Id="rId69" Type="http://schemas.openxmlformats.org/officeDocument/2006/relationships/tableStyles" Target="tableStyles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8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9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2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4.wmf" /></Relationships>
</file>

<file path=ppt/drawings/_rels/vmlDrawing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7.wmf" /><Relationship Id="rId2" Type="http://schemas.openxmlformats.org/officeDocument/2006/relationships/image" Target="../media/image58.wmf" /><Relationship Id="rId3" Type="http://schemas.openxmlformats.org/officeDocument/2006/relationships/image" Target="../media/image59.wmf" /></Relationships>
</file>

<file path=ppt/drawings/_rels/vmlDrawing6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1.wmf" /><Relationship Id="rId2" Type="http://schemas.openxmlformats.org/officeDocument/2006/relationships/image" Target="../media/image62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单击此处添加副标题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image" Target="file:///D:\qq&#25991;&#20214;\712321467\Image\C2C\Image2\%7b75232B38-A165-1FB7-499C-2E1C792CACB5%7d.png" TargetMode="External" /><Relationship Id="rId12" Type="http://schemas.openxmlformats.org/officeDocument/2006/relationships/image" Target="../media/image1.pn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/>
        </p:nvPicPr>
        <p:blipFill>
          <a:blip r:embed="rId12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.xml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10.xml" /><Relationship Id="rId4" Type="http://schemas.openxmlformats.org/officeDocument/2006/relationships/image" Target="../media/image7.png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oleObject" Target="../embeddings/oleObject1.bin" TargetMode="Internal" /><Relationship Id="rId8" Type="http://schemas.openxmlformats.org/officeDocument/2006/relationships/image" Target="../media/image8.wmf" /><Relationship Id="rId9" Type="http://schemas.openxmlformats.org/officeDocument/2006/relationships/vmlDrawing" Target="../drawings/vmlDrawing1.v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13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14.xml" /><Relationship Id="rId4" Type="http://schemas.openxmlformats.org/officeDocument/2006/relationships/tags" Target="../tags/tag15.xml" /><Relationship Id="rId5" Type="http://schemas.openxmlformats.org/officeDocument/2006/relationships/tags" Target="../tags/tag16.xml" /><Relationship Id="rId6" Type="http://schemas.openxmlformats.org/officeDocument/2006/relationships/image" Target="../media/image5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17.xml" /><Relationship Id="rId4" Type="http://schemas.openxmlformats.org/officeDocument/2006/relationships/tags" Target="../tags/tag18.xml" /><Relationship Id="rId5" Type="http://schemas.openxmlformats.org/officeDocument/2006/relationships/image" Target="../media/image9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19.xml" /><Relationship Id="rId4" Type="http://schemas.openxmlformats.org/officeDocument/2006/relationships/tags" Target="../tags/tag20.xml" /><Relationship Id="rId5" Type="http://schemas.openxmlformats.org/officeDocument/2006/relationships/image" Target="../media/image10.png" /><Relationship Id="rId6" Type="http://schemas.openxmlformats.org/officeDocument/2006/relationships/tags" Target="../tags/tag21.xml" /><Relationship Id="rId7" Type="http://schemas.openxmlformats.org/officeDocument/2006/relationships/tags" Target="../tags/tag22.xml" /><Relationship Id="rId8" Type="http://schemas.openxmlformats.org/officeDocument/2006/relationships/tags" Target="../tags/tag23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7.xml" /><Relationship Id="rId11" Type="http://schemas.openxmlformats.org/officeDocument/2006/relationships/image" Target="../media/image15.png" /><Relationship Id="rId12" Type="http://schemas.openxmlformats.org/officeDocument/2006/relationships/image" Target="../media/image16.png" /><Relationship Id="rId13" Type="http://schemas.openxmlformats.org/officeDocument/2006/relationships/image" Target="../media/image17.png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24.xml" /><Relationship Id="rId5" Type="http://schemas.openxmlformats.org/officeDocument/2006/relationships/tags" Target="../tags/tag25.xml" /><Relationship Id="rId6" Type="http://schemas.openxmlformats.org/officeDocument/2006/relationships/image" Target="../media/image12.png" /><Relationship Id="rId7" Type="http://schemas.openxmlformats.org/officeDocument/2006/relationships/image" Target="../media/image13.png" /><Relationship Id="rId8" Type="http://schemas.openxmlformats.org/officeDocument/2006/relationships/tags" Target="../tags/tag26.xml" /><Relationship Id="rId9" Type="http://schemas.openxmlformats.org/officeDocument/2006/relationships/image" Target="../media/image14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28.xml" /><Relationship Id="rId5" Type="http://schemas.openxmlformats.org/officeDocument/2006/relationships/tags" Target="../tags/tag29.xml" /><Relationship Id="rId6" Type="http://schemas.openxmlformats.org/officeDocument/2006/relationships/image" Target="../media/image14.png" /><Relationship Id="rId7" Type="http://schemas.openxmlformats.org/officeDocument/2006/relationships/image" Target="../media/image1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32.xml" /><Relationship Id="rId5" Type="http://schemas.openxmlformats.org/officeDocument/2006/relationships/tags" Target="../tags/tag33.xml" /><Relationship Id="rId6" Type="http://schemas.openxmlformats.org/officeDocument/2006/relationships/image" Target="../media/image19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34.xml" /><Relationship Id="rId5" Type="http://schemas.openxmlformats.org/officeDocument/2006/relationships/tags" Target="../tags/tag35.xml" /><Relationship Id="rId6" Type="http://schemas.openxmlformats.org/officeDocument/2006/relationships/image" Target="../media/image20.png" /><Relationship Id="rId7" Type="http://schemas.openxmlformats.org/officeDocument/2006/relationships/tags" Target="../tags/tag36.xml" /><Relationship Id="rId8" Type="http://schemas.openxmlformats.org/officeDocument/2006/relationships/tags" Target="../tags/tag37.xml" /><Relationship Id="rId9" Type="http://schemas.openxmlformats.org/officeDocument/2006/relationships/image" Target="../media/image21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3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.xml" /><Relationship Id="rId3" Type="http://schemas.openxmlformats.org/officeDocument/2006/relationships/image" Target="../media/image2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22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43.xml" /><Relationship Id="rId4" Type="http://schemas.openxmlformats.org/officeDocument/2006/relationships/image" Target="../media/image23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44.xml" /><Relationship Id="rId4" Type="http://schemas.openxmlformats.org/officeDocument/2006/relationships/image" Target="../media/image24.png" /><Relationship Id="rId5" Type="http://schemas.openxmlformats.org/officeDocument/2006/relationships/tags" Target="../tags/tag45.xml" /><Relationship Id="rId6" Type="http://schemas.openxmlformats.org/officeDocument/2006/relationships/tags" Target="../tags/tag46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tags" Target="../tags/tag49.xml" /><Relationship Id="rId6" Type="http://schemas.openxmlformats.org/officeDocument/2006/relationships/tags" Target="../tags/tag50.xml" /><Relationship Id="rId7" Type="http://schemas.openxmlformats.org/officeDocument/2006/relationships/tags" Target="../tags/tag51.xml" /><Relationship Id="rId8" Type="http://schemas.openxmlformats.org/officeDocument/2006/relationships/tags" Target="../tags/tag52.xml" /><Relationship Id="rId9" Type="http://schemas.openxmlformats.org/officeDocument/2006/relationships/tags" Target="../tags/tag53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54.xml" /><Relationship Id="rId4" Type="http://schemas.openxmlformats.org/officeDocument/2006/relationships/image" Target="../media/image24.png" /><Relationship Id="rId5" Type="http://schemas.openxmlformats.org/officeDocument/2006/relationships/tags" Target="../tags/tag55.xml" /><Relationship Id="rId6" Type="http://schemas.openxmlformats.org/officeDocument/2006/relationships/tags" Target="../tags/tag56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62.xml" /><Relationship Id="rId11" Type="http://schemas.openxmlformats.org/officeDocument/2006/relationships/image" Target="../media/image27.png" /><Relationship Id="rId12" Type="http://schemas.openxmlformats.org/officeDocument/2006/relationships/image" Target="../media/image28.png" /><Relationship Id="rId2" Type="http://schemas.openxmlformats.org/officeDocument/2006/relationships/image" Target="../media/image3.png" /><Relationship Id="rId3" Type="http://schemas.openxmlformats.org/officeDocument/2006/relationships/tags" Target="../tags/tag57.xml" /><Relationship Id="rId4" Type="http://schemas.openxmlformats.org/officeDocument/2006/relationships/tags" Target="../tags/tag58.xml" /><Relationship Id="rId5" Type="http://schemas.openxmlformats.org/officeDocument/2006/relationships/image" Target="../media/image25.png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ags" Target="../tags/tag61.xml" /><Relationship Id="rId9" Type="http://schemas.openxmlformats.org/officeDocument/2006/relationships/image" Target="../media/image26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63.xml" /><Relationship Id="rId4" Type="http://schemas.openxmlformats.org/officeDocument/2006/relationships/image" Target="../media/image24.png" /><Relationship Id="rId5" Type="http://schemas.openxmlformats.org/officeDocument/2006/relationships/tags" Target="../tags/tag64.xml" /><Relationship Id="rId6" Type="http://schemas.openxmlformats.org/officeDocument/2006/relationships/tags" Target="../tags/tag65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71.xml" /><Relationship Id="rId11" Type="http://schemas.openxmlformats.org/officeDocument/2006/relationships/image" Target="../media/image31.png" /><Relationship Id="rId2" Type="http://schemas.openxmlformats.org/officeDocument/2006/relationships/image" Target="../media/image3.png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image" Target="../media/image29.png" /><Relationship Id="rId6" Type="http://schemas.openxmlformats.org/officeDocument/2006/relationships/tags" Target="../tags/tag68.xml" /><Relationship Id="rId7" Type="http://schemas.openxmlformats.org/officeDocument/2006/relationships/tags" Target="../tags/tag69.xml" /><Relationship Id="rId8" Type="http://schemas.openxmlformats.org/officeDocument/2006/relationships/image" Target="../media/image30.png" /><Relationship Id="rId9" Type="http://schemas.openxmlformats.org/officeDocument/2006/relationships/tags" Target="../tags/tag70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7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73.xml" /><Relationship Id="rId4" Type="http://schemas.openxmlformats.org/officeDocument/2006/relationships/image" Target="../media/image32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74.xml" /><Relationship Id="rId4" Type="http://schemas.openxmlformats.org/officeDocument/2006/relationships/tags" Target="../tags/tag75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76.xml" /><Relationship Id="rId4" Type="http://schemas.openxmlformats.org/officeDocument/2006/relationships/tags" Target="../tags/tag77.xml" /><Relationship Id="rId5" Type="http://schemas.openxmlformats.org/officeDocument/2006/relationships/image" Target="../media/image33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78.xml" /><Relationship Id="rId4" Type="http://schemas.openxmlformats.org/officeDocument/2006/relationships/tags" Target="../tags/tag79.xml" /><Relationship Id="rId5" Type="http://schemas.openxmlformats.org/officeDocument/2006/relationships/image" Target="../media/image34.png" /><Relationship Id="rId6" Type="http://schemas.openxmlformats.org/officeDocument/2006/relationships/image" Target="../media/image35.jpeg" /><Relationship Id="rId7" Type="http://schemas.openxmlformats.org/officeDocument/2006/relationships/image" Target="../media/image36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80.xml" /><Relationship Id="rId4" Type="http://schemas.openxmlformats.org/officeDocument/2006/relationships/tags" Target="../tags/tag81.xml" /><Relationship Id="rId5" Type="http://schemas.openxmlformats.org/officeDocument/2006/relationships/image" Target="../media/image37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82.xml" /><Relationship Id="rId4" Type="http://schemas.openxmlformats.org/officeDocument/2006/relationships/image" Target="../media/image38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83.xml" /><Relationship Id="rId4" Type="http://schemas.openxmlformats.org/officeDocument/2006/relationships/image" Target="../media/image39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84.xml" /><Relationship Id="rId4" Type="http://schemas.openxmlformats.org/officeDocument/2006/relationships/image" Target="../media/image40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85.xml" /><Relationship Id="rId5" Type="http://schemas.openxmlformats.org/officeDocument/2006/relationships/tags" Target="../tags/tag86.xml" /><Relationship Id="rId6" Type="http://schemas.openxmlformats.org/officeDocument/2006/relationships/image" Target="../media/image41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44.png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87.xml" /><Relationship Id="rId5" Type="http://schemas.openxmlformats.org/officeDocument/2006/relationships/tags" Target="../tags/tag88.xml" /><Relationship Id="rId6" Type="http://schemas.openxmlformats.org/officeDocument/2006/relationships/image" Target="../media/image42.png" /><Relationship Id="rId7" Type="http://schemas.openxmlformats.org/officeDocument/2006/relationships/tags" Target="../tags/tag89.xml" /><Relationship Id="rId8" Type="http://schemas.openxmlformats.org/officeDocument/2006/relationships/tags" Target="../tags/tag90.xml" /><Relationship Id="rId9" Type="http://schemas.openxmlformats.org/officeDocument/2006/relationships/image" Target="../media/image43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3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91.xml" /><Relationship Id="rId5" Type="http://schemas.openxmlformats.org/officeDocument/2006/relationships/tags" Target="../tags/tag92.xml" /><Relationship Id="rId6" Type="http://schemas.openxmlformats.org/officeDocument/2006/relationships/image" Target="../media/image45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93.xml" /><Relationship Id="rId5" Type="http://schemas.openxmlformats.org/officeDocument/2006/relationships/tags" Target="../tags/tag94.xml" /><Relationship Id="rId6" Type="http://schemas.openxmlformats.org/officeDocument/2006/relationships/image" Target="../media/image46.png" /><Relationship Id="rId7" Type="http://schemas.openxmlformats.org/officeDocument/2006/relationships/tags" Target="../tags/tag95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96.xml" /><Relationship Id="rId5" Type="http://schemas.openxmlformats.org/officeDocument/2006/relationships/tags" Target="../tags/tag97.xml" /><Relationship Id="rId6" Type="http://schemas.openxmlformats.org/officeDocument/2006/relationships/image" Target="../media/image47.pn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98.x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99.xml" /><Relationship Id="rId4" Type="http://schemas.openxmlformats.org/officeDocument/2006/relationships/tags" Target="../tags/tag100.xml" /><Relationship Id="rId5" Type="http://schemas.openxmlformats.org/officeDocument/2006/relationships/tags" Target="../tags/tag101.xml" /><Relationship Id="rId6" Type="http://schemas.openxmlformats.org/officeDocument/2006/relationships/image" Target="../media/image48.png" /><Relationship Id="rId7" Type="http://schemas.openxmlformats.org/officeDocument/2006/relationships/oleObject" Target="../embeddings/oleObject2.bin" TargetMode="Internal" /><Relationship Id="rId8" Type="http://schemas.openxmlformats.org/officeDocument/2006/relationships/image" Target="../media/image49.wmf" /><Relationship Id="rId9" Type="http://schemas.openxmlformats.org/officeDocument/2006/relationships/vmlDrawing" Target="../drawings/vmlDrawing2.vm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102.xml" /><Relationship Id="rId4" Type="http://schemas.openxmlformats.org/officeDocument/2006/relationships/tags" Target="../tags/tag103.xml" /><Relationship Id="rId5" Type="http://schemas.openxmlformats.org/officeDocument/2006/relationships/tags" Target="../tags/tag104.xml" /><Relationship Id="rId6" Type="http://schemas.openxmlformats.org/officeDocument/2006/relationships/tags" Target="../tags/tag105.xml" /><Relationship Id="rId7" Type="http://schemas.openxmlformats.org/officeDocument/2006/relationships/image" Target="../media/image50.pn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vmlDrawing" Target="../drawings/vmlDrawing3.vml" /><Relationship Id="rId2" Type="http://schemas.openxmlformats.org/officeDocument/2006/relationships/image" Target="../media/image3.png" /><Relationship Id="rId3" Type="http://schemas.openxmlformats.org/officeDocument/2006/relationships/tags" Target="../tags/tag106.xml" /><Relationship Id="rId4" Type="http://schemas.openxmlformats.org/officeDocument/2006/relationships/tags" Target="../tags/tag107.xml" /><Relationship Id="rId5" Type="http://schemas.openxmlformats.org/officeDocument/2006/relationships/tags" Target="../tags/tag108.xml" /><Relationship Id="rId6" Type="http://schemas.openxmlformats.org/officeDocument/2006/relationships/tags" Target="../tags/tag109.xml" /><Relationship Id="rId7" Type="http://schemas.openxmlformats.org/officeDocument/2006/relationships/image" Target="../media/image51.png" /><Relationship Id="rId8" Type="http://schemas.openxmlformats.org/officeDocument/2006/relationships/oleObject" Target="../embeddings/oleObject3.bin" TargetMode="Internal" /><Relationship Id="rId9" Type="http://schemas.openxmlformats.org/officeDocument/2006/relationships/image" Target="../media/image52.wmf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55.png" /><Relationship Id="rId11" Type="http://schemas.openxmlformats.org/officeDocument/2006/relationships/vmlDrawing" Target="../drawings/vmlDrawing4.vml" /><Relationship Id="rId2" Type="http://schemas.openxmlformats.org/officeDocument/2006/relationships/image" Target="../media/image3.png" /><Relationship Id="rId3" Type="http://schemas.openxmlformats.org/officeDocument/2006/relationships/tags" Target="../tags/tag110.xml" /><Relationship Id="rId4" Type="http://schemas.openxmlformats.org/officeDocument/2006/relationships/tags" Target="../tags/tag111.xml" /><Relationship Id="rId5" Type="http://schemas.openxmlformats.org/officeDocument/2006/relationships/tags" Target="../tags/tag112.xml" /><Relationship Id="rId6" Type="http://schemas.openxmlformats.org/officeDocument/2006/relationships/tags" Target="../tags/tag113.xml" /><Relationship Id="rId7" Type="http://schemas.openxmlformats.org/officeDocument/2006/relationships/image" Target="../media/image53.png" /><Relationship Id="rId8" Type="http://schemas.openxmlformats.org/officeDocument/2006/relationships/oleObject" Target="../embeddings/oleObject4.bin" TargetMode="Internal" /><Relationship Id="rId9" Type="http://schemas.openxmlformats.org/officeDocument/2006/relationships/image" Target="../media/image54.wmf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oleObject" Target="../embeddings/oleObject6.bin" TargetMode="Internal" /><Relationship Id="rId11" Type="http://schemas.openxmlformats.org/officeDocument/2006/relationships/image" Target="../media/image58.wmf" /><Relationship Id="rId12" Type="http://schemas.openxmlformats.org/officeDocument/2006/relationships/oleObject" Target="../embeddings/oleObject7.bin" TargetMode="Internal" /><Relationship Id="rId13" Type="http://schemas.openxmlformats.org/officeDocument/2006/relationships/image" Target="../media/image59.wmf" /><Relationship Id="rId14" Type="http://schemas.openxmlformats.org/officeDocument/2006/relationships/vmlDrawing" Target="../drawings/vmlDrawing5.vml" /><Relationship Id="rId2" Type="http://schemas.openxmlformats.org/officeDocument/2006/relationships/image" Target="../media/image3.png" /><Relationship Id="rId3" Type="http://schemas.openxmlformats.org/officeDocument/2006/relationships/tags" Target="../tags/tag114.xml" /><Relationship Id="rId4" Type="http://schemas.openxmlformats.org/officeDocument/2006/relationships/tags" Target="../tags/tag115.xml" /><Relationship Id="rId5" Type="http://schemas.openxmlformats.org/officeDocument/2006/relationships/tags" Target="../tags/tag116.xml" /><Relationship Id="rId6" Type="http://schemas.openxmlformats.org/officeDocument/2006/relationships/tags" Target="../tags/tag117.xml" /><Relationship Id="rId7" Type="http://schemas.openxmlformats.org/officeDocument/2006/relationships/image" Target="../media/image56.png" /><Relationship Id="rId8" Type="http://schemas.openxmlformats.org/officeDocument/2006/relationships/oleObject" Target="../embeddings/oleObject5.bin" TargetMode="Internal" /><Relationship Id="rId9" Type="http://schemas.openxmlformats.org/officeDocument/2006/relationships/image" Target="../media/image57.wmf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oleObject" Target="../embeddings/oleObject9.bin" TargetMode="Internal" /><Relationship Id="rId11" Type="http://schemas.openxmlformats.org/officeDocument/2006/relationships/image" Target="../media/image62.wmf" /><Relationship Id="rId12" Type="http://schemas.openxmlformats.org/officeDocument/2006/relationships/vmlDrawing" Target="../drawings/vmlDrawing6.vml" /><Relationship Id="rId2" Type="http://schemas.openxmlformats.org/officeDocument/2006/relationships/image" Target="../media/image3.png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tags" Target="../tags/tag120.xml" /><Relationship Id="rId6" Type="http://schemas.openxmlformats.org/officeDocument/2006/relationships/tags" Target="../tags/tag121.xml" /><Relationship Id="rId7" Type="http://schemas.openxmlformats.org/officeDocument/2006/relationships/image" Target="../media/image60.png" /><Relationship Id="rId8" Type="http://schemas.openxmlformats.org/officeDocument/2006/relationships/oleObject" Target="../embeddings/oleObject8.bin" TargetMode="Internal" /><Relationship Id="rId9" Type="http://schemas.openxmlformats.org/officeDocument/2006/relationships/image" Target="../media/image61.wmf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26.xml" /><Relationship Id="rId11" Type="http://schemas.openxmlformats.org/officeDocument/2006/relationships/tags" Target="../tags/tag127.xml" /><Relationship Id="rId12" Type="http://schemas.openxmlformats.org/officeDocument/2006/relationships/image" Target="../media/image65.png" /><Relationship Id="rId13" Type="http://schemas.openxmlformats.org/officeDocument/2006/relationships/image" Target="../media/image66.png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image" Target="../media/image63.png" /><Relationship Id="rId7" Type="http://schemas.openxmlformats.org/officeDocument/2006/relationships/tags" Target="../tags/tag124.xml" /><Relationship Id="rId8" Type="http://schemas.openxmlformats.org/officeDocument/2006/relationships/tags" Target="../tags/tag125.xml" /><Relationship Id="rId9" Type="http://schemas.openxmlformats.org/officeDocument/2006/relationships/image" Target="../media/image64.pn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32.xml" /><Relationship Id="rId11" Type="http://schemas.openxmlformats.org/officeDocument/2006/relationships/tags" Target="../tags/tag133.xml" /><Relationship Id="rId12" Type="http://schemas.openxmlformats.org/officeDocument/2006/relationships/image" Target="../media/image69.png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128.xml" /><Relationship Id="rId5" Type="http://schemas.openxmlformats.org/officeDocument/2006/relationships/tags" Target="../tags/tag129.xml" /><Relationship Id="rId6" Type="http://schemas.openxmlformats.org/officeDocument/2006/relationships/image" Target="../media/image67.png" /><Relationship Id="rId7" Type="http://schemas.openxmlformats.org/officeDocument/2006/relationships/tags" Target="../tags/tag130.xml" /><Relationship Id="rId8" Type="http://schemas.openxmlformats.org/officeDocument/2006/relationships/tags" Target="../tags/tag131.xml" /><Relationship Id="rId9" Type="http://schemas.openxmlformats.org/officeDocument/2006/relationships/image" Target="../media/image68.pn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34.xml" /><Relationship Id="rId3" Type="http://schemas.openxmlformats.org/officeDocument/2006/relationships/image" Target="../media/image2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4.gif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4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5.xml" /><Relationship Id="rId4" Type="http://schemas.openxmlformats.org/officeDocument/2006/relationships/tags" Target="../tags/tag6.xml" /><Relationship Id="rId5" Type="http://schemas.openxmlformats.org/officeDocument/2006/relationships/tags" Target="../tags/tag7.xml" /><Relationship Id="rId6" Type="http://schemas.openxmlformats.org/officeDocument/2006/relationships/image" Target="../media/image5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8.xml" /><Relationship Id="rId4" Type="http://schemas.openxmlformats.org/officeDocument/2006/relationships/image" Target="../media/image6.png" /><Relationship Id="rId5" Type="http://schemas.openxmlformats.org/officeDocument/2006/relationships/tags" Target="../tags/tag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7" name="任意多边形: 形状 56" title=""/>
          <p:cNvSpPr/>
          <p:nvPr/>
        </p:nvSpPr>
        <p:spPr>
          <a:xfrm>
            <a:off x="5677212" y="-1"/>
            <a:ext cx="6514788" cy="6876200"/>
          </a:xfrm>
          <a:custGeom>
            <a:gdLst>
              <a:gd name="connsiteX0" fmla="*/ 1383874 w 7183759"/>
              <a:gd name="connsiteY0" fmla="*/ 0 h 6876200"/>
              <a:gd name="connsiteX1" fmla="*/ 7183759 w 7183759"/>
              <a:gd name="connsiteY1" fmla="*/ 0 h 6876200"/>
              <a:gd name="connsiteX2" fmla="*/ 7183759 w 7183759"/>
              <a:gd name="connsiteY2" fmla="*/ 6876200 h 6876200"/>
              <a:gd name="connsiteX3" fmla="*/ 1401224 w 7183759"/>
              <a:gd name="connsiteY3" fmla="*/ 6876200 h 6876200"/>
              <a:gd name="connsiteX4" fmla="*/ 1284616 w 7183759"/>
              <a:gd name="connsiteY4" fmla="*/ 6753893 h 6876200"/>
              <a:gd name="connsiteX5" fmla="*/ 0 w 7183759"/>
              <a:gd name="connsiteY5" fmla="*/ 3429001 h 6876200"/>
              <a:gd name="connsiteX6" fmla="*/ 1284616 w 7183759"/>
              <a:gd name="connsiteY6" fmla="*/ 104109 h 68762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3759" h="6876200">
                <a:moveTo>
                  <a:pt x="1383874" y="0"/>
                </a:moveTo>
                <a:lnTo>
                  <a:pt x="7183759" y="0"/>
                </a:lnTo>
                <a:lnTo>
                  <a:pt x="7183759" y="6876200"/>
                </a:lnTo>
                <a:lnTo>
                  <a:pt x="1401224" y="6876200"/>
                </a:lnTo>
                <a:lnTo>
                  <a:pt x="1284616" y="6753893"/>
                </a:lnTo>
                <a:cubicBezTo>
                  <a:pt x="486462" y="5875729"/>
                  <a:pt x="0" y="4709175"/>
                  <a:pt x="0" y="3429001"/>
                </a:cubicBezTo>
                <a:cubicBezTo>
                  <a:pt x="0" y="2148828"/>
                  <a:pt x="486462" y="982274"/>
                  <a:pt x="1284616" y="104109"/>
                </a:cubicBezTo>
                <a:close/>
              </a:path>
            </a:pathLst>
          </a:custGeom>
          <a:solidFill>
            <a:srgbClr val="74B5FF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</a:endParaRPr>
          </a:p>
        </p:txBody>
      </p:sp>
      <p:sp>
        <p:nvSpPr>
          <p:cNvPr id="42" name="椭圆 41" title=""/>
          <p:cNvSpPr/>
          <p:nvPr/>
        </p:nvSpPr>
        <p:spPr>
          <a:xfrm>
            <a:off x="7214467" y="1017244"/>
            <a:ext cx="4823512" cy="4823512"/>
          </a:xfrm>
          <a:prstGeom prst="ellipse">
            <a:avLst/>
          </a:pr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5" name="任意多边形: 形状 34" title=""/>
          <p:cNvSpPr/>
          <p:nvPr/>
        </p:nvSpPr>
        <p:spPr>
          <a:xfrm>
            <a:off x="635594" y="1634391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5" name="任意多边形: 形状 54" title=""/>
          <p:cNvSpPr/>
          <p:nvPr/>
        </p:nvSpPr>
        <p:spPr>
          <a:xfrm>
            <a:off x="3153575" y="-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9" name="任意多边形: 形状 58" title=""/>
          <p:cNvSpPr/>
          <p:nvPr/>
        </p:nvSpPr>
        <p:spPr>
          <a:xfrm>
            <a:off x="11442640" y="-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2"/>
            </p:custDataLst>
          </p:nvPr>
        </p:nvSpPr>
        <p:spPr>
          <a:xfrm>
            <a:off x="5047676" y="463293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1483373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630528" y="2664373"/>
            <a:ext cx="5983605" cy="10985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105 Heavy" panose="00020600040101010101" charset="-122"/>
                <a:ea typeface="Alibaba PuHuiTi 2.0 105 Heavy" panose="00020600040101010101" charset="-122"/>
              </a:rPr>
              <a:t>物理</a:t>
            </a:r>
            <a:r>
              <a:rPr 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105 Heavy" panose="00020600040101010101" charset="-122"/>
                <a:ea typeface="Alibaba PuHuiTi 2.0 105 Heavy" panose="00020600040101010101" charset="-122"/>
              </a:rPr>
              <a:t>（全国通用）</a:t>
            </a:r>
            <a:endParaRPr lang="zh-CN" sz="6000" b="1">
              <a:solidFill>
                <a:schemeClr val="tx1">
                  <a:lumMod val="75000"/>
                  <a:lumOff val="25000"/>
                </a:schemeClr>
              </a:solidFill>
              <a:latin typeface="Alibaba PuHuiTi 2.0 105 Heavy" panose="00020600040101010101" charset="-122"/>
              <a:ea typeface="Alibaba PuHuiTi 2.0 105 Heavy" panose="00020600040101010101" charset="-122"/>
            </a:endParaRPr>
          </a:p>
        </p:txBody>
      </p:sp>
      <p:cxnSp>
        <p:nvCxnSpPr>
          <p:cNvPr id="46" name="直接连接符 45" title=""/>
          <p:cNvCxnSpPr/>
          <p:nvPr/>
        </p:nvCxnSpPr>
        <p:spPr>
          <a:xfrm>
            <a:off x="2820241" y="2240761"/>
            <a:ext cx="2281555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 title=""/>
          <p:cNvSpPr/>
          <p:nvPr/>
        </p:nvSpPr>
        <p:spPr>
          <a:xfrm>
            <a:off x="834390" y="4698365"/>
            <a:ext cx="2218690" cy="53975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0" name="TextBox 5" title=""/>
          <p:cNvSpPr txBox="1"/>
          <p:nvPr/>
        </p:nvSpPr>
        <p:spPr>
          <a:xfrm>
            <a:off x="1138090" y="4779106"/>
            <a:ext cx="1295400" cy="3784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1865" b="1">
                <a:solidFill>
                  <a:schemeClr val="bg1"/>
                </a:solidFill>
                <a:latin typeface="思源黑体 CN Normal" panose="02010600030101010101" charset="-122"/>
                <a:ea typeface="思源黑体 CN Normal" panose="02010600030101010101" charset="-122"/>
                <a:cs typeface="思源黑体 CN Normal" panose="02010600030101010101" charset="-122"/>
              </a:rPr>
              <a:t>讲师：</a:t>
            </a:r>
            <a:r>
              <a:rPr lang="en-US" altLang="zh-CN" sz="1865" b="1">
                <a:solidFill>
                  <a:schemeClr val="bg1"/>
                </a:solidFill>
                <a:latin typeface="思源黑体 CN Normal" panose="02010600030101010101" charset="-122"/>
                <a:ea typeface="思源黑体 CN Normal" panose="02010600030101010101" charset="-122"/>
                <a:cs typeface="思源黑体 CN Normal" panose="02010600030101010101" charset="-122"/>
              </a:rPr>
              <a:t>xxx</a:t>
            </a:r>
            <a:endParaRPr lang="en-US" altLang="zh-CN" sz="1865" b="1">
              <a:solidFill>
                <a:schemeClr val="bg1"/>
              </a:solidFill>
              <a:latin typeface="思源黑体 CN Normal" panose="02010600030101010101" charset="-122"/>
              <a:ea typeface="思源黑体 CN Normal" panose="02010600030101010101" charset="-122"/>
              <a:cs typeface="思源黑体 CN Normal" panose="02010600030101010101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795" y="1454150"/>
            <a:ext cx="2719705" cy="3524885"/>
          </a:xfrm>
          <a:prstGeom prst="rect">
            <a:avLst/>
          </a:prstGeom>
        </p:spPr>
      </p:pic>
      <p:sp>
        <p:nvSpPr>
          <p:cNvPr id="4" name="文本框 3" title=""/>
          <p:cNvSpPr txBox="1"/>
          <p:nvPr/>
        </p:nvSpPr>
        <p:spPr>
          <a:xfrm>
            <a:off x="2130434" y="1649818"/>
            <a:ext cx="4130675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中考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物理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一轮复习讲练测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2" grpId="0" animBg="1"/>
      <p:bldP spid="35" grpId="0" animBg="1"/>
      <p:bldP spid="55" grpId="0" animBg="1"/>
      <p:bldP spid="59" grpId="0" animBg="1"/>
      <p:bldP spid="60" grpId="1" animBg="1"/>
      <p:bldP spid="6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535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一、探究电流与电压关系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74650" y="1245235"/>
            <a:ext cx="1157414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【进行实验】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（4）在坐标系中，根据各电流值与对应的电压值描点，并用平滑曲线连接各点，画出I-U关系图像，如图所示。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73742978" name="图片 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920" y="2271395"/>
            <a:ext cx="2550160" cy="1719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374650" y="3990975"/>
            <a:ext cx="1157414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【分析论证】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分析实验数据和I-U图像可以看出：定值一定时，通过电阻的电流与其两端电压有关，电流随电压的最大而增大；电压变为原来的几倍，电流也变为原来的几倍，电流与电压的比值为一定值。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436880" y="5328920"/>
            <a:ext cx="1157414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【实验结论】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在电压一定的情况下，通过导体的电流与导体两端电压成正比，即电阻R不变时，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0" name="Object 978" title=""/>
          <p:cNvGraphicFramePr>
            <a:graphicFrameLocks noChangeAspect="1"/>
          </p:cNvGraphicFramePr>
          <p:nvPr/>
        </p:nvGraphicFramePr>
        <p:xfrm>
          <a:off x="8672195" y="5638165"/>
          <a:ext cx="816610" cy="61277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7" imgW="508000" imgH="381000" progId="Equation.KSEE3">
                  <p:embed/>
                </p:oleObj>
              </mc:Choice>
              <mc:Fallback>
                <p:oleObj r:id="rId7" imgW="508000" imgH="3810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72195" y="5638165"/>
                        <a:ext cx="816610" cy="6127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73742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535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一、探究电流与电压关系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74650" y="1245235"/>
            <a:ext cx="115741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注意事项</a:t>
            </a:r>
            <a:endParaRPr lang="zh-CN">
              <a:solidFill>
                <a:schemeClr val="bg1"/>
              </a:solidFill>
              <a:highlight>
                <a:srgbClr val="FF00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（1）连接电路时，开关应处于断开状态；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（2）为了使得出的结论更具有普遍性，可换用5Ω、15Ω的电阻重复上述实验步骤；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（3）实验中可以通过改变串联的干电池的个数或调节学生电源的电压，但实验时常采用移动滑动变阻器的滑片P来达到改变电压的目的；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（4）调节滑动变阻器时，要缓慢移动滑片，防止电压表、电流表示数变化过快；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（5）移动滑动变阻器滑片过程中，眼睛要紧盯电压表，当电压表示数达到设定值时，停止移动滑片，记录电流表的示数。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535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二、探究电流与电阻关系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836295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【提出问题】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电压一定时，导体中的电流与导体的电阻存在什么关系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374650" y="1956435"/>
            <a:ext cx="1157414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【猜想与假设】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因为电阻表示导体对电流的阻碍作用的大小，所以电流与电阻的关系有两种猜想：①导体电阻越大，通过的电流越小；②通过导体的电流与导体的电阻成反比。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374650" y="3242310"/>
            <a:ext cx="11574145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【设计实验】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（1）要研究电流与电阻的关系，需要改变接入电路的电阻的大小，在实验时更换不同阻值的电阻接入电路即可；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（2）在该实验中，更换电阻后要控制电阻两端电压不变，我们可以在电路中串联一个滑动变阻器，通过调节滑动变阻器使不同的电阻两端电压相等；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（3）实验电路图如图所示。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73742976" name="图片 11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840" y="4838700"/>
            <a:ext cx="2007235" cy="1830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7374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535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二、探究电流与电阻关系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374650" y="1261110"/>
            <a:ext cx="1157414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【实验器材】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电压表、电流表、滑动变阻器、电源、开关各一个，阻值为5Ω、10Ω、15Ω的定值电阻各一个，导线若干。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379730" y="2180590"/>
            <a:ext cx="11574145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【进行实验与收集证据】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（1）按实验电路图连接实物电路，将5Ω电阻接入电路中；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（2）闭合开关前，检查电路中各元件的连接是否正确，并将滑动变阻器短片移到阻值最大处；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（3）确定电路连接无误后，闭合开关，调节滑动变阻器的滑片，使电压表示数为3V，再读出电流表的示数并填入表中；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（4）断开开关，将阻值为5Ω的定值电阻更换为10Ω、15Ω的定值电阻，调节滑动变阻器的滑片，使电压表示数保持在3V不变，分别读出对应电流表的读数并填入表中；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73742980" name="图片 1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685" y="4950460"/>
            <a:ext cx="2664460" cy="1793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7374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535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二、探究电流与电阻关系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379730" y="1266190"/>
            <a:ext cx="1157414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【进行实验与收集证据】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（5）在坐标系中，根据各电流值和对应的电阻值描点，并用平滑的曲线连接各点，画出I-R关系图像，如图所示。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07365" y="2327910"/>
          <a:ext cx="5230495" cy="1009650"/>
        </p:xfrm>
        <a:graphic>
          <a:graphicData uri="http://schemas.openxmlformats.org/drawingml/2006/table">
            <a:tbl>
              <a:tblPr/>
              <a:tblGrid>
                <a:gridCol w="1195705"/>
                <a:gridCol w="1343025"/>
                <a:gridCol w="1343025"/>
                <a:gridCol w="1348740"/>
              </a:tblGrid>
              <a:tr h="336550"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电压U/V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3V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36550"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电阻R/Ω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5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15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电流I/A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0.6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0.3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0.2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73742981" name="图片 107374298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220" y="2197735"/>
            <a:ext cx="2043430" cy="1941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295275" y="3783965"/>
            <a:ext cx="1157414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【分析论证】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分析数据和I-R关系图像可以看出：电压一定时，通过电阻的电流与其阻值有关，电阻变为原来的n倍，电流就变为原来的1/n，电流与电阻的乘积为一定值。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7"/>
            </p:custDataLst>
          </p:nvPr>
        </p:nvSpPr>
        <p:spPr>
          <a:xfrm>
            <a:off x="295275" y="5054600"/>
            <a:ext cx="1157414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【实验结论】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在电压一定的情况下，通过导体的电流与导体的电阻成反比，即U不变时，I</a:t>
            </a:r>
            <a:r>
              <a:rPr lang="zh-CN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lang="zh-CN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=I</a:t>
            </a:r>
            <a:r>
              <a:rPr lang="zh-CN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lang="zh-CN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8"/>
            </p:custDataLst>
          </p:nvPr>
        </p:nvSpPr>
        <p:spPr>
          <a:xfrm>
            <a:off x="394335" y="5520690"/>
            <a:ext cx="1157414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培优拓展：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换大调大、换小调小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实验中，如果将原来的电阻更换为阻值更大的电阻，应将滑动变阻器的阻值调大，可使新换上的电阻两端电压等于原电阻两端电压；同理，如果更换一个阻值较小的电阻，应将滑动变阻器的阻值调小。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7374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41452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探究电流与电压的关系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1169543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【提出问题】电流与电压有怎样的关系呢？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【猜想与假设】依据电压是形成电流的原因，猜想：通过导体的电流随着导体两端的电压增大而______；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【设计实验】如图所示，是该实验的电路图。请判断虚线框内的电表，它们的符号分别是：甲______乙______；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【进行实验】按电路图连接电路，闭合开关，电流表针位置如图所示，此时电流表的示数为______A。保持电阻R＝5Ω不变，移动滑片，测得的几组数据如下表所示；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643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525" y="3269615"/>
            <a:ext cx="2131695" cy="1616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-2147481642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740" y="3269615"/>
            <a:ext cx="2423795" cy="161607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" name="表格 9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339840" y="3371215"/>
          <a:ext cx="5529580" cy="1299210"/>
        </p:xfrm>
        <a:graphic>
          <a:graphicData uri="http://schemas.openxmlformats.org/drawingml/2006/table">
            <a:tbl>
              <a:tblPr/>
              <a:tblGrid>
                <a:gridCol w="1492250"/>
                <a:gridCol w="807720"/>
                <a:gridCol w="807085"/>
                <a:gridCol w="807720"/>
                <a:gridCol w="807085"/>
                <a:gridCol w="807720"/>
              </a:tblGrid>
              <a:tr h="433070"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实验序号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5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070"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电压</a:t>
                      </a:r>
                      <a:r>
                        <a:rPr lang="en-US" sz="1600" b="0" i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U</a:t>
                      </a: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/V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0.5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1.0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1.5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20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2.5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070"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电流</a:t>
                      </a:r>
                      <a:r>
                        <a:rPr lang="en-US" sz="1600" b="0" i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</a:t>
                      </a: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/A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0.1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0.2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0.3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0.4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0.5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图片 10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6991350" y="3286125"/>
            <a:ext cx="30480" cy="68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 title=""/>
          <p:cNvSpPr txBox="1"/>
          <p:nvPr>
            <p:custDataLst>
              <p:tags r:id="rId10"/>
            </p:custDataLst>
          </p:nvPr>
        </p:nvSpPr>
        <p:spPr>
          <a:xfrm>
            <a:off x="292735" y="4909820"/>
            <a:ext cx="116954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【分析与论证】请在下图的坐标轴上制定标度：把上表中的实验数据在坐标系中描点，并绘出图像______；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【结论】在电阻一定的情况下，通过导体的电流与导体两端的电压成______。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-2147481611" title="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34270" y="4787900"/>
            <a:ext cx="1953260" cy="2048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 title=""/>
          <p:cNvSpPr txBox="1"/>
          <p:nvPr/>
        </p:nvSpPr>
        <p:spPr>
          <a:xfrm>
            <a:off x="8945245" y="174625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增大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 title=""/>
          <p:cNvSpPr txBox="1"/>
          <p:nvPr/>
        </p:nvSpPr>
        <p:spPr>
          <a:xfrm>
            <a:off x="8371205" y="2517775"/>
            <a:ext cx="7327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0.06A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-2147481639" title="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3805" y="2168525"/>
            <a:ext cx="250190" cy="264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-2147481638" title="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41510" y="2083435"/>
            <a:ext cx="363220" cy="363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18" title=""/>
          <p:cNvSpPr txBox="1"/>
          <p:nvPr/>
        </p:nvSpPr>
        <p:spPr>
          <a:xfrm>
            <a:off x="6432550" y="532384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正比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0" name="直接连接符 19" title=""/>
          <p:cNvCxnSpPr/>
          <p:nvPr/>
        </p:nvCxnSpPr>
        <p:spPr>
          <a:xfrm flipV="1">
            <a:off x="10113010" y="5022850"/>
            <a:ext cx="1564005" cy="1564005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4" grpId="0"/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41452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探究电流与电压的关系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590296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某同学利用如图所示的电路探究“电流与电压、电阻的关系”，下列有关说法错误的是（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A．实验开始时，滑动变阻器的滑片处于最大值端，作用是使电路中的电流最小，可以保护电路；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B．探究通过导体的电流与导体两端电压关系时，可调节滑片，使电压表的示数产生变化；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C．实验中，多次测量是为了减小实验误差；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D．在探究通过导体的电流与导体的电阻关系时，当将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en-US" sz="160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Ω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换成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en-US" sz="160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Ω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时，相比上一次实验，应将滑动变阻器接入阻值调大，才能使电压表示数不变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6991350" y="3286125"/>
            <a:ext cx="30480" cy="68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-2147481630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8985" y="4765040"/>
            <a:ext cx="2076450" cy="18859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1" name="直接连接符 20" title=""/>
          <p:cNvCxnSpPr/>
          <p:nvPr>
            <p:custDataLst>
              <p:tags r:id="rId8"/>
            </p:custDataLst>
          </p:nvPr>
        </p:nvCxnSpPr>
        <p:spPr>
          <a:xfrm flipH="1">
            <a:off x="6146800" y="1331595"/>
            <a:ext cx="0" cy="5553710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 title=""/>
          <p:cNvSpPr txBox="1"/>
          <p:nvPr>
            <p:custDataLst>
              <p:tags r:id="rId9"/>
            </p:custDataLst>
          </p:nvPr>
        </p:nvSpPr>
        <p:spPr>
          <a:xfrm>
            <a:off x="6146800" y="1331595"/>
            <a:ext cx="590296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在探究电流与电压和电阻关系时，下列说法正确的是（   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A．当加在导体两端的电压改变时，电压与电流的比值也随着改变；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B．用不同的导体研究电流和电压的关系，得到的结论不一样；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C．相同的电压加在电阻不同的导体两端，电流一定相同；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D．同一导体，两端电压越大，通过电流也越大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 title=""/>
          <p:cNvSpPr txBox="1"/>
          <p:nvPr/>
        </p:nvSpPr>
        <p:spPr>
          <a:xfrm>
            <a:off x="3750945" y="1818640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 title=""/>
          <p:cNvSpPr txBox="1"/>
          <p:nvPr/>
        </p:nvSpPr>
        <p:spPr>
          <a:xfrm>
            <a:off x="6573520" y="1818640"/>
            <a:ext cx="337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50659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考向02 探究电流与电阻的关系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1157605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某学习小组计划探究电流与电阻的关系。可供使用的实验器材有：电源（电压恒为6V）、电流表、电压表、滑动变阻器、开关各一个，阻值分别为5Ω、15Ω、25Ω的定值电阻各一个、导线若干。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（1）连接电路时开关应该_________（选填“断开”或“闭合”）。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（2）如图甲所示的实物电路中存在错误，小兰发现只需要改接一根导线就可以了，请在那一根错误的导线上画“×”，再画线把它改到正确的位置上_________。（导线不允许交叉）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（3）图乙是小组根据测得的实验数据绘制的电流I随电阻R的变化图像，由图像可知电阻R两端的电压为______V，为保证分别使用三个定值电阻均能顺利完成实验，滑动变阻器的最大阻值至少是_______Ω。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634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160" y="4083050"/>
            <a:ext cx="6188710" cy="2502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 title=""/>
          <p:cNvSpPr txBox="1"/>
          <p:nvPr/>
        </p:nvSpPr>
        <p:spPr>
          <a:xfrm>
            <a:off x="5350510" y="4975860"/>
            <a:ext cx="33337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×</a:t>
            </a:r>
            <a:endParaRPr lang="zh-CN" altLang="en-US" sz="16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任意多边形 9" title=""/>
          <p:cNvSpPr/>
          <p:nvPr/>
        </p:nvSpPr>
        <p:spPr>
          <a:xfrm>
            <a:off x="3283585" y="4344035"/>
            <a:ext cx="1552575" cy="857885"/>
          </a:xfrm>
          <a:custGeom>
            <a:gdLst>
              <a:gd name="connisteX0" fmla="*/ 1387002 w 1552672"/>
              <a:gd name="connsiteY0" fmla="*/ 822960 h 858084"/>
              <a:gd name="connisteX1" fmla="*/ 1531147 w 1552672"/>
              <a:gd name="connsiteY1" fmla="*/ 431800 h 858084"/>
              <a:gd name="connisteX2" fmla="*/ 965362 w 1552672"/>
              <a:gd name="connsiteY2" fmla="*/ 442595 h 858084"/>
              <a:gd name="connisteX3" fmla="*/ 471332 w 1552672"/>
              <a:gd name="connsiteY3" fmla="*/ 843280 h 858084"/>
              <a:gd name="connisteX4" fmla="*/ 59852 w 1552672"/>
              <a:gd name="connsiteY4" fmla="*/ 688975 h 858084"/>
              <a:gd name="connisteX5" fmla="*/ 49692 w 1552672"/>
              <a:gd name="connsiteY5" fmla="*/ 226060 h 858084"/>
              <a:gd name="connisteX6" fmla="*/ 368462 w 1552672"/>
              <a:gd name="connsiteY6" fmla="*/ 0 h 858084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1552672" h="858084">
                <a:moveTo>
                  <a:pt x="1387003" y="822960"/>
                </a:moveTo>
                <a:cubicBezTo>
                  <a:pt x="1427008" y="744220"/>
                  <a:pt x="1615603" y="508000"/>
                  <a:pt x="1531148" y="431800"/>
                </a:cubicBezTo>
                <a:cubicBezTo>
                  <a:pt x="1446693" y="355600"/>
                  <a:pt x="1177453" y="360045"/>
                  <a:pt x="965363" y="442595"/>
                </a:cubicBezTo>
                <a:cubicBezTo>
                  <a:pt x="753273" y="525145"/>
                  <a:pt x="652308" y="793750"/>
                  <a:pt x="471333" y="843280"/>
                </a:cubicBezTo>
                <a:cubicBezTo>
                  <a:pt x="290358" y="892810"/>
                  <a:pt x="144308" y="812165"/>
                  <a:pt x="59853" y="688975"/>
                </a:cubicBezTo>
                <a:cubicBezTo>
                  <a:pt x="-24602" y="565785"/>
                  <a:pt x="-11902" y="363855"/>
                  <a:pt x="49693" y="226060"/>
                </a:cubicBezTo>
                <a:cubicBezTo>
                  <a:pt x="111288" y="88265"/>
                  <a:pt x="304328" y="36195"/>
                  <a:pt x="368463" y="0"/>
                </a:cubicBezTo>
              </a:path>
            </a:pathLst>
          </a:cu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 title=""/>
          <p:cNvSpPr txBox="1"/>
          <p:nvPr/>
        </p:nvSpPr>
        <p:spPr>
          <a:xfrm>
            <a:off x="2869565" y="215582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断开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9611360" y="3185160"/>
            <a:ext cx="4705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2.5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/>
        </p:nvSpPr>
        <p:spPr>
          <a:xfrm>
            <a:off x="6339840" y="3587115"/>
            <a:ext cx="4216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35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0" grpId="0" animBg="1"/>
      <p:bldP spid="24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50659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考向02 探究电流与电阻的关系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619950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某同学利用如图甲所示的电路进行实验，电源电压恒为3V，更换5个定值电阻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Rx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，得到如图乙所示的图像以下有关叙述正确的是（    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A．该同学研究的是电流和电压的关系；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B．实验中电压表的示数保持0.5V不变；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C．滑动变阻器阻值变化范围为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sz="160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Ω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~5</a:t>
            </a:r>
            <a:r>
              <a:rPr lang="en-US" sz="160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Ω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D．将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Rx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从5换成10后，应将滑片P向左移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625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00" y="4083050"/>
            <a:ext cx="4409440" cy="232029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4" name="直接连接符 13" title=""/>
          <p:cNvCxnSpPr/>
          <p:nvPr>
            <p:custDataLst>
              <p:tags r:id="rId7"/>
            </p:custDataLst>
          </p:nvPr>
        </p:nvCxnSpPr>
        <p:spPr>
          <a:xfrm flipH="1">
            <a:off x="6461760" y="1331595"/>
            <a:ext cx="0" cy="5553710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 title=""/>
          <p:cNvSpPr txBox="1"/>
          <p:nvPr>
            <p:custDataLst>
              <p:tags r:id="rId8"/>
            </p:custDataLst>
          </p:nvPr>
        </p:nvSpPr>
        <p:spPr>
          <a:xfrm>
            <a:off x="6589395" y="1331595"/>
            <a:ext cx="548830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小刚用图所示电路探究“一段电路中电流跟电阻的关系”，在此实验过程中，当A、B两点间的电阻由5Ω更换为10Ω后，为了探究上述问题，他应该采取的唯一操作是（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A．保持变阻器滑片不动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B．将变阻器滑片适当向左移动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C．将变阻器滑片适当向右移动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D．适当增加电池的节数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-2147481612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4105" y="4377690"/>
            <a:ext cx="2814320" cy="1954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 title=""/>
          <p:cNvSpPr txBox="1"/>
          <p:nvPr/>
        </p:nvSpPr>
        <p:spPr>
          <a:xfrm>
            <a:off x="1151255" y="2155825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 title=""/>
          <p:cNvSpPr txBox="1"/>
          <p:nvPr/>
        </p:nvSpPr>
        <p:spPr>
          <a:xfrm>
            <a:off x="7125335" y="2590165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3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grpSp>
        <p:nvGrpSpPr>
          <p:cNvPr id="224" name="组合 223" title=""/>
          <p:cNvGrpSpPr/>
          <p:nvPr/>
        </p:nvGrpSpPr>
        <p:grpSpPr>
          <a:xfrm>
            <a:off x="5143991" y="1563294"/>
            <a:ext cx="4870739" cy="3731458"/>
            <a:chOff x="3857625" y="1682616"/>
            <a:chExt cx="4870739" cy="3731458"/>
          </a:xfrm>
          <a:effectLst/>
        </p:grpSpPr>
        <p:sp>
          <p:nvSpPr>
            <p:cNvPr id="7" name="圆角矩形 6"/>
            <p:cNvSpPr/>
            <p:nvPr/>
          </p:nvSpPr>
          <p:spPr>
            <a:xfrm>
              <a:off x="3857625" y="1682616"/>
              <a:ext cx="4870739" cy="3731458"/>
            </a:xfrm>
            <a:prstGeom prst="roundRect">
              <a:avLst>
                <a:gd name="adj" fmla="val 14905"/>
              </a:avLst>
            </a:prstGeom>
            <a:gradFill flip="none" rotWithShape="1">
              <a:gsLst>
                <a:gs pos="16000">
                  <a:schemeClr val="bg1"/>
                </a:gs>
                <a:gs pos="100000">
                  <a:srgbClr val="F9FBF8"/>
                </a:gs>
              </a:gsLst>
              <a:lin ang="2700000" scaled="1"/>
            </a:gradFill>
            <a:ln>
              <a:noFill/>
            </a:ln>
            <a:effectLst>
              <a:outerShdw blurRad="50800" dist="38100" dir="2700000" algn="tl" rotWithShape="0">
                <a:srgbClr val="DAE7D6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46503" y="2003557"/>
              <a:ext cx="1500603" cy="1500603"/>
            </a:xfrm>
            <a:prstGeom prst="ellipse">
              <a:avLst/>
            </a:prstGeom>
            <a:gradFill flip="none" rotWithShape="1">
              <a:gsLst>
                <a:gs pos="39000">
                  <a:srgbClr val="8DB74B"/>
                </a:gs>
                <a:gs pos="100000">
                  <a:srgbClr val="91BD52"/>
                </a:gs>
              </a:gsLst>
              <a:lin ang="13500000" scaled="1"/>
            </a:gradFill>
            <a:ln>
              <a:noFill/>
            </a:ln>
            <a:effectLst>
              <a:outerShdw blurRad="190500" dist="101600" dir="5400000" algn="t" rotWithShape="0">
                <a:srgbClr val="91795A">
                  <a:alpha val="24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44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en-US" sz="4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996690" y="3747636"/>
              <a:ext cx="4665980" cy="83502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/>
              <a:r>
                <a:rPr lang="en-US" altLang="zh-CN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欧姆定律</a:t>
              </a:r>
              <a:endParaRPr lang="zh-CN" altLang="en-US" sz="4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97132" y="4582638"/>
              <a:ext cx="3591724" cy="387798"/>
            </a:xfrm>
            <a:prstGeom prst="rect">
              <a:avLst/>
            </a:prstGeom>
          </p:spPr>
          <p:txBody>
            <a:bodyPr wrap="square" lIns="0" tIns="0" rIns="0" bIns="0"/>
            <a:lstStyle/>
            <a:p>
              <a:pPr>
                <a:lnSpc>
                  <a:spcPct val="120000"/>
                </a:lnSpc>
              </a:pPr>
              <a:endParaRPr lang="zh-CN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3" grpId="0" animBg="1"/>
      <p:bldP spid="60" grpId="1" animBg="1"/>
      <p:bldP spid="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" name="任意多边形: 形状 39" title=""/>
          <p:cNvSpPr/>
          <p:nvPr/>
        </p:nvSpPr>
        <p:spPr>
          <a:xfrm>
            <a:off x="3370521" y="-1"/>
            <a:ext cx="8821479" cy="6876199"/>
          </a:xfrm>
          <a:custGeom>
            <a:gdLst>
              <a:gd name="connsiteX0" fmla="*/ 347295 w 8821479"/>
              <a:gd name="connsiteY0" fmla="*/ 0 h 6901426"/>
              <a:gd name="connsiteX1" fmla="*/ 8821479 w 8821479"/>
              <a:gd name="connsiteY1" fmla="*/ 0 h 6901426"/>
              <a:gd name="connsiteX2" fmla="*/ 8821479 w 8821479"/>
              <a:gd name="connsiteY2" fmla="*/ 6901426 h 6901426"/>
              <a:gd name="connsiteX3" fmla="*/ 1720669 w 8821479"/>
              <a:gd name="connsiteY3" fmla="*/ 6901426 h 6901426"/>
              <a:gd name="connsiteX4" fmla="*/ 1577477 w 8821479"/>
              <a:gd name="connsiteY4" fmla="*/ 6735814 h 6901426"/>
              <a:gd name="connsiteX5" fmla="*/ 0 w 8821479"/>
              <a:gd name="connsiteY5" fmla="*/ 2233678 h 6901426"/>
              <a:gd name="connsiteX6" fmla="*/ 325046 w 8821479"/>
              <a:gd name="connsiteY6" fmla="*/ 66692 h 690142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1479" h="6901426">
                <a:moveTo>
                  <a:pt x="347295" y="0"/>
                </a:moveTo>
                <a:lnTo>
                  <a:pt x="8821479" y="0"/>
                </a:lnTo>
                <a:lnTo>
                  <a:pt x="8821479" y="6901426"/>
                </a:lnTo>
                <a:lnTo>
                  <a:pt x="1720669" y="6901426"/>
                </a:lnTo>
                <a:lnTo>
                  <a:pt x="1577477" y="6735814"/>
                </a:lnTo>
                <a:cubicBezTo>
                  <a:pt x="597364" y="5546719"/>
                  <a:pt x="0" y="3967123"/>
                  <a:pt x="0" y="2233678"/>
                </a:cubicBezTo>
                <a:cubicBezTo>
                  <a:pt x="0" y="1475296"/>
                  <a:pt x="114339" y="746362"/>
                  <a:pt x="325046" y="66692"/>
                </a:cubicBezTo>
                <a:close/>
              </a:path>
            </a:pathLst>
          </a:custGeom>
          <a:solidFill>
            <a:srgbClr val="FFE69C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</a:endParaRPr>
          </a:p>
        </p:txBody>
      </p:sp>
      <p:sp>
        <p:nvSpPr>
          <p:cNvPr id="22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2" name="矩形: 圆角 31" title=""/>
          <p:cNvSpPr/>
          <p:nvPr/>
        </p:nvSpPr>
        <p:spPr>
          <a:xfrm>
            <a:off x="7207794" y="2552830"/>
            <a:ext cx="2712040" cy="66355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A9D3F6"/>
              </a:gs>
              <a:gs pos="0">
                <a:srgbClr val="5890E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专题</a:t>
            </a:r>
            <a:r>
              <a:rPr lang="en-US" altLang="zh-CN" sz="3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16</a:t>
            </a:r>
            <a:endParaRPr lang="en-US" altLang="zh-CN" sz="32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9" name="任意多边形: 形状 58" title=""/>
          <p:cNvSpPr/>
          <p:nvPr/>
        </p:nvSpPr>
        <p:spPr>
          <a:xfrm>
            <a:off x="11442640" y="-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2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6158710" y="3442691"/>
            <a:ext cx="4822825" cy="10172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sz="4800" b="1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105 Heavy" panose="00020600040101010101" charset="-122"/>
                <a:ea typeface="Alibaba PuHuiTi 2.0 105 Heavy" panose="00020600040101010101" charset="-122"/>
              </a:rPr>
              <a:t>欧姆定律</a:t>
            </a:r>
            <a:endParaRPr lang="zh-CN" sz="4800" b="1">
              <a:solidFill>
                <a:schemeClr val="tx1">
                  <a:lumMod val="75000"/>
                  <a:lumOff val="25000"/>
                </a:schemeClr>
              </a:solidFill>
              <a:latin typeface="Alibaba PuHuiTi 2.0 105 Heavy" panose="00020600040101010101" charset="-122"/>
              <a:ea typeface="Alibaba PuHuiTi 2.0 105 Heavy" panose="00020600040101010101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45" y="2367915"/>
            <a:ext cx="2719705" cy="3524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  <p:bldP spid="59" grpId="0" animBg="1"/>
      <p:bldP spid="63" grpId="0" animBg="1"/>
      <p:bldP spid="60" grpId="1" animBg="1"/>
      <p:bldP spid="6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一、欧姆定律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1BCC2C28-871D-48CB-8BE0-2867F7803ADB-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710" y="1236345"/>
            <a:ext cx="7740650" cy="56216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840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二、利用欧姆定律进行计算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477774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1.利用欧姆定律分析或计算（知二求一）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374679" y="2085357"/>
            <a:ext cx="117348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欧姆定律反映了同一导体中电流、导体两端电压和导体的电阻三者之间的关系。对于同一导体，只要知道电流、电压和电阻中的两个量，就可以根据公式</a:t>
            </a: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I=U/R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及其变形公式求出第三个量。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374650" y="3182620"/>
            <a:ext cx="477774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2.利用欧姆定律进行计算的一般步骤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6"/>
            </p:custDataLst>
          </p:nvPr>
        </p:nvSpPr>
        <p:spPr>
          <a:xfrm>
            <a:off x="374679" y="3735722"/>
            <a:ext cx="117348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第一步：若题干中无电路图，根据题意画出电路图，并在电路图上标记出已知量和待求量；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第二步：明确电路的连接方式，各电表测量的对象；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第三步：根据欧姆定律和串并联电路电流和电压的规律，列方程求解；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第四步：讨论结果的合理性，得出答案。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840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二、利用欧姆定律进行计算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477774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3.利用欧姆定律解题时应注意的问题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1BCC2C28-871D-48CB-8BE0-2867F7803ADB-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20" y="2002790"/>
            <a:ext cx="10496550" cy="46196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074160" y="346075"/>
            <a:ext cx="637222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 对欧姆定律公式及其变形公式的认识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374679" y="1902477"/>
            <a:ext cx="117348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欧姆定律的因果关系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（1）对于欧姆定律变形公式U=IR而言，不能说成电压与电流成正比，因为电压是因，电流是果；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（2）对于欧姆定律变形公式</a:t>
            </a: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R=U/I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而言，不能说成电阻与电压成正比，与电流成反比，因为电阻是导体本身一种性质，其大小只与导体的材料、长度、横截面积和温度有关。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074160" y="346075"/>
            <a:ext cx="637222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 对欧姆定律公式及其变形公式的认识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292735" y="1331595"/>
            <a:ext cx="58032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【例1】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下列说法正确的是（  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A．当加在导体两端的电压改变时，电压与电流的比值也随着改变；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B．用不同的导体研究电流和电压的关系，得到的结论不一样；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C．相同的电压加在电阻不同的导体两端，电流一定相同；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D．同一导体，两端电压越大，通过电流也越大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0" name="直接连接符 29" title=""/>
          <p:cNvCxnSpPr/>
          <p:nvPr>
            <p:custDataLst>
              <p:tags r:id="rId5"/>
            </p:custDataLst>
          </p:nvPr>
        </p:nvCxnSpPr>
        <p:spPr>
          <a:xfrm>
            <a:off x="292735" y="3645535"/>
            <a:ext cx="5767070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 title=""/>
          <p:cNvCxnSpPr/>
          <p:nvPr>
            <p:custDataLst>
              <p:tags r:id="rId6"/>
            </p:custDataLst>
          </p:nvPr>
        </p:nvCxnSpPr>
        <p:spPr>
          <a:xfrm flipH="1">
            <a:off x="5953760" y="1331595"/>
            <a:ext cx="0" cy="5553710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 title=""/>
          <p:cNvSpPr txBox="1"/>
          <p:nvPr>
            <p:custDataLst>
              <p:tags r:id="rId7"/>
            </p:custDataLst>
          </p:nvPr>
        </p:nvSpPr>
        <p:spPr>
          <a:xfrm>
            <a:off x="5984240" y="1331595"/>
            <a:ext cx="619950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1-1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根据下列一组实验数据，可以得到的结论是（   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A．导体电阻一定时，导体两端的电压跟通过导体的电流成正比；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B．导体电阻一定时，通过导体的电流跟导体两端的电压成正比；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C．导体两端的电压一定时，导体的电阻跟通过导体的电流成反比；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D．导体两端的电压一定时，通过导体的电流跟导体的电阻成反比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4" name="表格 3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192520" y="3562985"/>
          <a:ext cx="5676900" cy="1803400"/>
        </p:xfrm>
        <a:graphic>
          <a:graphicData uri="http://schemas.openxmlformats.org/drawingml/2006/table">
            <a:tbl>
              <a:tblPr/>
              <a:tblGrid>
                <a:gridCol w="2077720"/>
                <a:gridCol w="1544955"/>
                <a:gridCol w="2054225"/>
              </a:tblGrid>
              <a:tr h="45085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导体两端的电压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导体的电阻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通过导体的电流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2V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10Ω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0.2A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4V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10Ω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0.4A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6V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10Ω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0.6A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文本框 10" title=""/>
          <p:cNvSpPr txBox="1"/>
          <p:nvPr>
            <p:custDataLst>
              <p:tags r:id="rId9"/>
            </p:custDataLst>
          </p:nvPr>
        </p:nvSpPr>
        <p:spPr>
          <a:xfrm>
            <a:off x="292735" y="3751580"/>
            <a:ext cx="548830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1-2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根据欧姆定律的公式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I=U/R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及其推导式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R=U/I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，下列说法正确的是（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A．导体的电阻与导体两端的电压成正比，与通过导体的电流成反比；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B．当导体两端电压为零时，其电阻值也变为零；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C．对于同一导体，通过导体的电流与其两端电压成正比；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D．导体两端电压一定时，通过导体的电流与其电阻成正比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 title=""/>
          <p:cNvSpPr txBox="1"/>
          <p:nvPr/>
        </p:nvSpPr>
        <p:spPr>
          <a:xfrm>
            <a:off x="2877185" y="1452880"/>
            <a:ext cx="337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 title=""/>
          <p:cNvSpPr txBox="1"/>
          <p:nvPr/>
        </p:nvSpPr>
        <p:spPr>
          <a:xfrm>
            <a:off x="11235055" y="1452880"/>
            <a:ext cx="3105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/>
        </p:nvSpPr>
        <p:spPr>
          <a:xfrm>
            <a:off x="2218690" y="4244975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  <p:cond evt="onBegin" delay="0">
                          <p:tn val="105"/>
                        </p:cond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  <p:cond evt="onBegin" delay="0">
                          <p:tn val="110"/>
                        </p:cond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/>
      <p:bldP spid="17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074160" y="346075"/>
            <a:ext cx="323850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考向02  I-U关系图像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374679" y="1902477"/>
            <a:ext cx="117348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I-U关系图像的识别技巧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（1）若I-U图像是一条直线，则导体为定值电阻，在图像上取任何一点即可计算出该导体的的电阻；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（2）直线越倾斜，说明电压的变化相同时电流变化越快，即电阻越小。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074160" y="346075"/>
            <a:ext cx="323850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考向02  I-U关系图像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292735" y="1331595"/>
            <a:ext cx="887857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某同学在探究通过导体的电流与其电压的关系时，将记录的数据作出了如图所示的图像，根据图像分析，下列说法不正确的是（  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A．通过导体a的电流与其两端电压成正比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B．导体a的电阻大于b的电阻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C．将导体a与b串联后接入电路，a的电压较大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D．将导体a与b并联后接入电路，a的电流较大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023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825" y="1256665"/>
            <a:ext cx="1430020" cy="165481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直接连接符 29" title=""/>
          <p:cNvCxnSpPr/>
          <p:nvPr>
            <p:custDataLst>
              <p:tags r:id="rId6"/>
            </p:custDataLst>
          </p:nvPr>
        </p:nvCxnSpPr>
        <p:spPr>
          <a:xfrm>
            <a:off x="292735" y="3076575"/>
            <a:ext cx="11878310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 title=""/>
          <p:cNvCxnSpPr/>
          <p:nvPr>
            <p:custDataLst>
              <p:tags r:id="rId7"/>
            </p:custDataLst>
          </p:nvPr>
        </p:nvCxnSpPr>
        <p:spPr>
          <a:xfrm flipH="1">
            <a:off x="5781040" y="3030220"/>
            <a:ext cx="0" cy="387540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 title=""/>
          <p:cNvSpPr txBox="1"/>
          <p:nvPr>
            <p:custDataLst>
              <p:tags r:id="rId8"/>
            </p:custDataLst>
          </p:nvPr>
        </p:nvSpPr>
        <p:spPr>
          <a:xfrm>
            <a:off x="292735" y="3145155"/>
            <a:ext cx="52946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如图所示，能正确表示通过某定值电阻的电流与它两端电压之间关系的图像是（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-2147481465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35" y="4220210"/>
            <a:ext cx="5328920" cy="1213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5868670" y="3145155"/>
            <a:ext cx="615696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图示电路中，电源电压不变，R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为定值电阻，R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为滑动变阻器。闭合开关S，移动滑片P，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多次记录电压表示数U和对应的电流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表示数I，则绘出的U-I关系图象正确的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1" title="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1705" y="3623310"/>
            <a:ext cx="1610360" cy="1204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-2147481464" title="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6010" y="5216525"/>
            <a:ext cx="5693410" cy="1184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 title=""/>
          <p:cNvSpPr txBox="1"/>
          <p:nvPr/>
        </p:nvSpPr>
        <p:spPr>
          <a:xfrm>
            <a:off x="3823970" y="1772920"/>
            <a:ext cx="337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/>
        </p:nvSpPr>
        <p:spPr>
          <a:xfrm>
            <a:off x="3679825" y="3623310"/>
            <a:ext cx="3257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 title=""/>
          <p:cNvSpPr txBox="1"/>
          <p:nvPr/>
        </p:nvSpPr>
        <p:spPr>
          <a:xfrm>
            <a:off x="6339840" y="4745990"/>
            <a:ext cx="337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/>
      <p:bldP spid="4" grpId="0"/>
      <p:bldP spid="14" grpId="0"/>
      <p:bldP spid="15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074160" y="346075"/>
            <a:ext cx="510032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考向03  应用欧姆定律进行电路分析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374679" y="1902477"/>
            <a:ext cx="1173480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应用欧姆定律计算的一般方法：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（1）首先应熟练掌握欧姆定律的内容及变形公式；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（2）然后对具体电路进行分析，确定电路的特点（分析时电压表相当于断路，电流表相当于一条导线）；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（3）在图中标出已知量和未知量，找出各个物理量之间的联系；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（4）最后根据串、并联电路中电流、电压的特点分析解答。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074160" y="346075"/>
            <a:ext cx="510032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考向03  应用欧姆定律进行电路分析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292735" y="1331595"/>
            <a:ext cx="417893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甲所示电路，电源电压不变，小灯泡L正常工作时的电压为2.5V，R为滑动变阻器。闭合开关，滑片P在某两点间移动的过程中，电流表A与电压表V的示数变化关系如图乙所示。当电流表示数为0.2A时，两电压表的示数相等，则电源电压为</a:t>
            </a:r>
            <a:r>
              <a:rPr lang="en-US" sz="1600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V，小灯泡正常工作时的电流为</a:t>
            </a:r>
            <a:r>
              <a:rPr lang="en-US" sz="1600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A，此时滑动变阻器接入电路的阻值为</a:t>
            </a:r>
            <a:r>
              <a:rPr lang="en-US" sz="1600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</a:t>
            </a:r>
            <a:r>
              <a:rPr lang="en-US" sz="160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Ω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00041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00" y="4622800"/>
            <a:ext cx="3430905" cy="190246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直接连接符 9" title=""/>
          <p:cNvCxnSpPr/>
          <p:nvPr>
            <p:custDataLst>
              <p:tags r:id="rId6"/>
            </p:custDataLst>
          </p:nvPr>
        </p:nvCxnSpPr>
        <p:spPr>
          <a:xfrm flipH="1">
            <a:off x="4470400" y="1321435"/>
            <a:ext cx="0" cy="5553710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 title=""/>
          <p:cNvSpPr txBox="1"/>
          <p:nvPr>
            <p:custDataLst>
              <p:tags r:id="rId7"/>
            </p:custDataLst>
          </p:nvPr>
        </p:nvSpPr>
        <p:spPr>
          <a:xfrm>
            <a:off x="4564380" y="1331595"/>
            <a:ext cx="74441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（多选）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如图所示电路中，电源电压保持不变。当开关S闭合，滑动变阻器的滑片P向左移动时，下列说法正确的是（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A．电压表V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示数不变        B．电压表V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示数变大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C．电流表A的示数变大      D．电压表V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与电流表A的示数之比变小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100025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0370" y="2949575"/>
            <a:ext cx="2131060" cy="148971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直接连接符 29" title=""/>
          <p:cNvCxnSpPr/>
          <p:nvPr>
            <p:custDataLst>
              <p:tags r:id="rId9"/>
            </p:custDataLst>
          </p:nvPr>
        </p:nvCxnSpPr>
        <p:spPr>
          <a:xfrm>
            <a:off x="4444365" y="4488815"/>
            <a:ext cx="7726680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4564380" y="4545965"/>
            <a:ext cx="744474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（多选）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如图是烟雾报警器的原理图，其中报警器部分电阻非常大，电源电压保持不变，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lang="en-US"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为定值电阻，光敏电阻R的阻值随光照强度的减弱而增大，当报警器两端的电压达到一定数值时，报警器开始报警。若想使报警器在烟雾较淡时就触发报警，以下措施正确的是（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A．增加激光强度	B．减小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</a:t>
            </a:r>
            <a:r>
              <a:rPr lang="en-US"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的阻值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C．增大电源电压	D．提高报警器的触发电压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100031" title="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0660" y="2949575"/>
            <a:ext cx="2044065" cy="1419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 title=""/>
          <p:cNvSpPr txBox="1"/>
          <p:nvPr/>
        </p:nvSpPr>
        <p:spPr>
          <a:xfrm>
            <a:off x="2393950" y="4423410"/>
            <a:ext cx="2138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看懂图像，利用图像信息</a:t>
            </a:r>
            <a:endParaRPr lang="zh-CN" altLang="en-US" sz="1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/>
        </p:nvSpPr>
        <p:spPr>
          <a:xfrm>
            <a:off x="3138170" y="3192145"/>
            <a:ext cx="3022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/>
        </p:nvSpPr>
        <p:spPr>
          <a:xfrm>
            <a:off x="2373630" y="3569970"/>
            <a:ext cx="5899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0.25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 title=""/>
          <p:cNvSpPr txBox="1"/>
          <p:nvPr/>
        </p:nvSpPr>
        <p:spPr>
          <a:xfrm>
            <a:off x="2536825" y="3927475"/>
            <a:ext cx="3022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 title=""/>
          <p:cNvSpPr txBox="1"/>
          <p:nvPr/>
        </p:nvSpPr>
        <p:spPr>
          <a:xfrm>
            <a:off x="9015095" y="1777365"/>
            <a:ext cx="4737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/>
        </p:nvSpPr>
        <p:spPr>
          <a:xfrm>
            <a:off x="8070850" y="5756910"/>
            <a:ext cx="4464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8" grpId="0"/>
      <p:bldP spid="14" grpId="0"/>
      <p:bldP spid="4" grpId="0"/>
      <p:bldP spid="15" grpId="0"/>
      <p:bldP spid="16" grpId="0"/>
      <p:bldP spid="17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3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grpSp>
        <p:nvGrpSpPr>
          <p:cNvPr id="224" name="组合 223" title=""/>
          <p:cNvGrpSpPr/>
          <p:nvPr/>
        </p:nvGrpSpPr>
        <p:grpSpPr>
          <a:xfrm>
            <a:off x="5143991" y="1563294"/>
            <a:ext cx="4870739" cy="3731458"/>
            <a:chOff x="3857625" y="1682616"/>
            <a:chExt cx="4870739" cy="3731458"/>
          </a:xfrm>
          <a:effectLst/>
        </p:grpSpPr>
        <p:sp>
          <p:nvSpPr>
            <p:cNvPr id="7" name="圆角矩形 6"/>
            <p:cNvSpPr/>
            <p:nvPr/>
          </p:nvSpPr>
          <p:spPr>
            <a:xfrm>
              <a:off x="3857625" y="1682616"/>
              <a:ext cx="4870739" cy="3731458"/>
            </a:xfrm>
            <a:prstGeom prst="roundRect">
              <a:avLst>
                <a:gd name="adj" fmla="val 14905"/>
              </a:avLst>
            </a:prstGeom>
            <a:gradFill flip="none" rotWithShape="1">
              <a:gsLst>
                <a:gs pos="16000">
                  <a:schemeClr val="bg1"/>
                </a:gs>
                <a:gs pos="100000">
                  <a:srgbClr val="F9FBF8"/>
                </a:gs>
              </a:gsLst>
              <a:lin ang="2700000" scaled="1"/>
            </a:gradFill>
            <a:ln>
              <a:noFill/>
            </a:ln>
            <a:effectLst>
              <a:outerShdw blurRad="50800" dist="38100" dir="2700000" algn="tl" rotWithShape="0">
                <a:srgbClr val="DAE7D6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46503" y="2003557"/>
              <a:ext cx="1500603" cy="1500603"/>
            </a:xfrm>
            <a:prstGeom prst="ellipse">
              <a:avLst/>
            </a:prstGeom>
            <a:gradFill flip="none" rotWithShape="1">
              <a:gsLst>
                <a:gs pos="39000">
                  <a:srgbClr val="8DB74B"/>
                </a:gs>
                <a:gs pos="100000">
                  <a:srgbClr val="91BD52"/>
                </a:gs>
              </a:gsLst>
              <a:lin ang="13500000" scaled="1"/>
            </a:gradFill>
            <a:ln>
              <a:noFill/>
            </a:ln>
            <a:effectLst>
              <a:outerShdw blurRad="190500" dist="101600" dir="5400000" algn="t" rotWithShape="0">
                <a:srgbClr val="91795A">
                  <a:alpha val="24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44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en-US" sz="4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996690" y="3747636"/>
              <a:ext cx="4665980" cy="83502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/>
              <a:r>
                <a:rPr lang="en-US" altLang="zh-CN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电阻的测量</a:t>
              </a:r>
              <a:endParaRPr lang="zh-CN" altLang="en-US" sz="4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97132" y="4582638"/>
              <a:ext cx="3591724" cy="387798"/>
            </a:xfrm>
            <a:prstGeom prst="rect">
              <a:avLst/>
            </a:prstGeom>
          </p:spPr>
          <p:txBody>
            <a:bodyPr wrap="square" lIns="0" tIns="0" rIns="0" bIns="0"/>
            <a:lstStyle/>
            <a:p>
              <a:pPr>
                <a:lnSpc>
                  <a:spcPct val="120000"/>
                </a:lnSpc>
              </a:pPr>
              <a:endParaRPr lang="zh-CN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3" grpId="0" animBg="1"/>
      <p:bldP spid="60" grpId="1" animBg="1"/>
      <p:bldP spid="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9" name="矩形 78" title=""/>
          <p:cNvSpPr/>
          <p:nvPr/>
        </p:nvSpPr>
        <p:spPr>
          <a:xfrm>
            <a:off x="0" y="5287010"/>
            <a:ext cx="12192000" cy="1570990"/>
          </a:xfrm>
          <a:prstGeom prst="rect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3600" b="1">
              <a:sym typeface="+mn-ea"/>
            </a:endParaRPr>
          </a:p>
        </p:txBody>
      </p:sp>
      <p:sp>
        <p:nvSpPr>
          <p:cNvPr id="80" name="泪滴形 79" title=""/>
          <p:cNvSpPr/>
          <p:nvPr/>
        </p:nvSpPr>
        <p:spPr>
          <a:xfrm flipV="1">
            <a:off x="334841" y="526047"/>
            <a:ext cx="1405913" cy="1405913"/>
          </a:xfrm>
          <a:prstGeom prst="teardrop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3600" b="1">
              <a:sym typeface="+mn-ea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735818" y="756063"/>
            <a:ext cx="1877437" cy="11758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66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目录</a:t>
            </a:r>
            <a:endParaRPr lang="zh-CN" altLang="en-US" sz="6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5" name="文本框 44" title=""/>
          <p:cNvSpPr txBox="1"/>
          <p:nvPr/>
        </p:nvSpPr>
        <p:spPr>
          <a:xfrm>
            <a:off x="776804" y="1812598"/>
            <a:ext cx="3048000" cy="3293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1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CONTENTS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" name="圆角矩形 9" title=""/>
          <p:cNvSpPr/>
          <p:nvPr/>
        </p:nvSpPr>
        <p:spPr>
          <a:xfrm>
            <a:off x="542925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 title=""/>
          <p:cNvSpPr/>
          <p:nvPr/>
        </p:nvSpPr>
        <p:spPr>
          <a:xfrm>
            <a:off x="1257935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01</a:t>
            </a:r>
            <a:endParaRPr lang="en-US" altLang="zh-CN" sz="3600" b="1">
              <a:sym typeface="+mn-ea"/>
            </a:endParaRPr>
          </a:p>
        </p:txBody>
      </p:sp>
      <p:sp>
        <p:nvSpPr>
          <p:cNvPr id="50" name="文本框 49" title=""/>
          <p:cNvSpPr txBox="1"/>
          <p:nvPr/>
        </p:nvSpPr>
        <p:spPr>
          <a:xfrm>
            <a:off x="970280" y="451929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考情分析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  <p:sp>
        <p:nvSpPr>
          <p:cNvPr id="5" name="圆角矩形 4" title=""/>
          <p:cNvSpPr/>
          <p:nvPr/>
        </p:nvSpPr>
        <p:spPr>
          <a:xfrm>
            <a:off x="3383280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椭圆 5" title=""/>
          <p:cNvSpPr/>
          <p:nvPr/>
        </p:nvSpPr>
        <p:spPr>
          <a:xfrm>
            <a:off x="4060190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02</a:t>
            </a:r>
            <a:endParaRPr lang="en-US" altLang="zh-CN" sz="3600" b="1">
              <a:sym typeface="+mn-ea"/>
            </a:endParaRPr>
          </a:p>
        </p:txBody>
      </p:sp>
      <p:sp>
        <p:nvSpPr>
          <p:cNvPr id="7" name="文本框 6" title=""/>
          <p:cNvSpPr txBox="1"/>
          <p:nvPr/>
        </p:nvSpPr>
        <p:spPr>
          <a:xfrm>
            <a:off x="3827145" y="445833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</a:rPr>
              <a:t>知识建构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20" name="圆角矩形 19" title=""/>
          <p:cNvSpPr/>
          <p:nvPr/>
        </p:nvSpPr>
        <p:spPr>
          <a:xfrm>
            <a:off x="6185535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椭圆 23" title=""/>
          <p:cNvSpPr/>
          <p:nvPr/>
        </p:nvSpPr>
        <p:spPr>
          <a:xfrm>
            <a:off x="6862445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03</a:t>
            </a:r>
            <a:endParaRPr lang="en-US" altLang="zh-CN" sz="3600" b="1">
              <a:sym typeface="+mn-ea"/>
            </a:endParaRPr>
          </a:p>
        </p:txBody>
      </p:sp>
      <p:sp>
        <p:nvSpPr>
          <p:cNvPr id="25" name="文本框 24" title=""/>
          <p:cNvSpPr txBox="1"/>
          <p:nvPr/>
        </p:nvSpPr>
        <p:spPr>
          <a:xfrm>
            <a:off x="6629400" y="445833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知识梳理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  <p:sp>
        <p:nvSpPr>
          <p:cNvPr id="28" name="圆角矩形 27" title=""/>
          <p:cNvSpPr/>
          <p:nvPr/>
        </p:nvSpPr>
        <p:spPr>
          <a:xfrm>
            <a:off x="8987790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9" name="椭圆 28" title=""/>
          <p:cNvSpPr/>
          <p:nvPr/>
        </p:nvSpPr>
        <p:spPr>
          <a:xfrm>
            <a:off x="9664700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04</a:t>
            </a:r>
            <a:endParaRPr lang="en-US" altLang="zh-CN" sz="3600" b="1">
              <a:sym typeface="+mn-ea"/>
            </a:endParaRPr>
          </a:p>
        </p:txBody>
      </p:sp>
      <p:sp>
        <p:nvSpPr>
          <p:cNvPr id="30" name="文本框 29" title=""/>
          <p:cNvSpPr txBox="1"/>
          <p:nvPr/>
        </p:nvSpPr>
        <p:spPr>
          <a:xfrm>
            <a:off x="9431655" y="445833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题型归纳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621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一、伏安法测电阻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324612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1.伏安法测电阻注意事项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1BCC2C28-871D-48CB-8BE0-2867F7803ADB-3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775" y="1896745"/>
            <a:ext cx="8819515" cy="47993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621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一、伏安法测电阻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1149540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2.器材选择原则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（1）滑动变阻器：所选滑动变阻器的最大阻值应接近待测电阻的阻值；</a:t>
            </a:r>
            <a:endParaRPr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（2）电流表、电压表量程：在不超过量程的前提下，选用小量程测得的值要比选用大量程测得值准确，这是因为小量程的分度值小，准确的高。因此测量时，能用小量程就不要大量程。</a:t>
            </a:r>
            <a:endParaRPr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374650" y="3387725"/>
            <a:ext cx="1149540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3.滑动变阻器在实验中的作用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（1）保护电路；</a:t>
            </a:r>
            <a:endParaRPr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（2）改变待测电阻两端电压，实现多次测量。</a:t>
            </a:r>
            <a:endParaRPr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621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一、伏安法测电阻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1149540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4.常见故障分析：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在实验中出现故障后要先断开开关，再分析查找故障原因，常见的故障及其现象如下表所示：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19430" y="2569210"/>
          <a:ext cx="11205845" cy="3830320"/>
        </p:xfrm>
        <a:graphic>
          <a:graphicData uri="http://schemas.openxmlformats.org/drawingml/2006/table">
            <a:tbl>
              <a:tblPr/>
              <a:tblGrid>
                <a:gridCol w="2799080"/>
                <a:gridCol w="2802890"/>
                <a:gridCol w="2799080"/>
                <a:gridCol w="2804795"/>
              </a:tblGrid>
              <a:tr h="294640">
                <a:tc row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实验电路图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 row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故障（有且只有一处）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 grid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现象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电压表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电流表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</a:tr>
              <a:tr h="294640">
                <a:tc rowSpan="9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电流表被短接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有示数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无示数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64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电流表处断路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无示数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无示数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64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电压表被短接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无示数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有示数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64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电压表处断路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定值电阻被短接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无示数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有示数，且示数偏大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64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定值电阻处断路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有示数且接近电源电压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无示数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64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电压表串联在电路中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8928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滑动变阻器上面两个接线柱接入电路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移动滑片，电表示数不变，电压表示数接近电源电压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8928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滑动变阻器下面两个接线柱接入电路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移动滑片，电表示数不变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图片 9" title=""/>
          <p:cNvPicPr/>
          <p:nvPr/>
        </p:nvPicPr>
        <p:blipFill>
          <a:blip r:embed="rId5"/>
          <a:stretch>
            <a:fillRect/>
          </a:stretch>
        </p:blipFill>
        <p:spPr>
          <a:xfrm>
            <a:off x="854075" y="3596640"/>
            <a:ext cx="2264410" cy="19323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621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一、伏安法测电阻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1149540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5.伏安法测定值电阻阻值和测小灯泡电阻的异同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92735" y="2002790"/>
          <a:ext cx="11198225" cy="4707255"/>
        </p:xfrm>
        <a:graphic>
          <a:graphicData uri="http://schemas.openxmlformats.org/drawingml/2006/table">
            <a:tbl>
              <a:tblPr/>
              <a:tblGrid>
                <a:gridCol w="2017395"/>
                <a:gridCol w="4591685"/>
                <a:gridCol w="4589145"/>
              </a:tblGrid>
              <a:tr h="55372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定值电阻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小灯泡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</a:tr>
              <a:tr h="71755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原理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971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电路图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08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实验过程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多次测量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多次测量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947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数据处理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分别计算每次测量的电阻，然后取平均值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分别计算每次测量的小灯泡的电阻，然后寻找普遍规律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72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实验结论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平均值为所求电阻值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灯丝电阻随温度的升高而增大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图片 10" title=""/>
          <p:cNvPicPr/>
          <p:nvPr/>
        </p:nvPicPr>
        <p:blipFill>
          <a:blip r:embed="rId5"/>
          <a:stretch>
            <a:fillRect/>
          </a:stretch>
        </p:blipFill>
        <p:spPr>
          <a:xfrm>
            <a:off x="4312920" y="2732405"/>
            <a:ext cx="459740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title=""/>
          <p:cNvPicPr/>
          <p:nvPr/>
        </p:nvPicPr>
        <p:blipFill>
          <a:blip r:embed="rId5"/>
          <a:stretch>
            <a:fillRect/>
          </a:stretch>
        </p:blipFill>
        <p:spPr>
          <a:xfrm>
            <a:off x="8976360" y="2717165"/>
            <a:ext cx="488950" cy="42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4047490" y="3429000"/>
            <a:ext cx="1689100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8445500" y="3312795"/>
            <a:ext cx="1386205" cy="13735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二、特殊方法测电阻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1165225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用伏安法测电阻时，需要同时使用电压表和电流表，如果只有电流表或电压表，则可借助一已知电阻的定值电阻、滑动变阻器或电阻箱，巧妙利用串、并联电路的电流、电压规律测出未知电阻的阻值。</a:t>
            </a:r>
            <a:endParaRPr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323215" y="2466975"/>
            <a:ext cx="1165225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1.伏阻法：</a:t>
            </a:r>
            <a:r>
              <a: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只用电压表和已知阻值的电阻测量未知电阻。</a:t>
            </a:r>
            <a:endParaRPr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1BCC2C28-871D-48CB-8BE0-2867F7803ADB-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210" y="2996565"/>
            <a:ext cx="7225030" cy="38614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二、特殊方法测电阻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23215" y="1237615"/>
            <a:ext cx="1165225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1.伏阻法：</a:t>
            </a:r>
            <a:r>
              <a: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只用电压表和已知阻值的电阻测量未知电阻。</a:t>
            </a:r>
            <a:endParaRPr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1BCC2C28-871D-48CB-8BE0-2867F7803ADB-5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155" y="1790700"/>
            <a:ext cx="8801735" cy="50006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二、特殊方法测电阻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23215" y="1237615"/>
            <a:ext cx="1165225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2.安阻法：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只用电流表和已知阻值的电阻测量未知电阻。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1BCC2C28-871D-48CB-8BE0-2867F7803ADB-6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060" y="1790700"/>
            <a:ext cx="8798560" cy="50088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二、特殊方法测电阻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23215" y="1237615"/>
            <a:ext cx="1165225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2.安阻法：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只用电流表和已知阻值的电阻测量未知电阻。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1BCC2C28-871D-48CB-8BE0-2867F7803ADB-7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255" y="1840865"/>
            <a:ext cx="7894955" cy="50171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88696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伏安法测定值电阻的阻值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1166558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【例1】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为了测一未知电阻Rx的阻值，小明连接了如图甲所示的电路。电源电压恒为6V，滑动变阻器标有“40Ω 1A”。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（1）图甲中有一根导线未连接，请用笔画线代替导线将电路连接完整；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（2）正确连接电路后，闭合开关，调节滑动变阻器滑片P，当电流表的示数为0.5A时，电压表的示数如图乙所示，则测出的定值电阻Rx的阻值为_____Ω； 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（3）小明继续移动滑片P，进行了多次测量，目的是_____（填序号）；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①计算电阻的平均值从而减小实验误差   ②避免实验出现偶然性和片面性的结果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（4）实验结束后，小明用四个定值电阻（5Ω，10Ω，20Ω，40Ω）分别替换Rx，利用图甲电路继续探究“电流与电阻的关系”。图丙所示是小明根据实验所测数据画出的电流随电阻变化的图像，分析图像可知：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①实验过程定值电阻两端电压控制在_____V不变；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②四次实验中将滑动变阻器接入电路的最大阻值是_____Ω。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00012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840" y="4464685"/>
            <a:ext cx="6347460" cy="2085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任意多边形 9" title=""/>
          <p:cNvSpPr/>
          <p:nvPr/>
        </p:nvSpPr>
        <p:spPr>
          <a:xfrm>
            <a:off x="7128510" y="4780280"/>
            <a:ext cx="604520" cy="767715"/>
          </a:xfrm>
          <a:custGeom>
            <a:gdLst>
              <a:gd name="connisteX0" fmla="*/ 330199 w 604686"/>
              <a:gd name="connsiteY0" fmla="*/ 767515 h 767515"/>
              <a:gd name="connisteX1" fmla="*/ 556894 w 604686"/>
              <a:gd name="connsiteY1" fmla="*/ 458905 h 767515"/>
              <a:gd name="connisteX2" fmla="*/ 556894 w 604686"/>
              <a:gd name="connsiteY2" fmla="*/ 77905 h 767515"/>
              <a:gd name="connisteX3" fmla="*/ 155574 w 604686"/>
              <a:gd name="connsiteY3" fmla="*/ 6150 h 767515"/>
              <a:gd name="connisteX4" fmla="*/ 21589 w 604686"/>
              <a:gd name="connsiteY4" fmla="*/ 129340 h 767515"/>
              <a:gd name="connisteX5" fmla="*/ 1269 w 604686"/>
              <a:gd name="connsiteY5" fmla="*/ 386515 h 767515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604687" h="767516">
                <a:moveTo>
                  <a:pt x="330200" y="767516"/>
                </a:moveTo>
                <a:cubicBezTo>
                  <a:pt x="375285" y="713541"/>
                  <a:pt x="511810" y="596701"/>
                  <a:pt x="556895" y="458906"/>
                </a:cubicBezTo>
                <a:cubicBezTo>
                  <a:pt x="601980" y="321111"/>
                  <a:pt x="636905" y="168711"/>
                  <a:pt x="556895" y="77906"/>
                </a:cubicBezTo>
                <a:cubicBezTo>
                  <a:pt x="476885" y="-12899"/>
                  <a:pt x="262890" y="-4009"/>
                  <a:pt x="155575" y="6151"/>
                </a:cubicBezTo>
                <a:cubicBezTo>
                  <a:pt x="48260" y="16311"/>
                  <a:pt x="52705" y="53141"/>
                  <a:pt x="21590" y="129341"/>
                </a:cubicBezTo>
                <a:cubicBezTo>
                  <a:pt x="-9525" y="205541"/>
                  <a:pt x="2540" y="337621"/>
                  <a:pt x="1270" y="386516"/>
                </a:cubicBezTo>
              </a:path>
            </a:pathLst>
          </a:cu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 title=""/>
          <p:cNvSpPr txBox="1"/>
          <p:nvPr/>
        </p:nvSpPr>
        <p:spPr>
          <a:xfrm>
            <a:off x="1866265" y="2474595"/>
            <a:ext cx="4705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5128260" y="2811780"/>
            <a:ext cx="386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①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/>
        </p:nvSpPr>
        <p:spPr>
          <a:xfrm>
            <a:off x="3684270" y="4286885"/>
            <a:ext cx="3022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/>
        </p:nvSpPr>
        <p:spPr>
          <a:xfrm>
            <a:off x="4846320" y="4685030"/>
            <a:ext cx="4216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/>
      <p:bldP spid="11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88696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伏安法测定值电阻的阻值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490410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1-1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某同学设计了以下四种电路，其中电源电压不变且未知，R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是已知阻值的定值电阻。在实验中不拆改电路的情况下，能够测量出未知电阻Rx阻值的电路是（  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A．只有①	B．只有②③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C．只有①②③	D．①②③④都可以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00007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3883660"/>
            <a:ext cx="4638040" cy="113157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6" name="直接连接符 15" title=""/>
          <p:cNvCxnSpPr/>
          <p:nvPr>
            <p:custDataLst>
              <p:tags r:id="rId7"/>
            </p:custDataLst>
          </p:nvPr>
        </p:nvCxnSpPr>
        <p:spPr>
          <a:xfrm flipH="1">
            <a:off x="5201920" y="1331595"/>
            <a:ext cx="0" cy="5553710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 title=""/>
          <p:cNvSpPr txBox="1"/>
          <p:nvPr>
            <p:custDataLst>
              <p:tags r:id="rId8"/>
            </p:custDataLst>
          </p:nvPr>
        </p:nvSpPr>
        <p:spPr>
          <a:xfrm>
            <a:off x="5207000" y="1331595"/>
            <a:ext cx="678751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1-2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某同学设计了如图所示的电路测量未知电阻R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的阻值。已知R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0 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为定值电阻，R为滑动变阻器。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（1）开关S闭合前，应将滑动变阻器的滑片P置于__________端（填“a”或“b”），目的是__________。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（2）闭合开关S，调节滑动变阻器，得到电压表V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1 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的示数为U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，电压表V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的示数为U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，则被测的阻值Rx=___________。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（3）该同学测量一次后，就计算出了该电阻的阻值，你认为该实验结论的得出_______（选填“妥当”或“不妥当”），理由是__________________。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-2147481543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1620" y="4511040"/>
            <a:ext cx="3323590" cy="2118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 title=""/>
          <p:cNvSpPr txBox="1"/>
          <p:nvPr/>
        </p:nvSpPr>
        <p:spPr>
          <a:xfrm>
            <a:off x="1395730" y="2559685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/>
        </p:nvSpPr>
        <p:spPr>
          <a:xfrm>
            <a:off x="9935210" y="2085975"/>
            <a:ext cx="3124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/>
        </p:nvSpPr>
        <p:spPr>
          <a:xfrm>
            <a:off x="7142480" y="2489835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保护电路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 title=""/>
          <p:cNvSpPr txBox="1"/>
          <p:nvPr/>
        </p:nvSpPr>
        <p:spPr>
          <a:xfrm>
            <a:off x="5901055" y="3940175"/>
            <a:ext cx="792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不妥当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-2147481542" title="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0600" y="3150553"/>
            <a:ext cx="609600" cy="371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21" title=""/>
          <p:cNvSpPr txBox="1"/>
          <p:nvPr/>
        </p:nvSpPr>
        <p:spPr>
          <a:xfrm>
            <a:off x="10218420" y="4072890"/>
            <a:ext cx="17811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应该多次测量求平均值，减小误差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3" name="文本框 42" title=""/>
          <p:cNvSpPr txBox="1"/>
          <p:nvPr/>
        </p:nvSpPr>
        <p:spPr>
          <a:xfrm>
            <a:off x="812165" y="523240"/>
            <a:ext cx="2444750" cy="7334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lnSpc>
                <a:spcPct val="110000"/>
              </a:lnSpc>
            </a:pPr>
            <a:r>
              <a:rPr 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考情分析</a:t>
            </a:r>
            <a:endParaRPr lang="zh-CN" sz="40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278765" y="1253490"/>
            <a:ext cx="11634470" cy="598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2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一、课标考点分析</a:t>
            </a:r>
            <a:endParaRPr lang="zh-CN" altLang="en-US" sz="22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5" name="表格 4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84810" y="1852295"/>
          <a:ext cx="11233150" cy="4216400"/>
        </p:xfrm>
        <a:graphic>
          <a:graphicData uri="http://schemas.openxmlformats.org/drawingml/2006/table">
            <a:tbl>
              <a:tblPr/>
              <a:tblGrid>
                <a:gridCol w="2413000"/>
                <a:gridCol w="3823335"/>
                <a:gridCol w="4996815"/>
              </a:tblGrid>
              <a:tr h="44958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考点内容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6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课标要求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6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命题预测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6"/>
                    </a:solidFill>
                  </a:tcPr>
                </a:tc>
              </a:tr>
              <a:tr h="100584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电流与电压和电阻关系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通过实验，探究电流、电压和电阻关系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rowSpan="4"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《欧姆定律》是电学的主要内容，也是重点内容，更是考点和考题最为集中的内容。从考题题型看，对此内容的考查题型涵盖了选择题、填空题、实验题、压轴题（综合计算题）和综合应用题等。从命题方向和命题点看，主要有：对欧姆定律的理解、欧姆定律的简单计算、电路分析与计算、动态电路分析、I-U图像的应用、应用欧姆定律进行综合计算、欧姆定律在生活中的应用、电路安全与极值、探究电流与电压和电阻关系、电阻测量等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1BC6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</a:tr>
              <a:tr h="98425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欧姆定律及其简单计算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理解欧姆定律，并能进行简单计算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94170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电阻的测量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会应用欧姆定律测量电阻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83502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欧姆定律在串、并联电路中的应用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了解欧姆定律的应用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B w="12700" cap="flat" cmpd="sng">
                      <a:solidFill>
                        <a:srgbClr val="E1BC64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509270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考向02  伏安法测小灯泡发光时电阻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1166558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在“测量小灯泡电阻”的实验中，现有器材：额定电压为2.5V的小灯泡（电阻约为10Ω）、6V的电源、电流表、电压表、开关、滑动变阻器各1个、导线若干。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（1）请用笔画线代替导线，将如图甲所示的实物电路连接完整（导线不得交叉）；(    )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（2）正确连接好电路，闭合开关前，滑动变阻器的滑片P应置于________（选填“A”或“B”）端；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（3）正确连接完电路，闭合开关后，发现无论怎样移动滑片P，小灯泡都不亮，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电流表几乎无示数，但电压表示数明显。仔细检查，确认连接无误。那么出现的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电路故障有可能是下列各种情况中的________（选填代号）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A．电流表内部发生开路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B．灯泡的灯丝断了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C．灯座的内部出现短路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D．滑动变阻器电阻线断了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（4）排出故障后，闭合开关，调节滑动变阻器的滑片，当小灯泡正常发光时，电流表表盘如图乙所示，则此时小灯泡的电阻为________Ω；（若除不尽，请保留一位小数）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（5）如果把本实验中的小灯泡换成一个定值电阻，利用这些实验器材就可以“探究电流与______的关系”。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00011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695" y="2895600"/>
            <a:ext cx="4276090" cy="2490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任意多边形 15" title=""/>
          <p:cNvSpPr/>
          <p:nvPr/>
        </p:nvSpPr>
        <p:spPr>
          <a:xfrm>
            <a:off x="8004175" y="3907155"/>
            <a:ext cx="1214120" cy="591185"/>
          </a:xfrm>
          <a:custGeom>
            <a:gdLst>
              <a:gd name="connisteX0" fmla="*/ 0 w 1214120"/>
              <a:gd name="connsiteY0" fmla="*/ 86947 h 591137"/>
              <a:gd name="connisteX1" fmla="*/ 308610 w 1214120"/>
              <a:gd name="connsiteY1" fmla="*/ 4397 h 591137"/>
              <a:gd name="connisteX2" fmla="*/ 915670 w 1214120"/>
              <a:gd name="connsiteY2" fmla="*/ 210137 h 591137"/>
              <a:gd name="connisteX3" fmla="*/ 1214120 w 1214120"/>
              <a:gd name="connsiteY3" fmla="*/ 591137 h 591137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214120" h="591138">
                <a:moveTo>
                  <a:pt x="0" y="86948"/>
                </a:moveTo>
                <a:cubicBezTo>
                  <a:pt x="49530" y="66628"/>
                  <a:pt x="125730" y="-20367"/>
                  <a:pt x="308610" y="4398"/>
                </a:cubicBezTo>
                <a:cubicBezTo>
                  <a:pt x="491490" y="29163"/>
                  <a:pt x="734695" y="92663"/>
                  <a:pt x="915670" y="210138"/>
                </a:cubicBezTo>
                <a:cubicBezTo>
                  <a:pt x="1096645" y="327613"/>
                  <a:pt x="1166495" y="518748"/>
                  <a:pt x="1214120" y="591138"/>
                </a:cubicBezTo>
              </a:path>
            </a:pathLst>
          </a:cu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 title=""/>
          <p:cNvSpPr/>
          <p:nvPr/>
        </p:nvSpPr>
        <p:spPr>
          <a:xfrm>
            <a:off x="9773920" y="3263900"/>
            <a:ext cx="121920" cy="843280"/>
          </a:xfrm>
          <a:custGeom>
            <a:gdLst>
              <a:gd name="connisteX0" fmla="*/ 0 w 121724"/>
              <a:gd name="connsiteY0" fmla="*/ 0 h 843280"/>
              <a:gd name="connisteX1" fmla="*/ 113030 w 121724"/>
              <a:gd name="connsiteY1" fmla="*/ 339090 h 843280"/>
              <a:gd name="connisteX2" fmla="*/ 102870 w 121724"/>
              <a:gd name="connsiteY2" fmla="*/ 575945 h 843280"/>
              <a:gd name="connisteX3" fmla="*/ 61595 w 121724"/>
              <a:gd name="connsiteY3" fmla="*/ 843280 h 84328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21724" h="843280">
                <a:moveTo>
                  <a:pt x="0" y="0"/>
                </a:moveTo>
                <a:cubicBezTo>
                  <a:pt x="22860" y="62865"/>
                  <a:pt x="92710" y="224155"/>
                  <a:pt x="113030" y="339090"/>
                </a:cubicBezTo>
                <a:cubicBezTo>
                  <a:pt x="133350" y="454025"/>
                  <a:pt x="113030" y="474980"/>
                  <a:pt x="102870" y="575945"/>
                </a:cubicBezTo>
                <a:cubicBezTo>
                  <a:pt x="92710" y="676910"/>
                  <a:pt x="69850" y="794385"/>
                  <a:pt x="61595" y="843280"/>
                </a:cubicBezTo>
              </a:path>
            </a:pathLst>
          </a:cu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 title=""/>
          <p:cNvSpPr txBox="1"/>
          <p:nvPr/>
        </p:nvSpPr>
        <p:spPr>
          <a:xfrm>
            <a:off x="6339840" y="2482215"/>
            <a:ext cx="3257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 title=""/>
          <p:cNvSpPr txBox="1"/>
          <p:nvPr/>
        </p:nvSpPr>
        <p:spPr>
          <a:xfrm>
            <a:off x="3822700" y="3569970"/>
            <a:ext cx="3105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/>
        </p:nvSpPr>
        <p:spPr>
          <a:xfrm>
            <a:off x="603885" y="5756910"/>
            <a:ext cx="4705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9.6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/>
        </p:nvSpPr>
        <p:spPr>
          <a:xfrm>
            <a:off x="8445500" y="617156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电压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  <p:bldP spid="21" grpId="0"/>
      <p:bldP spid="18" grpId="0"/>
      <p:bldP spid="19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509270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考向02  伏安法测小灯泡发光时电阻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13" name="文本框 12" title=""/>
          <p:cNvSpPr txBox="1"/>
          <p:nvPr>
            <p:custDataLst>
              <p:tags r:id="rId5"/>
            </p:custDataLst>
          </p:nvPr>
        </p:nvSpPr>
        <p:spPr>
          <a:xfrm>
            <a:off x="377825" y="1331595"/>
            <a:ext cx="115697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在探究“小灯泡灯丝的电阻与温度的关系”的实验中，电源电压4.5V，小灯泡额定电压为2.5V、电阻约为10Ω。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（1）小叶同学闭合开关，移动滑片P到某一点时，从电压表获得了第一个示数（如图乙所示）为 _____V，若继续探究，他应将图甲中滑片P向 _____（选填“A”或“B”）端移动。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（2）多次移动滑动变阻器的滑片，并将测量数据填写到表格当中，然后绘制成图丙所示的I﹣U图像，根据图像信息，可以得出：灯丝的电阻随温度的升高而 _____（选填“增大”、“不变”或“减小”）。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（3）小亮还想知道小灯泡正常发光时的电阻是多少，尽管他发现表格中没有收集相应的数据，但还是找到了办法并计算了出来，他得到的阻值是 _____Ω。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00013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80" y="4060190"/>
            <a:ext cx="6234430" cy="232283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7397115" y="4253230"/>
          <a:ext cx="4692015" cy="2042160"/>
        </p:xfrm>
        <a:graphic>
          <a:graphicData uri="http://schemas.openxmlformats.org/drawingml/2006/table">
            <a:tbl>
              <a:tblPr/>
              <a:tblGrid>
                <a:gridCol w="1564005"/>
                <a:gridCol w="1564005"/>
                <a:gridCol w="1564005"/>
              </a:tblGrid>
              <a:tr h="51054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实验序号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电压</a:t>
                      </a:r>
                      <a:r>
                        <a:rPr lang="en-US" sz="1600" b="0" 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U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（V）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电流</a:t>
                      </a:r>
                      <a:r>
                        <a:rPr lang="en-US" sz="1600" b="0" 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（A）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54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2.9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0.22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54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2.0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0.18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54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0.12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文本框 9" title=""/>
          <p:cNvSpPr txBox="1"/>
          <p:nvPr/>
        </p:nvSpPr>
        <p:spPr>
          <a:xfrm>
            <a:off x="9071610" y="1729740"/>
            <a:ext cx="4705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2.9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1914525" y="2127885"/>
            <a:ext cx="3257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/>
        </p:nvSpPr>
        <p:spPr>
          <a:xfrm>
            <a:off x="2950210" y="283083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增大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/>
        </p:nvSpPr>
        <p:spPr>
          <a:xfrm>
            <a:off x="1863725" y="3567430"/>
            <a:ext cx="5899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509270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考向02  伏安法测小灯泡发光时电阻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13" name="文本框 12" title=""/>
          <p:cNvSpPr txBox="1"/>
          <p:nvPr>
            <p:custDataLst>
              <p:tags r:id="rId5"/>
            </p:custDataLst>
          </p:nvPr>
        </p:nvSpPr>
        <p:spPr>
          <a:xfrm>
            <a:off x="377825" y="1331595"/>
            <a:ext cx="112102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量小灯泡发光电阻时，同学们发现在已知小灯泡额定电流I额（=0.5A）或额定电压U额（=2.5V）情况下，只用一只电表及已有其他器材（忽略定值电阻Rx的实验误差），也能测量小灯泡正常发光时的电阻。下列电路设计最合理的一项是（    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465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00" y="3034665"/>
            <a:ext cx="9655175" cy="226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 title=""/>
          <p:cNvSpPr txBox="1"/>
          <p:nvPr/>
        </p:nvSpPr>
        <p:spPr>
          <a:xfrm>
            <a:off x="1245870" y="2178685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3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grpSp>
        <p:nvGrpSpPr>
          <p:cNvPr id="224" name="组合 223" title=""/>
          <p:cNvGrpSpPr/>
          <p:nvPr/>
        </p:nvGrpSpPr>
        <p:grpSpPr>
          <a:xfrm>
            <a:off x="3677776" y="1563294"/>
            <a:ext cx="7423150" cy="3731458"/>
            <a:chOff x="2391410" y="1682616"/>
            <a:chExt cx="7423150" cy="3731458"/>
          </a:xfrm>
          <a:effectLst/>
        </p:grpSpPr>
        <p:sp>
          <p:nvSpPr>
            <p:cNvPr id="7" name="圆角矩形 6"/>
            <p:cNvSpPr/>
            <p:nvPr/>
          </p:nvSpPr>
          <p:spPr>
            <a:xfrm>
              <a:off x="3857625" y="1682616"/>
              <a:ext cx="4870739" cy="3731458"/>
            </a:xfrm>
            <a:prstGeom prst="roundRect">
              <a:avLst>
                <a:gd name="adj" fmla="val 14905"/>
              </a:avLst>
            </a:prstGeom>
            <a:gradFill flip="none" rotWithShape="1">
              <a:gsLst>
                <a:gs pos="16000">
                  <a:schemeClr val="bg1"/>
                </a:gs>
                <a:gs pos="100000">
                  <a:srgbClr val="F9FBF8"/>
                </a:gs>
              </a:gsLst>
              <a:lin ang="2700000" scaled="1"/>
            </a:gradFill>
            <a:ln>
              <a:noFill/>
            </a:ln>
            <a:effectLst>
              <a:outerShdw blurRad="50800" dist="38100" dir="2700000" algn="tl" rotWithShape="0">
                <a:srgbClr val="DAE7D6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46503" y="2003557"/>
              <a:ext cx="1500603" cy="1500603"/>
            </a:xfrm>
            <a:prstGeom prst="ellipse">
              <a:avLst/>
            </a:prstGeom>
            <a:gradFill flip="none" rotWithShape="1">
              <a:gsLst>
                <a:gs pos="39000">
                  <a:srgbClr val="8DB74B"/>
                </a:gs>
                <a:gs pos="100000">
                  <a:srgbClr val="91BD52"/>
                </a:gs>
              </a:gsLst>
              <a:lin ang="13500000" scaled="1"/>
            </a:gradFill>
            <a:ln>
              <a:noFill/>
            </a:ln>
            <a:effectLst>
              <a:outerShdw blurRad="190500" dist="101600" dir="5400000" algn="t" rotWithShape="0">
                <a:srgbClr val="91795A">
                  <a:alpha val="24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44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en-US" sz="4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391410" y="3747636"/>
              <a:ext cx="7423150" cy="83502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/>
              <a:r>
                <a:rPr lang="en-US" altLang="zh-CN" sz="40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40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欧姆定律在串、并联电路中的应用</a:t>
              </a:r>
              <a:endParaRPr lang="zh-CN" altLang="en-US" sz="40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97132" y="4582638"/>
              <a:ext cx="3591724" cy="387798"/>
            </a:xfrm>
            <a:prstGeom prst="rect">
              <a:avLst/>
            </a:prstGeom>
          </p:spPr>
          <p:txBody>
            <a:bodyPr wrap="square" lIns="0" tIns="0" rIns="0" bIns="0"/>
            <a:lstStyle/>
            <a:p>
              <a:pPr>
                <a:lnSpc>
                  <a:spcPct val="120000"/>
                </a:lnSpc>
              </a:pPr>
              <a:endParaRPr lang="zh-CN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3" grpId="0" animBg="1"/>
      <p:bldP spid="60" grpId="1" animBg="1"/>
      <p:bldP spid="6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46863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4754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一、欧姆定律在串联电路中的应用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116300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1.串联电路中电流的计算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如图所示，根据串联电路中电流的规律，通过各个用电器的电流都相同，都是I。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6" name="组合 65" title=""/>
          <p:cNvGrpSpPr/>
          <p:nvPr/>
        </p:nvGrpSpPr>
        <p:grpSpPr>
          <a:xfrm>
            <a:off x="6466824" y="913684"/>
            <a:ext cx="3595615" cy="0"/>
            <a:chOff x="6525531" y="842564"/>
            <a:chExt cx="3595615" cy="0"/>
          </a:xfrm>
        </p:grpSpPr>
        <p:cxnSp>
          <p:nvCxnSpPr>
            <p:cNvPr id="67" name="直接连接符 66"/>
            <p:cNvCxnSpPr/>
            <p:nvPr>
              <p:custDataLst>
                <p:tags r:id="rId4"/>
              </p:custDataLst>
            </p:nvPr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5"/>
              </p:custDataLst>
            </p:nvPr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-2147481515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7475" y="2657475"/>
            <a:ext cx="3433445" cy="167195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Object 1112" title=""/>
          <p:cNvGraphicFramePr>
            <a:graphicFrameLocks noChangeAspect="1"/>
          </p:cNvGraphicFramePr>
          <p:nvPr/>
        </p:nvGraphicFramePr>
        <p:xfrm>
          <a:off x="8227695" y="3139440"/>
          <a:ext cx="1179195" cy="70802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r:id="rId7" imgW="634365" imgH="381000" progId="Equation.KSEE3">
                  <p:embed/>
                </p:oleObj>
              </mc:Choice>
              <mc:Fallback>
                <p:oleObj r:id="rId7" imgW="634365" imgH="3810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27695" y="3139440"/>
                        <a:ext cx="1179195" cy="7080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 title=""/>
          <p:cNvSpPr txBox="1"/>
          <p:nvPr/>
        </p:nvSpPr>
        <p:spPr>
          <a:xfrm>
            <a:off x="374650" y="4522470"/>
            <a:ext cx="116300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串联电路中，通过各个电阻的电流或串联电路的电流，等于电源两端电压除以各个电阻之和。</a:t>
            </a:r>
            <a:endParaRPr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46863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4754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一、欧姆定律在串联电路中的应用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1163002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2.串联电路的电阻关系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以两个电阻串联为例，如图所示，两个电阻阻值分别为R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串联电路两端电压为U，电路中的电流为I，R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串联后的总电阻为R。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6" name="组合 65" title=""/>
          <p:cNvGrpSpPr/>
          <p:nvPr/>
        </p:nvGrpSpPr>
        <p:grpSpPr>
          <a:xfrm>
            <a:off x="6466824" y="913684"/>
            <a:ext cx="3595615" cy="0"/>
            <a:chOff x="6525531" y="842564"/>
            <a:chExt cx="3595615" cy="0"/>
          </a:xfrm>
        </p:grpSpPr>
        <p:cxnSp>
          <p:nvCxnSpPr>
            <p:cNvPr id="67" name="直接连接符 66"/>
            <p:cNvCxnSpPr/>
            <p:nvPr>
              <p:custDataLst>
                <p:tags r:id="rId4"/>
              </p:custDataLst>
            </p:nvPr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5"/>
              </p:custDataLst>
            </p:nvPr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374650" y="4522470"/>
            <a:ext cx="116300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R=R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。串联电路的总电阻等于各个电阻之和。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512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6430" y="2927985"/>
            <a:ext cx="3512820" cy="14814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46863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4754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一、欧姆定律在串联电路中的应用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116300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3.串联电路中电阻的分压作用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6" name="组合 65" title=""/>
          <p:cNvGrpSpPr/>
          <p:nvPr/>
        </p:nvGrpSpPr>
        <p:grpSpPr>
          <a:xfrm>
            <a:off x="6466824" y="913684"/>
            <a:ext cx="3595615" cy="0"/>
            <a:chOff x="6525531" y="842564"/>
            <a:chExt cx="3595615" cy="0"/>
          </a:xfrm>
        </p:grpSpPr>
        <p:cxnSp>
          <p:nvCxnSpPr>
            <p:cNvPr id="67" name="直接连接符 66"/>
            <p:cNvCxnSpPr/>
            <p:nvPr>
              <p:custDataLst>
                <p:tags r:id="rId4"/>
              </p:custDataLst>
            </p:nvPr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5"/>
              </p:custDataLst>
            </p:nvPr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374650" y="4522470"/>
            <a:ext cx="116300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串联，根据欧姆定律可知U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=IR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，U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=IR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，所以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即，串联电路中各电阻两端电压与其阻值成正比。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510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920" y="2002790"/>
            <a:ext cx="2764790" cy="253238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对象 -2147481464" title=""/>
          <p:cNvGraphicFramePr>
            <a:graphicFrameLocks noChangeAspect="1"/>
          </p:cNvGraphicFramePr>
          <p:nvPr/>
        </p:nvGraphicFramePr>
        <p:xfrm>
          <a:off x="8129905" y="4606925"/>
          <a:ext cx="1310005" cy="58674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r:id="rId8" imgW="850900" imgH="381000" progId="Equation.KSEE3">
                  <p:embed/>
                </p:oleObj>
              </mc:Choice>
              <mc:Fallback>
                <p:oleObj r:id="rId8" imgW="850900" imgH="3810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29905" y="4606925"/>
                        <a:ext cx="1310005" cy="5867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46863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618355" y="182245"/>
            <a:ext cx="4754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二、欧姆定律在并联电路中的应用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116300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1.并联电路电流的计算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如图所示，根据并联电路电压的规律，电阻R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两端电压都等于电源电压U。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6" name="组合 65" title=""/>
          <p:cNvGrpSpPr/>
          <p:nvPr/>
        </p:nvGrpSpPr>
        <p:grpSpPr>
          <a:xfrm>
            <a:off x="6466824" y="913684"/>
            <a:ext cx="3595615" cy="0"/>
            <a:chOff x="6525531" y="842564"/>
            <a:chExt cx="3595615" cy="0"/>
          </a:xfrm>
        </p:grpSpPr>
        <p:cxnSp>
          <p:nvCxnSpPr>
            <p:cNvPr id="67" name="直接连接符 66"/>
            <p:cNvCxnSpPr/>
            <p:nvPr>
              <p:custDataLst>
                <p:tags r:id="rId4"/>
              </p:custDataLst>
            </p:nvPr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5"/>
              </p:custDataLst>
            </p:nvPr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374650" y="4268470"/>
            <a:ext cx="1163002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由欧姆定律可知，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当电阻R</a:t>
            </a:r>
            <a:r>
              <a:rPr sz="2000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的阻值发生变化，而电阻R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阻值不变时，因电源电压U不变，所以I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会变化，I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不变；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根据并联电路电流规律，有：I=I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+I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，干路电流也会变化。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总结：当并联电路的一个支路的电阻改变时，这个支路的电压不变，电流会变化，干路电流也会变化，但另一个支路的电流和电压都不变。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506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3100" y="2522220"/>
            <a:ext cx="2670810" cy="168592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Object 1120" title=""/>
          <p:cNvGraphicFramePr>
            <a:graphicFrameLocks noChangeAspect="1"/>
          </p:cNvGraphicFramePr>
          <p:nvPr/>
        </p:nvGraphicFramePr>
        <p:xfrm>
          <a:off x="2553335" y="4208145"/>
          <a:ext cx="1515110" cy="60642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1" r:id="rId8" imgW="952500" imgH="381000" progId="Equation.KSEE3">
                  <p:embed/>
                </p:oleObj>
              </mc:Choice>
              <mc:Fallback>
                <p:oleObj r:id="rId8" imgW="952500" imgH="3810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53335" y="4208145"/>
                        <a:ext cx="1515110" cy="606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2268200" y="12661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46863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618355" y="182245"/>
            <a:ext cx="4754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二、欧姆定律在并联电路中的应用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1163002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2.并联电路的电阻关系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以两个电阻的并联为例。如图所示，两个并联的电阻分别为R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，并联电路两端电压为U，通过R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的电流分别为I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、I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，干路中电流为I，R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并联后的总电阻（等效电阻）为R。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6" name="组合 65" title=""/>
          <p:cNvGrpSpPr/>
          <p:nvPr/>
        </p:nvGrpSpPr>
        <p:grpSpPr>
          <a:xfrm>
            <a:off x="6466824" y="913684"/>
            <a:ext cx="3595615" cy="0"/>
            <a:chOff x="6525531" y="842564"/>
            <a:chExt cx="3595615" cy="0"/>
          </a:xfrm>
        </p:grpSpPr>
        <p:cxnSp>
          <p:nvCxnSpPr>
            <p:cNvPr id="67" name="直接连接符 66"/>
            <p:cNvCxnSpPr/>
            <p:nvPr>
              <p:custDataLst>
                <p:tags r:id="rId4"/>
              </p:custDataLst>
            </p:nvPr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5"/>
              </p:custDataLst>
            </p:nvPr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374650" y="4471670"/>
            <a:ext cx="1163002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由欧姆定律可知，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因为I=I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+I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，所以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结论：并联电路总电阻的倒数等于各并联电阻的倒数之和。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503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7440" y="2926080"/>
            <a:ext cx="5085080" cy="15621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Object 1123" title=""/>
          <p:cNvGraphicFramePr>
            <a:graphicFrameLocks noChangeAspect="1"/>
          </p:cNvGraphicFramePr>
          <p:nvPr/>
        </p:nvGraphicFramePr>
        <p:xfrm>
          <a:off x="2578100" y="4488180"/>
          <a:ext cx="2155825" cy="58801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2" r:id="rId8" imgW="1397000" imgH="381000" progId="Equation.KSEE3">
                  <p:embed/>
                </p:oleObj>
              </mc:Choice>
              <mc:Fallback>
                <p:oleObj r:id="rId8" imgW="1397000" imgH="3810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78100" y="4488180"/>
                        <a:ext cx="2155825" cy="5880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24" title=""/>
          <p:cNvGraphicFramePr>
            <a:graphicFrameLocks noChangeAspect="1"/>
          </p:cNvGraphicFramePr>
          <p:nvPr/>
        </p:nvGraphicFramePr>
        <p:xfrm>
          <a:off x="2578100" y="5076190"/>
          <a:ext cx="1177290" cy="61976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3" r:id="rId10" imgW="723900" imgH="381000" progId="Equation.KSEE3">
                  <p:embed/>
                </p:oleObj>
              </mc:Choice>
              <mc:Fallback>
                <p:oleObj r:id="rId10" imgW="723900" imgH="3810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578100" y="5076190"/>
                        <a:ext cx="1177290" cy="6197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25" title=""/>
          <p:cNvGraphicFramePr>
            <a:graphicFrameLocks noChangeAspect="1"/>
          </p:cNvGraphicFramePr>
          <p:nvPr/>
        </p:nvGraphicFramePr>
        <p:xfrm>
          <a:off x="993775" y="5440045"/>
          <a:ext cx="1056005" cy="56578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4" r:id="rId12" imgW="711200" imgH="381000" progId="Equation.KSEE3">
                  <p:embed/>
                </p:oleObj>
              </mc:Choice>
              <mc:Fallback>
                <p:oleObj r:id="rId12" imgW="711200" imgH="3810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93775" y="5440045"/>
                        <a:ext cx="1056005" cy="5657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46863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618355" y="182245"/>
            <a:ext cx="4754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二、欧姆定律在并联电路中的应用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116300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3.并联电路中电阻的分流作用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6" name="组合 65" title=""/>
          <p:cNvGrpSpPr/>
          <p:nvPr/>
        </p:nvGrpSpPr>
        <p:grpSpPr>
          <a:xfrm>
            <a:off x="6466824" y="913684"/>
            <a:ext cx="3595615" cy="0"/>
            <a:chOff x="6525531" y="842564"/>
            <a:chExt cx="3595615" cy="0"/>
          </a:xfrm>
        </p:grpSpPr>
        <p:cxnSp>
          <p:nvCxnSpPr>
            <p:cNvPr id="67" name="直接连接符 66"/>
            <p:cNvCxnSpPr/>
            <p:nvPr>
              <p:custDataLst>
                <p:tags r:id="rId4"/>
              </p:custDataLst>
            </p:nvPr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5"/>
              </p:custDataLst>
            </p:nvPr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374650" y="4471670"/>
            <a:ext cx="1163002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与R</a:t>
            </a:r>
            <a:r>
              <a:rPr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并联，根据欧姆定律可知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所以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即：并联电路中，通过各支路的电流与其电阻成反比。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496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960" y="2002790"/>
            <a:ext cx="2899410" cy="185674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Object 1130" title=""/>
          <p:cNvGraphicFramePr>
            <a:graphicFrameLocks noChangeAspect="1"/>
          </p:cNvGraphicFramePr>
          <p:nvPr/>
        </p:nvGraphicFramePr>
        <p:xfrm>
          <a:off x="5417820" y="4471670"/>
          <a:ext cx="1544320" cy="61785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5" r:id="rId8" imgW="952500" imgH="381000" progId="Equation.KSEE3">
                  <p:embed/>
                </p:oleObj>
              </mc:Choice>
              <mc:Fallback>
                <p:oleObj r:id="rId8" imgW="952500" imgH="3810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17820" y="4471670"/>
                        <a:ext cx="1544320" cy="6178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31" title=""/>
          <p:cNvGraphicFramePr>
            <a:graphicFrameLocks noChangeAspect="1"/>
          </p:cNvGraphicFramePr>
          <p:nvPr/>
        </p:nvGraphicFramePr>
        <p:xfrm>
          <a:off x="1151255" y="4914265"/>
          <a:ext cx="749935" cy="59182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6" r:id="rId10" imgW="482600" imgH="381000" progId="Equation.KSEE3">
                  <p:embed/>
                </p:oleObj>
              </mc:Choice>
              <mc:Fallback>
                <p:oleObj r:id="rId10" imgW="482600" imgH="3810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1255" y="4914265"/>
                        <a:ext cx="749935" cy="59182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3" name="文本框 42" title=""/>
          <p:cNvSpPr txBox="1"/>
          <p:nvPr/>
        </p:nvSpPr>
        <p:spPr>
          <a:xfrm>
            <a:off x="812165" y="523240"/>
            <a:ext cx="2444750" cy="7334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lnSpc>
                <a:spcPct val="110000"/>
              </a:lnSpc>
            </a:pPr>
            <a:r>
              <a:rPr 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考情分析</a:t>
            </a:r>
            <a:endParaRPr lang="zh-CN" sz="40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414714" y="1481123"/>
            <a:ext cx="10856873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二、考情分析</a:t>
            </a:r>
            <a:endParaRPr lang="en-US" altLang="zh-CN" sz="2000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欧姆定律》是中考必考和常考热点内容。对本单元考查围绕欧姆定律展开，其主要方向就是通过各类试题，来考查考生对欧姆定律的理解与掌握程度。所以，对欧姆定律的理解以及应用欧姆定律分析解答问题，必然作为主要备考方向。考题数量一般在2-4题，分值也较大，一般在8分-16分之间，有时也会更多。从考题出现概率看，主要有：动态电路分析、应用欧姆定律进行简单计算、欧姆定律的综合计算、探究电流与电压和电阻关系、电阻的测量和欧姆定律的综合应用等。</a:t>
            </a:r>
            <a:endParaRPr lang="zh-CN" altLang="en-US" sz="200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在此应说明的是，对本单元的考查常常和《电功率》结合在一起。备考中，希望广大考生在对欧姆定律理解基础上，加强欧姆定律的应用复习，分板块、分题型、分考向地逐一展开。</a:t>
            </a:r>
            <a:endParaRPr lang="zh-CN" altLang="en-US" sz="200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502158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利用欧姆定律进行定性分析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449516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【例1】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如图所示，电源两端电压保持不变，闭合开关S，将滑动变阻器的滑片适当左移，下列说法正确的是（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 电流表A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示数不变、电流表A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示数变小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 电流表A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示数变大、电压表V示数不变；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 电流表A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示数变大、电压表V示数变小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 电流表A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示数变大、电压表V示数不变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493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255" y="4008120"/>
            <a:ext cx="2138680" cy="228727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直接连接符 9" title=""/>
          <p:cNvCxnSpPr/>
          <p:nvPr>
            <p:custDataLst>
              <p:tags r:id="rId7"/>
            </p:custDataLst>
          </p:nvPr>
        </p:nvCxnSpPr>
        <p:spPr>
          <a:xfrm flipH="1">
            <a:off x="4734560" y="1331595"/>
            <a:ext cx="0" cy="5553710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 title=""/>
          <p:cNvSpPr txBox="1"/>
          <p:nvPr>
            <p:custDataLst>
              <p:tags r:id="rId8"/>
            </p:custDataLst>
          </p:nvPr>
        </p:nvSpPr>
        <p:spPr>
          <a:xfrm>
            <a:off x="4787900" y="1327785"/>
            <a:ext cx="72390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1-1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图是某简易煤气检测电路，其中Q为气敏元件，其阻值随煤气浓度的升高而减小｡若输出信号的仪表选用电压表或电流表，闭合开关S，当煤气浓度升高时，要求仪表的示数増大，则（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A．选用电压表接在a､b之间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B．选用电压表接在b､c之间；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C．选用电流表接在b､c之间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D．选用电流表接在a､c之间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-2147481466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100" y="2299335"/>
            <a:ext cx="2498725" cy="17049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直接连接符 29" title=""/>
          <p:cNvCxnSpPr/>
          <p:nvPr>
            <p:custDataLst>
              <p:tags r:id="rId10"/>
            </p:custDataLst>
          </p:nvPr>
        </p:nvCxnSpPr>
        <p:spPr>
          <a:xfrm>
            <a:off x="4721860" y="4072255"/>
            <a:ext cx="7449185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 title=""/>
          <p:cNvSpPr txBox="1"/>
          <p:nvPr>
            <p:custDataLst>
              <p:tags r:id="rId11"/>
            </p:custDataLst>
          </p:nvPr>
        </p:nvSpPr>
        <p:spPr>
          <a:xfrm>
            <a:off x="4787900" y="4172585"/>
            <a:ext cx="723963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1-2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如图所示是一种温度测试仪的电路，R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为定值电阻，R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为热敏电阻（阻值随温度升高而减小，电路图符号 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）。电源两端的电压不变，闭合开关S，当所测物体温度升高时，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下列判断正确的是（  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A．电流表示数变小    B．电流表示数不变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C．电压表示数变小    D．电压表示数变大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-2147481467" title="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5915" y="5080000"/>
            <a:ext cx="2157095" cy="1488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-2147481468" title="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54073" y="4584700"/>
            <a:ext cx="428625" cy="342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 title=""/>
          <p:cNvSpPr txBox="1"/>
          <p:nvPr/>
        </p:nvSpPr>
        <p:spPr>
          <a:xfrm>
            <a:off x="1765935" y="2155825"/>
            <a:ext cx="337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 title=""/>
          <p:cNvSpPr txBox="1"/>
          <p:nvPr/>
        </p:nvSpPr>
        <p:spPr>
          <a:xfrm>
            <a:off x="8355330" y="2155825"/>
            <a:ext cx="3257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 title=""/>
          <p:cNvSpPr txBox="1"/>
          <p:nvPr/>
        </p:nvSpPr>
        <p:spPr>
          <a:xfrm>
            <a:off x="6660515" y="5377815"/>
            <a:ext cx="337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  <p:cond evt="onBegin" delay="0">
                          <p:tn val="105"/>
                        </p:cond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  <p:cond evt="onBegin" delay="0">
                          <p:tn val="110"/>
                        </p:cond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  <p:cond evt="onBegin" delay="0">
                          <p:tn val="115"/>
                        </p:cond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  <p:cond evt="onBegin" delay="0">
                          <p:tn val="120"/>
                        </p:cond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/>
      <p:bldP spid="14" grpId="0"/>
      <p:bldP spid="15" grpId="0"/>
      <p:bldP spid="17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502158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考向02 利用欧姆定律进行定量分析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4712335" cy="3646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1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图甲是探究欧姆定律的实验电路，电源电压恒定，R</a:t>
            </a:r>
            <a:r>
              <a:rPr sz="1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是滑动变阻器，R</a:t>
            </a:r>
            <a:r>
              <a:rPr sz="1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是定值电阻；图乙中的a、b分别是将滑动变阻器R</a:t>
            </a:r>
            <a:r>
              <a:rPr sz="1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的滑片从最左端移动到最右端的过程中，电流表A的示数随两电压表V</a:t>
            </a:r>
            <a:r>
              <a:rPr sz="1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、V</a:t>
            </a:r>
            <a:r>
              <a:rPr sz="1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的示数变化关系图象。下列说法中正确的是（　　）。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 图线a是电流表A的示数随电压表V</a:t>
            </a:r>
            <a:r>
              <a:rPr sz="1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的示数变化关系图象；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 当电压表V</a:t>
            </a:r>
            <a:r>
              <a:rPr sz="1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、V</a:t>
            </a:r>
            <a:r>
              <a:rPr sz="1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的示数相等时，滑片在滑动变阻器的中点位置；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 电源电压是6V；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 定值电阻阻值是10Ω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492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00" y="5052695"/>
            <a:ext cx="3217545" cy="155321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直接连接符 9" title=""/>
          <p:cNvCxnSpPr/>
          <p:nvPr>
            <p:custDataLst>
              <p:tags r:id="rId7"/>
            </p:custDataLst>
          </p:nvPr>
        </p:nvCxnSpPr>
        <p:spPr>
          <a:xfrm flipH="1">
            <a:off x="5008880" y="1331595"/>
            <a:ext cx="0" cy="5553710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 title=""/>
          <p:cNvSpPr txBox="1"/>
          <p:nvPr>
            <p:custDataLst>
              <p:tags r:id="rId8"/>
            </p:custDataLst>
          </p:nvPr>
        </p:nvSpPr>
        <p:spPr>
          <a:xfrm>
            <a:off x="5128260" y="1331595"/>
            <a:ext cx="69538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</a:t>
            </a:r>
            <a:r>
              <a:rPr lang="zh-CN" altLang="en-US" sz="1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温模拟电路如图1所示，温度表由量程为3V的电压表改装而成，电源电压U为6V，R的阻值为40Ω，热敏电阻的阻值Rt随温度t变化的关系如图2所示，则当开关S闭合后，电路可测量的最高温度为______℃，温度表的10℃应标在电压表______处，若增大U，电路可测量的最高温度将_______ 若U增大3V，R增大40Ω，电路可测量的最高温度为________℃。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-2147481463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8290" y="3038475"/>
            <a:ext cx="3044190" cy="1417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5128260" y="4572635"/>
            <a:ext cx="695388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</a:t>
            </a:r>
            <a:r>
              <a:rPr lang="zh-CN" altLang="en-US" sz="1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如图甲所示电路，电源电压不变。闭合开关后，滑片 P 由 b 端滑到 a 端，电压表示数 U 与电流表示数 I的变化关系如图乙所示，则可判断电源电压是____V，定值电阻 R 的阻值是____Ω，滑动变阻器的最大阻值为____Ω。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0" name="直接连接符 29" title=""/>
          <p:cNvCxnSpPr/>
          <p:nvPr>
            <p:custDataLst>
              <p:tags r:id="rId11"/>
            </p:custDataLst>
          </p:nvPr>
        </p:nvCxnSpPr>
        <p:spPr>
          <a:xfrm>
            <a:off x="4958715" y="4485005"/>
            <a:ext cx="7233285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-2147481473" title="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7973" y="5600700"/>
            <a:ext cx="2657475" cy="1257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 title=""/>
          <p:cNvSpPr txBox="1"/>
          <p:nvPr/>
        </p:nvSpPr>
        <p:spPr>
          <a:xfrm>
            <a:off x="1868805" y="2701290"/>
            <a:ext cx="6134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ACD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/>
        </p:nvSpPr>
        <p:spPr>
          <a:xfrm>
            <a:off x="8227060" y="2016125"/>
            <a:ext cx="4216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30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 title=""/>
          <p:cNvSpPr txBox="1"/>
          <p:nvPr/>
        </p:nvSpPr>
        <p:spPr>
          <a:xfrm>
            <a:off x="11203940" y="2016125"/>
            <a:ext cx="3022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 title=""/>
          <p:cNvSpPr txBox="1"/>
          <p:nvPr/>
        </p:nvSpPr>
        <p:spPr>
          <a:xfrm>
            <a:off x="7962900" y="233299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变小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/>
        </p:nvSpPr>
        <p:spPr>
          <a:xfrm>
            <a:off x="6050915" y="2670175"/>
            <a:ext cx="4216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30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/>
        </p:nvSpPr>
        <p:spPr>
          <a:xfrm>
            <a:off x="10993120" y="4933950"/>
            <a:ext cx="3022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 title=""/>
          <p:cNvSpPr txBox="1"/>
          <p:nvPr/>
        </p:nvSpPr>
        <p:spPr>
          <a:xfrm>
            <a:off x="6638290" y="5263515"/>
            <a:ext cx="3022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 title=""/>
          <p:cNvSpPr txBox="1"/>
          <p:nvPr/>
        </p:nvSpPr>
        <p:spPr>
          <a:xfrm>
            <a:off x="9268460" y="5263515"/>
            <a:ext cx="4216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  <p:cond evt="onBegin" delay="0">
                          <p:tn val="105"/>
                        </p:cond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/>
      <p:bldP spid="2" grpId="0"/>
      <p:bldP spid="6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7" name="任意多边形: 形状 56" title=""/>
          <p:cNvSpPr/>
          <p:nvPr/>
        </p:nvSpPr>
        <p:spPr>
          <a:xfrm>
            <a:off x="5677212" y="-1"/>
            <a:ext cx="6514788" cy="6876200"/>
          </a:xfrm>
          <a:custGeom>
            <a:gdLst>
              <a:gd name="connsiteX0" fmla="*/ 1383874 w 7183759"/>
              <a:gd name="connsiteY0" fmla="*/ 0 h 6876200"/>
              <a:gd name="connsiteX1" fmla="*/ 7183759 w 7183759"/>
              <a:gd name="connsiteY1" fmla="*/ 0 h 6876200"/>
              <a:gd name="connsiteX2" fmla="*/ 7183759 w 7183759"/>
              <a:gd name="connsiteY2" fmla="*/ 6876200 h 6876200"/>
              <a:gd name="connsiteX3" fmla="*/ 1401224 w 7183759"/>
              <a:gd name="connsiteY3" fmla="*/ 6876200 h 6876200"/>
              <a:gd name="connsiteX4" fmla="*/ 1284616 w 7183759"/>
              <a:gd name="connsiteY4" fmla="*/ 6753893 h 6876200"/>
              <a:gd name="connsiteX5" fmla="*/ 0 w 7183759"/>
              <a:gd name="connsiteY5" fmla="*/ 3429001 h 6876200"/>
              <a:gd name="connsiteX6" fmla="*/ 1284616 w 7183759"/>
              <a:gd name="connsiteY6" fmla="*/ 104109 h 68762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3759" h="6876200">
                <a:moveTo>
                  <a:pt x="1383874" y="0"/>
                </a:moveTo>
                <a:lnTo>
                  <a:pt x="7183759" y="0"/>
                </a:lnTo>
                <a:lnTo>
                  <a:pt x="7183759" y="6876200"/>
                </a:lnTo>
                <a:lnTo>
                  <a:pt x="1401224" y="6876200"/>
                </a:lnTo>
                <a:lnTo>
                  <a:pt x="1284616" y="6753893"/>
                </a:lnTo>
                <a:cubicBezTo>
                  <a:pt x="486462" y="5875729"/>
                  <a:pt x="0" y="4709175"/>
                  <a:pt x="0" y="3429001"/>
                </a:cubicBezTo>
                <a:cubicBezTo>
                  <a:pt x="0" y="2148828"/>
                  <a:pt x="486462" y="982274"/>
                  <a:pt x="1284616" y="104109"/>
                </a:cubicBezTo>
                <a:close/>
              </a:path>
            </a:pathLst>
          </a:custGeom>
          <a:solidFill>
            <a:srgbClr val="A9D3F6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</a:endParaRPr>
          </a:p>
        </p:txBody>
      </p:sp>
      <p:sp>
        <p:nvSpPr>
          <p:cNvPr id="35" name="任意多边形: 形状 34" title=""/>
          <p:cNvSpPr/>
          <p:nvPr/>
        </p:nvSpPr>
        <p:spPr>
          <a:xfrm>
            <a:off x="630528" y="1048373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5" name="任意多边形: 形状 54" title=""/>
          <p:cNvSpPr/>
          <p:nvPr/>
        </p:nvSpPr>
        <p:spPr>
          <a:xfrm>
            <a:off x="3153575" y="-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9" name="任意多边形: 形状 58" title=""/>
          <p:cNvSpPr/>
          <p:nvPr/>
        </p:nvSpPr>
        <p:spPr>
          <a:xfrm>
            <a:off x="11442640" y="-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2"/>
            </p:custDataLst>
          </p:nvPr>
        </p:nvSpPr>
        <p:spPr>
          <a:xfrm>
            <a:off x="5047676" y="463293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1483373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8" name="文本框 27" title=""/>
          <p:cNvSpPr txBox="1"/>
          <p:nvPr/>
        </p:nvSpPr>
        <p:spPr>
          <a:xfrm>
            <a:off x="630320" y="2525518"/>
            <a:ext cx="6155531" cy="20313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(标题)" charset="0"/>
                <a:ea typeface="思源黑体 CN (标题)" charset="0"/>
                <a:cs typeface="思源黑体 CN (标题)" charset="0"/>
                <a:sym typeface="+mn-ea"/>
              </a:rPr>
              <a:t>感谢观看</a:t>
            </a:r>
            <a:endParaRPr lang="zh-CN" altLang="en-US" sz="6000">
              <a:solidFill>
                <a:schemeClr val="tx1">
                  <a:lumMod val="75000"/>
                  <a:lumOff val="25000"/>
                </a:schemeClr>
              </a:solidFill>
              <a:latin typeface="思源黑体 CN (标题)" charset="0"/>
              <a:ea typeface="思源黑体 CN (标题)" charset="0"/>
              <a:cs typeface="思源黑体 CN (标题)" charset="0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(标题)" charset="0"/>
                <a:ea typeface="+mj-ea"/>
                <a:cs typeface="思源黑体 CN (标题)" charset="0"/>
                <a:sym typeface="+mn-ea"/>
              </a:rPr>
              <a:t>THANK YOU</a:t>
            </a:r>
            <a:endParaRPr lang="zh-CN" altLang="en-US" sz="6000">
              <a:solidFill>
                <a:schemeClr val="tx1">
                  <a:lumMod val="75000"/>
                  <a:lumOff val="25000"/>
                </a:schemeClr>
              </a:solidFill>
              <a:latin typeface="思源黑体 CN (标题)" charset="0"/>
              <a:ea typeface="+mj-ea"/>
              <a:cs typeface="思源黑体 CN (标题)" charset="0"/>
              <a:sym typeface="+mn-ea"/>
            </a:endParaRPr>
          </a:p>
        </p:txBody>
      </p:sp>
      <p:sp>
        <p:nvSpPr>
          <p:cNvPr id="3" name="椭圆 2" title=""/>
          <p:cNvSpPr/>
          <p:nvPr/>
        </p:nvSpPr>
        <p:spPr>
          <a:xfrm>
            <a:off x="7214467" y="1017244"/>
            <a:ext cx="4823512" cy="4823512"/>
          </a:xfrm>
          <a:prstGeom prst="ellipse">
            <a:avLst/>
          </a:pr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650" y="1333500"/>
            <a:ext cx="2719705" cy="3524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5" grpId="0" animBg="1"/>
      <p:bldP spid="55" grpId="0" animBg="1"/>
      <p:bldP spid="59" grpId="0" animBg="1"/>
      <p:bldP spid="60" grpId="1" animBg="1"/>
      <p:bldP spid="63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3" name="文本框 42" title=""/>
          <p:cNvSpPr txBox="1"/>
          <p:nvPr/>
        </p:nvSpPr>
        <p:spPr>
          <a:xfrm>
            <a:off x="812165" y="523240"/>
            <a:ext cx="2444750" cy="7334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lnSpc>
                <a:spcPct val="110000"/>
              </a:lnSpc>
            </a:pPr>
            <a:r>
              <a:rPr 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知识建构</a:t>
            </a:r>
            <a:endParaRPr lang="zh-CN" sz="40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65" y="1256665"/>
            <a:ext cx="7960995" cy="54463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3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grpSp>
        <p:nvGrpSpPr>
          <p:cNvPr id="224" name="组合 223" title=""/>
          <p:cNvGrpSpPr/>
          <p:nvPr/>
        </p:nvGrpSpPr>
        <p:grpSpPr>
          <a:xfrm>
            <a:off x="4244196" y="1563294"/>
            <a:ext cx="6259830" cy="3731458"/>
            <a:chOff x="2957830" y="1682616"/>
            <a:chExt cx="6259830" cy="3731458"/>
          </a:xfrm>
          <a:effectLst/>
        </p:grpSpPr>
        <p:sp>
          <p:nvSpPr>
            <p:cNvPr id="7" name="圆角矩形 6"/>
            <p:cNvSpPr/>
            <p:nvPr/>
          </p:nvSpPr>
          <p:spPr>
            <a:xfrm>
              <a:off x="3857625" y="1682616"/>
              <a:ext cx="4870739" cy="3731458"/>
            </a:xfrm>
            <a:prstGeom prst="roundRect">
              <a:avLst>
                <a:gd name="adj" fmla="val 14905"/>
              </a:avLst>
            </a:prstGeom>
            <a:gradFill flip="none" rotWithShape="1">
              <a:gsLst>
                <a:gs pos="16000">
                  <a:schemeClr val="bg1"/>
                </a:gs>
                <a:gs pos="100000">
                  <a:srgbClr val="F9FBF8"/>
                </a:gs>
              </a:gsLst>
              <a:lin ang="2700000" scaled="1"/>
            </a:gradFill>
            <a:ln>
              <a:noFill/>
            </a:ln>
            <a:effectLst>
              <a:outerShdw blurRad="50800" dist="38100" dir="2700000" algn="tl" rotWithShape="0">
                <a:srgbClr val="DAE7D6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46503" y="2003557"/>
              <a:ext cx="1500603" cy="1500603"/>
            </a:xfrm>
            <a:prstGeom prst="ellipse">
              <a:avLst/>
            </a:prstGeom>
            <a:gradFill flip="none" rotWithShape="1">
              <a:gsLst>
                <a:gs pos="39000">
                  <a:srgbClr val="8DB74B"/>
                </a:gs>
                <a:gs pos="100000">
                  <a:srgbClr val="91BD52"/>
                </a:gs>
              </a:gsLst>
              <a:lin ang="13500000" scaled="1"/>
            </a:gradFill>
            <a:ln>
              <a:noFill/>
            </a:ln>
            <a:effectLst>
              <a:outerShdw blurRad="190500" dist="101600" dir="5400000" algn="t" rotWithShape="0">
                <a:srgbClr val="91795A">
                  <a:alpha val="24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44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en-US" sz="4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957830" y="3747636"/>
              <a:ext cx="6259830" cy="83502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/>
              <a:r>
                <a:rPr lang="zh-CN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电流与电压和电阻的关系</a:t>
              </a:r>
              <a:endParaRPr lang="zh-CN" sz="4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97132" y="4582638"/>
              <a:ext cx="3591724" cy="387798"/>
            </a:xfrm>
            <a:prstGeom prst="rect">
              <a:avLst/>
            </a:prstGeom>
          </p:spPr>
          <p:txBody>
            <a:bodyPr wrap="square" lIns="0" tIns="0" rIns="0" bIns="0"/>
            <a:lstStyle/>
            <a:p>
              <a:pPr>
                <a:lnSpc>
                  <a:spcPct val="120000"/>
                </a:lnSpc>
              </a:pPr>
              <a:endParaRPr lang="zh-CN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3" grpId="0" animBg="1"/>
      <p:bldP spid="60" grpId="1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535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一、探究电流与电压关系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836295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【提出问题】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电阻一定时，通过导体的电流与导体两端的电压存在什么关系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374650" y="1956435"/>
            <a:ext cx="1157414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【猜想与假设】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压是产生的电流的原因，同一个小灯泡，在以一节干电池供电时，小灯泡发光较暗，用两节干电池供电时，小灯泡发光较亮，所以有两种猜想：①导体两端电压越大，导体中电流越大；②通过导体的电流与导体两端电压成正比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374650" y="3709670"/>
            <a:ext cx="1157414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【设计实验】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运用控制变量法，控制导体（电阻）的阻值不变，通过调节滑动变阻器改变电阻两端电压，观察并记录电流表的示数，分析电流随电压的变化规律。实验电路如图所示。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73742976" name="图片 11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840" y="4838700"/>
            <a:ext cx="2007235" cy="1830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7374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535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一、探究电流与电压关系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74650" y="1245235"/>
            <a:ext cx="11574145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【进行实验】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（1）按照电路图连接实物电路。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（2）闭合开关前检查电路中各元件的连接是否正确，并将滑动变阻器的滑片移动定值最大处。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（3）电路连接无误后闭合开关，移动滑动变阻器的滑片，使电压表示数分别为1V、2.0V、3.0V、4.0V、5.0V、6.0V，从电流表上读出相应的电流值，并记录在表中。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73742977" name="图片 1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450" y="3141980"/>
            <a:ext cx="3531235" cy="246697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" name="表格 9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513715" y="3737610"/>
          <a:ext cx="6226175" cy="1379220"/>
        </p:xfrm>
        <a:graphic>
          <a:graphicData uri="http://schemas.openxmlformats.org/drawingml/2006/table">
            <a:tbl>
              <a:tblPr/>
              <a:tblGrid>
                <a:gridCol w="1336040"/>
                <a:gridCol w="814705"/>
                <a:gridCol w="813435"/>
                <a:gridCol w="817245"/>
                <a:gridCol w="814070"/>
                <a:gridCol w="814070"/>
                <a:gridCol w="816610"/>
              </a:tblGrid>
              <a:tr h="45974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定值R/Ω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10Ω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5974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电压U/V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2.0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3.0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4.0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5.0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6.0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74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电流I/A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0.1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0.2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0.3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0.4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0.5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0.6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7374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DhkNGI4NmJhMmU1MTZhMTI4OTdlYzlhMTQwNTZmNmIifQ==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TABLE_ENDDRAG_ORIGIN_RECT" val="411*79"/>
  <p:tag name="TABLE_ENDDRAG_RECT" val="355*253*411*79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TABLE_ENDDRAG_ORIGIN_RECT" val="435*102"/>
  <p:tag name="TABLE_ENDDRAG_RECT" val="499*265*435*102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TABLE_ENDDRAG_ORIGIN_RECT" val="884*332"/>
  <p:tag name="TABLE_ENDDRAG_RECT" val="30*145*884*332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TABLE_ENDDRAG_ORIGIN_RECT" val="447*142"/>
  <p:tag name="TABLE_ENDDRAG_RECT" val="487*280*447*142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TABLE_ENDDRAG_ORIGIN_RECT" val="882*301"/>
  <p:tag name="TABLE_ENDDRAG_RECT" val="40*202*882*301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TABLE_ENDDRAG_ORIGIN_RECT" val="881*305"/>
  <p:tag name="TABLE_ENDDRAG_RECT" val="29*167*881*305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TABLE_ENDDRAG_ORIGIN_RECT" val="490*108"/>
  <p:tag name="TABLE_ENDDRAG_RECT" val="40*294*490*108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TABLE_ENDDRAG_ORIGIN_RECT" val="357*81"/>
  <p:tag name="TABLE_ENDDRAG_RECT" val="594*334*357*81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Arial"/>
      </a:majorFont>
      <a:minorFont>
        <a:latin typeface="Calibri"/>
        <a:ea typeface="宋体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宋体"/>
        <a:cs typeface="Arial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宋体"/>
        <a:cs typeface="Arial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item1.xml><?xml version="1.0" encoding="utf-8"?>
<s:customData xmlns="http://www.wps.cn/officeDocument/2013/wpsCustomData" xmlns:s="http://www.wps.cn/officeDocument/2013/wpsCustomData">
  <extobjs>
    <extobj name="1BCC2C28-871D-48CB-8BE0-2867F7803ADB-1">
      <extobjdata type="1BCC2C28-871D-48CB-8BE0-2867F7803ADB" data="ewoJIkZpbGVDb250ZW50IiA6ICJVRXNEQkJRQUFBQUlBS0ZZWVZpdGtlQ1N0UUVBQURjRUFBQU1BQUFBWkc5amRXMWxiblF1ZUcxc2ZWVFJicU13RUh5dmRQK0FlQ2V4RFU1SVNxNnFHalYzVXErdGxMUjk5c0VtK0FJMk1xWnRWTjIvMTdoSkc1eWtJRm13TTdOajd5NGtGNjlsNFQyRHFya1VFeC8za08rQlNHWEd4V3JpUHl5dWc5aS8rUG5qTEpuS3RDbEJhTy94azR0NmNRLzdua0gyWThoR1pnM1BKdjRialljMGlwZGhFT0VJbTRXT2doRWRtQ1dGTUNicFg4cnc4cjl2OG52bVN1NlZyRUJwRHZVMllxT1hqWlkzYkNNYjQyMGMvUDQrdU9BbEZGekFFODkwYm5HRVVKZHl4WXJDaUUrbW1PZnlaYVprVTkyeUVvN2cwNHJiYUkvUUxuQ1phdjRNdjBVR3J5M0JzWjJuQ2tCODdZdUdnMk9FWDhCWHVkMVdQSWk2aFB1QzZhVlVaUXUrY05FRi81Z1dMVGZmVXE0VU1BM1p0amtmeGJFdE8yUkoxY0pORGVxSUM0Y1Q2TlpnYXBhV1FCQ0pBb1FEUWp5Q3gyUTRqcUtqMlJ4QmFEUWV4bU5FeDRnNEZXQXJxRnRtWlI2Y1hLd3k2WngrSmYyREVVcG1UR2g5VjJsVGduMzlrMVRyS2R0WS9mbnVSdWZJZGZrbjFZS242NVlYT2hnWFg1amJmTTJVM2gzVHdhNjU0SFYrQXJUQ2RxaHRmZUxZSGVZUDhZNUFod09YOENDNDN2OFluSTdsVEt6QTdyeHJudlFQNjJST3I5YnpIRUMzcktTLyt3V1lsM2RRU3dNRUZBQUFBQWdBZlZkaFdJSXE4OU1zQVFBQUJpTUFBQm9BQUFCdFpXUnBZUzlwYldjeE56QTVNall5TXpBeU9UUXhMbkJ1WitzTThIUG41WkxpWW1CZzRQWDBjQWtDMG9aQXJNdkJCaVRaTzVyL0FDbk9Bby9JWWdZR29SSVFacnlYSmwvQndLREE0T25pR0pMQnlyaFFLZTR1d3lnWUJhTmdGSXdDV2dIR0FiVDdQeFl4ZFBmOHh5TTNxQUEyejVBaVArQ0FLaDVnb29KREJoeU1lbUlVVURGRGo4WUVoUUJmU0EvNlloVVpZSE1zeVI3QVZ3dWlHMGFyR3BNdTlneXBxTVVHaG9RSGhrWHBOQ3c4d1VLaGZrTEpiY0NiejBNaVA0QUFwVEZCTGlBM2dMREc3RUFsSjdva3N5R1RsRUFBVzRqUXE2WWVCY01PREtha2dpc2ZEaVkzRWdXbzBqUWZTSURMc1FROU1TemFUb01Ka0oyVUJsT21JV1pzZGxBRGRBK1FsSmxIOHdRVndjZ3RXbUZnb0RNT29jYm1meHppQXdZaTkvVHlBSFBoR3RCYWdJRjJ5eWdZQmNTQWkvUFV1SjZIckFmbklVOVhQNWQxVGdsTkFGQkxBd1FVQUFBQUNBQUZxelpZMjY1NkNlZ1BBQUEwRWdBQUNBQUFBRzF0TG1KcmFYZHBOWmVGZHZJTTEyMXhsd0l0N2hHQ0V3SWhnVUFJN2lVNEZLbENDeTFTb2ZxOHZmVy8zempqM01JY2U2ODExNVVKOW52c3pIbldzZm00WDUrVUkrOVJEZUozbHJKNXdnZEJiYVpRcmZoZ1ZjQWZaeHZNOTlyRjVSR0hvNlFHUjliUis3dnlLaDJScThUUmZ6Z1dkTFArRVlNVHEvZytQUjlram8xQldXazdGaVpQVHVKTXdzRnhmMzV3bWs1WG4yb1RDU1VFTE0rVi9scWo0WGxsWTVNNFY5bmVFVWlHUTlmSnI2aDV1TkI2RzV2UnVKbENoOUpYdUhDRktZMitVdVE5VnhjNHdha1ZWRncxNlU0c0d4UUVUODBpeUxqZjNkQXdrT1c2VlB1SGV0aGU4TXNDQ2Mxamx5aWJVNGFSR2VOcW10UGJXRXJ2bUo1YVJoVWlPWUo0dG9Rb2F6cUppL1NMOGNFZmZaTVVzQmtuZmNCcktianBhblhYYmNxUVlTdnN1WVJpQlVCK1JueGFKR1dscDAvVW1MNlRKNEZSU012NkdycGpsWTJZUHc3Tko1dllUUTNtL2xWZmI2OS83aHU2VDJhVHRTYldEMGVZT3RybEFGeXNGTlNZZTM4ZFcwMEVmbm9OZHE0dTRqVytZUEFIOUhIUXRWTUdzdHJJTmFWQjZsUWtQbXczajRxdGgvV0hvV0toZ1BoVHpJRElocUNVUE1nUHBaaE9NYTlrZmZwamFuL1F3Yk9sekhPL0xsOFJsQlJCOXE5WUpLdllPVWE5enZ3RVJTY1hzOWl4MW9rSjlWcjNaRmV1OEZYcVNkdGZpSDE3OFJBdlBINXNIN3g2TWRsZk1XOHlIelhTOFI4cXk1dHFpTktDb1FLQWZVZFJmYWduQU1iVmV2dFpSTFY4SXJIZUlFREl0MXpEN2c1RjNsOC81NEZTSjRZMXVINHJMOE1XOW5lOG9USTAzYkpmcjREUkQwN0NZWi9mb25RVGhUcVh6M3pPZHUrWm9INU1hZEdKMEJLcG95Um1KdlFvMnJLd2s5M3p2NGk5dFJ6YmNtaUowem9tYW5HNFFUa05Sc0NqYnZXYVBlUVVmYmREZ1REeCszbVZON29HamZNKysyaFhteU0rZmV6SlpiSVFFSHExUHlGRThWU2FLSXo5MTRNM2xWdHZGYmcrenpkWjNseXBvTHliNk9HV3BzQlFTR08zLy9HLzdpaDhlQ0FIM3dUR2FaZy9EWnlOSElQYXVpdURrR0F3RXdna2M0Zk5rYU5PWWxsTFB6ZG1td0xNNlhKNkRVUE1pYVJ6ek1idElka2M4M0hoVjVscSs5ZDlwVG9XLzQvLzh2L2Qvd0dQb1dFMmZISFJ6WjJpZUNmUmg0d0lyMmRWNnVLeHgyenRxTEFXSmxQSi91TjgxTElCZ0tMOVUzL1dnQ1FYSTEyTm1mOVhNd0w1VG1jd0xyS3JJLyt3aitKQ0UyOEgyZlo1TnNBU2hvSlBIREZFWHM3SmIrVU9TNFptWjY5ZktOajU0Mzh1QURUR1dBYmYzOXlrMU9CQ25sRHRuODV2UXlNaUhhUXNVc2RQcVhwL00zVlFLVHNTNC83cTNtK3dXMHNhYXp5Tk1jcG13OE5iZG1FMU1VcGo2MkxtZk82aDI2cGpBRVR6em43Smx1YUJHbDlNR2lFdC9kZ3U0eG5SWHgrNnFUM2NtNG1FN0dOLzR2UTdwSGpEclJLTTIrZ2xodHY1ZE94TU91aTM3bm9mWENJbEpHV2YxVTJlTTFBcDNwYWJCSi9uczNGcnBXVVBPZU5mT2dxYzBuanQ1M0pxZUE4bXVtbjhhYk5vNzBSbUdvWkNGbm5jYjFsZEg3WVdpWFBxR1FkTWJLTlVRa01neUdYRHA5VnNybTREQTRHLy9ObWZCMFc4OXY1N255MzNlUUdPc2Z4WTYxajFvb0htbVVYaGVrTWJTMzVGcmhlcHdkUmhkMFB4OVpjRG1HektkYnVDMzQwN0dWd09va0c1bVZERlJmWDVTOFZPYXEwS2hQNndhM3ZVN3FyaEpEbC8vSCt4RjNiTUNUYzJ2WEdUaUxYam1wK0FNbVk0OXN0SlNuTi9sb0lLbUVXL0FOa09SbnFFV29QQURUaE4yaHRpblcvYnhGcUh3eUx4ZFdGRmNYVGMwdlV6VUh6eWJaOXNqeTFBUGs3KzhiOHp5SUhadERnWWZMRHlIMzZNc2h6dzhmRmlXRkVVdUJOeDhoQnB0YkVhNUFmVFJFQUJzd1cyS0l1VnBKQTh6ZG8wT214ZlFmc2hET2VsL05WZS9WRTREZ3VGZENhdityaXBHK21ZQUUyay9MY1pEVGVnRlRRZlAydXlnUFJDOVBEemRGODBTazk3alZwUm40bDU3OUpMVklhRlJDVktSTXlJaG5lQ3VGNEVZRnIrOXkvblRoaGRsMXA1cnN6S0ZaK1VvKzlSTUVTalowaktsOCt4cVNnWmdUejV5M3JabmZHRzVFVHUrbVZpUUIxd05yZHAzcStGVWlncG9EaFowN0JRTEVhaFhoUEhWNUZGYWpvVkhDdWRoUFRNNFl3OUZtb3ZBazZuWFl6SERwVXBKQThFUVZRYzBGbnIwMjJCcC9CSEZ5bDlQaXhTbmxjbXp3Q1lUWFE0L1lXRlFUZURsSk1PRENpeWhRdDlzdU5YQ1QzMTlpVE9PcjcvWjU2cnhwazUwOXJubnQyWU4wN0tlWE8xWUdBbExZTDc1aFhZamo2VXh1OFdlaG9GNzdma2QxVG04S0VuK1B6OWpoRllOZUVzaVEvNjlyaWpKRWJHdDRlWXo4UjJpVWU4YzdTNGJaM2trRUVvWjFUdHJmeTIybUhRcFkva0hqdjV5VVFka1E2dGNPTXYvenRPbmlMZ3BKMlpNU0RqamJzcGxVa0w3OWoySVRtYUZ3eUQ1WDNWWkF3WWFNaVJ5eVl1NVNhZVpKNlFFYjIzV2xHZFRPT1M3RkowbHljYytZeW9NVmJVSG5PSXErZU9JdXZPWjgzbkFsSUFoT2N1TjU5eWdSQ3BaM3BKWmxBOER5SlVRaExQTXJWcVhxK0RQQUYzc3BqL3gzcjVtaG1wbDlTUXlCcmhLT09Ca0d2M2J4Y1JsMWpZL1EwVUwzTG9KUnBCWjBOQ0I4RHhtODluZ3l6a2gzU2liUXk5Y0paTVhBcmROc2YzbU0wblNZV0QyOUorNWNSR3ZFdy9zcnM5ejFFaVBEQnp6RVFNM3N4U1RwSFNod1hJN3IrY1h3VGZ2cjJVRitZb3dYYXFaZDZaWkF0MjRERldQaklLUVlLTzZxV2EzbnBMcmltVlRXRGh4Yk8xNitKVXBBVEhyb3pVd01vbS9mZDZ4UER1NWt1UEprc2FtcEtSd2NEZ0V1VjVOTFY3UTFuVDZJcFY1cWczR1Nnb0pLTWVmNisxQURPVXJkV3RFQms4MlJkSFBTUHk2ME5TVW9Mc3dNZjBOMFBVbDREd3pFaS8rUjEzUmh5RDJzYUJwUHQyQWw5d1Fwejc5NjgzaFVicGxmajRIYVh0YmZkd2NTTHo5bHExN0duVVMzSWJTK3l1WUxGZllKeDJiQWJhcjF4NDJ6SG9QRkJtdDhjVVRFYVpjbTdKMDRxRkpGSUxSZXBNRjR6R25RRi9sUDNJdHJpUktIem04WVgvK084SGtGcEhmRDhmZ0hwbDA3amZZdFlrdGZ2Y29hTHVGTVEra1Y0WlQ2N2lIWHhRYi94ckRrczJTd0xJMk12TWZpUHJsaXJZVEVLaE1LZldlUmllWUNxT3o4cnhPTzdLRThBaGVBdEtlY2xnNkhWUUo2TTEzckJnUWdZY0h1b0wvZkYvTDNtVXdaaUpZeWYvSzVFcUZKdzdMZkxMUC8vQkxoSWlqMHc0T011K1FJcWUyRE0wOXo2T29wQU1pVEVQQmNxaXBIdWw4djFkMCtxMkhFdmpWUWZuODdIbGJrcXhzMktHUGZUZXl5b2lJeGFpN1gzd2JTaTRRQ2RtbTZuakIvTGVnU2N1cEkyR3RMUTVhbjVUZlQ2cFM5U0J6eTMyN1IvMjNTRHRnRWZjY1NVYUdVRnVJNTFCcjE1MWlIVndzUitWc3prWitQcFUvK0RRTW50U2hkb1N5NGVqVFZYVzh0ek9ZcDY1QmtNYVE5YmQxd0NUcC9CUXlDWllrbmRFUE8wTjIzNUVGVFNTOXNNQ3BwcTd0RHU0am9jcytUdEdGWVFYME1hZFFaQWxtWUl6cVhlZk9qbFlESXhicDRXYlk5VEVCYUhLVUJ3eVA1YnVtTFJNSnB1ZS9MN2laYnBKWFEyNzh0NCtNZTgzWG92T2lTUEI5MDBleW5VZGovZVJMVEhvUnkzajVNRm1vZnV0K1hXZ0kvbzRKczFNZ3NlWFVTcW9BS0RKMjdCVmNOUkZWd3MxU1B6MVl5cmtiTEsvNFR3WGxwaWp2dllKUXR4MjhyY2EvZW0wR2J2b1ROMnUvL21QbTNsYlhkZUY4WU04YlROYXFWVWxYaEVHRWpvZjNmTTF0cXVrQStPYlZYRTl6cjVmbHdXR2dLUlhSOXZzdnpUM1NaQk83L2Jvd2pTNnJrbEdub0thT2gwbmh6bC9KNXprNDNDazFXbU9RdzV5NGhncXg2alBxTHZ3QlJkRXN3SnBvWFIxVVYvRmlyNFVqOHU2YnI0RWdGd0Vlc2VlS01LblJSYWFGTkJTTDRYbC9rdXMxRmFIa1lucU1zUlp4cmdzVDk3MHJQQkM3amJaWjVrL2N5TW02MWdTSHdpSW1OY2xkNW5TbHVvWFU0MkkxRWFia2NTdTNwMjVLZ0M2a1JpbGkwc0l0cGsxQVFtMUVZWnRnYWlTS0MwZGRjenVJR3U5VGUzK0thUVg0RjRkZi82YWlKUkRkZDdpYzdIZ29kRU9XZzN5SUc1YkxUdWVYZHdyYkxSYTBCMHNHRnpob3FvUHRaSE5Ld3g5SGVwRE02YVIwMVJCWUVadmQ1ZmVFR0xDNmNnU081YTZ5amd4WktjcGtKNm5OVE1sbkw4NXZybnJkbCtQNStTOTdsOCtNcG04dThlSW83bmY0eHdLQVRyZDFDai90KzErZmFyU0V1Yy8xVU51L0dNa0Q3ekdiaFdWUlZVaVJIWnludEl1WTFjM2ZwcnA5eXdST2YyTWJLWStzKzRhMVZ4MEQ4RmlEOXRsalFVekFUWklQN2h1Vjk0OWJpa0E2c211ZlpnYklUcFplR0lMRXVSNW14QkZKYkMvZnNlU2lGam55bHdidUVwazEyL2Z4QWYxd29uN2RWZmZXZ05XZmRxaGtlZHZ0bThmNHA1RVFqcTVBTGJzVFpaeVJyN1MwTGc2UEx3Sko1b2VlRWpqNDAyMy9VeWNBQllFZGpxaXJmcnEyU3JWcGVDWnZZZ3lvK0kwR2craDhaTUI3QXBVNi9rZkFuWkRQb3dZQUNvZDhmbjhTTmE2RHRDY2NpdUNxT1ZyR1gwbzltRnNtUGxwdDRzckFtc3cwL0RmNTYyNGRqczJ1U3YzN1VaK3J6M1c5UlhCVVhhN2prbmNXdmNwdHo3ZVhtcGxaT3ljeHREekhSTnc0a1lpVThEZXVWSDA5WHBpaWlRQ2dMMEh2YUtGa2t2T3Q3blhQUEFBdU9xSkEyc1p1U2JwUWxraUNKN1JXcmEwejhwcXNIOG9ONTJkS3MrWFRWMkFrL0R4d3VBd1RoTzZxOC91YnU2UDZJdEE3SFNxdFVyb0s1SVlmTWhSVFZZWU45dnNPWjl6c1NVdThmL0s4cUI5N0R0RkMzQmFaSmRVRHEwdmtnUk5tWkVVakl6UXJ6NlgwVU9iZGdpTnVUV2oxbWlwelh6QU1oRmxmTHY1dmJxeFlJaEFscStYT1lQMysxc2QzOFRoVW9oUFBSWW9ORS9yT0hQbTlTaEM1TEk5WWZRTXA2UElUSzdDbDhLaHYwK0x1dFZSZkpSQ2pabEVBQXprY3VzM0FEamo0R2FCTlVIK1JONERrVVJRQjFJeXlFdVVtcjlja1ZoRXV5WHhOUE1mOFNJbk56R2R3TC9zNmVxN3gxODVGSlI5c2RGbWY0SDRadTVDL0FlZHRjdHdkd0llMVIyVmt5TnlJNC9jV3NPa0xzNnZ3eDFENWJUYXpSQnk2cVR1ZTM1THFRTm5mL2wvcWpET29kMzZuRXVaQUJFckhUM0g4UmpPcWlIMFBEZjZKalVsUUphNC9YMFJWdTNJNWVxaS9zcXg2ZitYLzYvL2YvK2EvdmJ2cjhsVjV4SjZwMVcvS3NTVUxyM1hvS1lIcnNiVDZoQ1dPZ3loaUl3ZFBpKy9KRlo1NktJNUIwOU8wMmZNcGoyR2hPTy9wdjM5ZWNCNnY5YXdjUndnWXY1Mnk2eE9oR3hCcU5sckp2Q0puZTlQOXgwUkFQdXBIR2RlajVBZmlRYzA2bVhQejNYb1hOQ2QzS1pBWUczN2JieGk4bWM4cXhKMmtOSzduMG9TRjNWVWlwUkMxRDQ4TmtRQlVpT0ZRanpCVEJ1N0xVbjUwMU5aSXppc2JhSzJaSW5JMERhdTNoZUNQTlVOWS9HZkVpYXgxZThrajVGVEZBZ2djWXZ6ei9uVGpCazErMkFlblMreE5zTFhkb2w1eFB1ek45bktxc2cwTDZTcHpYZE9SMWZReldsRFUySVVwMUdLNmJpSGRZRU9qTStzbjc5bGtUVU8yRTNBc054QUp2SktyNHFSY1U3c3hLZzFoRnpiaDMwcUdHdVl0U2l6bzlJZ2ZnWW9jMmZ6MUxINFZpTGxBQVg0QWsrWjlDWnhYYmd6bkhqNkZtOVRaL2RWSFZ6RlA3RFF3YkdBQTAzeHdMUkdBTWxIQW1ncTYzM3Y1VjRWWGM3NFVMK1pjbCtXaXZmOHhRbGk1YW1DK29tWVQyUDN1elF4bTh5SmVNckp5YWNnN3U0RHBmbXQvbERjTVdTdGJsZmVNS3o1bzE1TVNBVVZGSUc0bTZIZVhCZ0w0UGRuTXZyUC8xazJFS0pUU2YvSktMZE1qZHc4N2QvOW4zd3NHd0lhb0lqV2JLNHhtRFgxNzcxTElWT1lBR2xicEh4NzNJeTBhb2h3RWFCa3FEaklaMXBXWXA5OGhkT3lCdFhYcmQxVllPckEwbW5LUnJxcW5hb0ZTWHBrd0NsWDhUZEtWNUVJNGxhR0lWQVJDRU96TUZtdDVDSUNNQlFBL1lpU1VjSkhlaS82UDFCTEF3UVVBQUFBQ0FDaFdHRllnUzhkVDgwRUFBRHBDUUFBRHdBQUFHMXRjR0ZuWlM5d1lXZGxMbUpwYnAxVlgwaGJaeFQvempYYUJDV1VHbGEyT2xHUXdRYnRjSlRSQjkxWVRVYnRvTFV5WmFPRHRqQlQreUpXaDlyWTFtaGlURkkxV1J1ck5kR2tHcFA0TjQ3cWpHblNEamEybHpMR29IdmJIdXo5N2syZVV0ampYbmJ1SDdNYnZldGs5K255bmUvOHp1Lzh6cDhQMkI4ZEhtQmVNMmcvekQ3Y3pNN01IYThscDkza2NtMkRpeENqMFVtK2UyWnk0dCtadXNhNnMvQkowN21TODAxTlRSZWFtazFmZGwzcEpaOUNLM3dHbjhORkJ5SGhMMFlJZWJ2akdGeGxhalJGOTRGbzI4cWd2TmpvM0xIa1RDUGs4RjhFcnFsWW5LVFBUZUM2WUpsRWl4a3RwVWFYNWF0cTlLbnFJTkM5YTJtWExHdlJkMHpPay9NL0VBaUFtdWxaM2U4RWV0VUNUWDk5bE1DTlhaOGVSU0R6eDc4UnVLbEs3bFF0Z2R1N1B2MjdQcWZRMGxsSndBcHFUdVkvemhJWXlyTWJVTEpMWFNCZ1YvZXF2RVRBa2ZleWdlUm0wTmNMU1ZrSXRESEhOQURNQXlnS0FDbG1EZ1ZCT3d1NkdTQWxBRUZnUXFBQlpoWTAzRXFVUmgxMGJabyt1VVB3S3l2Vmw1aDcrZ2RzMEY1ZVhGMVRVVlB4VDFrSm1Ka0tEVE1IUmZNQ0pGaTFoeUtnWFFCZFdFU055S2dMb0tHT1licTJMZUJwMjNSWHkwQVBuZVdsaHBMcUtuMlZIaFh4SFpITDFYNVFQTThVVGMvUjRSV2E4c2lvMXhDVjZmS0RBdGR3NGlqeWZQa0xnVTdtVFJFM0t1SWVGbUJqZTJGakNCdFBzZWw3YkdLVm43Ynp2azF1Y3pDekZkdzlEUFBMY2VtY2p0L2huRjV1ZFo2TCszS3AwZndkeVpxZGVveFc2aGxEcThqTnJMdGVWaXpTMG12MEdxTnI1NDFMcHBHVDl5NFQ2SG8xclVXWlZpN2xyTTJsWEMzMWpjMjUxSFFCSDVFTXYrcGlrK05aNjNUbTZZaVNDZkpuRStON3VPRVB1ejNGUitNdnJFTnMya0g5SVRhUmxKT2FFZ0M1cEpmemVOa25mcnlKMmVWTktEam1KY0dpaVk0SDBSY3ZjQzRyKzNpQlRZeGxiT2xNZkVPNmozR2xtM21oUkNuYWRkMEZVaGpPZGVJNGZoOGg0SWNDTFY2ZWY0VVk3NkVZemZVdDd6Ym0xY2huUndNeGJtS2RXbE5zd2kzSlF0MGhQRlF0SXBKVUZRMS9rRENDb0VSNWZZU3lvZ2ppVFM2d2tra3VDMG9tckh4MGpMTkdNeHN4bElLdTJRUmx3bEc2N3VGOTMrUmh1Umt2ZC8vQkMrdGdkdUlwVFVid2g0c3RjYzRsM0poWUNIcDNsRXNzNGprU3huRDhSb2c2SHVFRUltQytmTXB5NDMxVjJ0eGtpQTQvRW1qNFE5eHFHTWx3azNOWUZ3UnBVZllydXgyVVRoc0wrN1JkRjREOTFTSGVYd24wSEhRdWxSUFpLOHg1Mzk0NUY3ZGxuN0xZQXRpU0NJWjdWWGVqZ01MN1N5ZlE1YTEwQjRDRmViMFdUdHRibjlzYTdJU1lqYmJXNTMrYWJJVGNKUVQ2RDhyUGErZFhJdFN6eGJzV2VhK0RzM3ZZYlpkTTk2WkE5NWFTcnFGU1h0UzMvbTFPaTBaMkxEOFY5bWZMOGN6REdCOU83cStiVUpteENUYU4waWZabElkM2JXTXZ0Mkl2NTFMKzVnS3ZmRHNyWGFUTmpDNC9MMG8ramJLUGFqTW9QZW1haXdhRllCK2hJeWFyRXg0ajNlMENvVDl3OStFa05od2hNSEJBTGJQV0lkNFh5NHphcUg5RGx0QUtnb2FEKzNhdytHNE53c0cybmZJRmttTGdGUFBKdUx5K2ZKdVpMV0YzNFZCbloyYjNuT1BxRmhLUERGSHZNaGR3Q2JxN1kxd2dLY21DRjRSOXBjQ242dzRjQlNtS21NT0Fia2gxQmt3RWJQQWZ3aXpLd2lnRHFQU1pYUlJwV0NuU21TdFY4aXM5L0Q5RUVrWjRLc1FtSGZtVkx6OEx1SXB3RTh3R2NEOUppM3l2MWZrdG40eWdWV1JtQTUyak1IZkxCdmFFdWFlYmtMOEJVRXNEQkJRQUFBQUlBS0ZZWVZnU2NTM21tZzRBQUFTSUFBQU5BQUFBY0dGblpTOXdZV2RsTG5odGJPMWRhM2NUeHhuKzNsK2hvM3oyYXVleXQ0TEp3U2EwUGlma3VOZ20wRytLdmJaVmJLMk9MQ2VobjV3RUtFNENkbHZTVUM2QlVBb2s0WktlUUdNY2sveUQvb2xvSmZzVGY2SHZ6SzZrdmN4S0s2OGtqTmx3d2xuTjdyd3orODQ4N3pQUFhKYURiMzY0dUpCNTN5d3ZGYXppY0JaSmNqWmpGcWV0bVVKeGJqZzdOWGwwU00rK2VlamdlSDdPekl3ZEdjNFNtZjJIWkhoczhrekpITTZ5TzluTU8vbEZ1Tjc1K3VuT2pkdERLSnY1bzJVdGdyVnM1Zy9MaGVuVHgvSkxwNGV6Y3RheE0xNjJTa3VIRHI1Ym1Lbk1aMDRNWnpHbEpKczdkUEQzWm1GdXZzSlNFRFpVbGpKNmt2MHlNSktVYkdhRTJ4dG5kdGl0VSt5V1NuVitBN2R1VEV5WHJZVUZubEdXcUVGa1RXOGxuM0tTVld3UVRXSEpPVStGM3M2ZnNaWXJVSStKVW40YVhwODlTN2pORTZFVTUxbjIyN0Z1VGxlczh1R0Z3bHlSMTUrYmJ0ZzdXbGhZT0dxVkYvTVZTQjB2RjRxVkNiT3lYTW9jTFZRcTFzUzhhVmI0bS8yK2RYbWlkVG1Tbno0OVY3YVdpelA4SjNjYXZDOEMvenYrZ2grR2xzMU1GUXR3dWJpWXpieHR6bGFPNWN0ekJkYWNySm1za3ZmbmNaYkptekJpUVRVV1BTbFF5OGw1YzlGcGI4cXk1QXZGOTZ3UG1JTXpiODNPd3J2eVM2Zk4zNW9wNXovSXVsbEdyUVdyekwzVXRPSmtZR20wWlhyUy9EQ1lOREdmTDVtdHRCeFBCTS95WkZZVEpKTkduenQyYk5RcUZyblBXY25sZkhGcEZoenM2Vk95djBQSm50NWt5QkwwTG1GM1VtUk5rbFVTN0ZJNVR3bThQazVyQnZ1MnI1M2ZMaFRkeDV6cmQ1dDE0YTQ1emxxMDBhT3k3dk9qK1JMN3plODEwcGhSOTYwbnJJWENESlRqT0xubGIxN1hTZWhXZ0ljc00vREc3Q3hWMkI5b09uTVdmZ05pblI3cEdteGN1dlhMZVY0S1NqWGZOeGVPNUN0NWVObmxrc21iRThsdWwyN2QrNTFwTFpxVmNzRmNhbDZmeVl3dVdFdm1qT09PWTliNzVxUjE2Q0QzK2hCUkpFMG5JYitmY3F6cmtrRkNTTTQxTEl3dWx6Mm1WRU9pWWp0RGlNb2lRNGY1VGF4SmlxcmhZTTRSWGdNcTZZWVNhdmhSSnhoSkNrSTBtTzlJdXhKenpTcm5HcjVwWFhLWGNaZFBWTTRzbU0yQU1XSUNBc2NybVpQTmtIZktpWEJ3NzYzaWpITUh5U3FFTmN6dkVWV1ZFT1p4eklPSXpORUY4ME9MbTRZZURUMWpIbnBwMFZ4YWF0U05GKzFIbHRKdlpHbTZ1SWxUWlBVVldVTU90TFRFME5vMXNvWjJDNjJYaWl3REc1S3U5UUJacUNlY2haQ2lTWHJJd1E2MEdsR2dyOUJDcnlTMGNFSm9RVjhSdzBHT0JCU3JZc3NBa21NYmFHVDBJekorRFRnVUZTa0toNkhuUnlPZlB5S3VZRUxnQVJSVUNZZUlxd1UvcEJsZEVCdEM4ZkRYRTJaRHlLQWdHc1Q0TTJSRndscUtQd0grYUwvd2g2bDdJd0VFaFRhNlJPR1F5RWdISkFyemRFQ2pNRTl5UkdwRWtrT0UxMElrUmszRTZqcTRzVDBoeGtTa292WWZrUXFWYUlySWZpQXlFazNpSGlvZVpuWUY2dzVvMmdXWVhqYVdEQ0E2dVNkWVFrYmZaMFFVUTBJQy9aRHF0c1M2RFhvSjBSVk5DQVJGbFhSVk1LYnZla1lFWkxmSWtLUGJrQTRETGkyVTAyVXBTZE4wSTBLM1FVWktpSmlxSW9vY2pIQ2ptc3dIWTRtRkcwWjlGMjZOdXFZMEZjUVcwdmV2Y0JzQ1l0SXBvZWFRTy9IUnhjaXhUZFpPQThnMldYdXA3RHo0RXlxN0dQaU15WDJZOXB2N1ZPZ0VOSjJ6N0FmM2FUQUFVbzNReEo4ejFZaWdzL1NDK3dpYmxvemdQbFZDZ0ljSTZvTWFhRnJFbENVaGtrcXdMZ1paUkltRG9UNUZ3NzJaczhTOVVXaVlHcEhVMTZoclNuMUJhR0d5ZjZudjFadXp4Rmh2TUpzSFhoNVZwNkV1NEJlWDJmUytNNXNLRVM1VmRYMWdOaW9obldJeHNRMGhKb3lZWmsrNkdFZFk2NG1KRFRGcU5VTFNiTVJCamtHSUc1S0RxS0t5aEJUZEVDL0ZpY3NiREsycG1zSW44eExUR3BIN1B2SFlxR3RLYXlGYTAxSmEyenUwNXBtczlNQkxPRmtaQTM0eGFZM2d2bTh5a2JHRVUxcnJoMkFEV2pGa0dzRnJtQUIzVUpTWTF4VEttaTlpc3BKS2lvSjFzV0lEd2FZckpKU1I0d3ByRWpKa01iSWlDaHdNc1dtSzJpTmk2OGxNQ01nK1o2d3JSSlpiMTVUWWdzZ2lpWmNCSWljS2tZU0lxbXZtRUFydlNPMlM0OXJhMnZkMGg2bktoMngrMEhub1RuZG1LdUtCTWliZHlhMEZoSHloT0RaajVpTWdpUlNJWHRTUFM1VjZHSytyN2U4eElJbDhrT3lJSVNnQ0RNM0FNMnhteTBIUlRONHdVQk5GczNyZVJIbGVlc3R1Unc2TkRXSzJTZDBwVnBienN3cU5qMWkyelR6QzZYSWdFaExjOHJpbVJnWkNBbnEvYlJoa1JZNHNXTk9uTSt6S3FVZ3JFZ3BlcnZGdXpuKzhwUGw4T1Q5ZGdRQXpkcExENFdoK3NiQndaamhyLy94bysvbmpuV3ZuZG43Nkt6Uks0YytzTjdMbWNUdG1OdU1hZmFObGJCeHN6Wlh6cGZtR01YNUlBZlFlWkNzeHp6Vjk0VGlyVk1xTU93K09ublRxWENrMUxtc1A3dG4zenR1UHJ0by9mM1l3VnluQm01ZllYMDdPWFBQVm0wbStpUGtlLytVNEh4OUFTRCtBTUlIL3RRTVFSQTkwdXpVQkJRTXBjVnBNY1pwRlVyb1ZDQ0RzR0F6WnMyb01HK0tnNldLNTFYVlEwd1R4Nlc3SHRxUFkyYXd4OHBlTU1kR1ZEaEZVWEphN2QxWWlXS1UraHpSTnRzSnBvTzd0SEtCNlY0MVFxKzdDT3ZCS1V3TWl2THN0V1F2V1liVGppeDhSbDlxcXZLL3hJaHRmWUVIY2NyS1E2NklicloySFI4UWxqd3JMT2RMUldWRU5Gci9ISHhhV1BOTHhSVVk3UHRFanh1YithWnlYR2x0a1o3S3NwU2FYdDlpWGp4eGF6N0tmZklEdG5GNWE4cDk5MHYxbm4yanc3QlBqVHYvWkp6Y0V1ZlVRa1RyMmtqcFlMMHhIc0RySVp0M1BNQlE1S2U1d1d6WjBpVVN4VEkrMmRBdXBOVWczTVRrYkIwZm45T1dOeEtONW5jcEJ0MlBxZFRzQmpTUDJPWmFsc0lLTXgrelFMV2o3bHlhTmx5WXkreE40NmU0SW40b0kzN1hiaHZEUkxnamZQbi9PZnZTc2U2cjNUenRNV3A0VVB2VHpEUVpRZDd2MFE4UXZqdHd4V1ovRFZFVFgwWXdmTHo5SGV4VDErRXlJNjU4MGYzVDl1eEJSTVNPeU4zeHo2b3NNeWFvdkpHdkJpS3dHSTdMV01TRFR1QUVaK3Bta3RvM0lDS2xTV0pPNlc0cmRQWjFwUk80MkltdGEwTzMraUF5Q08ySTZONDNJZ29pOGRzVitmdHMrOThEZVd1dHBYRmJDY1prZVFJcnlFbU96ZzlnRXdUbmFRQnFkQnhLZFVYTzRERDJyWFhDbVNtQTZoczNhZTBJemxTbWZOaGNPbGhVc0tYc3NOS085R0lrcENRWmlKSGsrczlIWWN4ZHlNS0FvdkdjaFhoaFdCeGVFY2Q5RDcrT3Q2dk8vVnpjZTFxK2VyVjkrV252NjBmYVBOeHVKZCtyZlBYYlM3VXVmMVM2czF4NytxL2I0OG91dHo1dlBPSGQzcnZ3RWQrMjFpM0EzUWZ6R3dmaU51dHMyQnUvL2p1VytmMDlqTmdOeWdvZ2RsWjJIZ3dUeE5tbitXUEZhc05nRFhtYUFqZTFsWVQyN2NuVGJONDFITHA0Smx0NlJpK2JqRmh6Z0ZpMUlMYmdqdGRDWTFLS2d3TnFLQnNOS0w3Vm9KSEsyWDZlS3BPeXhlWmc5U1MxS2NEbEY5WTN4Y2ZpWWs4dmRWTnJ0Q0g4L1VjdUxyUXZveGRicTFQRFk4UmRiVjMyY3dnbWwvbkMxdW5scForWHE5aTkvOGJJSmNGQjE0MUtBWCtDaSt1eEsvZDdqWDFjK3JqNC9iMSs3VmQzWWRJbnBDak5ZMjF5dnJhMVhmNzRHVHdKRE5XK0JzQUJ1Y3N6Q0xmdlNUY2dMRDlSV1Y2by8vYnU2Y1hIN2srZmJqNTg0ejBPNXpwTk5za3RBWnpSRVo5M3FqajdSbVlMRWl6a3g2U3dxT3c5QkNlZ29hZjVCMFptd25sMDV1dTJiN2lNNlU1VGQwcG1CWUhRZWo4NE1RdmJjc3NLclFXZTZLbmwyWkVUU0dRd1gybjQ4cnUyRTFTQm5yQWJCYUJnWTdmandWRzZzU1dsTmlyS3YzNjk5OGIyOXNsWGQrTlRoTnZ2VFc1QW9WRlBBTkVMbWd3dGdIVEFDUE5ja09hYXZnTW40azdYckQ3WTN2Mk4wdUxGU3YzZXh0bkp2KzhsOTREUDcwU2VNM3U3Y3M3OWZxMS8rVDlOczdjWjY3Ui8vL0hYbG81MHZmckUzNzhKRjdmNjN0UXZmN3R5NERXeHEvKzN6MnNZM2tBNFZodUxxVDI3WjUzK3dIMTBGZzAwTzluSTJQQytzZHUzTFcvYTVIMWcxcnQycVBid0RsYWw5ZVJ2SUZZeE1lWVZqOWRsTkozV3NGNEl4eExDS3VxOFpsa2ZGQkF5Wk5QK2dHRlpZejY0YzNmWk45eEhESW4wZ1MvZTlPdFQvK2kwVXBVdjNQWjJ0N1BrU0VlTERUTjhTRVphN0pKRjA2VDVkSEdvZWM1VmpTaDRWUzFRenNEODJLQkJtRlU5TXhtenZlOFJDTW9WeE9kcGJJWGxQeWg0VThESFN2ZEpTbFNYRW1rRWNncWtrT2tpVFlHTjBYd0t3bkN6c0NvS250ME0zVnpzNTZLS1dPblZCYjZaVTBqeTltU0FKazZoVGJsanBKT0paS002VXh5RGlqdjQyTjdWa2xwZHl5L0IzN25DcHhHN2xqbHZnbytKYzdqVDh0V1ROVm5MVzdHeGgybFJ6WTR0ejQvbktmQTVwc29GVkxDUFN1Q1F5TnVCdnFWU2M0Nlc1Y0c3ejlSNHZkZUR1RHNuMFRXdzBJa2tDMW1obndvbEpDU0ovWWdPRGtoM2lpbmJ0OC9idnU0L0VCeWF4dDZtcFdnZjFnU2lOVkIrOStxN0s2NmMrRU1IdDVZZE9VL25SaGZ4WVAxdC9jTmRlKzdHKytrMTkvWHp0N0ZyMTJXb3YxUWltWVRYeVVqZXJjZHdtMmF3V2FTRFZJNFBSSTNHWFlDZzd3UjZNMGJxa2VXSzBJck1QakVYRWFIZzIzVlRnQzhtWmQvUGxrdnRQRzFGRllkNTEvcVdqd3pOL1dsNnFOTkFxM2puWS9ENkZweldJNURuT2lRbU1ya25vazIxdThDWlMydzlHdkNZN0VLYUd0cisrWDcrekdWN0hZQ3NWRjcrb1ByOVkzZGlzYnEzVlY1KzkyTHB3NHNYVzZvdXRhOGQ5dVpyTE85NHN6cGxSeVBLL2I1dzhZMjRlNGVLSU42ZjlhTlcreVFvN0RCbDNUeDNPQjlWODFMRkhsajdjT0pKa3UxeTBCUjZRa3BCR3d2eURVaUxDZW5icjdyWXZ1NTlraURhWTB6SzkrZzdXNnlkRDB0TXl2V1MxblpXUDY1ZnZiMy8raVgzdFNVL0ZoeDRXSDhiTEZCL3BTWmxYWFh3WXU5My9GVkFlN2ZaL3FRcEs5My90YXY5WFFGQkU3ZjlLeFFTLzlING54Z25CMWMxTDljM0g3djdreTArM2YyU2JrKzNyOTNkdWZCVklyMjQ4WkNMZzdzZjIrbmUxNjZ0TWczeDZ2M1o5MDVFSThBRGJrT3l4YjM5L3ZycHgwU2tsZ1VqUWdpR2VkTHUwL1dydGowcmxRVTg4dFkrMEFVR3h0WUd1U3NIMXk0QTJVSWlrUkpCUXJ6NGwrUHBwQS9heHBZRGYvZUxBSUZMb0M1MnBPSWpEVXYxYXBYQytLdWNUQ3FUYms1bzlGUW9jdWttRVFxU0JWQ2dNUkNnUUVuZVZnZ1NFUXVCSVBWdWlpUHJuT1RTS0pTTVZDakgyck9LQVVBZ2NxVWNSUWlFOVVoOEt3ZXlJdzVWYjFjM3p6WE9ON3RuSHEyZlpTWW12cnRkVzdqbW5GWU4zTC95M3Zua1g3dTQrY0pOdzRPNzJhNVQ5V2lNZ2lZYi9VZG5UOC9ROThkU3JQdnpQalVObER2M20vMUJMQXdRVUFBQUFDQUNoV0dGWUt0ZkZBU1FDQUFBN0J3QUFGUUFBQUhKbGJITXZjR0ZuWlY5bWIzSnRZWFJ6TG5odGJLV1Z5MjdVTUJTRzkwaThnK1d1TzNHdVRTU0hDZ1pGcW9RRW1tbUJyZFh4WkN5Y2l6SXBZdGp6QUt4NUIzZ0FCRytEMUw0Rng3bE00akNXZ3BwczRwTjhmODdOeC9UeVV5YlJSMTd0UlpISDJGNFFqSGgrVzJ4RW5zYjQ1am81RC9IbHM2ZFBhRkpVR2F2aENjRkZsNFVzcW4yM0dpem82ajFvQkRaR2IyTjh0dTB1YkJrKzlDOHd1dDd4akRjMk1NemtBay9uSEZpS3ZJNngyd3U0Uk4wWXJmZ1cxb1FRbzVZWEdyU0NYc3Z6MVQxSHkzZDByYkRYT25mOFhtM0Rvc2crcW0xRHhtMW1GcHdFYXBOZWhoQzJoYmM5U0MydElqUVJVaVpaclZWSTJicVlJNUE5bER6RzYwS0tEVVlOZlBXeVRZZDFHdkpkSXdSeG15RGZESGttS0hDTUVMVFdFUElrU1BwSzVId2F0TEoxcXRCczc3aElkM1hUYUFwdUk0NTBQMGFFT3hEZzBxcTR5OXR0NGMzQy9XREEzUkVCT1RFUnR1Ymk4RVBBMVZkTFZzYTRzYzV6Z0dnTy9MY2N0U1lacGNzZHE2WVpWcll1WDlCV2EvRVo2Z1lQQ2N1RVBFQUpSYmEreXljZFBpRGtCUExuOS9mN1h6OGV2bjE1K1BuVkJGNGNRYlVuVHBLbzJ6Um4zVEF3dVJBZWxaeEhLdmxISmVpUWRYMlF2RzIxUjJqNmczZmhmTTNKL0lUcG9CZU92cERGN1lkcEpSdGpGd3IwN3JwVTVWY0poZ3cvbHlKVjU0UHU1NGp3bzlQRWVFWk4vMHJmc0pTL0xtczRlc2FxeW9wVU03cEVYZlpvNGxMckg0U3V1R1JxdmQrSlVvdG4vS0oxRXVZS3ExSU8rMkd4c0RLK0Vjd1NXUXJORkRtQjR4SW44dXhGbWFlajMwM0ZZZXIwQitGZlVFc0RCQlFBQUFBSUFLRllZVmdrOE52NE9nQUFBRG9BQUFBU0FBQUFjbVZzY3k5d1lXZGxYM0psYkhNdWVHMXNzN0d2eU0xUktFc3RLczdNejdOVk10UXpVRkpJelV2T1Q4bk1TN2RWS2kxSjA3VlFzcmZqNWJJSlNzMUpMQUdxS2M3SUxDaldCNG9BQUZCTEF3UVVBQUFBQ0FDaFdHRlk2azlyeEN3RUFBRFlPd0FBQ1FBQUFIUm9aVzFsTG5odGJPMWJ5MjZiUUJUZFYrby9JTHBwRnlsZzhDTVNiaFNuc1JRcHFkTFlhdGNERFBZb21MRUFOMG4zL1lDdXU2M1VYZnNCVmZzM2tacS82TXdBQnR1TVE5cjRQYXpnUHVmZWUrWUZqSGx3UGZDa0R6QUlFZmFic3ZaU2xTWG8yOWhCZnE4cGp5SjNyeUVmdkhyNnhPejI0UUNHNUU0aVYvd2tuYnh1eWdaUk9IWmRhRWRObWR5K0FRUFlsSStkQUZ6SjBnVkF2b1d2S0NOUnpKU1BzSWNEWmtGUHRRNzlIdlR5a2t5YUNYWnM1dkRRdHFFZjdUZmxaNjdlcU80VGZ6RkZVd25KY095NlphZWtHaFZxQUtpQmxGSWhsS3E5NzdodVNqRUlCYnExV2xWUEtYVnF4d0tPazVtbVdyQmhaRm82b2RoMkhWcGptUWFocUNwd3EwWktxUkpLemFvYlZsMVc4cUVyV2V3ekdZbXpPRTVxUHBQVE9Ua0R3MWg2aXNHWW5UNFl3allPQmlDUzNvNlFmWGtHd3N1bXZLZE5teGxydEpIbkpRcmRteUh4MnNFZWNuamlXVldrTEJvQ0hkTG1kelRweVRVUitJU3Vrdm5qaVp3aUg4NlZHRXU5aDZqWGo2aG5uZXN4TTBrY2x3M3hmOE9NUTAyOWNuTXhOMUpUeVJWenhiVmVhVzByODlOOGdVYytIYkdvcUxFd0dGeEFkNXdEV2VvaW53eDVOWGtDSFJVQmp1V0RReE1WVC9paTRwbEpVZkZ0bnV6WFlrSVE2NExwSkt3M0trU3BtWVlvZGZrb2Q3WFU4VHlvV3ByaHBOTmdRNVVMYzZQcnNPNVc0UDY2UVNBL0J6VHVSOHM1aUNJWStHei9YUkY3eVllaGkxdDYwYlVUOXFZa3Z3VHlqOENRU3JMK1ZiNExMcTVMN2RLYS9WRnJYV0liSldvdGFqMHJMV3E5MXJVdU1ZRXVyTmI1WlJSL1NjakVqMzNuTUFqd0ZaT3R5bElIZllRN3QxMDNGZDdISFBNSUJiWUh5MzNvT2ZIN01FQVJyNSt2ZUpjSXErdTVTMXpkZDRPS3RxVUQyUWEvVWhCdmxWTytBQURYNU5ZRHdGVG16RHRtYTJSWjJ6RW5iZUdieXcxQ0dlUHZLQURFTUpQeUJRQzRKcmNlQUtZeVp5NHhPNFNHQS9HVDIvSitjcHVFRHNtdlF3elVwOEJUdHVmRUtSQ2p4NDdzYVFWYUpwS3pUbWhaMWx3aklEQ1JIQUdCdFlNQTRmRVhGV1lYWGtlc3dXR1IyVEdYMTZ4L3E3cXB6RE5jMW12Um9rOS8rS0pQTkdheGpWa05PR0kzS3J1V0ZOekcxWmRaYkFIN3N1U3Z6ZnpHNXpqVDR3aHowQXZvNmt4cVhmYmFLRHJEZExna080cjBwdUNvME14Z0ZaOFZvbDZtVGdyZC92Nys1OWVQdXkrZjduNStscDdmZnYzMll1YllVQnY3VVh5UzZqUXNIRDB6QVluZXpocVdHVDMrVUtjMXlKTUhldHozZXcrelpqeXFOVFcxeGdIOUtxMVZkaWJTT2RiSVlvZUR4Z1Q1Rk9JenVHZXplNmtqY2tmWVQ4MFh4VUhaYkRWQUJndXlFUFJoR0xLdTJJbHVQRWkvUmhkR2Y0K1d4aW5vdzlWTWhkLytlQm5MRDYyTGg4aVcyaWpzMHl4cGVUZGtpQnpNYVdlc21ZcVBwVXNJYy9KVlJ1WUNlaUJDMkEvN2FDaWRnNmhQQ3orUkhwWFRnaFlkUzBGd2t3cFdlSUtkMFdDUWw2dldPSFVDbm9kSFVTcW5xOFcvalpwdEQ1TW1reTEyUVpMdnkzSFNsc2xVRndHZ3VNcEo1MkRNaEp5UXlGTnlSMmVldjFCTEF3UVVBQUFBQ0FDaFdHRllXRkZORjdGRkFBQTVSZ0FBRFFBQUFIUm9kVzFpYm1GcGJDNXdibWRjdW1WVVhFM1ROWHh3ZHcwU1hJTzd1N3U3RTl6ZEpVQ3dFQWp1R2dZTkVBZ1MzQ0c0REJMYzNkM2htMXozZXQ0ZjM2dzEyblA2ZEhkMVZlM2R0V1BVVkdUUmtJbVFBUUJBazVlVDBnQUFLSFRJNTE1RWFNanI4N1F0RStRTnlWVk8zd01Bc0QzL1BhRldyY2w4QVlBY2tKY1MxL0xOT1c0UENjU2J6WDE3STZMR1F0M1BMUkJIRmRnamFYdFdzMDM2TUpEMjZFVllrbEZkeWEwbzZqalM2eXg0NjcxVTV2V2kxMnJja3VCMFNPVkY5bVcyeGFzeXJUSEE2Nk5EN1EwTWFOYjdxNEJTU1dOOUFmV25BbWpkM1p6dkJlNTRITHJSNUlVN1Q0UEwxTHlkdlJQRSswSnZvZHZqbVhkK0UwTnRaL3hYZVI0bXN2enUyNGlVbEpTUmxrcUZwTkhSZk1MUkVqU1VGbEpTaGRoWTdKUkZhakhSaEZqcVpWSlNjZEgwV3BTVU1uMS9KUVJkd3c3MjkvVitXU3Z6WkF0SGVrd0luclV0TGk0bUpTWGhuR3IzdmV2S3hHZjhvRnY5dkx3bnd1dTgvTnVTNzI2OU8xejA1VUMxOHhyRSt2VWFkcUpSbkFFWU45Y1RFRExFaEpFSXhTeXl5MHJCbGtDVStNT1M2RC9Ibmt5cjZtWlBGSUU0djlOeEZzNnVveEZXeCtGSzkvdzFUYzFrZ0tFMEo4d2RFOFZaRlEvTWNIWmNpN0dCTk00UHh3ZEsyVzlPZ3NYTVpPNjBYd3JhQ3AyZHd1WWpOV3RHS1lnRVNTb2dia0RqUm5SNThmY1UyY3NPRlMzaDl6Wit0c0ppNEZZK2FuYWVHREJUdVhXT0tsSTZYR2o4eE5yMkhaYUdGQWdFUkpMUWRLcmJKVlE5ZjkrUTBJSUFqa3lsbTgxUHd2eXBPWFl3UHkrMkJza01jd0JDeUtUdUw3WVNkcFFVbXMvbm1uTU9NY2ZkbzFDQXZKUFlaZk9MSDV6TkZERXBrc2xwNkJTd0NLQTRkaG03QUVOaUdsZ3o2Mm5ZTWhQNGZKaDFHSzJwNXgrYVNUYWluWmdJMU96MGZMOUgrRjJXaEpuNVhiM1czOWticEZtcDJldWxnUnp5NklDdm9kaTVtTXBVS1VRNlNlemdPdnpVZXBEajBrMjNrMkhCeEFwL1dYTFFvam5CcURnTFNTdW5DQWczZUw2NVhYakltR0F2Ui9BdmZ3UmRhVHduczFhODA3NVhYQ21PZ3QvOXZHZG9rYnVhbUt1T1RWZ3I4Q3d6NkVVNjZHWmN5cjlpWDBxU0Z1R2dDQlNrWUNvdzBGQ2JqMU1BSU54UWNhVFE4NERHS1RmZk04Wmd1RkdHa1NZTTVQdjFjNmpZNVhuMlFtRC9vMWVVb0t0WENuUm9DalJtSGgwRlAwSUVIVER2RFJXNjE2TTJiRHlqWkpEV0xjYXNlQllTZ243OGNjM2JkdWtBMVgzRGswUEpWVVVaektZVStacW5CZ1pRUndCSkN6bFZGVHdiZzdJY0EwUUVidFR3TEZxYUt5N2tRWmpQVy9laDUzSzl3L0FqSE1yZ09xTFg1bE9QU0R1Ti9UUzRjZkZMSnR3R0VBL2lPRlEzSERrbllCVXgzVUo5SlY3Znh1aXM5RytJblNqb3BmSUtkdE1BQXVJNjMvSU9MbTdybDFJMGd4WG5Vc1FzR1VDQy9LT3Zya2ZYUlRtRjBJS3hHbmk0Ky9OZXN3Z2dONUg4TFcvZTBoYVQ3cWxCOG1MN0lOeFhvL0dwZE96QmFXRXAyUXVZWXNveVNBcFRYNWxQN2luSU1mZm9ldSszbldqbzB0N3dwTXNnVFBINzE3S05GeTJOMUR4WFRmRFFwZWY4aHUvS01IeFFORmcyN05veFhYTmttZ0kwS2x4NGpWcnFrZS8zSGhHZ05Fb25UZ045cHZPSC9vTnJOU3hRNlFYTkVERmlUZ2hMRkVFWFhmM2R3U2l2c29mODRiYjFLREh2cEtmT1Uwd0JDYkM0NGN5VW5rOUgwekttMWRReVdWbGdjRi9GdytKUUJaTUxJMUVhOFZwTzFsVkwvdm5Jc2ZPRllDSjVHZ2M2WWgvei9mVzVvckVDWkZPMEwwRlpSS093R2hpdEhzUjBDMitRUjFaM1AwMmdaVXAvSVhCWXljUGQxOTlSUWt5RlFVRG5pKy9sRHptcWFoSVFGRHpyZkhzOWxUUUpFazZDZUIyVnZDWURGOWYrdEVsZFBidUo1bUJnS2Z0WVdsVzlmOE5UME4wS2I4anI4L2xlVVZIUitQZzRsTVB6ZVMvR2hNalRjYkszT0JaVlVWdmJjOUVYRmdHcjJkelZkejhoL1Q5ZnBuY0dYdlFURUxDYVBGOGtoQVFPcHpCMFB1K3dQcVZzbkY0T2NBVTJ3UmNBWWc2Ykc3OCtDcGhZM25McmFXaTQ3NlRxNWtGUFVLa0lxbXlwK2QzTTZvYThISm5TWWNlUXZaNUhTZUorSDZoTFRhTUY1UTdUR0Q1NzVyQ2o0NnMrU2ViZ1kwMWxnN20xOGtKZUg5TFMwa0NLNmVqR2NXend5akRGMlplWmRsQ1QwZnE5UFUwQWR3b3VTejYyVzR1YlFlVHc0ODNSbXY5UmxVdmdGbkZ2Mmd6VGg3c1FTY2w1V2Y5VFRtT3k4NVRvYUNqK0Z3bWFuS2JMejZ5QjVsM2Y5M0o5Vmk4SVJjZkJWT05tS3IvdUdJL21hMElndjhGL3dRRVEwRW40Zk0vWGE5K0pRbDQvd1NERXp6WkVjK2FBR2ZTWkl1NFhKb0p2YTk0ZWF5UlRZa29VWlhLb1ZVclZtbDl1bDk2MlJGOHRleUtRUG50VGI5WWtncTJCUnYrYlE0ZWFkcDdZNUdnSk4vK0k0ZFgyZ0pDM3A3VTExMTYwLy82VERxYlNlaDl3WEp2dDB0RThhU0wxck8xQkZLSGc0ZUdocmo2VncrK0JmQ0xYWjhwZEtsNG1aYXpRWjJ0V0h6VjhPRnRKd0dMRTU3YlpKeUdJZlRFL1hvYWVlbnQ3UzJBYWVLR1ovNmhWU0FvSjRDdUZkZFpqV2RuT0xlV1FEcVdBNy94YWtIbjhOTytOYlBiWXcxOU1qRVkwNDRxSzNlSXJXWEE1MFphUytoUXRzVlBzT3FkdkE1VWg1T2NPNllEUFBHNWF6YzdPamlLaXJNTEFWalkrTVZmUUIvcHZxNC9MLzdYcHQzcWZIQ3lCZ0F3T0srUlFTeE4wVEhia2QxOExrNFkrZXArdENnZmNIa3NJY2xDZXRsMk52NUlGMzdXdXZheTl2YXk1RXVLN1diTVIwVzJJUG13blYxVE16Y3pnTGlaaWlUUHN0SFhTMnZWbER0Z2FzVDMzb0xBeW1YWTgveDBYdmxGczdlSHpPMnUveS9QZFJBSjhsdDBHUjFnN24rKzNFcUprUlcvS1ZabU5mcDhUNXNRUU9zVzFtT3owRTVncWxZSk5uemNKRWs2dTMxN1Aza1M4Rk83RkFnS2VFTWdDMVV4TWdsRm5wWE5NNGxwc1Voc2JHMVVETjNFR0F4OFpkSHAwdGIxKzhqMUFiT2p0NkN3VnB5S2pXd1lyL2pQbzZWYVJwWGs3Z3psSGcrYVo0dUV1NU8xTzE4UnZSMHIvQ3ozZjl5TjlxNjJCcjdwR2J2ME01UXFiSDA5bkxwNnZKam92aHorRXZGN2xxNXJnWVpWbVRNMVdjdkh5NXUrckpkNG0rYXY2M3lnZUwxdkRhQ2d3Z0hJcm1rNzhuejQ2aVdHS0RNc09iWExHcU9NeWtnWGZiOFNUQ3JLMEh0ZmgyR291TW5TeXlNUEt6ejBvSGdtTCtWY2Z0VlFmbFlKRnVBK1FmakJ1b3RyZ29uWHhPQzlueUZISDMvN0FFTGt2YUdqZ3psVjU2aUNERlZkWFYzOVZINU9qWFFFcHF1dktKbjhnNWdKZ3Y0NlFTVDNIKzVKSW5UVWhhTW5LRGlxeXR1TytCdmJ3ZnVYcnp5YVJ5dEdEVEhZMG05ZGxleWVCaFA4U3NxZ3VxMjErY3ovMFBmYkdjMFZEZ3Bud1VVeWR0emRZbk9MbVo5eHNIdHhWZEF5eVlLdWdpS0M2ZkU3OENkSGFlZlJpZUw1R0U4Wk40VEUyclFVL0lhSjBudmVnaUQ0dFRIU2NmMmJWNDY4OTdXWTdQS1FITFBWek1iR3o0QWxINWdpelN1UnJSRDV2VDlMSlNubHlHa2lBSUkrS0NudHFtaWFucFVhTC9sajlYOWJDai92ZmU5UG42azlmSm52ZUdxckYwMHQ4dm16SlNxRk8yQ0tsWXBYRTVFTWNmeXliZDgxN3lTa2M3WkdLNWprNnVjOTJLUFFydGZMeTM3OFpReDlQVzQ2cUtkN0gvNitoYkYrNzBXbUp4Mkh1UnlGZDZ2TnRVMmZRMjh0ZGxEWklyKzdqVUlWMlpieGZ5M1lTaldMOFJsOTBKN3hNditmUWJLVXVBUjRlR29YODh6VllsVXpJMS9WaXM3OTB1akk2T2xDbUh6aHVtRGZKNXZmWU5aTnRjbDVaWEZoNDF5OHZaZjRPcnpCSnBYVHI0ajQwYXE3RzlHM0U5TlY5cWtpNjlDOG9PbG9FOTFYZmFxblJLZHlMQVJJN2ZKOHZCc2tnMlVUeldFTktLZ1I1cmRJUjB2UjRmUUR6L25IMXJ1T3VvU2JvQlBjSkI0dWQvRE5HYXBWaEUvcmZ5dWZIK2M2TzQ3b1JsdmJyYWMyei82NGlZNFJjbE0xdUtaT1BBVW9aR3h1Ym9sTG8yeS9zS3F5ekhFU1hrSHZ6SWxVVmVkaWU3M3k5Q2Z1TkMra0tEajBWcWpWbDdYbVhONjdXTm1vbVdsMzZreVRvTFh3NGtVcFdwOG9BcjEwYTRqYTRmUHB0a0wyKzVOeksvSmFjLy9hOGwvOHdhb084bzJxZTJNak1wRGp4Z2dCSmZGMzhwU2xobUpSR1RZWlpDVVQ0UnNRcDBPc2tFQ0JHRFI4QlVFaUZuOFB1NVVEbmFDaGNHOGxEUjQrbTdjWW5lYThoV01ZUnBiRWMrNlBQV1hLNTFHWmZINmZBSkQrZ2p4WkRBTTdlWnhYTVhzeHFnSTlKRVFId2JWUm02bTB3WGpUcHdiR0MvK1RLWHliZVV1b2w2WjlIbm9NeU1yMng0QjA1ZmZqNjRhaEhwa3dWQ2xWK1pEcVVncmp3Tytrdm5HWjhOaWJTUE9aTDRrS1JuUXo1NUZLK1hNM3A1YWtwajFsTW5yMy9zRng3T2hPYUFrVkFLdTlhWURKN1dtZk8rY3ZkbWluRWJBZEZIL3ltc1hJOFRwOUU5bksrR0FNblVQdUpjQVgxRC9xbFVsR3VhWUpHQU9BL3c4SlBIaVBlM1cwODdyZmtjRUtUd2o1QUQwY0FsTm5wcDRtWG0rdnJuQm5xdXVhenIxMjh1eUxWVlZqYWdBMTExdjk3cnNUNWUrc3AzbWwrZmltdm5wOTdIV2xOdG9Ud1pGMGlGSWFrYURCano3M0lBZjQzZ2kvSmdFV1BjYzFUd2Q3T0Z4STJzSDJCNnc0aVVXRjdKZHp2ZjFoeWx6c3NkT0diMUhDaHZPSkVmUVBZUlBkRVUyR0RiTVgwKzdkL3hvMnZxNnQ3VmcyR0JKZVEyMS81ekNtaTM2TnU0L2Jra2RTUVJYUGg2YnRHdUhNQjJCd1k4cFlTTEFYK3ZSeVBQZDJ1SEE3RThVTWxWd0tBZmoyOEY0R2VQQUpGVFFKcWN1Z3h4MTZDQVJReHlXSUZ4UUJIN3I5V0hiUUF4d1pVZjZCWWlUODZxMGNkeUVDaXNwdW1ESlVBZTdJVlBEN1dlUS91QVNCZ3IzMVRINFlMWnZtS0R4V042QVNMWnpMZ2psV2s2WWkvZ1R6S0llSUlKOFlJaFU5TW5aLytrdmlUb1Bld3VmenZ4cjd0b2VKNTdlejFuS3dTOHd4VUt0QzNRa3JRVEgwZXoyS0RRenJtWnRrY2FyNjVMVzc4eVFJRE5mNVJTd25VOHNXWTFZalMyaWR6dTJudlFnY2dXc1ZvQ2VaLytKQ1hkamVGL3owOXlTQkNSTlAvSCtwRmNXUldMeUorYW9yM2dGYW1BaWd3ajlwT1dmM2xhbXpNQmdnRnhLRnM0Zkh5Q2lKcG5kSU4wcHp0b09ubjZRRTdqeXlwWVpvU080TjFjbmlRektwcHVnZVNHT2ZQUUg1VXRHOStBaE1jTlNaQW5BRmF5cElFY1RXV2prMkxRVmZ4eHp5WnhEWEVkL1pFSmZLRmh2am9KNmM4S29odHFENlhVaVUrTjlWQmFzajh2KzRGMXg3R2xYbFgrdlJPV1MrM3lONStWMVF3R2l6bUpWdzdpcU1haDZkTWNpbjdOMzdwd01CbEtVMFRMeTZ4NDJENlhQMUdJYnlFUmtaZm5BS1FHNGt6R1NkRDhQNDN5akIzUkFvSncwelVDb0k3ditEOUI0SGtQR2JNVzloTTVzekxKZnlKWkpQMkVlWGVhUXBoQ2dsMWpJTXFtTXowcS9vamRWcWhGVW1UdmNRM2gzeEoyUVhFWnZ5ZjF6azFLMS9YL2NpQmFGZGpaNzIweU9wS1d0aEpjaUgyZlcwTU9RckpIVVhUeCtuTG5aSEJlRktVOVhCSTJvREVsdmZLZDdHRURiaE1NTGR6aGk2cHFhbWYzYUM3M0hLMkVobFBkMzA2bjNJeExkNWVYd1pkRHU4ejJjeWhLYmF6SEtyZkhTQlJxUWo0ZVFzamZNZk4wVFJJRXZmaU5pSkljZitXSnlMcm56ZnBaVEZmMmtWb2k5UlBMay9uU2JjV09jWm4zQm5kd25JWFJFM01aTDdVeHdZZ1VuRGtwSHVCdHVKcDMwbEhNQU9uMTl2YjhSUnc2VmNMYm1aWktaaWtQVGpyL04rdHg2My9FZ2tJdGI2WENXY1JjZ0hjS2d2cDljcmFIbmF6SHhiNzRyZVdJWGgwMEVVSDhlSmhJdVQxL2lTSFh1ZUhuaHR1SWVYdkNVS1NmSGErYW1yWDM0blVrOHlLSWpldW5BcUxRV1NOSi9kc3lzUDBDSHU0dUpERlJPZUZzOWNnTjRXWjlPQ3Y5WndZdDVJVWZoTE5OdDRYdHFSMFdjK1dkaDNmZURMM0w0c085UllOc1dsVVlpV3dFSVF6azVCRDZnVmd4UzVWUzFOUWFxSTk3TEhVTzVmTnZlU0xQZytWUGVJcTgreFB6QWorVW9ZUDFYQ2w2R1pnNTdPeFRycGMxdnd6MVNRelRTNkFKY2V6VDFTY291R0tIaDZtanRNMkFwbFg2R0QzdXNJSzVmTHRwWUdsTC9LdEhtdkVQbnJxN3E3MWdCNFR2bUR3cisvRm9nZTdmTS92S0Era0FPUzEwalFWL3NGamJBWDlETnpEQmhwc2tKOVAzclljdFgrNTNlMlFJQVduMFVDNXY3Y05uVCtsWkRobUZqd0ZGekM3Y3ZEN3U0S01YWXY0dHk4eTRkaW80MnBWaFZDTktOQUhDendGZGhHUkpYd0lKeW85bjZzMitFWEt6bHJyZEpHZHBYQ1p0Rlo5dDc2ZVhzOUQzSktBU1UrTlhsVUdqVXBWQUdxZE9wTTZiK3hUUENvSit2MzZzcDJubEdwd21nY1M1bUdwSTBON1NrTFJhdmFYbXlIQlFzZS9jY2xiUUlId0hTRkNBYzVmOUFuRlFWSmpEdnZjSStSdWZ2TGZ3Snl3RnhNRG54Z1lkVmhUTVYxZ1pwcExMbDNRT1ZaenBDNHViMlRMQ1BxOWpieWlDOXVHLzJWWms0R2dCbm5INDJ6TjZWTFQyWjlFcWt5bFhjTzF4N2tZamljSTA4aW4xNlNMc0R5WFJaeTYwUVJiS3ZNSFgweXl2cnB1LzhHYXVxNGFmTytBYmM0d05VTWRUNExWNmJ0UFFLa3JJRFRqVkhaQUgzeml0VjFMUzlIRGVIa2MrM040MEozclJSeHhhc2RFMDJkb01NdS9tc0ptUGRyV0hydElIbkhxK3E5bGdsY1FkaDZObEtabU1oKzJRZkI2NFN2TDEySnVDUXpwOGVwOTQ1YTlheXlUVnpOY1dwaEduN1BWZ05QbXZVOEk3NEdmMW1ORVFFTkRBMTNmSlZXQ2tEdUVUTjArczdRL2drYkFRS2p2V0IyOFl2SnQwcUxNTXVZZ1dOVnlGODFyUk1ubXdMMXZTMHpnYTBzcTdTRS83NGFQTUxuOVBqK1pXSnR6NWtGeEdveGI4U2NpVHJ2dUJuT3pac1dqUUFRMHRKZklqcUNYR0Q0bmhsSExvRmZPbDRHdnhQOFlGRmsyS1VVZkJNbHdaSTRTdTdUVmhrQTg4K251VG4zbDFtaDhVNjcways5WE8xc0lzenFORHMvaXNoTmcyQ2ZhdVBpTkFWendVU1dWVG4vZGtBZ1p2TWdzTjJ4eEhpQWRtUDc2bGY4TFNUU01HTWs1djVsNnB3bTFMdEVwOXBvUmYyalVpdjhHblJHVDBPWkhzR3g4TzF0aFhjRGRxYXZFUmV0WlI4RDVldmNYMW83N01wV1FrNGI1MSt0UzBSY0l0MnZiTC9waVBab0JnWndYVXduQm5oQ1NnME9uWWxScklYMVc5L1hyZ2E4eTJ0WEx3QTVEQmU5K2o5K2tqYzk5ZkxpbkFHbklvZWhVeHVrcGw4WXAzZGp2ZkJtaWFLbzdhNjFMVDZJZnRQRURYSnR4dHJnSEE5VW1mMllBNXFFMEptUG9HU1ppZWczSzluUE9xSjZJMkpUTHl4SFd3U2tYOEU3TDZhOEpFVU1EQTMvSVlGWTl3Y3I5L2YyUzZmTmZpUVpMSThWUjd4a3FZTWlQNGRWNllXbG9OZlFDNmNwdkk0Q3UzSjBPdXpHcTFWdWlqRmYzd1k4ZDRjdkZmVEpyWjlQSmlTUVhSUEJyTmw3Y29SRVJpT0NLam4xaFpicE5wZTltN2JIbWhJQko4TU1PMW5pQ280TkRBQVM0ZVJtL0xjNTM4UGhkYm1QcFNyOURLWFZta3dIRU9BbkRTM0RVOHkyc1lRRGwrUWpqcy9zeStVTUFFUVR0bVRsa1RPMEZzS1ZWY2Ewam1XY0JQNzlRSjFPbVhtNzB5bUhMYlZBMk80Sks1QSthSlF6VWYrUjBreGpqcjhPNlBaMDAyZnhhdUZzTGVhczBmVG1VR3hhRklPQi8zeUNMTCtnNHhFa09nODh1d0NCV2M3a1I5WThuUk8zbEJaeENET0lMb2NzWWhxL0VhL2NEQkJDNDdkckZ3L1RkS2ZQQzlvcHVNNE5Cckt6dDZiUjFnK01mMFlFUVBYUjE5N1BWZHA4VnIvbjJ1OVVsRy8wUlRFd0pTT3hrVjFoZGlQTG9RajZSN29zcEJQNlJ0aDdEdDV0NVU3Sk44WC9BVmZSeEt1RjkwTFc2dExxTTh6TWsvdlBIOHV0aVlWR1ZBUC90RGdna2dYQk5LdG40bExRMGRMMlNxcXFUVEpzOHBEVjFHYWs0ZUdRMkJLWmpiWk9RbDV2dUZDcnd3YlhIaFBEZG1FdndGYTRnUGhZN0xCeEtLcW1nTnlvaDQ0TGpiV0hVZXdoZ2IxVnB0OFRDa2xRTFZmTzdXL0ZoL2IwZU5tOGFFclJZYi9lU3NPcXpGdlQyUFBFV2VOZ2VHMDJZbGFpU2J0VGtjOVRDRzlJVVBERW5HU1hJUTNiSWw4Y29LQ0Nnb0tBZ0lDQWdVcEtHbDhEY2JEODk2a2RneWxualNSdEtseC9JZ2Y4bDZESTVYK2o5RXhZV1hYaGl4SERpQkEremNKdk55REdHZDFDeHgxcE83NU9LMlkyVEpaMHpTOWJ2blp4eVN6cmpWNWU5a05NRkcyS3E4czNvcVNHMndwNjc5aHZlMC9sWHl3bkZYNEtxSHlPdWJSU24rdDRFZzczQmE2L2ZWRWc4Nzlham82RTV0TXJhWHJvRElCUmw3c3ltYlZPenJtVG5XOUh6R2tkUWY0OXNTWTdISzBNWkMrVm1HU0dqVmtXSXc0dlovQlZJRnQ3RXlvM2pieVh1aWttSGE2L1hMVU1sTzZWRkJHb1cxTlByaHcvMnQ4NGlxVzdRQmRkeU5tT3JZMnNoVnYzbjBsU1VLc3d3blZVaGUyYm5iYmJQcndpQ3FyVzhnTWhiOTdoZ24wZCs3bTA1eW1BdUFKWGVNNjFZTlVMZWd2bWVvdEJNOXlyTnVrSHFKaWlmSGQ1ZVQ4bzNETE5ZWTVsTE1PdmhHUFkzVE1ZTWVZdnJFZi82a3hrd1NyM2pUQy9TUjNoRVh6aXZpN05SUW1KUEt6bkdFaUxXZmpmVzhZZzFwNGo4UHNlZFQ0U3diT3BiemFPdHp4SWdWcXJwNlI2bHVldGg3LzJSVGM2TGxJYitRS3lwTVREcDlvYTZwdVZBWG9NbGdqeWlZQUthYktJeDhXcXBWQ2E4V243Q205K01NQzB5Y0JDU21GRlAvQ3dzV0JCQUtSNkVrZFhkVjJLK2pIQS9zY0V1UjBua25GODdsRDIxQk14czBNbzZHdnpuV3lRUFptZWpibThmMm53WGt5NUFIckdLZTdnZkxML1V2SnE0L1h5Y2hDcTRQbVhRVlYwNFM4aGx1d3RJWm5tNzdyUExGekc4d0tqdmhBSDBPS3d1ZUM4T0R5V044V21aQWkySzNHLzF3UjM4TzF2NTc1ODJGbXdZRE5GSjl3MWJRNlFlQ2p4MXBJL3ArMjFreURnK3pBSkNCUVZxNFdKUUJnWTZjRnlGMEFHTHEzbUp2K1BZU3lyc3UyQlNLUkhEZ0J3RXByOStPdjFoSXhQYWRlSUZGVnd5MEJ2d1haRm92ejAxRm0yRzRMUVpRYUFGSnM0U0gyYy91cXQ0TmEwS2VyVlV2YTdQQ3RyUzZneHdHSXphUDNSbXBTWkhDeTBHNHkvbUE1K0w4aVFERzdZOHVNMHJ4c1EzZHgrS0IzY0l5N1VNclRiSEJWTWRJWDZiWnFTRVM1T05GMXFSNXVYZGxvd0ZvenMvOE5JWFoyUjhJcGNDM3k0OFZGbXR0NkNweEJCR2pvK3l6QTF4eGxMM2habUtzdGh0dFNwR2tKMWs0ODBlc3poMGNPZ1B2WldLWmNmeXlwRFJoVlRHOVRlNEg1dDE3NTl3OWFXMW9kN0Rhc2ZxZmFjWFZ4UXJUREZBYWtBNk5zVmYvNlJ0ZjZraS9MZWVZVjI4dzlJdkZXT2lxMzE0MTRkSFNURG41TTV0cDY5UEZPOXFJS2hySVVOZGlVQWwrdVZDN2R3ZDMrT0w1UVdEaHcySmhsdVo4QXZGWnJKVzRHODJ6cytuZkRQb1FETCttMXVTUUZYR0dzWFNtNTNDandzbjhxWnZPUy9nNHR2NTJ6T25FODJ4K3Q2RnNUUEhVRy80UDZUcTkraE9QODJXK3VvaWJEU0grZllLNnZ0eWtQZlhlVkI3SnlrT05ZVXl1V0FCNnQwQ25PcmVjbmwrQWlrRVFsRDBvUGhUV1dONnV1cktxajdhcWZzYUFuMWhTdVJWQmhJVWJNdk5LdEtuTXh0RWhpTitxWGRYVU9QbDhzMG5Pd3dhUGI4MEMrUW50bkpnSXJhRHp0TFN3U2U1SDljUGFWMEtWN3k2NFI1OWszUnpmejEza0hiQnJ0bWdmdTJ3UTV1eEJrSTVWdXpKTlhwQ1A4aUZROERORHZMOWdYTHkyTkhWc1VNb2lzVUJ3QldLZkJvNnZaeUd1VnhMK3JQNFlERnBPamllRkEwbWFyank3SXdMSTRSdHZkRENnQk9Kcjdnb1E3U3VTVmhFM1BoTy9HbjVRb3k5aWlHeXMxTllSTjJxNjRma0sxWEFpeFBaYlE3dmxtT2J6ZytlanJFdEhIMFNzMzdHMkU4V280d3lSNFdyMmtiKzkrRnZRWjJBWldjeVFEZEVMYlFFOXpzQ2JzYURqWXhFWmF1bHFYUzBzZ09MUEtzRUttdUlaUDV6dmtvNCt6M05MS3JJM3JrNDJwQTRNMmtPemdwQXNGRWdEVWlCQVpqUTk0eEZFc2VINWVtWXZzUy93VkQ0cTc3MitaSUFONW9ZWnRob212WEdnVUg2WEp4elJtaUpBKzZrQnhYNVd0UlE0S0NUcm1JMTVleWMyR3pxU1VkcFpwRFExTXZUK215bUY4WlJ5NjVmWHZVUlBpQTNBZllrQmJqQ1N6U1dQK0pLUmNoQ1BCNFRwdnBFUDgxWllDUjNjai9DNURiL1ViV1V1VHZqSkpSbi83eEhVZXozemZScC9KREg2SUxWcEpmaUlnL3E0Z2g3ekhmQ01EUVNSdW43SzFBVVFqQk5aMmV6bXdSMFFGN24wMlE5SGRlTnlFT2d3OFZ5aU1CTXZNVjlOSlRjbVlOTnNsWUJxUm5udUxPc1d4SDhjK2R0Zzh2VFQ5SW96SG5zZ3lhL1FPeGMrQUpDd2R1bVR1OHlVN3owOTZmMFBmbXlnVWpmQ1l4NWl5TkN6Zld6cnZQOGtXWEM4UTdCVGFidGJINkczRUxpbjUxYUN5TEZsWXVPNEVIa3NQQVIrMllrWnV2RVBHcVc3T1FNZUhrbzlzQzN2TEh5eE5ZbWJyUkoxQ3c2ZEZZaENsakVjdG9odFROalJPcFJlMld3UC9vbmdDamlBeXpjbzF3NXRwaUNQR0tpaG4yTDFjSDBGWkExNC9WSHZQSnBlOHduelNmU1N6MTJ1VjFVejR1ZjJ4OEl4U1UzRHJzUDQrTGFoajJKb1lENnhKSVpyQUJnL21JcHh6SC92anZ3OHpUbjVWQ1FHQjhHKzMyMERZb0ZGTFpFaERxYmpXSkpGbmtUWGVoVVEwSHJTTzMzYitha1RQclBUYXpMd1VmRXFxcG5TN1ZhS2diUHZVaGRoY0M1YUdPQ1ZVbmYrMFRWbGEvTklUbEpYWVc3QXhaZVMwc25uTFJGMXRET2lhd1RXWmM3UjNjdjl4Mi9DRVIxSzZDN2d2Y1dKWSticC85U0JZUm5JZFhhOVRPaU41eng5Ym40UGUxMHdQdzhzWnp3azJyZDROM0ZpTitWb0tSVVlZRzVZL1FZYitjTG1vc0lMb1EySXdyYmd4SUxzdEE0VG13WEgwdHBkaWhlaSs2cjZtZTgzWHFVWjhUTWhrZFhhZzJHSml3WkU0Z2dEY2cxdkcyQXNSV3V2MGhFc200amZDMEVJRGVDRTRFbkNnVk5aTGxlbUk0TE54N3hseXZjeTFZNm52bUYwMlRGYy9QTElGRklJUGJrcGt6TStBU09XdHJyR2tRVHBiUVdoSVBHaWVKbGhnV0tSR0dpRlBwVEVsN3pSTDlpY0xhTE9xL01COHJlMzd2eHRMNSs4N2pMYTNkZzg1bUR4Vis3ZXF1R003Zzc2NC80SEpJVHNYZDNYNFZEdVBvYTBoVDZjaVZWd0hmUml3U0V2U1VSUXhYZk9SckJORFR5UlFZUno1TWNFdEFCMDFzejhhUlJaMnVlYnphaVR3dmxtcVh2WjI5eUhHbWV2MnMyN25Wc1BZMXlaZmJhNWJmelh4VWZVMFRBK3FabkJWMDRxM0V1SDJMbW9NZ0QyOTRvbTBhNDNSdEM4dThDeTNocG1FbE4ybFY3MmI2OVowZUUxV1BsWHZVa1lzb1RHUTdDb0hya2RDMWphcjdQT2t2NVZtTU50cnhJZjU3QU9ORjd0N3J3NUJNQjdWWVZZT0lNNTkrM2VTdjZWcnQ4OTdDYTNSTnkxN2s4VWhmSUtMVEk2SU42UEdrZTU2YjRweksvMldja2pYa2tuWFhlSzJpajV6TlZaMTV5ZThYci9qRkducTFBNHpZaDl4K2hUell2S1JnRDY0TFpaTTZ2Znh6QkVmVk82VVQ0RVFnaVlUUDZmYlZzKzB1UFVkVy9xd285eDhzOWFZb2hiNUs2eS9CbXQ4Y0xkOHNlRXh1OVVaMzMvYXlMalMrUFJ6WDUvamJ4WlBaRTVocXBHa1UzMlBsbmlYVStOSjdiNVF1aUY4czF2NlZZK0VzT2FLK001NzJtN2ZJOWZIb0ZMTEtzdzRmS0VybjJudk9QemxBMWk1dFBQdkVEOXprZVpLSGJCUzBxN3pnOXFXSlR0MndtRzI1UVNnSTlTU3VOVnpPcmx1aFVNbmxINkpKR0Z0YVlNeTZuVGxWZmQxMWVTMHBLZHZzSlRBTXZoK2dHdnhMN2JId21HTmk2OEJVUytWdjBMQ0xYdWdxaXpkbUJFSTAyMmdYbXM2OVZoamJqZlhQMzZhZHlieDF1Unpxak9jMWVINnpIZnpRTHJONEhBSFo5VzNMZm5hMUMyaysvZjhMOHJydGJTcmZrNFRoVTZ5cUp5d0NsVEpkM2txWXY0RjhucjRFZGp0Z05yNW9yVFlMUnE5VFRXZnF3b2Z2TWZST3c5QmpYcDhJWHhWNENXYUNkNDdOWFp2WXk1MmZCczdaZlZpTnBuZ0s1S3FWUVN2a2l3c3Uzd1p0OU1SQUdkRHpITks2Ymw1NUh4K2Z6UE9BcDhMNkdQVGtOUFdCSVF6UytGUHdiU214RkFWdytRWFBVbllURzFmQ1J2MUZpdy9qL3RBQ1J5S2x5QzY4MWFlYTRocS9NYmt1TERMcUIvbHU5TWxIUlpJNEpiMzV2WW5hMWxqWlBmejJtYlpUbEVqUlhzQzhuOFpwMjd1aGVtczk3VUZqYnpudGNSLzYwQjl5VmdBK2Exb0lENXF1Tm4yNVBscHBjMWtJVjdvbHljQW1uSWV1R1JzMHRSdm5lQnBVVFBQckR6cE1qRHdiYzU1NW5KS05aWGszcTJlUThOclJ5UjZmUktMcDFRQlc2Tm5hK0tRTXh6dlhza1dqTDVkaWFrMy9BeTlYVEt1SFRudVJnZzluOW4wUU1kQksrdlJ3UElMRDRkL0gzSzlZdGppam5yUFRBKzgzdk9HZU16TXp0aHhXVmp5R3JOZ2tXUTJEQTB1MCsrbGMxYjBPY0Jya0swaVk5V0hsR0VNQ0JSbzFQRjIrcjd2YnNlbmRGakRCTUpEMThHOUlRcDRYZ09OUS96OFEvM09ySDV0eCtNL2QwMWlrYWh3OUE5bmpsY2tnM1VxMFFVTStDbEhjSjFiVUgzUUp2VHlTQWxlTTJiMU5DQS9YclU0YjNzRnVYMHZjc3p2bHdPdzJBdTkzVVF2YTV3ZVBRS3FuejVjVEZZN3cxUkxrVS9HOVR4M0FFMSszVVV6V2ZkaG9na3p0cjZlZzBCdmhNN0dhbW0vZ2YvSGJiYW5SY2NEOFVqb2ttNUlkRFRCMUtwclBoYU4rRllqS290NTJ0MEticnU5ZTN5ZldTT01ZZER1NHJBd0ZaL1ZaV1ZnZDV5anRBcUFiUmwzNERBNE9LaW9wNDhMMk55RlVtWFo0dlpmWko1OTlkV05kVnY3MmdYYzU4L25kcFZES2luNUZTUlo4M01JSkVudjlSNk85a0wvdjNralQ0WDFZZ0hIYlFqcHF5U0JTT01OVFl0UnN1Q040TUtGSEo5WWRzK01nYUprcEtHUXJJZUthbnAvOHh3dk9OM2lDUnQySGRqazArbFRkNkNCOUN3eVhYQWxKU1UyOHdZbW90QjErM1JGKzNJQXpQRURPZGtqS3l4S3p3OHJUMTdQWXRjTHBZSHNLblhyWVNSSU1QamYreHFKNkk0YmgzblBERXR1OGkzU0QwZnA5YnNjLzJPMXVoKzVRMEFSb1dxdW5Ec0M2RUhXSUoxMHZGTVNMak1LWWJ1UThSdTdTeFMzMDYrMWZEZTV4ckVuays3NlVZbHBMS1VZQTBWMVM4RnduMFhlc281Q255UGU5R09QdTlGYSs1cXlIVk40bExxOFVXRm0rMS9OdE45TDRiNDE5aEp2bjZVUGdmQXpxQTk2SEwrVmVtdzZGVitnMXBpR1R4WHUvNkJGSk1uNXVkSGN2aWRxQzJWcTM0UGVYbVByTW9OOGdZV3R4YnRjZkdBUGNUOUtEYk9rdE1qT29MTFRXUGhXd05jLzRpazJhVVZ0cHIvSjlVcEZRMmRhbHFiNllZNERETUVsVHduK24yTXAvMzhLeWFMd1dYWHptbVI5eHUzNXFlNkloQ1F4QmVnVHhLOWRkejZDN09GQjBjUkNqTTl2d0t5NDdxZTZTTGp5b0JIdGtWSFBacTBJaUZPTDZUTVlabkdzbjRWbW9td2hsMDRlcWhNY3dVV1NVTjlmV29obzdQOXhjWUl2ZnJrSlZ1dFpuSXE2enA4UDk3U1dlNHZNL0hMK0JVYklrblJzbjEvQWxHcEdUVk5vMi8wVUVEZVVQZXVJbUpkUHFYY1paUnVVTWVtc0k3UUdHSmxDNVJ5WDBjd3JwWVBOSGVLMUVaTmVWdjVHamdBYUIxYUlFeXU0T1dhNkg5d3ROQVNld2JoaXpIeWZ6eU53Yk5EWmcvSzEyNEVhRWVFb3ROZk90TzZFckpFbklMc3JCa1lmbDZxbjg0YjlBMXRjVmNvV0xqOXJ4ZCtYSm9tVWt4NWdWcGJJbEhrN3ZwL3dMSG0xOVkzL3NEYVJPZHp5T2RIemt5Vzg4Nmx1NmlzT3FKY2wva2VXVVAzbjgrMDFRc3pjRXhKbGhQNFhCRkwxQUVZc0l4ZXlrcGQ4NVp1Skh0TVpsVEVIbVlZRkN0Z0tnendmZ3RQaU01SUhTZHJjZEZVd0dwTUVWREFudVhCRHBpeWtZTldveFg0Z3VtRXltTmNiL3R2SUVHQXh5NWtDcjBjcTBtdW1KUEF3MWIvMDlVZUJtMGNPZ2tqOS9WWjAvVmxXbGxORE5jM2FTRGJzczVWQS96L2hiQzNjZjhIcllxellSaTc2REVrdUhkbkZTemhXMHUxZkpRSmJvbGRvcStzQXgvNUhncGJVSWRLSkwrNHR6eHNBdHhzVTA2MFljaHN5K0xFM3p4eW9EOEQ1aG82Nm1aSk55NGhSd1BlOXAzbG5HWkx6eTRGSDZpK1A5cFIzclB6T1VZV2s4cDBPd25MaWtsMXF1MmNzVEFpR0tJRWJEY2FPRGlTV2FVMXJ1T2s4VWUyNS9ScnZ3Rit2QndhRTMyN1BpcG4vYlRVcm5HaWtFTyt6UTNucHZDZHM0am9ScXVCQkhBSkdvdmVhaTFmc3UyNE5SU01wYjZUeHM4WU8xaDNNZTU1YURFZFNJNzhlcHA3ZTBWa3JhWUdCaWEvd1ZDMWhxeW5WaEcyWU84bEVLMWhtcjVzM0swTWhPU1ZmUGJRMmFhTDg2VmtYU3dFTElUQ1FWbExNdUhuamlORXhaTzJBSS9nZDlIU1VtU0w2ZHFMeUFrMkc5WFl5amxud2R3U0dmV2pkdm5paUZ2dU92eDl5c3M3YkQ5VVBNYndnSGtzTVQ5MGs5NWVySnhZUUdzNmlXak1DbjlwdVZBNTFZS0JsQ0puZnVLZ0xySktyY0tkVVNFN3R4VG1Hb08zZkpQVk45UWRQUFduMHlVaFhhRmVBSXJZdnorUWxPeVhMQWZQcFlKdmQ1dlFWdzl4cHpraTVTMmg4ZlY0ODNSZkkxcHAxbDMyTldFYUFna2hpVFRLa1BpZXhBa0lWK2RTdHZOc3pvcHdWejRrb3h5b1JuUEZ4dWZFY2t6R1M4U0lxZzF4ZkV6a0IyVWdpK0lOODJHcUpWQkpKSFg0YXFXdTZQL3hESXJWLy9PUUFYWmxCVml2ejEyWDU0MjhGeTBXSlVrRzZEM0pjTGJqeGJEelVkKzJtR3B1aUxsdXRiRkl0NUpKR0dIaFF2NGdWQmdaekRCMjZPZUpFZU5IZFBIM0xSOE9hM0lpa1R4Ny9ENm44Qmc0WmZOYUVhdzVMQ3ZFSHJ4Um05aEMvckc5eW5UV044MitBTVpNV0NVU3hrTSs3djM4LzRpRm5yWEhGYzYrYkk4YndrWU11cjRMYzVmM1hHQ2NTQmlZbzhCUHhWNEJ2UjdrcDlscHF4Skg5QjhZbHlxajQ4UVpVcStSc2k5THhkRHBYWEExZmlqbHNuanRCaUpSaHdQL3BPcWE1Slp3ek1qdTR3WVBRaTJhM1I4cHdpeURVZVhRKy9USnhIcHN0OFU4UXgzZytvSWJEYlZ0SnltN0hpMm13bGNreEw0bWtVRW5peDRaNzJzU29YVzEwMUk3aWVBcG9NamEwbmtKc01WNjBtMTZVYWVHMWtPWlpERXJOOENXNmJQbzFZc3RTaFh5djV2N3E0WC9RUlBIU0ZKTmpYRjZwb3d2RHVsRzMreEoxSFRnaGNScGc4R0JnWThzMm84aUlsSlQ2bWNpZUFwcm42MEVIOUxmaDByeEVxZXpmQ1M2NDA0c3dFS2F1blE2UGczdVZHQnlrcnpiOTgwSWdZREtXU3o5R1A0aE9rLzFrQ2JEY1M5TTJ4eXJpb3I0K1BmNWY3UXJBU05PYU5YM29zUzhzUFFFbE01WERkZll2b1Exek1UYXY0bVZ3dDUxSkdORUliZEZzMk1zTERqcHd3OVhzR0kwaWxsTTJHWmlWMFhUZzhYbEJtQlBLMDA0MDV2VkNMMXR4NXA5d1VGNWVScGo4LzFNaG0xQ1h5azlOdVd3cUZycjdkTlQzZG5iMCtkYjA4NFZxNHBvcndKN25lVWtRWGZZTmdBVHV2UnY0MU9TMGhjZk9ZOUVSc29lUEhxcHlaOW1MaStBR1RadVJoMklIaDBNRjZZUGU5L3g1WUNhLzkzYk1tdXNRNUZHUG9FU1hNdWI3Y3VySzNIZFQwdFdGanNYSER2UXd1UGhqcitTVjVRZThzUVUzR2VmbU5qdVhIOFQ5NklLNklGUUZCYkVBUWtmYjZscExTZ2w1RXVHODNoNS9RM2lpSGNpWXRWeXhRTzROa0x2SGZId3Zwc3FSVXhmSDBBYm5KYXV1MUdvSE9Ybkl1T3hoa3BROFFEL21rL0JyNFNvNXhJUy9VVi9FOHZpU3hVQzhvZUhoNUdJQXM4LzVOSUZWdUV1NWllSEhvdFZIalU5OHVZRUpkU1ZVTjJzZkVuay9DZDZVUVU4WHJUdjRMMm9iRHd3aStuN1JRRHMvL1RST0phU2RrZzdPR3VwMmdVOVRhSU15Q1NSNEpoTnljRVJHQUN4ZUM2OUFMeXFyOHB4NmxCSTNrUVZxREJoR0tHN2JjUTlpVFAvSExpVDZRQWswdkZ5VWtnN2QrKys2ODRQL3FPV2lxOFRKVWZadW1ZWGx3ZW9ZZmJUNlFIOU1NWVd4Yk1hWlZMQ3RuK0EvVGNNaXhXTS9sVDA1WHJjYWQ2UXVrNHBKT2V5T2k1cnZQRUJXb3kvbmw3ZmliekFnVFdCbWk0MVZLck5nOXF3NStieG5lMC9xdVNiN1BXYjRSU3c4TWgrUER2T2RVMHBLc05FS0p3ZndMK240b3hIV2JmNExsOC9HR2JzcGZ0SFNkYUwzbFdoRGxpTjBQWDZPMm9Kd3dtMWZsSGd0RklhZzEwWlFPQkNNVFBYd2d0VXhxYkd0UWxBR3RhNWRCRElnQk1UdkZ3eHc0YW14Q2dFVTZIWnk5VFBoNi9UNW11bnExc1Z6eUZGbE1HSDgvNThGdkxLTlpBa3lmS2NmSHlUdVFLTmszRzU4RFNqN1dpY0NuMEExYkQ5YTRzSUhnNTRMelpHR094QU1iZ2xTaElvbnlFSDFpTGVoaHlWNFBxMXM5RjZualBCWVdROHhDS2hMZ0JuYUkyenAvN0kxMHJtUU1LY3pyb2x5SUQ0UHNla1UrQ0hYUHRydFpqdnZydzhyMHBoUkFBdTY1V3EyaDd0ZTVIUk00RmhQdHZIbDhMTG5ZbGxUZ29La2h1VUFMa0VWa2VpS0dyUGRMOC9UVHo0Yk1lWHRtZkVsSzkzbmtXYXA3K0hRL2xZZmREZ2R1YjRVS0NNaUt2K1NndkcrbmoyWVZBU0krSFBkZ1JRWCtvcllLVXMzZUR3aUhLWHEzTzEyaFRLdlprcjhObXo2M21IUEN0UFFDdlJ4eXR0NkJFZmtqb2E4K0YyQWFmeUxjSE8wNWxEWVZrZUQ0eFlIQ0RwYlNBYitaWGxWaUlNamxtZU05ZHI0dGRWbGxlcVIyaVZUSlhoRERlYkEvclRpN2dDYjIwMGV1ckllVG5uLzRIYzQ4S2p3VjZvc25QMGtKRlAwRjh3K295NHN2alg2YWxGL0R1YzlySWh3VjFEUm1vakFMZ2p4dHFwMHp2NkdiZytGLzlBZVBMcUtBUUVlK0F4cEZ5cTRNL1NBank3MjVsc3ZDSHlab0xxZFZPVlhDcnlkT3EwVXFRY1AycGhKYytteDhZM0dFMFgzMUc3TnhmV2xLc1ZralpxZWRzb2Y0RWZ5dmwrMEFwdVFHZWc1amIzNUdvZUttZ1JOeGY4aS9UZjRKRmxvbkwvclFTWXA5eGNJc3hjWG5TdGxoYzlYK3FzbXJqMXRjTnN0ZkN5WGdwcVdzclhMUXVBQkwvT2IxUjhkMnlPR1BmSDBIMVdkUWVnRXM3THdhSUlWbEx2akNJUDdqWXBwUWtBeFc5SzNBUy9zT2JXOTh2cDlNbnMxRUVaWTA4OTY0VzJPMDl3R3FmbSs4Q1lmeXEwYWUra29ZUmlIQy9iMWZBTm04bEVRbThqeXY4WG16dUxldHJiZHRQdGQ1VDVJdXNZbWlDM1pnd2JWR3pxTGp1ZVYyY2dRYmpyS0pOUmtNVGJFZ01nSlhjV2R4N2E0MHNvQ0xNSmorNmRYaTM2MDhmZTVZaEpvU21kZGtkMlNXTHVHYzBvdGlIbHZKeE0xQmdUbTRzOW5GRUlHQzM0TTJWUHBKcWppMVkvU2wzTlhBVnRuRFZWVHRIbFpZTjdrWG41Ukk4Z29Rd2tRSEJqVzFYQ0I1UE53MXVoaENLeVhnU1VmMkZ4WjRnYVdXbU92dTloS0hoNTltZWFXY04xSE1tWlRWODhoSjRadVNaMjF0dmJhdVRWbzR0UVpPYklCWlFhNHVYa2gxbW1aWTJicXJHZVVFZDlnSjdRME9EUFkraWc0TU42VjlhTFFWdGJrU3hEK0ZwYzIxSkZUMTRxUlVLWGRyYTBtNnllOXZoZnpRVXdnRXRKd09hR1kzT3pBVDFNTkdUck1YemhTUUVuZklod1JzemNJbUlZaFl2OTg3Q050ZkZUblhGWHJLZVRxUDNySWtFanBMTmo1UnZoTnBoVEluWlBQMFdlTFhreEdCNUpscC9Fb2MzY0Q2TDRVOXl6SVcrSWlueW1VVVA5dDFkdUQrenF6TS9SdWwxOExUaHhDcExkaHVRdEF6a0xZU1psK3I5blg1cFZJZ1ZWc1RxSVlSNXhJaDBja1FxS3l2WFBqUmNmZmd3KzJPcGgrajBSN3Z0YU9WU1ljWDZKM3UxamcyUTJlR09Rb0VXbGtScW1uYWd6R1pSWHVTSjF3b00yNkdFTkxqK1g0a01RalNJeGVndXVhaEs2bHVZN1NYUWRCb2FoM2ZGdVAxZmlUaVdLbUM1MUZJcUdMSHB4VkhGRzRjNTZwelRXRGhLY0NjcXFvYUhIYUVId2lLd3d5c3dpeGhqRmFJcllDUEVGSXJvczhQSWZROTRIVGdGMTlENVhIWXJLcUlkNmJSWnp4ajBDM1VaT0JERFFtSE9UZjAxMno5eWhPM3U3bnByOHh2RkliR1dRL0ZsSUhkNFdEcU1WSDlKVXZxaHJzVzlqOFBJa1gxU0hpU29ScXJERENxU2F3SXRuRlc4M0JqbmJvMG9ZS0lZd0paWC9lSGhodE5LaExhMXN5OU1yWmgyK3Fod1lJNzlRUmNYamwyTGdUb3lUVFo3enAxN3FJOEk1TEgzSlZjSnhLaXR6UzJtTk9hQXd3ME1ZYVQrWUxKYWh3SnBpLzNZVEJJTG85ZnZxMU91R241V29CUmVrcWFFQXBVejNHU1hMdEdkNm9iQlZzV0tNM1Nxb1BGOEVxeWNhNncvangrNmdKdlZEQ0JxblBmQzZMSnRJeFc5aUZIbGk5ZTBaWTBuWXpETGluUldBN09WeVhzZExCZ3ZubVhKSkFhMEF0RFFYUk00Mzlhc1dtZnFQQlZ4OXBteDFnUW5ESVVEN0FVNTBaSzdpMmZZcmc5RmFENnZBNkM0NlFoOVB5b2FRRGxydEZqbVJnaFpCalZaWFlMZGIvenJsOHVrbjVKSU0yZmVzWmNhb3kyZjhoWkx4MW5BVUxZdFVQUEpCYUhySks2QjlvZzE5R3R5WngvZGdwRjk2V2ozaG5RZDJwZUsweTJoVS9ieFR4YXhvSmZsRjZDblBhQk94Y01pTEhYSDZrWVorcHNwb1NQRXdnUUxTdXl5U2g3a1AzcnZjTS8vUkk3NlhxMEx4ZVozdWYzMmtQL1dmTHZvZ0hMeXh3MmJxcUlvbXVrYW1Wa21tdElVcmM5VWJwNVBRcDBhR2xZY0V4YlJRdHIrMWtnYnJSaTF3TnZaYisrUTFaUWcyZVNGYUx4aVYxZnJtMTRjdlVZc09hTGNGTTAxMWQ5Nk8wMEFkcW5wWE4rMFdrU1hFUVNFWldpb3F5ZnFKaGxoMTlNWHg4SVd3VmtkanZ1d0JkdmpJVUhEdGRHb1ZXcEp3eGJyek12dGJPaWFDdHhkSmhHbUtEc3NkNVZWalRvbjFlYTVuQk1lVkFjOUNYSmkvd29NZ1hRTE5Va1JuakNETFFmQy9mUGNRZFY0ZjZtSTIyeW5xVlJUOWNjNjlRRVA0cWxhMkNqUVRYQzhNNGNyOGUyY2xoSUxwdFhWTk96U1NBWUdZWlhhb2VUd1Z1Q3MyUnFWS2ptamFuaG1Fb2pMeDJxbC9KaWVwV1cwa01JeWpwZVhMcCsweUV2eGwxWlN4d1R2RWtjeThpSnBHQXAyYWlTeUs4TVUwQ3N3NFdzT0dLbFZNTnBycHk1dU50SjdpaFJhaHVFWHpROThCQS9VWlJFek1yWmtWMUxpRTIrZlpWaDYwbnhwZlZpOTY5RFYxT1Q4VDlxTGpaVm82V25WMWNLdWZQV1p3SVR2UkxML2lQdURXN1F3V3N4UHVNdExDWGlHczFRUkNaOFMycWJrV0NlVUVjckJPeFZtQ1BzSEZXcm82emRiOU1lMkI5eWxwYVhoTDZadkZjNnJmQ2IwVkpWRVVvbVphbmphd1BlRUpvTDZyQUtncFdDdmlEbnYxdFpyTW94bll2emxRZjJBbktJNVlCdjRBd055eDFIZjMyY0w1YTZUd21qY0srUXJyV1JwSkp1aDU3RHJpeXlBSzR0N0dqVmdUOHM4WWxZdzkrZk8rZ3NmbEZTaE8zWmlrRGNqaVlXcTVEemVpbDloK1VsbTI3VzZxalV0NzkvTm5pc2pNckUxdnhRc3VsVDFSejJ5T3NqUU1qbHRkSFIxTVV3OXVaS3lIZWpkTzNmSEZJNWJTeWtvTnV3Wm9CbDRmaml6dEY2cEdQdGpTLzEySGlpd0tocWtaYUFzTWhvNXVlUGJkRUtsVWdHK0MyalZMUnczZGI2Y25JVzhQWDMycHFhMDhJeENEdVYybUFQS3FxcVk2Nmw2ZjRXOHZmSkNLTXhrb1NRRUVpZDR1d3NGdlhPVS9UUDFuaEU0L2IwVkh4a1plVFV1V0RNWmo5ci8rdkxrYzdvc2ovaE8wUHM0WmhHZ3N0Qmk5eWM3YXExbEdtazhrUWhneDBWQUovbGJhems0bXNrNStKV1lvSDhvYzlnT0V4SWl0S013eUZiYi9Ed0tTZCtsL0JSbHFDZkFva3NIbXdId1ptZXI3ZjhPdzJBd2hOUnNaZUhYMTd2RGF6cGZIOWx3VUlyM2tISzd2SnNUMEpOTjhsbWR0ZklQbVMxbWRFLy9YT1Z0dG8wZU52eTFrb3Y1THY3NXMvOFhJR2k2NzdhYUN0ajNqRDF4cFZjYU4xZUthczN0ZFhHVVVsWjI1bzZ5V2VxcjR6cFlLR2Vob1I0WVBVaHhtY2hXTXNPYXg5OHd5TFJlUTVBTWFBb0tkNy9UKzVnWlBOdjROQURGV3Bxdm9DbmJhcHIwWjE2ZXFKQUovQ2NwK3J0Ynk4ZVFnUVN5dGFtcGk4ZWptb2tNOXUrVEhkYzdZN3hyT1Z4MjAveDdPWnhTNzF5VWNjcXJadVNzckhZeTVuUy9RRy80c0NiOGFSeldPRkpwOFBwYVZKSE40NVNrNFEzYmJjcjRRYjZ4Z2J2c0IvVzBBektMTEthV05hajBXc2t5cGFwS1RSdW9HSVo1RUVjUmJVcURUMkR4U0ZFY0pQaFZzeHA2ZWtNSGRhWi9PdjJ2enZxdlRsdEUramlHNzVRYUkzZ0dNZWZpb3NGbGVvbHN5UFdWSjArMmsrclAzZ2xlVldOUGZUVUJId3BObU5SUk9uYXg2ZzZmMUdWV1ErOEdzbU8rditpQUdnNktNN2tXcUo0cjJ5cFNIUTlzOGNjNlhLenhQSFExeVV3UVppZlMrYW0yTzZpalB1TU5oUE1KR2RhK1lFQkxJclVBenVpYy9HK2pod1NIZmhyUnZ2dGo5V3BtaU5sU0JpUmRmZW0zcUVWbS9xQk5GSTNQSFpwa2l6RmNuUjFjRFZpSVkvWWhJdm43RmUxT25KSGxRS3lMWDJjN1ZiU1hGK0JjNzNSNXZ5ZjYxdno5KzliejFRUlppWkhLOHA5ZlRvUnpiYXRaV3Y5Sk43bVVVV1ovRGw5aEtLUVRtL3NVM1NWVms2ZTRqL1B2eGNQZ3BrYjlXb1ZBNU5WRzhQOU9iNnowdk83cVE0ZllKTEhJSVdoK2ZZRkJ6ZmY5M3ZMVnRnQ1VqcWFtSmExeU1pOE1FckF1Wk9xZE8wdk5QQ0tYVWhaWCs3TVVJSUJwZzZGcGZtdmltOWhaU0plOGIzdVBlOTY5QVZNdm00WUU1UDQ0ZFVWb3pxbldPYzdEbU9KODEzTlRERS9Sa3FNT2dkZEVFWk9BYlpCQlF0ejUySXdkRHNRVElKbjg3YkhtamJHZW9OMzNyUDFPSmlWcnl3ZzY3eVJVNG85WHUvWmJxM1NjKy9ZSXFSOExkOHVBRlZVcUg1R1JYbGtDNGpmbmpCVGJGaFdHV1Mrbjk0VkFsL2g2azg4b1ZGY1FXZWpaM2FYT0VTaENLcVprUitxYkJEczFBNEFHQko2bWxxWDYzVFpZSmxzdEdnczVzU2wvNzJCVUpwN3plaUE4cFA2cWxtWlhmT2FxbW1DVDZqeFhZN3EydkJ3NHd0eUVxclArbnpweWs5cExaQU8vZTk3SVEvbU9ycWJ0RXRueTM3RmdiNDVmM0tiTTlCVlhlNDJJM3V2R2R6ejhReHJvWWh4ZjRTQXhYMHFzYXBSZWNtSWVSL3FqL1Q5d1NMa3FVd3VhekZNQlNPUVVwcWhEVjdCOGRQQjRrMFBWWGtWdGJVc2RKV2luVit0MVNwWDVRMHd0SFk1ZEkrL1VRT1VPSEJHZkVrYzR2c2FCbWJTQWYrTHcxVjgyRXhDL0VGcWZ3dnVnRS9oNmxTL3ExN0MzaE9IUlYvcWk4Q2s2MGUyeEhmWitwbFNrd1cxclFKWXM2UHFMNmJQRjIzZTZKM1BhdGRjODRZQklQNFZFWWZrOEVlaFpENFVzUVFGNGs1cWlUUXlYVFErZjYrMUFmMVkxY2ZxK3BQenM0WTJGR3hYV0dCenpBTVJVMDhjL0hXSi9DeGNaZ000Z2RFMUJDUlJ6RmJ1ZnkwUU1FdmMwS29oUVhHam1CTkFLNmhGQ0c2a2RkYXpUdnpSemFORW9JL2F4NjNFbzU1SCtOaW95N01URGdJdXBPNXZRU3B2ZHhobEE1QkhSV2hVK2VIbDdCMzVCeml5U0JIbU1yYys0cCt0MlRTYmxQZVkyNEZ5VkNjWVZDTWZHeXlwaE5tejg4ZE1abFppeEx2M1dtM1hoUU1sUThHUnFLUzNzTHRxa1NmVjFHY1pQWUc1ZFpialJtR3k1RVk3cndOMWVMY1BMaTFhNjh4UFB5Sk9wUDhueVJkQmc0OUhiQzBQK2JkTGRLU2dLVFUzaDZjRDBMaDJEZFo0TGNkQXRZbzU3aUg4R1liME4xSFRMODFHRXFCQVZzeHI0NWtlN2M2NFZDeFA2RFZ0U010cFpQMDFGN215T3lsQ0RZYW5haDJTdzBXbnBsbHBvS1EySXNBa0l2VzZKK2lqaGFFZDI3UDVvK3cxamEvZ2dpZWtVdy9JNERJWGxma2cxZUhwcXl1MEFsTzRkOGpxdHlHcnN0NU02NkdRQ0RiT0gwWHJTK2ZiNmhJRHhudW5EQitJZXVVWnRKRVlZbGozYUxrTmJVRmFOaXNhemp0ZE5YS0JYS3BPN0FLM0xpZEhOWVlzUnV6YWFCYVBpekp6R1FvVmUybnNVa0FsbS9UazU0cVBjNngrZFRGWTNqY0tKR2kycnNtZU54ZURmQXFxNXNJUXc0N05TUlJYMkVpT2Nna3NZNzQvVGd0UXJ0VUNmcjhnUnM3SzdyUU9wK1hqUHNHZDBlT1dvQ2JPeVVvYUg5UnJMdWNzcUtHc3o5SjVtVUk1dUhZT2FSdlpPRkNZWndweFQwRHR1UWRiUzJtSGsrMHd5N0MvM3NqQ25YTHhYamd6ZlAyRldWT2l3eTNRYldxU21DcWZqZkJuaWRzZ3lNRFQ4bFhLWVJadmRZc2pLUTZWdVlEaXluWURubjZCdEtGL25uV3d4SnV2d29SekUzQ2d4bTBhdXhyY1hXK1NlSTgyWkNjVzZwNXBwblRrLzN0c2hKV0lzQ2RmMXNKY2ZzcE9xMjlqWUtISTlLV21USDNTN0NxSEIwZ3N0WGc0bVpYSVR3ZXRUczZjSkljOWJZOW04cmU2b2xWbzhzMnVYWTJRMUJnMzJWNjh2cDRjNjFscldKelFZSDJ0SXJ2YVpsWS9mdEFhS1V4WWN2WlVQUCtrY05GYklXSzJGSHFDbkdyZDZwNmFsb1Q4STBPQ1BETXZTWUgvYXVxOHd5RHJSV3BpTlkyQnY5dzYreFpod3pFK2xSNEh1czZER2QvUnZBRm5WWUx1V0lXTnc3S2xtQ051TU4vLzdUMk01UXdFakFjZlNORW1aREdqVEtTeVdmQ0I3WGtMN1pXek1Zamtqd2VzdHh1cm9NRzFPWTJ0ODhXOEpOM05CS3JWRGpUcVRZazJjVXhLclY0b3E2MEcxczZBUGg1cTI5dGQraGJyV05SM1JZR01KTzNNdWRXMlFnMXBXaEFXaHRvSmR1Y0pySnpKb0QzdHh6WCtuNHAyVklKOXVPZFlmWlFYcGswQ2ExaUV2dzIvMEVIUFl0N0JVbFpkN0JGZXArUDk1ckFJNXFqdWRCSEpuZ3hySVBxUkJCaWxDekVtclh1bXc0S2hERVJHdFhRbWRwaVpZM01abnlzU2NYUVY1VU5kbTdQbXA2V3VyNGkzOXFzcXNDSWpERDBnMmtDK293S3ZOY0hUNnFqMm53ZjFGTE9hZ0pXbnNVR0NvQTNuVjd6UTBQZndxdHVaeFg3WjF5VStQNGllWVR3dUlJeFgwdmoxZVFDRmdXWVpna0RSbXc3bHE0NmZWZ0xNZCtmYStGQjNlcFhHV2x5ZEY3ZXJHU3UwUTNmSkU5bXhlMVJiM2FWQ01kSXBWdUppVGNZTzN1YnM0cHVLb2NldjExQjNMSDJjWExJbDdZcDU2MXVjbnFSOXZyZVVsSlNXYm14WVVzSHRDaVhLb1cvbEZQMk5qa1ZOcis1NGY4RDZHcFJnZlVwOTJTNXZtMWV5VVY2clJJRlpJa0NZemgyenFNdE1mcGFrVjFqcitrTWlmMElKQWFIb215czlxdUlDOTI5T1NEVE1ieTltbCt0QndZQXlPTkxKQlpkUXdxNGU5YzhXZnlsUDNyQXhWdkhma2lCeXR0OWRKUVJSWk92cnlkZGx6OWE0TjNpSkRuUkdkaG5wQjdCU1E3YTVsRy9IdGg0MUw3Tmk4WGFPMldXT3NSeXNMTTV0OVFFaHZYM1FGZlhTL2hiNjBPQ3A3ekk5bDZsQ3g0YWJHTFZZYVptYngyVnhlWGZwTDBKb1ZTMDFIMjU1UmtaeExjb3FHQW1ZdXJIRFZ2QkdIVjdkeUF4SEVnNFpwV1EzVkMrVW5uTlcvUGxEamYrbXZpNVhTaWVtM1dHQUt1L1J3Mk5ORjllV1AyWVFKZnhLYUpMdXFId2xGRy90LzB1UFRCY1UwWG1oZ2szdUVpQWx0dWxyMVFRN0dyVXVKWi8vYnRIRUxycGNYVitDd1VkMjFlTjlaTk14UTVDZjhhcDhsTXJzc3ZrMmxqZXVSVUZMU2xvYTRKMFZpY0hTMjhkbGxseEs4TTNXaVFyTUc3ekxvNjBXV3dDbVQ2ZmdRUi9nYzhCVlliL1VXam9QcWhRTmNYeC8yemhaKzJSek9sRXZPc2dpektoRjhiaWJiUkU2UFpHUXFPcXRNWmN1bEVqYkU5WnFvZ0Nia2ZCcFhUOHFqUS95TkVxcWFyOUxrRWlXKzRhNFNNRFlBcmFBd09UY0h5bWhiZU91Vi9idEh2NU96TnhNSkZ3WERkbjlDcXNSOFVNNFM4a3R3WURSd1kvMDIvdVdrbGE0WWZPQXJoTTZaaWRwZ0tiUWtyZEx4OXk1b2dCQWVFN2c5UGpVK2J1UzZXb2o1bm9zVXVkb3pHRFNUWEtwcEk4amJXdU5jbkgxNXN5cm04bmVudU5RSzNuSGIxN3NkeFdPaHpzb3JydFNka3lvSnZ6QU9XYnczdUJmUlEzN0l5a3ZybjBoWGY4Nk1tMXA1N1F5cEdpb0RnakFEenRwNWxXNTZodHBKZDlHajRLSGkyWnlXTVpCY0p4cmgyQkd6Z3RidW9DSTlGODlNTlZ6Um9aRFJVK3FQb2J2ZytPaFBzakI3bGVEVkppODVBQkVFWllPMG05b2hUYUFMcW9FcEZpMHNDaXdEQUswSVpTeDNNRFJXRC9vTmRRbVpjZjBPOWtwZ0xpUXU0M2tKOFhmR1FsdWgwNjVrM1VzQ0d3QUFCLzZuQldnMmlxMWlMVWtNY00rczJoWGh6MEo3NUNNZ3Z2U3UzOG9VSWI2dWJhdkVvVnBPcVptQTkrOTFqN3hqYkpuRnBGMXRxRzZxeTZxR01sQzFLYlJiUWJwNVBzTlRkckVsbkw2RThJSUpDR0wrVnptR0lIN1NIM0VJYklnVWZGSHlTRndidkk4emJCRjBmSHRTWjJCTGRZbm1EMkt4bVBZa2JnV1J0Mi9CdXlLMlpSbXh1VFhDOHpvQ2NDa2NmRWJVREdJZVlINUVOTk5lVHVTOE92Nmx0cWNUcEhXemdxNjN0Vlc4WHp6dUVWTTJ4SU04ZGQwQjdBRWluajg1aWRsZ29lZGl6S0t6aHdvMnN6NHNGeU1XNjdsYXlubUZkSDJ1ZklhU0pBcGYzT295Q3FCb3NTTENpL3lyVXFUd0tmZWRaYTkweHBXenVkRnZ1ZGdGNDVQaHVpb2pFbG44cCtGWmV4RzBUVXVmanJPZ015aWVMYW5LMzdVVzNSVlZ1c211MjNVc3JkWStHbDdyN2dtV09Da2VMVTEwV09TdU5IQStKTkgrcEloRUxtKzJRaUduZVQ1ZGp2b0llMjBZT0JSYkZ2TU1VMWNoanBPeS9KL0MrQzl3b091L3NlOWJ3cnJWWlYrVGphYlV6SXROdEY2Y0Rld0xhMXZiMkp3NXZYeisvRG1iakNsdWx0N01GajhVMzVYWEhwVWN0cjQrcFhNV0N1Z3B2dzdTU3ZhT1VaUWZQcGViMytaV29BOGpSd3o3SmF0cXNXb0JJUDkvQVN3RTAvdlZ5YTE0a2xGTUxuMzIrTHRhemVNSXBCQlNRaXVsUUd1VXV0UjkrdmhwSmx3dnhjdk9DUWNmQXpYWERTQ2xMN1NRMUdQY2RUYzJYTXJwbjc5TERjTUVBM3FFajdOU05UZ3Vmd1FUVENwRnVzdjFxQ2MzRldyWjNRM0cvdW8xMEx0VisyYlVqdlgzekFHN3JZMmp0WFljOU5DZUVpMFg4NFNMSVlRd3Zlcm02KzBUdTJRam5zMmczQ05LWis0MG5XZ1E1a0M4M3R1MzdXcjhJZzlPcFVMNlhtWDBYNENZOE5Sc1lyV3NCQmhEVGtpbTAyckJMdGwyTnh4THVGaXgyVjI2WnFjMXVmSkYyemNuREdIT0tZcDR6RUZ6ZXh2ZnZ5akgzWFVrR3BqNXAwdGVxdVpqRFBvUXM3ODZuY255eXVXbFNuZktvTFdEZUhkTnd5bTRuZjJWTjlDN0ZhT1dLdmNNS2VYYzNOenRKUHdDRHg4amZsYjVyN0c0dUtpMXZpNVZ0TmpNMHBheUUzeFh6S3RrZHlLUkxrRzJPYWUrMzJkRXI0Zm94YVd2UEFyQkdERzhweTVwQ3NvSElDV0M0TGYzSDJZLy85STlTd0xrMUpNYisvYld5M1RvTW5YYktyWDJ6MHZXUUZySldtczRTZ25HaUliaHFLV1Z1TnhrSXBHKytYcHE2TVhnYjByRXJ2TGtDdUZ0bUZUT2lsVDVWNWlabVptYW1qbzlQZTJiTFlhMnRMbEQxN2VZRWtKSlVPb0NvUFNzMGFpdXJ5Y2l4V0NyaEpSSlRBc0VBRkpXU25GTytnWjE0d3FWZTliYVU2V2dVUS9jUU1wMWowTVJ3aGhqMEZyQU1MUUEwSmlIcU1WbWtKcnNkZFdUSjEzWkpkZ0xvUWhoUmk1NUVxbzhpRmF5RnI2WklBWWhVSW94ejJQZFdLSXVFc3FJNDBEbVF5QXVUa2twZ1lDU0xjamhWV1IrMk4zNlljRE16TXpSMFZGZk1saUd0alJtV1NFczZ6cnpLb0lvd3NIQmdUVkd6OXU3djdUZnYzdjE2aWM5TVJFZFJsWWxSeG5JRXIwbTJpZWxUMlpkcjJxTnI2MHRYeUZOSGU3S2ZZdFdyY2FQamVpdjA4TjJ5Umhadlltc0NsbTJ4aUlBZ1ByNW5YekN2ekx6eVpiTXVHMTlHb1lmS2pROERDMXJiSDRlMFhpR2lwYmQ1VHl4eHNlcmErNmp3L2t3UEVDbE10WTF6WG9UUGVQRTNLYjhYOGRvcU5waFdNb1llbFhDYVB4WkdGS1BLeDErWFptL05zci9qMUdyZ04wL3BxZW5wNmFtb2lqcTgxbkdrcXBuZ3EvSHZFbzc4SGZBS2VDc3JsVHBFdHlOSHphU1psNittcFFwU1IwRFFOQVFFc21RSktXZTUzbUdvQTdxVWdRU0VuQkw1VEpQakt3ODV1VFVrOUVkdWpRenZOTElKWjhFTVNtM3YxWnl6NjhDSWR4aEhvZG9aa3l6dkhUUFR0STF5WVpRb2drUXg2TTczKzdBREVZUHJ5SnpjYXkvQTF4Y1hMVGI3ZVhsNVo3cld0d3drTml4TDFjWWdWYktseDFLYmNLWUF5M3Evdjc1V2ZYRnk3VGV3d2l5VTVPNWtsUm5jdVdiMVdUNDBMeGtkV2NjR1RRYzAzZFFwbEtsODIvLzJaS1V1V0ErMTBLRDdPM3VkS3ExZEdydGlsYXlxVGM1NlVZVjByaE9acTNlUU5rUWlTS3pCT0hNTVcxN29qQ3Npc3hGcXR3TkNuWEprVWVSS25lR1FyTjROUENBTllzTEZCZ0dGTWY2QWdVR1FwRXFCUW9NaENKVkNoUVlDSDhEenQ0UEErMDY3NElBQUFBQVNVVk9SSzVDWUlKUVN3RUNGQU1VQUFBQUNBQ2hXR0ZZclpIZ2tyVUJBQUEzQkFBQURBQUpBQUFBQUFBQUFBQUF0b0VBQUFBQVpHOWpkVzFsYm5RdWVHMXNWVlFGQUFmZVJlRmxVRXNCQWhRREZBQUFBQWdBZlZkaFdJSXE4OU1zQVFBQUJpTUFBQm9BQ1FBQUFBQUFBQUFBQUxhQjN3RUFBRzFsWkdsaEwybHRaekUzTURreU5qSXpNREk1TkRFdWNHNW5WVlFGQUFldVJPRmxVRXNCQWhRREZBQUFBQWdBQmFzMldOdXVlZ25vRHdBQU5CSUFBQWdBQ1FBQUFBQUFBQUFBQUxhQlF3TUFBRzF0TG1KcmFYZHBWVlFGQUFkNmJLNWxVRXNCQWhRREZBQUFBQWdBb1ZoaFdJRXZIVS9OQkFBQTZRa0FBQThBQ1FBQUFBQUFBQUFBQUxhQlVSTUFBRzF0Y0dGblpTOXdZV2RsTG1KcGJsVlVCUUFIM2tYaFpWQkxBUUlVQXhRQUFBQUlBS0ZZWVZnU2NTM21tZzRBQUFTSUFBQU5BQWtBQUFBQUFBQUFBQUMyZ1VzWUFBQndZV2RsTDNCaFoyVXVlRzFzVlZRRkFBZmVSZUZsVUVzQkFoUURGQUFBQUFnQW9WaGhXQ3JYeFFFa0FnQUFPd2NBQUJVQUNRQUFBQUFBQUFBQUFMYUJFQ2NBQUhKbGJITXZjR0ZuWlY5bWIzSnRZWFJ6TG5odGJGVlVCUUFIM2tYaFpWQkxBUUlVQXhRQUFBQUlBS0ZZWVZnazhOdjRPZ0FBQURvQUFBQVNBQWtBQUFBQUFBQUFBQUMyZ1djcEFBQnlaV3h6TDNCaFoyVmZjbVZzY3k1NGJXeFZWQVVBQjk1RjRXVlFTd0VDRkFNVUFBQUFDQUNoV0dGWTZrOXJ4Q3dFQUFEWU93QUFDUUFKQUFBQUFBQUFBQUFBdG9IUktRQUFkR2hsYldVdWVHMXNWVlFGQUFmZVJlRmxVRXNCQWhRREZBQUFBQWdBb1ZoaFdGaFJUUmV4UlFBQU9VWUFBQTBBQ1FBQUFBQUFBQUFBQUxhQkpDNEFBSFJvZFcxaWJtRnBiQzV3Ym1kVlZBVUFCOTlGNFdWUVN3VUdBQUFBQUFrQUNRQjJBZ0FBQUhRQUFBQUEiLAoJIkZpbGVOYW1lIiA6ICLlr7zlm74xLmVtbXgiCn0K"/>
    </extobj>
    <extobj name="1BCC2C28-871D-48CB-8BE0-2867F7803ADB-2">
      <extobjdata type="1BCC2C28-871D-48CB-8BE0-2867F7803ADB" data="ewoJIkZpbGVDb250ZW50IiA6ICJVRXNEQkJRQUFBQUlBSzlaWVZqblhBWDZ0Z0VBQURjRUFBQU1BQUFBWkc5amRXMWxiblF1ZUcxc2ZWUmRiNk13RUh5dmRQOEI4VTVpODVIUWxGeFZOV3BhcVhlTmxMUjk5c0VtN0FWc1pFemJxTHIvZnNaTjJ1QWtCY21DblprZGUzY2h1WHdyQytjRlpJMkNqMTNhSTY0RFBCVVo4dFhZZlZ6Y2VMRjcrZlBIV1RJUmFWTUNWODdUSjVmMDRoNTFIWTNzeDRpSlRCdk14dTU3RkErak1GNEdYa2hEcXBmbzNEdVBCbnBKSVlqOTlFL0U2UEtmcS9NNytrcG1VbFFnRlVLOWpaam9WYVBFUGR1SVJudHJCN2UvRHk2d2hBSTVQR09tY29NVFFycVVhMVlVV253eXhUd1hyMU1wbXVvM0srRUlQcW5RUkh0KzFBV3VVb1V2Y01jemVHc0psdTA4bFFEOGExOVJNRGhHdUFWYzVXWmI4U0RzRW1ZRlUwc2h5eFo4UmQ0RmYra1dMVGZmVXE0bE1BWFp0amtmeFRFdE8yUUoyY0pORGZLSUM4SUpkR3N3MFV0TDhJa2Zlb1I2dnUvNGRPUVBSMkY0TkpzbENMVEdvWFJFZzFGZzFYREdWbEMzekVvL1dMbFlwZE5aL1VyNkJ5T1VUQmxYNnFGU3VnVDcrbWNoMXhPMk1mcUwzVTB1aU8zeVY4Z0ZwdXVXRjFnWThpL01icjVpVXUyT2FXRTN5TEhPVDRCRzJBNjFxVThjMjhQOElkNFJvdUhBSmp4eVZQc2ZnOVd4blBFVm1KMTN6WlArWVozMDZlVjZuZ09vbHBYMGQ3OEEvZklmVUVzREJCUUFBQUFJQUFXck5samJybm9KNkE4QUFEUVNBQUFJQUFBQWJXMHVZbXRwZDJrMWw0VjI4Z3pYYlhHWEFpM3VFWUlUQWlHQlFBanVKVGdVcVVJTExWS2grcnk5OWIvZk9PUGN3aHg3cnpYWGxRbjJlK3pNZWRheCtiaGZuNVFqNzFFTjRuZVdzbm5DQjBGdHBsQ3QrR0JWd0I5bkc4ejMyc1hsRVllanBBWkgxdEg3dS9JcUhaR3J4TkYvT0JaMHMvNFJneE9yK0Q0OUgyU09qVUZaYVRzV0prOU80a3pDd1hGL2ZuQ2FUbGVmYWhNSkpRUXN6NVgrV3FQaGVXVmpremhYMmQ0UlNJWkQxOG12cUhtNDBIb2JtOUc0bVVLSDBsZTRjSVVwamI1UzVEMVhGempCcVJWVVhEWHBUaXdiRkFSUHpTTEl1Ti9kMERDUTVicFUrNGQ2MkY3d3l3SUp6V09YS0p0VGhwRVo0MnFhMDl0WVN1K1lubHBHRlNJNWduaTJoQ2hyT29tTDlJdnh3Ujk5a3hTd0dTZDl3R3NwdU9scWRkZHR5cEJoSyt5NWhHSUZRSDVHZkZva1phV25UOVNZdnBNbmdWRkl5L29hdW1PVmpaZy9EczBubTloTkRlYitWVjl2cjMvdUc3cFBacE8xSnRZUFI1ZzYydVVBWEt3VTFKaDdmeDFiVFFSK2VnMTJyaTdpTmI1ZzhBZjBjZEMxVXdheTJzZzFwVUhxVkNRK2JEZVBpcTJIOVllaFlxR0ErRlBNZ01pR29KUTh5QStsbUU0eHIyUjkrbU5xZjlEQnM2WE1jNzh1WHhHVUZFSDJyMWdrcTlnNVJyM08vQVJGSnhlejJMSFdpUW4xV3Zka1Y2N3dWZXBKMjErSWZYdnhFQzg4Zm13ZnZIb3gyVjh4YnpJZk5kTHhIeXJMbTJxSTBvS2hBb0I5UjFGOXFDY0F4dFY2KzFsRXRYd2lzZDRnUU1pM1hNUHVEa1hlWHovbmdWSW5oalc0Zmlzdnd4YjJkN3loTWpUZHNsK3ZnTkVQVHNKaG45K2lkQk9GT3BmUGZNNTI3NW1nZmt4cDBZblFFcW1qSkdZbTlDamFzckNUM2ZPL2lMMjFITnR5YUluVE9pWnFjYmhCT1ExR3dLTnU5Wm85NUJSOXQwT0JNUEg3ZVpVM3VnYU44ejc3YUZlYkl6NTk3TWxsc2hBUWVyVS9JVVR4Vkpvb2pQM1hnemVWVzI4VnVEN1BOMW5lWEttZ3ZKdm80WmFtd0ZCSVk3Zi84Yi91S0h4NElBZmZCTVpwbUQ4Tm5JMGNnOXE2SzRPUVlEQVRDQ1J6aDgyUm8wNWlXVXMvTjJhYkFzenBjbm9OUTh5SnBIUE14dTBoMlJ6emNlRlhtV3I3MTMybE9oYi9qLy95LzkzL0FZK2hZVFo4Y2RITm5hSjRKOUdIakFpdloxWHE0ckhIYk8yb3NCWW1VOG4rNDN6VXNnR0FvdjFUZjlhQUpCY2pYWTJaLzFjekF2bE9aekF1c3Fzai83Q1A0a0lUYndmWjluazJ3QktHZ2s4Y01VUmV6c2x2NVE1TGhtWm5yMThvMlBuamZ5NEFOTVpZQnQvZjNLVFU0RUtlVU8yZnptOURJeUlkcEN4U3gwK3Blbjh6ZFZBcE94TGovdXJlYjdCYlN4cHJQSTB4eW1iRHcxdDJZVFV4U21Qcll1Wjg3cUhicW1NQVJQUE9mc21XNW9FYVgwd2FJUzM5MkM3akdkRmZIN3FwUGR5YmlZVHNZMy9pOUR1a2VNT3RFb3piNkNXRzIvbDA3RXc2NkxmdWVoOWNJaVVrWlovVlRaNHpVQ25lbHBzRW4rZXpjV3VsWlE4NTQxODZDcHpTZU8zbmNtcDREeWE2YWZ4cHMyanZSR1lhaGtJV2VkeHZXVjBmdGhhSmMrb1pCMHhzbzFSQ1F5RElaY09uMVd5dWJnTURnYi84Mlo4SFJiejIvbnVmTGZkNUFZNngvRmpyV1BXaWdlYVpSZUY2UXh0TGZrV3VGNm5CMUdGM1EvSDFsd09ZYk1wMXU0TGZqVHNaWEE2aVFibVpVTVZGOWZsTHhVNXFyUXFFL3JCcmU5VHVxdUVrT1gvOGY3RVhkc3dKTnphOWNaT0l0ZU9hbjRBeVpqajJ5MGxLYzMrV2dncVlSYjhBMlE1R2VvUmFnOEFOT0UzYUcyS2RiOXZFV29mREl2RjFZVVZ4ZE56UzlUTlFmUEp0bjJ5UExVQStUdjd4dnpQSWdkbTBPQmg4c1BJZmZveXlIUER4OFdKWVVSUzRFM0h5RUdtMXNScmtCOU5FUUFHekJiWW9pNVdra0R6TjJqUTZiRjlCK3lFTTU2WDgxVjc5VVRnT0M0VjBKcS82dUtrYjZaZ0FUYVQ4dHhrTk42QVZOQjgvYTdLQTlFTDA4UE4wWHpSS1QzdU5XbEdmaVhudjBrdFVob1ZFSlVwRXpJaUdkNEs0WGdSZ1d2NzNMK2RPR0YyWFdubXV6TW9WbjVTajcxRXdSS05uU01xWHo3R3BLQm1CUFBuTGV0bWQ4WWJrUk83NlpXSkFIWEEydDJuZXI0VlNLQ21nT0ZuVHNGQXNScUZlRThkWGtVVnFPaFVjSzUyRTlNemhqRDBXYWk4Q1RxZGRqTWNPbFNra0R3UkJWQnpRV2V2VGJZR244RWNYS1gwK0xGS2VWeWJQQUpoTmREajloWVZCTjRPVWt3NE1LTEtGQzMyeTQxY0pQZlgySk00NnZ2OW5ucXZHbVRuVDJ1ZWUzWmczVHNwNWM3VmdZQ1V0Z3Z2bUZkaU9QcFRHN3haNkdnWHZ0K1IzVk9id29TZjQvUDJPRVZnMTRTeUpEL3IydUtNa1JzYTNoNWpQeEhhSlI3eHp0TGh0bmVTUVFTaG5WTzJ0L0xiYVlkQ2xqK1FlTy9uSlJCMlJEcTF3NHkvL08wNmVJdUNrblpreElPT051eW1WU1F2djJQWWhPWm9YRElQbGZkVmtEQmhveUpITEppN2xKcDVrbnBBUnZiZGFVWjFNNDVMc1VuU1hKeHo1aktneFZ0UWVjNGlyNTQ0aTY4NW56ZWNDVWdDRTV5NDNuM0tCRUtsbmVrbG1VRHdQSWxSQ0VzOHl0V3BlcjRNOEFYZXltUC9IZXZtYUdhbVgxSkRJR3VFbzQ0R1FhL2R2RnhHWFdOajlEUlF2Y3VnbEdrRm5RMElId1BHYnoyZURMT1NIZEtKdERMMXdsa3hjQ3QwMngvZVl6U2RKaFlQYjBuN2x4RWE4VEQreXV6M1BVU0k4TUhQTVJBemV6RkpPa2RLSEJjanV2NXhmQk4rK3ZaUVg1aWpCZHFwbDNwbGtDM2JnTVZZK01ncEJnbzdxcFpyZWVrdXVLWlZOWU9IRnM3WHI0bFNrQk1ldWpOVEF5aWI5OTNyRThPN21TNDhtU3hxYWtwSEJ3T0FTNVhrMHRYdERXZFBvaWxYbXFEY1pLQ2drb3g1L3I3VUFNNVN0MWEwUUdUelpGMGM5SS9MclExSlNndXpBeC9RM1E5U1hnUERNU0wvNUhYZEdISVBheG9HayszWUNYM0JDblB2M3J6ZUZSdW1WK1BnZHBlMXQ5M0J4SXZQMldyWHNhZFJMY2h0TDdLNWdzVjlnbkhac0J0cXZYSGpiTWVnOFVHYTN4eFJNUnBseWJzblRpb1VrVWd0RjZrd1hqTWFkQVgrVS9jaTJ1SkVvZk9ieGhmLzQ3d2VRV2tkOFB4K0FlbVhUdU45aTFpUzErOXlob3U0VXhENlJYaGxQcnVJZGZGQnYvR3NPU3paTEFzall5OHgrSSt1V0t0aE1RcUV3cDlaNUdKNWdLbzdQeXZFNDdzb1R3Q0Y0QzBwNXlXRG9kVkFub3pYZXNHQkNCaHdlNmd2OThYOHZlWlRCbUlsakovOHJrU29VbkRzdDhzcy8vOEV1RWlLUFREZzR5NzVBaXA3WU16VDNQbzZpa0F5Sk1ROEZ5cUtrZTZYeS9WM1Q2clljUytOVkIrZnpzZVZ1U3JHellvWTk5TjdMS2lJakZxTHRmZkJ0S0xoQUoyYWJxZU1IOHQ2Qkp5NmtqWWEwdERscWZsTjlQcWxMMUlIUExmYnRIL2JkSU8yQVI5eHhKUm9aUVc0am5VR3ZYbldJZFhDeEg1V3pPUm40K2xULzROQXllMUtGMmhMTGg2Tk5WZGJ5M001aW5ya0dReHBEMXQzWEFKT244RkRJSmxpU2QwUTg3UTNiZmtRVk5KTDJ3d0ttbXJ1ME83aU9oeXo1TzBZVmhCZlF4cDFCa0NXWmdqT3BkNTg2T1ZnTWpGdW5oWnRqMU1RRm9jcFFIREkvbHU2WXRFd21tNTc4dnVKbHVrbGREYnZ5M2o0eDd6ZGVpODZKSThIM1RSN0tkUjJQOTVFdE1laEhMZVBrd1dhaCs2MzVkYUFqK2pnbXpVeUN4NWRSS3FnQW9NbmJzRlZ3MUVWWEN6VkkvUFZqS3VSc3NyL2hQQmVXbUtPKzlnbEMzSGJ5dHhyOTZiUVp1K2hNM2E3LytZK2JlVnRkMTRYeGd6eHRNMXFwVlNWZUVRWVNPaC9kOHpXMnE2UUQ0NXRWY1QzT3ZsK1hCWWFBcEZkSDIreS9OUGRKa0U3djl1akNOTHF1U1VhZWdwbzZIU2VIT1g4bm5PVGpjS1RWYVk1RERuTGlHQ3JIcU0rb3UvQUZGMFN6QW1taGRIVlJYOFdLdmhTUHk3cHV2Z1NBWEFSNng1NG93cWRGRnBvVTBGSXZoZVgrUzZ6VVZvZVJpZW95eEZuR3VDeFAzdlNzOEVMdU50bG5tVDl6SXlicldCSWZDSWlZMXlWM21kS1c2aGRUallqVVJwdVJ4SzdlbmJrcUFMcVJHS1dMU3dpMm1UVUJDYlVSaG0yQnFKSW9MUjExek80Z2E3MU43ZjRwcEJmZ1hoMS8vcHFJbEVOMTN1SnpzZUNoMFE1YURmSWdibHN0TzU1ZDNDdHN0RnJRSFN3WVhPR2lxZysxa2MwckRIMGQ2a016cHBIVFZFRmdSbTkzbDk0UVlzTHB5Qkk3bHJyS09ERmtweW1RbnFjMU15V2N2em0rdWV0Mlg0L241TDN1WHo0eW1ieTd4NGlqdWQvakhBb0JPdDNVS1ArMzdYNTlxdElTNXovVlEyNzhZeVFQdk1adUZaVkZWU0pFZG5LZTBpNWpWemQrbXVuM0xCRTUvWXhzcGo2ejdoclZYSFFQd1dJUDIyV05CVE1CTmtnL3VHNVgzajF1S1FEcXlhNTltQnNoT2xsNFlnc1M1SG1iRUVVbHNMOSt4NUtJV09mS1hCdTRTbVRYYjkvRUIvWENpZnQxVjk5YUExWjkycUdSNTIrMmJ4L2lua1JDT3JrQXR1eE5sbkpHdnRMUXVEbzh2QWtubWg1NFNPUGpUYmY5VEp3QUZnUjJPcUt0K3VyWkt0V2w0Sm05aURLajRqUWFENkh4a3dIc0NsVHIrUjhDZGtNK2pCZ0FLaDN4K2Z4STFyb08wSnh5SzRLbzVXc1pmU2oyWVd5WStXbTNpeXNDYXpEVDhOL25yYmgyT3phNUsvZnRSbjZ2UGRiMUZjRlJkcnVPU2R4YTl5bTNQdDVlYW1WazdKekcwUE1kRTNEaVJpSlR3TjY1VWZUMWVtS0tKQUtBdlFlOW9vV1NTODYzdWRjODhBQzQ2b2tEYXhtNUp1bENXU0lJbnRGYXRyVFB5bXF3ZnlnM25aMHF6NWROWFlDVDhQSEM0REJPRTdxcnorNXU3by9vaTBEc2RLcTFTdWdya2hoOHlGRk5WaGczMit3NW4zT3hKUzd4LzhyeW9IM3NPMFVMY0Zwa2wxUU9yUytTQkUyWmtSU01qTkN2UHBmUlE1dDJDSTI1TmFQV2FLbk5mTUF5RVdWOHUvbTl1ckZnaUVDV3I1YzVnL2Y3V3gzZnhPRlNpRTg5RmlnMFQrczRjK2IxS0VMa3NqMWg5QXlubzhoTXJzS1h3cUcvVDR1NjFWRjhsRUtObVVRQURPUnk2emNBT09QZ1pvRTFRZjVFM2dPUlJGQUhVakxJUzVTYXYxeVJXRVM3SmZFMDh4L3hJaWMzTVozQXYrenA2cnZIWHprVWxIMngwV1ovZ2ZobTdrTDhCNTIxeTNCM0FoN1ZIWldUSTNJamo5eGF3NlF1enEvREhVUGx0TnJORUhMcXBPNTdma3VwQTJkLytYK3FNTTZoM2ZxY1M1a0FFU3NkUGNmeEdNNnFJZlE4Ti9vbU5TVkFscmo5ZlJGVzdjamw2cUwreXJIcC81Zi9yLzkvLzVyKzl1K3Z5VlhuRW5xblZiOHF4SlF1dmRlZ3BnZXV4dFBxRUpZNkRLR0lqQjArTDc4a1Zubm9vamtIVDA3VFo4eW1QWWFFNDcrbS9mMTV3SHEvMXJCeEhDQmkvbmJMckU2RWJFR28yV3NtOEltZDcwLzNIUkVBKzZrY1oxNlBrQitKQnpUcVpjL1BkZWhjMEozY3BrQmdiZnR0dkdMeVp6eXJFbmFRMHJ1ZlNoSVhkVlNLbEVMVVBqdzJSQUZTSTRWQ1BNRk1HN3N0U2ZuVFUxa2pPS3h0b3Jaa2ljalFOcTdlRjRJODFRMWo4WjhTSnJIVjd5U1BrVk1VQ0NCeGkvUFArZE9NR1RYN1lCNmRMN0Uyd3RkMmlYbkUrN00zMmNxcXlEUXZwS25OZDA1SFY5RE5hVU5UWWhTblVZcnB1SWQxZ1E2TXo2eWZ2MldSTlE3WVRjQ3czRUFtOGtxdmlwRnhUdXpFcURXRVhOdUhmU29ZYTVpMUtMT2owaUIrQmloelovUFVzZmhXSXVVQUJmZ0NUNW4wSm5GZHVET2NlUG9XYjFObjkxVWRYTVUvc05EQnNZQURUZkhBdEVZQXlVY0NhQ3JyZmUvbFhoVmR6dmhRdjVseVg1YUs5L3pGQ1dMbHFZTDZpWmhQWS9lN05ER2J6SWw0eXNuSnB5RHU3Z09sK2EzK1VOd3haSzF1Vjk0d3JQbWpYa3hJQlJVVWdiaWJvZDVjR0F2ZzkyY3krcy8vV1RZUW9sTkovOGtvdDB5TjNEenQzLzJmZkN3YkFocWdpTlpzcmpHWU5mWHZ2VXNoVTVnQWFWdWtmSHZjakxScWlIQVJvR1NvT01obldsWmluM3lGMDdJRzFkZXQzVlZnNnNEU2FjcEd1cXFkcWdWSmVtVEFLVmZ4TjBwWGtRamlWb1loVUJFSVE3TXdXYTNrSWdJd0ZBRDlpSkpSd2tkNkwvby9VRXNEQkJRQUFBQUlBSzlaWVZnUlNhMGRGQVFBQUVnSEFBQVBBQUFBYlcxd1lXZGxMM0JoWjJVdVltbHVqVlJOYnh0VkZIMTM3S1EyaVN4UUlvUkVRS2tVSVNFVm9hQ3lRQW9nd0VFMVNHQWlFcWpvQWlUaXNvSVVwRVJxMm5pYzJCNlBZM3ZjNXNOTzB0S2tEYkdMWXJ2SWRmMDF4bDJ4cWxpekJIWGVmS3p5RjdodnhvbWROSVY0NC9mbTNudnVmZWVjOTBENUl5d0I5M3kvNDExanEyVGN2UDNhTUhrL1NyNGUva0FreE8yT2tJZVBSaU80T2pmaUdma0lQdlorMHYycDErdjl6RHMyK3UyUDM4eVF6MkVDdm9UejhGV1lrTzBMQWlHdmZ2OGNYT1NHN0xZNTRwanNoYjR1dHpqVnNDSEU0QXNFTHJHQW56aDhHT2h4aS8ydWQwWUZ3djlGWU9hWWlyTkxJd1N1SEJOWWYydUN3RndMYXJZTkZUbjcwM2NFZURpdSs5OC9FSmlIVm8yL280WTgzQ0NRMkk5TWQwUjhyN3hKWUpKNzBRN0FCY0FXQk5MRm5STEFFUVpuQ0VnM2dBQmNCT3pBaGNGT2E4dmFjbGJkemRCTW1PYlg2ZStMZXVhT2NUdXRGck5xVUZKcWk4WldsZUN2dDhkbDkwM1ArdnU2VGc4TkRBMjA2U1hnNHdic1hCUnNpNndQOEk1VENYREV3Umt6V3lWYXJlTFlLaGxUR2tzcW4yRjRqa25ueFY1d3dWUmZUMy8zNlVIWG9Nc3RudnZuVEl2VktlNGxFMUl5SVo5bGlNbkRpTjFjRXV5ZFl5dVZuTFpjVWt1Qngzd0FGelN4U0svSGNHR2s2M3R5VEUwWGFLSEtKcWp3dENDek9TS3IxbGJObHpCTkx4ZDBQcVpuZVcwOWlQbEtSZFQ1a0w0VHdBU3pwSXBFN2NrYjlFYlc0a2R2Q2xxV05XWEoxVTExb2FCVW9tbzBhbVVpU0djdmN4dFVLcjlxNGwwdEdUWUVTZHZkb1ZJWm1kYzJLcGlKQ1VwbFVkMFU5SzJzdGwxRFRMb3pQMFlJZHczc3cvaUhaOFZqZVk1K0dELzRnSVQ2bkpkNnUwdzJYWGFYM1MxZXZyOHdLcXlmTHhHWVBybEFhdXBCVzZBWkpsQWNqaWhrMld2MmhKaGEvUmJqK0FEekNzTzhlaFRTOVAvVnA0bHVFeTczR3gyd2VIZ2EycVd5eERSbnpJbWQxREx5bWlGanE2NDBta2d3M1dnWWF5RWFYMUVhY1N2ZldqL201OGNQTm1nUFJaWTBzYm9uUnliMlpCRzVIZXNNV2tiRDRKOTNyYWluTTByeklyM0ZTdC9ESUI3VENYaTduWE9IMUhqbWkzbGs3c01MQlB3blpFN1BCUFhZUXBzNUhoaDFnU2ZrTU4rQkFQenZqVEY1d3lHSGNVZzl2NlhsVXlnMmtvVW1wK0UxS3RTUU5WeXJxd0xOcGZUQ2ZUV2RRTU5qd1J0WW9OVHYwTkF2NnNvOXlzdnM1b1RYTEFpdHZxVCtmTU1DVWlweGh0Vk02L2w3RmpmbTVIN25QRHhoVEh3akpZTGUrdStwcisrckhTK2ltSXpwd3pjV20yckx2eW0xQkpWNUdpcWlKa1lxUjVNUkZFaGR6YkdQOGFKYXYwYWpXU3FsOFNHZ2ExbmNhcUxBMUN2akRTeHFtVHBHdFp5SVVNWkNRNUhYcWJ5aWw4b1dQa3VUMGpTMnlrN0gzTVErV2laNjJsdHprRTgzTnRYY2R0dU16WnQ2SWVCNWUveDF6N0d1YlI4dTlZQkc2cXd6TDdQcWlJQzhVcW1nbHN0cU9keWFpN0hlR28yS2NacE1ZTDZIUFFqN3hqVmZJVVpKc1c2S01PMU1IQ1BDb3pNdkUvSXZVRXNEQkJRQUFBQUlBSzlaWVZqRVlXRXpWZ3NBQUYxWUFBQU5BQUFBY0dGblpTOXdZV2RsTG5odGJPMWNXMU1iUnhaKzMxK2hVcDRacHVldU1qZ0Z3bXlvc2xPc3diZDltOEFBV2d1TlNnakgzaWNSRzJOc01NN0dOdGdrR3p2SkdySmxJRnVzQXpZaS9JUDhDV3QwZWZKZjJOUGRJODFGTTdwRGJPL1lWYTZadnB3K2ZicS84L1U1MDNMUHA5ZW40NkZyV21vbXBpZDZ3NGhod3lFdE1hYVB4eEtUdmVFTG80TmRTdmpUMHozRDZxUVdHaHJvRGZNcy9vTllhRFo2STZuMWhuRk5PUFM1T2czUHBlZXZTdC85MElYQ29iL3EralJJQzRmK01oc2J1M3BPbmJuYUcyYkRWTTV3U2svT25PNjVGQnRQVDRVdTlvWTVRZUREM2FkN1B0TmlrMU5wWElLNGlJUkxvcGZ4VzRSRGpCZ085Uk41dzFnT3JycUNxeVJCSVJXY1ZURXlsdExqY2RLUlpVUVFKQWxXOFJWYUxDaWNpQXU3YmVxY1ZXL29zMm5RWWlTcGpzSGtjVXVlU0x4WVZVTGI0bmVGeU5iRzBucXFMeDZiVEJEdGllaXl2TUZZUEQ2b3A2YlZOSlFPcDJLSjlJaVduazJHQm1QcHRENHlwV2xwTXEvUHJNZUwxbU8vT25aMU1xWFBKc2JKS3pFWnpCYUI5YW0xNENVaWgwTVhFakY0bko0T2g4NXFFK2x6YW1veWhoY1RMNUtldEwrZXg1M3NCZjA2cURGdEt3RXRSNmUwYWJyYUF1Nml4aEpmNkY5aTg0Yk9URXpBWE1ralhmRXo0eW4xeTdEWkphckg5UlN4VWtVSzdZRExCRXYwcUhiZFhUUXlwU1kxcTZ5YkZJSmxTVEhXQkxGOGVjZWRPeGZWRXdsaWN6eHlTazNNVElDQmJUdUtkVzRuMXRwTElFWmhZSE41N2laUllobE9kRytvYnRzSVJCKzZtdTZkN1ZqbnM3R0UyWXcrWDZyb1FreHpIcTlvZVVlRnpmWlJOWW5mU1YyNURBczFaejJpeDJQak1BNDFzbVZ2b3Vzb2JDdEFReGdMK0dSaVFoRHhYMWc2YlFMZUFhOTBSNW9DeTQrbWZ0MjJTY0dvMmpVdFBxQ21WWmpzYkZKTFVhT1pXOXFxKzdPbVQydnBWRXlicVR6ZkNFWGorb3cyVHMxeFRyK21qZXFuZTRqVnV6aUZVUlJBdWN2czFPb2lJMWNidmR3L09wdXlDVUpJWm9TcTFTTml1aFRaUTA0ZnFVSWNJeUpVNVVQNlNTWFBJRTVSa0x0bmxPeEdqbUVGRHJrN0R2Z1AyRjFSdUx0c0YrdVJtSXVZZXlSOUk2NVZuRVcvQnVnYlRvY3VWNXpkRmVyYm9PNU1ZcHpXd0FRa1J1QkluU0REakhDdERRdWh3YmgyWFNlQ3dhaXdKNlpnZnlhMG1abXlabVJnQjZaUVp6REZnVFljNTQwcHF1bXhRZ3A5a0pEaTJvVVVZbnlBSURJU1lFM1F1cERnQ3l1c3JTVUxzYTNJS3N0d1F0UlhMOVlUbXpDQVhMVjErajNiUjMzYkQzaTJieGVLaUJQQkxpN0FXWERrSWp5ak5BaEhoQnJEWStUWU9VN2l3ZDhGSE5kNWpoUEE1cXhjeFRGWHlod2pzNUxVQVpaREFxTjRzNXdrTXJ3a3k5NGtGMkZFVVJGbFQwZ3BFWWJsT01XYjVEekhPeG1TazVEQzhPMlRIQ2NjUDZnVWdSRUNVSFVlVkJ6UHNDSmJkZjZpVU1BMkYzbStmVkR4a3NmcUVVd0ppRkZrTnVLSktTUXhiSm1MM0pDU1JZWkRZaFVXQjN4SE94bEV5UnpMUkRxQUtPbllqNDFVMCtEWTZBWVV4eC9Yc2JINitOVGtXYkZhd1AvVEFiRUNMYzhEWWwzZ05YaEF4Q3g5ekZ3bTg1N3hlTUJseDVvRTZlcFFGcVRGSkVpck9aQS9NQVdpd05tZ0F5a1FuajEyTHFPYUJseFd4V1Z5d0dYdkpaZFZvT1hKWlhXQjF5Q1hZUndmTS9Kb0JCa2d6NDA4cEh5OHlPdENET0lsUmRhNlVOWFMxd0ZocmE1MThGaXJheWVoV2NtSmVFS3pic2FrUVdqaWlOdUVwaHBMREkxcnFnOHVlUUhHRnB6Z3BOOWJXL2wwMndBeWtRT1pkYUVFUTRDZ2NXaUR2K3RSTUkycmtRaXFnR2xDVVRXa2t0RXR1WFhQcmcxakdYOWlwY095ckRvaENvMERGMzhrOVRZNkYrR2NGdWM1bXorczRRNTVWQ2RMaGNmc2ordGpWMFA0aVdwaWVVU1AyWlVuUi8rUWthYlVsRHFXQmtjemRKbWdlVkNkanNWdjlJYU4zN2FMaHp1bDlmblN3ZGV3S3JHLzQrMkkxOGZjbWVHUUtmUVRTOWd3eUpwTXFjbXBzakR5alIyT3BOQXRpVTJIRFV3L0loTnJKWk9oWWRvd2VwbnFuRTZXSDQwM0R3c1BOL012TjR5TjI4YjJVK08zZThXTkgwcy9yT1YzTi9PM1ZuSnY3cFdldis3cFRpZkJJa244RDVYWVhURkpwY2poVWI4Z2J6USs0RTZCWXowRklmcXBabzgyeU8xZ2VicUNJbDBtU3JmTitGY2VJWXhMM0ZacVFJYTNpelhCYlcwbFpHWE1IR2t2S3J1UFZrUWd5bkNPekhHOEl0WTU2WGlQUlZ3ckVoaWVrd1NIUVNvaUxkL3EwcjJXQVNUN3R5eGs2ZTZwQTFGYWlJRG41eW5oeUc0ZG9uVW5QdUE5cXFXOGMvSDhGdDlEZ3ZmS3NkNXBUcjlGcTJuaGZ1K1JvNTdqRE5RMWx1K0NOYnpqK3p4SDdxODdrV2pkRmgwNldSUDdsSy8vREUzakswYjZUSVhZTFRvbUp3cXJMUWtWQ1htVHl6Z3p6cXM4aXZNcWorQyt5cU5VWGVVeHVjYlV3NHZsT1R2TGcvVFltQS9OUndUR1JUazRNVzQvaExNUUV4enJEUUJQcG5XVFQ0TVV6cm5QN01JZmR6NzNwM2t4NGpZNko5aU5Mc2lNNEcxeGptWDRGbmtlTm9WUWU5SjhlZEk4aS8rNkp0MGMvUXRlOUcvS3JVSC9xQlg2ZjdDVU8vd21uOWxvbnVPZENjQlIzVlpDRG9PT1V3QnE3bDVIRmZON3UrNEdhWi9nMUl1di9TbS9zZjRFN243YzR4RGhyWCs3L2YzMWJ5S2thdEFsMi8wMzRUNWZueXc1ZkxMc2RzbVMyeVhMOVR3eXFuaGsyRk8xSExLSVhFR1h6TkxBei9USElrU01pcDgvNXVVNjd1SEVIVEo2TC8wdjY4bzZTUTczeTFWLzNqV2pMS0UyM2RWd3Z0TEp1VjZ1UFlmckhBelZIa3oyR3F1K3k3Ykhhcm45cmNMRFYvbFhjMjh6Yy9CZzNMOW4vR01KSGtwckIrK3lTL20xSFdQbk5YYngreGxqSjRzZC9aM0g5RFcvL1FxYUZmZDJpcG1sNG1hbThQUVd0TS90THhZejg4VVhjOUNBZEhrTjBlRzc3THJ4N1NZTkNvdEhDNFZOUENodS9QcFovdVpPYnY5dS91NWQyaEtFMk1jaXI3ZHkrLzh1TFA1Y2VIQzd0TEJTZVBuQ1dObURjTE93dmc4dG9VRnUvMTcrMlVMeCtXYmhwemNnMDNqeDFYbEtST1owZ1FlUW93RG1EMU1kYXFUUkJaOUdMWEVjNStZNDFOd1haOWdLbit2bVZ1a290NVdEcXhhcHphODdjWnh0TUZPNy9SdGlObytNTEZnWis3YUdyZXlwWjFPR3JqblR4bWpZRnUxMGpvWmxCd3R6TGhhVzNTVE0xU1ZoNVVUQ29zNThtd2pDb2lBc2FqTXN5cS8rMnVHd0NFV3F3aUtodWNzVFFWZ1VoRVcyVzAvOGlYamt6dHc1RER4eTRKSGI4Y2lGZys5eDJOSlpqOHdKVlI3Wi9BVnM0SkVEajl5Q1J4WWJUVlNCdjJVVmwwdFdHTm1lcXhMd0QxZDhEc2tSaVJHRFhKWE5CWWN1cWFtaytUdHdBZjl5UnpGL0Z0NDMvcmZabVhRWnFsNXJRWnJMb21zeGVNWjJlNEFURVNQeVBva3RqbWVxZmtEMDBTVzJHamd5ejc4MHNpczRJWVhUT292MnZBL083QnpObDU0ZjVBNlBDZzgzamZYRDBwTjVZL2xSN25DWnRxZlBiek5mWGFpODVOZDJjdG1Wd3VMcmQ5azdGOTlsRjk5bTVzN2JLMmtXRENwLy81bldEdGxyamUxRjQzdmN0UThxVzJjTStyTUNCMk5JNzBuYWh6cVFkakkvL2hLSUoycUhMZHJzZjFMSkgwODltelYzemNsK1JQa2ZUajZSYUtNenQ4S0RhQ09JTnRvaHMrTEdyZUxTelU1SEcwcDF0QkVKb28wZzJtZzEyb2kwK2xuY0hXclUrQ3d1UnlLZCtJOFJQcUpRbzhIUDR1NElJb2dlYWpsY09Lb2pPS29YdDU4WHRsZnpxNzlDeUZCOE1XZmNmbUlzdklIWUFaN3pqeGVNcmRYaXpuL3phL2ZmWmRlaEF3Y2RjZ2MvR3ZQL3lqLzZ4Y2hrOGNmdDIwK29pTUxCTi9sL2Zrc0Y1ZmFYc2F5anRlTDJMelJDYUNNaWtOMWVuV2ZmazRqZ2VENEVCN0ZBUnl6MUVRVUNBbXFWZGlLSS90cTdBZG9SWlM2NGpkVUs3U2dTWS91aGtTL3Q0T1JpUUR1bmplWGQzT0VSVGhnNWIwVUJheFFlL2lmMzVyNlJ6Ump6dTRXbnQwcXJXOGFETzI4endFTmJ1SEI1TjMvd3RYRjMwMWhaSzYwZEdFODI0Yld3dUlDVFVIc3ZqSlhkd3NZQjFCYTJGa0ZVNmVaaEx2dlV5RDRxdnRxajhuR3psVFZqNlRHbUo1d1V3NFUwRitaM242dlMzbGgvbHQvNnljcXBIWDFYM0prYjZyM1FQZVNaZkxNbXQvcXJjZWNBajV6SjR0NTNGb0FZalpXZC9ONWVmdSsycVJlbVRWTTFZM0haZUhBZjJnL2h5MVRsL0J1NTZZVk5zbnZRT292U0gxcmFXVlJvOW43d2g4V2l4UE8xd1lMdDlqOHBGdlhVc3lsRDE1enBoODZpNUQvV1BmMm4vd0ZRU3dNRUZBQUFBQWdBcjFsaFdMbWpNTjcwQVFBQXlBWUFBQlVBQUFCeVpXeHpMM0JoWjJWZlptOXliV0YwY3k1NGJXeWxsZDFPMnpBVXgrK1I5ZzZXZHcxeDRxUk5KQWUwRlVWQ21zUkV5c2F0UmQzV3drbXFFdERLUFEvQTlkNkJQY0MwdlEwU3ZBWEhhZExFRVphQ2NHN2lvL3orUGw4NVprZS9Nb1Z1eGZwYUZubU0zUU9Da2Nndmk1bk1GekUrbnliN0lUNDYvTFRIa21LZDhSTGVFQ3cyS1ZTeHZxNTNyUVdkWElBR0hXUDBJOGFmNS9YQ2p1MURpdEYwS1RKUjJjQXdrUE9KeVhtd2xYa1pZOW9JVUtJZmpNN0VIUGFFRUt1VzUxdTBSbzJXSCtobmtGWm9hb1dOMXI0WE5Hb3pIa1h1VG0wZWN1RnllNEo2Z2Jxa2tTR0V6d04vQnpMSHFBaExwRkpKVmhvVjByYmFUemgvdWxtSkdLZUZrak9NS3Zqa2VKc094d0pGZGlpMFFkUzFRcFJZb2RBT2pUc2g5NEprMzJRdStrRnJXOTAwMEJ3L2hWd3N5NnJSTkx4MVBqRDlhQWthdFFTMHhWbHhrMjkvQzM4WTdyVTQ3UkNRRXd2aGpRMFgyd01CMTE5TitDckdsWFdRQTk3SWNPRGRjc3pwWlpSTmxuemR6N0MyMVJtR3RrcmxIZFFONGtoNEp0VW14ay8vSDUvLy9YbjVmZi95OTZHdUpEUncvWDg2RnFGUkl4UzFRcW5NMHB2Y2h0QzNFT05zMjFsK0E3cmVCNzEyZDBwYXM5d29zZTIwRDJqUzFydHd1R1p2Zk1Kd01Pdkd2cXJpOHFwZnlNcFlod0twU0ZlNitucm13TkQ1b3VSQ1h3K21ueDJDQm04VDNSSFZQNVY5NXd0eHVpcmg1dW1xYWl2U3ZVaUpYbTVuNERMSFFHQUVOTGZTSzFCTEF3UVVBQUFBQ0FDdldXRllKUERiK0RvQUFBQTZBQUFBRWdBQUFISmxiSE12Y0dGblpWOXlaV3h6TG5odGJMT3hyOGpOVVNoTExTck96TSt6VlRMVU0xQlNTTTFMemsvSnpFdTNWU290U2RPMVVMSzM0K1d5Q1VyTlNTd0JxaW5PeUN3bzFnZUtBQUJRU3dNRUZBQUFBQWdBcjFsaFdHdlYyUFkwQkFBQTJEc0FBQWtBQUFCMGFHVnRaUzU0Yld6dFcwdHYwMEFRdmlQeEh5eHpnVU94SGVjcE9WUnRhU1NrRnBVbWd2UGFYaWVyT043SWRtakxuUi9BbVNzU04vZ0JDUDVOSmZvdjJGMi84dkM2YmtzZVRUWW5aM1oyWm1mbTI1bFpQNHo5eTVFcmZZUitnTERYbHJXWHFpeEJ6OEkyOHZwdGVSSTZlMDE1LzlYVEowWnZBRWN3SUZjUytVWC9wTGRnQk52eXNlMkRDMWs2QjhnejhVVmJKaEtPSFFkYUlidDg4N290VjFVNW5waE5Qc0l1OW1NSkIxNGZ1aEdyUHMzSnVCbGoxMklLRHl3TGVtR3JMVDl6OUdhdFJjUkhsQWFoVkUxZzJ5bWxUbm1hQUdvZ29UUUpSVldCVTZzbUZFMmwwMnlyWVZvSnFVb28wS25YYTNwQzBRbkZzaHJRVEVYWENLVnVOcXBtSXhWRUtEWFlyRHBPUXFsUWl0V3lDVVdaTmwzSmJGL3dTT1MwV2FjdWVvL3huNEp4eEQwM3dBYTdBekNHSGV5UFFDaTlteUJyZUFxQ1lWdmUwK2JGcERNNnlIWGpDYjJyTWRIZXhTNnllZXhaVktUTUdnSWQ0cUQzMU92eGI4YndtYmxLcG8vSGNvSThXTWlSY24yQXFEOElxV2FkcXpFVFNSU1hOZkdoWmthbUpscTV2aWkwMUZDbWdybm1XSzgxdHBWaU41L2ppVWN6Rm1XdExnOEd5Q001clU1U0hYUlNaOGd6NktnSWNLd2VISnFJZUR3dUlwNkpGQkhmNW1LL0dRVkI5QVZ6VHRoc1ZJaFFzeGtpMU9XdDNObFFzenJZVkpOQ3FKcGExWlp6ZmFQcnNPRlVZR3ZUSURCZEE1cTNvK1VNaENIMFBYYmtyb2l6NU4zUXhRMjkyTnJ4OEdOeGZnbmtINEV4NVdUN3Evd1dYT0tXMnFHZS9iL0d1c1F4U3NSYXhIcVJXOFI2bzJOZG9vQXVMZGJUYlJTL0pXVHN4NTU5NFB2NFF1cWlUNUNlMDltazJtNVZmMFBoUGN3eGpwQnZ1YkRjZzU0MzNnRDZLT1R0OHpXZkVtRnRNMCtKcTN4dVVORjJJcEU5NGxzSzRxNXlNaTRBd0JXNTlRQXdsSUs2WXh4T1RITTdhdEkyM3JsOFBDaGo0enNLQUpGbWtuRUJBSzdJclFlQW9SVFVFcU5MYU5nWEw3bXQ3aVczV2NRUS85cEVRS011MzJ2blJDNFEyV05yejdRQ0xRWE8yU1MwTEsvV0NBZ1VPRWRBWU9NZ1FNYjRUWVhSZzVjaFczQ1FKellkNVMzcmZsRTNsQ0xCcGJXeXBrOS9hTk1uRnJQa3hhd0ZISkVhbGYxV1pOeWppeStUZUFpc1ljbFhtL21MbnhxWnp5Tk1RZCtuM1psMGltbWlKR2VKdzJHL2c4TGtiODZuUWd2Skt2cFdpR3FKdnhTNi92UGo3KytmTjE4LzMvejZJajIvL3ZiOUJmZXpvUTcyd3VoTHFwTWdOM3RtREJLOVhGUWdTeDBYOUJsK0dTOTdjS2ZsdjExMVgybjVUV3Q1YWVxTU5BN28xeVJ0MXRMOFRuNDdMTDFOR21sMk9HaU1rVThodm9CN1Z0MUxmU0ozaEwxRWZKNGRkSmgxQXlSWmtFYlFnMEhBMXR3TnIxeklld2g5Mnl5TmM2UDc3dE1NaGIvK3FJM2xtOWJEWTJSTnlaWTZLQmhRSDVITEhob1ZySE4yWnNwZGdwbmpyekk4NTlBRkljSmVNRURqVkRkZDZ4a0lCeFFFODVreG5YbEljeW53cjVKWkZaWDNvR0V5R2szejFlcWNPQUhYeFpNdzRkTlZYbUp6TVZreU9XSm5yaXJ0NDNndDgwRmFCRUIrbE9QTndRWmpja3dpLytJcldubitBVkJMQXdRVUFBQUFDQUN2V1dGWTAzYlphZGNtQUFEWEpnQUFEUUFBQUhSb2RXMWlibUZwYkM1d2JtY2xXZ1ZVSEUyem5jVmRnd1ozRFI0OEVDeGswU3dlUERqQlhjTkNjSGNQRXR3Sjdob2dpMXR3ZDFpYzRQYnp2VmRucG52T25KbnFxWjdxVzNYcmRKaXE4Z2RzREhJTUFBQ3dQOHJMUUFBQWhQTnk3WWFHOE5JMi9EMDRlT25RSGVSMW5BR0F3T1cvRTdSaVR1MEJBRFRBUjVuMzZoNlpSNzYyRHE5bW0zZm9xMUVZUUovb3hVaGpITEt2amRDWmZjajh0MlVjSiszYzllZ0VmOU1LTFMzODF2RnVxTXNBRnhCWTJQZU5NalZhaDZWVTJPZ2xDV1V3Q2piQTdXUktObTdvbjl5K3BPVFdiTzRJdmFXdDZjWUxqWXBiM3VVM0wrZm1HY1pqVUloVW5LTmU1anVJTTg4SCtadCtmSHlBM25xTUNaOVlYWXI2WmwyY3RSRlpqR1hKaHVMUnl2Vkdocm5SeUlUQy9MblZwUUpaTUkyTEE5RStFZmVvb3VQLzVBak1KYUNUMFVHVFpwUUpyY0VMSG1RSWhFZmZGSWhPajNLeXFMYlZpWDRwa0xZQno3VlU2aW9MQk8zWW5mcW1IVGU5cHg0dGdQM0tvZFBUU3NOeWtBMEpRSi9QY3JnSkp4cjFON0R6QjZBMDYrMElKaEJXd3Nsa0dTWVRNQ3ZycDZsV2txRjZnNDlJMVVMZnkyeGV5eGdGNTVLbzQrelBwNnFHODdCd284dzFLTWtRU0xJRldVNDNsakJReUFXTW94Ukxpdi9NUTVTSkpYQk1RRjlNWm9yai9QUmQ1cFZlQUlXUndoS2FHeXdab0JoUEZwSUpTWXplZExBVFNDZFZqWVVRcE1VZWtXcHFodUwweTdOeTl5ZnE3d2tUaENIdFppb21kRGZZOGlvbHExOWRCU0lDYSt5YU9ZMno4RTlyQkUyVnFvT2RnY0ZablJ6U2pyRFU1M0RhZm1RR005RzBaT1Qrbnk1QTJPOUhIUEttdi9KQ0hJeVNNZ1ovdUNVRDNyTnk0Nmw2Y2orUzE1Rlg0WkNvRXNqRVFua2dKbUF3ZWlwV05DSmVIeG1WQXF6cm1tQk5lcWlKQUpvSXJCM0Uwa0NNWkFBaFNTU0FWUXR0TzROdnh4Y2R3YzJWSWQ4cURqRkUwYVRyT0paRzRnSEduZ0dtVmtSZkoxSDhDUERHQVI2RFVuWGpuRU1iRUFLNE9odFlSaFhzangreUNheTlpaGdFVlNtOWJXc0Z1aUxqNHdpQ0IwMzlrWFNxNDJqcWcwQnZHeitqQTUraG9JUWNVajZYNWFEemIxUkVXTDFROWxkZmhpcEFKeWhNeGZrQkRIaEdDSzE2all6UG1HQm9vRDBpOXc5L2dJR0lJd0kwcUlIOEZ2WnFIQzdQMjc0NDc1b0xoeXJMWU5Ybzl5QUFIM29pcGRGWFBmR2d4ZTl1c0p6MGFRbmpPZVRSYXljV1Z0NkFVQWwrQm9lMnBmTEZRVUxCMEo4TDU4WEdXMWxzazZBRkRydGVtMkRJK3pFUVZER0EzT21zeWV6VE1adEhEQTV0WU54MVpoclRCWllDS2xnSXlGQjAwTmVhZFoxOUdldHVqVlEvaEFBRDRDUFYwdytCSHhoZ2JYR3VQNmJ6b1JTa2RxOUp2YmY0TTM5YmYvK1c0em1zOGo1UWNuWjlXVDFMaWRIa2w1NHFieitnUCt0cm4zZ09QMzFIQUFWVlVaNk1qSzlIUFpmNFRSRjc0TERRYUgrcUxJZTNpS3hKWFg4ZDliVGpCc0FzOHR4OHFyR2VSTFRYMUM2U0xLUnlIZTN2Ry9KU3FQeUNjbm5EMXJJV3M2OTg0R096bGJncm1XaDFHWjAvZUp3MksrSEVydFhUdTd0YmUzalBTelh3MXhzTkoxZ0I0dXorRHNEYmoyc3RQUTJNb05BTXhma0dKTW5Da2hSU1BvOGRwb21Fc04raUZNNFVvOEpwWjBDS3U2aE5SaWhRL2NvbTVrWUJ3aUQrbHA0eHpaSEYyTnRsOFRPcUp5blVTZ290NFQwcjYvdFhhOTJWZTlXTStCL1JFMHhieC9LN0Z4dCt1OUlHQ3RJdExXVlZMM0N3eENoc2wvalJ3NDRtL1h1RnEwclF1VThTT1hnWjF6QmE1M3k2d28yNndYK08wQjJPaGVyTUl0YlZHTXk1LzA2OEVVK1hOVVVBTXpsRlpqdFg5VXhTdk1GS2dpRXdVZzc0bTZWQndVSTRRcnNReGpRSlBBUlZuVEIvMExPQWlmQVgvVTdWcVdJWVpsaEFjUTBvUGl5d3QrSnRmTFFMalRDUUVGZEhDNk1OU2F6dURqVWk2QTZkRCtzMWpZTUFhbUFldkxiNTczckZlM0pMcGxLc0NQRlFzek9aSGxBVDJjTTJLbW9JQWcxSUdodnlUTXJBSElFbXlZZ3dMS29ST1pPU2ltc1pYSEdPbkVBVG9ZQSsra3NoRkdRUFZna2JCVmRKb2NQWWt0cjFBeEFOeW9XVTQwckNFUUp6ZVlYWDJOQ0hhbWdLZUxINmhaa2wwOHRsdVM2MThkLzlldWRSL1UwWVVRM0NrK2R3ODk2VUZNbVl0QVVJMmV6eTMxU04yc2JqMEk3dk5jMDM0bWF5NlNNMXdqZXB0azBkSG04WFJsdytGVW9ZTXhGNXBXZ09JRVFtWWc4RklMRm1zM3QvZjEwanBtbUx0bzVTM0lrUWQ1S1BYaXgyRWQyVFFZQTJlUWU1QVAwUWVCV0ZBM0ZEbStMUFRiVG13YnBaSVJjSkZPS2dSYzlId2FwaHlDZGhKWStsWW9SSVZmTHF4Sm9VWTZDb1NmR2NaRkVvSjE3c3JLQTkvREoxVXVQWXVYZ0dIRWUxVXI5LytQYzRDNllkT0hYK3QyeUVwM3Jhd1kxaFFZSXljRk9KRis2WllJOHh6STFCd3U3YU5hSWl4VTFNc3pJT0VyUlBzRmdwMzBxVWpMc0ZZdHkyV0ZyeFZ2aFJzS1J4aHgxdStBZWVsMXlESUNYVDc0MDgrY1AxWnNFUHlEMnFhUndPK250ZW53SjhPeTZ4MDBDdm93cFYzRittanFudDdxRHNRd3lWNy9QajlWaVZoNUtTRWdleGJxdmJVWEh5VDVQYUQ1TEM5bndmNXlQVHFwUEMrZEQ2Z0Q2b01nTU9RMWZGVzBMd05wcmpTS1VXYnAxTmpaTXBDU0lFVENmRlNMQklxS243R3RHRjhtZHZjalJpek8xdUZwSjBZYnhnSTdQUUxnMmVQQk1EaGdVNk1ESFJ2WEZHMjgwa0lxSzlWQ2VxN29QVUlmWVJ6eW1KaHpaTjBXNnUycGhEUU96eDM5UjJZUGg3TVpDRFVQVFV2SHk3cWlwTmx4Sk91Z3daTGxhamMrQ2NJekdCRTN3cU9CZVJBRkxUQkd1VVpoT05nLzQxNTZYYkIyVGtXeWhEYkJFSVpEUWR4dk84RmRHTm9BRlQydzVsbjRqUzhseURkRjFVdFE4dVBnWTZ0RzZsamk4dWl2YVREMzZqaXpNalNFczJzN1UyWGhGcFRodzNlZDhCR3NwNHZGeTNuZEZHNHpZbkRSNnNrRTNBajRHUHd6YVFhamdrR1pNU3E5SFFZWjhsVGNsbGtrRXM0cElDV0F3RThXdWNnUmN6YjlXZTluT2s0a2JDMmNodUFqMGpBbjV6MnlEN25xL2JoUEtzZGFOU1UvamtuYlBjMkp4MkJ0aUgvK1ZHU0lRWVlEWTNpcnA3WmQ5Z242Z1AzdnNWUWF5THZJUm5qL080T3NzVExhaGMvbmpIVlkyeFozOWxzM2p0b0wzdHhWMU8yQ3VxVVo2aEJ0QnFrUkZTZWUzbFZ2bHNzd05BbzhuRk5RVS9zSWZRNmExQVFabXg2RjlKYVdtclB4R0tLTEU2Z1F4VUdIYTJHZ1ZTbDlQK0RpR24xV0lsOGZYMS9SQk44WkVwNGFUajNrN2t4ekVjRGo4NXFTb3VSa3ZsZHhnRjJYOGFxcWUwY3l3cXk4V2NKazVveDY2Z2lPNE53eWFydXI2Nm9oTHp3T3NhVHVNYnl4VG1hMXVlS2xJWlN4ZUEvM1JsbDNHVXladXc1Ryt5RmNaSzRqMmQwYlYzZFhNejUwMDdPRGpRNXBpWm5zNjNXamljcnkwckxjM3lPWWZsRkd6ZUxESUF5M1daVjBqamY5Y2swNGlGRkowb1lNR2FCbXBxdFQ2MzUyZjc4cUcvYUxDUzR2ZU9qbnkzazdSRVJFVkpPTFRIbDViRURyQ1ZsbmczVVdSQ3NOVlE5V1ptR3BEQkhsLzFvWkJxRG9pRFFrVlZ5STBEUFZZU0hTa3A2YzN5eWJmck8zaVZvS0NnMzlGWHc3S0tDczY4V0R1UENBdzVzZVAyV1ZlZzVkT3BXU2dzZ2xzOStNdFlsbmpuNDVHOWZmTjJjdFJyd1dock1aTitiWXZGQVFQcDBMUDNRb2h2UTE5TWxQZzNMbjJ4TTlKNnU1TXh4SEYrM2Ztc2orWjRNRjF5OGRYeGVLazUySGc0US9Ea0lUeUVWQ1V3ZDJNelNjdkE4N2g1MSs1RlhYQndjTmdWNCs4UWZPTmlvRXROUmR6MTZuRGVTVTZQdHBCVHFqSUFsY3JENlBMZzczcWtiV2djejdMd05wZmY3WkRBMTVsQVI0SXY2b3J3b3NIMjY1Vld1MlVSdnpCeG1WQjhIdDlzTm9uSGZSWDdsdjFDYm1XcHhEQXJNSnphNTdUN2ExWDcxU0I3VmFibEJ5bEZjc1dCb3NITkdJbHZmelcwZ2h3Sk5qSzVqNlRNcm8rWDQrUk5SOUlGQ0kvK2FPUEhGbERMK3EzME5SLzB4eVEwUE1qanZCcmN3TDJ0R2VlZEs4SEhqTWFlaXBpaEZ2ZHlPVmxwWDczcEYyUmFpSE1PeHFQRUtzU1doUmI5M2JEcTQvTVl2SnJVZEl6UFVOanZ4MFJHU1p5TWlzSEZMNzQyN2VmZ3kwb3dNQTZ1Yk8ycENpUlR0TFZUQVlCeTEyUXhqakI1T28yRWNBRkJYQllnbk1kOE1ad21qUXczazhCTk5nUmJSWDJNM3dWTEUwMWdUclRmYWNHOEl6U3lacEhRYjRiNHpZdzFQN1FZWHlqU3pUQ0VtcGZMM3lJZHl6OWdjSW9DQUJZVHpoRlprdUpSY1lUV01oRUZCUGJFMTRReXYrNXJUYzM5RmxDSnFhNUQ2ZUxIU0txMUdGdHhYL1dWZUZqSFpWNkl1d2dJcEVNRzVOSG4yZHNmbjB4NXc5cWVmSTdGeEFQU0wxQUo5eE9ERU9rUCtsdEIrbDhaMzJjaUlzMnptbGE1VUtCbURxV1RVd2l0UVJGeEJrU21hamhVOUFsaXQzNHN4eFFBYzVCMEp0cVN4Sk1rY3ErSGQzR3hhemlINnRVOVJNRERDa2cxaTZJcHNSUXkyR3NhYnlaQUpaYktFTzdWTW5TVjAwUkpqK2xKZGkvNXZwOEdOSlZnZ2JBOWpmeVR3NDV5N25EZlg5RCtpeHNYQjkyMDBOaS9BQXJtN29vRy9DY0V2cE1XZUtYVEUwUU53QlU3N2RMcXZQdWJucDRlNXJibHM1YTFoSm9HTStVbHEvaFdYeGozTXZmMmthKzlqbUFKekZwZjAwaDRMZW13TVNEZmc3R3NLd1d4K2tsTnlzZDhPK1FXLzdDL0VxeVNsa1ZKVTVTYlFrc3pNSDBDWVM5WVkxc1RsVG1zMjJlN3FXVHhhMzVsaG8yenJmQzl0V2xLSDB1ZHFEUHV2UnhLMWhjMzZZOThydk1mUy8zVmZhTnVHOVNxWnBYZXI2a2ZKNXdHTXVrdjFXaDFmeXBrbTh5M3FxLy9NNHpJOXRabXp1SHk0NnkreHFmMW5RYnpiSmRyamRNbzhxcTE5SWJEN0xmRFkxcmFmSE9pRlhTSWhiU0lhUk9hWTBQRmlqdEJrVzY5ZzVaSXNmWUtVWldkZExVcUg1bnpCS3orVEpzVHFERHdLemxURlAyMCtpYkxaSGg2cDdpVC84djY3OVBqdmRaZnV0MzFiN01qaDcreG4ydGFOaGhzdWRleXlvdUxqU0lwbFRzYVBLQ3psbTBJT1dVNk1QMnRLVE9VdyswVXcxRlQzdXo3cGQwWGw3MlFNVUEyZkVrR2liSit0a3ZHMHhLUFowdW9MTjk0U0JKSkNFM1B1bTdCeWFlZlpueHpXM0x3aEdoRUVtelVNUFZJTUxoelVJamdHSzUzR0F6L0VJaFF2RkM3cm9XWm5WSU9EeWtzN2Q2Nm9QbURnOTlUUG9HRFNjL2ZZUkVQRDUzY3Ird1UvRVA1TWVPNmZPbDZHZi94TjRxUGVBWSt0M0hSM1FCK2tVcjJVemZ1Tis0SkF6MjBMUTE2Rk1PVVQrYmpiZFhEUVZNUkxLcUxMSGVQOG4xeS9PUi9ZZERxL2ovQkpyL3JQRXJGSGs1N2g1STVkWnVkdG1WRWVWR2FLajg0VUhaOFFiNlVheDkyTSsvR3pZVmptQ2x3Yldzc0dVbXh5TVBJbFg3YkZDalNvRGN2Snp4Q1NnbDVQMGR1ek9KNW1SbW9aSzFYTXplckZJSjBQWUtSWVdjQUxSTE45b3BCMGJ0QmIrK0lyZlNob1IydG5uY1VSbk8za1o1NUZpc0sxSW9DRmZadkpJNm9ocGd4V1k2YThYb1NIb01odDJJZjZJME9WSWc3TDJkMFh3SkRncWd5TU50ZzIvZW5aZ0dOSjNiTVRHUGRwaGpNUUVFWEg4dktwY3l3Tno4cnNsNWlSNDhDOWE2VjR0RFVidjl3QmdvdlFQbFlQUkFhRmtxcUVJNEVNQkpLTzNVMVM0RlpDYU12Um5tUW1MSFBpV3FVa1ZIb3VJc1pBcEpRdjU0VkVqcE5takhtNU5jbElhd0p4ZEo4LzdSK3padGpKdEd5Mjh6MlYxNEpoZWRTZWp1TU9Zdmx1WGdtaEJnRGFwTmlKUG5LUUE1TkhvYW5Ydjk5SzNtN1BaeTNYOUtVSUxscU5WKzZwQTJmaHdVNWFhaGVoRjlBanhmOG5jQ2JNN2k3TFdkYUYwdGwrTytYRnJ4am96d1JldDR3WjdoQ01oR25adTZDS2FrSVlxb2Q2UWlhT2hXMlNFNGlBMDJLcDMzMW9uQ0dWejZicTV4TWM1MDMwdGJrOFcwdzdCVU5wY1RNdndseFZCb2lSVUsyVHl2WlJ1RzRYVzVIQzM5WFYvMTZzUVVWNitoSkVDcmhDQmd0Y1lRM28zeXpGUFJqVm91N3pSSW04bExZVUxJc3k2OFJWZEludUxMaFJjRkRjVWI5aVFnWGYvajVBSzNyV2FuSUFDdm9Bd1hpUTMwOHJUUEt1NlRSTVVRczNzTnp2cE1DU05MSXlFcENkV2FkZDFJU2FXalVRZk9IZzR1YW03eU5uN3k1NkFQNjdzc3ZBMHU4T0JiM3E2SW14bjBiZzMybjRwMXRlYzdNQk5HK2pOYzJWWWZCSHhySks2MTFDbVA2eElXdVdhTksycENhdmErUHk2bzZ2S3ozUmp3bFZxRFlaZ2RCTnQzSU5JRmZVTlFRSWozM0Y3QUxrRXl3VkR0dmtHZXF0TUQrKzJ3MG10VGp4UlpTd0dRbHYxVU8yck1jWXk4VVljMk11cHNGdHRGVUg5VEc2SUxhVGpIMFllSGpta1VmSXY1SDFoRzVHdHp2aXVpTDVmbFFSS3hxMmg4dkNYOURHMzlSV2VMNVJUdlVzNkszaGlYN1NvUFZqSlFqeFdWTTg0Vm9tdzBoRlZmZ1gzVVZ0eElIbTdDRkRJNytFR1hlcEVyK3FRcEd3Q0pnVWY5STBHTWVhWU1lQUczc2tVSmlDRW8wbUp1bUdRUnU2SzZhVTAzOHZYczBqRkFZNGpGR3ZpMjBqTkk4SytNVXVsWUZzakhyVUxUNU9DN3dXQXJRSHpFQWJHcW5OeWo0K3p4cjFZbUR1OVNlcUpBZk5TVFFwRTFqVCs0ZnJNaVMreWhxOGM3eTNJamc0bTUrMkxjM1luaDZ3S1FqTUZESmFqSGI0NkNvODduVC9XU0ZVU0Zaa1pIbkZXc1NBM21QRXBuUklnY1ZxdEhlY0NQaWwwZzBzTENEdzJFeEJBaTlsWFlKMHZ0c3JaSm53T0xST1QzQ2VPT095ZWRiVGR4TFBRMFAvbFdDSENoWjB5VFc2L1lZeGxMSnljQ0xyaHp0YzM5Ry9EZEs3SXRCSlVjdnNPYjFhVlJ4Qi9uanFMK2xzK3FLeEtwN1dyV29EVGVsUERxb2w0RkxNSEpWbGhMUXMvZUxTZ1RnNmhoclN6VkNZQ1dyNHJqYndjU0N5K3NsNXpIYnh1VUdvKzZBbDdDQTBEMjJ0Uk5WaHhGNnN1YmNJL3ZOVnd5ZGFLbzl5TWwraUI1c2FzK3V1S0tSNkllNjArbzB0RnNRMzBjYjJ5NlFCTzc3TW9LSVdMcWxIQUFsN0JseU9GR1IzekpuZHJJNmxua2phTlB4TTdPMlYyMXUrODNIRlVkS1BBQnphM3dLa1E5RDJvSUdiR0lkSEw0cDFHRGJXQjlWZDI4TDJYaW9IWS95ZTJvcFNlYXh0M1pLOHIyL3F2aGNiMDFCVHQ2SjVQNFRrUUI5QUdUNHEwZDQvS3ZqQjRRY1YvTUo1RXZ3bjE1MDFNek5zZWphdVpxM3ZDaUhCS0RLelBnYTRkaVlTa3Nta1lsZk9nRUpWanZYdjRxc2NhaU9LdWFGK09mRkJDQmZXanM1TzIweDFYcFE1QVA2aWlEbGl2T3F0dys3RWhJNDJGRzZBYUpNdVlwVGRBZ21XS2cyc2JLUjd4bUoyaFQxSXhsbFJjY0xUUkYya29rWmNYVXpKZVd2cjk1dTY5aEJ5NHNHSFVmM25ack1EcjdmejJYZ1VvbTJMRUdrRTBacVNURnRobEFCMWs5ZDNJVkFJVTJGMzJhVUlEazVPUnM3KzBCdXhabUN3d2VreFN0aXVFdHRGRTFCblcwMUJQT0FWV2hsMHBWOElDY0hyc3IySndrZk9kejhKL3ZjL1pEdW9xSlZSRUNBRmJyOTA3REtXMXowUXJqSWR5VFEwNVovdG1XVjBlS0k2Y0NyTGJZWXNmTS9BKyt1ZnAzTi85T0lkUjdpek8vMFYzbFVXcGUrTU1RdE16WnRrb0xTcG94UzNzcGM5U1VYa0trQmlQRXdVNDYzQUxmZlRKblJyN1pVQ1ZtSjRkcUgwZnhmSlFVeU5iZmR0cmRlV1RrcWpBMFF6V0liaVlicnkyT0pkczlKTWxJUFExOEhMNG9sY3N6b2JDRUR3VTQ3MDlkdXNQTEJ3WU1DNm5WcVhaZWpsaUNsM1dYTmZTVDN3dmJtNWZja0h0S3pPRWU2RmZ2YzNjdW1BeXg2MjFXK0o4dS80SDRHbDQxYXhGZEZuUzQ3dm02RjlqNUw1T3hlY29LZitNcW1ody9FUTNhZTd5YnJKYXh1VDFJMGlMSTFueFpYbjl3TzUzNjVpUHlBbVU3dTExM0RKSEdDZXR1TUFrUnp5c293TGRmYWNuT1pVRGdWSFFTYkhlelFqNk16RTFmblBRY2FWK0Y2SGp1OVR3ekN1TlY4dm9lSzFEVURNWmRVdDVwakU5NlZ6ekFpNnJPd1BWUnFuK3F2czI4S0V1RXRLUVplKzIyZUY5WmZ2OElQRGw1K3pjNVl0c1JMYWpJNE9DalBBTkhSdWQzTGkwR0JZekUwSVFMOGRRMTlKYjU4THZIR0FhMnc2UGhjT3UvV1ovaW9xSi9USWU3bS9raWcwWHJhMUROOGpycUQ4ZmdoN2ZKQ2gzbXM0M3lRUFFTSDhzVnBOWnlkTHdxVk1rcExTd2ZMaTdpN2Y5aXQrRGFXd1BGNnJDKzBIVkxYN0p6eUdMUnV1VVJQYm5ZYnFUUDQ2U3Q1cEVmSzczUTBoaXhVZk03VHYxWmEyZG05VWFUVUl6Q3hlQ0ZTYVJ3c1QrcnpqalluR242UFUvL0NDSUZEeGRWTG9oTitHK3ZtS3ozdGI2NnVsNlNMUC9JeGVLZncrcVMzNjQrWFV5NXhEZk5iUkhpcHg0K25NMXFXZms5MWRaUmY1YXdrU3VTUjNYNTRuc0M5ODRaV3F1MEhOOStjT1ZvWWFucXJ6bjQ3TER6NU44S3IyM3BOODlPWXVOTVh4NDNDZlVYbUxpcUxrRnJmWmZQT2h0dzVsSDd6bjVERXU2eVZITjBLbldaNmhRcG5LRm1jOFBPZks1cE4wNitlU0pMbWNPLzl5OW9mdXRIWlhabXZuNFZtYjJXdUYwTTVtc3VpQlhPdStvVnZmRlZRZEhaaFV3djl6ZVNxUS9RT05XUTA3WTI0U2hxZnRZZ3JuTVVlMDRlamoxZFhrN0JkVGlhbi9Md3I3bFVxZGduWUxpOHZ4OFF1aGoyckt0VzF0R1puWjdNTjUvRTJJemR5SjVNYzAwUEVJWFJmVDNRREt3YW05Sm0zTXZCdGV6bldoSURtZXRIMmIzRlhOdTUzRXROK05VL2ZaLzJjTU9DN0JER214N3FtN1hmdjdDSXRCZC9FZDQ2WlV3RHluZmc2enF0TC8yYlVSbWVtZ0xwTDF3ZW5OUVVkQy9ZYkx3RElucHAraS9nVk5Kd2JURVhEL21OZVFjdThnSEFDUlh6Zk5hdGkvTGhVZHdxdlJKL0F5c3NoN21xTEZWaUxHMjVuSGhkQlZkYU1NSjBLdGR5RDBRUlVjbnltMzlmbDlUaWw5N2p3dUZQaVg2YUswMVVSdGpmRkZQWG9TK3VRTUYxNVZ6VFUrQkxqbldZV3BCVkJyM0JmQ01VZFNmWSsxem55OGp2QmRxSzZmK290dWNxOVoveDBkUjNSSGtod2VER1ZVSHJma2V2Q3pLWjN5dWcyZHRGVmcwWDliWW9wWGtrN3ZzZHJ5ZnlHbys5WWRDN2UrbFB4YUN1amhmNktXbTVqMFNKZnJXS1EycWk5NTFlS0tpcFFhb0JKMFJweWxPaFQ4bzFZbkRVUFFmZkFWWU9RaXVYUkRHZmhtUHhzOFcyeGlUemI4cW5NTEg0b3BVNkZRUHczb1lnQ0hYNFpheEMvREsveU83YWR0eFVTUCthOFB1dCtia1FSNzF3bE9WemE0SHUwaUxnU2tRbUY1RUo0bks5RStTeHdZNUxMbC9DdFBpOGtXRlZzN3MzWDRwTG5uS0VsQTZGR1BIY3hjdnlBUXEyVmpIVnJqZjFKeE5JZitucmxtQWR4S0ZxczdQMnF3WEw5bnB6TGlmN3FlS0ROaTNkMDZjSGYvYkdYdm9oUEVoRzNrblN1T2UxWGx1VDh3SlFrKzJyL2pTbzdMdzYwdkRidmd6ZmlqZVY0WTZnRnJveDFpcW5qSmNVS1hzbDJWendhZElIUitTWkZaWHVVY21TajhVTzFpVWZWYXBwdzY1ZWR3NHZXYU5wQ3NmQVFzRFNuQkcrdHRYeXhETC9wanlLVjlUeWQzUkdScjQ5V05EL1BzbjR6dDZ6anh6OTNTK2pFL0R2eGdqWi8vZXlkWDJ0NTlMZHlrNk1HRDNZcXo1bkRHWmJmYWowdVVqU1Rsa2ZMbmkxKzNBWTZIRHBlRnZyUXUrK2lsWjlNdjd3dG1Jd0N0ZUdNc1ZRd2wwbldnMXk0eGN6ZytUc3Y3YWNQNGE5WHhQMmJrdTkwRkltU3Y0dml3SnR3b051VUFmSmJ2U2IxeDJOZG9jRCtuOEphNXd5N3lCejR2NVhLRmlZYy9uOE14K1NUY0hxK01uTHIzbUVaMnZDOEpuTkgrejVGd2R1TnlhbUI3OVJ5TzF3ZCtRY1hmeitiWEc1SDdRMlVsK3BRMHlRY3JhUWRHWHFHdVdrY0RleDBQTi81RFRXRjFPeVg3V2d1SjNoZHJ2QnBtTXVVQ1oyZE4zUjBQcHorTmlUUjBqS0w3dlR4RG1xNCtiMGlvWGtocHk2Z2FmZ0VPeWpWRVgrTStxc3g5azhvWkhUNFdmdnEwdGIzOGQ3OGF1eGczNzY4SDNINXVXb3ovamJGTE1aT3FmMmhTTUdEL281SG9VejZ6Z0daOS9GUjYrK2IrNGZ5VXY0NkZVM0RqdlB2eHhKWEJleWw5U0xxZjMvc3I3aVZ2cDUzUHhIM3ZBdGVrQjJGL1pad1BiazlnN212N25rL0RqQWJHS28zdXIwL2NIOCsrMjFvb1hGQjVIdENoZVhtc0VyUllOM24xK0UwK2pQQ3EwOWFFUkpaWFhuK3crL2IvZGsrbjJHNXVhWjR5NWJDOC9XZDl3c0p3Nk9HSkM0RlBsZk5McDNacHhqd1pWVXFjanpaZGdzOGU0MVFFaDdKaHVKeXlTM28rR3psUDBRLy9yQ245ak1ESDRPR051ZUdkWjZManRPOWg3M1B2YnVrQWttajQ2TGQ5TS93N3p6aG5hdGpIVGQ3YmV6dWNnZlR3MDd1MGtvWXhXa2FvdlN1bldudTI0K0hFUkwyajljZlNaajkrYlMzZHgxZko3TzkwVktBY1hnV3dLbk1UMXJ5ZGhaZWZ6YlR5Y28yVEcvcHlYVHZabHFta3pQTEtiOWdHM3QySFh1OTNMcjYwSHAzbXEwbDdMd3pYSktWdFJEalkycks5eEpDMVlydVRQaTQ5R2ZickpiTkV1aTQ4dkY2alBBR2pmYXFIOHYxbHo1YmZPSC8wUW91QmtVeU9UWE9FemJuY1FhVk9uYXdnUEhGTy9TQzIxL3VvN0M0blJyZG4yOFRBMkd2WUFheCt5VmxraTUxekJUQWtuV0VOSHJWbDM1U2RaNGdIM1VwT3k3ejdGbFBHQXh3SVE2OVNtRXJPTVJSV1NVN0V4STc4bjV0R1NoMjZHZVRMdXRpRTU1YlhudVozVzR6WXNFODhJZ0VTTnpQajNYNFBLYVF2TkVUS3QzRzVHcmpybjRXMTN1TG94eUZ2d0tTQi9VYTlTaWx5d3dpbFRRWm85SE95WXU0VyswYStTN2VXYWJSdVV1YkQzNFkzeHl5bU9ON0RJd0F1bWdXR1IzUGd4b1NiWHNqK1ZUaWNBemVjd2Z3a2dhNnM5V203akllUmh3TlVMVW5zc2NwQUUwS2tyejlOdWhUa1NERWhrVG9aaDNoSWtTelhMRzc5ckpNcytMdUl2dFpMM29iVzNDSjIvdnFjRGZiNytsTEs3LzVYakFJR2ZHbk5Ka1hKazBCWFplci90dncwZVgraHN1TVFaTG1pNVdrdkFFTGdyR2huelh2SmNKMnA4OU1wZnpsU3djU0F4V0ZsS1drY0xnVC9EMG4xMXMrTFYxTVMvTGNxNE9SMnlGUy9sL3lraEdtWEFlSHJ2cEk4WE5DNWQvUGt2RXAwZFZ3bEZHWTJSdUJzeW9rSERka3ZMM3ZmN2l2NkJRK1JuQjFlUFFSYVdHRnUzOFQrclMxMXNFdTg4NXNNVlRFdlRuUUpTOXN5VGlVaVJJTVA4UGVtajVKY3c5ZGtiWFlUWml3SkFUQ3dBbDlDQlhFeFlmYjB5ZHQ1WDJNcjg1RDVvc2dKWE9GU3B5eWIyRHlCZEJCTUhFRU5oTXc3TDUwT1kyanF0ZGRKVlJvVkF3MFhhOTQvMWVLT3hjOGVuZmFoWWhKekhGemFDSGgvYW45VHBXV0MzK2QvY09yZktzbTdYTjhlZ0d2TTExcStrTHo0clova3dyTUtsbGlSUXdsWEIwM0d5OGYyMlExVlZpZ2tKSnNhTDNFY09HRUo4VXRiL2FiRm9rdjUzZjF0RTJ2Ni9HZ1ViczNZUmhUR2Zha1FzNHV4ZDcyMHluSHNkYUpFcHNMaTNtUFpxUXFQMlBtM3MwcXEyWDdybFM5a2swRG9ZTVFxaVVsckJkQW1WcENwOFhxeGFQTU1MYmplVUh3VzVKcktSTnI4TTRMZzNSOVlSRXFDZ29SaFZaNXVvakF1OGQ5bFNxZDJwMnpBZXJWV291eEVjRlZ2Y0x6M3FhUE83ZDQwTnpYcWxJdlpLa2xBQWhlZXRmcmNxeXRVKzVlWldQUHk0a1pLYnNQRUlUZFUvSTdEQW5rM0IrMXVLSDJZVlBtQi9yVEhkMEpDWlppMTNRVnlDSlZrNW9nRGlhanN3cW41c0lOQ0tYaWtSY0ZOdWdGUktoU0ErcFdlb3ZlWFpiOEVIWFBVb3RMVDA5ZnRHdTEzUjVNV215dy9lL0lFdmQrZDdQMlBTNGlNdHZVQUErRkFKMjhSdzYxV1JIL1J5dXZOcGNrc1EyRC9ENVc3SkoxUFlkeXR4WHpqOWc5aDJVY3NxMnpYazJ0MFRock9Bbzl6VHJzZEw0aE1lZHRBc3FpcXlnRGoxdzFzNEd2dlRWT2w1ak5mTTEyNityajhlSDhibTNWVTBYanlrS24zM09INzMxbHkwR3BScGxtRW9FR3F4alpTY3Y0SjhWZ25PNjZDL3EvM0d6QjZMT29hajBrbXQ4cXkyZi93Tyt3UDdWSnBMaU5wVmw3eC91MXNPdVJaazEzTW1NSzZVMVdGWGV0Q24xaEN3bkgrOW5aMlZsZjc4cVI5TERONVRmL29uOGk3NE9BVXV0aHpkRFBpYjN0RkVPcU1CbnpzUmNMcnc2WnN6em8vUElpb2tmUUJ3aWY3KzZXZFRGcVRkM3IvTGdTaHpPMlV0UDErcjRiazY0K1AxMFBrTEw5VnhscXNKbVhlRHJETFpqK1pUTFEwdHBLT2ZDeEFQTDRuNHp5TjBZQ0FJcnZmM3NCSHZuTWtlU3FjYUFvWGFKT20rRWpxNjJyM3ZQVlo3cVpJZkdlQ1FpOVNlZm5xWU81Q0d2QnIrMDg5Z3RTS2x1UFczaG0rRXo2c1VhYnVhakl1cVJ4eGZsdmdyOGpVbFRnb09hODFxWENLVFFVb2dEdktEbTkwT0tUOWY3WDlqNVB0N3NERnJGV3FiWk05WDJOcVRQVkgxQkpRY0t3TmtjSHh0K3lYYS84U29HYkRaTE9tMmsxRmR1bHByT2ZqZm4zNWJWL3RqcnRmalBIeGdZMzRhVnVxQkFCWDJjcmo0NlBsWmtTU1BMT1ZYbnQ3NHpZeHFEYlo4ZXRKKzl1dHhKV0gzWUV1VHhHcWpydXJIblRLUEpNRFlvWjNySnljMG9oLzFjejF6QTA5QnNSbU5wRGN3bkZqQ2lSQUM2cWpYdURKUjZNRDhydVFwbzhVdC9rUWo1OWNweFNFdnpQaFg1U292UG84T2kvdlBoZkVmNEZETnBPZXpBSmorUkRQNFpadldJRDNsMmtqY216cm42N1grSnZrdzdzY3NFa0FteHRiU2twS2ZQc3lIRHd2NkFWNmhjRE4zZXpuVThSaGc5ZmZyYWo4Y0M0OVpraVF0YmFYMWI3ZnhYOTFxT0dNRGVHMy9uZExqNmxnSGExVWZkZ0VqdTE1MWJjQ3lVUG9PUHlFN3dSdVpaRmQyMk5ZOWdNdGh3bEVuekQ2YWNWN0xiaW1aTi9vNDlmRkt5UE9zdHBPR3N2VlBoRVZRM1JidmU2akNUalkxcDB4SCtPYk1YbW94TFQ1Z3I4U3FxS0lVSmpvNHNBRk1kdEdhUFR4VVBTemNVY3dCaURmSFMxK0J2VkFUQlNrV3pmdHczZmJxRitOUmh2QU5wWGZITTV2OUJQZkpLUmlnbWNXcEVvSEtBTGlvV0hWNEdJMnJiRU5rQnNJUU0rdGR1NUlkcDNIcEJ1cWNjU0dsVUtDV1VQRFJwS0Y1UXpzZ25VOU1YWnUyZERiTDNMbW40dVZybG5YVE1EbGdqSk1qZWsvMzdTQ1FrSHNUaFJLZ1pnaHdWdS9nTWloR2VCV0RMQlVWdmRGWDdmVWcvdGV1dS9MNGI3UGNJTlZlcm96YVFCRkpkZUJvL2RVZFRPWC9yR0NsYVlYU25kemhUUGNpQkptYUJkVkkwZVJ3b0EwdWNpUndCbURiSzhjdkNtbTdCVGtFUjdyZHFBbEloR0tpMUkya1hxVDhZcDV4TmgxYUNUMDlBRUttQm9NdFBSWTVQL2dKRFROanpIL2V4YUdCb1o4S2FKRHJTUEFEWGVlME1UaE5rRTl0cWw0b2hnUzBxTXJlYUlBTXdVV05zcmtSOHNGTGtjS1ZPUkZLZHF5bFhLeC9rSDRDUENKcDlETUtEYlF5bUNBZ0xpVjNNbWhFZC81cm9WNmFiR1FRNHZDYUFVQnFCOTdPN3RNSjNMTjlxTTNHWHFrT1NuUWkzL2QyQ1JvNHhUV2JWY2tvUEx2aHhSSk9Ib0tIN2Z3QmZzVDZvSHhJZlN2R2RTOEU4WXh0d25JanNJalhZeittT010RndkNm9Lb2VteVNJWW9mdzhlbzl3TWZTR1ZnL0V5S0xCVVRpaFlMS0J3UDNuSnB3T0N4REFHMjMzK3gwSjEya0xvcGYxRlhWUHNzZ2ZSQ1JMMDJ3cGp0Mmk5bitpSklWT3E0Nk9rZHVuem1RTzZHNzRlSXhySGJ1MVFCdWRQcFR2YkFvdThwYXBITytybnhudHRpaHFPamhFTlQrTnpta2dhYmJ6eHdWaVZrc3N2R3AvSXYvbWxnNFA2TzhaSmI5VDNrc1RsSDRsbldyd3ozWjBYdWh6SWtWdldJc1RTaXN1d0ZuMGlrcmc1c3pIWVRJWEQ4VFZ1YXBuQldZSW1OaXVSVzkvbDNkZlYwb05XNWtSbHpCajJUN1EvOWpDWDdpZ1hSOEJYN3RYRlMwVDAzSFZZU0FocXRnZmRSdmE1OXUrdlR3KzMyWEV5S2FSYTd5T0VHa2o0YUl5RzZOakZQUDRMcDhrb1dBSXhPQ1VROVQxSTRpOCt3UjRSUHByRExpclR6K0ZwMGhmZHdSOFo4KzVmM3NrSmZzQWV1V1dVZ1h2clUyd1RlSWFMZmErbE8zS0lnR0laYXUxTTRqQmFFOXlsaFlrZ2VHSkVqOW1obTdZaVp6dE5kMEFaL2FabTZXdytWeTNOZmN2eGdhTGo2bjZiL0VJTmVwVHVteW5URkllQVlBOVRMd0x1SnNrVHpUTXdHNGc3ZXNkd3FSdUxwNVI2ZjE1SHF0WXZVVDJWQ1F6V2lOMzUrZW14MVB6aytPWG0rR1pENGRsUS9peU5JMnNHaDlzZkZOVnZSa0FiV3RvNGtQcmVGVjVQbEIrOGhLY1ljM01FbEt1QzZUMWZVRGN6bEZZbW1GRzN3dnJZcm1ENmNyNFgvdnh3Y2xMNUlXVm0yMTBISlV0VHhDK29xNU9SaUFvMVUwWHdURTk4NmUzWFhoWHo2UkNodVBGblNCR0g0VGtrVHZ4eldlN2g4MWpFdFhzS0EwOVlmMFpNMjU3M3gzTTJCbU03bnAzdGYzMjdGYmJBYkNCdjZqQXVzUUNtclA5T2E4UHdMZnNGdnpONzZpeDVWVmhJaUlxS1dTbHd5U1dTR0N5enI5bFdRL2R5NkErWWJsKyt4Y3hNQWpoR0FSUFVmWkFmbU9uVjNEYmMyQXBWV1hycXhldVlOeTBwZy95NFhsT0pNMHl3cVpTRWw4SDhQcklrN3VOeEVlTFZVb2lZLy9uc0I0eHI2VEE0cVFpbFkyLzczMHhKZXB1blpXWW1MWVQ2VHhPSFc2amRCVGZKb3pCSFNnU3lZNndESC8yM2ZBb2ZpbWRGaUplSFJEdlk4bzk3dUgvWDJpZFVVQVMveVVWWlpwbExLS09CL1VFc0JBaFFERkFBQUFBZ0FyMWxoV09kY0JmcTJBUUFBTndRQUFBd0FDUUFBQUFBQUFBQUFBTGFCQUFBQUFHUnZZM1Z0Wlc1MExuaHRiRlZVQlFBSDJrZmhaVkJMQVFJVUF4UUFBQUFJQUFXck5samJybm9KNkE4QUFEUVNBQUFJQUFrQUFBQUFBQUFBQUFDMmdlQUJBQUJ0YlM1aWEybDNhVlZVQlFBSGVteXVaVkJMQVFJVUF4UUFBQUFJQUs5WllWZ1JTYTBkRkFRQUFFZ0hBQUFQQUFrQUFBQUFBQUFBQUFDMmdlNFJBQUJ0YlhCaFoyVXZjR0ZuWlM1aWFXNVZWQVVBQjlwSDRXVlFTd0VDRkFNVUFBQUFDQUN2V1dGWXhHRmhNMVlMQUFCZFdBQUFEUUFKQUFBQUFBQUFBQUFBdG9FdkZnQUFjR0ZuWlM5d1lXZGxMbmh0YkZWVUJRQUgya2ZoWlZCTEFRSVVBeFFBQUFBSUFLOVpZVmk1b3pEZTlBRUFBTWdHQUFBVkFBa0FBQUFBQUFBQUFBQzJnYkFoQUFCeVpXeHpMM0JoWjJWZlptOXliV0YwY3k1NGJXeFZWQVVBQjlwSDRXVlFTd0VDRkFNVUFBQUFDQUN2V1dGWUpQRGIrRG9BQUFBNkFBQUFFZ0FKQUFBQUFBQUFBQUFBdG9IWEl3QUFjbVZzY3k5d1lXZGxYM0psYkhNdWVHMXNWVlFGQUFmYVIrRmxVRXNCQWhRREZBQUFBQWdBcjFsaFdHdlYyUFkwQkFBQTJEc0FBQWtBQ1FBQUFBQUFBQUFBQUxhQlFTUUFBSFJvWlcxbExuaHRiRlZVQlFBSDJrZmhaVkJMQVFJVUF4UUFBQUFJQUs5WllWalRkdGxwMXlZQUFOY21BQUFOQUFrQUFBQUFBQUFBQUFDMmdad29BQUIwYUhWdFltNWhhV3d1Y0c1blZWUUZBQWZhUitGbFVFc0ZCZ0FBQUFBSUFBZ0FKUUlBQUo1UEFBQUFBQT09IiwKCSJGaWxlTmFtZSIgOiAi5a+85Zu+MS5lbW14Igp9Cg=="/>
    </extobj>
    <extobj name="1BCC2C28-871D-48CB-8BE0-2867F7803ADB-3">
      <extobjdata type="1BCC2C28-871D-48CB-8BE0-2867F7803ADB" data="ewoJIkZpbGVDb250ZW50IiA6ICJVRXNEQkJRQUFBQUlBSnhsWVZpVXh5clp0UUVBQURjRUFBQU1BQUFBWkc5amRXMWxiblF1ZUcxc2ZWUmhiNXN3RVAwK2FmOEI4WjNFR0p6UWxLeXFHaldidEsyVmtxNmZQYmdFTDJBalk5cEcxZjc3RGpkcGc1TU1KQXZ1dlhmUHZqdElyMTZxMG5zQzNRZ2xwMzQ0SUw0SE1sTzVrT3VwLzdDOERSTC82c3ZuVCtsTVpXMEYwbmkvM3Jsa2tBeEMzMFBrTUVac1pONktmT3Evc21UTTRtUVZCWEVZaDdpd2krQ0NqWERKSUVwbzlwdnhjUFhYeC93ZVh1bTlWalZvSTZEWlJXejB1alhxTzkrcUZyM1J3UjhlZ2t0UlFTa2tQSXJjRkJZbmhQUXBON3dzVVh3MnhhSlF6M090MnZvbnIrQUVQcXVGalE0bzZ3UFhtUkZQOEUzbThOSVJITnRGcGdIa3g3NVlORHBGK0FwaVhkaHRKYU80VDdndnVWa3BYWFhnczVCOThBZTJhTFg5TCtWR0F6ZVE3NXJ6Vmh6YnNtT1cwaDNjTnFCUHVBZzRnKzRNWnJoMEJFcG9ISkF3b05TajRZU09KM0Y4TXBzamlGRGpoUlRaRXpaMktzRFgwSFRNR2grY1hMekdkRTYvMHVIUkNLVnpMbzI1cXcyVzRGRC9xUFJteHJkV2Y3bS95U1Z4WGY0b3ZSVFpwdU5GRGlia0IrWTIzM0J0OXNkMHNGc2hSVk9jQWEyd0cycGJueVJ4aC9sTnZDZXc4Y2dsUEVoaERqOEdwMk1GbDJ1d08rK2JwOFBqT3VIcDlXWlJBSmlPbFE3M3Z3QjgrUWRRU3dNRUZBQUFBQWdBQmFzMldOdXVlZ25vRHdBQU5CSUFBQWdBQUFCdGJTNWlhMmwzYVRXWGhYYnlETmR0Y1pjQ0xlNFJnaE1DSVlGQUNPNGxPQlNwUWdzdFVxSDZ2TDMxdjk4NDQ5ekNISHV2TmRlVkNmWjc3TXg1MXJINXVGK2ZsQ1B2VVEzaWQ1YXllY0lIUVcybVVLMzRZRlhBSDJjYnpQZmF4ZVVSaDZPa0JrZlcwZnU3OGlvZGthdkUwWDg0Rm5Tei9oR0RFNnY0UGowZlpJNk5RVmxwT3hZbVQwN2lUTUxCY1g5K2NKcE9WNTlxRXdrbEJDelBsZjVhbytGNVpXT1RPRmZaM2hGSWhrUFh5YStvZWJqUWVodWIwYmlaUW9mU1Y3aHdoU21OdmxMa1BWY1hPTUdwRlZSY05lbE9MQnNVQkUvTklzaTQzOTNRTUpEbHVsVDdoM3JZWHZETEFnbk5ZNWNvbTFPR2tSbmphcHJUMjFoSzc1aWVXa1lWSWptQ2VMYUVLR3M2aVl2MGkvSEJIMzJURkxBWkozM0FheW00NldwMTEyM0trR0VyN0xtRVlnVkFma1o4V2lSbHBhZFAxSmkra3llQlVVakwraHE2WTVXTm1EOE96U2ViMkUwTjV2NVZYMit2Zis0YnVrOW1rN1VtMWc5SG1EcmE1UUJjckJUVW1IdC9IVnROQkg1NkRYYXVMdUkxdm1Ed0IvUngwTFZUQnJMYXlEV2xRZXBVSkQ1c040K0tyWWYxaDZGaW9ZRDRVOHlBeUlhZ2xEeklENldZVGpHdlpIMzZZMnAvME1HenBjeHp2eTVmRVpRVVFmYXZXQ1NyMkRsR3ZjNzhCRVVuRjdQWXNkYUpDZlZhOTJSWHJ2QlY2a25iWDRoOWUvRVFMengrYkIrOGVqSFpYekZ2TWg4MTB2RWZLc3ViYW9qU2dxRUNnSDFIVVgyb0p3REcxWHI3V1VTMWZDS3gzaUJBeUxkY3crNE9SZDVmUCtlQlVpZUdOYmgrS3kvREZ2WjN2S0V5Tk4yeVg2K0EwUTlPd21HZjM2SjBFNFU2bDg5OHpuYnZtYUIrVEduUmlkQVNxYU1rWmliMEtOcXlzSlBkODcrSXZiVWMyM0pvaWRNNkptcHh1RUU1RFViQW8yNzFtajNrRkgyM1E0RXc4ZnQ1bFRlNkJvM3pQdnRvVjVzalBuM3N5V1d5RUJCNnRUOGhSUEZVbWlpTS9kZURONVZiYnhXNFBzODNXZDVjcWFDOG0ramhscWJBVUVoanQvL3h2KzRvZkhnZ0I5OEV4bW1ZUHcyY2pSeUQycm9yZzVCZ01CTUlKSE9IelpHalRtSlpTejgzWnBzQ3pPbHllZzFEeklta2M4ekc3U0haSFBOeDRWZVphdnZYZmFVNkZ2K1AvL0wvM2Y4Qmo2RmhObnh4MGMyZG9uZ24wWWVNQ0s5blZlcmlzY2RzN2Fpd0ZpWlR5ZjdqZk5TeUFZQ2kvVk4vMW9Ba0Z5TmRqWm4vVnpNQytVNW5NQzZ5cXlQL3NJL2lRaE52QjluMmVUYkFFb2FDVHh3eFJGN095Vy9sRGt1R1ptZXZYeWpZK2VOL0xnQTB4bGdHMzkvY3BOVGdRcDVRN1ovT2IwTWpJaDJrTEZMSFQ2bDZmek4xVUNrN0V1UCs2dDV2c0Z0TEdtczhqVEhLWnNQRFczWmhOVEZLWSt0aTVuenVvZHVxWXdCRTg4NSt5WmJtZ1JwZlRCb2hMZjNZTHVNWjBWOGZ1cWs5M0p1SmhPeGpmK0wwTzZSNHc2MFNqTnZvSlliYitYVHNURHJvdCs1Nkgxd2lKU1JsbjlWTm5qTlFLZDZXbXdTZjU3TnhhNlZsRHpualh6b0tuTko0N2VkeWFuZ1BKcnBwL0dtemFPOUVaaHFHUWhaNTNHOVpYUisyRm9sejZoa0hUR3lqVkVKRElNaGx3NmZWYks1dUF3T0J2L3pabndkRnZQYitlNTh0OTNrQmpySDhXT3RZOWFLQjVwbEY0WHBERzB0K1JhNFhxY0hVWVhkRDhmV1hBNWhzeW5XN2d0K05PeGxjRHFKQnVabFF4VVgxK1V2RlRtcXRDb1Qrc0d0NzFPNnE0U1E1Zi94L3NSZDJ6QWszTnIxeGs0aTE0NXFmZ0RKbU9QYkxTVXB6ZjVhQ0NwaEZ2d0RaRGtaNmhGcUR3QTA0VGRvYllwMXYyOFJhaDhNaThYVmhSWEYwM05MMU0xQjg4bTJmYkk4dFFENU8vdkcvTThpQjJiUTRHSHl3OGg5K2pMSWM4UEh4WWxoUkZMZ1RjZklRYWJXeEd1UUgwMFJBQWJNRnRpaUxsYVNRUE0zYU5EcHNYMEg3SVF6bnBmelZYdjFST0E0TGhYUW1yL3E0cVJ2cG1BQk5wUHkzR1EwM29CVTBIejlyc29EMFF2VHc4M1JmTkVwUGU0MWFVWitKZWUvU1MxU0doVVFsU2tUTWlJWjNncmhlQkdCYS92Y3Y1MDRZWFpkYWVhN015aFdmbEtQdlVUQkVvMmRJeXBmUHNha29HWUU4K2N0NjJaM3hodVJFN3ZwbFlrQWRjRGEzYWQ2dmhWSW9LYUE0V2RPd1VDeEdvVjRUeDFlUlJXbzZGUndybllUMHpPR01QUlpxTHdKT3AxMk14dzZWS1NRUEJFRlVITkJaNjlOdGdhZndSeGNwZlQ0c1VwNVhKczhBbUUxME9QMkZoVUUzZzVTVERnd29zb1VMZmJMalZ3azk5ZllrempxKy8yZWVxOGFaT2RQYTU1N2RtRGRPeW5senRXQmdKUzJDKytZVjJJNCtsTWJ2Rm5vYUJlKzM1SGRVNXZDaEovajgvWTRSV0RYaExJa1ArdmE0b3lSR3hyZUhtTS9FZG9sSHZITzB1RzJkNUpCQktHZFU3YTM4dHRwaDBLV1A1QjQ3K2NsRUhaRU9yWERqTC84N1RwNGk0S1NkbVRFZzQ0MjdLWlZKQysvWTlpRTVtaGNNZytWOTFXUU1HR2pJa2NzbUx1VW1ubVNla0JHOXQxcFJuVXpqa3V4U2RKY25IUG1NcURGVzFCNXppS3ZuamlMcnptZk41d0pTQUlUbkxqZWZjb0VRcVdkNlNXWlFQQThpVkVJU3p6SzFhbDZ2Z3p3QmQ3S1kvOGQ2K1pvWnFaZlVrTWdhNFNqamdaQnI5MjhYRVpkWTJQME5GQzl5NkNVYVFXZERRZ2ZBOFp2UFo0TXM1SWQwb20wTXZYQ1dURndLM1RiSDk1ak5KMG1GZzl2U2Z1WEVScnhNUDdLN1BjOVJJand3Yzh4RURON01VazZSMG9jRnlPNi9uRjhFMzc2OWxCZm1LTUYycW1YZW1XUUxkdUF4Vmo0eUNrR0NqdXFsbXQ1NlM2NHBsVTFnNGNXenRldmlWS1FFeDY2TTFNREtKdjMzZXNUdzd1WkxqeVpMR3BxU2tjSEE0QkxsZVRTMWUwTlowK2lLVmVhb054a29LQ1NqSG4rdnRRQXpsSzNWclJBWlBOa1hSejBqOHV0RFVsS0M3TURIOURkRDFKZUE4TXhJdi9rZGQwWWNnOXJHZ2FUN2RnSmZjRUtjKy9ldk40Vkc2Wlg0K0IybDdXMzNjSEVpOC9aYXRleHAxRXR5RzB2c3JtQ3hYMkNjZG13RzJxOWNlTnN4NkR4UVpyZkhGRXhHbVhKdXlkT0toU1JTQzBYcVRCZU14cDBCZjVUOXlMYTRrU2g4NXZHRi8vanZCNUJhUjN3L0g0QjZaZE80MzJMV0pMWDczS0dpN2hURVBwRmVHVSt1NGgxOFVHLzhhdzVMTmtzQ3lOakx6SDRqNjVZcTJFeENvVENuMW5rWW5tQXFqcy9LOFRqdXloUEFJWGdMU25uSllPaDFVQ2VqTmQ2d1lFSUdIQjdxQy8zeGZ5OTVsTUdZaVdNbi95dVJLaFNjT3kzeXl6Ly93UzRTSW85TU9Eakx2a0NLbnRnek5QYytqcUtRRElreER3WEtvcVI3cGZMOVhkUHF0aHhMNDFVSDUvT3g1VzVLc2JOaWhqMzAzc3NxSWlNV291MTk4RzBvdUVBblpwdXA0d2Z5M29FbkxxU05oclMwT1dwK1UzMCtxVXZVZ2M4dDl1MGY5dDBnN1lCSDNIRWxHaGxCYmlPZFFhOWVkWWgxY0xFZmxiTTVHZmo2VlAvZzBESjdVb1hhRXN1SG8wMVYxdkxjem1LZXVRWkRHa1BXM2RjQWs2ZndVTWdtV0pKM1JEenREZHQrUkJVMGt2YkRBcWFhdTdRN3VJNkhMUGs3UmhXRUY5REduVUdRSlptQ002bDNuem81V0F5TVc2ZUZtMlBVeEFXaHlsQWNNaitXN3BpMFRDYWJudnkrNG1XNlNWME51L0xlUGpIdk4xNkx6b2tqd2ZkTkhzcDFIWS8za1MweDZFY3Q0K1RCWnFIN3JmbDFvQ1A2T0NiTlRJTEhsMUVxcUFDZ3lkdXdWWERVUlZjTE5Vajg5V01xNUd5eXYrRThGNWFZbzc3MkNVTGNkdkszR3YzcHRCbTc2RXpkcnYvNWo1dDVXMTNYaGZHRFBHMHpXcWxWSlY0UkJoSTZIOTN6TmJhcnBBUGptMVZ4UGM2K1g1Y0Zob0NrVjBmYjdMODA5MG1RVHUvMjZNSTB1cTVKUnA2Q21qb2RKNGM1ZnllYzVPTndwTlZwamtNT2N1SVlLc2VvejZpNzhBVVhSTE1DYWFGMGRWRmZ4WXErRkkvTHVtNitCSUJjQkhySG5pakNwMFVXbWhUUVVpK0Y1ZjVMck5SV2g1R0o2akxFV2NhNExFL2U5S3p3UXU0MjJXZVpQM01qSnV0WUVoOElpSmpYSlhlWjBwYnFGMU9OaU5SR201SEVydDZkdVNvQXVwRVlwWXRMQ0xhWk5RRUp0UkdHYllHb2tpZ3RIWFhNN2lCcnZVM3QvaW1rRitCZUhYLyttb2lVUTNYZTRuT3g0S0hSRGxvTjhpQnVXeTA3bmwzY0syeTBXdEFkTEJoYzRhS3FEN1dSelNzTWZSM3FRek9ta2ROVVFXQkdiM2VYM2hCaXd1bklFanVXdXNvNE1XU25LWkNlcHpVekpaeS9PYjY1NjNaZmorZmt2ZTVmUGpLWnZMdkhpS081MytNY0NnRTYzZFFvLzdmdGZuMnEwaExuUDlWRGJ2eGpKQSs4eG00VmxVVlZJa1IyY3A3U0xtTlhOMzZhNmZjc0VUbjlqR3ltUHJQdUd0VmNkQS9CWWcvYlpZMEZNd0UyU0QrNGJsZmVQVzRwQU9ySnJuMllHeUU2V1hoaUN4TGtlWnNRUlNXd3YzN0hrb2hZNThwY0c3aEtaTmR2MzhRSDljS0orM1ZYMzFvRFZuM2FvWkhuYjdadkgrS2VSRUk2dVFDMjdFMldja2ErMHRDNE9qeThDU2VhSG5oSTQrTk50LzFNbkFBV0JIWTZvcTM2NnRrcTFhWGdtYjJJTXFQaU5Cb1BvZkdUQWV3S1ZPdjVId0oyUXo2TUdBQXFIZkg1L0VqV3VnN1FuSElyZ3FqbGF4bDlLUFpoYkpqNWFiZUxLd0pyTU5QdzMrZXR1SFk3TnJrcjkrMUdmcTg5MXZVVndWRjJ1NDVKM0ZyM0tiYyszbDVxWldUc25NYlE4eDBUY09KR0lsUEEzcmxSOVBWNllvb2tBb0M5QjcyaWhaSkx6cmU1MXp6d0FManFpUU5yR2JrbTZVSlpJZ2llMFZxMnRNL0thckIvS0RlZG5TclBsMDFkZ0pQdzhjTGdNRTRUdXF2UDdtN3VqK2lMUU94MHFyVks2Q3VTR0h6SVVVMVdHRGZiN0RtZmM3RWxMdkgveXZLZ2ZldzdSUXR3V21TWFZBNnRMNUlFVFptUkZJeU0wSzgrbDlGRG0zWUlqYmsxbzlab3FjMTh3RElSWlh5NytiMjZzV0NJUUphdmx6bUQ5L3RiSGQvRTRWS0lUejBXS0RSUDZ6aHo1dlVvUXVTeVBXSDBES2VqeUV5dXdwZkNvYjlQaTdyVlVYeVVRbzJaUkFBTTVITHJOd0E0NCtCbWdUVkIva1RlQTVGRVVBZFNNc2hMbEpxL1hKRllSTHNsOFRUekgvRWlKemN4bmNDLzdPbnF1OGRmT1JTVWZiSFJabitCK0didVF2d0huYlhMY0hjQ0h0VWRsWk1qY2lPUDNGckRwQzdPcjhNZFErVzAyczBRY3VxazdudCtTNmtEWjMvNWY2b3d6cUhkK3B4TG1RQVJLeDA5eC9FWXpxb2g5RHczK2lZMUpVQ1d1UDE5RVZidHlPWHFvdjdLc2VuL2wvK3YvMy8vbXY3Mjc2L0pWZWNTZXFkVnZ5ckVsQzY5MTZDbUI2N0cwK29RbGpvTW9ZaU1IVDR2dnlSV2VlaWlPUWRQVHRObnpLWTlob1RqdjZiOS9YbkFlci9Xc0hFY0lHTCtkc3VzVG9Sc1FhalpheWJ3aVozdlQvY2RFUUQ3cVJ4blhvK1FINGtITk9wbHo4OTE2RnpRbmR5bVFHQnQrMjI4WXZKblBLc1NkcERTdTU5S0VoZDFWSXFVUXRRK1BEWkVBVklqaFVJOHdVd2J1eTFKK2ROVFdTTTRyRzJpdG1TSnlOQTJydDRYZ2p6VkRXUHhueEltc2RYdkpJK1JVeFFJSUhHTDg4LzUwNHdaTmZ0Z0hwMHZzVGJDMTNhSmVjVDdzemZaeXFySU5DK2txYzEzVGtkWDBNMXBRMU5pRktkUml1bTRoM1dCRG96UHJKKy9aWkUxRHRoTndMRGNRQ2J5U3ErS2tYRk83TVNvTllSYzI0ZDlLaGhybUxVb3M2UFNJSDRHS0hObjg5U3grRllpNVFBRitBSlBtZlFtY1YyNE01eDQraFp2VTJmM1ZSMWN4VCt3ME1HeGdBTk44Y0MwUmdESlJ3Sm9LdXQ5NytWZUZWM08rRkMvbVhKZmxvcjMvTVVKWXVXcGd2cUptRTlqOTdzME1adk1pWGpLeWNtbklPN3VBNlg1cmY1UTNERmtyVzVYM2pDcythTmVURWdGRlJTQnVKdWgzbHdZQytEM1p6TDZ6LzlaTmhDaVUwbi95U2kzVEkzY1BPM2YvWjk4TEJzQ0dxQ0kxbXl1TVpnMTllKzlTeUZUbUFCcFc2UjhlOXlNdEdxSWNCR2daS2c0eUdkYVZtS2ZmSVhUc2diVjE2M2RWV0Rxd05KcHlrYTZxcDJxQlVsNlpNQXBWL0UzU2xlUkNPSldoaUZRRVFoRHN6QlpyZVFpQWpBVUFQMklrbEhDUjNvditqOVFTd01FRkFBQUFBZ0FuR1ZoV0dCcUE2UjlBd0FBdmdVQUFBOEFBQUJ0YlhCaFoyVXZjR0ZuWlM1aWFXNk5WTTl2RTFjUWZyTTJpUU5SaWtSVXFXcUVBT1hTU3EyVVF0c0xLbFViUzdSVXJhbXF0cWc5dEZKeGdpaUIvaUpTSWJCTDdPeXU3V1NOR3BMVXhJNldPbVJMOFJwaW5QaFhNS2VlK0FlNDBwMjN1NmNjK0FjNkc3dXVISHlJRDliVHZIbnp6ZmZOTnd2VzMxTWFDQy8yQjQ2NWV0Rk4zM3B0aUwwWFk5OE12YTh5Tmp5c3NFZVBnd3FkamgvOTRPaUhjQ0wwY2Rjbm9WRG9aT2pUNEhjL2Zqdk9Qb1BQNFVzNEJWOU5NWmI5V21ic2xiRVhZRVFZOVB2Q0xIQzZGL2J0R2xZdmJEQXE4ZTV1Qm1jNlhLU2U3R2R3dWNQRmtaOE9NN2pTNGVKeDczRUdJblI2OHV3VWcydWRibEpQempLSWRMcGhqeVlZbkJaZTlnTUlvNzZ6YkpmUVBSWTQxL005NndJWUU4NzdRVGpudDJvYW1pb3YzT0RGdUQxYmRCZXF2R0R3aUdaVjRxNWVadlRyM2RQWEhSNjlOSEZWZ2ttcWZYQndZSERnZi9FWWhJVUJQK3dWZnZEOVRBQ1FESFNQQnk3Mi9NSjh5dTR2RGhIUStCYlFSZjltVFJuYXJLbTRhRGoxREo5WkpqQm5QVytuSWs1ZHRvMjRWY3B0MWhKZXZGTEh5aXhmVkxHaU9mV2JqcDd3NGduVmpxNDBudUROaDFaMWhzNjhrdVM1UDNoR1FybUMyblV2TFJiRDhpcmxXS1VZVmNaa0JLT1RWblhOS3EwNjBxeFRYT2ZwWlVxekkydVluS0ZrS29JemNVYzNzTHhHQ2RRYlBveTJoS0FLVmlsci81VW5FWHFBcE8wWklYSDM5SGNkUE5CM29HOVl6ZTRkRFpJdGRBYWovMG53YTVzRTdlemZJUFlONm1obWJQVlA0c0huMTZnZDU3YUU5NmF3Sm1LMHdPZHlkUEJrSjdnemJYRDlyeDhMeXVId013YVhPc1A1bEFzYis5c3hEM3VLbXhuM1RnTFY2UllVcjE3SG1JSGFBcEhFM3czaVNSRmJsZTJWcWlNWHZLQlk0NHNpWmxjd0c2RlhWblhacXFlZHZOUWNnS2xpMUtDNHU3REtjN2NhamR0M0pKTFZuYzloVW1uUXNpbzBzQ1U3YzllZGYrQk5xeWpScEttbUl5YjQ5QkttdGVZSWxUbXZyRzYwVkw3Y1J2dWRWMGVDU3BnZllqQ3hFNVdQZUl5MXZDdkw5cXpoNUc4NEs3ZkozTFp1b3BscTRIaVdJK01aOGFiS1Y1NVRXVW05OUJHRHF6dUJlNVBnV21YSmpmK0lrdk5ncVdGanZuVGZLazA3a3h2ZXlMWHBKcHdJeitPRitYa0dFdXdFOEMwQzNEWS9XcGNHM2FmaW9sVVN5ZnRiLy9HbllucHJ2VHpMOGJreTFyUm1DOWUydDNDQ3ZpK0YzeGp0OTA1YWVIdkx5TjVtWWpiRjcrcTBNSzZzZVN0azZyWTUzMW9lTEJjd0xaT1h5QXcwRW5JUlV0bzl6Y25uY2QxczloTFozc3RKK3F5STY0ejlDMUJMQXdRVUFBQUFDQUNjWldGWTZjOWNCMklLQUFEclNnQUFEUUFBQUhCaFoyVXZjR0ZuWlM1NGJXenRYRnRURkVrV2Z0OWYwZEh6VEZGNXFWc0lUa2dqTzBib0Jqc3dYdmF0N1M2ZzE2YXJvMmtjM1NlSWtVVUViWTN3dGlvYXpPakl6ZzR3T3d5S3dPaC9tZTNxeTVOL1lVOW1WbCtyaXU2R0JpZDJTd09pS2l2elpOYkovTDd2bk16U3ZzK3ZUU1pEVjgzTVZNSks5WWVSSklkRFppcG14Uk9wOGY3d1Y2TkRQWHI0ODVOOXc5RnhNM1Jtc0Q5TVpQWUh5VkJ0OUhyYTdBK3pKK0hRbjZLVGNGMWUyU292Zjl1RHdxRy9XTllrV0F1SC9qeWRpRjA1RjUyNjBoK1d3OExPY01aS1Q1M3N1NUNJWnlkQzUvdkRtRklTN2ozWjk0V1pHSi9Jc2hLRURaV1ZSQzZ5T3dNalNRbUhCcmk5WVdhSFBickVIcWxVNXc5dzdjRklMR01sazd5aExGSERVSFM5Vm54SkZDdXNwTGR1TEdlajE2M3BMQXhoSkIyTndadXphb1NiTys4cUVYWFp2VEJzeHJKVzVsUXlNWjdpUStlbUsvYUdFc25ra0pXWmpHYWhkRGlUU0dWSHpPeDBPalNVeUdhdGtRblR6UEtYK3FKMmViNTJPUkNOWFJuUFdOT3BPTC9sL29KWFJlQjY0U3E0TWJSdzZLdFVBaTRuSjhPaHMrWlk5bHcwTTU1Z004bG15RXJYMzM3Skd0VVhERmd3ak1tNkVoamw2SVE1S2FhYXNpYlJST3F5OVRYemJlajAyQmk4Szc4VTAzMDZub2wrSFhhYVJLeWtsZUZlcWxvUkRWZ1pyWmtlTmE4MUY0MU1STk5tcmF5WEY0Sm5lVEViQ1pKSlpibWRPeGV4VWludWM5WnpKcHFhR2dNSDF5MG51WEV0eWJXRmhHU3NTckN5UEplU1FyQ3p5dW9XVTI5ZEIzdzRZaktiVjNYRE5KOU5wSnhxNHZwQ2RTamNNMSt5Q2Ewc3FMQlRQeEpOczN2K3JGTEdqRG92UFdJbEUzSG9SL2k0NW00KzFsRllWWUNFTURQdzJkZ1lWZGhmbURsekRPNEJxMkpCT2dZcmw4NzRldXRlQ25vMXI1ckp3V2cyQ2k4N25UWXp3bWZPaXE0OSs2TnBUWnJaVE1LY3FsNWZEMFdTMXBRWkYrNDRaMTAxUjYyVGZkenBQVVNWRkZsM2VaMDdYU2NlUHE4MGoweG42dXdnV1pHb3Q1VWVoQlMzblZQOEVZWWVWRVZyYmpmQTJVT1NaVXhSYzhPSXdMb2tLOWhvYmpmbzMxOXZkYnk5RmEvVUxybXp1TE5Ic3RlVFpwVXBCa3lBM25BMmRMRktjNWNFcThHejA2bTRlSUlRckUySytUT0tOUGFzRGdhaG9hUjV6ZUptWVJYRGVwaUF0Wmt5cDZZcTQrTGROc0pKT1hvNGFVVFNBamgxSDA2d29KR0NQSEZBc1VTNmdDYU51czBJTU1GMEsxajNCbE9QSm1HRWtHdk9JNExZQVlXYTdvMG1yLzZPQ1V5R0lkSER3d25USTRlVGlxaGtCSERxT3B3d3JBWFo3WFR1Y3dLUEZNVVZZQjRBVVFRdzY0a29Za2hJbDEyNEVJQUNrWkVSOXBZblZZZk8zS0k2Nk52ZDhRQkswWkdrZHdGUTZ0RURTbEU5bkJRQTZyQ0FBcWJYVlI4Y0lNbVFWZFFGUU9rK2NJSTVoWmpORzA2S1JKQ3NZMDgwYWJxa0diSXJ4eHowNmV0NHNLU3FWTUpkd0pKKzlGZ3lVQ0JPUjRBbFNGMHdRZFF2NS9Id2VjZElvc1J0aFVNSmxxaXF5OTZoSHNRaU9xYXVkaHhLQ3VDRnF0N0M1TlhaOFdCSkkwbzNkSW5JUjQ0bERXdEIzblFrZVpNaWFaVkY2d0lUOVhKNngyRFNETGNWa1RnWmttRVl4Tlc1STB5cXJMbkRUTEVMb1V1cW9ybFFPT2pYMi9HZ0NYaWhHMmtUd1VlUEp0VnJneWxBMDVGdTZ2VjBaMWZ2Z0p0NlBRZmQxZnVFbTNxNlpuUmhVdzlWNFJSTnBNN0V6YWdQbHJBQllrZ2JBYVhTR3FJNk8yOXBBMDJvQVUwdGx6L0MxV1VmajJtWFk3eVhXdnVXWUd3Ylord0lSSFFreTlFeGhiWVBLbmFJNGVOYzJ1UlpndXU0aXVvU3h0NnVKVWlpKzFJVjYzTWdhY1d1aE5pVkdFbU5yVHplcnZKeTRnL3ZhU0thaWNheVFBSm5Mdkp6bktIb1pDSjV2VDlzdjE4di9icFJmanBYM3IwWERvMGsvZ1orWTRtYXN3REJsR1AwczVxeFliQTFub21tSnlyRytCa1lSSG5RTE0xY3h4d3NEbm00dDlMcDBMQ29HTGtveHB4TlZ5N3plemw3ZmFHdythQ3d0Vmk4djFWK3ZGdllYQzNjeU9WM0Zzc3I3L3A2czJud1JacjlFclo2cTg2b0ZqWHczR1YrNThqRENTVFRFd2dUK0ZIZ1I0TWY0d1FpblZFZ2NnWG5ZaDRWTVZuaVNGRWNML3BTSDNOS2JlY0pwRWtYc2IzYWhvMUsyMGI2ZEtCY1cxQ290bnZWa09vSzJ5S3kxd0hlcUxGbmpJbXVWQ25VMVh2RXY2OUJKeUVnV0tVTkRxbWFyRkZvMDlqM2M0QmpETmM2T3VVL0JqNW9ha2lxUm9TVWFNMWppTFI4OFVIdlhtdURiNWc4MzhuM3NPQTljN0wzbHFQZnBPM3I0UUh2bmlPZS9ReTJkSmJmaExXLzRrOTU5anpROGtVaUxXc01lcU9qVTVYbS9xa2MwcCtaWkI4Q1dGTlYvYTVwTDQvUGEzWDVmaEJYYW41a1B0VjQ0SzQzSHJqVDVnTjMzWFhnN2lpT013NHZUY2YxbWc3V0V6RWZVVmNoZWxIMUpsR1hwUWJ4b1hEdkV5aFQ5OEZOTzhLdXRsYjJaZzFxVThseGMxaE5PNUoycFJKQzA2ckdtemdteDJrbGhvN0ZOUE55QjJFMC8yemhRalNUZGo3RFVIU1orVnQ4bFhFcS90ZnBxV3hGSnJ5bWgxZlhsTWI1b2FSK2ZvaXNTNGk0Z2xveFA5aVFsQU5HQjZCKzNnRkNOYzBnRlJjUm1mMXRTak02Q3hxd1Y5RGcyTjBuYUVBSENCbys3dDFFSC9jVzdHZXJwUS9QQzNkZVFlQlFlcnRSZkhLajlHRyt1THFZMzE3N3VMZkV5bmMrMkR2M0M4OFc3SjFjNmNQVDBzb1NLMTlhS002OUZrM3NwKy96dTNmZ3VyQnp0N0QyWGVINXJEMi9ZK2Z1c1dxM2J0bnZmb1k2K2UxYllObStlOE9lK3lhLyt5YS8vWE5wOW41cDYyMWgrUlZVSzk1NFk5KzlBNVhCaUgxbnNiU3lhcjk3QXhWZ2JQYjd1V3BRQXhieTJ5K0wvOXJvUEtKcHpOeEdyYm9TY3JoQXhsdUoyb3hpSE5yeENrRDhZNWgyTFhEKzhwUFRCaVBlNzNEWTl2NXYwRUV5MktiSzFFc1NIN3V2ektnTk1xTTFxNHphckRKYVM1R2g3WW9NMW5WSmJVcHZuQkpIWTdDbVNwcFBoaU5PMi8rWFZFYXRidFJVVldiTWlKTTRxbENvT2FhcUN1bEtYcW1RWnRlekxmb0dlWmQ4eEIzcGtoYUloMHM4TUlpSFVBNTcvWGx4NFo4Z0E0VkhiNEROUzkvUDJqLzkzZDZic2VjMkN3L1g0S0tyZksxOFFyNFdDRDRFWGZzYklKVUhCMlRidzdiL1AyRnJUTnBPQ1NDZ3BDMVNBcUpLN3NNNjV3cysvaTFIUU5lZEpBVWFZUjV2T3lsZzFWc2xCVlJTaU91TGhpQXAySWZYQ1VzSzFwK1hmMWl5RjI1WDZieXdlOCsrdFdybkhrTWNidjlqRlVKeEtDa3V6QmRmNzVibU4xbmh6RjdoMll6OThyWDk4Z2EweXUrK3luOVlMbTNNT2puQytvSTl0d3JsNWNjL0Y5YStGZUpRL0dFV0l2L3lvelg3N2swaEhma2R5Q2xlRkovL1dINzBDMHNvdG1ZaEdRR2JwWm1sd3UwWDluTE95VEp1UG1SbVYxYTdLU3lZZnNwRVFKRE5ZUklCZnd0QkluQTgwcUljVHlJZ3Ztd0tsQ1ZJQkg0ZmdrR1pZT1EyeXZQenhmdXJwWTBIcGRmZkZ6WWZGRmZXN2ZVbmdxYlpwdExiamVMcVlsZjVXZzBTZ1NBUk9EaGJhOGZEMXVMYnVZQ3RBN2IrZmJDMUFteGRaZVhDMm5mL21aa3QvZkpDN1BNWFh2dzd2MzI3OU0ydmJGTW5kN3VyYkswSGJCMnc5Y0haMm1pWHJZbE9XN0Exd2RTWHJjVzNtUUZiSDRpdENmc3VZbCsyTm5EQTFoMnh0UXBzM2JUMVl1L2NGNkgyYnpQUDh0c3orZTFiL1BmaWJ6UEwvUENXN2NnWEhyNno5M0xkNUc4aWYwTCtGcGcrQkgvN0d3ajQrMWo0bTZCMitac1MzSXEvcWU3UDM5cEIvaVZWd043TXk0YTJQM3RqcEFiczNSRjdhL3lJbEgweVk3OThVdmh4cGJDMVdKN1BzVzliMWxlSzY0K3FYN1hZN3pidDVYbDdadS9qM3BLZDI4anZ2cktoMmsrNTBzYUcvWGE5cXpTT1B5R05DMmdmZ3NiOURRUTBmblEwenYrbnA1Ti8rQzlRU3dNRUZBQUFBQWdBbkdWaFdIZ1Y1TTBFQWdBQXJBWUFBQlVBQUFCeVpXeHpMM0JoWjJWZlptOXliV0YwY3k1NGJXeU5sZDl1MHpBVXh1K1JlQWZMWEVPZE9FbGJ5V0dDb2txVGtFQnJnZDFtaWROYU9FblZaWWh5endOd3pUdXdCNWpnYlNadGI4RnhHdWVQdFNNMXVZbVA4dnQ4em1jZlc1eDlMelQ1SnZmWHFpcGo2cjFpbE1neXJUSlZibUw2YWIxOE9hTm5yNTgvRTh0cVh5UTFmQkY0eEtMUzFmNjZIZlVSY240SkdwNVB5ZWVZdnNqYmgwNlFIOW1Na3ZWV0ZyS0pRZUJFenB1T09aaHZyY282cHR3S2NHWmVTaTVrRG1QR0dKNERRN1FpcXhXRTVqMUZ5d3ZHV3FIVkNwZ1ZrMzdLc3NDS3BlbFVYdUY2dnBOYjFPWFc2ZVh6akdlZTFaTjVGSVVjcnpWMC9PNWtHRXZ5TU1CQjdvRGRDZ2RaT3IxS08xQk1SanRETEpYV3k2SWU3UlFUYTJVaDhmVmhKMk82cXJUS0tHbmc4M2ZIWlprZ1VJQkRISVVpSEFveHlPTW9CQVpnVUloREFRYjV1QkUrRzVqcjJDbmVxMUs2OXBwWW13b1UvVVdxemJadXR2VkZkVk1lMnhvY05FckhwSnp5ZTl6M1Q4QWhjd1JuMHg3bkF3S1dBaVA4RWRGUENBUHoxeUxaeGJTSkR1VzhnVCtPSDJLeFRmYXVQeWJXK2dPdXI5UVBjSDBPZ2ttaDlBRVdRQldybTlMcGhCNlpXY1Mwd0tvK2FOa2NXNWErLy9mbjRlL3Q0KytmajNlLzJsV0VObWxQSTBTVHpUdk4yZW1hemhFSmpUZXVWYnpWVmZyVkxiNEp0cVdZYVhmR3NmWVVmS1BWeGx3QjR6eUhCSHVhQ0FaWnVMT0tqOGxHZnRqVmNMc01WVTJVbVBYanpEekRkaGVURVFLYjN0NDgvd0ZRU3dNRUZBQUFBQWdBbkdWaFdDVHcyL2c2QUFBQU9nQUFBQklBQUFCeVpXeHpMM0JoWjJWZmNtVnNjeTU0Yld5enNhL0l6VkVvU3kwcXpzelBzMVV5MUROUVVrak5TODVQeWN4THQxVXFMVW5UdFZDeXQrUGxzZ2xLelVrc0Fhb3B6c2dzS05ZSGlnQUFVRXNEQkJRQUFBQUlBSnhsWVZqNWJvQ3pKUVFBQU5nN0FBQUpBQUFBZEdobGJXVXVlRzFzN1Z0QmI5TXdGTDRqOFI4aWM0RURKR21TdHBOU3BtMnNFdEtHWUszZzdDUk9heTJOcXlSbGpEcy9nRE5YSkc3d0F4RDhHeVQ0RjloTzByUk4zSVdOZGwzcm5KTG41L2Y4M3Z2OG5wM0U5djY3VWFDOFJWR01TZGdCK2hNTktDaDBpWWZEUVFkTUV2OXhHK3cvdlgvUDdnL1JDTVgwVHFGWCtxUThmOVlCSnUzd0FvNVFCeHg3RWJ3QXlySHZJemZwQUVvL2d6aDB5QVc3enpvV25ZOUlRQ0l1d2NnRkhJUURGTXh5Y203TzJITzV3Z1BYUldIUzZJQUhscnZuK1Q3SUtHMUswVFRvVzJaT2FWR0s2VURQMDNMS0hxWDRSdHZhbTFJTVNuSGRGbkttRkYxajNUeTM1YmhURWxPRzJtYWhyTWtFdFNIU1lVNHhLUVg1emFabDVCU0xVcHBPeTNSYVFKMDFYUzFzTDNra2RWeWxVeGQ5Y2dySEtmZENBMi9zRGVFWWRVazBnb255YW9MZDgxTVluM2ZBWTMxUnpMUkhGd2RCMXFGL09hWmFleVRBbm9pOWlJcFNXRU9oUThmOG1ya211K1lNbit1ckZ2cEVMQ2M0UkVzNXBseHZFQjRNRTZiWkVHb3NSRkxGZFUyOHFabXBxYmxXb1MrV1dtcXJNOEc4NVZqZmFtd2J5OTE4UmlZaHkxaU0xVndkREhCSTgxcVQ1alhrVDUwQjV0RFJrT0JZUHpoMEdmR3NYVWE4RUNranZzM0Zmak1LZ2x3WExEaGhzMUVoUTgxN3lGRFh0M0puUTgzcllGdkxDNkhtNktZSEtuMWpHS2psTjlEZXBrRmd0Z2EwcjBiTFM1Z2tLQXI1L3JzaDk1TC9oaTVoNk9YVXpwcnZpdk5ySVA4SWpoa25uMS8xcCtBS3A5UU9yZG4vYTZ4cmJLTmtyR1dzeTl3eTFoc2Q2eG9GZEdXeG5sMUdpWmVFblAwNDlBNmlpRnh3WGdzb1Bmd2U3ZHgyM1ZaRkgzUHNJeHk1QWFyM29lZDVPRVFSVGtUei9KWjNpY2phekYzaU9yOGJOUFNkU0dSMytKV0NmS3VjdDBzQUNFVnVQUUJzZFVuZHNROG5qck1kTldrYjMxemVIWlR4OWgwRmdFd3plYnNFZ0ZEazFnUEFWcGZVRXJ0SGFTU1NQN210N3llM2VjUlEvM3BVUUtzSnJqVnpVaGZJN0xHMWUxcUpsaVhPMlNTMHJLN1dTQWdzY1k2RXdNWkJnTGFKRnhWMkg3MUwrSURqS3JIVFZ0R3dyaGQxVzEwbXVMWld2dWd6YnJyb2s0Tlo4V0J1QlJ5cEdvMWZhekx1enNXWFN6eUU3bm5OWDV2Rmc1OXBXY3dqWE1FZ1lxc3o1WlN3UkVuM0VvZm5neTVPOHNlS28wS2xaSldlRldKYUZrNEsvZnI1OWZlUGIzOCtmZmp6L2FQeThOZm5MNDlLeDRhNkpFelNrMVFuY1dYMkxCZ1Vmc3MveU9sdHdKL0thaWc5Z0FQaCs3MXFhZVovbGFaZEpVMEErblZJYSt5TXBkZVFSaGM3QWpSbXlHY1FMK0dlVi9kYVIrU09TSmlMcjdLRE5mUFZnTkpMTGdQRXZ6LzNoM1JKR0tJNEZscGY2cVhycStsbXErTHhwOHRZc1dsOU1zYnVuQ1k4eXU2Nk9CNHkxd21BTjk5ejJyRUdzM1Y5bmpNVXdBU1RNQjdpc2ZJU0prTVdlSjRjODRHSWhudkljaW1NTG5QR2hvaXhOeG1OWnZtc3BpQk9NQWpJSk1uNURLMzZ0MUc3R3hBNlpMckZMcm5xYWg5blkxa01VaGtBMVZIT0pnZHZ6TWdaaVQ1bGQ2enkvQVZRU3dNRUZBQUFBQWdBbkdWaFdFRUdFdHkwTEFBQUNDMEFBQTBBQUFCMGFIVnRZbTVoYVd3dWNHNW5UWHBsV0ZUZjEvYVpvWWJ1YnFSekNBVUVhYVJER3FrQkNaR1NCaVdHN3BBR1FVSkNHcVNrUzdxN3UwUzZHOTd4OTM4K3ZQdWFPTmMrWitkWmNkOXJyekIxVlRsc0RBb01BQUN3RmVSbE5BQUFoSU80am9PQUViOGlRSlVQNGcvOW83eStNd0FRdVB6N2dwWXRhVDBBZ0E1UWtKSFU4a2cveVBCMklkSk9lMnBWZ0l3SzhEQzMwekZtRngxNmtQdnc1L3daYS9QN1VzdFpFN3V5eWhwZTlSTm53ZXJUMWV4R1dXZEpWUlhsekhOK1NsZm00ZjNoRWVvcmFQT25UM1ZXdzl5L2NPSzcvQUltMzc5SmdFaHBMYTkva084clpaZjNDQXZFVTJicFZicCtlTE9VY2FqS3dvaVB2bFE0UWp1cTdXM3l6Y0JJcmVpdzlGWk1iYmtyZ25SdGZkMko3VlJ1SGlCTjNtOXpKU1pObGx4ckNJOFl5UHBvMU5WbG9SNUpibzMwTS9LUU1EUGo0SkZxaHlleW1wN2JoQ0lJNVYxUHpKbHlSa0x0Z210aXR1UGw0STRtZTM1ME5URzNDVGQxaUpwSDdDSDdJZllzbnZDT3NkcHJVT29oaGFIdXpYaWwzWUxxbk9KRHlteHR2RmlldHVLTjJFa1U5VE5Od2RSR2VZZTU0VkZQazJmeGQzOGNBcHRONWdzdEwvaTVHOVVxbFRPdWVPbnFsVnZmMWRtSkJCUmFhd2RIZjBaeUU2NTRoai9Ba3hhek9PTC8rWVBYNkRQODVhTWRZUFpUTG51dXVpS0lnWXRrY0lqZVF2cVpaVG5HOUswbmgyRWVBUVpxYkZlZ25XV3dxYnFpZ29TVXRydzFzaVZTNHNCN2Irb3ZoUjEwU2hFb21oTkFQaXRrZXZwWXgxVVBSUUt5bWpnSzQ1UDJVdzdETzc3NzlVdi9rd09wSDRWNGdWeEh2b1JlcUdUU3RvUWQwQ2JSUzhYejl5OFJrQ1VnaEpiOUVrQ1ZDRkNUZjY4aEhRNGExWXVKWmNRRVBFeHlDQXRJMVpHQVhyNE9DZ0FxQlZTK25penFKTy9SVmxoWUFFbEIza0dRcy9SOTJpT1BIeE5Pbi9zTVR6OHpUY1NISy9qQjg2eVpOY25RRmFzR1I1VWlOUUE2VUZnUXZXUlFJUFREaDJ0NTEwUXpnQWk2T1Yvanc3MGtqOFNveDlFeExrV1BITUJ3dEVHQVZJOThxTDNGQjdQQkVoWHkvVmhZTlJSZ1BVekxnNE9seFJ4c0NnVHRhTVhTR2Iya0ZOQ0o4U2NQTm9VZmZCREVRZ0t3c2xDQXZHSldsTHl0SWRRMk12TXcyRlVaSGhJWm8zNlNGNVZRRzBBUHcycXpmNDBjcHFGQU42ajhuR3NzeUJJSmhzcHYyZ1pObVNCMVZKM1dtSVlJUFE0bUV3akxzK1lseEhVNEYvWERmOVZUcWNIUzhvdUNwZWk1ZGgycW5JdklBVmJrTmlnQTdnNXRBLzJ4TW9SaUlRVjNwSmdDSkpxVG9ZVlFqcnltQUFrWUZDbjRnK01KRjZFRjJCVURIMXFhS0lGTi9sb2VCZFIyZzhSSEFVTFNJcmx6OU1ldEtWS1h0N2JWa3NwbVY2RTlMOTl2NkxlQUU4clAwK3lJZ3RvSUZaRjVXUWZpZnNGWklpVVpFZ2o4ZHRwT0F2SEN3SENCOGxDTlZQODR1dmF5SlN3QXlSeVA2STJpSkNOK0pIR2lwa1NDWHFnZkdxeEgxYlFUcnU2R2llOEJyS0l3dEUxZnpJYWxMd2IxdHFObXkrQ1p3d2tBUGhDeW4rVGJ3L2lrRnk5WmVBQ29VS2VwU2hBeW5STjBWWWdGQUkrWkVNWnVaV1h1SGFDSWZzbURLMk1qeFpVVEpQalRPWXFpVWlSckFoZnM2S2h0ckpQeVNocWVRNmljL0w4bEZBWmhRTlpQeHRPUEZOblhwSGlWUkRJWUdoUUpFSVNzcHZRVnMwcUU5ZWJSWUtUaUVaVG9Vd2JxR2phNjJYM2NIVitkcjdGNWFKRjg2dmM4RklGSjUzU0tpc21tVEZ2VmxlN0pMOFl6T3N4K2tnbWdBNENSTTdpRlB0QjI1elhxaWdsdGo2aFlQWE9zc0Z2NkNYeERhek5JUTRVMFFlQm9NUDNqazRwM05SbDN0QVl4ZXFFMSt4dENJZ1IrS3lOTVYvWUZybXVMUDV3ckdFaDRUays2Mis0OHVNQ3RXZHBmemFJZ2xFbjVKem1aRzdZTHFud3BBWFlMVkp4TFRpVnFCeWlybm5yUkY3eENPOHZNbmI4d1VLcjZoTm56dy9RWldvR2tvUnZZQXRYTVp5b3ZzZUZhVjcwbWk3ZE40bTVOVkFHWXBzOUIvczd5Rzh4cHF3K1ZuWkFlQ1RFM2Myb091OS9CKzVGTWJyOVFuemdheTV6UXhXNDI0NUhRY0tqRXZLN1BkeWVvcWFseHc1K3VraHBKSXF2ZklNd0h1VkZYeHJUVjltaTI5RkhMM2VIbm8rWWV4OFVod1JWT1NNZG1YM3lCY3VxNGN3NUhUVmJWTmVFVDVyeDRiWlJQeE94d3BxWlZJdk95eGo1Qld6dHF6MXp0a0dPdjFqN0I3TWs4blBwSkpQTVA5M2VtWmxLazM1K1VLeGxMejVZMTVHMkVMZFNCMlBiTjVZc2ZzMytnMTErTUhBMTFGWHBxRHdTWFBUYXFSc1FNbWp4T2tIQkZvVzc3czVzT0locEdzakdNT3E3L2RFK202RGs5M2EwUVRxMnhFYkVpcHpIOU9VRzhCYXR5VWVsYTZXd0c4dEZHalh3S0x5Q0RFV3FwblRnK0d6cFh0WVZvb2pyVHdZNkUxWmsxa1BTbDRTVUpsbUorRVRyb2g2a2xXV2dwZmg2WnBsSHB5d2h4R1F3SjdBQThvSU5UMHB1dDVicEsyUkk3akNrZjZFaVRTTUZRSVBBV1U0M1JLZzQzaFd2b1kwQSs2S0ZnSVRsOXhKa01ObGRheC93RWFoMEpmdzlnc3FHK1AwWlhXQ29oQU9kbi9TQTRPS2cwSmlHMERUWmoxY3IvelZIWjhKc1gvZHE3SWwyeVd3ZE5CUlVGVmY0akszOG9SOGdlTzF1SlVlTmw3NWRuVjh1ZmoyWmFMbXNraWVwQTZnMFk2cXVERklEbFd6QnVkSUExRU1wbFhBUFhnS0tTV1Q0Y0RWNzNseXkrellVaWg1bURSZEVtVW5lN2R4cERTNUdFK2Q5aWFHcEx5aGQzcGNzeWROTHB6QWVGczBBbHpGbVZmL2dWV3I0UWRnMExLK3dQeG9iU0hWZkdWK0ZuU2RoZ1FnQXBiQ3RzZW5zRmExdEp0VGVzNkIvaFhTbUtvWndpZXgvaDdXUXFleGE4S2UzckdTelVoSVRIK3ZsbVpBa2Ewcnc3dllNQXVrYndMRWJYVkVnam1HUmp0VDNBOTY3T1YrVHo1VDd0NDNGSXdCa2hBSTNYY1JWYXFBVVlqcHVxZk5LcVBiVFo4UEFVR0JKeW5PcFpOWVZaTlZNaGVXZm1EQ2M1RXdsZFdPcndEaGdKQU8wRUpOancrM093VU9ud29Ra2tpbzR4Qk5lYkZxd0FpYnc2T0plTzF6V0NIUFdkUHl2MHpIQjhYYzM1OHppQjVxc0FJZ2kza2FMRnVwNHRtUXR4RUNqYkNZUXJKZk5GbmNFcHJ6bnBPTEVaOHhNVjhBMVBBVUNXZ3ZnT0k3T2FjZGdyWUpvY0FLTmtCb1I3cjVpQlZTRWF1b0JFRENCQUFaQlZNUTVyQ2Y5WWNBRmtGWDJRbHBhR2tsR0orOXkzTVUwd2V3MDNLSHJWc0xma2JwWXMvM0V6TytsSHM2cnBGNkFQRnhXS3JuSmRjcHFPak5PTjEwaXlzRFdxODFqZU1XelUwTTI1NVhZRDdjYlVjeW54MDBPWTB5MnFON3N5citPMFRobFNZaUl1L3B5MXA4NS9yR1FqU0xZTnkyTWlPVWZvS1MvUVlIOGlSdk95RFNuSmd1bEtBNUxRSmJLTzZmZnpOKy9hNklLb0J5MUNjWEFrSmxacGR5bWg3aWljL0E1Tko5Mi9IRGNPbTg2RzI0a09yU3BubVFvKzZyYnhWVmhQTUFNQjU0UUFtZVl4MDlzTnAwVDFsRFZkbXFteW40NGIzYnp2dWptTm16eU90YnMvZGJzS1pINWM0Um0yNkNhS3ZJamNhL3g4dmd5M202MHczWit0L01rWmcwQVFjKzJzUnFEUER4Y3pQVEcwUjdkaEE2dmtVV1duWTNLMFcxdGJTOTVYUzgvc1FwVmU4UDQxdEhoNmZEQ290YTFIbUlMWDgzakpuTzljNnZ1RE1Fa2ZOOFFmTjhvZi81Yi9xOXhIVkNxeUVtR2dCanl6QzFMUzRRczN0TmliTHAwb1VIdjZxOXY2Y2p6NGx6blQ5eTV0c1lmekNidUZXaTVFYjduWWpuMDZyd2VlOVE2NDdrMmQ2ZmQwallqM0JIM2pXWjdVVnBUMFdmN2xlQk9mSDFsTnJVdjl2VVA3NzkrL0xTZFJEb2FmRDJwTW1nb2pNbjJOb1RYbkVYWE96NTNYWkd3eVBSeTV2NitpbHRUWDN5QlVLWWZWK051MjAvV25PSmhBcE9PZnpaYmkrNUduKzVGWFY0djhPY3k1cUkwRFpPbkQ2SCtTWnBOcFdMZzFmOVFsbUpIdkZiaVBxejN3Q05TT1NVZXZ3SisvZUVGQ1JEU1k5bnh2NEtBYlBUVWtOSjhQK2NPOURvTTVqZTByZ3VpZ1BvUGF5S25uNTZnVjBya05pcnlzTUxnT3Q3UjNBS0ZVaEk0T0E3NXFXVFBrNEFBcThTTTdOaGY0Q0dUWmFOT2pBSFE4bURtcTJqK2VwUmhTdFcxRElVVE1VNmpWUmV4TStHTGMwOC95NlB6Z0VDNHFIaDNueEtLNWNtNm5SZTNwY3BPbmpDTXZxOWtwWENxaGozeGhsNWVYeEZlTHIyem1YYTI3YktNa2tYdkMxRk1KZ1VqckYvZFVNQVBWbEtiWVo2T3U0RmsvcWFxMUt6VHpmTjRLbUFxMmc5dzhwY1FQVUt3YmE3Q2tLYlNOdGNobE1RUlBNYWg2SXBXVU5RaVVLdlZqY3d4b0ErTHp1bmFxaHh4cjdMMWZaUk1GZ3hSTmhhWDRBWGgyNEY1VDdpdmp3WjlvdEdhT1JQRURaYWZ0YUxUS21XTE5KU1cyUDRoeHFWOVcyOHlVM2Q3ZWZyVnZLTXpLeXZyMXkrTnlmNjZycTB0V1ZsWnpPT1BBNEJzaEJDWkhVNmp4ZzZyYWJ6bldrMG90QlNOTVhlSkhpWXdBZXhzVVM1NEJiVFpKSWlXSExQUVBDSjhPVElZaUtmeGVKT2o3bUNzNHB4L1VpbGVtaXZzQ2xSQ1ZsYWkzUGVuVEZKQllpSnhpSWZibEJ4NFN4R2I5ZElzMWlxOFQrQ0pEaTBhWnBjV01IQ2loeDUyR1hXa21OcU9HS3MzZEd2ZzB5RDl5Znh3aTNyU2Rab09xMzFKY2JOTVRUZDNvZGtBaGFML1k1SG5HenNIUkU2VTB3MlVvNUZPU05hSnRrUlhyMmZ4bUI4UFBtUTIwZng3YUZTR0dVNHNUWGVkeUxNcUpLYnFlWnNpU2JramUwMFZVcjFNa3FoZWpoNWZ4Y3RpOWlhUlN4cmNraFJDSHpWSmhNRWZ2WTZOSFZyMU1wWUR1cmxYazk0eDAxOFM2RlovR21wcUw3QkFhQ3ZPYnV1VlBlOTlqeE5ZOWZaYWJQQ2Z5THpqUWFiQUx4dDZUYlVCNzV5Z3JMdlptV284N01BUFkrc2p1eXA5dXl5a1JPbjYzOHZTWXAwUzYrWmkyOW9Oc1k3UnZxRGc4M3hyZ3Z1SE1LeWpZbWRJMXNiT3plNWdRZjVpUUZNdHl5WnlPZWV0MFZuUzYvZFhoOFdIbDZhSE5JcHJtMWUzWGxmdlhSRjNFSERwWUxWdjNDcHFMTEhQZjQ2bGNFbDk5dmpUMGZiZ2daRkdseWhxVW8vVSt2OTByRjcrWTFOUWRaRSsyWlVFejJzcHdYNjVIdUI4MDFncnZ1OHZnWU5RWk5jTmdtYkw2L3NwM1BhcVpZdDRJMDNDbEM5dm9qaHA3UDBuc1VZK1ZhR2l3TjF0cnQ1QWpHM0Y3Vjl2UzhyamVGYkh5ZUZsWG5xdkFYUytKYUxmZzBPcDlkMUJuZGY4QjBTZ0VsOWE0d1dXWCtFVWZrMkF2bTY3blRvYjc3Vms4UW9BMEMxUmZYYThHNk00eUpxZlRGeGh1SGRTdERIdGNXYVJ0WHg0c0lDWTV4dUVRcHpRY0t6THhhZUJuZjM5L1dTUDNRMVRrOFBDd3JySG5Wb0g0dzY3Rkx0TVZyV1MwSmFyWGZacEkyYy9QVjRlcC9GYVhTMC85SE9YMzF6M2lMWWJOa2FqdHgrOHRnVXFYdzBYNHdVS2R3K0ZpdmJXSWlmZkZsT2ZaOW9XM3BNZjFyNW40eGZ5bkZVRTV3eTBFeGtIc0R5Yzd1K0x5M09UaytXNUJKcmNlZEwyK1NoT2wwL3J1anQzdFRodmMwem93S2hDcno3T29ScHI2VnVrdlhuTk52R3lYTmRkVmpWQmV0bDl3aW1jYnVkTGw0YytERnBVZThiL2tuK1YxMy92U3U3cEVMOEl0bW5KbEdMNG90YUM3ZVg1RTdtd3FDNXJTYXEvSUtNRW9rL0VXWVkxbElNc1hxTTNBaXpvdlJrNEtaTmEwQVBCK25JaXNFMnBpczhVbUQwbEtTM01LSDZjekNCQjE4ZDFpRUdnVmdFTzFOblkwNDJndy85aXBqQmFwK0xIU0k5dkk4bE5GNXdrbmd1UEljWGlsMm5NbHNFTkNTYUozTUVqQTBFNTFMQlF0SEZTOG9uQnlRd01PdlNSeURIb3lJby9NbUtxYWp5a0tnVC84OWVKTDZDYWU0Y05Ud2FiNVpIQVNTMlVNK1ErL01TQ2pYRU5hNUxud2xSQjVWNkV2dVBwU0RLbk9Ga3gvOTBDS2hhYXg4Mi9wcVY2Z2s0R2ZGekk4RjhrSlNsMS8vMm9MVmdxMFRYS09pU3V6R1VRYmFsOGVMbjNkWmtlWS9YZ0x6MVhCZG03UzJ1NjJBS1FVU1dTYzFYYXpRbkZoWDRsOFBsYnNzbEo5SFhNQmNDQWdVd0dvMG1ubEEvVG9RN2xJUE9vWTZxa2EyWEdrckFCU3BMd1p1WEsrTFRRQkc3WEtkamFwcUlnNWxKT1FCQVZJMVNCSFp2MDc5R2NCQStoR1pWa3FQMkM4dGdoRGJ1MHJCWUY1cHFmRFJhMTRXWHdySlJscGdPeGdNSGdDSEp2QThVdjdIUjFXZ2taQXpRY3NvZ1FOeFZUaWlTaS9IVStjaXVjb2dTa0FiODE1NjExVGEvZElBR1NVNkRWamprNmhET3VrVkpFMUdIbXcycGJSaXQwZUpMSExyaWhwemZtcTRjeWkyWUpBK2czVytxUzhIL252UGt3R1RMRUJBUkIwZ3VJd2tZblVjQXZoZUlLQ2d2b2N4Z3lTcHNiRzFzNk1zdmUvcGtzQXMwa0tyUHlheUozUjdMTlFyT2M1ZFpCVERUdzRudVdweFAyZ2MxenM1VFpHTkpzZk5ncHlORUdLZWxoYm9JWC82RndDZDE3Z0RrQUlhQktoNHBuV2kwdVF0ZEdGSmdMcjVONUs3VmdCM0hsRXFFZ2hDY2l0WEFxbDdlYUJhSndxQVVPRTVJSHFpcWx6SW0yNXlIT1ZTU2h4MXorMTZJYnp4cUVBams0S1NnREVCbWk3Q1ZCUEFTVHd2Tmx1WWxNMXRLbkRBb203QWxrSlV3Ymg3WU44ZnZicVJIVDVIMVg3dEpvYUJWUFBzSDJOS0YzR09kRm1iam5vaFZKVDM4Mk5hbFp4Qi9CU2xFVGxqVldtZjhIU3BNM0EvSlNvOHZVRkFoOHd0VExjckVmd0xMdXZlQWZHZ2o1Z3g5QmpCc2RydGNzUC9kbDdIOWJlQ1I3cGNUcnNMamJYQW5lNk9aR0prSHY1elRiWG9lRG9JRGYxZHY0c3FZNXNlUnZ2M0kyWkkvNTgxOUhKUnBRZzFXZWpMOVp6dWNkUjRlcFNWY09jc2M2TDI4M3BOS2hpV0xnK25ndU85a3RQSlhyRGRtbjdIOXM2Y2VsSDd4VFdlK2tsTmx0cm9TK0tPN1QrMEJ3V0J1b0JuMjlMbzJyRUNmZndVNTN0aG1VUW9xMU1YL3dXOG03S1l5R2xYRC9DM0F3dW5weWVMak9zZCtxT0pCL2U5a05DUTFqcDB0YjdnZFo3QmpzRVhqclppQkczZDNBNCt2Tkh5UHZXWlgwbFVla3dvd1ptcXRIK2U0NG8rVWZCanlrN1N1K0E3Rm5WbjN0NmlkV1I4eWZ4SlRHeWZRZjUzcW91MzZhZHd1MlhlWmxhZUhhZnpBZndhVEZ0djI3Z2lheG9YbHg1QzhZSHI5eFpORVNsZHJ0YzhNS0x6UitxSHljTE5kLzFSS3RjbzhNUis3amsrL1RRYVZPSzhGY3JMZDUzVjBkUDF4c3hwSng2SDAvV3U5ZzA4d2ZUaFozN0V4QVh5cW1pbmovckdqbnFtK3l1WGsvOEpYVGhFSHVGbW9vMERRT0k2SndoTm5pTUN0cmFjR1F3SklUY0wxeWlEU3RFZnp2V3BKYW1FSU10b1FPNnVVb0lhYzRGaHJHK1RkVklvNXJDRVViazJaUXBnQVdFaDQ4dTAyVGlvU0dyYUJKM0FRajYwamNwQUdmRDhGZVRGMG9XUmFrVFVORW0reElHVlZJMzBaQ1VoTkRKS3o5bkNpdGsvMElpdlpTZVlqVnpMV3dRRTZqOUdtQWVvdGQyVlJ4Y1ZWUmNHQk9oeGkydVpFSXJ0TXdsSFBmRi83bXMvWTloeHNYRi9mNjMyZDFSbEN5UUR2V0ZNVmZ2a1crdi9ubm5rMjdLVmdTb0U3MmNmVWNlWVNUdlNMd3dyaWN1V2VlVkk0Tk15RXdXb0k2dWc4WWdiU29GbExSclNWTktKSU81a3ZBYUZhcmZwdXQveUk4MW9jTDkrM3NDeWNhTzNrbmRrdjQxWStXZytYczBBSXk2NDk5R2tQaUo1VGNBVDdFcmJaUXFrVWRsMUE5MkFEa3NNSzlyZnRSamZvZWdONnZFNllrdnV3RWlBb1pqQkxlaGkxQjRXNFVISWJKVVI4cUxVMlpEZ3NFSG4vVXJLWmJvWVFKWitGa2Z5OXlsNy9UTEdCQnJ3YUVSdlU0czkyS3FGSTVVNmk4emFwd3VOV0JSR0I4dEVEUjhrcXdEakVjblk4SDFMMWFyQlBoWjIyVmlVeTZnV014b3V1M0lTTXFFT2F6ZFppREdvSHVwL3FoVUZJM0cydndyeTI2ekJQUW0vaXBCSWlSZy9aUnl4MEVZVUxRZ2kwUkdyLzRVejBzRzVMRnlGWVNHRXhScktIQ3RLcmNyNkVsSDBRTHBZNFQrR3Qvd0dPQ0ZrWGpaUVVFVWVBa1crbmh2M1ZpZTIzUTZwTkp2bDVnVEhvUHBBVTFnZkh6WndGYVhBeXVnTENjWVRCL2I3T05QbFZKOHYyOGxmbmIzZ0lEaWFMQ0Z5M3lWcnkxWHpVZllQdy9iQTlCbVNnMTAzN3c1V1EzQXhUa044NWx2dGhWdDA5bk9NZ2hUc1FJUkE2Tm0xanNlcmJnTlpTZE43NFY1VzlNVmVQRndiNllXd2llVVR1MWFsMFZlYlhtMmdiMHEwWC9TVkNLZStpU3pJU3VlbkVKUGVub3YvTHZnVEpRV1YybGJTeTNWbjJWLzJ4TnpOU1BmYnJpSGZzNTU0OHdXNFlMc3FFa2NVbFZiSzU4SFRONElINTExZFFkaTBmZVV2WFJ5ZSt1N1BaaUtBUHVaVC9jN3c5c05ybnVLU2twb3NXNU1tcnE2N3RmSGF5RTBuOTdMcjdFc2tlblhEd0d0RG03aXVzSWV4N0JUcm9tN28xYmZCYnM2N1B6MXowZk5pQVZWZnBncW9nK3hkbjFudnZYaTRhbGw3cFd1YVNRVE03dXFyWHhNajNQZjI0VmF1eXBPR3cvVDFyUHVxTWFQT1ZQZTFueUNiTDBqZTA5aW9vMUdXd2hxRzRaMWZ0VDY5RmlLQUhKOTdBNHROOXVGbWdYQjFEUXJVVWd2UHRTZkcyN0YvNm04a0JPYi9kd3dkM2dySU82Z3JPUytsMWhwQzNWeFNVL2oyMHByeVp4Z1BVc2cyVndMVnRqU0xKbEk5Q1F1YTFxMklNUGFaTS9NT0hvY0N5ay9FTEtPNnVPNGlFd1Z5b2I5WkhsU2JQSyt0c0I3dFlMZi9MR29vTURtZExac1N0RGJhdnIzN2pPN0wwcEpZK1hGVk1JVGpqTWlQTXJjdVhrYmZQS1lWY25EWndVNDdxMVhJVGZpMStMeGkwR2N5ZlN4YzlvTnc1a1B0MGtGMjhyR1RsdllEWHhVZnhaUHR6dFlyRDRwY2h0TmRxRkkrSll4MlBtQ1NBdmRsWWVEcFk5YThBNGFLaHp1Y3F6K1ViY1MrazcyMCs3dmpXcVptYkdkUHVBMnpkVlhDNXJudDJOWGN2KzdhVmJwTTk3V2RaS0tvV1lvckNRMGFUN2NwQ0RoVExSa1M1bnZTRFBJaWIvOS9hS21sclhodTF0bFJjNkNWMHZwV2JUK21kV0xvM3M3VWdDeWRhYXJISnJrMmZUSDNydVVISFBnKzRpZ2JCRDZhcjlEeXR6bFdxMTlpbEdHKzJEYVV3VWExOUlZWHd5cGhOSkN5SWlnTzhhV3M3MzQzUEVDOXlLdnpXTkhiY1pJblNRclBZZGkwM0hDc1BSZW1UMlZ2WWhici9OU0J6cTh4eUQ0dlpMZzZGUkR2bkIvSWlZbWl3enVkNWVXczRTOHhndFNsVDROcHBDVFQxOVBTbmVUalUzY0hDVmY2ODdOT0w0ZlQxRjJ3RlpsellqNWt4MDNqdUdCKzFsOUxiVmJCWS9FcmFhRGNHbU9KS2pnZkMxdXV1ZnIwUFBqc25TbXdTdVBOMklGT1FOZUxmVVRvamRyYVlmanhOOVltVDFJU1pCQ2wzbHRsanZmQi9WRUVKaTI5RFJPekhwQ3hwTHNxUTdCODJLR0FlUEVOQUJVcmRhSjV1ZlBSWU8xazZURUVjOTVaMXNSd0dPZ1ljajEzOUNtYWkxTFVTRXNNQ3ZCZnJ4WGtlUGhoeHZNTUxjTlU1a1psNitzcE96emd3Y3MzNzN2a2VPN2laNjdWSWcxOG5UZG5KRytuSGQ4N0lqbHNNUjhoNEdSVDJTcTdDYis4WTZ2OTZQTThPVzVNczNFRmFqcmQ2S1d4RUlJblBSWXAyMXhlUWxKaGpmYjVSdGFpdnBiVUxXTHFla0p0anVpZGpyY3lVRldkKy9TSHNBTER5SW16SUhYY1Q2cXZvQTd4WkRTQU1PdFFKTkZxUDFSOTcyVHFXeGRYVW54Vk9FMWROQ2tXdGFCNXlUSnRjWmUvR1pYWjhRVlZ5MzBjQjg4T3MvWDdvamxnTm1FV09keStPR2ZOY1lJQng2ZVYrWXBJYUxMSVFPVk5ZWDgzcUx2eW9TOWZYcHhsMFl5UlhuekJYcVNoNGZyYUFadWVIRUNzSndUSzI5dU1uYlVMdWFXNmt2cmExREdTcGRZcGF1eHhrcnRNdTN0WHVCK3JoaVl2ZkdpN0IrOTlUbzdPV0F4QVBHSWRraUgwZ1RQRkZwL2k2UkJUUmNwUmg1YUd0cytuRzBGNEg5czdQUlNHaGdzdnRrdXpWR3JWSDFmM0NoTldVVjh1TTQ4L01MY0V6d0dSSmY1UEFiV3VNNFN4TFQ0dVBTTCtLcjA5R1pIdm5JalJpZmV4cjRKS212aTlLbDNxWWdNL2pldm5YNFZUVXNmdDBmemxRZExkNkxqc3R3OHJpSGFRODc2dFYwQ29jY0FwMTNjNnVvOERuWkF5cEVOTDBPZndNZ3FKVVc5QVM4RENGd2ZENjk5anprNlB0V3diVTRFWDdKb21iWnRtYWEycytiM05hMGVMakJuYjhKVWFncHBIQjIzTGJPMmNlVVdrM0swUm9FZi9zbm1ybmFSczVNNGhtVnNpQnFOWmRodG0rTHUxeEk5KzlxWXc4eGN4c25EeFhOQzh5RjZtRWRTUDh6ZDZ1eWtwZk5tMyt2dTZjUjREdTFMNFp1YThVNnJiRUY3N2FOV2hjYU5URTBEbVcycGgwQW1CWnk4cVFMM1pGQmZoVjdUeVovRFRLcFpzWGYzTStNRHFuUnFwQnZRdDc0TGkySG9Fem9rY3JocndVR0ViK3NFNit3UC9OVVpTbzVUYk5UN015S0hPWGxLLzN4WVdqNHcwaU13bW5CSjUyRGg5NU5tU1QxSWRXc3NxUDVQcVFrQnhkNEpKbU1nWklFQ0ozRlFNbDdZT1VsOTdYd0tvWHMzUXJxcW8xRkJUR0VEYjF4c0RNNGhUUnhtTmNwV0NnQ1RzMDd5dTRLeDR3VWkzcVBxQWl2UEdRRmU1NDdxeEs1ck8xb0g0ZHViSG1JUkhNT1ZRelp1N2hZRWFWZFVWQXhIbElpSUF0V01sNTZubTAxTlRmZjM5LzcrNEIxcC8yL1RHK1RHNDdYUDhBZU9ydWEreUhWMHpGTmtmZ3RGUWpXSWVhOXFTOHc4UmFDTlJBWng5SmY2amR5Q0xBT0I1RnZ5NVpPaHV2b2J2aUVQbHZKWGc3em5rKzV2QlpRQ0JySmVDSzIvcm5jcnBmMVVRL2dRRHZlTUdCMzlKcGtsSW1mbUd0Wm04aStPS3hvSHlhdUpyQlZzQzZ0aHpOMzFNTXFXZk0wM3FOMGkvSkQwMUxNYytlMUkzb1RuMEd5RVpiaXJiS1AxQUZ6aGJPTVZNamQ5TEFxNHBBRnBaanRiMHk4QTZGZjluS1N3WE0zYXFGZVp2NWlybndNU210Sk9JYXBkcFlVejJNQkl3WUcxalVlVEd2bnE5WmxLWDM3K3FEZjl5eGZselllRnljTUlvSGU2MlhkNTZiYXpzcjI5ZlhoNCtGMHVCb0ZKS3hIc3Z5TUlzNCtXMjdqcCtycHp3T3BDT01vMlNqTFFtTnFOeUs5U0NCWmRuaEx0RXFHdThaNFhLdmVSQTlOTmNUUldSOFdDamk0aHJzMEVjKzNySGpaVXZTMFFnSnZWU2xZMnprRWhpZGlzcW51aTlNeGtkUElhMmVSRnhXaTNHQzd1bEFDQlg2c0hrRkFHSmxvbG9VTm1DT0RGb3k5MmJkS05ITVNrcHR4K2NMVVhMeFdmYk40YkNsSURrNG43M0VlUzg4ZDkxOE1hRE5yb3VUM2NSQWJQTmpHbUZuMllQNllYaHRCb2FzdUZHWFFyT2I1cGFIT0dEMHRBOURoTGtyTDVNSUQ1bzNtUUJITUN1UXdyL3hDekJFNC9WTlp2c2xqeE5JNDZBTS9kYnhDODFDVjcwbWJ5Z1l3QmRoazgvb0hMdFlFZlMzNnVkS1BaRE9zY1ozWnB3VmZNZXZCQytCcG5OdlhxQ2Vvd2Rid01vdnhBQmJVS0tUV28vR2d3eWhDNjhsWDRKTUJsWU4yVE5ndEpGSTJEYlpvRXQvcVlOUUxUQzlPekJRc28wY1BpWElpMjhhVU9ja1QxNHk0SjFKakZwMThJVTMvcnN4eXVwOHBZN3ZHN1ZDblNzWm8vUlREaWdOZHpacnY3YXhmS2pkV3JtOHpTbHQweDAxWjlVUXJWNzJQUWJsT29Ybk4veThTUXprellmWk4vc1Z6NStNUUVZWlNiYXBwQWZjR09sTUQ4YzJ1TmhzMi8rM01qUElaL1RqeEUwWnZEWFE3MmVhNDlIanZDcHROSHl2a291b1d3Zm9wZ2RjWDQzbS9RM3EraXljcks5amtheEpGcndNTGJZKy8wRzFFSERaK245ZG5yM2d3NStKeGRsUHMrVEJzNFBHelFQdjJMcnlGcXZub1BsQmczM3c2TEhLVy8rbnlaS0RqQ2xOeDdlUDNNNUtaZmwrd2RZTjk4TVgyMU1uS2Zkb3lnTUk5L2k4dS9pYWF1WlJkRkRLd2llcVFQRkNyVE1EUVV0UjdQbGNtNkVmam11WjFxbGVsOUdmNTJPODdadks1NE1JVjNZN012M21vNEhmUVJnYUFPNXFwWTNsWDYrL3NYWlBxOEpBaTdQM3A2UEVwOFBzcmszbXV2QzVLQUlPQVdIVncyZ3NUN2ZFeXVKOGJLWXdtekRVRm5IbnllUkk2YXFqelB0amxzc3BTaVl5L0s0bExLZ0Y5M2g0MVAxejNpT09yWGxUMDBlN3U3bmx1SnVtV2gxdHpDc3RPTi9icXR0MU1JR1grWnljSEI4VFV0N2VYTGw2aXNyZVo5Y1Rkbk83cTZ1bkxmZDh1dkduOWhTU0NlSEV6bFYvc202cm5aaTI5MWR0aDQ1SE0ySkloV3hvZVlNRXVtMTJuOXpqY2JXOXY3VTJ5WFB2eWZkL1hoblpRT1RZNEk4c1NrWk1iai92aEhUdnpUWWYwT2FqeXkyY1hmcWE2dXJvRWtMa29SdDMyNk95ZGF5ZWkzVHUzYTBUU3ZqaHUvRUFFQVZ0bS9YQUNLTUpsdm4vNnlXV2xPVkdPU2NpKzZ6aGdGRkRZaTJGcERRMFBqWVlNTm91TUFObkVLNDFzeTdIZFVxUHErU0tpdzIvUGRuWkhNcC9NSnRReVZOMFIxOWt1ZkVEWHRrMFlWc0hieGh3bnhpL1B6cHV2MWlQTFd4MDg1WDN6NjF2WVUvQkhTbEIyUFdRYUdIUzdXZjc0NlZMRVZPKzE5WmpOZFF1NTF3YVNVaEJ3Z1dUNURpUkhrYzFGc2NyRFVlT1VrdGtTYmtPQ2VOZSsyVGhqM3ZFUGhyOGxDcmVhZEFudDhkYXNEWmhuTVk1VG9mcE5Gbk55YWtodUprRm5aWTYrMGpvUTdNcStQbTR0cnFjcEt6ZFIwcmRwNkFuV3VJNFgzSFlSZUxMTThOM2V6elEvSjk3cVRWa3U3eHE0UlViNS9mMFlSOVUzRW5adUh4MkZ3YnVTTTVmSU53K3lYM3BaNldZUGlWbDByRTZYdDB6dUdMMDMxenVVZ21GeVJyLzdWdkUzNXdVcnJDdlBOWjkrYm82ZkxlUnVIZzVXVlZKN2hvWW5pMXF1RXBmcW5vSmVsL0w2R1BUcXVOa3VZcnBjMU43S2l2aW9hblRHQmRVVDdudlhjVHkvTVFvcDlISTVtYXZmSGJCbUdtMS9IM0R1cHlmVWt6WE85M1Frak5EQ2V0M1Uvdktuem5YaFpUajFqV3VYcis1ZnRidDVHSk5yMjRXckZicXg2eG5paHFwVS9jM0JvNFdwZ21hUjMyZVRSeVVFdUpERTVlWndlTUl4MHN5VGIrTUVpVjhaT1RFeWNrWkZ4Y0hBUTlvcERwMFN2MGUwQW10YndlTHRINjdIcWw0bllNTjh6UVY5Kzk4UEYydHBhOXhWdjk0ZmJDNTdXZXljVmxhaXpYL3pZQnU5V1FhQkpoWk05U0REMUo4MVQ1dHdtQUlhVUQ2cElTYXZEZ2t2QXpxUDJXSlJBc1ZubUg3Z0FGSDZzenRDYVlTekxEcmdwMU1xWUhnOE91UWZUYW4zSEQwZjM4WlBBSXN2aXc0dEh2cW9kQmJQNFZWQmc3SFVLS1g2UFhReUxkSnRRRVVTOFhGMGlXYXVKdll0bHo1ME15aGUyWkc0dkVoRlVmOUVMSWVBclhzNm53NDhvblFBa3pLcnprQmdMTjlaR1VIK0lBd0FTbWI3czJMNUtLaVFDa0ZQU2NxQ0tDaEtNZ1JBb0ZsSmNiM3N0aE1sZkFuajl0dDI4YnlUZ3pYR28xbGUvMVhHb2pPWkVNeFlxRnBSZHFhTDlSSUVyWFRPVjhjc29McEduOTlCeDlNajdaNlE2YlZTY0ErT3VEeU9QK3lOeDdvKzNNNjArMTJzaDhZUUx2cExCejhnT1dXYktxTlg2Yk5wN0RQbzhBN2grZTNkTnV4NkxSVmU1TnFNSW9hV3N5dXBWbG5RRFFucjRFYVNtK3FJdyt2ekhtbWZSbkhQVHowaGt2cmtMZEkrNmNvejVWOFhIV0xDb3ZwbHBaTytOM0l3dUJxNTMxWHh2bDQ1OHJocjJQdm4rODNTKzl6MitKYVdsellaR2tjRVQ3d1VpSGNrMmV3MjdUTWR5WkIxYUg5eE9hV0o2cXB5Mit0VlpYZVlRYWtjZUxOZEpGcUtxYXFRTmVEM2RyVHhObGZzazFqcFA1S3ZjM053RWVQVUtRUThuYnQ4b2xkWDNJd1pvM0N0clBMeGNjRkJiT09vUE5tcWhxM2NyUFBpTXUzMTh2UkZUYnRMNmVEWWkzbnJLWEwrSldyL05qdWpncTZpbjA3N3BhM1p0YlczZkszZmZuVThSQThlOXozVkJGZS9IY3V3V2FpM3UvM2FSbXR5SCtGNmo2UmF1ODJFNWpXcmJOK3ptQjZEaHVybmw3OUE0WFhmeCtKd3NPbzlrdkp3UzlJdU1HSkRZekNyK3p3VHU3ZTNkM1YxYWlkL05pVCtkaWJPMG9teXNPeWs0VFdnZi90cUlWdm42SXVQVjU5cFc4SWpZM2Y1OGpZM3JrdmREbjBYRjVyeVpvejlpVEdvUk45dWIweTJraE1MaVlodHI2NXVJMXV1SWt3MStTeTAzeDEwbUt5TVVCZndvTk5helBwYk1wdnZUQWR4WDUrb1dGbHV3K2NFSHVkamtMNHVmMGxJSC9vdU1QOXhkM1QwOEtpWDlkdzZHMkc4MEdnL1kzOGxDcEdTWHJtcHBobVFjWGZ0aGJTcjcrcTJralo2WXV1cHF3NStiMzJQRVhqb3NOMDBWNjVZYk4zOTZlbnhBSW5ZdFo1Rm1DTUhSNVc3RWdEdDQ3eGtnRE5vdFRISFpZeU5xYW1vcWpuRnFaa2I4NFh6Q29lbmt0ZS9Ba0RTTGJQSlg5akVWQXFTcjdic2EvajR2dEM5WjEwclpNYnVwSW9QZXU0N2NLM0RoKzczV3g3MS9oM0lJdzlldWU3TmZOVkpydDNDSk1PL0d6a1BQK2EyR040WHN1eVBKRVRQS2hKcDIvQnBSdlVvMjFSTW83b3dGNThSVXhmRmo3YVVWOGdFUVpPUUIvOEpnb3Q1MmVHWWRRM01oUEdKVVBaY01JNUVObi9HSEtncWVnbjlSUjU4aTU1RC8vS1NhdnhtTGJBVk5XQXJlZmVHdS80RjhEVFB5NzBraU45N09TYnhua2dxcm9LSEExYXNid0tDOFRKR1J5Wmd6NWF0MGYvRHJRV1Bpa29zekhkZEVSVll5Q1JLbC9iellzOWZJUnJXUk10OWg0V2JxRkZpVDEwN1BkWTBQZjlEZGJUemVIWm0wK2p6RUdscU01eW9vSlhIcS96UVBzMXNJd2FIKzhPSEQ3V29Bcm1xNkVIN1U2OWJQSytNK2ZGZ0xhUitBVVpsTWNlRk82TDhJTnpBcWZGR1M3WWZITUFCalhrVUNValhnQU95MUtQMEhEb0NNRW1zd1grWkRFS2czRUY2cEEzcGdZbzFlTzd2enJyajRLN2ZPNGxoUjI0MEdUMDFxQzlqSTB0Vmw4bVZLSytxUXd2dGc0OVY4YUhISnpMUzhsRVB5aGM2SVFyR0phZk5QbEtUa2RScWRONk01a0pDUStETlpDaFVsY2VLZXNhZlhXNWVOaHllVDkxMXd2alU2MThucW1sRDB4cS9OcTRRN1VpeG5jUGJKYWwrenYra0FjbllWQ0VPRHhBSWJGZzdXWndhamZYeUU2MU5id3ZGK0NPaFRqMElZa1BKZ3daTEpHbVNvQVRMbVlBajRuUlIyVExBUEFWSEI3SHF4L3NKbi9VbzdhanJ3U0FCUzdDa3hETWtKVmlwK3NIK1l5RXZLeFd6THp5aVZRU1BNdUJ1VkhZSmZVaHFVYndyaXNVV0ZvR0RLTVlCOFAzMFdsajVFeUlqbzNYNVZPK3dZNFc4ZS9BK3d0S0g3bXlCVTJJa1lMV25qa2p0eWV3TU5pT2UwZ3JNWWoxV0prWVE3Y0hwVDVqdWV6QmUxemNnMVQ1b0habGJWMXVhL3p6bDBGdnFrMGgvdGZxOC9XRGRxbWcvS3E1cWw1d3VpOWpEbDhXMExjV3M2MTdzZ3ZYaHJ1UFU3akxEMThhSThFd0dOZUdaVnVSOHVkZUdHTHcyRlc4QkoveFFsZ29Ucjl1SEk5MG1XMHVtZndvVGd6THl2THhMeWN1VEt2YXYyZ2Z4UzI2dEsvdmJ0Mno4d2dqQVFWTmJTaGo5akZ1dkZjSUlSOU9XZnh2dnU1aVgvMy9HNGtUWVZCU1VsQXUwZzVMemx5NHZmVEYvSmpIU0pRK2FxckhhMnR0akMrZjZka1JOK1B5bGFyM0RjNk83b2tOSlAraGQvMlllZE4yREEveGR6WC9wODFQenZUSjRFV21TRTBvWXdXZ0RqcVh6RHIvT2U5K25GakZVSStJUVlsTXVnOWw5dW9LN0k5NGVpOWYreUd6cmZ4YnphUHZGQTVkNFY4Mis2TisrTFY1elJOb04yRy92Y2JLSFJlaDNYTHRoVFp1bHhzOEhLYVg2dS8yZ29pK3Z3ZmJyeXBYM3A4bWNaTWR4YU1DVWZTVy9lMVZQWnY3dlJsL1dLRlAvTys1NDIxUjdOZTZLcGVacU9PMXE4Ny80UkdIS0tnNm1MeTdISi9CKzJtb1Q0QlRxMWhFeHhCRGpQc2ljTzVNd1c1ZDZsdDVkNFhFeTZoUWdQK3JUMndueHIxNHkxK1NiR3gzOGk0TlhWOG1jSGhMclhMVG9wT1RxZS9DKy9pTzlFMlYzYzMvUU50TFBJTEhhKzVsR2d2WUpDQXd2T2JSQWNyS0VBWHYwaHQ5LzdUQnNqRDRwbnlGRTR4ZHdHQVhXYWhkbnBvSU0wSmI3UjJmSkRRTzhneUlFZi8wdlZnYTVlT1RhVW5ZbDJtQ0tETFg4cDhrcUFldFh3YWxQSmd5WFptQ0xRWHp3cmt5NDdPV016Zy8xUUdWU24wMlJRNUxRbGdLTFN2VUhUd3BuT3RZNjVDTFVFd3pEaS9YOGpwN0RoV1lZVGRMQWorV1hId2twN096RkM4Q0hIVkQzdDB4Y1ZGT0F2b1BMQTRGZ3p1SVppTGx6OHpxV3J2dHlmaXNiQ3dtSWdtY2VreFV2NFhVbGw1UWtDZWYxanQ5NjM1KzZIUm9zeHNObWpNd1NRbzhJTnd3eTJHeGpyMHdUeUxKQlY4dnRTek1qNGpzNE1zaElvVURmcGJFMGt3TUFRRWRnc3RRc0dmUTBDd0g3OVpCTHlFZDg1bVNkaHF5QURYUlYrZ0F5VmM1QWhBWjlBWk9Hek13V1A2amc5RW1JeFZjcDBLbGhFZEF3OUFTazVFakMrNlpZSVlud2dJWDh5Y2lxRXJrMEFuVWtVZHZwSWtVa2RCdDhBUVJud3dKYlQvRFZhWUZoUXA0NEtkbm1RRmtGQ05sK3NjS25FdnJ3NVMxbXhJVmdLUXQ5Y3RPakhoN1hIbnF0WHUvd0xscktCRGdpemRsUjdXZVRQTWQ3YXlNaHdpcU5KME1HeVlNeEhjbm9CdjhtUUNHWDZrRmtoWDlxVVUvcURzYU1BeTNLTTZ4dG1LUmw4TElZZUVCMW5icGlrNGxxbjhBU1VTTTVOdklDVnJjQlJCRytHSGtsK3lKb3pQT2MzbVF4K2JSZFJOeXNFWkY4ZmxHTFpvVEJPMk1hbkxidi9IcHBYUk1GSEZEUklBR3VEYXFsam9NZTFTYU40Z1JUcTJ0RmRwRmtGS0tQYTluTXNpTFR5WVhUZ3pLZ2NzeXRVMi9kWWFsQmJFSEMwWWVwY2NaN2lwaGNqUXhmYWttdlljZExVVHZJdi80YjRWTWlxcTJIVmsyWlZhTGpXTG5vRFR4ZExwRDdRYm1uYlMvNmNjc0E2UFVkNjI1c3E3bmViR0U0b0MwTjBxdDBlaVZjVGNTV2QwQ3VTRG5hbEdmS0ZXbnY5c095Mm5RRHNObFMwMlNTTEc2K21VZ09Gbmc2Mnd3QjdaOUh6bEZ0aG8rWjBZa0ZZV1RGV1ZNbjFtNnJvRXFHaVE0eFp2RDU2bEgxdG1SZFUydTVsZkFLbi94ZURmdXNyek5ZN1FpbG9ueHYxUytBUU95VmlJS3ZYSHpNelltQUt2c2ZPelIzUThmOWxCRjgvQ1dhYWpCQ1NsMDRCaUtJZ3F5cFRKZ1h6LzM5UVN3RUNGQU1VQUFBQUNBQ2NaV0ZZbE1jcTJiVUJBQUEzQkFBQURBQUpBQUFBQUFBQUFBQUF0b0VBQUFBQVpHOWpkVzFsYm5RdWVHMXNWVlFGQUFkSlhlRmxVRXNCQWhRREZBQUFBQWdBQmFzMldOdXVlZ25vRHdBQU5CSUFBQWdBQ1FBQUFBQUFBQUFBQUxhQjN3RUFBRzF0TG1KcmFYZHBWVlFGQUFkNmJLNWxVRXNCQWhRREZBQUFBQWdBbkdWaFdHQnFBNlI5QXdBQXZnVUFBQThBQ1FBQUFBQUFBQUFBQUxhQjdSRUFBRzF0Y0dGblpTOXdZV2RsTG1KcGJsVlVCUUFIU1YzaFpWQkxBUUlVQXhRQUFBQUlBSnhsWVZqcHoxd0hZZ29BQU90S0FBQU5BQWtBQUFBQUFBQUFBQUMyZ1pjVkFBQndZV2RsTDNCaFoyVXVlRzFzVlZRRkFBZEpYZUZsVUVzQkFoUURGQUFBQUFnQW5HVmhXSGdWNU0wRUFnQUFyQVlBQUJVQUNRQUFBQUFBQUFBQUFMYUJKQ0FBQUhKbGJITXZjR0ZuWlY5bWIzSnRZWFJ6TG5odGJGVlVCUUFIU1YzaFpWQkxBUUlVQXhRQUFBQUlBSnhsWVZnazhOdjRPZ0FBQURvQUFBQVNBQWtBQUFBQUFBQUFBQUMyZ1ZzaUFBQnlaV3h6TDNCaFoyVmZjbVZzY3k1NGJXeFZWQVVBQjBsZDRXVlFTd0VDRkFNVUFBQUFDQUNjWldGWStXNkFzeVVFQUFEWU93QUFDUUFKQUFBQUFBQUFBQUFBdG9IRklnQUFkR2hsYldVdWVHMXNWVlFGQUFkSlhlRmxVRXNCQWhRREZBQUFBQWdBbkdWaFdFRUdFdHkwTEFBQUNDMEFBQTBBQ1FBQUFBQUFBQUFBQUxhQkVTY0FBSFJvZFcxaWJtRnBiQzV3Ym1kVlZBVUFCMGxkNFdWUVN3VUdBQUFBQUFnQUNBQWxBZ0FBOEZNQUFBQUEiLAoJIkZpbGVOYW1lIiA6ICLlr7zlm74xLmVtbXgiCn0K"/>
    </extobj>
    <extobj name="1BCC2C28-871D-48CB-8BE0-2867F7803ADB-4">
      <extobjdata type="1BCC2C28-871D-48CB-8BE0-2867F7803ADB" data="ewoJIkZpbGVDb250ZW50IiA6ICJVRXNEQkJRQUFBQUlBS1Y0WVZpZnhUSEl0Z0VBQURjRUFBQU1BQUFBWkc5amRXMWxiblF1ZUcxc2ZWVHZiNXN3RVAwK2FmOEQ0anVKRFRpaEtWbFZOV28yYVQ4aUpWMC9lM0FKdDRDTmpHa2JWZnZmWjl4a0RVNHlrQ3k0OTk0OSsrNGd2WG1wU3U4SlZJTlNUSDA2SUw0SElwTTVpczNVZjFqZEI0bC84K25qaDNRbXM3WUNvYjJmLzdoa2tBeW83eG5rT0Vac1pONWlQdlZmV1RKbWNiS09ncGpHMUN6c0tyaGlJN05rRUNWaDlvdHh1djdqbS95ZXVkS0ZralVvamREc0l6WjYyMnI1bGU5a2E3eU5nejg4QmxkWVFZa0NIakhYaGNVSklYM0tIUzlMSTc2WVlsbkk1N21TYmYyZFYzQUduOVZvbzRPUTlZSGJUT01UZkJFNXZIUUV4M2FaS1FEeHZpOFdqYzRSUGdOdUNydXRaQlQzQ1l1UzY3VlVWUWMrbytpRDMweUwxcnYvVXU0VWNBMzV2amx2eGJFdE8yVkoxY0Z0QStxTUM4SUZkRzh3TTB0SENFa1lCNFFHWWVpRmRCS09KM0Y4TnBzamlJekdvMnhDMklRNk5WendEVFFkc3pZUFRpNWVtM1JPdjlMaHlRaWxjeTYwL2xGclU0SmovYU5VMnhuZldmMzE0U2JYeEhYNUxkVUtzMjNIaXh3TXhUdm1ObDl6cFEvSGRMQjdGTmdVRjBBcjdJYmExaWRKM0dGK0V4OEliRHh5Q1E4QzlmSEg0SFNzNEdJRGR1ZDk4M1I0V2lkemVyVmRGZ0M2WTZYRHd5L0F2UHdGVUVzREJCUUFBQUFJQUtGNFlWajYwQyt5WlNnQUFId29BQUFhQUFBQWJXVmthV0V2YVcxbk1UY3dPVEkzTmpjeE1EVXhNaTV3Ym1kMW1HVlFITHpUd0E5Nk9CUXB0QlE5cEVkeGgrSjJ1THU3VTl6ZEtRY1UxK0x1N3NXTFE3R2p4ZldBNHU3T3kvUHgvZkNmVEhZbjJkMUpacFBzL0NZUlNncVNXT2hFNkFBQUFFdGFDcUx5cW85ZnV5TXE4cXY4R0N5SCs2cUFsaUx5SWdCQVhTekdvekhTNnhoa0txVWlEd0I0Z3dHQXdGQUE0UDUxS25BWEFIQmpBUUQyalFBQTNqUUE0SU5qWnBzeS82c0IyVVJXRWdKNCthL2xkcFlrQWdBMGlkSVFFVFhQeGFNc0QwODE5ZnNob1JhNThVSnVGU25FVUJ4UUlFZ0dGNzlRdTQ1eWVGUkg2UklsMk1UUWFVNi9yanJZblBHZ2plNllzam9TaWFCU0N3ZFhLUW5NU0pGa0pDcWxDRloxdUh0aS9ZRURFcmFpVFh6d3l2WkN2Vm45NlRMcE4zbVRlWkY5VG1ZY1dYMUFTRWpZU0x1VjRoK29HdWFZdGlsQk85TnNOUmJ6RFV0TXFsVTBKUGF0VmVEeFRkNVhJbFNRRkZzd05SVlhLL2lXMVVxQXhJUmNYa3p6Y2JjdEJvU0tDbVlQQm9GbTlXdGdnbmJ6eFdIRStIU0JhOXBoUHIrWlcxc2MrcE52aUorbjEyRExUVkpjS0czVlNNL05mQ3lmaWsxLzcwZDN1bURiTGp5eGFCOWRpWEpiZlF3Mm1RRm9Qb09YdllnZC85bjFOTGpRcHpmVUcxU21sK2MrK0tadEpOU2F1ZlpsTHhEN2FEaFUwbVlkZEs4WlFCZ2ExY2sxRWRYMFM3WlRUejYvUEFhMHVuQ0QrSHBaUHhYaXpUNHdqS0dOUU4xUjhqa3hYYkhHLzBFdTJzN2VIL2Mzd1NVN0JwQ3M3RDhZODRSRS9GeTNJUkc0bnlOZXkvWENRWVhPZG5wd0o2OHg1RHZmU2U0YUVLaTZ1dVk2anUrSFcyR0xPVU1DUCtmUm85dklJNlgvbGo0YVZQZDB0eGNwcXhSMkRzVVY4RVpVRm1QcUp5R1lZd0l1YjRjU1Y1cG5FZnNYbnM1SXZpNEZNbGtuekErUC9sUTVxUzJWb0dlSWNZRGlGNHM4UkZCRHZNUDh1L1RXQnBlejJ6OU1vQUo3aEZzQTJpa2JRN0ZxSVl5SW54TyswWkpkY0xqcGxaYllqaU53emthSkV2TXJJUTdSRWNLSEhQdlR3ejdQNXQrSHBJQzd0elp1bkJIdlN0NTU3SmxCUkRDdCtacHA0WkdCMnpkbkQxRU5wYmZIVkNZU0J0Szl0M3RhSm53a0RaTkVERWNJZXUzTjlSNnJtMm92bDFnUmM4dlM0V2gvc0Y1dThDa1JaZzQwbFZnOHdNRUxDdWRiRHhHRUxIUkdoakZIblZGdTVOM0Z5bDFtZ2dNTy9CRThuN0lhMjErQ0dJdmUyY2pTWE9QRExFTHBFWi9MMmR3RnJnTTgzWGNTL0U4d0lKY2ZmVlVlLytRRzBxZjR5ZjFhL2dISkVrajVheDBMMHJMOTVxbklScWwwUGJCMDZMWE5aTUxjbGJLVlFRWkprcWZSVTBMR01ERlUvOWlla3huMGRZbVg3Zm1jRHM3elJyUisyKzVkTHdGZ1JsOTJWVDgxYjFZdGdjY0RkN2ExTUZFbkhSbnJaUG1lM3V0R1QrU3Y5b2M0OThtTFFPV0xiQWJxWExPUmdJV25MVXdWUzM2UlhuTlZCZS9mRXNBcE4vZnh6cERJb3BPRXEwTzgzcmJydHovVE5mblBkRE85Z2JtbnllR254NnNTTzVLci9kUENqYjI0Z3RFck80NXp1NEhvWDlxdVBqMHB2aFFlTmlBbCtkNmVwQ2g0RDRNUW0vaTRHbmJDSHFRSmhaNXdZTmtNZkRhQVlPR2hqNHBHSjdPeHBOZ3JnVFhsajdXYjkzYkpHc3g2YUtVTGwrLys1VXpRbU45dnp2TzVWMzI5MzdVeXdJNFVNcnAva3ZpcnZNS0VIL3ZTazZCM0J2ZVl5YWNMS21qYkZqc2oxM2xiSVh6WkE2UCtuak94T2tjK3BObmNjdFZkeUJWWWZYRDROTGxXUiswQjN2dW1qUVdweVBOYUxoMzlKYXFtck1lRVgrTzg3b2ZQL0t6endVYi9RVk1UdTZrQUdRcG10L1lRaWxMUkZ0MGJxZ25MZE5SOStsSmRUSmZrZDhrNys5MDIvNXVCMmtrTjlLL0tNeXhnL202QzczQkpOY2lNalNJM2hDcHJsMHc3MURJVy9EVG9Vb2MzakpvdEg3WFE3TWlUSGN5b1ZqMHVmc1FCdmN3NEtYaElPKzRKR3VmRWduWnZ2S2RMWVNyY3FQQ1FKaEhxTERJVXk1QUEydmpyeWwvdEZ4V3VYV0NiTlJSMURWQ3JpSXpvMXRTNXdGQ1NqdHdvZE0xYzVTVy9qMUR6VnREalBqR0QvUjRCWTRGUTBmRkpqSkduWGN1T2RpNlZuMDQwbHlSaTIzL2JkM21wTndPM2E1SG5FL2x3K2E2UlIxUEhhTndQc2RJb1RVUUhqNnpySFVNNlBjWWpBSjUwc3FYYVYwaG5tbXN4QzlzZ3JXZWJMMUJTYmdMSldFTC9iRS9PcGJrUUJrUmxYbXZzYnBrYmY5aVZRQkt2MGJIZlJ6OGZRMUY0dzV4eW0zTFI3eXhzbUpzanIyTnBiTkdiMlZacWtoS3N2UDJNRzJraUlkTDRXZmlCRFVtQXBkNVVyTVB4b2lRd3M5czM1QkRhbjgxK21pdktsdEovY05JUFc1a1lqV2lwdDVRRXFVYnVzWm9KUG9IMGVUT1VVTnZZMks2REFuSmZlcHdPTzE1VVJqRVVTeDRFc09PY2RNSWwvTFFJb0x3K0RQOXlIbEZ1aW1mbWtiUG42R3kxaEJwT2dNY3dhamg2WUVWaDZHSnZidzkrcjRWb2t2eGZlLzJvbXNHd1Q3U2R5a0VMUGdxNWF5N3RwV1FCNU1sTU9DdmQ5VTlsTHduMVJzaHdrbDJ4dldUaXp5OENrUk9LL05LeERYZ0g3UDF3ZzJwT3hxaDZjOE02ajVsWXFJWlBRM0VuSzFBRTFDSDdvUklPSC9wa0lLOWNPandwNmNRcllrVjJoNTRQclM1UGVtNUYvT3JOdlFYZEZWdjkrVTFxcThjNjg5bE1jSUo0UjZVaVVPbWMwVXV4VzNaYUNHeGlIbUQ4Q1dCekprT25KekRzZnkvQ3BvZ2h5ZE43b3N0bkVUd2pBdFBNMld6NFZIQkExR2dXVUZsdEdoSHhLejQ3NWpQcUVPTnFBYm9tVUdhdXh2S3VxbVdqcGx6VS9VdnVUN1phVzlHeXp4U0NvcTlGY1dYM0U5MDZvVFBWeXNzdFFrV09YdGh4NFA2bjJMcXJKOW5kQUMvdkp6YzhlNWt1bmNpU1BpM3Y3QXpvS0V5V1g5V1ZYOXpyWVo3elNBTVMxWFEzdllJYXpMQlpWUXBpNFBuUllPaVhQQnhER2x0V29vYXNNWkU5UGp0blNNUHdDVWtFSjUzbVRSUmxlbjVQOWRvdXR3dGJ3c2l5VmQ0bWlzbEVqa1NMck5DL09hK01YOVZLelk1Y1hwcmZpMjlxVys5UGhuV1FmQVIxWWxaOVNQWkt3c2huWXVvRlNHb01MZjc4dnFqenZYL1hXT2lJaEtELzUxUmRQZDVseWU0eWplMlRVaTNwVUZVNjlmS28zVkxwZkdPRWNVMjNna20zZitsNGtxTXlmdGxLYzR4QXJPSXZYWTNJZ3ZpdnJzS0pKaU5wenpnRHY2c3BIZVFKRWxwVFZ4U0ZSRWRyQStLSjNxQ3ZMN1VuVDYvWUo5UVFSMFFMUy9BUWRTV0lxdFJ2N0QyT1pRd2J3eHUzaG45b0p3eS9ITEw3cDNGRnB6LzY1c2NxdHlJcTNWN05RZHdPQm12bkRDVnhRaTJrWTVWU3RURU1XejhFbkNtbzVYeUEyVm8zWGhVdThDVjYzYnpCcjhrZXkrYkhGaDE1ZjU3amxiS0YwQkRSZ29SdVBYZmRwTlptVjdqS0FuaEhVdGVNZERxblpwTHNsK24xWUlZSGxxdjVZL3Q3WGhrZmlKOFQ2MURUSHBOZjB3MzJPVGZiVXYya0IxQk9pYmZqSXJHMmhoUVdjaXlscGFHbTJWSU9jTkYzNWV1SFg0MXpDQjkvK1Y1cHJhbk12MGxnNDdkK2I0MlFrVU1tZm5qb05PK29mSDZGOGxuQUFVeGJiSjFQQUpnODF1dWRab2VPanRvN2tjOWhoaFlWZ3NMREtLU21uVmJFNm5YcUJnZHc0OU4xdWhGTGVPSUNGelA5a3hpOHNZcmFTR1QxVkFxNnF4QlN5RktuandZOVBqLzlwdlFsVWd1NFUrVHFaTXNVWVo4WXFEd3VNRnZnaHZxZGdHQUlYUVdQMVFCUGo1MThuNjhSeE01TXVMUzBqRFppOGNJaXBoSFI0aHcvRkc0TjVDVXU3cFR5RmdUUmpXSmtxSjEzQjlRWTlLR1Q2aTd6S0Jvc2lZNTNjcnpSSXhBbGtmYzJ0UDVQSDg4MU5mTlNBbVRoMVNSc0V0VGNaVk80Q0lwT0NFMEhtamljTnI1RzlpN3N4UStPNU9OclNaUTd3N3ZsaTVTVHg3dENpT09idlQvZDczRDVoaDducGR1T0RhYVJCMFBlZ3B1UzFuSUN2Z244Wk9Kdjd5NW9OQUZsZlpQZ0xEc2xDQm8xajRyckxhajdoMm5qOUZBV3VIK1JWN0dQZHNQYXVFOGhReXFNQS8zcGlMZTY4alBKNzdtYmlrZ2Y3VUJoZG95MmZ6QnlOeDhnVGovODh1Q3FJZFR4NHphQ0NpMHhRK00zYWs5WEdITVFDRWZnOFR5TytJMnR2VnBQL0VvcU5LaUExdnRKMlhlaW5NcUNYOEFiWitXa05jV1JmdGNDd2U2Qnh0YmZDbnhnd0VDOWQrOVM1K2pLRnlsc0o4SmtMcnY5em1jRUs2MjNWMWM4OW53a1h4M2pBK0k0aldUTEgyaTNEVkVZODFqdmp4YUVQZFM1UmVReDBNNjJzbFI2RE9IYmZ5ZU0vY251dkJGN01QbDdBYlRQaHM5b256QU1LZmNHVVZna2g4SzM5T1pTY3ZzNFBmSm4xWlJ2SjdzQkpMQ3JpQzhCN3dWb3N0RElTR24xU2x4L2lUNldZTkd3em5xcitVQUR0eTlxSDg3MjB2Z0tjVDJlT1NrK0xSb1I2UXJ3SW83TXZVU2NQdmZOTzczTXRMcmI4d1I3TXJxbTNZTStXcWFkYVlqTUk3VWt1S3dvalpGNFBhcUNRSXVSeVlhMW03OUcrcU03ZythVjM0bE9yRE9HSWM5UHQ4ZjdyMFVsK2ZIbXJCbjZYQVlTNklRYmtJc1BMWkdEaXZoYUswQTJHd3plQmdzUHBWMC9wWXdNSG1JV3VEY20xaUQzbmN3Z1BrcXhpUmc3U0dzZ2RlSnpELzE4dlFLVnh5Q1NHb1BoOTc5U2lLN0NNY1NRMmU5Zm5Wd1BGVkxMVkNPaUVtSjJsNUF4Z3ZJOURJeUdjbW9vNEtNWjBsazhLREVOUTVPNVRod2dtMU12czhkL25ES3JEelIzcjJTZ29oM1puOWRVZzZ6Rkc1MjN4SmlLbCtLT3JGOGlUem50Zk52THJYWGFkck1WNy9NdzRObnNVSGpRUUc0OGVVaVF3RmlzSWZTUEZmcDJPRWFLVjRBL3grOWlwOVpuZ2xUTjk0SGlQMWpUa3VDcURlQ0tSSVRvOGFheWhveXlmaXFhQ1JDU1lra0Ura1JXY0Zmbjd5WXZlS0k3NzMxeFlYTDZvR2RhT1NRZ2JpVjh5Sk5xSkwzWGV6SzVPajZyT3hUSFlzekxXa0FEeXFoQ3FheTROZ1VmMzJ2eXZPQmhiMi9kaXRsT085bzMxTFJsSnR3WUZHLzFCV3p1ZWlGbmtlc0hmbXJ1dzhVNGJKYkx3R1VDZmdjRHBGOTNzYlZnU3V0OXBIeCswbzcrZFNjYkV0dWFjTm9seGpwQURiUXhYaEF4aXl6d2p6U3FWY05XNEw1SWZxL2NlUzVMbDhyWW05Z1NmOG91RWZmYzAxM2JUeE51aHJhU3JoUlVPMGJDbHFNcnQ1REF2WEJ6M1pEa2Y4cUwrMFlTeiszWVhPdFBHMlVHUTFCVUZTc0U3QUlsNVJSMm10dVllSWtlTGNJbzA3a1NTQkRQM1J6ajZjZHNiM3oyRUUzbStxUTMzLzA0a1RLYlBCSGdsN1ZvZDFENmVDd21zK29WOFpvNW83MjBzQ0pUbWkyb1Z1R3VKNFFuRGpLK0kwNjdFcldtSGVIZ0liamF5MDh0aVFsL21xUnd1MzgzejJkQkpMS1pqb3VGQTR3UHhhREJkVHYrcDhiOGtQYjZZQmV1V29qalRQRnFDMTEvSldRRzdVSWg3aERnOG50eEVUZU5QSTFrT0NNVEtqRFJoYS9PZkR2TytmY2J5RnV5RU9vUkNzWjVrSjFDcTBnd0lzYnYvUkNxQ3V6UkpvTU84WFpIdXllQ20rMmNzcFVzRE43UEV6STQ0dFM2UnR2MVBFMFlzSUxxL3V3Wll0VndWelBwY21aTXpQVFVkWjlVTytQKzZCL0NoMmxvdDZPUlovaGJLdTMyUE5uNnVzb1Y5REEzZ3FabUloNStJbUFjcFdsZHNUbXVEOHhOaTgvQ0pCSmFYUk8yRkVXNlZPa1k4cGY1Z2wyM3RzVFNXSEZTbEZDZzY3bERaNjdIZmg2aml2dTJwWk93amZQUDFOdmllY2hZWFFRa202dnd1VVBDS0NpVStuYzRVTWlxcHFxUWkzazVCR3ZoZEszSEswL1FsSVFwUFJpR05uUE9BUjcrQnEzMzdVSFBDK2xlV3JXZGJ3NnI4RHo5MlFsS2l5ZHR2cytqSUNWb0dveUkvRzdiUWlXTjJMWTlkT0thSi90K2k0VytyUjE1Qmp0L0pZaWEyS1ZBQjIvbFpQRGttbUpZdzZ6ZFBBQlZRMStrcWt5Y1FCNkJMekszekFDL0JHWEZ0cytNdldCR284Q0dNa0VBVTlsR3lOMjI0WlgrWDJKT0ZzNVdQL3c5WEpDZUdXVzhsVWNNTGc2aFRZZittZXlaWnMySTBaU25wQjJQTE5ublJzLzJpenJmc0ZPcldnbithMGVvckowbDFXcENWN1pDSXBINE13d0hjTEk5T1d6WWlLajVpNHN1WUVLeURqVjNIM29OcEZROENlY3BZTTRhTkJUWEMvNWVZWVhWYm5nZkdMbXhWcnFvRmZoempvV3kzVHlSL3hpTTkyZjhhRERHVHFPVkYrUkJLbjd6SUFGbnZvM01ZU0lVUDA3dm1hODBYK2RRQ1BCOGl3WVBBdGVUeCtVckZsd1lLaGJJcmlKMnRUOHhiamc4MGd1RVU1Tk41OEVjUlNWOUxyUFNpVWxyTDd1K0czUXk5elg1QzlJUEtlUmJhUXBQd1hkZXdvSVVINk90ZUZpNFRsRGt5a0wyN29lTi9ocG1iMlpvMDB0bDNCRm0rWHhaVkIvQ2J6U0dJOE1Bc0JSbzFidGhMNUFNWW5HaEs4UDFvTmgwR2ltckZuSXNKUjBQSFl0QTliRWVpQ05XeGc1dS8yaUE1aUpEWkd3UlEvaXBiMzByRDhFWlF0bU1HWGNkL0ZtWGhhYklOQVdiVVppekJ6ODUxUHowTStWbXBYQ1BCRjY0aFZYWUc3RnI0QVBmWXR2d1VvY2pncXU4aUVOcnZvNzZWRWpCRllwaFJmbXVQM05ibXhBZk5ORGhnWHVyK3hKMW9Kb2Rpc1pjVWt4a1V0T1ZZVzlwaWR3MU54MWhpN0pyazBVYVVsMitMM1RvZzYxM0lLNzVSbE5xdGZQdzZSNWp0R1hPS0xLV0lwSTNQVUZxVER2cjFFNDN5cVVHUTk0cHI0d1UybTZGeVdxdHpKaTEvSTZTT3RRbkgxVjg3ZlJnUExYTzc4VHIrK01aSzF1dm4yM2IxeThWVEsyRWsvbUtlK3lVYjFqNmw5Smg0dlROL1N3Mkw2d1pWVG5iU0xNdVMvVjdMOWU2WnNVZWVaZmpUbHZIeERLeEdTVW1UVm56bE5lendobGFabzUwOFdkS2o3LzQwYnNyZWpPWE1hSUlPdEtjTGc4alpsckM3Q2I5aEt0V0grTnhzV0t3eHZIRnpicnBDVTlIV2pKNS9BRHZQeDcydmpKVVFFaCtsWmZXNExqNVh4cU1YUjU3MUpqYjJoVC81WGZGK3VpYWM5Y29tTy9LY25rOVBwQWhGYzZ6RkxiWnFHdHlBdEZ1anlSSFpUbkZXcXZpQWtsdlhneVIxRmpEeHNLemkzLzNFS29KdFhiN2ZUTTAxQkk3L0xRSnJVZnVYUWtWTFRHMVF0V2NlM3ZwSkw1WEd5OENsTzQzYTZHUUVtR21ZUEhUUndsdEpSeEQ2Y1RWUDh1OWk1Wndic2d0MjBWeFBaTU5aMlI1NDk1SUpZVkNKUGVtc0ZUa012TUNKNEkxZHovWDFrRHF1Y1BORXpVclJWVUtWZk50Vkc5Nlp1VDJLOERDMEsvWDdRcTk2Qkd5Z3hHcGdXUEsyMjE3enNyemlYaXNHTG5IQytFdENnVkJ1NkhDcWV3Ung2Q1B6MGUwRWloeXltaGFtNlpUL0lINXVjZDNwT1RSUzdCT1V4cHdPd0hQNFJTWkZPNFVFbC9NSHpaV1BraGp2Y0RXUlByWTdJbHNQQnJXV2JNWGZCOFFnemxkM1o2eHhiVHVFV0s1UTNONHo4RmRTNWdoSEFwaFgxOTU1UFJhTy9sVS91TFYzNDhjanRRcjFYWkloM2NQOVhUZktoZ09Pckdhd0hzMDRTaExITUpqSWlKVkxTRWl4ZGw4aUhONjR0aEk3TmxSZDdMWGgvenk4QWw2Y3VmSVc5ZHBTVHNTb3FkK0swZ2NidnJDYS91UlJWVWUvcUJZYTZlS292QXdTWWM4eVU4ZWhkWFkrZlgyNkhwcGVFbEx1eVZMZWdsTTdaMnNUazNTWjhGeUc2SjJ2dWFUcXM4YzBETTdRbFg2TVVDQTFFY0NoZXQrV3AyaklYb1l3NEhxcCs0V3dvVnhVZlhtN2syc2pPMkxaemJXelhnUlExZW8zNEVibTRGdnJLRG1UYldobDRtampYSXRqdC9DR21IQ2NoanBDYVBKWFBlSHVtUHN2dElPYnp4UzN2QzhlN2NwUHl0ajVYNzUxcWgrMTkvK01PL0l6L2NtYUdFbjNZTXhOYk80UEh2cU51MDdGSU1EbE9HL29lbkI5Y1lJUW9wMHhmdXI0WHRlZThKeXM4MWY1K0p3bUlDWVJrZHVQSjArK2dxcEJ5M3c4a3FSczFhbEp5SXIzdnpPTjhwUERYWE9WamgyQktqa3p1OHNMN3VoOVUyNloxNFFiN2xNY2RmNmdwVnFRV3RhRG1BdmlwN3NHc0pjQW84NU8xbkp1NEZOQ1hVT0paRklHYXB5UlVzR0VpdEovYmQ5aXo5cHBGVzNFL3pEa1daS3FDUWxRVmp0MFhsaXh4SWNTTmZ0YzNvSytMSW9sMkNKUjl1cTBPK09lVXoxU0ViU2s3MHAvcnQzUnBYYmcwb0l2OUloanozVTYxdTJZMmFPdmtCTHJnVzI5bmZ1YVJjb1M4cUpWTkN4ajFKOVd0bEU0V3VtTGJTNlU0MFdvakt0SWpFZWt1MUdIWFFoczcvcUZzOGc3bXkyWHh2ZHlGZDZjdlZOVU9kNmNyR215ek5HZnhHUWI2ZjR4NEUzU281cWVIbmVBeEg3T093UXdxYWNRM1NhSE0xem5YY1VuSGNtSmQzYWRYMU45NmlNWTc1VHU0MFI0dDFmMjMzd1QwSDFwS08vdXlwS1ZkS3I3aUZycmNKZnNDL3BtOG9yeENTZUxlWXJmQ3YxQjhhRWc5ci9nQXRFZ05uYXoyclQ0Q2wxT1ZFSnZkeE5Gc2FReVh2YTBPbklIb05YNTEvdGo1eWN0Z0UzK3BDR0g0V3ExSG9JaUxxdnFTT0ZDTWRSQTZWNWFYVy9SUVorWFJQVVdBc1FRclBNbHJaVlVLaG93QUswVGN4NlhlejZYNHdYdmlWKy8rVnZjQ3pWcUhQUDIzbzljdDVienk4YjNDRVljWDR6TTZXQzVOblQwMjFJTytOSncyMmhPaVltaEY4czM1SzZPS2MzZHBxNFVDSTBDWktMMDJ1QXRCbEt0cDZBUit0VmxaQ2JoNE1qRUt4UjdqTmlaSG4rbHl4by9mZU5HMVBXSHdxbDJzeUkrZFRHRVJGNUo1WGFsNFI4elRNTFlLM1daTHY1UUN1YlZaa1NWdXFla3d0NFRSbUN2TmlWTjZ0MlZUVHlLeUtFRTFRTGc2aTNGK2NNVEk4Mll6ZVptQ3dXa21qVlZweFFGdVlNb3R5REgzeTQwRVNFblhnUlR2bXlicTBXaS8rT1IwQnlqY1RtbFBXWU9wZytqRXBYZWdHRk5mRzVPdTdBQjltK2VBN201a2FhOSszSGxBOXRCekUydG1pZlY1cWpjOGg4NC93cU5LbWdsTEkwY3V2ZkZ4b2lob2UvSE91bzhIMWVxWUp4WGZHb3FZcWM1Ylo5MWJYOStoSDM4OGphcjFHZmt3S3JCVFpBaW9FZlo4anpNekRtTHo0a0NpM1J5dDY1bjhBNGNyWDFuNXp3MldDMEw0ZnI1NjdSMFRjVDRqZTd1RmJOV1J2RjhhQkl6OUhSS2M1bzVaTk95ZEZBaENvbUY2bkFpdnFFbG5aMzhTUnFXMUxlek9VYlNsUXJRWEtDREc1eVp6cGVHaFJsZnVjbkpzQk11d2U1aVppc0xRT2NsSThzb0RzSWxOdXExeG9aeGJPejlsSzgxT3BVTmNFbEF2Zm5haVNITnkxRlRCeUhyaUtPZStVeFdTZzhweVA2VDFaOVdkZnpudlRrdlZJb0hDVVcrZnVKRzJiZUM2RnV1Q3ZkRUxDTnJrQXdSa01yekFvUTlITG9WQS9nZDltQWVFK213UmhJV2NCR2s5aENwd2Vtc1UydkZZV3VyWnh5bE8zSE81b0V0eGwxbXFZYkZZQmFiUGpWSkgvZkJMWlFwZENxMTZQbi9Wam1RaUZSaStjNGtiLzNPa0lIUVpEY3BwUnN3WXNZTm01R2x0L3l1RGxhNldKbnhrbUpuUFZNMWplQWZVdE13WTRWMjNGbmhiak44dm9oNDUvOXBxUlZQNkhWYzJkQXI0cks3dlA2TzlmRCtCSE5HeUc1WjFQRkJLNXJGYm50QXNrSy9rcEg5WjdzdUo3YWdLZW9YWHY5RWI5LzR0NHZYbHphQVIzdks4Wm5HU0s0M3pDVnZPc2t1TkZDRENMU3dJOFlHNlc4d205RUI0S092N1BQWC94TGJZMk1kQ3dzVG1BekFUYUQ1MFVBZUNpWW9MM0RCdHJuTTBtZ050aHBDclRSMEtDNCs4T3NKeUdUcEZSQnh5a1BQZmV6c054L1A3ZzZsV1VNQUcyZU4xQ0JDNGJyNTF1cVlPcDREaytXdW9VRkxZQ1B0NlhOTlQ0bEJ3eEp3R1FuQ1YyTDVLM0tOeXpqazRjTGFSNlBMeFlaV0lic1lJMHJ6MXlleDczRXdQMnJqWjIvdDk0VzdWbVZza3hsTDkySVEyYmhvWmtrZUM3T2djSmY5eUU1eWlqNHFRZjRoWmRiVktpQit6VTVQcXNKQTJPLzNKVlFvVXFhajBOSms3R0w1RlVJTWxVWThqT3ZsL3pJNUhzOUo1NmVzRk5ISTlkTFE2ZHovZUZVT1kwUkJ3Um5vSy82MGdxMlUrN1RmUDBkaEZvMXk1VW5jL0NodXJyZ3E4NVRmOUFzR0JmMytxYTJ4ZG53SkNuMzROV0lZa3Y5M3FUWitxcVh3T3lqb1RxQmtOQXBJRU5WRmZaWVZRR2prY0tML0JQUjB0R3hNdE1SVEEydnFMYm9ZNTlVT3IzYitlK3E1ZFRSY2FjV3VreFk3NVh3bERYYXdPbUU1V29NTXErV1hSNTIrcHFuWThxMzRIMTdqdGNMUnhieFFjano3OTU5UE8vRnVMV3htZkx0bXJVbTFyZnNNWTNGRGRqK3diaks2c1ptUGRNN0E1Q1VRUytSejFtZGpwMm1WbHVjRkxYSFlna1AvL09Rb3F0enI1eisySkduVnRwc0F4Zk5EZVdmUlU0VE5qcVhPRDBKT1JrUzJRbk9VeEV0NHJCbmlyRWd4bzd1bmh1MHBRUm9FSzBjaitUaTZuUTZ4aElnT05ZWXloMUg2bkhJUTVMa2cwalJTcGRPNmIvOGxsU2Q2aUFLTGNIaE8vVEZZMy9UZnZPeC9TTHJDeThvMmQ1aUtvRTVnbFlUZ0dIejVDNUFsSjlQc2N2THkxcy9GMnZmQkI4am1raS9jQ21sQUJtOCswWWFBeGxHK3lBY3VTZmwyaHd4V3NSY0I0ZGpsNEhqMERhWTJuUDgyYjlSdmJFWklYTGVHU3N5bWhGaytQZ0RndGtaZXV5eHB1aGRRMGdsdFN3dDNDS2huTER3SnVETW0rbHhzOHJWZlRZTFZTZ2oxckFyMWM0SnJEYTZlN1V0OVBGcDBFT3EzL0Y1UGNnMmpUOEsrNW1Gc01VOG9HSmtYVWxVb1pYWFNPRklYc1hHSWYvZHRjb2xMTHkxQlVHRncxZ2dQSTdmMWt3L1h6TEIrMnlna2xqb214djVqbks5eTl2a2d4YXFyaGNoRlQ1ZFRIZzJBREdYTDJHWU9ETjBRZ212SmsxK2g1dnVEYzBmNTNsM09OSWpIbTZwOWx4MGVzK2dZR0thLzQwdm5pWUR4ZGxRRHZTVWNVT29CYk5YekFncS9YWHIyYkYwNlUvMi9hVVlXOVV2cStqSXBTVWpLM1hKRzU5OXNiUmJoSVhGSC9NdTNrRkFNSi9WVWtCZSthRlNEU01PUlU0Y05IQXRNdzJoWWpLaWtpTXViWHRJN1dBQS9TcUhrV3Fpa0N2L2VIei9VNkh0a25qYVczU2lsSEtWL0ZHNnVwOHJXZ2VDRmkwWWt1cTBkUVAvNXJNVUtDT2pvSld1NFplaFVTRm9QNGx1VGxGUndjUnNEeGxHejR0VlNiNXQ2T29JYWo5YUsreXBhSWRtMTRsQkcyWnJHeDVsOHhYQ0VQRElCeXlhNWZjNloxSHBCTERRU1dOcnBZenl6SzViM1h4NnhLdHlJVGRNZW1aU3FTSUFyNzJKdjI5cW5lSlRScVVoeGxTbGhhc3F5dXdLVDhhTXdPaHUzYm84TXVNS1pHSHFxeGFQUGFKUTlGRll4clZ5YXpNMkhCMHh1SFI5cFN0ekxYWDA5WTJYYXZYTjhyd1Ura3JTMGFZYVFNN1Z1YWZ1UmwxcWYrd0hGN3dlLzRmSzlpdmwwWEhMZUxjWmdFMlhWM2J5UzdyazltL211TlVGbVAwM2Z3VzZtYVVSblV0Y1VSbk1wbXNiNzg0N05xcVhsb2pndklKNXZsMjJybXl1K01kR0tZQnRxTExqNnN1Wmpyc21XTStEU3F4N0NRbC8rdUUzd2FQam5WcHo5c1VidUYvTnptL2k2dnllMVM0ZHlKRllLeXFxMWE0Zzh3ejlUc1BtQXZkblpyVE1pRlpQY0tmaEQxa2RFczhGb1ZtYS9hS3R0UUNVREtGNXVaMldOZkRGQmtSUCt1ZFdiR2RVRXpiV0ovZ01jWjMwa2VYeXRWbmVWMEdTZG02Vzg3dHVtS1Y2bGk3ZVRGU3lSK2ZZWTEyV1VpREwvcU1aWWhXVng2RFVkdmNETTBsSVRhR0RBUmFNL0NYa2hYNTU3RVpSY093UnZoQzBRcS9EYXp3dTkvQTUxeFZMbnQzMHdJMkNwMkdiOWJiT0dpSVJiQlMyT0psdDhhOTFhYjZyejZzSDR2VXJVZkp1bGsxTmxUcDR1eGY3czJEYzJMcDJNelRCTDA4ZzRrbU5BbkpqTXBOamNkYmJlM05IU3dOMnJIVitVd0RXSDNWenFLU0tGQnY2Smg4bzVNOXgwdVdLTFc0TXpvM2NkVHVvMWRTRldYRTNUU0kwWXNNUmN3dCsvajVEUEV2TU1SN3VlSUJHSUpnNStqK1EwSVBYUmsvYS85N0xnZjdPcmwvNHdNUnhSWVRXdVhMdllLTFdSQW91K1cxb1N3ZER5ZDY0TmY2WFhQVGZhSkJqTkdzc2I4YzNmM28vVDE1dDdtSGhCZ1hIcTJyNXVhdXRCeVlNUVEvQUxzOXRrZTQ4MTJUMXZRUUlJeVp2NWJxbUVJQkFIcHd3WlhIdzgvUVE0ZVVsS1dSZXBDWGsvSW00c3UyYTdEcHBock45bysxZEZtSE1iZzFTQXdGYTNCaGVHOEQ1MmloL2M4blFna2REVFpoMVNZa0JheEdjOE4wa0pSN0JveVIrTE9lR3QwS2g1bDJOQjcxWXNjRmtZVmhHWU05WXhYcCtnSGhOL2t0K0MyendPWGtnRVJuNW5vS3VlenY0Z0x4WUVldUx0ZUUxcWpTOFhOMm5iQ0ZlZHVTY1FLMGFwZnVEYnhQQjMycERzYnRyL3N3QmdsdFhhUGUrRS9KRVo1ampSMTkwTlYvdVZJZUo5dTlZNUpXRCttUmlnNFlubEUwK0pKeHIvaUt2M3RkTUQwamowN0dWS1BhVTB5YTNMWktpcHpNNERUNThaVitGYUI0dVJwOW91T3h6Lzl4ZlVaOHdnQVlMNERKOE9YY08zV09McTljOWQrblJtTVRjd1Q4Q3RJV0hIa1Y3YndnUzJoNUo3VnRydWVkOHFlc3RlczBFYzd4STIvY2I3Ui9jbUZxaUg2bW9VazlFcjIyT0JzSGgwZWVFRUVUMEZJYU5PUjk3eTZtQUQzaHpONWNhVDg3QW5pWWJCTDZ1WldqM1lNU0dDczRZTURKZ0lkSzJ4WGhQNE52M3FNbEJDd1EwR25HSDd2NXFoeFlxTFpHcnYvbS95NmdOemxHbUpiYUZ6eVRjeHpNazNhcVE1QlVvdlpZaHZLNngxak1udVVVd0JLK1RHc3pITlIvcXc2b0JnNDFWSWVRU21WdFR5bFB4a3ZxNy9ZejVOREtvRldIVEh0V0VqejBhbHlzd2g3Z0NaK0pFUUtHRVF3emtOakFKU1ZiYmxCNHIzcjFrWDdCOGlqNDhhVEd0dUFxcHB2UjVLczJhaEQ4UVY0TzVaeFl0bWl2UlRKQzYwbm1UWDBuU0JUWmRORTlKRmRzR290d0t4VUE0a3ptTXJaNXpMSlkvL2VONDN0NGZSRXJ5NjhJbXhBZnB4T2ZVQSt0dGJPeFRoVE5SVjgxNi9zTjZtdmRwbHZmYnRnazFELzJwOTFpeFNDY3JwOWtwYlQ3Tm5Fc2tzWTVpOVdMSFdqYy83ZEpZRlM0TmtCK3NaY2JuYWs4eCtjWTRvOGUxQmZVRzdiN21DeGlJVGc5eHNxQzZZY0tKQ0J0Ri9wY1VOV2pONjhMSjdSVDNaMEhGT2VlYVUwTVNBR29DZ1ZUYU5wSEI3UjBkTXc1dTFvN09hTnB3OU1Cak4xV1dIZmZJblVrMDIyVFlOTFpid2pSQnBrRFN5NElsdzBmMmI0Wmsvb1RqT3hnUmx4ODVvdU15ZVFnZ2N4eDZTN1A1UGlHSmU0djJzL1pmcnB3bnovOVZQajJzbFkxTTByeXlaWDFOTjltQ2pSMTN3emRNVWIxV1FQNUNwSkhOMXo4VDJCQ3dVdC83YXUyK3RwTHMvSzJTbkYwMmV4SXhROS80MHI5cStOK1RaWTZpNHo3WTYwcUFsZjZrMkMvMi8rZXpHMDR1UlNxUUhpWDQ4RDF0VEU1TndYWlNMNlE1aW1KWkE2cDJRenM1YWRubk1sbm5NNExIaTBrMmxuYXpSdE5scWVpSythdlpBeFBPQldxMXJTbENaWEtyb0dPeStCUEZuTkR0U0FIcjlIWTZEa2FpdmpreDdGWVpPVFhId29UUDR1cFJMZUxKM2dZSFYxV1Z3Vk0vR0ZJNy9FTHNaV2Nqdk4rSUtzeDJlWXY0elFqcmJUOE9VNURGWHN4QUZLMWhkN1lCdXlXWExuYVZsSkhWMEQvbk9xZFZmcTdPUjdiclVPQkVwa0NHZ3VrUVVVYmNSNUwzWXExQTRPWERkTkZXOXdPVFFMSENnR3RrR0QyTzU1bS91UEZtd012dndWUURVYllmdXg1cmZxNGZoY2kwOFpWUnE1NzBzQlNZNVBIc2pUUmlZbmdvRVRIc1RIZEZBR3E2aFBrandIdVkrZWNsMjJGY21CUnUvSld4Z3dJU1phNFYwZEpxUUU3MHBFRDQ1QjYxNVNKSDJ6TWNXNnRLNDVIa3diOW5nOWJYSUVRMUZoTVZqSkUrN1NwWkpkMmJ6S0N4bkt6Zzc3V2xUUEl4SzUwNk5FVVNNQk4rdndSTzRITVR1cDlKZ0lRYVFHQVhBYUxOaTFPS0lsbjBxSWlDc1JNcE5mNUYzanNLYmZvK2pBTEZjci9ldi8vV2UzYUZqeUU4ZmsrZ1ZuT1BwLzhIRnlMV2E0ZlZRQTNYZTBMYUh2NEN6TE8rNWl0M1ZBZWRaZUp1OGQ4U2hxMzV5dzZrTU5xVnVNN2gyeXBnQjgrSC9zZ0tEdnlPN1NCQ0ZqbmlhcE0rU2xRNjY4aFdreTA4L1pNS0doazdOQm1CZFlRYXFLTCt6WEpIUTZ6VkRyK0ZhY3J1MEhGalVMNFBuMnlWK3NOZXFUS1pjYmZpYkFxWUN3T0lualhla2hYN1V3elorcVl6RUFTTlJwOEdWcVp4UmoxaUMyMlBSaC9Vb1pWTWRHTktaR0ZLQ1BGL0JHYU1NZ3BrbWpzK2Nud0hMZUtuYjI4NkgvcHJ5bElCeXR2Zmo1K0VnN21FSUdwLzAyMlNvTkQzWjV2RVBxUEZxSFdNbHp5RW1YcmZEZjVwQ1BlZytpOFhFWlM2QmVVZzZRSm5IZW5mSTRxSmxsZHovd1N3b2ZwaHdwdEJRZHQyV01tR0hYMnoyTjJESmRSNDJXYkk0Z1BheWpHZjhvU2NWdVQvSHI2bE1SMGtDTlUySzZDMUJSRDJWa25PY2JnMjNVa29JQWtyamM3ZjdXQm9QZlZ5NFZsMERxenpUZlJab0hQRStqMDAxNTVVYVdwNXpPbVY4NzVFeExBUEVRdFdpZ2pZbFhYdkpWR2lpdjd4emxHY1BVRm9rdDJwZmI2YjhUemNnOXdNLzdKZjdQNzNMVE5PZnRIT2hiQjV5OUIxbnlob1d4a1RSdlRYOUc4ck1IVDZLdjJyRkJrcjRvSzlBMWZRN29TTUwrV3crc0hDWThBT1hFOHdxUENDaWNiUE05YTdML1NxTFlLTW5jdWtQak15M2p5a1dTYnhXOGdpNVMrRGZ4MTh6TC9TVThRWE95ZkozYitnWGp2Z3plcEZZUUtGYTU0anJnTFMrcmNWbS9PbGN5dEEvZjI0eVRQUnUvQjNVdTIrSEJGUERhaWJVL0xWbUl2Y0ZHdHFzMzRHcnY5MlZVblUwajNNNDk1Q2NTMm5iZ0p5MkhmTHlxamRwQ0hOUVRvR01nUGw1UE5uODY1ZEg5bVRISmk2SXFwK295OTZycE9HSk1wTHpiV216NDBmZDY5Rjh0Q0dGSTVnZzFCRksyenM5K21rVkhJdi8yYnhMVFI0c2hhdCtmVk9ES3h0MHBhSm44M29KM0pBeVY3dXNQMGtMSWlhcWhGd2VudXhjZ3U4bGtHUlVJdXZza0pqQ0tqQzR5VVhwWHNDTVVsSnRUMFdVNEdCM3lxKzVOUlByaGx0THMrVkx1dEFKOS9BcWNpTjUxTnYzZ1hCekxoUTc0cnJBODJhcUpyWVlNalptRWtiTlF1UExUdGxwOERyQkN3R0RoeFdHb3VFKzZHRnpKWmI4d1J2aVEwVWhnWDlXaU5NbEk5QVZDZjQ4VnBRRnllbGpOTDFxSit2enorMTVwcjVDQm5obmw4Z3ArcGUwbFpaL2RDcmptQjdqNWlCeGNnL0psTWRvWjZxUDY4b0FUTW5jcFlycVhUd002Ni9ma1dsOExyUUlsZmhGTTdIZG01VjdkMyt4U05FWHNVc2lGNytncGFXZzFJc3hmSjdpRXRLSHA5SjNSczZUalg3NWU4bEdtSTRibE9NODIxWG45aFVTckh4TEkxdytuSHNNYVlkSThnUHlXVm5pVW00ZWZNeGlmclNlR2FDU1E0RGlPV05RNHJQWDM1ZTVYNyt1dVJiQndBQVBybUthN21hR2J1YTg1bzZtNzhxQUJzTEd4c2pDeXNqRzdjYUt4Y3YyeGRlRmxaNmxsZkpNdUpWb1AvL0F1d2N6S3d0dlA1M1FDczFNZncxQUNBdHJnQ3BGalVLL2o5UVN3TUVGQUFBQUFnQW9YaGhXQjVaaXRuQUFRQUE0VFlBQUJvQUFBQnRaV1JwWVM5cGJXY3hOekE1TWpjMk56RXdOVEUwTG5CdVorMmF2VXJFUUJESFowVkZENjZ4c0xEUndrYXd0bGNpWHBxY3lDRllLRlppcDZpRmhaVVdvcytpdm9jdlllY0QrQVF4V3lqTHN0blA3RWMyODROY3d1Ykk3WDkyWm5kbWN5K0gxY0Y0dERZQ2dIRTVLWTZhODdRNXRwY1dtOC9OMmZkTmMxcStucHpjQXF6YzBZTjhYYXpmQTJ4QVdlek9MaGZJdzg3VEp5QUlnZ3dJRXJzRENtcEJHMm01bjdxV2FJaU1xSFBQSzNPeGZoZ0pRNUplUjBIUGN3Q05sekhKaGl3RlBjK0IrZGdkNkJnKzc2dVo2OEhSRnBxNjRldzF0R1Vqb3NydVEySFREMU9QODZLVmYyajBTVm9UbTM0YWE4MXh3VWhpZ0VXZFNLSmpFbXpuT3l1dEpwNUhINWJxcWxXRDJIQzJnNjJsMVdUQmNER2NTa1RzUWVsU2E3amxQZ0dzdGVva3lYL0paa2p2OERWZ0tnMUdXbDBxREpOczNqUnNZNGN4aTFIT2FKTFY5ejI4VlZxbCtuaHJ5aWJPdGhIb2EvMm9vNVZ0OXpKMTlkSGpXSDdPdHFZQXE4LzB2d0N5NzBtOTBIV0hKWVFSczN5YkZucnVpN0ZKMnJubnRSWFRLVmNqdG1TeFA1amsxbnlPT3l6QlFPTmxUcEloUzBIUGN5QTM0L0Y3ZklOSHQrNE9YblAzNFIwdW0ydng3VkhwZy9FbzBRMGxJcmM1THlob1BPUWZYRzBSQkpGeC9IcEszcXIzSzNwZDdsZkZ4OTc1NHk5UVN3TUVGQUFBQUFnQW9YaGhXRmxWUG1LZFVRQUErRk1BQUJvQUFBQnRaV1JwWVM5cGJXY3hOekE1TWpjMk56RXdOVEUyTG5CdVo3eGJoei9WWDl3M0xxN3NTTExwMHNVTkljUTFzME5XWmlIWklXVHZGZGxjZTYvc2ZlMVFSckozZGtnMjJYcy94Kzk1UGYvQ2MxNHZlbDE5NzNkOHhudWNjNzdCS3NxeVJIZW83MkJnWUJESnkwbXBZV0JnV29PZk8xQXM4QmROVkV3QytBZmZWazduSXdZRzA5anREeVlrdFRvTkE0TVJRMTVLUXNNbDlWK2FoUjZOVnUzTysxOUlBbnhNTkdsTTBwT2Z1SXRUZTFFT1Z2bEJNUTVDczZ1SFo0Z3IxUUhQOUcySGtiUVlaVFBiZjdCMEplNmZ1SVJVUnJ4VXBGQlNLTitMcDRYYm9ZNDFIM1FNKzR6RmpXNzBkMzNnY1VVS2pkYzF4OVB2R1UxMFdMa1RyWm5UbEYrZ2ZuQVRTcENpRVRFd3RsNjBmVmcwREo5TEFTV2xTaUd0Q3BQZm50c3pxc1V6clNQQmlOR0tnblZ6aHlGNmc2V1lxY043MEgzY1lXcHNFQWxEblhFci9sRys4SXkzcnRqQjMxLzAxZnJnb2hDOVlEUTNOejkvL2p4WVNwSkNlcG5xSGRYS24xYi9yYTJ0VDU4K0dTWU84U2taaDkzM1k2eHdSWVVhdWtPcVdHS3BNZFVUNVdEN2grdWpnMkkzbHd2dFFSVFNoUnJzdVh4RGZMTWpJMGJjVkZLcXY5WWQrSlEyajl6aVRTUmtSOWI1dXU2dzFyVWNRMDFmZkJtMVlING45V1YwM1p4dmVtcnE3R2pDd0tEUjZUSEZuYkh4OGZpNE9OOUdDTVlDZDVLaVcvT2NUVjNqN1BiS3lzcmZ2MFloMlZDL0tKTUhYcTFMbEpQMHJWYjR4dS9sVU5YVjFYeENRdWY5QXZPWHUrMGt3K2JWaFlYcjdTUmlWdGJXcndvMXpOM2xVZWxpM2w0WHgxdHpjL29vV0VwS3lwRmJjNy9wcUdXTmkweE1veUZkcXhVMkdzSEZ5U25xY2JwN2ZYVlJaek9ycTY4djZuVjUyaEY2Zjk1OXB6a2s1RTV1Y0xSeXZoS3JPaVBwNlhLQ0FUaGJtVm9oNWYzN28rc09RbWsvNCtXMi9Sd2hWVVNmczljT3pteG12enB1VGRjME5Ed3JuN2hJbWI5Y0FXR3hxVXN4MFZtT3A1Q09pNC8zMm0zRnk0WjdYV3pWQ2FVcDU2cTFKaE9YUUI0R2NiQUd0UWo1VGQwbHhXL2pWa1JRMHREVEgxOWMrVEVLMGthQWkrK0dkYUVKYTNGZDFNeVROWXZINHVMaUdEeDJmYWVzS0tVclMwckNHS0VxcEZhb0piaTJMTGNlbGhXZVRyeTBhaXdNSDRhdEwvWFdGQU9PMC9RcEcxNCtVVHk2VGhYNGhEcmNzTXJ3SGN5NTlmWkthd1A1RnRSTFBua1d5WGxNL0xBMDVad29UUlZ5UDBieDErQ0pPaGRWWlhKYXYzS05SNytHcEVRblBwWkF3Y3g5RlhKNVV2cDFTelVwT3BhWGw2ZW1wc1FaU1lPbDdnWkRvSGc4TWlwTkQ1STdmQjQvSjRXa1R5ekJEdzJ1OXhObVJRUHBwTThPbjN2L05mc3pUZ2FSb0pBT2ZPdlhhc2hIZlEveTF0VFUxTndjVGtzOFk4V2ZwaXhiVWord3hvRnhnZFBzOXowaTlaM1l3SHVWYTZwejN2Zll5QWdCaUtLZWdvTENITWhCZGpaenhLS2J1N3YzOWRscVp5UURPY1J1YllncFlqR0NRWXpZdDdScm9XalluQkFYTzdyaGV2SnV0OFZ4V2tSSkZyV3QyQi9NWnFhV1FnblNBSmtjTmpZMkp1amYvZVZlY08vRDVnNUdSdGwxZFhWVlZUR01uN095bUQ1YmZuSU5Iell2S1NvUzhqaTFsWkR3NVNHbGw0MWVnbDl3Y25xWmlFSUhEd28xUXZJc1NqVkRlYWNFTUJHalBvcTd5Ty8xOVZURVFUSGRTem15a2FKWGg2UER3Nm81dytiY1ZGRjFjWXVDeVhtUnRNLzJ1eDlscEFyYVlhR3R4TVBFcFhhUEJwOGRwNG40clN4aGROb05wb3VrSkNaV1RGa3BLU254cDFqWGtYQ2ZpSGMvaGNrWGFiQW45QzQ3Q0pubzFHb2pFTDNISnllZGkzYXFGUGgrUHZMOWs1T1RMUzNpM0ZRYWhScG9SRjF0N2JRVi81SjN4eEx6aGJJc1JqVVZmbVMvc1BOMmJGemNzelRsMEE2L3JRMGlURlpjeEZRbVN0cVdTSVIrTUk1RFN6bFZFSk5UMjBVa1NkSEowZkVKSWErZzRPbm9TekdXR0hrL3hnamFaMFo4MUdPV1QzM0RvMzhiaTIxOHRyZDhLSy9HU0VwRlRlMDNJdXhDK29IWVdDbXptNkRQSVZVNXYzMUJoZk04Sk51OGJ1Ykk3YXB1M3V2aWRHOFJqNFRlbkM5Wml0bHVxU3NhaGJwcllybzdyaXJVaERiUzVwN3B2UjRqMHhZV0Q4UlB6bjdIRDBHUnBLK1NCd2NnZXFONC9EVnRxemFDbzJEcmV5NWVSOFVHM1dpa3NMQXdFdWx4c0tJa2ovcHQ0NnlxU3JibjlDLzZhZ1h5Mi9XNGtZakVFZU5CWUpZRjlhQTVQOTZYeWI2K1BxVEw3cC94VWoxMWRmVS9ISmczNzhkL2d1aU5iZmo1WVpWUGJOb0tqcXhYeis5a3BLWVNCcldiZjlBVG80ZVRGNGVoWmIrL1UzS2wrU2ZyRGlPQU1jUEpqZXNpNFNlazBuWWVIcGZUTmU4cnRSVkxOUnRuYmNKbG5wZVl2czVzRWkzVmZESEtaeDdPQ00wVXpJWm5KMWIzWThhcklpakpJYjU1Rm5FS09EcEk4OXBQR1pRZi9LL0tIaW9zaUtkTElsaG9zRXcvWjZtWXU3Z0kwa2ZLTXBOSmtuRjl0MzhYK0ZaRnpVQVRZM1BjRVptbVBOamZmM1I4Zkg3bGxhYXNwYVkyTWptNTVpQVVyTGpPM3pkaitIMFRxbXVrd2lsZ09FN3kra2x5WHFzMGU4aGZBSFY4MUNZNi9NVnFTRW5VRnhja1BSUml5UG1Pai9veFphaE1qczY2b3V2c283S3ZlcWZuYlF1MkwxOE8zcHlKM1pnWkdyWlkxdFRXMWQybm9KamNjb3I5MkRSRy9yUGtwOWNFR2ZOQllodVp1UjdvNDNDWm5Jbk5SNDhlN2N3Mm12R256THV1MHRYTk5GdXkrWWd6N2k1MXgralYyU2k5ZkFtQXVpQjF4YjVCTTgwWlRwN1pzaWZSSlBSR01sUUNqYmp3K0NZYlNlOTUwQy93NXMyYjBOQlFBZ0lDNHFDSGxLRzVveGJ4Sm50ZmpyWjhiMkhRcHh3Z0d4Y1hsN096OC9QdVYvRW1XaHVmRWIwaUlpTGVGelB6MjNQTkJCTG0zcWZ0RE1wcFFqanFrWEhIa3Bwb3JFdG0rYnRkc2toNnZBUjJwZEZDamFMaTRzMFAzaGMwbjhIM2NQMWJsKzNYajg0UkpCeWFNZFo0bTFCVEdvd2RWa2hUUW56OHh0RjVlbnA2YTJ0ckhDZStUbnhRVU5ETy9QY01oVnhRNlh2WEZ6dWd2d0ZsVEpRMitwTkZtOFMxaFBMeThzN096dnFLTTBiTFZTQlNGRm1GaFc1SGZFSUNXNGg5NDJ6K3l3eFI5K09TV1J0Wm5vQTBndy80SlE4VHJURVFmbTF0YmZIeDhjVmE1UURyNXh1ZGQxcjk4VlRzbjc1ZmxJTXhoeGk5ZU5HNzQzMXpjYkE2S0V4THZGdnFFMXV5MGVhRFVXdk0wMzJBVkJTTDZUWTJNMXMxeS9BOC90c1I2b0lrSGxlQlU5eUZZUFprMGdvNy9WdU1GQU5rdy8wRDdrLzFsc3oxeFZKVnhCOC9ER0dNb3ErNnIxOTdMTFRoQkw3VjFkTURkTU5IdmV4SzM3WVFwMEtCMDF0SlJFUmtOcEFxa2ZaZVhBSTkzcnVrYUswbGo3cjA4Z2JKUHowVi9CZXdXUC90MjdlQmdZR09EbW5tUlJhN2h0ZjkvZjJHcEUrZlBxVVRkaXJKek1UdzVEdU9iQkxaVjVFVkY0VklmTzR3NG83T2d5dFFTQU5ZeSt0SjNNS3lNU3pBK2xDcG5jbE9yVFI2bjBzZmFiOEVuWHpZODU3NGZUTmh1M2FwSmpRSlR3LzN1cmdrVllZMEFCNnk1L0thRkJLeG1JNTAzVi9QenlBbUpOeEZranhoSFRhUFhSU002WVpNUTU3OThENGZ6YUNtb1huRkh0ZHFLTTVML1VDcjJLMTNLU3VDRk1JRWJWdGFXbHJzakFRWlhGSXMzaWdxS2xwWk1hMmFDdXNjNWZlajM1Y0JNTXAzOTRFSkd5Y25Kd0lSZTY5bVFQTWJRYTJVaE5HUEVGMXVyKy9meThzSFZ3ODZGdmV1cjY4QjdpQzR1TWpCR2JIa1VVQ2FnT0RzdVNDSCttTk1wbjcrL0FtdUlKeW1yRUlKZTN0SzR6MERMZzBFME1IbDd1NnUyUFZlWkhRMG1ZdXVaYzMweVp4N2VYMzlwREhQZ21vTmRpYlMvOVhEcXloeXlMS0FiejlWc0pTeFR1QjVtQjhqZU1hbHFrRlJHaW9xalBhQVJjSGlNUVhTQUVZb29yZTJwc2IzeUxlSjNiU3FJVE5UWElmYndsblo2eVk2U0FocjBkN0NZaDFJaCsrWCt3U0VyT0V5NmxwYUNRcTV1NVBUbUxHYTRwb09CdkVsbVkrWnJNc2JHOTJkbk9KWFhUKzdibTFzYkt5dFFYSDkxeDJtYlVEZDFvSFFTTlluSytSYTJ0aUkydjBONkYzR2VpQkpabmZLTWVjSzBqZE9KZU1Tc0VXbE0rM3JKZXRyaklLeHhIUnJzT044MDVaSEFYb0UxK3o5OWsxVWxhTDFCL1NUNUo0TExmVnZXaUdIdFVIdjY0T3M1MEV0emN6eXFESExtaWtyaFp0ZWhmN3ByS3JaRXhDWnpBTFp3TGV4MXI5VlN1bVFUYlVEMC9pUUhpdi9rdUx3c05pR2hnYlFZb1dGYkw4aXFyNS92eGxJRXo0NE9ERE84d2h1WHpELzhLRzhxSWduU2RIUjBSRjBEeWM3ZTQvdVBCTkZ6TU5EQWw5cFk3TnVBYnB1aFJPNS9GRnpjZktrWlo5WmtiWlVYTFJqc0JidnBxWU50bGowNTV6SmNDQTA1R0NDRVl1dTErdWorYUJQZEx5OXZYbVNJS3R5ek5GeXNMc3lPZEV3K1hpVHR5djdERGQ3REtEMm8vejltU1UrOTEwdU8vS3k5aEhIZkJEeWM1MWgzRm1manZTRXJmVllVMUpTdXJtNXNUNTZsRE84OXVmUG42dUxFek16cytBK3ZzNEYyOVJuSDFkYWZMRWhFdHlFb0xpU2s1TUgwa1VJbnJBcUpHa1BjaVdtUVFDa3RMZjBrWlZXbFlTSnMvQjZXaklHQkhWSlJUZzZPM3VmcitjREhWeW9jZWZhaEQ4bHVoQWc5dW13TEFPZG1GZXFpVTVYY3FWdXFWT2pwNGg4UytJc0Rqakh1OHdIZnpmNXhlbWpjbk56QVVncUtTdnZJMGtvTzBmelh3Sm1XMTFkeFpHbzBFWUFEVTBmaVdja3drZXQ5TzdkNGllQys2ODU3KzhibDE1SkpEWmpQeTlaMGRYNld1NjAyZVdVV0hMVU5TdVMyRXhJUlUzNnJ1Y0EyWlN0bVB0SlRGcjEzODdPemVYQklJT0lHMFZrcHp6cWwyWE5ub3VIaFlWOC9xZ3F4ZGpRMEc2bjJIVmxhU2tScFlGNU1qOTFPRnlCZEN2SVpWU3dyK2V2NTJ4R29sSlZlaUd6djZSL3JKNVp3N2VQeEorNXROZERzR09mRUVqOWRPNUNseWpuWTRmU0RWWk9ZRUFFYUltZG5aeSt1ZXo1YWZDbGlZL05zWVhjaGJ4MWNUbmRubTJzcXFvaTFRSUEwR0gwek82djFLdFhjY3I1eFdWbG9wN25mSk1QZFFSdXpwdnBkMytXbEN0NnFjKy9DcnZMTTBvVzNZVzhPMFJYZWMwVGUvTkJGUnMzQ0I1U3FSMjI2bHJkVjRtMjZwc0x5Z095LzJ0OVBYUzFaa09TeXcwSTFYQ1pkclFWZ3ZMZzRrclE4anJjcC9kZ3VUZmhaR2MraUxGU2cxM2FCTU1BTnlDZ1JSdW9VRDlHVWtpV1pqRVE4bUxYcDR2dk9pTXFFY1VUbTJuS2oxNXZsU3JxRDYwcDVRTVdZWStXKzV6OU9UMUNxaXg4TGcydmpCNUorRWQveUp5UDVrcUdLdGNLcVAzam82UHdpQWpXdS9pNXlVdmpBa3k5OXV4eDFIUjBSQkNzVGJadWVaUXgrRVJMZS9rM2xDc2tKTVIrMDlpWmZ0ZWtwWUkzU1hGMGRCVDBBTHc4d1VTbllqMXpjRDM2b1N3eFBSTDZ0dzF0OWZFamIwbFhwalNEY1pFVjlhRm5jTFlnUC8vNDJGaE5SUVdHamE1SitjdStUUjhWdWhwZHBkRkRYMnc4YW1wcWRnNE9nWTBaMHk1RlZVVlZpaXV2bS80VWdRK3pYei94TU5wdjUwbGlFblBmODg0Qm9JVi9aWExsNVMwcml4ZFF0aEJkaDVzTkQ4bWVCS25lYnR6aDUrUHpPSmwxanFRWFVjaFZBODlMSDBsK0c1VWEzVktGM0tMQ3dyT2xtSmRBMm1WUGJPTDdZY3dYdFMvNDdPRkdGbGlUa1hWdEJONFpkTjZabzZPaGVXSEdhRzlMdU1NTkorYU9VM2lscFhXei90S2JuWk9UbjRyd2h3d3NVZlZyam1UV0VOZjNTeDVlWG5WOWZYMVYxYXd4eXl6OHJobmhJR3M4eVVUQmlKVDBkUEJuU3NoQ2VIUUMwTWlNME9JeHQ5MC9FbFZUVGVxeXlURmRhQ1FnWFc1dTdtZlAxbTBGQVJrOHBWYVNscFlHK1QzekFIMUYyemsyTWNHQWRDRkZmeGpNRU50eGFzenFpa3J0dm5wMVBsdExoUXpNMXBCUy9RTHZNYTE2cGFrcDJVdHdTRmF2ZUVtZCtmVU9pRDM0THBkK2t6WVlOZWUvcHB2USt0ampocXFxdzdrdkVvQlJFUEZ2eFZESTBBdFJSaGtqS0J2ZFQ3YUJXTnpmM3krNkpsdG1leFFqajRJVkZ4ZmZGczMwdEM2Vys0cCtKRHlFQkdRUDF4ODVlSUQ4VURjejcza3lPejZ1Q2ZCVDYyNjRETmZyZXR2bG5udHB5bWFWMmlXYUhMMW9LZE1ybkxqM3M4Y1ZUeVpkVFV5V0gyVjRZSkhnWW5GTmxXQlh6SnZvME5QU0JxUXovUm1hWFBPaXFoWm1IdFg3WWN6ajJqeVhsOGNLWE02U3J2d0x3V2hqbm1kUG5vQW94cjNIMUptQkIvRW9qWUtFTlRVMWxaVVJ2N1FjRjcvMVZpYkZZOVNFdUc4cDMxVk5NYjcydExSVUtOVThRSUx3RkJjVkhibzE3d3ZsbkIwZlI3QlVDMHgrN3pCNmtxU29MY2dQMFZVRmROOGxUY1R4ZFBNR2pUYkxOMThJNzFzMlpZZ3l3R2JoYm5tekx5UXVsZm43bWE3RFpPVmkzN09XYmwwTmpWamwvSWZSWFgxOVlXT1dud3A3OXZmUmdLU2xWLzlJMUIzYzUxM3RXMzJEOThuVGFubkVaQk1xUmRwY05xdWo3RVBac29BWXI4MWZVdVRTdHUxZGtKMmllWkxTRC9qMkFkM3RTRXRQbDVGNUwwaDc3TmFzWDM0LzVQc2lSeEpINW9VMGFZREFPYmxCSi91Y3ZYSEV5dCtZQjUvaWZUbExyTU13ekh0ZlBkL25Wb0NIc0hOeDFXa2ovUDM5NXowT2xNek1IblhhRFpYWGZmdDJmWFV5LzhIYTJySGh0V1VOZFZPUnR0S3hLR2xtazdTd2pTT2Q3K3BIVHR6SXBnSGZ1bU1UTldySEJzZHZ3b1NBOTVyMWM0YkZNWjJCWDQ3d2gvdm01ZVhGeDFPV1R4RFliUWUwUGZLYjZtVU1nb2JVVDBHSzE2Q1d2UXJzbG1ZMjYzTE9wTGtpcUhzTXpULzE5TzhuaE92Z2grRWw5RHFlN1MvWDF2TEQ0M3E0dzRiTkEramRGRjQ0clpiRHJyZjU3MURmNkxISkp3V2RmZXR4ZlhESEZRVmpXelY2ZTh4bzNsYzR0dEhXSmhuVTdudjlpUWEyWXdiWTJSRHVuNGE3SUMvMUU5OVA5c3dKczViK0RqYzJqZ1FMd3ZsaWpWdFlhVUJSbS8rTzdsZVpKRVA0a21rZHlXTUdsZk9zMlBzUE9JNnVZU1JiWkM3SW9qRkxZTjlNLysydVVsWTk0MVpBWjB2WHBUZUVkci9aMy8yRzVkNVlVdkp2WTZ6NDhlUEhGU1c1WTVZcHljbTI1Q1dQMGZaVEw1SWNncWJxQUpGM29mdlFWbzZPTmJNMnE0TEU2VkVVMGcvQ1pZckh2bHArUVpxR0dqck9yWUpEZk5wZmxrL1FFQWFXa0ZJdDMrWEM5Wi9pM0ZlU2xaT3VrV0llZmN6R0lVajBBaCszcW5rcEphS3JuUEtCN0lHcmNiQWhBYTMvbE5QK1VHUFpyOUM0M3BqaWNXWUp5anY4cjdnVGxhSStISGROUDdYWFRKdXdldktPMnI5MUtVc0V6V1FZVGZVcVlXYXJ2ZFhRSGdYTVVVQTJCTCtNeXFmVktnSjhRQ09lRjZvV3dHVU5aUkc0VlhiSE9SSEduMkxFcC9nMDlxQ0ROdHlKNGVpWGpwQnNYU2JzU2NBS3J6a2JaOU5EUGZtNUU1dkZ2NVZPbEpEemZWSXRIZ04rbVQydVo4RlcvQmN5ZmNLUW04WWtZd01xanZvaWsvUE1ma25PMDFPa25kdTA2c0dZWDdzaDk2YlovTHFjWnJxdzBxaFRZMXJYcVVKRjhUMy9LY2lGcm13c3NSYld4RUNMSVgvdnQ5SG9PTWVsWlMxaGFhUGJpODg3R285cGNWUDFCYmJFSTBGWTJMVmx3UWZOVmlHL1ZzUGFPK05raExoVnJ5b2lETGtUUy8wY0lmNnRWdmRLSGxJUm1oWWIwclVhY3VzQi92OS8rSXJKL0ZGcm0yR3M4Wkc3L2p0c2lFMXE3VjNnVWp6N0ZaSmNGbkdIdXU1NWRTWmpnUVAvdlorRFE0cnZFTVZISW03UEJMbWRHL1EzVnFISWpRMk9DMSt1bXF2WjcvQ0VqcFAxZmNPRllTeGhYR2xNTStvY3k4WGJHdUpnZ3NPUGhlWFlqSFZXWEVXcHcvTkdMV0NrT21obWVUV2hORk9xd0xkVThTWkFPZXFYejMveW4zdDNlME5RVlFxTDVCVkJHMXZiQ2lCbExTeTZEYm5sVUQrNEZkbmovZ29xVTBnRFlTcHZwRVBKYjZwVFcxRlJBYXhKUThPekZ3ckhXZEczVDhaa25zd3FqMW85bTVxYWlvaUl5TXBpa2lBVmpIZ29qOHF6OEc4VlI4SGtVWDZNQlJyc3QzTlpZVEk1eXZrSGFjNXpUNmdJNCtMaWhOSWlHRDg3Q0FFT3Rjbm81L1FCZG5OZVlnVzduUnNIQjhmRXhJU2NuTHk5dlIzWUVGajN5TWpJL3I1OVRQY1BOR0x3Z0UrSmw1Q2NPSWhCekFzcEtOaGxSOXVMVHVBeUVIVllpOUl0blF1S2gvNTNHa3dTcUR4S0tLMnNyQ3pDUkVjbkhpZzI4bUNJdENwUWJFQTdaN3podksvTmpJSU44OUVSQjVXL2FUd2UweklBQ3U5NjUrYTZITkVMZ2xWU1FsaUMrdCs0eWpSY1M0NVdqMW1XQW1Ya3NwdXBXNnFjUHdxc3hvSXRIejgvcU92RWlpK2pGbjZNVXFxL3pQbGc4bk9Oemg5c2JYZG5QbnpQaFc5Y25oMGNIUjFwRmpzeTZMTGNGb1lmVEw2YTA5OExCY1BYZjJXTFpyOXZReFg0ekdYM3o0N1hpVEFLQmp5OFFaUExIcmdSaTVycGtSRTEwT2NwWnVnWC8xVkFiRFFqUEQ1ZzFmVlVIUVdUSUhWSmY4U2ppMDNUaXk2WjJBUmt0MmJmQVBXVHkxVjc5KzZkdXJxNkgrTy9FZGQvUE9CeWlUV1pjSVVIQzhsSEJOS3FhQVF2NFhOVkNxbTBmKzN5Uk1EVSsrdlFESkVkUHVxQ1hFSXlBQTFDSkxyUWlxcS9ybDhmc3RoZWtSR2FXcVAva2ZIVnlPZXFBWGIrK1BGanR6SHFMVlZDNzdLdDRHZEhHT2txeXlUOUZOWDdNTlNWeGRDS0NNZkJvYkVPVUF4QTJkVjltTjllVy9zaldOYlVkSG00UHRvWlFRZmtWYU5qYWlQQmVMUkFoZVZaY0ltV1lVRnJ5Sjl2YVV5ckQ5WmVnRW9RelNEeFU0ZzZlRW9mT2Qva2V1Qjl2ZXFkbDUvL21MSVhDR25SeTkzMjgzTzNuT0Y2c2UrZUpROC9tSTZGdlF5dzN3K3I2anJBK1B3cDM0S2EwaVpkeFAzNGJEV0RKbHptcytzamVaNDA1VTZqeXJtNU9lQUZFM3FQaWcydU5tYWQ1MHVMaTJmcW1DVU42YVlnSEJ3cS93Ylo3T2o5UFlwUk1JQTh1YU1XMnFHWWRsbHdCZFFYb1BILy92MWJaVGJvZGJvUUJQNlBNaFNIY09RS2Z6eWFxTXFwZGNEelFxcm5rYkVPcm1vbXZDZ3pNek12VDZaOG9oZXRPRm9ORDBFanFoQXZScXQ3bHkydHJhMXRiSUJLajJycTVPNjdwc1hRbHRYRUN3YmlLRlFtcHdlVnV1NGdWTXlJb3pUS0hxZVFNd3hhZ2VydHhVZnVaYndvcVlmeWQrVlI3SEZBMzYyTDNSeUlOZXR6b2FYRVZlQWhJUC9nSnRDKytINCtjTlNzNkdWNDVaczh2dkZvcXo4OW9KRkRzdThHLzJocEVkZlNtdmo3TjFzNTN4OFRDQUQxUWdxcXJ5clpiYmRvVzVhZG5RMklMSC9VZ2orRjZZaThXRDdDYjZVSUppK1VOdkQxNjFkUVhNemtNTDlhMVc4NHBpTEMzZ1Y2c2pvNE5xTVBLVGU3T0h3a1F2L2lvTHFYZnYzU01ETmJQVmdkWkpFSFd0VHdQVEFVYW9XTW1CbzV3NU5XL0pHZGkzc3VyemtUUnRjUm5MZWpWcmVVc0ozeDBZMU54Z1BUbUNabHh2MFY0VmU0RitRcElsd2xENmN5ZmFUbFJ1MGJYZ1BEaDBhOFZGVHNHeGdJYkg4YmJ4SWFFa0pNSy9qSHZ1R1g1ZE4yYnQxU3pmeFJmRDl1SWFIenczWDFxcW5mWUV4UGI5ZzM3SnRXYitrWlJsVE55TzQ1WVpaQzFOOS81S1VyZVZnZWRhL1duSnVLbUU1b3liNGhnazc0ZUhlaG5VYkFocENZV0xkMFBPYlJTLzBtbDhyYVdzcS9FVktxaExqK3dPVmNYVjBCbFJrdForemtwRmsra2FMSXl1ZjZjd2xlb1YxMUw4VjdKK2RYZEwrdm8vRzlvY3dzZUk4eHo0UHduMjF0YlJyc1Q1Rkk1Sk1uQ3c1Q201dWJrWFRDbXBxYVA3bHZkckRBM2VlUFBvanNkSGR6Q3d3TWhJY1VBWVFwS0ZBcEhrUDBydXlSOXJtTHl6cGR3T2NvdTg2N05tb3JWU3NpU3Z6c0xXUW9wT05OWHJIZlUzd0xqRnlTWWtkSEIzK0tVcTZhNzBuNlc2cVk3aStheGU4cUo0R3hEQW9NTkRVenl4QnhkenJkZlp2U2I4cWY0bnppd0wwcDBUQmVyRm04Y005RjJhckQ5NDcrbVF1UytOTks2MFh0bTg0bXh6OGw4aWhDQ0JiSUI0VTBSWHh6MXBVaFhiZU1LdzViaUorVmN2cXFlbUVzSS9SMkp0VlNPNXFKeDJKeGw3TmdXMGRidTBDdDhOTHJwcVdscGF0TFRra3B2TnU0N2JoTG43VzRnNnVkdTBlaEdORnJ3OElPb3d3RkdUczZQc2IxbDRDYm9QT3pLYU5mR2dORGJtZ29ucXZXMm8yMW1kSC9sazZISUZhUS9NNG5vTS84V2hsNzBVNk5zMWI4WnYyYWhvR0Zhb1YvcENWSUtlL2Y5Mi9OaEljME9oMG1PdnIzQldpd0w1OWNQR0pseldSV1pZNyszR0VrbXZFeWYxUUhFVTgwcTRzaE5YUnJ6NzIrRytRTVc5bWRWMnhsOHZyNTZ1cnFockFQRzlGTktjdWhsZ1J0UER3dXUyTWVBWXhURVI2MHFTdldZSy9Hak5hWjl6WEZXWGZRelJtbUNwY3AxUXlsaFNjMjQyOTB5Sk5LTVVkVDBkTmZyK2RuZUYzdWRZS0lPd2oxSDNob2FTVUFyL3R4cGE5UVBaOWYxVDF1VVRCalVJQ0hKM3ZZZkdOajQ1L1RSZnArTFdNbFJsWHY1aEZJZDVGR1VmakE5MTI0TjIrbDlyK08wUHVlbnA2OXZiMUJKQXljSEJ4VlUxYm1NcytOTDlHZ3NlOEdnejVnalpIUEdkYlcwOXM4Y292K0JEUnFpMERYUWRQZ3F2dmgydkNQSHdHdGhrT1dOUkNKSDBhVnJhMFNRSmt1ZFpHbDlOY09pN1MzREcwZUFhQzhBTVR6SWJLekt2OG50dHNkUDB0eENIWXZtdEZwTThQdkxWMDNybzdEV3B3TGN2dmtZblZsUllNOWJtTHpNU2ZuK09ZUlI2bW9CQ25RR1lLMGdKQStmZm9FWUd0c2JLemVZcEVlNzV1c25JMGgxVStidXJxYW1yallXQ3BDWE8zdFpVSGxuR0dLKy9mZjEwd3JTVmtDOEpOSGFiQy9zck96ZS9ObUZ2alg0OWdJMGlRa0NWKzYzV1VYZjZiaW5QUjNFRUZid1pKaGMxcGlXZUR5TEN3S1pYSWttTEY2NklLbFdGbFpRU2w0aUdib2w1ZVhsSlNVbGVGbWJOcWtFWmlLWkxvUzljbVEwQWxwcUtsaGRUK3R3RHo4eTBjZFhsQThGM2hNOGtHMVVLTlE0NDc5NVhGeVJHYU1aQ1V4L05MN2l1Q1Z0aXdha3czVFcxc29iVVdRazVZWU9McmRDa2txanVUU0ZyU09JSzBYUUlOQnNadmZVMU1OVFUydkRReHVCb1IzZmsxTXZIc0gweEt2aXdJYWlqcTh4enVyRDVlSzVFY2VjMmUzMW96bVB6Yk45QUZXWmRMTkxuWkdOdCtRcDZHaG9TQm5ReDdBaWFuQVkrVmdMWGNwcFo4QVlQVnZ2ZjV2Z01KQW9WQWZWd2ZTaEowSE5vLytRcXRwallqMHNFVjRuWTQvMitNRHBNRWdmclNrZWwvNkNYMGtubjhyT05vRithMmlZbWhtaGdZS0FlYmtaeGx5a01BdmM4elNJdm5ZQmNuQ3dySzh2QXdVQnFBVFVrUEpKVlZKTFhwL1F2ZG4vdnNHYXpRL0RKWTNXNFRRZCtEUW9OVXpjS0xLeXNxcEtSM2J4TE9yNjZTa3BMT3pzOXhjRnAzNG5HRjRPM2NRTVozYlR2UEo5TXdNazkrY1RWMk9hSG45aUZGWjFEMmk2bjNuV0ozSTcvMXhoblE2T0V1RWk2NWVEZzZIVTFWbUJBUUUvQ2xBbjVRVkZzcVRRb0xhbjRpSmlRSG9PamlEeWY4VkpLWTBWMlFsdDA4emZyem1vMFg3VzZ0bmlrZUtKYWZHRFNuam5EWnhSckNyVllVTHVBcXpQNGc4K01maFlmWDhUb0xKQTFaRS9zc01nT3Q3TGg1T1RzZXQvbmpBUjZjTnJ2ci9veW5WSkNDT2pqT3Q0Sm1VUDJQVFlmYWJja1gvd2d6dFdHa1IydGNkV1hkQTBwTkFzRm9OVlVvMUV4SVNCUGo0YUpFdXBDc0ltenJoYUxuRDQyTk9CTUpIZnYrcnl0KzRBMnZtZDZqTWY3Z2FvUjRrWlFSRzNCOGdtMTN2ZmZsWktyWERzdUg1byt0SGJxcElvTitvdzNGMUM3clJ0RkNJaDZpQklDMm8rbkplenJ2Qm9EUVpvWDRtT3RBSGlxd3h0SjJ0M3RLcVgrQUt0elBOMUxRS2tkM1BkcVBlME9uRXQxTHA2T3I2WlMrQWJQQ25FT2tRcVNUL3NPTHZSU01GQkVETDgvRHl2cXZSMWZvWkZnVkxrb09sSTExSFptZnBRanRTbGMzYzNSczdGeDg4ZU9CNmVXb0hwd0I2R1FVTDV6bXArcis5QUlBQ0FUbU5qQmhWYWpzdHh6NUpWUElIMU5HbFdQN3crendERkdKVW1haVFpOVl0TGFoL1lId0NiRDlnWUc0cVNrcktsdFdOSXpkSG9iU1I4RHZiS0RrWUR4K2Z3OVg1RWFpQjdHem01THh3bWNYVDA5TlN2YnJ6OC9PUjlXcmQwcktpSXZUTVZuOS9mNlBuY1dLL3Y4ZnFqMktDbitaR0JDelV3eEQrRHlzVmsrMG5kOWF1RTB5ZTNRMFdMOFdRSUFVc04yVVZXRU1GSTNWci9sWlVCRGhKdVh6aXBaS1NpUGMxa29wUTB1VGgzN0VLbGppRjVUMFhkbloybUR6MWd3ZEppWW1HT3JWb05Eb3J5eGZXM2REUTRDQkVGSTF1ZFB5YnVNVmNuSXdmYldHTXlWbFJzaDNxenQvbG1HUG9EcU9KUFg4R3F1clpzd2VFdUVkdW5uWjJsY1BtVXV1NHV6Q2c0NTgrZmRvWnlaQUJSbkl5TlRXMWtOTy94SW5OZm5aeXJsNTB0ekg0Uk5XTERwYjZtMkRnSmM4YUE1QnczYUcydWpvc01qSXlMS3k2dHZiNit1VDdCM1BBNW9TTmJzZUpwVmd2cVcyOW5oQzJIeUR2eVBwTm0rOEsxWTh3c3J2VmtialN0QWloaUR5V0YyeGRQRHc4N08xNTRoVEdmdDBPN1ZKTmswTThFSUoyaW52M0pFVG5icWUzbmoxN0ppQ1FvTWhhbzF1NnJ5T0Znc0ZROUNKdUdoUWQ2ZW5wMm9qamRoS3h0YU56WXg2ZFY2OWVxYXVQenMxNUhhNnBwa2JHYkxaTWZwYkplWmtoZW5UbVlWTTNZOGd0TG9zSmIzd21MRXpBNHFXbnA5ZHYrbkd1NzMxRlJCUFdIYkdETXc5Z1RJQTYxaTJ0QmZTWGxZVVpweU50eHdDUldIUDRDakphTjJQTlJ3MGFJRVBNbXpqcEcvQ3crNnpETUhpYWNrci9DbEFuUUlWNVgyMGFHSGlkbVNBb3E3UVIzNitQeW04bndGNjkraVJwK0tSQldaRDJtL2ZOZFhzUUNiZ1Z6NVcrQjJuSytXT1dTcXprblhhenM3TUNIK2FzTEMyTFNrb0MvRkxPbUlDdFFCK1V3K1R2ZkpMa012aEdTME5ERU5SdVdqVzF1SGNiaTFJTVNiSXRCZElBaFZ4N1Fkb0syTCtUaTR2ejh6c0VCRm1RQ0prYzFkcGZ6RkMvYkhqTzhOcWVDOVNQaW9ZbTlOYVp4V1REd2MzekpHVStaZWpMZGo3R01xeDk4TjljNXRDUXlxdFg5NVJHaDNneFF0aHhzWHpOQnROMVNqV3JseklZRE9tWVBvZnh5YUZpRlZuQmNVQXk3c3gvdndIT1I0cjViYVUyYzNUWDBoSk1kMDM2bGZkQy9yQTU0dkhqeDJ4c29MZlcxOWZmVXVFdUFURXRYcXBKUTRnTDV5RFp3Qmd1M2lYWEFLYURyWEZ5Y1hJYzZXT2lBOVNCcm00UlVKN2Q1RUswT1A0U2NRcXZkSFh2dkhlQ2wzclVSVHJUVE80SSthSEtvWDZrMG5zQUJFRmthS21vMWpZM1UxSlRLYVNma0VJZG5Kd0NKYk9BcnYvNTgrZng4VEVLZFRmM2NkSG91b0tDQWpzSHg4WEZoYWVvZ1piVy9kaUh2bHN6MDlNZ0xsVS83MGlyeXNrS1JxakgxM1dSY0RobnZPTlBtWm1aR2JOOE9uamd2RFBuZVhtNmQzam9JSlFXNk5hc1ZmYTZzTERROTI3NFdhWDJjeEFCaWs4VUxQTEppWWxyR3h2VUlKSlN6SUJpcklJQXltOXYyOWk2YW9ETDNML1BNVC9BSGRhK1lHNWxCZkswS01nWkxSY1dIdDQvZUx2WUdHL3kzdEl5S3NJSHo4YkdSaG4xQlZRUVBJeml6aWVBRzZDeGRVc0hJbVZIdldRR3F0OGlRV2VOcmpkNVhaMEx6SHZ3Q2drbEsrU3VyS3lvRmY3S2ZaSEFDVVR2bnhiTXo0YS90eFpuK1VHWnFtMk1yenZRaTNyVU56V2xNa0lMa29tT1RsM1RKeXhyUU5YTDVEenBOZll4bjhpUmpWU2plS1duQnl6VTdTNFQ0UGhqRXhJMkhZUytxSGNiNzRPUUF0bU1SaGcwMk9NY3Q5djlCZ3dwbVRXVTlUd29sa0Fra1JZbjFZZ3l0R1BMaVJ6eVJGaVlKckl6Ni9DeXI0OHc3RW1CY01iTGxVZmowVGNNcjZGeFVrMzZYQXJ0bjU1NkZ5Q3hwSVcwK0d2OHhGRWhJU0YrZm42TG5aSCtiN0NWMWRkMmVybkQ0Q0dGR2h0QVlOMWNyb28xZnYwSzhFdjBiSW44ZGxvTDkrWnMwTnRycitOK1RrNk9hVlZEZmYwazZNclZ4NG9SV08yNENwWFp5QTlyUFltS3JGbHYzNGk2eXZoY2xUM3NvZEFMZkd2RlA3UGlSaUFlOExuZlZPOEluenkwNDNaWjgyakN3UHRpcTQ2WGx6ZExwUURBSHJoSVFjSG4yKzBpV1VsSkQ1THpiaWVLeVI4cEEvbHMwWkpQL0ZTQUNhcEVJYjFiaEVad2hEQi9DU1FQd1hlazEyWTV5L21jRXZoYnRDVWpHeUlxU1JxUXdHVkFURXhzVDJ2R254TFREYXZHak9oY0JFcUpNNEdET3B5WWtGQlJXVmxTbVp2VldhSTFoRUo2YXNzcG9UZDMyRHl6VVBydDdjaENyK2ZiUnkzeFhjelNUMkVhNjJnV2FnQUZWMXBhR2g0ZXZxc0MrQVA0R011YTlHY2ZBL1BXOS9ic0dtZTNuUnFmVXZmYk1IQ1pIa1FsS1FKbVBIVHovUGp4QUlTOG5Sc29ZdVg4QTlCeVVZT2xKWmlwb0NOZE42TmdoUk9ia1F4aStucDZvVDFEbzN6V05icmhNam45cHY0b09mYTRIaXYrNXlRQ2lzclk4Mmo5OGc5V1ZzWlVnWXYxeGp5dS95WXJJMFhQQy9MeWNMLzliYXFVd2dDMiszNGlCdmh5M2N5V2szRFQ1N3dmYU1SN1B1cTZHU1ZUWGN2bHFYZVczbjYwQlNBdEpTV0VsTmZXL0hvbUpybGpsaXdVMkJqSWMxZEdlR1Btd3g2VGo4dU9zSHRzWnpUVE5HNzNPKzBxdFJWSkliZGIyUUphMUF0T0swTGhqOXAzUTlGcGQrOVNPTENwVk9CTGtGSkkvN2Z5VTdmSGxIZUpZRDdZaGUzbjBuOUY5TkoyU3Vlb1NwQWFlbFhxdmFXMkZWbGRYYzBLNlAvMzc5L2twRFo3bkpybTVaeTU4TGFBbncwenZMNERqYkRVS1BsdFNpTkdOa25uTHJXZU0zQ2VObm5xMmtZdnBVckx3TEN6dlgxODVrSGIyYkZvQjMwV2hCSDFSaXJKcUlxK1M5RVlVeDVsV1RPOWJGOVRYZjFyYk16NjNmUFVFcEVsZGZGWWVBaUFWWS9EdGVqNW5WWEJpTld6V2M4b0JCZlh5ZUZoWDMrL283TXpMK0dpZzlEOHhsNUxSYlRKZ3pacTRHbW5wNmN0Mzc5L0VPaUxzMTUzR0RWcFFlY2J4SFNuSDhQTXQ4UzhxMkpkNUNQdHhQejh6ZGxxUm1SRUJGQUgybDdQRjFZYk8xWkU2ZDVrQTRWdkt5aWxldWlDN01scjA0TXNNOGNrZlRPd3o3dTNQdTc4clhFWGVmTzNJNVRyMjZtUmkwdmlXeXB0anFtT3hXZ1kyOTFnODVwcEtlYmgyVmtpMDdhWmF5bVhrcDlHbFdnMFQrRGIzelluck5rUCtIOXdya0V0MjBxYU1razNwVkZMSzk4Y1AxOENSQVZBQllpdXBxWUdBRlNGK2ZkTmVyejZGeFBmUlpMd2ZmMWRMb0VtQVdwZ1M0RWtqdmZUamJqc243dld3L1MvMWVWUTFSVVYzS0tpOUpHZEpBeWlyM1YxdnpaMlBoL2w2MFhicHIzOWVhWEpZR1djNTdJTGRCRlE2MGgrL3BXVEMybFZqNW41ZGVWTjZHOVl0RnpBb21DOUhtUEE2L0tKRCtjTnZtVmswcXBDYWRzdHZ0aTMrMGFBeVROUG5sc1R1ZVNmL0lFNXhQZFlmbVJ0RGE0MENzeVdWRjdaYW0xZnJvVDJ3bC9abkdFcFpsK0lWdkhZaHNQWDFJaXFBSHJHcUp6ZFlWa0c4QkJiYmxlZTBCZllqODZKS2RRQ3hscWlvOG5TVnpzN080T3RxZm5mVjVXOWFPcmcxUkxkSGxrLy9QMzd0WmJXQkRCak1IblNqWW5KeVVtZzRlcG1KQlJVVXVjRFJiSHMzMUlGVm1vajhJaHBDd29LdXU3Zzl0Nzc4eU1yR3lqUlg1WTE4SDdaaHRZOGlRa1l4UjBScjBzWFcxdlNCLzc2NVhXbHBmMkxlM0RQOWtiT0h6Ulk5QnJVNFhrVkZidC9nRmdtb2YvdFNDZWhPVGZ3V3JGQWxLblhYa0xDZDNDMVY1Zks3UVVuNmhYbkUrUjViRVJZYVNveWlTMmQrTVdqVnNPS3VycVRxa0ZSOTh2VEo5R3UvTjhPQm9RUnZVQ3YvRExtYVpYMXp5eDVGQzN2K3VhUHFYOEd2TnBoVlBhYlhtYXVVVmV2ait5RE8vSHpyKzN2SnhXU2hLU2UwWGFHaDRWZEFoTzVNOXZvRExBSWlRWTAxTnFncDZMaTA5ZitlNFNNK1dNd3FudUozaldxNUhYRmpHK2tQL0d4T2N1Mk5VUDdoaHJSMjZZdTJ1bDRQRU9odFBTTWpPL3VKOXZmYjY1MmdKVUFxSGlvUTBLUHpMUVFvZ3hORTdSclc3QzkzZXlCSlVINkIrdjFSVi8wSGxiL0V5MkY2ektTbkhEVThoZU0rVWFlQWNjY2d5QjdDOXBMandYYit2ejgxWXVkN3p0cmE3dG5Ic0QzbGRIMDJRSDJhTno1cHFlbTV0ZlhiaTFjVjBkQ1NMVmtOUC8rV1kzN2htRnQ5Q3NIcWNLL2VoL0VRMm5kZ1dONzgrYU5nZWZSR0lpbFpCYnAxeHRwMWRUVTFDYTdSZHpCQTFBNXAzdUxRbWsyVjdYd1pKeVdKenZuN0R2SFdCTkJYZlc4L0NkdmpQRWxFSlEwdExTWCs3MWMzMit1TDliWExVNnozOTZBTTRKSGtjdFZvdzYvM2I4NUpNWmQ5NXVGTVpaYnZUZVNvajZWOGNJcEY5NWp5RzNPbDJ5ZDJpdC91L3YwRU9UeFZxU2RiTS9xYVd1cjREcTBlWmdCSjNTOE5TT1VGckZZUHo2dW1UOHFEN2RKRi9DQ1dNbVA4bFVuVHNXM3p4RUExQjFkVnpHZFdQbDdPTFF6VkZsZlhMd1p4T0JWNzNseC9Pc1hSWFJTeTEwSTVpZTZoUGg0TjNkMzRBVmc4c0IyY3JDeGRUK21reUNhQ1g1ZDljVSsyWXJPTjVwUFJFUkVWSlQ0L1k0ZUlZZGMvcWdmSXlFeHNkZnhsQmtkSGQxUTRGMGtWNFVpaGcyVFBHcGxkZlhENzNxeVlDbDRpS1dWVlN4dklmeTl0NURMeHovRWUyY2VleTdJUVJtU1RydVBIejlHZGVHVlczWFpRUlBJVWhHRkdwWmVYdGZ6TjljbmtXTFhhd2RuUS91WUhnOHJST1JScllhN2M4M3V0OXVETzlUemxaYzFlMGdvUnNNN2pJaURzSEVuYlJpR3YvbEkzS2UyTW9YaU5UbHRUUjhlOGgwYVQvOE5FZERZTzF0T01LQVg4NklseEkwdUpzRkI1RVEwWk1NSC90dk14NWltN0k2azE0blhpY2VSN2FabUZGR0EzZlgzOXdlMS92VXJkWnpSd0xPb0Rzd1RzWFp1Y04zVkRPOTRHUDYyR1lWblZiQm4zdWk2cmVEdjRlRzkvZVVYcE9aUkpId25VZ3pOOWZXbklPTU9RaUtDZ3ZXYm0zUTB6RW1Lb3Q3WEhzQ0NORFVoeFpnMzdmMXV4S1FNdjlBTDJob0Nhd0M0TlNjSE81dXFsc29YTDdKUkJRNTBWT3k3aEM3QzE5WHNVcmRibllCb0IvRUZuRW5iV1lsb3BNZC92bTZkcFFKMVhROStmV3pCOWlnT09RaHNrMFQ0VSs0SkFUZjl6RmxERk93dWZzWmdFUHRteWZud0x0MG55U3lnZkhHd2ZIOFhGZjg0dUJ3WlVVUFNCOW1RTkFqajJvZHEwVDhGSEg2Zjh6VWNnUWpyTUlwU2djVDExKzFqUm5IZWcwS1lvK1VZU1EycFRFMjhNTVBldUl3azk2K0F5bzZQaTVQZ0c2WmhZTnVWZ1VvL1lHQmdvS0daSWFnMG04RktoWmEwalU5TVBJODlZVlhRWXNSN1BIalFhc2hOSDNseDVUWGtjQ29VbTBBZ1g5RnQ3SmR0M1pEN0VHVFV3WUZDQ0w3YXlkMkZUMlY4aUVib3ZYN3RjWDE1Vmx2TFg4QXNiNHJpcXQzSEpDWCtQVFBESWE5bVptWW1TRHN3amZHWVVLSzFvTGEyVnV4eWdZU0lpRWpxcC90WCtrMGcvK1JnKzF0MTg0SHRiNS9GTERmY044TGpEOW4zYVIzZ29RNi9YVFM1WEdRbzFkeGN5YU5Tb0V0S1M3djZWelZvTTllRWZ4MGQ5K1RIYm5PS0luQkJlVUE4cklIdWdvdHhQL3JjWVRSUjl1YmlieWhYNWdaZVBDck5WNEtjS0NRYllHbjdBaHdPOTdsaGUwNVZ1LzhBZmJ0eEQ5cTR2YmFXbUpMU2U4NVZyeHNhR25xN1NMOCtrZ3VNRXVXOWU5MDBiQUV2YnBmK056YzNSOWNkaE1rOW03QmJGTzZzdVZ0YlcydXVoNFJ2MzZISFoyRmhLZFFJZVp1WUl2QkJXVkd4NUtzaU1HL0FyM0c5K2Vwdy9HOXFZMlBqOThaT3A5MXJBd01HbDNPblp1TWYxNzVNK3A2NHByTytlcEhRQUZxbXVwbXI2NHNkb0d2U1Z4bVFMaGlhMktjRzRnakRmN2Y3dXZPVjAvd2lmcHZucm9UYm1UUFNkZ1ZLdmlkTjBXYVpKZWhLWW03WmZYUUg5M25lbE15RUp4bWZrcjhqOXVQck1vUHZ4TW1jSWN3OWRmeFVoQ0N1MzgvNlB3ejh0eE9pVlRqKytRVHBHN2kyNWUrdDlpa0xUZHduWlpXdFBUUkxqcHk4eTVaOVJSa1hQVjl4d3hManFwWkxmYzVKSlBWdzRRUWp3OE9WRlJVK3JBaFFVdUF1dnJvZGJVUS9sTFhpcDlsNDNURHdNcWlmVVNKMDljejYyYjlaSEFmUzdiY08raW1OSEgvVUdGT3c3bndFRXVhTEdsdEk5dTIwNTlTVVRpeUpaYVYyeTkxbmpodXhuWXZkandlaExYYTBHMmNWSkk0UTMxOWlMNmpSRkV3dk5EV3A5M1ZlUms4a3RVOGRkL1dJMWVIWVRuMmQzZTVONE5vOGNwTWc5Ym8rVzExZU5nRldlbUx6WlRyeWJLK1RvYTZ1RHBnV0dFTkRHYzZNZEh6SkI2TnY4VWNGak5BMm9GaEYzTWZOK2U3NDJWNmRIeGx5UXgyRFU1S1R2UzVtNXRPRm5jdXFxeW1DNWJhOXlCcE01SzBKZEVMak9GNGE2RmlUcURoVkdSeUZzUFdlTkVmVTBWT0xtNm9SdmgxWmNCQUNWOEkzQ1JjV0Z0YUpCNW0rbXQzeGN2NzdJeGdZaHpwZE5QNXplTTlUdjBkSEF0L1BsSUFiUy84UlJFeDMvc2VmWkNCZFJFOVQ4eWNhSVhqZnZ2ZVpINVArRmtsREVXZG04SGY3aTZmcEw3dnE5WExZSi9VbXlQaDRIL0hJUlBjdWYzWFpZdzRJR2VMelBOdGZyakliRktLTmFOSXA3NytIb094ZEg4M1B1bzRaWEJWMjNMaDFWcjl0QkVMVUpCNFNjcmpiU0xCM25kLy9KUTljOW4rdlJGUTNwNjVqSnptU2pQQVJXVE4xSzFLZEYyWFVreDlEb3grRW1qK2VXbmVZM25JS3lRNlR5ZWxkOXJQSG5ORStvSHdUU251UGRjblNjM2JKS1ZRWXI0NUFhUlI0cU0walhVUzhPS09LaXNvZlcwSER1UHROdkJXN1RZMzZnWEdqUjNIbFRkdmh4Y3FuSi9nY2c5U2NzMEJmQWQvazd1YkdIQTN0UlVkRlFKaXh4b2FyS0J1QWQ0MmtGNW4rL1pzd3JkUmdGVGtiSEdWV1RabkpoMXI0bk9YTUZDQnQ5VFdlZlYraHplYS8rVDB3K0xMZ2dla2NMYnhBbFFXK1pYMzBDQkJTQ3hNN0ZPdkh1dldWQXhwWkRzZ2pTVkh5NFdhSlR0L2NIaGZqc3ordW90RnlVVEFMUG1xdG1wbHVSZWxpT2RqZmd6TmdvKzA1eXJ3M2ZRNWZLaXR6SWhBL2pKNHdMLzd4ZWRvdnhmeUVtOXYyNG5oTEcvSFRqcmJUYmxmRjl3K2hkdGRES0pabUkwU0NPNlVma0RGRVFrTkRRL3lBMzE3NkNRd0ZjLzU3MTZ6L0I4YnlRK2RRLzN2OVoxbkl3VDkvL3R3MzhCaWVtV2w4VnI2MExXbUs5Wk1xTUNrbFpYTnJTNGsxUm1ybGVKS1RUQlgxTkUxakxzbGRRa3F1UTlJTFFlbSs5N2VqcGNWSHQxVFU2N0llYlpOaTd5NjM3Z2FBTU1IQWF3cWNoeU9vV1MvVGprZEFRQUNKTEFtNzUvTWVLcklWU1NjY3I4anFLVG8vTkJRMXVCb0Q2emJuQTVnTS9MRkVMZzJQT3B1YnErc1pLQVVBU2NDWWRVYlFIYmdnY2YweGYyYU4rTWVUcUJIVllmYWloNmIzenc1V256OS9EbHhDbnlvZEV3OExmeXZ1TTlzL0dCcGF2MzNWRnQwcDY4a1pmKzBDSmNKSEhhNVpYRk5RSUZlcWFTWVNCQTlCYXlOczZ0eU5qWTNOemMwOVBKQ3JQMXMweGNkdW1GSjdnTStpSlY0ZW9hbkdFL0U0cllDSFlHTmpHM2pzZGJTMVNmSWtJUkFJcFBmMUphaEl4dC9SakZCVmlweGg4NWN2QjB2MTZvQmFCSnJseDRHSGtsSjQ1eUliSjJkZ2llcWhZUzhlbmEvRVQ3VFZxMWRqWThWYWVycTZRQUlTLytyeUttNzUrS3BVYzJick9DK1A5WkMwYXoxbUdpS0hBNU8vRTlUKzd0Mjc5dloyeldKSE56Y2g2bkFld3BpbjkwZk4rWjQrZlhvN1JlVXB5dkNMOG5kNHp0elRMa1hFdlhadTlyaWlMMSsrbEpVcFQxVUc1RmtrOUw3UzFwWWpEVUQwT3UvTWZab0E4bVppczdTOFhJQTYzUHlkS2dYSUdremVqMUZSVWRIajZtZ0M4Qy93dWZlNTlLV0N0U3BNUk5lZzdFWWFyMTR0MndxNnBPTkZra1VYamlSL2ZBbXJkc0I3UTRDZ0pGQ3duL3BRL0tpTGd6YXlFL2crTTFOVHRVS0t3WU1GV3hkWDF5bHpQdE4xYURzM2Q4eXFxMml4NkxHWFR4L0ZYNXhQWStaOE1qbXFwWnIrYUIreGUxNU1CdjBqVWg4WlRQQ29rdk5ldkhnQk1sV2lXUXdVMEhjeFVDZmw1Ui9jM0w2V2xQUXQ3akYyamhLZnlZN2o5ZzhPSjFtdGJmVjBON1VhK2lTemlkUC90bCtqc0ZjbHFzT3BucXVycnVaREl2OGRuR1VQRitpWFo2U2twR1JrY0xHeisrVXpXMzZVUjMxUnpzZDIvc1BKY0s2UGRVWWFuU05sa1JXVkZDK1BabjVNT2NWMjZ5dEtTNThtS1E2YngyWVhTREZMbEdpVFRIdlNTZWp6bVh6ZURuU1pSVXZTaDMxQmxKOXkwbmZiK05LamdxV3c4dFlRdmNETkRRTWlxQVNlRGgzSEFYVTNTN0xZOFlGaHo5ckEwKzVwbnJ3bC9oeEdsc3MwZUlCRWJIU2pyYXFtaU9tUjJpb3FHTGx0UTQ0RHVVOVYrMFFoaW5aeVhPaVpyZVhsWmZwSVdkS0FyS3dzWDEvZmhvWm5GT09QVjAxelA4L2l3TERaZDlpS29XMnhLcVFCdG9KSUhwNlIrZm52RlJXRzNGVEF4Z0lRMWdGcTNXalNaN2J1ZGovQmdpQW5aYWdxQldnUW5JTmpjejRoQVlFVDRFcW5wcVo2ZWhRK3N6QlZzS0R0bGhRcjZmOWIrSHZFeWxxaXlRRjE1a2xTekZVREhUOElxT0YwOXkxN25LVzV1Yys1bEhJKzcvc2owazJvNmNzWTVmeDNsVlNUZElEb05Jdmo4dGJQenM2QWFJTkNURTFOZ2ZRL1BKSGdkVUt3ME9COGZUM1g4TEZ6OVFDZ1VFRS84YlZWMUQ5enZnMm54cGNab2tTUElTMmI1YWt2ak9oYS96Mk9TaUdVWnYrNXVBZWVNU1M3cDZjblZUbWZFUXE4Sk9pamFMbmJCVXd2cnpuTEdzbjgyRm5SNDlkWXo5UmZzYjlDMHBNRXRRTnhTazVPTHZYVGdtaGhSYVdxemFhT1FkQTJNeS92ZHA5eEFWdjRTSDZ3STZTcVRpVnd5KzgrTjJWby8rQWdNS0xBWjRkMnFLbXAvZDF6cWRZdG5kL3gzdjBqb2FwSzlzWDhMZDBVS2Z3djJaaDBXVW1KUStPc2Jpa2xMUXNqYzdleHZZVkY4R0s5Qy9JYWlOdUUzdHd4U3kybjREWWh2eW05ektjNHpPby85T0pOU2pVSmlodjRsSjZ6N0FMVkFnSUNrZ1dlSVVjMlVwSysvL28xOVR4ejVrUFNWYmZ0Mzg5Q083QzgzbGZJQWtmMTR3Zmt5L0ZzdmQzRGFEbnhkL3pOK3BGWER4Ti9ZK3ozR092VXptemQ3aUFBcmZqRzBkSFIzZjNpMzc5L3A2ZW5TMHRMdjMvVHdoNndoMm9Zam1PSDBHWlpmQVdPdDZ5TUdMV0QrYm04dktnb0cxNEV6QnNBUGpUaWVZbUl1ZEQwM2ZJTG8yUEtMaXJNUVNCaW9SQ3NCVnRCaWpzU0tiSlFpMDhVTkRXNmRNUkJvQ3V4ZkZ1OENIem5LUm16ak1PaGlIZ1RhLzZVemtWZ3FNRmpPemdjN2kxMkF0MDk5REt3SzcvZVJWRWZxMWt6UHkvdi9Qd2NzQStML01pNkExemp4K3JCMmRYMTdlcTdERGdiR0ZiOEtjUG1BU2MyUW5sMkJwakQ1clNkWkNFK2YwcUlvb0x4TUIrQ1BsNWNYQVJWbFExbmI0WnB5M0s3RTVqc1pSbno0TnN4YytrM0Fac1hoZkRIQmFWblRJVnJwQ2NyS3l0Q1Q2STR2YXk0K3BINVhkM095dG0vVnkzalBnMzRYeFhXL3ZwL3ducmdGaE1UQXpCOHo0V1drMHRhVldIOXY0MVR0TndST0JKUVhQOHNsUzRyZmdZaEIraEdGVm1Tc1dhTmJqTXdoNWRuQjRXRmhhQXZnUmtBNkNqaFFYRW5XdEl0UU1LblM5SVZNekVsOHhPTnhqYTBuK05aUkFwd3JSOVhCMTZLWFZFUTRnSXRCTElKTWd0KzJ5STVURjlpYTFZamVxUGxZTFRFNzJ1bUg4cEd4TWJIVDF2eHcwZHdPQVJWaWxhM1p4dm52UzVLQjFlQjlBVktSTVBSOFduWUI1TzhCekxCTUhudzZFQit4Q2tBMTQ5NC9KZ01FcTJjbnpPODl1dlhyNjZ1eiswTEdPOGdHMVNPenM3ejN6d0J4d0NRWHVwTDRnVWlxYWlrQk1ISnFWbW9JVWhNVkpVdm56LzYzMklLa3BaWU9HMEFJRXhJeUoydVRuV25PQzRFUXBFMUJoQUJMeS92Nk9qb1lJWlllWGw1a05DWXRvUitaMXRiVzVxd3M0eU1UTnRDeGZ6T3p1Ym1pMXcxTkFJUHkxZlllUnVDaFptbUxHdjgraEVwWnRlQkI4aVJudDRNU1B3TEJRWEdMNGt1TlljODQyUjljOHh4Q21kWFhnVVppWXFzSkxTQ0t0cmFWSkdkd0NSMjBoTWFRS09CUzJUa0FKNFZPRjBRK2R6YzNQcjZTZE9xMWl1ZmJyL1ZzK2pvNkptNkQxeGNYTS90aVg3eEtlU1BSbGxqcU5QTHpma0x5VHhTVGhYOHVLTDQ1czBiVlZWVnpRVEpBa3BsUTNkakZoMWVTN255UUxZVDZoaHJOVlVaaCtYdmN6MitLd1MybnlTSVd5YS9lVjJkQTR1eHNySUNrWUN6czFNek1JaDVuTnFxcThkMEx2b2lxVCtYL3R2YThqemRYZmp6eHhCQitZSTFCbERXc0hsMWVmbk83a0s3MlVCcVlVbUpzWTdUbVA3YXhZTlNUZUExYUVJN2pDb1RaWEo4MFJha2o1aE54RHNVakhXQUpySjYvMTdZNDVRN2thbkgxb1Y1Y0lQOTI2dWhPTW1JZ2hJNy9INjdFN1BoZG10WmlvN2c0R0RRNWdaZVp6Z2JiUjlwSDBIOVdnMXRHMTRQVVQ2UFh3WVFDNjRyS0FoTmVVQ0lDejk3eXNzYkl3ZmpvMWJ5OUJTcGh2d0lmYW96YVZVTGxDcy9IMThYbW5EemFXWXRLZVAzZmZsdWJ1QStuNlQwRjhpbThVeENMbVQxWDhSVHdzdi9GYjMvcCtQNWVRL2JsanlUb0F0dEpTRWg4ZkZqMWVnNmhEY3FHKzdmcXFLalkxRTFwZExpSjVOakowZ0xhdHFXcE1XWTNuR21zS0NnWXNxcVlUTFZCYytRNnVlQ3JROXZYSmRHbExwTkZBdExKclZoUmNtd1BjMm1ITC9PQk5sNGR5WXB0a2FzM3RUU3A5c05mZFpWVTBCSTk0aVFUaXE3aXFDemJXRVNwSWhlZmdFQm9EWHYrR0dRSHprSTlhTkw5TXNuTm8vTUgvKzA0cDhZRzZNVHRNV3dvb3lpZ1RjRFJqaHlheDZ6eEtGclJhZC9zdGZNSnJ6bk9udmM4enIvS1grNzBQNmRUR29kZmpuMnVJMmRIZS9UM2F6QlZiMmtiNWlMMnVVVERJRFEvNXNaVXA2S0p1eVVLTVdEc2ZBcGJUb0lBVXk4amx1Mjl4TmpDeG14ckJrNk54eHJiYmJIaXNSYzBpSlE4YnRtRitnYUlUaGNwYVlYeDlxRTdsbTJFdXdhUG9ycGRrRU9IQ0RsVVlUdG9LYTFwVE9TazNXbnBIQTlBalNMNzVtaWlJT3c5YzEweGcyNXhlRjFUVFZZMVJkNGlWbWtTZDA1NkNEeVBjdmV0OHNjUFdJVFo1ZS82ekxmWjVjUVJGNWZDQ1ZwbngwaktpSklwZkpXY0FnbDBsZURBZ1BwUlQwRVJVU1VWQ2x1VjBqVlVEQVFDS2ZHVit4akNqZWZiMTlGd3NYeXZaMkZnN3ZQbWxiVkFMZFZXMnZVNkVha0dmR2kvcldPazlTNHFVNk85NnRCQmxQcm9iOCtxUDVncUsralZGSlBaWFUxRENxSnBQYytQMXlmYlhUdTdPeGNjRFhubzU1M1hVMEx2YzhsUkV1c2ZhNjJqVW1mRlMyM3ROQWVORkZ1Y0hMbU1UVFJic1dmUDJvUjB3MGhNSFZxcEpQbSsxTVowYzE3M0JpQmtRMlh0Q1dXMmduT1huTnFCUEFwRjloaFpBR2NtS1VsSUhRT0lyRmRsL1o5WTBIYXdHdHhVazBrTCsvQnhQZnJPQk9kbU81Ynh4MGZUL242bWlRbXdaQ09TYTN3RitDYlFiR2IyeGRCTXdiTitLaHYxelQzL2tyWHpSQlJ0M0tIdFJvT2JSNFZyM2o2Y2hhTWJRUUdCdjczVnJENGU4QnJXNkRYNTVwQTNUK21KRGcxNHVEZ3lLSWF0RW1GNHg3VVRrWUtaZi95MDJBZm01aHd2cm0rQXYwRHZsVStVVHhtT1RNelEwSW5CR0VSaTFzUVFHZlBKTnAvcVBBZE50ZHdPbmdCdTN2N29nb1FGcERtMmU4WDI0MjF0YlhrajVUaDcwZmVLclV1WVY2b3lyYW85M01yTWtjbkppYXVnYkd4d2M3R2RyYmJUc0lFSFFGU0tGekc1RUx0c0xlbzdxb29PMVBqSFhvTEE0TWNkYnNYUUxNWXFPcWlvaUtZZkhKYTJ1MHNRZ2JTdGUzQUEvU1dqazZTMmhmOU9nRkNWcTFKWnlHc0JTYkM5bDNrL1B6OFRUdUpXRmhZR0syZzdaK2w3aGlnZ25Gd2NPQ1N2aW9JL0hLN0QrVU9DYVFRVEtLZVB0T3FZWE9ZL0locDFTZEpKajlHRDlGNVlHTE9Cb1IzcXV2cW5zZitvTkdhNWs1c0h2dzJTallFbFNBRldDd2tKQVRVMVlxdElLZCswK1Q0dUdtTmJuRGYxNGRmNndSMG9ZODR1dkJNbjh2azdFMVd2dU5QMmJxZCtnT0kwYktnWm1CQUlucS81R0hpYTdQNWRYQVcyazRpWW1Ldm02dVRuSnljam82T3JhM2J6UWZFUWM4SERsK3k2aE10enZ6dzVEVHphWDVDK0s1cWlwcWFPajRoZ1VVK09UWDFjaVhsQXpBVnd6bXljWlVwVklvUmFDNEhLUXYxSDR0N1FMWHExZGtjSFIvSHg4WTIzVnhmeUViU2Y5SzlLTTQ3c05HUWlqMGpJT1g4ZENpWFAxcFRXNXVzbUxjNVVVNUNTQmdGSzlRc1ZzMzFwaWdNN2lkWEhLamtjZ2hnaE1xak1rVzNkbmQzZ2NYQnhjT2J0VGxKNGpWTFRrbXg1cWV4d3JaajREZzRSRHZWSEh1V1VVU1hPRWZETE9wbUFNTm1KczZDaWp1WjkrYUN0a1UvbEZYNVBDMlRyMHJWcDg4NDZBaDUzS09BaXBXRDVlWG5NNGg2VEU1TW1QRWtjYjZ1SDVxYjAxZFIyYTFWYjRpbEo5ZUpmMHF0OU9KRjZLek56VVp4dVl5c2JQanRDNHdsSlNVQjJUeVRWSzFMeks1bEQ2Vlc4TGw2OTBGVDBTTmR1SGw0c0ZqU3AyZG1DQWdJNGhvYVBoeGhZSHkyOVBlcUJxWXhMUzBObUkwbXUwVVpQbXByYzNQdUpFWHp5Z2YrM1V6N1lzWFVUem0yZG5adXRodDM0dVBqbFVGSFhGKzZOczUrMnpoZVN0RytXTlMwSWVUbzE2bXNjR3UrL2hGTW5zRDVCbkNkZ00xdlVKZEEyUWpta01Ua0xKMk5Sdlk1U1B2eDFLcXJxNXRXVGEwN1VGSlF0T0RxMUczMzBIZ3RFMDlva3VzTUIrRDcvSEZieGlJTnlKQm9mSjZjQjF6dXYzK0lMcUwwQ1VQN2FPUUVHZlBvSEJubDY2eHMydGd4ckRybzRFRkJUaVNpRitpMXU4RlFQM0hUSXF2V0s2N2JuZUxqNnc2c01XekZoZ3hkQVNNRTVNRlM0bUdaY29RQnpSTFNYQVhzNHV3S2Jkb0l5dnhSZVpReG5BTExBTDlXZ2Z1WjdQWG1aM2pJN1F0QTI5dkVRZTJyQTJudnpjM0YwN3crSzZwYTFWY3l0ZFZVVmZHU1FzV2ZpY1VwNFBTcm9McGhTcU9QSHo4R0JDNGVGNEpSOEJ1UGxmQVh4KzBDV1ZZd3JCZE4yd2xPWGFrZFFTOXl1NjVXbzl1dFNFNTV1L1I1VmFpZUQzNERRVXNpZG1rTGJFVTFOTHgxaVJUa0pwTVlpSDBnbTZ3bEpGcGxHVHdkL2swK3Fab0tRMEExbkQ3RHVxV1lud0NvQWd3ZUhJeHZIdGxtUjl2T2JhZ2VtNUR3WEVlbGNUYjlsVlJRbDdaQXNKUVIwS3ZIV3pNZ2Q0ci92YlZvb2hOdmtxYWMzMi82M3NaR3hzNW1sekswWXdRMEdSLzF6VGxBdmRQRnlEMlhwcTlmcVRlaHJLdGRIK21Zb0pLb0wwQzZKM0FaVUlmTEJMVmpzak4rMTlXbnV0WW8xT0JNS003TjdkaHl5bGNyWEZoWW1KdWJBelp3MUVGYVdocllibWxwbktWZStFa2tqeDFqV2QvbVVXMTE5ZW5WOWRTVVR1T3MxOW9RRTREb0d0MHNscUlTZURGSEwxcTNWTE40akRNaEZOWU5CckJlL3hoQVhaNlZQL3h2U3VvWEQ1YXJTUEE5Q1FQZDB0ckt5dUhGUFZ2YSs1R2ROMGZsM3VHUmtaMUdUNXIxdlEvWGh1ZXZ0cDJKaUlpNG4zU2ZRNnNacXFZOER0ZFVRenZ1UWlIQXpGaGJiM2xmVFhqSHhjZURpT2NNRnlEdVowTGN5Q29SdmR4OXhDWFAzM0hQREtRUFJkZFIvOENuVi85dmx6OEZ6bThUbmNDdlJRb0d3V09XTmRvSU5PTFIzVnRJWG1NckhqWVBDUWxoNStCZ29oRjhmMFBLUmtET2tweW54S291TGYycGMxRzFlRXdtaDB4b2dIbEtMVyszNWUzbmJQai9sSERsOFZCM1g5aHJYN00wYVREV3BHbnkycHJFUkhhRk1FU01uU3hqejVJd2xocU1MYnZJdmk5bHpWckVrRFFLTDVKOUNWRVloRWpXZm5mODdyL3p1VE4zenZlYzV6elAvWjV6R0tsaFRCQmxrbzEzdk9Vd0o0TEdINTdxV29JaGwyWlIvUnNseWhXOXZ4OFEvKzJ0VlUzWC9HTzRwRDBrbi9BWmtLb3ZQSXdXeFVoZEg5Z3RBNGo5cDN4QzZhZXpUL2J3ZkJjRkVzQ0tMVnplRFFTQkdEMGljNHorcGJpNFFIZE5CVWZqTGpJYjBzSW1qdUNNOFhnQzdSTWJwK1AvWjRSRHd3RFNYYW1CdHJ2aGR0YlhreEV2aFVRQ0kxR0FFR1NKTDZPakxUTWVFTHE4aHppbjRCWWh4bktNOEl0eXZYYVpXY2dhNzNQVXY2ZDk4VXJCQjZrLzlnSFQ1d2ZBNGlickZCek9aUTlUS1dQUlNrYnlzazMrQzVzM3Z6WTZlSURza3ZKdjQ2bDM5ak83TldqNWhDRDVkRzVzWmphTGFqZUhXOFBMMy85UDY4OTJIMVRPZVFrTHJMUHpxd2szMTU4d0xZSjRyMS9yREhsWHM4Z0FMNFR2blB2ejU3VlpsZFViaHBKUDZpSkp3SU53ZXh0QWplZkkrNVEyTmZrcGpwaU91RHdNQ0FpUWdoYkRYZno4dUpucmhDMXhGU3RLMmpqMUZab1BOckx2SmQ1M1gyR0o3NlFScEpjK0tud3E4aFhaa3hxbExuSXpUekxwdGx5T0hrQ2czTFZ6TXNNcVRRVUY4MjE3czY3T3pyWlFSeHVidWNsR3lsVkFkTGZkbFdhVFdSeFFSRDkrTWVIbnZOL2tmM3ZQcHpUa1dHLzUrc0g4cDJkWGFGV21YM3NWbFpWZFNycWRYeitleGxKSFA3ZHdFYkoxeUxjdkl3M0ZqejhMWUpNWk94c05ZUDFtbnFlM045ZUJUZ0cwU3ZlblJacURBY1FZY1k3a05aaWFqcDVlM2M2YVpsdVcrSXhGQXRIS0cwZjRzUTl5eWNuSkNScGVQTHl5U2liWHA0VTRZRXFkelNnVEZHNHFLUWt5MG5KRjB6SjdCMys3WkFncEdjSnFhMnNEU0FYMDZzOWNaeGpZTTRUTmwrUEx1UHl5YVlWbFd4UEErWEZJcUV4R0VFN3d5VWVjSDJtQTJRNElKNENNSUYwb0laSEZEWkFtNzZtTyt4Wmx3NVI3eTJtUUtPMWVRWHZybHJjT1ArUmNFQjVlOGIxNDhTSUlWOTQ0TWU1WVhYMzlnZjcranhscnRwZ2h4bVRSajBhSWExSlNENzU5aUFObk5VSkV4Qy9HWGFYRHBBWGs3cDMyUnRMUTBBQThlYXBaVkY5ZjMvTnEreDRiTFNZTi9PNzRPTkFNS2xaT3JJNUZhL0h4YUFnZHhtVUl1N1BVbXc1azErYkI2RXpNZzcyWEl5N1BPU2tzMUIyVGdNKy9qejZwSG5ISjBmdlIxOGVxT3d3a1ZnanhxNDFVZmhac2dnV2dFSkR0Qjd0a3NCZWNFL2d1MlMyQWJrVUpnQXVscE8zd1dHR2dLQ1IvTGxLc1NhelNVNTB5SjRDODVlK1hEMkVSczU1dzV2K254QVphK3ZMbGFqUHgyQjNrRkpHa1JGR20zTTF5MmRWN3Y5bGRHeWpObEVvS0NrZmJTenFZTk9GMmNoeE9rNjlEa3JVTHB1Qy91VHBTWVZibEI3eGsvOWNQeWl2Yjd0anpDVEI1TzVtTXhOakl3bklqeE5LdmZTQ3kxdndPd2VlQW9Ba2ZoQ2d5OUVrOUhWNnBMQytIOHZHbE9MeHBhR2dvS2RHb0dDazh0OXpNckdFUTJEYTc3bWRpWW5MbFFyRDA4OTM2Rzc4WmRZYzltZy9CNzh4cFU5R3AvSXF2VWpxbmNxdHdhUG5SMStDOWhOQWpOYXVrWHFMc3NxYmhDNk9Sa1JISGVubUJCSFoyZHFYUUU0V01PeTZOazBEVlNtbDFYR2ZWa1YzeE5hc1pBOHU2eFplSldhN0dTVVlqdWJqYlRqNWd1M2pFaFkyV09rRkFFZVc5MkNQNDl3OHBPWmtycWlaZ0tsNWZLOWswemJoaUpQSFRVdzNhZWlZLzk1bDAyK2Q0UE43WTgrZS9CN2NXKzh3Y0FkL2VXZWFVdXpYcW5BQm5UKzd6WGZSOVk0SGVnVk5FN2tsRUJKMEJSTGcvUGFneC9abDJpVGNxeDZybXZKRmp6akF5TWZuelo4UElyb0loTERCTFp4aURwVVM2ZHhpYmRkVERvbFQ1dHh1eEU3QldtNFFPOWNkQmpkVUhmbXpXRFJJMGFkUWtyMXFxdDhKOERETm1teExMV0dNMG1vTTVBcHRKaURBMHNyRGlDTGVYNFlsV3Y1MHNEb2ZYbW9yRE5hRG5ZcTM1RENCcUJZUFQwOW1pV3FkMStaUnllZC9kSmsrM2t1Mk54emZvVTlMWDhQSDVPRFg1aUlucVY3RU5UTXhCb2lsYWpQS1JOM3dVY1QzYjllL2M3OTI5KzR0cy9mZUFKQmlhblp1YkpxckZRVnZNQ1NQdDd1eDB5UFJIc0p3L3c0OENacHNuYnJzY1B6WVJlQ0NTNUw4TkNPMGxmWHNNUWRIK1hGQUk3bnJUa1VzMjN6Mk92dS9qZEVwazNsQVBGbTh4aVJSUnJheis3MzZ0aldickM1UlYyTzlvSGdyblZTMGJOall4U1JIbGllMnV0bXh0cXEyVnVucjFMaG9OcURlVUVLMVpCSmdVMENzMWxaV1U2MjlnTHpaNm1zQzNOYVJTVXd1THR3L0pvOTlJQ1ZsWldTQysxbllENHpRdnZJcm5qVGRuWUdGd05PL3BlbmdUMlRqazBnaTRyRW0xaGRjYkMvQk5qemFtTWFhbTQrVlRYRS9GVWo0YVdWbHQrS0tLaHBhSHkvU0orOSt6TmpZOEdET2NvSTVlWGw3Mjl1b2M0ZS9lcVZhTU1Fcy9WSGMwMjlHVWk4L0t5OXM3UEVicTRoUUVJSFFWMmE0MlVyZ01oUytjUWpsNkZVWXZnWDRCUVBKMXhkZlAxL2RvWjFnZnhIb1dmUE9mUnpKRzUrQ1hMMmZrNVRId2E0bHliZmtyY0VXWEc3M2MzdlpPNzQwNHVzbG4xZ1hnckdaTVRTOU9pTEVRdm9BUWZUNXRwLzlGY01KcWNFR2EwZ3M3dStUdGpNek15T0I1cGczY0tMV2duRHd0WE5talhIdzBVbUZDUERrZ2IyMXRMUzB0bVlwLzN6dHNiV25oaW43LzdJcEpKaURDR0VseEdxS0hZZEdPUk5HeUtRUWhFaU1DdmRCVDJIbVh2Vy8yRXZ0RDlaVzd5dGRQVzRMaUhTWjBhY3M2OUl3UXhwYVdPVU5ZQzFQVHFHNjdJYXd2RnJzTWd2bi9CYWVCUDNJZXViaTZVaXFZZmZaUlRNcU5qSXQzWG5CdTFzT2QxUHhSRkZLcmU2dU8ydEFCdzAwci9FeGJwVmkrNEhhY01HUkMyblVOemFQaktBVmxabUZwczZyUkxPS0J3U2l2eHUwWmQ3a053bDFIa3lxbitlRDhtUklGRDYrVWY2ejdNQ1g5dkUycmZhVkhHNXZaWkNwdVZXTlNNUUtVTUFnalFPRVFVRlc1aVVtY3NpSldhTUhxdEdITFJrcE9WcFk3VHJNZ0pFYXZUTzF6YlJNdFhNbUFJL3gwc003dDVCMS9oZkxtTS9RcDVvdHY0b0cyT0owVElmUzNwS0lpOXJSNm8zbEt0N0xHUlRnbTRCSWo5YWZYV3dxU01YYW5mWTRjdEVWRGNDMnV1Z3VqUHJmVkhTZTV6a1FlSGh5MHRMWmVqa0VCM3dPQ1FweTdOMDBQR2piQnR1M1hScC9va09Fd0FSNjc5ZkdxaVdQOS9td2JydG56NnhsYWFualJqemhVWVRZREp5M1F1RE1la3BjdlMwTlowZm41RFEyUW1PSXFIekg4dEdDZHVLU2tKR1VFRFVEc092RThBRmVBY0pSWGk5Q25xSUVUYzlBSzk5WloxWUNOZ0NiNStQaUVFQVdUYVRyZko1cmNYOUpUdm9ETkhIVnAzTjNkQlQ3dDdPYUc1STBEdVBlVCtEZkUzRHhyd3MxS0g1SC8rUjl4eXZnRDREUVoyZGwzeW9aQjBuS3M1M0hhdUErb2Y5NFlSNGI1K1dSckJZRUU3Ukl6VTFOVE16UFZhQ25YS1U0TWdXQldWVjFSY1IvRExmb0NwQUlLQS9Ed2tNM3FKemQ3Mk5SamtTZ2xKZmJjSkVEc2pNNXo0MHlsNVVudGc1eXZyd0xCRFluVHZBVkU2STBiRjdWUXdRZSt0cmJ6bW5sL0lSb1ovWTdOVSs2eVdaZzBPaDJHYk43eXBQNUpIRlhKYlZFdVMwdkx2Wjlmd2NPbE5HMkdITWw5VVp6RWFndlQxNS92Q2VWL1lpTkZzQVdPMXUvNEM4QTdSZDlqa2N5VzIzV1p1OVUra2VLOVp1SnBDd3QyNWV4VU9sSmtKUHgyOGxOMUVUVTFOV0IwQVg1K2QyZm5nTDJaUjFjUWlGR01FbHZZUk5oZzZINnZ0ZDhoZEZhaWZCYVJ1bW9MSmZ3STZHa01Vd2krSFhOM1cxUDRzZlcweHlPUTZ3RDFSazZyczBpN0VoVmhaNVNDL214R0NvWUFaS0ZNRC9OYVVMOS8vOEw3M0E0dk94eHRpczhpVVJHUGlGWldTU1FRNkFGblhwOXNuR3IyL0tYQWppb2NJeis3WnZHc2V0UllRNlhFOE5xMWErQ0J2QmhacmV6aDlHNmMxS2c5Qys5R3ljaDRILzVlYjI5di8vMzdkNFZKVFdDYlZSUysrd09qMktOOTRub09VWDhWRFNIRmNyaEV6UnJtSS9BcEhtd3NLbXdSS2t4RnJhR2xXVnNtZHpnNDQ4UjRWZTFnVUJndE5WMmpMTVJNaC8rL1h0MnFnWjdlV00zbC9UdHN6anFvblN3Zi9ZSGpFT0wxNnZYemRwZzB5bFNycGMzTjJuc1ZuS3AxRTI0UzZZZlFCeHBmMTBNRHUvZ1BINjFSRjhDMUM5Qnk4dklydnFnaExESnZvS2E2T3A0ck5VS0ltUDNSZWt6dThVdFIyQmxKQ1luMnQyK05FTTg4bW5VWTUrWGlIVEFrbTlaZ2ZNZ09NZCtZNlZ6cS9JTnl1SGFqbVNJSzFkTFdGbkVjVWdoWDVROUg0Wi9lcUI3bWhDb0JIeUpjWSsxS2ROZy9PWmxGOW9NUVJra09qRGQ4Kzh2SDNXYjE4K2dvS0RTVUNPSkNVbEtIVWpmZWlUNXB6WW5oV0dSNGZuUVNSWU5nUGlXa2ZRTURQOWZXVXJVdkpwQzZmZ1VwQ0FEY3RVaytHTk1qd1FmL1hERTJOcTlLYzg0RVJBaG93STBOUFFqbHh1STA4cUZ1TDBSUzhIeUhGNTY2OTh0QVdhdHJhbGdpM25WMTBmaUhjcWlLYWdHaXhxbjhiVnhyN2JXd2N2TTgyR0E1Qmc0QnRJS2dvR0FuWEprai9JNVlpbDZaaXZweVk3bFl6K3R2TFlIaDFJWUxlNGRBK01yQmJzckpqYy9NdUNONUFjRktWRDhiMjExdWVaWGtwVEFRNmtoSHRRME0yangxVFhlWXZLdW5xL3V4emtJaUhkaFB5UDVxM29DbnUzdFZaZVdnUE9lUlp0Z2QxdXFLVzdDT2IrQy9BRzBsa1U3ZVBiQ1JvbHFuMG5pOExwOHM2aURENDBKMEk5SVlDUjZIL0YxZGZXa3EvcW1PZGFqN2k5Tjc4aTR6dnJhcEtlMk9tUEI5MkJKTmh0UzBlUUs2NHlvUUxhYmlnTFdWT2crZXJScHhRV01mYjhtUXZBQXJaTzJDRW15Sk1JS0RNSE9OcWJnc0wxdGlOQmFaMmJzRVBFRUttcDJSd1JTaCtrVFpCdEo2bHBiblJxM0FxK2Q3aW1jc3h6dzlQUFFvczhKUVFhS09VUHExZE9INmQ3YnZXTDlyRW13N0VOR0JsUm9pU2I2b0hPMFNHM1JjZ0dEVVZoRjd0TkJYMXRXb3BlVzdySkZxeHNaNXVibStscEZmOC9MeWRFbyt6ODRLZk9FVm5DcE1jOWhTSUo0V2xGNW1wRzdVWnFVUEMrZVFJODJXYXZDcmlMRmFqQjExV3NuMC9mY2ZsK3JjY3dKTzlYWE53QTljY0hCanJHUzI3UFhyemUzdEVqRWlqQ1NucTI3V2t4Q2hIcm1GMzRHTE92azJROGlxQ2JmZmdZcHBEdnpSUWFYTzcyTG92NUE0WDBRTGVjeXhJWXFMZlA2YmU0K2pBa3RMUTArOVd0VUcvejlRU3dNRUZBQUFBQWdBb1hoaFdNU0xXRWJuQVFBQU4wa0FBQm9BQUFCdFpXUnBZUzlwYldjeE56QTVNamMyTnpFd05URTVMbkJ1WisyYXZVN0RNQkRIYllSUXFOU0ZrUVdlQUltS3BTTW9pR1NwRUdKQkxGMWFWaVFZT3JNaHNmRWFpTFVTRDhET3hNYkN6RE9ZZUVCWWFaellxWjM0NC8rVDBsaU9jM2J2N1BQWjhlUDU1R3c0MkIwUVFvWjVsbDRVOTFseEhTUmJ4ZS9oOStlMHVHM2ZabGQzaE96Yzg0dCt6ZmNXaE95VFBEMitYRkQ2bm8yWEJBQUFBREFFN2JzQkNyQ0tQQ3A1cnZ0L2JNcU9naW9GcWp6clc3WTJHMTFYQ01JaG1sSEN3VWh4RUJnRnRDSXExOFhaN0t2aURpa3IxL25RTmdhak9HOEVINUc1RVJQdVJWYzJNMVJ2TGI3MG9xYVZkeGV5bVpEUEpHV01VT2UrYkNwQ0Y1djEycFJ0UllkbG9iMUZKQTdBSkdtZDk1VGV4VHJGUWVxTVl0VnZSb0p4SGNKMXJhSWJmYlhTWVowVld5KzY2TnY4K3U4c2dLSnNuWGI1aXRGRmJOc0pEdnpUV29jcXEzdEsrcHRyZk9rUVRiclIwdUU2V3k3bHo2Wk1TRGVWcjZMcXZSQmRta2lUemxZS3F1VER6Vldqb2tPcDdzcmhNUlB1VFViZ1VLRnM2TDFhRlYwZFdtMEUwRU02VXRiZHhuZlJJRkVmSVhKOVBuSHlDNk9BMFpFaVc3RmlYdEZESldJTkN0ZEhTUzNZTVhZUUdBVjBndGV1aTRPUjRpQXdTa2VuVldMSCs3MjdFQS9taWZGL09kOExRalFLeHhzRFZJRTV4VUc4TThwc09Vb0lTVDVxemdLQXdFQWtCZ0FBSUZpT2ZtN1krT1g1aWFmejAwbjZlako5K0FWUVN3TUVGQUFBQUFnQUJhczJXTnV1ZWdub0R3QUFOQklBQUFnQUFBQnRiUzVpYTJsM2FUV1hoWGJ5RE5kdGNaY0NMZTRSZ2hNQ0lZRkFDTzRsT0JTcFFnc3RVcUg2dkwzMXY5ODQ0OXpDSEh1dk5kZVZDZlo3N014NTFySDV1RitmbENQdlVRM2lkNWF5ZWNJSFFXMm1VSzM0WUZYQUgyY2J6UGZheGVVUmg2T2tCa2ZXMGZ1Nzhpb2RrYXZFMFg4NEZuU3ovaEdERTZ2NFBqMGZaSTZOUVZscE94WW1UMDdpVE1MQmNYOStjSnBPVjU5cUV3a2xCQ3pQbGY1YW8rRjVaV09UT0ZmWjNoRkloa1BYeWErb2VialFlaHViMGJpWlFvZlNWN2h3aFNtTnZsTGtQVmNYT01HcEZWUmNOZWxPTEJzVUJFL05Jc2k0MzkzUU1KRGx1bFQ3aDNyWVh2RExBZ25OWTVjb20xT0drUm5qYXByVDIxaEs3NWllV2tZVklqbUNlTGFFS0dzNmlZdjBpL0hCSDMyVEZMQVpKMzNBYXltNDZXcDExMjNLa0dFcjdMbUVZZ1ZBZmtaOFdpUmxwYWRQMUppK2t5ZUJVVWpMK2hxNlk1V05tRDhPelNlYjJFME41djVWWDIrdmYrNGJ1azltazdVbTFnOUhtRHJhNVFCY3JCVFVtSHQvSFZ0TkJINTZEWGF1THVJMXZtRHdCL1J4MExWVEJyTGF5RFdsUWVwVUpENXNONCtLcllmMWg2RmlvWUQ0VTh5QXlJYWdsRHpJRDZXWVRqR3ZaSDM2WTJwLzBNR3pwY3h6dnk1ZkVaUVVRZmF2V0NTcjJEbEd2Yzc4QkVVbkY3UFlzZGFKQ2ZWYTkyUlhydkJWNmtuYlg0aDllL0VRTHp4K2JCKzhlakhaWHpGdk1oODEwdkVmS3N1YmFvalNncUVDZ0gxSFVYMm9Kd0RHMVhyN1dVUzFmQ0t4M2lCQXlMZGN3KzRPUmQ1ZlArZUJVaWVHTmJoK0t5L0RGdlozdktFeU5OMnlYNitBMFE5T3dtR2YzNkowRTRVNmw4OTh6bmJ2bWFCK1RHblJpZEFTcWFNa1ppYjBLTnF5c0pQZDg3K0l2YlVjMjNKb2lkTTZKbXB4dUVFNURVYkFvMjcxbWoza0ZIMjNRNEV3OGZ0NWxUZTZCbzN6UHZ0b1Y1c2pQbjNzeVdXeUVCQjZ0VDhoUlBGVW1paU0vZGVETjVWYmJ4VzRQczgzV2Q1Y3FhQzhtK2pobHFiQVVFaGp0Ly94dis0b2ZIZ2dCOThFeG1tWVB3MmNqUnlEMnJvcmc1QmdNQk1JSkhPSHpaR2pUbUpaU3o4M1pwc0N6T2x5ZWcxRHpJbWtjOHpHN1NIWkhQTng0VmVaYXZ2WGZhVTZGditQLy9MLzNmOEJqNkZoTm54eDBjMmRvbmduMFllTUNLOW5WZXJpc2NkczdhaXdGaVpUeWY3amZOU3lBWUNpL1ZOLzFvQWtGeU5kalpuL1Z6TUMrVTVuTUM2eXF5UC9zSS9pUWhOdkI5bjJlVGJBRW9hQ1R4d3hSRjdPeVcvbERrdUdabWV2WHlqWStlTi9MZ0EweGxnRzM5L2NwTlRnUXA1UTdaL09iME1qSWgya0xGTEhUNmw2ZnpOMVVDazdFdVArNnQ1dnNGdExHbXM4alRIS1pzUERXM1poTlRGS1krdGk1bnp1b2R1cVl3QkU4ODUreVpibWdScGZUQm9oTGYzWUx1TVowVjhmdXFrOTNKdUpoT3hqZitMME82UjR3NjBTak52b0pZYmIrWFRzVERyb3QrNTZIMXdpSlNSbG45Vk5uak5RS2Q2V213U2Y1N054YTZWbER6bmpYem9Lbk5KNDdlZHlhbmdQSnJwcC9HbXphTzlFWmhxR1FoWjUzRzlaWFIrMkZvbHo2aGtIVEd5alZFSkRJTWhsdzZmVmJLNXVBd09Cdi96Wm53ZEZ2UGIrZTU4dDkza0Jqckg4V090WTlhS0I1cGxGNFhwREcwdCtSYTRYcWNIVVlYZEQ4ZldYQTVoc3luVzdndCtOT3hsY0RxSkJ1WmxReFVYMStVdkZUbXF0Q29UK3NHdDcxTzZxNFNRNWYveC9zUmQyekFrM05yMXhrNGkxNDVxZmdESm1PUGJMU1VwemY1YUNDcGhGdndEWkRrWjZoRnFEd0EwNFRkb2JZcDF2MjhSYWg4TWk4WFZoUlhGMDNOTDFNMUI4OG0yZmJJOHRRRDVPL3ZHL004aUIyYlE0R0h5dzhoOStqTEljOFBIeFlsaFJGTGdUY2ZJUWFiV3hHdVFIMDBSQUFiTUZ0aWlMbGFTUVBNM2FORHBzWDBIN0lRem5wZnpWWHYxUk9BNExoWFFtci9xNHFSdnBtQUJOcFB5M0dRMDNvQlUwSHo5cnNvRDBRdlR3ODNSZk5FcFBlNDFhVVorSmVlL1NTMVNHaFVRbFNrVE1pSVozZ3JoZUJHQmEvdmN2NTA0WVhaZGFlYTdNeWhXZmxLUHZVVEJFbzJkSXlwZlBzYWtvR1lFOCtjdDYyWjN4aHVSRTd2cGxZa0FkY0RhM2FkNnZoVklvS2FBNFdkT3dVQ3hHb1Y0VHgxZVJSV282RlJ3cm5ZVDB6T0dNUFJacUx3Sk9wMTJNeHc2VktTUVBCRUZVSE5CWjY5TnRnYWZ3UnhjcGZUNHNVcDVYSnM4QW1FMTBPUDJGaFVFM2c1U1REZ3dvc29VTGZiTGpWd2s5OWZZa3pqcSsvMmVlcThhWk9kUGE1NTdkbURkT3lubHp0V0JnSlMyQysrWVYySTQrbE1idkZub2FCZSszNUhkVTV2Q2hKL2o4L1k0UldEWGhMSWtQK3ZhNG95Ukd4cmVIbU0vRWRvbEh2SE8wdUcyZDVKQkJLR2RVN2EzOHR0cGgwS1dQNUI0NytjbEVIWkVPclhEakwvODdUcDRpNEtTZG1URWc0NDI3S1pWSkMrL1k5aUU1bWhjTWcrVjkxV1FNR0dqSWtjc21MdVVtbm1TZWtCRzl0MXBSblV6amt1eFNkSmNuSFBtTXFERlcxQjV6aUt2bmppTHJ6bWZONXdKU0FJVG5MamVmY29FUXFXZDZTV1pRUEE4aVZFSVN6eksxYWw2dmd6d0JkN0tZLzhkNitab1pxWmZVa01nYTRTampnWkJyOTI4WEVaZFkyUDBORkM5eTZDVWFRV2REUWdmQThadlBaNE1zNUlkMG9tME12WENXVEZ3SzNUYkg5NWpOSjBtRmc5dlNmdVhFUnJ4TVA3SzdQYzlSSWp3d2M4eEVETjdNVWs2UjBvY0Z5TzYvbkY4RTM3NjlsQmZtS01GMnFtWGVtV1FMZHVBeFZqNHlDa0dDanVxbG10NTZTNjRwbFUxZzRjV3p0ZXZpVktRRXg2Nk0xTURLSnYzM2VzVHc3dVpManlaTEdwcVNrY0hBNEJMbGVUUzFlME5aMCtpS1ZlYW9OeGtvS0NTakhuK3Z0UUF6bEszVnJSQVpQTmtYUnowajh1dERVbEtDN01ESDlEZEQxSmVBOE14SXYva2RkMFljZzlyR2dhVDdkZ0pmY0VLYysvZXZONFZHNlpYNCtCMmw3VzMzY0hFaTgvWmF0ZXhwMUV0eUcwdnNybUN4WDJDY2Rtd0cycTljZU5zeDZEeFFacmZIRkV4R21YSnV5ZE9LaFNSU0MwWHFUQmVNeHAwQmY1VDl5TGE0a1NoODV2R0YvL2p2QjVCYVIzdy9INEI2WmRPNDMyTFdKTFg3M0tHaTdoVEVQcEZlR1UrdTRoMThVRy84YXc1TE5rc0N5TmpMekg0ajY1WXEyRXhDb1RDbjFua1lubUFxanMvSzhUanV5aFBBSVhnTFNubkpZT2gxVUNlak5kNndZRUlHSEI3cUMvM3hmeTk1bE1HWWlXTW4veXVSS2hTY095M3l5ei8vd1M0U0lvOU1PRGpMdmtDS250Z3pOUGMranFLUURJa3hEd1hLb3FSN3BmTDlYZFBxdGh4TDQxVUg1L094NVc1S3NiTmloajMwM3NzcUlpTVdvdTE5OEcwb3VFQW5acHVwNHdmeTNvRW5McVNOaHJTME9XcCtVMzArcVV2VWdjOHQ5dTBmOXQwZzdZQkgzSEVsR2hsQmJpT2RRYTllZFloMWNMRWZsYk01R2ZqNlZQL2cwREo3VW9YYUVzdUhvMDFWMXZMY3ptS2V1UVpER2tQVzNkY0FrNmZ3VU1nbVdKSjNSRHp0RGR0K1JCVTBrdmJEQXFhYXU3UTd1STZITFBrN1JoV0VGOURHblVHUUpabUNNNmwzbnpvNVdBeU1XNmVGbTJQVXhBV2h5bEFjTWorVzdwaTBUQ2FibnZ5KzRtVzZTVjBOdS9MZVBqSHZOMTZMem9randmZE5Ic3AxSFkvM2tTMHg2RWN0NCtUQlpxSDdyZmwxb0NQNk9DYk5USUxIbDFFcXFBQ2d5ZHV3VlhEVVJWY0xOVWo4OVdNcTVHeXl2K0U4RjVhWW83NzJDVUxjZHZLM0d2M3B0Qm03NkV6ZHJ2LzVqNXQ1VzEzWGhmR0RQRzB6V3FsVkpWNFJCaEk2SDkzek5iYXJwQVBqbTFWeFBjNitYNWNGaG9Da1YwZmI3TDgwOTBtUVR1LzI2TUkwdXE1SlJwNkNtam9kSjRjNWZ5ZWM1T053cE5WcGprTU9jdUlZS3Nlb3o2aTc4QVVYUkxNQ2FhRjBkVkZmeFlxK0ZJL0x1bTYrQklCY0JIckhuaWpDcDBVV21oVFFVaStGNWY1THJOUldoNUdKNmpMRVdjYTRMRS9lOUt6d1F1NDIyV2VaUDNNakp1dFlFaDhJaUpqWEpYZVowcGJxRjFPTmlOUkdtNUhFcnQ2ZHVTb0F1cEVZcFl0TENMYVpOUUVKdFJHR2JZR29raWd0SFhYTTdpQnJ2VTN0L2lta0YrQmVIWC8rbW9pVVEzWGU0bk94NEtIUkRsb044aUJ1V3kwN25sM2NLMnkwV3RBZExCaGM0YUtxRDdXUnpTc01mUjNxUXpPbWtkTlVRV0JHYjNlWDNoQml3dW5JRWp1V3VzbzRNV1NuS1pDZXB6VXpKWnkvT2I2NTYzWmZqK2ZrdmU1ZlBqS1p2THZIaUtPNTMrTWNDZ0U2M2RRby83ZnRmbjJxMGhMblA5VkRidnhqSkErOHhtNFZsVVZWSWtSMmNwN1NMbU5YTjM2YTZmY3NFVG45akd5bVByUHVHdFZjZEEvQllnL2JaWTBGTXdFMlNEKzRibGZlUFc0cEFPckpybjJZR3lFNldYaGlDeExrZVpzUVJTV3d2MzdIa29oWTU4cGNHN2hLWk5kdjM4UUg5Y0tKKzNWWDMxb0RWbjNhb1pIbmI3WnZIK0tlUkVJNnVRQzI3RTJXY2thKzB0QzRPank4Q1NlYUhuaEk0K05OdC8xTW5BQVdCSFk2b3EzNjZ0a3ExYVhnbWIySU1xUGlOQm9Qb2ZHVEFld0tWT3Y1SHdKMlF6Nk1HQUFxSGZINS9Fald1ZzdRbkhJcmdxamxheGw5S1BaaGJKajVhYmVMS3dKck1OUHczK2V0dUhZN05ya3I5KzFHZnE4OTF2VVZ3VkYydTQ1SjNGcjNLYmMrM2w1cVpXVHNuTWJROHgwVGNPSkdJbFBBM3JsUjlQVjZZb29rQW9DOUI3MmloWkpMenJlNTF6endBTGpxaVFOckdia202VUpaSWdpZTBWcTJ0TS9LYXJCL0tEZWRuU3JQbDAxZGdKUHc4Y0xnTUU0VHVxdlA3bTd1aitpTFFPeDBxclZLNkN1U0dIeklVVTFXR0RmYjdEbWZjN0VsTHZIL3l2S2dmZXc3UlF0d1dtU1hWQTZ0TDVJRVRabVJGSXlNMEs4K2w5RkRtM1lJamJrMW85Wm9xYzE4d0RJUlpYeTcrYjI2c1dDSVFKYXZsem1EOS90YkhkL0U0VktJVHowV0tEUlA2emh6NXZVb1F1U3lQV0gwREtlanlFeXV3cGZDb2I5UGk3clZVWHlVUW8yWlJBQU01SExyTndBNDQrQm1nVFZCL2tUZUE1RkVVQWRTTXNoTGxKcS9YSkZZUkxzbDhUVHpIL0VpSnpjeG5jQy83T25xdThkZk9SU1VmYkhSWm4rQitHYnVRdndIbmJYTGNIY0NIdFVkbFpNamNpT1AzRnJEcEM3T3I4TWRRK1cwMnMwUWN1cWs3bnQrUzZrRFozLzVmNm93enFIZCtweExtUUFSS3gwOXgvRVl6cW9oOUR3MytpWTFKVUNXdVAxOUVWYnR5T1hxb3Y3S3Nlbi9sLyt2LzMvL212NzI3Ni9KVmVjU2VxZFZ2eXJFbEM2OTE2Q21CNjdHMCtvUWxqb01vWWlNSFQ0dnZ5UldlZWlpT1FkUFR0Tm56S1k5aG9UanY2YjkvWG5BZXIvV3NIRWNJR0wrZHN1c1RvUnNRYWpaYXlid2laM3ZUL2NkRVFEN3FSeG5YbytRSDRrSE5PcGx6ODkxNkZ6UW5keW1RR0J0KzIyOFl2Sm5QS3NTZHBEU3U1OUtFaGQxVklxVVF0UStQRFpFQVZJamhVSTh3VXdidXkxSitkTlRXU000ckcyaXRtU0p5TkEycnQ0WGdqelZEV1B4bnhJbXNkWHZKSStSVXhRSUlIR0w4OC81MDR3Wk5mdGdIcDB2c1RiQzEzYUplY1Q3c3pmWnlxcklOQytrcWMxM1RrZFgwTTFwUTFOaUZLZFJpdW00aDNXQkRvelBySisvWlpFMUR0aE53TERjUUNieVNxK0trWEZPN01Tb05ZUmMyNGQ5S2hocm1MVW9zNlBTSUg0R0tITm44OVN4K0ZZaTVRQUYrQUpQbWZRbWNWMjRNNXg0K2hadlUyZjNWUjFjeFQrdzBNR3hnQU5OOGNDMFJnREpSd0pvS3V0OTcrVmVGVjNPK0ZDL21YSmZsb3IzL01VSll1V3BndnFKbUU5ajk3czBNWnZNaVhqS3ljbW5JTzd1QTZYNXJmNVEzREZrclc1WDNqQ3MrYU5lVEVnRkZSU0J1SnVoM2x3WUMrRDNaekw2ei85Wk5oQ2lVMG4veVNpM1RJM2NQTzNmL1o5OExCc0NHcUNJMW15dU1aZzE5ZSs5U3lGVG1BQnBXNlI4ZTl5TXRHcUljQkdnWktnNHlHZGFWbUtmZklYVHNnYlYxNjNkVldEcXdOSnB5a2E2cXAycUJVbDZaTUFwVi9FM1NsZVJDT0pXaGlGUUVRaERzekJacmVRaUFqQVVBUDJJa2xIQ1Izb3YrajlRU3dNRUZBQUFBQWdBcFhoaFdIS3JoQm4rQXdBQVJnY0FBQThBQUFCdGJYQmhaMlV2Y0dGblpTNWlhVzZWbEYxb1cyVVl4NS9uNUtUTG9TSElPb2JUQ2gxVTJVQmxHYjF6S0RibmdOUGhZdWRHWlJNMnRwMm1PTHNzZFdtU2ZwaTArVGl4cFNtbFcydFNxeHNwZHF0dDkwRm4wd1djQ0lJUXZLa1hYbmdoTStja3dZdnNScGw0NDNOeVR0dWtQUk5Xd3N0NytuL2YvL3Q3bjQ4WDh6OUdFOGpzM21WNW8zUnR1ZlRGOVZmczBQb1puTFk3NGdBOEw4R0RuQ0RSN0sxRGh3KzlqZTg0MzYwNzZuUTYzM08yQ2VjOFozcmdmVHlCN2ZnQm5vd0NwRS9GQVBaMzdjRU9wcGsxaVdBNWI4VUdNeTg5RFB3bFNNbnZHd0U3RFFUeDlZOEFMNmxDQjFoRUV1cjVlTXZhbTBJTUh2d0cySzBMTGswUTZ4eUMxSEkyQWppTkJvcDQ5VXZBSGdPdjNKRi9BUDI2NE5aM1JNOEtzYVQvWjhCZVhmQldDUzFyL3dJT2JCZWs1QTBPTUxSK3VrZFRrcGx6cEJ6MkFZYlhsUlRXU0Y4QlJnMGxjWGNHOER6elBJdklkSm91Z0puWmNkSFN4WDBNZFlnWEdUZUxUQmVienlaS1UvZVZ1MWVVNWVIQ3hETE5nZjZzOVRaR2REV1k5elkzTmpkdVpncFFaQnBaeG1QcUppOE1Xblo0TFplNVQ4QVVQWlZvSms5dnhmTXlLMHMzQ2hOeitaVTd4ZEFFZVJhL1hjcXZMTkJFV1E3SjZURDlDcWtWZVd4RXVUMm9uU2dIczNRbWg1UTlyc09LTnNidGJhamZWYmUzeWRaazQrTy8vdkNpRUJQci9nUjBHUi8rOTc1WEs0ZjNQUGx3ZVN5c0haVmZTUmZtbDJndWp3N25NOFB5K0VoaElaNWZIVlhwVnNlMC84dlNwSEkxVTVnYnJnYTBieEIycW9TZUZGWWh1ajk4U1pCeWZlT0FidVlGRmRHbklqNURoSDRpM0lpTW41VVhaMG8zUnpRc05jNFdrYnRrTmR2UVZ6R3pzVGFXaitlK2FhUGl5WHdINkhsS014ZlhyWm9Gc2NvTmZqOUdOVkp5QTZhd3l1N1IwU2Y1S1F1enBadHAzVzhheVpBWndzZzJTM0RPQXUxOFNrZVI2MUVOQS8xYjc5dXk5aGpRdDlVdVFIYlVWSnpmYXE3ZWNHRlFEZEJNRjJJZnM4ZU9yZlJBOURraUFDNmVoaWtoRERBQWdBRWpOeDJPWXdKc09Tdlp5OWw0YVpLcVE1S3pRVGx5OTFnNU95SkxVVm1hcDI2UVk2dHRBRXd2ZTRER0FQdEhNS1I5dGxjK3F3dnBlTzB5OWJOUFgxYk9waW9YOTNLOXRYZDRPVWxGSFgwSTJQOC9tS2hoSGlSTTNXWEFhdDVwcXM1RjBFZnA3VFJUTEQ2bFdEQ3RkUG5IRGhxZTVTT2kyQzRNcVYwTFZCSkdtYUkzaGd0aERSYzB4Y2x2L3hIeUcwUXlOS25CL2NWQnd3azF1SThFR3M2UTRkQTJReFhiUksvMFJDMjdVWWlMUy9jcHVISmlTbTJ0eitlVTBWazVNaXN2SnFuTmxPbWduUDVhbWJ4WFNJYTE0QmF2emRGNjVjcXQ0L2JYOUI1TUlSZmVnbjE2aHA2N2V6R2dTalVHeStYQ09waHBNNmlHSUZxL3F5QzNFclJPZXg4TzBHcVZhaDJKOEhRcVNuTS9lM0E5MmNYcjh4c1BhVG1iM0FTT0V2Qk9wZ281Nlo5V3UyaVJJaDFUSTgyMlVtaDVOWFg3K0dqeXAzRWhrc3M5Ui92L0ExQkxBd1FVQUFBQUNBQ2xlR0ZZOHM0NGlTNE5BQURHZ2dBQURRQUFBSEJoWjJVdmNHRm5aUzU0Yld6dFhWdHpGTWNWZnMrdjJGby9hM2I2TXJjZzRaSldLRllWdUJRa2Jua2JTeU5wdys3TzF1NEtRNTRnQmJGY1VFQlNPRGlRcE1vdXFCQlRnQk1YQ2NaSy9reFlYWjc0QytuTDdNNnRaM1ptWjFZM3hyaW8yWm51MDkybit6dmY2ZE1YSmorKzJxaVhybGp0VHMxdVRwV0JKSmRMVm5QWlhxazExNmJLNTVibUp2VHl4eWNuRjh3MXF6US9PMVZHTXYwUHlDVFowcldXTlZXbVg4cWxUODBHZWQ3NzV2WGVYNzZkQU9YU3IyeTdRYVNWUzcvY3FDMWZQbU4yTGsrVjVUS1hzOUMyVzUyVGt4ZHFLOTMxMHZtcE1zUVlsU3NuSnoreGFtdnJYZm9HUUVPbGI2b1g2UzhEQWtrcGwyYVl2QVVxaDM2NlJEK3BXR2Nmb1B0aGNibHQxK3Nzb3l3cGlveDExWDE5eVhsTjMxUThkVGx0WHJNM3VxUUtpeTF6bWJTY0prTk0zUG5RRzU2Vy90YVpZR3U1YTdlbjY3VzFKcXM2RTkyWE4xZXIxK2ZzZHNQc2tyY0w3VnF6dTJoMU4xcWx1VnEzYXkrdVcxYVhOZW9UOS9HOCt6aGpMbDllYTlzYnpSWDJrK21MTkJVUTFYTlZrUitHVmk2ZGE5YklZNk5STHAyMlZydG56UFphamZZazdTRzc1ZjE1bG1ieXZwaXhTVFVhbmpla2xrdnJWb04zTmFaWnpGcnpNL3R6cXR2U3FkVlYwbGIyeUx2NzFFcmIvTHpzWktuYWRidk50RFNRd2pQUWQ5Z1Z2V1JkRGI1YVhEZGJsdnV1d2w0U3piTFh0Q1pBUnYzaGR1Wk0xVzQybWM1cHlXMnoyVmtsQ3ZZTUo5ay9sbVIzSUpGUkN5VXlzb1JEU1ZFTlNRRW9PSndxbmlKWWhYaDNCc2UxcjZOUDE1cE9NdjU4WVZBWnBwdXp0RXY3UTZyc3BLK2FMZnFiZmV1L28wS2RaaS9hOWRvS0tZZHIyVlU0cStzU0dWY0VDMlVxNEtQVlZhelFQNlR2ckZYeW02Q1ZEMGxIWVAvUnFWL0YweWhTcW5YRnFzK2FYWk0wZHFObHRiblduREh0ZnZ1RlpUZXNicnRtZFFiUDEwclZ1dDJ4VnJnNnp0aFhyQ1g3NUNSVCt3UlVKV1FnSE5RN1V6dFdKYXhyU2tqdGZRblZqYlpIbEE0a0hPby9KbWRDMDRXQ3B0bEhnQ1FFVWNpSXpMQ1BpbVJvTU56elZXYWJWRW5GcWhITU9CdFhaR1ZRNTBwZk9lNGoweG5UK1dMM1d0MGFtSXdaaTJCd29WdTZPTEIzbDdoNUk5OU9OVmY0RnlEcldNS1FmY01Hc2RXUVdUSVBKa3B6ZGV1cXpVU1RJVTJHeGpvWnBrMnIwK25YalJYdHg1WXlkbXhwa1BWeWdhMzl4ZFpFWHVBYUdWdWpRdXRBa2FYTG1GUTdCMlNCZkZnTDZwcUV4TURDbWlvSjFKUXJyc0NSeEJYTWlpc2dpYkVBc0FSaklFWHI2VW9CY2pvcC9keCtZRWJXWlVJc1pwcERUOVdnbVBERXVhcVJ1V1pqY21XRkpJQ3FJbWxCUm5OeGlXUmRNdmhuRlVvNEhwWUFKTU5sUG93SERTaUJDTUlqQmt3cmdDa0NKaDRYTUFtZndLeXdGTXBJQzBxUmtHR1FGT1VaQmtoaFpUUERVWk1kaXZUUW9BZU9oTzA1V2pVRlNrb3VjRlRVY2NOUlIwQUNCUnpIQWNkSUtJbUhwOWp6VElYcElWQWFBVWtIQ3lSZEllNWRQcnhtak52ZlZHUkZHbk9JNUdqQ0tLdTdHUTJqSWY1bVFpQ041Q2lPNUNjZXRKdW9BQ01uWG9JZ0Z6aGhHTWxMZlplMkFGUVFVR0JzOHpjNXE0OFlGcERTUVF3SkdBTERVUG9oQ0F4WE1DdjRzTnpuTXM4a3pBVWZ4bjB1eTIrT0J2T0puY1NBVDVFMVNZY0YrQVRnMDhjV1BBR2ljRlhhMklsUVNPclFpVWpLME1pSktOUFF3SW13dnZsaDBzTjRRa3dhcWlUbmc4bDhKbXB4bUNRVE5WUmdjaHlZalBFd1kwR1oxTUVjQVU2am9PbUF3YVNRcDV6QWxNOWtEWlBKYTJnTnhRbENPaEdhQWt3aE1JMHRDRmw0bDZPQWp3VVYvREZGTC9oMEI1djVoUndSSERmNGRGU0FUd3crUlJrWCtDQ1dRdHZCVXE4QWlHU2tYZ0VRQ0JtNkFpRElNM1FGUUZUWi9PRG9pVXlLNEtpVENaU1dEeHp4Mk9Hb3cySUZZRHh3akZrQmlNTmowaFdBOUZBYUFVa0hDeVJEVm9kdE9Fa0lKTmtOV1pxMTV2eUtaVWFnQ0JpR3BHTS9sRlRzWWluZG50c0VNQUkrR0EwZDk2UUlJbWlGcEtHelFUN3lWMHpEQUlPUnY2cWJGakJaNmE3Y29mdkRFZ09QYm8vbHhjcXl1YXJnNUNpakcxd2psTTQzSGJrYVI5Qmp2Y2dVQklaR0oxYzVtUlhqV050Rnk1eXAyOHVYUy9TSjE4UTFYNExXOVJ2SC8yTWxyWnR0YzdsTHJNTDhSZWJselptTld2M2FWTG4zMzVlNy8zbTE5L2pXM2srL0o3MVMrdzBkanJSL25KRlpMamxDUDNLRkxSQlphMjJ6dGQ0WHh2WkhUNVdKblY5c1VkV3g5dEtVWEZ1dFZtbUJKNnhlNUhYdXR2cVA3N2J1N1gzOTAvWVBYMjIvdnIzejREVjVucXgwVzZUOUxmb1h6MThaS0dEd3ltZnNQbU8vdUpyaGliU3JuaUJvOHhEdko0VjNCdDlPbnNiOUI2cEcwVWZUcWdsa2lOMFBCOEx1Z0FFREVjaTNuTWxsTTZNSmRFVlNnTDlrQ0pHdURKa09pTXZxci9jZ3FHS2ZRZ1lpWFJzYXFIdWNBaHhoMEMxb09yb09yTkxZSUpZZGNRTFJnbldvRG0zNHJMaFV0L0srem92c2ZJRUVjYy9KUXFhTDdyUTREYytJUzY0S3k1a2RxcXlvRGtzKzRxZUZKYzhNYlVoMWFJcWNwcDlNUC8wREd2TU5lZ2pFN2d3STNDVmQ1akc0YVprWHlTaWFIWmZvK0E5YjZQN0RGamg0MklKU3B2K3doV09DbkhxSXVCeDZ1WnhJcnkxSGtia09KQmlnRm9OUWhvZGNpTzhyeVJHN3Mvc0xxbGw5WXlHbkJta21JVm5Eb0N1TkQ4NXRaaWRXTHBqdGxuTUNCMkNWcXBzZnlKbGUrZlZHcDl0bkNUSHJxMnhGM05jOUd2WjJqeUZMQnRJaS9DMnNTR0JFOGlkakNNZnJCL1gxZzJUNko2Q2ZkRDRCRnZrRWp0d1lud0NNNEJQME52Kys4K0RadXpmLzNMM3hnUGdFdS85KzllN05DL0t3L2ZwRzc4bE44di9PNHplOSszZTIvL0ZiN2pIMHJtK2xkeHI4ZS9TWGJNOGI1a3Y2M0FwQTNJcVVNZnFRV3lIbWhhUStCVGNDSW5jZzJxTklLb0Zaa3loeTh3a1J0eUZyL3VnV3BKaWJKYlQ1WG9KZzVCcHA5RldmMGRlQ05sOE4ybnh0cU1uSHlVMitLc2tCa3c4dzhGbDhUWENjdzRtR09EdlNDb3VmME9JcmdHbzdzY1dueVlNV0gwQ3Z3VWNTaWpUNHFpRVpoY0ZQWVBCNzkyOXk4Lzd1elpPZDU2L0ljKy91N1hjLzN1Nzk0YzdPaXkvZnZiMUxHZUh0ZmY2K3QvbHcrNDgvN2p5NzdTVUZrQ3NyS0dGV3dDZlNCdGp5WmdWbUp6S3hRcVFFYW5BeUdQV00yVDhRVGdDRGFRQVpXWEdVWU5BUXFzL2tRSU5QMUJ4R1FBcVd0QWdmRTJ1U2RzaW1BT0JnN2I5WXlZUlVnMHIybUhYaXF1dGlCWk9KTFJqUnBLdjdhdERIYk1aZi9uWHZ1enZjZ0djd3ZUQm9la0hZSVlkeVNyTmIrdFIyV3BPckJUYjhLeHVwN1c5a2ZvYnVEUFl6YS81RTlsZXdma1QwVEFHWVdNL0NlcVpUZFd4VGs3R0ZKeEtVSDF0b1ByS0FBYkxRZ2x3QmgzSUZ6bzhyaktqMUh3M2xzMisyNElxQ0svYUJLM0NJSzhKdU9rd2J1Q200b3VDS0k4NFZpcklQWEtGaktLa0ZWeHhLcnBEaFBzZUs5b011dGw4ODNmdnVTWjUwb2FnaHVrRGdCRUNvb0l5Q01qNHN5bUNyM09NT1JTa3lMcVlYQldVY0ljb0lSNk9NOEF3RG5nQXc3VUpBUVJrRlpSeHh5b0J5UXNxQWNtQTNzcUg0R0lQWXo4akZDMkxSaXNXTEpQdVBZWUF2NkRuY2dZcWhEQ0kxSEh0MTU2RWhESmlOTUFRRzN6dVNCN0ZWaHJYSWZmV0I4eW1HOTRDS0hMRy9tNjYreFk1ZlNoZWw5anl4VnRXZlY4NTFySGFuc2tIK3JreTNXdlJUNWF4TjlOSmNxMXdtZjNYczFXN0ZYbDJ0TFZ0cVpiNnh0bUIyMXl0QWt3Mm9xWm9NQjQ5QVZqRHA4bFp6alpYbVlEZm1OZzR2eGNGMDk1YU9qY3VvMmNoQVpWSFptZkhKc3Q4cFkvNzlZakpoUFZNcE9yYWx4NG5Ja2k3REl5TkFaRkR6V2xtZ1lqblN6T3BRVWdvaUcwNWtTQTlZV2VoTU9CMGRHeEVLQnRBNUgzak1tY3hmR0lndlRCT1Y1WmNBNHlYb0lnbkRwMS92dHpiQis2MHY5eDYrNk4zZjdHMWQ3OTM2WWZIOTFwM2U1dTk2bTgrM1g5L3VmZkgyTEorV09YbUlVWk45TDRpUS8xMi9FVXAwTVpqSXV6L3NYQktSL2tSUUlQTDkxdVBScDR4OG83Q1BUdzlKT0pGYXJ3eDhHcFdkMmNBc004T00rZmR0WmlpcVp5cEZ4N2IwT1BGcDB1VW40bmdINDF4WTlrOE5vdzYyS0dTQ1U0UVNFL0FwbVZzSFE0aytRb1ZHWkRCUmwvVFI5eW9mSVVwTlJHZVEwRmtpVnZBQ1FVc3lyMVFELzBJUzhnQkFWNk91MDRLeUZELzh4eld2UkREWnZETE1nK3JoNEVGdWRiSnNtNDRVd0t4WEJpN0xtbisvdUZCWXo1VEtqbTFyUmpaRWg0a05rNjZzd2VBVkFrQlQvV1Nvd2NpTEcxU2N5K1Y2eDU0T1EzRlM3RlV4akk1RTY1cDBOTWd3NDlKYVBLTWhPUW1qUVlTREk5a2JKb0doZjlLb2Y1SFBBVkdhaXBKUldtZ0RDVFFPQjZWQm5Pa2NVRlIyYm9BeThGRm1BZnRGYU9LS3B0SjFmRnVQMGZRT2dZU0Voa0dBMExBdWFkNXdxYUpGOFptbUl3a1hmQloxYUJYVGlIM0NFNnM0dVBxS2tlUzVtd2pLRWRlcVFTUjlFRXVESXdjemQxLzkxUHZpYmUvZTEvUzg2WitlYmQ5OTJydjF0UGZ5VWUvNjF2YWZyL2VlL0czNzRiOTJIdDNrb2NuZGI1NlI5TnRmZlg4T25CZzl1TWpQbTNvWkNLVzdUSDlzRElSQkpnYUt5czRzUnBZSlZjYjgremFoRXRVemxhSmpXM3FjMkFjbFpSOFpTc0dMYzZDZmY3QVJlYWVrS2hlYjI2UDVCeEZYUGZtZENUUzFwZ2Q5Z1FBTEFja2ZOdmN5RWN4eWFjSVJvcUpVYTN2S3lDdHpOSlFwSkM5K2NRSWxyKy92a1hUOG9nV1pwS1pNMXFjeFFta09rd1ZYMjZCZ0lXMzMyK2VEdS8zZWJ6MUtHMEZGU3BMNXBnNENFVlF0NGNqUzVIZ2ZaMHdUVHJvUE9zbUVVMEQzYVc4M0hCZmRNK09haGZBakJUQWpuV1YvVHNiOCs3WS9SMVRQbE1xT2JXdEcwb2NIVGZxVkJWS1prei83UDFCTEF3UVVBQUFBQ0FDbGVHRlkyMGJmRkVJQ0FBRHJDQUFBRlFBQUFISmxiSE12Y0dGblpWOW1iM0p0WVhSekxuaHRiS1dXVFk3VE1CVEg5MGpjSVRMcmFld2tiUkxKWVFSRmxVWkNBalVkWUd0TjNkUWlYMG96aUxMbkFLeTVBeHdBd1cyUVptN0JjNzZkR2F0QmRUYnhhLzYvOStGbnUvVHljeElibjNoeEVGa2FJRExEeU9EcFRiWVZhUlNnNjgzcXdrT1h6NTgrb2F1c1NGZ0pid1lNdXN6aXJEZzBzOTVpWEgwQUJyR1I4UzVBejNiTlFLYm1RK3dqWTdQbkNhOXNZSmlvSXd0Vlo4RlVwR1dBT3NjMmxnOHkxbndIYzR5eFBnYXNZUzFhbGpPWHp5U1dvN0s4bG5WaHpWdmFsdmsrNldnN2ozSEM5TUJSb2dTM0dJelpidTUwUW1vcUswSlhJbzVYU2Ftc2tMUTFXQ2owNXBqekFJVlpMTGJJcU1SWHIrcHltQnJSWEM5eXRDSlhMMXJvUk1UUmlxQzErcFJIU2RMWEl1WGpwS1d0cGxwUXUvZGNSUHV5YWpRcHJ1TWdhaHk5UWk1VHE0QzJXR2UzYWIwdG5FbHk3UFZ5ZTZod3RRcGJDYkYzQ0hiNTFaTGxBYXFzMHdLd2xBRCtHMGZOVVVYcGNzK0tjWVdscmFrdzFDc1VYMkRkNEdYRkVoRWZBL1QzejQrNzN6L3Z2Mys5Ly9XdFdVbG80R1ovbWhxUTNZTGNNMEZPQy9MT0F4R3JCZms5S0JSSmVKdHFKZjRqRXNXM0x1ak9sL1I2VnZxa0l6bG41dThPU1dGNWpIbTlpODVoNG83cFRXZU9yZ1k0K05TZXBDL2o3T2JqdUVrclkrTldPc3RsWnplbi80dFlSUExxVStNY0tzamppdUh4Ty9aSzM3S0l2OGxMdUZXSFZHazE1RDZ6c1J6RDQ1YWFEeVIweldNbTU0ZTl5SlY4aGovVVFjS1J5WXFJdzFhZnpjeUVid1V6UlJJUkYvdVd1M0RoOUNiV0xFOGpOY2tIR09zMHhwbUFzVTlqRmhNd3ptbU1yMkNvT2E0WTNCTHRINWQvVUVzREJCUUFBQUFJQUtWNFlWZ2s4TnY0T2dBQUFEb0FBQUFTQUFBQWNtVnNjeTl3WVdkbFgzSmxiSE11ZUcxc3M3R3Z5TTFSS0VzdEtzN016N05WTXRRelVGSkl6VXZPVDhuTVM3ZFZLaTFKMDdWUXNyZmo1YklKU3MxSkxBR3FLYzdJTENqV0I0b0FBRkJMQXdRVUFBQUFDQUNsZUdGWStCYnB5aWtFQUFEWU93QUFDUUFBQUhSb1pXMWxMbmh0Yk8xYjNXNmJNQlMrbjdSM1FPeG11K2lBaFB4SlpGV2JOZEtrZHVxYWFMczJZQktyQkVkQTFuYjNlNEJkNzNiUzdyWUhtTGEzcWJTK3hXd0RJVCtZMEs2bHBIVnVBc2ZuSEorZnovWXhZR1AzZk9KS0g2RWZJT3gxWmUybEtrdlFzN0NOdkZGWG5vWE9UbHZlZmZYMGlURWN3d2tNeUpWRWZ0R2RkQUtRWitLenJreUVEaHdIV2lHN2ZQTzZLK3ZrL3kyWXdLNThZUHZnVEk0RlUrRWVkckhQV09zSjU1NDNndTRpSitObWpBT0xkYmhuV2RBTE8xMzVtVk52Tnpxa2o0aWlFVW9EdG5YSFNTZ3RRdEZOWU50ekhwMVFvTk5zTnVvSnBVMG9xZ3FjaGo3WG8xSXgyMnFaVmtKcUVFclRiT2xtSzZFMGFmZHRBRFdRVU9xRVlsa3RhTTQ3cTFHRHJJNU5ERklXWFZkUzM5Y2lFa1Z3VS9RWS94R1lSdHdyRGF4eE1BWlQyTWYrQklUU3V4bXlUbzlBY05xVmQ3UlZOWE9KUG5MZFdHQjRNU1c5RHJDTGJCNTdtaFhwUFExRi9KT2wxRGNDSkhYSjhTVlpKZTJQeDNLSVBKakxNZWY2QU5Gb0hGSkw2dHdlVTVXazQ2SXUvcStia2F0SnI5eFk1SHBxS0F2SnJGS3V5ODV0TFQvTUozam0wUm1Mc3VvbHdlQUVPdlA3WlZEVXlDM3l5RnpZRk9CWU52aHV3S0dKak1mdEl1T3BTcEh4aDd6WVYzQkJFSFhCYWhDcWhncVJhaVloVW4xVEx4OVhxdXQxMkhKcXNKT3NnNnFwNmZaYVJPSjFzRjNwTmFDOUdTM0hJQXloNzdIOWQwM3NKYStITG03cXhkQ09tN2NsK0FXUTN3TlR5c25HVi9FaFdOYVFldGcxKzYzbXVzQTJTdVJhNUhxZFcrUzYwcmt1c0lEZVdhNFh5NmhPUHZ1QlorLzVQajVqdkExWkdxQlA4TkZ0MXcyRjl6TEg2Q0hmY21HeEZ6MXZ2REgwVWNnYjUyVnZIV0JqSzNhSkZYMXZVTnN3V1ZkNUl0dmlSd3JpcVhMU0xnREFWZm5nQVdBb09ldU9zVDh6elMxZGs2cUNzckllYjFRYVphejlrUUpBVEROSnV3QUFWK1dEQjRDaDVLd2x4b0RRc0M4K2NpdnZJemNTVVp1SXRKcHlZUlNKYlVvRjY0ZHk5clFDTFRuQnFSSmE3bTZ0RVJESUNZNkFRT1VnUU5yNFJZVXhoT2NoTXpISVVqdHY1WmwxczZ3YlNwN2ltL1Zhb09qTExpS0VNV1VhVXk0NFZQYTdGK2V5eTVWSzVaZHAzQWZXYWNGUG0vbkdMN1NzemlPc2c1RlBxek5wLzNUVVIrRVJwcE9uS2t2SlJjWlJvYlhKS2pvclJIdFpPU2wwK2VmSDM5OC9yNzUrdnZyMVJYcCsrZTM3aTdWalEzM3NoZEZKcXNNZ2MvWk1HU1I2dWE1WVp2VG9SWjNXSm5jdUdISHhlejF0K3ExcVV4TnRITkRmcDdiYW8vRTBSeHNwZGpob2pKRlBJYjZHZTdhNkZ6b2kxOE5lb2o3TEQ5ck1xZ0V5VDVCQzBJTkJ3SWJpSUx4d0lYMGJuZW45QmltTms5RHJpeGtLMy82b2pPVzdOc1JUWkpINWJoS3Bsdm9vR05ONGFSdnRYSkpNdWZPWTgrTlZoT2NFdWlCRTJBdkdhQ29kZzNCTUU3OFVIcFZqd1Q2ZFM0Ri9rVERXZUl5RDJXU3l5TmZJZnVwbDlJRHI0bG1ZOE5YVjdNOUdqYjZMaWNsa2k1MGI1RnhibGlLVENZRHNMTWVEZ3pYRzVKaEU3dUlydXZMOEExQkxBd1FVQUFBQUNBQ2xlR0ZZMHZ4d2U2NHVBQUJMTHdBQURRQUFBSFJvZFcxaWJtRnBiQzV3Ym1lTm1tVlVITUd6OW5keGgrQUo3dTZ1aXlab2dtU0R1d1YzdDhVOVFKRGc3Z1FJN3BvZ3dZTzdTM0IzZXlmMy85NXo3OGZiNSt6czdwbVo3cHFlNm5wK1ZUTVJLdS9mWWFLOVFRT0JRSmp5Y2pKcUlCQVlDL2dkaHdJSGJOMEdjRjJCTDFRSE9TMW5FQWpYNWQ4SHZHSk80UUVDVVlMa1pTUS9lbVFjWmZyNjRFKzN2MERTNCtMaVFLMm9INmdHTW5pNGNRZ3dFTURabFQ4NU44cENzZzJuOWE5bVZoY3UzZVZ0ZlhPZW13cTFhZDVhYjZKWElIclpXcDBzMUVGS1AvMWlPT3dGSFFoT1d5dEdpc3BTbVE5bXZLYWlSWkNyOFFUVnpKdjYrOXZVc1A3ZWlZOWJwbjN3YTQ4V2NTYmZFUm55dWNtNEVNdDI3dHU0dU1PaFUwak1Da2R0Qkt2bVlXRG1WZUxTS1ZTRnR5Z2tNclpUN3pPcjVsMUdscFRMUkV5d3ZBMVpoREVHU2RLTTQ5cVJ3TkZpanhqOExTbVBScG1CSjlBcnpoS3IyOFVRNGJWNzNtaGltbnpRNkt6YTA3MGFoZlRQMDhlMHJqZVE4N3lRcG94M0RnVW41ZjVkVVVYQ3N1ZEpFNHZRMEUrNHIwRGVLRktDM0l4OTladFNmYzcrb1BtV29ZRDlZWFhUcm1rRWJvcm81STBERDAzQTUzTHVRRUYxL1Mvb0ZobldrUHVucVJQSTFjN2NsSDhGUk0rOXpXNHBXaWhNWTdsSDdFbzdMTkRScEw4dmhnSzdhM2JCNi9yMmJJMzJRMGo4ODg5ZDkxVzMzcDZqTU92R2RuT2Q1L1pmV2xvV1g4aXNGUnMwRjhSdmZVeUtsRnQ1Ry9ua1pQVE1FUDRzVENVT1gzUmJETjc0STYzdHJQck1QazVhTC9tdXduZFZqSjQ4S3Axb05wOG51NjhpbmtLd3hWeE1KQ1VkSmxKK0o0QllGL3h1S3h4bnZQZXR3QmtMOStsTXE5NDEwcGlFMmRoZGNZU2hRSjh5Tkk4dGY5T0ovSGg5Ui9vaWtvbnRmVzByN2lYM2E1RHZQOG5xdGhYcjJvdDdQb29VTTRPSXh5bzIvSzRYRlkydG15SmFCdVVzN2w5ODUzSHhOaS91ak4vR0h0ZG1nMEFiazNlcUNVTDJ0Y2k3YVVVUXJYSG5nRng1RjAzSVJrU01OODl2dUtqQ2lWOWZGazlZSUQ1bEZLNFpQcjR4SEZ5T0gwMjBFcDV2T1BUdk4zL2pPbmVOWUlpb2FrUUV6cGhIdzZrMS8wSTYyUzV5S3FIZ2l4Nzdlc0E4K3ZGRUpOSGp6blh6QUNMZkxPcmJGWU1oOGdkTEUzL3A0TXd6NE5aanFYbHovbms2enVHcUVSZFU0TnVQUEt3NXl3WGpGdzF2R1VUSnEyK2VkMXBQYmIrNzY0a2t5SFJ1NlhoNUlzajJuV2syTE8vSEsxbmY2dkJGallqSUhOS0diVVZIWTNXeis1L1FPZUhEUDFIdU05T0V6LzA1STh0YUMwNU1CSGFOQ3BtOGpVRWJiYjZNOWIra1dMbWRVQXk0RU0vbU1OVlNMTWx4UURjRUc4Tm0vTFRJVVlHWnBEWGFHeTlaR3o3Yk5CQzlVTnFON3VsODBqazFzbEdJZkpHT0hpRVVUTTNJSXE5aDllbTRPNWk1OHRpakNxTnJNZlNnL1lGVkFucWpUQk5CUThYVEp0VG5kUEo3QWZ2a2FiNVJmRzdxd2NxM0N6NHFJV1B4UTRkd2hPaEhBOFF1T0pkdHZPZUNtUklrMXNIeHZrRHNJdTJYV2VUMGxUUS9zejlpSDY1YWNMUTNXVFhzUEJzY2R2WFJUL2RMVUtVN2p2Nm1BVjVKclRtclhvN3JmYTJrMkpNeTUyeWh2Ykg1YW5IUnJobjdORXNJajRlNXNuZFJsSm0vRDVuQ2VNTmswMWphbkh5L1FzSGxPeTRpU0J1M0grSDVtaHdkUjhBY0F6WjMyNlJvL0luMjFSRk1GZ3lMN0hrODVpbVpudzh5a2YrRmF3dnRpYlVzQ3dYdkdIOHNnanBDWTh3U1NIR2RNbGxGeHNEMUtrWXRsVUc3ZDMyMHczWUZHT3hrb2lXSkRFN3duNE4yQmFXSkhGY3lWNSt2MlhRYUk5L3ZndlR0R0xsRjliWXBYbTc3cTAzNlJ6T0U4TjZTOUVXLzVyRmRxRU5FSjd5azVxQlNvUXg2eFZWNmF4YlpwOHRnK25wVXloVkxnZ2ticHRha2U0LzZ0NDMxZ3YwdDJkTlp3dE9CZ2RKbjdBYzN3NGs1UVpDc2MvSG9jL2NOUE1PSG1yVHZqOHFLalhaWDROMjU5WDB5Kzh1N3IwUmZnaWVkNzB1UndoRkNpOHRKUmR4c3RnZVQxaHZnVGpvZTdPeDFRNEpVQjBwa1hnZWxabVZONi9adDJYVEZtYUtCZ3V1ZU1rVmZ5ek9BK2txVXRISVZTSDN0UHRuZFhsVzFLbkJuR3lEbU9GNmFxV3RzSTc1L2o2aGdjR3RwWWpLeDFKWk5OODRTbUhEZkgvZUZFbk9zV3NGak1RSFV6aDhraDV1QktCenRsQmlraWhZVXlCU05FRlkrUVB0WHZrYUdpUTRoOFd2QW9SLzR0QjVPczluYlBXeHl4ZWxwUEtxVGVFNFJVelhVb3R5SnFpaXR0VUVpeUxEeEFyOGx5dndDa1NVU05qRVJqWkc0a1liQm00TS9BRFAwMTV5Qk9JR2Zrd0tSYjNocGl6OStmb01ndVZaN1VYS3hBcWVNZzZBY0pEYVM3UEx1VTM2NXhLNnpxVUw0Z042d3MzVlpaRTlKNHMxYmNxV3JiWTZiQlhvek1LaHdpbE5JRlFFa3pZY0JmMkdubHpMYXJZSVJoTlhWNkVTMWxOQ0o3aWx1dnBBaEZJdDVGTklCM3l2blFBQ1NZT0xOUmZueEVNdU5BQzZFZ2ZTREtGSGU4RXJpd0Z3a0pua0R4bmF1NnIyYzBuNFBEZkZoY2h0c2NhLzVpM3JxajBkR3Z2bmFYZk1JcllaaitOVW0zcVJnYlcwdEt5dnI2OXMrZXlEbWZXMGpKU1UxK0hqSFZNTEN4QVJXcyt2WTI4bHBlMDZRVUZCQWk0T2JtazZpTlBOVFVKbG9kdDdGeGNVRi9mcjFxNjRoRkVmempvYzFKdForTDd2T3RGY01wUEpwSnJ0R1QrWDRyRTRwUTlEemZBdjgzUm1IR0xXeUo2TG1kSTcvU0hXK2t1Zmx0ZVNhcCtubk5odC83NVBGdEJtWTJ1ZHhrRFFTNks5Qy9LZElyNEk1RkFRd0Fwd2h0ejRPNzk4V2VwU2VsWGIvMVoySnpkenVRckJRdTBCaGZmM1Y2ZnBQUzB0TDlTS2xpSWlJYWd4ZnM2a0JJOXFtU0syL1BlZmJibWd3cVZrd3JCZ2ZoN0g3WStKc3ZqSzVUaVJ6RVhnY0pLbjVCV25PQmltU2J6bk9zMm1sZFAzUEROL1FEc21iSGRHMFJwWGYwQUpSVkYrdFU0MVBuL2lkZDRhYm10WWhSZ0tQLzJ3V09xK1psZ29LUndoNXI1Y00wc0tONlBZbytqdGJOYitMbzF3Ly9obWJjWm10dEF4T0R1dVBpckxxRm0zeWdjdGVtMDk1c0RsTkdDemdkZFA5ZmdpcGhDZWFRenRGTWVEYXJHeHNiUHNNN2IyOGkvNGhDNTJtazhFdkNaWnB2cmNieUtIcnBlREZOcytMcDV0VkNqc1dkczc4NnVxelh4RjRqeUhlNkpqQ1pXV1JDQ0ZvdE1nWTBFdGt6SVVzK1o4Z1F4d3AvTjRjUXhrbkJ4VW9QQUpudUZ5MGJqRTZpTkppU0lucTY5U1pSZzhyS3k4cExocmtlMCtOUENjbEZ6R3VVU1MxYWhubld3dTFBanhpU2s3UWp1bGE2UlRYV2dYaER0Sm91bFh1Wk9HRktMWndRazBzc1Nsc1QrNHJGNnBodEJwTWpoTkR5aENHTTZxQ0ZpR3Rob1laSm4zb3NSaWlSMytWdGY2YTlZdkVGd3BJVmhiNU1jRXVNMlVnSGgyYUJNTFVHbThJRjA3T0VpZW9EL1R6VmhlcXkvNU4wYkZaTjFMN3ZhbldqcWRXTXFvTWFxU3g3bTFjZXBra2VCcVUrZEZwL0hlSnZ6QUthRHFtNFJWMXlvWkxjd1lhZkk2MU1PTzZZZGtPSXRsY3cwVlJhVm92Tk00c1ZVMUJGV3RRSFEzRXJWeTE3NkdCWkJKcGxGRlZaSkpKcEttbFdlSVdQNE5Ia3d1UFZNczVXMm90YWJTcVM0U05mL2VCOTNNVHpUdHpkdnB0SWNHUzVwdVdyUWJwL2VHUTZFQTRURmhjUWxBZ0hNQldudzJnSzdjRFQvS1ZjR1NCU09LUXF1TG1pLzM5L1lLQ2dqLzU3N0I3UnE2UnBia2tuc2FNaGNjUEhjSlZvRmRlZi81Z1FQRnp5L0k4eEpTZ1JvbUJEcHhRaGU2UDRSdDM3SzhZSW1GbzhjVDdHU0piSWMvOGFLSGdVMkFjUm1SWFUzVUNhZ3lDTmpFZDQwZ0ZXdUp0YzVXSEtUZjl4Snc4VldSR0NlSWdoQ0lZR0o4Uk9STUJDWVQvVmtoQ2NDUDJQVzZYQ3VhNFlCZW9hVTFjMnh1WEN4UTVwcXk3R2p1NnlPbVkxTmYzdGsvVHpNd01Db1VDVzJscGFZZXlYT3MyRzN2c2g3VEVYYk15b2k0N29zaVZtWW5qUVNQMmIxZ1ZqRVIzTlZpdFMyNjNteDgveUtLQlVPQjRRYkF1ZU9FdTlCTFI3dkJoNmVKNUlhVzkwYkt2WDcveVdJeE96YzZ1K2x5TTZPMlE4TXBJS2NFMlpWNXhTc0psdnFLT0lGWENRd3BIK1hucVBvQ2lsQkJPYllnTGwwSWYvck83bTFmWklXK09mOTBFN2dnN3MxU0tWaVZHc0lhVERFa1FEb1lESC9kSUJCK1Erd2IwRVdmajVGNUlFRVJxa1JaZ0pST1cvOVNHSWlYNEpjZ1NsOW9wZy9HdWZZSlg5c3VGQVNybEhnS25KQXBZOEwyTGc0UURNb3NLMnk0S3JhT2tkRTRIMTFZLzgrNW81bUt6TTRNSkt4MmRtWk5JcTlzUkdubDVTWE16YS9wczVzQ09LOFBJRUUyWkpXY0l1R1QrQXBKZFdLRFhPOVEyV21CVHF1dG9OMEYxeWwxVm05cGdDMkh0c0JMaUZXZEFSbVJQZy8rR25vWUVDb1FKaVNwRU50aXlqR2crbHoreWgwUUZWRWNhRVplV2xwcjBmeUVMNXFBZHBETkdhV1QyWTVpdnRSaGphMXlxOGJrN3QzUEN6YkpBcW12NFliOU8rRGRHMUNVVDJVcXRzbTIvSEdJbGlnMkR5Nk5wUFZ3aGtCWEZwclQ4RXpOa1hXTUtld1dYMjg0YzBBalBsMlQvQW5aZnBtUDE1dzJiUmM5ZzNwUGZUcy9LOHRzYWlJOVdTZWZQMFRIalFvWkNaWC9vdnQwdUVPUk41bW92UWJrbVRRME0xOU8vWEdwMlRrcEtzaGpMc3JXMFBCdHpjbnRSL3VKQXI1dzJsWDQzbnJ2UG5GWjBORmROdzhOemtSb25RcVdMc3VzZ0NMditZWDlOcThJcE44K0pZYk15Y1R2azY2a0NiZEo5TDRFMHNub1QrbkpLUStJaDFjWHpFelNHQnllK0dEOUxtS0oxa1QwL3ZKZFlLMXV0UVpYVTFDUllQdTExdnZVN0FvOGhWT0ZFVGN1SHhTd2FMQ3loV205L2NqalBqekx1dWhPWU9Oc2JjbkJ3d01MTVhQUStVOWg4bURpcUZ6ZHptNVF4MUJUNWNQSURoSTJGWmVqWXExb1ZBU2tLL0xkRjNIVi9DcWZ6ckVpN1JDSlBpV3BpMkNtL09Wb1NEZ01WeGlnRkJSZmg5QTl2ZkJ0U3NJbGowa1dNdXlpTTY2a2RRSkhIL2hDcVgxNWpOcFFNU0lqZFl3RlBKclhoRFdGZHJGRGRvT2xVTVZpYktZNXF5MFhzbUJqa2tjWEJ4dGIrZUQ0a01pS0ZLOCtkWWUwcWJrRmYxc1ZZaU5TRlR5OFVYb2FyeXB0eXpQcTltWStsUEw2WjJGVGZvUm1qdERaWFdWbDVlM3NiY0hSU3pkcnk4bktoTCtWVlZSUnpWbUdrMGpiNndKaHN3WEhBOXFvMEVRS0hOR2VtUDRrSlEwWm9OVGpTOUcvcnNidEJqMUwxRXM5d0xrMFJjamJYMHRKeWRYVlZWRlQwOXJZcmk4d2pwajJKRVVXMlhOR3JiMlJqQVZRYVhJUmZKak00NVB6OVBUSThJT2VKbVpuS3dqT0hWMTZ4cEVMY2EzNXdsSFIwZFBzTXhOb1ZnK1ZWSFY0amZMT21abVpYN1NXd2k1NTNJRGVSeUVpRWJ2YkY1OG9Xa0NtS20waVZOSVdtdHpRT0hwNXpMNEhHUjZCQm9WZHZ0WFREN2k3VVZXYVRCZjM5MEZRME5KQkJLSjhJWjJkbkJmajQ1TDlPVFY1Qm9RU29xcm1jUVdwMVl6UElIanVwRmxsKzkzdHhkTTBOT2NjRFpnTk5nek1WT3JzajZiTWNrRDFpY1BsR2xBdUFJRm00d3Q3N1ZLQkM3VmU4aVdqbkVqcGtnU2twS1lwY3R2NkhjOVZwYVc5MHhvOWpxVTdIWm9KSzZuenhYWEtybEZLNUM2VWo0Skd4Z05zRXVqMzlpZjF5TitidmR6RWl3R00rbkNMZW5tMnZRVGFCRVlNMXg1RHQ4elV4Y2FyVmRaOXFqUlFyN085QTQ4L3RDVTh0YlRubm1ndFBDWGNoUFdLUkZpUk5kcFJBU2xaa2toWkkrbVNSY25sWjJibUhxTmpPUi9STWljOWlsMlhRY3VHTTM4UEQzOHYrdFRUZzNnSGttY3lxeGUxN2Y3bjY3T2JSOGEwYzJlZlZXSGNRc29ILzA1VTR3WjcxcytJdnl2US9TMHMrZjhkejdXcUpRMTl0bU1UU01qRGNySDVmbHlwb1pKNmVubzdNdStRN0o2RktRQTJ5NlN0UnpRYzgrWDVFWU5VbGswNE9ZOG42MVVOZkRBbmc0c2g2RitTT012ZHRnOERmazVhRHlsTDE0dXZTajNwNm1YbU1aSW1HUVVwT1RqVzA4cHZBenEyRExISGZsdXBxeDhmYnM5Ky9mLzhKU1lhWGsybU56R01raisxZklaeU5tZEJKUzA4SEZzdy9jRWFwMGN0RHYxTEQ1UllOWDBLWis5Zmw0WHl0K1VpYUF3bjNaWGhVRkVtcVpKbWl3dFlYS0wvOXltTVgvSk9uZ0VzaTQ3ZEFGTmVrTWNoTEJnNjMwNXNieHZnUHdTMkQxMGVMOXAxUDF3NDZyK2dHUGFuL1FOMk9GbHdubFFWazNma2pjRlZsTXNvOTJ2VmxWWlBaOWQ3WVNlZkpOTVBDblpNK3o3SW9tT0pxVlc2Y2VRd09EdG8xclljNmtBRForVHZxSWFqYnlZcVk5Y3gzb0xOQ1NOMS90ZURGU0VVNVUyVkpRaUtpZDd0cW9kUmhXR1QzKytWVmZWL0lSUHlmSDltdnNZblBaVlRLalluZnFxbE5PRHpsaGFGVlZGUThqUXMvSGJ0M3RoN1dETmsxYnhNQ2tZVHBleVFDOVFBME1pcUtpRjJYMkk0bGJ3MkFtUlByK0t1RFdRdFRVNSt6WGlKL0lDY0lHbnRYMC9PalNpYXlIQmlZVk5BaHh6K0tOQitEVmIrcXNVcjJ1SGszQy9Dd3ZjbGkvN3Z0YnlCdEhaMzA5SFFEejIyQ1BzMVlzekMwK0EzbTN0N2VKLzB0WWpPSno1YVdkMmV4L3RGK2JMV2VEMGVOWUVDN0gvKytnNVNWbHFZQ1BnTjQwYisrR21MaXdoQ0JzMXJkVC9UclBxczJWUkQvdWZYcFVFN252OHJQNlNRUUJoaHZNeFlpRHJEcDBXTGp0OFRFdHVzRmF6eDZKZUwzNVdiVTFIQnV3RktZbTVzRHJBVHVWb2FscmExZXRiR3NRT3ZaZ3dHZFpiV212dC9kdHNDcVQrME4zMWlXMkVNSWtiN0hYdUczODRzTEFadTVOWGZzN0xHYk9aTllNb2hmMjgwVk1DSkRsb2Z4U3B2bnEzMURJOTN2cElZSE14V0FSVmlOQkQ4elptWm1YQTltNnQyVW5aMHZBTmZVMXRadXNKbWZVRzRZZmR3ZzZ2UUFGdGlUU0xwcmszSDJ2OHM5ZVhtMjkwZGhoOXRyaHM1ckRFV3lSR0YvUElJY1dJNjNmOXZ5UFozZUxWTXZVei85WXc4K3plK2o3V093ZUovVzZqRFk0em16UGprWmcrQzExRFBIMFg1dzhMNGZjdmY3QTQ1Vk1GNXVqTFQvWGplVVArbnhPZmk1VzZheFlYaVJVdmNOeEpMbTgrczJmcXRvYzV0RnE4dzdKcjNyZ1l3VHZaNm90NmpVOVBRN0hQNTNVVlVuNjh0R083aDZmekxMbDI3T1RBUklsNjg2MDRYYlZROXhhVHpHVUZaNFNyNHZxS3E3cmY0Tzh0YytMNWZrTnpUZFdIMHp0bnN4a3NKRnM5UWdRNjMzdHV2NDRiYTZkY1MyRWFNbEc4RlpVWDE2ZWFmaFFkeVBOWm8vbXRmWTJKaWJoK2VuclN3dDdzSi9tUmFhMzJvdUVPYXZ2anMvY2dVTVZWKzlWUSs0c1ZrQlhnLzBlcm9HajNYNFNKNnprUmNLM1Z1OG5zYks5bHhsbEk3SE1VbmFHTnlJcURmTGZEK21yTmRTWkxsNy84ZTlxbHNmays4Z2JlZUZiUnJ0UXdXNS9UYllZdzc3dllteTFjaDlKTTFEd3JkbjIwdWkyY3pLdDQ5OC9vcjFlMmVmeU90bGl6dTc1dTRNTkE1RlNiTURiKzg2WDFlODVIUWdaZTAvL1ZZVW1WR3Z0dkFQcy83Z1l0MmIxSm9Qcm1ZMG9nMHVKeTFaNkJ4ZXREVG9TeVQ0UFo3R2J2QUtlOFZFdXUxb2hmNXZscmFIRmVnSnViaWFlaG9wdHVPWnQxSk9yNFYrM2t0b3gvNUxsWlpCN3N0YW5hMXNtWEtRTXZFUS9LMnc1OTZYajRmQlYwNm4xbDhyZklJT1drYXZYTjZlOHZ0bzFtTy9maEUrTlpCSVZJejFkNXJjdmNEY1cyYVhkdWthOVNJUjZRM1pMUnJFenQyeEJuVnRuOTMrNk5qaDdPcUhWK1lMSDlOT0dGemNEUEI0RmlnVlRidkVKbkg0cFg1aDVJdTVjY2RYS21xSXR4RzBIOWw0ZnRiUTBBa1NucDE4M2UyOTgvM21VR0xKUHBGemZHbEoxS2duT0l6Qzc3YVh5T0R3SGFld0ZNbzZjNzd4VzVKcUUzYlJ4azYvay9mWVdBSlRsT1R2Tmh5YjFnZjhKQ0FWSmpiak9zaGlYcTg0MFJ2ZXFlVjRjNkxEM3MyS3dqb3RYTVYxS281TExSL1FjNXpGTXJtTSs2TWo5OVRpWDlIMXZCYnpxaHZiWGF5em5NeCtlZHgxV0p6d2wyb2EvSDZXMkV2dkpyaFgrZ2ZHb21iV2FuR0MvZWF2L1FRN2NsZnN0dWNIVEZIdjJleVpLRkVKVVh2a0RuTGxLNnRacjdsRGsycElWbVAvZ1lFMzZNTklXTEVySnF4NEoyblM0RHRFei90WGZsV1ZBd0hkME1GYjE3SmlIbForeHhrUDd2RWI4a0pGWUlWWkFZbXVsUlZTMmF2UFZsWmUyMGthNG8rblArM09aVHlDOEl5L08wMVB5WHAzckdDTTdiMW5xdTN5VTNFMGhWanhGNTA3Zzl2OUFEOVNuTzFxb0NlUUdDRndaQ3liNVZvSTlYaU85R3Buek9wMFYxS083K2N2LysyYTJlOTJvcWtQZTg3YUhTQWhCM245MGZSVFpoNy9jZVBId2VGU3drRCtJQ0k0SEJFOGRXZXB1bnkydG41eFY5bCt2ZkQwY0dOaGJrNHU2bkZLYlcxdGEwc201bldKN1g4ci9jSnFBYkQrQVBUMlNRY205RG5ZSVdtUmZ1ekZIMjlYZzkrSHA3Qis3M0YrMzVWZ09tRE1QcU1TeVFFQ0M4MGtXL1daK0hFUjA0RDlMbkQwVTZmakcvc01pR2hOSlhXY0Y2MkxHSmpaNUMxRlZzclZWS0sxbDZPSUtsSjA5dE9oQldHVUdTQlFSQVpKc3dmTEhiN2VYWmhaUHVlL1Y0R0lUdVdzSDZueGdvbWZXMHhwMEhKY2FxQWNuVmpmMnBuV2RGcDRrSVhXU0VBVDVmdHdQWklOOGQrYktLenFmRzd4WjBtT3VtdVBqWXJTQVFLc2pZM05tcExTckl4Tk9HdGRlVUZNNnUzNUJwRy9xQ3l2TUtZMkVoNE52K05WWXJxKy9xUHhRc3JmRmZ5Z1FmL0hmdi9oTkQ1QWlyUUFQUUZBN2VYSzRHVTZ2VkhKVGZiSHgrYWFtZ25qYWwwbDIvVThSY3k1eXpPWC9MWXo1ZWZLbS82eGU5WVZOOTVydGZiUklwNTNKbmppVVkzdDlwbFg5QzlIeXVkRmU1djVQTEZCZzgzT3V3aVMvMG9PVVJ3ZHQrUFMyTW9wbk90REhKMmtmRmFHbjhEYUZUT1FwNzBQejVKRDQzbTdqVzYya0xQZWpzM1crZ1dhejVZVEhOMWJiNk1hQ3dGdFg3cHRJT28reThkOUphTDlRMS9jZmo4UG1IK0swNkVZVFIveDFkb3hjVUNXU0h5UWpuQzlzc2RtcDZid3o0MkErRnl0eVNxZXpjSE96djRqbkR1dU52MVpEZURGM1ptZnV4ZGk1d00wSkFKMkdPeWZxelhmeHBLVFZldFY4U041TW1uSjhkdk1xZWpyazl1eGhBbzlRK1BZSkcwV0cyeUJiQ1RnNStIaDRVN2xtWWVvKzdLckJxVXpJQTJBVFBudFQ1VW1WOTRCc3R4U1Z2WXoxZUQ1L0p0K2xjRFNxZ3EyeksrRmU5a293cU9WZHU5L2hUTiswNVJhQUd1WFc5MlJzUnJ0VjdIV1puVHNyMTR5aW91SzNDYUh6dTk4QUJvRjBQZUNncCtYMStkK3I1aWovWExDdG5GNUJocmYwdEl5SnY3dy9WdURyRmNDTHRXaUNxdHUwMmt4NU1seUNzck9CNXdVd0ZCVFgrLzZkSC9sNk9oWXJsRjFmVlBWY2ROT1RwaWg3M3MxYmQ5KzlTbm5OaEFSM2UvbFlYVXNsYWU0dlBoeFBGZTZuWGZZSUdqMjRFcUhXMlV6TDRCT2JZV3p6V3lJVUdHUGIxYUc0UU1TZHRYc3dabEhYL1JyK0s3ZGkvbWphenR5cEtqZXIvSHgxWTZiZlYydnZ3M1ZtLzcrR3VmbmRMNGxYejZ0cmFVMW4vOXdCOHdKa0E1cU56dHRzMVMxMVZoTmw5MnMra1BFeFF1SU9UTmtJaC9ZQVlNQmpWS2NndmFFOUJyUFY1djB3ejV1WDl4aC9MeTluUHlnVWFYZjdydzd1dkpOUVVIaC9uWXpWa2RISjhqQ2tEcE1MbUxla2RUOWVLa1pqK0Y5OEdJY0l4RncyNGFRS1h4T2U5QTVidXR2ZkRkYWdWWGhQQ1kyT3pmbndZVFJLa2ZkQ3gwWGI4SnVKRkFGVWY3ZzBqQjQyR1ZqWTF1OUczWDN1OHluRUR2dGd2OGdlaWFUalRhYXlzUEF3V0gvSDBiMHJYUG5ERStzUmdOVnpiYmFMYmZzWm5tekw0Vkc0d2YyTTNkbkNMdGFYZTFQMTdBMk5qUUExRjVjMVhhdVlHeU04dWV0Z0VtU2tYeEJOQlFVL1liUENzREdoK3VqZEFGNy9TYmIxODJrWWw2ODdPekhRSndJOHBkYVhuZndlYjdiQlZLVWlJZ0ltbjRXS1Z4Sk1rNlF3SkxEendCNDVCN2Izb0hlelROTjF1VGZDUXcwY3JqK3k2Nnp2c0RSVDhRZUdEd0FDcklEK0RZMU5iVXlwaVBiTENlc0pGZWwwOGpPeGxaUldFakh4alp5Y05YUTBGQ3AzOTZTbXl2NXRTQXVYU0ZzOFZHU0xsRFkwTThPWU5HbHBTVVMremF1cFZBTWY0RFQwTkhSTnpjMjRNSkdSa2FlSlk3ZVVmaCtWRmZuQVVRa09UbjViTFAvd2FjRFVCT1A2VEpvZHk4d3ZXWmFXRUhMUnRTQm9WZGdYWFlOYSt0eS8vSzlWNEgvWGJXbURPNVN3UmVrM1JLZXIrQWVUS2s4V1BQTVVzQWlEakZNN0M0TVFrNDZsNmxjSmJLMTlWY01maG5mdmFqUXF0MHAvS1ovN3Q5eDFrZnlqeTROSEhzSlVGRlJ4Yk5QN25helgvWSsrTDhSMVQyNzgvRmRSdkdSdzNPc1FBTnBKV2Q3N1RPcDRqK0ltVDNFK2o5dXpsV2JXSXpxRGo0TmVIZW5jSmtVS2FmUHREYkd2NEpENUNaK1JaY1MyczBZZHhETW11OFExWEZwbDRYTWlNZ2prWG84NGFxZjdFbVUvK1g1QVhWQmdBbUxub21wdExDd2QvV0g2TTJTODkzZG5YM0hYUkVBUEY3dHo0WWF5RUtudmJxK0E2OGlLdEJnblU5SDlnenZNelFCaUh5SjdIdzRibjJWeDNoUVFmZi9rK1d2Q0ZncW1DRkFzcnczeEJIMWpTM2RsSmdTSVpRS0xtUVk4VFFua1J2cHQrT3JFUVVHVWZLeDFwTU83ekd4RzAxV1FtRHh1TFdxcTZ2N2lxK08rVDlmMUZ2UHZpM2l0UjRQLzI3a0N6dW9iRDMrK3ljL0tTbnBpWVg4K3BwV29vb05HTUVpQUFzZWhnb2ZyVWFNcjNTbWxJWS9JSjN6Q2Z3eG1iRXdHS2JHRFFQeVZISHg1OFhWNTJzZCsvWnRqVzhBVUh1MHIxaGsrMTVITUdRUnIvc0ZEaHpDN3BwUE9oNzB2WS9xZ2FDdDY2TDhmeXVDaTJLRC9tOUY4QzI4L3ltQzE0OVQ0aEpMZ0dFVHJEaGZOZzFMUW8xZ2NTR1VJR1Jwcm1qRkdrR1hxUkpWOTFWZmQzbjUzMEJHYlZXdCtmeTArdkwwbXlHYk5ES0tFRGxqd0RVSjhHbEVkRUtmeXovdkdsZThEa0FmTmRDVUdlRU9uL014SkNXWUtHR3psQ2lCU0lBSmxHVGp2TXBydFo2K0ZWa1o1dWZuVHNwQncwVE5HQzhKNkZsRWRYbDVvYVkvV1AyaDM3dFF1YXJHS2lmbTVqUlZWZGZQUE42UWtPRGg0cXJ0akgyUTFKT1hSNDNqaGhSV1lsMEV6ZmpQSkNVbUFwaytvb1NlSGhrbzhWOTUzUHQvbGNlRE01NVFUUCtLY1hGeENRa0pQWSsxejA1Z3N5YlFLNStQbmNxZ3hCOHdnd2c1OU5zc0o0dUVuSGQwbDdJRU1oalJZMjBueVpPT3ZCYnQ3Z083TGdiR1BlYWZyMWNhK1NyQWhlTTU0RkRJZFNtTHJEYlRmcnd4RFE0Q0RncnN0NGZrZU01QkdpV0s5ODJ6YjdwaWJCalNONlN0eTJuS1RzN0xtaUgycUppWUdEZWJVTFQ0NXhPWGw2ZWJ6dWY3ZzFqUjh3SFpLU1BDbGg4K3pabHdPZU91b0RVbVJBUUZUb0x0cTRIVFhSWlpna25RWnhnbDZ6dDRHMzc0M2pTN0FWSGRrNm5UendkcFpoZVltTTdrSXpvbFc4eHFXUWkxOWpNZW91VEtrMGltL2hXTVFmS0hMYTRIUGJiUzdyVDA5RjllODVqUFZ1cHBHUGk2bmlnQ0U0T3czVGlhZEVzOEtmVnB1TmJubkd0SSs2dVpZaTUxTlc5VGFxN0JkUVVFY25NYkdJSEtjK3gxZkpZdHB6SFNmbENKaU1mUVl2dVlpUzB1U0dlK2orWjRGb2hrZHJEeVJsL2ZwelZHc2RrOGEyU2pzdDd3L0M4SjBWaklZcDNtcnJuVEorc3FOakFNQ09Gek5nMmoxTDFHUVpacE0zWWRlSk8vN2o1TzhsWjhjcjlCbE5Ld1N5dGFQRHJPMDJYRWErRTlnQXRxb1pJSzZpVlRnVjROcC9Jc3MyNGVkKzJNcEo5MGRnNGRNU01uakNZbkppWUcxOHVyUXFHMGpCOGZIYzJoVUZsVkJGQktFV29YSjRnNEdFZVdpNUU0VlQ3R0hLZUxrcHJMS1pNZEJNdGdhd3lwNThENFhGS0d4dG5IbUlTQ2dmQk1FNXJIQ1VvY1JSaGN5eHRBd29EYk1WMExlS01IR1J4eUIyRW9PUWtLbG9TVS9jVUJROWxzME8xaDRaeG8zUzdmUm9mbXNSaWJjN2gxTVR5eGpOT2V3NUVEY2htSEtXUXRlQkpVWnVTWXpFQVZaY1lKOUFGY0NtRHFiczd3Vldhc3QwQ3NxQUNCc003K3ZRdVEyK05DSnZyQiswdkxPeS9rNFZqR3lKTzJpOUhqNVZZaXR2M1owVjViTGs0UXp1SGR2SU93NndqRmdsUlFFUlFFbzVUNG1lbldwbDVYVVljUDRyNk5udnl4MnFnN0c4V3JqT05VNDZtUmt6Z1N1bUZjVWVGRXhkQTU2N3d6UFQxZFdscjYxQndTSUlVbzR4QlhnZ2JDV1J5dHkrZWtsOGZmRGdWemhxWnhRSVE5NEg2TDVsdzBRYithcFhLcEtGRGk0ak9IYmdZS3FhaWJnY3dTRlNnWkJUUlQxV2U3TDJwa01GUVV3RGh3MHVDRlZTK0pFb3crWXB1RzM2QUxTRzBvS2haSVhWbDFDeVdIRTBsRllRamFCeHFvd1Vnc3h4QUZNYXVuMFBjN2h1Wko0QXROd2xackdRdjNERWRBRXBLdzl4dzVQTVFtTUJtVVFpWGt6L2FCRWRMMEtCNjdtZTRBU3pzQU9ma1RZemx6TkJFSUZLaVhMQ2c5NnpHUE5XZW1YNjZFaE9DdG80dVJ3QWlMQmhxR3FVZGFuMzRyYVk2b2ZlT2laeXJDTjJGdGVHOC92eTlrVXUvOVRwNFFKRnhkNjBjSTk4MFU0Mkc1eEtFdjhXK0ZKY2l3d21pc0czekNXSGVGVExYY3dtZWRFVER3S1VtVmd0UTRDVUREMTkxdjNqSENNem9MdlI3SDJCOUkzclpCRHVtT29BYWJZS3hOZ0g5Yy80MWNkMm9HL2ZXS3NZaW5WYzFDVHBJWlplVmRjOENSNXVzR1QwSENhUFUvakVMRzlncU9hRXpXQkZPWWFWR3RXc2tLS3BJS1FGUjVqRzlzWHlxZm5mODlKNWh3eTBZeWlXUFMvVTZFOXpGZS9CT3ErZlBqWGF2N1NXVlYxUWtYNVl4UnNPR3gvL3BZYitCeUIyVlIwZWYram9qWkxyM1dYNFFteGhGc081TnBpTGlSa1dvaGlPZUJOTU51bUV2SFUvdFRIMzhWbUN1VnpDMlNPaGNXRnBXVUNOTFQ4OUUxOXkwdjZWdTVZOUlYRjB3ZEw2c1BHNXVZMkRqTGYvTmRObFJzMHo4QktHSnlZZ0pwYS9Fdnd5OWpyb3BQNVVtM3R2eHN5Y01OV1MyTHhrUERkZHFzbk45bmxLd3I5aG8wbCtyTllyYXUvYXQ3aktzMUsrd21iZlhhQkJNMGwraWJocFc0M2RuQmhsa1VYSnBzZHJXRUYrUStjUzNMbjZ5UHdQQWxmSklick1ndWNRUlJwWjVkeTNKL3AzbDcxWFRRdTk0MDBpb1dKSnFiS1pNTDJPbTZzbVUyOXFCTnh2U21wc0tTY0c1Mmk2NzJsYWJTNnV2cmkzb1ZyTmdJWDZxaXB4VVlDMmUwV1RJdFhGdVhCNGEzdmdjM0xSOFA5MGJ0NHBaYnBuMnlMcHEycWc1MGJwM1dQamd5cHFkeXRnVXNvSnlNSUxEVC9IY3RtOXkyL0kzVExjYmJHL29ZbjBMZklyTjJEU2F4Tk5vdGUyMzhpdGdlK25iVGtjZzRyeWVjUkVzdDZhNFd6OW1IOGZsNS9OT2ZiS3dOYmNrMXBsdzRrTTNrYVRscGswZnp1aTFiQmJrd2Rxc2hza3Z5NklYWlVlR2JGZmF5MzZPakcxUWdZZlRqTHBld3hTTnlpSjlQNTdGM0Y2ZXlMbWNieWh1Ylc0Z1RxU0JvN2RmYWxvUjJHRGZaRjBGVm16RW5vK25ubC9xbkpYZlM5VHJvTUtJRkl1ajRubCt4YWJ4WEdJbzd3SUJVaUx6d0NITWtJdHhmN2lRTC9WUytzVHZJVWlVSzVEeGZ5RVJxYW1wYUJpZTVqcmZjMHUwMFdZSEpJUnhxYTQ0aUdzdFUzTG1YMXZtbTU3a1loRTEzc2xoYzY0dnhZM2lqcXQzNUtsSkp2c2IzSEdLUzNQRzQ5SlhZZmJDTmp2K25iWHl5Q0dFMmgrdlF4dmNkODduS2RWditsWmxuOU9VRU9nQXJtSmlZakJZYjNrR2hrMHVOOXRtTHRyVXBuWS9iMWx4RmR3c2lEeWJ2ajE1b1BTdVAybnZnK1c4WVRsS1g2K05vTW5KZmdRK0dJUzkzWTNsNWVZQm0zeHM4YnhzSUY3ODFSUGorbitlNEducXUwQlFNcm1rcCtFUXdycHhua3RyTUhQOHpuU0dhbzV4Qzdyb0REbFMySkh1RnNTdnVBSVlJVUZwZm5lV2syOUhDRlVEMS94NWZVWkhSbzB6eVl1NXFKMmR5QkFURnQxNXpZY2FpU2NVWFRjL09mb3NsU3dmbjRHdG1YZnc0WEpnaVpKWk9pMHVPcHNSTStYb3drU3NaUkY5UStJbXlNRGRQckZSQSs5Ymhwa05RaWdBK3NUbGpZRFQ1YzJvUHBXcVJSQ0pJbWs5Q25oTHduTXdXT2RYUTcrVWdPVGs1elg4VnVrTEZmeW1EMFUrazlCRitzOEZFWUYxOCtGY2lmKysvcGpjYTRIeUV0dFhHQU04WWdqVjM0WXoxdkpURWg1aFdoRHFFcUU4L20zQjQ2U090ZFpCM053OGxtZUZmTWJLZmhhViszUFVrSDIrMGhCbFBRYnh1OUFpT3puOThhZDlSbVpxZURoRzQ3bjFsUlJ4M2ZtN29oeVgzMVpRNGpqWUZoOHo0NGJNaVBqaWx2U1U3dmgvSGpRQ1MveTVXSHpCcHZ0YkNWUS9pdVBFTEVOMXRwK1kzYjk0RVhqaGtERWl5dVJCUzdiYUx4dk04VlN1QUphQS96OW9Kcmt6QW45T0t1bE9ZOGw4cmhTSDkvUHo5ZzZKd0ZYanpsdzFxWkI2TjlBLzBLM3VOTlI4MWQxNStma0FHZVFVRU5LQlF6T2pqMnRVTUNtZUQyQnhKcjEyZlA0UjB0TklyMEVkQTZ2VmRwNkVCOGYvRU0waDlwTWRid3dhSDNKY0RzcmhLa045enZ0MDJURVFneURjMi9MMmN1V3YzMUN0Z2RHakxLejRJRlNrZ2t0cElDUlZoVURkRUo2Y3pYL0lIK25oOXFveUV5bGNtdDNsRVJRV0Y4N0dSYjBsSmZIeDhpQ3NmdUZHQW1jZ1VkTXhyYnA3bjBDZXZPOERDRmo1SUM0c292NFFsdm1TWkVrZE9sc0szWmV3T21HUGswYjVDTmd6Y3pDRVVkbTA5eEJIcStwakp2bVVhQlNMRlFxYXMxaTFXM04wK0RNbEpNTVhoWk5oNlY0dmE3eGhRc1BLSUZrc0I2YWlzdE52NEplbWxibUJpWXFLc2pObnZXRjFkSGQrTWVEcHVBbHVkeFgzZEJ2RFNPbjl1REl6T1lqVGpENit0QS92K3lkVlYxWGNqNHVVQzErRTV2V09zTzQ2U0pjN280NmdHZ21PcUR5VXRyZDhic1YxRFRHWHFtTTJOamhmeVlLWUhveUVMRi82c0l3TURNTEYrUHdmblRiSWJobWEweU5zTTBrakJKbjZDTHZiUHNqaW4wTzJZMktYc0xlWnhxczlycmFwZnR0dmlaeTlFUHhrYkd6czcxODRla0FVak1qTjh5TW9ROS9VaWlpZ3Jpd3d1VVVsWmR3aVhkUG9kWjl4ZnRtSDhZcjVvcS9ET0FybVFSc0pDN2ZwVnZoTkRkWDdwR3dWS2YrVHFmTHlQb1lwYzU2UjUvclZwYTRVRlpXVzRFdUNTYmxBRVh2T0ZKd2FVTHZwMVl0NklqVG9iUnJJYy93MXRWSWE4MW12ckJOWEFTenBlY1dwZFJKZ1lKUHNlWG9lNnY1U3VGL0VOS0pOS3lCTlhsODdIcndNQnhLbWlYWWJxMWdvNnhTd3hNdVhIempUZjVVVDB3MHlCVURab0lTTzA2ckZNUEJqL3ZEM2JmQ0lSMFkwa3dWZzc4eGpORkJHd1cyb2EvMjNySkorbkZvNlNyQmhLS0xKQXoyQTJjdngyRDRVeVV5VXJCRWNFampXdTA3bzYzNG9ZQVdaVWNqUjV6a3daV0RKbEdCMmd0bm5CcHFDVjcrL09rSndvUXhTSmk2RmJjaTdLRWMvTDNyWVlWeU8zYjlBc2MzL2JpL1c2ZWF2WG1GZ3BiRWNOLytwQ2lnZ0JIRWdKa3VCT0tlcm14Ti9WTHU0R0QrRGtIR2lycXFweVF5cjY5cGlabDYvbnRJbVNCQ1ZRSXIzbWp4aVpjUkgwRzI0Y2xpbjdZa2gyM1ZvNS9qd2hDcnJ1VHhWY2lHZ0V2MlZ6Z1NPYktRZ2hGREVmeVpwcW4xQzFXQXZIVnpza1RvUzBvMWZUWU9DOEFzbkEwUXlRWXlGZ0pBWnlmZlZyL0xrdTBMZmU1STJyL2pIZm1WZEVqbnIrK3FYU05INnZtM3RRUE9RK05PdEhvWUFMVGdPcHg3dFN2WnJnRnZkbVd4NHJxeXA5WDR2STgyU2Q1ekdiRmZNZlI5bjR6cXNQRU1Wd3MyeExyWjR4NXhPQjJ1UDErU3lhNmF3ZEdvTXYyZzYyK3dYV0ZOb3E2cWVPdzY1dDIzV0l2U0tYcnhYdnZwTDVsNVdPS2lsdTF5YXIzSWpMNGU3RjBKMmRuZlhIVW1SekdrbnRrdFVwcVlzNWREMXUxWDlZNHJLYk5LNXV3bTY3eVJLYU5kOTVQc2ZUZDZKUWliaVRQMlk0Sm00TTBWemE5ejd4UFI5RjUyREV4RE5aS2lwTUtObEp0KzlJNWJmVi9wYnU4aXFxdDg2Y1BUbTgwekJPbHp0eDdvd0NDbzNaMDFoZWpabmdpbkt5YXpKeUlSUWhyMEhZdHFldDM1UUtKNHRQUmIyUXFPQkxjQWdnb1NLTXN0d1c1SGF2N0RYT2p4TEM0aHlCLzZmSWFISE56cWhVVzIzem43amQ3U1NvVStkcldTZXNxaEZNRTQyelpVU2xvWE1UWW1UQmJNK1ZkaUxCRWx6aDBsdkRQYm9XSTZaM294U1JqTU91VXFOdTRSbGFtaVVTTjFYTVNQNHNWZjR5dFVIUWEzT2pTdlV3Mi9NTWtXOTh3cG0yOHkycFZTZUc4cTZ1VjBBK1Z2UStjNEVxM1RLTkV4L2U4QmRWTnk4R0lnWTdXVTMwamQ2OVdadk5wRjZjR1JvY0l5aWxYQzZNckcxcWZSQVRFN1A0ZlNaMThPWFJRK1FFK3R2Zzh1RDRsY3JBUTY4aDBSeFN1UnVXZXNNZUZYd2lTdlVtTk1wZFJiSnJxTERib2FhYW1wcEFEVXc4NnBNVUlVckdJZU5IOHRIb1JDUGZyYmkwTksvN3k3MzNRZDdVOHFIT0ZhTzdjcFMyT2p1cThJYURLN1JldThzWjNTNFdWRFZrdUxtSkZ1eElxVVM2N05MN09OMmxGUlZIVGx4amlHRDI0a202aXpiRk1GRmtHNk4wWFc3Qkx4Wmx6ZS83aGxxT0p6enVqQ0tTbUhBTDBVems1VkZZTzJMeUpibXFqYXBxU1Y5WDV1MnM2SUFrV0JDNWd6TWViUVJuVzI0ZjlYK1RJbWVnNHRIN1BGM05FclVvdU92c0tEODRWYW1oeUE5ZTJQT2JTNEZORlZCK2p5YXpmMjhHQXVMaFhMVmV0Rm9ndk81Mkw5cllCY2cwRmZkSFEzeUxaWnBrSHVHWFUwTkRFRUtjeXcvelpjUE1iOU5ac1k2WS9zRE1sTENQMkJIeDQxUEJNeUlLNHVpUGU3RzdXWWJIeGhJaFNNNWVYVjVlWHZ0MkNYS2RKb3pleVhKanZjdUJFVCthVUdUVTB3Qm9vbmZpTTRGdVZnMTIyUFgrbUpHSStUT3VkQlRGZ2hnMHhzaW9BcFVGSTRId3Q2RVMrYU1sV3plNVJpc2tKS2lWeHR5WWEvRlVjMGR0V0dSclRkZit4NmR4Y1hHY0FQWUFLb2prOXEwdFplRXgvZDExeWNCaFRBMXhrU1dTMkNFdU9PNmRJUnorVjVRVVcvVVE2Z0FyMEI1Nm9ZdktUd3J1MXl0K2dmSHJ6Qm1tUlBnNUgxa0NROVdvcUZleUVnQzlNK21MRHFpb1JaWTF0MC9zSmZyK2JHc2dnc0UrUHVGU1pvMkFHdjh1c0J5VWlEejVEUjBPQkI0T1p0eHAvM1BBTnkyTlZENnRyYU5Eb3Zyd2lNVVFXbHp1TXRkYW5mNzhSS25qSkYrdFhSRmRQZUNlaEVuQ0wzci9OLzlmaGNxK1pZLytaVDFKUS8vMUhZY2xTVllsdCsxQ25mdXFyOENodmRaWlo3MzFPRHNSQlFVRkNZbjM5ZUY4WEZWcUxPbGpOWEpuTnNqajhzODdDcC9UYnFDdmRTRkVJV01oMS8zRTJZT2pObFBodkg4UC9FR2lUNWVUQVQrTHMvMFdYZ1MrdTExMWhjY3Jmc0hvaTZVd0FPeXlZeG5kZEd0OSt2SnFlUElEaE95UWdFeTBJQ2ZIa0pQMVFFUlY0L1duWDcyOWRIUjA5ZTAvR09FOE5tTUVBTUY1YkI4L1B6OEhUSFpKbWp6aEhJTzhQRmFiOU90N3JJZDA4MVRmNkM0Ti9tQjg5VTVkWGQzUzByS3BvZ2tHSEZyNWxkejdzSHFVUVFNSVlVd2pld3gvcWdjNWYvRXFwNC9NYk85WE1qNVJMNEJKUXBVeUJNK0FDSUxhU05DKzNZMU1nZEdJMms2OVVJYng0UTBKeVlkTTRhVGtaTUxsYXJPYzhKYkJIM1F0MkpxUXZ6djFmYW9hRWJpRkdqTDkvK3RGOHYrOFlYNzdFaXpDWmJYSDBNMEZBcHE4N0h1WlNpbkR3UDhIVUVzQkFoUURGQUFBQUFnQXBYaGhXSi9GTWNpMkFRQUFOd1FBQUF3QUNRQUFBQUFBQUFBQUFMYUJBQUFBQUdSdlkzVnRaVzUwTG5odGJGVlVCUUFISm43aFpWQkxBUUlVQXhRQUFBQUlBS0Y0WVZqNjBDK3laU2dBQUh3b0FBQWFBQWtBQUFBQUFBQUFBQUMyZ2VBQkFBQnRaV1JwWVM5cGJXY3hOekE1TWpjMk56RXdOVEV5TG5CdVoxVlVCUUFISG43aFpWQkxBUUlVQXhRQUFBQUlBS0Y0WVZnZVdZclp3QUVBQU9FMkFBQWFBQWtBQUFBQUFBQUFBQUMyZ1gwcUFBQnRaV1JwWVM5cGJXY3hOekE1TWpjMk56RXdOVEUwTG5CdVoxVlVCUUFISG43aFpWQkxBUUlVQXhRQUFBQUlBS0Y0WVZoWlZUNWluVkVBQVBoVEFBQWFBQWtBQUFBQUFBQUFBQUMyZ1hVc0FBQnRaV1JwWVM5cGJXY3hOekE1TWpjMk56RXdOVEUyTG5CdVoxVlVCUUFISG43aFpWQkxBUUlVQXhRQUFBQUlBS0Y0WVZqRWkxaEc1d0VBQURkSkFBQWFBQWtBQUFBQUFBQUFBQUMyZ1VwK0FBQnRaV1JwWVM5cGJXY3hOekE1TWpjMk56RXdOVEU1TG5CdVoxVlVCUUFISG43aFpWQkxBUUlVQXhRQUFBQUlBQVdyTmxqYnJub0o2QThBQURRU0FBQUlBQWtBQUFBQUFBQUFBQUMyZ1dtQUFBQnRiUzVpYTJsM2FWVlVCUUFIZW15dVpWQkxBUUlVQXhRQUFBQUlBS1Y0WVZoeXE0UVovZ01BQUVZSEFBQVBBQWtBQUFBQUFBQUFBQUMyZ1hlUUFBQnRiWEJoWjJVdmNHRm5aUzVpYVc1VlZBVUFCeVorNFdWUVN3RUNGQU1VQUFBQUNBQ2xlR0ZZOHM0NGlTNE5BQURHZ2dBQURRQUpBQUFBQUFBQUFBQUF0b0dpbEFBQWNHRm5aUzl3WVdkbExuaHRiRlZVQlFBSEpuN2haVkJMQVFJVUF4UUFBQUFJQUtWNFlWamJSdDhVUWdJQUFPc0lBQUFWQUFrQUFBQUFBQUFBQUFDMmdmdWhBQUJ5Wld4ekwzQmhaMlZmWm05eWJXRjBjeTU0Yld4VlZBVUFCeVorNFdWUVN3RUNGQU1VQUFBQUNBQ2xlR0ZZSlBEYitEb0FBQUE2QUFBQUVnQUpBQUFBQUFBQUFBQUF0b0Z3cEFBQWNtVnNjeTl3WVdkbFgzSmxiSE11ZUcxc1ZWUUZBQWNtZnVGbFVFc0JBaFFERkFBQUFBZ0FwWGhoV1BnVzZjb3BCQUFBMkRzQUFBa0FDUUFBQUFBQUFBQUFBTGFCMnFRQUFIUm9aVzFsTG5odGJGVlVCUUFISm43aFpWQkxBUUlVQXhRQUFBQUlBS1Y0WVZqUy9IQjdyaTRBQUVzdkFBQU5BQWtBQUFBQUFBQUFBQUMyZ1NxcEFBQjBhSFZ0WW01aGFXd3VjRzVuVlZRRkFBY21mdUZsVUVzRkJnQUFBQUFNQUF3QWFRTUFBQVBZQUFBQUFBPT0iLAoJIkZpbGVOYW1lIiA6ICLlr7zlm74xLmVtbXgiCn0K"/>
    </extobj>
    <extobj name="1BCC2C28-871D-48CB-8BE0-2867F7803ADB-5">
      <extobjdata type="1BCC2C28-871D-48CB-8BE0-2867F7803ADB" data="ewoJIkZpbGVDb250ZW50IiA6ICJVRXNEQkJRQUFBQUlBSk40WVZneEdHVTl0Z0VBQURjRUFBQU1BQUFBWkc5amRXMWxiblF1ZUcxc2ZWVHZiNXN3RVAwK2FmOEQ0anVKK2VIRVRjbXFxbEd6U2R0YUtlbjYyWU5MdUFWc1pFemJxTnIvUHVNbWJYQ1NnV1RCdmZmdTJYY0g2ZFZMVlhwUG9CcVVZdXFIQStKN0lES1pvMWhQL1lmbGJjRDhxeStmUDZVem1iVVZDTzM5ZXVlU0FSdUV2bWVRd3hpeGtYbUwrZFIvcFd4TUU3YUtneVJNUXJQUWkrQ0Nqc3lTUWN5aTdEZmw0ZXF2Yi9KNzVrcnZsYXhCYVlSbUY3SFI2MWJMNzN3clcrTnRIUHpoSWJqRUNrb1U4SWk1TGl4T0NPbFRibmhaR3ZIWkZJdENQcytWYk91ZnZJSVQrS3hHR3gxRXRBOWNaeHFmNEp2STRhVWpPTGFMVEFHSWozM1JlSFNLOEJWd1hkaHRzVkhTSjl5WFhLK2txanJ3R1VVZi9HRmF0TnIrbDNLamdHdklkODE1SzQ1dDJURkxxZzV1RzFBblhCRE9vRHVEbVZrNlFrU2lKQ0JoRUVWZUZFNmk4U1JKVG1aekJMSFJlQ0dka0dRU002Y0NmQTFOeDZ6Tmc1T0wxeWFkMDY5MGVEUkM2WndMcmU5cWJVcHdxSCtVYWpQalc2dS8zTi9ra3JndWY2UmFZcmJwZUxHRG9makEzT1pycnZUK21BNTJpd0tiNGd4b2hkMVEyL293NWc3em0zaFBvT09SUzNnUXFBOC9CcWRqQlJkcnNEdnZtNmZENHpxWjA2dk5vZ0RRSFNzZDduOEI1dVVmVUVzREJCUUFBQUFJQUV0M1lWakVpMWhHNXdFQUFEZEpBQUFhQUFBQWJXVmthV0V2YVcxbk1UY3dPVEkzTmpZM09EazBPUzV3Ym1mdG1yMU93ekFReDIyRVVLalVoWkVGbmdDSmlxVWpLSWhrcVJCaVFTeGRXbFlrR0RxekliSHhHb2kxRWcvQXpzVEd3c3d6bUhoQVdHbWMyS21kK09QL2s5Sllqbk4yNyt6ejJmSGorZVJzT05nZEVFS0dlWlplRlBkWmNSMGtXOFh2NGZmbnRMaHQzMlpYZDRUczNQT0xmczMzRm9Uc2t6dzl2bHhRK3A2Tmx3UUFBQUF3Qk8yN0FRcXdpandxZWE3N2Yyektqb0lxQmFvODYxdTJOaHRkVndqQ0lacFJ3c0ZJY1JBWUJiUWlLdGZGMmV5cjRnNHBLOWY1MERZR296aHZCQitSdVJFVDdrVlhOak5VYnkyKzlLS21sWGNYc3BtUXp5UmxqRkRudm13cVFoZWI5ZHFVYlVXSFphRzlSU1FPd0NScG5mZVUzc1U2eFVIcWpHTFZiMGFDY1IzQ2RhMmlHMzIxMG1HZEZWc3Z1dWpiL1BydkxJQ2liSjEyK1lyUlJXemJDUTc4MDFxSEtxdDdTdnFiYTN6cEVFMjYwZExoT2xzdTVjK21URWczbGEraTZyMFFYWnBJazg1V0Nxcmt3ODFWbzZKRHFlN0s0VEVUN2sxRzRGQ2hiT2k5V2hWZEhWcHRCTkJET2xMVzNjWjMwU0JSSHlGeWZUNXg4Z3VqZ05HUklsdXhZbDdSUXlWaURRclhSMGt0MkRGMkVCZ0ZkSUxYcm91RGtlSWdNRXBIcDFWaXgvdTl1eEFQNW9ueGZ6bmZDMEkwQ3NjYkExU0JPY1ZCdkRQS2JEbEtDRWsrYXM0Q2dNQkFKQVlBQUNCWWpuNXUyUGpsK1ltbjg5Tkorbm95ZmZnRlVFc0RCQlFBQUFBSUFGMTNZVmcxVGM4VWlCd0FBT01lQUFBYUFBQUFiV1ZrYVdFdmFXMW5NVGN3T1RJM05qWTNPRGsxTVM1d2JtZTltWGM0MVgvODk2bHMyZG1jcE96VnNWY3l5MTZWc2ttb2JBblpIQ3VycUpCeEtvUVN5c2dlMlh0ejdKQmRqcjBQOTh2M3Z1N3J1cS83K3YxOXY2K0xjRTd2ejN1OFhzL240MG1rbnM2dGk2VE1wSGg0ZUJmVmI2c1k0T0hoaThQWDdjVG40TE5tOTAxKytJZkU1ZllEZHp3OGpxR3pEL3dMcWNWcGVIanNiOVZWRk85NHBmNmI5SlliUEVBUXJmZDBNbXE1TGJiYUpIeHRITll0ZjB2WGJ1L2hsWG0zWDNXRWN6TDhwWTdab05OSXdiZTd1T01mL2Nhdis2MXBTK1p2SzZtdS9ibEhwOFk0MG5sOHNyL21QQnhMdzdTRjY5NzJQOW5ad2ZuYkxxaFdSMlB0YW9naU8rYXZXSzh1TGZYMjlkWExFaWdSTjdXMHNEQXh6YVFwRlR1T0ZmTWlrVFJZT3Z2bC9xeGJjZXhOc2syTDZyL1pMUEhldkhsVFhGeU1PcTF3bnFyS3pjMmxQbGw5S2ZudzRVT2F5S3QvR1A2dHJmbHZ6SWErc25nbW9wS0xIc2pXVlhCZmlGNjMyRHMrMkdxSlphT0Z0LzVzYmIydHJxN09VV3V2ck55QUlxRkZIWDhLNGREQVhjRHR6VFNFNys3dXhzZlRtSm1aUFhqdzRQSGp4MVcwUWNMNE9EcmxtWm1ab0tBZzUrbWFwaG94Y1hIY2NqWmFMWlkxMHBsdm5hRFZpd2p2M1BOL1l5VnBzcDZiN1pGVTdhMnRTZkkrdXduY3VpNWFCRFdkRmxqMFlnKzZJQ2VuVHJJOTIwV0t0WXJ6ZUw0eldWUkRROE1yZXo5YTFuT3RjTlNoNXEySGg4ZU5HemRzYlczTFZGWjQrZm5Kc01URUhOdjdHdzhSQ0VTVm9XOHFqSUlDNGRKakk0VzV1Ym1pb3FLTnFLdk1zN096NjdIcjh5K2p6c2FHamlLZDZuOERacFVTRnhjLzhkK1VRSVdGelZMbkNxZWxwUlhaOVRTZkhhMVptWXVpa1JFRGxnNzkzWFd1K2ZqNGVHcDFjbUpDVGw0K0ZCMnVlL05tWGJYUDNycE9VR3BhbXFUVFJJUW5xWDliV3hzUkpmdmY4Z1VFTHRNZ2w1Q1E4RmZNdGpjYkc1dlhyZjJPcE9zUGlmZTNadHovalluTHlsWTJONnROTWRORTJsaFp6V0N4dWhsOUx1UmhyeE1UVzJUUEtSSHo4dkhScktOLzVPVkZPMS9zcEl4a3VYdDNLQzlQNE9uVHAzODFiOTFxcWF1cmk0Z2d2dktHbHZ3TmoxL041dmJ5d0RlVG42U25IbVNrcEtqVFR5R0tXUWEzWXBoREJkSHlQczh4aFZiN0N3YzVjTTd4YmIvOGZaYisvcVhiNUtlSTU5a3Bxam9ickZpNm15Sk9FMlZCbmhlb0w1L0RaZXJ4WEJoOWE2U3ZYeThiM0pvaTdjNlZwdE1pUzRDVWtHaVdWYXFOdUtsdzdlclY1MnNUa1o2a2x4bmhlTGhhSGFwdUJ4NXc0RVdRSFpMZ3VTb3E0RjhXV3VMR2F5VEFYUWdzVTdFOG9mY3RLVE4xd3JxNzd0KytIYkYxYW5YOWVJcUdsdmJvNUZZYThoSHBkY3BjZkY5bVp1WlM1K2xZcWxtMzhxcU1sV3p0bE9aS0VRMVYxZENhbXBxWEw5dC9oWkkxYmZZN1dtTjZLaW9xMXRiV1BuLyt2TFhZODdPNCtETHEzamZqckcvZlloeS9mZnNtN3pxclltWTJPZHNVWldacXVyMjk3WEtSN1BCVFhoNHJLMnMwVllYdkFYSlk5OUdqZWZoLy9EdzhsdWRsWkdVVDR1UGhtZXcwTk1qSC9abFJETUpmdm55WlRiN2YyK2h5NnQ3M1NaV2RuUjJ1N0w3MDNidDM1V0djT0M5MnAwazZUdzBPREVEWnNZYlVsL2tkU1V4NTF5OW1aV1pha2tsSVNGUzVYVUZkdlhZTjdwZGJOMzFpY2hMM3B5MkI4MWJzYnpxWG5BZ3JoZXY2K3ZxWTRIZnY2TEdXcnAzck13Mm5Pd1VCSEtpeDhYSGM4WEdFdXgvaHVyNEFmWlRuRUFFRFErSU50UnNCSjZZOGthaGJja2VqR0V4U1ltSzRvTEI1VlZuYzY0c1hMeXFwWDZneGRYRDRlN1NIcFZiaTQrT3pHRCtKOE5vVkZSY3Z5Y3k4d0NIbXUrK2lxYWxaTlJlb1dQOWNrVnBwYkd6TU40Q1VBelZWNWQxUStXY2JpZzcxM21FcDBrN0IyOTB2NDFiY21sK3BpcloyMTF0K284TDVYTU5zMGxPK2hRK241clgrWFpWdWsrMXYrUTlLZjR3NldGaE1IeDYrUUwxNjkrNGRHbzB1M0xwNC9mcGZPM2QzZHkwdDh0SXFoOUVmVXlaK2ZuNlZGUlZVU29hZnRhVGRGOGkzRTFwSlNVa0wvYWhndFQ0K1Ira3AwS3hRWHlmN2M1Uk1URXpjM05sSlNZekJFOW0zQWh2WHQ5NTJkbmJ1N2o1MzhENDVQc0Q4Q3FkRXZILy9Ib2xFQ3BsVnZFbEl5UGo2ZFhWdHJjYW1qYVpzaGFoK1krSEEyTVFrNE9UQUR2VXFMOC9oZitzTEZFaDFOUzVkM21laE0zbmdDR3UrY1RrTXA2V3QzVVNmYytkTFlpSkRzdGE3eEVTRS9BdXg1MjE1MmlrU0lBMHBTVWwxNDF3YlF5TWoyVmxaVmgxUVNwZzdTaUFjTUZGS3luZzBrMmpqeWNoWHh0MnRsYUd2bU9DQ2dnS1lSSWxIVkhScmYyTnVjM05UODUzQTk1S1NKbEZXeGdqWTBlZlBYQ2lxVUtYUklqdkswdjdCd1RzR0JtNWQ3OFZYVmxZU2hTMmFiL0RSR3MyV25pYS9mOTlleWI0SWZmazl0QzJCRzZIZ0w4ZkJZZFVXZjIzOHA3UGQ5L3Y3QkJmT3YzcnpCaVc0anJ1WGR2MGhvZEpTVjRxa2tKRFEwTkRRTDBvdXNkbmhudTN0WjM5L203Q3dwS1JMa2cyQnhPZlQ3NjBXMUU1VmVKQVZlSDA0bFdLbHdENVpydW9JM2F5UHhkSmE4MWpSL3ZUZnJMQnpjdEw1cUhkRGhrdFFNR2JmOHlKUmNuSnlsVUxvUW5mYXVIdENjUEE1Yk9ESytycUxGVGZ0bGU4cmk2RHcvUHo4MUVwMHBFMFRFNm5PcTFYZVc0V2hyYTJ0UGVrbEYxd1lhR2lDQlRFWXpQcmtPdzFGeGFBOWZkS0VOcnJuU0E2YXJ3Y2ZZWXEva3ZuUW5xR2hCTlBEL3Vac0NWMjJEN0g1TnNnSCt3eDZoSXdVNFEwcDVlS2lvaGtHdVg3a0MyN2xzeklzd2pkT1Q0Mk5qYjFhdksyMmlQejJCejN5UVlzbkp5ZkJlckFUNVVVZXE4TVZGVEw0MlJkd1cwZlkybHJ2TFVLT3pBOGZST3k2VTZmT3E4V3h4d2hXK2VOa3JsL1h6NWxCM2ZZOWZHQm1odHVjMTBSUnhhaTVlM2o4azdkc2Y4TmJOVi9waWQxbDF6TXhXVjFZS0hXYXJJQnk3RXlSakt1M2xKS1ZOYnA3OTZLWjdUb3ZpREltT0Q5ZnlObW9LTHZrNmNqbUd2SFVsbTJqdFJycllac05rb3lNRERvdHdrLzlveDdHNGJtVkZjZTBRa3BKU1VsS0NrdHA2cnQzOTh6TlQ4RGpmdjFTbWpMdEcvcHFORDgvRDBJVjV2ZlkwbExQekl3TmdSRE93NTYvak9yOXFCd3VKeWVYcmhDUVgzQTJwcWVtWXRQS092YjQ3OEthUWNuQ3dzS0lQL29kN1paWFZEaU5sOFpnMzFXQ2RtRlNSSlJ5c3JKVTZaNEtVQnloU1VoSUNBZ0kydHZibjQ3a053MnJxS2hjUm5GcHYvL3o1MDhqaTlwSHZXTWNEaHl2d0t4eUYwN0EwM09QaEpiTDN0NStmUzMweFZ4elRMcHNLcFRndlh2MzRoQUs1dCt0bTdJL0J3ZlYvUnYvV1lEbTFOYlNBdHZ6a3BTOXE2Ky83TDJCQW5WQW9WQ2FpVUtUY091VGxaNUcrYWI2ZCs3OFlmdHptYS94STVxTVhtQnA4VFp6VE9uemY4Ym1NVWRjdkx6UVB5d0l4SFJ2TDU2bk9RY1hNam02T25SemVXWGxaVnljeFhkclZWRDJ1TGk0eE1TUlNGcHVGTUo1dlhFR084N3h5TmFXaTVzNzNKTlV4QkxUSnNSL0x5K25vSUJoMGozd0l6cGdvTGQzNmVDUnNyS3lrMU0rSE1tYk4zVG1yK3NTUHhya2dnYkV4TVNBMURaMkQvYjA5REEwalhvdExVNi9FelFabnBqb0hFZnpDZ3M3T3pnMHhoWVNmYnJHeGNVRmJpMHRMUzBsZFY5RDQwdHA2ZTdHWEV2VlY3ZVhWSzZZVXpvNkVOUFMwdEtscFNXNE5mZnlDYWoxQXZOcTR5cmRPQ29qK09KTFhwNXBxVU55ZEhSMGVIZ0xuRkJYWitjTDgzM2RPemNWVHRXdXZJWWJCT0Y2OHZRcHRSS2d5NU1uVDd6Q3oxbFlieTEwVmMyRHhjNG0yYno2Z0Q1KzV1R3hFWXRYWjJGNVNvczNHK3gvN3FacHIrNy82SUVmMEhoVUROdi8vOTkweUxlR3hvR1lnWHFuUHdYbXl2M3k1YVVSTzk2aE9sakw2R2p5MjdkdjRaWEVSS1A3OSs4YkdnNU1UVTI1QjhiSHh3Y0hCOE9ObEpjZkJCT1FBYTl0dkNTOWlXajhodTdxNnFLbXBoNHBzQkRtNGFrYjF1T2grMCtFbDlNYktpb3JOZjhiQ1FrSlBlbnlUMjFzeEFBK3dWYjRlSGxuWGpNSHh0R2kvWkhKbmNyaEZFMk5qY1VsSlJ5b3dhRWhRVUZCY0ZSK3VNMG5UOW9seXpJeU9LOWR5d0pOQmErVmtRRjNQaHRJWlAva3BCL3VjT2NxRFVrY0ZnL1AzN3EveDJkdjdkOTBiUzBRQzRlTnMzUHRzK1YrSmxIYjdldm1HaHFrTElVMmJmR0FSSVdGaFJFUkVSTVRFM010Y2R6WHJqbU8vbmkwTXBpcjlKS2lManZ5K0Znd29jMzBwOVBrNW53SGpKM3RiU0hUTWlwVzFnbFA2WU5lZXpGZDNaNmtwQ1RBVDRDQkc5NmJqUTBOYzR2b0FQYUtUcnp0QlBzOUVDeDM2TEhyMTYvYklFY0hCa1FsSklaSFJ3ODZUbVN5REhLZG5Kemc1K0FsSUdrbkp5Y0FDWFJlbG5pRUtxaWowYUdoRXR1dTk0Mk5LbkJhc0x3UUlzcCsrMkxGRzl4cE9xZnppUmJBQ20wMmJpb3FqYlduT0N3b1UxQW1nWEo0bTgzd3lBZ1JFZEhwZWdNbE9lRWM1dnREVmdvaXJGNHd4NjhqTkQ0K1BnakVWWnEybHBhV3JpNXRQVjErVGs1YUtxckxnb0orOCsxdlljOWZjM05CWEVoWDJ1cC91NVpQNU9mbkh4NGVnbmo4K3ZVTGJBdmNDV2hsay9EUDRxS1BqMDlIZS9zc280R2VTZ2tha2dDOHBFYnM3ZVdWWjF5aThidW5OdUQwcEwrL0gwZ0RMZVZxUFp6M3dNM043VndBaWNqbGc0TURrTDQ5N0xTenZYMUVWTlRjK0plUEh6ZisvWnhtWm1GNSt2Z3hHSzIyWEh1a3lrODBuQUtjQlJ3azFKWHl4ckVOOGdCc05EWTJGbHFXaUlKMWY2TUZFVDU3OXlZQ0tTcWFyR1hyNitzTHBLV21wbVprWk9UcEtlbThDbHUrZE9sU1dtcnFtN2R2MlZoWmVlaGVna1RFUGc2UHVMMHJDclN2b0lCV3VRSzVRVk5aT1dNUGp5c2hHYkNDbWxyZjFEVDZtNnVMU3hMeVVmdmYwU0lmaXEvNStSUmtaT0FMVTdDUCtUOS9IQndkR1lUTjg3NStqWExNR2xnbUorUVVFQkRnNDJ2djZhR2tNR00wRUtEL21wZVhsNWw1bFp0N0Vld2FGZ1JDSysvSjJSTERJbW5kR0FHTXRMSzZDdkVLb0h5VHpmM0t1NU8rbm9XRmhXeGR0RTZTaUtLQkFVM0JUUncxUGYzdzVLUzhBNll3bEl6Qi8xa2duSGhVVkFjQUFOUTFXczQ3bU1xNHlEWUdPSEJhUkNhdDVtRUxCWDNVSlZiV0txZEpHVjFkM1JyOEtIckJseEVSU3lzckZmNjR3OE9kMWZEZkpreHU0RUFBa3F3U0RveFRpdnZpa3BMQXZYSysrK3U0bzcyK3ZqNUhSMGRNeXdnandCQXdJRGdCcUIxbWJBd2FENVpNMFZLczFBdDkzdHNiU0dWZE5McXpzd1BFU014aG9LblpzVFpaaVoycTdwQU5udWp0N1IwWkdXbHVKdXdwUk44ek5CUUZ6d1M4eHRhZW5vUWovSmQ4WE16TjJVUHFMWXRHRTRYTXJFVVlFV3hGOW4yZjRCSnpjbkxpbkR6YzNGNXN6RFl0OVdVWUdoZ1FzcGp4QUo1VElHNzRIdTMrQTJoMGlBSDEvZmx6TDlzL2tZUXB2SUZYVUZEKzJaS2V2NysvbzZPZ2MzVm1aaVlLMVpqM29PanNmdG5ZUUlxZ0YxMDZlVzBvRVRma1htemJPemtKN1daRlIzZkNPMkxaWkxtb3FhanE5aXkyNWpzU0Fjd3AyZVVZUlczSjJmVVZRcHFzb1p6K0V4UUZXYS9qL1ExUTZLam9hTGxuUzYrcXErWGZhc3l6NkJrYkg4THhXd1RnZGd4N2Z2Lyt2UTc1UU5HVy9uTmdZQ0MvVWY2MnFhR3g4WXUvbU92YTJ0cG41R3l3a1hyRDc3MnpuYm1KaVE5SUdTMjNEcXUwMjFYejNQV2R3NTJubEpTVUVpbGRKZ05qWTh5WExtVjkrSER6MDhBeXdvODhXWXNyZ2VSd21VZEM5Mnp1azcrME5TOTJublNuU210eGlVcEpZZXJyZzV4WDYwT0lpbjc4QUNUWnlRMmZydkoyYndpN1NNeEJRdEtITWNKS1IvYlRScXA4MHVOUm9oaGdTZWtDVmlKakVDb3VMTFIzY0pCelg5QnlkOThDRktka2t4RlRLUUNYaDd1VlVkRVZvbUtsV0RSRVlQdzNUMDBSY1J3Ui9pZUhrUDhmbEx1ZFlmeHo3SlNqdGZXbm5Kelc4VVliWkVaR0JrU013eTA1OUdHQU1GK1pxWkJyVGVoWk5RL2dRMDlvNityV3VpOTI5KzRrT004YUZkOW1aR0d4czdQYituWXRvUTJrWUhoNHVQbWE0VFFmUDcrOG5Cemg5aXVncGVhbXBrdDBkTWY3YzNIUTIxVTdvTjhaQTh2QXEyZy9RaElTOEgwZG1JRlNLci9YRVZQSUFhUy9kM2llaUFKV1RDcmZyV0JqYXd1MGM1RmplMzFHbVNaeUVIalp6Q3lHaXJrZjRlRHJLMWMvL1ZoRFU3TzZxdXBGdUppRWhGcG9hQ2g0ZGZiZWg2d3NlRnpqdFMveDhUUUNpMEJjUjZjNWhZWFFPRTVQbmtBWWlQcVcrL1ZyVVhFeE9TVWw5aWdJZkNsN1lCbkF4eUw5ZmhtMHFabVptYzlKQ0JqMzJ2alB1Q2JyR2JhWWNkQmh0M21OUTRYUjhmR1J3Y0hmYkJmdEZCVVZBVW5sQXdUZ2VjSUNBaXFtUWo5emM5dWFtOE4wc2xkWFZ0YW1heFVrSlJtd3hYNHpPNklpSWk0M0tZdC8vb1NIZ0pTMDFFUkhSSWlJaS91ZG52aE54MEZqZkJyU0ZVb2NIeDFsdW5ScC90L1pxSDdVOFE3b3ZZb1c5NjI4WEZwTWJMQ3RMVklubTRXWm1WM2FMYk93a0FxcmgzcVZrbEw1WkloUEppMC9JOE45WjJVSTNFOG9NYXJRY2Rwdmp5MU5SMUpTc2tYY3F0WkZpaFhxRHQ2VG5TMzVnZWd6eEpZbUhSMGRPQUdrcEtRQzlOTTBKYStRa0lTWVdPYkFNdEI0U0FUNXZ1c0pKZlp5SXcwTGkyYjJBTGYyKzBZVDVWNm1zUnV2Ymw5OSt2UXBTZzl1R0ZUMkZHRnZheHZHcGtCSFF4T2ZsTlE2N3daRU5MbW43RFJkTXprNHFQSlJEMHlKS0lGcG5RT0htRktNME5rK2pLUXlybmlXR3h1ckE3dzVWZTN6L1d2eU5sR3kxdTdtWnZ5N2R5ZTR2ZW1Ra0JCbzRxSEJ3VVBHSGh2azl4NHpTSGJrNU9RWFhyRUU0dE8wK1lQZlpXa214dC9Pbkpndy9Tdnd6aDhwTG03Mnc0WkVLZWZEaHcvWW91WXkwN1dtS0FhTDZoZlhybDN6MkYrZnFlY2lQQWVSNmczY085M1pnR3pWdnhXaVRSOFYrckNRNHdvenVud3Z6RXlRQXhTVmg2Y1Y5S3U3T3g5TnViMjdHeHNaYVNYQ0NMdnpJNitFT0ZIdXZraWxsQ0xoeUN6N1BBK1BKa1R4dDFzNVJLR1ptUm00SFhCSlNURXhGZUtzN0d5RkY5c1JIZk5qbzZOdkV4TTFiOStHVEV1QXpRd08reGYyc3ZlWWlqS3FDZndKcXB5ZW5oNThEeGRncWFTa0JGa2VjZjdLbFN1QU1zdlBEdnV6TkZsWVdJalM2TWp2cWF0SEZoVnQzVklJVTFkWFQ1WnluV1hvWEtSOUpkVkp1V0hwRXc4ZURCclgzZDM5MDNsNmJmRThyRUhCNDYvSHJWc3RKN2dqd0pHeHZqNHJhMnUzK2ZaTFFQNzFxb1FXc3hBc1FZdEp5TW1QbC9Bcm9LNVBEM29DaUwyQ1kyOUd1Q2hRSzNHcVJVc0ZuRlRWMU55SWFob3JjNTFiNkVxSmV2bXlabi8wWlZRVTlHdSthZm12R1pmVTFGUWxaV1hWK1NTVERYcHE2ajV3ODVhRFJ3bGMyc2FGbGtFaW5DUXg5bnUwSERhV2xsUlFzNzkvMzh3eWNKNG9tNW1kZFp2NVJUQ1ZleGRYYjF0a1VlTmJidGZEVGtRVURnM0w5N1lDWXN2V1lnOG90TytTZGNpSno4bXhkSGpEOHBIQUZhaFZVVkhSajZvMHpLNWVBWHA2ZXNRVUZMRFQzZDNkL0p3Y0tiYy9yU0JMdHQycFlGTFNkdDJzZkcvSGpsUjhoQkk3ckw4WHJyYUVoNGZiUFhyRWdicDY5U3FZcytlL3NhRzlRV3FxRzBLSmxmQXdRRzBRMHEyTVJWVXRjTmo5WE5STjFzUEk2eElTT3VycTN0dExmY0sxeDFEbUxHeG40OS9jSENjLy85TkhqNXJPWUhJT0ZGZCs1UDZEQi8rbXFrMnV4Z2FlamtsSlNjbjU3QW9JQy9jQTlzRkpkSFU1YnY1cHF5NEk0M2pYbUkxT2doWHFKQ1BuSVFaWldWbkJRZ0dIWUplZ2RBbzNaR0NhMGJvNnk2a3FiM0Q3akZ0eFhIOFA4aTNLRDdZV1d4b2JMU1dyTlA1ajN3dzlIaHVrZDNNMEU4U0c2WURUNnNoSWtpbW1jTkt6MzgraVV0UFNBQjF2eFREdjdHODhyT0lrb1NubFBGenE0NnlSTitEazVQVHo4NE55OGZiMlR2MFVoRy92NkFocHpCM2I4ZVFLaW9ldUhTQUljS1hLcG8xR0g5MFRGUlZsVXZMazdmdjN4cENxU3RXS2E5RTl2NFIrREtKRjVmQmZ0N1cySG04UDZFSjlqK1NiZGJTMjVuejVNdXNJbmcvVGd1RXVMeTl6NjZSU0ZUMlF2NDdscG1LNXd6ZjA2MndFTjh6WVBIb2s3MzhzSlMrUFd4N0loZzNYRVRZMk52THc4ckpKdTEyWVRnMkdOSEVsVElzckplbHNlUG40RkkzK0phSmt6OHpLQW9rR0VvbHFGNmMvb3JSVkNTU0czVDkvL2h3ZTlmMzdkekhtYjVtWmY2Q3N2Y0pwcmk1eFV4R0J4SnFibXhzWUdGZy96MlpkNHI0c0l5eGNBSHJqOXp6cHpaczNuejh2L0dsTENLVlN0LytBRGx5Q001NWJYVDBhdFNvdkw2K21QSDdpN0J3QTkxemhzWm91N3lNaHRoeEd2MDBiRVFnc1cyVFhzK3VhM0FsS1hPdDM5SzZnMlhtNlJsdEQ0eEFvMU5yYTJtdWc2aFBCSVlrS1hxVEtHVWRCL3ZHeEdQdFpVaUl1ZGpaZ3ZneGY3Zzl3d1JBYy9iYTZKSlcwK0N6WEQwZ3Z5eWdyTjdESlBvY3NCUHlIbHZYVU1UUjBCekdDcWNXUlNOQTVJWDUrVVNTU2xKVDB5cTlKL2dzVWh5UVJRcGN2NDVrVUZoVTFDTmtNZ0tXTmpYMzU5RWxwbmNXS2doMld5VTVBRUZyd3A0Sys4UFQveVdlekFod2NpbVptZmdCZ3dDN1YyQXgxWHhHRkM0MFBzTEtmbytpOVR2Ky94Y1d5RTBHcUpNaC94Y1hGY09rTEM3WndIaEM2K1BuNW1aaVlVSHArZnJoQ3E0YkNSNzBCdmJxWDhRQWU3WHJTdnhVVUFIMU9GRnFGcEtheUt2RklTM3VQbHpyQ1BnWkdSZ0xXZnl2YTIrZVVsa3BNcWF1U2I5T1Mzek14U2FtdFBlMU1GcTA5V3F0TVgyVWlKd3lwajRpSm1heng4M0YzRnpYZlVHSCtHeEJjdjdtemcxdWZPUjlTdjc5MEQ1Z0JMb0JZT2g0VDZCK3NDRGRVN29sTi8vVEpHdkV6MGFMTTVlUHIxNjlGRENNdkxuRXowdEZIRFdFd1NmSHgvY1BEdTduWGtVZ2tsT1VkUTBOYVc1RU5QTnlGYzNwbVp2OVdWbDRBRE9wZUZKR1VERzhiRjRZZmh5Q0JLODlNc0JkRVROSjVxdE5TQkdqMStQaGdDNHltS2lQeWZGSXRRY2dWRG83dlQwZUVuSjJ4bTV0dUVpbHBDV2ZEZldOV0ZacFU4TC9oNmVsSlJrYm10WFdNWEQ4aEllekFZS1JrWk1iYTJ6V1VackVXZTJscGFhcXFxc0JXWnFVT3lhQkRRRTFTckJTeEhLcDAyN1RFZ1M5ZnRqdlg0dWhaV0ZibjU4VmRaMVZxdmhWWTFPNXViSno5RWpHbHEvbGErbEp3clhOUVhUUkM0YVF1NkR3clJUYk0wSjBteTh2TDI0TldFQllTYWk2RllENEdEQ2dqTTh0aVVGeDN4RTBsZ2t6V3l1Z3pOVFBUUmQ5Z1kyQklmUDM2TzVESFRFTTRKOHJBMEhCRGg5djZBOXFTV0YxVE13NUlGbTRyV3ljdC90V3JwYm56ak92NjYzdUNqSFFTS1pQRHcxejgvT043SW9RaEg2RXJuZ3p5ekdUU3NKeHRMaXN2ejJGdG9seUxxMGdoNUZ0ZVhwaE1YRktRZjNBOXhBalNpeGYvK1doQjZEVXptd1M4RHFWVmQ3aXBFSVNYS3VlTmxKTGFOelFaSHhzN1BqNEdjcmUxdCtmcHZHT050d3V2SnFXa2hJZUdQckt4RVRDdndvQ2pRR1kzQVZ4QXlIbTlldisrd3I3dkNzQUpUU1RLV2VmMWVad0s4VWNVQ2dWQ0RhSG12ckh4YkpwcVkydEh4OUhCZ2FCRlRhcEcxdWZzN09sS3o0SWZQNUFjSEVGcUdaQnl4TUVXMHVWR201dlY5UFdwc1psWFNBQmFsS0JrUE5jbUhsUy9FTjkyLzZBV3pmajkrVDlqaDlIMmR0SVVmT05pZStyOGo0MUVmd1ArNzg2b1ArR3VReVMwT1R4KzdBMjlEL3B5ZXJ6Vjgrb1ZGWE5NbUNlUFVxRC9PVlp3L2UvMzh6QVlBTnV4bGppRTBiMTdRTXFicFZPVm5qMkFmeTFlamZnNDFrQ0YwK09pOHZLRGNlZmFvZjcrWDdKUlM3ejgvQjF0YmQ2SDI0K2hQTnpja0ZGTnN5eVdqbzdmd0I4RFRvNm43Rjc1bDN4QW4zY0JjUUwwWnBkL1FYYzRpb0IrakltSkFWNXdzcmUvcmFFeDZ5SWxML3dSYkZwUVFBQjByTE9yS3lZNmVudDdHNXp6Tng3aERlaFNSZ2NKRnRsV0NhQW9CWVZhUUNzUVVVaTZramZWMVI4UDV1Z25jT3VlTEtRNGd4SERZcjVDL0hwbytScTZ3aUluSyt2TTl5RHUrT0FPUFVDbUh6NTgrT0RCZ3g1OGlPNWl6RjJqby9ETm1iRkIvb2VMbHdxOWRMZFhWMFFFQUNZeU1oTGN5UUV1V0ZnWVc2NE9HcSt0M1RVMjltS2l6SldRa0JDeUlDWW12bzVoRHN1ZDJORjBMZHorNEVtQUJpQlFlbm82a0pTOEViaENSV1VsUHkvdktBWkRmSHlwOWd2Q0ErdThpOERsZmZrQzdFZG56YTVmNG51dzJkaW9VbVg0TzB3dHc0cUlUOEYzdjdDeU1rWHBZMmVLcEhPRStWTkFabGRYVitYdFA0MUVMWlJCK09QZkg5NjZmVFphSVRsVEs0R0pnMHVCQitrR1ZBZVlBNzBXRmRGTzgwaHRibTFwYW1pc25PN0RjZXllN092OHJmYlpjeHI2Y2hka3ZxdTkvWW1qNDZPaVVXaHlZZzUxOWJaMG84LzBlV2QvS0lIamlVaFBUWG94UmJKV2dQaGFVU0dqWTBWc2hTbTBPczk4NnRHdDdBOG1Ba3graXNNR1lDZktRUzRhYkl1K2Z2a0MvZzNXNC9Ic1dkaVNhbTAzUXB5eWN6b1lmMzF2YjZTdlQ5cHIzZExEUTF6cE5vVFQvWTA1TW5xQk90bEVUTEIvY05DREd0ajBmTWQwdGMrdExJUDUrZm1OV002RkQramZtdEdNMTg5aGlTMElRS0wrajZxNzQ5bUxqWUZFaDYwVlhjRGJyd3Nvd1krSWpXMldQYmRmQWJyd1Arci82Zm56ckYwTmR6bjE0L0JncUt2cXFPUXJXUWIvTDFCTEF3UVVBQUFBQ0FCU2VHRllRVXlub2ZNZEFBQWxJQUFBR2dBQUFHMWxaR2xoTDJsdFp6RTNNRGt5TnpZMk56ZzVOVE11Y0c1bnpabDNPTlh4MjhkRklaUk5za2ZKRG1XdlpJV1F0TXdJeHlZejQ1QkltUmtaRWNjSTJZUjB6TEpISENQalpCT092V2ZHYyt2NVBkZjEvUC84ODN5dXErTmNIYjdqYzkvMysvMTZmMCt3anBicUJaTExKSGg0ZUJmdXFDbnA0dUdkVVliM1hjVDQ4SHFWN2swbS9EanZwUGJFQlErUHZmLzAzNW16SDh1UzhmQllCKzhvM2RKNzhYRjUxT1B4L2Qxam9qVkh3bWdLaFRORVZDUm10M1RTWHRNeGFKbGZhOEE3MTVNcm8xZFQ3dnlqWDhvbUU1bExrNjlQbE81bVVIWXhkd3IvWHRvcmllOU5PZ3l2U1AyTGxZalp6cCtsM3ZnN3ZSV2ZoTS9CMFhhbjFzZlliMlRPcVV0YzByRURHZU9pMVpXcXhrVjFWZytseEpHVGwxZmxOS25vN3Y3VmRYWnRzaUZITHhlTjNoOHFlWmFYbTdzeVhpZVBQSENsdW8zdm1hR0FXbmZhVzV0Y0hDeDZFeGpvYzd3LzkyVVRKWWYwbW1vTURpQWkvL3IxS3lFaG9jTlFzWDkrb01JWm5Ea1JYZzJiakl5TWtORHFuN1lZWnZvUGlZbEJyMTgvTVRBUU1xNSt2UDdqNWF0N2JSZng1UFI4ZlkvWHAxdVdsNVlxTDAzUHpORFMwSHdxVm52SjM0MklmYVNuOSt2WEw5Zk4yYzdDTitmT25Yc3V3ZFNraEcvdUwvZU1RMVMwYjN4Y1hsQnd4WjRnaUp4VnptRkVRbGtGUDRTb3BVRXZSWW5qdWF2ckgyZDA0enNDb290bHBhVkoxMDFmWldYTi9zcTVuNlBIRy9DRFRaeGQ1eEpPOUdKN1IwZmQwYzV3V0ZoWVJPZ2xzcUNrSk1ZM0RRenl2dFZ3QzFPbFo1UmZ5VDFMTHloWWh2cy9mLzY4cEtSa1oyY25NeEVPaHpzODNNVDQrdnJxOFM2Wm01SWVoQ1Y5K2ZKbERvTkNJQkRaV1ZseHNiRTFYdHZxN3RaV1ZqaHkrVU9GaDJKc2p0MklqemR2M05CNzlNaWt5bjE1ck1iYjJ0b2EzLytsZW1aY1hGeDBNbWtyNlJhNjZCb3ZiNkljVXVwZFMramJ0d25TSG9MWTV5OE52eGUrYjZjT2JlS0l3aVUzL096c2pCY3lpYUFRdVhIanZkODFoWXU0MG5acHYrUERKV3hwMVgzcnkrRXFtYnBHUmtiU2dqYTJ0clpXVnBHM3BWSjF1aEZNNXVibVRCSk9xWXZDK1A0VGNPdk1tQU4rSVNGdFRjMnRuWjJkM2QxNEE0VlV0bTZFcHBLS2l1L0owYTdqMzdDWnpYM2J3Y0x5c2pMRENnZWpLdVc3ZCsvR2NHdlgrcDNVSG9yaW93TVc4NXl1djFpYmFHMXRiWG5IQ25YSHpjOC9sL2g0aG9DUUlqUXhLWW1VaEVSZFE0T0FnRUExZ3VsT1JzL3Ztb0dSa2VxKzFUeC8zb1hiTFJVZEhSMmhJU0hSTVRHVWltNXViaDRySTFHQ1ppSWZ0TFMwaU5tUlNLU3Q3U0xVdm0rZWR6TytNRE5UbVl2SzJzYUdJMUNKNHg0U0thdUlPOWhlOUpFYkh4MU5Wa3l6c3JhR0R2Vll2d2lWc0xTMHBLT2plMVJvZUUvSGlvMDFZZmNKUjVTNXBlVlZMcTQvYzNNSUM0czc1SmZkRGhPaTFianM3ZTBieXlvcksxKy9QdmVtWVgxblIrejZkUjByTXhFRlZJbS9QZXExb2lrY3g5WFYxY3RMU2xIdDd0M08rbnF6TFZ6UC9Tek5ubCsvbUtUZDdhcld3OFBES3h6SHJ6cTB1OHkweDFaV1NnWHFuQndmeWNyS3hnc2EyVHg5K25MZE9yb2JZVGVCbmZ2NTgrZE1SN3k4OXc0WnU3bVpHUlVGeGNUS2lweFo0MXVIV2tPT0tNTXFkd0YyOXNuRC9VMEJBUUZpZG5uNXVyVTFwM2t0SHN0VXpGN2t4R3ZNbk9OUThZL0d4c0JPeStIZnY0Mi9PYVhWMXRhMnJENDBOR1JpWU9CQlZzQUFHSWZsY2kwc0xMREkrYlJhbGtJQlRQVDB1Q2lJVzdYT2VsM013OHpCSjJpWHVkblpXWTVBSHg4ZkRrNU83eG5xN2E1azZieUhCVjQ3U3d6aEtrbXkzanNML1hsL2QxZFBKaDN6dUM1ZnZteGVoSDFhaW5XcUtWdW96OFpzYjIrTElycCtZakNEZlgzUWdXc2JHd3ROc3NiK0NtdUxSWFhOalkxc2dmajQrQU1GQm9NZWhWZG0xMS8wOS9mRDFwc1RuVmtOdWdOYm1CWWYvOGpVTksyd2NDWHJidExJNktnM2twWXEyQngyYVhKeWtqanRpa1pjdmlFNldqRnQ2MEMvVmZrUU5ka2N6dWdqZDdJeDB3RmRDYlUxSzluclRCSm5ZR0N3RTB0YWVqbkJyRGRyTUZENE9pZ0l6cUNiODR1VzcyRnJ4azlpZHBMWFZEUTBydHNML1l6aURrcXFxZ2I2K2w1ZVh1M1BsRWs0cVlMMTlmV05xMStzNDNveVZOK3h4TDUvYjI1aDBlYmduWmVYMXpmdnFxcXFLaXRiazV2TGl5dmRhSmpjbEpTWEgrL3J1ODlQaC9rbzZkSVJKNUFjZ2ZiY3RJUloxdGUvdkw3NjRQNzl6YTJ0TWxoZnZrUXpQM3p5NUVOa3BOUHV5bWhXMXRYTDRaWTJOdTJUVG5iMjlwa0V1Ym01c01zZ0h2SW5oNXZVM0ZxZkJ3b3Q3OTROVitOU1YxZWYydHdYZHhqNW5KZkhkKzFhcEdCbTN6eGM1KzBnc3BLU0VtRlk0dUxpTjI4eVM3bGVDL2IvOGJjK0RYTnl0T3BIVFVWMTQrWk5iWlNjck5jV1RsQWxSY1p6bzJxMTlqWXhGb3RObG5TWnRXOXdYeHBhSDNhc1EyNzNQNm83M05Cb3lSeithczk1Yk1NazVmcTV6emIydlJKTUVEUTUzQVRvaXFYbGJONmpJaElTRW4wRGcwd0NNakt5UzJUTklMc2dQMW1hSCtxZlhsZUI2VFI3dWpicE5EUldpL3dycHRqNjYxZlpvZ2huWUpZMjZoaCtiN1RLd3dVOXNyR3hVV0d2TUlaMmFmbjVNNzhQUHJYOG1VREp5R2h3N3g0bEsrdnExRlE2bDNjUG5CR05SamVHZjROOWRuRjJmaUdUc3RUc0FqVVg0T2MvRldPelJtSStQajZ4SkhzcnE4OXBhYmZNTExzWDlXb3g5SUtHbndzS2xJbmQ1dTdZNnZIZTVPTGlFaFFzVEU4M20yNE83K25wWVc0WnFmSlloVGFiNjByMkhrNHF4dG9oa1VjaElTSFFtWGJEWHd1bWN6SkNHcWZYSTVna25mKzBVZ1lyNlQ1NGNLWEs2bWVDY0laS3VMT2JXLy9BQUl1ME8zOU0yNitlSG5ZK2JoMnkyRlVYRjVmU3JlckZsZTZlbmlkVjduQXBWajQrMVVWRlJhV2xMbFZuUUlvVHI1c3FWaDNaek9qcDZvcTR6R3JPSjFlY2w1S1Nhb2xnRmhVVEcranRyZDlqZXRDZDQ3ZjloSXVxYmNVa0o1RGxMT2htVjJmbmFDa0NrM2pUVnRDNCtyVE1ScTUvZDVhSEt4eGJtcHZkTnd0QUNlOHNhYjU0SVJIZkFYdHVpSGJPakk4Zi9DQ0s4TjJiSkdKNVI4L01mTlExek9oRG5LWnpqUzUwWnZkNEF0bGpkV09LcXRKdmU3LytOV2tvblFBSFQvU1V6clgzeXFGMG1aOCtRU2Y4cVJqM05hanpsUzBoSC9uOSs2QlBXeDY1UHhNL01EQXc2c05uSWRGaE52SGRmMlZsaFl5d1lYQlFYRXhNakp0N3JrYnNzUmViaE1UZWF0MUozQ0x2ZCsvMXRiV2hPajk1citHZHI0V0ZoU1RKSjNvUEgxNmxDeDFmdk1oSVFFaEdmUDc4azNLYi9paE8xY1BEdytZd2hnQUtkUzB0UVI0ZVNaODlwOEVpZTJ0cmRzSGU3b0dCdUNPN1J6SnBPbytmUExramt6bmEwREFOMHd0RkJrZnpjSEtLWFBSNlE4WWdZamQwSFYySTczci83dDBMS016Sk9PWUx0d3RLMWp1dTA3SVV1NFQ4dThPeko3TkJQcm13MEc1WldsQlE0Q2t6NWwzajFCUkNheWMyUERaV0MzNmJtOXZlMHlQTXo3K1VYRlRwdGtpM2JtSU5neWNiUGlKOUZ2L0hiR2ZTOHZJeTlnVFQxRFRUR0V6OUp3cy9oT2J5WlRoUzNmR0I3WlJxckR4TEVJWCtGL003YW1xbkVnNVdjbHRSc2ZLa3Z0eDIwTGpXNTBQSHpBcVU1L3ZMTXpjdTI4LzNaaHJWS2JGUkxBMlZCQ1JjSkNiR2VlTEd2cHVMZ0xXeU1ERnBHaGFFVS9UMjkxdVVQSVpUY01GNE1sMUVnRWpBYUk2VzI4YUhob2FpMFo3aUpxMW1KZlVORGZIOFQ2aW9xVE95cytscGFHNVlkYWNXbWpnZkhXeURmYklIeGdrWVpIR1puQlEvNXJmQU9hbXJ0MmRxeEtmSWVsdWFtd2RTMkRnNGRMVzJGcGVXR2hRLzljL0k0TVRPSDVCaE1RNjBvMk54YWx5N3ErTW51SXgzYnk5MGdWM3RlaTFEUjJEdGRyNDluNGE3d0c2M3dtejh4bUpMc0hZWDMyeUNicEszaHRMNkt4U2JOWkhjdm4xYlNLZ29LSWpRek5MQVlMZ3RodnZDdjBYT0pBR2xVM0ZRTXl3Zkhtdis4N2ROVy83SUZTWU5McE9Qbjkrd3hzc05ESDdYaEpHVzFzTEI0WGo2bmJ6NzBhUVBUSEJUS0gxOGZEd2pBd09BVDhDM0V4WUZZZ3NMaTZibVpuVXVLckQzZVZNOTBHSnd0NGtKdGlnMTMrTjloTCtDZ2tPckhQNmJaZnY2L0NlbGdZcW1Ta3BLWm1abUZoWXpQd0tJeHRIcm1rK3ZYd0lvbUQrbzlRT1Y3NGdYbW5OR056YzN2N25JTENJbXRwTDVTNklZK0ttMGxKcmtkYnVQbURlcnZ6YUtVdEZscnV2b1Q0ejJ3eUxqNU9UazVkblpuZTFCRTh3SDBXeHBiN1RSZS9TblQzKzYwMjZEbkpxVnZCaklmMkpxYXZwdFREbS81V0IzVmNqN2VhZ1NoK2ZlbWlsSU1mUkNYN2IySGJJQkl0TitSR0EzQW9WMDMxbkNmdjc4R2RyUmZxaDRFcml1MUxJelVkckRnYnhXQ3dPRUVod3M2Ykh5VWVjYWs4eUxOWENwMFpHUlAxRU1qQUNkNFBXVkhxc3BTVWxKS05SNDZxMkFGRG5rZ2ZGZnVRbUN5UUZFSUVWb0V3a3BhWktJUlR2MGFWOWZuN2o5N3pJRWhvV2JtMXREUTRPY25KeWFPcWJReEJkRUFrWXNNREJ3Wk1Rd1RRZUVZM0YxRmFocmZIRitudWRxSFc4bDNERm9Ddmd5OUZaQVFFRHM1QXZ2OFVCVDFQbG56V0g3WU1Ld1JWUFQwMkFWOEFycjFHS3lzbFFNQlliV3I4Q2M1QlVVMEVKVmdnTVYwM3cyMnJqSHhzYms1T1FPRGc1Q01FVzhTaHc5MEMzQm5FTUdGUTRQdHIyL2ZwYXkreHRHa2E1ejdldS9CUjVkNFRCYTZUVDVTb0ZOVFV2TEYraW54bnYzOTRVczNaeEdGOU9Sa1JGK0FZR2E2dXFKOTgwckZDU3Y0UzQ0czRaSEp3MjVxSDVZTUpJRXVhQXNKS1drMURFMkZNUm5tYlYzTEVzZW8zd1BjdXBkVEdlSzZvNmh2QU05UGRhMnRubjUrWnBhV25ISEhnNDJObVlsajR0TTZrQmRPY1M1eGc3VVVSWUF5cTQrWXhkd0RJUUJsRFEwVzNNb1A0N0FDQmJaeElRRTBPdTNGT2s5Vm1CbzdpNHVHcHFhU3NTZUwxNFVZNWR5N21mdnZDYmRVL3RGLzVmTWl6SmNoWlNjSENYOFRNWEw2NkRBb0tLc3ZCd3dRR0RVUUZoRTVESk1KaVFTemJ0M3dTTzU3eVlxdVJ2L3ZJWDY4U2E5YjM3ZzMwcExTMXVtZzY1VVZsS0tqTTUxclAvam80Mkg5MHFPNENVMVRoUnY3eVc4SWYvM1pucVlONy80ZEYwSFZ3T0VrNVQ4MEdZZW5Vd2NTWGFRSHcwbHVhK3JDMURRMjljWExFblY3M2VSWWM4SmtzdWY1ZE4xMnNETHkzZmQ2VktWbnA0dzRQa29vTTU4SjdKem5KNkZPWU9kdUpvRmg1TkdmaFNJNzVoWmYwSE1MaW9xMnUvRkpZdTd2TVZBRFJTRlNaR0ZRZkhhWHFCZGwyQUpqQVNNcUtqWUhUVHhHMTJaNVFVTWtINCtkVllSMXg3TDE3NUdMTmh0a0lwSklDWWxwU1krMnp2bjdZUWVNYXB5Qnh3Q3JlT0VrQVRkdnV3Z2hsZDhGdG5jK09sT1RPM2VGQ2xXRXRya3g0OGY3MWpsQy9QekRjdXNla0E4SnJzK0RRVk1teVlrU0xuWlZFbHlxb1M5allpNG1nVjR6eUx2bTcrbW85Q1RpcEVRQllpUmRPWVNQbXBoOVl0a0pMeUd0OFdBQUJNQ28xaWlVWGllaWtFcVAzM0tocVY4T1hJTDlmd3FWVENRVWsrZGVQV1padmpUNmMzOW5Kd2M0clRVVkxZWHRhb21lTWlIcHE1U3lTb1psSDJLYWNXanVtazZyWk5PcnY4aWdxVGZzYy9yYkFLdWw2dW9CMFBjS0I5blNKd212dnVaNEJRTkRRMmRuWGNQMklhQlZONlFzNEpjK201MmlxOVZwOVFTSE9ULy92aHZHZGQ0UGJoM2o1MkdwTWk0Smpjdnp4YUJlRU1CYzVyUk43azdYUEY5bFpFSWtpR2tJemJGVTRRd1I1d3hmM1dFd0ZzN2d5VEVZKzMrLy9QbUZyZjBkMjhJZGRMZU8veFludU0wQ0xHbnpVU1MvMmQyVnM3M01HR0o1cVM3dTN0dGJZMU51c2xicDBZdXRHa0s3Q1k2ZVlvVnFMaDdic3p0K0hBZjBEOFMvZ05DZVRmaUhQREFKVEc3UzA5czVYMFBYOXkrVGZERTlvUUNFSHg3Y2JDeFRPU0VHcmdXb0xGVi8yL2E3VGZBTW0zNmY2Vmo0K0lnVlhGZHVVSkxUODhabUNMdlo2eXJhMlpubDErUEJBTk5FTEVnZVdLcnJhNnVPeXRTZlZkUnNYNitMN3ZJRUsxNEtPRTRKa05FOUFiU0lod3BtakUvNC90M0JZRHhMd01zOVBUWlpVZzVnRnJRdTBhekVsZXRlL2Vpc3JQbkFLTG1pZE1RbUpRcnNMaTRuTkNHRzRyNGFEQzlzZWdyR21QVm5wekpmVU5EQ1ZEWTJGaTMvUTJMSy9rM2NDRGxPSmlGV0FGUm1HUFRublRsTFZCUjVPNm9CeERHbDQ3MDlIUVF2aGJMVXRxRTBpb2xEa29zNWJFcUY5VWQrY1gzSm84Zko5aDl5SVN3bkpHZURoSkh3NXFURVIxTjlZWHpVRnRESS9UTGtlL3FlSjJKaWNuNGZEcVFmd2djRzZLb1U1YngrbW0zZjZ1UmZUN1ZDSEUvcG55bjlqUlZjems0RGc4TlFVS0xMTjlKU2V1eDJoSnNsN0h1NWJweStCWXNIZWJWUEh2dlRXS2l2b0lDSHBabnJBR2tTOHBYeWRiR2hoZHo3d0J1QnFRcUNtb0R1ZytKenp3YjF3alZPMlZwSmcyTkR2dmhyejNsNWVXTWpJelN0YkIzY3lDTkxNSm1nZWxVN29OSjRvN3ZzekZraE0vNnN1NmFaNzg0ZmVaaThOV09SMGdvdm90QjJuMEpDRVR1QU1kSmRiOHQ1TzFiblJRNThrdlhGU1Q5NnNhUnUwWTJOamJHeHNhR2hoOFYySnljbkNTOHRxNEYvRWdGcjRJcGtSSVF1T3RlRmhYVkUzU0I4WDN4endtQ3pnVGhCZ3hHZXlmd0FxalN6WnMzcVRqOVdib0hCd0hyeEJRL2w1U3NqNkJkZ0pmSkNBbllsY1J2M0FnTERrYS9XRGVEbyt2cVVwVm9Rd05VQjFOelJ6TXh0QklsYTdIZXRLSEI4cncwN0taVWhDdVErN2NncmhtWFdWRmlveXB0MjZLdkFKWncyaTQ3U2pjVGUzWDRIVyt5U2lXWGJYTCtYazdPSmVtWFJvR3hhU2FKaFVPM1B4WDVZSzc2dmJNMWlqTjJiaGV5aDRaNzRHNkdGektyYjc3ZHhWY0k1M2I4YjVsbjZ6eHdxdUg2WHhLdVUzTTB4eklFSVRtR1c1dENFVnFzY2Y3SDBkL2RrNjArN1V5Q2I0WXJieWs1dDdhMlpHUmxKNnVZVWlzUGxGQ1pKdlhobDIrR1NEQjBOVFZaYk01MjlwNkJyZ0xwR3ZjN09ZcGdsZ1pQcVhBY2Q3QzJ2cVAxY0MzRmZmbjNBejI5UUFxdmd5MmU1eWxoRVJFUlM4SGpUVTFORFVFWCt2cjdaNXdrQU03MWVMdUdQeUhUTVlIdjM3K0h2Z3FraUZXMzN3MVhxL005Z3N3TU5PMERiQVk5R3hrWnVUaFlGRU5EWFkyS2pLUXdxNit2Zi9YTmJEOVVxTmJLSTlvU0xLNDNVd1BJN3J0bEtWeUhoNEdCQWRVcjNyTmRmbm0vNzJocTJ0bmEzaWIra0pnb0pTbnBKcndCL2hJU2ZOWkx3OWxaNUo3bDVmRForWG1zd3p6UUpEOC9QNFhpek13TTlEV3YxeTFUajYxWU9YcGFXcU5LMStBRTRCcXZsak5nU1BqK0NpVnBDa1ZRVDQ3bndTZkZwZzJWeDg4RXZBVklmTUd4KzNwNzN5YUIwL01qRUhNUkJCREhvbU5qbFRYNU1FZUV0enhrb0o5NGVPQkFOMjBmdHB6cDdPenNOY2lhTENoYWttOXBhcUtraHFqU21CWC9YbzNyQU1ESFkybkluNkwzZng0M2NMQno0SGl3OGdPQ2dvTE1SSWY3YzZoZStRSDV3N1VBeFFhZWh5aWM2UFAzb1FrUDc5K3Y4dGtYRVVaQ01iS3lzdmdlRlE0TkQ3dElNRjE4TTQzREVXZWI1MzNjbk1OUVU2ZWtwRmhhV240SmJUUmJ6N3FidExNeUdrcHhHWGdPM2hzYUdsNmpJVG5QUTV1dXZYVWF0eHFqcmwrTm1WOWFHaGtZYUo1ZWg3YUVJY1luSURobHE4SkNMWGVWN3R1RFJTYkFoWnhac00wUUFzSXB6SzVmQWxnQWJPYmg0ZW5xNm5LWi9UbnBKQUdoOEpMNGg1ZCtLSmhxRVJHUnQvT3ZTZW5iV1E3SkxselkzdDQrMnB0K0J5SmpaMmVuUmtJc3A2YW9pQytjbHBNRHNWNHpVQWZTTFZ5eE1rY1VRQ1VvMVJOK3Vwd3p0Q1FuMDZhZW5wNk5zaTJVaXN1Q0krd3IyTFVsYkNtSTU5UlprVlI5U0FLZWl3TUNab25menJkQUVxcXBxYUVYTXVhbkNwNzkrV0Y2YXNwNXV2bUM4MjFlcW1Na1dJT0VzT216Wjgrc3JJYm1FeUFhU1BncjBjN016cXByMCsxdGRBaFowRk5tdjMyT0hqbEhTa2REUTNOTmpwSG4rcXJMa3lmWS9yeEh3ZGJrNU8vY3hkc1R4ZXdUSXlJdUNpTVhmdkVvdnlGZzFUd3dLQzB2Unc1djRpVW1KdXJldjA5N0tVUXpZZGR6ZGF3RzJxWFJ0WVd4Nk12amZJZVVUdTgvclZFekFQa210VDdMdjh0QlZSWm0zcWVxZmpNczNMSkYvRHN5YW1ObmgrV0dGWVd3Z0N4ZWhPekh2NXBNWTF4WlI0ZUhVa2QvQldwdVA3QzJ0czQyc0FDd242eC8vWGQzRlNYeFBEMG01ajRFZVlqYVMzWjhBY0EwbEx0VTJibzV6Tm9NdU1FaTFoM1ZVdWw2TklhY1JlWWFIeDluRnFDejlOR3l3L0RYOElUeG9hRnJ6UHludENZcy9CeDZCaFNINmVKY05zclhyQlRMS0dZWGFldThwZ1Y5ZnNDVkNKN2w0V1d1NU1WN3k5cDZIbmlSaGo1QzVvV3ZpUnVRRS9pUE05cVFrNVBUVEV0UGp5YW03VlBmUEFodEZMTWttQUI0VzdLMHgwTTlQWDZEcnovYjJ0cUdocjVWVm5vQmxUVytKQ0puZ2ZoSFRVMDlwUXJkSWlzcnEzeHNvSkF0SWlyS3g4djdkdDV6YzlaTnluSnhvRURVOGlla0J4KzV1bS9mSHUrRWVCaE9ZdWVnTlg1QzBFa0tDSGoxcXZad295TmJHMFVsdjRERHRUcDh5TTdPMWs2V2VsREpyZExhMlluYzM1aVorQkhnelhjZFZ6czBOQVFKZC9EWEw3VlZtUktYT1MzQ2dGdVp1cGwrcjg5RGE4SUg0N1hJdjZCNkR3djB3Y0VSbHBZUEh6MkNnYjlTVmJLenR3Nng3emhCSllNOVVGMURBM2pvTTRoQ3E5ODlvZnBTekdxZVNaMnZZNVZBRzBRdEVDYzR4K2VDQW9Ga2F3dUxjeFpYT3lEcFNkWGcwdStEYTRFRnhmaEdsejdteDNibUJRVUZ3WTZsU0xwWXJrMzhrRC9lbTBiNUhYOUlTcXB5bXF5UDRsVGQ4WFY0L1ZLdXJvSGV4T2Y1eWdnYXZBODdQTXdaQ0EwRlZnekQwdFoxcmpKVUsxdkRvK28zS004VW1Dc1BUZnVyYzZUZ1IzU1hMbjFlUUJ3cm9zWk5OLzYwd1NrTjBNNHp3TDNoNGVIdldHVDE3OTJqcEtWVmRoZnNKc1hIeDhlNVNwV1VkRnFXOXZmM041a0psMHdXcER2SjFZN3lmZFpiZ0JoZXV6K2JCSE1PSlNoNW5GOTNjbHcxcWl5alFCdXN4QkdzcEd0b2VMaTMvb3lVTkJTRzZtM1RGTmhEVFBKaXdQYzVsNHF6aEtjck9obC9LMnUweWdPQlFGUlZWV0UrU3BaV1Z4OHU5T2NCeGo5TVVWM2VJdHRpMkxvSGZ4eW5oVUhKK3dGNWNRWE5DeFRYWE1DVFM4WGdUUkFja1AyZjNxd2c4R2dXT3BQRUlkcURSRTFzN3J0S2pmYjNQNENRNlVVdjU2K1FXcm5iL2dBSUw1VXROamFXV3p1Rm40OXZjYnp1QkVvY3pLM1BkZlhxN053YzZWbDgrRzJ6bnR3SGVhMWF1ZldwR0FWS0lPUFRiMENBSVFFODJydFlSUzNKRks5eGN5TzJGL3IzOS9laEc3ak9OWjVka2lkUVh0dmErdS92VVJTek5lenQ3TnhYeDJTZmZzYzdsMTFQdnNYUWFnVDY1dVpXSGhmM2tQNVpFRG5yMkVvRzR4YWVuU01CR2tJOWNSb09aeVV1THM3Sm1WRWg2K0lOdTBJVnJGVFM0MFNBd2lpcy9QejUwK3JHNVhjdGpQSytQam82T3VycUpPOWFnSFp0eGNOVU11Nnd0bHp3SWp6ZVBJTm1GSGY0V0ZxNkNjNGJUZ0Y5Q3VzMk1YSUhpOUM4Q3ViNndNQmdHSXRGajFMTDNNSW9vUHc1VHNNNzNEUjRxS09kSGRlc09RTEJHUWcyUTZuSVQ5Y0JXV2Q0ZUhodzhGRW1LNnV5MU5BWVlZaENwaTRCQVVHUlVkVlg1RjkzZXZwNDA0YWdOc0daelgwUWVJMTR3YU9GdkNMSWRXcnRid24yZkFoRFJLMjYyZnhPMTBsY1hCeDRBL2VWS3pQL3ZxdWlRUFVUcDVXVmxWbDB4QjF0RDVyOG1kVXo2a1lvNEJNRy9IaDYvYTNxSVVCY2VWblpTS1diN1dDaEVTUWIwQW9lUHI2L3VJeDNyVjJmbzU5Nk0wYUdxV2ZhV0ZsOSsvYnRveHp5ZDFkWEJHWnV2Tm96WmtrbmwrU0E3SStXZTJpbExkZ05FRDI4YmtRRTh1RkVJNnRnemdpSmlEWmZWSHRFL0ZsL0VVQjQ0YktJK1Z0OFhkUHpCMlEwYWVucFp0Z3ZGbTV1YmtaaGNESzA2N3l1bnQ3N2V0MUpJdmp3VTNGeDkram9FYWhNYjFGcTVzTGlJb2hLT1hBM1pHZGYyTlJQalEwRVRPTXJocWFtazlES0ZJcnU3dTZRcjh4Yjd0bXJxS2lFMGdrYzdBdzdlc29ZKy9nY0FyOER3YTZNMWZEUmhSb1pHUUduR3VqclEvbHJ2WGRYS3BKL1g2ZzhmekNDdnArdHRUeGFSYzlPUTA4L056R2g0TTdVUDd1MHBNazAxVHM0ZURLYjVQajJBOURhNmVOOVJVdVJKWWpHa3FsdEczaEo0di82WHE4WGZLUXRJalVNZHVqenk2bXBxZmIyOXZ6OC9NVEV5MU5qcVZldlh1WFcrc2dtSGQvckwwZVEyVEMzS1NvaUFoWU9FZ3Z0QVdrVk51dmZJL0N3OFBEdHJTMDF6YzlscVJqV1R5VWxQZTN0Sk93M1RPc0RnVDZqbVZXM3F6MDNWYmlvTEN3dGF5RmsveTYzeGZkbjQrRzV3eEdsdG1xY0RoU1EwUU5JQ09qYkFoblp2SlVDN3BFM2xtVGN6bzNrNERBTndzdVczNjNCZjk5VEhjR2xscGFXaG9hR2twS1NvbVE4ZFNGNk1uODNGeUVpdS9UVXdxTEpzblI1ZVJuS3djek1uT2t4VExSNkZrbm9yUGZnUVg5dmJ6U2tLd3JpNkppWXBLU2t6YzNOVEEwZW1wQ29xS2pZMkg0STdLQ0pBSjF2TGpLcmp5QlkvOG1MU0xDUzg4NFNOakF3OE11WEw3Mjl1djRLYkVhTmxxV3E0WmRuSmlaU016SkVQVGZNcjhaWU96aG9tZWtkdW83TjlmYjJTbnVzWEpNSTBaMy9ZZVFJY1huUHAxYW0vblBjVGRzQkdscmF0aTVoRVJIOUNvZGtOQnFka3NJUzJoVGRvZzdaUjN1RTlsdFJUa0ZCN0ZISnBseEw0K202eGtVdTl6RC9jVlI4dktvN1NTYmMyR0NCd1J1S1N0ZjVYbUFHMkhFZ3BQQ3dzRDhWelJNVFR3WGorZXAySDlHZUxJZ21kYzQ2U1pncjMrTTlkKzRjQnNTM0tGN3pvMFJQWTZPU2xxZWVzcnA2aUFJYjhZVUx5YWR4b3ZYNzl3bFFVdUswVjYvd2hZU0U5Z3NHKy92TFI3a2ZvTXllUGJ1dGVaaUhlZFljeHA1Q1R1aTdQeE8vdTd3SnJmZUhSdVUxLytQaWw5K0MwT1hsL1pDQk4yWTZHZy92WmFpMHVkVlFVbEk2SS8wZW5HbHBVSEFNQ1FzRDRweWZuKy9wNldsa0FtMkIrZlh3OEhBTzJLYnNSblFuRVpLeitFeDg5ejk5ZXRQYkM3WXRJU1hsZTdqZW9uazFac2tRZVE1MlhBNzViMGxMUzM4SjJKSjA2bVg2VDZnWUdqdG1nNFlEQzFjZ0RyOGsvR3FKSDA4QkpVOFcwd1p6em9mbHdkc2pBZ0g4eitPai93a2hlL0tmZFJRcStQaDBHdkZnM1ZIV1VpcFVmUHJxdndCUVN3TUVGQUFBQUFnQVBYaGhXTVNMV0VibkFRQUFOMGtBQUJvQUFBQnRaV1JwWVM5cGJXY3hOekE1TWpjMk5qYzRPVFUxTG5CdVorMmF2VTdETUJESGJZUlFxTlNGa1FXZUFJbUtwU01vaUdTcEVHSkJMRjFhVmlRWU9yTWhzZkVhaUxVU0Q4RE94TWJDekRPWWVFQllhWnpZcVozNDQvK1QwbGlPYzNidjdQUFo4ZVA1NUd3NDJCMFFRb1o1bGw0VTkxbHhIU1JieGUvaDkrZTB1RzNmWmxkM2hPemM4NHQremZjV2hPeVRQRDIrWEZENm5vMlhCQUFBQURBRTdic0JDckNLUENwNXJ2dC9iTXFPZ2lvRnFqenJXN1kyRzExWENNSWhtbEhDd1VoeEVCZ0Z0Q0lxMThYWjdLdmlEaWtyMS9uUU5nYWpPRzhFSDVHNUVSUHVSVmMyTTFSdkxiNzBvcWFWZHhleW1aRFBKR1dNVU9lK2JDcENGNXYxMnBSdFJZZGxvYjFGSkE3QUpHbWQ5NVRleFRyRlFlcU1ZdFZ2Um9KeEhjSjFyYUliZmJYU1laMFZXeSs2Nk52OCt1OHNnS0pzblhiNWl0RkZiTnNKRHZ6VFdvY3FxM3RLK3B0cmZPa1FUYnJSMHVFNld5N2x6NlpNU0RlVnI2THF2UkJkbWtpVHpsWUtxdVREelZXam9rT3A3c3JoTVJQdVRVYmdVS0ZzNkwxYUZWMGRXbTBFMEVNNlV0YmR4bmZSSUZFZklYSjlQbkh5QzZPQTBaRWlXN0ZpWHRGREpXSU5DdGRIU1MzWU1YWVFHQVYwZ3RldWk0T1I0aUF3U2tlblZXTEgrNzI3RUEvbWlmRi9PZDhMUWpRS3h4c0RWSUU1eFVHOE04cHNPVW9JU1Q1cXpnS0F3RUFrQmdBQUlGaU9mbTdZK09YNWlhZnowMG42ZWpKOStBVlFTd01FRkFBQUFBZ0FCYXMyV051dWVnbm9Ed0FBTkJJQUFBZ0FBQUJ0YlM1aWEybDNhVFdYaFhieUROZHRjWmNDTGU0UmdoTUNJWUZBQ080bE9CU3BRZ3N0VXFINnZMMzF2OTg0NDl6Q0hIdXZOZGVWQ2ZaNzdNeDUxckg1dUYrZmxDUHZVUTNpZDVheWVjSUhRVzJtVUszNFlGWEFIMmNielBmYXhlVVJoNk9rQmtmVzBmdTc4aW9ka2F2RTBYODRGblN6L2hHREU2djRQajBmWkk2TlFWbHBPeFltVDA3aVRNTEJjWDkrY0pwT1Y1OXFFd2tsQkN6UGxmNWFvK0Y1WldPVE9GZlozaEZJaGtQWHlhK29lYmpRZWh1YjBiaVpRb2ZTVjdod2hTbU52bExrUFZjWE9NR3BGVlJjTmVsT0xCc1VCRS9OSXNpNDM5M1FNSkRsdWxUN2gzcllYdkRMQWduTlk1Y29tMU9Ha1JuamFwclQyMWhLNzVpZVdrWVZJam1DZUxhRUtHczZpWXYwaS9IQkgzMlRGTEFaSjMzQWF5bTQ2V3AxMTIzS2tHRXI3TG1FWWdWQWZrWjhXaVJscGFkUDFKaStreWVCVVVqTCtocTZZNVdObUQ4T3pTZWIyRTBONXY1VlgyK3ZmKzRidWs5bWs3VW0xZzlIbURyYTVRQmNyQlRVbUh0L0hWdE5CSDU2RFhhdUx1STF2bUR3Qi9SeDBMVlRCckxheURXbFFlcFVKRDVzTjQrS3JZZjFoNkZpb1lENFU4eUF5SWFnbER6SUQ2V1lUakd2WkgzNlkycC8wTUd6cGN4enZ5NWZFWlFVUWZhdldDU3IyRGxHdmM3OEJFVW5GN1BZc2RhSkNmVmE5MlJYcnZCVjZrbmJYNGg5ZS9FUUx6eCtiQis4ZWpIWlh6RnZNaDgxMHZFZktzdWJhb2pTZ3FFQ2dIMUhVWDJvSndERzFYcjdXVVMxZkNLeDNpQkF5TGRjdys0T1JkNWZQK2VCVWllR05iaCtLeS9ERnZaM3ZLRXlOTjJ5WDYrQTBROU93bUdmMzZKMEU0VTZsODk4em5idm1hQitUR25SaWRBU3FhTWtaaWIwS05xeXNKUGQ4NytJdmJVYzIzSm9pZE02Sm1weHVFRTVEVWJBbzI3MW1qM2tGSDIzUTRFdzhmdDVsVGU2Qm8zelB2dG9WNXNqUG4zc3lXV3lFQkI2dFQ4aFJQRlVtaWlNL2RlRE41VmJieFc0UHM4M1dkNWNxYUM4bStqaGxxYkFVRWhqdC8veHYrNG9mSGdnQjk4RXhtbVlQdzJjalJ5RDJyb3JnNUJnTUJNSUpIT0h6WkdqVG1KWlN6ODNacHNDek9seWVnMUR6SW1rYzh6RzdTSFpIUE54NFZlWmF2dlhmYVU2RnYrUC8vTC8zZjhCajZGaE5ueHgwYzJkb25nbjBZZU1DSzluVmVyaXNjZHM3YWl3RmlaVHlmN2pmTlN5QVlDaS9WTi8xb0FrRnlOZGpabi9Wek1DK1U1bk1DNnlxeVAvc0kvaVFoTnZCOW4yZVRiQUVvYUNUeHd4UkY3T3lXL2xEa3VHWm1ldlh5alkrZU4vTGdBMHhsZ0czOS9jcE5UZ1FwNVE3Wi9PYjBNakloMmtMRkxIVDZsNmZ6TjFVQ2s3RXVQKzZ0NXZzRnRMR21zOGpUSEtac1BEVzNaaE5URktZK3RpNW56dW9kdXFZd0JFODg1K3laYm1nUnBmVEJvaExmM1lMdU1aMFY4ZnVxazkzSnVKaE94amYrTDBPNlI0dzYwU2pOdm9KWWJiK1hUc1REcm90KzU2SDF3aUpTUmxuOVZObmpOUUtkNldtd1NmNTdOeGE2VmxEem5qWHpvS25OSjQ3ZWR5YW5nUEpycHAvR216YU85RVpocUdRaFo1M0c5WlhSKzJGb2x6NmhrSFRHeWpWRUpESU1obHc2ZlZiSzV1QXdPQnYvelpud2RGdlBiK2U1OHQ5M2tCanJIOFdPdFk5YUtCNXBsRjRYcERHMHQrUmE0WHFjSFVZWGREOGZXWEE1aHN5blc3Z3QrTk94bGNEcUpCdVpsUXhVWDErVXZGVG1xdENvVCtzR3Q3MU82cTRTUTVmL3gvc1JkMnpBazNOcjF4azRpMTQ1cWZnREptT1BiTFNVcHpmNWFDQ3BoRnZ3RFpEa1o2aEZxRHdBMDRUZG9iWXAxdjI4UmFoOE1pOFhWaFJYRjAzTkwxTTFCODhtMmZiSTh0UUQ1Ty92Ry9NOGlCMmJRNEdIeXc4aDkrakxJYzhQSHhZbGhSRkxnVGNmSVFhYld4R3VRSDAwUkFBYk1GdGlpTGxhU1FQTTNhTkRwc1gwSDdJUXpucGZ6Vlh2MVJPQTRMaFhRbXIvcTRxUnZwbUFCTnBQeTNHUTAzb0JVMEh6OXJzb0QwUXZUdzgzUmZORXBQZTQxYVVaK0plZS9TUzFTR2hVUWxTa1RNaUlaM2dyaGVCR0JhL3ZjdjUwNFlYWmRhZWE3TXloV2ZsS1B2VVRCRW8yZEl5cGZQc2Frb0dZRTgrY3Q2MlozeGh1UkU3dnBsWWtBZGNEYTNhZDZ2aFZJb0thQTRXZE93VUN4R29WNFR4MWVSUldvNkZSd3JuWVQwek9HTVBSWnFMd0pPcDEyTXh3NlZLU1FQQkVGVUhOQlo2OU50Z2Fmd1J4Y3BmVDRzVXA1WEpzOEFtRTEwT1AyRmhVRTNnNVNURGd3b3NvVUxmYkxqVndrOTlmWWt6anErLzJlZXE4YVpPZFBhNTU3ZG1EZE95bmx6dFdCZ0pTMkMrK1lWMkk0K2xNYnZGbm9hQmUrMzVIZFU1dkNoSi9qOC9ZNFJXRFhoTElrUCt2YTRveVJHeHJlSG1NL0Vkb2xIdkhPMHVHMmQ1SkJCS0dkVTdhMzh0dHBoMEtXUDVCNDcrY2xFSFpFT3JYRGpMLzg3VHA0aTRLU2RtVEVnNDQyN0taVkpDKy9ZOWlFNW1oY01nK1Y5MVdRTUdHaklrY3NtTHVVbW5tU2VrQkc5dDFwUm5VemprdXhTZEpjbkhQbU1xREZXMUI1emlLdm5qaUxyem1mTjV3SlNBSVRuTGplZmNvRVFxV2Q2U1daUVBBOGlWRUlTenpLMWFsNnZnendCZDdLWS84ZDYrWm9acVpmVWtNZ2E0U2pqZ1pCcjkyOFhFWmRZMlAwTkZDOXk2Q1VhUVdkRFFnZkE4WnZQWjRNczVJZDBvbTBNdlhDV1RGd0szVGJIOTVqTkowbUZnOXZTZnVYRVJyeE1QN0s3UGM5Uklqd3djOHhFRE43TVVrNlIwb2NGeU82L25GOEUzNzY5bEJmbUtNRjJxbVhlbVdRTGR1QXhWajR5Q2tHQ2p1cWxtdDU2UzY0cGxVMWc0Y1d6dGV2aVZLUUV4NjZNMU1ES0p2MzNlc1R3N3VaTGp5WkxHcHFTa2NIQTRCTGxlVFMxZTBOWjAraUtWZWFvTnhrb0tDU2pIbit2dFFBemxLM1ZyUkFaUE5rWFJ6MGo4dXREVWxLQzdNREg5RGREMUplQThNeEl2L2tkZDBZY2c5ckdnYVQ3ZGdKZmNFS2MrL2V2TjRWRzZaWDQrQjJsN1czM2NIRWk4L1phdGV4cDFFdHlHMHZzcm1DeFgyQ2NkbXdHMnE5Y2VOc3g2RHhRWnJmSEZFeEdtWEp1eWRPS2hTUlNDMFhxVEJlTXhwMEJmNVQ5eUxhNGtTaDg1dkdGLy9qdkI1QmFSM3cvSDRCNlpkTzQzMkxXSkxYNzNLR2k3aFRFUHBGZUdVK3U0aDE4VUcvOGF3NUxOa3NDeU5qTHpINGo2NVlxMkV4Q29UQ24xbmtZbm1BcWpzL0s4VGp1eWhQQUlYZ0xTbm5KWU9oMVVDZWpOZDZ3WUVJR0hCN3FDLzN4Znk5NWxNR1lpV01uL3l1UktoU2NPeTN5eXovL3dTNFNJbzlNT0RqTHZrQ0tudGd6TlBjK2pxS1FESWt4RHdYS29xUjdwZkw5WGRQcXRoeEw0MVVINS9PeDVXNUtzYk5paGozMDNzc3FJaU1Xb3UxOThHMG91RUFuWnB1cDR3Znkzb0VuTHFTTmhyUzBPV3ArVTMwK3FVdlVnYzh0OXUwZjl0MGc3WUJIM0hFbEdobEJiaU9kUWE5ZWRZaDFjTEVmbGJNNUdmajZWUC9nMERKN1VvWGFFc3VIbzAxVjF2TGN6bUtldVFaREdrUFczZGNBazZmd1VNZ21XSkozUkR6dERkdCtSQlUwa3ZiREFxYWF1N1E3dUk2SExQazdSaFdFRjlER25VR1FKWm1DTTZsM256bzVXQXlNVzZlRm0yUFV4QVdoeWxBY01qK1c3cGkwVENhYm52eSs0bVc2U1YwTnUvTGVQakh2TjE2THpva2p3ZmROSHNwMUhZLzNrUzB4NkVjdDQrVEJacUg3cmZsMW9DUDZPQ2JOVElMSGwxRXFxQUNneWR1d1ZYRFVSVmNMTlVqODlXTXE1R3l5ditFOEY1YVlvNzcyQ1VMY2R2SzNHdjNwdEJtNzZFemRydi81ajV0NVcxM1hoZkdEUEcweldxbFZKVjRSQmhJNkg5M3pOYmFycEFQam0xVnhQYzYrWDVjRmhvQ2tWMGZiN0w4MDkwbVFUdS8yNk1JMHVxNUpScDZDbWpvZEo0YzVmeWVjNU9Od3BOVnBqa01PY3VJWUtzZW96Nmk3OEFVWFJMTUNhYUYwZFZGZnhZcStGSS9MdW02K0JJQmNCSHJIbmlqQ3AwVVdtaFRRVWkrRjVmNUxyTlJXaDVHSjZqTEVXY2E0TEUvZTlLendRdTQyMldlWlAzTWpKdXRZRWg4SWlKalhKWGVaMHBicUYxT05pTlJHbTVIRXJ0NmR1U29BdXBFWXBZdExDTGFaTlFFSnRSR0diWUdva2lndEhYWE03aUJydlUzdC9pbWtGK0JlSFgvK21vaVVRM1hlNG5PeDRLSFJEbG9OOGlCdVd5MDdubDNjSzJ5MFd0QWRMQmhjNGFLcUQ3V1J6U3NNZlIzcVF6T21rZE5VUVdCR2IzZVgzaEJpd3VuSUVqdVd1c280TVdTbktaQ2VwelV6Slp5L09iNjU2M1pmaitma3ZlNWZQaktadkx2SGlLTzUzK01jQ2dFNjNkUW8vN2Z0Zm4ycTBoTG5QOVZEYnZ4akpBKzh4bTRWbFVWVklrUjJjcDdTTG1OWE4zNmE2ZmNzRVRuOWpHeW1QclB1R3RWY2RBL0JZZy9iWlkwRk13RTJTRCs0YmxmZVBXNHBBT3JKcm4yWUd5RTZXWGhpQ3hMa2Vac1FSU1d3djM3SGtvaFk1OHBjRzdoS1pOZHYzOFFIOWNLSiszVlgzMW9EVm4zYW9aSG5iN1p2SCtLZVJFSTZ1UUMyN0UyV2NrYSswdEM0T2p5OENTZWFIbmhJNCtOTnQvMU1uQUFXQkhZNm9xMzY2dGtxMWFYZ21iMklNcVBpTkJvUG9mR1RBZXdLVk92NUh3SjJRejZNR0FBcUhmSDUvRWpXdWc3UW5ISXJncWpsYXhsOUtQWmhiSmo1YWJlTEt3SnJNTlB3MytldHVIWTdOcmtyOSsxR2ZxODkxdlVWd1ZGMnU0NUozRnIzS2JjKzNsNXFaV1Rzbk1iUTh4MFRjT0pHSWxQQTNybFI5UFY2WW9va0FvQzlCNzJpaFpKTHpyZTUxenp3QUxqcWlRTnJHYmttNlVKWklnaWUwVnEydE0vS2FyQi9LRGVkblNyUGwwMWRnSlB3OGNMZ01FNFR1cXZQN203dWoraUxRT3gwcXJWSzZDdVNHSHpJVVUxV0dEZmI3RG1mYzdFbEx2SC95dktnZmV3N1JRdHdXbVNYVkE2dEw1SUVUWm1SRkl5TTBLOCtsOUZEbTNZSWpiazFvOVpvcWMxOHdESVJaWHk3K2IyNnNXQ0lRSmF2bHptRDkvdGJIZC9FNFZLSVR6MFdLRFJQNnpoejV2VW9RdVN5UFdIMERLZWp5RXl1d3BmQ29iOVBpN3JWVVh5VVFvMlpSQUFNNUhMck53QTQ0K0JtZ1RWQi9rVGVBNUZFVUFkU01zaExsSnEvWEpGWVJMc2w4VFR6SC9FaUp6Y3huY0MvN09ucXU4ZGZPUlNVZmJIUlpuK0IrR2J1UXZ3SG5iWExjSGNDSHRVZGxaTWpjaU9QM0ZyRHBDN09yOE1kUStXMDJzMFFjdXFrN250K1M2a0RaMy81ZjZvd3pxSGQrcHhMbVFBUkt4MDl4L0VZenFvaDlEdzMraVkxSlVDV3VQMTlFVmJ0eU9YcW92N0tzZW4vbC8rdi8zLy9tdjcyNzYvSlZlY1NlcWRWdnlyRWxDNjkxNkNtQjY3RzArb1Fsam9Nb1lpTUhUNHZ2eVJXZWVpaU9RZFBUdE5uektZOWhvVGp2NmI5L1huQWVyL1dzSEVjSUdMK2RzdXNUb1JzUWFqWmF5YndpWjN2VC9jZEVRRDdxUnhuWG8rUUg0a0hOT3Bsejg5MTZGelFuZHltUUdCdCsyMjhZdkpuUEtzU2RwRFN1NTlLRWhkMVZJcVVRdFErUERaRUFWSWpoVUk4d1V3YnV5MUorZE5UV1NNNHJHMml0bVNKeU5BMnJ0NFhnanpWRFdQeG54SW1zZFh2SkkrUlV4UUlJSEdMODgvNTA0d1pOZnRnSHAwdnNUYkMxM2FKZWNUN3N6Zlp5cXJJTkMra3FjMTNUa2RYME0xcFExTmlGS2RSaXVtNGgzV0JEb3pQckorL1paRTFEdGhOd0xEY1FDYnlTcStLa1hGTzdNU29OWVJjMjRkOUtoaHJtTFVvczZQU0lINEdLSE5uODlTeCtGWWk1UUFGK0FKUG1mUW1jVjI0TTV4NCtoWnZVMmYzVlIxY3hUK3cwTUd4Z0FOTjhjQzBSZ0RKUndKb0t1dDk3K1ZlRlYzTytGQy9tWEpmbG9yMy9NVUpZdVdwZ3ZxSm1FOWo5N3MwTVp2TWlYakt5Y21uSU83dUE2WDVyZjVRM0RGa3JXNVgzakNzK2FOZVRFZ0ZGUlNCdUp1aDNsd1lDK0QzWnpMNnovOVpOaENpVTBuL3lTaTNUSTNjUE8zZi9aOThMQnNDR3FDSTFteXVNWmcxOWUrOVN5RlRtQUJwVzZSOGU5eU10R3FJY0JHZ1pLZzR5R2RhVm1LZmZJWFRzZ2JWMTYzZFZXRHF3TkpweWthNnFwMnFCVWw2Wk1BcFYvRTNTbGVSQ09KV2hpRlFFUWhEc3pCWnJlUWlBakFVQVAySWtsSENSM292K2o5UVN3TUVGQUFBQUFnQWszaGhXQ1YwSEIvMkF3QUFod2dBQUE4QUFBQnRiWEJoWjJVdmNHRm5aUzVpYVc2OVZWRk1XMlVZL2M3dHBmUzZwbHZpWW1KV0U1YVFaVDdNeUNRK0xUT2hyWEdhU0xlQzBUaVR6UXpDWWtJTUpEb1hIcGhBZTZFTXVsSmd0Q3NVcUJPNkZicVJSbUExV2Zhd3B6NzQ0cHNQUkh0YitpSWtPcDgwOGZ1NVhXbHJPK2VMZldodi9uTy9jODkzdnZQZEl2UFlQUTdwcGNPbXQvTHp5WHg0NFVRVHRZelFoU2JiTUpIZHJ0TER0RVBscTNkT25UbjFMdDV6dm05c2RUcWRaNTNuSEpkNkxuNUpiZmdBSCtJamZPd21pcDczRUwzYWZRU1hwVWJaRUFTWk9zeDRzYzZ1L256MUNYTmNzUko2QlJKaXBJdVJBL2JoVHFQTjRXbis3VWZDTFZTRDB1bS9DSU5GS0FRZEMyNWNjcWpwbEVSdzE4RCt0QkN1RjdHZWZjalRhWHhFdUlHcUV0WFBDQlBGS2wrQmtTSTJZWUdITUZrRGE1Z2pUQmV4UUFGcmRuV3drcDhpaEpucVdMTnRtUkF1WXY1U2pIYXZFaUkxNmdhU2hBN3BpQXhJWVJnaW9EcXBmaEdtQlNqeklDT3dDQ2tLR2RJQzVFeHFQSC96UVhadE1wdjA1Z0pKdmliK21BOVlwQzRmZDM2MDBkcG8zWjh5b1V1eXl0SnRHTDRWcE9nMzFjZGdXb2F5QkRLNC96aitHcFBISU4wUjVNdVFOWFU1RjFqS3JOL2Z2aFpnOHUzdlZqUHJjYzAzcUQ4b3N4N04zVm5sYTIzTW05bndhdjdSWEh3NHN6bkdKOWxObjM2dXFkUFpxWTNja2pkNzcydTlTdXRQbldTRmlwaU5jdGtNaTlRVDR0WVBHNDgyV0Jvczl1SFBQem5tOE5CV250QWp2YkluOWU2ZTFFTkNhWHhQcVM1eXo0RTRpMXlaemNkR2RYbWlkMU9YMG11dXMyQlVaN1hJRnBubnVPWGlhTHk5UmdpaGpIYTM5ZG04MmZnMytWaTB3SHNMVEN3TllLaVNXazMzZ1RCUWpYcEZONWRYSjFBMHQxNWFZZjd4V0g2YTNWUzFWTDgydE9iYVNZM3lERFhQNWpraWFSWHk2L3pEdDVXNjNGNkdjSUZPNFBxbC81cExoNXFLa001Vk9vdjJuVlNvNEh3SXlpRDNVdHJGaFZsaCt4WnhjN1c3R0VxbnJZVjZkM2w5NStNKzRjSUwzUUMvYmw1dVFzc1E1ODAyU0hUY3psOTlqZ0dpTmlLZVNrMzdlWStWNnhXcUhvNklzWFV6NjVoZ2xWcjRQZlNyelMxZVhmeFY1K0NIdERLckQyV3gzajFZaUhWQ3hQclJrNVAvUzZ6ZktNYjZCa1N1L1FpVUJ2dDA3Qmp2NEtFSmdyL0NnNE1GRHhML0dtMGZsQW1SUVFSTEV4ajhxbzJaZmIzRUQvd3ZPMU9TYlNhZUZNU0dLZHpFM0QvSmYxZ2tUTlVJaHBBdGxTYTdrRW9Pb1pad2x3Y3o5LzBLVzNtUm9jcVVqNG1EZTVDdlBEMFEwK0g3dGxjZjZEbG0yN2ZubDNMUnpleGtnaGVCeEJQNVJxRStBR1c2UERqcHUwR080L2tSNG5acXEzNmFDdk56cWY2MGx1cjd6Nis2cEZoVFo4VEJXckY0SnhWdVA3Ri9qOTdYVEdWZnQ4V28rVDhuV0dPUkVtS1IvRkRDNVlYQkRhOFk0MW5lcEZteFNRYXhTYitMVFRvdE5za2tOdWtNbXpyM0xGcldFNm1nbmZuQ29YYSttV1RhZVVFclYxOTcraHRRU3dNRUZBQUFBQWdBazNoaFdDMHNsdjFwRFFBQXdJd0FBQTBBQUFCd1lXZGxMM0JoWjJVdWVHMXM3VjFiYnh2SEZYN3ZyeUNZWnkxM1ptZjJVbHNPTE5wdUROaUJha20rOUcwdHJTVFdGSmNnS2NmdWsxTTByUXNiamxzNFRZc2dCVktrUUpyQ2NkckFxT01vL1RNVkpldkpmNkZ6V1hKdk0zdmhMaWxhM2hneGxyc3paMmJPekhlK2MyYlByRSsvZTJlblhidnQ5UG90dDdOWUI0cGFyem1kZFhlajFkbGFySyt0WGxndzYrK2VPYjFzYnptMWkrY1c2NXBLL3dNcUtiWjZ0K3NzMXVtVGV1MTllNGRjSDMzeC9Panp2eTJBZXUwWHJydERwTlZyUDk5dHJkKzZiUGR2TGRiVk9wZXozSE83L1RPbnI3VTJCdHUxcTR0MWlKQldiNXc1L1o3VDJ0b2UwRHNBV2pxOTA3eE9mMWtRS0xoZVcyTHlscWtjK3VnR2ZhUWprejJBL29PVjlaN2Jick9LcW9KMUhYRlIvUFlOZnR2UVRRQXh2ZDBJZE9pU2ZkZmRIWkIrckhUdGRUSjhXbFpqTXEvRzd2Q3k5TGZKcER2ckE3ZDN0dDNhNnJEK005RWplUmRhN2ZZRnQ3ZGpEOGpkNVY2ck0xaHhCcnZkMm9YV1lPQ3ViRHZPZ0kzc1BmL3lxbis1WksvZjJ1cTV1NTBOOXBNcGpZd1hFUDF6ZlpFZmxsR3ZyWFZhNUhKbnAxNjc1R3dPTHR1OXJSYWRUanBOYmpmNDh3cXRGTHl4NUpKdTdBVHVrRjZ1YmpzN2ZMNFJyV0szT2pmZEQ2aUNhK2MzTjhsWTJTV2Y4L01iUGZ1RHVsZWw2YmJkSHRQU1dBcXZRTzhoWC9TcWN5ZDZhMlhiN2pyK3ZRYTdTVFRMYnRPZUFCV1AxdHpseTAyMzAyRTZweTMzN0U1L2t5ZzRzS2JVOElKUy9kVkVsaTVVeUpvUXJpZXNtNHFseGRaVUk5QUU2eENmenVqaURrMzBwVmJISzhhdnI0MDd3M1J6aFU3cGFFblZ2ZkpOdTB0L3MyZWplMVNvTit3VnQ5M2FJTzF3TGZzS1ozMWRKZXVLQUtKT0JieXp1WWt3L1VQbXp0a2t2d2xrK1pMMEJJNHV2ZjQxQW9NaXJUcTNuZlk1ZTJDVHdlNTJuUjdYbXJlbS9XYy9jOXdkWjlCck9mM3g5ZDFhcyszMm5RMnVqc3Z1YldmVlBYT2FxWDBCNmdvMlZTMnFkNloyWkNpcURuRk03U01KemQxZVFKUUpGQlNiUHlabndiQ0VnczZ5aDBCVE1NWXdXbk9KUGNTS1lWbFlqOVpzTWdORnVrNXNYclRpdWFRbUcrTStOMGJLOFMrWnpwak9Wd1ozMjg3WVpDdzVCSVBMZzlyMXNkRzd3VzBjZVhhK3M4R2ZBTlZFQ29Mc0dUSXR4VFNZSlF0Z29uYWg3ZHh4bVdpeXBNblMyQ2JMdE9QMCs2TytzYVpEMkFMbFlBdGFVSW5waVVNTDZaWml4ZFZVS3JMQUc0a3NWQlJaUUJIREFSQ05KNkNLOXRPWEF0UjhVa2ExdzlpVTltVkJMSVloRXl1NklZR2x1RlpUV3V0Y1FxMmlrQVRRVUQxTUJuRG40MUlqQnNiZ2o3R3FxREFSbGdCa3dpVzFTTlBGSlZiSlVDcFlsZzlMS2FCa3kxUE1kam5SblFLb2lmQjAzSERDMEZLTVV1Q2t3VkxnaEloSFlFbmdCQXdGR1JYUHhRR0Y4ZFI0RGlvbDBKeFFTRzZXRTBsSkpUbFJwVlNPRS9hM0tDYVJpaFV0Q2pvZmt3aVpIbVF4S1FqTHdTU2FPaVlSVUt3S2s5UEFaQUxKSllJeUs4ZE5BS2RKMEhUY1lNS29KREFoTUcwd2pYemJDa3hSTUlHcEJYSnFVWEtMQzhoSmJERUJLU0NNbFU4QllMeUQ1WUV2RUkySndGZGVzSWFtdjBGcFFMcFZwbFVibExQZG9Gd29hNGR5NGczS1NmY25qM1Y3MGxSMUJTUkRLOXYySkRKSzJnWkJzamRKaGdrclNvdUJDazJOMGlCaUs2TWdyMG1rNUkzYXhHTFN3alp4cmJTNFRkTGw0cHNwa0hwc1lkQUZOMU4wdWdGSUhodllTSHRsa0pYdXJHbUQwdFJVa1Y5ZTRiSXdMdVZ4V3dvd00wSnFJa1JOQktqanhwTkpZamV0RkR6aHNtSTNTNGw1TVNNOGFTd01yUUFWQTVRNU5hSWpTQ3ZPYzBJaHVXbE9KQ1dWNVVTVlVrbE8yTi9pSVozaHZSRUlnQzRRMHBGQXpvTXM4YVRWY2pDcFRSMlRwTmU0d3VRME1DbUZrNmFZaFJsdVFTUWtEVXlpT21sWUVuWjJkbEJDT3VsYUtWQXFKNFpMZ05MSXRhMmdGSU9TUGkxNnE3WW1pNEF2RUl5SndGZGVyS2FyVStjeEExZnZCV2JNWXhJL0syK3NOb0ZiT0lsWGVOeE9vWVZMWWpMVkQ5VHNWdWZpaG1OTGtBUXNTekZSR0U0Njh2R1VMN005QTVSQUNFcXBhNTgwUVFSdGtESVV1SHoxYjlpV0JjYXJmOU8wSFdDejFuMjVxZThPTW9PUDVwL3pabFhWM3NRb085Sm9CcmxFNlJ4dnZzWTFHTEJncXFyQTJQTGtLdGVBZ2hMdEYyMXpxZTJ1MzZyUks5NFQzNFFKUmpjYUhQK1B0YlJ0OSt6MUFiRU1GNjh6YXJsZzc3VGFkeGZydy85KzgrckhaMGVmZlhUMHd4L0lyTFIrUlpjam5SOXZaZFpybnRCM2ZHSExSTlpXeis1dWo0U3hBd2lMZFVTcWRhbnEySGhwU2E2dGJyZTJ6QXMyci9NK0Q3cWp5LzI5ajQvKy9NUEJkNThjUEg5dytPUTV1VDdkR0hUSitMdjBMMTYvTVZiQStGYkk0TjFrdjdpYTBhbThtMVFnYXZjMFBrK1lUNGFDOC9vY1FEY28rbWhaUFlNTXNkdmhRZGhmTU1DUElrSnZETGhzWmphQmlSVU13aTFEcUprNHhRY1J0OFVURklocGd6b0tLV1FzMHJlaGtiNG5LY0FUQnYyR3pzcjd3RHFOTEdJL05jNGhSclFQemRTQm54TzM2bmMrTkhuU3lSZElFTStjS2c3OXBKT1dwT0VsY2N0TllUdm5VcFVsbTdEc0svNnNzT1dsMUlFMFUwdVU1UE15L1l4T1FGM2NvYWVzM1A2WXdIM1NaUzZEWDVaNWtveWkyWG1rZnZnMGt4ayt6WVNpcDVrb1pZWlBNM2tteU91SGlNdFJrTXVKOU5hNmpNeE5YVkVqMUVMemJYeHVBWVloZU8vcnBjMTRLYTVGM1dNaHBVWlpKaU5YdzZnM2pZN1BjMllud3E3WnZhNTN3ZzFnUUxYTkQ3eWQzZmpsYm44d0lnbmg1TkRpM0xrTEhpTU0rbHFhb21tR3pOdEtPNXNpcDM2Z2tsWVMxYU9OMUtPcDlFOUVQZms4QWlUeUNEeTVDUjRCbU1BakdONy94K0dUci9aZi9QdlZoMCtJUi9EcVA4LzJYendkUHY0Tjl3NzJYM3g1K005bjVIcjQ2TUgrOXcrR2YzeDQrUFQzK3k4ZmtUc0hMeC96KzhQN254Nzg2ZnZEcng0Yy9Pdlh2TmJ3M2g3TTcxZUVVenhXM2NBZE51TWh6d01RenlObldtUE04eEJUUjFhM2c5c0prY2NnZHpxeVNtQUpmaEw2QzhrUUQ2RmdkWG4vY3dSdkdVa2h5Q0FNb2xKVzBFT3NZRVJKUVkrU2dwSEdDV0RNQ1dSbEpWR0NSVVBxa01tQkZtZHRqeEUwYk1rQ1BLUmhCYzRaSVlEanRmOWlKUk5TalNvNVlOWVJWa3l4Z29tWEF5WTA2ZnBNRGZxVXpmZzNmejM2K2lFMzRBVk1MNHFhWGhBM3ZkN0o3ZXhtdC9hKzY0Mm1WQXRzaFhlNmN0dGZhWDA0UXZPRTlyTm8vVXoyVjdDaFNQUk1BWmhaejhKKzVsTjE0bEN6c1VVZ0xDaVBMWXdRV2NBSVdSaFJyb0JwWElIeERMaUN4TlNsSEdDcHVLSjhybERoalAzL1dkREZ3ZE8vSDMzOVpabDBnZlVZWFdqZ0ZOQzBpaklxeW5pN0tFTURHU2tEZ2NoMkV6SVZJOEFZT2phazBZV3B6dDEyMHpFelJuQjNDZEZ0djR4YlMwaU52TUZEbWhKNG93UlZ5VUU1eUk2dnZ3R2NBb3R4U3JneGtOeVlJV29yQXl0OS9QWFJwMCtIais4UDkrNE5QL3B1NWZYZXc0UG5ENGEvZTNtRmM1Ulhra3loR3JwQlgyd0ZOcXJXVWtzVHdieWhsZi9kKzNBbFdod0lpdk4rQkxlOTFsN3ZmVFk1ZGZLOXF5QjFhbkErT0JLQlFydGFzdXJNcUJWZ3VLTDFaOFdRd243bVVuVGlTRThTUVdvWkNSSWdpNXZpZ0hHR29hQUtFeXNjT3hqbkJWVWFySUlxT1VVYWdLZzI4K3VYeUN4QStybWg4U3hZMEZ1M2NZNVVsY2xmdTd4QkhDa3cvc0dEVk9QMXpoQXAwYkVKd2pyV0FxNGdranFDRUtTY29LS01VdXRkSkpQYi9HbGpyZS8wK28xZDhuZmpiTGRMSHpXdXVFUXZuYTNHTGZKWDM5MGNOTnpOemRhNm96Y3U3bXd0MjRQdEJqQlVDeG82UkdCMHFSdW1aWkF1ZFR0YnJEVVA0Vm5wTG0vYXlKVG9qaHVYSXE5eHBBS1lrU3BDZVFYcno0enlSUDNNcWV6RXNaNGcwa05xUnRLRGVzUVEwRFNmRU9jWmtvaEUwL1hxbFZPbUZNSW9uYUdnZ2lFMlpYeG1KbjZaWVc3WXJPQXVZZ3Fid1N4c0JwRVJYY1hCTkUxTmxaOEpWcEtYOExRSXpUQXpFUnFJYlgyaWZGK21tQnFoVWNOUmdNNWsxYm41S1pLVVVGVEFyT2hNM05GY3VrNGU2MG1pc3h4NWRhWVNUZGtHUUEvdXNRRkF3S2RMTXV0RzU3UG5pZFhtTzdOT28vck9ubG1uc1E5YWh1Ykhzb0xUUXovZ0lFMnRvM3ZVRThaNFVOVmdaQ1o4dW5yYjh1YTBNdlBta0NCNVF6K1Y5NlJTMlhsenpBNFV5cHVUU3VBR3BRaEpGUlh3bHVUT0liMjBmQWdkeUw1QmFDQnQ3a3orWEFZeXM4K0hLTmRtdndtcGNTanU4QnN4NjRyblpGT3J5bk9vOGh4bUZnS1lNNkFDVTdNVTBmY05LeW80ZGlvNGdXblVSZlBpQkZ4aHhibENQUVV3SlA5YkZXZFVuUEYyY1FiTytoWkVNN1dvUFl0bXh5SHBhMmVEQklwbGZBZnZ4Sk9HcGxzeExZZXkzd0Jac1JMaUtDdi9yVmdRY2V6SmJXRUpNRm1DT1ZsNm5KZXk5bnJ2NGZEYjM2Wm5yUjMrK00zK3kwYzJLWjRsZmU1UnVCQ0o3dTdFQzlITkxpTHYxYk1mZURMYzhOR0RWMTk4ZGZqbHk0TlB2bDBMOEdWMEZJMzhGR3BHS1JUUHlmc1ZicElLRUtWY1FKVWpWNUt1VGhKVndxeHA1RWJNaUVNam1KOEZkRXVWdjlHdXR0b3lVU1hTY1V6TFhsenJwUTFvbGpUR2dsNTRXMUZsWnFxa240NUtFNkVsaTdCbXlMWTNaOHkyQ1kwTTcvOGxYRWdUTlBKNjcvTzFCWm1zaVVMZk9HL1B5ZGt2YmgrTFpMWkxCVEE3V3lUQ0xWaC9aaEd1cUo4NWxaMDQxcFBFMjFtL0xnSDF5TUVqRXRLR0UvMU1LTnNXMVExY2JZdVdrT3FuQTZsakJNcEpYUy9HMlZQTjVNTm1wa3crckVhV0tkKzRITzNkUTRuK2hQL2szdlR6K0V4Z1pjcmo0NTlNRHZHVk1SOThOZnAwMjhSNWZPTHEzTG9VeXVNcktHQjJlWHlpanViU2RmSllUeEpiV1ZsZjRrVlN4Q0lIc1pCbEtraGlDUXo2RDRaVlhGV1FxNloveW1xT3FZcW0yNTYwSTFRbUFtbzJxb3FGVnJvNkgxUmw0U0pNSmFsZG5aNHFRMUZ2T2tjMWxrbG56dnprLzFCTEF3UVVBQUFBQ0FDVGVHRllDb2MyRWxBQ0FBQmVDUUFBRlFBQUFISmxiSE12Y0dGblpWOW1iM0p0WVhSekxuaHRiS1dXUzQ3VE1Cakg5MGpjSVRMcmFkNU9Jam1Nb0NqU1NFaWdwankyMXRSSkxmSlNtMEdVUFFkZ3pSM2dBQWh1ZzhUY2dzL04wNWxhRFdxeXFiLzYvL1Azc2gxeS9TblB0STlzdCtkbEVTSnpZU0NORmJmbGhoZHBpTjZzb3lzZlhUOTkvSWhFNVM2bk5melM0Q0hMTWl0MyszWTBXTFNiOThEd01OTGVodWhKa3RpR2VKR3VtSWpkYm1MenFDZWFTRnR2V2M2T05qRE0xZm15em9JaEwrb1EyUk1QdFJWTFlHd1lhbWRkUzhIcW8zVmM4YzVpWVpubGQ2d3JxMC9KaGdhQjJkTVNuektUcW9HVFFFMmp3eGdHVFZ5bkZ4SmRLaDJKZUpaRmVTMlZVdGhhTE9ScGZhaFlpT0l5NHh1a0hjVTNMNXAwNkFxUnB4WmhwU2hRaTN5VkNHT2xDRnByQ0hrU0pIbkpDellOV3RqYTlvWEt2bU04M2RiSFJoUGl4ZzliOW1OUVlHOVFnSGhWM2hYTi9uSG15WTFCYm84VmdVcmh1cEtMdzRJZ0Y3T1d0QXJSMFRyTEFlaVBzUVAvalNQNkpLTmt1YVc3YVlhRnJjMHd1Qi96ejFBM1NGeEVjNTRkUXZUbjkvZS92MzdjZi90eS8vTnJXMGxvNEpNbnlBRHlPcEIvR1FnN0hTZ1lRREhQNDd0Q3ViWjVRaUt0clJJRzU0UnpvL2M3a05qdUY1SDY4RTNyUXBMZGs1d0xTeEtNU1hGOXlGaXpIeTloV2ozVG44K2NYREp3aE1yZFRaNW41ZTJIYWJzZmpXMVNvRHh4SmZhSUtCVU1ubVU4RmJldDdPZElnZTNUaXZGQlBsMlZ2S1lwZTFYVmNKR1BxY0txaVIxckcrSXhSOWNTMFI5SXlJcGxWSXozVzE1SjhZei9hSnlFdzVmdVVnYUh4bUtoNTJ6RHFjN3pGS0lOTEE5anp3K2NZRkVWcVJ6a0E0eDFGdU9hTXpEMmVZdzlBK09jeDdnU2h1alRqTUY5MDMwci9RTlFTd01FRkFBQUFBZ0FrM2hoV0NUdzIvZzZBQUFBT2dBQUFCSUFBQUJ5Wld4ekwzQmhaMlZmY21Wc2N5NTRiV3l6c2EvSXpWRW9TeTBxenN6UHMxVXkxRE5RVWtqTlM4NVB5Y3hMdDFVcUxVblR0VkN5dCtQbHNnbEt6VWtzQWFvcHpzZ3NLTllIaWdBQVVFc0RCQlFBQUFBSUFKTjRZVmdVMU5JUExnUUFBTmc3QUFBSkFBQUFkR2hsYldVdWVHMXM3VnRMYjV0QUVMNVg2bjlBOU5JZVVzRGdsNFFiSlc0c1JVcXExSTdhOHdLTHZRcG1MY0JOMG50L1FNKzlWdXF0L1FGVisyOGlOZitpdXdzWVAxaENIbzRkZTMweXMvUFltZmwyWjVhSHVYc3g5S1JQTUFnUjlsdXk5bHFWSmVqYjJFRit2eVdQSTNlbkllKytlZjdNUEIzQUlRekpQNG44NGl1cEM1QnY0Zk9XVElUZWdTRnN5UWRPQU01bDZmQnRTellJOGNCMW9SM1I4VVF3RTI1akR3ZUoxSjdmaDE0c3BVOXpNbTdHMkxPWndUM2JobjVVYjhrdkRBczREckVRVXd4Q2dXNnRWdFZUU3BOUVhMMVJiVTU0S29SU3RadU82NllVVGFXS0hMdHUyU21wUnNVYUFHb2dwVlFKcFdiVkRhdWVVaHFFb3FyQXJSb1RSVlExYkJpWmFwMVFiTHNPTFZWV3BsMVhNdDhYSWhJSEt6ZVE4ekU1QnFPWWUyNkFEZllHWUFRN09CaUNTSG8vUnZiWk1RalBXdktPTnE5bUl0RkJucGNJbkY2T2lQVWU5cEREWTgreUltWGVFT2lRU0grZzRVdCtNNDdQeUNxWlBSN0xFZkpoSWNlRTZ5TkUvVUZFTGV0Y2k1bEtZcmlzaS9kMU0zWTF0Y3FOUmFHbnBqS1Z6QlhuZXFXNXJSU0h1WXZIUHQyeEtLdXhQQmdnbit4bE5Ya0dENVU1T0VoZDZFNnVCVGhtSjd3Y2NHZ2k0OG00eUhpbVVtUjhrNHY5ZWhRRTBSZk1CV0c5VVNGU3pTUkVxc3Q3dWJXcFpuV3dvY3E1NGRCMVdIY3JzSmxXUXRYU0RHZmRJREJkQXhvM28rVUVSQkVNZkhia3JvaXo1TzNReFUyOVdOcko4Rk1KZmdua3Q4R0ljckwxVlg0SkxuRkpiVkhQL3FDNUxuR01FcmtXdVY3a0ZybGU2MXlYS0tCTHkvVjBHOVVzWmovd25iMGd3T2RTRDMyRzlKek9oS3JiVmYxTmhmY3d4Mnlqd1BaZ3VRYzloLzRBQmlqaXJmTVZueEpoZFQxUGlZLzUzS0NpYmNWRzlvUnZLWWk3eXVtNEFBQlg1Y1lEd0ZRSzZvNjVQN2FzemFoSm0zam44dW1nakkxdktRREVOcE9PQ3dCd1ZXNDhBRXlsb0phWVBVTERnWGpKYlVVdnVSVWlSaUxCZDRqMmVrM3NIdXZYUDZ6ZzFRZUJsdkxCMmFCYUl5Qnd0K0FJQ0t5bzRTaG9Lc3hUZUJFeFQ4STh0Wk5SM3JUdWxuVlRLVkpjMmlwcit2VDdObjFpTWt1ZXpFckFFWnRSMmUrUm5Kc1A4TnJubDJuY0IvWlp5VmViK1pPZkdwbmZSNWlCZmtDN00ra1kwNzJRbkNYMnovb2RGS1dYT1o4S0xXeFc4YmRDMUVyeXBkRFYzNS8vL3Z5Ni92YmwrdmRYNmVYVjl4K3Z1SjhOZGJBZnhWOVNIWVc1dTJmR0lMRy83TG1jMXBEWjFhSTVRdmRBbjN0L0wxK2I4YURhMUp1MGNVRC9HTm9xVytQcEhiU1Jab2VEeGdUNUZPSUx1R2ZWdmRRbmNtM3NwK3J6L0tERHJCc2dXd2RwQkgwWWhteEI5cUpMRC9JZVF0OGtwWEVTZW5zeFUrSFBQMjVqK2E2ZDRoR3lwUTRLQnpRdzJyUVpzbUVPQytZWlM2YnNFKzRTekp4NGxlSHBRZzlFQ1B2aEFJMG10dW0wVDBBMG9DRGdZbkdmN3FVZ3VFeWxLaXJ2UWNONE9Kem1xK1kzb1dZYmVCNGVSeW1mcnVhL05tcDJQRXltVEk3WU9VRytLY2JKWEdaRG5RZUEvQ3duaTRNTkp1U0VSSzZTZjdUeS9BZFFTd01FRkFBQUFBZ0FrM2hoV0lXY3YyZ3VKd0FBYmljQUFBMEFBQUIwYUhWdFltNWhhV3d1Y0c1blhacDFWRlRCMjhkM2FXSHBibENra1pEdTdvYVZra1pDV3JxWEZoQWtwU1FsWkdHbEd3UkJRRUJZT3FTbHU3dCsxOS83eC91ZWQ4N1plKzg1czNkMlpwNW5udWZ6blowWWJVMGxYR3dxYkJBSWhLdWlMSzhMQW9IeGdPZE1MQlRncXRNbjF3N2NucmdwRzNtQVFFU2UvejdnUlZ0Nlh4Q0lBYVFpTDZQdiszay9KOGlUZURybnNvT3ZnV2VHNGtrZlhuQm9zNGZsZTVFbkZ1cHVSTW8rQkcvWmh4MlNuNmUrVWJzMGd0T2NmL2JLcmIwdGNoQjZZamRYWE5hSVBLMkticXREZWhPM2xQNko1ZWNLMVNET0dudWgrb1cxOWprQlpPVzVFNHBOMTIvYTkzNUp2TWxWOGM2enk1c2ZrNXhuaytPZEJqOXhibmpnU1diZENrbzlDZkk2dkY5WWFyZmUyZDRPRFEzOWdmaWwwZ2pHd0VoQmxXUEh3RkN4Vk83cFpHQ0RsRkZRTUVVeWtxS0dGLzNTQUdxSis4cjBTb2xLa0prdlM2dXEzRHlkRytycUFvOTd5Si9Va3IxNExkd2krREtWTG53dVNpTmI4TGw2eU9XQ1QzUmxrOGZtY0VITncxRzBGSk42eUVhbVhiS1FrNjdGR2J1UndwczM2MzMwSWVKanhseGNYQWFWWnJRbG5VdVA5MHNoNnh6bUtobVRmLzZJNmlNcy8xUWdFUGQzcDhpVVJoNWlubk1LdFVRamVlQXQ3VzVHMElxYnNPWE4yZmI0NmNsSmxJUDNTbGVrSE81aVMwdkxOL09PWEI3SGpkK1pjZ0xDSVE5M0tpeWtYd3lhNHlrMldzWGVucHljbk5uZUJudG9NT3NOSENZL29hQ3JtaU5NV0FYcHYzcFZVcVdSMHUrNU04RUdYTyt1amtrRXMwVW9kSnRwZVRQVkg0L3dIM2wrYXp1VEJGNjJMams3T3FKcW01cm1kTm0reEpSamI2VHQrMGd2RlhCUlVlSnc4d2JPWE43cXZXLzhQZEFQQ29XcUdnOUtROHJtdmRXekJia0lzTm91L2pncUpkQTBYeTRHTFBudklsTDV5eTkxV2g2ZDkvL1Vzem04L01JamJtSFVjMFJYRlZGWFgwOUtRZ0l4dDZYQW45bksrRURIQS9SN29ibFlFK0w1ZithZnA4aktJcEVrU2g4Q1NlNUtqQTJWMFFXNnVXOXZiKzk3dFJKOXVUZDcrdnNsOG01TFNVcTFVU1FsK3V3QXpLUE1SVXBLMmszdWU5TFBvbVJjWEZwYUNvZXpxNkRtK3UrVTJWQjlGbkkxUzhhMXhWT3NUSmJ3OVBROHU2ZU52VDdkM09WMldXd3I2MUMyN2E4cExuN3p0VUthUWR2SXFObGpVL1ArcElmY1hMM2tSMEpDZ3VQMHQ0VWFRMFZMNWVjQlBObERvSlBUMDJnMjYzcmpjL0xCZEc0ZjBSeVZocnZsY0h5OE5LL1ZYdHpvN21yMzFWNGJCQm9vUTcxRXBmSE1BYTNCaHJRUjR1UzNWOTJIZ1I0MGxDTjJPZC9zd2RaOCt4SXBQajQ3ZTUyU2Q3ZjI2VG1MdFVWY2RmM3V4VjlFNCtMTi9XSEk0OFdjYTZWNXg4UFBHR0p5YmpQMU5FM1EzV3plL1d3M3Z0Um4rQlFmN2hlRGZuWkZ3aGVaeG9zaGovZEd0YlpjWm0yK1YxWXAxUWE4Ryt3WWJGL2EyMDFKZXVCd2VIdkFaY25jcHdsclNDZEV0N2ZPWVJ5VU1iVHg1ODhmejdsay93OW1QUXpucVo4K2xjeEZURmovZjZjSEpwMUhOU3NycTZXMWRkeTU1NmVsYnlkRVVVNU5UVTFGUmFVRmthRmRvOFFPK0c4eUU2NVg4SUh2eTZBYlR4MFN1OThaU1o5YXRjUmYydjYrdWthR21KbWJWN0txdXJoY0JNWkZQVnNvR0dKYlBaODI3eGpDM1ZKNVVTajVQS0xiOHI2bk5DOVlOSFpIa1NCWVZPVzJiSXlOSi8vd1YxL00wOHlSM2dnU1V0SnQ3cHA5UHprNWp3RFBITW9JWm1mMzI3UDBpZS92TDlPNjhFQU0ycFQ1Y0hGOEFtcUtjT1RtbDlRVHpWTGhSY0g5aFZZZlQ4dUU2VyttQWR2RjZkNkhpL2MvaWJYdTlwY2VuQWR3QjFscmpOaXpNQkoyZzhvZVgrOHFkVHBta1FWTlpuZTdqK0FBVDBPai9LQ2dkYXZ5RDA4MFBXZWhHSFR5Skl4K3k2aDc0akFNQnU5SUUvUTliemhjZkJSR3VIQ0JLWFVsY3hKcE41U0ZibkY1c0JDTlQ2LzUvWldqNCs3QlFpc3lUOHBjWC84c25QNU91bU8xUUM3NjM3TC84SE5NUmJGQlZTRkYzSVYrajBSU29jRHhhdzArVEZiR2o3ekI5U0pYTWg3TzNqZVZvNmw1MGhxRXpUQllVL1dOakNXOGhoTW5UTnJVMjJueFFBSlhIMXkvUy9ORFVPR2lpMUY3Y1oyazd5czU3akkwRDUvRUJ1ejdGaE44QjhNVkQ4Y0dpUnQrTVV0dFBMYVlWMDdsRzZ2Nit4MDhneDl5MVUwSURieVl0Y01zbnZkWkNnSmlrWG55cEpKL3F6cURTVEVLYXcxRXJQaVlNbXpra1J6RWdBcVRCbGR5S2xWU2c3RzZVbURrWCs5a3E2ZG1HR0dsa3FRVXEyN0txS2pWazlNZVdTWGdvamhlakNPUXZFNkVNZ012cklJQnpZTEltdjFYRTM0SHpNQTh5S3NJV3NNMzRPaGI4NG9kL3JDL3lVYkN6NTVQZ28wT0t2bEZBSkorUmRFcGsvUUdLNHhCK3p0SzJES3NZa1EwVms2SkZJUzlERkxBOVVWQlp3aEVXWWtuU1lqelZydHhjeG5KVHlDK0ZlUFNYT3VGRDVyVVdQWEV1bitYdTBoRTZLNTgvaWI2cEJCTDJWdjJmZnhxdnNvSHdxZWlQckZaZmFpbEthaWc2bUFPSnNYM1dQYXZneVQ0TmF3Z2huYXIwNkU4SGZUTE1henZSdlJGbHdQRVVZWnp4S1lYLzVWdmgwSDBBa25LUDUwRU45Zld6bklZQ1BQRXhnUnhzTEVsNzgvR3F3MEZ5RlJWVlpsSFJXMGJWTkdYNVF0Nzd0UWRxWUR4U3NvMHp0NXMzRkZoTWNJdzNHNCs1K2E3WHVCbjExNHE1YW5kL0lxaThQZjNsN3pkcXdXQ1JOYlFCcHRlU2RGZlU4cWkrSXEwMkkzWkppTjM0V1hvWG9oUzBHM3FWbUFRYm8razc1dktaUUpXODBNU2dSTGtyc3krbzY5WEhyd1RoOUl6UjA1azFxUm5QV3dPcWRlRDJib2dXSmp3bkFDTGhKeDhsenEzSnY3aGVYNncrZE9idGtnMmQ3S0VyR05ld0lDRnZGZ29KT2lKazRybDgwTG01cWdLcjZ3R2VDYzVCc01ZZnBsNUpja2x5ZXlpb2FkV3dpNkhGdGxCK1ZkdEhiZTBOa2Z5NmhlUCthV2xtenVUNWNSdHNxVXFSTThpWUFMOGE1TlRyM2d3WUlTeWQ4RzljczhGV1RCVnJCaEF6NTVhamo3UFZhc0tSdGEvOEY0c2NxRHJXT285RFlhdWt4OTlaYkJnc0lEdHZKTHh5MDdoNlpncjFWYjl3YjE4ZjZzL0E0YktoTklXbzc2S3hnTExMWC90dUdETFh1ckdRQkJ1djRzVFNyNlcrR2tiVjY5MEF0R2s3UHJWOXVndHRDZzM1NG5hdTRlZ2tiNm9tTUtQSVBiRGZ0dW9KeU1kQ1NXZ1FVRXpWbkpueFFLVmpnckpHREFJc3k3RGRBZFFzZld4ZllPaXcrNmhkN2pZZTk5YWxPZ0lhVHpSRXVha0dSTHhoSkt3ZXltNnlVSExCbENDL0NSZWFTaTRGMDg1T0ErNWVYb2JLTmt4b2J6bkxWYnNmV3VPQ0YxQ1lyUUxtRm0rZGMwT2JrUnVYcFNEU0l6QWVYMTFHSjB1amFmaXlDK0U0dXQrb0twVDB0QWZGenpRYzh3d21YdlpsTC9kaEgvakorVG5MQUxPU0g1Q1A3NDhHVmxQQ25yOXpHTEFBeWtoNUJLdnhab1hlTksvNExPMEVPS003Y2hzaUdCTzhhbytQZTZEYjUvUTZQMTZtMk9pT0kwd0Mza01URWt6am9reDVQUzh0aTUvTld2ZlZCVDEvbVB6VjRIZjB5TnNLelVzdWY1dGpRTmpyUVpJYkY1dFZjUXIyZmZQS1ZFQmp4ck9rNUx5T1poM0R4NFByODdvT296K3BVdmo2T0I0c1BNWDhTb092ZUJwWjUzMy9wK2RxcElnbGRmWktTbW5WOFpaS2JXdjdwSjdpdHFSRlZQZjJySlA0MlRocjB3MThoMnFER0hFTEFuZEpEWEdmbzVZNlJWVEhjWWFIbStuak9WWUxOak5uUFdXRnFRUVgvZnRROU5RNUtHdG42SmsrMlFaWVkzRzNQVkdPTml5QlltVEE4OG1NSDZieXFwYkVrL0VtWXFNeTA2SjB4bklxRnNhbnVIekJscmg0L1JRTy9CR3FwY2srcys4YlJjejFoN1h6RkJuUEg5Wlh2YTB4UC9wTS9xbTRCWERzdGtLYWd1cWpSREhOUnZraW1LcnorRmlsYVZjRkFVQkZ0cTdkKzhPbWxZVFlnUUtwRXFXTzBOUk9WN3AyMU5STUlTcE1LQjlrR0VhRVg2eDB5bGQ1Nm5PSkh2SWFwN0NSRUE0RXZLVDBob0VHcE82KzBBMmdjRWYrdkFIMHRMS05BQ3J6aUVqWmlzdzRmMmxuRVQ5K2wybnlWNjVaRkhTQ0M1RlR0ODc1VEhLOGt4ZFlKNEVoR040eVM3WmI5NUprMWtIcGZPaUIxaTl0QnBQNFZsTzBaS2tMTHN2WTNtU2padk1ZbEo2UGlKdU1tOW1GTVVnL1BwRjAwTCtrZitiaVNsc1hCbEtQZ2JoaGlreEVRM3IzeDFCWWpzN1R2SEJsOStESzhrUGZXNUpzRmt2QlBpWjJ4ZjlkdW5oSlNVbGRWeTJqc2w5bGJMWGhqOVFMeFpublpmT3NnZ1NBT2ZQdEloeWRsTmpydFkzTmpiV2h6cnZGQ01RWElMcEhsUFRjMHdmNS9yRVJIeHRLQ2RXdm40WkdFWEJrdmtGQTBVNmdEeGNsMTdrU2Nidno2VjUxZDhuOElIRUl3MlMwQ25qUGFWdkVnRlFDcnJaTHFXbHBWMXhtN0d0alI4TStFNUsxU2wzYkRsY1hBNGVtVG10ellURHBmMHJCdkNZMStza2FmQTZUb2ZGTVBGb3R2YjJPTm5aQzFNWGdVeFFvTTNxYlZ6cDF5QituTHZOT0MxS2hQZXlKTklTMTk5SDREWENzS2x0TmZ5ejFRcWNrN3ZqY25CUzdkUE1GRGQzODRqM1ljZkQ3bXFrbmVUVUJybjVVSUVYU1YrV2JPc3dHcm8vcWNqZ1lkMkc1Mld4U1hsNWRCYmJRRTNiMjBsNFRRMWZTcitOWURhQXBzd2I0Ky9YZjhaY1dpSUtQRlgxdE1BQ1ByaTVadDJ5c2g4aU5SZzV5cGd0RVQ3QlRvbVFGQ2RqZXV6SXUrQU9PTHo4RlFKZVZoWXpSTVdQbU9aSCtKUW95UmRxVVlMbFdRcUlyTnRUSkRXU0RSL1JlS2htWkxFc0xTTEtPSGMrSDJyUTI1Yk0yRW1ibU15bGNSaU0xV0FEWVExck80ZUtSYXhkVURtcW55bHR2RlJMaUorZjA2akdwai81K1hFejVUcFlEK3Axc1RlNzJxNjVORG5wZFgyeWZuRnhjWEJ3TUR3OHpOdWI4VWJDR2lLU3plOUIyckVVQWxRQkVCOWZVbFBpQU9wemp3bFdXZlVKNm1sTDBKQi9UWE0wa3BxYWlvWVNtdlQ0OWxMRThWd01iMXFhaVVpSHBMaWlvcUt0YmQ2R3J6aW93M1BxcFVqUnljMXVKVEpYNG5iWC9OSC9CTXFQL1BTOWs2dXdaYUZLcjRtVXM0WWp1M0gzMUtQQXhUSEkxUW16V0RxVTFobis5MXlXWU90cCtWamprS1BiakNHZkR6Y25Kd1FOWlg5LzM1MTJVSnM2U2lGSm1TaS81YjVxemltQ3QyTkhqMFRVYzJaMnR0YXVIQTZIUktwVHBEQlVyUU84YU56a3RnS0hsaXNhNnh6N2hWeUtIWHFiZDJkamZ5MWtCMm16VDAxdlo3ZWdxUXE3d1NDcUJhelNEblQ0V3dGRzJwYng1LzY0RUdxMTVMR3hNY0NIbTJ3QTlpbGJjR2xzM2NrcDBvL2twc3BnZEFCUitJb2hVeFEzTHE5SnRMRmhURTUzQUxONmJQem05ZVJMc21uUkQ3N2ZOZWMyckdKWVdiUHhOUXhaZnJXdDl3S3V2ZGlqQjhwYWsxdVlRbmpoRFhqQXlDYWpPTU9SdXlkc0k1VnB2Y3M4bHRiOU9vYUdNd3NMQzR1TGtxd1NMWmFHNTJyR3ozemZiajdKUjNsS2dSVUtlREM2ci9hQVhHaXl2ZlU5WUZnQXNYRndjRkxxYlBnT2hvZWsrZnlOSDRmRkRrbkl5SmliOWJpSFVaa1ZudEZLWTFISUo0MHpzVkhOaGdaWHBqUDdVZmkyWjJBcDM3dVR0bXVzZ1VranRoYjUrZFJ0M052TUMxcGJUY2JyQUNtVWNjK2V4Y3hMa0xUcTMvMzJpK0lHMkRSb3FJL3VIYi85OTdIRnhXREE5b2FWVTF6WEsvZ2h2a2lKeThCOVIzTzE3N0V5NHBrY2FSOGxiNzVXVngrUEt0RnIxQVFxK25WYXFheThVTTZ4ekwwVTAvMW0yanJsVTVqKzQ4aG1xKzdoN3ZvVURnZlVXRERFK2VkbjU5Ulh1dFRtZ1lCSzAyYTFvZlEvZHRzY3p1bDR2RCs4UEZ4Q1V0UWFJMzRzZ3E3K2tTNnRtTGZUOWxneFd4MlBTZjlJODhDL0JpdU1YbjRpNC8rNHREL2JCQ2dKTGpxVkZQRmNMaE54NHNCM3ExZmFabWJCNndOcHlreDgrcUh4MUVLNW9sNnE5RE80bGNRNVFEdEZJMjJjek1URmY4LzlEU29Nays3cUJBaXp6TUZRQnF5d0NoaXhNK2hLZmN0S0Y4d29ENTIweEE0OEcxVTZqa2xtZXM1NXQwci9LQ3hnKzBhTWtpVXRqcHdiRGhmZGtQTnB5Z2gvajVJYm45MmUveXZXREYzYXhjWEZ5R2hXV2F0dkhIK0ZoMEtBVXNqQWJ6VmU2UHR4dk91SGR0b3UxRUJhL0JrWjVYdHo0YjVGSzJZZGZmMEp3TVl6TTRhR2hzTFd2UkRyK21DVVg1eGwvTUNDTkt6S2IycnlKZkU2UFQyMTVoYmhqY2w1enZZbUVidzZWR0ZVZTBaUkpjM0FZOGxya2JLNzltMGkyVWozK0RwUVMrSjhZbXZuVTNwNngvM0ZIQkQ2eWdUWVZBQ25HQndjWkxrcThmUHpTMHRMSXc0Y24vc0VNVFlROFQxYXJuZWNwc0ZUYXNIbDVWR1d4dERZWFFvNGJOZEI4NmVrVUlka1BrMEx4OFNYUE9wRTFTdlYxR2hreE1DSTZTZjUxeU45QTRQU09XelVjTVorckRKK1FVSE5QRW5Ua0xEVVVCbmJaRUpkRWIrVHRVS0Z1REhueU5BZmJoUzZRS3V4WjJvSzBNbms1T1N3c0RBVGNnRWVaZnJ0OUlIK0ZCWkFubjEyNFlBUTFRWmN1b0M0MjQ1a1czQlZwQ2daU2EzUDBxb25KaVorWnd0eDArQ1Z6aVdlcFd4MGZucHBOM3drbnZjcG5BSTMyZkx4NGQ0T21kdnV2b29CNjQ3RzV6Yi9McjVBVmh6UGo5blFkdHhMRFdqcXkza1BMU3JuSmx3SEo2ZTdEYUdPN1hmTkNYUVNXWGw1ajFxUFoxcHlhUlA0b2RQUDB0TzVURDY1c2Z4Mjd1SXFHcHNKbmx4cWVyd3E3dWFpTGZCWUtQc283K1RpTXJYNmZuTmpBL21yVVI5cDVsSnVhTVRyekovVWc2RnlFdThhdUdyUWNRTjFHbmxvOGRwZEREd2RXbkU4UHpzTGZMamVmTHh3ZmJ6WXEwVnFYbmxZODRXdEZMMWJIbHNSU3JqSG1mYlUzM0loYmFuODJNajI3c0JUcEZHNzlZdHQwTkFTSWlQbzF2dk1ldTFUZDhTMFdjQis1ZU5OWllDL2YvRHQzRkx3T29kNXBtU1FLTXlDSjhPdEk5akw2OXpuKzJrT0xyWGcydWJtWlJrSDlGbFNmMzJmclhMWjV5YlBxK21RUDNlSTVmNG5nbGlkU0VTY29PUlZTUG5nVzVhSEtTTnBLSFJ5ZTd3MG1xM3EzZm9BdnVRVnFMTllMZjNpWU9FVzRScFVYbFpXMXRRa3pNSVMrckcwY280K29wQzFRTnQrNU1udXJJWVYvc3pvOGlaMzhGWEhlQ0V4YUFrNzkrNjQ0TkdELzhyUCtDRDNQUERvQjZiNS9ZNkJYTUhJM215dDZZdnBPTzd2V0F3Rm1pQkkvZEFCZ01yUmVMUlVTaHd2UC81c2oxWDdzNWRzenRFc3NsYk5zS3FobHpETGRZZmYyQ1JnaXFGdTVqSmJmamE2c0pDVExVWkZicStsaGN4N3ZNNlRPdjM5c3JtNStYSXA1SkhWT09NRDAxWFJoYWxveTlyWWczQ09Qcm5VbWVjbWZhUEdmVnlwdTc2Z2djanZjY0luYkxZNDZBUTZlZmE5NHowL25NbVJkTnlCVzhzVEgrbnNDekRqRUxHenNvUW5naUVSbElQRHIrOVcyVTQ1TTlMYithQitoYyt4VG1zTVlybFFqWnQ4MTN5WGhsUmRGRCs5bnU4NEhCc1ZxSFg5OGlJNGpESkg4OS9HUStOU3NGaDlyNDNrRThtS2xIUzhOUE9QQVE5WEZmV1JpV0tiQ0lGd3hZcGZYUFp4YU54S1liQVQrWmRUWkNhRU9nMEMxcGJIY2xya3hodVdzNVcvYVpGQ0hIR3hDTDZLTGdqMnN2cUszQ0hKNnNlcTM2aEJMU095ejZiVGxMR3F1U0NGVFJKdUorL0NHZFBPYWl5N28weGJ2VFBWbVJmZWZIYnhHRk1KSTRRVHZlSndnWWltdHJUTVBFZ1JpcU9DTXV4NkZ5L2VUMEk4TVN5LytiVmtpUDZHWlg3WFZSOHQyM1B1bVZWMmN3MTRLTEhDTm95Y1NTSDhUZmEyUWZFUnhWTWJKL3hyMCtpM0NFVjNsSGFaV041TWRRNkRiNitiMzcwQkZ0ZkxKMFh2YWx0ci85cHVkdGF0Y2lrOVV2d29tMkw0TGV6WVc1YlFNRDZFYmZ1VEJvOWVwNjNUdE9xaDBrajdhVk81V0w0Q0tNaHQwcHk1U0Q1c3RBUEc5elZTUm45K3IyMTJRY1NtNFVjRVFZeDgySTlsN3BEclFVL3E1R0FpNVRlcUJ4UGNKUkRKVWhhaTFORElIbStsdFMxaXhCM0hGSXBvK0pneVFkS1h1U3hTVnpRZVBVdzNXL2JLMStmTzRaTzh0WjdOUmlMRTRLYy8yb2RpSVF4RWdjM1hYNXlIQ21vSjM4d3A1QWwxckMxbW9wcFEvQ1RYT3lsZG83cU5IditkS3hGUThZcWorRm1nbGFKZ3NqVDdLUUpudUU4RkhlUkdQc0h5SWxkaWNlODJaR0ZEZXBBK0QwYWFyMFd1QnpiTXdIU05RNG13S01FUkkzVk5PSGRxUFA5R3RvUTZKUE03SHlWVkwra1pzdDVNWWhIdUs1UDN3b3paTXlJaEFyT0J4eDdpSGF6Nm5jZnhoMitiSFdxNFRtS25VV0RWOVZuQVE4ZWMyN204TVdUSCtyTGllYm56NDRtME85Ui9LTU9UNlpDVGpwRGpWWVd3MjdMMFFIYU9QTk1XbEk3MUcwcmpocjJaS0gyck8zOGwxanlWSEF0R3B0eGZnVCtIWEk4SEFSNzBLdW5HQ1J1azdYMFNKKzNyU3hxREM3Z1FJcjYxcHhQSVBlNzd3KzYwUE1mYmpicTNIaTZlK29zVWw2aWFIUm5KSWNHcUQ5ZXllUE5aZVpTaXZMOTRva3dxN3hkUER1bUt6TytQdWg3d0s0Tzl2NVJMck10Y0Nibk0yenM0aktJYUF4RkxxeitiK1hlTG85ZTFxdlc4UVBERTFOUUxrd1pPeWZ1Tm9XeXAyMWxrVk5uTTVLVEFCTHVOaDhmcEpaQlZyODRBbUF0NXZBeWhoLzl3bm1zSTJoUmIyZzZTMzJCYUppdkF4U2N4aU44bHYxeFBOemZyOEE5eWNOaStXdmpiOFBkMjZUSFkwWEczdlBLN3FING9rQ3YrMVNkbytRalRkRStndUIzLzdRSFNLZE1IdUpPalk4QjZtc0hmOGNyWHpYenEyV2FWUHVNbEdqNkxmcHM4UWtPc1kyMDRKMW9oTjNwTVJOVnordzUxaklNVWk2aUNFNmdmU2dDR2JMSHpBdjFMM2oxeDVNUzJiOFpsN2gwa282eEdDeFhvUSs3Yy9aMmJFRi8zMWdFUmlhaW8rSmVKendkMWR0RTZVOW4wemhRQkh6OUpEN2xPQjRMSm93aVFQaVdlUjM0cXplRlg2N0dxQnRnbjRjeklHY042ay83eG1CN3dWM09YdVFhdVNPZmhERjdydmdUYW5KeWNMd2xHd3paaklVMmpmM3ZpdEhMVmtYUTFjNWtTQVJlQndGZW5vcjkzWEErNTZvNlZkSzlrU0lVOHFIRzNwNlpoTXBTWXM4ZVJjZkVWOFIxem1qUUFLTXRKRlBOWk1zaC8vMCs5dFNzUFVjemVVZ2M5Yk9uUTFkVTFaQ1dTWEZTc2x2MlB3TE5jb0xJdmdUdG9XMDFSM1V5Vm9yVHpVMUp5MEszSjJGSjVaOGE4M1RPakVtS2I5L29mdG1ObE5sSUlkZnVIaGt6Yi9ldVhEcldBdlB0czljdEhTZi9IKzh2ekw4azF1UjhTc1dFQTU5R0orL0lNTW9jWklRRnAxdTgrSDB2S01lYjhTejZSVFJkczRjbVprbkIvZTRuTWZMbjVBNU5ldlpHUldBWkRaZjNoOWxBcStNNVhxYThwbXNlT1A2dEVZdy8zM3lhenpyU3prOU44clIzU21RODBpR1huVGgrTlR3K0FpMW10clVZTExxVVV2MFBjWEdsSDBZVkNXeVdKLzEwMmEyeldtaVVNZmlJdTdXUUJrY3o3cURzZ2xtTjFJa1JSVnVzTEREN2dZcy9CMlptTGsxUDkreXQ2Q1FrSklNWFB0d2RjaHFKaW5tMlN2ZUhJSklWVkJWNmY1RDJjbFFKQnFYK3hka3BrOUkwQnBTK0JUc1JhS0g3VktZZ0pCdUVzUS9FV2cwSno3VUhwWjdpaVltSWhaMS9vNHljcUxoY0RYSXNlYnZDbDd0eHVML2JYLzF1V0hpNGFPKzczWFZHVkg2YUVYQmZuYTk0TUt1K3JQOHQ4VGdveXYvMHp2ZWk3R3QvUzBwTDBTdnpkMnE5SUhQSXg0ZUJCSkpLYkcxQnJpd0hSM0NYZ3RwM1QwREJPa05ZK0E0emVEWVhLVnhvZFJGZWh3ejAwNTh2amdxWUtnUFV6dmxiWE1zbVYzQlJMWmQrVFMyWHFUSG1iei9vREF3T3N4WUJLcENnelgrK0t4QUVZZDB2WUtJMUpoVVlMSGhvNnM3TXJvakVPR3V1aFFQV1ZSaFhXV1dNZ1VvWXdjR0NCTTM1bVlBTk1NRzFQMmFNazlNbGlyVi9aZGdoNjQvdVBHalpjSDJ4N1AxRDJHOHdDVXhXRlM5MkxMTktaSThDTHpzN09ibTFwK1RNM043UnhaYzJmOHB3b1ptdlM0OTA3bDhXMlRCNGZFc2Uxb0tHU3lOemMzT1QvRmsvS1JISEs2Zkl0cDVtcUg3dm4vMWlhTTk2ZVN2amJaZkdCd1YvaEYvNDlDclZuTkFuaFpvYmpkZllKSmVBdERuS1ROOUtEalF3VWtJYjYrcUhNbHl3c0xIWkV6Z2tDNzFua2l2bDhEdVlCZFFOa3dvQTZhM2FOazZhZ0tyMHJrc2h2QlFPU0lHejBkZE9aNzdNQk4veHdPSTJKajZoSS8rRUZHNHh6c0t2RitETmtvSVlUQzhWcnR0cXY5WkpmRzMzaW13ZmFITWtzVHJTMFg3cGVoTjJxYmM4S3pLRGFGVUVlcmFldXBxWUdSQ0NBKzVYT3lTQjhjUUNLVXY0RXpQY3ZBdmpudFQ4ZGpNSEhKRWZUaDhvUTNCRFpnQWhZR1FiZm5iVVF3aGpFMmJBSUlnYTRTUWJtMEg4TTZ5bWc4MlBJd0FwQk5RTlI1cWdPYjk4T0hPWEEzT09FalZPcjY5emp6c0JDMURJN1dPcFU1SHgxQnFOK1d3WFJaaUgzNTZNU00yYVRIZmZpa1dHSzZLbXlCYUJPRWtvVTBDOXNWR0hXR29nTUFkcUFnVFFCVFNLcHNaTDcxbGNVYVRCTi9sZXdWajRvb2hRa25GUXFlZVFOWXVnK1kwTWdFQUJFWDE4LytWaEh5MzFXU1drTm9tRDhlV2ducm0vbHdkY1JQZU5VTGFmc0VHZGVqN3FjNWl3NVBmNUNRdTJrQ1NvTlJyL3laeGxsNnBWK2p3V2hjVlhONVdKbmRmV0lwY20vWG5BQlZDSTNyQkkzdFZIa3lTbVBORG8rZ1psWE9UWUphT0xnM2NWRlZ6SVRHQTQvYVl1SE1kNVVFcjZkaHFVOWwrMU1KRDhLbVNwaHpRZmVVRGlMTDJaMGRyL2RTNzBobVNHWFFYajl1YU1UTEJUNFNwZzBxZ3MrT3E4TXVRY1dpTE9QeitWWXNacVM3a2VQbGgybTkwOFpacDh3Q2lhRU0vTXF2dCthWjN0TGgvOVpFdy8wOHdhUlNNSDROTi85L0h5RVA0YlhJaWZlSExQckxoakdVdmhMUnEvc29FQzIwc1l0Ymw5Z2FHaklRVFNtdHhJdVNQMVJzUmNFUmUva0g4WDRtS2V3OUJMa1ZwaGpVSUJTRlRkeGFLZkpVcXBDdFZLbUJRWE4rRDMxdTRNWHN1WlBmWEhHSXB1WTZBdkVKRFVxOEtiRzFCaVQ5bFdGZ3JBdERHem82K2VFWVFydGk4dGdVS3BzelA1ZkFSVjAzN1JOWndaN214MDdGd1Z3OFFYNjNmSmxsejZVaTVWMUdRemJIUDNxSjNsNkN2dTR1UjhQaGk3OXRXazhSWHZtbWZReGpBMFFuL08rUzlZZjlLSFErK21RZXdNOVBXSmtYMUF5YitCSlA0dlBVcERQWTMwa0FZNEZZNFFoSnhtT3hhZzVDcXk0NVErUlNZSWg1M3RKODJrcnhnZ0NxMnFDdUI1WmVMbUtRRXk1RmVOa0JJRXU3WkNxalp5QmdRSGdxei96NW9rbHE2TWpmY3NucldTK1l2RWdURnNiUkNzY3lQUisyV0NYR2RkUG90MEh2ZjF6eXppdVd6NUpoRVZUWHNGZmJ1eFZyeUFHanVpYXlxSnl4TEpKYTRLM1pHMnNUWEJ5dGRxOHdJbXkyQzNIMFhBMGRjYTUxakwwNCtlUHdvNnRlRlUrcVlwQUsyRXJkMmE4ck94YWNGWkNWZFYra2hWV3dreU1JcTBSUHludjdKaHV5STlMaHNOWmNuVExlQVEvRkNySXlpcE1kTmgvbTZWWE8wVjFRekNGRWlITFdKNm05QlUzb3pVaW82dEU4Rnk5c3kwNVdzdTBKVVlvMG0vMDdRQWhlTjNGOFgxa2hhQ1pSQlJVVGE3UGFJYWtKdm5xTVZVL3FXRDRyeStUU292YlNsZHZQSFUwZTJLbnp0em04QTcxd3p1YWFTbVNqWnZYWmx1bnJ1Y0JuWWxOWlUxeEVZTDhBZ0xnREY5Nis2VldTeGdXY3lnQlQ1UzlqM0Rua2IzT0U0TGJGS2JlUWk3Q3B5aW9MNk45eDBkakdmN0M5b0x6Q3BoVlByeC9XbnBMY2pzdUxSOGszRlBvODl5Zk9JdUpGMFpBTkU2MTJ5aWZBbmdscGtZS3FJc0NDOHhUNU14bVBhYU0zcG41MGc2UFZyVE85L2p2enM3TzFYeW83cWk0eWJ6cVJFNTlsQlY5VzQyQkcxYXF6ekY4Ymxyb1hkU2FlemwyVzZMTXRFaHFTanYwOVl1bWUzRm9ZTldjczd4WGF6dXdxdDJhZG5JK2I4eit4WWljNXVpdTlpcE5VYk1KNXh3VVI5cXQvM2pleUpXNUM0N2IvTlo2NEEvZ0JCUWFCR1RyQkJxUmQzRmo5d2VjMHRzK1VmLytKd0RaVkE2QXZzWkMzcEl6Q0YvRmdxR2duczM3aGNPMnVTREk4TTBOd2dzUGZQSDFoUTFsZm9Kb05DemlkVWV3QkRjM2NrVGxFMi8vZ3hnWDJhRDFSNGwvdTZvcXlXYkIxK3RBbkI0YjA3MC9YQzdrUGFoZ0FIM0c4QUxCVUg3SUZHaXpnb1Rwam1TS1lkTStYeHM2WWp0a1FoZWdtRmVzNk9JbWd1eDF3K3RQcVRxM2g2MVlGeTNrNXFBZ0VDYkp2N01BKzN3MERmS0tVWURCQlE1NHF6QlNQdmZ6ZzZqbEhSMDVyRGtKc0FBREFhVytvUUhJRlg3U01Wc3pZdmhmR2VUcENWTEV3MGhwTURXUy9UR25zNWpCUjdjcm5ySHRVR1ZYUDNuTW9WR09CV3BtbGZkNFJaanhpU0hIY2VhY3BpMTF6YzJ6d3NhQ09OdjlaUCtHc0p6Rk8zWFpHSzBRTXhUTE5ac3V4TXBSMHFtZGVTejRUL2pTMHRKKzhTZkd5Qnhrb29ZOWo5OXdkMzFsOHd1MlBMTlR3N3V4OUozV3k2dEJzU1BBZkdtK2ZiSGZJYmx2WDQ4MWYyWjZKS1BpeDdqL0ROczg5dDY1cHJLSm9PdDA2VXRaMDY1Zm53Q3pSM1d2UERIUkZ3bDV1RHZmbmU2amlNdlUrS0IzOTZaQkZWMGNEWjJQUWRyQlhuc3hVRTh5aUdxdWtXUDNMZWJ3QWppM3EveFgyQWZGTEF0amZFcjBlbEFrWE42QVJxVDYrM0NqZXlzRWkvLzRiWkNPem1penh5YXpJdnVINnJHeHNab2F2dTQ0bmtWMVp2eVpYL21KNkRJd3p2R3hQemM1SnJ0MGZrVXVtOE0zeHVVTXdtaFlkUWxkbFdEMWhXL1MrZjRrNnVxZkpCRWhhNFEvWk5UeTN1bEVucnlRaEpOcW5CUzQ3RTZKWXE0VHQ1NE0yWHBvYWc2ak9mRTV1cmdNRHc1bVN3YmRmUFhpeStXMTZMWTdYM0pGSzN0V3hYNnUvdGZobm9Ib2hZenFoL1Bobitmazk5czNOS2JqVER4ZCtvcG5SMFVSNC80ODc1OU9kNXdWdTlOZzhGUFl5WGw0ZUFCaDI3ZHlLay9Fd3hhd1lyVW9wUVprSnVSbkw4dzU1aU1ZQjNZZktTeGNCWmVDUUhLNTNIa3Rua1p2eVlDdHNWQnhIbnp5TjFhTWVRaTZRdjN1ZHR3c0xUQVRPcS8xcHUzb05qeGprK3ZRNFRqaWVtQXpxRXJoREUvL2Fvd0d2V2RtWXNWQnZjZzNuOGgwNmlQRWdSWm1YOHh5NS9sNnIzNk11NHY3cUtBVjMxOGJQaGhnRVBaWVB2YXlzMit4U2lGRzBhOGo4YUs3MGRIUlkyNVNTUHBnSzNCZG1Ra2tSbEFjaVZIQkJicjYrRityVGpMcE1YNUNaUlVLQ2owb2FSVmgxeW1jVDUxaUp0bElpUU9HQkdtTW9VamZ6UmlZejJHT28wbzN6M2hHYlZIanNJZGFKdkQrc2lyNzZib3BHN2FWTnBPUlR1ZzAyNExlM053TS9Bb1hGNWM3dFVpMFNMWEN4MW5ZemtXM1N5MWg3eDFjUytmcmdvdGEwZURHeGtaTlRjMlBzdDlJZ3ZpMGNsRExaMDNDWkNZWmEzRjhLQXJqMWdLOEpLenhXSnJoYUVuY1BGK1Y0QWtGYUdETzd5dkRaMVpSQlkxa2hxN0RiYXZsSnhoT0RsL3cwdmUzc2dOUUx3djBPK2p4VVlSZkMwN3VSeTA4bDRVV1NqeEJBWUVXTmNIVTJ3S3B6OXJ5UWcyQ1hKcGVpL3VXeHFVemhOMWpYdW1hV3FkaHJiblhqelpKbGNDclRvL0tpbkx6QVI2WFFTc3lwZ3NtRlRRTDBxdm1pd2xGb2hxaUYrU1YvVlo4UDBBQlFHQW44Y1psOXhROXgzajY4SGFIR2lpRmltZVAyNlFCcjlPL0l5a1ZCZDI3cml4MkdrY21QNjVDOWZFQjRjOGlUdWNUOGh0SFg2aXRoanpzeS9DYjhLWDk4UEpGRWFMdG4zOEE4VDJjSTVadVlaN083SGVqNWVSK2E5RjRDZ3R1MFRHSGtQV0hoK1JwRmFTeUw1c0t1bGZCNXVibXVFMWJTT2lsUkJONExjTGgrQzNPZ1JBS29zaFFXdUY4aE9Gb1FLTkpSQ2c2aWw5OVBTbW9zQ0JBTjluU3d0LzJNRHF4WmFUS2FSOHFMSTNoSmEwanZlL1hocTN3VWJhc2FzQlZFSFJQVi9XUWtRNHpCNk16WU5XZ0RHTW9sRnp3Qmc3YjF2cnRUSlFkMHc2T3NEU0FJQkdkaHdaK1ZxajQySFN4aFVmK2l5Q2kzRTloaTY0NGZlZDRsT2QxTXJPb3NiR29iL0Z2YkhHcEd2RkZLTmFhMEJiTW5LNFh3VzU1bWxaam5lN3VHaDd1OTZ6a2pnNlBob1pvR1Bob2habno3NGViVmNLYzBtS2p0akJlVUY0SW1FcWkzOVNQVVh5SU1Sdk54eXpaNHVVdUZvZE9taTNZcXhlSEZiNmw4Rlo5aDNQUXRJclhPd1BBT1NhRjRGb01sd1ZJK2t3a0ZJT2NFVFpFU2k4MnZyQVFkSDl6RG1EOHQyL2YvcDFDOGZTY2IzTHZOalJRNFRxT2V6a3JDdHFsM3N6MzRSeVZnc1FjdzJTU1IraFBVVUlNUElsVS95b1JmNmtHTndYZnQzeDNmek9ReWxZbUd2WDNaSDF3WVdFQkVEcjcrL3VBZ2hMTUhnTGN0cGVTZkZXajRZSWR4SUtYWVF0WkFST2YwNG43cjZzM2s0Nlhhblg0blc2UW13Y213YnZqUlVWRmJZeStJUkR0cXdsaWZJR3J3WitTSkhRemwwMzMrdWUwRFEyRlcxWmgwWVg1K2N2RFlvZi9oT1VKbEYvRCtrTk1JWllGb0ZpWDdqYUU5T3lSenJJWGtFN21RWmtLNjFJRVluOGdqZVBMM0VYcDdrL2JXa3JrSmdYYjdMTzBPV3dvMUE2WksrSDhwKzZxNG5RVEtmVjRkeXAxM2ErVjdMUXphV0MrVU9lZ3A0b1kxSVNVcWFzYW01Z0Fhb1BZbS9PajFNTVZkL0J4bkV6TWlwdnc5N1dKTWoxNjMrVlFRTGJHeDhVWUtWMUVxZGtLUkVaR3RvUUxTNnBOOStjN1o3eTBHLzRzNHJHUkt4RmcyNXVZbDFlNXV6WnJsNWREVWNzaUVLWFB6RkZjWEh6VHpQUGtDVVo0djlBNTh2RU9XVmJGT3NpTFlaRkNvYUFEekQvUnNDR1JWYjJ4RWhOanVDSFFDNnVXMWxZQkRRNXVicUhzb1Y2aU5WOXI1VGRqSGdmenpSY1hGOVdZRGVxZk5qOFg0ZnpQVVRQMVhkei9QZFQwYjRmNUVSKzUvY0VFSDhzS0V3UVVGUVZOK1creUZtSC9BVkJMQVFJVUF4UUFBQUFJQUpONFlWZ3hHR1U5dGdFQUFEY0VBQUFNQUFrQUFBQUFBQUFBQUFDMmdRQUFBQUJrYjJOMWJXVnVkQzU0Yld4VlZBVUFCd1orNFdWUVN3RUNGQU1VQUFBQUNBQkxkMkZZeEl0WVJ1Y0JBQUEzU1FBQUdnQUpBQUFBQUFBQUFBQUF0b0hnQVFBQWJXVmthV0V2YVcxbk1UY3dPVEkzTmpZM09EazBPUzV3Ym1kVlZBVUFCNDk4NFdWUVN3RUNGQU1VQUFBQUNBQmRkMkZZTlUzUEZJZ2NBQURqSGdBQUdnQUpBQUFBQUFBQUFBQUF0b0gvQXdBQWJXVmthV0V2YVcxbk1UY3dPVEkzTmpZM09EazFNUzV3Ym1kVlZBVUFCN044NFdWUVN3RUNGQU1VQUFBQUNBQlNlR0ZZUVV5bm9mTWRBQUFsSUFBQUdnQUpBQUFBQUFBQUFBQUF0b0cvSUFBQWJXVmthV0V2YVcxbk1UY3dPVEkzTmpZM09EazFNeTV3Ym1kVlZBVUFCNDE5NFdWUVN3RUNGQU1VQUFBQUNBQTllR0ZZeEl0WVJ1Y0JBQUEzU1FBQUdnQUpBQUFBQUFBQUFBQUF0b0hxUGdBQWJXVmthV0V2YVcxbk1UY3dPVEkzTmpZM09EazFOUzV3Ym1kVlZBVUFCMlo5NFdWUVN3RUNGQU1VQUFBQUNBQUZxelpZMjY1NkNlZ1BBQUEwRWdBQUNBQUpBQUFBQUFBQUFBQUF0b0VKUVFBQWJXMHVZbXRwZDJsVlZBVUFCM3Bzcm1WUVN3RUNGQU1VQUFBQUNBQ1RlR0ZZSlhRY0gvWURBQUNIQ0FBQUR3QUpBQUFBQUFBQUFBQUF0b0VYVVFBQWJXMXdZV2RsTDNCaFoyVXVZbWx1VlZRRkFBY0dmdUZsVUVzQkFoUURGQUFBQUFnQWszaGhXQzBzbHYxcERRQUF3SXdBQUEwQUNRQUFBQUFBQUFBQUFMYUJPbFVBQUhCaFoyVXZjR0ZuWlM1NGJXeFZWQVVBQndaKzRXVlFTd0VDRkFNVUFBQUFDQUNUZUdGWUNvYzJFbEFDQUFCZUNRQUFGUUFKQUFBQUFBQUFBQUFBdG9IT1lnQUFjbVZzY3k5d1lXZGxYMlp2Y20xaGRITXVlRzFzVlZRRkFBY0dmdUZsVUVzQkFoUURGQUFBQUFnQWszaGhXQ1R3Mi9nNkFBQUFPZ0FBQUJJQUNRQUFBQUFBQUFBQUFMYUJVV1VBQUhKbGJITXZjR0ZuWlY5eVpXeHpMbmh0YkZWVUJRQUhCbjdoWlZCTEFRSVVBeFFBQUFBSUFKTjRZVmdVMU5JUExnUUFBTmc3QUFBSkFBa0FBQUFBQUFBQUFBQzJnYnRsQUFCMGFHVnRaUzU0Yld4VlZBVUFCd1orNFdWUVN3RUNGQU1VQUFBQUNBQ1RlR0ZZaFp5L2FDNG5BQUJ1SndBQURRQUpBQUFBQUFBQUFBQUF0b0VRYWdBQWRHaDFiV0p1WVdsc0xuQnVaMVZVQlFBSEIzN2haVkJMQlFZQUFBQUFEQUFNQUdrREFBQnBrUUFBQUFBPSIsCgkiRmlsZU5hbWUiIDogIuWvvOWbvjEuZW1teCIKfQo="/>
    </extobj>
    <extobj name="1BCC2C28-871D-48CB-8BE0-2867F7803ADB-6">
      <extobjdata type="1BCC2C28-871D-48CB-8BE0-2867F7803ADB" data="ewoJIkZpbGVDb250ZW50IiA6ICJVRXNEQkJRQUFBQUlBSFo1WVZoWWoyRUN0Z0VBQURjRUFBQU1BQUFBWkc5amRXMWxiblF1ZUcxc2ZWVHZiNXN3RVAwK2FmOEQ0anVKRFRpaEtWbFZOV28yYVQ4aUpWMC9lM0FKdDRDTmpHa2JWZnZmWjl4a0RVNHlrQ3k0OTk0OSsrNGd2WG1wU3U4SlZJTlNUSDA2SUw0SElwTTVpczNVZjFqZEI0bC84K25qaDNRbXM3WUNvYjJmLzdoa2tBeW83eG5rT0Vac1pONWlQdlZmV1RKbWNiS09ncGpHMUN6c0tyaGlJN05rRUNWaDlvdHh1djdqbS95ZXVkS0ZralVvamREc0l6WjYyMnI1bGU5a2E3eU5nejg4QmxkWVFZa0NIakhYaGNVSklYM0tIUzlMSTc2WVlsbkk1N21TYmYyZFYzQUduOVZvbzRPUTlZSGJUT01UZkJFNXZIUUV4M2FaS1FEeHZpOFdqYzRSUGdOdUNydXRaQlQzQ1l1UzY3VlVWUWMrbytpRDMweUwxcnYvVXU0VWNBMzV2amx2eGJFdE8yVkoxY0Z0QStxTUM4SUZkRzh3TTB0SENFa1lCNFFHWWVpRmRCS09KM0Y4TnBzamlJekdvMnhDNlNSMktyemdHMmc2Wm0wZW5GeThOdW1jZnFYRGt4Rks1MXhvL2FQV3BnVEgra2VwdGpPK3MvcnJ3MDJ1aWV2eVc2b1ZadHVPRnprWWluZk1iYjdtU2grTzZXRDNLTEFwTG9CVzJBMjFyVStTdU1QOEpqNFEySGprRWg0RTZ1T1B3ZWxZd2NVRzdNNzc1dW53dEU3bTlHcTdMQUIweDBxSGgxK0FlZmtMVUVzREJCUUFBQUFJQVBsNFlWZzNlT2VKdVFFQUFLTTRBQUFhQUFBQWJXVmthV0V2YVcxbk1UY3dPVEkzTnpFd05UY3lOQzV3Ym1mdG1zRkt4REFRUUtlaTRpNHNpS2RsRDdwZm9IanpKQ2lWM1Y2S0xDSjRFVS9pVWRHRFp3K0NQK00zNk1rdjBLTi80RGZVNWxBb0pVM1NhWnRKbW5tUWJiWkptOHhrTXBOazkrMDhYVXpHc3pFQVRKSmx2TXF2YVo3MnR6Ynp6OWZyZzBWK0dkMHZyeDRCZHA1RWluNXY5NTRCNXBERUp4ZDNHOUh4MGVjWE1BekRESmlJdWdOSXNsTGVWeG5JeVBSVittT05zbkhHUHFUV0ptQ0xROEtLQ3dqeWFTcGdpMFBDaWdzRTFUVE5OT1hCa2xWU3RVeVc3NDExUlptc0E1VGJtNzdhN2tWTzFjaTZSRnVMYXl3bkJ3Y2tLc1VKcllkdzh0QzVuTDVNMHdKc1ZFWEpxZEowOVFWdFIwWFhJU3JyN2xSTzYrR2RDTFNjcXVWSVFRUjAvcTZyUVRQcGV5TTVUUlJYUi9YNE9pdmxkZlZseUo2akRrNDZtYVNWVGU3N1BLVjFjaXBscTJwUzVTanJ0TjlvVkJ6QlJNN3kvYmF1NnZEallSZGdtb2ovQWhoMWFDZ29yYStOdjVPK3NHY0c4Uk1obGErejFWYm5GbGUzNmg3YWRzMWsxZUFOenZoVFBpbEJ3b29MQUdlbXFZQXREa25iZFp3ck5OMURCNFBKTkxXNnJ2UmhSSm9jT3JLbEliRVdRSVlVSEp5S3VyNWdmZC9zdXkrb2k2YkZkNFpoR0FiQjlPY3krdHYrbm9sOGNwYkc3NmMzTC85UVN3TUVGQUFBQUFnQUZIbGhXTTZDR3hMelZ3QUFQRnNBQUJvQUFBQnRaV1JwWVM5cGJXY3hOekE1TWpjM01UQTFOekkyTG5CdVo4U2M5ei9WL3gvMzdiM1NDU0VPblhUS0Nla2tlMlVkMmRsa2hhenNuVTJFcktQc2c4amVaR2NsODVCTlNObDdDOW5YNjN5K3Qrc1B1SDY2M3JkYnQwOThEdWMxbnMvSDQvNTRuOWU3Y0RVVmVXb0taZ284UER4cWxJS01CaDRldml2NFEwRkdBTDRUZFUrb0d2eUgzRkZCendVUGoyTU05d2VmS08wTEJnOFBpb2VTa2RMMFROdkU2RDFuMFVzNWRrblVhQXlKbGFRL3M2VHFERGdtZnBsNjM2RmE1OWoxV0ZaZVNhbVBNVG5tWWUzMW9Wc2pEcTdLOVF5TmhscS9HYjhHUHV3TWFBdkFxeUNQRFhIUCtWRFFkengvODhkbjRzNjZDT1YvNXp5czBvbzVqMkw0cjA3U1hvbDh6b0lUa1ZUTmRGY2lJamhsMVpISzh0bERjM056TFZjWE94Z001dG16Wjk1TjZibldFVm4wNFNIYVJXNkNySzlmdjJia01kejFGRVZnVTVTNG91UUlFeXV5NERBVUdsWS84eXFZZ3l3SVdsRm5Vbk5MVnQxY0w4RWlPU3ZmblAvazM5NkM3VVRwaXlidnh4Q0t4MGprbHk5ZkhGbnZZaXV6NEVqbFYxVjY2cENib1hPQ3BmbjVxNHM5OFZGUlVheGRuNXBNblNZNStLWjk4Wmo2cmppeHpvS3NiS3lzWDcwUDF3Y2tybGhwd2pZMk5xNE9qYThPZjFhOFJDcVBJUHY1M3NOUUZicWJseGRuZjN5UFoxWlg4MGZXUmpjT3E2dXJvVHk2MnU0UVhVTStFUUkwakZqS2MyKytnMWJpM1BGNGU4YUV6M045dENDU2tUZGR5S1Z6eXgyTUl1bGhZRlI4ditWZExxN2N2RHhHQmdicFQ3RXdGSkZVZDZVU0dpYXJQdTE3UCttS09KTFM4Z3cvOGpaRzVmajQrRStkMDB0bjUrRTExM1JSci8zaG5HY0NxVkdtVEtHbWxaTUlLYnBaSDJzcnEzOVk0MHZwa2I4L2Z5YjFXOTVHYWFoL3NCTjROdkxYUFlOaSthcDFQbWp5bmdJYUVpV1htSkFBa2EzUUw2RUphN2VzQ3F4aUVLMHVUODZDczNadFRWYXQ4UHFmWVB2NmxHUmwzNnJrRWFZU3EwYitONVZwV3BrYnJSVUVPMkMzeUlKZ0tQMFNCc1A2MmY2M01SRFpvVFhYTjhmYkpRVUZRMVpJcXZiV2lkbzlDQjkzMjNYTnZpUENBMllVR2g0eDc1VU9mZWNwbXE2U0Y5OWp6aG5YYlZsbEV4K1NhLzB2M3BRcGZTVXV0elZWOExUZUpmTnFRZUx5WldNTS9zRW53b2hZTVBRNEJSaDllTmZDbnFkaDJVVHdnc0JIeFRWWDRhUXpPaUw4RVhZOEZMa1BrZmdMVWFFcERoT25TYy9XVU5JTkRLeEhoak5PTWFlMU1DeUdqQlg1UWtvZ2Rjd0txVjAwWmljQWZzZmEydHJKeVVsRlJVVnBhYWtKbjVWQTZxRzNyekNHZ1lnaldZa3JIb1ZDdDlaVDZtZHJKMU96VDdPU3R4ZGYzM1NaOUlUY1NGYktiV21SWUtKSytQaHhiSFEwd0FQUE9Mc29DNjdvNU9Ra0x4K0d3SW9PeUhQR3ZYMzdOcEhYT0RvbUprK2o0UFRVRyttTlZCYkIvRGc5UFIwZTFuRHptMW1tUnZqQnpra2NRN2M3ZzBPUnFmMHF5c29YQyt4WHF6czdFaDdidnhpTmZVejVrOS8xZXpVc1A0WitqKzBEdnh4S2w0VEJSSFdZM2I1OSsycm42cUtGa2RkSUY4R1FQVVMyVmcrUlJhRVg5engvWkVoY0hVNFlnMG9KZXR2TjE4ZVYwMkNDWGFvTmZKQklMU2UyeDRIaVQxYWlvYVgxY0hNRDlTNVp5aGhZTm5Tak5hRDF5N1ZpK3JCMkRxeXpzakoxbDlQang0K0RvSFRZM3dreW5FTXpNek9UazhrOTVwN3BEcmEyUllXRllBd0pGbVlMblF3U3J2NFN1b1lDYko2eDM1NS9XQkJNeVJXS0RtYTAyY0Vqd2VlNTc1WkZvVkExc3ZZVkZQWmNlOWljc2w2Q1hnSW1JK1BxYU5xaHpLaEptSTl2dDdibDRzRkhSZCtqeVZkZ2hXSnRheXZDUXV5VXprWC9VZiszWHdoU3d2UXNlSUpGdGY0RHB2UHZ6ajgvdGs1c1VNU3VCZkxiM3d5OUI0Y0hzQnFhNlZWSFJrYWkwS05XeUpiei9XZkd4dXdvOUtUZFVYYU1lR0ZCd1dScnNCUURQTkMvNEE4RlF5STFpVFZwUHJraVhqeU1uUDdud3lJQzVvb3ZYejRvNW9COUhiSXlaeUlKcFFsL2JOZFppV3ZTZXhINmhvWi92WnZBbEptamNoc2FHZ29MYlRCWE90RjEyZTdVSm1KU0YrWkk1anVvWVNza2M1UmNnZ1U1NHVFT0xVTmlQOEYzNG0xcWVNUHpsdUN5VVZhSTdEV2lUNDJOWjJORk9tZEhXeUt1cTdHVGR0clQzdXQvR1ZKeVordzluSndlWWl2YlRBWjNqa0UxcEJtS2ZER29saUpxRFBKd1Rta0pLUGtNai9pejArSzBJR2RzbkNHWGJmMzZ0WmpiT21ULzVrSmg5ekVCNkc5NVNiUTVIT0o5L20rdjZjMHhrZFRQcWxjeFExWXl5WTJaQkh6cTBnUlJGQVF5NmlGV2NRMUU5MTZ0V0ptOUpYcjJRTmlrYWhBcEppYm11L0lEYzNXNWM3Vzl0bWJLMUxselBERSt6c0RBUVArejQrelN4S2x0RXpxL1YvZG5KNmJEN0h2bEdZTlJRQStlUGlFL2ZoVk1JV2ZFQ3VsUWRTKzJQdkF6Zmc0MGtBbUZEbUhkUFRnNEFLdU5qWkc0L0RreFVmdmx5L2NEVVppa0l2cXp2ZHhidmJzNE9TT09rbnZKeHdSRE1iT3diS3l0Q1lFRkdGbjdiTTFzVVFhdDdmNzJUVnBIUndmTURoNHhOamJXMzk5UFRFeHNxeVRRZGlCTFI2U2tibnI2bEU0R0RtRytkU3VxYTJGM0JyUWl1OSsvdVo3NHUybythcytmajB4TjJWVG9tdHoxNURwcnhvMGEwcHBNOENDN3o3S3F3MnpPSzMzRlN4MWlla3A0OUJZZTRiSHorMkk1MVlHRWhJU1ZwcXNqa2xGRVdCZzY5bGFYQTM4OTdiWkMwZzl6ZmpXL1d6Umg3T0krbmt1OUh6czZaSU9nNW5wRyt2cGd2Rmh6Zm1GTWFXSGgrc0dBUkl2alhORDAxbytIbVh3YlJKSFlOL0hYYlgvKy9GVkN5N0NibCtXcHpNZTB1Ym1abHBZR1NtL1dKVkNBSnd2ZWFWYXgwM3hXV2xTRXRhOWxGM1pkQlZVbzdMWC8yYWdzN1BYZ1Y1UllJSUZUdUF6bndzSUNXRDQxdjZZdlgxdzN4a3VNL1M4ZU0wUU9JYW1qV1dxblo0YUh6ZmlZbUptWnhjODJxOFRlSEFWa1pqSzBUSXNxZVJFekpCNC94VXp4a2tsenhhc3oxcXdlbmxMM0xadzZCdWpSZHJ1cXE2dS9lREVUZDF2ZTB0THk4bVRBWHk1YlBkUjBlQTFwRHBQT1NFeE92dGs0NDdmY2wxeldjdGxRVWFGZU52RlVHVytWOHNzVXNUejVhaVE4SWdzT1ZNRC9lTWFEMTdnWnRBSlZPOURTeWNsSnpmdkVsdGRrMVdWbFpUTjhqL1NBakUzYTFlaVhtRlJCcGRwNjk1dG5SZVl1SkMyZjhTZXpndXZXcmJlZi9YUVh6SzR1TDNnU0tZM2Z0bENYYUZPT2hZTjlQVHc4ckhYNFEwTVN6QndWQ2tPVlAyNzFnU01ReFlXRjl4ODhBRFU5Q2hRaFN1NDJWWjIzZmtpdU9ocEdUVXY3cHNuSTZ1SmlSRlVDbUN5SFFlZWNJNnVvNStDYWE1QkJYbUZoWVhiMlMvQVdvZ1B0SXV2dDdaMXJaMEVkUzJKcUJqTVZ1c1ZGUlJ2VERpM1VZZTFJNVFOUll3TURXeVF6UnVVdVdERmkwV3JMcXZxbXBvdlp0bUNnOENaOFB2czlkeDg4ZUZDZ0dXSEtGSkhGRkFwa01MNUhrbFcvYktMUmtDZDlwV29TNFRwQUhPTUFyTEpySVF0ZWllQ09tTy9yNjVPNDNLUFZ2WUpqVkhnZlBKRGF5b2VoQkZLM1JndWVKL0s4S016UHgyc2ZzUk9ZM25JSGt4YVJpZG9oTTdROVRXMmQzMmZMZjRUZ1R3WS9yT1RnNEFDai93U25rUDQ0WkFWNTlmUmNBS3Jlc2VhYTFWcmVQZ2VIdzZHL040MEwySXorY2FqRmtuMndjSGV2eWN2cjJqaDBacjJMR2g0ZEhiMDRPNWFYa3pPclNKcXhKMDBsRTBWb0Z4M3V6clYzUmQ5NnVnZjl3bTMrRDU0NnlXVTVFZHl4ZEtGbWNNZkU3VG9SUHRiMVV4cFAzMW5RYUtEYTR4UUROOUV4b2NaZFlZQWs3YVo2Q1ZMODI3L3FEOER5Tm5udUViaWpsYmllRjN4b015blhMM2x6dEhseWtISGxzenJJZ1ZFaExRVDZGbGRaUE5WTGFkdTdndy9LUGdCZE45c3dnZE03THJhWTlsUUV0aEp4cG9LOWN6ZGhqNk5xdmYrOXVOYXJqZHZLOHNuVnU4SU1rVzRldUlzeVNCTDlHVXJtNit2YjFOUUVxcDFJS2tEV2E3WTFzRDJNbG9VcWRINSsvdWpJUGFicktSMlIrZUFuc1RKUktzUHFmMmR0WU5FeVY1Z0tiT0JSRU5MaXYxcGxzcUk2dmZqVVpOK25Xak1xblZkalR4ZS9Kd0dURjJSbGtMM203VFRUNEJZSmZXY25RTmttRXIxdy8vNzkyUW1uZWtQUVM0ZkpqMTVGUkVSWXBRaWs5cTliQmxpZFZtbk1sT2VlKzVYWDJjRWNybDlEOEhBSE9sS3RPOFZuWXo4WGZxTkxmdERyckRvdkg4UG01dTdPZzBBUUJiZTlHa2cvOFJIL21XNHhDWFFmak5LcVh4Yjl1Y1BNMnRxNm9MZ1lkRG84UE5UUThzMlA4MkN3TUdlZkVzaDlBaThGUm5PQzE2a1lOYlRjMzNjQ25IUVZGaE1SRVpHUVVFVi9iak5KU2sxdGRGN3FqV0o1c3J3Q3lxdTR4OXpHMmpyd0YwUDZTc3d0a2FNeEhlUEhBZ0paV2E5Q1RjSGlOdndoSGo4dHdTMTQ1dEcxMmJ3L0RpUks5S09xQnVvUWRjamNyZW9XMW9nQUlpbW1temRQZ0ttL2VmTUdPTkRHSVdCZlFrTENxcXFxU29RQkl1RjVuZ3BHN0kxMjJVUTdteUdQem9zWG1EWVR2TVNTQnRwZzRWc2tWY1FtVGw0U28vTkIwNVhubHFQejlGUWt4aTErR0FWWWE2K2FTSTJNdWxLT3hrQzYyTm5KU29hOHZIeGI2elZaZ0dnQ1NHUlMvL0x3OExDcXhNVmZRTWlzWFlFMmc4aVNNWnNoLzg4L3lyUVNSSFRNZkNlWkwxVU5SeCt2eFNhRmxIU3hqdXJrUWNteTRNMEgzS3ZhUUQzb1FseUZsV2ZWNG5yMU9jak1yS3hXdTlqOWZRN1hQOEpRQ0N5bkM4bmpwMGxBUEZOU2d2SmJZQ2l1K0RYQTF1eStmNEdZeGFua1RkYzZHSnVhZm9KSHhOcm1SZTluTm4rMWF0VlpuaW1NczdocGZMSkR4UHdIYXZ5UDJhRFp0TDQxNlJ1YVptUmtSRTI2d1htQ3hmZUxGMkhsQ25tUXJxNHVFeXNybUpLdG5SSWRFYlpTR0tOQ0Y3SXlrR0dBWUxBaTVTYjdGbVozR01EK0JLUGl3cG8zWkpXYm0wc1FHREN3d25McjFwaE5kUkMwOWUvekJJdFEwOVpXYXp1N2tKQVBTbHlnNW5nTTZ4ejNGMUdOTTlIOEhwOGNrejJydkhLRUE1Uy8zdHcwOE5LTXlQcHVWakZSWnF5cW9pSjk3WGFFMTB1OHBGcG1xdERlM3Q3S1N2NG91YXFqby9vUkVGb0FzN2VjYlRmKytLR2lPOEFSUmpzNWhEZUFWSWpyTnVlbnBLU01YYXc4cW9XaGdrZ1VuajkvbmwrNDlKUk56c0pyMGtzdjRkRDc0bmZURzQ0bGlUaUZmeGQrcmk5SGtOVGppa0RyamE5T0p4SVNHQklzUnRhUUF3ZHNNYVRtek5aL2U5c00zVHdubUE3c0JEYU96MEFqVEJqVTJuZVlQZnlzelVSMGJrNFR0Z0FpZ0dYVjVKeGo4WVN6ZWdMNVcybGVvNjlNVEV6d2UvZEFZZmVkWEliWjFkTmhUN0xSc0R2eEtIWEkwMDkwaUxIVG1xMVA0eXBsRXlLc05ERmRoS0hDMkVwMjV5cjc3dGRETnRWbHhpMkFJNXlFTVNYL1hTVEJwajQrb2t4VTBWRlJ4QVNCb0dUVzEyMGlPelNlUDNjQnp0UGJxL2lPTzFDdk9UQ0JtQ0xFdGxxL2NjWklRNE9UakFEUldzTng5dWZ4WjQwQ0VPWUtDZ3FBeGxlOUdtaDJPYnU2enVpWklNM1ZDSSt3cnowRExpemhmK2tUbmVJek8wOWc5Z25lZTM1Ky9wRmJCM2pkYjRGSDBtc3NFVm1DckRUNWNZK1lxSGJYY2t2Rkd0cDdMS3RtalU1QUpWOXR0Rnh5SnlzTkkxL282THlxbmI0ZUhqS3djbmIyNStyMzlQU2IvY1VlaWZNNVd1QnZvZ05nZXF1MW1XeTExRjhoVW9acEtpc25CeXNHK3ZwcWR4Ymx0dndaUWNBQUJNMWozUHdMMEs5SzNrVDJacEZNcEluVHZiRDJJYURQdzhPVmxjMEx3VTNjN3l3eTJKVkhYRnhjQUdqWjJvVVB0Mll5MmdITmNIRUJZQ0kxRnNPK3lTZjlQUURXQTl3NGIrUWVTa09RTlpTRGsreWJuWUFJUmlXK1o5RzlFU1RHRW0xdUticFk3Y2h0OThYRW1meUhJV0syeUJRMG1qNFJtNE1vbXl6bkVQbHpxelZ0ZVFtYk9KQWhRZnAwRVVNVCtPUTc4U2paNDI1VFBRYlIzZDAxMGplUDhqbTBlaTZSeW1WRHpJcVlXcFVDcUxoZHk0MEtPeTRGOU9jaEt3cEtTamZoRi96SlZHK2wwYkR3ckRyQXZ2MldVWExaazNhaFgvVGRPaGplczZ6VDFISzA1eC9odDhjY2NreC9kQ0E4bVZCdi9ZdDUrcmV6Q2Y5QWR6ZXJwekpOTWNmeFVlVEgxbytrSGdSTVhJdk9CVU9GTlp3aEx6aktGV2NGa1ZKMDJKNDZ0cGdWc0YzSEp6NmdIMXJlSFBPMDh5VXJ5VUZrZzl0MmdXWTllZnhZU2s1Q2lzN2t3Ykl1ZDZxcDNtekRVUzIrdFh4K3VyMllzVmY3Q2dIdmFJd2g2NjR4NmtjdytFYmI3V1RDUld4Z3k5RlF0cnhPcWVITlc3ZjZ6ZmtuN2NhMzNETkVQRXFibW00TjY0N3ExUWhOL0EyMVJUSmNWT3ZwRWRRSUNENWxyQnFENnRScUY3azF6b1RSM0VKYjNCeGVWRUIvbWQ1U3N5RUxyOG4vc2V0Ylp0ZFhFOXhCWERXV1NVL3g3akRodzRlZlcwZXV3bEhPVnlDei9QRHJUUzJ5ZjBscjZ4Y0lYa0VkUUUxUUQ0T2gxZys5MDFmQ0xZeXBlZ2RsM1NUTDk5elpIeTlmQUgrZmJrdi84SWRRTVN5NEcybFRUWnhaQ1RYenNnenBUL2hLaUxPRm8yVnBSNXJDTSt1VThUWFg3ODZDN0ZVa05qdUk4Nkp0R3RKOHhyRE9TblFlVG91N2x4amt2WnVhQ3dyVzRsWEZRVDg2MGlJRkJLYTIzRGVkREduWDFmVWJ5Y2hpWGwwQ3lIbGl4cCtza2lhSTM2VC9pVHFseC93K056ZWhLb3drK0QrNzVDT1ZvbU9PNmx6WWc5eTQwYlpJNWt1azlXamFKNU9wandZUERDTXdMWHFXMGtTUHdabEJYVnJZZmMrTUR3OGdFV0VINzZCSXR4M0hiN3VIVVcwK3MyQWd0TjFqNDQ5dTZ5QXljeEM4YVhLSXZBaXBlSHdDK2JLSDdQUzZocjlUcTFQVFN3cHY5ZTdUaXpwTTR3VlArcHF3c0FXMzJWRUF4bWZxeXczb0lQN2ZGd0szOGpQYjFHRjlZU1R1cS9haTY2TnU2U3NzTEN6a1FYQmVYdElNSHMzaitYRlkwZ3VRa3FKSVF3aUZIMDNaMVlDcnM3TVRLR1RWNVB0VGNoT0x0azF2NE5DaTY3M1c2U3UydHJia1FTWjY3bUxjSm1aOGpTUUlIaGJhOVJDaUEraG82VFc3NUMxeFlTckx5RmFqVG1xU0pXekJNL3pZWDNUWW9pTzdGUTR6UGdNQ0VQTGtacExqZEV1bHBWVVlpaEZKdEtTaUQ2Wk1SbTFGU3hxKzBSZzVVaDRFQm5SWVhOZXJUMkpOdU5FWFJwak9ZTXFYcEl3ZlNVa1NQQWtwcnpQNS8vY0ZWb1YwUE1Gb0lKV3BMNXFBOTBHbEdOUWFpcUovb055eS91MDJEa0tsMVNFK0VUVTZMZUZ0bTVKZ21RZ2pzc3o1azAzNDRHUUU3WHhVN1puVk9YZFFhQmo1bDFEY2JSSVFsYkdWNWNYTWFKZ3VVcnRwbkpta2FxUjF2cEphQVkwVUZqNEZMaDRlVHE1R0Y3MWdrdU10UlVja0JVVnA1STBJc1VablpXVlZWbFptWlhFR3QyVU9XYzF1UUI5U0JmdUw5RVdUR0dkT0I4QlExNjlmVjgwUTM5cmFVdWFLVDFZS3hZRlgwWmlObEJTZ2xnNnpldzhldUFteUFnZ0JsRG5uK0NFeGtSRUNjV1NWNXdsZWZqN3RLODNVZHg5RWVSS20wRDFQVVdwcWFoakt1K24zNWVXbEd2enp5Tm82c0FsYlcyV3U2d01IWFBIa1hJckEvZ0F5SXJCc0lEdUJvZklrUmxyb2diNzZLNkJLVFZLMTliOWZVMUJTVXEyTHVLdWE3dk4zVmYzK3gxN0xxcVdsSlJCdE4xWlhIWVV4U09WSFZOZGp1b0xiVFB6OXJ3NVdCcm82T3hrWUdVdTBpNGFzdnVpWFZDSkdrRkcrUEVrWUtvYkUxMkJhSmRvR0docnpyc0tFZ1FFejlzZmVUZHBGMWMzTm9DTjc3QVRhTFhIRy9sQlduVTNDNzJ0NStlNThSK1R5OG5KRUJFVjhEMUdHV1NweFZYeGJUUFByWUJnS2hhNmNSQXdjVUxXdkhucm5qZlE0c1Zha2RVcmowQzhmWEdWbFQxTDd3Y29BdG1KaFp4OHc1MGNxT3h6UHZlVGJBZjBwZ0xkTkw2dE9ILzU5ZnQ1TWtOV1NxZE8rZHVQUXU5cEdraXZTcUt4V0Y4SGFkWWMrUEM3dVdzWkFvbUxPb01CUHo3Wk5YYkQ1dERCVVJOYnE4VmxZV05qSzhqS1lWTmRDaFg0SnR6SjlTaTdIZ0d5Q2hSU2RqUHIzNjV4S1JxRFVXUUxvVkVGSVkyRjVjN0p2QWFWekZHUzFzTEN3ckxycDgwVkJCQ0tMeXRFWXN0SkV3N0tIZFBYMDlBd05pd0habFRwZXc3UHNDdXF3bUg3WHRTQ2VNYkJ4cUlqV2ZQRml5NzNSVFJnekJjUGY0SUpRZ0dTWG93RU0wR2wzdGcyRU9aRGhzUHNDYkVJa1ZXeU9YNnhZMUNBQW1EWHYzNkFpV2Rpcm03UURRZHE1Y1FaT3lrZ24rNUNPN0gxVWxMS3E2Z2p5aFpIUjc4RkJ2RUFiNUNPTmFVR1Rqa1h6NXN3bnRkdC8rWmlDb0dDT2xHb0drSml1N0NGNGx4UFkzSThmUDk2NWN5ZVRlWGI3QnBHcHZmMzIza0lYaUpWSDNrMWFXbHFBZUF2QklqTkh3VkFhRU9KQ2ZDNHFxN0NHL1hldFFVR1Q5cmpGUXNPQVFvRmFnMU9FWkYzNEFmZFJhNE9UU1F1eXBpY2xyVzV2czkyOCtaQ0o2dlhyMTRENjNlb05SUWVlenZzTHBMNk5rSGNyM083dGxVdjdGam5KZy9zdEJabzI5dmIyVGs0UGs1VkFTaEQxdi95MWNkaHA5aENGaGpabVFNbUFpMDVzR0JnWVBGTlVuSnFlQnJvSFdwQmZRdzN6UlY5Y0xlaTlzQmVqZkNMZk5OQ20xNUlKUzVKUVBuRnhjUW1Kakg3TDV3V2ovLzdWUWNrQUFNNDVDckxGWENlYWM2NFhQMTNOenBhUGFURGtTZTBua2VJMFQ0ZEs0VlBld2FpQXpwTGh4QmRaOGZwdFU4MU1SV0tPTlhGcXN4UFROYXpCUjZFQndZYUdoakl3TU5nSkdJQU9ldllzRWtvR2dnSDQ2OHpNRE9oYzFxNjF3MU53N2U4N1IyUlpwZnl3ck9wbWsrcVZ4Z1cwOXZiMjQ1MC83R3hzWEdSQkZwT0EyMjdMUjI5TzE0SkNuZE45Yk5rSWhHT3QyQTVKdXVZU0h4OWZvRmtJdk9ydjJraWVhb2FsbmdCR0JSQnZTdit5N1VScHNoSlhjQnZlTmhNS25hbWt2cVViZU1tYkJULzFhUWJFTGVGMzd1bm9TSGNaQ2Q0NzFOUlYrSVd5c3JLS0owdnc2YjlyUlBoUEk2SWFsUWtpc2RxWkF1em1ldEZ5MlcwbWZNeFJLVXE0MllpOU9STEVxSFFiZ2UzaE5XNzIyWjJWK2krVEYyaFMxT3RvYjhkbTVldVVHVjJjSHd3OGV2VEl6YzBOVkNRTTFWdVoxbVB1SS80SElKS0lzREFOdTNqZndYbEMrbXZ4ekV0WnNJZkF6R29JM3JFKy9jY0ZGbFA2azZNZ0F1c3NKWVh2R2hKVTR3eVJ0YTdXTHhvcm5OaTQ4R3VaMk1Ba0p3T3R5cVNCbndhN1AwTXYvdnlwKytyVjNZR0RESjk5MUxObmxGMU9rM2J1NXVhTER2NW4weURPWWxSZVBYOCtFb2JneVg5UDJVVDQyMTdORklWV1d5bDVMZG85US9GamNNYlZtZGsyTXF1dXJnNTBMTEVVbUI3UVNMT0tRU1Ixb2lDMjByMnhLVE1UeWh3Vi9kOEZDdXJuUU9GV1hkWGs1dkN3aGpBR1ZCcEFGeUJKbVptdDlyWFl5cTkxZFVrOTVvNERqQkZaZysvcGpkb1JOMUtXTTArVzNkbVhlUmFmdHV6WEJLUlpTQkpKSldFd2h5YytRZEJWVitING5oQmhIWHFpTnI3M0kydkZCUVVQbWFQOFdxNE9OeWFBSHUwR3ZEaGtDeEFoMGhMNEZxeWZZSkZnOGFucWlWRUkwYWQ4Nkc4bCs5L2pDMVBWUUd3cEJwZFNjYmZYMzRFbHdXRHVrQkhZVVkrMkV6dlBHZkpNQkJLU3JtOXNnQXBlWFlYTEZQekp2WVpVQnRxVlJCMklKL1hpc2F3NkFndVNocDFBNDl1N0RkZmpFZ0dRRDByS28ySHFrRWZKU3NLWTBQc0hXK0tkTStSSDlYYTNZZzliNnVvRWhZUnVSc24xVzdxZ1VPSDlsazk5eitmdTErcVg0RDRwS0N0aloyRTVPTHNBcFR4a0JhRjNjY2xpbVcwRUlGaWdlUitqMHY2TFFsb2hJaXRBcUNyeUZrVlI2WEdJdG11UXVtTGVDTWcxSUZncXdlaDNyN2x5eWRFZzRudUFnSUdMT3YzZUYyN0RqTU96dHZuS0d3RUx3YmxyNXZ4QzR1TGJoOTdrUVZaMmRuYjI5alg2SlZhUDhoOEFNTjl5ZnlQS2xqMUVsbzY3ZndZNk1ZSE01bCtXeXBGOEtWRmRtVW42blFoT1Q0YWFVN3RhdWtHeUx5SFBCVksxSUhlWXFJYVIxSHRua2xCSDRFVm54enRuRjM1UmNvVGtnMGpseUt4dXZ2Y0lMRVBrRXVDOG9ZMURrdUJBWFhlN05SeFhxcXNUMjRkY1RvTTJ1OUU2ZG8vczI5Ky9memNteW9Dc0MwYTcxQnNDNlJ1a1k3U25oVEdJRGpUTzJBT2ZGaFg5TlRGQnVnZTFxcEhNTnlmV3dpc3VEcnVVTkh5UWljanZVMHhZcXErdmw0OWg2Ly94US9xUkd0OE5qRXJlcEIxSkJrVFFTVDBRNk9qTGx5L2pGSWcwOEJYUWlQdjNoWjBYRlVEMGliNFc0bVVNZXVQYUp6VXlCdWszbCtkZWdxekxYa1owSVIwZEhXRGVZQXNyZEdQalZPbEN0SXRLZ0prVkZqTGZ2SG1UaVdsd3pUVldjUVZFZTY3ckNsVHRmRVVObm1QaTJCZThEMDNTQjVHM3dtWG93ME5nS0xEZUlBT3dNekVwNUkyd2RnbGhmb0FDejgzbGFqS2lIYWRnZXN6blRXZTdzYjNkN0gvbEI2V0x0ZEFyR2hNUUVHQ09rbk9NQi9FUWxPM3JoRDhrREluSzh1b2ZIQVhQZCtmYVdaN1l1M3A0dkdreXFydmUwTkNnVWFBSkJnKzZMdno2WFJCcndwZkN4ZHI1ZUJLTEtpb3FXbHI4M2QxcmlvcTQyV0phdkE4THYzejVVbDN0ZG5WNVFVeE1UQ1FWOEliL2JuaXc3ampFVTIzSDNpbndnSm9rbUpaTmRIVmo0em9SdnY1UmRVM050enp3ZTBscFdIL1dPbVMwbVVnZVhsK2Z0QkJsUzdRUVlvc0phemRGRm54MUFYc3I0b0ZnZUdacnUvSHBhUmdGQllXanpOVVRZTFFqK0x5U0FEaXdpYnlNakl4NkNROFFDSE1tcmppRnY0ZUhRSnF1RWFtL2VQRzZhbkkyZ3ZTc3cwNWdaN0lxcjc1ZUtFNEI4ZURCeWNXbExtTDU0SVNLNU9ucjF3OSthVUo1NENpcUc2U0wzdzA5SHNKUVAvcjd4WHhQL3g1dFRWOWNYQVJCV1VYY04wR0laNHVSTHhvTEt0RFExYzJmMkdoN0lJdGcvQkM4a3BvRmorOXgvYnM2bEpMQzdDbnhVWkdhbHZicTc0aHFVMU1URUJKV21pckVOSkF4TmJYWWtWN0tBeFd3NWNJUVdUMUV3dFNVL3QrN2hsMTBxeURSdnpuYXZIZi9mcEF1clYwMlBFSXVHMkJXaytPY05OaEgvdVQzdUp1aFFKZWIzaHhudVVXMmRwT2lwSWUwWTFuUXNEYnFpaGV2bWdxZ2pYMDd4My9xWFZhQU55Q3dOYlcxSTdqSVBURThUSERBdktnVmFHNTRHQUJpR1FJcmx6MWtoYVRINGd2RzkzeFF6QkZsbzNYbGJYWlpVVUV5aXprdkF0eVE0bXptVjN5clIvN2Z6a09DMndhSGhvYkd4MGsrcVEweXF1RXJuRXhZSWJ0M1E3dVIyRXF3bTREL1JNRVA0ZTVmVzFicFJTOTRwcTk0c2IzTkFBNW9ZWkVESlJQUG9OMm1RNkV0TFMxMUU0aHRyWjVNSHRpNEtOR0ZxTUZIeDhadzlTRER1YmVXbDhFbTRrNUZJcDg5dElpUUQrOWptTzgzcWRxM05HQU5nbHFsdUF1eU12SVlycTZ1S25ERmUrejhidks3OEVZd0xIaWxXK2hWVFZKRlBvUWE4NDRuUHNhNVl5eXM1K0NyZHRIYnNBZnJpeUdWeTRPUFUxeHlnclFJVGhnZDVjT3ozZzB2Qmt4TlRhbEtYSHhwYWJuNjNmUm1vdlJGOEc2aGRoR3g4Vk5RUWFYM0VOSThOa21iTXB4eEJyWDJZdDUvMzFsTWdqWVpIOWNPYThldkZUdnRGZG54V2N6aTFEd2w0SlNtQzRHU3lVZXpxa055R2h2UFZqTDhnVnNDWnFtZTNySjZwcXZwTWZKRGNBZW8ybHIrZFkxUkMrZlZYaU85dUhjQzJsY0ZjQXBZZVg3TGhudWphUSt5YkVKRVhKekdoVHVtNjdtQndmVFFFUDRQekFQQnJoSjhrb2lzL01uSnllM3RiYkNtWkVHTzUvLzJZc1JQeVpZL2ZrOGxkK2c5MWQvOXhFN215K2llTTJiejZkVmJLQm1JQWI1SG04a2RadmdPd3RqS241WmVoWE5CeXYvM0xNRGR4cFhlNllwRncwckphT1htZFVZWG5qOGZEeHRoS0Jza2MvUUNxT0s3RWZQRHcyamNoOVpKU3JtK1owZUJsY1VISkZqR3lrazdRZFptc013empSNDNRNFZBSWJZRmsySlU3cWJkcTBqaExQTnh1ZE5OTHpWOW03S2lydTVmWC9JajVxamN2THlWOWJFaXdDTWxKZjJXVmZlS3FyKzE1dU5FWFhJdVJwL1pSRm9tLzV4TWlFUkFGN25MN1B2a0xsNUlNVlB0TlBXeWNKMmJsS3R1d293eWxpV3c5b2J3SWVnc3pZU2w4Zkh4b3lQM2NqMDFkR21LMjMzS0tSSUxvZXRZN1pnc09BS3JyYVUxaE1RbzVnREZTUmYzN1QwUS9ja3I2UGRGb0g2K2NuK3lycnFycWtyM2FxeGVZRjF2b1BDb1czSGhyYUdSQkt6clZuYTY2U2NKNnhTU2pPaXB1QUsvTDRVdDFlcDNxeWZ6dTRoY0g3SFNTSGovWFFVREY4YVVabWN2ckE1bEE1bEZZSU9hU0NZYkhDam5NMWxsNFlZd01vSXhvd0xDazNWMVl1dGNlSVFwR1BuRlhoZDdxbEl1c0VQZnM2M2FJR2lhc0J0Rk1RdXJnRGRMa1M3UGVwdEd5NC9FU09kczNjZXFpMC9TTGd0L1RGVmZ5VGcwajF3THZ0UWtsUmxsLy9SY1RhZVhqaWlPTVYwQmhaNzlEQ1VhbjU0KzIxOTZGbW9hZlVzRVRGN2IwSkRxVmVDNW90WERYNndEbEZKMGxRaGdWNVdid0lpQXMyTXJjYUtBUU1nY3pVNXpsZXptcWVRVjVlY0hmRjBIOWliaGV3cHhKamFwWUp4dmJ4UVpiMi9NazJYZjl5eDQ5YkRvaC95N3BaVnBsVkJEZXpUUmt5VGhUeUJNMkhzNkM3MXdOREdaVFhWb050VTdBa21LbEpZTm9NMzMxUEZrNXNQcjErb0RiNFplSTVvYks5Sko1RFVHblRkb1JDbGdVQi8vOGVuM3l1S1JOVHNIQjBiWlBWQVJBR21OL1U3dXdGcE1GaXkweXVYWFovSVh1aGFkRndXN3pILzI1RzhOaXE3dkJyRnE0YzVEYkI2ZmdRdG9EY0FHYTJ0cmxWRXY2bGhpQ201NFgzKy9tNGNITFRWMXpvajFvY0RHNUkxMlBoQXRRQ1lObE16TXk3c0xvZmowL1NzdEIvdXBieHZOVEcxV05GUU44ckhIUFBNOFJPMlFuWk9NazVjS1A4bFlVa0cyYkdMajhCUWo4VUQ2eVFORUEyZEVWajhPZGF3c0JHMTgyNWdWdGNhVjFDR2VwdTF6dTMxOVNucDZ5VDNtK2l0K1pFRUIrN2J4UFl1T2d1WjZLbHp4Z1pKNFU3NXoxa09LNVhWZmI3aHRQeFZJeGFTa3JHOXUvajN4eVUrRmlSYTdYMzRoQzdvWGk4NGJXVHZhK2VNUDBEZTF2MmFtNjVBR0hrRkFERUtxbUpqWXdjRUJzQ2tySzZ1QVVUOW5JVkovc1VicGRDNDB6Q3Nkakcxa1pLVGxmSit5blk4UHNqSEtxUGFxYU94MFNKNzk4UGc0SmlwcXB0bjM3SHY0ZGZ2YU13L01PczliUFd1c09qZTlYTno5bmNyUDRXN1NhUFA3SDVsWldiLzZuT3kzdGdiSVpRY0crZDVYcld6cFdUcjgvR21zbmYzcW4zdysxYy90QmU4bmFnZGkvUHo3STZvUzE0ajJWaVN1VHJyamJnOGFQUk96OXI0TDVWbHpGUVlkcW5FdnVHMzM5SEFEMEl4QnlUaUEvOGlPeXZRWEhER2VUazU3SFpHTU4wTlB3TThKUFg2c3BhR2hvYWtaUXYvYW5WUW9sQ21pbXNQQzArQ2ZCblZ3K3NDb2N5ejd1aUdZOGt0VmRZaG1WdlJsekFPaHRsdjRob2tSV1VBdmUzcFFLYm0wdDRRWFhZWGJUaXB0dkR0VWdnMjNmVTlBYVlIOHZyYTJwc1JWeFJGWTNrL1M4UE96UmdGNE1lRFlhbjFjMEZyQmM3RVRFd2tVQ2N6S2YvdjJMZUFLVUJUQStZRzVnWnBVVWxYTnRob1NVV1gzc3crQ0NrWlg2U0xrc2gvU2gyY3VlWVM3cVk3c0V6QmRYKy9YSkFrMUZZeCt5VVR5K0ZjUXZycG1DWGEwdlRzLzZnTjR3L0x5M2ZVeDdxUjVrSHdLQ3U3VlRrZHBjaG1uajdHOE8vWGhZRCtQNUczKzJlakJ5OFRyeFZHZEdUTms5YVc4bkkrT0xHRFE3bGlxaVFWWkxwU1R2aU15QzIreXNMUGJCTXVHd0JyVk9YN0t6KzllT1pEbGpHdHJrMHBmaVl5TW5MaE5yV0NzZ0Rabkl0RTNEZktxUHVBTlBpWW1JVUo1Z1lSLzZ4YW9JY0MrZmkzK2RuWjlkZ0licnNKOE1yUGNRZ3U3L2pXc3JrdmUvM2JuZ0FzaGhZVVY2YjZEQkhBdjR2VGZRZ3ozL2Z2YXZjTmhlUHpFNmtpZDdLRTZ3OUtJQ0FwUDUyVlpLbm8ycW5BWkFNRkFkODRMSS9IWmdXWEpZbXloUlJZWHdiUXo2d3BvSmE1NEZ4Y1hVUGovM2JJSU5UMDlPOE45dUdFbkFIemxrNzNsVjVKUjV3NlM0UTlwUmplOWtEVzJtZEY4OXlQUUtubWtwS1QrNTN0ZFAzNzhBUGlqRHRseWI1VExuZ1NMc2hvcDdJRFgxdnJoTGdCdGdrQmdheSthdkEvSFN3d0NKUU55MThDclBVVi9PTEYyT1FHMUxDZm9EQ09uWjdRUnV2Y29Kb3ZROGZyOUNJSU42MDBmV2lUbmY0ZFp6aTR1UVhLSzdDQW82cnAybjNUTEcwOHZHWU9oSmlJQUlNMlRpRFdyYVBVbUJ6a1dEZFBTMGNrUWRESURYVVBMMHMwVUpOQzBMdkN3VWM2UWJLem5XNW5qMWxSMWtVNFpEVFYxZUJaVHVBeFVWUi85R1ZqVnA4dnY5Zk1FRXNQejgvUHhkMVdicnk3UGdBanlJaEN0dTIvYjUzNy9Oc29lVWtBdkpqOTYxZHZiNis1MzdueVFxV2tiOEkzcW9URlhPTjhURUxqWFhKa2ZZMmEyZzcxSitVWkJDRHZiYWNuQVlGN2IyTmdBNnJ0M0w1RFVWS1V4b2ZxNG5VOEpEamxkVG5YbzdPbzYzcDU1ODNkVkhVQy9pQWhsTUIzRlc4NjRidS9QRk1wMHN4TXJYci9OS25DbnE2U0ZNVnlKMk1kK084azdUSzNDV0hQK01xT20wN2t3ZHZ2ZlgwRzhlSlJNaFVKbndWV1VsTTdCWmdkQlFlaDhFS0dUTHZLL28xVmdGanpHemVkWTNoYUFvVktxZEdSR2dNNGFQWFlpc3NodW9UYmRSUXBQL3h3dWZsN011cGZ2SFkzaGZaU044UThSYXYxNGl5WXNRK3dORjlrMzBNU3BLU2ttaDdRZlNtdU9VSjh5YU5QMlFFWUVSWXE3UjZpc0xJeXh0N0VwL1BwVmxJNU1BZjE1ekdZaXV3YU9WS0VqVWg0QlhRZXNqUHF0TkNpZzY5ZXY1K1RrZURkZEhtZjgreEVJUTBuUmZUWGEyWnF1TFRPczUrZm5KeWdWSmpOVFFCTnBnL0FVTHBNRlFIN3BLNXFEYkg0b1cvN3FYNWRFdXRnYkJvcTNnN3hoNTY5QU93SGtUKzN2WE5nRGhINERBbG1jK1hnNkxkbW1VcTdObjB5RktFb1plZUQwaHRaWkxEK0dnV0ZRQVVZUDc2eDRHYWdsTmI4bmFJN256SnI0SFBYbFBud2ZqNFFHVVFwMlhEQjZ4S1phdjBRN2I4U0pkV0p3Y0hmbjZuS0hKQmgzQUNWWmlZc2hzcTFYYmYxOVVocTdUdE1IWmxuMU8zZnVBRTRNT0dwNjlPaFJoditsVUxIY3Q4ck5YQnJzZUFBYXIvbmlhTnAyb3RTcjZiZXJjTlNtaU1KK0FzemEyWGsvak4wUHNLNWxWWDFPenAydXJXK2ZSOWIyOXZaQWk2OUNNQzdUcllaaUVJckRveU4rS2lBbnM0NkMrL1BScHhlWmFxemRMdjcrL29LczJtZWQ0YUxKTDdNWFBkSlgyaDU1SEs2UHBhZW5iNG1YZWtBajV2LytkWVZEN3ZQd2pLKzVycGN2VCtXUFZNN3YvZXZ1VmdBL2lFS2hYcjY4YmQ0WUI3T3UxbWRoWmk0c0tnSVVKeXdvNkFtcURCU0N0bzdPN2JDcFhoNlgzWkhzZVhKWmRiT0tuNnVyVm9EZ1oyZG5oNGVId1VxN0s5ZFE2cTVtWjJmajdoYXhzRHlEMFJmWjN5YjdOanFxQ1ZMUHIxKy9MaS9PWE9RMi9RL0lpS1IwOVp5RGdxYUpwSWdJQXZOVU0wNHYvREFxdGRhdnZsU3BHV2RIWkJIaGJzYUZzRm4xT3JmRVlIaDVRQ2FyQ2xnUXJHUDJPMTNMdyt5a2c2Z1YzOVBYMXdkaFpDeHpXUTZTN0JrQnB2L0UvcGZuM3J6c3MyZFlFQys0dWJsTlg3eU95S0lpQ2U0d3V5YTdkM0t3RXBHMWVvZzdSYWRwVUw0dUhtNHhZU0NNU2M4QW0zRitBcVlHV0xGTjMrdGsvODZ2ZUJibjAybEszY2c0aGU4ckIzZmlVWXYzZXlhcGNpTUtOQ2xDa1JPZm5pR09iWHluL1lQdE9VRHF0MzF2MzltektXa0NuOU1qRWpEbFQrNjcyU3pxclNUVnd5bXJEdGd0UDk5cTVTcTZFdEhlUVkyRkZjdDN1Znd5SjVJeTUwOEcyNWljbkJ3amNWbFhXa3B6SHQwdEdzZ1lLR25pNmVscGFocW9KalQwZTVsUExvWWhDSXBram1vekFSSGF1NmtaWk9yTVRKTUoxN0czenpwMmpnY0dCcm9XbkJZZERldnZmRmZWK2NoR1FsR0JZS0FjT09neDE3aTRHV0hzektxanIrOE5abld3TXBENDRjTm1ydEwzeDJwUEpGRXdldHhScDh1em5UaFZpdTdJVDVMTksrYjhQVTYvUU5xNE9wMW9HUjhiZTMzc1ZFSnM2UG4wNlZQb2Fubkt2SGNRZWZmTGZIZ0VsQXhRUkpzSkgxc01hWERieVltWDdrZGl2eEZKNk96eDJTY25TTi9GeXNvS1FQQXVwNkpPL0NGcUxpeC9seE5nSmUrbTlJVTZHVTZ3Sk0zbis5aGdVdHBsSFpvaDVsZ1k0SngwQ2YvU2lRMTJDVDlXaXJlL0dkUkdOZzRIMVc3NFFRL2wzL2VZMjlqYnM3R3o1OEhYd2RpTDlNVnYzTGpCRG96Z1ZZYXYrMkwzdFhkS0R1TkNXN0RCNzZROGY1T1RiMzRRbHYyYVF6ejZnMmpHWWMwMUpYY05DR3B1THRlWDZPRm9Zb1FMeUVVUGI4bHF5VWQwMy9UL215MzV1V2ZsWU9hcmw0dTV1Ym03KzFFWHUzOWFXaHJSRzJxZWZSbk9oM3g4WUNZM1pNUGxzbVBZSmR5Rk1hQVcvUXg2OHh0MDdqSHRpdzY4RVdVTE5VMVRXUWtrSkUxSlNUSFgrMzJyaWRmMFhacEtubEhaRXlhcUp3Ni9EUTBOK3laRGM2Mkx4cWFHaC9jblgyVUFXWEpZa2tuOVpIM2FHa2lvWDhLd25QSHk1Y3M5VDlZK1dWMzUzb1U5VjFmWDh6VlZmNkRvUVRldGpYNnBzNUJSRVpzckxlbnlTQm9wUmF0eHluSEY2NDN4bG8vNGFlK21oN2FiU28raDZUazlCdGs4bDNMeTh5TldRWVZkbkIzalZPL0preFZIUWM0NEJSMGRSc1BoNzg1akdsenhlNTZpWUtQK08rWDBEQ0tiaU5VeU1tcGVWOHNrdjdaSVljR2ZQSW03OUJwbmpBREhaMnd6WTRrWHEwRk1Xb2lSV1BaaWszT3d0ZzZIb1JJc2lLV2dLUHFFeG91UmpFdlhvMDI5Ukd5MTh6Vnh1UVNMOUJWYkd4dWdrTExxZi95dmZQMzlKWWcrM1F5OXg4MHRBcG9IWkV5YW5HMnZENzlPenRRSFN0VVhiRDN4SDJuWTlPZVdpTkFKcXZ4enFqM1QvVTA5K2pDNGdNejJXK0JXZ0lEdTA1RjdFZlN5MThaYlM0cUtSRnlXcVVSMU9NU3AwNi9oRG53cWM4WFRzb3R2cnEyQnphaXFxaHF5Y28xcUM4VGpoTzBEb3dCRStzYmNuR2c4ckhKNlN5anUrMWNTTFlHZmRqVlB3Mmc2ekI1aVZJNW4yNEk3T21TdEtpMEVVcWVucG41a1NQaHYvbnlZaUgzcjdkRjBMU0swRnFyMG1vL0p4RmxFV0xnUXJnaFVEZ1JiSFdOZnQ5VkJqbTdqM3NTMDBYNUNqSGpsc01RdS9xVG0vKzQ5d3lIN1p4ZmlHUU1MZS9sdlJFcFl2U0N5b2NtZ3A4ZHRxZ0ZQLzB2MFAySFVwU0xLcVFpNDFzWFhCeVJGU2dxNGtxK3ZMOVRVZGljTlNzWm5BUHlweEtCV28yQzA1V0s2QlNQcVJhOW9KK0FoV0VOM0dGK2RuNy82cTk0RktFR1YzbTRMeUxlZ08vd3VEaWRldjM0dEt5dHJvaEJrM3NMQlkzSUhEU3NZV1Nzc0xHeStQTFZOc0dnNVdXYVJWY2ROYTIrK1kzblpNcmd0d0RtK1pzM2NneWhXaXJTdG1yWUs3Y0w5eVhwcVljL3dxMmRGYmUweFFEYzA3RVdkSTJqYjRvZjd2ZnhBUDlkS3hteEt0RzNWMWRWTlRUa3FOcU01dENLTlV2cVhSL0pVZzFWZldWdVQ1NzR3bWYzYW4wZjVmY0dwNWMrQVU5cWtYZWdONWovdW1pZVVoWjRCSDkrMjJXeXNyZDNqNWIxcVo3OGMvUDE3MjdsZWJlZXRsdlRRNTBJU3Fxa1BzdGxEQU1kNktuM21RV3E0cTdKNjZDM2tmOXJoY0gvUitXU2VwekhVblFzaUM5dzJUZENKZ0pWek1MdzBLOHRzQzZMYm5RV0trWldkWFFlU1UxazV2TEJYanFCTXljcG55Q0trbmhjc3JhblJUckRJR1BBNE85cXFxS2hvYThOOWdCVFdIbGYxQ3VJYWpBR3ZWR1h1cnZobDRSRzJiem5obEpMN1RGRlJKVjBVc016ZHUzYzNOalpVd2QvZEc5VnBJejdTTUJKOGw4VzhwN3loSjR6aHdhallJcG5UVjFCalpwMUY2eU9reElLR2FsN1hrRVEvdDRQMUdZdmtETno1NFkySzJVTWg3YWJxa1BnZVdFcFk4NVlNVTJoNDF3THV4bzcvbFhnN243SHZvZGJMbDlsR1pXRWJEQ1ZhQkxGWWJ1NnBMZmZndHRuL3p0SG82Q1ZJbkcxV0JRVUZwUmxyenlpU25GOXp0SlhpWS9sK2h6Y2xySVQwRUJwOElZWCtQR2xucWNlUWNyT0lPM3l3VXlpZWhjU1hoSkQ2dDdnNlpHUU4rV0hsdVlQeG9LMUg5bytrZ0wyM2ZrSVRwUzlZV0ZpZXhoOWgvQnUvbFRIRWRMR0wrd2lLaUJnWUc3Zk15UCsxajgyaDluQVF4b1IrcG9jVWMyaDZORTVGRWZpRFNBSDI0WmF3cTlXZlp0L1kwUmkyam5VcVFvMXFxMnNvZEt6ZVN5U3pLUVhlSmFQNVd1YlZ0ZVp2Zk8vaEVldUtWcVBsVG93QlN0VFZxUXdkTnpueTJHdGtxa1kvWG5aZFhXYzhWUG00UkRJYW90aTBEMGRVY3VTcmdycHVNbkpBTWtzWkNvdUl0REg5aUJ5OGJUTzdmSHhtb1NmQUhPWGw5Tk54ekxKS3o0cWJmS0RQVlpoNmhMUDhGbVNza0RjMmpDZkNUSkExV29ZVCtLZWlnVVlCUkZaZFRUTEEzcS91bTFSTjVhUWRIQkxSWVVZazlTNkxLYktETTQ3c25MeFo0Vi9NYkhOUXVRS1kyYUpHZDkzVDlScmxwOVgzb0tuQm5pNktaQ1N6dld5ZFJVcVJOYnRXQjdTdzMxVHRIeElTYW1wckdSa1l2cm1SSkU2ZGl0VGIzNDZkL3VaazZPdmIxR011N1BPUHoxbHlXMWZ0RitrK1J6UzdSSE5kSGRtRGU3Z2pPODAzR2pKTnBiSkFCanc1T1ZHQURjL01pRWxJME41SkFkRUJjQ2VvdWVDeDZNRkxXZlcvM2szQUR1Y2NQZjM4TGdISkZtZ3FKaXlCRjRBSWFNNS9NOVRVa0VjSGxNT01mZGdWSlUrb0NaOGdFb2tVRnpkNi9uekJ2Ykd0b0tDWi9DRWVRMkp0VnJQanpkQ0Nnb0tUQmZZcnBwZ3VZaW04ZWkrRHh4TXFoTko1c2FLRll6YVJFUkg3V1ljU3V0RUlMT0FyWFBBWi9BVmxva3BJU0dpWXNhK3VwM0hKQ1E4UEIzd29KZU5sYjgrVHJPVGRaTlJOVmxKV3RpSklvM0UyRk1JZDMwTkZSV1hZN0RPNWNvQkNMeDZmVmVzL2FPY3IwRnh2Q3lZRmlpUTZBQWh1YXM3eHA1M0E3c3kzcTJvUVBtYzgvaWlyNG03UG5ZNFdQSjk5K2Z1a2FxR0VOQkpyRUJoMm85THpBVU5ranptQlFRb001VW5TdS9PSDEzdERTaHV2K3F1MnVSSFRiamZENE1ZaGNIZVFIb0FabWpGeDBZZTMzaDlhUDB2T3RhNmEzSFJ2ZkZuQmhFSkhSVVgxT2wrSnFVTkFUL1paUHRJZzVWdWI0K1pKcEpTV0FEaS9KQmh0b1pka0VKNUZkaU45bG9wTE0veERnYVlOSUIvZ3lpRDQ1aGNYajY2NTJ1UU4vR2hocTZGQzhEZ1FpN0dNS2J0dzRLRVF4cWo4bkkwanR2VXBLSEhmbm9VOWpsVDJUOXUrUHkrYnNLM1c3M2FQN0ZxbzBLVVN0cnQrZitLbGx0YVk4ZVUrWTdkU1dBYlZFcWN0TWlVb2lDQktqdkF1VFp4MTlBTE5MV0ZOTFMzaStqV0lySlNvRmhxR1FwdklXZkluano3TFZZZmNpT2tpRE1UYkhEVGh5NlJEMUtkZHBQRU90VC9Bby8wdW9oYkc1RHhjNi83dklyeGJhRlpVMkU1UVV5Mmk2YzJ4MzM3UFhhT3k0MFJqdjNBWnpqQmFkb0ZrSlFXazZUQ2dyOU1mMmtZS29MMkNEazMvdU9ORjJIVHdRSm1qM04zZGZ6ZDZsSDMrL0JtVVhXNHVpVmVpYWZCWFB2SmEzRVF0Y3U2S0d0dGpXZmYzeXVOeXIyTXBSZHVKRmtHOEIyNFlJdlRzNlZPQXNCd0pqL0xHL3ZSN1Zhei9tQkRIMHpSOGlqajJmeWZEZVhGeDRiSDlpNXdrV0Q2R0RYZjhIMGsxTUhtd0k3ZzJROExBcU1UV1dsbmNZejR2dU4wZGQ3dENkM09zU0VlbjFQQWEwZHpQaXBjQTBEUkwvbGFxMXo2eEtTR3A2amJubjV5ZWZuT3czSzhHSHgwZGRRVXFEbkJxWnVpRjZRSHVBWitoL0FQeGV4RUFXZmlabzhxUkQ2VG9BSkkyTi8rMnFjNnFPNVM3YUxHSmk1RExCcVdHKzZ6OXhBY3NoTGovcFkrYjIrTkZWYlBuRnRUbGRTYnVuQkdGanlodEdta3hxNzFZTE8rTEJwQmxRa05EY2VGWURRN2VqSnlNNVBYc0RBM05HNzBFb0tVQXhrRXVKYS82RkIxTm8rdHduUnNyMGdiRzhDbXpVNlg3V1lRaU5VaVRTR1psZ2RTdHRUVlRQZTJ5aVNkSXBLUkFMd21iSkJBTU4zeU9sdHpxNnNQaG5HZjVIeUVwa2FhL3dUTDAwUkIzTEtzcGtGMzBWTm9CNjVlWEQ1UEx4b0grWHdGeHoxMG83Qi93QkhXSXVnR1ZKdXNYT1hSend5emRyMW8wakR4b0VDd0lpUGllb243bi8vWnFhbW9xSy9sRldmUWxjTThzWElNVTZCM2VEb0wrOWZaOThlSVc3dXlhcFpYVkt1ZzNFTzZFTVQrMjNOc0poUE9wQ1lZSllPd0tpck95MGJxdytKN0x5OHVlSGhCYzVlVGxueGRvQWlRME1EQlFWcWIrVW9WdE5BelpJb2lrNU1xUWZIU3QyekxrTWRWN3VaY2VIc2NBQzZ4U3hKMFgzMmtYSFhxS0FnUGZ5eHBaZzdJUW40U09XWGlhNUdXNk5acnJIWGszU1p6dnRsZTlHbEJBSSs3ZEV3SkRuV3NQNDc1LzMvMVNVVldFR3NHVDlCVmZTRTlkNWZiQWdkcVREeXA1QzN1ZWdPS0lDQUMzSXBPVm1LUGswTERJamtyL0s3OUViTWZCMTBvcTU1UllHRGwzZExQUENiMXc0RE0wN3Q3VGt5ZGRCNklEQndDSlFHQUhLZGI4RWhGUTZ3S3Fvb2QyOUluQU9rWFEvZ2JQaTRiUlg3OFFxT0hkM2QxcytSZzVPVGxvVjB0eE1RS2pnanZKTjQwY3ZjUG9MWE12WXY3NFRFUkVCSGZldEtEZ25xNU9abVhsZmwveW8rcnFhdHdEVGlxMTAxRVhpQmJja0VWdmQ5M0toa2RvRjVXVWx2THc4dXBBT3V3RW5rNEt1MGFOV3lFSkNRbkxqRnZrY3A3bTY1RFk2RUJvd2w0THBHb1hmWVQxbVBPUFRVeUFVUEcxdVpsdG5VMzloR2s4OFpnWXQ2amQ5VTNxL2tMZFFlcVFIRkN5YTY3dXJxNThWUEVxZVlTQnJRQ2xBVkNKaTRnVXdTbTZuTmJmSXNtRDRBaUVxTSsvM1p4bmlTQlIyWm53TWRrSnNOVC82blpPVlhGOUV0QkJITjlWWE55RFpLSVNIWGhLbUtmRVJmaGcyUk1reUF6NVpTb2Y0cWs5cHFoT3dLUFZYNzRzSXRKTDNDK1d6NDJUM0lJNmlLdW1KWjh6UlMvWUNZQWRON0MxdGIzL01ZaUVadlpHcUx0eGVkT012WEc5d3NNRTlCOWFVS2YyVDErbzl6dWx0YzlKOW11L1d4SzRpQ2dzYTlwZjVtZE9paUpRdmZld2tXSXhLQzVSdlFXVnoyOWg0c3YwbDZzKzZMVm81QXgralNGZkkrbUhUdW5DY1JLbzV1c045VmlGVzg1VGp6Y0NONUc0enVQZ0RsWmM1M3hxNkZqM0dQY1VESnR6N3FQVnh6WEtOY1NiTG9BTlV3a1lHS2xJcXU2Qi8vWC8vTVhzM3l0bCtSa0lzNUZrUVduRE1QdHJRbDlUNjVUUTZnaHlMWTYrM2lOWnBqNFZra2lzTnQ0M2ZMR2NwNThHLy8zelJERGNScUZObVhRUENSSm1PY2s0VS91ZFdWOVY2M3VsZ3h6RkZZL0tHNWtiWmxJU0Q4SjlSSG9nZzRhbDVONUJNYk96dC9pY09JTzhVVHdsTzRKa1FxeTVNaWZzRDYrNVdsaFkyTmRPTCt3QjkwLzQrRkd2QktDaUtYWkxuSVhLc3NuRWFkSjFsUGd5UDBvQlJnOWtrWktTc2tMM1BlNkQ0M1ZYNFJKdGJnUUhFMDJZZFlvS2pGNDh3OEhLS2g4UWRtNXVibm01NDhzSjZVNFRnUnMrRmZiRWcwMDNHSVJLaTR0QmN1VUZNRWxLU2dyNFQwUlEwSW8vT1pwVmFCakE3NTZucXpBR2hwcTAwNllMQVhTNnZiME53TUgzN01qM1pDbVJLNTRjMUYxTUsrT0dkc0I0SlJRMWJGYUJmUHhZUzB0TENQT2p2cjUrYmMwNkVlc0dCSmFTa1VlUWxVYjNFUkozeklRajFKU0VsRlJlVGk1cnlBcWtBQzJ0ajlwRkhaZU1TczBCVDRjTThQYy9CcnpTeVI1S1V1TEtIc29mc3pIdGw0enBlbGsxQ2NZZ2x6MWtVODBWMzdQbXVqM1RXTnZRa0xJZ21ERndmSDdpVWphUnFwSTMxcGFkUm1LTE95b1lpYzBOWmhaL0RpRWVzb2pJQXRqRkdSZndNOWFvckhaNlM3OUV1K25Pd0lGS1h0V1hMNk4yQWwxbUZVQ3BkTXFNN3NTanFsTXk3M2p5SmQwaVMyZDRMU3hFOHdMMzVGTjBoeGxJWm9HU0FRdUNqVFAyL01tQzBjKzdncUZxL1U2c3hUTTN3bVdXVjFaazFYK2x1N1NhL0dhM3E3Y2pIdlJOMTAzSEtxQVhEMDZNdm5vK0ZCRG9yTVNkZHBhU3d0ZFhKUTIvVmh5RFArbHFXVldmbVlrbjR2clFpNGdoc1VRdVlVbnovaUh3dnQrL2Y0UEVDbUI2YWtvL3NpUHJoeWwrT0NwSG81eTV3S2lNbDVlM3JMUjAyY3VQSllZMTJJdDNOOTZSVy9JSFJDK0I0K2JFempGWXpQOU9obkp6YzNPb01zWmE2RUU2bExnT1RnOXR5eWE0STh6MDlQU0E5dXJwM2Z5TzVrdjZpb2RiRnlYNjNaYmV5alRjczZGRVVuUTBZZGsxTmVOYjd0bDRqejZRZ1crdHJhMlZscGFHaDVNM0diV0FITEM4dkp5VnhSbHF1anU4bXVTRER3bzhnQ0xTcEtNRktFVzRqQUw2aTM0Sm9FTzU3RGdvbVRxa2FySVlIckhtNnUzc3ZBOUUrWC9QTngwZUhvS2NCL2h5Wk0xMTNjMXJGNTJkZEl1R0lmRUJRVTZPQWhvU0xrTVFLSG4vbzJMZUNBanl3Tm5wN21wQVpPbEN6UG5yNitwV0QwNDBDalM5dkU1dytRb2pyS1doUWNCaUl0VzJTS2xyV0VNRzR3RloyZHZiRy9BaFc4d2pxcEhwYVpCMEc3NTgrYURFUlI0VWF6RnBKNkNqcVFtYVJWdExxOTZ3dEtHaFlYL2ZlZk4xMitLdC84NDY4VHlIM0VFTmYvdjJyYlcxOWQrL3VpeTRlK09Mc29sbmFFaE0xNFhmMWZtNUR4emkzRGdEZWs0K21yVWdQejhnN2NVN3laZFZ4UEhHb05jNG9VK2VZRlI0RVFncVdscXc4akZkTHNBdG4rZXBXRmRQV1NIWEQwNUFWTmo1MDhLTHV5MzAzNFBCQmR6aFFKYjJLUkU4cWRIQ1Q1L0U5NFJJZnpvNThVTERuajE3UnNzcTZQaDNWWjNQQ0N4eTVlUm1kemZaQjJJUWtwUGtwQnlFODhtaENVOVZiR3A1TnRuZHZtQlB5dVl1YUEwL2FwZTBhc1N3ZkdLV2RBdVQ3TU05Z0RUT2dYVVdaVFBXMSs4MTUvL2ZFYzNpWXFXaU1XZFdlZlVQL1pZSG5xSmM4ZmNnRkNjWGx4MGRzbUh0cG54TXM0MnJSOTJXVlZEa21xc3dXMHplaUhXb0tSVkpzRXJlZFNJTzVxamVTcW9ST0R4ODBldVNrUGV6WFAzUXVnZEVOakF1WkZWOEdISklXY3piY2gxTWdzWWJCdkRSVTVRdHBzdENyMlo2QzhpU1RiVUdoSGpHeURPOVZyOEV2RitjQXU0c281S1NwcVltMUFrZm1rVGQ0eGtaR1VuTEpwcVVuZzZJRVJncktBb0FEaGdNcGtKWEtYc29GbVl0a0hxODg4Zll3T0NNSTVLUy9oclRLK214QnMreDl4eWVFbDM1YmVjQ3VITTRFVmtnTVpFUldWcGFjc2E5NnpDN0I0ZVg2eUw0SmdQbHJhU2tBcnNXVFBYY2ZYeDhnTHlCMkFGNnEzcE5ycGJvZTFVaVNCVC9YVENVOEp1ajRpRXJRQUlBSHRkMmRnYk0rU0d5andVRXB1eHFlbnNWbytTcVpsNjE5TC9MSXRzVHROSkhvT2lwNnVBUmxRaURFdTNndG9CRkVvbzJrNThQVzBnUlBBWmhVTExuejU5bloyZkhTdVZOYkF5bEVYOEJPL3dZaWZ3S1JOdnF2OHZaR2VUNmdEMENXcU8vaUJ6cmhzek1UTkJNWldVNzZIL3pTRHc4NW5IY1dRQ0FwWURtaXNxYUM0dUxnVGlzYld5a3BxYTZOTTZBb0hIanhnMzlFbmVSQVM5U3lSRlhQcWF2dm1mdURnNjhOcHBVTlFDdUJWSkxtcHA4cnk0dlNJTHhJL2pLaSswZ3VGYlFTd0RUN096c0JFc0RNQkdGQ20rZkN5aEtocUhndnFGY2JyZHYzd1lETmlyejhQSDVXbEJBemxZWVV2aUNFRG52OXQ4aGpvQzFHSlc4VkF3R2pETTNkM2wxS0h0cGFRa0V2ZlA1U043NzkrKy9XK29aUFVxL2RNZC95Ukxaa1VrbHhoejE3WXp2UFo4MzlCZERKTEgzYWxLL0pSK3R4RStwYVRqWUhzN3VjQVUwckM4Y09NdjhYdDNJMnErcVZ6SEExVlhWZjFLZFhrNk1qb0lYSjBrK2VQQkFpSlhtTCtMdDdMVjNsTW9qQUsweS9FNEx4bXg4RDlmSEFFVnQvMjRxR3JNcEtpcUtBWmJ6NjVlaHNYSFprSlY3enRzWUg4NTFtaHZ3NkFTWDVrd29xSnp1SzA0VWlESE1VYUZaK1RnSms3bGM4Yis4bTZ6VVlGanFzdkxqbHJnUEV4ZGFLTXBUT3pTdC9MbmxhekE0QnFFSEM5L21kamR3VDE3NFBjRHVwNHU5YWVVZzhCQlAyUmxFdnVaallxVUo2MW9nSnlJSURnNGVTQmVyMGtXQTZPYjFOczRXejU0amIyUnlmRHhCSmUvcVFPTEt4ZFYxZE03eC9HVEFYeHlVVXRmQ2tCVVNEZHZLWmVBVHdtS3ZZUyt2cVVOV2xuRVhSUFllQXVIYU9DT01pWWFTN2ZvQUJlWlBucHFhb21FVGZmZVpWZHhNengxcytIaUp3UlA3WDJRa3daV0lwM1ZSYWgxSmd3NHlkQ0c0MHg5OFZJUTdMMGNzWDdzUGZLek5sdXk1SEJ3Q0NhVForN0N3cU1qVzJWa2p3YUxKeUtGQ1Z6ZEIxcGRKYlROK3hhdDIrb1dSa2JpZzRNOC9meHh3SDgwVXlXVlhUTnJ4TlVwRjhtUkJtSnFNVk5VMUVReVJNcHpKU25KMFJObERaRXNFZy9ZMlR5eGV0MkppcEMzTG1RSEYvdkw0NHpzeE9kbkQxN2UzMERXQUVhbDlOY0JtdnRSR2tVRFZEdXhYV212M0hvcGVTVlkxVGRDVVA3a1ZhNlN1SHJoY0NEVlFVSFFPZFRxZURHYWh3VDNmWGRyaEticDljSEo2ZG9iTDJJczk4Vy9mRWdNV2Z2SmtZbWJtVnBRY3lQdUFPcFM0cm51TFZpSTI5anpYMTlmVFJiMzRrY2kvdTNOUDBUQkdSa2F3Njdkb3dxYTN4amNPYmRqNXpLdkxFWlNCdEFrV2MzcFJ1VlNObTJ3QjRiRDgrMUowc2U3L1FKRW04aHFURU9DWGFMUEVkRDFLcG9JL0UwaVZqWExXamlhRUUvLzNWRDZvNGQwODdTSlo0eDdMS3I4V0NUb3lYVVRDL0x4WjlmRUxzYmtaOU1HUFo3aHlqY2dDS2d6UytZdi9iaUk4UUNEZ0VXZ0ZtUGViTjJBc1lMVDYrdnFYdTJFU205TzF0QjJwOXlJcTlVc0F0Rk5UVXdQUmNuRnhrYmc2UHdBQkJLUkRsVFRCdmNsWEdWS2RHR0VFTlJwa1BNSG9FU3NrVXBreUNPOTYxc3hpcit3eVlkSkxFKzEvUHMzY09xV2kvcGRmUWFyS3ppWWNWM2RzbkxGYVRscmdWazlnTVphRU0vOGVYWE1WbW9iK09RRitWRzA3QVpwUC9HUXhmbmhZZzhrbkNQcS9mNVhpWktwWHFwc1hqSjB2d21hTkZnMFRpbjdFUkFXc1Y3K2twcms1UFhjTnNMbXFwa0tSVnFKSU95Wnp5QXJVQ3lobTdNSFhQenVNUlBnTTVMT0NLbHV1QWFubXBxYW1RS1FzTFVGbXJHNW9ZR2JRM05qYVVvYlJnM1VMV2RlZUpJWStDOG5LOXhTOVhCOHI2b3BoajRtS0F1WTVrcWNLZG5JRVNVMVI1TDZ4bkNiK1BXYVFSRWlBckZKUjhodlVVSXlQTDNOa2pZWlZVTzM1YzBJWGJ2TnZkak05S3h5NGYvT2dEajVFYnhWR2MydmZVelFJNnNqYVZZa1lwUTdQSXBPTHdDNXgvaTUyK1dUZFVGZjM3OS9ld3B1anpYQzViTHFwVE91R3lrcDZ4WnR6ZTVSYi9JME5EYVV2R3JraTVuR25hZGZYcFQ4Tmdvd012aU1nSnZiNnZ5ZVk3eXRQTFV0TmtxazVLa002ZW5wNlJEeTJ2M3J1ZlZ0eTl2MDdKTi9mMzY5ZHBDWDJmdlZEbTNMMk9MT2JPTTlYeWVjSzFiVkowSGROYjQ1elI5WWFQWGJFZmY3eHhmZTBjbEtYazFFRnJzanNBRjdzSkp4NEtQb0xLbUNvcDFkUXJHMmt3RE5Sa3lreFJ6eHdBQ29Lb0FEY0dYL3UxU0plYUFlcW9iSHhDa2dPS2VjZ1ErVFM3bHc3SUdIVmRORjZ2NHZUN200RnJ2aDYxelVOTGEyeGJjL1dJTDNFZmtzQTlUZHYxanN0ZEhaM3Y4TXVDWHZ0THdJMjZyZDBpUjY0UWYwWWZTT2ZtUGl0eGtDU3RoK2x1QmxUNTVMem5taEd2NlhEVE1OalBqN0prYjlEMmZMSDJ6UFlTb1JkT1RWaG5NVHMwS1NKdG5qLzd3MTZHV1BqUXdONHoxdFl6Ly9PYW9EWmM5S0hrd1h0N2k5aGdSY1FrdEswVXNDQVR3SFh6UWZCbEpmM3orTmpQTEtpaVkyTGs1VU00MllmUFVORG4rMWY5YUdoSkVtRmtweFozbHQ1YVR1Y0x2eXZwRC83UGFjbWl4MnpFZlArQys5eUFtKytzYjQrYkZNTkVCMU1zOXVwdWVjdXBtc1RqZDBtL0Q4bFhIYzhsZThiNW9UTVE1d2NXZGxrWjJjN1JuYjJWcWRTblJDblk2OGNPM3dKeDhoZTJTT3pZKzh0V1VtUkZVSklWckxxOXh5Lzk0L3p4L25qZmUvM2VlL3J1cS9yODl6UHJaWXAwN2Z2RDhpc3hMUUllUFdtMnlHZHlIcWJWOWRWZ0RBZ29DZzZXb1NSU3JIU3ExOHBidENCakl6TVpiN2x5OExDRGxwdVpuWVdSQVdzQmRKcVh1YjBrZ0twZFdCUGVvRGdSNWR5MWpGOGh1RmFaOGhsMDVLUFFBdWhqa29maEE0U1IrdGxCYm53NEdmUCsxWCtYbUgwRG9OU2s0STFDd3NEVmNoT1VUN3p3NFBxcmNLL3Iwdk1DRnRvU2twS2hDTXZvOWtMN1lFcW40VWRsNndpWnd3NWRlaHQ0RUpSRVB1L3Fud1dVVlM2K0pBR1d6VzFUaEMzNmpDSEI3WkRPY1VycUpjM1c3WGFLcGpES2xsRVVKQXJlWTd5aXpOakN3VnJmMUppWXM1L3pkdktLekdoOTVtQTFqdFlIejg1T1NrczVCT0FJTExibnNsb0ZOTkRKVlBmRHd3TVJNUEZ2TE5VL1A5VTlTK3JQVGgvSnhhYzJTV3VUOWg0VUpRT0lWRmtqYmpMSWl6cXl0dFBxMXRwWVYvVFc4ek5NZENiVTc3ZVIyUXUyWlArWmZQSDh1amtiZEhSL2Y1WU5pY1hGK0Q3alVZajNlL0hmSW1SVHpXaUMxMWFXaUwwenpJeUF1OTNGYkNsZ2sxeE8ra1ZKMjBJUnpMTk5hbVB4V1UzcTlOd0wwd3ZjNzdxK0xabk1WWVFJbS80ays0aGszMC8rakQvYUVsYXc5R3REV0VNUzNpZDhaTkdBWmVVVHdPNUw4VThOWGRzUVRaak1XZCtzY2VUSjRBSXp4MWRHM2FRTUJMUUtFMU9IRHJPbXprSVVWT1BDSTNpbVhwcU1CUkZIMFRMS2l5NkE1eVg4TVZoY0gwKzNLdGs4VVRTaTJaNkIvenNmaGZWSllvR2daTkw0MTZ3LzI3UGxqK3hSUG5SVVZWWTZCbWJTVEVmK3JhQ2FsOFZ1enJibHBRUGM2eXc5aUZxNXN0RzVST2lIVmlkcUFjSUJ0WDU2T0NBQjZmai9YVVZqdXhMSC9uKzZkTW5zS1pkSjQ2ekFVWTdXQjRkTTFYdDRwOC9NcVFhUGJMSVo2NEt3QXdtR1JnWUZ2ejNhWFFTMWo1azF0cFVPUDBKY1l2VlZab01YZWs3VW5wTkMvU2FrNW9vZjhoOGs4Zm14bVFSU0pySHRUN050RC93VlEwTlRERmFsNEpVQVplM3ZhVEsvWEV2cE1ic0pmNHp6T2xTMTVWSURhM2JoRlQyOGZHUlkvMzU0MGR3bEFpaFFhdjFScWtMN2NVbVBUQkc2R3dRbnIvVVUxbndTWGVJOGxyR1VSOGQ2KzgydVpjME50N2FRWWdIY3lnR25CejB4YkJFYWlBUzNrajdaeXZReENVNXl3QjdDa3lIWTcyQThXcUFGKy93WGs5UER4Q0MzUEVEdWVvUklPM0YyczlxcXFwQWJGWldWdVRuOStZcDBpN3JKRWpKeVB4ZWZxVWlRYjIvVVpTZE56SFp3alFsc2x6eExUaENKL09KcGpFd1J6NjNiL2ZIYzkvZU03UkRIaE82b2RZNTFGZk1wZk41ZEtvd25zRHkvbkl6SE04NTBmam9Xc3JHdFhpY2xabTV2YlVGYWczL25TeGdwZWZtNW9BMkJHVUNXTE9wcWFsYmxjVkp5L25zVXA5bkFkZlcyV3dET2FEMmxuTW0weXVsMzIvM0x2R2szWE5qUzNUSmZ2VGUrbk84Y2M3elVLR0xNM1V4V2cvbjdaV0VoL2NVYWJjaEdzWm1aaFZUbmhLRVZra0Jjb0s3cXJERmMrQm9abERkejZnNy8yUTQwYmVXeEtxR2JGL2E5Y3RhTy9SVjBrbEk0QUZHNFd3Lys1OFpySGZESGFqeGpOQTV2STliNU9vc0oyNFFXNVRxN1RaUlJ4cFNleWdRQmJrL2VSaklhMm0zcUJWY1l3OExuaHNMZWMrQytZRmFHcTlyalRoSTF5bWFUTlVuYTJvdFo5NzRIQ1FRUlU4WkJzd2hFQm4wMGIxZlhXU0hheFo5MUVieUxCSnFpVVRQSElGelJLUFJRQkFEWmQ3V05yK0UvaTgybG84K0VpbE9PS1pXVkVTcVpuVDZLTmNGVmNCQ0NnT2dmMjBmbFRkUUk2ei95U2krOHp2TndMdHVjZXB5dXl6Y3BkMVAyNVp0bXFJcG9WMnVqVFZ6dStGc1d4L0kyTjNSMTRJV0VUTi9QSzlQKytVTDQxRkdSUlBiNkZNcTkvdUFKMVB1dlVqTnlEaGJ3ZDJKWlZleU1UTUx0ZG11U0RPcm1maEVsR0lnQUF0K1ljL0d4Z1lTV1pJNVJqbWJWdmZ5ZzJvbUNkV1BNcWVsS25XK1JOTE1NWE11bGpCZTlsZFV3WEc0ai9oVDFXN29VYTl2VzAxVUE3WW14MXhOeFdwZ2xlK1VPVVlyZjl4Qkl0VmR2blh1OHFFdDFoYVJQNDZxdDFrblQ0ZkxFdWtrQUdmdTc2L0lITk0wOXpNdGpUbDIrZU5lZGFsdHFMZWtuUUVkU2JlNE9KNHlEQUhndllveGhwbGJXL3NzZFpIcUpFQ0NzSVpGRDVrZVo5SWF2Mll6Z3RVL0djMTYyLzdYMTkzOVlIVTRSY29BLys3ZHpQWnZaNWxtMjVRY2JuTURsVStwNC92aC9oekRLb1IyTmVLMzB3bzNiOFkvWkgwaGwweWxSa2M0UFQrNHNiSGhJRkV5ampMeW1qcURDUHVuRlM3di91bnBJWEZYbkRsZVM5QXRBSlVyWVpCbkF0WUE2MHk3dS96OU5vNFBIZDN6b0JyQUNzamVlaHRRVU5Ub2hJY3R6TXo4L3g2dkxhSC8vTjZlelRWQytmcmF2SjFtb1NhRC9icHJIaGovVk4zWXpOallPQ0NnZFhRTkZQcXM2YzBSQjRuVG81MTdIaEwxQ3RqWXJ0cmFXcEFwMGlMM1RvWEtQdk10L3Q0LzlwZDFuVDg0OXI4MUdrVjcyMjVnOWFmR3hlRSt4RUtjdjJKQVZKNVZza0hSSkE2SFd3ajhkdzZrMFA0M2R1QlhYVndJVFZ3MU5TYVpTYzE5bWk4bGZvNjV3aU0xc3BRRFpxYW5MVTFNYWx3WDJtcHFKRjV2YmJvMzdlM3RUVXhNNlBOTlRrNHV1OHVyc1IzNG5qTkhoRUtXeEtkOHowODg3dHdaQlZJeVBEeThhMG5jdld5MjRuZWI4UENnUTAxenN3SVRkVmZ0RDZVZVRXdFJ4WnRNMUFDZklIQUFWL0NiN3Y5ZUFlN095MHNmaVpiVDMvSlc2WjNGR3NFMWpYT04xci9VUHBGSk4waDQwNEkySEs1aEpTZEJubThkUG1uQUJoQWYrWERGZTRQYUJXd1dvVDBGOEdxYVBwOEhUK0thajNYeTZla3BidkJOOXhMcTJUUGUrY3A3WXo3d1l6dEdPUHowNUVUcllyNEtCL241K1RsWUFLT2FLZ3J1Nm5Oc0o3QUZlbnA2U3V4M1BzQTh6T2ZwNEZYOFN1eWp2ZEh3c3RKU0hoM2RBcE9MK0RDTkE5NFlESGlSZEk2WFNhUkJ4NUFHaXE4dVJ5Q0EzTFh2MENQOWtMa3JsR0U4T2hEK1Nua2xyMjJ4cmtmVUR4SU5DYVBid0RyMFA5Zkt2OEo4cms3S1BWUEVRUTU4VnFwK0huYW0xUDc3MzBBL3kwOGZwVmpDY0h4ek4reFJ3eGFVanlyRVh5STBOUklmc1Q1aTdUY09qRy92RjZwa0ZXVlNHMU5UdFNiTkZlVGdxTFBhUUJ3bHRpejBwbWFKd1lwN3I4d2lzNFFlcFIyTXpLNE1XbWU1UVNXZ2RLQjYvVmhmQi82Sk5neEJGcElMQ0FESVVFcUlxS1BwSG1WYTRWVktJQUNCK0FIWWJMVGEvWWVqeWd3ZlIyMXRiRHh2dEl0emExcVVob3N1eXNUMEw3dk90K3g2SzRiR2VTdmVYUnhkS2VFSXhRN2x2M3YzRzN5UDdlM3RzTGVId2RKaUlpTFBuSjFWczJLWDVkYTNFODlWY3kxNk53OUZ4Y1JjbnowakRla0VvcVdrNU1iNlBra1JBT0h3OEhBbmt1NGVKMWhrSUdXMThuYy9TbEtsUzNZb2ZFWkpZVmhsVlZUdUdSdnZBdGtaR3dzVnRPOTNQeVphZlF2VERESk4xVHZldkltSkwraS9vWHJmTDJnaE1QQnlwRWJYZytxQlZjeDZWL2JPNmhsVW5MWmlIRFUwUEF4dXEzbEZZVm5PeGM4dmZlMFl1Q045dnBLdjd4bXArZG5ZMlEwTkRhRTBOQldWbGVHSTNQajQrSmdZR3YxVkFWZ1VTdXFIWjNPUW5iL3lBZ0FySFE3SVdPbGxYSHgydUJTWE8zeHE4L0J4N2JYd1FQamZ2ci9zVlFONnhjZERMb1ZzYnRIaXVBaWI3dUVtMDBZaXI1RGxCak5CemVoM3p3UlJWRXpoUzNKUU1zbUp4cXZFYTNERlVYNTZpaXJyNG94TGR6K244ckpDQTgvKzdKNmZIa21rbGhjVWtENTRFcThkU2dlNU9hZkJkVjhtWFU5WDl4MGVmL1Q3dDRXRmhZT0V0WitmbjYzdGJNa0tJaGJ2c3V2YjZ1VGt0TG01ZVhoNEdCTVRBNHgzeGpqOE8wYVZ5YlFJYzNyckwzOEt0VG5YVm83MjlTSVY4a1RxU0srV0xIMCtVd0dZOEhCd21uSzBkdmtZMGJhbFFCU0NUVGNaenE3YnN2Z0VKTEQ0NGNiSjRlWXJkaVZneExnMkJubVE4MFVtTjJLMEdGNzFBK1Y4UzBMaTI5SHArUXNWejVoYng1b3IzdFVUSHo1OCtQejU5ZlNtUjZPZGFBclZpbVNLMVp2b1hiNDZ4SWNyYm9PZjRjWUhRczFHY2U2elR4cmdOMXU1bXBwdkZ6L3AxOUJwZ3g4NnFZN1YxZFpLcHVxbmpUeldIWk02TmV0d0l0cVRIZ0M0eUd0cit6dmY2Z2NFOXk4NEQ1d3dqQ2xTZ3l2T1BPRDB0d2hxTnV4ZS9LN3RzaUhrVHJXd0UzNFdKTjZYcjErcEQzWGh0UXhoa0pZTzFyZFNramwrUHhyL1BzSStoKzdUYTk0V0l2ZCthTm8veTdicVoveUZ5TXpLM3Y3OFlNTTBhKzJaakcyNGdjaVo3SHlUMFMxU24zVkFKSk4xWDV4bFV2VnRLaGo3QmlhbFJwNnp4a0dkdyt4RWQzNzhrSmVYcHlTQk5EYzN2eUJNOGh0YXhTU1d4VW1GdHVoUHVsL3NCUW9QeTdOQ2tjbGJ6Qmw2SVYvRmZtRW9YL3dsSDNzZnZrUWZOL0JHQTlWSU5HYk9PSHhKbGZ5R3FLakxzMmNGSkpleXdrYkY1YjMrL0RMZHNISEV6eXJKeXZZL3p4aGV4Y2huNWxUMjVSY2ZNRUM0R2JZOEZUZ2RIajhtQzc5aks1eGNXU21hUHNLM0FxdXpSdk1DelU5WklsbGFvRm1ORDd4TTM3aENrclZHQzRYS3lNcXlRVzhIdGUvZjRZclhKb0VRbzk0UjNSSjd1ZlBkejc2ZGlNeGF1OG1mbVBVNkpvOFhNcUhVVUIwUkVRR1lHQ2hIaXpJUE5IcHN3eDJ4U0ZiVXdFWERHVkE4NVZoZ1FtZ2huSDU3YjlpaEJyaHZIdmpTNE0xeE5ZcnZVZyswRFlYank5dkpJdTAra0h6VnAzTmJrbk1KQ0FoQW9RYTJQYU4vVGlWcTh6QXlNb0lvUE9UWkZHbkRSbDgxRERhWWxkdUV0M2NFM2xDemRlWUpOaE9zYjI3ZTlHeXVzSER5OFBEUTFBd2JJOG9sMFdLVlFYYzQ1eXpzTElBUFNBSkJacEhiZGlOaERHdFJPU0dSem9mVFJ5VTVuUEhEcWRqMHlQdE10Vi9zek0xWGQ3M2JBazdmMWRiaWRqd3lXYVFNTG9kMDV1VnhYZXhKVUdaYkZ5L25hM1lzUXRncTdFVEZSRVhETy9VUjEwT1hHMUJTbE9jTWtLZXNyS3pPcnE1Q3NLajhmTzc4OGVMSmphcHYwSlowdE56V0VZSDZDZk1oRmVQMm9TUVFnQ0dBSklDQXQ5UHFtVS82V0VpZHVNTTg0OWJuNWVFMGhEZlBaS1JLU2twU2VuSFdBTWlLUGhLYnBtZVg4OVJHTkNVbE1kR3VFZE9MRkhmWXFETXo2cWdpNXdTUHJxK3Y3KzNWYkwyN01EZEhJNi9xN3RZUkJaN0N6YzE5ci8wRkRWa0lJS0V4Vk5TYVQzVHZBNWwwVUdwc2JHMXZYaU9KbndNNWIvbjJiaGdpRnluZVVGVkZwQlRYY25mbjE2OWZLV0wzM09YbkNDTURUMDZHaG9hMGJXVDRoQWNZYTNUQ2kvaUNFZ1o0cVRqbUJzVC9HM2tNd0FSRXJSRXVnYkJDeUgxMWxSUldCV000T2NjTTVMQWhXem1BbVprWkk4Y3FJaUpTVUZBQTA3dy9kSzFoWXVlb3UvZ1RvU3Mwb3hNSnZEdDRleGM4U3l6RXMrTkw1SzYzZjJCZ0lIRCtUazVVaXZsRFE3cFphMG02QmFOclZHRUlVQkJzS3Q1VlZJdzR5M1Rqc2EyWDFvZzNSbnhxYS8vQmVEQzNHTnliRktERE5aUmhFSnVnbDd2c2lIOElZUjh1N0pqSnk5NEh5dG11SGg1WFQ0S00rRTh3REFnZ0NXSllaSFYxZFdHVVlSWmxCZ1VtUnNhYTVOVld3cDdOYkhvUHNYWWZIVDNVMWRVREEvL056N04zaXdzbVVYNHZlTTU2MlY3TlhORGN6VTFTTHFFWXdnREZ0UGI0ZmxXQmdHOFRLbjZOTSsvSkhvL2hTTVhMYjFGaklhWWxadUxCV1hRMUxTM2xKaVdBeHVwc1JBd2hTT3QzaFlWOWp2VVhVL0RRSFpJVzJtVlRqc1dWV3E2V29pa0ttWVpBdEEzQnJYMmJsc2ZIcjhpMW94TzE4dFVlUi9ZdjN5WE1FQUJ5QVRmb2JtMkxQN3VoUFZqclRPY0MxUlhjdzJjc2tHaFpoVFltZFBIRHpaalV5SmhMazNPdHZRQXZMeTV5ckp0S09QQjFTUzRlWnJWWXdTcklaZm01ZC9YWkZzb0FFdHJhbEJVVlc5cmJBemMvVlh3dEtqbXZqU3VXWlFtOVpWaXRpTFBHbmdra2w2a1daTmlKdmkwdG5VQkpEVHBnQ0RUZ21YK042eXpWaUMyRXY3TkJUQWMvemNmL3BvNS9nYldyTlpob0JOakVsWldWc3pQRjlWMk9YWjdrelBkVVBKaGphWW1ES3crazdvWnV3cW5XM1Rka3ZJVjBDOERkQUtmaWdXWXJNTGxHVFlaK1VtWDBzdkNwd0hOVkpaWW9pbldHc0pmOGw2cTdySTlBWHN6eWExdUNzaDBURzl2bWQyUllOalhmRmpDNzRhNnJQQzdHMmFoSjMwT2NrTVhDRnQzTElmSE5zeG1RRHpNTHl6T1oyWktlZUU3TU1NUnM4MXRFOVF3SEsxUmRxR3RqNDJuc3NxK2YzMlV5TW1GR0tpYXhoTlVFVXE0eEJlMDRJaXovUFlCQ004SHNVVmw1K1pOdnZkRzd1N3ZYVlY3a3lEUFdDWFlwSnpXMktOL00wWnR3STFXYnZrTk9FZEVOK09yaHc0ZUtveXJldnhiL25wOENyZkI1MGhMQnFGMllTVEt1dWo3VDRXNlpWbGhVV0doU1l1YnErbmJPNWZJcVZRK1cwOFJ0ZnN1dkwrSStOSDRjVlY1V1ZsWlJBVjVKNU1ZTjRybTRGY1p6K3ZlQTUvWmJ5U2pvTWFTRlU5VlFwSnZiUHZqbllpZXVjMUUrNHp6OCtvY1BZa3hWRVhmQWJWVTU2Q0kxY2dhVEVibGptNGZTMHRLZ3pJNE5KTHp4SzQzVTNNd1EwNzRKcC9oR3BQelBxaGVuendjSytFMEppYjJsN3N0SnVxUTFLWVdGZktqWEhQOTllTHlTRk1aSVI3YXh0QzllN2VUcEtYUFJHaVNmYVNqSXRrbWFUbDQ3clVGdCtueWZhckFPeHdITklRNitHcUpiVUZOZTdveEVxcjZkZmhVYmk0aEtXMjRBRWhsQU1IY2dqSndvU3U1K3RZY0FRQTJDcmpPbTk0R1FrTkR5OHJLVWdRSnJiSGc0MmN2ZUR1TXVIZVMzQklVMVV2cEdiYnByRXZUcWNZSlJXdm5pVm9UcEpVaHg1SWdVaGppQkNpcGNPTUd3OC8zN2R6NSsvZ0RsNndlYmwxd0hsdERZWHlyZCtBUnlYaTl0bDNpU2FvaVEzcTFZS2hMSU9DcnhrWFh5b3hndDdqcnJqbTlZYjhVWGFEUWRaUmp5RDNHM2VCeUZpV0FTa05ETEYxZVFLcEVqQkhCWnRxSVBabnRHR3BEck9Bcjlob3ozNXZBdHp2aG9rbW91OWNtWC8xU1ZSSk5rckpDL2pyZTJoT3VXK3hLMFgrZFZXQUFrMWx1VWhjVnp5NlNQckdMTUxTMnBjQ05vOWh2bi9xTC9EMFdQam9LVHp2R3FwM1BlcEZJR3Nuem1hR2RoenNXTGgvNitOZU5IUExJOU1TWGxDRnlIaDlZVkZuS2hqNnpYdjR1Y0pmdmI1eGNUSHZ1Y08xOURnSnVHWkFoZU51VUxMT2JlSGlhWFBpVlBJR3ZOUTk3ZTFqYTlld21yM0d3bGhSMjhvYXRMZlM3S1k1SE00ZUpRaGEyaW8zN1lKR1hBVHg5cEpVejJTVGNjWTVrL2p2MGFLNTlQVHFWMy9kOWVRU1FiV09BNGppWEVyK3Q3VVZZclZWNmFoa1RnMHRFMDFLaEVJSVAvQjFCTEF3UVVBQUFBQ0FCRGVXRllBd0hFOWo0ZEFBQ01Id0FBR2dBQUFHMWxaR2xoTDJsdFp6RTNNRGt5TnpjeE1EVTNNamd1Y0c1bjFYbmxWMVZmdFBhbUQra2hCRVRwRWtSUUNaRnVRU2xwSkVTa3UwdmFnNEtnTkVoTGlZaVNVa2ZwRnFXN1UxUmFFQUdKTy9sOWVjZjc0ZjRCZDQ2Qkl1Njk5bDV6UGZPSlE0U20rbTF5RWdZU0JFSElWWlFWdEJBRXh4QytIMFhod3AvU0pwVXg4QmV4aTdLaE80S3dEcDk5NGVDbmY4eEFFR1lwRlFWWkhaLzA5ZW5IRWpxK3pFUmJzNjhlWXFhNGFwUHRzYm1rNTNNU0RHaXk0ejVtWmpyK0xkUnpuUFRMRlBrd3NWZHBVdVh3MTFvYld4UHBwRldsWUhlZU04NENXNlBvMUZVelJKK3l1dE5SWWoxQ3FoSjE2NUgvYk5CeCtrNmE0S3grY3JSNzRJcDM0RE1PTkFxTlVKVmtaMmZYMU95UFYxaEhNMHNIN204OXRMVXRyS3o4YzdDekVsRjgxMDh6bkgrdTRtQi9YMGRYbDlLa2phaSt2bjUxdElRYlMvSlR4OFJrZW1Ra0tUMzlxOW0xZ2NGQlF6N2FKMDNvalh6Tnk3Z2hyN096SDdhR1UrTFQ4cWdSUHFBZEdobXA5L3Z6L0FldmxJMlRFeGNXdnpBdUplWGc4TStxOU9sUmZKZUZsYVdscDZTdHA3ZTN2bzdPN3RhV3BvN094NDhmT2ZLVWJZWDN5eEdqVXJPbXo3NDdLTDY1dWFZbmNlNStONVNGaFlRU0VoUDdmKzV5YTJRdWZmK2VsSmk0ZlhEMGtsSHBCVU4rWWFHdHZYMVJidTdpMGxMZXUzZTg3T3p5YkxIaHZBWlk4aEcrVjBLMmNTVWxBaUVFQ29xS3NyVCt4VmdzZG1Sa3BFaS9wTjUzaDR1ZC9VbVhoWWlRRU9xdjFtVWFjbkp5U2NrNnd3cXJGS2kwdEVFYklVdExTMXhTSmkxQ2U5cmdKalpCd1lyczdQbGZ3MFVmUG55QUMwekVhMnByZVhoNStlOS9WRlpSc2YyU3dMTlFnamFMSVpEWjViMXlKWnBKTWpVK2Z1ZjM4bDMrNU1udDhnZFE4dkl0UFQzcVJrYVQ0K09HVUhwNnRPci9PSnRtRGZ1bXByNWFWUkR6NVNmN1NERDFjeDY5YURNZkhoMmxOZ216OE4xZWFKdW90TDk0OGFLNDArN3YzMjR1TG1kN2VmcjA2ZlBuenpzYmRGalEwQjZscFdlTXhwZHBubU94ZnJQUy9BNEVoSVJXRmhiaE9YbXNIR0pubGZxRGw0TXk4WTZubTV1ZG5SM1dmWVZDN20xOS9jeTNiMnA2ZWw3QjlTKzdsNXYvdE5XNExqcE4xZlN2UkxjSTQ2SWxEUTNIN3lienE2VUtSZlN1TUl0NTJNeldCOEJtK1dqdFdYcFF3Vzg5NGdtSWlZbmpKSUphWm1jYnNGaFlYbXByZXh0YVJ0NnZxeHlUa0pBUThHK1BGVE14TVlHV2syQXFxYXN6SVp1OW02M3BOUE9aNTZsQW5LcjdTcy82cVN5MkM1ZWRuZjNxMVE4bnpIN0JaRk8rVnN4dkN3dGZYQkI4Q3U4YW5wTmpibUF3OXNsN00rbXFrWlcxOWVqQVFGeGFXaVE2VmRENlpXaG9jMk9BUUlSQ2FFTjRZQndyRm1IUjlmRDBmUFRva2JDdzhMaURsNStmR0VWb3Jmc0trNFNQWm83Y0pROWhndzdTbnZSYjdzdGZ6dU9TK2h6ODVneVo1ZS9pdTNxMXhPVFRIcHpoMHBJRnc0dnZQMzdZMk5oY0ZoRFE4RENabzRaVEZoSVM4a2d2SitSNC92U3NDTW5XenZFL0VTQWRLWGx3dXJkdWxGTzBiN2JRR3FHUWpBVGJrTlh6R1pSYkVQZHpJaXhoWm10b0pMalBURUlBa1cvZFdla2x3QTFKVDArUGphWHNyeVFqQmppRWJ2bDhIaGdZMk4vZjc0aG1qb1p0S3JCMWRYYzMrTzVZN2Y3b3A2V2xGYlR1OFQvY3RiVzE1VEhtcHNEdnhHV1JyWEtjSEptYSt1ejM1MWRNVE16THlZcnljZ29taWYzbDVBZHNHQkhuR1ZWTlR5MktkdEpnQmJPS2NTS0tTMmJYNlAvOTNieDU4K2JtUisrUjk0YXhzYkdtcHFhWUlSRUZHVm9rUXRQUXNOWjV0bjY1T3puSXdZOHQ4YzQwMXZNS243dVFDd3ZjTHVxMU5zYjlEL2IvM3FoYW5heU5URTFMeXRSbGRlUUQrKzJYTEJnZkNWTkZSWUtadDBWRmQvTzFYTk82bCsxc2JTL1EwMzlORWV4b2JwYXJZVVF2Tkp3ZWx5UW02cDRMSXNYQndUSG5zN2FKL2MzbjhsL0pvQmlsQS8wN1hqS2lXS2tpUEw1L1RlbUs1MTZrY0JENTE1TWgzdFRVZFB2bHBRdlNnVWZmdjZXdGZFM0J1K3NVa1JVVlJTWjNXVkJ3OE51M3E1Y3ZkL2IzeDZweWVhKy9lZnYyOHQ3QTArZXNyaThhVjNaMmZ2OTJtV3h2VjZMSFI3SGV1bFY3ZHM1Uy92U3NDZ1dEK3NYR0tnV0RFWVZ1TnRUOGVOdTdQd2QxaS9SdWlZa0YvcDMyQnR3Mk40aGU2M3VxUUF0bkFCTy9VRlZaNmRtYkVSOFhSMWpQMXBkU1gzOENyY1pFQ3lZbEpLU0xlL2VNam81MmQ5c2Y3djdjMk5qWTN0NW1uRTNEVjFEL1VrSlpHa2tuUURJNStFYU52WlJxNnpvTmllV2ZYOE9QMnFNTUd3SURPazUzalBtcnE4NUtSRm82YUtrenRxZW5wK0hrOElweEt6bUcxZFVVZmVGQ3hNVjRibzJxaW9yVkNWazNXcldMQzJ2cjY2UWtKT3Jwb3ZOemM2OExDa1p0blFNQ0Fpd3NscHJEU0ZkLy9VTHhhR0JWVG4yYllBSXlKUjgvbmRUVDB6TVJ2MFlmMWRlbk9hV25vNE9KdFd1dXJUa3JZTXFoMFZGdWJ1N1pXdmVDOSs5VmE0d1ZBd05QU2hwT25qL3pDVWJCRXJMbTVndUFERXE1TzNmdVpHWm1adXpCNXNNd0dHQlFWc3p1bnorOUdlSUZ1Ym55TW9tdlNjK2ZQNit0UGJqWmNIb0M3M0Rod2dXWThBZUJCNXlaRVFueDhmSWVubHJLaDcya21PN0ZsL1RYNVVSckswRUYzcjkvRDZjakpvYXRxZkg1K3VvNnJINUY3NzJtdGpaN3NkYldQU0NhQ3F0dnFjTDJTVmxaV2ZIeDJwNmVubHBhQXptS2tlSEZkOThwKzlLV0dyd0gvcDRUaWUvYTNkdFRRc0VzUkRPS3d6YjFsSlM0UkVYSGhvWjA1T1VmeWVqL0pNaTVFWGkwZi82S1htdGJXeFB1Y3pidVpjT1l1TGpRRXNIbHBhV1QvY1hvRkVGck5neVRwTi91cEhORFpYVjFpVUZaNkJoZE5WNTJhZWsxVXRKSWpabHRSVlRoMjdjMnRyWlhEVXBseUhUSmVRRGZMUDVYMHVQaXFDaHdNVEZoWVcwQ0RVZS9sN3JpR3h0bGdKNE41SFdwYU9qb25HYysxOTY4WWdnS1lXZHY3ejNkTSs5eTQ4WU5Da1l4SVdTWW5IZ2duV0I5ZlIyVXN0MVJXcnJoNWFlb0Z5KzI4LzUrL2FvNnI0WXY4MzVoWWVGUngwdFgwWFNtdzZYbFpVc0xDNGZKcWcrRGUwQUp0eFVWRC83OWUvREp5NUhGUHNFS1ZxbDJudVVYRUxpTmlsWE9ZM3BEUC8zSld5TktNU1R6RXRCdHkxTnlWYTZLeWJybDVXVlpXVmxRNTZTa3BBd3ZYMS9mSmsxemFaVWRuNllQUnRVdVQxUzV4TVhFdkNaVzUrWmM1cHNKTUpvcUtpcjM3ek9RWFVJN2dReEpIKzlxMzcrZm1wYVdscCtmbjVYRkhHaEd6S3FqcjUrY25IekdwZ2tKZVhsNUNnNFpBM2ZzS2w2L2VjTWxLY2xZblN6d1lLYXlCVU5NN1VLTHdzZVZ5aElZV1pDaGc4ZUR6Z0I0QmdzMHpsNDlJRUF5dWtNODZPUnplWGw1UmNYTzFud0xJeVBqZk1SdkhNNUtRK0Fabm5SRGlZQkREL05Jbkt5OHdrSWVoNkszYitlcUs0aUlpS2oxKzJQWUt4Y0pIajU4V0NPYjIyOXNiSXoxNnV2cit6RnhJWmoxcmxoRmNKUFpuRzBiS2p1TWxNNUxYTUFTSks5NUorenY1dXhmQ1gveTRLSDRLbnRNYzNNem9KOHIzdkQrL2VmVmVmbjVkWDUvU0ZnLzJnMi9BOWZpdmZiNThkOE5HSGxkSFIwYUdocWZ4NDhGVExDN0c5T2ZLQ2dvcEtTazhCTW9rT3k4cTZUdFVSZDJ5cmpIc0ptTXIxSlM4Z3NLWnVzZTB6WElNRW9YbkptRnRiNkpDUVpHeGd3QXh2bnorVy9mN3YvYmJDakl6emVCOFc3OFFoU2dBK0F3Tm81Q0F4NGUvMTZLS0N2YkxuM1lFczV2RnhOYnhmZGFxekJMZUlKUFFHRDJqeGQ3KytJMk1Oeks1aVl6RkMwdDZQQkh0K1V2eFJwaXVDb3liTEZEUTBOYTJ0b1IvQmJvK0NvK2RIWnFhaXFQOXB2TGx5L0RLQnQvOXJrT1J1Uk92dGVsRGNJNGVYbjUzRVd6YXovd09rT2pCMGJQNmpacUdPNGVIdDQrOE9kUDdyYTRJVzZxZ0xBSTUrMUloU3FYampzd1JTZW5wdHBaVzkvbWlpZkFsWVc3QVFuOW5qalhXRmhJc1IxbTE2RGY5UWZmTDRMaUNnZ0lXRm91NTk2TzNwaW9KQzBKUm9KM1Erd3hHNFh2M25GeGNZSDdPY0p0K1BoUktFUUdrUitVZVM1TDZ4R3R5bFZVVkVRYWhLbnNEUjU2WW8rUElISXhCQWhDVm80Z3dXZ0xIQVI1d29jZ0xQaGdiQnRaU0JFRUpVdUxJTmM2Y2Y5UFhaYUxObW0wcnFpdURnSi8wSy9yWHdxU0MvTkZaVUtBc0YzYkx3L3VXTnoya1FEWkQrNWRvVGJCUlhLdWd5M2QyZHZiMjkzbEtBMkdDNU9TazZrTkVDUkgyS0NpRVdwbUpyTVI5K2s1WnZXNWFqd1d0eHNvVmppYTlIVGplL2RDYmlvcUtId08rSmZVOXc1QjZnWkdScndXV29tbnJLN1JBOU5lb2lod2ZoYjNzTXlnR3h4UGhaV2FvZUdGR1E4dzR2cjZNSzFhL1RTa0NEMzkrUGg0Y1hFeGVHYkJreklRTGNEbmc0YkFZNUNJUXhlaEZNNjdTUmJXMXQ0VDkwMU42MzIyelFtZjlNK2E0eUI0aTIyUmRQYWp4UUhiQzRvRjYxMWRYUmRGSEg2MGpPTXM5K2ZlbnQ0QTA2Q3VyczdMeXh2QTQ4NmlxNjlQYmRJOFMwVk43VHlOVmZRNGIzYlp6dEV4WU9lN1d2VW5RT3dGc3FkSlNTUFdqS1VGWlMyakpXZlBQYXlndURra0pIeFdsR2Vka3JsdzNWd0JjRGZLU0VKQ3N0S1RJU2drUkJPa0pnbitYZGJTOHF5dGFEUjZLK3YwNk5rUDNrYk5oS3lzQmhoZEdIRHZhVXNucDVsbi80d1RUSUJkcG1waXV5eThwbmdGQkpnWkdNUjhmeS9WNjR1WldWaHcyTXg4VEUrL05HV01qM2tsK1hndmp2TnVUazRPUHE1c3gvcWJOMi8rN2ExcjYrZ2NUZUY5Z1NGYVdsa0orak9zejY0VTFaZ0dFbHRpWEx1d3NjR2ZHZ2V0ZUFRdjFkL2Y3K1RrdE44eDMvTHMzOEdCeVdjZjE2a2Exd0JSQmdKV0lZZXgwdlhKNnVTa0pKaFlGb3ljdkx5MDk1RHNFZEErVUNneEgzRGswMFpuSWdSUUFqVTZPQ2lQK3ZuejUvcDRSVUh2TTRiM094VGdUS0RDaTNHUm53Q1B4dmIyOXRaV0ROamlhOExDbkZoOFJPSFJscVZzVUU4b2hEdDIyVWUvRVFUM0RJdG9ocWhSVkZZK1NCV1ltUlVwRUQ5Q1FrSUlKc0QrMUJxNmlESUxUeTh1c0t1MXRUVkdVMDl2QlBoc3V4MDRjUDdWQXlNakkxVlZWVGUzOG9pSUNHRDBob1lHZktsUW5HQjZFTlkrR3lHR0YwL1JXTGRsa2hseks2dnZFSVdBMzlmQUlUK3l0cWFqb2ZrSVRBa3VGQVNXZ0lEQS9BdEJzS2k4K2VmZ2xubUYyN2NYcXlJaVZEcFlHakVGeEFJUDZtbUt5WEFhWTI1d2xBZXJGMVFZOEUyWmxwa3I5bWJBazRucTJSQ09ucGpPVUZEL3FiN1IwWnVDZ3V4VjlBakhJUHdvTDQ5amloN1V1RE9XWFh4OTJVVVUvQi8xaVkyajQ5WDZMMGdNL1VBV0FROFBENGhuemZybTVxeHRpUXdMWktaYXIzV0dFMWZZY3l0L0NSbHlMKzlJQ2xjT3pQaTVodjVXbUtiaDRjckY0aTlmdnJTMnRoNy8rOHVPNFZKOVZlcTZxT1NQUnhYTXFueFlNVGVRZjdlbWYycnFDS2FCSGZPVS9PTElmMUZoY21EQTNNSGhNMXdJc1ltVWxCU1VVKzRLUWJDeVZ1YVo2RG81T0xTdTU5OU5YaWdMUGpvNm9oTXc5Zkh6T3p3OHZEUEVxNEtnbGIrY2NvT0d6TFZsRHc4UFZ6dE4yNTExN3RIT2V2VXNYRUpJUkFRTGNuTndvRTNZRVNyWkx4VnpDMjJSTmRjZEo0U29JamltcElKTy9DRXJVanlqcHFIeDJKaTZGZm9PVHlaVTJaMFdVcXFlcnU3OFhzY0d6VytmejBDOXo4c3VJeHdKUXRZNEdlck85dmJ5cUh1WEUwcnFEOThObXM2bnZvVGg0dWZscGZKMlJaVHBDNy9oaXFReE1qTkhUMm9YcUhQR2QyV0krZmo2enJkUFZqdHovakpSUmRCeWRwdnNFdjc3Vzl1TEhUV1M0RVZQTHYwQ1E3MXZtVWpOcFJxVG5rK0wwL2c4TXRKMUVYRHQ4M3g5cXRiOTMrOWlHc3BSenV0T3MvVlhIVTVYSDV3ZVdsaHpjeGNVVDZhb1dpa3JoMk94aCtla2o4Qm40K0hoUVZlbWJKdXBFSE85ZS9mdUdSdW5nN3RMVFoyQWtMcTR2YlgzNjljdno5VVJWc3pTMHBJeXg4RCs5bUtCZWdiV3BwOE54bDlYZDFpRFNROEV2WHRaeW44ZlhTMHBLZmtwNE5sWEdObTl6ZG5vQi9SL3dHbzVSVk5mdUpBU0grOE9yQ1JCYnJ2ei9SdlFFRmlNYXhvWHdzK2dEZjhDZEZ0WldYVlV2eXNxTFBSTTVScWNtZW14dUxIelg3VzB0RlJXVnBxWW1Cd2ZIVVZGUldGTitVaFZqR2hkUk5OWFIwdjBkWFduUWRTZGJaMmMxRlZVWkZGcW1SSytRMi92TldlQ0hmM2t0VTVDUnFhQU9rOUhseVVWTU5IZHZkcjBoQWpDOFg2bDRINVU5MytHRXk5SXdjUWtvMlcrdGFORG5oYTVMdTc1UzhmQ3drSkZoZmprSHV3TGhycXJTMFZYMTNOdmJSemNENlA0Nk1qSXdFOFBzWXdUY0VFWGJ6b05qWXc4ZlhaV01Ed1NMQ3htUi92YjA0RmhIeTNobElOMnZwTW4zam1HOElhNXVGMVUrS2srYktDbEJickZ6c1gxSFdJWkNBQndNL1NCdXRnVmtBSXVKaTgzbDMydHBMaDRZMzNkUkZOemEyTmEzT2NGR3pwNmJXMnR0TFIwZDljalJBYk14Tkh4OGJielBsUFNDandaeXN2RGd3YUZ6MGQ3QllxUGIyMm03bkZaV1Jrc0xlNjk0ZUhtUmxVdnVPMGNlbXBVWmg1V2ZGWk9qbzRmRUJTK29xSWlNQTZFTjhhYlRoTWZWZlQxLzBKNFlIdkhlODNEcFhZS0JseGJXeHRhRGErcW9hRWhsakZUTFg4OTVTdjB5dDdlSGs3V3hHUWFRdjk1UVBzdjlzcS9ORVF2UTBLYU9ucktFWFEyV0dESG1jOHBiZWEyZG5idGJXMG1OUzdaemdKcWlpZ2VYdDZlTE9sVGVEZWphaWZPV0dVSUhhZEhLOUlnS05ObDV5eWFia01PdU1MRDR6azFNREZ4dURVdkQ5UDBPWk1Yd1ZOZ1FhZUxlZHJOMWdlZ1dLOWNLZXBPRm9pMGk4aHdyai9nRWhIUk16R3BxNnJ5NnM5UnJLMnRiVGFKSVdBRzAyM3g2Skcyb2VINDBCQ21HaFMzcXFabXJMYzNlcXc1ZUtpN3A0ZUNtSGplUlpTYVd4M1FBMzdxZU9uMnZ2OUp0dnd6VTdDVVhabGVYbDZUVlk2NW1wZmhIS1NQdHVTQnUyWW9EUHZpNng3Ly9mWHpKNlFPRmd4Y1B2TEJpUEhTSlJiU3h1QjM3OSszWHRsOWVlbldiNGpGR2VycTB0K0JweHVPOXlaaFJiL0I4ZTV1MHBKVmZTMnRjcWRwTVFsZDV2TFgzREE4OC9Qekh6NThnS01CK240UWRPenA0eVBhcjRqRDgzZW5WN3BpM09GR3l0R2doalJ4VnVyUGNVaHUzbXRqSWVndm5aMC92aFhpeU5tY0hCMzRNQVNxcTFOa2ZrQVpiaEVERENHVm1wWmJFSnVTaE4zSnB6S2hqTEg2K1YraFdHR1FORFI2VFFONWI5NnNMaThmNk9zckJUZzFodUQ1M0d2SWpPMWFVa3NUZ2JOaHcvUmtTblpiVmJDU0lqRXNycTZ1eHZ6SkVMdlRXWFpVSUtPREY0R01Lb2ZLa0h5c0o4cFphSjJyOUtKNWNJZFp3c2ZsNXdBbitDZ09ndmd1LzhOZEhybE9HSTNPenJmSldVRFU3OTY5dTE5dTBmWGVzQUp5RWFVY0VjV2xPYmZhdW9NMW1IdG9IbHJ1SEpORU1COGlvMlZoYVFrNFo4SHdYYjM2K0lDU1AvbVRaWGRTNGhWOTlWZlh6ajQ0aE03alJTaGcvUS9jQUgzT1VnRFdGNHZzL1B3VTROa2lLc3lhUWszM29pSWpBU25Rd3lacDdLZFBHaWszQ0ZocHFLalkvQVBMcklGaDI4blAzcS90NTJDQmF5Nlk1Yk40QURRRlE3cFc0enFOOVlTK0ZSWVdacnc1SHhpVmxuYlJTWVlXWWVIQk9DTWIrWEJGUW5JeUVUNitpK2lsdmROYm9xSnpELzRZVlRrY3ZNOVZtWFIvanBDWmdnaUFtTlN0VFkyTjFUalAxc01EZ3Y2dFYyZDQyZHJiNit2cExVekd2M3o1c2s2Q0JXeGxuUGw4YzlpKzhBTXdPVm1DMXVxOUdTM056U0FzYkd4c0VMNC9iWURkV1lmUmYyUnVMcFZDUUVsSldZTXppa0tVMDE5R2sza1daV2ZQOTBxZjdtNXQvUkJCb2VVQTdkenhYVGVkWjFUdjNsMDkwUFN4RmFDS0FGTWJuUGRLMUpVdEU3WGZkZG9JVVRwUHEzQy9MTXhwZkdJaWNMdU56cGovSmo5LzhiUEZ2cCs3cWFrTW1ENEk0bUNCWTJpQTc0Qm01RkdTQVllN2p3b0lKWmcyaHdxMXVkWFROZS9kKzNsUW5GMVZKU0ozK2VwVlI1QnRFN28velhIeDhVYjM3NlBsd0ptQVkxWkdPenM3dythbHNwaXBxUWM5QlU0a0h4Z1kvTmpZS0M0cENWb2JLOE5nOEVYU3Bnc3ZtbGFVNU9lM2RYUllRNGhUVTFNRCtUQTBOTXpBU2dhZEhNR0UvRGlOWG9uSHg4V1ptZC9jeklxTkJXaC8rN2ErUEhnUFFXSUJheUJYdVZxRlFGczU5NXZ6cnRCR0xxK3MvSjFyd3NQMFFaOVhlclBPcmNCYkpNWEV4RkN5SzMyc3JuYWVxcm0zejBUVHY3RHRBN2VJb2lRa0pMWWtTYzhPdmhzWTJYdDlJZ3dOMHpsVmJuazNJS0N1czJFQkJoT2s4emJLME1CZ2JiemltVncyeTltMU1SVVY3ZzRPZkhLWHhjVW5oNGZQbDd6bjVJWDU5SEVzQm84TVpFNDZ5M0hXN0ZiV1dHVVJFUkZ4cnpWSWU2QS9WL1RlaDBkR3JuNGo0WlI4VkdhUUp1STRVUi93U1lhbGIzQlEzR2ZMckNOVzlteHB5aFJWMDBvN1hRVUZ6Tk9uaEpGdFlJenZZejE0VEtkZk8rZms1azVQVGNIc1JhSUJpNkI5cVNLTzl6c296cnJNYjJRMHViUmtjZnYyYmQ3RTFJeU1kZUQ4NVdWUHdOTDM3OTlObWJKemNoYkFYQWxhZmQzZjdtQitBSm5SYmFrVFBERUhGOWVDaWhwajB3NkFTRWhTc2k0OFBCd1lOa01xUUV4Uzh2Z0VyTlBtTENTSkc5ZXZsOEYyUFQzWDk0YWJRSEtBaGNBVkY1V1VkQWlZSjhKaFZ6bU1ZejFYcGFxYXhiNEtJR1o5eW5mdlJrWkUxTG91dGxzSDNGRlViSnVjbklSelhXaU5rUFI0c29PTEVMN3czZmwrUzB5c1B1ajBCREl2UUNNbEpZV01NQmNvUVB1bXNIRGx2VnlscnM1T1NPTWFhU0xmeHNZTVRFMVA0b21lN2VDeU9LbHlWV0N4REtlUEJPR3FqeDkxOVBVN1BvbGVvb2hRYUs3K0pPc3NkUE1tNUFzRzZWY09GaFllRUpFd01lWGxOd0xwNXlzYW1jWFFXZGE5bVp4Y1hIbzZPaloyZGd1MVRyZ2hMS0tpcjlyTTFiS2twdnY2dHNDT2hZU0VRS2NVOU1WczNyNDdxd1dSeER2Q2dvS3JPOWtzcE1HdlBzTXJyNVkwZ0RmWkFrSUFmUW1iQklzTnB1NzBlRE5vYzZidUlpc05QYjJ5OFF0NWhpbHQvQVdaZ2tFNEpxK05LVEFVTTlkaEZqbW9JcFJ5ajZIeis2NG1NalNkdUN3VVFPRmdGQUVhektzczNOelZBZis4NWh0eDBOSm4vd1ZlRjhVS1NVeWUrY3hRMFNYUFJQazhDVUVNa1ZacllGWm92YVRIV0lXMVJwQlNnMHdRTUpEck5TRWhCVlIrWHQ2cnRMUXNDZC95N095UUg4OWxyRjJZY2NKYmZpOTNWNVNYZys3QU9WWTdUbFo1Yjg0QU9pY25KbEpmdlRLNGZ4L1VoMHFKQkVVRVN6OEVvSURCbHBXVjNUOXVnRGEvUFN2VTV2REl5TWxDcEFEWVhXRGxMb3NiMllrVUppNHZrRlp3T2l1d3VLQjF6eHEycUtwcUQxamFmYVdIbkl6TS85L2VoMzE3UEZRNUVqNElQMXhjWElSWVdHblpUV3R2dnhyTGZ0dnJsOHZCYjB0bTVxejJkaVc1THhjWG9MVUdFTjJvcWVNcjdVY3pwWU5PMmw5Y1RCWjRRSUZDbmYyeXdnVlg2OTY5L3E1NDdvaXJiamFoMjdneTlBd3ZsSEw3MzZpbWhLTE5iNlJBQzdPenM3OTkreGJOSkdsZU1lN201cVpBSi9xeDBSY25CZ1dUY2JyZklmMlNTWktYbTl2NzM1N2o1eU5DTkxlb0FMTFF1T3dHKzRoUStGV2JWbGQzUEZiMktFV1ZLL0hPZVkySE1xZ2UwbURSc2JFeDRENVRyNnJ5Y2kwdExZWStQeG45R0FJWjFkQW5UOEpJVi94VndmYUFlV21zRXlYYlJXQ0xLazVPRzREZ3grRjRJVEl1VzNPeSt2cjYzdDdlcnJTRTErQWNwVlJVVk9ycjZ5RXVtWGduSmlTQXNVcjdaZ1hjUThta3k0RWZ4ZWoxcEhkbGRHaUk1Y3dOWTN1ZTRRUzgvdkRoZURGYVdreFVkQXJyYWQrYktRa0pHK1lWMGpic0JnQ3BrU1UxUERRRWxpeFZ6Sk8zSHc0aWhtRGE3RVlLWENLRE1qUXl5cElPeXZ6aGx0Y0VBY1dsNWIvQ1l4MGFHOXZmL2FudDZPakl6czR1ZHhlUEdmQmkvcmFvNkcvcFYwcTBOTDNBLy91WW8vRjFxM2xacHVSakpZL3pXZ1R0cEkxempXYlhhb3czWUxIN1JrWUNKdGlobVpuaWdnSWk5azlzY0FPSC9zT0hEOEVtWlloN2cwRjJjM2NYLzVBbUJrRVlEdFhna3BvT0Mra2hwNkFnZGNuZSt1TGlrNnc2Z29CMldGbzZ5RlJYTnpFeDhjL1J3VTVvS0M1L2N2ZmlOb2JSUmlnVldwU2VuZzZNQ1Z1TWo2ZVdHT1dUaXlFNGxpc1l6TTNKUWN0QmdBbmoyemNHUVFETmFRNGpCZmhEV3dHcEphWjF2OFpDbEhKNXJsd1JGeGUzdDdYOWxpbHBwS2hJOENhUS9CSTBYeThzTEF4TVl0RHhIMzA0TURCaEJueDZCUlJWVlZYUTFFamFxMXFhbWk0dUxpdzU3YXdrNVFqWmEzREJjWEZ4K2lXbWx0Ylcwby8zM3BlV3hueXpXc3lQdWM3dzRrMVJrVDFrZnlzckVmZnZxdUJkZ2EwTVNGTFFaNytwZTZWcTVlUGpBN0FEeTJScG1lOGlIcUVBZUcxS1BnUzFoQ2RCYTFKVFUvR1RTRENBOHZERS8reEJRbEtTMTVTTnMzTURPQlFDZ3JCYjd0L1J1dlEvREc4YW1qazduM1pWdnBYaHpzL1BCeFBNaVNXSmFKeDNtWmljQko2RFpDNzM5dlBuOURaellXRmg0RTJLcVpiT1N4VFdBM2txZUI1YnJEbHBmRDhPMXBOZkcvbExaWFZaVUptRTViM1d2SHo3NWFXbVhyK05zYkpGWUt0b1pta25aMmZtdmpEaXVkNkdySk9lVVBLTEl2c0hCNVFHejVmTXlnd2cvcHkrajdheHQ0Y2pPS2NwK1VRWkFwU0NBbjVXTDkySkVtWHY4M2FMR3hkT2pwNmRZNTdKaWo3TklCaDhvN2JxZlYwcjUxekpOc3lIbTVjWFU3ZzVJUjBlM3BQV1ZnWGF5RC9UM3JPK2p4OEwwa2RCb01mMGdVY2cyczJUVVZJaVBEbjZSNXlwaHBzajVMVTJCcXB6bVljSHRwSWg2cm9BUitxekNMYitZWW83TWRGZnl1QndYejgvOEdWbm54U0Irdmo1K2RIUzBvS05VS0Fqa0NLSGdXTUtrM1AxUEN0T0xIcnJ3aHdEenYvM2lkMGl3YkdRMDVTb0JFOUxYMS9Nai92SUQ3ck8wTUFVZUI3SWRrUXhMa0laL0w5OUVJbnBPMFg4SlBzU2s3cnJCQkVvRlVWMWhXSTVzOUQvQVZCTEF3UVVBQUFBQ0FBNWVXRllzV243NnR3QkFBQ2ZSUUFBR2dBQUFHMWxaR2xoTDJsdFp6RTNNRGt5TnpjeE1EVTNNekF1Y0c1bjdab3hTOFF3Rk1kVFVkSENMUTRPSXVqZ2ZMdWoyc1ByY29pNDNDQWNDTTdDS2R6czV1N3VOM0JYWE56RVJaemMvQ0tDdFIwcUphUkoyaVo5U2Z2L1FhK2hUWE81Lzh0N0wrbmw3bVJ5UEFpM1FzYllJQjVIcCtsNWxoN0R0ZFgwOCt0OWV5ODlyVitOcDNQR05xNnpJL2krM0Zrd3Rzdmk2T0JzRVFURDBlY3pBd0FBMEZzQzZnNVlKQ21VdS93N25TWlJWNkZsaWJvRG9MczRQL296NEFIRXdBREFDbDZFbnd4NEFERXdBREJPV2ZoSkpQZUFJUkx1S0Y0WGxjbFpsdHdUZGRUMUpUMWwvNnpveFRmcTFPaXBRRnNlVUZrdkpHRmlaQWJJck9kNnlIRUo0M3AxSmZ6azJKNEYxZEpMWmpHK2dhYldWWFhJZDI4enFwZkpwRFgvZU5uTTl3STBiTW9MYW1zbm01TG1CSXd1TjdnV0FuVTBxS1NYamdISzRQLytTd3BsVlgwUm91ZDhEMUU1S20yRWxYV3VPN3ZhYkJHVlhsS05lSXZJa2txWkZTdFp0MlBvNkZXOGJpV1U5M1hrNnlMMWdDWTVRTmlnWld4dE8vRnlPd3RWL0xmMVhXMjBhOFFEeWxaL2VJMGhSbWVHNkEyK2pYNGxlRE5LREF4QWpFOHhTWlZqNnI3NEk4MWRUYWVoTHVIVFlQb0hJVWdNZGxOd3REbjdhWFY5NDRNSEZOY1pKZ1d4MVM1b0NEeWdUOEFBd0VtUUYrb1JQbHc4TWJheTM1ZTlBQUFBWUl5YnQvT2YzL3VqMTZ3Y2p5YlI0K0hzOWc5UVN3TUVGQUFBQUFnQUJhczJXTnV1ZWdub0R3QUFOQklBQUFnQUFBQnRiUzVpYTJsM2FUV1hoWGJ5RE5kdGNaY0NMZTRSZ2hNQ0lZRkFDTzRsT0JTcFFnc3RVcUg2dkwzMXY5ODQ0OXpDSEh1dk5kZVZDZlo3N014NTFySDV1RitmbENQdlVRM2lkNWF5ZWNJSFFXMm1VSzM0WUZYQUgyY2J6UGZheGVVUmg2T2tCa2ZXMGZ1Nzhpb2RrYXZFMFg4NEZuU3ovaEdERTZ2NFBqMGZaSTZOUVZscE94WW1UMDdpVE1MQmNYOStjSnBPVjU5cUV3a2xCQ3pQbGY1YW8rRjVaV09UT0ZmWjNoRkloa1BYeWErb2VialFlaHViMGJpWlFvZlNWN2h3aFNtTnZsTGtQVmNYT01HcEZWUmNOZWxPTEJzVUJFL05Jc2k0MzkzUU1KRGx1bFQ3aDNyWVh2RExBZ25OWTVjb20xT0drUm5qYXByVDIxaEs3NWllV2tZVklqbUNlTGFFS0dzNmlZdjBpL0hCSDMyVEZMQVpKMzNBYXltNDZXcDExMjNLa0dFcjdMbUVZZ1ZBZmtaOFdpUmxwYWRQMUppK2t5ZUJVVWpMK2hxNlk1V05tRDhPelNlYjJFME41djVWWDIrdmYrNGJ1azltazdVbTFnOUhtRHJhNVFCY3JCVFVtSHQvSFZ0TkJINTZEWGF1THVJMXZtRHdCL1J4MExWVEJyTGF5RFdsUWVwVUpENXNONCtLcllmMWg2RmlvWUQ0VTh5QXlJYWdsRHpJRDZXWVRqR3ZaSDM2WTJwLzBNR3pwY3h6dnk1ZkVaUVVRZmF2V0NTcjJEbEd2Yzc4QkVVbkY3UFlzZGFKQ2ZWYTkyUlhydkJWNmtuYlg0aDllL0VRTHp4K2JCKzhlakhaWHpGdk1oODEwdkVmS3N1YmFvalNncUVDZ0gxSFVYMm9Kd0RHMVhyN1dVUzFmQ0t4M2lCQXlMZGN3KzRPUmQ1ZlArZUJVaWVHTmJoK0t5L0RGdlozdktFeU5OMnlYNitBMFE5T3dtR2YzNkowRTRVNmw4OTh6bmJ2bWFCK1RHblJpZEFTcWFNa1ppYjBLTnF5c0pQZDg3K0l2YlVjMjNKb2lkTTZKbXB4dUVFNURVYkFvMjcxbWoza0ZIMjNRNEV3OGZ0NWxUZTZCbzN6UHZ0b1Y1c2pQbjNzeVdXeUVCQjZ0VDhoUlBGVW1paU0vZGVETjVWYmJ4VzRQczgzV2Q1Y3FhQzhtK2pobHFiQVVFaGp0Ly94dis0b2ZIZ2dCOThFeG1tWVB3MmNqUnlEMnJvcmc1QmdNQk1JSkhPSHpaR2pUbUpaU3o4M1pwc0N6T2x5ZWcxRHpJbWtjOHpHN1NIWkhQTng0VmVaYXZ2WGZhVTZGditQLy9MLzNmOEJqNkZoTm54eDBjMmRvbmduMFllTUNLOW5WZXJpc2NkczdhaXdGaVpUeWY3amZOU3lBWUNpL1ZOLzFvQWtGeU5kalpuL1Z6TUMrVTVuTUM2eXF5UC9zSS9pUWhOdkI5bjJlVGJBRW9hQ1R4d3hSRjdPeVcvbERrdUdabWV2WHlqWStlTi9MZ0EweGxnRzM5L2NwTlRnUXA1UTdaL09iME1qSWgya0xGTEhUNmw2ZnpOMVVDazdFdVArNnQ1dnNGdExHbXM4alRIS1pzUERXM1poTlRGS1krdGk1bnp1b2R1cVl3QkU4ODUreVpibWdScGZUQm9oTGYzWUx1TVowVjhmdXFrOTNKdUpoT3hqZitMME82UjR3NjBTak52b0pZYmIrWFRzVERyb3QrNTZIMXdpSlNSbG45Vk5uak5RS2Q2V213U2Y1N054YTZWbER6bmpYem9Lbk5KNDdlZHlhbmdQSnJwcC9HbXphTzlFWmhxR1FoWjUzRzlaWFIrMkZvbHo2aGtIVEd5alZFSkRJTWhsdzZmVmJLNXVBd09Cdi96Wm53ZEZ2UGIrZTU4dDkza0Jqckg4V090WTlhS0I1cGxGNFhwREcwdCtSYTRYcWNIVVlYZEQ4ZldYQTVoc3luVzdndCtOT3hsY0RxSkJ1WmxReFVYMStVdkZUbXF0Q29UK3NHdDcxTzZxNFNRNWYveC9zUmQyekFrM05yMXhrNGkxNDVxZmdESm1PUGJMU1VwemY1YUNDcGhGdndEWkRrWjZoRnFEd0EwNFRkb2JZcDF2MjhSYWg4TWk4WFZoUlhGMDNOTDFNMUI4OG0yZmJJOHRRRDVPL3ZHL004aUIyYlE0R0h5dzhoOStqTEljOFBIeFlsaFJGTGdUY2ZJUWFiV3hHdVFIMDBSQUFiTUZ0aWlMbGFTUVBNM2FORHBzWDBIN0lRem5wZnpWWHYxUk9BNExoWFFtci9xNHFSdnBtQUJOcFB5M0dRMDNvQlUwSHo5cnNvRDBRdlR3ODNSZk5FcFBlNDFhVVorSmVlL1NTMVNHaFVRbFNrVE1pSVozZ3JoZUJHQmEvdmN2NTA0WVhaZGFlYTdNeWhXZmxLUHZVVEJFbzJkSXlwZlBzYWtvR1lFOCtjdDYyWjN4aHVSRTd2cGxZa0FkY0RhM2FkNnZoVklvS2FBNFdkT3dVQ3hHb1Y0VHgxZVJSV282RlJ3cm5ZVDB6T0dNUFJacUx3Sk9wMTJNeHc2VktTUVBCRUZVSE5CWjY5TnRnYWZ3UnhjcGZUNHNVcDVYSnM4QW1FMTBPUDJGaFVFM2c1U1REZ3dvc29VTGZiTGpWd2s5OWZZa3pqcSsvMmVlcThhWk9kUGE1NTdkbURkT3lubHp0V0JnSlMyQysrWVYySTQrbE1idkZub2FCZSszNUhkVTV2Q2hKL2o4L1k0UldEWGhMSWtQK3ZhNG95Ukd4cmVIbU0vRWRvbEh2SE8wdUcyZDVKQkJLR2RVN2EzOHR0cGgwS1dQNUI0NytjbEVIWkVPclhEakwvODdUcDRpNEtTZG1URWc0NDI3S1pWSkMrL1k5aUU1bWhjTWcrVjkxV1FNR0dqSWtjc21MdVVtbm1TZWtCRzl0MXBSblV6amt1eFNkSmNuSFBtTXFERlcxQjV6aUt2bmppTHJ6bWZONXdKU0FJVG5MamVmY29FUXFXZDZTV1pRUEE4aVZFSVN6eksxYWw2dmd6d0JkN0tZLzhkNitab1pxWmZVa01nYTRTampnWkJyOTI4WEVaZFkyUDBORkM5eTZDVWFRV2REUWdmQThadlBaNE1zNUlkMG9tME12WENXVEZ3SzNUYkg5NWpOSjBtRmc5dlNmdVhFUnJ4TVA3SzdQYzlSSWp3d2M4eEVETjdNVWs2UjBvY0Z5TzYvbkY4RTM3NjlsQmZtS01GMnFtWGVtV1FMZHVBeFZqNHlDa0dDanVxbG10NTZTNjRwbFUxZzRjV3p0ZXZpVktRRXg2Nk0xTURLSnYzM2VzVHc3dVpManlaTEdwcVNrY0hBNEJMbGVUUzFlME5aMCtpS1ZlYW9OeGtvS0NTakhuK3Z0UUF6bEszVnJSQVpQTmtYUnowajh1dERVbEtDN01ESDlEZEQxSmVBOE14SXYva2RkMFljZzlyR2dhVDdkZ0pmY0VLYysvZXZONFZHNlpYNCtCMmw3VzMzY0hFaTgvWmF0ZXhwMUV0eUcwdnNybUN4WDJDY2Rtd0cycTljZU5zeDZEeFFacmZIRkV4R21YSnV5ZE9LaFNSU0MwWHFUQmVNeHAwQmY1VDl5TGE0a1NoODV2R0YvL2p2QjVCYVIzdy9INEI2WmRPNDMyTFdKTFg3M0tHaTdoVEVQcEZlR1UrdTRoMThVRy84YXc1TE5rc0N5TmpMekg0ajY1WXEyRXhDb1RDbjFua1lubUFxanMvSzhUanV5aFBBSVhnTFNubkpZT2gxVUNlak5kNndZRUlHSEI3cUMvM3hmeTk1bE1HWWlXTW4veXVSS2hTY095M3l5ei8vd1M0U0lvOU1PRGpMdmtDS250Z3pOUGMranFLUURJa3hEd1hLb3FSN3BmTDlYZFBxdGh4TDQxVUg1L094NVc1S3NiTmloajMwM3NzcUlpTVdvdTE5OEcwb3VFQW5acHVwNHdmeTNvRW5McVNOaHJTME9XcCtVMzArcVV2VWdjOHQ5dTBmOXQwZzdZQkgzSEVsR2hsQmJpT2RRYTllZFloMWNMRWZsYk01R2ZqNlZQL2cwREo3VW9YYUVzdUhvMDFWMXZMY3ptS2V1UVpER2tQVzNkY0FrNmZ3VU1nbVdKSjNSRHp0RGR0K1JCVTBrdmJEQXFhYXU3UTd1STZITFBrN1JoV0VGOURHblVHUUpabUNNNmwzbnpvNVdBeU1XNmVGbTJQVXhBV2h5bEFjTWorVzdwaTBUQ2FibnZ5KzRtVzZTVjBOdS9MZVBqSHZOMTZMem9randmZE5Ic3AxSFkvM2tTMHg2RWN0NCtUQlpxSDdyZmwxb0NQNk9DYk5USUxIbDFFcXFBQ2d5ZHV3VlhEVVJWY0xOVWo4OVdNcTVHeXl2K0U4RjVhWW83NzJDVUxjZHZLM0d2M3B0Qm03NkV6ZHJ2LzVqNXQ1VzEzWGhmR0RQRzB6V3FsVkpWNFJCaEk2SDkzek5iYXJwQVBqbTFWeFBjNitYNWNGaG9Da1YwZmI3TDgwOTBtUVR1LzI2TUkwdXE1SlJwNkNtam9kSjRjNWZ5ZWM1T053cE5WcGprTU9jdUlZS3Nlb3o2aTc4QVVYUkxNQ2FhRjBkVkZmeFlxK0ZJL0x1bTYrQklCY0JIckhuaWpDcDBVV21oVFFVaStGNWY1THJOUldoNUdKNmpMRVdjYTRMRS9lOUt6d1F1NDIyV2VaUDNNakp1dFlFaDhJaUpqWEpYZVowcGJxRjFPTmlOUkdtNUhFcnQ2ZHVTb0F1cEVZcFl0TENMYVpOUUVKdFJHR2JZR29raWd0SFhYTTdpQnJ2VTN0L2lta0YrQmVIWC8rbW9pVVEzWGU0bk94NEtIUkRsb044aUJ1V3kwN25sM2NLMnkwV3RBZExCaGM0YUtxRDdXUnpTc01mUjNxUXpPbWtkTlVRV0JHYjNlWDNoQml3dW5JRWp1V3VzbzRNV1NuS1pDZXB6VXpKWnkvT2I2NTYzWmZqK2ZrdmU1ZlBqS1p2THZIaUtPNTMrTWNDZ0U2M2RRby83ZnRmbjJxMGhMblA5VkRidnhqSkErOHhtNFZsVVZWSWtSMmNwN1NMbU5YTjM2YTZmY3NFVG45akd5bVByUHVHdFZjZEEvQllnL2JaWTBGTXdFMlNEKzRibGZlUFc0cEFPckpybjJZR3lFNldYaGlDeExrZVpzUVJTV3d2MzdIa29oWTU4cGNHN2hLWk5kdjM4UUg5Y0tKKzNWWDMxb0RWbjNhb1pIbmI3WnZIK0tlUkVJNnVRQzI3RTJXY2thKzB0QzRPank4Q1NlYUhuaEk0K05OdC8xTW5BQVdCSFk2b3EzNjZ0a3ExYVhnbWIySU1xUGlOQm9Qb2ZHVEFld0tWT3Y1SHdKMlF6Nk1HQUFxSGZINS9Fald1ZzdRbkhJcmdxamxheGw5S1BaaGJKajVhYmVMS3dKck1OUHczK2V0dUhZN05ya3I5KzFHZnE4OTF2VVZ3VkYydTQ1SjNGcjNLYmMrM2w1cVpXVHNuTWJROHgwVGNPSkdJbFBBM3JsUjlQVjZZb29rQW9DOUI3MmloWkpMenJlNTF6endBTGpxaVFOckdia202VUpaSWdpZTBWcTJ0TS9LYXJCL0tEZWRuU3JQbDAxZGdKUHc4Y0xnTUU0VHVxdlA3bTd1aitpTFFPeDBxclZLNkN1U0dIeklVVTFXR0RmYjdEbWZjN0VsTHZIL3l2S2dmZXc3UlF0d1dtU1hWQTZ0TDVJRVRabVJGSXlNMEs4K2w5RkRtM1lJamJrMW85Wm9xYzE4d0RJUlpYeTcrYjI2c1dDSVFKYXZsem1EOS90YkhkL0U0VktJVHowV0tEUlA2emh6NXZVb1F1U3lQV0gwREtlanlFeXV3cGZDb2I5UGk3clZVWHlVUW8yWlJBQU01SExyTndBNDQrQm1nVFZCL2tUZUE1RkVVQWRTTXNoTGxKcS9YSkZZUkxzbDhUVHpIL0VpSnpjeG5jQy83T25xdThkZk9SU1VmYkhSWm4rQitHYnVRdndIbmJYTGNIY0NIdFVkbFpNamNpT1AzRnJEcEM3T3I4TWRRK1cwMnMwUWN1cWs3bnQrUzZrRFozLzVmNm93enFIZCtweExtUUFSS3gwOXgvRVl6cW9oOUR3MytpWTFKVUNXdVAxOUVWYnR5T1hxb3Y3S3Nlbi9sLyt2LzMvL212NzI3Ni9KVmVjU2VxZFZ2eXJFbEM2OTE2Q21CNjdHMCtvUWxqb01vWWlNSFQ0dnZ5UldlZWlpT1FkUFR0Tm56S1k5aG9UanY2YjkvWG5BZXIvV3NIRWNJR0wrZHN1c1RvUnNRYWpaYXlid2laM3ZUL2NkRVFEN3FSeG5YbytRSDRrSE5PcGx6ODkxNkZ6UW5keW1RR0J0KzIyOFl2Sm5QS3NTZHBEU3U1OUtFaGQxVklxVVF0UStQRFpFQVZJamhVSTh3VXdidXkxSitkTlRXU000ckcyaXRtU0p5TkEycnQ0WGdqelZEV1B4bnhJbXNkWHZKSStSVXhRSUlIR0w4OC81MDR3Wk5mdGdIcDB2c1RiQzEzYUplY1Q3c3pmWnlxcklOQytrcWMxM1RrZFgwTTFwUTFOaUZLZFJpdW00aDNXQkRvelBySisvWlpFMUR0aE53TERjUUNieVNxK0trWEZPN01Tb05ZUmMyNGQ5S2hocm1MVW9zNlBTSUg0R0tITm44OVN4K0ZZaTVRQUYrQUpQbWZRbWNWMjRNNXg0K2hadlUyZjNWUjFjeFQrdzBNR3hnQU5OOGNDMFJnREpSd0pvS3V0OTcrVmVGVjNPK0ZDL21YSmZsb3IzL01VSll1V3BndnFKbUU5ajk3czBNWnZNaVhqS3ljbW5JTzd1QTZYNXJmNVEzREZrclc1WDNqQ3MrYU5lVEVnRkZSU0J1SnVoM2x3WUMrRDNaekw2ei85Wk5oQ2lVMG4veVNpM1RJM2NQTzNmL1o5OExCc0NHcUNJMW15dU1aZzE5ZSs5U3lGVG1BQnBXNlI4ZTl5TXRHcUljQkdnWktnNHlHZGFWbUtmZklYVHNnYlYxNjNkVldEcXdOSnB5a2E2cXAycUJVbDZaTUFwVi9FM1NsZVJDT0pXaGlGUUVRaERzekJacmVRaUFqQVVBUDJJa2xIQ1Izb3YrajlRU3dNRUZBQUFBQWdBZG5saFdEZy9LYnZqQXdBQTdBY0FBQThBQUFCdGJYQmhaMlV2Y0dGblpTNWlhVzZ0bE85clcxVVl4NS9uNURiTnBTRXJPTVN5Q2gyVU1tR09aZXNib2ZpalRkUXF1TmdXbWVoZzRycDFJRVZiL0RGZnBVMmEzTnRrYlpMZS9PaE51bFhKb0hiR1RxU3ozUW9UWCt4Vi93REJOMFY3YnhJUVd0Q0o4NVhQeWIzZUpWbXlJWmdYSjVmem5QTTkzK2Q1UHVmZzd0M1FQTEluRHpwZUtIK3hYbDc2OGxrMzlNL0NXZmVBRE9EeFNQRER0bGVpcjFmN0J2dGV3OWQ5YjloUCtYeStOMzFEM25NVDczMEtJL2dXbnNhMzhaMFFRUDdkTU1BejQ0ZndJdXNXYk5NSWpsRW5QdEhpa1g3NS9CNXB0SGNCVHZKSWdDSmpGR256eU9mdEE5Nnd1bGtHekdHRGtOVDd2ZzB3YUlXeWFNVFV6WE5lNlh4SUFBdzFpZDF0Qjd4c3hTWWVoTUs5SjM4R2pHTkRpL3NYQUJlc1hURlRFWmE1azhBMFlMSnhiTHN2Q1ppMllvb1o2eDBlSlNjdks0Q0xqV1BiWCtjQWw2eFlvbVpmenlYQTVTYjdmbHNCSEdXSEJFUTJnellKb1lXMVJ0QXhpNktNWUVlTUlJdWlnR3dXQmUwYnVaeTVyWCtYMU5jalJXV2R2b0YrempZWEc0dFI1b2U3TzdzN0gzUVpjSXgxQ213T2JmTmNGUDJPMWdRNjRpakdFR3loUDQ4Y0kvR0VLUjRuY2Vtcm9yS2liZDRzVFNra1h2cCtUWXNGZFdXTlBuWTM4c1hyYXpTcHpVV0syWTFpUWRhL25hYlROZitXbXd5SXZQVGlSU2U2MkVTV01qdG9QOXpsNm5KNTVBL1A5SGpEOE9KZmdCUHM2WXFUaFlxVGRtNUVxUmd4UENTNUI0VW5lS1c4R2pWTzU2azV4c1JKWjRzTG80YXFTM0FKMUthZFllcjg1RFpnRm10azkwODlXbGN2WEN1djVrM2RISkl3QytCTXZUUjFtVGdOTkpKT0diV2ptM0hVcXAyRHBWQW9wd3RhVEJyZTI0cHFVa2lUcmxOL3RQQ3RzbDh0M1FrUEFiQTBDc2ZwajFiKzZwOHlKMDRiRTBVMVNQbnE2MU9EOWVzR3JYV1ZDbWRSREpMbmFyZG40N3k4ZTBCSk5IY2JCSGpLM0IrcTI3L3pNYy9XT1k0b0krdHdZeit0M1IrZzRZaUhodVBlQU1BSUFGVy9hWm5wT29xWDYxM0oxSjdmQTZRNnkxVlpQejBuUHczUU1PU1pBZmpEUzhNWlVvMWhEWjM3QjB3Nk01ek9IKytkK0Qvb1BHSFJHVWVPWndLVmFqNmZYKzJobTdJVEFYNVNUWW9IekJRemp5VTBodUlDUnduVmFwRFVTeVA4NGZvSTZNRC9nbjRWb2lTYzVNSzJGR2J3NmtQaTZuTnB3RlNUdmx1MnFYejJLa0NKS2oxVjBMYjh3d1piYmdNMjRsWXY1UFgwVFcxK1ZjL0pITkJGaThUU25TdmF6RFVqWTFwWVdydE5hTC9Fc2MzZjBwTTNCcTNGd0Y4Mk1WMUxnM28vUjIvYzBRQlFFby8zMmxycjlTR1h0YzUyTitiNGhJckNaOGFFZ1VjamszdGIyWDhOTHRiam1xQmkzbDhBYW1CanpETWM4d1NLUzNXWmRVVDU3ZkdOVjU3b0RyZU5jLzQzNTd6UFEwTWI1L3dWNHZ6cW8yVHBmN2xlOWhOaWNubUZaT2U0ck5CUE9yM1dwZnpBdkpUd0QxQkxBd1FVQUFBQUNBQjJlV0ZZbVZhNGtnNE5BQUNPaXdBQURRQUFBSEJoWjJVdmNHRm5aUzU0Yld6dFhlMlAzTVFaLzk2L1lyVjhQdSs4MldNM3VhQzdEU2tuRVhUTkhSRDZ6ZHo1N3JiWlc2OTI5eURwcDZTQ0VnU2lWQXFsZ2hhcFZaQmFVRWlyS3BSQ1d2NFkyRXZ1VS80RjVzVzdmaHV2N2JXOXR6bE1ST1MxWjU2WmVXWit6KytaeDg4NDU1KzlmdGh0dk80TWhoMjN0OXFFR21nMm5ONk91OXZwN2E4Mlg5cSt0R0kybjcxd2Z0UGVkeG9iRjFlYkdQRC9JR0RGdG0vMG5kVW1mOUpzdkdnZnN1dVR2ejQ0K2N2ZlZtQ3o4U3ZYUFdUU21vMWZIblYycmwyMmg5ZFdtNkFwNVd3TzNQN3d3dmxYT3J1amc4YkxxMDFFQ0c2MkxweC8zdW5zSDR6NEhZZ3NnOTlwWCtXL0xBUTF2ZGxZRi9JMnVSeis2RlgreUNDbWVJRDhCMXM3QTdmYkZSV0JwaHZZb1A3ZFY3MjdBQmhJNTdkYmdmNjhZTjl3ajBhc0cxdDllNGVObnBmRlF1VExzVHV5TFA5dEN1bk96c2dkckhVNyt6M1JmU0Y2SXU5U3A5dTk1QTRPN1JHN3V6bm85RVpienVpbzM3alVHWTNjclFQSEdZbUJQZTlmdnV4ZnJ0czcxL1lIN2xGdlYvd1VPbVBEaFV6OVVsM3NoMFdialpkNkhYWjVlTmhzdk9Ec2pTN2JnLzBPbjAwK1MyNC8rUE1LcnhTOHNlNnliaHdHN3JCZWJoODRoM0s2Q2E5aWQzcXZ1Vzl3L1RhZTI5dGpZeFdYY3NxZjJ4M1lielM5S20yMzZ3NkVscVpTWkFWK2ovaWl0NTNyMFZ0YkIzYmY4ZSsxeEUybVdYR2I5d1FDZmJMa0xsOXV1NzJlMERsdmVXRDNobnRNd1lFbEJjTHJDZmlMaWExY3BMSFZwVnhPT2pVMGlQVG9rbW9GbWhBZGt0TVpYZHVoaVg2aDAvT0t5ZXRYcHAwUnVybkNwM1N5cEpwZStiYmQ1Ny9GczhrOUx0UWI5cGJiN2V5eWRxU1dmWVdMdm02emRjWHcwT1FDbnRuYkl6ci93K2JPMldPL0dXTGxrdlFFVGk2OS9yVUNnMkt0T3E4NzNZdjJ5R2FEUGVvN0E2azFiMDM3ejM3aHVJZk9hTkJ4aHRQckc0MTIxeDA2dTFJZGw5M1huVzMzd25taDloVkVOQUFwaXVwZHFCMWJta25qV3A4SWFCOE5BcEpNcUpIWTlBa3hLeFNxNUt5Slp4Qm9CTVdhWDVmMU5Bdml1Q1ZwQytOa2FvU2FWclRpeFJrTnRxWWRiazBVNDE4S2ZRbDliNDF1ZEoycHVWaDNHUDQyUjQyclUzdjNxalJ2N05senZWMzVCQUtUc0dHSVp6b2dtalJpQVRnMExuV2Q2NjZRekVxd1ZYSEFWbWpQR1E0blhSTXRoMkFGeTRFVnNwQUcxYWdpcHFYUnFsRUZuMHBVa2FLb2dwb2FDNUJvdWtMbGs5cThuNzRVaG8xY1VpYTF3OEJNN011S1dvekFwYTRaY2FPd1BxTldPN0hXeFJtMWlrSVNJZ284VFBxNDgyR0pJZGFvZUVxb3JxRlpvSVF3RXlwMW8ycFU2dERVcU1KNDFhZ3NqTXBFUENXdFRqWFQ1UVIzQ3A3bWd0TXBvMG5IV01NbG9BbWpVdEJFa0tIRlBBRVBUV3l5UUEybU9KaDB2VEtLUTFvSkRLY1VrcHZnVkZKUytVMVZLWlhlbFAwdGlrY0NkSWF6RU9KOE9CSmlUc0ZxYW1ZWmNDU1Z3NUhvbWw3RHNRSTR6dUMybVhqTVNtMXpJR2tlSUowdWpuUmFDbzRJckJwSDBwMnRZUlNGRWF4czR3YUtNbHBjUUU0Mml3bElnVitzZkFyMDRoMHNEM2JUN1pjS2RtWHR6VWoxZ1VnSzFTR3hPaEJaYVNCeXBhUkk1SnlCeUhuamtLY1pocVFXMUdnSllVaENTd3A0a0tSM1JaUmlEZFJoU0FXbVNIVmhTRk1aK2MyN1NWTkx5YjFMVTRwSjNhWXBhNlh1MDlSZExoNDRRZHhWQytFdUdEZ3hlTFNQUDlWSktZRVRZbFdOU3BQYnd6b01XUVVxWjJ6VlpzTXk2MTV0SGp6TkJhZFRScE9KckhLQyttWHQxeXp1N2lyUkJNdzY3cUVFazFrVnhTR0dzc0lNcHhhU2wrQ1VVdEw0VFZrcGpkN1UvUzIrajZOZTRIK0t1TUErVGdjVHNKck1VUzREanJoeU9DSzJNYTNoV0FFY0U1R0VOYk13c2Eyb2hLVGhTRlVuRFViS3ppNElSYWJZM3BXQW9uSTJiak5RSkozWkdrUXhFQmxWY1ZvZGhDd0N1K25tUzBsZUplM01ERkE1ZVJGTFpaNXEzRlZIWGdsK1ZVNzZtc2NObk1jTFBGVW4wQlFwSk1WeEJQdzltZDNwYmV3NmRnS0lvTVhnUU1KSU1vZ1BwWHhaNmhsZ0JFTXdTbDMzckFrbWFKZVY0VHRsdWZKM2JjdUMwNVcvWjlvT3RFWHJ2dHpVRndTWmdjZVR5V1d6QU5oN09zbU9NcDRPbnFCMGlUVmY0eGdGakJjQVdqeVNMbFdPb1VabTJpN2U1bnJYM2JuVzRGZXlKNzc1VW94dU1qajVuMmpwd0I3WU95Tm1GVGF1Q2thNVpCOTJ1amRXbStQL2YvbjRmL2RQUG5ucjVOcy9zRm5wL0lZdlJ6NC8zc3BzTmp5aHovakNOcG1zL1lIZFA1Z0lFNmNKVnB1RVZldHoxWW54OHBKU1cvMStZMU1XYkYrVmZSNzFKNWZqTDk4NStkTzN4Ly8rOFBqQnU0L3VQR0RYNTF1alBodC9uLzhsNjdlbUNwamVDaG03MThRdnFXWnlMbTh3Q2tadEhwYnpwTXZKa01qTjQycEFnM0wwOGJKR0JobHFiOE9Ec0w5Z29MOXRDTDNsbHJMWFpPaEoxM1FZYmhraGJPb3Byb2U2clVsU0hVWUdDU2xrS3RLM241Ryt6MUtBSnd6NURhMGw5MEYwbW5HN1FiSGtEeHJ0UXp0MTRCZlZyZnFkRDAxZTR1UXJKS2huRHFqM2VvbVROa3ZENitxVzI4cDJMcVlxSzJuQ3NxLzROV1hMNjZrRGFhZVdLTW5WRmZxWkhHZmFPT1JIcHR6aGxMeDkwaFh1Z2w5V09KR0Nvc1hob21INGFKSVpQcHBFb2tlVE9HV0dqeVo1SnNqcmg0ckxTWkRMbWZUT1RoS1ptNFlHSXRSaU1jb0lrQXVrVlBGNjEwc3ZrMW1yUlYxakphVkdXU1lqVjZPb0owMU96MnNXeDd0ZXNRZDk3N2dhMUNIWHRqeTl0cmI3NjZQaGFFSVN5c25oeFdVMDNwOGRTb0t6WTJFTlk1cmdiaEZkZzNOeVB3U0l6TllQbnVnSEEvNG5vcDk4TGdGUnVRU2UzQmt1QVp6SEpiajlqMGQzL2o3KzcxZVBiOTFoTHNIai85d2ZmL0RtOFozNzdPS0hyKzgrK3VJK3V6bCsvOTFIbjN6OTZONDd4Ly82TGZNWnhqY2Z3dngrUXpoUFk5c04zQkV6R3ZJc0lQTXNjbVlreGp3TE5UVmtkU3VrSFZCNUJNbE9SVllKd3FBazhWdElpSG9NUmVzbmp5REgxaXlqMlE5eWhPRFhSTHR2aE93K2pacDlJMnIyYVpyVmgxT3J6OWJXTEtOdjhRMXp5S2l3RGFZZU1QbFl0NUsyY01RQUtSdUtoVnQ4ZUxvR1hxMWpScHBSSFFmTU5yUE1wbHEvekkyQmM1cHNZNkVHdTJJei9lV25KNSsvSncxMEFkdExvcllYeG0ydmQ4NDZ1OTF0dk9oNm95blZCRnZoTUZadUE1eFlIMDNBUEtmNUxGby9rL2xWUkF1Wm5qa0FNK3RaMmM5OHFwNDUxR3hrRWZEN3l5TUxHdUlLRk9FS0dxVUtsRVlWdXI0QXF1QUhLMHZJd2FpcG9ueXFBR2pCN3YwaTJPTDQzbWNubjk4dGt5MTBJOFlXR0o2REdOZU1VVFBHVDRzeE1NeklHQmhHM2cwaHFzRUFZUmhBVDl4YldQcXlSWk5PbVRDQ3dTUE1QeldWTVhLRUxCU1pCSS9IdlVuUUUxNTFRK1FkZ0Z0MlNrSEZLQ1hjR0p6ZEdGVzFsVTVLSngvZEczOXdlK3ZKdy9mR3QzODN2djNGOFlOM3gyOS9jM0x6NDhmZnZYMUZzcFJYbU0waUNOMWd0YisvZVN0VzZHcTAwS09QMzJSYnBPTUh0emF5eUlzVnVqby9WOHBnVlpBck1Wb09Vc1JRL1dJckl5Y21WUmRXckFnbEZxeS9NRXBVOVRPWG9tZU85Q3d4SXM2Nmg0b1FJa0doSFJSbnZhUWRGRGJxSFZReUllclozNlJFNlJBRmZSSXFQck9pbWdBRXRQbGZvRHhGZktndys4R1ZQczFzRlZoTTBMRVIwVEdtdm9aeHdoYVd1U1d6SFQ3T0pJM0JCcHZhOXM5Ykx3MmR3YkIxeFA1dXJmWDcvRkhyaXN1MDB0dHZYV04vRGQyOVVjdmQyK3ZzT0VacjQzQi8weDRkdENBRkZxSUdwY0M3cEJEb1ZBZFk2L2YyUldzZXNyUFNYTjc4ajZyMmZvVllMcUcyc0V3RlNLcG8vVVdSbkxLZmVkUThjNkJuaU9NSXlNaHhTSS9rMWtKS1FpeW5NeU9id0hLWUgyT3BXUzQ5QnpCS1lpRU5JMEtUV013MG5oSVdLeGdvVEdFeE13dUxJUnlKeFVMRENpeGpsSFI2bDU0U2tXR1NpY2hnTExaSjhuMC9vaklpNDVhakFKTWxWWmYycHdBWEZSYXdLREpUZHpTWHJtZVA5U3p4V1k3RU9GT0w1bHpIRXVOTXpVajZibzA4UjcxTW5MYmNpWEdZYXp0N1lod1czMHBvelVpTVl5dTZpc1E0QkRDS3pJUlBWV2NzNncyVm1mVkdGSmtYeHJtOFo0akt6bm9USUMrVTlaWW9vYzU2VzBqV0d6RktTMlV3WU5Mbi95aTI2a0RjVXFZeWxHdVBuNGFrTmhKMzVXbk10T3JMRXFhcVV4VHFGSVZGT2ZmbUFwakFaS2Fxem45ZVJpWTRnL25QUlRQYUZGUmh4YWtDbklNNll2OWJOV1hVbFBIVG9ndzk2L3NOQXFMQjkwaFdtNTY4ZDZDa2pHOWZuWG5Hd0dZazNCYk9XVU1BVnB1elZtenpjT29KYVdFSmFMWUVzMUJLMi9jM2J4My84ZDc0NGMydGFFWVpqS2FkUFhuSVNPenU4VWRmalgvLytmR2Yzd21udENGRm50cmo3ejRkdi9XWjNDT3h5by92Znp0Kys1czFudWgyOTV2akQvKzVrU0JnTG5ZMG8reW9MOGs3RVc1dENqQmdVdlU2aDYwVVRaMGwva09aczdxcGxzS0FJUEVna0FucUYveVpHQkRnbUpJamVkdG0vRk5YTlF1V3lvSmhDVGhsd0tBb2tXYWkwSFRhL09Icjk4T0ZjUFBDOVdnaCtmNUh4YXBQSG41U0tvOHV5UUVwYWJVS1pZTW5DYWk1dENSZG5TVTJ6Zm9CQmlUL0xmWmdraEVPWjh2eGYxZEViZWdOaXVwWFVjV3o1UXlTbUMwM2IveXhSQjZ0TmhIT3lwUUlKNDE0WUkzcVpqQkVucGpPYWFabHZsU1ZDbWZvbVZMaDVOZUNRM1JGbDRPdXVGa29rZ3FYVUYwYWx5S3BjRVVGTEN3VlR0blJYTHFlUGRhelJGWlc1cmRsWVRzUU83NWtKRkVWLzNCeWZaNjNLRldaWnRXbms1YVlxd2pLd2xVMDRrNEZqeDZSeE5OMXAzWDR5QUJHTnFLSzdhc01zQnhFWmNFaVBKVlF1ejU4VklhaW5uYUdhbTJ5emx6NDJZOVFTd01FRkFBQUFBZ0FkbmxoV0g1NXVnZFRBZ0FBRlFrQUFCVUFBQUJ5Wld4ekwzQmhaMlZmWm05eWJXRjBjeTU0Yld5bGxrMk8wekFVeC9kSTNDRXk2Mm1jMkdrU3lXRUVSWlZHUWdJMTVXTnJUZDNVSWw5cU00aXk1d0NzdVFNY0FNRnRrSmhiOE53a1RaeXAxYUFtbStiVi8xLys3L25aRHJ2K2xLWFdSN0hkeVNLUGtEUEJ5Qkw1YmJHU2VSS2hOOHY1VllDdW56NSt4T2JGTnVNVi9MTGdZck1pTGJhNzVxbUxXRGZ2Z2VHNXlIb2JvU2ZyTmNIcVJyWmhJSFhhZ2ZWbEhFaDhaQzAzSWhPSEdBUkc2aWpWZFdCc0tmTXFRbVRnMEZxSU5UeGpiRGJyQmdiV3RHVlJUOTFqV01UVldVSEx1bks5bHJiaVllZ2NhZXVBQzRlYmdZTkVIZHhpTU9acmp4NkZ6TmFtanMxbG1zNnpTcHRLRld0eURnRzdMMFdFNGlLVksyUWR4RGN2Nm5MWXAwV0VHRVdRdDBua21VWFVKS0t1VVFTdDFhVThTSks5bExrWUpxMWlEUldhN1oyUXlhWTZOSm9TMXhtSHVvK2VnblFLc0xRbzd2SjYvZEJSY2pMdDVLU25nSnFZRkk1bXNYc2h5TldvR1M4amRJaU9NNEExQS8rTlkvYWdvbXkyNGR0aGhWV3MyU0RBY3l3L3c3eEJxZWM4aytrK1FuOStmLy83NjhmOXR5LzNQNzgyTXdrTmZISUg2VUNrQlFXWGdXallnc0lPRk1zc3ZzdU5FbnhDb3IzYlpKcTJRclZLTDByL2FNRnhMOHcvT0pMb2hTU3ZUNHFyZlNycVpYUUJrM1R1Z3ZITXdka0FPNS9lbE94NVd0eCtHSGJwSWRpa0F1c3lMbFZycTZtQ1dqOUxaYUlPU2QxblQwSEMwNHIrL2p0OEszdk5FL0dxck9EODdWTlYxRklMaldCMU9iM1RoTmtQSkd3aFVxNmVkeHRaYXZuMC82aE53cDdKdDRtQXRUNloySmxZU1c3TExIRjhITHErNzJEUGQrbWt6Qk05eVFjWTl6eG1PZ0pEem1PQ0VSaDZGa093aG1IMnNHSndUTFNmT1A4QVVFc0RCQlFBQUFBSUFIWjVZVmdrOE52NE9nQUFBRG9BQUFBU0FBQUFjbVZzY3k5d1lXZGxYM0psYkhNdWVHMXNzN0d2eU0xUktFc3RLczdNejdOVk10UXpVRkpJelV2T1Q4bk1TN2RWS2kxSjA3VlFzcmZqNWJJSlNzMUpMQUdxS2M3SUxDaldCNG9BQUZCTEF3UVVBQUFBQ0FCMmVXRllWVzh6YnpZRUFBRFlPd0FBQ1FBQUFIUm9aVzFsTG5odGJPMWJ6VzZiUUJDK1YrbzdJSHBwRHlsZy9CY0pOMHJTV0txVVZHa2N0ZWNGRm5zVnpGcUFtNlQzUGtEUHZWYnFyWDJBcW4yYlNNMWJkSGNCZ3cxTFNGSW4yRjVPTURzL096TWZzN1A4R0RzWFkxZjZDUDBBWWE4bmF5OVZXWUtlaFcza0RYdnlOSFMydXZMT3E2ZFBqTk1SSE1PQW5FbmtpSzZrTjY5N2NwTUluQURrbWZpOEo1UHp0MkFNZS9LQjdZTnpXVHB3SEdpRmxCNExwc0w3Mk1VKzA2QW5RcnZlRUxwWlRzYk5HQWNXTTdocldkQUx0Wjc4ckFXN1RjZVJZMHFEVXF4dE82WG9oR0paSFdpcUNhVk5LRTRYUUEwa2xBNmhORTFnMnpPZUZxRzB6VTdUN0NTVUxxR29LbkJhellTaXFWVE10anFtbFpDYWhBS2RkcnVsSjVSdGFrenZ0clpWV2NtNnJxUys1eUlTQldzVzFHd2dGMk55QkNZUjk4SUFHeHlNd0FUMnNUOEdvZlJ1aXF5ekl4Q2M5ZVF0YlZITlRLS1BYRGNXT0wyY0VLc0Q3Q0tieDU1bVJVcTlJZEFoYzM1UDNZNlBPY2ZuWkpYVUhvL2xFSG13bEdQRzlRR2k0U2lrbG5XdXhWUWxNVnpWeGZ1NkdibWFXT1hHb3RSVFE4a2s4NUZ6L2FpNWJaU0grUVJQUFZxeEtHdHplVEJBSHFsbGJYa09EdzFTL3FBemk0MEF4OE9EUXhNWmo4ZEZ4bE9WSXVQcnZOalhZMEVRZmNGQ0VPcU5DcEZxSmlGU1hkM0xqVTAxV3dlN3Fwd0xSN1FTcXFiV3RLUFk2RHJzT0EyNFhUY0laTmVBN3Mxb09RWmhDSDJQN2I4YllpOTVPM1J4VXk5dTdYaDRWWUpmQWZuN1lFSTUyZjFWL1JaYzRpMjFRVDM3ZjgxMWhXMlV5TFhJZFo1YjVMcld1YTZ3Z0M0dDE5azJpdDhTTXZZRHo5NzFmWHd1RGRBblNQZnBUS2kxV2F1L29mQmU1aGo3eUxkY1dPMUZ6eHR2QkgwVTh1N3pSOTRsd2xZOWQ0a1ArZDZnb1cxRUlWdmhSd3JpcVhJeUxnREFWYm4yQURDVWtuWEgySnVhNW5xc1NldjQ1SEoxVU1iR054UUFvc3drNHdJQVhKVnJEd0JES1ZsTGpBR2hZVjk4NVBad0g3bVJpTnBFcExNQUhxMlc0R0hqRzFvOWFyR25GV2dwQ1U2ZDBMSzh0VVpBb0NRNEFnSzFnd0FaNHpjVnhpbThDTm4wZ3lLMXMxSGV0TzZXZFVNcFUxelpLbXY2OVBzMmZXSXlTNTdNbzRBak1xT3k0NEdjYTZ4YWZwbkdQV0NkVmZ5MG1ULzV6TWhpSFdFR2hqN3R6cVFqVE1zbTJVdnNuUTM3S0V3dUMzNFZ5aFdyNkY4aGFtWGhUNkdyUHovKy92NTUvZlh6OWE4djB2T3JiOTlmNUg0YjZtTXZqUDZrT2d3S3EyZktJUFZkTUdRNHBiUzhoWWdldmJqVGlyK3V1cXUyNHFZMXIwMnRwSTBEK2lWcnErWnBjU2UvV3A3ZVZSdHBkamhvakpGUElaN0RQVnZkSy8waXQ0KzlSSDJSSDNTWWRRT2tkSkJHMElOQndId1poSmN1NUwyRXZrbEs0enpvdnIyWW9mRG5IN1d4Zk5kTzhRUlpwRFNPSTlVWksxSWZCU01hT3M0ODV5UlR3VExtOG5oVjRUbUJMZ2dSOW9JUm1zeE1raGxLeHlBY1VSQXNWc2FaNUI2dHBjQy9US1FhUEw4RzAvRTR5OWRxYy9JRVhCZFB3NFJQVjNtRnpjVmt5bVNMblEveWpUR081eklYbVVJQUZHYzV2am5ZWUV5T1NlUXFQcU1yeno5UVN3TUVGQUFBQUFnQWRubGhXQmNWNnRoTUtnQUF4U29BQUEwQUFBQjBhSFZ0WW01aGFXd3VjRzVuWFhvRlVGVmQyTzZtT3lTa1MwQmF1cnU3T1hRampTRGRqU0JJS2QxZGh5N3BrZ2JwYnBCdUVCQVFnWC96M2YvT25ibHI1c1NjczJldnRkNTZudWZkSzFKTlJSWURsUmdWQUFBTWVUa3BEUUNBd1FTL3B5SERndS9xZzVJZDRBZktSems5VndEQWNYdDV3YXhiVVhnQkFDVWdMeVd1NVpWNW11WHJwVFhYOHR6bGl3UGJJc1lCLzRQMm9LTHh2U1I4RC9hNzlVbXp0dklDa1pqOHVlK2xIMG9tU21OdXlqWUx2S1psU2JpRi9kUEpjMjljWW5kTGE4c2FwR1B4VHJCWVZFYlBhc3FFWVRVb0dVamhTRzRSZ3VQRERCRmRMRGpTN2gvWnFjTGlSMm5lY3lTOEQ4eEdHbHIzTlZySC85TzIwYmgrVTlYWWJNcUdqSXViMEZralpRRGdKbXdGbHpHK2ZXdG1CbzJLbE5kTmhacWI0N3d1aHFhbWhuMENmdzVWWlNNVWNqK2FiWFUvamlYbDV6QTNyRmo5YkJzcGY0S05qc2pKeVluUkMyQVRFRmpYUm9leC9wYXpDWlV2dExXMzk3M2Jpbmk0Z1FnNy8rcUxKUk44eldwTWlnd1B3SWYybUxJdHpzL3orSW1PZ2ZlK2p1azNKeEwwY09pcWF6YXNFanhydGhqK1JrczZpQUFMMDdYUjlXSGxleHFudFl6Y0Q2cHVMZnlFZFJ0N2UwVjVlZkMreDA0RG51dmVFZHZOdkJ0K1Y3Tmxtdm4wblRmekJyZXJyaE1wSmdGRUtGUVI0WGMyYUtZNE14OUpDU2dvc0NqL3hXcXlFVjc3ZEpTb1pJMU1UQ3k0Kzg4VUt3dDZuTHlzZDZFYUd0cERPZWo4aU0vbmtncmxPRnFzdFJoVTVsM0Qyek1nSkRZRlBuLzVZbTluaDBxbncwYm85L2V3cEVRcHJjNXk5UFdYL21uMllpeDQySmlZbUMybW4vVVRJZy9ISnM4Q1Avc2tnOG9ZQ3pCanR3ZGlTQWoybUZiTWxHQ0R4VFEwTkZLaHY4L2F6bUVQS3VqeVJpKzNCeU5ZclN2dXg1UWc3SWN4cG15Nk9qb0wxVTNmQ3laNGZueG02ZWVPNUdaK3JYalFRZEU5RkJBR3VrQmVOekV4RVgyRDRhdTRHVHl4UW9JNDNYdzRobnJQUC96LzlRZm9Kbzl1cFI5RlJVVzAyTWdmU1hrOVRoYlZGMmxKM0RGNGlOZ3VMeSs3bmgvUFNZaUpNY2tFOEQ3bzVZTnJlN3VWVHovU2l5WDY3M0tRUWxNQkxsaU0vcjNYdGVuTE5BMk5qWSsvQ0xvMitSelBWbHVHaDRjblJKLy9vYkcyWTF1dHE3bjkvSmlUeGc3cHAySG1peTJ2cWlJSDdjWTVJUVNYMjlvcVFGcU9nd3lmbnBHeDRYTmNpVVRoOXhIY09Bc0xTNitueXdEb3JKcUxoOGZuSzlIblh1ZE1Hbm1SSEtjL0owditWYVlvaUtHQ25tZlhENDl4b2s5M3lTd0cyaFc2VTlQVExwdmR3V2JMcnB6Q3BpL20rNEhPZENaRWlWSjVoZ29QbThjM3VwOFRTQzVtWUdDZ2FwYlNZMXBUVVhHeWwrR0V1ZXZ6ZUxPUUUvRDNjSFoyZHFuZU92Qm1Ub2NuNDBPOFBxZGJxcmFsMnl0MFJDeFN2czJyK3g5S3oydm5BVTM1MXQrZE50WVZJNDRJdXU3NlU5a3RKT3owZEhRODkzNFN4VzdqNE9LYStCd1dpYlNaQlhTWlFPWlNpZGRUVjlTaTMwR2gwR0tWTEFHcm42bXk1TjZGRTMwOXBwTnMwVjFQTjlYQ2FiR2djZHBUYUdsVmhTNzdNSGhYQWRQejlRNjAxOHhlZTJuV3hvR1A3a0NjeUY4YjBPdm5yT3M1ei8vMlIwWkdidGQ5endVMzdsVnlYREJmaVNkTVNSa1lyR1I1cnBjZCsvQkZ3Z1YzRjhTSkxDOHZFeDhFcTRvK2NtRWpYeWMrWWdYZWhXNmNnL0dGSlhLM21TY1pjZFp4dXo3NTVvRXV4Njh1eFpBS3RIZDE2eEZqenNSQzE1NDBqbXNGUjJ1Tkx2T0x2NktKT0gvSWs2SWpPclZmRGhDWStMRXZoaUlnSTRZMnJib29xc2FwNUloZ2JEN2VidVFJZWY5dVhERE8rUHIxOHRjWDFzN2ZJMHo4L1B6KzJzS09xODJycTZ2c0ZnTmgxUHZZcjR5VXVZbDh3R0RhdW4ySXlNMmZuNTl2dEYvd3FCbzl2MzArc1JaRisrQThTeWY2Ynd1TCt1MnlHRnZFemR1dmI5NjljOXdkU1hxeFI1VlJtNzZCZ2VqOVRnSmR0dGNiVWRIQTFJRzROREsyQkxsWCt2ei94Z1hQdzJTWVRSNldGODdhcjhiTm9IUnNZRlJOZ3lscUlCa2J6R0VJV2UxNy81bTk4djlFWTZWZS9WdE9UdGVGS2lPbmpodHRwUTlXdkZ5cDJ2MDBob3hNVEJUZU8xL2xFOTVpekZCV01mVTFNTDQxNjNGZUJZdUxpNnNyNzRkbExyK0lQWjBmTmc3MXd3QzQrVGpoUDR0dDU1Mit2M2VHeFNndlpqVlZIeCs2bm4zNVdrSjZjamZPbndkNE8ydTlyNnl1SnBFVFhxbFFZdDh0VFFSbzYrbnhlLy9ldVRsZWVQRHJCQ3NQYXNpa2I1VXAyMTFjNEwrQzR1SUI4OXIyNTZlSDI0M0FybzF6VmlZbWt1SkhYazVEbDFrcStXbXdMUHhZcW04dThhUW1SUC8rL1R1c25KemNnYVVmQlRxaWdiNCtXQTZRTm5tNzdzZHVPMitGZ1E4ZlBvQzV1Y1VNNzNWVVZ2SjAzUFZVcmtvVmdRNzZVUUZsSDVjSUdYNDk4UGtSQWUzMWRXSnVidTVtS0piSXdhR3RyZTNodi9zclNYemJkQTh3aXhvYXVJQnluV3JqTm8vVG1nZVpEQ2lPSkdGNHhmRWtUVXhVZzUwU1pIc0t2U1FveEh3TWNoQm0rR3RLQzRKZ0VZMnFja0E3V1lvb2p3Q0hqM3I2cU11QVQwQnd1MDN4ekVmcXhEcm8vQktjbWZ5dVBncVRrNVB4T1RrYk16TmdJS2l4V0ZwYWl0NFBxeHI3WGZibjU3OEJyTWN6NzVzQ0g1ck05aDE1SUxURmxQRGtueWMvQzN1ZlY5TVRvMFZSUmRHLys3b1BrOGdCSkVyTWlITkROQ0J2bzVTbVMrc0RtVkNkMms2L3J6aTJzZnpzQzN4KzJQQzkvNmVheHJHN0wvcnNyYXA2ZTdJRTEzMSsyM1h4QTAzMDcxU2NSQXJwNEZnYTUzN0xmamFKQjVURGZKRFJ1TnB6NWZ1SDJrbUIyRzNRdDVxYW1nOHFka08wNU1oYVY5aG04L0lkTjZXSU1KT1NCZFpaMkFjQ3lNRlZLOEU0eXJDRTlFWHBpRDFMRlBVNFBNRmlsS3lzMVFRTEZ5QTZtQVRjN3pwU0lJVDJSRVZGTVdnV042K2RkZmplUHUzUWlYcHZmU0tZbnBuUnFkUUhiVUx3bEwrN2FOWUhIWm12TkRqdmVuNnlVWnhTYWY1QkdBN1R3V2RpN3UwNUJyVVRUb2RCRlp2aDZtRTQ0RmlHZkJKYnVKVVlEZm9vSHZoWitFMjZpM093akNvS1dMeFpuZG8zem05OU9zckt5dks0OHE0MEErOUhUVVJBWU9wMXRySzZreWQ5aTRHQk1mVjY2ODBXaXNVUWVad3MzU2NTdEt4Q2Q5VzVwejhyaVJwck5VdW5QQmxaUUd2VmNSZ3pGU3dWRDZ6eUFqVWROMTlzdlM2enMvQk1teVVJUjRyS3l2NS9scXo1WTlFUVE5czh6d1BPTzI0bFVsN2hDWmhINjViWG1mV0dxNHpXWWJSUUJuYkFybStaNGtHbGpCd2VYWGpWakxPVFB2MjJiV25CUi8xTnFsdGRsOTltYzBtSDAwMElsSDVzVVRPc1lJeUN6ZDZmeXFYSEY1cGdRaVVWd2tWRjZIaTVBYkJKSnYxSk9JN29IYjRWM3RTbEJ6YzNkd3dKNzd2M1N1RmwwT2hpTTM5K3ZIVU1QZ2tkUGFFNGx5RFoxOFZzUVRoUThhTHZHY0c4ZUorczN4WHZsVmNnKzlUK2tJcklGM3QvdHZFTUJ4QnU0emVSNUd2KzhTTEVrb2J4aXFDL2JrT2JYVjdXMTlOYm1wemN2SDNJeU1oNDhHWHpJeGpQRWFWZ3BIcjNybW9sUmtVQUIxMjJXQ21OdzNJazhXQ0VUVUdyMzRyZ0hyS1NtSlF2T1NmaDZaWE4vcDVCeWJET2U4empkamhoU0VmTk9CYmZnUUVMZ0E1V0prcGVIbUFGSWNGTWhKb3V0OWd5dE1OQ0lGN1pPb1hmdkgrZWFudEZoSlpCZmYzWkd3bVdld21HOXEvSVFPSnhCSVpJaWNwcFBaMEZEbG8wRG9SZGdXWm5UNEFlUUlVZ0FESU0zWnJtWThNdEpQekRWUkk5OWZtcGpuZ04rSTVpTUY0aUJMbnZVVkpsSS9KTFc3M3dWMzFKTmxPeHV2dlZsQ2h3U0o4MXlpaXhZZXpZVHlPeVFhSkRMUnY3TTRPWGxTT0dPeEs1UUFyaU1DNlJZcGlQS3lndVg4dUlHa1MvR0ZuRlBsWlE1LzNHeUx5cEp4ZFR4clRlYVpWK3FBNEpPOVBEaU1kQnBRUVh1eUhFL0xDY1ZwRmlxTVVSaGN0R2dKQWFJQXl0T3JicFFpV1FWdmZLanBNU3RBQjYyWUsrdE1rU0l5STJKQlNhRVdaOXp5VzFZUWdkcGllYWwwMGIvNUhKNS95R2djSDJWMStrK3RjK05uU2dGVk9NTHN4TFNPQ1RESHpKR1FOVlNOQTdra0ppV3RwV1RiRklsY3hKUmVSY3ljbGNOS2tyTDNnRjRYUVphL1gzT0FlVWsyWVI3M0J0K25FTVA2a00xY25PYUVFc2Z3bkp4WmhlMXkxUnRCU0syWGM1Z1VrWm93R0ZhWUFxakE0RkZhdWpZdE1GNS9rSzVlTEJwMGZ3dFFtbzduejdOdW9rRTZKdURrRnZLZFRWWVBVYlQrTlROZXFTUnJtdlN4YTd4OXUxNHdmZVcrNEtCUFN0T25WdnFVR2E4aS84c3IvSWs1R3psZVA3M2pLZVN2LzJsczdYUW45MXZNQUUzTFhIbUVWRDdPenMrR0svSkdjYmRoZllob2c1YXl6QUtNUGxrbmpBMEpJL1R1dU14N3VqRGduUXU0WGEyTEZMcFFES1NBRDBpQmlEZGthb0g0bzYwS2MzbVd0TFRCZ3Ftd3dqd1FDdllDWjc2Uk1aV1grdGlJNEFsRWFON0kxTlk4QUJOcVcrU2tIUWNRbWdGVkVoRHdhUGo0R2t4cE9kelozT0VvN20xd3BsM0tKM2ttTHRFb0k2SGhGV2RtVCtxTzBFQUxBTlNDNEppdERDNkwyTUlkajRWUVV5ekNDT3ZZOThxWEp1RUxOOHVJK2ZsZTZobUxINStVSklkKzM1K1JLQ1hOSmZhUkNRNnpublZsY05kWFJTMHRLSVdqeit4SnhOdVNzd0FPOWhady9kQkJnQXlSSzhkSFFnajRBZ2FNeVJEcTlQQlRDdlYxZkhrOWhEYnNWa2l3blIyS1FwbmFHTmVrY256WlFIRk9YMVVPWUZaV0Vid1FGN0gxRWVia21ublhzcUdudEozK1U1VDFDUjhRVEJoaTJlZXBBTjJlaElxQjNRM1hoazRRVXh6c0trNE1NeTVWTC90ckxjMFUyS2lrTHRaWU9XdjR5SlRQNloyVm0zWVF1U1FqOElNMDZSWCtSeTVNQWRwc244MCtOSUJXa2hBRXhRd3kzN1FOd0J4NllmVjVqcGZsTndBM0JCVmZhTWVIUGJQY3pOb3oxWFFaSjRlWElkdy9PVGt4Y2dhUGJ1WDkyMERGRC93dTV4RERVVFE2cVZYSkJrSmF0ZGN1REpXTU1FRUFXTUJTWERzOFRtSTljY0NTbWxJbUlBU2lra2VFSFRvQ0N4RkhlQUE3a1dKcVRxV0FzUEJRYlF3OUtqYVp0QjJVd3JlWWZubXhldWVJWUw4UFRHaTVQWHJXQkRDU25USmcwaUU3cURZaU15Sjl3YUNoU3BKTHZsMVBDbDFUM09WbEZNd2NCUG9GUHQzRXUzNStEZ0FFbGdnQzFqMnlnVmkwa25vLzF1eER2SzYwb0x3UERrK3VrRHZoYzNGZzd1VmpKVTZnSlZDeEhwSE5CaVNhZ3RPQ1ZubTY5Wk10cDMyV1c3Q0lMMjdBNUJ5cEJ0Q28xaWZHaG9hWGVURFJ6NW5YOUpmZmh3cXZhbkUyUTlUSXlNeENRa0s4dkxBc1dPSXlOQU4ycGlqOTJuQmJSeWZNdThqRk0zUXozMSthZm1HZHJOUnYydDB5SFRSbjBZd05oSmJ6QnA0YmpqcnMvWDlsQnM0ZmdMMXFROFlmbGNWTHpYT29kVDZaL3hleDltK004L2hYNWVhQ2VGSW1FcGZPTXkrd0hmdGlaaVAxOWhyREZDaTBEczd1L1ZqYkMwL2RVYVJhdlFtMlpudERYWjd6WllvZzNEUTBNRHVLUnFlNlJxb3hvVmVMVjVLZGE4Wk52V3NnWlhiUHpRZ2VUaVJzYWxDaCtrUkdLR0RxODBjMU5qYU1wcDlWTU5qNWI5WmRTdXdIZkFiNjFRanRhUjZRZkxTQ3Vjd05jTkZwUTU4cEo2djVGdUVqZmRuOGdSOVRqUnRmcHZuUGZvdjkxaWl4WTI3WHBZTzlmUTFDUmdOWDdSaHFNNUF4VklGUlVWRGsvLzd0ZmVjcUxEdGNvaWNmMVNXbjhvajVZcEw1VEFvN0s5ZmdjbG02UFhRc21YRXdld0FHV1g4bzlCS0dzRHM2UUNiamJqbWZ5OTdHenNQRVRKWFlNekphcGQvMzZQWHUyTmpZNk5uV3FybWhObDc4ZVJDYzZmVXBPNHhjbWdBSVJwYWZ5QUZBRWdYcmhqMVNiR2tCZU40aUdCbkNzK0xTYU5oUGQ1RFNPUVM3bCt5YUU0Ry8xTmJ6V2N4ODdRMXhkYWZuTTBCNHFicmYxdmFOb1ZHdkVJdWFSRFl3OWZQMnZiVFB2Z3Q3dm9YMlpKd2dMWkVTSHRNZmtONXNKQUVlblFyNnNvUS9yeEZGMm5udmhIYW5iMktidkdiQ0h2T2tFZHdsZndJQ213OUs1WFF3QXJIMXk2TEc2bVZITGtXcFc5blRPS29VcXcyZ2lYZk9pUWwvejBwM2RyMWFDUzZPdnJBM1hmcldKTmlySFBZWktPY2N1MzRoaUg4Q1VkNitlbnh4d1F6VUVGdWNJcURDTW1KZnR1QW03VDFUdENqaVBQTm94RHpHMVhXUm5KSzJKYlFrRlBneFF6RVU1UGpOOFV6cXg5V25FWWpsSllXSmlkWFgybUFkUU9rMm1vZ0EvV0R5UXUxVWlsc0I4U0pUT0lKTGt3YjJpbFByWVk3bno3UVVKQ01wRWx5QXRZK0E2U2VScmE5c3B3OVE1RFQ1YnE5Kzh1dDhlRCtaQXdqRnlZVUFINnFId3hBbFFFUEx5MjBhYWsvZTFhMnBhSzhkTTk3NGdodkRJRlRTQ2NHV1FUakZyZFZtQkcxUGU4QjVOcWV6Q3VHdlF5RkhyMG1mbjczbzd1eXFPMDlxVjJyYVpMTlFFL3Y3YVhZS2I4ZkNicE1ZSXNycHEyOW10VVVoSGZQeFViNXliZkhaWUFLZjFXdDhOTy80ZlhMUHJ3M1ZiMXB5dE5UaUE5MTFrZWY5VlhvNTQwUGEwaHJVN3VmejBGcy92OVZVcm9oSTRldWVaQ3VSSnBBY0ZPK2MrZS9hcWZGa2ZFdDN0NlExdmVNaWk3TUQwOXZrRXUvUmdJdSsyTG5rdHdsajlUMmMyeXMrZFkvN3JKZDRIU0pvVFNUYy80K1NmblJOZ2ZKa1lHaHZ1SjUzOFRpdnQzU2tGYnYyQUVYWGFHUUxGQ0h2anY4cUxlYlIrR2MrZWJPWXA1M2d4bU56MERmWEdWUk50WXZDVjJaYk11QWxEVEprVTZONnQyemQ1dEdNb3VSMlR1dWZxVldoYVpxcU5hNWY2aUZ5dUYxV1Q5ZnR4MVFyako0M1E1ZGhSa2wxcmEyaklLZlZ0eWhYRUliUzVIeDhlQmYyZHkvdkF1K0o1M0VLQ1lJUTVnbzgwc0wvdmNYV3psVlRoenNhR0gzemgxUFhwMG5jaC9CcFcrSERJblc3aHU2dDNkM2MrZlB3UGM4d01lVmpaZ3ZSNU9tNmpmenRiUXpRdWFnbndZNUg4WWdSdlFjWWUxVnU3WFBBVnk4dktSSSt2c0lEKzNkWEJRVWxZbUV3M3dTNjIvb1ZQSi9OeDNZZnNlZXdhS2czcEdIQ1RQanJKMUJTcFFrVFZheEJQVXlFK1daK3BVeGNLbUZPRDJaMVJGeVQ0d2hMT2pvS0RvbVBpN054UVJVdldkNlZvKy9EbTkycC9nbGVSVU1nOGo5SDhGUmhGSTJGM0J0Y2dhWU9NbWVKaHJRYjUvV1BFQTJhZU1BU3B1d3BlK2ZHaW1nRHNVMUFwMGRIVExJYW1waGpTdklkTGZhQWI3TDZSeEUxSXA5N1NLT2p1ZndKRHJJQTIwTU1mQk4xZUJQRDNkZHIxMERxYVNmL1FWTXJHWE1MN0krZWtpeFFLVy90TGlGTDVTSnRhVzJscG50VEJTSDNON1ZKZUpiT0dtTlk4TS9oUWNvODdIVTZlSWNkNVRDVy92RnVaUk9QcWFzckxEbHliTStmUFRlV0ZoWVJLVHpoOFhUSHRtWElOZ0ZxZk8rNzAxejQyMXpvSU0rZmNYUGgwYmoyZWV2dkpxYW1vMUg3ZCtqSjViVzFxT1pRdTNkYmxuOGJzV2crRjh0YytLalJ5R2k3ZmczTzZ2cjc4Y2prSHlGK0pFODVtcWZCcEVhajA5MnlQNXdzdUh4d3hlSjNKT0t5VlZGTWZtclhESEhHUDNPY2lMay85Q2RBd01NaGFPVDZlVlFVWCt5RWduVTR4aExnZkJKQlBnOGp4YnRWRTBtdzdndU1oOWFUblZrbXQrSzl6YjJ6czVPVEVqYmllVmhMcUE4ZEQvaFVEV0FEWEJBMFNTVTQrSDM3dWorMk1abnJkcm5pWm10aUk1VHNzTnRndkd2aCthNktJdzBQNXFKOEhkTEovTitHSnFrem44eWRJME1IaERwMkFrVVhsenQ2SFgzM3pYM01mTTFPRTRFbk9yZEZ3ODZNREJGVTNFV1Z4VVpBbld2ZzRIdzljaW9KOFQzaXI3SE9SRk9QQ3N0TG9mSTByL29DckdnbmhYVmpTUDNIbHByRTM1UG1MVS8xUHVvQ09ISndiRXZxaHF4Tkg1aXpodSt4NmlCYmk3OWpUUXVHN0UwNnZwNk56dVpUaU5aL0Nlajl6QUIwM3NLNnFxYnJSN1g0R0liOUcxUVVGQklibVd4bmFvL010SnZqdzVPekdUUmJLREFPYUdWejBRZHp5SDMzL2NxKzV5MW41MGZsbGpyUFpKYmR1bEJhd0t2ejd5aGZSc0pwMTdac2JIWS8vZGVsR0lTdnhHdlNXeTFwZE5oWkFOa2M3VDFubFhTZWJKM1lwMGx4V1NYOGZNbGo0TkNFUlVzN096U3Fsc2VRUllpN3NnMFRVSDY1Szh2SHpvR3pFMlFnZDdlN1NObXAyZG5aT05ycTV6dDFmRkQ4T2RDeU5SS2RtSjV1S3FRSVZBL1hsSlR2V3BZSlo4WHlxN3hZRHBJUW9RdXgxdWdWUkJBdUZYcTRZUVUyeHc3enhXWlZOK1VIYUZpajVmSFFiS0dHQW5xQ3Z6am5ROFhHY1B1OHV5ZHVXd09VdUg0RnNzelRCOFhDaVZWYnRGZVAwa0lJelI2Y05ORlFOellhczZiK3J1czVZZXhZcFZ2SHE1dEJpNHJxWDVKVXc2cDhoZ0xvd3IzTWR6VEpROVlPdHJWRmZBVjdaWEtHaUJ3dHIrdnczSi9CcVJOTS91S2hUNThSOHdQYW9FT3Nyc25zdUViNVc0eWN6ZnFoZUE2OUoxdnpBTzVQV0ZwV1gyOC9ITElyRzFDL1dBbjY4dTRad1Z1NW5yMVVFcUJlZjBic1VYY1ZmR3FGTHVzbkJYV09iV3ZYc0lhK1hHUDByZ250ODkxRWJRRGhDQyswaXpHOXRWdUYwdDE0Ym80SzVBYkIvdktCQ294MjlVMDloNGNvMFpRakhROTc3YmJRYkcvZyszeHo3QnVFd1dhamwxL3doT2hRbUYwNmRxekV0VGxPNTdBWnFkQ2hYcldIaks0RWVCckszMnYrcHduZGR6L201Vm1DZ083Z0p3Rlg0U0pYVTQwN29oalk5T1FITkY1anZEdGZsb25nMUs3cVcrOTVSdUJZeVJLTU95MjZ3VXZXUU9pMDBES2VHSWg4V28rQ2gzcGVZYk1xS3p4UGpiUy8xU0luTVlQOE52RGlQVi9GTXh1a3NZUlNobjYxdFRLNHh2NWhxZk1ZQ1VwSmxQMjg2Um45c01RNVdVd21NZHRXZ0ZxUjlzL0pwSUlzaUZtalppTWhtTjIzdDFicVZoZ1pyTDZQdWp6Wld1WWhuM2h5RDRQU0EydXNpdXNnRlJlOUNMVk1rMEZ2N21NOWJGbkw5V0FTUGc1KzQwLzg5Vldma3hCVFRjcHgyVlZ5YXhYZUN5Q1oyM3JZcU1PWnRaZU5rUENkWktSMkkwbmZnc1R2ZVFweE5CSjNKbUpweHByYmZXRnp1Ni84MTNFQk8rWGFBelExZzhjaHVBVzRnTmZzaEVuYVVPTnZJMWRnK3RsQXRac2M3eVYya3RLOGJjSnNLNlFkdm9UQ0d4dytJcGRheVpPMFM3RDM5a2ZXQmxLdm1DVUNZL01wUVdJUGsrQU83dFc3T3BSN3lkY3N2elBqSy9tNnBrYUI3QmdjdDFjNkZvelVNZzlUL0c1WkJvN0wrWklTZUhGWjlCakxpK3Z2NDhQRWZOTG96UVl2ZGtrV01WRlRGd2ZjN1dnM3g1VlBoSlZLOWRZRmtqbW5UZGV6OUxPWVBuNXR0bVh5U3VadXQyeHNhL3ZYaVVKWEY3ZTNzakl5UG12aC9YZkxhdDhuNm5CamhnbnViYkdLZ1lERlJsdE8rTVdkcC9zTklhM2F4MVA1NEhwNG1nQ1BBQ3ZBVzEzMklTY1hOejUyMzM1YXRRb0lXYnNQaVdqTnhkN2JRVzFJZS9yU01VbzYvamUxZm1jdExIK3RieStXZ3Y1ZWZRcng1TGdOMTBpbFpHd05RLzdGZEYrdk5pY0huL0JLUEhjeGNVYnF3eTVxdEJOUTV5UTViZ1FueDYrc2hBOUpjNHhaOEsxRitLMXkrbXVWeUxkTGhhUU03ZUNSTEE4cXJXby9McXpxanZ6Rk1sNTZXTkNMWnU0c1Q5alV4dldFWUMvdzBHK2owL2JQQ3FOc2FRZ1hSaTU5SXI0Q3BqUThvZ1BwVXlIRmFvdXUyc3RUY0NDK3VFMGpaQjNQcjJiTzI4OCtHc3NtbWRHQzByUjVjeTNHTTFYZER6TEU4eUlwL2xrN3dnazA3VkMzc3RWczRBUlVJbnVPM3A2ZW04bEMwazBUdHhjZkdla3B5QVZ0dVo0Z3pIVnRzRGhPYXdvZXlSWlZXUXloV0ZoNGZiS0xMLzRIZmRpNTdZUDlaNXJUenpkRGNvS2lPWG5aM0thYTF5RURHV3dSc1IwSHo2ZlNWY04zeThiejdadTgzenZLcXlzbU0vMnplZlpVak9TdGVyMjA5a1k2bmVtazQ1SFQ2M3FLaC8vMG81bFkyS0VOMXhxVzZYWk9OT1Jrc3FLZytUTUlqRXFkMTVvY3BJOHJ5ZE41STdwTWZVcHVpOXVybzZHeUg2cWN5d3N5SGVSc3hpSFNNQTRqSFBmd3FCL0lPNERIUHZEeWlRS3V6cjRlM3R6VWJZb01zY0xCYTAzZnh3M2hWNFBGK3AwMGszMFAyWnBSeDJjOTdBNmZGNlJyVUFOTUUxUDBpSjRMQ0VMb2JwY3JpNHVaT1NrOThaTnJORitZUVFOakFDUEE2TElHSktYSEhsSTdOZmErOWViUFZlWGw2Q3d1cHNNYkhScEcvSXdmK25IajZRVHgvd2U1Z09oUFAzSDIwY0hRTzJZM2lMVlhORTJJUWp5Y3pWSVM5Zi9mOWVCejdOck9aYjBzU25wdDZCQVBLMDhmeTRZUkVuL1BxRFh0Vm53dlRLODUvK3QyczZXbHF6cHd3VWIzdS9nT1l0TGk2bVZVenU2KytYTmtobWVpTURBWFhLSmVpSGJ6VHllUDAyb3h4dS83ZjFpUmVHZlVDT2xRbUxHc1d0azRmckVpbXJDY0dQcmgxNGI3Z2d4eTNIU0ZpcVp0TWtyVlVqL2VYMUM5ODA5ZGJVZUJrU245Q2hhcExLekI3ZEVxdnVDMFlSbUdURW5kYm82TWdTdWVxdmlHdHh4UmE0VVN0emRYR2w4VktHZkxuVlJnZ3RFdk4vbTBBTEZYTGZhRkxKNktvS1RISjlNQ1U2UGo0R1hkUG1kamdOUmcxRVJ3ZXJTa3RTaHRtblc0RFA0eVNWUmw3MHJnY0w5TFdhMmYrMkxzV0RNT0xkNHhCaEpoR0FJQlZrTjdLd3pZSzRoaDJGb0dBTnFDMTI1cU5hU25wNnV1OVpTNG1Kc1U3WFJoY1lpeGFEc2NKL0R3b2U3ZFFVRlJYdDdPeFNjR25nZ3J2SGVEZFdyZGRqbDJSQXVFVWpyeUU4RGZxVXl1OXFkVkE2cnM1SkxROHZ6anF1bzVjTm1JdEZ5RERNd1l3Vm9LaUlMd2grc3hRTE9SZ0Jad1dtV2V1L1pXZXZiN2kyQ1B4VkFXUHlUR2ZBbEcxeGV0bzlKcUhmL05DSnYxWk1xUncxcURydzhSaU1sZ3hoM3orelpab1BTVlBITjQ0cjMxbGVPMWhwYUV5RHJNS3hPVytDekJwOWFYdXFWSzI1Rmp2Y01COFhobGdNSmtnRFN2Sjk4bFlpeGQxb01LUXQrZjF5cnErYi8wSHNER0UzZXhicElPM2J0eklTcWZUWWxYeGpGMlhWMWF6TXpDZE9WU3dHMzZVa1VvT25YcEVJS2kzVm1FazJTSDhXcVhXRUFJWEZ4UUhIQmhzK0lPMThvYW9YcnR4Y2J2V25MZzAyZGtjQkJpR2dzbHBlMXUvYTJGaGRGZkk0V1dTcTJQMTNmNVVuOGV2WHIxYjNDRGVhQTFhUXdMSXlNYlZKWENKK25jVGtrRFE4WkZQREIrcXR4dXhzYmNGWmVqMDdyN0pnOEUySEVPNlA4Uzh3a1FyVWFJL01qMVBhZ24vL3JtQk9WQjBkcTFTTDMrLzJTY0pmay80aStoVVlBTVEralg3NlpRNVJ4N3NRaWtPVUx0djBObGJmM0V4VG96OTR1UUZ3RWFQYXBKeVZtaytQT25GbG1zOFU3ZndkQ28yTWpPUzBIZ2V6enlpMm5DZFNQSHpzZVJKY1luMWRuY2pkWm1nd2dUcW10SHM1QVdtMm5sRE9KK1lMUFQwR1RVS3ZyMnFJYWl0alFmbjBRZDFhdkttQUVTVDFBQ0I5bzZtU0F3Y01lTkU3cW1XY1RCRmlBWnV1Rk41M0l1cnZoYnplUm0wZHlFdExTNE11YWJDZCtiVzlMWnVhVFJnK3RUMzN5ZGZNOHZUNFQ1QUdSbVp6aWtrQWZ6NCsrcHUwdExUS3lrb3dBMHhxVE1WeklrZEhScXE2bnY2aTZkajJhZnlwVjdXanVNOHJxQ0l2cmQvVDdRaFBLdkx0TXZ3M1JvdjBmSmRTM2VEL2dIbGtrdng4THVLOTJuek5HcmRRYlBEckR5UEZRZ0MvNWQ2YysvcjhTdVZydUNhRGpLZVRuSUdGL1BIOHdwS3JLQ3ZERCs2QkRTbWVmSzhOamxZRCtYbkdIMUp3emI4MmQ4bWwzK1dLK2VBaWl1U2NYeC9PaExuSmMwc1JobS9kK0NncWRvU3Jqeml2UmxBaysyQ2Q3VlFzRlZFa2Y5UXU1MlZoT1pXUWFObVI3RDFlYTVtcDBaZFAxMGxXeEJoblUrQTNkMU5lVXE4ejFCK1pXL0RsS3loeksybTR5bDA0RnY2NEdkUTRiQUIxSWQxblljR0E2RmI0c2hqM2JvcHMzSTlPWUJFYjIvTmNFc3ZZMmg2T3d5SHhWYWRzeStrVDcrQ2t2Y2NsZEpFdnk2UGcyN3doNStJclY5ZTNhMzg0YXdzMzg2cXZIKzZQc3RUamlZWkR3dlRxMEI2bnZ6RytrNVN6bFE4MncyK2Uvb2JsNmRPeG5oVyt4YzMzd3h1amV1SDRwcmpJZXpmRXBOT2VQZHF6aWJRaGs3K1pzNmhOeHAzdFo2ZjEwdEtTWXNvN28zb3JaZEdJTnpLUllhdUdTQWlMQ0t5WUJZbkJKWDNwQ2NPRkVvMEFnR3IvY2hiQWxUZW5yYzdHNGlzMUU2OVRRWHdGb0Faa1QreDZLeVN6SVpKRjVSOWRNOUlyd0JIQ1RSaEdJL25MZmJ4b3AwY08rWExaZnBjNEdnd1oxV0hBSkRoVVROY3NVUmtES1Mwd1JpRWtsSTRJbXpuckxqWURHUEdld0FxUmQzd1JUcVFCU2M2bDMwV3c3RGVhWVdyNWI3SnZDVFNJZjlPYXVCZ3RBR0p3SjJsaVE3NnlESTJXRXFGVnh3SmNBRG5Fa2t2TE5oeGFtdHRuTlNRZzhnMHpXTU13ZFpjTFVPNWNWYkFKb3VjSStxWXlnYTRIbDZ2T0dMUkp3NlZhUzRQdnl3WFV5VWlQV1FDNWVBQ0MrTnd3VHB6c3JWZVV1OUhUUmdleEJYb1F2Y2EzNE5ZT2dXdkZraUFCenN3S2hjL1gxMjdaK3lhQmorN2xjOHRma0ZxK1FJWmZwL1p2RHYxR1dCM3ZzdVZ2MnRlbDB4RGNJbTVQcjlLM1hrMU5hUHYzbDZ1NnFVZXhMb1hGOTZLblA0SE90L0lrK0R3d01IK3JJK0MrenVGYlIzUFAxZUNqdGRWNGkyYXpkVm5TMWJ4cmpRdGFIWU8xVjQvenpjMU5adkdIeTNIbng3djlqYWYwaFczMmlpV2FTam96ZlgxOU8zdjdFdVdNMTJVbWFpWmVpcUt6eDJWejZjbmhmMUdBSnIvNzN3N1Zab1hPTjZRNjFmNk9qZU1mbm10OFlrSkpmYnRIK0t3YXh6dXM3NlcrN0Q2TXB2WFhaUlltdVJoMldMMjNMaUVxb3N3a09DVkMzODR0ZHI2WmJmM0o5OWZiMzc3Y3ZjZkZ0OE1zL2pqUzAxcFlMd2lPVk05RHVKR1F0S0ptbm5wc3BIL3QzYXl2UWhtK1FIcDhPODBTZENGVTQ5ZGpUY042UzJiaXlEclh4NXZTNnVvbWZZWWpFbldLSVB4NUJPMkRCZHh4bTJyZW1LdXpDcVM1UXRINS9SMmwwdjNralhGbS90SEttOEMxc2pIZG1tNm9MM0VsRnlCeHNtQmlZcGZac214WDVNRmtYUXQzWkdqZllleUVYK29CakZiY3RKRlVSZzVUaHJrNTZaajdmTy8wRExodDJ5Z3FMbjZuMzFDNnNuQ0c2Z2VFcWxxYmRmNDlLazlNeEN1L3FTc1lEa2Z0WlhQZ0lVUjA2OFkwa3FGSDdGNFg2ZVpBNzdXcWQ2YzVUWnl5cWpmNmpiZFdHREdHS0puc2pzTTR6dlkrcUdFZm93Z0JmUkVncWpIUmlEY2piSzJDb3d6YmxJak1nelVicXNQRUZvVEpIUlhnd3FZVEwvR3gxRU9xWFRFakRGb1hnU2grZnZ6bXNRand6eXBKSmtzK0UzT0lTVnhpaWFWNEdBMndhZU1EU0Zqay8xWTJucEl6TTlzZGx1cEF3dVFaTUNzTjJRbkJQMDdDM0o5akx1N2NXdGMyeGdUMG1Nc1JZeU5jSVhPVjlFSTUrK1lhRWFOZldsQVJWTVU3RFd4WkxmMUdHbVRKbGZXNmpHRzY5M2ZOSGhrUjlJQ1JMWVAyNjVVNG1tZjdEbFJqR0NaR3QrVlcvSUh6V3dwaG4xbkRSaDVTSXZMeFg5bEQ0eTlEQkFSejV0RTJqMU1GUmNYUm9hRlVJVzhYR1JtWnBrT2kveDVySlVDZEtKbVkwT2dqenYvZGtWREEwMXRnRG9oRnZtTlFjcU5IbGRwTGRrTU9LaWo5N1BPYlZ0OHRKZms1bkFabTA1c2VlRVhXb29ZdnZlWHFmWXhuUXQwU0sxNVVKVFEyVTlBOU56Y24yZVcvbDhacERVTDl2NEJBVGMyWnBJbjFhSngzT2ExRTYxQWM4NzJmNEYvakZSVVZzKzRkcmEzNmtMbWpveU5GNjBmMG1Ndi85NWhyMDF2a1BkTmVyTTZmY2thNFZjZFArMlJjUkVMSVh1VHdmcjZPUmd0YTlFZkp5NCs3UTFzd0VmUVNYNkZ1dzVYMFltMmU5OEcwL2RQcnZ6L3MzbnMxbHRaOENjUEF3TEMwdE55ZnlLbXVySFRuSS8zNm5HUlltSi8vQmh1WmJZRDU5ZWhIRTNZY0k1a1FhTmpCYjZKRkVFZ3Q1UW5oTnMzcGk0bThsSHZLdmVOVEYydjAwand3R1VORFBRRm84dkRpVlB5bzR2dDRoVCt3Mk1pV204SGgrc0VFMG1MVThFSWNuMGQ3OXN1WjQ4cU9SOVV1QTlaWVd2ek9Sb1NLcTFpVGg0dVk1RUIydGplUmc3VzVXR3Vockt3c0w1OUMwVWowQ2pUSnkvTkJsdXByWkl1ZFVvVnpaSzFDYjNoaUxyTG9WeUZKMGlyL05iNkQyazBFSXBtUHBZSUc0YmFzU2s2dHhDWlJvMmlUSXF0b3c0NWFNZFBwWU9YQ1paQlRpNDlOb3hjZC92eUlDVGZVcUJBNFkzSmJqdmtXWWo1bDJTVG9HeG1TRGJyVzNkM2RCRzVJdkNBLzMveHN0ZVZWVmFIL2dUOENTcXZ6Nno3S1hsL2REVFQyNDVjR0lqTFZlK1FCOUtTa3BOZGZkbi9ucVE5VkZoMERiaEtmQndzMGJhUStIbVhqdkVIT0loTjNrVjhRSkRnanNESFYrcmhzUm5pQlJ4Qnh3cTBjUGt2WTZpUnBjeGxUQ0FXNis3emppU0dsWWd1bEZIckpNTW96OVBqSWJvWjNGazNIdEFqWXFKSEd2NmJvaTRqRnhFL2dxVkl5eHhCYmNuVnhpQkswUGwvbHNqZ0xVRmZhRmZSRGh4Q1lKS2IwaGJBUXZFbWtiZnQ5QUFYKzdvR1NUY05lUTFtZEprZ1lNbEd5WXdtbHJ3bWJReWp6cUljTkFqRit3bUR1WldseDY5ckhuVWk4dm5WbGVtVndzeE5WUEhIRktMQWRmQWdvYXpWbzlKY0hXU1l0c1lMaERvYS9saUg0U1pFaFkvR1d1ZEN2dGU4QlJrcG9WSi9VVmdoQnNob2JHNnBOb2hnY29hU2NxMENqN2p6Z1kvWkhiU0gyZFRraklTNUNXNFg2Sy9MUVNVVXJyTVlDdkhoNmZGVnQ5M1RoUHJFVTZ6OWZ6SGdNUkQ4U2RwdVFxbzErKy9VeGwzUUlkcllzN3FsMktLLzA3eVF5aC9PdnZvRUJrTk51clBXdXYwWi9ycTZ3VGE4b0E5VGNUVVdMVElWeTdiN05qMDFYL2YzN0Z3WDNyUnVGVWJHdlc0Zi9xZnhic1N5VmtnUllOamVGUFArUHpvejl5R3RmWWNTNmFGeSs4QnVHN0gyRk9hbUVqdVFtYWloSUt3aWNIWk1yUjR4WmxTUUtuQ1pxQ0JMREJFVkZSNGFzZWRUU2srUVJpM0dYNmNMcGkyZTlVM2ZqWi9pVGJKT0lqVG9ocnhhRTNiWldSVTJkb05HalVtYURwSitpQm1DWEZ1ZFpvTDZ0aTA3R1REWFV5Qzl6NVBXS0dGclZxSk5jZ2tVNjEwNExMVHZqdU1ESC92S21PVVdTd014UEpBY0sxZFBUTTVxNWFUVmRkSXhnaGt1UDRMTStmWnliQ3RTajBwQTdwbnFOOG1kVTRPOWdMRm1HaUw5UDAxTm9nSks0Y1hKbHhFYTgyWkNBbkE3RHNxdmhYWW0vK1RSYkVQSlBjcG1BWms0ZkxjdFBPM3M5bkZQU1JlYk5xVHN3eHE1TWVtTDNMYjhyTWcxRjJvZnV4VjhoaWtsTGZ3STVmT3ZCRHpiMGcvNTduRkZYRlBoSmQxWDZlSVgvRGk2NGxLS3g5dmdRalBGRDVYUGYwTWpqR3hrMXRCY1Y3ZDVkYm9POCtQZkRZNGxxamlNNDdGOEdDZVNLTWJTejJMSWhHb0k4NW9wdjI5OFAxYXFBUGFHeG5KdzF6RWJxN3QwaVRqZFRvQU1sY3pIVVRscTZmMmM0Z2JWQzU5Q2loeTNYVzRFUytkTW5Ia0tYWWZYUGlkaS9YRkJTOEkwMU5STXlNLzMrM1YyQ3FnN1Uwa1VsSllOR3BqWUcvUG1FTE5xMHJkYzBTalRhNG4vOU9rSEZ2dUV5eXBMd1Z2bUlQMysxY0NOYXR4eG51WmhGNXNCMm5KMmF1cUNFTUpPSmlvcktiQ0NhNk9XWTNmVTNXVTdxZVNoNkw1a0JZc3prSzQrWkVsV0tPbUpaT0dwdGlBem5odzhmZG5kM3YrYVVVQmhGcDNzblRVa1pHaHE2dVB3RzBjTlg0V0tJT3M1aHRibTJwT1NsZFN0Z2tnMkswemtkRXpLbCszQzZZbWkwVW9YMlM0TkVWVFdGV2EvT3ZEOXFjcUs2NDgreWZYWEgvUDBoS0ZFWDduK0RGeHMxMmtGb3draU5VOGxxWG8yK25MankvWFBpU0hmaWVicU1rSnViYTdvL251V2ZYTys0SmdCUStGMzBmRndWZHNkbWgxajJ1Znc1V1FKbEN5ZHNZQTJib0NsMU1oakxEZCsvOC9EeVJxUTlKZWtZSDdyc04zVTlucHFpY1VlRFY5TndXbzRrYmcvR1JhVGRGYVVZSDduUUZmUFV4d2hZSVRtRWFZTElzTGpJNTM2a3hWbXppd3BldXFPcG82TmpaTFMydkN4QXYvVk5mVWxmOERVYnBMK1BodmxuN2Y5M2xMUC9HV2tLTGl0WVNyaWVIZ0NIdkxTS1ZKV0VhY2ovQUZCTEFRSVVBeFFBQUFBSUFIWjVZVmhZajJFQ3RnRUFBRGNFQUFBTUFBa0FBQUFBQUFBQUFBQzJnUUFBQUFCa2IyTjFiV1Z1ZEM1NGJXeFZWQVVBQjdGLzRXVlFTd0VDRkFNVUFBQUFDQUQ1ZUdGWU4zam5pYmtCQUFDak9BQUFHZ0FKQUFBQUFBQUFBQUFBdG9IZ0FRQUFiV1ZrYVdFdmFXMW5NVGN3T1RJM056RXdOVGN5TkM1d2JtZFZWQVVBQjhaKzRXVlFTd0VDRkFNVUFBQUFDQUFVZVdGWXpvSWJFdk5YQUFBOFd3QUFHZ0FKQUFBQUFBQUFBQUFBdG9IUkF3QUFiV1ZrYVdFdmFXMW5NVGN3T1RJM056RXdOVGN5Tmk1d2JtZFZWQVVBQi9sKzRXVlFTd0VDRkFNVUFBQUFDQUJEZVdGWUF3SEU5ajRkQUFDTUh3QUFHZ0FKQUFBQUFBQUFBQUFBdG9IOFd3QUFiV1ZrYVdFdmFXMW5NVGN3T1RJM056RXdOVGN5T0M1d2JtZFZWQVVBQjA1LzRXVlFTd0VDRkFNVUFBQUFDQUE1ZVdGWXNXbjc2dHdCQUFDZlJRQUFHZ0FKQUFBQUFBQUFBQUFBdG9GeWVRQUFiV1ZrYVdFdmFXMW5NVGN3T1RJM056RXdOVGN6TUM1d2JtZFZWQVVBQno1LzRXVlFTd0VDRkFNVUFBQUFDQUFGcXpaWTI2NTZDZWdQQUFBMEVnQUFDQUFKQUFBQUFBQUFBQUFBdG9HR2V3QUFiVzB1WW10cGQybFZWQVVBQjNwc3JtVlFTd0VDRkFNVUFBQUFDQUIyZVdGWU9EOHB1K01EQUFEc0J3QUFEd0FKQUFBQUFBQUFBQUFBdG9HVWl3QUFiVzF3WVdkbEwzQmhaMlV1WW1sdVZWUUZBQWV4ZitGbFVFc0JBaFFERkFBQUFBZ0FkbmxoV0psV3VKSU9EUUFBam9zQUFBMEFDUUFBQUFBQUFBQUFBTGFCcEk4QUFIQmhaMlV2Y0dGblpTNTRiV3hWVkFVQUI3Ri80V1ZRU3dFQ0ZBTVVBQUFBQ0FCMmVXRllmbm02QjFNQ0FBQVZDUUFBRlFBSkFBQUFBQUFBQUFBQXRvSGRuQUFBY21Wc2N5OXdZV2RsWDJadmNtMWhkSE11ZUcxc1ZWUUZBQWV4ZitGbFVFc0JBaFFERkFBQUFBZ0FkbmxoV0NUdzIvZzZBQUFBT2dBQUFCSUFDUUFBQUFBQUFBQUFBTGFCWTU4QUFISmxiSE12Y0dGblpWOXlaV3h6TG5odGJGVlVCUUFIc1gvaFpWQkxBUUlVQXhRQUFBQUlBSFo1WVZoVmJ6TnZOZ1FBQU5nN0FBQUpBQWtBQUFBQUFBQUFBQUMyZ2MyZkFBQjBhR1Z0WlM1NGJXeFZWQVVBQjdGLzRXVlFTd0VDRkFNVUFBQUFDQUIyZVdGWUZ4WHEyRXdxQUFERktnQUFEUUFKQUFBQUFBQUFBQUFBdG9FcXBBQUFkR2gxYldKdVlXbHNMbkJ1WjFWVUJRQUhzWC9oWlZCTEJRWUFBQUFBREFBTUFHa0RBQUNoemdBQUFBQT0iLAoJIkZpbGVOYW1lIiA6ICLlr7zlm74xLmVtbXgiCn0K"/>
    </extobj>
    <extobj name="1BCC2C28-871D-48CB-8BE0-2867F7803ADB-7">
      <extobjdata type="1BCC2C28-871D-48CB-8BE0-2867F7803ADB" data="ewoJIkZpbGVDb250ZW50IiA6ICJVRXNEQkJRQUFBQUlBRGw2WVZqbGQ0NnJ0Z0VBQURjRUFBQU1BQUFBWkc5amRXMWxiblF1ZUcxc2ZWVHZiNXN3RVAwK2FmOEQ0anVKRFRpaEtWbFZOV28yYVQ4aUpWMC9lM0FKdDRDTmpHa2JWZnZmWjl4a0RVNHlrQ3k0OTk2OTg1MGh2WG1wU3U4SlZJTlNUSDA2SUw0SElwTTVpczNVZjFqZEI0bC84K25qaDNRbXM3WUNvYjJmLzdoa2tBeW83eG5rT0Vac1pONWlQdlZmV1RKbWNiS09ncGpHMUN6c0tyaGlJN05rRUNWaDlvdHh1djdqbS95ZXVkS0ZralVvamREc0l6WjYyMnI1bGU5a2E3eU5nejg4QmxkWVFZa0NIakhYaGNVSklYM0tIUzlMSTc2WVlsbkk1N21TYmYyZFYzQUduOVZvbzRPUTlZSGJUT01UZkJFNXZIUUV4M2FaS1FEeFhoZUxSdWNJbndFM2hTMHJHY1Y5d3FMa2VpMVYxWUhQS1ByZ056T2k5ZTYvbERzRlhFTytIODViYyt6SVRsbFNkWERiZ0RyamduQUIzUnZNek5JUlFoTEdBYUZCR0hvaG5ZVGpTUnlmemVZSUlxUHhLSnZROFlRNXRTMzRCcHFPV1pzSEp4ZXZUVHBuWHVudzVBaWxjeTYwL2xGcjA0SmovYU5VMnhuZldmMzE0U2JYeEhYNUxkVUtzMjNIaXh3TXhUdm1EbDl6cFEvYmRMQjdGTmdVRjBBcjdBNjE3VStTdUlmNVRYd2dzUEhJSlR3STFNY2Znek94Z29zTjJNcjc1dW53dEU5bTkycTdMQUIweDBxSGgxK0FlZmtMVUVzREJCUUFBQUFJQUxSNVlWaW1QcUVPRHlFQUFFd2pBQUFhQUFBQWJXVmthV0V2YVcxbk1UY3dPVEkzTnpRM01USXlNQzV3Ym1lbGVuVlVsRzhVNWdBS2lDQWdJUjJDaEhSM09EUklTQ3NnRWhMU0lpVWRDb29ET0VpWFNJT1VTS2NnQ29oMHAzU1hkTHFYMzlsejl1enVQM3ZPM25NVW5abnYrOTczdnM5OVl2U05sb1lTQVI0VkhnS0JJRkJSbHRkR0lERGs0TThEdUpqdyt4dUZJWHI0Y2MxWithRXJBc0U0ZVBrTDQwcnkxeFFFZ2dHaEluOVAxek41WTlKTFV1LzRIODQyNGZCbTN4MEZ4M1E3RmRJT3d6RXRWTHp5YTBVQmhkL3lLUEwzWCsrZkNCVW1aaWVTQzZpcnFselAwcG8yZnZTQjBVSVJ4YXZNWkJTMlhtMVovMnNyY3ZkOGFpZktzdm93MVZWemE4blV1a3VzYTZud1oxM3l4dTR4elRXNnlGREVsTG01dWJhT1RyVXhkMmlMcmExdGdyREQyTUhHK0E0M1hoakpOV1YrRitPYUZ5dTFXdzBadlRhVmpwTjlnNE90dFRRTUdzdzczSWd6RG43K200eVpPVGs0Zk5oeVYxVlkzdGJWMWIxOWl4Y1NsWlBET2xXTzJNR0NsL2IyOWc0TzNPL0dpSHRzR3RmWlljemlvTy9qU2tsSnNiT3o0eks2dXU3Mlppak5tZHdna29teVJIcnVyK29wS21JamJYNG5DbmtPWTM1SGswNWRSWVFRMWJqTVlTT1ZGUlFVMU5RNHBLVHFzN096djN6Uk5qV2RIaHJTZi9pUWNtczFnQ0xBbGYraXl0angrWE4rcE0zNlNDa2ZIOStqUjQvQ3lia2UxYnl3UlNLRFVLamZNUndHMjl4RVlSaWVhZThhOC9QdjJ0blpoZlJVVHZ0UjA5QndzaDlQeXhUem1EWWtDOW5GMXRYNWFHdWpVMVBwaW9Rd1B3WERYZVB2c3lDVkRRdzhXbDRUbkZIc3VyMTRNZEhnU3gxWkV5QWF5RHkzTmRzYWpzdElTRWhJUmtaMnVURTg5THV5NU9Ua21ocHhMNi9qMFRMcncxRlNZdUpBTlJWWm1udG9GL2VWdnF5SWlCdHVibTQ2T3YxVGE2UDI3cDZlb2tobEpMTDU1MCtjbk5XQWtRRG11VGUvRnNodjNXSUswUzk4TkdpdFkyaElVVUZFUS9NNU01TjV0U09nS3ZDdzNmTXVKMmRuZS92N3FLaDRRVnZ0cmYyWW1KakdpNU9Dek14NTlCMjFqOVRDRlBnekxNY2I0NVViR3h0SUIvUGMrWVdGUE4yN1UzcG5jYVdsTyt1alpUbzZPckR2WXc1cWFtb3NMS3phMmxvUnh3a0tVdElRQ3kvWmQ3aUh2bjkzNW41RzBvamRycHNqYktseFczTmZId24wSVB2MzdOa3pjZGRGL09oMjR6clBuZHdIR2ZQejgzVFNQcm1abVYvTldyRGhOblVGV09aeXBBYkRmLy8rWFYxZHZXMWpnNkM1a2ZQbHk4MXBxcE9zL1B3YTMxUEFVV1ZjYk93WFEwNENBZ0llSHA2NmNNeFpKVktWVkNHN29WZlhiOG4zOUNEZ3Vtek50QWduQWl3TFhnclBPTVIzQ3NsYTdBQjhoblpFMUxkR2cyRjdZUWtPRHJVU3BlTDgvSnZyR0VwRjJka3NBZ0lrVzNldmREYzFJY1M5L1RvdjFKOTdlOE4ySkNLeXdoUjlMa3R5U2c4M3RiYjJOQkFMSjJ3M2lDRE1VRWF6N2tja2ZYRnhNVTlVUmh4VVRNeTFlYTJnVDFsWkNnMEpIRHJhMnVZV0ZyYUNZLy9PcC8rcHFMd3BxdFIwZDNlSDI2aXBYVS82cllpN3NyWldrSnNibjVDUWtKaTR1TEN3NHlsSlFrTHlubXkzZE81Y0V6NlNvcEhUdjFMcnZqRjdyYTNVNHVmeWk1T09HSTZyYmsxbUJZV0ZyWDYxV0RnMy9waUVCN2hVVDVTVThLNVhqbisxamJhaDJsaGVkblozbC9ZK3NKZVRrOVBVSkt6NEFxc1hFT2dmSHpjeU1EQUFtRE15M2hOc1JkQkY0bWpXZlU4TkNmbStPbGpnZnpTREU2SjEvMzVudWx5b0p6SlY2bE4rL21vNFQ4TkloVU5TWkdUM2NtL0dzUUZHWDE5ZmJHeXNkWGVxU1lVOVpXZ0w4VE9DajRUSy9KVEt5c3FlTDE4NmpuMjl4a2hLUlVWRlNkbSs4UHpWOE1UQ3I3and0MituYUYrMzgxaHRUZFg3dmtSam1aRzBTZzBXR0JSL3lzaFFnSk41WkdTMHd5VjdSZGhweXRqSWlKcU1yTngxcWV2ZzRNQnRiZWhhWHZyQWdLNXdrb20yTm44VFNXaEFRTUExRWhiY1BNUTI5d1BtNnBJUzUxK3hYTGR0Y0VOQ1F0alkyVjlCaFlUWTJOaFVWVmZEZFVWRlJmRHgvYlhoOGZGeEhiWVBIaDZHWDIzZVJ5VmluOTkwUk9lb0p5MXViSEFOc0x6dWFHN0czTG9ab3F5cWVwZVh0NlM2V295RmhZV05MVXd4NDNlU2lPYWZRbEVKaWFXRmhhZlcxcWRIUi9HSmlUVTFOWWxKU1hZMmwxVW5RVWhKaFBML2lTdzE1R1JpWWdxSnFxdzhUSlh5ZGk3RWU5ZVdKT0tFaVltSmpvN08wMTBsbERuN3M3cDZkMlJPUkVqSVliSm12eXRGd25kSU0wVThSakdENitFWHk4Mko2dno4L0NBSFVuejhpeUEwRVVwUjR2bDhXRXFLaVpIUk9IeXl2Ny8vcXJlUG50NWdTVW1KU2EwN2lscWs2UEFFeUU4cGt1NzQ5SFI4ZE5SaHZLS3dzRkM5WkNNSVF4YmRycUt1dmhGbjZsZjY5YXZQN2lLcXNkSGZ6Ni9oU2FSbXV0YlE1NGZSYVBUemk3TmphSWhtcXVSRERZMkl4dks4dkJVQWthT2pZN0ZwSTdsOTdSOWZodlpNb1djRHVUMDlXaFlXYzJOalkrVjJ3eGY3dzZhWVRrR3FXZHlHSlgrQW5HdjkvL2tCNjhuTGYzOU5RSDFmWGYycHBTVVJzanRWNmpvQkFabG54a2ZUS0V2K2pQNlZuWjBkNk5YVHAwOHZMaTY2MDJSdVBUWktURXlFSXgydmRMTG1UL0EvMjhFNUdEazduUGIzUHowbzNLYTY2aE5saWRiUjBncERvV2dsM05kL3hmR2NuNTNsRnhRbzlPVFcxSng4QzhaQm9WRGg0ZUVTRWhJS1BiY0RtS1BURWhQSEFENjJnby9NekdheTFaTlcxOWFVUEp0SVdEVjh0dS9EQ09VV0ZtNnNyK05iY0NrRU81Zk42K3ZxNHZzUWk3ck15dDhqR0R6eHBLQ2c0RTNvVkFnblA3ODQzVXBOVFIwdU5xVnYvMm04TlZHdDgvaXhIN0E2eHNISyt2cm53c0lVQWV1dVdxZjRmMmU3M1lDdjg5TkR3bHFBWFhOS3RCaU5odEovWldrNW42OVhBQ3pxdHJmY0cvRllJMWswUFNOamJtYkdaV05NYURsYnhoTWE2T0xpZ3BzZUZJUkpUNSsydWJuNW5vYUxtM3Z6NzhJdkxQeEIyS3ZlZ3djcnUvdnZtcHVSTE5IVlhydUxkc05GcUV5M0hzS0xYRGF6ZDg5b2hHK0V6aTB2aHcyU1VGS09XcTlOMW5xVXFnT203WVdwNC9CYWRWKytQQW01UnJMOG9pWTR1S1hrM3dvTkxTMGwvbXRvVTNHeGs3NCt1Yjh1VStUUE9XZFJrQnRKMkxpV2xwYTZ1bnFqVElQekRCS1ViVWFJWUNyVTJXQTQvdlBuejNWMWtpRlJYNzU4aVluUlN5c1VGeGNmYVk1bTFieEpRcElldnZVSDVCRjB0Nis3bTBkR1pucDhYRUpTMG9kQ2dHUmtmSnhld3IyenAyZDdwVDhIOWdkOEJZd0xDS3Fvck56YTNGemM4Ynh4NHdZdnVlcDMzTVI1MEJUN2V6RFNGMmxFbjZ0ZGwxNkhoRHlaRkFzT0RwWkRJazlvTWZrQ21wcGs3YzFPOWxhdXBIa2Z6ZDJyT3JVTXVRUWVvTHhrd2EveHJhNldWZ0FYVE9iQjVxTXIyTzJ0clF1blc0MUt1Q2JWejF1bnA5Tlk1eE91QmVBUzhiVS9mUGdRTm9mTENEOXhjRUtsamFpcHFJNndKSTJOamRjM05oUk02Tmt2S1duMGk0Sysvc0hpNzZSdGlvUXJZZkh6M29lYlp0Y0I5NkE2Wi9zcEtTbmdSVURHbjluWVVJQldiVTdXd29TODBVR1pSeUxUajA1UFQ0K1BWVlJVVW1UOEx3YnlkRHdOcmlpR2hCMjJuNm10b2RIb0RLWEkyeUVVK0Q5YVFnbW5HM3gvV1pVMUhzMkc1K25rZENXTDZUeDRRRHpNMzg3QXdQQ3h0SlR2OXUzWmtWSUxiVzN0cWFrcHVYcHJPblJYVnhjT0lWMlBqU0JZRkpab2VMNllWU2ZGak5EaEEwWmo5TnpzYkFrN29Ic01WcEtuKzh6RVpCSVVzN2FtSnBiYlJOeTZpK2JxMWF0MWRzd3hJSG50djM2bGliczlBMUpWVlZVMTlkMlAyUjREem5GOWZsazNINVBRY3pXYm1FdzMrdE1ibFpTVkNmRHhtZkZTREEwTlVZczRXcFlhd2pybzZPaXlzcktPOUpXbGpTb2Q5N2UzWlhFM1Jrcm40Sm1lY1Zpdmd3Mlg1aGNYRjFrMVU1LzhBcEpkcTdmdCtNQytzcklpSmlhV0pPd0F1azFPTi9nKzlzT0hBYUEzTFFPRHczR25SbGpYZzd5QmgyVldNeVlmU3NBVUxDd3VTdnRmMUtXbno0RGkxNHV3MzcwTEEzRTdoSWFHUmhGRmRlZHgveVlKeCtYaGpZenNZVHhtQXBiVk16Q3dlL2JzYllVZ092cjllekdQemVTME5GTno4MDg1T2RZdlhud3RMeGVhVXJqV0IrQUV6ZGlhckIwZUd4T1haVFZkajJhL3hXMzhVWXNOR3hzYmxndEhDc0owKy9PTCtMQ1krZkJiUE9iWDRVVTRwTTE2MjRXT21Cek5ORVZjTncrUG5NeE1UdE1HbXRBVFpYVkF4ZEhPM0VqQzZpK2V4ck9OeXVrajM1WHZ0K0orU2NIUTJOdGZFbEhwOENJNU9YbC90cnFBb09EWGtoTFBRNjl4VS85eldPcGh0OHcvUzJ0ckdiK3pxcEtTYmFCUllXRmh0VmhPR0FqaTFia200dHRhYUJBOU9QQ1NoYXZYeWZkRzczSnhjZjE5S3kyT2g0ZTMxSlhpNnVIQmMvZnVjMmZuS3ZlTnhJUUV5aWtGZ21sQXZmdm14QnQxVmlzTGl6TDcwUzl3bWJLS0NnRXZSbTVLQ20xRjA4SnpEZzRPQ3dzTHA0bXE5NG1YOVJMSUhEd1B5VUZEc0t4bUhaeDdhZVBseXdBczN3cFY1Y3ZhUGlSMWM2RW5JQ09MV1Y2MjRlQW9xSFNhZnVubFJieUI1UnNNby9WbmE0dWVpS2huYUVqWSsyQzlxcW9xTjVmTjJ0cWFrakxoWHRjY0J6dDdYbUVoTFFWRi9QdjNMZ2ZyRDBHQTF0ZlhzOVRpVG82UGlWM0pTVDh4Si95Mmt2RTVJaks2V0V4eW1wcThaMklpeGNDQU1PTG00bXFkMHNVd0EwVEl1Sy9IQndiZWMzVXRDdzFWY25VVm1DSWorTDI3MUQxY1pBSys4TmNUWGhnUjEvM1ZRZUtwWmIrRFVXdi9mK2VIc1Z4R2JLU3FQajUxd0E4dUxxVWY4OGxJT3dDTnBWbkFlcVoreDFjWkJYMVA5b0JGM240T0FtOE84Ry85OFVQYTkwUlg0N0tLWU1oZ2xQajRlbi84VU5UWGoyM01LUzExQVJmczVlWGw2M3NlakVNNE5qN09ZMXoxc2FobzZuUUZyRS80NTgrYzdnZU90cmFCajBkYkJKNE5zRUZFR0JnWU1DaCtQRm52UFF6M01GNHNibkRmR0FOSHRMYTJscEtjekcxY3hmdTA0d09HKytiNk9zMlpGcStkM1JxbGdKV2xwYVd1cmk3Z3dNaklpR1J0T2tTbTRiM1dYRFNPMXNPSHg2Zi9uRVZwTGs1QVlrQ3N2VjYrZk56Z1V3MzJDNWlnWDFPbXRWVGpabHRiVzhtWEw1LzZWMkQ1b0pUdzZQUFpjSjdZTXhCVGI0REpTMEtOSDdDV3czY28xTXFMazdka0hLQnlPRk5pVEV3V0lPYkFXWExQUHFXbmYrdnJRMnZrakkrTTZPcnBvVDRhWXBBME1qZDJBeHVCV2dKUXpHeHNQSGNYZjBPQXFlTzRIWnljVEFPR1VqeEYybUZNY04wLzhnMEpLK2k0ZVQ5Wno4cWVVK041UlZiVzFTMStMMG02NHRMUzNzNU8vQ1IvVEdvV3FZREZSU3ZZbW5pS0gvaVVkR0Y0eXRNblQyUnordUg1TWlOUmJVUUwwbDd6MmZjVFBoVVUyRGs1ZGMvdENBb0pYV1lCc3ZlQmVYbnNCeU9maW9vY0Q5WkhaVUJFWVNmOEFnSmdRb0tDZ3hmbTUyL2V2RGt4T2ZsbW04aG12TUpoZjM4ZmxqSXpNMFB2MHg5NFBxbUVlNzdYcnlsM3JvK2RvakZkNlVTUFpBUGxCL0VaZ1pId1FrdGFkY1pYVkZSSWVHeTJ0YmNQRGd3d2hJQ3IzdUYraTEvaXI0Z2Q3SEt5Wnd2ZUZxQVFFZ1Z4QkJ5TVpySW9JeGVYQ2NRY2V2cElwL2VRQjBlSWFqNSsvQ2d0UlR5bFoyUjA2V2RNVFUwQjl5Sk9VMmRIYzVGeURsMkRnNE85dmNTWEpuYXNyNCsvTHZGcU9MT0tocWFtYWFQZk9XUUpZd0M3cENSNFlMK1RGZGJTNVVRNW41R3lOWmlOUHB1djBra1F6RXArb3FyKzlVcDZiTktFdHZUMjlUVmpDcGRzTlp6Q1hEckM1SStFc041bjJRWHpJdmRNUTFIUjZ2eGtIOFNYa3p5Y29lejZ6VnpyTnVYNCtIZ2JXMXNVcFlBaXZEdFo0OFpKcm5idlh2cmhpQlV2MHNURUJNdmV3Yzd1VjBjSDFjRTNjSmJLaTU0ZDNkM2RiVzJ5dUlBdlArZGM0M3YzdnRIN253V2lrc0V0YkRXL3VnNDVMSkpleHU5b2U0WlJTQnlPL2ZyMWNJako0RTZMZ0taSFdxL2pxYURCQTNTbU5TVW9adFI3SHlCYWhDMSt2TXZNekZ3YkxwWVFGYVdncGo2Y0lpVWgwZEhUZTBVRW1mQXltcFVrUmNYRzByVlRwd0N1TnpjZGdTY0kvVGhyQ2d2Qmh6cXNEUlcyK0JFek1XV0l1UzdDVGI2M3RzTDBFYmkxaFlTSHE0RmZLYlB1TGpLdUJxajhNblV5TTJNODhVdGhWdUVuU29VRjc0Q1RnSkRKemMzOStQRmp3MGNqOXU3MjlwelI3ZlBPb3RkdmNTY0xXR3VrcFlIQXphTHNYL0tTaDhja0pVa2NuYk9UdmdWaGFUcVZsNWQzcmpaMmNuSzZTSVFoaHlEaDRlYVdJdTM3MHBNa3AyUjBIVmExL3pqajA2Zm1yVWhSeVk2T0RsZ0NYVjlrVTF6UHQ5REI0V0ducWJxRTZXdVJtdXJxdjF0Yjc0aUtWbm5nME4yYmNSYUZYQnM4S3NETHk4dk9ycUt2WDVHWmFSa3dDWGVtcGFFNU96dDcyWjBOWEF3R1JpTk5tb3VkblpLV1ZpclRjUkR3QmdkR1Mwc0xlb05saXExdllIQ0xuUHpHUlZzTFlzbHkyd3lhK2lZc2pJMmJ1NnVqby9rdjU1MDc1VSsrQlFGNzdCMVQxQ0Flc0pIZXVaUDFiVjJzclZjSW1taG5hNnVpcWZuVE1mKzRaSVcrMnRqUjAvTW9DczNKeFlWSzhRYmpoT05YMXpIanJEalZLQ29pY3FzMmJtVURrQlI2Z3hZWlpjbXJUSXIzdEM5VEpacEZmVlVBSzZSS1dlMnlhcjBQSFJ1WnhpSCtFZEpMKy95N09JZGNyU2x6L2lMcTU3dUlDTHA1UGF4WFNNcmpsTEtzcklWYWZ4NGduUkxtNkhrdTBxTjRNNEU3dTU1MWh5bUhvalJkbzJYV3Q3Z2VDZnFkZWJaZmNKclVrSHIzdTJ6L3VVY2VMdFRtWGlxaGMrM2FtM3NSeFRmdm5uRWdub0FWd242RlhObmNqSWlJMlBRSTNkN2VocDdENERkczRVSWU5UFB6dzAzM3Z6aG1GUkp5aTlvd2QwMVZUeEhmajlhVXBudzVpSW10Z20zZVBUQkE2aDM0SVQ3K2FITm9kbllXUWdob1ZxQlRUbjFkWGNrckFEU29rMzlKNytycXMvWCtwNEFMR28zZUlMak04cy9NRENNNysvRjhlelR3N0k0QnRENzA5V3ZzSzFmWTJOam1sNWJTSkwzK1h1YU1RK3ZwT3E4V1MvNUtoL0hzdk10U1NkYzYyQmozQUhZQ1czQ2paeFk4eXRycXF1WFRwdzcyOWxmK25lTFQxcjNDWkRhenN6UFMxbTUrd3VzNFdaUDE2ZFB0Z1lwVUdmL054Y1VmNXFWbjUrZVY5cVB3Q3JZKzJGUmZsMnRkN1FITVNDU1NDQW1tU2ltQ1p1WjVkYk5kTHFnU3BNbFdjMHBxYWpDUzE0dlRHUU9ac2REeGZCYlk3bHlVVUZSVWR6UDFnZnNnK2laSFIyZms1bm91OXpEQzY0eENncnJiMHBSUklabVo4MEQ5TmJXMWtUUml6eUZtUUtxQ2lJUjdNR2NHSkFYK3hIOW45dFc3ZDUzZ09YR0ZkdGlTb3pHODRPQ0xJU29DczBqUzhZQjluNXc4YncyL0ZTUitGTU5oNE9Qajg3ak9NejB2ejJ0anJQeDRkK242YWhzbXhwTGwrOWtkVCt1dVpLREdieXlqVVhGeDB5Vm1jbFpXVmhvYU4xQ0tSclh1WFA3eXR5Z3F3S3NMQ0pRMU5UV2RuZmxZV3krUmNlaC9oc2N3V3hRQ2JKQnljaVEzYnhJaHI1Tnppdm9jYmVPd0NqUmgrTk14dUtUOUREOENwdS9zN0FSZVZGVlRLeFdDZ2d0Nyt2c2hKSUlCUFlwVjRpOStYUDkzZHpkSjFPVjJpc2J3OExDTTh4L1podzlIdFFqUnNiR0xhMnNGa0c1eit0MWV2T2hLbFZMTHBjVDFrbnpzNXlkTmJpVEtHbzcwOERnRWc4QmpVaVBvTXZzZFdPMnZ0ZFZnVDQrTmc4UEc4cklzcnUvNS9yQm5yTEk0bUNLd3NXY0g0MDRRMDRFTU5GTEUzUlk3S1dFbGNMMXRmemEwRy96My9ta3cyRnRJRXUzdDdaZjVWQmcxc055YmNhbGNYRVlWUk1mUmsxR1dEMFQ5emtRUDJndUFhQTRrdnYxbHlDbkVrSHRxYisrejNKTU96Vm12NWVWNVhOZkU0cmJrMy9jZDVHTk55T1RSbzVPelk5Y1FvbjhFc2NDSDlmWG40SG4waTR4VjVubVFaZ3p0eURnUXcvTnBjUHQ5MWozR1FKV1FHSkJ0VTFOK0lSYjkzMDdCdjluWTJIeSsxSnlUL2VycWFsZ3VJWjJremJObnpTY0doM1F2VVBYYXpka3IvMEFuQ3o5L0RwbHNrUStBRzFhQ2x0MElaV0puSC9YT3grdUVwQStZWjJKa0RFUXRZalJiUGJzczFZNWY5SjdYN3hqRDNVWW1QdWhrMytjVEVkbXF6eXNySTVIZ29xQ2tOTk9wZitIdWZ1TjVIUWZDVnhiOUNxUUhJNGx5YVRMMERoOGZIemovM0dGV3E4T3Q2V21uVy80SWFWdzBwM0dHSWtyYndFQUpkejhoNWt0SkNWR3RWMnhjM09IZW5qeXUxTXU5M0p5Y3BlQXlPY3llY2VoajZVT3R5L1Y1YkUzeFdmeVlhUEE5QlZMQlRZZElEQTBXRUJjZmEyKy94bWhwWnZiTnZQVFRmd1ZqS1hkbW5SbWdKUWkydTd5Y1dITG5KZ2FZRjVab1NoSVMxNzNsQjdBWUxDd3NzS1YvL2p3QjJINmVubjdQcEFTR0FsZ09menJzYWd1MkN2bFZPTXNMNndudjNaM0xJdmFWQ3ZBNVVYa08ySUF3QllaRDZZSi9ZNkxhMWN6TWpFa3k3RW1oWWFsNXkyc0NUd09NZ0lCemtmWnIxNjZCZ0M3eXNESXpzM0Z3ZEFPMElBSFV5MFR6NlJZV0ZzTGdNUlZyQjJETHVONUdtTXZuWjJSWVFQYUw0ekhkRlBpTkdkNWFBMEgrL1BRUWtyZTltUmtmV3RqZXdhRjA2YXNvWkVzSVlTMlYySWdRcFdkelAxQ1FLTGZHenc0MmpPanAweUNSTGErdEVkWVNBQXduWktxSEppZFJUaGdJM0pnQkJOOFBRV0hoVkVtdm0wbjdkcmtsR3EwaEVDaUNDQVRKbFBDeHNaS0VpQU9rc2ZmWHhhV2w2UTRqaDY1M1hINURjTzFuYXk5WTFzWi9GOTUxQlFoNXdWem04ZEhSeXk5VktKVDh3Y2Y3K1YzdyttbDU0aE1RaEo0a0dNOHlESHgvRUtDVkNZWUdwRkNzaVE1QzFDWGd0eDFmZ0d2UStNcDh1ZkdmRWJUL2RVV0ZUdXJsaTkrSlF1YzMvSlZ3ZTIyK01pbEYvTG1vdzBQdzhxckF0QUlUcEVoNVZ4eXFVZUc5NGpkckRnRi9CUmxiUFUyYXR2RXZBaEg4ZDFxbnRMNitQaWFHN01ENHhjNXNLMGpCNjlldnE4aXhFUlJCZnR6NTRPS3VVTStCcVd0dVJtTFFPVk9VYkExaHllcC9vcmkzczVUbTM3d3VETDF3anY2Y2x6ZHEzVUU5Z2FLWG9kdTZpU0NTbkdFWmJia3N1VngxQklLb2t4SVRJU2FMeGlDeWVQWHFWVUpDQWk0YVA4Qnc3bm4xaUtlbE1qL0NFcUh5UDcvcXhiaTNOSVJQU05qZDFhV0l1eU9qcXBxbFRVWktXbEpJYzBNSmJDTTRnZloyVzg4V0xnd0d5aUFXeWlTSmlyS3kvckd4bXZSMERNWVhJSG84UER6MmRrcEtTcXFxSFdEU0R6WW53V0RWMmcxell3Y0hXbGNqL3FCNkRJWkhSMGNOM3hFakliRGM4UWZsT2dNWE5seG9OTnpmSDUyY3ZMNjJkcDFlRVl0ZURNbDZQRlh2UGRMOFNTRjhTaVNJaW5GdmZiUU0wdG5iZkRaRVdGaVZpdC91b3ZyOSsvZ1YrUFI0T0UrZWZGZC9EdTVIVGUwNlVoazYzZEdSM3owRUlmY3kzZjc2OGVQSGxsOC9hVUFrbmtzMERSblpLeTVSQ1luK2xiMnBKRWc3aERTaTI1QlJHVUk0T1RtYm01dVBJc3N4amtTSjkwWWhFb241RjltRG10b0h0cHFERmYvdzRZTXhrTHlNekQ4UTQrUFZnbUxBUTZrbUNtdWJqOGtHblNidE96WXlFa2FrcmF2Nzd1M2JHdmVOUjNwNk1SRVJYUi9ZZFQ3RXhFVFNTZVdEM0VGMFpGZVpzTU5EeUwvNXFMS295ZDNvYy93WEVNRVlBazd1L3YzN3pzNGxHUmx6blFrQ01SOCtPSE1SSWN3Wlo4VTJnSjN1czVBd3lxZHJMZjVPQ2kzOGdFYWZ3S1Bmdlh2bk9OM2c0T1NrK2RYMkswYlRMZUxvVG4vVTU0OGZlYjBQN0M5ZVhvVG5Ba2prUW0vTWFGRWk1QldXbWYyQjRuMkZkMWpQTzMvL0xzekxJMzZxaHlDaW5FR2ZuUjN2ZnYwcWFPODEwL3pLdCtLdlppOVFRWThjQ1VLNldXcEhWVVBqeDZKc3orQWdyYWZ4OTlPWE5rT0RnNkFISGMzTlFiOFdnTDFBakI1QkhtTXJ4NVNsQ0pGZ05hMS9TV2EwdmJmblU3a1VHeGdZV0Zmbmt5YmxiVkZxQ04wWEZoUjg4Zno1bzY4MnZjQnZNUDVURXhPY0E0a1lUYlFQMEowTHp5SDhnNGZKTHlnb0ZWcGRYVlZRVUZoWVdLajNFQkFXbmlveHc2cElUa295TWphZTZPMTlvS3Y3M2Fxc05JYVltQmpzL1ZtZ0RqazVPWUFYTk9qMmlSQ2k2ZHFEb2lLSWNwQ2FpSkFYRnhjamlWOHVpMTlQVDQrV05tWEtHOUk0VU1aa2xVdEdlcm9aa0FwWVVCS1crNGIxTDRXRURlOEtDMWNjZG8yTmpjRWQ0WFpBdFQyb0sxRVVEOUQyVHk2TE4xN3F6cDA3bDlNT0dQSGhsZmpWMWdhR2lUZWhNeldWYm5uZ212SjZocWc2cUU1N1c5c2ZrNnNJcEh3RmMzZWlVTUdoZjJ4TXpGTkxTNkNybG0wcldVZEx0Yi81ZWdXa1pHU2xSbzRoV3FxcWVNSGZES3VmMzJuUXcyQ3dsNi9XSkNlRjdBM0tCN25md25XM3NyemNwTTd6d2VXL3BkVWdpTGkvM0tGa2xNL1NGbkdjQ1BNZ1E0U1JqaFlWQVVEdm9URVlzUDczZ1dXbVJQQUhNR1BKWWtkWkl0b1FhSHdFcGV6L3g0Y1laamlyLzh6dG5PeXY5ZlZwaC9RTTVPa0FLcmU1Y1RTakxCbjg3dDY5ZTdHYjlnODJCQW5zOWJjbkRDRVhGNmRiUzkxcEJmbjUwRXA5WFYwSUZVNE54OWhiL0FwNGFQenZuUkNVc0RBeEQ3YW10OWJXd24yZjNlb0h0d1Z3UUZHTENBc0xBNUpwZitLNVlCeTJ5eVovaUkwVkZ4VzFuNndaYkd2TDlRQ0M0T2ZuaDdZMHZsaEJnNjk4dkRBRGZQVzlIWWFDbXByYXpjMXR1akw0elpzM09UazViR3EzY1pYNWlWZ0JQcmlNTE5GaVRkTFRQcnVvNk9qb01MemIrSmR2QUI1dzAySFlDaCtXWmVmbWhyWE0xTlYySCszTXNXb2tzLzN0YzhiV3JBc1FmVmorYlBCM2tzaW92YnY1WlgxSytLK0tpalpoSlBWMGRYOUUwSVo3QkZhQk1YV0JkNTlEMEFmMlBqbDVHYUwxM3pjck55cFVrTWhtWUpySlNWOTREMXBVRmZzR3E2b0cyOXpxNHV3WVZzbGhVRFRRMDdOY24vcHpMaXM3MjNHaXFuZG9TRmhNakxMNDd6YW1DdmFzOVVTVkM4NE5tcU9OeXVuTjZjWkdyMTByQ1lsYWw3a2ZPNVhDUWtKZTN0NC9XMXRuRE5PWHZ3MEtFUm5vM25YN0MwYWVWVk1SdDd5aVltaGdBQlI2Q2Y0T0ZnM0dBNGJFMGRIUmM1aE5QTXBTRmx2MXZ3TEp3azN2N0x4UFNCZ1pGQlFFK1l4ZEovdVBTV0pZMDZBUUF6VUhCd2N3TnVWL1ZXZEhUSHZaTDZNS2V4VlYxWk0vam0vZnZqMDVPUmxoUDJIQ2dGVm1Rb1FGR1FkNXg5b0Nkcld5c0dCS1JPTml3cUhjVjFCb1JkOVJnMzFQVmNvcEs3ZEJ4TUxFd2xKNFNMYjU1ODB0SWdFWXVIZ1ovNGJpNG1JWWw2UWs2bjhKNUhHL1VKR1IvbnZMNzFHbzMwT0ZSdXlrZUExdWJ5bVlLY05JVEUxTkhSd2NxRkFWYm10REVMemgrYWIrNStXWm1WZldDc1hzaGo3ek5KN2QzS0xhdVZ6UDk0R0JENDMyam80UlJJOUtubUQ0TFJEaFRyRCtQNDFBc0o5eHpRdGI2Q0pFYWM5Ym1OalgwZmdudlpPVGt3RGZxYWtJRDhZbkpmL3J3OFNrZnl3R2VudFpUZjBLRUFqTXY1Zi9GNkFYaENveGNReWVucHhzLy9ScHVWa0xkbDA0RmJFeS94R2JvSWhJWldXbGpPZjJ4K3hzRmpqRHFxb2p3T3RaSVJrWldXcHFxaUFWd1U4OEpVQ3hNbUJ3WUdqSVBQMTNkM2R4YnU3UjZWYWpoSVRFc2NRN3NEbXJBM25RWElpb2ZZT0RRdno4NEdhYVMvKzhEMllPSnE3MlBYVTNOSXd2TGQxSmx3dDE1cHpiR0s4a0lDQXd0TkhSMFFFVEc1MlcxajE5bDVWVnhIM2RrUE9yZ0hXWHJwNmVrSUJBUytrak05Z3hzYTJOVFZ0NysvdllXSEtYV2hnZUxpNnVFZFRtNWRjQmp4N2w1K2NmR1VFd0xNekpDWDAxMU52N1hqVnJkWGs1ckFwSkhNeU10YU5sYk54cFhub2tVbU9JUGphQ2pKRjlQMkYyZVRrM085dksxall2T3pzN1AvK3RSZmtuSEJYczc0TVRFejZBZmpnMGlMVDUrWGVGazFDRmNWRlJ2SHg4a09QZmdlVklUMmNNL2tZaDRnaEJoNlpoY0JiYWpyc0tKQVBKZzVPRFk2NzRmVXlNU1prVnFxeXNESEFIL1lzb0o5YVNVWWtBU1hWYmkxMVd3NERFME1zM1FHL0duL0R0MnpmTXorbmw1ZVVGQmIvZzBFWkhxeHNhcERrNVA4T2wxZFdqSXlPR0FZVjdkai9lVWJZYzNXcTZHdHJ5alJ4Y3JaSlNhTlVaVllDb3VJUUVOUlhWRmUvN2tOUWdIRnJFL1Jha2N1aE9sWUtiLzRybEV1RGpJN2FYOHdWTEhXWnk1VUw5Q3hxdERaRWpJZ3N4VytXNU0zdHhmaHE2eHdUQ2RyRmUxbjFGcnlsUzVvS0NqbTVxWkdTa3Z6LzREdVZhMjcwczdUemQvSStQdk5JbUpvek5SQmlkLzdFOGhNQUxHZUduTnNJRmY2NFEvZUd5bXVnQUdWWE1MQ3o2K3ZvUXZjVEZ4YVg5emlqVS9vSXRwY1IvRFpmVHUrQmp2dnNJNXRUM1pBOWN0bmxabjBCQ0o3UUV0R0tyOFo4MEF3TmlxdzhYTDlVRUt3aVdKK1ovSVluTS9mUUpDZjVuNjNuWURValp5d3cvZ2pIK1Q5UVRQM2p3Z0U5UUVJRDNvellxa2xheUZwdHBkdld5M29LNGRNRUhNZjl2aFRpVDRRNkxTbGc4Zk9DS2dGSlIwSkF2UWo0SitoOVFTd01FRkFBQUFBZ0ErM2xoV0sxZ0dGY21DQUFBaXdnQUFCb0FBQUJ0WldScFlTOXBiV2N4TnpBNU1qYzNORGN4TWpJeUxuQnVaNjFXVjFBVENoWU5vSStPVWdScFVrTlFKQW9DQWFRWktVYWFTSk8zb1NrSllJTUF3U0FDdmtpWElqWDAwRVZLb2hBd0VzcFRvaUlCbEJxUUpvR2dTQytoR3JMc201M1oyWjNaMlovOXVHWHUrYmdmWis0NU4rR2FuWld3Z0l3QUFBQVFobDB4dnc0QWNEVWY5aTE4M0lmNUQ4cXY4TVBDSDNqRkxSZ0FVQnI2UjNBZEtTQVZBZ0I4eGpEelMwNllncVdKdnJ3YU5ZbmZ2b3dRVnpoZFc4clBoNnY3a3JIY0JQUlFiMjZPemZnQlZsRmtSajl5UkZlb1kwQkJTWlpDZ1U1STNOZ2VZdEVIRkFBZWRmbTF2elpacisvdTdjOGYrNUpqK1JrL1FVY3BPTGt5cVVETlVRTnQyUjRaR1dXd2Y0ZTMrTnkrSURRakNFNHA1MXBibmd3M2pCMG5ZaGF1Nzdvd2hTa3p3bEczR3ZkMjFxTllEbDFONFAyZDVjZXV1eWZnaGpNQXBXMWhGaWxjdU8yNVhsQlp1SksvRklrRjJYSnl4dyszL1dwa1Q1U2dZVHdNWHUrRk9BMWRjUnhwK2p6dlIxUm1sZ1JpRXRpVDB4ODRlVXNzYmR3U1hqbS9lRlhjMmNFOWEwRGF0SklOTlRCMmRyV1BvcW5WMFo0dEx6em1mVUZ3OFhQbmpvNjNmbndjeFg5Y0djd0ZwUUxONHNsSCtFUnhBS1U1OSt6K05XVkRJenUwTVJTZXJVM3NRNlBPbmRsWmxmTDZhMkRpNVY0N2hlK21mWDNTclAvZEZSMkJQRnJaM0l0YXFpZGoydjNkMjRiaGltVWRMcUI5S25PaW9QK1RuMmhZZFkzNlh4dG96WmgxK2cwdnE5dG8vMFFQbjZybnhlVjNMc2VlTzMzVnhRTUVYdG1vTVRzS0JCMngvMUN0b1lJS3c3UDNYS2h3a3FOWHRZWWd5cTNMYnNycWRmeFRKN3FLRU12b3owMUlsNE03TTU2bVhEQWQ5b3g2MWh4dWN2bFNjRjdHbWlNVkVmbjJkblpPd2ZGYThTRm5MRGs2ZGtsSEU0Z01aV2czbEtla1k5VSszVHRSN3lIM05KWDhxSUE2Uytxb3lRWlYzMmx0R3ROUDZWcTNoczlsVmxSbnF1WGZyeUlVUmpsbks2QnkzNjhTUFRra3pub1BBbnpNczNIbjZOQjR6VmoxSGQrZWI2ejFvWlZaUXBFUTRmUHNsWWwzcndQanZITTgvUFJneEdVaU9MS3YrVzcvSG9yYnpKOVJmMDlHWkxZMFd5U0IxdVR2bnU3NkU5SGpLb3BiY3FCSWlPRTNEK3dZOWRJRGZQTTNNU0J0STRGTCtZNjZDQ1l1YlEyNTJMMzZHQ294VWpEOEx4NFlZb3JtOFA5RzByK0Q2V0d0dEozZ3hMb3lYaEx6T3R6RGpSck8vcDFMWVBDc0FYaGJSZnRVMk1LU2pXbGF2bG1NR0NQb2dycTkxZGl2bUtlYU5OdGk2RWRVTGdRSVlTZmFwVHB6LzBRZHgyMm5mcmF4aDhBZi9WYkNuNVdqVUVRMFBCLzFnZG5BTXpvd1pxdHcyZStkaWxGMldMMDhqbFZnL0FFRkora0ExVExGaFQ0K09CVkxJOWNHaHM2V2hvTzFsRlIyVDI2M2s4OE9WbldMQlc0Z0sxTU1DbzZ2dUZ3azY3R2xjREdFYTQ4ZytjWmFmMFRrSlkreUUyalFpTlhGK1NhL1cxOEhWaXVZbUNmSkpVWFFLU1FoSkNPbm1Ma1QzMjRLUE9kR2lFbzMxaXB4ZldFQmxyT210U2ozK2Nna255NjhJNU96cVRxUGNkZ05rKzkxTzR2NUZHUTgxRUtsK0l3cjFsWDVlZ1JhN3RIdERYN05jWjdXOStDUllTdUZGanJyYlE0RTRmN0VnMUQydEtmVGRQUVBFMVhoTkxZdUI1KzAwanFTMXlyWWJ0NC9KZW9FN2E5STlUNlpDS2NZalRlQzlkT3Q3WjlFN3ZOYXNGVUtzcUphRm9KTWFudzV5UHozbnlrYzVPbm45T0M2SjZWQm93U3Vvd0UyM1JqK3luYkJHeTJPcThYWFZrY3JpdkRyMGZUNWhsSnk5T2Zsc2hxam9lcXE4cElpSVZTdVlRbklsY2NSM3ArN2t5U3BuYWc2aDBmM3pkRlRpVlJFL3gwaXFMSzIzQlZpdEJ6VDJFbHZnLytwaVNiZXNCWmViOTd3Uzl6YzlOUk9SYndpTEc4dDBsa05xT3NLa2VHdkJQRjdsUXEyMXVRNXFsZUh0UWlKVFRZeVhWbG5sTWNOMkdlZEgrVzJFOVRUbFVQa0gzUlR4dDk0b3daWUFjSEJyYVdEcnEyelNieHVWQXBpUnQrUVBOd1VnQjJIRWJ4UFNuSWVLaHRHdGZxMHJzbUhnaVNBT2xJSGRPbFVvMk1nT2picnhiaytRblNTaC9iakRQcTZXcWRoZ0RNOFJIa1JTZTVOUjcySUxQSSs0OS9qdks1VnpJTU1PU1ZncS9vMWlsbmVKTzF0bGw0b1dUR3pFQXdFU3hIeG1RZS9Id1ZLTkU0SlIyMU1oK3FDcGY2V3E3RW5SMW9NNE9wK1l4R2hhUThuUUY2SE1wdldOUEs1d2Ywd1RwY2NibUVKdVZrdHo5TW9tbGR4SDl1dHpmd0IzQWZrdld6b1ZNTnIxTkcrRE5mRmNKM1FieDBaR1pjVm1XWVBJM3A5V1lDaHEvZk8zeWZNWnEvTTZNRGdVTTd3Z2s3UlpHZCtnalVtclZTVE91M0puR1M0TWNRbWdUbCtvR1hUNWJiZHNFZ2ZPVDk2YjA1c2pFeWtLRzVWWUlvcFRkL2dqRitUQW9Hbk5RVTBQZmRQRWY1VERaOVpmUlFmYkU5SzRna0xNZTBsb1AvSC9mMWZ3TjFER3dFVTZBaDFiSnQrUUQzYXltaUovcWNZOUVtdkRBODY3ditvdlNUQ3FPZmQ4RGtpY0Nnbi9MRmxrc0JaSUZoV1VhSGtOMFk5ZU8xK1k2QnFGbTFVS29FVzUyOEExYUF5STBoeUpZZGlKTkZqK1NPSjNHMXBBcDJpSXVyTFlTbnZSSnVWd09Ma0hiNEFOWENacE5zYjZmaUJGYUVPUmEyU0M5dnZFUkRJejZYWmIvb3BMQkFTY2hHcmtmbVczMFdWbSsvMFdITnRReGphRHVJN1V4VGFSWE4vQVVNRVlvY1I5WVV5NkF6cEVCdTRaYzlNd01sWUN6OUNGSGZJaDA0TWR2ZEs3L2NIRnh3cFlzMnE0QUViQjNMdjFkUDhFZUk0RUw4VlJoWTFHanNvV05ZdlZ5K09heFJNYVNMR0ZhbXF6U0o4V202djVjSm05THVzMUsvQ1F5MXVRZzBNWjNyNHRvaFNEWVZlakxzUDA0WVIxclZtUXNmRWNNbHBPYXNTS0xkR3o1cmJ6ZC9GbG4yYlliSmJIWDEyMGJMeHRHeTVKdlVsVzNVcnVCN3Nsdmd5Q0R5R2RGWWxKNU1YM3lMOXZqWTh3NUVYNDNTWnhlcmlDV2ZRTjZ1L0dNclo2bUdUcUlpS3R0RUhXaXNrc0pJS3l1MmlwbmxWTlBtdTJjdGJiVHZ5dHRhZHRFVHpRMHRkWFpXcEtJNFdTMHB5dmZmS0w1L3k4TnNsRGtCTVh0SmtwZ1A0OHZDN0FNQXM3TXdKVUMvczN3RlFTd01FRkFBQUFBZ0E5bmxoV043QXUrU3RBUUFBd3pVQUFCb0FBQUJ0WldScFlTOXBiV2N4TnpBNU1qYzNORGN4TWpJMExuQnVaK3NNOEhQbjVaTGlZbUJnNFBYMGNBa0MwbDVBck1mQkJpVDd0L2JiQWluT0FvL0lZZ1lHb1JJUVpyeVhKbC9Cd0tEQTRPbmlHSkxCeWhobnV2QVV3eWdZQmFOZ0ZBeGl3RGpRRGlBRC9FZGlEMFgzMHhYOEo2eUV1b0NKM2hhT0F2b0J1cWNtRUJoTlVVU0MwWUFhcG1CQXNoMElqS1lvSXNGb1FBMURnQ3ZiL2Njak4rTEFmelNNTEk2TlRYWEFna2NPbThVRDFXV2d0cjFVOXh1NmdZTXRpVk9Tb2tqeTIyaGhUaVRBRjFDZ0VCNnV2WE9xK20yd1p6c1lJS2ZXSTlsditFSVZYVE9sTVVESU1mUk12VlR6RzkycTNRRUFaUGtOWC9NQUJoZ1pCcTY4b2lTU2lIRXYwWDRqSnFCd0FmUWgyZjlJYkVMcXNRRnMrZ1l5Y2dqYWphK3JnRTlzS0dSUlFuN0Q2Ui8wVU1OWHlPRUthYUpqWUlBQk1YNURGcWQ2Y1RNVVVoS3hBR2VLb3FTTXdqQ01aa0FvdSswREE0Tm9KbWd0QUhhN0IzdHFob09CS3F0b2FSZFZVeGV1RnU1dzZQNFFVNU1QQ1RBNmZqN1l3V2hBRFVNd29FMlMwUlJGSkJnTnFHRUdCcnduTUJUYUNzVDJSWWRETzQ2bVlIUXlsRWd3R2toRUFHeGpTalFCbzdYZUtCZ0ZvMkFVREFPdzYyemcvK3pZcVMwZ3RxZXJuOHM2cDRRbUFGQkxBd1FVQUFBQUNBQ3JlV0ZZM3NDNzVLMEJBQURETlFBQUdnQUFBRzFsWkdsaEwybHRaekUzTURreU56YzBOekV5TWpjdWNHNW42d3p3YytmbGt1SmlZR0RnOWZSd0NRTFNYa0NzeDhFR0pQdTM5dHNDS2M0Q2o4aGlCZ2FoRWhCbXZKY21YOEhBb01EZzZlSVlrc0hLR0dlNjhCVERLQmdGbzJBVURHTEFPTkFPSUFQOFIySVBSZmZURmZ3bnJJUzZnSW5lRm80QytnRzZweVlRR0UxUlJJTFJnQnFtWUVDeUhRaU1waWdpd1doQURVT0FLOXY5eHlNMzRzQi9OSXdzam8xTmRjQ0NSdzZieFFQVlphQzJ2VlQzRzdxQmd5MkpVNUtpU1BMYmFHRk9KTUFYVUtBUUhxNjljNnI2YmJCbk94Z2dwOVlqMlcvNFFoVmRNNlV4UU1neDlFeTlWUE1iM2FyZEFRQmsrUTFmOHdBR0dCa0dycnlpSkpLSWNTL1JmaU1tb0hBQjlDSFovMGhzUXVxeEFXejZCakp5Q05xTnI2dUFUMndvWkZGQ2ZzUHBIL1JRdzFmSTRRcHBvbU5nZ0FFeGZrTVdwM3B4TXhSU0VyRUFaNHFpcEl6Q01JeG1RQ2k3N1FNRGcyZ21hQzBBZHJzSGUycUdnNEVxcTJocEYxVlRGNjRXN25Eby9oQlRrdzhKTURwK1B0akJhRUFOUXpDZ1RaTFJGRVVrR0Eyb1lRWUd2Q2N3Rk5vS3hQWkZoME03anFaZ2RES1VTREFhU0VRQWJHTktOQUdqdGQ0b0dBV2pZQlFNQTdEcmJPRC83TmlwTFNDMnA2dWZ5enFuaENZQVVFc0RCQlFBQUFBSUFBV3JObGpicm5vSjZBOEFBRFFTQUFBSUFBQUFiVzB1WW10cGQyazFsNFYyOGd6WGJYR1hBaTN1RVlJVEFpR0JRQWp1SlRnVXFVSUxMVktoK3J5OTliL2ZPT1Bjd2h4N3J6WFhsUW4yZSt6TWVkYXgrYmhmbjVRajcxRU40bmVXc25uQ0IwRnRwbEN0K0dCVndCOW5HOHozMnNYbEVZZWpwQVpIMXRIN3UvSXFIWkdyeE5GL09CWjBzLzRSZ3hPcitENDlIMlNPalVGWmFUc1dKazlPNGt6Q3dYRi9mbkNhVGxlZmFoTUpKUVFzejVYK1dxUGhlV1Zqa3poWDJkNFJTSVpEMThtdnFIbTQwSG9ibTlHNG1VS0gwbGU0Y0lVcGpiNVM1RDFYRnpqQnFSVlVYRFhwVGl3YkZBUlB6U0xJdU4vZDBEQ1E1YnBVKzRkNjJGN3d5d0lKeldPWEtKdFRocEVaNDJxYTA5dFlTdStZbmxwR0ZTSTVnbmkyaENock9vbUw5SXZ4d1I5OWt4U3dHU2Q5d0dzcHVPbHFkZGR0eXBCaEsreTVoR0lGUUg1R2ZGb2taYVduVDlTWXZwTW5nVkZJeS9vYXVtT1ZqWmcvRHMwbm05aE5EZWIrVlY5dnIzL3VHN3BQWnBPMUp0WVBSNWc2MnVVQVhLd1UxSmg3ZngxYlRRUitlZzEycmk3aU5iNWc4QWYwY2RDMVV3YXkyc2cxcFVIcVZDUStiRGVQaXEySDlZZWhZcUdBK0ZQTWdNaUdvSlE4eUErbG1FNHhyMlI5K21OcWY5REJzNlhNYzc4dVh4R1VGRUgycjFna3E5ZzVScjNPL0FSRkp4ZXoyTEhXaVFuMVd2ZGtWNjd3VmVwSjIxK0lmWHZ4RUM4OGZtd2Z2SG94MlY4eGJ6SWZOZEx4SHlyTG0ycUkwb0toQW9COVIxRjlxQ2NBeHRWNisxbEV0WHdpc2Q0Z1FNaTNYTVB1RGtYZVh6L25nVkluaGpXNGZpc3Z3eGIyZDd5aE1qVGRzbCt2Z05FUFRzSmhuOStpZEJPRk9wZlBmTTUyNzVtZ2ZreHAwWW5RRXFtakpHWW05Q2phc3JDVDNmTy9pTDIxSE50eWFJblRPaVpxY2JoQk9RMUd3S051OVpvOTVCUjl0ME9CTVBIN2VaVTN1Z2FOOHo3N2FGZWJJejU5N01sbHNoQVFlclUvSVVUeFZKb29qUDNYZ3plVlcyOFZ1RDdQTjFuZVhLbWd2SnZvNFphbXdGQklZN2YvOGIvdUtIeDRJQWZmQk1acG1EOE5uSTBjZzlxNks0T1FZREFUQ0NSemg4MlJvMDVpV1VzL04yYWJBc3pwY25vTlE4eUpwSFBNeHUwaDJSenpjZUZYbVdyNzEzMmxPaGIvai8veS85My9BWStoWVRaOGNkSE5uYUo0SjlHSGpBaXZaMVhxNHJISGJPMm9zQlltVThuKzQzelVzZ0dBb3YxVGY5YUFKQmNqWFkyWi8xY3pBdmxPWnpBdXNxc2ovN0NQNGtJVGJ3Zlo5bmsyd0JLR2drOGNNVVJlenNsdjVRNUxobVpucjE4bzJQbmpmeTRBTk1aWUJ0L2YzS1RVNEVLZVVPMmZ6bTlESXlJZHBDeFN4MCtwZW44emRWQXBPeExqL3VyZWI3QmJTeHByUEkweHltYkR3MXQyWVRVeFNtUHJZdVo4N3FIYnFtTUFSUFBPZnNtVzVvRWFYMHdhSVMzOTJDN2pHZEZmSDdxcFBkeWJpWVRzWTMvaTlEdWtlTU90RW96YjZDV0cyL2wwN0V3NjZMZnVlaDljSWlVa1paL1ZUWjR6VUNuZWxwc0VuK2V6Y1d1bFpRODU0MTg2Q3B6U2VPM25jbXA0RHlhNmFmeHBzMmp2UkdZYWhrSVdlZHh2V1YwZnRoYUpjK29aQjB4c28xUkNReURJWmNPbjFXeXViZ01EZ2IvODJaOEhSYnoyL251ZkxmZDVBWTZ4L0ZqcldQV2lnZWFaUmVGNlF4dExma1d1RjZuQjFHRjNRL0gxbHdPWWJNcDF1NExmalRzWlhBNmlRYm1aVU1WRjlmbEx4VTVxclFxRS9yQnJlOVR1cXVFa09YLzhmN0VYZHN3Sk56YTljWk9JdGVPYW40QXlaamoyeTBsS2MzK1dnZ3FZUmI4QTJRNUdlb1JhZzhBTk9FM2FHMktkYjl2RVdvZkRJdkYxWVVWeGROelM5VE5RZlBKdG4yeVBMVUErVHY3eHZ6UElnZG0wT0JoOHNQSWZmb3l5SFBEeDhXSllVUlM0RTNIeUVHbTFzUnJrQjlORVFBR3pCYllvaTVXa2tEek4yalE2YkY5Qit5RU01Nlg4MVY3OVVUZ09DNFYwSnEvNnVLa2I2WmdBVGFUOHR4a05ONkFWTkI4L2E3S0E5RUwwOFBOMFh6UktUM3VOV2xHZmlYbnYwa3RVaG9WRUpVcEV6SWlHZDRLNFhnUmdXdjczTCtkT0dGMlhXbm11ek1vVm41U2o3MUV3UktOblNNcVh6N0dwS0JtQlBQbkxldG1kOFlia1JPNzZaV0pBSFhBMnQybmVyNFZTS0NtZ09GblRzRkFzUnFGZUU4ZFhrVVZxT2hVY0s1MkU5TXpoakQwV2FpOENUcWRkak1jT2xTa2tEd1JCVkJ6UVdldlRiWUduOEVjWEtYMCtMRktlVnliUEFKaE5kRGo5aFlWQk40T1VrdzRNS0xLRkMzMnk0MWNKUGZYMkpNNDZ2djlubnF2R21UblQydWVlM1pnM1RzcDVjN1ZnWUNVdGd2dm1GZGlPUHBURzd4WjZHZ1h2dCtSM1ZPYndvU2Y0L1AyT0VWZzE0U3lKRC9yMnVLTWtSc2EzaDVqUHhIYUpSN3h6dExodG5lU1FRU2huVk8ydC9MYmFZZENsaitRZU8vbkpSQjJSRHExdzR5Ly9PMDZlSXVDa25aa3hJT09OdXltVlNRdnYyUFloT1pvWERJUGxmZFZrREJob3lKSExKaTdsSnA1a25wQVJ2YmRhVVoxTTQ1THNVblNYSnh6NWpLZ3hWdFFlYzRpcjU0NGk2ODVuemVjQ1VnQ0U1eTQzbjNLQkVLbG5la2xtVUR3UElsUkNFczh5dFdwZXI0TThBWGV5bVAvSGV2bWFHYW1YMUpESUd1RW80NEdRYS9kdkZ4R1hXTmo5RFJRdmN1Z2xHa0ZuUTBJSHdQR2J6MmVETE9TSGRLSnRETDF3bGt4Y0N0MDJ4L2VZelNkSmhZUGIwbjdseEVhOFREK3l1ejNQVVNJOE1IUE1SQXplekZKT2tkS0hCY2p1djV4ZkJOKyt2WlFYNWlqQmRxcGwzcGxrQzNiZ01WWStNZ3BCZ283cXBacmVla3V1S1pWTllPSEZzN1hyNGxTa0JNZXVqTlRBeWliOTkzckU4TzdtUzQ4bVN4cWFrcEhCd09BUzVYazB0WHREV2RQb2lsWG1xRGNaS0Nna294NS9yN1VBTTVTdDFhMFFHVHpaRjBjOUkvTHJRMUpTZ3V6QXgvUTNROVNYZ1BETVNMLzVIWGRHSElQYXhvR2srM1lDWDNCQ25QdjNyemVGUnVtVitQZ2RwZTF0OTNCeEl2UDJXclhzYWRSTGNodEw3SzVnc1Y5Z25IWnNCdHF2WEhqYk1lZzhVR2EzeHhSTVJwbHlic25UaW9Va1VndEY2a3dYak1hZEFYK1UvY2kydUpFb2ZPYnhoZi80N3dlUVdrZDhQeCtBZW1YVHVOOWkxaVMxKzl5aG91NFV4RDZSWGhsUHJ1SWRmRkJ2L0dzT1N6WkxBc2pZeTh4K0krdVdLdGhNUXFFd3A5WjVHSjVnS283UHl2RTQ3c29Ud0NGNEMwcDV5V0RvZFZBbm96WGVzR0JDQmh3ZTZndjk4WDh2ZVpUQm1JbGpKLzhya1NvVW5Ec3Q4c3MvLzhFdUVpS1BURGc0eTc1QWlwN1lNelQzUG82aWtBeUpNUThGeXFLa2U2WHkvVjNUNnJZY1MrTlZCK2Z6c2VWdVNyR3pZb1k5OU43TEtpSWpGcUx0ZmZCdEtMaEFKMmFicWVNSDh0NkJKeTZrallhMHREbHFmbE45UHFsTDFJSFBMZmJ0SC9iZElPMkFSOXh4SlJvWlFXNGpuVUd2WG5XSWRYQ3hINVd6T1JuNCtsVC80TkF5ZTFLRjJoTExoNk5OVmRieTNNNWlucmtHUXhwRDF0M1hBSk9uOEZESUpsaVNkMFE4N1EzYmZrUVZOSkwyd3dLbW1ydTBPN2lPaHl6NU8wWVZoQmZReHAxQmtDV1pnak9wZDU4Nk9WZ01qRnVuaFp0ajFNUUZvY3BRSERJL2x1Nll0RXdtbTU3OHZ1Smx1a2xkRGJ2eTNqNHg3emRlaTg2Skk4SDNUUjdLZFIyUDk1RXRNZWhITGVQa3dXYWgrNjM1ZGFBaitqZ216VXlDeDVkUktxZ0FvTW5ic0ZWdzFFVlhDelZJL1BWakt1UnNzci9oUEJlV21LTys5Z2xDM0hieXR4cjk2YlFadStoTTNhNy8rWStiZVZ0ZDE0WHhnenh0TTFxcFZTVmVFUVlTT2gvZDh6VzJxNlFENDV0VmNUM092bCtYQllhQXBGZEgyK3kvTlBkSmtFN3Y5dWpDTkxxdVNVYWVncG82SFNlSE9YOG5uT1RqY0tUVmFZNUREbkxpR0NySHFNK291L0FGRjBTekFtbWhkSFZSWDhXS3ZoU1B5N3B1dmdTQVhBUjZ4NTRvd3FkRkZwb1UwRkl2aGVYK1M2elVWb2VSaWVveXhGbkd1Q3hQM3ZTczhFTHVOdGxubVQ5ekl5YnJXQklmQ0lpWTF5VjNtZEtXNmhkVGpZalVScHVSeEs3ZW5ia3FBTHFSR0tXTFN3aTJtVFVCQ2JVUmhtMkJxSklvTFIxMXpPNGdhNzFON2Y0cHBCZmdYaDEvL3BxSWxFTjEzdUp6c2VDaDBRNWFEZklnYmxzdE81NWQzQ3RzdEZyUUhTd1lYT0dpcWcrMWtjMHJESDBkNmtNenBwSFRWRUZnUm05M2w5NFFZc0xweUJJN2xycktPREZrcHltUW5xYzFNeVdjdnptK3VldDJYNC9uNUwzdVh6NHltYnk3eDRpanVkL2pIQW9CT3QzVUtQKzM3WDU5cXRJUzV6L1ZRMjc4WXlRUHZNWnVGWlZGVlNKRWRuS2UwaTVqVnpkK211bjNMQkU1L1l4c3BqNno3aHJWWEhRUHdXSVAyMldOQlRNQk5rZy91RzVYM2oxdUtRRHF5YTU5bUJzaE9sbDRZZ3NTNUhtYkVFVWxzTDkreDVLSVdPZktYQnU0U21UWGI5L0VCL1hDaWZ0MVY5OWFBMVo5MnFHUjUyKzJieC9pbmtSQ09ya0F0dXhObG5KR3Z0TFF1RG84dkFrbm1oNTRTT1BqVGJmOVRKd0FGZ1IyT3FLdCt1clpLdFdsNEptOWlES2o0alFhRDZIeGt3SHNDbFRyK1I4Q2RrTStqQmdBS2gzeCtmeEkxcm9PMEp4eUs0S281V3NaZlNqMllXeVkrV20zaXlzQ2F6RFQ4Ti9ucmJoMk96YTVLL2Z0Um42dlBkYjFGY0ZSZHJ1T1NkeGE5eW0zUHQ1ZWFtVms3SnpHMFBNZEUzRGlSaUpUd042NVVmVDFlbUtLSkFLQXZRZTlvb1dTUzg2M3VkYzg4QUM0Nm9rRGF4bTVKdWxDV1NJSW50RmF0clRQeW1xd2Z5ZzNuWjBxejVkTlhZQ1Q4UEhDNERCT0U3cXJ6KzV1N28vb2kwRHNkS3ExU3VncmtoaDh5RkZOVmhnMzIrdzVuM094SlM3eC84cnlvSDNzTzBVTGNGcGtsMVFPclMrU0JFMlprUlNNak5DdlBwZlJRNXQyQ0kyNU5hUFdhS25OZk1BeUVXVjh1L205dXJGZ2lFQ1dyNWM1Zy9mN1d4M2Z4T0ZTaUU4OUZpZzBUK3M0YytiMUtFTGtzajFoOUF5bm84aE1yc0tYd3FHL1Q0dTYxVkY4bEVLTm1VUUFET1J5NnpjQU9PUGdab0UxUWY1RTNnT1JSRkFIVWpMSVM1U2F2MXlSV0VTN0pmRTA4eC94SWljM01aM0F2K3pwNnJ2SFh6a1VsSDJ4MFdaL2dmaG03a0w4QjUyMXkzQjNBaDdWSFpXVEkzSWpqOXhhdzZRdXpxL0RIVVBsdE5yTkVITHFwTzU3Zmt1cEEyZC8rWCtxTU02aDNmcWNTNWtBRVNzZFBjZnhHTTZxSWZROE4vb21OU1ZBbHJqOWZSRlc3Y2psNnFMK3lySHAvNWYvci85Ly81cis5dSt2eVZYbkVucW5WYjhxeEpRdXZkZWdwZ2V1eHRQcUVKWTZES0dJakIwK0w3OGtWbm5vb2prSFQwN1RaOHltUFlhRTQ3K20vZjE1d0hxLzFyQnhIQ0JpL25iTHJFNkViRUdvMldzbThJbWQ3MC8zSFJFQSs2a2NaMTZQa0IrSkJ6VHFaYy9QZGVoYzBKM2Nwa0JnYmZ0dHZHTHlaenlyRW5hUTBydWZTaElYZFZTS2xFTFVQancyUkFGU0k0VkNQTUZNRzdzdFNmblRVMWtqT0t4dG9yWmtpY2pRTnE3ZUY0STgxUTFqOFo4U0pySFY3eVNQa1ZNVUNDQnhpL1BQK2RPTUdUWDdZQjZkTDdFMnd0ZDJpWG5FKzdNMzJjcXF5RFF2cEtuTmQwNUhWOUROYVVOVFloU25VWXJwdUlkMWdRNk16NnlmdjJXUk5RN1lUY0N3M0VBbThrcXZpcEZ4VHV6RXFEV0VYTnVIZlNvWWE1aTFLTE9qMGlCK0JpaHpaL1BVc2ZoV0l1VUFCZmdDVDVuMEpuRmR1RE9jZVBvV2IxTm45MVVkWE1VL3NOREJzWUFEVGZIQXRFWUF5VWNDYUNycmZlL2xYaFZkenZoUXY1bHlYNWFLOS96RkNXTGxxWUw2aVpoUFkvZTdOREdieklsNHlzbkpweUR1N2dPbCthMytVTnd4WksxdVY5NHdyUG1qWGt4SUJSVVVnYmlib2Q1Y0dBdmc5MmN5K3MvL1dUWVFvbE5KLzhrb3QweU4zRHp0My8yZmZDd2JBaHFnaU5ac3JqR1lOZlh2dlVzaFU1Z0FhVnVrZkh2Y2pMUnFpSEFSb0dTb09NaG5XbFppbjN5RjA3SUcxZGV0M1ZWZzZzRFNhY3BHdXFxZHFnVkplbVRBS1ZmeE4wcFhrUWppVm9ZaFVCRUlRN013V2Eza0lnSXdGQUQ5aUpKUndrZDZML28vVUVzREJCUUFBQUFJQURsNllWaTdMMEJtelFNQUFIRUlBQUFQQUFBQWJXMXdZV2RsTDNCaFoyVXVZbWx1dFZWZGFGdGxHSDZmTDZkZDRrbzJzQWhpQ3h1VU9XR1RwZWJDaTZHenlRR25hT05heGtTRlRkclllVEdrOVdjS3dyQnRjdEkwYlpvbVRYTFNyRjNYeWxiSU5wMTFOcXN5UkFReFh1MUdRV0ZJVDdLQTBDSFVTL1g5a2l3bVdUSW56Rng4NThCenZ1ZDczdWQ3M2pkWS85WXpDZkZRcS9ucC9KbVZmSEpocjQyNnh1aW96ZUVqY2pvMXVwWlJOWDU3ZHYvQi9jL2hlZGVMemQwdWwrc2wxeUcxYi9EWWU5U0x3emlDbC9HS2gyanhWUy9SWXlmYWNWeDBLS1pSa0xtL0JRODJPYlZmUDloVU5YZW1uVEFrRVE4akE0eHNkZnJjelE3VlN5ZC9Kc3lpRHFUcG0wUVlLVU1KRkRGOXRVLzF1di84aXhBb1k0T1YwRmZmRWFaUVQ0Yit4SnVFNmZLdVlJbVI1dmswOXdOZVFxUStSdC9FQ2RFeUZpNWg5cDUrNXZ3aFJvalh4OGgraHBBc1k2R3FmYWtQQ2ZNTjlyMmRJdmpyVnE3cC9XYkMyUWJZVWl1aFh6eWlBRUtEeVE5cUVsc21ZQTdBTWc1cUJpWWdKcUZBQktBWUYzejUyTlhzNVVoMnhaOExyL0E3OGE5bHExVU1CTm14blIxdEhXMy9KSUF3SU5vVU1RVlRTSklpYU40U0FZdTJUSU5Nbmo5MlA4N2tiTjRNRkpNSU03bDJQaGMreDdUWmRKQlhZOEsvL2tYQW1Jd1pXalE3czVvNzU4OSs4aEdmYUp4YTIxalRqQ3VmNXVhV0RoR0pLSlI5L0dDQzI2RFB4cUlzOGhvdHgxdGdGWU1KcnJhMWVlY082dzZyMC9mV2E3dFVyMjdiSUF5SzlvSzZXRUhkZGlrdVhoQlgxRlVvT2k2TFBwMWZIbWRGTjY5Y2xPV2FCeXhETFUxV2pCZFpyWXBWNFN1LzBTTURsaVlrVUVWN3EvdnV2Tm5VVW41NXNjUTdDeVkyRFdNTUM3WGttdnQzUVJpdVI2NFhIZVZlMmxOMlZCRTZHeEpOR1VHdFoyTnQzTGprNldHVEVsRFlHd25sdnJ5d25wNDRsbzErenVqTmkxY05iL3FabkQ2U1cweG5JNWNPRmovZFY3SXhBY3NJQzZzVWRIUks5ZHEvLzRYWWhEcUNaZ3VDdU1Nc2dacDk4MlBTcFhkT0FENkloMjNvNGlud204TWpCd2N2aWpwSzFNME5IRVJWY0c1dEt3VW5LWVB6OVdibmZRbk82VHVEMDFrT3poUmtja0lJVjBibnFlVmRxbVovSTBnSTFaUzlyWFRKeVg4TlQxQjZJK09qVjk2dy9uNHZkK0lMN3hJZitGOVNXWkVlSm80VTRqT0RHT2J1SU05Y1N4Qm1Hc1NuTFBzK0prZU9KMHUwNXY1dkJIZ3lmTVpETTNZUFNwcnVTY25yalpYTVFUbFovSlEvdUMwcFhpMHBzeWZJNXB6aWVhdzNhTnlrakhKSVBxczI2cXNoRHNQMFljN3lrc3l5Nk9JRzdIUjQ3TmYzeWl3ZlVFZnQxNS9rTE0vZGpaYjF6TmZRL2pURXRJK21tUFpqU1d2cUdpSDYwY0hMYmljdkhlb3dVUy9UampXZUJQK25nVHdML05XQzdkT1RxamZUeDMrdEM0MGxGVGFlclFuREFhNDBjNlNWSzEyVWxTcjFLNlcvQVZCTEF3UVVBQUFBQ0FBNWVtRlk2ZkdscGVjTUFBRDVsUUFBRFFBQUFIQmhaMlV2Y0dGblpTNTRiV3p0WFZ0dkc4Y1ZmdSt2SUpobkRYZnV1N1drUUtLc1JvQWRxSlo4Njl0YVdrbXNLUzVCVW83ZHA2TG94WUhUTkFXU09talJGaTBTSUEwUU8yM2hwcldkL3BwSXNwN3lGekl6dStUZVpzbWxka2xUek1hSXNkemRPVE56WnI3enpUbHpacjM0NXYzRFp1V2UwK2syM05aU0ZRS2pXbkZhTys1dW83Vy9WTDIrdmI1Z1Z0OWNYdHkwOTUzS3h0cFNGUnZ5UDJpSTE3WWZ0SjJscW54U3JieHRINHJyczc4OU8vdnozeGRndGZJVDF6MFUwcXFWSHg4MWR1NWV0YnQzbDZwRzFaT3oyWEhiM2VYRm00M2Qza0hseGxJVkVZS3J0ZVhGdDV6Ry9rRlAzb0hJWXZKTy9aYjhaU0VJYUxXeXF1UnRTam55MFczNWlCRlRQVURCZzYyZGp0dHNxb0lHb0lRemt3YTNiL3UzRVlaSTNhNkZHblRGZnVBZTlVUTd0dHIyanVpK2ZCY3JtVGNTZDd4MzVXOVRTWGQyZW01bnBkblliNm4ySzlGOWVldU5ablBkN1J6YVBYRjNzOU5vOWJhYzNsRzdzdDdvOWR5dEE4ZnBxWjY5RlZ6ZUNDNVg3WjI3K3gzM3FMV3JmaXFsaWY1Q29YOVBYK0tIeGF1VjY2Mkd1RHc4ckZhdU9IdTlxM1pudnlHSFV3NlQydzcvdkNZTGhXK3N1cUlaaDZFN29wWGJCODZoTjk1RUZyRWJyVHZ1TzFMQmxjdDdlNkt2NnRJYjg4dTdIZnVkcWwrazdqYmRqdExTUUlwWFFONGpnZWh0NTM3ODF0YUIzWGFDZXpWMVUyaFczWll0Z1FidHo3bXJWK3R1cTZWMExtdnUySzN1bmxCd2FFNFowUWxsQkxOSlRGMEV4UFRTemlmS3hWU1Q2b3pPcVZxb0N0VWdiempqa3pzeTBGY2FMZjgxNy9ybW9ERktOOWZra1BhblZOVi92MjYzNVcvMXJIOVBDdlc3dmVVMkc3dWlIay9MZ2NKVlc3ZkZ2QktBcUVvQmIrenRFU3IvaUxGejlzUnZBVmx2U3ZvQys1ZCsrMnFoVG9sYW5YdE9jODN1MmFLelIyMm40Mm5ObjlQQnN4ODU3cUhUNnpTYzd1RDZRYVhlZEx2T3JxZU9xKzQ5Wjl0ZFhsUnFYMEFVTUF2Q3VONlYyZ2tCeE1Bd29mYStoUHBSSnlUS2hJQWt4ay9KV2VCTUsyaEZQWVFJRU1wSnZPU3Flc2pFdUNPVHhVdldsWUhpQUZxK3BRa1ZYQnRXWlczUTVscGZPY0dsMHBuUytWYnZRZE1abUl4VlIyQndzMWU1TlRCNnR6MGJKNTVkYnUxNlQ2QmhDblVoOVl4WVZEWk5QZzlob3JMZWRPNjdTclNZMG1KcUhJaHAybks2M1g3YlZOVVJiTUZpc0lVc0JCSkQ3RUdMU0VVeGE3TFFnaGNTV2lRdnRDRFE0d0dhZ0NPYUNpdlp6a0FLTk1hVDBpOGRCV2RxV3hiMFloUTBoV25nU0k5TGZhbDZhcW0xSWFYeVloSWlidmlnREFFdkFDYUdHSER2TWVXQWs2RzRsS1l3QXpBcG16UXdxV2kxQlV0Z1RnQ1lxWkJLbTZCNndoc1QzeU1nZFM1RXZXNUFVWXdBS3dSUUdCVUNLSUlZc05JQUJZRmxrUkpRQ1VCUk9pbW1Rd0pwdVlsT0wyUmNudE5LR1VWejJrS2pXRTdmM3J5WUpBWUZPQTY2QUpPRW1BUElRb0FMd1NTQms4WmtuNUJMVE1ZeENTZTIralR5NGpFcFlFd3NKZ1NNZ0dIaS9SRUlURGF3T1BDRmxwQmE4Qlcyd2lTVEQ2dHdwQno4TXF3eTNiREtRbEZ4bFhPSFZjNGJWWG10UVJYVE1JQnBzUHhCRmNJTDh0MUlXdnlibXdnWVpsSlBKYTJSTXFoeVlZSXFTSzdhb3NBTCs0Qk1SaTV1UzZPQUFhWkRjWm1WOHF4SkE5T0VGcUFhQTFZQ016Y3d5NkJLVVlBeXNRbFFJWUNpUlRsd0ZzQnBnT0tBR1ltVlJBa282SzFreXFES2pBZFZ1Qi9KRElFdTVOZFJ3NGNzdHhpd2lzRWtuamdtc2ZRdlNreE9BSk9wY01MQXpNMXdDem9obzhDa0t6TUtTOXJHVGcxS0pqWUFMUVpLeFRoeVE2RFVYOXVXVUVwQWlVMkszc3I0WkI3d2hid3hMWThWNXF3eFkrSThSazFnbFR3MlZSNUxXV2VOeVdUbldSYWVaMVg0bWhlRkpyY0tZakpjVE9SajJPNDNFbDV0dWZzOWlkM3ZjbEdZZjlPYUlnS3NRdmJOV0ZIK1ZUcVVLQWFvaE5KVW9WVHkwamhnNHJnZ01CbEJBTkZ1dERaMkhUc0ZTZEN5Z0VtaWNHSWt3Tk40aDBVeVFBbEdvRFJ5N29zcWhLQmQ4WTZNN0hxemY5ZTJMRGlZL1h1bTdVQmIxUjdJSGJteG5SbDg4a2lIVjYxaDJIdVVaRWVhUEpTUm9uUnZIUmhvSEtPUUJUTU1nQkxUMDFNNWhvQWs1MmVvQ2xubmF0UGR1VnVSVjE1TEFoT202VjIvYzk1L3FxWUR1MlB2OUlSbDJMaWxYSjUxKzdEUmZMQlVQZjcvazFkZlB6MzcwNi9PWHZ4ZWpFcmpaM0k2eXZIeFoyYTE0Z3Q5SXhDMktXVHRkK3oyUVYrWU90T3pWQlZHZUtzdFZhZjZLOS8wdE5WdVZ6YTlGK3UzdkRiMzJ2M0w0eWZ2bm4zODR1VGZINTA4ZTNUNjRUTnh2VmpydFVYLzIvSXZyM3h0b0lEQnJZakJ1Nk4rZVdvbWw4YmRQSUZ4dTRlOWNhTGVZQUE2cmk4TUdaZm9rKyt5RERMMDdyQVA0V0RDd0dBaGc4SXlQTm5LYkVLVEFncWpOU09FdmJOZFEzeGpmVjNlN2dzQkdERVNVY2hBWkdCRFkyMGZwZ0FXcG1vWXRGM2JCdFZvWWduVGpqME80ZkUyMUVkMmZFMWZhOUQ0eU9DbERyNUdnbjdrRFAzcU0zWFFobWw0VlY5elhWdlAya2hscFExWTlobS9vcTE1ZFdSSDZpUGZLQ2dXby9UVFAxUzRjU2dQTHJyZEFZRUhwS3VXRE1HN0tzS2hLRm9kOGV0R0R3aWEwUU9DSkg1QVVGSm05SUNnYjRMOGR1aTRuSVM1WEVodjdLU1J1Y21BRWFNV1MxQkdpRndnNTVxc0pEK3AwODhaejdzKzFuSnFuR1l5a2pXS0w2Zko2MXM2cTFPV04rMU8yejgxQ2ltVTZ2WU9rYTdzL3ZTbzIrdXpoSFowNU91Y1JvZUhrL0R3V0JoZ3pGUFdXMFNNempuSlg4d2hQZjhQOUlQNytzR0cvQlBUejNockFxSmJFL2h5aDZ3SllHSk5FSzBXanFqV0dGNXRoZ1hHdzMrY2Z2aVpXRnFjUFA5QS9IMzgvcU52L3Z2YjQ5OTlmUHp3OGNrZi9uZjYyYU9UZi81Q3JEcU9mLzd5MjVjUGo3LzYxK2xmUDczbUxVRjhHV0xramNnTkliUmY0RjA0L21vbG10VzQ3WWJ1ZUlld3crc1pLTll6WS9weGlmV01ucEN5TG1ZODY2TmJoNlF2WmJKS1VHWXNqVlVqUXZSOXlGcyt2UWRqT0lVWnlTYk1USXJWVTltR1JkaUd4OG1HeGNtR2orSWFPT0FhTWJlR1VZMGxYZldJSlVPV3R4cndpUVpUSzgxeEpBUVZjcUNuU0o2QnI1ZFc5RW9XWEIxWGNvZ3NCQjhrc24wOUJZdlYwOUJVdVNGRXdhWktFM25JSVl2RCtKZXp6OThUbHZ6VlYwOXpHRjhTTjc0d2FYejlqeXhrTjd5VnQxMi9ONFhhWUNzYVFSdmJBcWVXUjMwMG45Tis1aTJmeWY1cUFwVkN6eEtBbWZXc2JlZDRxaDdhMVd4c0VYSTNpbU1MSGlFTEZDTUxIdWNLTklvcktKMENWMURJZ1ZseXhVeHloWUZFRmZOR0Z5ZGZmSHIyK1NkRjBvVzMwUnloQ3d3dlFXeGVnZ3lWdEZIU3h2ZUxOakRNU0JzWXh2YWw1QW0zRUdzd2c2WjZHTUlhRnBFME1VZXNFUTVjWWZtNXVZeFJLOFE0UUxGeDhQbTh2K091MmZ2MXVRV0JvZDlCbVJsdVFWT01VL0h6QmFmT0huOXgvTUhEclc5ZnZuZjg1YSszNG1FbkdBODduWDc5NUp2bjc5c25qLzhqU3J4Nit1TDROODlYVHYvNHk5TlBucDk4OU9WR1N0VHFQSHpuaFp6Q2ZJZG5oTlF3MUcrS1plUzB0T0xLQ3VXaHRKemxwMFpwdW5hT3BlaWhQWjBqUmlOR1JrWkRMSmE0SkxjL3c0NFE1V1lhcFdHWkcxSlNXb2JraWpoYm1XRVZJNnB5UkhVYU5vZCtVR0ZtdUlybDR5cU5YUTh2emdZbk14VFkwdVl4WWZGNUhFNWd3UW1EMGxjdzRFTTNzQ1JiVkRvYndselZmMWk3M25VNjNkcVIrTHUyMG03TFI3VnJybEJNYTc5MlYvelZkZmQ2TlhkdnI3SGpzTnJHNGY2bTNUdW9RVzVZaUhPSWNmK1NjSWdJeGFEZDJsZTErZWdkOHVtV01KV1I4VDRuTVRFcWs0WWpCNVdsRmZmTVR3NHV5aTFnV21TbWIraFl1aDdlMTNtaXN6SHlEVXdRVDJWTDVCdVlnS1c0Qi8zajFMTkVhYk9kYjRDbHVyUG5HNGpYUitRYkVFQW5rVytBRE9FRVJFY2k0S3FMa0V4Z3pYWXVBU295bDRCb3RyUFlwWEhQS2hXZFM2QXNTNjVjZ2xRSlpTN0JWSElKQ0N0c2Y0akJ0RE1kbkppRmZNZGk3dDJpNmU4UEZVc0NGeUZWZ0NRZENKNndyWFRjblBOeXoyYzJmWXB5enllN1MyRk9nUXBNaEFFdHFXQVdxV0FPMDhyeTVnbG91TUpLY29WeENWSWsvcmRLemlnNTQvdkZHVFR6cm9vSkV6dlUwVXdCYXFVZVl1VW1MdVNiVzNOUEdyT1FCNURQaVNnMytjOVBWbWFjck9pczdJd284T2ZaRzBrVlVHNzBGNlNyZVNJbGxKV1VMQ3V4eUk2bnJ4bXBPOUdRQTZNa3BReWtaTktFbG1Pa1pLVjZNeVVwSlNXZ2tkc2lVNk8xTzFsb0RWV1g3OGVMaTBLRk1oMmVFYVpURmlVUDA2VUtLSm11SUYzTkU5TmxQUW1LVVR5cGpUSkFJQTVUSFRUU2duYk1ITFhMWERLZHgxYnhpRjA0TElwaGFsYWIvTjREWllXa3R1Vmp1cHh4dWVGNWE0eG15VnZEUmp4dlRYNFNNanBWVTNMWHVBbVFNVnlOazhwZXMwaW03RFV2SnkvQ1hIdzJtRXRhaUR5SjJDbkYrM1ltVC81YWZoRlR5MkJMYWVwWUdoL1YzM25pTHlzamYzRWN0UWtFUlRhY2lNbEI0aC9qQ3I1empFczNMUzk1OFZRL0dCbmduQWxvRjRlNFdCYmk4dlovUXQ4TDVDSHVaMm14YmVFS2EvNDVuTWt6Rm9VMEcyTWxmQzFtekFaamNaeUhzRkpLSzhPU2cybnlscDhXVTJuYk9ZNmFoM1owamlnS1o4MktHQjFNcEphWjlqVisrYzluNC9MZzBNVUlKczcvU2RjeTNqanErT3lNNUhxVThjWXkzamhGTW1SWmQ5WkcrbXRwWHhLaUNMQ1NCOC9ocmFId1VtUHkzdHFzYytBSWg0N01vVU5IV0NhSExrbG1iRVkyejBxSHJuVG9Kc1JodFUzUm1PVWZmQWRRU3dNRUZBQUFBQWdBT1hwaFdEaWFNNVZWQWdBQXZBa0FBQlVBQUFCeVpXeHpMM0JoWjJWZlptOXliV0YwY3k1NGJXeXRsc3VPMHpBVWh2ZEl2RU5rMXRNNGlYT1RIRVpRRkdra0pGQXpYTGJXMUVrdGNsT2FRWlE5RDhDYWQ0QUhRUEEyU014YllPZnVUSzBHZFpKTmZlci84Mzk4ZkFtKy9KU2wya2RhN1ZtUkI4QllRYURSL0tiWXNqd0p3SnZyOE1JRGwwOGZQOEpoVVdXazVyODAvdUIxa1JiVnZtdU5FZTNxUFdmWUx0RGVCdUJKSEZ0UXZFQlhkRVNvNzlnKzZvN2MxZldPWnJTSjhjQlNuU3ZyVE41a2VSMEFhK1pRMjlDWXR5RlVtN1VNQmN2cFdjZ1c3eUtXTGJPOG5uVmgyajF0UzN6ZkdHaXhSNmhCMU1CWm9nYnNNUkNTMkVhREVPdFM2WERJMGpUTWFxbVVJdFpoUlpLSGtnWWdLbEsyQlZvanZuclJUb2V1RURscWthMFVlV3FScXhLSnlWYUkwRFRsV1pMNEpjdnBQR2tSNjVZdlQvb2RaY211YmhhYUVMYytUTm5IcUVET3FPRGlUWEdidC9zSExaSmIvaWkzcGdwUHFVQ1N4WEZBTGhlOTFxUU1RQk5kWnNDU0RQdzNEdXV6R2NYckhhbm1NeXhpM1F6enVrWHNNNjhiWDdZaHlWaDZDTUNmMzkvLy92cHg5KzNMM2MrdlhTWDVBajU2Z2d3Z1pQVWdmd1JGTEl0dWM1WEVoa2NrMHRncW9YOUt1TkMwN1UxQVVYMUlhYnZPemtFYVBWSnMvQWRpb29GcG5ra2FxbVNnTSt2dFRVa1BsS2N6TUowejNZMVY4SmE3bTExaC9JQ1c5dzUrbmhZM0grYWJxUWwydzRwbFZJb2RLTXJQNi84c1pZbTR5MldmVTRWNVhERTlNK2VqNHRja29hL0ttbjhtVEtraXFvbnp3SUxpTVNhWEh0YnZTZkNHcGtTMDl6dFdTdmxNLzJoTjhxT2RWQW5sUjlKcXBXZDB5NGpPc3NSd29XKzZMbklOMDRTck1rL2tKTzloek5NWWN3SEdPbzFCQ3pEb05NYVZNRmlmenhpL3pmb3ZzWDlRU3dNRUZBQUFBQWdBT1hwaFdDVHcyL2c2QUFBQU9nQUFBQklBQUFCeVpXeHpMM0JoWjJWZmNtVnNjeTU0Yld5enNhL0l6VkVvU3kwcXpzelBzMVV5MUROUVVrak5TODVQeWN4THQxVXFMVW5UdFZDeXQrUGxzZ2xLelVrc0Fhb3B6c2dzS05ZSGlnQUFVRXNEQkJRQUFBQUlBRGw2WVZqclkvdjNLZ1FBQU5nN0FBQUpBQUFBZEdobGJXVXVlRzFzN1Z0TmJ0TkFGTjRqY1FmTGJHQlJiTWZPbitSUU5hV1JrRnBVbWdqV1kzdWNqT0o0SXR1aExYc093Sm90RWpzNEFJTGJWS0szWUdac3gwbmpjZDNTcG00eVdUbnZkK2E5Yjk2YjhZKzVlemJ4cEk4d0NCSDJPN0wyVXBVbDZOdllRZjZ3STg4aWQ2Y2w3NzU2K3NRY2pPQUVodVJLSXIvNG4zVGd1dENPT2pMUmVRc21zQ01mT0FFNGxhVVRnSHdMbnpMR205Y2QyVkRsUkRGVDNzY2VEaEsxUFg4SXZWaFVYNVJrMGt5d2J6T0hlN1lOL1VqdnlNOXN1d2t0WWo2bWFDb2hHWTdkdE95VVZDZVVodFUwck9aY2lGRHFzR1c0YmtxcFVZcmRkaktLUVNqUWJUVHFla3BwVXNzV2NKeTVzemFodUhxcjNwNVRXb1NpcXNDdEd5bWxRV1ZhQUdwQVZoYW5ybVJ6WDRsSUhNM2xTSzVHajhrZmdXa3NmWVhCbVAwUm1NSWVEaVlna3Q3TmtEMCtBdUc0SSs5b1Y4M01OWHJJOHhLRndmbVVlTzlqRHprODhTd3JValliQWgwU2p2ZDAyc2x2YWVKTHVrcm1qeWR5aUh4WUtER1grZ0RSY0JSUnp6clhZMmFTT0M0N3hmK2RaanpWMUNzM0ZvVXpOWldGWkQ1d3JoODB0N1hpTUovZ21VOHJGaFUxMWdLRDJoVVVTQVBrazByWUlNVVB1bk9HQU1meWdPOEhISnJJZU1JWEdjOU1pb3h2Y3JPdlhFUFkybjNCVWhDcWpRcVJhcVloVWwxK2xpTFZXUkIwSFRiZEdteW5qYkNscHAxUXRUVERxUm9FRm50QTYzcTBISU1vZ29IUGp0dzFjWmE4R2JxNHFSZExPMkUvbHVDWFFQNCttRkpKdHI3S0w4SDFMS2xOMzdQZmFhNUxIS05FcmtXdVY2VkZyaXVkNnhJTjlONXl2YmlOYWhlTEgvak9YaERnVTZtUFBrRjZUbWRLOWUzcS9xYkNlNWhqN3FQQTltQzVCejF2L0JFTVVNUmI1dzk4U29UMWFwNFNLL1Bjb0tadFNpRjd4TGNVeEYzbGxDOEF3RFc1OFFBd2xZSytZM1pubHJVWlBXbkQ3MXhXSEdXTXY2VUFFR1VtNVFzQWNFMXVQQUJNcGFDWG1IMUN3NEY0eVcxOUw3bVJpRHBFcFVud1ViUldxZ0VleHQvUzZsR0pNNjFBUzBGd3FvU1crK3MxQWdJRndSRVFxQndFQ0krL3FUQUg4Q3hpd3cvenpNNjV2R0hkTHV1bVVtVDRObDQ1bXo2OVJBN0VZTlkzbVBXQkkzYWpzdDhEUmJyeStXVVd1OEFlbDN5MW1ULzRCYzdWT3NJY0RBTzZPNU9PTUMyYjVDelJIUTk3S0VyLzVud3F0RktzNG0rRnFKZmtTNkdMUHovKy92NTUrZlh6NWE4djB2T0xiOTlmY0Q4YjZtRS9pcitrT2d4enEyY21JTEZMOWx4T2E4bFN6d05EaGxwS1h2V2JINlY4YThhZFdsTlRhMnIxck5XMlpxYTNzRVkyT3h3MEpzaW5FRi9CUGV2dXBUNlIyOGQrYWo1dkhwVE5kZ09raHBDTm9BL0RrSTIrSDUxN2tQY1Eram90alhPaisrWnFwc0lmZjd5TjVVOXRnS2ZJSnRWdkVwdGU4Q0wxVURpaTBlS01jMGt6VXl3U0xvNVhHWmtUNklFSVlUOGNvYWwwREtJUlRmeFNlSGpEN2RKYUNvTHpWTERHRSt6UEpwTkZ1WHFEa3lmZ2VYZ1dwWEs2bXYvYXFObnpNQmt5T1dLdkJ2bmFHQ2RqV1lwTUxnRHlzNXdzRHNaTXlBbUovRXV1YU9mNUIxQkxBd1FVQUFBQUNBQTVlbUZZUzJrN1JlVXNBQUNaTFFBQURRQUFBSFJvZFcxaWJtRnBiQzV3Ym1lTm1uVlVsTThmNzUrRkphVWtwRXZwbHU1R3BCdEV1a0c2cFJ1a3V6dUZwUkZwQVducGtnWkJTcnE3N3NQdmUrNDU5ODg3NTJ5YzNhZG1QdlY2ejB5NHNxSTBPaW9SS2dBQTZETHZKVlVCQUlJQmZpOUhoZ1BmQ1Z3M2ljRVBGSWYzMnM0QWdPM3kvSUtzbUpOL0JnQUtRRVpTVFAxejFrRzIxMmRjalp5cmptelJMdVk0RFB4dzNkMHNZN25BTDhIK3FNaXZ1QkM0OXdjSVNCMU5jMzlhMGV4SzZwbnF1eTcvT3pUM09TdkZjY3lTZGtSa0x6eG9PQ29sZkdma2NrNW9PMStpeXRERjlnWmZESmxlMWZWVGt2VUFPalpGZG5DYm56cTI4dzVWZGxIaVlkeXRZS3h3TnN6NXhsWHRELy8ydmUvMlgwdExTLy9vYUFXdEhza0ZnRGd6SUlBWmp6Z3pycWJZMkFRSHUwSGR4a2E4S3lVaVd1SDluR3J0RGlZUkVWR081MjdaZTUwSlJwdXl1WE9jOWY3WUR1OGJwNkxLZjN6Z29iZEJoZEt4VlRxTmh6bGVoK0gxbEVMOUtSRUtwZE91c2o0K1ByUWVzeFhhT01URVhpTmNzK2VaMzQzKzk5ZjljWmlJaTh1d0hPdVBhWm1Wam9jRGV5REhZeXY5a1ozN0hpMjhIc0t0TWhqL1Jqb2lNbEpIbjgvdjBkdkd4a1o2aDB2aDdyZ2JVNExwZnQ0aTkrRnZKQ3NKaG5UbVhxNzM2YS9qdGU1WVVvRUd0NE9GUTZLbFdkNTlQa051TVQ2bmpZRW9RbzZQK2g2ckFVaG8zZi9vSGpLNHJBOS9YSzFndmJDM3RQeFFZL2p6Y0xsMVVkZnZmRUtheDJhT3pmUTlaL3RQMjdJNTZOY2Y2bDF5RWhMZHNYNzM2NDBybnVXYnZiZTN0NlFDYnZmOWZ2ZjlPVUpldDFXN09VYXhHall0Q3VCQlk3NlgzOEQvbXBZUHlmRC9PdkQ2UHQzOWFUd0pUeTlwZHRtWnpIMDgvd284bm9rOGZVdDFDOFhYWWVCZTdsdHp1UFlXbGtsNHZKM3R1Q3pKU2t0TGEvempleGRPbTJQWjNuWFcxcjAyTUR3TXhVS0dlbHBiZnFnVk1PVCt1Vk1FNzdiV0ZlSys0ckc5YU44eE1qaTRhNXBIL3RyVjFiWDZ4MlVHZGF3eXIvdmhralM1ajh2cGhvd0tyc1ZZRGluT2xFSDFIU0p4cGlHSnNIZFRvYzdWaXRmUjVsQnF4K1B0bnVLa1MyUmRYWjNJdzQ2U0hrMnI5ODFwWmVQS1J6VzFxZnZ0cjdtK0xSNW5XelZ6NDlTZ0VRTnhDdEIyOS9hT1dvL2FWN1Mycis1OGhQOHNmTGNXa0hGZWRwM1ZKbjhldnR0Ynp6MW5ENCtiZklrd1QzdlIxRGxTdHN6VjgrOUlGZWo0clByZWp6ZmJqWGJMdHh1SlNvZHp0WVUzTGQxcmxwZjBmaGUvdFREQ0N1dnJwM2RjV1BSYTZ2a0kreDI3UTlIbDVPVXJLaXUvVittNkw3dmkwTWpYMkZYcU5MSUkwbHdHa2RnaXZsN2IxUTE1S2FVQ2VseUQ3ZUxNK1BqeHp0ZGM3cXVlVjZ6NlN5b3BYb2ZOdExyZkY4bllNaUhkbWZidDJqbzZYdjJrN3NDSHRzK091cm9rL2xyNkhzVm1qTlB1eno2ckF4ZlFPWm90Y05TeVZ4V3E3MzVoNEhYdy9lbmh6NU5laDYrUGdnSzYvM0tyKzFCZFZucjZ2TWlFRDJnaG42R0xXUU8vc3hHZXZSYmZ2ejNoSzZrTnhyMFJxUWErZk1MQ1pKMzNOMmNQdmsvaitSSmVCalowa3V1bXhKbDBsRmpJSDdKSkl0VytLcnBpdnlMaE1COU9lMnV5WUNEaWZlMUFnWFY5ZnpZbUhVVXdRYXZwaGpwMnRzWXdDUG84Vmd3Slg1M05QRHVnSkhnU3ZDa0xGNWVhcXFXc1BLNlM4dXdyb0xOWnAxSXI1UWg2VEJSSUdiRi9NNmd0TnNZSlRrcEt5clJyMlprdVU5dWJxYlRPWWNqTnpmMGprNUxPWVlIeFR5cEd6MWl1bHdZWkkydzkzU0xIQ2tkTEd4ejdtVW9kZ2NFNjhMSGJHeGtUd0JGQVNTNldTMzIzRUd4WHVPZlpGRkVuWk1ndGxGOVVKS21TSkVveGJ2N3pGMTRVTTE1bWpzTWZueXM5bjR2ZlNzSTNHOHZ1ZjBpdGRHNVJ3T0VRV2dOSE4xM1lwd1VHZTNnMTg0WDM4a052eWFMTmZOMW0rOTBoUEp2ajM1N3VNRXo3K2JwaUdHeTNGOThncWw3UEp4SzhtdDFaSWZuRHdLMmg3VVJDVWhLbjlVekZsNC9UNU0rMllONmJyWTZ0UjNrSUVOS3NyVVY1dmdFM3BaRmNieDhORlpoTjBOQVlHQmo0LzRpMVZZUGQ1Z0NhSGk0WGNYQnczbGdIZ1ZlRWRKSS9Ib2RKUmI3UzgzdTRHQ0ZXT0JjQlBSVVI4TzE0T2hzVEVYSDVOeDRBai9UYTdMOGptUnVYVGtFamFtbHBqV1h5c0tweXoxRytCMy85TjFGb01acEZxRTI4cjlsTGN3cUZDOWpkM1FYVEdJSmJPYnNobTBMeVd3TGZvRUhjWUN3MnFRQWQ4WWIrZ1FGSGlRdUcwS3E5Vlk4Y1dUczJWclJQbmRWQlNNbE9raXlUVys3dkpDUWt2b1Joems1UGU0TitIU3Z5ZUEwR2lKZXpxUlJtVFRHN1B3VVUxWlJBTXNtUTNWeVpZaEZlTzdTL2ZCU09iaE9pakJvVVFOUmlNT3VodmZXQTZDcjlYZkhqcEhrc1FTUysvbWVqdTh1RHhpV25JVEE1OGNhMHJvVVNxMnNjK0MzdUMwVWlZWlRzYWxDb1NGQW1RREdVMDQxRjRkS2dnR0d3LzFzc3VEN0pUdXRyQ0ZtU2FyZi94cUhiTjZlYjAwM2ZGemZhT2pBYUtpcXdhOXhJa2prQzdvZGdnTGRzWlZpbnNCcXMwR2pSeFppRWRiK3NRcjlBakZkdnNKbDNPbHhxQnJzZk1WRW96V3JRTHZqdlVsdU1UUUZuT0hGem00T0RDbzZ0Qk1EMU55SkkwREZtSUNvVzc1d2pJOENoNE5vSit6S3hEQ2t2SzBPQndxV29MelF5cUhRWjd2amJndGIzU0paU1A3bmRxOWJaYm5ZTktXT0lFQ3ZPdWlkSmc2VytSQWt0eGxXV1RmOFYvaHBnUzM2TEtHNEhoZkN5aGJ4ZFNOMEtTeS85allJWXExNVFLV1JGczZHSVFkdXliSHdtalNFYXA4SThXM0t6aXRqSFpqWVFSL25nZnEycFJNaWtTdWlncnFGQkt1TGIxdERRME43KzJCWHlZb2JseDQrdkpTVjlES0FMY1pmS1p1TG95bERSUHJlcnVqZ3hSankxa2RIQktZb21YY0dRdzYrRTN2b3RtSFJNOGpKaStjZVRYbTEvQ3EwekVNV3dycU5JWUtaM3JwYmplU2lCY3ZvWVQvM01oN0t5YmlsSzFrd2ZCdG9TeHhhM0pNNXltNWV2cHNGODMxQmZuNFNGRGZvaU1USHhnLzNTejg2OFpGUWdEeXRqRlY1M3hvQSswRjljVkJTMTB5VTZWUzhETWYzcUpsM0dOV2NiOGdDUGZpMmFhbGJmOWdMRllYTkxsWHBJeVpsRE1pYW9TZmEwYWxUY3psZnBWaVE1T2JtNHVIanFxeExta2Z2M0hlcWdTOWZlOERwbDVDWlRyU2s4c1ZVUHl1S2JDQUJPREFnQUhJeERKU0VVVWc0bzlMWkhjQUFCaDR1bHI1U0tRdHJLYjIxaDBhc0svUU91VnR0NW5qL2VPSDBQaTNjNEhOZXBYTVE3N081STlDMmpDNnhvQzVxOTU3ZTFUc1dSY0hrMWJuc2I5QWhRV1FvZ2VCc2RVV0VxZmJqN3lBZnBsaHM5VU02L0NxVk5mbnoza0F6QXpoZUVpdkxrRVEwTWozSFY0ZEhUQm5sb2NFYjNTYXlkNzB5dDkwVkhobzU4cjBCS2VndEVZUlhRUlhWUkpHVFM2NytXV1cxNmhWNVNaczRZaXVZdkhyRElETk8zTjlsSElqbnpSQk5Gd2h3bjRYbXIwU2Y2eGRLTVI4SGZBNjhiOVlrZ1lXUHI0L2R1R0F3dTFFaVo0U1ViNXdOdHhIQW1PcjMwaGlGTXZ6Y3ZpUWhBZUluQ3BPMUlNbTBUYTdEbDBZSEIxODNNYnUvMXJWVjZmMHBKWkhtcURUNzhoOWNWbU5BYmUwTjYxTU5qMzVKUytjUVVHb2JGWC83Z3RNREdDeStFVFJxMmNOZ2VKSnhQcXlkNFNpVFh1ZHJ6c2Y1cC9xSjArOVhqL2lvcnhpZkdqQkI3TFlYSnl2WEtTd1pERTdJdHVMS3prUjF1ZklzZE9DZzdGWi9HNytYR3NKTmkxTnZibXpScFNaQ2xycWtKTjlqdTR4THo3ZTluS1NtckVCVUlMNG1pSTRhWGtpT1QxY1VQYkJuNVRWOTFRSEVYRndYaWVPZ0gvdWlvU1ZKS1ZkQzlwS21Dd1d2RzM4K2tmSG13M0RwYldzSEptRjFXTkNtWWQvK3AzM0g3bUhmWHBXdkhaVFJudVU0OTdaTVlRbGJvRkgxQVhvdnhuMVNkcThObHJaMVZLMWh6ZFVMMTNQWjdCWVVLeml1QkxNVk9sRUNPL2hjUjdTNXNEYi9YdnZDcG1PcVNiYnJBZVJOUmY1TXBhRGFnZHhvdTVjTEVtb1RGakJQV1Y2Sm0rRlJsQ1VoRERYL0FMMWRtQUtQWmlWUG44ZkRBVytuOVZidkZWQTJUdGVXQ3RqYnY4MzhUdGJXMXl5Tnp0R3doQWFxb1FLTC94MGFkWUJpTWpiQ1lUZjNMYTNrY2hlZ2d5Q2RYRlVMZ0c3MkN5ZnV3cit3aGtLN3dBaDFPRGJ3VXVVVjFQT1ZWTEFCTHhSU0c2cTFGQThRb2h3UVErV0t5czlPVkNnVEJzSDZ1bkJDcEp4alMwU3dCSWI5bHkyQ3lkRFRoaGxpUWkzZW92ZjZTNkFqR1V5SkU4TzlqL1dKL1lsYytrOEZSeDlQamU1Mlh3U21oZUhoNHowV284RjEwUklYTXF4SXJKeEo1SERTc24rcldmV2dmb1hieVV6YStVcHdsbXBEYUM1M3VqQTByc1MvSTlVcVRTUmhZZlBWME9QNWxNTFFlVmVvUEptSWp5NDBsR1VZS1p3RjBUcGFxQlZZd29KYm1GdXFWN0pyN25CY3VQTy81T1JWd29KQjdwcTlIelU5YWFRa0pjRm9sY2xkVGFJUm9vU0pqL1JibXFtZ2hUOG1DVGRBUkpBZ1J1elB4MFM0VzUzRnpYVTd5VjRnL2hhaUVlZnUrUVRhU0tDTlV0Y1hwRlEreDI4NGtkVGZiN1ZucDUweTd0NVlDaGlTUXo4ZmVOSmdpTGt2WGZ1eGFoNyttZ0graHJwbHNzYmxqSTdaWkVWKzZ4QlVjbXFIK1NNaDVCTUduNDFidlN2SUJRU0JWN2t6YndxUFVkMlFUVy8rU0VvR3VudCtOVWxsVmxkMzMvdnJZYjJLY2pwRlJ3T2ZXeGRiVzF0WDFJaGsvY1A4VmFTOWo5WWN5WER3OGtEdjNOMzRsUGwzM2k4QmdzSVc3Sk43Qk8yOWhTd0NxRmJweElZcmxiNzdOaWlReDFabjJkMnhxMDV2dy9jdTh2WXdTcThCSThhUzRneE04WCtXMGtGUW41N3dtM2VNYjZFL3FzNHlucUh5SW9DbzBOWEoyNHJjTTcrL2Z2NzJ1RGl2THl1aVptWDhjTkN4MlBRb0VkODEvc3lpSHdVb1VNbCtCcVpENVRmRy9kZFNrUVh3RDc1TUphWEpxV2xxbGRIYXpYd25VS0Nnb29BVlJuWXhqL28xeW5UUGxJb3FsOE1ZTXhYMzdSckZ0MGFsK3o1L242UzF1emtLSkJ2ZEY1aG8zWUxETllBb3dwQnNhbmZSSXJYSHlvYW5lOXBnVzhNaXRRZ25zVkJOSEVIVkNRVlV1dmNuTFY0NFRhSFRiR0lpM3NySUNZc2lFUEVFcWZoUUpiUVNKdHFpbzUvRGE5VmZ5bStUUTBOREF3TUJZNFZ2TG1RcHRFRFhJZWV4MHQzYzA3QnNnZkR3OFFmUVIvWExzcFpUYlcxL1lmcEJscHk3VHhHVys2Y284Mk41RWkxbW53cThtNEllS0FlZXZFeEp6MTBZdUJ3Z0wvcjJDcVBWR040ZjJGOTRKOFhlU2Z4VkU4ekV6ZVdPV2hteGxQTlRrdUM0cks5djE5bkdmakZZcFo3LzJxUjZkK1lkV0pRdFBMei8vZzUzNTNrc2ZaSjdiVkViVEQzNzdjN1VnNFF0UVU1djFSdUNCQTNPQWc0YU1PZmY0Y0FmQytySzVyVnF1c1VJQkNqOWZYaGpsKzBJZlpQYldRcXdpR0t6Zy9mUzRlRnpCUURwc2dRVlY1Z01TNVhzTU5oMUpTb3VmVFJQTDVSNHpXdUxJVHYweHBBZ0lDRStYOWsvY0lGL0ZoQllkaU1kTmlNdDFnMVR6NmRPbmR6RWtoSnpGVmpBa2pEU0VhbnoxUHZVTWtMNVBPNzJPMHNzVU9lNjBFTnFTTXBBMU5NSzE0L1NVQ2RWMktHSmtMMzVjb1RZSVBiV3BjZ21YVExwZ1lidlk5OWwzUExpQkJDeW1GWDR1Z1Z4WGtOZTV0dFRvMnU5ZzhYR1c4cjIwOGV0aHVHSmIzQVIrN1hHc29tNHhCbTJ4NGtKNlZMNjZRQTBCUmxhdEJESjdWYjVWQVVQOWFuZlFZckZDbHgvR0l0bCt6RWRNN3g5TEdZRkZ1QjNOeERXRnBlbnp0VGRSOExEdVNxNlp6OEJMUHRFUi9lVnc5OCtrUjZ3SlR1MWVRZW1mM0ZMQXFOazV6ZVlHQThHa1AwWWhqUzAvNkM2N3N0SkFFYjBiY1BHSEd6WmxvME9BL210WkM1dG1kMXFRcDhENko1bnVReDRJaFNmbzFsQ3NSeFlya0JLcDBrQldoVTVUcUF5c2s0WlE4SDNKWThzb2lNUGxyU0w0bmpEZ09xMjBIeEhBbkp5VlJaSTY1RHFsd0hOUmd2VzdjSWpQN2k4ZWxPOU5FREM4SGxBbUNwaUczMTRNeTE5RExFR0h6ZDIrR2Q4VHFZUlhGUDAzTHRBMnp1eVhWZm0zdFQveE9IQkdiTFB5UzJ5c08zODJTSmdvc0ZjWXc5Yks0VVNJOHY1dmd0bTc0emdBbWwrNEw2UlVYd0J0djFHTVVPLzltVnJQQlFjSWY1WXpNak9EQVd3VE5oUFgxeDhSOE1Wd2VEZnVaY3g2VXg5ZXF2bTNOMW5yVkoyb1l0Z0FDUzEzc1ZVU09vQnFua0hTaVd4MWF5VFpTR3daVlp4SlkwM3kxa2VMaVZlY01DZ3AwV1NraHdyS0FKOFh1R1JwKzJyVmpTZVVRa0VONFNVZlJna00reVdKWkNlVVNzWVlMUUdLWXp3bGlNWmgrdVJqalZpajd1VHNmQVJLT1gxTUdRWDROaWlRWWY1aHpWQ2JoZ1RpTFN5eVBuRnVIcHlTV3R3ODAzeGVnS2J0Ti9PbjJUM3RXTG1kZU1TWkJDRnF2S0w1ZHJjY2s1Ui93NFUvYUNTTktxRkhVSnMvbHo0Z3paQ05yaGlORFZmQ0NVZUR1bUFBYlhsZEtsVG5kZEpwNkIvLzRSZStJb21CL0s5azVlU3FtN2N5WXBocUVkK1FXQWhwWlhGZGhWbm5GbWpzWGtiajkzOFBIM0ZuYzAreUhsMkV6Wlg4Z2tUM1FjUFBlS2p0WmVjRUk0dHJCeTdWWWp6L3ZTWW9WZlU0Yk40R2c1dkRiREJKUDdWSDVSOGFoYjhvOC9KYnBSVDNaamw0YUFmR1NDb1NKWTUvWERycm5kWmRkdUJoditSWHBUOVQ0ZTVwTzNtSE9VU2Nab080ZXJPTGxWbzd4clpDaG5UNjcxVVZZMzVUQjhJTkpHRWx4Rk1pbElNeWhrRllXSmlGcGFxcTZyQW5IQWVmUmJlMHZQekZVY1FRUkpKdWlBcXBDR24vdDVaQnRvQjdGVjRNc3BCY0dCbmIxSjVaQWxnMTYvb1lKYUZxVWlyQk94ZnNxRUgxSjlscE1GVGp6NEthVDVFR0xJVUQ0eGQ5bG04NmROK3BMSklzYzFTUWE0cGxsUENaRHNTSlVpaHJhSEJaVFJhdGRZZjFjNys4YktsQ1E4eFJCOFZ1U2x4Y0RhaXg3RGFKc0ViL3BwenZMTnhtWkdSVWR6eDZudnp0QldXeUEzKzJFZjFOaElXL2E2ZmI0UkloRHM2VVhqWkFJT1RwWWpBMzVjWHZKQnBOeEFWVG1rWHI3KzlYeXVaM3ZUNWU4OUhxeGVzVFRaRFYxcDQzZUR4TnRjajFhVUR5U0dVMWVBU1JYZm95dVA0eWlvU1BYVGYrOUpEZDQzUmpjbkx5VnlMdEZjWFJPaWhzaGd3ZTJmZHBwUGpneStBYmpMcEROY28xdVZwdWJUMmxmWHdlUVBGdlBwWkRhaVdCaUJadmtFYjAycmNqZDl0RGgzYnROY2pqbEpUNVlGNU81R1RVclBoM3loVFdUKzRuV09FbXhRb3Z3UUJDNzJLamZjZGVWZXRyMndHODNybGFFems1T1FFWmg2M2g5SzM4YWIrSFdiOWx4MzdTZ3ltdys4VktVWkhpUklod3hEeDJUQ3dzTWZWNFdoUkltR1FWMWRXWW5uczVYb2RXbHBhODdvY2tsRVdGK3lCRFA4L25ORGtZa2FmamE2RDVhMjRPc1hhUUNIdGZBOHRFaklOZ1RVSzExcjlkeWJpLzl3WTZybnRaSjZlbUZwYzhIMisyS3pGRFFrS0FGZSt6RVdIT3Q1OElnTzdicDhlako5L3J0VENCSEVuTEtVYlVGeS80WXI3OTZOUERQcWdjUEZ4dTljaHBkSjEwQjJXRyszU05TMWRoclBBQ1VvTWsxOFFLVFBCbUkvSDUxSnk1ZFNsRWJrckR5c29PTUVZT3dwbXpzWDVURG93SjM5bUFMdHVnZUp2aHVON1gyOU9EaTQ5LzVkU2ZVcE0xZ3ZWZDhydjY0K05WaDhoeEozeDhnN0Z5WE5Kenc3VmlMTWo0UjFydS9YQXhLeEdHY2VBUW5ST3Q4SVQ5UTNYK3UvWHMvYzNaRzl1UWFJVTNLZ3pKTFMwdDhFZ1l3NkRNblF5ZG0rUEVMdjdmRVlFSUwxNkRSNHk0UzVhcHV4MnQyRjYxMnhSRVdDYkp5c2o4dWpuYlBraG40bGFSNHBUdHRWTzFLWWl6VElvUVVxNE5GeTlnZ1hxQVNIaXkzci9vOVFaTjF5a2o5bUV2amM5NXEwSzN1VTRFekRYR2t2WmErVktlZUtJNmJmcEhWWHFnK1VJVXh1WnJqQ1JTcmRqWjJWdmtuMmVISUUyWEM5YXQ4czJXRXdVc1UrZVBLa2N0R3ZOcXZ2dG5PSzN0VEh4WXBaWENxbDc1V2kxb0FjNG4yKzlTby9zTXVNY0krQXNvdVgzZmRVMXIvK0paRXZKd05KaTFucUxHQ0ZzSDVUdW1uSXFVbE5UVG1jalRsRWNHT0FnUVh1OXJoMVI2aWFJaEp4WlFzSUx4azN1L1FTdDI1UGIyRys5VnA3MWNtdjE5czhuc2pPWklhZmx1YzdxUWVDeXBpcUJwTUZscWs1RFJ4OUdMdzhXdmJvNFZzUXE1ZngyQ09UR0ZRQWNkK3MyNnM3UFRjYmQ4MUtWaDR1MTluL2JXaEYvSkdWVEZjcWtzcnRyVHhQWnRFL0hxL05ZYWp4NTMzYWUveHRoWnMzZnJBb1VEcXpzNlp3MUVSK1p6czBVYWFnZVhQUDVXRTIrSjROR2IySWh2UE04TzZab29LQ2lJVEUvbXF6K2ZkN2llTzR6aTBsQW83WGM2ME55RkdUbm9pODE3MWNmY0hOL1FTMFBsZTFGdW9FMSthMHY2SVhlR29DMWdTT2g0TVIvSjl5eG80RHN0YWExWlQxSVBuOGpUYkxvMUdDZUdWRDJIeWh4bVptYXpldTdMNFRpMEs1L1gwUnNYbHl2YmhNcHJ6VkxJTnFUY0JReTlCbU9UMlF4YWZiVSs2V0w3RTVwc0xvN2VHU0FEZEl1eEh2YlJybkNiSHp2cFAyd0xJNXpqeThZTHZ6cEtmbldFcEVuTG1xbmY4bUExN01XWWY5L2R4MTEzL3g1dk1uR2JUS2haaUJ3bytkRjdRcDZ4ZUFicFFXQ3UvT3duOThiWFpTMVQ0ZmJPUUxIRnc2NkFkQ2pXclMrR05ETTN0OE5xcWlRSUNmTnl0ZXdBTXF2dmRRRFRLT2UyWDdrSGsyVElqejRLMVp2N25xcVQ3Wmp2emJ5ZjVtbC8xZk1xWXdBbW15TU9pcEVjTTdrOTdJWmVXV3JBSnZ4ajlDbzU0YVprbVMrbjNXRUg5ZGNUeDdSWDI1SkxERnFyMDYyUWJWdVVUZktVRkNWeWdhc0dLQVdHOVByV3dkL0pFZ2lRZ29MWmhtYkR5aE9ZUERQYWRvSzNzRTNydHFnYTdodUtRZW81Sm5UMW9UWDhTaWxhT29hRXovdWFyZGhsdGtyUGlGWHdmZjNqVUFMODdFeURxeHZDdVFMdEg1K2FlbU1pQnU2Y2M1SFBwOHNYWnJjdkFjZHdiOUVuckxTVXBNc0JPbjcwenRMbVdGRy90UTJCRjhQdU0xcko5dnczbzRGbjNZY1JqTE9yYmJaTXJQVU16a2UzaVY2Ukt1MDdSWDVxR255QktUTTU2YTdiVDc3bUJyenRyUXJrVGxmTDd0VjZyYTg2UTE3Z0IrWndFYnFCQ1RHRlJROVZkUFpDSnBFR0FrSjllWG01MTk5dzJpNVYzemhOYW1YMzJtd0RYcTRBOStnQ3pGNUl3S2wwd2xIR0t5Um9sTUtGYUo1NHJMTWlwdUdkek5PTFZaNVlCRmo3RXZKMjFJWkdacVlPbnU0NDQ5QmJ3ZUJycjd2SkJXZGIyOS9GTGNLWVIzUG5DU0tQSjdFellYTnpjNklVaGo3NnpVNmJTT1RlNDlKY1cxdmN0MTRrR0dIZlkrK0s1VklURWhKV2ZLNlcwWW01ejl2dktTcGxKWWFWaGR3azk2enY1QnBaNmJnQWt5bVpweUNOemRKVEpiWkdFVDJrUEYxNDExNGo3Vk85WENvZFVoZzdWWkVDcTgvMlQ0YThRVC9yblJXa0ViMkZORTc4VHZqS0dNa29PUzlUbXdWT1huS2l6QzBpTTVReUg2c0R1aGpTOExUSHozTHp3ZG50VXpMS1ZlMjNuNEFSQzhtTEJBclY5SGkyNzU4SHZsek93aHRVc1FaRnR1NGxVdUVpeFgwU3FuU2NScEFBTy8zTDNWNm91WkVBS0ZsK1pVRVNyWFA1cXpUaW9uaVRBM3REaVdiRTllZG50cmd2VFpKYW9rL0hiVlVRMGVicS9XV0VFcjlXYXBHcDJHQ1pML1lHSHdWaTBBbDlELzZWR2QyY2NuUG40eFRCY3pQZWhBcjFyMGlOektmZ1M0OHNjcVhzUWt3S200VkU0dW85OTVkR1RMSXhjNURndlBDenR0MmptZnMvZUhBQTZrV3hVQU1OWCtnY21jTUt0eHVMSVc0L1gzbjUrVG12b09XalQxK3AxUlRPcEM3YnlndmM3VlE0dXJzYXBvTjQwM21FVlZVRWh4cGJLOGM1Y2t2YkhMTGNlcmFidnZZYkxoc2JmcXFtSTc2TGJxNmpyT09MRGk0OTFTT0grOCtUcHgxUFo4VHgzS2Jqamp1VHhTQUdHTFI5ZHB5ck1YclF0Qm96ZnZNalA3Rko5dmlDNGVuSzg2cHZndDdIU2hYelJ1cXZhNGU4Risra0p0cHIwTVorVWNROGh3ZU5mMkxDdzhGeVNNQnRNMmZ3ZEtzbGh2V01CVlpUdDVtcnFzMCtNTUVzcGllMlI1aHZRNG16WU9HQXZOSHZoSEMzby9MY3o1ZnpGcGprd3Q2WCsvTitONmwrNFpHUnJkNDM3UDZaZGkweVUvWE56dHZ2empJS0ZoWVdUazlQdzhnOExVRVpROHh0Z3p6ME01UzBLbkNKN2FuczRmeE81OTM1bytFMW0vS1JnK0I2VnJMTGdWTHUrNUdvZXVhZ0VMQXFyZmZIc2hxMHQ5M0kydGpzZ3poUk9kWWRpaTdndkNVL05ycTUvd0tEbEwvZWRVOVRkaWVLa0FNc2pHZGdEL2l6UnhVeXVaTlRVb1JQZW5DTTVyODBSN2F2Z3NUalUvdjRlSTFxYTc1OGMrbjRxNzJFMTIyamxyTDc0cnBvN0oyU0YrV0JVYXZRanRKQ1ZqUkRSQUVNWm91STZTT1U0c0JMTXZKM1A3aE03U3NpWEVCdkpMNGYyRXZTNHJMcWFsWjYrcDAyRXV2dVRiT2hGSi9UWDdRSFIyNjE5WHNHRmxVM1RwTWp1Ymx6RDRmcFBxbWZ5bTg5cldZM2I0ZndXZlZKK0Q1UitSTktTRk80elgwdi9Nb2kzMzZpbFdoM09PVnB1ekIxcXVCOWYzMlN6bUVoZkgvY1hhNVplZHROL3VnQTVwM3pXSFRLM2ZGTnA0ZmIyWTZWVm5kN1dpdGpFeE5heGF3NUQ3N2EydHFMaXd0bTRzbUdHVW04TWNHejRlY0pPeXRHR3lLd2JZM2wydnQ4YUxEUlB1dmRzdGdhODNzOGU4WVh5RGZ4dklJQzQ0T0Y3OC9BQktLYW5LeXMrTmkvQzArQkZqeFhnWWJoWEJHL3E4UGwrSVl1UkVEZjcrRkNLdklWeEhLZUVuUURvTWJqYkV2dHE2TFE2Y0NibHh4VmFwY0hpMWRibWZZc2VpM25uUUh3Um91VXdtallHSXlndkgvV3lVV1ZOVGN4cm5zejBjUThvNWJHb0pWSituOVBUMHN1VklIcTdPVHZ4cTlFRXhPVHZkMWQ4VEd1dUkvSkw5KzhrOC9rUGxqOUdSVFAzVk1TRDU2VGtwU0VKVTVYSEJ6M3pXS012ZS9Xb3M0aFZydkJCc1NDN3ZhYnJVd2hyMHRkNXhFdXdQT0lOWWEvclBNd2FQNDhZMzkvSHl3WTdkZC9JMHVzWHVIakYzNVBMYkNRWEU3eEFFRHVCT3RhdENnRjFtWTFTMmFwR2NpNmdQbElCbDRmZTJHdEJxVEc4R2RnKzRjQmM1TXBrd0oxaHJQdHNjWmlZeHdOa0crUUtWTlo5UGg5YmwySzBHdHJyYWhraStGYU1jMXh6Q1NyMVNWVk9ORUtxNnBZbnNrSW1HQktCdmwxSkpPbjJvTUhuamh6QUdRcFNBM1lRL0JaTk5YVkpSZXdNZ04rZ3BpNjVCNGkvVjBkV1BLOU96anFlUElGUndjRlBwUGJsb2pQYVFOTWxWcDZlcVJXT3A3aTlYSm1qL2MzTFZXNWZNNDA0TlZkWWdzS0NzQTBEN3ExeTg5QWhKbmR2MkRFbExhMDNINmYxWCt4ZU44YlEwOUh4NGIycHMzc25VbDlPN3JJOVUvTXgvdHRrVC91ZjN6QVlVUUUvVVkzMWVwNTNSTUdnNEZENm52U2kvK0RDZFpxbVRIVHRtQTZWYUt3ckRlcHE2WFY3NmdyN1g3bkpSMlZjekxJV08zOXZNb1l1ODM5LzcxdTBZTkJIbmdzVHI5Y2J6VkY2cjcwY25CQ1pHMFRCUHlHSWxWbDVVNUhrbUxPcUJCcEw2VGh2eXRlUitpYmNWL0ZBRXEyVXJTZ0wxREQ0VHkyT3FGUXB1NTFqU3VDdktSdGp4eFZBalEybDQ1RHBHUVBVaWUvSGFpL0VRRkkrWmJWaWFCRG55bjUzU1oyci8zamtlc2E2b3diQklrcWhWbm44ckQxNk4xQ0hISjNBRDBpTldBSVIwS0o2NThGRVUyZ1R4ZWxwMHo2K0lRazZrRW1pQlkwT0gwTU0rK3BRUFJ2UFdxL3ErMG5rMU5TT3NyVkgwNmdsdXRhTERMTWU0L2d6elRVVWhYbVU4RTlUcEVBVmNyQlFPeUVCb25SRTRUa0V3Uy9ZVTU0V1dvQk1NZ2xxWXFMMHU5MG1GTVQrTjJ2ay91ZFpmNlJCeFVRYUJNZkxibXdvYi9kUHpzSnlqOGtKU2YvQU4xUGFGSDVhMTJkMDk1TXBkRThKa05VRkpuUTdXU3hIQmpOUkc5ZkQ5Qk1ITEJwVkJzci8ySjJZdE5nZllPTml6RENxdlE2Z2dSUTB5QUV4SkVCQjBOOXhBVnZIdFdtWmJ2cTJSZXJNUUtIVFRzbG1XQ0pmMjBwUDBid0h2UXQ1KzFSc01DZW41OGZtaS9WbVEzRitwNFh0ck9WcFU1UFQ3ZGRyWGhOV09rUXpEYzVtcWlveEhldk5lMVpRbDlzQUFDNnlQTmVnS3BXU1pXb2VqNGhJNEEzVXNmcGJJVEhmckhCOXU3eVlDaUZlVSt6RDd6c1Jiek1EeXBoNGZZM2k3TC9hNStzclZsMW03REl5Y2xUbnFkK0tnb3FvcjM1bFhEZXZXTCthSHBnQ2NrNzAvdFNFTHl4WVdxdFUyT09tQVk2dDhkMjlqUDJnbm1CeDJJMDYvM2laQmlKaU8vOTZlWlFJRVZQVDArd21iTmtwajc3Y1JIY2FnQVMyV2RRYnZlQlhta21HM3NWenZWN3YwSVFQWENvVisyZmI4YlA3ZUk3LzY2dUpGeGNWTllmL1hkQ0xTVldXTkNBc1lGODJRYURNRVQwRElxbWpjMWp2NlcvVlVXbUZqY1ppdHJZN0VjYlp3MWM1RzhvbGp4by9ZN3pNQlNtb0dJQXEwVlRLeGxubHBCWFEwbEpYOHdiS1R6NFB2aVowSzg1bnJ1VmpTdkdVUmV3SkhITEZpVjdKMWd4c2ppcUtrVlJFU0EvKzNrZW9jbFVmeW9kSlh2YlExK1VNczhucjdEaHR4N2dzTGxsM2tKaHVyVzE5YVY4NmVhbW1hVXpHU1RVM0crNzcveVJqZ1pkVGxZRDRnUlYvdmplMmM3NVpEOEVFUzdSMm5KUG1oMGEwcmVNenJLaURXajJ2bVprWktTbDdkOTBXbmFaVWxnZUd3bXZPejdEckwrb0s1ZGhDT3c4ZXoveGVYN3pEQjVMbEFLWkFndFFISTdMbytOWGhhWUNQMGIwQU1Ba0ZFTkJDL2U5WFVIRjZDa2swT0xpa3pEUEh3V1AzREVrZFAvVlFRZDNxM213SGlVa0pyNGhnMzBqVSs0RDJGNUhaRmw1NHIwend2bzFnc3NhVDFXZkFUV0d6VWRRd3VjcGl4cHhVck1wT0F6dnZRVklCVVdkbDNyVUNlRXBqZGYxUmsvM0ExUS9FWVJTTmV2Z2xzTVlEQWtRaXhQb25FcGdnZjRCL21LNDZUekVxaGhHLzYyZWZGL3lWaGo4eTFzNlQ5WXhmT1pMZXNwRXdOT3luR1dWa1Qyc3Q1TVVzQUQ3WUdwaFFRN21zMnozbFIxZnphbTkvc0ZrRnRSamhXcjdIRlV5T0dvc29Pdk1jSnd6VzRYTTkwaUFUQ2xIQ1lsVmRCYmFmckFzeEMrS3ZFbDVQSTVlaXNwKzVxd0hseHVmSzRlSFZ5QXdTdzM0VThoUjNqTm1DL3Q0Z2xWeCtlbWRUNEF4QVFVQUpMN3RaQVA2NUZVQ0MycG1ERUp3TnZ2K3hLdWV0RUpwVEdna0IzWDYzdzRtbGVwTG5kdzkrRXFkd0F6UzVIOWR3cUxuQVdWWm5hRXh3RkNaSWFBVENraWNYRCtROVFKNVJPcmN1RGcxUzV2VGRWT2NQeUs2Y0h1NzAyNTd5YnAzdXdmWnFYRXE0QWpUWUpmN2pWOThibmUrZXFWd3lMNVhVQkR5dVQxdnNGMjBhenZwUzB2RFNPNXdQMW9CZ2FhaEtTNk40ZVJ0U1ZEUm1DUHVQdHRrZStxV2ZNRnJSM1VOSW5uM2trcTloSndNV1ZYN1V0V0dRK2J0VFFIOEU1a256dGlubktuYXNWb21pZGRMQ2RTVmg3NnN2MzR5ckdiMUMyUzNjYWpJRzRncmExdnhZNnRaakNsU3czaTh5RGZ1ampyMmNobXViSmVQa2xSeEJHb3JLeXFHMXh3a3V5ZW9rNUZXVFBDbWQrVGxKUkdRMStTL3NRc0pDWDJmNU1RaHhjT1FEakVxS2NGT284SEdnWFJ5dm1BZ2NjNGFsY3pyT3RFTGxKMkNVdUxkS1ZoOHpQZ0daeHJlUk1XVkhCc3VJNmRrOEhmOFQ3bERpcFpvd2R3WVE1YnpaQy9xRkZVd1oycjZ2MUttVW9EclhvZHhjaktGaW9hTWpYR3FvNysvcUZpQXNRR2ZJSEY3MkpHOWVFR0dOUWpMOFhJZnZvUXZjN2lxb3FLb1lPcmxHN2hiZVF1RWNnZlo2Ymt3NnRHSWgvQ3kraTVUZ0xMb1FFU01EcTJtU1ZhYVJNQnRIMlF6UlJrWjdWcGpLWEZ4OFR0b2RmdnQ3c1BWbno5UG9TSGljb3NSRVJFMENoblRtRlBUclQyY0N1VmhQVUQ4dWlHTUFSbGlZdmx5MkdZKzEybzQ3K012bmVRaTdsaDZsSmNCbHpJWms1RFhZU2xtTUFiNGwxSjdDKzRJMnN1TkpaOGdHTXFaNkJ3YWVKcEs4Z2pJSmhSUVVhVTd2UkZkU2xYSStQaTRzckx5OFlRMCtVZ0dsM1Z2Qk41Nlg3UzFSMk8ydXZ6UjdubnFDelZWMWRWQmx4M2ZETXFnbjhmYk45ZkQ4aEg1eHgwSlNLbDVOOC9yTkhicmVxU0JpTUphTTk5T09RRXNxT1hBY09wRCtSbGdHU0lhRVplK0tCZytlMjdPcU9wc2pQc0tsZlZneUFyZno3cmg0Rzl2WkZRdElZZjUrUWlyNlJRajRuRk5PenBHbUVRQ2xVekNNNjg4YndMaDQvTVlUS0tmK3FwRXptRXVYNVBLdVQycXV6TTBCWHpvOW96QjJqbzVhMjdHQnZ6emE1UnhkRmtncXhBNE9zUjhRWmVNZUNzNkFMTnpjOUpiRTEvM3dwb2w5YmdPazE2VWN2eitVbFdvSld1ZFJsOHNqb01kdVZNd1I3SGplWG5sRGE4c245ZGxCZDVKUlZVVmhoY3lPNm9WdWVsK0ZxTTB3d2lUYnBQRFdsZElSb2xWUm9QenR1SVVKeWdnRjZWTzVLdkpBd0hPMWhwZWdnekVQbHkvSEpidElkRUlRRytXVXdGSEY3Y2cyQ2EyK2ppb2k2a3RLUk8rZHpOd2pCYVpKWDMyM2dJTmZUWCtkWk51RzhaREt3UGFNVFpnbVdIa1NtS2FEbjNiMU5MaWViVHlnNHVMcTdpNHVISFpUZWZhTHg2TDEvR3ZwSS9QQThnT0lNOGVmTEZRcmhJdCs0QWNTSUVzZnBZTE9zU252YnNzQVluUjBjQ3NYSWpheVo3LzdnbEtlbk13R3pJRnpab2FsT0hNVndIZVA1OUpRRzVicjJ2d0lyMHRaMXZsYU1PbmhRWVpUZ2tGRC9oRlRTZWF2eFVVS2k1bVZ4VW9iZ0ZBb0o5RzlFMXptRmgvdVRmdWNNYVM4TEV6TTZOM1BtOVNBRXZjd3ZRdkI2ZmQ2YktNakF3STBhOGRIc1NHYjAwOGFjTnh6czZTbmNmLzJwZ3luci9Sa1ltd3lwSDB5N0Nzc0xtQXp5aksrcHJ2aG5DY1VxNUFnRlpFdWkzZTNIemoxUC93NmhxeXpyc0pxY0NGaW1GcGRsbGlwSVVUdHVWblpBbG9JWnBFdlVYa2E2eFUvTWh1dDlURU1zYUlKdURxNnZvOHJaK3FlUHNhT2o4Zjdic3hTRGpqUGlwNjRuK3cyTWpLeGZWZFpEMjJwWXFXbXBxYXB1RWk5MUlRYWxXUEtXYU9oQzdHcm9FbjlUSTdtR0tDQVhVZTE3ZGVQSTRrRHpGU25EdlVjQ0dZZ21QcDlabG5lT3MzTFkxdDNWclNHc2pnOWNrNnlQYzA4bWxZNTNiYjFudDhwVENHcmdIdVV2bnc5M2tNRWZsMzNnNW1nNXpYZ2NrdjhGbW1mLy8rUGl1REUySDBIaHZoWXpERlR6REJhaGxWNXZJckpwVkI0RFdSRXdpaVVlVDdPc09Ucm9qNU04VGpvdmVlMFBteFEyWFFRbVEwMFdyMWtMR2pWZDR2RUlRSWprYTlqcTBLMmphVENjWUxDVGJHdnRYRFBSMTJyRmFSaElnVW41NXdNSU1QMittL0x1WTluOC8rdWRqWVU4dGlKekF5Yk95cjJNRHc1b1AyVEJoSlBQejAvdS9zcHFEWms4Zlg5Rjl2VkdwTDlGR3Jsckp5T3I0UkVZcjRlanM2T2txclFwQUQ0QWdSWDFLblJSSGlEbHgyZnRUcHlDSUtoZndERU5Lc21PT0RBVDJlKzdnRmdUSklGcjhyckxzbHJldFlyeU1Ldm5TUldWeERJeTFLbFlCQnN0YlJIQldZNGhSbDFuajdUU3J3M1djR05RS0tMTHFXM3BMT3NGMHVBbmhxZjRqL2x3SThHWHNXSEVDNnRFc1V2UU9Ka0JCM09sdE00NHNoQTFBdFJvMFM2a1JTLzNheUFNYVFuMFlWS0FhZEpxYkhoY2ZtU3FLUmkyRjhWMG5sVkFsRFRuNWVFUTRBQnJBdjl0TFRqK0hIZzRkMWhjZTY1ZUVjc2x1RDhGczJZNzlwY0FyNVpLVWxLcldWQzFXRUZEYUY5ZlQzeHhKeWxCUVZVWlhPcHNHZkVha1hoRTdVTitRUWhtWkIyR1JLUHRBbGZBUldLeFdSMVZhUlRPZUx0N1gzamhaVjFkU2NRU21Ea1lrN2VTMy9GdXNsWUxXYitESm1uWGZVODNKNHkzN1lFYnZpUnJjUzI2RUFXWTRQb0V1emNnTGVTRUtCaVFPN2lxR0RWNUFwMCtCNkpoemd2MFVlK0Nsb3dDQlFTZ0ZkclRBZk9iQ0xFczhvUVowa1lLSit6WXVsUnAzUVEwQ0ZVb0p5MkxvN25ITXZnZjZ4ekFFN1pHemJvdTMzT2J6L2YwczV1TDFBOGI4bFV2blBkRFFmZzRtK25RL3J1bjlneXVTMG1ueDh1T3VQSnNhMzZSR25DdmVvY3hGV2c3UFMxVkVpTktRTDNhQ0J5VXJHRTdiMFI2STFTdEp0b25kQTB2SHZmV20rSC9tQ3hiNGxzWENwTWg2NW44czYvMlIrZTRIMlUzSyt6M3F2bzIyTElDbFQ0QWJSV1VOWlFkbjZnQ05weUZKbUZUYzFidWJneThYa21aWDlPTUo2VlFnYU90WTlQNmNCV2JBOElHN2V2diswSmpDYUxxTW9POUVzOEx4T1U1S2dQamFVVVlNZElTditJUkliTlpGV2lSdXRjTmtUVDAwRE4waVc3NFpQd1hvditsMittbXc2Q2tFRWZrSlNvb2xyZUI3QVRoMXNhdnIrQUZaYVhWMWRXcHJHNzhyZ0Qrb3BFTUhsVWxsK3p6NjNNTWVKVGFCZzZNdkc2b1YvV2NwZDc3a25ZY2pFREpjeGpPSEwyc21IQjFiZjVxalhFclBFM1pIM1RvUlNQeHhMWE15SU16VEZGTE40YTJNMXhYSjRIUXNhR3R6K2plZWJtWm1kbkp4bzZibitIcytYTU1sRTluTFZBb0swR0NZa3BCc3VsaGR1d2R1UkNudGZnNEpiOFg5MFRzVHZZdmtCdGFPT2tJbTBCa3hqMGd2QnE2QUdjREZkQkNQK3prNzJnN2g0MTNTWldxRVI2cG1vVVUwOWcxYVBzT0ZhRVNnazZ1dnIrNGV1bmk0Yk81WWR1dEhYdU9nSENabFVhNjNHMXJyRFBITEl1VzArRktFVEVxQ3Q4Qmx5NDlBcTdwK2lXY2g4T2hMcy9wcnJpN3BxSVhLWGZySDlySnhzUDNJYXk1a2RKeVFsdVJ3dU5ZOWlsanpjalBtdDNOK0FGYnhSVWJsMU0wVUh1QWZ2OEwzcWVRZkJvUnhISVlJT1ExREd4c2FHSWxFS2wvVk1VWEZ4Y21xcXpsMWxjY2x6YTVENTVuRzJCYUlzcUk0YmZhd3RjUTFqTlJBRlNFZVk3TXgvSlZDTDNQeFNtcW5TVzVTaFpBV3JwVW1zMEF6U2pOVExCblhFNXdRYWhrbmUvbmk3SnpGMitsdkx3Slh4SVRsZ0dVSzhqMGJJYnRvVmpMTE0zOVRIajZoeHNCUDZFUjYzVmFNV2tqRXpZK0Q2VytPeUp5V21wdGg0NnYwSE41dWRRMjQ2ZU9ULzlndkdhdnkvZTVMLzd6YkNreWVJU0ZELzkrQjNHd1FBMkdTa0ZDV3J4QTBEL3c5UVN3RUNGQU1VQUFBQUNBQTVlbUZZNVhlT3E3WUJBQUEzQkFBQURBQUpBQUFBQUFBQUFBQUF0b0VBQUFBQVpHOWpkVzFsYm5RdWVHMXNWVlFGQUFjZmdlRmxVRXNCQWhRREZBQUFBQWdBdEhsaFdLWStvUTRQSVFBQVRDTUFBQm9BQ1FBQUFBQUFBQUFBQUxhQjRBRUFBRzFsWkdsaEwybHRaekUzTURreU56YzBOekV5TWpBdWNHNW5WVlFGQUFja2dPRmxVRXNCQWhRREZBQUFBQWdBKzNsaFdLMWdHRmNtQ0FBQWl3Z0FBQm9BQ1FBQUFBQUFBQUFBQUxhQkp5TUFBRzFsWkdsaEwybHRaekUzTURreU56YzBOekV5TWpJdWNHNW5WVlFGQUFlcWdPRmxVRXNCQWhRREZBQUFBQWdBOW5saFdON0F1K1N0QVFBQXd6VUFBQm9BQ1FBQUFBQUFBQUFBQUxhQmhTc0FBRzFsWkdsaEwybHRaekUzTURreU56YzBOekV5TWpRdWNHNW5WVlFGQUFlZ2dPRmxVRXNCQWhRREZBQUFBQWdBcTNsaFdON0F1K1N0QVFBQXd6VUFBQm9BQ1FBQUFBQUFBQUFBQUxhQmFpMEFBRzFsWkdsaEwybHRaekUzTURreU56YzBOekV5TWpjdWNHNW5WVlFGQUFjU2dPRmxVRXNCQWhRREZBQUFBQWdBQmFzMldOdXVlZ25vRHdBQU5CSUFBQWdBQ1FBQUFBQUFBQUFBQUxhQlR5OEFBRzF0TG1KcmFYZHBWVlFGQUFkNmJLNWxVRXNCQWhRREZBQUFBQWdBT1hwaFdMc3ZRR2JOQXdBQWNRZ0FBQThBQ1FBQUFBQUFBQUFBQUxhQlhUOEFBRzF0Y0dGblpTOXdZV2RsTG1KcGJsVlVCUUFISDRIaFpWQkxBUUlVQXhRQUFBQUlBRGw2WVZqcDhhV2w1d3dBQVBtVkFBQU5BQWtBQUFBQUFBQUFBQUMyZ1ZkREFBQndZV2RsTDNCaFoyVXVlRzFzVlZRRkFBY2ZnZUZsVUVzQkFoUURGQUFBQUFnQU9YcGhXRGlhTTVWVkFnQUF2QWtBQUJVQUNRQUFBQUFBQUFBQUFMYUJhVkFBQUhKbGJITXZjR0ZuWlY5bWIzSnRZWFJ6TG5odGJGVlVCUUFISDRIaFpWQkxBUUlVQXhRQUFBQUlBRGw2WVZnazhOdjRPZ0FBQURvQUFBQVNBQWtBQUFBQUFBQUFBQUMyZ2ZGU0FBQnlaV3h6TDNCaFoyVmZjbVZzY3k1NGJXeFZWQVVBQngrQjRXVlFTd0VDRkFNVUFBQUFDQUE1ZW1GWTYyUDc5eW9FQUFEWU93QUFDUUFKQUFBQUFBQUFBQUFBdG9GYlV3QUFkR2hsYldVdWVHMXNWVlFGQUFjZmdlRmxVRXNCQWhRREZBQUFBQWdBT1hwaFdFdHBPMFhsTEFBQW1TMEFBQTBBQ1FBQUFBQUFBQUFBQUxhQnJGY0FBSFJvZFcxaWJtRnBiQzV3Ym1kVlZBVUFCeCtCNFdWUVN3VUdBQUFBQUF3QURBQnBBd0FBdklRQUFBQUEiLAoJIkZpbGVOYW1lIiA6ICLlr7zlm74xLmVtbXgiCn0K"/>
    </extobj>
  </extobjs>
</s:customData>
</file>

<file path=customXml/itemProps1.xml><?xml version="1.0" encoding="utf-8"?>
<ds:datastoreItem xmlns:ds="http://schemas.openxmlformats.org/officeDocument/2006/customXml" ds:itemID="{2195B4EB-370A-463C-9316-D0D8C2D49641}">
  <ds:schemaRefs/>
</ds:datastoreItem>
</file>

<file path=customXml/itemProps135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396</Paragraphs>
  <Slides>52</Slides>
  <Notes>0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baseType="lpstr" size="65">
      <vt:lpstr>Arial</vt:lpstr>
      <vt:lpstr>Calibri</vt:lpstr>
      <vt:lpstr>宋体</vt:lpstr>
      <vt:lpstr>Calibri Light</vt:lpstr>
      <vt:lpstr>思源黑体 CN Light</vt:lpstr>
      <vt:lpstr>Alibaba PuHuiTi 2.0 105 Heavy</vt:lpstr>
      <vt:lpstr>思源黑体 CN Normal</vt:lpstr>
      <vt:lpstr>微软雅黑</vt:lpstr>
      <vt:lpstr>思源黑体 CN Bold</vt:lpstr>
      <vt:lpstr>幼圆</vt:lpstr>
      <vt:lpstr>OPPOSans B</vt:lpstr>
      <vt:lpstr>思源黑体 CN (标题)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2024-03-04T18:32:03.936</cp:lastPrinted>
  <dcterms:created xsi:type="dcterms:W3CDTF">2024-03-04T18:32:03Z</dcterms:created>
  <dcterms:modified xsi:type="dcterms:W3CDTF">2024-03-04T10:32:03Z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