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fntdata" ContentType="application/x-fontdata"/>
  <Default Extension="png" ContentType="image/png"/>
  <Default Extension="wmf" ContentType="image/x-wmf"/>
  <Override PartName="/customXml/item1.xml" ContentType="application/xml"/>
  <Override PartName="/customXml/itemProps1.xml" ContentType="application/vnd.openxmlformats-officedocument.customXmlProperties+xml"/>
  <Override PartName="/customXml/itemProps14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403" r:id="rId5"/>
    <p:sldId id="404" r:id="rId6"/>
    <p:sldId id="259" r:id="rId7"/>
    <p:sldId id="260" r:id="rId8"/>
    <p:sldId id="2105" r:id="rId9"/>
    <p:sldId id="262" r:id="rId10"/>
    <p:sldId id="263" r:id="rId11"/>
    <p:sldId id="3267" r:id="rId12"/>
    <p:sldId id="3804" r:id="rId13"/>
    <p:sldId id="3805" r:id="rId14"/>
    <p:sldId id="3806" r:id="rId15"/>
    <p:sldId id="3807" r:id="rId16"/>
    <p:sldId id="3808" r:id="rId17"/>
    <p:sldId id="3850" r:id="rId18"/>
    <p:sldId id="3851" r:id="rId19"/>
    <p:sldId id="3852" r:id="rId20"/>
    <p:sldId id="3853" r:id="rId21"/>
    <p:sldId id="3854" r:id="rId22"/>
    <p:sldId id="3549" r:id="rId23"/>
    <p:sldId id="3855" r:id="rId24"/>
    <p:sldId id="3895" r:id="rId25"/>
    <p:sldId id="3896" r:id="rId26"/>
    <p:sldId id="3897" r:id="rId27"/>
    <p:sldId id="3936" r:id="rId28"/>
    <p:sldId id="3937" r:id="rId29"/>
    <p:sldId id="3938" r:id="rId30"/>
    <p:sldId id="3939" r:id="rId31"/>
    <p:sldId id="303" r:id="rId32"/>
    <p:sldId id="304" r:id="rId33"/>
    <p:sldId id="3941" r:id="rId34"/>
    <p:sldId id="3942" r:id="rId35"/>
    <p:sldId id="3943" r:id="rId36"/>
    <p:sldId id="3944" r:id="rId37"/>
    <p:sldId id="3945" r:id="rId38"/>
    <p:sldId id="3946" r:id="rId39"/>
    <p:sldId id="320" r:id="rId40"/>
    <p:sldId id="3980" r:id="rId41"/>
    <p:sldId id="3981" r:id="rId42"/>
    <p:sldId id="3982" r:id="rId43"/>
    <p:sldId id="3983" r:id="rId44"/>
    <p:sldId id="3984" r:id="rId45"/>
    <p:sldId id="261" r:id="rId46"/>
  </p:sldIdLst>
  <p:sldSz cx="12192000" cy="6858000"/>
  <p:notesSz cx="7103745" cy="10234295"/>
  <p:embeddedFontLst>
    <p:embeddedFont>
      <p:font typeface="思源黑体 CN Normal" panose="02010600030101010101" charset="-122"/>
      <p:regular r:id="rId48"/>
    </p:embeddedFont>
    <p:embeddedFont>
      <p:font typeface="微软雅黑" panose="020B0503020204020204" charset="-122"/>
      <p:regular r:id="rId49"/>
    </p:embeddedFont>
    <p:embeddedFont>
      <p:font typeface="幼圆" panose="02010509060101010101" charset="-122"/>
      <p:regular r:id="rId51"/>
    </p:embeddedFont>
    <p:embeddedFont>
      <p:font typeface="华文楷体" panose="02010600040101010101" pitchFamily="2" charset="-122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  <p:embeddedFont>
      <p:font typeface="华文隶书" panose="02010800040101010101" charset="-122"/>
      <p:regular r:id="rId57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0" userDrawn="1">
          <p15:clr>
            <a:srgbClr val="A4A3A4"/>
          </p15:clr>
        </p15:guide>
        <p15:guide id="2" pos="39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00" d="100"/>
          <a:sy n="100" d="100"/>
        </p:scale>
        <p:origin x="1080" y="90"/>
      </p:cViewPr>
      <p:guideLst>
        <p:guide orient="horz" pos="2070"/>
        <p:guide pos="39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0" cy="720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tags" Target="tags/tag141.xml" /><Relationship Id="rId48" Type="http://schemas.openxmlformats.org/officeDocument/2006/relationships/font" Target="fonts/font1.fntdata" /><Relationship Id="rId49" Type="http://schemas.openxmlformats.org/officeDocument/2006/relationships/font" Target="fonts/font2.fntdata" /><Relationship Id="rId5" Type="http://schemas.openxmlformats.org/officeDocument/2006/relationships/slide" Target="slides/slide1.xml" /><Relationship Id="rId50" Type="http://schemas.openxmlformats.org/officeDocument/2006/relationships/customXmlProps" Target="../customXml/itemProps141.xml" /><Relationship Id="rId51" Type="http://schemas.openxmlformats.org/officeDocument/2006/relationships/font" Target="fonts/font3.fntdata" /><Relationship Id="rId52" Type="http://schemas.openxmlformats.org/officeDocument/2006/relationships/font" Target="fonts/font4.fntdata" /><Relationship Id="rId53" Type="http://schemas.openxmlformats.org/officeDocument/2006/relationships/font" Target="fonts/font5.fntdata" /><Relationship Id="rId54" Type="http://schemas.openxmlformats.org/officeDocument/2006/relationships/font" Target="fonts/font6.fntdata" /><Relationship Id="rId55" Type="http://schemas.openxmlformats.org/officeDocument/2006/relationships/font" Target="fonts/font7.fntdata" /><Relationship Id="rId56" Type="http://schemas.openxmlformats.org/officeDocument/2006/relationships/font" Target="fonts/font8.fntdata" /><Relationship Id="rId57" Type="http://schemas.openxmlformats.org/officeDocument/2006/relationships/font" Target="fonts/font9.fntdata" /><Relationship Id="rId58" Type="http://schemas.openxmlformats.org/officeDocument/2006/relationships/presProps" Target="presProps.xml" /><Relationship Id="rId59" Type="http://schemas.openxmlformats.org/officeDocument/2006/relationships/viewProps" Target="viewProps.xml" /><Relationship Id="rId6" Type="http://schemas.openxmlformats.org/officeDocument/2006/relationships/slide" Target="slides/slide2.xml" /><Relationship Id="rId60" Type="http://schemas.openxmlformats.org/officeDocument/2006/relationships/theme" Target="theme/theme1.xml" /><Relationship Id="rId61" Type="http://schemas.openxmlformats.org/officeDocument/2006/relationships/tableStyles" Target="tableStyles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9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image" Target="file:///D:\qq&#25991;&#20214;\712321467\Image\C2C\Image2\%7b75232B38-A165-1FB7-499C-2E1C792CACB5%7d.png" TargetMode="Externa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/>
        </p:nvPicPr>
        <p:blipFill>
          <a:blip r:embed="rId12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6.xml" /><Relationship Id="rId4" Type="http://schemas.openxmlformats.org/officeDocument/2006/relationships/tags" Target="../tags/tag7.xml" /><Relationship Id="rId5" Type="http://schemas.openxmlformats.org/officeDocument/2006/relationships/image" Target="../media/image9.jpeg" /><Relationship Id="rId6" Type="http://schemas.openxmlformats.org/officeDocument/2006/relationships/image" Target="../media/image10.jpeg" /><Relationship Id="rId7" Type="http://schemas.openxmlformats.org/officeDocument/2006/relationships/image" Target="../media/image11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1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13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8.xml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Relationship Id="rId6" Type="http://schemas.openxmlformats.org/officeDocument/2006/relationships/oleObject" Target="../embeddings/oleObject1.bin" TargetMode="Internal" /><Relationship Id="rId7" Type="http://schemas.openxmlformats.org/officeDocument/2006/relationships/image" Target="../media/image17.wmf" /><Relationship Id="rId8" Type="http://schemas.openxmlformats.org/officeDocument/2006/relationships/vmlDrawing" Target="../drawings/vmlDrawing1.v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image" Target="../media/image18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Relationship Id="rId6" Type="http://schemas.openxmlformats.org/officeDocument/2006/relationships/tags" Target="../tags/tag2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mlDrawing" Target="../drawings/vmlDrawing2.vml" /><Relationship Id="rId2" Type="http://schemas.openxmlformats.org/officeDocument/2006/relationships/image" Target="../media/image3.png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oleObject" Target="../embeddings/oleObject2.bin" TargetMode="Internal" /><Relationship Id="rId7" Type="http://schemas.openxmlformats.org/officeDocument/2006/relationships/image" Target="../media/image19.wmf" /><Relationship Id="rId8" Type="http://schemas.openxmlformats.org/officeDocument/2006/relationships/tags" Target="../tags/tag24.xml" /><Relationship Id="rId9" Type="http://schemas.openxmlformats.org/officeDocument/2006/relationships/image" Target="../media/image20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Relationship Id="rId4" Type="http://schemas.openxmlformats.org/officeDocument/2006/relationships/tags" Target="../tags/tag25.xml" /><Relationship Id="rId5" Type="http://schemas.openxmlformats.org/officeDocument/2006/relationships/tags" Target="../tags/tag2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.xml" /><Relationship Id="rId3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5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tags" Target="../tags/tag34.xml" /><Relationship Id="rId14" Type="http://schemas.openxmlformats.org/officeDocument/2006/relationships/tags" Target="../tags/tag35.xml" /><Relationship Id="rId15" Type="http://schemas.openxmlformats.org/officeDocument/2006/relationships/tags" Target="../tags/tag36.xml" /><Relationship Id="rId16" Type="http://schemas.openxmlformats.org/officeDocument/2006/relationships/tags" Target="../tags/tag37.xml" /><Relationship Id="rId2" Type="http://schemas.openxmlformats.org/officeDocument/2006/relationships/image" Target="../media/image21.png" /><Relationship Id="rId3" Type="http://schemas.openxmlformats.org/officeDocument/2006/relationships/tags" Target="../tags/tag27.xml" /><Relationship Id="rId4" Type="http://schemas.openxmlformats.org/officeDocument/2006/relationships/image" Target="../media/image23.png" /><Relationship Id="rId5" Type="http://schemas.openxmlformats.org/officeDocument/2006/relationships/tags" Target="../tags/tag28.xml" /><Relationship Id="rId6" Type="http://schemas.openxmlformats.org/officeDocument/2006/relationships/tags" Target="../tags/tag29.xml" /><Relationship Id="rId7" Type="http://schemas.openxmlformats.org/officeDocument/2006/relationships/image" Target="../media/image24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Relationship Id="rId4" Type="http://schemas.openxmlformats.org/officeDocument/2006/relationships/tags" Target="../tags/tag38.xml" /><Relationship Id="rId5" Type="http://schemas.openxmlformats.org/officeDocument/2006/relationships/tags" Target="../tags/tag39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Relationship Id="rId3" Type="http://schemas.openxmlformats.org/officeDocument/2006/relationships/tags" Target="../tags/tag40.xml" /><Relationship Id="rId4" Type="http://schemas.openxmlformats.org/officeDocument/2006/relationships/image" Target="../media/image26.png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ags" Target="../tags/tag4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0.xml" /><Relationship Id="rId11" Type="http://schemas.openxmlformats.org/officeDocument/2006/relationships/tags" Target="../tags/tag51.xml" /><Relationship Id="rId12" Type="http://schemas.openxmlformats.org/officeDocument/2006/relationships/tags" Target="../tags/tag52.xml" /><Relationship Id="rId13" Type="http://schemas.openxmlformats.org/officeDocument/2006/relationships/tags" Target="../tags/tag53.xml" /><Relationship Id="rId14" Type="http://schemas.openxmlformats.org/officeDocument/2006/relationships/tags" Target="../tags/tag54.xml" /><Relationship Id="rId2" Type="http://schemas.openxmlformats.org/officeDocument/2006/relationships/image" Target="../media/image21.png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image" Target="../media/image27.png" /><Relationship Id="rId7" Type="http://schemas.openxmlformats.org/officeDocument/2006/relationships/image" Target="../media/image28.png" /><Relationship Id="rId8" Type="http://schemas.openxmlformats.org/officeDocument/2006/relationships/tags" Target="../tags/tag48.xml" /><Relationship Id="rId9" Type="http://schemas.openxmlformats.org/officeDocument/2006/relationships/tags" Target="../tags/tag4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Relationship Id="rId4" Type="http://schemas.openxmlformats.org/officeDocument/2006/relationships/tags" Target="../tags/tag55.xml" /><Relationship Id="rId5" Type="http://schemas.openxmlformats.org/officeDocument/2006/relationships/tags" Target="../tags/tag5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1.png" /><Relationship Id="rId11" Type="http://schemas.openxmlformats.org/officeDocument/2006/relationships/tags" Target="../tags/tag62.xml" /><Relationship Id="rId12" Type="http://schemas.openxmlformats.org/officeDocument/2006/relationships/tags" Target="../tags/tag63.xml" /><Relationship Id="rId13" Type="http://schemas.openxmlformats.org/officeDocument/2006/relationships/tags" Target="../tags/tag64.xml" /><Relationship Id="rId14" Type="http://schemas.openxmlformats.org/officeDocument/2006/relationships/tags" Target="../tags/tag65.xml" /><Relationship Id="rId15" Type="http://schemas.openxmlformats.org/officeDocument/2006/relationships/tags" Target="../tags/tag66.xml" /><Relationship Id="rId16" Type="http://schemas.openxmlformats.org/officeDocument/2006/relationships/tags" Target="../tags/tag67.xml" /><Relationship Id="rId2" Type="http://schemas.openxmlformats.org/officeDocument/2006/relationships/image" Target="../media/image21.png" /><Relationship Id="rId3" Type="http://schemas.openxmlformats.org/officeDocument/2006/relationships/tags" Target="../tags/tag57.xml" /><Relationship Id="rId4" Type="http://schemas.openxmlformats.org/officeDocument/2006/relationships/tags" Target="../tags/tag58.xml" /><Relationship Id="rId5" Type="http://schemas.openxmlformats.org/officeDocument/2006/relationships/tags" Target="../tags/tag59.xml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tags" Target="../tags/tag60.xml" /><Relationship Id="rId9" Type="http://schemas.openxmlformats.org/officeDocument/2006/relationships/tags" Target="../tags/tag6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Relationship Id="rId4" Type="http://schemas.openxmlformats.org/officeDocument/2006/relationships/tags" Target="../tags/tag68.xml" /><Relationship Id="rId5" Type="http://schemas.openxmlformats.org/officeDocument/2006/relationships/tags" Target="../tags/tag69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7.png" /><Relationship Id="rId11" Type="http://schemas.openxmlformats.org/officeDocument/2006/relationships/image" Target="../media/image38.png" /><Relationship Id="rId12" Type="http://schemas.openxmlformats.org/officeDocument/2006/relationships/image" Target="../media/image39.png" /><Relationship Id="rId13" Type="http://schemas.openxmlformats.org/officeDocument/2006/relationships/tags" Target="../tags/tag72.xml" /><Relationship Id="rId14" Type="http://schemas.openxmlformats.org/officeDocument/2006/relationships/tags" Target="../tags/tag73.xml" /><Relationship Id="rId15" Type="http://schemas.openxmlformats.org/officeDocument/2006/relationships/image" Target="../media/image40.png" /><Relationship Id="rId2" Type="http://schemas.openxmlformats.org/officeDocument/2006/relationships/image" Target="../media/image21.png" /><Relationship Id="rId3" Type="http://schemas.openxmlformats.org/officeDocument/2006/relationships/tags" Target="../tags/tag70.xml" /><Relationship Id="rId4" Type="http://schemas.openxmlformats.org/officeDocument/2006/relationships/image" Target="../media/image32.png" /><Relationship Id="rId5" Type="http://schemas.openxmlformats.org/officeDocument/2006/relationships/image" Target="../media/image33.png" /><Relationship Id="rId6" Type="http://schemas.openxmlformats.org/officeDocument/2006/relationships/image" Target="../media/image34.png" /><Relationship Id="rId7" Type="http://schemas.openxmlformats.org/officeDocument/2006/relationships/image" Target="../media/image35.png" /><Relationship Id="rId8" Type="http://schemas.openxmlformats.org/officeDocument/2006/relationships/tags" Target="../tags/tag71.xml" /><Relationship Id="rId9" Type="http://schemas.openxmlformats.org/officeDocument/2006/relationships/image" Target="../media/image36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74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tags" Target="../tags/tag75.xml" /><Relationship Id="rId5" Type="http://schemas.openxmlformats.org/officeDocument/2006/relationships/tags" Target="../tags/tag76.xml" /><Relationship Id="rId6" Type="http://schemas.openxmlformats.org/officeDocument/2006/relationships/tags" Target="../tags/tag77.xml" /><Relationship Id="rId7" Type="http://schemas.openxmlformats.org/officeDocument/2006/relationships/image" Target="../media/image41.jpeg" /><Relationship Id="rId8" Type="http://schemas.openxmlformats.org/officeDocument/2006/relationships/image" Target="../media/image4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46.png" /><Relationship Id="rId11" Type="http://schemas.openxmlformats.org/officeDocument/2006/relationships/image" Target="../media/image47.jpeg" /><Relationship Id="rId12" Type="http://schemas.openxmlformats.org/officeDocument/2006/relationships/image" Target="../media/image48.png" /><Relationship Id="rId13" Type="http://schemas.openxmlformats.org/officeDocument/2006/relationships/image" Target="../media/image49.jpeg" /><Relationship Id="rId14" Type="http://schemas.openxmlformats.org/officeDocument/2006/relationships/image" Target="../media/image50.png" /><Relationship Id="rId15" Type="http://schemas.openxmlformats.org/officeDocument/2006/relationships/image" Target="../media/image51.jpeg" /><Relationship Id="rId16" Type="http://schemas.openxmlformats.org/officeDocument/2006/relationships/image" Target="../media/image52.png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.png" /><Relationship Id="rId4" Type="http://schemas.openxmlformats.org/officeDocument/2006/relationships/tags" Target="../tags/tag78.xml" /><Relationship Id="rId5" Type="http://schemas.openxmlformats.org/officeDocument/2006/relationships/tags" Target="../tags/tag79.xml" /><Relationship Id="rId6" Type="http://schemas.openxmlformats.org/officeDocument/2006/relationships/tags" Target="../tags/tag80.xml" /><Relationship Id="rId7" Type="http://schemas.openxmlformats.org/officeDocument/2006/relationships/image" Target="../media/image43.jpeg" /><Relationship Id="rId8" Type="http://schemas.openxmlformats.org/officeDocument/2006/relationships/image" Target="../media/image44.jpeg" /><Relationship Id="rId9" Type="http://schemas.openxmlformats.org/officeDocument/2006/relationships/image" Target="../media/image45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3.png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image" Target="../media/image53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3.png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tags" Target="../tags/tag86.xml" /><Relationship Id="rId7" Type="http://schemas.openxmlformats.org/officeDocument/2006/relationships/tags" Target="../tags/tag87.xml" /><Relationship Id="rId8" Type="http://schemas.openxmlformats.org/officeDocument/2006/relationships/image" Target="../media/image5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3.png" /><Relationship Id="rId4" Type="http://schemas.openxmlformats.org/officeDocument/2006/relationships/tags" Target="../tags/tag88.xml" /><Relationship Id="rId5" Type="http://schemas.openxmlformats.org/officeDocument/2006/relationships/tags" Target="../tags/tag89.xml" /><Relationship Id="rId6" Type="http://schemas.openxmlformats.org/officeDocument/2006/relationships/image" Target="../media/image55.png" /><Relationship Id="rId7" Type="http://schemas.openxmlformats.org/officeDocument/2006/relationships/image" Target="../media/image5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3.png" /><Relationship Id="rId4" Type="http://schemas.openxmlformats.org/officeDocument/2006/relationships/tags" Target="../tags/tag90.xml" /><Relationship Id="rId5" Type="http://schemas.openxmlformats.org/officeDocument/2006/relationships/tags" Target="../tags/tag91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3.png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57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Relationship Id="rId3" Type="http://schemas.openxmlformats.org/officeDocument/2006/relationships/image" Target="../media/image3.png" /><Relationship Id="rId4" Type="http://schemas.openxmlformats.org/officeDocument/2006/relationships/image" Target="../media/image22.png" /><Relationship Id="rId5" Type="http://schemas.openxmlformats.org/officeDocument/2006/relationships/tags" Target="../tags/tag94.xml" /><Relationship Id="rId6" Type="http://schemas.openxmlformats.org/officeDocument/2006/relationships/tags" Target="../tags/tag95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0.xml" /><Relationship Id="rId11" Type="http://schemas.openxmlformats.org/officeDocument/2006/relationships/image" Target="../media/image60.png" /><Relationship Id="rId12" Type="http://schemas.openxmlformats.org/officeDocument/2006/relationships/tags" Target="../tags/tag101.xml" /><Relationship Id="rId13" Type="http://schemas.openxmlformats.org/officeDocument/2006/relationships/tags" Target="../tags/tag102.xml" /><Relationship Id="rId14" Type="http://schemas.openxmlformats.org/officeDocument/2006/relationships/tags" Target="../tags/tag103.xml" /><Relationship Id="rId15" Type="http://schemas.openxmlformats.org/officeDocument/2006/relationships/tags" Target="../tags/tag104.xml" /><Relationship Id="rId2" Type="http://schemas.openxmlformats.org/officeDocument/2006/relationships/image" Target="../media/image21.png" /><Relationship Id="rId3" Type="http://schemas.openxmlformats.org/officeDocument/2006/relationships/image" Target="../media/image3.png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image" Target="../media/image58.png" /><Relationship Id="rId8" Type="http://schemas.openxmlformats.org/officeDocument/2006/relationships/image" Target="../media/image59.png" /><Relationship Id="rId9" Type="http://schemas.openxmlformats.org/officeDocument/2006/relationships/tags" Target="../tags/tag99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9.xml" /><Relationship Id="rId11" Type="http://schemas.openxmlformats.org/officeDocument/2006/relationships/image" Target="../media/image63.png" /><Relationship Id="rId12" Type="http://schemas.openxmlformats.org/officeDocument/2006/relationships/tags" Target="../tags/tag110.xml" /><Relationship Id="rId13" Type="http://schemas.openxmlformats.org/officeDocument/2006/relationships/tags" Target="../tags/tag111.xml" /><Relationship Id="rId14" Type="http://schemas.openxmlformats.org/officeDocument/2006/relationships/tags" Target="../tags/tag112.xml" /><Relationship Id="rId15" Type="http://schemas.openxmlformats.org/officeDocument/2006/relationships/tags" Target="../tags/tag113.xml" /><Relationship Id="rId16" Type="http://schemas.openxmlformats.org/officeDocument/2006/relationships/tags" Target="../tags/tag114.xml" /><Relationship Id="rId17" Type="http://schemas.openxmlformats.org/officeDocument/2006/relationships/tags" Target="../tags/tag115.xml" /><Relationship Id="rId2" Type="http://schemas.openxmlformats.org/officeDocument/2006/relationships/image" Target="../media/image21.png" /><Relationship Id="rId3" Type="http://schemas.openxmlformats.org/officeDocument/2006/relationships/image" Target="../media/image3.png" /><Relationship Id="rId4" Type="http://schemas.openxmlformats.org/officeDocument/2006/relationships/tags" Target="../tags/tag105.xml" /><Relationship Id="rId5" Type="http://schemas.openxmlformats.org/officeDocument/2006/relationships/image" Target="../media/image61.png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image" Target="../media/image62.png" /><Relationship Id="rId9" Type="http://schemas.openxmlformats.org/officeDocument/2006/relationships/tags" Target="../tags/tag108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Relationship Id="rId3" Type="http://schemas.openxmlformats.org/officeDocument/2006/relationships/image" Target="../media/image3.png" /><Relationship Id="rId4" Type="http://schemas.openxmlformats.org/officeDocument/2006/relationships/image" Target="../media/image22.png" /><Relationship Id="rId5" Type="http://schemas.openxmlformats.org/officeDocument/2006/relationships/tags" Target="../tags/tag116.xml" /><Relationship Id="rId6" Type="http://schemas.openxmlformats.org/officeDocument/2006/relationships/tags" Target="../tags/tag117.xml" /><Relationship Id="rId7" Type="http://schemas.openxmlformats.org/officeDocument/2006/relationships/image" Target="../media/image6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3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67.png" /><Relationship Id="rId11" Type="http://schemas.openxmlformats.org/officeDocument/2006/relationships/tags" Target="../tags/tag122.xml" /><Relationship Id="rId12" Type="http://schemas.openxmlformats.org/officeDocument/2006/relationships/tags" Target="../tags/tag123.xml" /><Relationship Id="rId13" Type="http://schemas.openxmlformats.org/officeDocument/2006/relationships/tags" Target="../tags/tag124.xml" /><Relationship Id="rId14" Type="http://schemas.openxmlformats.org/officeDocument/2006/relationships/tags" Target="../tags/tag125.xml" /><Relationship Id="rId15" Type="http://schemas.openxmlformats.org/officeDocument/2006/relationships/tags" Target="../tags/tag126.xml" /><Relationship Id="rId16" Type="http://schemas.openxmlformats.org/officeDocument/2006/relationships/tags" Target="../tags/tag127.xml" /><Relationship Id="rId17" Type="http://schemas.openxmlformats.org/officeDocument/2006/relationships/tags" Target="../tags/tag128.xml" /><Relationship Id="rId18" Type="http://schemas.openxmlformats.org/officeDocument/2006/relationships/tags" Target="../tags/tag129.xml" /><Relationship Id="rId2" Type="http://schemas.openxmlformats.org/officeDocument/2006/relationships/image" Target="../media/image21.png" /><Relationship Id="rId3" Type="http://schemas.openxmlformats.org/officeDocument/2006/relationships/image" Target="../media/image3.png" /><Relationship Id="rId4" Type="http://schemas.openxmlformats.org/officeDocument/2006/relationships/tags" Target="../tags/tag118.xml" /><Relationship Id="rId5" Type="http://schemas.openxmlformats.org/officeDocument/2006/relationships/image" Target="../media/image65.png" /><Relationship Id="rId6" Type="http://schemas.openxmlformats.org/officeDocument/2006/relationships/tags" Target="../tags/tag119.xml" /><Relationship Id="rId7" Type="http://schemas.openxmlformats.org/officeDocument/2006/relationships/tags" Target="../tags/tag120.xml" /><Relationship Id="rId8" Type="http://schemas.openxmlformats.org/officeDocument/2006/relationships/image" Target="../media/image66.png" /><Relationship Id="rId9" Type="http://schemas.openxmlformats.org/officeDocument/2006/relationships/tags" Target="../tags/tag121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70.png" /><Relationship Id="rId11" Type="http://schemas.openxmlformats.org/officeDocument/2006/relationships/tags" Target="../tags/tag134.xml" /><Relationship Id="rId12" Type="http://schemas.openxmlformats.org/officeDocument/2006/relationships/tags" Target="../tags/tag135.xml" /><Relationship Id="rId13" Type="http://schemas.openxmlformats.org/officeDocument/2006/relationships/tags" Target="../tags/tag136.xml" /><Relationship Id="rId14" Type="http://schemas.openxmlformats.org/officeDocument/2006/relationships/tags" Target="../tags/tag137.xml" /><Relationship Id="rId15" Type="http://schemas.openxmlformats.org/officeDocument/2006/relationships/tags" Target="../tags/tag138.xml" /><Relationship Id="rId16" Type="http://schemas.openxmlformats.org/officeDocument/2006/relationships/tags" Target="../tags/tag139.xml" /><Relationship Id="rId2" Type="http://schemas.openxmlformats.org/officeDocument/2006/relationships/image" Target="../media/image21.png" /><Relationship Id="rId3" Type="http://schemas.openxmlformats.org/officeDocument/2006/relationships/image" Target="../media/image3.png" /><Relationship Id="rId4" Type="http://schemas.openxmlformats.org/officeDocument/2006/relationships/tags" Target="../tags/tag130.xml" /><Relationship Id="rId5" Type="http://schemas.openxmlformats.org/officeDocument/2006/relationships/image" Target="../media/image68.png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image" Target="../media/image69.png" /><Relationship Id="rId9" Type="http://schemas.openxmlformats.org/officeDocument/2006/relationships/tags" Target="../tags/tag133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0.xml" /><Relationship Id="rId3" Type="http://schemas.openxmlformats.org/officeDocument/2006/relationships/image" Target="../media/image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5.xml" /><Relationship Id="rId4" Type="http://schemas.openxmlformats.org/officeDocument/2006/relationships/image" Target="../media/image5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6.png" /><Relationship Id="rId4" Type="http://schemas.openxmlformats.org/officeDocument/2006/relationships/image" Target="../media/image7.png" /><Relationship Id="rId5" Type="http://schemas.openxmlformats.org/officeDocument/2006/relationships/image" Target="../media/image8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74B5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42" name="椭圆 41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5594" y="1634391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30528" y="2664373"/>
            <a:ext cx="5983605" cy="10985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物理</a:t>
            </a:r>
            <a:r>
              <a:rPr 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（全国通用）</a:t>
            </a:r>
            <a:endParaRPr lang="zh-CN" sz="60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cxnSp>
        <p:nvCxnSpPr>
          <p:cNvPr id="46" name="直接连接符 45" title=""/>
          <p:cNvCxnSpPr/>
          <p:nvPr/>
        </p:nvCxnSpPr>
        <p:spPr>
          <a:xfrm>
            <a:off x="2820241" y="2240761"/>
            <a:ext cx="2281555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 title=""/>
          <p:cNvSpPr/>
          <p:nvPr/>
        </p:nvSpPr>
        <p:spPr>
          <a:xfrm>
            <a:off x="834390" y="4698365"/>
            <a:ext cx="2218690" cy="53975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0" name="TextBox 5" title=""/>
          <p:cNvSpPr txBox="1"/>
          <p:nvPr/>
        </p:nvSpPr>
        <p:spPr>
          <a:xfrm>
            <a:off x="1138090" y="4779106"/>
            <a:ext cx="1295400" cy="3784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讲师：</a:t>
            </a:r>
            <a:r>
              <a:rPr lang="en-US" altLang="zh-CN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xxx</a:t>
            </a:r>
            <a:endParaRPr lang="en-US" altLang="zh-CN" sz="1865" b="1">
              <a:solidFill>
                <a:schemeClr val="bg1"/>
              </a:solidFill>
              <a:latin typeface="思源黑体 CN Normal" panose="02010600030101010101" charset="-122"/>
              <a:ea typeface="思源黑体 CN Normal" panose="02010600030101010101" charset="-122"/>
              <a:cs typeface="思源黑体 CN Normal" panose="0201060003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95" y="1454150"/>
            <a:ext cx="2719705" cy="3524885"/>
          </a:xfrm>
          <a:prstGeom prst="rect">
            <a:avLst/>
          </a:prstGeom>
        </p:spPr>
      </p:pic>
      <p:sp>
        <p:nvSpPr>
          <p:cNvPr id="4" name="文本框 3" title=""/>
          <p:cNvSpPr txBox="1"/>
          <p:nvPr/>
        </p:nvSpPr>
        <p:spPr>
          <a:xfrm>
            <a:off x="2130434" y="1649818"/>
            <a:ext cx="4130675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中考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一轮复习讲练测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2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三、杠杆作图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3"/>
            </p:custDataLst>
          </p:nvPr>
        </p:nvSpPr>
        <p:spPr>
          <a:xfrm>
            <a:off x="292735" y="1382395"/>
            <a:ext cx="22593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b="1" kern="100">
                <a:latin typeface="微软雅黑" panose="020b0503020204020204" charset="-122"/>
                <a:ea typeface="微软雅黑" panose="020b0503020204020204" charset="-122"/>
                <a:cs typeface="华文楷体" panose="02010600040101010101" pitchFamily="2" charset="-122"/>
                <a:sym typeface="+mn-ea"/>
              </a:rPr>
              <a:t>（1）力臂的画法</a:t>
            </a:r>
            <a:endParaRPr lang="zh-CN" altLang="en-US" b="1" kern="100">
              <a:latin typeface="微软雅黑" panose="020b0503020204020204" charset="-122"/>
              <a:ea typeface="微软雅黑" panose="020b0503020204020204" charset="-122"/>
              <a:cs typeface="华文楷体" panose="02010600040101010101" pitchFamily="2" charset="-122"/>
              <a:sym typeface="+mn-ea"/>
            </a:endParaRPr>
          </a:p>
        </p:txBody>
      </p:sp>
      <p:graphicFrame>
        <p:nvGraphicFramePr>
          <p:cNvPr id="10" name="表格 9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92735" y="2014855"/>
          <a:ext cx="11122660" cy="4551680"/>
        </p:xfrm>
        <a:graphic>
          <a:graphicData uri="http://schemas.openxmlformats.org/drawingml/2006/table">
            <a:tbl>
              <a:tblPr/>
              <a:tblGrid>
                <a:gridCol w="2975610"/>
                <a:gridCol w="3340735"/>
                <a:gridCol w="4806315"/>
              </a:tblGrid>
              <a:tr h="49593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步骤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画法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图示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</a:tr>
              <a:tr h="99123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第一步：确定支点O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先假设杠杆转动，则杠杆上相对静止的点即为支点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653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第二步：确定动力和阻力的作用线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从动力、阻力作用点沿力的方向分别画直线或反向延长线即动力、阻力的作用线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797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第三步：画出动力臂和阻力臂，并标注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从支点向力的作用线作垂线段，在垂线段旁标注力臂的名称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8298815" y="2613025"/>
            <a:ext cx="1532890" cy="746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8298815" y="3641725"/>
            <a:ext cx="1717675" cy="1237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8186420" y="5061585"/>
            <a:ext cx="2109470" cy="127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三、杠杆作图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292735" y="1382395"/>
            <a:ext cx="114871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2000" b="1" kern="100">
                <a:latin typeface="微软雅黑" panose="020b0503020204020204" charset="-122"/>
                <a:ea typeface="微软雅黑" panose="020b0503020204020204" charset="-122"/>
                <a:cs typeface="华文楷体" panose="02010600040101010101" pitchFamily="2" charset="-122"/>
                <a:sym typeface="+mn-ea"/>
              </a:rPr>
              <a:t>（2）画杠杆的力臂时需要注意的事项</a:t>
            </a:r>
            <a:endParaRPr lang="zh-CN" altLang="en-US" sz="2000" b="1" kern="100">
              <a:latin typeface="微软雅黑" panose="020b0503020204020204" charset="-122"/>
              <a:ea typeface="微软雅黑" panose="020b0503020204020204" charset="-122"/>
              <a:cs typeface="华文楷体" panose="02010600040101010101" pitchFamily="2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  <a:cs typeface="华文楷体" panose="02010600040101010101" pitchFamily="2" charset="-122"/>
                <a:sym typeface="+mn-ea"/>
              </a:rPr>
              <a:t>①力臂是支点到力的作用线的距离，是支点到力的作用线的垂线段，不能把力的作用点到支点的距离作为力臂，不要出现如图所示的错误。</a:t>
            </a:r>
            <a:endParaRPr lang="zh-CN" altLang="en-US" sz="2000" kern="100">
              <a:latin typeface="微软雅黑" panose="020b0503020204020204" charset="-122"/>
              <a:ea typeface="微软雅黑" panose="020b0503020204020204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2" name="图片 143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75" y="3107690"/>
            <a:ext cx="9373235" cy="2283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三、杠杆作图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292735" y="1382395"/>
            <a:ext cx="114871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2000" b="1" kern="100">
                <a:latin typeface="微软雅黑" panose="020b0503020204020204" charset="-122"/>
                <a:ea typeface="微软雅黑" panose="020b0503020204020204" charset="-122"/>
                <a:cs typeface="华文楷体" panose="02010600040101010101" pitchFamily="2" charset="-122"/>
                <a:sym typeface="+mn-ea"/>
              </a:rPr>
              <a:t>（2）画杠杆的力臂时需要注意的事项</a:t>
            </a:r>
            <a:endParaRPr lang="zh-CN" altLang="en-US" sz="2000" b="1" kern="100">
              <a:latin typeface="微软雅黑" panose="020b0503020204020204" charset="-122"/>
              <a:ea typeface="微软雅黑" panose="020b0503020204020204" charset="-122"/>
              <a:cs typeface="华文楷体" panose="02010600040101010101" pitchFamily="2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  <a:cs typeface="华文楷体" panose="02010600040101010101" pitchFamily="2" charset="-122"/>
                <a:sym typeface="+mn-ea"/>
              </a:rPr>
              <a:t>②如图所示，当表示力的线段比较短时，过支点无法直接作出垂线段，可将力的作用线延长，然后过支点作延长线的垂线段，即为力臂。注意延长部分要用虚线表示，相当于数学作图中的辅助线。</a:t>
            </a:r>
            <a:endParaRPr lang="zh-CN" altLang="en-US" sz="2000" kern="100">
              <a:latin typeface="微软雅黑" panose="020b0503020204020204" charset="-122"/>
              <a:ea typeface="微软雅黑" panose="020b0503020204020204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2" name="图片 1439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80" y="3270250"/>
            <a:ext cx="6783705" cy="2617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三、杠杆作图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292735" y="1382395"/>
            <a:ext cx="114871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2000" b="1" kern="100">
                <a:latin typeface="微软雅黑" panose="020b0503020204020204" charset="-122"/>
                <a:ea typeface="微软雅黑" panose="020b0503020204020204" charset="-122"/>
                <a:cs typeface="华文楷体" panose="02010600040101010101" pitchFamily="2" charset="-122"/>
                <a:sym typeface="+mn-ea"/>
              </a:rPr>
              <a:t>（3）已知力臂画力</a:t>
            </a:r>
            <a:endParaRPr lang="zh-CN" altLang="en-US" sz="2000" b="1" kern="100">
              <a:latin typeface="微软雅黑" panose="020b0503020204020204" charset="-122"/>
              <a:ea typeface="微软雅黑" panose="020b0503020204020204" charset="-122"/>
              <a:cs typeface="华文楷体" panose="02010600040101010101" pitchFamily="2" charset="-122"/>
              <a:sym typeface="+mn-ea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92735" y="2061210"/>
          <a:ext cx="11178540" cy="4366895"/>
        </p:xfrm>
        <a:graphic>
          <a:graphicData uri="http://schemas.openxmlformats.org/drawingml/2006/table">
            <a:tbl>
              <a:tblPr/>
              <a:tblGrid>
                <a:gridCol w="2766695"/>
                <a:gridCol w="5342890"/>
                <a:gridCol w="3068955"/>
              </a:tblGrid>
              <a:tr h="49212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步骤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画法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图示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</a:tr>
              <a:tr h="132969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第一步：确定力的作用线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根据动力作用线必然经过动力臂的末端点(支点O是动力臂的起始端点)并且与动力臂垂直，画一条经过动力臂末端点且垂直于动力臂的直线，这就是动力作用线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539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第二步：确定力的作用点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动力必然作用在杠杆上，所以动力作用线与杠杆的交点就是动力作用点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969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第三步：画出力的方向，并标注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动力与阻力使杠杆转动的方向相反，而该杠杆的阻力F₂使杠杆逆时针转动,则动力F₁应使杠杆顺时针转动,即F₁的方向向下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titl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898890" y="2660015"/>
            <a:ext cx="1879600" cy="1123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9087485" y="3915410"/>
            <a:ext cx="1447165" cy="951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9251950" y="5232400"/>
            <a:ext cx="1447800" cy="1090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四、杠杆平衡条件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5827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1.实验探究：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杠杆的平衡条件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4"/>
            </p:custDataLst>
          </p:nvPr>
        </p:nvSpPr>
        <p:spPr>
          <a:xfrm>
            <a:off x="292735" y="2001520"/>
            <a:ext cx="118078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【实验目的】</a:t>
            </a:r>
            <a:endParaRPr lang="zh-CN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(1)知道什么是杠杆的平衡；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(2)通过实验得出杠杆的平衡条件；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(3)体验利用归纳法得出杠杆平衡条件的过程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5"/>
            </p:custDataLst>
          </p:nvPr>
        </p:nvSpPr>
        <p:spPr>
          <a:xfrm>
            <a:off x="292735" y="3729990"/>
            <a:ext cx="1180782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【提出问题】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学习二力平衡时，如果作用在物体上的几个力相互平衡，物体就处于平衡状态。因为杠杆会转动，所以杠杆在动力和阻力作用下静止时，与二力平衡的情况是不同的，杠杆平衡不仅与力的大小有关，还可能与力的作用位置有关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四、杠杆平衡条件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5827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1.实验探究：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杠杆的平衡条件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4"/>
            </p:custDataLst>
          </p:nvPr>
        </p:nvSpPr>
        <p:spPr>
          <a:xfrm>
            <a:off x="292735" y="2001520"/>
            <a:ext cx="118078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【猜想与假设】</a:t>
            </a:r>
            <a:endParaRPr lang="zh-CN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一般情况下，当杠杆静止或匀速转动时，我们就说此时杠杆处于平衡状态，对杠杆处于平衡状态时，动力、动力臂、阻力、阻力臂之间存在的关系，我们可作出如下猜想：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A.动力+动力臂=阻力+阻力臂    B.动力-动力臂=阻力-阻力臂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297815" y="3723640"/>
            <a:ext cx="1180782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              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D.动力×动力臂=阻力×阻力臂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7" name="Object 1443" title=""/>
          <p:cNvGraphicFramePr>
            <a:graphicFrameLocks noChangeAspect="1"/>
          </p:cNvGraphicFramePr>
          <p:nvPr/>
        </p:nvGraphicFramePr>
        <p:xfrm>
          <a:off x="749300" y="3754755"/>
          <a:ext cx="1351280" cy="4984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6" imgW="965200" imgH="355600" progId="Equation.KSEE3">
                  <p:embed/>
                </p:oleObj>
              </mc:Choice>
              <mc:Fallback>
                <p:oleObj r:id="rId6" imgW="965200" imgH="3556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9300" y="3754755"/>
                        <a:ext cx="1351280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 title=""/>
          <p:cNvSpPr txBox="1"/>
          <p:nvPr/>
        </p:nvSpPr>
        <p:spPr>
          <a:xfrm>
            <a:off x="277495" y="4312920"/>
            <a:ext cx="1180782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【设计实验】</a:t>
            </a:r>
            <a:endParaRPr lang="zh-CN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是否平衡是由动力、阻力、动力僻和阻力臂共同决定的。为了探究其平衡条件,可以在杠杆处于静止状态时,分别测出动力F₁、阻力F₂、动力臂l1和阻力臂l₂,然后经过大量数据的对比、分析、归纳得出杠杆的平衡条件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四、杠杆平衡条件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5827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1.实验探究：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杠杆的平衡条件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4"/>
            </p:custDataLst>
          </p:nvPr>
        </p:nvSpPr>
        <p:spPr>
          <a:xfrm>
            <a:off x="292735" y="2001520"/>
            <a:ext cx="1180782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【实验步骤】</a:t>
            </a:r>
            <a:endParaRPr lang="zh-CN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(1)调节杠杆两端的平衡螺母,使杠杆在不挂钩码时，在水平位置保持平衡；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(2)在支点两侧挂上不同数量的钩码，移动钩码的位置，使杠杆再一次在水平位置平衡，如图所示。这时杠杆两侧受到的作用力分别等于两侧钩码所受的重力，力臂为悬挂点到支点的距离；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(3)设右侧钩码对杠杆施加的力为动力F₁,左侧钩码对杠杆施加的力为阻力F₂,测出杠杆平衡时的动力臂l₁和阻力臂l₂,把F₁、F₂、l₁、l₂的数值填入表格中。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3742989" name="图片 17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900" y="4206240"/>
            <a:ext cx="3946525" cy="2355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7374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四、杠杆平衡条件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5827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1.实验探究：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杠杆的平衡条件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4"/>
            </p:custDataLst>
          </p:nvPr>
        </p:nvSpPr>
        <p:spPr>
          <a:xfrm>
            <a:off x="292735" y="4207510"/>
            <a:ext cx="1180782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(4)改变钩码个数和位置,多做几次实验（避免偶然性）,将实验得到的数据填入表格中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86765" y="2195830"/>
          <a:ext cx="10170795" cy="1786255"/>
        </p:xfrm>
        <a:graphic>
          <a:graphicData uri="http://schemas.openxmlformats.org/drawingml/2006/table">
            <a:tbl>
              <a:tblPr/>
              <a:tblGrid>
                <a:gridCol w="1125855"/>
                <a:gridCol w="1341755"/>
                <a:gridCol w="1510665"/>
                <a:gridCol w="1831340"/>
                <a:gridCol w="1029970"/>
                <a:gridCol w="1347470"/>
                <a:gridCol w="1983740"/>
              </a:tblGrid>
              <a:tr h="45974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实验序号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动力F₁/N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动力臂l₁/cm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动力×动力臂/(N·cm)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阻力F₂/N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阻力臂l₂/cm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阻力×阻力臂/(N·cm)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4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4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10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470"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…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292735" y="4718050"/>
            <a:ext cx="1180782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【实验结论】</a:t>
            </a:r>
            <a:endParaRPr lang="zh-CN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分析实验数据，发现每次杠杆平衡时，动力与动力臂的乘积总是等于阻力与阻力臂的乘积，即动力×动力臂＝阻力×阻力臂，或F₁l₁=F₂l₂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四、杠杆平衡条件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5827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杠杆的平衡条件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4"/>
            </p:custDataLst>
          </p:nvPr>
        </p:nvSpPr>
        <p:spPr>
          <a:xfrm>
            <a:off x="292735" y="2002790"/>
            <a:ext cx="1180782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动力×动力臂=阻力×阻力臂。用字母表示：F₁l₁=F₂l₂；变形式: 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2980690"/>
            <a:ext cx="118078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杠杆的分类：根据动力臂与阻力臂的关系，可将杠杆分为三类——省力杠杆、费力杠杆、等臂杠杆。不同的杠杆可以满足人们不同的需求。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Object 1445" title=""/>
          <p:cNvGraphicFramePr>
            <a:graphicFrameLocks noChangeAspect="1"/>
          </p:cNvGraphicFramePr>
          <p:nvPr/>
        </p:nvGraphicFramePr>
        <p:xfrm>
          <a:off x="7297420" y="2002790"/>
          <a:ext cx="809625" cy="67500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6" imgW="457200" imgH="381000" progId="Equation.KSEE3">
                  <p:embed/>
                </p:oleObj>
              </mc:Choice>
              <mc:Fallback>
                <p:oleObj r:id="rId6" imgW="457200" imgH="381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97420" y="2002790"/>
                        <a:ext cx="809625" cy="6750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292735" y="2516505"/>
            <a:ext cx="29273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杠杆平衡条件的应用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-2147480997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3245" y="3758248"/>
            <a:ext cx="6187440" cy="29889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4641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杠杆、杠杆五要素与杠杆作图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（1）支点是杠杆绕固定点转动的点，所以判断支点位置关键是看杠杆绕着哪个点转动；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（2）力臂作图（画力臂的方法）：1）找到支点，确定力的作用点和方向；2）作出力的作用线；3）从支点向力的作用线作垂线段；4）标出力臂。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最小力作图：找最长动力臂的方法：根据杠杆平衡条件画出最小力的实质是寻找最长力臂。1)如果动力作用点已经给出，则支点到动力作用点的距离就是可作出的最长的动力臂；2)如果动力作用点没有确定，则选择杠杆上离支点最远的点作为动力作用点，支点到动力作用点的距离即为可作出的最长的动力臂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" name="任意多边形: 形状 39" title=""/>
          <p:cNvSpPr/>
          <p:nvPr/>
        </p:nvSpPr>
        <p:spPr>
          <a:xfrm>
            <a:off x="3370521" y="-1"/>
            <a:ext cx="8821479" cy="6876199"/>
          </a:xfrm>
          <a:custGeom>
            <a:gdLst>
              <a:gd name="connsiteX0" fmla="*/ 347295 w 8821479"/>
              <a:gd name="connsiteY0" fmla="*/ 0 h 6901426"/>
              <a:gd name="connsiteX1" fmla="*/ 8821479 w 8821479"/>
              <a:gd name="connsiteY1" fmla="*/ 0 h 6901426"/>
              <a:gd name="connsiteX2" fmla="*/ 8821479 w 8821479"/>
              <a:gd name="connsiteY2" fmla="*/ 6901426 h 6901426"/>
              <a:gd name="connsiteX3" fmla="*/ 1720669 w 8821479"/>
              <a:gd name="connsiteY3" fmla="*/ 6901426 h 6901426"/>
              <a:gd name="connsiteX4" fmla="*/ 1577477 w 8821479"/>
              <a:gd name="connsiteY4" fmla="*/ 6735814 h 6901426"/>
              <a:gd name="connsiteX5" fmla="*/ 0 w 8821479"/>
              <a:gd name="connsiteY5" fmla="*/ 2233678 h 6901426"/>
              <a:gd name="connsiteX6" fmla="*/ 325046 w 8821479"/>
              <a:gd name="connsiteY6" fmla="*/ 66692 h 690142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1479" h="6901426">
                <a:moveTo>
                  <a:pt x="347295" y="0"/>
                </a:moveTo>
                <a:lnTo>
                  <a:pt x="8821479" y="0"/>
                </a:lnTo>
                <a:lnTo>
                  <a:pt x="8821479" y="6901426"/>
                </a:lnTo>
                <a:lnTo>
                  <a:pt x="1720669" y="6901426"/>
                </a:lnTo>
                <a:lnTo>
                  <a:pt x="1577477" y="6735814"/>
                </a:lnTo>
                <a:cubicBezTo>
                  <a:pt x="597364" y="5546719"/>
                  <a:pt x="0" y="3967123"/>
                  <a:pt x="0" y="2233678"/>
                </a:cubicBezTo>
                <a:cubicBezTo>
                  <a:pt x="0" y="1475296"/>
                  <a:pt x="114339" y="746362"/>
                  <a:pt x="325046" y="66692"/>
                </a:cubicBezTo>
                <a:close/>
              </a:path>
            </a:pathLst>
          </a:custGeom>
          <a:solidFill>
            <a:srgbClr val="FFE69C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22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2" name="矩形: 圆角 31" title=""/>
          <p:cNvSpPr/>
          <p:nvPr/>
        </p:nvSpPr>
        <p:spPr>
          <a:xfrm>
            <a:off x="7207794" y="2552830"/>
            <a:ext cx="2712040" cy="66355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A9D3F6"/>
              </a:gs>
              <a:gs pos="0">
                <a:srgbClr val="5890E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专题</a:t>
            </a:r>
            <a:r>
              <a:rPr lang="en-US" altLang="zh-CN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13</a:t>
            </a:r>
            <a:endParaRPr lang="en-US" altLang="zh-CN" sz="32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158710" y="3442691"/>
            <a:ext cx="4822825" cy="10172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简单机械</a:t>
            </a:r>
            <a:endParaRPr lang="zh-CN" sz="60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" y="2367915"/>
            <a:ext cx="2719705" cy="352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59" grpId="0" animBg="1"/>
      <p:bldP spid="63" grpId="0" animBg="1"/>
      <p:bldP spid="60" grpId="1" animBg="1"/>
      <p:bldP spid="64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4641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杠杆、杠杆五要素与杠杆作图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331595"/>
            <a:ext cx="463677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如图所示，开瓶器开启瓶盖时，可看作是（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A．以A为支点的费力杠杆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B．以A为支点的省力杠杆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C．以B为支点的费力杠杆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D．以B为支点的省力杠杆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" y="4079240"/>
            <a:ext cx="2781300" cy="159258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5" name="直接连接符 24" title=""/>
          <p:cNvCxnSpPr/>
          <p:nvPr>
            <p:custDataLst>
              <p:tags r:id="rId5"/>
            </p:custDataLst>
          </p:nvPr>
        </p:nvCxnSpPr>
        <p:spPr>
          <a:xfrm flipH="1">
            <a:off x="5144135" y="1298575"/>
            <a:ext cx="0" cy="555942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 title=""/>
          <p:cNvSpPr txBox="1"/>
          <p:nvPr>
            <p:custDataLst>
              <p:tags r:id="rId6"/>
            </p:custDataLst>
          </p:nvPr>
        </p:nvSpPr>
        <p:spPr>
          <a:xfrm>
            <a:off x="5302885" y="1331595"/>
            <a:ext cx="63061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【变式1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请在图中画出使杠杆ABC保持平衡的最小动力F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及其力臂l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的示意图。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2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5915" y="2161540"/>
            <a:ext cx="2518410" cy="173482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8"/>
            </p:custDataLst>
          </p:nvPr>
        </p:nvCxnSpPr>
        <p:spPr>
          <a:xfrm>
            <a:off x="5122545" y="4152900"/>
            <a:ext cx="704850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5302885" y="4211320"/>
            <a:ext cx="67100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【变式1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用一根钢棒撬动地面上的一块大石头，如图所示，请你在图中作出最省力时的动力方向F并标出相应支点O的位置。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5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7670" y="5384165"/>
            <a:ext cx="3788410" cy="1165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427355" y="355917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支点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 title=""/>
          <p:cNvCxnSpPr>
            <a:stCxn id="15" idx="2"/>
          </p:cNvCxnSpPr>
          <p:nvPr/>
        </p:nvCxnSpPr>
        <p:spPr>
          <a:xfrm>
            <a:off x="721995" y="3896360"/>
            <a:ext cx="512445" cy="653415"/>
          </a:xfrm>
          <a:prstGeom prst="line">
            <a:avLst/>
          </a:prstGeom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 title=""/>
          <p:cNvSpPr txBox="1"/>
          <p:nvPr>
            <p:custDataLst>
              <p:tags r:id="rId12"/>
            </p:custDataLst>
          </p:nvPr>
        </p:nvSpPr>
        <p:spPr>
          <a:xfrm>
            <a:off x="3445510" y="3429000"/>
            <a:ext cx="792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动力点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 title=""/>
          <p:cNvCxnSpPr/>
          <p:nvPr>
            <p:custDataLst>
              <p:tags r:id="rId13"/>
            </p:custDataLst>
          </p:nvPr>
        </p:nvCxnSpPr>
        <p:spPr>
          <a:xfrm flipH="1">
            <a:off x="3435985" y="3736975"/>
            <a:ext cx="308610" cy="545465"/>
          </a:xfrm>
          <a:prstGeom prst="line">
            <a:avLst/>
          </a:prstGeom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 title=""/>
          <p:cNvSpPr txBox="1"/>
          <p:nvPr>
            <p:custDataLst>
              <p:tags r:id="rId14"/>
            </p:custDataLst>
          </p:nvPr>
        </p:nvSpPr>
        <p:spPr>
          <a:xfrm>
            <a:off x="1998345" y="5438775"/>
            <a:ext cx="792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阻力点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连接符 15" title=""/>
          <p:cNvCxnSpPr/>
          <p:nvPr/>
        </p:nvCxnSpPr>
        <p:spPr>
          <a:xfrm>
            <a:off x="1628775" y="4831080"/>
            <a:ext cx="459105" cy="675640"/>
          </a:xfrm>
          <a:prstGeom prst="line">
            <a:avLst/>
          </a:prstGeom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 title=""/>
          <p:cNvSpPr txBox="1"/>
          <p:nvPr>
            <p:custDataLst>
              <p:tags r:id="rId15"/>
            </p:custDataLst>
          </p:nvPr>
        </p:nvSpPr>
        <p:spPr>
          <a:xfrm flipH="1">
            <a:off x="587375" y="1812290"/>
            <a:ext cx="4292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/>
        </p:nvSpPr>
        <p:spPr>
          <a:xfrm>
            <a:off x="8253730" y="1940560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最小动力也就是最长力臂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直接连接符 19" title=""/>
          <p:cNvCxnSpPr/>
          <p:nvPr>
            <p:custDataLst>
              <p:tags r:id="rId16"/>
            </p:custDataLst>
          </p:nvPr>
        </p:nvCxnSpPr>
        <p:spPr>
          <a:xfrm>
            <a:off x="6851650" y="2265680"/>
            <a:ext cx="1391920" cy="58102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 title=""/>
          <p:cNvCxnSpPr/>
          <p:nvPr/>
        </p:nvCxnSpPr>
        <p:spPr>
          <a:xfrm flipH="1">
            <a:off x="6604635" y="2265680"/>
            <a:ext cx="226695" cy="54546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矩形 22" title=""/>
          <p:cNvSpPr/>
          <p:nvPr/>
        </p:nvSpPr>
        <p:spPr>
          <a:xfrm rot="1440000">
            <a:off x="6811010" y="2301240"/>
            <a:ext cx="144145" cy="16446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 title=""/>
          <p:cNvCxnSpPr/>
          <p:nvPr/>
        </p:nvCxnSpPr>
        <p:spPr>
          <a:xfrm flipH="1" flipV="1">
            <a:off x="10370820" y="4864735"/>
            <a:ext cx="165100" cy="52959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矩形 25" title=""/>
          <p:cNvSpPr/>
          <p:nvPr/>
        </p:nvSpPr>
        <p:spPr>
          <a:xfrm rot="3840000">
            <a:off x="10361930" y="5262245"/>
            <a:ext cx="144145" cy="16446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  <p:cond evt="onBegin" delay="0">
                          <p:tn val="110"/>
                        </p:cond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  <p:cond evt="onBegin" delay="0">
                          <p:tn val="115"/>
                        </p:cond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  <p:cond evt="onBegin" delay="0">
                          <p:tn val="120"/>
                        </p:cond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  <p:cond evt="onBegin" delay="0">
                          <p:tn val="125"/>
                        </p:cond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  <p:cond evt="onBegin" delay="0">
                          <p:tn val="130"/>
                        </p:cond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/>
      <p:bldP spid="15" grpId="0"/>
      <p:bldP spid="6" grpId="0"/>
      <p:bldP spid="10" grpId="0"/>
      <p:bldP spid="21" grpId="0"/>
      <p:bldP spid="13" grpId="0"/>
      <p:bldP spid="22" grpId="0" animBg="1"/>
      <p:bldP spid="24" grpId="0" animBg="1"/>
      <p:bldP spid="19" grpId="0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30327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杠杆平衡条件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探究杠杆平衡条件考向：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（1）试验前杠杆不平衡应如何调节：调节两端平衡螺母；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（2）横梁不在水平位置，左端翘起：平衡螺母左移；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（3）杠杆的支点在中间位置目的：为了消除杠杆自重影响；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（4）两侧挂上钩码后判断是否平衡：根据平衡条件判断；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（5）力或力臂的计算：根据杠杆平衡条件进行计算；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（6）让杠杆处于静止状态：方便进行实验。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30327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杠杆平衡条件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331595"/>
            <a:ext cx="1170368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如图是小李和小王利用刻度均匀的轻质杠杆探究“杠杆的平衡条件”实验。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（1）实验前没挂钩码时，杠杆静止的位置如图甲所示，此时应将螺母向_____调节，使杠杆在水平位置平衡；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（2）杠杆平衡后，小李在左右两侧分别挂上钩码，如图乙所示，松手后杠杆的______端会下沉；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（3）接着，小李和小王又分别设计了两种实验方案，小李的方案如图丙所示，小王的方案如图丁所示。你认为______的实验方案更好，请说明你的理由______；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（4）实验中小王发现：如果在杠杆的O点用弹簧测力计施加一个向上的力，这个力在探究实验时是否影响到杠杆的平衡？请说明理由______。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820" y="3877945"/>
            <a:ext cx="8496935" cy="212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 title=""/>
          <p:cNvSpPr txBox="1"/>
          <p:nvPr>
            <p:custDataLst>
              <p:tags r:id="rId5"/>
            </p:custDataLst>
          </p:nvPr>
        </p:nvSpPr>
        <p:spPr>
          <a:xfrm>
            <a:off x="6880860" y="1743075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右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7492365" y="210058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左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10287000" y="25012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小李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/>
        </p:nvSpPr>
        <p:spPr>
          <a:xfrm>
            <a:off x="2412365" y="2838450"/>
            <a:ext cx="546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图丙中弹簧测力计的力与力臂垂直，力臂在杠杆上便于测量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810895" y="3576320"/>
            <a:ext cx="103054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杠杆在O点施加一个向上的力，这个力过杠杆的支点，力臂为零，这个力在探究杠杆平衡时不会影响到杠杆的平衡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" grpId="0"/>
      <p:bldP spid="6" grpId="0"/>
      <p:bldP spid="9" grpId="0"/>
      <p:bldP spid="11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30327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杠杆平衡条件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43840" y="1256665"/>
            <a:ext cx="536702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在“探究杠杆平衡条件”实验中：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（1）如图甲所示，应调节杠杆两端的___________，使杠杆在水平位置平衡。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（2）如图乙所示，在A点悬挂4个钩码，在B点用弹簧测力计竖直向下拉杠杆，使杠杆再次水平平衡，此时测力计示数为_______N。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（3）如图丙所示，在杠杆左边C点挂3个钩码，要使杠杆再次水平平衡，应在杠杆右边D点挂____个钩码。（实验中所用钩码均相同）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5" name="直接连接符 24" title=""/>
          <p:cNvCxnSpPr/>
          <p:nvPr>
            <p:custDataLst>
              <p:tags r:id="rId4"/>
            </p:custDataLst>
          </p:nvPr>
        </p:nvCxnSpPr>
        <p:spPr>
          <a:xfrm flipH="1">
            <a:off x="5641975" y="1298575"/>
            <a:ext cx="0" cy="555942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5796915" y="1256665"/>
            <a:ext cx="624014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在：“探究杠杆平衡条件”的实验中：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（1）为方便测量力臂，实验前应先调节杠杆两端的平衡螺母，使之在______位置平衡；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（2）如图-1，此时杠杆处于平衡状态，如果在杠杆两端各挂一个相同的钩码，杠杆将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（选填“保持平衡”“顺时针转动”或“逆时针转动”）；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（3）如图-2是一个加宽的杠杆装置，此时杠杆处于平衡状态。若只将左侧的钩码改挂到A点正上方的B点，力臂是线段______（选填“OA”“OB”或“AB”），此时杠杆______（选填“仍能”或“不能”）保持平衡。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3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040" y="4951095"/>
            <a:ext cx="4269105" cy="1709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85" y="4841875"/>
            <a:ext cx="5276850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 title=""/>
          <p:cNvSpPr txBox="1"/>
          <p:nvPr>
            <p:custDataLst>
              <p:tags r:id="rId8"/>
            </p:custDataLst>
          </p:nvPr>
        </p:nvSpPr>
        <p:spPr>
          <a:xfrm>
            <a:off x="3745230" y="1681480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平衡螺母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941070" y="3091815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3585210" y="3845560"/>
            <a:ext cx="3022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6123940" y="20186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水平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7590790" y="2743200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顺时针转动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10429240" y="3845560"/>
            <a:ext cx="4883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OA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4"/>
            </p:custDataLst>
          </p:nvPr>
        </p:nvSpPr>
        <p:spPr>
          <a:xfrm>
            <a:off x="9345930" y="425005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仍能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21" grpId="0"/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31863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杠杆平衡条件的应用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利用杠杆平衡条件解决实际问题的步骤：</a:t>
            </a:r>
            <a:endParaRPr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（1）转化：分析受力情况，找出支点，然后找出动力和阻力、动力臂和阻力臂，将实际物体转化成杠杆模型；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（2）标量：画出杠杆模型示意图，在图中标明动力、阻力、动力臂、阻力臂；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（3）计算：根据已知条件，利用杠杆平衡条件分析求解。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31863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杠杆平衡条件的应用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169035"/>
            <a:ext cx="53771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甲所示，AB为轻质杠杆，AC为轻质硬棒且与力传感器相连，图乙是物体M从A点开始向右匀速运动过程中力传感器读数大小与时间的关系图像，则物体M的质量大小为________g；已知OA的长度为30cm，OB足够长，AC能承受的最大弹力大小为15N，若要杆不断，物体从A点开始运动时间最长为___________s（g=10N/kg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5" name="直接连接符 24" title=""/>
          <p:cNvCxnSpPr/>
          <p:nvPr>
            <p:custDataLst>
              <p:tags r:id="rId4"/>
            </p:custDataLst>
          </p:nvPr>
        </p:nvCxnSpPr>
        <p:spPr>
          <a:xfrm flipH="1">
            <a:off x="5641975" y="1136015"/>
            <a:ext cx="0" cy="350774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5669915" y="1133475"/>
            <a:ext cx="63646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“节约用水，人人有责”，应养成随手关闭水龙头的好习惯。水龙头手柄可视为如图所示杠杆，O为支点，F为阻力，分别用力沿a、b、c、d方向关闭水龙头，其中用力最小的是（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A．A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B．B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C．C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D．d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1133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35" y="3449320"/>
            <a:ext cx="4817110" cy="126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0998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705" y="2640965"/>
            <a:ext cx="5600700" cy="17145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8"/>
            </p:custDataLst>
          </p:nvPr>
        </p:nvCxnSpPr>
        <p:spPr>
          <a:xfrm>
            <a:off x="292735" y="4672965"/>
            <a:ext cx="1181671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292735" y="4676775"/>
            <a:ext cx="1174178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杆秤是人类发明的各种衡器中历史最悠久的一种，映射出中国古代劳动人民的聪明才智。如图是杆秤的示意图，秤钩上不挂物体，提起秤纽，当秤砣移动到C点时，杆秤刚好水平平衡，C点就是杆秤的________，杆秤上的刻度是________（选填“均匀”或“不均匀”）的。某标准杆秤的秤砣质量为1kg，秤和秤钩的总质量为0.5kg，O点为提纽悬点，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OC=4cm，OD=10cm，要称量真实质量为2.0kg的物体，则秤砣离O点___________cm。如因长期使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用，秤砣磨损，质量变为0.8kg，再测真实质量2.0kg的物体时，称出来的质量为___________kg。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4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1360" y="5486400"/>
            <a:ext cx="2321560" cy="1217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 title=""/>
          <p:cNvSpPr txBox="1"/>
          <p:nvPr>
            <p:custDataLst>
              <p:tags r:id="rId11"/>
            </p:custDataLst>
          </p:nvPr>
        </p:nvSpPr>
        <p:spPr>
          <a:xfrm>
            <a:off x="3860165" y="3449320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观察图像得到信息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1243965" y="2334260"/>
            <a:ext cx="6604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1000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2559050" y="3056890"/>
            <a:ext cx="5899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4"/>
            </p:custDataLst>
          </p:nvPr>
        </p:nvSpPr>
        <p:spPr>
          <a:xfrm>
            <a:off x="10731500" y="1982470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箭头连接符 15" title=""/>
          <p:cNvCxnSpPr/>
          <p:nvPr/>
        </p:nvCxnSpPr>
        <p:spPr>
          <a:xfrm flipV="1">
            <a:off x="10627995" y="3634105"/>
            <a:ext cx="504190" cy="73025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9735820" y="4306570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最长力臂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6"/>
            </p:custDataLst>
          </p:nvPr>
        </p:nvSpPr>
        <p:spPr>
          <a:xfrm>
            <a:off x="7717155" y="5096510"/>
            <a:ext cx="9118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0刻度线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/>
        </p:nvSpPr>
        <p:spPr>
          <a:xfrm>
            <a:off x="10252075" y="509651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均匀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7145655" y="5858510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/>
        </p:nvSpPr>
        <p:spPr>
          <a:xfrm>
            <a:off x="7783195" y="6189980"/>
            <a:ext cx="470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2.5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03339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杠杆的分类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判断杠杆种类的方法:</a:t>
            </a:r>
            <a:endParaRPr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(1)通过动力臂和阻力臂的大小关系判断：对于较复杂的杠杆，可先在图上找到动力臂和阻力臂，然后比较力臂的大小关系；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(2)从应用目的上进行判断：省力杠杆一般在阻力很大的情况下使用，以达到省力的目的，而费力杠杆在阻力不大的情况下使用，目的是省距离。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03339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杠杆的分类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331595"/>
            <a:ext cx="711263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如图是常用的一些工具，它给我们带来了很多便利。其中属于费力杠杆的是（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A．核桃夹   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B．食品夹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C．园艺剪刀 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D．天平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9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2211705"/>
            <a:ext cx="1600200" cy="128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420" y="2211705"/>
            <a:ext cx="1285875" cy="128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0" y="2211070"/>
            <a:ext cx="1715135" cy="1286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-2147480997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240" y="2138045"/>
            <a:ext cx="1928495" cy="1285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292100" y="4011930"/>
            <a:ext cx="720915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学校举行升旗仪式时，旗杆上端的滑轮相当于一个杠杆，下列工具和它是同一类的是（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A．钓鱼竿 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B．开瓶器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C．天平 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D．镊子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3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25" y="4824095"/>
            <a:ext cx="1252220" cy="1407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4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220" y="4824095"/>
            <a:ext cx="1407795" cy="1407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5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3100" y="4824095"/>
            <a:ext cx="2350770" cy="1407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6" title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5275" y="4824095"/>
            <a:ext cx="2044700" cy="14071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13"/>
            </p:custDataLst>
          </p:nvPr>
        </p:nvCxnSpPr>
        <p:spPr>
          <a:xfrm>
            <a:off x="10160" y="4016375"/>
            <a:ext cx="749998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 title=""/>
          <p:cNvCxnSpPr/>
          <p:nvPr>
            <p:custDataLst>
              <p:tags r:id="rId14"/>
            </p:custDataLst>
          </p:nvPr>
        </p:nvCxnSpPr>
        <p:spPr>
          <a:xfrm flipH="1">
            <a:off x="7501255" y="1298575"/>
            <a:ext cx="0" cy="555942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 title=""/>
          <p:cNvSpPr txBox="1"/>
          <p:nvPr/>
        </p:nvSpPr>
        <p:spPr>
          <a:xfrm>
            <a:off x="7526655" y="1256665"/>
            <a:ext cx="460883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如图所示，一块厚度、密度均匀的长方形玻璃板平放在水平地面上，分别用竖直向上的拉力F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拉在长短不同的两端的中央位置，使该端抬离地面，下列说法正确的是（　　）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，因为甲方法的动力臂短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&lt;F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，因为乙方法的动力臂长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，因为乙方法的阻力臂短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，因为动力臂都是阻力臂的2倍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8" name="图片 17" title="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0010" y="4812030"/>
            <a:ext cx="4145915" cy="1040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 title=""/>
          <p:cNvSpPr txBox="1"/>
          <p:nvPr/>
        </p:nvSpPr>
        <p:spPr>
          <a:xfrm>
            <a:off x="2217420" y="1800860"/>
            <a:ext cx="2824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费力杠杆是动力臂小于阻力臂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1242060" y="1800860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3362960" y="4479290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旗杆上的杠杆属于等臂杠杆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/>
        </p:nvSpPr>
        <p:spPr>
          <a:xfrm>
            <a:off x="2449195" y="445833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 title=""/>
          <p:cNvSpPr txBox="1"/>
          <p:nvPr/>
        </p:nvSpPr>
        <p:spPr>
          <a:xfrm>
            <a:off x="7700010" y="6094095"/>
            <a:ext cx="3840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先确定两图支点，再确定动力臂和阻力臂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 title=""/>
          <p:cNvSpPr txBox="1"/>
          <p:nvPr/>
        </p:nvSpPr>
        <p:spPr>
          <a:xfrm>
            <a:off x="11115675" y="2501265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  <p:cond evt="onBegin" delay="0">
                          <p:tn val="73"/>
                        </p:cond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  <p:cond evt="onBegin" delay="0">
                          <p:tn val="78"/>
                        </p:cond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  <p:cond evt="onBegin" delay="0">
                          <p:tn val="83"/>
                        </p:cond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  <p:cond evt="onBegin" delay="0">
                          <p:tn val="88"/>
                        </p:cond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  <p:cond evt="onBegin" delay="0">
                          <p:tn val="93"/>
                        </p:cond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  <p:cond evt="onBegin" delay="0">
                          <p:tn val="98"/>
                        </p:cond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  <p:cond evt="onBegin" delay="0">
                          <p:tn val="103"/>
                        </p:cond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  <p:cond evt="onBegin" delay="0">
                          <p:tn val="108"/>
                        </p:cond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3" grpId="0"/>
      <p:bldP spid="14" grpId="0"/>
      <p:bldP spid="15" grpId="0"/>
      <p:bldP spid="17" grpId="0"/>
      <p:bldP spid="20" grpId="0"/>
      <p:bldP spid="19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5143991" y="1563294"/>
            <a:ext cx="4870739" cy="3731458"/>
            <a:chOff x="3857625" y="1682616"/>
            <a:chExt cx="4870739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6690" y="3747636"/>
              <a:ext cx="466598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en-US" alt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滑轮</a:t>
              </a:r>
              <a:endParaRPr lang="zh-CN" altLang="en-US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一、定滑轮与动滑轮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1297305"/>
            <a:ext cx="30219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定滑轮和动滑轮的实质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1" name="表格 10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74650" y="1891030"/>
          <a:ext cx="11195050" cy="4221480"/>
        </p:xfrm>
        <a:graphic>
          <a:graphicData uri="http://schemas.openxmlformats.org/drawingml/2006/table">
            <a:tbl>
              <a:tblPr/>
              <a:tblGrid>
                <a:gridCol w="1265555"/>
                <a:gridCol w="1431290"/>
                <a:gridCol w="1656080"/>
                <a:gridCol w="2069465"/>
                <a:gridCol w="4772660"/>
              </a:tblGrid>
              <a:tr h="42227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种类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定义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示意图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作用分析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</a:tr>
              <a:tr h="168846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定滑轮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轮的中心轴不随物体移动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能够连续转动的等臂杠杆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如图所示，定滑轮两边的力的方向与轮相切，定滑轮的中心为杠杆的支点，动力臂和阻力臂相等,且都等于轮的半径r,所以使用定滑轮时不省力，但可以改变力的方向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074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动滑轮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轮的中心轴随物体一起移动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动力臂是阻力臂二倍的杠杆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如图所示，重物的重力作用线通过滑轮中心轴，滑轮的“支点”位于绳与轮相切的点O,因此动力臂等于直径(2r),阻力臂等于半径r,动力臂是阻力臂的二倍，所以理论上动滑轮能省一半的力，但不能改变力的方向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" name="图片 13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396865" y="2404110"/>
            <a:ext cx="942975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5202555" y="4163060"/>
            <a:ext cx="1099185" cy="1615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" name="矩形 78" title=""/>
          <p:cNvSpPr/>
          <p:nvPr/>
        </p:nvSpPr>
        <p:spPr>
          <a:xfrm>
            <a:off x="0" y="5287010"/>
            <a:ext cx="12192000" cy="1570990"/>
          </a:xfrm>
          <a:prstGeom prst="rect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80" name="泪滴形 79" title=""/>
          <p:cNvSpPr/>
          <p:nvPr/>
        </p:nvSpPr>
        <p:spPr>
          <a:xfrm flipV="1">
            <a:off x="334841" y="526047"/>
            <a:ext cx="1405913" cy="1405913"/>
          </a:xfrm>
          <a:prstGeom prst="teardrop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735818" y="756063"/>
            <a:ext cx="1877437" cy="11758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目录</a:t>
            </a:r>
            <a:endParaRPr lang="zh-CN" altLang="en-US" sz="6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" name="文本框 44" title=""/>
          <p:cNvSpPr txBox="1"/>
          <p:nvPr/>
        </p:nvSpPr>
        <p:spPr>
          <a:xfrm>
            <a:off x="776804" y="1812598"/>
            <a:ext cx="3048000" cy="329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CONTENTS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圆角矩形 9" title=""/>
          <p:cNvSpPr/>
          <p:nvPr/>
        </p:nvSpPr>
        <p:spPr>
          <a:xfrm>
            <a:off x="54292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 title=""/>
          <p:cNvSpPr/>
          <p:nvPr/>
        </p:nvSpPr>
        <p:spPr>
          <a:xfrm>
            <a:off x="125793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01</a:t>
            </a:r>
            <a:endParaRPr lang="en-US" altLang="zh-CN" sz="3600" b="1">
              <a:sym typeface="+mn-ea"/>
            </a:endParaRPr>
          </a:p>
        </p:txBody>
      </p:sp>
      <p:sp>
        <p:nvSpPr>
          <p:cNvPr id="50" name="文本框 49" title=""/>
          <p:cNvSpPr txBox="1"/>
          <p:nvPr/>
        </p:nvSpPr>
        <p:spPr>
          <a:xfrm>
            <a:off x="970280" y="451929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考情分析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5" name="圆角矩形 4" title=""/>
          <p:cNvSpPr/>
          <p:nvPr/>
        </p:nvSpPr>
        <p:spPr>
          <a:xfrm>
            <a:off x="338328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椭圆 5" title=""/>
          <p:cNvSpPr/>
          <p:nvPr/>
        </p:nvSpPr>
        <p:spPr>
          <a:xfrm>
            <a:off x="406019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02</a:t>
            </a:r>
            <a:endParaRPr lang="en-US" altLang="zh-CN" sz="3600" b="1">
              <a:sym typeface="+mn-ea"/>
            </a:endParaRPr>
          </a:p>
        </p:txBody>
      </p:sp>
      <p:sp>
        <p:nvSpPr>
          <p:cNvPr id="7" name="文本框 6" title=""/>
          <p:cNvSpPr txBox="1"/>
          <p:nvPr/>
        </p:nvSpPr>
        <p:spPr>
          <a:xfrm>
            <a:off x="382714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知识建构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0" name="圆角矩形 19" title=""/>
          <p:cNvSpPr/>
          <p:nvPr/>
        </p:nvSpPr>
        <p:spPr>
          <a:xfrm>
            <a:off x="618553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椭圆 23" title=""/>
          <p:cNvSpPr/>
          <p:nvPr/>
        </p:nvSpPr>
        <p:spPr>
          <a:xfrm>
            <a:off x="686244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03</a:t>
            </a:r>
            <a:endParaRPr lang="en-US" altLang="zh-CN" sz="3600" b="1">
              <a:sym typeface="+mn-ea"/>
            </a:endParaRPr>
          </a:p>
        </p:txBody>
      </p:sp>
      <p:sp>
        <p:nvSpPr>
          <p:cNvPr id="25" name="文本框 24" title=""/>
          <p:cNvSpPr txBox="1"/>
          <p:nvPr/>
        </p:nvSpPr>
        <p:spPr>
          <a:xfrm>
            <a:off x="6629400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知识梳理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28" name="圆角矩形 27" title=""/>
          <p:cNvSpPr/>
          <p:nvPr/>
        </p:nvSpPr>
        <p:spPr>
          <a:xfrm>
            <a:off x="898779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9" name="椭圆 28" title=""/>
          <p:cNvSpPr/>
          <p:nvPr/>
        </p:nvSpPr>
        <p:spPr>
          <a:xfrm>
            <a:off x="966470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04</a:t>
            </a:r>
            <a:endParaRPr lang="en-US" altLang="zh-CN" sz="3600" b="1">
              <a:sym typeface="+mn-ea"/>
            </a:endParaRPr>
          </a:p>
        </p:txBody>
      </p:sp>
      <p:sp>
        <p:nvSpPr>
          <p:cNvPr id="30" name="文本框 29" title=""/>
          <p:cNvSpPr txBox="1"/>
          <p:nvPr/>
        </p:nvSpPr>
        <p:spPr>
          <a:xfrm>
            <a:off x="943165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题型归纳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一、定滑轮与动滑轮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1297305"/>
            <a:ext cx="89992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几种常见情况中的等量关系（图中物体均做匀速直线运动，忽略绳重及摩擦）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92735" y="1919605"/>
          <a:ext cx="11576050" cy="4605020"/>
        </p:xfrm>
        <a:graphic>
          <a:graphicData uri="http://schemas.openxmlformats.org/drawingml/2006/table">
            <a:tbl>
              <a:tblPr/>
              <a:tblGrid>
                <a:gridCol w="1483360"/>
                <a:gridCol w="3933190"/>
                <a:gridCol w="6159500"/>
              </a:tblGrid>
              <a:tr h="65786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图示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等量关系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</a:tr>
              <a:tr h="657860"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定滑轮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F=G，s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86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F=f，s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（其中，f为物体所受的摩擦力）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860">
                <a:tc rowSpan="4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动滑轮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，s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=2s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=2v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86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，s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=2s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=2v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86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，s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轮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=（1/2）s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轮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=（1/2）v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86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，s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轮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=（1/2）s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轮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=（1/2）v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3714115" y="2578735"/>
            <a:ext cx="457200" cy="640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3627120" y="3270885"/>
            <a:ext cx="784860" cy="472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3714115" y="3867150"/>
            <a:ext cx="518160" cy="731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titl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5789295" y="3993515"/>
            <a:ext cx="688975" cy="47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titl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3467100" y="4598670"/>
            <a:ext cx="944880" cy="510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titl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5925820" y="4690745"/>
            <a:ext cx="552450" cy="418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 titl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3566160" y="5164455"/>
            <a:ext cx="548640" cy="739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 titl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5789295" y="5476240"/>
            <a:ext cx="761365" cy="277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 titl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3018155" y="5903595"/>
            <a:ext cx="1294765" cy="58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 titl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5920740" y="6120765"/>
            <a:ext cx="557530" cy="242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1706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二、滑轮组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1297305"/>
            <a:ext cx="116535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滑轮组：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定滑轮和动滑轮组合在一起的装置。使用滑轮组既可以省力，又可以改变力的方向，但要费距离。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6"/>
            </p:custDataLst>
          </p:nvPr>
        </p:nvSpPr>
        <p:spPr>
          <a:xfrm>
            <a:off x="379730" y="2226945"/>
            <a:ext cx="116535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确定承担物重绳子段数n的方法：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在动滑轮与定滑轮之间画一条虚线，将它们隔离开，只计算绕在动滑轮上的绳子段数，在图甲中，有两段绳子吊着动滑轮，n=2，图乙中有三段绳子吊着动滑轮，n=3。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1095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235" y="3314065"/>
            <a:ext cx="2549525" cy="2847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1706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二、滑轮组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1297305"/>
            <a:ext cx="1165352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3.省力情况：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使用滑轮组时，不计绳重及摩擦，则滑轮组用几段绳子提起物体，提起物体所用的力就是物重和动滑轮重的几分之一，即动力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F=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lang="zh-CN" altLang="en-US"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+G</a:t>
            </a:r>
            <a:r>
              <a:rPr lang="zh-CN" altLang="en-US"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/n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，若再忽略动滑轮重，则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F=G</a:t>
            </a:r>
            <a:r>
              <a:rPr lang="zh-CN" altLang="en-US"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/n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，其中n为承担物重的绳子段数。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364490" y="2723515"/>
            <a:ext cx="1165352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.费距离情况：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滑轮组提升物体时，虽然省了力，但是费距离，滑轮组用几段绳子提起物体，绳子自由端移动的距离就是物体升高距离的几倍。设物体升高的距离为h，则绳子自由端移动的距离为s=nh(n表示该担物重的绳子段数)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374650" y="4129405"/>
            <a:ext cx="1165352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.滑轮组的组装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(1)确定绳子的段数：根据省力情况，用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n=G/F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来求，或根据移动距离的关系，用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n=s/h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来求。当n不是整数时，要采用只入不舍的“进一法”处理小数位。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(2)滑轮组的绕绳方法：滑轮组绕绳采用“奇动偶定”的原则.即当承重绳子的段数为奇数时，绳子的固定端在动滑轮上；当承重绳子的段数为偶数时，绳子的固定端在定滑轮上。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290300" y="12534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2316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三、轮轴与斜面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1297305"/>
            <a:ext cx="1165352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轮轴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(1)轮轴：由具有共同转动轴的大轮和小轮组成的简单机械。通常把大轮叫轮，小轮叫轴。使用轮轴能省力，还能改变力的方向(如图所示)。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(2)轮轴的实质：轮轴相当于一个可连续转动的杠杆，支点在轮轴的轴线上，如图所示。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109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740" y="2770505"/>
            <a:ext cx="5120640" cy="1324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-2147481089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065" y="4620260"/>
            <a:ext cx="1671320" cy="18808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2316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三、轮轴与斜面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1297305"/>
            <a:ext cx="1165352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轮轴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(3)轮轴的平衡公式：F₁R=F₂r 或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en-US"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/F</a:t>
            </a:r>
            <a:r>
              <a:rPr lang="en-US"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=r/R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。即轮半径为轴半径的几倍，作用在轮上的力就为作用在轴上的力的几分之一。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(4)轮轴的特点：当动力作用在轮上，阻力作用在轴上时，因l₁&gt; l₂,故F₁&lt; F₂,此时使用轮轴省力，费距离；当动力作用在轴上，阻力作用在轮上时，因l₁&lt; l₂,故 F₁&gt; F₂,此时使用轮轴费力，但省距离。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不要错误地认为使用轮轴一定省力，关键要看动力是施加在轮上还是施加在轴上。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2316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三、轮轴与斜面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1297305"/>
            <a:ext cx="1165352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斜面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(1)如图所示，向车上装重物时常用木板搭成斜面，把重物推上车。斜面是一种可以省力的简单机械，但费距离。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(2)特点：如图所示，设斜面长度为l，高为h，重物重力为G，在理想情况下，不考虑斜面摩擦，即斜面是光滑的，则沿斜面向上的推力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F=Gh/</a:t>
            </a:r>
            <a:r>
              <a:rPr lang="en-US" sz="2000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</a:rPr>
              <a:t>l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(即斜面长是斜面高的几倍，推力就是物重的几分之一)，因</a:t>
            </a:r>
            <a:r>
              <a:rPr lang="en-US" sz="2000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</a:rPr>
              <a:t>l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&gt;h，故F&lt;G。即在斜面高度一定时，斜面越长越省力。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1087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540" y="2476500"/>
            <a:ext cx="3662045" cy="1610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360045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定滑轮和动滑轮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29" name="图片 2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2735" y="1556385"/>
            <a:ext cx="2013585" cy="483870"/>
          </a:xfrm>
          <a:prstGeom prst="rect">
            <a:avLst/>
          </a:prstGeom>
        </p:spPr>
      </p:pic>
      <p:sp>
        <p:nvSpPr>
          <p:cNvPr id="30" name="文本框 29" title=""/>
          <p:cNvSpPr txBox="1"/>
          <p:nvPr>
            <p:custDataLst>
              <p:tags r:id="rId6"/>
            </p:custDataLst>
          </p:nvPr>
        </p:nvSpPr>
        <p:spPr>
          <a:xfrm>
            <a:off x="371475" y="2120080"/>
            <a:ext cx="117348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判断滑轮类型的方法判断滑轮是定滑轮还是动滑轮，关键看它的轴是否和被拉物体一起移动，若一起移动，则滑轮为动滑轮；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若不一起移动，则为定滑轮。另外，定滑轮常常会固定在其他不动的物体上，我们也可依据这一特点来判断滑轮是否为定滑轮。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360045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定滑轮和动滑轮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4"/>
            </p:custDataLst>
          </p:nvPr>
        </p:nvSpPr>
        <p:spPr>
          <a:xfrm>
            <a:off x="144780" y="1282700"/>
            <a:ext cx="51943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关于动滑轮和定滑轮的特点，下列结论正确的是（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A．动滑轮不能改变施力方向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B．定滑轮不能改变施力方向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C．动滑轮不能省力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D．定滑轮能省一半力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3" name="直接连接符 22" title=""/>
          <p:cNvCxnSpPr/>
          <p:nvPr>
            <p:custDataLst>
              <p:tags r:id="rId5"/>
            </p:custDataLst>
          </p:nvPr>
        </p:nvCxnSpPr>
        <p:spPr>
          <a:xfrm flipH="1">
            <a:off x="5934075" y="1375410"/>
            <a:ext cx="0" cy="5427345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6000750" y="1256665"/>
            <a:ext cx="60001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【变式1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，甲、乙实验可以得出“定滑轮不能省力”这一结论。小敏想通过一次实验既得出结论，又能直接显示出钩码的重力大小，于是在左侧加上一个相同的弹簧测力计（弹簧测力计重力不能忽略、绳和滑轮之间摩擦不计）。下列四套装置中能实现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06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78" y="3429635"/>
            <a:ext cx="113347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-2147480996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770" y="3325495"/>
            <a:ext cx="4936490" cy="21018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" name="直接连接符 16" title=""/>
          <p:cNvCxnSpPr/>
          <p:nvPr>
            <p:custDataLst>
              <p:tags r:id="rId9"/>
            </p:custDataLst>
          </p:nvPr>
        </p:nvCxnSpPr>
        <p:spPr>
          <a:xfrm>
            <a:off x="144780" y="3626485"/>
            <a:ext cx="5801360" cy="0"/>
          </a:xfrm>
          <a:prstGeom prst="line">
            <a:avLst/>
          </a:prstGeom>
          <a:ln w="28575" cmpd="sng">
            <a:solidFill>
              <a:schemeClr val="accent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148590" y="3653790"/>
            <a:ext cx="571817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【变式1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如图所示，小明在“探究动滑轮工作特点”的实验中，滑轮第一次受到F1的作用，第二次受到竖直向上F2的作用，物体都被匀速向上提起。已知物体重力为G物。若不计摩擦和绳重，则下列说法正确的是（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A．该实验中，需要测量的物理量只有物重G物和测力计示数F；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1/2)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的力臂为OA；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&lt;F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0017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655" y="5486718"/>
            <a:ext cx="1219200" cy="138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 title=""/>
          <p:cNvSpPr txBox="1"/>
          <p:nvPr>
            <p:custDataLst>
              <p:tags r:id="rId12"/>
            </p:custDataLst>
          </p:nvPr>
        </p:nvSpPr>
        <p:spPr>
          <a:xfrm>
            <a:off x="1649730" y="1734185"/>
            <a:ext cx="35420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通过认识定滑轮和定滑轮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即可求得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436880" y="1734185"/>
            <a:ext cx="403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4"/>
            </p:custDataLst>
          </p:nvPr>
        </p:nvSpPr>
        <p:spPr>
          <a:xfrm>
            <a:off x="6069330" y="5569585"/>
            <a:ext cx="35420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应考虑弹簧测力计的准确使用；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6062345" y="5906770"/>
            <a:ext cx="35420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应考虑实验验证的目的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/>
        </p:nvSpPr>
        <p:spPr>
          <a:xfrm>
            <a:off x="6938010" y="2846070"/>
            <a:ext cx="403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3310890" y="4855210"/>
            <a:ext cx="403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4358005" y="5660390"/>
            <a:ext cx="1402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根据图中标注及杠杆平衡条件即可求得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0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419227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滑轮组及其绕绳方式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2" name="文本框 21" title=""/>
          <p:cNvSpPr txBox="1"/>
          <p:nvPr>
            <p:custDataLst>
              <p:tags r:id="rId4"/>
            </p:custDataLst>
          </p:nvPr>
        </p:nvSpPr>
        <p:spPr>
          <a:xfrm>
            <a:off x="144780" y="1282700"/>
            <a:ext cx="35788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如图所示，要求通过滑轮组用最小的力提升重物，请用笔画线组装滑轮组。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55" y="2773045"/>
            <a:ext cx="1521460" cy="273240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4" name="直接连接符 23" title=""/>
          <p:cNvCxnSpPr/>
          <p:nvPr>
            <p:custDataLst>
              <p:tags r:id="rId6"/>
            </p:custDataLst>
          </p:nvPr>
        </p:nvCxnSpPr>
        <p:spPr>
          <a:xfrm flipH="1">
            <a:off x="3723640" y="1286510"/>
            <a:ext cx="0" cy="554736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 title=""/>
          <p:cNvSpPr txBox="1"/>
          <p:nvPr>
            <p:custDataLst>
              <p:tags r:id="rId7"/>
            </p:custDataLst>
          </p:nvPr>
        </p:nvSpPr>
        <p:spPr>
          <a:xfrm>
            <a:off x="3787140" y="1256665"/>
            <a:ext cx="82505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小宝同学想把被台风刮倒的甲树拉正，他把绳子的一端系在乙树上，然后绕过甲树用力拉绳子，这样做有______段绳子拉甲树。如果不计绳重和摩擦，甲树受到300牛拉力，则小宝对绳子的拉力为______牛，乙树受到的拉力为______牛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100073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9840" y="2455545"/>
            <a:ext cx="2508250" cy="144272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5" name="直接连接符 24" title=""/>
          <p:cNvCxnSpPr/>
          <p:nvPr>
            <p:custDataLst>
              <p:tags r:id="rId9"/>
            </p:custDataLst>
          </p:nvPr>
        </p:nvCxnSpPr>
        <p:spPr>
          <a:xfrm>
            <a:off x="3724275" y="3961765"/>
            <a:ext cx="8359140" cy="0"/>
          </a:xfrm>
          <a:prstGeom prst="line">
            <a:avLst/>
          </a:prstGeom>
          <a:ln w="28575" cmpd="sng">
            <a:solidFill>
              <a:schemeClr val="accent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 title=""/>
          <p:cNvSpPr txBox="1"/>
          <p:nvPr>
            <p:custDataLst>
              <p:tags r:id="rId10"/>
            </p:custDataLst>
          </p:nvPr>
        </p:nvSpPr>
        <p:spPr>
          <a:xfrm>
            <a:off x="3756660" y="4025265"/>
            <a:ext cx="60890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用如图所示的滑轮组匀速提起重1000N的物体，每个滑轮重100N，拉力F为______N；如果要用275N的拉力提升同一个重物，滑轮组承担重物的绳子的段数应为______段。（不计摩擦和绳重）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4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0815" y="4120515"/>
            <a:ext cx="976630" cy="25812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8" name="直接连接符 27" title=""/>
          <p:cNvCxnSpPr/>
          <p:nvPr/>
        </p:nvCxnSpPr>
        <p:spPr>
          <a:xfrm flipV="1">
            <a:off x="1624965" y="3541395"/>
            <a:ext cx="205740" cy="638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 title=""/>
          <p:cNvCxnSpPr/>
          <p:nvPr/>
        </p:nvCxnSpPr>
        <p:spPr>
          <a:xfrm>
            <a:off x="1418590" y="3532505"/>
            <a:ext cx="635" cy="887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 title=""/>
          <p:cNvCxnSpPr/>
          <p:nvPr/>
        </p:nvCxnSpPr>
        <p:spPr>
          <a:xfrm flipV="1">
            <a:off x="1861820" y="3860165"/>
            <a:ext cx="174625" cy="638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 title=""/>
          <p:cNvSpPr txBox="1"/>
          <p:nvPr>
            <p:custDataLst>
              <p:tags r:id="rId12"/>
            </p:custDataLst>
          </p:nvPr>
        </p:nvSpPr>
        <p:spPr>
          <a:xfrm>
            <a:off x="3882390" y="3257550"/>
            <a:ext cx="26987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作用在甲树上的绳子有两根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13"/>
            </p:custDataLst>
          </p:nvPr>
        </p:nvSpPr>
        <p:spPr>
          <a:xfrm>
            <a:off x="7168515" y="1687195"/>
            <a:ext cx="403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14"/>
            </p:custDataLst>
          </p:nvPr>
        </p:nvSpPr>
        <p:spPr>
          <a:xfrm>
            <a:off x="7072630" y="2115185"/>
            <a:ext cx="732790" cy="276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150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15"/>
            </p:custDataLst>
          </p:nvPr>
        </p:nvSpPr>
        <p:spPr>
          <a:xfrm>
            <a:off x="9611360" y="2115185"/>
            <a:ext cx="732790" cy="276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150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16"/>
            </p:custDataLst>
          </p:nvPr>
        </p:nvSpPr>
        <p:spPr>
          <a:xfrm>
            <a:off x="5848350" y="4488180"/>
            <a:ext cx="732790" cy="276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17"/>
            </p:custDataLst>
          </p:nvPr>
        </p:nvSpPr>
        <p:spPr>
          <a:xfrm>
            <a:off x="7805420" y="4864735"/>
            <a:ext cx="362585" cy="276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33782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滑轮组的计算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2735" y="1556385"/>
            <a:ext cx="2013585" cy="483870"/>
          </a:xfrm>
          <a:prstGeom prst="rect">
            <a:avLst/>
          </a:prstGeom>
        </p:spPr>
      </p:pic>
      <p:sp>
        <p:nvSpPr>
          <p:cNvPr id="11" name="文本框 10" title=""/>
          <p:cNvSpPr txBox="1"/>
          <p:nvPr>
            <p:custDataLst>
              <p:tags r:id="rId6"/>
            </p:custDataLst>
          </p:nvPr>
        </p:nvSpPr>
        <p:spPr>
          <a:xfrm>
            <a:off x="217170" y="1967865"/>
            <a:ext cx="11889105" cy="4661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（1）理想状态下滑轮组的计算：在理想状态下滑轮组的计算中，不需要考虑绳重、动滑轮重及摩擦，可以直接使用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F=G/n</a:t>
            </a: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，s=nh，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v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绳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=nv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物</a:t>
            </a: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进行相关计算。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（2）非理想状态下滑轮组的计算：在非理想状态下，需要考虑动滑轮自重，计算拉力的大小时要使用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F=(G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物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+G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动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)/n</a:t>
            </a: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，但s=nh，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v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绳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=nv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物</a:t>
            </a: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进行还可以继续使用。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（3）水平方向滑轮组的计算：使用滑轮组水平拉动物体时，理想状态下滑轮组用几段绳子拉着动滑轮，拉力就是物体所受摩擦力的几分之一，即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F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拉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=</a:t>
            </a: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1/n</a:t>
            </a: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）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f</a:t>
            </a: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。物体移动的距离与绳子自由端移动距离的关系为s绳=ns物，速度关系为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v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绳</a:t>
            </a:r>
            <a:r>
              <a:rPr lang="en-US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=nv</a:t>
            </a:r>
            <a:r>
              <a:rPr lang="zh-CN" altLang="en-US" b="1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物</a:t>
            </a: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（4）反向滑轮组的受力分析：较复杂的滑轮组，常常不能直接用滑轮组公式进行分析、求解，故需要用受力分析法求解滑轮组中力的大小。此时，一般以滑轮或物体为研究对象，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沿竖直方向或水平方向进行受力分析，根据物体受力平衡的条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件进行求解，如图所示。</a:t>
            </a:r>
            <a:endParaRPr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2" name="图片 -2147481034" title=""/>
          <p:cNvPicPr>
            <a:picLocks noChangeAspect="1"/>
          </p:cNvPicPr>
          <p:nvPr/>
        </p:nvPicPr>
        <p:blipFill>
          <a:blip r:embed="rId7"/>
          <a:srcRect l="1692" b="2338"/>
          <a:stretch>
            <a:fillRect/>
          </a:stretch>
        </p:blipFill>
        <p:spPr>
          <a:xfrm>
            <a:off x="7621905" y="5344795"/>
            <a:ext cx="1451610" cy="1513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278765" y="1253490"/>
            <a:ext cx="11634470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一、课标考点分析</a:t>
            </a:r>
            <a:endParaRPr lang="zh-CN" altLang="en-US" sz="22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78765" y="1869440"/>
          <a:ext cx="11111230" cy="4057650"/>
        </p:xfrm>
        <a:graphic>
          <a:graphicData uri="http://schemas.openxmlformats.org/drawingml/2006/table">
            <a:tbl>
              <a:tblPr/>
              <a:tblGrid>
                <a:gridCol w="2993390"/>
                <a:gridCol w="3206115"/>
                <a:gridCol w="4911725"/>
              </a:tblGrid>
              <a:tr h="48133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考点内容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课标要求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命题预测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</a:tr>
              <a:tr h="41275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杠杆及其应用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8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了解人类使用机械的历程，了解机械的使用对社会发展的作用，知道简单机械，会使用简单机械改变力的大小和方向，通过实验探究并了解杠杆的平衡条件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8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《简单机械》是人类社会在生产生活中所经常使用的工具，对本单元的学习和考查应立足于社会实践。所以，考题也会从社会实践中对这些工具的使用入手。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本单元常考题型有：选择题、填空题、作图题、实验探究题、计算题和综合题等。主要命题点有：杠杆及其应用、杠杆作图、探究杠杆的平衡条件、滑轮与滑轮组、滑轮组的应用与计算、斜面等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</a:tr>
              <a:tr h="43561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杠杆作图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1275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杠杆的分类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584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探究杠杆的平衡条件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50419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定滑轮、动滑轮与滑轮组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3561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滑轮组的应用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584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滑轮组的相关计算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584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斜面及其应用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B cap="flat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33782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滑轮组的计算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4"/>
            </p:custDataLst>
          </p:nvPr>
        </p:nvSpPr>
        <p:spPr>
          <a:xfrm>
            <a:off x="144780" y="1282700"/>
            <a:ext cx="479361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如图所示，质量为960kg、底面积为0.5m</a:t>
            </a:r>
            <a:r>
              <a:rPr sz="160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的石材A放在水平地面上，利用滑轮组水平拉动A，使其在20s的时间内匀速向墙靠近了4m，水平拉力F＝500N，不计绳、滑轮组的质量以及绳与滑轮组之间的摩擦，g取10N/kg。求：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（1）物体A的重力；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（2）物体A的移动速度；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（3）物体A对水平地面的压强。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93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0" y="4525010"/>
            <a:ext cx="2922270" cy="148145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3" name="直接连接符 22" title=""/>
          <p:cNvCxnSpPr/>
          <p:nvPr>
            <p:custDataLst>
              <p:tags r:id="rId6"/>
            </p:custDataLst>
          </p:nvPr>
        </p:nvCxnSpPr>
        <p:spPr>
          <a:xfrm flipH="1">
            <a:off x="4819650" y="1385570"/>
            <a:ext cx="0" cy="546862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4938395" y="1282700"/>
            <a:ext cx="70758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物体A重90N，沿水平方向匀速拉动物体前进时，若物体A与地面间摩擦力f=30N，不计滑轮重和绳与滑轮间摩擦。则绳子端的拉力F是______N，当绳子自由端向左移动3米时，物体A向左移动______m。如果增大拉力F使物体加速运动，则物体A与地面间摩擦力_______（变大、变小、不变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100047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7840" y="2800350"/>
            <a:ext cx="2981325" cy="111188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" name="直接连接符 16" title=""/>
          <p:cNvCxnSpPr/>
          <p:nvPr>
            <p:custDataLst>
              <p:tags r:id="rId9"/>
            </p:custDataLst>
          </p:nvPr>
        </p:nvCxnSpPr>
        <p:spPr>
          <a:xfrm>
            <a:off x="4814570" y="4012565"/>
            <a:ext cx="7268845" cy="0"/>
          </a:xfrm>
          <a:prstGeom prst="line">
            <a:avLst/>
          </a:prstGeom>
          <a:ln w="28575" cmpd="sng">
            <a:solidFill>
              <a:schemeClr val="accent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/>
        </p:nvSpPr>
        <p:spPr>
          <a:xfrm>
            <a:off x="4819650" y="4012565"/>
            <a:ext cx="53987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用如图所示滑轮组匀速提升重为500N的物体，对绳的拉力为300N，不计绳重和摩擦，求：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（1）动滑轮重力；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（2）已知人的体重为 600N，拉动过程中绳始终未断裂，他用此滑轮组能提升的最大物重是多少。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0091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1485" y="4215765"/>
            <a:ext cx="864870" cy="2245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 title=""/>
          <p:cNvSpPr txBox="1"/>
          <p:nvPr>
            <p:custDataLst>
              <p:tags r:id="rId11"/>
            </p:custDataLst>
          </p:nvPr>
        </p:nvSpPr>
        <p:spPr>
          <a:xfrm>
            <a:off x="2089150" y="3220720"/>
            <a:ext cx="11969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9.6×10</a:t>
            </a:r>
            <a:r>
              <a:rPr sz="160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N</a:t>
            </a:r>
            <a:endParaRPr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2474595" y="3575050"/>
            <a:ext cx="11969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0.2m/s</a:t>
            </a:r>
            <a:endParaRPr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2994025" y="3952240"/>
            <a:ext cx="14325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1.92×10</a:t>
            </a:r>
            <a:r>
              <a:rPr sz="160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Pa</a:t>
            </a:r>
            <a:endParaRPr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4"/>
            </p:custDataLst>
          </p:nvPr>
        </p:nvSpPr>
        <p:spPr>
          <a:xfrm>
            <a:off x="5621655" y="2082800"/>
            <a:ext cx="434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10611485" y="2082800"/>
            <a:ext cx="434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9935210" y="2458085"/>
            <a:ext cx="803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不变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6626860" y="4849495"/>
            <a:ext cx="803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100N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8"/>
            </p:custDataLst>
          </p:nvPr>
        </p:nvSpPr>
        <p:spPr>
          <a:xfrm>
            <a:off x="8533765" y="5526405"/>
            <a:ext cx="9785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1100N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337820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斜面与轮轴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4"/>
            </p:custDataLst>
          </p:nvPr>
        </p:nvSpPr>
        <p:spPr>
          <a:xfrm>
            <a:off x="144780" y="1282700"/>
            <a:ext cx="48348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用不同的机械将重量相同的物体提升到相同的高度处，力F最小的是（机械自重及摩擦均不计）（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0995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818" y="1086168"/>
            <a:ext cx="6185535" cy="173291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" name="直接连接符 16" title=""/>
          <p:cNvCxnSpPr/>
          <p:nvPr>
            <p:custDataLst>
              <p:tags r:id="rId6"/>
            </p:custDataLst>
          </p:nvPr>
        </p:nvCxnSpPr>
        <p:spPr>
          <a:xfrm>
            <a:off x="144780" y="2905125"/>
            <a:ext cx="11938635" cy="0"/>
          </a:xfrm>
          <a:prstGeom prst="line">
            <a:avLst/>
          </a:prstGeom>
          <a:ln w="28575" cmpd="sng">
            <a:solidFill>
              <a:schemeClr val="accent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144780" y="2990850"/>
            <a:ext cx="542988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4-1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如图，重为G的物体在不同简单机械中均处于平衡状态（不计机械自重和摩擦），拉力F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的的大小关系是（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B．F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D．F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-2147480994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35" y="4982845"/>
            <a:ext cx="4381500" cy="17659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3" name="直接连接符 22" title=""/>
          <p:cNvCxnSpPr/>
          <p:nvPr>
            <p:custDataLst>
              <p:tags r:id="rId9"/>
            </p:custDataLst>
          </p:nvPr>
        </p:nvCxnSpPr>
        <p:spPr>
          <a:xfrm flipH="1">
            <a:off x="5570220" y="2903855"/>
            <a:ext cx="0" cy="3950335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/>
        </p:nvSpPr>
        <p:spPr>
          <a:xfrm>
            <a:off x="5648960" y="2954655"/>
            <a:ext cx="643445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如图所示，在斜面上将一个物块匀速拉到高处，斜面长1.2m，高0.3m。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（1）沿斜面向上的拉力为10N，物块沿着斜面以10cm/s的速度向上匀速运动，若斜面的机械效率是60%，则物块的重力为___________N； 拉力的功率是___________W；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（2）如果人手直接把该物块沿斜面的高提升0.3m，则人手做的功是___________J，假设该斜面绝对光滑，则拉力F应为___________N。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0075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2805" y="5547995"/>
            <a:ext cx="3162935" cy="1200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440055" y="2144395"/>
            <a:ext cx="403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2"/>
            </p:custDataLst>
          </p:nvPr>
        </p:nvSpPr>
        <p:spPr>
          <a:xfrm>
            <a:off x="1269365" y="3791585"/>
            <a:ext cx="403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3"/>
            </p:custDataLst>
          </p:nvPr>
        </p:nvSpPr>
        <p:spPr>
          <a:xfrm>
            <a:off x="10944225" y="4102100"/>
            <a:ext cx="512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4"/>
            </p:custDataLst>
          </p:nvPr>
        </p:nvSpPr>
        <p:spPr>
          <a:xfrm>
            <a:off x="7302500" y="4469765"/>
            <a:ext cx="512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6104890" y="5210810"/>
            <a:ext cx="512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10426065" y="5210810"/>
            <a:ext cx="512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A9D3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0528" y="1048373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8" name="文本框 27" title=""/>
          <p:cNvSpPr txBox="1"/>
          <p:nvPr/>
        </p:nvSpPr>
        <p:spPr>
          <a:xfrm>
            <a:off x="630320" y="2525518"/>
            <a:ext cx="6155531" cy="20313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思源黑体 CN (标题)" charset="0"/>
                <a:cs typeface="思源黑体 CN (标题)" charset="0"/>
                <a:sym typeface="+mn-ea"/>
              </a:rPr>
              <a:t>感谢观看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思源黑体 CN (标题)" charset="0"/>
              <a:cs typeface="思源黑体 CN (标题)" charset="0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+mj-ea"/>
                <a:cs typeface="思源黑体 CN (标题)" charset="0"/>
                <a:sym typeface="+mn-ea"/>
              </a:rPr>
              <a:t>THANK YOU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+mj-ea"/>
              <a:cs typeface="思源黑体 CN (标题)" charset="0"/>
              <a:sym typeface="+mn-ea"/>
            </a:endParaRPr>
          </a:p>
        </p:txBody>
      </p:sp>
      <p:sp>
        <p:nvSpPr>
          <p:cNvPr id="3" name="椭圆 2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650" y="1333500"/>
            <a:ext cx="2719705" cy="352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414714" y="1481123"/>
            <a:ext cx="10856873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二、考情分析</a:t>
            </a:r>
            <a:endParaRPr lang="en-US" altLang="zh-CN" sz="200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简单机械》是力学的重点内容，也是必考内容。本单元考题在中考试卷中所占分值一般在2-6分之间。对本单元的考查，从出现概率看，主要有：杠杆及其应用、杠杆作图、探究杠杆的平衡条件、滑轮组的应用与计算、滑轮与滑轮组、斜面等。</a:t>
            </a:r>
            <a:endParaRPr lang="zh-CN" altLang="en-US" sz="20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24282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altLang="en-US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知识建构</a:t>
            </a:r>
            <a:endParaRPr lang="zh-CN" altLang="en-US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1BCC2C28-871D-48CB-8BE0-2867F7803ADB-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220"/>
            <a:ext cx="12192000" cy="3591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5143991" y="1563294"/>
            <a:ext cx="4870739" cy="3731458"/>
            <a:chOff x="3857625" y="1682616"/>
            <a:chExt cx="4870739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6690" y="3747636"/>
              <a:ext cx="466598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杠杆</a:t>
              </a:r>
              <a:endParaRPr lang="zh-CN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一、认识杠杆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16" name="表格 1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26390" y="1542415"/>
          <a:ext cx="11542395" cy="4658360"/>
        </p:xfrm>
        <a:graphic>
          <a:graphicData uri="http://schemas.openxmlformats.org/drawingml/2006/table">
            <a:tbl>
              <a:tblPr/>
              <a:tblGrid>
                <a:gridCol w="1810385"/>
                <a:gridCol w="5956935"/>
                <a:gridCol w="3775075"/>
              </a:tblGrid>
              <a:tr h="46037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概念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CDDC"/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释义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CDDC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1181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一根硬棒，在力的作用下能绕着固定点O转动，这根硬棒就是杠杆</a:t>
                      </a:r>
                      <a:endParaRPr lang="en-US" altLang="en-US" sz="1600" b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38239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硬棒成为杠杆的条件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1）要有力的作用；例如，撬棒在没有使用时只是一根硬棒，而不是一个杠杆；（2）能绕固定点转动。杠杆在力的作用下，是绕固定点转动的，不是整体向某个方向运动的；（3）是硬的。受力不发生形变或不易发生形变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1010">
                <a:tc rowSpan="5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杠杆五要素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支点：杠杆绕着转动的点，用“O”表示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动力：使杠杆转动的力，用“F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”表示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6101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阻力：阻碍杠杆转动的力，用“F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”表示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6101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动力臂：从支点到动力作用线的距离，用“l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”表示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60375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阻力臂：从支点到动力作用线的距离，用“l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”表示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图片 16" titl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975090" y="4124960"/>
            <a:ext cx="2326640" cy="1788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535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二、对杠杆五要素的理解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43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1406525"/>
            <a:ext cx="8964295" cy="280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433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" y="1816100"/>
            <a:ext cx="9504045" cy="199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43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35" y="2414905"/>
            <a:ext cx="10522585" cy="2091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DhkNGI4NmJhMmU1MTZhMTI4OTdlYzlhMTQwNTZmNmIifQ==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TABLE_ENDDRAG_ORIGIN_RECT" val="800*182"/>
  <p:tag name="TABLE_ENDDRAG_RECT" val="61*172*800*182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ABLE_ENDDRAG_ORIGIN_RECT" val="874*319"/>
  <p:tag name="TABLE_ENDDRAG_RECT" val="21*147*874*319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ABLE_ENDDRAG_ORIGIN_RECT" val="908*366"/>
  <p:tag name="TABLE_ENDDRAG_RECT" val="25*121*908*366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TABLE_ENDDRAG_ORIGIN_RECT" val="875*312"/>
  <p:tag name="TABLE_ENDDRAG_RECT" val="23*158*875*312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TABLE_ENDDRAG_ORIGIN_RECT" val="881*332"/>
  <p:tag name="TABLE_ENDDRAG_RECT" val="29*148*881*332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TABLE_ENDDRAG_ORIGIN_RECT" val="880*317"/>
  <p:tag name="TABLE_ENDDRAG_RECT" val="23*162*880*317"/>
</p:tagLst>
</file>

<file path=ppt/tags/tag80.xml><?xml version="1.0" encoding="utf-8"?>
<p:tagLst xmlns:p="http://schemas.openxmlformats.org/presentationml/2006/main">
  <p:tag name="TABLE_ENDDRAG_ORIGIN_RECT" val="911*362"/>
  <p:tag name="TABLE_ENDDRAG_RECT" val="23*151*911*362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宋体"/>
        <a:cs typeface="Arial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宋体"/>
        <a:cs typeface="Arial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item1.xml><?xml version="1.0" encoding="utf-8"?>
<s:customData xmlns="http://www.wps.cn/officeDocument/2013/wpsCustomData" xmlns:s="http://www.wps.cn/officeDocument/2013/wpsCustomData">
  <extobjs>
    <extobj name="1BCC2C28-871D-48CB-8BE0-2867F7803ADB-1">
      <extobjdata type="1BCC2C28-871D-48CB-8BE0-2867F7803ADB" data="ewoJIkZpbGVDb250ZW50IiA6ICJVRXNEQkJRQUFBQUlBTktyTjFoK0dPVGhzZ0VBQURjRUFBQU1BQUFBWkc5amRXMWxiblF1ZUcxc2ZWVFJicU13RUh5dmRQK0FlQ2N4T0FTU2tLdXFSazBydFhlVmtyVFBydGtHWDhCR3hyU05xdnYzTTA3U0JvY2NTQWgyWm5iczNUWEo1VWVSTzI4Z0t5YjQxUFY3eUhXQVU1RXl2cDY2cStXTkY3dVhQMzljSkROQjZ3SzRjcDYrdUtnWDkzelgwY2h4REpuSXZHYnAxUDJFYU9SRFNySDNRZ2p5QmpnaTNrdUlRNDhTR21HTWhuU1VqdjY2T3IranIrUlJpaEtrWWxEdEl5WjZWU3R4VDdhaTF0N2F3ZTBmZzB0V1FNNDRQTE5VWlFaSENMVXAxeVRQdGZoc2lrVW0zdWRTMU9VdlVrQUhQaXVaaWZhQ3NBMWNVY1hlNEk2bjhORVFMTnNGbFFEOGUxMGhIbllSYm9HdE03T3NlRGhvRXg1em9sNkZMQnJ3bmZFMitLQmI5THI5TCtWYUFsR1E3cHV6SzQ1cDJTbEx5QWF1SzVBZExnek9vSHVEbVg0MGhBQUZBdy81WG9DZEFJMXhNTWFEem15ZEFuK010U2F5S2tEV1VEWE1VcjlZdVVpcDAxbjlTdm9uSTVUTUNWZnFkNmwwQ1k3MXowSnVabVJyOUpQRGpTYklkdmtqNUpMUlRjUERGc2I0TjJZM1h4R3BEdHUwc0J2R1daV2RBWTJ3R1dwVG56aTJoM2tuUGhEQ2FHZ1RWcHlwNDhOZ2RTd2pmQTFtNVczenBIOWFKNzE3dVZsa0FLcGhKZjNETDBCLy9BTlFTd01FRkFBQUFBZ0FvcVEzV0FHMkkyemZBd0FBMmdNQUFCb0FBQUJ0WldScFlTOXBiV2N4TnpBMk1ERTJOak0zT0Rrd0xuQnVad0hhQXlYOGlWQk9SdzBLR2dvQUFBQU5TVWhFVWdBQUFKQUFBQUF4Q0FZQUFBQTFCaUR6QUFBQUNYQklXWE1BQUJKMEFBQVNkQUhlWmg5NEFBQURqRWxFUVZSNG5PMmJ2MnNVUVJUSFA0cXRQN2RUQ3psc1JPUkFKWVZjWmFGQkxCVDhjWVZGUUJCTWJ3SnFJM2lLZ3FWWFdLYlFJSUtkYnJBVEVTUllpSUpORkxHd2l5bnlCOFJpYm1HZDdON3Q3TDZaM2N1OUR4ekg3ZTNNZDJidTNmeDQ3eTBvaXFJb2lxSW9pcUlvaXFJb2lxSW9pcUlvaXRJa1duVTNRREZzSzFtdTQzai9IK0JuU2EyMDVsSGdGdkFNZUZ5eHZxcHRjZUU3c0ZwUnN3MGNBTTREc3hYcmFnVEx3QWJRei9tK2s3cG5RMGh6Y1ZEWG5GQjlWWWdZM2JjdThCY3pEaEswUitpTkZUSEZmc3crY3AyZUs2Z1ppaUovanNUUXBKYmRSaG5RamdBYXMwejJubVVWV0FPbXFMNk1ONDd0Z1hTMnhKcGRnV3ZBaGJvYjRZTVFNeEJzd1grZUkyOEdyeTFIS0FOcUltMWdwMk9aZGVDTGg3YU1MVDROcUFlOHBMa0QvZ2c0NjFobUNaaDJ1RDkydkgvczhHbEFKNEMzSHV1dnlqeHczN0hNdXVQOXJnWTZka2dZMENFMk85WjJZUWJQOVFjS2llVE1hUGYvSU0zdXV4Z1NCblNHemNmMHd3TDFqaE4zcmM5VHdONDZHaElhQ1FQS0N5czB5dUhsR1h1ZkV3RlBnYXMxdENVb1B2MUFQenpXM1hSV2dkdDFOeUlFUGpmUkt4N3JscUNIMmVpNzhCbTRVL0RlaWZCOStUU2dJc2ZYQ0xpTzM4aDZua1pSUTZqQ3NHeUhMc1k3dlFkNERieWllc1ErVFFSY0FpNWlqUGs5SmhndFNxaFFoazBMRXhEOUJKejJwTkVKb0ZHV0dKZ0JGakNudFllRGE1RlEvVzFNdjl1RCt0ZUFGK1JuVHRSQzBXaDhGdDFVK2RpaG5FczBQaTZwNFVMWlZCVTd2YU5EOFg0VjBWdkdMTkZwa3JGenpXVWFTbDB6MENMK1BiVFRBVFRLWWh2UUI4d3NJVFZUbmdTK1d0ZVdCdStuaERTQStneG8wdGxIOW5JbHRmR2VCNDdsZlBkYlNBT1k3R0JxblhTdHorY3dqc2ZuUXZWbkhVcXVZR2E1ZDBJYVFEa0Rpb0FqR0c4cndBM2dHMzdTRlJLdGhNc3B6WStwNnhJNXh5NGsrZG5wejFVaTlmZUFCNWlsekNhZE5aQm85dmcvenBoVkxrMEx1SW5KU3hJZHB6Sko5VzFNSk51bXpINWpnK0VSN2p3dG0zbnlmN3hSR21YSTJwUzcrSWhzK3VRbjNSWHhWNDNxMnpMd0JBL0grTHJ4ZVVJS3FWR1dQbjZQMWhGeUNmMlo2Q2E2UHBKanRzOTAzeGd6ODNoRERhZ2V1cGhOczIwOGtrK2I5TWxldGtTZmFORlRXRDNNa0wxdk9TNVVmdy80eFdiamFRRzdoVFJxSlhuZ0x2SGtybUEyekpMRWxrYnNRYU1NaWRjNTZ5VTFPK1RWTCs2Skx2dG9jMVZhd0g3cm12UlJQR3VnUWgvM3M3QmRFMmtrSGdHSDRVYlNoREZRRkVWUkZFVlJGRVZSRkVWUnhveC9QTGkzaHdMT1lUVUFBQUFBU1VWT1JLNUNZSUpRU3dNRUZBQUFBQWdBcjZZM1dEWFZIeEtaQWdBQWxBSUFBQm9BQUFCdFpXUnBZUzlwYldjeE56QTJNREUyTmpNM09Ea3lMbkJ1WndHVUFtdjlpVkJPUncwS0dnb0FBQUFOU1VoRVVnQUFBS0FBQUFBMENBWUFBQUFOT0RONEFBQUFDWEJJV1hNQUFCSjBBQUFTZEFIZVpoOTRBQUFDUmtsRVFWUjRuTzJkMjI3c0lBeEZtYVArL3k5UFgwNGtSTG1ZVzJ6TVdsTFZtU2FaMkdiSE9FQ21JUUFBQUFBQUFBREErWHovLzRCaGZyUU4yQUNpQXhPUUFRL2duN1lCY0RjSUVGUkJnS0FLQWdSVkVDQ29nZ0JCRlFRSXFpQkFVQVVCZ2lvZmJRTTJVSnI5OE9pclpaNTJxTVpkMGlpUzZTeHZqWnZ6K1JOdDgrYXZsRGd1VXUxTUM3RDJZZDRhbzNiVjlnYmZHNzA5eTFKdGxFN3VhYkpmNG9zbmYzdEkvZjZHOW1JUFVheG1iMEs4WkFKdm1YdzN5MkkxS3NCYk00RTEwa3kwcTExbUJWZk1scElGcVc5a0IybmdkdGpSNDUrbExCbmJ2YVE3RFAzK1NlcS81L1d3QUo4UDJZbWxoczJSK20vTjNxZUJTM2F0dHJlblhwNCtkNjRBOVVTUFA5WjgxN0tuZGQ1Y1JoN0tnQ2NVNXlPTk1PTFRpbGlzSHNwcFpiNGR0TTZYeTN6RlkwWWVTcEtNQmZZR1phWkcwYjVBY3ZXT3BnMmw3UkphdGt2OTJ6NytKOW5IV25kVlk1V2ZVcDluWTZOUkZrbmJPYmRmMGI1YUJweTltclV6VXcrdHJxd255OWVtOFdySFNkRzhzQ1cxWHkxT2Y3YVhCSmlPSzdVQ1hiM1ZMaHh2alpyOUpYSngrbVoreC91dnJQM2k5enVweGFWblBjRVdPMC9xYWxkU0d2eE4vMzVyZkVTc1hnL29mY2dtNW9Tc2JwNVZBa3k3b051SXN4M0M3R0RtdTJFc0wwOTZ3N2JhT1JDaWtKa00rQW50c1NldE1iSDAvWTZzblBxUDZBYlk4ZTFZbW8yUWl1RE5ja0I3TVBwSWRqMlVaS1VSM3JiQml0L0hNSnNCYTdNQUdqV2l4ZXlMSUMvbnhydnlZL0QrWEREaUExVVFJS2lCK0VBTnhBZHFlRmlmZUEwZS8wMURDSWp0R0x5TlVjMnVXd01BQUFBQWdNMzhBbmJjbXhyM1pTZVJBQUFBQUVsRlRrU3VRbUNDVUVzREJCUUFBQUFJQUEybk4xZzVvRUdUU0FNQUFFTURBQUFhQUFBQWJXVmthV0V2YVcxbk1UY3dOakF4TmpZek56ZzVOQzV3Ym1jQlF3TzgvSWxRVGtjTkNob0tBQUFBRFVsSVJGSUFBQURvQUFBQU5BZ0dBQUFBZ0ZWMExBQUFBQWx3U0ZsekFBQVNkQUFBRW5RQjNtWWZlQUFBQXZWSlJFRlVlSnp0M051TzZ5QU1RRkY2TlAvL3k1MlhVNGt5WEV5d2cwMzJra2F0cGhIaDVnUUliVW9BQUFBQUFBQUFBT3p3L3Y4SGhQV3pPd01HQ0VvZ0FPNmdDTy9mN2d3QWFDTkFBY2NJVU1BeEFoUndqQUFGSENOQUFjY0lVTUF4QWhSd2pBREZDamFDR0h2dHpvQ0JWcWVaS2V0Nzh2Z25vNjdtZmZyb3NONGtGU3U1U3A3VVFKSU9WNnVUVi9hWngvcXd6TFBYTW51bVhtZTFCajV0aURNcVQyOS83M3Z3K1M1MzVkbGJ1VDFUcjZ0ZUE1OWkxRkVsWmJXdWo5bjA3OHp6U1gzQm1yaXVWaGVKbmpLc2lUaUV1enZQcjBTUXFyc2FvS2MyUkxRZ1JGczVmTGZzczdXcGduVHEwRDFPOG9YdE82N0Uwc3F6eXNkb2FDczlyNWNBajVoblRYbjVOYVl1S2ZYcjZUTjZLQmZkV3VzMmt1TlNTdkpmVkxDK1kwYnZKR1g5UkNoUHhEeGZVUVpQN1hOTk0wOEJodWVXQm1pZVVNVDVtRFdMUnl3ekMzTlh6dW45c2RDS01panZHQUdPTGdRbDBYR2pBSTNTZUxOM2VJc3lhZGRWTFMzdGMzaHEzN3dOTmZJMEd6Q3J5blBWemwyN2MzYnplT1ZIdzJvbmxmeXZaM1VlNEtXVGxXcnpqWWlrd3phUDVSdmxTMnY5dzJUT2IvV3JmaWEzKzAzdXZoSnJ1SnBuN2J2WWpQeEN0cUljMm83U2k5U3VYNlFWZGNvakY4a3VJdWxudGFYOWQrTnZodWJ4TTJtdDFNME1qZUJzdFlXVjBRNjczbU9lMm5GZlduZlFNdEhXZkNoLzM3dGFSYmxLalZiN3JuVHF2QTdMeFlRN1ZzYzFPbjMrK2trMy8xeWpmYlhTS2N1OHErOUpWMnJGSzdxckdZbnV5aDJ0bDFiKzJ2cS9wN3JyM2QwbDcyRkErL3VnZHc4dk5Hbk5nZkswSW5tbDc3bWJwQXdSeXhtS1ZvQ1d3N2lvckI2L2ZGNjlkK2dJZVh5VWxRRE5oMEVuTmFyV3ZLMVZOeEdDSVBKRkZnWEpDdVpUdFZaemErOTM2MDFQdk9iNWVCYlBRYjNmSFhhSXNsbWg5U2pBYzU2UFpyVlJnVWI5eTN1ZGVNN2JZNjBHYUcvb3MrTlpWTzJjSHViSnRYMmFLZmtQaW5Lcllrcis4d3pucExzNEFQZE8vbDFjNzBOSzRIRkdPM2dBYkxSanN6Umc1c1FoTHNOYUhPUEVBQVhnMEtYdjJ3R2VXVzFVOElUbmR3QUFBQUFBQUFPLzMxem85YUVNVFpZQUFBQUFTVVZPUks1Q1lJSlFTd01FRkFBQUFBZ0FiNmczV092VFpOZE9BUUFBU1FFQUFCb0FBQUJ0WldScFlTOXBiV2N4TnpBMk1ERTJOak0zT0RrMkxuQnVad0ZKQWJiK2lWQk9SdzBLR2dvQUFBQU5TVWhFVWdBQUFEd0FBQUF2Q0FZQUFBQy92cWxIQUFBQUNYQklXWE1BQUJKMEFBQVNkQUhlWmg5NEFBQUErMGxFUVZSb2dlMlk2dzZESUF5Rnk3TDNmMlgyWjBidEtGQVFWc3I1RW1KaVVIdm94UUlSQUFBQU1KTDRIUzZJYkZ6djgzbFZ2Qjh3YWdTSGdDRGNkMGRPV0xOM2lXeDZPTkt2WnpYUEhyUytZeW90SVJ2Wk5mc2VpeDZXNENJQ25kRndqWXFsOHJ6R1dPNUpWVTYvdEJiOW1WUitxM0oxTmNFdXlYVk9wY0tVS21BM3JKWnV5ZURBNWtpTmlhaXJKTGhVUkt3dVdCYzE0ZVVHVFl2bmdxNisxU0xiL1pacVdrdXRWMDBYdXR6SGVkbnYyY1dVR0prcU41dXRiQjZtZVYwanVOWW8weUV0c1h3MWxraXRkbXJmQ2NBY1hKMUIxN0tWNEc2eDI3V1dFQXpzOEVpeDJzN0RFTHdBVy95SGkrZk4zdGl5cFFRQUFQb0FMOUUvQlBoNi8wVUFBQUFBU1VWT1JLNUNZSUpRU3dNRUZBQUFBQWdBcmFzM1dBaStocmRhQVFBQVZRRUFBQm9BQUFCdFpXUnBZUzlwYldjeE56QTJNREUyTmpNM09EazRMbkJ1WndGVkFhcitpVkJPUncwS0dnb0FBQUFOU1VoRVVnQUFBRHNBQUFBeUNBWUFBQURpS3FON0FBQUFDWEJJV1hNQUFCSjBBQUFTZEFIZVpoOTRBQUFCQjBsRVFWUm9nZTJad1JMRElBaEVhYWYvLzh2MmxOYXhWUkZRd2V5N0pJZU1Ma0xXU0lnQUFBQ0FwVHlZenlXamNjSlFDN2kzRU9Gb0JYUjhzQjRDVFBUVmtkOVhlVTZWTTVmTEp4SXhQVU5qVUx0TjZkSmtxc05qQ1JNSmRFUXU0MkVrd2VabHd6S0dLSEFDMlJHc2FNNVdab2RzL1M2RVdRZ1kxS2xvTitTOGhIZC9aSFJaTGZCMlI4VnRsQ3RwN2F4V21aTG8rcGtiWlF3QWNBdkhFTHlhU2syWFdvL1hOdXEvK1ZXYXZMWlJoeE1nT1FpRStoN09PZTNVMDJ5cnZnWUc4VWlwUzFWcFVkcW9MRjJubGJFS0w1a3NXYnJsbE0rdFhCVHhubDk3b2JrdmZ1NSs3QjlNQ25xNnB2ei80UWh4Qnd4S2dQdXNXcEdLcTFzcys4WVc0d0VBd0ljM0hSTkM5V2tGT28wQUFBQUFTVVZPUks1Q1lJSlFTd01FRkFBQUFBZ0FCYXMyV051dWVnbm9Ed0FBTkJJQUFBZ0FBQUJ0YlM1aWEybDNhVFdYaFhieUROZHRjWmNDTGU0UmdoTUNJWUZBQ080bE9CU3BRZ3N0VXFINnZMMzF2OTg0NDl6Q0hIdXZOZGVWQ2ZaNzdNeDUxckg1dUYrZmxDUHZVUTNpZDVheWVjSUhRVzJtVUszNFlGWEFIMmNielBmYXhlVVJoNk9rQmtmVzBmdTc4aW9ka2F2RTBYODRGblN6L2hHREU2djRQajBmWkk2TlFWbHBPeFltVDA3aVRNTEJjWDkrY0pwT1Y1OXFFd2tsQkN6UGxmNWFvK0Y1WldPVE9GZlozaEZJaGtQWHlhK29lYmpRZWh1YjBiaVpRb2ZTVjdod2hTbU52bExrUFZjWE9NR3BGVlJjTmVsT0xCc1VCRS9OSXNpNDM5M1FNSkRsdWxUN2gzcllYdkRMQWduTlk1Y29tMU9Ha1JuamFwclQyMWhLNzVpZVdrWVZJam1DZUxhRUtHczZpWXYwaS9IQkgzMlRGTEFaSjMzQWF5bTQ2V3AxMTIzS2tHRXI3TG1FWWdWQWZrWjhXaVJscGFkUDFKaStreWVCVVVqTCtocTZZNVdObUQ4T3pTZWIyRTBONXY1VlgyK3ZmKzRidWs5bWs3VW0xZzlIbURyYTVRQmNyQlRVbUh0L0hWdE5CSDU2RFhhdUx1STF2bUR3Qi9SeDBMVlRCckxheURXbFFlcFVKRDVzTjQrS3JZZjFoNkZpb1lENFU4eUF5SWFnbER6SUQ2V1lUakd2WkgzNlkycC8wTUd6cGN4enZ5NWZFWlFVUWZhdldDU3IyRGxHdmM3OEJFVW5GN1BZc2RhSkNmVmE5MlJYcnZCVjZrbmJYNGg5ZS9FUUx6eCtiQis4ZWpIWlh6RnZNaDgxMHZFZktzdWJhb2pTZ3FFQ2dIMUhVWDJvSndERzFYcjdXVVMxZkNLeDNpQkF5TGRjdys0T1JkNWZQK2VCVWllR05iaCtLeS9ERnZaM3ZLRXlOTjJ5WDYrQTBROU93bUdmMzZKMEU0VTZsODk4em5idm1hQitUR25SaWRBU3FhTWtaaWIwS05xeXNKUGQ4NytJdmJVYzIzSm9pZE02Sm1weHVFRTVEVWJBbzI3MW1qM2tGSDIzUTRFdzhmdDVsVGU2Qm8zelB2dG9WNXNqUG4zc3lXV3lFQkI2dFQ4aFJQRlVtaWlNL2RlRE41VmJieFc0UHM4M1dkNWNxYUM4bStqaGxxYkFVRWhqdC8veHYrNG9mSGdnQjk4RXhtbVlQdzJjalJ5RDJyb3JnNUJnTUJNSUpIT0h6WkdqVG1KWlN6ODNacHNDek9seWVnMUR6SW1rYzh6RzdTSFpIUE54NFZlWmF2dlhmYVU2RnYrUC8vTC8zZjhCajZGaE5ueHgwYzJkb25nbjBZZU1DSzluVmVyaXNjZHM3YWl3RmlaVHlmN2pmTlN5QVlDaS9WTi8xb0FrRnlOZGpabi9Wek1DK1U1bk1DNnlxeVAvc0kvaVFoTnZCOW4yZVRiQUVvYUNUeHd4UkY3T3lXL2xEa3VHWm1ldlh5alkrZU4vTGdBMHhsZ0czOS9jcE5UZ1FwNVE3Wi9PYjBNakloMmtMRkxIVDZsNmZ6TjFVQ2s3RXVQKzZ0NXZzRnRMR21zOGpUSEtac1BEVzNaaE5URktZK3RpNW56dW9kdXFZd0JFODg1K3laYm1nUnBmVEJvaExmM1lMdU1aMFY4ZnVxazkzSnVKaE94amYrTDBPNlI0dzYwU2pOdm9KWWJiK1hUc1REcm90KzU2SDF3aUpTUmxuOVZObmpOUUtkNldtd1NmNTdOeGE2VmxEem5qWHpvS25OSjQ3ZWR5YW5nUEpycHAvR216YU85RVpocUdRaFo1M0c5WlhSKzJGb2x6NmhrSFRHeWpWRUpESU1obHc2ZlZiSzV1QXdPQnYvelpud2RGdlBiK2U1OHQ5M2tCanJIOFdPdFk5YUtCNXBsRjRYcERHMHQrUmE0WHFjSFVZWGREOGZXWEE1aHN5blc3Z3QrTk94bGNEcUpCdVpsUXhVWDErVXZGVG1xdENvVCtzR3Q3MU82cTRTUTVmL3gvc1JkMnpBazNOcjF4azRpMTQ1cWZnREptT1BiTFNVcHpmNWFDQ3BoRnZ3RFpEa1o2aEZxRHdBMDRUZG9iWXAxdjI4UmFoOE1pOFhWaFJYRjAzTkwxTTFCODhtMmZiSTh0UUQ1Ty92Ry9NOGlCMmJRNEdIeXc4aDkrakxJYzhQSHhZbGhSRkxnVGNmSVFhYld4R3VRSDAwUkFBYk1GdGlpTGxhU1FQTTNhTkRwc1gwSDdJUXpucGZ6Vlh2MVJPQTRMaFhRbXIvcTRxUnZwbUFCTnBQeTNHUTAzb0JVMEh6OXJzb0QwUXZUdzgzUmZORXBQZTQxYVVaK0plZS9TUzFTR2hVUWxTa1RNaUlaM2dyaGVCR0JhL3ZjdjUwNFlYWmRhZWE3TXloV2ZsS1B2VVRCRW8yZEl5cGZQc2Frb0dZRTgrY3Q2MlozeGh1UkU3dnBsWWtBZGNEYTNhZDZ2aFZJb0thQTRXZE93VUN4R29WNFR4MWVSUldvNkZSd3JuWVQwek9HTVBSWnFMd0pPcDEyTXh3NlZLU1FQQkVGVUhOQlo2OU50Z2Fmd1J4Y3BmVDRzVXA1WEpzOEFtRTEwT1AyRmhVRTNnNVNURGd3b3NvVUxmYkxqVndrOTlmWWt6anErLzJlZXE4YVpPZFBhNTU3ZG1EZE95bmx6dFdCZ0pTMkMrK1lWMkk0K2xNYnZGbm9hQmUrMzVIZFU1dkNoSi9qOC9ZNFJXRFhoTElrUCt2YTRveVJHeHJlSG1NL0Vkb2xIdkhPMHVHMmQ1SkJCS0dkVTdhMzh0dHBoMEtXUDVCNDcrY2xFSFpFT3JYRGpMLzg3VHA0aTRLU2RtVEVnNDQyN0taVkpDKy9ZOWlFNW1oY01nK1Y5MVdRTUdHaklrY3NtTHVVbW5tU2VrQkc5dDFwUm5VemprdXhTZEpjbkhQbU1xREZXMUI1emlLdm5qaUxyem1mTjV3SlNBSVRuTGplZmNvRVFxV2Q2U1daUVBBOGlWRUlTenpLMWFsNnZnendCZDdLWS84ZDYrWm9acVpmVWtNZ2E0U2pqZ1pCcjkyOFhFWmRZMlAwTkZDOXk2Q1VhUVdkRFFnZkE4WnZQWjRNczVJZDBvbTBNdlhDV1RGd0szVGJIOTVqTkowbUZnOXZTZnVYRVJyeE1QN0s3UGM5Uklqd3djOHhFRE43TVVrNlIwb2NGeU82L25GOEUzNzY5bEJmbUtNRjJxbVhlbVdRTGR1QXhWajR5Q2tHQ2p1cWxtdDU2UzY0cGxVMWc0Y1d6dGV2aVZLUUV4NjZNMU1ES0p2MzNlc1R3N3VaTGp5WkxHcHFTa2NIQTRCTGxlVFMxZTBOWjAraUtWZWFvTnhrb0tDU2pIbit2dFFBemxLM1ZyUkFaUE5rWFJ6MGo4dXREVWxLQzdNREg5RGREMUplQThNeEl2L2tkZDBZY2c5ckdnYVQ3ZGdKZmNFS2MrL2V2TjRWRzZaWDQrQjJsN1czM2NIRWk4L1phdGV4cDFFdHlHMHZzcm1DeFgyQ2NkbXdHMnE5Y2VOc3g2RHhRWnJmSEZFeEdtWEp1eWRPS2hTUlNDMFhxVEJlTXhwMEJmNVQ5eUxhNGtTaDg1dkdGLy9qdkI1QmFSM3cvSDRCNlpkTzQzMkxXSkxYNzNLR2k3aFRFUHBGZUdVK3U0aDE4VUcvOGF3NUxOa3NDeU5qTHpINGo2NVlxMkV4Q29UQ24xbmtZbm1BcWpzL0s4VGp1eWhQQUlYZ0xTbm5KWU9oMVVDZWpOZDZ3WUVJR0hCN3FDLzN4Znk5NWxNR1lpV01uL3l1UktoU2NPeTN5eXovL3dTNFNJbzlNT0RqTHZrQ0tudGd6TlBjK2pxS1FESWt4RHdYS29xUjdwZkw5WGRQcXRoeEw0MVVINS9PeDVXNUtzYk5paGozMDNzc3FJaU1Xb3UxOThHMG91RUFuWnB1cDR3Znkzb0VuTHFTTmhyUzBPV3ArVTMwK3FVdlVnYzh0OXUwZjl0MGc3WUJIM0hFbEdobEJiaU9kUWE5ZWRZaDFjTEVmbGJNNUdmajZWUC9nMERKN1VvWGFFc3VIbzAxVjF2TGN6bUtldVFaREdrUFczZGNBazZmd1VNZ21XSkozUkR6dERkdCtSQlUwa3ZiREFxYWF1N1E3dUk2SExQazdSaFdFRjlER25VR1FKWm1DTTZsM256bzVXQXlNVzZlRm0yUFV4QVdoeWxBY01qK1c3cGkwVENhYm52eSs0bVc2U1YwTnUvTGVQakh2TjE2THpva2p3ZmROSHNwMUhZLzNrUzB4NkVjdDQrVEJacUg3cmZsMW9DUDZPQ2JOVElMSGwxRXFxQUNneWR1d1ZYRFVSVmNMTlVqODlXTXE1R3l5ditFOEY1YVlvNzcyQ1VMY2R2SzNHdjNwdEJtNzZFemRydi81ajV0NVcxM1hoZkdEUEcweldxbFZKVjRSQmhJNkg5M3pOYmFycEFQam0xVnhQYzYrWDVjRmhvQ2tWMGZiN0w4MDkwbVFUdS8yNk1JMHVxNUpScDZDbWpvZEo0YzVmeWVjNU9Od3BOVnBqa01PY3VJWUtzZW96Nmk3OEFVWFJMTUNhYUYwZFZGZnhZcStGSS9MdW02K0JJQmNCSHJIbmlqQ3AwVVdtaFRRVWkrRjVmNUxyTlJXaDVHSjZqTEVXY2E0TEUvZTlLendRdTQyMldlWlAzTWpKdXRZRWg4SWlKalhKWGVaMHBicUYxT05pTlJHbTVIRXJ0NmR1U29BdXBFWXBZdExDTGFaTlFFSnRSR0diWUdva2lndEhYWE03aUJydlUzdC9pbWtGK0JlSFgvK21vaVVRM1hlNG5PeDRLSFJEbG9OOGlCdVd5MDdubDNjSzJ5MFd0QWRMQmhjNGFLcUQ3V1J6U3NNZlIzcVF6T21rZE5VUVdCR2IzZVgzaEJpd3VuSUVqdVd1c280TVdTbktaQ2VwelV6Slp5L09iNjU2M1pmaitma3ZlNWZQaktadkx2SGlLTzUzK01jQ2dFNjNkUW8vN2Z0Zm4ycTBoTG5QOVZEYnZ4akpBKzh4bTRWbFVWVklrUjJjcDdTTG1OWE4zNmE2ZmNzRVRuOWpHeW1QclB1R3RWY2RBL0JZZy9iWlkwRk13RTJTRCs0YmxmZVBXNHBBT3JKcm4yWUd5RTZXWGhpQ3hMa2Vac1FSU1d3djM3SGtvaFk1OHBjRzdoS1pOZHYzOFFIOWNLSiszVlgzMW9EVm4zYW9aSG5iN1p2SCtLZVJFSTZ1UUMyN0UyV2NrYSswdEM0T2p5OENTZWFIbmhJNCtOTnQvMU1uQUFXQkhZNm9xMzY2dGtxMWFYZ21iMklNcVBpTkJvUG9mR1RBZXdLVk92NUh3SjJRejZNR0FBcUhmSDUvRWpXdWc3UW5ISXJncWpsYXhsOUtQWmhiSmo1YWJlTEt3SnJNTlB3MytldHVIWTdOcmtyOSsxR2ZxODkxdlVWd1ZGMnU0NUozRnIzS2JjKzNsNXFaV1Rzbk1iUTh4MFRjT0pHSWxQQTNybFI5UFY2WW9va0FvQzlCNzJpaFpKTHpyZTUxenp3QUxqcWlRTnJHYmttNlVKWklnaWUwVnEydE0vS2FyQi9LRGVkblNyUGwwMWRnSlB3OGNMZ01FNFR1cXZQN203dWoraUxRT3gwcXJWSzZDdVNHSHpJVVUxV0dEZmI3RG1mYzdFbEx2SC95dktnZmV3N1JRdHdXbVNYVkE2dEw1SUVUWm1SRkl5TTBLOCtsOUZEbTNZSWpiazFvOVpvcWMxOHdESVJaWHk3K2IyNnNXQ0lRSmF2bHptRDkvdGJIZC9FNFZLSVR6MFdLRFJQNnpoejV2VW9RdVN5UFdIMERLZWp5RXl1d3BmQ29iOVBpN3JWVVh5VVFvMlpSQUFNNUhMck53QTQ0K0JtZ1RWQi9rVGVBNUZFVUFkU01zaExsSnEvWEpGWVJMc2w4VFR6SC9FaUp6Y3huY0MvN09ucXU4ZGZPUlNVZmJIUlpuK0IrR2J1UXZ3SG5iWExjSGNDSHRVZGxaTWpjaU9QM0ZyRHBDN09yOE1kUStXMDJzMFFjdXFrN250K1M2a0RaMy81ZjZvd3pxSGQrcHhMbVFBUkt4MDl4L0VZenFvaDlEdzMraVkxSlVDV3VQMTlFVmJ0eU9YcW92N0tzZW4vbC8rdi8zLy9tdjcyNzYvSlZlY1NlcWRWdnlyRWxDNjkxNkNtQjY3RzArb1Fsam9Nb1lpTUhUNHZ2eVJXZWVpaU9RZFBUdE5uektZOWhvVGp2NmI5L1huQWVyL1dzSEVjSUdMK2RzdXNUb1JzUWFqWmF5YndpWjN2VC9jZEVRRDdxUnhuWG8rUUg0a0hOT3Bsejg5MTZGelFuZHltUUdCdCsyMjhZdkpuUEtzU2RwRFN1NTlLRWhkMVZJcVVRdFErUERaRUFWSWpoVUk4d1V3YnV5MUorZE5UV1NNNHJHMml0bVNKeU5BMnJ0NFhnanpWRFdQeG54SW1zZFh2SkkrUlV4UUlJSEdMODgvNTA0d1pOZnRnSHAwdnNUYkMxM2FKZWNUN3N6Zlp5cXJJTkMra3FjMTNUa2RYME0xcFExTmlGS2RSaXVtNGgzV0JEb3pQckorL1paRTFEdGhOd0xEY1FDYnlTcStLa1hGTzdNU29OWVJjMjRkOUtoaHJtTFVvczZQU0lINEdLSE5uODlTeCtGWWk1UUFGK0FKUG1mUW1jVjI0TTV4NCtoWnZVMmYzVlIxY3hUK3cwTUd4Z0FOTjhjQzBSZ0RKUndKb0t1dDk3K1ZlRlYzTytGQy9tWEpmbG9yMy9NVUpZdVdwZ3ZxSm1FOWo5N3MwTVp2TWlYakt5Y21uSU83dUE2WDVyZjVRM0RGa3JXNVgzakNzK2FOZVRFZ0ZGUlNCdUp1aDNsd1lDK0QzWnpMNnovOVpOaENpVTBuL3lTaTNUSTNjUE8zZi9aOThMQnNDR3FDSTFteXVNWmcxOWUrOVN5RlRtQUJwVzZSOGU5eU10R3FJY0JHZ1pLZzR5R2RhVm1LZmZJWFRzZ2JWMTYzZFZXRHF3TkpweWthNnFwMnFCVWw2Wk1BcFYvRTNTbGVSQ09KV2hpRlFFUWhEc3pCWnJlUWlBakFVQVAySWtsSENSM292K2o5UVN3TUVGQUFBQUFnQTBxczNXQkVGZmRZd0JnQUFuQkFBQUE4QUFBQnRiWEJoWjJVdmNHRm5aUzVpYVc2ZFYydE1GRmNVUG1kbVYzY0Z0MVFwVmtzTkpsalRObTNWcElsSmhWSllXcXBKM1RaTlk1L1JwaUtpd2lvaUR4VVhGdmFGeUZQZVdFQWtrRkxVMU9vaW9EWW1UUk1UYTFKai9kUEV0anM3UzlORVkyaHFXbTE2N3N5QXM3TU1ydkxyc3QvZTd6dmZPZmZlY3hZRDM3dHFrVXVJTjcwKzBmUHRSRmZ2UzZzZ3JTenIxOUowSDJ6YW4rRUZzRnE5dE1yMDBDcHI3ZHRyMStGNjJ6dHpOdGhzdG5kdDcyVitzWHR6RWJ5UEgrQkcvQkEvZGdIMGZlSUdlRDR2QmJkeXlRWjBKUEdUSEppMnhPSkNvOVZySDY4aG1zQnpnTnNpd1RwdU80RVhYd0RjcnJjemNUUGdUaFdZVFdDTTFWdTY1MnltRytJdUErYnJnU3QvQWR3MU0rZ0Jtd1d3UUE4MHZReTRWd1hhRlhEeVJ3TDlBRmlzQjk1WUFGaXFCOTVOQnR5dkFnc2wwR2ZmT1kraVRib0dXS1lIcGdVQkhhaENpeDZnc3BjS1hYVFRJc0JLTlZxaVJ1dFdBN3AwMGU3WEFEMXFORWYyNDFyL0JrVUZkd0Y5T2lqcHhnRWUwa1ZoQmVCaE5lcEdHZjV6VlRKUjM3NEVXS2NQeDEwSGJGRERYaFhzZ1dJVFlKTStiRW9BYkZIRDFXR3cvMVhBTm4wNEt3T3dVdzNucW8vTzdTTEFvN3Fvb3hLd2g2SDhYOXBMa1BZcDRESDF4bTVVNSt0dVB1QnhmZGgwQUhBTDk0d0JrZnViNC8vaHdNak52YytaN25IbWZ6bVlnM2lmNC83akRNamQ0d3ppc0VPb09STHNQQmZzUFFuMEZ4dGpNV1RuZG1QT1F1T3k1TVRreEFjM0h6Q2JTelJnRXVmZytYS2VVVmJ5SmlkdnJ1QVpaU1V2VXpwNVE3Q3JPOWpsWW1TbUxlYXRzVGcvem1MWWtXZmZ2VEFtZnM2eUpFdVNKVG5Hd1ZCS1E5TUFVZjlnQnN5Wm5icUtWNmhINjBQand3cjFOb21hZDZNWHE4bDgvTndFQ0tkM3ZXaGpXWDRTTURkSyt1Wk9ldjRVK3UwU1BkZUJYYWdYK1pveXdCM2NzNndLak52RnVIRWxZM2RyMmQyOFFSaHVENHg0YjQyMUM1MERncTlEYks4TWpIZUtUUU1CZjdVNGVrVHNjZ2dkNStnN1lzVklhSHhJOEEzUUY4U2VvZUN4QmltZ2JQUE9XS01VaU1WZ01WaTk4VmYrb0tOL3NnQXdMK29JNU1vSUk5K0VlbnFDWFQyQjBUTVVqY0tlSDJ0Y3dLdjRseTYvd1c1ZVN4N2lIbTd4S2t5dktvMVB5SEQ2MTVSWVhmN1BObWRXQUZ5anQ4OGV2WDJQU3p3MXFxanRpalZhK01LaUVwVmc2ZWxMbE5LY0dNRGQwUnM2M0NzT25wRnRVYnJVemhTaEFrM1NmbUxQOGpyQVFxM0c3UTFhRWVrOGs0allXVTdsa2tWWTlYeXNlaUYzUmVwRTY2aThrclRzNXIxa2l0dDNRS1UzdlBVT0pkRjJCYkJJVjgrajFRdWRIcGxSYjYxV3I1anBIU3hIamFDY3hKTG9CY1d2dlVRYUtaaWlGU3hsZ2s2c2lsUWNlQVZ3M3lPazFEdEN4NXkwNU56KzdpZ24wNkd6WFdLL2ZFQUt6ZnZWZGZPbHRqL05XdmdZNElIb1JZVGhvNEh6MWN4UTNRbXg4WXpRTnFCd2w0Vnh6MXZ4RkhIYmJ3SWVmSVNVVFJrSStHdW1QZEJDNWFISTdNQXdvYjZMaXlsVEd6bkFjb3hlYWRyRlJFUGp4S2t4OGFzTENuc0ZSdGlnWGhjUDZId0U5aGw5eUd1VmxSSnpwVVpNWEVKaXJUVEdWVDJPRmFGdmtLNnFRdTNTWkFuaVdkZGRBK2lPb0o3dGFWVzFoaHl6QjlsSnJjRmFxUzhvSjlWL2ZqV2JyTTRETll6b21YMERZY3craWJrZUc3WE1Icmc2RjZnUlJmOTJTYlRpYUtYQ2ZFaGlic2JXU09ZNG1rRnE5Qk1kUVQxalZZWGFFNEhSNDhHbUVhRzJWVzQvd2VZUm9hNWVrbmVqK2JCY0IwWFpNMi9SSkJ2cWhvQ1NHSld5a1NtL0NjQjV5VnMxL1dwZy82ZThKWDhnZWdmbEQyNk5IU3BJeVpuU3JBdlRwSjd6QkJ0dnJ3TFdQNDViMlNvcGtPMlFjenpTYXNEZkZQN09lTkhjRUc0N2RWMlFRbkJNQWxWNHRoQ2t2VTNoNGJ0aTVsT3hic1pSeXp5QzFETzVkRFlGWlZDQmJkWXFjQ1JtT2dGS3FXYzJQNDY1WUV1dlhFRlZRVDJ6MXJRYXpTMlI1bWdnb21HNzlTSG1hRytieHR4bEkrMU5TaVZ6N2N3Y3o4enRtVFpYTjJXdUkvb2JNRVBoeGwzaEJjbzFkeXJQQXcxM2NpQy9MYm5PUnE5Y29NRXNhcWxiWXg1MktCek9VRnQ5c0g0dzJOZ3ZDWG9Wa2FOYWthenZmbWFEd2tGeSt5VnphMGdub3c3bWRxV1ZqTjVoYmo4aXQ5MDQrMlRwVXlaTHV1bWg4ZFBLWk5tRDhtalppMzJ6emExN0FYc2Y3dENuVFNhZC9PbDhoaTYwem5nUnBFQzYwWHhNcWZHMDc2WExGN0ZoLzNPZzBLS1dsczFOejE5QzFaQXdWanMxV1pMS2NWUm15d2M2L3FYTDJHa3Fwdnoycy93YVdYNkxXWDdUcks3cy9ueVczMXphL2o5UVN3TUVGQUFBQUFnQTBxczNXSUp4Qy9ncEZBQUFxeThCQUEwQUFBQndZV2RsTDNCaFoyVXVlRzFzN1oxYmN4dkhsY2ZmOTFPZ2tLcDk0MkQ2UGhPS1NvbWtsYWpLU25FdDJiSDNEU1pCRWlVU1FJR1FZKzJUNDFzc09ZNmoyUEU2dW15dHRKdVVYT3VWTitXc1kwYW04MkdXMTZkOGhlM3VHUUJ6NjdsZ2VrQ0liS21LQlF4bWVucDY1bjkrZmM3cDdybndvemUzdDJwdnRQbzc3VzVub1E0c3UxNXJkVmE3YSszT3hrTDk1ZXVYNTV6Nmp5NWVXR2x1dEdwWGxoZnF5QmIvZ00xM3UzNnIxMXFvaTEvcXRaODJ0L25uazBmL2UvTHc4UnlvMS82NTI5MWVxTnNXdy9YYVA5MXNyOTY0MnR5NXdUZlV2YUpXK3QzZXpzVUxQMnV2RFRacnI0aFNNYW8zTGw3NFNhdTlzVGtRV3dCMHFkaXk5S3I4UmlDd1NMMjJ5RC9XYXl1aUlQSGJhK0kzaWgzNUF4ei9jRzIxMzkzYWtrZmFGZ0VBWXpMZS9KcS9HUUpBNWVaR29FWXZObTkxYnc1NFJhNzFtcXU4Q2J6S2liMWVpVzN4OWhYZkhWbDZhM1hRN1YvYWFtOTBaSlZsMGNQeUxyZTN0aTUzKzl2TkFkKzYwbTkzQnRkYWc1dTkydVgyWU5DOXR0bHFEZVNWL1dUODhaWHh4OFhtNm8yTmZ2ZG1aMDErbGEzR3J4ZndlK0ExR1AvaXNucnQ1VTZiZjl6ZXJ0ZGViSzBQcmpiN0cyMXhTOFd0NnZhQ1gxOFNCd1UzTEhaNU5iWURXM2d0cjIrMnRyMTdqc1VoelhibjllN1BSUVBYWGxoZjU5Y3FQM3IzL1lXMWZ2UG5kZitRcGU1V3R5OWJhVlNLZDREWWhzZEZYMis5R2QxMGJiUFphNDIzTmVSRzNySnlzNmdKc05Id3VidDZkYW5iNmNnMkYyZnVOenM3Njd5QkF3K1ZIWDZpN09EajVOb1dmNzRTbnlmaXVCWnpRUFNaYWdST0lTdmszYzdnMDQxdFhtYmtYci9ZN3ZoN2VwOS9OcW9QRktXK0pPN3E4S21xKy9zdk5Ydml1L3h0dUUwVTZsLzV0ZTVXZTQyZngydm9jWnZMNmw3bmp4YlhSRjBVOElQMWRVekVmMzc3V3V2OE8xZXU5MVQ2QlE0Lyt2VnJCSzZMbjdYMVJtdHJ1VGxvOHV1OTJXdkpXd3BzLzdFZS8vYmpWbmU3TmVpM1d6dWp6N2RxUzF2ZG5kYWFwL2VyM1RkYTE3c1hMOGlXbndPdTVSQUVvMDB2V3g1U2kwRklZaTAvTEdIcFpqOVFGSFV0SEx1RnNwdzU0bGdRT0RHemNFbit5RThDcEZ6Q1J5NTYxUU1XY0ZuczVpL0o2aEZSZFJROWNEbnRsSTFSblJ2RHhobC9sRzBtMi96YTROWldhMlExRmx0Y2hpdUQycXRqdy9lYVorZjRqeTkwMXZ5ZktMVXRET1Z2QlBHOXFIeUFBcnFvWGQ1cXZkbVZaZk5kK0xPeHlSL1ZUbXRuWjFnNWVlNnd2b2dXZldFQ0xSc3I5T1V5SzM2UGpibzBxQXZ3SjVTU1pGRnc0Ym1PZzNLS2F5NU5YWGI4L2tscFFRdFJONjV0WDFuUWdvN3JKaXByRGpvV1FmRUhabGw1dmlwMWhSeG9FY2ZURldZYU5NVXFaeGF6S1RjL3NjWTFxcXFjV1hPNm9EVXhzeVpGMXVrU2kxRnNZZVJvVUplclJWMk1NTXVKM1dKUFhaaTRsazNqcHRPb1M3US9MS2t1L3Jna0s0TEJCTHMvUEZiVU1xQlF1MGdadzJQRDBsVFdZeTZwRUtsTFlsR213RjNTTVV2S1k1YVZ4NVNXSTBNY0RiRmU0bGlUakxsRFRTS0hadlVpQWNnbFNybGJ4YUprekVveVgwYVVPa1NwRkJUQkZtSjVhYWVXVkhJeFdhSktQaXBMVm9vcVQxRllHRUxMQVZxRXBTZitrU1lzZ3ZtOVQralFHR0ZWS3F3NTBjZkkzWTlVS2l1NWxBeGhKUitVb1N0RmZhY29LNEpkaXpxcGZjaThzdElUOWtpVEZiV3g2VVNlZ3F4U2U1RTVSVFZCQjNDQy90OXBkLzhvMDliOWM3VEl5U0ZFVFNtQXBQOW81SlFnSjFDWlR5YWVwdEpPV1hJaFJiMnl4Rkt5ZXBDSkIyVjFJSlByVzFhWkRzSWpaWTVCTmxhbXd4MmNZZi9SOTNYS0t4UGExU3ZUdnhpanpDcVVxUlNWWFJaeXNRSXl0QlRiUDBORzhRcE9VVUg2dW9yaWhGVXJ5Q0dXYTlnMmJRVXA3SHhCR1UyQ3BVbW9kT3BRb2hEcWdoTFdJU2tJZVA4V3E2S0YxTEdBQ1dvb0pNV3E2aTVteERSeTloY1ZwUlR0TUU0VUdsRWNsZFZsckNZNEFvSHRTbXFFKzRRamVVSkFrR1g3di90Skt3M3lwTlhMMDBtMFprYWRPdFJwUW80YVZlVVNDMm1KNUVNdE1aSlVWWmxJZnBxc1hBTzk1dzU2U1gzU29EeHpqSVBNS1Ura0pWQ1NMay9pV0FsNVNhTk9IZW8wME5Pb0tzbzBwYStSbHVCSnFxb29RTWJUVThrS2xoMEthYUEzZmVnRkFpMko4aHhtbGpYSXMvcEFET1cvR1hWV3BFNERQWTJxNHM2VEhrOFBhWW1mY0llUldNQlJkQ1g5dVJOR1V0R0JKYmljcEpSU3dPcVpOQ0hXS1NXWlVFQXk1dFRNbll1WDRVMFhTSUZjL0pBbDlTSExpa05LcHhtUVRTMFdtbUl6VGpGQWlvYlRiekFGT3ZTblp6UktxdjR3TnE1Y1JSSlVLZ2ptejlhbGFDaXBsRXdWSlIyVXFhUEUrazVKU1FTTHdXWGx0WVQxakI5SjFaSWJIeWxnaEZTbGtKSXNmRkVkRlVkUmNSS2RIb2dvMHRFUnhIcUdqZ0RxeURvbkp0SUlNRU5IVkFKQ3BLTE9ZSkhnaDU3WVJ3clFVcHkwTktTbHVHbHBVS3RvRmdCd3VmY1Y2Z1NPZFFrd2svQVF2M0dzT1V3TDJMU0VQdEsxeVd3ekE2QXFiV29LZlJRTmNHYkphakpWbmJLb21Dc2o2QnBFcFNmeWtTWXFBaDBEUEtXb1NnNGRVWW9COEo1UmVlS3BTaW1NUEVWQm1jeFRISmNKUFZYRk5RcDA1TEFsU3BRQUl1ZTBhcENvbnVCSXFrUUpOZHlyU3FKcTdtVnBOSys2SmhUWGhObzZmV2xSVnc2YUtpOHRvbWNSaERScFVlQ2FXWEJLYVpVY1EyTG9kMnIwOCtNdGlRS2xOdEhrOHhFOWl5bWtDaFI3YzJxTlFDc1FxR0dmWG1GUlc1UGZSL1Q0ZlduTEtUQUNwQlV3d2tyS0ZOQnl3a29SQkN5QVB2VjRGRlV4UlFkNktjckpHdW1sT0N4cnFKZXExaHJYYUFnc2k1ZTRSZ05EcnFaUktVU1A0NWVxVWNhTVBpdlJad3I1TWdTYVUxbVRDV3N5WGMyQ3JCeFgwN3dCcXNmcFMxdEFtYnJPUkFzbzIvbFZoWjVMVlZXNGV2S2N0dVdUSjFvOWVlTEZrMDl4N1dTRzNUUTlrWHh5MHVPaXBZMDNZY2lzdHFEVUZMV3JpNkZveUptclNwa2toakpSMWx4eFhKNFlTaVVwdnNCNEZsOS9pZU5aR05TVk42ZDZWczVMRlNpRkpuOVFsVUJUWXloYUV1Y1RTbXRDWloyMnNCalJGRU94eHgzSlpydHpaYTNWVktnS2lFZ0lEa3VMNG9DMmlyMDdLWWVzUUVoVG1TSWdReEdJeGNjOEZheXhKbHBGUXhXc3JyTFc2OTdKeDhWbWRrOXppeENNVG12YnpYV0M4eXRPdktKSTBlaDJ4SmdoT0c1eDV2a2RTUTB1WmthbDl0M0ZLUmUzdXFzM2F1S1RWNUZ4OXozaDRvYlg1djJUWjlwczlwdXJBMjRncnJ3cURxdGRibTYzdDI0dDFBKytmM3E4OTlYSi9mZE9udDJ0MTY2MS8wVThqZndCR0Q2WTlacGY2QS9HaGEzd3NqYjZ6ZDdtc0RENWdpdHVXdmxoUGRGeW83YndHcXZYcTYxNE95Njk2dFY1MEJ0K1BIcjYxc0ZIdnp0ODhOZkR4Lzl6b1RIbzhTdnZpVC9la1kzUnBZODJoU3plNi9LYjEvaHdudnZRODl6NHpSY2RGUXVpQnREdmNSUHZkbmlKd1l3RjFjSjlFL0YyQ0svelRYT1VrZHd6OFRVOGZtVEFxQWkvZmpCWTlpWFAwakdMZ1BDWklVUU9HWm5RNUJYYWtzL2xHVTlzSVVoeHFFRkdSWTVOYUtUdWFRMUFnL09Td0xqdWlYWHdoZ1c3M0xZakR5VXNXb2VsekF0ZlRqN3J1UEtobTZlOCtRa2xKTjg1TzVGNTZwdVcxc0tMeVdkZVNqelBjbVpqcVc1WS9pZitVdUtaRnpNdlpDbHpEMDByQXNyMkdiNWo3OHEyZUk5ZmQyZkU3ekYxcFNzODNsZDg5Ull1azIrODJ3bS9MODhKdnk4UFI5K1hKNUFaZmwrZWI0TDhlaVRCSEFaaHprdHZyeXBvenZzUFRwZ3NHSGhiZkpxTDZFODhTdUNQdFBHWHZ5aU9kRjVpSnRPam5Na0o2MWkzR3A5ZUYxb05kR3hIMngzaVlMc2p4MUkwT3JRdHBCWHBveXRHd3l0R3R2Z2Z1ZUppbU1kSm1QZkxUY0U4bUFEemh3Ly8vZkRoKzhVQkg0N2pYZThHdHNnT1g3Z0w0TXdEd1BFUGVGY0FsT3dDSk52d25QeVhnazBDdDVyOStZNlh1bGRCS0ZSRWN2M0xIcSt1ZndFWFNuNFREN3RudXdxWTY2QnRsMXhVMm1zYXN0Y3NhcTVwMUZ5emtMVmU1RUpkM1V3eFhZM3dIa25XSFd1ejdnaGppeW9ubVU2U1RqT1czVmgyYlpiOTJkM2p2YWRhTFR1SldYWkU1bmtQZjc3bzZDQmoxWjlIcTg3R1g1ZmIvZGJxb04zdGpHTERNMnJ0NlZUNjhzT1V0Ykg0eHVLZm9zWC83TUhKdzhkYUxUNkxXWHpDTFQ0cE5nL0NXUHZuMGRyUGNoOStOQnlPUDVwcFJoMVJadEdJZFhFdEw1ZnFtM1dYSW5VQ2dBRmRiMGZSYnRobnpZNGpnbUpOSFV4c09jaHlvU0t6QllpRjA5ZVpVNXR5N0ZSanl6LzY5ZUZudnp6OHcxLzI5ejRKMnZKcUxmakIwM3Y3dTdmLy90Mjlnd2RQRHU3Y1A3cjM3djdlZzZOUG4reC8rK0hSczk4ZFBYenI0UDVmK1Q1SGIrOGU3MzE1Y09jSjMrSG8wWmVILy9IYkVrWWZ4b3grMGI1ODdhZGQvenExR25wUHZDVXN2Ym9BendpVXNOV2xDOGhsN0JOR0JQQzJGaUxOM2RiSkZTM1kzdWxYbTQ5T2dZaStQaFN4RUlsZ2hFUXNDaUlZQWxIU3UvRHNuR0NCUURvRHFXUnhIRWVPTkVpeWVOaG11c2F4blhteUFBVGpMc0s0blJteUZHTnZBYmFJb2Nvd3huK3crL1h4bzBlSER4L3RQL3VHRXlZWE1ZTFNHSG5TVXJ3S1hWRFhJbEZaSUlzd2I3ajJjQm9DNWIwcVZWY0FaNzBGUVNDcDFyL0NyZUhTRHhzdjc3VDZPNDJiL0cvalVxOG5mbXE4MU9XTjNkbG8zT0IvZHJycmcwWjNmYjI5MnFLTks5c2JLODNCWmdNd205b0E4UjZILzVGU3hGemdRbUQxT2h2eWRMNWx5QWxNVUd3c2MyWEE5STFTQ1dLbWxHQ1FXYXpGSzJVbW1pVm13cHpNSkRobXhxUEV0S242UFhzSXkzWHREVEVuaTZtTm14a3licU9OSjViaGlYM3cvdEdmbnVsMHEwQThMdzdZUEFEdWZORzF4Q3NEaUZSb0NYd29qemZ3S05MYTU4ZmR3am5SSWFKSEdYRThod0ZsSEk5U0U4Zkw3VzJKSlhYVThIQ0JDZU5sTzF5L2ZuejB4VGVlMjNWMDc5Mmc1NldWS01XV1lhd01HNTQ2UzNCRFhZQUJSNkgyUGova1lIa0RkUWhha2ZrMnNReVF5NXRUUVE1TW9WekN3WkFqbXh6Q0dZNDJkVEFEQkNqM2xTdEFCN2VNL0R4bmh4NUhEMzV4Y09lK1J3K1JDcm9qVWtISHYzejdIemNHOHllZlAvTytUTTRSRU9lSUUvTk1JSnIzWjhhZFBsNDhDWmVKYWlrTE1IZ3AxTjduQnkvdWRQQmlnbHJQRzE1Q0dKazlkaHovZVRlWkhWc1ZzUVBhY1hZd3pvNFpHVU5nMkdIWU1XVjJRREFkZGxDYkdkZkVzRU9qMy9IZnR6a2M0dXhZcUFZY01BWU9CT2FCdCtTcEFZY0J4L2tEQjlLV0RlRldCeXN6NlpqL0JrdzJaSmF6SVdjdXBIVjc5K2p0WFE0Vkw3YjFmMi85Z2pzcXgzOTVlUFRIRWlsMndHSk1LVHEzM0NSRXpnUThURUpFQkd0endnUEd1OEpSZUFDbVRLVmp4OWIxRXBPekR3K0EwN3dPaWswK0pOK2ttSC9iLy81RDRaSDg1cXVqVDc0NStQMFRyY3dvdHJ4M2RjeVF1aXpEREdVQmhobUYydnY4TUNOM0V0MU9uK29DSWNHV3JjcHhBR29HWCtVbGhwTXliaGZZUUM1WGVzNmpWRU5YWXYvYmowYmVCUDlRMnB0d1kyUndab01NTUtTczRvRW94ZUdHQ2dYYSt2d3dJVy9tdTZRZlFRZzBFeUNmSno5aXhyRXdjaEpPZnZ2SnlaKytPL3F2ditsRUFiSm5Bd1hHU1RCT3dwU0JnSEtuczZHZENZU1V0VmFJNDVxc1JONTB0azNUMDltMklVS3lvK0I5THVzcndOaENXUWpPQmlBOEVaYnhGcFFGR0VBVWF1L3pBNGpjYVd0Z1orREJkcFJSSkFxSnlUdmt4SU9ia3JFbXhNU1FBaG1GLy96aVlQZHJyU0NZbFJRMHNNdGdRSFc0Z1VDQnRqNC9DTWliZkdhOC81L0tBTUI5Qk10VkxacUY2Y2g0R1Fha000QzRzWllPVUFCUmk1bFozSm1VdUZkNkRYVWM0NE1VWldqWUt3YnpBTS9Jc0ZjcDBCTGNVQjV2d0ZHa3RVK2JIR3hxNU1pYmdpNUhEZ0paMXJKeWhoeUdITnJJY2VkSkJlU0l6OUxHaEpPajZGcnNoaHlHSEdlQkhIa1QxZVhJUVlGamZBNURqcW10SENXeGNmVHNYWjNrd0hhTUhNU2VCMlJHY2hhR0hJWWMweVFIenAzUmRqT21aM01iWWdGVnNBcWFaRVd1WExZVHpRb0ZNOW1ZVFNOZDhmeHpJekhaZmZEeFYvdlAvbkQ0NmU3Qng1OTdieE01L0d6MzREZDNKMmNMSWpHMnpBaEVoRmJMcEwwVmh4dUVGR2pyODBPUTNDbHZTTEtjRDl2QjZyZUVVR3daM3lQbkdGbVE1bnhRV0kzejhYeHhKSHd5a0g0eU4rbGMyU1M2N05IRjM4Q056K0dIdDBPYitENExQNDd1ZEhUN2kraE9mLy91VnpzTG0xcFpOU3U1ZVdrVlNvM2lWUlZnZUZXb3ZjOFBzZkptNkJHT0IzSEN4SElaVkFLTGNJZkk4Q3JYNnhKUnZHY1FkSHdZTnNDYVlHVVJEZzN1QVIyL3N4ZjNldmEvL1ZURG9pTW9Ob0VjejhnRWNrKzVKYWlpTHNCUXBWQjdueCtxNU0zZSsyR0N3THZWV2NRTFlsUVpTZVBHTjl5ZWhpcEtMeWlLRkdBRlg3eUhYTXRSUVFYQ2pFWStLMHhKZjgwaEhxVVYwMTV6Nk04TkR6elBjTnpNTEdXYVBrU245SHBEaVBrTnp2TjZ3d1RBemNnOGVHRkV5amhOaXNNOVUxU0NUYVVMbUJiY2tpdGFxSzNUci9VTW9ZM1kwM0dZWEdEQVp0eWw2YnRMaC8vNjJFc1BCYkpGSDFTUU1JcE5wU2RnTm1oaTNDWGpMazJiS1REM2VsdVJuSGpNWFJKNWNkV0lOVVJOMGtpTHUrUXk0eTVsdUVzRTUzS1huTWlNMUtDN0JNUWdtdG56bHh4KzZseitVcHh3TXpLWFIxaVJNa01pRkljYmY2bEFXNThmZnlsdmdpbHJMVW5naUJXR1liSTVZQkNiVlFCbWVpM0pNelVhT3lHNXRQZStoaVNTVFdQTW1KRWtrbGxyMHF3MVNjZGZsOXY5MXVxZzNlMTRGend0bHVSZWx4akVva0lZUlduQ2xHdktNTXJNeXNSNWFVSlN4OWNCbERMQWpydFZ4T0JFakdqN1FBeE9lT3VkNDkvZlBiejd4ZUVuZjVSUXVaMExKRUY5NU1wUjRRait2Zm1qL2x5c3RCUVZPQ1dYQ3dIZXU4dmpjaVhnYzBaU1ZKNUJLZ05RWlFHZVlTdmpkcFV0WUdwdVYySkZDN1ozK3RXZUE0alNVUUxyYXJQZFNaMGdTNnhvTmh0WUFXUEJoWW81SnhVTUZRbnp3dnhFc0ZwNnZ0UzkyVm5qMWtkZXpDemlGTnZSTnVlMkwyaWdIVXZSYVlHMmhTYUVxVjBOUzc5L2VyejMxY245OTA2ZTNRMnlWRXBEWGtERnJ6emU0K2YvY3dsbkxMYUdHNVZiUXZObEtad0h0T2p3Y2EyVFpJVklTNEJGZWJ6VWVobXNsRHcrRjFWU2pMUjNyOFEzOFpCN042dHN3S3lJM2VabkN4cHVGakhjNHVldzVXWWh5NzNJaGJ1Nm1XTEtHdUU5a2l4OTdyUlMxbnhXOFI1YzFVZ0ZaaHRIYVhibnM1NHBQMmtVZGp0K1oyOFVlVHYrMitlSnc3b25OL3pVamhuK1djbmNtTW1zWmpMcnFUc1FPSGNVRHNlaWNDUUNGa0l0ckFJTGdXYThncFlnbkFORGIwRU5qMVl3RWJpUnI4RFpjYkQ3OWZHalJ3ZnZmWG53M2NjY05FVWpjSlRtaXNDeGlDcnNZR0FhcFE0dU9hVVFIUCtlS3dTWHdFNHlJK3lVMXFoVUNFNVZRSFFlU25GZnFXd0JVd3ZCSlZhMFlIdW5YMjFKZ3FKWkpXaGpoVmZ5NGovOFAxQkxBd1FVQUFBQUNBRFNxemRZSU8wS1AxY0NBQUM5Q0FBQUZRQUFBSEpsYkhNdmNHRm5aVjltYjNKdFlYUnpMbmh0YktXV1M2dlRRQlRIOTRMZklZeHJtOGs3aFlrWHJSUXVDRXBiSDl2WVR0UEJ2RWh6eGJvWFZ3b2l1SEh0VnBjdTVQcHA5T0w5RnA1Smt6UXpOMk56TWRrMEovUC96WG5OU2NuSnF5VFdYdEppeTdJMFFNWUlJNDJteTJ6RjBpaEFqeGZUMno0NnVYUHpCcGxtUlJLVzhFdURpMHl5T0N1MjlkUEJvcDArQzVBMU5wSDJKRUMzMW1zTDh4dnBpb1crMVN6Y1g4cUYzaGhwaXcxTmFHVUROd2ZxZkZmVWdXTUxscGJ3UnZKUW05RTFQR09zZHRiRENwYmJzR3lIMzROWXRzaHlHcGFKRzlqS0M2MmwxY0NXUzQ4Ky93ZFBpdE5vTVJpSGE4ZHVoVVFYS2tlbUxJNm5TU2xVa3R0cUxPUjVzY3RwZ09aWnpGWklxOFNuOS9mWjBCVWlSeTJ5bFNKUExYSlZJdDlXaXFDekRpRkxRWklITEtWeTBOeFdkeS9rN2lsbDBhYXNhc3pGZXo4TTBZK0R3bmNFeFN3N1MvZkh4eDRrOS95RDNPb3FQS1hDVkd3SWNyNXFFdVlCcXF6REhMQUVCNjZOSTdxVVVUTFpoSVdjWVc2cjh3V25lYzVlUTkzZ3h6Uk1XTHlERXJKa2ZwWktIZDVLeGxhUDVQZTc5eGVmM2w1OCtmN3IvR05kZk9qNTNwbHoyTnZzQS8zOCt1ZjgyK1huTjVjL1BpZzlzQnVoWVk0TTF6U3ZLVGRhdWYyZkVYaGQwcnpjeGJRYWlMM2VER1hpbHVrUFowckRGMmFMV0haeUw4NldMK1ErcUl6MXRueXpuRGNQSDFuZ3c5MllSZndySlByWlZSajlpdTZFazNjbGo4S0lQc3hMK01CMXFkeXFWYTJNK1dWMHhqWFJyMGpJak1ZaGY5NXVXQzdFMDMxUk9jbUhabGhFRkU3VGFLUW5kTVZDblNXUjRXRVhHNjRMNTMyTVIza2FpVUZld1pqSE1lWUFqSFVjWXcvQTJNY3g3Z0NNY3h6akN4aWl5NG1IZWQ3OEZma0xVRXNEQkJRQUFBQUlBTktyTjFnazhOdjRPZ0FBQURvQUFBQVNBQUFBY21Wc2N5OXdZV2RsWDNKbGJITXVlRzFzczdHdnlNMVJLRXN0S3M3TXo3TlZNdFF6VUZKSXpVdk9UOG5NUzdkVktpMUowN1ZRc3JmajViSUpTczFKTEFHcUtjN0lMQ2pXQjRvQUFGQkxBd1FVQUFBQUNBRFNxemRZMUJHdFdpQUVBQURZT3dBQUNRQUFBSFJvWlcxbExuaHRiTzFiM1c2Yk1CUytuN1IzUU94bXUraUFCUElqa1ZWdDFraVQycWxyb3UzYWdFbXNFaHdCV2R2ZDd3RjJ2ZHRKdTlzZVlOcmVwdEw2RnJNTmhQeGdTcnMyb2FtNWd1UHo0M1BPWi9zWXNMbDdQdmFranpBSUVmWTdzdlpTbFNYbzI5aEIvckFqVHlOM3B5WHZ2bnI2eEJ5TTRCaUc1RTRpVi93a25RRGtXL2lzSXhPaHQyQU1PL0tCRTRBeldYcnp1aVByaEhqZ3V0Q09hSHNpbUFsM3NZZURSR3JQSDBJdmxxclBjekp1eHRpM21jRTkyNForWkhUa1p3MnJxVnROT2FIb2hBTGRSc09vcDVRYW9SaDIyM0hkbEtKUkNtenBjeFNWa0hUSGJscDJTbW9RaXRzQ1VBTXBwVVVvcWdwY1EwOHBUU3BsQWNkUlUwcWJTdFZiUm50R3FST0tiVGVocGNyS3ZPdEs1dnRLUk9KZzVRWnlPU1pIWUJKekx6V3d4djRJVEdBUEIyTVFTZStteUQ0OUF1RnBSOTdSbHRYTUpIckk4eEtCd2NXRVdPOWpEems4OWl3clV1WU5nUTV4L2owTlJISXRPTDRncTJUMmVDeUh5SWVGSERPdUR4QU5SeEcxWE9kYXpGUVN3MlZkL0Y4M1kxZFRxOXhZRkhwcUtuUEozSEN1TjVyYlduR1lUL0RVcHpNV1pkWFhBb1BhRWdxa0Urak9ubVZwZ0h3eTdUVUVPQlk3ZkQvZzBFVEdrM2FSOFV5bHlQZzJML2FWV3hBZWJWMndFSVJxbzBLa21rbUlWSmYzVXFRNkMwSzlEcHR1RGJiVGhWQzFOTjFKMThHV1dqVUl6SzhCcmV2UmNneWlDQVkrMjNMWHhGN3ladWppcGw0TTdhVDVvUVMvQlBLN1lFSTUyZmdxUHdUWE02UzJ2V2EvMDF5WDJFYUpYSXRjcjNLTFhGYzYxeVVXMEh2TDlYd1oxUzVtUC9DZHZTREFaNHpYa0tVKytnUWYzWGJkVkhnZmM4d3VDbXdQbHZ2UTg4WWZ3UUJGdkhHKzRWMGlOS3E1UzZ6b2Q0UGFOWk4xbFNleUIveEtRYnhWVHRzRkFMZ3F0eDRBcGxLdzdwajdVOHZhampWcHk5OWNWaHhsclAyUkFrQk1NMm03QUFCWDVkWUR3RlFLMWhLelQyZzRFRCs1YmVnbnQyTG9rT0E3Ukh0VHpCNFZyQjgyOE91RFFFdjU0R3puV2lNZ2NJUGdDQWhzcU9Bb0tDck1BVHlQbUNkaG50cFpLNjlidDh1NnFSUXB2bzNWVWtWZmZoRWhPck8renF3UEhMRVpsVjBiaW5UbDg4czA3Z1A3dE9Tdnpmek96N1VzenlQTXdEQ2cxWmwwaE9sY1NQWVMrNmZESG9yU3g1eWpRaXVUVlh4V2lGcEpUZ3BkL3ZueDkvZlBxNitmcjM1OWtaNWZmdnYrZ250c3FJZjlLRDVKZFJqbXpwNFpnMFJ2VnczSWpCNS9xTk5hNU1rRFErNzd2WnRwMCs5VW01cHE0NEIrazlwcWo4YlRBbTJrMk9HZ01VRStoZmdLN3RucVh1cUlYQmY3cWZvOFAyZ3pxd2FrZm5UaFFmYjllVEFpSmFFUHc1RHIvWXFVcHQyUG1LbncreCtYc1h6WEJuaUM3QVZMYUp6YzlWQTRvdEhpQUc5UmNpWllndG00UGM4SjlFQ0VzQitPMEdSbW0vUlFPZ2JSaUlLQUc5WjlPcGVDNENLVnF2SDg2ay9INDNrK0k3OElOYnZBOC9BMFN2bnFhdjV2bzJiUHc2VExaSXU5RXFyclk1ejBaVGxKcXdESXozSXlPRmhqUWs1STVDbTVveXZQUDFCTEF3UVVBQUFBQ0FEVHF6ZFlHVk8ybkZFYkFBQjVHd0FBRFFBQUFIUm9kVzFpYm1GcGJDNXdibWN0ZVFWVUZOLzc5N0NBSUN3cElOME4wdDJkRWt0SmlaU1VkRXVIaEVndURkTGRIU3NTMHFVZ1NIZUhJTjMxbisvN2U1OXpkdmJPekpsNzc5NTVuay9jL2F5cHJvaUZRWW9CQUFDV3NwS2NGZ0FnWVlOdEdEb0VQRmI2clZpQ1g4K2RsUXpjQUFEZi9iOFAwcklWbFRjQWtMRXB5MG5yZUg4OXpQcGdUemFUSEJRbm81cEUzSzYyVUVmb0d4NWRXcXRlcVZSbVYySXJBR1ZyWVIwdjF3MjFZaVBTWjhkMEJBaWxhZDRIc245aUg4enZOcytUYktzalFpK1hSTmtaZ0tpWVV6ZFhWTllkNkZFelhkRHAzY01aRnFLWkU5eFlNcWNUQ1JpKzRNQW1EdUxXTEpTaUNLaGtFK0EzRC9sVy94WVJCRHVqNGxkZjNjWlk4bTFKTVFpWWExK01iZmtBcUJnSFdCajVXcmxTV2dSeVJWTEJoY3lSS3NFUVpSaHVNZ1FWbmsvTmlxcUZSdU4rYUJFV0l1VkNGbSs1NkRia3JwRVA1UmpEUjRWOTlKU216NlBCQmFJKzFpcXI4ZEtoUmRJUGFscWdTa05vbGVIMGplM3RUOXlHMkxmTHViWFVjdkNkc2NSUDRkUjQxRnFUb2phb2dGYUJqZU4wL0lFdkVpMGZpZ3g5M204YmRId2thamc5ZW9oY3BSSHVzMFBUR2lRa1pXYjh6eHVPMnJqSjFvVHdjVU41VnVGblFmSlowb01ZV3NUaitET1J5NVFQMU9Bd0JCUjArUUhDMktZVUpIVXlId0lEZC9Zd1BzdEJnQ0Nsa0Z3cFJsRi9Zam56a1Z3a3MxYWgyV1NXVzVOQ1QxTjlKNkFXaW9PRGMzNk9IMWx2S0UrTFI5bUJ5ck43WWFXY1NTNnJCM0R0WWQzUXNzbWp2dHpraGNxZ2M3RWI2Z0M0RUtpRk9qSVFiaFpKenh5L3dRTkYvb1FiYmdhQUo4WWNQYlVPb3RLQXZ1VVQ3S2NTSE5BY3RseGo2MjVCcDZKRkdqQmJvUGtuQWE1TmMxcDJkck5oVlZGUkVZSlN5ZTZya010NjcrY1hDQXBaYVoxc21nUFB0cDQxNzR1cE4yN2k4ZUxLWmxXblVHNUp5YmdONzJOT3JRSlR2UXVVQmxJMGFuNVNDUGZmKzY2UXIvUjhwUGlBa3BvYkdKUlZkVzVTWUFlRVlwUWFNQmpzNDBmaE15WmFSV0RVNTNCZ0JnRFl4ZHRSWkFBcmZ5ZE9sNSs1RkhndFRWNFZVcE1GYUxWd2RPYzZnc0xEdDhPbC9EMEhCK3hBZEZ3Y2NwQlcyZUxpSWtyUTJjN1kwZjdMaFZjWUdMTU5JWk43alF1SE5kOVBWWTZsblAyeEFYcmxZVXNlS2ZyblBBWTI0bkZteExSNFhKZ09lbi9SS2NWOXptYzZIeTlpQkpmalZZcUE0OVRPKzYzaFpMYUJPS3JBcDRjcnJ4M2ZROUs1RjRSeXpENTVINVJZRmhDMndXKzdIRnQ4MjAzcTlMKzdUVUlXWEtpcktwVFV6bkt2MStQeGtlVnNvS2NTbDczUlNtcEhTaDhDSzZZZzFQM0JkWkRoV2Z4UWRQbUJJT1Y1LzdwM2NtQnA4UUFUcGdCQ0s1d0dQbzY5RDNhTCtxTUNWL25jVUY1V2hZUmFxNkRwVVk0aDQ0OGgzWkdCcWZWM0U4NmNzYzdBcDhkRUpnM1BuNUFVbkJTMmFpVlZuY0VFTXk3cENBWDNFZzlMMDFrbzYvdGRoUHlnS2FGWDAzb2E5Q1hPUGhLQTF5N3VzMHMwdE9udC9Hd2c2V0ZKaWlXWldKa1lrQk9LaGJiVHBWVHJDUVA1bFVRMmYvZDduc3VqdVNYci9qYmIrMWJhallTckhLeFMxTXRzcm1XLzV6RHR2clRITnFvL3RISGlyYWVueDhyR05wWXRudm0zempLVXZpbk5POG9TZjd4TUZpYmlVZkpOdTZyQWZFeFRJZXNYc1Vka2ZtbHBpbzRsblVxSmdFSXoranQ1RWc4Rk9ubFVIRzRtVzVIaWtVL0kweDZlL2RpWEpCdjlNV1F6MVc5SExwaDVla3NkTWU3aFNSenJOd1hSSWg2cmlzWFJDUnJVYW5zaW1SbC9GQzdSQ3RSTGxyZHYxSlNHRzZKK1dtV21sejJkb0YxSVBrdER1TDVudkJXcjZhQ3NOa2JnKzN0Yk1lYS85eGVQV3lwOUhQaCtlQnVTbms2eU9uVm1hc1hvelRNK0JqMzd2WE9XblBKZlRQLzUwMnUzRmtrZmtwRWhSd3VSK2xROE16Ry93dVRMcUNzWTBWTzM0NUYzdlE5bFRCeVlNbWNHNHFOY3FMSEdwN0dSeFRPMGw3YURrWFk3MHViZDR1dExOL011RVhWMWErNGlUSXlNdEY4LzVMWFNmV0wrWXNBK0VDL3Q5SXlMTFA1Z3ptamJ1OTBrb3pnbjhQRUdlanZZbnZWc2JkM1R0czJBdGw5NjJtdEhmVlA1dFRBZkNxQzBIQWpERGtJaWluVm9TT3RDZWNaWHFETXNWWGFBVFAzNXhJMzJZN21HZExHMnVVQnVkTDkra1FOVFNtcXFvcUppZ1FnR3MwdFNBc2FUL0NSZmUxTlQzdytoSzJ6c2lJMFJ6azVqWStQWGJSR0hmT1FXVXBnbDdpSk5IREpoeGRFS1dlcldoVFlaZHVhYVpMWUZobFdZTnIrVHFoT0ZpUmFvQzQ3UzFTWWFnbHh3UUpCQlZuemFXNnpKcHJvM05XMTZLTkRvRGFWSXFSYjFsN0twek85WXpZVGlSY1VpN1Q2V1lxbXpGWlNFbDVlWHA3NExNQ2laVktiSHI1a2g0emtkSFIwRmpxbHp1MUVKaERwWEFsZTdrTXAwZkhiSDg1YnU0SWllalJON0I0ZXcrempiMnBod1pDUW1xOUR5Y0JkekUzS01SK1kxNzdWbFV6UTk4M0gyZndPQWtoUXhJeHhJQzBmN25LTi93WTFGNnl5U3BhMnRIZEM1Y3VocFBlU2NXcGlmeEprUEFVNHZUNFc5b1JYQVBXbXVuTU1TTFRuUXRYajJqa3B3VU1MdkJTNHRsU2l5d3l2RGtJTXZPcWpHSERPYm01dE9nWGNMOUU0dENJU3d1SGc3QW5IVGpjbnBmTVZ3bXRUVXhFOFpON0J6eHJ0THA5Y0RLenZ1Y2wzOXFhZlZhNEk4bktRQ0ZKOG9qc1YxNzAyV0JPZVhCcEFqUXkyQklPaTZtOWUvUVFBWHJzaHZ5aXNvMkZKYk83NjRPTHB4RWhVVkJRVFI4K2tscUtRbmJsbFZselJSNUVYbnZHc252YlpjOVBTNXZIczRPenU3K3Jla1duQ1ZLZWhVWFZOanpkTWgvc09FTDFEYy8vYjg4bkFCTDRKNXVGVGJTNEFmakFjZGlySUNzaWsxdFdpUDZIejMvYUIwMWFwWWdTb3JxWC9JUnZZQ21UK3RWSS9tZTRscUxkTytmcTJzcnBid3UzYjJRWjVsMjczd2dmYWt6U1p1NXRuZWd2MnBsN2lsaGw2Mm05VE0vRjJhbmQzZDNUV2xVS0JYWHVNaEFVd0xGY3djRHMyUEhHbVV1KzBjNHI4OHZoRzFvWHdXci9LTmZ2dUhXZUltdWZWeXkrSVhGVWNETUhrTURYMXV0bEpCd0Q0NG5iUE9lVGlPa0h6dFllYTU4eXNyMWNTbnJMNmVSN1ZBWmZUUEg1MlBIejlXK3BEUGV2WGYxbEtnNHoxRERrTGRaR1VRRk8yWk1LcllISFpNQzY3Z3gyNXFhckpxU0IraFBNUHAxL3E2bjdHODVueDhjMjg4OUJ6NE16TVRGeE5ESWVTYysrMmJTS01lRXZvWHhXNG1wSjZrNEF2OE4vUzR5YTNCSnBGOHZURkhHUDFCV0UyRy9IVGo1VnJEUUJIaFNoaTZQT2M1RGt1d3BqdFU2ZGZTWGs4b1ZSQTlsSTVJMHdVZjlYTFJiVXhYVjVjYmp5cjlLaVduZGNrUllHWmpVOTFqamVoeE9WNzljUkROYkdEaWU5alUxOWRYVjhlZE01YWFoOHJ1Rm1qcUIxUHU0eTN2RGEyNU00VVNoK0NkSFI5elJYSkVvVTFHSHZsY2tlOHk0SDlPa2FycStsekJqd1FKTnZYdzhLRDZNand4b1FVMlNOOXM5V1I3NW1reUUyQm9JMmlEaDNza2t1dkQ4ZC9vYUoxR3l6QVBZR2tDdE9sUTJVOXpmd0wrcWVkQThlaXFXTk9oeUVCNnZjWXpBQjNIa095azJoRVBNQTNDamQwSVFqSjFSYnhtU2FXRDlpeGJkTENXcmZWUGtlYUFHWFZ6Y3dPdXl5K2ZSY0xpNHVMdG5aMlc1bWI4UmhZT0RnbTM3ZWpKdmNxeU11V3lzeEtOSEJDK2lGNit0QlpRK0RYRVhDaGVpWlhuenBkMG1IcVJybC9rK2FJZndvaUwzbXZ1QXE3SmR5dnA5NDUzZ1FPM3Q3ZExiVjRhT1JKWlRXWldZWDluYWdLZjdsWTBGcmRCM0xYKzlmWDMzd3ZhaE5LOFBKcWJYdzRDUmpEWTc1T05BVjR5dXBuNGpPMXNzNkJMTnk5RHhRemYwU1d6SEthRzZKZWZOM2xJdURxYkYzTjN4Mlc5WmpTRmlObXZxU09objZaNHVMZ1dIMkV0Tnl0b1FVdHFrT1ljM1ZPdWNUWktQclc3aDRERUlYb0NqRGdLVVNLSllLVUowNmFvVFpVNTdEVTRBd09Edkx5OFJBNG5MODZTWTgvQkwxUkFDaDFHZ05vS1JVTWhrRityWHhVOHYzc0FUQnZtREEwTnRmWVgxNXhSNnYyMlhwendaOVdLSUFNbm9UOGc4N2lGUlhtYkNTMFM0dUN5cWFpb2tKS1JIYTEwdnRQVEk1cm1DNmtqSFBxa0NwSlVkWFgxY3J2dnk1QzROMkxFV1p1ajZieUxnWW4wdWJiemppMmlXZW8xTTIydHJlZ0FFUG5IVG5vS0EvaWt4MlpIYUVUejFmaURpMHNDdmZLWHZ2cjZldndHQlNabC9BRVhhQTl1M3U4b25UWEJ3ZHYvd3NmZC9yMlNiVUlZQVpsV0FUSGUxUlZMTUhVajdwb3NUbWRKTGdLQlRNMzF3cWF5WElLQkdzVjA5NUFZM1dZWEJMU0FyTUd1bEdqWmVRc084NnNVNy9EWnMzejg5ZVEzSm9pUFo5c1ZOUjJrdFltRDNjMHl4bE5oRmtGRGQzZGJDeldickt5czRQenZBNTZNbk5xYk5tS2FiOFE5VWFQeUR6eDkzNzVkK3NMWm9XOW91SC9oZzh6VWE1NExBSExjNnZwNW10ZlRSazRuTjM2VWNZTEN3aVJsb1VQT2JOSkRTY1JCNktPaDdhUWZBbGRaUElUSXdhcmtia0hyNzREYlFvbGxDSUxZRWNTMXMxMHA1SEJmMk0zcENHZmdaVU5Pa2JzeTdQZWxhaVdZWUp3ZDEvbVZsWld0clVJVHRjUVVIRVBzcnQ1aUpyYTJ0dUJiVTFZZTJ0OW5iV1A3cEpRYmhMRUR3UmpSVi8vYS9PTEZDNW04NDUrQ0s5SENvVU9icDFMNFNzYll4S3ZjenlPSGg0ZnRQbnhZY3J3cVVJd0RHNmdRSkFDUVNUTCtOU3JaV3Q2Wmc4RmtDYzVzb2E4UFZXWnVLNzBQTEl6NlRmT3U2ZWxwOExlNnVmSDY0ajQzNzhvWGgwZlNOOUlkelBISW5nNGFqZTJxRThnalNXbG94S21YZkhCeW9xS2t0R29wS3k5M1JSZ0R4OWNuRy9xWnVpclZYaG5GWU9rSUNBaVFZMGRNN24zM1BzblhZZlcvV3ZJQ2gwNG85Q3djc0hlVTlDZjlxbzdiRWlYdmZYeUZjTitiU0tCVFJJRUVhektMdWU5cU52K1VJeU1qYTNGYWNiU3hpZVM1Tm1uemRCQWQraHhrTUIxNGQ5aUNoa05KZ0JIR3k4dUxpWW1KSFVHWEhkcjk5K0xVK3p0WVZaMFBsd3NIb1RkNHM1QWdYTnR4Ykd4b0pyQS96eG1RYjk3ZXBTUmowWlQycWtyV24wZXJJTGhEZ2lTeE95K3JZVEJsY1l5VjV1c3ZxY1hqQ0txQTBzazlvTXVTQndzS2RmZnlpcGpuY29VQWRhNHlrK2NnbGNWcWFFVG01OU9DdExWeEVrc3BibWhrZEZkQTlUQzRjNGFxd1NNWk5JUnk1Qm5zSmdmVnc2TzhEYVFTOHo3MlhibkxIdHZKek13a282SjZpUkUyeHh0ODdkZlI1blVrSUNpWW1wUWtseVhpZDMxODhYZW01OHZkb1dtdlVHRVZoV1NBR0VtQkh2aGk5ZU4rVW9ERTI5RFFVSG1EbFVBUXhuWjNtK3hQWEFiVFo4SFFUOFRGNXBxWUwrcEd3Z3UxNHJWQk4yWncra3ZrUWdMcjFsMTgveXM5TGMxWmlIenZiVnR0N2ZIeFdrL253NkZUSHQyb2VvQ0ZxVWFnbkJKdkc0bmFwRURtNFhTVkVXVWNVN3NSVTlmR2lkL0R4VXo2RmErbzZBZUJ6RVFuU1g3Kzl5MEx2SjFPMjR2dHZsNW1aaitPcmhwYTFzUFdQMXNJUEtHNmNSSjcvS2p5TThabWpDT29QUWVyZCtjTWxPZWxZR0k2SE5WUDJiMWlZZmw0dm90WCtCN0pyVzBKaDFMTWU2OG9WZXZpbkdIN2IwMm5vNjJ0c0RQMVpQcktsdXVjZmJOMmlUckRIRWhGb3o5Lyt1K0lyZ3dkZDN5dGJXMk54QjArNmtwaDcvbWNtbWlRbFpxYU9qTXpZMTN2NHVmaG9VdVBYK1FBSVVKSGVmWHExY2JHaGtuTjFlN3ZBbHVjMEo4OUVUZ00rTXJicmhCMlZIYmw4b29LTlVidDdhdXRUMytRamVxZnBXb1RxS0hoUHlmeGNoeDRidXlRRURkUk50RnZMekQyNjVmVmN0eVNZMDUyOXEvdk9iaHZha3pVOWdMNUJRUzJYUkZDNUYwYzhORVhnNDZKbGRrcDFPMWVwY01rMmtuc2ZoQzhxRzByVkduYWJlMkdFS2xJZWp4YVBQTnVld0ROMDZGeDNDT1NlbWoxNHFBQ29PRXgzbnhkb0drek9EdGhCMXJDbVBCV292TGtaMTJmcXg1QUFVTklTSmgraFF4Y1hGeW9xcXFDZVpxb0xrWTUxdDBOYVNIUjFzN1N0N096QThXa01EbWcyT3ZQaUFRa2tJYUZ2NzVHNlcrVS9wU1BrRlhsTGhyZyt5MnVnUC91LzVrS0xIZWJRU2tZanljbi9QS2Z3SDkyYy9qeDN6ODNXWlhvZWtNV2pMUmNDNnZYZWZNMmxaQzBKSFJuMDNwVkJlTXcwRkFRNFFHaXQwTE5qWWJVdDlkcXd4am1xazY1L2RSb0lKdzRNN0FDenFlYlEwd2EyZUJaNFZMUDVtYWhFdjI2blJnVWRKRmdkdHhjVGsxTjBZUmFVaWFzcGtOTCtHT2V3RW1aZFU5RitQTHRZSVVpSTF1NXJPT210bXJyTEJMQStkUW04MEpoSDJrTlVwMFNkZUQ4VDRkMm5rTzlhYStMaTRvWXFuMEtiSDNjM003c3FDbWtocm1haGJEUmVyakV4UjlBY0VqaVFIZ2V6dmYzUDd0RFA1TTd5UENrVUxXeVZXdXhmZEZmcWowd3RJaHJMaWxIWkYxZnVUSS8vODFsb3orVzVsdFpmVzN0cXJ1SU5zYjIrK3Z0VENlUVpJUnhGbC9UWVhVTVdZcUFRTUhzQ3FYSkw3QUFnaWdxNVlzb2tTOWYxRDJHZ2txNVVPMUpXb1RiRkRHcTBrRkYrOFZmWXVYNnVsV0hOV2FpQUg5Z21kZWU2aWlKT3dLYndsd0dUV3RleWFabEFjelp0QmhnQjZRYkhVSldCVFRNR0txZVRRQVp3TVdZbGlrVXVDRG1JdHhGQXZZdlRhR3oyVmNWWFBhT2pyR3hzUXBxMk1HUkJvdTVlMDJOanlaaGQxamhlTzBtNURSaUJzT3o5ZktUVDd5OFB2N3I2aDY2eVIvb3l1Umxwb0o1U2o0Z3RyYTBuZjVrVmJKdDZmdUlVNDZGb3VGMDNDMGRGYnRQemM3T2duUkNERThCWFRLVmhEOHBXbFQrY2FSNUR5NnJGUUdXakkwN0g4RjZXQVJQSlhWSWJwS0t3ZjB6b0JZRVZXSGhkRCtvZnZOUVRPbjlhV3JuZCtjMVNJdi9yN0d4TnVQcVl3N01UMG9PTmJyODlJTE1qeCs5MndzZkpPKzJubFhwT1lVM0IweVRCLzZkcnVydlYzRGNhSjMyV3c1c2UxeHhXbmhYbW4vVDVJNGhPcC82Ull4RFAwZW85ZDZ3WjhTNnIreVFheTZoNGszTjR5cWFwTkllZmtieDBYSjdXMk5qSTVwNUY0QkhHcXBVbEdSV3FHQ2g2NUpjSE5ZbmthNUxUQ25oNTcwNW1CQXZFNGI3UE0zKzd0ditqd040Y25MeW9sWHFZajVZWjNaUEp5NTJKQzM1clcvRmZITnZqbGNFdjdlN1RSWU9UYkF5Ky9iU0M2cWtvVVVMZnhuaG91WnZEN1d5V1pBK1U4OTZpNStNUUNEb0ZHUGxLQ3daSFJLVUxKc001d1phMUhDUEJ5UWZUM0FDcjVIUFBycTYxcGVWZlZhV3crOHJVazBGRlFnS1JIcjlwZG1sS3hGT0FSbGFOVWRrY3dpc2F3cnlXRTlXanRyeFhqQW82TjNoWlhBUURwQVgrdC9GaFRldlZrTVhCazR0RjEreVU5eTBoYmRndXhDOTVlSG1kcm0vUGtGWktEK0xyNnVyKy9idFcrbW13dk96SUJvQVhhOXhNMjBKTjNsaklDNHVOaGIwRW9yUGcwYTJERTFNK3JrcWk0c1pHM2N0TitXS3RCN3VkeVNmK2pnRDhPeEdVNmdReG81Y3hPWk9TZCt6ck4zY0VnYzJpcDZTMTgvZXRYQTJpL2xKbEhvOS8rU2tlclA2REhDZTA1TmlGVU1DeHNUUjVFMW1XRnU3ZHVwdjFKWENBRTFVdjVuOEN6WWo1dVk1azBZZWYzaEE1MDJKTVphOW5WMDV5RUtYWWNrN2xzVEkvWG5CZG9MbVhXbUhPZ2Uyd1hubDVWRWZoeTdPeno5aDg1eU96ODRPcHJ3SVFpZTBNeEoyRWNsU0wwblVsUmJFTTRDL0FJNTl2amU1TTFzTkhib2g4akN1VjhOWnplcEcydmZ4ZGJydUZhYndnR1BFSXRCVmczLzhveDNERVdpSm14cmovblphZkljWGdhdzZoWm5PdEtrQm5mMDNWUlVIVCt3dG1mWFZ3WmVkUEFlVjJQMzkvZm01Tzl3VnJudjkvbjRyUDVJSmpoT0Nqd3NRcE9vOFp5MUh1Uy92UVl0cXorUUFnTWV5Z2pHRWZZVUFnQXNBdmlUY1J1ZU41ZXlKdzlLL2UvdWJjNE9vTWlrMFlkUWNjMW02OVlmRGxreUNLdndzeWluZWRiZnhtQ2tWTktiWGhsNnZPR0pmM1phSHlUaHpjbWpJWGp5bm1kV3JDR01ZK1RmMXZoVFFSNU1lcXJlbGtGWnVDaEt2RVBLbUhJSng5SFFOajR4UVNRYVEzNzVJeUZpV2ptOXNhamIwOFFuUGE3OWJiK2JvTTczVlFFOUxCaExtbDdQTmhoQ2lWWG8vSTB0ck5QcnB5ZUdNNlRRMk9JbHZZVVBOYkluRmUxOTlpL085TjJhSE5IQk0rb21RUjN5b210Q0JXbktsR3NoSXN6eWdiMkpaYUo0Y0VyKzhaWVJ0eFBLOTFxeGJqSXJDUDZZbm1EdnFFVlJtQ3pBMm9yWFczVVhoM2IwNlRWWWVrYXBlSm9kYm5MVHpuRWhJUTBmTHk0QVZLNUwvdHM1R3BDZnpJaTRGOElmKzJ6dURWL3R6TU5XT1JmZDk3SDR5Y0h6bForRy9sRk9NTlk5SmxobzNLK0c5ODBhM0QrS0ladFd5UUlHdEtOYzNpbTV1SFBYL2R3eGxwUnZ3QzZyTWlNT1ZVT3FsVHQ5V0oxYnZNS0RDaGpCeU5BTDZ5THorZUt2Ry9tWXBsTWwrNWJNdnRNcWRkZXczUHZFRDhaVkxuNTNvU3g5OFFjWEZOeW1rMVBMTEY1eWFhRFZKNW9veUpZbmE5NU1OaitXbGVROE1zUmFDbU00eWxPL3Q1NXo4MnE0NUhaN2l0Y3JDazVNSkdWdTBnOFVzcjZMN2xFUFJ3Mml0N3VZcE54NGY3c3pyaEtiZ2pHRFppMUZ5Y3JaUUVjMDZ3RDUzcmlYUzg1R0d5TVY3ajdpWXZuT3BkWmtYaldrWUJ2TUdkTEVXRmhha00rYkVlczV1bTB4dGJLd25nbjYwdFdrUmFENk5sZ2ZoWS9GZm9BbEpVenpqQlF5eU1XNXRrOTVHaTQ1WFd5T3BCVEpZOEpMdi80V2ZtVm53QW94d05XaXoyYzVWTmtSdE1LbTZRWm5DdXNmYWVhRUV0alJYVmpEN3YrY2tIczRuUy8yYmJia2tKUDY1aXdpVGFCZ1dabmd5TFR6OStXNzZaSms2aXNieHJtTjBpaTdiVGlUL0QzZDV1c2dSbjlvZTdiSkpFdXlsRHd0SkFUMUlTMTZlNVRHamY4dFpUa05oSlNCSDlkVlN6WXBqNnBzY3pzUzkrZmNYTkhDaVZxbjI5dmFMbnUzVk0zL2ZCVDVjOEpWek9JNlVhWmY4VzJxN212OWdMSEpBcDFRenpZUk5uWkNtcURRWUVQUHJPOTFNZlFadmMzT3puOFRLN0t3K2M3SXkvSGtJMWpQWlB3bWc5eHlUZlBxNjBNakpwelkyT21wSjU0c3B1eDR0OWtQZ3Q0Z3pjY0czTWhZaE50VFlnNi9ubGhvTlQyL2pSYTIrdEFVK1BkWlpESUJhNHIrTk4xWjVBajRHVXdDOUo2ajljK1FTRk9qdjd5Y2lJbHIrdUVPaERpOVc0QllVYkttdjc5YXRRdlQxeVZkTTdic2k2dHVSdk45OU96eWJRQ1ZobjQvVXpsaW1kQ1BUaGdrNFJsWmdLSTU2cG5TRlR6QmptUTVVUnVXNXZqdkFJMjQweEl3MDZodGJtUTdrWmtWNjdsNzNZZjc2NFJIME0zdDdlNkNVaU94YmI3QWVjNzNhb2pQMU5GL3E4RzhEdmI0S1FXSU4xNmhmTWZQd29XZExZK09tVWRDZUNRMlZQSU5PWTkwSWp6MkV5MVlaNFYxTHB4N0pGc3NjWlc3M0FSWXR5a2daZUR1WkUzRFZ0dUxnVzE1VXREVlJwRnA1eTBvTnFZMzh3VnJ1K3haU1lBVk1mM2o0WGFBSTZtTndhQThQRCt1eDdKK1haTGVEQ1hSZzNnazZMU2VwRkIyRWpYZDN5L0FVUmNyRWdNUS9sTWpVSURUdXIxSE4zM1dJYm8wS0RVQTNDTmpUckVvVTJtT3p3QjZ5NUxuTWNYQndxQlAwQTRFZnhERTUrSkdtQVdFVWo4THlIdWdLVlc3SVhINkFUSzJncU9nZ3NIQjZXai96RnlzdWhVZUxRQTMyaG9WTzFydjBkU1k0QzZNV3g4UFp6cFdqdUVDZTh0TG44aVE1cUhmT0tCOVpXT2ZvcC9mV25JVVlHUmwzQzgvVzNKSUZKTEcrbTlUOHRBSTl3Uk9vWkRpTVc2VW0rU3ptcC9haTdaWjJSRHlzcmEyWmZJc0MxcnJESko5dXhuNmsvSzV0NkN1ZjJnZmxZeGZWanhtODl6cG8wSjc5WXZXbUJJTmh3YklZdnFLLzl2czZaQ1J2WG02RVBNOUlMdk52YXh4VFJJMTJrN2c3YUhqM2REc3p1ak5lN1pOUi9CRHdkSHJxV2xycDYrTGl3dE8vYnY4eThEV1FNNFpEV0laWjg0UGRGTS9veDdvN1JFbkszS3JKbWhYSys2Rjh0cHVUNXVHbkpjL0R0bUJuZW5aMmlrb1JJSzBta0FZbG8wR1dFazFEazZ4T1VDb0N6TW03TUV4SktXbDBxNmdUR2ovTFh6ZlZHc3paRmRVbmNESmNiV2FoMm5zdGNwN2NzL3BHeHRQRXpsbWdWZzdXalN0VWFHYjZYdjFiRXpJeElQRTZHNzA1MjFueFBSS2ZSdnFFKzU1TGlndlZrbG9JQy9OZ2l4YnBlTlVhUmYvNDM1MVB4SnZsejhQL3BIWlcxRGQwdUVsampyNmZxYThMdkE0ejJ6NERUUk1aS1Nub1lWc2UxbVZsWlRIQ1FzNmsvekZsdzJCemFONWkyZUFnaDZVYzlSV1hoeG52d3N4eVByNzUzeDlPbTJ2VDFSRFUwNFNRVWdMbWVBSlVHSXNtTmN2Lzd0eExubFZwdEhUdzExY0JZQ2pMcTh0Vnk1aUcvQjlRU3dFQ0ZBTVVBQUFBQ0FEU3F6ZFlmaGprNGJJQkFBQTNCQUFBREFBSkFBQUFBQUFBQUFBQXRvRUFBQUFBWkc5amRXMWxiblF1ZUcxc1ZWUUZBQWQ5djY5bFVFc0JBaFFERkFBQUFBZ0FvcVEzV0FHMkkyemZBd0FBMmdNQUFCb0FDUUFBQUFBQUFBQUFBTGFCM0FFQUFHMWxaR2xoTDJsdFp6RTNNRFl3TVRZMk16YzRPVEF1Y0c1blZWUUZBQWZ4c3E5bFVFc0JBaFFERkFBQUFBZ0FyNlkzV0RYVkh4S1pBZ0FBbEFJQUFCb0FDUUFBQUFBQUFBQUFBTGFCOHdVQUFHMWxaR2xoTDJsdFp6RTNNRFl3TVRZMk16YzRPVEl1Y0c1blZWUUZBQWZMdHE5bFVFc0JBaFFERkFBQUFBZ0FEYWMzV0RtZ1FaTklBd0FBUXdNQUFCb0FDUUFBQUFBQUFBQUFBTGFCeEFnQUFHMWxaR2xoTDJsdFp6RTNNRFl3TVRZMk16YzRPVFF1Y0c1blZWUUZBQWQ2dDY5bFVFc0JBaFFERkFBQUFBZ0FiNmczV092VFpOZE9BUUFBU1FFQUFCb0FDUUFBQUFBQUFBQUFBTGFCUkF3QUFHMWxaR2xoTDJsdFp6RTNNRFl3TVRZMk16YzRPVFl1Y0c1blZWUUZBQWNqdWE5bFVFc0JBaFFERkFBQUFBZ0FyYXMzV0FpK2hyZGFBUUFBVlFFQUFCb0FDUUFBQUFBQUFBQUFBTGFCeWcwQUFHMWxaR2xoTDJsdFp6RTNNRFl3TVRZMk16YzRPVGd1Y0c1blZWUUZBQWMydjY5bFVFc0JBaFFERkFBQUFBZ0FCYXMyV051dWVnbm9Ed0FBTkJJQUFBZ0FDUUFBQUFBQUFBQUFBTGFCWEE4QUFHMXRMbUpyYVhkcFZWUUZBQWQ2Yks1bFVFc0JBaFFERkFBQUFBZ0EwcXMzV0JFRmZkWXdCZ0FBbkJBQUFBOEFDUUFBQUFBQUFBQUFBTGFCYWg4QUFHMXRjR0ZuWlM5d1lXZGxMbUpwYmxWVUJRQUhmYit2WlZCTEFRSVVBeFFBQUFBSUFOS3JOMWlDY1F2NEtSUUFBS3N2QVFBTkFBa0FBQUFBQUFBQUFBQzJnY2NsQUFCd1lXZGxMM0JoWjJVdWVHMXNWVlFGQUFkOXY2OWxVRXNCQWhRREZBQUFBQWdBMHFzM1dDRHRDajlYQWdBQXZRZ0FBQlVBQ1FBQUFBQUFBQUFBQUxhQkd6b0FBSEpsYkhNdmNHRm5aVjltYjNKdFlYUnpMbmh0YkZWVUJRQUhmYit2WlZCTEFRSVVBeFFBQUFBSUFOS3JOMWdrOE52NE9nQUFBRG9BQUFBU0FBa0FBQUFBQUFBQUFBQzJnYVU4QUFCeVpXeHpMM0JoWjJWZmNtVnNjeTU0Yld4VlZBVUFCMzIvcjJWUVN3RUNGQU1VQUFBQUNBRFNxemRZMUJHdFdpQUVBQURZT3dBQUNRQUpBQUFBQUFBQUFBQUF0b0VQUFFBQWRHaGxiV1V1ZUcxc1ZWUUZBQWQ5djY5bFVFc0JBaFFERkFBQUFBZ0EwNnMzV0JsVHRweFJHd0FBZVJzQUFBMEFDUUFBQUFBQUFBQUFBTGFCVmtFQUFIUm9kVzFpYm1GcGJDNXdibWRWVkFVQUIzNi9yMlZRU3dVR0FBQUFBQTBBRFFDNkF3QUEwbHdBQUFBQSIsCgkiRmlsZU5hbWUiIDogIuWvvOWbvjEoNSkuZW1teCIKfQo="/>
    </extobj>
  </extobjs>
</s:customData>
</file>

<file path=customXml/itemProps1.xml><?xml version="1.0" encoding="utf-8"?>
<ds:datastoreItem xmlns:ds="http://schemas.openxmlformats.org/officeDocument/2006/customXml" ds:itemID="{FB94D655-BE78-40F6-9D3F-CFDEAED72387}">
  <ds:schemaRefs/>
</ds:datastoreItem>
</file>

<file path=customXml/itemProps14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302</Paragraphs>
  <Slides>42</Slides>
  <Notes>7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baseType="lpstr" size="58">
      <vt:lpstr>Arial</vt:lpstr>
      <vt:lpstr>Calibri</vt:lpstr>
      <vt:lpstr>宋体</vt:lpstr>
      <vt:lpstr>Calibri Light</vt:lpstr>
      <vt:lpstr>思源黑体 CN Light</vt:lpstr>
      <vt:lpstr>Alibaba PuHuiTi 2.0 105 Heavy</vt:lpstr>
      <vt:lpstr>思源黑体 CN Normal</vt:lpstr>
      <vt:lpstr>微软雅黑</vt:lpstr>
      <vt:lpstr>思源黑体 CN Bold</vt:lpstr>
      <vt:lpstr>幼圆</vt:lpstr>
      <vt:lpstr>OPPOSans B</vt:lpstr>
      <vt:lpstr>华文楷体</vt:lpstr>
      <vt:lpstr>Times New Roman</vt:lpstr>
      <vt:lpstr>华文隶书</vt:lpstr>
      <vt:lpstr>思源黑体 CN (标题)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2024-02-27T18:07:55.279</cp:lastPrinted>
  <dcterms:created xsi:type="dcterms:W3CDTF">2024-02-27T18:07:55Z</dcterms:created>
  <dcterms:modified xsi:type="dcterms:W3CDTF">2024-02-27T10:07:55Z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