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fntdata" ContentType="application/x-fontdata"/>
  <Default Extension="png" ContentType="image/png"/>
  <Default Extension="svg" ContentType="image/sv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p:sldMasterIdLst>
    <p:sldMasterId id="2147483648" r:id="rId1"/>
  </p:sldMasterIdLst>
  <p:notesMasterIdLst>
    <p:notesMasterId r:id="rId2"/>
  </p:notesMasterIdLst>
  <p:handoutMasterIdLst>
    <p:handoutMasterId r:id="rId3"/>
  </p:handoutMasterIdLst>
  <p:sldIdLst>
    <p:sldId id="403" r:id="rId4"/>
    <p:sldId id="404" r:id="rId5"/>
    <p:sldId id="259" r:id="rId6"/>
    <p:sldId id="260" r:id="rId7"/>
    <p:sldId id="2105" r:id="rId8"/>
    <p:sldId id="262" r:id="rId9"/>
    <p:sldId id="263" r:id="rId10"/>
    <p:sldId id="3267" r:id="rId11"/>
    <p:sldId id="3352" r:id="rId12"/>
    <p:sldId id="3353" r:id="rId13"/>
    <p:sldId id="3354" r:id="rId14"/>
    <p:sldId id="3355" r:id="rId15"/>
    <p:sldId id="265" r:id="rId16"/>
    <p:sldId id="3356" r:id="rId17"/>
    <p:sldId id="3357" r:id="rId18"/>
    <p:sldId id="3358" r:id="rId19"/>
    <p:sldId id="3386" r:id="rId20"/>
    <p:sldId id="3387" r:id="rId21"/>
    <p:sldId id="303" r:id="rId22"/>
    <p:sldId id="304" r:id="rId23"/>
    <p:sldId id="2280" r:id="rId24"/>
    <p:sldId id="3409" r:id="rId25"/>
    <p:sldId id="3410" r:id="rId26"/>
    <p:sldId id="3411" r:id="rId27"/>
    <p:sldId id="320" r:id="rId28"/>
    <p:sldId id="3412" r:id="rId29"/>
    <p:sldId id="3413" r:id="rId30"/>
    <p:sldId id="3414" r:id="rId31"/>
    <p:sldId id="3415" r:id="rId32"/>
    <p:sldId id="333" r:id="rId33"/>
    <p:sldId id="334" r:id="rId34"/>
    <p:sldId id="3250" r:id="rId35"/>
    <p:sldId id="3341" r:id="rId36"/>
    <p:sldId id="3428" r:id="rId37"/>
    <p:sldId id="3342" r:id="rId38"/>
    <p:sldId id="3429" r:id="rId39"/>
    <p:sldId id="3430" r:id="rId40"/>
    <p:sldId id="3344" r:id="rId41"/>
    <p:sldId id="3431" r:id="rId42"/>
    <p:sldId id="3432" r:id="rId43"/>
    <p:sldId id="3433" r:id="rId44"/>
    <p:sldId id="3434" r:id="rId45"/>
    <p:sldId id="3435" r:id="rId46"/>
    <p:sldId id="3436" r:id="rId47"/>
    <p:sldId id="261" r:id="rId48"/>
  </p:sldIdLst>
  <p:sldSz cx="12192000" cy="6858000"/>
  <p:notesSz cx="7103745" cy="10234295"/>
  <p:embeddedFontLst>
    <p:embeddedFont>
      <p:font typeface="思源黑体 CN Normal" panose="02010600030101010101" charset="-122"/>
      <p:regular r:id="rId50"/>
    </p:embeddedFont>
    <p:embeddedFont>
      <p:font typeface="微软雅黑" panose="020B0503020204020204" charset="-122"/>
      <p:regular r:id="rId51"/>
    </p:embeddedFont>
    <p:embeddedFont>
      <p:font typeface="幼圆" panose="02010509060101010101" charset="-122"/>
      <p:regular r:id="rId52"/>
    </p:embeddedFont>
    <p:embeddedFont>
      <p:font typeface="华文楷体" panose="02010600040101010101" pitchFamily="2" charset="-122"/>
      <p:regular r:id="rId53"/>
    </p:embeddedFont>
    <p:embeddedFont>
      <p:font typeface="Calibri" panose="020F0502020204030204" charset="0"/>
      <p:regular r:id="rId54"/>
      <p:bold r:id="rId55"/>
      <p:italic r:id="rId56"/>
      <p:boldItalic r:id="rId57"/>
    </p:embeddedFont>
  </p:embeddedFontLst>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4" userDrawn="1">
          <p15:clr>
            <a:srgbClr val="A4A3A4"/>
          </p15:clr>
        </p15:guide>
        <p15:guide id="2" pos="3993" userDrawn="1">
          <p15:clr>
            <a:srgbClr val="A4A3A4"/>
          </p15:clr>
        </p15:guide>
      </p15:sld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00" d="100"/>
          <a:sy n="100" d="100"/>
        </p:scale>
        <p:origin x="1080" y="90"/>
      </p:cViewPr>
      <p:guideLst>
        <p:guide orient="horz" pos="2114"/>
        <p:guide pos="3993"/>
      </p:guideLst>
    </p:cSldViewPr>
  </p:slideViewPr>
  <p:outlineViewPr>
    <p:cViewPr>
      <p:scale>
        <a:sx n="33" d="100"/>
        <a:sy n="33" d="100"/>
      </p:scale>
      <p:origin x="0" y="0"/>
    </p:cViewPr>
  </p:outlineViewPr>
  <p:notesTextViewPr>
    <p:cViewPr>
      <p:scale>
        <a:sx n="3" d="2"/>
        <a:sy n="3" d="2"/>
      </p:scale>
      <p:origin x="0" y="0"/>
    </p:cViewPr>
  </p:notesTextViewPr>
  <p:notesViewPr>
    <p:cSldViewPr>
      <p:cViewPr>
        <p:scale>
          <a:sx n="1" d="100"/>
          <a:sy n="1" d="100"/>
        </p:scale>
        <p:origin x="0" y="0"/>
      </p:cViewPr>
    </p:cSldViewPr>
  </p:notesViewPr>
  <p:gridSpacing cx="72000" cy="720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handoutMaster" Target="handoutMasters/handout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slide" Target="slides/slide41.xml" /><Relationship Id="rId45" Type="http://schemas.openxmlformats.org/officeDocument/2006/relationships/slide" Target="slides/slide42.xml" /><Relationship Id="rId46" Type="http://schemas.openxmlformats.org/officeDocument/2006/relationships/slide" Target="slides/slide43.xml" /><Relationship Id="rId47" Type="http://schemas.openxmlformats.org/officeDocument/2006/relationships/slide" Target="slides/slide44.xml" /><Relationship Id="rId48" Type="http://schemas.openxmlformats.org/officeDocument/2006/relationships/slide" Target="slides/slide45.xml" /><Relationship Id="rId49" Type="http://schemas.openxmlformats.org/officeDocument/2006/relationships/tags" Target="tags/tag266.xml" /><Relationship Id="rId5" Type="http://schemas.openxmlformats.org/officeDocument/2006/relationships/slide" Target="slides/slide2.xml" /><Relationship Id="rId50" Type="http://schemas.openxmlformats.org/officeDocument/2006/relationships/font" Target="fonts/font1.fntdata" /><Relationship Id="rId51" Type="http://schemas.openxmlformats.org/officeDocument/2006/relationships/font" Target="fonts/font2.fntdata" /><Relationship Id="rId52" Type="http://schemas.openxmlformats.org/officeDocument/2006/relationships/font" Target="fonts/font3.fntdata" /><Relationship Id="rId53" Type="http://schemas.openxmlformats.org/officeDocument/2006/relationships/font" Target="fonts/font4.fntdata" /><Relationship Id="rId54" Type="http://schemas.openxmlformats.org/officeDocument/2006/relationships/font" Target="fonts/font5.fntdata" /><Relationship Id="rId55" Type="http://schemas.openxmlformats.org/officeDocument/2006/relationships/font" Target="fonts/font6.fntdata" /><Relationship Id="rId56" Type="http://schemas.openxmlformats.org/officeDocument/2006/relationships/font" Target="fonts/font7.fntdata" /><Relationship Id="rId57" Type="http://schemas.openxmlformats.org/officeDocument/2006/relationships/font" Target="fonts/font8.fntdata" /><Relationship Id="rId58" Type="http://schemas.openxmlformats.org/officeDocument/2006/relationships/presProps" Target="presProps.xml" /><Relationship Id="rId59" Type="http://schemas.openxmlformats.org/officeDocument/2006/relationships/viewProps" Target="viewProps.xml" /><Relationship Id="rId6" Type="http://schemas.openxmlformats.org/officeDocument/2006/relationships/slide" Target="slides/slide3.xml" /><Relationship Id="rId60" Type="http://schemas.openxmlformats.org/officeDocument/2006/relationships/theme" Target="theme/theme1.xml" /><Relationship Id="rId61" Type="http://schemas.openxmlformats.org/officeDocument/2006/relationships/tableStyles" Target="tableStyles.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20</a:t>
            </a:fld>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a:t>单击此处添加标题</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单击此处添加副标题</a:t>
            </a:r>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a:t>单击此处编辑母版标题样式</a:t>
            </a:r>
            <a:endParaRPr lang="zh-CN" altLang="en-US"/>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615609"/>
            <a:ext cx="5157787"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615609"/>
            <a:ext cx="5183188"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a:t>单击此处编辑标题</a:t>
            </a:r>
            <a:endParaRPr lang="zh-CN" altLang="en-US"/>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BC47A4-756D-490B-A52F-7D9E2C9FC05F}"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image" Target="file:///D:\qq&#25991;&#20214;\712321467\Image\C2C\Image2\%7b75232B38-A165-1FB7-499C-2E1C792CACB5%7d.png" TargetMode="External" /><Relationship Id="rId12" Type="http://schemas.openxmlformats.org/officeDocument/2006/relationships/image" Target="../media/image1.png"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0</a:t>
            </a:fld>
            <a:endParaRPr lang="zh-CN" altLang="en-US"/>
          </a:p>
        </p:txBody>
      </p:sp>
      <p:pic>
        <p:nvPicPr>
          <p:cNvPr id="7" name="图片 1073743875" descr="学科网 zxxk.com" title=""/>
          <p:cNvPicPr>
            <a:picLocks noChangeAspect="1"/>
          </p:cNvPicPr>
          <p:nvPr/>
        </p:nvPicPr>
        <p:blipFill>
          <a:blip r:embed="rId12" r:link="rId1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xml" /><Relationship Id="rId3"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26.xml" /><Relationship Id="rId4" Type="http://schemas.openxmlformats.org/officeDocument/2006/relationships/image" Target="../media/image16.png" /><Relationship Id="rId5" Type="http://schemas.openxmlformats.org/officeDocument/2006/relationships/tags" Target="../tags/tag27.xml" /><Relationship Id="rId6" Type="http://schemas.openxmlformats.org/officeDocument/2006/relationships/tags" Target="../tags/tag28.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29.xml" /><Relationship Id="rId4" Type="http://schemas.openxmlformats.org/officeDocument/2006/relationships/tags" Target="../tags/tag30.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31.xml" /><Relationship Id="rId4" Type="http://schemas.openxmlformats.org/officeDocument/2006/relationships/tags" Target="../tags/tag32.xml" /><Relationship Id="rId5" Type="http://schemas.openxmlformats.org/officeDocument/2006/relationships/image" Target="../media/image17.jpeg" /><Relationship Id="rId6" Type="http://schemas.openxmlformats.org/officeDocument/2006/relationships/image" Target="../media/image18.jpeg" /><Relationship Id="rId7" Type="http://schemas.openxmlformats.org/officeDocument/2006/relationships/image" Target="../media/image19.jpeg" /><Relationship Id="rId8" Type="http://schemas.openxmlformats.org/officeDocument/2006/relationships/image" Target="../media/image20.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9.xml" /><Relationship Id="rId11" Type="http://schemas.openxmlformats.org/officeDocument/2006/relationships/tags" Target="../tags/tag40.xml" /><Relationship Id="rId2" Type="http://schemas.openxmlformats.org/officeDocument/2006/relationships/image" Target="../media/image21.png" /><Relationship Id="rId3" Type="http://schemas.openxmlformats.org/officeDocument/2006/relationships/tags" Target="../tags/tag33.xml" /><Relationship Id="rId4" Type="http://schemas.openxmlformats.org/officeDocument/2006/relationships/tags" Target="../tags/tag34.xml" /><Relationship Id="rId5" Type="http://schemas.openxmlformats.org/officeDocument/2006/relationships/image" Target="../media/image22.png" /><Relationship Id="rId6" Type="http://schemas.openxmlformats.org/officeDocument/2006/relationships/tags" Target="../tags/tag35.xml" /><Relationship Id="rId7" Type="http://schemas.openxmlformats.org/officeDocument/2006/relationships/tags" Target="../tags/tag36.xml" /><Relationship Id="rId8" Type="http://schemas.openxmlformats.org/officeDocument/2006/relationships/tags" Target="../tags/tag37.xml" /><Relationship Id="rId9" Type="http://schemas.openxmlformats.org/officeDocument/2006/relationships/tags" Target="../tags/tag38.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46.xml" /><Relationship Id="rId11" Type="http://schemas.openxmlformats.org/officeDocument/2006/relationships/tags" Target="../tags/tag47.xml" /><Relationship Id="rId12" Type="http://schemas.openxmlformats.org/officeDocument/2006/relationships/tags" Target="../tags/tag48.xml" /><Relationship Id="rId13" Type="http://schemas.openxmlformats.org/officeDocument/2006/relationships/tags" Target="../tags/tag49.xml" /><Relationship Id="rId14" Type="http://schemas.openxmlformats.org/officeDocument/2006/relationships/tags" Target="../tags/tag50.xml" /><Relationship Id="rId15" Type="http://schemas.openxmlformats.org/officeDocument/2006/relationships/tags" Target="../tags/tag51.xml" /><Relationship Id="rId16" Type="http://schemas.openxmlformats.org/officeDocument/2006/relationships/tags" Target="../tags/tag52.xml" /><Relationship Id="rId17" Type="http://schemas.openxmlformats.org/officeDocument/2006/relationships/tags" Target="../tags/tag53.xml" /><Relationship Id="rId18" Type="http://schemas.openxmlformats.org/officeDocument/2006/relationships/tags" Target="../tags/tag54.xml" /><Relationship Id="rId19" Type="http://schemas.openxmlformats.org/officeDocument/2006/relationships/tags" Target="../tags/tag55.xml" /><Relationship Id="rId2" Type="http://schemas.openxmlformats.org/officeDocument/2006/relationships/image" Target="../media/image21.png" /><Relationship Id="rId20" Type="http://schemas.openxmlformats.org/officeDocument/2006/relationships/tags" Target="../tags/tag56.xml" /><Relationship Id="rId21" Type="http://schemas.openxmlformats.org/officeDocument/2006/relationships/tags" Target="../tags/tag57.xml" /><Relationship Id="rId22" Type="http://schemas.openxmlformats.org/officeDocument/2006/relationships/tags" Target="../tags/tag58.xml" /><Relationship Id="rId23" Type="http://schemas.openxmlformats.org/officeDocument/2006/relationships/tags" Target="../tags/tag59.xml" /><Relationship Id="rId24" Type="http://schemas.openxmlformats.org/officeDocument/2006/relationships/tags" Target="../tags/tag60.xml" /><Relationship Id="rId3" Type="http://schemas.openxmlformats.org/officeDocument/2006/relationships/tags" Target="../tags/tag41.xml" /><Relationship Id="rId4" Type="http://schemas.openxmlformats.org/officeDocument/2006/relationships/tags" Target="../tags/tag42.xml" /><Relationship Id="rId5" Type="http://schemas.openxmlformats.org/officeDocument/2006/relationships/image" Target="../media/image23.png" /><Relationship Id="rId6" Type="http://schemas.openxmlformats.org/officeDocument/2006/relationships/tags" Target="../tags/tag43.xml" /><Relationship Id="rId7" Type="http://schemas.openxmlformats.org/officeDocument/2006/relationships/image" Target="../media/image24.png" /><Relationship Id="rId8" Type="http://schemas.openxmlformats.org/officeDocument/2006/relationships/tags" Target="../tags/tag44.xml" /><Relationship Id="rId9" Type="http://schemas.openxmlformats.org/officeDocument/2006/relationships/tags" Target="../tags/tag45.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21.png" /><Relationship Id="rId4" Type="http://schemas.openxmlformats.org/officeDocument/2006/relationships/image" Target="../media/image25.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67.xml" /><Relationship Id="rId11" Type="http://schemas.openxmlformats.org/officeDocument/2006/relationships/tags" Target="../tags/tag68.xml" /><Relationship Id="rId12" Type="http://schemas.openxmlformats.org/officeDocument/2006/relationships/tags" Target="../tags/tag69.xml" /><Relationship Id="rId13" Type="http://schemas.openxmlformats.org/officeDocument/2006/relationships/tags" Target="../tags/tag70.xml" /><Relationship Id="rId14" Type="http://schemas.openxmlformats.org/officeDocument/2006/relationships/tags" Target="../tags/tag71.xml" /><Relationship Id="rId15" Type="http://schemas.openxmlformats.org/officeDocument/2006/relationships/tags" Target="../tags/tag72.xml" /><Relationship Id="rId16" Type="http://schemas.openxmlformats.org/officeDocument/2006/relationships/tags" Target="../tags/tag73.xml" /><Relationship Id="rId17" Type="http://schemas.openxmlformats.org/officeDocument/2006/relationships/tags" Target="../tags/tag74.xml" /><Relationship Id="rId2" Type="http://schemas.openxmlformats.org/officeDocument/2006/relationships/image" Target="../media/image4.png" /><Relationship Id="rId3" Type="http://schemas.openxmlformats.org/officeDocument/2006/relationships/image" Target="../media/image21.png" /><Relationship Id="rId4" Type="http://schemas.openxmlformats.org/officeDocument/2006/relationships/tags" Target="../tags/tag61.xml" /><Relationship Id="rId5" Type="http://schemas.openxmlformats.org/officeDocument/2006/relationships/tags" Target="../tags/tag62.xml" /><Relationship Id="rId6" Type="http://schemas.openxmlformats.org/officeDocument/2006/relationships/tags" Target="../tags/tag63.xml" /><Relationship Id="rId7" Type="http://schemas.openxmlformats.org/officeDocument/2006/relationships/tags" Target="../tags/tag64.xml" /><Relationship Id="rId8" Type="http://schemas.openxmlformats.org/officeDocument/2006/relationships/tags" Target="../tags/tag65.xml" /><Relationship Id="rId9" Type="http://schemas.openxmlformats.org/officeDocument/2006/relationships/tags" Target="../tags/tag66.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21.png" /><Relationship Id="rId4" Type="http://schemas.openxmlformats.org/officeDocument/2006/relationships/image" Target="../media/image25.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79.xml" /><Relationship Id="rId11" Type="http://schemas.openxmlformats.org/officeDocument/2006/relationships/tags" Target="../tags/tag80.xml" /><Relationship Id="rId12" Type="http://schemas.openxmlformats.org/officeDocument/2006/relationships/tags" Target="../tags/tag81.xml" /><Relationship Id="rId13" Type="http://schemas.openxmlformats.org/officeDocument/2006/relationships/tags" Target="../tags/tag82.xml" /><Relationship Id="rId14" Type="http://schemas.openxmlformats.org/officeDocument/2006/relationships/tags" Target="../tags/tag83.xml" /><Relationship Id="rId15" Type="http://schemas.openxmlformats.org/officeDocument/2006/relationships/tags" Target="../tags/tag84.xml" /><Relationship Id="rId16" Type="http://schemas.openxmlformats.org/officeDocument/2006/relationships/tags" Target="../tags/tag85.xml" /><Relationship Id="rId17" Type="http://schemas.openxmlformats.org/officeDocument/2006/relationships/tags" Target="../tags/tag86.xml" /><Relationship Id="rId18" Type="http://schemas.openxmlformats.org/officeDocument/2006/relationships/tags" Target="../tags/tag87.xml" /><Relationship Id="rId19" Type="http://schemas.openxmlformats.org/officeDocument/2006/relationships/tags" Target="../tags/tag88.xml" /><Relationship Id="rId2" Type="http://schemas.openxmlformats.org/officeDocument/2006/relationships/image" Target="../media/image4.png" /><Relationship Id="rId20" Type="http://schemas.openxmlformats.org/officeDocument/2006/relationships/tags" Target="../tags/tag89.xml" /><Relationship Id="rId21" Type="http://schemas.openxmlformats.org/officeDocument/2006/relationships/tags" Target="../tags/tag90.xml" /><Relationship Id="rId22" Type="http://schemas.openxmlformats.org/officeDocument/2006/relationships/tags" Target="../tags/tag91.xml" /><Relationship Id="rId3" Type="http://schemas.openxmlformats.org/officeDocument/2006/relationships/image" Target="../media/image21.png" /><Relationship Id="rId4" Type="http://schemas.openxmlformats.org/officeDocument/2006/relationships/tags" Target="../tags/tag75.xml" /><Relationship Id="rId5" Type="http://schemas.openxmlformats.org/officeDocument/2006/relationships/tags" Target="../tags/tag76.xml" /><Relationship Id="rId6" Type="http://schemas.openxmlformats.org/officeDocument/2006/relationships/tags" Target="../tags/tag77.xml" /><Relationship Id="rId7" Type="http://schemas.openxmlformats.org/officeDocument/2006/relationships/image" Target="../media/image26.png" /><Relationship Id="rId8" Type="http://schemas.openxmlformats.org/officeDocument/2006/relationships/image" Target="../media/image27.png" /><Relationship Id="rId9" Type="http://schemas.openxmlformats.org/officeDocument/2006/relationships/tags" Target="../tags/tag78.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92.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xml" /><Relationship Id="rId3" Type="http://schemas.openxmlformats.org/officeDocument/2006/relationships/image" Target="../media/image2.png" /><Relationship Id="rId4" Type="http://schemas.openxmlformats.org/officeDocument/2006/relationships/image" Target="../media/image3.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xml" /><Relationship Id="rId3" Type="http://schemas.openxmlformats.org/officeDocument/2006/relationships/image" Target="../media/image4.png" /><Relationship Id="rId4" Type="http://schemas.openxmlformats.org/officeDocument/2006/relationships/tags" Target="../tags/tag93.xml" /><Relationship Id="rId5" Type="http://schemas.openxmlformats.org/officeDocument/2006/relationships/image" Target="../media/image16.png" /><Relationship Id="rId6" Type="http://schemas.openxmlformats.org/officeDocument/2006/relationships/tags" Target="../tags/tag94.xml" /><Relationship Id="rId7" Type="http://schemas.openxmlformats.org/officeDocument/2006/relationships/tags" Target="../tags/tag95.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02.xml" /><Relationship Id="rId11" Type="http://schemas.openxmlformats.org/officeDocument/2006/relationships/tags" Target="../tags/tag103.xml" /><Relationship Id="rId2" Type="http://schemas.openxmlformats.org/officeDocument/2006/relationships/image" Target="../media/image4.png" /><Relationship Id="rId3" Type="http://schemas.openxmlformats.org/officeDocument/2006/relationships/image" Target="../media/image28.png" /><Relationship Id="rId4" Type="http://schemas.openxmlformats.org/officeDocument/2006/relationships/tags" Target="../tags/tag96.xml" /><Relationship Id="rId5" Type="http://schemas.openxmlformats.org/officeDocument/2006/relationships/tags" Target="../tags/tag97.xml" /><Relationship Id="rId6" Type="http://schemas.openxmlformats.org/officeDocument/2006/relationships/tags" Target="../tags/tag98.xml" /><Relationship Id="rId7" Type="http://schemas.openxmlformats.org/officeDocument/2006/relationships/tags" Target="../tags/tag99.xml" /><Relationship Id="rId8" Type="http://schemas.openxmlformats.org/officeDocument/2006/relationships/tags" Target="../tags/tag100.xml" /><Relationship Id="rId9" Type="http://schemas.openxmlformats.org/officeDocument/2006/relationships/tags" Target="../tags/tag101.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04.xml" /><Relationship Id="rId4" Type="http://schemas.openxmlformats.org/officeDocument/2006/relationships/image" Target="../media/image29.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05.xml" /><Relationship Id="rId4" Type="http://schemas.openxmlformats.org/officeDocument/2006/relationships/tags" Target="../tags/tag106.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07.xml" /><Relationship Id="rId4" Type="http://schemas.openxmlformats.org/officeDocument/2006/relationships/tags" Target="../tags/tag108.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1.png" /><Relationship Id="rId3" Type="http://schemas.openxmlformats.org/officeDocument/2006/relationships/image" Target="../media/image25.png" /><Relationship Id="rId4" Type="http://schemas.openxmlformats.org/officeDocument/2006/relationships/image" Target="../media/image4.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31.png" /><Relationship Id="rId11" Type="http://schemas.openxmlformats.org/officeDocument/2006/relationships/tags" Target="../tags/tag114.xml" /><Relationship Id="rId12" Type="http://schemas.openxmlformats.org/officeDocument/2006/relationships/tags" Target="../tags/tag115.xml" /><Relationship Id="rId13" Type="http://schemas.openxmlformats.org/officeDocument/2006/relationships/tags" Target="../tags/tag116.xml" /><Relationship Id="rId14" Type="http://schemas.openxmlformats.org/officeDocument/2006/relationships/tags" Target="../tags/tag117.xml" /><Relationship Id="rId15" Type="http://schemas.openxmlformats.org/officeDocument/2006/relationships/tags" Target="../tags/tag118.xml" /><Relationship Id="rId16" Type="http://schemas.openxmlformats.org/officeDocument/2006/relationships/tags" Target="../tags/tag119.xml" /><Relationship Id="rId17" Type="http://schemas.openxmlformats.org/officeDocument/2006/relationships/tags" Target="../tags/tag120.xml" /><Relationship Id="rId18" Type="http://schemas.openxmlformats.org/officeDocument/2006/relationships/tags" Target="../tags/tag121.xml" /><Relationship Id="rId19" Type="http://schemas.openxmlformats.org/officeDocument/2006/relationships/tags" Target="../tags/tag122.xml" /><Relationship Id="rId2" Type="http://schemas.openxmlformats.org/officeDocument/2006/relationships/image" Target="../media/image21.png" /><Relationship Id="rId20" Type="http://schemas.openxmlformats.org/officeDocument/2006/relationships/tags" Target="../tags/tag123.xml" /><Relationship Id="rId21" Type="http://schemas.openxmlformats.org/officeDocument/2006/relationships/tags" Target="../tags/tag124.xml" /><Relationship Id="rId22" Type="http://schemas.openxmlformats.org/officeDocument/2006/relationships/tags" Target="../tags/tag125.xml" /><Relationship Id="rId23" Type="http://schemas.openxmlformats.org/officeDocument/2006/relationships/tags" Target="../tags/tag126.xml" /><Relationship Id="rId3" Type="http://schemas.openxmlformats.org/officeDocument/2006/relationships/image" Target="../media/image4.png" /><Relationship Id="rId4" Type="http://schemas.openxmlformats.org/officeDocument/2006/relationships/tags" Target="../tags/tag109.xml" /><Relationship Id="rId5" Type="http://schemas.openxmlformats.org/officeDocument/2006/relationships/image" Target="../media/image30.png" /><Relationship Id="rId6" Type="http://schemas.openxmlformats.org/officeDocument/2006/relationships/tags" Target="../tags/tag110.xml" /><Relationship Id="rId7" Type="http://schemas.openxmlformats.org/officeDocument/2006/relationships/tags" Target="../tags/tag111.xml" /><Relationship Id="rId8" Type="http://schemas.openxmlformats.org/officeDocument/2006/relationships/tags" Target="../tags/tag112.xml" /><Relationship Id="rId9" Type="http://schemas.openxmlformats.org/officeDocument/2006/relationships/tags" Target="../tags/tag113.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34.png" /><Relationship Id="rId11" Type="http://schemas.openxmlformats.org/officeDocument/2006/relationships/tags" Target="../tags/tag132.xml" /><Relationship Id="rId12" Type="http://schemas.openxmlformats.org/officeDocument/2006/relationships/tags" Target="../tags/tag133.xml" /><Relationship Id="rId13" Type="http://schemas.openxmlformats.org/officeDocument/2006/relationships/tags" Target="../tags/tag134.xml" /><Relationship Id="rId14" Type="http://schemas.openxmlformats.org/officeDocument/2006/relationships/tags" Target="../tags/tag135.xml" /><Relationship Id="rId15" Type="http://schemas.openxmlformats.org/officeDocument/2006/relationships/tags" Target="../tags/tag136.xml" /><Relationship Id="rId16" Type="http://schemas.openxmlformats.org/officeDocument/2006/relationships/tags" Target="../tags/tag137.xml" /><Relationship Id="rId2" Type="http://schemas.openxmlformats.org/officeDocument/2006/relationships/image" Target="../media/image21.png" /><Relationship Id="rId3" Type="http://schemas.openxmlformats.org/officeDocument/2006/relationships/tags" Target="../tags/tag127.xml" /><Relationship Id="rId4" Type="http://schemas.openxmlformats.org/officeDocument/2006/relationships/image" Target="../media/image32.png" /><Relationship Id="rId5" Type="http://schemas.openxmlformats.org/officeDocument/2006/relationships/tags" Target="../tags/tag128.xml" /><Relationship Id="rId6" Type="http://schemas.openxmlformats.org/officeDocument/2006/relationships/tags" Target="../tags/tag129.xml" /><Relationship Id="rId7" Type="http://schemas.openxmlformats.org/officeDocument/2006/relationships/image" Target="../media/image33.jpeg" /><Relationship Id="rId8" Type="http://schemas.openxmlformats.org/officeDocument/2006/relationships/tags" Target="../tags/tag130.xml" /><Relationship Id="rId9" Type="http://schemas.openxmlformats.org/officeDocument/2006/relationships/tags" Target="../tags/tag131.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42.xml" /><Relationship Id="rId11" Type="http://schemas.openxmlformats.org/officeDocument/2006/relationships/tags" Target="../tags/tag143.xml" /><Relationship Id="rId12" Type="http://schemas.openxmlformats.org/officeDocument/2006/relationships/tags" Target="../tags/tag144.xml" /><Relationship Id="rId13" Type="http://schemas.openxmlformats.org/officeDocument/2006/relationships/tags" Target="../tags/tag145.xml" /><Relationship Id="rId14" Type="http://schemas.openxmlformats.org/officeDocument/2006/relationships/tags" Target="../tags/tag146.xml" /><Relationship Id="rId15" Type="http://schemas.openxmlformats.org/officeDocument/2006/relationships/tags" Target="../tags/tag147.xml" /><Relationship Id="rId2" Type="http://schemas.openxmlformats.org/officeDocument/2006/relationships/image" Target="../media/image21.png" /><Relationship Id="rId3" Type="http://schemas.openxmlformats.org/officeDocument/2006/relationships/image" Target="../media/image4.png" /><Relationship Id="rId4" Type="http://schemas.openxmlformats.org/officeDocument/2006/relationships/tags" Target="../tags/tag138.xml" /><Relationship Id="rId5" Type="http://schemas.openxmlformats.org/officeDocument/2006/relationships/image" Target="../media/image35.png" /><Relationship Id="rId6" Type="http://schemas.openxmlformats.org/officeDocument/2006/relationships/tags" Target="../tags/tag139.xml" /><Relationship Id="rId7" Type="http://schemas.openxmlformats.org/officeDocument/2006/relationships/tags" Target="../tags/tag140.xml" /><Relationship Id="rId8" Type="http://schemas.openxmlformats.org/officeDocument/2006/relationships/image" Target="../media/image36.png" /><Relationship Id="rId9" Type="http://schemas.openxmlformats.org/officeDocument/2006/relationships/tags" Target="../tags/tag141.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52.xml" /><Relationship Id="rId11" Type="http://schemas.openxmlformats.org/officeDocument/2006/relationships/tags" Target="../tags/tag153.xml" /><Relationship Id="rId12" Type="http://schemas.openxmlformats.org/officeDocument/2006/relationships/tags" Target="../tags/tag154.xml" /><Relationship Id="rId13" Type="http://schemas.openxmlformats.org/officeDocument/2006/relationships/tags" Target="../tags/tag155.xml" /><Relationship Id="rId14" Type="http://schemas.openxmlformats.org/officeDocument/2006/relationships/tags" Target="../tags/tag156.xml" /><Relationship Id="rId2" Type="http://schemas.openxmlformats.org/officeDocument/2006/relationships/image" Target="../media/image21.png" /><Relationship Id="rId3" Type="http://schemas.openxmlformats.org/officeDocument/2006/relationships/image" Target="../media/image4.png" /><Relationship Id="rId4" Type="http://schemas.openxmlformats.org/officeDocument/2006/relationships/tags" Target="../tags/tag148.xml" /><Relationship Id="rId5" Type="http://schemas.openxmlformats.org/officeDocument/2006/relationships/image" Target="../media/image37.png" /><Relationship Id="rId6" Type="http://schemas.openxmlformats.org/officeDocument/2006/relationships/image" Target="../media/image38.png" /><Relationship Id="rId7" Type="http://schemas.openxmlformats.org/officeDocument/2006/relationships/tags" Target="../tags/tag149.xml" /><Relationship Id="rId8" Type="http://schemas.openxmlformats.org/officeDocument/2006/relationships/tags" Target="../tags/tag150.xml" /><Relationship Id="rId9" Type="http://schemas.openxmlformats.org/officeDocument/2006/relationships/tags" Target="../tags/tag151.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57.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61.xml" /><Relationship Id="rId11" Type="http://schemas.openxmlformats.org/officeDocument/2006/relationships/tags" Target="../tags/tag162.xml" /><Relationship Id="rId12" Type="http://schemas.openxmlformats.org/officeDocument/2006/relationships/tags" Target="../tags/tag163.xml" /><Relationship Id="rId13" Type="http://schemas.openxmlformats.org/officeDocument/2006/relationships/tags" Target="../tags/tag164.xml" /><Relationship Id="rId14" Type="http://schemas.openxmlformats.org/officeDocument/2006/relationships/tags" Target="../tags/tag165.xml" /><Relationship Id="rId15" Type="http://schemas.openxmlformats.org/officeDocument/2006/relationships/tags" Target="../tags/tag166.xml" /><Relationship Id="rId16" Type="http://schemas.openxmlformats.org/officeDocument/2006/relationships/tags" Target="../tags/tag167.xml" /><Relationship Id="rId17" Type="http://schemas.openxmlformats.org/officeDocument/2006/relationships/tags" Target="../tags/tag168.xml" /><Relationship Id="rId18" Type="http://schemas.openxmlformats.org/officeDocument/2006/relationships/tags" Target="../tags/tag169.xml" /><Relationship Id="rId19" Type="http://schemas.openxmlformats.org/officeDocument/2006/relationships/tags" Target="../tags/tag170.xml" /><Relationship Id="rId2" Type="http://schemas.openxmlformats.org/officeDocument/2006/relationships/image" Target="../media/image4.png" /><Relationship Id="rId20" Type="http://schemas.openxmlformats.org/officeDocument/2006/relationships/tags" Target="../tags/tag171.xml" /><Relationship Id="rId21" Type="http://schemas.openxmlformats.org/officeDocument/2006/relationships/tags" Target="../tags/tag172.xml" /><Relationship Id="rId22" Type="http://schemas.openxmlformats.org/officeDocument/2006/relationships/tags" Target="../tags/tag173.xml" /><Relationship Id="rId23" Type="http://schemas.openxmlformats.org/officeDocument/2006/relationships/tags" Target="../tags/tag174.xml" /><Relationship Id="rId24" Type="http://schemas.openxmlformats.org/officeDocument/2006/relationships/tags" Target="../tags/tag175.xml" /><Relationship Id="rId25" Type="http://schemas.openxmlformats.org/officeDocument/2006/relationships/tags" Target="../tags/tag176.xml" /><Relationship Id="rId26" Type="http://schemas.openxmlformats.org/officeDocument/2006/relationships/tags" Target="../tags/tag177.xml" /><Relationship Id="rId27" Type="http://schemas.openxmlformats.org/officeDocument/2006/relationships/tags" Target="../tags/tag178.xml" /><Relationship Id="rId28" Type="http://schemas.openxmlformats.org/officeDocument/2006/relationships/tags" Target="../tags/tag179.xml" /><Relationship Id="rId29" Type="http://schemas.openxmlformats.org/officeDocument/2006/relationships/tags" Target="../tags/tag180.xml" /><Relationship Id="rId3" Type="http://schemas.openxmlformats.org/officeDocument/2006/relationships/tags" Target="../tags/tag158.xml" /><Relationship Id="rId4" Type="http://schemas.openxmlformats.org/officeDocument/2006/relationships/image" Target="../media/image39.png" /><Relationship Id="rId5" Type="http://schemas.openxmlformats.org/officeDocument/2006/relationships/image" Target="../media/image40.svg" /><Relationship Id="rId6" Type="http://schemas.openxmlformats.org/officeDocument/2006/relationships/tags" Target="../tags/tag159.xml" /><Relationship Id="rId7" Type="http://schemas.openxmlformats.org/officeDocument/2006/relationships/image" Target="../media/image41.png" /><Relationship Id="rId8" Type="http://schemas.openxmlformats.org/officeDocument/2006/relationships/image" Target="../media/image42.svg" /><Relationship Id="rId9" Type="http://schemas.openxmlformats.org/officeDocument/2006/relationships/tags" Target="../tags/tag160.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16.png" /><Relationship Id="rId4" Type="http://schemas.openxmlformats.org/officeDocument/2006/relationships/tags" Target="../tags/tag181.xml" /><Relationship Id="rId5" Type="http://schemas.openxmlformats.org/officeDocument/2006/relationships/tags" Target="../tags/tag182.xml" /><Relationship Id="rId6" Type="http://schemas.openxmlformats.org/officeDocument/2006/relationships/tags" Target="../tags/tag183.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90.xml" /><Relationship Id="rId2" Type="http://schemas.openxmlformats.org/officeDocument/2006/relationships/image" Target="../media/image4.png" /><Relationship Id="rId3" Type="http://schemas.openxmlformats.org/officeDocument/2006/relationships/image" Target="../media/image43.png" /><Relationship Id="rId4" Type="http://schemas.openxmlformats.org/officeDocument/2006/relationships/tags" Target="../tags/tag184.xml" /><Relationship Id="rId5" Type="http://schemas.openxmlformats.org/officeDocument/2006/relationships/tags" Target="../tags/tag185.xml" /><Relationship Id="rId6" Type="http://schemas.openxmlformats.org/officeDocument/2006/relationships/tags" Target="../tags/tag186.xml" /><Relationship Id="rId7" Type="http://schemas.openxmlformats.org/officeDocument/2006/relationships/tags" Target="../tags/tag187.xml" /><Relationship Id="rId8" Type="http://schemas.openxmlformats.org/officeDocument/2006/relationships/tags" Target="../tags/tag188.xml" /><Relationship Id="rId9" Type="http://schemas.openxmlformats.org/officeDocument/2006/relationships/tags" Target="../tags/tag189.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91.xml" /><Relationship Id="rId4" Type="http://schemas.openxmlformats.org/officeDocument/2006/relationships/tags" Target="../tags/tag192.xml" /><Relationship Id="rId5" Type="http://schemas.openxmlformats.org/officeDocument/2006/relationships/tags" Target="../tags/tag193.xml" /><Relationship Id="rId6" Type="http://schemas.openxmlformats.org/officeDocument/2006/relationships/image" Target="../media/image44.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194.xml" /><Relationship Id="rId4" Type="http://schemas.openxmlformats.org/officeDocument/2006/relationships/tags" Target="../tags/tag195.xml" /><Relationship Id="rId5" Type="http://schemas.openxmlformats.org/officeDocument/2006/relationships/tags" Target="../tags/tag196.xml" /><Relationship Id="rId6" Type="http://schemas.openxmlformats.org/officeDocument/2006/relationships/tags" Target="../tags/tag197.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1.png" /><Relationship Id="rId3" Type="http://schemas.openxmlformats.org/officeDocument/2006/relationships/image" Target="../media/image25.png" /><Relationship Id="rId4" Type="http://schemas.openxmlformats.org/officeDocument/2006/relationships/image" Target="../media/image4.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46.png" /><Relationship Id="rId11" Type="http://schemas.openxmlformats.org/officeDocument/2006/relationships/tags" Target="../tags/tag203.xml" /><Relationship Id="rId12" Type="http://schemas.openxmlformats.org/officeDocument/2006/relationships/tags" Target="../tags/tag204.xml" /><Relationship Id="rId13" Type="http://schemas.openxmlformats.org/officeDocument/2006/relationships/tags" Target="../tags/tag205.xml" /><Relationship Id="rId14" Type="http://schemas.openxmlformats.org/officeDocument/2006/relationships/tags" Target="../tags/tag206.xml" /><Relationship Id="rId15" Type="http://schemas.openxmlformats.org/officeDocument/2006/relationships/tags" Target="../tags/tag207.xml" /><Relationship Id="rId16" Type="http://schemas.openxmlformats.org/officeDocument/2006/relationships/tags" Target="../tags/tag208.xml" /><Relationship Id="rId17" Type="http://schemas.openxmlformats.org/officeDocument/2006/relationships/tags" Target="../tags/tag209.xml" /><Relationship Id="rId18" Type="http://schemas.openxmlformats.org/officeDocument/2006/relationships/tags" Target="../tags/tag210.xml" /><Relationship Id="rId19" Type="http://schemas.openxmlformats.org/officeDocument/2006/relationships/tags" Target="../tags/tag211.xml" /><Relationship Id="rId2" Type="http://schemas.openxmlformats.org/officeDocument/2006/relationships/image" Target="../media/image21.png" /><Relationship Id="rId20" Type="http://schemas.openxmlformats.org/officeDocument/2006/relationships/tags" Target="../tags/tag212.xml" /><Relationship Id="rId21" Type="http://schemas.openxmlformats.org/officeDocument/2006/relationships/tags" Target="../tags/tag213.xml" /><Relationship Id="rId22" Type="http://schemas.openxmlformats.org/officeDocument/2006/relationships/tags" Target="../tags/tag214.xml" /><Relationship Id="rId3" Type="http://schemas.openxmlformats.org/officeDocument/2006/relationships/image" Target="../media/image4.png" /><Relationship Id="rId4" Type="http://schemas.openxmlformats.org/officeDocument/2006/relationships/tags" Target="../tags/tag198.xml" /><Relationship Id="rId5" Type="http://schemas.openxmlformats.org/officeDocument/2006/relationships/tags" Target="../tags/tag199.xml" /><Relationship Id="rId6" Type="http://schemas.openxmlformats.org/officeDocument/2006/relationships/image" Target="../media/image45.png" /><Relationship Id="rId7" Type="http://schemas.openxmlformats.org/officeDocument/2006/relationships/tags" Target="../tags/tag200.xml" /><Relationship Id="rId8" Type="http://schemas.openxmlformats.org/officeDocument/2006/relationships/tags" Target="../tags/tag201.xml" /><Relationship Id="rId9" Type="http://schemas.openxmlformats.org/officeDocument/2006/relationships/tags" Target="../tags/tag202.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1.png" /><Relationship Id="rId3" Type="http://schemas.openxmlformats.org/officeDocument/2006/relationships/image" Target="../media/image4.png" /><Relationship Id="rId4" Type="http://schemas.openxmlformats.org/officeDocument/2006/relationships/image" Target="../media/image25.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19.xml" /><Relationship Id="rId11" Type="http://schemas.openxmlformats.org/officeDocument/2006/relationships/image" Target="../media/image49.png" /><Relationship Id="rId12" Type="http://schemas.openxmlformats.org/officeDocument/2006/relationships/tags" Target="../tags/tag220.xml" /><Relationship Id="rId13" Type="http://schemas.openxmlformats.org/officeDocument/2006/relationships/tags" Target="../tags/tag221.xml" /><Relationship Id="rId14" Type="http://schemas.openxmlformats.org/officeDocument/2006/relationships/tags" Target="../tags/tag222.xml" /><Relationship Id="rId15" Type="http://schemas.openxmlformats.org/officeDocument/2006/relationships/tags" Target="../tags/tag223.xml" /><Relationship Id="rId16" Type="http://schemas.openxmlformats.org/officeDocument/2006/relationships/tags" Target="../tags/tag224.xml" /><Relationship Id="rId17" Type="http://schemas.openxmlformats.org/officeDocument/2006/relationships/tags" Target="../tags/tag225.xml" /><Relationship Id="rId18" Type="http://schemas.openxmlformats.org/officeDocument/2006/relationships/tags" Target="../tags/tag226.xml" /><Relationship Id="rId19" Type="http://schemas.openxmlformats.org/officeDocument/2006/relationships/tags" Target="../tags/tag227.xml" /><Relationship Id="rId2" Type="http://schemas.openxmlformats.org/officeDocument/2006/relationships/image" Target="../media/image21.png" /><Relationship Id="rId20" Type="http://schemas.openxmlformats.org/officeDocument/2006/relationships/tags" Target="../tags/tag228.xml" /><Relationship Id="rId21" Type="http://schemas.openxmlformats.org/officeDocument/2006/relationships/tags" Target="../tags/tag229.xml" /><Relationship Id="rId22" Type="http://schemas.openxmlformats.org/officeDocument/2006/relationships/tags" Target="../tags/tag230.xml" /><Relationship Id="rId23" Type="http://schemas.openxmlformats.org/officeDocument/2006/relationships/tags" Target="../tags/tag231.xml" /><Relationship Id="rId24" Type="http://schemas.openxmlformats.org/officeDocument/2006/relationships/tags" Target="../tags/tag232.xml" /><Relationship Id="rId25" Type="http://schemas.openxmlformats.org/officeDocument/2006/relationships/tags" Target="../tags/tag233.xml" /><Relationship Id="rId26" Type="http://schemas.openxmlformats.org/officeDocument/2006/relationships/tags" Target="../tags/tag234.xml" /><Relationship Id="rId3" Type="http://schemas.openxmlformats.org/officeDocument/2006/relationships/image" Target="../media/image4.png" /><Relationship Id="rId4" Type="http://schemas.openxmlformats.org/officeDocument/2006/relationships/tags" Target="../tags/tag215.xml" /><Relationship Id="rId5" Type="http://schemas.openxmlformats.org/officeDocument/2006/relationships/image" Target="../media/image47.png" /><Relationship Id="rId6" Type="http://schemas.openxmlformats.org/officeDocument/2006/relationships/tags" Target="../tags/tag216.xml" /><Relationship Id="rId7" Type="http://schemas.openxmlformats.org/officeDocument/2006/relationships/image" Target="../media/image48.png" /><Relationship Id="rId8" Type="http://schemas.openxmlformats.org/officeDocument/2006/relationships/tags" Target="../tags/tag217.xml" /><Relationship Id="rId9" Type="http://schemas.openxmlformats.org/officeDocument/2006/relationships/tags" Target="../tags/tag218.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3.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41.xml" /><Relationship Id="rId2" Type="http://schemas.openxmlformats.org/officeDocument/2006/relationships/image" Target="../media/image21.png" /><Relationship Id="rId3" Type="http://schemas.openxmlformats.org/officeDocument/2006/relationships/tags" Target="../tags/tag235.xml" /><Relationship Id="rId4" Type="http://schemas.openxmlformats.org/officeDocument/2006/relationships/image" Target="../media/image50.png" /><Relationship Id="rId5" Type="http://schemas.openxmlformats.org/officeDocument/2006/relationships/tags" Target="../tags/tag236.xml" /><Relationship Id="rId6" Type="http://schemas.openxmlformats.org/officeDocument/2006/relationships/tags" Target="../tags/tag237.xml" /><Relationship Id="rId7" Type="http://schemas.openxmlformats.org/officeDocument/2006/relationships/tags" Target="../tags/tag238.xml" /><Relationship Id="rId8" Type="http://schemas.openxmlformats.org/officeDocument/2006/relationships/tags" Target="../tags/tag239.xml" /><Relationship Id="rId9" Type="http://schemas.openxmlformats.org/officeDocument/2006/relationships/tags" Target="../tags/tag240.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1.png" /><Relationship Id="rId3" Type="http://schemas.openxmlformats.org/officeDocument/2006/relationships/tags" Target="../tags/tag242.xml" /><Relationship Id="rId4" Type="http://schemas.openxmlformats.org/officeDocument/2006/relationships/image" Target="../media/image51.png" /><Relationship Id="rId5" Type="http://schemas.openxmlformats.org/officeDocument/2006/relationships/tags" Target="../tags/tag243.xml" /><Relationship Id="rId6" Type="http://schemas.openxmlformats.org/officeDocument/2006/relationships/tags" Target="../tags/tag244.xml" /><Relationship Id="rId7" Type="http://schemas.openxmlformats.org/officeDocument/2006/relationships/tags" Target="../tags/tag245.xml" /><Relationship Id="rId8" Type="http://schemas.openxmlformats.org/officeDocument/2006/relationships/tags" Target="../tags/tag246.xml" /><Relationship Id="rId9" Type="http://schemas.openxmlformats.org/officeDocument/2006/relationships/tags" Target="../tags/tag247.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54.xml" /><Relationship Id="rId11" Type="http://schemas.openxmlformats.org/officeDocument/2006/relationships/tags" Target="../tags/tag255.xml" /><Relationship Id="rId2" Type="http://schemas.openxmlformats.org/officeDocument/2006/relationships/image" Target="../media/image21.png" /><Relationship Id="rId3" Type="http://schemas.openxmlformats.org/officeDocument/2006/relationships/tags" Target="../tags/tag248.xml" /><Relationship Id="rId4" Type="http://schemas.openxmlformats.org/officeDocument/2006/relationships/tags" Target="../tags/tag249.xml" /><Relationship Id="rId5" Type="http://schemas.openxmlformats.org/officeDocument/2006/relationships/image" Target="../media/image52.png" /><Relationship Id="rId6" Type="http://schemas.openxmlformats.org/officeDocument/2006/relationships/tags" Target="../tags/tag250.xml" /><Relationship Id="rId7" Type="http://schemas.openxmlformats.org/officeDocument/2006/relationships/tags" Target="../tags/tag251.xml" /><Relationship Id="rId8" Type="http://schemas.openxmlformats.org/officeDocument/2006/relationships/tags" Target="../tags/tag252.xml" /><Relationship Id="rId9" Type="http://schemas.openxmlformats.org/officeDocument/2006/relationships/tags" Target="../tags/tag253.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1.png" /><Relationship Id="rId3" Type="http://schemas.openxmlformats.org/officeDocument/2006/relationships/image" Target="../media/image4.png" /><Relationship Id="rId4" Type="http://schemas.openxmlformats.org/officeDocument/2006/relationships/image" Target="../media/image25.pn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60.xml" /><Relationship Id="rId11" Type="http://schemas.openxmlformats.org/officeDocument/2006/relationships/image" Target="../media/image55.png" /><Relationship Id="rId12" Type="http://schemas.openxmlformats.org/officeDocument/2006/relationships/tags" Target="../tags/tag261.xml" /><Relationship Id="rId13" Type="http://schemas.openxmlformats.org/officeDocument/2006/relationships/tags" Target="../tags/tag262.xml" /><Relationship Id="rId14" Type="http://schemas.openxmlformats.org/officeDocument/2006/relationships/tags" Target="../tags/tag263.xml" /><Relationship Id="rId15" Type="http://schemas.openxmlformats.org/officeDocument/2006/relationships/tags" Target="../tags/tag264.xml" /><Relationship Id="rId2" Type="http://schemas.openxmlformats.org/officeDocument/2006/relationships/image" Target="../media/image21.png" /><Relationship Id="rId3" Type="http://schemas.openxmlformats.org/officeDocument/2006/relationships/image" Target="../media/image4.png" /><Relationship Id="rId4" Type="http://schemas.openxmlformats.org/officeDocument/2006/relationships/tags" Target="../tags/tag256.xml" /><Relationship Id="rId5" Type="http://schemas.openxmlformats.org/officeDocument/2006/relationships/image" Target="../media/image53.png" /><Relationship Id="rId6" Type="http://schemas.openxmlformats.org/officeDocument/2006/relationships/tags" Target="../tags/tag257.xml" /><Relationship Id="rId7" Type="http://schemas.openxmlformats.org/officeDocument/2006/relationships/tags" Target="../tags/tag258.xml" /><Relationship Id="rId8" Type="http://schemas.openxmlformats.org/officeDocument/2006/relationships/image" Target="../media/image54.png" /><Relationship Id="rId9" Type="http://schemas.openxmlformats.org/officeDocument/2006/relationships/tags" Target="../tags/tag259.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65.xml" /><Relationship Id="rId3" Type="http://schemas.openxmlformats.org/officeDocument/2006/relationships/image" Target="../media/image2.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5.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4.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6.png" /><Relationship Id="rId4" Type="http://schemas.openxmlformats.org/officeDocument/2006/relationships/tags" Target="../tags/tag5.xml" /><Relationship Id="rId5" Type="http://schemas.openxmlformats.org/officeDocument/2006/relationships/tags" Target="../tags/tag6.xml" /><Relationship Id="rId6" Type="http://schemas.openxmlformats.org/officeDocument/2006/relationships/tags" Target="../tags/tag7.xml" /><Relationship Id="rId7" Type="http://schemas.openxmlformats.org/officeDocument/2006/relationships/tags" Target="../tags/tag8.xml" /><Relationship Id="rId8" Type="http://schemas.openxmlformats.org/officeDocument/2006/relationships/tags" Target="../tags/tag9.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10.png" /><Relationship Id="rId11" Type="http://schemas.openxmlformats.org/officeDocument/2006/relationships/image" Target="../media/image11.svg" /><Relationship Id="rId12" Type="http://schemas.openxmlformats.org/officeDocument/2006/relationships/tags" Target="../tags/tag14.xml" /><Relationship Id="rId13" Type="http://schemas.openxmlformats.org/officeDocument/2006/relationships/tags" Target="../tags/tag15.xml" /><Relationship Id="rId14" Type="http://schemas.openxmlformats.org/officeDocument/2006/relationships/tags" Target="../tags/tag16.xml" /><Relationship Id="rId15" Type="http://schemas.openxmlformats.org/officeDocument/2006/relationships/tags" Target="../tags/tag17.xml" /><Relationship Id="rId16" Type="http://schemas.openxmlformats.org/officeDocument/2006/relationships/tags" Target="../tags/tag18.xml" /><Relationship Id="rId17" Type="http://schemas.openxmlformats.org/officeDocument/2006/relationships/image" Target="../media/image12.png" /><Relationship Id="rId18" Type="http://schemas.openxmlformats.org/officeDocument/2006/relationships/image" Target="../media/image13.svg" /><Relationship Id="rId19" Type="http://schemas.openxmlformats.org/officeDocument/2006/relationships/tags" Target="../tags/tag19.xml" /><Relationship Id="rId2" Type="http://schemas.openxmlformats.org/officeDocument/2006/relationships/image" Target="../media/image7.png" /><Relationship Id="rId20" Type="http://schemas.openxmlformats.org/officeDocument/2006/relationships/tags" Target="../tags/tag20.xml" /><Relationship Id="rId21" Type="http://schemas.openxmlformats.org/officeDocument/2006/relationships/image" Target="../media/image14.png" /><Relationship Id="rId22" Type="http://schemas.openxmlformats.org/officeDocument/2006/relationships/image" Target="../media/image15.svg" /><Relationship Id="rId23" Type="http://schemas.openxmlformats.org/officeDocument/2006/relationships/tags" Target="../tags/tag21.xml" /><Relationship Id="rId24" Type="http://schemas.openxmlformats.org/officeDocument/2006/relationships/tags" Target="../tags/tag22.xml" /><Relationship Id="rId25" Type="http://schemas.openxmlformats.org/officeDocument/2006/relationships/tags" Target="../tags/tag23.xml" /><Relationship Id="rId26" Type="http://schemas.openxmlformats.org/officeDocument/2006/relationships/tags" Target="../tags/tag24.xml" /><Relationship Id="rId27" Type="http://schemas.openxmlformats.org/officeDocument/2006/relationships/tags" Target="../tags/tag25.xml" /><Relationship Id="rId3" Type="http://schemas.openxmlformats.org/officeDocument/2006/relationships/tags" Target="../tags/tag10.xml" /><Relationship Id="rId4" Type="http://schemas.openxmlformats.org/officeDocument/2006/relationships/image" Target="../media/image4.png" /><Relationship Id="rId5" Type="http://schemas.openxmlformats.org/officeDocument/2006/relationships/tags" Target="../tags/tag11.xml" /><Relationship Id="rId6" Type="http://schemas.openxmlformats.org/officeDocument/2006/relationships/image" Target="../media/image8.png" /><Relationship Id="rId7" Type="http://schemas.openxmlformats.org/officeDocument/2006/relationships/image" Target="../media/image9.svg" /><Relationship Id="rId8" Type="http://schemas.openxmlformats.org/officeDocument/2006/relationships/tags" Target="../tags/tag12.xml" /><Relationship Id="rId9" Type="http://schemas.openxmlformats.org/officeDocument/2006/relationships/tags" Target="../tags/tag13.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74B5FF">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42" name="椭圆 41"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5" name="任意多边形: 形状 34" title=""/>
          <p:cNvSpPr/>
          <p:nvPr/>
        </p:nvSpPr>
        <p:spPr>
          <a:xfrm>
            <a:off x="635594" y="1634391"/>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30528" y="2664373"/>
            <a:ext cx="5983605" cy="1098550"/>
          </a:xfrm>
          <a:prstGeom prst="rect">
            <a:avLst/>
          </a:prstGeom>
          <a:noFill/>
        </p:spPr>
        <p:txBody>
          <a:bodyPr wrap="none" lIns="0" tIns="0" rIns="0" bIns="0" rtlCol="0">
            <a:noAutofit/>
          </a:bodyPr>
          <a:lstStyle/>
          <a:p>
            <a:pPr>
              <a:lnSpc>
                <a:spcPct val="110000"/>
              </a:lnSpc>
            </a:pPr>
            <a:r>
              <a:rPr lang="zh-CN" altLang="en-US" sz="6000" b="1">
                <a:solidFill>
                  <a:schemeClr val="tx1">
                    <a:lumMod val="75000"/>
                    <a:lumOff val="25000"/>
                  </a:schemeClr>
                </a:solidFill>
                <a:latin typeface="Alibaba PuHuiTi 2.0 105 Heavy" panose="00020600040101010101" charset="-122"/>
                <a:ea typeface="Alibaba PuHuiTi 2.0 105 Heavy" panose="00020600040101010101" charset="-122"/>
              </a:rPr>
              <a:t>物理</a:t>
            </a: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（全国通用）</a:t>
            </a:r>
            <a:endParaRPr lang="zh-CN" sz="60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cxnSp>
        <p:nvCxnSpPr>
          <p:cNvPr id="46" name="直接连接符 45" title=""/>
          <p:cNvCxnSpPr/>
          <p:nvPr/>
        </p:nvCxnSpPr>
        <p:spPr>
          <a:xfrm>
            <a:off x="2820241" y="2240761"/>
            <a:ext cx="2281555"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圆角矩形 12" title=""/>
          <p:cNvSpPr/>
          <p:nvPr/>
        </p:nvSpPr>
        <p:spPr>
          <a:xfrm>
            <a:off x="834390" y="4698365"/>
            <a:ext cx="2218690" cy="539750"/>
          </a:xfrm>
          <a:prstGeom prst="roundRect">
            <a:avLst>
              <a:gd name="adj" fmla="val 50000"/>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0" name="TextBox 5" title=""/>
          <p:cNvSpPr txBox="1"/>
          <p:nvPr/>
        </p:nvSpPr>
        <p:spPr>
          <a:xfrm>
            <a:off x="1138090" y="4779106"/>
            <a:ext cx="1295400" cy="378460"/>
          </a:xfrm>
          <a:prstGeom prst="rect">
            <a:avLst/>
          </a:prstGeom>
          <a:noFill/>
        </p:spPr>
        <p:txBody>
          <a:bodyPr wrap="none" lIns="91440" tIns="45720" rIns="91440" bIns="45720" rtlCol="0">
            <a:spAutoFit/>
          </a:bodyPr>
          <a:lstStyle/>
          <a:p>
            <a:r>
              <a:rPr lang="zh-CN" altLang="en-US"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讲师：</a:t>
            </a:r>
            <a:r>
              <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xxx</a:t>
            </a:r>
            <a:endPar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endParaRPr>
          </a:p>
        </p:txBody>
      </p:sp>
      <p:pic>
        <p:nvPicPr>
          <p:cNvPr id="2" name="图片 1" title=""/>
          <p:cNvPicPr>
            <a:picLocks noChangeAspect="1"/>
          </p:cNvPicPr>
          <p:nvPr/>
        </p:nvPicPr>
        <p:blipFill>
          <a:blip r:embed="rId3"/>
          <a:stretch>
            <a:fillRect/>
          </a:stretch>
        </p:blipFill>
        <p:spPr>
          <a:xfrm>
            <a:off x="8265795" y="1454150"/>
            <a:ext cx="2719705" cy="3524885"/>
          </a:xfrm>
          <a:prstGeom prst="rect">
            <a:avLst/>
          </a:prstGeom>
        </p:spPr>
      </p:pic>
      <p:sp>
        <p:nvSpPr>
          <p:cNvPr id="4" name="文本框 3" title=""/>
          <p:cNvSpPr txBox="1"/>
          <p:nvPr/>
        </p:nvSpPr>
        <p:spPr>
          <a:xfrm>
            <a:off x="2130434" y="1649818"/>
            <a:ext cx="4130675" cy="521970"/>
          </a:xfrm>
          <a:prstGeom prst="rect">
            <a:avLst/>
          </a:prstGeom>
          <a:ln>
            <a:noFill/>
          </a:ln>
        </p:spPr>
        <p:txBody>
          <a:bodyPr wrap="square">
            <a:spAutoFit/>
          </a:bodyPr>
          <a:lstStyle/>
          <a:p>
            <a:r>
              <a:rPr lang="zh-CN" sz="2800" b="1">
                <a:solidFill>
                  <a:srgbClr val="92D050"/>
                </a:solidFill>
                <a:latin typeface="微软雅黑" panose="020b0503020204020204" charset="-122"/>
                <a:ea typeface="微软雅黑" panose="020b0503020204020204" charset="-122"/>
              </a:rPr>
              <a:t>中考</a:t>
            </a:r>
            <a:r>
              <a:rPr lang="zh-CN" sz="2800" b="1">
                <a:solidFill>
                  <a:srgbClr val="92D050"/>
                </a:solidFill>
                <a:latin typeface="微软雅黑" panose="020b0503020204020204" charset="-122"/>
                <a:ea typeface="微软雅黑" panose="020b0503020204020204" charset="-122"/>
                <a:sym typeface="+mn-ea"/>
              </a:rPr>
              <a:t>物理</a:t>
            </a:r>
            <a:r>
              <a:rPr lang="zh-CN" sz="2800" b="1">
                <a:solidFill>
                  <a:srgbClr val="92D050"/>
                </a:solidFill>
                <a:latin typeface="微软雅黑" panose="020b0503020204020204" charset="-122"/>
                <a:ea typeface="微软雅黑" panose="020b0503020204020204" charset="-122"/>
              </a:rPr>
              <a:t>一轮复习讲练测</a:t>
            </a:r>
            <a:endParaRPr lang="zh-CN" sz="2800" b="1">
              <a:solidFill>
                <a:srgbClr val="92D05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2" grpId="0" animBg="1"/>
      <p:bldP spid="35" grpId="0" animBg="1"/>
      <p:bldP spid="55" grpId="0" animBg="1"/>
      <p:bldP spid="59" grpId="0" animBg="1"/>
      <p:bldP spid="60" grpId="1" animBg="1"/>
      <p:bldP spid="63" grpId="0" animBg="1"/>
      <p:bldP spid="4"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三、惯性</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74679" y="1449722"/>
            <a:ext cx="11734800" cy="1476375"/>
          </a:xfrm>
          <a:prstGeom prst="rect">
            <a:avLst/>
          </a:prstGeom>
          <a:noFill/>
        </p:spPr>
        <p:txBody>
          <a:bodyPr wrap="square" rtlCol="0" anchor="t">
            <a:spAutoFit/>
          </a:bodyPr>
          <a:lstStyle/>
          <a:p>
            <a:pPr eaLnBrk="1" fontAlgn="auto" latinLnBrk="0" hangingPunct="1">
              <a:lnSpc>
                <a:spcPct val="150000"/>
              </a:lnSpc>
            </a:pPr>
            <a:r>
              <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rPr>
              <a:t>1.惯性：</a:t>
            </a:r>
            <a:endPar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牛顿第一定律说明，任何物体不受力时，都会保持静止或匀速直线运动状态，即一切物体都有保持原来运动状态的性质，我们把这种性质称为惯性，所以牛顿第一定律也称为惯性定律</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7" name="图片 356"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292207" y="2988797"/>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title=""/>
          <p:cNvSpPr/>
          <p:nvPr>
            <p:custDataLst>
              <p:tags r:id="rId6"/>
            </p:custDataLst>
          </p:nvPr>
        </p:nvSpPr>
        <p:spPr>
          <a:xfrm>
            <a:off x="292735" y="3462655"/>
            <a:ext cx="11716385" cy="1753235"/>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（1）惯性是物体本身的一种属性，物体的惯性大小只与物体的质量的大小有关，质量越大，惯性越大。</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（2）一切物体在任何情况下都有惯性，与物体的形状、运动状态、所处位置、受力情况等无关。</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（3）惯性不是谁给予的，不能说物体“受到惯性”，也不能说物体“获得惯性”或“得到惯性”。</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（4）惯性是物体的一种性质，不存在惯性力。</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三、惯性</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74679" y="1449722"/>
            <a:ext cx="11734800" cy="553085"/>
          </a:xfrm>
          <a:prstGeom prst="rect">
            <a:avLst/>
          </a:prstGeom>
          <a:noFill/>
        </p:spPr>
        <p:txBody>
          <a:bodyPr wrap="square" rtlCol="0" anchor="t">
            <a:spAutoFit/>
          </a:bodyPr>
          <a:lstStyle/>
          <a:p>
            <a:pPr fontAlgn="auto">
              <a:lnSpc>
                <a:spcPct val="150000"/>
              </a:lnSpc>
            </a:pPr>
            <a:r>
              <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2.惯性与力的区别</a:t>
            </a:r>
            <a:endPar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2" name="表格 1" title=""/>
          <p:cNvGraphicFramePr>
            <a:graphicFrameLocks noGrp="1"/>
          </p:cNvGraphicFramePr>
          <p:nvPr>
            <p:custDataLst>
              <p:tags r:id="rId4"/>
            </p:custDataLst>
          </p:nvPr>
        </p:nvGraphicFramePr>
        <p:xfrm>
          <a:off x="374650" y="2195830"/>
          <a:ext cx="11013440" cy="3525520"/>
        </p:xfrm>
        <a:graphic>
          <a:graphicData uri="http://schemas.openxmlformats.org/drawingml/2006/table">
            <a:tbl>
              <a:tblPr/>
              <a:tblGrid>
                <a:gridCol w="1337310"/>
                <a:gridCol w="4376420"/>
                <a:gridCol w="5299710"/>
              </a:tblGrid>
              <a:tr h="252095">
                <a:tc>
                  <a:txBody>
                    <a:bodyPr vert="horz" wrap="square"/>
                    <a:lstStyle/>
                    <a:p>
                      <a:pPr indent="0" algn="ctr" fontAlgn="auto">
                        <a:lnSpc>
                          <a:spcPct val="150000"/>
                        </a:lnSpc>
                        <a:buNone/>
                      </a:pP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惯性</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力</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r>
              <a:tr h="251460">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产生机制</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物体因为具有质量而具有的</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物体间相互作用</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657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物理意义</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惯性是物体的一种属性</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物体对物体的作用</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958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产生条件</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始终具有，与外界条件无关</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物体间有相互作用时才有，一个物体不会产生力</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3281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构成要素</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没有方向、没有作用点，只有大小。大小与质量有关，但大小没有具体数值，也没有单位</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有大小、方向、作用点；大小由具体的数值和单位</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5943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效果</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保持物体运动状态不变</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改变物体的运动状态</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355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总结</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惯性和力本质不同，惯性不是力，因此，把惯性说成“惯性力”“物体受到惯性作用”或“由于惯性作用”都是错误的，正确的表述应该为“物体由于惯性”或“物体因为具有惯性”</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三、惯性</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custDataLst>
              <p:tags r:id="rId3"/>
            </p:custDataLst>
          </p:nvPr>
        </p:nvSpPr>
        <p:spPr>
          <a:xfrm>
            <a:off x="374679" y="1449722"/>
            <a:ext cx="11734800" cy="553085"/>
          </a:xfrm>
          <a:prstGeom prst="rect">
            <a:avLst/>
          </a:prstGeom>
          <a:noFill/>
        </p:spPr>
        <p:txBody>
          <a:bodyPr wrap="square" rtlCol="0" anchor="t">
            <a:spAutoFit/>
          </a:bodyPr>
          <a:lstStyle/>
          <a:p>
            <a:pPr fontAlgn="auto">
              <a:lnSpc>
                <a:spcPct val="150000"/>
              </a:lnSpc>
            </a:pPr>
            <a:r>
              <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rPr>
              <a:t>3.惯性的利用与惯性危害的防止</a:t>
            </a:r>
            <a:endPar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7" name="表格 6" title=""/>
          <p:cNvGraphicFramePr>
            <a:graphicFrameLocks noGrp="1"/>
          </p:cNvGraphicFramePr>
          <p:nvPr>
            <p:custDataLst>
              <p:tags r:id="rId4"/>
            </p:custDataLst>
          </p:nvPr>
        </p:nvGraphicFramePr>
        <p:xfrm>
          <a:off x="374650" y="2242820"/>
          <a:ext cx="11218545" cy="3865880"/>
        </p:xfrm>
        <a:graphic>
          <a:graphicData uri="http://schemas.openxmlformats.org/drawingml/2006/table">
            <a:tbl>
              <a:tblPr/>
              <a:tblGrid>
                <a:gridCol w="1326515"/>
                <a:gridCol w="3477260"/>
                <a:gridCol w="6414770"/>
              </a:tblGrid>
              <a:tr h="966470">
                <a:tc rowSpan="2">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利用</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lgn="ctr"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 </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用手柄的下端撞击其他物体，手柄受力停止运动，锤头由于惯性继续向下运动，这样反复多次后，锤头就套紧了</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66470">
                <a:tc vMerge="1">
                  <a:txBody>
                    <a:bodyPr vert="horz" wrap="square"/>
                    <a:lstStyle/>
                    <a:p/>
                  </a:txBody>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lgn="ctr"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 </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跳远运动员助跑获得很大的速度后飞身一跃，靠自身的惯性在空中继续前进</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66470">
                <a:tc rowSpan="2">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防止</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lgn="ctr"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 </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为了防止汽车紧急刹车时驾驶员和乘客由于惯性向前运动撞上其他物体，驾驶员和乘客必须使用安全带</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66470">
                <a:tc vMerge="1">
                  <a:txBody>
                    <a:bodyPr vert="horz" wrap="square"/>
                    <a:lstStyle/>
                    <a:p/>
                  </a:txBody>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lgn="ctr"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 </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高速行驶中的车辆，刹车时由于惯性会继续运动较长的距离。为了安全，道路上急转弯路段都要严格限制车辆行驶的速度</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10" name="图片 9" title=""/>
          <p:cNvPicPr/>
          <p:nvPr/>
        </p:nvPicPr>
        <p:blipFill>
          <a:blip r:embed="rId5"/>
          <a:stretch>
            <a:fillRect/>
          </a:stretch>
        </p:blipFill>
        <p:spPr>
          <a:xfrm>
            <a:off x="2868930" y="2308225"/>
            <a:ext cx="1043305" cy="828040"/>
          </a:xfrm>
          <a:prstGeom prst="rect">
            <a:avLst/>
          </a:prstGeom>
          <a:noFill/>
          <a:ln w="9525">
            <a:noFill/>
          </a:ln>
        </p:spPr>
      </p:pic>
      <p:pic>
        <p:nvPicPr>
          <p:cNvPr id="11" name="图片 10" title=""/>
          <p:cNvPicPr/>
          <p:nvPr/>
        </p:nvPicPr>
        <p:blipFill>
          <a:blip r:embed="rId6"/>
          <a:stretch>
            <a:fillRect/>
          </a:stretch>
        </p:blipFill>
        <p:spPr>
          <a:xfrm>
            <a:off x="2868930" y="3281680"/>
            <a:ext cx="1043940" cy="708660"/>
          </a:xfrm>
          <a:prstGeom prst="rect">
            <a:avLst/>
          </a:prstGeom>
          <a:noFill/>
          <a:ln w="9525">
            <a:noFill/>
          </a:ln>
        </p:spPr>
      </p:pic>
      <p:pic>
        <p:nvPicPr>
          <p:cNvPr id="13" name="图片 12" title=""/>
          <p:cNvPicPr/>
          <p:nvPr/>
        </p:nvPicPr>
        <p:blipFill>
          <a:blip r:embed="rId7"/>
          <a:stretch>
            <a:fillRect/>
          </a:stretch>
        </p:blipFill>
        <p:spPr>
          <a:xfrm>
            <a:off x="2868930" y="4344670"/>
            <a:ext cx="1043305" cy="708660"/>
          </a:xfrm>
          <a:prstGeom prst="rect">
            <a:avLst/>
          </a:prstGeom>
          <a:noFill/>
          <a:ln w="9525">
            <a:noFill/>
          </a:ln>
        </p:spPr>
      </p:pic>
      <p:pic>
        <p:nvPicPr>
          <p:cNvPr id="14" name="图片 13" title=""/>
          <p:cNvPicPr/>
          <p:nvPr/>
        </p:nvPicPr>
        <p:blipFill>
          <a:blip r:embed="rId8"/>
          <a:stretch>
            <a:fillRect/>
          </a:stretch>
        </p:blipFill>
        <p:spPr>
          <a:xfrm>
            <a:off x="3033395" y="5175250"/>
            <a:ext cx="691515" cy="9080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569468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实验探究阻力对物体运动的影响</a:t>
            </a:r>
            <a:endParaRPr lang="zh-CN" sz="2400" b="1">
              <a:solidFill>
                <a:srgbClr val="0070C0"/>
              </a:solidFill>
              <a:latin typeface="微软雅黑" panose="020b0503020204020204" charset="-122"/>
              <a:ea typeface="微软雅黑" panose="020b0503020204020204" charset="-122"/>
            </a:endParaRPr>
          </a:p>
        </p:txBody>
      </p:sp>
      <p:sp>
        <p:nvSpPr>
          <p:cNvPr id="7" name="文本框 6" title=""/>
          <p:cNvSpPr txBox="1"/>
          <p:nvPr>
            <p:custDataLst>
              <p:tags r:id="rId3"/>
            </p:custDataLst>
          </p:nvPr>
        </p:nvSpPr>
        <p:spPr>
          <a:xfrm>
            <a:off x="292735" y="1331595"/>
            <a:ext cx="11410950"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【例1】</a:t>
            </a:r>
            <a:r>
              <a:rPr sz="1600" b="1">
                <a:latin typeface="微软雅黑" panose="020b0503020204020204" charset="-122"/>
                <a:ea typeface="微软雅黑" panose="020b0503020204020204" charset="-122"/>
                <a:cs typeface="微软雅黑" panose="020b0503020204020204" charset="-122"/>
              </a:rPr>
              <a:t>（2023·鄂州）</a:t>
            </a:r>
            <a:r>
              <a:rPr sz="1600">
                <a:latin typeface="微软雅黑" panose="020b0503020204020204" charset="-122"/>
                <a:ea typeface="微软雅黑" panose="020b0503020204020204" charset="-122"/>
                <a:cs typeface="微软雅黑" panose="020b0503020204020204" charset="-122"/>
              </a:rPr>
              <a:t>在学习牛顿第一定律时，同学们分组进行了“探究阻力对物体运动的影响”实验，如图所示。</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（1）实验中每次都使同一小车从同一斜面的同一高度由静止自由滑下，目的是使小车到达水平面时具有相同的___________；</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（2）按照图甲、乙、丙的顺序实验时记录的内容见下表：</a:t>
            </a:r>
            <a:endParaRPr sz="1600">
              <a:latin typeface="微软雅黑" panose="020b0503020204020204" charset="-122"/>
              <a:ea typeface="微软雅黑" panose="020b0503020204020204" charset="-122"/>
              <a:cs typeface="微软雅黑" panose="020b0503020204020204" charset="-122"/>
            </a:endParaRPr>
          </a:p>
        </p:txBody>
      </p:sp>
      <p:graphicFrame>
        <p:nvGraphicFramePr>
          <p:cNvPr id="10" name="表格 9" title=""/>
          <p:cNvGraphicFramePr>
            <a:graphicFrameLocks noGrp="1"/>
          </p:cNvGraphicFramePr>
          <p:nvPr>
            <p:custDataLst>
              <p:tags r:id="rId4"/>
            </p:custDataLst>
          </p:nvPr>
        </p:nvGraphicFramePr>
        <p:xfrm>
          <a:off x="4538980" y="2663825"/>
          <a:ext cx="6690360" cy="1870710"/>
        </p:xfrm>
        <a:graphic>
          <a:graphicData uri="http://schemas.openxmlformats.org/drawingml/2006/table">
            <a:tbl>
              <a:tblPr/>
              <a:tblGrid>
                <a:gridCol w="1674495"/>
                <a:gridCol w="1993265"/>
                <a:gridCol w="3022600"/>
              </a:tblGrid>
              <a:tr h="58293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接触面材料</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小车受阻力情况</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小车在水平面运动的距离</a:t>
                      </a:r>
                      <a:r>
                        <a:rPr lang="en-US" sz="1600" b="0" i="1">
                          <a:solidFill>
                            <a:srgbClr val="000000"/>
                          </a:solidFill>
                          <a:latin typeface="微软雅黑" panose="020b0503020204020204" charset="-122"/>
                          <a:ea typeface="微软雅黑" panose="020b0503020204020204" charset="-122"/>
                          <a:cs typeface="微软雅黑" panose="020b0503020204020204" charset="-122"/>
                        </a:rPr>
                        <a:t>s</a:t>
                      </a:r>
                      <a:r>
                        <a:rPr lang="en-US" sz="1600" b="0">
                          <a:solidFill>
                            <a:srgbClr val="000000"/>
                          </a:solidFill>
                          <a:latin typeface="微软雅黑" panose="020b0503020204020204" charset="-122"/>
                          <a:ea typeface="微软雅黑" panose="020b0503020204020204" charset="-122"/>
                          <a:cs typeface="微软雅黑" panose="020b0503020204020204" charset="-122"/>
                        </a:rPr>
                        <a:t>/cm</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2926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毛巾</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大</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23.2</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2926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棉布</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较大</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45.3</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2926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木板</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小</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97.5</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1073742959" name="图片 24" title=""/>
          <p:cNvPicPr>
            <a:picLocks noChangeAspect="1"/>
          </p:cNvPicPr>
          <p:nvPr/>
        </p:nvPicPr>
        <p:blipFill>
          <a:blip r:embed="rId5"/>
          <a:stretch>
            <a:fillRect/>
          </a:stretch>
        </p:blipFill>
        <p:spPr>
          <a:xfrm>
            <a:off x="1559560" y="2663825"/>
            <a:ext cx="2179320" cy="2009140"/>
          </a:xfrm>
          <a:prstGeom prst="rect">
            <a:avLst/>
          </a:prstGeom>
          <a:noFill/>
          <a:ln w="9525">
            <a:noFill/>
          </a:ln>
        </p:spPr>
      </p:pic>
      <p:sp>
        <p:nvSpPr>
          <p:cNvPr id="11" name="文本框 10" title=""/>
          <p:cNvSpPr txBox="1"/>
          <p:nvPr>
            <p:custDataLst>
              <p:tags r:id="rId6"/>
            </p:custDataLst>
          </p:nvPr>
        </p:nvSpPr>
        <p:spPr>
          <a:xfrm>
            <a:off x="292735" y="4784090"/>
            <a:ext cx="11410950" cy="1198880"/>
          </a:xfrm>
          <a:prstGeom prst="rect">
            <a:avLst/>
          </a:prstGeom>
          <a:noFill/>
        </p:spPr>
        <p:txBody>
          <a:bodyPr wrap="square" rtlCol="0" anchor="t">
            <a:spAutoFit/>
          </a:bodyPr>
          <a:lstStyle/>
          <a:p>
            <a:pPr fontAlgn="auto">
              <a:lnSpc>
                <a:spcPct val="150000"/>
              </a:lnSpc>
            </a:pPr>
            <a:r>
              <a:rPr sz="1600">
                <a:latin typeface="微软雅黑" panose="020b0503020204020204" charset="-122"/>
                <a:ea typeface="微软雅黑" panose="020b0503020204020204" charset="-122"/>
                <a:cs typeface="微软雅黑" panose="020b0503020204020204" charset="-122"/>
              </a:rPr>
              <a:t>同学们分析表中内容，得到的实验结论是：在其他条件相同时，小车受到的阻力越小，运动的距离越远；进一步推理得出的结论是：不受阻力作用时，运动的小车将___________；</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（3）上述实验除了用到实验推理的方法外，还用到了控制变量法和___________法。</a:t>
            </a:r>
            <a:endParaRPr sz="1600">
              <a:latin typeface="微软雅黑" panose="020b0503020204020204" charset="-122"/>
              <a:ea typeface="微软雅黑" panose="020b0503020204020204" charset="-122"/>
              <a:cs typeface="微软雅黑" panose="020b0503020204020204" charset="-122"/>
            </a:endParaRPr>
          </a:p>
        </p:txBody>
      </p:sp>
      <p:sp>
        <p:nvSpPr>
          <p:cNvPr id="29" name="流程图: 联系 28" title=""/>
          <p:cNvSpPr/>
          <p:nvPr>
            <p:custDataLst>
              <p:tags r:id="rId7"/>
            </p:custDataLst>
          </p:nvPr>
        </p:nvSpPr>
        <p:spPr>
          <a:xfrm>
            <a:off x="2261870" y="1723390"/>
            <a:ext cx="444246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文本框 36" title=""/>
          <p:cNvSpPr txBox="1"/>
          <p:nvPr>
            <p:custDataLst>
              <p:tags r:id="rId8"/>
            </p:custDataLst>
          </p:nvPr>
        </p:nvSpPr>
        <p:spPr>
          <a:xfrm>
            <a:off x="10476865" y="1753870"/>
            <a:ext cx="5892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速度</a:t>
            </a:r>
            <a:endParaRPr lang="zh-CN" altLang="en-US" sz="1600">
              <a:solidFill>
                <a:srgbClr val="FF0000"/>
              </a:solidFill>
              <a:latin typeface="微软雅黑" panose="020b0503020204020204" charset="-122"/>
              <a:ea typeface="微软雅黑" panose="020b0503020204020204" charset="-122"/>
            </a:endParaRPr>
          </a:p>
        </p:txBody>
      </p:sp>
      <p:sp>
        <p:nvSpPr>
          <p:cNvPr id="13" name="流程图: 联系 12" title=""/>
          <p:cNvSpPr/>
          <p:nvPr>
            <p:custDataLst>
              <p:tags r:id="rId9"/>
            </p:custDataLst>
          </p:nvPr>
        </p:nvSpPr>
        <p:spPr>
          <a:xfrm>
            <a:off x="685800" y="5198110"/>
            <a:ext cx="196342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文本框 13" title=""/>
          <p:cNvSpPr txBox="1"/>
          <p:nvPr>
            <p:custDataLst>
              <p:tags r:id="rId10"/>
            </p:custDataLst>
          </p:nvPr>
        </p:nvSpPr>
        <p:spPr>
          <a:xfrm>
            <a:off x="3874135" y="5198110"/>
            <a:ext cx="16052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做匀速直线运动</a:t>
            </a:r>
            <a:endParaRPr lang="zh-CN" altLang="en-US" sz="1600">
              <a:solidFill>
                <a:srgbClr val="FF0000"/>
              </a:solidFill>
              <a:latin typeface="微软雅黑" panose="020b0503020204020204" charset="-122"/>
              <a:ea typeface="微软雅黑" panose="020b0503020204020204" charset="-122"/>
            </a:endParaRPr>
          </a:p>
        </p:txBody>
      </p:sp>
      <p:sp>
        <p:nvSpPr>
          <p:cNvPr id="15" name="文本框 14" title=""/>
          <p:cNvSpPr txBox="1"/>
          <p:nvPr>
            <p:custDataLst>
              <p:tags r:id="rId11"/>
            </p:custDataLst>
          </p:nvPr>
        </p:nvSpPr>
        <p:spPr>
          <a:xfrm>
            <a:off x="6529070" y="5535295"/>
            <a:ext cx="5892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转换</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73742959"/>
                                        </p:tgtEl>
                                        <p:attrNameLst>
                                          <p:attrName>style.visibility</p:attrName>
                                        </p:attrNameLst>
                                      </p:cBhvr>
                                      <p:to>
                                        <p:strVal val="visible"/>
                                      </p:to>
                                    </p:set>
                                    <p:animEffect transition="in" filter="barn(inVertical)">
                                      <p:cBhvr>
                                        <p:cTn id="25" dur="500"/>
                                        <p:tgtEl>
                                          <p:spTgt spid="1073742959"/>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wipe(left)">
                                      <p:cBhvr>
                                        <p:cTn id="40" dur="500"/>
                                        <p:tgtEl>
                                          <p:spTgt spid="11">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wipe(left)">
                                      <p:cBhvr>
                                        <p:cTn id="45" dur="500"/>
                                        <p:tgtEl>
                                          <p:spTgt spid="11">
                                            <p:txEl>
                                              <p:pRg st="1" end="1"/>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9" grpId="0" animBg="1"/>
      <p:bldP spid="37" grpId="0"/>
      <p:bldP spid="13" grpId="0" animBg="1"/>
      <p:bldP spid="14" grpId="0"/>
      <p:bldP spid="15"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569468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实验探究阻力对物体运动的影响</a:t>
            </a:r>
            <a:endParaRPr lang="zh-CN" sz="2400" b="1">
              <a:solidFill>
                <a:srgbClr val="0070C0"/>
              </a:solidFill>
              <a:latin typeface="微软雅黑" panose="020b0503020204020204" charset="-122"/>
              <a:ea typeface="微软雅黑" panose="020b0503020204020204" charset="-122"/>
            </a:endParaRPr>
          </a:p>
        </p:txBody>
      </p:sp>
      <p:sp>
        <p:nvSpPr>
          <p:cNvPr id="16" name="文本框 15" title=""/>
          <p:cNvSpPr txBox="1"/>
          <p:nvPr>
            <p:custDataLst>
              <p:tags r:id="rId3"/>
            </p:custDataLst>
          </p:nvPr>
        </p:nvSpPr>
        <p:spPr>
          <a:xfrm>
            <a:off x="292735" y="1393190"/>
            <a:ext cx="4973955"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（2023·无锡）</a:t>
            </a:r>
            <a:r>
              <a:rPr sz="1600">
                <a:latin typeface="微软雅黑" panose="020b0503020204020204" charset="-122"/>
                <a:ea typeface="微软雅黑" panose="020b0503020204020204" charset="-122"/>
                <a:cs typeface="微软雅黑" panose="020b0503020204020204" charset="-122"/>
              </a:rPr>
              <a:t>如图所示，在探究阻力对物体运动的影响时，每次让小车从斜面的</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处由静止释放，让小车到达水平面时，获得相同的速度，小车在水平面运动时，所受的_______和支持力是一对平衡力，先后在水平面上铺设粗糙程度不同的材料，通过比较小车在水平面上运动的____________来比较阻力对物体运动的影响。</a:t>
            </a:r>
            <a:endParaRPr sz="1600">
              <a:latin typeface="微软雅黑" panose="020b0503020204020204" charset="-122"/>
              <a:ea typeface="微软雅黑" panose="020b0503020204020204" charset="-122"/>
              <a:cs typeface="微软雅黑" panose="020b0503020204020204" charset="-122"/>
            </a:endParaRPr>
          </a:p>
        </p:txBody>
      </p:sp>
      <p:sp>
        <p:nvSpPr>
          <p:cNvPr id="17" name="文本框 16" title=""/>
          <p:cNvSpPr txBox="1"/>
          <p:nvPr>
            <p:custDataLst>
              <p:tags r:id="rId4"/>
            </p:custDataLst>
          </p:nvPr>
        </p:nvSpPr>
        <p:spPr>
          <a:xfrm>
            <a:off x="5592445" y="1393190"/>
            <a:ext cx="6493510" cy="304609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（2023·宿迁）</a:t>
            </a:r>
            <a:r>
              <a:rPr sz="1600">
                <a:latin typeface="微软雅黑" panose="020b0503020204020204" charset="-122"/>
                <a:ea typeface="微软雅黑" panose="020b0503020204020204" charset="-122"/>
                <a:cs typeface="微软雅黑" panose="020b0503020204020204" charset="-122"/>
              </a:rPr>
              <a:t>图中两个实验分别是“探究影响滑动摩擦力大小的因素”和“探究阻力对物体运动的影响”，以下分析正确的是（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在图甲实验中，三次木块做匀速直线运动的速度应该相等；</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在图乙实验中，三次小车运动到水平面时的初速度应该相等；</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在图甲实验中，弹簧测力计可以不沿着水平方向拉动木块；</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在图乙实验中，小车所受阻力的改变可以通过在小车上放不同质量的砝码来实现</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68" title=""/>
          <p:cNvPicPr>
            <a:picLocks noChangeAspect="1"/>
          </p:cNvPicPr>
          <p:nvPr/>
        </p:nvPicPr>
        <p:blipFill>
          <a:blip r:embed="rId5"/>
          <a:stretch>
            <a:fillRect/>
          </a:stretch>
        </p:blipFill>
        <p:spPr>
          <a:xfrm>
            <a:off x="914400" y="4450715"/>
            <a:ext cx="3730625" cy="1002665"/>
          </a:xfrm>
          <a:prstGeom prst="rect">
            <a:avLst/>
          </a:prstGeom>
          <a:noFill/>
          <a:ln w="9525">
            <a:noFill/>
          </a:ln>
        </p:spPr>
      </p:pic>
      <p:cxnSp>
        <p:nvCxnSpPr>
          <p:cNvPr id="25" name="直接连接符 24" title=""/>
          <p:cNvCxnSpPr/>
          <p:nvPr>
            <p:custDataLst>
              <p:tags r:id="rId6"/>
            </p:custDataLst>
          </p:nvPr>
        </p:nvCxnSpPr>
        <p:spPr>
          <a:xfrm flipH="1">
            <a:off x="5429250" y="1535430"/>
            <a:ext cx="0" cy="529844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pic>
        <p:nvPicPr>
          <p:cNvPr id="6" name="图片 76" title=""/>
          <p:cNvPicPr>
            <a:picLocks noChangeAspect="1"/>
          </p:cNvPicPr>
          <p:nvPr/>
        </p:nvPicPr>
        <p:blipFill>
          <a:blip r:embed="rId7"/>
          <a:stretch>
            <a:fillRect/>
          </a:stretch>
        </p:blipFill>
        <p:spPr>
          <a:xfrm>
            <a:off x="6459220" y="4594860"/>
            <a:ext cx="4226560" cy="1907540"/>
          </a:xfrm>
          <a:prstGeom prst="rect">
            <a:avLst/>
          </a:prstGeom>
          <a:noFill/>
          <a:ln w="9525">
            <a:noFill/>
          </a:ln>
        </p:spPr>
      </p:pic>
      <p:sp>
        <p:nvSpPr>
          <p:cNvPr id="7" name="文本框 6" title=""/>
          <p:cNvSpPr txBox="1"/>
          <p:nvPr/>
        </p:nvSpPr>
        <p:spPr>
          <a:xfrm>
            <a:off x="2923540" y="1086485"/>
            <a:ext cx="11988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控制变量法</a:t>
            </a:r>
            <a:endParaRPr lang="zh-CN" altLang="en-US" sz="1600">
              <a:solidFill>
                <a:srgbClr val="FF0000"/>
              </a:solidFill>
              <a:latin typeface="微软雅黑" panose="020b0503020204020204" charset="-122"/>
              <a:ea typeface="微软雅黑" panose="020b0503020204020204" charset="-122"/>
            </a:endParaRPr>
          </a:p>
        </p:txBody>
      </p:sp>
      <p:cxnSp>
        <p:nvCxnSpPr>
          <p:cNvPr id="9" name="直接连接符 8" title=""/>
          <p:cNvCxnSpPr>
            <a:stCxn id="2" idx="2"/>
          </p:cNvCxnSpPr>
          <p:nvPr/>
        </p:nvCxnSpPr>
        <p:spPr>
          <a:xfrm>
            <a:off x="3522980" y="1423670"/>
            <a:ext cx="540385" cy="52324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sp>
        <p:nvSpPr>
          <p:cNvPr id="10" name="文本框 9" title=""/>
          <p:cNvSpPr txBox="1"/>
          <p:nvPr/>
        </p:nvSpPr>
        <p:spPr>
          <a:xfrm>
            <a:off x="3961130" y="1821815"/>
            <a:ext cx="995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同一高度</a:t>
            </a:r>
            <a:endParaRPr lang="zh-CN" altLang="en-US" sz="1600">
              <a:solidFill>
                <a:srgbClr val="FF0000"/>
              </a:solidFill>
              <a:latin typeface="微软雅黑" panose="020b0503020204020204" charset="-122"/>
              <a:ea typeface="微软雅黑" panose="020b0503020204020204" charset="-122"/>
            </a:endParaRPr>
          </a:p>
        </p:txBody>
      </p:sp>
      <p:sp>
        <p:nvSpPr>
          <p:cNvPr id="18" name="流程图: 联系 17" title=""/>
          <p:cNvSpPr/>
          <p:nvPr>
            <p:custDataLst>
              <p:tags r:id="rId8"/>
            </p:custDataLst>
          </p:nvPr>
        </p:nvSpPr>
        <p:spPr>
          <a:xfrm>
            <a:off x="182245" y="2893060"/>
            <a:ext cx="96901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文本框 18" title=""/>
          <p:cNvSpPr txBox="1"/>
          <p:nvPr>
            <p:custDataLst>
              <p:tags r:id="rId9"/>
            </p:custDataLst>
          </p:nvPr>
        </p:nvSpPr>
        <p:spPr>
          <a:xfrm>
            <a:off x="3059430" y="255587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重力</a:t>
            </a:r>
            <a:endParaRPr lang="zh-CN" altLang="en-US" sz="1600">
              <a:solidFill>
                <a:srgbClr val="FF0000"/>
              </a:solidFill>
              <a:latin typeface="微软雅黑" panose="020b0503020204020204" charset="-122"/>
              <a:ea typeface="微软雅黑" panose="020b0503020204020204" charset="-122"/>
            </a:endParaRPr>
          </a:p>
        </p:txBody>
      </p:sp>
      <p:sp>
        <p:nvSpPr>
          <p:cNvPr id="20" name="文本框 19" title=""/>
          <p:cNvSpPr txBox="1"/>
          <p:nvPr>
            <p:custDataLst>
              <p:tags r:id="rId10"/>
            </p:custDataLst>
          </p:nvPr>
        </p:nvSpPr>
        <p:spPr>
          <a:xfrm>
            <a:off x="2923540" y="4025265"/>
            <a:ext cx="7924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转换法</a:t>
            </a:r>
            <a:endParaRPr lang="zh-CN" altLang="en-US" sz="1600">
              <a:solidFill>
                <a:srgbClr val="FF0000"/>
              </a:solidFill>
              <a:latin typeface="微软雅黑" panose="020b0503020204020204" charset="-122"/>
              <a:ea typeface="微软雅黑" panose="020b0503020204020204" charset="-122"/>
            </a:endParaRPr>
          </a:p>
        </p:txBody>
      </p:sp>
      <p:cxnSp>
        <p:nvCxnSpPr>
          <p:cNvPr id="21" name="直接连接符 20" title=""/>
          <p:cNvCxnSpPr/>
          <p:nvPr>
            <p:custDataLst>
              <p:tags r:id="rId11"/>
            </p:custDataLst>
          </p:nvPr>
        </p:nvCxnSpPr>
        <p:spPr>
          <a:xfrm flipH="1">
            <a:off x="3315970" y="3716655"/>
            <a:ext cx="212725" cy="35306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sp>
        <p:nvSpPr>
          <p:cNvPr id="22" name="文本框 21" title=""/>
          <p:cNvSpPr txBox="1"/>
          <p:nvPr>
            <p:custDataLst>
              <p:tags r:id="rId12"/>
            </p:custDataLst>
          </p:nvPr>
        </p:nvSpPr>
        <p:spPr>
          <a:xfrm>
            <a:off x="3474085" y="327787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距离</a:t>
            </a:r>
            <a:endParaRPr lang="zh-CN" altLang="en-US" sz="1600">
              <a:solidFill>
                <a:srgbClr val="FF0000"/>
              </a:solidFill>
              <a:latin typeface="微软雅黑" panose="020b0503020204020204" charset="-122"/>
              <a:ea typeface="微软雅黑" panose="020b0503020204020204" charset="-122"/>
            </a:endParaRPr>
          </a:p>
        </p:txBody>
      </p:sp>
      <p:sp>
        <p:nvSpPr>
          <p:cNvPr id="23" name="流程图: 联系 22" title=""/>
          <p:cNvSpPr/>
          <p:nvPr>
            <p:custDataLst>
              <p:tags r:id="rId13"/>
            </p:custDataLst>
          </p:nvPr>
        </p:nvSpPr>
        <p:spPr>
          <a:xfrm>
            <a:off x="7209790" y="2555875"/>
            <a:ext cx="398335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文本框 23" title=""/>
          <p:cNvSpPr txBox="1"/>
          <p:nvPr>
            <p:custDataLst>
              <p:tags r:id="rId14"/>
            </p:custDataLst>
          </p:nvPr>
        </p:nvSpPr>
        <p:spPr>
          <a:xfrm>
            <a:off x="11302365" y="2555875"/>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a:t>
            </a:r>
            <a:endParaRPr lang="zh-CN" altLang="en-US" sz="1600">
              <a:solidFill>
                <a:srgbClr val="FF0000"/>
              </a:solidFill>
              <a:latin typeface="微软雅黑" panose="020b0503020204020204" charset="-122"/>
              <a:ea typeface="微软雅黑" panose="020b0503020204020204" charset="-122"/>
            </a:endParaRPr>
          </a:p>
        </p:txBody>
      </p:sp>
      <p:sp>
        <p:nvSpPr>
          <p:cNvPr id="26" name="流程图: 联系 25" title=""/>
          <p:cNvSpPr/>
          <p:nvPr>
            <p:custDataLst>
              <p:tags r:id="rId15"/>
            </p:custDataLst>
          </p:nvPr>
        </p:nvSpPr>
        <p:spPr>
          <a:xfrm>
            <a:off x="9707245" y="2893060"/>
            <a:ext cx="156527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文本框 26" title=""/>
          <p:cNvSpPr txBox="1"/>
          <p:nvPr>
            <p:custDataLst>
              <p:tags r:id="rId16"/>
            </p:custDataLst>
          </p:nvPr>
        </p:nvSpPr>
        <p:spPr>
          <a:xfrm>
            <a:off x="11429365" y="2971165"/>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a:t>
            </a:r>
            <a:endParaRPr lang="zh-CN" altLang="en-US" sz="1600">
              <a:solidFill>
                <a:srgbClr val="FF0000"/>
              </a:solidFill>
              <a:latin typeface="微软雅黑" panose="020b0503020204020204" charset="-122"/>
              <a:ea typeface="微软雅黑" panose="020b0503020204020204" charset="-122"/>
            </a:endParaRPr>
          </a:p>
        </p:txBody>
      </p:sp>
      <p:cxnSp>
        <p:nvCxnSpPr>
          <p:cNvPr id="28" name="直接连接符 27" title=""/>
          <p:cNvCxnSpPr/>
          <p:nvPr/>
        </p:nvCxnSpPr>
        <p:spPr>
          <a:xfrm>
            <a:off x="8751570" y="3615055"/>
            <a:ext cx="2369820"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sp>
        <p:nvSpPr>
          <p:cNvPr id="30" name="文本框 29" title=""/>
          <p:cNvSpPr txBox="1"/>
          <p:nvPr>
            <p:custDataLst>
              <p:tags r:id="rId17"/>
            </p:custDataLst>
          </p:nvPr>
        </p:nvSpPr>
        <p:spPr>
          <a:xfrm>
            <a:off x="11193145" y="3435350"/>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a:t>
            </a:r>
            <a:endParaRPr lang="zh-CN" altLang="en-US" sz="1600">
              <a:solidFill>
                <a:srgbClr val="FF0000"/>
              </a:solidFill>
              <a:latin typeface="微软雅黑" panose="020b0503020204020204" charset="-122"/>
              <a:ea typeface="微软雅黑" panose="020b0503020204020204" charset="-122"/>
            </a:endParaRPr>
          </a:p>
        </p:txBody>
      </p:sp>
      <p:sp>
        <p:nvSpPr>
          <p:cNvPr id="32" name="文本框 31" title=""/>
          <p:cNvSpPr txBox="1"/>
          <p:nvPr>
            <p:custDataLst>
              <p:tags r:id="rId18"/>
            </p:custDataLst>
          </p:nvPr>
        </p:nvSpPr>
        <p:spPr>
          <a:xfrm>
            <a:off x="7042150" y="4069715"/>
            <a:ext cx="22148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分清实验目的是什么？</a:t>
            </a:r>
            <a:endParaRPr lang="zh-CN" altLang="en-US" sz="1600">
              <a:solidFill>
                <a:srgbClr val="FF0000"/>
              </a:solidFill>
              <a:latin typeface="微软雅黑" panose="020b0503020204020204" charset="-122"/>
              <a:ea typeface="微软雅黑" panose="020b0503020204020204" charset="-122"/>
            </a:endParaRPr>
          </a:p>
        </p:txBody>
      </p:sp>
      <p:sp>
        <p:nvSpPr>
          <p:cNvPr id="33" name="文本框 32" title=""/>
          <p:cNvSpPr txBox="1"/>
          <p:nvPr>
            <p:custDataLst>
              <p:tags r:id="rId19"/>
            </p:custDataLst>
          </p:nvPr>
        </p:nvSpPr>
        <p:spPr>
          <a:xfrm>
            <a:off x="5939790" y="221869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20"/>
            </p:custDataLst>
          </p:nvPr>
        </p:nvSpPr>
        <p:spPr>
          <a:xfrm>
            <a:off x="7891145" y="2218055"/>
            <a:ext cx="2621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摩擦力大小与速度大小无关</a:t>
            </a:r>
            <a:endParaRPr lang="zh-CN" alt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custDataLst>
              <p:tags r:id="rId21"/>
            </p:custDataLst>
          </p:nvPr>
        </p:nvSpPr>
        <p:spPr>
          <a:xfrm>
            <a:off x="8201660" y="1038225"/>
            <a:ext cx="32308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控制速度相等才能比较出阻力大小</a:t>
            </a:r>
            <a:endParaRPr lang="zh-CN" altLang="en-US" sz="1600">
              <a:solidFill>
                <a:srgbClr val="FF0000"/>
              </a:solidFill>
              <a:latin typeface="微软雅黑" panose="020b0503020204020204" charset="-122"/>
              <a:ea typeface="微软雅黑" panose="020b0503020204020204" charset="-122"/>
            </a:endParaRPr>
          </a:p>
        </p:txBody>
      </p:sp>
      <p:cxnSp>
        <p:nvCxnSpPr>
          <p:cNvPr id="14" name="直接连接符 13" title=""/>
          <p:cNvCxnSpPr/>
          <p:nvPr>
            <p:custDataLst>
              <p:tags r:id="rId22"/>
            </p:custDataLst>
          </p:nvPr>
        </p:nvCxnSpPr>
        <p:spPr>
          <a:xfrm>
            <a:off x="10833735" y="1350010"/>
            <a:ext cx="57785" cy="1612265"/>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sp>
        <p:nvSpPr>
          <p:cNvPr id="15" name="文本框 14" title=""/>
          <p:cNvSpPr txBox="1"/>
          <p:nvPr>
            <p:custDataLst>
              <p:tags r:id="rId23"/>
            </p:custDataLst>
          </p:nvPr>
        </p:nvSpPr>
        <p:spPr>
          <a:xfrm>
            <a:off x="7891145" y="4406900"/>
            <a:ext cx="42468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不沿水平方向，弹簧测力计读数不等于摩擦力</a:t>
            </a:r>
            <a:endParaRPr lang="zh-CN" altLang="en-US" sz="1600">
              <a:solidFill>
                <a:srgbClr val="FF0000"/>
              </a:solidFill>
              <a:latin typeface="微软雅黑" panose="020b0503020204020204" charset="-122"/>
              <a:ea typeface="微软雅黑" panose="020b0503020204020204" charset="-122"/>
            </a:endParaRPr>
          </a:p>
        </p:txBody>
      </p:sp>
      <p:cxnSp>
        <p:nvCxnSpPr>
          <p:cNvPr id="29" name="直接连接符 28" title=""/>
          <p:cNvCxnSpPr/>
          <p:nvPr>
            <p:custDataLst>
              <p:tags r:id="rId24"/>
            </p:custDataLst>
          </p:nvPr>
        </p:nvCxnSpPr>
        <p:spPr>
          <a:xfrm>
            <a:off x="10512425" y="3534410"/>
            <a:ext cx="464820" cy="94361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left)">
                                      <p:cBhvr>
                                        <p:cTn id="55" dur="500"/>
                                        <p:tgtEl>
                                          <p:spTgt spid="10"/>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500"/>
                                        <p:tgtEl>
                                          <p:spTgt spid="20"/>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down)">
                                      <p:cBhvr>
                                        <p:cTn id="70" dur="500"/>
                                        <p:tgtEl>
                                          <p:spTgt spid="21"/>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left)">
                                      <p:cBhvr>
                                        <p:cTn id="75" dur="500"/>
                                        <p:tgtEl>
                                          <p:spTgt spid="22"/>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ipe(left)">
                                      <p:cBhvr>
                                        <p:cTn id="80" dur="500"/>
                                        <p:tgtEl>
                                          <p:spTgt spid="23"/>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wipe(left)">
                                      <p:cBhvr>
                                        <p:cTn id="85" dur="500"/>
                                        <p:tgtEl>
                                          <p:spTgt spid="24"/>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wipe(left)">
                                      <p:cBhvr>
                                        <p:cTn id="90" dur="500"/>
                                        <p:tgtEl>
                                          <p:spTgt spid="11"/>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wipe(left)">
                                      <p:cBhvr>
                                        <p:cTn id="95" dur="500"/>
                                        <p:tgtEl>
                                          <p:spTgt spid="26"/>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wipe(left)">
                                      <p:cBhvr>
                                        <p:cTn id="100" dur="500"/>
                                        <p:tgtEl>
                                          <p:spTgt spid="27"/>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4"/>
                                        </p:tgtEl>
                                        <p:attrNameLst>
                                          <p:attrName>style.visibility</p:attrName>
                                        </p:attrNameLst>
                                      </p:cBhvr>
                                      <p:to>
                                        <p:strVal val="visible"/>
                                      </p:to>
                                    </p:set>
                                    <p:animEffect transition="in" filter="wipe(left)">
                                      <p:cBhvr>
                                        <p:cTn id="105" dur="500"/>
                                        <p:tgtEl>
                                          <p:spTgt spid="14"/>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wipe(left)">
                                      <p:cBhvr>
                                        <p:cTn id="110" dur="500"/>
                                        <p:tgtEl>
                                          <p:spTgt spid="13"/>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8"/>
                                        </p:tgtEl>
                                        <p:attrNameLst>
                                          <p:attrName>style.visibility</p:attrName>
                                        </p:attrNameLst>
                                      </p:cBhvr>
                                      <p:to>
                                        <p:strVal val="visible"/>
                                      </p:to>
                                    </p:set>
                                    <p:animEffect transition="in" filter="wipe(left)">
                                      <p:cBhvr>
                                        <p:cTn id="115" dur="500"/>
                                        <p:tgtEl>
                                          <p:spTgt spid="28"/>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wipe(left)">
                                      <p:cBhvr>
                                        <p:cTn id="120" dur="500"/>
                                        <p:tgtEl>
                                          <p:spTgt spid="30"/>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9"/>
                                        </p:tgtEl>
                                        <p:attrNameLst>
                                          <p:attrName>style.visibility</p:attrName>
                                        </p:attrNameLst>
                                      </p:cBhvr>
                                      <p:to>
                                        <p:strVal val="visible"/>
                                      </p:to>
                                    </p:set>
                                    <p:animEffect transition="in" filter="wipe(left)">
                                      <p:cBhvr>
                                        <p:cTn id="125" dur="500"/>
                                        <p:tgtEl>
                                          <p:spTgt spid="29"/>
                                        </p:tgtEl>
                                      </p:cBhvr>
                                    </p:animEffec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15"/>
                                        </p:tgtEl>
                                        <p:attrNameLst>
                                          <p:attrName>style.visibility</p:attrName>
                                        </p:attrNameLst>
                                      </p:cBhvr>
                                      <p:to>
                                        <p:strVal val="visible"/>
                                      </p:to>
                                    </p:set>
                                    <p:animEffect transition="in" filter="wipe(left)">
                                      <p:cBhvr>
                                        <p:cTn id="130" dur="500"/>
                                        <p:tgtEl>
                                          <p:spTgt spid="15"/>
                                        </p:tgtEl>
                                      </p:cBhvr>
                                    </p:animEffec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wipe(left)">
                                      <p:cBhvr>
                                        <p:cTn id="135" dur="500"/>
                                        <p:tgtEl>
                                          <p:spTgt spid="32"/>
                                        </p:tgtEl>
                                      </p:cBhvr>
                                    </p:animEffec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wipe(left)">
                                      <p:cBhvr>
                                        <p:cTn id="1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animBg="1"/>
      <p:bldP spid="2" grpId="0"/>
      <p:bldP spid="9" grpId="0"/>
      <p:bldP spid="18" grpId="0" animBg="1"/>
      <p:bldP spid="19" grpId="0"/>
      <p:bldP spid="20" grpId="0"/>
      <p:bldP spid="22" grpId="0"/>
      <p:bldP spid="23" grpId="0" animBg="1"/>
      <p:bldP spid="24" grpId="0"/>
      <p:bldP spid="26" grpId="0" animBg="1"/>
      <p:bldP spid="27" grpId="0"/>
      <p:bldP spid="30" grpId="0"/>
      <p:bldP spid="32" grpId="0"/>
      <p:bldP spid="33" grpId="0"/>
      <p:bldP spid="7" grpId="0"/>
      <p:bldP spid="10" grpId="0"/>
      <p:bldP spid="11" grpId="0"/>
      <p:bldP spid="13" grpId="0"/>
      <p:bldP spid="14" grpId="0" animBg="1"/>
      <p:bldP spid="15" grpId="0"/>
      <p:bldP spid="29"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422529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牛顿第一定律及应用</a:t>
            </a:r>
            <a:endParaRPr lang="zh-CN" sz="2400" b="1">
              <a:solidFill>
                <a:srgbClr val="0070C0"/>
              </a:solidFill>
              <a:latin typeface="微软雅黑" panose="020b0503020204020204" charset="-122"/>
              <a:ea typeface="微软雅黑" panose="020b0503020204020204" charset="-122"/>
            </a:endParaRPr>
          </a:p>
        </p:txBody>
      </p:sp>
      <p:pic>
        <p:nvPicPr>
          <p:cNvPr id="2" name="图片 1" title=""/>
          <p:cNvPicPr>
            <a:picLocks noChangeAspect="1"/>
          </p:cNvPicPr>
          <p:nvPr/>
        </p:nvPicPr>
        <p:blipFill>
          <a:blip r:embed="rId4"/>
          <a:stretch>
            <a:fillRect/>
          </a:stretch>
        </p:blipFill>
        <p:spPr>
          <a:xfrm>
            <a:off x="475329" y="1418708"/>
            <a:ext cx="2013585" cy="483870"/>
          </a:xfrm>
          <a:prstGeom prst="rect">
            <a:avLst/>
          </a:prstGeom>
        </p:spPr>
      </p:pic>
      <p:sp>
        <p:nvSpPr>
          <p:cNvPr id="6" name="文本框 5" title=""/>
          <p:cNvSpPr txBox="1"/>
          <p:nvPr/>
        </p:nvSpPr>
        <p:spPr>
          <a:xfrm>
            <a:off x="374679" y="1902477"/>
            <a:ext cx="11734800" cy="1938020"/>
          </a:xfrm>
          <a:prstGeom prst="rect">
            <a:avLst/>
          </a:prstGeom>
          <a:noFill/>
        </p:spPr>
        <p:txBody>
          <a:bodyPr wrap="square" rtlCol="0" anchor="t">
            <a:spAutoFit/>
          </a:bodyPr>
          <a:lstStyle/>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（1）判断物体的运动状态：</a:t>
            </a:r>
            <a:endParaRPr lang="zh-CN" altLang="en-US"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当物体不受外力作用时：1）动者恒动。即原来运动的物体在没有受到外力作用时，将保持匀速直线运动状态；2）静者恒静。即原来静止的物体在没有受到外力作用时，将保持静止状态。</a:t>
            </a:r>
            <a:endParaRPr lang="zh-CN" altLang="en-US"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（2）运动和力的关系：力不是维持物体运动的原因，力是改变物体运动状态的原因。</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422529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牛顿第一定律及应用</a:t>
            </a:r>
            <a:endParaRPr lang="zh-CN" sz="2400" b="1">
              <a:solidFill>
                <a:srgbClr val="0070C0"/>
              </a:solidFill>
              <a:latin typeface="微软雅黑" panose="020b0503020204020204" charset="-122"/>
              <a:ea typeface="微软雅黑" panose="020b0503020204020204" charset="-122"/>
            </a:endParaRPr>
          </a:p>
        </p:txBody>
      </p:sp>
      <p:sp>
        <p:nvSpPr>
          <p:cNvPr id="7" name="文本框 6" title=""/>
          <p:cNvSpPr txBox="1"/>
          <p:nvPr>
            <p:custDataLst>
              <p:tags r:id="rId4"/>
            </p:custDataLst>
          </p:nvPr>
        </p:nvSpPr>
        <p:spPr>
          <a:xfrm>
            <a:off x="292735" y="1331595"/>
            <a:ext cx="11410950"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（2023·贵州）</a:t>
            </a:r>
            <a:r>
              <a:rPr sz="1600">
                <a:latin typeface="微软雅黑" panose="020b0503020204020204" charset="-122"/>
                <a:ea typeface="微软雅黑" panose="020b0503020204020204" charset="-122"/>
                <a:cs typeface="微软雅黑" panose="020b0503020204020204" charset="-122"/>
              </a:rPr>
              <a:t>在中国空间站的“大宫课堂”上，航天员王亚平和叶光富做了太空抛物实验，冰墩墩被王亚平轻轻一推，便几乎沿直线匀速飘向叶光富，下列哪一定律能解释此运动现象（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光的反射定律	B. 牛顿第一定律</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C. 欧姆定律</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 焦耳定律</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5"/>
            </p:custDataLst>
          </p:nvPr>
        </p:nvCxnSpPr>
        <p:spPr>
          <a:xfrm>
            <a:off x="0" y="2724785"/>
            <a:ext cx="1217104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custDataLst>
              <p:tags r:id="rId6"/>
            </p:custDataLst>
          </p:nvPr>
        </p:nvSpPr>
        <p:spPr>
          <a:xfrm>
            <a:off x="292735" y="2823845"/>
            <a:ext cx="4739005"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（2023·包头）</a:t>
            </a:r>
            <a:r>
              <a:rPr sz="1600">
                <a:latin typeface="微软雅黑" panose="020b0503020204020204" charset="-122"/>
                <a:ea typeface="微软雅黑" panose="020b0503020204020204" charset="-122"/>
                <a:cs typeface="微软雅黑" panose="020b0503020204020204" charset="-122"/>
              </a:rPr>
              <a:t>打乒乓球是深受人们喜爱的一项体育运动。乒乓球被击出在空中运动过程中，下列说法正确的是（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不受力的作用</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B. 惯性逐渐减小</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运动状态发生改变</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 做匀速直线运动</a:t>
            </a:r>
            <a:endParaRPr sz="1600">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7"/>
            </p:custDataLst>
          </p:nvPr>
        </p:nvSpPr>
        <p:spPr>
          <a:xfrm>
            <a:off x="5330190" y="2807335"/>
            <a:ext cx="6703695"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（2023·滨州）</a:t>
            </a:r>
            <a:r>
              <a:rPr sz="1600">
                <a:latin typeface="微软雅黑" panose="020b0503020204020204" charset="-122"/>
                <a:ea typeface="微软雅黑" panose="020b0503020204020204" charset="-122"/>
                <a:cs typeface="微软雅黑" panose="020b0503020204020204" charset="-122"/>
              </a:rPr>
              <a:t>下列关于体育运动场景的描述和分析，正确的是（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田径场上400m比赛的整个过程中，运动员的运动状态保持不变；</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投出的篮球在空中飞行时，若受到的力突然消失，它将立刻静止；</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跳远运动员起跳前的助跑，是为了增大惯性；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足球场上滚动的足球慢慢停下来，是因为受到阻力的作用</a:t>
            </a:r>
            <a:endParaRPr sz="1600">
              <a:latin typeface="微软雅黑" panose="020b0503020204020204" charset="-122"/>
              <a:ea typeface="微软雅黑" panose="020b0503020204020204" charset="-122"/>
              <a:cs typeface="微软雅黑" panose="020b0503020204020204" charset="-122"/>
            </a:endParaRPr>
          </a:p>
        </p:txBody>
      </p:sp>
      <p:cxnSp>
        <p:nvCxnSpPr>
          <p:cNvPr id="25" name="直接连接符 24" title=""/>
          <p:cNvCxnSpPr/>
          <p:nvPr>
            <p:custDataLst>
              <p:tags r:id="rId8"/>
            </p:custDataLst>
          </p:nvPr>
        </p:nvCxnSpPr>
        <p:spPr>
          <a:xfrm flipH="1">
            <a:off x="5264785" y="2775585"/>
            <a:ext cx="0" cy="406844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32" name="文本框 31" title=""/>
          <p:cNvSpPr txBox="1"/>
          <p:nvPr>
            <p:custDataLst>
              <p:tags r:id="rId9"/>
            </p:custDataLst>
          </p:nvPr>
        </p:nvSpPr>
        <p:spPr>
          <a:xfrm>
            <a:off x="6928485" y="2193290"/>
            <a:ext cx="48564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冰墩墩在太空中处于失重状态，在空中不受力的作用</a:t>
            </a:r>
            <a:endParaRPr lang="zh-CN" altLang="en-US" sz="1600">
              <a:solidFill>
                <a:srgbClr val="FF0000"/>
              </a:solidFill>
              <a:latin typeface="微软雅黑" panose="020b0503020204020204" charset="-122"/>
              <a:ea typeface="微软雅黑" panose="020b0503020204020204" charset="-122"/>
            </a:endParaRPr>
          </a:p>
        </p:txBody>
      </p:sp>
      <p:sp>
        <p:nvSpPr>
          <p:cNvPr id="6" name="文本框 5" title=""/>
          <p:cNvSpPr txBox="1"/>
          <p:nvPr>
            <p:custDataLst>
              <p:tags r:id="rId10"/>
            </p:custDataLst>
          </p:nvPr>
        </p:nvSpPr>
        <p:spPr>
          <a:xfrm>
            <a:off x="6788150" y="1856105"/>
            <a:ext cx="31051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10" name="文本框 9" title=""/>
          <p:cNvSpPr txBox="1"/>
          <p:nvPr>
            <p:custDataLst>
              <p:tags r:id="rId11"/>
            </p:custDataLst>
          </p:nvPr>
        </p:nvSpPr>
        <p:spPr>
          <a:xfrm>
            <a:off x="175260" y="4964430"/>
            <a:ext cx="4596765" cy="58356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分析乒乓球的运动状态是否在发生变化，并理解惯性大小的影响因素即可找到答案</a:t>
            </a:r>
            <a:endParaRPr lang="zh-CN" alt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12"/>
            </p:custDataLst>
          </p:nvPr>
        </p:nvSpPr>
        <p:spPr>
          <a:xfrm>
            <a:off x="2872105" y="3676015"/>
            <a:ext cx="31877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29" name="流程图: 联系 28" title=""/>
          <p:cNvSpPr/>
          <p:nvPr>
            <p:custDataLst>
              <p:tags r:id="rId13"/>
            </p:custDataLst>
          </p:nvPr>
        </p:nvSpPr>
        <p:spPr>
          <a:xfrm>
            <a:off x="9484360" y="3597910"/>
            <a:ext cx="213868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流程图: 联系 12" title=""/>
          <p:cNvSpPr/>
          <p:nvPr>
            <p:custDataLst>
              <p:tags r:id="rId14"/>
            </p:custDataLst>
          </p:nvPr>
        </p:nvSpPr>
        <p:spPr>
          <a:xfrm>
            <a:off x="6576060" y="3950970"/>
            <a:ext cx="142875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流程图: 联系 13" title=""/>
          <p:cNvSpPr/>
          <p:nvPr>
            <p:custDataLst>
              <p:tags r:id="rId15"/>
            </p:custDataLst>
          </p:nvPr>
        </p:nvSpPr>
        <p:spPr>
          <a:xfrm>
            <a:off x="8567420" y="4302125"/>
            <a:ext cx="122364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流程图: 联系 16" title=""/>
          <p:cNvSpPr/>
          <p:nvPr>
            <p:custDataLst>
              <p:tags r:id="rId16"/>
            </p:custDataLst>
          </p:nvPr>
        </p:nvSpPr>
        <p:spPr>
          <a:xfrm>
            <a:off x="6991350" y="4685030"/>
            <a:ext cx="157543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文本框 17" title=""/>
          <p:cNvSpPr txBox="1"/>
          <p:nvPr>
            <p:custDataLst>
              <p:tags r:id="rId17"/>
            </p:custDataLst>
          </p:nvPr>
        </p:nvSpPr>
        <p:spPr>
          <a:xfrm>
            <a:off x="6085840" y="3338830"/>
            <a:ext cx="33782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left)">
                                      <p:cBhvr>
                                        <p:cTn id="45" dur="500"/>
                                        <p:tgtEl>
                                          <p:spTgt spid="32"/>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left)">
                                      <p:cBhvr>
                                        <p:cTn id="55" dur="500"/>
                                        <p:tgtEl>
                                          <p:spTgt spid="10"/>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left)">
                                      <p:cBhvr>
                                        <p:cTn id="65" dur="500"/>
                                        <p:tgtEl>
                                          <p:spTgt spid="29"/>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left)">
                                      <p:cBhvr>
                                        <p:cTn id="70" dur="500"/>
                                        <p:tgtEl>
                                          <p:spTgt spid="13"/>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left)">
                                      <p:cBhvr>
                                        <p:cTn id="80" dur="500"/>
                                        <p:tgtEl>
                                          <p:spTgt spid="17"/>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wipe(left)">
                                      <p:cBhvr>
                                        <p:cTn id="8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2" grpId="0" animBg="1"/>
      <p:bldP spid="32" grpId="0"/>
      <p:bldP spid="6" grpId="0"/>
      <p:bldP spid="10" grpId="0"/>
      <p:bldP spid="11" grpId="0"/>
      <p:bldP spid="29" grpId="0" animBg="1"/>
      <p:bldP spid="13" grpId="0" animBg="1"/>
      <p:bldP spid="14" grpId="0" animBg="1"/>
      <p:bldP spid="17" grpId="0" animBg="1"/>
      <p:bldP spid="18"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309372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惯性及应用</a:t>
            </a:r>
            <a:endParaRPr lang="zh-CN" sz="2400" b="1">
              <a:solidFill>
                <a:srgbClr val="0070C0"/>
              </a:solidFill>
              <a:latin typeface="微软雅黑" panose="020b0503020204020204" charset="-122"/>
              <a:ea typeface="微软雅黑" panose="020b0503020204020204" charset="-122"/>
            </a:endParaRPr>
          </a:p>
        </p:txBody>
      </p:sp>
      <p:pic>
        <p:nvPicPr>
          <p:cNvPr id="2" name="图片 1" title=""/>
          <p:cNvPicPr>
            <a:picLocks noChangeAspect="1"/>
          </p:cNvPicPr>
          <p:nvPr/>
        </p:nvPicPr>
        <p:blipFill>
          <a:blip r:embed="rId4"/>
          <a:stretch>
            <a:fillRect/>
          </a:stretch>
        </p:blipFill>
        <p:spPr>
          <a:xfrm>
            <a:off x="475329" y="1418708"/>
            <a:ext cx="2013585" cy="483870"/>
          </a:xfrm>
          <a:prstGeom prst="rect">
            <a:avLst/>
          </a:prstGeom>
        </p:spPr>
      </p:pic>
      <p:sp>
        <p:nvSpPr>
          <p:cNvPr id="6" name="文本框 5" title=""/>
          <p:cNvSpPr txBox="1"/>
          <p:nvPr/>
        </p:nvSpPr>
        <p:spPr>
          <a:xfrm>
            <a:off x="374679" y="1902477"/>
            <a:ext cx="11734800" cy="4246245"/>
          </a:xfrm>
          <a:prstGeom prst="rect">
            <a:avLst/>
          </a:prstGeom>
          <a:noFill/>
        </p:spPr>
        <p:txBody>
          <a:bodyPr wrap="square" rtlCol="0" anchor="t">
            <a:spAutoFit/>
          </a:bodyPr>
          <a:lstStyle/>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惯性是物体本身的一种属性，即物体保持原有运动状态不变的性质，其大小只和质量有关，与物体的运动状态以及是否受力都无关。另外，还需要注意惯性不是力，因而描述惯性时不能与“受到”、“作用”等词搭配使用，更不能说“惯性力”。</a:t>
            </a:r>
            <a:endParaRPr lang="zh-CN" altLang="en-US"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1）解释生活中惯性的现象的步骤：一、确定研究对象，明确研究对象是哪一个物体或物体的哪一部分；二、确定被研究对象原来处于什么状态；三、说明物体的运动状态要发生怎样的变化；四、由于惯性，研究对象要保持原来的什么状态，结果会出现什么现象。</a:t>
            </a:r>
            <a:endParaRPr lang="zh-CN" altLang="en-US"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2）从“结果”出发，判断惯性的利用与惯性危害的防止：判断是利用惯性还是防止惯性的危害，可以从结果出发。若有了惯性，结果是对我们有利的，则相应措施属于利用惯性；若有了惯性，而不加以预防时，结果是对我们有害的，则相应措施属于防止惯性带来的危害。</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309372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惯性及应用</a:t>
            </a:r>
            <a:endParaRPr lang="zh-CN" sz="2400" b="1">
              <a:solidFill>
                <a:srgbClr val="0070C0"/>
              </a:solidFill>
              <a:latin typeface="微软雅黑" panose="020b0503020204020204" charset="-122"/>
              <a:ea typeface="微软雅黑" panose="020b0503020204020204" charset="-122"/>
            </a:endParaRPr>
          </a:p>
        </p:txBody>
      </p:sp>
      <p:sp>
        <p:nvSpPr>
          <p:cNvPr id="7" name="文本框 6" title=""/>
          <p:cNvSpPr txBox="1"/>
          <p:nvPr>
            <p:custDataLst>
              <p:tags r:id="rId4"/>
            </p:custDataLst>
          </p:nvPr>
        </p:nvSpPr>
        <p:spPr>
          <a:xfrm>
            <a:off x="292735" y="1331595"/>
            <a:ext cx="5659755"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（2023·广东）</a:t>
            </a:r>
            <a:r>
              <a:rPr sz="1600">
                <a:latin typeface="微软雅黑" panose="020b0503020204020204" charset="-122"/>
                <a:ea typeface="微软雅黑" panose="020b0503020204020204" charset="-122"/>
                <a:cs typeface="微软雅黑" panose="020b0503020204020204" charset="-122"/>
              </a:rPr>
              <a:t>如题图所示，公交车上的乘客都拉好了扶手，当车的运动状态突然发生改变时，乘客都向东倾，产生此现象的原因可能是（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车由静止突然向东起动	B. 车匀速前行时突然加速</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车匀速前行时突然减速	D. 匀速倒车时突然减速</a:t>
            </a:r>
            <a:endParaRPr sz="1600">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custDataLst>
              <p:tags r:id="rId5"/>
            </p:custDataLst>
          </p:nvPr>
        </p:nvSpPr>
        <p:spPr>
          <a:xfrm>
            <a:off x="5952490" y="1331595"/>
            <a:ext cx="6003290" cy="304609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（2023·安徽）</a:t>
            </a:r>
            <a:r>
              <a:rPr sz="1600">
                <a:latin typeface="微软雅黑" panose="020b0503020204020204" charset="-122"/>
                <a:ea typeface="微软雅黑" panose="020b0503020204020204" charset="-122"/>
                <a:cs typeface="微软雅黑" panose="020b0503020204020204" charset="-122"/>
              </a:rPr>
              <a:t>如图所示，汽车上配有安全带和头枕，司机和乘客都必须系好安全带。当向前行驶的汽车分别出现突然加速、紧急刹车两种状况时，对乘车人员起主要保护作用的分别是（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头枕、头枕</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安全带、安全带</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安全带、头枕</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头枕、安全带</a:t>
            </a:r>
            <a:endParaRPr sz="1600">
              <a:latin typeface="微软雅黑" panose="020b0503020204020204" charset="-122"/>
              <a:ea typeface="微软雅黑" panose="020b0503020204020204" charset="-122"/>
              <a:cs typeface="微软雅黑" panose="020b0503020204020204" charset="-122"/>
            </a:endParaRPr>
          </a:p>
        </p:txBody>
      </p:sp>
      <p:cxnSp>
        <p:nvCxnSpPr>
          <p:cNvPr id="25" name="直接连接符 24" title=""/>
          <p:cNvCxnSpPr/>
          <p:nvPr>
            <p:custDataLst>
              <p:tags r:id="rId6"/>
            </p:custDataLst>
          </p:nvPr>
        </p:nvCxnSpPr>
        <p:spPr>
          <a:xfrm flipH="1">
            <a:off x="5871845" y="1499235"/>
            <a:ext cx="0" cy="349313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pic>
        <p:nvPicPr>
          <p:cNvPr id="2" name="图片 182" title=""/>
          <p:cNvPicPr>
            <a:picLocks noChangeAspect="1"/>
          </p:cNvPicPr>
          <p:nvPr/>
        </p:nvPicPr>
        <p:blipFill>
          <a:blip r:embed="rId7"/>
          <a:stretch>
            <a:fillRect/>
          </a:stretch>
        </p:blipFill>
        <p:spPr>
          <a:xfrm>
            <a:off x="8126730" y="2472690"/>
            <a:ext cx="3573145" cy="1905000"/>
          </a:xfrm>
          <a:prstGeom prst="rect">
            <a:avLst/>
          </a:prstGeom>
          <a:noFill/>
          <a:ln w="9525">
            <a:noFill/>
          </a:ln>
        </p:spPr>
      </p:pic>
      <p:pic>
        <p:nvPicPr>
          <p:cNvPr id="6" name="图片 100013" title=""/>
          <p:cNvPicPr>
            <a:picLocks noChangeAspect="1"/>
          </p:cNvPicPr>
          <p:nvPr/>
        </p:nvPicPr>
        <p:blipFill>
          <a:blip r:embed="rId8"/>
          <a:stretch>
            <a:fillRect/>
          </a:stretch>
        </p:blipFill>
        <p:spPr>
          <a:xfrm>
            <a:off x="1178560" y="3269615"/>
            <a:ext cx="3669665" cy="1562735"/>
          </a:xfrm>
          <a:prstGeom prst="rect">
            <a:avLst/>
          </a:prstGeom>
          <a:noFill/>
          <a:ln w="9525">
            <a:noFill/>
          </a:ln>
        </p:spPr>
      </p:pic>
      <p:cxnSp>
        <p:nvCxnSpPr>
          <p:cNvPr id="30" name="直接连接符 29" title=""/>
          <p:cNvCxnSpPr/>
          <p:nvPr>
            <p:custDataLst>
              <p:tags r:id="rId9"/>
            </p:custDataLst>
          </p:nvPr>
        </p:nvCxnSpPr>
        <p:spPr>
          <a:xfrm>
            <a:off x="0" y="4992370"/>
            <a:ext cx="1217104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custDataLst>
              <p:tags r:id="rId10"/>
            </p:custDataLst>
          </p:nvPr>
        </p:nvSpPr>
        <p:spPr>
          <a:xfrm>
            <a:off x="292735" y="5152390"/>
            <a:ext cx="11788775"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（2023·上海）</a:t>
            </a:r>
            <a:r>
              <a:rPr sz="1600">
                <a:latin typeface="微软雅黑" panose="020b0503020204020204" charset="-122"/>
                <a:ea typeface="微软雅黑" panose="020b0503020204020204" charset="-122"/>
                <a:cs typeface="微软雅黑" panose="020b0503020204020204" charset="-122"/>
              </a:rPr>
              <a:t>诗句“白毛浮绿水，红掌拨清波”中，鹅向前移动说明力的作用是____________的，力能改变物体的运动状态，鹅由于____________继续向前移动。</a:t>
            </a:r>
            <a:endParaRPr sz="1600">
              <a:latin typeface="微软雅黑" panose="020b0503020204020204" charset="-122"/>
              <a:ea typeface="微软雅黑" panose="020b0503020204020204" charset="-122"/>
              <a:cs typeface="微软雅黑" panose="020b0503020204020204" charset="-122"/>
            </a:endParaRPr>
          </a:p>
        </p:txBody>
      </p:sp>
      <p:sp>
        <p:nvSpPr>
          <p:cNvPr id="10" name="流程图: 联系 9" title=""/>
          <p:cNvSpPr/>
          <p:nvPr>
            <p:custDataLst>
              <p:tags r:id="rId11"/>
            </p:custDataLst>
          </p:nvPr>
        </p:nvSpPr>
        <p:spPr>
          <a:xfrm>
            <a:off x="4028440" y="1753235"/>
            <a:ext cx="157543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文本框 10" title=""/>
          <p:cNvSpPr txBox="1"/>
          <p:nvPr>
            <p:custDataLst>
              <p:tags r:id="rId12"/>
            </p:custDataLst>
          </p:nvPr>
        </p:nvSpPr>
        <p:spPr>
          <a:xfrm>
            <a:off x="358140" y="3269615"/>
            <a:ext cx="2653030" cy="33718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考虑乘客都向东倾斜的原因</a:t>
            </a:r>
            <a:endParaRPr lang="zh-CN" alt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custDataLst>
              <p:tags r:id="rId13"/>
            </p:custDataLst>
          </p:nvPr>
        </p:nvSpPr>
        <p:spPr>
          <a:xfrm>
            <a:off x="2792730" y="2199005"/>
            <a:ext cx="31877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14" name="流程图: 联系 13" title=""/>
          <p:cNvSpPr/>
          <p:nvPr>
            <p:custDataLst>
              <p:tags r:id="rId14"/>
            </p:custDataLst>
          </p:nvPr>
        </p:nvSpPr>
        <p:spPr>
          <a:xfrm>
            <a:off x="5871845" y="2120900"/>
            <a:ext cx="68072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流程图: 联系 14" title=""/>
          <p:cNvSpPr/>
          <p:nvPr>
            <p:custDataLst>
              <p:tags r:id="rId15"/>
            </p:custDataLst>
          </p:nvPr>
        </p:nvSpPr>
        <p:spPr>
          <a:xfrm>
            <a:off x="6658610" y="2138045"/>
            <a:ext cx="86550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文本框 17" title=""/>
          <p:cNvSpPr txBox="1"/>
          <p:nvPr>
            <p:custDataLst>
              <p:tags r:id="rId16"/>
            </p:custDataLst>
          </p:nvPr>
        </p:nvSpPr>
        <p:spPr>
          <a:xfrm>
            <a:off x="6095365" y="1086485"/>
            <a:ext cx="898525" cy="33718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头后仰</a:t>
            </a:r>
            <a:endParaRPr lang="zh-CN" altLang="en-US" sz="1600">
              <a:solidFill>
                <a:srgbClr val="FF0000"/>
              </a:solidFill>
              <a:latin typeface="微软雅黑" panose="020b0503020204020204" charset="-122"/>
              <a:ea typeface="微软雅黑" panose="020b0503020204020204" charset="-122"/>
            </a:endParaRPr>
          </a:p>
        </p:txBody>
      </p:sp>
      <p:sp>
        <p:nvSpPr>
          <p:cNvPr id="19" name="文本框 18" title=""/>
          <p:cNvSpPr txBox="1"/>
          <p:nvPr>
            <p:custDataLst>
              <p:tags r:id="rId17"/>
            </p:custDataLst>
          </p:nvPr>
        </p:nvSpPr>
        <p:spPr>
          <a:xfrm>
            <a:off x="7228205" y="1086485"/>
            <a:ext cx="1176020" cy="33718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人往前倾</a:t>
            </a:r>
            <a:endParaRPr lang="zh-CN" altLang="en-US" sz="1600">
              <a:solidFill>
                <a:srgbClr val="FF0000"/>
              </a:solidFill>
              <a:latin typeface="微软雅黑" panose="020b0503020204020204" charset="-122"/>
              <a:ea typeface="微软雅黑" panose="020b0503020204020204" charset="-122"/>
            </a:endParaRPr>
          </a:p>
        </p:txBody>
      </p:sp>
      <p:cxnSp>
        <p:nvCxnSpPr>
          <p:cNvPr id="21" name="直接连接符 20" title=""/>
          <p:cNvCxnSpPr/>
          <p:nvPr>
            <p:custDataLst>
              <p:tags r:id="rId18"/>
            </p:custDataLst>
          </p:nvPr>
        </p:nvCxnSpPr>
        <p:spPr>
          <a:xfrm flipH="1">
            <a:off x="6248400" y="1401445"/>
            <a:ext cx="161290" cy="719455"/>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20" name="直接连接符 19" title=""/>
          <p:cNvCxnSpPr/>
          <p:nvPr>
            <p:custDataLst>
              <p:tags r:id="rId19"/>
            </p:custDataLst>
          </p:nvPr>
        </p:nvCxnSpPr>
        <p:spPr>
          <a:xfrm flipH="1">
            <a:off x="7228205" y="1411605"/>
            <a:ext cx="426085" cy="709295"/>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sp>
        <p:nvSpPr>
          <p:cNvPr id="22" name="文本框 21" title=""/>
          <p:cNvSpPr txBox="1"/>
          <p:nvPr>
            <p:custDataLst>
              <p:tags r:id="rId20"/>
            </p:custDataLst>
          </p:nvPr>
        </p:nvSpPr>
        <p:spPr>
          <a:xfrm>
            <a:off x="6552565" y="2570480"/>
            <a:ext cx="33782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23" name="文本框 22" title=""/>
          <p:cNvSpPr txBox="1"/>
          <p:nvPr>
            <p:custDataLst>
              <p:tags r:id="rId21"/>
            </p:custDataLst>
          </p:nvPr>
        </p:nvSpPr>
        <p:spPr>
          <a:xfrm>
            <a:off x="8970010" y="5229860"/>
            <a:ext cx="641350" cy="33718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相互</a:t>
            </a:r>
            <a:endParaRPr lang="zh-CN" altLang="en-US" sz="1600">
              <a:solidFill>
                <a:srgbClr val="FF0000"/>
              </a:solidFill>
              <a:latin typeface="微软雅黑" panose="020b0503020204020204" charset="-122"/>
              <a:ea typeface="微软雅黑" panose="020b0503020204020204" charset="-122"/>
            </a:endParaRPr>
          </a:p>
        </p:txBody>
      </p:sp>
      <p:sp>
        <p:nvSpPr>
          <p:cNvPr id="24" name="文本框 23" title=""/>
          <p:cNvSpPr txBox="1"/>
          <p:nvPr>
            <p:custDataLst>
              <p:tags r:id="rId22"/>
            </p:custDataLst>
          </p:nvPr>
        </p:nvSpPr>
        <p:spPr>
          <a:xfrm>
            <a:off x="2080260" y="5586730"/>
            <a:ext cx="641350" cy="33718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惯性</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up)">
                                      <p:cBhvr>
                                        <p:cTn id="55" dur="500"/>
                                        <p:tgtEl>
                                          <p:spTgt spid="17"/>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left)">
                                      <p:cBhvr>
                                        <p:cTn id="70" dur="500"/>
                                        <p:tgtEl>
                                          <p:spTgt spid="13"/>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left)">
                                      <p:cBhvr>
                                        <p:cTn id="80" dur="500"/>
                                        <p:tgtEl>
                                          <p:spTgt spid="15"/>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wipe(down)">
                                      <p:cBhvr>
                                        <p:cTn id="85" dur="500"/>
                                        <p:tgtEl>
                                          <p:spTgt spid="21"/>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wipe(left)">
                                      <p:cBhvr>
                                        <p:cTn id="90" dur="500"/>
                                        <p:tgtEl>
                                          <p:spTgt spid="18"/>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down)">
                                      <p:cBhvr>
                                        <p:cTn id="95" dur="500"/>
                                        <p:tgtEl>
                                          <p:spTgt spid="20"/>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wipe(left)">
                                      <p:cBhvr>
                                        <p:cTn id="100" dur="500"/>
                                        <p:tgtEl>
                                          <p:spTgt spid="19"/>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left)">
                                      <p:cBhvr>
                                        <p:cTn id="105" dur="500"/>
                                        <p:tgtEl>
                                          <p:spTgt spid="22"/>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wipe(left)">
                                      <p:cBhvr>
                                        <p:cTn id="110" dur="500"/>
                                        <p:tgtEl>
                                          <p:spTgt spid="23"/>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animBg="1"/>
      <p:bldP spid="10" grpId="0" animBg="1"/>
      <p:bldP spid="11" grpId="0"/>
      <p:bldP spid="13" grpId="0"/>
      <p:bldP spid="14" grpId="0" animBg="1"/>
      <p:bldP spid="15" grpId="0" animBg="1"/>
      <p:bldP spid="18" grpId="0"/>
      <p:bldP spid="19" grpId="0"/>
      <p:bldP spid="22" grpId="0"/>
      <p:bldP spid="23" grpId="0"/>
      <p:bldP spid="24"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02</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altLang="en-US" sz="4400" b="1">
                  <a:solidFill>
                    <a:schemeClr val="accent2">
                      <a:lumMod val="75000"/>
                    </a:schemeClr>
                  </a:solidFill>
                  <a:latin typeface="微软雅黑" panose="020b0503020204020204" charset="-122"/>
                  <a:ea typeface="微软雅黑" panose="020b0503020204020204" charset="-122"/>
                </a:rPr>
                <a:t>二力平衡</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0" name="任意多边形: 形状 39" title=""/>
          <p:cNvSpPr/>
          <p:nvPr/>
        </p:nvSpPr>
        <p:spPr>
          <a:xfrm>
            <a:off x="3370521" y="-1"/>
            <a:ext cx="8821479" cy="6876199"/>
          </a:xfrm>
          <a:custGeom>
            <a:gdLst>
              <a:gd name="connsiteX0" fmla="*/ 347295 w 8821479"/>
              <a:gd name="connsiteY0" fmla="*/ 0 h 6901426"/>
              <a:gd name="connsiteX1" fmla="*/ 8821479 w 8821479"/>
              <a:gd name="connsiteY1" fmla="*/ 0 h 6901426"/>
              <a:gd name="connsiteX2" fmla="*/ 8821479 w 8821479"/>
              <a:gd name="connsiteY2" fmla="*/ 6901426 h 6901426"/>
              <a:gd name="connsiteX3" fmla="*/ 1720669 w 8821479"/>
              <a:gd name="connsiteY3" fmla="*/ 6901426 h 6901426"/>
              <a:gd name="connsiteX4" fmla="*/ 1577477 w 8821479"/>
              <a:gd name="connsiteY4" fmla="*/ 6735814 h 6901426"/>
              <a:gd name="connsiteX5" fmla="*/ 0 w 8821479"/>
              <a:gd name="connsiteY5" fmla="*/ 2233678 h 6901426"/>
              <a:gd name="connsiteX6" fmla="*/ 325046 w 8821479"/>
              <a:gd name="connsiteY6" fmla="*/ 66692 h 69014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1479" h="6901426">
                <a:moveTo>
                  <a:pt x="347295" y="0"/>
                </a:moveTo>
                <a:lnTo>
                  <a:pt x="8821479" y="0"/>
                </a:lnTo>
                <a:lnTo>
                  <a:pt x="8821479" y="6901426"/>
                </a:lnTo>
                <a:lnTo>
                  <a:pt x="1720669" y="6901426"/>
                </a:lnTo>
                <a:lnTo>
                  <a:pt x="1577477" y="6735814"/>
                </a:lnTo>
                <a:cubicBezTo>
                  <a:pt x="597364" y="5546719"/>
                  <a:pt x="0" y="3967123"/>
                  <a:pt x="0" y="2233678"/>
                </a:cubicBezTo>
                <a:cubicBezTo>
                  <a:pt x="0" y="1475296"/>
                  <a:pt x="114339" y="746362"/>
                  <a:pt x="325046" y="66692"/>
                </a:cubicBezTo>
                <a:close/>
              </a:path>
            </a:pathLst>
          </a:custGeom>
          <a:solidFill>
            <a:srgbClr val="FFE69C">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22"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2" name="矩形: 圆角 31" title=""/>
          <p:cNvSpPr/>
          <p:nvPr/>
        </p:nvSpPr>
        <p:spPr>
          <a:xfrm>
            <a:off x="7207794" y="2552830"/>
            <a:ext cx="2712040" cy="663553"/>
          </a:xfrm>
          <a:prstGeom prst="roundRect">
            <a:avLst>
              <a:gd name="adj" fmla="val 50000"/>
            </a:avLst>
          </a:prstGeom>
          <a:gradFill>
            <a:gsLst>
              <a:gs pos="100000">
                <a:srgbClr val="A9D3F6"/>
              </a:gs>
              <a:gs pos="0">
                <a:srgbClr val="5890E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bg1"/>
                </a:solidFill>
                <a:latin typeface="思源黑体 CN Bold" panose="020b0800000000000000" pitchFamily="34" charset="-122"/>
                <a:ea typeface="思源黑体 CN Bold" panose="020b0800000000000000" pitchFamily="34" charset="-122"/>
              </a:rPr>
              <a:t>专题</a:t>
            </a:r>
            <a:r>
              <a:rPr lang="en-US" altLang="zh-CN" sz="3200">
                <a:solidFill>
                  <a:schemeClr val="bg1"/>
                </a:solidFill>
                <a:latin typeface="思源黑体 CN Bold" panose="020b0800000000000000" pitchFamily="34" charset="-122"/>
                <a:ea typeface="思源黑体 CN Bold" panose="020b0800000000000000" pitchFamily="34" charset="-122"/>
              </a:rPr>
              <a:t>09</a:t>
            </a:r>
            <a:endParaRPr lang="en-US" altLang="zh-CN" sz="3200">
              <a:solidFill>
                <a:schemeClr val="bg1"/>
              </a:solidFill>
              <a:latin typeface="思源黑体 CN Bold" panose="020b0800000000000000" pitchFamily="34" charset="-122"/>
              <a:ea typeface="思源黑体 CN Bold" panose="020b0800000000000000" pitchFamily="34" charset="-122"/>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158710" y="3442691"/>
            <a:ext cx="4822825" cy="1017270"/>
          </a:xfrm>
          <a:prstGeom prst="rect">
            <a:avLst/>
          </a:prstGeom>
          <a:noFill/>
        </p:spPr>
        <p:txBody>
          <a:bodyPr wrap="none" lIns="0" tIns="0" rIns="0" bIns="0" rtlCol="0">
            <a:noAutofit/>
          </a:bodyPr>
          <a:lstStyle/>
          <a:p>
            <a:pPr algn="ctr">
              <a:lnSpc>
                <a:spcPct val="110000"/>
              </a:lnSpc>
            </a:pP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运动和力</a:t>
            </a:r>
            <a:endParaRPr lang="zh-CN" sz="60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pic>
        <p:nvPicPr>
          <p:cNvPr id="2" name="图片 1" title=""/>
          <p:cNvPicPr>
            <a:picLocks noChangeAspect="1"/>
          </p:cNvPicPr>
          <p:nvPr/>
        </p:nvPicPr>
        <p:blipFill>
          <a:blip r:embed="rId3"/>
          <a:stretch>
            <a:fillRect/>
          </a:stretch>
        </p:blipFill>
        <p:spPr>
          <a:xfrm>
            <a:off x="893445" y="2367915"/>
            <a:ext cx="2719705" cy="3524885"/>
          </a:xfrm>
          <a:prstGeom prst="rect">
            <a:avLst/>
          </a:prstGeom>
        </p:spPr>
      </p:pic>
      <p:pic>
        <p:nvPicPr>
          <p:cNvPr id="3" name="Picture 3"/>
          <p:cNvPicPr>
            <a:picLocks noChangeAspect="1"/>
          </p:cNvPicPr>
          <p:nvPr/>
        </p:nvPicPr>
        <p:blipFill>
          <a:blip r:embed="rId4"/>
          <a:stretch>
            <a:fillRect/>
          </a:stretch>
        </p:blipFill>
        <p:spPr>
          <a:xfrm flipH="1">
            <a:off x="10553700" y="110490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59" grpId="0" animBg="1"/>
      <p:bldP spid="63" grpId="0" animBg="1"/>
      <p:bldP spid="60" grpId="1" animBg="1"/>
      <p:bldP spid="64" grpId="0" animBg="1"/>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230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一、平衡力和平衡状态</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2" name="表格 1" title=""/>
          <p:cNvGraphicFramePr>
            <a:graphicFrameLocks noGrp="1"/>
          </p:cNvGraphicFramePr>
          <p:nvPr>
            <p:custDataLst>
              <p:tags r:id="rId4"/>
            </p:custDataLst>
          </p:nvPr>
        </p:nvGraphicFramePr>
        <p:xfrm>
          <a:off x="353060" y="1423035"/>
          <a:ext cx="11516360" cy="2088515"/>
        </p:xfrm>
        <a:graphic>
          <a:graphicData uri="http://schemas.openxmlformats.org/drawingml/2006/table">
            <a:tbl>
              <a:tblPr/>
              <a:tblGrid>
                <a:gridCol w="1911350"/>
                <a:gridCol w="9605010"/>
              </a:tblGrid>
              <a:tr h="347980">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平衡状态</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静止状态、匀速直线运动状态</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7980">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平衡力</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物体在几个力作用下保持平衡状态，我们就把这几个力为</a:t>
                      </a:r>
                      <a:r>
                        <a:rPr lang="en-US" sz="1600" b="0">
                          <a:solidFill>
                            <a:srgbClr val="000000"/>
                          </a:solidFill>
                          <a:highlight>
                            <a:srgbClr val="FFFF00"/>
                          </a:highlight>
                          <a:latin typeface="微软雅黑" panose="020b0503020204020204" charset="-122"/>
                          <a:ea typeface="微软雅黑" panose="020b0503020204020204" charset="-122"/>
                          <a:cs typeface="宋体" panose="02010600030101010101" pitchFamily="2" charset="-122"/>
                        </a:rPr>
                        <a:t>平衡力</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9659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二力平衡</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一个物体同时受到二个力的作用时，如果物体保持静止或匀速直线运动状态，那么这两个力就彼此平衡，我们称之为二力平衡</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95960">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二力平衡条件</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作用在同一物体上的两个力，如果大小相等、方向相反，并且在同一直线上，这两个力就彼此平衡。二力平衡的条件可简记为：“</a:t>
                      </a:r>
                      <a:r>
                        <a:rPr lang="en-US" sz="1600" b="0">
                          <a:solidFill>
                            <a:srgbClr val="000000"/>
                          </a:solidFill>
                          <a:highlight>
                            <a:srgbClr val="FFFF00"/>
                          </a:highlight>
                          <a:latin typeface="微软雅黑" panose="020b0503020204020204" charset="-122"/>
                          <a:ea typeface="微软雅黑" panose="020b0503020204020204" charset="-122"/>
                          <a:cs typeface="微软雅黑" panose="020b0503020204020204" charset="-122"/>
                        </a:rPr>
                        <a:t>同体、等大、反向、共线</a:t>
                      </a:r>
                      <a:r>
                        <a:rPr lang="en-US" sz="16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10" name="图片 356" title=""/>
          <p:cNvPicPr>
            <a:picLocks noChangeAspect="1" noChangeArrowheads="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bwMode="auto">
          <a:xfrm>
            <a:off x="292207" y="3771117"/>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title=""/>
          <p:cNvSpPr/>
          <p:nvPr>
            <p:custDataLst>
              <p:tags r:id="rId7"/>
            </p:custDataLst>
          </p:nvPr>
        </p:nvSpPr>
        <p:spPr>
          <a:xfrm>
            <a:off x="292735" y="4244975"/>
            <a:ext cx="11716385" cy="2168525"/>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（1）物体受平衡力作用时，几个力的作用效果相互抵消，相当于不受力。</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（2）若物体处于静止或匀速直线运动状态，则物体不受力或受平衡力的作用，如搬而未起、推而不动时，物体受力情况随发生改变，但仍处于静止状态，其受力仍然平衡。</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（3）速度为零≠静止：物体静止时速度为零，但物体速度为零时并不一定静止。如竖直上抛达到最高点的物体在最高点时速度为零，但不能保持，故在最高点时物体不是处于静止状态。</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535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二、探究二力平衡的条件</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209040"/>
            <a:ext cx="9868535" cy="506730"/>
          </a:xfrm>
          <a:prstGeom prst="rect">
            <a:avLst/>
          </a:prstGeom>
          <a:noFill/>
        </p:spPr>
        <p:txBody>
          <a:bodyPr wrap="square" rtlCol="0" anchor="t">
            <a:spAutoFit/>
          </a:bodyPr>
          <a:lstStyle/>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1.比较图甲、乙丁三图可证明要使小车平衡，作用在小车上的两个力必须大小相等，方向相反；</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100" name="图片 99" title=""/>
          <p:cNvPicPr/>
          <p:nvPr/>
        </p:nvPicPr>
        <p:blipFill>
          <a:blip r:embed="rId3"/>
          <a:stretch>
            <a:fillRect/>
          </a:stretch>
        </p:blipFill>
        <p:spPr>
          <a:xfrm>
            <a:off x="4639310" y="1990090"/>
            <a:ext cx="6503035" cy="3030855"/>
          </a:xfrm>
          <a:prstGeom prst="rect">
            <a:avLst/>
          </a:prstGeom>
          <a:noFill/>
          <a:ln w="9525">
            <a:noFill/>
          </a:ln>
        </p:spPr>
      </p:pic>
      <p:cxnSp>
        <p:nvCxnSpPr>
          <p:cNvPr id="6" name="直接箭头连接符 5" title=""/>
          <p:cNvCxnSpPr/>
          <p:nvPr/>
        </p:nvCxnSpPr>
        <p:spPr>
          <a:xfrm>
            <a:off x="5998210" y="2266315"/>
            <a:ext cx="504190" cy="0"/>
          </a:xfrm>
          <a:prstGeom prst="straightConnector1">
            <a:avLst/>
          </a:prstGeom>
          <a:ln w="28575" cmpd="sng">
            <a:solidFill>
              <a:srgbClr val="C0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title=""/>
          <p:cNvCxnSpPr/>
          <p:nvPr/>
        </p:nvCxnSpPr>
        <p:spPr>
          <a:xfrm flipH="1">
            <a:off x="5045075" y="2266315"/>
            <a:ext cx="267335" cy="0"/>
          </a:xfrm>
          <a:prstGeom prst="straightConnector1">
            <a:avLst/>
          </a:prstGeom>
          <a:ln w="28575" cmpd="sng">
            <a:solidFill>
              <a:srgbClr val="C0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title=""/>
          <p:cNvCxnSpPr/>
          <p:nvPr>
            <p:custDataLst>
              <p:tags r:id="rId4"/>
            </p:custDataLst>
          </p:nvPr>
        </p:nvCxnSpPr>
        <p:spPr>
          <a:xfrm>
            <a:off x="8089900" y="2286635"/>
            <a:ext cx="840105" cy="0"/>
          </a:xfrm>
          <a:prstGeom prst="straightConnector1">
            <a:avLst/>
          </a:prstGeom>
          <a:ln w="28575" cmpd="sng">
            <a:solidFill>
              <a:srgbClr val="C0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12" title=""/>
          <p:cNvCxnSpPr/>
          <p:nvPr>
            <p:custDataLst>
              <p:tags r:id="rId5"/>
            </p:custDataLst>
          </p:nvPr>
        </p:nvCxnSpPr>
        <p:spPr>
          <a:xfrm>
            <a:off x="6629400" y="3792855"/>
            <a:ext cx="504190" cy="0"/>
          </a:xfrm>
          <a:prstGeom prst="straightConnector1">
            <a:avLst/>
          </a:prstGeom>
          <a:ln w="28575" cmpd="sng">
            <a:solidFill>
              <a:srgbClr val="C0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14" name="直接箭头连接符 13" title=""/>
          <p:cNvCxnSpPr/>
          <p:nvPr>
            <p:custDataLst>
              <p:tags r:id="rId6"/>
            </p:custDataLst>
          </p:nvPr>
        </p:nvCxnSpPr>
        <p:spPr>
          <a:xfrm flipH="1">
            <a:off x="5486400" y="3792855"/>
            <a:ext cx="511810" cy="0"/>
          </a:xfrm>
          <a:prstGeom prst="straightConnector1">
            <a:avLst/>
          </a:prstGeom>
          <a:ln w="28575" cmpd="sng">
            <a:solidFill>
              <a:srgbClr val="C0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15" name="直接箭头连接符 14" title=""/>
          <p:cNvCxnSpPr/>
          <p:nvPr>
            <p:custDataLst>
              <p:tags r:id="rId7"/>
            </p:custDataLst>
          </p:nvPr>
        </p:nvCxnSpPr>
        <p:spPr>
          <a:xfrm flipH="1" flipV="1">
            <a:off x="9868535" y="2286000"/>
            <a:ext cx="163195" cy="193675"/>
          </a:xfrm>
          <a:prstGeom prst="straightConnector1">
            <a:avLst/>
          </a:prstGeom>
          <a:ln w="28575" cmpd="sng">
            <a:solidFill>
              <a:srgbClr val="C0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16" name="直接箭头连接符 15" title=""/>
          <p:cNvCxnSpPr/>
          <p:nvPr>
            <p:custDataLst>
              <p:tags r:id="rId8"/>
            </p:custDataLst>
          </p:nvPr>
        </p:nvCxnSpPr>
        <p:spPr>
          <a:xfrm>
            <a:off x="10549255" y="2235835"/>
            <a:ext cx="346075" cy="0"/>
          </a:xfrm>
          <a:prstGeom prst="straightConnector1">
            <a:avLst/>
          </a:prstGeom>
          <a:ln w="28575" cmpd="sng">
            <a:solidFill>
              <a:srgbClr val="C00000"/>
            </a:solidFill>
            <a:prstDash val="solid"/>
            <a:tailEnd type="arrow"/>
          </a:ln>
        </p:spPr>
        <p:style>
          <a:lnRef idx="2">
            <a:schemeClr val="accent1"/>
          </a:lnRef>
          <a:fillRef idx="0">
            <a:srgbClr val="FFFFFF"/>
          </a:fillRef>
          <a:effectRef idx="0">
            <a:srgbClr val="FFFFFF"/>
          </a:effectRef>
          <a:fontRef idx="minor">
            <a:schemeClr val="tx1"/>
          </a:fontRef>
        </p:style>
      </p:cxnSp>
      <p:sp>
        <p:nvSpPr>
          <p:cNvPr id="17" name="文本框 16" title=""/>
          <p:cNvSpPr txBox="1"/>
          <p:nvPr>
            <p:custDataLst>
              <p:tags r:id="rId9"/>
            </p:custDataLst>
          </p:nvPr>
        </p:nvSpPr>
        <p:spPr>
          <a:xfrm>
            <a:off x="244475" y="1943100"/>
            <a:ext cx="4199255" cy="1337945"/>
          </a:xfrm>
          <a:prstGeom prst="rect">
            <a:avLst/>
          </a:prstGeom>
          <a:noFill/>
        </p:spPr>
        <p:txBody>
          <a:bodyPr wrap="square" rtlCol="0" anchor="t">
            <a:spAutoFit/>
          </a:bodyPr>
          <a:lstStyle/>
          <a:p>
            <a:pPr fontAlgn="auto">
              <a:lnSpc>
                <a:spcPct val="150000"/>
              </a:lnSpc>
            </a:pPr>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.由图丙可知，要使小车处于平衡状态，作用在小车上的两个力只方向相反还不行，两个力必须在同一直线上；</a:t>
            </a:r>
            <a:endParaRPr lang="zh-CN" altLang="en-US">
              <a:latin typeface="微软雅黑" panose="020b0503020204020204" charset="-122"/>
              <a:ea typeface="微软雅黑" panose="020b0503020204020204" charset="-122"/>
              <a:cs typeface="微软雅黑" panose="020b0503020204020204" charset="-122"/>
            </a:endParaRPr>
          </a:p>
        </p:txBody>
      </p:sp>
      <p:sp>
        <p:nvSpPr>
          <p:cNvPr id="18" name="文本框 17" title=""/>
          <p:cNvSpPr txBox="1"/>
          <p:nvPr>
            <p:custDataLst>
              <p:tags r:id="rId10"/>
            </p:custDataLst>
          </p:nvPr>
        </p:nvSpPr>
        <p:spPr>
          <a:xfrm>
            <a:off x="244475" y="3281045"/>
            <a:ext cx="4199255" cy="1753235"/>
          </a:xfrm>
          <a:prstGeom prst="rect">
            <a:avLst/>
          </a:prstGeom>
          <a:noFill/>
        </p:spPr>
        <p:txBody>
          <a:bodyPr wrap="square" rtlCol="0" anchor="t">
            <a:spAutoFit/>
          </a:bodyPr>
          <a:lstStyle/>
          <a:p>
            <a:pPr fontAlgn="auto">
              <a:lnSpc>
                <a:spcPct val="150000"/>
              </a:lnSpc>
            </a:pPr>
            <a:r>
              <a:rPr lang="en-US" altLang="zh-CN">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.由图戊可知，如果把两个小车中间的线剪断，两个小车各向相反的方向运动，这也就说明了两个力必须作用在一个物体上。</a:t>
            </a:r>
            <a:endParaRPr lang="zh-CN" altLang="en-US">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11"/>
            </p:custDataLst>
          </p:nvPr>
        </p:nvSpPr>
        <p:spPr>
          <a:xfrm>
            <a:off x="292735" y="5104765"/>
            <a:ext cx="11729720" cy="922020"/>
          </a:xfrm>
          <a:prstGeom prst="rect">
            <a:avLst/>
          </a:prstGeom>
          <a:noFill/>
        </p:spPr>
        <p:txBody>
          <a:bodyPr wrap="square" rtlCol="0" anchor="t">
            <a:spAutoFit/>
          </a:bodyPr>
          <a:lstStyle/>
          <a:p>
            <a:pPr fontAlgn="auto">
              <a:lnSpc>
                <a:spcPct val="150000"/>
              </a:lnSpc>
            </a:pPr>
            <a:r>
              <a:rPr lang="zh-CN">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实验结论：</a:t>
            </a: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作用在同一物体上的两个力，如果大小相等、方向相反，并且在同一直线上，这两个力就彼此平衡。二力平衡的条件可简记为：“同体、等大、反向、共线”</a:t>
            </a:r>
            <a:r>
              <a:rPr lang="zh-CN">
                <a:latin typeface="微软雅黑" panose="020b0503020204020204" charset="-122"/>
                <a:ea typeface="微软雅黑" panose="020b0503020204020204" charset="-122"/>
                <a:cs typeface="微软雅黑" panose="020b0503020204020204" charset="-122"/>
              </a:rPr>
              <a:t>。</a:t>
            </a:r>
            <a:endParaRPr lang="zh-CN">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barn(inVertical)">
                                      <p:cBhvr>
                                        <p:cTn id="15" dur="500"/>
                                        <p:tgtEl>
                                          <p:spTgt spid="100"/>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right)">
                                      <p:cBhvr>
                                        <p:cTn id="40" dur="500"/>
                                        <p:tgtEl>
                                          <p:spTgt spid="14"/>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Effect transition="in" filter="wipe(left)">
                                      <p:cBhvr>
                                        <p:cTn id="45" dur="500"/>
                                        <p:tgtEl>
                                          <p:spTgt spid="7">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right)">
                                      <p:cBhvr>
                                        <p:cTn id="50" dur="500"/>
                                        <p:tgtEl>
                                          <p:spTgt spid="15"/>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7">
                                            <p:txEl>
                                              <p:pRg st="0" end="0"/>
                                            </p:txEl>
                                          </p:spTgt>
                                        </p:tgtEl>
                                        <p:attrNameLst>
                                          <p:attrName>style.visibility</p:attrName>
                                        </p:attrNameLst>
                                      </p:cBhvr>
                                      <p:to>
                                        <p:strVal val="visible"/>
                                      </p:to>
                                    </p:set>
                                    <p:animEffect transition="in" filter="wipe(left)">
                                      <p:cBhvr>
                                        <p:cTn id="60" dur="500"/>
                                        <p:tgtEl>
                                          <p:spTgt spid="17">
                                            <p:txEl>
                                              <p:pRg st="0" end="0"/>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8">
                                            <p:txEl>
                                              <p:pRg st="0" end="0"/>
                                            </p:txEl>
                                          </p:spTgt>
                                        </p:tgtEl>
                                        <p:attrNameLst>
                                          <p:attrName>style.visibility</p:attrName>
                                        </p:attrNameLst>
                                      </p:cBhvr>
                                      <p:to>
                                        <p:strVal val="visible"/>
                                      </p:to>
                                    </p:set>
                                    <p:animEffect transition="in" filter="wipe(left)">
                                      <p:cBhvr>
                                        <p:cTn id="65" dur="500"/>
                                        <p:tgtEl>
                                          <p:spTgt spid="18">
                                            <p:txEl>
                                              <p:pRg st="0" end="0"/>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
                                            <p:txEl>
                                              <p:pRg st="0" end="0"/>
                                            </p:txEl>
                                          </p:spTgt>
                                        </p:tgtEl>
                                        <p:attrNameLst>
                                          <p:attrName>style.visibility</p:attrName>
                                        </p:attrNameLst>
                                      </p:cBhvr>
                                      <p:to>
                                        <p:strVal val="visible"/>
                                      </p:to>
                                    </p:set>
                                    <p:animEffect transition="in" filter="wipe(left)">
                                      <p:cBhvr>
                                        <p:cTn id="7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535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三、二力平衡条件的应用</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7" name="文本框 16" title=""/>
          <p:cNvSpPr txBox="1"/>
          <p:nvPr>
            <p:custDataLst>
              <p:tags r:id="rId3"/>
            </p:custDataLst>
          </p:nvPr>
        </p:nvSpPr>
        <p:spPr>
          <a:xfrm>
            <a:off x="244475" y="1306195"/>
            <a:ext cx="11624945" cy="1753235"/>
          </a:xfrm>
          <a:prstGeom prst="rect">
            <a:avLst/>
          </a:prstGeom>
          <a:noFill/>
        </p:spPr>
        <p:txBody>
          <a:bodyPr wrap="square" rtlCol="0" anchor="t">
            <a:spAutoFit/>
          </a:bodyPr>
          <a:lstStyle/>
          <a:p>
            <a:pPr fontAlgn="auto">
              <a:lnSpc>
                <a:spcPct val="150000"/>
              </a:lnSpc>
            </a:pPr>
            <a:r>
              <a:rPr>
                <a:solidFill>
                  <a:srgbClr val="00B050"/>
                </a:solidFill>
                <a:latin typeface="微软雅黑" panose="020b0503020204020204" charset="-122"/>
                <a:ea typeface="微软雅黑" panose="020b0503020204020204" charset="-122"/>
                <a:cs typeface="微软雅黑" panose="020b0503020204020204" charset="-122"/>
              </a:rPr>
              <a:t>1.确定力的大小和方向</a:t>
            </a:r>
            <a:endParaRPr>
              <a:solidFill>
                <a:srgbClr val="00B050"/>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根据二力平衡条件，如果知道了平衡力中一个力的大小、方向，就可确定另外一个力的大小和方向。</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如图所示，为弹簧测力计测物重时的简化原理图。挂在弹簧测力计下的物块处于静止状态时，物块所受弹簧拉力和物块重力是一对平衡力，大小相等。若弹簧测力计显示的拉力为5N，则可知物块重力为5N。</a:t>
            </a:r>
            <a:endParaRPr>
              <a:latin typeface="微软雅黑" panose="020b0503020204020204" charset="-122"/>
              <a:ea typeface="微软雅黑" panose="020b0503020204020204" charset="-122"/>
              <a:cs typeface="微软雅黑" panose="020b0503020204020204" charset="-122"/>
            </a:endParaRPr>
          </a:p>
        </p:txBody>
      </p:sp>
      <p:pic>
        <p:nvPicPr>
          <p:cNvPr id="2" name="图片 -2147481947" title=""/>
          <p:cNvPicPr>
            <a:picLocks noChangeAspect="1"/>
          </p:cNvPicPr>
          <p:nvPr/>
        </p:nvPicPr>
        <p:blipFill>
          <a:blip r:embed="rId4"/>
          <a:stretch>
            <a:fillRect/>
          </a:stretch>
        </p:blipFill>
        <p:spPr>
          <a:xfrm>
            <a:off x="3176270" y="3242310"/>
            <a:ext cx="5839460" cy="271653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wipe(left)">
                                      <p:cBhvr>
                                        <p:cTn id="15" dur="500"/>
                                        <p:tgtEl>
                                          <p:spTgt spid="1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Effect transition="in" filter="wipe(left)">
                                      <p:cBhvr>
                                        <p:cTn id="20" dur="500"/>
                                        <p:tgtEl>
                                          <p:spTgt spid="1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Effect transition="in" filter="wipe(left)">
                                      <p:cBhvr>
                                        <p:cTn id="25" dur="500"/>
                                        <p:tgtEl>
                                          <p:spTgt spid="1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535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三、二力平衡条件的应用</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7" name="文本框 16" title=""/>
          <p:cNvSpPr txBox="1"/>
          <p:nvPr>
            <p:custDataLst>
              <p:tags r:id="rId3"/>
            </p:custDataLst>
          </p:nvPr>
        </p:nvSpPr>
        <p:spPr>
          <a:xfrm>
            <a:off x="244475" y="1306195"/>
            <a:ext cx="11624945" cy="506730"/>
          </a:xfrm>
          <a:prstGeom prst="rect">
            <a:avLst/>
          </a:prstGeom>
          <a:noFill/>
        </p:spPr>
        <p:txBody>
          <a:bodyPr wrap="square" rtlCol="0" anchor="t">
            <a:spAutoFit/>
          </a:bodyPr>
          <a:lstStyle/>
          <a:p>
            <a:pPr fontAlgn="auto">
              <a:lnSpc>
                <a:spcPct val="150000"/>
              </a:lnSpc>
            </a:pPr>
            <a:r>
              <a:rPr>
                <a:solidFill>
                  <a:srgbClr val="00B050"/>
                </a:solidFill>
                <a:latin typeface="微软雅黑" panose="020b0503020204020204" charset="-122"/>
                <a:ea typeface="微软雅黑" panose="020b0503020204020204" charset="-122"/>
                <a:cs typeface="微软雅黑" panose="020b0503020204020204" charset="-122"/>
              </a:rPr>
              <a:t>2.根据物体受力情况判断物体运动状态</a:t>
            </a:r>
            <a:endParaRPr>
              <a:solidFill>
                <a:srgbClr val="00B050"/>
              </a:solidFill>
              <a:latin typeface="微软雅黑" panose="020b0503020204020204" charset="-122"/>
              <a:ea typeface="微软雅黑" panose="020b0503020204020204" charset="-122"/>
              <a:cs typeface="微软雅黑" panose="020b0503020204020204" charset="-122"/>
            </a:endParaRPr>
          </a:p>
        </p:txBody>
      </p:sp>
      <p:graphicFrame>
        <p:nvGraphicFramePr>
          <p:cNvPr id="6" name="表格 5" title=""/>
          <p:cNvGraphicFramePr>
            <a:graphicFrameLocks noGrp="1"/>
          </p:cNvGraphicFramePr>
          <p:nvPr>
            <p:custDataLst>
              <p:tags r:id="rId4"/>
            </p:custDataLst>
          </p:nvPr>
        </p:nvGraphicFramePr>
        <p:xfrm>
          <a:off x="329565" y="2291715"/>
          <a:ext cx="11144250" cy="2575560"/>
        </p:xfrm>
        <a:graphic>
          <a:graphicData uri="http://schemas.openxmlformats.org/drawingml/2006/table">
            <a:tbl>
              <a:tblPr/>
              <a:tblGrid>
                <a:gridCol w="1740535"/>
                <a:gridCol w="2074545"/>
                <a:gridCol w="7329170"/>
              </a:tblGrid>
              <a:tr h="643890">
                <a:tc gridSpan="2">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受力情况</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运动状态</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r>
              <a:tr h="643890">
                <a:tc gridSpan="2">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物体不受力时</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静止或做匀速直线运动</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43890">
                <a:tc rowSpan="2">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物体受力时</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受平衡力</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静止或做匀速直线运动</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43890">
                <a:tc vMerge="1">
                  <a:txBody>
                    <a:bodyPr vert="horz" wrap="square"/>
                    <a:lstStyle/>
                    <a:p/>
                  </a:txBody>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受非平衡力</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运动状态改变：从静止到运动、从运动到静止、速度变化、运动方向变化等</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wipe(left)">
                                      <p:cBhvr>
                                        <p:cTn id="15" dur="500"/>
                                        <p:tgtEl>
                                          <p:spTgt spid="1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535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三、二力平衡条件的应用</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7" name="文本框 16" title=""/>
          <p:cNvSpPr txBox="1"/>
          <p:nvPr>
            <p:custDataLst>
              <p:tags r:id="rId3"/>
            </p:custDataLst>
          </p:nvPr>
        </p:nvSpPr>
        <p:spPr>
          <a:xfrm>
            <a:off x="244475" y="1306195"/>
            <a:ext cx="11624945" cy="506730"/>
          </a:xfrm>
          <a:prstGeom prst="rect">
            <a:avLst/>
          </a:prstGeom>
          <a:noFill/>
        </p:spPr>
        <p:txBody>
          <a:bodyPr wrap="square" rtlCol="0" anchor="t">
            <a:spAutoFit/>
          </a:bodyPr>
          <a:lstStyle/>
          <a:p>
            <a:pPr fontAlgn="auto">
              <a:lnSpc>
                <a:spcPct val="150000"/>
              </a:lnSpc>
            </a:pPr>
            <a:r>
              <a:rPr>
                <a:solidFill>
                  <a:srgbClr val="00B050"/>
                </a:solidFill>
                <a:latin typeface="微软雅黑" panose="020b0503020204020204" charset="-122"/>
                <a:ea typeface="微软雅黑" panose="020b0503020204020204" charset="-122"/>
                <a:cs typeface="微软雅黑" panose="020b0503020204020204" charset="-122"/>
              </a:rPr>
              <a:t>3.根据物体物体运动状态判断物体受力情况</a:t>
            </a:r>
            <a:endParaRPr>
              <a:solidFill>
                <a:srgbClr val="00B050"/>
              </a:solidFill>
              <a:latin typeface="微软雅黑" panose="020b0503020204020204" charset="-122"/>
              <a:ea typeface="微软雅黑" panose="020b0503020204020204" charset="-122"/>
              <a:cs typeface="微软雅黑" panose="020b0503020204020204" charset="-122"/>
            </a:endParaRPr>
          </a:p>
        </p:txBody>
      </p:sp>
      <p:graphicFrame>
        <p:nvGraphicFramePr>
          <p:cNvPr id="2" name="表格 1" title=""/>
          <p:cNvGraphicFramePr>
            <a:graphicFrameLocks noGrp="1"/>
          </p:cNvGraphicFramePr>
          <p:nvPr>
            <p:custDataLst>
              <p:tags r:id="rId4"/>
            </p:custDataLst>
          </p:nvPr>
        </p:nvGraphicFramePr>
        <p:xfrm>
          <a:off x="323215" y="2080895"/>
          <a:ext cx="11283950" cy="2430780"/>
        </p:xfrm>
        <a:graphic>
          <a:graphicData uri="http://schemas.openxmlformats.org/drawingml/2006/table">
            <a:tbl>
              <a:tblPr/>
              <a:tblGrid>
                <a:gridCol w="5350510"/>
                <a:gridCol w="5933440"/>
              </a:tblGrid>
              <a:tr h="60769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运动状态</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受力情况</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r>
              <a:tr h="60769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静止</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受平衡力作用或不受力</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0769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匀速直线运动</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受平衡力作用或不受力</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0769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运动状态改变</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一定受到非平衡力作用</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wipe(left)">
                                      <p:cBhvr>
                                        <p:cTn id="15" dur="500"/>
                                        <p:tgtEl>
                                          <p:spTgt spid="1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24561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平衡力和平衡状态</a:t>
            </a:r>
            <a:endParaRPr lang="zh-CN" altLang="en-US" sz="2400" b="1">
              <a:solidFill>
                <a:srgbClr val="0070C0"/>
              </a:solidFill>
              <a:latin typeface="微软雅黑" panose="020b0503020204020204" charset="-122"/>
              <a:ea typeface="微软雅黑" panose="020b0503020204020204" charset="-122"/>
            </a:endParaRPr>
          </a:p>
        </p:txBody>
      </p:sp>
      <p:sp>
        <p:nvSpPr>
          <p:cNvPr id="6" name="文本框 5" title=""/>
          <p:cNvSpPr txBox="1"/>
          <p:nvPr/>
        </p:nvSpPr>
        <p:spPr>
          <a:xfrm>
            <a:off x="228600" y="1930047"/>
            <a:ext cx="11734800" cy="2584450"/>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（1）平衡状态：平衡状态包括静止和匀速直线运动两种状态。物体在弯曲轨道上做速度大小不变的运动时，速度方向在不断变化，物体的运动状态变化，物体受到非平衡力作用。</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（2）平衡力和相互作用力</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平衡力与相互作用力的相同点可简记为：“等大、反向、共线”，而平衡力“同体”，即平衡力作用在同一物体上时物体平衡；相互作用力“异体”，即相互作用力作用在相互作用的两个物体上，相互作用力的描述一般都带有A对B，B对A的特征。</a:t>
            </a:r>
            <a:endParaRPr>
              <a:latin typeface="微软雅黑" panose="020b0503020204020204" charset="-122"/>
              <a:ea typeface="微软雅黑" panose="020b0503020204020204" charset="-122"/>
              <a:cs typeface="微软雅黑" panose="020b0503020204020204" charset="-122"/>
            </a:endParaRPr>
          </a:p>
        </p:txBody>
      </p:sp>
      <p:pic>
        <p:nvPicPr>
          <p:cNvPr id="2" name="图片 1" title=""/>
          <p:cNvPicPr>
            <a:picLocks noChangeAspect="1"/>
          </p:cNvPicPr>
          <p:nvPr/>
        </p:nvPicPr>
        <p:blipFill>
          <a:blip r:embed="rId3"/>
          <a:stretch>
            <a:fillRect/>
          </a:stretch>
        </p:blipFill>
        <p:spPr>
          <a:xfrm>
            <a:off x="271145" y="1446177"/>
            <a:ext cx="2013585" cy="483870"/>
          </a:xfrm>
          <a:prstGeom prst="rect">
            <a:avLst/>
          </a:prstGeom>
        </p:spPr>
      </p:pic>
      <p:pic>
        <p:nvPicPr>
          <p:cNvPr id="9" name="图片 8" title=""/>
          <p:cNvPicPr>
            <a:picLocks noChangeAspect="1"/>
          </p:cNvPicPr>
          <p:nvPr/>
        </p:nvPicPr>
        <p:blipFill>
          <a:blip r:embed="rId4"/>
          <a:stretch>
            <a:fillRect/>
          </a:stretch>
        </p:blipFill>
        <p:spPr>
          <a:xfrm>
            <a:off x="10218420" y="509270"/>
            <a:ext cx="1651000" cy="5289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24561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平衡力和平衡状态</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3" name="文本框 12" title=""/>
          <p:cNvSpPr txBox="1"/>
          <p:nvPr>
            <p:custDataLst>
              <p:tags r:id="rId4"/>
            </p:custDataLst>
          </p:nvPr>
        </p:nvSpPr>
        <p:spPr>
          <a:xfrm>
            <a:off x="144780" y="1384300"/>
            <a:ext cx="6903085" cy="193802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【例1】</a:t>
            </a:r>
            <a:r>
              <a:rPr sz="1600">
                <a:latin typeface="微软雅黑" panose="020b0503020204020204" charset="-122"/>
                <a:ea typeface="微软雅黑" panose="020b0503020204020204" charset="-122"/>
                <a:cs typeface="微软雅黑" panose="020b0503020204020204" charset="-122"/>
              </a:rPr>
              <a:t>对于静止在水平桌面上的矿泉水瓶，下列说法正确的是（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A．桌面对瓶子的支持力与瓶子所受重力是相互作用力；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B．瓶子对桌面的压力与桌面对瓶子的支持力是平衡力；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C．瓶子正放与倒放时，对桌面的压力大小相等；</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D．桌面对瓶子的支持力是由瓶子发生弹性形变而产生的</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941" title=""/>
          <p:cNvPicPr>
            <a:picLocks noChangeAspect="1"/>
          </p:cNvPicPr>
          <p:nvPr/>
        </p:nvPicPr>
        <p:blipFill>
          <a:blip r:embed="rId5"/>
          <a:stretch>
            <a:fillRect/>
          </a:stretch>
        </p:blipFill>
        <p:spPr>
          <a:xfrm>
            <a:off x="7341235" y="1657350"/>
            <a:ext cx="1368425" cy="1570990"/>
          </a:xfrm>
          <a:prstGeom prst="rect">
            <a:avLst/>
          </a:prstGeom>
          <a:noFill/>
          <a:ln w="9525">
            <a:noFill/>
          </a:ln>
        </p:spPr>
      </p:pic>
      <p:cxnSp>
        <p:nvCxnSpPr>
          <p:cNvPr id="30" name="直接连接符 29" title=""/>
          <p:cNvCxnSpPr/>
          <p:nvPr>
            <p:custDataLst>
              <p:tags r:id="rId6"/>
            </p:custDataLst>
          </p:nvPr>
        </p:nvCxnSpPr>
        <p:spPr>
          <a:xfrm>
            <a:off x="0" y="3405505"/>
            <a:ext cx="1217104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custDataLst>
              <p:tags r:id="rId7"/>
            </p:custDataLst>
          </p:nvPr>
        </p:nvSpPr>
        <p:spPr>
          <a:xfrm>
            <a:off x="144780" y="3514725"/>
            <a:ext cx="4052570" cy="267652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【变式1</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一辆汽车在圆形跑道上做快慢不变的运动，下列关于该汽车的说法正确的是（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A．运动状态不变，受力平衡</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B．运动状态不变，受力不平衡</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C．运动状态改变，受力平衡</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D．运动状态改变，受力不平衡</a:t>
            </a:r>
            <a:endParaRPr sz="1600">
              <a:latin typeface="微软雅黑" panose="020b0503020204020204" charset="-122"/>
              <a:ea typeface="微软雅黑" panose="020b0503020204020204" charset="-122"/>
              <a:cs typeface="微软雅黑" panose="020b0503020204020204" charset="-122"/>
            </a:endParaRPr>
          </a:p>
        </p:txBody>
      </p:sp>
      <p:cxnSp>
        <p:nvCxnSpPr>
          <p:cNvPr id="23" name="直接连接符 22" title=""/>
          <p:cNvCxnSpPr/>
          <p:nvPr>
            <p:custDataLst>
              <p:tags r:id="rId8"/>
            </p:custDataLst>
          </p:nvPr>
        </p:nvCxnSpPr>
        <p:spPr>
          <a:xfrm flipH="1">
            <a:off x="4316095" y="3489960"/>
            <a:ext cx="0" cy="336804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7" name="文本框 6" title=""/>
          <p:cNvSpPr txBox="1"/>
          <p:nvPr>
            <p:custDataLst>
              <p:tags r:id="rId9"/>
            </p:custDataLst>
          </p:nvPr>
        </p:nvSpPr>
        <p:spPr>
          <a:xfrm>
            <a:off x="4435475" y="3488690"/>
            <a:ext cx="7561580" cy="267652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【变式1</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（2023·枣庄）</a:t>
            </a:r>
            <a:r>
              <a:rPr sz="1600">
                <a:latin typeface="微软雅黑" panose="020b0503020204020204" charset="-122"/>
                <a:ea typeface="微软雅黑" panose="020b0503020204020204" charset="-122"/>
                <a:cs typeface="微软雅黑" panose="020b0503020204020204" charset="-122"/>
              </a:rPr>
              <a:t>在2022年北京冬奥会短道速滑男子1000米比赛中，中国选手任子威荣获金牌。图甲是他正全力通过弯道、图乙是他获胜后站立在水平赛场中央大声欢呼的情形，下列说法正确的是（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运动员通过弯道的过程处于平衡状态；</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运动员通过弯道时有惯性，站立时没有惯性；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站立时他受到的重力和冰面对他的支持力是一对平衡力；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站立时他对冰面的压力和冰面对他的支持力是一对平衡力</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95" title=""/>
          <p:cNvPicPr>
            <a:picLocks noChangeAspect="1"/>
          </p:cNvPicPr>
          <p:nvPr/>
        </p:nvPicPr>
        <p:blipFill>
          <a:blip r:embed="rId10"/>
          <a:stretch>
            <a:fillRect/>
          </a:stretch>
        </p:blipFill>
        <p:spPr>
          <a:xfrm>
            <a:off x="9903143" y="4373880"/>
            <a:ext cx="2093595" cy="1361440"/>
          </a:xfrm>
          <a:prstGeom prst="rect">
            <a:avLst/>
          </a:prstGeom>
          <a:noFill/>
          <a:ln w="9525">
            <a:noFill/>
          </a:ln>
        </p:spPr>
      </p:pic>
      <p:sp>
        <p:nvSpPr>
          <p:cNvPr id="16" name="文本框 15" title=""/>
          <p:cNvSpPr txBox="1"/>
          <p:nvPr>
            <p:custDataLst>
              <p:tags r:id="rId11"/>
            </p:custDataLst>
          </p:nvPr>
        </p:nvSpPr>
        <p:spPr>
          <a:xfrm>
            <a:off x="8830945" y="1372870"/>
            <a:ext cx="250571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1.</a:t>
            </a:r>
            <a:r>
              <a:rPr lang="zh-CN" altLang="en-US" sz="1600">
                <a:solidFill>
                  <a:srgbClr val="FF0000"/>
                </a:solidFill>
                <a:latin typeface="微软雅黑" panose="020b0503020204020204" charset="-122"/>
                <a:ea typeface="微软雅黑" panose="020b0503020204020204" charset="-122"/>
              </a:rPr>
              <a:t>首先分析瓶子的受力</a:t>
            </a:r>
            <a:endParaRPr lang="zh-CN" altLang="en-US" sz="1600">
              <a:solidFill>
                <a:srgbClr val="FF0000"/>
              </a:solidFill>
              <a:latin typeface="微软雅黑" panose="020b0503020204020204" charset="-122"/>
              <a:ea typeface="微软雅黑" panose="020b0503020204020204" charset="-122"/>
            </a:endParaRPr>
          </a:p>
        </p:txBody>
      </p:sp>
      <p:sp>
        <p:nvSpPr>
          <p:cNvPr id="10" name="文本框 9" title=""/>
          <p:cNvSpPr txBox="1"/>
          <p:nvPr>
            <p:custDataLst>
              <p:tags r:id="rId12"/>
            </p:custDataLst>
          </p:nvPr>
        </p:nvSpPr>
        <p:spPr>
          <a:xfrm>
            <a:off x="8830945" y="1989455"/>
            <a:ext cx="250571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2.</a:t>
            </a:r>
            <a:r>
              <a:rPr lang="zh-CN" altLang="en-US" sz="1600">
                <a:solidFill>
                  <a:srgbClr val="FF0000"/>
                </a:solidFill>
                <a:latin typeface="微软雅黑" panose="020b0503020204020204" charset="-122"/>
                <a:ea typeface="微软雅黑" panose="020b0503020204020204" charset="-122"/>
              </a:rPr>
              <a:t>瓶子静止，是平衡状态</a:t>
            </a:r>
            <a:endParaRPr lang="zh-CN" alt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13"/>
            </p:custDataLst>
          </p:nvPr>
        </p:nvSpPr>
        <p:spPr>
          <a:xfrm>
            <a:off x="8830945" y="2599690"/>
            <a:ext cx="3038475" cy="58356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3.</a:t>
            </a:r>
            <a:r>
              <a:rPr lang="zh-CN" altLang="en-US" sz="1600">
                <a:solidFill>
                  <a:srgbClr val="FF0000"/>
                </a:solidFill>
                <a:latin typeface="微软雅黑" panose="020b0503020204020204" charset="-122"/>
                <a:ea typeface="微软雅黑" panose="020b0503020204020204" charset="-122"/>
              </a:rPr>
              <a:t>桌面对瓶子的支持力是桌面形变产生的</a:t>
            </a:r>
            <a:endParaRPr lang="zh-CN" altLang="en-US" sz="1600">
              <a:solidFill>
                <a:srgbClr val="FF0000"/>
              </a:solidFill>
              <a:latin typeface="微软雅黑" panose="020b0503020204020204" charset="-122"/>
              <a:ea typeface="微软雅黑" panose="020b0503020204020204" charset="-122"/>
            </a:endParaRPr>
          </a:p>
        </p:txBody>
      </p:sp>
      <p:sp>
        <p:nvSpPr>
          <p:cNvPr id="18" name="文本框 17" title=""/>
          <p:cNvSpPr txBox="1"/>
          <p:nvPr>
            <p:custDataLst>
              <p:tags r:id="rId14"/>
            </p:custDataLst>
          </p:nvPr>
        </p:nvSpPr>
        <p:spPr>
          <a:xfrm>
            <a:off x="6021070" y="149161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15"/>
            </p:custDataLst>
          </p:nvPr>
        </p:nvSpPr>
        <p:spPr>
          <a:xfrm>
            <a:off x="614045" y="6191250"/>
            <a:ext cx="2505710" cy="33718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圆周运动不是平衡状态</a:t>
            </a:r>
            <a:endParaRPr lang="zh-CN" sz="1600">
              <a:solidFill>
                <a:srgbClr val="FF0000"/>
              </a:solidFill>
              <a:latin typeface="微软雅黑" panose="020b0503020204020204" charset="-122"/>
              <a:ea typeface="微软雅黑" panose="020b0503020204020204" charset="-122"/>
            </a:endParaRPr>
          </a:p>
        </p:txBody>
      </p:sp>
      <p:sp>
        <p:nvSpPr>
          <p:cNvPr id="15" name="文本框 14" title=""/>
          <p:cNvSpPr txBox="1"/>
          <p:nvPr>
            <p:custDataLst>
              <p:tags r:id="rId16"/>
            </p:custDataLst>
          </p:nvPr>
        </p:nvSpPr>
        <p:spPr>
          <a:xfrm>
            <a:off x="668020" y="4362450"/>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17" name="文本框 16" title=""/>
          <p:cNvSpPr txBox="1"/>
          <p:nvPr>
            <p:custDataLst>
              <p:tags r:id="rId17"/>
            </p:custDataLst>
          </p:nvPr>
        </p:nvSpPr>
        <p:spPr>
          <a:xfrm>
            <a:off x="8150860" y="4692650"/>
            <a:ext cx="1909445" cy="33718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弯道不是平衡状态</a:t>
            </a:r>
            <a:endParaRPr lang="zh-CN" sz="1600">
              <a:solidFill>
                <a:srgbClr val="FF0000"/>
              </a:solidFill>
              <a:latin typeface="微软雅黑" panose="020b0503020204020204" charset="-122"/>
              <a:ea typeface="微软雅黑" panose="020b0503020204020204" charset="-122"/>
            </a:endParaRPr>
          </a:p>
        </p:txBody>
      </p:sp>
      <p:sp>
        <p:nvSpPr>
          <p:cNvPr id="19" name="流程图: 联系 18" title=""/>
          <p:cNvSpPr/>
          <p:nvPr>
            <p:custDataLst>
              <p:tags r:id="rId18"/>
            </p:custDataLst>
          </p:nvPr>
        </p:nvSpPr>
        <p:spPr>
          <a:xfrm>
            <a:off x="7047865" y="5011420"/>
            <a:ext cx="178244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文本框 31" title=""/>
          <p:cNvSpPr txBox="1"/>
          <p:nvPr>
            <p:custDataLst>
              <p:tags r:id="rId19"/>
            </p:custDataLst>
          </p:nvPr>
        </p:nvSpPr>
        <p:spPr>
          <a:xfrm>
            <a:off x="8952865" y="5015230"/>
            <a:ext cx="30543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a:t>
            </a:r>
            <a:endParaRPr lang="en-US" altLang="zh-CN" sz="2000">
              <a:solidFill>
                <a:srgbClr val="FF0000"/>
              </a:solidFill>
              <a:latin typeface="微软雅黑" panose="020b0503020204020204" charset="-122"/>
              <a:ea typeface="微软雅黑" panose="020b0503020204020204" charset="-122"/>
            </a:endParaRPr>
          </a:p>
        </p:txBody>
      </p:sp>
      <p:sp>
        <p:nvSpPr>
          <p:cNvPr id="20" name="文本框 19" title=""/>
          <p:cNvSpPr txBox="1"/>
          <p:nvPr>
            <p:custDataLst>
              <p:tags r:id="rId20"/>
            </p:custDataLst>
          </p:nvPr>
        </p:nvSpPr>
        <p:spPr>
          <a:xfrm>
            <a:off x="4542155" y="6195060"/>
            <a:ext cx="3071495" cy="33718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任何物体在任何情况下都有惯性</a:t>
            </a:r>
            <a:endParaRPr lang="zh-CN" sz="1600">
              <a:solidFill>
                <a:srgbClr val="FF0000"/>
              </a:solidFill>
              <a:latin typeface="微软雅黑" panose="020b0503020204020204" charset="-122"/>
              <a:ea typeface="微软雅黑" panose="020b0503020204020204" charset="-122"/>
            </a:endParaRPr>
          </a:p>
        </p:txBody>
      </p:sp>
      <p:sp>
        <p:nvSpPr>
          <p:cNvPr id="21" name="流程图: 联系 20" title=""/>
          <p:cNvSpPr/>
          <p:nvPr>
            <p:custDataLst>
              <p:tags r:id="rId21"/>
            </p:custDataLst>
          </p:nvPr>
        </p:nvSpPr>
        <p:spPr>
          <a:xfrm>
            <a:off x="8339455" y="5350510"/>
            <a:ext cx="149225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文本框 21" title=""/>
          <p:cNvSpPr txBox="1"/>
          <p:nvPr>
            <p:custDataLst>
              <p:tags r:id="rId22"/>
            </p:custDataLst>
          </p:nvPr>
        </p:nvSpPr>
        <p:spPr>
          <a:xfrm>
            <a:off x="9903460" y="5350510"/>
            <a:ext cx="322580" cy="398780"/>
          </a:xfrm>
          <a:prstGeom prst="rect">
            <a:avLst/>
          </a:prstGeom>
          <a:noFill/>
        </p:spPr>
        <p:txBody>
          <a:bodyPr wrap="none" rtlCol="0">
            <a:spAutoFit/>
          </a:bodyPr>
          <a:lstStyle/>
          <a:p>
            <a:r>
              <a:rPr lang="en-US" altLang="zh-CN" sz="2000">
                <a:solidFill>
                  <a:srgbClr val="FF0000"/>
                </a:solidFill>
                <a:latin typeface="Arial" panose="020b0604020202020204" pitchFamily="34" charset="0"/>
                <a:ea typeface="微软雅黑" panose="020b0503020204020204" charset="-122"/>
                <a:cs typeface="Arial" panose="020b0604020202020204" pitchFamily="34" charset="0"/>
              </a:rPr>
              <a:t>√</a:t>
            </a:r>
            <a:endParaRPr lang="en-US" altLang="zh-CN" sz="2000">
              <a:solidFill>
                <a:srgbClr val="FF0000"/>
              </a:solidFill>
              <a:latin typeface="Arial" panose="020b0604020202020204" pitchFamily="34" charset="0"/>
              <a:ea typeface="微软雅黑" panose="020b0503020204020204" charset="-122"/>
              <a:cs typeface="Arial" panose="020b0604020202020204" pitchFamily="34" charset="0"/>
            </a:endParaRPr>
          </a:p>
        </p:txBody>
      </p:sp>
      <p:sp>
        <p:nvSpPr>
          <p:cNvPr id="24" name="文本框 23" title=""/>
          <p:cNvSpPr txBox="1"/>
          <p:nvPr>
            <p:custDataLst>
              <p:tags r:id="rId23"/>
            </p:custDataLst>
          </p:nvPr>
        </p:nvSpPr>
        <p:spPr>
          <a:xfrm>
            <a:off x="8634095" y="437388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left)">
                                      <p:cBhvr>
                                        <p:cTn id="25" dur="500"/>
                                        <p:tgtEl>
                                          <p:spTgt spid="13">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wipe(left)">
                                      <p:cBhvr>
                                        <p:cTn id="30" dur="500"/>
                                        <p:tgtEl>
                                          <p:spTgt spid="13">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wipe(left)">
                                      <p:cBhvr>
                                        <p:cTn id="35" dur="500"/>
                                        <p:tgtEl>
                                          <p:spTgt spid="13">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xEl>
                                              <p:pRg st="4" end="4"/>
                                            </p:txEl>
                                          </p:spTgt>
                                        </p:tgtEl>
                                        <p:attrNameLst>
                                          <p:attrName>style.visibility</p:attrName>
                                        </p:attrNameLst>
                                      </p:cBhvr>
                                      <p:to>
                                        <p:strVal val="visible"/>
                                      </p:to>
                                    </p:set>
                                    <p:animEffect transition="in" filter="wipe(left)">
                                      <p:cBhvr>
                                        <p:cTn id="40" dur="500"/>
                                        <p:tgtEl>
                                          <p:spTgt spid="13">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6">
                                            <p:txEl>
                                              <p:pRg st="0" end="0"/>
                                            </p:txEl>
                                          </p:spTgt>
                                        </p:tgtEl>
                                        <p:attrNameLst>
                                          <p:attrName>style.visibility</p:attrName>
                                        </p:attrNameLst>
                                      </p:cBhvr>
                                      <p:to>
                                        <p:strVal val="visible"/>
                                      </p:to>
                                    </p:set>
                                    <p:animEffect transition="in" filter="wipe(left)">
                                      <p:cBhvr>
                                        <p:cTn id="50" dur="500"/>
                                        <p:tgtEl>
                                          <p:spTgt spid="26">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6">
                                            <p:txEl>
                                              <p:pRg st="1" end="1"/>
                                            </p:txEl>
                                          </p:spTgt>
                                        </p:tgtEl>
                                        <p:attrNameLst>
                                          <p:attrName>style.visibility</p:attrName>
                                        </p:attrNameLst>
                                      </p:cBhvr>
                                      <p:to>
                                        <p:strVal val="visible"/>
                                      </p:to>
                                    </p:set>
                                    <p:animEffect transition="in" filter="wipe(left)">
                                      <p:cBhvr>
                                        <p:cTn id="55" dur="500"/>
                                        <p:tgtEl>
                                          <p:spTgt spid="26">
                                            <p:txEl>
                                              <p:pRg st="1" end="1"/>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6">
                                            <p:txEl>
                                              <p:pRg st="2" end="2"/>
                                            </p:txEl>
                                          </p:spTgt>
                                        </p:tgtEl>
                                        <p:attrNameLst>
                                          <p:attrName>style.visibility</p:attrName>
                                        </p:attrNameLst>
                                      </p:cBhvr>
                                      <p:to>
                                        <p:strVal val="visible"/>
                                      </p:to>
                                    </p:set>
                                    <p:animEffect transition="in" filter="wipe(left)">
                                      <p:cBhvr>
                                        <p:cTn id="60" dur="500"/>
                                        <p:tgtEl>
                                          <p:spTgt spid="26">
                                            <p:txEl>
                                              <p:pRg st="2" end="2"/>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6">
                                            <p:txEl>
                                              <p:pRg st="3" end="3"/>
                                            </p:txEl>
                                          </p:spTgt>
                                        </p:tgtEl>
                                        <p:attrNameLst>
                                          <p:attrName>style.visibility</p:attrName>
                                        </p:attrNameLst>
                                      </p:cBhvr>
                                      <p:to>
                                        <p:strVal val="visible"/>
                                      </p:to>
                                    </p:set>
                                    <p:animEffect transition="in" filter="wipe(left)">
                                      <p:cBhvr>
                                        <p:cTn id="65" dur="500"/>
                                        <p:tgtEl>
                                          <p:spTgt spid="26">
                                            <p:txEl>
                                              <p:pRg st="3" end="3"/>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6">
                                            <p:txEl>
                                              <p:pRg st="4" end="4"/>
                                            </p:txEl>
                                          </p:spTgt>
                                        </p:tgtEl>
                                        <p:attrNameLst>
                                          <p:attrName>style.visibility</p:attrName>
                                        </p:attrNameLst>
                                      </p:cBhvr>
                                      <p:to>
                                        <p:strVal val="visible"/>
                                      </p:to>
                                    </p:set>
                                    <p:animEffect transition="in" filter="wipe(left)">
                                      <p:cBhvr>
                                        <p:cTn id="70" dur="500"/>
                                        <p:tgtEl>
                                          <p:spTgt spid="26">
                                            <p:txEl>
                                              <p:pRg st="4" end="4"/>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up)">
                                      <p:cBhvr>
                                        <p:cTn id="75" dur="500"/>
                                        <p:tgtEl>
                                          <p:spTgt spid="23"/>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7">
                                            <p:txEl>
                                              <p:pRg st="0" end="0"/>
                                            </p:txEl>
                                          </p:spTgt>
                                        </p:tgtEl>
                                        <p:attrNameLst>
                                          <p:attrName>style.visibility</p:attrName>
                                        </p:attrNameLst>
                                      </p:cBhvr>
                                      <p:to>
                                        <p:strVal val="visible"/>
                                      </p:to>
                                    </p:set>
                                    <p:animEffect transition="in" filter="wipe(left)">
                                      <p:cBhvr>
                                        <p:cTn id="80" dur="500"/>
                                        <p:tgtEl>
                                          <p:spTgt spid="7">
                                            <p:txEl>
                                              <p:pRg st="0" end="0"/>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barn(inVertical)">
                                      <p:cBhvr>
                                        <p:cTn id="85" dur="500"/>
                                        <p:tgtEl>
                                          <p:spTgt spid="6"/>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7">
                                            <p:txEl>
                                              <p:pRg st="1" end="1"/>
                                            </p:txEl>
                                          </p:spTgt>
                                        </p:tgtEl>
                                        <p:attrNameLst>
                                          <p:attrName>style.visibility</p:attrName>
                                        </p:attrNameLst>
                                      </p:cBhvr>
                                      <p:to>
                                        <p:strVal val="visible"/>
                                      </p:to>
                                    </p:set>
                                    <p:animEffect transition="in" filter="wipe(left)">
                                      <p:cBhvr>
                                        <p:cTn id="90" dur="500"/>
                                        <p:tgtEl>
                                          <p:spTgt spid="7">
                                            <p:txEl>
                                              <p:pRg st="1" end="1"/>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7">
                                            <p:txEl>
                                              <p:pRg st="2" end="2"/>
                                            </p:txEl>
                                          </p:spTgt>
                                        </p:tgtEl>
                                        <p:attrNameLst>
                                          <p:attrName>style.visibility</p:attrName>
                                        </p:attrNameLst>
                                      </p:cBhvr>
                                      <p:to>
                                        <p:strVal val="visible"/>
                                      </p:to>
                                    </p:set>
                                    <p:animEffect transition="in" filter="wipe(left)">
                                      <p:cBhvr>
                                        <p:cTn id="95" dur="500"/>
                                        <p:tgtEl>
                                          <p:spTgt spid="7">
                                            <p:txEl>
                                              <p:pRg st="2" end="2"/>
                                            </p:txEl>
                                          </p:spTgt>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7">
                                            <p:txEl>
                                              <p:pRg st="3" end="3"/>
                                            </p:txEl>
                                          </p:spTgt>
                                        </p:tgtEl>
                                        <p:attrNameLst>
                                          <p:attrName>style.visibility</p:attrName>
                                        </p:attrNameLst>
                                      </p:cBhvr>
                                      <p:to>
                                        <p:strVal val="visible"/>
                                      </p:to>
                                    </p:set>
                                    <p:animEffect transition="in" filter="wipe(left)">
                                      <p:cBhvr>
                                        <p:cTn id="100" dur="500"/>
                                        <p:tgtEl>
                                          <p:spTgt spid="7">
                                            <p:txEl>
                                              <p:pRg st="3" end="3"/>
                                            </p:txEl>
                                          </p:spTgt>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7">
                                            <p:txEl>
                                              <p:pRg st="4" end="4"/>
                                            </p:txEl>
                                          </p:spTgt>
                                        </p:tgtEl>
                                        <p:attrNameLst>
                                          <p:attrName>style.visibility</p:attrName>
                                        </p:attrNameLst>
                                      </p:cBhvr>
                                      <p:to>
                                        <p:strVal val="visible"/>
                                      </p:to>
                                    </p:set>
                                    <p:animEffect transition="in" filter="wipe(left)">
                                      <p:cBhvr>
                                        <p:cTn id="105" dur="500"/>
                                        <p:tgtEl>
                                          <p:spTgt spid="7">
                                            <p:txEl>
                                              <p:pRg st="4" end="4"/>
                                            </p:txEl>
                                          </p:spTgt>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wipe(left)">
                                      <p:cBhvr>
                                        <p:cTn id="110" dur="500"/>
                                        <p:tgtEl>
                                          <p:spTgt spid="16"/>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wipe(left)">
                                      <p:cBhvr>
                                        <p:cTn id="115" dur="500"/>
                                        <p:tgtEl>
                                          <p:spTgt spid="10"/>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11"/>
                                        </p:tgtEl>
                                        <p:attrNameLst>
                                          <p:attrName>style.visibility</p:attrName>
                                        </p:attrNameLst>
                                      </p:cBhvr>
                                      <p:to>
                                        <p:strVal val="visible"/>
                                      </p:to>
                                    </p:set>
                                    <p:animEffect transition="in" filter="wipe(left)">
                                      <p:cBhvr>
                                        <p:cTn id="120" dur="500"/>
                                        <p:tgtEl>
                                          <p:spTgt spid="11"/>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18"/>
                                        </p:tgtEl>
                                        <p:attrNameLst>
                                          <p:attrName>style.visibility</p:attrName>
                                        </p:attrNameLst>
                                      </p:cBhvr>
                                      <p:to>
                                        <p:strVal val="visible"/>
                                      </p:to>
                                    </p:set>
                                    <p:animEffect transition="in" filter="wipe(up)">
                                      <p:cBhvr>
                                        <p:cTn id="125" dur="500"/>
                                        <p:tgtEl>
                                          <p:spTgt spid="18"/>
                                        </p:tgtEl>
                                      </p:cBhvr>
                                    </p:animEffec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14"/>
                                        </p:tgtEl>
                                        <p:attrNameLst>
                                          <p:attrName>style.visibility</p:attrName>
                                        </p:attrNameLst>
                                      </p:cBhvr>
                                      <p:to>
                                        <p:strVal val="visible"/>
                                      </p:to>
                                    </p:set>
                                    <p:animEffect transition="in" filter="wipe(left)">
                                      <p:cBhvr>
                                        <p:cTn id="130" dur="500"/>
                                        <p:tgtEl>
                                          <p:spTgt spid="14"/>
                                        </p:tgtEl>
                                      </p:cBhvr>
                                    </p:animEffec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1" fill="hold" nodeType="clickEffect">
                                  <p:stCondLst>
                                    <p:cond delay="0"/>
                                  </p:stCondLst>
                                  <p:childTnLst>
                                    <p:set>
                                      <p:cBhvr>
                                        <p:cTn id="134" dur="1" fill="hold">
                                          <p:stCondLst>
                                            <p:cond delay="0"/>
                                          </p:stCondLst>
                                        </p:cTn>
                                        <p:tgtEl>
                                          <p:spTgt spid="15"/>
                                        </p:tgtEl>
                                        <p:attrNameLst>
                                          <p:attrName>style.visibility</p:attrName>
                                        </p:attrNameLst>
                                      </p:cBhvr>
                                      <p:to>
                                        <p:strVal val="visible"/>
                                      </p:to>
                                    </p:set>
                                    <p:animEffect transition="in" filter="wipe(up)">
                                      <p:cBhvr>
                                        <p:cTn id="135" dur="500"/>
                                        <p:tgtEl>
                                          <p:spTgt spid="15"/>
                                        </p:tgtEl>
                                      </p:cBhvr>
                                    </p:animEffec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17"/>
                                        </p:tgtEl>
                                        <p:attrNameLst>
                                          <p:attrName>style.visibility</p:attrName>
                                        </p:attrNameLst>
                                      </p:cBhvr>
                                      <p:to>
                                        <p:strVal val="visible"/>
                                      </p:to>
                                    </p:set>
                                    <p:animEffect transition="in" filter="wipe(left)">
                                      <p:cBhvr>
                                        <p:cTn id="140" dur="500"/>
                                        <p:tgtEl>
                                          <p:spTgt spid="17"/>
                                        </p:tgtEl>
                                      </p:cBhvr>
                                    </p:animEffect>
                                  </p:childTnLst>
                                </p:cTn>
                              </p:par>
                            </p:childTnLst>
                          </p:cTn>
                        </p:par>
                      </p:childTnLst>
                    </p:cTn>
                  </p:par>
                  <p:par>
                    <p:cTn id="141" fill="hold" nodeType="clickPar">
                      <p:stCondLst>
                        <p:cond delay="indefinite"/>
                        <p:cond evt="onBegin" delay="0">
                          <p:tn val="140"/>
                        </p:cond>
                      </p:stCondLst>
                      <p:childTnLst>
                        <p:par>
                          <p:cTn id="142" fill="hold">
                            <p:stCondLst>
                              <p:cond delay="0"/>
                            </p:stCondLst>
                            <p:childTnLst>
                              <p:par>
                                <p:cTn id="143" presetID="22" presetClass="entr" presetSubtype="8" fill="hold" grpId="0" nodeType="clickEffect">
                                  <p:stCondLst>
                                    <p:cond delay="0"/>
                                  </p:stCondLst>
                                  <p:childTnLst>
                                    <p:set>
                                      <p:cBhvr>
                                        <p:cTn id="144" dur="1" fill="hold">
                                          <p:stCondLst>
                                            <p:cond delay="0"/>
                                          </p:stCondLst>
                                        </p:cTn>
                                        <p:tgtEl>
                                          <p:spTgt spid="19"/>
                                        </p:tgtEl>
                                        <p:attrNameLst>
                                          <p:attrName>style.visibility</p:attrName>
                                        </p:attrNameLst>
                                      </p:cBhvr>
                                      <p:to>
                                        <p:strVal val="visible"/>
                                      </p:to>
                                    </p:set>
                                    <p:animEffect transition="in" filter="wipe(left)">
                                      <p:cBhvr>
                                        <p:cTn id="145" dur="500"/>
                                        <p:tgtEl>
                                          <p:spTgt spid="19"/>
                                        </p:tgtEl>
                                      </p:cBhvr>
                                    </p:animEffect>
                                  </p:childTnLst>
                                </p:cTn>
                              </p:par>
                            </p:childTnLst>
                          </p:cTn>
                        </p:par>
                      </p:childTnLst>
                    </p:cTn>
                  </p:par>
                  <p:par>
                    <p:cTn id="146" fill="hold" nodeType="clickPar">
                      <p:stCondLst>
                        <p:cond delay="indefinite"/>
                        <p:cond evt="onBegin" delay="0">
                          <p:tn val="145"/>
                        </p:cond>
                      </p:stCondLst>
                      <p:childTnLst>
                        <p:par>
                          <p:cTn id="147" fill="hold">
                            <p:stCondLst>
                              <p:cond delay="0"/>
                            </p:stCondLst>
                            <p:childTnLst>
                              <p:par>
                                <p:cTn id="148" presetID="22" presetClass="entr" presetSubtype="8" fill="hold" grpId="0" nodeType="clickEffect">
                                  <p:stCondLst>
                                    <p:cond delay="0"/>
                                  </p:stCondLst>
                                  <p:childTnLst>
                                    <p:set>
                                      <p:cBhvr>
                                        <p:cTn id="149" dur="1" fill="hold">
                                          <p:stCondLst>
                                            <p:cond delay="0"/>
                                          </p:stCondLst>
                                        </p:cTn>
                                        <p:tgtEl>
                                          <p:spTgt spid="32"/>
                                        </p:tgtEl>
                                        <p:attrNameLst>
                                          <p:attrName>style.visibility</p:attrName>
                                        </p:attrNameLst>
                                      </p:cBhvr>
                                      <p:to>
                                        <p:strVal val="visible"/>
                                      </p:to>
                                    </p:set>
                                    <p:animEffect transition="in" filter="wipe(left)">
                                      <p:cBhvr>
                                        <p:cTn id="150" dur="500"/>
                                        <p:tgtEl>
                                          <p:spTgt spid="32"/>
                                        </p:tgtEl>
                                      </p:cBhvr>
                                    </p:animEffect>
                                  </p:childTnLst>
                                </p:cTn>
                              </p:par>
                            </p:childTnLst>
                          </p:cTn>
                        </p:par>
                      </p:childTnLst>
                    </p:cTn>
                  </p:par>
                  <p:par>
                    <p:cTn id="151" fill="hold" nodeType="clickPar">
                      <p:stCondLst>
                        <p:cond delay="indefinite"/>
                        <p:cond evt="onBegin" delay="0">
                          <p:tn val="150"/>
                        </p:cond>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20"/>
                                        </p:tgtEl>
                                        <p:attrNameLst>
                                          <p:attrName>style.visibility</p:attrName>
                                        </p:attrNameLst>
                                      </p:cBhvr>
                                      <p:to>
                                        <p:strVal val="visible"/>
                                      </p:to>
                                    </p:set>
                                    <p:animEffect transition="in" filter="wipe(left)">
                                      <p:cBhvr>
                                        <p:cTn id="155" dur="500"/>
                                        <p:tgtEl>
                                          <p:spTgt spid="20"/>
                                        </p:tgtEl>
                                      </p:cBhvr>
                                    </p:animEffect>
                                  </p:childTnLst>
                                </p:cTn>
                              </p:par>
                            </p:childTnLst>
                          </p:cTn>
                        </p:par>
                      </p:childTnLst>
                    </p:cTn>
                  </p:par>
                  <p:par>
                    <p:cTn id="156" fill="hold" nodeType="clickPar">
                      <p:stCondLst>
                        <p:cond delay="indefinite"/>
                        <p:cond evt="onBegin" delay="0">
                          <p:tn val="155"/>
                        </p:cond>
                      </p:stCondLst>
                      <p:childTnLst>
                        <p:par>
                          <p:cTn id="157" fill="hold">
                            <p:stCondLst>
                              <p:cond delay="0"/>
                            </p:stCondLst>
                            <p:childTnLst>
                              <p:par>
                                <p:cTn id="158" presetID="22" presetClass="entr" presetSubtype="8" fill="hold" grpId="0" nodeType="clickEffect">
                                  <p:stCondLst>
                                    <p:cond delay="0"/>
                                  </p:stCondLst>
                                  <p:childTnLst>
                                    <p:set>
                                      <p:cBhvr>
                                        <p:cTn id="159" dur="1" fill="hold">
                                          <p:stCondLst>
                                            <p:cond delay="0"/>
                                          </p:stCondLst>
                                        </p:cTn>
                                        <p:tgtEl>
                                          <p:spTgt spid="21"/>
                                        </p:tgtEl>
                                        <p:attrNameLst>
                                          <p:attrName>style.visibility</p:attrName>
                                        </p:attrNameLst>
                                      </p:cBhvr>
                                      <p:to>
                                        <p:strVal val="visible"/>
                                      </p:to>
                                    </p:set>
                                    <p:animEffect transition="in" filter="wipe(left)">
                                      <p:cBhvr>
                                        <p:cTn id="160" dur="500"/>
                                        <p:tgtEl>
                                          <p:spTgt spid="21"/>
                                        </p:tgtEl>
                                      </p:cBhvr>
                                    </p:animEffect>
                                  </p:childTnLst>
                                </p:cTn>
                              </p:par>
                            </p:childTnLst>
                          </p:cTn>
                        </p:par>
                      </p:childTnLst>
                    </p:cTn>
                  </p:par>
                  <p:par>
                    <p:cTn id="161" fill="hold" nodeType="clickPar">
                      <p:stCondLst>
                        <p:cond delay="indefinite"/>
                        <p:cond evt="onBegin" delay="0">
                          <p:tn val="160"/>
                        </p:cond>
                      </p:stCondLst>
                      <p:childTnLst>
                        <p:par>
                          <p:cTn id="162" fill="hold">
                            <p:stCondLst>
                              <p:cond delay="0"/>
                            </p:stCondLst>
                            <p:childTnLst>
                              <p:par>
                                <p:cTn id="163" presetID="22" presetClass="entr" presetSubtype="8" fill="hold" grpId="0" nodeType="clickEffect">
                                  <p:stCondLst>
                                    <p:cond delay="0"/>
                                  </p:stCondLst>
                                  <p:childTnLst>
                                    <p:set>
                                      <p:cBhvr>
                                        <p:cTn id="164" dur="1" fill="hold">
                                          <p:stCondLst>
                                            <p:cond delay="0"/>
                                          </p:stCondLst>
                                        </p:cTn>
                                        <p:tgtEl>
                                          <p:spTgt spid="22"/>
                                        </p:tgtEl>
                                        <p:attrNameLst>
                                          <p:attrName>style.visibility</p:attrName>
                                        </p:attrNameLst>
                                      </p:cBhvr>
                                      <p:to>
                                        <p:strVal val="visible"/>
                                      </p:to>
                                    </p:set>
                                    <p:animEffect transition="in" filter="wipe(left)">
                                      <p:cBhvr>
                                        <p:cTn id="165" dur="500"/>
                                        <p:tgtEl>
                                          <p:spTgt spid="22"/>
                                        </p:tgtEl>
                                      </p:cBhvr>
                                    </p:animEffect>
                                  </p:childTnLst>
                                </p:cTn>
                              </p:par>
                            </p:childTnLst>
                          </p:cTn>
                        </p:par>
                      </p:childTnLst>
                    </p:cTn>
                  </p:par>
                  <p:par>
                    <p:cTn id="166" fill="hold" nodeType="clickPar">
                      <p:stCondLst>
                        <p:cond delay="indefinite"/>
                        <p:cond evt="onBegin" delay="0">
                          <p:tn val="165"/>
                        </p:cond>
                      </p:stCondLst>
                      <p:childTnLst>
                        <p:par>
                          <p:cTn id="167" fill="hold">
                            <p:stCondLst>
                              <p:cond delay="0"/>
                            </p:stCondLst>
                            <p:childTnLst>
                              <p:par>
                                <p:cTn id="168" presetID="22" presetClass="entr" presetSubtype="1" fill="hold" nodeType="clickEffect">
                                  <p:stCondLst>
                                    <p:cond delay="0"/>
                                  </p:stCondLst>
                                  <p:childTnLst>
                                    <p:set>
                                      <p:cBhvr>
                                        <p:cTn id="169" dur="1" fill="hold">
                                          <p:stCondLst>
                                            <p:cond delay="0"/>
                                          </p:stCondLst>
                                        </p:cTn>
                                        <p:tgtEl>
                                          <p:spTgt spid="24"/>
                                        </p:tgtEl>
                                        <p:attrNameLst>
                                          <p:attrName>style.visibility</p:attrName>
                                        </p:attrNameLst>
                                      </p:cBhvr>
                                      <p:to>
                                        <p:strVal val="visible"/>
                                      </p:to>
                                    </p:set>
                                    <p:animEffect transition="in" filter="wipe(up)">
                                      <p:cBhvr>
                                        <p:cTn id="17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P spid="10" grpId="0"/>
      <p:bldP spid="11" grpId="0"/>
      <p:bldP spid="14" grpId="0"/>
      <p:bldP spid="17" grpId="0"/>
      <p:bldP spid="19" grpId="0" animBg="1"/>
      <p:bldP spid="32" grpId="0"/>
      <p:bldP spid="20" grpId="0"/>
      <p:bldP spid="21" grpId="0" animBg="1"/>
      <p:bldP spid="22" grpId="0"/>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617601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二力平衡条件的应用（合力和分力）</a:t>
            </a:r>
            <a:endParaRPr lang="zh-CN" altLang="en-US" sz="2400" b="1">
              <a:solidFill>
                <a:srgbClr val="0070C0"/>
              </a:solidFill>
              <a:latin typeface="微软雅黑" panose="020b0503020204020204" charset="-122"/>
              <a:ea typeface="微软雅黑" panose="020b0503020204020204" charset="-122"/>
            </a:endParaRPr>
          </a:p>
        </p:txBody>
      </p:sp>
      <p:sp>
        <p:nvSpPr>
          <p:cNvPr id="13" name="文本框 12" title=""/>
          <p:cNvSpPr txBox="1"/>
          <p:nvPr>
            <p:custDataLst>
              <p:tags r:id="rId3"/>
            </p:custDataLst>
          </p:nvPr>
        </p:nvSpPr>
        <p:spPr>
          <a:xfrm>
            <a:off x="144780" y="1384300"/>
            <a:ext cx="3221355" cy="304609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【例</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（2023·株洲）</a:t>
            </a:r>
            <a:r>
              <a:rPr sz="1600">
                <a:latin typeface="微软雅黑" panose="020b0503020204020204" charset="-122"/>
                <a:ea typeface="微软雅黑" panose="020b0503020204020204" charset="-122"/>
                <a:cs typeface="微软雅黑" panose="020b0503020204020204" charset="-122"/>
              </a:rPr>
              <a:t>如图是一件静置在水平展台上用橡皮泥制成的艺术品，则艺术品受到的重力和支持力（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大小相等</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支持力较大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重力较大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是一对相互作用力</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39" title=""/>
          <p:cNvPicPr>
            <a:picLocks noChangeAspect="1"/>
          </p:cNvPicPr>
          <p:nvPr/>
        </p:nvPicPr>
        <p:blipFill>
          <a:blip r:embed="rId4"/>
          <a:stretch>
            <a:fillRect/>
          </a:stretch>
        </p:blipFill>
        <p:spPr>
          <a:xfrm>
            <a:off x="563880" y="4558030"/>
            <a:ext cx="1762125" cy="1938655"/>
          </a:xfrm>
          <a:prstGeom prst="rect">
            <a:avLst/>
          </a:prstGeom>
          <a:noFill/>
          <a:ln w="9525">
            <a:noFill/>
          </a:ln>
        </p:spPr>
      </p:pic>
      <p:cxnSp>
        <p:nvCxnSpPr>
          <p:cNvPr id="23" name="直接连接符 22" title=""/>
          <p:cNvCxnSpPr/>
          <p:nvPr>
            <p:custDataLst>
              <p:tags r:id="rId5"/>
            </p:custDataLst>
          </p:nvPr>
        </p:nvCxnSpPr>
        <p:spPr>
          <a:xfrm flipH="1">
            <a:off x="3449320" y="1256665"/>
            <a:ext cx="0" cy="568007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custDataLst>
              <p:tags r:id="rId6"/>
            </p:custDataLst>
          </p:nvPr>
        </p:nvSpPr>
        <p:spPr>
          <a:xfrm>
            <a:off x="3532505" y="1384300"/>
            <a:ext cx="8465820" cy="230695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（2023·益阳）</a:t>
            </a:r>
            <a:r>
              <a:rPr sz="1600">
                <a:latin typeface="微软雅黑" panose="020b0503020204020204" charset="-122"/>
                <a:ea typeface="微软雅黑" panose="020b0503020204020204" charset="-122"/>
                <a:cs typeface="微软雅黑" panose="020b0503020204020204" charset="-122"/>
              </a:rPr>
              <a:t>如图所示，人骑在马背上，人和马均处于静止状态。下列说法正确的是（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地面对马的支持力和马受到的重力是一对平衡力；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马对地面的压力和地面对马的支持力是一对平衡力；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马对人的支持力和人受到的重力是一对相互作用力；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地面对马的支持力大小等于人和马受到的重力之和</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44" title=""/>
          <p:cNvPicPr>
            <a:picLocks noChangeAspect="1"/>
          </p:cNvPicPr>
          <p:nvPr/>
        </p:nvPicPr>
        <p:blipFill>
          <a:blip r:embed="rId7"/>
          <a:stretch>
            <a:fillRect/>
          </a:stretch>
        </p:blipFill>
        <p:spPr>
          <a:xfrm>
            <a:off x="10022840" y="2032635"/>
            <a:ext cx="1233170" cy="1593850"/>
          </a:xfrm>
          <a:prstGeom prst="rect">
            <a:avLst/>
          </a:prstGeom>
          <a:noFill/>
          <a:ln w="9525">
            <a:noFill/>
          </a:ln>
        </p:spPr>
      </p:pic>
      <p:cxnSp>
        <p:nvCxnSpPr>
          <p:cNvPr id="30" name="直接连接符 29" title=""/>
          <p:cNvCxnSpPr/>
          <p:nvPr>
            <p:custDataLst>
              <p:tags r:id="rId8"/>
            </p:custDataLst>
          </p:nvPr>
        </p:nvCxnSpPr>
        <p:spPr>
          <a:xfrm>
            <a:off x="3467100" y="3740785"/>
            <a:ext cx="872744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7" name="文本框 6" title=""/>
          <p:cNvSpPr txBox="1"/>
          <p:nvPr>
            <p:custDataLst>
              <p:tags r:id="rId9"/>
            </p:custDataLst>
          </p:nvPr>
        </p:nvSpPr>
        <p:spPr>
          <a:xfrm>
            <a:off x="3659505" y="3868420"/>
            <a:ext cx="8465820" cy="267652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（2023·潜江、天门、仙桃）</a:t>
            </a:r>
            <a:r>
              <a:rPr sz="1600">
                <a:latin typeface="微软雅黑" panose="020b0503020204020204" charset="-122"/>
                <a:ea typeface="微软雅黑" panose="020b0503020204020204" charset="-122"/>
                <a:cs typeface="微软雅黑" panose="020b0503020204020204" charset="-122"/>
              </a:rPr>
              <a:t>水平桌面上有物体A、B。如图甲，A在</a:t>
            </a:r>
            <a:r>
              <a:rPr lang="en-US" sz="1600">
                <a:latin typeface="微软雅黑" panose="020b0503020204020204" charset="-122"/>
                <a:ea typeface="微软雅黑" panose="020b0503020204020204" charset="-122"/>
                <a:cs typeface="微软雅黑" panose="020b0503020204020204" charset="-122"/>
              </a:rPr>
              <a:t>F</a:t>
            </a:r>
            <a:r>
              <a:rPr lang="en-US"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的作用下向左做匀速直线运动：如图乙，A、B用轻绳水平连接，在F</a:t>
            </a:r>
            <a:r>
              <a:rPr lang="en-US"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和</a:t>
            </a:r>
            <a:r>
              <a:rPr lang="en-US" sz="1600">
                <a:latin typeface="微软雅黑" panose="020b0503020204020204" charset="-122"/>
                <a:ea typeface="微软雅黑" panose="020b0503020204020204" charset="-122"/>
                <a:cs typeface="微软雅黑" panose="020b0503020204020204" charset="-122"/>
              </a:rPr>
              <a:t>F</a:t>
            </a:r>
            <a:r>
              <a:rPr lang="en-US"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共同作用下一起向右做匀速直线运动，水平拉力</a:t>
            </a:r>
            <a:r>
              <a:rPr lang="en-US" sz="1600">
                <a:latin typeface="微软雅黑" panose="020b0503020204020204" charset="-122"/>
                <a:ea typeface="微软雅黑" panose="020b0503020204020204" charset="-122"/>
                <a:cs typeface="微软雅黑" panose="020b0503020204020204" charset="-122"/>
              </a:rPr>
              <a:t>F</a:t>
            </a:r>
            <a:r>
              <a:rPr lang="en-US" sz="1600" baseline="-25000">
                <a:latin typeface="微软雅黑" panose="020b0503020204020204" charset="-122"/>
                <a:ea typeface="微软雅黑" panose="020b0503020204020204" charset="-122"/>
                <a:cs typeface="微软雅黑" panose="020b0503020204020204" charset="-122"/>
              </a:rPr>
              <a:t>1</a:t>
            </a:r>
            <a:r>
              <a:rPr lang="en-US" sz="1600">
                <a:latin typeface="微软雅黑" panose="020b0503020204020204" charset="-122"/>
                <a:ea typeface="微软雅黑" panose="020b0503020204020204" charset="-122"/>
                <a:cs typeface="微软雅黑" panose="020b0503020204020204" charset="-122"/>
              </a:rPr>
              <a:t>=6N</a:t>
            </a:r>
            <a:r>
              <a:rPr sz="1600">
                <a:latin typeface="微软雅黑" panose="020b0503020204020204" charset="-122"/>
                <a:ea typeface="微软雅黑" panose="020b0503020204020204" charset="-122"/>
                <a:cs typeface="微软雅黑" panose="020b0503020204020204" charset="-122"/>
              </a:rPr>
              <a:t>、</a:t>
            </a:r>
            <a:r>
              <a:rPr lang="en-US" sz="1600">
                <a:latin typeface="微软雅黑" panose="020b0503020204020204" charset="-122"/>
                <a:ea typeface="微软雅黑" panose="020b0503020204020204" charset="-122"/>
                <a:cs typeface="微软雅黑" panose="020b0503020204020204" charset="-122"/>
              </a:rPr>
              <a:t>F</a:t>
            </a:r>
            <a:r>
              <a:rPr lang="en-US" sz="1600" baseline="-25000">
                <a:latin typeface="微软雅黑" panose="020b0503020204020204" charset="-122"/>
                <a:ea typeface="微软雅黑" panose="020b0503020204020204" charset="-122"/>
                <a:cs typeface="微软雅黑" panose="020b0503020204020204" charset="-122"/>
              </a:rPr>
              <a:t>2</a:t>
            </a:r>
            <a:r>
              <a:rPr lang="en-US" sz="1600">
                <a:latin typeface="微软雅黑" panose="020b0503020204020204" charset="-122"/>
                <a:ea typeface="微软雅黑" panose="020b0503020204020204" charset="-122"/>
                <a:cs typeface="微软雅黑" panose="020b0503020204020204" charset="-122"/>
              </a:rPr>
              <a:t>=20N</a:t>
            </a:r>
            <a:r>
              <a:rPr lang="zh-CN" altLang="en-US" sz="1600">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图乙中，下列说法正确的是（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A与桌面的摩擦力方向向右；</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A与桌面的摩擦力为14N；</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B与桌面的摩擦力为8N；</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绳子的拉力为6N</a:t>
            </a:r>
            <a:endParaRPr sz="1600">
              <a:latin typeface="微软雅黑" panose="020b0503020204020204" charset="-122"/>
              <a:ea typeface="微软雅黑" panose="020b0503020204020204" charset="-122"/>
              <a:cs typeface="微软雅黑" panose="020b0503020204020204" charset="-122"/>
            </a:endParaRPr>
          </a:p>
        </p:txBody>
      </p:sp>
      <p:pic>
        <p:nvPicPr>
          <p:cNvPr id="9" name="图片 19" title=""/>
          <p:cNvPicPr>
            <a:picLocks noChangeAspect="1"/>
          </p:cNvPicPr>
          <p:nvPr/>
        </p:nvPicPr>
        <p:blipFill>
          <a:blip r:embed="rId10"/>
          <a:stretch>
            <a:fillRect/>
          </a:stretch>
        </p:blipFill>
        <p:spPr>
          <a:xfrm>
            <a:off x="7003415" y="5019040"/>
            <a:ext cx="4994910" cy="1330325"/>
          </a:xfrm>
          <a:prstGeom prst="rect">
            <a:avLst/>
          </a:prstGeom>
          <a:noFill/>
          <a:ln w="9525">
            <a:noFill/>
          </a:ln>
        </p:spPr>
      </p:pic>
      <p:sp>
        <p:nvSpPr>
          <p:cNvPr id="20" name="文本框 19" title=""/>
          <p:cNvSpPr txBox="1"/>
          <p:nvPr>
            <p:custDataLst>
              <p:tags r:id="rId11"/>
            </p:custDataLst>
          </p:nvPr>
        </p:nvSpPr>
        <p:spPr>
          <a:xfrm>
            <a:off x="4027805" y="1086485"/>
            <a:ext cx="7969885" cy="33718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二力平衡条件：</a:t>
            </a:r>
            <a:r>
              <a:rPr sz="1600">
                <a:solidFill>
                  <a:schemeClr val="accent3">
                    <a:lumMod val="75000"/>
                  </a:schemeClr>
                </a:solidFill>
                <a:latin typeface="微软雅黑" panose="020b0503020204020204" charset="-122"/>
                <a:ea typeface="微软雅黑" panose="020b0503020204020204" charset="-122"/>
                <a:cs typeface="微软雅黑" panose="020b0503020204020204" charset="-122"/>
                <a:sym typeface="+mn-ea"/>
              </a:rPr>
              <a:t>作用在同一物体上的两个力，大小相等、方向相反，并且在同一直线上</a:t>
            </a:r>
            <a:endParaRPr lang="zh-CN" sz="1600">
              <a:solidFill>
                <a:schemeClr val="accent3">
                  <a:lumMod val="7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8" name="文本框 17" title=""/>
          <p:cNvSpPr txBox="1"/>
          <p:nvPr>
            <p:custDataLst>
              <p:tags r:id="rId12"/>
            </p:custDataLst>
          </p:nvPr>
        </p:nvSpPr>
        <p:spPr>
          <a:xfrm>
            <a:off x="1502410" y="2633345"/>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
        <p:nvSpPr>
          <p:cNvPr id="16" name="文本框 15" title=""/>
          <p:cNvSpPr txBox="1"/>
          <p:nvPr>
            <p:custDataLst>
              <p:tags r:id="rId13"/>
            </p:custDataLst>
          </p:nvPr>
        </p:nvSpPr>
        <p:spPr>
          <a:xfrm>
            <a:off x="8398510" y="2566035"/>
            <a:ext cx="132270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相互作用力</a:t>
            </a:r>
            <a:endParaRPr lang="zh-CN" altLang="en-US" sz="1600">
              <a:solidFill>
                <a:srgbClr val="FF0000"/>
              </a:solidFill>
              <a:latin typeface="微软雅黑" panose="020b0503020204020204" charset="-122"/>
              <a:ea typeface="微软雅黑" panose="020b0503020204020204" charset="-122"/>
            </a:endParaRPr>
          </a:p>
        </p:txBody>
      </p:sp>
      <p:sp>
        <p:nvSpPr>
          <p:cNvPr id="10" name="文本框 9" title=""/>
          <p:cNvSpPr txBox="1"/>
          <p:nvPr>
            <p:custDataLst>
              <p:tags r:id="rId14"/>
            </p:custDataLst>
          </p:nvPr>
        </p:nvSpPr>
        <p:spPr>
          <a:xfrm>
            <a:off x="4448175" y="1864995"/>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15"/>
            </p:custDataLst>
          </p:nvPr>
        </p:nvSpPr>
        <p:spPr>
          <a:xfrm>
            <a:off x="5680710" y="6349365"/>
            <a:ext cx="6318250" cy="58356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考虑两个因素：一、影响摩擦力大小的因素；二、物体处于平衡状态时，平衡力是什么</a:t>
            </a:r>
            <a:endParaRPr lang="zh-CN" altLang="en-US" sz="16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16"/>
            </p:custDataLst>
          </p:nvPr>
        </p:nvSpPr>
        <p:spPr>
          <a:xfrm>
            <a:off x="9935210" y="474916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left)">
                                      <p:cBhvr>
                                        <p:cTn id="25" dur="500"/>
                                        <p:tgtEl>
                                          <p:spTgt spid="13">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wipe(left)">
                                      <p:cBhvr>
                                        <p:cTn id="30" dur="500"/>
                                        <p:tgtEl>
                                          <p:spTgt spid="13">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wipe(left)">
                                      <p:cBhvr>
                                        <p:cTn id="35" dur="500"/>
                                        <p:tgtEl>
                                          <p:spTgt spid="13">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xEl>
                                              <p:pRg st="4" end="4"/>
                                            </p:txEl>
                                          </p:spTgt>
                                        </p:tgtEl>
                                        <p:attrNameLst>
                                          <p:attrName>style.visibility</p:attrName>
                                        </p:attrNameLst>
                                      </p:cBhvr>
                                      <p:to>
                                        <p:strVal val="visible"/>
                                      </p:to>
                                    </p:set>
                                    <p:animEffect transition="in" filter="wipe(left)">
                                      <p:cBhvr>
                                        <p:cTn id="40" dur="500"/>
                                        <p:tgtEl>
                                          <p:spTgt spid="13">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6">
                                            <p:txEl>
                                              <p:pRg st="0" end="0"/>
                                            </p:txEl>
                                          </p:spTgt>
                                        </p:tgtEl>
                                        <p:attrNameLst>
                                          <p:attrName>style.visibility</p:attrName>
                                        </p:attrNameLst>
                                      </p:cBhvr>
                                      <p:to>
                                        <p:strVal val="visible"/>
                                      </p:to>
                                    </p:set>
                                    <p:animEffect transition="in" filter="wipe(left)">
                                      <p:cBhvr>
                                        <p:cTn id="50" dur="500"/>
                                        <p:tgtEl>
                                          <p:spTgt spid="26">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arn(inVertical)">
                                      <p:cBhvr>
                                        <p:cTn id="55" dur="500"/>
                                        <p:tgtEl>
                                          <p:spTgt spid="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6">
                                            <p:txEl>
                                              <p:pRg st="1" end="1"/>
                                            </p:txEl>
                                          </p:spTgt>
                                        </p:tgtEl>
                                        <p:attrNameLst>
                                          <p:attrName>style.visibility</p:attrName>
                                        </p:attrNameLst>
                                      </p:cBhvr>
                                      <p:to>
                                        <p:strVal val="visible"/>
                                      </p:to>
                                    </p:set>
                                    <p:animEffect transition="in" filter="wipe(left)">
                                      <p:cBhvr>
                                        <p:cTn id="60" dur="500"/>
                                        <p:tgtEl>
                                          <p:spTgt spid="26">
                                            <p:txEl>
                                              <p:pRg st="1" end="1"/>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6">
                                            <p:txEl>
                                              <p:pRg st="2" end="2"/>
                                            </p:txEl>
                                          </p:spTgt>
                                        </p:tgtEl>
                                        <p:attrNameLst>
                                          <p:attrName>style.visibility</p:attrName>
                                        </p:attrNameLst>
                                      </p:cBhvr>
                                      <p:to>
                                        <p:strVal val="visible"/>
                                      </p:to>
                                    </p:set>
                                    <p:animEffect transition="in" filter="wipe(left)">
                                      <p:cBhvr>
                                        <p:cTn id="65" dur="500"/>
                                        <p:tgtEl>
                                          <p:spTgt spid="26">
                                            <p:txEl>
                                              <p:pRg st="2" end="2"/>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6">
                                            <p:txEl>
                                              <p:pRg st="3" end="3"/>
                                            </p:txEl>
                                          </p:spTgt>
                                        </p:tgtEl>
                                        <p:attrNameLst>
                                          <p:attrName>style.visibility</p:attrName>
                                        </p:attrNameLst>
                                      </p:cBhvr>
                                      <p:to>
                                        <p:strVal val="visible"/>
                                      </p:to>
                                    </p:set>
                                    <p:animEffect transition="in" filter="wipe(left)">
                                      <p:cBhvr>
                                        <p:cTn id="70" dur="500"/>
                                        <p:tgtEl>
                                          <p:spTgt spid="26">
                                            <p:txEl>
                                              <p:pRg st="3" end="3"/>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6">
                                            <p:txEl>
                                              <p:pRg st="4" end="4"/>
                                            </p:txEl>
                                          </p:spTgt>
                                        </p:tgtEl>
                                        <p:attrNameLst>
                                          <p:attrName>style.visibility</p:attrName>
                                        </p:attrNameLst>
                                      </p:cBhvr>
                                      <p:to>
                                        <p:strVal val="visible"/>
                                      </p:to>
                                    </p:set>
                                    <p:animEffect transition="in" filter="wipe(left)">
                                      <p:cBhvr>
                                        <p:cTn id="75" dur="500"/>
                                        <p:tgtEl>
                                          <p:spTgt spid="26">
                                            <p:txEl>
                                              <p:pRg st="4" end="4"/>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wipe(left)">
                                      <p:cBhvr>
                                        <p:cTn id="80" dur="500"/>
                                        <p:tgtEl>
                                          <p:spTgt spid="30"/>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7">
                                            <p:txEl>
                                              <p:pRg st="0" end="0"/>
                                            </p:txEl>
                                          </p:spTgt>
                                        </p:tgtEl>
                                        <p:attrNameLst>
                                          <p:attrName>style.visibility</p:attrName>
                                        </p:attrNameLst>
                                      </p:cBhvr>
                                      <p:to>
                                        <p:strVal val="visible"/>
                                      </p:to>
                                    </p:set>
                                    <p:animEffect transition="in" filter="wipe(left)">
                                      <p:cBhvr>
                                        <p:cTn id="85" dur="500"/>
                                        <p:tgtEl>
                                          <p:spTgt spid="7">
                                            <p:txEl>
                                              <p:pRg st="0" end="0"/>
                                            </p:txEl>
                                          </p:spTgt>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barn(inVertical)">
                                      <p:cBhvr>
                                        <p:cTn id="90" dur="500"/>
                                        <p:tgtEl>
                                          <p:spTgt spid="9"/>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7">
                                            <p:txEl>
                                              <p:pRg st="1" end="1"/>
                                            </p:txEl>
                                          </p:spTgt>
                                        </p:tgtEl>
                                        <p:attrNameLst>
                                          <p:attrName>style.visibility</p:attrName>
                                        </p:attrNameLst>
                                      </p:cBhvr>
                                      <p:to>
                                        <p:strVal val="visible"/>
                                      </p:to>
                                    </p:set>
                                    <p:animEffect transition="in" filter="wipe(left)">
                                      <p:cBhvr>
                                        <p:cTn id="95" dur="500"/>
                                        <p:tgtEl>
                                          <p:spTgt spid="7">
                                            <p:txEl>
                                              <p:pRg st="1" end="1"/>
                                            </p:txEl>
                                          </p:spTgt>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7">
                                            <p:txEl>
                                              <p:pRg st="2" end="2"/>
                                            </p:txEl>
                                          </p:spTgt>
                                        </p:tgtEl>
                                        <p:attrNameLst>
                                          <p:attrName>style.visibility</p:attrName>
                                        </p:attrNameLst>
                                      </p:cBhvr>
                                      <p:to>
                                        <p:strVal val="visible"/>
                                      </p:to>
                                    </p:set>
                                    <p:animEffect transition="in" filter="wipe(left)">
                                      <p:cBhvr>
                                        <p:cTn id="100" dur="500"/>
                                        <p:tgtEl>
                                          <p:spTgt spid="7">
                                            <p:txEl>
                                              <p:pRg st="2" end="2"/>
                                            </p:txEl>
                                          </p:spTgt>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7">
                                            <p:txEl>
                                              <p:pRg st="3" end="3"/>
                                            </p:txEl>
                                          </p:spTgt>
                                        </p:tgtEl>
                                        <p:attrNameLst>
                                          <p:attrName>style.visibility</p:attrName>
                                        </p:attrNameLst>
                                      </p:cBhvr>
                                      <p:to>
                                        <p:strVal val="visible"/>
                                      </p:to>
                                    </p:set>
                                    <p:animEffect transition="in" filter="wipe(left)">
                                      <p:cBhvr>
                                        <p:cTn id="105" dur="500"/>
                                        <p:tgtEl>
                                          <p:spTgt spid="7">
                                            <p:txEl>
                                              <p:pRg st="3" end="3"/>
                                            </p:txEl>
                                          </p:spTgt>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7">
                                            <p:txEl>
                                              <p:pRg st="4" end="4"/>
                                            </p:txEl>
                                          </p:spTgt>
                                        </p:tgtEl>
                                        <p:attrNameLst>
                                          <p:attrName>style.visibility</p:attrName>
                                        </p:attrNameLst>
                                      </p:cBhvr>
                                      <p:to>
                                        <p:strVal val="visible"/>
                                      </p:to>
                                    </p:set>
                                    <p:animEffect transition="in" filter="wipe(left)">
                                      <p:cBhvr>
                                        <p:cTn id="110" dur="500"/>
                                        <p:tgtEl>
                                          <p:spTgt spid="7">
                                            <p:txEl>
                                              <p:pRg st="4" end="4"/>
                                            </p:txEl>
                                          </p:spTgt>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wipe(left)">
                                      <p:cBhvr>
                                        <p:cTn id="115" dur="500"/>
                                        <p:tgtEl>
                                          <p:spTgt spid="20"/>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wipe(up)">
                                      <p:cBhvr>
                                        <p:cTn id="120" dur="500"/>
                                        <p:tgtEl>
                                          <p:spTgt spid="18"/>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16"/>
                                        </p:tgtEl>
                                        <p:attrNameLst>
                                          <p:attrName>style.visibility</p:attrName>
                                        </p:attrNameLst>
                                      </p:cBhvr>
                                      <p:to>
                                        <p:strVal val="visible"/>
                                      </p:to>
                                    </p:set>
                                    <p:animEffect transition="in" filter="wipe(left)">
                                      <p:cBhvr>
                                        <p:cTn id="125" dur="500"/>
                                        <p:tgtEl>
                                          <p:spTgt spid="16"/>
                                        </p:tgtEl>
                                      </p:cBhvr>
                                    </p:animEffec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ntr" presetSubtype="1" fill="hold" nodeType="clickEffect">
                                  <p:stCondLst>
                                    <p:cond delay="0"/>
                                  </p:stCondLst>
                                  <p:childTnLst>
                                    <p:set>
                                      <p:cBhvr>
                                        <p:cTn id="129" dur="1" fill="hold">
                                          <p:stCondLst>
                                            <p:cond delay="0"/>
                                          </p:stCondLst>
                                        </p:cTn>
                                        <p:tgtEl>
                                          <p:spTgt spid="10"/>
                                        </p:tgtEl>
                                        <p:attrNameLst>
                                          <p:attrName>style.visibility</p:attrName>
                                        </p:attrNameLst>
                                      </p:cBhvr>
                                      <p:to>
                                        <p:strVal val="visible"/>
                                      </p:to>
                                    </p:set>
                                    <p:animEffect transition="in" filter="wipe(up)">
                                      <p:cBhvr>
                                        <p:cTn id="130" dur="500"/>
                                        <p:tgtEl>
                                          <p:spTgt spid="10"/>
                                        </p:tgtEl>
                                      </p:cBhvr>
                                    </p:animEffec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11"/>
                                        </p:tgtEl>
                                        <p:attrNameLst>
                                          <p:attrName>style.visibility</p:attrName>
                                        </p:attrNameLst>
                                      </p:cBhvr>
                                      <p:to>
                                        <p:strVal val="visible"/>
                                      </p:to>
                                    </p:set>
                                    <p:animEffect transition="in" filter="wipe(left)">
                                      <p:cBhvr>
                                        <p:cTn id="135" dur="500"/>
                                        <p:tgtEl>
                                          <p:spTgt spid="11"/>
                                        </p:tgtEl>
                                      </p:cBhvr>
                                    </p:animEffec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22" presetClass="entr" presetSubtype="1" fill="hold" nodeType="clickEffect">
                                  <p:stCondLst>
                                    <p:cond delay="0"/>
                                  </p:stCondLst>
                                  <p:childTnLst>
                                    <p:set>
                                      <p:cBhvr>
                                        <p:cTn id="139" dur="1" fill="hold">
                                          <p:stCondLst>
                                            <p:cond delay="0"/>
                                          </p:stCondLst>
                                        </p:cTn>
                                        <p:tgtEl>
                                          <p:spTgt spid="14"/>
                                        </p:tgtEl>
                                        <p:attrNameLst>
                                          <p:attrName>style.visibility</p:attrName>
                                        </p:attrNameLst>
                                      </p:cBhvr>
                                      <p:to>
                                        <p:strVal val="visible"/>
                                      </p:to>
                                    </p:set>
                                    <p:animEffect transition="in" filter="wipe(up)">
                                      <p:cBhvr>
                                        <p:cTn id="1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16" grpId="0"/>
      <p:bldP spid="11" grpId="0"/>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24561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探究二力平衡条件</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3" name="文本框 12" title=""/>
          <p:cNvSpPr txBox="1"/>
          <p:nvPr>
            <p:custDataLst>
              <p:tags r:id="rId4"/>
            </p:custDataLst>
          </p:nvPr>
        </p:nvSpPr>
        <p:spPr>
          <a:xfrm>
            <a:off x="144780" y="1282700"/>
            <a:ext cx="6699250" cy="415417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【例</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3</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（2023·绥化）</a:t>
            </a:r>
            <a:r>
              <a:rPr sz="1600">
                <a:latin typeface="微软雅黑" panose="020b0503020204020204" charset="-122"/>
                <a:ea typeface="微软雅黑" panose="020b0503020204020204" charset="-122"/>
                <a:cs typeface="微软雅黑" panose="020b0503020204020204" charset="-122"/>
              </a:rPr>
              <a:t>如图是“探究二力平衡条件”的实验装置。</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（1）把小车放在比较光滑的水平桌面上，用手按住小车不动，在两托盘中放入质量相等的砝码，放手后小车静止；在两托盘中放入质量不相等的砝码，放手后小车运动，这说明相互平衡的两个力</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。用手按住小车不动，把两个托盘放在小车的同一侧，放入质量相等的砝码，放手后小车运动，这说明相互平衡的两个力______；</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（2）把小车放在水平桌面上，保持两托盘砝码质量相等，使小车静止，将小车扭转一个角度后释放，观察到小车______，这说明相互平衡的两个力作用在______；</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（3）实验中为了减小摩擦力对实验的影响，应选择质量较______的砝码进行实验。（选填“大”或“小”）</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00055" title=""/>
          <p:cNvPicPr>
            <a:picLocks noChangeAspect="1"/>
          </p:cNvPicPr>
          <p:nvPr/>
        </p:nvPicPr>
        <p:blipFill>
          <a:blip r:embed="rId5"/>
          <a:stretch>
            <a:fillRect/>
          </a:stretch>
        </p:blipFill>
        <p:spPr>
          <a:xfrm>
            <a:off x="4300855" y="5175885"/>
            <a:ext cx="2345690" cy="1363980"/>
          </a:xfrm>
          <a:prstGeom prst="rect">
            <a:avLst/>
          </a:prstGeom>
          <a:noFill/>
          <a:ln w="9525">
            <a:noFill/>
          </a:ln>
        </p:spPr>
      </p:pic>
      <p:cxnSp>
        <p:nvCxnSpPr>
          <p:cNvPr id="23" name="直接连接符 22" title=""/>
          <p:cNvCxnSpPr/>
          <p:nvPr>
            <p:custDataLst>
              <p:tags r:id="rId6"/>
            </p:custDataLst>
          </p:nvPr>
        </p:nvCxnSpPr>
        <p:spPr>
          <a:xfrm flipH="1">
            <a:off x="6903720" y="1256665"/>
            <a:ext cx="0" cy="568007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custDataLst>
              <p:tags r:id="rId7"/>
            </p:custDataLst>
          </p:nvPr>
        </p:nvSpPr>
        <p:spPr>
          <a:xfrm>
            <a:off x="6964045" y="1282700"/>
            <a:ext cx="5139055" cy="378460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3-1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（2023·成都）</a:t>
            </a:r>
            <a:r>
              <a:rPr sz="1600">
                <a:latin typeface="微软雅黑" panose="020b0503020204020204" charset="-122"/>
                <a:ea typeface="微软雅黑" panose="020b0503020204020204" charset="-122"/>
                <a:cs typeface="微软雅黑" panose="020b0503020204020204" charset="-122"/>
              </a:rPr>
              <a:t>如图所示，是探究“二力平衡的条件”实验，小车置于水平桌面，两端的轻质细绳绕过定滑轮挂有等重钩码。</a:t>
            </a:r>
            <a:r>
              <a:rPr sz="1600">
                <a:latin typeface="微软雅黑" panose="020b0503020204020204" charset="-122"/>
                <a:ea typeface="微软雅黑" panose="020b0503020204020204" charset="-122"/>
                <a:cs typeface="微软雅黑" panose="020b0503020204020204" charset="-122"/>
                <a:sym typeface="+mn-ea"/>
              </a:rPr>
              <a:t>F</a:t>
            </a:r>
            <a:r>
              <a:rPr lang="en-US" sz="1600" baseline="-25000">
                <a:latin typeface="微软雅黑" panose="020b0503020204020204" charset="-122"/>
                <a:ea typeface="微软雅黑" panose="020b0503020204020204" charset="-122"/>
                <a:cs typeface="微软雅黑" panose="020b0503020204020204" charset="-122"/>
                <a:sym typeface="+mn-ea"/>
              </a:rPr>
              <a:t>1</a:t>
            </a:r>
            <a:r>
              <a:rPr sz="1600">
                <a:latin typeface="微软雅黑" panose="020b0503020204020204" charset="-122"/>
                <a:ea typeface="微软雅黑" panose="020b0503020204020204" charset="-122"/>
                <a:cs typeface="微软雅黑" panose="020b0503020204020204" charset="-122"/>
              </a:rPr>
              <a:t>是小车受到的向左的拉力，</a:t>
            </a:r>
            <a:r>
              <a:rPr lang="en-US" sz="1600">
                <a:latin typeface="微软雅黑" panose="020b0503020204020204" charset="-122"/>
                <a:ea typeface="微软雅黑" panose="020b0503020204020204" charset="-122"/>
                <a:cs typeface="微软雅黑" panose="020b0503020204020204" charset="-122"/>
                <a:sym typeface="+mn-ea"/>
              </a:rPr>
              <a:t>F</a:t>
            </a:r>
            <a:r>
              <a:rPr lang="en-US" sz="1600" baseline="-25000">
                <a:latin typeface="微软雅黑" panose="020b0503020204020204" charset="-122"/>
                <a:ea typeface="微软雅黑" panose="020b0503020204020204" charset="-122"/>
                <a:cs typeface="微软雅黑" panose="020b0503020204020204" charset="-122"/>
                <a:sym typeface="+mn-ea"/>
              </a:rPr>
              <a:t>2</a:t>
            </a:r>
            <a:r>
              <a:rPr sz="1600">
                <a:latin typeface="微软雅黑" panose="020b0503020204020204" charset="-122"/>
                <a:ea typeface="微软雅黑" panose="020b0503020204020204" charset="-122"/>
                <a:cs typeface="微软雅黑" panose="020b0503020204020204" charset="-122"/>
              </a:rPr>
              <a:t>是小车受到的向右的拉力，</a:t>
            </a:r>
            <a:r>
              <a:rPr sz="1600">
                <a:latin typeface="微软雅黑" panose="020b0503020204020204" charset="-122"/>
                <a:ea typeface="微软雅黑" panose="020b0503020204020204" charset="-122"/>
                <a:cs typeface="微软雅黑" panose="020b0503020204020204" charset="-122"/>
                <a:sym typeface="+mn-ea"/>
              </a:rPr>
              <a:t>F</a:t>
            </a:r>
            <a:r>
              <a:rPr lang="en-US" sz="1600" baseline="-25000">
                <a:latin typeface="微软雅黑" panose="020b0503020204020204" charset="-122"/>
                <a:ea typeface="微软雅黑" panose="020b0503020204020204" charset="-122"/>
                <a:cs typeface="微软雅黑" panose="020b0503020204020204" charset="-122"/>
                <a:sym typeface="+mn-ea"/>
              </a:rPr>
              <a:t>1</a:t>
            </a:r>
            <a:r>
              <a:rPr sz="1600">
                <a:latin typeface="微软雅黑" panose="020b0503020204020204" charset="-122"/>
                <a:ea typeface="微软雅黑" panose="020b0503020204020204" charset="-122"/>
                <a:cs typeface="微软雅黑" panose="020b0503020204020204" charset="-122"/>
              </a:rPr>
              <a:t>与</a:t>
            </a:r>
            <a:r>
              <a:rPr lang="en-US" sz="1600">
                <a:latin typeface="微软雅黑" panose="020b0503020204020204" charset="-122"/>
                <a:ea typeface="微软雅黑" panose="020b0503020204020204" charset="-122"/>
                <a:cs typeface="微软雅黑" panose="020b0503020204020204" charset="-122"/>
                <a:sym typeface="+mn-ea"/>
              </a:rPr>
              <a:t>F</a:t>
            </a:r>
            <a:r>
              <a:rPr lang="en-US" sz="1600" baseline="-25000">
                <a:latin typeface="微软雅黑" panose="020b0503020204020204" charset="-122"/>
                <a:ea typeface="微软雅黑" panose="020b0503020204020204" charset="-122"/>
                <a:cs typeface="微软雅黑" panose="020b0503020204020204" charset="-122"/>
                <a:sym typeface="+mn-ea"/>
              </a:rPr>
              <a:t>2</a:t>
            </a:r>
            <a:r>
              <a:rPr sz="1600">
                <a:latin typeface="微软雅黑" panose="020b0503020204020204" charset="-122"/>
                <a:ea typeface="微软雅黑" panose="020b0503020204020204" charset="-122"/>
                <a:cs typeface="微软雅黑" panose="020b0503020204020204" charset="-122"/>
              </a:rPr>
              <a:t>在同一水平直线上。下列说法</a:t>
            </a:r>
            <a:r>
              <a:rPr sz="1600" u="dottedHeavy">
                <a:solidFill>
                  <a:schemeClr val="tx1"/>
                </a:solidFill>
                <a:uFillTx/>
                <a:latin typeface="微软雅黑" panose="020b0503020204020204" charset="-122"/>
                <a:ea typeface="微软雅黑" panose="020b0503020204020204" charset="-122"/>
                <a:cs typeface="微软雅黑" panose="020b0503020204020204" charset="-122"/>
              </a:rPr>
              <a:t>不正确</a:t>
            </a:r>
            <a:r>
              <a:rPr sz="1600">
                <a:latin typeface="微软雅黑" panose="020b0503020204020204" charset="-122"/>
                <a:ea typeface="微软雅黑" panose="020b0503020204020204" charset="-122"/>
                <a:cs typeface="微软雅黑" panose="020b0503020204020204" charset="-122"/>
              </a:rPr>
              <a:t>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因为摩擦可忽略，小车在水平方向上只受到</a:t>
            </a:r>
            <a:r>
              <a:rPr sz="1600">
                <a:latin typeface="微软雅黑" panose="020b0503020204020204" charset="-122"/>
                <a:ea typeface="微软雅黑" panose="020b0503020204020204" charset="-122"/>
                <a:cs typeface="微软雅黑" panose="020b0503020204020204" charset="-122"/>
                <a:sym typeface="+mn-ea"/>
              </a:rPr>
              <a:t>F</a:t>
            </a:r>
            <a:r>
              <a:rPr lang="en-US" sz="1600" baseline="-25000">
                <a:latin typeface="微软雅黑" panose="020b0503020204020204" charset="-122"/>
                <a:ea typeface="微软雅黑" panose="020b0503020204020204" charset="-122"/>
                <a:cs typeface="微软雅黑" panose="020b0503020204020204" charset="-122"/>
                <a:sym typeface="+mn-ea"/>
              </a:rPr>
              <a:t>1</a:t>
            </a:r>
            <a:r>
              <a:rPr sz="1600">
                <a:latin typeface="微软雅黑" panose="020b0503020204020204" charset="-122"/>
                <a:ea typeface="微软雅黑" panose="020b0503020204020204" charset="-122"/>
                <a:cs typeface="微软雅黑" panose="020b0503020204020204" charset="-122"/>
              </a:rPr>
              <a:t>、</a:t>
            </a:r>
            <a:r>
              <a:rPr lang="en-US" sz="1600">
                <a:latin typeface="微软雅黑" panose="020b0503020204020204" charset="-122"/>
                <a:ea typeface="微软雅黑" panose="020b0503020204020204" charset="-122"/>
                <a:cs typeface="微软雅黑" panose="020b0503020204020204" charset="-122"/>
                <a:sym typeface="+mn-ea"/>
              </a:rPr>
              <a:t>F</a:t>
            </a:r>
            <a:r>
              <a:rPr lang="en-US" sz="1600" baseline="-25000">
                <a:latin typeface="微软雅黑" panose="020b0503020204020204" charset="-122"/>
                <a:ea typeface="微软雅黑" panose="020b0503020204020204" charset="-122"/>
                <a:cs typeface="微软雅黑" panose="020b0503020204020204" charset="-122"/>
                <a:sym typeface="+mn-ea"/>
              </a:rPr>
              <a:t>2</a:t>
            </a:r>
            <a:r>
              <a:rPr sz="1600">
                <a:latin typeface="微软雅黑" panose="020b0503020204020204" charset="-122"/>
                <a:ea typeface="微软雅黑" panose="020b0503020204020204" charset="-122"/>
                <a:cs typeface="微软雅黑" panose="020b0503020204020204" charset="-122"/>
              </a:rPr>
              <a:t>作用；</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增减钩码个数，是探究二力大小对小车平衡的影响；</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a:t>
            </a:r>
            <a:r>
              <a:rPr sz="1600">
                <a:latin typeface="微软雅黑" panose="020b0503020204020204" charset="-122"/>
                <a:ea typeface="微软雅黑" panose="020b0503020204020204" charset="-122"/>
                <a:cs typeface="微软雅黑" panose="020b0503020204020204" charset="-122"/>
                <a:sym typeface="+mn-ea"/>
              </a:rPr>
              <a:t>F</a:t>
            </a:r>
            <a:r>
              <a:rPr lang="en-US" sz="1600" baseline="-25000">
                <a:latin typeface="微软雅黑" panose="020b0503020204020204" charset="-122"/>
                <a:ea typeface="微软雅黑" panose="020b0503020204020204" charset="-122"/>
                <a:cs typeface="微软雅黑" panose="020b0503020204020204" charset="-122"/>
                <a:sym typeface="+mn-ea"/>
              </a:rPr>
              <a:t>1</a:t>
            </a:r>
            <a:r>
              <a:rPr sz="1600">
                <a:latin typeface="微软雅黑" panose="020b0503020204020204" charset="-122"/>
                <a:ea typeface="微软雅黑" panose="020b0503020204020204" charset="-122"/>
                <a:cs typeface="微软雅黑" panose="020b0503020204020204" charset="-122"/>
              </a:rPr>
              <a:t>、</a:t>
            </a:r>
            <a:r>
              <a:rPr lang="en-US" sz="1600">
                <a:latin typeface="微软雅黑" panose="020b0503020204020204" charset="-122"/>
                <a:ea typeface="微软雅黑" panose="020b0503020204020204" charset="-122"/>
                <a:cs typeface="微软雅黑" panose="020b0503020204020204" charset="-122"/>
                <a:sym typeface="+mn-ea"/>
              </a:rPr>
              <a:t>F</a:t>
            </a:r>
            <a:r>
              <a:rPr lang="en-US" sz="1600" baseline="-25000">
                <a:latin typeface="微软雅黑" panose="020b0503020204020204" charset="-122"/>
                <a:ea typeface="微软雅黑" panose="020b0503020204020204" charset="-122"/>
                <a:cs typeface="微软雅黑" panose="020b0503020204020204" charset="-122"/>
                <a:sym typeface="+mn-ea"/>
              </a:rPr>
              <a:t>2</a:t>
            </a:r>
            <a:r>
              <a:rPr sz="1600">
                <a:latin typeface="微软雅黑" panose="020b0503020204020204" charset="-122"/>
                <a:ea typeface="微软雅黑" panose="020b0503020204020204" charset="-122"/>
                <a:cs typeface="微软雅黑" panose="020b0503020204020204" charset="-122"/>
              </a:rPr>
              <a:t>大小相等时，小车一定处于平衡状态；</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将小车水平扭转90°时，</a:t>
            </a:r>
            <a:r>
              <a:rPr sz="1600">
                <a:latin typeface="微软雅黑" panose="020b0503020204020204" charset="-122"/>
                <a:ea typeface="微软雅黑" panose="020b0503020204020204" charset="-122"/>
                <a:cs typeface="微软雅黑" panose="020b0503020204020204" charset="-122"/>
                <a:sym typeface="+mn-ea"/>
              </a:rPr>
              <a:t>F</a:t>
            </a:r>
            <a:r>
              <a:rPr lang="en-US" sz="1600" baseline="-25000">
                <a:latin typeface="微软雅黑" panose="020b0503020204020204" charset="-122"/>
                <a:ea typeface="微软雅黑" panose="020b0503020204020204" charset="-122"/>
                <a:cs typeface="微软雅黑" panose="020b0503020204020204" charset="-122"/>
                <a:sym typeface="+mn-ea"/>
              </a:rPr>
              <a:t>1</a:t>
            </a:r>
            <a:r>
              <a:rPr sz="1600">
                <a:latin typeface="微软雅黑" panose="020b0503020204020204" charset="-122"/>
                <a:ea typeface="微软雅黑" panose="020b0503020204020204" charset="-122"/>
                <a:cs typeface="微软雅黑" panose="020b0503020204020204" charset="-122"/>
              </a:rPr>
              <a:t>、</a:t>
            </a:r>
            <a:r>
              <a:rPr lang="en-US" sz="1600">
                <a:latin typeface="微软雅黑" panose="020b0503020204020204" charset="-122"/>
                <a:ea typeface="微软雅黑" panose="020b0503020204020204" charset="-122"/>
                <a:cs typeface="微软雅黑" panose="020b0503020204020204" charset="-122"/>
                <a:sym typeface="+mn-ea"/>
              </a:rPr>
              <a:t>F</a:t>
            </a:r>
            <a:r>
              <a:rPr lang="en-US" sz="1600" baseline="-25000">
                <a:latin typeface="微软雅黑" panose="020b0503020204020204" charset="-122"/>
                <a:ea typeface="微软雅黑" panose="020b0503020204020204" charset="-122"/>
                <a:cs typeface="微软雅黑" panose="020b0503020204020204" charset="-122"/>
                <a:sym typeface="+mn-ea"/>
              </a:rPr>
              <a:t>2</a:t>
            </a:r>
            <a:r>
              <a:rPr sz="1600">
                <a:latin typeface="微软雅黑" panose="020b0503020204020204" charset="-122"/>
                <a:ea typeface="微软雅黑" panose="020b0503020204020204" charset="-122"/>
                <a:cs typeface="微软雅黑" panose="020b0503020204020204" charset="-122"/>
              </a:rPr>
              <a:t>仍在同一直线上</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130" title=""/>
          <p:cNvPicPr>
            <a:picLocks noChangeAspect="1"/>
          </p:cNvPicPr>
          <p:nvPr/>
        </p:nvPicPr>
        <p:blipFill>
          <a:blip r:embed="rId8"/>
          <a:stretch>
            <a:fillRect/>
          </a:stretch>
        </p:blipFill>
        <p:spPr>
          <a:xfrm>
            <a:off x="8145145" y="5012690"/>
            <a:ext cx="2817495" cy="1658620"/>
          </a:xfrm>
          <a:prstGeom prst="rect">
            <a:avLst/>
          </a:prstGeom>
          <a:noFill/>
          <a:ln w="9525">
            <a:noFill/>
          </a:ln>
        </p:spPr>
      </p:pic>
      <p:sp>
        <p:nvSpPr>
          <p:cNvPr id="11" name="文本框 10" title=""/>
          <p:cNvSpPr txBox="1"/>
          <p:nvPr>
            <p:custDataLst>
              <p:tags r:id="rId9"/>
            </p:custDataLst>
          </p:nvPr>
        </p:nvSpPr>
        <p:spPr>
          <a:xfrm>
            <a:off x="292735" y="5436870"/>
            <a:ext cx="3902710" cy="107632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用放在水平桌面上的小车探究二力平衡条件，应考虑如何验证大小、方向关系，如何验证必须作用在同一直线上，以及必须</a:t>
            </a:r>
            <a:r>
              <a:rPr lang="en-US" altLang="zh-CN" sz="1600">
                <a:solidFill>
                  <a:srgbClr val="FF0000"/>
                </a:solidFill>
                <a:latin typeface="微软雅黑" panose="020b0503020204020204" charset="-122"/>
                <a:ea typeface="微软雅黑" panose="020b0503020204020204" charset="-122"/>
              </a:rPr>
              <a:t>“</a:t>
            </a:r>
            <a:r>
              <a:rPr lang="zh-CN" altLang="en-US" sz="1600">
                <a:solidFill>
                  <a:srgbClr val="FF0000"/>
                </a:solidFill>
                <a:latin typeface="微软雅黑" panose="020b0503020204020204" charset="-122"/>
                <a:ea typeface="微软雅黑" panose="020b0503020204020204" charset="-122"/>
              </a:rPr>
              <a:t>同体</a:t>
            </a:r>
            <a:r>
              <a:rPr lang="en-US" altLang="zh-CN" sz="1600">
                <a:solidFill>
                  <a:srgbClr val="FF0000"/>
                </a:solidFill>
                <a:latin typeface="微软雅黑" panose="020b0503020204020204" charset="-122"/>
                <a:ea typeface="微软雅黑" panose="020b0503020204020204" charset="-122"/>
              </a:rPr>
              <a:t>”</a:t>
            </a:r>
            <a:r>
              <a:rPr lang="zh-CN" altLang="en-US" sz="1600">
                <a:solidFill>
                  <a:srgbClr val="FF0000"/>
                </a:solidFill>
                <a:latin typeface="微软雅黑" panose="020b0503020204020204" charset="-122"/>
                <a:ea typeface="微软雅黑" panose="020b0503020204020204" charset="-122"/>
              </a:rPr>
              <a:t>的问题</a:t>
            </a:r>
            <a:endParaRPr lang="zh-CN" altLang="en-US" sz="1600">
              <a:solidFill>
                <a:srgbClr val="FF0000"/>
              </a:solidFill>
              <a:latin typeface="微软雅黑" panose="020b0503020204020204" charset="-122"/>
              <a:ea typeface="微软雅黑" panose="020b0503020204020204" charset="-122"/>
            </a:endParaRPr>
          </a:p>
        </p:txBody>
      </p:sp>
      <p:sp>
        <p:nvSpPr>
          <p:cNvPr id="20" name="文本框 19" title=""/>
          <p:cNvSpPr txBox="1"/>
          <p:nvPr>
            <p:custDataLst>
              <p:tags r:id="rId10"/>
            </p:custDataLst>
          </p:nvPr>
        </p:nvSpPr>
        <p:spPr>
          <a:xfrm>
            <a:off x="4763135" y="2422525"/>
            <a:ext cx="103505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大小相等</a:t>
            </a:r>
            <a:endParaRPr lang="zh-CN" altLang="en-US" sz="1600">
              <a:solidFill>
                <a:srgbClr val="FF0000"/>
              </a:solidFill>
              <a:latin typeface="微软雅黑" panose="020b0503020204020204" charset="-122"/>
              <a:ea typeface="微软雅黑" panose="020b0503020204020204" charset="-122"/>
            </a:endParaRPr>
          </a:p>
        </p:txBody>
      </p:sp>
      <p:sp>
        <p:nvSpPr>
          <p:cNvPr id="7" name="文本框 6" title=""/>
          <p:cNvSpPr txBox="1"/>
          <p:nvPr>
            <p:custDataLst>
              <p:tags r:id="rId11"/>
            </p:custDataLst>
          </p:nvPr>
        </p:nvSpPr>
        <p:spPr>
          <a:xfrm>
            <a:off x="3465830" y="3191510"/>
            <a:ext cx="103505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方向相反</a:t>
            </a:r>
            <a:endParaRPr lang="zh-CN" altLang="en-US" sz="1600">
              <a:solidFill>
                <a:srgbClr val="FF0000"/>
              </a:solidFill>
              <a:latin typeface="微软雅黑" panose="020b0503020204020204" charset="-122"/>
              <a:ea typeface="微软雅黑" panose="020b0503020204020204" charset="-122"/>
            </a:endParaRPr>
          </a:p>
        </p:txBody>
      </p:sp>
      <p:sp>
        <p:nvSpPr>
          <p:cNvPr id="10" name="文本框 9" title=""/>
          <p:cNvSpPr txBox="1"/>
          <p:nvPr>
            <p:custDataLst>
              <p:tags r:id="rId12"/>
            </p:custDataLst>
          </p:nvPr>
        </p:nvSpPr>
        <p:spPr>
          <a:xfrm>
            <a:off x="3848100" y="3928110"/>
            <a:ext cx="65278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转动</a:t>
            </a:r>
            <a:endParaRPr lang="zh-CN" altLang="en-US" sz="16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13"/>
            </p:custDataLst>
          </p:nvPr>
        </p:nvSpPr>
        <p:spPr>
          <a:xfrm>
            <a:off x="1074420" y="4265295"/>
            <a:ext cx="130302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同一直线上</a:t>
            </a:r>
            <a:endParaRPr lang="zh-CN" altLang="en-US" sz="1600">
              <a:solidFill>
                <a:srgbClr val="FF0000"/>
              </a:solidFill>
              <a:latin typeface="微软雅黑" panose="020b0503020204020204" charset="-122"/>
              <a:ea typeface="微软雅黑" panose="020b0503020204020204" charset="-122"/>
            </a:endParaRPr>
          </a:p>
        </p:txBody>
      </p:sp>
      <p:sp>
        <p:nvSpPr>
          <p:cNvPr id="15" name="文本框 14" title=""/>
          <p:cNvSpPr txBox="1"/>
          <p:nvPr>
            <p:custDataLst>
              <p:tags r:id="rId14"/>
            </p:custDataLst>
          </p:nvPr>
        </p:nvSpPr>
        <p:spPr>
          <a:xfrm>
            <a:off x="5487035" y="4602480"/>
            <a:ext cx="49784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大</a:t>
            </a:r>
            <a:endParaRPr lang="zh-CN" altLang="en-US" sz="1600">
              <a:solidFill>
                <a:srgbClr val="FF0000"/>
              </a:solidFill>
              <a:latin typeface="微软雅黑" panose="020b0503020204020204" charset="-122"/>
              <a:ea typeface="微软雅黑" panose="020b0503020204020204" charset="-122"/>
            </a:endParaRPr>
          </a:p>
        </p:txBody>
      </p:sp>
      <p:sp>
        <p:nvSpPr>
          <p:cNvPr id="16" name="文本框 15" title=""/>
          <p:cNvSpPr txBox="1"/>
          <p:nvPr>
            <p:custDataLst>
              <p:tags r:id="rId15"/>
            </p:custDataLst>
          </p:nvPr>
        </p:nvSpPr>
        <p:spPr>
          <a:xfrm>
            <a:off x="9653905" y="2854325"/>
            <a:ext cx="49784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left)">
                                      <p:cBhvr>
                                        <p:cTn id="25" dur="500"/>
                                        <p:tgtEl>
                                          <p:spTgt spid="13">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wipe(left)">
                                      <p:cBhvr>
                                        <p:cTn id="30" dur="500"/>
                                        <p:tgtEl>
                                          <p:spTgt spid="13">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wipe(left)">
                                      <p:cBhvr>
                                        <p:cTn id="35" dur="500"/>
                                        <p:tgtEl>
                                          <p:spTgt spid="13">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up)">
                                      <p:cBhvr>
                                        <p:cTn id="40" dur="500"/>
                                        <p:tgtEl>
                                          <p:spTgt spid="23"/>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6">
                                            <p:txEl>
                                              <p:pRg st="0" end="0"/>
                                            </p:txEl>
                                          </p:spTgt>
                                        </p:tgtEl>
                                        <p:attrNameLst>
                                          <p:attrName>style.visibility</p:attrName>
                                        </p:attrNameLst>
                                      </p:cBhvr>
                                      <p:to>
                                        <p:strVal val="visible"/>
                                      </p:to>
                                    </p:set>
                                    <p:animEffect transition="in" filter="wipe(left)">
                                      <p:cBhvr>
                                        <p:cTn id="45" dur="500"/>
                                        <p:tgtEl>
                                          <p:spTgt spid="26">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6">
                                            <p:txEl>
                                              <p:pRg st="1" end="1"/>
                                            </p:txEl>
                                          </p:spTgt>
                                        </p:tgtEl>
                                        <p:attrNameLst>
                                          <p:attrName>style.visibility</p:attrName>
                                        </p:attrNameLst>
                                      </p:cBhvr>
                                      <p:to>
                                        <p:strVal val="visible"/>
                                      </p:to>
                                    </p:set>
                                    <p:animEffect transition="in" filter="wipe(left)">
                                      <p:cBhvr>
                                        <p:cTn id="55" dur="500"/>
                                        <p:tgtEl>
                                          <p:spTgt spid="26">
                                            <p:txEl>
                                              <p:pRg st="1" end="1"/>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6">
                                            <p:txEl>
                                              <p:pRg st="2" end="2"/>
                                            </p:txEl>
                                          </p:spTgt>
                                        </p:tgtEl>
                                        <p:attrNameLst>
                                          <p:attrName>style.visibility</p:attrName>
                                        </p:attrNameLst>
                                      </p:cBhvr>
                                      <p:to>
                                        <p:strVal val="visible"/>
                                      </p:to>
                                    </p:set>
                                    <p:animEffect transition="in" filter="wipe(left)">
                                      <p:cBhvr>
                                        <p:cTn id="60" dur="500"/>
                                        <p:tgtEl>
                                          <p:spTgt spid="26">
                                            <p:txEl>
                                              <p:pRg st="2" end="2"/>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6">
                                            <p:txEl>
                                              <p:pRg st="3" end="3"/>
                                            </p:txEl>
                                          </p:spTgt>
                                        </p:tgtEl>
                                        <p:attrNameLst>
                                          <p:attrName>style.visibility</p:attrName>
                                        </p:attrNameLst>
                                      </p:cBhvr>
                                      <p:to>
                                        <p:strVal val="visible"/>
                                      </p:to>
                                    </p:set>
                                    <p:animEffect transition="in" filter="wipe(left)">
                                      <p:cBhvr>
                                        <p:cTn id="65" dur="500"/>
                                        <p:tgtEl>
                                          <p:spTgt spid="26">
                                            <p:txEl>
                                              <p:pRg st="3" end="3"/>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6">
                                            <p:txEl>
                                              <p:pRg st="4" end="4"/>
                                            </p:txEl>
                                          </p:spTgt>
                                        </p:tgtEl>
                                        <p:attrNameLst>
                                          <p:attrName>style.visibility</p:attrName>
                                        </p:attrNameLst>
                                      </p:cBhvr>
                                      <p:to>
                                        <p:strVal val="visible"/>
                                      </p:to>
                                    </p:set>
                                    <p:animEffect transition="in" filter="wipe(left)">
                                      <p:cBhvr>
                                        <p:cTn id="70" dur="500"/>
                                        <p:tgtEl>
                                          <p:spTgt spid="26">
                                            <p:txEl>
                                              <p:pRg st="4" end="4"/>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left)">
                                      <p:cBhvr>
                                        <p:cTn id="75" dur="500"/>
                                        <p:tgtEl>
                                          <p:spTgt spid="11"/>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barn(inVertical)">
                                      <p:cBhvr>
                                        <p:cTn id="85" dur="500"/>
                                        <p:tgtEl>
                                          <p:spTgt spid="7"/>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barn(inVertical)">
                                      <p:cBhvr>
                                        <p:cTn id="90" dur="500"/>
                                        <p:tgtEl>
                                          <p:spTgt spid="10"/>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barn(inVertical)">
                                      <p:cBhvr>
                                        <p:cTn id="95" dur="500"/>
                                        <p:tgtEl>
                                          <p:spTgt spid="14"/>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barn(inVertical)">
                                      <p:cBhvr>
                                        <p:cTn id="100" dur="500"/>
                                        <p:tgtEl>
                                          <p:spTgt spid="15"/>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barn(inVertical)">
                                      <p:cBhvr>
                                        <p:cTn id="10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20" grpId="0" animBg="1"/>
      <p:bldP spid="7" grpId="0" animBg="1"/>
      <p:bldP spid="10"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24561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探究二力平衡条件</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7" name="文本框 16" title=""/>
          <p:cNvSpPr txBox="1"/>
          <p:nvPr>
            <p:custDataLst>
              <p:tags r:id="rId4"/>
            </p:custDataLst>
          </p:nvPr>
        </p:nvSpPr>
        <p:spPr>
          <a:xfrm>
            <a:off x="292735" y="1282700"/>
            <a:ext cx="11576050" cy="452310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3-2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小华同学用下面的装置探究二力平衡的条件，具体操作如下：</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（1）如图甲所示，用直径略小于滑轮孔径的铁钉把三个滑轮</a:t>
            </a:r>
            <a:r>
              <a:rPr lang="en-US" sz="1600">
                <a:latin typeface="微软雅黑" panose="020b0503020204020204" charset="-122"/>
                <a:ea typeface="微软雅黑" panose="020b0503020204020204" charset="-122"/>
                <a:cs typeface="微软雅黑" panose="020b0503020204020204" charset="-122"/>
              </a:rPr>
              <a:t>A</a:t>
            </a:r>
            <a:r>
              <a:rPr sz="1600">
                <a:latin typeface="微软雅黑" panose="020b0503020204020204" charset="-122"/>
                <a:ea typeface="微软雅黑" panose="020b0503020204020204" charset="-122"/>
                <a:cs typeface="微软雅黑" panose="020b0503020204020204" charset="-122"/>
              </a:rPr>
              <a:t>、</a:t>
            </a:r>
            <a:r>
              <a:rPr lang="en-US" sz="1600">
                <a:latin typeface="微软雅黑" panose="020b0503020204020204" charset="-122"/>
                <a:ea typeface="微软雅黑" panose="020b0503020204020204" charset="-122"/>
                <a:cs typeface="微软雅黑" panose="020b0503020204020204" charset="-122"/>
              </a:rPr>
              <a:t>B</a:t>
            </a:r>
            <a:r>
              <a:rPr sz="1600">
                <a:latin typeface="微软雅黑" panose="020b0503020204020204" charset="-122"/>
                <a:ea typeface="微软雅黑" panose="020b0503020204020204" charset="-122"/>
                <a:cs typeface="微软雅黑" panose="020b0503020204020204" charset="-122"/>
              </a:rPr>
              <a:t>、</a:t>
            </a:r>
            <a:r>
              <a:rPr lang="en-US" sz="1600">
                <a:latin typeface="微软雅黑" panose="020b0503020204020204" charset="-122"/>
                <a:ea typeface="微软雅黑" panose="020b0503020204020204" charset="-122"/>
                <a:cs typeface="微软雅黑" panose="020b0503020204020204" charset="-122"/>
              </a:rPr>
              <a:t>C</a:t>
            </a:r>
            <a:r>
              <a:rPr sz="1600">
                <a:latin typeface="微软雅黑" panose="020b0503020204020204" charset="-122"/>
                <a:ea typeface="微软雅黑" panose="020b0503020204020204" charset="-122"/>
                <a:cs typeface="微软雅黑" panose="020b0503020204020204" charset="-122"/>
              </a:rPr>
              <a:t>分别钉在木板上，木板竖直挂起待用，用大号缝衣针把细线沿轻质塑料块的中心轴线穿过，并在紧靠塑料块的两侧各打一线结，使塑料块与细线固定在一起，且塑料块不与木板接触。将塑料块由静止开始运动，实验表明，作用在同一个物体上的两个力，方向相反，但___________不相等，则这两个力不平衡。</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（2）按住塑料块，把跨过</a:t>
            </a:r>
            <a:r>
              <a:rPr lang="en-US" sz="1600">
                <a:latin typeface="微软雅黑" panose="020b0503020204020204" charset="-122"/>
                <a:ea typeface="微软雅黑" panose="020b0503020204020204" charset="-122"/>
                <a:cs typeface="微软雅黑" panose="020b0503020204020204" charset="-122"/>
              </a:rPr>
              <a:t>B</a:t>
            </a:r>
            <a:r>
              <a:rPr sz="1600">
                <a:latin typeface="微软雅黑" panose="020b0503020204020204" charset="-122"/>
                <a:ea typeface="微软雅黑" panose="020b0503020204020204" charset="-122"/>
                <a:cs typeface="微软雅黑" panose="020b0503020204020204" charset="-122"/>
              </a:rPr>
              <a:t>轮的细线移到</a:t>
            </a:r>
            <a:r>
              <a:rPr lang="en-US" sz="1600">
                <a:latin typeface="微软雅黑" panose="020b0503020204020204" charset="-122"/>
                <a:ea typeface="微软雅黑" panose="020b0503020204020204" charset="-122"/>
                <a:cs typeface="微软雅黑" panose="020b0503020204020204" charset="-122"/>
              </a:rPr>
              <a:t>C</a:t>
            </a:r>
            <a:r>
              <a:rPr sz="1600">
                <a:latin typeface="微软雅黑" panose="020b0503020204020204" charset="-122"/>
                <a:ea typeface="微软雅黑" panose="020b0503020204020204" charset="-122"/>
                <a:cs typeface="微软雅黑" panose="020b0503020204020204" charset="-122"/>
              </a:rPr>
              <a:t>轮上，在两线端挂上相同质量的钩码，松手后塑料块由静止开始转动，如图乙所示。按住塑料块，把跨过</a:t>
            </a:r>
            <a:r>
              <a:rPr lang="en-US" sz="1600">
                <a:latin typeface="微软雅黑" panose="020b0503020204020204" charset="-122"/>
                <a:ea typeface="微软雅黑" panose="020b0503020204020204" charset="-122"/>
                <a:cs typeface="微软雅黑" panose="020b0503020204020204" charset="-122"/>
              </a:rPr>
              <a:t>C</a:t>
            </a:r>
            <a:r>
              <a:rPr sz="1600">
                <a:latin typeface="微软雅黑" panose="020b0503020204020204" charset="-122"/>
                <a:ea typeface="微软雅黑" panose="020b0503020204020204" charset="-122"/>
                <a:cs typeface="微软雅黑" panose="020b0503020204020204" charset="-122"/>
              </a:rPr>
              <a:t>轮的细线移到</a:t>
            </a:r>
            <a:r>
              <a:rPr lang="en-US" sz="1600">
                <a:latin typeface="微软雅黑" panose="020b0503020204020204" charset="-122"/>
                <a:ea typeface="微软雅黑" panose="020b0503020204020204" charset="-122"/>
                <a:cs typeface="微软雅黑" panose="020b0503020204020204" charset="-122"/>
              </a:rPr>
              <a:t>B</a:t>
            </a:r>
            <a:r>
              <a:rPr sz="1600">
                <a:latin typeface="微软雅黑" panose="020b0503020204020204" charset="-122"/>
                <a:ea typeface="微软雅黑" panose="020b0503020204020204" charset="-122"/>
                <a:cs typeface="微软雅黑" panose="020b0503020204020204" charset="-122"/>
              </a:rPr>
              <a:t>轮上，把塑料块转过</a:t>
            </a:r>
            <a:r>
              <a:rPr lang="en-US" sz="1600">
                <a:latin typeface="微软雅黑" panose="020b0503020204020204" charset="-122"/>
                <a:ea typeface="微软雅黑" panose="020b0503020204020204" charset="-122"/>
                <a:cs typeface="微软雅黑" panose="020b0503020204020204" charset="-122"/>
              </a:rPr>
              <a:t>90°</a:t>
            </a:r>
            <a:r>
              <a:rPr sz="1600">
                <a:latin typeface="微软雅黑" panose="020b0503020204020204" charset="-122"/>
                <a:ea typeface="微软雅黑" panose="020b0503020204020204" charset="-122"/>
                <a:cs typeface="微软雅黑" panose="020b0503020204020204" charset="-122"/>
              </a:rPr>
              <a:t>，松手后塑料块由静止开始转动，如图丙所示。由此表明，作用在同物体上的两个力，如果仅仅大小相等，方向成某一角度或方向相反但</a:t>
            </a:r>
            <a:r>
              <a:rPr lang="en-US" sz="1600">
                <a:latin typeface="微软雅黑" panose="020b0503020204020204" charset="-122"/>
                <a:ea typeface="微软雅黑" panose="020b0503020204020204" charset="-122"/>
                <a:cs typeface="微软雅黑" panose="020b0503020204020204" charset="-122"/>
              </a:rPr>
              <a:t> </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，这两个力不平衡。</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（3）在探究同一问题时，另一同学将木块放在水平桌面上，设计了如图丁所示的实验，同学们认为小华的实验优于此实验，其主要原因是___________。</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A．塑料块容易扭转</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B．塑料块是比较容易获取的材料</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C．减少了摩擦力对实验结果的影响</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910" title=""/>
          <p:cNvPicPr>
            <a:picLocks noChangeAspect="1"/>
          </p:cNvPicPr>
          <p:nvPr/>
        </p:nvPicPr>
        <p:blipFill>
          <a:blip r:embed="rId5"/>
          <a:stretch>
            <a:fillRect/>
          </a:stretch>
        </p:blipFill>
        <p:spPr>
          <a:xfrm>
            <a:off x="3846195" y="4335463"/>
            <a:ext cx="5486400" cy="1590675"/>
          </a:xfrm>
          <a:prstGeom prst="rect">
            <a:avLst/>
          </a:prstGeom>
          <a:noFill/>
          <a:ln w="9525">
            <a:noFill/>
          </a:ln>
        </p:spPr>
      </p:pic>
      <p:pic>
        <p:nvPicPr>
          <p:cNvPr id="6" name="图片 -2147481901" title=""/>
          <p:cNvPicPr>
            <a:picLocks noChangeAspect="1"/>
          </p:cNvPicPr>
          <p:nvPr/>
        </p:nvPicPr>
        <p:blipFill>
          <a:blip r:embed="rId6"/>
          <a:stretch>
            <a:fillRect/>
          </a:stretch>
        </p:blipFill>
        <p:spPr>
          <a:xfrm>
            <a:off x="9585008" y="4335780"/>
            <a:ext cx="2047875" cy="1428750"/>
          </a:xfrm>
          <a:prstGeom prst="rect">
            <a:avLst/>
          </a:prstGeom>
          <a:noFill/>
          <a:ln w="9525">
            <a:noFill/>
          </a:ln>
        </p:spPr>
      </p:pic>
      <p:sp>
        <p:nvSpPr>
          <p:cNvPr id="18" name="流程图: 联系 17" title=""/>
          <p:cNvSpPr/>
          <p:nvPr>
            <p:custDataLst>
              <p:tags r:id="rId7"/>
            </p:custDataLst>
          </p:nvPr>
        </p:nvSpPr>
        <p:spPr>
          <a:xfrm>
            <a:off x="3757295" y="4923790"/>
            <a:ext cx="1914525" cy="84074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文本框 18" title=""/>
          <p:cNvSpPr txBox="1"/>
          <p:nvPr>
            <p:custDataLst>
              <p:tags r:id="rId8"/>
            </p:custDataLst>
          </p:nvPr>
        </p:nvSpPr>
        <p:spPr>
          <a:xfrm>
            <a:off x="7903210" y="2413000"/>
            <a:ext cx="65405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大小</a:t>
            </a:r>
            <a:endParaRPr lang="zh-CN" altLang="en-US" sz="1600">
              <a:solidFill>
                <a:srgbClr val="FF0000"/>
              </a:solidFill>
              <a:latin typeface="微软雅黑" panose="020b0503020204020204" charset="-122"/>
              <a:ea typeface="微软雅黑" panose="020b0503020204020204" charset="-122"/>
            </a:endParaRPr>
          </a:p>
        </p:txBody>
      </p:sp>
      <p:sp>
        <p:nvSpPr>
          <p:cNvPr id="21" name="流程图: 联系 20" title=""/>
          <p:cNvSpPr/>
          <p:nvPr>
            <p:custDataLst>
              <p:tags r:id="rId9"/>
            </p:custDataLst>
          </p:nvPr>
        </p:nvSpPr>
        <p:spPr>
          <a:xfrm rot="19020000">
            <a:off x="5646420" y="4629785"/>
            <a:ext cx="1914525" cy="84074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文本框 21" title=""/>
          <p:cNvSpPr txBox="1"/>
          <p:nvPr>
            <p:custDataLst>
              <p:tags r:id="rId10"/>
            </p:custDataLst>
          </p:nvPr>
        </p:nvSpPr>
        <p:spPr>
          <a:xfrm>
            <a:off x="6685915" y="3532505"/>
            <a:ext cx="170307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不在同一直线上</a:t>
            </a:r>
            <a:endParaRPr lang="zh-CN" altLang="en-US" sz="1600">
              <a:solidFill>
                <a:srgbClr val="FF0000"/>
              </a:solidFill>
              <a:latin typeface="微软雅黑" panose="020b0503020204020204" charset="-122"/>
              <a:ea typeface="微软雅黑" panose="020b0503020204020204" charset="-122"/>
            </a:endParaRPr>
          </a:p>
        </p:txBody>
      </p:sp>
      <p:sp>
        <p:nvSpPr>
          <p:cNvPr id="24" name="流程图: 联系 23" title=""/>
          <p:cNvSpPr/>
          <p:nvPr>
            <p:custDataLst>
              <p:tags r:id="rId11"/>
            </p:custDataLst>
          </p:nvPr>
        </p:nvSpPr>
        <p:spPr>
          <a:xfrm>
            <a:off x="7903210" y="5015230"/>
            <a:ext cx="130048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流程图: 联系 24" title=""/>
          <p:cNvSpPr/>
          <p:nvPr>
            <p:custDataLst>
              <p:tags r:id="rId12"/>
            </p:custDataLst>
          </p:nvPr>
        </p:nvSpPr>
        <p:spPr>
          <a:xfrm>
            <a:off x="9935210" y="4335780"/>
            <a:ext cx="130048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27" name="直接连接符 26" title=""/>
          <p:cNvCxnSpPr>
            <a:stCxn id="24" idx="4"/>
          </p:cNvCxnSpPr>
          <p:nvPr/>
        </p:nvCxnSpPr>
        <p:spPr>
          <a:xfrm>
            <a:off x="8553450" y="5430520"/>
            <a:ext cx="1477645" cy="652145"/>
          </a:xfrm>
          <a:prstGeom prst="line">
            <a:avLst/>
          </a:prstGeom>
          <a:ln w="12700" cmpd="sng">
            <a:solidFill>
              <a:srgbClr val="C00000"/>
            </a:solidFill>
            <a:prstDash val="solid"/>
          </a:ln>
        </p:spPr>
        <p:style>
          <a:lnRef idx="2">
            <a:schemeClr val="accent1"/>
          </a:lnRef>
          <a:fillRef idx="0">
            <a:srgbClr val="FFFFFF"/>
          </a:fillRef>
          <a:effectRef idx="0">
            <a:srgbClr val="FFFFFF"/>
          </a:effectRef>
          <a:fontRef idx="minor">
            <a:schemeClr val="tx1"/>
          </a:fontRef>
        </p:style>
      </p:cxnSp>
      <p:cxnSp>
        <p:nvCxnSpPr>
          <p:cNvPr id="28" name="直接连接符 27" title=""/>
          <p:cNvCxnSpPr/>
          <p:nvPr/>
        </p:nvCxnSpPr>
        <p:spPr>
          <a:xfrm flipH="1">
            <a:off x="10072370" y="4751070"/>
            <a:ext cx="542290" cy="1362710"/>
          </a:xfrm>
          <a:prstGeom prst="line">
            <a:avLst/>
          </a:prstGeom>
          <a:ln w="12700" cmpd="sng">
            <a:solidFill>
              <a:srgbClr val="C00000"/>
            </a:solidFill>
            <a:prstDash val="solid"/>
          </a:ln>
        </p:spPr>
        <p:style>
          <a:lnRef idx="2">
            <a:schemeClr val="accent1"/>
          </a:lnRef>
          <a:fillRef idx="0">
            <a:srgbClr val="FFFFFF"/>
          </a:fillRef>
          <a:effectRef idx="0">
            <a:srgbClr val="FFFFFF"/>
          </a:effectRef>
          <a:fontRef idx="minor">
            <a:schemeClr val="tx1"/>
          </a:fontRef>
        </p:style>
      </p:cxnSp>
      <p:sp>
        <p:nvSpPr>
          <p:cNvPr id="29" name="文本框 28" title=""/>
          <p:cNvSpPr txBox="1"/>
          <p:nvPr>
            <p:custDataLst>
              <p:tags r:id="rId13"/>
            </p:custDataLst>
          </p:nvPr>
        </p:nvSpPr>
        <p:spPr>
          <a:xfrm>
            <a:off x="8557895" y="6118860"/>
            <a:ext cx="318706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丙图克服了摩擦力对实验的影响</a:t>
            </a:r>
            <a:endParaRPr lang="zh-CN" altLang="en-US" sz="1600">
              <a:solidFill>
                <a:srgbClr val="FF0000"/>
              </a:solidFill>
              <a:latin typeface="微软雅黑" panose="020b0503020204020204" charset="-122"/>
              <a:ea typeface="微软雅黑" panose="020b0503020204020204" charset="-122"/>
            </a:endParaRPr>
          </a:p>
        </p:txBody>
      </p:sp>
      <p:sp>
        <p:nvSpPr>
          <p:cNvPr id="30" name="文本框 29" title=""/>
          <p:cNvSpPr txBox="1"/>
          <p:nvPr>
            <p:custDataLst>
              <p:tags r:id="rId14"/>
            </p:custDataLst>
          </p:nvPr>
        </p:nvSpPr>
        <p:spPr>
          <a:xfrm>
            <a:off x="1496695" y="4232275"/>
            <a:ext cx="39687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wipe(left)">
                                      <p:cBhvr>
                                        <p:cTn id="15" dur="500"/>
                                        <p:tgtEl>
                                          <p:spTgt spid="1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xEl>
                                              <p:pRg st="1" end="1"/>
                                            </p:txEl>
                                          </p:spTgt>
                                        </p:tgtEl>
                                        <p:attrNameLst>
                                          <p:attrName>style.visibility</p:attrName>
                                        </p:attrNameLst>
                                      </p:cBhvr>
                                      <p:to>
                                        <p:strVal val="visible"/>
                                      </p:to>
                                    </p:set>
                                    <p:animEffect transition="in" filter="wipe(left)">
                                      <p:cBhvr>
                                        <p:cTn id="28" dur="500"/>
                                        <p:tgtEl>
                                          <p:spTgt spid="17">
                                            <p:txEl>
                                              <p:pRg st="1" end="1"/>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xEl>
                                              <p:pRg st="2" end="2"/>
                                            </p:txEl>
                                          </p:spTgt>
                                        </p:tgtEl>
                                        <p:attrNameLst>
                                          <p:attrName>style.visibility</p:attrName>
                                        </p:attrNameLst>
                                      </p:cBhvr>
                                      <p:to>
                                        <p:strVal val="visible"/>
                                      </p:to>
                                    </p:set>
                                    <p:animEffect transition="in" filter="wipe(left)">
                                      <p:cBhvr>
                                        <p:cTn id="33" dur="500"/>
                                        <p:tgtEl>
                                          <p:spTgt spid="17">
                                            <p:txEl>
                                              <p:pRg st="2" end="2"/>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7">
                                            <p:txEl>
                                              <p:pRg st="3" end="3"/>
                                            </p:txEl>
                                          </p:spTgt>
                                        </p:tgtEl>
                                        <p:attrNameLst>
                                          <p:attrName>style.visibility</p:attrName>
                                        </p:attrNameLst>
                                      </p:cBhvr>
                                      <p:to>
                                        <p:strVal val="visible"/>
                                      </p:to>
                                    </p:set>
                                    <p:animEffect transition="in" filter="wipe(left)">
                                      <p:cBhvr>
                                        <p:cTn id="38" dur="500"/>
                                        <p:tgtEl>
                                          <p:spTgt spid="17">
                                            <p:txEl>
                                              <p:pRg st="3" end="3"/>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7">
                                            <p:txEl>
                                              <p:pRg st="4" end="4"/>
                                            </p:txEl>
                                          </p:spTgt>
                                        </p:tgtEl>
                                        <p:attrNameLst>
                                          <p:attrName>style.visibility</p:attrName>
                                        </p:attrNameLst>
                                      </p:cBhvr>
                                      <p:to>
                                        <p:strVal val="visible"/>
                                      </p:to>
                                    </p:set>
                                    <p:animEffect transition="in" filter="wipe(left)">
                                      <p:cBhvr>
                                        <p:cTn id="43" dur="500"/>
                                        <p:tgtEl>
                                          <p:spTgt spid="17">
                                            <p:txEl>
                                              <p:pRg st="4" end="4"/>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7">
                                            <p:txEl>
                                              <p:pRg st="5" end="5"/>
                                            </p:txEl>
                                          </p:spTgt>
                                        </p:tgtEl>
                                        <p:attrNameLst>
                                          <p:attrName>style.visibility</p:attrName>
                                        </p:attrNameLst>
                                      </p:cBhvr>
                                      <p:to>
                                        <p:strVal val="visible"/>
                                      </p:to>
                                    </p:set>
                                    <p:animEffect transition="in" filter="wipe(left)">
                                      <p:cBhvr>
                                        <p:cTn id="48" dur="500"/>
                                        <p:tgtEl>
                                          <p:spTgt spid="17">
                                            <p:txEl>
                                              <p:pRg st="5" end="5"/>
                                            </p:txEl>
                                          </p:spTgt>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7">
                                            <p:txEl>
                                              <p:pRg st="6" end="6"/>
                                            </p:txEl>
                                          </p:spTgt>
                                        </p:tgtEl>
                                        <p:attrNameLst>
                                          <p:attrName>style.visibility</p:attrName>
                                        </p:attrNameLst>
                                      </p:cBhvr>
                                      <p:to>
                                        <p:strVal val="visible"/>
                                      </p:to>
                                    </p:set>
                                    <p:animEffect transition="in" filter="wipe(left)">
                                      <p:cBhvr>
                                        <p:cTn id="53" dur="500"/>
                                        <p:tgtEl>
                                          <p:spTgt spid="17">
                                            <p:txEl>
                                              <p:pRg st="6" end="6"/>
                                            </p:txEl>
                                          </p:spTgt>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left)">
                                      <p:cBhvr>
                                        <p:cTn id="58" dur="500"/>
                                        <p:tgtEl>
                                          <p:spTgt spid="18"/>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barn(inVertical)">
                                      <p:cBhvr>
                                        <p:cTn id="63" dur="500"/>
                                        <p:tgtEl>
                                          <p:spTgt spid="19"/>
                                        </p:tgtEl>
                                      </p:cBhvr>
                                    </p:animEffect>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left)">
                                      <p:cBhvr>
                                        <p:cTn id="68" dur="500"/>
                                        <p:tgtEl>
                                          <p:spTgt spid="21"/>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left)">
                                      <p:cBhvr>
                                        <p:cTn id="73" dur="500"/>
                                        <p:tgtEl>
                                          <p:spTgt spid="22"/>
                                        </p:tgtEl>
                                      </p:cBhvr>
                                    </p:animEffect>
                                  </p:childTnLst>
                                </p:cTn>
                              </p:par>
                            </p:childTnLst>
                          </p:cTn>
                        </p:par>
                      </p:childTnLst>
                    </p:cTn>
                  </p:par>
                  <p:par>
                    <p:cTn id="74" fill="hold" nodeType="clickPar">
                      <p:stCondLst>
                        <p:cond delay="indefinite"/>
                        <p:cond evt="onBegin" delay="0">
                          <p:tn val="73"/>
                        </p:cond>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left)">
                                      <p:cBhvr>
                                        <p:cTn id="78" dur="500"/>
                                        <p:tgtEl>
                                          <p:spTgt spid="24"/>
                                        </p:tgtEl>
                                      </p:cBhvr>
                                    </p:animEffect>
                                  </p:childTnLst>
                                </p:cTn>
                              </p:par>
                            </p:childTnLst>
                          </p:cTn>
                        </p:par>
                      </p:childTnLst>
                    </p:cTn>
                  </p:par>
                  <p:par>
                    <p:cTn id="79" fill="hold" nodeType="clickPar">
                      <p:stCondLst>
                        <p:cond delay="indefinite"/>
                        <p:cond evt="onBegin" delay="0">
                          <p:tn val="78"/>
                        </p:cond>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left)">
                                      <p:cBhvr>
                                        <p:cTn id="83" dur="500"/>
                                        <p:tgtEl>
                                          <p:spTgt spid="25"/>
                                        </p:tgtEl>
                                      </p:cBhvr>
                                    </p:animEffect>
                                  </p:childTnLst>
                                </p:cTn>
                              </p:par>
                            </p:childTnLst>
                          </p:cTn>
                        </p:par>
                      </p:childTnLst>
                    </p:cTn>
                  </p:par>
                  <p:par>
                    <p:cTn id="84" fill="hold" nodeType="clickPar">
                      <p:stCondLst>
                        <p:cond delay="indefinite"/>
                        <p:cond evt="onBegin" delay="0">
                          <p:tn val="83"/>
                        </p:cond>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wipe(up)">
                                      <p:cBhvr>
                                        <p:cTn id="88" dur="500"/>
                                        <p:tgtEl>
                                          <p:spTgt spid="27"/>
                                        </p:tgtEl>
                                      </p:cBhvr>
                                    </p:animEffect>
                                  </p:childTnLst>
                                </p:cTn>
                              </p:par>
                              <p:par>
                                <p:cTn id="89" presetID="22" presetClass="entr" presetSubtype="1"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wipe(up)">
                                      <p:cBhvr>
                                        <p:cTn id="91" dur="500"/>
                                        <p:tgtEl>
                                          <p:spTgt spid="28"/>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wipe(left)">
                                      <p:cBhvr>
                                        <p:cTn id="96" dur="500"/>
                                        <p:tgtEl>
                                          <p:spTgt spid="29"/>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barn(inVertical)">
                                      <p:cBhvr>
                                        <p:cTn id="10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animBg="1"/>
      <p:bldP spid="21" grpId="0" animBg="1"/>
      <p:bldP spid="22" grpId="0"/>
      <p:bldP spid="24" grpId="0" animBg="1"/>
      <p:bldP spid="25" grpId="0" animBg="1"/>
      <p:bldP spid="29" grpId="0"/>
      <p:bldP spid="30"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9" name="矩形 78" title=""/>
          <p:cNvSpPr/>
          <p:nvPr/>
        </p:nvSpPr>
        <p:spPr>
          <a:xfrm>
            <a:off x="0" y="5287010"/>
            <a:ext cx="12192000" cy="1570990"/>
          </a:xfrm>
          <a:prstGeom prst="rect">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80" name="泪滴形 79" title=""/>
          <p:cNvSpPr/>
          <p:nvPr/>
        </p:nvSpPr>
        <p:spPr>
          <a:xfrm flipV="1">
            <a:off x="334841" y="526047"/>
            <a:ext cx="1405913" cy="1405913"/>
          </a:xfrm>
          <a:prstGeom prst="teardrop">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11" name="文本框 10" title=""/>
          <p:cNvSpPr txBox="1"/>
          <p:nvPr/>
        </p:nvSpPr>
        <p:spPr>
          <a:xfrm>
            <a:off x="735818" y="756063"/>
            <a:ext cx="1877437" cy="1175899"/>
          </a:xfrm>
          <a:prstGeom prst="rect">
            <a:avLst/>
          </a:prstGeom>
          <a:noFill/>
        </p:spPr>
        <p:txBody>
          <a:bodyPr wrap="none" lIns="0" tIns="0" rIns="0" bIns="0" rtlCol="0">
            <a:noAutofit/>
          </a:bodyPr>
          <a:lstStyle/>
          <a:p>
            <a:pPr>
              <a:lnSpc>
                <a:spcPct val="110000"/>
              </a:lnSpc>
            </a:pPr>
            <a:r>
              <a:rPr lang="zh-CN" altLang="en-US" sz="6600">
                <a:solidFill>
                  <a:schemeClr val="tx1">
                    <a:lumMod val="75000"/>
                    <a:lumOff val="25000"/>
                  </a:schemeClr>
                </a:solidFill>
                <a:latin typeface="+mj-ea"/>
                <a:ea typeface="+mj-ea"/>
              </a:rPr>
              <a:t>目录</a:t>
            </a:r>
            <a:endParaRPr lang="zh-CN" altLang="en-US" sz="6600">
              <a:solidFill>
                <a:schemeClr val="tx1">
                  <a:lumMod val="75000"/>
                  <a:lumOff val="25000"/>
                </a:schemeClr>
              </a:solidFill>
              <a:latin typeface="+mj-ea"/>
              <a:ea typeface="+mj-ea"/>
            </a:endParaRPr>
          </a:p>
        </p:txBody>
      </p:sp>
      <p:sp>
        <p:nvSpPr>
          <p:cNvPr id="45" name="文本框 44" title=""/>
          <p:cNvSpPr txBox="1"/>
          <p:nvPr/>
        </p:nvSpPr>
        <p:spPr>
          <a:xfrm>
            <a:off x="776804" y="1812598"/>
            <a:ext cx="3048000" cy="329321"/>
          </a:xfrm>
          <a:prstGeom prst="rect">
            <a:avLst/>
          </a:prstGeom>
          <a:noFill/>
        </p:spPr>
        <p:txBody>
          <a:bodyPr wrap="square" lIns="0" tIns="0" rIns="0" bIns="0" rtlCol="0">
            <a:noAutofit/>
          </a:bodyPr>
          <a:lstStyle/>
          <a:p>
            <a:pPr algn="dist">
              <a:lnSpc>
                <a:spcPct val="110000"/>
              </a:lnSpc>
            </a:pPr>
            <a:r>
              <a:rPr lang="en-US" altLang="zh-CN" sz="1400">
                <a:solidFill>
                  <a:schemeClr val="tx1">
                    <a:lumMod val="75000"/>
                    <a:lumOff val="25000"/>
                  </a:schemeClr>
                </a:solidFill>
                <a:latin typeface="+mn-ea"/>
              </a:rPr>
              <a:t>CONTENTS</a:t>
            </a:r>
            <a:endParaRPr lang="zh-CN" altLang="en-US" sz="1400">
              <a:solidFill>
                <a:schemeClr val="tx1">
                  <a:lumMod val="75000"/>
                  <a:lumOff val="25000"/>
                </a:schemeClr>
              </a:solidFill>
              <a:latin typeface="+mn-ea"/>
            </a:endParaRPr>
          </a:p>
        </p:txBody>
      </p:sp>
      <p:sp>
        <p:nvSpPr>
          <p:cNvPr id="10" name="圆角矩形 9" title=""/>
          <p:cNvSpPr/>
          <p:nvPr/>
        </p:nvSpPr>
        <p:spPr>
          <a:xfrm>
            <a:off x="54292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title=""/>
          <p:cNvSpPr/>
          <p:nvPr/>
        </p:nvSpPr>
        <p:spPr>
          <a:xfrm>
            <a:off x="125793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01</a:t>
            </a:r>
            <a:endParaRPr lang="en-US" altLang="zh-CN" sz="3600" b="1">
              <a:sym typeface="+mn-ea"/>
            </a:endParaRPr>
          </a:p>
        </p:txBody>
      </p:sp>
      <p:sp>
        <p:nvSpPr>
          <p:cNvPr id="50" name="文本框 49" title=""/>
          <p:cNvSpPr txBox="1"/>
          <p:nvPr/>
        </p:nvSpPr>
        <p:spPr>
          <a:xfrm>
            <a:off x="970280" y="451929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考情分析</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5" name="圆角矩形 4" title=""/>
          <p:cNvSpPr/>
          <p:nvPr/>
        </p:nvSpPr>
        <p:spPr>
          <a:xfrm>
            <a:off x="338328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椭圆 5" title=""/>
          <p:cNvSpPr/>
          <p:nvPr/>
        </p:nvSpPr>
        <p:spPr>
          <a:xfrm>
            <a:off x="406019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02</a:t>
            </a:r>
            <a:endParaRPr lang="en-US" altLang="zh-CN" sz="3600" b="1">
              <a:sym typeface="+mn-ea"/>
            </a:endParaRPr>
          </a:p>
        </p:txBody>
      </p:sp>
      <p:sp>
        <p:nvSpPr>
          <p:cNvPr id="7" name="文本框 6" title=""/>
          <p:cNvSpPr txBox="1"/>
          <p:nvPr/>
        </p:nvSpPr>
        <p:spPr>
          <a:xfrm>
            <a:off x="3827145" y="4458335"/>
            <a:ext cx="1641475" cy="492760"/>
          </a:xfrm>
          <a:prstGeom prst="rect">
            <a:avLst/>
          </a:prstGeom>
          <a:noFill/>
        </p:spPr>
        <p:txBody>
          <a:bodyPr wrap="none" lIns="0" tIns="0" rIns="0" bIns="0" rtlCol="0">
            <a:noAutofit/>
          </a:bodyPr>
          <a:lstStyle/>
          <a:p>
            <a:pPr algn="ctr"/>
            <a:r>
              <a:rPr lang="zh-CN" altLang="en-US" sz="3200" b="1">
                <a:solidFill>
                  <a:schemeClr val="accent2">
                    <a:lumMod val="75000"/>
                  </a:schemeClr>
                </a:solidFill>
                <a:latin typeface="幼圆" panose="02010509060101010101" charset="-122"/>
                <a:ea typeface="幼圆" panose="02010509060101010101" charset="-122"/>
              </a:rPr>
              <a:t>知识建构</a:t>
            </a:r>
            <a:endParaRPr lang="zh-CN" altLang="en-US" sz="3200" b="1">
              <a:solidFill>
                <a:schemeClr val="accent2">
                  <a:lumMod val="75000"/>
                </a:schemeClr>
              </a:solidFill>
              <a:latin typeface="幼圆" panose="02010509060101010101" charset="-122"/>
              <a:ea typeface="幼圆" panose="02010509060101010101" charset="-122"/>
            </a:endParaRPr>
          </a:p>
        </p:txBody>
      </p:sp>
      <p:sp>
        <p:nvSpPr>
          <p:cNvPr id="20" name="圆角矩形 19" title=""/>
          <p:cNvSpPr/>
          <p:nvPr/>
        </p:nvSpPr>
        <p:spPr>
          <a:xfrm>
            <a:off x="618553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4" name="椭圆 23" title=""/>
          <p:cNvSpPr/>
          <p:nvPr/>
        </p:nvSpPr>
        <p:spPr>
          <a:xfrm>
            <a:off x="686244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03</a:t>
            </a:r>
            <a:endParaRPr lang="en-US" altLang="zh-CN" sz="3600" b="1">
              <a:sym typeface="+mn-ea"/>
            </a:endParaRPr>
          </a:p>
        </p:txBody>
      </p:sp>
      <p:sp>
        <p:nvSpPr>
          <p:cNvPr id="25" name="文本框 24" title=""/>
          <p:cNvSpPr txBox="1"/>
          <p:nvPr/>
        </p:nvSpPr>
        <p:spPr>
          <a:xfrm>
            <a:off x="6629400"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知识梳理</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28" name="圆角矩形 27" title=""/>
          <p:cNvSpPr/>
          <p:nvPr/>
        </p:nvSpPr>
        <p:spPr>
          <a:xfrm>
            <a:off x="898779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9" name="椭圆 28" title=""/>
          <p:cNvSpPr/>
          <p:nvPr/>
        </p:nvSpPr>
        <p:spPr>
          <a:xfrm>
            <a:off x="966470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04</a:t>
            </a:r>
            <a:endParaRPr lang="en-US" altLang="zh-CN" sz="3600" b="1">
              <a:sym typeface="+mn-ea"/>
            </a:endParaRPr>
          </a:p>
        </p:txBody>
      </p:sp>
      <p:sp>
        <p:nvSpPr>
          <p:cNvPr id="30" name="文本框 29" title=""/>
          <p:cNvSpPr txBox="1"/>
          <p:nvPr/>
        </p:nvSpPr>
        <p:spPr>
          <a:xfrm>
            <a:off x="9431655"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题型归纳</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03</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altLang="en-US" sz="4400" b="1">
                  <a:solidFill>
                    <a:schemeClr val="accent2">
                      <a:lumMod val="75000"/>
                    </a:schemeClr>
                  </a:solidFill>
                  <a:latin typeface="微软雅黑" panose="020b0503020204020204" charset="-122"/>
                  <a:ea typeface="微软雅黑" panose="020b0503020204020204" charset="-122"/>
                </a:rPr>
                <a:t>摩擦力</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一、摩擦力</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Freeform 2" title=""/>
          <p:cNvSpPr/>
          <p:nvPr>
            <p:custDataLst>
              <p:tags r:id="rId3"/>
            </p:custDataLst>
          </p:nvPr>
        </p:nvSpPr>
        <p:spPr>
          <a:xfrm rot="-5400000">
            <a:off x="-120015" y="2148840"/>
            <a:ext cx="5166995" cy="3699510"/>
          </a:xfrm>
          <a:custGeom>
            <a:rect l="l" t="t" r="r" b="b"/>
            <a:pathLst>
              <a:path w="8229600" h="5709693">
                <a:moveTo>
                  <a:pt x="0" y="0"/>
                </a:moveTo>
                <a:lnTo>
                  <a:pt x="8229600" y="0"/>
                </a:lnTo>
                <a:lnTo>
                  <a:pt x="8229600" y="5709692"/>
                </a:lnTo>
                <a:lnTo>
                  <a:pt x="0" y="5709692"/>
                </a:lnTo>
                <a:lnTo>
                  <a:pt x="0" y="0"/>
                </a:lnTo>
                <a:close/>
              </a:path>
            </a:pathLst>
          </a:custGeom>
          <a:blipFill>
            <a:blip r:embed="rId4">
              <a:extLst>
                <a:ext uri="{96DAC541-7B7A-43D3-8B79-37D633B846F1}">
                  <asvg:svgBlip xmlns:asvg="http://schemas.microsoft.com/office/drawing/2016/SVG/main" r:embed="rId5"/>
                </a:ext>
              </a:extLst>
            </a:blip>
            <a:stretch>
              <a:fillRect t="-21943" b="0"/>
            </a:stretch>
          </a:blipFill>
        </p:spPr>
        <p:txBody>
          <a:bodyPr/>
          <a:lstStyle/>
          <a:p/>
        </p:txBody>
      </p:sp>
      <p:sp>
        <p:nvSpPr>
          <p:cNvPr id="7" name="Freeform 3" title=""/>
          <p:cNvSpPr/>
          <p:nvPr>
            <p:custDataLst>
              <p:tags r:id="rId6"/>
            </p:custDataLst>
          </p:nvPr>
        </p:nvSpPr>
        <p:spPr>
          <a:xfrm rot="-5400000">
            <a:off x="456565" y="2821940"/>
            <a:ext cx="2388870" cy="2378710"/>
          </a:xfrm>
          <a:custGeom>
            <a:rect l="l" t="t" r="r" b="b"/>
            <a:pathLst>
              <a:path w="3804641" h="3804641">
                <a:moveTo>
                  <a:pt x="0" y="0"/>
                </a:moveTo>
                <a:lnTo>
                  <a:pt x="3804641" y="0"/>
                </a:lnTo>
                <a:lnTo>
                  <a:pt x="3804641" y="3804640"/>
                </a:lnTo>
                <a:lnTo>
                  <a:pt x="0" y="38046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p:txBody>
      </p:sp>
      <p:sp>
        <p:nvSpPr>
          <p:cNvPr id="50" name="TextBox 50" title=""/>
          <p:cNvSpPr txBox="1"/>
          <p:nvPr>
            <p:custDataLst>
              <p:tags r:id="rId9"/>
            </p:custDataLst>
          </p:nvPr>
        </p:nvSpPr>
        <p:spPr>
          <a:xfrm>
            <a:off x="3263900" y="3373755"/>
            <a:ext cx="901065" cy="1230630"/>
          </a:xfrm>
          <a:prstGeom prst="rect">
            <a:avLst/>
          </a:prstGeom>
        </p:spPr>
        <p:txBody>
          <a:bodyPr wrap="square" lIns="0" tIns="0" rIns="0" bIns="0" rtlCol="0" anchor="t">
            <a:spAutoFit/>
          </a:bodyPr>
          <a:lstStyle/>
          <a:p>
            <a:pPr algn="ctr" fontAlgn="auto">
              <a:lnSpc>
                <a:spcPct val="100000"/>
              </a:lnSpc>
            </a:pPr>
            <a:r>
              <a:rPr lang="en-US" sz="2000" spc="170">
                <a:solidFill>
                  <a:schemeClr val="tx1"/>
                </a:solidFill>
                <a:latin typeface="微软雅黑" panose="020b0503020204020204" charset="-122"/>
                <a:ea typeface="微软雅黑" panose="020b0503020204020204" charset="-122"/>
              </a:rPr>
              <a:t>3.</a:t>
            </a:r>
            <a:r>
              <a:rPr lang="zh-CN" altLang="en-US" sz="2000" spc="170">
                <a:solidFill>
                  <a:schemeClr val="tx1"/>
                </a:solidFill>
                <a:latin typeface="微软雅黑" panose="020b0503020204020204" charset="-122"/>
                <a:ea typeface="微软雅黑" panose="020b0503020204020204" charset="-122"/>
              </a:rPr>
              <a:t>摩擦力作用效果（方向）</a:t>
            </a:r>
            <a:endParaRPr lang="zh-CN" altLang="en-US" sz="2000" spc="170">
              <a:solidFill>
                <a:schemeClr val="tx1"/>
              </a:solidFill>
              <a:latin typeface="微软雅黑" panose="020b0503020204020204" charset="-122"/>
              <a:ea typeface="微软雅黑" panose="020b0503020204020204" charset="-122"/>
            </a:endParaRPr>
          </a:p>
        </p:txBody>
      </p:sp>
      <p:sp>
        <p:nvSpPr>
          <p:cNvPr id="51" name="TextBox 51" title=""/>
          <p:cNvSpPr txBox="1"/>
          <p:nvPr>
            <p:custDataLst>
              <p:tags r:id="rId10"/>
            </p:custDataLst>
          </p:nvPr>
        </p:nvSpPr>
        <p:spPr>
          <a:xfrm>
            <a:off x="842645" y="1696085"/>
            <a:ext cx="901065" cy="615315"/>
          </a:xfrm>
          <a:prstGeom prst="rect">
            <a:avLst/>
          </a:prstGeom>
        </p:spPr>
        <p:txBody>
          <a:bodyPr wrap="square" lIns="0" tIns="0" rIns="0" bIns="0" rtlCol="0" anchor="t">
            <a:spAutoFit/>
          </a:bodyPr>
          <a:lstStyle/>
          <a:p>
            <a:pPr algn="ctr" fontAlgn="auto">
              <a:lnSpc>
                <a:spcPct val="100000"/>
              </a:lnSpc>
            </a:pPr>
            <a:r>
              <a:rPr lang="en-US" sz="2000" spc="170">
                <a:solidFill>
                  <a:schemeClr val="tx1"/>
                </a:solidFill>
                <a:latin typeface="微软雅黑" panose="020b0503020204020204" charset="-122"/>
                <a:ea typeface="微软雅黑" panose="020b0503020204020204" charset="-122"/>
              </a:rPr>
              <a:t>1.</a:t>
            </a:r>
            <a:r>
              <a:rPr lang="zh-CN" altLang="en-US" sz="2000" spc="170">
                <a:solidFill>
                  <a:schemeClr val="tx1"/>
                </a:solidFill>
                <a:latin typeface="微软雅黑" panose="020b0503020204020204" charset="-122"/>
                <a:ea typeface="微软雅黑" panose="020b0503020204020204" charset="-122"/>
              </a:rPr>
              <a:t>认识摩擦力</a:t>
            </a:r>
            <a:endParaRPr lang="zh-CN" altLang="en-US" sz="2000" spc="170">
              <a:solidFill>
                <a:schemeClr val="tx1"/>
              </a:solidFill>
              <a:latin typeface="微软雅黑" panose="020b0503020204020204" charset="-122"/>
              <a:ea typeface="微软雅黑" panose="020b0503020204020204" charset="-122"/>
            </a:endParaRPr>
          </a:p>
        </p:txBody>
      </p:sp>
      <p:sp>
        <p:nvSpPr>
          <p:cNvPr id="52" name="TextBox 52" title=""/>
          <p:cNvSpPr txBox="1"/>
          <p:nvPr>
            <p:custDataLst>
              <p:tags r:id="rId11"/>
            </p:custDataLst>
          </p:nvPr>
        </p:nvSpPr>
        <p:spPr>
          <a:xfrm>
            <a:off x="2223135" y="5346700"/>
            <a:ext cx="1191260" cy="615315"/>
          </a:xfrm>
          <a:prstGeom prst="rect">
            <a:avLst/>
          </a:prstGeom>
        </p:spPr>
        <p:txBody>
          <a:bodyPr wrap="square" lIns="0" tIns="0" rIns="0" bIns="0" rtlCol="0" anchor="t">
            <a:spAutoFit/>
          </a:bodyPr>
          <a:lstStyle/>
          <a:p>
            <a:pPr algn="ctr" fontAlgn="auto">
              <a:lnSpc>
                <a:spcPct val="100000"/>
              </a:lnSpc>
            </a:pPr>
            <a:r>
              <a:rPr lang="en-US" sz="2000" spc="170">
                <a:solidFill>
                  <a:schemeClr val="tx1"/>
                </a:solidFill>
                <a:latin typeface="微软雅黑" panose="020b0503020204020204" charset="-122"/>
                <a:ea typeface="微软雅黑" panose="020b0503020204020204" charset="-122"/>
              </a:rPr>
              <a:t>4.</a:t>
            </a:r>
            <a:r>
              <a:rPr lang="zh-CN" altLang="en-US" sz="2000" spc="170">
                <a:solidFill>
                  <a:schemeClr val="tx1"/>
                </a:solidFill>
                <a:latin typeface="微软雅黑" panose="020b0503020204020204" charset="-122"/>
                <a:ea typeface="微软雅黑" panose="020b0503020204020204" charset="-122"/>
              </a:rPr>
              <a:t>摩擦力作用点</a:t>
            </a:r>
            <a:endParaRPr lang="zh-CN" altLang="en-US" sz="2000" spc="170">
              <a:solidFill>
                <a:schemeClr val="tx1"/>
              </a:solidFill>
              <a:latin typeface="微软雅黑" panose="020b0503020204020204" charset="-122"/>
              <a:ea typeface="微软雅黑" panose="020b0503020204020204" charset="-122"/>
            </a:endParaRPr>
          </a:p>
        </p:txBody>
      </p:sp>
      <p:sp>
        <p:nvSpPr>
          <p:cNvPr id="53" name="TextBox 53" title=""/>
          <p:cNvSpPr txBox="1"/>
          <p:nvPr>
            <p:custDataLst>
              <p:tags r:id="rId12"/>
            </p:custDataLst>
          </p:nvPr>
        </p:nvSpPr>
        <p:spPr>
          <a:xfrm>
            <a:off x="2336165" y="2060575"/>
            <a:ext cx="1238250" cy="615315"/>
          </a:xfrm>
          <a:prstGeom prst="rect">
            <a:avLst/>
          </a:prstGeom>
        </p:spPr>
        <p:txBody>
          <a:bodyPr wrap="square" lIns="0" tIns="0" rIns="0" bIns="0" rtlCol="0" anchor="t">
            <a:spAutoFit/>
          </a:bodyPr>
          <a:lstStyle/>
          <a:p>
            <a:pPr algn="ctr" fontAlgn="auto">
              <a:lnSpc>
                <a:spcPct val="100000"/>
              </a:lnSpc>
            </a:pPr>
            <a:r>
              <a:rPr lang="en-US" sz="2000" spc="170">
                <a:solidFill>
                  <a:schemeClr val="tx1"/>
                </a:solidFill>
                <a:latin typeface="微软雅黑" panose="020b0503020204020204" charset="-122"/>
                <a:ea typeface="微软雅黑" panose="020b0503020204020204" charset="-122"/>
              </a:rPr>
              <a:t>2.</a:t>
            </a:r>
            <a:r>
              <a:rPr lang="zh-CN" altLang="en-US" sz="2000" spc="170">
                <a:solidFill>
                  <a:schemeClr val="tx1"/>
                </a:solidFill>
                <a:latin typeface="微软雅黑" panose="020b0503020204020204" charset="-122"/>
                <a:ea typeface="微软雅黑" panose="020b0503020204020204" charset="-122"/>
              </a:rPr>
              <a:t>摩擦力产生条件</a:t>
            </a:r>
            <a:endParaRPr lang="zh-CN" altLang="en-US" sz="2000" spc="170">
              <a:solidFill>
                <a:schemeClr val="tx1"/>
              </a:solidFill>
              <a:latin typeface="微软雅黑" panose="020b0503020204020204" charset="-122"/>
              <a:ea typeface="微软雅黑" panose="020b0503020204020204" charset="-122"/>
            </a:endParaRPr>
          </a:p>
        </p:txBody>
      </p:sp>
      <p:sp>
        <p:nvSpPr>
          <p:cNvPr id="54" name="TextBox 54" title=""/>
          <p:cNvSpPr txBox="1"/>
          <p:nvPr>
            <p:custDataLst>
              <p:tags r:id="rId13"/>
            </p:custDataLst>
          </p:nvPr>
        </p:nvSpPr>
        <p:spPr>
          <a:xfrm>
            <a:off x="649605" y="5812790"/>
            <a:ext cx="1205865" cy="307340"/>
          </a:xfrm>
          <a:prstGeom prst="rect">
            <a:avLst/>
          </a:prstGeom>
        </p:spPr>
        <p:txBody>
          <a:bodyPr wrap="square" lIns="0" tIns="0" rIns="0" bIns="0" rtlCol="0" anchor="t">
            <a:spAutoFit/>
          </a:bodyPr>
          <a:lstStyle/>
          <a:p>
            <a:pPr algn="ctr" fontAlgn="auto">
              <a:lnSpc>
                <a:spcPct val="100000"/>
              </a:lnSpc>
            </a:pPr>
            <a:r>
              <a:rPr lang="en-US" sz="2000" spc="170">
                <a:solidFill>
                  <a:schemeClr val="tx1"/>
                </a:solidFill>
                <a:latin typeface="微软雅黑" panose="020b0503020204020204" charset="-122"/>
                <a:ea typeface="微软雅黑" panose="020b0503020204020204" charset="-122"/>
              </a:rPr>
              <a:t>5.</a:t>
            </a:r>
            <a:r>
              <a:rPr lang="zh-CN" altLang="en-US" sz="2000" spc="170">
                <a:solidFill>
                  <a:schemeClr val="tx1"/>
                </a:solidFill>
                <a:latin typeface="微软雅黑" panose="020b0503020204020204" charset="-122"/>
                <a:ea typeface="微软雅黑" panose="020b0503020204020204" charset="-122"/>
              </a:rPr>
              <a:t>分类</a:t>
            </a:r>
            <a:endParaRPr lang="zh-CN" altLang="en-US" sz="2000" spc="170">
              <a:solidFill>
                <a:schemeClr val="tx1"/>
              </a:solidFill>
              <a:latin typeface="微软雅黑" panose="020b0503020204020204" charset="-122"/>
              <a:ea typeface="微软雅黑" panose="020b0503020204020204" charset="-122"/>
            </a:endParaRPr>
          </a:p>
        </p:txBody>
      </p:sp>
      <p:sp>
        <p:nvSpPr>
          <p:cNvPr id="6" name="文本框 5" title=""/>
          <p:cNvSpPr txBox="1"/>
          <p:nvPr>
            <p:custDataLst>
              <p:tags r:id="rId14"/>
            </p:custDataLst>
          </p:nvPr>
        </p:nvSpPr>
        <p:spPr>
          <a:xfrm>
            <a:off x="1305560" y="3484880"/>
            <a:ext cx="690880" cy="1014730"/>
          </a:xfrm>
          <a:prstGeom prst="rect">
            <a:avLst/>
          </a:prstGeom>
          <a:noFill/>
        </p:spPr>
        <p:txBody>
          <a:bodyPr wrap="none" rtlCol="0" anchor="t">
            <a:spAutoFit/>
          </a:bodyPr>
          <a:lstStyle/>
          <a:p>
            <a:pPr fontAlgn="auto">
              <a:lnSpc>
                <a:spcPct val="150000"/>
              </a:lnSpc>
            </a:pPr>
            <a:r>
              <a:rPr lang="zh-CN" altLang="en-US" sz="4000" b="1">
                <a:solidFill>
                  <a:srgbClr val="C00000"/>
                </a:solidFill>
                <a:latin typeface="微软雅黑" panose="020b0503020204020204" charset="-122"/>
                <a:ea typeface="微软雅黑" panose="020b0503020204020204" charset="-122"/>
                <a:cs typeface="微软雅黑" panose="020b0503020204020204" charset="-122"/>
                <a:sym typeface="+mn-ea"/>
              </a:rPr>
              <a:t>力</a:t>
            </a:r>
            <a:endParaRPr lang="zh-CN" altLang="en-US" sz="40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3" name="流程图: 可选过程 12" title=""/>
          <p:cNvSpPr/>
          <p:nvPr>
            <p:custDataLst>
              <p:tags r:id="rId15"/>
            </p:custDataLst>
          </p:nvPr>
        </p:nvSpPr>
        <p:spPr>
          <a:xfrm>
            <a:off x="5193030" y="1037590"/>
            <a:ext cx="6676390" cy="993775"/>
          </a:xfrm>
          <a:prstGeom prst="flowChartAlternateProcess">
            <a:avLst/>
          </a:prstGeom>
          <a:solidFill>
            <a:srgbClr val="8A3D91">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
            <a:endParaRPr lang="zh-CN" altLang="en-US"/>
          </a:p>
          <a:p>
            <a:pPr algn="just" fontAlgn="b"/>
            <a:r>
              <a:rPr lang="zh-CN" altLang="en-US"/>
              <a:t>两个相互接触的物体，当它们做相对运动（或有相对运动趋势）时，在接触面产生一种阻碍相对运动（或相对运动趋势）的力</a:t>
            </a:r>
            <a:endParaRPr lang="zh-CN" altLang="en-US"/>
          </a:p>
        </p:txBody>
      </p:sp>
      <p:sp>
        <p:nvSpPr>
          <p:cNvPr id="14" name="流程图: 可选过程 13" title=""/>
          <p:cNvSpPr/>
          <p:nvPr>
            <p:custDataLst>
              <p:tags r:id="rId16"/>
            </p:custDataLst>
          </p:nvPr>
        </p:nvSpPr>
        <p:spPr>
          <a:xfrm>
            <a:off x="5193030" y="2176780"/>
            <a:ext cx="6676390" cy="993775"/>
          </a:xfrm>
          <a:prstGeom prst="flowChartAlternateProcess">
            <a:avLst/>
          </a:prstGeom>
          <a:solidFill>
            <a:srgbClr val="2EE4D0">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
            <a:endParaRPr lang="zh-CN" altLang="en-US"/>
          </a:p>
          <a:p>
            <a:pPr algn="just" fontAlgn="b"/>
            <a:r>
              <a:rPr lang="zh-CN" altLang="en-US"/>
              <a:t>（</a:t>
            </a:r>
            <a:r>
              <a:rPr lang="en-US" altLang="zh-CN"/>
              <a:t>1</a:t>
            </a:r>
            <a:r>
              <a:rPr lang="zh-CN" altLang="en-US"/>
              <a:t>）接触面粗糙；（</a:t>
            </a:r>
            <a:r>
              <a:rPr lang="en-US" altLang="zh-CN"/>
              <a:t>2</a:t>
            </a:r>
            <a:r>
              <a:rPr lang="zh-CN" altLang="en-US"/>
              <a:t>）两物体相互接触并相互挤压（产生压力）；（3）两物体间发生相对运动或有相对运动趋势</a:t>
            </a:r>
            <a:endParaRPr lang="zh-CN" altLang="en-US"/>
          </a:p>
        </p:txBody>
      </p:sp>
      <p:sp>
        <p:nvSpPr>
          <p:cNvPr id="15" name="流程图: 可选过程 14" title=""/>
          <p:cNvSpPr/>
          <p:nvPr>
            <p:custDataLst>
              <p:tags r:id="rId17"/>
            </p:custDataLst>
          </p:nvPr>
        </p:nvSpPr>
        <p:spPr>
          <a:xfrm>
            <a:off x="5193030" y="3335020"/>
            <a:ext cx="6676390" cy="993775"/>
          </a:xfrm>
          <a:prstGeom prst="flowChartAlternateProcess">
            <a:avLst/>
          </a:prstGeom>
          <a:solidFill>
            <a:srgbClr val="2F6CB7">
              <a:alpha val="7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
            <a:endParaRPr lang="zh-CN" altLang="en-US"/>
          </a:p>
          <a:p>
            <a:pPr algn="just" fontAlgn="b"/>
            <a:r>
              <a:t>摩擦力的作用总是阻碍物体相对运动（或相对运动趋势）</a:t>
            </a:r>
          </a:p>
        </p:txBody>
      </p:sp>
      <p:sp>
        <p:nvSpPr>
          <p:cNvPr id="20" name="流程图: 可选过程 19" title=""/>
          <p:cNvSpPr/>
          <p:nvPr>
            <p:custDataLst>
              <p:tags r:id="rId18"/>
            </p:custDataLst>
          </p:nvPr>
        </p:nvSpPr>
        <p:spPr>
          <a:xfrm>
            <a:off x="5193030" y="4480560"/>
            <a:ext cx="6676390" cy="993775"/>
          </a:xfrm>
          <a:prstGeom prst="flowChartAlternateProcess">
            <a:avLst/>
          </a:prstGeom>
          <a:solidFill>
            <a:srgbClr val="262BA0"/>
          </a:solidFill>
          <a:ln>
            <a:solidFill>
              <a:srgbClr val="77388E">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
            <a:endParaRPr lang="zh-CN" altLang="en-US"/>
          </a:p>
          <a:p>
            <a:pPr algn="just" fontAlgn="b"/>
            <a:r>
              <a:t>摩擦力是作用在两物体接触面上的，但为了研究方便可以把摩擦力的作用等效到一个点上</a:t>
            </a:r>
          </a:p>
        </p:txBody>
      </p:sp>
      <p:sp>
        <p:nvSpPr>
          <p:cNvPr id="23" name="流程图: 可选过程 22" title=""/>
          <p:cNvSpPr/>
          <p:nvPr>
            <p:custDataLst>
              <p:tags r:id="rId19"/>
            </p:custDataLst>
          </p:nvPr>
        </p:nvSpPr>
        <p:spPr>
          <a:xfrm>
            <a:off x="5193030" y="5578475"/>
            <a:ext cx="6676390" cy="1212850"/>
          </a:xfrm>
          <a:prstGeom prst="flowChartAlternateProcess">
            <a:avLst/>
          </a:prstGeom>
          <a:solidFill>
            <a:srgbClr val="7039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
            <a:endParaRPr lang="zh-CN" altLang="en-US" sz="1600">
              <a:latin typeface="微软雅黑" panose="020b0503020204020204" charset="-122"/>
              <a:ea typeface="微软雅黑" panose="020b0503020204020204" charset="-122"/>
              <a:cs typeface="微软雅黑" panose="020b0503020204020204" charset="-122"/>
            </a:endParaRPr>
          </a:p>
          <a:p>
            <a:pPr algn="just" fontAlgn="b"/>
            <a:r>
              <a:rPr sz="1600">
                <a:latin typeface="微软雅黑" panose="020b0503020204020204" charset="-122"/>
                <a:ea typeface="微软雅黑" panose="020b0503020204020204" charset="-122"/>
                <a:cs typeface="微软雅黑" panose="020b0503020204020204" charset="-122"/>
              </a:rPr>
              <a:t>（1）滑动摩擦力：一个物体在另一个物体上面滑动时产生的摩擦力；</a:t>
            </a:r>
            <a:endParaRPr sz="1600">
              <a:latin typeface="微软雅黑" panose="020b0503020204020204" charset="-122"/>
              <a:ea typeface="微软雅黑" panose="020b0503020204020204" charset="-122"/>
              <a:cs typeface="微软雅黑" panose="020b0503020204020204" charset="-122"/>
            </a:endParaRPr>
          </a:p>
          <a:p>
            <a:pPr algn="just" fontAlgn="b"/>
            <a:r>
              <a:rPr sz="1600">
                <a:latin typeface="微软雅黑" panose="020b0503020204020204" charset="-122"/>
                <a:ea typeface="微软雅黑" panose="020b0503020204020204" charset="-122"/>
                <a:cs typeface="微软雅黑" panose="020b0503020204020204" charset="-122"/>
              </a:rPr>
              <a:t>（2）滚动摩擦力：一个物体在另一个物体表面上滚动时产生的摩擦力；</a:t>
            </a:r>
            <a:endParaRPr sz="1600">
              <a:latin typeface="微软雅黑" panose="020b0503020204020204" charset="-122"/>
              <a:ea typeface="微软雅黑" panose="020b0503020204020204" charset="-122"/>
              <a:cs typeface="微软雅黑" panose="020b0503020204020204" charset="-122"/>
            </a:endParaRPr>
          </a:p>
          <a:p>
            <a:pPr algn="just" fontAlgn="b"/>
            <a:r>
              <a:rPr sz="1600">
                <a:latin typeface="微软雅黑" panose="020b0503020204020204" charset="-122"/>
                <a:ea typeface="微软雅黑" panose="020b0503020204020204" charset="-122"/>
                <a:cs typeface="微软雅黑" panose="020b0503020204020204" charset="-122"/>
              </a:rPr>
              <a:t>（3）静摩擦力：相互接触的物体，当它们要发生而未发生相对运动时，在它们的接触面上产生一种阻碍相对运动趋势的力</a:t>
            </a:r>
            <a:endParaRPr sz="1600">
              <a:latin typeface="微软雅黑" panose="020b0503020204020204" charset="-122"/>
              <a:ea typeface="微软雅黑" panose="020b0503020204020204" charset="-122"/>
              <a:cs typeface="微软雅黑" panose="020b0503020204020204" charset="-122"/>
            </a:endParaRPr>
          </a:p>
        </p:txBody>
      </p:sp>
      <p:cxnSp>
        <p:nvCxnSpPr>
          <p:cNvPr id="24" name="直接箭头连接符 23" title=""/>
          <p:cNvCxnSpPr/>
          <p:nvPr>
            <p:custDataLst>
              <p:tags r:id="rId20"/>
            </p:custDataLst>
          </p:nvPr>
        </p:nvCxnSpPr>
        <p:spPr>
          <a:xfrm>
            <a:off x="2768600" y="1436370"/>
            <a:ext cx="2362835" cy="0"/>
          </a:xfrm>
          <a:prstGeom prst="straightConnector1">
            <a:avLst/>
          </a:prstGeom>
          <a:ln w="28575" cmpd="sng">
            <a:solidFill>
              <a:srgbClr val="70398D"/>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TextBox 51" title=""/>
          <p:cNvSpPr txBox="1"/>
          <p:nvPr>
            <p:custDataLst>
              <p:tags r:id="rId21"/>
            </p:custDataLst>
          </p:nvPr>
        </p:nvSpPr>
        <p:spPr>
          <a:xfrm>
            <a:off x="7322820" y="1104900"/>
            <a:ext cx="1687195" cy="276860"/>
          </a:xfrm>
          <a:prstGeom prst="rect">
            <a:avLst/>
          </a:prstGeom>
        </p:spPr>
        <p:txBody>
          <a:bodyPr wrap="square" lIns="0" tIns="0" rIns="0" bIns="0" rtlCol="0" anchor="t">
            <a:spAutoFit/>
          </a:bodyPr>
          <a:lstStyle/>
          <a:p>
            <a:pPr algn="ctr" fontAlgn="auto">
              <a:lnSpc>
                <a:spcPct val="100000"/>
              </a:lnSpc>
            </a:pPr>
            <a:r>
              <a:rPr lang="en-US" spc="170">
                <a:solidFill>
                  <a:schemeClr val="tx1"/>
                </a:solidFill>
                <a:latin typeface="微软雅黑" panose="020b0503020204020204" charset="-122"/>
                <a:ea typeface="微软雅黑" panose="020b0503020204020204" charset="-122"/>
              </a:rPr>
              <a:t>1.</a:t>
            </a:r>
            <a:r>
              <a:rPr lang="zh-CN" altLang="en-US" spc="170">
                <a:solidFill>
                  <a:schemeClr val="tx1"/>
                </a:solidFill>
                <a:latin typeface="微软雅黑" panose="020b0503020204020204" charset="-122"/>
                <a:ea typeface="微软雅黑" panose="020b0503020204020204" charset="-122"/>
              </a:rPr>
              <a:t>认识摩擦力</a:t>
            </a:r>
            <a:endParaRPr lang="zh-CN" altLang="en-US" spc="170">
              <a:solidFill>
                <a:schemeClr val="tx1"/>
              </a:solidFill>
              <a:latin typeface="微软雅黑" panose="020b0503020204020204" charset="-122"/>
              <a:ea typeface="微软雅黑" panose="020b0503020204020204" charset="-122"/>
            </a:endParaRPr>
          </a:p>
        </p:txBody>
      </p:sp>
      <p:sp>
        <p:nvSpPr>
          <p:cNvPr id="26" name="TextBox 51" title=""/>
          <p:cNvSpPr txBox="1"/>
          <p:nvPr>
            <p:custDataLst>
              <p:tags r:id="rId22"/>
            </p:custDataLst>
          </p:nvPr>
        </p:nvSpPr>
        <p:spPr>
          <a:xfrm>
            <a:off x="7323455" y="2210435"/>
            <a:ext cx="2366010" cy="276860"/>
          </a:xfrm>
          <a:prstGeom prst="rect">
            <a:avLst/>
          </a:prstGeom>
        </p:spPr>
        <p:txBody>
          <a:bodyPr wrap="square" lIns="0" tIns="0" rIns="0" bIns="0" rtlCol="0" anchor="t">
            <a:spAutoFit/>
          </a:bodyPr>
          <a:lstStyle/>
          <a:p>
            <a:pPr algn="ctr" fontAlgn="auto">
              <a:lnSpc>
                <a:spcPct val="100000"/>
              </a:lnSpc>
            </a:pPr>
            <a:r>
              <a:rPr lang="en-US" spc="170">
                <a:solidFill>
                  <a:schemeClr val="tx1"/>
                </a:solidFill>
                <a:latin typeface="微软雅黑" panose="020b0503020204020204" charset="-122"/>
                <a:ea typeface="微软雅黑" panose="020b0503020204020204" charset="-122"/>
              </a:rPr>
              <a:t>2.</a:t>
            </a:r>
            <a:r>
              <a:rPr lang="zh-CN" altLang="en-US" spc="170">
                <a:solidFill>
                  <a:schemeClr val="tx1"/>
                </a:solidFill>
                <a:latin typeface="微软雅黑" panose="020b0503020204020204" charset="-122"/>
                <a:ea typeface="微软雅黑" panose="020b0503020204020204" charset="-122"/>
              </a:rPr>
              <a:t>摩擦力产生的条件</a:t>
            </a:r>
            <a:endParaRPr lang="zh-CN" altLang="en-US" spc="170">
              <a:solidFill>
                <a:schemeClr val="tx1"/>
              </a:solidFill>
              <a:latin typeface="微软雅黑" panose="020b0503020204020204" charset="-122"/>
              <a:ea typeface="微软雅黑" panose="020b0503020204020204" charset="-122"/>
            </a:endParaRPr>
          </a:p>
        </p:txBody>
      </p:sp>
      <p:sp>
        <p:nvSpPr>
          <p:cNvPr id="27" name="TextBox 51" title=""/>
          <p:cNvSpPr txBox="1"/>
          <p:nvPr>
            <p:custDataLst>
              <p:tags r:id="rId23"/>
            </p:custDataLst>
          </p:nvPr>
        </p:nvSpPr>
        <p:spPr>
          <a:xfrm>
            <a:off x="7418070" y="3446145"/>
            <a:ext cx="2901950" cy="276860"/>
          </a:xfrm>
          <a:prstGeom prst="rect">
            <a:avLst/>
          </a:prstGeom>
        </p:spPr>
        <p:txBody>
          <a:bodyPr wrap="square" lIns="0" tIns="0" rIns="0" bIns="0" rtlCol="0" anchor="t">
            <a:spAutoFit/>
          </a:bodyPr>
          <a:lstStyle/>
          <a:p>
            <a:pPr algn="ctr" fontAlgn="auto">
              <a:lnSpc>
                <a:spcPct val="100000"/>
              </a:lnSpc>
            </a:pPr>
            <a:r>
              <a:rPr lang="en-US" spc="170">
                <a:solidFill>
                  <a:schemeClr val="tx1"/>
                </a:solidFill>
                <a:latin typeface="微软雅黑" panose="020b0503020204020204" charset="-122"/>
                <a:ea typeface="微软雅黑" panose="020b0503020204020204" charset="-122"/>
              </a:rPr>
              <a:t>3.</a:t>
            </a:r>
            <a:r>
              <a:rPr lang="zh-CN" altLang="en-US" spc="170">
                <a:solidFill>
                  <a:schemeClr val="tx1"/>
                </a:solidFill>
                <a:latin typeface="微软雅黑" panose="020b0503020204020204" charset="-122"/>
                <a:ea typeface="微软雅黑" panose="020b0503020204020204" charset="-122"/>
              </a:rPr>
              <a:t>摩擦力作用效果（方向）</a:t>
            </a:r>
            <a:endParaRPr lang="zh-CN" altLang="en-US" spc="170">
              <a:solidFill>
                <a:schemeClr val="tx1"/>
              </a:solidFill>
              <a:latin typeface="微软雅黑" panose="020b0503020204020204" charset="-122"/>
              <a:ea typeface="微软雅黑" panose="020b0503020204020204" charset="-122"/>
            </a:endParaRPr>
          </a:p>
        </p:txBody>
      </p:sp>
      <p:sp>
        <p:nvSpPr>
          <p:cNvPr id="28" name="TextBox 51" title=""/>
          <p:cNvSpPr txBox="1"/>
          <p:nvPr>
            <p:custDataLst>
              <p:tags r:id="rId24"/>
            </p:custDataLst>
          </p:nvPr>
        </p:nvSpPr>
        <p:spPr>
          <a:xfrm>
            <a:off x="7494270" y="4536440"/>
            <a:ext cx="2336800" cy="276860"/>
          </a:xfrm>
          <a:prstGeom prst="rect">
            <a:avLst/>
          </a:prstGeom>
        </p:spPr>
        <p:txBody>
          <a:bodyPr wrap="square" lIns="0" tIns="0" rIns="0" bIns="0" rtlCol="0" anchor="t">
            <a:spAutoFit/>
          </a:bodyPr>
          <a:lstStyle/>
          <a:p>
            <a:pPr algn="ctr" fontAlgn="auto">
              <a:lnSpc>
                <a:spcPct val="100000"/>
              </a:lnSpc>
            </a:pPr>
            <a:r>
              <a:rPr lang="en-US" spc="170">
                <a:solidFill>
                  <a:schemeClr val="tx1"/>
                </a:solidFill>
                <a:latin typeface="微软雅黑" panose="020b0503020204020204" charset="-122"/>
                <a:ea typeface="微软雅黑" panose="020b0503020204020204" charset="-122"/>
              </a:rPr>
              <a:t>4.</a:t>
            </a:r>
            <a:r>
              <a:rPr lang="zh-CN" altLang="en-US" spc="170">
                <a:solidFill>
                  <a:schemeClr val="tx1"/>
                </a:solidFill>
                <a:latin typeface="微软雅黑" panose="020b0503020204020204" charset="-122"/>
                <a:ea typeface="微软雅黑" panose="020b0503020204020204" charset="-122"/>
              </a:rPr>
              <a:t>摩擦力的作用点</a:t>
            </a:r>
            <a:endParaRPr lang="zh-CN" altLang="en-US" spc="170">
              <a:solidFill>
                <a:schemeClr val="tx1"/>
              </a:solidFill>
              <a:latin typeface="微软雅黑" panose="020b0503020204020204" charset="-122"/>
              <a:ea typeface="微软雅黑" panose="020b0503020204020204" charset="-122"/>
            </a:endParaRPr>
          </a:p>
        </p:txBody>
      </p:sp>
      <p:sp>
        <p:nvSpPr>
          <p:cNvPr id="29" name="TextBox 51" title=""/>
          <p:cNvSpPr txBox="1"/>
          <p:nvPr>
            <p:custDataLst>
              <p:tags r:id="rId25"/>
            </p:custDataLst>
          </p:nvPr>
        </p:nvSpPr>
        <p:spPr>
          <a:xfrm>
            <a:off x="7418070" y="5595620"/>
            <a:ext cx="1945005" cy="276860"/>
          </a:xfrm>
          <a:prstGeom prst="rect">
            <a:avLst/>
          </a:prstGeom>
        </p:spPr>
        <p:txBody>
          <a:bodyPr wrap="square" lIns="0" tIns="0" rIns="0" bIns="0" rtlCol="0" anchor="t">
            <a:spAutoFit/>
          </a:bodyPr>
          <a:lstStyle/>
          <a:p>
            <a:pPr algn="ctr" fontAlgn="auto">
              <a:lnSpc>
                <a:spcPct val="100000"/>
              </a:lnSpc>
            </a:pPr>
            <a:r>
              <a:rPr lang="en-US" spc="170">
                <a:solidFill>
                  <a:schemeClr val="tx1"/>
                </a:solidFill>
                <a:latin typeface="微软雅黑" panose="020b0503020204020204" charset="-122"/>
                <a:ea typeface="微软雅黑" panose="020b0503020204020204" charset="-122"/>
              </a:rPr>
              <a:t>5.</a:t>
            </a:r>
            <a:r>
              <a:rPr lang="zh-CN" altLang="en-US" spc="170">
                <a:solidFill>
                  <a:schemeClr val="tx1"/>
                </a:solidFill>
                <a:latin typeface="微软雅黑" panose="020b0503020204020204" charset="-122"/>
                <a:ea typeface="微软雅黑" panose="020b0503020204020204" charset="-122"/>
              </a:rPr>
              <a:t>摩擦力的分类</a:t>
            </a:r>
            <a:endParaRPr lang="zh-CN" altLang="en-US" spc="170">
              <a:solidFill>
                <a:schemeClr val="tx1"/>
              </a:solidFill>
              <a:latin typeface="微软雅黑" panose="020b0503020204020204" charset="-122"/>
              <a:ea typeface="微软雅黑" panose="020b0503020204020204" charset="-122"/>
            </a:endParaRPr>
          </a:p>
        </p:txBody>
      </p:sp>
      <p:cxnSp>
        <p:nvCxnSpPr>
          <p:cNvPr id="30" name="直接箭头连接符 29" title=""/>
          <p:cNvCxnSpPr/>
          <p:nvPr>
            <p:custDataLst>
              <p:tags r:id="rId26"/>
            </p:custDataLst>
          </p:nvPr>
        </p:nvCxnSpPr>
        <p:spPr>
          <a:xfrm flipV="1">
            <a:off x="4015740" y="2683510"/>
            <a:ext cx="1177290" cy="19685"/>
          </a:xfrm>
          <a:prstGeom prst="straightConnector1">
            <a:avLst/>
          </a:prstGeom>
          <a:ln w="28575" cmpd="sng">
            <a:solidFill>
              <a:srgbClr val="15B1A8"/>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30" title=""/>
          <p:cNvCxnSpPr/>
          <p:nvPr>
            <p:custDataLst>
              <p:tags r:id="rId27"/>
            </p:custDataLst>
          </p:nvPr>
        </p:nvCxnSpPr>
        <p:spPr>
          <a:xfrm flipV="1">
            <a:off x="4396105" y="3815715"/>
            <a:ext cx="796925" cy="12700"/>
          </a:xfrm>
          <a:prstGeom prst="straightConnector1">
            <a:avLst/>
          </a:prstGeom>
          <a:ln w="28575" cmpd="sng">
            <a:solidFill>
              <a:srgbClr val="262BA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title=""/>
          <p:cNvCxnSpPr/>
          <p:nvPr>
            <p:custDataLst>
              <p:tags r:id="rId28"/>
            </p:custDataLst>
          </p:nvPr>
        </p:nvCxnSpPr>
        <p:spPr>
          <a:xfrm flipV="1">
            <a:off x="4137660" y="4971415"/>
            <a:ext cx="1055370" cy="16510"/>
          </a:xfrm>
          <a:prstGeom prst="straightConnector1">
            <a:avLst/>
          </a:prstGeom>
          <a:ln w="28575" cmpd="sng">
            <a:solidFill>
              <a:srgbClr val="1147B4"/>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title=""/>
          <p:cNvCxnSpPr/>
          <p:nvPr>
            <p:custDataLst>
              <p:tags r:id="rId29"/>
            </p:custDataLst>
          </p:nvPr>
        </p:nvCxnSpPr>
        <p:spPr>
          <a:xfrm flipV="1">
            <a:off x="3285490" y="6207760"/>
            <a:ext cx="1907540" cy="15240"/>
          </a:xfrm>
          <a:prstGeom prst="straightConnector1">
            <a:avLst/>
          </a:prstGeom>
          <a:ln w="28575" cmpd="sng">
            <a:solidFill>
              <a:srgbClr val="70398D"/>
            </a:solidFill>
            <a:prstDash val="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down)">
                                      <p:cBhvr>
                                        <p:cTn id="21" dur="500"/>
                                        <p:tgtEl>
                                          <p:spTgt spid="5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down)">
                                      <p:cBhvr>
                                        <p:cTn id="24" dur="500"/>
                                        <p:tgtEl>
                                          <p:spTgt spid="5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down)">
                                      <p:cBhvr>
                                        <p:cTn id="27" dur="500"/>
                                        <p:tgtEl>
                                          <p:spTgt spid="5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down)">
                                      <p:cBhvr>
                                        <p:cTn id="30" dur="500"/>
                                        <p:tgtEl>
                                          <p:spTgt spid="5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down)">
                                      <p:cBhvr>
                                        <p:cTn id="33" dur="500"/>
                                        <p:tgtEl>
                                          <p:spTgt spid="5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childTnLst>
                          </p:cTn>
                        </p:par>
                      </p:childTnLst>
                    </p:cTn>
                  </p:par>
                  <p:par>
                    <p:cTn id="50" fill="hold" nodeType="clickPar">
                      <p:stCondLst>
                        <p:cond delay="indefinite"/>
                        <p:cond evt="onBegin" delay="0">
                          <p:tn val="49"/>
                        </p:cond>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left)">
                                      <p:cBhvr>
                                        <p:cTn id="54" dur="500"/>
                                        <p:tgtEl>
                                          <p:spTgt spid="30"/>
                                        </p:tgtEl>
                                      </p:cBhvr>
                                    </p:animEffect>
                                  </p:childTnLst>
                                </p:cTn>
                              </p:par>
                            </p:childTnLst>
                          </p:cTn>
                        </p:par>
                      </p:childTnLst>
                    </p:cTn>
                  </p:par>
                  <p:par>
                    <p:cTn id="55" fill="hold" nodeType="clickPar">
                      <p:stCondLst>
                        <p:cond delay="indefinite"/>
                        <p:cond evt="onBegin" delay="0">
                          <p:tn val="54"/>
                        </p:cond>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childTnLst>
                          </p:cTn>
                        </p:par>
                      </p:childTnLst>
                    </p:cTn>
                  </p:par>
                  <p:par>
                    <p:cTn id="63" fill="hold" nodeType="clickPar">
                      <p:stCondLst>
                        <p:cond delay="indefinite"/>
                        <p:cond evt="onBegin" delay="0">
                          <p:tn val="62"/>
                        </p:cond>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500"/>
                                        <p:tgtEl>
                                          <p:spTgt spid="31"/>
                                        </p:tgtEl>
                                      </p:cBhvr>
                                    </p:animEffect>
                                  </p:childTnLst>
                                </p:cTn>
                              </p:par>
                            </p:childTnLst>
                          </p:cTn>
                        </p:par>
                      </p:childTnLst>
                    </p:cTn>
                  </p:par>
                  <p:par>
                    <p:cTn id="68" fill="hold" nodeType="clickPar">
                      <p:stCondLst>
                        <p:cond delay="indefinite"/>
                        <p:cond evt="onBegin" delay="0">
                          <p:tn val="67"/>
                        </p:cond>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barn(inVertical)">
                                      <p:cBhvr>
                                        <p:cTn id="72" dur="500"/>
                                        <p:tgtEl>
                                          <p:spTgt spid="15"/>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barn(inVertical)">
                                      <p:cBhvr>
                                        <p:cTn id="75" dur="500"/>
                                        <p:tgtEl>
                                          <p:spTgt spid="27"/>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wipe(left)">
                                      <p:cBhvr>
                                        <p:cTn id="80" dur="500"/>
                                        <p:tgtEl>
                                          <p:spTgt spid="32"/>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barn(inVertical)">
                                      <p:cBhvr>
                                        <p:cTn id="85" dur="500"/>
                                        <p:tgtEl>
                                          <p:spTgt spid="20"/>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barn(inVertical)">
                                      <p:cBhvr>
                                        <p:cTn id="88" dur="500"/>
                                        <p:tgtEl>
                                          <p:spTgt spid="28"/>
                                        </p:tgtEl>
                                      </p:cBhvr>
                                    </p:animEffect>
                                  </p:childTnLst>
                                </p:cTn>
                              </p:par>
                            </p:childTnLst>
                          </p:cTn>
                        </p:par>
                      </p:childTnLst>
                    </p:cTn>
                  </p:par>
                  <p:par>
                    <p:cTn id="89" fill="hold" nodeType="clickPar">
                      <p:stCondLst>
                        <p:cond delay="indefinite"/>
                        <p:cond evt="onBegin" delay="0">
                          <p:tn val="88"/>
                        </p:cond>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wipe(left)">
                                      <p:cBhvr>
                                        <p:cTn id="93" dur="500"/>
                                        <p:tgtEl>
                                          <p:spTgt spid="33"/>
                                        </p:tgtEl>
                                      </p:cBhvr>
                                    </p:animEffect>
                                  </p:childTnLst>
                                </p:cTn>
                              </p:par>
                            </p:childTnLst>
                          </p:cTn>
                        </p:par>
                      </p:childTnLst>
                    </p:cTn>
                  </p:par>
                  <p:par>
                    <p:cTn id="94" fill="hold" nodeType="clickPar">
                      <p:stCondLst>
                        <p:cond delay="indefinite"/>
                        <p:cond evt="onBegin" delay="0">
                          <p:tn val="93"/>
                        </p:cond>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barn(inVertical)">
                                      <p:cBhvr>
                                        <p:cTn id="98" dur="500"/>
                                        <p:tgtEl>
                                          <p:spTgt spid="23"/>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barn(inVertical)">
                                      <p:cBhvr>
                                        <p:cTn id="10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0" grpId="0"/>
      <p:bldP spid="51" grpId="0"/>
      <p:bldP spid="52" grpId="0"/>
      <p:bldP spid="53" grpId="0"/>
      <p:bldP spid="54" grpId="0"/>
      <p:bldP spid="6" grpId="0"/>
      <p:bldP spid="13" grpId="0" animBg="1"/>
      <p:bldP spid="25" grpId="0"/>
      <p:bldP spid="14" grpId="0" animBg="1"/>
      <p:bldP spid="26" grpId="0"/>
      <p:bldP spid="15" grpId="0" animBg="1"/>
      <p:bldP spid="27" grpId="0"/>
      <p:bldP spid="20" grpId="0" animBg="1"/>
      <p:bldP spid="28" grpId="0"/>
      <p:bldP spid="23" grpId="0" animBg="1"/>
      <p:bldP spid="29" grpId="0"/>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一、摩擦力</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10" name="图片 356"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292207" y="1435587"/>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title=""/>
          <p:cNvSpPr/>
          <p:nvPr>
            <p:custDataLst>
              <p:tags r:id="rId5"/>
            </p:custDataLst>
          </p:nvPr>
        </p:nvSpPr>
        <p:spPr>
          <a:xfrm>
            <a:off x="292735" y="1909445"/>
            <a:ext cx="11716385" cy="4507865"/>
          </a:xfrm>
          <a:prstGeom prst="rect">
            <a:avLst/>
          </a:prstGeom>
          <a:solidFill>
            <a:schemeClr val="accent3">
              <a:lumMod val="60000"/>
              <a:lumOff val="40000"/>
            </a:schemeClr>
          </a:solidFill>
        </p:spPr>
        <p:txBody>
          <a:bodyPr wrap="square">
            <a:noAutofit/>
          </a:bodyPr>
          <a:lstStyle/>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1）相对运动方向的理解：“相对运动方向”不是“运动方向”。水平地面上的物体前进时，物体相对地面向前运动（相对运动方向向前），物体受到地面对它向后的摩擦力（摩擦力方向向后）；人走路时，脚向后蹬地，脚相对于地面有向后运动的趋势，地面给鞋底的摩擦力方向向前，有利于人向前运动。</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摩擦力有时阻碍运动，有时有利于运动，无论哪种情况，摩擦力的方向与相对运动方向或相对运动趋势的方向相反；</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（2）判断摩擦力方向的三种方法</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p:txBody>
      </p:sp>
      <p:graphicFrame>
        <p:nvGraphicFramePr>
          <p:cNvPr id="15" name="表格 14" title=""/>
          <p:cNvGraphicFramePr>
            <a:graphicFrameLocks noGrp="1"/>
          </p:cNvGraphicFramePr>
          <p:nvPr>
            <p:custDataLst>
              <p:tags r:id="rId6"/>
            </p:custDataLst>
          </p:nvPr>
        </p:nvGraphicFramePr>
        <p:xfrm>
          <a:off x="749300" y="4556125"/>
          <a:ext cx="10914380" cy="1697990"/>
        </p:xfrm>
        <a:graphic>
          <a:graphicData uri="http://schemas.openxmlformats.org/drawingml/2006/table">
            <a:tbl>
              <a:tblPr/>
              <a:tblGrid>
                <a:gridCol w="2395220"/>
                <a:gridCol w="8519160"/>
              </a:tblGrid>
              <a:tr h="283210">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由摩擦力概念判断</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摩擦力的方向与物体相对运动方向或相对运动趋势方向相反</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4899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由假设法判断</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此方法通常用来判断相对静止的物体间所受静摩擦力的方向。首先假设接触面光滑、无摩擦，分析两物体的相对运动情况，然后根据摩擦力阻碍物体相对运动确定摩擦力的方向</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578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由二力平衡条件判断</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一对平衡力的方向相反，可以通过与摩擦力相互平衡的另一个力方向来判断摩擦力的方向</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5059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二、探究影响滑动摩擦力大小的因素</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2147481899" title=""/>
          <p:cNvPicPr>
            <a:picLocks noChangeAspect="1"/>
          </p:cNvPicPr>
          <p:nvPr/>
        </p:nvPicPr>
        <p:blipFill>
          <a:blip r:embed="rId3"/>
          <a:stretch>
            <a:fillRect/>
          </a:stretch>
        </p:blipFill>
        <p:spPr>
          <a:xfrm>
            <a:off x="5217160" y="3269615"/>
            <a:ext cx="6459220" cy="1501775"/>
          </a:xfrm>
          <a:prstGeom prst="rect">
            <a:avLst/>
          </a:prstGeom>
          <a:noFill/>
          <a:ln w="9525">
            <a:noFill/>
          </a:ln>
        </p:spPr>
      </p:pic>
      <p:sp>
        <p:nvSpPr>
          <p:cNvPr id="22" name="文本框 21" title=""/>
          <p:cNvSpPr txBox="1"/>
          <p:nvPr>
            <p:custDataLst>
              <p:tags r:id="rId4"/>
            </p:custDataLst>
          </p:nvPr>
        </p:nvSpPr>
        <p:spPr>
          <a:xfrm>
            <a:off x="292735" y="1785620"/>
            <a:ext cx="5624195" cy="553085"/>
          </a:xfrm>
          <a:prstGeom prst="rect">
            <a:avLst/>
          </a:prstGeom>
          <a:noFill/>
        </p:spPr>
        <p:txBody>
          <a:bodyPr wrap="square" rtlCol="0" anchor="t">
            <a:spAutoFit/>
          </a:bodyPr>
          <a:lstStyle/>
          <a:p>
            <a:pPr fontAlgn="auto">
              <a:lnSpc>
                <a:spcPct val="150000"/>
              </a:lnSpc>
            </a:pPr>
            <a:r>
              <a:rPr lang="zh-CN" sz="2000">
                <a:solidFill>
                  <a:srgbClr val="2621EF"/>
                </a:solidFill>
                <a:latin typeface="微软雅黑" panose="020b0503020204020204" charset="-122"/>
                <a:ea typeface="微软雅黑" panose="020b0503020204020204" charset="-122"/>
                <a:cs typeface="微软雅黑" panose="020b0503020204020204" charset="-122"/>
              </a:rPr>
              <a:t>【提出问题】</a:t>
            </a:r>
            <a:r>
              <a:rPr sz="2000">
                <a:latin typeface="微软雅黑" panose="020b0503020204020204" charset="-122"/>
                <a:ea typeface="微软雅黑" panose="020b0503020204020204" charset="-122"/>
                <a:cs typeface="微软雅黑" panose="020b0503020204020204" charset="-122"/>
              </a:rPr>
              <a:t>滑动摩擦力大小与哪些因素有关？</a:t>
            </a:r>
            <a:endParaRPr sz="2000">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5"/>
            </p:custDataLst>
          </p:nvPr>
        </p:nvSpPr>
        <p:spPr>
          <a:xfrm>
            <a:off x="292735" y="2363470"/>
            <a:ext cx="8771255" cy="1014730"/>
          </a:xfrm>
          <a:prstGeom prst="rect">
            <a:avLst/>
          </a:prstGeom>
          <a:noFill/>
        </p:spPr>
        <p:txBody>
          <a:bodyPr wrap="square" rtlCol="0" anchor="t">
            <a:spAutoFit/>
          </a:bodyPr>
          <a:lstStyle/>
          <a:p>
            <a:pPr fontAlgn="auto">
              <a:lnSpc>
                <a:spcPct val="150000"/>
              </a:lnSpc>
            </a:pPr>
            <a:r>
              <a:rPr lang="zh-CN" sz="2000">
                <a:solidFill>
                  <a:srgbClr val="2621EF"/>
                </a:solidFill>
                <a:latin typeface="微软雅黑" panose="020b0503020204020204" charset="-122"/>
                <a:ea typeface="微软雅黑" panose="020b0503020204020204" charset="-122"/>
                <a:cs typeface="微软雅黑" panose="020b0503020204020204" charset="-122"/>
              </a:rPr>
              <a:t>【猜想与假设】</a:t>
            </a:r>
            <a:r>
              <a:rPr sz="2000">
                <a:latin typeface="微软雅黑" panose="020b0503020204020204" charset="-122"/>
                <a:ea typeface="微软雅黑" panose="020b0503020204020204" charset="-122"/>
                <a:cs typeface="微软雅黑" panose="020b0503020204020204" charset="-122"/>
              </a:rPr>
              <a:t>（1）滑动摩擦力的大小可能与接触面所受压力有关；</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（2）滑动摩擦力的大小可能与接触面的粗糙程度有关</a:t>
            </a:r>
            <a:endParaRPr sz="2000">
              <a:latin typeface="微软雅黑" panose="020b0503020204020204" charset="-122"/>
              <a:ea typeface="微软雅黑" panose="020b0503020204020204" charset="-122"/>
              <a:cs typeface="微软雅黑" panose="020b0503020204020204" charset="-122"/>
            </a:endParaRPr>
          </a:p>
        </p:txBody>
      </p:sp>
      <p:sp>
        <p:nvSpPr>
          <p:cNvPr id="7" name="文本框 6" title=""/>
          <p:cNvSpPr txBox="1"/>
          <p:nvPr>
            <p:custDataLst>
              <p:tags r:id="rId6"/>
            </p:custDataLst>
          </p:nvPr>
        </p:nvSpPr>
        <p:spPr>
          <a:xfrm>
            <a:off x="292735" y="3308985"/>
            <a:ext cx="3114040" cy="553085"/>
          </a:xfrm>
          <a:prstGeom prst="rect">
            <a:avLst/>
          </a:prstGeom>
          <a:noFill/>
        </p:spPr>
        <p:txBody>
          <a:bodyPr wrap="square" rtlCol="0" anchor="t">
            <a:spAutoFit/>
          </a:bodyPr>
          <a:lstStyle/>
          <a:p>
            <a:pPr fontAlgn="auto">
              <a:lnSpc>
                <a:spcPct val="150000"/>
              </a:lnSpc>
            </a:pPr>
            <a:r>
              <a:rPr lang="zh-CN" sz="2000">
                <a:solidFill>
                  <a:srgbClr val="2621EF"/>
                </a:solidFill>
                <a:latin typeface="微软雅黑" panose="020b0503020204020204" charset="-122"/>
                <a:ea typeface="微软雅黑" panose="020b0503020204020204" charset="-122"/>
                <a:cs typeface="微软雅黑" panose="020b0503020204020204" charset="-122"/>
              </a:rPr>
              <a:t>【实验原理】</a:t>
            </a:r>
            <a:r>
              <a:rPr lang="zh-CN" sz="2000">
                <a:latin typeface="微软雅黑" panose="020b0503020204020204" charset="-122"/>
                <a:ea typeface="微软雅黑" panose="020b0503020204020204" charset="-122"/>
                <a:cs typeface="微软雅黑" panose="020b0503020204020204" charset="-122"/>
              </a:rPr>
              <a:t>二力平衡</a:t>
            </a:r>
            <a:endParaRPr lang="zh-CN" sz="2000">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nvSpPr>
        <p:spPr>
          <a:xfrm>
            <a:off x="292735" y="3881120"/>
            <a:ext cx="3114040" cy="553085"/>
          </a:xfrm>
          <a:prstGeom prst="rect">
            <a:avLst/>
          </a:prstGeom>
          <a:noFill/>
        </p:spPr>
        <p:txBody>
          <a:bodyPr wrap="square" rtlCol="0" anchor="t">
            <a:spAutoFit/>
          </a:bodyPr>
          <a:lstStyle/>
          <a:p>
            <a:pPr fontAlgn="auto">
              <a:lnSpc>
                <a:spcPct val="150000"/>
              </a:lnSpc>
            </a:pPr>
            <a:r>
              <a:rPr lang="zh-CN" sz="2000">
                <a:solidFill>
                  <a:srgbClr val="2621EF"/>
                </a:solidFill>
                <a:latin typeface="微软雅黑" panose="020b0503020204020204" charset="-122"/>
                <a:ea typeface="微软雅黑" panose="020b0503020204020204" charset="-122"/>
                <a:cs typeface="微软雅黑" panose="020b0503020204020204" charset="-122"/>
              </a:rPr>
              <a:t>【实验方法】</a:t>
            </a:r>
            <a:r>
              <a:rPr lang="zh-CN" sz="2000">
                <a:latin typeface="微软雅黑" panose="020b0503020204020204" charset="-122"/>
                <a:ea typeface="微软雅黑" panose="020b0503020204020204" charset="-122"/>
                <a:cs typeface="微软雅黑" panose="020b0503020204020204" charset="-122"/>
              </a:rPr>
              <a:t>控制变量法</a:t>
            </a:r>
            <a:endParaRPr lang="zh-CN" sz="2000">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7"/>
            </p:custDataLst>
          </p:nvPr>
        </p:nvSpPr>
        <p:spPr>
          <a:xfrm>
            <a:off x="292735" y="4615815"/>
            <a:ext cx="11684000" cy="553085"/>
          </a:xfrm>
          <a:prstGeom prst="rect">
            <a:avLst/>
          </a:prstGeom>
          <a:noFill/>
        </p:spPr>
        <p:txBody>
          <a:bodyPr wrap="square" rtlCol="0" anchor="t">
            <a:spAutoFit/>
          </a:bodyPr>
          <a:lstStyle/>
          <a:p>
            <a:pPr fontAlgn="auto">
              <a:lnSpc>
                <a:spcPct val="150000"/>
              </a:lnSpc>
            </a:pPr>
            <a:r>
              <a:rPr lang="zh-CN" sz="2000">
                <a:solidFill>
                  <a:schemeClr val="tx1"/>
                </a:solidFill>
                <a:latin typeface="微软雅黑" panose="020b0503020204020204" charset="-122"/>
                <a:ea typeface="微软雅黑" panose="020b0503020204020204" charset="-122"/>
                <a:cs typeface="微软雅黑" panose="020b0503020204020204" charset="-122"/>
              </a:rPr>
              <a:t>（</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1</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）探究滑动摩擦力大小与压力关系时，控制接触面粗糙程度不变，改变压力大小；</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custDataLst>
              <p:tags r:id="rId8"/>
            </p:custDataLst>
          </p:nvPr>
        </p:nvSpPr>
        <p:spPr>
          <a:xfrm>
            <a:off x="272415" y="5165090"/>
            <a:ext cx="11684000" cy="553085"/>
          </a:xfrm>
          <a:prstGeom prst="rect">
            <a:avLst/>
          </a:prstGeom>
          <a:noFill/>
        </p:spPr>
        <p:txBody>
          <a:bodyPr wrap="square" rtlCol="0" anchor="t">
            <a:spAutoFit/>
          </a:bodyPr>
          <a:lstStyle/>
          <a:p>
            <a:pPr fontAlgn="auto">
              <a:lnSpc>
                <a:spcPct val="150000"/>
              </a:lnSpc>
            </a:pPr>
            <a:r>
              <a:rPr lang="zh-CN" sz="2000">
                <a:solidFill>
                  <a:schemeClr val="tx1"/>
                </a:solidFill>
                <a:latin typeface="微软雅黑" panose="020b0503020204020204" charset="-122"/>
                <a:ea typeface="微软雅黑" panose="020b0503020204020204" charset="-122"/>
                <a:cs typeface="微软雅黑" panose="020b0503020204020204" charset="-122"/>
              </a:rPr>
              <a:t>（</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2</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）探究滑动摩擦力大小与接触面粗糙程度关系时，控制接压力不变，改变接触面粗糙程度</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5" name="文本框 14" title=""/>
          <p:cNvSpPr txBox="1"/>
          <p:nvPr>
            <p:custDataLst>
              <p:tags r:id="rId9"/>
            </p:custDataLst>
          </p:nvPr>
        </p:nvSpPr>
        <p:spPr>
          <a:xfrm>
            <a:off x="292735" y="5665470"/>
            <a:ext cx="11818620" cy="1014730"/>
          </a:xfrm>
          <a:prstGeom prst="rect">
            <a:avLst/>
          </a:prstGeom>
          <a:noFill/>
        </p:spPr>
        <p:txBody>
          <a:bodyPr wrap="square" rtlCol="0" anchor="t">
            <a:spAutoFit/>
          </a:bodyPr>
          <a:lstStyle/>
          <a:p>
            <a:pPr fontAlgn="auto">
              <a:lnSpc>
                <a:spcPct val="150000"/>
              </a:lnSpc>
            </a:pPr>
            <a:r>
              <a:rPr lang="zh-CN" sz="2000">
                <a:solidFill>
                  <a:srgbClr val="2621EF"/>
                </a:solidFill>
                <a:latin typeface="微软雅黑" panose="020b0503020204020204" charset="-122"/>
                <a:ea typeface="微软雅黑" panose="020b0503020204020204" charset="-122"/>
                <a:cs typeface="微软雅黑" panose="020b0503020204020204" charset="-122"/>
              </a:rPr>
              <a:t>【实验过程】</a:t>
            </a:r>
            <a:r>
              <a:rPr lang="zh-CN" sz="2000">
                <a:latin typeface="微软雅黑" panose="020b0503020204020204" charset="-122"/>
                <a:ea typeface="微软雅黑" panose="020b0503020204020204" charset="-122"/>
                <a:cs typeface="微软雅黑" panose="020b0503020204020204" charset="-122"/>
              </a:rPr>
              <a:t>用弹簧测力计水平匀速拉动木块，使其在水平面上匀速滑动，记下此时弹簧测力计的示数，其示数大小等于滑动摩擦力的大小。</a:t>
            </a:r>
            <a:endParaRPr lang="zh-CN" sz="2000">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custDataLst>
              <p:tags r:id="rId10"/>
            </p:custDataLst>
          </p:nvPr>
        </p:nvSpPr>
        <p:spPr>
          <a:xfrm>
            <a:off x="374650" y="1216025"/>
            <a:ext cx="5057140" cy="553085"/>
          </a:xfrm>
          <a:prstGeom prst="rect">
            <a:avLst/>
          </a:prstGeom>
          <a:noFill/>
        </p:spPr>
        <p:txBody>
          <a:bodyPr wrap="square" rtlCol="0" anchor="t">
            <a:spAutoFit/>
          </a:bodyPr>
          <a:lstStyle/>
          <a:p>
            <a:pPr fontAlgn="auto">
              <a:lnSpc>
                <a:spcPct val="150000"/>
              </a:lnSpc>
            </a:pPr>
            <a:r>
              <a:rPr lang="en-US" altLang="zh-CN" sz="2000">
                <a:solidFill>
                  <a:schemeClr val="accent3">
                    <a:lumMod val="75000"/>
                  </a:schemeClr>
                </a:solidFill>
                <a:latin typeface="微软雅黑" panose="020b0503020204020204" charset="-122"/>
                <a:ea typeface="微软雅黑" panose="020b0503020204020204" charset="-122"/>
                <a:cs typeface="微软雅黑" panose="020b0503020204020204" charset="-122"/>
              </a:rPr>
              <a:t>1</a:t>
            </a:r>
            <a:r>
              <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rPr>
              <a:t>.实验探究：影响滑动摩擦力大小的因素</a:t>
            </a:r>
            <a:endPar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wipe(left)">
                                      <p:cBhvr>
                                        <p:cTn id="20" dur="500"/>
                                        <p:tgtEl>
                                          <p:spTgt spid="2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wipe(left)">
                                      <p:cBhvr>
                                        <p:cTn id="35" dur="500"/>
                                        <p:tgtEl>
                                          <p:spTgt spid="6">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wipe(left)">
                                      <p:cBhvr>
                                        <p:cTn id="40" dur="500"/>
                                        <p:tgtEl>
                                          <p:spTgt spid="6">
                                            <p:txEl>
                                              <p:pRg st="1" end="1"/>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Effect transition="in" filter="wipe(left)">
                                      <p:cBhvr>
                                        <p:cTn id="45" dur="500"/>
                                        <p:tgtEl>
                                          <p:spTgt spid="7">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1">
                                            <p:txEl>
                                              <p:pRg st="0" end="0"/>
                                            </p:txEl>
                                          </p:spTgt>
                                        </p:tgtEl>
                                        <p:attrNameLst>
                                          <p:attrName>style.visibility</p:attrName>
                                        </p:attrNameLst>
                                      </p:cBhvr>
                                      <p:to>
                                        <p:strVal val="visible"/>
                                      </p:to>
                                    </p:set>
                                    <p:animEffect transition="in" filter="wipe(left)">
                                      <p:cBhvr>
                                        <p:cTn id="55" dur="500"/>
                                        <p:tgtEl>
                                          <p:spTgt spid="11">
                                            <p:txEl>
                                              <p:pRg st="0" end="0"/>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4">
                                            <p:txEl>
                                              <p:pRg st="0" end="0"/>
                                            </p:txEl>
                                          </p:spTgt>
                                        </p:tgtEl>
                                        <p:attrNameLst>
                                          <p:attrName>style.visibility</p:attrName>
                                        </p:attrNameLst>
                                      </p:cBhvr>
                                      <p:to>
                                        <p:strVal val="visible"/>
                                      </p:to>
                                    </p:set>
                                    <p:animEffect transition="in" filter="wipe(left)">
                                      <p:cBhvr>
                                        <p:cTn id="60" dur="500"/>
                                        <p:tgtEl>
                                          <p:spTgt spid="14">
                                            <p:txEl>
                                              <p:pRg st="0" end="0"/>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5">
                                            <p:txEl>
                                              <p:pRg st="0" end="0"/>
                                            </p:txEl>
                                          </p:spTgt>
                                        </p:tgtEl>
                                        <p:attrNameLst>
                                          <p:attrName>style.visibility</p:attrName>
                                        </p:attrNameLst>
                                      </p:cBhvr>
                                      <p:to>
                                        <p:strVal val="visible"/>
                                      </p:to>
                                    </p:set>
                                    <p:animEffect transition="in" filter="wipe(left)">
                                      <p:cBhvr>
                                        <p:cTn id="6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5059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二、探究影响滑动摩擦力大小的因素</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2" name="文本框 21" title=""/>
          <p:cNvSpPr txBox="1"/>
          <p:nvPr>
            <p:custDataLst>
              <p:tags r:id="rId3"/>
            </p:custDataLst>
          </p:nvPr>
        </p:nvSpPr>
        <p:spPr>
          <a:xfrm>
            <a:off x="292735" y="1369060"/>
            <a:ext cx="11576685" cy="1014730"/>
          </a:xfrm>
          <a:prstGeom prst="rect">
            <a:avLst/>
          </a:prstGeom>
          <a:noFill/>
        </p:spPr>
        <p:txBody>
          <a:bodyPr wrap="square" rtlCol="0" anchor="t">
            <a:spAutoFit/>
          </a:bodyPr>
          <a:lstStyle/>
          <a:p>
            <a:pPr fontAlgn="auto">
              <a:lnSpc>
                <a:spcPct val="150000"/>
              </a:lnSpc>
            </a:pPr>
            <a:r>
              <a:rPr lang="zh-CN" sz="2000">
                <a:solidFill>
                  <a:srgbClr val="2621EF"/>
                </a:solidFill>
                <a:latin typeface="微软雅黑" panose="020b0503020204020204" charset="-122"/>
                <a:ea typeface="微软雅黑" panose="020b0503020204020204" charset="-122"/>
                <a:cs typeface="微软雅黑" panose="020b0503020204020204" charset="-122"/>
              </a:rPr>
              <a:t>【实验结论】</a:t>
            </a:r>
            <a:r>
              <a:rPr sz="2000">
                <a:highlight>
                  <a:srgbClr val="FFFF00"/>
                </a:highlight>
                <a:latin typeface="微软雅黑" panose="020b0503020204020204" charset="-122"/>
                <a:ea typeface="微软雅黑" panose="020b0503020204020204" charset="-122"/>
                <a:cs typeface="微软雅黑" panose="020b0503020204020204" charset="-122"/>
              </a:rPr>
              <a:t>滑动摩擦力的大小与压力大小和接触面的粗糙程度有关。当接触面的粗糙程度相同时，压力越大，滑动摩擦力越大；当压力相同时，接触面越粗糙，滑动摩擦力越大</a:t>
            </a:r>
            <a:endParaRPr sz="2000">
              <a:highlight>
                <a:srgbClr val="FFFF00"/>
              </a:highlight>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custDataLst>
              <p:tags r:id="rId4"/>
            </p:custDataLst>
          </p:nvPr>
        </p:nvSpPr>
        <p:spPr>
          <a:xfrm>
            <a:off x="262890" y="2465705"/>
            <a:ext cx="5057140" cy="553085"/>
          </a:xfrm>
          <a:prstGeom prst="rect">
            <a:avLst/>
          </a:prstGeom>
          <a:noFill/>
        </p:spPr>
        <p:txBody>
          <a:bodyPr wrap="square" rtlCol="0" anchor="t">
            <a:spAutoFit/>
          </a:bodyPr>
          <a:lstStyle/>
          <a:p>
            <a:pPr fontAlgn="auto">
              <a:lnSpc>
                <a:spcPct val="150000"/>
              </a:lnSpc>
            </a:pPr>
            <a:r>
              <a:rPr lang="en-US" altLang="zh-CN"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a:t>
            </a:r>
            <a:r>
              <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rPr>
              <a:t>.注意事项</a:t>
            </a:r>
            <a:endPar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custDataLst>
              <p:tags r:id="rId5"/>
            </p:custDataLst>
          </p:nvPr>
        </p:nvSpPr>
        <p:spPr>
          <a:xfrm>
            <a:off x="262890" y="2957195"/>
            <a:ext cx="11818620" cy="1938020"/>
          </a:xfrm>
          <a:prstGeom prst="rect">
            <a:avLst/>
          </a:prstGeom>
          <a:noFill/>
        </p:spPr>
        <p:txBody>
          <a:bodyPr wrap="square" rtlCol="0" anchor="t">
            <a:spAutoFit/>
          </a:bodyPr>
          <a:lstStyle/>
          <a:p>
            <a:pPr fontAlgn="auto">
              <a:lnSpc>
                <a:spcPct val="150000"/>
              </a:lnSpc>
            </a:pPr>
            <a:r>
              <a:rPr lang="zh-CN" sz="2000">
                <a:latin typeface="微软雅黑" panose="020b0503020204020204" charset="-122"/>
                <a:ea typeface="微软雅黑" panose="020b0503020204020204" charset="-122"/>
                <a:cs typeface="微软雅黑" panose="020b0503020204020204" charset="-122"/>
              </a:rPr>
              <a:t>（1）实验时所用的木板要足够长，以保证木块在木板上滑动时由匀速直线运动的过程；</a:t>
            </a:r>
            <a:endParaRPr lang="zh-CN"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2000">
                <a:latin typeface="微软雅黑" panose="020b0503020204020204" charset="-122"/>
                <a:ea typeface="微软雅黑" panose="020b0503020204020204" charset="-122"/>
                <a:cs typeface="微软雅黑" panose="020b0503020204020204" charset="-122"/>
              </a:rPr>
              <a:t>（2）实验时应保持拉动弹簧测力计的方向与长木板平行；</a:t>
            </a:r>
            <a:endParaRPr lang="zh-CN"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2000">
                <a:latin typeface="微软雅黑" panose="020b0503020204020204" charset="-122"/>
                <a:ea typeface="微软雅黑" panose="020b0503020204020204" charset="-122"/>
                <a:cs typeface="微软雅黑" panose="020b0503020204020204" charset="-122"/>
              </a:rPr>
              <a:t>（3）实验中要做到匀速拉动木块不好实现，建议采用如下操作：将弹簧测力计的挂钩与木板相连，拉环处固定，拉动长木板进行实验（如图所示），这样不但方便读数，而且长木板也不需要做匀速直线运动。</a:t>
            </a:r>
            <a:endParaRPr lang="zh-CN" sz="2000">
              <a:latin typeface="微软雅黑" panose="020b0503020204020204" charset="-122"/>
              <a:ea typeface="微软雅黑" panose="020b0503020204020204" charset="-122"/>
              <a:cs typeface="微软雅黑" panose="020b0503020204020204" charset="-122"/>
            </a:endParaRPr>
          </a:p>
        </p:txBody>
      </p:sp>
      <p:pic>
        <p:nvPicPr>
          <p:cNvPr id="2" name="图片 -2147481898" title=""/>
          <p:cNvPicPr>
            <a:picLocks noChangeAspect="1"/>
          </p:cNvPicPr>
          <p:nvPr/>
        </p:nvPicPr>
        <p:blipFill>
          <a:blip r:embed="rId6"/>
          <a:stretch>
            <a:fillRect/>
          </a:stretch>
        </p:blipFill>
        <p:spPr>
          <a:xfrm>
            <a:off x="3581400" y="5042535"/>
            <a:ext cx="4619625" cy="152527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left)">
                                      <p:cBhvr>
                                        <p:cTn id="15" dur="500"/>
                                        <p:tgtEl>
                                          <p:spTgt spid="2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wipe(left)">
                                      <p:cBhvr>
                                        <p:cTn id="20" dur="500"/>
                                        <p:tgtEl>
                                          <p:spTgt spid="1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500"/>
                                        <p:tgtEl>
                                          <p:spTgt spid="13">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wipe(left)">
                                      <p:cBhvr>
                                        <p:cTn id="30" dur="500"/>
                                        <p:tgtEl>
                                          <p:spTgt spid="13">
                                            <p:txEl>
                                              <p:pRg st="1" end="1"/>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Effect transition="in" filter="wipe(left)">
                                      <p:cBhvr>
                                        <p:cTn id="35" dur="500"/>
                                        <p:tgtEl>
                                          <p:spTgt spid="13">
                                            <p:txEl>
                                              <p:pRg st="2" end="2"/>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3230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三、摩擦的利用与防止</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6" name="文本框 15" title=""/>
          <p:cNvSpPr txBox="1"/>
          <p:nvPr>
            <p:custDataLst>
              <p:tags r:id="rId3"/>
            </p:custDataLst>
          </p:nvPr>
        </p:nvSpPr>
        <p:spPr>
          <a:xfrm>
            <a:off x="292735" y="1370330"/>
            <a:ext cx="5057140"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1.有益摩擦和有害摩擦</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custDataLst>
              <p:tags r:id="rId4"/>
            </p:custDataLst>
          </p:nvPr>
        </p:nvSpPr>
        <p:spPr>
          <a:xfrm>
            <a:off x="262890" y="1839595"/>
            <a:ext cx="11818620" cy="1938020"/>
          </a:xfrm>
          <a:prstGeom prst="rect">
            <a:avLst/>
          </a:prstGeom>
          <a:noFill/>
        </p:spPr>
        <p:txBody>
          <a:bodyPr wrap="square" rtlCol="0" anchor="t">
            <a:spAutoFit/>
          </a:bodyPr>
          <a:lstStyle/>
          <a:p>
            <a:pPr fontAlgn="auto">
              <a:lnSpc>
                <a:spcPct val="150000"/>
              </a:lnSpc>
            </a:pPr>
            <a:r>
              <a:rPr lang="zh-CN" sz="2000">
                <a:latin typeface="微软雅黑" panose="020b0503020204020204" charset="-122"/>
                <a:ea typeface="微软雅黑" panose="020b0503020204020204" charset="-122"/>
                <a:cs typeface="微软雅黑" panose="020b0503020204020204" charset="-122"/>
              </a:rPr>
              <a:t>（1）摩擦有时是有益的。如用手拿物体时，手与物体间的摩擦；人行走时，鞋底与地面间的摩擦；刹车时，刹车装置的摩擦以及车轮与地面间的摩擦等。</a:t>
            </a:r>
            <a:endParaRPr lang="zh-CN"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2000">
                <a:latin typeface="微软雅黑" panose="020b0503020204020204" charset="-122"/>
                <a:ea typeface="微软雅黑" panose="020b0503020204020204" charset="-122"/>
                <a:cs typeface="微软雅黑" panose="020b0503020204020204" charset="-122"/>
              </a:rPr>
              <a:t>（2）摩擦有时是有害的。如机器运转时各部件之间的摩擦会使机器磨损，进而使机器丧失原有的精度和功能等。</a:t>
            </a:r>
            <a:endParaRPr lang="zh-CN" sz="2000">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custDataLst>
              <p:tags r:id="rId5"/>
            </p:custDataLst>
          </p:nvPr>
        </p:nvSpPr>
        <p:spPr>
          <a:xfrm>
            <a:off x="292735" y="3777615"/>
            <a:ext cx="5057140"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2.增大或减小摩擦的方法</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15" name="表格 14" title=""/>
          <p:cNvGraphicFramePr>
            <a:graphicFrameLocks noGrp="1"/>
          </p:cNvGraphicFramePr>
          <p:nvPr>
            <p:custDataLst>
              <p:tags r:id="rId6"/>
            </p:custDataLst>
          </p:nvPr>
        </p:nvGraphicFramePr>
        <p:xfrm>
          <a:off x="262890" y="4360545"/>
          <a:ext cx="11607165" cy="2242185"/>
        </p:xfrm>
        <a:graphic>
          <a:graphicData uri="http://schemas.openxmlformats.org/drawingml/2006/table">
            <a:tbl>
              <a:tblPr/>
              <a:tblGrid>
                <a:gridCol w="2223770"/>
                <a:gridCol w="2817495"/>
                <a:gridCol w="6565900"/>
              </a:tblGrid>
              <a:tr h="24892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类别</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方法</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应用举例</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r>
              <a:tr h="249555">
                <a:tc rowSpan="3">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增大有益摩擦</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增大接触面间的压力</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自行车车闸</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7840">
                <a:tc vMerge="1">
                  <a:txBody>
                    <a:bodyPr vert="horz" wrap="square"/>
                    <a:lstStyle/>
                    <a:p/>
                  </a:txBody>
                  <a:tcPr>
                    <a:lnR w="12700" cap="flat" cmpd="sng">
                      <a:solidFill>
                        <a:srgbClr val="080000"/>
                      </a:solidFill>
                      <a:prstDash val="solid"/>
                      <a:headEnd type="none" w="med" len="med"/>
                      <a:tailEnd type="none" w="med" len="med"/>
                    </a:lnR>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增大接触面的粗糙程度</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汽车、拖拉机、自行车车轮上有凹凸不平的花纹，运动员往手上涂防滑粉</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9555">
                <a:tc vMerge="1">
                  <a:txBody>
                    <a:bodyPr vert="horz" wrap="square"/>
                    <a:lstStyle/>
                    <a:p/>
                  </a:txBody>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变滚动摩擦为滑动摩擦</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火车、汽车在紧急刹车时，制动系统使车轮变滚动为滑动</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920">
                <a:tc rowSpan="4">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减小有害摩擦</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减小接触面的压力</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推动熄火的汽车使其再次启动时，让车内乘客都下车以减小车重</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920">
                <a:tc vMerge="1">
                  <a:txBody>
                    <a:bodyPr vert="horz" wrap="square"/>
                    <a:lstStyle/>
                    <a:p/>
                  </a:txBody>
                  <a:tcPr>
                    <a:lnR w="12700" cap="flat" cmpd="sng">
                      <a:solidFill>
                        <a:srgbClr val="080000"/>
                      </a:solidFill>
                      <a:prstDash val="solid"/>
                      <a:headEnd type="none" w="med" len="med"/>
                      <a:tailEnd type="none" w="med" len="med"/>
                    </a:lnR>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减小接触面的粗糙程度</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冰壶比赛中用冰壶刷擦冰</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9555">
                <a:tc vMerge="1">
                  <a:txBody>
                    <a:bodyPr vert="horz" wrap="square"/>
                    <a:lstStyle/>
                    <a:p/>
                  </a:txBody>
                  <a:tcPr>
                    <a:lnR w="12700" cap="flat" cmpd="sng">
                      <a:solidFill>
                        <a:srgbClr val="080000"/>
                      </a:solidFill>
                      <a:prstDash val="solid"/>
                      <a:headEnd type="none" w="med" len="med"/>
                      <a:tailEnd type="none" w="med" len="med"/>
                    </a:lnR>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变滑动摩擦为滚动摩擦</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轮滑鞋</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920">
                <a:tc vMerge="1">
                  <a:txBody>
                    <a:bodyPr vert="horz" wrap="square"/>
                    <a:lstStyle/>
                    <a:p/>
                  </a:txBody>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使接触面分离</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给机械部件加润滑油，气垫船、磁悬浮列车</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left)">
                                      <p:cBhvr>
                                        <p:cTn id="25" dur="500"/>
                                        <p:tgtEl>
                                          <p:spTgt spid="13">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wipe(left)">
                                      <p:cBhvr>
                                        <p:cTn id="30" dur="500"/>
                                        <p:tgtEl>
                                          <p:spTgt spid="14">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338963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摩擦力的概念</a:t>
            </a:r>
            <a:endParaRPr lang="zh-CN" altLang="en-US" sz="2400" b="1">
              <a:solidFill>
                <a:srgbClr val="0070C0"/>
              </a:solidFill>
              <a:latin typeface="微软雅黑" panose="020b0503020204020204" charset="-122"/>
              <a:ea typeface="微软雅黑" panose="020b0503020204020204" charset="-122"/>
            </a:endParaRPr>
          </a:p>
        </p:txBody>
      </p:sp>
      <p:sp>
        <p:nvSpPr>
          <p:cNvPr id="6" name="文本框 5" title=""/>
          <p:cNvSpPr txBox="1"/>
          <p:nvPr/>
        </p:nvSpPr>
        <p:spPr>
          <a:xfrm>
            <a:off x="228600" y="1930047"/>
            <a:ext cx="11734800" cy="4661535"/>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（1）产生摩擦力必须同时满足三个条件：（1）接触面粗糙；（2）接触并相互挤压；（3）发生相对运动或有相对运动趋势。</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（2）根据二力平衡判断摩擦力的大小和方向：1）确定研究对象的运动状态为平衡状态；2）分析摩擦力以外的力的大小和方向；3）根据平衡力的条件（大小相等、方向相反）来判断摩擦力的大小和方向。</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（3）静摩擦力的大小和方向：静摩擦力总是与引起相对运动趋势的外力大小相等、方向相反，故静摩擦力会随着外力的变化而变化，不是定值。</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★易错警示</a:t>
            </a:r>
            <a:endParaRPr>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“推了但没有推动”的两种误区：1）“没推动”就是推力太小，小于物体所受静摩擦力；2）“没推动”就是不受摩擦力。</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正确理解：1）“没推动”=“物体静止”=“物体受力平衡”，即推力大小等于摩擦力；2）“没推动”，物体只是没有相对运动，但存在相对运动趋势，此时有静摩擦力。</a:t>
            </a:r>
            <a:endParaRPr>
              <a:latin typeface="微软雅黑" panose="020b0503020204020204" charset="-122"/>
              <a:ea typeface="微软雅黑" panose="020b0503020204020204" charset="-122"/>
              <a:cs typeface="微软雅黑" panose="020b0503020204020204" charset="-122"/>
            </a:endParaRPr>
          </a:p>
        </p:txBody>
      </p:sp>
      <p:pic>
        <p:nvPicPr>
          <p:cNvPr id="2" name="图片 1" title=""/>
          <p:cNvPicPr>
            <a:picLocks noChangeAspect="1"/>
          </p:cNvPicPr>
          <p:nvPr/>
        </p:nvPicPr>
        <p:blipFill>
          <a:blip r:embed="rId3"/>
          <a:stretch>
            <a:fillRect/>
          </a:stretch>
        </p:blipFill>
        <p:spPr>
          <a:xfrm>
            <a:off x="271145" y="1446177"/>
            <a:ext cx="2013585" cy="483870"/>
          </a:xfrm>
          <a:prstGeom prst="rect">
            <a:avLst/>
          </a:prstGeom>
        </p:spPr>
      </p:pic>
      <p:pic>
        <p:nvPicPr>
          <p:cNvPr id="9" name="图片 8" title=""/>
          <p:cNvPicPr>
            <a:picLocks noChangeAspect="1"/>
          </p:cNvPicPr>
          <p:nvPr/>
        </p:nvPicPr>
        <p:blipFill>
          <a:blip r:embed="rId4"/>
          <a:stretch>
            <a:fillRect/>
          </a:stretch>
        </p:blipFill>
        <p:spPr>
          <a:xfrm>
            <a:off x="10218420" y="509270"/>
            <a:ext cx="1651000" cy="5289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left)">
                                      <p:cBhvr>
                                        <p:cTn id="40" dur="500"/>
                                        <p:tgtEl>
                                          <p:spTgt spid="6">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wipe(left)">
                                      <p:cBhvr>
                                        <p:cTn id="4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338963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摩擦力的概念</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02" name="文本框 101" title=""/>
          <p:cNvSpPr txBox="1"/>
          <p:nvPr>
            <p:custDataLst>
              <p:tags r:id="rId4"/>
            </p:custDataLst>
          </p:nvPr>
        </p:nvSpPr>
        <p:spPr>
          <a:xfrm>
            <a:off x="292735" y="1356995"/>
            <a:ext cx="4468495" cy="193802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【例1】</a:t>
            </a:r>
            <a:r>
              <a:rPr sz="1600">
                <a:latin typeface="微软雅黑" panose="020b0503020204020204" charset="-122"/>
                <a:ea typeface="微软雅黑" panose="020b0503020204020204" charset="-122"/>
                <a:cs typeface="微软雅黑" panose="020b0503020204020204" charset="-122"/>
              </a:rPr>
              <a:t>关于摩擦力的说法中不正确的是（  ）。</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A．相互接触的物体间不一定有摩擦力；</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B．两物体保持相对静止时也有可能有摩擦；</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C．摩擦力的方向可能与物体运动的方向相同；</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D．两个表面光滑的物体间也可能有摩擦</a:t>
            </a:r>
            <a:endParaRPr sz="1600">
              <a:latin typeface="微软雅黑" panose="020b0503020204020204" charset="-122"/>
              <a:ea typeface="微软雅黑" panose="020b0503020204020204" charset="-122"/>
              <a:cs typeface="微软雅黑" panose="020b0503020204020204" charset="-122"/>
            </a:endParaRPr>
          </a:p>
        </p:txBody>
      </p:sp>
      <p:sp>
        <p:nvSpPr>
          <p:cNvPr id="46" name="文本框 45" title=""/>
          <p:cNvSpPr txBox="1"/>
          <p:nvPr>
            <p:custDataLst>
              <p:tags r:id="rId5"/>
            </p:custDataLst>
          </p:nvPr>
        </p:nvSpPr>
        <p:spPr>
          <a:xfrm>
            <a:off x="292735" y="3514725"/>
            <a:ext cx="4468495" cy="193802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（2023·齐齐哈尔）</a:t>
            </a:r>
            <a:r>
              <a:rPr sz="1600">
                <a:latin typeface="微软雅黑" panose="020b0503020204020204" charset="-122"/>
                <a:ea typeface="微软雅黑" panose="020b0503020204020204" charset="-122"/>
                <a:cs typeface="微软雅黑" panose="020b0503020204020204" charset="-122"/>
              </a:rPr>
              <a:t>如图所示，用5N的力沿水平方向拉动物体B，使物体B在水平放置的木板A上向左做匀速直线运动。则物体B所受摩擦力为______N；木板A上表面所受摩擦力的方向水平向______（选填“左”或“右”）。</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4" title=""/>
          <p:cNvPicPr>
            <a:picLocks noChangeAspect="1"/>
          </p:cNvPicPr>
          <p:nvPr/>
        </p:nvPicPr>
        <p:blipFill>
          <a:blip r:embed="rId6"/>
          <a:stretch>
            <a:fillRect/>
          </a:stretch>
        </p:blipFill>
        <p:spPr>
          <a:xfrm>
            <a:off x="928370" y="5672455"/>
            <a:ext cx="2973070" cy="908050"/>
          </a:xfrm>
          <a:prstGeom prst="rect">
            <a:avLst/>
          </a:prstGeom>
          <a:noFill/>
          <a:ln w="9525">
            <a:noFill/>
          </a:ln>
        </p:spPr>
      </p:pic>
      <p:cxnSp>
        <p:nvCxnSpPr>
          <p:cNvPr id="23" name="直接连接符 22" title=""/>
          <p:cNvCxnSpPr/>
          <p:nvPr>
            <p:custDataLst>
              <p:tags r:id="rId7"/>
            </p:custDataLst>
          </p:nvPr>
        </p:nvCxnSpPr>
        <p:spPr>
          <a:xfrm>
            <a:off x="292735" y="3379470"/>
            <a:ext cx="433641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7" name="文本框 6" title=""/>
          <p:cNvSpPr txBox="1"/>
          <p:nvPr>
            <p:custDataLst>
              <p:tags r:id="rId8"/>
            </p:custDataLst>
          </p:nvPr>
        </p:nvSpPr>
        <p:spPr>
          <a:xfrm>
            <a:off x="4843780" y="1356995"/>
            <a:ext cx="7211695" cy="230695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（2023·泸州）</a:t>
            </a:r>
            <a:r>
              <a:rPr lang="zh-CN" sz="1600">
                <a:latin typeface="微软雅黑" panose="020b0503020204020204" charset="-122"/>
                <a:ea typeface="微软雅黑" panose="020b0503020204020204" charset="-122"/>
                <a:cs typeface="微软雅黑" panose="020b0503020204020204" charset="-122"/>
              </a:rPr>
              <a:t>教室里，磁性黑板擦可以被吸在竖直金属黑板上不掉下来，如图所示。根据题中信息，以下判断正确是（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 黑板擦受到磁力作用，不受摩擦力的作用也能静止在竖直黑板上；</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B. 黑板擦能静止在竖直黑板上，是因为黑板擦所受摩擦力大于重力；</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 擦黑板时，可以通过增大压力来增大黑板擦与黑板之间的摩擦力；</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D. 擦黑板时，手对黑板擦的压力与黑板对黑板擦的支持力是一对平衡力</a:t>
            </a:r>
            <a:endParaRPr lang="zh-CN" sz="1600">
              <a:latin typeface="微软雅黑" panose="020b0503020204020204" charset="-122"/>
              <a:ea typeface="微软雅黑" panose="020b0503020204020204" charset="-122"/>
              <a:cs typeface="微软雅黑" panose="020b0503020204020204" charset="-122"/>
            </a:endParaRPr>
          </a:p>
        </p:txBody>
      </p:sp>
      <p:cxnSp>
        <p:nvCxnSpPr>
          <p:cNvPr id="28" name="直接连接符 27" title=""/>
          <p:cNvCxnSpPr/>
          <p:nvPr>
            <p:custDataLst>
              <p:tags r:id="rId9"/>
            </p:custDataLst>
          </p:nvPr>
        </p:nvCxnSpPr>
        <p:spPr>
          <a:xfrm flipH="1">
            <a:off x="4692015" y="1417955"/>
            <a:ext cx="0" cy="541337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pic>
        <p:nvPicPr>
          <p:cNvPr id="6" name="图片 -2147481879" title=""/>
          <p:cNvPicPr>
            <a:picLocks noChangeAspect="1"/>
          </p:cNvPicPr>
          <p:nvPr/>
        </p:nvPicPr>
        <p:blipFill>
          <a:blip r:embed="rId10"/>
          <a:stretch>
            <a:fillRect/>
          </a:stretch>
        </p:blipFill>
        <p:spPr>
          <a:xfrm>
            <a:off x="8006715" y="3663950"/>
            <a:ext cx="1115695" cy="2812415"/>
          </a:xfrm>
          <a:prstGeom prst="rect">
            <a:avLst/>
          </a:prstGeom>
          <a:noFill/>
          <a:ln w="9525">
            <a:noFill/>
          </a:ln>
        </p:spPr>
      </p:pic>
      <p:sp>
        <p:nvSpPr>
          <p:cNvPr id="13" name="流程图: 联系 12" title=""/>
          <p:cNvSpPr/>
          <p:nvPr>
            <p:custDataLst>
              <p:tags r:id="rId11"/>
            </p:custDataLst>
          </p:nvPr>
        </p:nvSpPr>
        <p:spPr>
          <a:xfrm>
            <a:off x="614680" y="2900045"/>
            <a:ext cx="155638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title=""/>
          <p:cNvSpPr txBox="1"/>
          <p:nvPr>
            <p:custDataLst>
              <p:tags r:id="rId12"/>
            </p:custDataLst>
          </p:nvPr>
        </p:nvSpPr>
        <p:spPr>
          <a:xfrm>
            <a:off x="4057015" y="1470025"/>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baseline="30000">
              <a:solidFill>
                <a:srgbClr val="FF0000"/>
              </a:solidFill>
              <a:latin typeface="微软雅黑" panose="020b0503020204020204" charset="-122"/>
              <a:ea typeface="微软雅黑" panose="020b0503020204020204" charset="-122"/>
            </a:endParaRPr>
          </a:p>
        </p:txBody>
      </p:sp>
      <p:sp>
        <p:nvSpPr>
          <p:cNvPr id="10" name="流程图: 联系 9" title=""/>
          <p:cNvSpPr/>
          <p:nvPr>
            <p:custDataLst>
              <p:tags r:id="rId13"/>
            </p:custDataLst>
          </p:nvPr>
        </p:nvSpPr>
        <p:spPr>
          <a:xfrm>
            <a:off x="175260" y="3923030"/>
            <a:ext cx="287274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title=""/>
          <p:cNvSpPr txBox="1"/>
          <p:nvPr>
            <p:custDataLst>
              <p:tags r:id="rId14"/>
            </p:custDataLst>
          </p:nvPr>
        </p:nvSpPr>
        <p:spPr>
          <a:xfrm>
            <a:off x="1632585" y="4642485"/>
            <a:ext cx="46736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5N</a:t>
            </a:r>
            <a:endParaRPr lang="en-US" altLang="zh-CN" sz="1600" baseline="30000">
              <a:solidFill>
                <a:srgbClr val="FF0000"/>
              </a:solidFill>
              <a:latin typeface="微软雅黑" panose="020b0503020204020204" charset="-122"/>
              <a:ea typeface="微软雅黑" panose="020b0503020204020204" charset="-122"/>
            </a:endParaRPr>
          </a:p>
        </p:txBody>
      </p:sp>
      <p:sp>
        <p:nvSpPr>
          <p:cNvPr id="15" name="文本框 14" title=""/>
          <p:cNvSpPr txBox="1"/>
          <p:nvPr>
            <p:custDataLst>
              <p:tags r:id="rId15"/>
            </p:custDataLst>
          </p:nvPr>
        </p:nvSpPr>
        <p:spPr>
          <a:xfrm>
            <a:off x="2425700" y="5404485"/>
            <a:ext cx="2165350" cy="33718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力的作用是相互的</a:t>
            </a:r>
            <a:endParaRPr lang="zh-CN" sz="16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16"/>
            </p:custDataLst>
          </p:nvPr>
        </p:nvSpPr>
        <p:spPr>
          <a:xfrm>
            <a:off x="1902460" y="5067300"/>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左</a:t>
            </a:r>
            <a:endParaRPr lang="zh-CN" altLang="en-US" sz="1600" baseline="30000">
              <a:solidFill>
                <a:srgbClr val="FF0000"/>
              </a:solidFill>
              <a:latin typeface="微软雅黑" panose="020b0503020204020204" charset="-122"/>
              <a:ea typeface="微软雅黑" panose="020b0503020204020204" charset="-122"/>
            </a:endParaRPr>
          </a:p>
        </p:txBody>
      </p:sp>
      <p:sp>
        <p:nvSpPr>
          <p:cNvPr id="17" name="文本框 16" title=""/>
          <p:cNvSpPr txBox="1"/>
          <p:nvPr>
            <p:custDataLst>
              <p:tags r:id="rId17"/>
            </p:custDataLst>
          </p:nvPr>
        </p:nvSpPr>
        <p:spPr>
          <a:xfrm>
            <a:off x="4843780" y="3812540"/>
            <a:ext cx="2773045" cy="58356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黑板擦静止在金属黑板上，哪个力与重力平衡？</a:t>
            </a:r>
            <a:endParaRPr lang="zh-CN" sz="1600">
              <a:solidFill>
                <a:srgbClr val="FF0000"/>
              </a:solidFill>
              <a:latin typeface="微软雅黑" panose="020b0503020204020204" charset="-122"/>
              <a:ea typeface="微软雅黑" panose="020b0503020204020204" charset="-122"/>
            </a:endParaRPr>
          </a:p>
        </p:txBody>
      </p:sp>
      <p:sp>
        <p:nvSpPr>
          <p:cNvPr id="18" name="文本框 17" title=""/>
          <p:cNvSpPr txBox="1"/>
          <p:nvPr>
            <p:custDataLst>
              <p:tags r:id="rId18"/>
            </p:custDataLst>
          </p:nvPr>
        </p:nvSpPr>
        <p:spPr>
          <a:xfrm>
            <a:off x="4843780" y="4396105"/>
            <a:ext cx="2773045" cy="82994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在竖直方向上，黑板擦受到竖直向下的重力和竖直向上的摩擦力</a:t>
            </a:r>
            <a:endParaRPr lang="zh-CN" sz="1600">
              <a:solidFill>
                <a:srgbClr val="FF0000"/>
              </a:solidFill>
              <a:latin typeface="微软雅黑" panose="020b0503020204020204" charset="-122"/>
              <a:ea typeface="微软雅黑" panose="020b0503020204020204" charset="-122"/>
            </a:endParaRPr>
          </a:p>
        </p:txBody>
      </p:sp>
      <p:sp>
        <p:nvSpPr>
          <p:cNvPr id="19" name="流程图: 联系 18" title=""/>
          <p:cNvSpPr/>
          <p:nvPr>
            <p:custDataLst>
              <p:tags r:id="rId19"/>
            </p:custDataLst>
          </p:nvPr>
        </p:nvSpPr>
        <p:spPr>
          <a:xfrm>
            <a:off x="6132830" y="3248660"/>
            <a:ext cx="531114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52" title=""/>
          <p:cNvSpPr txBox="1"/>
          <p:nvPr>
            <p:custDataLst>
              <p:tags r:id="rId20"/>
            </p:custDataLst>
          </p:nvPr>
        </p:nvSpPr>
        <p:spPr>
          <a:xfrm>
            <a:off x="11543665" y="3295015"/>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a:t>
            </a:r>
            <a:endParaRPr lang="zh-CN" altLang="en-US" sz="1600" baseline="30000">
              <a:solidFill>
                <a:srgbClr val="FF0000"/>
              </a:solidFill>
              <a:latin typeface="微软雅黑" panose="020b0503020204020204" charset="-122"/>
              <a:ea typeface="微软雅黑" panose="020b0503020204020204" charset="-122"/>
            </a:endParaRPr>
          </a:p>
        </p:txBody>
      </p:sp>
      <p:sp>
        <p:nvSpPr>
          <p:cNvPr id="20" name="文本框 19" title=""/>
          <p:cNvSpPr txBox="1"/>
          <p:nvPr>
            <p:custDataLst>
              <p:tags r:id="rId21"/>
            </p:custDataLst>
          </p:nvPr>
        </p:nvSpPr>
        <p:spPr>
          <a:xfrm>
            <a:off x="10146030" y="3740150"/>
            <a:ext cx="1600200" cy="337185"/>
          </a:xfrm>
          <a:prstGeom prst="rect">
            <a:avLst/>
          </a:prstGeom>
          <a:noFill/>
        </p:spPr>
        <p:txBody>
          <a:bodyPr wrap="square" rtlCol="0">
            <a:spAutoFit/>
          </a:bodyPr>
          <a:lstStyle/>
          <a:p>
            <a:r>
              <a:rPr lang="zh-CN" sz="1600">
                <a:solidFill>
                  <a:schemeClr val="accent5">
                    <a:lumMod val="50000"/>
                  </a:schemeClr>
                </a:solidFill>
                <a:latin typeface="微软雅黑" panose="020b0503020204020204" charset="-122"/>
                <a:ea typeface="微软雅黑" panose="020b0503020204020204" charset="-122"/>
              </a:rPr>
              <a:t>少了一个磁力</a:t>
            </a:r>
            <a:endParaRPr lang="zh-CN" sz="1600">
              <a:solidFill>
                <a:schemeClr val="accent5">
                  <a:lumMod val="50000"/>
                </a:schemeClr>
              </a:solidFill>
              <a:latin typeface="微软雅黑" panose="020b0503020204020204" charset="-122"/>
              <a:ea typeface="微软雅黑" panose="020b0503020204020204" charset="-122"/>
            </a:endParaRPr>
          </a:p>
        </p:txBody>
      </p:sp>
      <p:sp>
        <p:nvSpPr>
          <p:cNvPr id="21" name="文本框 20" title=""/>
          <p:cNvSpPr txBox="1"/>
          <p:nvPr>
            <p:custDataLst>
              <p:tags r:id="rId22"/>
            </p:custDataLst>
          </p:nvPr>
        </p:nvSpPr>
        <p:spPr>
          <a:xfrm>
            <a:off x="9831705" y="182753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baseline="300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blinds(horizontal)">
                                      <p:cBhvr>
                                        <p:cTn id="15" dur="500"/>
                                        <p:tgtEl>
                                          <p:spTgt spid="10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barn(inVertical)">
                                      <p:cBhvr>
                                        <p:cTn id="25" dur="500"/>
                                        <p:tgtEl>
                                          <p:spTgt spid="4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up)">
                                      <p:cBhvr>
                                        <p:cTn id="35" dur="500"/>
                                        <p:tgtEl>
                                          <p:spTgt spid="28"/>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left)">
                                      <p:cBhvr>
                                        <p:cTn id="80" dur="500"/>
                                        <p:tgtEl>
                                          <p:spTgt spid="17"/>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wipe(left)">
                                      <p:cBhvr>
                                        <p:cTn id="85" dur="500"/>
                                        <p:tgtEl>
                                          <p:spTgt spid="18"/>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left)">
                                      <p:cBhvr>
                                        <p:cTn id="90" dur="500"/>
                                        <p:tgtEl>
                                          <p:spTgt spid="19"/>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53"/>
                                        </p:tgtEl>
                                        <p:attrNameLst>
                                          <p:attrName>style.visibility</p:attrName>
                                        </p:attrNameLst>
                                      </p:cBhvr>
                                      <p:to>
                                        <p:strVal val="visible"/>
                                      </p:to>
                                    </p:set>
                                    <p:animEffect transition="in" filter="wipe(left)">
                                      <p:cBhvr>
                                        <p:cTn id="95" dur="500"/>
                                        <p:tgtEl>
                                          <p:spTgt spid="53"/>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wipe(left)">
                                      <p:cBhvr>
                                        <p:cTn id="100" dur="500"/>
                                        <p:tgtEl>
                                          <p:spTgt spid="20"/>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wipe(left)">
                                      <p:cBhvr>
                                        <p:cTn id="10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2" grpId="0"/>
      <p:bldP spid="46" grpId="0"/>
      <p:bldP spid="7" grpId="0"/>
      <p:bldP spid="13" grpId="0" animBg="1"/>
      <p:bldP spid="16" grpId="0"/>
      <p:bldP spid="10" grpId="0" animBg="1"/>
      <p:bldP spid="11" grpId="0"/>
      <p:bldP spid="15" grpId="0"/>
      <p:bldP spid="14" grpId="0"/>
      <p:bldP spid="17" grpId="0"/>
      <p:bldP spid="18" grpId="0"/>
      <p:bldP spid="19" grpId="0" animBg="1"/>
      <p:bldP spid="53" grpId="0"/>
      <p:bldP spid="20" grpId="0"/>
      <p:bldP spid="21" grpId="0"/>
    </p:bld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525645" y="163195"/>
            <a:ext cx="903605" cy="923290"/>
          </a:xfrm>
          <a:prstGeom prst="rect">
            <a:avLst/>
          </a:prstGeom>
        </p:spPr>
      </p:pic>
      <p:sp>
        <p:nvSpPr>
          <p:cNvPr id="5" name="文本框 4" title=""/>
          <p:cNvSpPr txBox="1"/>
          <p:nvPr/>
        </p:nvSpPr>
        <p:spPr>
          <a:xfrm>
            <a:off x="5450205" y="222885"/>
            <a:ext cx="460311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利用运动图像求摩擦力</a:t>
            </a:r>
            <a:endParaRPr lang="zh-CN" sz="2400" b="1">
              <a:solidFill>
                <a:srgbClr val="0070C0"/>
              </a:solidFill>
              <a:latin typeface="微软雅黑" panose="020b0503020204020204" charset="-122"/>
              <a:ea typeface="微软雅黑" panose="020b0503020204020204" charset="-122"/>
              <a:sym typeface="+mn-ea"/>
            </a:endParaRPr>
          </a:p>
        </p:txBody>
      </p:sp>
      <p:pic>
        <p:nvPicPr>
          <p:cNvPr id="51" name="图片 50" title=""/>
          <p:cNvPicPr>
            <a:picLocks noChangeAspect="1"/>
          </p:cNvPicPr>
          <p:nvPr/>
        </p:nvPicPr>
        <p:blipFill>
          <a:blip r:embed="rId3"/>
          <a:stretch>
            <a:fillRect/>
          </a:stretch>
        </p:blipFill>
        <p:spPr>
          <a:xfrm>
            <a:off x="10218420" y="509270"/>
            <a:ext cx="1651000" cy="528955"/>
          </a:xfrm>
          <a:prstGeom prst="rect">
            <a:avLst/>
          </a:prstGeom>
        </p:spPr>
      </p:pic>
      <p:pic>
        <p:nvPicPr>
          <p:cNvPr id="21" name="图片 20" title=""/>
          <p:cNvPicPr>
            <a:picLocks noChangeAspect="1"/>
          </p:cNvPicPr>
          <p:nvPr/>
        </p:nvPicPr>
        <p:blipFill>
          <a:blip r:embed="rId4"/>
          <a:stretch>
            <a:fillRect/>
          </a:stretch>
        </p:blipFill>
        <p:spPr>
          <a:xfrm>
            <a:off x="292735" y="1556385"/>
            <a:ext cx="2013585" cy="483870"/>
          </a:xfrm>
          <a:prstGeom prst="rect">
            <a:avLst/>
          </a:prstGeom>
        </p:spPr>
      </p:pic>
      <p:sp>
        <p:nvSpPr>
          <p:cNvPr id="22" name="文本框 21" title=""/>
          <p:cNvSpPr txBox="1"/>
          <p:nvPr/>
        </p:nvSpPr>
        <p:spPr>
          <a:xfrm>
            <a:off x="371475" y="2120080"/>
            <a:ext cx="11734800" cy="193802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结合运动图像分析摩擦力的大小</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（1）分析运动物体所受滑动摩擦力时，若物体做匀速直线运动，则可根据二力平衡知识直接解答；</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（2）若物体做加速运动或减速运动，此时物体不处于平衡状态，则分析物体与接触面之间的压力及接触面的粗糙程度是否发生变化（一般均不变），若不变，则滑动摩擦力的大小不变。</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2">
                                            <p:txEl>
                                              <p:pRg st="0" end="0"/>
                                            </p:txEl>
                                          </p:spTgt>
                                        </p:tgtEl>
                                        <p:attrNameLst>
                                          <p:attrName>style.visibility</p:attrName>
                                        </p:attrNameLst>
                                      </p:cBhvr>
                                      <p:to>
                                        <p:strVal val="visible"/>
                                      </p:to>
                                    </p:set>
                                    <p:animEffect transition="in" filter="wipe(left)">
                                      <p:cBhvr>
                                        <p:cTn id="31" dur="500"/>
                                        <p:tgtEl>
                                          <p:spTgt spid="22">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2">
                                            <p:txEl>
                                              <p:pRg st="1" end="1"/>
                                            </p:txEl>
                                          </p:spTgt>
                                        </p:tgtEl>
                                        <p:attrNameLst>
                                          <p:attrName>style.visibility</p:attrName>
                                        </p:attrNameLst>
                                      </p:cBhvr>
                                      <p:to>
                                        <p:strVal val="visible"/>
                                      </p:to>
                                    </p:set>
                                    <p:animEffect transition="in" filter="wipe(left)">
                                      <p:cBhvr>
                                        <p:cTn id="36" dur="500"/>
                                        <p:tgtEl>
                                          <p:spTgt spid="22">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xEl>
                                              <p:pRg st="2" end="2"/>
                                            </p:txEl>
                                          </p:spTgt>
                                        </p:tgtEl>
                                        <p:attrNameLst>
                                          <p:attrName>style.visibility</p:attrName>
                                        </p:attrNameLst>
                                      </p:cBhvr>
                                      <p:to>
                                        <p:strVal val="visible"/>
                                      </p:to>
                                    </p:set>
                                    <p:animEffect transition="in" filter="wipe(left)">
                                      <p:cBhvr>
                                        <p:cTn id="41"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525645" y="163195"/>
            <a:ext cx="903605" cy="923290"/>
          </a:xfrm>
          <a:prstGeom prst="rect">
            <a:avLst/>
          </a:prstGeom>
        </p:spPr>
      </p:pic>
      <p:sp>
        <p:nvSpPr>
          <p:cNvPr id="5" name="文本框 4" title=""/>
          <p:cNvSpPr txBox="1"/>
          <p:nvPr/>
        </p:nvSpPr>
        <p:spPr>
          <a:xfrm>
            <a:off x="5450205" y="222885"/>
            <a:ext cx="460311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利用运动图像求摩擦力</a:t>
            </a:r>
            <a:endParaRPr lang="zh-CN" sz="2400" b="1">
              <a:solidFill>
                <a:srgbClr val="0070C0"/>
              </a:solidFill>
              <a:latin typeface="微软雅黑" panose="020b0503020204020204" charset="-122"/>
              <a:ea typeface="微软雅黑" panose="020b0503020204020204" charset="-122"/>
              <a:sym typeface="+mn-ea"/>
            </a:endParaRPr>
          </a:p>
        </p:txBody>
      </p:sp>
      <p:pic>
        <p:nvPicPr>
          <p:cNvPr id="51" name="图片 50" title=""/>
          <p:cNvPicPr>
            <a:picLocks noChangeAspect="1"/>
          </p:cNvPicPr>
          <p:nvPr/>
        </p:nvPicPr>
        <p:blipFill>
          <a:blip r:embed="rId3"/>
          <a:stretch>
            <a:fillRect/>
          </a:stretch>
        </p:blipFill>
        <p:spPr>
          <a:xfrm>
            <a:off x="10218420" y="509270"/>
            <a:ext cx="1651000" cy="528955"/>
          </a:xfrm>
          <a:prstGeom prst="rect">
            <a:avLst/>
          </a:prstGeom>
        </p:spPr>
      </p:pic>
      <p:sp>
        <p:nvSpPr>
          <p:cNvPr id="102" name="文本框 101" title=""/>
          <p:cNvSpPr txBox="1"/>
          <p:nvPr>
            <p:custDataLst>
              <p:tags r:id="rId4"/>
            </p:custDataLst>
          </p:nvPr>
        </p:nvSpPr>
        <p:spPr>
          <a:xfrm>
            <a:off x="292735" y="1356995"/>
            <a:ext cx="5384165" cy="193802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如图甲所示，放在水平地面上的物体，受到水平向右的拉力F 的作用，F 的大小与时间t 的关系如图乙所示，物体运动速度 v 与时间t 的关系如图丙所示，由图象可知，当 t=1.5s 时，物体受到摩擦力为______N；当t=4.8s 时，物体受到的合力为________N。</a:t>
            </a:r>
            <a:endParaRPr lang="zh-CN" sz="1600">
              <a:latin typeface="微软雅黑" panose="020b0503020204020204" charset="-122"/>
              <a:ea typeface="微软雅黑" panose="020b0503020204020204" charset="-122"/>
              <a:cs typeface="微软雅黑" panose="020b0503020204020204" charset="-122"/>
            </a:endParaRPr>
          </a:p>
        </p:txBody>
      </p:sp>
      <p:pic>
        <p:nvPicPr>
          <p:cNvPr id="2" name="图片 -2147481870" title=""/>
          <p:cNvPicPr>
            <a:picLocks noChangeAspect="1"/>
          </p:cNvPicPr>
          <p:nvPr/>
        </p:nvPicPr>
        <p:blipFill>
          <a:blip r:embed="rId5"/>
          <a:stretch>
            <a:fillRect/>
          </a:stretch>
        </p:blipFill>
        <p:spPr>
          <a:xfrm>
            <a:off x="523240" y="3295015"/>
            <a:ext cx="4055110" cy="1313180"/>
          </a:xfrm>
          <a:prstGeom prst="rect">
            <a:avLst/>
          </a:prstGeom>
          <a:noFill/>
          <a:ln w="9525">
            <a:noFill/>
          </a:ln>
        </p:spPr>
      </p:pic>
      <p:sp>
        <p:nvSpPr>
          <p:cNvPr id="6" name="文本框 5" title=""/>
          <p:cNvSpPr txBox="1"/>
          <p:nvPr>
            <p:custDataLst>
              <p:tags r:id="rId6"/>
            </p:custDataLst>
          </p:nvPr>
        </p:nvSpPr>
        <p:spPr>
          <a:xfrm>
            <a:off x="5906770" y="1356995"/>
            <a:ext cx="5962650" cy="193802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（2023·湘潭）</a:t>
            </a:r>
            <a:r>
              <a:rPr sz="1600">
                <a:latin typeface="微软雅黑" panose="020b0503020204020204" charset="-122"/>
                <a:ea typeface="微软雅黑" panose="020b0503020204020204" charset="-122"/>
                <a:cs typeface="微软雅黑" panose="020b0503020204020204" charset="-122"/>
              </a:rPr>
              <a:t>如图所示，文具盒在水平向右的推力F的作用下，沿水平桌面运动， F与时间t的关系如图所示。0~2s内，文具盒做匀速直线运动，此过程中它所受的摩擦力方向向________（选填“左”或“右”），大小为_________ N； 3~4s内，文具盒所受合力的大小为__________ N。</a:t>
            </a:r>
            <a:endParaRPr sz="1600">
              <a:latin typeface="微软雅黑" panose="020b0503020204020204" charset="-122"/>
              <a:ea typeface="微软雅黑" panose="020b0503020204020204" charset="-122"/>
              <a:cs typeface="微软雅黑" panose="020b0503020204020204" charset="-122"/>
            </a:endParaRPr>
          </a:p>
        </p:txBody>
      </p:sp>
      <p:pic>
        <p:nvPicPr>
          <p:cNvPr id="7" name="图片 54" title=""/>
          <p:cNvPicPr>
            <a:picLocks noChangeAspect="1"/>
          </p:cNvPicPr>
          <p:nvPr/>
        </p:nvPicPr>
        <p:blipFill>
          <a:blip r:embed="rId7"/>
          <a:stretch>
            <a:fillRect/>
          </a:stretch>
        </p:blipFill>
        <p:spPr>
          <a:xfrm>
            <a:off x="7268845" y="3357245"/>
            <a:ext cx="2562860" cy="1155700"/>
          </a:xfrm>
          <a:prstGeom prst="rect">
            <a:avLst/>
          </a:prstGeom>
          <a:noFill/>
          <a:ln w="9525">
            <a:noFill/>
          </a:ln>
        </p:spPr>
      </p:pic>
      <p:cxnSp>
        <p:nvCxnSpPr>
          <p:cNvPr id="28" name="直接连接符 27" title=""/>
          <p:cNvCxnSpPr/>
          <p:nvPr>
            <p:custDataLst>
              <p:tags r:id="rId8"/>
            </p:custDataLst>
          </p:nvPr>
        </p:nvCxnSpPr>
        <p:spPr>
          <a:xfrm flipH="1">
            <a:off x="5791835" y="1397635"/>
            <a:ext cx="0" cy="327596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23" name="直接连接符 22" title=""/>
          <p:cNvCxnSpPr/>
          <p:nvPr>
            <p:custDataLst>
              <p:tags r:id="rId9"/>
            </p:custDataLst>
          </p:nvPr>
        </p:nvCxnSpPr>
        <p:spPr>
          <a:xfrm>
            <a:off x="207010" y="4620260"/>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9" name="文本框 8" title=""/>
          <p:cNvSpPr txBox="1"/>
          <p:nvPr>
            <p:custDataLst>
              <p:tags r:id="rId10"/>
            </p:custDataLst>
          </p:nvPr>
        </p:nvSpPr>
        <p:spPr>
          <a:xfrm>
            <a:off x="292735" y="4700270"/>
            <a:ext cx="11774805" cy="193802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（2023·达州）</a:t>
            </a:r>
            <a:r>
              <a:rPr lang="zh-CN" sz="1600">
                <a:latin typeface="微软雅黑" panose="020b0503020204020204" charset="-122"/>
                <a:ea typeface="微软雅黑" panose="020b0503020204020204" charset="-122"/>
                <a:cs typeface="微软雅黑" panose="020b0503020204020204" charset="-122"/>
              </a:rPr>
              <a:t>如图所示，A、B两个粗糙程度相同的物体以甲、乙两种不同的方式叠放在同一水平地面上，分别用水平方向的拉力F</a:t>
            </a:r>
            <a:r>
              <a:rPr lang="zh-CN" sz="1600" baseline="-25000">
                <a:latin typeface="微软雅黑" panose="020b0503020204020204" charset="-122"/>
                <a:ea typeface="微软雅黑" panose="020b0503020204020204" charset="-122"/>
                <a:cs typeface="微软雅黑" panose="020b0503020204020204" charset="-122"/>
              </a:rPr>
              <a:t>甲</a:t>
            </a:r>
            <a:r>
              <a:rPr lang="zh-CN" sz="1600">
                <a:latin typeface="微软雅黑" panose="020b0503020204020204" charset="-122"/>
                <a:ea typeface="微软雅黑" panose="020b0503020204020204" charset="-122"/>
                <a:cs typeface="微软雅黑" panose="020b0503020204020204" charset="-122"/>
              </a:rPr>
              <a:t>和F</a:t>
            </a:r>
            <a:r>
              <a:rPr lang="zh-CN" sz="1600" baseline="-25000">
                <a:latin typeface="微软雅黑" panose="020b0503020204020204" charset="-122"/>
                <a:ea typeface="微软雅黑" panose="020b0503020204020204" charset="-122"/>
                <a:cs typeface="微软雅黑" panose="020b0503020204020204" charset="-122"/>
              </a:rPr>
              <a:t>乙</a:t>
            </a:r>
            <a:r>
              <a:rPr lang="zh-CN" sz="1600">
                <a:latin typeface="微软雅黑" panose="020b0503020204020204" charset="-122"/>
                <a:ea typeface="微软雅黑" panose="020b0503020204020204" charset="-122"/>
                <a:cs typeface="微软雅黑" panose="020b0503020204020204" charset="-122"/>
              </a:rPr>
              <a:t>使AB一起向右运动，甲运动的s-t图像和乙运动的v-t图像分别如图丙、丁所示，已知F</a:t>
            </a:r>
            <a:r>
              <a:rPr lang="zh-CN" sz="1600" baseline="-25000">
                <a:latin typeface="微软雅黑" panose="020b0503020204020204" charset="-122"/>
                <a:ea typeface="微软雅黑" panose="020b0503020204020204" charset="-122"/>
                <a:cs typeface="微软雅黑" panose="020b0503020204020204" charset="-122"/>
              </a:rPr>
              <a:t>甲</a:t>
            </a:r>
            <a:r>
              <a:rPr lang="zh-CN" sz="1600">
                <a:latin typeface="微软雅黑" panose="020b0503020204020204" charset="-122"/>
                <a:ea typeface="微软雅黑" panose="020b0503020204020204" charset="-122"/>
                <a:cs typeface="微软雅黑" panose="020b0503020204020204" charset="-122"/>
              </a:rPr>
              <a:t>=10N，下列说法正确的是（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 F</a:t>
            </a:r>
            <a:r>
              <a:rPr lang="zh-CN" sz="1600" baseline="-25000">
                <a:latin typeface="微软雅黑" panose="020b0503020204020204" charset="-122"/>
                <a:ea typeface="微软雅黑" panose="020b0503020204020204" charset="-122"/>
                <a:cs typeface="微软雅黑" panose="020b0503020204020204" charset="-122"/>
              </a:rPr>
              <a:t>甲</a:t>
            </a:r>
            <a:r>
              <a:rPr lang="zh-CN" sz="1600">
                <a:latin typeface="微软雅黑" panose="020b0503020204020204" charset="-122"/>
                <a:ea typeface="微软雅黑" panose="020b0503020204020204" charset="-122"/>
                <a:cs typeface="微软雅黑" panose="020b0503020204020204" charset="-122"/>
              </a:rPr>
              <a:t>&lt;F</a:t>
            </a:r>
            <a:r>
              <a:rPr lang="zh-CN" sz="1600" baseline="-25000">
                <a:latin typeface="微软雅黑" panose="020b0503020204020204" charset="-122"/>
                <a:ea typeface="微软雅黑" panose="020b0503020204020204" charset="-122"/>
                <a:cs typeface="微软雅黑" panose="020b0503020204020204" charset="-122"/>
              </a:rPr>
              <a:t>乙</a:t>
            </a:r>
            <a:r>
              <a:rPr lang="en-US" altLang="zh-CN" sz="1600">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B. 甲、乙两图中AB之间的摩擦力均为10N</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 拉力F</a:t>
            </a:r>
            <a:r>
              <a:rPr lang="zh-CN" sz="1600" baseline="-25000">
                <a:latin typeface="微软雅黑" panose="020b0503020204020204" charset="-122"/>
                <a:ea typeface="微软雅黑" panose="020b0503020204020204" charset="-122"/>
                <a:cs typeface="微软雅黑" panose="020b0503020204020204" charset="-122"/>
              </a:rPr>
              <a:t>甲</a:t>
            </a:r>
            <a:r>
              <a:rPr lang="zh-CN" sz="1600">
                <a:latin typeface="微软雅黑" panose="020b0503020204020204" charset="-122"/>
                <a:ea typeface="微软雅黑" panose="020b0503020204020204" charset="-122"/>
                <a:cs typeface="微软雅黑" panose="020b0503020204020204" charset="-122"/>
              </a:rPr>
              <a:t>与拉力F</a:t>
            </a:r>
            <a:r>
              <a:rPr lang="zh-CN" sz="1600" baseline="-25000">
                <a:latin typeface="微软雅黑" panose="020b0503020204020204" charset="-122"/>
                <a:ea typeface="微软雅黑" panose="020b0503020204020204" charset="-122"/>
                <a:cs typeface="微软雅黑" panose="020b0503020204020204" charset="-122"/>
              </a:rPr>
              <a:t>乙</a:t>
            </a:r>
            <a:r>
              <a:rPr lang="zh-CN" sz="1600">
                <a:latin typeface="微软雅黑" panose="020b0503020204020204" charset="-122"/>
                <a:ea typeface="微软雅黑" panose="020b0503020204020204" charset="-122"/>
                <a:cs typeface="微软雅黑" panose="020b0503020204020204" charset="-122"/>
              </a:rPr>
              <a:t>的功率相等</a:t>
            </a:r>
            <a:r>
              <a:rPr lang="en-US" altLang="zh-CN" sz="1600">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D. 甲、乙两图中地面受到的摩擦力相等</a:t>
            </a:r>
            <a:endParaRPr lang="zh-CN" sz="1600">
              <a:latin typeface="微软雅黑" panose="020b0503020204020204" charset="-122"/>
              <a:ea typeface="微软雅黑" panose="020b0503020204020204" charset="-122"/>
              <a:cs typeface="微软雅黑" panose="020b0503020204020204" charset="-122"/>
            </a:endParaRPr>
          </a:p>
        </p:txBody>
      </p:sp>
      <p:pic>
        <p:nvPicPr>
          <p:cNvPr id="10" name="图片 125" title=""/>
          <p:cNvPicPr>
            <a:picLocks noChangeAspect="1"/>
          </p:cNvPicPr>
          <p:nvPr/>
        </p:nvPicPr>
        <p:blipFill>
          <a:blip r:embed="rId11"/>
          <a:stretch>
            <a:fillRect/>
          </a:stretch>
        </p:blipFill>
        <p:spPr>
          <a:xfrm>
            <a:off x="7602220" y="5487035"/>
            <a:ext cx="4267200" cy="1257300"/>
          </a:xfrm>
          <a:prstGeom prst="rect">
            <a:avLst/>
          </a:prstGeom>
          <a:noFill/>
          <a:ln w="9525">
            <a:noFill/>
          </a:ln>
        </p:spPr>
      </p:pic>
      <p:sp>
        <p:nvSpPr>
          <p:cNvPr id="37" name="流程图: 联系 36" title=""/>
          <p:cNvSpPr/>
          <p:nvPr>
            <p:custDataLst>
              <p:tags r:id="rId12"/>
            </p:custDataLst>
          </p:nvPr>
        </p:nvSpPr>
        <p:spPr>
          <a:xfrm>
            <a:off x="2329180" y="2519045"/>
            <a:ext cx="89852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title=""/>
          <p:cNvSpPr txBox="1"/>
          <p:nvPr>
            <p:custDataLst>
              <p:tags r:id="rId13"/>
            </p:custDataLst>
          </p:nvPr>
        </p:nvSpPr>
        <p:spPr>
          <a:xfrm>
            <a:off x="3118485" y="2945765"/>
            <a:ext cx="108267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物体静止</a:t>
            </a:r>
            <a:endParaRPr lang="zh-CN" altLang="en-US" sz="1600">
              <a:solidFill>
                <a:srgbClr val="FF0000"/>
              </a:solidFill>
              <a:latin typeface="微软雅黑" panose="020b0503020204020204" charset="-122"/>
              <a:ea typeface="微软雅黑" panose="020b0503020204020204" charset="-122"/>
            </a:endParaRPr>
          </a:p>
        </p:txBody>
      </p:sp>
      <p:sp>
        <p:nvSpPr>
          <p:cNvPr id="13" name="流程图: 联系 12" title=""/>
          <p:cNvSpPr/>
          <p:nvPr>
            <p:custDataLst>
              <p:tags r:id="rId14"/>
            </p:custDataLst>
          </p:nvPr>
        </p:nvSpPr>
        <p:spPr>
          <a:xfrm>
            <a:off x="4551680" y="2518410"/>
            <a:ext cx="89852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title=""/>
          <p:cNvSpPr txBox="1"/>
          <p:nvPr>
            <p:custDataLst>
              <p:tags r:id="rId15"/>
            </p:custDataLst>
          </p:nvPr>
        </p:nvSpPr>
        <p:spPr>
          <a:xfrm>
            <a:off x="4300855" y="3260090"/>
            <a:ext cx="150685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匀速直线运动</a:t>
            </a:r>
            <a:endParaRPr lang="zh-CN" altLang="en-US" sz="1600">
              <a:solidFill>
                <a:srgbClr val="FF0000"/>
              </a:solidFill>
              <a:latin typeface="微软雅黑" panose="020b0503020204020204" charset="-122"/>
              <a:ea typeface="微软雅黑" panose="020b0503020204020204" charset="-122"/>
            </a:endParaRPr>
          </a:p>
        </p:txBody>
      </p:sp>
      <p:sp>
        <p:nvSpPr>
          <p:cNvPr id="15" name="文本框 14" title=""/>
          <p:cNvSpPr txBox="1"/>
          <p:nvPr>
            <p:custDataLst>
              <p:tags r:id="rId16"/>
            </p:custDataLst>
          </p:nvPr>
        </p:nvSpPr>
        <p:spPr>
          <a:xfrm>
            <a:off x="3528060" y="2518410"/>
            <a:ext cx="40640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2</a:t>
            </a:r>
            <a:endParaRPr lang="en-US" altLang="zh-CN" sz="1600">
              <a:solidFill>
                <a:srgbClr val="FF0000"/>
              </a:solidFill>
              <a:latin typeface="微软雅黑" panose="020b0503020204020204" charset="-122"/>
              <a:ea typeface="微软雅黑" panose="020b0503020204020204" charset="-122"/>
            </a:endParaRPr>
          </a:p>
        </p:txBody>
      </p:sp>
      <p:sp>
        <p:nvSpPr>
          <p:cNvPr id="16" name="文本框 15" title=""/>
          <p:cNvSpPr txBox="1"/>
          <p:nvPr>
            <p:custDataLst>
              <p:tags r:id="rId17"/>
            </p:custDataLst>
          </p:nvPr>
        </p:nvSpPr>
        <p:spPr>
          <a:xfrm>
            <a:off x="2075815" y="2865755"/>
            <a:ext cx="40640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0</a:t>
            </a:r>
            <a:endParaRPr lang="en-US" altLang="zh-CN" sz="1600">
              <a:solidFill>
                <a:srgbClr val="FF0000"/>
              </a:solidFill>
              <a:latin typeface="微软雅黑" panose="020b0503020204020204" charset="-122"/>
              <a:ea typeface="微软雅黑" panose="020b0503020204020204" charset="-122"/>
            </a:endParaRPr>
          </a:p>
        </p:txBody>
      </p:sp>
      <p:sp>
        <p:nvSpPr>
          <p:cNvPr id="17" name="流程图: 联系 16" title=""/>
          <p:cNvSpPr/>
          <p:nvPr>
            <p:custDataLst>
              <p:tags r:id="rId18"/>
            </p:custDataLst>
          </p:nvPr>
        </p:nvSpPr>
        <p:spPr>
          <a:xfrm>
            <a:off x="5906770" y="2134235"/>
            <a:ext cx="311023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联系 17" title=""/>
          <p:cNvSpPr/>
          <p:nvPr>
            <p:custDataLst>
              <p:tags r:id="rId19"/>
            </p:custDataLst>
          </p:nvPr>
        </p:nvSpPr>
        <p:spPr>
          <a:xfrm>
            <a:off x="11089005" y="2519045"/>
            <a:ext cx="89852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title=""/>
          <p:cNvSpPr txBox="1"/>
          <p:nvPr>
            <p:custDataLst>
              <p:tags r:id="rId20"/>
            </p:custDataLst>
          </p:nvPr>
        </p:nvSpPr>
        <p:spPr>
          <a:xfrm>
            <a:off x="10560685" y="2957830"/>
            <a:ext cx="1506855" cy="58356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滑动摩擦力大小不变</a:t>
            </a:r>
            <a:endParaRPr lang="zh-CN" altLang="en-US" sz="1600">
              <a:solidFill>
                <a:srgbClr val="FF0000"/>
              </a:solidFill>
              <a:latin typeface="微软雅黑" panose="020b0503020204020204" charset="-122"/>
              <a:ea typeface="微软雅黑" panose="020b0503020204020204" charset="-122"/>
            </a:endParaRPr>
          </a:p>
        </p:txBody>
      </p:sp>
      <p:sp>
        <p:nvSpPr>
          <p:cNvPr id="20" name="文本框 19" title=""/>
          <p:cNvSpPr txBox="1"/>
          <p:nvPr>
            <p:custDataLst>
              <p:tags r:id="rId21"/>
            </p:custDataLst>
          </p:nvPr>
        </p:nvSpPr>
        <p:spPr>
          <a:xfrm>
            <a:off x="6453505" y="2532380"/>
            <a:ext cx="40640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左</a:t>
            </a:r>
            <a:endParaRPr lang="zh-CN" altLang="en-US" sz="1600">
              <a:solidFill>
                <a:srgbClr val="FF0000"/>
              </a:solidFill>
              <a:latin typeface="微软雅黑" panose="020b0503020204020204" charset="-122"/>
              <a:ea typeface="微软雅黑" panose="020b0503020204020204" charset="-122"/>
            </a:endParaRPr>
          </a:p>
        </p:txBody>
      </p:sp>
      <p:sp>
        <p:nvSpPr>
          <p:cNvPr id="21" name="文本框 20" title=""/>
          <p:cNvSpPr txBox="1"/>
          <p:nvPr/>
        </p:nvSpPr>
        <p:spPr>
          <a:xfrm>
            <a:off x="10218420" y="2519045"/>
            <a:ext cx="40640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2</a:t>
            </a:r>
            <a:endParaRPr lang="en-US" altLang="zh-CN" sz="1600">
              <a:solidFill>
                <a:srgbClr val="FF0000"/>
              </a:solidFill>
              <a:latin typeface="微软雅黑" panose="020b0503020204020204" charset="-122"/>
              <a:ea typeface="微软雅黑" panose="020b0503020204020204" charset="-122"/>
            </a:endParaRPr>
          </a:p>
        </p:txBody>
      </p:sp>
      <p:sp>
        <p:nvSpPr>
          <p:cNvPr id="22" name="文本框 21" title=""/>
          <p:cNvSpPr txBox="1"/>
          <p:nvPr/>
        </p:nvSpPr>
        <p:spPr>
          <a:xfrm>
            <a:off x="8874125" y="2853055"/>
            <a:ext cx="40640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1</a:t>
            </a:r>
            <a:endParaRPr lang="en-US" altLang="zh-CN" sz="1600">
              <a:solidFill>
                <a:srgbClr val="FF0000"/>
              </a:solidFill>
              <a:latin typeface="微软雅黑" panose="020b0503020204020204" charset="-122"/>
              <a:ea typeface="微软雅黑" panose="020b0503020204020204" charset="-122"/>
            </a:endParaRPr>
          </a:p>
        </p:txBody>
      </p:sp>
      <p:sp>
        <p:nvSpPr>
          <p:cNvPr id="24" name="流程图: 联系 23" title=""/>
          <p:cNvSpPr/>
          <p:nvPr>
            <p:custDataLst>
              <p:tags r:id="rId22"/>
            </p:custDataLst>
          </p:nvPr>
        </p:nvSpPr>
        <p:spPr>
          <a:xfrm>
            <a:off x="2482215" y="5142230"/>
            <a:ext cx="159766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联系 24" title=""/>
          <p:cNvSpPr/>
          <p:nvPr>
            <p:custDataLst>
              <p:tags r:id="rId23"/>
            </p:custDataLst>
          </p:nvPr>
        </p:nvSpPr>
        <p:spPr>
          <a:xfrm>
            <a:off x="4855845" y="5142230"/>
            <a:ext cx="261620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title=""/>
          <p:cNvSpPr txBox="1"/>
          <p:nvPr>
            <p:custDataLst>
              <p:tags r:id="rId24"/>
            </p:custDataLst>
          </p:nvPr>
        </p:nvSpPr>
        <p:spPr>
          <a:xfrm>
            <a:off x="4551680" y="5557520"/>
            <a:ext cx="372491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甲乙均是匀速直线运动，但速度不同</a:t>
            </a:r>
            <a:endParaRPr lang="zh-CN" altLang="en-US" sz="1600">
              <a:solidFill>
                <a:srgbClr val="FF0000"/>
              </a:solidFill>
              <a:latin typeface="微软雅黑" panose="020b0503020204020204" charset="-122"/>
              <a:ea typeface="微软雅黑" panose="020b0503020204020204" charset="-122"/>
            </a:endParaRPr>
          </a:p>
        </p:txBody>
      </p:sp>
      <p:sp>
        <p:nvSpPr>
          <p:cNvPr id="27" name="流程图: 联系 26" title=""/>
          <p:cNvSpPr/>
          <p:nvPr>
            <p:custDataLst>
              <p:tags r:id="rId25"/>
            </p:custDataLst>
          </p:nvPr>
        </p:nvSpPr>
        <p:spPr>
          <a:xfrm>
            <a:off x="948055" y="6226810"/>
            <a:ext cx="189611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title=""/>
          <p:cNvSpPr txBox="1"/>
          <p:nvPr>
            <p:custDataLst>
              <p:tags r:id="rId26"/>
            </p:custDataLst>
          </p:nvPr>
        </p:nvSpPr>
        <p:spPr>
          <a:xfrm>
            <a:off x="2329180" y="5913755"/>
            <a:ext cx="83375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P=Fv</a:t>
            </a:r>
            <a:endParaRPr lang="en-US" altLang="zh-CN" sz="1600">
              <a:solidFill>
                <a:srgbClr val="FF0000"/>
              </a:solidFill>
              <a:latin typeface="微软雅黑" panose="020b0503020204020204" charset="-122"/>
              <a:ea typeface="微软雅黑" panose="020b0503020204020204" charset="-122"/>
            </a:endParaRPr>
          </a:p>
        </p:txBody>
      </p:sp>
      <p:sp>
        <p:nvSpPr>
          <p:cNvPr id="30" name="文本框 29" title=""/>
          <p:cNvSpPr txBox="1"/>
          <p:nvPr/>
        </p:nvSpPr>
        <p:spPr>
          <a:xfrm>
            <a:off x="1226820" y="5576570"/>
            <a:ext cx="40640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blinds(horizontal)">
                                      <p:cBhvr>
                                        <p:cTn id="26" dur="500"/>
                                        <p:tgtEl>
                                          <p:spTgt spid="102"/>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linds(horizont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500"/>
                                        <p:tgtEl>
                                          <p:spTgt spid="28"/>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500"/>
                                        <p:tgtEl>
                                          <p:spTgt spid="9"/>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wipe(left)">
                                      <p:cBhvr>
                                        <p:cTn id="66" dur="500"/>
                                        <p:tgtEl>
                                          <p:spTgt spid="37"/>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500"/>
                                        <p:tgtEl>
                                          <p:spTgt spid="11"/>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left)">
                                      <p:cBhvr>
                                        <p:cTn id="76" dur="500"/>
                                        <p:tgtEl>
                                          <p:spTgt spid="13"/>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wipe(left)">
                                      <p:cBhvr>
                                        <p:cTn id="81" dur="500"/>
                                        <p:tgtEl>
                                          <p:spTgt spid="14"/>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left)">
                                      <p:cBhvr>
                                        <p:cTn id="86" dur="500"/>
                                        <p:tgtEl>
                                          <p:spTgt spid="15"/>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wipe(left)">
                                      <p:cBhvr>
                                        <p:cTn id="91" dur="500"/>
                                        <p:tgtEl>
                                          <p:spTgt spid="16"/>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wipe(left)">
                                      <p:cBhvr>
                                        <p:cTn id="96" dur="500"/>
                                        <p:tgtEl>
                                          <p:spTgt spid="17"/>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wipe(left)">
                                      <p:cBhvr>
                                        <p:cTn id="101" dur="500"/>
                                        <p:tgtEl>
                                          <p:spTgt spid="18"/>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wipe(left)">
                                      <p:cBhvr>
                                        <p:cTn id="106" dur="500"/>
                                        <p:tgtEl>
                                          <p:spTgt spid="19"/>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wipe(left)">
                                      <p:cBhvr>
                                        <p:cTn id="111" dur="500"/>
                                        <p:tgtEl>
                                          <p:spTgt spid="20"/>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wipe(left)">
                                      <p:cBhvr>
                                        <p:cTn id="116" dur="500"/>
                                        <p:tgtEl>
                                          <p:spTgt spid="21"/>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22"/>
                                        </p:tgtEl>
                                        <p:attrNameLst>
                                          <p:attrName>style.visibility</p:attrName>
                                        </p:attrNameLst>
                                      </p:cBhvr>
                                      <p:to>
                                        <p:strVal val="visible"/>
                                      </p:to>
                                    </p:set>
                                    <p:animEffect transition="in" filter="wipe(left)">
                                      <p:cBhvr>
                                        <p:cTn id="121" dur="500"/>
                                        <p:tgtEl>
                                          <p:spTgt spid="22"/>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24"/>
                                        </p:tgtEl>
                                        <p:attrNameLst>
                                          <p:attrName>style.visibility</p:attrName>
                                        </p:attrNameLst>
                                      </p:cBhvr>
                                      <p:to>
                                        <p:strVal val="visible"/>
                                      </p:to>
                                    </p:set>
                                    <p:animEffect transition="in" filter="wipe(left)">
                                      <p:cBhvr>
                                        <p:cTn id="126" dur="500"/>
                                        <p:tgtEl>
                                          <p:spTgt spid="24"/>
                                        </p:tgtEl>
                                      </p:cBhvr>
                                    </p:animEffec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wipe(left)">
                                      <p:cBhvr>
                                        <p:cTn id="131" dur="500"/>
                                        <p:tgtEl>
                                          <p:spTgt spid="25"/>
                                        </p:tgtEl>
                                      </p:cBhvr>
                                    </p:animEffect>
                                  </p:childTnLst>
                                </p:cTn>
                              </p:par>
                            </p:childTnLst>
                          </p:cTn>
                        </p:par>
                      </p:childTnLst>
                    </p:cTn>
                  </p:par>
                  <p:par>
                    <p:cTn id="132" fill="hold" nodeType="clickPar">
                      <p:stCondLst>
                        <p:cond delay="indefinite"/>
                        <p:cond evt="onBegin" delay="0">
                          <p:tn val="131"/>
                        </p:cond>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26"/>
                                        </p:tgtEl>
                                        <p:attrNameLst>
                                          <p:attrName>style.visibility</p:attrName>
                                        </p:attrNameLst>
                                      </p:cBhvr>
                                      <p:to>
                                        <p:strVal val="visible"/>
                                      </p:to>
                                    </p:set>
                                    <p:animEffect transition="in" filter="wipe(left)">
                                      <p:cBhvr>
                                        <p:cTn id="136" dur="500"/>
                                        <p:tgtEl>
                                          <p:spTgt spid="26"/>
                                        </p:tgtEl>
                                      </p:cBhvr>
                                    </p:animEffect>
                                  </p:childTnLst>
                                </p:cTn>
                              </p:par>
                            </p:childTnLst>
                          </p:cTn>
                        </p:par>
                      </p:childTnLst>
                    </p:cTn>
                  </p:par>
                  <p:par>
                    <p:cTn id="137" fill="hold" nodeType="clickPar">
                      <p:stCondLst>
                        <p:cond delay="indefinite"/>
                        <p:cond evt="onBegin" delay="0">
                          <p:tn val="136"/>
                        </p:cond>
                      </p:stCondLst>
                      <p:childTnLst>
                        <p:par>
                          <p:cTn id="138" fill="hold">
                            <p:stCondLst>
                              <p:cond delay="0"/>
                            </p:stCondLst>
                            <p:childTnLst>
                              <p:par>
                                <p:cTn id="139" presetID="22" presetClass="entr" presetSubtype="8"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animEffect transition="in" filter="wipe(left)">
                                      <p:cBhvr>
                                        <p:cTn id="141" dur="500"/>
                                        <p:tgtEl>
                                          <p:spTgt spid="27"/>
                                        </p:tgtEl>
                                      </p:cBhvr>
                                    </p:animEffect>
                                  </p:childTnLst>
                                </p:cTn>
                              </p:par>
                            </p:childTnLst>
                          </p:cTn>
                        </p:par>
                      </p:childTnLst>
                    </p:cTn>
                  </p:par>
                  <p:par>
                    <p:cTn id="142" fill="hold" nodeType="clickPar">
                      <p:stCondLst>
                        <p:cond delay="indefinite"/>
                        <p:cond evt="onBegin" delay="0">
                          <p:tn val="141"/>
                        </p:cond>
                      </p:stCondLst>
                      <p:childTnLst>
                        <p:par>
                          <p:cTn id="143" fill="hold">
                            <p:stCondLst>
                              <p:cond delay="0"/>
                            </p:stCondLst>
                            <p:childTnLst>
                              <p:par>
                                <p:cTn id="144" presetID="22" presetClass="entr" presetSubtype="8" fill="hold" grpId="0" nodeType="clickEffect">
                                  <p:stCondLst>
                                    <p:cond delay="0"/>
                                  </p:stCondLst>
                                  <p:childTnLst>
                                    <p:set>
                                      <p:cBhvr>
                                        <p:cTn id="145" dur="1" fill="hold">
                                          <p:stCondLst>
                                            <p:cond delay="0"/>
                                          </p:stCondLst>
                                        </p:cTn>
                                        <p:tgtEl>
                                          <p:spTgt spid="29"/>
                                        </p:tgtEl>
                                        <p:attrNameLst>
                                          <p:attrName>style.visibility</p:attrName>
                                        </p:attrNameLst>
                                      </p:cBhvr>
                                      <p:to>
                                        <p:strVal val="visible"/>
                                      </p:to>
                                    </p:set>
                                    <p:animEffect transition="in" filter="wipe(left)">
                                      <p:cBhvr>
                                        <p:cTn id="146" dur="500"/>
                                        <p:tgtEl>
                                          <p:spTgt spid="29"/>
                                        </p:tgtEl>
                                      </p:cBhvr>
                                    </p:animEffect>
                                  </p:childTnLst>
                                </p:cTn>
                              </p:par>
                            </p:childTnLst>
                          </p:cTn>
                        </p:par>
                      </p:childTnLst>
                    </p:cTn>
                  </p:par>
                  <p:par>
                    <p:cTn id="147" fill="hold" nodeType="clickPar">
                      <p:stCondLst>
                        <p:cond delay="indefinite"/>
                        <p:cond evt="onBegin" delay="0">
                          <p:tn val="146"/>
                        </p:cond>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30"/>
                                        </p:tgtEl>
                                        <p:attrNameLst>
                                          <p:attrName>style.visibility</p:attrName>
                                        </p:attrNameLst>
                                      </p:cBhvr>
                                      <p:to>
                                        <p:strVal val="visible"/>
                                      </p:to>
                                    </p:set>
                                    <p:animEffect transition="in" filter="wipe(left)">
                                      <p:cBhvr>
                                        <p:cTn id="1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02" grpId="0"/>
      <p:bldP spid="2" grpId="0"/>
      <p:bldP spid="6" grpId="0"/>
      <p:bldP spid="37" grpId="0" animBg="1"/>
      <p:bldP spid="11" grpId="0"/>
      <p:bldP spid="7" grpId="0" animBg="1"/>
      <p:bldP spid="9" grpId="0"/>
      <p:bldP spid="10" grpId="0"/>
      <p:bldP spid="13" grpId="0"/>
      <p:bldP spid="14" grpId="0" animBg="1"/>
      <p:bldP spid="15" grpId="0" animBg="1"/>
      <p:bldP spid="16" grpId="0"/>
      <p:bldP spid="17" grpId="0"/>
      <p:bldP spid="18" grpId="0"/>
      <p:bldP spid="19" grpId="0"/>
      <p:bldP spid="20" grpId="0" animBg="1"/>
      <p:bldP spid="24" grpId="0" animBg="1"/>
      <p:bldP spid="25" grpId="0"/>
      <p:bldP spid="26" grpId="0" animBg="1"/>
      <p:bldP spid="27" grpId="0"/>
      <p:bldP spid="29" grpId="0"/>
      <p:bldP spid="21" grpId="0"/>
      <p:bldP spid="22" grpId="0"/>
      <p:bldP spid="30"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278765" y="1253490"/>
            <a:ext cx="11634470" cy="598805"/>
          </a:xfrm>
          <a:prstGeom prst="rect">
            <a:avLst/>
          </a:prstGeom>
          <a:noFill/>
        </p:spPr>
        <p:txBody>
          <a:bodyPr wrap="square" rtlCol="0" anchor="t">
            <a:spAutoFit/>
          </a:bodyPr>
          <a:lstStyle/>
          <a:p>
            <a:pPr fontAlgn="auto">
              <a:lnSpc>
                <a:spcPct val="150000"/>
              </a:lnSpc>
            </a:pPr>
            <a:r>
              <a:rPr lang="zh-CN" altLang="en-US" sz="2200">
                <a:solidFill>
                  <a:srgbClr val="C00000"/>
                </a:solidFill>
                <a:latin typeface="微软雅黑" panose="020b0503020204020204" charset="-122"/>
                <a:ea typeface="微软雅黑" panose="020b0503020204020204" charset="-122"/>
                <a:cs typeface="微软雅黑" panose="020b0503020204020204" charset="-122"/>
              </a:rPr>
              <a:t>一、课标考点分析</a:t>
            </a:r>
            <a:endParaRPr lang="zh-CN" altLang="en-US" sz="2200">
              <a:solidFill>
                <a:srgbClr val="C00000"/>
              </a:solidFill>
              <a:latin typeface="微软雅黑" panose="020b0503020204020204" charset="-122"/>
              <a:ea typeface="微软雅黑" panose="020b0503020204020204" charset="-122"/>
              <a:cs typeface="微软雅黑" panose="020b0503020204020204" charset="-122"/>
            </a:endParaRPr>
          </a:p>
        </p:txBody>
      </p:sp>
      <p:graphicFrame>
        <p:nvGraphicFramePr>
          <p:cNvPr id="6" name="表格 5" title=""/>
          <p:cNvGraphicFramePr>
            <a:graphicFrameLocks noGrp="1"/>
          </p:cNvGraphicFramePr>
          <p:nvPr>
            <p:custDataLst>
              <p:tags r:id="rId3"/>
            </p:custDataLst>
          </p:nvPr>
        </p:nvGraphicFramePr>
        <p:xfrm>
          <a:off x="278765" y="1852295"/>
          <a:ext cx="11409680" cy="4584065"/>
        </p:xfrm>
        <a:graphic>
          <a:graphicData uri="http://schemas.openxmlformats.org/drawingml/2006/table">
            <a:tbl>
              <a:tblPr/>
              <a:tblGrid>
                <a:gridCol w="1908810"/>
                <a:gridCol w="3974465"/>
                <a:gridCol w="5526405"/>
              </a:tblGrid>
              <a:tr h="339090">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考点内容</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课标要求</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命题预测</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r>
              <a:tr h="69405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牛顿第一定律</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通过实验和科学推理认识牛顿第一定律</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rowSpan="5">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运动和力》是力学部分的重点内容，也是学生学习过程中较难的部分，所以对本单元的考查大都是以生活中人类活动为题材，把生活中的常见物理现象与力学知识相结合，即考查了力学概念和规律，又体现理论与实践相结合。为此，在备考中，考生应注重力学概念和规律在实际生活中的应用。</a:t>
                      </a:r>
                      <a:r>
                        <a:rPr lang="en-US" sz="1600" b="0">
                          <a:solidFill>
                            <a:srgbClr val="000000"/>
                          </a:solidFill>
                          <a:latin typeface="微软雅黑" panose="020b0503020204020204" charset="-122"/>
                          <a:ea typeface="微软雅黑" panose="020b0503020204020204" charset="-122"/>
                          <a:cs typeface="宋体" panose="02010600030101010101" pitchFamily="2" charset="-122"/>
                        </a:rPr>
                        <a:t>本单元常考题型有：选择题、填空题、实验探究题、简答题和综合题等。主要命题点有：对牛顿第一定律的理解、惯性的概念、生活中的惯性现象、平衡状态与平衡力、二力平衡条件、分析物体的受力、画力的示意图、摩擦力的概念、生活中的摩擦力、利用物体运动状态分析物理受到的摩擦力、生活中利用和防止摩擦力的现象、探究阻力对物体运动的影响、探究二力平衡的条件、探究滑动摩擦力大小的影响因素等</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2700" cap="flat" cmpd="sng">
                      <a:solidFill>
                        <a:srgbClr val="E1BC64"/>
                      </a:solidFill>
                      <a:prstDash val="solid"/>
                      <a:headEnd type="none" w="med" len="med"/>
                      <a:tailEnd type="none" w="med" len="med"/>
                    </a:lnB>
                    <a:lnTlToBr>
                      <a:noFill/>
                    </a:lnTlToBr>
                    <a:lnBlToTr>
                      <a:noFill/>
                    </a:lnBlToTr>
                    <a:solidFill>
                      <a:srgbClr val="FEFEFE"/>
                    </a:solidFill>
                  </a:tcPr>
                </a:tc>
              </a:tr>
              <a:tr h="92011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物体的惯性</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通过实验探究、理解物体的惯性；能运用物体的惯性解释自然界和生活中的有关现象</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935990">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平衡力与二力平衡</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理解同一直线上的二力合成；知道二力平衡的条件</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935990">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摩擦力及其应用</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通过常见事例或实验了解摩擦力，了解摩擦力的作用效果</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75882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探究滑动摩擦力大小的影响因素</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探究并了解滑动摩擦力的大小与哪些因素有关</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lnB w="12700" cap="flat" cmpd="sng">
                      <a:solidFill>
                        <a:srgbClr val="E1BC64"/>
                      </a:solidFill>
                      <a:prstDash val="solid"/>
                      <a:headEnd type="none" w="med" len="med"/>
                      <a:tailEnd type="none" w="med" len="med"/>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525645" y="163195"/>
            <a:ext cx="903605" cy="923290"/>
          </a:xfrm>
          <a:prstGeom prst="rect">
            <a:avLst/>
          </a:prstGeom>
        </p:spPr>
      </p:pic>
      <p:sp>
        <p:nvSpPr>
          <p:cNvPr id="5" name="文本框 4" title=""/>
          <p:cNvSpPr txBox="1"/>
          <p:nvPr/>
        </p:nvSpPr>
        <p:spPr>
          <a:xfrm>
            <a:off x="5450205" y="222885"/>
            <a:ext cx="581660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探究滑动摩擦力大小的影响因素</a:t>
            </a:r>
            <a:endParaRPr lang="zh-CN" sz="2400" b="1">
              <a:solidFill>
                <a:srgbClr val="0070C0"/>
              </a:solidFill>
              <a:latin typeface="微软雅黑" panose="020b0503020204020204" charset="-122"/>
              <a:ea typeface="微软雅黑" panose="020b0503020204020204" charset="-122"/>
              <a:sym typeface="+mn-ea"/>
            </a:endParaRPr>
          </a:p>
        </p:txBody>
      </p:sp>
      <p:sp>
        <p:nvSpPr>
          <p:cNvPr id="102" name="文本框 101" title=""/>
          <p:cNvSpPr txBox="1"/>
          <p:nvPr>
            <p:custDataLst>
              <p:tags r:id="rId3"/>
            </p:custDataLst>
          </p:nvPr>
        </p:nvSpPr>
        <p:spPr>
          <a:xfrm>
            <a:off x="292735" y="1356995"/>
            <a:ext cx="11628755" cy="304609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（2023·陕西A）</a:t>
            </a:r>
            <a:r>
              <a:rPr lang="zh-CN" sz="1600">
                <a:latin typeface="微软雅黑" panose="020b0503020204020204" charset="-122"/>
                <a:ea typeface="微软雅黑" panose="020b0503020204020204" charset="-122"/>
                <a:cs typeface="微软雅黑" panose="020b0503020204020204" charset="-122"/>
              </a:rPr>
              <a:t>如图，是“探究影响滑动摩擦力大小的因素”的实验。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（1）本次实验前，应在</a:t>
            </a:r>
            <a:r>
              <a:rPr lang="en-US" altLang="zh-CN" sz="1600" u="sng">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方向上对弹簧测力计进行调零；</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（2）如图-1，沿水平方向拉动木块，使其做匀速直线运动，木块受到的拉力大小___________（选填“大于”“小于”或“等于”）木块受到的滑动摩擦力大小；</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（3）如图-1，用弹簧测力计沿水平方向拉动木块，使其做速度大小不同的匀速直线运动。发现弹簧测力计的示数不变，说明滑动摩擦力的大小与物体运动速度的大小__________（选填“有关”或“无关”）；</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（4）如图-2，在木块上加放钩码，沿水平方向拉动木块，使其做匀速直线运动。改变钩码的数量，多次实验后得出结论：其他条件一定时，压力越大，滑动摩擦力越_________。</a:t>
            </a:r>
            <a:endParaRPr lang="zh-CN" sz="1600">
              <a:latin typeface="微软雅黑" panose="020b0503020204020204" charset="-122"/>
              <a:ea typeface="微软雅黑" panose="020b0503020204020204" charset="-122"/>
              <a:cs typeface="微软雅黑" panose="020b0503020204020204" charset="-122"/>
            </a:endParaRPr>
          </a:p>
        </p:txBody>
      </p:sp>
      <p:pic>
        <p:nvPicPr>
          <p:cNvPr id="2" name="图片 200" title=""/>
          <p:cNvPicPr>
            <a:picLocks noChangeAspect="1"/>
          </p:cNvPicPr>
          <p:nvPr/>
        </p:nvPicPr>
        <p:blipFill>
          <a:blip r:embed="rId4"/>
          <a:stretch>
            <a:fillRect/>
          </a:stretch>
        </p:blipFill>
        <p:spPr>
          <a:xfrm>
            <a:off x="640715" y="4525010"/>
            <a:ext cx="7883525" cy="1446530"/>
          </a:xfrm>
          <a:prstGeom prst="rect">
            <a:avLst/>
          </a:prstGeom>
          <a:noFill/>
          <a:ln w="9525">
            <a:noFill/>
          </a:ln>
        </p:spPr>
      </p:pic>
      <p:sp>
        <p:nvSpPr>
          <p:cNvPr id="20" name="文本框 19" title=""/>
          <p:cNvSpPr txBox="1"/>
          <p:nvPr>
            <p:custDataLst>
              <p:tags r:id="rId5"/>
            </p:custDataLst>
          </p:nvPr>
        </p:nvSpPr>
        <p:spPr>
          <a:xfrm>
            <a:off x="6390640" y="1821815"/>
            <a:ext cx="255079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水平方向拉动弹簧测力计</a:t>
            </a:r>
            <a:endParaRPr lang="zh-CN" altLang="en-US" sz="1600">
              <a:solidFill>
                <a:srgbClr val="FF0000"/>
              </a:solidFill>
              <a:latin typeface="微软雅黑" panose="020b0503020204020204" charset="-122"/>
              <a:ea typeface="微软雅黑" panose="020b0503020204020204" charset="-122"/>
            </a:endParaRPr>
          </a:p>
        </p:txBody>
      </p:sp>
      <p:sp>
        <p:nvSpPr>
          <p:cNvPr id="6" name="文本框 5" title=""/>
          <p:cNvSpPr txBox="1"/>
          <p:nvPr>
            <p:custDataLst>
              <p:tags r:id="rId6"/>
            </p:custDataLst>
          </p:nvPr>
        </p:nvSpPr>
        <p:spPr>
          <a:xfrm>
            <a:off x="3672205" y="2555875"/>
            <a:ext cx="312674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拉力和滑动摩擦力是一对平衡力</a:t>
            </a:r>
            <a:endParaRPr lang="en-US" altLang="zh-CN" sz="1600">
              <a:solidFill>
                <a:srgbClr val="FF0000"/>
              </a:solidFill>
              <a:latin typeface="微软雅黑" panose="020b0503020204020204" charset="-122"/>
              <a:ea typeface="微软雅黑" panose="020b0503020204020204" charset="-122"/>
            </a:endParaRPr>
          </a:p>
        </p:txBody>
      </p:sp>
      <p:sp>
        <p:nvSpPr>
          <p:cNvPr id="7" name="文本框 6" title=""/>
          <p:cNvSpPr txBox="1"/>
          <p:nvPr>
            <p:custDataLst>
              <p:tags r:id="rId7"/>
            </p:custDataLst>
          </p:nvPr>
        </p:nvSpPr>
        <p:spPr>
          <a:xfrm>
            <a:off x="7626350" y="3297555"/>
            <a:ext cx="352742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滑动摩擦力大小与物体运动速度无关</a:t>
            </a:r>
            <a:endParaRPr lang="en-US" altLang="zh-CN" sz="1600">
              <a:solidFill>
                <a:srgbClr val="FF0000"/>
              </a:solidFill>
              <a:latin typeface="微软雅黑" panose="020b0503020204020204" charset="-122"/>
              <a:ea typeface="微软雅黑" panose="020b0503020204020204" charset="-122"/>
            </a:endParaRPr>
          </a:p>
        </p:txBody>
      </p:sp>
      <p:sp>
        <p:nvSpPr>
          <p:cNvPr id="9" name="文本框 8" title=""/>
          <p:cNvSpPr txBox="1"/>
          <p:nvPr>
            <p:custDataLst>
              <p:tags r:id="rId8"/>
            </p:custDataLst>
          </p:nvPr>
        </p:nvSpPr>
        <p:spPr>
          <a:xfrm>
            <a:off x="2484120" y="1757680"/>
            <a:ext cx="107950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水平方向</a:t>
            </a:r>
            <a:endParaRPr lang="zh-CN" altLang="en-US" sz="1600">
              <a:solidFill>
                <a:srgbClr val="FF0000"/>
              </a:solidFill>
              <a:latin typeface="微软雅黑" panose="020b0503020204020204" charset="-122"/>
              <a:ea typeface="微软雅黑" panose="020b0503020204020204" charset="-122"/>
            </a:endParaRPr>
          </a:p>
        </p:txBody>
      </p:sp>
      <p:sp>
        <p:nvSpPr>
          <p:cNvPr id="10" name="文本框 9" title=""/>
          <p:cNvSpPr txBox="1"/>
          <p:nvPr>
            <p:custDataLst>
              <p:tags r:id="rId9"/>
            </p:custDataLst>
          </p:nvPr>
        </p:nvSpPr>
        <p:spPr>
          <a:xfrm>
            <a:off x="7825740" y="2159000"/>
            <a:ext cx="69850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等于</a:t>
            </a:r>
            <a:endParaRPr lang="zh-CN" alt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10"/>
            </p:custDataLst>
          </p:nvPr>
        </p:nvSpPr>
        <p:spPr>
          <a:xfrm>
            <a:off x="3947795" y="3260090"/>
            <a:ext cx="69850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无关</a:t>
            </a:r>
            <a:endParaRPr lang="zh-CN" alt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3947795" y="3973830"/>
            <a:ext cx="52387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大</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blinds(horizontal)">
                                      <p:cBhvr>
                                        <p:cTn id="26" dur="500"/>
                                        <p:tgtEl>
                                          <p:spTgt spid="102"/>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left)">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02" grpId="0"/>
      <p:bldP spid="20" grpId="0"/>
      <p:bldP spid="2" grpId="0"/>
      <p:bldP spid="6" grpId="0"/>
      <p:bldP spid="7" grpId="0"/>
      <p:bldP spid="9" grpId="0"/>
      <p:bldP spid="10" grpId="0"/>
      <p:bldP spid="11" grpId="0"/>
      <p:bldP spid="13" grpId="0"/>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525645" y="163195"/>
            <a:ext cx="903605" cy="923290"/>
          </a:xfrm>
          <a:prstGeom prst="rect">
            <a:avLst/>
          </a:prstGeom>
        </p:spPr>
      </p:pic>
      <p:sp>
        <p:nvSpPr>
          <p:cNvPr id="5" name="文本框 4" title=""/>
          <p:cNvSpPr txBox="1"/>
          <p:nvPr/>
        </p:nvSpPr>
        <p:spPr>
          <a:xfrm>
            <a:off x="5450205" y="222885"/>
            <a:ext cx="581660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探究滑动摩擦力大小的影响因素</a:t>
            </a:r>
            <a:endParaRPr lang="zh-CN" sz="2400" b="1">
              <a:solidFill>
                <a:srgbClr val="0070C0"/>
              </a:solidFill>
              <a:latin typeface="微软雅黑" panose="020b0503020204020204" charset="-122"/>
              <a:ea typeface="微软雅黑" panose="020b0503020204020204" charset="-122"/>
              <a:sym typeface="+mn-ea"/>
            </a:endParaRPr>
          </a:p>
        </p:txBody>
      </p:sp>
      <p:sp>
        <p:nvSpPr>
          <p:cNvPr id="102" name="文本框 101" title=""/>
          <p:cNvSpPr txBox="1"/>
          <p:nvPr>
            <p:custDataLst>
              <p:tags r:id="rId3"/>
            </p:custDataLst>
          </p:nvPr>
        </p:nvSpPr>
        <p:spPr>
          <a:xfrm>
            <a:off x="292735" y="1356995"/>
            <a:ext cx="11628755" cy="452310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（2023·天津）</a:t>
            </a:r>
            <a:r>
              <a:rPr lang="zh-CN" sz="1600">
                <a:latin typeface="微软雅黑" panose="020b0503020204020204" charset="-122"/>
                <a:ea typeface="微软雅黑" panose="020b0503020204020204" charset="-122"/>
                <a:cs typeface="微软雅黑" panose="020b0503020204020204" charset="-122"/>
              </a:rPr>
              <a:t>同学们在观看冰壶比赛时，发现了如下两个现象：</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现象一：运动员蹬冰脚的鞋底为橡胶制成，滑行脚的鞋底为塑料制成；</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现象二：运动员蹬冰时要用力；</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他们认为上述现象与摩擦力的知识有关，于是提出了“滑动摩擦力的大小与什么因素有关”的问题，并进行了如下探究。</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【猜想与假设】根据同学们的发现，猜想滑动摩擦力的大小可能与______和</a:t>
            </a:r>
            <a:r>
              <a:rPr lang="en-US" altLang="zh-CN" sz="1600" u="sng">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有关；</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【设计并进行实验】</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用弹簧测力计水平拉动木块，使它沿水平长木板匀速滑动，测出木块受到的滑动摩擦力；进行了三次实验，如图所示：</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【分析与论证】</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（1）甲图中，木块受到滑动摩擦力为______N；</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（2）对比乙、丙两图，可得结论：__________________；</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（3）许多情况下摩擦是有用，人们常常设法增大它；请列举在冰壶运动中增大摩擦的措施，并利用实验结论进行解释。（至少写出一例）________________________。</a:t>
            </a:r>
            <a:endParaRPr lang="zh-CN" sz="1600">
              <a:latin typeface="微软雅黑" panose="020b0503020204020204" charset="-122"/>
              <a:ea typeface="微软雅黑" panose="020b0503020204020204" charset="-122"/>
              <a:cs typeface="微软雅黑" panose="020b0503020204020204" charset="-122"/>
            </a:endParaRPr>
          </a:p>
        </p:txBody>
      </p:sp>
      <p:pic>
        <p:nvPicPr>
          <p:cNvPr id="2" name="图片 202" title=""/>
          <p:cNvPicPr>
            <a:picLocks noChangeAspect="1"/>
          </p:cNvPicPr>
          <p:nvPr/>
        </p:nvPicPr>
        <p:blipFill>
          <a:blip r:embed="rId4"/>
          <a:stretch>
            <a:fillRect/>
          </a:stretch>
        </p:blipFill>
        <p:spPr>
          <a:xfrm>
            <a:off x="5903595" y="5497830"/>
            <a:ext cx="3562350" cy="1295400"/>
          </a:xfrm>
          <a:prstGeom prst="rect">
            <a:avLst/>
          </a:prstGeom>
          <a:noFill/>
          <a:ln w="9525">
            <a:noFill/>
          </a:ln>
        </p:spPr>
      </p:pic>
      <p:sp>
        <p:nvSpPr>
          <p:cNvPr id="14" name="文本框 13" title=""/>
          <p:cNvSpPr txBox="1"/>
          <p:nvPr>
            <p:custDataLst>
              <p:tags r:id="rId5"/>
            </p:custDataLst>
          </p:nvPr>
        </p:nvSpPr>
        <p:spPr>
          <a:xfrm>
            <a:off x="6214745" y="2882900"/>
            <a:ext cx="69850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压力</a:t>
            </a:r>
            <a:endParaRPr lang="zh-CN" altLang="en-US" sz="1600">
              <a:solidFill>
                <a:srgbClr val="FF0000"/>
              </a:solidFill>
              <a:latin typeface="微软雅黑" panose="020b0503020204020204" charset="-122"/>
              <a:ea typeface="微软雅黑" panose="020b0503020204020204" charset="-122"/>
            </a:endParaRPr>
          </a:p>
        </p:txBody>
      </p:sp>
      <p:sp>
        <p:nvSpPr>
          <p:cNvPr id="15" name="文本框 14" title=""/>
          <p:cNvSpPr txBox="1"/>
          <p:nvPr>
            <p:custDataLst>
              <p:tags r:id="rId6"/>
            </p:custDataLst>
          </p:nvPr>
        </p:nvSpPr>
        <p:spPr>
          <a:xfrm>
            <a:off x="7025005" y="2882900"/>
            <a:ext cx="211772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接触面粗糙程度</a:t>
            </a:r>
            <a:endParaRPr lang="zh-CN" altLang="en-US" sz="1600">
              <a:solidFill>
                <a:srgbClr val="FF0000"/>
              </a:solidFill>
              <a:latin typeface="微软雅黑" panose="020b0503020204020204" charset="-122"/>
              <a:ea typeface="微软雅黑" panose="020b0503020204020204" charset="-122"/>
            </a:endParaRPr>
          </a:p>
        </p:txBody>
      </p:sp>
      <p:sp>
        <p:nvSpPr>
          <p:cNvPr id="16" name="文本框 15" title=""/>
          <p:cNvSpPr txBox="1"/>
          <p:nvPr>
            <p:custDataLst>
              <p:tags r:id="rId7"/>
            </p:custDataLst>
          </p:nvPr>
        </p:nvSpPr>
        <p:spPr>
          <a:xfrm>
            <a:off x="3729355" y="4329430"/>
            <a:ext cx="69850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0.6</a:t>
            </a:r>
            <a:endParaRPr lang="en-US" altLang="zh-CN" sz="1600">
              <a:solidFill>
                <a:srgbClr val="FF0000"/>
              </a:solidFill>
              <a:latin typeface="微软雅黑" panose="020b0503020204020204" charset="-122"/>
              <a:ea typeface="微软雅黑" panose="020b0503020204020204" charset="-122"/>
            </a:endParaRPr>
          </a:p>
        </p:txBody>
      </p:sp>
      <p:sp>
        <p:nvSpPr>
          <p:cNvPr id="17" name="文本框 16" title=""/>
          <p:cNvSpPr txBox="1"/>
          <p:nvPr>
            <p:custDataLst>
              <p:tags r:id="rId8"/>
            </p:custDataLst>
          </p:nvPr>
        </p:nvSpPr>
        <p:spPr>
          <a:xfrm>
            <a:off x="3494405" y="4666615"/>
            <a:ext cx="434149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压力相同时，接触面越粗糙，滑动摩擦力越大</a:t>
            </a:r>
            <a:endParaRPr lang="zh-CN" altLang="en-US" sz="1600">
              <a:solidFill>
                <a:srgbClr val="FF0000"/>
              </a:solidFill>
              <a:latin typeface="微软雅黑" panose="020b0503020204020204" charset="-122"/>
              <a:ea typeface="微软雅黑" panose="020b0503020204020204" charset="-122"/>
            </a:endParaRPr>
          </a:p>
        </p:txBody>
      </p:sp>
      <p:sp>
        <p:nvSpPr>
          <p:cNvPr id="18" name="文本框 17" title=""/>
          <p:cNvSpPr txBox="1"/>
          <p:nvPr>
            <p:custDataLst>
              <p:tags r:id="rId9"/>
            </p:custDataLst>
          </p:nvPr>
        </p:nvSpPr>
        <p:spPr>
          <a:xfrm>
            <a:off x="1295400" y="5407025"/>
            <a:ext cx="434149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蹬冰脚鞋底用橡胶制成，增大接触面粗糙程度</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blinds(horizontal)">
                                      <p:cBhvr>
                                        <p:cTn id="26" dur="500"/>
                                        <p:tgtEl>
                                          <p:spTgt spid="102"/>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02" grpId="0"/>
      <p:bldP spid="14" grpId="0"/>
      <p:bldP spid="15" grpId="0"/>
      <p:bldP spid="16" grpId="0"/>
      <p:bldP spid="17" grpId="0"/>
      <p:bldP spid="18" grpId="0"/>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525645" y="163195"/>
            <a:ext cx="903605" cy="923290"/>
          </a:xfrm>
          <a:prstGeom prst="rect">
            <a:avLst/>
          </a:prstGeom>
        </p:spPr>
      </p:pic>
      <p:sp>
        <p:nvSpPr>
          <p:cNvPr id="5" name="文本框 4" title=""/>
          <p:cNvSpPr txBox="1"/>
          <p:nvPr/>
        </p:nvSpPr>
        <p:spPr>
          <a:xfrm>
            <a:off x="5450205" y="222885"/>
            <a:ext cx="581660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探究滑动摩擦力大小的影响因素</a:t>
            </a:r>
            <a:endParaRPr lang="zh-CN" sz="2400" b="1">
              <a:solidFill>
                <a:srgbClr val="0070C0"/>
              </a:solidFill>
              <a:latin typeface="微软雅黑" panose="020b0503020204020204" charset="-122"/>
              <a:ea typeface="微软雅黑" panose="020b0503020204020204" charset="-122"/>
              <a:sym typeface="+mn-ea"/>
            </a:endParaRPr>
          </a:p>
        </p:txBody>
      </p:sp>
      <p:sp>
        <p:nvSpPr>
          <p:cNvPr id="102" name="文本框 101" title=""/>
          <p:cNvSpPr txBox="1"/>
          <p:nvPr>
            <p:custDataLst>
              <p:tags r:id="rId3"/>
            </p:custDataLst>
          </p:nvPr>
        </p:nvSpPr>
        <p:spPr>
          <a:xfrm>
            <a:off x="292735" y="1356995"/>
            <a:ext cx="11628755" cy="267652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（2023·株洲）</a:t>
            </a:r>
            <a:r>
              <a:rPr lang="zh-CN" sz="1600">
                <a:latin typeface="微软雅黑" panose="020b0503020204020204" charset="-122"/>
                <a:ea typeface="微软雅黑" panose="020b0503020204020204" charset="-122"/>
                <a:cs typeface="微软雅黑" panose="020b0503020204020204" charset="-122"/>
              </a:rPr>
              <a:t>某同学利用图示装置测量滑动摩擦力的大小。水平传送带由微型电动机控制其运转，连接滑块和压块的细绳自然拉直，事先用电子秤分别测出滑块和压块的重力G</a:t>
            </a:r>
            <a:r>
              <a:rPr lang="zh-CN" sz="1600" baseline="-25000">
                <a:latin typeface="微软雅黑" panose="020b0503020204020204" charset="-122"/>
                <a:ea typeface="微软雅黑" panose="020b0503020204020204" charset="-122"/>
                <a:cs typeface="微软雅黑" panose="020b0503020204020204" charset="-122"/>
              </a:rPr>
              <a:t>1</a:t>
            </a:r>
            <a:r>
              <a:rPr lang="zh-CN" sz="1600">
                <a:latin typeface="微软雅黑" panose="020b0503020204020204" charset="-122"/>
                <a:ea typeface="微软雅黑" panose="020b0503020204020204" charset="-122"/>
                <a:cs typeface="微软雅黑" panose="020b0503020204020204" charset="-122"/>
              </a:rPr>
              <a:t>和G</a:t>
            </a:r>
            <a:r>
              <a:rPr lang="zh-CN" sz="1600" baseline="-25000">
                <a:latin typeface="微软雅黑" panose="020b0503020204020204" charset="-122"/>
                <a:ea typeface="微软雅黑" panose="020b0503020204020204" charset="-122"/>
                <a:cs typeface="微软雅黑" panose="020b0503020204020204" charset="-122"/>
              </a:rPr>
              <a:t>2</a:t>
            </a:r>
            <a:r>
              <a:rPr lang="zh-CN" sz="1600">
                <a:latin typeface="微软雅黑" panose="020b0503020204020204" charset="-122"/>
                <a:ea typeface="微软雅黑" panose="020b0503020204020204" charset="-122"/>
                <a:cs typeface="微软雅黑" panose="020b0503020204020204" charset="-122"/>
              </a:rPr>
              <a:t>。</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（1）此装置中定滑轮的作用是改变力的______（填“大小”或“方向”）；</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（2）本实验除了要保证压块在电子秤上保持静止外，还需控制的条件是______（填“①”或“②”）</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①水平传送带必须匀速运转            ②定滑轮左侧连接滑块的细绳必须水平</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（3）开启电源，应使皮带轮上方的传送带向______（填“左”或“右”）运动，此时滑块受到的滑动摩擦力方向为水平向______（填“左”或“右”）。读出电子秤的示数G</a:t>
            </a:r>
            <a:r>
              <a:rPr lang="zh-CN" sz="1600" baseline="-25000">
                <a:latin typeface="微软雅黑" panose="020b0503020204020204" charset="-122"/>
                <a:ea typeface="微软雅黑" panose="020b0503020204020204" charset="-122"/>
                <a:cs typeface="微软雅黑" panose="020b0503020204020204" charset="-122"/>
              </a:rPr>
              <a:t>3</a:t>
            </a:r>
            <a:r>
              <a:rPr lang="zh-CN" sz="1600">
                <a:latin typeface="微软雅黑" panose="020b0503020204020204" charset="-122"/>
                <a:ea typeface="微软雅黑" panose="020b0503020204020204" charset="-122"/>
                <a:cs typeface="微软雅黑" panose="020b0503020204020204" charset="-122"/>
              </a:rPr>
              <a:t>，此时滑块所受滑动摩擦力大小f=_______（用测得的物理量表示）。</a:t>
            </a:r>
            <a:endParaRPr lang="zh-CN" sz="1600">
              <a:latin typeface="微软雅黑" panose="020b0503020204020204" charset="-122"/>
              <a:ea typeface="微软雅黑" panose="020b0503020204020204" charset="-122"/>
              <a:cs typeface="微软雅黑" panose="020b0503020204020204" charset="-122"/>
            </a:endParaRPr>
          </a:p>
        </p:txBody>
      </p:sp>
      <p:sp>
        <p:nvSpPr>
          <p:cNvPr id="17" name="文本框 16" title=""/>
          <p:cNvSpPr txBox="1"/>
          <p:nvPr>
            <p:custDataLst>
              <p:tags r:id="rId4"/>
            </p:custDataLst>
          </p:nvPr>
        </p:nvSpPr>
        <p:spPr>
          <a:xfrm>
            <a:off x="3930015" y="2160905"/>
            <a:ext cx="67373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方向</a:t>
            </a:r>
            <a:endParaRPr lang="zh-CN" altLang="en-US" sz="1600">
              <a:solidFill>
                <a:srgbClr val="FF0000"/>
              </a:solidFill>
              <a:latin typeface="微软雅黑" panose="020b0503020204020204" charset="-122"/>
              <a:ea typeface="微软雅黑" panose="020b0503020204020204" charset="-122"/>
            </a:endParaRPr>
          </a:p>
        </p:txBody>
      </p:sp>
      <p:pic>
        <p:nvPicPr>
          <p:cNvPr id="2" name="图片 40" title=""/>
          <p:cNvPicPr>
            <a:picLocks noChangeAspect="1"/>
          </p:cNvPicPr>
          <p:nvPr/>
        </p:nvPicPr>
        <p:blipFill>
          <a:blip r:embed="rId5"/>
          <a:stretch>
            <a:fillRect/>
          </a:stretch>
        </p:blipFill>
        <p:spPr>
          <a:xfrm>
            <a:off x="3806190" y="4033520"/>
            <a:ext cx="4027170" cy="2136775"/>
          </a:xfrm>
          <a:prstGeom prst="rect">
            <a:avLst/>
          </a:prstGeom>
          <a:noFill/>
          <a:ln w="9525">
            <a:noFill/>
          </a:ln>
        </p:spPr>
      </p:pic>
      <p:sp>
        <p:nvSpPr>
          <p:cNvPr id="7" name="流程图: 联系 6" title=""/>
          <p:cNvSpPr/>
          <p:nvPr>
            <p:custDataLst>
              <p:tags r:id="rId6"/>
            </p:custDataLst>
          </p:nvPr>
        </p:nvSpPr>
        <p:spPr>
          <a:xfrm>
            <a:off x="1609725" y="2103120"/>
            <a:ext cx="149479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title=""/>
          <p:cNvSpPr txBox="1"/>
          <p:nvPr>
            <p:custDataLst>
              <p:tags r:id="rId7"/>
            </p:custDataLst>
          </p:nvPr>
        </p:nvSpPr>
        <p:spPr>
          <a:xfrm>
            <a:off x="7075170" y="2917190"/>
            <a:ext cx="445452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连线水平时，线的拉力大小才能等于摩擦力大小</a:t>
            </a:r>
            <a:endParaRPr lang="zh-CN" altLang="en-US" sz="1600">
              <a:solidFill>
                <a:srgbClr val="FF0000"/>
              </a:solidFill>
              <a:latin typeface="微软雅黑" panose="020b0503020204020204" charset="-122"/>
              <a:ea typeface="微软雅黑" panose="020b0503020204020204" charset="-122"/>
            </a:endParaRPr>
          </a:p>
        </p:txBody>
      </p:sp>
      <p:sp>
        <p:nvSpPr>
          <p:cNvPr id="9" name="文本框 8" title=""/>
          <p:cNvSpPr txBox="1"/>
          <p:nvPr>
            <p:custDataLst>
              <p:tags r:id="rId8"/>
            </p:custDataLst>
          </p:nvPr>
        </p:nvSpPr>
        <p:spPr>
          <a:xfrm>
            <a:off x="6897370" y="2518410"/>
            <a:ext cx="673735" cy="337185"/>
          </a:xfrm>
          <a:prstGeom prst="rect">
            <a:avLst/>
          </a:prstGeom>
          <a:noFill/>
        </p:spPr>
        <p:txBody>
          <a:bodyPr wrap="square" rtlCol="0">
            <a:spAutoFit/>
          </a:bodyPr>
          <a:lstStyle/>
          <a:p>
            <a:r>
              <a:rPr lang="zh-CN" altLang="en-US" sz="1600">
                <a:solidFill>
                  <a:srgbClr val="FF0000"/>
                </a:solidFill>
                <a:latin typeface="Calibri"/>
                <a:ea typeface="微软雅黑" panose="020b0503020204020204" charset="-122"/>
              </a:rPr>
              <a:t>②</a:t>
            </a:r>
            <a:endParaRPr lang="zh-CN" altLang="en-US" sz="1600">
              <a:solidFill>
                <a:srgbClr val="FF0000"/>
              </a:solidFill>
              <a:latin typeface="Calibri"/>
              <a:ea typeface="微软雅黑" panose="020b0503020204020204" charset="-122"/>
            </a:endParaRPr>
          </a:p>
        </p:txBody>
      </p:sp>
      <p:sp>
        <p:nvSpPr>
          <p:cNvPr id="10" name="文本框 9" title=""/>
          <p:cNvSpPr txBox="1"/>
          <p:nvPr>
            <p:custDataLst>
              <p:tags r:id="rId9"/>
            </p:custDataLst>
          </p:nvPr>
        </p:nvSpPr>
        <p:spPr>
          <a:xfrm>
            <a:off x="4441825" y="3254375"/>
            <a:ext cx="673735" cy="337185"/>
          </a:xfrm>
          <a:prstGeom prst="rect">
            <a:avLst/>
          </a:prstGeom>
          <a:noFill/>
        </p:spPr>
        <p:txBody>
          <a:bodyPr wrap="square" rtlCol="0">
            <a:spAutoFit/>
          </a:bodyPr>
          <a:lstStyle/>
          <a:p>
            <a:r>
              <a:rPr lang="zh-CN" altLang="en-US" sz="1600">
                <a:solidFill>
                  <a:srgbClr val="FF0000"/>
                </a:solidFill>
                <a:latin typeface="Calibri"/>
                <a:ea typeface="微软雅黑" panose="020b0503020204020204" charset="-122"/>
              </a:rPr>
              <a:t>左</a:t>
            </a:r>
            <a:endParaRPr lang="zh-CN" altLang="en-US" sz="1600">
              <a:solidFill>
                <a:srgbClr val="FF0000"/>
              </a:solidFill>
              <a:latin typeface="Calibri"/>
              <a:ea typeface="微软雅黑" panose="020b0503020204020204" charset="-122"/>
            </a:endParaRPr>
          </a:p>
        </p:txBody>
      </p:sp>
      <p:sp>
        <p:nvSpPr>
          <p:cNvPr id="11" name="文本框 10" title=""/>
          <p:cNvSpPr txBox="1"/>
          <p:nvPr>
            <p:custDataLst>
              <p:tags r:id="rId10"/>
            </p:custDataLst>
          </p:nvPr>
        </p:nvSpPr>
        <p:spPr>
          <a:xfrm>
            <a:off x="11247755" y="3254375"/>
            <a:ext cx="673735" cy="337185"/>
          </a:xfrm>
          <a:prstGeom prst="rect">
            <a:avLst/>
          </a:prstGeom>
          <a:noFill/>
        </p:spPr>
        <p:txBody>
          <a:bodyPr wrap="square" rtlCol="0">
            <a:spAutoFit/>
          </a:bodyPr>
          <a:lstStyle/>
          <a:p>
            <a:r>
              <a:rPr lang="zh-CN" altLang="en-US" sz="1600">
                <a:solidFill>
                  <a:srgbClr val="FF0000"/>
                </a:solidFill>
                <a:latin typeface="Calibri"/>
                <a:ea typeface="微软雅黑" panose="020b0503020204020204" charset="-122"/>
              </a:rPr>
              <a:t>左</a:t>
            </a:r>
            <a:endParaRPr lang="zh-CN" altLang="en-US" sz="1600">
              <a:solidFill>
                <a:srgbClr val="FF0000"/>
              </a:solidFill>
              <a:latin typeface="Calibri"/>
              <a:ea typeface="微软雅黑" panose="020b0503020204020204" charset="-122"/>
            </a:endParaRPr>
          </a:p>
        </p:txBody>
      </p:sp>
      <p:sp>
        <p:nvSpPr>
          <p:cNvPr id="13" name="文本框 12" title=""/>
          <p:cNvSpPr txBox="1"/>
          <p:nvPr>
            <p:custDataLst>
              <p:tags r:id="rId11"/>
            </p:custDataLst>
          </p:nvPr>
        </p:nvSpPr>
        <p:spPr>
          <a:xfrm>
            <a:off x="7571105" y="3591560"/>
            <a:ext cx="673735" cy="337185"/>
          </a:xfrm>
          <a:prstGeom prst="rect">
            <a:avLst/>
          </a:prstGeom>
          <a:noFill/>
        </p:spPr>
        <p:txBody>
          <a:bodyPr wrap="square" rtlCol="0">
            <a:spAutoFit/>
          </a:bodyPr>
          <a:lstStyle/>
          <a:p>
            <a:r>
              <a:rPr lang="en-US" altLang="zh-CN" sz="1600">
                <a:solidFill>
                  <a:srgbClr val="FF0000"/>
                </a:solidFill>
                <a:latin typeface="Calibri"/>
                <a:ea typeface="微软雅黑" panose="020b0503020204020204" charset="-122"/>
              </a:rPr>
              <a:t>G</a:t>
            </a:r>
            <a:r>
              <a:rPr lang="en-US" altLang="zh-CN" sz="1600" baseline="-25000">
                <a:solidFill>
                  <a:srgbClr val="FF0000"/>
                </a:solidFill>
                <a:latin typeface="Calibri"/>
                <a:ea typeface="微软雅黑" panose="020b0503020204020204" charset="-122"/>
              </a:rPr>
              <a:t>2</a:t>
            </a:r>
            <a:r>
              <a:rPr lang="en-US" altLang="zh-CN" sz="1600">
                <a:solidFill>
                  <a:srgbClr val="FF0000"/>
                </a:solidFill>
                <a:latin typeface="Calibri"/>
                <a:ea typeface="微软雅黑" panose="020b0503020204020204" charset="-122"/>
              </a:rPr>
              <a:t>-G</a:t>
            </a:r>
            <a:r>
              <a:rPr lang="en-US" altLang="zh-CN" sz="1600" baseline="-25000">
                <a:solidFill>
                  <a:srgbClr val="FF0000"/>
                </a:solidFill>
                <a:latin typeface="Calibri"/>
                <a:ea typeface="微软雅黑" panose="020b0503020204020204" charset="-122"/>
              </a:rPr>
              <a:t>3</a:t>
            </a:r>
            <a:endParaRPr lang="en-US" altLang="zh-CN" sz="1600">
              <a:solidFill>
                <a:srgbClr val="FF0000"/>
              </a:solidFill>
              <a:latin typeface="Calibri"/>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blinds(horizontal)">
                                      <p:cBhvr>
                                        <p:cTn id="26" dur="500"/>
                                        <p:tgtEl>
                                          <p:spTgt spid="102"/>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left)">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02" grpId="0"/>
      <p:bldP spid="17" grpId="0"/>
      <p:bldP spid="7" grpId="0" animBg="1"/>
      <p:bldP spid="6" grpId="0"/>
      <p:bldP spid="9" grpId="0"/>
      <p:bldP spid="10" grpId="0"/>
      <p:bldP spid="11" grpId="0"/>
      <p:bldP spid="13" grpId="0"/>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525645" y="163195"/>
            <a:ext cx="903605" cy="923290"/>
          </a:xfrm>
          <a:prstGeom prst="rect">
            <a:avLst/>
          </a:prstGeom>
        </p:spPr>
      </p:pic>
      <p:sp>
        <p:nvSpPr>
          <p:cNvPr id="5" name="文本框 4" title=""/>
          <p:cNvSpPr txBox="1"/>
          <p:nvPr/>
        </p:nvSpPr>
        <p:spPr>
          <a:xfrm>
            <a:off x="5450205" y="222885"/>
            <a:ext cx="416052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4</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摩擦力的利用与防止</a:t>
            </a:r>
            <a:endParaRPr lang="zh-CN" sz="2400" b="1">
              <a:solidFill>
                <a:srgbClr val="0070C0"/>
              </a:solidFill>
              <a:latin typeface="微软雅黑" panose="020b0503020204020204" charset="-122"/>
              <a:ea typeface="微软雅黑" panose="020b0503020204020204" charset="-122"/>
              <a:sym typeface="+mn-ea"/>
            </a:endParaRPr>
          </a:p>
        </p:txBody>
      </p:sp>
      <p:pic>
        <p:nvPicPr>
          <p:cNvPr id="51" name="图片 50" title=""/>
          <p:cNvPicPr>
            <a:picLocks noChangeAspect="1"/>
          </p:cNvPicPr>
          <p:nvPr/>
        </p:nvPicPr>
        <p:blipFill>
          <a:blip r:embed="rId3"/>
          <a:stretch>
            <a:fillRect/>
          </a:stretch>
        </p:blipFill>
        <p:spPr>
          <a:xfrm>
            <a:off x="10218420" y="509270"/>
            <a:ext cx="1651000" cy="528955"/>
          </a:xfrm>
          <a:prstGeom prst="rect">
            <a:avLst/>
          </a:prstGeom>
        </p:spPr>
      </p:pic>
      <p:pic>
        <p:nvPicPr>
          <p:cNvPr id="21" name="图片 20" title=""/>
          <p:cNvPicPr>
            <a:picLocks noChangeAspect="1"/>
          </p:cNvPicPr>
          <p:nvPr/>
        </p:nvPicPr>
        <p:blipFill>
          <a:blip r:embed="rId4"/>
          <a:stretch>
            <a:fillRect/>
          </a:stretch>
        </p:blipFill>
        <p:spPr>
          <a:xfrm>
            <a:off x="292735" y="1556385"/>
            <a:ext cx="2013585" cy="483870"/>
          </a:xfrm>
          <a:prstGeom prst="rect">
            <a:avLst/>
          </a:prstGeom>
        </p:spPr>
      </p:pic>
      <p:sp>
        <p:nvSpPr>
          <p:cNvPr id="22" name="文本框 21" title=""/>
          <p:cNvSpPr txBox="1"/>
          <p:nvPr/>
        </p:nvSpPr>
        <p:spPr>
          <a:xfrm>
            <a:off x="371475" y="2120265"/>
            <a:ext cx="11498580" cy="193802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摩擦力有其有利的方面，但也有不利的方面，回答此类问题应从影响摩擦力大小的因素方面考虑。</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（1）减小摩擦的方法：（1）减小压力；（2）减小粗糙程度；（3）变滑动为滚动；（4）使接触面分离。</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（2）增大摩擦的方法：（1）增大压力；（2）增大粗糙程度；（3）变滚动为滑动。</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2">
                                            <p:txEl>
                                              <p:pRg st="0" end="0"/>
                                            </p:txEl>
                                          </p:spTgt>
                                        </p:tgtEl>
                                        <p:attrNameLst>
                                          <p:attrName>style.visibility</p:attrName>
                                        </p:attrNameLst>
                                      </p:cBhvr>
                                      <p:to>
                                        <p:strVal val="visible"/>
                                      </p:to>
                                    </p:set>
                                    <p:animEffect transition="in" filter="wipe(left)">
                                      <p:cBhvr>
                                        <p:cTn id="31" dur="500"/>
                                        <p:tgtEl>
                                          <p:spTgt spid="22">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2">
                                            <p:txEl>
                                              <p:pRg st="1" end="1"/>
                                            </p:txEl>
                                          </p:spTgt>
                                        </p:tgtEl>
                                        <p:attrNameLst>
                                          <p:attrName>style.visibility</p:attrName>
                                        </p:attrNameLst>
                                      </p:cBhvr>
                                      <p:to>
                                        <p:strVal val="visible"/>
                                      </p:to>
                                    </p:set>
                                    <p:animEffect transition="in" filter="wipe(left)">
                                      <p:cBhvr>
                                        <p:cTn id="36" dur="500"/>
                                        <p:tgtEl>
                                          <p:spTgt spid="22">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xEl>
                                              <p:pRg st="2" end="2"/>
                                            </p:txEl>
                                          </p:spTgt>
                                        </p:tgtEl>
                                        <p:attrNameLst>
                                          <p:attrName>style.visibility</p:attrName>
                                        </p:attrNameLst>
                                      </p:cBhvr>
                                      <p:to>
                                        <p:strVal val="visible"/>
                                      </p:to>
                                    </p:set>
                                    <p:animEffect transition="in" filter="wipe(left)">
                                      <p:cBhvr>
                                        <p:cTn id="41"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525645" y="163195"/>
            <a:ext cx="903605" cy="923290"/>
          </a:xfrm>
          <a:prstGeom prst="rect">
            <a:avLst/>
          </a:prstGeom>
        </p:spPr>
      </p:pic>
      <p:sp>
        <p:nvSpPr>
          <p:cNvPr id="5" name="文本框 4" title=""/>
          <p:cNvSpPr txBox="1"/>
          <p:nvPr/>
        </p:nvSpPr>
        <p:spPr>
          <a:xfrm>
            <a:off x="5450205" y="222885"/>
            <a:ext cx="416052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4</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摩擦力的利用与防止</a:t>
            </a:r>
            <a:endParaRPr lang="zh-CN" sz="2400" b="1">
              <a:solidFill>
                <a:srgbClr val="0070C0"/>
              </a:solidFill>
              <a:latin typeface="微软雅黑" panose="020b0503020204020204" charset="-122"/>
              <a:ea typeface="微软雅黑" panose="020b0503020204020204" charset="-122"/>
              <a:sym typeface="+mn-ea"/>
            </a:endParaRPr>
          </a:p>
        </p:txBody>
      </p:sp>
      <p:pic>
        <p:nvPicPr>
          <p:cNvPr id="51" name="图片 50" title=""/>
          <p:cNvPicPr>
            <a:picLocks noChangeAspect="1"/>
          </p:cNvPicPr>
          <p:nvPr/>
        </p:nvPicPr>
        <p:blipFill>
          <a:blip r:embed="rId3"/>
          <a:stretch>
            <a:fillRect/>
          </a:stretch>
        </p:blipFill>
        <p:spPr>
          <a:xfrm>
            <a:off x="10218420" y="509270"/>
            <a:ext cx="1651000" cy="528955"/>
          </a:xfrm>
          <a:prstGeom prst="rect">
            <a:avLst/>
          </a:prstGeom>
        </p:spPr>
      </p:pic>
      <p:sp>
        <p:nvSpPr>
          <p:cNvPr id="102" name="文本框 101" title=""/>
          <p:cNvSpPr txBox="1"/>
          <p:nvPr>
            <p:custDataLst>
              <p:tags r:id="rId4"/>
            </p:custDataLst>
          </p:nvPr>
        </p:nvSpPr>
        <p:spPr>
          <a:xfrm>
            <a:off x="292735" y="1356995"/>
            <a:ext cx="6125210" cy="46037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4</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（2023·菏泽）</a:t>
            </a:r>
            <a:r>
              <a:rPr lang="zh-CN" sz="1600">
                <a:latin typeface="微软雅黑" panose="020b0503020204020204" charset="-122"/>
                <a:ea typeface="微软雅黑" panose="020b0503020204020204" charset="-122"/>
                <a:cs typeface="微软雅黑" panose="020b0503020204020204" charset="-122"/>
              </a:rPr>
              <a:t>以下设计中，不是利用摩擦的是（　　）。</a:t>
            </a:r>
            <a:endParaRPr lang="zh-CN" sz="1600">
              <a:latin typeface="微软雅黑" panose="020b0503020204020204" charset="-122"/>
              <a:ea typeface="微软雅黑" panose="020b0503020204020204" charset="-122"/>
              <a:cs typeface="微软雅黑" panose="020b0503020204020204" charset="-122"/>
            </a:endParaRPr>
          </a:p>
        </p:txBody>
      </p:sp>
      <p:pic>
        <p:nvPicPr>
          <p:cNvPr id="2" name="图片 -2147481822" title=""/>
          <p:cNvPicPr>
            <a:picLocks noChangeAspect="1"/>
          </p:cNvPicPr>
          <p:nvPr/>
        </p:nvPicPr>
        <p:blipFill>
          <a:blip r:embed="rId5"/>
          <a:stretch>
            <a:fillRect/>
          </a:stretch>
        </p:blipFill>
        <p:spPr>
          <a:xfrm>
            <a:off x="438785" y="1917700"/>
            <a:ext cx="5525770" cy="1913255"/>
          </a:xfrm>
          <a:prstGeom prst="rect">
            <a:avLst/>
          </a:prstGeom>
          <a:noFill/>
          <a:ln w="9525">
            <a:noFill/>
          </a:ln>
        </p:spPr>
      </p:pic>
      <p:cxnSp>
        <p:nvCxnSpPr>
          <p:cNvPr id="28" name="直接连接符 27" title=""/>
          <p:cNvCxnSpPr/>
          <p:nvPr>
            <p:custDataLst>
              <p:tags r:id="rId6"/>
            </p:custDataLst>
          </p:nvPr>
        </p:nvCxnSpPr>
        <p:spPr>
          <a:xfrm flipH="1">
            <a:off x="6320155" y="1397635"/>
            <a:ext cx="0" cy="327596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7"/>
            </p:custDataLst>
          </p:nvPr>
        </p:nvSpPr>
        <p:spPr>
          <a:xfrm>
            <a:off x="6417310" y="1397635"/>
            <a:ext cx="5753735" cy="230695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4-1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（2023·怀化）</a:t>
            </a:r>
            <a:r>
              <a:rPr lang="zh-CN" sz="1600">
                <a:latin typeface="微软雅黑" panose="020b0503020204020204" charset="-122"/>
                <a:ea typeface="微软雅黑" panose="020b0503020204020204" charset="-122"/>
                <a:cs typeface="微软雅黑" panose="020b0503020204020204" charset="-122"/>
              </a:rPr>
              <a:t>生活中有的摩擦是有用的，有的摩擦是有害的，下列情况属于减小摩擦的是（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 甲图：自行车刹车时用力捏车闸；</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B. 乙图：体操运动员上器械前，手上要涂防滑粉；</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 丙图：在冰壶运动中，运动员不断擦拭冰面；</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D. 丁图：矿泉水瓶瓶盖上刻有竖条纹</a:t>
            </a:r>
            <a:endParaRPr lang="zh-CN" sz="1600">
              <a:latin typeface="微软雅黑" panose="020b0503020204020204" charset="-122"/>
              <a:ea typeface="微软雅黑" panose="020b0503020204020204" charset="-122"/>
              <a:cs typeface="微软雅黑" panose="020b0503020204020204" charset="-122"/>
            </a:endParaRPr>
          </a:p>
        </p:txBody>
      </p:sp>
      <p:pic>
        <p:nvPicPr>
          <p:cNvPr id="7" name="图片 -2147481821" title=""/>
          <p:cNvPicPr>
            <a:picLocks noChangeAspect="1"/>
          </p:cNvPicPr>
          <p:nvPr/>
        </p:nvPicPr>
        <p:blipFill>
          <a:blip r:embed="rId8"/>
          <a:stretch>
            <a:fillRect/>
          </a:stretch>
        </p:blipFill>
        <p:spPr>
          <a:xfrm>
            <a:off x="6926263" y="3692208"/>
            <a:ext cx="3914775" cy="981075"/>
          </a:xfrm>
          <a:prstGeom prst="rect">
            <a:avLst/>
          </a:prstGeom>
          <a:noFill/>
          <a:ln w="9525">
            <a:noFill/>
          </a:ln>
        </p:spPr>
      </p:pic>
      <p:cxnSp>
        <p:nvCxnSpPr>
          <p:cNvPr id="23" name="直接连接符 22" title=""/>
          <p:cNvCxnSpPr/>
          <p:nvPr>
            <p:custDataLst>
              <p:tags r:id="rId9"/>
            </p:custDataLst>
          </p:nvPr>
        </p:nvCxnSpPr>
        <p:spPr>
          <a:xfrm>
            <a:off x="207010" y="4620260"/>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9" name="文本框 8" title=""/>
          <p:cNvSpPr txBox="1"/>
          <p:nvPr>
            <p:custDataLst>
              <p:tags r:id="rId10"/>
            </p:custDataLst>
          </p:nvPr>
        </p:nvSpPr>
        <p:spPr>
          <a:xfrm>
            <a:off x="292735" y="4674235"/>
            <a:ext cx="7769225" cy="193802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4-2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（2023·成都）</a:t>
            </a:r>
            <a:r>
              <a:rPr lang="zh-CN" sz="1600">
                <a:latin typeface="微软雅黑" panose="020b0503020204020204" charset="-122"/>
                <a:ea typeface="微软雅黑" panose="020b0503020204020204" charset="-122"/>
                <a:cs typeface="微软雅黑" panose="020b0503020204020204" charset="-122"/>
              </a:rPr>
              <a:t>尊老爱幼是中华民族的传统美德，初三（1）班全体同学深入社区养老院，开展志愿者服务活动，下图是小文同学打扫卫生时推移沙发的情景。当他推动沙发向左运动时，地面对沙发的摩擦力方向是向______的。小文觉得如果给沙发装上轮子，推起来会更省力，他这样思考的依据是：在一般情况下，滚动摩擦______滑动摩擦。</a:t>
            </a:r>
            <a:endParaRPr lang="zh-CN" sz="1600">
              <a:latin typeface="微软雅黑" panose="020b0503020204020204" charset="-122"/>
              <a:ea typeface="微软雅黑" panose="020b0503020204020204" charset="-122"/>
              <a:cs typeface="微软雅黑" panose="020b0503020204020204" charset="-122"/>
            </a:endParaRPr>
          </a:p>
        </p:txBody>
      </p:sp>
      <p:pic>
        <p:nvPicPr>
          <p:cNvPr id="10" name="图片 132" title=""/>
          <p:cNvPicPr>
            <a:picLocks noChangeAspect="1"/>
          </p:cNvPicPr>
          <p:nvPr/>
        </p:nvPicPr>
        <p:blipFill>
          <a:blip r:embed="rId11"/>
          <a:stretch>
            <a:fillRect/>
          </a:stretch>
        </p:blipFill>
        <p:spPr>
          <a:xfrm>
            <a:off x="8564880" y="4792345"/>
            <a:ext cx="2171700" cy="1746885"/>
          </a:xfrm>
          <a:prstGeom prst="rect">
            <a:avLst/>
          </a:prstGeom>
          <a:noFill/>
          <a:ln w="9525">
            <a:noFill/>
          </a:ln>
        </p:spPr>
      </p:pic>
      <p:sp>
        <p:nvSpPr>
          <p:cNvPr id="11" name="流程图: 联系 10" title=""/>
          <p:cNvSpPr/>
          <p:nvPr>
            <p:custDataLst>
              <p:tags r:id="rId12"/>
            </p:custDataLst>
          </p:nvPr>
        </p:nvSpPr>
        <p:spPr>
          <a:xfrm>
            <a:off x="4789170" y="3121660"/>
            <a:ext cx="149479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title=""/>
          <p:cNvSpPr txBox="1"/>
          <p:nvPr>
            <p:custDataLst>
              <p:tags r:id="rId13"/>
            </p:custDataLst>
          </p:nvPr>
        </p:nvSpPr>
        <p:spPr>
          <a:xfrm>
            <a:off x="5578475" y="1480185"/>
            <a:ext cx="386080" cy="337185"/>
          </a:xfrm>
          <a:prstGeom prst="rect">
            <a:avLst/>
          </a:prstGeom>
          <a:noFill/>
        </p:spPr>
        <p:txBody>
          <a:bodyPr wrap="square" rtlCol="0">
            <a:spAutoFit/>
          </a:bodyPr>
          <a:lstStyle/>
          <a:p>
            <a:r>
              <a:rPr lang="en-US" altLang="zh-CN" sz="1600">
                <a:solidFill>
                  <a:srgbClr val="FF0000"/>
                </a:solidFill>
                <a:latin typeface="Calibri"/>
                <a:ea typeface="微软雅黑" panose="020b0503020204020204" charset="-122"/>
              </a:rPr>
              <a:t>D</a:t>
            </a:r>
            <a:endParaRPr lang="en-US" altLang="zh-CN" sz="1600">
              <a:solidFill>
                <a:srgbClr val="FF0000"/>
              </a:solidFill>
              <a:latin typeface="Calibri"/>
              <a:ea typeface="微软雅黑" panose="020b0503020204020204" charset="-122"/>
            </a:endParaRPr>
          </a:p>
        </p:txBody>
      </p:sp>
      <p:sp>
        <p:nvSpPr>
          <p:cNvPr id="14" name="文本框 13" title=""/>
          <p:cNvSpPr txBox="1"/>
          <p:nvPr>
            <p:custDataLst>
              <p:tags r:id="rId14"/>
            </p:custDataLst>
          </p:nvPr>
        </p:nvSpPr>
        <p:spPr>
          <a:xfrm>
            <a:off x="6675755" y="1205865"/>
            <a:ext cx="5196205" cy="337185"/>
          </a:xfrm>
          <a:prstGeom prst="rect">
            <a:avLst/>
          </a:prstGeom>
          <a:noFill/>
        </p:spPr>
        <p:txBody>
          <a:bodyPr wrap="square" rtlCol="0">
            <a:spAutoFit/>
          </a:bodyPr>
          <a:lstStyle/>
          <a:p>
            <a:r>
              <a:rPr lang="zh-CN" altLang="en-US" sz="1600">
                <a:solidFill>
                  <a:srgbClr val="FF0000"/>
                </a:solidFill>
                <a:latin typeface="Calibri"/>
                <a:ea typeface="微软雅黑" panose="020b0503020204020204" charset="-122"/>
              </a:rPr>
              <a:t>减小摩擦力可以减小压力，也可以改善接触面粗糙程度</a:t>
            </a:r>
            <a:endParaRPr lang="zh-CN" altLang="en-US" sz="1600">
              <a:solidFill>
                <a:srgbClr val="FF0000"/>
              </a:solidFill>
              <a:latin typeface="Calibri"/>
              <a:ea typeface="微软雅黑" panose="020b0503020204020204" charset="-122"/>
            </a:endParaRPr>
          </a:p>
        </p:txBody>
      </p:sp>
      <p:sp>
        <p:nvSpPr>
          <p:cNvPr id="15" name="文本框 14" title=""/>
          <p:cNvSpPr txBox="1"/>
          <p:nvPr>
            <p:custDataLst>
              <p:tags r:id="rId15"/>
            </p:custDataLst>
          </p:nvPr>
        </p:nvSpPr>
        <p:spPr>
          <a:xfrm>
            <a:off x="10572115" y="1921510"/>
            <a:ext cx="386080" cy="337185"/>
          </a:xfrm>
          <a:prstGeom prst="rect">
            <a:avLst/>
          </a:prstGeom>
          <a:noFill/>
        </p:spPr>
        <p:txBody>
          <a:bodyPr wrap="square" rtlCol="0">
            <a:spAutoFit/>
          </a:bodyPr>
          <a:lstStyle/>
          <a:p>
            <a:r>
              <a:rPr lang="en-US" altLang="zh-CN" sz="1600">
                <a:solidFill>
                  <a:srgbClr val="FF0000"/>
                </a:solidFill>
                <a:latin typeface="Calibri"/>
                <a:ea typeface="微软雅黑" panose="020b0503020204020204" charset="-122"/>
              </a:rPr>
              <a:t>C</a:t>
            </a:r>
            <a:endParaRPr lang="en-US" altLang="zh-CN" sz="1600">
              <a:solidFill>
                <a:srgbClr val="FF0000"/>
              </a:solidFill>
              <a:latin typeface="Calibri"/>
              <a:ea typeface="微软雅黑" panose="020b0503020204020204" charset="-122"/>
            </a:endParaRPr>
          </a:p>
        </p:txBody>
      </p:sp>
      <p:sp>
        <p:nvSpPr>
          <p:cNvPr id="16" name="流程图: 联系 15" title=""/>
          <p:cNvSpPr/>
          <p:nvPr/>
        </p:nvSpPr>
        <p:spPr>
          <a:xfrm>
            <a:off x="1151255" y="5440045"/>
            <a:ext cx="149479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title=""/>
          <p:cNvSpPr txBox="1"/>
          <p:nvPr/>
        </p:nvSpPr>
        <p:spPr>
          <a:xfrm>
            <a:off x="5578475" y="5440045"/>
            <a:ext cx="386080" cy="337185"/>
          </a:xfrm>
          <a:prstGeom prst="rect">
            <a:avLst/>
          </a:prstGeom>
          <a:noFill/>
        </p:spPr>
        <p:txBody>
          <a:bodyPr wrap="square" rtlCol="0">
            <a:spAutoFit/>
          </a:bodyPr>
          <a:lstStyle/>
          <a:p>
            <a:r>
              <a:rPr lang="zh-CN" altLang="en-US" sz="1600">
                <a:solidFill>
                  <a:srgbClr val="FF0000"/>
                </a:solidFill>
                <a:latin typeface="Calibri"/>
                <a:ea typeface="微软雅黑" panose="020b0503020204020204" charset="-122"/>
              </a:rPr>
              <a:t>右</a:t>
            </a:r>
            <a:endParaRPr lang="zh-CN" altLang="en-US" sz="1600">
              <a:solidFill>
                <a:srgbClr val="FF0000"/>
              </a:solidFill>
              <a:latin typeface="Calibri"/>
              <a:ea typeface="微软雅黑" panose="020b0503020204020204" charset="-122"/>
            </a:endParaRPr>
          </a:p>
        </p:txBody>
      </p:sp>
      <p:sp>
        <p:nvSpPr>
          <p:cNvPr id="18" name="文本框 17" title=""/>
          <p:cNvSpPr txBox="1"/>
          <p:nvPr/>
        </p:nvSpPr>
        <p:spPr>
          <a:xfrm>
            <a:off x="395605" y="6202045"/>
            <a:ext cx="755650" cy="337185"/>
          </a:xfrm>
          <a:prstGeom prst="rect">
            <a:avLst/>
          </a:prstGeom>
          <a:noFill/>
        </p:spPr>
        <p:txBody>
          <a:bodyPr wrap="square" rtlCol="0">
            <a:spAutoFit/>
          </a:bodyPr>
          <a:lstStyle/>
          <a:p>
            <a:r>
              <a:rPr lang="zh-CN" altLang="en-US" sz="1600">
                <a:solidFill>
                  <a:srgbClr val="FF0000"/>
                </a:solidFill>
                <a:latin typeface="Calibri"/>
                <a:ea typeface="微软雅黑" panose="020b0503020204020204" charset="-122"/>
              </a:rPr>
              <a:t>小于</a:t>
            </a:r>
            <a:endParaRPr lang="zh-CN" altLang="en-US" sz="1600">
              <a:solidFill>
                <a:srgbClr val="FF0000"/>
              </a:solidFill>
              <a:latin typeface="Calibri"/>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blinds(horizontal)">
                                      <p:cBhvr>
                                        <p:cTn id="26" dur="500"/>
                                        <p:tgtEl>
                                          <p:spTgt spid="102"/>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linds(horizont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500"/>
                                        <p:tgtEl>
                                          <p:spTgt spid="28"/>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linds(horizontal)">
                                      <p:cBhvr>
                                        <p:cTn id="41" dur="500"/>
                                        <p:tgtEl>
                                          <p:spTgt spid="6"/>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500"/>
                                        <p:tgtEl>
                                          <p:spTgt spid="9"/>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left)">
                                      <p:cBhvr>
                                        <p:cTn id="66" dur="500"/>
                                        <p:tgtEl>
                                          <p:spTgt spid="11"/>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wipe(left)">
                                      <p:cBhvr>
                                        <p:cTn id="71" dur="500"/>
                                        <p:tgtEl>
                                          <p:spTgt spid="13"/>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left)">
                                      <p:cBhvr>
                                        <p:cTn id="76" dur="500"/>
                                        <p:tgtEl>
                                          <p:spTgt spid="14"/>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ipe(left)">
                                      <p:cBhvr>
                                        <p:cTn id="81" dur="500"/>
                                        <p:tgtEl>
                                          <p:spTgt spid="15"/>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ipe(left)">
                                      <p:cBhvr>
                                        <p:cTn id="86" dur="500"/>
                                        <p:tgtEl>
                                          <p:spTgt spid="16"/>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wipe(left)">
                                      <p:cBhvr>
                                        <p:cTn id="91" dur="500"/>
                                        <p:tgtEl>
                                          <p:spTgt spid="17"/>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wipe(left)">
                                      <p:cBhvr>
                                        <p:cTn id="9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02" grpId="0"/>
      <p:bldP spid="2" grpId="0"/>
      <p:bldP spid="6" grpId="0"/>
      <p:bldP spid="7" grpId="0" animBg="1"/>
      <p:bldP spid="10" grpId="0"/>
      <p:bldP spid="9" grpId="0"/>
      <p:bldP spid="11" grpId="0"/>
      <p:bldP spid="13" grpId="0" animBg="1"/>
      <p:bldP spid="14" grpId="0"/>
      <p:bldP spid="15" grpId="0"/>
      <p:bldP spid="16" grpId="0" animBg="1"/>
      <p:bldP spid="17" grpId="0"/>
      <p:bldP spid="18" grpId="0"/>
    </p:bldLst>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A9D3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35" name="任意多边形: 形状 34" title=""/>
          <p:cNvSpPr/>
          <p:nvPr/>
        </p:nvSpPr>
        <p:spPr>
          <a:xfrm>
            <a:off x="630528" y="1048373"/>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8" name="文本框 27" title=""/>
          <p:cNvSpPr txBox="1"/>
          <p:nvPr/>
        </p:nvSpPr>
        <p:spPr>
          <a:xfrm>
            <a:off x="630320" y="2525518"/>
            <a:ext cx="6155531" cy="2031325"/>
          </a:xfrm>
          <a:prstGeom prst="rect">
            <a:avLst/>
          </a:prstGeom>
          <a:noFill/>
        </p:spPr>
        <p:txBody>
          <a:bodyPr wrap="none" lIns="0" tIns="0" rIns="0" bIns="0" rtlCol="0">
            <a:noAutofit/>
          </a:bodyPr>
          <a:lstStyle/>
          <a:p>
            <a:pPr lvl="0" algn="l">
              <a:lnSpc>
                <a:spcPct val="110000"/>
              </a:lnSpc>
              <a:buClrTx/>
              <a:buSzTx/>
              <a:buFontTx/>
            </a:pPr>
            <a:r>
              <a:rPr lang="zh-CN" altLang="en-US" sz="6000">
                <a:solidFill>
                  <a:schemeClr val="tx1">
                    <a:lumMod val="75000"/>
                    <a:lumOff val="25000"/>
                  </a:schemeClr>
                </a:solidFill>
                <a:latin typeface="思源黑体 CN (标题)" charset="0"/>
                <a:ea typeface="思源黑体 CN (标题)" charset="0"/>
                <a:cs typeface="思源黑体 CN (标题)" charset="0"/>
                <a:sym typeface="+mn-ea"/>
              </a:rPr>
              <a:t>感谢观看</a:t>
            </a:r>
            <a:endParaRPr lang="zh-CN" altLang="en-US" sz="6000">
              <a:solidFill>
                <a:schemeClr val="tx1">
                  <a:lumMod val="75000"/>
                  <a:lumOff val="25000"/>
                </a:schemeClr>
              </a:solidFill>
              <a:latin typeface="思源黑体 CN (标题)" charset="0"/>
              <a:ea typeface="思源黑体 CN (标题)" charset="0"/>
              <a:cs typeface="思源黑体 CN (标题)" charset="0"/>
              <a:sym typeface="+mn-ea"/>
            </a:endParaRPr>
          </a:p>
          <a:p>
            <a:pPr lvl="0" algn="l">
              <a:lnSpc>
                <a:spcPct val="110000"/>
              </a:lnSpc>
              <a:buClrTx/>
              <a:buSzTx/>
              <a:buFontTx/>
            </a:pPr>
            <a:r>
              <a:rPr lang="zh-CN" altLang="en-US" sz="6000">
                <a:solidFill>
                  <a:schemeClr val="tx1">
                    <a:lumMod val="75000"/>
                    <a:lumOff val="25000"/>
                  </a:schemeClr>
                </a:solidFill>
                <a:latin typeface="思源黑体 CN (标题)" charset="0"/>
                <a:ea typeface="+mj-ea"/>
                <a:cs typeface="思源黑体 CN (标题)" charset="0"/>
                <a:sym typeface="+mn-ea"/>
              </a:rPr>
              <a:t>THANK YOU</a:t>
            </a:r>
            <a:endParaRPr lang="zh-CN" altLang="en-US" sz="6000">
              <a:solidFill>
                <a:schemeClr val="tx1">
                  <a:lumMod val="75000"/>
                  <a:lumOff val="25000"/>
                </a:schemeClr>
              </a:solidFill>
              <a:latin typeface="思源黑体 CN (标题)" charset="0"/>
              <a:ea typeface="+mj-ea"/>
              <a:cs typeface="思源黑体 CN (标题)" charset="0"/>
              <a:sym typeface="+mn-ea"/>
            </a:endParaRPr>
          </a:p>
        </p:txBody>
      </p:sp>
      <p:sp>
        <p:nvSpPr>
          <p:cNvPr id="3" name="椭圆 2"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pic>
        <p:nvPicPr>
          <p:cNvPr id="2" name="图片 1" title=""/>
          <p:cNvPicPr>
            <a:picLocks noChangeAspect="1"/>
          </p:cNvPicPr>
          <p:nvPr/>
        </p:nvPicPr>
        <p:blipFill>
          <a:blip r:embed="rId3"/>
          <a:stretch>
            <a:fillRect/>
          </a:stretch>
        </p:blipFill>
        <p:spPr>
          <a:xfrm>
            <a:off x="8121650" y="1333500"/>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5" grpId="0" animBg="1"/>
      <p:bldP spid="55" grpId="0" animBg="1"/>
      <p:bldP spid="59" grpId="0" animBg="1"/>
      <p:bldP spid="60" grpId="1" animBg="1"/>
      <p:bldP spid="63" grpId="0" animBg="1"/>
      <p:bldP spid="3" grpId="0" animBg="1"/>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414714" y="1481123"/>
            <a:ext cx="10856873" cy="2861310"/>
          </a:xfrm>
          <a:prstGeom prst="rect">
            <a:avLst/>
          </a:prstGeom>
          <a:noFill/>
        </p:spPr>
        <p:txBody>
          <a:bodyPr wrap="square" rtlCol="0" anchor="t">
            <a:spAutoFit/>
          </a:bodyPr>
          <a:lstStyle/>
          <a:p>
            <a:pPr fontAlgn="auto">
              <a:lnSpc>
                <a:spcPct val="150000"/>
              </a:lnSpc>
            </a:pPr>
            <a:r>
              <a:rPr lang="zh-CN" altLang="en-US" sz="2000" smtClean="0">
                <a:solidFill>
                  <a:srgbClr val="C00000"/>
                </a:solidFill>
                <a:latin typeface="微软雅黑" panose="020b0503020204020204" charset="-122"/>
                <a:ea typeface="微软雅黑" panose="020b0503020204020204" charset="-122"/>
                <a:cs typeface="微软雅黑" panose="020b0503020204020204" charset="-122"/>
              </a:rPr>
              <a:t>二、考情分析</a:t>
            </a:r>
            <a:endParaRPr lang="en-US" altLang="zh-CN" sz="2000" smtClean="0">
              <a:solidFill>
                <a:srgbClr val="C00000"/>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运动和力》是中考必考内容，也是力学考题较为集中的部分。本单元的考题在试卷中所占分值一般在2-7分之间。由于考题类型、考点分布和所占分值差异较大，所以考生在加强对本单元复习时，应注重考点与考题的结合，做好备考准备。对本单元的考查，从出现概率看，主要有：惯性及其应用、平衡力与平衡状态、根据二力平衡条件分析物体受力、探究滑动摩擦力大小的影响因素、牛顿第一定律、生活中的摩擦力等。</a:t>
            </a:r>
            <a:endParaRPr lang="zh-CN" altLang="en-US" sz="2000" smtClean="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242820" cy="733425"/>
          </a:xfrm>
          <a:prstGeom prst="rect">
            <a:avLst/>
          </a:prstGeom>
          <a:noFill/>
        </p:spPr>
        <p:txBody>
          <a:bodyPr wrap="none" lIns="0" tIns="0" rIns="0" bIns="0"/>
          <a:lstStyle/>
          <a:p>
            <a:pPr>
              <a:lnSpc>
                <a:spcPct val="110000"/>
              </a:lnSpc>
            </a:pPr>
            <a:r>
              <a:rPr lang="zh-CN" altLang="en-US" sz="4000">
                <a:solidFill>
                  <a:schemeClr val="accent2">
                    <a:lumMod val="75000"/>
                  </a:schemeClr>
                </a:solidFill>
                <a:latin typeface="微软雅黑" panose="020b0503020204020204" charset="-122"/>
                <a:ea typeface="微软雅黑" panose="020b0503020204020204" charset="-122"/>
              </a:rPr>
              <a:t>知识建构</a:t>
            </a:r>
            <a:endParaRPr lang="zh-CN" altLang="en-US" sz="4000">
              <a:solidFill>
                <a:schemeClr val="accent2">
                  <a:lumMod val="75000"/>
                </a:schemeClr>
              </a:solidFill>
              <a:latin typeface="微软雅黑" panose="020b0503020204020204" charset="-122"/>
              <a:ea typeface="微软雅黑" panose="020b0503020204020204" charset="-122"/>
            </a:endParaRPr>
          </a:p>
        </p:txBody>
      </p:sp>
      <p:pic>
        <p:nvPicPr>
          <p:cNvPr id="4" name="图片 -2147481823" title=""/>
          <p:cNvPicPr>
            <a:picLocks noChangeAspect="1"/>
          </p:cNvPicPr>
          <p:nvPr/>
        </p:nvPicPr>
        <p:blipFill>
          <a:blip r:embed="rId3"/>
          <a:stretch>
            <a:fillRect/>
          </a:stretch>
        </p:blipFill>
        <p:spPr>
          <a:xfrm>
            <a:off x="486410" y="1858645"/>
            <a:ext cx="10956925" cy="340106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01</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牛顿第一定律</a:t>
              </a:r>
              <a:endParaRPr lang="zh-CN"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840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一、阻力对物体运动的影响</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1073742957" name="图片 1073742956" title=""/>
          <p:cNvPicPr>
            <a:picLocks noChangeAspect="1"/>
          </p:cNvPicPr>
          <p:nvPr/>
        </p:nvPicPr>
        <p:blipFill>
          <a:blip r:embed="rId3"/>
          <a:stretch>
            <a:fillRect/>
          </a:stretch>
        </p:blipFill>
        <p:spPr>
          <a:xfrm>
            <a:off x="5601970" y="2204085"/>
            <a:ext cx="3314065" cy="2449195"/>
          </a:xfrm>
          <a:prstGeom prst="rect">
            <a:avLst/>
          </a:prstGeom>
          <a:noFill/>
          <a:ln w="9525">
            <a:noFill/>
          </a:ln>
        </p:spPr>
      </p:pic>
      <p:sp>
        <p:nvSpPr>
          <p:cNvPr id="10" name="文本框 9" title=""/>
          <p:cNvSpPr txBox="1"/>
          <p:nvPr>
            <p:custDataLst>
              <p:tags r:id="rId4"/>
            </p:custDataLst>
          </p:nvPr>
        </p:nvSpPr>
        <p:spPr>
          <a:xfrm>
            <a:off x="353695" y="1490980"/>
            <a:ext cx="6313805" cy="506730"/>
          </a:xfrm>
          <a:prstGeom prst="rect">
            <a:avLst/>
          </a:prstGeom>
          <a:noFill/>
        </p:spPr>
        <p:txBody>
          <a:bodyPr wrap="square" rtlCol="0" anchor="t">
            <a:spAutoFit/>
          </a:bodyPr>
          <a:lstStyle/>
          <a:p>
            <a:pPr fontAlgn="auto">
              <a:lnSpc>
                <a:spcPct val="150000"/>
              </a:lnSpc>
            </a:pPr>
            <a:r>
              <a:rPr lang="zh-CN">
                <a:solidFill>
                  <a:srgbClr val="2621EF"/>
                </a:solidFill>
                <a:latin typeface="微软雅黑" panose="020b0503020204020204" charset="-122"/>
                <a:ea typeface="微软雅黑" panose="020b0503020204020204" charset="-122"/>
                <a:cs typeface="微软雅黑" panose="020b0503020204020204" charset="-122"/>
              </a:rPr>
              <a:t>【猜想与假设】</a:t>
            </a:r>
            <a:r>
              <a:rPr lang="zh-CN">
                <a:latin typeface="微软雅黑" panose="020b0503020204020204" charset="-122"/>
                <a:ea typeface="微软雅黑" panose="020b0503020204020204" charset="-122"/>
                <a:cs typeface="微软雅黑" panose="020b0503020204020204" charset="-122"/>
              </a:rPr>
              <a:t>阻力可能是使物体运动速度减小的原因</a:t>
            </a:r>
            <a:endParaRPr lang="zh-CN">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5"/>
            </p:custDataLst>
          </p:nvPr>
        </p:nvSpPr>
        <p:spPr>
          <a:xfrm>
            <a:off x="353695" y="2131060"/>
            <a:ext cx="5009515" cy="1337945"/>
          </a:xfrm>
          <a:prstGeom prst="rect">
            <a:avLst/>
          </a:prstGeom>
          <a:noFill/>
        </p:spPr>
        <p:txBody>
          <a:bodyPr wrap="square" rtlCol="0" anchor="t">
            <a:spAutoFit/>
          </a:bodyPr>
          <a:lstStyle/>
          <a:p>
            <a:pPr fontAlgn="auto">
              <a:lnSpc>
                <a:spcPct val="150000"/>
              </a:lnSpc>
            </a:pPr>
            <a:r>
              <a:rPr lang="zh-CN">
                <a:solidFill>
                  <a:srgbClr val="2621EF"/>
                </a:solidFill>
                <a:latin typeface="微软雅黑" panose="020b0503020204020204" charset="-122"/>
                <a:ea typeface="微软雅黑" panose="020b0503020204020204" charset="-122"/>
                <a:cs typeface="微软雅黑" panose="020b0503020204020204" charset="-122"/>
              </a:rPr>
              <a:t>【实验设计】</a:t>
            </a:r>
            <a:r>
              <a:rPr lang="zh-CN">
                <a:latin typeface="微软雅黑" panose="020b0503020204020204" charset="-122"/>
                <a:ea typeface="微软雅黑" panose="020b0503020204020204" charset="-122"/>
                <a:cs typeface="微软雅黑" panose="020b0503020204020204" charset="-122"/>
              </a:rPr>
              <a:t>让一辆小车从斜面的同一高度由静止滑下，依次在水平面上铺上毛巾、棉布、木板，观察小车的运动情况，并记下其停止的位置</a:t>
            </a:r>
            <a:endParaRPr lang="zh-CN">
              <a:latin typeface="微软雅黑" panose="020b0503020204020204" charset="-122"/>
              <a:ea typeface="微软雅黑" panose="020b0503020204020204" charset="-122"/>
              <a:cs typeface="微软雅黑" panose="020b0503020204020204" charset="-122"/>
            </a:endParaRPr>
          </a:p>
        </p:txBody>
      </p:sp>
      <p:sp>
        <p:nvSpPr>
          <p:cNvPr id="7" name="圆角矩形标注 6" title=""/>
          <p:cNvSpPr/>
          <p:nvPr/>
        </p:nvSpPr>
        <p:spPr>
          <a:xfrm>
            <a:off x="6123940" y="1171575"/>
            <a:ext cx="3945890" cy="916305"/>
          </a:xfrm>
          <a:prstGeom prst="wedgeRoundRectCallout">
            <a:avLst>
              <a:gd name="adj1" fmla="val -32684"/>
              <a:gd name="adj2" fmla="val 75225"/>
              <a:gd name="adj3" fmla="val 166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50000"/>
              </a:lnSpc>
            </a:pPr>
            <a:r>
              <a:rPr lang="zh-CN" altLang="en-US">
                <a:latin typeface="微软雅黑" panose="020b0503020204020204" charset="-122"/>
                <a:ea typeface="微软雅黑" panose="020b0503020204020204" charset="-122"/>
              </a:rPr>
              <a:t>控制变量法：让小车在斜面上同一高度自由滚下，改变水平面粗糙程度</a:t>
            </a:r>
            <a:endParaRPr lang="zh-CN" altLang="en-US">
              <a:latin typeface="微软雅黑" panose="020b0503020204020204" charset="-122"/>
              <a:ea typeface="微软雅黑" panose="020b0503020204020204" charset="-122"/>
            </a:endParaRPr>
          </a:p>
        </p:txBody>
      </p:sp>
      <p:sp>
        <p:nvSpPr>
          <p:cNvPr id="11" name="圆角矩形标注 10" title=""/>
          <p:cNvSpPr/>
          <p:nvPr/>
        </p:nvSpPr>
        <p:spPr>
          <a:xfrm>
            <a:off x="8916035" y="2204085"/>
            <a:ext cx="3174365" cy="916305"/>
          </a:xfrm>
          <a:prstGeom prst="wedgeRoundRectCallout">
            <a:avLst>
              <a:gd name="adj1" fmla="val -79345"/>
              <a:gd name="adj2" fmla="val 66216"/>
              <a:gd name="adj3" fmla="val 16667"/>
            </a:avLst>
          </a:prstGeom>
          <a:solidFill>
            <a:schemeClr val="accent5"/>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50000"/>
              </a:lnSpc>
            </a:pPr>
            <a:r>
              <a:rPr lang="zh-CN" altLang="en-US">
                <a:latin typeface="微软雅黑" panose="020b0503020204020204" charset="-122"/>
                <a:ea typeface="微软雅黑" panose="020b0503020204020204" charset="-122"/>
              </a:rPr>
              <a:t>转换法：小车在水平面上停下来的距离代表了阻力大小</a:t>
            </a:r>
            <a:endParaRPr lang="zh-CN" altLang="en-US">
              <a:latin typeface="微软雅黑" panose="020b0503020204020204" charset="-122"/>
              <a:ea typeface="微软雅黑" panose="020b0503020204020204" charset="-122"/>
            </a:endParaRPr>
          </a:p>
        </p:txBody>
      </p:sp>
      <p:sp>
        <p:nvSpPr>
          <p:cNvPr id="13" name="圆角矩形标注 12" title=""/>
          <p:cNvSpPr/>
          <p:nvPr>
            <p:custDataLst>
              <p:tags r:id="rId6"/>
            </p:custDataLst>
          </p:nvPr>
        </p:nvSpPr>
        <p:spPr>
          <a:xfrm>
            <a:off x="8916035" y="3329305"/>
            <a:ext cx="3174365" cy="916305"/>
          </a:xfrm>
          <a:prstGeom prst="wedgeRoundRectCallout">
            <a:avLst>
              <a:gd name="adj1" fmla="val -60562"/>
              <a:gd name="adj2" fmla="val 38149"/>
              <a:gd name="adj3" fmla="val 16667"/>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50000"/>
              </a:lnSpc>
            </a:pPr>
            <a:r>
              <a:rPr lang="zh-CN" altLang="en-US">
                <a:latin typeface="微软雅黑" panose="020b0503020204020204" charset="-122"/>
                <a:ea typeface="微软雅黑" panose="020b0503020204020204" charset="-122"/>
              </a:rPr>
              <a:t>实验现象：水平面越光滑，小车停下来的距离越远</a:t>
            </a:r>
            <a:endParaRPr lang="zh-CN" altLang="en-US">
              <a:latin typeface="微软雅黑" panose="020b0503020204020204" charset="-122"/>
              <a:ea typeface="微软雅黑" panose="020b0503020204020204" charset="-122"/>
            </a:endParaRPr>
          </a:p>
        </p:txBody>
      </p:sp>
      <p:sp>
        <p:nvSpPr>
          <p:cNvPr id="14" name="文本框 13" title=""/>
          <p:cNvSpPr txBox="1"/>
          <p:nvPr>
            <p:custDataLst>
              <p:tags r:id="rId7"/>
            </p:custDataLst>
          </p:nvPr>
        </p:nvSpPr>
        <p:spPr>
          <a:xfrm>
            <a:off x="353695" y="3601085"/>
            <a:ext cx="5009515" cy="922020"/>
          </a:xfrm>
          <a:prstGeom prst="rect">
            <a:avLst/>
          </a:prstGeom>
          <a:noFill/>
        </p:spPr>
        <p:txBody>
          <a:bodyPr wrap="square" rtlCol="0" anchor="t">
            <a:spAutoFit/>
          </a:bodyPr>
          <a:lstStyle/>
          <a:p>
            <a:pPr fontAlgn="auto">
              <a:lnSpc>
                <a:spcPct val="150000"/>
              </a:lnSpc>
            </a:pPr>
            <a:r>
              <a:rPr lang="zh-CN">
                <a:solidFill>
                  <a:srgbClr val="2621EF"/>
                </a:solidFill>
                <a:latin typeface="微软雅黑" panose="020b0503020204020204" charset="-122"/>
                <a:ea typeface="微软雅黑" panose="020b0503020204020204" charset="-122"/>
                <a:cs typeface="微软雅黑" panose="020b0503020204020204" charset="-122"/>
              </a:rPr>
              <a:t>【分析论证】</a:t>
            </a:r>
            <a:r>
              <a:rPr lang="zh-CN">
                <a:latin typeface="微软雅黑" panose="020b0503020204020204" charset="-122"/>
                <a:ea typeface="微软雅黑" panose="020b0503020204020204" charset="-122"/>
                <a:cs typeface="微软雅黑" panose="020b0503020204020204" charset="-122"/>
              </a:rPr>
              <a:t>小车受到的阻力越小，速度减小得越慢，小车运动的距离越远</a:t>
            </a:r>
            <a:endParaRPr lang="zh-CN">
              <a:latin typeface="微软雅黑" panose="020b0503020204020204" charset="-122"/>
              <a:ea typeface="微软雅黑" panose="020b0503020204020204" charset="-122"/>
              <a:cs typeface="微软雅黑" panose="020b0503020204020204" charset="-122"/>
            </a:endParaRPr>
          </a:p>
        </p:txBody>
      </p:sp>
      <p:sp>
        <p:nvSpPr>
          <p:cNvPr id="15" name="文本框 14" title=""/>
          <p:cNvSpPr txBox="1"/>
          <p:nvPr>
            <p:custDataLst>
              <p:tags r:id="rId8"/>
            </p:custDataLst>
          </p:nvPr>
        </p:nvSpPr>
        <p:spPr>
          <a:xfrm>
            <a:off x="480695" y="4645025"/>
            <a:ext cx="11609705" cy="922020"/>
          </a:xfrm>
          <a:prstGeom prst="rect">
            <a:avLst/>
          </a:prstGeom>
          <a:noFill/>
        </p:spPr>
        <p:txBody>
          <a:bodyPr wrap="square" rtlCol="0" anchor="t">
            <a:spAutoFit/>
          </a:bodyPr>
          <a:lstStyle/>
          <a:p>
            <a:pPr fontAlgn="auto">
              <a:lnSpc>
                <a:spcPct val="150000"/>
              </a:lnSpc>
            </a:pPr>
            <a:r>
              <a:rPr lang="zh-CN">
                <a:solidFill>
                  <a:srgbClr val="2621EF"/>
                </a:solidFill>
                <a:latin typeface="微软雅黑" panose="020b0503020204020204" charset="-122"/>
                <a:ea typeface="微软雅黑" panose="020b0503020204020204" charset="-122"/>
                <a:cs typeface="微软雅黑" panose="020b0503020204020204" charset="-122"/>
              </a:rPr>
              <a:t>【科学推理】</a:t>
            </a:r>
            <a:r>
              <a:rPr lang="zh-CN">
                <a:highlight>
                  <a:srgbClr val="FFFF00"/>
                </a:highlight>
                <a:latin typeface="微软雅黑" panose="020b0503020204020204" charset="-122"/>
                <a:ea typeface="微软雅黑" panose="020b0503020204020204" charset="-122"/>
                <a:cs typeface="微软雅黑" panose="020b0503020204020204" charset="-122"/>
              </a:rPr>
              <a:t>假设水平面绝对光滑，小车受到的阻力为零，小车的速度将不会减小，它将以恒定不变的速度永远运动下去，即如果运动物体不受力的作用，它将做匀速直线运动</a:t>
            </a:r>
            <a:endParaRPr lang="zh-CN">
              <a:highlight>
                <a:srgbClr val="FFFF00"/>
              </a:highlight>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73742957"/>
                                        </p:tgtEl>
                                        <p:attrNameLst>
                                          <p:attrName>style.visibility</p:attrName>
                                        </p:attrNameLst>
                                      </p:cBhvr>
                                      <p:to>
                                        <p:strVal val="visible"/>
                                      </p:to>
                                    </p:set>
                                    <p:animEffect transition="in" filter="barn(inVertical)">
                                      <p:cBhvr>
                                        <p:cTn id="15" dur="500"/>
                                        <p:tgtEl>
                                          <p:spTgt spid="1073742957"/>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500"/>
                                        <p:tgtEl>
                                          <p:spTgt spid="10">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right)">
                                      <p:cBhvr>
                                        <p:cTn id="35" dur="500"/>
                                        <p:tgtEl>
                                          <p:spTgt spid="11"/>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right)">
                                      <p:cBhvr>
                                        <p:cTn id="40" dur="500"/>
                                        <p:tgtEl>
                                          <p:spTgt spid="13"/>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animEffect transition="in" filter="wipe(left)">
                                      <p:cBhvr>
                                        <p:cTn id="45" dur="500"/>
                                        <p:tgtEl>
                                          <p:spTgt spid="14">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xEl>
                                              <p:pRg st="0" end="0"/>
                                            </p:txEl>
                                          </p:spTgt>
                                        </p:tgtEl>
                                        <p:attrNameLst>
                                          <p:attrName>style.visibility</p:attrName>
                                        </p:attrNameLst>
                                      </p:cBhvr>
                                      <p:to>
                                        <p:strVal val="visible"/>
                                      </p:to>
                                    </p:set>
                                    <p:animEffect transition="in" filter="wipe(left)">
                                      <p:cBhvr>
                                        <p:cTn id="50"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1" grpId="0" animBg="1"/>
      <p:bldP spid="13"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9" name="图片 58" title=""/>
          <p:cNvPicPr>
            <a:picLocks noChangeAspect="1"/>
          </p:cNvPicPr>
          <p:nvPr>
            <p:custDataLst>
              <p:tags r:id="rId3"/>
            </p:custDataLst>
          </p:nvPr>
        </p:nvPicPr>
        <p:blipFill>
          <a:blip r:embed="rId2"/>
          <a:stretch>
            <a:fillRect/>
          </a:stretch>
        </p:blipFill>
        <p:spPr>
          <a:xfrm>
            <a:off x="4465320" y="905510"/>
            <a:ext cx="1788160" cy="1652905"/>
          </a:xfrm>
          <a:prstGeom prst="rect">
            <a:avLst/>
          </a:prstGeom>
        </p:spPr>
      </p:pic>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4"/>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二、牛顿第一定律</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6" name="Freeform 3" title=""/>
          <p:cNvSpPr/>
          <p:nvPr>
            <p:custDataLst>
              <p:tags r:id="rId5"/>
            </p:custDataLst>
          </p:nvPr>
        </p:nvSpPr>
        <p:spPr>
          <a:xfrm>
            <a:off x="215921" y="2522112"/>
            <a:ext cx="2810941" cy="2810942"/>
          </a:xfrm>
          <a:custGeom>
            <a:rect l="l" t="t" r="r" b="b"/>
            <a:pathLst>
              <a:path w="3747922" h="3747922">
                <a:moveTo>
                  <a:pt x="0" y="0"/>
                </a:moveTo>
                <a:lnTo>
                  <a:pt x="3747922" y="0"/>
                </a:lnTo>
                <a:lnTo>
                  <a:pt x="3747922" y="3747922"/>
                </a:lnTo>
                <a:lnTo>
                  <a:pt x="0" y="37479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p:txBody>
      </p:sp>
      <p:sp>
        <p:nvSpPr>
          <p:cNvPr id="56" name="TextBox 56" title=""/>
          <p:cNvSpPr txBox="1"/>
          <p:nvPr>
            <p:custDataLst>
              <p:tags r:id="rId8"/>
            </p:custDataLst>
          </p:nvPr>
        </p:nvSpPr>
        <p:spPr>
          <a:xfrm>
            <a:off x="219096" y="3635274"/>
            <a:ext cx="2807896" cy="394970"/>
          </a:xfrm>
          <a:prstGeom prst="rect">
            <a:avLst/>
          </a:prstGeom>
        </p:spPr>
        <p:txBody>
          <a:bodyPr lIns="0" tIns="0" rIns="0" bIns="0" rtlCol="0" anchor="t">
            <a:spAutoFit/>
          </a:bodyPr>
          <a:lstStyle/>
          <a:p>
            <a:pPr algn="ctr">
              <a:lnSpc>
                <a:spcPts val="3080"/>
              </a:lnSpc>
            </a:pPr>
            <a:r>
              <a:rPr lang="zh-CN" altLang="en-US" sz="2800" spc="175">
                <a:solidFill>
                  <a:srgbClr val="C00000"/>
                </a:solidFill>
                <a:latin typeface="微软雅黑" panose="020b0503020204020204" charset="-122"/>
                <a:ea typeface="微软雅黑" panose="020b0503020204020204" charset="-122"/>
              </a:rPr>
              <a:t>牛顿第一定律</a:t>
            </a:r>
            <a:endParaRPr lang="zh-CN" altLang="en-US" sz="2800" spc="175">
              <a:solidFill>
                <a:srgbClr val="C00000"/>
              </a:solidFill>
              <a:latin typeface="微软雅黑" panose="020b0503020204020204" charset="-122"/>
              <a:ea typeface="微软雅黑" panose="020b0503020204020204" charset="-122"/>
            </a:endParaRPr>
          </a:p>
        </p:txBody>
      </p:sp>
      <p:sp>
        <p:nvSpPr>
          <p:cNvPr id="17" name="Freeform 39" title=""/>
          <p:cNvSpPr/>
          <p:nvPr>
            <p:custDataLst>
              <p:tags r:id="rId9"/>
            </p:custDataLst>
          </p:nvPr>
        </p:nvSpPr>
        <p:spPr>
          <a:xfrm rot="-10800000">
            <a:off x="3027045" y="3542665"/>
            <a:ext cx="1032510" cy="579755"/>
          </a:xfrm>
          <a:custGeom>
            <a:rect l="l" t="t" r="r" b="b"/>
            <a:pathLst>
              <a:path w="768502" h="772717">
                <a:moveTo>
                  <a:pt x="0" y="0"/>
                </a:moveTo>
                <a:lnTo>
                  <a:pt x="768502" y="0"/>
                </a:lnTo>
                <a:lnTo>
                  <a:pt x="768502" y="772717"/>
                </a:lnTo>
                <a:lnTo>
                  <a:pt x="0" y="772717"/>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a:solidFill>
              <a:schemeClr val="bg1"/>
            </a:solidFill>
          </a:ln>
        </p:spPr>
        <p:txBody>
          <a:bodyPr/>
          <a:lstStyle/>
          <a:p/>
        </p:txBody>
      </p:sp>
      <p:sp>
        <p:nvSpPr>
          <p:cNvPr id="35" name="AutoShape 35" title=""/>
          <p:cNvSpPr/>
          <p:nvPr>
            <p:custDataLst>
              <p:tags r:id="rId12"/>
            </p:custDataLst>
          </p:nvPr>
        </p:nvSpPr>
        <p:spPr>
          <a:xfrm>
            <a:off x="4063973" y="1732000"/>
            <a:ext cx="394158" cy="0"/>
          </a:xfrm>
          <a:prstGeom prst="line">
            <a:avLst/>
          </a:prstGeom>
          <a:ln w="25400" cap="flat">
            <a:solidFill>
              <a:srgbClr val="7167E4"/>
            </a:solidFill>
            <a:prstDash val="solid"/>
            <a:headEnd type="none" w="sm" len="sm"/>
            <a:tailEnd type="triangle" w="lg" len="med"/>
          </a:ln>
        </p:spPr>
        <p:txBody>
          <a:bodyPr/>
          <a:lstStyle/>
          <a:p/>
        </p:txBody>
      </p:sp>
      <p:sp>
        <p:nvSpPr>
          <p:cNvPr id="19" name="AutoShape 37" title=""/>
          <p:cNvSpPr/>
          <p:nvPr>
            <p:custDataLst>
              <p:tags r:id="rId13"/>
            </p:custDataLst>
          </p:nvPr>
        </p:nvSpPr>
        <p:spPr>
          <a:xfrm rot="5400000">
            <a:off x="1989455" y="3806190"/>
            <a:ext cx="4158615" cy="10160"/>
          </a:xfrm>
          <a:prstGeom prst="line">
            <a:avLst/>
          </a:prstGeom>
          <a:ln w="25400" cap="flat">
            <a:solidFill>
              <a:srgbClr val="7167E4"/>
            </a:solidFill>
            <a:prstDash val="solid"/>
            <a:headEnd type="none" w="sm" len="sm"/>
            <a:tailEnd type="none" w="sm" len="sm"/>
          </a:ln>
        </p:spPr>
        <p:txBody>
          <a:bodyPr/>
          <a:lstStyle/>
          <a:p/>
        </p:txBody>
      </p:sp>
      <p:sp>
        <p:nvSpPr>
          <p:cNvPr id="38" name="AutoShape 38" title=""/>
          <p:cNvSpPr/>
          <p:nvPr>
            <p:custDataLst>
              <p:tags r:id="rId14"/>
            </p:custDataLst>
          </p:nvPr>
        </p:nvSpPr>
        <p:spPr>
          <a:xfrm>
            <a:off x="4064608" y="5881636"/>
            <a:ext cx="394158" cy="0"/>
          </a:xfrm>
          <a:prstGeom prst="line">
            <a:avLst/>
          </a:prstGeom>
          <a:ln w="25400" cap="flat">
            <a:solidFill>
              <a:srgbClr val="7167E4"/>
            </a:solidFill>
            <a:prstDash val="solid"/>
            <a:headEnd type="none" w="sm" len="sm"/>
            <a:tailEnd type="triangle" w="lg" len="med"/>
          </a:ln>
        </p:spPr>
        <p:txBody>
          <a:bodyPr/>
          <a:lstStyle/>
          <a:p/>
        </p:txBody>
      </p:sp>
      <p:pic>
        <p:nvPicPr>
          <p:cNvPr id="21" name="图片 20" title=""/>
          <p:cNvPicPr>
            <a:picLocks noChangeAspect="1"/>
          </p:cNvPicPr>
          <p:nvPr>
            <p:custDataLst>
              <p:tags r:id="rId15"/>
            </p:custDataLst>
          </p:nvPr>
        </p:nvPicPr>
        <p:blipFill>
          <a:blip r:embed="rId2"/>
          <a:stretch>
            <a:fillRect/>
          </a:stretch>
        </p:blipFill>
        <p:spPr>
          <a:xfrm>
            <a:off x="4507865" y="5060950"/>
            <a:ext cx="1788160" cy="1652905"/>
          </a:xfrm>
          <a:prstGeom prst="rect">
            <a:avLst/>
          </a:prstGeom>
        </p:spPr>
      </p:pic>
      <p:sp>
        <p:nvSpPr>
          <p:cNvPr id="44" name="Freeform 44" title=""/>
          <p:cNvSpPr/>
          <p:nvPr>
            <p:custDataLst>
              <p:tags r:id="rId16"/>
            </p:custDataLst>
          </p:nvPr>
        </p:nvSpPr>
        <p:spPr>
          <a:xfrm>
            <a:off x="5162607" y="1184284"/>
            <a:ext cx="393742" cy="449291"/>
          </a:xfrm>
          <a:custGeom>
            <a:rect l="l" t="t" r="r" b="b"/>
            <a:pathLst>
              <a:path w="393742" h="449291">
                <a:moveTo>
                  <a:pt x="0" y="0"/>
                </a:moveTo>
                <a:lnTo>
                  <a:pt x="393742" y="0"/>
                </a:lnTo>
                <a:lnTo>
                  <a:pt x="393742" y="449291"/>
                </a:lnTo>
                <a:lnTo>
                  <a:pt x="0" y="44929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p:txBody>
      </p:sp>
      <p:sp>
        <p:nvSpPr>
          <p:cNvPr id="51" name="TextBox 51" title=""/>
          <p:cNvSpPr txBox="1"/>
          <p:nvPr>
            <p:custDataLst>
              <p:tags r:id="rId19"/>
            </p:custDataLst>
          </p:nvPr>
        </p:nvSpPr>
        <p:spPr>
          <a:xfrm>
            <a:off x="4548788" y="1719386"/>
            <a:ext cx="1646782" cy="287020"/>
          </a:xfrm>
          <a:prstGeom prst="rect">
            <a:avLst/>
          </a:prstGeom>
        </p:spPr>
        <p:txBody>
          <a:bodyPr lIns="0" tIns="0" rIns="0" bIns="0" rtlCol="0" anchor="t">
            <a:spAutoFit/>
          </a:bodyPr>
          <a:lstStyle/>
          <a:p>
            <a:pPr algn="ctr">
              <a:lnSpc>
                <a:spcPts val="2240"/>
              </a:lnSpc>
            </a:pPr>
            <a:r>
              <a:rPr lang="zh-CN" altLang="en-US" sz="1600" spc="127">
                <a:solidFill>
                  <a:srgbClr val="7167E4"/>
                </a:solidFill>
                <a:ea typeface="思源黑体 1 Medium" panose="020b0600000000000000" charset="-122"/>
              </a:rPr>
              <a:t>牛顿第一定律</a:t>
            </a:r>
            <a:endParaRPr lang="zh-CN" altLang="en-US" sz="1600" spc="127">
              <a:solidFill>
                <a:srgbClr val="7167E4"/>
              </a:solidFill>
              <a:ea typeface="思源黑体 1 Medium" panose="020b0600000000000000" charset="-122"/>
            </a:endParaRPr>
          </a:p>
        </p:txBody>
      </p:sp>
      <p:sp>
        <p:nvSpPr>
          <p:cNvPr id="45" name="Freeform 45" title=""/>
          <p:cNvSpPr/>
          <p:nvPr>
            <p:custDataLst>
              <p:tags r:id="rId20"/>
            </p:custDataLst>
          </p:nvPr>
        </p:nvSpPr>
        <p:spPr>
          <a:xfrm>
            <a:off x="5205152" y="5304872"/>
            <a:ext cx="393742" cy="408600"/>
          </a:xfrm>
          <a:custGeom>
            <a:rect l="l" t="t" r="r" b="b"/>
            <a:pathLst>
              <a:path w="393742" h="408600">
                <a:moveTo>
                  <a:pt x="0" y="0"/>
                </a:moveTo>
                <a:lnTo>
                  <a:pt x="393742" y="0"/>
                </a:lnTo>
                <a:lnTo>
                  <a:pt x="393742" y="408600"/>
                </a:lnTo>
                <a:lnTo>
                  <a:pt x="0" y="4086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p:txBody>
      </p:sp>
      <p:sp>
        <p:nvSpPr>
          <p:cNvPr id="60" name="TextBox 49" title=""/>
          <p:cNvSpPr txBox="1"/>
          <p:nvPr>
            <p:custDataLst>
              <p:tags r:id="rId23"/>
            </p:custDataLst>
          </p:nvPr>
        </p:nvSpPr>
        <p:spPr>
          <a:xfrm>
            <a:off x="4622448" y="5708383"/>
            <a:ext cx="1646782" cy="574040"/>
          </a:xfrm>
          <a:prstGeom prst="rect">
            <a:avLst/>
          </a:prstGeom>
        </p:spPr>
        <p:txBody>
          <a:bodyPr lIns="0" tIns="0" rIns="0" bIns="0" rtlCol="0" anchor="t">
            <a:spAutoFit/>
          </a:bodyPr>
          <a:lstStyle/>
          <a:p>
            <a:pPr algn="ctr">
              <a:lnSpc>
                <a:spcPts val="2240"/>
              </a:lnSpc>
            </a:pPr>
            <a:r>
              <a:rPr lang="zh-CN" altLang="en-US" sz="1600" spc="127">
                <a:solidFill>
                  <a:srgbClr val="7167E4"/>
                </a:solidFill>
                <a:latin typeface="微软雅黑" panose="020b0503020204020204" charset="-122"/>
                <a:ea typeface="微软雅黑" panose="020b0503020204020204" charset="-122"/>
                <a:cs typeface="微软雅黑" panose="020b0503020204020204" charset="-122"/>
              </a:rPr>
              <a:t>对牛顿第一</a:t>
            </a:r>
            <a:endParaRPr lang="zh-CN" altLang="en-US" sz="1600" spc="127">
              <a:solidFill>
                <a:srgbClr val="7167E4"/>
              </a:solidFill>
              <a:latin typeface="微软雅黑" panose="020b0503020204020204" charset="-122"/>
              <a:ea typeface="微软雅黑" panose="020b0503020204020204" charset="-122"/>
              <a:cs typeface="微软雅黑" panose="020b0503020204020204" charset="-122"/>
            </a:endParaRPr>
          </a:p>
          <a:p>
            <a:pPr algn="ctr">
              <a:lnSpc>
                <a:spcPts val="2240"/>
              </a:lnSpc>
            </a:pPr>
            <a:r>
              <a:rPr lang="zh-CN" altLang="en-US" sz="1600" spc="127">
                <a:solidFill>
                  <a:srgbClr val="7167E4"/>
                </a:solidFill>
                <a:latin typeface="微软雅黑" panose="020b0503020204020204" charset="-122"/>
                <a:ea typeface="微软雅黑" panose="020b0503020204020204" charset="-122"/>
                <a:cs typeface="微软雅黑" panose="020b0503020204020204" charset="-122"/>
              </a:rPr>
              <a:t>定律的理解</a:t>
            </a:r>
            <a:endParaRPr lang="zh-CN" altLang="en-US" sz="1600" spc="127">
              <a:solidFill>
                <a:srgbClr val="7167E4"/>
              </a:solidFill>
              <a:latin typeface="微软雅黑" panose="020b0503020204020204" charset="-122"/>
              <a:ea typeface="微软雅黑" panose="020b0503020204020204" charset="-122"/>
              <a:cs typeface="微软雅黑" panose="020b0503020204020204" charset="-122"/>
            </a:endParaRPr>
          </a:p>
        </p:txBody>
      </p:sp>
      <p:sp>
        <p:nvSpPr>
          <p:cNvPr id="23" name="文本框 22" title=""/>
          <p:cNvSpPr txBox="1"/>
          <p:nvPr>
            <p:custDataLst>
              <p:tags r:id="rId24"/>
            </p:custDataLst>
          </p:nvPr>
        </p:nvSpPr>
        <p:spPr>
          <a:xfrm>
            <a:off x="6063615" y="1184275"/>
            <a:ext cx="6128385" cy="414020"/>
          </a:xfrm>
          <a:prstGeom prst="rect">
            <a:avLst/>
          </a:prstGeom>
          <a:noFill/>
        </p:spPr>
        <p:txBody>
          <a:bodyPr wrap="square" rtlCol="0" anchor="t">
            <a:spAutoFit/>
          </a:bodyPr>
          <a:lstStyle/>
          <a:p>
            <a:pPr fontAlgn="auto">
              <a:lnSpc>
                <a:spcPct val="150000"/>
              </a:lnSpc>
            </a:pPr>
            <a:r>
              <a:rPr lang="zh-CN" altLang="en-US" sz="14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一切物体在没有受到力的作用时，总保持静止状态或匀速直线运动状态</a:t>
            </a:r>
            <a:endParaRPr lang="zh-CN" altLang="en-US" sz="1400">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p:txBody>
      </p:sp>
      <p:sp>
        <p:nvSpPr>
          <p:cNvPr id="24" name="文本框 23" title=""/>
          <p:cNvSpPr txBox="1"/>
          <p:nvPr>
            <p:custDataLst>
              <p:tags r:id="rId25"/>
            </p:custDataLst>
          </p:nvPr>
        </p:nvSpPr>
        <p:spPr>
          <a:xfrm>
            <a:off x="6062980" y="1681480"/>
            <a:ext cx="6128385" cy="2353310"/>
          </a:xfrm>
          <a:prstGeom prst="rect">
            <a:avLst/>
          </a:prstGeom>
          <a:noFill/>
        </p:spPr>
        <p:txBody>
          <a:bodyPr wrap="square" rtlCol="0" anchor="t">
            <a:spAutoFit/>
          </a:bodyPr>
          <a:lstStyle/>
          <a:p>
            <a:pPr fontAlgn="auto">
              <a:lnSpc>
                <a:spcPct val="150000"/>
              </a:lnSpc>
            </a:pPr>
            <a:r>
              <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rPr>
              <a:t>（1）“一切”表明定律对所有物体都是适用的；</a:t>
            </a:r>
            <a:endPar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rPr>
              <a:t>（2）“没有受到力的作用”包含两层意思：一是理想情况，物体没有受到任何力的作用；二是物体受到的各个力相互抵消，相当于不受力。这是定律成立的条件；</a:t>
            </a:r>
            <a:endPar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rPr>
              <a:t>（3）“总保持”表明物体不受力时只有两种状态，要改变这两种状态物体必须受到力的作用；</a:t>
            </a:r>
            <a:endPar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rPr>
              <a:t>（4）“或”即两种状态居其一，不能同时存在</a:t>
            </a:r>
            <a:endPar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endParaRPr>
          </a:p>
        </p:txBody>
      </p:sp>
      <p:sp>
        <p:nvSpPr>
          <p:cNvPr id="28" name="文本框 27" title=""/>
          <p:cNvSpPr txBox="1"/>
          <p:nvPr>
            <p:custDataLst>
              <p:tags r:id="rId26"/>
            </p:custDataLst>
          </p:nvPr>
        </p:nvSpPr>
        <p:spPr>
          <a:xfrm>
            <a:off x="6062980" y="4763770"/>
            <a:ext cx="6128385" cy="1060450"/>
          </a:xfrm>
          <a:prstGeom prst="rect">
            <a:avLst/>
          </a:prstGeom>
          <a:noFill/>
        </p:spPr>
        <p:txBody>
          <a:bodyPr wrap="square" rtlCol="0" anchor="t">
            <a:spAutoFit/>
          </a:bodyPr>
          <a:lstStyle/>
          <a:p>
            <a:pPr fontAlgn="auto">
              <a:lnSpc>
                <a:spcPct val="150000"/>
              </a:lnSpc>
            </a:pPr>
            <a:r>
              <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rPr>
              <a:t>一切物体都有保持运动状态不变的性质，说明物体的运动不需要力来维持，不受任何力的作用时，原来运动的物体，将保持匀速直线运动状态，原来静止的物体将保持静止</a:t>
            </a:r>
            <a:endParaRPr lang="zh-CN" altLang="en-US" sz="1400">
              <a:solidFill>
                <a:schemeClr val="bg1"/>
              </a:solidFill>
              <a:highlight>
                <a:srgbClr val="008080"/>
              </a:highlight>
              <a:latin typeface="微软雅黑" panose="020b0503020204020204" charset="-122"/>
              <a:ea typeface="微软雅黑" panose="020b0503020204020204" charset="-122"/>
              <a:cs typeface="微软雅黑" panose="020b0503020204020204" charset="-122"/>
            </a:endParaRPr>
          </a:p>
        </p:txBody>
      </p:sp>
      <p:sp>
        <p:nvSpPr>
          <p:cNvPr id="29" name="文本框 28" title=""/>
          <p:cNvSpPr txBox="1"/>
          <p:nvPr>
            <p:custDataLst>
              <p:tags r:id="rId27"/>
            </p:custDataLst>
          </p:nvPr>
        </p:nvSpPr>
        <p:spPr>
          <a:xfrm>
            <a:off x="6063615" y="5836920"/>
            <a:ext cx="6127750" cy="1060450"/>
          </a:xfrm>
          <a:prstGeom prst="rect">
            <a:avLst/>
          </a:prstGeom>
          <a:noFill/>
        </p:spPr>
        <p:txBody>
          <a:bodyPr wrap="square" rtlCol="0" anchor="t">
            <a:spAutoFit/>
          </a:bodyPr>
          <a:lstStyle/>
          <a:p>
            <a:pPr fontAlgn="auto">
              <a:lnSpc>
                <a:spcPct val="150000"/>
              </a:lnSpc>
            </a:pPr>
            <a:r>
              <a:rPr lang="zh-CN" altLang="en-US" sz="1400">
                <a:solidFill>
                  <a:schemeClr val="bg1"/>
                </a:solidFill>
                <a:highlight>
                  <a:srgbClr val="0000FF"/>
                </a:highlight>
                <a:latin typeface="微软雅黑" panose="020b0503020204020204" charset="-122"/>
                <a:ea typeface="微软雅黑" panose="020b0503020204020204" charset="-122"/>
                <a:cs typeface="微软雅黑" panose="020b0503020204020204" charset="-122"/>
              </a:rPr>
              <a:t>牛顿第一定律不是实验定律，而是在大量经验事实的基础上，通过进一步的推理而概括出来的。由于从牛顿第一定律得出的一切推论都经受住了实践的检验，因此它已经成为公认的物理学基本定律之一</a:t>
            </a:r>
            <a:endParaRPr lang="zh-CN" altLang="en-US" sz="1400">
              <a:solidFill>
                <a:schemeClr val="bg1"/>
              </a:solidFill>
              <a:highlight>
                <a:srgbClr val="0000FF"/>
              </a:highlight>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blinds(horizontal)">
                                      <p:cBhvr>
                                        <p:cTn id="18" dur="500"/>
                                        <p:tgtEl>
                                          <p:spTgt spid="56"/>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22" presetClass="entr" presetSubtype="8"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nodeType="clickPar">
                      <p:stCondLst>
                        <p:cond delay="indefinite"/>
                        <p:cond evt="onBegin" delay="0">
                          <p:tn val="34"/>
                        </p:cond>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barn(inVertical)">
                                      <p:cBhvr>
                                        <p:cTn id="39" dur="500"/>
                                        <p:tgtEl>
                                          <p:spTgt spid="59"/>
                                        </p:tgtEl>
                                      </p:cBhvr>
                                    </p:animEffect>
                                  </p:childTnLst>
                                </p:cTn>
                              </p:par>
                              <p:par>
                                <p:cTn id="40" presetID="16" presetClass="entr" presetSubtype="21"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barn(inVertical)">
                                      <p:cBhvr>
                                        <p:cTn id="45" dur="500"/>
                                        <p:tgtEl>
                                          <p:spTgt spid="51"/>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16" presetClass="entr" presetSubtype="21"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barn(inVertical)">
                                      <p:cBhvr>
                                        <p:cTn id="53" dur="500"/>
                                        <p:tgtEl>
                                          <p:spTgt spid="4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barn(inVertical)">
                                      <p:cBhvr>
                                        <p:cTn id="56" dur="500"/>
                                        <p:tgtEl>
                                          <p:spTgt spid="60"/>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3">
                                            <p:txEl>
                                              <p:pRg st="0" end="0"/>
                                            </p:txEl>
                                          </p:spTgt>
                                        </p:tgtEl>
                                        <p:attrNameLst>
                                          <p:attrName>style.visibility</p:attrName>
                                        </p:attrNameLst>
                                      </p:cBhvr>
                                      <p:to>
                                        <p:strVal val="visible"/>
                                      </p:to>
                                    </p:set>
                                    <p:animEffect transition="in" filter="wipe(left)">
                                      <p:cBhvr>
                                        <p:cTn id="61" dur="500"/>
                                        <p:tgtEl>
                                          <p:spTgt spid="23">
                                            <p:txEl>
                                              <p:pRg st="0" end="0"/>
                                            </p:txEl>
                                          </p:spTgt>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4">
                                            <p:txEl>
                                              <p:pRg st="0" end="0"/>
                                            </p:txEl>
                                          </p:spTgt>
                                        </p:tgtEl>
                                        <p:attrNameLst>
                                          <p:attrName>style.visibility</p:attrName>
                                        </p:attrNameLst>
                                      </p:cBhvr>
                                      <p:to>
                                        <p:strVal val="visible"/>
                                      </p:to>
                                    </p:set>
                                    <p:animEffect transition="in" filter="wipe(left)">
                                      <p:cBhvr>
                                        <p:cTn id="66" dur="500"/>
                                        <p:tgtEl>
                                          <p:spTgt spid="24">
                                            <p:txEl>
                                              <p:pRg st="0" end="0"/>
                                            </p:txEl>
                                          </p:spTgt>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4">
                                            <p:txEl>
                                              <p:pRg st="1" end="1"/>
                                            </p:txEl>
                                          </p:spTgt>
                                        </p:tgtEl>
                                        <p:attrNameLst>
                                          <p:attrName>style.visibility</p:attrName>
                                        </p:attrNameLst>
                                      </p:cBhvr>
                                      <p:to>
                                        <p:strVal val="visible"/>
                                      </p:to>
                                    </p:set>
                                    <p:animEffect transition="in" filter="wipe(left)">
                                      <p:cBhvr>
                                        <p:cTn id="71" dur="500"/>
                                        <p:tgtEl>
                                          <p:spTgt spid="24">
                                            <p:txEl>
                                              <p:pRg st="1" end="1"/>
                                            </p:txEl>
                                          </p:spTgt>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4">
                                            <p:txEl>
                                              <p:pRg st="2" end="2"/>
                                            </p:txEl>
                                          </p:spTgt>
                                        </p:tgtEl>
                                        <p:attrNameLst>
                                          <p:attrName>style.visibility</p:attrName>
                                        </p:attrNameLst>
                                      </p:cBhvr>
                                      <p:to>
                                        <p:strVal val="visible"/>
                                      </p:to>
                                    </p:set>
                                    <p:animEffect transition="in" filter="wipe(left)">
                                      <p:cBhvr>
                                        <p:cTn id="76" dur="500"/>
                                        <p:tgtEl>
                                          <p:spTgt spid="24">
                                            <p:txEl>
                                              <p:pRg st="2" end="2"/>
                                            </p:txEl>
                                          </p:spTgt>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4">
                                            <p:txEl>
                                              <p:pRg st="3" end="3"/>
                                            </p:txEl>
                                          </p:spTgt>
                                        </p:tgtEl>
                                        <p:attrNameLst>
                                          <p:attrName>style.visibility</p:attrName>
                                        </p:attrNameLst>
                                      </p:cBhvr>
                                      <p:to>
                                        <p:strVal val="visible"/>
                                      </p:to>
                                    </p:set>
                                    <p:animEffect transition="in" filter="wipe(left)">
                                      <p:cBhvr>
                                        <p:cTn id="81" dur="500"/>
                                        <p:tgtEl>
                                          <p:spTgt spid="24">
                                            <p:txEl>
                                              <p:pRg st="3" end="3"/>
                                            </p:txEl>
                                          </p:spTgt>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28">
                                            <p:txEl>
                                              <p:pRg st="0" end="0"/>
                                            </p:txEl>
                                          </p:spTgt>
                                        </p:tgtEl>
                                        <p:attrNameLst>
                                          <p:attrName>style.visibility</p:attrName>
                                        </p:attrNameLst>
                                      </p:cBhvr>
                                      <p:to>
                                        <p:strVal val="visible"/>
                                      </p:to>
                                    </p:set>
                                    <p:animEffect transition="in" filter="wipe(left)">
                                      <p:cBhvr>
                                        <p:cTn id="86" dur="500"/>
                                        <p:tgtEl>
                                          <p:spTgt spid="28">
                                            <p:txEl>
                                              <p:pRg st="0" end="0"/>
                                            </p:txEl>
                                          </p:spTgt>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29">
                                            <p:txEl>
                                              <p:pRg st="0" end="0"/>
                                            </p:txEl>
                                          </p:spTgt>
                                        </p:tgtEl>
                                        <p:attrNameLst>
                                          <p:attrName>style.visibility</p:attrName>
                                        </p:attrNameLst>
                                      </p:cBhvr>
                                      <p:to>
                                        <p:strVal val="visible"/>
                                      </p:to>
                                    </p:set>
                                    <p:animEffect transition="in" filter="wipe(left)">
                                      <p:cBhvr>
                                        <p:cTn id="91"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6" grpId="0"/>
      <p:bldP spid="51" grpId="0"/>
      <p:bldP spid="60"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TABLE_ENDDRAG_ORIGIN_RECT" val="877*202"/>
  <p:tag name="TABLE_ENDDRAG_RECT" val="25*180*877*202"/>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TABLE_ENDDRAG_ORIGIN_RECT" val="888*191"/>
  <p:tag name="TABLE_ENDDRAG_RECT" val="25*163*888*191"/>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TABLE_ENDDRAG_ORIGIN_RECT" val="859*133"/>
  <p:tag name="TABLE_ENDDRAG_RECT" val="59*358*859*133"/>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TABLE_ENDDRAG_ORIGIN_RECT" val="913*176"/>
  <p:tag name="TABLE_ENDDRAG_RECT" val="20*343*913*176"/>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AS_OS" val="Unix 3.10 unknown"/>
  <p:tag name="AS_RELEASE_DATE" val="2023.03.31"/>
  <p:tag name="AS_TITLE" val="Aspose.Slides for Java"/>
  <p:tag name="AS_VERSION" val="23.3"/>
  <p:tag name="COMMONDATA" val="eyJoZGlkIjoiZDhkNGI4NmJhMmU1MTZhMTI4OTdlYzlhMTQwNTZmNmIifQ=="/>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TABLE_ENDDRAG_ORIGIN_RECT" val="898*360"/>
  <p:tag name="TABLE_ENDDRAG_RECT" val="21*145*898*360"/>
</p:tagLst>
</file>

<file path=ppt/tags/tag30.xml><?xml version="1.0" encoding="utf-8"?>
<p:tagLst xmlns:p="http://schemas.openxmlformats.org/presentationml/2006/main">
  <p:tag name="TABLE_ENDDRAG_ORIGIN_RECT" val="867*277"/>
  <p:tag name="TABLE_ENDDRAG_RECT" val="29*172*867*277"/>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TABLE_ENDDRAG_ORIGIN_RECT" val="883*304"/>
  <p:tag name="TABLE_ENDDRAG_RECT" val="29*176*883*304"/>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TABLE_ENDDRAG_ORIGIN_RECT" val="526*147"/>
  <p:tag name="TABLE_ENDDRAG_RECT" val="36*199*526*147"/>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TABLE_ENDDRAG_ORIGIN_RECT" val="906*164"/>
  <p:tag name="TABLE_ENDDRAG_RECT" val="27*112*906*164"/>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Arial"/>
      </a:majorFont>
      <a:minorFont>
        <a:latin typeface="Calibri"/>
        <a:ea typeface="宋体"/>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宋体"/>
        <a:cs typeface="Arial"/>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宋体"/>
        <a:cs typeface="Arial"/>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432</Paragraphs>
  <Slides>45</Slides>
  <Notes>1</Notes>
  <TotalTime>0</TotalTime>
  <HiddenSlides>0</HiddenSlides>
  <MMClips>0</MMClips>
  <ScaleCrop>0</ScaleCrop>
  <HeadingPairs>
    <vt:vector baseType="variant" size="6">
      <vt:variant>
        <vt:lpstr>Fonts used</vt:lpstr>
      </vt:variant>
      <vt:variant>
        <vt:i4>15</vt:i4>
      </vt:variant>
      <vt:variant>
        <vt:lpstr>Theme</vt:lpstr>
      </vt:variant>
      <vt:variant>
        <vt:i4>1</vt:i4>
      </vt:variant>
      <vt:variant>
        <vt:lpstr>Slide Titles</vt:lpstr>
      </vt:variant>
      <vt:variant>
        <vt:i4>45</vt:i4>
      </vt:variant>
    </vt:vector>
  </HeadingPairs>
  <TitlesOfParts>
    <vt:vector baseType="lpstr" size="61">
      <vt:lpstr>Arial</vt:lpstr>
      <vt:lpstr>Calibri</vt:lpstr>
      <vt:lpstr>宋体</vt:lpstr>
      <vt:lpstr>Calibri Light</vt:lpstr>
      <vt:lpstr>思源黑体 CN Light</vt:lpstr>
      <vt:lpstr>Alibaba PuHuiTi 2.0 105 Heavy</vt:lpstr>
      <vt:lpstr>思源黑体 CN Normal</vt:lpstr>
      <vt:lpstr>微软雅黑</vt:lpstr>
      <vt:lpstr>思源黑体 CN Bold</vt:lpstr>
      <vt:lpstr>幼圆</vt:lpstr>
      <vt:lpstr>OPPOSans B</vt:lpstr>
      <vt:lpstr>思源黑体 1 Medium</vt:lpstr>
      <vt:lpstr>Times New Roman</vt:lpstr>
      <vt:lpstr>华文楷体</vt:lpstr>
      <vt:lpstr>思源黑体 CN (标题)</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2023-12-22T18:29:49.870</cp:lastPrinted>
  <dcterms:created xsi:type="dcterms:W3CDTF">2023-12-22T18:29:49Z</dcterms:created>
  <dcterms:modified xsi:type="dcterms:W3CDTF">2023-12-22T10:29:49Z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