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fntdata" ContentType="application/x-fontdata"/>
  <Default Extension="png" ContentType="image/png"/>
  <Default Extension="wmf" ContentType="image/x-wmf"/>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p:sldMasterIdLst>
    <p:sldMasterId id="2147483648" r:id="rId1"/>
  </p:sldMasterIdLst>
  <p:notesMasterIdLst>
    <p:notesMasterId r:id="rId2"/>
  </p:notesMasterIdLst>
  <p:handoutMasterIdLst>
    <p:handoutMasterId r:id="rId3"/>
  </p:handoutMasterIdLst>
  <p:sldIdLst>
    <p:sldId id="403" r:id="rId4"/>
    <p:sldId id="404" r:id="rId5"/>
    <p:sldId id="259" r:id="rId6"/>
    <p:sldId id="260" r:id="rId7"/>
    <p:sldId id="2105" r:id="rId8"/>
    <p:sldId id="262" r:id="rId9"/>
    <p:sldId id="263" r:id="rId10"/>
    <p:sldId id="264" r:id="rId11"/>
    <p:sldId id="3126" r:id="rId12"/>
    <p:sldId id="1845" r:id="rId13"/>
    <p:sldId id="2893" r:id="rId14"/>
    <p:sldId id="3128" r:id="rId15"/>
    <p:sldId id="3129" r:id="rId16"/>
    <p:sldId id="3171" r:id="rId17"/>
    <p:sldId id="3172" r:id="rId18"/>
    <p:sldId id="2896" r:id="rId19"/>
    <p:sldId id="265" r:id="rId20"/>
    <p:sldId id="3173" r:id="rId21"/>
    <p:sldId id="3174" r:id="rId22"/>
    <p:sldId id="3175" r:id="rId23"/>
    <p:sldId id="303" r:id="rId24"/>
    <p:sldId id="304" r:id="rId25"/>
    <p:sldId id="3212" r:id="rId26"/>
    <p:sldId id="3213" r:id="rId27"/>
    <p:sldId id="3214" r:id="rId28"/>
    <p:sldId id="2280" r:id="rId29"/>
    <p:sldId id="320" r:id="rId30"/>
    <p:sldId id="3215" r:id="rId31"/>
    <p:sldId id="3245" r:id="rId32"/>
    <p:sldId id="3246" r:id="rId33"/>
    <p:sldId id="3247" r:id="rId34"/>
    <p:sldId id="333" r:id="rId35"/>
    <p:sldId id="334" r:id="rId36"/>
    <p:sldId id="3249" r:id="rId37"/>
    <p:sldId id="3250" r:id="rId38"/>
    <p:sldId id="3251" r:id="rId39"/>
    <p:sldId id="1643" r:id="rId40"/>
    <p:sldId id="3104" r:id="rId41"/>
    <p:sldId id="3253" r:id="rId42"/>
    <p:sldId id="350" r:id="rId43"/>
    <p:sldId id="351" r:id="rId44"/>
    <p:sldId id="3254" r:id="rId45"/>
    <p:sldId id="3255" r:id="rId46"/>
    <p:sldId id="361" r:id="rId47"/>
    <p:sldId id="3256" r:id="rId48"/>
    <p:sldId id="3257" r:id="rId49"/>
    <p:sldId id="3258" r:id="rId50"/>
    <p:sldId id="3259" r:id="rId51"/>
    <p:sldId id="3260" r:id="rId52"/>
    <p:sldId id="261" r:id="rId53"/>
  </p:sldIdLst>
  <p:sldSz cx="12192000" cy="6858000"/>
  <p:notesSz cx="7103745" cy="10234295"/>
  <p:embeddedFontLst>
    <p:embeddedFont>
      <p:font typeface="思源黑体 CN Normal" panose="02010600030101010101" charset="-122"/>
      <p:regular r:id="rId55"/>
    </p:embeddedFont>
    <p:embeddedFont>
      <p:font typeface="微软雅黑" panose="020B0503020204020204" charset="-122"/>
      <p:regular r:id="rId56"/>
    </p:embeddedFont>
    <p:embeddedFont>
      <p:font typeface="幼圆" panose="02010509060101010101" charset="-122"/>
      <p:regular r:id="rId57"/>
    </p:embeddedFont>
    <p:embeddedFont>
      <p:font typeface="华文楷体" panose="02010600040101010101" pitchFamily="2" charset="-122"/>
      <p:regular r:id="rId58"/>
    </p:embeddedFont>
    <p:embeddedFont>
      <p:font typeface="Calibri" panose="020F0502020204030204" charset="0"/>
      <p:regular r:id="rId59"/>
      <p:bold r:id="rId60"/>
      <p:italic r:id="rId61"/>
      <p:boldItalic r:id="rId62"/>
    </p:embeddedFont>
    <p:embeddedFont>
      <p:font typeface="华文宋体" panose="02010600040101010101" charset="-122"/>
      <p:regular r:id="rId63"/>
    </p:embeddedFont>
  </p:embeddedFontLst>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00" d="100"/>
          <a:sy n="100" d="100"/>
        </p:scale>
        <p:origin x="1080" y="90"/>
      </p:cViewPr>
      <p:guideLst>
        <p:guide orient="horz" pos="2128"/>
        <p:guide pos="3890"/>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1" d="100"/>
          <a:sy n="1" d="100"/>
        </p:scale>
        <p:origin x="0" y="0"/>
      </p:cViewPr>
    </p:cSldViewPr>
  </p:notesViewPr>
  <p:gridSpacing cx="72000" cy="720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handoutMaster" Target="handoutMasters/handout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slide" Target="slides/slide41.xml" /><Relationship Id="rId45" Type="http://schemas.openxmlformats.org/officeDocument/2006/relationships/slide" Target="slides/slide42.xml" /><Relationship Id="rId46" Type="http://schemas.openxmlformats.org/officeDocument/2006/relationships/slide" Target="slides/slide43.xml" /><Relationship Id="rId47" Type="http://schemas.openxmlformats.org/officeDocument/2006/relationships/slide" Target="slides/slide44.xml" /><Relationship Id="rId48" Type="http://schemas.openxmlformats.org/officeDocument/2006/relationships/slide" Target="slides/slide45.xml" /><Relationship Id="rId49" Type="http://schemas.openxmlformats.org/officeDocument/2006/relationships/slide" Target="slides/slide46.xml" /><Relationship Id="rId5" Type="http://schemas.openxmlformats.org/officeDocument/2006/relationships/slide" Target="slides/slide2.xml" /><Relationship Id="rId50" Type="http://schemas.openxmlformats.org/officeDocument/2006/relationships/slide" Target="slides/slide47.xml" /><Relationship Id="rId51" Type="http://schemas.openxmlformats.org/officeDocument/2006/relationships/slide" Target="slides/slide48.xml" /><Relationship Id="rId52" Type="http://schemas.openxmlformats.org/officeDocument/2006/relationships/slide" Target="slides/slide49.xml" /><Relationship Id="rId53" Type="http://schemas.openxmlformats.org/officeDocument/2006/relationships/slide" Target="slides/slide50.xml" /><Relationship Id="rId54" Type="http://schemas.openxmlformats.org/officeDocument/2006/relationships/tags" Target="tags/tag12.xml" /><Relationship Id="rId55" Type="http://schemas.openxmlformats.org/officeDocument/2006/relationships/font" Target="fonts/font1.fntdata" /><Relationship Id="rId56" Type="http://schemas.openxmlformats.org/officeDocument/2006/relationships/font" Target="fonts/font2.fntdata" /><Relationship Id="rId57" Type="http://schemas.openxmlformats.org/officeDocument/2006/relationships/font" Target="fonts/font3.fntdata" /><Relationship Id="rId58" Type="http://schemas.openxmlformats.org/officeDocument/2006/relationships/font" Target="fonts/font4.fntdata" /><Relationship Id="rId59" Type="http://schemas.openxmlformats.org/officeDocument/2006/relationships/font" Target="fonts/font5.fntdata" /><Relationship Id="rId6" Type="http://schemas.openxmlformats.org/officeDocument/2006/relationships/slide" Target="slides/slide3.xml" /><Relationship Id="rId60" Type="http://schemas.openxmlformats.org/officeDocument/2006/relationships/font" Target="fonts/font6.fntdata" /><Relationship Id="rId61" Type="http://schemas.openxmlformats.org/officeDocument/2006/relationships/font" Target="fonts/font7.fntdata" /><Relationship Id="rId62" Type="http://schemas.openxmlformats.org/officeDocument/2006/relationships/font" Target="fonts/font8.fntdata" /><Relationship Id="rId63" Type="http://schemas.openxmlformats.org/officeDocument/2006/relationships/font" Target="fonts/font9.fntdata" /><Relationship Id="rId64" Type="http://schemas.openxmlformats.org/officeDocument/2006/relationships/presProps" Target="presProps.xml" /><Relationship Id="rId65" Type="http://schemas.openxmlformats.org/officeDocument/2006/relationships/viewProps" Target="viewProps.xml" /><Relationship Id="rId66" Type="http://schemas.openxmlformats.org/officeDocument/2006/relationships/theme" Target="theme/theme1.xml" /><Relationship Id="rId67" Type="http://schemas.openxmlformats.org/officeDocument/2006/relationships/tableStyles" Target="tableStyles.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17.wmf" /></Relationships>
</file>

<file path=ppt/drawings/_rels/vmlDrawing10.vml.rels>&#65279;<?xml version="1.0" encoding="utf-8" standalone="yes"?><Relationships xmlns="http://schemas.openxmlformats.org/package/2006/relationships"><Relationship Id="rId1" Type="http://schemas.openxmlformats.org/officeDocument/2006/relationships/image" Target="../media/image62.wmf" /><Relationship Id="rId2" Type="http://schemas.openxmlformats.org/officeDocument/2006/relationships/image" Target="../media/image63.wmf" /></Relationships>
</file>

<file path=ppt/drawings/_rels/vmlDrawing11.vml.rels>&#65279;<?xml version="1.0" encoding="utf-8" standalone="yes"?><Relationships xmlns="http://schemas.openxmlformats.org/package/2006/relationships"><Relationship Id="rId1" Type="http://schemas.openxmlformats.org/officeDocument/2006/relationships/image" Target="../media/image66.wmf" /><Relationship Id="rId2" Type="http://schemas.openxmlformats.org/officeDocument/2006/relationships/image" Target="../media/image67.wmf" /><Relationship Id="rId3" Type="http://schemas.openxmlformats.org/officeDocument/2006/relationships/image" Target="../media/image68.wmf" /><Relationship Id="rId4" Type="http://schemas.openxmlformats.org/officeDocument/2006/relationships/image" Target="../media/image69.wmf" /><Relationship Id="rId5" Type="http://schemas.openxmlformats.org/officeDocument/2006/relationships/image" Target="../media/image70.wmf" /><Relationship Id="rId6" Type="http://schemas.openxmlformats.org/officeDocument/2006/relationships/image" Target="../media/image71.wmf" /><Relationship Id="rId7" Type="http://schemas.openxmlformats.org/officeDocument/2006/relationships/image" Target="../media/image72.wmf" /><Relationship Id="rId8" Type="http://schemas.openxmlformats.org/officeDocument/2006/relationships/image" Target="../media/image73.wmf" /><Relationship Id="rId9" Type="http://schemas.openxmlformats.org/officeDocument/2006/relationships/image" Target="../media/image74.wmf" /></Relationships>
</file>

<file path=ppt/drawings/_rels/vmlDrawing12.vml.rels>&#65279;<?xml version="1.0" encoding="utf-8" standalone="yes"?><Relationships xmlns="http://schemas.openxmlformats.org/package/2006/relationships"><Relationship Id="rId1" Type="http://schemas.openxmlformats.org/officeDocument/2006/relationships/image" Target="../media/image78.wmf" /><Relationship Id="rId10" Type="http://schemas.openxmlformats.org/officeDocument/2006/relationships/image" Target="../media/image87.wmf" /><Relationship Id="rId2" Type="http://schemas.openxmlformats.org/officeDocument/2006/relationships/image" Target="../media/image79.wmf" /><Relationship Id="rId3" Type="http://schemas.openxmlformats.org/officeDocument/2006/relationships/image" Target="../media/image80.wmf" /><Relationship Id="rId4" Type="http://schemas.openxmlformats.org/officeDocument/2006/relationships/image" Target="../media/image81.wmf" /><Relationship Id="rId5" Type="http://schemas.openxmlformats.org/officeDocument/2006/relationships/image" Target="../media/image82.wmf" /><Relationship Id="rId6" Type="http://schemas.openxmlformats.org/officeDocument/2006/relationships/image" Target="../media/image83.wmf" /><Relationship Id="rId7" Type="http://schemas.openxmlformats.org/officeDocument/2006/relationships/image" Target="../media/image84.wmf" /><Relationship Id="rId8" Type="http://schemas.openxmlformats.org/officeDocument/2006/relationships/image" Target="../media/image85.wmf" /><Relationship Id="rId9" Type="http://schemas.openxmlformats.org/officeDocument/2006/relationships/image" Target="../media/image86.w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23.wmf" /><Relationship Id="rId2" Type="http://schemas.openxmlformats.org/officeDocument/2006/relationships/image" Target="../media/image25.wmf" /><Relationship Id="rId3" Type="http://schemas.openxmlformats.org/officeDocument/2006/relationships/image" Target="../media/image26.w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31.wmf" /><Relationship Id="rId2" Type="http://schemas.openxmlformats.org/officeDocument/2006/relationships/image" Target="../media/image32.wmf" /></Relationships>
</file>

<file path=ppt/drawings/_rels/vmlDrawing4.vml.rels>&#65279;<?xml version="1.0" encoding="utf-8" standalone="yes"?><Relationships xmlns="http://schemas.openxmlformats.org/package/2006/relationships"><Relationship Id="rId1" Type="http://schemas.openxmlformats.org/officeDocument/2006/relationships/image" Target="../media/image33.wmf" /><Relationship Id="rId2" Type="http://schemas.openxmlformats.org/officeDocument/2006/relationships/image" Target="../media/image34.wmf" /><Relationship Id="rId3" Type="http://schemas.openxmlformats.org/officeDocument/2006/relationships/image" Target="../media/image35.wmf" /><Relationship Id="rId4" Type="http://schemas.openxmlformats.org/officeDocument/2006/relationships/image" Target="../media/image36.wmf" /></Relationships>
</file>

<file path=ppt/drawings/_rels/vmlDrawing5.vml.rels>&#65279;<?xml version="1.0" encoding="utf-8" standalone="yes"?><Relationships xmlns="http://schemas.openxmlformats.org/package/2006/relationships"><Relationship Id="rId1" Type="http://schemas.openxmlformats.org/officeDocument/2006/relationships/image" Target="../media/image37.wmf" /><Relationship Id="rId2" Type="http://schemas.openxmlformats.org/officeDocument/2006/relationships/image" Target="../media/image38.wmf" /><Relationship Id="rId3" Type="http://schemas.openxmlformats.org/officeDocument/2006/relationships/image" Target="../media/image39.wmf" /><Relationship Id="rId4" Type="http://schemas.openxmlformats.org/officeDocument/2006/relationships/image" Target="../media/image40.wmf" /><Relationship Id="rId5" Type="http://schemas.openxmlformats.org/officeDocument/2006/relationships/image" Target="../media/image41.wmf" /><Relationship Id="rId6" Type="http://schemas.openxmlformats.org/officeDocument/2006/relationships/image" Target="../media/image42.wmf" /><Relationship Id="rId7" Type="http://schemas.openxmlformats.org/officeDocument/2006/relationships/image" Target="../media/image43.wmf" /><Relationship Id="rId8" Type="http://schemas.openxmlformats.org/officeDocument/2006/relationships/image" Target="../media/image44.wmf" /></Relationships>
</file>

<file path=ppt/drawings/_rels/vmlDrawing6.vml.rels>&#65279;<?xml version="1.0" encoding="utf-8" standalone="yes"?><Relationships xmlns="http://schemas.openxmlformats.org/package/2006/relationships"><Relationship Id="rId1" Type="http://schemas.openxmlformats.org/officeDocument/2006/relationships/image" Target="../media/image46.wmf" /></Relationships>
</file>

<file path=ppt/drawings/_rels/vmlDrawing7.vml.rels>&#65279;<?xml version="1.0" encoding="utf-8" standalone="yes"?><Relationships xmlns="http://schemas.openxmlformats.org/package/2006/relationships"><Relationship Id="rId1" Type="http://schemas.openxmlformats.org/officeDocument/2006/relationships/image" Target="../media/image48.wmf" /></Relationships>
</file>

<file path=ppt/drawings/_rels/vmlDrawing8.vml.rels>&#65279;<?xml version="1.0" encoding="utf-8" standalone="yes"?><Relationships xmlns="http://schemas.openxmlformats.org/package/2006/relationships"><Relationship Id="rId1" Type="http://schemas.openxmlformats.org/officeDocument/2006/relationships/image" Target="../media/image54.wmf" /><Relationship Id="rId2" Type="http://schemas.openxmlformats.org/officeDocument/2006/relationships/image" Target="../media/image55.wmf" /></Relationships>
</file>

<file path=ppt/drawings/_rels/vmlDrawing9.vml.rels>&#65279;<?xml version="1.0" encoding="utf-8" standalone="yes"?><Relationships xmlns="http://schemas.openxmlformats.org/package/2006/relationships"><Relationship Id="rId1" Type="http://schemas.openxmlformats.org/officeDocument/2006/relationships/image" Target="../media/image57.wmf" /><Relationship Id="rId2" Type="http://schemas.openxmlformats.org/officeDocument/2006/relationships/image" Target="../media/image58.wmf" /><Relationship Id="rId3" Type="http://schemas.openxmlformats.org/officeDocument/2006/relationships/image" Target="../media/image59.wmf"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25</a:t>
            </a:fld>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a:t>单击此处添加标题</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单击此处添加副标题</a:t>
            </a:r>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a:t>单击此处编辑母版标题样式</a:t>
            </a:r>
            <a:endParaRPr lang="zh-CN" altLang="en-US"/>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615609"/>
            <a:ext cx="5157787"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615609"/>
            <a:ext cx="5183188"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a:t>单击此处编辑标题</a:t>
            </a:r>
            <a:endParaRPr lang="zh-CN" altLang="en-US"/>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image" Target="file:///D:\qq&#25991;&#20214;\712321467\Image\C2C\Image2\%7b75232B38-A165-1FB7-499C-2E1C792CACB5%7d.png" TargetMode="External" /><Relationship Id="rId12" Type="http://schemas.openxmlformats.org/officeDocument/2006/relationships/image" Target="../media/image1.png"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0</a:t>
            </a:fld>
            <a:endParaRPr lang="zh-CN" altLang="en-US"/>
          </a:p>
        </p:txBody>
      </p:sp>
      <p:pic>
        <p:nvPicPr>
          <p:cNvPr id="7" name="图片 1073743875" descr="学科网 zxxk.com" title=""/>
          <p:cNvPicPr>
            <a:picLocks noChangeAspect="1"/>
          </p:cNvPicPr>
          <p:nvPr/>
        </p:nvPicPr>
        <p:blipFill>
          <a:blip r:embed="rId12" r:link="rId1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xml" /><Relationship Id="rId3"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3.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4.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5.png" /><Relationship Id="rId4" Type="http://schemas.openxmlformats.org/officeDocument/2006/relationships/image" Target="../media/image16.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5.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oleObject" Target="../embeddings/oleObject1.bin" TargetMode="Internal" /><Relationship Id="rId4" Type="http://schemas.openxmlformats.org/officeDocument/2006/relationships/image" Target="../media/image17.wmf" /><Relationship Id="rId5" Type="http://schemas.openxmlformats.org/officeDocument/2006/relationships/vmlDrawing" Target="../drawings/vmlDrawing1.v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8.png" /><Relationship Id="rId4" Type="http://schemas.openxmlformats.org/officeDocument/2006/relationships/image" Target="../media/image19.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8.png" /><Relationship Id="rId4" Type="http://schemas.openxmlformats.org/officeDocument/2006/relationships/image" Target="../media/image20.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8.png" /><Relationship Id="rId4" Type="http://schemas.openxmlformats.org/officeDocument/2006/relationships/image" Target="../media/image19.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xml" /><Relationship Id="rId3" Type="http://schemas.openxmlformats.org/officeDocument/2006/relationships/image" Target="../media/image2.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1.png" /><Relationship Id="rId3" Type="http://schemas.openxmlformats.org/officeDocument/2006/relationships/image" Target="../media/image3.png" /><Relationship Id="rId4" Type="http://schemas.openxmlformats.org/officeDocument/2006/relationships/image" Target="../media/image18.png" /><Relationship Id="rId5" Type="http://schemas.openxmlformats.org/officeDocument/2006/relationships/image" Target="../media/image22.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xml" /><Relationship Id="rId3" Type="http://schemas.openxmlformats.org/officeDocument/2006/relationships/image" Target="../media/image3.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26.wmf" /><Relationship Id="rId11" Type="http://schemas.openxmlformats.org/officeDocument/2006/relationships/vmlDrawing" Target="../drawings/vmlDrawing2.vml" /><Relationship Id="rId2" Type="http://schemas.openxmlformats.org/officeDocument/2006/relationships/notesSlide" Target="../notesSlides/notesSlide2.xml" /><Relationship Id="rId3" Type="http://schemas.openxmlformats.org/officeDocument/2006/relationships/image" Target="../media/image3.png" /><Relationship Id="rId4" Type="http://schemas.openxmlformats.org/officeDocument/2006/relationships/oleObject" Target="../embeddings/oleObject2.bin" TargetMode="Internal" /><Relationship Id="rId5" Type="http://schemas.openxmlformats.org/officeDocument/2006/relationships/image" Target="../media/image23.wmf" /><Relationship Id="rId6" Type="http://schemas.openxmlformats.org/officeDocument/2006/relationships/image" Target="../media/image24.png" /><Relationship Id="rId7" Type="http://schemas.openxmlformats.org/officeDocument/2006/relationships/oleObject" Target="../embeddings/oleObject3.bin" TargetMode="Internal" /><Relationship Id="rId8" Type="http://schemas.openxmlformats.org/officeDocument/2006/relationships/image" Target="../media/image25.wmf" /><Relationship Id="rId9" Type="http://schemas.openxmlformats.org/officeDocument/2006/relationships/oleObject" Target="../embeddings/oleObject4.bin" TargetMode="Interna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3.xml" /><Relationship Id="rId3" Type="http://schemas.openxmlformats.org/officeDocument/2006/relationships/image" Target="../media/image3.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4.xml" /><Relationship Id="rId3" Type="http://schemas.openxmlformats.org/officeDocument/2006/relationships/image" Target="../media/image3.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5.xml" /><Relationship Id="rId4" Type="http://schemas.openxmlformats.org/officeDocument/2006/relationships/image" Target="../media/image27.png" /><Relationship Id="rId5" Type="http://schemas.openxmlformats.org/officeDocument/2006/relationships/image" Target="../media/image28.png" /><Relationship Id="rId6" Type="http://schemas.openxmlformats.org/officeDocument/2006/relationships/image" Target="../media/image29.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8.png" /><Relationship Id="rId3" Type="http://schemas.openxmlformats.org/officeDocument/2006/relationships/image" Target="../media/image19.png" /><Relationship Id="rId4" Type="http://schemas.openxmlformats.org/officeDocument/2006/relationships/image" Target="../media/image3.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8.png" /><Relationship Id="rId3" Type="http://schemas.openxmlformats.org/officeDocument/2006/relationships/image" Target="../media/image3.png" /><Relationship Id="rId4" Type="http://schemas.openxmlformats.org/officeDocument/2006/relationships/image" Target="../media/image30.png" /><Relationship Id="rId5" Type="http://schemas.openxmlformats.org/officeDocument/2006/relationships/oleObject" Target="../embeddings/oleObject5.bin" TargetMode="Internal" /><Relationship Id="rId6" Type="http://schemas.openxmlformats.org/officeDocument/2006/relationships/image" Target="../media/image31.wmf" /><Relationship Id="rId7" Type="http://schemas.openxmlformats.org/officeDocument/2006/relationships/oleObject" Target="../embeddings/oleObject6.bin" TargetMode="Internal" /><Relationship Id="rId8" Type="http://schemas.openxmlformats.org/officeDocument/2006/relationships/image" Target="../media/image32.wmf" /><Relationship Id="rId9" Type="http://schemas.openxmlformats.org/officeDocument/2006/relationships/vmlDrawing" Target="../drawings/vmlDrawing3.v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8.png" /><Relationship Id="rId3" Type="http://schemas.openxmlformats.org/officeDocument/2006/relationships/image" Target="../media/image19.png" /><Relationship Id="rId4" Type="http://schemas.openxmlformats.org/officeDocument/2006/relationships/image" Target="../media/image3.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oleObject" Target="../embeddings/oleObject10.bin" TargetMode="Internal" /><Relationship Id="rId11" Type="http://schemas.openxmlformats.org/officeDocument/2006/relationships/image" Target="../media/image36.wmf" /><Relationship Id="rId12" Type="http://schemas.openxmlformats.org/officeDocument/2006/relationships/vmlDrawing" Target="../drawings/vmlDrawing4.vml" /><Relationship Id="rId2" Type="http://schemas.openxmlformats.org/officeDocument/2006/relationships/image" Target="../media/image18.png" /><Relationship Id="rId3" Type="http://schemas.openxmlformats.org/officeDocument/2006/relationships/image" Target="../media/image3.png" /><Relationship Id="rId4" Type="http://schemas.openxmlformats.org/officeDocument/2006/relationships/oleObject" Target="../embeddings/oleObject7.bin" TargetMode="Internal" /><Relationship Id="rId5" Type="http://schemas.openxmlformats.org/officeDocument/2006/relationships/image" Target="../media/image33.wmf" /><Relationship Id="rId6" Type="http://schemas.openxmlformats.org/officeDocument/2006/relationships/oleObject" Target="../embeddings/oleObject8.bin" TargetMode="Internal" /><Relationship Id="rId7" Type="http://schemas.openxmlformats.org/officeDocument/2006/relationships/image" Target="../media/image34.wmf" /><Relationship Id="rId8" Type="http://schemas.openxmlformats.org/officeDocument/2006/relationships/oleObject" Target="../embeddings/oleObject9.bin" TargetMode="Internal" /><Relationship Id="rId9" Type="http://schemas.openxmlformats.org/officeDocument/2006/relationships/image" Target="../media/image35.wmf"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39.wmf" /><Relationship Id="rId11" Type="http://schemas.openxmlformats.org/officeDocument/2006/relationships/oleObject" Target="../embeddings/oleObject14.bin" TargetMode="Internal" /><Relationship Id="rId12" Type="http://schemas.openxmlformats.org/officeDocument/2006/relationships/image" Target="../media/image40.wmf" /><Relationship Id="rId13" Type="http://schemas.openxmlformats.org/officeDocument/2006/relationships/oleObject" Target="../embeddings/oleObject15.bin" TargetMode="Internal" /><Relationship Id="rId14" Type="http://schemas.openxmlformats.org/officeDocument/2006/relationships/image" Target="../media/image41.wmf" /><Relationship Id="rId15" Type="http://schemas.openxmlformats.org/officeDocument/2006/relationships/oleObject" Target="../embeddings/oleObject16.bin" TargetMode="Internal" /><Relationship Id="rId16" Type="http://schemas.openxmlformats.org/officeDocument/2006/relationships/image" Target="../media/image42.wmf" /><Relationship Id="rId17" Type="http://schemas.openxmlformats.org/officeDocument/2006/relationships/oleObject" Target="../embeddings/oleObject17.bin" TargetMode="Internal" /><Relationship Id="rId18" Type="http://schemas.openxmlformats.org/officeDocument/2006/relationships/image" Target="../media/image43.wmf" /><Relationship Id="rId19" Type="http://schemas.openxmlformats.org/officeDocument/2006/relationships/oleObject" Target="../embeddings/oleObject18.bin" TargetMode="Internal" /><Relationship Id="rId2" Type="http://schemas.openxmlformats.org/officeDocument/2006/relationships/image" Target="../media/image18.png" /><Relationship Id="rId20" Type="http://schemas.openxmlformats.org/officeDocument/2006/relationships/image" Target="../media/image44.wmf" /><Relationship Id="rId21" Type="http://schemas.openxmlformats.org/officeDocument/2006/relationships/vmlDrawing" Target="../drawings/vmlDrawing5.vml" /><Relationship Id="rId3" Type="http://schemas.openxmlformats.org/officeDocument/2006/relationships/image" Target="../media/image3.png" /><Relationship Id="rId4" Type="http://schemas.openxmlformats.org/officeDocument/2006/relationships/tags" Target="../tags/tag6.xml" /><Relationship Id="rId5" Type="http://schemas.openxmlformats.org/officeDocument/2006/relationships/oleObject" Target="../embeddings/oleObject11.bin" TargetMode="Internal" /><Relationship Id="rId6" Type="http://schemas.openxmlformats.org/officeDocument/2006/relationships/image" Target="../media/image37.wmf" /><Relationship Id="rId7" Type="http://schemas.openxmlformats.org/officeDocument/2006/relationships/oleObject" Target="../embeddings/oleObject12.bin" TargetMode="Internal" /><Relationship Id="rId8" Type="http://schemas.openxmlformats.org/officeDocument/2006/relationships/image" Target="../media/image38.wmf" /><Relationship Id="rId9" Type="http://schemas.openxmlformats.org/officeDocument/2006/relationships/oleObject" Target="../embeddings/oleObject13.bin" TargetMode="Interna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7.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5.png" /><Relationship Id="rId4" Type="http://schemas.openxmlformats.org/officeDocument/2006/relationships/oleObject" Target="../embeddings/oleObject19.bin" TargetMode="Internal" /><Relationship Id="rId5" Type="http://schemas.openxmlformats.org/officeDocument/2006/relationships/image" Target="../media/image46.wmf" /><Relationship Id="rId6" Type="http://schemas.openxmlformats.org/officeDocument/2006/relationships/vmlDrawing" Target="../drawings/vmlDrawing6.v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7.png" /><Relationship Id="rId4" Type="http://schemas.openxmlformats.org/officeDocument/2006/relationships/oleObject" Target="../embeddings/oleObject20.bin" TargetMode="Internal" /><Relationship Id="rId5" Type="http://schemas.openxmlformats.org/officeDocument/2006/relationships/image" Target="../media/image48.wmf" /><Relationship Id="rId6" Type="http://schemas.openxmlformats.org/officeDocument/2006/relationships/vmlDrawing" Target="../drawings/vmlDrawing7.v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8.xml" /><Relationship Id="rId4" Type="http://schemas.openxmlformats.org/officeDocument/2006/relationships/image" Target="../media/image49.png" /><Relationship Id="rId5" Type="http://schemas.openxmlformats.org/officeDocument/2006/relationships/image" Target="../media/image50.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9.xml" /><Relationship Id="rId4" Type="http://schemas.openxmlformats.org/officeDocument/2006/relationships/image" Target="../media/image51.jpeg" /><Relationship Id="rId5" Type="http://schemas.openxmlformats.org/officeDocument/2006/relationships/image" Target="../media/image52.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8.png" /><Relationship Id="rId3" Type="http://schemas.openxmlformats.org/officeDocument/2006/relationships/image" Target="../media/image19.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8.png" /><Relationship Id="rId3" Type="http://schemas.openxmlformats.org/officeDocument/2006/relationships/image" Target="../media/image53.png" /><Relationship Id="rId4" Type="http://schemas.openxmlformats.org/officeDocument/2006/relationships/oleObject" Target="../embeddings/oleObject21.bin" TargetMode="Internal" /><Relationship Id="rId5" Type="http://schemas.openxmlformats.org/officeDocument/2006/relationships/image" Target="../media/image54.wmf" /><Relationship Id="rId6" Type="http://schemas.openxmlformats.org/officeDocument/2006/relationships/oleObject" Target="../embeddings/oleObject22.bin" TargetMode="Internal" /><Relationship Id="rId7" Type="http://schemas.openxmlformats.org/officeDocument/2006/relationships/image" Target="../media/image55.wmf" /><Relationship Id="rId8" Type="http://schemas.openxmlformats.org/officeDocument/2006/relationships/vmlDrawing" Target="../drawings/vmlDrawing8.v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vmlDrawing" Target="../drawings/vmlDrawing9.vml" /><Relationship Id="rId2" Type="http://schemas.openxmlformats.org/officeDocument/2006/relationships/image" Target="../media/image18.png" /><Relationship Id="rId3" Type="http://schemas.openxmlformats.org/officeDocument/2006/relationships/image" Target="../media/image56.png" /><Relationship Id="rId4" Type="http://schemas.openxmlformats.org/officeDocument/2006/relationships/oleObject" Target="../embeddings/oleObject23.bin" TargetMode="Internal" /><Relationship Id="rId5" Type="http://schemas.openxmlformats.org/officeDocument/2006/relationships/image" Target="../media/image57.wmf" /><Relationship Id="rId6" Type="http://schemas.openxmlformats.org/officeDocument/2006/relationships/oleObject" Target="../embeddings/oleObject24.bin" TargetMode="Internal" /><Relationship Id="rId7" Type="http://schemas.openxmlformats.org/officeDocument/2006/relationships/image" Target="../media/image58.wmf" /><Relationship Id="rId8" Type="http://schemas.openxmlformats.org/officeDocument/2006/relationships/oleObject" Target="../embeddings/oleObject25.bin" TargetMode="Internal" /><Relationship Id="rId9" Type="http://schemas.openxmlformats.org/officeDocument/2006/relationships/image" Target="../media/image59.wmf"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0.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8.png" /><Relationship Id="rId3" Type="http://schemas.openxmlformats.org/officeDocument/2006/relationships/image" Target="../media/image19.pn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8.png" /><Relationship Id="rId3" Type="http://schemas.openxmlformats.org/officeDocument/2006/relationships/image" Target="../media/image60.png" /><Relationship Id="rId4" Type="http://schemas.openxmlformats.org/officeDocument/2006/relationships/image" Target="../media/image61.png" /><Relationship Id="rId5" Type="http://schemas.openxmlformats.org/officeDocument/2006/relationships/oleObject" Target="../embeddings/oleObject26.bin" TargetMode="Internal" /><Relationship Id="rId6" Type="http://schemas.openxmlformats.org/officeDocument/2006/relationships/image" Target="../media/image62.wmf" /><Relationship Id="rId7" Type="http://schemas.openxmlformats.org/officeDocument/2006/relationships/oleObject" Target="../embeddings/oleObject27.bin" TargetMode="Internal" /><Relationship Id="rId8" Type="http://schemas.openxmlformats.org/officeDocument/2006/relationships/image" Target="../media/image63.wmf" /><Relationship Id="rId9" Type="http://schemas.openxmlformats.org/officeDocument/2006/relationships/vmlDrawing" Target="../drawings/vmlDrawing10.v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8.png" /><Relationship Id="rId3" Type="http://schemas.openxmlformats.org/officeDocument/2006/relationships/image" Target="../media/image19.png"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68.wmf" /><Relationship Id="rId11" Type="http://schemas.openxmlformats.org/officeDocument/2006/relationships/oleObject" Target="../embeddings/oleObject31.bin" TargetMode="Internal" /><Relationship Id="rId12" Type="http://schemas.openxmlformats.org/officeDocument/2006/relationships/image" Target="../media/image69.wmf" /><Relationship Id="rId13" Type="http://schemas.openxmlformats.org/officeDocument/2006/relationships/oleObject" Target="../embeddings/oleObject32.bin" TargetMode="Internal" /><Relationship Id="rId14" Type="http://schemas.openxmlformats.org/officeDocument/2006/relationships/image" Target="../media/image70.wmf" /><Relationship Id="rId15" Type="http://schemas.openxmlformats.org/officeDocument/2006/relationships/oleObject" Target="../embeddings/oleObject33.bin" TargetMode="Internal" /><Relationship Id="rId16" Type="http://schemas.openxmlformats.org/officeDocument/2006/relationships/image" Target="../media/image71.wmf" /><Relationship Id="rId17" Type="http://schemas.openxmlformats.org/officeDocument/2006/relationships/oleObject" Target="../embeddings/oleObject34.bin" TargetMode="Internal" /><Relationship Id="rId18" Type="http://schemas.openxmlformats.org/officeDocument/2006/relationships/image" Target="../media/image72.wmf" /><Relationship Id="rId19" Type="http://schemas.openxmlformats.org/officeDocument/2006/relationships/oleObject" Target="../embeddings/oleObject35.bin" TargetMode="Internal" /><Relationship Id="rId2" Type="http://schemas.openxmlformats.org/officeDocument/2006/relationships/image" Target="../media/image18.png" /><Relationship Id="rId20" Type="http://schemas.openxmlformats.org/officeDocument/2006/relationships/image" Target="../media/image73.wmf" /><Relationship Id="rId21" Type="http://schemas.openxmlformats.org/officeDocument/2006/relationships/oleObject" Target="../embeddings/oleObject36.bin" TargetMode="Internal" /><Relationship Id="rId22" Type="http://schemas.openxmlformats.org/officeDocument/2006/relationships/image" Target="../media/image74.wmf" /><Relationship Id="rId23" Type="http://schemas.openxmlformats.org/officeDocument/2006/relationships/vmlDrawing" Target="../drawings/vmlDrawing11.vml" /><Relationship Id="rId3" Type="http://schemas.openxmlformats.org/officeDocument/2006/relationships/image" Target="../media/image64.png" /><Relationship Id="rId4" Type="http://schemas.openxmlformats.org/officeDocument/2006/relationships/image" Target="../media/image65.png" /><Relationship Id="rId5" Type="http://schemas.openxmlformats.org/officeDocument/2006/relationships/oleObject" Target="../embeddings/oleObject28.bin" TargetMode="Internal" /><Relationship Id="rId6" Type="http://schemas.openxmlformats.org/officeDocument/2006/relationships/image" Target="../media/image66.wmf" /><Relationship Id="rId7" Type="http://schemas.openxmlformats.org/officeDocument/2006/relationships/oleObject" Target="../embeddings/oleObject29.bin" TargetMode="Internal" /><Relationship Id="rId8" Type="http://schemas.openxmlformats.org/officeDocument/2006/relationships/image" Target="../media/image67.wmf" /><Relationship Id="rId9" Type="http://schemas.openxmlformats.org/officeDocument/2006/relationships/oleObject" Target="../embeddings/oleObject30.bin" TargetMode="Interna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8.png" /><Relationship Id="rId3" Type="http://schemas.openxmlformats.org/officeDocument/2006/relationships/image" Target="../media/image19.png"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oleObject" Target="../embeddings/oleObject39.bin" TargetMode="Internal" /><Relationship Id="rId11" Type="http://schemas.openxmlformats.org/officeDocument/2006/relationships/image" Target="../media/image80.wmf" /><Relationship Id="rId12" Type="http://schemas.openxmlformats.org/officeDocument/2006/relationships/oleObject" Target="../embeddings/oleObject40.bin" TargetMode="Internal" /><Relationship Id="rId13" Type="http://schemas.openxmlformats.org/officeDocument/2006/relationships/image" Target="../media/image81.wmf" /><Relationship Id="rId14" Type="http://schemas.openxmlformats.org/officeDocument/2006/relationships/oleObject" Target="../embeddings/oleObject41.bin" TargetMode="Internal" /><Relationship Id="rId15" Type="http://schemas.openxmlformats.org/officeDocument/2006/relationships/image" Target="../media/image82.wmf" /><Relationship Id="rId16" Type="http://schemas.openxmlformats.org/officeDocument/2006/relationships/oleObject" Target="../embeddings/oleObject42.bin" TargetMode="Internal" /><Relationship Id="rId17" Type="http://schemas.openxmlformats.org/officeDocument/2006/relationships/image" Target="../media/image83.wmf" /><Relationship Id="rId18" Type="http://schemas.openxmlformats.org/officeDocument/2006/relationships/oleObject" Target="../embeddings/oleObject43.bin" TargetMode="Internal" /><Relationship Id="rId19" Type="http://schemas.openxmlformats.org/officeDocument/2006/relationships/image" Target="../media/image84.wmf" /><Relationship Id="rId2" Type="http://schemas.openxmlformats.org/officeDocument/2006/relationships/image" Target="../media/image18.png" /><Relationship Id="rId20" Type="http://schemas.openxmlformats.org/officeDocument/2006/relationships/oleObject" Target="../embeddings/oleObject44.bin" TargetMode="Internal" /><Relationship Id="rId21" Type="http://schemas.openxmlformats.org/officeDocument/2006/relationships/image" Target="../media/image85.wmf" /><Relationship Id="rId22" Type="http://schemas.openxmlformats.org/officeDocument/2006/relationships/oleObject" Target="../embeddings/oleObject45.bin" TargetMode="Internal" /><Relationship Id="rId23" Type="http://schemas.openxmlformats.org/officeDocument/2006/relationships/image" Target="../media/image86.wmf" /><Relationship Id="rId24" Type="http://schemas.openxmlformats.org/officeDocument/2006/relationships/oleObject" Target="../embeddings/oleObject46.bin" TargetMode="Internal" /><Relationship Id="rId25" Type="http://schemas.openxmlformats.org/officeDocument/2006/relationships/image" Target="../media/image87.wmf" /><Relationship Id="rId26" Type="http://schemas.openxmlformats.org/officeDocument/2006/relationships/image" Target="../media/image3.png" /><Relationship Id="rId27" Type="http://schemas.openxmlformats.org/officeDocument/2006/relationships/vmlDrawing" Target="../drawings/vmlDrawing12.vml" /><Relationship Id="rId3" Type="http://schemas.openxmlformats.org/officeDocument/2006/relationships/image" Target="../media/image75.png" /><Relationship Id="rId4" Type="http://schemas.openxmlformats.org/officeDocument/2006/relationships/image" Target="../media/image76.png" /><Relationship Id="rId5" Type="http://schemas.openxmlformats.org/officeDocument/2006/relationships/image" Target="../media/image77.png" /><Relationship Id="rId6" Type="http://schemas.openxmlformats.org/officeDocument/2006/relationships/oleObject" Target="../embeddings/oleObject37.bin" TargetMode="Internal" /><Relationship Id="rId7" Type="http://schemas.openxmlformats.org/officeDocument/2006/relationships/image" Target="../media/image78.wmf" /><Relationship Id="rId8" Type="http://schemas.openxmlformats.org/officeDocument/2006/relationships/oleObject" Target="../embeddings/oleObject38.bin" TargetMode="Internal" /><Relationship Id="rId9" Type="http://schemas.openxmlformats.org/officeDocument/2006/relationships/image" Target="../media/image79.wmf"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1.xml" /><Relationship Id="rId3" Type="http://schemas.openxmlformats.org/officeDocument/2006/relationships/image" Target="../media/image2.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6.png" /><Relationship Id="rId4" Type="http://schemas.openxmlformats.org/officeDocument/2006/relationships/image" Target="../media/image7.png" /><Relationship Id="rId5" Type="http://schemas.openxmlformats.org/officeDocument/2006/relationships/image" Target="../media/image8.png" /><Relationship Id="rId6" Type="http://schemas.openxmlformats.org/officeDocument/2006/relationships/image" Target="../media/image9.png" /><Relationship Id="rId7" Type="http://schemas.openxmlformats.org/officeDocument/2006/relationships/image" Target="../media/image10.png" /><Relationship Id="rId8" Type="http://schemas.openxmlformats.org/officeDocument/2006/relationships/image" Target="../media/image11.png" /><Relationship Id="rId9" Type="http://schemas.openxmlformats.org/officeDocument/2006/relationships/image" Target="../media/image12.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74B5FF">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42" name="椭圆 41"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5" name="任意多边形: 形状 34" title=""/>
          <p:cNvSpPr/>
          <p:nvPr/>
        </p:nvSpPr>
        <p:spPr>
          <a:xfrm>
            <a:off x="635594" y="1634391"/>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30528" y="2664373"/>
            <a:ext cx="5983605" cy="1098550"/>
          </a:xfrm>
          <a:prstGeom prst="rect">
            <a:avLst/>
          </a:prstGeom>
          <a:noFill/>
        </p:spPr>
        <p:txBody>
          <a:bodyPr wrap="none" lIns="0" tIns="0" rIns="0" bIns="0" rtlCol="0">
            <a:noAutofit/>
          </a:bodyPr>
          <a:lstStyle/>
          <a:p>
            <a:pPr>
              <a:lnSpc>
                <a:spcPct val="110000"/>
              </a:lnSpc>
            </a:pPr>
            <a:r>
              <a:rPr lang="zh-CN" altLang="en-US" sz="6000" b="1">
                <a:solidFill>
                  <a:schemeClr val="tx1">
                    <a:lumMod val="75000"/>
                    <a:lumOff val="25000"/>
                  </a:schemeClr>
                </a:solidFill>
                <a:latin typeface="Alibaba PuHuiTi 2.0 105 Heavy" panose="00020600040101010101" charset="-122"/>
                <a:ea typeface="Alibaba PuHuiTi 2.0 105 Heavy" panose="00020600040101010101" charset="-122"/>
              </a:rPr>
              <a:t>物理</a:t>
            </a: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（全国通用）</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cxnSp>
        <p:nvCxnSpPr>
          <p:cNvPr id="46" name="直接连接符 45" title=""/>
          <p:cNvCxnSpPr/>
          <p:nvPr/>
        </p:nvCxnSpPr>
        <p:spPr>
          <a:xfrm>
            <a:off x="2820241" y="2240761"/>
            <a:ext cx="2281555"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圆角矩形 12" title=""/>
          <p:cNvSpPr/>
          <p:nvPr/>
        </p:nvSpPr>
        <p:spPr>
          <a:xfrm>
            <a:off x="834390" y="4698365"/>
            <a:ext cx="2218690" cy="539750"/>
          </a:xfrm>
          <a:prstGeom prst="roundRect">
            <a:avLst>
              <a:gd name="adj" fmla="val 50000"/>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0" name="TextBox 5" title=""/>
          <p:cNvSpPr txBox="1"/>
          <p:nvPr/>
        </p:nvSpPr>
        <p:spPr>
          <a:xfrm>
            <a:off x="1138090" y="4779106"/>
            <a:ext cx="1295400" cy="378460"/>
          </a:xfrm>
          <a:prstGeom prst="rect">
            <a:avLst/>
          </a:prstGeom>
          <a:noFill/>
        </p:spPr>
        <p:txBody>
          <a:bodyPr wrap="none" lIns="91440" tIns="45720" rIns="91440" bIns="45720" rtlCol="0">
            <a:spAutoFit/>
          </a:bodyPr>
          <a:lstStyle/>
          <a:p>
            <a:r>
              <a:rPr lang="zh-CN" altLang="en-US"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讲师：</a:t>
            </a:r>
            <a:r>
              <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xxx</a:t>
            </a:r>
            <a:endPar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endParaRPr>
          </a:p>
        </p:txBody>
      </p:sp>
      <p:pic>
        <p:nvPicPr>
          <p:cNvPr id="2" name="图片 1" title=""/>
          <p:cNvPicPr>
            <a:picLocks noChangeAspect="1"/>
          </p:cNvPicPr>
          <p:nvPr/>
        </p:nvPicPr>
        <p:blipFill>
          <a:blip r:embed="rId3"/>
          <a:stretch>
            <a:fillRect/>
          </a:stretch>
        </p:blipFill>
        <p:spPr>
          <a:xfrm>
            <a:off x="8265795" y="1454150"/>
            <a:ext cx="2719705" cy="3524885"/>
          </a:xfrm>
          <a:prstGeom prst="rect">
            <a:avLst/>
          </a:prstGeom>
        </p:spPr>
      </p:pic>
      <p:sp>
        <p:nvSpPr>
          <p:cNvPr id="4" name="文本框 3" title=""/>
          <p:cNvSpPr txBox="1"/>
          <p:nvPr/>
        </p:nvSpPr>
        <p:spPr>
          <a:xfrm>
            <a:off x="2130434" y="1649818"/>
            <a:ext cx="4130675" cy="521970"/>
          </a:xfrm>
          <a:prstGeom prst="rect">
            <a:avLst/>
          </a:prstGeom>
          <a:ln>
            <a:noFill/>
          </a:ln>
        </p:spPr>
        <p:txBody>
          <a:bodyPr wrap="square">
            <a:spAutoFit/>
          </a:bodyPr>
          <a:lstStyle/>
          <a:p>
            <a:r>
              <a:rPr lang="zh-CN" sz="2800" b="1">
                <a:solidFill>
                  <a:srgbClr val="92D050"/>
                </a:solidFill>
                <a:latin typeface="微软雅黑" panose="020b0503020204020204" charset="-122"/>
                <a:ea typeface="微软雅黑" panose="020b0503020204020204" charset="-122"/>
              </a:rPr>
              <a:t>中考</a:t>
            </a:r>
            <a:r>
              <a:rPr lang="zh-CN" sz="2800" b="1">
                <a:solidFill>
                  <a:srgbClr val="92D050"/>
                </a:solidFill>
                <a:latin typeface="微软雅黑" panose="020b0503020204020204" charset="-122"/>
                <a:ea typeface="微软雅黑" panose="020b0503020204020204" charset="-122"/>
                <a:sym typeface="+mn-ea"/>
              </a:rPr>
              <a:t>物理</a:t>
            </a:r>
            <a:r>
              <a:rPr lang="zh-CN" sz="2800" b="1">
                <a:solidFill>
                  <a:srgbClr val="92D050"/>
                </a:solidFill>
                <a:latin typeface="微软雅黑" panose="020b0503020204020204" charset="-122"/>
                <a:ea typeface="微软雅黑" panose="020b0503020204020204" charset="-122"/>
              </a:rPr>
              <a:t>一轮复习讲练测</a:t>
            </a:r>
            <a:endParaRPr lang="zh-CN" sz="2800" b="1">
              <a:solidFill>
                <a:srgbClr val="92D05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2" grpId="0" animBg="1"/>
      <p:bldP spid="35" grpId="0" animBg="1"/>
      <p:bldP spid="55" grpId="0" animBg="1"/>
      <p:bldP spid="59" grpId="0" animBg="1"/>
      <p:bldP spid="60" grpId="1" animBg="1"/>
      <p:bldP spid="63" grpId="0" animBg="1"/>
      <p:bldP spid="4"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二、质量的测量</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1337945"/>
          </a:xfrm>
          <a:prstGeom prst="rect">
            <a:avLst/>
          </a:prstGeom>
          <a:noFill/>
        </p:spPr>
        <p:txBody>
          <a:bodyPr wrap="square" rtlCol="0" anchor="t">
            <a:spAutoFit/>
          </a:bodyPr>
          <a:lstStyle/>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在生产、生活中，我们经常需要知道物体质量大小，例如买粮、买菜，一般都需要称处货品的质量。</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（1）生活中常见的测量质量的工具有台秤、电子秤、案秤、杆秤，以及测量载重汽车的质量时用的电子磅等。</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（2）在学校的实验室和工厂的化验室里，常用的测量工具是天平。</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2147481789" title=""/>
          <p:cNvPicPr>
            <a:picLocks noChangeAspect="1"/>
          </p:cNvPicPr>
          <p:nvPr/>
        </p:nvPicPr>
        <p:blipFill>
          <a:blip r:embed="rId3"/>
          <a:stretch>
            <a:fillRect/>
          </a:stretch>
        </p:blipFill>
        <p:spPr>
          <a:xfrm>
            <a:off x="628015" y="2985135"/>
            <a:ext cx="10258425" cy="22891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三、天平的使用</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1337945"/>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1.天平的结构</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实验室常用的测量质量的工具是托盘天平，如图所示。托盘天平的构造：分度盘、指针、横梁、游码、标尺、底座、平衡螺母、托盘等，每台天平都有一盒配套的砝码。</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7" name="图片 6" title=""/>
          <p:cNvPicPr>
            <a:picLocks noChangeAspect="1"/>
          </p:cNvPicPr>
          <p:nvPr/>
        </p:nvPicPr>
        <p:blipFill>
          <a:blip r:embed="rId3"/>
          <a:stretch>
            <a:fillRect/>
          </a:stretch>
        </p:blipFill>
        <p:spPr>
          <a:xfrm>
            <a:off x="2733040" y="2762250"/>
            <a:ext cx="6361430" cy="386524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三、天平的使用</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506730"/>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2.托盘天平的使用步骤</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1" title=""/>
          <p:cNvPicPr>
            <a:picLocks noChangeAspect="1"/>
          </p:cNvPicPr>
          <p:nvPr/>
        </p:nvPicPr>
        <p:blipFill>
          <a:blip r:embed="rId3"/>
          <a:stretch>
            <a:fillRect/>
          </a:stretch>
        </p:blipFill>
        <p:spPr>
          <a:xfrm>
            <a:off x="5428615" y="1148080"/>
            <a:ext cx="4789805" cy="2978150"/>
          </a:xfrm>
          <a:prstGeom prst="rect">
            <a:avLst/>
          </a:prstGeom>
        </p:spPr>
      </p:pic>
      <p:sp>
        <p:nvSpPr>
          <p:cNvPr id="10" name="右箭头标注 9" title=""/>
          <p:cNvSpPr/>
          <p:nvPr/>
        </p:nvSpPr>
        <p:spPr>
          <a:xfrm>
            <a:off x="292735" y="2428875"/>
            <a:ext cx="1713865" cy="1329055"/>
          </a:xfrm>
          <a:prstGeom prst="rightArrow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t>测量前准备</a:t>
            </a:r>
            <a:endParaRPr lang="zh-CN" altLang="en-US" sz="2400"/>
          </a:p>
        </p:txBody>
      </p:sp>
      <p:sp>
        <p:nvSpPr>
          <p:cNvPr id="17" name="左大括号 16" title=""/>
          <p:cNvSpPr/>
          <p:nvPr/>
        </p:nvSpPr>
        <p:spPr>
          <a:xfrm>
            <a:off x="2089785" y="2177415"/>
            <a:ext cx="588010" cy="18059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文本框 17" title=""/>
          <p:cNvSpPr txBox="1"/>
          <p:nvPr/>
        </p:nvSpPr>
        <p:spPr>
          <a:xfrm>
            <a:off x="2687955" y="2032000"/>
            <a:ext cx="641350" cy="368300"/>
          </a:xfrm>
          <a:prstGeom prst="rect">
            <a:avLst/>
          </a:prstGeom>
          <a:noFill/>
        </p:spPr>
        <p:txBody>
          <a:bodyPr wrap="none" rtlCol="0">
            <a:spAutoFit/>
          </a:bodyPr>
          <a:lstStyle/>
          <a:p>
            <a:r>
              <a:rPr lang="zh-CN" altLang="en-US" b="1">
                <a:solidFill>
                  <a:srgbClr val="C00000"/>
                </a:solidFill>
                <a:latin typeface="华文宋体" panose="02010600040101010101" charset="-122"/>
                <a:ea typeface="华文宋体" panose="02010600040101010101" charset="-122"/>
              </a:rPr>
              <a:t>一放</a:t>
            </a:r>
            <a:endParaRPr lang="zh-CN" altLang="en-US" b="1">
              <a:solidFill>
                <a:srgbClr val="C00000"/>
              </a:solidFill>
              <a:latin typeface="华文宋体" panose="02010600040101010101" charset="-122"/>
              <a:ea typeface="华文宋体" panose="02010600040101010101" charset="-122"/>
            </a:endParaRPr>
          </a:p>
        </p:txBody>
      </p:sp>
      <p:sp>
        <p:nvSpPr>
          <p:cNvPr id="19" name="文本框 18" title=""/>
          <p:cNvSpPr txBox="1"/>
          <p:nvPr/>
        </p:nvSpPr>
        <p:spPr>
          <a:xfrm>
            <a:off x="2687955" y="2623185"/>
            <a:ext cx="641350" cy="368300"/>
          </a:xfrm>
          <a:prstGeom prst="rect">
            <a:avLst/>
          </a:prstGeom>
          <a:noFill/>
        </p:spPr>
        <p:txBody>
          <a:bodyPr wrap="none" rtlCol="0">
            <a:spAutoFit/>
          </a:bodyPr>
          <a:lstStyle/>
          <a:p>
            <a:r>
              <a:rPr lang="zh-CN" altLang="en-US" b="1">
                <a:solidFill>
                  <a:srgbClr val="C00000"/>
                </a:solidFill>
                <a:latin typeface="华文宋体" panose="02010600040101010101" charset="-122"/>
                <a:ea typeface="华文宋体" panose="02010600040101010101" charset="-122"/>
              </a:rPr>
              <a:t>二拨</a:t>
            </a:r>
            <a:endParaRPr lang="zh-CN" altLang="en-US" b="1">
              <a:solidFill>
                <a:srgbClr val="C00000"/>
              </a:solidFill>
              <a:latin typeface="华文宋体" panose="02010600040101010101" charset="-122"/>
              <a:ea typeface="华文宋体" panose="02010600040101010101" charset="-122"/>
            </a:endParaRPr>
          </a:p>
        </p:txBody>
      </p:sp>
      <p:sp>
        <p:nvSpPr>
          <p:cNvPr id="20" name="文本框 19" title=""/>
          <p:cNvSpPr txBox="1"/>
          <p:nvPr/>
        </p:nvSpPr>
        <p:spPr>
          <a:xfrm>
            <a:off x="2687955" y="3197225"/>
            <a:ext cx="641350" cy="368300"/>
          </a:xfrm>
          <a:prstGeom prst="rect">
            <a:avLst/>
          </a:prstGeom>
          <a:noFill/>
        </p:spPr>
        <p:txBody>
          <a:bodyPr wrap="none" rtlCol="0">
            <a:spAutoFit/>
          </a:bodyPr>
          <a:lstStyle/>
          <a:p>
            <a:r>
              <a:rPr lang="zh-CN" altLang="en-US" b="1">
                <a:solidFill>
                  <a:srgbClr val="C00000"/>
                </a:solidFill>
                <a:latin typeface="华文宋体" panose="02010600040101010101" charset="-122"/>
                <a:ea typeface="华文宋体" panose="02010600040101010101" charset="-122"/>
              </a:rPr>
              <a:t>三调</a:t>
            </a:r>
            <a:endParaRPr lang="zh-CN" altLang="en-US" b="1">
              <a:solidFill>
                <a:srgbClr val="C00000"/>
              </a:solidFill>
              <a:latin typeface="华文宋体" panose="02010600040101010101" charset="-122"/>
              <a:ea typeface="华文宋体" panose="02010600040101010101" charset="-122"/>
            </a:endParaRPr>
          </a:p>
        </p:txBody>
      </p:sp>
      <p:sp>
        <p:nvSpPr>
          <p:cNvPr id="21" name="文本框 20" title=""/>
          <p:cNvSpPr txBox="1"/>
          <p:nvPr/>
        </p:nvSpPr>
        <p:spPr>
          <a:xfrm>
            <a:off x="2687955" y="3757930"/>
            <a:ext cx="641350" cy="368300"/>
          </a:xfrm>
          <a:prstGeom prst="rect">
            <a:avLst/>
          </a:prstGeom>
          <a:noFill/>
        </p:spPr>
        <p:txBody>
          <a:bodyPr wrap="none" rtlCol="0">
            <a:spAutoFit/>
          </a:bodyPr>
          <a:lstStyle/>
          <a:p>
            <a:r>
              <a:rPr lang="zh-CN" altLang="en-US" b="1">
                <a:solidFill>
                  <a:srgbClr val="C00000"/>
                </a:solidFill>
                <a:latin typeface="华文宋体" panose="02010600040101010101" charset="-122"/>
                <a:ea typeface="华文宋体" panose="02010600040101010101" charset="-122"/>
              </a:rPr>
              <a:t>四看</a:t>
            </a:r>
            <a:endParaRPr lang="zh-CN" altLang="en-US" b="1">
              <a:solidFill>
                <a:srgbClr val="C00000"/>
              </a:solidFill>
              <a:latin typeface="华文宋体" panose="02010600040101010101" charset="-122"/>
              <a:ea typeface="华文宋体" panose="02010600040101010101" charset="-122"/>
            </a:endParaRPr>
          </a:p>
        </p:txBody>
      </p:sp>
      <p:sp>
        <p:nvSpPr>
          <p:cNvPr id="22" name="文本框 21" title=""/>
          <p:cNvSpPr txBox="1"/>
          <p:nvPr/>
        </p:nvSpPr>
        <p:spPr>
          <a:xfrm>
            <a:off x="292735" y="4161155"/>
            <a:ext cx="11703050" cy="1753235"/>
          </a:xfrm>
          <a:prstGeom prst="rect">
            <a:avLst/>
          </a:prstGeom>
          <a:noFill/>
        </p:spPr>
        <p:txBody>
          <a:bodyPr wrap="square" rtlCol="0" anchor="t">
            <a:spAutoFit/>
          </a:bodyPr>
          <a:lstStyle/>
          <a:p>
            <a:pPr fontAlgn="auto">
              <a:lnSpc>
                <a:spcPct val="150000"/>
              </a:lnSpc>
            </a:pPr>
            <a:r>
              <a:rPr lang="en-US" altLang="zh-CN">
                <a:solidFill>
                  <a:srgbClr val="C00000"/>
                </a:solidFill>
                <a:latin typeface="微软雅黑" panose="020b0503020204020204" charset="-122"/>
                <a:ea typeface="微软雅黑" panose="020b0503020204020204" charset="-122"/>
                <a:cs typeface="微软雅黑" panose="020b0503020204020204" charset="-122"/>
              </a:rPr>
              <a:t>“</a:t>
            </a:r>
            <a:r>
              <a:rPr lang="zh-CN" altLang="en-US">
                <a:solidFill>
                  <a:srgbClr val="C00000"/>
                </a:solidFill>
                <a:latin typeface="微软雅黑" panose="020b0503020204020204" charset="-122"/>
                <a:ea typeface="微软雅黑" panose="020b0503020204020204" charset="-122"/>
                <a:cs typeface="微软雅黑" panose="020b0503020204020204" charset="-122"/>
              </a:rPr>
              <a:t>放</a:t>
            </a:r>
            <a:r>
              <a:rPr lang="en-US" altLang="zh-CN">
                <a:solidFill>
                  <a:srgbClr val="C00000"/>
                </a:solidFill>
                <a:latin typeface="微软雅黑" panose="020b0503020204020204" charset="-122"/>
                <a:ea typeface="微软雅黑" panose="020b0503020204020204" charset="-122"/>
                <a:cs typeface="微软雅黑" panose="020b0503020204020204" charset="-122"/>
              </a:rPr>
              <a:t>”</a:t>
            </a:r>
            <a:r>
              <a:rPr lang="zh-CN" altLang="en-US">
                <a:solidFill>
                  <a:srgbClr val="C00000"/>
                </a:solidFill>
                <a:latin typeface="微软雅黑" panose="020b0503020204020204" charset="-122"/>
                <a:ea typeface="微软雅黑" panose="020b0503020204020204" charset="-122"/>
                <a:cs typeface="微软雅黑" panose="020b0503020204020204" charset="-122"/>
              </a:rPr>
              <a:t>：</a:t>
            </a:r>
            <a:r>
              <a:rPr lang="en-US" altLang="zh-CN" u="sng">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rgbClr val="C00000"/>
                </a:solidFill>
                <a:latin typeface="微软雅黑" panose="020b0503020204020204" charset="-122"/>
                <a:ea typeface="微软雅黑" panose="020b0503020204020204" charset="-122"/>
                <a:cs typeface="微软雅黑" panose="020b0503020204020204" charset="-122"/>
              </a:rPr>
              <a:t>“拨”：</a:t>
            </a:r>
            <a:r>
              <a:rPr lang="en-US" altLang="zh-CN" u="sng">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rgbClr val="C00000"/>
                </a:solidFill>
                <a:latin typeface="微软雅黑" panose="020b0503020204020204" charset="-122"/>
                <a:ea typeface="微软雅黑" panose="020b0503020204020204" charset="-122"/>
                <a:cs typeface="微软雅黑" panose="020b0503020204020204" charset="-122"/>
              </a:rPr>
              <a:t>“调”：</a:t>
            </a:r>
            <a:r>
              <a:rPr lang="en-US" altLang="zh-CN"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a:solidFill>
                  <a:schemeClr val="tx1"/>
                </a:solidFill>
                <a:latin typeface="微软雅黑" panose="020b0503020204020204" charset="-122"/>
                <a:ea typeface="微软雅黑" panose="020b0503020204020204" charset="-122"/>
                <a:cs typeface="微软雅黑" panose="020b0503020204020204" charset="-122"/>
              </a:rPr>
              <a:t>；</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rgbClr val="C00000"/>
                </a:solidFill>
                <a:latin typeface="微软雅黑" panose="020b0503020204020204" charset="-122"/>
                <a:ea typeface="微软雅黑" panose="020b0503020204020204" charset="-122"/>
                <a:cs typeface="微软雅黑" panose="020b0503020204020204" charset="-122"/>
                <a:sym typeface="+mn-ea"/>
              </a:rPr>
              <a:t>“看”：</a:t>
            </a:r>
            <a:r>
              <a:rPr lang="en-US" altLang="zh-CN" u="sng">
                <a:latin typeface="微软雅黑" panose="020b0503020204020204" charset="-122"/>
                <a:ea typeface="微软雅黑" panose="020b0503020204020204" charset="-122"/>
                <a:cs typeface="微软雅黑" panose="020b0503020204020204" charset="-122"/>
                <a:sym typeface="+mn-ea"/>
              </a:rPr>
              <a:t>                                                                                                                                  </a:t>
            </a:r>
            <a:r>
              <a:rPr lang="zh-CN" altLang="en-US">
                <a:latin typeface="微软雅黑" panose="020b0503020204020204" charset="-122"/>
                <a:ea typeface="微软雅黑" panose="020b0503020204020204" charset="-122"/>
                <a:cs typeface="微软雅黑" panose="020b0503020204020204" charset="-122"/>
                <a:sym typeface="+mn-ea"/>
              </a:rPr>
              <a:t>。</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 name="文本框 6" title=""/>
          <p:cNvSpPr txBox="1"/>
          <p:nvPr/>
        </p:nvSpPr>
        <p:spPr>
          <a:xfrm>
            <a:off x="1261745" y="4097655"/>
            <a:ext cx="7138670" cy="506730"/>
          </a:xfrm>
          <a:prstGeom prst="rect">
            <a:avLst/>
          </a:prstGeom>
          <a:noFill/>
        </p:spPr>
        <p:txBody>
          <a:bodyPr wrap="square" rtlCol="0" anchor="t">
            <a:spAutoFit/>
          </a:bodyPr>
          <a:lstStyle/>
          <a:p>
            <a:pPr fontAlgn="auto">
              <a:lnSpc>
                <a:spcPct val="150000"/>
              </a:lnSpc>
            </a:pPr>
            <a:r>
              <a:rPr lang="zh-CN" altLang="en-US">
                <a:solidFill>
                  <a:srgbClr val="FF0000"/>
                </a:solidFill>
                <a:latin typeface="微软雅黑" panose="020b0503020204020204" charset="-122"/>
                <a:ea typeface="微软雅黑" panose="020b0503020204020204" charset="-122"/>
                <a:cs typeface="微软雅黑" panose="020b0503020204020204" charset="-122"/>
              </a:rPr>
              <a:t>把天平放在水平台面上，对于需要调节底座水平的天平，使底座水平</a:t>
            </a:r>
            <a:endParaRPr lang="zh-CN" altLang="en-US">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nvSpPr>
        <p:spPr>
          <a:xfrm>
            <a:off x="1261745" y="4538345"/>
            <a:ext cx="7138670" cy="506730"/>
          </a:xfrm>
          <a:prstGeom prst="rect">
            <a:avLst/>
          </a:prstGeom>
          <a:noFill/>
        </p:spPr>
        <p:txBody>
          <a:bodyPr wrap="square" rtlCol="0" anchor="t">
            <a:spAutoFit/>
          </a:bodyPr>
          <a:lstStyle/>
          <a:p>
            <a:pPr fontAlgn="auto">
              <a:lnSpc>
                <a:spcPct val="150000"/>
              </a:lnSpc>
            </a:pPr>
            <a:r>
              <a:rPr lang="zh-CN" altLang="en-US">
                <a:solidFill>
                  <a:srgbClr val="FF0000"/>
                </a:solidFill>
                <a:latin typeface="微软雅黑" panose="020b0503020204020204" charset="-122"/>
                <a:ea typeface="微软雅黑" panose="020b0503020204020204" charset="-122"/>
                <a:cs typeface="微软雅黑" panose="020b0503020204020204" charset="-122"/>
              </a:rPr>
              <a:t>把游码拨到标尺左端的零刻度线</a:t>
            </a:r>
            <a:endParaRPr lang="zh-CN" altLang="en-US">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nvSpPr>
        <p:spPr>
          <a:xfrm>
            <a:off x="1261745" y="4915535"/>
            <a:ext cx="7604125" cy="506730"/>
          </a:xfrm>
          <a:prstGeom prst="rect">
            <a:avLst/>
          </a:prstGeom>
          <a:noFill/>
        </p:spPr>
        <p:txBody>
          <a:bodyPr wrap="square" rtlCol="0" anchor="t">
            <a:spAutoFit/>
          </a:bodyPr>
          <a:lstStyle/>
          <a:p>
            <a:pPr fontAlgn="auto">
              <a:lnSpc>
                <a:spcPct val="150000"/>
              </a:lnSpc>
            </a:pPr>
            <a:r>
              <a:rPr lang="zh-CN" altLang="en-US">
                <a:solidFill>
                  <a:srgbClr val="FF0000"/>
                </a:solidFill>
                <a:latin typeface="微软雅黑" panose="020b0503020204020204" charset="-122"/>
                <a:ea typeface="微软雅黑" panose="020b0503020204020204" charset="-122"/>
                <a:cs typeface="微软雅黑" panose="020b0503020204020204" charset="-122"/>
              </a:rPr>
              <a:t>调节横梁两端的平衡螺母，使横梁平衡（指针指在分度盘中央的刻度线处）</a:t>
            </a:r>
            <a:endParaRPr lang="zh-CN" altLang="en-US">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nvSpPr>
        <p:spPr>
          <a:xfrm>
            <a:off x="1151255" y="5318125"/>
            <a:ext cx="7604125" cy="506730"/>
          </a:xfrm>
          <a:prstGeom prst="rect">
            <a:avLst/>
          </a:prstGeom>
          <a:noFill/>
        </p:spPr>
        <p:txBody>
          <a:bodyPr wrap="square" rtlCol="0" anchor="t">
            <a:spAutoFit/>
          </a:bodyPr>
          <a:lstStyle/>
          <a:p>
            <a:pPr fontAlgn="auto">
              <a:lnSpc>
                <a:spcPct val="150000"/>
              </a:lnSpc>
            </a:pPr>
            <a:r>
              <a:rPr lang="zh-CN" altLang="en-US">
                <a:solidFill>
                  <a:srgbClr val="FF0000"/>
                </a:solidFill>
                <a:latin typeface="微软雅黑" panose="020b0503020204020204" charset="-122"/>
                <a:ea typeface="微软雅黑" panose="020b0503020204020204" charset="-122"/>
                <a:cs typeface="微软雅黑" panose="020b0503020204020204" charset="-122"/>
              </a:rPr>
              <a:t>观察天平的称量（称量是天平能称的最大质量）和标尺的分度值（感量）</a:t>
            </a:r>
            <a:endParaRPr lang="zh-CN" altLang="en-US">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15" name="Picture 15"/>
          <p:cNvPicPr>
            <a:picLocks noChangeAspect="1"/>
          </p:cNvPicPr>
          <p:nvPr/>
        </p:nvPicPr>
        <p:blipFill>
          <a:blip r:embed="rId4"/>
          <a:stretch>
            <a:fillRect/>
          </a:stretch>
        </p:blipFill>
        <p:spPr>
          <a:xfrm flipH="1">
            <a:off x="10388600" y="121793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500"/>
                                        <p:tgtEl>
                                          <p:spTgt spid="22">
                                            <p:txEl>
                                              <p:pRg st="0" end="0"/>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2">
                                            <p:txEl>
                                              <p:pRg st="1" end="1"/>
                                            </p:txEl>
                                          </p:spTgt>
                                        </p:tgtEl>
                                        <p:attrNameLst>
                                          <p:attrName>style.visibility</p:attrName>
                                        </p:attrNameLst>
                                      </p:cBhvr>
                                      <p:to>
                                        <p:strVal val="visible"/>
                                      </p:to>
                                    </p:set>
                                    <p:animEffect transition="in" filter="wipe(left)">
                                      <p:cBhvr>
                                        <p:cTn id="46" dur="500"/>
                                        <p:tgtEl>
                                          <p:spTgt spid="22">
                                            <p:txEl>
                                              <p:pRg st="1" end="1"/>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2">
                                            <p:txEl>
                                              <p:pRg st="2" end="2"/>
                                            </p:txEl>
                                          </p:spTgt>
                                        </p:tgtEl>
                                        <p:attrNameLst>
                                          <p:attrName>style.visibility</p:attrName>
                                        </p:attrNameLst>
                                      </p:cBhvr>
                                      <p:to>
                                        <p:strVal val="visible"/>
                                      </p:to>
                                    </p:set>
                                    <p:animEffect transition="in" filter="wipe(left)">
                                      <p:cBhvr>
                                        <p:cTn id="51" dur="500"/>
                                        <p:tgtEl>
                                          <p:spTgt spid="22">
                                            <p:txEl>
                                              <p:pRg st="2" end="2"/>
                                            </p:txEl>
                                          </p:spTgt>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2">
                                            <p:txEl>
                                              <p:pRg st="3" end="3"/>
                                            </p:txEl>
                                          </p:spTgt>
                                        </p:tgtEl>
                                        <p:attrNameLst>
                                          <p:attrName>style.visibility</p:attrName>
                                        </p:attrNameLst>
                                      </p:cBhvr>
                                      <p:to>
                                        <p:strVal val="visible"/>
                                      </p:to>
                                    </p:set>
                                    <p:animEffect transition="in" filter="wipe(left)">
                                      <p:cBhvr>
                                        <p:cTn id="56" dur="500"/>
                                        <p:tgtEl>
                                          <p:spTgt spid="22">
                                            <p:txEl>
                                              <p:pRg st="3" end="3"/>
                                            </p:txEl>
                                          </p:spTgt>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7">
                                            <p:txEl>
                                              <p:pRg st="0" end="0"/>
                                            </p:txEl>
                                          </p:spTgt>
                                        </p:tgtEl>
                                        <p:attrNameLst>
                                          <p:attrName>style.visibility</p:attrName>
                                        </p:attrNameLst>
                                      </p:cBhvr>
                                      <p:to>
                                        <p:strVal val="visible"/>
                                      </p:to>
                                    </p:set>
                                    <p:animEffect transition="in" filter="wipe(left)">
                                      <p:cBhvr>
                                        <p:cTn id="61" dur="500"/>
                                        <p:tgtEl>
                                          <p:spTgt spid="7">
                                            <p:txEl>
                                              <p:pRg st="0" end="0"/>
                                            </p:txEl>
                                          </p:spTgt>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1">
                                            <p:txEl>
                                              <p:pRg st="0" end="0"/>
                                            </p:txEl>
                                          </p:spTgt>
                                        </p:tgtEl>
                                        <p:attrNameLst>
                                          <p:attrName>style.visibility</p:attrName>
                                        </p:attrNameLst>
                                      </p:cBhvr>
                                      <p:to>
                                        <p:strVal val="visible"/>
                                      </p:to>
                                    </p:set>
                                    <p:animEffect transition="in" filter="wipe(left)">
                                      <p:cBhvr>
                                        <p:cTn id="66" dur="500"/>
                                        <p:tgtEl>
                                          <p:spTgt spid="11">
                                            <p:txEl>
                                              <p:pRg st="0" end="0"/>
                                            </p:txEl>
                                          </p:spTgt>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3">
                                            <p:txEl>
                                              <p:pRg st="0" end="0"/>
                                            </p:txEl>
                                          </p:spTgt>
                                        </p:tgtEl>
                                        <p:attrNameLst>
                                          <p:attrName>style.visibility</p:attrName>
                                        </p:attrNameLst>
                                      </p:cBhvr>
                                      <p:to>
                                        <p:strVal val="visible"/>
                                      </p:to>
                                    </p:set>
                                    <p:animEffect transition="in" filter="wipe(left)">
                                      <p:cBhvr>
                                        <p:cTn id="71" dur="500"/>
                                        <p:tgtEl>
                                          <p:spTgt spid="13">
                                            <p:txEl>
                                              <p:pRg st="0" end="0"/>
                                            </p:txEl>
                                          </p:spTgt>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4">
                                            <p:txEl>
                                              <p:pRg st="0" end="0"/>
                                            </p:txEl>
                                          </p:spTgt>
                                        </p:tgtEl>
                                        <p:attrNameLst>
                                          <p:attrName>style.visibility</p:attrName>
                                        </p:attrNameLst>
                                      </p:cBhvr>
                                      <p:to>
                                        <p:strVal val="visible"/>
                                      </p:to>
                                    </p:set>
                                    <p:animEffect transition="in" filter="wipe(left)">
                                      <p:cBhvr>
                                        <p:cTn id="7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7" grpId="0" animBg="1"/>
      <p:bldP spid="18" grpId="0"/>
      <p:bldP spid="19" grpId="0"/>
      <p:bldP spid="20" grpId="0"/>
      <p:bldP spid="21"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三、天平的使用</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506730"/>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2.托盘天平的使用步骤</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1" title=""/>
          <p:cNvPicPr>
            <a:picLocks noChangeAspect="1"/>
          </p:cNvPicPr>
          <p:nvPr/>
        </p:nvPicPr>
        <p:blipFill>
          <a:blip r:embed="rId3"/>
          <a:stretch>
            <a:fillRect/>
          </a:stretch>
        </p:blipFill>
        <p:spPr>
          <a:xfrm>
            <a:off x="5428615" y="1148080"/>
            <a:ext cx="4789805" cy="2978150"/>
          </a:xfrm>
          <a:prstGeom prst="rect">
            <a:avLst/>
          </a:prstGeom>
        </p:spPr>
      </p:pic>
      <p:sp>
        <p:nvSpPr>
          <p:cNvPr id="10" name="右箭头标注 9" title=""/>
          <p:cNvSpPr/>
          <p:nvPr/>
        </p:nvSpPr>
        <p:spPr>
          <a:xfrm>
            <a:off x="292735" y="2428875"/>
            <a:ext cx="1713865" cy="1329055"/>
          </a:xfrm>
          <a:prstGeom prst="rightArrow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t>测量过程</a:t>
            </a:r>
            <a:endParaRPr lang="zh-CN" altLang="en-US" sz="2400"/>
          </a:p>
        </p:txBody>
      </p:sp>
      <p:sp>
        <p:nvSpPr>
          <p:cNvPr id="17" name="左大括号 16" title=""/>
          <p:cNvSpPr/>
          <p:nvPr/>
        </p:nvSpPr>
        <p:spPr>
          <a:xfrm>
            <a:off x="2089785" y="2177415"/>
            <a:ext cx="588010" cy="18059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文本框 17" title=""/>
          <p:cNvSpPr txBox="1"/>
          <p:nvPr/>
        </p:nvSpPr>
        <p:spPr>
          <a:xfrm>
            <a:off x="2687955" y="2032000"/>
            <a:ext cx="641350" cy="368300"/>
          </a:xfrm>
          <a:prstGeom prst="rect">
            <a:avLst/>
          </a:prstGeom>
          <a:noFill/>
        </p:spPr>
        <p:txBody>
          <a:bodyPr wrap="none" rtlCol="0">
            <a:spAutoFit/>
          </a:bodyPr>
          <a:lstStyle/>
          <a:p>
            <a:r>
              <a:rPr lang="zh-CN" altLang="en-US" b="1">
                <a:solidFill>
                  <a:srgbClr val="C00000"/>
                </a:solidFill>
                <a:latin typeface="华文宋体" panose="02010600040101010101" charset="-122"/>
                <a:ea typeface="华文宋体" panose="02010600040101010101" charset="-122"/>
              </a:rPr>
              <a:t>一测</a:t>
            </a:r>
            <a:endParaRPr lang="zh-CN" altLang="en-US" b="1">
              <a:solidFill>
                <a:srgbClr val="C00000"/>
              </a:solidFill>
              <a:latin typeface="华文宋体" panose="02010600040101010101" charset="-122"/>
              <a:ea typeface="华文宋体" panose="02010600040101010101" charset="-122"/>
            </a:endParaRPr>
          </a:p>
        </p:txBody>
      </p:sp>
      <p:sp>
        <p:nvSpPr>
          <p:cNvPr id="19" name="文本框 18" title=""/>
          <p:cNvSpPr txBox="1"/>
          <p:nvPr/>
        </p:nvSpPr>
        <p:spPr>
          <a:xfrm>
            <a:off x="2677795" y="2896235"/>
            <a:ext cx="641350" cy="368300"/>
          </a:xfrm>
          <a:prstGeom prst="rect">
            <a:avLst/>
          </a:prstGeom>
          <a:noFill/>
        </p:spPr>
        <p:txBody>
          <a:bodyPr wrap="none" rtlCol="0">
            <a:spAutoFit/>
          </a:bodyPr>
          <a:lstStyle/>
          <a:p>
            <a:r>
              <a:rPr lang="zh-CN" altLang="en-US" b="1">
                <a:solidFill>
                  <a:srgbClr val="C00000"/>
                </a:solidFill>
                <a:latin typeface="华文宋体" panose="02010600040101010101" charset="-122"/>
                <a:ea typeface="华文宋体" panose="02010600040101010101" charset="-122"/>
              </a:rPr>
              <a:t>二读</a:t>
            </a:r>
            <a:endParaRPr lang="zh-CN" altLang="en-US" b="1">
              <a:solidFill>
                <a:srgbClr val="C00000"/>
              </a:solidFill>
              <a:latin typeface="华文宋体" panose="02010600040101010101" charset="-122"/>
              <a:ea typeface="华文宋体" panose="02010600040101010101" charset="-122"/>
            </a:endParaRPr>
          </a:p>
        </p:txBody>
      </p:sp>
      <p:sp>
        <p:nvSpPr>
          <p:cNvPr id="20" name="文本框 19" title=""/>
          <p:cNvSpPr txBox="1"/>
          <p:nvPr/>
        </p:nvSpPr>
        <p:spPr>
          <a:xfrm>
            <a:off x="2687955" y="3767455"/>
            <a:ext cx="641350" cy="368300"/>
          </a:xfrm>
          <a:prstGeom prst="rect">
            <a:avLst/>
          </a:prstGeom>
          <a:noFill/>
        </p:spPr>
        <p:txBody>
          <a:bodyPr wrap="none" rtlCol="0">
            <a:spAutoFit/>
          </a:bodyPr>
          <a:lstStyle/>
          <a:p>
            <a:r>
              <a:rPr lang="zh-CN" altLang="en-US" b="1">
                <a:solidFill>
                  <a:srgbClr val="C00000"/>
                </a:solidFill>
                <a:latin typeface="华文宋体" panose="02010600040101010101" charset="-122"/>
                <a:ea typeface="华文宋体" panose="02010600040101010101" charset="-122"/>
              </a:rPr>
              <a:t>三收</a:t>
            </a:r>
            <a:endParaRPr lang="zh-CN" altLang="en-US" b="1">
              <a:solidFill>
                <a:srgbClr val="C00000"/>
              </a:solidFill>
              <a:latin typeface="华文宋体" panose="02010600040101010101" charset="-122"/>
              <a:ea typeface="华文宋体" panose="02010600040101010101" charset="-122"/>
            </a:endParaRPr>
          </a:p>
        </p:txBody>
      </p:sp>
      <p:sp>
        <p:nvSpPr>
          <p:cNvPr id="22" name="文本框 21" title=""/>
          <p:cNvSpPr txBox="1"/>
          <p:nvPr/>
        </p:nvSpPr>
        <p:spPr>
          <a:xfrm>
            <a:off x="292735" y="4161155"/>
            <a:ext cx="11703050" cy="1337945"/>
          </a:xfrm>
          <a:prstGeom prst="rect">
            <a:avLst/>
          </a:prstGeom>
          <a:noFill/>
        </p:spPr>
        <p:txBody>
          <a:bodyPr wrap="square" rtlCol="0" anchor="t">
            <a:spAutoFit/>
          </a:bodyPr>
          <a:lstStyle/>
          <a:p>
            <a:pPr fontAlgn="auto">
              <a:lnSpc>
                <a:spcPct val="150000"/>
              </a:lnSpc>
            </a:pPr>
            <a:r>
              <a:rPr lang="en-US" altLang="zh-CN">
                <a:solidFill>
                  <a:srgbClr val="C00000"/>
                </a:solidFill>
                <a:latin typeface="微软雅黑" panose="020b0503020204020204" charset="-122"/>
                <a:ea typeface="微软雅黑" panose="020b0503020204020204" charset="-122"/>
                <a:cs typeface="微软雅黑" panose="020b0503020204020204" charset="-122"/>
              </a:rPr>
              <a:t>“</a:t>
            </a:r>
            <a:r>
              <a:rPr lang="zh-CN" altLang="en-US">
                <a:solidFill>
                  <a:srgbClr val="C00000"/>
                </a:solidFill>
                <a:latin typeface="微软雅黑" panose="020b0503020204020204" charset="-122"/>
                <a:ea typeface="微软雅黑" panose="020b0503020204020204" charset="-122"/>
                <a:cs typeface="微软雅黑" panose="020b0503020204020204" charset="-122"/>
              </a:rPr>
              <a:t>测</a:t>
            </a:r>
            <a:r>
              <a:rPr lang="en-US" altLang="zh-CN">
                <a:solidFill>
                  <a:srgbClr val="C00000"/>
                </a:solidFill>
                <a:latin typeface="微软雅黑" panose="020b0503020204020204" charset="-122"/>
                <a:ea typeface="微软雅黑" panose="020b0503020204020204" charset="-122"/>
                <a:cs typeface="微软雅黑" panose="020b0503020204020204" charset="-122"/>
              </a:rPr>
              <a:t>”</a:t>
            </a:r>
            <a:r>
              <a:rPr lang="zh-CN" altLang="en-US">
                <a:solidFill>
                  <a:srgbClr val="C00000"/>
                </a:solidFill>
                <a:latin typeface="微软雅黑" panose="020b0503020204020204" charset="-122"/>
                <a:ea typeface="微软雅黑" panose="020b0503020204020204" charset="-122"/>
                <a:cs typeface="微软雅黑" panose="020b0503020204020204" charset="-122"/>
              </a:rPr>
              <a:t>：</a:t>
            </a:r>
            <a:r>
              <a:rPr lang="en-US" altLang="zh-CN" u="sng">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rgbClr val="C00000"/>
                </a:solidFill>
                <a:latin typeface="微软雅黑" panose="020b0503020204020204" charset="-122"/>
                <a:ea typeface="微软雅黑" panose="020b0503020204020204" charset="-122"/>
                <a:cs typeface="微软雅黑" panose="020b0503020204020204" charset="-122"/>
              </a:rPr>
              <a:t>“读”：</a:t>
            </a:r>
            <a:r>
              <a:rPr lang="en-US" altLang="zh-CN" u="sng">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rgbClr val="C00000"/>
                </a:solidFill>
                <a:latin typeface="微软雅黑" panose="020b0503020204020204" charset="-122"/>
                <a:ea typeface="微软雅黑" panose="020b0503020204020204" charset="-122"/>
                <a:cs typeface="微软雅黑" panose="020b0503020204020204" charset="-122"/>
              </a:rPr>
              <a:t>“收”：</a:t>
            </a:r>
            <a:r>
              <a:rPr lang="en-US" altLang="zh-CN"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a:solidFill>
                  <a:schemeClr val="tx1"/>
                </a:solidFill>
                <a:latin typeface="微软雅黑" panose="020b0503020204020204" charset="-122"/>
                <a:ea typeface="微软雅黑" panose="020b0503020204020204" charset="-122"/>
                <a:cs typeface="微软雅黑" panose="020b0503020204020204" charset="-122"/>
              </a:rPr>
              <a:t>。</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 name="文本框 6" title=""/>
          <p:cNvSpPr txBox="1"/>
          <p:nvPr/>
        </p:nvSpPr>
        <p:spPr>
          <a:xfrm>
            <a:off x="1291590" y="4057650"/>
            <a:ext cx="7138670" cy="506730"/>
          </a:xfrm>
          <a:prstGeom prst="rect">
            <a:avLst/>
          </a:prstGeom>
          <a:noFill/>
        </p:spPr>
        <p:txBody>
          <a:bodyPr wrap="square" rtlCol="0" anchor="t">
            <a:spAutoFit/>
          </a:bodyPr>
          <a:lstStyle/>
          <a:p>
            <a:pPr fontAlgn="auto">
              <a:lnSpc>
                <a:spcPct val="150000"/>
              </a:lnSpc>
            </a:pPr>
            <a:r>
              <a:rPr lang="zh-CN" altLang="en-US">
                <a:solidFill>
                  <a:srgbClr val="FF0000"/>
                </a:solidFill>
                <a:latin typeface="微软雅黑" panose="020b0503020204020204" charset="-122"/>
                <a:ea typeface="微软雅黑" panose="020b0503020204020204" charset="-122"/>
                <a:cs typeface="微软雅黑" panose="020b0503020204020204" charset="-122"/>
              </a:rPr>
              <a:t>按</a:t>
            </a:r>
            <a:r>
              <a:rPr lang="en-US" altLang="zh-CN">
                <a:solidFill>
                  <a:srgbClr val="FF0000"/>
                </a:solidFill>
                <a:latin typeface="微软雅黑" panose="020b0503020204020204" charset="-122"/>
                <a:ea typeface="微软雅黑" panose="020b0503020204020204" charset="-122"/>
                <a:cs typeface="微软雅黑" panose="020b0503020204020204" charset="-122"/>
              </a:rPr>
              <a:t>“</a:t>
            </a:r>
            <a:r>
              <a:rPr lang="zh-CN" altLang="en-US">
                <a:solidFill>
                  <a:srgbClr val="FF0000"/>
                </a:solidFill>
                <a:latin typeface="微软雅黑" panose="020b0503020204020204" charset="-122"/>
                <a:ea typeface="微软雅黑" panose="020b0503020204020204" charset="-122"/>
                <a:cs typeface="微软雅黑" panose="020b0503020204020204" charset="-122"/>
              </a:rPr>
              <a:t>左物右码</a:t>
            </a:r>
            <a:r>
              <a:rPr lang="en-US" altLang="zh-CN">
                <a:solidFill>
                  <a:srgbClr val="FF0000"/>
                </a:solidFill>
                <a:latin typeface="微软雅黑" panose="020b0503020204020204" charset="-122"/>
                <a:ea typeface="微软雅黑" panose="020b0503020204020204" charset="-122"/>
                <a:cs typeface="微软雅黑" panose="020b0503020204020204" charset="-122"/>
              </a:rPr>
              <a:t>”</a:t>
            </a:r>
            <a:r>
              <a:rPr lang="zh-CN" altLang="en-US">
                <a:solidFill>
                  <a:srgbClr val="FF0000"/>
                </a:solidFill>
                <a:latin typeface="微软雅黑" panose="020b0503020204020204" charset="-122"/>
                <a:ea typeface="微软雅黑" panose="020b0503020204020204" charset="-122"/>
                <a:cs typeface="微软雅黑" panose="020b0503020204020204" charset="-122"/>
              </a:rPr>
              <a:t>，</a:t>
            </a:r>
            <a:r>
              <a:rPr lang="en-US" altLang="zh-CN">
                <a:solidFill>
                  <a:srgbClr val="FF0000"/>
                </a:solidFill>
                <a:latin typeface="微软雅黑" panose="020b0503020204020204" charset="-122"/>
                <a:ea typeface="微软雅黑" panose="020b0503020204020204" charset="-122"/>
                <a:cs typeface="微软雅黑" panose="020b0503020204020204" charset="-122"/>
              </a:rPr>
              <a:t>“</a:t>
            </a:r>
            <a:r>
              <a:rPr lang="zh-CN" altLang="en-US">
                <a:solidFill>
                  <a:srgbClr val="FF0000"/>
                </a:solidFill>
                <a:latin typeface="微软雅黑" panose="020b0503020204020204" charset="-122"/>
                <a:ea typeface="微软雅黑" panose="020b0503020204020204" charset="-122"/>
                <a:cs typeface="微软雅黑" panose="020b0503020204020204" charset="-122"/>
              </a:rPr>
              <a:t>先大后小</a:t>
            </a:r>
            <a:r>
              <a:rPr lang="en-US" altLang="zh-CN">
                <a:solidFill>
                  <a:srgbClr val="FF0000"/>
                </a:solidFill>
                <a:latin typeface="微软雅黑" panose="020b0503020204020204" charset="-122"/>
                <a:ea typeface="微软雅黑" panose="020b0503020204020204" charset="-122"/>
                <a:cs typeface="微软雅黑" panose="020b0503020204020204" charset="-122"/>
              </a:rPr>
              <a:t>”</a:t>
            </a:r>
            <a:r>
              <a:rPr lang="zh-CN" altLang="en-US">
                <a:solidFill>
                  <a:srgbClr val="FF0000"/>
                </a:solidFill>
                <a:latin typeface="微软雅黑" panose="020b0503020204020204" charset="-122"/>
                <a:ea typeface="微软雅黑" panose="020b0503020204020204" charset="-122"/>
                <a:cs typeface="微软雅黑" panose="020b0503020204020204" charset="-122"/>
              </a:rPr>
              <a:t>，</a:t>
            </a:r>
            <a:r>
              <a:rPr lang="en-US" altLang="zh-CN">
                <a:solidFill>
                  <a:srgbClr val="FF0000"/>
                </a:solidFill>
                <a:latin typeface="微软雅黑" panose="020b0503020204020204" charset="-122"/>
                <a:ea typeface="微软雅黑" panose="020b0503020204020204" charset="-122"/>
                <a:cs typeface="微软雅黑" panose="020b0503020204020204" charset="-122"/>
              </a:rPr>
              <a:t>“</a:t>
            </a:r>
            <a:r>
              <a:rPr lang="zh-CN" altLang="en-US">
                <a:solidFill>
                  <a:srgbClr val="FF0000"/>
                </a:solidFill>
                <a:latin typeface="微软雅黑" panose="020b0503020204020204" charset="-122"/>
                <a:ea typeface="微软雅黑" panose="020b0503020204020204" charset="-122"/>
                <a:cs typeface="微软雅黑" panose="020b0503020204020204" charset="-122"/>
              </a:rPr>
              <a:t>移动游码</a:t>
            </a:r>
            <a:r>
              <a:rPr lang="en-US" altLang="zh-CN">
                <a:solidFill>
                  <a:srgbClr val="FF0000"/>
                </a:solidFill>
                <a:latin typeface="微软雅黑" panose="020b0503020204020204" charset="-122"/>
                <a:ea typeface="微软雅黑" panose="020b0503020204020204" charset="-122"/>
                <a:cs typeface="微软雅黑" panose="020b0503020204020204" charset="-122"/>
              </a:rPr>
              <a:t>”</a:t>
            </a:r>
            <a:r>
              <a:rPr lang="zh-CN" altLang="en-US">
                <a:solidFill>
                  <a:srgbClr val="FF0000"/>
                </a:solidFill>
                <a:latin typeface="微软雅黑" panose="020b0503020204020204" charset="-122"/>
                <a:ea typeface="微软雅黑" panose="020b0503020204020204" charset="-122"/>
                <a:cs typeface="微软雅黑" panose="020b0503020204020204" charset="-122"/>
              </a:rPr>
              <a:t>顺序测量</a:t>
            </a:r>
            <a:endParaRPr lang="zh-CN" altLang="en-US">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nvSpPr>
        <p:spPr>
          <a:xfrm>
            <a:off x="1291590" y="4494530"/>
            <a:ext cx="7138670" cy="506730"/>
          </a:xfrm>
          <a:prstGeom prst="rect">
            <a:avLst/>
          </a:prstGeom>
          <a:noFill/>
        </p:spPr>
        <p:txBody>
          <a:bodyPr wrap="square" rtlCol="0" anchor="t">
            <a:spAutoFit/>
          </a:bodyPr>
          <a:lstStyle/>
          <a:p>
            <a:pPr fontAlgn="auto">
              <a:lnSpc>
                <a:spcPct val="150000"/>
              </a:lnSpc>
            </a:pPr>
            <a:r>
              <a:rPr lang="zh-CN">
                <a:solidFill>
                  <a:srgbClr val="FF0000"/>
                </a:solidFill>
                <a:latin typeface="微软雅黑" panose="020b0503020204020204" charset="-122"/>
                <a:ea typeface="微软雅黑" panose="020b0503020204020204" charset="-122"/>
                <a:cs typeface="微软雅黑" panose="020b0503020204020204" charset="-122"/>
              </a:rPr>
              <a:t>被测物体质量</a:t>
            </a:r>
            <a:r>
              <a:rPr lang="en-US" altLang="zh-CN">
                <a:solidFill>
                  <a:srgbClr val="FF0000"/>
                </a:solidFill>
                <a:latin typeface="微软雅黑" panose="020b0503020204020204" charset="-122"/>
                <a:ea typeface="微软雅黑" panose="020b0503020204020204" charset="-122"/>
                <a:cs typeface="微软雅黑" panose="020b0503020204020204" charset="-122"/>
              </a:rPr>
              <a:t>=</a:t>
            </a:r>
            <a:r>
              <a:rPr>
                <a:solidFill>
                  <a:srgbClr val="FF0000"/>
                </a:solidFill>
                <a:latin typeface="微软雅黑" panose="020b0503020204020204" charset="-122"/>
                <a:ea typeface="微软雅黑" panose="020b0503020204020204" charset="-122"/>
                <a:cs typeface="微软雅黑" panose="020b0503020204020204" charset="-122"/>
              </a:rPr>
              <a:t>右盘砝码的总质量</a:t>
            </a:r>
            <a:r>
              <a:rPr lang="en-US">
                <a:solidFill>
                  <a:srgbClr val="FF0000"/>
                </a:solidFill>
                <a:latin typeface="微软雅黑" panose="020b0503020204020204" charset="-122"/>
                <a:ea typeface="微软雅黑" panose="020b0503020204020204" charset="-122"/>
                <a:cs typeface="微软雅黑" panose="020b0503020204020204" charset="-122"/>
              </a:rPr>
              <a:t>+</a:t>
            </a:r>
            <a:r>
              <a:rPr>
                <a:solidFill>
                  <a:srgbClr val="FF0000"/>
                </a:solidFill>
                <a:latin typeface="微软雅黑" panose="020b0503020204020204" charset="-122"/>
                <a:ea typeface="微软雅黑" panose="020b0503020204020204" charset="-122"/>
                <a:cs typeface="微软雅黑" panose="020b0503020204020204" charset="-122"/>
              </a:rPr>
              <a:t>游码示数</a:t>
            </a:r>
            <a:endParaRPr>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nvSpPr>
        <p:spPr>
          <a:xfrm>
            <a:off x="1291590" y="4892675"/>
            <a:ext cx="7138670" cy="506730"/>
          </a:xfrm>
          <a:prstGeom prst="rect">
            <a:avLst/>
          </a:prstGeom>
          <a:noFill/>
        </p:spPr>
        <p:txBody>
          <a:bodyPr wrap="square" rtlCol="0" anchor="t">
            <a:spAutoFit/>
          </a:bodyPr>
          <a:lstStyle/>
          <a:p>
            <a:pPr fontAlgn="auto">
              <a:lnSpc>
                <a:spcPct val="150000"/>
              </a:lnSpc>
            </a:pPr>
            <a:r>
              <a:rPr>
                <a:solidFill>
                  <a:srgbClr val="FF0000"/>
                </a:solidFill>
                <a:latin typeface="微软雅黑" panose="020b0503020204020204" charset="-122"/>
                <a:ea typeface="微软雅黑" panose="020b0503020204020204" charset="-122"/>
                <a:cs typeface="微软雅黑" panose="020b0503020204020204" charset="-122"/>
              </a:rPr>
              <a:t>用镊子把砝码放回砝码盒中，把</a:t>
            </a:r>
            <a:r>
              <a:rPr lang="zh-CN">
                <a:solidFill>
                  <a:srgbClr val="FF0000"/>
                </a:solidFill>
                <a:latin typeface="微软雅黑" panose="020b0503020204020204" charset="-122"/>
                <a:ea typeface="微软雅黑" panose="020b0503020204020204" charset="-122"/>
                <a:cs typeface="微软雅黑" panose="020b0503020204020204" charset="-122"/>
              </a:rPr>
              <a:t>游码</a:t>
            </a:r>
            <a:r>
              <a:rPr>
                <a:solidFill>
                  <a:srgbClr val="FF0000"/>
                </a:solidFill>
                <a:latin typeface="微软雅黑" panose="020b0503020204020204" charset="-122"/>
                <a:ea typeface="微软雅黑" panose="020b0503020204020204" charset="-122"/>
                <a:cs typeface="微软雅黑" panose="020b0503020204020204" charset="-122"/>
              </a:rPr>
              <a:t>拨回标尺左端的零刻度线处</a:t>
            </a:r>
            <a:endParaRPr>
              <a:solidFill>
                <a:srgbClr val="FF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nodeType="clickPar">
                      <p:stCondLst>
                        <p:cond delay="indefinite"/>
                        <p:cond evt="onBegin" delay="0">
                          <p:tn val="34"/>
                        </p:cond>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wipe(left)">
                                      <p:cBhvr>
                                        <p:cTn id="39" dur="500"/>
                                        <p:tgtEl>
                                          <p:spTgt spid="22">
                                            <p:txEl>
                                              <p:pRg st="0" end="0"/>
                                            </p:txEl>
                                          </p:spTgt>
                                        </p:tgtEl>
                                      </p:cBhvr>
                                    </p:animEffect>
                                  </p:childTnLst>
                                </p:cTn>
                              </p:par>
                            </p:childTnLst>
                          </p:cTn>
                        </p:par>
                      </p:childTnLst>
                    </p:cTn>
                  </p:par>
                  <p:par>
                    <p:cTn id="40" fill="hold" nodeType="clickPar">
                      <p:stCondLst>
                        <p:cond delay="indefinite"/>
                        <p:cond evt="onBegin" delay="0">
                          <p:tn val="39"/>
                        </p:cond>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2">
                                            <p:txEl>
                                              <p:pRg st="1" end="1"/>
                                            </p:txEl>
                                          </p:spTgt>
                                        </p:tgtEl>
                                        <p:attrNameLst>
                                          <p:attrName>style.visibility</p:attrName>
                                        </p:attrNameLst>
                                      </p:cBhvr>
                                      <p:to>
                                        <p:strVal val="visible"/>
                                      </p:to>
                                    </p:set>
                                    <p:animEffect transition="in" filter="wipe(left)">
                                      <p:cBhvr>
                                        <p:cTn id="44" dur="500"/>
                                        <p:tgtEl>
                                          <p:spTgt spid="22">
                                            <p:txEl>
                                              <p:pRg st="1" end="1"/>
                                            </p:txEl>
                                          </p:spTgt>
                                        </p:tgtEl>
                                      </p:cBhvr>
                                    </p:animEffect>
                                  </p:childTnLst>
                                </p:cTn>
                              </p:par>
                            </p:childTnLst>
                          </p:cTn>
                        </p:par>
                      </p:childTnLst>
                    </p:cTn>
                  </p:par>
                  <p:par>
                    <p:cTn id="45" fill="hold" nodeType="clickPar">
                      <p:stCondLst>
                        <p:cond delay="indefinite"/>
                        <p:cond evt="onBegin" delay="0">
                          <p:tn val="44"/>
                        </p:cond>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2">
                                            <p:txEl>
                                              <p:pRg st="2" end="2"/>
                                            </p:txEl>
                                          </p:spTgt>
                                        </p:tgtEl>
                                        <p:attrNameLst>
                                          <p:attrName>style.visibility</p:attrName>
                                        </p:attrNameLst>
                                      </p:cBhvr>
                                      <p:to>
                                        <p:strVal val="visible"/>
                                      </p:to>
                                    </p:set>
                                    <p:animEffect transition="in" filter="wipe(left)">
                                      <p:cBhvr>
                                        <p:cTn id="49" dur="500"/>
                                        <p:tgtEl>
                                          <p:spTgt spid="22">
                                            <p:txEl>
                                              <p:pRg st="2" end="2"/>
                                            </p:txEl>
                                          </p:spTgt>
                                        </p:tgtEl>
                                      </p:cBhvr>
                                    </p:animEffect>
                                  </p:childTnLst>
                                </p:cTn>
                              </p:par>
                            </p:childTnLst>
                          </p:cTn>
                        </p:par>
                      </p:childTnLst>
                    </p:cTn>
                  </p:par>
                  <p:par>
                    <p:cTn id="50" fill="hold" nodeType="clickPar">
                      <p:stCondLst>
                        <p:cond delay="indefinite"/>
                        <p:cond evt="onBegin" delay="0">
                          <p:tn val="49"/>
                        </p:cond>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7">
                                            <p:txEl>
                                              <p:pRg st="0" end="0"/>
                                            </p:txEl>
                                          </p:spTgt>
                                        </p:tgtEl>
                                        <p:attrNameLst>
                                          <p:attrName>style.visibility</p:attrName>
                                        </p:attrNameLst>
                                      </p:cBhvr>
                                      <p:to>
                                        <p:strVal val="visible"/>
                                      </p:to>
                                    </p:set>
                                    <p:animEffect transition="in" filter="wipe(left)">
                                      <p:cBhvr>
                                        <p:cTn id="54" dur="500"/>
                                        <p:tgtEl>
                                          <p:spTgt spid="7">
                                            <p:txEl>
                                              <p:pRg st="0" end="0"/>
                                            </p:txEl>
                                          </p:spTgt>
                                        </p:tgtEl>
                                      </p:cBhvr>
                                    </p:animEffect>
                                  </p:childTnLst>
                                </p:cTn>
                              </p:par>
                            </p:childTnLst>
                          </p:cTn>
                        </p:par>
                      </p:childTnLst>
                    </p:cTn>
                  </p:par>
                  <p:par>
                    <p:cTn id="55" fill="hold" nodeType="clickPar">
                      <p:stCondLst>
                        <p:cond delay="indefinite"/>
                        <p:cond evt="onBegin" delay="0">
                          <p:tn val="54"/>
                        </p:cond>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1">
                                            <p:txEl>
                                              <p:pRg st="0" end="0"/>
                                            </p:txEl>
                                          </p:spTgt>
                                        </p:tgtEl>
                                        <p:attrNameLst>
                                          <p:attrName>style.visibility</p:attrName>
                                        </p:attrNameLst>
                                      </p:cBhvr>
                                      <p:to>
                                        <p:strVal val="visible"/>
                                      </p:to>
                                    </p:set>
                                    <p:animEffect transition="in" filter="wipe(left)">
                                      <p:cBhvr>
                                        <p:cTn id="59" dur="500"/>
                                        <p:tgtEl>
                                          <p:spTgt spid="11">
                                            <p:txEl>
                                              <p:pRg st="0" end="0"/>
                                            </p:txEl>
                                          </p:spTgt>
                                        </p:tgtEl>
                                      </p:cBhvr>
                                    </p:animEffect>
                                  </p:childTnLst>
                                </p:cTn>
                              </p:par>
                            </p:childTnLst>
                          </p:cTn>
                        </p:par>
                      </p:childTnLst>
                    </p:cTn>
                  </p:par>
                  <p:par>
                    <p:cTn id="60" fill="hold" nodeType="clickPar">
                      <p:stCondLst>
                        <p:cond delay="indefinite"/>
                        <p:cond evt="onBegin" delay="0">
                          <p:tn val="59"/>
                        </p:cond>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3">
                                            <p:txEl>
                                              <p:pRg st="0" end="0"/>
                                            </p:txEl>
                                          </p:spTgt>
                                        </p:tgtEl>
                                        <p:attrNameLst>
                                          <p:attrName>style.visibility</p:attrName>
                                        </p:attrNameLst>
                                      </p:cBhvr>
                                      <p:to>
                                        <p:strVal val="visible"/>
                                      </p:to>
                                    </p:set>
                                    <p:animEffect transition="in" filter="wipe(left)">
                                      <p:cBhvr>
                                        <p:cTn id="6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7" grpId="0" animBg="1"/>
      <p:bldP spid="18" grpId="0"/>
      <p:bldP spid="19" grpId="0"/>
      <p:bldP spid="20"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三、天平的使用</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4661535"/>
          </a:xfrm>
          <a:prstGeom prst="rect">
            <a:avLst/>
          </a:prstGeom>
          <a:noFill/>
        </p:spPr>
        <p:txBody>
          <a:bodyPr wrap="square" rtlCol="0" anchor="t">
            <a:spAutoFit/>
          </a:bodyPr>
          <a:lstStyle/>
          <a:p>
            <a:pPr fontAlgn="auto">
              <a:lnSpc>
                <a:spcPct val="150000"/>
              </a:lnSpc>
            </a:pPr>
            <a:r>
              <a:rPr lang="zh-CN" altLang="en-US">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特别提醒：</a:t>
            </a:r>
            <a:r>
              <a:rPr lang="zh-CN" altLang="en-US" b="1">
                <a:solidFill>
                  <a:schemeClr val="tx1"/>
                </a:solidFill>
                <a:latin typeface="微软雅黑" panose="020b0503020204020204" charset="-122"/>
                <a:ea typeface="微软雅黑" panose="020b0503020204020204" charset="-122"/>
                <a:cs typeface="微软雅黑" panose="020b0503020204020204" charset="-122"/>
              </a:rPr>
              <a:t>天平使用时的注意事项</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a:t>
            </a:r>
            <a:r>
              <a:rPr lang="en-US" altLang="zh-CN">
                <a:solidFill>
                  <a:schemeClr val="tx1"/>
                </a:solidFill>
                <a:latin typeface="微软雅黑" panose="020b0503020204020204" charset="-122"/>
                <a:ea typeface="微软雅黑" panose="020b0503020204020204" charset="-122"/>
                <a:cs typeface="微软雅黑" panose="020b0503020204020204" charset="-122"/>
              </a:rPr>
              <a:t>1</a:t>
            </a:r>
            <a:r>
              <a:rPr lang="zh-CN" altLang="en-US">
                <a:solidFill>
                  <a:schemeClr val="tx1"/>
                </a:solidFill>
                <a:latin typeface="微软雅黑" panose="020b0503020204020204" charset="-122"/>
                <a:ea typeface="微软雅黑" panose="020b0503020204020204" charset="-122"/>
                <a:cs typeface="微软雅黑" panose="020b0503020204020204" charset="-122"/>
              </a:rPr>
              <a:t>）每个天平都有自己的称量和感量，也就是它能称的最大质量和最小质量，被测物体的质量超过称量和感量时，均不能直接称量。</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a:t>
            </a:r>
            <a:r>
              <a:rPr lang="en-US" altLang="zh-CN">
                <a:solidFill>
                  <a:schemeClr val="tx1"/>
                </a:solidFill>
                <a:latin typeface="微软雅黑" panose="020b0503020204020204" charset="-122"/>
                <a:ea typeface="微软雅黑" panose="020b0503020204020204" charset="-122"/>
                <a:cs typeface="微软雅黑" panose="020b0503020204020204" charset="-122"/>
              </a:rPr>
              <a:t>2</a:t>
            </a:r>
            <a:r>
              <a:rPr lang="zh-CN" altLang="en-US">
                <a:solidFill>
                  <a:schemeClr val="tx1"/>
                </a:solidFill>
                <a:latin typeface="微软雅黑" panose="020b0503020204020204" charset="-122"/>
                <a:ea typeface="微软雅黑" panose="020b0503020204020204" charset="-122"/>
                <a:cs typeface="微软雅黑" panose="020b0503020204020204" charset="-122"/>
              </a:rPr>
              <a:t>）天平和砝码应保持干燥、清洁，向右盘中加减砝码盒移动游码时都有用镊子，不能用手直接接触砝码盒游码，不能把砝码弄湿、弄脏，以避免砝码、游码因锈蚀、磨损而使其质量发生变化，造成测量不准确的现象。</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a:t>
            </a:r>
            <a:r>
              <a:rPr lang="en-US" altLang="zh-CN">
                <a:solidFill>
                  <a:schemeClr val="tx1"/>
                </a:solidFill>
                <a:latin typeface="微软雅黑" panose="020b0503020204020204" charset="-122"/>
                <a:ea typeface="微软雅黑" panose="020b0503020204020204" charset="-122"/>
                <a:cs typeface="微软雅黑" panose="020b0503020204020204" charset="-122"/>
              </a:rPr>
              <a:t>3</a:t>
            </a:r>
            <a:r>
              <a:rPr lang="zh-CN" altLang="en-US">
                <a:solidFill>
                  <a:schemeClr val="tx1"/>
                </a:solidFill>
                <a:latin typeface="微软雅黑" panose="020b0503020204020204" charset="-122"/>
                <a:ea typeface="微软雅黑" panose="020b0503020204020204" charset="-122"/>
                <a:cs typeface="微软雅黑" panose="020b0503020204020204" charset="-122"/>
              </a:rPr>
              <a:t>）潮湿的物体和化学药品会污染图片托盘，所以不能直接将其放到天平的托盘中，应盛放在其他容器中测量。注意此时测出的是待测物体和容器的总质量。</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a:t>
            </a:r>
            <a:r>
              <a:rPr lang="en-US" altLang="zh-CN">
                <a:solidFill>
                  <a:schemeClr val="tx1"/>
                </a:solidFill>
                <a:latin typeface="微软雅黑" panose="020b0503020204020204" charset="-122"/>
                <a:ea typeface="微软雅黑" panose="020b0503020204020204" charset="-122"/>
                <a:cs typeface="微软雅黑" panose="020b0503020204020204" charset="-122"/>
              </a:rPr>
              <a:t>4</a:t>
            </a:r>
            <a:r>
              <a:rPr lang="zh-CN" altLang="en-US">
                <a:solidFill>
                  <a:schemeClr val="tx1"/>
                </a:solidFill>
                <a:latin typeface="微软雅黑" panose="020b0503020204020204" charset="-122"/>
                <a:ea typeface="微软雅黑" panose="020b0503020204020204" charset="-122"/>
                <a:cs typeface="微软雅黑" panose="020b0503020204020204" charset="-122"/>
              </a:rPr>
              <a:t>）为保护天平不被损坏，加减砝码时要轻拿轻放。</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a:t>
            </a:r>
            <a:r>
              <a:rPr lang="en-US" altLang="zh-CN">
                <a:solidFill>
                  <a:schemeClr val="tx1"/>
                </a:solidFill>
                <a:latin typeface="微软雅黑" panose="020b0503020204020204" charset="-122"/>
                <a:ea typeface="微软雅黑" panose="020b0503020204020204" charset="-122"/>
                <a:cs typeface="微软雅黑" panose="020b0503020204020204" charset="-122"/>
              </a:rPr>
              <a:t>5</a:t>
            </a:r>
            <a:r>
              <a:rPr lang="zh-CN" altLang="en-US">
                <a:solidFill>
                  <a:schemeClr val="tx1"/>
                </a:solidFill>
                <a:latin typeface="微软雅黑" panose="020b0503020204020204" charset="-122"/>
                <a:ea typeface="微软雅黑" panose="020b0503020204020204" charset="-122"/>
                <a:cs typeface="微软雅黑" panose="020b0503020204020204" charset="-122"/>
              </a:rPr>
              <a:t>）已调节好的天平如果移动了位置，需重新调节平衡后方可测量。</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a:t>
            </a:r>
            <a:r>
              <a:rPr lang="en-US" altLang="zh-CN">
                <a:solidFill>
                  <a:schemeClr val="tx1"/>
                </a:solidFill>
                <a:latin typeface="微软雅黑" panose="020b0503020204020204" charset="-122"/>
                <a:ea typeface="微软雅黑" panose="020b0503020204020204" charset="-122"/>
                <a:cs typeface="微软雅黑" panose="020b0503020204020204" charset="-122"/>
              </a:rPr>
              <a:t>6</a:t>
            </a:r>
            <a:r>
              <a:rPr lang="zh-CN" altLang="en-US">
                <a:solidFill>
                  <a:schemeClr val="tx1"/>
                </a:solidFill>
                <a:latin typeface="微软雅黑" panose="020b0503020204020204" charset="-122"/>
                <a:ea typeface="微软雅黑" panose="020b0503020204020204" charset="-122"/>
                <a:cs typeface="微软雅黑" panose="020b0503020204020204" charset="-122"/>
              </a:rPr>
              <a:t>）天平平衡后，两个托盘不能互换位置，否则要重新调节平衡。</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a:t>
            </a:r>
            <a:r>
              <a:rPr lang="en-US" altLang="zh-CN">
                <a:solidFill>
                  <a:schemeClr val="tx1"/>
                </a:solidFill>
                <a:latin typeface="微软雅黑" panose="020b0503020204020204" charset="-122"/>
                <a:ea typeface="微软雅黑" panose="020b0503020204020204" charset="-122"/>
                <a:cs typeface="微软雅黑" panose="020b0503020204020204" charset="-122"/>
              </a:rPr>
              <a:t>7</a:t>
            </a:r>
            <a:r>
              <a:rPr lang="zh-CN" altLang="en-US">
                <a:solidFill>
                  <a:schemeClr val="tx1"/>
                </a:solidFill>
                <a:latin typeface="微软雅黑" panose="020b0503020204020204" charset="-122"/>
                <a:ea typeface="微软雅黑" panose="020b0503020204020204" charset="-122"/>
                <a:cs typeface="微软雅黑" panose="020b0503020204020204" charset="-122"/>
              </a:rPr>
              <a:t>）判断天平是否平衡，不一定要等到指针静止下来，也可以通过观察指针左右摆动的幅度是否相等来确定。</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wipe(left)">
                                      <p:cBhvr>
                                        <p:cTn id="35" dur="500"/>
                                        <p:tgtEl>
                                          <p:spTgt spid="6">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wipe(left)">
                                      <p:cBhvr>
                                        <p:cTn id="40" dur="500"/>
                                        <p:tgtEl>
                                          <p:spTgt spid="6">
                                            <p:txEl>
                                              <p:pRg st="5" end="5"/>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wipe(left)">
                                      <p:cBhvr>
                                        <p:cTn id="45" dur="500"/>
                                        <p:tgtEl>
                                          <p:spTgt spid="6">
                                            <p:txEl>
                                              <p:pRg st="6" end="6"/>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xEl>
                                              <p:pRg st="7" end="7"/>
                                            </p:txEl>
                                          </p:spTgt>
                                        </p:tgtEl>
                                        <p:attrNameLst>
                                          <p:attrName>style.visibility</p:attrName>
                                        </p:attrNameLst>
                                      </p:cBhvr>
                                      <p:to>
                                        <p:strVal val="visible"/>
                                      </p:to>
                                    </p:set>
                                    <p:animEffect transition="in" filter="wipe(left)">
                                      <p:cBhvr>
                                        <p:cTn id="5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三、天平的使用</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2168525"/>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3.天平的非正常使用</a:t>
            </a:r>
            <a:endParaRPr>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（1）游码未归零：使用游码未归零就调平的天平测量物体质量时，相当于在右盘中已放上一个与游码初始示数相同的小砝码，因此物体的实际质量等于砝码质量和最后游码示数之和减去初始游码示数。</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（2）物、码放反：天平的等量关系为：m</a:t>
            </a:r>
            <a:r>
              <a:rPr baseline="-25000">
                <a:latin typeface="微软雅黑" panose="020b0503020204020204" charset="-122"/>
                <a:ea typeface="微软雅黑" panose="020b0503020204020204" charset="-122"/>
                <a:cs typeface="微软雅黑" panose="020b0503020204020204" charset="-122"/>
              </a:rPr>
              <a:t>左</a:t>
            </a:r>
            <a:r>
              <a:rPr>
                <a:latin typeface="微软雅黑" panose="020b0503020204020204" charset="-122"/>
                <a:ea typeface="微软雅黑" panose="020b0503020204020204" charset="-122"/>
                <a:cs typeface="微软雅黑" panose="020b0503020204020204" charset="-122"/>
              </a:rPr>
              <a:t>=m</a:t>
            </a:r>
            <a:r>
              <a:rPr baseline="-25000">
                <a:latin typeface="微软雅黑" panose="020b0503020204020204" charset="-122"/>
                <a:ea typeface="微软雅黑" panose="020b0503020204020204" charset="-122"/>
                <a:cs typeface="微软雅黑" panose="020b0503020204020204" charset="-122"/>
              </a:rPr>
              <a:t>右</a:t>
            </a:r>
            <a:r>
              <a:rPr>
                <a:latin typeface="微软雅黑" panose="020b0503020204020204" charset="-122"/>
                <a:ea typeface="微软雅黑" panose="020b0503020204020204" charset="-122"/>
                <a:cs typeface="微软雅黑" panose="020b0503020204020204" charset="-122"/>
              </a:rPr>
              <a:t>+m</a:t>
            </a:r>
            <a:r>
              <a:rPr baseline="-25000">
                <a:latin typeface="微软雅黑" panose="020b0503020204020204" charset="-122"/>
                <a:ea typeface="微软雅黑" panose="020b0503020204020204" charset="-122"/>
                <a:cs typeface="微软雅黑" panose="020b0503020204020204" charset="-122"/>
              </a:rPr>
              <a:t>游</a:t>
            </a:r>
            <a:r>
              <a:rPr>
                <a:latin typeface="微软雅黑" panose="020b0503020204020204" charset="-122"/>
                <a:ea typeface="微软雅黑" panose="020b0503020204020204" charset="-122"/>
                <a:cs typeface="微软雅黑" panose="020b0503020204020204" charset="-122"/>
              </a:rPr>
              <a:t>，当错误地“左码右物”放置时，天平的等量关系为：m</a:t>
            </a:r>
            <a:r>
              <a:rPr baseline="-25000">
                <a:latin typeface="微软雅黑" panose="020b0503020204020204" charset="-122"/>
                <a:ea typeface="微软雅黑" panose="020b0503020204020204" charset="-122"/>
                <a:cs typeface="微软雅黑" panose="020b0503020204020204" charset="-122"/>
              </a:rPr>
              <a:t>码</a:t>
            </a:r>
            <a:r>
              <a:rPr>
                <a:latin typeface="微软雅黑" panose="020b0503020204020204" charset="-122"/>
                <a:ea typeface="微软雅黑" panose="020b0503020204020204" charset="-122"/>
                <a:cs typeface="微软雅黑" panose="020b0503020204020204" charset="-122"/>
              </a:rPr>
              <a:t>=m</a:t>
            </a:r>
            <a:r>
              <a:rPr baseline="-25000">
                <a:latin typeface="微软雅黑" panose="020b0503020204020204" charset="-122"/>
                <a:ea typeface="微软雅黑" panose="020b0503020204020204" charset="-122"/>
                <a:cs typeface="微软雅黑" panose="020b0503020204020204" charset="-122"/>
              </a:rPr>
              <a:t>物</a:t>
            </a:r>
            <a:r>
              <a:rPr>
                <a:latin typeface="微软雅黑" panose="020b0503020204020204" charset="-122"/>
                <a:ea typeface="微软雅黑" panose="020b0503020204020204" charset="-122"/>
                <a:cs typeface="微软雅黑" panose="020b0503020204020204" charset="-122"/>
              </a:rPr>
              <a:t>+m</a:t>
            </a:r>
            <a:r>
              <a:rPr baseline="-25000">
                <a:latin typeface="微软雅黑" panose="020b0503020204020204" charset="-122"/>
                <a:ea typeface="微软雅黑" panose="020b0503020204020204" charset="-122"/>
                <a:cs typeface="微软雅黑" panose="020b0503020204020204" charset="-122"/>
              </a:rPr>
              <a:t>游</a:t>
            </a:r>
            <a:r>
              <a:rPr>
                <a:latin typeface="微软雅黑" panose="020b0503020204020204" charset="-122"/>
                <a:ea typeface="微软雅黑" panose="020b0503020204020204" charset="-122"/>
                <a:cs typeface="微软雅黑" panose="020b0503020204020204" charset="-122"/>
              </a:rPr>
              <a:t>，则物体质量等于砝码质量减去游码示数，即m</a:t>
            </a:r>
            <a:r>
              <a:rPr baseline="-25000">
                <a:latin typeface="微软雅黑" panose="020b0503020204020204" charset="-122"/>
                <a:ea typeface="微软雅黑" panose="020b0503020204020204" charset="-122"/>
                <a:cs typeface="微软雅黑" panose="020b0503020204020204" charset="-122"/>
              </a:rPr>
              <a:t>物</a:t>
            </a:r>
            <a:r>
              <a:rPr>
                <a:latin typeface="微软雅黑" panose="020b0503020204020204" charset="-122"/>
                <a:ea typeface="微软雅黑" panose="020b0503020204020204" charset="-122"/>
                <a:cs typeface="微软雅黑" panose="020b0503020204020204" charset="-122"/>
              </a:rPr>
              <a:t>=m</a:t>
            </a:r>
            <a:r>
              <a:rPr baseline="-25000">
                <a:latin typeface="微软雅黑" panose="020b0503020204020204" charset="-122"/>
                <a:ea typeface="微软雅黑" panose="020b0503020204020204" charset="-122"/>
                <a:cs typeface="微软雅黑" panose="020b0503020204020204" charset="-122"/>
              </a:rPr>
              <a:t>码</a:t>
            </a:r>
            <a:r>
              <a:rPr lang="en-US">
                <a:latin typeface="微软雅黑" panose="020b0503020204020204" charset="-122"/>
                <a:ea typeface="微软雅黑" panose="020b0503020204020204" charset="-122"/>
                <a:cs typeface="微软雅黑" panose="020b0503020204020204" charset="-122"/>
              </a:rPr>
              <a:t>-</a:t>
            </a:r>
            <a:r>
              <a:rPr>
                <a:latin typeface="微软雅黑" panose="020b0503020204020204" charset="-122"/>
                <a:ea typeface="微软雅黑" panose="020b0503020204020204" charset="-122"/>
                <a:cs typeface="微软雅黑" panose="020b0503020204020204" charset="-122"/>
              </a:rPr>
              <a:t>m</a:t>
            </a:r>
            <a:r>
              <a:rPr baseline="-25000">
                <a:latin typeface="微软雅黑" panose="020b0503020204020204" charset="-122"/>
                <a:ea typeface="微软雅黑" panose="020b0503020204020204" charset="-122"/>
                <a:cs typeface="微软雅黑" panose="020b0503020204020204" charset="-122"/>
              </a:rPr>
              <a:t>游</a:t>
            </a:r>
            <a:r>
              <a:rPr>
                <a:latin typeface="微软雅黑" panose="020b0503020204020204" charset="-122"/>
                <a:ea typeface="微软雅黑" panose="020b0503020204020204" charset="-122"/>
                <a:cs typeface="微软雅黑" panose="020b0503020204020204" charset="-122"/>
              </a:rPr>
              <a:t>。</a:t>
            </a:r>
            <a:endParaRPr>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nvSpPr>
        <p:spPr>
          <a:xfrm>
            <a:off x="244475" y="3461385"/>
            <a:ext cx="11703050" cy="3415030"/>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4.物体质量的特殊测量方法</a:t>
            </a:r>
            <a:endParaRPr>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积累法（测多算少法）测微小物体的质量：当被测物体的质量很小时，如一枚大头针等，我们无法利用天平直接测量单个物体质量，此时可以利用测多算少的方法测出一定数量物体的总质量，再除以物体的数量得到一个物体的质量。</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（2）取样法（测少算多法）测较大物体的质量：测量较大物体质量时，如果物体的材质相同可以采用取样法。如测量已知总长度为l总的铜线的质量m</a:t>
            </a:r>
            <a:r>
              <a:rPr baseline="-25000">
                <a:latin typeface="微软雅黑" panose="020b0503020204020204" charset="-122"/>
                <a:ea typeface="微软雅黑" panose="020b0503020204020204" charset="-122"/>
                <a:cs typeface="微软雅黑" panose="020b0503020204020204" charset="-122"/>
              </a:rPr>
              <a:t>总</a:t>
            </a:r>
            <a:r>
              <a:rPr>
                <a:latin typeface="微软雅黑" panose="020b0503020204020204" charset="-122"/>
                <a:ea typeface="微软雅黑" panose="020b0503020204020204" charset="-122"/>
                <a:cs typeface="微软雅黑" panose="020b0503020204020204" charset="-122"/>
              </a:rPr>
              <a:t>时，若铜线的质量太大而无法用太平直接测量，可以先测量出其中一小段铜线的质量m，再测出这一小段铜线的长度l，根据这一段铜线的长度和铜线的总长度之间的比例关系计算铜线的总质量，即：</a:t>
            </a:r>
            <a:endParaRPr>
              <a:latin typeface="微软雅黑" panose="020b0503020204020204" charset="-122"/>
              <a:ea typeface="微软雅黑" panose="020b0503020204020204" charset="-122"/>
              <a:cs typeface="微软雅黑" panose="020b0503020204020204" charset="-122"/>
            </a:endParaRPr>
          </a:p>
        </p:txBody>
      </p:sp>
      <p:graphicFrame>
        <p:nvGraphicFramePr>
          <p:cNvPr id="7" name="Object 568" title=""/>
          <p:cNvGraphicFramePr>
            <a:graphicFrameLocks noChangeAspect="1"/>
          </p:cNvGraphicFramePr>
          <p:nvPr/>
        </p:nvGraphicFramePr>
        <p:xfrm>
          <a:off x="1257300" y="6502400"/>
          <a:ext cx="609600" cy="355600"/>
        </p:xfrm>
        <a:graphic>
          <a:graphicData uri="http://schemas.openxmlformats.org/presentationml/2006/ole">
            <mc:AlternateContent>
              <mc:Choice xmlns:v="urn:schemas-microsoft-com:vml" Requires="v">
                <p:oleObj spid="_x0000_s1038" r:id="rId3" imgW="609600" imgH="355600" progId="Equation.KSEE3">
                  <p:embed/>
                </p:oleObj>
              </mc:Choice>
              <mc:Fallback>
                <p:oleObj r:id="rId3" imgW="609600" imgH="355600" progId="Equation.KSEE3">
                  <p:embed/>
                  <p:pic>
                    <p:nvPicPr>
                      <p:cNvPr id="0" name="OLE substitute image"/>
                      <p:cNvPicPr/>
                      <p:nvPr/>
                    </p:nvPicPr>
                    <p:blipFill>
                      <a:blip r:embed="rId4"/>
                      <a:stretch>
                        <a:fillRect/>
                      </a:stretch>
                    </p:blipFill>
                    <p:spPr>
                      <a:xfrm>
                        <a:off x="1257300" y="6502400"/>
                        <a:ext cx="609600" cy="355600"/>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wipe(left)">
                                      <p:cBhvr>
                                        <p:cTn id="30" dur="500"/>
                                        <p:tgtEl>
                                          <p:spTgt spid="2">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wipe(left)">
                                      <p:cBhvr>
                                        <p:cTn id="35" dur="500"/>
                                        <p:tgtEl>
                                          <p:spTgt spid="2">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wipe(left)">
                                      <p:cBhvr>
                                        <p:cTn id="40" dur="500"/>
                                        <p:tgtEl>
                                          <p:spTgt spid="2">
                                            <p:txEl>
                                              <p:pRg st="2" end="2"/>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840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四、质量是物体的基本属性</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2" name="表格 1" title=""/>
          <p:cNvGraphicFramePr>
            <a:graphicFrameLocks noGrp="1"/>
          </p:cNvGraphicFramePr>
          <p:nvPr/>
        </p:nvGraphicFramePr>
        <p:xfrm>
          <a:off x="437515" y="1628140"/>
          <a:ext cx="11432540" cy="2202180"/>
        </p:xfrm>
        <a:graphic>
          <a:graphicData uri="http://schemas.openxmlformats.org/drawingml/2006/table">
            <a:tbl>
              <a:tblPr firstRow="1" bandRow="1">
                <a:tableStyleId>{5940675A-B579-460E-94D1-54222C63F5DA}</a:tableStyleId>
              </a:tblPr>
              <a:tblGrid>
                <a:gridCol w="3586480"/>
                <a:gridCol w="4751070"/>
                <a:gridCol w="3094990"/>
              </a:tblGrid>
              <a:tr h="367030">
                <a:tc>
                  <a:txBody>
                    <a:bodyPr vert="horz" wrap="square"/>
                    <a:lstStyle/>
                    <a:p>
                      <a:pPr indent="0" algn="ctr" fontAlgn="auto">
                        <a:lnSpc>
                          <a:spcPct val="150000"/>
                        </a:lnSpc>
                        <a:buNone/>
                      </a:pPr>
                      <a:r>
                        <a:rPr lang="en-US" sz="1800" b="1">
                          <a:latin typeface="微软雅黑" panose="020b0503020204020204" charset="-122"/>
                          <a:ea typeface="微软雅黑" panose="020b0503020204020204" charset="-122"/>
                          <a:cs typeface="宋体" panose="02010600030101010101" pitchFamily="2" charset="-122"/>
                        </a:rPr>
                        <a:t>现象</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fontAlgn="auto">
                        <a:lnSpc>
                          <a:spcPct val="150000"/>
                        </a:lnSpc>
                        <a:buNone/>
                      </a:pPr>
                      <a:r>
                        <a:rPr lang="en-US" sz="1800" b="1">
                          <a:latin typeface="微软雅黑" panose="020b0503020204020204" charset="-122"/>
                          <a:ea typeface="微软雅黑" panose="020b0503020204020204" charset="-122"/>
                          <a:cs typeface="宋体" panose="02010600030101010101" pitchFamily="2" charset="-122"/>
                        </a:rPr>
                        <a:t>现象分析</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fontAlgn="auto">
                        <a:lnSpc>
                          <a:spcPct val="150000"/>
                        </a:lnSpc>
                        <a:buNone/>
                      </a:pPr>
                      <a:r>
                        <a:rPr lang="en-US" sz="1800" b="1">
                          <a:latin typeface="微软雅黑" panose="020b0503020204020204" charset="-122"/>
                          <a:ea typeface="微软雅黑" panose="020b0503020204020204" charset="-122"/>
                          <a:cs typeface="宋体" panose="02010600030101010101" pitchFamily="2" charset="-122"/>
                        </a:rPr>
                        <a:t>探究归纳</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734060">
                <a:tc>
                  <a:txBody>
                    <a:bodyPr vert="horz" wrap="square"/>
                    <a:lstStyle/>
                    <a:p>
                      <a:pPr indent="0" fontAlgn="auto">
                        <a:lnSpc>
                          <a:spcPct val="150000"/>
                        </a:lnSpc>
                        <a:buNone/>
                      </a:pPr>
                      <a:r>
                        <a:rPr lang="en-US" sz="1800" b="0">
                          <a:latin typeface="微软雅黑" panose="020b0503020204020204" charset="-122"/>
                          <a:ea typeface="微软雅黑" panose="020b0503020204020204" charset="-122"/>
                          <a:cs typeface="宋体" panose="02010600030101010101" pitchFamily="2" charset="-122"/>
                        </a:rPr>
                        <a:t>一块橡皮泥，被捏成各种动物形状</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800" b="0">
                          <a:latin typeface="微软雅黑" panose="020b0503020204020204" charset="-122"/>
                          <a:ea typeface="微软雅黑" panose="020b0503020204020204" charset="-122"/>
                          <a:cs typeface="宋体" panose="02010600030101010101" pitchFamily="2" charset="-122"/>
                        </a:rPr>
                        <a:t>物体的形状发生了变化，但物体的质量没有变化</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vert="horz" wrap="square"/>
                    <a:lstStyle/>
                    <a:p>
                      <a:pPr indent="0" fontAlgn="auto">
                        <a:lnSpc>
                          <a:spcPct val="150000"/>
                        </a:lnSpc>
                        <a:buNone/>
                      </a:pPr>
                      <a:r>
                        <a:rPr lang="en-US" sz="1800" b="0">
                          <a:latin typeface="微软雅黑" panose="020b0503020204020204" charset="-122"/>
                          <a:ea typeface="微软雅黑" panose="020b0503020204020204" charset="-122"/>
                          <a:cs typeface="宋体" panose="02010600030101010101" pitchFamily="2" charset="-122"/>
                        </a:rPr>
                        <a:t>质量时物体本身的一种属性，它不随物体的形状、状态和所处的空间位置的变化而变化</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34060">
                <a:tc>
                  <a:txBody>
                    <a:bodyPr vert="horz" wrap="square"/>
                    <a:lstStyle/>
                    <a:p>
                      <a:pPr indent="0" algn="ctr" fontAlgn="auto">
                        <a:lnSpc>
                          <a:spcPct val="150000"/>
                        </a:lnSpc>
                        <a:buNone/>
                      </a:pPr>
                      <a:r>
                        <a:rPr lang="en-US" sz="1800" b="0">
                          <a:latin typeface="微软雅黑" panose="020b0503020204020204" charset="-122"/>
                          <a:ea typeface="微软雅黑" panose="020b0503020204020204" charset="-122"/>
                          <a:cs typeface="宋体" panose="02010600030101010101" pitchFamily="2" charset="-122"/>
                        </a:rPr>
                        <a:t>一杯水结成冰，把铁块放入炼钢炉熔化成铁水</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fontAlgn="auto">
                        <a:lnSpc>
                          <a:spcPct val="150000"/>
                        </a:lnSpc>
                        <a:buNone/>
                      </a:pPr>
                      <a:r>
                        <a:rPr lang="en-US" sz="1800" b="0">
                          <a:latin typeface="微软雅黑" panose="020b0503020204020204" charset="-122"/>
                          <a:ea typeface="微软雅黑" panose="020b0503020204020204" charset="-122"/>
                          <a:cs typeface="宋体" panose="02010600030101010101" pitchFamily="2" charset="-122"/>
                        </a:rPr>
                        <a:t>物体的状态发生了变化，但质量没变</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r>
              <a:tr h="367030">
                <a:tc>
                  <a:txBody>
                    <a:bodyPr vert="horz" wrap="square"/>
                    <a:lstStyle/>
                    <a:p>
                      <a:pPr indent="0" fontAlgn="auto">
                        <a:lnSpc>
                          <a:spcPct val="150000"/>
                        </a:lnSpc>
                        <a:buNone/>
                      </a:pPr>
                      <a:r>
                        <a:rPr lang="en-US" sz="1800" b="0">
                          <a:latin typeface="微软雅黑" panose="020b0503020204020204" charset="-122"/>
                          <a:ea typeface="微软雅黑" panose="020b0503020204020204" charset="-122"/>
                          <a:cs typeface="宋体" panose="02010600030101010101" pitchFamily="2" charset="-122"/>
                        </a:rPr>
                        <a:t>把小铁块从南极拿到北极</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800" b="0">
                          <a:latin typeface="微软雅黑" panose="020b0503020204020204" charset="-122"/>
                          <a:ea typeface="微软雅黑" panose="020b0503020204020204" charset="-122"/>
                          <a:cs typeface="宋体" panose="02010600030101010101" pitchFamily="2" charset="-122"/>
                        </a:rPr>
                        <a:t>物体在空间位置发生了变化，但物体质量没变</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bl>
          </a:graphicData>
        </a:graphic>
      </p:graphicFrame>
      <p:pic>
        <p:nvPicPr>
          <p:cNvPr id="23"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6647" y="4164182"/>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title=""/>
          <p:cNvSpPr/>
          <p:nvPr/>
        </p:nvSpPr>
        <p:spPr>
          <a:xfrm>
            <a:off x="257175" y="4638040"/>
            <a:ext cx="11716385" cy="922020"/>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形状指物体弯曲、拉伸、压缩等，并不是指物体被削去一部分或增加一部分。如将钢锭压成钢板，其质量不变；而将钢锭锉成钢球，质量会减小。</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451675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质量与质量的估测</a:t>
            </a:r>
            <a:endParaRPr lang="zh-CN" sz="2400" b="1">
              <a:solidFill>
                <a:srgbClr val="0070C0"/>
              </a:solidFill>
              <a:latin typeface="微软雅黑" panose="020b0503020204020204" charset="-122"/>
              <a:ea typeface="微软雅黑" panose="020b0503020204020204" charset="-122"/>
            </a:endParaRPr>
          </a:p>
        </p:txBody>
      </p:sp>
      <p:pic>
        <p:nvPicPr>
          <p:cNvPr id="2" name="图片 1" title=""/>
          <p:cNvPicPr>
            <a:picLocks noChangeAspect="1"/>
          </p:cNvPicPr>
          <p:nvPr/>
        </p:nvPicPr>
        <p:blipFill>
          <a:blip r:embed="rId4"/>
          <a:stretch>
            <a:fillRect/>
          </a:stretch>
        </p:blipFill>
        <p:spPr>
          <a:xfrm>
            <a:off x="475329" y="1418708"/>
            <a:ext cx="2013585" cy="483870"/>
          </a:xfrm>
          <a:prstGeom prst="rect">
            <a:avLst/>
          </a:prstGeom>
        </p:spPr>
      </p:pic>
      <p:sp>
        <p:nvSpPr>
          <p:cNvPr id="6" name="文本框 5" title=""/>
          <p:cNvSpPr txBox="1"/>
          <p:nvPr/>
        </p:nvSpPr>
        <p:spPr>
          <a:xfrm>
            <a:off x="374679" y="1902477"/>
            <a:ext cx="11734800" cy="1476375"/>
          </a:xfrm>
          <a:prstGeom prst="rect">
            <a:avLst/>
          </a:prstGeom>
          <a:noFill/>
        </p:spPr>
        <p:txBody>
          <a:bodyPr wrap="square" rtlCol="0" anchor="t">
            <a:spAutoFit/>
          </a:bodyPr>
          <a:lstStyle/>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质量的估测：（1）了解身边常见物体的质量；（2）将不熟悉的单位换算成熟悉的单位，然后再判断是否合理。</a:t>
            </a:r>
            <a:endParaRPr lang="zh-CN" altLang="en-US"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质量是物体的基本属性：质量是物体的基本属性，物体质量与物体的形状、状态和空间位置无关。</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451675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质量与质量的估测</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nvSpPr>
        <p:spPr>
          <a:xfrm>
            <a:off x="292735" y="1331595"/>
            <a:ext cx="3175000"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【例1】</a:t>
            </a:r>
            <a:r>
              <a:rPr sz="1600" b="1">
                <a:latin typeface="微软雅黑" panose="020b0503020204020204" charset="-122"/>
                <a:ea typeface="微软雅黑" panose="020b0503020204020204" charset="-122"/>
                <a:cs typeface="微软雅黑" panose="020b0503020204020204" charset="-122"/>
              </a:rPr>
              <a:t>（2023·广州）</a:t>
            </a:r>
            <a:r>
              <a:rPr sz="1600">
                <a:latin typeface="微软雅黑" panose="020b0503020204020204" charset="-122"/>
                <a:ea typeface="微软雅黑" panose="020b0503020204020204" charset="-122"/>
                <a:cs typeface="微软雅黑" panose="020b0503020204020204" charset="-122"/>
              </a:rPr>
              <a:t>“掬手为升”是我国古代的计量方法之一，掬即为双手捧。如图，人双手捧起的米质量约为（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3g	B. 300g</a:t>
            </a:r>
            <a:endParaRPr lang="en-US"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30kg</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 300kg</a:t>
            </a:r>
            <a:endParaRPr sz="1600">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nvSpPr>
        <p:spPr>
          <a:xfrm>
            <a:off x="6021070" y="1331595"/>
            <a:ext cx="5973445"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下列关于质量的说法中正确的是（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A．水结成冰后质量变大了</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B．1kg的棉花比1kg的铁块质量小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C．将铁块压成铁饼，质量减小了</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D．物理书在北京和上海的质量是一样的</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00003" title=""/>
          <p:cNvPicPr>
            <a:picLocks noChangeAspect="1"/>
          </p:cNvPicPr>
          <p:nvPr/>
        </p:nvPicPr>
        <p:blipFill>
          <a:blip r:embed="rId4"/>
          <a:stretch>
            <a:fillRect/>
          </a:stretch>
        </p:blipFill>
        <p:spPr>
          <a:xfrm>
            <a:off x="3467735" y="1875790"/>
            <a:ext cx="1852930" cy="1393190"/>
          </a:xfrm>
          <a:prstGeom prst="rect">
            <a:avLst/>
          </a:prstGeom>
          <a:noFill/>
          <a:ln w="9525">
            <a:noFill/>
          </a:ln>
        </p:spPr>
      </p:pic>
      <p:cxnSp>
        <p:nvCxnSpPr>
          <p:cNvPr id="25" name="直接连接符 24" title=""/>
          <p:cNvCxnSpPr/>
          <p:nvPr/>
        </p:nvCxnSpPr>
        <p:spPr>
          <a:xfrm flipH="1">
            <a:off x="5542915" y="1331595"/>
            <a:ext cx="0" cy="553021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30" name="直接连接符 29" title=""/>
          <p:cNvCxnSpPr/>
          <p:nvPr/>
        </p:nvCxnSpPr>
        <p:spPr>
          <a:xfrm>
            <a:off x="0" y="3788410"/>
            <a:ext cx="1217104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nvSpPr>
        <p:spPr>
          <a:xfrm>
            <a:off x="292735" y="3938270"/>
            <a:ext cx="5027930"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（2023·河北）</a:t>
            </a:r>
            <a:r>
              <a:rPr sz="1600">
                <a:latin typeface="微软雅黑" panose="020b0503020204020204" charset="-122"/>
                <a:ea typeface="微软雅黑" panose="020b0503020204020204" charset="-122"/>
                <a:cs typeface="微软雅黑" panose="020b0503020204020204" charset="-122"/>
              </a:rPr>
              <a:t>对中学生体育运动相关数据的估测，符合实际的是（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立定跳远的跳跃距离约为2m</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一个篮球的质量约为100g</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800m比赛后体温约为45℃</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100m跑的成绩约为8s</a:t>
            </a:r>
            <a:endParaRPr sz="1600">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nvSpPr>
        <p:spPr>
          <a:xfrm>
            <a:off x="6021070" y="4034790"/>
            <a:ext cx="5974080"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“玉兔”月球车的质量为140kg，合______t。从地球到月球上，月球车的质量______（选填“变大”“变小”或“不变”）。</a:t>
            </a:r>
            <a:endParaRPr sz="1600">
              <a:latin typeface="微软雅黑" panose="020b0503020204020204" charset="-122"/>
              <a:ea typeface="微软雅黑" panose="020b0503020204020204" charset="-122"/>
              <a:cs typeface="微软雅黑" panose="020b0503020204020204" charset="-122"/>
            </a:endParaRPr>
          </a:p>
        </p:txBody>
      </p:sp>
      <p:sp>
        <p:nvSpPr>
          <p:cNvPr id="43" name="圆角矩形标注 42" title=""/>
          <p:cNvSpPr/>
          <p:nvPr/>
        </p:nvSpPr>
        <p:spPr>
          <a:xfrm>
            <a:off x="292735" y="1331595"/>
            <a:ext cx="3173730" cy="837565"/>
          </a:xfrm>
          <a:prstGeom prst="wedgeRoundRectCallout">
            <a:avLst>
              <a:gd name="adj1" fmla="val 46338"/>
              <a:gd name="adj2" fmla="val 920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a:latin typeface="微软雅黑" panose="020b0503020204020204" charset="-122"/>
                <a:ea typeface="微软雅黑" panose="020b0503020204020204" charset="-122"/>
              </a:rPr>
              <a:t>一个鸡蛋质量约为50g，人双手捧起的米质量约为6个鸡蛋重，即300g</a:t>
            </a:r>
            <a:endParaRPr sz="1600">
              <a:latin typeface="微软雅黑" panose="020b0503020204020204" charset="-122"/>
              <a:ea typeface="微软雅黑" panose="020b0503020204020204" charset="-122"/>
            </a:endParaRPr>
          </a:p>
        </p:txBody>
      </p:sp>
      <p:sp>
        <p:nvSpPr>
          <p:cNvPr id="14" name="文本框 13" title=""/>
          <p:cNvSpPr txBox="1"/>
          <p:nvPr/>
        </p:nvSpPr>
        <p:spPr>
          <a:xfrm>
            <a:off x="2030095" y="2512695"/>
            <a:ext cx="34226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B</a:t>
            </a:r>
            <a:endParaRPr lang="en-US" altLang="zh-CN" sz="2000">
              <a:solidFill>
                <a:srgbClr val="FF0000"/>
              </a:solidFill>
              <a:latin typeface="微软雅黑" panose="020b0503020204020204" charset="-122"/>
              <a:ea typeface="微软雅黑" panose="020b0503020204020204" charset="-122"/>
            </a:endParaRPr>
          </a:p>
        </p:txBody>
      </p:sp>
      <p:sp>
        <p:nvSpPr>
          <p:cNvPr id="15" name="圆角矩形标注 14" title=""/>
          <p:cNvSpPr/>
          <p:nvPr/>
        </p:nvSpPr>
        <p:spPr>
          <a:xfrm>
            <a:off x="5631180" y="1026160"/>
            <a:ext cx="5290820" cy="456565"/>
          </a:xfrm>
          <a:prstGeom prst="wedgeRoundRectCallout">
            <a:avLst>
              <a:gd name="adj1" fmla="val -30916"/>
              <a:gd name="adj2" fmla="val 1319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sz="1600">
                <a:latin typeface="微软雅黑" panose="020b0503020204020204" charset="-122"/>
                <a:ea typeface="微软雅黑" panose="020b0503020204020204" charset="-122"/>
              </a:rPr>
              <a:t>水结成冰，状态发生变化，但所含物质的多少没有变化</a:t>
            </a:r>
            <a:endParaRPr sz="1600">
              <a:latin typeface="微软雅黑" panose="020b0503020204020204" charset="-122"/>
              <a:ea typeface="微软雅黑" panose="020b0503020204020204" charset="-122"/>
            </a:endParaRPr>
          </a:p>
        </p:txBody>
      </p:sp>
      <p:sp>
        <p:nvSpPr>
          <p:cNvPr id="41" name="圆角矩形标注 40" title=""/>
          <p:cNvSpPr/>
          <p:nvPr/>
        </p:nvSpPr>
        <p:spPr>
          <a:xfrm>
            <a:off x="5765165" y="3255010"/>
            <a:ext cx="4338955" cy="533400"/>
          </a:xfrm>
          <a:prstGeom prst="wedgeRoundRectCallout">
            <a:avLst>
              <a:gd name="adj1" fmla="val -25984"/>
              <a:gd name="adj2" fmla="val -195000"/>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sz="1600">
                <a:latin typeface="微软雅黑" panose="020b0503020204020204" charset="-122"/>
                <a:ea typeface="微软雅黑" panose="020b0503020204020204" charset="-122"/>
              </a:rPr>
              <a:t>1kg的棉花和1kg的铁块质量是相等的</a:t>
            </a:r>
            <a:endParaRPr sz="1600">
              <a:latin typeface="微软雅黑" panose="020b0503020204020204" charset="-122"/>
              <a:ea typeface="微软雅黑" panose="020b0503020204020204" charset="-122"/>
            </a:endParaRPr>
          </a:p>
        </p:txBody>
      </p:sp>
      <p:sp>
        <p:nvSpPr>
          <p:cNvPr id="16" name="圆角矩形标注 15" title=""/>
          <p:cNvSpPr/>
          <p:nvPr/>
        </p:nvSpPr>
        <p:spPr>
          <a:xfrm>
            <a:off x="5765165" y="3255010"/>
            <a:ext cx="4561840" cy="533400"/>
          </a:xfrm>
          <a:prstGeom prst="wedgeRoundRectCallout">
            <a:avLst>
              <a:gd name="adj1" fmla="val -32655"/>
              <a:gd name="adj2" fmla="val -130357"/>
              <a:gd name="adj3" fmla="val 16667"/>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sz="1600">
                <a:latin typeface="微软雅黑" panose="020b0503020204020204" charset="-122"/>
                <a:ea typeface="微软雅黑" panose="020b0503020204020204" charset="-122"/>
              </a:rPr>
              <a:t>将铁块压成铁饼，所含物质的多少没有发生变化</a:t>
            </a:r>
            <a:endParaRPr sz="1600">
              <a:latin typeface="微软雅黑" panose="020b0503020204020204" charset="-122"/>
              <a:ea typeface="微软雅黑" panose="020b0503020204020204" charset="-122"/>
            </a:endParaRPr>
          </a:p>
        </p:txBody>
      </p:sp>
      <p:sp>
        <p:nvSpPr>
          <p:cNvPr id="17" name="圆角矩形标注 16" title=""/>
          <p:cNvSpPr/>
          <p:nvPr/>
        </p:nvSpPr>
        <p:spPr>
          <a:xfrm>
            <a:off x="5765165" y="3269615"/>
            <a:ext cx="4561840" cy="533400"/>
          </a:xfrm>
          <a:prstGeom prst="wedgeRoundRectCallout">
            <a:avLst>
              <a:gd name="adj1" fmla="val -19988"/>
              <a:gd name="adj2" fmla="val -75238"/>
              <a:gd name="adj3" fmla="val 1666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sz="1600">
                <a:latin typeface="微软雅黑" panose="020b0503020204020204" charset="-122"/>
                <a:ea typeface="微软雅黑" panose="020b0503020204020204" charset="-122"/>
              </a:rPr>
              <a:t>北京和上海的位置不同，但物质的多少没有变化</a:t>
            </a:r>
            <a:endParaRPr sz="1600">
              <a:latin typeface="微软雅黑" panose="020b0503020204020204" charset="-122"/>
              <a:ea typeface="微软雅黑" panose="020b0503020204020204" charset="-122"/>
            </a:endParaRPr>
          </a:p>
        </p:txBody>
      </p:sp>
      <p:sp>
        <p:nvSpPr>
          <p:cNvPr id="18" name="文本框 17" title=""/>
          <p:cNvSpPr txBox="1"/>
          <p:nvPr/>
        </p:nvSpPr>
        <p:spPr>
          <a:xfrm>
            <a:off x="10336530" y="1477010"/>
            <a:ext cx="37655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D</a:t>
            </a:r>
            <a:endParaRPr lang="en-US" altLang="zh-CN" sz="2000">
              <a:solidFill>
                <a:srgbClr val="FF0000"/>
              </a:solidFill>
              <a:latin typeface="微软雅黑" panose="020b0503020204020204" charset="-122"/>
              <a:ea typeface="微软雅黑" panose="020b0503020204020204" charset="-122"/>
            </a:endParaRPr>
          </a:p>
        </p:txBody>
      </p:sp>
      <p:sp>
        <p:nvSpPr>
          <p:cNvPr id="19" name="圆角矩形标注 18" title=""/>
          <p:cNvSpPr/>
          <p:nvPr/>
        </p:nvSpPr>
        <p:spPr>
          <a:xfrm>
            <a:off x="0" y="3788410"/>
            <a:ext cx="3100070" cy="456565"/>
          </a:xfrm>
          <a:prstGeom prst="wedgeRoundRectCallout">
            <a:avLst>
              <a:gd name="adj1" fmla="val -33838"/>
              <a:gd name="adj2" fmla="val 1963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sz="1600">
                <a:latin typeface="微软雅黑" panose="020b0503020204020204" charset="-122"/>
                <a:ea typeface="微软雅黑" panose="020b0503020204020204" charset="-122"/>
              </a:rPr>
              <a:t>立定跳远的跳跃距离为2m左右</a:t>
            </a:r>
            <a:endParaRPr sz="1600">
              <a:latin typeface="微软雅黑" panose="020b0503020204020204" charset="-122"/>
              <a:ea typeface="微软雅黑" panose="020b0503020204020204" charset="-122"/>
            </a:endParaRPr>
          </a:p>
        </p:txBody>
      </p:sp>
      <p:sp>
        <p:nvSpPr>
          <p:cNvPr id="20" name="圆角矩形标注 19" title=""/>
          <p:cNvSpPr/>
          <p:nvPr/>
        </p:nvSpPr>
        <p:spPr>
          <a:xfrm>
            <a:off x="0" y="3788410"/>
            <a:ext cx="3001010" cy="533400"/>
          </a:xfrm>
          <a:prstGeom prst="wedgeRoundRectCallout">
            <a:avLst>
              <a:gd name="adj1" fmla="val -32395"/>
              <a:gd name="adj2" fmla="val 215833"/>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sz="1600">
                <a:latin typeface="微软雅黑" panose="020b0503020204020204" charset="-122"/>
                <a:ea typeface="微软雅黑" panose="020b0503020204020204" charset="-122"/>
              </a:rPr>
              <a:t>一个篮球的质量约为550g</a:t>
            </a:r>
            <a:endParaRPr sz="1600">
              <a:latin typeface="微软雅黑" panose="020b0503020204020204" charset="-122"/>
              <a:ea typeface="微软雅黑" panose="020b0503020204020204" charset="-122"/>
            </a:endParaRPr>
          </a:p>
        </p:txBody>
      </p:sp>
      <p:sp>
        <p:nvSpPr>
          <p:cNvPr id="21" name="圆角矩形标注 20" title=""/>
          <p:cNvSpPr/>
          <p:nvPr/>
        </p:nvSpPr>
        <p:spPr>
          <a:xfrm>
            <a:off x="389890" y="6320155"/>
            <a:ext cx="2320290" cy="533400"/>
          </a:xfrm>
          <a:prstGeom prst="wedgeRoundRectCallout">
            <a:avLst>
              <a:gd name="adj1" fmla="val -22167"/>
              <a:gd name="adj2" fmla="val -162738"/>
              <a:gd name="adj3" fmla="val 16667"/>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sz="1600">
                <a:latin typeface="微软雅黑" panose="020b0503020204020204" charset="-122"/>
                <a:ea typeface="微软雅黑" panose="020b0503020204020204" charset="-122"/>
              </a:rPr>
              <a:t>人体的正常体温约37℃</a:t>
            </a:r>
            <a:endParaRPr sz="1600">
              <a:latin typeface="微软雅黑" panose="020b0503020204020204" charset="-122"/>
              <a:ea typeface="微软雅黑" panose="020b0503020204020204" charset="-122"/>
            </a:endParaRPr>
          </a:p>
        </p:txBody>
      </p:sp>
      <p:sp>
        <p:nvSpPr>
          <p:cNvPr id="22" name="圆角矩形标注 21" title=""/>
          <p:cNvSpPr/>
          <p:nvPr/>
        </p:nvSpPr>
        <p:spPr>
          <a:xfrm>
            <a:off x="2911475" y="6320155"/>
            <a:ext cx="2543175" cy="533400"/>
          </a:xfrm>
          <a:prstGeom prst="wedgeRoundRectCallout">
            <a:avLst>
              <a:gd name="adj1" fmla="val -56267"/>
              <a:gd name="adj2" fmla="val -100000"/>
              <a:gd name="adj3" fmla="val 1666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sz="1600">
                <a:latin typeface="微软雅黑" panose="020b0503020204020204" charset="-122"/>
                <a:ea typeface="微软雅黑" panose="020b0503020204020204" charset="-122"/>
              </a:rPr>
              <a:t>50m跑的成绩约为8s</a:t>
            </a:r>
            <a:endParaRPr sz="1600">
              <a:latin typeface="微软雅黑" panose="020b0503020204020204" charset="-122"/>
              <a:ea typeface="微软雅黑" panose="020b0503020204020204" charset="-122"/>
            </a:endParaRPr>
          </a:p>
        </p:txBody>
      </p:sp>
      <p:sp>
        <p:nvSpPr>
          <p:cNvPr id="23" name="文本框 22" title=""/>
          <p:cNvSpPr txBox="1"/>
          <p:nvPr/>
        </p:nvSpPr>
        <p:spPr>
          <a:xfrm>
            <a:off x="2847340" y="4394835"/>
            <a:ext cx="36131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A</a:t>
            </a:r>
            <a:endParaRPr lang="en-US" altLang="zh-CN" sz="2000">
              <a:solidFill>
                <a:srgbClr val="FF0000"/>
              </a:solidFill>
              <a:latin typeface="微软雅黑" panose="020b0503020204020204" charset="-122"/>
              <a:ea typeface="微软雅黑" panose="020b0503020204020204" charset="-122"/>
            </a:endParaRPr>
          </a:p>
        </p:txBody>
      </p:sp>
      <p:sp>
        <p:nvSpPr>
          <p:cNvPr id="24" name="圆角矩形标注 23" title=""/>
          <p:cNvSpPr/>
          <p:nvPr/>
        </p:nvSpPr>
        <p:spPr>
          <a:xfrm>
            <a:off x="6539865" y="3822065"/>
            <a:ext cx="3173730" cy="441960"/>
          </a:xfrm>
          <a:prstGeom prst="wedgeRoundRectCallout">
            <a:avLst>
              <a:gd name="adj1" fmla="val 46978"/>
              <a:gd name="adj2" fmla="val 712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a:latin typeface="微软雅黑" panose="020b0503020204020204" charset="-122"/>
                <a:ea typeface="微软雅黑" panose="020b0503020204020204" charset="-122"/>
              </a:rPr>
              <a:t>140kg=140×10</a:t>
            </a:r>
            <a:r>
              <a:rPr sz="1600" baseline="30000">
                <a:latin typeface="微软雅黑" panose="020b0503020204020204" charset="-122"/>
                <a:ea typeface="微软雅黑" panose="020b0503020204020204" charset="-122"/>
              </a:rPr>
              <a:t>-3</a:t>
            </a:r>
            <a:r>
              <a:rPr sz="1600">
                <a:latin typeface="微软雅黑" panose="020b0503020204020204" charset="-122"/>
                <a:ea typeface="微软雅黑" panose="020b0503020204020204" charset="-122"/>
              </a:rPr>
              <a:t>t=0.14t</a:t>
            </a:r>
            <a:endParaRPr sz="1600">
              <a:latin typeface="微软雅黑" panose="020b0503020204020204" charset="-122"/>
              <a:ea typeface="微软雅黑" panose="020b0503020204020204" charset="-122"/>
            </a:endParaRPr>
          </a:p>
        </p:txBody>
      </p:sp>
      <p:sp>
        <p:nvSpPr>
          <p:cNvPr id="26" name="圆角矩形标注 25" title=""/>
          <p:cNvSpPr/>
          <p:nvPr/>
        </p:nvSpPr>
        <p:spPr>
          <a:xfrm>
            <a:off x="6242050" y="5480050"/>
            <a:ext cx="5627370" cy="827405"/>
          </a:xfrm>
          <a:prstGeom prst="wedgeRoundRectCallout">
            <a:avLst>
              <a:gd name="adj1" fmla="val -15459"/>
              <a:gd name="adj2" fmla="val -126132"/>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rPr>
              <a:t>质量是物体本身的一种属性，不会随位置、形状、状态以及温度的改变而改变</a:t>
            </a:r>
            <a:endParaRPr sz="1600">
              <a:latin typeface="微软雅黑" panose="020b0503020204020204" charset="-122"/>
              <a:ea typeface="微软雅黑" panose="020b0503020204020204" charset="-122"/>
            </a:endParaRPr>
          </a:p>
        </p:txBody>
      </p:sp>
      <p:sp>
        <p:nvSpPr>
          <p:cNvPr id="27" name="文本框 26" title=""/>
          <p:cNvSpPr txBox="1"/>
          <p:nvPr/>
        </p:nvSpPr>
        <p:spPr>
          <a:xfrm>
            <a:off x="10437495" y="4034790"/>
            <a:ext cx="69151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0.14</a:t>
            </a:r>
            <a:endParaRPr lang="en-US" altLang="zh-CN" sz="2000">
              <a:solidFill>
                <a:srgbClr val="FF0000"/>
              </a:solidFill>
              <a:latin typeface="微软雅黑" panose="020b0503020204020204" charset="-122"/>
              <a:ea typeface="微软雅黑" panose="020b0503020204020204" charset="-122"/>
            </a:endParaRPr>
          </a:p>
        </p:txBody>
      </p:sp>
      <p:sp>
        <p:nvSpPr>
          <p:cNvPr id="28" name="文本框 27" title=""/>
          <p:cNvSpPr txBox="1"/>
          <p:nvPr/>
        </p:nvSpPr>
        <p:spPr>
          <a:xfrm>
            <a:off x="8505190" y="4394835"/>
            <a:ext cx="690880" cy="398780"/>
          </a:xfrm>
          <a:prstGeom prst="rect">
            <a:avLst/>
          </a:prstGeom>
          <a:noFill/>
        </p:spPr>
        <p:txBody>
          <a:bodyPr wrap="none" rtlCol="0">
            <a:spAutoFit/>
          </a:bodyPr>
          <a:lstStyle/>
          <a:p>
            <a:r>
              <a:rPr lang="zh-CN" altLang="en-US" sz="2000">
                <a:solidFill>
                  <a:srgbClr val="FF0000"/>
                </a:solidFill>
                <a:latin typeface="微软雅黑" panose="020b0503020204020204" charset="-122"/>
                <a:ea typeface="微软雅黑" panose="020b0503020204020204" charset="-122"/>
              </a:rPr>
              <a:t>不变</a:t>
            </a:r>
            <a:endParaRPr lang="zh-CN" altLang="en-US" sz="20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wipe(left)">
                                      <p:cBhvr>
                                        <p:cTn id="35" dur="500"/>
                                        <p:tgtEl>
                                          <p:spTgt spid="7">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wipe(left)">
                                      <p:cBhvr>
                                        <p:cTn id="40" dur="500"/>
                                        <p:tgtEl>
                                          <p:spTgt spid="7">
                                            <p:txEl>
                                              <p:pRg st="2" end="2"/>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animEffect transition="in" filter="wipe(left)">
                                      <p:cBhvr>
                                        <p:cTn id="45" dur="500"/>
                                        <p:tgtEl>
                                          <p:spTgt spid="10">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xEl>
                                              <p:pRg st="1" end="1"/>
                                            </p:txEl>
                                          </p:spTgt>
                                        </p:tgtEl>
                                        <p:attrNameLst>
                                          <p:attrName>style.visibility</p:attrName>
                                        </p:attrNameLst>
                                      </p:cBhvr>
                                      <p:to>
                                        <p:strVal val="visible"/>
                                      </p:to>
                                    </p:set>
                                    <p:animEffect transition="in" filter="wipe(left)">
                                      <p:cBhvr>
                                        <p:cTn id="50" dur="500"/>
                                        <p:tgtEl>
                                          <p:spTgt spid="10">
                                            <p:txEl>
                                              <p:pRg st="1" end="1"/>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0">
                                            <p:txEl>
                                              <p:pRg st="2" end="2"/>
                                            </p:txEl>
                                          </p:spTgt>
                                        </p:tgtEl>
                                        <p:attrNameLst>
                                          <p:attrName>style.visibility</p:attrName>
                                        </p:attrNameLst>
                                      </p:cBhvr>
                                      <p:to>
                                        <p:strVal val="visible"/>
                                      </p:to>
                                    </p:set>
                                    <p:animEffect transition="in" filter="wipe(left)">
                                      <p:cBhvr>
                                        <p:cTn id="55" dur="500"/>
                                        <p:tgtEl>
                                          <p:spTgt spid="10">
                                            <p:txEl>
                                              <p:pRg st="2" end="2"/>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0">
                                            <p:txEl>
                                              <p:pRg st="3" end="3"/>
                                            </p:txEl>
                                          </p:spTgt>
                                        </p:tgtEl>
                                        <p:attrNameLst>
                                          <p:attrName>style.visibility</p:attrName>
                                        </p:attrNameLst>
                                      </p:cBhvr>
                                      <p:to>
                                        <p:strVal val="visible"/>
                                      </p:to>
                                    </p:set>
                                    <p:animEffect transition="in" filter="wipe(left)">
                                      <p:cBhvr>
                                        <p:cTn id="60" dur="500"/>
                                        <p:tgtEl>
                                          <p:spTgt spid="10">
                                            <p:txEl>
                                              <p:pRg st="3" end="3"/>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0">
                                            <p:txEl>
                                              <p:pRg st="4" end="4"/>
                                            </p:txEl>
                                          </p:spTgt>
                                        </p:tgtEl>
                                        <p:attrNameLst>
                                          <p:attrName>style.visibility</p:attrName>
                                        </p:attrNameLst>
                                      </p:cBhvr>
                                      <p:to>
                                        <p:strVal val="visible"/>
                                      </p:to>
                                    </p:set>
                                    <p:animEffect transition="in" filter="wipe(left)">
                                      <p:cBhvr>
                                        <p:cTn id="65" dur="500"/>
                                        <p:tgtEl>
                                          <p:spTgt spid="10">
                                            <p:txEl>
                                              <p:pRg st="4" end="4"/>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1">
                                            <p:txEl>
                                              <p:pRg st="0" end="0"/>
                                            </p:txEl>
                                          </p:spTgt>
                                        </p:tgtEl>
                                        <p:attrNameLst>
                                          <p:attrName>style.visibility</p:attrName>
                                        </p:attrNameLst>
                                      </p:cBhvr>
                                      <p:to>
                                        <p:strVal val="visible"/>
                                      </p:to>
                                    </p:set>
                                    <p:animEffect transition="in" filter="wipe(left)">
                                      <p:cBhvr>
                                        <p:cTn id="70" dur="500"/>
                                        <p:tgtEl>
                                          <p:spTgt spid="11">
                                            <p:txEl>
                                              <p:pRg st="0" end="0"/>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1">
                                            <p:txEl>
                                              <p:pRg st="1" end="1"/>
                                            </p:txEl>
                                          </p:spTgt>
                                        </p:tgtEl>
                                        <p:attrNameLst>
                                          <p:attrName>style.visibility</p:attrName>
                                        </p:attrNameLst>
                                      </p:cBhvr>
                                      <p:to>
                                        <p:strVal val="visible"/>
                                      </p:to>
                                    </p:set>
                                    <p:animEffect transition="in" filter="wipe(left)">
                                      <p:cBhvr>
                                        <p:cTn id="75" dur="500"/>
                                        <p:tgtEl>
                                          <p:spTgt spid="11">
                                            <p:txEl>
                                              <p:pRg st="1" end="1"/>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1">
                                            <p:txEl>
                                              <p:pRg st="2" end="2"/>
                                            </p:txEl>
                                          </p:spTgt>
                                        </p:tgtEl>
                                        <p:attrNameLst>
                                          <p:attrName>style.visibility</p:attrName>
                                        </p:attrNameLst>
                                      </p:cBhvr>
                                      <p:to>
                                        <p:strVal val="visible"/>
                                      </p:to>
                                    </p:set>
                                    <p:animEffect transition="in" filter="wipe(left)">
                                      <p:cBhvr>
                                        <p:cTn id="80" dur="500"/>
                                        <p:tgtEl>
                                          <p:spTgt spid="11">
                                            <p:txEl>
                                              <p:pRg st="2" end="2"/>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1">
                                            <p:txEl>
                                              <p:pRg st="3" end="3"/>
                                            </p:txEl>
                                          </p:spTgt>
                                        </p:tgtEl>
                                        <p:attrNameLst>
                                          <p:attrName>style.visibility</p:attrName>
                                        </p:attrNameLst>
                                      </p:cBhvr>
                                      <p:to>
                                        <p:strVal val="visible"/>
                                      </p:to>
                                    </p:set>
                                    <p:animEffect transition="in" filter="wipe(left)">
                                      <p:cBhvr>
                                        <p:cTn id="85" dur="500"/>
                                        <p:tgtEl>
                                          <p:spTgt spid="11">
                                            <p:txEl>
                                              <p:pRg st="3" end="3"/>
                                            </p:txEl>
                                          </p:spTgt>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1">
                                            <p:txEl>
                                              <p:pRg st="4" end="4"/>
                                            </p:txEl>
                                          </p:spTgt>
                                        </p:tgtEl>
                                        <p:attrNameLst>
                                          <p:attrName>style.visibility</p:attrName>
                                        </p:attrNameLst>
                                      </p:cBhvr>
                                      <p:to>
                                        <p:strVal val="visible"/>
                                      </p:to>
                                    </p:set>
                                    <p:animEffect transition="in" filter="wipe(left)">
                                      <p:cBhvr>
                                        <p:cTn id="90" dur="500"/>
                                        <p:tgtEl>
                                          <p:spTgt spid="11">
                                            <p:txEl>
                                              <p:pRg st="4" end="4"/>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3">
                                            <p:txEl>
                                              <p:pRg st="0" end="0"/>
                                            </p:txEl>
                                          </p:spTgt>
                                        </p:tgtEl>
                                        <p:attrNameLst>
                                          <p:attrName>style.visibility</p:attrName>
                                        </p:attrNameLst>
                                      </p:cBhvr>
                                      <p:to>
                                        <p:strVal val="visible"/>
                                      </p:to>
                                    </p:set>
                                    <p:animEffect transition="in" filter="wipe(left)">
                                      <p:cBhvr>
                                        <p:cTn id="95" dur="500"/>
                                        <p:tgtEl>
                                          <p:spTgt spid="13">
                                            <p:txEl>
                                              <p:pRg st="0" end="0"/>
                                            </p:txEl>
                                          </p:spTgt>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wipe(down)">
                                      <p:cBhvr>
                                        <p:cTn id="100" dur="500"/>
                                        <p:tgtEl>
                                          <p:spTgt spid="43"/>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xit" presetSubtype="4" fill="hold" grpId="1" nodeType="clickEffect">
                                  <p:stCondLst>
                                    <p:cond delay="0"/>
                                  </p:stCondLst>
                                  <p:childTnLst>
                                    <p:animEffect transition="out" filter="wipe(down)">
                                      <p:cBhvr>
                                        <p:cTn id="104" dur="500"/>
                                        <p:tgtEl>
                                          <p:spTgt spid="43"/>
                                        </p:tgtEl>
                                      </p:cBhvr>
                                    </p:animEffect>
                                    <p:set>
                                      <p:cBhvr>
                                        <p:cTn id="105" dur="1" fill="hold">
                                          <p:stCondLst>
                                            <p:cond delay="499"/>
                                          </p:stCondLst>
                                        </p:cTn>
                                        <p:tgtEl>
                                          <p:spTgt spid="43"/>
                                        </p:tgtEl>
                                        <p:attrNameLst>
                                          <p:attrName>style.visibility</p:attrName>
                                        </p:attrNameLst>
                                      </p:cBhvr>
                                      <p:to>
                                        <p:strVal val="hidden"/>
                                      </p:to>
                                    </p:se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wipe(left)">
                                      <p:cBhvr>
                                        <p:cTn id="110" dur="500"/>
                                        <p:tgtEl>
                                          <p:spTgt spid="14"/>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1" fill="hold" grpId="0" nodeType="click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wipe(up)">
                                      <p:cBhvr>
                                        <p:cTn id="115" dur="500"/>
                                        <p:tgtEl>
                                          <p:spTgt spid="15"/>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xit" presetSubtype="4" fill="hold" grpId="1" nodeType="clickEffect">
                                  <p:stCondLst>
                                    <p:cond delay="0"/>
                                  </p:stCondLst>
                                  <p:childTnLst>
                                    <p:animEffect transition="out" filter="wipe(down)">
                                      <p:cBhvr>
                                        <p:cTn id="119" dur="500"/>
                                        <p:tgtEl>
                                          <p:spTgt spid="15"/>
                                        </p:tgtEl>
                                      </p:cBhvr>
                                    </p:animEffect>
                                    <p:set>
                                      <p:cBhvr>
                                        <p:cTn id="120" dur="1" fill="hold">
                                          <p:stCondLst>
                                            <p:cond delay="499"/>
                                          </p:stCondLst>
                                        </p:cTn>
                                        <p:tgtEl>
                                          <p:spTgt spid="15"/>
                                        </p:tgtEl>
                                        <p:attrNameLst>
                                          <p:attrName>style.visibility</p:attrName>
                                        </p:attrNameLst>
                                      </p:cBhvr>
                                      <p:to>
                                        <p:strVal val="hidden"/>
                                      </p:to>
                                    </p:se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wipe(down)">
                                      <p:cBhvr>
                                        <p:cTn id="125" dur="500"/>
                                        <p:tgtEl>
                                          <p:spTgt spid="41"/>
                                        </p:tgtEl>
                                      </p:cBhvr>
                                    </p:animEffec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xit" presetSubtype="8" fill="hold" grpId="1" nodeType="clickEffect">
                                  <p:stCondLst>
                                    <p:cond delay="0"/>
                                  </p:stCondLst>
                                  <p:childTnLst>
                                    <p:animEffect transition="out" filter="wipe(left)">
                                      <p:cBhvr>
                                        <p:cTn id="129" dur="500"/>
                                        <p:tgtEl>
                                          <p:spTgt spid="41"/>
                                        </p:tgtEl>
                                      </p:cBhvr>
                                    </p:animEffect>
                                    <p:set>
                                      <p:cBhvr>
                                        <p:cTn id="130" dur="1" fill="hold">
                                          <p:stCondLst>
                                            <p:cond delay="499"/>
                                          </p:stCondLst>
                                        </p:cTn>
                                        <p:tgtEl>
                                          <p:spTgt spid="41"/>
                                        </p:tgtEl>
                                        <p:attrNameLst>
                                          <p:attrName>style.visibility</p:attrName>
                                        </p:attrNameLst>
                                      </p:cBhvr>
                                      <p:to>
                                        <p:strVal val="hidden"/>
                                      </p:to>
                                    </p:se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16"/>
                                        </p:tgtEl>
                                        <p:attrNameLst>
                                          <p:attrName>style.visibility</p:attrName>
                                        </p:attrNameLst>
                                      </p:cBhvr>
                                      <p:to>
                                        <p:strVal val="visible"/>
                                      </p:to>
                                    </p:set>
                                    <p:animEffect transition="in" filter="wipe(down)">
                                      <p:cBhvr>
                                        <p:cTn id="135" dur="500"/>
                                        <p:tgtEl>
                                          <p:spTgt spid="16"/>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xit" presetSubtype="8" fill="hold" grpId="1" nodeType="clickEffect">
                                  <p:stCondLst>
                                    <p:cond delay="0"/>
                                  </p:stCondLst>
                                  <p:childTnLst>
                                    <p:animEffect transition="out" filter="wipe(left)">
                                      <p:cBhvr>
                                        <p:cTn id="139" dur="500"/>
                                        <p:tgtEl>
                                          <p:spTgt spid="16"/>
                                        </p:tgtEl>
                                      </p:cBhvr>
                                    </p:animEffect>
                                    <p:set>
                                      <p:cBhvr>
                                        <p:cTn id="140" dur="1" fill="hold">
                                          <p:stCondLst>
                                            <p:cond delay="499"/>
                                          </p:stCondLst>
                                        </p:cTn>
                                        <p:tgtEl>
                                          <p:spTgt spid="16"/>
                                        </p:tgtEl>
                                        <p:attrNameLst>
                                          <p:attrName>style.visibility</p:attrName>
                                        </p:attrNameLst>
                                      </p:cBhvr>
                                      <p:to>
                                        <p:strVal val="hidden"/>
                                      </p:to>
                                    </p:set>
                                  </p:childTnLst>
                                </p:cTn>
                              </p:par>
                            </p:childTnLst>
                          </p:cTn>
                        </p:par>
                      </p:childTnLst>
                    </p:cTn>
                  </p:par>
                  <p:par>
                    <p:cTn id="141" fill="hold" nodeType="clickPar">
                      <p:stCondLst>
                        <p:cond delay="indefinite"/>
                        <p:cond evt="onBegin" delay="0">
                          <p:tn val="140"/>
                        </p:cond>
                      </p:stCondLst>
                      <p:childTnLst>
                        <p:par>
                          <p:cTn id="142" fill="hold">
                            <p:stCondLst>
                              <p:cond delay="0"/>
                            </p:stCondLst>
                            <p:childTnLst>
                              <p:par>
                                <p:cTn id="143" presetID="22" presetClass="entr" presetSubtype="4" fill="hold" grpId="0" nodeType="clickEffect">
                                  <p:stCondLst>
                                    <p:cond delay="0"/>
                                  </p:stCondLst>
                                  <p:childTnLst>
                                    <p:set>
                                      <p:cBhvr>
                                        <p:cTn id="144" dur="1" fill="hold">
                                          <p:stCondLst>
                                            <p:cond delay="0"/>
                                          </p:stCondLst>
                                        </p:cTn>
                                        <p:tgtEl>
                                          <p:spTgt spid="17"/>
                                        </p:tgtEl>
                                        <p:attrNameLst>
                                          <p:attrName>style.visibility</p:attrName>
                                        </p:attrNameLst>
                                      </p:cBhvr>
                                      <p:to>
                                        <p:strVal val="visible"/>
                                      </p:to>
                                    </p:set>
                                    <p:animEffect transition="in" filter="wipe(down)">
                                      <p:cBhvr>
                                        <p:cTn id="145" dur="500"/>
                                        <p:tgtEl>
                                          <p:spTgt spid="17"/>
                                        </p:tgtEl>
                                      </p:cBhvr>
                                    </p:animEffect>
                                  </p:childTnLst>
                                </p:cTn>
                              </p:par>
                            </p:childTnLst>
                          </p:cTn>
                        </p:par>
                      </p:childTnLst>
                    </p:cTn>
                  </p:par>
                  <p:par>
                    <p:cTn id="146" fill="hold" nodeType="clickPar">
                      <p:stCondLst>
                        <p:cond delay="indefinite"/>
                        <p:cond evt="onBegin" delay="0">
                          <p:tn val="145"/>
                        </p:cond>
                      </p:stCondLst>
                      <p:childTnLst>
                        <p:par>
                          <p:cTn id="147" fill="hold">
                            <p:stCondLst>
                              <p:cond delay="0"/>
                            </p:stCondLst>
                            <p:childTnLst>
                              <p:par>
                                <p:cTn id="148" presetID="22" presetClass="exit" presetSubtype="8" fill="hold" grpId="1" nodeType="clickEffect">
                                  <p:stCondLst>
                                    <p:cond delay="0"/>
                                  </p:stCondLst>
                                  <p:childTnLst>
                                    <p:animEffect transition="out" filter="wipe(left)">
                                      <p:cBhvr>
                                        <p:cTn id="149" dur="500"/>
                                        <p:tgtEl>
                                          <p:spTgt spid="17"/>
                                        </p:tgtEl>
                                      </p:cBhvr>
                                    </p:animEffect>
                                    <p:set>
                                      <p:cBhvr>
                                        <p:cTn id="150" dur="1" fill="hold">
                                          <p:stCondLst>
                                            <p:cond delay="499"/>
                                          </p:stCondLst>
                                        </p:cTn>
                                        <p:tgtEl>
                                          <p:spTgt spid="17"/>
                                        </p:tgtEl>
                                        <p:attrNameLst>
                                          <p:attrName>style.visibility</p:attrName>
                                        </p:attrNameLst>
                                      </p:cBhvr>
                                      <p:to>
                                        <p:strVal val="hidden"/>
                                      </p:to>
                                    </p:set>
                                  </p:childTnLst>
                                </p:cTn>
                              </p:par>
                            </p:childTnLst>
                          </p:cTn>
                        </p:par>
                      </p:childTnLst>
                    </p:cTn>
                  </p:par>
                  <p:par>
                    <p:cTn id="151" fill="hold" nodeType="clickPar">
                      <p:stCondLst>
                        <p:cond delay="indefinite"/>
                        <p:cond evt="onBegin" delay="0">
                          <p:tn val="150"/>
                        </p:cond>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18"/>
                                        </p:tgtEl>
                                        <p:attrNameLst>
                                          <p:attrName>style.visibility</p:attrName>
                                        </p:attrNameLst>
                                      </p:cBhvr>
                                      <p:to>
                                        <p:strVal val="visible"/>
                                      </p:to>
                                    </p:set>
                                    <p:animEffect transition="in" filter="wipe(left)">
                                      <p:cBhvr>
                                        <p:cTn id="155" dur="500"/>
                                        <p:tgtEl>
                                          <p:spTgt spid="18"/>
                                        </p:tgtEl>
                                      </p:cBhvr>
                                    </p:animEffect>
                                  </p:childTnLst>
                                </p:cTn>
                              </p:par>
                            </p:childTnLst>
                          </p:cTn>
                        </p:par>
                      </p:childTnLst>
                    </p:cTn>
                  </p:par>
                  <p:par>
                    <p:cTn id="156" fill="hold" nodeType="clickPar">
                      <p:stCondLst>
                        <p:cond delay="indefinite"/>
                        <p:cond evt="onBegin" delay="0">
                          <p:tn val="155"/>
                        </p:cond>
                      </p:stCondLst>
                      <p:childTnLst>
                        <p:par>
                          <p:cTn id="157" fill="hold">
                            <p:stCondLst>
                              <p:cond delay="0"/>
                            </p:stCondLst>
                            <p:childTnLst>
                              <p:par>
                                <p:cTn id="158" presetID="22" presetClass="entr" presetSubtype="1" fill="hold" grpId="0" nodeType="clickEffect">
                                  <p:stCondLst>
                                    <p:cond delay="0"/>
                                  </p:stCondLst>
                                  <p:childTnLst>
                                    <p:set>
                                      <p:cBhvr>
                                        <p:cTn id="159" dur="1" fill="hold">
                                          <p:stCondLst>
                                            <p:cond delay="0"/>
                                          </p:stCondLst>
                                        </p:cTn>
                                        <p:tgtEl>
                                          <p:spTgt spid="19"/>
                                        </p:tgtEl>
                                        <p:attrNameLst>
                                          <p:attrName>style.visibility</p:attrName>
                                        </p:attrNameLst>
                                      </p:cBhvr>
                                      <p:to>
                                        <p:strVal val="visible"/>
                                      </p:to>
                                    </p:set>
                                    <p:animEffect transition="in" filter="wipe(up)">
                                      <p:cBhvr>
                                        <p:cTn id="160" dur="500"/>
                                        <p:tgtEl>
                                          <p:spTgt spid="19"/>
                                        </p:tgtEl>
                                      </p:cBhvr>
                                    </p:animEffect>
                                  </p:childTnLst>
                                </p:cTn>
                              </p:par>
                            </p:childTnLst>
                          </p:cTn>
                        </p:par>
                      </p:childTnLst>
                    </p:cTn>
                  </p:par>
                  <p:par>
                    <p:cTn id="161" fill="hold" nodeType="clickPar">
                      <p:stCondLst>
                        <p:cond delay="indefinite"/>
                        <p:cond evt="onBegin" delay="0">
                          <p:tn val="160"/>
                        </p:cond>
                      </p:stCondLst>
                      <p:childTnLst>
                        <p:par>
                          <p:cTn id="162" fill="hold">
                            <p:stCondLst>
                              <p:cond delay="0"/>
                            </p:stCondLst>
                            <p:childTnLst>
                              <p:par>
                                <p:cTn id="163" presetID="22" presetClass="exit" presetSubtype="4" fill="hold" grpId="1" nodeType="clickEffect">
                                  <p:stCondLst>
                                    <p:cond delay="0"/>
                                  </p:stCondLst>
                                  <p:childTnLst>
                                    <p:animEffect transition="out" filter="wipe(down)">
                                      <p:cBhvr>
                                        <p:cTn id="164" dur="500"/>
                                        <p:tgtEl>
                                          <p:spTgt spid="19"/>
                                        </p:tgtEl>
                                      </p:cBhvr>
                                    </p:animEffect>
                                    <p:set>
                                      <p:cBhvr>
                                        <p:cTn id="165" dur="1" fill="hold">
                                          <p:stCondLst>
                                            <p:cond delay="499"/>
                                          </p:stCondLst>
                                        </p:cTn>
                                        <p:tgtEl>
                                          <p:spTgt spid="19"/>
                                        </p:tgtEl>
                                        <p:attrNameLst>
                                          <p:attrName>style.visibility</p:attrName>
                                        </p:attrNameLst>
                                      </p:cBhvr>
                                      <p:to>
                                        <p:strVal val="hidden"/>
                                      </p:to>
                                    </p:set>
                                  </p:childTnLst>
                                </p:cTn>
                              </p:par>
                            </p:childTnLst>
                          </p:cTn>
                        </p:par>
                      </p:childTnLst>
                    </p:cTn>
                  </p:par>
                  <p:par>
                    <p:cTn id="166" fill="hold" nodeType="clickPar">
                      <p:stCondLst>
                        <p:cond delay="indefinite"/>
                        <p:cond evt="onBegin" delay="0">
                          <p:tn val="165"/>
                        </p:cond>
                      </p:stCondLst>
                      <p:childTnLst>
                        <p:par>
                          <p:cTn id="167" fill="hold">
                            <p:stCondLst>
                              <p:cond delay="0"/>
                            </p:stCondLst>
                            <p:childTnLst>
                              <p:par>
                                <p:cTn id="168" presetID="22" presetClass="entr" presetSubtype="4" fill="hold" grpId="0" nodeType="clickEffect">
                                  <p:stCondLst>
                                    <p:cond delay="0"/>
                                  </p:stCondLst>
                                  <p:childTnLst>
                                    <p:set>
                                      <p:cBhvr>
                                        <p:cTn id="169" dur="1" fill="hold">
                                          <p:stCondLst>
                                            <p:cond delay="0"/>
                                          </p:stCondLst>
                                        </p:cTn>
                                        <p:tgtEl>
                                          <p:spTgt spid="20"/>
                                        </p:tgtEl>
                                        <p:attrNameLst>
                                          <p:attrName>style.visibility</p:attrName>
                                        </p:attrNameLst>
                                      </p:cBhvr>
                                      <p:to>
                                        <p:strVal val="visible"/>
                                      </p:to>
                                    </p:set>
                                    <p:animEffect transition="in" filter="wipe(down)">
                                      <p:cBhvr>
                                        <p:cTn id="170" dur="500"/>
                                        <p:tgtEl>
                                          <p:spTgt spid="20"/>
                                        </p:tgtEl>
                                      </p:cBhvr>
                                    </p:animEffect>
                                  </p:childTnLst>
                                </p:cTn>
                              </p:par>
                            </p:childTnLst>
                          </p:cTn>
                        </p:par>
                      </p:childTnLst>
                    </p:cTn>
                  </p:par>
                  <p:par>
                    <p:cTn id="171" fill="hold" nodeType="clickPar">
                      <p:stCondLst>
                        <p:cond delay="indefinite"/>
                        <p:cond evt="onBegin" delay="0">
                          <p:tn val="170"/>
                        </p:cond>
                      </p:stCondLst>
                      <p:childTnLst>
                        <p:par>
                          <p:cTn id="172" fill="hold">
                            <p:stCondLst>
                              <p:cond delay="0"/>
                            </p:stCondLst>
                            <p:childTnLst>
                              <p:par>
                                <p:cTn id="173" presetID="22" presetClass="exit" presetSubtype="8" fill="hold" grpId="1" nodeType="clickEffect">
                                  <p:stCondLst>
                                    <p:cond delay="0"/>
                                  </p:stCondLst>
                                  <p:childTnLst>
                                    <p:animEffect transition="out" filter="wipe(left)">
                                      <p:cBhvr>
                                        <p:cTn id="174" dur="500"/>
                                        <p:tgtEl>
                                          <p:spTgt spid="20"/>
                                        </p:tgtEl>
                                      </p:cBhvr>
                                    </p:animEffect>
                                    <p:set>
                                      <p:cBhvr>
                                        <p:cTn id="175" dur="1" fill="hold">
                                          <p:stCondLst>
                                            <p:cond delay="499"/>
                                          </p:stCondLst>
                                        </p:cTn>
                                        <p:tgtEl>
                                          <p:spTgt spid="20"/>
                                        </p:tgtEl>
                                        <p:attrNameLst>
                                          <p:attrName>style.visibility</p:attrName>
                                        </p:attrNameLst>
                                      </p:cBhvr>
                                      <p:to>
                                        <p:strVal val="hidden"/>
                                      </p:to>
                                    </p:set>
                                  </p:childTnLst>
                                </p:cTn>
                              </p:par>
                            </p:childTnLst>
                          </p:cTn>
                        </p:par>
                      </p:childTnLst>
                    </p:cTn>
                  </p:par>
                  <p:par>
                    <p:cTn id="176" fill="hold" nodeType="clickPar">
                      <p:stCondLst>
                        <p:cond delay="indefinite"/>
                        <p:cond evt="onBegin" delay="0">
                          <p:tn val="175"/>
                        </p:cond>
                      </p:stCondLst>
                      <p:childTnLst>
                        <p:par>
                          <p:cTn id="177" fill="hold">
                            <p:stCondLst>
                              <p:cond delay="0"/>
                            </p:stCondLst>
                            <p:childTnLst>
                              <p:par>
                                <p:cTn id="178" presetID="22" presetClass="entr" presetSubtype="4" fill="hold" grpId="0" nodeType="clickEffect">
                                  <p:stCondLst>
                                    <p:cond delay="0"/>
                                  </p:stCondLst>
                                  <p:childTnLst>
                                    <p:set>
                                      <p:cBhvr>
                                        <p:cTn id="179" dur="1" fill="hold">
                                          <p:stCondLst>
                                            <p:cond delay="0"/>
                                          </p:stCondLst>
                                        </p:cTn>
                                        <p:tgtEl>
                                          <p:spTgt spid="21"/>
                                        </p:tgtEl>
                                        <p:attrNameLst>
                                          <p:attrName>style.visibility</p:attrName>
                                        </p:attrNameLst>
                                      </p:cBhvr>
                                      <p:to>
                                        <p:strVal val="visible"/>
                                      </p:to>
                                    </p:set>
                                    <p:animEffect transition="in" filter="wipe(down)">
                                      <p:cBhvr>
                                        <p:cTn id="180" dur="500"/>
                                        <p:tgtEl>
                                          <p:spTgt spid="21"/>
                                        </p:tgtEl>
                                      </p:cBhvr>
                                    </p:animEffect>
                                  </p:childTnLst>
                                </p:cTn>
                              </p:par>
                            </p:childTnLst>
                          </p:cTn>
                        </p:par>
                      </p:childTnLst>
                    </p:cTn>
                  </p:par>
                  <p:par>
                    <p:cTn id="181" fill="hold" nodeType="clickPar">
                      <p:stCondLst>
                        <p:cond delay="indefinite"/>
                        <p:cond evt="onBegin" delay="0">
                          <p:tn val="180"/>
                        </p:cond>
                      </p:stCondLst>
                      <p:childTnLst>
                        <p:par>
                          <p:cTn id="182" fill="hold">
                            <p:stCondLst>
                              <p:cond delay="0"/>
                            </p:stCondLst>
                            <p:childTnLst>
                              <p:par>
                                <p:cTn id="183" presetID="22" presetClass="exit" presetSubtype="8" fill="hold" grpId="1" nodeType="clickEffect">
                                  <p:stCondLst>
                                    <p:cond delay="0"/>
                                  </p:stCondLst>
                                  <p:childTnLst>
                                    <p:animEffect transition="out" filter="wipe(left)">
                                      <p:cBhvr>
                                        <p:cTn id="184" dur="500"/>
                                        <p:tgtEl>
                                          <p:spTgt spid="21"/>
                                        </p:tgtEl>
                                      </p:cBhvr>
                                    </p:animEffect>
                                    <p:set>
                                      <p:cBhvr>
                                        <p:cTn id="185" dur="1" fill="hold">
                                          <p:stCondLst>
                                            <p:cond delay="499"/>
                                          </p:stCondLst>
                                        </p:cTn>
                                        <p:tgtEl>
                                          <p:spTgt spid="21"/>
                                        </p:tgtEl>
                                        <p:attrNameLst>
                                          <p:attrName>style.visibility</p:attrName>
                                        </p:attrNameLst>
                                      </p:cBhvr>
                                      <p:to>
                                        <p:strVal val="hidden"/>
                                      </p:to>
                                    </p:set>
                                  </p:childTnLst>
                                </p:cTn>
                              </p:par>
                            </p:childTnLst>
                          </p:cTn>
                        </p:par>
                      </p:childTnLst>
                    </p:cTn>
                  </p:par>
                  <p:par>
                    <p:cTn id="186" fill="hold" nodeType="clickPar">
                      <p:stCondLst>
                        <p:cond delay="indefinite"/>
                        <p:cond evt="onBegin" delay="0">
                          <p:tn val="185"/>
                        </p:cond>
                      </p:stCondLst>
                      <p:childTnLst>
                        <p:par>
                          <p:cTn id="187" fill="hold">
                            <p:stCondLst>
                              <p:cond delay="0"/>
                            </p:stCondLst>
                            <p:childTnLst>
                              <p:par>
                                <p:cTn id="188" presetID="22" presetClass="entr" presetSubtype="4" fill="hold" grpId="0" nodeType="clickEffect">
                                  <p:stCondLst>
                                    <p:cond delay="0"/>
                                  </p:stCondLst>
                                  <p:childTnLst>
                                    <p:set>
                                      <p:cBhvr>
                                        <p:cTn id="189" dur="1" fill="hold">
                                          <p:stCondLst>
                                            <p:cond delay="0"/>
                                          </p:stCondLst>
                                        </p:cTn>
                                        <p:tgtEl>
                                          <p:spTgt spid="22"/>
                                        </p:tgtEl>
                                        <p:attrNameLst>
                                          <p:attrName>style.visibility</p:attrName>
                                        </p:attrNameLst>
                                      </p:cBhvr>
                                      <p:to>
                                        <p:strVal val="visible"/>
                                      </p:to>
                                    </p:set>
                                    <p:animEffect transition="in" filter="wipe(down)">
                                      <p:cBhvr>
                                        <p:cTn id="190" dur="500"/>
                                        <p:tgtEl>
                                          <p:spTgt spid="22"/>
                                        </p:tgtEl>
                                      </p:cBhvr>
                                    </p:animEffect>
                                  </p:childTnLst>
                                </p:cTn>
                              </p:par>
                            </p:childTnLst>
                          </p:cTn>
                        </p:par>
                      </p:childTnLst>
                    </p:cTn>
                  </p:par>
                  <p:par>
                    <p:cTn id="191" fill="hold" nodeType="clickPar">
                      <p:stCondLst>
                        <p:cond delay="indefinite"/>
                        <p:cond evt="onBegin" delay="0">
                          <p:tn val="190"/>
                        </p:cond>
                      </p:stCondLst>
                      <p:childTnLst>
                        <p:par>
                          <p:cTn id="192" fill="hold">
                            <p:stCondLst>
                              <p:cond delay="0"/>
                            </p:stCondLst>
                            <p:childTnLst>
                              <p:par>
                                <p:cTn id="193" presetID="22" presetClass="exit" presetSubtype="8" fill="hold" grpId="1" nodeType="clickEffect">
                                  <p:stCondLst>
                                    <p:cond delay="0"/>
                                  </p:stCondLst>
                                  <p:childTnLst>
                                    <p:animEffect transition="out" filter="wipe(left)">
                                      <p:cBhvr>
                                        <p:cTn id="194" dur="500"/>
                                        <p:tgtEl>
                                          <p:spTgt spid="22"/>
                                        </p:tgtEl>
                                      </p:cBhvr>
                                    </p:animEffect>
                                    <p:set>
                                      <p:cBhvr>
                                        <p:cTn id="195" dur="1" fill="hold">
                                          <p:stCondLst>
                                            <p:cond delay="499"/>
                                          </p:stCondLst>
                                        </p:cTn>
                                        <p:tgtEl>
                                          <p:spTgt spid="22"/>
                                        </p:tgtEl>
                                        <p:attrNameLst>
                                          <p:attrName>style.visibility</p:attrName>
                                        </p:attrNameLst>
                                      </p:cBhvr>
                                      <p:to>
                                        <p:strVal val="hidden"/>
                                      </p:to>
                                    </p:set>
                                  </p:childTnLst>
                                </p:cTn>
                              </p:par>
                            </p:childTnLst>
                          </p:cTn>
                        </p:par>
                      </p:childTnLst>
                    </p:cTn>
                  </p:par>
                  <p:par>
                    <p:cTn id="196" fill="hold" nodeType="clickPar">
                      <p:stCondLst>
                        <p:cond delay="indefinite"/>
                        <p:cond evt="onBegin" delay="0">
                          <p:tn val="195"/>
                        </p:cond>
                      </p:stCondLst>
                      <p:childTnLst>
                        <p:par>
                          <p:cTn id="197" fill="hold">
                            <p:stCondLst>
                              <p:cond delay="0"/>
                            </p:stCondLst>
                            <p:childTnLst>
                              <p:par>
                                <p:cTn id="198" presetID="22" presetClass="entr" presetSubtype="8" fill="hold" grpId="0" nodeType="clickEffect">
                                  <p:stCondLst>
                                    <p:cond delay="0"/>
                                  </p:stCondLst>
                                  <p:childTnLst>
                                    <p:set>
                                      <p:cBhvr>
                                        <p:cTn id="199" dur="1" fill="hold">
                                          <p:stCondLst>
                                            <p:cond delay="0"/>
                                          </p:stCondLst>
                                        </p:cTn>
                                        <p:tgtEl>
                                          <p:spTgt spid="23"/>
                                        </p:tgtEl>
                                        <p:attrNameLst>
                                          <p:attrName>style.visibility</p:attrName>
                                        </p:attrNameLst>
                                      </p:cBhvr>
                                      <p:to>
                                        <p:strVal val="visible"/>
                                      </p:to>
                                    </p:set>
                                    <p:animEffect transition="in" filter="wipe(left)">
                                      <p:cBhvr>
                                        <p:cTn id="200" dur="500"/>
                                        <p:tgtEl>
                                          <p:spTgt spid="23"/>
                                        </p:tgtEl>
                                      </p:cBhvr>
                                    </p:animEffect>
                                  </p:childTnLst>
                                </p:cTn>
                              </p:par>
                            </p:childTnLst>
                          </p:cTn>
                        </p:par>
                      </p:childTnLst>
                    </p:cTn>
                  </p:par>
                  <p:par>
                    <p:cTn id="201" fill="hold" nodeType="clickPar">
                      <p:stCondLst>
                        <p:cond delay="indefinite"/>
                        <p:cond evt="onBegin" delay="0">
                          <p:tn val="200"/>
                        </p:cond>
                      </p:stCondLst>
                      <p:childTnLst>
                        <p:par>
                          <p:cTn id="202" fill="hold">
                            <p:stCondLst>
                              <p:cond delay="0"/>
                            </p:stCondLst>
                            <p:childTnLst>
                              <p:par>
                                <p:cTn id="203" presetID="22" presetClass="entr" presetSubtype="4" fill="hold" grpId="0" nodeType="clickEffect">
                                  <p:stCondLst>
                                    <p:cond delay="0"/>
                                  </p:stCondLst>
                                  <p:childTnLst>
                                    <p:set>
                                      <p:cBhvr>
                                        <p:cTn id="204" dur="1" fill="hold">
                                          <p:stCondLst>
                                            <p:cond delay="0"/>
                                          </p:stCondLst>
                                        </p:cTn>
                                        <p:tgtEl>
                                          <p:spTgt spid="24"/>
                                        </p:tgtEl>
                                        <p:attrNameLst>
                                          <p:attrName>style.visibility</p:attrName>
                                        </p:attrNameLst>
                                      </p:cBhvr>
                                      <p:to>
                                        <p:strVal val="visible"/>
                                      </p:to>
                                    </p:set>
                                    <p:animEffect transition="in" filter="wipe(down)">
                                      <p:cBhvr>
                                        <p:cTn id="205" dur="500"/>
                                        <p:tgtEl>
                                          <p:spTgt spid="24"/>
                                        </p:tgtEl>
                                      </p:cBhvr>
                                    </p:animEffect>
                                  </p:childTnLst>
                                </p:cTn>
                              </p:par>
                            </p:childTnLst>
                          </p:cTn>
                        </p:par>
                      </p:childTnLst>
                    </p:cTn>
                  </p:par>
                  <p:par>
                    <p:cTn id="206" fill="hold" nodeType="clickPar">
                      <p:stCondLst>
                        <p:cond delay="indefinite"/>
                        <p:cond evt="onBegin" delay="0">
                          <p:tn val="205"/>
                        </p:cond>
                      </p:stCondLst>
                      <p:childTnLst>
                        <p:par>
                          <p:cTn id="207" fill="hold">
                            <p:stCondLst>
                              <p:cond delay="0"/>
                            </p:stCondLst>
                            <p:childTnLst>
                              <p:par>
                                <p:cTn id="208" presetID="22" presetClass="exit" presetSubtype="4" fill="hold" grpId="1" nodeType="clickEffect">
                                  <p:stCondLst>
                                    <p:cond delay="0"/>
                                  </p:stCondLst>
                                  <p:childTnLst>
                                    <p:animEffect transition="out" filter="wipe(down)">
                                      <p:cBhvr>
                                        <p:cTn id="209" dur="500"/>
                                        <p:tgtEl>
                                          <p:spTgt spid="24"/>
                                        </p:tgtEl>
                                      </p:cBhvr>
                                    </p:animEffect>
                                    <p:set>
                                      <p:cBhvr>
                                        <p:cTn id="210" dur="1" fill="hold">
                                          <p:stCondLst>
                                            <p:cond delay="499"/>
                                          </p:stCondLst>
                                        </p:cTn>
                                        <p:tgtEl>
                                          <p:spTgt spid="24"/>
                                        </p:tgtEl>
                                        <p:attrNameLst>
                                          <p:attrName>style.visibility</p:attrName>
                                        </p:attrNameLst>
                                      </p:cBhvr>
                                      <p:to>
                                        <p:strVal val="hidden"/>
                                      </p:to>
                                    </p:set>
                                  </p:childTnLst>
                                </p:cTn>
                              </p:par>
                            </p:childTnLst>
                          </p:cTn>
                        </p:par>
                      </p:childTnLst>
                    </p:cTn>
                  </p:par>
                  <p:par>
                    <p:cTn id="211" fill="hold" nodeType="clickPar">
                      <p:stCondLst>
                        <p:cond delay="indefinite"/>
                        <p:cond evt="onBegin" delay="0">
                          <p:tn val="210"/>
                        </p:cond>
                      </p:stCondLst>
                      <p:childTnLst>
                        <p:par>
                          <p:cTn id="212" fill="hold">
                            <p:stCondLst>
                              <p:cond delay="0"/>
                            </p:stCondLst>
                            <p:childTnLst>
                              <p:par>
                                <p:cTn id="213" presetID="22" presetClass="entr" presetSubtype="4" fill="hold" grpId="0" nodeType="clickEffect">
                                  <p:stCondLst>
                                    <p:cond delay="0"/>
                                  </p:stCondLst>
                                  <p:childTnLst>
                                    <p:set>
                                      <p:cBhvr>
                                        <p:cTn id="214" dur="1" fill="hold">
                                          <p:stCondLst>
                                            <p:cond delay="0"/>
                                          </p:stCondLst>
                                        </p:cTn>
                                        <p:tgtEl>
                                          <p:spTgt spid="26"/>
                                        </p:tgtEl>
                                        <p:attrNameLst>
                                          <p:attrName>style.visibility</p:attrName>
                                        </p:attrNameLst>
                                      </p:cBhvr>
                                      <p:to>
                                        <p:strVal val="visible"/>
                                      </p:to>
                                    </p:set>
                                    <p:animEffect transition="in" filter="wipe(down)">
                                      <p:cBhvr>
                                        <p:cTn id="215" dur="500"/>
                                        <p:tgtEl>
                                          <p:spTgt spid="26"/>
                                        </p:tgtEl>
                                      </p:cBhvr>
                                    </p:animEffect>
                                  </p:childTnLst>
                                </p:cTn>
                              </p:par>
                            </p:childTnLst>
                          </p:cTn>
                        </p:par>
                      </p:childTnLst>
                    </p:cTn>
                  </p:par>
                  <p:par>
                    <p:cTn id="216" fill="hold" nodeType="clickPar">
                      <p:stCondLst>
                        <p:cond delay="indefinite"/>
                        <p:cond evt="onBegin" delay="0">
                          <p:tn val="215"/>
                        </p:cond>
                      </p:stCondLst>
                      <p:childTnLst>
                        <p:par>
                          <p:cTn id="217" fill="hold">
                            <p:stCondLst>
                              <p:cond delay="0"/>
                            </p:stCondLst>
                            <p:childTnLst>
                              <p:par>
                                <p:cTn id="218" presetID="22" presetClass="exit" presetSubtype="8" fill="hold" grpId="1" nodeType="clickEffect">
                                  <p:stCondLst>
                                    <p:cond delay="0"/>
                                  </p:stCondLst>
                                  <p:childTnLst>
                                    <p:animEffect transition="out" filter="wipe(left)">
                                      <p:cBhvr>
                                        <p:cTn id="219" dur="500"/>
                                        <p:tgtEl>
                                          <p:spTgt spid="26"/>
                                        </p:tgtEl>
                                      </p:cBhvr>
                                    </p:animEffect>
                                    <p:set>
                                      <p:cBhvr>
                                        <p:cTn id="220" dur="1" fill="hold">
                                          <p:stCondLst>
                                            <p:cond delay="499"/>
                                          </p:stCondLst>
                                        </p:cTn>
                                        <p:tgtEl>
                                          <p:spTgt spid="26"/>
                                        </p:tgtEl>
                                        <p:attrNameLst>
                                          <p:attrName>style.visibility</p:attrName>
                                        </p:attrNameLst>
                                      </p:cBhvr>
                                      <p:to>
                                        <p:strVal val="hidden"/>
                                      </p:to>
                                    </p:set>
                                  </p:childTnLst>
                                </p:cTn>
                              </p:par>
                            </p:childTnLst>
                          </p:cTn>
                        </p:par>
                      </p:childTnLst>
                    </p:cTn>
                  </p:par>
                  <p:par>
                    <p:cTn id="221" fill="hold" nodeType="clickPar">
                      <p:stCondLst>
                        <p:cond delay="indefinite"/>
                        <p:cond evt="onBegin" delay="0">
                          <p:tn val="220"/>
                        </p:cond>
                      </p:stCondLst>
                      <p:childTnLst>
                        <p:par>
                          <p:cTn id="222" fill="hold">
                            <p:stCondLst>
                              <p:cond delay="0"/>
                            </p:stCondLst>
                            <p:childTnLst>
                              <p:par>
                                <p:cTn id="223" presetID="22" presetClass="entr" presetSubtype="8" fill="hold" grpId="0" nodeType="clickEffect">
                                  <p:stCondLst>
                                    <p:cond delay="0"/>
                                  </p:stCondLst>
                                  <p:childTnLst>
                                    <p:set>
                                      <p:cBhvr>
                                        <p:cTn id="224" dur="1" fill="hold">
                                          <p:stCondLst>
                                            <p:cond delay="0"/>
                                          </p:stCondLst>
                                        </p:cTn>
                                        <p:tgtEl>
                                          <p:spTgt spid="27"/>
                                        </p:tgtEl>
                                        <p:attrNameLst>
                                          <p:attrName>style.visibility</p:attrName>
                                        </p:attrNameLst>
                                      </p:cBhvr>
                                      <p:to>
                                        <p:strVal val="visible"/>
                                      </p:to>
                                    </p:set>
                                    <p:animEffect transition="in" filter="wipe(left)">
                                      <p:cBhvr>
                                        <p:cTn id="225" dur="500"/>
                                        <p:tgtEl>
                                          <p:spTgt spid="27"/>
                                        </p:tgtEl>
                                      </p:cBhvr>
                                    </p:animEffect>
                                  </p:childTnLst>
                                </p:cTn>
                              </p:par>
                            </p:childTnLst>
                          </p:cTn>
                        </p:par>
                      </p:childTnLst>
                    </p:cTn>
                  </p:par>
                  <p:par>
                    <p:cTn id="226" fill="hold" nodeType="clickPar">
                      <p:stCondLst>
                        <p:cond delay="indefinite"/>
                        <p:cond evt="onBegin" delay="0">
                          <p:tn val="225"/>
                        </p:cond>
                      </p:stCondLst>
                      <p:childTnLst>
                        <p:par>
                          <p:cTn id="227" fill="hold">
                            <p:stCondLst>
                              <p:cond delay="0"/>
                            </p:stCondLst>
                            <p:childTnLst>
                              <p:par>
                                <p:cTn id="228" presetID="22" presetClass="entr" presetSubtype="8" fill="hold" grpId="0" nodeType="clickEffect">
                                  <p:stCondLst>
                                    <p:cond delay="0"/>
                                  </p:stCondLst>
                                  <p:childTnLst>
                                    <p:set>
                                      <p:cBhvr>
                                        <p:cTn id="229" dur="1" fill="hold">
                                          <p:stCondLst>
                                            <p:cond delay="0"/>
                                          </p:stCondLst>
                                        </p:cTn>
                                        <p:tgtEl>
                                          <p:spTgt spid="28"/>
                                        </p:tgtEl>
                                        <p:attrNameLst>
                                          <p:attrName>style.visibility</p:attrName>
                                        </p:attrNameLst>
                                      </p:cBhvr>
                                      <p:to>
                                        <p:strVal val="visible"/>
                                      </p:to>
                                    </p:set>
                                    <p:animEffect transition="in" filter="wipe(left)">
                                      <p:cBhvr>
                                        <p:cTn id="2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3" grpId="0" animBg="1"/>
      <p:bldP spid="43" grpId="1" animBg="1"/>
      <p:bldP spid="14" grpId="0"/>
      <p:bldP spid="15" grpId="0" animBg="1"/>
      <p:bldP spid="15" grpId="1" animBg="1"/>
      <p:bldP spid="41" grpId="0" animBg="1"/>
      <p:bldP spid="41" grpId="1" animBg="1"/>
      <p:bldP spid="16" grpId="0" animBg="1"/>
      <p:bldP spid="16" grpId="1" animBg="1"/>
      <p:bldP spid="17" grpId="0" animBg="1"/>
      <p:bldP spid="17" grpId="1" animBg="1"/>
      <p:bldP spid="18" grpId="0"/>
      <p:bldP spid="19" grpId="0" animBg="1"/>
      <p:bldP spid="19" grpId="1" animBg="1"/>
      <p:bldP spid="20" grpId="0" animBg="1"/>
      <p:bldP spid="20" grpId="1" animBg="1"/>
      <p:bldP spid="21" grpId="0" animBg="1"/>
      <p:bldP spid="21" grpId="1" animBg="1"/>
      <p:bldP spid="22" grpId="0" animBg="1"/>
      <p:bldP spid="22" grpId="1" animBg="1"/>
      <p:bldP spid="23" grpId="0"/>
      <p:bldP spid="24" grpId="0" animBg="1"/>
      <p:bldP spid="24" grpId="1" animBg="1"/>
      <p:bldP spid="26" grpId="0" animBg="1"/>
      <p:bldP spid="26" grpId="1" animBg="1"/>
      <p:bldP spid="27" grpId="0"/>
      <p:bldP spid="28"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451675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用天平测物体的质量</a:t>
            </a:r>
            <a:endParaRPr lang="zh-CN" sz="2400" b="1">
              <a:solidFill>
                <a:srgbClr val="0070C0"/>
              </a:solidFill>
              <a:latin typeface="微软雅黑" panose="020b0503020204020204" charset="-122"/>
              <a:ea typeface="微软雅黑" panose="020b0503020204020204" charset="-122"/>
            </a:endParaRPr>
          </a:p>
        </p:txBody>
      </p:sp>
      <p:pic>
        <p:nvPicPr>
          <p:cNvPr id="2" name="图片 1" title=""/>
          <p:cNvPicPr>
            <a:picLocks noChangeAspect="1"/>
          </p:cNvPicPr>
          <p:nvPr/>
        </p:nvPicPr>
        <p:blipFill>
          <a:blip r:embed="rId4"/>
          <a:stretch>
            <a:fillRect/>
          </a:stretch>
        </p:blipFill>
        <p:spPr>
          <a:xfrm>
            <a:off x="475329" y="1418708"/>
            <a:ext cx="2013585" cy="483870"/>
          </a:xfrm>
          <a:prstGeom prst="rect">
            <a:avLst/>
          </a:prstGeom>
        </p:spPr>
      </p:pic>
      <p:sp>
        <p:nvSpPr>
          <p:cNvPr id="6" name="文本框 5" title=""/>
          <p:cNvSpPr txBox="1"/>
          <p:nvPr/>
        </p:nvSpPr>
        <p:spPr>
          <a:xfrm>
            <a:off x="374679" y="1902477"/>
            <a:ext cx="11734800" cy="2399665"/>
          </a:xfrm>
          <a:prstGeom prst="rect">
            <a:avLst/>
          </a:prstGeom>
          <a:noFill/>
        </p:spPr>
        <p:txBody>
          <a:bodyPr wrap="square" rtlCol="0" anchor="t">
            <a:spAutoFit/>
          </a:bodyPr>
          <a:lstStyle/>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（1）天平的错误操作对测量结果的影响：正确使用托盘天平时，左盘内被测物体的质量=天平的读数。当游码不在零刻度线处就开始测量时，左盘内被测物体物体的质量=天平的读数-原来游码的读数。</a:t>
            </a:r>
            <a:endParaRPr lang="zh-CN" altLang="en-US"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2）问题砝码对测量结果的影响：1）砝码磨损时质量变小（比标注的质量小），测量时需要多加砝码或多移动游码才能使天平平衡，所以会造成测量结果偏大；（2）砝码生锈时质量变大（比标注的质量大），测量时少加砝码或少移动游码就能使天平平衡，所以会造成测量结果偏小。</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0" name="任意多边形: 形状 39" title=""/>
          <p:cNvSpPr/>
          <p:nvPr/>
        </p:nvSpPr>
        <p:spPr>
          <a:xfrm>
            <a:off x="3370521" y="-1"/>
            <a:ext cx="8821479" cy="6876199"/>
          </a:xfrm>
          <a:custGeom>
            <a:gdLst>
              <a:gd name="connsiteX0" fmla="*/ 347295 w 8821479"/>
              <a:gd name="connsiteY0" fmla="*/ 0 h 6901426"/>
              <a:gd name="connsiteX1" fmla="*/ 8821479 w 8821479"/>
              <a:gd name="connsiteY1" fmla="*/ 0 h 6901426"/>
              <a:gd name="connsiteX2" fmla="*/ 8821479 w 8821479"/>
              <a:gd name="connsiteY2" fmla="*/ 6901426 h 6901426"/>
              <a:gd name="connsiteX3" fmla="*/ 1720669 w 8821479"/>
              <a:gd name="connsiteY3" fmla="*/ 6901426 h 6901426"/>
              <a:gd name="connsiteX4" fmla="*/ 1577477 w 8821479"/>
              <a:gd name="connsiteY4" fmla="*/ 6735814 h 6901426"/>
              <a:gd name="connsiteX5" fmla="*/ 0 w 8821479"/>
              <a:gd name="connsiteY5" fmla="*/ 2233678 h 6901426"/>
              <a:gd name="connsiteX6" fmla="*/ 325046 w 8821479"/>
              <a:gd name="connsiteY6" fmla="*/ 66692 h 69014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1479" h="6901426">
                <a:moveTo>
                  <a:pt x="347295" y="0"/>
                </a:moveTo>
                <a:lnTo>
                  <a:pt x="8821479" y="0"/>
                </a:lnTo>
                <a:lnTo>
                  <a:pt x="8821479" y="6901426"/>
                </a:lnTo>
                <a:lnTo>
                  <a:pt x="1720669" y="6901426"/>
                </a:lnTo>
                <a:lnTo>
                  <a:pt x="1577477" y="6735814"/>
                </a:lnTo>
                <a:cubicBezTo>
                  <a:pt x="597364" y="5546719"/>
                  <a:pt x="0" y="3967123"/>
                  <a:pt x="0" y="2233678"/>
                </a:cubicBezTo>
                <a:cubicBezTo>
                  <a:pt x="0" y="1475296"/>
                  <a:pt x="114339" y="746362"/>
                  <a:pt x="325046" y="66692"/>
                </a:cubicBezTo>
                <a:close/>
              </a:path>
            </a:pathLst>
          </a:custGeom>
          <a:solidFill>
            <a:srgbClr val="FFE69C">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22"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2" name="矩形: 圆角 31" title=""/>
          <p:cNvSpPr/>
          <p:nvPr/>
        </p:nvSpPr>
        <p:spPr>
          <a:xfrm>
            <a:off x="7207794" y="2552830"/>
            <a:ext cx="2712040" cy="663553"/>
          </a:xfrm>
          <a:prstGeom prst="roundRect">
            <a:avLst>
              <a:gd name="adj" fmla="val 50000"/>
            </a:avLst>
          </a:prstGeom>
          <a:gradFill>
            <a:gsLst>
              <a:gs pos="100000">
                <a:srgbClr val="A9D3F6"/>
              </a:gs>
              <a:gs pos="0">
                <a:srgbClr val="5890E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bg1"/>
                </a:solidFill>
                <a:latin typeface="思源黑体 CN Bold" panose="020b0800000000000000" pitchFamily="34" charset="-122"/>
                <a:ea typeface="思源黑体 CN Bold" panose="020b0800000000000000" pitchFamily="34" charset="-122"/>
              </a:rPr>
              <a:t>专题</a:t>
            </a:r>
            <a:r>
              <a:rPr lang="en-US" altLang="zh-CN" sz="3200">
                <a:solidFill>
                  <a:schemeClr val="bg1"/>
                </a:solidFill>
                <a:latin typeface="思源黑体 CN Bold" panose="020b0800000000000000" pitchFamily="34" charset="-122"/>
                <a:ea typeface="思源黑体 CN Bold" panose="020b0800000000000000" pitchFamily="34" charset="-122"/>
              </a:rPr>
              <a:t>07</a:t>
            </a:r>
            <a:endParaRPr lang="en-US" altLang="zh-CN" sz="3200">
              <a:solidFill>
                <a:schemeClr val="bg1"/>
              </a:solidFill>
              <a:latin typeface="思源黑体 CN Bold" panose="020b0800000000000000" pitchFamily="34" charset="-122"/>
              <a:ea typeface="思源黑体 CN Bold" panose="020b0800000000000000" pitchFamily="34" charset="-122"/>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158710" y="3442691"/>
            <a:ext cx="4822825" cy="1017270"/>
          </a:xfrm>
          <a:prstGeom prst="rect">
            <a:avLst/>
          </a:prstGeom>
          <a:noFill/>
        </p:spPr>
        <p:txBody>
          <a:bodyPr wrap="none" lIns="0" tIns="0" rIns="0" bIns="0" rtlCol="0">
            <a:noAutofit/>
          </a:bodyPr>
          <a:lstStyle/>
          <a:p>
            <a:pPr algn="ctr">
              <a:lnSpc>
                <a:spcPct val="110000"/>
              </a:lnSpc>
            </a:pP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质量与密度</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pic>
        <p:nvPicPr>
          <p:cNvPr id="2" name="图片 1" title=""/>
          <p:cNvPicPr>
            <a:picLocks noChangeAspect="1"/>
          </p:cNvPicPr>
          <p:nvPr/>
        </p:nvPicPr>
        <p:blipFill>
          <a:blip r:embed="rId3"/>
          <a:stretch>
            <a:fillRect/>
          </a:stretch>
        </p:blipFill>
        <p:spPr>
          <a:xfrm>
            <a:off x="893445" y="2367915"/>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59" grpId="0" animBg="1"/>
      <p:bldP spid="63" grpId="0" animBg="1"/>
      <p:bldP spid="60" grpId="1" animBg="1"/>
      <p:bldP spid="64" grpId="0" animBg="1"/>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00017" title=""/>
          <p:cNvPicPr>
            <a:picLocks noChangeAspect="1"/>
          </p:cNvPicPr>
          <p:nvPr/>
        </p:nvPicPr>
        <p:blipFill>
          <a:blip r:embed="rId2"/>
          <a:stretch>
            <a:fillRect/>
          </a:stretch>
        </p:blipFill>
        <p:spPr>
          <a:xfrm>
            <a:off x="1298893" y="5352415"/>
            <a:ext cx="3019425" cy="1047750"/>
          </a:xfrm>
          <a:prstGeom prst="rect">
            <a:avLst/>
          </a:prstGeom>
          <a:noFill/>
          <a:ln w="9525">
            <a:noFill/>
          </a:ln>
        </p:spPr>
      </p:pic>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4"/>
          <a:stretch>
            <a:fillRect/>
          </a:stretch>
        </p:blipFill>
        <p:spPr>
          <a:xfrm>
            <a:off x="4224655" y="114935"/>
            <a:ext cx="903605" cy="923290"/>
          </a:xfrm>
          <a:prstGeom prst="rect">
            <a:avLst/>
          </a:prstGeom>
        </p:spPr>
      </p:pic>
      <p:sp>
        <p:nvSpPr>
          <p:cNvPr id="5" name="文本框 4" title=""/>
          <p:cNvSpPr txBox="1"/>
          <p:nvPr/>
        </p:nvSpPr>
        <p:spPr>
          <a:xfrm>
            <a:off x="5196840" y="346075"/>
            <a:ext cx="451675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用天平测物体的质量</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nvSpPr>
        <p:spPr>
          <a:xfrm>
            <a:off x="292735" y="1331595"/>
            <a:ext cx="5031740"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（2023·牡丹江）</a:t>
            </a:r>
            <a:r>
              <a:rPr sz="1600">
                <a:latin typeface="微软雅黑" panose="020b0503020204020204" charset="-122"/>
                <a:ea typeface="微软雅黑" panose="020b0503020204020204" charset="-122"/>
                <a:cs typeface="微软雅黑" panose="020b0503020204020204" charset="-122"/>
              </a:rPr>
              <a:t>下列关于托盘天平的使用，正确的是（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称量前，游码放到标尺左端的零刻度线处；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称量时，物体放在右盘，砝码放在左盘；</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称量时，若横梁不平衡，应调节平衡螺母；</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读数时，被测物体的质量与砝码的质量一定相等</a:t>
            </a:r>
            <a:endParaRPr sz="1600">
              <a:latin typeface="微软雅黑" panose="020b0503020204020204" charset="-122"/>
              <a:ea typeface="微软雅黑" panose="020b0503020204020204" charset="-122"/>
              <a:cs typeface="微软雅黑" panose="020b0503020204020204" charset="-122"/>
            </a:endParaRPr>
          </a:p>
        </p:txBody>
      </p:sp>
      <p:cxnSp>
        <p:nvCxnSpPr>
          <p:cNvPr id="25" name="直接连接符 24" title=""/>
          <p:cNvCxnSpPr/>
          <p:nvPr/>
        </p:nvCxnSpPr>
        <p:spPr>
          <a:xfrm flipH="1">
            <a:off x="5771515" y="1331595"/>
            <a:ext cx="0" cy="553021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nvSpPr>
        <p:spPr>
          <a:xfrm>
            <a:off x="5761355" y="1256665"/>
            <a:ext cx="610870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（2023·深圳）</a:t>
            </a:r>
            <a:r>
              <a:rPr sz="1600">
                <a:latin typeface="微软雅黑" panose="020b0503020204020204" charset="-122"/>
                <a:ea typeface="微软雅黑" panose="020b0503020204020204" charset="-122"/>
                <a:cs typeface="微软雅黑" panose="020b0503020204020204" charset="-122"/>
              </a:rPr>
              <a:t>如图所示，亮亮同学做了如下测量：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如图1，物体质量为：______g；</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如图2，停表读数为：______s；</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如图3，弹簧测力计读数为：______N。</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100039" title=""/>
          <p:cNvPicPr>
            <a:picLocks noChangeAspect="1"/>
          </p:cNvPicPr>
          <p:nvPr/>
        </p:nvPicPr>
        <p:blipFill>
          <a:blip r:embed="rId5"/>
          <a:stretch>
            <a:fillRect/>
          </a:stretch>
        </p:blipFill>
        <p:spPr>
          <a:xfrm>
            <a:off x="6654800" y="2824798"/>
            <a:ext cx="4564380" cy="1513205"/>
          </a:xfrm>
          <a:prstGeom prst="rect">
            <a:avLst/>
          </a:prstGeom>
          <a:noFill/>
          <a:ln w="9525">
            <a:noFill/>
          </a:ln>
        </p:spPr>
      </p:pic>
      <p:cxnSp>
        <p:nvCxnSpPr>
          <p:cNvPr id="30" name="直接连接符 29" title=""/>
          <p:cNvCxnSpPr/>
          <p:nvPr/>
        </p:nvCxnSpPr>
        <p:spPr>
          <a:xfrm>
            <a:off x="5781040" y="4512310"/>
            <a:ext cx="639000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nvSpPr>
        <p:spPr>
          <a:xfrm>
            <a:off x="86360" y="3785870"/>
            <a:ext cx="562102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（2023·苏州）</a:t>
            </a:r>
            <a:r>
              <a:rPr sz="1600">
                <a:latin typeface="微软雅黑" panose="020b0503020204020204" charset="-122"/>
                <a:ea typeface="微软雅黑" panose="020b0503020204020204" charset="-122"/>
                <a:cs typeface="微软雅黑" panose="020b0503020204020204" charset="-122"/>
              </a:rPr>
              <a:t>托盘天平相当于______杠杆。调节天平平衡时，指针如图甲，此时应将平衡螺母向______调节。测量物体质量时，右盘砝码及游码示数如图乙，物体质量为______g。</a:t>
            </a:r>
            <a:endParaRPr sz="1600">
              <a:latin typeface="微软雅黑" panose="020b0503020204020204" charset="-122"/>
              <a:ea typeface="微软雅黑" panose="020b0503020204020204" charset="-122"/>
              <a:cs typeface="微软雅黑" panose="020b0503020204020204" charset="-122"/>
            </a:endParaRPr>
          </a:p>
        </p:txBody>
      </p:sp>
      <p:cxnSp>
        <p:nvCxnSpPr>
          <p:cNvPr id="13" name="直接连接符 12" title=""/>
          <p:cNvCxnSpPr/>
          <p:nvPr/>
        </p:nvCxnSpPr>
        <p:spPr>
          <a:xfrm>
            <a:off x="50165" y="3712210"/>
            <a:ext cx="571182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4" name="文本框 13" title=""/>
          <p:cNvSpPr txBox="1"/>
          <p:nvPr/>
        </p:nvSpPr>
        <p:spPr>
          <a:xfrm>
            <a:off x="5835650" y="4525645"/>
            <a:ext cx="5621020"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利用天平测物体的质量时，发现有一砝码已经粘上一些泥，这样测出的质量将比物体的实际质量(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A．偏大      B．偏小      C．不变      D．无法确定</a:t>
            </a:r>
            <a:endParaRPr sz="1600">
              <a:latin typeface="微软雅黑" panose="020b0503020204020204" charset="-122"/>
              <a:ea typeface="微软雅黑" panose="020b0503020204020204" charset="-122"/>
              <a:cs typeface="微软雅黑" panose="020b0503020204020204" charset="-122"/>
            </a:endParaRPr>
          </a:p>
        </p:txBody>
      </p:sp>
      <p:sp>
        <p:nvSpPr>
          <p:cNvPr id="43" name="圆角矩形标注 42" title=""/>
          <p:cNvSpPr/>
          <p:nvPr/>
        </p:nvSpPr>
        <p:spPr>
          <a:xfrm>
            <a:off x="292735" y="1038225"/>
            <a:ext cx="3173730" cy="473075"/>
          </a:xfrm>
          <a:prstGeom prst="wedgeRoundRectCallout">
            <a:avLst>
              <a:gd name="adj1" fmla="val -31952"/>
              <a:gd name="adj2" fmla="val 19053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a:latin typeface="微软雅黑" panose="020b0503020204020204" charset="-122"/>
                <a:ea typeface="微软雅黑" panose="020b0503020204020204" charset="-122"/>
              </a:rPr>
              <a:t>称量前，游码</a:t>
            </a:r>
            <a:r>
              <a:rPr lang="zh-CN" sz="1600">
                <a:latin typeface="微软雅黑" panose="020b0503020204020204" charset="-122"/>
                <a:ea typeface="微软雅黑" panose="020b0503020204020204" charset="-122"/>
              </a:rPr>
              <a:t>归零</a:t>
            </a:r>
            <a:endParaRPr lang="zh-CN" sz="1600">
              <a:latin typeface="微软雅黑" panose="020b0503020204020204" charset="-122"/>
              <a:ea typeface="微软雅黑" panose="020b0503020204020204" charset="-122"/>
            </a:endParaRPr>
          </a:p>
        </p:txBody>
      </p:sp>
      <p:sp>
        <p:nvSpPr>
          <p:cNvPr id="20" name="圆角矩形标注 19" title=""/>
          <p:cNvSpPr/>
          <p:nvPr/>
        </p:nvSpPr>
        <p:spPr>
          <a:xfrm>
            <a:off x="158750" y="1086485"/>
            <a:ext cx="5475605" cy="505460"/>
          </a:xfrm>
          <a:prstGeom prst="wedgeRoundRectCallout">
            <a:avLst>
              <a:gd name="adj1" fmla="val 1501"/>
              <a:gd name="adj2" fmla="val 253894"/>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sz="1600">
                <a:latin typeface="微软雅黑" panose="020b0503020204020204" charset="-122"/>
                <a:ea typeface="微软雅黑" panose="020b0503020204020204" charset="-122"/>
              </a:rPr>
              <a:t>称量时，左物右码，通过增减砝码或移动游码使天平平衡</a:t>
            </a:r>
            <a:endParaRPr lang="zh-CN" sz="1600">
              <a:latin typeface="微软雅黑" panose="020b0503020204020204" charset="-122"/>
              <a:ea typeface="微软雅黑" panose="020b0503020204020204" charset="-122"/>
            </a:endParaRPr>
          </a:p>
        </p:txBody>
      </p:sp>
      <p:sp>
        <p:nvSpPr>
          <p:cNvPr id="21" name="圆角矩形标注 20" title=""/>
          <p:cNvSpPr/>
          <p:nvPr/>
        </p:nvSpPr>
        <p:spPr>
          <a:xfrm>
            <a:off x="318135" y="2667635"/>
            <a:ext cx="4739005" cy="378460"/>
          </a:xfrm>
          <a:prstGeom prst="wedgeRoundRectCallout">
            <a:avLst>
              <a:gd name="adj1" fmla="val -33733"/>
              <a:gd name="adj2" fmla="val 123993"/>
              <a:gd name="adj3" fmla="val 16667"/>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sz="1600">
                <a:latin typeface="微软雅黑" panose="020b0503020204020204" charset="-122"/>
                <a:ea typeface="微软雅黑" panose="020b0503020204020204" charset="-122"/>
              </a:rPr>
              <a:t>读数时，被测物体质量</a:t>
            </a:r>
            <a:r>
              <a:rPr lang="zh-CN" sz="1600">
                <a:latin typeface="微软雅黑" panose="020b0503020204020204" charset="-122"/>
                <a:ea typeface="微软雅黑" panose="020b0503020204020204" charset="-122"/>
              </a:rPr>
              <a:t>等于</a:t>
            </a:r>
            <a:r>
              <a:rPr sz="1600">
                <a:latin typeface="微软雅黑" panose="020b0503020204020204" charset="-122"/>
                <a:ea typeface="微软雅黑" panose="020b0503020204020204" charset="-122"/>
              </a:rPr>
              <a:t>砝码质量</a:t>
            </a:r>
            <a:r>
              <a:rPr lang="en-US" sz="1600">
                <a:latin typeface="微软雅黑" panose="020b0503020204020204" charset="-122"/>
                <a:ea typeface="微软雅黑" panose="020b0503020204020204" charset="-122"/>
              </a:rPr>
              <a:t>+</a:t>
            </a:r>
            <a:r>
              <a:rPr lang="zh-CN" altLang="en-US" sz="1600">
                <a:latin typeface="微软雅黑" panose="020b0503020204020204" charset="-122"/>
                <a:ea typeface="微软雅黑" panose="020b0503020204020204" charset="-122"/>
              </a:rPr>
              <a:t>游码读数</a:t>
            </a:r>
            <a:endParaRPr lang="zh-CN" altLang="en-US" sz="1600">
              <a:latin typeface="微软雅黑" panose="020b0503020204020204" charset="-122"/>
              <a:ea typeface="微软雅黑" panose="020b0503020204020204" charset="-122"/>
            </a:endParaRPr>
          </a:p>
        </p:txBody>
      </p:sp>
      <p:sp>
        <p:nvSpPr>
          <p:cNvPr id="15" name="文本框 14" title=""/>
          <p:cNvSpPr txBox="1"/>
          <p:nvPr/>
        </p:nvSpPr>
        <p:spPr>
          <a:xfrm>
            <a:off x="1421130" y="1841500"/>
            <a:ext cx="36131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A</a:t>
            </a:r>
            <a:endParaRPr lang="en-US" altLang="zh-CN" sz="2000">
              <a:solidFill>
                <a:srgbClr val="FF0000"/>
              </a:solidFill>
              <a:latin typeface="微软雅黑" panose="020b0503020204020204" charset="-122"/>
              <a:ea typeface="微软雅黑" panose="020b0503020204020204" charset="-122"/>
            </a:endParaRPr>
          </a:p>
        </p:txBody>
      </p:sp>
      <p:sp>
        <p:nvSpPr>
          <p:cNvPr id="16" name="圆角矩形标注 15" title=""/>
          <p:cNvSpPr/>
          <p:nvPr/>
        </p:nvSpPr>
        <p:spPr>
          <a:xfrm>
            <a:off x="5886450" y="921385"/>
            <a:ext cx="3859530" cy="410210"/>
          </a:xfrm>
          <a:prstGeom prst="wedgeRoundRectCallout">
            <a:avLst>
              <a:gd name="adj1" fmla="val -5939"/>
              <a:gd name="adj2" fmla="val 1756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a:latin typeface="微软雅黑" panose="020b0503020204020204" charset="-122"/>
                <a:ea typeface="微软雅黑" panose="020b0503020204020204" charset="-122"/>
              </a:rPr>
              <a:t>物体的质量为m=100g+0.6g=100.6g</a:t>
            </a:r>
            <a:endParaRPr sz="1600">
              <a:latin typeface="微软雅黑" panose="020b0503020204020204" charset="-122"/>
              <a:ea typeface="微软雅黑" panose="020b0503020204020204" charset="-122"/>
            </a:endParaRPr>
          </a:p>
        </p:txBody>
      </p:sp>
      <p:sp>
        <p:nvSpPr>
          <p:cNvPr id="17" name="圆角矩形标注 16" title=""/>
          <p:cNvSpPr/>
          <p:nvPr/>
        </p:nvSpPr>
        <p:spPr>
          <a:xfrm>
            <a:off x="6485890" y="905510"/>
            <a:ext cx="5475605" cy="1031875"/>
          </a:xfrm>
          <a:prstGeom prst="wedgeRoundRectCallout">
            <a:avLst>
              <a:gd name="adj1" fmla="val -14977"/>
              <a:gd name="adj2" fmla="val 74923"/>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sz="1600">
                <a:latin typeface="微软雅黑" panose="020b0503020204020204" charset="-122"/>
                <a:ea typeface="微软雅黑" panose="020b0503020204020204" charset="-122"/>
              </a:rPr>
              <a:t>小表盘读数为1min，指针过中间刻度线，大表盘读数为40.8s，则停表读数为100.8s</a:t>
            </a:r>
            <a:endParaRPr lang="zh-CN" sz="1600">
              <a:latin typeface="微软雅黑" panose="020b0503020204020204" charset="-122"/>
              <a:ea typeface="微软雅黑" panose="020b0503020204020204" charset="-122"/>
            </a:endParaRPr>
          </a:p>
        </p:txBody>
      </p:sp>
      <p:sp>
        <p:nvSpPr>
          <p:cNvPr id="18" name="圆角矩形标注 17" title=""/>
          <p:cNvSpPr/>
          <p:nvPr/>
        </p:nvSpPr>
        <p:spPr>
          <a:xfrm>
            <a:off x="6562725" y="3199765"/>
            <a:ext cx="5134610" cy="500380"/>
          </a:xfrm>
          <a:prstGeom prst="wedgeRoundRectCallout">
            <a:avLst>
              <a:gd name="adj1" fmla="val -23670"/>
              <a:gd name="adj2" fmla="val -123223"/>
              <a:gd name="adj3" fmla="val 16667"/>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sz="1600">
                <a:latin typeface="微软雅黑" panose="020b0503020204020204" charset="-122"/>
                <a:ea typeface="微软雅黑" panose="020b0503020204020204" charset="-122"/>
              </a:rPr>
              <a:t>弹簧测力计分度值为0.2N，弹簧测力计的读数为2.6N</a:t>
            </a:r>
            <a:endParaRPr sz="1600">
              <a:latin typeface="微软雅黑" panose="020b0503020204020204" charset="-122"/>
              <a:ea typeface="微软雅黑" panose="020b0503020204020204" charset="-122"/>
            </a:endParaRPr>
          </a:p>
        </p:txBody>
      </p:sp>
      <p:sp>
        <p:nvSpPr>
          <p:cNvPr id="19" name="文本框 18" title=""/>
          <p:cNvSpPr txBox="1"/>
          <p:nvPr/>
        </p:nvSpPr>
        <p:spPr>
          <a:xfrm>
            <a:off x="7665720" y="1616710"/>
            <a:ext cx="840740"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100.6</a:t>
            </a:r>
            <a:endParaRPr lang="en-US" altLang="zh-CN" sz="2000">
              <a:solidFill>
                <a:srgbClr val="FF0000"/>
              </a:solidFill>
              <a:latin typeface="微软雅黑" panose="020b0503020204020204" charset="-122"/>
              <a:ea typeface="微软雅黑" panose="020b0503020204020204" charset="-122"/>
            </a:endParaRPr>
          </a:p>
        </p:txBody>
      </p:sp>
      <p:sp>
        <p:nvSpPr>
          <p:cNvPr id="22" name="文本框 21" title=""/>
          <p:cNvSpPr txBox="1"/>
          <p:nvPr/>
        </p:nvSpPr>
        <p:spPr>
          <a:xfrm>
            <a:off x="7588250" y="1975485"/>
            <a:ext cx="840740"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100.8</a:t>
            </a:r>
            <a:endParaRPr lang="en-US" altLang="zh-CN" sz="2000">
              <a:solidFill>
                <a:srgbClr val="FF0000"/>
              </a:solidFill>
              <a:latin typeface="微软雅黑" panose="020b0503020204020204" charset="-122"/>
              <a:ea typeface="微软雅黑" panose="020b0503020204020204" charset="-122"/>
            </a:endParaRPr>
          </a:p>
        </p:txBody>
      </p:sp>
      <p:sp>
        <p:nvSpPr>
          <p:cNvPr id="23" name="文本框 22" title=""/>
          <p:cNvSpPr txBox="1"/>
          <p:nvPr/>
        </p:nvSpPr>
        <p:spPr>
          <a:xfrm>
            <a:off x="8428990" y="2369185"/>
            <a:ext cx="542290"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2.6</a:t>
            </a:r>
            <a:endParaRPr lang="en-US" altLang="zh-CN" sz="2000">
              <a:solidFill>
                <a:srgbClr val="FF0000"/>
              </a:solidFill>
              <a:latin typeface="微软雅黑" panose="020b0503020204020204" charset="-122"/>
              <a:ea typeface="微软雅黑" panose="020b0503020204020204" charset="-122"/>
            </a:endParaRPr>
          </a:p>
        </p:txBody>
      </p:sp>
      <p:sp>
        <p:nvSpPr>
          <p:cNvPr id="24" name="圆角矩形标注 23" title=""/>
          <p:cNvSpPr/>
          <p:nvPr/>
        </p:nvSpPr>
        <p:spPr>
          <a:xfrm>
            <a:off x="1587500" y="5059680"/>
            <a:ext cx="4025900" cy="533400"/>
          </a:xfrm>
          <a:prstGeom prst="wedgeRoundRectCallout">
            <a:avLst>
              <a:gd name="adj1" fmla="val 12318"/>
              <a:gd name="adj2" fmla="val -2008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a:latin typeface="微软雅黑" panose="020b0503020204020204" charset="-122"/>
                <a:ea typeface="微软雅黑" panose="020b0503020204020204" charset="-122"/>
              </a:rPr>
              <a:t>支点在横梁的中心，左右两侧的力臂相等</a:t>
            </a:r>
            <a:endParaRPr sz="1600">
              <a:latin typeface="微软雅黑" panose="020b0503020204020204" charset="-122"/>
              <a:ea typeface="微软雅黑" panose="020b0503020204020204" charset="-122"/>
            </a:endParaRPr>
          </a:p>
        </p:txBody>
      </p:sp>
      <p:sp>
        <p:nvSpPr>
          <p:cNvPr id="26" name="圆角矩形标注 25" title=""/>
          <p:cNvSpPr/>
          <p:nvPr/>
        </p:nvSpPr>
        <p:spPr>
          <a:xfrm>
            <a:off x="180975" y="5659120"/>
            <a:ext cx="5475605" cy="434975"/>
          </a:xfrm>
          <a:prstGeom prst="wedgeRoundRectCallout">
            <a:avLst>
              <a:gd name="adj1" fmla="val 29473"/>
              <a:gd name="adj2" fmla="val -305766"/>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sz="1600">
                <a:latin typeface="微软雅黑" panose="020b0503020204020204" charset="-122"/>
                <a:ea typeface="微软雅黑" panose="020b0503020204020204" charset="-122"/>
              </a:rPr>
              <a:t>指针偏向分度盘中线左侧，应将平衡螺母向右调节</a:t>
            </a:r>
            <a:endParaRPr lang="zh-CN" sz="1600">
              <a:latin typeface="微软雅黑" panose="020b0503020204020204" charset="-122"/>
              <a:ea typeface="微软雅黑" panose="020b0503020204020204" charset="-122"/>
            </a:endParaRPr>
          </a:p>
        </p:txBody>
      </p:sp>
      <p:sp>
        <p:nvSpPr>
          <p:cNvPr id="27" name="圆角矩形标注 26" title=""/>
          <p:cNvSpPr/>
          <p:nvPr/>
        </p:nvSpPr>
        <p:spPr>
          <a:xfrm>
            <a:off x="521970" y="6207125"/>
            <a:ext cx="5134610" cy="500380"/>
          </a:xfrm>
          <a:prstGeom prst="wedgeRoundRectCallout">
            <a:avLst>
              <a:gd name="adj1" fmla="val -41256"/>
              <a:gd name="adj2" fmla="val -218527"/>
              <a:gd name="adj3" fmla="val 16667"/>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sz="1600">
                <a:latin typeface="微软雅黑" panose="020b0503020204020204" charset="-122"/>
                <a:ea typeface="微软雅黑" panose="020b0503020204020204" charset="-122"/>
              </a:rPr>
              <a:t>物体质量为25g+1.4g=26.4g</a:t>
            </a:r>
            <a:endParaRPr sz="1600">
              <a:latin typeface="微软雅黑" panose="020b0503020204020204" charset="-122"/>
              <a:ea typeface="微软雅黑" panose="020b0503020204020204" charset="-122"/>
            </a:endParaRPr>
          </a:p>
        </p:txBody>
      </p:sp>
      <p:sp>
        <p:nvSpPr>
          <p:cNvPr id="28" name="文本框 27" title=""/>
          <p:cNvSpPr txBox="1"/>
          <p:nvPr/>
        </p:nvSpPr>
        <p:spPr>
          <a:xfrm>
            <a:off x="4023360" y="3785870"/>
            <a:ext cx="690880" cy="398780"/>
          </a:xfrm>
          <a:prstGeom prst="rect">
            <a:avLst/>
          </a:prstGeom>
          <a:noFill/>
        </p:spPr>
        <p:txBody>
          <a:bodyPr wrap="none" rtlCol="0">
            <a:spAutoFit/>
          </a:bodyPr>
          <a:lstStyle/>
          <a:p>
            <a:r>
              <a:rPr lang="zh-CN" altLang="en-US" sz="2000">
                <a:solidFill>
                  <a:srgbClr val="FF0000"/>
                </a:solidFill>
                <a:latin typeface="微软雅黑" panose="020b0503020204020204" charset="-122"/>
                <a:ea typeface="微软雅黑" panose="020b0503020204020204" charset="-122"/>
              </a:rPr>
              <a:t>等臂</a:t>
            </a:r>
            <a:endParaRPr lang="zh-CN" altLang="en-US" sz="2000">
              <a:solidFill>
                <a:srgbClr val="FF0000"/>
              </a:solidFill>
              <a:latin typeface="微软雅黑" panose="020b0503020204020204" charset="-122"/>
              <a:ea typeface="微软雅黑" panose="020b0503020204020204" charset="-122"/>
            </a:endParaRPr>
          </a:p>
        </p:txBody>
      </p:sp>
      <p:sp>
        <p:nvSpPr>
          <p:cNvPr id="29" name="文本框 28" title=""/>
          <p:cNvSpPr txBox="1"/>
          <p:nvPr/>
        </p:nvSpPr>
        <p:spPr>
          <a:xfrm>
            <a:off x="4714240" y="4153535"/>
            <a:ext cx="436880" cy="398780"/>
          </a:xfrm>
          <a:prstGeom prst="rect">
            <a:avLst/>
          </a:prstGeom>
          <a:noFill/>
        </p:spPr>
        <p:txBody>
          <a:bodyPr wrap="none" rtlCol="0">
            <a:spAutoFit/>
          </a:bodyPr>
          <a:lstStyle/>
          <a:p>
            <a:r>
              <a:rPr lang="zh-CN" altLang="en-US" sz="2000">
                <a:solidFill>
                  <a:srgbClr val="FF0000"/>
                </a:solidFill>
                <a:latin typeface="微软雅黑" panose="020b0503020204020204" charset="-122"/>
                <a:ea typeface="微软雅黑" panose="020b0503020204020204" charset="-122"/>
              </a:rPr>
              <a:t>右</a:t>
            </a:r>
            <a:endParaRPr lang="zh-CN" altLang="en-US" sz="2000">
              <a:solidFill>
                <a:srgbClr val="FF0000"/>
              </a:solidFill>
              <a:latin typeface="微软雅黑" panose="020b0503020204020204" charset="-122"/>
              <a:ea typeface="微软雅黑" panose="020b0503020204020204" charset="-122"/>
            </a:endParaRPr>
          </a:p>
        </p:txBody>
      </p:sp>
      <p:sp>
        <p:nvSpPr>
          <p:cNvPr id="32" name="文本框 31" title=""/>
          <p:cNvSpPr txBox="1"/>
          <p:nvPr/>
        </p:nvSpPr>
        <p:spPr>
          <a:xfrm>
            <a:off x="180975" y="4925695"/>
            <a:ext cx="69151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26.4</a:t>
            </a:r>
            <a:endParaRPr lang="en-US" altLang="zh-CN" sz="2000">
              <a:solidFill>
                <a:srgbClr val="FF0000"/>
              </a:solidFill>
              <a:latin typeface="微软雅黑" panose="020b0503020204020204" charset="-122"/>
              <a:ea typeface="微软雅黑" panose="020b0503020204020204" charset="-122"/>
            </a:endParaRPr>
          </a:p>
        </p:txBody>
      </p:sp>
      <p:sp>
        <p:nvSpPr>
          <p:cNvPr id="33" name="圆角矩形标注 32" title=""/>
          <p:cNvSpPr/>
          <p:nvPr/>
        </p:nvSpPr>
        <p:spPr>
          <a:xfrm>
            <a:off x="6218555" y="5737860"/>
            <a:ext cx="5346065" cy="837565"/>
          </a:xfrm>
          <a:prstGeom prst="wedgeRoundRectCallout">
            <a:avLst>
              <a:gd name="adj1" fmla="val 19402"/>
              <a:gd name="adj2" fmla="val -981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a:latin typeface="微软雅黑" panose="020b0503020204020204" charset="-122"/>
                <a:ea typeface="微软雅黑" panose="020b0503020204020204" charset="-122"/>
              </a:rPr>
              <a:t>若一砝码已经粘上一些泥，则物体的质量等于砝码质量加游码对应的刻度再加上泥的质量</a:t>
            </a:r>
            <a:r>
              <a:rPr lang="zh-CN" sz="1600">
                <a:latin typeface="微软雅黑" panose="020b0503020204020204" charset="-122"/>
                <a:ea typeface="微软雅黑" panose="020b0503020204020204" charset="-122"/>
              </a:rPr>
              <a:t>，如果没有加上砝码上泥的质量，测量值偏小</a:t>
            </a:r>
            <a:endParaRPr lang="zh-CN" sz="1600">
              <a:latin typeface="微软雅黑" panose="020b0503020204020204" charset="-122"/>
              <a:ea typeface="微软雅黑" panose="020b0503020204020204" charset="-122"/>
            </a:endParaRPr>
          </a:p>
        </p:txBody>
      </p:sp>
      <p:sp>
        <p:nvSpPr>
          <p:cNvPr id="34" name="文本框 33" title=""/>
          <p:cNvSpPr txBox="1"/>
          <p:nvPr/>
        </p:nvSpPr>
        <p:spPr>
          <a:xfrm>
            <a:off x="10154920" y="4981575"/>
            <a:ext cx="34226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B</a:t>
            </a:r>
            <a:endParaRPr lang="en-US" altLang="zh-CN" sz="20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animEffect transition="in" filter="wipe(left)">
                                      <p:cBhvr>
                                        <p:cTn id="45" dur="500"/>
                                        <p:tgtEl>
                                          <p:spTgt spid="10">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0">
                                            <p:txEl>
                                              <p:pRg st="1" end="1"/>
                                            </p:txEl>
                                          </p:spTgt>
                                        </p:tgtEl>
                                        <p:attrNameLst>
                                          <p:attrName>style.visibility</p:attrName>
                                        </p:attrNameLst>
                                      </p:cBhvr>
                                      <p:to>
                                        <p:strVal val="visible"/>
                                      </p:to>
                                    </p:set>
                                    <p:animEffect transition="in" filter="wipe(left)">
                                      <p:cBhvr>
                                        <p:cTn id="55" dur="500"/>
                                        <p:tgtEl>
                                          <p:spTgt spid="10">
                                            <p:txEl>
                                              <p:pRg st="1" end="1"/>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0">
                                            <p:txEl>
                                              <p:pRg st="2" end="2"/>
                                            </p:txEl>
                                          </p:spTgt>
                                        </p:tgtEl>
                                        <p:attrNameLst>
                                          <p:attrName>style.visibility</p:attrName>
                                        </p:attrNameLst>
                                      </p:cBhvr>
                                      <p:to>
                                        <p:strVal val="visible"/>
                                      </p:to>
                                    </p:set>
                                    <p:animEffect transition="in" filter="wipe(left)">
                                      <p:cBhvr>
                                        <p:cTn id="60" dur="500"/>
                                        <p:tgtEl>
                                          <p:spTgt spid="10">
                                            <p:txEl>
                                              <p:pRg st="2" end="2"/>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0">
                                            <p:txEl>
                                              <p:pRg st="3" end="3"/>
                                            </p:txEl>
                                          </p:spTgt>
                                        </p:tgtEl>
                                        <p:attrNameLst>
                                          <p:attrName>style.visibility</p:attrName>
                                        </p:attrNameLst>
                                      </p:cBhvr>
                                      <p:to>
                                        <p:strVal val="visible"/>
                                      </p:to>
                                    </p:set>
                                    <p:animEffect transition="in" filter="wipe(left)">
                                      <p:cBhvr>
                                        <p:cTn id="65" dur="500"/>
                                        <p:tgtEl>
                                          <p:spTgt spid="10">
                                            <p:txEl>
                                              <p:pRg st="3" end="3"/>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left)">
                                      <p:cBhvr>
                                        <p:cTn id="70" dur="500"/>
                                        <p:tgtEl>
                                          <p:spTgt spid="13"/>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1">
                                            <p:txEl>
                                              <p:pRg st="0" end="0"/>
                                            </p:txEl>
                                          </p:spTgt>
                                        </p:tgtEl>
                                        <p:attrNameLst>
                                          <p:attrName>style.visibility</p:attrName>
                                        </p:attrNameLst>
                                      </p:cBhvr>
                                      <p:to>
                                        <p:strVal val="visible"/>
                                      </p:to>
                                    </p:set>
                                    <p:animEffect transition="in" filter="wipe(left)">
                                      <p:cBhvr>
                                        <p:cTn id="75" dur="500"/>
                                        <p:tgtEl>
                                          <p:spTgt spid="11">
                                            <p:txEl>
                                              <p:pRg st="0" end="0"/>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barn(inVertical)">
                                      <p:cBhvr>
                                        <p:cTn id="80" dur="500"/>
                                        <p:tgtEl>
                                          <p:spTgt spid="2"/>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wipe(left)">
                                      <p:cBhvr>
                                        <p:cTn id="85" dur="500"/>
                                        <p:tgtEl>
                                          <p:spTgt spid="30"/>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4">
                                            <p:txEl>
                                              <p:pRg st="0" end="0"/>
                                            </p:txEl>
                                          </p:spTgt>
                                        </p:tgtEl>
                                        <p:attrNameLst>
                                          <p:attrName>style.visibility</p:attrName>
                                        </p:attrNameLst>
                                      </p:cBhvr>
                                      <p:to>
                                        <p:strVal val="visible"/>
                                      </p:to>
                                    </p:set>
                                    <p:animEffect transition="in" filter="wipe(left)">
                                      <p:cBhvr>
                                        <p:cTn id="90" dur="500"/>
                                        <p:tgtEl>
                                          <p:spTgt spid="14">
                                            <p:txEl>
                                              <p:pRg st="0" end="0"/>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4">
                                            <p:txEl>
                                              <p:pRg st="1" end="1"/>
                                            </p:txEl>
                                          </p:spTgt>
                                        </p:tgtEl>
                                        <p:attrNameLst>
                                          <p:attrName>style.visibility</p:attrName>
                                        </p:attrNameLst>
                                      </p:cBhvr>
                                      <p:to>
                                        <p:strVal val="visible"/>
                                      </p:to>
                                    </p:set>
                                    <p:animEffect transition="in" filter="wipe(left)">
                                      <p:cBhvr>
                                        <p:cTn id="95" dur="500"/>
                                        <p:tgtEl>
                                          <p:spTgt spid="14">
                                            <p:txEl>
                                              <p:pRg st="1" end="1"/>
                                            </p:txEl>
                                          </p:spTgt>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wipe(down)">
                                      <p:cBhvr>
                                        <p:cTn id="100" dur="500"/>
                                        <p:tgtEl>
                                          <p:spTgt spid="43"/>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xit" presetSubtype="4" fill="hold" grpId="1" nodeType="clickEffect">
                                  <p:stCondLst>
                                    <p:cond delay="0"/>
                                  </p:stCondLst>
                                  <p:childTnLst>
                                    <p:animEffect transition="out" filter="wipe(down)">
                                      <p:cBhvr>
                                        <p:cTn id="104" dur="500"/>
                                        <p:tgtEl>
                                          <p:spTgt spid="43"/>
                                        </p:tgtEl>
                                      </p:cBhvr>
                                    </p:animEffect>
                                    <p:set>
                                      <p:cBhvr>
                                        <p:cTn id="105" dur="1" fill="hold">
                                          <p:stCondLst>
                                            <p:cond delay="499"/>
                                          </p:stCondLst>
                                        </p:cTn>
                                        <p:tgtEl>
                                          <p:spTgt spid="43"/>
                                        </p:tgtEl>
                                        <p:attrNameLst>
                                          <p:attrName>style.visibility</p:attrName>
                                        </p:attrNameLst>
                                      </p:cBhvr>
                                      <p:to>
                                        <p:strVal val="hidden"/>
                                      </p:to>
                                    </p:se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4" fill="hold" grpId="0" nodeType="click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wipe(down)">
                                      <p:cBhvr>
                                        <p:cTn id="110" dur="500"/>
                                        <p:tgtEl>
                                          <p:spTgt spid="20"/>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xit" presetSubtype="8" fill="hold" grpId="1" nodeType="clickEffect">
                                  <p:stCondLst>
                                    <p:cond delay="0"/>
                                  </p:stCondLst>
                                  <p:childTnLst>
                                    <p:animEffect transition="out" filter="wipe(left)">
                                      <p:cBhvr>
                                        <p:cTn id="114" dur="500"/>
                                        <p:tgtEl>
                                          <p:spTgt spid="20"/>
                                        </p:tgtEl>
                                      </p:cBhvr>
                                    </p:animEffect>
                                    <p:set>
                                      <p:cBhvr>
                                        <p:cTn id="115" dur="1" fill="hold">
                                          <p:stCondLst>
                                            <p:cond delay="499"/>
                                          </p:stCondLst>
                                        </p:cTn>
                                        <p:tgtEl>
                                          <p:spTgt spid="20"/>
                                        </p:tgtEl>
                                        <p:attrNameLst>
                                          <p:attrName>style.visibility</p:attrName>
                                        </p:attrNameLst>
                                      </p:cBhvr>
                                      <p:to>
                                        <p:strVal val="hidden"/>
                                      </p:to>
                                    </p:se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21"/>
                                        </p:tgtEl>
                                        <p:attrNameLst>
                                          <p:attrName>style.visibility</p:attrName>
                                        </p:attrNameLst>
                                      </p:cBhvr>
                                      <p:to>
                                        <p:strVal val="visible"/>
                                      </p:to>
                                    </p:set>
                                    <p:animEffect transition="in" filter="wipe(down)">
                                      <p:cBhvr>
                                        <p:cTn id="120" dur="500"/>
                                        <p:tgtEl>
                                          <p:spTgt spid="21"/>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xit" presetSubtype="8" fill="hold" grpId="1" nodeType="clickEffect">
                                  <p:stCondLst>
                                    <p:cond delay="0"/>
                                  </p:stCondLst>
                                  <p:childTnLst>
                                    <p:animEffect transition="out" filter="wipe(left)">
                                      <p:cBhvr>
                                        <p:cTn id="124" dur="500"/>
                                        <p:tgtEl>
                                          <p:spTgt spid="21"/>
                                        </p:tgtEl>
                                      </p:cBhvr>
                                    </p:animEffect>
                                    <p:set>
                                      <p:cBhvr>
                                        <p:cTn id="125" dur="1" fill="hold">
                                          <p:stCondLst>
                                            <p:cond delay="499"/>
                                          </p:stCondLst>
                                        </p:cTn>
                                        <p:tgtEl>
                                          <p:spTgt spid="21"/>
                                        </p:tgtEl>
                                        <p:attrNameLst>
                                          <p:attrName>style.visibility</p:attrName>
                                        </p:attrNameLst>
                                      </p:cBhvr>
                                      <p:to>
                                        <p:strVal val="hidden"/>
                                      </p:to>
                                    </p:se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15"/>
                                        </p:tgtEl>
                                        <p:attrNameLst>
                                          <p:attrName>style.visibility</p:attrName>
                                        </p:attrNameLst>
                                      </p:cBhvr>
                                      <p:to>
                                        <p:strVal val="visible"/>
                                      </p:to>
                                    </p:set>
                                    <p:animEffect transition="in" filter="wipe(left)">
                                      <p:cBhvr>
                                        <p:cTn id="130" dur="500"/>
                                        <p:tgtEl>
                                          <p:spTgt spid="15"/>
                                        </p:tgtEl>
                                      </p:cBhvr>
                                    </p:animEffec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16"/>
                                        </p:tgtEl>
                                        <p:attrNameLst>
                                          <p:attrName>style.visibility</p:attrName>
                                        </p:attrNameLst>
                                      </p:cBhvr>
                                      <p:to>
                                        <p:strVal val="visible"/>
                                      </p:to>
                                    </p:set>
                                    <p:animEffect transition="in" filter="wipe(down)">
                                      <p:cBhvr>
                                        <p:cTn id="135" dur="500"/>
                                        <p:tgtEl>
                                          <p:spTgt spid="16"/>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xit" presetSubtype="4" fill="hold" grpId="1" nodeType="clickEffect">
                                  <p:stCondLst>
                                    <p:cond delay="0"/>
                                  </p:stCondLst>
                                  <p:childTnLst>
                                    <p:animEffect transition="out" filter="wipe(down)">
                                      <p:cBhvr>
                                        <p:cTn id="139" dur="500"/>
                                        <p:tgtEl>
                                          <p:spTgt spid="16"/>
                                        </p:tgtEl>
                                      </p:cBhvr>
                                    </p:animEffect>
                                    <p:set>
                                      <p:cBhvr>
                                        <p:cTn id="140" dur="1" fill="hold">
                                          <p:stCondLst>
                                            <p:cond delay="499"/>
                                          </p:stCondLst>
                                        </p:cTn>
                                        <p:tgtEl>
                                          <p:spTgt spid="16"/>
                                        </p:tgtEl>
                                        <p:attrNameLst>
                                          <p:attrName>style.visibility</p:attrName>
                                        </p:attrNameLst>
                                      </p:cBhvr>
                                      <p:to>
                                        <p:strVal val="hidden"/>
                                      </p:to>
                                    </p:set>
                                  </p:childTnLst>
                                </p:cTn>
                              </p:par>
                            </p:childTnLst>
                          </p:cTn>
                        </p:par>
                      </p:childTnLst>
                    </p:cTn>
                  </p:par>
                  <p:par>
                    <p:cTn id="141" fill="hold" nodeType="clickPar">
                      <p:stCondLst>
                        <p:cond delay="indefinite"/>
                        <p:cond evt="onBegin" delay="0">
                          <p:tn val="140"/>
                        </p:cond>
                      </p:stCondLst>
                      <p:childTnLst>
                        <p:par>
                          <p:cTn id="142" fill="hold">
                            <p:stCondLst>
                              <p:cond delay="0"/>
                            </p:stCondLst>
                            <p:childTnLst>
                              <p:par>
                                <p:cTn id="143" presetID="22" presetClass="entr" presetSubtype="4" fill="hold" grpId="0" nodeType="clickEffect">
                                  <p:stCondLst>
                                    <p:cond delay="0"/>
                                  </p:stCondLst>
                                  <p:childTnLst>
                                    <p:set>
                                      <p:cBhvr>
                                        <p:cTn id="144" dur="1" fill="hold">
                                          <p:stCondLst>
                                            <p:cond delay="0"/>
                                          </p:stCondLst>
                                        </p:cTn>
                                        <p:tgtEl>
                                          <p:spTgt spid="17"/>
                                        </p:tgtEl>
                                        <p:attrNameLst>
                                          <p:attrName>style.visibility</p:attrName>
                                        </p:attrNameLst>
                                      </p:cBhvr>
                                      <p:to>
                                        <p:strVal val="visible"/>
                                      </p:to>
                                    </p:set>
                                    <p:animEffect transition="in" filter="wipe(down)">
                                      <p:cBhvr>
                                        <p:cTn id="145" dur="500"/>
                                        <p:tgtEl>
                                          <p:spTgt spid="17"/>
                                        </p:tgtEl>
                                      </p:cBhvr>
                                    </p:animEffect>
                                  </p:childTnLst>
                                </p:cTn>
                              </p:par>
                            </p:childTnLst>
                          </p:cTn>
                        </p:par>
                      </p:childTnLst>
                    </p:cTn>
                  </p:par>
                  <p:par>
                    <p:cTn id="146" fill="hold" nodeType="clickPar">
                      <p:stCondLst>
                        <p:cond delay="indefinite"/>
                        <p:cond evt="onBegin" delay="0">
                          <p:tn val="145"/>
                        </p:cond>
                      </p:stCondLst>
                      <p:childTnLst>
                        <p:par>
                          <p:cTn id="147" fill="hold">
                            <p:stCondLst>
                              <p:cond delay="0"/>
                            </p:stCondLst>
                            <p:childTnLst>
                              <p:par>
                                <p:cTn id="148" presetID="22" presetClass="exit" presetSubtype="8" fill="hold" grpId="1" nodeType="clickEffect">
                                  <p:stCondLst>
                                    <p:cond delay="0"/>
                                  </p:stCondLst>
                                  <p:childTnLst>
                                    <p:animEffect transition="out" filter="wipe(left)">
                                      <p:cBhvr>
                                        <p:cTn id="149" dur="500"/>
                                        <p:tgtEl>
                                          <p:spTgt spid="17"/>
                                        </p:tgtEl>
                                      </p:cBhvr>
                                    </p:animEffect>
                                    <p:set>
                                      <p:cBhvr>
                                        <p:cTn id="150" dur="1" fill="hold">
                                          <p:stCondLst>
                                            <p:cond delay="499"/>
                                          </p:stCondLst>
                                        </p:cTn>
                                        <p:tgtEl>
                                          <p:spTgt spid="17"/>
                                        </p:tgtEl>
                                        <p:attrNameLst>
                                          <p:attrName>style.visibility</p:attrName>
                                        </p:attrNameLst>
                                      </p:cBhvr>
                                      <p:to>
                                        <p:strVal val="hidden"/>
                                      </p:to>
                                    </p:set>
                                  </p:childTnLst>
                                </p:cTn>
                              </p:par>
                            </p:childTnLst>
                          </p:cTn>
                        </p:par>
                      </p:childTnLst>
                    </p:cTn>
                  </p:par>
                  <p:par>
                    <p:cTn id="151" fill="hold" nodeType="clickPar">
                      <p:stCondLst>
                        <p:cond delay="indefinite"/>
                        <p:cond evt="onBegin" delay="0">
                          <p:tn val="150"/>
                        </p:cond>
                      </p:stCondLst>
                      <p:childTnLst>
                        <p:par>
                          <p:cTn id="152" fill="hold">
                            <p:stCondLst>
                              <p:cond delay="0"/>
                            </p:stCondLst>
                            <p:childTnLst>
                              <p:par>
                                <p:cTn id="153" presetID="22" presetClass="entr" presetSubtype="4" fill="hold" grpId="0" nodeType="clickEffect">
                                  <p:stCondLst>
                                    <p:cond delay="0"/>
                                  </p:stCondLst>
                                  <p:childTnLst>
                                    <p:set>
                                      <p:cBhvr>
                                        <p:cTn id="154" dur="1" fill="hold">
                                          <p:stCondLst>
                                            <p:cond delay="0"/>
                                          </p:stCondLst>
                                        </p:cTn>
                                        <p:tgtEl>
                                          <p:spTgt spid="18"/>
                                        </p:tgtEl>
                                        <p:attrNameLst>
                                          <p:attrName>style.visibility</p:attrName>
                                        </p:attrNameLst>
                                      </p:cBhvr>
                                      <p:to>
                                        <p:strVal val="visible"/>
                                      </p:to>
                                    </p:set>
                                    <p:animEffect transition="in" filter="wipe(down)">
                                      <p:cBhvr>
                                        <p:cTn id="155" dur="500"/>
                                        <p:tgtEl>
                                          <p:spTgt spid="18"/>
                                        </p:tgtEl>
                                      </p:cBhvr>
                                    </p:animEffect>
                                  </p:childTnLst>
                                </p:cTn>
                              </p:par>
                            </p:childTnLst>
                          </p:cTn>
                        </p:par>
                      </p:childTnLst>
                    </p:cTn>
                  </p:par>
                  <p:par>
                    <p:cTn id="156" fill="hold" nodeType="clickPar">
                      <p:stCondLst>
                        <p:cond delay="indefinite"/>
                        <p:cond evt="onBegin" delay="0">
                          <p:tn val="155"/>
                        </p:cond>
                      </p:stCondLst>
                      <p:childTnLst>
                        <p:par>
                          <p:cTn id="157" fill="hold">
                            <p:stCondLst>
                              <p:cond delay="0"/>
                            </p:stCondLst>
                            <p:childTnLst>
                              <p:par>
                                <p:cTn id="158" presetID="22" presetClass="exit" presetSubtype="8" fill="hold" grpId="1" nodeType="clickEffect">
                                  <p:stCondLst>
                                    <p:cond delay="0"/>
                                  </p:stCondLst>
                                  <p:childTnLst>
                                    <p:animEffect transition="out" filter="wipe(left)">
                                      <p:cBhvr>
                                        <p:cTn id="159" dur="500"/>
                                        <p:tgtEl>
                                          <p:spTgt spid="18"/>
                                        </p:tgtEl>
                                      </p:cBhvr>
                                    </p:animEffect>
                                    <p:set>
                                      <p:cBhvr>
                                        <p:cTn id="160" dur="1" fill="hold">
                                          <p:stCondLst>
                                            <p:cond delay="499"/>
                                          </p:stCondLst>
                                        </p:cTn>
                                        <p:tgtEl>
                                          <p:spTgt spid="18"/>
                                        </p:tgtEl>
                                        <p:attrNameLst>
                                          <p:attrName>style.visibility</p:attrName>
                                        </p:attrNameLst>
                                      </p:cBhvr>
                                      <p:to>
                                        <p:strVal val="hidden"/>
                                      </p:to>
                                    </p:set>
                                  </p:childTnLst>
                                </p:cTn>
                              </p:par>
                            </p:childTnLst>
                          </p:cTn>
                        </p:par>
                      </p:childTnLst>
                    </p:cTn>
                  </p:par>
                  <p:par>
                    <p:cTn id="161" fill="hold" nodeType="clickPar">
                      <p:stCondLst>
                        <p:cond delay="indefinite"/>
                        <p:cond evt="onBegin" delay="0">
                          <p:tn val="160"/>
                        </p:cond>
                      </p:stCondLst>
                      <p:childTnLst>
                        <p:par>
                          <p:cTn id="162" fill="hold">
                            <p:stCondLst>
                              <p:cond delay="0"/>
                            </p:stCondLst>
                            <p:childTnLst>
                              <p:par>
                                <p:cTn id="163" presetID="22" presetClass="entr" presetSubtype="8" fill="hold" grpId="0" nodeType="clickEffect">
                                  <p:stCondLst>
                                    <p:cond delay="0"/>
                                  </p:stCondLst>
                                  <p:childTnLst>
                                    <p:set>
                                      <p:cBhvr>
                                        <p:cTn id="164" dur="1" fill="hold">
                                          <p:stCondLst>
                                            <p:cond delay="0"/>
                                          </p:stCondLst>
                                        </p:cTn>
                                        <p:tgtEl>
                                          <p:spTgt spid="19"/>
                                        </p:tgtEl>
                                        <p:attrNameLst>
                                          <p:attrName>style.visibility</p:attrName>
                                        </p:attrNameLst>
                                      </p:cBhvr>
                                      <p:to>
                                        <p:strVal val="visible"/>
                                      </p:to>
                                    </p:set>
                                    <p:animEffect transition="in" filter="wipe(left)">
                                      <p:cBhvr>
                                        <p:cTn id="165" dur="500"/>
                                        <p:tgtEl>
                                          <p:spTgt spid="19"/>
                                        </p:tgtEl>
                                      </p:cBhvr>
                                    </p:animEffect>
                                  </p:childTnLst>
                                </p:cTn>
                              </p:par>
                            </p:childTnLst>
                          </p:cTn>
                        </p:par>
                      </p:childTnLst>
                    </p:cTn>
                  </p:par>
                  <p:par>
                    <p:cTn id="166" fill="hold" nodeType="clickPar">
                      <p:stCondLst>
                        <p:cond delay="indefinite"/>
                        <p:cond evt="onBegin" delay="0">
                          <p:tn val="165"/>
                        </p:cond>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22"/>
                                        </p:tgtEl>
                                        <p:attrNameLst>
                                          <p:attrName>style.visibility</p:attrName>
                                        </p:attrNameLst>
                                      </p:cBhvr>
                                      <p:to>
                                        <p:strVal val="visible"/>
                                      </p:to>
                                    </p:set>
                                    <p:animEffect transition="in" filter="wipe(left)">
                                      <p:cBhvr>
                                        <p:cTn id="170" dur="500"/>
                                        <p:tgtEl>
                                          <p:spTgt spid="22"/>
                                        </p:tgtEl>
                                      </p:cBhvr>
                                    </p:animEffect>
                                  </p:childTnLst>
                                </p:cTn>
                              </p:par>
                            </p:childTnLst>
                          </p:cTn>
                        </p:par>
                      </p:childTnLst>
                    </p:cTn>
                  </p:par>
                  <p:par>
                    <p:cTn id="171" fill="hold" nodeType="clickPar">
                      <p:stCondLst>
                        <p:cond delay="indefinite"/>
                        <p:cond evt="onBegin" delay="0">
                          <p:tn val="170"/>
                        </p:cond>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23"/>
                                        </p:tgtEl>
                                        <p:attrNameLst>
                                          <p:attrName>style.visibility</p:attrName>
                                        </p:attrNameLst>
                                      </p:cBhvr>
                                      <p:to>
                                        <p:strVal val="visible"/>
                                      </p:to>
                                    </p:set>
                                    <p:animEffect transition="in" filter="wipe(left)">
                                      <p:cBhvr>
                                        <p:cTn id="175" dur="500"/>
                                        <p:tgtEl>
                                          <p:spTgt spid="23"/>
                                        </p:tgtEl>
                                      </p:cBhvr>
                                    </p:animEffect>
                                  </p:childTnLst>
                                </p:cTn>
                              </p:par>
                            </p:childTnLst>
                          </p:cTn>
                        </p:par>
                      </p:childTnLst>
                    </p:cTn>
                  </p:par>
                  <p:par>
                    <p:cTn id="176" fill="hold" nodeType="clickPar">
                      <p:stCondLst>
                        <p:cond delay="indefinite"/>
                        <p:cond evt="onBegin" delay="0">
                          <p:tn val="175"/>
                        </p:cond>
                      </p:stCondLst>
                      <p:childTnLst>
                        <p:par>
                          <p:cTn id="177" fill="hold">
                            <p:stCondLst>
                              <p:cond delay="0"/>
                            </p:stCondLst>
                            <p:childTnLst>
                              <p:par>
                                <p:cTn id="178" presetID="22" presetClass="entr" presetSubtype="4" fill="hold" grpId="0" nodeType="clickEffect">
                                  <p:stCondLst>
                                    <p:cond delay="0"/>
                                  </p:stCondLst>
                                  <p:childTnLst>
                                    <p:set>
                                      <p:cBhvr>
                                        <p:cTn id="179" dur="1" fill="hold">
                                          <p:stCondLst>
                                            <p:cond delay="0"/>
                                          </p:stCondLst>
                                        </p:cTn>
                                        <p:tgtEl>
                                          <p:spTgt spid="24"/>
                                        </p:tgtEl>
                                        <p:attrNameLst>
                                          <p:attrName>style.visibility</p:attrName>
                                        </p:attrNameLst>
                                      </p:cBhvr>
                                      <p:to>
                                        <p:strVal val="visible"/>
                                      </p:to>
                                    </p:set>
                                    <p:animEffect transition="in" filter="wipe(down)">
                                      <p:cBhvr>
                                        <p:cTn id="180" dur="500"/>
                                        <p:tgtEl>
                                          <p:spTgt spid="24"/>
                                        </p:tgtEl>
                                      </p:cBhvr>
                                    </p:animEffect>
                                  </p:childTnLst>
                                </p:cTn>
                              </p:par>
                            </p:childTnLst>
                          </p:cTn>
                        </p:par>
                      </p:childTnLst>
                    </p:cTn>
                  </p:par>
                  <p:par>
                    <p:cTn id="181" fill="hold" nodeType="clickPar">
                      <p:stCondLst>
                        <p:cond delay="indefinite"/>
                        <p:cond evt="onBegin" delay="0">
                          <p:tn val="180"/>
                        </p:cond>
                      </p:stCondLst>
                      <p:childTnLst>
                        <p:par>
                          <p:cTn id="182" fill="hold">
                            <p:stCondLst>
                              <p:cond delay="0"/>
                            </p:stCondLst>
                            <p:childTnLst>
                              <p:par>
                                <p:cTn id="183" presetID="22" presetClass="exit" presetSubtype="4" fill="hold" grpId="1" nodeType="clickEffect">
                                  <p:stCondLst>
                                    <p:cond delay="0"/>
                                  </p:stCondLst>
                                  <p:childTnLst>
                                    <p:animEffect transition="out" filter="wipe(down)">
                                      <p:cBhvr>
                                        <p:cTn id="184" dur="500"/>
                                        <p:tgtEl>
                                          <p:spTgt spid="24"/>
                                        </p:tgtEl>
                                      </p:cBhvr>
                                    </p:animEffect>
                                    <p:set>
                                      <p:cBhvr>
                                        <p:cTn id="185" dur="1" fill="hold">
                                          <p:stCondLst>
                                            <p:cond delay="499"/>
                                          </p:stCondLst>
                                        </p:cTn>
                                        <p:tgtEl>
                                          <p:spTgt spid="24"/>
                                        </p:tgtEl>
                                        <p:attrNameLst>
                                          <p:attrName>style.visibility</p:attrName>
                                        </p:attrNameLst>
                                      </p:cBhvr>
                                      <p:to>
                                        <p:strVal val="hidden"/>
                                      </p:to>
                                    </p:set>
                                  </p:childTnLst>
                                </p:cTn>
                              </p:par>
                            </p:childTnLst>
                          </p:cTn>
                        </p:par>
                      </p:childTnLst>
                    </p:cTn>
                  </p:par>
                  <p:par>
                    <p:cTn id="186" fill="hold" nodeType="clickPar">
                      <p:stCondLst>
                        <p:cond delay="indefinite"/>
                        <p:cond evt="onBegin" delay="0">
                          <p:tn val="185"/>
                        </p:cond>
                      </p:stCondLst>
                      <p:childTnLst>
                        <p:par>
                          <p:cTn id="187" fill="hold">
                            <p:stCondLst>
                              <p:cond delay="0"/>
                            </p:stCondLst>
                            <p:childTnLst>
                              <p:par>
                                <p:cTn id="188" presetID="22" presetClass="entr" presetSubtype="4" fill="hold" grpId="0" nodeType="clickEffect">
                                  <p:stCondLst>
                                    <p:cond delay="0"/>
                                  </p:stCondLst>
                                  <p:childTnLst>
                                    <p:set>
                                      <p:cBhvr>
                                        <p:cTn id="189" dur="1" fill="hold">
                                          <p:stCondLst>
                                            <p:cond delay="0"/>
                                          </p:stCondLst>
                                        </p:cTn>
                                        <p:tgtEl>
                                          <p:spTgt spid="26"/>
                                        </p:tgtEl>
                                        <p:attrNameLst>
                                          <p:attrName>style.visibility</p:attrName>
                                        </p:attrNameLst>
                                      </p:cBhvr>
                                      <p:to>
                                        <p:strVal val="visible"/>
                                      </p:to>
                                    </p:set>
                                    <p:animEffect transition="in" filter="wipe(down)">
                                      <p:cBhvr>
                                        <p:cTn id="190" dur="500"/>
                                        <p:tgtEl>
                                          <p:spTgt spid="26"/>
                                        </p:tgtEl>
                                      </p:cBhvr>
                                    </p:animEffect>
                                  </p:childTnLst>
                                </p:cTn>
                              </p:par>
                            </p:childTnLst>
                          </p:cTn>
                        </p:par>
                      </p:childTnLst>
                    </p:cTn>
                  </p:par>
                  <p:par>
                    <p:cTn id="191" fill="hold" nodeType="clickPar">
                      <p:stCondLst>
                        <p:cond delay="indefinite"/>
                        <p:cond evt="onBegin" delay="0">
                          <p:tn val="190"/>
                        </p:cond>
                      </p:stCondLst>
                      <p:childTnLst>
                        <p:par>
                          <p:cTn id="192" fill="hold">
                            <p:stCondLst>
                              <p:cond delay="0"/>
                            </p:stCondLst>
                            <p:childTnLst>
                              <p:par>
                                <p:cTn id="193" presetID="22" presetClass="exit" presetSubtype="8" fill="hold" grpId="1" nodeType="clickEffect">
                                  <p:stCondLst>
                                    <p:cond delay="0"/>
                                  </p:stCondLst>
                                  <p:childTnLst>
                                    <p:animEffect transition="out" filter="wipe(left)">
                                      <p:cBhvr>
                                        <p:cTn id="194" dur="500"/>
                                        <p:tgtEl>
                                          <p:spTgt spid="26"/>
                                        </p:tgtEl>
                                      </p:cBhvr>
                                    </p:animEffect>
                                    <p:set>
                                      <p:cBhvr>
                                        <p:cTn id="195" dur="1" fill="hold">
                                          <p:stCondLst>
                                            <p:cond delay="499"/>
                                          </p:stCondLst>
                                        </p:cTn>
                                        <p:tgtEl>
                                          <p:spTgt spid="26"/>
                                        </p:tgtEl>
                                        <p:attrNameLst>
                                          <p:attrName>style.visibility</p:attrName>
                                        </p:attrNameLst>
                                      </p:cBhvr>
                                      <p:to>
                                        <p:strVal val="hidden"/>
                                      </p:to>
                                    </p:set>
                                  </p:childTnLst>
                                </p:cTn>
                              </p:par>
                            </p:childTnLst>
                          </p:cTn>
                        </p:par>
                      </p:childTnLst>
                    </p:cTn>
                  </p:par>
                  <p:par>
                    <p:cTn id="196" fill="hold" nodeType="clickPar">
                      <p:stCondLst>
                        <p:cond delay="indefinite"/>
                        <p:cond evt="onBegin" delay="0">
                          <p:tn val="195"/>
                        </p:cond>
                      </p:stCondLst>
                      <p:childTnLst>
                        <p:par>
                          <p:cTn id="197" fill="hold">
                            <p:stCondLst>
                              <p:cond delay="0"/>
                            </p:stCondLst>
                            <p:childTnLst>
                              <p:par>
                                <p:cTn id="198" presetID="22" presetClass="entr" presetSubtype="4" fill="hold" grpId="0" nodeType="clickEffect">
                                  <p:stCondLst>
                                    <p:cond delay="0"/>
                                  </p:stCondLst>
                                  <p:childTnLst>
                                    <p:set>
                                      <p:cBhvr>
                                        <p:cTn id="199" dur="1" fill="hold">
                                          <p:stCondLst>
                                            <p:cond delay="0"/>
                                          </p:stCondLst>
                                        </p:cTn>
                                        <p:tgtEl>
                                          <p:spTgt spid="27"/>
                                        </p:tgtEl>
                                        <p:attrNameLst>
                                          <p:attrName>style.visibility</p:attrName>
                                        </p:attrNameLst>
                                      </p:cBhvr>
                                      <p:to>
                                        <p:strVal val="visible"/>
                                      </p:to>
                                    </p:set>
                                    <p:animEffect transition="in" filter="wipe(down)">
                                      <p:cBhvr>
                                        <p:cTn id="200" dur="500"/>
                                        <p:tgtEl>
                                          <p:spTgt spid="27"/>
                                        </p:tgtEl>
                                      </p:cBhvr>
                                    </p:animEffect>
                                  </p:childTnLst>
                                </p:cTn>
                              </p:par>
                            </p:childTnLst>
                          </p:cTn>
                        </p:par>
                      </p:childTnLst>
                    </p:cTn>
                  </p:par>
                  <p:par>
                    <p:cTn id="201" fill="hold" nodeType="clickPar">
                      <p:stCondLst>
                        <p:cond delay="indefinite"/>
                        <p:cond evt="onBegin" delay="0">
                          <p:tn val="200"/>
                        </p:cond>
                      </p:stCondLst>
                      <p:childTnLst>
                        <p:par>
                          <p:cTn id="202" fill="hold">
                            <p:stCondLst>
                              <p:cond delay="0"/>
                            </p:stCondLst>
                            <p:childTnLst>
                              <p:par>
                                <p:cTn id="203" presetID="22" presetClass="exit" presetSubtype="8" fill="hold" grpId="1" nodeType="clickEffect">
                                  <p:stCondLst>
                                    <p:cond delay="0"/>
                                  </p:stCondLst>
                                  <p:childTnLst>
                                    <p:animEffect transition="out" filter="wipe(left)">
                                      <p:cBhvr>
                                        <p:cTn id="204" dur="500"/>
                                        <p:tgtEl>
                                          <p:spTgt spid="27"/>
                                        </p:tgtEl>
                                      </p:cBhvr>
                                    </p:animEffect>
                                    <p:set>
                                      <p:cBhvr>
                                        <p:cTn id="205" dur="1" fill="hold">
                                          <p:stCondLst>
                                            <p:cond delay="499"/>
                                          </p:stCondLst>
                                        </p:cTn>
                                        <p:tgtEl>
                                          <p:spTgt spid="27"/>
                                        </p:tgtEl>
                                        <p:attrNameLst>
                                          <p:attrName>style.visibility</p:attrName>
                                        </p:attrNameLst>
                                      </p:cBhvr>
                                      <p:to>
                                        <p:strVal val="hidden"/>
                                      </p:to>
                                    </p:set>
                                  </p:childTnLst>
                                </p:cTn>
                              </p:par>
                            </p:childTnLst>
                          </p:cTn>
                        </p:par>
                      </p:childTnLst>
                    </p:cTn>
                  </p:par>
                  <p:par>
                    <p:cTn id="206" fill="hold" nodeType="clickPar">
                      <p:stCondLst>
                        <p:cond delay="indefinite"/>
                        <p:cond evt="onBegin" delay="0">
                          <p:tn val="205"/>
                        </p:cond>
                      </p:stCondLst>
                      <p:childTnLst>
                        <p:par>
                          <p:cTn id="207" fill="hold">
                            <p:stCondLst>
                              <p:cond delay="0"/>
                            </p:stCondLst>
                            <p:childTnLst>
                              <p:par>
                                <p:cTn id="208" presetID="22" presetClass="entr" presetSubtype="8" fill="hold" grpId="0" nodeType="clickEffect">
                                  <p:stCondLst>
                                    <p:cond delay="0"/>
                                  </p:stCondLst>
                                  <p:childTnLst>
                                    <p:set>
                                      <p:cBhvr>
                                        <p:cTn id="209" dur="1" fill="hold">
                                          <p:stCondLst>
                                            <p:cond delay="0"/>
                                          </p:stCondLst>
                                        </p:cTn>
                                        <p:tgtEl>
                                          <p:spTgt spid="28"/>
                                        </p:tgtEl>
                                        <p:attrNameLst>
                                          <p:attrName>style.visibility</p:attrName>
                                        </p:attrNameLst>
                                      </p:cBhvr>
                                      <p:to>
                                        <p:strVal val="visible"/>
                                      </p:to>
                                    </p:set>
                                    <p:animEffect transition="in" filter="wipe(left)">
                                      <p:cBhvr>
                                        <p:cTn id="210" dur="500"/>
                                        <p:tgtEl>
                                          <p:spTgt spid="28"/>
                                        </p:tgtEl>
                                      </p:cBhvr>
                                    </p:animEffect>
                                  </p:childTnLst>
                                </p:cTn>
                              </p:par>
                            </p:childTnLst>
                          </p:cTn>
                        </p:par>
                      </p:childTnLst>
                    </p:cTn>
                  </p:par>
                  <p:par>
                    <p:cTn id="211" fill="hold" nodeType="clickPar">
                      <p:stCondLst>
                        <p:cond delay="indefinite"/>
                        <p:cond evt="onBegin" delay="0">
                          <p:tn val="210"/>
                        </p:cond>
                      </p:stCondLst>
                      <p:childTnLst>
                        <p:par>
                          <p:cTn id="212" fill="hold">
                            <p:stCondLst>
                              <p:cond delay="0"/>
                            </p:stCondLst>
                            <p:childTnLst>
                              <p:par>
                                <p:cTn id="213" presetID="22" presetClass="entr" presetSubtype="8" fill="hold" grpId="0" nodeType="clickEffect">
                                  <p:stCondLst>
                                    <p:cond delay="0"/>
                                  </p:stCondLst>
                                  <p:childTnLst>
                                    <p:set>
                                      <p:cBhvr>
                                        <p:cTn id="214" dur="1" fill="hold">
                                          <p:stCondLst>
                                            <p:cond delay="0"/>
                                          </p:stCondLst>
                                        </p:cTn>
                                        <p:tgtEl>
                                          <p:spTgt spid="29"/>
                                        </p:tgtEl>
                                        <p:attrNameLst>
                                          <p:attrName>style.visibility</p:attrName>
                                        </p:attrNameLst>
                                      </p:cBhvr>
                                      <p:to>
                                        <p:strVal val="visible"/>
                                      </p:to>
                                    </p:set>
                                    <p:animEffect transition="in" filter="wipe(left)">
                                      <p:cBhvr>
                                        <p:cTn id="215" dur="500"/>
                                        <p:tgtEl>
                                          <p:spTgt spid="29"/>
                                        </p:tgtEl>
                                      </p:cBhvr>
                                    </p:animEffect>
                                  </p:childTnLst>
                                </p:cTn>
                              </p:par>
                            </p:childTnLst>
                          </p:cTn>
                        </p:par>
                      </p:childTnLst>
                    </p:cTn>
                  </p:par>
                  <p:par>
                    <p:cTn id="216" fill="hold" nodeType="clickPar">
                      <p:stCondLst>
                        <p:cond delay="indefinite"/>
                        <p:cond evt="onBegin" delay="0">
                          <p:tn val="215"/>
                        </p:cond>
                      </p:stCondLst>
                      <p:childTnLst>
                        <p:par>
                          <p:cTn id="217" fill="hold">
                            <p:stCondLst>
                              <p:cond delay="0"/>
                            </p:stCondLst>
                            <p:childTnLst>
                              <p:par>
                                <p:cTn id="218" presetID="22" presetClass="entr" presetSubtype="8" fill="hold" grpId="0" nodeType="clickEffect">
                                  <p:stCondLst>
                                    <p:cond delay="0"/>
                                  </p:stCondLst>
                                  <p:childTnLst>
                                    <p:set>
                                      <p:cBhvr>
                                        <p:cTn id="219" dur="1" fill="hold">
                                          <p:stCondLst>
                                            <p:cond delay="0"/>
                                          </p:stCondLst>
                                        </p:cTn>
                                        <p:tgtEl>
                                          <p:spTgt spid="32"/>
                                        </p:tgtEl>
                                        <p:attrNameLst>
                                          <p:attrName>style.visibility</p:attrName>
                                        </p:attrNameLst>
                                      </p:cBhvr>
                                      <p:to>
                                        <p:strVal val="visible"/>
                                      </p:to>
                                    </p:set>
                                    <p:animEffect transition="in" filter="wipe(left)">
                                      <p:cBhvr>
                                        <p:cTn id="220" dur="500"/>
                                        <p:tgtEl>
                                          <p:spTgt spid="32"/>
                                        </p:tgtEl>
                                      </p:cBhvr>
                                    </p:animEffect>
                                  </p:childTnLst>
                                </p:cTn>
                              </p:par>
                            </p:childTnLst>
                          </p:cTn>
                        </p:par>
                      </p:childTnLst>
                    </p:cTn>
                  </p:par>
                  <p:par>
                    <p:cTn id="221" fill="hold" nodeType="clickPar">
                      <p:stCondLst>
                        <p:cond delay="indefinite"/>
                        <p:cond evt="onBegin" delay="0">
                          <p:tn val="220"/>
                        </p:cond>
                      </p:stCondLst>
                      <p:childTnLst>
                        <p:par>
                          <p:cTn id="222" fill="hold">
                            <p:stCondLst>
                              <p:cond delay="0"/>
                            </p:stCondLst>
                            <p:childTnLst>
                              <p:par>
                                <p:cTn id="223" presetID="22" presetClass="entr" presetSubtype="4" fill="hold" grpId="0" nodeType="clickEffect">
                                  <p:stCondLst>
                                    <p:cond delay="0"/>
                                  </p:stCondLst>
                                  <p:childTnLst>
                                    <p:set>
                                      <p:cBhvr>
                                        <p:cTn id="224" dur="1" fill="hold">
                                          <p:stCondLst>
                                            <p:cond delay="0"/>
                                          </p:stCondLst>
                                        </p:cTn>
                                        <p:tgtEl>
                                          <p:spTgt spid="33"/>
                                        </p:tgtEl>
                                        <p:attrNameLst>
                                          <p:attrName>style.visibility</p:attrName>
                                        </p:attrNameLst>
                                      </p:cBhvr>
                                      <p:to>
                                        <p:strVal val="visible"/>
                                      </p:to>
                                    </p:set>
                                    <p:animEffect transition="in" filter="wipe(down)">
                                      <p:cBhvr>
                                        <p:cTn id="225" dur="500"/>
                                        <p:tgtEl>
                                          <p:spTgt spid="33"/>
                                        </p:tgtEl>
                                      </p:cBhvr>
                                    </p:animEffect>
                                  </p:childTnLst>
                                </p:cTn>
                              </p:par>
                            </p:childTnLst>
                          </p:cTn>
                        </p:par>
                      </p:childTnLst>
                    </p:cTn>
                  </p:par>
                  <p:par>
                    <p:cTn id="226" fill="hold" nodeType="clickPar">
                      <p:stCondLst>
                        <p:cond delay="indefinite"/>
                        <p:cond evt="onBegin" delay="0">
                          <p:tn val="225"/>
                        </p:cond>
                      </p:stCondLst>
                      <p:childTnLst>
                        <p:par>
                          <p:cTn id="227" fill="hold">
                            <p:stCondLst>
                              <p:cond delay="0"/>
                            </p:stCondLst>
                            <p:childTnLst>
                              <p:par>
                                <p:cTn id="228" presetID="22" presetClass="exit" presetSubtype="4" fill="hold" grpId="1" nodeType="clickEffect">
                                  <p:stCondLst>
                                    <p:cond delay="0"/>
                                  </p:stCondLst>
                                  <p:childTnLst>
                                    <p:animEffect transition="out" filter="wipe(down)">
                                      <p:cBhvr>
                                        <p:cTn id="229" dur="500"/>
                                        <p:tgtEl>
                                          <p:spTgt spid="33"/>
                                        </p:tgtEl>
                                      </p:cBhvr>
                                    </p:animEffect>
                                    <p:set>
                                      <p:cBhvr>
                                        <p:cTn id="230" dur="1" fill="hold">
                                          <p:stCondLst>
                                            <p:cond delay="499"/>
                                          </p:stCondLst>
                                        </p:cTn>
                                        <p:tgtEl>
                                          <p:spTgt spid="33"/>
                                        </p:tgtEl>
                                        <p:attrNameLst>
                                          <p:attrName>style.visibility</p:attrName>
                                        </p:attrNameLst>
                                      </p:cBhvr>
                                      <p:to>
                                        <p:strVal val="hidden"/>
                                      </p:to>
                                    </p:set>
                                  </p:childTnLst>
                                </p:cTn>
                              </p:par>
                            </p:childTnLst>
                          </p:cTn>
                        </p:par>
                      </p:childTnLst>
                    </p:cTn>
                  </p:par>
                  <p:par>
                    <p:cTn id="231" fill="hold" nodeType="clickPar">
                      <p:stCondLst>
                        <p:cond delay="indefinite"/>
                        <p:cond evt="onBegin" delay="0">
                          <p:tn val="230"/>
                        </p:cond>
                      </p:stCondLst>
                      <p:childTnLst>
                        <p:par>
                          <p:cTn id="232" fill="hold">
                            <p:stCondLst>
                              <p:cond delay="0"/>
                            </p:stCondLst>
                            <p:childTnLst>
                              <p:par>
                                <p:cTn id="233" presetID="22" presetClass="entr" presetSubtype="8" fill="hold" grpId="0" nodeType="clickEffect">
                                  <p:stCondLst>
                                    <p:cond delay="0"/>
                                  </p:stCondLst>
                                  <p:childTnLst>
                                    <p:set>
                                      <p:cBhvr>
                                        <p:cTn id="234" dur="1" fill="hold">
                                          <p:stCondLst>
                                            <p:cond delay="0"/>
                                          </p:stCondLst>
                                        </p:cTn>
                                        <p:tgtEl>
                                          <p:spTgt spid="34"/>
                                        </p:tgtEl>
                                        <p:attrNameLst>
                                          <p:attrName>style.visibility</p:attrName>
                                        </p:attrNameLst>
                                      </p:cBhvr>
                                      <p:to>
                                        <p:strVal val="visible"/>
                                      </p:to>
                                    </p:set>
                                    <p:animEffect transition="in" filter="wipe(left)">
                                      <p:cBhvr>
                                        <p:cTn id="2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3" grpId="0" animBg="1"/>
      <p:bldP spid="43" grpId="1" animBg="1"/>
      <p:bldP spid="20" grpId="0" animBg="1"/>
      <p:bldP spid="20" grpId="1" animBg="1"/>
      <p:bldP spid="21" grpId="0" animBg="1"/>
      <p:bldP spid="21" grpId="1" animBg="1"/>
      <p:bldP spid="15" grpId="0"/>
      <p:bldP spid="16" grpId="0" animBg="1"/>
      <p:bldP spid="16" grpId="1" animBg="1"/>
      <p:bldP spid="17" grpId="0" animBg="1"/>
      <p:bldP spid="17" grpId="1" animBg="1"/>
      <p:bldP spid="18" grpId="0" animBg="1"/>
      <p:bldP spid="18" grpId="1" animBg="1"/>
      <p:bldP spid="19" grpId="0"/>
      <p:bldP spid="22" grpId="0"/>
      <p:bldP spid="23" grpId="0"/>
      <p:bldP spid="24" grpId="0" animBg="1"/>
      <p:bldP spid="24" grpId="1" animBg="1"/>
      <p:bldP spid="26" grpId="0" animBg="1"/>
      <p:bldP spid="26" grpId="1" animBg="1"/>
      <p:bldP spid="27" grpId="0" animBg="1"/>
      <p:bldP spid="27" grpId="1" animBg="1"/>
      <p:bldP spid="28" grpId="0"/>
      <p:bldP spid="29" grpId="0"/>
      <p:bldP spid="32" grpId="0"/>
      <p:bldP spid="33" grpId="0" animBg="1"/>
      <p:bldP spid="33" grpId="1" animBg="1"/>
      <p:bldP spid="34"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02</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密度</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一、密度</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title=""/>
          <p:cNvSpPr txBox="1"/>
          <p:nvPr/>
        </p:nvSpPr>
        <p:spPr>
          <a:xfrm>
            <a:off x="292735" y="1383665"/>
            <a:ext cx="11576685" cy="5077460"/>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1.密度的概念：</a:t>
            </a:r>
            <a:r>
              <a:rPr lang="zh-CN" altLang="en-US">
                <a:solidFill>
                  <a:schemeClr val="tx1"/>
                </a:solidFill>
                <a:latin typeface="微软雅黑" panose="020b0503020204020204" charset="-122"/>
                <a:ea typeface="微软雅黑" panose="020b0503020204020204" charset="-122"/>
                <a:cs typeface="微软雅黑" panose="020b0503020204020204" charset="-122"/>
              </a:rPr>
              <a:t>大量实验表明，同种物质的质量与体积的比值是一定的。物质不同，其比值一般不同，这反映了不同物质的不同性质。</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在物理学中，某种物质组成的</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物体的质量与它的体积之比</a:t>
            </a:r>
            <a:r>
              <a:rPr lang="zh-CN" altLang="en-US">
                <a:solidFill>
                  <a:schemeClr val="tx1"/>
                </a:solidFill>
                <a:latin typeface="微软雅黑" panose="020b0503020204020204" charset="-122"/>
                <a:ea typeface="微软雅黑" panose="020b0503020204020204" charset="-122"/>
                <a:cs typeface="微软雅黑" panose="020b0503020204020204" charset="-122"/>
              </a:rPr>
              <a:t>叫做这种物质的密度（比值定义法）。密度用</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ρ</a:t>
            </a:r>
            <a:r>
              <a:rPr lang="zh-CN" altLang="en-US">
                <a:solidFill>
                  <a:schemeClr val="tx1"/>
                </a:solidFill>
                <a:latin typeface="微软雅黑" panose="020b0503020204020204" charset="-122"/>
                <a:ea typeface="微软雅黑" panose="020b0503020204020204" charset="-122"/>
                <a:cs typeface="微软雅黑" panose="020b0503020204020204" charset="-122"/>
              </a:rPr>
              <a:t>表示，在数值上等于物体单位体积的质量。</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2.对密度的理解</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（1）密度是</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物质的一种性质</a:t>
            </a:r>
            <a:r>
              <a:rPr lang="zh-CN" altLang="en-US">
                <a:solidFill>
                  <a:schemeClr val="tx1"/>
                </a:solidFill>
                <a:latin typeface="微软雅黑" panose="020b0503020204020204" charset="-122"/>
                <a:ea typeface="微软雅黑" panose="020b0503020204020204" charset="-122"/>
                <a:cs typeface="微软雅黑" panose="020b0503020204020204" charset="-122"/>
              </a:rPr>
              <a:t>，在条件一定情况下，每种物质的密度是确定的，密度不随物体的质量或体积的变化而变化。例如，一杯牛奶的密度与一滴牛奶的密度一样大。</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（2）物质密度受物质</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状态和温度的影响</a:t>
            </a:r>
            <a:r>
              <a:rPr lang="zh-CN" altLang="en-US">
                <a:solidFill>
                  <a:schemeClr val="tx1"/>
                </a:solidFill>
                <a:latin typeface="微软雅黑" panose="020b0503020204020204" charset="-122"/>
                <a:ea typeface="微软雅黑" panose="020b0503020204020204" charset="-122"/>
                <a:cs typeface="微软雅黑" panose="020b0503020204020204" charset="-122"/>
              </a:rPr>
              <a:t>：当物质在固态、液态和气态之间转换时（例如熔化、凝固等），或物体的温度发生变化时（如热胀冷缩），</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质量不变，但体积发生变化，密度发生变化</a:t>
            </a:r>
            <a:r>
              <a:rPr lang="zh-CN" altLang="en-US">
                <a:solidFill>
                  <a:schemeClr val="tx1"/>
                </a:solidFill>
                <a:latin typeface="微软雅黑" panose="020b0503020204020204" charset="-122"/>
                <a:ea typeface="微软雅黑" panose="020b0503020204020204" charset="-122"/>
                <a:cs typeface="微软雅黑" panose="020b0503020204020204" charset="-122"/>
              </a:rPr>
              <a:t>。如常温常压下水的密度为1.0×10</a:t>
            </a:r>
            <a:r>
              <a:rPr lang="zh-CN" altLang="en-US" baseline="30000">
                <a:solidFill>
                  <a:schemeClr val="tx1"/>
                </a:solidFill>
                <a:latin typeface="微软雅黑" panose="020b0503020204020204" charset="-122"/>
                <a:ea typeface="微软雅黑" panose="020b0503020204020204" charset="-122"/>
                <a:cs typeface="微软雅黑" panose="020b0503020204020204" charset="-122"/>
              </a:rPr>
              <a:t>3</a:t>
            </a:r>
            <a:r>
              <a:rPr lang="zh-CN" altLang="en-US">
                <a:solidFill>
                  <a:schemeClr val="tx1"/>
                </a:solidFill>
                <a:latin typeface="微软雅黑" panose="020b0503020204020204" charset="-122"/>
                <a:ea typeface="微软雅黑" panose="020b0503020204020204" charset="-122"/>
                <a:cs typeface="微软雅黑" panose="020b0503020204020204" charset="-122"/>
              </a:rPr>
              <a:t>kg/m</a:t>
            </a:r>
            <a:r>
              <a:rPr lang="zh-CN" altLang="en-US" baseline="30000">
                <a:solidFill>
                  <a:schemeClr val="tx1"/>
                </a:solidFill>
                <a:latin typeface="微软雅黑" panose="020b0503020204020204" charset="-122"/>
                <a:ea typeface="微软雅黑" panose="020b0503020204020204" charset="-122"/>
                <a:cs typeface="微软雅黑" panose="020b0503020204020204" charset="-122"/>
              </a:rPr>
              <a:t>3</a:t>
            </a:r>
            <a:r>
              <a:rPr lang="zh-CN" altLang="en-US">
                <a:solidFill>
                  <a:schemeClr val="tx1"/>
                </a:solidFill>
                <a:latin typeface="微软雅黑" panose="020b0503020204020204" charset="-122"/>
                <a:ea typeface="微软雅黑" panose="020b0503020204020204" charset="-122"/>
                <a:cs typeface="微软雅黑" panose="020b0503020204020204" charset="-122"/>
              </a:rPr>
              <a:t>，变为冰后密度为0.9×10</a:t>
            </a:r>
            <a:r>
              <a:rPr lang="zh-CN" altLang="en-US" baseline="30000">
                <a:solidFill>
                  <a:schemeClr val="tx1"/>
                </a:solidFill>
                <a:latin typeface="微软雅黑" panose="020b0503020204020204" charset="-122"/>
                <a:ea typeface="微软雅黑" panose="020b0503020204020204" charset="-122"/>
                <a:cs typeface="微软雅黑" panose="020b0503020204020204" charset="-122"/>
              </a:rPr>
              <a:t>3</a:t>
            </a:r>
            <a:r>
              <a:rPr lang="zh-CN" altLang="en-US">
                <a:solidFill>
                  <a:schemeClr val="tx1"/>
                </a:solidFill>
                <a:latin typeface="微软雅黑" panose="020b0503020204020204" charset="-122"/>
                <a:ea typeface="微软雅黑" panose="020b0503020204020204" charset="-122"/>
                <a:cs typeface="微软雅黑" panose="020b0503020204020204" charset="-122"/>
              </a:rPr>
              <a:t>kg/m</a:t>
            </a:r>
            <a:r>
              <a:rPr lang="zh-CN" altLang="en-US" baseline="30000">
                <a:solidFill>
                  <a:schemeClr val="tx1"/>
                </a:solidFill>
                <a:latin typeface="微软雅黑" panose="020b0503020204020204" charset="-122"/>
                <a:ea typeface="微软雅黑" panose="020b0503020204020204" charset="-122"/>
                <a:cs typeface="微软雅黑" panose="020b0503020204020204" charset="-122"/>
              </a:rPr>
              <a:t>3</a:t>
            </a:r>
            <a:r>
              <a:rPr lang="zh-CN" altLang="en-US">
                <a:solidFill>
                  <a:schemeClr val="tx1"/>
                </a:solidFill>
                <a:latin typeface="微软雅黑" panose="020b0503020204020204" charset="-122"/>
                <a:ea typeface="微软雅黑" panose="020b0503020204020204" charset="-122"/>
                <a:cs typeface="微软雅黑" panose="020b0503020204020204" charset="-122"/>
              </a:rPr>
              <a:t>。</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（3）日常生活中，人们往往感觉密度大的物质“重”，密度小的物质“轻”。比如，常说的“铁比棉花重”，实质上是指铁的密度比棉花的密度大，真正的重或轻取决于物体的质量。</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left)">
                                      <p:cBhvr>
                                        <p:cTn id="18" dur="500"/>
                                        <p:tgtEl>
                                          <p:spTgt spid="11">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left)">
                                      <p:cBhvr>
                                        <p:cTn id="23" dur="500"/>
                                        <p:tgtEl>
                                          <p:spTgt spid="11">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wipe(left)">
                                      <p:cBhvr>
                                        <p:cTn id="28" dur="500"/>
                                        <p:tgtEl>
                                          <p:spTgt spid="11">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wipe(left)">
                                      <p:cBhvr>
                                        <p:cTn id="33" dur="500"/>
                                        <p:tgtEl>
                                          <p:spTgt spid="11">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Effect transition="in" filter="wipe(left)">
                                      <p:cBhvr>
                                        <p:cTn id="38" dur="500"/>
                                        <p:tgtEl>
                                          <p:spTgt spid="11">
                                            <p:txEl>
                                              <p:pRg st="4" end="4"/>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animEffect transition="in" filter="wipe(left)">
                                      <p:cBhvr>
                                        <p:cTn id="43"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一、密度</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title=""/>
          <p:cNvSpPr txBox="1"/>
          <p:nvPr/>
        </p:nvSpPr>
        <p:spPr>
          <a:xfrm>
            <a:off x="292735" y="1383665"/>
            <a:ext cx="11576685" cy="922020"/>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3.密度公式：</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（1）密度公式中符号的意义和单位：</a:t>
            </a:r>
            <a:endParaRPr lang="zh-CN" altLang="en-US">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nvSpPr>
        <p:spPr>
          <a:xfrm>
            <a:off x="292735" y="3810635"/>
            <a:ext cx="11576685" cy="506730"/>
          </a:xfrm>
          <a:prstGeom prst="rect">
            <a:avLst/>
          </a:prstGeom>
          <a:noFill/>
        </p:spPr>
        <p:txBody>
          <a:bodyPr wrap="square" rtlCol="0" anchor="t">
            <a:spAutoFit/>
          </a:bodyPr>
          <a:lstStyle/>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（2）密度的变形公式：</a:t>
            </a:r>
            <a:endParaRPr lang="zh-CN" altLang="en-US">
              <a:latin typeface="微软雅黑" panose="020b0503020204020204" charset="-122"/>
              <a:ea typeface="微软雅黑" panose="020b0503020204020204" charset="-122"/>
              <a:cs typeface="微软雅黑" panose="020b0503020204020204" charset="-122"/>
            </a:endParaRPr>
          </a:p>
        </p:txBody>
      </p:sp>
      <p:graphicFrame>
        <p:nvGraphicFramePr>
          <p:cNvPr id="7" name="Object 582" title=""/>
          <p:cNvGraphicFramePr>
            <a:graphicFrameLocks noChangeAspect="1"/>
          </p:cNvGraphicFramePr>
          <p:nvPr/>
        </p:nvGraphicFramePr>
        <p:xfrm>
          <a:off x="1757045" y="1383665"/>
          <a:ext cx="563245" cy="525780"/>
        </p:xfrm>
        <a:graphic>
          <a:graphicData uri="http://schemas.openxmlformats.org/presentationml/2006/ole">
            <mc:AlternateContent>
              <mc:Choice xmlns:v="urn:schemas-microsoft-com:vml" Requires="v">
                <p:oleObj spid="_x0000_s1039" r:id="rId4" imgW="381000" imgH="355600" progId="Equation.KSEE3">
                  <p:embed/>
                </p:oleObj>
              </mc:Choice>
              <mc:Fallback>
                <p:oleObj r:id="rId4" imgW="381000" imgH="355600" progId="Equation.KSEE3">
                  <p:embed/>
                  <p:pic>
                    <p:nvPicPr>
                      <p:cNvPr id="0" name="OLE substitute image"/>
                      <p:cNvPicPr/>
                      <p:nvPr/>
                    </p:nvPicPr>
                    <p:blipFill>
                      <a:blip r:embed="rId5"/>
                      <a:stretch>
                        <a:fillRect/>
                      </a:stretch>
                    </p:blipFill>
                    <p:spPr>
                      <a:xfrm>
                        <a:off x="1757045" y="1383665"/>
                        <a:ext cx="563245" cy="525780"/>
                      </a:xfrm>
                      <a:prstGeom prst="rect">
                        <a:avLst/>
                      </a:prstGeom>
                      <a:noFill/>
                      <a:ln w="38100">
                        <a:noFill/>
                        <a:miter/>
                      </a:ln>
                    </p:spPr>
                  </p:pic>
                </p:oleObj>
              </mc:Fallback>
            </mc:AlternateContent>
          </a:graphicData>
        </a:graphic>
      </p:graphicFrame>
      <p:pic>
        <p:nvPicPr>
          <p:cNvPr id="10" name="图片 -2147482042" title=""/>
          <p:cNvPicPr>
            <a:picLocks noChangeAspect="1"/>
          </p:cNvPicPr>
          <p:nvPr/>
        </p:nvPicPr>
        <p:blipFill>
          <a:blip r:embed="rId6"/>
          <a:stretch>
            <a:fillRect/>
          </a:stretch>
        </p:blipFill>
        <p:spPr>
          <a:xfrm>
            <a:off x="4784090" y="1909445"/>
            <a:ext cx="3406140" cy="1901190"/>
          </a:xfrm>
          <a:prstGeom prst="rect">
            <a:avLst/>
          </a:prstGeom>
          <a:noFill/>
          <a:ln w="9525">
            <a:noFill/>
          </a:ln>
        </p:spPr>
      </p:pic>
      <p:sp>
        <p:nvSpPr>
          <p:cNvPr id="13" name="文本框 12" title=""/>
          <p:cNvSpPr txBox="1"/>
          <p:nvPr/>
        </p:nvSpPr>
        <p:spPr>
          <a:xfrm>
            <a:off x="292735" y="4410710"/>
            <a:ext cx="11576685" cy="2168525"/>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4.对密度公式的理解</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1）不能认为物质的密度与质量成正比，与体积成反比。因为当物质的质量最大为原来的几倍时，其体积也增大为原来的几倍；当体积减小为原来的几分之一时，质量也减小为原来的几分之一，而比值（单位体积的质量）始终不变，即</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（2）公式ρ</a:t>
            </a:r>
            <a:r>
              <a:rPr lang="en-US" altLang="zh-CN">
                <a:latin typeface="微软雅黑" panose="020b0503020204020204" charset="-122"/>
                <a:ea typeface="微软雅黑" panose="020b0503020204020204" charset="-122"/>
                <a:cs typeface="微软雅黑" panose="020b0503020204020204" charset="-122"/>
              </a:rPr>
              <a:t>=m/V</a:t>
            </a:r>
            <a:r>
              <a:rPr lang="zh-CN" altLang="en-US">
                <a:latin typeface="微软雅黑" panose="020b0503020204020204" charset="-122"/>
                <a:ea typeface="微软雅黑" panose="020b0503020204020204" charset="-122"/>
                <a:cs typeface="微软雅黑" panose="020b0503020204020204" charset="-122"/>
              </a:rPr>
              <a:t>是密度的定义式，适用于所有物体（包括气体、液体和固体）密度的计算。</a:t>
            </a:r>
            <a:endParaRPr lang="zh-CN" altLang="en-US">
              <a:latin typeface="微软雅黑" panose="020b0503020204020204" charset="-122"/>
              <a:ea typeface="微软雅黑" panose="020b0503020204020204" charset="-122"/>
              <a:cs typeface="微软雅黑" panose="020b0503020204020204" charset="-122"/>
            </a:endParaRPr>
          </a:p>
        </p:txBody>
      </p:sp>
      <p:graphicFrame>
        <p:nvGraphicFramePr>
          <p:cNvPr id="14" name="Object 584" title=""/>
          <p:cNvGraphicFramePr>
            <a:graphicFrameLocks noChangeAspect="1"/>
          </p:cNvGraphicFramePr>
          <p:nvPr/>
        </p:nvGraphicFramePr>
        <p:xfrm>
          <a:off x="2825115" y="3844925"/>
          <a:ext cx="1384935" cy="565785"/>
        </p:xfrm>
        <a:graphic>
          <a:graphicData uri="http://schemas.openxmlformats.org/presentationml/2006/ole">
            <mc:AlternateContent>
              <mc:Choice xmlns:v="urn:schemas-microsoft-com:vml" Requires="v">
                <p:oleObj spid="_x0000_s1040" r:id="rId7" imgW="901700" imgH="368300" progId="Equation.KSEE3">
                  <p:embed/>
                </p:oleObj>
              </mc:Choice>
              <mc:Fallback>
                <p:oleObj r:id="rId7" imgW="901700" imgH="368300" progId="Equation.KSEE3">
                  <p:embed/>
                  <p:pic>
                    <p:nvPicPr>
                      <p:cNvPr id="0" name="OLE substitute image"/>
                      <p:cNvPicPr/>
                      <p:nvPr/>
                    </p:nvPicPr>
                    <p:blipFill>
                      <a:blip r:embed="rId8"/>
                      <a:stretch>
                        <a:fillRect/>
                      </a:stretch>
                    </p:blipFill>
                    <p:spPr>
                      <a:xfrm>
                        <a:off x="2825115" y="3844925"/>
                        <a:ext cx="1384935" cy="565785"/>
                      </a:xfrm>
                      <a:prstGeom prst="rect">
                        <a:avLst/>
                      </a:prstGeom>
                      <a:noFill/>
                      <a:ln w="38100">
                        <a:noFill/>
                        <a:miter/>
                      </a:ln>
                    </p:spPr>
                  </p:pic>
                </p:oleObj>
              </mc:Fallback>
            </mc:AlternateContent>
          </a:graphicData>
        </a:graphic>
      </p:graphicFrame>
      <p:graphicFrame>
        <p:nvGraphicFramePr>
          <p:cNvPr id="16" name="Object 585" title=""/>
          <p:cNvGraphicFramePr>
            <a:graphicFrameLocks noChangeAspect="1"/>
          </p:cNvGraphicFramePr>
          <p:nvPr/>
        </p:nvGraphicFramePr>
        <p:xfrm>
          <a:off x="1632585" y="5645150"/>
          <a:ext cx="1192530" cy="637540"/>
        </p:xfrm>
        <a:graphic>
          <a:graphicData uri="http://schemas.openxmlformats.org/presentationml/2006/ole">
            <mc:AlternateContent>
              <mc:Choice xmlns:v="urn:schemas-microsoft-com:vml" Requires="v">
                <p:oleObj spid="_x0000_s1041" r:id="rId9" imgW="736600" imgH="393700" progId="Equation.KSEE3">
                  <p:embed/>
                </p:oleObj>
              </mc:Choice>
              <mc:Fallback>
                <p:oleObj r:id="rId9" imgW="736600" imgH="393700" progId="Equation.KSEE3">
                  <p:embed/>
                  <p:pic>
                    <p:nvPicPr>
                      <p:cNvPr id="0" name="OLE substitute image"/>
                      <p:cNvPicPr/>
                      <p:nvPr/>
                    </p:nvPicPr>
                    <p:blipFill>
                      <a:blip r:embed="rId10"/>
                      <a:stretch>
                        <a:fillRect/>
                      </a:stretch>
                    </p:blipFill>
                    <p:spPr>
                      <a:xfrm>
                        <a:off x="1632585" y="5645150"/>
                        <a:ext cx="1192530" cy="637540"/>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left)">
                                      <p:cBhvr>
                                        <p:cTn id="18" dur="500"/>
                                        <p:tgtEl>
                                          <p:spTgt spid="11">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wipe(left)">
                                      <p:cBhvr>
                                        <p:cTn id="28" dur="500"/>
                                        <p:tgtEl>
                                          <p:spTgt spid="11">
                                            <p:txEl>
                                              <p:pRg st="1" end="1"/>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wipe(left)">
                                      <p:cBhvr>
                                        <p:cTn id="38" dur="500"/>
                                        <p:tgtEl>
                                          <p:spTgt spid="6">
                                            <p:txEl>
                                              <p:pRg st="0" end="0"/>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一、密度</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title=""/>
          <p:cNvSpPr txBox="1"/>
          <p:nvPr/>
        </p:nvSpPr>
        <p:spPr>
          <a:xfrm>
            <a:off x="292735" y="1383665"/>
            <a:ext cx="11576685" cy="1753235"/>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5.密度的单位</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（1）密度的单位是由质量单位和体积单位组合而成的，是一个复合单位。在国际单位制中，密度的单位是千克/米</a:t>
            </a:r>
            <a:r>
              <a:rPr lang="zh-CN" altLang="en-US" baseline="30000">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，符号是kg/m</a:t>
            </a:r>
            <a:r>
              <a:rPr lang="zh-CN" altLang="en-US" baseline="30000">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（2）密度的常用单位还有克/厘米</a:t>
            </a:r>
            <a:r>
              <a:rPr lang="zh-CN" altLang="en-US" baseline="30000">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，符号是g/m</a:t>
            </a:r>
            <a:r>
              <a:rPr lang="zh-CN" altLang="en-US" baseline="30000">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。1g/cm</a:t>
            </a:r>
            <a:r>
              <a:rPr lang="zh-CN" altLang="en-US" baseline="30000">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=10</a:t>
            </a:r>
            <a:r>
              <a:rPr lang="zh-CN" altLang="en-US" baseline="30000">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kg/m</a:t>
            </a:r>
            <a:r>
              <a:rPr lang="zh-CN" altLang="en-US" baseline="30000">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8" name="文本框 17" title=""/>
          <p:cNvSpPr txBox="1"/>
          <p:nvPr/>
        </p:nvSpPr>
        <p:spPr>
          <a:xfrm>
            <a:off x="292735" y="3136900"/>
            <a:ext cx="11703050" cy="1753235"/>
          </a:xfrm>
          <a:prstGeom prst="rect">
            <a:avLst/>
          </a:prstGeom>
          <a:noFill/>
        </p:spPr>
        <p:txBody>
          <a:bodyPr wrap="square" rtlCol="0" anchor="t">
            <a:spAutoFit/>
          </a:bodyPr>
          <a:lstStyle/>
          <a:p>
            <a:pPr fontAlgn="auto">
              <a:lnSpc>
                <a:spcPct val="150000"/>
              </a:lnSpc>
            </a:pPr>
            <a:r>
              <a:rPr lang="zh-CN" altLang="en-US">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特别提醒：</a:t>
            </a:r>
            <a:r>
              <a:rPr lang="zh-CN" altLang="en-US" b="1">
                <a:latin typeface="微软雅黑" panose="020b0503020204020204" charset="-122"/>
                <a:ea typeface="微软雅黑" panose="020b0503020204020204" charset="-122"/>
                <a:cs typeface="微软雅黑" panose="020b0503020204020204" charset="-122"/>
              </a:rPr>
              <a:t>在利用密度公式进行计算时，应注意以下几点：</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（1）质量、体积和密度应对应同一个物体；</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（2）各物理量的单位一定要统一，一般有两种统一方法：①质量单位用kg，体积单位用m</a:t>
            </a:r>
            <a:r>
              <a:rPr lang="zh-CN" altLang="en-US" baseline="30000">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，密度单位为kg/m</a:t>
            </a:r>
            <a:r>
              <a:rPr lang="zh-CN" altLang="en-US" baseline="30000">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；②质量单位用g，体积单位用cm</a:t>
            </a:r>
            <a:r>
              <a:rPr lang="zh-CN" altLang="en-US" baseline="30000">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，密度单位为g/cm</a:t>
            </a:r>
            <a:r>
              <a:rPr lang="zh-CN" altLang="en-US" baseline="30000">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9" name="文本框 18" title=""/>
          <p:cNvSpPr txBox="1"/>
          <p:nvPr/>
        </p:nvSpPr>
        <p:spPr>
          <a:xfrm>
            <a:off x="292735" y="4890135"/>
            <a:ext cx="11576685" cy="922020"/>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6.密度的物理意义：</a:t>
            </a:r>
            <a:r>
              <a:rPr lang="zh-CN" altLang="en-US">
                <a:solidFill>
                  <a:schemeClr val="tx1"/>
                </a:solidFill>
                <a:latin typeface="微软雅黑" panose="020b0503020204020204" charset="-122"/>
                <a:ea typeface="微软雅黑" panose="020b0503020204020204" charset="-122"/>
                <a:cs typeface="微软雅黑" panose="020b0503020204020204" charset="-122"/>
              </a:rPr>
              <a:t>密度是物质的一种性质，表示单位体积的某种物质组成的物体的质量。例如，纯水的密度为1.0×10</a:t>
            </a:r>
            <a:r>
              <a:rPr lang="zh-CN" altLang="en-US" baseline="30000">
                <a:solidFill>
                  <a:schemeClr val="tx1"/>
                </a:solidFill>
                <a:latin typeface="微软雅黑" panose="020b0503020204020204" charset="-122"/>
                <a:ea typeface="微软雅黑" panose="020b0503020204020204" charset="-122"/>
                <a:cs typeface="微软雅黑" panose="020b0503020204020204" charset="-122"/>
              </a:rPr>
              <a:t>3</a:t>
            </a:r>
            <a:r>
              <a:rPr lang="zh-CN" altLang="en-US">
                <a:solidFill>
                  <a:schemeClr val="tx1"/>
                </a:solidFill>
                <a:latin typeface="微软雅黑" panose="020b0503020204020204" charset="-122"/>
                <a:ea typeface="微软雅黑" panose="020b0503020204020204" charset="-122"/>
                <a:cs typeface="微软雅黑" panose="020b0503020204020204" charset="-122"/>
              </a:rPr>
              <a:t>kg/m</a:t>
            </a:r>
            <a:r>
              <a:rPr lang="zh-CN" altLang="en-US" baseline="30000">
                <a:solidFill>
                  <a:schemeClr val="tx1"/>
                </a:solidFill>
                <a:latin typeface="微软雅黑" panose="020b0503020204020204" charset="-122"/>
                <a:ea typeface="微软雅黑" panose="020b0503020204020204" charset="-122"/>
                <a:cs typeface="微软雅黑" panose="020b0503020204020204" charset="-122"/>
              </a:rPr>
              <a:t>3</a:t>
            </a:r>
            <a:r>
              <a:rPr lang="zh-CN" altLang="en-US">
                <a:solidFill>
                  <a:schemeClr val="tx1"/>
                </a:solidFill>
                <a:latin typeface="微软雅黑" panose="020b0503020204020204" charset="-122"/>
                <a:ea typeface="微软雅黑" panose="020b0503020204020204" charset="-122"/>
                <a:cs typeface="微软雅黑" panose="020b0503020204020204" charset="-122"/>
              </a:rPr>
              <a:t>，表示体积为1m</a:t>
            </a:r>
            <a:r>
              <a:rPr lang="zh-CN" altLang="en-US" baseline="30000">
                <a:solidFill>
                  <a:schemeClr val="tx1"/>
                </a:solidFill>
                <a:latin typeface="微软雅黑" panose="020b0503020204020204" charset="-122"/>
                <a:ea typeface="微软雅黑" panose="020b0503020204020204" charset="-122"/>
                <a:cs typeface="微软雅黑" panose="020b0503020204020204" charset="-122"/>
              </a:rPr>
              <a:t>3</a:t>
            </a:r>
            <a:r>
              <a:rPr lang="zh-CN" altLang="en-US">
                <a:solidFill>
                  <a:schemeClr val="tx1"/>
                </a:solidFill>
                <a:latin typeface="微软雅黑" panose="020b0503020204020204" charset="-122"/>
                <a:ea typeface="微软雅黑" panose="020b0503020204020204" charset="-122"/>
                <a:cs typeface="微软雅黑" panose="020b0503020204020204" charset="-122"/>
              </a:rPr>
              <a:t>的纯水的质量为1.0×10</a:t>
            </a:r>
            <a:r>
              <a:rPr lang="zh-CN" altLang="en-US" baseline="30000">
                <a:solidFill>
                  <a:schemeClr val="tx1"/>
                </a:solidFill>
                <a:latin typeface="微软雅黑" panose="020b0503020204020204" charset="-122"/>
                <a:ea typeface="微软雅黑" panose="020b0503020204020204" charset="-122"/>
                <a:cs typeface="微软雅黑" panose="020b0503020204020204" charset="-122"/>
              </a:rPr>
              <a:t>3</a:t>
            </a:r>
            <a:r>
              <a:rPr lang="zh-CN" altLang="en-US">
                <a:solidFill>
                  <a:schemeClr val="tx1"/>
                </a:solidFill>
                <a:latin typeface="微软雅黑" panose="020b0503020204020204" charset="-122"/>
                <a:ea typeface="微软雅黑" panose="020b0503020204020204" charset="-122"/>
                <a:cs typeface="微软雅黑" panose="020b0503020204020204" charset="-122"/>
              </a:rPr>
              <a:t>kg。</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left)">
                                      <p:cBhvr>
                                        <p:cTn id="18" dur="500"/>
                                        <p:tgtEl>
                                          <p:spTgt spid="11">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left)">
                                      <p:cBhvr>
                                        <p:cTn id="23" dur="500"/>
                                        <p:tgtEl>
                                          <p:spTgt spid="11">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wipe(left)">
                                      <p:cBhvr>
                                        <p:cTn id="28" dur="500"/>
                                        <p:tgtEl>
                                          <p:spTgt spid="11">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wipe(left)">
                                      <p:cBhvr>
                                        <p:cTn id="33" dur="500"/>
                                        <p:tgtEl>
                                          <p:spTgt spid="18">
                                            <p:txEl>
                                              <p:pRg st="0" end="0"/>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8">
                                            <p:txEl>
                                              <p:pRg st="1" end="1"/>
                                            </p:txEl>
                                          </p:spTgt>
                                        </p:tgtEl>
                                        <p:attrNameLst>
                                          <p:attrName>style.visibility</p:attrName>
                                        </p:attrNameLst>
                                      </p:cBhvr>
                                      <p:to>
                                        <p:strVal val="visible"/>
                                      </p:to>
                                    </p:set>
                                    <p:animEffect transition="in" filter="wipe(left)">
                                      <p:cBhvr>
                                        <p:cTn id="38" dur="500"/>
                                        <p:tgtEl>
                                          <p:spTgt spid="18">
                                            <p:txEl>
                                              <p:pRg st="1" end="1"/>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xEl>
                                              <p:pRg st="2" end="2"/>
                                            </p:txEl>
                                          </p:spTgt>
                                        </p:tgtEl>
                                        <p:attrNameLst>
                                          <p:attrName>style.visibility</p:attrName>
                                        </p:attrNameLst>
                                      </p:cBhvr>
                                      <p:to>
                                        <p:strVal val="visible"/>
                                      </p:to>
                                    </p:set>
                                    <p:animEffect transition="in" filter="wipe(left)">
                                      <p:cBhvr>
                                        <p:cTn id="43" dur="500"/>
                                        <p:tgtEl>
                                          <p:spTgt spid="18">
                                            <p:txEl>
                                              <p:pRg st="2" end="2"/>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9">
                                            <p:txEl>
                                              <p:pRg st="0" end="0"/>
                                            </p:txEl>
                                          </p:spTgt>
                                        </p:tgtEl>
                                        <p:attrNameLst>
                                          <p:attrName>style.visibility</p:attrName>
                                        </p:attrNameLst>
                                      </p:cBhvr>
                                      <p:to>
                                        <p:strVal val="visible"/>
                                      </p:to>
                                    </p:set>
                                    <p:animEffect transition="in" filter="wipe(left)">
                                      <p:cBhvr>
                                        <p:cTn id="48"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一、密度</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title=""/>
          <p:cNvSpPr txBox="1"/>
          <p:nvPr/>
        </p:nvSpPr>
        <p:spPr>
          <a:xfrm>
            <a:off x="292735" y="1383665"/>
            <a:ext cx="11576685" cy="3830955"/>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7.常见物质的密度</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（1）常见物质的密度值都是由条件的。如“常温常压下”、“0℃”、“标准大气压下”等，若这些条件改变了，则物质的密度值会有所变化。</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（2）通常情况下，不同物质的密度不同。</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（3）液体中，水银的密度为13.6×10</a:t>
            </a:r>
            <a:r>
              <a:rPr lang="zh-CN" altLang="en-US" baseline="30000">
                <a:solidFill>
                  <a:schemeClr val="tx1"/>
                </a:solidFill>
                <a:latin typeface="微软雅黑" panose="020b0503020204020204" charset="-122"/>
                <a:ea typeface="微软雅黑" panose="020b0503020204020204" charset="-122"/>
                <a:cs typeface="微软雅黑" panose="020b0503020204020204" charset="-122"/>
              </a:rPr>
              <a:t>3</a:t>
            </a:r>
            <a:r>
              <a:rPr lang="zh-CN" altLang="en-US">
                <a:solidFill>
                  <a:schemeClr val="tx1"/>
                </a:solidFill>
                <a:latin typeface="微软雅黑" panose="020b0503020204020204" charset="-122"/>
                <a:ea typeface="微软雅黑" panose="020b0503020204020204" charset="-122"/>
                <a:cs typeface="微软雅黑" panose="020b0503020204020204" charset="-122"/>
              </a:rPr>
              <a:t>kg/m</a:t>
            </a:r>
            <a:r>
              <a:rPr lang="zh-CN" altLang="en-US" baseline="30000">
                <a:solidFill>
                  <a:schemeClr val="tx1"/>
                </a:solidFill>
                <a:latin typeface="微软雅黑" panose="020b0503020204020204" charset="-122"/>
                <a:ea typeface="微软雅黑" panose="020b0503020204020204" charset="-122"/>
                <a:cs typeface="微软雅黑" panose="020b0503020204020204" charset="-122"/>
              </a:rPr>
              <a:t>3</a:t>
            </a:r>
            <a:r>
              <a:rPr lang="zh-CN" altLang="en-US">
                <a:solidFill>
                  <a:schemeClr val="tx1"/>
                </a:solidFill>
                <a:latin typeface="微软雅黑" panose="020b0503020204020204" charset="-122"/>
                <a:ea typeface="微软雅黑" panose="020b0503020204020204" charset="-122"/>
                <a:cs typeface="微软雅黑" panose="020b0503020204020204" charset="-122"/>
              </a:rPr>
              <a:t>，是常见液体中密度最大的，比大多数固体的密度都大；油类的密度一般比水的密度小。</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（4）常见金属中，铝的密度最小。</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（5）在气体中，氢的密度最小。</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（6）</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密度相同的物质不一定是同种物质</a:t>
            </a:r>
            <a:r>
              <a:rPr lang="zh-CN" altLang="en-US">
                <a:solidFill>
                  <a:schemeClr val="tx1"/>
                </a:solidFill>
                <a:latin typeface="微软雅黑" panose="020b0503020204020204" charset="-122"/>
                <a:ea typeface="微软雅黑" panose="020b0503020204020204" charset="-122"/>
                <a:cs typeface="微软雅黑" panose="020b0503020204020204" charset="-122"/>
              </a:rPr>
              <a:t>，如冰和蜡的密度相同，煤油和酒精的密度相同。</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left)">
                                      <p:cBhvr>
                                        <p:cTn id="18" dur="500"/>
                                        <p:tgtEl>
                                          <p:spTgt spid="11">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left)">
                                      <p:cBhvr>
                                        <p:cTn id="23" dur="500"/>
                                        <p:tgtEl>
                                          <p:spTgt spid="11">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wipe(left)">
                                      <p:cBhvr>
                                        <p:cTn id="28" dur="500"/>
                                        <p:tgtEl>
                                          <p:spTgt spid="11">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wipe(left)">
                                      <p:cBhvr>
                                        <p:cTn id="33" dur="500"/>
                                        <p:tgtEl>
                                          <p:spTgt spid="11">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Effect transition="in" filter="wipe(left)">
                                      <p:cBhvr>
                                        <p:cTn id="38" dur="500"/>
                                        <p:tgtEl>
                                          <p:spTgt spid="11">
                                            <p:txEl>
                                              <p:pRg st="4" end="4"/>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animEffect transition="in" filter="wipe(left)">
                                      <p:cBhvr>
                                        <p:cTn id="43" dur="500"/>
                                        <p:tgtEl>
                                          <p:spTgt spid="11">
                                            <p:txEl>
                                              <p:pRg st="5" end="5"/>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1">
                                            <p:txEl>
                                              <p:pRg st="6" end="6"/>
                                            </p:txEl>
                                          </p:spTgt>
                                        </p:tgtEl>
                                        <p:attrNameLst>
                                          <p:attrName>style.visibility</p:attrName>
                                        </p:attrNameLst>
                                      </p:cBhvr>
                                      <p:to>
                                        <p:strVal val="visible"/>
                                      </p:to>
                                    </p:set>
                                    <p:animEffect transition="in" filter="wipe(left)">
                                      <p:cBhvr>
                                        <p:cTn id="48"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594873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二、密度知识的应用</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123315"/>
            <a:ext cx="11703050" cy="506730"/>
          </a:xfrm>
          <a:prstGeom prst="rect">
            <a:avLst/>
          </a:prstGeom>
          <a:noFill/>
        </p:spPr>
        <p:txBody>
          <a:bodyPr wrap="square" rtlCol="0" anchor="t">
            <a:spAutoFit/>
          </a:bodyPr>
          <a:lstStyle/>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应用密度知识可以鉴别物质，也可以计算物体的体积和质量。</a:t>
            </a:r>
            <a:endParaRPr lang="zh-CN" altLang="en-US">
              <a:latin typeface="微软雅黑" panose="020b0503020204020204" charset="-122"/>
              <a:ea typeface="微软雅黑" panose="020b0503020204020204" charset="-122"/>
              <a:cs typeface="微软雅黑" panose="020b0503020204020204" charset="-122"/>
            </a:endParaRPr>
          </a:p>
        </p:txBody>
      </p:sp>
      <p:graphicFrame>
        <p:nvGraphicFramePr>
          <p:cNvPr id="15" name="表格 14" title=""/>
          <p:cNvGraphicFramePr>
            <a:graphicFrameLocks noGrp="1"/>
          </p:cNvGraphicFramePr>
          <p:nvPr>
            <p:custDataLst>
              <p:tags r:id="rId3"/>
            </p:custDataLst>
          </p:nvPr>
        </p:nvGraphicFramePr>
        <p:xfrm>
          <a:off x="353060" y="1715135"/>
          <a:ext cx="11321415" cy="4285615"/>
        </p:xfrm>
        <a:graphic>
          <a:graphicData uri="http://schemas.openxmlformats.org/drawingml/2006/table">
            <a:tbl>
              <a:tblPr firstRow="1" bandRow="1">
                <a:tableStyleId>{5940675A-B579-460E-94D1-54222C63F5DA}</a:tableStyleId>
              </a:tblPr>
              <a:tblGrid>
                <a:gridCol w="1440815"/>
                <a:gridCol w="990600"/>
                <a:gridCol w="5115560"/>
                <a:gridCol w="3774440"/>
              </a:tblGrid>
              <a:tr h="329565">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应用</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原理</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方法</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举例</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1648460">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计算物体的质量</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fontAlgn="auto">
                        <a:lnSpc>
                          <a:spcPct val="150000"/>
                        </a:lnSpc>
                        <a:buNone/>
                      </a:pP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对于某些不便于直接测量质量的物体，只要知道这个物体是由什么物质组成的，就可以通过密度表，查出这种物质的密度，再测出它的体积，根据公式          就能算出该物体的质量</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如测一块长方体大理石的质量，大理石的密度可以查密度表得到，大理石的长、宽、高可以用刻度尺测量，算出大理石的体积，应用公式           就能算出大理石的质量</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18895">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计算物体的体积</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fontAlgn="auto">
                        <a:lnSpc>
                          <a:spcPct val="150000"/>
                        </a:lnSpc>
                        <a:buNone/>
                      </a:pP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对于有些不便于直接测量体积的物体，只要测出它的质量，再查出它的密度，就可以利用公式           算出啊它的体积</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如测形状不规则的铁质螺钉，可以用天平测出它的质量，铁的密度可以从密度表中查出，根据公式便可算出它的体积</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88695">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鉴别物质</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fontAlgn="auto">
                        <a:lnSpc>
                          <a:spcPct val="150000"/>
                        </a:lnSpc>
                        <a:buNone/>
                      </a:pP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要分析一个物体是由什么物质组成的物体，只要测出该物体的密度，再查密度表，看测得的密度值与何种物质的密度相同（或相近）</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如测算出某种物质的密度是2.7×10</a:t>
                      </a:r>
                      <a:r>
                        <a:rPr lang="en-US" sz="1600" b="0" baseline="30000">
                          <a:latin typeface="微软雅黑" panose="020b0503020204020204" charset="-122"/>
                          <a:ea typeface="微软雅黑" panose="020b0503020204020204" charset="-122"/>
                          <a:cs typeface="微软雅黑" panose="020b0503020204020204" charset="-122"/>
                        </a:rPr>
                        <a:t>3</a:t>
                      </a:r>
                      <a:r>
                        <a:rPr lang="en-US" sz="1600" b="0">
                          <a:latin typeface="微软雅黑" panose="020b0503020204020204" charset="-122"/>
                          <a:ea typeface="微软雅黑" panose="020b0503020204020204" charset="-122"/>
                          <a:cs typeface="微软雅黑" panose="020b0503020204020204" charset="-122"/>
                        </a:rPr>
                        <a:t>kg/m</a:t>
                      </a:r>
                      <a:r>
                        <a:rPr lang="en-US" sz="1600" b="0" baseline="30000">
                          <a:latin typeface="微软雅黑" panose="020b0503020204020204" charset="-122"/>
                          <a:ea typeface="微软雅黑" panose="020b0503020204020204" charset="-122"/>
                          <a:cs typeface="微软雅黑" panose="020b0503020204020204" charset="-122"/>
                        </a:rPr>
                        <a:t>3</a:t>
                      </a:r>
                      <a:r>
                        <a:rPr lang="en-US" sz="1600" b="0">
                          <a:latin typeface="微软雅黑" panose="020b0503020204020204" charset="-122"/>
                          <a:ea typeface="微软雅黑" panose="020b0503020204020204" charset="-122"/>
                          <a:cs typeface="微软雅黑" panose="020b0503020204020204" charset="-122"/>
                        </a:rPr>
                        <a:t>，通过查密度表知道这种物质可能是铝</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16" name="图片 15" title=""/>
          <p:cNvPicPr/>
          <p:nvPr/>
        </p:nvPicPr>
        <p:blipFill>
          <a:blip r:embed="rId4"/>
          <a:stretch>
            <a:fillRect/>
          </a:stretch>
        </p:blipFill>
        <p:spPr>
          <a:xfrm>
            <a:off x="6492875" y="3072765"/>
            <a:ext cx="682625" cy="297180"/>
          </a:xfrm>
          <a:prstGeom prst="rect">
            <a:avLst/>
          </a:prstGeom>
          <a:noFill/>
          <a:ln w="9525">
            <a:noFill/>
          </a:ln>
        </p:spPr>
      </p:pic>
      <p:pic>
        <p:nvPicPr>
          <p:cNvPr id="17" name="图片 16" title=""/>
          <p:cNvPicPr/>
          <p:nvPr/>
        </p:nvPicPr>
        <p:blipFill>
          <a:blip r:embed="rId4"/>
          <a:stretch>
            <a:fillRect/>
          </a:stretch>
        </p:blipFill>
        <p:spPr>
          <a:xfrm>
            <a:off x="9611360" y="3272155"/>
            <a:ext cx="723265" cy="313055"/>
          </a:xfrm>
          <a:prstGeom prst="rect">
            <a:avLst/>
          </a:prstGeom>
          <a:noFill/>
          <a:ln w="9525">
            <a:noFill/>
          </a:ln>
        </p:spPr>
      </p:pic>
      <p:pic>
        <p:nvPicPr>
          <p:cNvPr id="18" name="图片 17" title=""/>
          <p:cNvPicPr/>
          <p:nvPr/>
        </p:nvPicPr>
        <p:blipFill>
          <a:blip r:embed="rId4"/>
          <a:stretch>
            <a:fillRect/>
          </a:stretch>
        </p:blipFill>
        <p:spPr>
          <a:xfrm>
            <a:off x="1961515" y="2816860"/>
            <a:ext cx="651510" cy="255905"/>
          </a:xfrm>
          <a:prstGeom prst="rect">
            <a:avLst/>
          </a:prstGeom>
          <a:noFill/>
          <a:ln w="9525">
            <a:noFill/>
          </a:ln>
        </p:spPr>
      </p:pic>
      <p:pic>
        <p:nvPicPr>
          <p:cNvPr id="19" name="图片 18" title=""/>
          <p:cNvPicPr/>
          <p:nvPr/>
        </p:nvPicPr>
        <p:blipFill>
          <a:blip r:embed="rId5"/>
          <a:stretch>
            <a:fillRect/>
          </a:stretch>
        </p:blipFill>
        <p:spPr>
          <a:xfrm>
            <a:off x="6339840" y="4455160"/>
            <a:ext cx="546100" cy="421640"/>
          </a:xfrm>
          <a:prstGeom prst="rect">
            <a:avLst/>
          </a:prstGeom>
          <a:noFill/>
          <a:ln w="9525">
            <a:noFill/>
          </a:ln>
        </p:spPr>
      </p:pic>
      <p:pic>
        <p:nvPicPr>
          <p:cNvPr id="20" name="图片 19" title=""/>
          <p:cNvPicPr/>
          <p:nvPr/>
        </p:nvPicPr>
        <p:blipFill>
          <a:blip r:embed="rId5"/>
          <a:stretch>
            <a:fillRect/>
          </a:stretch>
        </p:blipFill>
        <p:spPr>
          <a:xfrm>
            <a:off x="1997710" y="4259580"/>
            <a:ext cx="578485" cy="454660"/>
          </a:xfrm>
          <a:prstGeom prst="rect">
            <a:avLst/>
          </a:prstGeom>
          <a:noFill/>
          <a:ln w="9525">
            <a:noFill/>
          </a:ln>
        </p:spPr>
      </p:pic>
      <p:pic>
        <p:nvPicPr>
          <p:cNvPr id="22" name="图片 21" title=""/>
          <p:cNvPicPr/>
          <p:nvPr/>
        </p:nvPicPr>
        <p:blipFill>
          <a:blip r:embed="rId6"/>
          <a:stretch>
            <a:fillRect/>
          </a:stretch>
        </p:blipFill>
        <p:spPr>
          <a:xfrm>
            <a:off x="1978025" y="5407660"/>
            <a:ext cx="619125" cy="4953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52501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密度概念与密度公式</a:t>
            </a:r>
            <a:endParaRPr lang="zh-CN" sz="2400" b="1">
              <a:solidFill>
                <a:srgbClr val="0070C0"/>
              </a:solidFill>
              <a:latin typeface="微软雅黑" panose="020b0503020204020204" charset="-122"/>
              <a:ea typeface="微软雅黑" panose="020b0503020204020204" charset="-122"/>
            </a:endParaRPr>
          </a:p>
        </p:txBody>
      </p:sp>
      <p:sp>
        <p:nvSpPr>
          <p:cNvPr id="6" name="文本框 5" title=""/>
          <p:cNvSpPr txBox="1"/>
          <p:nvPr/>
        </p:nvSpPr>
        <p:spPr>
          <a:xfrm>
            <a:off x="228600" y="1930047"/>
            <a:ext cx="11734800" cy="2999740"/>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（1）质量</a:t>
            </a:r>
            <a:r>
              <a:rPr lang="zh-CN">
                <a:latin typeface="微软雅黑" panose="020b0503020204020204" charset="-122"/>
                <a:ea typeface="微软雅黑" panose="020b0503020204020204" charset="-122"/>
                <a:cs typeface="微软雅黑" panose="020b0503020204020204" charset="-122"/>
              </a:rPr>
              <a:t>是</a:t>
            </a:r>
            <a:r>
              <a:rPr>
                <a:latin typeface="微软雅黑" panose="020b0503020204020204" charset="-122"/>
                <a:ea typeface="微软雅黑" panose="020b0503020204020204" charset="-122"/>
                <a:cs typeface="微软雅黑" panose="020b0503020204020204" charset="-122"/>
              </a:rPr>
              <a:t>物质本身的一种属性，只有在所含物质的多少发生变化时才会改变；而密度时物质的一种性特性，每种物质都有自己的密度，不同物质的密度一般不同，对同种物质来说，质量和体积的改变不会影响物质的密度。</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对密度公式的理解：物理公式表示物理量之间的关系，反映了特定的物理含义。因此，理解物理公式一定要结合其物理含义。从数学关系看，认为“ρ与质量m成正比，与体积V成反比”似乎时正确的，但实际上该公式中m与V是同时、同倍数变化的，其比值是一定的，即m增大几倍，体积V也增大几倍，而ρ却始终不变。</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（3）对图像进行分析→选取特殊数据→代入公式→求得物体的密度。1）取同体积的物体比较它们的质量的大小关系，质量大的物体密度大；2）取同质量的物体比较它们的体积的大小关系，体积小的物体密度大。</a:t>
            </a:r>
            <a:endParaRPr>
              <a:latin typeface="微软雅黑" panose="020b0503020204020204" charset="-122"/>
              <a:ea typeface="微软雅黑" panose="020b0503020204020204" charset="-122"/>
              <a:cs typeface="微软雅黑" panose="020b0503020204020204" charset="-122"/>
            </a:endParaRPr>
          </a:p>
        </p:txBody>
      </p:sp>
      <p:pic>
        <p:nvPicPr>
          <p:cNvPr id="2" name="图片 1" title=""/>
          <p:cNvPicPr>
            <a:picLocks noChangeAspect="1"/>
          </p:cNvPicPr>
          <p:nvPr/>
        </p:nvPicPr>
        <p:blipFill>
          <a:blip r:embed="rId3"/>
          <a:stretch>
            <a:fillRect/>
          </a:stretch>
        </p:blipFill>
        <p:spPr>
          <a:xfrm>
            <a:off x="271145" y="1446177"/>
            <a:ext cx="2013585" cy="483870"/>
          </a:xfrm>
          <a:prstGeom prst="rect">
            <a:avLst/>
          </a:prstGeom>
        </p:spPr>
      </p:pic>
      <p:pic>
        <p:nvPicPr>
          <p:cNvPr id="9" name="图片 8" title=""/>
          <p:cNvPicPr>
            <a:picLocks noChangeAspect="1"/>
          </p:cNvPicPr>
          <p:nvPr/>
        </p:nvPicPr>
        <p:blipFill>
          <a:blip r:embed="rId4"/>
          <a:stretch>
            <a:fillRect/>
          </a:stretch>
        </p:blipFill>
        <p:spPr>
          <a:xfrm>
            <a:off x="10218420" y="509270"/>
            <a:ext cx="1651000" cy="5289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52501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密度概念与密度公式</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3" name="文本框 12" title=""/>
          <p:cNvSpPr txBox="1"/>
          <p:nvPr/>
        </p:nvSpPr>
        <p:spPr>
          <a:xfrm>
            <a:off x="144780" y="1384300"/>
            <a:ext cx="4402455" cy="3830955"/>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【例1】</a:t>
            </a:r>
            <a:r>
              <a:rPr b="1">
                <a:latin typeface="微软雅黑" panose="020b0503020204020204" charset="-122"/>
                <a:ea typeface="微软雅黑" panose="020b0503020204020204" charset="-122"/>
                <a:cs typeface="微软雅黑" panose="020b0503020204020204" charset="-122"/>
              </a:rPr>
              <a:t>（2023·无锡）</a:t>
            </a:r>
            <a:r>
              <a:rPr>
                <a:latin typeface="微软雅黑" panose="020b0503020204020204" charset="-122"/>
                <a:ea typeface="微软雅黑" panose="020b0503020204020204" charset="-122"/>
                <a:cs typeface="微软雅黑" panose="020b0503020204020204" charset="-122"/>
              </a:rPr>
              <a:t>太空中的温度能达到</a:t>
            </a:r>
            <a:r>
              <a:rPr lang="en-US">
                <a:latin typeface="微软雅黑" panose="020b0503020204020204" charset="-122"/>
                <a:ea typeface="微软雅黑" panose="020b0503020204020204" charset="-122"/>
                <a:cs typeface="微软雅黑" panose="020b0503020204020204" charset="-122"/>
              </a:rPr>
              <a:t>-270</a:t>
            </a:r>
            <a:r>
              <a:rPr lang="en-US">
                <a:latin typeface="宋体" panose="02010600030101010101" pitchFamily="2" charset="-122"/>
                <a:ea typeface="宋体" panose="02010600030101010101" pitchFamily="2" charset="-122"/>
                <a:cs typeface="微软雅黑" panose="020b0503020204020204" charset="-122"/>
              </a:rPr>
              <a:t>℃</a:t>
            </a:r>
            <a:r>
              <a:rPr>
                <a:latin typeface="微软雅黑" panose="020b0503020204020204" charset="-122"/>
                <a:ea typeface="微软雅黑" panose="020b0503020204020204" charset="-122"/>
                <a:cs typeface="微软雅黑" panose="020b0503020204020204" charset="-122"/>
              </a:rPr>
              <a:t>左右，我国科技人员研制了一种卫星保暖用的特殊材料，将这种材料制成我们可以穿着的衣服，与同款羽绒服相比，质量可以减轻</a:t>
            </a:r>
            <a:r>
              <a:rPr lang="en-US">
                <a:latin typeface="微软雅黑" panose="020b0503020204020204" charset="-122"/>
                <a:ea typeface="微软雅黑" panose="020b0503020204020204" charset="-122"/>
                <a:cs typeface="微软雅黑" panose="020b0503020204020204" charset="-122"/>
              </a:rPr>
              <a:t>40%</a:t>
            </a:r>
            <a:r>
              <a:rPr>
                <a:latin typeface="微软雅黑" panose="020b0503020204020204" charset="-122"/>
                <a:ea typeface="微软雅黑" panose="020b0503020204020204" charset="-122"/>
                <a:cs typeface="微软雅黑" panose="020b0503020204020204" charset="-122"/>
              </a:rPr>
              <a:t>，保暖性可以提高</a:t>
            </a:r>
            <a:r>
              <a:rPr lang="en-US">
                <a:latin typeface="微软雅黑" panose="020b0503020204020204" charset="-122"/>
                <a:ea typeface="微软雅黑" panose="020b0503020204020204" charset="-122"/>
                <a:cs typeface="微软雅黑" panose="020b0503020204020204" charset="-122"/>
              </a:rPr>
              <a:t>30%</a:t>
            </a:r>
            <a:r>
              <a:rPr>
                <a:latin typeface="微软雅黑" panose="020b0503020204020204" charset="-122"/>
                <a:ea typeface="微软雅黑" panose="020b0503020204020204" charset="-122"/>
                <a:cs typeface="微软雅黑" panose="020b0503020204020204" charset="-122"/>
              </a:rPr>
              <a:t>，且机洗后不易变形。关于该材料的特性，以下说法中错误的是（　　）。</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A. 密度大    </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 B. 弹性好</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C. 耐低温      D. 隔热性好</a:t>
            </a:r>
            <a:endParaRPr>
              <a:latin typeface="微软雅黑" panose="020b0503020204020204" charset="-122"/>
              <a:ea typeface="微软雅黑" panose="020b0503020204020204" charset="-122"/>
              <a:cs typeface="微软雅黑" panose="020b0503020204020204" charset="-122"/>
            </a:endParaRPr>
          </a:p>
        </p:txBody>
      </p:sp>
      <p:cxnSp>
        <p:nvCxnSpPr>
          <p:cNvPr id="23" name="直接连接符 22" title=""/>
          <p:cNvCxnSpPr/>
          <p:nvPr/>
        </p:nvCxnSpPr>
        <p:spPr>
          <a:xfrm flipH="1">
            <a:off x="4443730" y="1256665"/>
            <a:ext cx="0" cy="568007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nvSpPr>
        <p:spPr>
          <a:xfrm>
            <a:off x="4525645" y="1384300"/>
            <a:ext cx="3709035" cy="1337945"/>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a:solidFill>
                  <a:schemeClr val="accent1"/>
                </a:solidFill>
                <a:latin typeface="微软雅黑" panose="020b0503020204020204" charset="-122"/>
                <a:ea typeface="微软雅黑" panose="020b0503020204020204" charset="-122"/>
                <a:cs typeface="微软雅黑" panose="020b0503020204020204" charset="-122"/>
              </a:rPr>
              <a:t>-1</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（2023·怀化）</a:t>
            </a:r>
            <a:r>
              <a:rPr>
                <a:latin typeface="微软雅黑" panose="020b0503020204020204" charset="-122"/>
                <a:ea typeface="微软雅黑" panose="020b0503020204020204" charset="-122"/>
                <a:cs typeface="微软雅黑" panose="020b0503020204020204" charset="-122"/>
              </a:rPr>
              <a:t>单位换算：72km/h=______m/s；7.9×10</a:t>
            </a:r>
            <a:r>
              <a:rPr baseline="30000">
                <a:latin typeface="微软雅黑" panose="020b0503020204020204" charset="-122"/>
                <a:ea typeface="微软雅黑" panose="020b0503020204020204" charset="-122"/>
                <a:cs typeface="微软雅黑" panose="020b0503020204020204" charset="-122"/>
              </a:rPr>
              <a:t>3</a:t>
            </a:r>
            <a:r>
              <a:rPr>
                <a:latin typeface="微软雅黑" panose="020b0503020204020204" charset="-122"/>
                <a:ea typeface="微软雅黑" panose="020b0503020204020204" charset="-122"/>
                <a:cs typeface="微软雅黑" panose="020b0503020204020204" charset="-122"/>
              </a:rPr>
              <a:t>kg/m</a:t>
            </a:r>
            <a:r>
              <a:rPr baseline="30000">
                <a:latin typeface="微软雅黑" panose="020b0503020204020204" charset="-122"/>
                <a:ea typeface="微软雅黑" panose="020b0503020204020204" charset="-122"/>
                <a:cs typeface="微软雅黑" panose="020b0503020204020204" charset="-122"/>
              </a:rPr>
              <a:t>3</a:t>
            </a:r>
            <a:r>
              <a:rPr>
                <a:latin typeface="微软雅黑" panose="020b0503020204020204" charset="-122"/>
                <a:ea typeface="微软雅黑" panose="020b0503020204020204" charset="-122"/>
                <a:cs typeface="微软雅黑" panose="020b0503020204020204" charset="-122"/>
              </a:rPr>
              <a:t>= ______g/cm</a:t>
            </a:r>
            <a:r>
              <a:rPr baseline="30000">
                <a:latin typeface="微软雅黑" panose="020b0503020204020204" charset="-122"/>
                <a:ea typeface="微软雅黑" panose="020b0503020204020204" charset="-122"/>
                <a:cs typeface="微软雅黑" panose="020b0503020204020204" charset="-122"/>
              </a:rPr>
              <a:t>3</a:t>
            </a:r>
            <a:r>
              <a:rPr>
                <a:latin typeface="微软雅黑" panose="020b0503020204020204" charset="-122"/>
                <a:ea typeface="微软雅黑" panose="020b0503020204020204" charset="-122"/>
                <a:cs typeface="微软雅黑" panose="020b0503020204020204" charset="-122"/>
              </a:rPr>
              <a:t>。</a:t>
            </a:r>
            <a:endParaRPr>
              <a:latin typeface="微软雅黑" panose="020b0503020204020204" charset="-122"/>
              <a:ea typeface="微软雅黑" panose="020b0503020204020204" charset="-122"/>
              <a:cs typeface="微软雅黑" panose="020b0503020204020204" charset="-122"/>
            </a:endParaRPr>
          </a:p>
        </p:txBody>
      </p:sp>
      <p:cxnSp>
        <p:nvCxnSpPr>
          <p:cNvPr id="25" name="直接连接符 24" title=""/>
          <p:cNvCxnSpPr/>
          <p:nvPr/>
        </p:nvCxnSpPr>
        <p:spPr>
          <a:xfrm flipH="1">
            <a:off x="8090535" y="1177925"/>
            <a:ext cx="0" cy="568007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7" name="文本框 26" title=""/>
          <p:cNvSpPr txBox="1"/>
          <p:nvPr/>
        </p:nvSpPr>
        <p:spPr>
          <a:xfrm>
            <a:off x="8138160" y="1384300"/>
            <a:ext cx="4019550" cy="341503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（2023·潍坊）</a:t>
            </a:r>
            <a:r>
              <a:rPr>
                <a:latin typeface="微软雅黑" panose="020b0503020204020204" charset="-122"/>
                <a:ea typeface="微软雅黑" panose="020b0503020204020204" charset="-122"/>
                <a:cs typeface="微软雅黑" panose="020b0503020204020204" charset="-122"/>
              </a:rPr>
              <a:t>图示为用水泥砖块铺修地面的情景，下列对于工人手中所拿砖块的估测，最符合实际的是（    ）。</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A. 宽约10cm</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B. 体积约</a:t>
            </a:r>
            <a:r>
              <a:rPr lang="en-US">
                <a:latin typeface="微软雅黑" panose="020b0503020204020204" charset="-122"/>
                <a:ea typeface="微软雅黑" panose="020b0503020204020204" charset="-122"/>
                <a:cs typeface="微软雅黑" panose="020b0503020204020204" charset="-122"/>
              </a:rPr>
              <a:t>10dm</a:t>
            </a:r>
            <a:r>
              <a:rPr lang="en-US" baseline="30000">
                <a:latin typeface="微软雅黑" panose="020b0503020204020204" charset="-122"/>
                <a:ea typeface="微软雅黑" panose="020b0503020204020204" charset="-122"/>
                <a:cs typeface="微软雅黑" panose="020b0503020204020204" charset="-122"/>
              </a:rPr>
              <a:t>3</a:t>
            </a:r>
            <a:endParaRPr lang="en-US" baseline="30000">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C. 质量约10kg</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D. 密度约</a:t>
            </a:r>
            <a:r>
              <a:rPr lang="en-US">
                <a:latin typeface="微软雅黑" panose="020b0503020204020204" charset="-122"/>
                <a:ea typeface="微软雅黑" panose="020b0503020204020204" charset="-122"/>
                <a:cs typeface="微软雅黑" panose="020b0503020204020204" charset="-122"/>
              </a:rPr>
              <a:t>1</a:t>
            </a:r>
            <a:r>
              <a:rPr lang="en-US">
                <a:latin typeface="宋体" panose="02010600030101010101" pitchFamily="2" charset="-122"/>
                <a:ea typeface="宋体" panose="02010600030101010101" pitchFamily="2" charset="-122"/>
                <a:cs typeface="微软雅黑" panose="020b0503020204020204" charset="-122"/>
              </a:rPr>
              <a:t>×</a:t>
            </a:r>
            <a:r>
              <a:rPr lang="en-US">
                <a:latin typeface="微软雅黑" panose="020b0503020204020204" charset="-122"/>
                <a:ea typeface="微软雅黑" panose="020b0503020204020204" charset="-122"/>
                <a:cs typeface="微软雅黑" panose="020b0503020204020204" charset="-122"/>
              </a:rPr>
              <a:t>10</a:t>
            </a:r>
            <a:r>
              <a:rPr lang="en-US" baseline="30000">
                <a:latin typeface="微软雅黑" panose="020b0503020204020204" charset="-122"/>
                <a:ea typeface="微软雅黑" panose="020b0503020204020204" charset="-122"/>
                <a:cs typeface="微软雅黑" panose="020b0503020204020204" charset="-122"/>
              </a:rPr>
              <a:t>3</a:t>
            </a:r>
            <a:r>
              <a:rPr lang="en-US">
                <a:latin typeface="微软雅黑" panose="020b0503020204020204" charset="-122"/>
                <a:ea typeface="微软雅黑" panose="020b0503020204020204" charset="-122"/>
                <a:cs typeface="微软雅黑" panose="020b0503020204020204" charset="-122"/>
              </a:rPr>
              <a:t>kg/m</a:t>
            </a:r>
            <a:r>
              <a:rPr lang="en-US" baseline="30000">
                <a:latin typeface="微软雅黑" panose="020b0503020204020204" charset="-122"/>
                <a:ea typeface="微软雅黑" panose="020b0503020204020204" charset="-122"/>
                <a:cs typeface="微软雅黑" panose="020b0503020204020204" charset="-122"/>
              </a:rPr>
              <a:t>3</a:t>
            </a:r>
            <a:endParaRPr lang="en-US" baseline="30000">
              <a:latin typeface="微软雅黑" panose="020b0503020204020204" charset="-122"/>
              <a:ea typeface="微软雅黑" panose="020b0503020204020204" charset="-122"/>
              <a:cs typeface="微软雅黑" panose="020b0503020204020204" charset="-122"/>
            </a:endParaRPr>
          </a:p>
        </p:txBody>
      </p:sp>
      <p:pic>
        <p:nvPicPr>
          <p:cNvPr id="2" name="图片 100009" title=""/>
          <p:cNvPicPr>
            <a:picLocks noChangeAspect="1"/>
          </p:cNvPicPr>
          <p:nvPr/>
        </p:nvPicPr>
        <p:blipFill>
          <a:blip r:embed="rId4"/>
          <a:stretch>
            <a:fillRect/>
          </a:stretch>
        </p:blipFill>
        <p:spPr>
          <a:xfrm>
            <a:off x="8451850" y="4943475"/>
            <a:ext cx="2475865" cy="1645285"/>
          </a:xfrm>
          <a:prstGeom prst="rect">
            <a:avLst/>
          </a:prstGeom>
          <a:noFill/>
          <a:ln w="9525">
            <a:noFill/>
          </a:ln>
        </p:spPr>
      </p:pic>
      <p:sp>
        <p:nvSpPr>
          <p:cNvPr id="20" name="矩形标注 19" title=""/>
          <p:cNvSpPr/>
          <p:nvPr/>
        </p:nvSpPr>
        <p:spPr>
          <a:xfrm>
            <a:off x="292735" y="5342890"/>
            <a:ext cx="3740150" cy="1294765"/>
          </a:xfrm>
          <a:prstGeom prst="wedgeRectCallout">
            <a:avLst>
              <a:gd name="adj1" fmla="val -21035"/>
              <a:gd name="adj2" fmla="val -70009"/>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sz="1600">
                <a:latin typeface="微软雅黑" panose="020b0503020204020204" charset="-122"/>
                <a:ea typeface="微软雅黑" panose="020b0503020204020204" charset="-122"/>
                <a:cs typeface="微软雅黑" panose="020b0503020204020204" charset="-122"/>
              </a:rPr>
              <a:t>质量可以减轻 40% ，即密度小</a:t>
            </a: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机洗后不易变形，即弹性好</a:t>
            </a:r>
            <a:r>
              <a:rPr lang="zh-CN" altLang="en-US" sz="1600">
                <a:latin typeface="微软雅黑" panose="020b0503020204020204" charset="-122"/>
                <a:ea typeface="微软雅黑" panose="020b0503020204020204" charset="-122"/>
                <a:cs typeface="微软雅黑" panose="020b0503020204020204" charset="-122"/>
              </a:rPr>
              <a:t>；保暖性可以提高 30% ，能在太空 −270℃环境中使用，即隔热性好，能耐低温。此题选错。</a:t>
            </a:r>
            <a:endParaRPr lang="en-US" altLang="zh-CN" sz="1600">
              <a:latin typeface="微软雅黑" panose="020b0503020204020204" charset="-122"/>
              <a:ea typeface="微软雅黑" panose="020b0503020204020204" charset="-122"/>
              <a:cs typeface="微软雅黑" panose="020b0503020204020204" charset="-122"/>
            </a:endParaRPr>
          </a:p>
        </p:txBody>
      </p:sp>
      <p:sp>
        <p:nvSpPr>
          <p:cNvPr id="15" name="文本框 14" title=""/>
          <p:cNvSpPr txBox="1"/>
          <p:nvPr/>
        </p:nvSpPr>
        <p:spPr>
          <a:xfrm>
            <a:off x="3280410" y="4011930"/>
            <a:ext cx="343535"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A</a:t>
            </a:r>
            <a:endParaRPr lang="en-US" altLang="zh-CN">
              <a:solidFill>
                <a:srgbClr val="FF0000"/>
              </a:solidFill>
              <a:latin typeface="微软雅黑" panose="020b0503020204020204" charset="-122"/>
              <a:ea typeface="微软雅黑" panose="020b0503020204020204" charset="-122"/>
            </a:endParaRPr>
          </a:p>
        </p:txBody>
      </p:sp>
      <p:sp>
        <p:nvSpPr>
          <p:cNvPr id="6" name="矩形标注 5" title=""/>
          <p:cNvSpPr/>
          <p:nvPr/>
        </p:nvSpPr>
        <p:spPr>
          <a:xfrm>
            <a:off x="4540250" y="2844165"/>
            <a:ext cx="3454400" cy="1260475"/>
          </a:xfrm>
          <a:prstGeom prst="wedgeRectCallout">
            <a:avLst>
              <a:gd name="adj1" fmla="val -21231"/>
              <a:gd name="adj2" fmla="val -97204"/>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solidFill>
                  <a:schemeClr val="bg1"/>
                </a:solidFill>
                <a:sym typeface="+mn-ea"/>
              </a:rPr>
              <a:t>速度单位换算</a:t>
            </a:r>
            <a:endParaRPr lang="zh-CN" altLang="en-US">
              <a:solidFill>
                <a:schemeClr val="bg1"/>
              </a:solidFill>
              <a:sym typeface="+mn-ea"/>
            </a:endParaRPr>
          </a:p>
        </p:txBody>
      </p:sp>
      <p:graphicFrame>
        <p:nvGraphicFramePr>
          <p:cNvPr id="7" name="Object 620" title=""/>
          <p:cNvGraphicFramePr>
            <a:graphicFrameLocks noChangeAspect="1"/>
          </p:cNvGraphicFramePr>
          <p:nvPr/>
        </p:nvGraphicFramePr>
        <p:xfrm>
          <a:off x="5339715" y="3616960"/>
          <a:ext cx="2161540" cy="394970"/>
        </p:xfrm>
        <a:graphic>
          <a:graphicData uri="http://schemas.openxmlformats.org/presentationml/2006/ole">
            <mc:AlternateContent>
              <mc:Choice xmlns:v="urn:schemas-microsoft-com:vml" Requires="v">
                <p:oleObj spid="_x0000_s1042" r:id="rId5" imgW="2159000" imgH="393700" progId="Equation.DSMT4">
                  <p:embed/>
                </p:oleObj>
              </mc:Choice>
              <mc:Fallback>
                <p:oleObj r:id="rId5" imgW="2159000" imgH="393700" progId="Equation.DSMT4">
                  <p:embed/>
                  <p:pic>
                    <p:nvPicPr>
                      <p:cNvPr id="0" name="OLE substitute image"/>
                      <p:cNvPicPr/>
                      <p:nvPr/>
                    </p:nvPicPr>
                    <p:blipFill>
                      <a:blip r:embed="rId6"/>
                      <a:stretch>
                        <a:fillRect/>
                      </a:stretch>
                    </p:blipFill>
                    <p:spPr>
                      <a:xfrm>
                        <a:off x="5339715" y="3616960"/>
                        <a:ext cx="2161540" cy="394970"/>
                      </a:xfrm>
                      <a:prstGeom prst="rect">
                        <a:avLst/>
                      </a:prstGeom>
                      <a:noFill/>
                      <a:ln w="38100">
                        <a:noFill/>
                        <a:miter/>
                      </a:ln>
                    </p:spPr>
                  </p:pic>
                </p:oleObj>
              </mc:Fallback>
            </mc:AlternateContent>
          </a:graphicData>
        </a:graphic>
      </p:graphicFrame>
      <p:sp>
        <p:nvSpPr>
          <p:cNvPr id="14" name="矩形标注 13" title=""/>
          <p:cNvSpPr/>
          <p:nvPr/>
        </p:nvSpPr>
        <p:spPr>
          <a:xfrm>
            <a:off x="4525645" y="4226560"/>
            <a:ext cx="3472180" cy="744220"/>
          </a:xfrm>
          <a:prstGeom prst="wedgeRectCallout">
            <a:avLst>
              <a:gd name="adj1" fmla="val -9839"/>
              <a:gd name="adj2" fmla="val -267918"/>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600">
                <a:solidFill>
                  <a:schemeClr val="bg1"/>
                </a:solidFill>
                <a:latin typeface="微软雅黑" panose="020b0503020204020204" charset="-122"/>
                <a:ea typeface="微软雅黑" panose="020b0503020204020204" charset="-122"/>
                <a:sym typeface="+mn-ea"/>
              </a:rPr>
              <a:t>密度单位换算</a:t>
            </a:r>
            <a:endParaRPr lang="zh-CN" altLang="en-US" sz="1600">
              <a:solidFill>
                <a:schemeClr val="bg1"/>
              </a:solidFill>
              <a:latin typeface="微软雅黑" panose="020b0503020204020204" charset="-122"/>
              <a:ea typeface="微软雅黑" panose="020b0503020204020204" charset="-122"/>
              <a:sym typeface="+mn-ea"/>
            </a:endParaRPr>
          </a:p>
        </p:txBody>
      </p:sp>
      <p:graphicFrame>
        <p:nvGraphicFramePr>
          <p:cNvPr id="10" name="Object 621" title=""/>
          <p:cNvGraphicFramePr>
            <a:graphicFrameLocks noChangeAspect="1"/>
          </p:cNvGraphicFramePr>
          <p:nvPr/>
        </p:nvGraphicFramePr>
        <p:xfrm>
          <a:off x="4680585" y="5092383"/>
          <a:ext cx="3276600" cy="422275"/>
        </p:xfrm>
        <a:graphic>
          <a:graphicData uri="http://schemas.openxmlformats.org/presentationml/2006/ole">
            <mc:AlternateContent>
              <mc:Choice xmlns:v="urn:schemas-microsoft-com:vml" Requires="v">
                <p:oleObj spid="_x0000_s1043" r:id="rId7" imgW="3276600" imgH="419100" progId="Equation.DSMT4">
                  <p:embed/>
                </p:oleObj>
              </mc:Choice>
              <mc:Fallback>
                <p:oleObj r:id="rId7" imgW="3276600" imgH="419100" progId="Equation.DSMT4">
                  <p:embed/>
                  <p:pic>
                    <p:nvPicPr>
                      <p:cNvPr id="0" name="OLE substitute image"/>
                      <p:cNvPicPr/>
                      <p:nvPr/>
                    </p:nvPicPr>
                    <p:blipFill>
                      <a:blip r:embed="rId8"/>
                      <a:stretch>
                        <a:fillRect/>
                      </a:stretch>
                    </p:blipFill>
                    <p:spPr>
                      <a:xfrm>
                        <a:off x="4680585" y="5092383"/>
                        <a:ext cx="3276600" cy="422275"/>
                      </a:xfrm>
                      <a:prstGeom prst="rect">
                        <a:avLst/>
                      </a:prstGeom>
                      <a:noFill/>
                      <a:ln w="38100">
                        <a:noFill/>
                        <a:miter/>
                      </a:ln>
                    </p:spPr>
                  </p:pic>
                </p:oleObj>
              </mc:Fallback>
            </mc:AlternateContent>
          </a:graphicData>
        </a:graphic>
      </p:graphicFrame>
      <p:sp>
        <p:nvSpPr>
          <p:cNvPr id="16" name="文本框 15" title=""/>
          <p:cNvSpPr txBox="1"/>
          <p:nvPr/>
        </p:nvSpPr>
        <p:spPr>
          <a:xfrm>
            <a:off x="6339840" y="1868805"/>
            <a:ext cx="45085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20</a:t>
            </a:r>
            <a:endParaRPr lang="en-US" altLang="zh-CN">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6425565" y="2265680"/>
            <a:ext cx="506095"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7.9</a:t>
            </a:r>
            <a:endParaRPr lang="en-US" altLang="zh-CN">
              <a:solidFill>
                <a:srgbClr val="FF0000"/>
              </a:solidFill>
              <a:latin typeface="微软雅黑" panose="020b0503020204020204" charset="-122"/>
              <a:ea typeface="微软雅黑" panose="020b0503020204020204" charset="-122"/>
            </a:endParaRPr>
          </a:p>
        </p:txBody>
      </p:sp>
      <p:sp>
        <p:nvSpPr>
          <p:cNvPr id="18" name="矩形标注 17" title=""/>
          <p:cNvSpPr/>
          <p:nvPr/>
        </p:nvSpPr>
        <p:spPr>
          <a:xfrm>
            <a:off x="8223885" y="1427480"/>
            <a:ext cx="3740150" cy="1294765"/>
          </a:xfrm>
          <a:prstGeom prst="wedgeRectCallout">
            <a:avLst>
              <a:gd name="adj1" fmla="val -28081"/>
              <a:gd name="adj2" fmla="val 11645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sz="1600">
                <a:latin typeface="微软雅黑" panose="020b0503020204020204" charset="-122"/>
                <a:ea typeface="微软雅黑" panose="020b0503020204020204" charset="-122"/>
                <a:cs typeface="微软雅黑" panose="020b0503020204020204" charset="-122"/>
              </a:rPr>
              <a:t>一块水泥砖尺寸规格主要有</a:t>
            </a:r>
            <a:r>
              <a:rPr lang="zh-CN"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24cm</a:t>
            </a:r>
            <a:r>
              <a:rPr lang="en-US" altLang="zh-CN" sz="1600">
                <a:latin typeface="宋体" panose="02010600030101010101" pitchFamily="2" charset="-122"/>
                <a:ea typeface="宋体" panose="02010600030101010101" pitchFamily="2"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11.5cm</a:t>
            </a:r>
            <a:r>
              <a:rPr lang="en-US" altLang="zh-CN" sz="1600">
                <a:latin typeface="宋体" panose="02010600030101010101" pitchFamily="2" charset="-122"/>
                <a:ea typeface="宋体" panose="02010600030101010101" pitchFamily="2"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5.3cm</a:t>
            </a:r>
            <a:r>
              <a:rPr lang="zh-CN" altLang="en-US" sz="1600">
                <a:latin typeface="微软雅黑" panose="020b0503020204020204" charset="-122"/>
                <a:ea typeface="微软雅黑" panose="020b0503020204020204" charset="-122"/>
                <a:cs typeface="微软雅黑" panose="020b0503020204020204" charset="-122"/>
              </a:rPr>
              <a:t>，</a:t>
            </a:r>
            <a:endParaRPr lang="en-US" altLang="zh-CN" sz="1600">
              <a:latin typeface="微软雅黑" panose="020b0503020204020204" charset="-122"/>
              <a:ea typeface="微软雅黑" panose="020b0503020204020204" charset="-122"/>
              <a:cs typeface="微软雅黑" panose="020b0503020204020204" charset="-122"/>
            </a:endParaRPr>
          </a:p>
          <a:p>
            <a:pPr algn="just"/>
            <a:r>
              <a:rPr lang="en-US" altLang="zh-CN" sz="1600">
                <a:latin typeface="微软雅黑" panose="020b0503020204020204" charset="-122"/>
                <a:ea typeface="微软雅黑" panose="020b0503020204020204" charset="-122"/>
                <a:cs typeface="微软雅黑" panose="020b0503020204020204" charset="-122"/>
              </a:rPr>
              <a:t>体积为1.4628dm</a:t>
            </a:r>
            <a:r>
              <a:rPr lang="en-US" altLang="zh-CN" sz="1600" baseline="30000">
                <a:latin typeface="微软雅黑" panose="020b0503020204020204" charset="-122"/>
                <a:ea typeface="微软雅黑" panose="020b0503020204020204" charset="-122"/>
                <a:cs typeface="微软雅黑" panose="020b0503020204020204" charset="-122"/>
              </a:rPr>
              <a:t>3</a:t>
            </a:r>
            <a:r>
              <a:rPr lang="en-US" altLang="zh-CN" sz="1600">
                <a:latin typeface="微软雅黑" panose="020b0503020204020204" charset="-122"/>
                <a:ea typeface="微软雅黑" panose="020b0503020204020204" charset="-122"/>
                <a:cs typeface="微软雅黑" panose="020b0503020204020204" charset="-122"/>
              </a:rPr>
              <a:t>，</a:t>
            </a:r>
            <a:endParaRPr lang="en-US" altLang="zh-CN" sz="1600">
              <a:latin typeface="微软雅黑" panose="020b0503020204020204" charset="-122"/>
              <a:ea typeface="微软雅黑" panose="020b0503020204020204" charset="-122"/>
              <a:cs typeface="微软雅黑" panose="020b0503020204020204" charset="-122"/>
            </a:endParaRPr>
          </a:p>
        </p:txBody>
      </p:sp>
      <p:sp>
        <p:nvSpPr>
          <p:cNvPr id="19" name="矩形标注 18" title=""/>
          <p:cNvSpPr/>
          <p:nvPr/>
        </p:nvSpPr>
        <p:spPr>
          <a:xfrm>
            <a:off x="8223885" y="2705100"/>
            <a:ext cx="3717290" cy="570865"/>
          </a:xfrm>
          <a:prstGeom prst="wedgeRectCallout">
            <a:avLst>
              <a:gd name="adj1" fmla="val -26682"/>
              <a:gd name="adj2" fmla="val 190711"/>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solidFill>
                  <a:schemeClr val="bg1"/>
                </a:solidFill>
                <a:sym typeface="+mn-ea"/>
              </a:rPr>
              <a:t>一块标准砖的质量约为2.63kg</a:t>
            </a:r>
            <a:endParaRPr lang="zh-CN" altLang="en-US">
              <a:solidFill>
                <a:schemeClr val="bg1"/>
              </a:solidFill>
              <a:sym typeface="+mn-ea"/>
            </a:endParaRPr>
          </a:p>
        </p:txBody>
      </p:sp>
      <p:sp>
        <p:nvSpPr>
          <p:cNvPr id="21" name="矩形标注 20" title=""/>
          <p:cNvSpPr/>
          <p:nvPr/>
        </p:nvSpPr>
        <p:spPr>
          <a:xfrm>
            <a:off x="8236585" y="3279140"/>
            <a:ext cx="3745865" cy="572135"/>
          </a:xfrm>
          <a:prstGeom prst="wedgeRectCallout">
            <a:avLst>
              <a:gd name="adj1" fmla="val -28521"/>
              <a:gd name="adj2" fmla="val 155882"/>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600">
                <a:solidFill>
                  <a:schemeClr val="bg1"/>
                </a:solidFill>
                <a:latin typeface="微软雅黑" panose="020b0503020204020204" charset="-122"/>
                <a:ea typeface="微软雅黑" panose="020b0503020204020204" charset="-122"/>
                <a:sym typeface="+mn-ea"/>
              </a:rPr>
              <a:t>标准砖的密度比水的密度大</a:t>
            </a:r>
            <a:endParaRPr lang="zh-CN" altLang="en-US" sz="1600">
              <a:solidFill>
                <a:schemeClr val="bg1"/>
              </a:solidFill>
              <a:latin typeface="微软雅黑" panose="020b0503020204020204" charset="-122"/>
              <a:ea typeface="微软雅黑" panose="020b0503020204020204" charset="-122"/>
              <a:sym typeface="+mn-ea"/>
            </a:endParaRPr>
          </a:p>
        </p:txBody>
      </p:sp>
      <p:sp>
        <p:nvSpPr>
          <p:cNvPr id="22" name="文本框 21" title=""/>
          <p:cNvSpPr txBox="1"/>
          <p:nvPr/>
        </p:nvSpPr>
        <p:spPr>
          <a:xfrm>
            <a:off x="9118600" y="2713990"/>
            <a:ext cx="343535"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A</a:t>
            </a:r>
            <a:endParaRPr lang="en-US" altLang="zh-CN">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wipe(left)">
                                      <p:cBhvr>
                                        <p:cTn id="20" dur="500"/>
                                        <p:tgtEl>
                                          <p:spTgt spid="13">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wipe(left)">
                                      <p:cBhvr>
                                        <p:cTn id="25" dur="500"/>
                                        <p:tgtEl>
                                          <p:spTgt spid="13">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wipe(left)">
                                      <p:cBhvr>
                                        <p:cTn id="35" dur="500"/>
                                        <p:tgtEl>
                                          <p:spTgt spid="26">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7">
                                            <p:txEl>
                                              <p:pRg st="0" end="0"/>
                                            </p:txEl>
                                          </p:spTgt>
                                        </p:tgtEl>
                                        <p:attrNameLst>
                                          <p:attrName>style.visibility</p:attrName>
                                        </p:attrNameLst>
                                      </p:cBhvr>
                                      <p:to>
                                        <p:strVal val="visible"/>
                                      </p:to>
                                    </p:set>
                                    <p:animEffect transition="in" filter="wipe(left)">
                                      <p:cBhvr>
                                        <p:cTn id="45" dur="500"/>
                                        <p:tgtEl>
                                          <p:spTgt spid="27">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7">
                                            <p:txEl>
                                              <p:pRg st="1" end="1"/>
                                            </p:txEl>
                                          </p:spTgt>
                                        </p:tgtEl>
                                        <p:attrNameLst>
                                          <p:attrName>style.visibility</p:attrName>
                                        </p:attrNameLst>
                                      </p:cBhvr>
                                      <p:to>
                                        <p:strVal val="visible"/>
                                      </p:to>
                                    </p:set>
                                    <p:animEffect transition="in" filter="wipe(left)">
                                      <p:cBhvr>
                                        <p:cTn id="50" dur="500"/>
                                        <p:tgtEl>
                                          <p:spTgt spid="27">
                                            <p:txEl>
                                              <p:pRg st="1" end="1"/>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7">
                                            <p:txEl>
                                              <p:pRg st="2" end="2"/>
                                            </p:txEl>
                                          </p:spTgt>
                                        </p:tgtEl>
                                        <p:attrNameLst>
                                          <p:attrName>style.visibility</p:attrName>
                                        </p:attrNameLst>
                                      </p:cBhvr>
                                      <p:to>
                                        <p:strVal val="visible"/>
                                      </p:to>
                                    </p:set>
                                    <p:animEffect transition="in" filter="wipe(left)">
                                      <p:cBhvr>
                                        <p:cTn id="55" dur="500"/>
                                        <p:tgtEl>
                                          <p:spTgt spid="27">
                                            <p:txEl>
                                              <p:pRg st="2" end="2"/>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7">
                                            <p:txEl>
                                              <p:pRg st="3" end="3"/>
                                            </p:txEl>
                                          </p:spTgt>
                                        </p:tgtEl>
                                        <p:attrNameLst>
                                          <p:attrName>style.visibility</p:attrName>
                                        </p:attrNameLst>
                                      </p:cBhvr>
                                      <p:to>
                                        <p:strVal val="visible"/>
                                      </p:to>
                                    </p:set>
                                    <p:animEffect transition="in" filter="wipe(left)">
                                      <p:cBhvr>
                                        <p:cTn id="60" dur="500"/>
                                        <p:tgtEl>
                                          <p:spTgt spid="27">
                                            <p:txEl>
                                              <p:pRg st="3" end="3"/>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7">
                                            <p:txEl>
                                              <p:pRg st="4" end="4"/>
                                            </p:txEl>
                                          </p:spTgt>
                                        </p:tgtEl>
                                        <p:attrNameLst>
                                          <p:attrName>style.visibility</p:attrName>
                                        </p:attrNameLst>
                                      </p:cBhvr>
                                      <p:to>
                                        <p:strVal val="visible"/>
                                      </p:to>
                                    </p:set>
                                    <p:animEffect transition="in" filter="wipe(left)">
                                      <p:cBhvr>
                                        <p:cTn id="65" dur="500"/>
                                        <p:tgtEl>
                                          <p:spTgt spid="27">
                                            <p:txEl>
                                              <p:pRg st="4" end="4"/>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down)">
                                      <p:cBhvr>
                                        <p:cTn id="70" dur="500"/>
                                        <p:tgtEl>
                                          <p:spTgt spid="2"/>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down)">
                                      <p:cBhvr>
                                        <p:cTn id="75" dur="500"/>
                                        <p:tgtEl>
                                          <p:spTgt spid="20"/>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xit" presetSubtype="4" fill="hold" grpId="1" nodeType="clickEffect">
                                  <p:stCondLst>
                                    <p:cond delay="0"/>
                                  </p:stCondLst>
                                  <p:childTnLst>
                                    <p:animEffect transition="out" filter="wipe(down)">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left)">
                                      <p:cBhvr>
                                        <p:cTn id="85" dur="500"/>
                                        <p:tgtEl>
                                          <p:spTgt spid="15"/>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wipe(down)">
                                      <p:cBhvr>
                                        <p:cTn id="90" dur="500"/>
                                        <p:tgtEl>
                                          <p:spTgt spid="14"/>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wipe(down)">
                                      <p:cBhvr>
                                        <p:cTn id="95" dur="500"/>
                                        <p:tgtEl>
                                          <p:spTgt spid="6"/>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7"/>
                                        </p:tgtEl>
                                        <p:attrNameLst>
                                          <p:attrName>style.visibility</p:attrName>
                                        </p:attrNameLst>
                                      </p:cBhvr>
                                      <p:to>
                                        <p:strVal val="visible"/>
                                      </p:to>
                                    </p:set>
                                    <p:animEffect transition="in" filter="wipe(left)">
                                      <p:cBhvr>
                                        <p:cTn id="100" dur="500"/>
                                        <p:tgtEl>
                                          <p:spTgt spid="7"/>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0"/>
                                        </p:tgtEl>
                                        <p:attrNameLst>
                                          <p:attrName>style.visibility</p:attrName>
                                        </p:attrNameLst>
                                      </p:cBhvr>
                                      <p:to>
                                        <p:strVal val="visible"/>
                                      </p:to>
                                    </p:set>
                                    <p:animEffect transition="in" filter="wipe(left)">
                                      <p:cBhvr>
                                        <p:cTn id="105" dur="500"/>
                                        <p:tgtEl>
                                          <p:spTgt spid="10"/>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4" fill="hold" grpId="0" nodeType="click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wipe(down)">
                                      <p:cBhvr>
                                        <p:cTn id="110" dur="500"/>
                                        <p:tgtEl>
                                          <p:spTgt spid="16"/>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xit" presetSubtype="4" fill="hold" grpId="1" nodeType="clickEffect">
                                  <p:stCondLst>
                                    <p:cond delay="0"/>
                                  </p:stCondLst>
                                  <p:childTnLst>
                                    <p:animEffect transition="out" filter="wipe(down)">
                                      <p:cBhvr>
                                        <p:cTn id="114" dur="500"/>
                                        <p:tgtEl>
                                          <p:spTgt spid="16"/>
                                        </p:tgtEl>
                                      </p:cBhvr>
                                    </p:animEffect>
                                    <p:set>
                                      <p:cBhvr>
                                        <p:cTn id="115" dur="1" fill="hold">
                                          <p:stCondLst>
                                            <p:cond delay="499"/>
                                          </p:stCondLst>
                                        </p:cTn>
                                        <p:tgtEl>
                                          <p:spTgt spid="16"/>
                                        </p:tgtEl>
                                        <p:attrNameLst>
                                          <p:attrName>style.visibility</p:attrName>
                                        </p:attrNameLst>
                                      </p:cBhvr>
                                      <p:to>
                                        <p:strVal val="hidden"/>
                                      </p:to>
                                    </p:se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wipe(down)">
                                      <p:cBhvr>
                                        <p:cTn id="120" dur="500"/>
                                        <p:tgtEl>
                                          <p:spTgt spid="17"/>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xit" presetSubtype="4" fill="hold" grpId="1" nodeType="clickEffect">
                                  <p:stCondLst>
                                    <p:cond delay="0"/>
                                  </p:stCondLst>
                                  <p:childTnLst>
                                    <p:animEffect transition="out" filter="wipe(down)">
                                      <p:cBhvr>
                                        <p:cTn id="124" dur="500"/>
                                        <p:tgtEl>
                                          <p:spTgt spid="17"/>
                                        </p:tgtEl>
                                      </p:cBhvr>
                                    </p:animEffect>
                                    <p:set>
                                      <p:cBhvr>
                                        <p:cTn id="125" dur="1" fill="hold">
                                          <p:stCondLst>
                                            <p:cond delay="499"/>
                                          </p:stCondLst>
                                        </p:cTn>
                                        <p:tgtEl>
                                          <p:spTgt spid="17"/>
                                        </p:tgtEl>
                                        <p:attrNameLst>
                                          <p:attrName>style.visibility</p:attrName>
                                        </p:attrNameLst>
                                      </p:cBhvr>
                                      <p:to>
                                        <p:strVal val="hidden"/>
                                      </p:to>
                                    </p:se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18"/>
                                        </p:tgtEl>
                                        <p:attrNameLst>
                                          <p:attrName>style.visibility</p:attrName>
                                        </p:attrNameLst>
                                      </p:cBhvr>
                                      <p:to>
                                        <p:strVal val="visible"/>
                                      </p:to>
                                    </p:set>
                                    <p:animEffect transition="in" filter="wipe(left)">
                                      <p:cBhvr>
                                        <p:cTn id="130" dur="500"/>
                                        <p:tgtEl>
                                          <p:spTgt spid="18"/>
                                        </p:tgtEl>
                                      </p:cBhvr>
                                    </p:animEffec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xit" presetSubtype="4" fill="hold" grpId="1" nodeType="clickEffect">
                                  <p:stCondLst>
                                    <p:cond delay="0"/>
                                  </p:stCondLst>
                                  <p:childTnLst>
                                    <p:animEffect transition="out" filter="wipe(down)">
                                      <p:cBhvr>
                                        <p:cTn id="134" dur="500"/>
                                        <p:tgtEl>
                                          <p:spTgt spid="18"/>
                                        </p:tgtEl>
                                      </p:cBhvr>
                                    </p:animEffect>
                                    <p:set>
                                      <p:cBhvr>
                                        <p:cTn id="135" dur="1" fill="hold">
                                          <p:stCondLst>
                                            <p:cond delay="499"/>
                                          </p:stCondLst>
                                        </p:cTn>
                                        <p:tgtEl>
                                          <p:spTgt spid="18"/>
                                        </p:tgtEl>
                                        <p:attrNameLst>
                                          <p:attrName>style.visibility</p:attrName>
                                        </p:attrNameLst>
                                      </p:cBhvr>
                                      <p:to>
                                        <p:strVal val="hidden"/>
                                      </p:to>
                                    </p:se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ntr" presetSubtype="1" fill="hold" grpId="0" nodeType="clickEffect">
                                  <p:stCondLst>
                                    <p:cond delay="0"/>
                                  </p:stCondLst>
                                  <p:childTnLst>
                                    <p:set>
                                      <p:cBhvr>
                                        <p:cTn id="139" dur="1" fill="hold">
                                          <p:stCondLst>
                                            <p:cond delay="0"/>
                                          </p:stCondLst>
                                        </p:cTn>
                                        <p:tgtEl>
                                          <p:spTgt spid="19"/>
                                        </p:tgtEl>
                                        <p:attrNameLst>
                                          <p:attrName>style.visibility</p:attrName>
                                        </p:attrNameLst>
                                      </p:cBhvr>
                                      <p:to>
                                        <p:strVal val="visible"/>
                                      </p:to>
                                    </p:set>
                                    <p:animEffect transition="in" filter="wipe(up)">
                                      <p:cBhvr>
                                        <p:cTn id="140" dur="500"/>
                                        <p:tgtEl>
                                          <p:spTgt spid="19"/>
                                        </p:tgtEl>
                                      </p:cBhvr>
                                    </p:animEffect>
                                  </p:childTnLst>
                                </p:cTn>
                              </p:par>
                            </p:childTnLst>
                          </p:cTn>
                        </p:par>
                      </p:childTnLst>
                    </p:cTn>
                  </p:par>
                  <p:par>
                    <p:cTn id="141" fill="hold" nodeType="clickPar">
                      <p:stCondLst>
                        <p:cond delay="indefinite"/>
                        <p:cond evt="onBegin" delay="0">
                          <p:tn val="140"/>
                        </p:cond>
                      </p:stCondLst>
                      <p:childTnLst>
                        <p:par>
                          <p:cTn id="142" fill="hold">
                            <p:stCondLst>
                              <p:cond delay="0"/>
                            </p:stCondLst>
                            <p:childTnLst>
                              <p:par>
                                <p:cTn id="143" presetID="22" presetClass="exit" presetSubtype="4" fill="hold" grpId="1" nodeType="clickEffect">
                                  <p:stCondLst>
                                    <p:cond delay="0"/>
                                  </p:stCondLst>
                                  <p:childTnLst>
                                    <p:animEffect transition="out" filter="wipe(down)">
                                      <p:cBhvr>
                                        <p:cTn id="144" dur="500"/>
                                        <p:tgtEl>
                                          <p:spTgt spid="19"/>
                                        </p:tgtEl>
                                      </p:cBhvr>
                                    </p:animEffect>
                                    <p:set>
                                      <p:cBhvr>
                                        <p:cTn id="145" dur="1" fill="hold">
                                          <p:stCondLst>
                                            <p:cond delay="499"/>
                                          </p:stCondLst>
                                        </p:cTn>
                                        <p:tgtEl>
                                          <p:spTgt spid="19"/>
                                        </p:tgtEl>
                                        <p:attrNameLst>
                                          <p:attrName>style.visibility</p:attrName>
                                        </p:attrNameLst>
                                      </p:cBhvr>
                                      <p:to>
                                        <p:strVal val="hidden"/>
                                      </p:to>
                                    </p:set>
                                  </p:childTnLst>
                                </p:cTn>
                              </p:par>
                            </p:childTnLst>
                          </p:cTn>
                        </p:par>
                      </p:childTnLst>
                    </p:cTn>
                  </p:par>
                  <p:par>
                    <p:cTn id="146" fill="hold" nodeType="clickPar">
                      <p:stCondLst>
                        <p:cond delay="indefinite"/>
                        <p:cond evt="onBegin" delay="0">
                          <p:tn val="145"/>
                        </p:cond>
                      </p:stCondLst>
                      <p:childTnLst>
                        <p:par>
                          <p:cTn id="147" fill="hold">
                            <p:stCondLst>
                              <p:cond delay="0"/>
                            </p:stCondLst>
                            <p:childTnLst>
                              <p:par>
                                <p:cTn id="148" presetID="22" presetClass="entr" presetSubtype="1" fill="hold" grpId="0" nodeType="clickEffect">
                                  <p:stCondLst>
                                    <p:cond delay="0"/>
                                  </p:stCondLst>
                                  <p:childTnLst>
                                    <p:set>
                                      <p:cBhvr>
                                        <p:cTn id="149" dur="1" fill="hold">
                                          <p:stCondLst>
                                            <p:cond delay="0"/>
                                          </p:stCondLst>
                                        </p:cTn>
                                        <p:tgtEl>
                                          <p:spTgt spid="21"/>
                                        </p:tgtEl>
                                        <p:attrNameLst>
                                          <p:attrName>style.visibility</p:attrName>
                                        </p:attrNameLst>
                                      </p:cBhvr>
                                      <p:to>
                                        <p:strVal val="visible"/>
                                      </p:to>
                                    </p:set>
                                    <p:animEffect transition="in" filter="wipe(up)">
                                      <p:cBhvr>
                                        <p:cTn id="150" dur="500"/>
                                        <p:tgtEl>
                                          <p:spTgt spid="21"/>
                                        </p:tgtEl>
                                      </p:cBhvr>
                                    </p:animEffect>
                                  </p:childTnLst>
                                </p:cTn>
                              </p:par>
                            </p:childTnLst>
                          </p:cTn>
                        </p:par>
                      </p:childTnLst>
                    </p:cTn>
                  </p:par>
                  <p:par>
                    <p:cTn id="151" fill="hold" nodeType="clickPar">
                      <p:stCondLst>
                        <p:cond delay="indefinite"/>
                        <p:cond evt="onBegin" delay="0">
                          <p:tn val="150"/>
                        </p:cond>
                      </p:stCondLst>
                      <p:childTnLst>
                        <p:par>
                          <p:cTn id="152" fill="hold">
                            <p:stCondLst>
                              <p:cond delay="0"/>
                            </p:stCondLst>
                            <p:childTnLst>
                              <p:par>
                                <p:cTn id="153" presetID="22" presetClass="exit" presetSubtype="4" fill="hold" grpId="1" nodeType="clickEffect">
                                  <p:stCondLst>
                                    <p:cond delay="0"/>
                                  </p:stCondLst>
                                  <p:childTnLst>
                                    <p:animEffect transition="out" filter="wipe(down)">
                                      <p:cBhvr>
                                        <p:cTn id="154" dur="500"/>
                                        <p:tgtEl>
                                          <p:spTgt spid="21"/>
                                        </p:tgtEl>
                                      </p:cBhvr>
                                    </p:animEffect>
                                    <p:set>
                                      <p:cBhvr>
                                        <p:cTn id="155" dur="1" fill="hold">
                                          <p:stCondLst>
                                            <p:cond delay="499"/>
                                          </p:stCondLst>
                                        </p:cTn>
                                        <p:tgtEl>
                                          <p:spTgt spid="21"/>
                                        </p:tgtEl>
                                        <p:attrNameLst>
                                          <p:attrName>style.visibility</p:attrName>
                                        </p:attrNameLst>
                                      </p:cBhvr>
                                      <p:to>
                                        <p:strVal val="hidden"/>
                                      </p:to>
                                    </p:set>
                                  </p:childTnLst>
                                </p:cTn>
                              </p:par>
                            </p:childTnLst>
                          </p:cTn>
                        </p:par>
                      </p:childTnLst>
                    </p:cTn>
                  </p:par>
                  <p:par>
                    <p:cTn id="156" fill="hold" nodeType="clickPar">
                      <p:stCondLst>
                        <p:cond delay="indefinite"/>
                        <p:cond evt="onBegin" delay="0">
                          <p:tn val="155"/>
                        </p:cond>
                      </p:stCondLst>
                      <p:childTnLst>
                        <p:par>
                          <p:cTn id="157" fill="hold">
                            <p:stCondLst>
                              <p:cond delay="0"/>
                            </p:stCondLst>
                            <p:childTnLst>
                              <p:par>
                                <p:cTn id="158" presetID="22" presetClass="entr" presetSubtype="4" fill="hold" grpId="0" nodeType="clickEffect">
                                  <p:stCondLst>
                                    <p:cond delay="0"/>
                                  </p:stCondLst>
                                  <p:childTnLst>
                                    <p:set>
                                      <p:cBhvr>
                                        <p:cTn id="159" dur="1" fill="hold">
                                          <p:stCondLst>
                                            <p:cond delay="0"/>
                                          </p:stCondLst>
                                        </p:cTn>
                                        <p:tgtEl>
                                          <p:spTgt spid="22"/>
                                        </p:tgtEl>
                                        <p:attrNameLst>
                                          <p:attrName>style.visibility</p:attrName>
                                        </p:attrNameLst>
                                      </p:cBhvr>
                                      <p:to>
                                        <p:strVal val="visible"/>
                                      </p:to>
                                    </p:set>
                                    <p:animEffect transition="in" filter="wipe(down)">
                                      <p:cBhvr>
                                        <p:cTn id="1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0" grpId="1" animBg="1"/>
      <p:bldP spid="15" grpId="0"/>
      <p:bldP spid="2" grpId="0" animBg="1"/>
      <p:bldP spid="14" grpId="0" animBg="1"/>
      <p:bldP spid="7" grpId="0"/>
      <p:bldP spid="10" grpId="0"/>
      <p:bldP spid="16" grpId="0" animBg="1"/>
      <p:bldP spid="16" grpId="1" animBg="1"/>
      <p:bldP spid="17" grpId="0" animBg="1"/>
      <p:bldP spid="17" grpId="1" animBg="1"/>
      <p:bldP spid="18" grpId="0"/>
      <p:bldP spid="6" grpId="0" animBg="1"/>
      <p:bldP spid="19" grpId="0" animBg="1"/>
      <p:bldP spid="21" grpId="0" animBg="1"/>
      <p:bldP spid="22" grpId="0"/>
      <p:bldP spid="18" grpId="1" animBg="1"/>
      <p:bldP spid="19" grpId="1" animBg="1"/>
      <p:bldP spid="21" grpId="1" animBg="1"/>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52501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密度相关计算与应用</a:t>
            </a:r>
            <a:endParaRPr lang="zh-CN" sz="2400" b="1">
              <a:solidFill>
                <a:srgbClr val="0070C0"/>
              </a:solidFill>
              <a:latin typeface="微软雅黑" panose="020b0503020204020204" charset="-122"/>
              <a:ea typeface="微软雅黑" panose="020b0503020204020204" charset="-122"/>
            </a:endParaRPr>
          </a:p>
        </p:txBody>
      </p:sp>
      <p:sp>
        <p:nvSpPr>
          <p:cNvPr id="6" name="文本框 5" title=""/>
          <p:cNvSpPr txBox="1"/>
          <p:nvPr/>
        </p:nvSpPr>
        <p:spPr>
          <a:xfrm>
            <a:off x="228600" y="1930047"/>
            <a:ext cx="11734800" cy="2584450"/>
          </a:xfrm>
          <a:prstGeom prst="rect">
            <a:avLst/>
          </a:prstGeom>
          <a:noFill/>
        </p:spPr>
        <p:txBody>
          <a:bodyPr wrap="square" rtlCol="0" anchor="t">
            <a:spAutoFit/>
          </a:bodyPr>
          <a:lstStyle/>
          <a:p>
            <a:pPr fontAlgn="auto">
              <a:lnSpc>
                <a:spcPct val="150000"/>
              </a:lnSpc>
            </a:pPr>
            <a:r>
              <a:rPr b="1">
                <a:latin typeface="微软雅黑" panose="020b0503020204020204" charset="-122"/>
                <a:ea typeface="微软雅黑" panose="020b0503020204020204" charset="-122"/>
                <a:cs typeface="微软雅黑" panose="020b0503020204020204" charset="-122"/>
              </a:rPr>
              <a:t>1.等容积原理计算液体的密度</a:t>
            </a:r>
            <a:endParaRPr b="1">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（1）解答此类问题的关键，就是由酒精的体积求出容器的容积，进而求出液体的体积，挖掘出V酒精=V容器=V液体这一隐含的条件。</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（2）应用密度公式进行计算时，要注意有四个不能却：不能缺少文字说明，不能缺少公式，不能缺少运算过程，不能缺少单位。</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b="1">
                <a:latin typeface="微软雅黑" panose="020b0503020204020204" charset="-122"/>
                <a:ea typeface="微软雅黑" panose="020b0503020204020204" charset="-122"/>
                <a:cs typeface="微软雅黑" panose="020b0503020204020204" charset="-122"/>
              </a:rPr>
              <a:t>2.气体密度的计算：</a:t>
            </a:r>
            <a:r>
              <a:rPr>
                <a:latin typeface="微软雅黑" panose="020b0503020204020204" charset="-122"/>
                <a:ea typeface="微软雅黑" panose="020b0503020204020204" charset="-122"/>
                <a:cs typeface="微软雅黑" panose="020b0503020204020204" charset="-122"/>
              </a:rPr>
              <a:t>气体密度不像液体和固体都有固定的体积，气体总时充满整个容器。</a:t>
            </a:r>
            <a:endParaRPr>
              <a:latin typeface="微软雅黑" panose="020b0503020204020204" charset="-122"/>
              <a:ea typeface="微软雅黑" panose="020b0503020204020204" charset="-122"/>
              <a:cs typeface="微软雅黑" panose="020b0503020204020204" charset="-122"/>
            </a:endParaRPr>
          </a:p>
        </p:txBody>
      </p:sp>
      <p:pic>
        <p:nvPicPr>
          <p:cNvPr id="2" name="图片 1" title=""/>
          <p:cNvPicPr>
            <a:picLocks noChangeAspect="1"/>
          </p:cNvPicPr>
          <p:nvPr/>
        </p:nvPicPr>
        <p:blipFill>
          <a:blip r:embed="rId3"/>
          <a:stretch>
            <a:fillRect/>
          </a:stretch>
        </p:blipFill>
        <p:spPr>
          <a:xfrm>
            <a:off x="271145" y="1446177"/>
            <a:ext cx="2013585" cy="483870"/>
          </a:xfrm>
          <a:prstGeom prst="rect">
            <a:avLst/>
          </a:prstGeom>
        </p:spPr>
      </p:pic>
      <p:pic>
        <p:nvPicPr>
          <p:cNvPr id="9" name="图片 8" title=""/>
          <p:cNvPicPr>
            <a:picLocks noChangeAspect="1"/>
          </p:cNvPicPr>
          <p:nvPr/>
        </p:nvPicPr>
        <p:blipFill>
          <a:blip r:embed="rId4"/>
          <a:stretch>
            <a:fillRect/>
          </a:stretch>
        </p:blipFill>
        <p:spPr>
          <a:xfrm>
            <a:off x="10218420" y="509270"/>
            <a:ext cx="1651000" cy="5289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9" name="矩形 78" title=""/>
          <p:cNvSpPr/>
          <p:nvPr/>
        </p:nvSpPr>
        <p:spPr>
          <a:xfrm>
            <a:off x="0" y="5287010"/>
            <a:ext cx="12192000" cy="1570990"/>
          </a:xfrm>
          <a:prstGeom prst="rect">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80" name="泪滴形 79" title=""/>
          <p:cNvSpPr/>
          <p:nvPr/>
        </p:nvSpPr>
        <p:spPr>
          <a:xfrm flipV="1">
            <a:off x="334841" y="526047"/>
            <a:ext cx="1405913" cy="1405913"/>
          </a:xfrm>
          <a:prstGeom prst="teardrop">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11" name="文本框 10" title=""/>
          <p:cNvSpPr txBox="1"/>
          <p:nvPr/>
        </p:nvSpPr>
        <p:spPr>
          <a:xfrm>
            <a:off x="735818" y="756063"/>
            <a:ext cx="1877437" cy="1175899"/>
          </a:xfrm>
          <a:prstGeom prst="rect">
            <a:avLst/>
          </a:prstGeom>
          <a:noFill/>
        </p:spPr>
        <p:txBody>
          <a:bodyPr wrap="none" lIns="0" tIns="0" rIns="0" bIns="0" rtlCol="0">
            <a:noAutofit/>
          </a:bodyPr>
          <a:lstStyle/>
          <a:p>
            <a:pPr>
              <a:lnSpc>
                <a:spcPct val="110000"/>
              </a:lnSpc>
            </a:pPr>
            <a:r>
              <a:rPr lang="zh-CN" altLang="en-US" sz="6600">
                <a:solidFill>
                  <a:schemeClr val="tx1">
                    <a:lumMod val="75000"/>
                    <a:lumOff val="25000"/>
                  </a:schemeClr>
                </a:solidFill>
                <a:latin typeface="+mj-ea"/>
                <a:ea typeface="+mj-ea"/>
              </a:rPr>
              <a:t>目录</a:t>
            </a:r>
            <a:endParaRPr lang="zh-CN" altLang="en-US" sz="6600">
              <a:solidFill>
                <a:schemeClr val="tx1">
                  <a:lumMod val="75000"/>
                  <a:lumOff val="25000"/>
                </a:schemeClr>
              </a:solidFill>
              <a:latin typeface="+mj-ea"/>
              <a:ea typeface="+mj-ea"/>
            </a:endParaRPr>
          </a:p>
        </p:txBody>
      </p:sp>
      <p:sp>
        <p:nvSpPr>
          <p:cNvPr id="45" name="文本框 44" title=""/>
          <p:cNvSpPr txBox="1"/>
          <p:nvPr/>
        </p:nvSpPr>
        <p:spPr>
          <a:xfrm>
            <a:off x="776804" y="1812598"/>
            <a:ext cx="3048000" cy="329321"/>
          </a:xfrm>
          <a:prstGeom prst="rect">
            <a:avLst/>
          </a:prstGeom>
          <a:noFill/>
        </p:spPr>
        <p:txBody>
          <a:bodyPr wrap="square" lIns="0" tIns="0" rIns="0" bIns="0" rtlCol="0">
            <a:noAutofit/>
          </a:bodyPr>
          <a:lstStyle/>
          <a:p>
            <a:pPr algn="dist">
              <a:lnSpc>
                <a:spcPct val="110000"/>
              </a:lnSpc>
            </a:pPr>
            <a:r>
              <a:rPr lang="en-US" altLang="zh-CN" sz="1400">
                <a:solidFill>
                  <a:schemeClr val="tx1">
                    <a:lumMod val="75000"/>
                    <a:lumOff val="25000"/>
                  </a:schemeClr>
                </a:solidFill>
                <a:latin typeface="+mn-ea"/>
              </a:rPr>
              <a:t>CONTENTS</a:t>
            </a:r>
            <a:endParaRPr lang="zh-CN" altLang="en-US" sz="1400">
              <a:solidFill>
                <a:schemeClr val="tx1">
                  <a:lumMod val="75000"/>
                  <a:lumOff val="25000"/>
                </a:schemeClr>
              </a:solidFill>
              <a:latin typeface="+mn-ea"/>
            </a:endParaRPr>
          </a:p>
        </p:txBody>
      </p:sp>
      <p:sp>
        <p:nvSpPr>
          <p:cNvPr id="10" name="圆角矩形 9" title=""/>
          <p:cNvSpPr/>
          <p:nvPr/>
        </p:nvSpPr>
        <p:spPr>
          <a:xfrm>
            <a:off x="54292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title=""/>
          <p:cNvSpPr/>
          <p:nvPr/>
        </p:nvSpPr>
        <p:spPr>
          <a:xfrm>
            <a:off x="125793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01</a:t>
            </a:r>
            <a:endParaRPr lang="en-US" altLang="zh-CN" sz="3600" b="1">
              <a:sym typeface="+mn-ea"/>
            </a:endParaRPr>
          </a:p>
        </p:txBody>
      </p:sp>
      <p:sp>
        <p:nvSpPr>
          <p:cNvPr id="50" name="文本框 49" title=""/>
          <p:cNvSpPr txBox="1"/>
          <p:nvPr/>
        </p:nvSpPr>
        <p:spPr>
          <a:xfrm>
            <a:off x="970280" y="451929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考情分析</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5" name="圆角矩形 4" title=""/>
          <p:cNvSpPr/>
          <p:nvPr/>
        </p:nvSpPr>
        <p:spPr>
          <a:xfrm>
            <a:off x="338328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椭圆 5" title=""/>
          <p:cNvSpPr/>
          <p:nvPr/>
        </p:nvSpPr>
        <p:spPr>
          <a:xfrm>
            <a:off x="406019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02</a:t>
            </a:r>
            <a:endParaRPr lang="en-US" altLang="zh-CN" sz="3600" b="1">
              <a:sym typeface="+mn-ea"/>
            </a:endParaRPr>
          </a:p>
        </p:txBody>
      </p:sp>
      <p:sp>
        <p:nvSpPr>
          <p:cNvPr id="7" name="文本框 6" title=""/>
          <p:cNvSpPr txBox="1"/>
          <p:nvPr/>
        </p:nvSpPr>
        <p:spPr>
          <a:xfrm>
            <a:off x="3827145" y="4458335"/>
            <a:ext cx="1641475" cy="492760"/>
          </a:xfrm>
          <a:prstGeom prst="rect">
            <a:avLst/>
          </a:prstGeom>
          <a:noFill/>
        </p:spPr>
        <p:txBody>
          <a:bodyPr wrap="none" lIns="0" tIns="0" rIns="0" bIns="0" rtlCol="0">
            <a:noAutofit/>
          </a:bodyPr>
          <a:lstStyle/>
          <a:p>
            <a:pPr algn="ctr"/>
            <a:r>
              <a:rPr lang="zh-CN" altLang="en-US" sz="3200" b="1">
                <a:solidFill>
                  <a:schemeClr val="accent2">
                    <a:lumMod val="75000"/>
                  </a:schemeClr>
                </a:solidFill>
                <a:latin typeface="幼圆" panose="02010509060101010101" charset="-122"/>
                <a:ea typeface="幼圆" panose="02010509060101010101" charset="-122"/>
              </a:rPr>
              <a:t>知识建构</a:t>
            </a:r>
            <a:endParaRPr lang="zh-CN" altLang="en-US" sz="3200" b="1">
              <a:solidFill>
                <a:schemeClr val="accent2">
                  <a:lumMod val="75000"/>
                </a:schemeClr>
              </a:solidFill>
              <a:latin typeface="幼圆" panose="02010509060101010101" charset="-122"/>
              <a:ea typeface="幼圆" panose="02010509060101010101" charset="-122"/>
            </a:endParaRPr>
          </a:p>
        </p:txBody>
      </p:sp>
      <p:sp>
        <p:nvSpPr>
          <p:cNvPr id="20" name="圆角矩形 19" title=""/>
          <p:cNvSpPr/>
          <p:nvPr/>
        </p:nvSpPr>
        <p:spPr>
          <a:xfrm>
            <a:off x="618553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4" name="椭圆 23" title=""/>
          <p:cNvSpPr/>
          <p:nvPr/>
        </p:nvSpPr>
        <p:spPr>
          <a:xfrm>
            <a:off x="686244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03</a:t>
            </a:r>
            <a:endParaRPr lang="en-US" altLang="zh-CN" sz="3600" b="1">
              <a:sym typeface="+mn-ea"/>
            </a:endParaRPr>
          </a:p>
        </p:txBody>
      </p:sp>
      <p:sp>
        <p:nvSpPr>
          <p:cNvPr id="25" name="文本框 24" title=""/>
          <p:cNvSpPr txBox="1"/>
          <p:nvPr/>
        </p:nvSpPr>
        <p:spPr>
          <a:xfrm>
            <a:off x="6629400"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知识梳理</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28" name="圆角矩形 27" title=""/>
          <p:cNvSpPr/>
          <p:nvPr/>
        </p:nvSpPr>
        <p:spPr>
          <a:xfrm>
            <a:off x="898779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9" name="椭圆 28" title=""/>
          <p:cNvSpPr/>
          <p:nvPr/>
        </p:nvSpPr>
        <p:spPr>
          <a:xfrm>
            <a:off x="966470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04</a:t>
            </a:r>
            <a:endParaRPr lang="en-US" altLang="zh-CN" sz="3600" b="1">
              <a:sym typeface="+mn-ea"/>
            </a:endParaRPr>
          </a:p>
        </p:txBody>
      </p:sp>
      <p:sp>
        <p:nvSpPr>
          <p:cNvPr id="30" name="文本框 29" title=""/>
          <p:cNvSpPr txBox="1"/>
          <p:nvPr/>
        </p:nvSpPr>
        <p:spPr>
          <a:xfrm>
            <a:off x="9431655"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题型归纳</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52501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密度相关计算与应用</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3" name="文本框 12" title=""/>
          <p:cNvSpPr txBox="1"/>
          <p:nvPr/>
        </p:nvSpPr>
        <p:spPr>
          <a:xfrm>
            <a:off x="144780" y="1384300"/>
            <a:ext cx="11796395" cy="1753235"/>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【例</a:t>
            </a:r>
            <a:r>
              <a:rPr lang="en-US" altLang="zh-CN">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a:t>
            </a:r>
            <a:r>
              <a:rPr lang="en-US" b="1">
                <a:latin typeface="微软雅黑" panose="020b0503020204020204" charset="-122"/>
                <a:ea typeface="微软雅黑" panose="020b0503020204020204" charset="-122"/>
                <a:cs typeface="微软雅黑" panose="020b0503020204020204" charset="-122"/>
              </a:rPr>
              <a:t>2023·</a:t>
            </a:r>
            <a:r>
              <a:rPr b="1">
                <a:latin typeface="微软雅黑" panose="020b0503020204020204" charset="-122"/>
                <a:ea typeface="微软雅黑" panose="020b0503020204020204" charset="-122"/>
                <a:cs typeface="微软雅黑" panose="020b0503020204020204" charset="-122"/>
              </a:rPr>
              <a:t>齐齐哈尔）</a:t>
            </a:r>
            <a:r>
              <a:rPr>
                <a:latin typeface="微软雅黑" panose="020b0503020204020204" charset="-122"/>
                <a:ea typeface="微软雅黑" panose="020b0503020204020204" charset="-122"/>
                <a:cs typeface="微软雅黑" panose="020b0503020204020204" charset="-122"/>
              </a:rPr>
              <a:t>有甲、乙两个溢水杯，甲溢水杯中盛满酒精，乙溢水杯中盛满某种液体。将一个不吸收任何液体的小球轻轻地放入甲溢水杯中，小球浸没在酒精中，溢出酒精的质量是</a:t>
            </a:r>
            <a:r>
              <a:rPr lang="en-US">
                <a:latin typeface="微软雅黑" panose="020b0503020204020204" charset="-122"/>
                <a:ea typeface="微软雅黑" panose="020b0503020204020204" charset="-122"/>
                <a:cs typeface="微软雅黑" panose="020b0503020204020204" charset="-122"/>
              </a:rPr>
              <a:t>80g</a:t>
            </a:r>
            <a:r>
              <a:rPr>
                <a:latin typeface="微软雅黑" panose="020b0503020204020204" charset="-122"/>
                <a:ea typeface="微软雅黑" panose="020b0503020204020204" charset="-122"/>
                <a:cs typeface="微软雅黑" panose="020b0503020204020204" charset="-122"/>
              </a:rPr>
              <a:t>；将小球从甲溢水杯中取出后擦干，再轻轻地放入乙溢水杯中，溢出液体的质量是</a:t>
            </a:r>
            <a:r>
              <a:rPr lang="en-US">
                <a:latin typeface="微软雅黑" panose="020b0503020204020204" charset="-122"/>
                <a:ea typeface="微软雅黑" panose="020b0503020204020204" charset="-122"/>
                <a:cs typeface="微软雅黑" panose="020b0503020204020204" charset="-122"/>
              </a:rPr>
              <a:t>80g</a:t>
            </a:r>
            <a:r>
              <a:rPr>
                <a:latin typeface="微软雅黑" panose="020b0503020204020204" charset="-122"/>
                <a:ea typeface="微软雅黑" panose="020b0503020204020204" charset="-122"/>
                <a:cs typeface="微软雅黑" panose="020b0503020204020204" charset="-122"/>
              </a:rPr>
              <a:t>，小球露出液面的体积与浸入液体中的体积之比为</a:t>
            </a:r>
            <a:r>
              <a:rPr lang="en-US">
                <a:latin typeface="微软雅黑" panose="020b0503020204020204" charset="-122"/>
                <a:ea typeface="微软雅黑" panose="020b0503020204020204" charset="-122"/>
                <a:cs typeface="微软雅黑" panose="020b0503020204020204" charset="-122"/>
              </a:rPr>
              <a:t>1:2</a:t>
            </a:r>
            <a:r>
              <a:rPr>
                <a:latin typeface="微软雅黑" panose="020b0503020204020204" charset="-122"/>
                <a:ea typeface="微软雅黑" panose="020b0503020204020204" charset="-122"/>
                <a:cs typeface="微软雅黑" panose="020b0503020204020204" charset="-122"/>
              </a:rPr>
              <a:t>。已知ρ</a:t>
            </a:r>
            <a:r>
              <a:rPr lang="zh-CN" baseline="-25000">
                <a:latin typeface="微软雅黑" panose="020b0503020204020204" charset="-122"/>
                <a:ea typeface="微软雅黑" panose="020b0503020204020204" charset="-122"/>
                <a:cs typeface="微软雅黑" panose="020b0503020204020204" charset="-122"/>
              </a:rPr>
              <a:t>酒精</a:t>
            </a:r>
            <a:r>
              <a:rPr lang="en-US" altLang="zh-CN">
                <a:latin typeface="微软雅黑" panose="020b0503020204020204" charset="-122"/>
                <a:ea typeface="微软雅黑" panose="020b0503020204020204" charset="-122"/>
                <a:cs typeface="微软雅黑" panose="020b0503020204020204" charset="-122"/>
              </a:rPr>
              <a:t>=0.8</a:t>
            </a:r>
            <a:r>
              <a:rPr lang="en-US" altLang="zh-CN">
                <a:latin typeface="宋体" panose="02010600030101010101" pitchFamily="2" charset="-122"/>
                <a:ea typeface="宋体" panose="02010600030101010101" pitchFamily="2"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10</a:t>
            </a:r>
            <a:r>
              <a:rPr lang="en-US" altLang="zh-CN" baseline="30000">
                <a:latin typeface="微软雅黑" panose="020b0503020204020204" charset="-122"/>
                <a:ea typeface="微软雅黑" panose="020b0503020204020204" charset="-122"/>
                <a:cs typeface="微软雅黑" panose="020b0503020204020204" charset="-122"/>
              </a:rPr>
              <a:t>3</a:t>
            </a:r>
            <a:r>
              <a:rPr lang="en-US" altLang="zh-CN">
                <a:latin typeface="微软雅黑" panose="020b0503020204020204" charset="-122"/>
                <a:ea typeface="微软雅黑" panose="020b0503020204020204" charset="-122"/>
                <a:cs typeface="微软雅黑" panose="020b0503020204020204" charset="-122"/>
              </a:rPr>
              <a:t>kg/m</a:t>
            </a:r>
            <a:r>
              <a:rPr lang="en-US" altLang="zh-CN" baseline="30000">
                <a:latin typeface="微软雅黑" panose="020b0503020204020204" charset="-122"/>
                <a:ea typeface="微软雅黑" panose="020b0503020204020204" charset="-122"/>
                <a:cs typeface="微软雅黑" panose="020b0503020204020204" charset="-122"/>
              </a:rPr>
              <a:t>3</a:t>
            </a:r>
            <a:r>
              <a:rPr>
                <a:latin typeface="微软雅黑" panose="020b0503020204020204" charset="-122"/>
                <a:ea typeface="微软雅黑" panose="020b0503020204020204" charset="-122"/>
                <a:cs typeface="微软雅黑" panose="020b0503020204020204" charset="-122"/>
              </a:rPr>
              <a:t>，则小球的密度是___________</a:t>
            </a:r>
            <a:r>
              <a:rPr lang="en-US" altLang="zh-CN">
                <a:latin typeface="微软雅黑" panose="020b0503020204020204" charset="-122"/>
                <a:ea typeface="微软雅黑" panose="020b0503020204020204" charset="-122"/>
                <a:cs typeface="微软雅黑" panose="020b0503020204020204" charset="-122"/>
                <a:sym typeface="+mn-ea"/>
              </a:rPr>
              <a:t>kg/m</a:t>
            </a:r>
            <a:r>
              <a:rPr lang="en-US" altLang="zh-CN" baseline="30000">
                <a:latin typeface="微软雅黑" panose="020b0503020204020204" charset="-122"/>
                <a:ea typeface="微软雅黑" panose="020b0503020204020204" charset="-122"/>
                <a:cs typeface="微软雅黑" panose="020b0503020204020204" charset="-122"/>
                <a:sym typeface="+mn-ea"/>
              </a:rPr>
              <a:t>3</a:t>
            </a:r>
            <a:r>
              <a:rPr>
                <a:latin typeface="微软雅黑" panose="020b0503020204020204" charset="-122"/>
                <a:ea typeface="微软雅黑" panose="020b0503020204020204" charset="-122"/>
                <a:cs typeface="微软雅黑" panose="020b0503020204020204" charset="-122"/>
              </a:rPr>
              <a:t>；乙溢水杯中液体的密度是___________</a:t>
            </a:r>
            <a:r>
              <a:rPr lang="en-US" altLang="zh-CN">
                <a:latin typeface="微软雅黑" panose="020b0503020204020204" charset="-122"/>
                <a:ea typeface="微软雅黑" panose="020b0503020204020204" charset="-122"/>
                <a:cs typeface="微软雅黑" panose="020b0503020204020204" charset="-122"/>
                <a:sym typeface="+mn-ea"/>
              </a:rPr>
              <a:t>kg/m</a:t>
            </a:r>
            <a:r>
              <a:rPr lang="en-US" altLang="zh-CN" baseline="30000">
                <a:latin typeface="微软雅黑" panose="020b0503020204020204" charset="-122"/>
                <a:ea typeface="微软雅黑" panose="020b0503020204020204" charset="-122"/>
                <a:cs typeface="微软雅黑" panose="020b0503020204020204" charset="-122"/>
                <a:sym typeface="+mn-ea"/>
              </a:rPr>
              <a:t>3</a:t>
            </a:r>
            <a:r>
              <a:rPr>
                <a:latin typeface="微软雅黑" panose="020b0503020204020204" charset="-122"/>
                <a:ea typeface="微软雅黑" panose="020b0503020204020204" charset="-122"/>
                <a:cs typeface="微软雅黑" panose="020b0503020204020204" charset="-122"/>
              </a:rPr>
              <a:t>。</a:t>
            </a:r>
            <a:endParaRPr>
              <a:latin typeface="微软雅黑" panose="020b0503020204020204" charset="-122"/>
              <a:ea typeface="微软雅黑" panose="020b0503020204020204" charset="-122"/>
              <a:cs typeface="微软雅黑" panose="020b0503020204020204" charset="-122"/>
            </a:endParaRPr>
          </a:p>
        </p:txBody>
      </p:sp>
      <p:sp>
        <p:nvSpPr>
          <p:cNvPr id="100" name="文本框 99" title=""/>
          <p:cNvSpPr txBox="1"/>
          <p:nvPr/>
        </p:nvSpPr>
        <p:spPr>
          <a:xfrm>
            <a:off x="292735" y="3522345"/>
            <a:ext cx="3893820" cy="368300"/>
          </a:xfrm>
          <a:prstGeom prst="rect">
            <a:avLst/>
          </a:prstGeom>
          <a:noFill/>
          <a:ln w="9525">
            <a:noFill/>
          </a:ln>
        </p:spPr>
        <p:txBody>
          <a:bodyPr wrap="square">
            <a:spAutoFit/>
          </a:bodyPr>
          <a:lstStyle/>
          <a:p>
            <a:pPr indent="0"/>
            <a:r>
              <a:rPr lang="zh-CN" b="0">
                <a:solidFill>
                  <a:srgbClr val="FF0000"/>
                </a:solidFill>
                <a:latin typeface="微软雅黑" panose="020b0503020204020204" charset="-122"/>
                <a:ea typeface="微软雅黑" panose="020b0503020204020204" charset="-122"/>
                <a:cs typeface="微软雅黑" panose="020b0503020204020204" charset="-122"/>
              </a:rPr>
              <a:t>（</a:t>
            </a:r>
            <a:r>
              <a:rPr lang="en-US" altLang="zh-CN" b="0">
                <a:solidFill>
                  <a:srgbClr val="FF0000"/>
                </a:solidFill>
                <a:latin typeface="微软雅黑" panose="020b0503020204020204" charset="-122"/>
                <a:ea typeface="微软雅黑" panose="020b0503020204020204" charset="-122"/>
                <a:cs typeface="微软雅黑" panose="020b0503020204020204" charset="-122"/>
              </a:rPr>
              <a:t>1</a:t>
            </a:r>
            <a:r>
              <a:rPr lang="zh-CN" altLang="en-US" b="0">
                <a:solidFill>
                  <a:srgbClr val="FF0000"/>
                </a:solidFill>
                <a:latin typeface="微软雅黑" panose="020b0503020204020204" charset="-122"/>
                <a:ea typeface="微软雅黑" panose="020b0503020204020204" charset="-122"/>
                <a:cs typeface="微软雅黑" panose="020b0503020204020204" charset="-122"/>
              </a:rPr>
              <a:t>）</a:t>
            </a:r>
            <a:r>
              <a:rPr lang="zh-CN" b="0">
                <a:solidFill>
                  <a:srgbClr val="FF0000"/>
                </a:solidFill>
                <a:latin typeface="微软雅黑" panose="020b0503020204020204" charset="-122"/>
                <a:ea typeface="微软雅黑" panose="020b0503020204020204" charset="-122"/>
                <a:cs typeface="微软雅黑" panose="020b0503020204020204" charset="-122"/>
              </a:rPr>
              <a:t>溢出酒精的体积即小球的体积</a:t>
            </a:r>
            <a:endParaRPr lang="zh-CN" altLang="en-US">
              <a:latin typeface="微软雅黑" panose="020b0503020204020204" charset="-122"/>
              <a:ea typeface="微软雅黑" panose="020b0503020204020204" charset="-122"/>
              <a:cs typeface="微软雅黑" panose="020b0503020204020204" charset="-122"/>
            </a:endParaRPr>
          </a:p>
        </p:txBody>
      </p:sp>
      <p:graphicFrame>
        <p:nvGraphicFramePr>
          <p:cNvPr id="2" name="Object 631" title=""/>
          <p:cNvGraphicFramePr>
            <a:graphicFrameLocks noChangeAspect="1"/>
          </p:cNvGraphicFramePr>
          <p:nvPr/>
        </p:nvGraphicFramePr>
        <p:xfrm>
          <a:off x="4095750" y="3522345"/>
          <a:ext cx="2133600" cy="419100"/>
        </p:xfrm>
        <a:graphic>
          <a:graphicData uri="http://schemas.openxmlformats.org/presentationml/2006/ole">
            <mc:AlternateContent>
              <mc:Choice xmlns:v="urn:schemas-microsoft-com:vml" Requires="v">
                <p:oleObj spid="_x0000_s1044" r:id="rId4" imgW="2133600" imgH="419100" progId="Equation.DSMT4">
                  <p:embed/>
                </p:oleObj>
              </mc:Choice>
              <mc:Fallback>
                <p:oleObj r:id="rId4" imgW="2133600" imgH="419100" progId="Equation.DSMT4">
                  <p:embed/>
                  <p:pic>
                    <p:nvPicPr>
                      <p:cNvPr id="0" name="OLE substitute image"/>
                      <p:cNvPicPr/>
                      <p:nvPr/>
                    </p:nvPicPr>
                    <p:blipFill>
                      <a:blip r:embed="rId5"/>
                      <a:stretch>
                        <a:fillRect/>
                      </a:stretch>
                    </p:blipFill>
                    <p:spPr>
                      <a:xfrm>
                        <a:off x="4095750" y="3522345"/>
                        <a:ext cx="2133600" cy="419100"/>
                      </a:xfrm>
                      <a:prstGeom prst="rect">
                        <a:avLst/>
                      </a:prstGeom>
                      <a:noFill/>
                      <a:ln w="38100">
                        <a:noFill/>
                        <a:miter/>
                      </a:ln>
                    </p:spPr>
                  </p:pic>
                </p:oleObj>
              </mc:Fallback>
            </mc:AlternateContent>
          </a:graphicData>
        </a:graphic>
      </p:graphicFrame>
      <p:sp>
        <p:nvSpPr>
          <p:cNvPr id="7" name="文本框 6" title=""/>
          <p:cNvSpPr txBox="1"/>
          <p:nvPr/>
        </p:nvSpPr>
        <p:spPr>
          <a:xfrm>
            <a:off x="292735" y="4105910"/>
            <a:ext cx="3893820" cy="368300"/>
          </a:xfrm>
          <a:prstGeom prst="rect">
            <a:avLst/>
          </a:prstGeom>
          <a:noFill/>
          <a:ln w="9525">
            <a:noFill/>
          </a:ln>
        </p:spPr>
        <p:txBody>
          <a:bodyPr wrap="square">
            <a:spAutoFit/>
          </a:bodyPr>
          <a:lstStyle/>
          <a:p>
            <a:pPr indent="0"/>
            <a:r>
              <a:rPr lang="zh-CN" b="0">
                <a:solidFill>
                  <a:srgbClr val="FF0000"/>
                </a:solidFill>
                <a:latin typeface="微软雅黑" panose="020b0503020204020204" charset="-122"/>
                <a:ea typeface="微软雅黑" panose="020b0503020204020204" charset="-122"/>
                <a:cs typeface="微软雅黑" panose="020b0503020204020204" charset="-122"/>
              </a:rPr>
              <a:t>（</a:t>
            </a:r>
            <a:r>
              <a:rPr lang="en-US" altLang="zh-CN" b="0">
                <a:solidFill>
                  <a:srgbClr val="FF0000"/>
                </a:solidFill>
                <a:latin typeface="微软雅黑" panose="020b0503020204020204" charset="-122"/>
                <a:ea typeface="微软雅黑" panose="020b0503020204020204" charset="-122"/>
                <a:cs typeface="微软雅黑" panose="020b0503020204020204" charset="-122"/>
              </a:rPr>
              <a:t>2</a:t>
            </a:r>
            <a:r>
              <a:rPr lang="zh-CN" altLang="en-US" b="0">
                <a:solidFill>
                  <a:srgbClr val="FF0000"/>
                </a:solidFill>
                <a:latin typeface="微软雅黑" panose="020b0503020204020204" charset="-122"/>
                <a:ea typeface="微软雅黑" panose="020b0503020204020204" charset="-122"/>
                <a:cs typeface="微软雅黑" panose="020b0503020204020204" charset="-122"/>
              </a:rPr>
              <a:t>）小球</a:t>
            </a:r>
            <a:r>
              <a:rPr lang="zh-CN" b="0">
                <a:solidFill>
                  <a:srgbClr val="FF0000"/>
                </a:solidFill>
                <a:latin typeface="微软雅黑" panose="020b0503020204020204" charset="-122"/>
                <a:ea typeface="微软雅黑" panose="020b0503020204020204" charset="-122"/>
                <a:cs typeface="微软雅黑" panose="020b0503020204020204" charset="-122"/>
              </a:rPr>
              <a:t>排开液体的体积为</a:t>
            </a:r>
            <a:endParaRPr lang="zh-CN" b="0">
              <a:solidFill>
                <a:srgbClr val="FF0000"/>
              </a:solidFill>
              <a:latin typeface="微软雅黑" panose="020b0503020204020204" charset="-122"/>
              <a:ea typeface="微软雅黑" panose="020b0503020204020204" charset="-122"/>
              <a:cs typeface="微软雅黑" panose="020b0503020204020204" charset="-122"/>
            </a:endParaRPr>
          </a:p>
        </p:txBody>
      </p:sp>
      <p:graphicFrame>
        <p:nvGraphicFramePr>
          <p:cNvPr id="6" name="Object 633" title=""/>
          <p:cNvGraphicFramePr>
            <a:graphicFrameLocks noChangeAspect="1"/>
          </p:cNvGraphicFramePr>
          <p:nvPr/>
        </p:nvGraphicFramePr>
        <p:xfrm>
          <a:off x="3394393" y="4105593"/>
          <a:ext cx="1876425" cy="390525"/>
        </p:xfrm>
        <a:graphic>
          <a:graphicData uri="http://schemas.openxmlformats.org/presentationml/2006/ole">
            <mc:AlternateContent>
              <mc:Choice xmlns:v="urn:schemas-microsoft-com:vml" Requires="v">
                <p:oleObj spid="_x0000_s1045" r:id="rId6" imgW="1879600" imgH="393700" progId="Equation.DSMT4">
                  <p:embed/>
                </p:oleObj>
              </mc:Choice>
              <mc:Fallback>
                <p:oleObj r:id="rId6" imgW="1879600" imgH="393700" progId="Equation.DSMT4">
                  <p:embed/>
                  <p:pic>
                    <p:nvPicPr>
                      <p:cNvPr id="0" name="OLE substitute image"/>
                      <p:cNvPicPr/>
                      <p:nvPr/>
                    </p:nvPicPr>
                    <p:blipFill>
                      <a:blip r:embed="rId7"/>
                      <a:stretch>
                        <a:fillRect/>
                      </a:stretch>
                    </p:blipFill>
                    <p:spPr>
                      <a:xfrm>
                        <a:off x="3394393" y="4105593"/>
                        <a:ext cx="1876425" cy="390525"/>
                      </a:xfrm>
                      <a:prstGeom prst="rect">
                        <a:avLst/>
                      </a:prstGeom>
                      <a:noFill/>
                      <a:ln w="38100">
                        <a:noFill/>
                        <a:miter/>
                      </a:ln>
                    </p:spPr>
                  </p:pic>
                </p:oleObj>
              </mc:Fallback>
            </mc:AlternateContent>
          </a:graphicData>
        </a:graphic>
      </p:graphicFrame>
      <p:sp>
        <p:nvSpPr>
          <p:cNvPr id="11" name="文本框 10" title=""/>
          <p:cNvSpPr txBox="1"/>
          <p:nvPr/>
        </p:nvSpPr>
        <p:spPr>
          <a:xfrm>
            <a:off x="292735" y="4689475"/>
            <a:ext cx="3893820" cy="368300"/>
          </a:xfrm>
          <a:prstGeom prst="rect">
            <a:avLst/>
          </a:prstGeom>
          <a:noFill/>
          <a:ln w="9525">
            <a:noFill/>
          </a:ln>
        </p:spPr>
        <p:txBody>
          <a:bodyPr wrap="square">
            <a:spAutoFit/>
          </a:bodyPr>
          <a:lstStyle/>
          <a:p>
            <a:pPr indent="0"/>
            <a:r>
              <a:rPr lang="zh-CN" b="0">
                <a:solidFill>
                  <a:srgbClr val="FF0000"/>
                </a:solidFill>
                <a:latin typeface="微软雅黑" panose="020b0503020204020204" charset="-122"/>
                <a:ea typeface="微软雅黑" panose="020b0503020204020204" charset="-122"/>
                <a:cs typeface="微软雅黑" panose="020b0503020204020204" charset="-122"/>
              </a:rPr>
              <a:t>（</a:t>
            </a:r>
            <a:r>
              <a:rPr lang="en-US" altLang="zh-CN" b="0">
                <a:solidFill>
                  <a:srgbClr val="FF0000"/>
                </a:solidFill>
                <a:latin typeface="微软雅黑" panose="020b0503020204020204" charset="-122"/>
                <a:ea typeface="微软雅黑" panose="020b0503020204020204" charset="-122"/>
                <a:cs typeface="微软雅黑" panose="020b0503020204020204" charset="-122"/>
              </a:rPr>
              <a:t>3</a:t>
            </a:r>
            <a:r>
              <a:rPr lang="zh-CN" altLang="en-US" b="0">
                <a:solidFill>
                  <a:srgbClr val="FF0000"/>
                </a:solidFill>
                <a:latin typeface="微软雅黑" panose="020b0503020204020204" charset="-122"/>
                <a:ea typeface="微软雅黑" panose="020b0503020204020204" charset="-122"/>
                <a:cs typeface="微软雅黑" panose="020b0503020204020204" charset="-122"/>
              </a:rPr>
              <a:t>）</a:t>
            </a:r>
            <a:r>
              <a:rPr lang="zh-CN" b="0">
                <a:solidFill>
                  <a:srgbClr val="FF0000"/>
                </a:solidFill>
                <a:latin typeface="微软雅黑" panose="020b0503020204020204" charset="-122"/>
                <a:ea typeface="微软雅黑" panose="020b0503020204020204" charset="-122"/>
                <a:cs typeface="微软雅黑" panose="020b0503020204020204" charset="-122"/>
              </a:rPr>
              <a:t>乙溢水杯中液体的密度是</a:t>
            </a:r>
            <a:endParaRPr lang="zh-CN" b="0">
              <a:solidFill>
                <a:srgbClr val="FF0000"/>
              </a:solidFill>
              <a:latin typeface="微软雅黑" panose="020b0503020204020204" charset="-122"/>
              <a:ea typeface="微软雅黑" panose="020b0503020204020204" charset="-122"/>
              <a:cs typeface="微软雅黑" panose="020b0503020204020204" charset="-122"/>
            </a:endParaRPr>
          </a:p>
        </p:txBody>
      </p:sp>
      <p:graphicFrame>
        <p:nvGraphicFramePr>
          <p:cNvPr id="14" name="Object 635" title=""/>
          <p:cNvGraphicFramePr>
            <a:graphicFrameLocks noChangeAspect="1"/>
          </p:cNvGraphicFramePr>
          <p:nvPr/>
        </p:nvGraphicFramePr>
        <p:xfrm>
          <a:off x="3605213" y="4584700"/>
          <a:ext cx="3114675" cy="609600"/>
        </p:xfrm>
        <a:graphic>
          <a:graphicData uri="http://schemas.openxmlformats.org/presentationml/2006/ole">
            <mc:AlternateContent>
              <mc:Choice xmlns:v="urn:schemas-microsoft-com:vml" Requires="v">
                <p:oleObj spid="_x0000_s1046" r:id="rId8" imgW="3111500" imgH="609600" progId="Equation.DSMT4">
                  <p:embed/>
                </p:oleObj>
              </mc:Choice>
              <mc:Fallback>
                <p:oleObj r:id="rId8" imgW="3111500" imgH="609600" progId="Equation.DSMT4">
                  <p:embed/>
                  <p:pic>
                    <p:nvPicPr>
                      <p:cNvPr id="0" name="OLE substitute image"/>
                      <p:cNvPicPr/>
                      <p:nvPr/>
                    </p:nvPicPr>
                    <p:blipFill>
                      <a:blip r:embed="rId9"/>
                      <a:stretch>
                        <a:fillRect/>
                      </a:stretch>
                    </p:blipFill>
                    <p:spPr>
                      <a:xfrm>
                        <a:off x="3605213" y="4584700"/>
                        <a:ext cx="3114675" cy="609600"/>
                      </a:xfrm>
                      <a:prstGeom prst="rect">
                        <a:avLst/>
                      </a:prstGeom>
                      <a:noFill/>
                      <a:ln w="38100">
                        <a:noFill/>
                        <a:miter/>
                      </a:ln>
                    </p:spPr>
                  </p:pic>
                </p:oleObj>
              </mc:Fallback>
            </mc:AlternateContent>
          </a:graphicData>
        </a:graphic>
      </p:graphicFrame>
      <p:sp>
        <p:nvSpPr>
          <p:cNvPr id="16" name="文本框 15" title=""/>
          <p:cNvSpPr txBox="1"/>
          <p:nvPr/>
        </p:nvSpPr>
        <p:spPr>
          <a:xfrm>
            <a:off x="292735" y="5194300"/>
            <a:ext cx="11296650" cy="368300"/>
          </a:xfrm>
          <a:prstGeom prst="rect">
            <a:avLst/>
          </a:prstGeom>
          <a:noFill/>
          <a:ln w="9525">
            <a:noFill/>
          </a:ln>
        </p:spPr>
        <p:txBody>
          <a:bodyPr wrap="square">
            <a:spAutoFit/>
          </a:bodyPr>
          <a:lstStyle/>
          <a:p>
            <a:pPr indent="0"/>
            <a:r>
              <a:rPr lang="zh-CN" b="0">
                <a:solidFill>
                  <a:srgbClr val="FF0000"/>
                </a:solidFill>
                <a:latin typeface="微软雅黑" panose="020b0503020204020204" charset="-122"/>
                <a:ea typeface="微软雅黑" panose="020b0503020204020204" charset="-122"/>
                <a:cs typeface="微软雅黑" panose="020b0503020204020204" charset="-122"/>
              </a:rPr>
              <a:t>（</a:t>
            </a:r>
            <a:r>
              <a:rPr lang="en-US" altLang="zh-CN" b="0">
                <a:solidFill>
                  <a:srgbClr val="FF0000"/>
                </a:solidFill>
                <a:latin typeface="微软雅黑" panose="020b0503020204020204" charset="-122"/>
                <a:ea typeface="微软雅黑" panose="020b0503020204020204" charset="-122"/>
                <a:cs typeface="微软雅黑" panose="020b0503020204020204" charset="-122"/>
              </a:rPr>
              <a:t>4</a:t>
            </a:r>
            <a:r>
              <a:rPr lang="zh-CN" altLang="en-US" b="0">
                <a:solidFill>
                  <a:srgbClr val="FF0000"/>
                </a:solidFill>
                <a:latin typeface="微软雅黑" panose="020b0503020204020204" charset="-122"/>
                <a:ea typeface="微软雅黑" panose="020b0503020204020204" charset="-122"/>
                <a:cs typeface="微软雅黑" panose="020b0503020204020204" charset="-122"/>
              </a:rPr>
              <a:t>）</a:t>
            </a:r>
            <a:r>
              <a:rPr lang="zh-CN" b="0">
                <a:solidFill>
                  <a:srgbClr val="FF0000"/>
                </a:solidFill>
                <a:latin typeface="微软雅黑" panose="020b0503020204020204" charset="-122"/>
                <a:ea typeface="微软雅黑" panose="020b0503020204020204" charset="-122"/>
                <a:cs typeface="微软雅黑" panose="020b0503020204020204" charset="-122"/>
              </a:rPr>
              <a:t>小球在乙溢水杯中处于漂浮状态，小球的重力等于浮力：F</a:t>
            </a:r>
            <a:r>
              <a:rPr lang="zh-CN" b="0" baseline="-25000">
                <a:solidFill>
                  <a:srgbClr val="FF0000"/>
                </a:solidFill>
                <a:latin typeface="微软雅黑" panose="020b0503020204020204" charset="-122"/>
                <a:ea typeface="微软雅黑" panose="020b0503020204020204" charset="-122"/>
                <a:cs typeface="微软雅黑" panose="020b0503020204020204" charset="-122"/>
              </a:rPr>
              <a:t>浮</a:t>
            </a:r>
            <a:r>
              <a:rPr lang="zh-CN" b="0">
                <a:solidFill>
                  <a:srgbClr val="FF0000"/>
                </a:solidFill>
                <a:latin typeface="微软雅黑" panose="020b0503020204020204" charset="-122"/>
                <a:ea typeface="微软雅黑" panose="020b0503020204020204" charset="-122"/>
                <a:cs typeface="微软雅黑" panose="020b0503020204020204" charset="-122"/>
              </a:rPr>
              <a:t>=G=m</a:t>
            </a:r>
            <a:r>
              <a:rPr lang="zh-CN" b="0" baseline="-25000">
                <a:solidFill>
                  <a:srgbClr val="FF0000"/>
                </a:solidFill>
                <a:latin typeface="微软雅黑" panose="020b0503020204020204" charset="-122"/>
                <a:ea typeface="微软雅黑" panose="020b0503020204020204" charset="-122"/>
                <a:cs typeface="微软雅黑" panose="020b0503020204020204" charset="-122"/>
              </a:rPr>
              <a:t>液</a:t>
            </a:r>
            <a:r>
              <a:rPr lang="zh-CN" b="0">
                <a:solidFill>
                  <a:srgbClr val="FF0000"/>
                </a:solidFill>
                <a:latin typeface="微软雅黑" panose="020b0503020204020204" charset="-122"/>
                <a:ea typeface="微软雅黑" panose="020b0503020204020204" charset="-122"/>
                <a:cs typeface="微软雅黑" panose="020b0503020204020204" charset="-122"/>
              </a:rPr>
              <a:t>g=0.08kg×10N/kg=0.8N</a:t>
            </a:r>
            <a:endParaRPr lang="zh-CN" b="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7" name="文本框 16" title=""/>
          <p:cNvSpPr txBox="1"/>
          <p:nvPr/>
        </p:nvSpPr>
        <p:spPr>
          <a:xfrm>
            <a:off x="292735" y="5699125"/>
            <a:ext cx="3893820" cy="368300"/>
          </a:xfrm>
          <a:prstGeom prst="rect">
            <a:avLst/>
          </a:prstGeom>
          <a:noFill/>
          <a:ln w="9525">
            <a:noFill/>
          </a:ln>
        </p:spPr>
        <p:txBody>
          <a:bodyPr wrap="square">
            <a:spAutoFit/>
          </a:bodyPr>
          <a:lstStyle/>
          <a:p>
            <a:pPr indent="0"/>
            <a:r>
              <a:rPr lang="zh-CN" b="0">
                <a:solidFill>
                  <a:srgbClr val="FF0000"/>
                </a:solidFill>
                <a:latin typeface="微软雅黑" panose="020b0503020204020204" charset="-122"/>
                <a:ea typeface="微软雅黑" panose="020b0503020204020204" charset="-122"/>
                <a:cs typeface="微软雅黑" panose="020b0503020204020204" charset="-122"/>
              </a:rPr>
              <a:t>（</a:t>
            </a:r>
            <a:r>
              <a:rPr lang="en-US" altLang="zh-CN" b="0">
                <a:solidFill>
                  <a:srgbClr val="FF0000"/>
                </a:solidFill>
                <a:latin typeface="微软雅黑" panose="020b0503020204020204" charset="-122"/>
                <a:ea typeface="微软雅黑" panose="020b0503020204020204" charset="-122"/>
                <a:cs typeface="微软雅黑" panose="020b0503020204020204" charset="-122"/>
              </a:rPr>
              <a:t>5</a:t>
            </a:r>
            <a:r>
              <a:rPr lang="zh-CN" altLang="en-US" b="0">
                <a:solidFill>
                  <a:srgbClr val="FF0000"/>
                </a:solidFill>
                <a:latin typeface="微软雅黑" panose="020b0503020204020204" charset="-122"/>
                <a:ea typeface="微软雅黑" panose="020b0503020204020204" charset="-122"/>
                <a:cs typeface="微软雅黑" panose="020b0503020204020204" charset="-122"/>
              </a:rPr>
              <a:t>）</a:t>
            </a:r>
            <a:r>
              <a:rPr lang="zh-CN" b="0">
                <a:solidFill>
                  <a:srgbClr val="FF0000"/>
                </a:solidFill>
                <a:latin typeface="微软雅黑" panose="020b0503020204020204" charset="-122"/>
                <a:ea typeface="微软雅黑" panose="020b0503020204020204" charset="-122"/>
                <a:cs typeface="微软雅黑" panose="020b0503020204020204" charset="-122"/>
              </a:rPr>
              <a:t>乙溢水杯中液体的密度是</a:t>
            </a:r>
            <a:endParaRPr lang="zh-CN" b="0">
              <a:solidFill>
                <a:srgbClr val="FF0000"/>
              </a:solidFill>
              <a:latin typeface="微软雅黑" panose="020b0503020204020204" charset="-122"/>
              <a:ea typeface="微软雅黑" panose="020b0503020204020204" charset="-122"/>
              <a:cs typeface="微软雅黑" panose="020b0503020204020204" charset="-122"/>
            </a:endParaRPr>
          </a:p>
        </p:txBody>
      </p:sp>
      <p:graphicFrame>
        <p:nvGraphicFramePr>
          <p:cNvPr id="18" name="Object 636" title=""/>
          <p:cNvGraphicFramePr>
            <a:graphicFrameLocks noChangeAspect="1"/>
          </p:cNvGraphicFramePr>
          <p:nvPr/>
        </p:nvGraphicFramePr>
        <p:xfrm>
          <a:off x="3605213" y="5672138"/>
          <a:ext cx="3556635" cy="443865"/>
        </p:xfrm>
        <a:graphic>
          <a:graphicData uri="http://schemas.openxmlformats.org/presentationml/2006/ole">
            <mc:AlternateContent>
              <mc:Choice xmlns:v="urn:schemas-microsoft-com:vml" Requires="v">
                <p:oleObj spid="_x0000_s1047" r:id="rId10" imgW="3556000" imgH="444500" progId="Equation.DSMT4">
                  <p:embed/>
                </p:oleObj>
              </mc:Choice>
              <mc:Fallback>
                <p:oleObj r:id="rId10" imgW="3556000" imgH="444500" progId="Equation.DSMT4">
                  <p:embed/>
                  <p:pic>
                    <p:nvPicPr>
                      <p:cNvPr id="0" name="OLE substitute image"/>
                      <p:cNvPicPr/>
                      <p:nvPr/>
                    </p:nvPicPr>
                    <p:blipFill>
                      <a:blip r:embed="rId11"/>
                      <a:stretch>
                        <a:fillRect/>
                      </a:stretch>
                    </p:blipFill>
                    <p:spPr>
                      <a:xfrm>
                        <a:off x="3605213" y="5672138"/>
                        <a:ext cx="3556635" cy="443865"/>
                      </a:xfrm>
                      <a:prstGeom prst="rect">
                        <a:avLst/>
                      </a:prstGeom>
                      <a:noFill/>
                      <a:ln w="38100">
                        <a:noFill/>
                        <a:miter/>
                      </a:ln>
                    </p:spPr>
                  </p:pic>
                </p:oleObj>
              </mc:Fallback>
            </mc:AlternateContent>
          </a:graphicData>
        </a:graphic>
      </p:graphicFrame>
      <p:sp>
        <p:nvSpPr>
          <p:cNvPr id="20" name="文本框 19" title=""/>
          <p:cNvSpPr txBox="1"/>
          <p:nvPr/>
        </p:nvSpPr>
        <p:spPr>
          <a:xfrm>
            <a:off x="4507865" y="2663190"/>
            <a:ext cx="1089660" cy="368300"/>
          </a:xfrm>
          <a:prstGeom prst="rect">
            <a:avLst/>
          </a:prstGeom>
          <a:noFill/>
        </p:spPr>
        <p:txBody>
          <a:bodyPr wrap="none" rtlCol="0">
            <a:spAutoFit/>
          </a:bodyPr>
          <a:lstStyle/>
          <a:p>
            <a:pPr algn="l"/>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0.8</a:t>
            </a:r>
            <a:r>
              <a:rPr lang="en-US" altLang="zh-CN">
                <a:solidFill>
                  <a:srgbClr val="FF0000"/>
                </a:solidFill>
                <a:latin typeface="宋体" panose="02010600030101010101" pitchFamily="2" charset="-122"/>
                <a:ea typeface="宋体" panose="02010600030101010101" pitchFamily="2" charset="-122"/>
                <a:cs typeface="微软雅黑" panose="020b0503020204020204" charset="-122"/>
                <a:sym typeface="+mn-ea"/>
              </a:rPr>
              <a:t>×</a:t>
            </a: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10</a:t>
            </a:r>
            <a:r>
              <a:rPr lang="en-US" altLang="zh-CN" baseline="30000">
                <a:solidFill>
                  <a:srgbClr val="FF0000"/>
                </a:solidFill>
                <a:latin typeface="微软雅黑" panose="020b0503020204020204" charset="-122"/>
                <a:ea typeface="微软雅黑" panose="020b0503020204020204" charset="-122"/>
                <a:cs typeface="微软雅黑" panose="020b0503020204020204" charset="-122"/>
                <a:sym typeface="+mn-ea"/>
              </a:rPr>
              <a:t>3</a:t>
            </a:r>
            <a:endParaRPr lang="en-US" altLang="zh-CN" baseline="300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21" name="文本框 20" title=""/>
          <p:cNvSpPr txBox="1"/>
          <p:nvPr/>
        </p:nvSpPr>
        <p:spPr>
          <a:xfrm>
            <a:off x="9049385" y="2663190"/>
            <a:ext cx="1089660" cy="368300"/>
          </a:xfrm>
          <a:prstGeom prst="rect">
            <a:avLst/>
          </a:prstGeom>
          <a:noFill/>
        </p:spPr>
        <p:txBody>
          <a:bodyPr wrap="none" rtlCol="0">
            <a:spAutoFit/>
          </a:bodyPr>
          <a:lstStyle/>
          <a:p>
            <a:pPr algn="l"/>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1.2</a:t>
            </a:r>
            <a:r>
              <a:rPr lang="en-US" altLang="zh-CN">
                <a:solidFill>
                  <a:srgbClr val="FF0000"/>
                </a:solidFill>
                <a:latin typeface="宋体" panose="02010600030101010101" pitchFamily="2" charset="-122"/>
                <a:ea typeface="宋体" panose="02010600030101010101" pitchFamily="2" charset="-122"/>
                <a:cs typeface="微软雅黑" panose="020b0503020204020204" charset="-122"/>
                <a:sym typeface="+mn-ea"/>
              </a:rPr>
              <a:t>×</a:t>
            </a: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10</a:t>
            </a:r>
            <a:r>
              <a:rPr lang="en-US" altLang="zh-CN" baseline="30000">
                <a:solidFill>
                  <a:srgbClr val="FF0000"/>
                </a:solidFill>
                <a:latin typeface="微软雅黑" panose="020b0503020204020204" charset="-122"/>
                <a:ea typeface="微软雅黑" panose="020b0503020204020204" charset="-122"/>
                <a:cs typeface="微软雅黑" panose="020b0503020204020204" charset="-122"/>
                <a:sym typeface="+mn-ea"/>
              </a:rPr>
              <a:t>3</a:t>
            </a:r>
            <a:endParaRPr lang="en-US" altLang="zh-CN" baseline="300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wipe(left)">
                                      <p:cBhvr>
                                        <p:cTn id="20" dur="500"/>
                                        <p:tgtEl>
                                          <p:spTgt spid="100"/>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500"/>
                                        <p:tgtEl>
                                          <p:spTgt spid="20"/>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0" grpId="0"/>
      <p:bldP spid="7" grpId="0"/>
      <p:bldP spid="11" grpId="0"/>
      <p:bldP spid="16" grpId="0"/>
      <p:bldP spid="18" grpId="0"/>
      <p:bldP spid="17" grpId="0"/>
      <p:bldP spid="20" grpId="0"/>
      <p:bldP spid="21" grpId="0"/>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52501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密度相关计算与应用</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3" name="文本框 12" title=""/>
          <p:cNvSpPr txBox="1"/>
          <p:nvPr/>
        </p:nvSpPr>
        <p:spPr>
          <a:xfrm>
            <a:off x="144780" y="1384300"/>
            <a:ext cx="11796395" cy="92202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a:solidFill>
                  <a:schemeClr val="accent1"/>
                </a:solidFill>
                <a:latin typeface="微软雅黑" panose="020b0503020204020204" charset="-122"/>
                <a:ea typeface="微软雅黑" panose="020b0503020204020204" charset="-122"/>
                <a:cs typeface="微软雅黑" panose="020b0503020204020204" charset="-122"/>
              </a:rPr>
              <a:t>2-1</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（2023·常德）</a:t>
            </a:r>
            <a:r>
              <a:rPr>
                <a:latin typeface="微软雅黑" panose="020b0503020204020204" charset="-122"/>
                <a:ea typeface="微软雅黑" panose="020b0503020204020204" charset="-122"/>
                <a:cs typeface="微软雅黑" panose="020b0503020204020204" charset="-122"/>
              </a:rPr>
              <a:t>一实心铁球质量为15.8g，则该实心铁球的体积为 _____cm</a:t>
            </a:r>
            <a:r>
              <a:rPr baseline="30000">
                <a:latin typeface="微软雅黑" panose="020b0503020204020204" charset="-122"/>
                <a:ea typeface="微软雅黑" panose="020b0503020204020204" charset="-122"/>
                <a:cs typeface="微软雅黑" panose="020b0503020204020204" charset="-122"/>
              </a:rPr>
              <a:t>3</a:t>
            </a:r>
            <a:r>
              <a:rPr>
                <a:latin typeface="微软雅黑" panose="020b0503020204020204" charset="-122"/>
                <a:ea typeface="微软雅黑" panose="020b0503020204020204" charset="-122"/>
                <a:cs typeface="微软雅黑" panose="020b0503020204020204" charset="-122"/>
              </a:rPr>
              <a:t>；为使铁球能悬浮于水中，我们将实心铁球制成空心铁球，则空心部分体积为 _________cm</a:t>
            </a:r>
            <a:r>
              <a:rPr baseline="30000">
                <a:latin typeface="微软雅黑" panose="020b0503020204020204" charset="-122"/>
                <a:ea typeface="微软雅黑" panose="020b0503020204020204" charset="-122"/>
                <a:cs typeface="微软雅黑" panose="020b0503020204020204" charset="-122"/>
              </a:rPr>
              <a:t>3</a:t>
            </a:r>
            <a:r>
              <a:rPr>
                <a:latin typeface="微软雅黑" panose="020b0503020204020204" charset="-122"/>
                <a:ea typeface="微软雅黑" panose="020b0503020204020204" charset="-122"/>
                <a:cs typeface="微软雅黑" panose="020b0503020204020204" charset="-122"/>
              </a:rPr>
              <a:t>（ρ</a:t>
            </a:r>
            <a:r>
              <a:rPr baseline="-25000">
                <a:latin typeface="微软雅黑" panose="020b0503020204020204" charset="-122"/>
                <a:ea typeface="微软雅黑" panose="020b0503020204020204" charset="-122"/>
                <a:cs typeface="微软雅黑" panose="020b0503020204020204" charset="-122"/>
              </a:rPr>
              <a:t>铁</a:t>
            </a:r>
            <a:r>
              <a:rPr>
                <a:latin typeface="微软雅黑" panose="020b0503020204020204" charset="-122"/>
                <a:ea typeface="微软雅黑" panose="020b0503020204020204" charset="-122"/>
                <a:cs typeface="微软雅黑" panose="020b0503020204020204" charset="-122"/>
              </a:rPr>
              <a:t>＝7.9×10</a:t>
            </a:r>
            <a:r>
              <a:rPr baseline="30000">
                <a:latin typeface="微软雅黑" panose="020b0503020204020204" charset="-122"/>
                <a:ea typeface="微软雅黑" panose="020b0503020204020204" charset="-122"/>
                <a:cs typeface="微软雅黑" panose="020b0503020204020204" charset="-122"/>
              </a:rPr>
              <a:t>3</a:t>
            </a:r>
            <a:r>
              <a:rPr>
                <a:latin typeface="微软雅黑" panose="020b0503020204020204" charset="-122"/>
                <a:ea typeface="微软雅黑" panose="020b0503020204020204" charset="-122"/>
                <a:cs typeface="微软雅黑" panose="020b0503020204020204" charset="-122"/>
              </a:rPr>
              <a:t>kg/m</a:t>
            </a:r>
            <a:r>
              <a:rPr baseline="30000">
                <a:latin typeface="微软雅黑" panose="020b0503020204020204" charset="-122"/>
                <a:ea typeface="微软雅黑" panose="020b0503020204020204" charset="-122"/>
                <a:cs typeface="微软雅黑" panose="020b0503020204020204" charset="-122"/>
              </a:rPr>
              <a:t>3</a:t>
            </a:r>
            <a:r>
              <a:rPr>
                <a:latin typeface="微软雅黑" panose="020b0503020204020204" charset="-122"/>
                <a:ea typeface="微软雅黑" panose="020b0503020204020204" charset="-122"/>
                <a:cs typeface="微软雅黑" panose="020b0503020204020204" charset="-122"/>
              </a:rPr>
              <a:t>）。</a:t>
            </a:r>
            <a:endParaRPr>
              <a:latin typeface="微软雅黑" panose="020b0503020204020204" charset="-122"/>
              <a:ea typeface="微软雅黑" panose="020b0503020204020204" charset="-122"/>
              <a:cs typeface="微软雅黑" panose="020b0503020204020204" charset="-122"/>
            </a:endParaRPr>
          </a:p>
        </p:txBody>
      </p:sp>
      <p:cxnSp>
        <p:nvCxnSpPr>
          <p:cNvPr id="23" name="直接连接符 22" title=""/>
          <p:cNvCxnSpPr/>
          <p:nvPr/>
        </p:nvCxnSpPr>
        <p:spPr>
          <a:xfrm>
            <a:off x="207010" y="3446780"/>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nvSpPr>
        <p:spPr>
          <a:xfrm>
            <a:off x="144780" y="3524250"/>
            <a:ext cx="11796395" cy="92202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a:solidFill>
                  <a:schemeClr val="accent1"/>
                </a:solidFill>
                <a:latin typeface="微软雅黑" panose="020b0503020204020204" charset="-122"/>
                <a:ea typeface="微软雅黑" panose="020b0503020204020204" charset="-122"/>
                <a:cs typeface="微软雅黑" panose="020b0503020204020204" charset="-122"/>
              </a:rPr>
              <a:t>2-2</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（2023·济宁）</a:t>
            </a:r>
            <a:r>
              <a:rPr>
                <a:latin typeface="微软雅黑" panose="020b0503020204020204" charset="-122"/>
                <a:ea typeface="微软雅黑" panose="020b0503020204020204" charset="-122"/>
                <a:cs typeface="微软雅黑" panose="020b0503020204020204" charset="-122"/>
              </a:rPr>
              <a:t>在测定某液体密度时，小明做了两次实验并做了如下记录，则液体的密度ρ______</a:t>
            </a:r>
            <a:r>
              <a:rPr lang="en-US">
                <a:latin typeface="微软雅黑" panose="020b0503020204020204" charset="-122"/>
                <a:ea typeface="微软雅黑" panose="020b0503020204020204" charset="-122"/>
                <a:cs typeface="微软雅黑" panose="020b0503020204020204" charset="-122"/>
              </a:rPr>
              <a:t>m</a:t>
            </a:r>
            <a:r>
              <a:rPr lang="en-US" baseline="30000">
                <a:latin typeface="微软雅黑" panose="020b0503020204020204" charset="-122"/>
                <a:ea typeface="微软雅黑" panose="020b0503020204020204" charset="-122"/>
                <a:cs typeface="微软雅黑" panose="020b0503020204020204" charset="-122"/>
              </a:rPr>
              <a:t>3</a:t>
            </a:r>
            <a:r>
              <a:rPr>
                <a:latin typeface="微软雅黑" panose="020b0503020204020204" charset="-122"/>
                <a:ea typeface="微软雅黑" panose="020b0503020204020204" charset="-122"/>
                <a:cs typeface="微软雅黑" panose="020b0503020204020204" charset="-122"/>
              </a:rPr>
              <a:t>，容器的质量m＝______g。</a:t>
            </a:r>
            <a:endParaRPr>
              <a:latin typeface="微软雅黑" panose="020b0503020204020204" charset="-122"/>
              <a:ea typeface="微软雅黑" panose="020b0503020204020204" charset="-122"/>
              <a:cs typeface="微软雅黑" panose="020b0503020204020204" charset="-122"/>
            </a:endParaRPr>
          </a:p>
        </p:txBody>
      </p:sp>
      <p:graphicFrame>
        <p:nvGraphicFramePr>
          <p:cNvPr id="24" name="表格 23" title=""/>
          <p:cNvGraphicFramePr>
            <a:graphicFrameLocks noGrp="1"/>
          </p:cNvGraphicFramePr>
          <p:nvPr>
            <p:custDataLst>
              <p:tags r:id="rId4"/>
            </p:custDataLst>
          </p:nvPr>
        </p:nvGraphicFramePr>
        <p:xfrm>
          <a:off x="4937125" y="4140835"/>
          <a:ext cx="6668135" cy="1017270"/>
        </p:xfrm>
        <a:graphic>
          <a:graphicData uri="http://schemas.openxmlformats.org/drawingml/2006/table">
            <a:tbl>
              <a:tblPr firstRow="1" bandRow="1">
                <a:tableStyleId>{5940675A-B579-460E-94D1-54222C63F5DA}</a:tableStyleId>
              </a:tblPr>
              <a:tblGrid>
                <a:gridCol w="1410335"/>
                <a:gridCol w="2564130"/>
                <a:gridCol w="2693670"/>
              </a:tblGrid>
              <a:tr h="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次数</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液体的体积</a:t>
                      </a:r>
                      <a:r>
                        <a:rPr lang="en-US" sz="1600" b="0" i="1">
                          <a:solidFill>
                            <a:srgbClr val="000000"/>
                          </a:solidFill>
                          <a:latin typeface="微软雅黑" panose="020b0503020204020204" charset="-122"/>
                          <a:ea typeface="微软雅黑" panose="020b0503020204020204" charset="-122"/>
                          <a:cs typeface="微软雅黑" panose="020b0503020204020204" charset="-122"/>
                        </a:rPr>
                        <a:t>V</a:t>
                      </a:r>
                      <a:r>
                        <a:rPr lang="en-US" sz="1600" b="0">
                          <a:solidFill>
                            <a:srgbClr val="000000"/>
                          </a:solidFill>
                          <a:latin typeface="微软雅黑" panose="020b0503020204020204" charset="-122"/>
                          <a:ea typeface="微软雅黑" panose="020b0503020204020204" charset="-122"/>
                          <a:cs typeface="微软雅黑" panose="020b0503020204020204" charset="-122"/>
                        </a:rPr>
                        <a:t>/cm</a:t>
                      </a:r>
                      <a:r>
                        <a:rPr lang="en-US" sz="1600" b="0" baseline="30000">
                          <a:solidFill>
                            <a:srgbClr val="000000"/>
                          </a:solidFill>
                          <a:latin typeface="微软雅黑" panose="020b0503020204020204" charset="-122"/>
                          <a:ea typeface="微软雅黑" panose="020b0503020204020204" charset="-122"/>
                          <a:cs typeface="微软雅黑" panose="020b0503020204020204" charset="-122"/>
                        </a:rPr>
                        <a:t>3</a:t>
                      </a:r>
                      <a:endParaRPr lang="en-US" altLang="en-US" sz="1600" b="0" baseline="3000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容器和液体的总质量</a:t>
                      </a:r>
                      <a:r>
                        <a:rPr lang="en-US" sz="1600" b="0" i="1">
                          <a:solidFill>
                            <a:srgbClr val="000000"/>
                          </a:solidFill>
                          <a:latin typeface="微软雅黑" panose="020b0503020204020204" charset="-122"/>
                          <a:ea typeface="微软雅黑" panose="020b0503020204020204" charset="-122"/>
                          <a:cs typeface="微软雅黑" panose="020b0503020204020204" charset="-122"/>
                        </a:rPr>
                        <a:t>m</a:t>
                      </a:r>
                      <a:r>
                        <a:rPr lang="en-US" sz="1600" b="0">
                          <a:solidFill>
                            <a:srgbClr val="000000"/>
                          </a:solidFill>
                          <a:latin typeface="微软雅黑" panose="020b0503020204020204" charset="-122"/>
                          <a:ea typeface="微软雅黑" panose="020b0503020204020204" charset="-122"/>
                          <a:cs typeface="微软雅黑" panose="020b0503020204020204" charset="-122"/>
                        </a:rPr>
                        <a:t>/g</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3909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58</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79</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0320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2</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107</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128</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cxnSp>
        <p:nvCxnSpPr>
          <p:cNvPr id="27" name="曲线连接符 26" title=""/>
          <p:cNvCxnSpPr/>
          <p:nvPr/>
        </p:nvCxnSpPr>
        <p:spPr>
          <a:xfrm rot="10800000">
            <a:off x="7950835" y="1790065"/>
            <a:ext cx="1187450" cy="993775"/>
          </a:xfrm>
          <a:prstGeom prst="curvedConnector3">
            <a:avLst>
              <a:gd name="adj1" fmla="val 49947"/>
            </a:avLst>
          </a:prstGeom>
          <a:ln>
            <a:solidFill>
              <a:srgbClr val="7030A0"/>
            </a:solidFill>
          </a:ln>
        </p:spPr>
        <p:style>
          <a:lnRef idx="1">
            <a:schemeClr val="accent1"/>
          </a:lnRef>
          <a:fillRef idx="0">
            <a:schemeClr val="accent1"/>
          </a:fillRef>
          <a:effectRef idx="0">
            <a:schemeClr val="accent1"/>
          </a:effectRef>
          <a:fontRef idx="minor">
            <a:schemeClr val="tx1"/>
          </a:fontRef>
        </p:style>
      </p:cxnSp>
      <p:graphicFrame>
        <p:nvGraphicFramePr>
          <p:cNvPr id="2" name="Object 637" title=""/>
          <p:cNvGraphicFramePr>
            <a:graphicFrameLocks noChangeAspect="1"/>
          </p:cNvGraphicFramePr>
          <p:nvPr/>
        </p:nvGraphicFramePr>
        <p:xfrm>
          <a:off x="9222740" y="2519045"/>
          <a:ext cx="2035175" cy="520700"/>
        </p:xfrm>
        <a:graphic>
          <a:graphicData uri="http://schemas.openxmlformats.org/presentationml/2006/ole">
            <mc:AlternateContent>
              <mc:Choice xmlns:v="urn:schemas-microsoft-com:vml" Requires="v">
                <p:oleObj spid="_x0000_s1048" r:id="rId5" imgW="1638300" imgH="419100" progId="Equation.DSMT4">
                  <p:embed/>
                </p:oleObj>
              </mc:Choice>
              <mc:Fallback>
                <p:oleObj r:id="rId5" imgW="1638300" imgH="419100" progId="Equation.DSMT4">
                  <p:embed/>
                  <p:pic>
                    <p:nvPicPr>
                      <p:cNvPr id="0" name="OLE substitute image"/>
                      <p:cNvPicPr/>
                      <p:nvPr/>
                    </p:nvPicPr>
                    <p:blipFill>
                      <a:blip r:embed="rId6"/>
                      <a:stretch>
                        <a:fillRect/>
                      </a:stretch>
                    </p:blipFill>
                    <p:spPr>
                      <a:xfrm>
                        <a:off x="9222740" y="2519045"/>
                        <a:ext cx="2035175" cy="520700"/>
                      </a:xfrm>
                      <a:prstGeom prst="rect">
                        <a:avLst/>
                      </a:prstGeom>
                      <a:noFill/>
                      <a:ln w="38100">
                        <a:noFill/>
                        <a:miter/>
                      </a:ln>
                    </p:spPr>
                  </p:pic>
                </p:oleObj>
              </mc:Fallback>
            </mc:AlternateContent>
          </a:graphicData>
        </a:graphic>
      </p:graphicFrame>
      <p:sp>
        <p:nvSpPr>
          <p:cNvPr id="29" name="文本框 28" title=""/>
          <p:cNvSpPr txBox="1"/>
          <p:nvPr/>
        </p:nvSpPr>
        <p:spPr>
          <a:xfrm>
            <a:off x="207010" y="2433955"/>
            <a:ext cx="2240280" cy="368300"/>
          </a:xfrm>
          <a:prstGeom prst="rect">
            <a:avLst/>
          </a:prstGeom>
          <a:noFill/>
          <a:ln w="12700">
            <a:solidFill>
              <a:srgbClr val="7030A0"/>
            </a:solidFill>
          </a:ln>
        </p:spPr>
        <p:txBody>
          <a:bodyPr wrap="none" rtlCol="0">
            <a:spAutoFit/>
          </a:bodyPr>
          <a:lstStyle/>
          <a:p>
            <a:r>
              <a:rPr>
                <a:solidFill>
                  <a:srgbClr val="C00000"/>
                </a:solidFill>
                <a:latin typeface="微软雅黑" panose="020b0503020204020204" charset="-122"/>
                <a:ea typeface="微软雅黑" panose="020b0503020204020204" charset="-122"/>
              </a:rPr>
              <a:t>空心铁球的总体积为</a:t>
            </a:r>
            <a:endParaRPr>
              <a:solidFill>
                <a:srgbClr val="C00000"/>
              </a:solidFill>
              <a:latin typeface="微软雅黑" panose="020b0503020204020204" charset="-122"/>
              <a:ea typeface="微软雅黑" panose="020b0503020204020204" charset="-122"/>
            </a:endParaRPr>
          </a:p>
        </p:txBody>
      </p:sp>
      <p:graphicFrame>
        <p:nvGraphicFramePr>
          <p:cNvPr id="6" name="Object 638" title=""/>
          <p:cNvGraphicFramePr>
            <a:graphicFrameLocks noChangeAspect="1"/>
          </p:cNvGraphicFramePr>
          <p:nvPr/>
        </p:nvGraphicFramePr>
        <p:xfrm>
          <a:off x="2536825" y="2348865"/>
          <a:ext cx="2291080" cy="538480"/>
        </p:xfrm>
        <a:graphic>
          <a:graphicData uri="http://schemas.openxmlformats.org/presentationml/2006/ole">
            <mc:AlternateContent>
              <mc:Choice xmlns:v="urn:schemas-microsoft-com:vml" Requires="v">
                <p:oleObj spid="_x0000_s1049" r:id="rId7" imgW="1905000" imgH="444500" progId="Equation.DSMT4">
                  <p:embed/>
                </p:oleObj>
              </mc:Choice>
              <mc:Fallback>
                <p:oleObj r:id="rId7" imgW="1905000" imgH="444500" progId="Equation.DSMT4">
                  <p:embed/>
                  <p:pic>
                    <p:nvPicPr>
                      <p:cNvPr id="0" name="OLE substitute image"/>
                      <p:cNvPicPr/>
                      <p:nvPr/>
                    </p:nvPicPr>
                    <p:blipFill>
                      <a:blip r:embed="rId8"/>
                      <a:stretch>
                        <a:fillRect/>
                      </a:stretch>
                    </p:blipFill>
                    <p:spPr>
                      <a:xfrm>
                        <a:off x="2536825" y="2348865"/>
                        <a:ext cx="2291080" cy="538480"/>
                      </a:xfrm>
                      <a:prstGeom prst="rect">
                        <a:avLst/>
                      </a:prstGeom>
                      <a:noFill/>
                      <a:ln w="38100">
                        <a:noFill/>
                        <a:miter/>
                      </a:ln>
                    </p:spPr>
                  </p:pic>
                </p:oleObj>
              </mc:Fallback>
            </mc:AlternateContent>
          </a:graphicData>
        </a:graphic>
      </p:graphicFrame>
      <p:cxnSp>
        <p:nvCxnSpPr>
          <p:cNvPr id="32" name="曲线连接符 31" title=""/>
          <p:cNvCxnSpPr/>
          <p:nvPr/>
        </p:nvCxnSpPr>
        <p:spPr>
          <a:xfrm rot="10800000">
            <a:off x="4749165" y="2249805"/>
            <a:ext cx="718820" cy="697230"/>
          </a:xfrm>
          <a:prstGeom prst="curvedConnector3">
            <a:avLst>
              <a:gd name="adj1" fmla="val 49912"/>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Object 639" title=""/>
          <p:cNvGraphicFramePr>
            <a:graphicFrameLocks noChangeAspect="1"/>
          </p:cNvGraphicFramePr>
          <p:nvPr/>
        </p:nvGraphicFramePr>
        <p:xfrm>
          <a:off x="5467985" y="2783840"/>
          <a:ext cx="3282950" cy="327025"/>
        </p:xfrm>
        <a:graphic>
          <a:graphicData uri="http://schemas.openxmlformats.org/presentationml/2006/ole">
            <mc:AlternateContent>
              <mc:Choice xmlns:v="urn:schemas-microsoft-com:vml" Requires="v">
                <p:oleObj spid="_x0000_s1050" r:id="rId9" imgW="2387600" imgH="241300" progId="Equation.DSMT4">
                  <p:embed/>
                </p:oleObj>
              </mc:Choice>
              <mc:Fallback>
                <p:oleObj r:id="rId9" imgW="2387600" imgH="241300" progId="Equation.DSMT4">
                  <p:embed/>
                  <p:pic>
                    <p:nvPicPr>
                      <p:cNvPr id="0" name="OLE substitute image"/>
                      <p:cNvPicPr/>
                      <p:nvPr/>
                    </p:nvPicPr>
                    <p:blipFill>
                      <a:blip r:embed="rId10"/>
                      <a:stretch>
                        <a:fillRect/>
                      </a:stretch>
                    </p:blipFill>
                    <p:spPr>
                      <a:xfrm>
                        <a:off x="5467985" y="2783840"/>
                        <a:ext cx="3282950" cy="327025"/>
                      </a:xfrm>
                      <a:prstGeom prst="rect">
                        <a:avLst/>
                      </a:prstGeom>
                      <a:noFill/>
                      <a:ln w="38100">
                        <a:noFill/>
                        <a:miter/>
                      </a:ln>
                    </p:spPr>
                  </p:pic>
                </p:oleObj>
              </mc:Fallback>
            </mc:AlternateContent>
          </a:graphicData>
        </a:graphic>
      </p:graphicFrame>
      <p:sp>
        <p:nvSpPr>
          <p:cNvPr id="34" name="文本框 33" title=""/>
          <p:cNvSpPr txBox="1"/>
          <p:nvPr/>
        </p:nvSpPr>
        <p:spPr>
          <a:xfrm>
            <a:off x="8206740" y="1442720"/>
            <a:ext cx="316865"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2</a:t>
            </a:r>
            <a:endParaRPr lang="en-US" altLang="zh-CN">
              <a:solidFill>
                <a:srgbClr val="FF0000"/>
              </a:solidFill>
              <a:latin typeface="微软雅黑" panose="020b0503020204020204" charset="-122"/>
              <a:ea typeface="微软雅黑" panose="020b0503020204020204" charset="-122"/>
            </a:endParaRPr>
          </a:p>
        </p:txBody>
      </p:sp>
      <p:sp>
        <p:nvSpPr>
          <p:cNvPr id="35" name="文本框 34" title=""/>
          <p:cNvSpPr txBox="1"/>
          <p:nvPr/>
        </p:nvSpPr>
        <p:spPr>
          <a:xfrm>
            <a:off x="5467985" y="1881505"/>
            <a:ext cx="64008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13.8</a:t>
            </a:r>
            <a:endParaRPr lang="en-US" altLang="zh-CN">
              <a:solidFill>
                <a:srgbClr val="FF0000"/>
              </a:solidFill>
              <a:latin typeface="微软雅黑" panose="020b0503020204020204" charset="-122"/>
              <a:ea typeface="微软雅黑" panose="020b0503020204020204" charset="-122"/>
            </a:endParaRPr>
          </a:p>
        </p:txBody>
      </p:sp>
      <p:sp>
        <p:nvSpPr>
          <p:cNvPr id="36" name="文本框 35" title=""/>
          <p:cNvSpPr txBox="1"/>
          <p:nvPr/>
        </p:nvSpPr>
        <p:spPr>
          <a:xfrm>
            <a:off x="207010" y="4475480"/>
            <a:ext cx="4227830" cy="368300"/>
          </a:xfrm>
          <a:prstGeom prst="rect">
            <a:avLst/>
          </a:prstGeom>
          <a:noFill/>
          <a:ln w="9525">
            <a:noFill/>
          </a:ln>
        </p:spPr>
        <p:txBody>
          <a:bodyPr wrap="square">
            <a:spAutoFit/>
          </a:bodyPr>
          <a:lstStyle/>
          <a:p>
            <a:pPr indent="0"/>
            <a:r>
              <a:rPr lang="zh-CN" b="0">
                <a:solidFill>
                  <a:srgbClr val="FF0000"/>
                </a:solidFill>
                <a:latin typeface="微软雅黑" panose="020b0503020204020204" charset="-122"/>
                <a:ea typeface="微软雅黑" panose="020b0503020204020204" charset="-122"/>
                <a:cs typeface="微软雅黑" panose="020b0503020204020204" charset="-122"/>
              </a:rPr>
              <a:t>（</a:t>
            </a:r>
            <a:r>
              <a:rPr lang="en-US" altLang="zh-CN" b="0">
                <a:solidFill>
                  <a:srgbClr val="FF0000"/>
                </a:solidFill>
                <a:latin typeface="微软雅黑" panose="020b0503020204020204" charset="-122"/>
                <a:ea typeface="微软雅黑" panose="020b0503020204020204" charset="-122"/>
                <a:cs typeface="微软雅黑" panose="020b0503020204020204" charset="-122"/>
              </a:rPr>
              <a:t>1</a:t>
            </a:r>
            <a:r>
              <a:rPr lang="zh-CN" altLang="en-US" b="0">
                <a:solidFill>
                  <a:srgbClr val="FF0000"/>
                </a:solidFill>
                <a:latin typeface="微软雅黑" panose="020b0503020204020204" charset="-122"/>
                <a:ea typeface="微软雅黑" panose="020b0503020204020204" charset="-122"/>
                <a:cs typeface="微软雅黑" panose="020b0503020204020204" charset="-122"/>
              </a:rPr>
              <a:t>）</a:t>
            </a:r>
            <a:r>
              <a:rPr lang="zh-CN" b="0">
                <a:solidFill>
                  <a:srgbClr val="FF0000"/>
                </a:solidFill>
                <a:latin typeface="微软雅黑" panose="020b0503020204020204" charset="-122"/>
                <a:ea typeface="微软雅黑" panose="020b0503020204020204" charset="-122"/>
                <a:cs typeface="微软雅黑" panose="020b0503020204020204" charset="-122"/>
              </a:rPr>
              <a:t>两次实验中液体的体积变化量为</a:t>
            </a:r>
            <a:endParaRPr lang="zh-CN" b="0">
              <a:solidFill>
                <a:srgbClr val="FF0000"/>
              </a:solidFill>
              <a:latin typeface="微软雅黑" panose="020b0503020204020204" charset="-122"/>
              <a:ea typeface="微软雅黑" panose="020b0503020204020204" charset="-122"/>
              <a:cs typeface="微软雅黑" panose="020b0503020204020204" charset="-122"/>
            </a:endParaRPr>
          </a:p>
        </p:txBody>
      </p:sp>
      <p:graphicFrame>
        <p:nvGraphicFramePr>
          <p:cNvPr id="10" name="Object 643" title=""/>
          <p:cNvGraphicFramePr>
            <a:graphicFrameLocks noChangeAspect="1"/>
          </p:cNvGraphicFramePr>
          <p:nvPr/>
        </p:nvGraphicFramePr>
        <p:xfrm>
          <a:off x="496570" y="4930775"/>
          <a:ext cx="3209290" cy="308610"/>
        </p:xfrm>
        <a:graphic>
          <a:graphicData uri="http://schemas.openxmlformats.org/presentationml/2006/ole">
            <mc:AlternateContent>
              <mc:Choice xmlns:v="urn:schemas-microsoft-com:vml" Requires="v">
                <p:oleObj spid="_x0000_s1051" r:id="rId11" imgW="2476500" imgH="241300" progId="Equation.DSMT4">
                  <p:embed/>
                </p:oleObj>
              </mc:Choice>
              <mc:Fallback>
                <p:oleObj r:id="rId11" imgW="2476500" imgH="241300" progId="Equation.DSMT4">
                  <p:embed/>
                  <p:pic>
                    <p:nvPicPr>
                      <p:cNvPr id="0" name="OLE substitute image"/>
                      <p:cNvPicPr/>
                      <p:nvPr/>
                    </p:nvPicPr>
                    <p:blipFill>
                      <a:blip r:embed="rId12"/>
                      <a:stretch>
                        <a:fillRect/>
                      </a:stretch>
                    </p:blipFill>
                    <p:spPr>
                      <a:xfrm>
                        <a:off x="496570" y="4930775"/>
                        <a:ext cx="3209290" cy="308610"/>
                      </a:xfrm>
                      <a:prstGeom prst="rect">
                        <a:avLst/>
                      </a:prstGeom>
                      <a:noFill/>
                      <a:ln w="38100">
                        <a:noFill/>
                        <a:miter/>
                      </a:ln>
                    </p:spPr>
                  </p:pic>
                </p:oleObj>
              </mc:Fallback>
            </mc:AlternateContent>
          </a:graphicData>
        </a:graphic>
      </p:graphicFrame>
      <p:sp>
        <p:nvSpPr>
          <p:cNvPr id="38" name="文本框 37" title=""/>
          <p:cNvSpPr txBox="1"/>
          <p:nvPr/>
        </p:nvSpPr>
        <p:spPr>
          <a:xfrm>
            <a:off x="207010" y="5263515"/>
            <a:ext cx="4159885" cy="368300"/>
          </a:xfrm>
          <a:prstGeom prst="rect">
            <a:avLst/>
          </a:prstGeom>
          <a:noFill/>
          <a:ln w="9525">
            <a:noFill/>
          </a:ln>
        </p:spPr>
        <p:txBody>
          <a:bodyPr wrap="square">
            <a:spAutoFit/>
          </a:bodyPr>
          <a:lstStyle/>
          <a:p>
            <a:pPr indent="0"/>
            <a:r>
              <a:rPr lang="zh-CN" b="0">
                <a:solidFill>
                  <a:srgbClr val="FF0000"/>
                </a:solidFill>
                <a:latin typeface="微软雅黑" panose="020b0503020204020204" charset="-122"/>
                <a:ea typeface="微软雅黑" panose="020b0503020204020204" charset="-122"/>
                <a:cs typeface="微软雅黑" panose="020b0503020204020204" charset="-122"/>
              </a:rPr>
              <a:t>（</a:t>
            </a:r>
            <a:r>
              <a:rPr lang="en-US" altLang="zh-CN" b="0">
                <a:solidFill>
                  <a:srgbClr val="FF0000"/>
                </a:solidFill>
                <a:latin typeface="微软雅黑" panose="020b0503020204020204" charset="-122"/>
                <a:ea typeface="微软雅黑" panose="020b0503020204020204" charset="-122"/>
                <a:cs typeface="微软雅黑" panose="020b0503020204020204" charset="-122"/>
              </a:rPr>
              <a:t>2</a:t>
            </a:r>
            <a:r>
              <a:rPr lang="zh-CN" altLang="en-US" b="0">
                <a:solidFill>
                  <a:srgbClr val="FF0000"/>
                </a:solidFill>
                <a:latin typeface="微软雅黑" panose="020b0503020204020204" charset="-122"/>
                <a:ea typeface="微软雅黑" panose="020b0503020204020204" charset="-122"/>
                <a:cs typeface="微软雅黑" panose="020b0503020204020204" charset="-122"/>
              </a:rPr>
              <a:t>）</a:t>
            </a:r>
            <a:r>
              <a:rPr lang="zh-CN" b="0">
                <a:solidFill>
                  <a:srgbClr val="FF0000"/>
                </a:solidFill>
                <a:latin typeface="微软雅黑" panose="020b0503020204020204" charset="-122"/>
                <a:ea typeface="微软雅黑" panose="020b0503020204020204" charset="-122"/>
                <a:cs typeface="微软雅黑" panose="020b0503020204020204" charset="-122"/>
              </a:rPr>
              <a:t>两次实验中液体质量的变化量为</a:t>
            </a:r>
            <a:endParaRPr lang="zh-CN" b="0">
              <a:solidFill>
                <a:srgbClr val="FF0000"/>
              </a:solidFill>
              <a:latin typeface="微软雅黑" panose="020b0503020204020204" charset="-122"/>
              <a:ea typeface="微软雅黑" panose="020b0503020204020204" charset="-122"/>
              <a:cs typeface="微软雅黑" panose="020b0503020204020204" charset="-122"/>
            </a:endParaRPr>
          </a:p>
        </p:txBody>
      </p:sp>
      <p:graphicFrame>
        <p:nvGraphicFramePr>
          <p:cNvPr id="11" name="Object 644" title=""/>
          <p:cNvGraphicFramePr>
            <a:graphicFrameLocks noChangeAspect="1"/>
          </p:cNvGraphicFramePr>
          <p:nvPr/>
        </p:nvGraphicFramePr>
        <p:xfrm>
          <a:off x="4180205" y="5302885"/>
          <a:ext cx="2593975" cy="289560"/>
        </p:xfrm>
        <a:graphic>
          <a:graphicData uri="http://schemas.openxmlformats.org/presentationml/2006/ole">
            <mc:AlternateContent>
              <mc:Choice xmlns:v="urn:schemas-microsoft-com:vml" Requires="v">
                <p:oleObj spid="_x0000_s1052" r:id="rId13" imgW="2044700" imgH="228600" progId="Equation.DSMT4">
                  <p:embed/>
                </p:oleObj>
              </mc:Choice>
              <mc:Fallback>
                <p:oleObj r:id="rId13" imgW="2044700" imgH="228600" progId="Equation.DSMT4">
                  <p:embed/>
                  <p:pic>
                    <p:nvPicPr>
                      <p:cNvPr id="0" name="OLE substitute image"/>
                      <p:cNvPicPr/>
                      <p:nvPr/>
                    </p:nvPicPr>
                    <p:blipFill>
                      <a:blip r:embed="rId14"/>
                      <a:stretch>
                        <a:fillRect/>
                      </a:stretch>
                    </p:blipFill>
                    <p:spPr>
                      <a:xfrm>
                        <a:off x="4180205" y="5302885"/>
                        <a:ext cx="2593975" cy="289560"/>
                      </a:xfrm>
                      <a:prstGeom prst="rect">
                        <a:avLst/>
                      </a:prstGeom>
                      <a:noFill/>
                      <a:ln w="38100">
                        <a:noFill/>
                        <a:miter/>
                      </a:ln>
                    </p:spPr>
                  </p:pic>
                </p:oleObj>
              </mc:Fallback>
            </mc:AlternateContent>
          </a:graphicData>
        </a:graphic>
      </p:graphicFrame>
      <p:sp>
        <p:nvSpPr>
          <p:cNvPr id="41" name="文本框 40" title=""/>
          <p:cNvSpPr txBox="1"/>
          <p:nvPr/>
        </p:nvSpPr>
        <p:spPr>
          <a:xfrm>
            <a:off x="6936740" y="5263515"/>
            <a:ext cx="2454275" cy="368300"/>
          </a:xfrm>
          <a:prstGeom prst="rect">
            <a:avLst/>
          </a:prstGeom>
          <a:noFill/>
          <a:ln w="9525">
            <a:noFill/>
          </a:ln>
        </p:spPr>
        <p:txBody>
          <a:bodyPr wrap="square">
            <a:spAutoFit/>
          </a:bodyPr>
          <a:lstStyle/>
          <a:p>
            <a:pPr indent="0"/>
            <a:r>
              <a:rPr lang="zh-CN" b="0">
                <a:solidFill>
                  <a:srgbClr val="FF0000"/>
                </a:solidFill>
                <a:latin typeface="微软雅黑" panose="020b0503020204020204" charset="-122"/>
                <a:ea typeface="微软雅黑" panose="020b0503020204020204" charset="-122"/>
                <a:cs typeface="微软雅黑" panose="020b0503020204020204" charset="-122"/>
              </a:rPr>
              <a:t>（</a:t>
            </a:r>
            <a:r>
              <a:rPr lang="en-US" altLang="zh-CN" b="0">
                <a:solidFill>
                  <a:srgbClr val="FF0000"/>
                </a:solidFill>
                <a:latin typeface="微软雅黑" panose="020b0503020204020204" charset="-122"/>
                <a:ea typeface="微软雅黑" panose="020b0503020204020204" charset="-122"/>
                <a:cs typeface="微软雅黑" panose="020b0503020204020204" charset="-122"/>
              </a:rPr>
              <a:t>3</a:t>
            </a:r>
            <a:r>
              <a:rPr lang="zh-CN" altLang="en-US" b="0">
                <a:solidFill>
                  <a:srgbClr val="FF0000"/>
                </a:solidFill>
                <a:latin typeface="微软雅黑" panose="020b0503020204020204" charset="-122"/>
                <a:ea typeface="微软雅黑" panose="020b0503020204020204" charset="-122"/>
                <a:cs typeface="微软雅黑" panose="020b0503020204020204" charset="-122"/>
              </a:rPr>
              <a:t>）</a:t>
            </a:r>
            <a:r>
              <a:rPr lang="zh-CN" b="0">
                <a:solidFill>
                  <a:srgbClr val="FF0000"/>
                </a:solidFill>
                <a:latin typeface="微软雅黑" panose="020b0503020204020204" charset="-122"/>
                <a:ea typeface="微软雅黑" panose="020b0503020204020204" charset="-122"/>
                <a:cs typeface="微软雅黑" panose="020b0503020204020204" charset="-122"/>
              </a:rPr>
              <a:t>该液体的密度为</a:t>
            </a:r>
            <a:endParaRPr lang="zh-CN" b="0">
              <a:solidFill>
                <a:srgbClr val="FF0000"/>
              </a:solidFill>
              <a:latin typeface="微软雅黑" panose="020b0503020204020204" charset="-122"/>
              <a:ea typeface="微软雅黑" panose="020b0503020204020204" charset="-122"/>
              <a:cs typeface="微软雅黑" panose="020b0503020204020204" charset="-122"/>
            </a:endParaRPr>
          </a:p>
        </p:txBody>
      </p:sp>
      <p:graphicFrame>
        <p:nvGraphicFramePr>
          <p:cNvPr id="14" name="Object 645" title=""/>
          <p:cNvGraphicFramePr>
            <a:graphicFrameLocks noChangeAspect="1"/>
          </p:cNvGraphicFramePr>
          <p:nvPr/>
        </p:nvGraphicFramePr>
        <p:xfrm>
          <a:off x="9390698" y="5242243"/>
          <a:ext cx="1628775" cy="390525"/>
        </p:xfrm>
        <a:graphic>
          <a:graphicData uri="http://schemas.openxmlformats.org/presentationml/2006/ole">
            <mc:AlternateContent>
              <mc:Choice xmlns:v="urn:schemas-microsoft-com:vml" Requires="v">
                <p:oleObj spid="_x0000_s1053" r:id="rId15" imgW="1625600" imgH="393700" progId="Equation.DSMT4">
                  <p:embed/>
                </p:oleObj>
              </mc:Choice>
              <mc:Fallback>
                <p:oleObj r:id="rId15" imgW="1625600" imgH="393700" progId="Equation.DSMT4">
                  <p:embed/>
                  <p:pic>
                    <p:nvPicPr>
                      <p:cNvPr id="0" name="OLE substitute image"/>
                      <p:cNvPicPr/>
                      <p:nvPr/>
                    </p:nvPicPr>
                    <p:blipFill>
                      <a:blip r:embed="rId16"/>
                      <a:stretch>
                        <a:fillRect/>
                      </a:stretch>
                    </p:blipFill>
                    <p:spPr>
                      <a:xfrm>
                        <a:off x="9390698" y="5242243"/>
                        <a:ext cx="1628775" cy="390525"/>
                      </a:xfrm>
                      <a:prstGeom prst="rect">
                        <a:avLst/>
                      </a:prstGeom>
                      <a:noFill/>
                      <a:ln w="38100">
                        <a:noFill/>
                        <a:miter/>
                      </a:ln>
                    </p:spPr>
                  </p:pic>
                </p:oleObj>
              </mc:Fallback>
            </mc:AlternateContent>
          </a:graphicData>
        </a:graphic>
      </p:graphicFrame>
      <p:sp>
        <p:nvSpPr>
          <p:cNvPr id="43" name="文本框 42" title=""/>
          <p:cNvSpPr txBox="1"/>
          <p:nvPr/>
        </p:nvSpPr>
        <p:spPr>
          <a:xfrm>
            <a:off x="207010" y="5717540"/>
            <a:ext cx="2240280" cy="368300"/>
          </a:xfrm>
          <a:prstGeom prst="rect">
            <a:avLst/>
          </a:prstGeom>
          <a:noFill/>
          <a:ln w="9525">
            <a:noFill/>
          </a:ln>
        </p:spPr>
        <p:txBody>
          <a:bodyPr wrap="square">
            <a:spAutoFit/>
          </a:bodyPr>
          <a:lstStyle/>
          <a:p>
            <a:pPr indent="0"/>
            <a:r>
              <a:rPr lang="zh-CN" b="0">
                <a:solidFill>
                  <a:srgbClr val="FF0000"/>
                </a:solidFill>
                <a:latin typeface="微软雅黑" panose="020b0503020204020204" charset="-122"/>
                <a:ea typeface="微软雅黑" panose="020b0503020204020204" charset="-122"/>
                <a:cs typeface="微软雅黑" panose="020b0503020204020204" charset="-122"/>
              </a:rPr>
              <a:t>（</a:t>
            </a:r>
            <a:r>
              <a:rPr lang="en-US" altLang="zh-CN" b="0">
                <a:solidFill>
                  <a:srgbClr val="FF0000"/>
                </a:solidFill>
                <a:latin typeface="微软雅黑" panose="020b0503020204020204" charset="-122"/>
                <a:ea typeface="微软雅黑" panose="020b0503020204020204" charset="-122"/>
                <a:cs typeface="微软雅黑" panose="020b0503020204020204" charset="-122"/>
              </a:rPr>
              <a:t>4</a:t>
            </a:r>
            <a:r>
              <a:rPr lang="zh-CN" altLang="en-US" b="0">
                <a:solidFill>
                  <a:srgbClr val="FF0000"/>
                </a:solidFill>
                <a:latin typeface="微软雅黑" panose="020b0503020204020204" charset="-122"/>
                <a:ea typeface="微软雅黑" panose="020b0503020204020204" charset="-122"/>
                <a:cs typeface="微软雅黑" panose="020b0503020204020204" charset="-122"/>
              </a:rPr>
              <a:t>）</a:t>
            </a:r>
            <a:r>
              <a:rPr lang="zh-CN" b="0">
                <a:solidFill>
                  <a:srgbClr val="FF0000"/>
                </a:solidFill>
                <a:latin typeface="微软雅黑" panose="020b0503020204020204" charset="-122"/>
                <a:ea typeface="微软雅黑" panose="020b0503020204020204" charset="-122"/>
                <a:cs typeface="微软雅黑" panose="020b0503020204020204" charset="-122"/>
              </a:rPr>
              <a:t>液体的质量为</a:t>
            </a:r>
            <a:endParaRPr lang="zh-CN" b="0">
              <a:solidFill>
                <a:srgbClr val="FF0000"/>
              </a:solidFill>
              <a:latin typeface="微软雅黑" panose="020b0503020204020204" charset="-122"/>
              <a:ea typeface="微软雅黑" panose="020b0503020204020204" charset="-122"/>
              <a:cs typeface="微软雅黑" panose="020b0503020204020204" charset="-122"/>
            </a:endParaRPr>
          </a:p>
        </p:txBody>
      </p:sp>
      <p:graphicFrame>
        <p:nvGraphicFramePr>
          <p:cNvPr id="15" name="Object 647" title=""/>
          <p:cNvGraphicFramePr>
            <a:graphicFrameLocks noChangeAspect="1"/>
          </p:cNvGraphicFramePr>
          <p:nvPr/>
        </p:nvGraphicFramePr>
        <p:xfrm>
          <a:off x="2411730" y="5764530"/>
          <a:ext cx="2525395" cy="297815"/>
        </p:xfrm>
        <a:graphic>
          <a:graphicData uri="http://schemas.openxmlformats.org/presentationml/2006/ole">
            <mc:AlternateContent>
              <mc:Choice xmlns:v="urn:schemas-microsoft-com:vml" Requires="v">
                <p:oleObj spid="_x0000_s1054" r:id="rId17" imgW="2019300" imgH="241300" progId="Equation.DSMT4">
                  <p:embed/>
                </p:oleObj>
              </mc:Choice>
              <mc:Fallback>
                <p:oleObj r:id="rId17" imgW="2019300" imgH="241300" progId="Equation.DSMT4">
                  <p:embed/>
                  <p:pic>
                    <p:nvPicPr>
                      <p:cNvPr id="0" name="OLE substitute image"/>
                      <p:cNvPicPr/>
                      <p:nvPr/>
                    </p:nvPicPr>
                    <p:blipFill>
                      <a:blip r:embed="rId18"/>
                      <a:stretch>
                        <a:fillRect/>
                      </a:stretch>
                    </p:blipFill>
                    <p:spPr>
                      <a:xfrm>
                        <a:off x="2411730" y="5764530"/>
                        <a:ext cx="2525395" cy="297815"/>
                      </a:xfrm>
                      <a:prstGeom prst="rect">
                        <a:avLst/>
                      </a:prstGeom>
                      <a:noFill/>
                      <a:ln w="38100">
                        <a:noFill/>
                        <a:miter/>
                      </a:ln>
                    </p:spPr>
                  </p:pic>
                </p:oleObj>
              </mc:Fallback>
            </mc:AlternateContent>
          </a:graphicData>
        </a:graphic>
      </p:graphicFrame>
      <p:sp>
        <p:nvSpPr>
          <p:cNvPr id="45" name="文本框 44" title=""/>
          <p:cNvSpPr txBox="1"/>
          <p:nvPr/>
        </p:nvSpPr>
        <p:spPr>
          <a:xfrm>
            <a:off x="207010" y="6234430"/>
            <a:ext cx="2129790" cy="368300"/>
          </a:xfrm>
          <a:prstGeom prst="rect">
            <a:avLst/>
          </a:prstGeom>
          <a:noFill/>
          <a:ln w="9525">
            <a:noFill/>
          </a:ln>
        </p:spPr>
        <p:txBody>
          <a:bodyPr wrap="square">
            <a:spAutoFit/>
          </a:bodyPr>
          <a:lstStyle/>
          <a:p>
            <a:pPr indent="0"/>
            <a:r>
              <a:rPr lang="zh-CN" b="0">
                <a:solidFill>
                  <a:srgbClr val="FF0000"/>
                </a:solidFill>
                <a:latin typeface="微软雅黑" panose="020b0503020204020204" charset="-122"/>
                <a:ea typeface="微软雅黑" panose="020b0503020204020204" charset="-122"/>
                <a:cs typeface="微软雅黑" panose="020b0503020204020204" charset="-122"/>
              </a:rPr>
              <a:t>（</a:t>
            </a:r>
            <a:r>
              <a:rPr lang="en-US" altLang="zh-CN" b="0">
                <a:solidFill>
                  <a:srgbClr val="FF0000"/>
                </a:solidFill>
                <a:latin typeface="微软雅黑" panose="020b0503020204020204" charset="-122"/>
                <a:ea typeface="微软雅黑" panose="020b0503020204020204" charset="-122"/>
                <a:cs typeface="微软雅黑" panose="020b0503020204020204" charset="-122"/>
              </a:rPr>
              <a:t>5</a:t>
            </a:r>
            <a:r>
              <a:rPr lang="zh-CN" altLang="en-US" b="0">
                <a:solidFill>
                  <a:srgbClr val="FF0000"/>
                </a:solidFill>
                <a:latin typeface="微软雅黑" panose="020b0503020204020204" charset="-122"/>
                <a:ea typeface="微软雅黑" panose="020b0503020204020204" charset="-122"/>
                <a:cs typeface="微软雅黑" panose="020b0503020204020204" charset="-122"/>
              </a:rPr>
              <a:t>）</a:t>
            </a:r>
            <a:r>
              <a:rPr lang="zh-CN" b="0">
                <a:solidFill>
                  <a:srgbClr val="FF0000"/>
                </a:solidFill>
                <a:latin typeface="微软雅黑" panose="020b0503020204020204" charset="-122"/>
                <a:ea typeface="微软雅黑" panose="020b0503020204020204" charset="-122"/>
                <a:cs typeface="微软雅黑" panose="020b0503020204020204" charset="-122"/>
              </a:rPr>
              <a:t>容器质量为</a:t>
            </a:r>
            <a:endParaRPr lang="zh-CN" b="0">
              <a:solidFill>
                <a:srgbClr val="FF0000"/>
              </a:solidFill>
              <a:latin typeface="微软雅黑" panose="020b0503020204020204" charset="-122"/>
              <a:ea typeface="微软雅黑" panose="020b0503020204020204" charset="-122"/>
              <a:cs typeface="微软雅黑" panose="020b0503020204020204" charset="-122"/>
            </a:endParaRPr>
          </a:p>
        </p:txBody>
      </p:sp>
      <p:graphicFrame>
        <p:nvGraphicFramePr>
          <p:cNvPr id="16" name="Object 650" title=""/>
          <p:cNvGraphicFramePr>
            <a:graphicFrameLocks noChangeAspect="1"/>
          </p:cNvGraphicFramePr>
          <p:nvPr/>
        </p:nvGraphicFramePr>
        <p:xfrm>
          <a:off x="2161540" y="6259195"/>
          <a:ext cx="2775585" cy="321310"/>
        </p:xfrm>
        <a:graphic>
          <a:graphicData uri="http://schemas.openxmlformats.org/presentationml/2006/ole">
            <mc:AlternateContent>
              <mc:Choice xmlns:v="urn:schemas-microsoft-com:vml" Requires="v">
                <p:oleObj spid="_x0000_s1055" r:id="rId19" imgW="2057400" imgH="241300" progId="Equation.DSMT4">
                  <p:embed/>
                </p:oleObj>
              </mc:Choice>
              <mc:Fallback>
                <p:oleObj r:id="rId19" imgW="2057400" imgH="241300" progId="Equation.DSMT4">
                  <p:embed/>
                  <p:pic>
                    <p:nvPicPr>
                      <p:cNvPr id="0" name="OLE substitute image"/>
                      <p:cNvPicPr/>
                      <p:nvPr/>
                    </p:nvPicPr>
                    <p:blipFill>
                      <a:blip r:embed="rId20"/>
                      <a:stretch>
                        <a:fillRect/>
                      </a:stretch>
                    </p:blipFill>
                    <p:spPr>
                      <a:xfrm>
                        <a:off x="2161540" y="6259195"/>
                        <a:ext cx="2775585" cy="321310"/>
                      </a:xfrm>
                      <a:prstGeom prst="rect">
                        <a:avLst/>
                      </a:prstGeom>
                      <a:noFill/>
                      <a:ln w="38100">
                        <a:noFill/>
                        <a:miter/>
                      </a:ln>
                    </p:spPr>
                  </p:pic>
                </p:oleObj>
              </mc:Fallback>
            </mc:AlternateContent>
          </a:graphicData>
        </a:graphic>
      </p:graphicFrame>
      <p:sp>
        <p:nvSpPr>
          <p:cNvPr id="47" name="文本框 46" title=""/>
          <p:cNvSpPr txBox="1"/>
          <p:nvPr/>
        </p:nvSpPr>
        <p:spPr>
          <a:xfrm>
            <a:off x="10702925" y="3590290"/>
            <a:ext cx="316865"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1</a:t>
            </a:r>
            <a:endParaRPr lang="en-US" altLang="zh-CN">
              <a:solidFill>
                <a:srgbClr val="FF0000"/>
              </a:solidFill>
              <a:latin typeface="微软雅黑" panose="020b0503020204020204" charset="-122"/>
              <a:ea typeface="微软雅黑" panose="020b0503020204020204" charset="-122"/>
            </a:endParaRPr>
          </a:p>
        </p:txBody>
      </p:sp>
      <p:sp>
        <p:nvSpPr>
          <p:cNvPr id="48" name="文本框 47" title=""/>
          <p:cNvSpPr txBox="1"/>
          <p:nvPr/>
        </p:nvSpPr>
        <p:spPr>
          <a:xfrm>
            <a:off x="1942465" y="4004310"/>
            <a:ext cx="45085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21</a:t>
            </a:r>
            <a:endParaRPr lang="en-US" altLang="zh-CN">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wipe(left)">
                                      <p:cBhvr>
                                        <p:cTn id="25" dur="500"/>
                                        <p:tgtEl>
                                          <p:spTgt spid="22">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left)">
                                      <p:cBhvr>
                                        <p:cTn id="58" dur="500"/>
                                        <p:tgtEl>
                                          <p:spTgt spid="2"/>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ipe(left)">
                                      <p:cBhvr>
                                        <p:cTn id="63" dur="500"/>
                                        <p:tgtEl>
                                          <p:spTgt spid="34"/>
                                        </p:tgtEl>
                                      </p:cBhvr>
                                    </p:animEffec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left)">
                                      <p:cBhvr>
                                        <p:cTn id="68" dur="500"/>
                                        <p:tgtEl>
                                          <p:spTgt spid="35"/>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wipe(left)">
                                      <p:cBhvr>
                                        <p:cTn id="73" dur="500"/>
                                        <p:tgtEl>
                                          <p:spTgt spid="36"/>
                                        </p:tgtEl>
                                      </p:cBhvr>
                                    </p:animEffect>
                                  </p:childTnLst>
                                </p:cTn>
                              </p:par>
                            </p:childTnLst>
                          </p:cTn>
                        </p:par>
                      </p:childTnLst>
                    </p:cTn>
                  </p:par>
                  <p:par>
                    <p:cTn id="74" fill="hold" nodeType="clickPar">
                      <p:stCondLst>
                        <p:cond delay="indefinite"/>
                        <p:cond evt="onBegin" delay="0">
                          <p:tn val="73"/>
                        </p:cond>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left)">
                                      <p:cBhvr>
                                        <p:cTn id="78" dur="500"/>
                                        <p:tgtEl>
                                          <p:spTgt spid="10"/>
                                        </p:tgtEl>
                                      </p:cBhvr>
                                    </p:animEffect>
                                  </p:childTnLst>
                                </p:cTn>
                              </p:par>
                            </p:childTnLst>
                          </p:cTn>
                        </p:par>
                      </p:childTnLst>
                    </p:cTn>
                  </p:par>
                  <p:par>
                    <p:cTn id="79" fill="hold" nodeType="clickPar">
                      <p:stCondLst>
                        <p:cond delay="indefinite"/>
                        <p:cond evt="onBegin" delay="0">
                          <p:tn val="78"/>
                        </p:cond>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wipe(left)">
                                      <p:cBhvr>
                                        <p:cTn id="83" dur="500"/>
                                        <p:tgtEl>
                                          <p:spTgt spid="38"/>
                                        </p:tgtEl>
                                      </p:cBhvr>
                                    </p:animEffect>
                                  </p:childTnLst>
                                </p:cTn>
                              </p:par>
                            </p:childTnLst>
                          </p:cTn>
                        </p:par>
                      </p:childTnLst>
                    </p:cTn>
                  </p:par>
                  <p:par>
                    <p:cTn id="84" fill="hold" nodeType="clickPar">
                      <p:stCondLst>
                        <p:cond delay="indefinite"/>
                        <p:cond evt="onBegin" delay="0">
                          <p:tn val="83"/>
                        </p:cond>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wipe(left)">
                                      <p:cBhvr>
                                        <p:cTn id="88" dur="500"/>
                                        <p:tgtEl>
                                          <p:spTgt spid="11"/>
                                        </p:tgtEl>
                                      </p:cBhvr>
                                    </p:animEffect>
                                  </p:childTnLst>
                                </p:cTn>
                              </p:par>
                            </p:childTnLst>
                          </p:cTn>
                        </p:par>
                      </p:childTnLst>
                    </p:cTn>
                  </p:par>
                  <p:par>
                    <p:cTn id="89" fill="hold" nodeType="clickPar">
                      <p:stCondLst>
                        <p:cond delay="indefinite"/>
                        <p:cond evt="onBegin" delay="0">
                          <p:tn val="88"/>
                        </p:cond>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wipe(left)">
                                      <p:cBhvr>
                                        <p:cTn id="93" dur="500"/>
                                        <p:tgtEl>
                                          <p:spTgt spid="41"/>
                                        </p:tgtEl>
                                      </p:cBhvr>
                                    </p:animEffect>
                                  </p:childTnLst>
                                </p:cTn>
                              </p:par>
                            </p:childTnLst>
                          </p:cTn>
                        </p:par>
                      </p:childTnLst>
                    </p:cTn>
                  </p:par>
                  <p:par>
                    <p:cTn id="94" fill="hold" nodeType="clickPar">
                      <p:stCondLst>
                        <p:cond delay="indefinite"/>
                        <p:cond evt="onBegin" delay="0">
                          <p:tn val="93"/>
                        </p:cond>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wipe(left)">
                                      <p:cBhvr>
                                        <p:cTn id="98" dur="500"/>
                                        <p:tgtEl>
                                          <p:spTgt spid="14"/>
                                        </p:tgtEl>
                                      </p:cBhvr>
                                    </p:animEffect>
                                  </p:childTnLst>
                                </p:cTn>
                              </p:par>
                            </p:childTnLst>
                          </p:cTn>
                        </p:par>
                      </p:childTnLst>
                    </p:cTn>
                  </p:par>
                  <p:par>
                    <p:cTn id="99" fill="hold" nodeType="clickPar">
                      <p:stCondLst>
                        <p:cond delay="indefinite"/>
                        <p:cond evt="onBegin" delay="0">
                          <p:tn val="98"/>
                        </p:cond>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43"/>
                                        </p:tgtEl>
                                        <p:attrNameLst>
                                          <p:attrName>style.visibility</p:attrName>
                                        </p:attrNameLst>
                                      </p:cBhvr>
                                      <p:to>
                                        <p:strVal val="visible"/>
                                      </p:to>
                                    </p:set>
                                    <p:animEffect transition="in" filter="wipe(left)">
                                      <p:cBhvr>
                                        <p:cTn id="103" dur="500"/>
                                        <p:tgtEl>
                                          <p:spTgt spid="43"/>
                                        </p:tgtEl>
                                      </p:cBhvr>
                                    </p:animEffect>
                                  </p:childTnLst>
                                </p:cTn>
                              </p:par>
                            </p:childTnLst>
                          </p:cTn>
                        </p:par>
                      </p:childTnLst>
                    </p:cTn>
                  </p:par>
                  <p:par>
                    <p:cTn id="104" fill="hold" nodeType="clickPar">
                      <p:stCondLst>
                        <p:cond delay="indefinite"/>
                        <p:cond evt="onBegin" delay="0">
                          <p:tn val="103"/>
                        </p:cond>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wipe(left)">
                                      <p:cBhvr>
                                        <p:cTn id="108" dur="500"/>
                                        <p:tgtEl>
                                          <p:spTgt spid="15"/>
                                        </p:tgtEl>
                                      </p:cBhvr>
                                    </p:animEffect>
                                  </p:childTnLst>
                                </p:cTn>
                              </p:par>
                            </p:childTnLst>
                          </p:cTn>
                        </p:par>
                      </p:childTnLst>
                    </p:cTn>
                  </p:par>
                  <p:par>
                    <p:cTn id="109" fill="hold" nodeType="clickPar">
                      <p:stCondLst>
                        <p:cond delay="indefinite"/>
                        <p:cond evt="onBegin" delay="0">
                          <p:tn val="108"/>
                        </p:cond>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45"/>
                                        </p:tgtEl>
                                        <p:attrNameLst>
                                          <p:attrName>style.visibility</p:attrName>
                                        </p:attrNameLst>
                                      </p:cBhvr>
                                      <p:to>
                                        <p:strVal val="visible"/>
                                      </p:to>
                                    </p:set>
                                    <p:animEffect transition="in" filter="wipe(left)">
                                      <p:cBhvr>
                                        <p:cTn id="113" dur="500"/>
                                        <p:tgtEl>
                                          <p:spTgt spid="45"/>
                                        </p:tgtEl>
                                      </p:cBhvr>
                                    </p:animEffect>
                                  </p:childTnLst>
                                </p:cTn>
                              </p:par>
                            </p:childTnLst>
                          </p:cTn>
                        </p:par>
                      </p:childTnLst>
                    </p:cTn>
                  </p:par>
                  <p:par>
                    <p:cTn id="114" fill="hold" nodeType="clickPar">
                      <p:stCondLst>
                        <p:cond delay="indefinite"/>
                        <p:cond evt="onBegin" delay="0">
                          <p:tn val="113"/>
                        </p:cond>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wipe(left)">
                                      <p:cBhvr>
                                        <p:cTn id="118" dur="500"/>
                                        <p:tgtEl>
                                          <p:spTgt spid="16"/>
                                        </p:tgtEl>
                                      </p:cBhvr>
                                    </p:animEffect>
                                  </p:childTnLst>
                                </p:cTn>
                              </p:par>
                            </p:childTnLst>
                          </p:cTn>
                        </p:par>
                      </p:childTnLst>
                    </p:cTn>
                  </p:par>
                  <p:par>
                    <p:cTn id="119" fill="hold" nodeType="clickPar">
                      <p:stCondLst>
                        <p:cond delay="indefinite"/>
                        <p:cond evt="onBegin" delay="0">
                          <p:tn val="118"/>
                        </p:cond>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animEffect transition="in" filter="wipe(left)">
                                      <p:cBhvr>
                                        <p:cTn id="123" dur="500"/>
                                        <p:tgtEl>
                                          <p:spTgt spid="47"/>
                                        </p:tgtEl>
                                      </p:cBhvr>
                                    </p:animEffect>
                                  </p:childTnLst>
                                </p:cTn>
                              </p:par>
                            </p:childTnLst>
                          </p:cTn>
                        </p:par>
                      </p:childTnLst>
                    </p:cTn>
                  </p:par>
                  <p:par>
                    <p:cTn id="124" fill="hold" nodeType="clickPar">
                      <p:stCondLst>
                        <p:cond delay="indefinite"/>
                        <p:cond evt="onBegin" delay="0">
                          <p:tn val="123"/>
                        </p:cond>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48"/>
                                        </p:tgtEl>
                                        <p:attrNameLst>
                                          <p:attrName>style.visibility</p:attrName>
                                        </p:attrNameLst>
                                      </p:cBhvr>
                                      <p:to>
                                        <p:strVal val="visible"/>
                                      </p:to>
                                    </p:set>
                                    <p:animEffect transition="in" filter="wipe(left)">
                                      <p:cBhvr>
                                        <p:cTn id="1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9" grpId="0" animBg="1"/>
      <p:bldP spid="34" grpId="0"/>
      <p:bldP spid="35" grpId="0"/>
      <p:bldP spid="36" grpId="0"/>
      <p:bldP spid="38" grpId="0"/>
      <p:bldP spid="41" grpId="0"/>
      <p:bldP spid="43" grpId="0"/>
      <p:bldP spid="45" grpId="0"/>
      <p:bldP spid="47" grpId="0"/>
      <p:bldP spid="48" grpId="0"/>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03</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测量物质的密度</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535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一、测固体和液体的密度</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4" name="文本框 103" title=""/>
          <p:cNvSpPr txBox="1"/>
          <p:nvPr/>
        </p:nvSpPr>
        <p:spPr>
          <a:xfrm>
            <a:off x="292735" y="1201420"/>
            <a:ext cx="3048635" cy="506730"/>
          </a:xfrm>
          <a:prstGeom prst="rect">
            <a:avLst/>
          </a:prstGeom>
          <a:noFill/>
          <a:ln w="9525">
            <a:noFill/>
          </a:ln>
        </p:spPr>
        <p:txBody>
          <a:bodyPr wrap="square">
            <a:spAutoFit/>
          </a:bodyPr>
          <a:lstStyle/>
          <a:p>
            <a:pPr indent="0" fontAlgn="auto">
              <a:lnSpc>
                <a:spcPct val="150000"/>
              </a:lnSpc>
            </a:pP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1</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差量法</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测液体的密度</a:t>
            </a:r>
            <a:endParaRPr>
              <a:latin typeface="微软雅黑" panose="020b0503020204020204" charset="-122"/>
              <a:ea typeface="微软雅黑" panose="020b0503020204020204" charset="-122"/>
              <a:cs typeface="微软雅黑" panose="020b0503020204020204" charset="-122"/>
            </a:endParaRPr>
          </a:p>
        </p:txBody>
      </p:sp>
      <p:pic>
        <p:nvPicPr>
          <p:cNvPr id="6" name="图片 -2147481965" title=""/>
          <p:cNvPicPr>
            <a:picLocks noChangeAspect="1"/>
          </p:cNvPicPr>
          <p:nvPr/>
        </p:nvPicPr>
        <p:blipFill>
          <a:blip r:embed="rId3"/>
          <a:stretch>
            <a:fillRect/>
          </a:stretch>
        </p:blipFill>
        <p:spPr>
          <a:xfrm>
            <a:off x="3341370" y="1708150"/>
            <a:ext cx="6042660" cy="2656840"/>
          </a:xfrm>
          <a:prstGeom prst="rect">
            <a:avLst/>
          </a:prstGeom>
          <a:noFill/>
          <a:ln w="9525">
            <a:noFill/>
          </a:ln>
        </p:spPr>
      </p:pic>
      <p:sp>
        <p:nvSpPr>
          <p:cNvPr id="20" name="矩形标注 19" title=""/>
          <p:cNvSpPr/>
          <p:nvPr/>
        </p:nvSpPr>
        <p:spPr>
          <a:xfrm>
            <a:off x="292735" y="2117725"/>
            <a:ext cx="2807970" cy="1680210"/>
          </a:xfrm>
          <a:prstGeom prst="wedgeRectCallout">
            <a:avLst>
              <a:gd name="adj1" fmla="val 61691"/>
              <a:gd name="adj2" fmla="val -657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a:t>
            </a:r>
            <a:r>
              <a:rPr>
                <a:latin typeface="微软雅黑" panose="020b0503020204020204" charset="-122"/>
                <a:ea typeface="微软雅黑" panose="020b0503020204020204" charset="-122"/>
                <a:cs typeface="微软雅黑" panose="020b0503020204020204" charset="-122"/>
              </a:rPr>
              <a:t>将适量的液体倒入烧杯中，用天平测出液体和烧杯的总质量m</a:t>
            </a:r>
            <a:r>
              <a:rPr baseline="-25000">
                <a:latin typeface="微软雅黑" panose="020b0503020204020204" charset="-122"/>
                <a:ea typeface="微软雅黑" panose="020b0503020204020204" charset="-122"/>
                <a:cs typeface="微软雅黑" panose="020b0503020204020204" charset="-122"/>
              </a:rPr>
              <a:t>1</a:t>
            </a:r>
            <a:endParaRPr baseline="-25000">
              <a:latin typeface="微软雅黑" panose="020b0503020204020204" charset="-122"/>
              <a:ea typeface="微软雅黑" panose="020b0503020204020204" charset="-122"/>
              <a:cs typeface="微软雅黑" panose="020b0503020204020204" charset="-122"/>
            </a:endParaRPr>
          </a:p>
        </p:txBody>
      </p:sp>
      <p:sp>
        <p:nvSpPr>
          <p:cNvPr id="13" name="矩形标注 12" title=""/>
          <p:cNvSpPr/>
          <p:nvPr/>
        </p:nvSpPr>
        <p:spPr>
          <a:xfrm>
            <a:off x="4236720" y="4619625"/>
            <a:ext cx="5086985" cy="935355"/>
          </a:xfrm>
          <a:prstGeom prst="wedgeRectCallout">
            <a:avLst>
              <a:gd name="adj1" fmla="val -16046"/>
              <a:gd name="adj2" fmla="val -106958"/>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a:solidFill>
                  <a:schemeClr val="bg1"/>
                </a:solidFill>
                <a:latin typeface="微软雅黑" panose="020b0503020204020204" charset="-122"/>
                <a:ea typeface="微软雅黑" panose="020b0503020204020204" charset="-122"/>
                <a:cs typeface="微软雅黑" panose="020b0503020204020204" charset="-122"/>
                <a:sym typeface="+mn-ea"/>
              </a:rPr>
              <a:t>（</a:t>
            </a:r>
            <a:r>
              <a:rPr lang="en-US" altLang="zh-CN">
                <a:solidFill>
                  <a:schemeClr val="bg1"/>
                </a:solidFill>
                <a:latin typeface="微软雅黑" panose="020b0503020204020204" charset="-122"/>
                <a:ea typeface="微软雅黑" panose="020b0503020204020204" charset="-122"/>
                <a:cs typeface="微软雅黑" panose="020b0503020204020204" charset="-122"/>
                <a:sym typeface="+mn-ea"/>
              </a:rPr>
              <a:t>2</a:t>
            </a:r>
            <a:r>
              <a:rPr lang="zh-CN" altLang="en-US">
                <a:solidFill>
                  <a:schemeClr val="bg1"/>
                </a:solidFill>
                <a:latin typeface="微软雅黑" panose="020b0503020204020204" charset="-122"/>
                <a:ea typeface="微软雅黑" panose="020b0503020204020204" charset="-122"/>
                <a:cs typeface="微软雅黑" panose="020b0503020204020204" charset="-122"/>
                <a:sym typeface="+mn-ea"/>
              </a:rPr>
              <a:t>）将烧杯中的液体倒入量筒中一部分，读出量筒中液体的体积V</a:t>
            </a:r>
            <a:endParaRPr lang="zh-CN" altLang="en-US">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4" name="矩形标注 13" title=""/>
          <p:cNvSpPr/>
          <p:nvPr/>
        </p:nvSpPr>
        <p:spPr>
          <a:xfrm>
            <a:off x="9685655" y="2117725"/>
            <a:ext cx="2440305" cy="926465"/>
          </a:xfrm>
          <a:prstGeom prst="wedgeRectCallout">
            <a:avLst>
              <a:gd name="adj1" fmla="val -61007"/>
              <a:gd name="adj2" fmla="val 38074"/>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a:solidFill>
                  <a:schemeClr val="bg1"/>
                </a:solidFill>
                <a:latin typeface="微软雅黑" panose="020b0503020204020204" charset="-122"/>
                <a:ea typeface="微软雅黑" panose="020b0503020204020204" charset="-122"/>
                <a:sym typeface="+mn-ea"/>
              </a:rPr>
              <a:t>（</a:t>
            </a:r>
            <a:r>
              <a:rPr lang="en-US" altLang="zh-CN">
                <a:solidFill>
                  <a:schemeClr val="bg1"/>
                </a:solidFill>
                <a:latin typeface="微软雅黑" panose="020b0503020204020204" charset="-122"/>
                <a:ea typeface="微软雅黑" panose="020b0503020204020204" charset="-122"/>
                <a:sym typeface="+mn-ea"/>
              </a:rPr>
              <a:t>3</a:t>
            </a:r>
            <a:r>
              <a:rPr lang="zh-CN" altLang="en-US">
                <a:solidFill>
                  <a:schemeClr val="bg1"/>
                </a:solidFill>
                <a:latin typeface="微软雅黑" panose="020b0503020204020204" charset="-122"/>
                <a:ea typeface="微软雅黑" panose="020b0503020204020204" charset="-122"/>
                <a:sym typeface="+mn-ea"/>
              </a:rPr>
              <a:t>）用天平测出烧杯和剩余液体的质量m</a:t>
            </a:r>
            <a:r>
              <a:rPr lang="zh-CN" altLang="en-US" baseline="-25000">
                <a:solidFill>
                  <a:schemeClr val="bg1"/>
                </a:solidFill>
                <a:latin typeface="微软雅黑" panose="020b0503020204020204" charset="-122"/>
                <a:ea typeface="微软雅黑" panose="020b0503020204020204" charset="-122"/>
                <a:sym typeface="+mn-ea"/>
              </a:rPr>
              <a:t>2</a:t>
            </a:r>
            <a:endParaRPr lang="zh-CN" altLang="en-US">
              <a:solidFill>
                <a:schemeClr val="bg1"/>
              </a:solidFill>
              <a:latin typeface="微软雅黑" panose="020b0503020204020204" charset="-122"/>
              <a:ea typeface="微软雅黑" panose="020b0503020204020204" charset="-122"/>
              <a:sym typeface="+mn-ea"/>
            </a:endParaRPr>
          </a:p>
        </p:txBody>
      </p:sp>
      <p:sp>
        <p:nvSpPr>
          <p:cNvPr id="26" name="文本框 25" title=""/>
          <p:cNvSpPr txBox="1"/>
          <p:nvPr/>
        </p:nvSpPr>
        <p:spPr>
          <a:xfrm>
            <a:off x="292735" y="5725795"/>
            <a:ext cx="2011680" cy="368300"/>
          </a:xfrm>
          <a:prstGeom prst="rect">
            <a:avLst/>
          </a:prstGeom>
          <a:noFill/>
          <a:ln w="12700">
            <a:solidFill>
              <a:schemeClr val="accent5">
                <a:lumMod val="75000"/>
              </a:schemeClr>
            </a:solidFill>
          </a:ln>
        </p:spPr>
        <p:txBody>
          <a:bodyPr wrap="none" rtlCol="0">
            <a:spAutoFit/>
          </a:bodyPr>
          <a:lstStyle/>
          <a:p>
            <a:r>
              <a:rPr>
                <a:solidFill>
                  <a:srgbClr val="C00000"/>
                </a:solidFill>
                <a:latin typeface="微软雅黑" panose="020b0503020204020204" charset="-122"/>
                <a:ea typeface="微软雅黑" panose="020b0503020204020204" charset="-122"/>
              </a:rPr>
              <a:t>待测液体的密度为</a:t>
            </a:r>
            <a:endParaRPr>
              <a:solidFill>
                <a:srgbClr val="C00000"/>
              </a:solidFill>
              <a:latin typeface="微软雅黑" panose="020b0503020204020204" charset="-122"/>
              <a:ea typeface="微软雅黑" panose="020b0503020204020204" charset="-122"/>
            </a:endParaRPr>
          </a:p>
        </p:txBody>
      </p:sp>
      <p:graphicFrame>
        <p:nvGraphicFramePr>
          <p:cNvPr id="7" name="Object 661" title=""/>
          <p:cNvGraphicFramePr>
            <a:graphicFrameLocks noChangeAspect="1"/>
          </p:cNvGraphicFramePr>
          <p:nvPr/>
        </p:nvGraphicFramePr>
        <p:xfrm>
          <a:off x="2416175" y="5651500"/>
          <a:ext cx="996315" cy="516890"/>
        </p:xfrm>
        <a:graphic>
          <a:graphicData uri="http://schemas.openxmlformats.org/presentationml/2006/ole">
            <mc:AlternateContent>
              <mc:Choice xmlns:v="urn:schemas-microsoft-com:vml" Requires="v">
                <p:oleObj spid="_x0000_s1056" r:id="rId4" imgW="685800" imgH="355600" progId="Equation.KSEE3">
                  <p:embed/>
                </p:oleObj>
              </mc:Choice>
              <mc:Fallback>
                <p:oleObj r:id="rId4" imgW="685800" imgH="355600" progId="Equation.KSEE3">
                  <p:embed/>
                  <p:pic>
                    <p:nvPicPr>
                      <p:cNvPr id="0" name="OLE substitute image"/>
                      <p:cNvPicPr/>
                      <p:nvPr/>
                    </p:nvPicPr>
                    <p:blipFill>
                      <a:blip r:embed="rId5"/>
                      <a:stretch>
                        <a:fillRect/>
                      </a:stretch>
                    </p:blipFill>
                    <p:spPr>
                      <a:xfrm>
                        <a:off x="2416175" y="5651500"/>
                        <a:ext cx="996315" cy="516890"/>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wipe(left)">
                                      <p:cBhvr>
                                        <p:cTn id="18" dur="500"/>
                                        <p:tgtEl>
                                          <p:spTgt spid="104"/>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right)">
                                      <p:cBhvr>
                                        <p:cTn id="38" dur="500"/>
                                        <p:tgtEl>
                                          <p:spTgt spid="1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4" grpId="0"/>
      <p:bldP spid="20" grpId="0" animBg="1"/>
      <p:bldP spid="13" grpId="0" animBg="1"/>
      <p:bldP spid="14" grpId="0" animBg="1"/>
      <p:bldP spid="26" grpId="0" animBg="1"/>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9284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535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一、测固体和液体的密度</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4" name="文本框 103" title=""/>
          <p:cNvSpPr txBox="1"/>
          <p:nvPr/>
        </p:nvSpPr>
        <p:spPr>
          <a:xfrm>
            <a:off x="292735" y="1201420"/>
            <a:ext cx="3048635" cy="506730"/>
          </a:xfrm>
          <a:prstGeom prst="rect">
            <a:avLst/>
          </a:prstGeom>
          <a:noFill/>
          <a:ln w="9525">
            <a:noFill/>
          </a:ln>
        </p:spPr>
        <p:txBody>
          <a:bodyPr wrap="square">
            <a:spAutoFit/>
          </a:bodyPr>
          <a:lstStyle/>
          <a:p>
            <a:pPr indent="0" fontAlgn="auto">
              <a:lnSpc>
                <a:spcPct val="150000"/>
              </a:lnSpc>
            </a:pP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差量法</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测液体的密度</a:t>
            </a:r>
            <a:endParaRPr>
              <a:latin typeface="微软雅黑" panose="020b0503020204020204" charset="-122"/>
              <a:ea typeface="微软雅黑" panose="020b0503020204020204" charset="-122"/>
              <a:cs typeface="微软雅黑" panose="020b0503020204020204" charset="-122"/>
            </a:endParaRPr>
          </a:p>
        </p:txBody>
      </p:sp>
      <p:sp>
        <p:nvSpPr>
          <p:cNvPr id="20" name="矩形标注 19" title=""/>
          <p:cNvSpPr/>
          <p:nvPr/>
        </p:nvSpPr>
        <p:spPr>
          <a:xfrm>
            <a:off x="292735" y="2117725"/>
            <a:ext cx="3202940" cy="1203325"/>
          </a:xfrm>
          <a:prstGeom prst="wedgeRectCallout">
            <a:avLst>
              <a:gd name="adj1" fmla="val 66435"/>
              <a:gd name="adj2" fmla="val -6569"/>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a:t>
            </a:r>
            <a:r>
              <a:rPr>
                <a:latin typeface="微软雅黑" panose="020b0503020204020204" charset="-122"/>
                <a:ea typeface="微软雅黑" panose="020b0503020204020204" charset="-122"/>
                <a:cs typeface="微软雅黑" panose="020b0503020204020204" charset="-122"/>
              </a:rPr>
              <a:t>用天平测出固体的质量m</a:t>
            </a:r>
            <a:endParaRPr>
              <a:latin typeface="微软雅黑" panose="020b0503020204020204" charset="-122"/>
              <a:ea typeface="微软雅黑" panose="020b0503020204020204" charset="-122"/>
              <a:cs typeface="微软雅黑" panose="020b0503020204020204" charset="-122"/>
            </a:endParaRPr>
          </a:p>
        </p:txBody>
      </p:sp>
      <p:sp>
        <p:nvSpPr>
          <p:cNvPr id="13" name="矩形标注 12" title=""/>
          <p:cNvSpPr/>
          <p:nvPr/>
        </p:nvSpPr>
        <p:spPr>
          <a:xfrm>
            <a:off x="4055745" y="1036320"/>
            <a:ext cx="5086985" cy="671830"/>
          </a:xfrm>
          <a:prstGeom prst="wedgeRectCallout">
            <a:avLst>
              <a:gd name="adj1" fmla="val 8869"/>
              <a:gd name="adj2" fmla="val 92344"/>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a:solidFill>
                  <a:schemeClr val="bg1"/>
                </a:solidFill>
                <a:latin typeface="微软雅黑" panose="020b0503020204020204" charset="-122"/>
                <a:ea typeface="微软雅黑" panose="020b0503020204020204" charset="-122"/>
                <a:cs typeface="微软雅黑" panose="020b0503020204020204" charset="-122"/>
                <a:sym typeface="+mn-ea"/>
              </a:rPr>
              <a:t>（</a:t>
            </a:r>
            <a:r>
              <a:rPr lang="en-US" altLang="zh-CN">
                <a:solidFill>
                  <a:schemeClr val="bg1"/>
                </a:solidFill>
                <a:latin typeface="微软雅黑" panose="020b0503020204020204" charset="-122"/>
                <a:ea typeface="微软雅黑" panose="020b0503020204020204" charset="-122"/>
                <a:cs typeface="微软雅黑" panose="020b0503020204020204" charset="-122"/>
                <a:sym typeface="+mn-ea"/>
              </a:rPr>
              <a:t>2</a:t>
            </a:r>
            <a:r>
              <a:rPr lang="zh-CN" altLang="en-US">
                <a:solidFill>
                  <a:schemeClr val="bg1"/>
                </a:solidFill>
                <a:latin typeface="微软雅黑" panose="020b0503020204020204" charset="-122"/>
                <a:ea typeface="微软雅黑" panose="020b0503020204020204" charset="-122"/>
                <a:cs typeface="微软雅黑" panose="020b0503020204020204" charset="-122"/>
                <a:sym typeface="+mn-ea"/>
              </a:rPr>
              <a:t>）在量筒中倒入适量的水，读出水的体积V</a:t>
            </a:r>
            <a:r>
              <a:rPr lang="zh-CN" altLang="en-US" baseline="-25000">
                <a:solidFill>
                  <a:schemeClr val="bg1"/>
                </a:solidFill>
                <a:latin typeface="微软雅黑" panose="020b0503020204020204" charset="-122"/>
                <a:ea typeface="微软雅黑" panose="020b0503020204020204" charset="-122"/>
                <a:cs typeface="微软雅黑" panose="020b0503020204020204" charset="-122"/>
                <a:sym typeface="+mn-ea"/>
              </a:rPr>
              <a:t>1</a:t>
            </a:r>
            <a:endParaRPr lang="zh-CN" altLang="en-US" baseline="-2500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6" name="文本框 25" title=""/>
          <p:cNvSpPr txBox="1"/>
          <p:nvPr/>
        </p:nvSpPr>
        <p:spPr>
          <a:xfrm>
            <a:off x="292735" y="4326255"/>
            <a:ext cx="2011680" cy="368300"/>
          </a:xfrm>
          <a:prstGeom prst="rect">
            <a:avLst/>
          </a:prstGeom>
          <a:noFill/>
          <a:ln w="12700">
            <a:solidFill>
              <a:schemeClr val="accent5">
                <a:lumMod val="75000"/>
              </a:schemeClr>
            </a:solidFill>
          </a:ln>
        </p:spPr>
        <p:txBody>
          <a:bodyPr wrap="none" rtlCol="0">
            <a:spAutoFit/>
          </a:bodyPr>
          <a:lstStyle/>
          <a:p>
            <a:r>
              <a:rPr>
                <a:solidFill>
                  <a:srgbClr val="C00000"/>
                </a:solidFill>
                <a:latin typeface="微软雅黑" panose="020b0503020204020204" charset="-122"/>
                <a:ea typeface="微软雅黑" panose="020b0503020204020204" charset="-122"/>
              </a:rPr>
              <a:t>待测固体的密度为</a:t>
            </a:r>
            <a:endParaRPr>
              <a:solidFill>
                <a:srgbClr val="C00000"/>
              </a:solidFill>
              <a:latin typeface="微软雅黑" panose="020b0503020204020204" charset="-122"/>
              <a:ea typeface="微软雅黑" panose="020b0503020204020204" charset="-122"/>
            </a:endParaRPr>
          </a:p>
        </p:txBody>
      </p:sp>
      <p:pic>
        <p:nvPicPr>
          <p:cNvPr id="1073742959" name="图片 1073742958" title=""/>
          <p:cNvPicPr>
            <a:picLocks noChangeAspect="1"/>
          </p:cNvPicPr>
          <p:nvPr/>
        </p:nvPicPr>
        <p:blipFill>
          <a:blip r:embed="rId3"/>
          <a:stretch>
            <a:fillRect/>
          </a:stretch>
        </p:blipFill>
        <p:spPr>
          <a:xfrm rot="-5400000">
            <a:off x="5137785" y="625475"/>
            <a:ext cx="2363470" cy="4528185"/>
          </a:xfrm>
          <a:prstGeom prst="rect">
            <a:avLst/>
          </a:prstGeom>
          <a:noFill/>
          <a:ln w="9525">
            <a:noFill/>
          </a:ln>
        </p:spPr>
      </p:pic>
      <p:sp>
        <p:nvSpPr>
          <p:cNvPr id="14" name="矩形标注 13" title=""/>
          <p:cNvSpPr/>
          <p:nvPr/>
        </p:nvSpPr>
        <p:spPr>
          <a:xfrm>
            <a:off x="8824595" y="2117725"/>
            <a:ext cx="3201035" cy="1433830"/>
          </a:xfrm>
          <a:prstGeom prst="wedgeRectCallout">
            <a:avLst>
              <a:gd name="adj1" fmla="val -61007"/>
              <a:gd name="adj2" fmla="val 38074"/>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a:solidFill>
                  <a:schemeClr val="bg1"/>
                </a:solidFill>
                <a:latin typeface="微软雅黑" panose="020b0503020204020204" charset="-122"/>
                <a:ea typeface="微软雅黑" panose="020b0503020204020204" charset="-122"/>
                <a:sym typeface="+mn-ea"/>
              </a:rPr>
              <a:t>（</a:t>
            </a:r>
            <a:r>
              <a:rPr lang="en-US" altLang="zh-CN">
                <a:solidFill>
                  <a:schemeClr val="bg1"/>
                </a:solidFill>
                <a:latin typeface="微软雅黑" panose="020b0503020204020204" charset="-122"/>
                <a:ea typeface="微软雅黑" panose="020b0503020204020204" charset="-122"/>
                <a:sym typeface="+mn-ea"/>
              </a:rPr>
              <a:t>3</a:t>
            </a:r>
            <a:r>
              <a:rPr lang="zh-CN" altLang="en-US">
                <a:solidFill>
                  <a:schemeClr val="bg1"/>
                </a:solidFill>
                <a:latin typeface="微软雅黑" panose="020b0503020204020204" charset="-122"/>
                <a:ea typeface="微软雅黑" panose="020b0503020204020204" charset="-122"/>
                <a:sym typeface="+mn-ea"/>
              </a:rPr>
              <a:t>）将待测固体用细线拴住浸没在量筒内的水中，读出固体和水的总体积V</a:t>
            </a:r>
            <a:r>
              <a:rPr lang="zh-CN" altLang="en-US" baseline="-25000">
                <a:solidFill>
                  <a:schemeClr val="bg1"/>
                </a:solidFill>
                <a:latin typeface="微软雅黑" panose="020b0503020204020204" charset="-122"/>
                <a:ea typeface="微软雅黑" panose="020b0503020204020204" charset="-122"/>
                <a:sym typeface="+mn-ea"/>
              </a:rPr>
              <a:t>2</a:t>
            </a:r>
            <a:endParaRPr lang="zh-CN" altLang="en-US" baseline="-25000">
              <a:solidFill>
                <a:schemeClr val="bg1"/>
              </a:solidFill>
              <a:latin typeface="微软雅黑" panose="020b0503020204020204" charset="-122"/>
              <a:ea typeface="微软雅黑" panose="020b0503020204020204" charset="-122"/>
              <a:sym typeface="+mn-ea"/>
            </a:endParaRPr>
          </a:p>
        </p:txBody>
      </p:sp>
      <p:graphicFrame>
        <p:nvGraphicFramePr>
          <p:cNvPr id="6" name="Object 667" title=""/>
          <p:cNvGraphicFramePr>
            <a:graphicFrameLocks noChangeAspect="1"/>
          </p:cNvGraphicFramePr>
          <p:nvPr/>
        </p:nvGraphicFramePr>
        <p:xfrm>
          <a:off x="2506345" y="4213225"/>
          <a:ext cx="989330" cy="594360"/>
        </p:xfrm>
        <a:graphic>
          <a:graphicData uri="http://schemas.openxmlformats.org/presentationml/2006/ole">
            <mc:AlternateContent>
              <mc:Choice xmlns:v="urn:schemas-microsoft-com:vml" Requires="v">
                <p:oleObj spid="_x0000_s1057" r:id="rId4" imgW="634365" imgH="381000" progId="Equation.KSEE3">
                  <p:embed/>
                </p:oleObj>
              </mc:Choice>
              <mc:Fallback>
                <p:oleObj r:id="rId4" imgW="634365" imgH="381000" progId="Equation.KSEE3">
                  <p:embed/>
                  <p:pic>
                    <p:nvPicPr>
                      <p:cNvPr id="0" name="OLE substitute image"/>
                      <p:cNvPicPr/>
                      <p:nvPr/>
                    </p:nvPicPr>
                    <p:blipFill>
                      <a:blip r:embed="rId5"/>
                      <a:stretch>
                        <a:fillRect/>
                      </a:stretch>
                    </p:blipFill>
                    <p:spPr>
                      <a:xfrm>
                        <a:off x="2506345" y="4213225"/>
                        <a:ext cx="989330" cy="594360"/>
                      </a:xfrm>
                      <a:prstGeom prst="rect">
                        <a:avLst/>
                      </a:prstGeom>
                      <a:noFill/>
                      <a:ln w="38100">
                        <a:noFill/>
                        <a:miter/>
                      </a:ln>
                    </p:spPr>
                  </p:pic>
                </p:oleObj>
              </mc:Fallback>
            </mc:AlternateContent>
          </a:graphicData>
        </a:graphic>
      </p:graphicFrame>
      <p:sp>
        <p:nvSpPr>
          <p:cNvPr id="10" name="文本框 9" title=""/>
          <p:cNvSpPr txBox="1"/>
          <p:nvPr/>
        </p:nvSpPr>
        <p:spPr>
          <a:xfrm>
            <a:off x="292735" y="5123180"/>
            <a:ext cx="1097280" cy="368300"/>
          </a:xfrm>
          <a:prstGeom prst="rect">
            <a:avLst/>
          </a:prstGeom>
          <a:noFill/>
          <a:ln w="12700">
            <a:solidFill>
              <a:schemeClr val="accent5">
                <a:lumMod val="75000"/>
              </a:schemeClr>
            </a:solidFill>
          </a:ln>
        </p:spPr>
        <p:txBody>
          <a:bodyPr wrap="none" rtlCol="0">
            <a:spAutoFit/>
          </a:bodyPr>
          <a:lstStyle/>
          <a:p>
            <a:r>
              <a:rPr lang="zh-CN">
                <a:solidFill>
                  <a:srgbClr val="C00000"/>
                </a:solidFill>
                <a:latin typeface="微软雅黑" panose="020b0503020204020204" charset="-122"/>
                <a:ea typeface="微软雅黑" panose="020b0503020204020204" charset="-122"/>
              </a:rPr>
              <a:t>误差分析</a:t>
            </a:r>
            <a:endParaRPr lang="zh-CN">
              <a:solidFill>
                <a:srgbClr val="C00000"/>
              </a:solidFill>
              <a:latin typeface="微软雅黑" panose="020b0503020204020204" charset="-122"/>
              <a:ea typeface="微软雅黑" panose="020b0503020204020204" charset="-122"/>
            </a:endParaRPr>
          </a:p>
        </p:txBody>
      </p:sp>
      <p:sp>
        <p:nvSpPr>
          <p:cNvPr id="100" name="文本框 99" title=""/>
          <p:cNvSpPr txBox="1"/>
          <p:nvPr/>
        </p:nvSpPr>
        <p:spPr>
          <a:xfrm>
            <a:off x="1390015" y="4990465"/>
            <a:ext cx="10636250" cy="1753235"/>
          </a:xfrm>
          <a:prstGeom prst="rect">
            <a:avLst/>
          </a:prstGeom>
          <a:noFill/>
          <a:ln w="9525">
            <a:noFill/>
          </a:ln>
        </p:spPr>
        <p:txBody>
          <a:bodyPr wrap="square">
            <a:spAutoFit/>
          </a:bodyPr>
          <a:lstStyle/>
          <a:p>
            <a:pPr indent="0" fontAlgn="auto">
              <a:lnSpc>
                <a:spcPct val="150000"/>
              </a:lnSpc>
            </a:pPr>
            <a:r>
              <a:rPr lang="zh-CN" b="0">
                <a:latin typeface="微软雅黑" panose="020b0503020204020204" charset="-122"/>
                <a:ea typeface="微软雅黑" panose="020b0503020204020204" charset="-122"/>
                <a:cs typeface="微软雅黑" panose="020b0503020204020204" charset="-122"/>
              </a:rPr>
              <a:t>（1）细线体积对测量结果的影响：实验中测量出的总体积V</a:t>
            </a:r>
            <a:r>
              <a:rPr lang="en-US" b="0" baseline="-25000">
                <a:latin typeface="微软雅黑" panose="020b0503020204020204" charset="-122"/>
                <a:ea typeface="微软雅黑" panose="020b0503020204020204" charset="-122"/>
                <a:cs typeface="微软雅黑" panose="020b0503020204020204" charset="-122"/>
              </a:rPr>
              <a:t>2</a:t>
            </a:r>
            <a:r>
              <a:rPr lang="zh-CN" b="0">
                <a:latin typeface="微软雅黑" panose="020b0503020204020204" charset="-122"/>
                <a:ea typeface="微软雅黑" panose="020b0503020204020204" charset="-122"/>
                <a:cs typeface="微软雅黑" panose="020b0503020204020204" charset="-122"/>
              </a:rPr>
              <a:t>不仅包含固体和水的体积，还包含浸在水中细线的体积，所以测量的结果会略微偏大，计算出的密度会略偏小。</a:t>
            </a:r>
            <a:endParaRPr lang="zh-CN" b="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b="0">
                <a:latin typeface="微软雅黑" panose="020b0503020204020204" charset="-122"/>
                <a:ea typeface="微软雅黑" panose="020b0503020204020204" charset="-122"/>
                <a:cs typeface="微软雅黑" panose="020b0503020204020204" charset="-122"/>
              </a:rPr>
              <a:t>（2）若实验中先用排水法测量固体体积，再将固体放在天平上测量其质量，则因为固体上带有水，会使质量的测量结果偏大，致使计算出的密度值偏大。</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wipe(left)">
                                      <p:cBhvr>
                                        <p:cTn id="18" dur="500"/>
                                        <p:tgtEl>
                                          <p:spTgt spid="104"/>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73742959"/>
                                        </p:tgtEl>
                                        <p:attrNameLst>
                                          <p:attrName>style.visibility</p:attrName>
                                        </p:attrNameLst>
                                      </p:cBhvr>
                                      <p:to>
                                        <p:strVal val="visible"/>
                                      </p:to>
                                    </p:set>
                                    <p:animEffect transition="in" filter="barn(inVertical)">
                                      <p:cBhvr>
                                        <p:cTn id="23" dur="500"/>
                                        <p:tgtEl>
                                          <p:spTgt spid="1073742959"/>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right)">
                                      <p:cBhvr>
                                        <p:cTn id="38" dur="500"/>
                                        <p:tgtEl>
                                          <p:spTgt spid="1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0">
                                            <p:txEl>
                                              <p:pRg st="0" end="0"/>
                                            </p:txEl>
                                          </p:spTgt>
                                        </p:tgtEl>
                                        <p:attrNameLst>
                                          <p:attrName>style.visibility</p:attrName>
                                        </p:attrNameLst>
                                      </p:cBhvr>
                                      <p:to>
                                        <p:strVal val="visible"/>
                                      </p:to>
                                    </p:set>
                                    <p:animEffect transition="in" filter="wipe(left)">
                                      <p:cBhvr>
                                        <p:cTn id="51" dur="500"/>
                                        <p:tgtEl>
                                          <p:spTgt spid="100">
                                            <p:txEl>
                                              <p:pRg st="0" end="0"/>
                                            </p:tx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nodeType="clickPar">
                      <p:stCondLst>
                        <p:cond delay="indefinite"/>
                        <p:cond evt="onBegin" delay="0">
                          <p:tn val="54"/>
                        </p:cond>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00">
                                            <p:txEl>
                                              <p:pRg st="1" end="1"/>
                                            </p:txEl>
                                          </p:spTgt>
                                        </p:tgtEl>
                                        <p:attrNameLst>
                                          <p:attrName>style.visibility</p:attrName>
                                        </p:attrNameLst>
                                      </p:cBhvr>
                                      <p:to>
                                        <p:strVal val="visible"/>
                                      </p:to>
                                    </p:set>
                                    <p:animEffect transition="in" filter="wipe(left)">
                                      <p:cBhvr>
                                        <p:cTn id="59" dur="500"/>
                                        <p:tgtEl>
                                          <p:spTgt spid="1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4" grpId="0"/>
      <p:bldP spid="20" grpId="0" animBg="1"/>
      <p:bldP spid="13" grpId="0" animBg="1"/>
      <p:bldP spid="14" grpId="0" animBg="1"/>
      <p:bldP spid="26" grpId="0" animBg="1"/>
      <p:bldP spid="10" grpId="0" animBg="1"/>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二、特殊方法密度</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4" name="文本框 103" title=""/>
          <p:cNvSpPr txBox="1"/>
          <p:nvPr/>
        </p:nvSpPr>
        <p:spPr>
          <a:xfrm>
            <a:off x="292735" y="1201420"/>
            <a:ext cx="3352800" cy="506730"/>
          </a:xfrm>
          <a:prstGeom prst="rect">
            <a:avLst/>
          </a:prstGeom>
          <a:noFill/>
          <a:ln w="9525">
            <a:noFill/>
          </a:ln>
        </p:spPr>
        <p:txBody>
          <a:bodyPr wrap="square">
            <a:spAutoFit/>
          </a:bodyPr>
          <a:lstStyle/>
          <a:p>
            <a:pPr indent="0" fontAlgn="auto">
              <a:lnSpc>
                <a:spcPct val="150000"/>
              </a:lnSpc>
            </a:pP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1</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.有天平无砝码测石块的密度</a:t>
            </a:r>
            <a:endParaRPr>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cxnSp>
        <p:nvCxnSpPr>
          <p:cNvPr id="23" name="直接连接符 22" title=""/>
          <p:cNvCxnSpPr/>
          <p:nvPr/>
        </p:nvCxnSpPr>
        <p:spPr>
          <a:xfrm flipH="1">
            <a:off x="6472555" y="1256665"/>
            <a:ext cx="0" cy="568007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graphicFrame>
        <p:nvGraphicFramePr>
          <p:cNvPr id="10" name="表格 9" title=""/>
          <p:cNvGraphicFramePr>
            <a:graphicFrameLocks noGrp="1"/>
          </p:cNvGraphicFramePr>
          <p:nvPr>
            <p:custDataLst>
              <p:tags r:id="rId3"/>
            </p:custDataLst>
          </p:nvPr>
        </p:nvGraphicFramePr>
        <p:xfrm>
          <a:off x="200025" y="1988820"/>
          <a:ext cx="6071870" cy="4551680"/>
        </p:xfrm>
        <a:graphic>
          <a:graphicData uri="http://schemas.openxmlformats.org/drawingml/2006/table">
            <a:tbl>
              <a:tblPr firstRow="1" bandRow="1">
                <a:tableStyleId>{5940675A-B579-460E-94D1-54222C63F5DA}</a:tableStyleId>
              </a:tblPr>
              <a:tblGrid>
                <a:gridCol w="758190"/>
                <a:gridCol w="5313680"/>
              </a:tblGrid>
              <a:tr h="528320">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实验</a:t>
                      </a:r>
                      <a:endParaRPr lang="en-US" sz="1600" b="1">
                        <a:latin typeface="微软雅黑" panose="020b0503020204020204" charset="-122"/>
                        <a:ea typeface="微软雅黑" panose="020b0503020204020204" charset="-122"/>
                        <a:cs typeface="宋体" panose="02010600030101010101" pitchFamily="2" charset="-122"/>
                      </a:endParaRPr>
                    </a:p>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器材</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量筒、烧杯2个、天平、细线、石块、水、滴管</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42235">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实验</a:t>
                      </a:r>
                      <a:endParaRPr lang="en-US" sz="1600" b="1">
                        <a:latin typeface="微软雅黑" panose="020b0503020204020204" charset="-122"/>
                        <a:ea typeface="微软雅黑" panose="020b0503020204020204" charset="-122"/>
                        <a:cs typeface="宋体" panose="02010600030101010101" pitchFamily="2" charset="-122"/>
                      </a:endParaRPr>
                    </a:p>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步骤</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1）将两个相同的烧杯分别放在调节好的天平的左、右盘上；（2）在左盘的烧杯中放入石块，在右盘的烧杯中注入一定量的水后，用滴管缓缓增加水的质量，知道天平横梁重新平衡，则左盘中石块的质量等于右盘中水的质量，即m</a:t>
                      </a:r>
                      <a:r>
                        <a:rPr lang="en-US" sz="1600" b="0" baseline="-25000">
                          <a:latin typeface="微软雅黑" panose="020b0503020204020204" charset="-122"/>
                          <a:ea typeface="微软雅黑" panose="020b0503020204020204" charset="-122"/>
                          <a:cs typeface="微软雅黑" panose="020b0503020204020204" charset="-122"/>
                        </a:rPr>
                        <a:t>石</a:t>
                      </a:r>
                      <a:r>
                        <a:rPr lang="en-US" sz="1600" b="0">
                          <a:latin typeface="微软雅黑" panose="020b0503020204020204" charset="-122"/>
                          <a:ea typeface="微软雅黑" panose="020b0503020204020204" charset="-122"/>
                          <a:cs typeface="微软雅黑" panose="020b0503020204020204" charset="-122"/>
                        </a:rPr>
                        <a:t>=m</a:t>
                      </a:r>
                      <a:r>
                        <a:rPr lang="en-US" sz="1600" b="0" baseline="-25000">
                          <a:latin typeface="微软雅黑" panose="020b0503020204020204" charset="-122"/>
                          <a:ea typeface="微软雅黑" panose="020b0503020204020204" charset="-122"/>
                          <a:cs typeface="微软雅黑" panose="020b0503020204020204" charset="-122"/>
                        </a:rPr>
                        <a:t>水</a:t>
                      </a:r>
                      <a:r>
                        <a:rPr lang="en-US" sz="1600" b="0">
                          <a:latin typeface="微软雅黑" panose="020b0503020204020204" charset="-122"/>
                          <a:ea typeface="微软雅黑" panose="020b0503020204020204" charset="-122"/>
                          <a:cs typeface="微软雅黑" panose="020b0503020204020204" charset="-122"/>
                        </a:rPr>
                        <a:t>；（3）将右盘烧杯中的水倒入量筒中，测出水的体积V水，则水的质量为m</a:t>
                      </a:r>
                      <a:r>
                        <a:rPr lang="en-US" sz="1600" b="0" baseline="-25000">
                          <a:latin typeface="微软雅黑" panose="020b0503020204020204" charset="-122"/>
                          <a:ea typeface="微软雅黑" panose="020b0503020204020204" charset="-122"/>
                          <a:cs typeface="微软雅黑" panose="020b0503020204020204" charset="-122"/>
                        </a:rPr>
                        <a:t>水</a:t>
                      </a:r>
                      <a:r>
                        <a:rPr lang="en-US" sz="1600" b="0">
                          <a:latin typeface="微软雅黑" panose="020b0503020204020204" charset="-122"/>
                          <a:ea typeface="微软雅黑" panose="020b0503020204020204" charset="-122"/>
                          <a:cs typeface="微软雅黑" panose="020b0503020204020204" charset="-122"/>
                        </a:rPr>
                        <a:t>=ρ</a:t>
                      </a:r>
                      <a:r>
                        <a:rPr lang="en-US" sz="1600" b="0" baseline="-25000">
                          <a:latin typeface="微软雅黑" panose="020b0503020204020204" charset="-122"/>
                          <a:ea typeface="微软雅黑" panose="020b0503020204020204" charset="-122"/>
                          <a:cs typeface="微软雅黑" panose="020b0503020204020204" charset="-122"/>
                        </a:rPr>
                        <a:t>水</a:t>
                      </a:r>
                      <a:r>
                        <a:rPr lang="en-US" sz="1600" b="0">
                          <a:latin typeface="微软雅黑" panose="020b0503020204020204" charset="-122"/>
                          <a:ea typeface="微软雅黑" panose="020b0503020204020204" charset="-122"/>
                          <a:cs typeface="微软雅黑" panose="020b0503020204020204" charset="-122"/>
                        </a:rPr>
                        <a:t>V</a:t>
                      </a:r>
                      <a:r>
                        <a:rPr lang="en-US" sz="1600" b="0" baseline="-25000">
                          <a:latin typeface="微软雅黑" panose="020b0503020204020204" charset="-122"/>
                          <a:ea typeface="微软雅黑" panose="020b0503020204020204" charset="-122"/>
                          <a:cs typeface="微软雅黑" panose="020b0503020204020204" charset="-122"/>
                        </a:rPr>
                        <a:t>水</a:t>
                      </a:r>
                      <a:r>
                        <a:rPr lang="en-US" sz="1600" b="0">
                          <a:latin typeface="微软雅黑" panose="020b0503020204020204" charset="-122"/>
                          <a:ea typeface="微软雅黑" panose="020b0503020204020204" charset="-122"/>
                          <a:cs typeface="微软雅黑" panose="020b0503020204020204" charset="-122"/>
                        </a:rPr>
                        <a:t>，所以石块的质量m</a:t>
                      </a:r>
                      <a:r>
                        <a:rPr lang="en-US" sz="1600" b="0" baseline="-25000">
                          <a:latin typeface="微软雅黑" panose="020b0503020204020204" charset="-122"/>
                          <a:ea typeface="微软雅黑" panose="020b0503020204020204" charset="-122"/>
                          <a:cs typeface="微软雅黑" panose="020b0503020204020204" charset="-122"/>
                        </a:rPr>
                        <a:t>石</a:t>
                      </a:r>
                      <a:r>
                        <a:rPr lang="en-US" sz="1600" b="0">
                          <a:latin typeface="微软雅黑" panose="020b0503020204020204" charset="-122"/>
                          <a:ea typeface="微软雅黑" panose="020b0503020204020204" charset="-122"/>
                          <a:cs typeface="微软雅黑" panose="020b0503020204020204" charset="-122"/>
                        </a:rPr>
                        <a:t>=m</a:t>
                      </a:r>
                      <a:r>
                        <a:rPr lang="en-US" sz="1600" b="0" baseline="-25000">
                          <a:latin typeface="微软雅黑" panose="020b0503020204020204" charset="-122"/>
                          <a:ea typeface="微软雅黑" panose="020b0503020204020204" charset="-122"/>
                          <a:cs typeface="微软雅黑" panose="020b0503020204020204" charset="-122"/>
                        </a:rPr>
                        <a:t>水</a:t>
                      </a:r>
                      <a:r>
                        <a:rPr lang="en-US" sz="1600" b="0">
                          <a:latin typeface="微软雅黑" panose="020b0503020204020204" charset="-122"/>
                          <a:ea typeface="微软雅黑" panose="020b0503020204020204" charset="-122"/>
                          <a:cs typeface="微软雅黑" panose="020b0503020204020204" charset="-122"/>
                        </a:rPr>
                        <a:t>=ρ</a:t>
                      </a:r>
                      <a:r>
                        <a:rPr lang="en-US" sz="1600" b="0" baseline="-25000">
                          <a:latin typeface="微软雅黑" panose="020b0503020204020204" charset="-122"/>
                          <a:ea typeface="微软雅黑" panose="020b0503020204020204" charset="-122"/>
                          <a:cs typeface="微软雅黑" panose="020b0503020204020204" charset="-122"/>
                        </a:rPr>
                        <a:t>水</a:t>
                      </a:r>
                      <a:r>
                        <a:rPr lang="en-US" sz="1600" b="0">
                          <a:latin typeface="微软雅黑" panose="020b0503020204020204" charset="-122"/>
                          <a:ea typeface="微软雅黑" panose="020b0503020204020204" charset="-122"/>
                          <a:cs typeface="微软雅黑" panose="020b0503020204020204" charset="-122"/>
                        </a:rPr>
                        <a:t>V</a:t>
                      </a:r>
                      <a:r>
                        <a:rPr lang="en-US" sz="1600" b="0" baseline="-25000">
                          <a:latin typeface="微软雅黑" panose="020b0503020204020204" charset="-122"/>
                          <a:ea typeface="微软雅黑" panose="020b0503020204020204" charset="-122"/>
                          <a:cs typeface="微软雅黑" panose="020b0503020204020204" charset="-122"/>
                        </a:rPr>
                        <a:t>水</a:t>
                      </a:r>
                      <a:r>
                        <a:rPr lang="en-US" sz="1600" b="0">
                          <a:latin typeface="微软雅黑" panose="020b0503020204020204" charset="-122"/>
                          <a:ea typeface="微软雅黑" panose="020b0503020204020204" charset="-122"/>
                          <a:cs typeface="微软雅黑" panose="020b0503020204020204" charset="-122"/>
                        </a:rPr>
                        <a:t>；（4）把左盘烧杯中的石块用细线系好轻轻放入刚刚已倒入水的量筒中，测出此时石块和水的总体积V</a:t>
                      </a:r>
                      <a:r>
                        <a:rPr lang="en-US" sz="1600" b="0" baseline="-25000">
                          <a:latin typeface="微软雅黑" panose="020b0503020204020204" charset="-122"/>
                          <a:ea typeface="微软雅黑" panose="020b0503020204020204" charset="-122"/>
                          <a:cs typeface="微软雅黑" panose="020b0503020204020204" charset="-122"/>
                        </a:rPr>
                        <a:t>1</a:t>
                      </a:r>
                      <a:r>
                        <a:rPr lang="en-US" sz="1600" b="0">
                          <a:latin typeface="微软雅黑" panose="020b0503020204020204" charset="-122"/>
                          <a:ea typeface="微软雅黑" panose="020b0503020204020204" charset="-122"/>
                          <a:cs typeface="微软雅黑" panose="020b0503020204020204" charset="-122"/>
                        </a:rPr>
                        <a:t>。</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28320">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表达式</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11" name="图片 10" title=""/>
          <p:cNvPicPr/>
          <p:nvPr/>
        </p:nvPicPr>
        <p:blipFill>
          <a:blip r:embed="rId4"/>
          <a:stretch>
            <a:fillRect/>
          </a:stretch>
        </p:blipFill>
        <p:spPr>
          <a:xfrm>
            <a:off x="2058035" y="6094095"/>
            <a:ext cx="895985" cy="419100"/>
          </a:xfrm>
          <a:prstGeom prst="rect">
            <a:avLst/>
          </a:prstGeom>
          <a:noFill/>
          <a:ln w="9525">
            <a:noFill/>
          </a:ln>
        </p:spPr>
      </p:pic>
      <p:sp>
        <p:nvSpPr>
          <p:cNvPr id="16" name="文本框 15" title=""/>
          <p:cNvSpPr txBox="1"/>
          <p:nvPr/>
        </p:nvSpPr>
        <p:spPr>
          <a:xfrm>
            <a:off x="6673215" y="1201420"/>
            <a:ext cx="3352800" cy="506730"/>
          </a:xfrm>
          <a:prstGeom prst="rect">
            <a:avLst/>
          </a:prstGeom>
          <a:noFill/>
          <a:ln w="9525">
            <a:noFill/>
          </a:ln>
        </p:spPr>
        <p:txBody>
          <a:bodyPr wrap="square">
            <a:spAutoFit/>
          </a:bodyPr>
          <a:lstStyle/>
          <a:p>
            <a:pPr indent="0" fontAlgn="auto">
              <a:lnSpc>
                <a:spcPct val="150000"/>
              </a:lnSpc>
            </a:pP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.有天平无量筒测量石块的密度</a:t>
            </a:r>
            <a:endParaRPr>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17" name="表格 16" title=""/>
          <p:cNvGraphicFramePr>
            <a:graphicFrameLocks noGrp="1"/>
          </p:cNvGraphicFramePr>
          <p:nvPr/>
        </p:nvGraphicFramePr>
        <p:xfrm>
          <a:off x="6673215" y="1988820"/>
          <a:ext cx="5261610" cy="2856230"/>
        </p:xfrm>
        <a:graphic>
          <a:graphicData uri="http://schemas.openxmlformats.org/drawingml/2006/table">
            <a:tbl>
              <a:tblPr firstRow="1" bandRow="1">
                <a:tableStyleId>{5940675A-B579-460E-94D1-54222C63F5DA}</a:tableStyleId>
              </a:tblPr>
              <a:tblGrid>
                <a:gridCol w="560705"/>
                <a:gridCol w="4700905"/>
              </a:tblGrid>
              <a:tr h="799465">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实验器材</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天平、水、空瓶、石块</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57885">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实验步骤</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（1）用天平测出石块的质量m</a:t>
                      </a:r>
                      <a:r>
                        <a:rPr lang="en-US" sz="1600" b="0" baseline="-25000">
                          <a:latin typeface="微软雅黑" panose="020b0503020204020204" charset="-122"/>
                          <a:ea typeface="微软雅黑" panose="020b0503020204020204" charset="-122"/>
                          <a:cs typeface="微软雅黑" panose="020b0503020204020204" charset="-122"/>
                        </a:rPr>
                        <a:t>1</a:t>
                      </a:r>
                      <a:r>
                        <a:rPr lang="en-US" sz="1600" b="0">
                          <a:latin typeface="微软雅黑" panose="020b0503020204020204" charset="-122"/>
                          <a:ea typeface="微软雅黑" panose="020b0503020204020204" charset="-122"/>
                          <a:cs typeface="微软雅黑" panose="020b0503020204020204" charset="-122"/>
                        </a:rPr>
                        <a:t>；</a:t>
                      </a:r>
                      <a:endParaRPr lang="en-US" sz="1600" b="0">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（2）瓶中装满水，测出其质量m</a:t>
                      </a:r>
                      <a:r>
                        <a:rPr lang="en-US" sz="1600" b="0" baseline="-25000">
                          <a:latin typeface="微软雅黑" panose="020b0503020204020204" charset="-122"/>
                          <a:ea typeface="微软雅黑" panose="020b0503020204020204" charset="-122"/>
                          <a:cs typeface="微软雅黑" panose="020b0503020204020204" charset="-122"/>
                        </a:rPr>
                        <a:t>2</a:t>
                      </a:r>
                      <a:r>
                        <a:rPr lang="en-US" sz="1600" b="0">
                          <a:latin typeface="微软雅黑" panose="020b0503020204020204" charset="-122"/>
                          <a:ea typeface="微软雅黑" panose="020b0503020204020204" charset="-122"/>
                          <a:cs typeface="微软雅黑" panose="020b0503020204020204" charset="-122"/>
                        </a:rPr>
                        <a:t>；</a:t>
                      </a:r>
                      <a:endParaRPr lang="en-US" sz="1600" b="0">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（3）将石块放入瓶中，溢出一部分水后，测出瓶、石块及剩余水的质量m</a:t>
                      </a:r>
                      <a:r>
                        <a:rPr lang="en-US" sz="1600" b="0" baseline="-25000">
                          <a:latin typeface="微软雅黑" panose="020b0503020204020204" charset="-122"/>
                          <a:ea typeface="微软雅黑" panose="020b0503020204020204" charset="-122"/>
                          <a:cs typeface="微软雅黑" panose="020b0503020204020204" charset="-122"/>
                        </a:rPr>
                        <a:t>3</a:t>
                      </a:r>
                      <a:r>
                        <a:rPr lang="en-US" sz="1600" b="0">
                          <a:latin typeface="微软雅黑" panose="020b0503020204020204" charset="-122"/>
                          <a:ea typeface="微软雅黑" panose="020b0503020204020204" charset="-122"/>
                          <a:cs typeface="微软雅黑" panose="020b0503020204020204" charset="-122"/>
                        </a:rPr>
                        <a:t>。</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98880">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推导过程及表达式</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m</a:t>
                      </a:r>
                      <a:r>
                        <a:rPr lang="en-US" sz="1600" b="0" baseline="-25000">
                          <a:latin typeface="微软雅黑" panose="020b0503020204020204" charset="-122"/>
                          <a:ea typeface="微软雅黑" panose="020b0503020204020204" charset="-122"/>
                          <a:cs typeface="微软雅黑" panose="020b0503020204020204" charset="-122"/>
                        </a:rPr>
                        <a:t>排水</a:t>
                      </a:r>
                      <a:r>
                        <a:rPr lang="en-US" sz="1600" b="0">
                          <a:latin typeface="微软雅黑" panose="020b0503020204020204" charset="-122"/>
                          <a:ea typeface="微软雅黑" panose="020b0503020204020204" charset="-122"/>
                          <a:cs typeface="微软雅黑" panose="020b0503020204020204" charset="-122"/>
                        </a:rPr>
                        <a:t>=m</a:t>
                      </a:r>
                      <a:r>
                        <a:rPr lang="en-US" sz="1600" b="0" baseline="-25000">
                          <a:latin typeface="微软雅黑" panose="020b0503020204020204" charset="-122"/>
                          <a:ea typeface="微软雅黑" panose="020b0503020204020204" charset="-122"/>
                          <a:cs typeface="微软雅黑" panose="020b0503020204020204" charset="-122"/>
                        </a:rPr>
                        <a:t>1</a:t>
                      </a:r>
                      <a:r>
                        <a:rPr lang="en-US" sz="1600" b="0">
                          <a:latin typeface="微软雅黑" panose="020b0503020204020204" charset="-122"/>
                          <a:ea typeface="微软雅黑" panose="020b0503020204020204" charset="-122"/>
                          <a:cs typeface="微软雅黑" panose="020b0503020204020204" charset="-122"/>
                        </a:rPr>
                        <a:t>+m</a:t>
                      </a:r>
                      <a:r>
                        <a:rPr lang="en-US" sz="1600" b="0" baseline="-25000">
                          <a:latin typeface="微软雅黑" panose="020b0503020204020204" charset="-122"/>
                          <a:ea typeface="微软雅黑" panose="020b0503020204020204" charset="-122"/>
                          <a:cs typeface="微软雅黑" panose="020b0503020204020204" charset="-122"/>
                        </a:rPr>
                        <a:t>2</a:t>
                      </a:r>
                      <a:r>
                        <a:rPr lang="en-US" sz="1600" b="0">
                          <a:latin typeface="微软雅黑" panose="020b0503020204020204" charset="-122"/>
                          <a:ea typeface="微软雅黑" panose="020b0503020204020204" charset="-122"/>
                          <a:cs typeface="微软雅黑" panose="020b0503020204020204" charset="-122"/>
                        </a:rPr>
                        <a:t>-m</a:t>
                      </a:r>
                      <a:r>
                        <a:rPr lang="en-US" sz="1600" b="0" baseline="-25000">
                          <a:latin typeface="微软雅黑" panose="020b0503020204020204" charset="-122"/>
                          <a:ea typeface="微软雅黑" panose="020b0503020204020204" charset="-122"/>
                          <a:cs typeface="微软雅黑" panose="020b0503020204020204" charset="-122"/>
                        </a:rPr>
                        <a:t>3</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18" name="图片 17" title=""/>
          <p:cNvPicPr/>
          <p:nvPr/>
        </p:nvPicPr>
        <p:blipFill>
          <a:blip r:embed="rId5"/>
          <a:stretch>
            <a:fillRect/>
          </a:stretch>
        </p:blipFill>
        <p:spPr>
          <a:xfrm>
            <a:off x="10479405" y="4799965"/>
            <a:ext cx="1490345" cy="545465"/>
          </a:xfrm>
          <a:prstGeom prst="rect">
            <a:avLst/>
          </a:prstGeom>
          <a:noFill/>
          <a:ln w="9525">
            <a:noFill/>
          </a:ln>
        </p:spPr>
      </p:pic>
      <p:pic>
        <p:nvPicPr>
          <p:cNvPr id="19" name="图片 18" title=""/>
          <p:cNvPicPr/>
          <p:nvPr/>
        </p:nvPicPr>
        <p:blipFill>
          <a:blip r:embed="rId5"/>
          <a:stretch>
            <a:fillRect/>
          </a:stretch>
        </p:blipFill>
        <p:spPr>
          <a:xfrm>
            <a:off x="8983980" y="4799965"/>
            <a:ext cx="1388745" cy="54546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wipe(left)">
                                      <p:cBhvr>
                                        <p:cTn id="18" dur="500"/>
                                        <p:tgtEl>
                                          <p:spTgt spid="104"/>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par>
                                <p:cTn id="42" presetID="16" presetClass="entr" presetSubtype="21"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4" grpId="0"/>
      <p:bldP spid="16" grpId="0"/>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二、特殊方法密度</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4" name="文本框 103" title=""/>
          <p:cNvSpPr txBox="1"/>
          <p:nvPr/>
        </p:nvSpPr>
        <p:spPr>
          <a:xfrm>
            <a:off x="292735" y="1201420"/>
            <a:ext cx="4528820" cy="506730"/>
          </a:xfrm>
          <a:prstGeom prst="rect">
            <a:avLst/>
          </a:prstGeom>
          <a:noFill/>
          <a:ln w="9525">
            <a:noFill/>
          </a:ln>
        </p:spPr>
        <p:txBody>
          <a:bodyPr wrap="square">
            <a:spAutoFit/>
          </a:bodyPr>
          <a:lstStyle/>
          <a:p>
            <a:pPr indent="0" fontAlgn="auto">
              <a:lnSpc>
                <a:spcPct val="150000"/>
              </a:lnSpc>
            </a:pP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3</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.有量筒无天平测石块的密度（曹冲称象法）</a:t>
            </a:r>
            <a:endParaRPr>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6" name="表格 5" title=""/>
          <p:cNvGraphicFramePr>
            <a:graphicFrameLocks noGrp="1"/>
          </p:cNvGraphicFramePr>
          <p:nvPr>
            <p:custDataLst>
              <p:tags r:id="rId3"/>
            </p:custDataLst>
          </p:nvPr>
        </p:nvGraphicFramePr>
        <p:xfrm>
          <a:off x="292735" y="1775460"/>
          <a:ext cx="11577320" cy="4585970"/>
        </p:xfrm>
        <a:graphic>
          <a:graphicData uri="http://schemas.openxmlformats.org/drawingml/2006/table">
            <a:tbl>
              <a:tblPr firstRow="1" bandRow="1">
                <a:tableStyleId>{5940675A-B579-460E-94D1-54222C63F5DA}</a:tableStyleId>
              </a:tblPr>
              <a:tblGrid>
                <a:gridCol w="1233170"/>
                <a:gridCol w="10344150"/>
              </a:tblGrid>
              <a:tr h="503555">
                <a:tc>
                  <a:txBody>
                    <a:bodyPr vert="horz" wrap="square"/>
                    <a:lstStyle/>
                    <a:p>
                      <a:pPr indent="0" algn="ctr" fontAlgn="auto">
                        <a:lnSpc>
                          <a:spcPct val="150000"/>
                        </a:lnSpc>
                        <a:buNone/>
                      </a:pPr>
                      <a:r>
                        <a:rPr lang="en-US" sz="1800" b="1">
                          <a:latin typeface="微软雅黑" panose="020b0503020204020204" charset="-122"/>
                          <a:ea typeface="微软雅黑" panose="020b0503020204020204" charset="-122"/>
                          <a:cs typeface="宋体" panose="02010600030101010101" pitchFamily="2" charset="-122"/>
                        </a:rPr>
                        <a:t>实验器材</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800" b="0">
                          <a:latin typeface="微软雅黑" panose="020b0503020204020204" charset="-122"/>
                          <a:ea typeface="微软雅黑" panose="020b0503020204020204" charset="-122"/>
                          <a:cs typeface="宋体" panose="02010600030101010101" pitchFamily="2" charset="-122"/>
                        </a:rPr>
                        <a:t>水槽、烧杯、量筒、足够多的水、细线、石块和笔</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75940">
                <a:tc>
                  <a:txBody>
                    <a:bodyPr vert="horz" wrap="square"/>
                    <a:lstStyle/>
                    <a:p>
                      <a:pPr indent="0" algn="ctr" fontAlgn="auto">
                        <a:lnSpc>
                          <a:spcPct val="150000"/>
                        </a:lnSpc>
                        <a:buNone/>
                      </a:pPr>
                      <a:r>
                        <a:rPr lang="en-US" sz="1800" b="1">
                          <a:latin typeface="微软雅黑" panose="020b0503020204020204" charset="-122"/>
                          <a:ea typeface="微软雅黑" panose="020b0503020204020204" charset="-122"/>
                          <a:cs typeface="宋体" panose="02010600030101010101" pitchFamily="2" charset="-122"/>
                        </a:rPr>
                        <a:t>实验步骤</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800" b="0">
                          <a:latin typeface="微软雅黑" panose="020b0503020204020204" charset="-122"/>
                          <a:ea typeface="微软雅黑" panose="020b0503020204020204" charset="-122"/>
                          <a:cs typeface="微软雅黑" panose="020b0503020204020204" charset="-122"/>
                        </a:rPr>
                        <a:t>（1）如图所示，将石块放入烧杯内，然后将烧杯放入盛有水的水槽中，用笔在烧杯上标记出此时水槽内液面的位置</a:t>
                      </a:r>
                      <a:r>
                        <a:rPr lang="zh-CN" altLang="en-US" sz="1800" b="0">
                          <a:latin typeface="微软雅黑" panose="020b0503020204020204" charset="-122"/>
                          <a:ea typeface="微软雅黑" panose="020b0503020204020204" charset="-122"/>
                          <a:cs typeface="微软雅黑" panose="020b0503020204020204" charset="-122"/>
                        </a:rPr>
                        <a:t>；</a:t>
                      </a:r>
                      <a:endParaRPr lang="zh-CN" altLang="en-US" sz="1800" b="0">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r>
                        <a:rPr lang="en-US" sz="1800" b="0">
                          <a:latin typeface="微软雅黑" panose="020b0503020204020204" charset="-122"/>
                          <a:ea typeface="微软雅黑" panose="020b0503020204020204" charset="-122"/>
                          <a:cs typeface="微软雅黑" panose="020b0503020204020204" charset="-122"/>
                        </a:rPr>
                        <a:t>（2）去除烧杯内的石块，往烧杯里缓慢倒水，直到水槽内的液面达到标记的高度</a:t>
                      </a:r>
                      <a:r>
                        <a:rPr lang="zh-CN" altLang="en-US" sz="1800" b="0">
                          <a:latin typeface="微软雅黑" panose="020b0503020204020204" charset="-122"/>
                          <a:ea typeface="微软雅黑" panose="020b0503020204020204" charset="-122"/>
                          <a:cs typeface="微软雅黑" panose="020b0503020204020204" charset="-122"/>
                        </a:rPr>
                        <a:t>；</a:t>
                      </a:r>
                      <a:endParaRPr lang="zh-CN" altLang="en-US" sz="1800" b="0">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r>
                        <a:rPr lang="en-US" sz="1800" b="0">
                          <a:latin typeface="微软雅黑" panose="020b0503020204020204" charset="-122"/>
                          <a:ea typeface="微软雅黑" panose="020b0503020204020204" charset="-122"/>
                          <a:cs typeface="微软雅黑" panose="020b0503020204020204" charset="-122"/>
                        </a:rPr>
                        <a:t>（3）将烧杯内的水倒入量筒中，读出水的体积为V</a:t>
                      </a:r>
                      <a:r>
                        <a:rPr lang="en-US" sz="1800" b="0" baseline="-25000">
                          <a:latin typeface="微软雅黑" panose="020b0503020204020204" charset="-122"/>
                          <a:ea typeface="微软雅黑" panose="020b0503020204020204" charset="-122"/>
                          <a:cs typeface="微软雅黑" panose="020b0503020204020204" charset="-122"/>
                        </a:rPr>
                        <a:t>1</a:t>
                      </a:r>
                      <a:r>
                        <a:rPr lang="en-US" sz="1800" b="0">
                          <a:latin typeface="微软雅黑" panose="020b0503020204020204" charset="-122"/>
                          <a:ea typeface="微软雅黑" panose="020b0503020204020204" charset="-122"/>
                          <a:cs typeface="微软雅黑" panose="020b0503020204020204" charset="-122"/>
                        </a:rPr>
                        <a:t>，则石块的质量为V</a:t>
                      </a:r>
                      <a:r>
                        <a:rPr lang="en-US" sz="1800" b="0" baseline="-25000">
                          <a:latin typeface="微软雅黑" panose="020b0503020204020204" charset="-122"/>
                          <a:ea typeface="微软雅黑" panose="020b0503020204020204" charset="-122"/>
                          <a:cs typeface="微软雅黑" panose="020b0503020204020204" charset="-122"/>
                        </a:rPr>
                        <a:t>1</a:t>
                      </a:r>
                      <a:r>
                        <a:rPr lang="en-US" sz="1800" b="0">
                          <a:latin typeface="微软雅黑" panose="020b0503020204020204" charset="-122"/>
                          <a:ea typeface="微软雅黑" panose="020b0503020204020204" charset="-122"/>
                          <a:cs typeface="微软雅黑" panose="020b0503020204020204" charset="-122"/>
                        </a:rPr>
                        <a:t>ρ</a:t>
                      </a:r>
                      <a:r>
                        <a:rPr lang="en-US" sz="1800" b="0" baseline="-25000">
                          <a:latin typeface="微软雅黑" panose="020b0503020204020204" charset="-122"/>
                          <a:ea typeface="微软雅黑" panose="020b0503020204020204" charset="-122"/>
                          <a:cs typeface="微软雅黑" panose="020b0503020204020204" charset="-122"/>
                        </a:rPr>
                        <a:t>水</a:t>
                      </a:r>
                      <a:r>
                        <a:rPr lang="en-US" sz="1800" b="0">
                          <a:latin typeface="微软雅黑" panose="020b0503020204020204" charset="-122"/>
                          <a:ea typeface="微软雅黑" panose="020b0503020204020204" charset="-122"/>
                          <a:cs typeface="微软雅黑" panose="020b0503020204020204" charset="-122"/>
                        </a:rPr>
                        <a:t>；</a:t>
                      </a:r>
                      <a:endParaRPr lang="en-US" sz="1800" b="0">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r>
                        <a:rPr lang="en-US" sz="1800" b="0">
                          <a:latin typeface="微软雅黑" panose="020b0503020204020204" charset="-122"/>
                          <a:ea typeface="微软雅黑" panose="020b0503020204020204" charset="-122"/>
                          <a:cs typeface="微软雅黑" panose="020b0503020204020204" charset="-122"/>
                        </a:rPr>
                        <a:t>（4）在量筒内装入适量的水，示数为V</a:t>
                      </a:r>
                      <a:r>
                        <a:rPr lang="en-US" sz="1800" b="0" baseline="-25000">
                          <a:latin typeface="微软雅黑" panose="020b0503020204020204" charset="-122"/>
                          <a:ea typeface="微软雅黑" panose="020b0503020204020204" charset="-122"/>
                          <a:cs typeface="微软雅黑" panose="020b0503020204020204" charset="-122"/>
                        </a:rPr>
                        <a:t>2</a:t>
                      </a:r>
                      <a:r>
                        <a:rPr lang="en-US" sz="1800" b="0">
                          <a:latin typeface="微软雅黑" panose="020b0503020204020204" charset="-122"/>
                          <a:ea typeface="微软雅黑" panose="020b0503020204020204" charset="-122"/>
                          <a:cs typeface="微软雅黑" panose="020b0503020204020204" charset="-122"/>
                        </a:rPr>
                        <a:t>，然后用细线系住石块，将石块浸没在水中，此时的示数为V</a:t>
                      </a:r>
                      <a:r>
                        <a:rPr lang="en-US" sz="1800" b="0" baseline="-25000">
                          <a:latin typeface="微软雅黑" panose="020b0503020204020204" charset="-122"/>
                          <a:ea typeface="微软雅黑" panose="020b0503020204020204" charset="-122"/>
                          <a:cs typeface="微软雅黑" panose="020b0503020204020204" charset="-122"/>
                        </a:rPr>
                        <a:t>3</a:t>
                      </a:r>
                      <a:r>
                        <a:rPr lang="en-US" sz="1800" b="0">
                          <a:latin typeface="微软雅黑" panose="020b0503020204020204" charset="-122"/>
                          <a:ea typeface="微软雅黑" panose="020b0503020204020204" charset="-122"/>
                          <a:cs typeface="微软雅黑" panose="020b0503020204020204" charset="-122"/>
                        </a:rPr>
                        <a:t>，则石块的体积为V</a:t>
                      </a:r>
                      <a:r>
                        <a:rPr lang="en-US" sz="1800" b="0" baseline="-25000">
                          <a:latin typeface="微软雅黑" panose="020b0503020204020204" charset="-122"/>
                          <a:ea typeface="微软雅黑" panose="020b0503020204020204" charset="-122"/>
                          <a:cs typeface="微软雅黑" panose="020b0503020204020204" charset="-122"/>
                        </a:rPr>
                        <a:t>3</a:t>
                      </a:r>
                      <a:r>
                        <a:rPr lang="en-US" sz="1800" b="0">
                          <a:latin typeface="微软雅黑" panose="020b0503020204020204" charset="-122"/>
                          <a:ea typeface="微软雅黑" panose="020b0503020204020204" charset="-122"/>
                          <a:cs typeface="微软雅黑" panose="020b0503020204020204" charset="-122"/>
                        </a:rPr>
                        <a:t>-V</a:t>
                      </a:r>
                      <a:r>
                        <a:rPr lang="en-US" sz="1800" b="0" baseline="-25000">
                          <a:latin typeface="微软雅黑" panose="020b0503020204020204" charset="-122"/>
                          <a:ea typeface="微软雅黑" panose="020b0503020204020204" charset="-122"/>
                          <a:cs typeface="微软雅黑" panose="020b0503020204020204" charset="-122"/>
                        </a:rPr>
                        <a:t>2</a:t>
                      </a:r>
                      <a:r>
                        <a:rPr lang="en-US" sz="1800" b="0">
                          <a:latin typeface="微软雅黑" panose="020b0503020204020204" charset="-122"/>
                          <a:ea typeface="微软雅黑" panose="020b0503020204020204" charset="-122"/>
                          <a:cs typeface="微软雅黑" panose="020b0503020204020204" charset="-122"/>
                        </a:rPr>
                        <a:t>。</a:t>
                      </a:r>
                      <a:endParaRPr lang="en-US" altLang="en-US" sz="18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06475">
                <a:tc>
                  <a:txBody>
                    <a:bodyPr vert="horz" wrap="square"/>
                    <a:lstStyle/>
                    <a:p>
                      <a:pPr indent="0" algn="ctr" fontAlgn="auto">
                        <a:lnSpc>
                          <a:spcPct val="150000"/>
                        </a:lnSpc>
                        <a:buNone/>
                      </a:pPr>
                      <a:r>
                        <a:rPr lang="en-US" sz="1800" b="1">
                          <a:latin typeface="微软雅黑" panose="020b0503020204020204" charset="-122"/>
                          <a:ea typeface="微软雅黑" panose="020b0503020204020204" charset="-122"/>
                          <a:cs typeface="宋体" panose="02010600030101010101" pitchFamily="2" charset="-122"/>
                        </a:rPr>
                        <a:t>推导过程及表达式</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7" name="图片 6" title=""/>
          <p:cNvPicPr/>
          <p:nvPr/>
        </p:nvPicPr>
        <p:blipFill>
          <a:blip r:embed="rId4"/>
          <a:stretch>
            <a:fillRect/>
          </a:stretch>
        </p:blipFill>
        <p:spPr>
          <a:xfrm>
            <a:off x="9935210" y="3030220"/>
            <a:ext cx="1846580" cy="1071245"/>
          </a:xfrm>
          <a:prstGeom prst="rect">
            <a:avLst/>
          </a:prstGeom>
          <a:noFill/>
          <a:ln w="9525">
            <a:noFill/>
          </a:ln>
        </p:spPr>
      </p:pic>
      <p:pic>
        <p:nvPicPr>
          <p:cNvPr id="13" name="图片 12" title=""/>
          <p:cNvPicPr/>
          <p:nvPr/>
        </p:nvPicPr>
        <p:blipFill>
          <a:blip r:embed="rId5"/>
          <a:stretch>
            <a:fillRect/>
          </a:stretch>
        </p:blipFill>
        <p:spPr>
          <a:xfrm>
            <a:off x="5149215" y="5584825"/>
            <a:ext cx="1035050" cy="50927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wipe(left)">
                                      <p:cBhvr>
                                        <p:cTn id="15" dur="500"/>
                                        <p:tgtEl>
                                          <p:spTgt spid="104"/>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4" grpId="0"/>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6215380" y="163195"/>
            <a:ext cx="903605" cy="923290"/>
          </a:xfrm>
          <a:prstGeom prst="rect">
            <a:avLst/>
          </a:prstGeom>
        </p:spPr>
      </p:pic>
      <p:sp>
        <p:nvSpPr>
          <p:cNvPr id="5" name="文本框 4" title=""/>
          <p:cNvSpPr txBox="1"/>
          <p:nvPr/>
        </p:nvSpPr>
        <p:spPr>
          <a:xfrm>
            <a:off x="7139940" y="222885"/>
            <a:ext cx="302069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密度测量</a:t>
            </a:r>
            <a:endParaRPr lang="zh-CN" sz="2400" b="1">
              <a:solidFill>
                <a:srgbClr val="0070C0"/>
              </a:solidFill>
              <a:latin typeface="微软雅黑" panose="020b0503020204020204" charset="-122"/>
              <a:ea typeface="微软雅黑" panose="020b0503020204020204" charset="-122"/>
              <a:sym typeface="+mn-ea"/>
            </a:endParaRPr>
          </a:p>
        </p:txBody>
      </p:sp>
      <p:sp>
        <p:nvSpPr>
          <p:cNvPr id="2" name="文本框 1" title=""/>
          <p:cNvSpPr txBox="1"/>
          <p:nvPr/>
        </p:nvSpPr>
        <p:spPr>
          <a:xfrm>
            <a:off x="457200" y="1920055"/>
            <a:ext cx="11734800" cy="5077460"/>
          </a:xfrm>
          <a:prstGeom prst="rect">
            <a:avLst/>
          </a:prstGeom>
          <a:noFill/>
        </p:spPr>
        <p:txBody>
          <a:bodyPr wrap="square" rtlCol="0" anchor="t">
            <a:spAutoFit/>
          </a:bodyPr>
          <a:lstStyle/>
          <a:p>
            <a:pPr eaLnBrk="1" fontAlgn="auto" latinLnBrk="0" hangingPunct="1">
              <a:lnSpc>
                <a:spcPct val="150000"/>
              </a:lnSpc>
            </a:pPr>
            <a:r>
              <a:rPr b="1">
                <a:latin typeface="微软雅黑" panose="020b0503020204020204" charset="-122"/>
                <a:ea typeface="微软雅黑" panose="020b0503020204020204" charset="-122"/>
                <a:cs typeface="微软雅黑" panose="020b0503020204020204" charset="-122"/>
              </a:rPr>
              <a:t>密度测量常见考向与解答技巧</a:t>
            </a:r>
            <a:endParaRPr b="1">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（1）天平调平衡：移动平衡螺母（指针左偏，平衡螺母右移；指针右偏，平衡螺母左移）；</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（2）天平使用：把天平放在水平桌面上，游码放在“零”位，调节平衡螺母使天平平衡，左盘放被测物体，右盘放砝码，不得用手夹取砝码；</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（3）求被测量物体质量：物体总质量等于砝码总质量加上游码读数；</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（4）液体体积测量：视线要与液面相平，1mL=1cm</a:t>
            </a:r>
            <a:r>
              <a:rPr baseline="30000">
                <a:latin typeface="微软雅黑" panose="020b0503020204020204" charset="-122"/>
                <a:ea typeface="微软雅黑" panose="020b0503020204020204" charset="-122"/>
                <a:cs typeface="微软雅黑" panose="020b0503020204020204" charset="-122"/>
              </a:rPr>
              <a:t>3</a:t>
            </a:r>
            <a:r>
              <a:rPr>
                <a:latin typeface="微软雅黑" panose="020b0503020204020204" charset="-122"/>
                <a:ea typeface="微软雅黑" panose="020b0503020204020204" charset="-122"/>
                <a:cs typeface="微软雅黑" panose="020b0503020204020204" charset="-122"/>
              </a:rPr>
              <a:t>；</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（5）被测物体密度：用密度公式进行计算即可；</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（6）被测物质密度误差：烧杯或被测固体均粘有部分液体，由实验步骤可知被测质量偏小时，密度偏小；被测质量偏大时，密度偏大；</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（7）靠增减砝码无法使天平平衡时：取下最小砝码，调节往右调节游码；</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（8）实验评价：根据测量过程确定测量值偏大还是偏小并分析实验过程中存在问题；</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（9）实验出现误差的原因：刻度尺与平面镜不垂直、实验装置安装存在问题。</a:t>
            </a:r>
            <a:endParaRPr>
              <a:latin typeface="微软雅黑" panose="020b0503020204020204" charset="-122"/>
              <a:ea typeface="微软雅黑" panose="020b0503020204020204" charset="-122"/>
              <a:cs typeface="微软雅黑" panose="020b0503020204020204" charset="-122"/>
            </a:endParaRPr>
          </a:p>
        </p:txBody>
      </p:sp>
      <p:pic>
        <p:nvPicPr>
          <p:cNvPr id="7" name="图片 6" title=""/>
          <p:cNvPicPr>
            <a:picLocks noChangeAspect="1"/>
          </p:cNvPicPr>
          <p:nvPr/>
        </p:nvPicPr>
        <p:blipFill>
          <a:blip r:embed="rId3"/>
          <a:stretch>
            <a:fillRect/>
          </a:stretch>
        </p:blipFill>
        <p:spPr>
          <a:xfrm>
            <a:off x="499745" y="1481270"/>
            <a:ext cx="2013585" cy="4838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500"/>
                                        <p:tgtEl>
                                          <p:spTgt spid="2">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left)">
                                      <p:cBhvr>
                                        <p:cTn id="36" dur="500"/>
                                        <p:tgtEl>
                                          <p:spTgt spid="2">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wipe(left)">
                                      <p:cBhvr>
                                        <p:cTn id="41" dur="500"/>
                                        <p:tgtEl>
                                          <p:spTgt spid="2">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wipe(left)">
                                      <p:cBhvr>
                                        <p:cTn id="46" dur="500"/>
                                        <p:tgtEl>
                                          <p:spTgt spid="2">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wipe(left)">
                                      <p:cBhvr>
                                        <p:cTn id="51" dur="500"/>
                                        <p:tgtEl>
                                          <p:spTgt spid="2">
                                            <p:txEl>
                                              <p:pRg st="4" end="4"/>
                                            </p:txEl>
                                          </p:spTgt>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
                                            <p:txEl>
                                              <p:pRg st="5" end="5"/>
                                            </p:txEl>
                                          </p:spTgt>
                                        </p:tgtEl>
                                        <p:attrNameLst>
                                          <p:attrName>style.visibility</p:attrName>
                                        </p:attrNameLst>
                                      </p:cBhvr>
                                      <p:to>
                                        <p:strVal val="visible"/>
                                      </p:to>
                                    </p:set>
                                    <p:animEffect transition="in" filter="wipe(left)">
                                      <p:cBhvr>
                                        <p:cTn id="56" dur="500"/>
                                        <p:tgtEl>
                                          <p:spTgt spid="2">
                                            <p:txEl>
                                              <p:pRg st="5" end="5"/>
                                            </p:txEl>
                                          </p:spTgt>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
                                            <p:txEl>
                                              <p:pRg st="6" end="6"/>
                                            </p:txEl>
                                          </p:spTgt>
                                        </p:tgtEl>
                                        <p:attrNameLst>
                                          <p:attrName>style.visibility</p:attrName>
                                        </p:attrNameLst>
                                      </p:cBhvr>
                                      <p:to>
                                        <p:strVal val="visible"/>
                                      </p:to>
                                    </p:set>
                                    <p:animEffect transition="in" filter="wipe(left)">
                                      <p:cBhvr>
                                        <p:cTn id="61" dur="500"/>
                                        <p:tgtEl>
                                          <p:spTgt spid="2">
                                            <p:txEl>
                                              <p:pRg st="6" end="6"/>
                                            </p:txEl>
                                          </p:spTgt>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
                                            <p:txEl>
                                              <p:pRg st="7" end="7"/>
                                            </p:txEl>
                                          </p:spTgt>
                                        </p:tgtEl>
                                        <p:attrNameLst>
                                          <p:attrName>style.visibility</p:attrName>
                                        </p:attrNameLst>
                                      </p:cBhvr>
                                      <p:to>
                                        <p:strVal val="visible"/>
                                      </p:to>
                                    </p:set>
                                    <p:animEffect transition="in" filter="wipe(left)">
                                      <p:cBhvr>
                                        <p:cTn id="66" dur="500"/>
                                        <p:tgtEl>
                                          <p:spTgt spid="2">
                                            <p:txEl>
                                              <p:pRg st="7" end="7"/>
                                            </p:txEl>
                                          </p:spTgt>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
                                            <p:txEl>
                                              <p:pRg st="8" end="8"/>
                                            </p:txEl>
                                          </p:spTgt>
                                        </p:tgtEl>
                                        <p:attrNameLst>
                                          <p:attrName>style.visibility</p:attrName>
                                        </p:attrNameLst>
                                      </p:cBhvr>
                                      <p:to>
                                        <p:strVal val="visible"/>
                                      </p:to>
                                    </p:set>
                                    <p:animEffect transition="in" filter="wipe(left)">
                                      <p:cBhvr>
                                        <p:cTn id="71" dur="500"/>
                                        <p:tgtEl>
                                          <p:spTgt spid="2">
                                            <p:txEl>
                                              <p:pRg st="8" end="8"/>
                                            </p:txEl>
                                          </p:spTgt>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
                                            <p:txEl>
                                              <p:pRg st="9" end="9"/>
                                            </p:txEl>
                                          </p:spTgt>
                                        </p:tgtEl>
                                        <p:attrNameLst>
                                          <p:attrName>style.visibility</p:attrName>
                                        </p:attrNameLst>
                                      </p:cBhvr>
                                      <p:to>
                                        <p:strVal val="visible"/>
                                      </p:to>
                                    </p:set>
                                    <p:animEffect transition="in" filter="wipe(left)">
                                      <p:cBhvr>
                                        <p:cTn id="76"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6215380" y="163195"/>
            <a:ext cx="903605" cy="923290"/>
          </a:xfrm>
          <a:prstGeom prst="rect">
            <a:avLst/>
          </a:prstGeom>
        </p:spPr>
      </p:pic>
      <p:sp>
        <p:nvSpPr>
          <p:cNvPr id="5" name="文本框 4" title=""/>
          <p:cNvSpPr txBox="1"/>
          <p:nvPr/>
        </p:nvSpPr>
        <p:spPr>
          <a:xfrm>
            <a:off x="7139940" y="222885"/>
            <a:ext cx="302069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密度测量</a:t>
            </a:r>
            <a:endParaRPr lang="zh-CN" sz="2400" b="1">
              <a:solidFill>
                <a:srgbClr val="0070C0"/>
              </a:solidFill>
              <a:latin typeface="微软雅黑" panose="020b0503020204020204" charset="-122"/>
              <a:ea typeface="微软雅黑" panose="020b0503020204020204" charset="-122"/>
              <a:sym typeface="+mn-ea"/>
            </a:endParaRPr>
          </a:p>
        </p:txBody>
      </p:sp>
      <p:sp>
        <p:nvSpPr>
          <p:cNvPr id="102" name="文本框 101" title=""/>
          <p:cNvSpPr txBox="1"/>
          <p:nvPr/>
        </p:nvSpPr>
        <p:spPr>
          <a:xfrm>
            <a:off x="292735" y="1356995"/>
            <a:ext cx="11692255" cy="193802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【例1】</a:t>
            </a:r>
            <a:r>
              <a:rPr lang="zh-CN" sz="1600" b="1">
                <a:latin typeface="微软雅黑" panose="020b0503020204020204" charset="-122"/>
                <a:ea typeface="微软雅黑" panose="020b0503020204020204" charset="-122"/>
                <a:cs typeface="微软雅黑" panose="020b0503020204020204" charset="-122"/>
              </a:rPr>
              <a:t>（2023·东营）</a:t>
            </a:r>
            <a:r>
              <a:rPr lang="zh-CN" sz="1600">
                <a:latin typeface="微软雅黑" panose="020b0503020204020204" charset="-122"/>
                <a:ea typeface="微软雅黑" panose="020b0503020204020204" charset="-122"/>
                <a:cs typeface="微软雅黑" panose="020b0503020204020204" charset="-122"/>
              </a:rPr>
              <a:t>在用天平，量筒和水测量小石块密度时，下列说法正确的是（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 称量前，应调节平衡螺母或移动游码使天平平衡；</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 应该先测小石块的体积，再测它的质量；</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 用调好的天平测量时，小石块应放在右盘；</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D. 小石块浸没到量筒的水中，表面附有气泡，测得的密度偏小</a:t>
            </a:r>
            <a:endParaRPr lang="zh-CN" sz="1600">
              <a:latin typeface="微软雅黑" panose="020b0503020204020204" charset="-122"/>
              <a:ea typeface="微软雅黑" panose="020b0503020204020204" charset="-122"/>
              <a:cs typeface="微软雅黑" panose="020b0503020204020204" charset="-122"/>
            </a:endParaRPr>
          </a:p>
        </p:txBody>
      </p:sp>
      <p:cxnSp>
        <p:nvCxnSpPr>
          <p:cNvPr id="23" name="直接连接符 22" title=""/>
          <p:cNvCxnSpPr/>
          <p:nvPr/>
        </p:nvCxnSpPr>
        <p:spPr>
          <a:xfrm>
            <a:off x="207010" y="3294380"/>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30" name="文本框 29" title=""/>
          <p:cNvSpPr txBox="1"/>
          <p:nvPr/>
        </p:nvSpPr>
        <p:spPr>
          <a:xfrm>
            <a:off x="8057515" y="1454785"/>
            <a:ext cx="35687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D</a:t>
            </a:r>
            <a:endParaRPr lang="en-US" altLang="zh-CN">
              <a:solidFill>
                <a:srgbClr val="FF0000"/>
              </a:solidFill>
              <a:latin typeface="微软雅黑" panose="020b0503020204020204" charset="-122"/>
              <a:ea typeface="微软雅黑" panose="020b0503020204020204" charset="-122"/>
            </a:endParaRPr>
          </a:p>
        </p:txBody>
      </p:sp>
      <p:sp>
        <p:nvSpPr>
          <p:cNvPr id="7" name="流程图: 联系 6" title=""/>
          <p:cNvSpPr/>
          <p:nvPr/>
        </p:nvSpPr>
        <p:spPr>
          <a:xfrm>
            <a:off x="464820" y="1770380"/>
            <a:ext cx="93281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title=""/>
          <p:cNvSpPr txBox="1"/>
          <p:nvPr/>
        </p:nvSpPr>
        <p:spPr>
          <a:xfrm>
            <a:off x="3001645" y="1086485"/>
            <a:ext cx="5212080" cy="368300"/>
          </a:xfrm>
          <a:prstGeom prst="rect">
            <a:avLst/>
          </a:prstGeom>
          <a:noFill/>
          <a:ln w="12700">
            <a:solidFill>
              <a:schemeClr val="accent5">
                <a:lumMod val="75000"/>
              </a:schemeClr>
            </a:solidFill>
          </a:ln>
        </p:spPr>
        <p:txBody>
          <a:bodyPr wrap="none" rtlCol="0">
            <a:spAutoFit/>
          </a:bodyPr>
          <a:lstStyle/>
          <a:p>
            <a:r>
              <a:rPr>
                <a:solidFill>
                  <a:srgbClr val="C00000"/>
                </a:solidFill>
                <a:latin typeface="微软雅黑" panose="020b0503020204020204" charset="-122"/>
                <a:ea typeface="微软雅黑" panose="020b0503020204020204" charset="-122"/>
              </a:rPr>
              <a:t>称量前，应将游码归零，调节平衡螺母使天平平衡</a:t>
            </a:r>
            <a:endParaRPr>
              <a:solidFill>
                <a:srgbClr val="C00000"/>
              </a:solidFill>
              <a:latin typeface="微软雅黑" panose="020b0503020204020204" charset="-122"/>
              <a:ea typeface="微软雅黑" panose="020b0503020204020204" charset="-122"/>
            </a:endParaRPr>
          </a:p>
        </p:txBody>
      </p:sp>
      <p:cxnSp>
        <p:nvCxnSpPr>
          <p:cNvPr id="13" name="曲线连接符 12" title=""/>
          <p:cNvCxnSpPr/>
          <p:nvPr/>
        </p:nvCxnSpPr>
        <p:spPr>
          <a:xfrm rot="10800000" flipV="1">
            <a:off x="1397635" y="1273175"/>
            <a:ext cx="1604010" cy="680720"/>
          </a:xfrm>
          <a:prstGeom prst="curvedConnector3">
            <a:avLst>
              <a:gd name="adj1" fmla="val 49960"/>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流程图: 联系 14" title=""/>
          <p:cNvSpPr/>
          <p:nvPr/>
        </p:nvSpPr>
        <p:spPr>
          <a:xfrm>
            <a:off x="542290" y="2140585"/>
            <a:ext cx="369189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title=""/>
          <p:cNvSpPr txBox="1"/>
          <p:nvPr/>
        </p:nvSpPr>
        <p:spPr>
          <a:xfrm>
            <a:off x="4486910" y="2187575"/>
            <a:ext cx="7498080" cy="368300"/>
          </a:xfrm>
          <a:prstGeom prst="rect">
            <a:avLst/>
          </a:prstGeom>
          <a:noFill/>
          <a:ln w="12700">
            <a:solidFill>
              <a:srgbClr val="5890E4"/>
            </a:solidFill>
          </a:ln>
        </p:spPr>
        <p:txBody>
          <a:bodyPr wrap="none" rtlCol="0">
            <a:spAutoFit/>
          </a:bodyPr>
          <a:lstStyle/>
          <a:p>
            <a:r>
              <a:rPr>
                <a:solidFill>
                  <a:srgbClr val="C00000"/>
                </a:solidFill>
                <a:latin typeface="微软雅黑" panose="020b0503020204020204" charset="-122"/>
                <a:ea typeface="微软雅黑" panose="020b0503020204020204" charset="-122"/>
              </a:rPr>
              <a:t>小石块从水中拿出时会带出来水，使质量偏大，故应先测质量，再测体积</a:t>
            </a:r>
            <a:endParaRPr>
              <a:solidFill>
                <a:srgbClr val="C00000"/>
              </a:solidFill>
              <a:latin typeface="微软雅黑" panose="020b0503020204020204" charset="-122"/>
              <a:ea typeface="微软雅黑" panose="020b0503020204020204" charset="-122"/>
            </a:endParaRPr>
          </a:p>
        </p:txBody>
      </p:sp>
      <p:cxnSp>
        <p:nvCxnSpPr>
          <p:cNvPr id="36" name="曲线连接符 35" title=""/>
          <p:cNvCxnSpPr/>
          <p:nvPr/>
        </p:nvCxnSpPr>
        <p:spPr>
          <a:xfrm>
            <a:off x="2653665" y="2135505"/>
            <a:ext cx="1788160" cy="354330"/>
          </a:xfrm>
          <a:prstGeom prst="curvedConnector3">
            <a:avLst>
              <a:gd name="adj1" fmla="val 50036"/>
            </a:avLst>
          </a:prstGeom>
          <a:ln>
            <a:solidFill>
              <a:srgbClr val="5890E4"/>
            </a:solidFill>
          </a:ln>
        </p:spPr>
        <p:style>
          <a:lnRef idx="1">
            <a:schemeClr val="accent1"/>
          </a:lnRef>
          <a:fillRef idx="0">
            <a:schemeClr val="accent1"/>
          </a:fillRef>
          <a:effectRef idx="0">
            <a:schemeClr val="accent1"/>
          </a:effectRef>
          <a:fontRef idx="minor">
            <a:schemeClr val="tx1"/>
          </a:fontRef>
        </p:style>
      </p:cxnSp>
      <p:sp>
        <p:nvSpPr>
          <p:cNvPr id="37" name="流程图: 联系 36" title=""/>
          <p:cNvSpPr/>
          <p:nvPr/>
        </p:nvSpPr>
        <p:spPr>
          <a:xfrm>
            <a:off x="2590165" y="2555875"/>
            <a:ext cx="185102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曲线连接符 39" title=""/>
          <p:cNvCxnSpPr/>
          <p:nvPr/>
        </p:nvCxnSpPr>
        <p:spPr>
          <a:xfrm rot="10800000">
            <a:off x="4440555" y="2790825"/>
            <a:ext cx="934085" cy="44450"/>
          </a:xfrm>
          <a:prstGeom prst="curvedConnector3">
            <a:avLst>
              <a:gd name="adj1" fmla="val 49966"/>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文本框 40" title=""/>
          <p:cNvSpPr txBox="1"/>
          <p:nvPr/>
        </p:nvSpPr>
        <p:spPr>
          <a:xfrm>
            <a:off x="5379720" y="2579370"/>
            <a:ext cx="3154680" cy="368300"/>
          </a:xfrm>
          <a:prstGeom prst="rect">
            <a:avLst/>
          </a:prstGeom>
          <a:noFill/>
          <a:ln w="12700">
            <a:solidFill>
              <a:schemeClr val="accent2"/>
            </a:solidFill>
          </a:ln>
        </p:spPr>
        <p:txBody>
          <a:bodyPr wrap="none" rtlCol="0">
            <a:spAutoFit/>
          </a:bodyPr>
          <a:lstStyle/>
          <a:p>
            <a:r>
              <a:rPr>
                <a:solidFill>
                  <a:srgbClr val="C00000"/>
                </a:solidFill>
                <a:latin typeface="微软雅黑" panose="020b0503020204020204" charset="-122"/>
                <a:ea typeface="微软雅黑" panose="020b0503020204020204" charset="-122"/>
              </a:rPr>
              <a:t>砝码和物体按照左物右码放置</a:t>
            </a:r>
            <a:endParaRPr>
              <a:solidFill>
                <a:srgbClr val="C00000"/>
              </a:solidFill>
              <a:latin typeface="微软雅黑" panose="020b0503020204020204" charset="-122"/>
              <a:ea typeface="微软雅黑" panose="020b0503020204020204" charset="-122"/>
            </a:endParaRPr>
          </a:p>
        </p:txBody>
      </p:sp>
      <p:sp>
        <p:nvSpPr>
          <p:cNvPr id="42" name="流程图: 联系 41" title=""/>
          <p:cNvSpPr/>
          <p:nvPr/>
        </p:nvSpPr>
        <p:spPr>
          <a:xfrm>
            <a:off x="4440555" y="2856865"/>
            <a:ext cx="159131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title=""/>
          <p:cNvSpPr txBox="1"/>
          <p:nvPr/>
        </p:nvSpPr>
        <p:spPr>
          <a:xfrm>
            <a:off x="6903720" y="2926080"/>
            <a:ext cx="3840480" cy="368300"/>
          </a:xfrm>
          <a:prstGeom prst="rect">
            <a:avLst/>
          </a:prstGeom>
          <a:noFill/>
          <a:ln w="12700">
            <a:solidFill>
              <a:srgbClr val="7030A0"/>
            </a:solidFill>
          </a:ln>
        </p:spPr>
        <p:txBody>
          <a:bodyPr wrap="none" rtlCol="0">
            <a:spAutoFit/>
          </a:bodyPr>
          <a:lstStyle/>
          <a:p>
            <a:r>
              <a:rPr>
                <a:solidFill>
                  <a:srgbClr val="C00000"/>
                </a:solidFill>
                <a:latin typeface="微软雅黑" panose="020b0503020204020204" charset="-122"/>
                <a:ea typeface="微软雅黑" panose="020b0503020204020204" charset="-122"/>
              </a:rPr>
              <a:t>质量一定时，体积偏大，则密度偏小</a:t>
            </a:r>
            <a:endParaRPr>
              <a:solidFill>
                <a:srgbClr val="C00000"/>
              </a:solidFill>
              <a:latin typeface="微软雅黑" panose="020b0503020204020204" charset="-122"/>
              <a:ea typeface="微软雅黑" panose="020b0503020204020204" charset="-122"/>
            </a:endParaRPr>
          </a:p>
        </p:txBody>
      </p:sp>
      <p:cxnSp>
        <p:nvCxnSpPr>
          <p:cNvPr id="45" name="曲线连接符 44" title=""/>
          <p:cNvCxnSpPr/>
          <p:nvPr/>
        </p:nvCxnSpPr>
        <p:spPr>
          <a:xfrm rot="10800000">
            <a:off x="6031865" y="3091180"/>
            <a:ext cx="871855" cy="59690"/>
          </a:xfrm>
          <a:prstGeom prst="curvedConnector3">
            <a:avLst>
              <a:gd name="adj1" fmla="val 49964"/>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6" name="文本框 45" title=""/>
          <p:cNvSpPr txBox="1"/>
          <p:nvPr/>
        </p:nvSpPr>
        <p:spPr>
          <a:xfrm>
            <a:off x="292735" y="3338195"/>
            <a:ext cx="11692255" cy="156845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（2023·大庆）</a:t>
            </a:r>
            <a:r>
              <a:rPr lang="zh-CN" sz="1600">
                <a:latin typeface="微软雅黑" panose="020b0503020204020204" charset="-122"/>
                <a:ea typeface="微软雅黑" panose="020b0503020204020204" charset="-122"/>
                <a:cs typeface="微软雅黑" panose="020b0503020204020204" charset="-122"/>
              </a:rPr>
              <a:t>多种复合材料具有密度小、强度大的优点， 被广泛应用于制造业。现小明同学测量某一实心复合材料块的密度，测材料块质量托盘天平平衡时右盘所加砝码及游码的位置如图甲所示，则材料块质量为_________ g；按照图乙和图丙所示，通过观察量筒水位的变化，可获得该材料块的体积，若按照图丙中眼晴从B处读数，会导致所测密度_________（填“偏大”、“偏小”或“无误差”）； 纠正错误后， 材料块的密度是_________ kg/m</a:t>
            </a:r>
            <a:r>
              <a:rPr lang="zh-CN" sz="1600" baseline="30000">
                <a:latin typeface="微软雅黑" panose="020b0503020204020204" charset="-122"/>
                <a:ea typeface="微软雅黑" panose="020b0503020204020204" charset="-122"/>
                <a:cs typeface="微软雅黑" panose="020b0503020204020204" charset="-122"/>
              </a:rPr>
              <a:t>3</a:t>
            </a:r>
            <a:r>
              <a:rPr lang="zh-CN" sz="1600">
                <a:latin typeface="微软雅黑" panose="020b0503020204020204" charset="-122"/>
                <a:ea typeface="微软雅黑" panose="020b0503020204020204" charset="-122"/>
                <a:cs typeface="微软雅黑" panose="020b0503020204020204" charset="-122"/>
              </a:rPr>
              <a:t>。</a:t>
            </a:r>
            <a:endParaRPr lang="zh-CN" sz="1600">
              <a:latin typeface="微软雅黑" panose="020b0503020204020204" charset="-122"/>
              <a:ea typeface="微软雅黑" panose="020b0503020204020204" charset="-122"/>
              <a:cs typeface="微软雅黑" panose="020b0503020204020204" charset="-122"/>
            </a:endParaRPr>
          </a:p>
        </p:txBody>
      </p:sp>
      <p:pic>
        <p:nvPicPr>
          <p:cNvPr id="2" name="图片 100013" title=""/>
          <p:cNvPicPr>
            <a:picLocks noChangeAspect="1"/>
          </p:cNvPicPr>
          <p:nvPr/>
        </p:nvPicPr>
        <p:blipFill>
          <a:blip r:embed="rId3"/>
          <a:stretch>
            <a:fillRect/>
          </a:stretch>
        </p:blipFill>
        <p:spPr>
          <a:xfrm>
            <a:off x="3403283" y="4919980"/>
            <a:ext cx="4741545" cy="1913890"/>
          </a:xfrm>
          <a:prstGeom prst="rect">
            <a:avLst/>
          </a:prstGeom>
          <a:noFill/>
          <a:ln w="9525">
            <a:noFill/>
          </a:ln>
        </p:spPr>
      </p:pic>
      <p:sp>
        <p:nvSpPr>
          <p:cNvPr id="47" name="矩形标注 46" title=""/>
          <p:cNvSpPr/>
          <p:nvPr/>
        </p:nvSpPr>
        <p:spPr>
          <a:xfrm>
            <a:off x="292735" y="4927600"/>
            <a:ext cx="3111500" cy="709295"/>
          </a:xfrm>
          <a:prstGeom prst="wedgeRectCallout">
            <a:avLst>
              <a:gd name="adj1" fmla="val 48224"/>
              <a:gd name="adj2" fmla="val 10774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材料块的质量</a:t>
            </a:r>
            <a:endParaRPr sz="1600">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m=10g+10g+5g+1.4g=26.4g </a:t>
            </a:r>
            <a:endParaRPr sz="1600">
              <a:latin typeface="微软雅黑" panose="020b0503020204020204" charset="-122"/>
              <a:ea typeface="微软雅黑" panose="020b0503020204020204" charset="-122"/>
              <a:cs typeface="微软雅黑" panose="020b0503020204020204" charset="-122"/>
            </a:endParaRPr>
          </a:p>
        </p:txBody>
      </p:sp>
      <p:sp>
        <p:nvSpPr>
          <p:cNvPr id="48" name="矩形标注 47" title=""/>
          <p:cNvSpPr/>
          <p:nvPr/>
        </p:nvSpPr>
        <p:spPr>
          <a:xfrm>
            <a:off x="8213725" y="4544695"/>
            <a:ext cx="3201035" cy="876300"/>
          </a:xfrm>
          <a:prstGeom prst="wedgeRectCallout">
            <a:avLst>
              <a:gd name="adj1" fmla="val -61007"/>
              <a:gd name="adj2" fmla="val 38074"/>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solidFill>
                  <a:schemeClr val="bg1"/>
                </a:solidFill>
                <a:latin typeface="微软雅黑" panose="020b0503020204020204" charset="-122"/>
                <a:ea typeface="微软雅黑" panose="020b0503020204020204" charset="-122"/>
                <a:sym typeface="+mn-ea"/>
              </a:rPr>
              <a:t>眼睛从B处读数会造成测得总体积V</a:t>
            </a:r>
            <a:r>
              <a:rPr sz="1600" baseline="-25000">
                <a:solidFill>
                  <a:schemeClr val="bg1"/>
                </a:solidFill>
                <a:latin typeface="微软雅黑" panose="020b0503020204020204" charset="-122"/>
                <a:ea typeface="微软雅黑" panose="020b0503020204020204" charset="-122"/>
                <a:sym typeface="+mn-ea"/>
              </a:rPr>
              <a:t>2</a:t>
            </a:r>
            <a:r>
              <a:rPr sz="1600">
                <a:solidFill>
                  <a:schemeClr val="bg1"/>
                </a:solidFill>
                <a:latin typeface="微软雅黑" panose="020b0503020204020204" charset="-122"/>
                <a:ea typeface="微软雅黑" panose="020b0503020204020204" charset="-122"/>
                <a:sym typeface="+mn-ea"/>
              </a:rPr>
              <a:t>偏大</a:t>
            </a:r>
            <a:r>
              <a:rPr lang="zh-CN" sz="1600">
                <a:solidFill>
                  <a:schemeClr val="bg1"/>
                </a:solidFill>
                <a:latin typeface="微软雅黑" panose="020b0503020204020204" charset="-122"/>
                <a:ea typeface="微软雅黑" panose="020b0503020204020204" charset="-122"/>
                <a:sym typeface="+mn-ea"/>
              </a:rPr>
              <a:t>，可知测得密度偏小</a:t>
            </a:r>
            <a:endParaRPr lang="zh-CN" sz="1600">
              <a:solidFill>
                <a:schemeClr val="bg1"/>
              </a:solidFill>
              <a:latin typeface="微软雅黑" panose="020b0503020204020204" charset="-122"/>
              <a:ea typeface="微软雅黑" panose="020b0503020204020204" charset="-122"/>
              <a:sym typeface="+mn-ea"/>
            </a:endParaRPr>
          </a:p>
        </p:txBody>
      </p:sp>
      <p:graphicFrame>
        <p:nvGraphicFramePr>
          <p:cNvPr id="6" name="Object 686" title=""/>
          <p:cNvGraphicFramePr>
            <a:graphicFrameLocks noChangeAspect="1"/>
          </p:cNvGraphicFramePr>
          <p:nvPr/>
        </p:nvGraphicFramePr>
        <p:xfrm>
          <a:off x="8213725" y="5592445"/>
          <a:ext cx="2804160" cy="293370"/>
        </p:xfrm>
        <a:graphic>
          <a:graphicData uri="http://schemas.openxmlformats.org/presentationml/2006/ole">
            <mc:AlternateContent>
              <mc:Choice xmlns:v="urn:schemas-microsoft-com:vml" Requires="v">
                <p:oleObj spid="_x0000_s1058" r:id="rId4" imgW="2273300" imgH="241300" progId="Equation.DSMT4">
                  <p:embed/>
                </p:oleObj>
              </mc:Choice>
              <mc:Fallback>
                <p:oleObj r:id="rId4" imgW="2273300" imgH="241300" progId="Equation.DSMT4">
                  <p:embed/>
                  <p:pic>
                    <p:nvPicPr>
                      <p:cNvPr id="0" name="OLE substitute image"/>
                      <p:cNvPicPr/>
                      <p:nvPr/>
                    </p:nvPicPr>
                    <p:blipFill>
                      <a:blip r:embed="rId5"/>
                      <a:stretch>
                        <a:fillRect/>
                      </a:stretch>
                    </p:blipFill>
                    <p:spPr>
                      <a:xfrm>
                        <a:off x="8213725" y="5592445"/>
                        <a:ext cx="2804160" cy="293370"/>
                      </a:xfrm>
                      <a:prstGeom prst="rect">
                        <a:avLst/>
                      </a:prstGeom>
                      <a:noFill/>
                      <a:ln w="38100">
                        <a:noFill/>
                        <a:miter/>
                      </a:ln>
                    </p:spPr>
                  </p:pic>
                </p:oleObj>
              </mc:Fallback>
            </mc:AlternateContent>
          </a:graphicData>
        </a:graphic>
      </p:graphicFrame>
      <p:graphicFrame>
        <p:nvGraphicFramePr>
          <p:cNvPr id="9" name="Object 687" title=""/>
          <p:cNvGraphicFramePr>
            <a:graphicFrameLocks noChangeAspect="1"/>
          </p:cNvGraphicFramePr>
          <p:nvPr/>
        </p:nvGraphicFramePr>
        <p:xfrm>
          <a:off x="8213725" y="5905500"/>
          <a:ext cx="3747135" cy="490855"/>
        </p:xfrm>
        <a:graphic>
          <a:graphicData uri="http://schemas.openxmlformats.org/presentationml/2006/ole">
            <mc:AlternateContent>
              <mc:Choice xmlns:v="urn:schemas-microsoft-com:vml" Requires="v">
                <p:oleObj spid="_x0000_s1059" r:id="rId6" imgW="2984500" imgH="393700" progId="Equation.DSMT4">
                  <p:embed/>
                </p:oleObj>
              </mc:Choice>
              <mc:Fallback>
                <p:oleObj r:id="rId6" imgW="2984500" imgH="393700" progId="Equation.DSMT4">
                  <p:embed/>
                  <p:pic>
                    <p:nvPicPr>
                      <p:cNvPr id="0" name="OLE substitute image"/>
                      <p:cNvPicPr/>
                      <p:nvPr/>
                    </p:nvPicPr>
                    <p:blipFill>
                      <a:blip r:embed="rId7"/>
                      <a:stretch>
                        <a:fillRect/>
                      </a:stretch>
                    </p:blipFill>
                    <p:spPr>
                      <a:xfrm>
                        <a:off x="8213725" y="5905500"/>
                        <a:ext cx="3747135" cy="490855"/>
                      </a:xfrm>
                      <a:prstGeom prst="rect">
                        <a:avLst/>
                      </a:prstGeom>
                      <a:noFill/>
                      <a:ln w="38100">
                        <a:noFill/>
                        <a:miter/>
                      </a:ln>
                    </p:spPr>
                  </p:pic>
                </p:oleObj>
              </mc:Fallback>
            </mc:AlternateContent>
          </a:graphicData>
        </a:graphic>
      </p:graphicFrame>
      <p:sp>
        <p:nvSpPr>
          <p:cNvPr id="51" name="文本框 50" title=""/>
          <p:cNvSpPr txBox="1"/>
          <p:nvPr/>
        </p:nvSpPr>
        <p:spPr>
          <a:xfrm>
            <a:off x="9453245" y="3735705"/>
            <a:ext cx="64008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26.4</a:t>
            </a:r>
            <a:endParaRPr lang="en-US" altLang="zh-CN">
              <a:solidFill>
                <a:srgbClr val="FF0000"/>
              </a:solidFill>
              <a:latin typeface="微软雅黑" panose="020b0503020204020204" charset="-122"/>
              <a:ea typeface="微软雅黑" panose="020b0503020204020204" charset="-122"/>
            </a:endParaRPr>
          </a:p>
        </p:txBody>
      </p:sp>
      <p:sp>
        <p:nvSpPr>
          <p:cNvPr id="52" name="文本框 51" title=""/>
          <p:cNvSpPr txBox="1"/>
          <p:nvPr/>
        </p:nvSpPr>
        <p:spPr>
          <a:xfrm>
            <a:off x="10160635" y="4098925"/>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偏小</a:t>
            </a:r>
            <a:endParaRPr lang="zh-CN" altLang="en-US">
              <a:solidFill>
                <a:srgbClr val="FF0000"/>
              </a:solidFill>
              <a:latin typeface="微软雅黑" panose="020b0503020204020204" charset="-122"/>
              <a:ea typeface="微软雅黑" panose="020b0503020204020204" charset="-122"/>
            </a:endParaRPr>
          </a:p>
        </p:txBody>
      </p:sp>
      <p:sp>
        <p:nvSpPr>
          <p:cNvPr id="53" name="文本框 52" title=""/>
          <p:cNvSpPr txBox="1"/>
          <p:nvPr/>
        </p:nvSpPr>
        <p:spPr>
          <a:xfrm>
            <a:off x="6083935" y="4507230"/>
            <a:ext cx="110934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0.88</a:t>
            </a:r>
            <a:r>
              <a:rPr lang="en-US" altLang="zh-CN" sz="1600">
                <a:solidFill>
                  <a:srgbClr val="FF0000"/>
                </a:solidFill>
                <a:latin typeface="宋体" panose="02010600030101010101" pitchFamily="2" charset="-122"/>
                <a:ea typeface="宋体" panose="02010600030101010101" pitchFamily="2" charset="-122"/>
              </a:rPr>
              <a:t>×</a:t>
            </a:r>
            <a:r>
              <a:rPr lang="en-US" altLang="zh-CN" sz="1600">
                <a:solidFill>
                  <a:srgbClr val="FF0000"/>
                </a:solidFill>
                <a:latin typeface="微软雅黑" panose="020b0503020204020204" charset="-122"/>
                <a:ea typeface="微软雅黑" panose="020b0503020204020204" charset="-122"/>
              </a:rPr>
              <a:t>10</a:t>
            </a:r>
            <a:r>
              <a:rPr lang="en-US" altLang="zh-CN" sz="1600" baseline="30000">
                <a:solidFill>
                  <a:srgbClr val="FF0000"/>
                </a:solidFill>
                <a:latin typeface="微软雅黑" panose="020b0503020204020204" charset="-122"/>
                <a:ea typeface="微软雅黑" panose="020b0503020204020204" charset="-122"/>
              </a:rPr>
              <a:t>3</a:t>
            </a:r>
            <a:endParaRPr lang="en-US" altLang="zh-CN" sz="1600" baseline="300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blinds(horizontal)">
                                      <p:cBhvr>
                                        <p:cTn id="26" dur="500"/>
                                        <p:tgtEl>
                                          <p:spTgt spid="102"/>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nodeType="clickPar">
                      <p:stCondLst>
                        <p:cond delay="indefinite"/>
                        <p:cond evt="onBegin" delay="0">
                          <p:tn val="39"/>
                        </p:cond>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childTnLst>
                    </p:cTn>
                  </p:par>
                  <p:par>
                    <p:cTn id="45" fill="hold" nodeType="clickPar">
                      <p:stCondLst>
                        <p:cond delay="indefinite"/>
                        <p:cond evt="onBegin" delay="0">
                          <p:tn val="44"/>
                        </p:cond>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left)">
                                      <p:cBhvr>
                                        <p:cTn id="49" dur="500"/>
                                        <p:tgtEl>
                                          <p:spTgt spid="3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left)">
                                      <p:cBhvr>
                                        <p:cTn id="52" dur="500"/>
                                        <p:tgtEl>
                                          <p:spTgt spid="35"/>
                                        </p:tgtEl>
                                      </p:cBhvr>
                                    </p:animEffect>
                                  </p:childTnLst>
                                </p:cTn>
                              </p:par>
                            </p:childTnLst>
                          </p:cTn>
                        </p:par>
                      </p:childTnLst>
                    </p:cTn>
                  </p:par>
                  <p:par>
                    <p:cTn id="53" fill="hold" nodeType="clickPar">
                      <p:stCondLst>
                        <p:cond delay="indefinite"/>
                        <p:cond evt="onBegin" delay="0">
                          <p:tn val="52"/>
                        </p:cond>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left)">
                                      <p:cBhvr>
                                        <p:cTn id="57" dur="500"/>
                                        <p:tgtEl>
                                          <p:spTgt spid="37"/>
                                        </p:tgtEl>
                                      </p:cBhvr>
                                    </p:animEffect>
                                  </p:childTnLst>
                                </p:cTn>
                              </p:par>
                            </p:childTnLst>
                          </p:cTn>
                        </p:par>
                      </p:childTnLst>
                    </p:cTn>
                  </p:par>
                  <p:par>
                    <p:cTn id="58" fill="hold" nodeType="clickPar">
                      <p:stCondLst>
                        <p:cond delay="indefinite"/>
                        <p:cond evt="onBegin" delay="0">
                          <p:tn val="57"/>
                        </p:cond>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500"/>
                                        <p:tgtEl>
                                          <p:spTgt spid="40"/>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ipe(left)">
                                      <p:cBhvr>
                                        <p:cTn id="65" dur="500"/>
                                        <p:tgtEl>
                                          <p:spTgt spid="41"/>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left)">
                                      <p:cBhvr>
                                        <p:cTn id="70" dur="500"/>
                                        <p:tgtEl>
                                          <p:spTgt spid="42"/>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wipe(left)">
                                      <p:cBhvr>
                                        <p:cTn id="75" dur="500"/>
                                        <p:tgtEl>
                                          <p:spTgt spid="45"/>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wipe(left)">
                                      <p:cBhvr>
                                        <p:cTn id="78" dur="500"/>
                                        <p:tgtEl>
                                          <p:spTgt spid="44"/>
                                        </p:tgtEl>
                                      </p:cBhvr>
                                    </p:animEffect>
                                  </p:childTnLst>
                                </p:cTn>
                              </p:par>
                            </p:childTnLst>
                          </p:cTn>
                        </p:par>
                      </p:childTnLst>
                    </p:cTn>
                  </p:par>
                  <p:par>
                    <p:cTn id="79" fill="hold" nodeType="clickPar">
                      <p:stCondLst>
                        <p:cond delay="indefinite"/>
                        <p:cond evt="onBegin" delay="0">
                          <p:tn val="78"/>
                        </p:cond>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left)">
                                      <p:cBhvr>
                                        <p:cTn id="83" dur="500"/>
                                        <p:tgtEl>
                                          <p:spTgt spid="30"/>
                                        </p:tgtEl>
                                      </p:cBhvr>
                                    </p:animEffect>
                                  </p:childTnLst>
                                </p:cTn>
                              </p:par>
                            </p:childTnLst>
                          </p:cTn>
                        </p:par>
                      </p:childTnLst>
                    </p:cTn>
                  </p:par>
                  <p:par>
                    <p:cTn id="84" fill="hold" nodeType="clickPar">
                      <p:stCondLst>
                        <p:cond delay="indefinite"/>
                        <p:cond evt="onBegin" delay="0">
                          <p:tn val="83"/>
                        </p:cond>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left)">
                                      <p:cBhvr>
                                        <p:cTn id="88" dur="500"/>
                                        <p:tgtEl>
                                          <p:spTgt spid="23"/>
                                        </p:tgtEl>
                                      </p:cBhvr>
                                    </p:animEffect>
                                  </p:childTnLst>
                                </p:cTn>
                              </p:par>
                            </p:childTnLst>
                          </p:cTn>
                        </p:par>
                      </p:childTnLst>
                    </p:cTn>
                  </p:par>
                  <p:par>
                    <p:cTn id="89" fill="hold" nodeType="clickPar">
                      <p:stCondLst>
                        <p:cond delay="indefinite"/>
                        <p:cond evt="onBegin" delay="0">
                          <p:tn val="88"/>
                        </p:cond>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barn(inVertical)">
                                      <p:cBhvr>
                                        <p:cTn id="93" dur="500"/>
                                        <p:tgtEl>
                                          <p:spTgt spid="46"/>
                                        </p:tgtEl>
                                      </p:cBhvr>
                                    </p:animEffect>
                                  </p:childTnLst>
                                </p:cTn>
                              </p:par>
                            </p:childTnLst>
                          </p:cTn>
                        </p:par>
                      </p:childTnLst>
                    </p:cTn>
                  </p:par>
                  <p:par>
                    <p:cTn id="94" fill="hold" nodeType="clickPar">
                      <p:stCondLst>
                        <p:cond delay="indefinite"/>
                        <p:cond evt="onBegin" delay="0">
                          <p:tn val="93"/>
                        </p:cond>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animEffect transition="in" filter="barn(inVertical)">
                                      <p:cBhvr>
                                        <p:cTn id="98" dur="500"/>
                                        <p:tgtEl>
                                          <p:spTgt spid="2"/>
                                        </p:tgtEl>
                                      </p:cBhvr>
                                    </p:animEffect>
                                  </p:childTnLst>
                                </p:cTn>
                              </p:par>
                            </p:childTnLst>
                          </p:cTn>
                        </p:par>
                      </p:childTnLst>
                    </p:cTn>
                  </p:par>
                  <p:par>
                    <p:cTn id="99" fill="hold" nodeType="clickPar">
                      <p:stCondLst>
                        <p:cond delay="indefinite"/>
                        <p:cond evt="onBegin" delay="0">
                          <p:tn val="98"/>
                        </p:cond>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wipe(left)">
                                      <p:cBhvr>
                                        <p:cTn id="103" dur="500"/>
                                        <p:tgtEl>
                                          <p:spTgt spid="47"/>
                                        </p:tgtEl>
                                      </p:cBhvr>
                                    </p:animEffect>
                                  </p:childTnLst>
                                </p:cTn>
                              </p:par>
                            </p:childTnLst>
                          </p:cTn>
                        </p:par>
                      </p:childTnLst>
                    </p:cTn>
                  </p:par>
                  <p:par>
                    <p:cTn id="104" fill="hold" nodeType="clickPar">
                      <p:stCondLst>
                        <p:cond delay="indefinite"/>
                        <p:cond evt="onBegin" delay="0">
                          <p:tn val="103"/>
                        </p:cond>
                      </p:stCondLst>
                      <p:childTnLst>
                        <p:par>
                          <p:cTn id="105" fill="hold">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48"/>
                                        </p:tgtEl>
                                        <p:attrNameLst>
                                          <p:attrName>style.visibility</p:attrName>
                                        </p:attrNameLst>
                                      </p:cBhvr>
                                      <p:to>
                                        <p:strVal val="visible"/>
                                      </p:to>
                                    </p:set>
                                    <p:animEffect transition="in" filter="wipe(right)">
                                      <p:cBhvr>
                                        <p:cTn id="108" dur="500"/>
                                        <p:tgtEl>
                                          <p:spTgt spid="48"/>
                                        </p:tgtEl>
                                      </p:cBhvr>
                                    </p:animEffect>
                                  </p:childTnLst>
                                </p:cTn>
                              </p:par>
                            </p:childTnLst>
                          </p:cTn>
                        </p:par>
                      </p:childTnLst>
                    </p:cTn>
                  </p:par>
                  <p:par>
                    <p:cTn id="109" fill="hold" nodeType="clickPar">
                      <p:stCondLst>
                        <p:cond delay="indefinite"/>
                        <p:cond evt="onBegin" delay="0">
                          <p:tn val="108"/>
                        </p:cond>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6"/>
                                        </p:tgtEl>
                                        <p:attrNameLst>
                                          <p:attrName>style.visibility</p:attrName>
                                        </p:attrNameLst>
                                      </p:cBhvr>
                                      <p:to>
                                        <p:strVal val="visible"/>
                                      </p:to>
                                    </p:set>
                                    <p:animEffect transition="in" filter="wipe(left)">
                                      <p:cBhvr>
                                        <p:cTn id="113" dur="500"/>
                                        <p:tgtEl>
                                          <p:spTgt spid="6"/>
                                        </p:tgtEl>
                                      </p:cBhvr>
                                    </p:animEffect>
                                  </p:childTnLst>
                                </p:cTn>
                              </p:par>
                            </p:childTnLst>
                          </p:cTn>
                        </p:par>
                      </p:childTnLst>
                    </p:cTn>
                  </p:par>
                  <p:par>
                    <p:cTn id="114" fill="hold" nodeType="clickPar">
                      <p:stCondLst>
                        <p:cond delay="indefinite"/>
                        <p:cond evt="onBegin" delay="0">
                          <p:tn val="113"/>
                        </p:cond>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9"/>
                                        </p:tgtEl>
                                        <p:attrNameLst>
                                          <p:attrName>style.visibility</p:attrName>
                                        </p:attrNameLst>
                                      </p:cBhvr>
                                      <p:to>
                                        <p:strVal val="visible"/>
                                      </p:to>
                                    </p:set>
                                    <p:animEffect transition="in" filter="wipe(left)">
                                      <p:cBhvr>
                                        <p:cTn id="118" dur="500"/>
                                        <p:tgtEl>
                                          <p:spTgt spid="9"/>
                                        </p:tgtEl>
                                      </p:cBhvr>
                                    </p:animEffect>
                                  </p:childTnLst>
                                </p:cTn>
                              </p:par>
                            </p:childTnLst>
                          </p:cTn>
                        </p:par>
                      </p:childTnLst>
                    </p:cTn>
                  </p:par>
                  <p:par>
                    <p:cTn id="119" fill="hold" nodeType="clickPar">
                      <p:stCondLst>
                        <p:cond delay="indefinite"/>
                        <p:cond evt="onBegin" delay="0">
                          <p:tn val="118"/>
                        </p:cond>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51"/>
                                        </p:tgtEl>
                                        <p:attrNameLst>
                                          <p:attrName>style.visibility</p:attrName>
                                        </p:attrNameLst>
                                      </p:cBhvr>
                                      <p:to>
                                        <p:strVal val="visible"/>
                                      </p:to>
                                    </p:set>
                                    <p:animEffect transition="in" filter="wipe(left)">
                                      <p:cBhvr>
                                        <p:cTn id="123" dur="500"/>
                                        <p:tgtEl>
                                          <p:spTgt spid="51"/>
                                        </p:tgtEl>
                                      </p:cBhvr>
                                    </p:animEffect>
                                  </p:childTnLst>
                                </p:cTn>
                              </p:par>
                            </p:childTnLst>
                          </p:cTn>
                        </p:par>
                      </p:childTnLst>
                    </p:cTn>
                  </p:par>
                  <p:par>
                    <p:cTn id="124" fill="hold" nodeType="clickPar">
                      <p:stCondLst>
                        <p:cond delay="indefinite"/>
                        <p:cond evt="onBegin" delay="0">
                          <p:tn val="123"/>
                        </p:cond>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52"/>
                                        </p:tgtEl>
                                        <p:attrNameLst>
                                          <p:attrName>style.visibility</p:attrName>
                                        </p:attrNameLst>
                                      </p:cBhvr>
                                      <p:to>
                                        <p:strVal val="visible"/>
                                      </p:to>
                                    </p:set>
                                    <p:animEffect transition="in" filter="wipe(left)">
                                      <p:cBhvr>
                                        <p:cTn id="128" dur="500"/>
                                        <p:tgtEl>
                                          <p:spTgt spid="52"/>
                                        </p:tgtEl>
                                      </p:cBhvr>
                                    </p:animEffect>
                                  </p:childTnLst>
                                </p:cTn>
                              </p:par>
                            </p:childTnLst>
                          </p:cTn>
                        </p:par>
                      </p:childTnLst>
                    </p:cTn>
                  </p:par>
                  <p:par>
                    <p:cTn id="129" fill="hold" nodeType="clickPar">
                      <p:stCondLst>
                        <p:cond delay="indefinite"/>
                        <p:cond evt="onBegin" delay="0">
                          <p:tn val="128"/>
                        </p:cond>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53"/>
                                        </p:tgtEl>
                                        <p:attrNameLst>
                                          <p:attrName>style.visibility</p:attrName>
                                        </p:attrNameLst>
                                      </p:cBhvr>
                                      <p:to>
                                        <p:strVal val="visible"/>
                                      </p:to>
                                    </p:set>
                                    <p:animEffect transition="in" filter="wipe(left)">
                                      <p:cBhvr>
                                        <p:cTn id="1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2" grpId="0"/>
      <p:bldP spid="30" grpId="0"/>
      <p:bldP spid="7" grpId="0" animBg="1"/>
      <p:bldP spid="10" grpId="0" animBg="1"/>
      <p:bldP spid="15" grpId="0" animBg="1"/>
      <p:bldP spid="35" grpId="0" animBg="1"/>
      <p:bldP spid="37" grpId="0" animBg="1"/>
      <p:bldP spid="41" grpId="0" animBg="1"/>
      <p:bldP spid="42" grpId="0" animBg="1"/>
      <p:bldP spid="44" grpId="0" animBg="1"/>
      <p:bldP spid="46" grpId="0"/>
      <p:bldP spid="47" grpId="0" animBg="1"/>
      <p:bldP spid="48" grpId="0" animBg="1"/>
      <p:bldP spid="51" grpId="0"/>
      <p:bldP spid="52" grpId="0"/>
      <p:bldP spid="53" grpId="0"/>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6215380" y="163195"/>
            <a:ext cx="903605" cy="923290"/>
          </a:xfrm>
          <a:prstGeom prst="rect">
            <a:avLst/>
          </a:prstGeom>
        </p:spPr>
      </p:pic>
      <p:sp>
        <p:nvSpPr>
          <p:cNvPr id="5" name="文本框 4" title=""/>
          <p:cNvSpPr txBox="1"/>
          <p:nvPr/>
        </p:nvSpPr>
        <p:spPr>
          <a:xfrm>
            <a:off x="7139940" y="222885"/>
            <a:ext cx="302069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密度测量</a:t>
            </a:r>
            <a:endParaRPr lang="zh-CN" sz="2400" b="1">
              <a:solidFill>
                <a:srgbClr val="0070C0"/>
              </a:solidFill>
              <a:latin typeface="微软雅黑" panose="020b0503020204020204" charset="-122"/>
              <a:ea typeface="微软雅黑" panose="020b0503020204020204" charset="-122"/>
              <a:sym typeface="+mn-ea"/>
            </a:endParaRPr>
          </a:p>
        </p:txBody>
      </p:sp>
      <p:sp>
        <p:nvSpPr>
          <p:cNvPr id="6" name="文本框 5" title=""/>
          <p:cNvSpPr txBox="1"/>
          <p:nvPr/>
        </p:nvSpPr>
        <p:spPr>
          <a:xfrm>
            <a:off x="292735" y="1256665"/>
            <a:ext cx="11733530" cy="341503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（2023·泰州）</a:t>
            </a:r>
            <a:r>
              <a:rPr lang="zh-CN" sz="1600">
                <a:latin typeface="微软雅黑" panose="020b0503020204020204" charset="-122"/>
                <a:ea typeface="微软雅黑" panose="020b0503020204020204" charset="-122"/>
                <a:cs typeface="微软雅黑" panose="020b0503020204020204" charset="-122"/>
              </a:rPr>
              <a:t>小明使用天平和量筒测量石块的密度。</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（1）将天平放在水平台面上，如图甲所示，是小明刚调节完天平平衡的情形。请你指出他调节过程中遗漏的操作步骤：______。补上遗漏步骤后，为使天平重新平衡，应将平衡螺母向______调节；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（2）用调好的天平称石块的质量，测量结果如图乙所示，则石块的质量为______g，接着他在量筒中倒入30mL的水，再将石块浸没在水中，水面位置如图丙所示，则石块的密度为______g/cm</a:t>
            </a:r>
            <a:r>
              <a:rPr lang="zh-CN" sz="1600" baseline="30000">
                <a:latin typeface="微软雅黑" panose="020b0503020204020204" charset="-122"/>
                <a:ea typeface="微软雅黑" panose="020b0503020204020204" charset="-122"/>
                <a:cs typeface="微软雅黑" panose="020b0503020204020204" charset="-122"/>
              </a:rPr>
              <a:t>3</a:t>
            </a:r>
            <a:r>
              <a:rPr lang="zh-CN" sz="1600">
                <a:latin typeface="微软雅黑" panose="020b0503020204020204" charset="-122"/>
                <a:ea typeface="微软雅黑" panose="020b0503020204020204" charset="-122"/>
                <a:cs typeface="微软雅黑" panose="020b0503020204020204" charset="-122"/>
              </a:rPr>
              <a:t>；</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（3）以下操作会导致石块密度的测量值偏大的有：______（多选，填字母序号）</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A．读取量筒示数时视线俯视液面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B．先测石块的体积后测石块的质量</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C．石块放入量筒时有部分水溅起附筒壁上</a:t>
            </a:r>
            <a:endParaRPr lang="zh-CN" sz="1600">
              <a:latin typeface="微软雅黑" panose="020b0503020204020204" charset="-122"/>
              <a:ea typeface="微软雅黑" panose="020b0503020204020204" charset="-122"/>
              <a:cs typeface="微软雅黑" panose="020b0503020204020204" charset="-122"/>
            </a:endParaRPr>
          </a:p>
        </p:txBody>
      </p:sp>
      <p:pic>
        <p:nvPicPr>
          <p:cNvPr id="2" name="图片 100063" title=""/>
          <p:cNvPicPr>
            <a:picLocks noChangeAspect="1"/>
          </p:cNvPicPr>
          <p:nvPr/>
        </p:nvPicPr>
        <p:blipFill>
          <a:blip r:embed="rId3"/>
          <a:stretch>
            <a:fillRect/>
          </a:stretch>
        </p:blipFill>
        <p:spPr>
          <a:xfrm>
            <a:off x="292735" y="4671695"/>
            <a:ext cx="5436235" cy="1815465"/>
          </a:xfrm>
          <a:prstGeom prst="rect">
            <a:avLst/>
          </a:prstGeom>
          <a:noFill/>
          <a:ln w="9525">
            <a:noFill/>
          </a:ln>
        </p:spPr>
      </p:pic>
      <p:sp>
        <p:nvSpPr>
          <p:cNvPr id="10" name="文本框 9" title=""/>
          <p:cNvSpPr txBox="1"/>
          <p:nvPr/>
        </p:nvSpPr>
        <p:spPr>
          <a:xfrm>
            <a:off x="5728970" y="3693160"/>
            <a:ext cx="6402705" cy="583565"/>
          </a:xfrm>
          <a:prstGeom prst="rect">
            <a:avLst/>
          </a:prstGeom>
          <a:noFill/>
          <a:ln w="12700">
            <a:solidFill>
              <a:schemeClr val="accent5">
                <a:lumMod val="75000"/>
              </a:schemeClr>
            </a:solidFill>
          </a:ln>
        </p:spPr>
        <p:txBody>
          <a:bodyPr wrap="square" rtlCol="0">
            <a:spAutoFit/>
          </a:bodyPr>
          <a:lstStyle/>
          <a:p>
            <a:r>
              <a:rPr lang="en-US" sz="1600">
                <a:solidFill>
                  <a:srgbClr val="C00000"/>
                </a:solidFill>
                <a:latin typeface="微软雅黑" panose="020b0503020204020204" charset="-122"/>
                <a:ea typeface="微软雅黑" panose="020b0503020204020204" charset="-122"/>
              </a:rPr>
              <a:t>(1)</a:t>
            </a:r>
            <a:r>
              <a:rPr sz="1600">
                <a:solidFill>
                  <a:srgbClr val="C00000"/>
                </a:solidFill>
                <a:latin typeface="微软雅黑" panose="020b0503020204020204" charset="-122"/>
                <a:ea typeface="微软雅黑" panose="020b0503020204020204" charset="-122"/>
              </a:rPr>
              <a:t>调节天平平衡时，应先将游码归零，再调节平衡螺母使天平平衡</a:t>
            </a:r>
            <a:r>
              <a:rPr lang="en-US" sz="1600">
                <a:solidFill>
                  <a:srgbClr val="C00000"/>
                </a:solidFill>
                <a:latin typeface="微软雅黑" panose="020b0503020204020204" charset="-122"/>
                <a:ea typeface="微软雅黑" panose="020b0503020204020204" charset="-122"/>
              </a:rPr>
              <a:t>;指针就将偏向分度盘左侧</a:t>
            </a:r>
            <a:r>
              <a:rPr lang="zh-CN" altLang="en-US" sz="1600">
                <a:solidFill>
                  <a:srgbClr val="C00000"/>
                </a:solidFill>
                <a:latin typeface="微软雅黑" panose="020b0503020204020204" charset="-122"/>
                <a:ea typeface="微软雅黑" panose="020b0503020204020204" charset="-122"/>
              </a:rPr>
              <a:t>，应将平衡螺母向右调节</a:t>
            </a:r>
            <a:endParaRPr lang="zh-CN" altLang="en-US" sz="1600">
              <a:solidFill>
                <a:srgbClr val="C00000"/>
              </a:solidFill>
              <a:latin typeface="微软雅黑" panose="020b0503020204020204" charset="-122"/>
              <a:ea typeface="微软雅黑" panose="020b0503020204020204" charset="-122"/>
            </a:endParaRPr>
          </a:p>
        </p:txBody>
      </p:sp>
      <p:sp>
        <p:nvSpPr>
          <p:cNvPr id="9" name="文本框 8" title=""/>
          <p:cNvSpPr txBox="1"/>
          <p:nvPr/>
        </p:nvSpPr>
        <p:spPr>
          <a:xfrm>
            <a:off x="5728970" y="4479290"/>
            <a:ext cx="1717040" cy="337185"/>
          </a:xfrm>
          <a:prstGeom prst="rect">
            <a:avLst/>
          </a:prstGeom>
          <a:noFill/>
          <a:ln w="12700">
            <a:solidFill>
              <a:schemeClr val="accent5">
                <a:lumMod val="75000"/>
              </a:schemeClr>
            </a:solidFill>
          </a:ln>
        </p:spPr>
        <p:txBody>
          <a:bodyPr wrap="square" rtlCol="0">
            <a:spAutoFit/>
          </a:bodyPr>
          <a:lstStyle/>
          <a:p>
            <a:r>
              <a:rPr lang="en-US" sz="1600">
                <a:solidFill>
                  <a:srgbClr val="C00000"/>
                </a:solidFill>
                <a:latin typeface="微软雅黑" panose="020b0503020204020204" charset="-122"/>
                <a:ea typeface="微软雅黑" panose="020b0503020204020204" charset="-122"/>
              </a:rPr>
              <a:t>(2)</a:t>
            </a:r>
            <a:r>
              <a:rPr sz="1600">
                <a:solidFill>
                  <a:srgbClr val="C00000"/>
                </a:solidFill>
                <a:latin typeface="微软雅黑" panose="020b0503020204020204" charset="-122"/>
                <a:ea typeface="微软雅黑" panose="020b0503020204020204" charset="-122"/>
              </a:rPr>
              <a:t>石块的质量为</a:t>
            </a:r>
            <a:endParaRPr sz="1600">
              <a:solidFill>
                <a:srgbClr val="C00000"/>
              </a:solidFill>
              <a:latin typeface="微软雅黑" panose="020b0503020204020204" charset="-122"/>
              <a:ea typeface="微软雅黑" panose="020b0503020204020204" charset="-122"/>
            </a:endParaRPr>
          </a:p>
        </p:txBody>
      </p:sp>
      <p:graphicFrame>
        <p:nvGraphicFramePr>
          <p:cNvPr id="7" name="Object 696" title=""/>
          <p:cNvGraphicFramePr>
            <a:graphicFrameLocks noChangeAspect="1"/>
          </p:cNvGraphicFramePr>
          <p:nvPr/>
        </p:nvGraphicFramePr>
        <p:xfrm>
          <a:off x="7672070" y="4509135"/>
          <a:ext cx="1939290" cy="277495"/>
        </p:xfrm>
        <a:graphic>
          <a:graphicData uri="http://schemas.openxmlformats.org/presentationml/2006/ole">
            <mc:AlternateContent>
              <mc:Choice xmlns:v="urn:schemas-microsoft-com:vml" Requires="v">
                <p:oleObj spid="_x0000_s1060" r:id="rId4" imgW="1447165" imgH="203200" progId="Equation.DSMT4">
                  <p:embed/>
                </p:oleObj>
              </mc:Choice>
              <mc:Fallback>
                <p:oleObj r:id="rId4" imgW="1447165" imgH="203200" progId="Equation.DSMT4">
                  <p:embed/>
                  <p:pic>
                    <p:nvPicPr>
                      <p:cNvPr id="0" name="OLE substitute image"/>
                      <p:cNvPicPr/>
                      <p:nvPr/>
                    </p:nvPicPr>
                    <p:blipFill>
                      <a:blip r:embed="rId5"/>
                      <a:stretch>
                        <a:fillRect/>
                      </a:stretch>
                    </p:blipFill>
                    <p:spPr>
                      <a:xfrm>
                        <a:off x="7672070" y="4509135"/>
                        <a:ext cx="1939290" cy="277495"/>
                      </a:xfrm>
                      <a:prstGeom prst="rect">
                        <a:avLst/>
                      </a:prstGeom>
                      <a:noFill/>
                      <a:ln w="38100">
                        <a:noFill/>
                        <a:miter/>
                      </a:ln>
                    </p:spPr>
                  </p:pic>
                </p:oleObj>
              </mc:Fallback>
            </mc:AlternateContent>
          </a:graphicData>
        </a:graphic>
      </p:graphicFrame>
      <p:sp>
        <p:nvSpPr>
          <p:cNvPr id="11" name="文本框 10" title=""/>
          <p:cNvSpPr txBox="1"/>
          <p:nvPr/>
        </p:nvSpPr>
        <p:spPr>
          <a:xfrm>
            <a:off x="5728970" y="5019040"/>
            <a:ext cx="1717040" cy="337185"/>
          </a:xfrm>
          <a:prstGeom prst="rect">
            <a:avLst/>
          </a:prstGeom>
          <a:noFill/>
          <a:ln w="12700">
            <a:solidFill>
              <a:schemeClr val="accent5">
                <a:lumMod val="75000"/>
              </a:schemeClr>
            </a:solidFill>
          </a:ln>
        </p:spPr>
        <p:txBody>
          <a:bodyPr wrap="square" rtlCol="0">
            <a:spAutoFit/>
          </a:bodyPr>
          <a:lstStyle/>
          <a:p>
            <a:r>
              <a:rPr sz="1600">
                <a:solidFill>
                  <a:srgbClr val="C00000"/>
                </a:solidFill>
                <a:latin typeface="微软雅黑" panose="020b0503020204020204" charset="-122"/>
                <a:ea typeface="微软雅黑" panose="020b0503020204020204" charset="-122"/>
              </a:rPr>
              <a:t>则石块的体积</a:t>
            </a:r>
            <a:endParaRPr sz="1600">
              <a:solidFill>
                <a:srgbClr val="C00000"/>
              </a:solidFill>
              <a:latin typeface="微软雅黑" panose="020b0503020204020204" charset="-122"/>
              <a:ea typeface="微软雅黑" panose="020b0503020204020204" charset="-122"/>
            </a:endParaRPr>
          </a:p>
        </p:txBody>
      </p:sp>
      <p:graphicFrame>
        <p:nvGraphicFramePr>
          <p:cNvPr id="13" name="Object 697" title=""/>
          <p:cNvGraphicFramePr>
            <a:graphicFrameLocks noChangeAspect="1"/>
          </p:cNvGraphicFramePr>
          <p:nvPr/>
        </p:nvGraphicFramePr>
        <p:xfrm>
          <a:off x="7590155" y="5051425"/>
          <a:ext cx="2839720" cy="264160"/>
        </p:xfrm>
        <a:graphic>
          <a:graphicData uri="http://schemas.openxmlformats.org/presentationml/2006/ole">
            <mc:AlternateContent>
              <mc:Choice xmlns:v="urn:schemas-microsoft-com:vml" Requires="v">
                <p:oleObj spid="_x0000_s1061" r:id="rId6" imgW="2184400" imgH="203200" progId="Equation.DSMT4">
                  <p:embed/>
                </p:oleObj>
              </mc:Choice>
              <mc:Fallback>
                <p:oleObj r:id="rId6" imgW="2184400" imgH="203200" progId="Equation.DSMT4">
                  <p:embed/>
                  <p:pic>
                    <p:nvPicPr>
                      <p:cNvPr id="0" name="OLE substitute image"/>
                      <p:cNvPicPr/>
                      <p:nvPr/>
                    </p:nvPicPr>
                    <p:blipFill>
                      <a:blip r:embed="rId7"/>
                      <a:stretch>
                        <a:fillRect/>
                      </a:stretch>
                    </p:blipFill>
                    <p:spPr>
                      <a:xfrm>
                        <a:off x="7590155" y="5051425"/>
                        <a:ext cx="2839720" cy="264160"/>
                      </a:xfrm>
                      <a:prstGeom prst="rect">
                        <a:avLst/>
                      </a:prstGeom>
                      <a:noFill/>
                      <a:ln w="38100">
                        <a:noFill/>
                        <a:miter/>
                      </a:ln>
                    </p:spPr>
                  </p:pic>
                </p:oleObj>
              </mc:Fallback>
            </mc:AlternateContent>
          </a:graphicData>
        </a:graphic>
      </p:graphicFrame>
      <p:sp>
        <p:nvSpPr>
          <p:cNvPr id="15" name="文本框 14" title=""/>
          <p:cNvSpPr txBox="1"/>
          <p:nvPr/>
        </p:nvSpPr>
        <p:spPr>
          <a:xfrm>
            <a:off x="5728970" y="5496560"/>
            <a:ext cx="1301750" cy="337185"/>
          </a:xfrm>
          <a:prstGeom prst="rect">
            <a:avLst/>
          </a:prstGeom>
          <a:noFill/>
          <a:ln w="12700">
            <a:solidFill>
              <a:schemeClr val="accent5">
                <a:lumMod val="75000"/>
              </a:schemeClr>
            </a:solidFill>
          </a:ln>
        </p:spPr>
        <p:txBody>
          <a:bodyPr wrap="square" rtlCol="0">
            <a:spAutoFit/>
          </a:bodyPr>
          <a:lstStyle/>
          <a:p>
            <a:r>
              <a:rPr sz="1600">
                <a:solidFill>
                  <a:srgbClr val="C00000"/>
                </a:solidFill>
                <a:latin typeface="微软雅黑" panose="020b0503020204020204" charset="-122"/>
                <a:ea typeface="微软雅黑" panose="020b0503020204020204" charset="-122"/>
              </a:rPr>
              <a:t>石块的密度</a:t>
            </a:r>
            <a:endParaRPr sz="1600">
              <a:solidFill>
                <a:srgbClr val="C00000"/>
              </a:solidFill>
              <a:latin typeface="微软雅黑" panose="020b0503020204020204" charset="-122"/>
              <a:ea typeface="微软雅黑" panose="020b0503020204020204" charset="-122"/>
            </a:endParaRPr>
          </a:p>
        </p:txBody>
      </p:sp>
      <p:graphicFrame>
        <p:nvGraphicFramePr>
          <p:cNvPr id="16" name="Object 698" title=""/>
          <p:cNvGraphicFramePr>
            <a:graphicFrameLocks noChangeAspect="1"/>
          </p:cNvGraphicFramePr>
          <p:nvPr/>
        </p:nvGraphicFramePr>
        <p:xfrm>
          <a:off x="7200900" y="5433695"/>
          <a:ext cx="2055495" cy="462915"/>
        </p:xfrm>
        <a:graphic>
          <a:graphicData uri="http://schemas.openxmlformats.org/presentationml/2006/ole">
            <mc:AlternateContent>
              <mc:Choice xmlns:v="urn:schemas-microsoft-com:vml" Requires="v">
                <p:oleObj spid="_x0000_s1062" r:id="rId8" imgW="1765300" imgH="393700" progId="Equation.DSMT4">
                  <p:embed/>
                </p:oleObj>
              </mc:Choice>
              <mc:Fallback>
                <p:oleObj r:id="rId8" imgW="1765300" imgH="393700" progId="Equation.DSMT4">
                  <p:embed/>
                  <p:pic>
                    <p:nvPicPr>
                      <p:cNvPr id="0" name="OLE substitute image"/>
                      <p:cNvPicPr/>
                      <p:nvPr/>
                    </p:nvPicPr>
                    <p:blipFill>
                      <a:blip r:embed="rId9"/>
                      <a:stretch>
                        <a:fillRect/>
                      </a:stretch>
                    </p:blipFill>
                    <p:spPr>
                      <a:xfrm>
                        <a:off x="7200900" y="5433695"/>
                        <a:ext cx="2055495" cy="462915"/>
                      </a:xfrm>
                      <a:prstGeom prst="rect">
                        <a:avLst/>
                      </a:prstGeom>
                      <a:noFill/>
                      <a:ln w="38100">
                        <a:noFill/>
                        <a:miter/>
                      </a:ln>
                    </p:spPr>
                  </p:pic>
                </p:oleObj>
              </mc:Fallback>
            </mc:AlternateContent>
          </a:graphicData>
        </a:graphic>
      </p:graphicFrame>
      <p:sp>
        <p:nvSpPr>
          <p:cNvPr id="18" name="文本框 17" title=""/>
          <p:cNvSpPr txBox="1"/>
          <p:nvPr/>
        </p:nvSpPr>
        <p:spPr>
          <a:xfrm>
            <a:off x="5728970" y="5974080"/>
            <a:ext cx="6297295" cy="829945"/>
          </a:xfrm>
          <a:prstGeom prst="rect">
            <a:avLst/>
          </a:prstGeom>
          <a:noFill/>
          <a:ln w="12700">
            <a:solidFill>
              <a:schemeClr val="accent5">
                <a:lumMod val="75000"/>
              </a:schemeClr>
            </a:solidFill>
          </a:ln>
        </p:spPr>
        <p:txBody>
          <a:bodyPr wrap="square" rtlCol="0">
            <a:spAutoFit/>
          </a:bodyPr>
          <a:lstStyle/>
          <a:p>
            <a:r>
              <a:rPr sz="1600">
                <a:solidFill>
                  <a:srgbClr val="C00000"/>
                </a:solidFill>
                <a:latin typeface="微软雅黑" panose="020b0503020204020204" charset="-122"/>
                <a:ea typeface="微软雅黑" panose="020b0503020204020204" charset="-122"/>
              </a:rPr>
              <a:t>先测石块的体积后测石块的质量，上面附有水珠，会导致测得的质量偏大</a:t>
            </a:r>
            <a:r>
              <a:rPr lang="zh-CN" sz="1600">
                <a:solidFill>
                  <a:srgbClr val="C00000"/>
                </a:solidFill>
                <a:latin typeface="微软雅黑" panose="020b0503020204020204" charset="-122"/>
                <a:ea typeface="微软雅黑" panose="020b0503020204020204" charset="-122"/>
              </a:rPr>
              <a:t>；石块放入量筒时有部分水溅起附在筒壁上，则测得的石块和水的总体积偏小；都会导致密度偏大。</a:t>
            </a:r>
            <a:endParaRPr lang="zh-CN" sz="1600">
              <a:solidFill>
                <a:srgbClr val="C00000"/>
              </a:solidFill>
              <a:latin typeface="微软雅黑" panose="020b0503020204020204" charset="-122"/>
              <a:ea typeface="微软雅黑" panose="020b0503020204020204" charset="-122"/>
            </a:endParaRPr>
          </a:p>
        </p:txBody>
      </p:sp>
      <p:sp>
        <p:nvSpPr>
          <p:cNvPr id="53" name="文本框 52" title=""/>
          <p:cNvSpPr txBox="1"/>
          <p:nvPr/>
        </p:nvSpPr>
        <p:spPr>
          <a:xfrm>
            <a:off x="9977120" y="2073275"/>
            <a:ext cx="22148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将游码移至零刻度线处</a:t>
            </a:r>
            <a:endParaRPr lang="en-US" alt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5342890" y="2073275"/>
            <a:ext cx="3860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右</a:t>
            </a:r>
            <a:endParaRPr lang="zh-CN" altLang="en-US" sz="1600">
              <a:solidFill>
                <a:srgbClr val="FF0000"/>
              </a:solidFill>
              <a:latin typeface="微软雅黑" panose="020b0503020204020204" charset="-122"/>
              <a:ea typeface="微软雅黑" panose="020b0503020204020204" charset="-122"/>
            </a:endParaRPr>
          </a:p>
        </p:txBody>
      </p:sp>
      <p:sp>
        <p:nvSpPr>
          <p:cNvPr id="20" name="文本框 19" title=""/>
          <p:cNvSpPr txBox="1"/>
          <p:nvPr/>
        </p:nvSpPr>
        <p:spPr>
          <a:xfrm>
            <a:off x="7030720" y="2412365"/>
            <a:ext cx="58991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28.4</a:t>
            </a:r>
            <a:endParaRPr lang="en-US" altLang="zh-CN" sz="1600">
              <a:solidFill>
                <a:srgbClr val="FF0000"/>
              </a:solidFill>
              <a:latin typeface="微软雅黑" panose="020b0503020204020204" charset="-122"/>
              <a:ea typeface="微软雅黑" panose="020b0503020204020204" charset="-122"/>
            </a:endParaRPr>
          </a:p>
        </p:txBody>
      </p:sp>
      <p:sp>
        <p:nvSpPr>
          <p:cNvPr id="21" name="文本框 20" title=""/>
          <p:cNvSpPr txBox="1"/>
          <p:nvPr/>
        </p:nvSpPr>
        <p:spPr>
          <a:xfrm>
            <a:off x="4885055" y="2795270"/>
            <a:ext cx="58991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2.84</a:t>
            </a:r>
            <a:endParaRPr lang="en-US" altLang="zh-CN" sz="1600">
              <a:solidFill>
                <a:srgbClr val="FF0000"/>
              </a:solidFill>
              <a:latin typeface="微软雅黑" panose="020b0503020204020204" charset="-122"/>
              <a:ea typeface="微软雅黑" panose="020b0503020204020204" charset="-122"/>
            </a:endParaRPr>
          </a:p>
        </p:txBody>
      </p:sp>
      <p:sp>
        <p:nvSpPr>
          <p:cNvPr id="22" name="文本框 21" title=""/>
          <p:cNvSpPr txBox="1"/>
          <p:nvPr/>
        </p:nvSpPr>
        <p:spPr>
          <a:xfrm>
            <a:off x="5028565" y="3132455"/>
            <a:ext cx="44640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BC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500"/>
                                        <p:tgtEl>
                                          <p:spTgt spid="15"/>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left)">
                                      <p:cBhvr>
                                        <p:cTn id="71" dur="500"/>
                                        <p:tgtEl>
                                          <p:spTgt spid="18"/>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wipe(left)">
                                      <p:cBhvr>
                                        <p:cTn id="76" dur="500"/>
                                        <p:tgtEl>
                                          <p:spTgt spid="53"/>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wipe(left)">
                                      <p:cBhvr>
                                        <p:cTn id="81" dur="500"/>
                                        <p:tgtEl>
                                          <p:spTgt spid="19"/>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wipe(left)">
                                      <p:cBhvr>
                                        <p:cTn id="86" dur="500"/>
                                        <p:tgtEl>
                                          <p:spTgt spid="20"/>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left)">
                                      <p:cBhvr>
                                        <p:cTn id="91" dur="500"/>
                                        <p:tgtEl>
                                          <p:spTgt spid="21"/>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wipe(left)">
                                      <p:cBhvr>
                                        <p:cTn id="9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p:bldP spid="10" grpId="0" animBg="1"/>
      <p:bldP spid="9" grpId="0" animBg="1"/>
      <p:bldP spid="11" grpId="0" animBg="1"/>
      <p:bldP spid="16" grpId="0" animBg="1"/>
      <p:bldP spid="53" grpId="0"/>
      <p:bldP spid="18" grpId="0"/>
      <p:bldP spid="19" grpId="0"/>
      <p:bldP spid="20" grpId="0"/>
      <p:bldP spid="15" grpId="0" animBg="1"/>
      <p:bldP spid="21" grpId="0"/>
      <p:bldP spid="22"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278765" y="1253490"/>
            <a:ext cx="11634470" cy="598805"/>
          </a:xfrm>
          <a:prstGeom prst="rect">
            <a:avLst/>
          </a:prstGeom>
          <a:noFill/>
        </p:spPr>
        <p:txBody>
          <a:bodyPr wrap="square" rtlCol="0" anchor="t">
            <a:spAutoFit/>
          </a:bodyPr>
          <a:lstStyle/>
          <a:p>
            <a:pPr fontAlgn="auto">
              <a:lnSpc>
                <a:spcPct val="150000"/>
              </a:lnSpc>
            </a:pPr>
            <a:r>
              <a:rPr lang="zh-CN" altLang="en-US" sz="2200">
                <a:solidFill>
                  <a:srgbClr val="C00000"/>
                </a:solidFill>
                <a:latin typeface="微软雅黑" panose="020b0503020204020204" charset="-122"/>
                <a:ea typeface="微软雅黑" panose="020b0503020204020204" charset="-122"/>
                <a:cs typeface="微软雅黑" panose="020b0503020204020204" charset="-122"/>
              </a:rPr>
              <a:t>一、课标考点分析</a:t>
            </a:r>
            <a:endParaRPr lang="zh-CN" altLang="en-US" sz="2200">
              <a:solidFill>
                <a:srgbClr val="C00000"/>
              </a:solidFill>
              <a:latin typeface="微软雅黑" panose="020b0503020204020204" charset="-122"/>
              <a:ea typeface="微软雅黑" panose="020b0503020204020204" charset="-122"/>
              <a:cs typeface="微软雅黑" panose="020b0503020204020204" charset="-122"/>
            </a:endParaRPr>
          </a:p>
        </p:txBody>
      </p:sp>
      <p:graphicFrame>
        <p:nvGraphicFramePr>
          <p:cNvPr id="6" name="表格 5" title=""/>
          <p:cNvGraphicFramePr>
            <a:graphicFrameLocks noGrp="1"/>
          </p:cNvGraphicFramePr>
          <p:nvPr/>
        </p:nvGraphicFramePr>
        <p:xfrm>
          <a:off x="292735" y="2014220"/>
          <a:ext cx="11259185" cy="4221480"/>
        </p:xfrm>
        <a:graphic>
          <a:graphicData uri="http://schemas.openxmlformats.org/drawingml/2006/table">
            <a:tbl>
              <a:tblPr firstRow="1" bandRow="1">
                <a:tableStyleId>{5940675A-B579-460E-94D1-54222C63F5DA}</a:tableStyleId>
              </a:tblPr>
              <a:tblGrid>
                <a:gridCol w="1415415"/>
                <a:gridCol w="4461510"/>
                <a:gridCol w="5382260"/>
              </a:tblGrid>
              <a:tr h="392430">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考点内容</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课标要求</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命题预测</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r>
              <a:tr h="80327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质量与质量的测量</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初步认识质量的概念，会用托盘天平测量固体和液体的质量</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rowSpan="4">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本单元属于必考内容。考试题型有选择题、填空题、实验题和综合题，以上题型在中考试卷都有出现。考查命题点有：质量的概念及其测量、物体质量的估测、密度的概念与简单计算、测量物质的密度、应用密度知识分析生活中的现象、密度的综合应用等。在本单元的考点中，物体质量的估测、密度的简单计算、密度的应用和物质密度测量属于常考热点，但也经常会和压强与浮力等考点结合组成考题，应引起广大考生的重视。以上考点经常与生活中常见物理现象和应用相结合。</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2700" cap="flat" cmpd="sng">
                      <a:solidFill>
                        <a:srgbClr val="E1BC64"/>
                      </a:solidFill>
                      <a:prstDash val="solid"/>
                      <a:headEnd type="none" w="med" len="med"/>
                      <a:tailEnd type="none" w="med" len="med"/>
                    </a:lnB>
                    <a:lnTlToBr>
                      <a:noFill/>
                    </a:lnTlToBr>
                    <a:lnBlToTr>
                      <a:noFill/>
                    </a:lnBlToTr>
                    <a:solidFill>
                      <a:srgbClr val="FEFEFE"/>
                    </a:solidFill>
                  </a:tcPr>
                </a:tc>
              </a:tr>
              <a:tr h="1064260">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密度及其简单计算</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通过实验理解密度的概念。尝试用密度知识解决简单的问题</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1083310">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测量物质的密度</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会用量筒测量固体和液体的体积。会用简单的方法测量固体和液体的密度</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87820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密度的应用</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能解释生活中一些与密度有关的物理现象；会根据物质的一些属性将物体分类，并了解这些属性的简单应用</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lnB w="12700" cap="flat" cmpd="sng">
                      <a:solidFill>
                        <a:srgbClr val="E1BC64"/>
                      </a:solidFill>
                      <a:prstDash val="solid"/>
                      <a:headEnd type="none" w="med" len="med"/>
                      <a:tailEnd type="none" w="med" len="me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04</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密度与社会生活</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一、密度与温度</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3318510" cy="553085"/>
          </a:xfrm>
          <a:prstGeom prst="rect">
            <a:avLst/>
          </a:prstGeom>
          <a:noFill/>
        </p:spPr>
        <p:txBody>
          <a:bodyPr wrap="square" rtlCol="0" anchor="t">
            <a:spAutoFit/>
          </a:bodyPr>
          <a:lstStyle/>
          <a:p>
            <a:pPr fontAlgn="auto">
              <a:lnSpc>
                <a:spcPct val="150000"/>
              </a:lnSpc>
            </a:pPr>
            <a:r>
              <a:rPr lang="en-US" altLang="zh-CN"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a:t>
            </a:r>
            <a:r>
              <a:rPr lang="zh-CN" sz="2000">
                <a:solidFill>
                  <a:schemeClr val="accent1">
                    <a:lumMod val="75000"/>
                  </a:schemeClr>
                </a:solidFill>
                <a:latin typeface="微软雅黑" panose="020b0503020204020204" charset="-122"/>
                <a:ea typeface="微软雅黑" panose="020b0503020204020204" charset="-122"/>
                <a:cs typeface="微软雅黑" panose="020b0503020204020204" charset="-122"/>
              </a:rPr>
              <a:t>物质的密度与温度的关系</a:t>
            </a:r>
            <a:endParaRPr lang="zh-CN"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00" name="文本框 99" title=""/>
          <p:cNvSpPr txBox="1"/>
          <p:nvPr/>
        </p:nvSpPr>
        <p:spPr>
          <a:xfrm>
            <a:off x="292735" y="1870710"/>
            <a:ext cx="11804015" cy="4246245"/>
          </a:xfrm>
          <a:prstGeom prst="rect">
            <a:avLst/>
          </a:prstGeom>
          <a:noFill/>
          <a:ln w="9525">
            <a:noFill/>
          </a:ln>
        </p:spPr>
        <p:txBody>
          <a:bodyPr wrap="square">
            <a:spAutoFit/>
          </a:bodyPr>
          <a:lstStyle/>
          <a:p>
            <a:pPr indent="0" fontAlgn="auto">
              <a:lnSpc>
                <a:spcPct val="150000"/>
              </a:lnSpc>
            </a:pPr>
            <a:r>
              <a:rPr lang="zh-CN">
                <a:latin typeface="微软雅黑" panose="020b0503020204020204" charset="-122"/>
                <a:ea typeface="微软雅黑" panose="020b0503020204020204" charset="-122"/>
                <a:cs typeface="微软雅黑" panose="020b0503020204020204" charset="-122"/>
              </a:rPr>
              <a:t>一般物体在温度升高时，体积增大，温度降低时，体积减小，由于物体的质量不变，由公式可知，物体的密度会发生变化。即一般情况下，一定质量的物体，温度升高时，密度减小，温度降低时，密度增大。</a:t>
            </a:r>
            <a:endParaRPr lang="zh-CN">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2.风的形成：</a:t>
            </a:r>
            <a:r>
              <a:rPr lang="zh-CN">
                <a:latin typeface="微软雅黑" panose="020b0503020204020204" charset="-122"/>
                <a:ea typeface="微软雅黑" panose="020b0503020204020204" charset="-122"/>
                <a:cs typeface="微软雅黑" panose="020b0503020204020204" charset="-122"/>
              </a:rPr>
              <a:t>风是空气流动引起的一种自然现象，它是由空气密度发生变化而引起的。空气受热体积膨胀，密度变小而上升。热空气上升后，温度低的冷空气就从四面八方过来补充，从而形成了风。</a:t>
            </a:r>
            <a:endParaRPr lang="zh-CN">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3.水的反常膨胀现象</a:t>
            </a:r>
            <a:endParaRPr lang="zh-CN">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atin typeface="微软雅黑" panose="020b0503020204020204" charset="-122"/>
                <a:ea typeface="微软雅黑" panose="020b0503020204020204" charset="-122"/>
                <a:cs typeface="微软雅黑" panose="020b0503020204020204" charset="-122"/>
              </a:rPr>
              <a:t>（1）水在4℃时的密度最大。温度高于4℃时，随着温度的升高，水的密度越来越小；在0~4℃，随着温度的降低，水的密度越来越小。</a:t>
            </a:r>
            <a:endParaRPr lang="zh-CN">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atin typeface="微软雅黑" panose="020b0503020204020204" charset="-122"/>
                <a:ea typeface="微软雅黑" panose="020b0503020204020204" charset="-122"/>
                <a:cs typeface="微软雅黑" panose="020b0503020204020204" charset="-122"/>
              </a:rPr>
              <a:t>（2）水凝固成冰时，体积变大，密度变小。</a:t>
            </a:r>
            <a:endParaRPr lang="zh-CN">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atin typeface="微软雅黑" panose="020b0503020204020204" charset="-122"/>
                <a:ea typeface="微软雅黑" panose="020b0503020204020204" charset="-122"/>
                <a:cs typeface="微软雅黑" panose="020b0503020204020204" charset="-122"/>
              </a:rPr>
              <a:t>（3）得益于水的反常膨胀现象，在寒冷的冬天，虽然湖面封冻了，但较深的湖底的水有可能还保持液态不结冰，保证水中的动植物能在寒冷的季节生存下来。</a:t>
            </a:r>
            <a:endParaRPr lang="zh-CN">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0">
                                            <p:txEl>
                                              <p:pRg st="0" end="0"/>
                                            </p:txEl>
                                          </p:spTgt>
                                        </p:tgtEl>
                                        <p:attrNameLst>
                                          <p:attrName>style.visibility</p:attrName>
                                        </p:attrNameLst>
                                      </p:cBhvr>
                                      <p:to>
                                        <p:strVal val="visible"/>
                                      </p:to>
                                    </p:set>
                                    <p:animEffect transition="in" filter="wipe(left)">
                                      <p:cBhvr>
                                        <p:cTn id="20" dur="500"/>
                                        <p:tgtEl>
                                          <p:spTgt spid="100">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0">
                                            <p:txEl>
                                              <p:pRg st="1" end="1"/>
                                            </p:txEl>
                                          </p:spTgt>
                                        </p:tgtEl>
                                        <p:attrNameLst>
                                          <p:attrName>style.visibility</p:attrName>
                                        </p:attrNameLst>
                                      </p:cBhvr>
                                      <p:to>
                                        <p:strVal val="visible"/>
                                      </p:to>
                                    </p:set>
                                    <p:animEffect transition="in" filter="wipe(left)">
                                      <p:cBhvr>
                                        <p:cTn id="25" dur="500"/>
                                        <p:tgtEl>
                                          <p:spTgt spid="100">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0">
                                            <p:txEl>
                                              <p:pRg st="2" end="2"/>
                                            </p:txEl>
                                          </p:spTgt>
                                        </p:tgtEl>
                                        <p:attrNameLst>
                                          <p:attrName>style.visibility</p:attrName>
                                        </p:attrNameLst>
                                      </p:cBhvr>
                                      <p:to>
                                        <p:strVal val="visible"/>
                                      </p:to>
                                    </p:set>
                                    <p:animEffect transition="in" filter="wipe(left)">
                                      <p:cBhvr>
                                        <p:cTn id="30" dur="500"/>
                                        <p:tgtEl>
                                          <p:spTgt spid="100">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0">
                                            <p:txEl>
                                              <p:pRg st="3" end="3"/>
                                            </p:txEl>
                                          </p:spTgt>
                                        </p:tgtEl>
                                        <p:attrNameLst>
                                          <p:attrName>style.visibility</p:attrName>
                                        </p:attrNameLst>
                                      </p:cBhvr>
                                      <p:to>
                                        <p:strVal val="visible"/>
                                      </p:to>
                                    </p:set>
                                    <p:animEffect transition="in" filter="wipe(left)">
                                      <p:cBhvr>
                                        <p:cTn id="35" dur="500"/>
                                        <p:tgtEl>
                                          <p:spTgt spid="100">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0">
                                            <p:txEl>
                                              <p:pRg st="4" end="4"/>
                                            </p:txEl>
                                          </p:spTgt>
                                        </p:tgtEl>
                                        <p:attrNameLst>
                                          <p:attrName>style.visibility</p:attrName>
                                        </p:attrNameLst>
                                      </p:cBhvr>
                                      <p:to>
                                        <p:strVal val="visible"/>
                                      </p:to>
                                    </p:set>
                                    <p:animEffect transition="in" filter="wipe(left)">
                                      <p:cBhvr>
                                        <p:cTn id="40" dur="500"/>
                                        <p:tgtEl>
                                          <p:spTgt spid="100">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0">
                                            <p:txEl>
                                              <p:pRg st="5" end="5"/>
                                            </p:txEl>
                                          </p:spTgt>
                                        </p:tgtEl>
                                        <p:attrNameLst>
                                          <p:attrName>style.visibility</p:attrName>
                                        </p:attrNameLst>
                                      </p:cBhvr>
                                      <p:to>
                                        <p:strVal val="visible"/>
                                      </p:to>
                                    </p:set>
                                    <p:animEffect transition="in" filter="wipe(left)">
                                      <p:cBhvr>
                                        <p:cTn id="45" dur="500"/>
                                        <p:tgtEl>
                                          <p:spTgt spid="1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二、密度与物质鉴别</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title=""/>
          <p:cNvSpPr txBox="1"/>
          <p:nvPr/>
        </p:nvSpPr>
        <p:spPr>
          <a:xfrm>
            <a:off x="292735" y="1384300"/>
            <a:ext cx="11804015" cy="2999740"/>
          </a:xfrm>
          <a:prstGeom prst="rect">
            <a:avLst/>
          </a:prstGeom>
          <a:noFill/>
          <a:ln w="9525">
            <a:noFill/>
          </a:ln>
        </p:spPr>
        <p:txBody>
          <a:bodyPr wrap="square">
            <a:spAutoFit/>
          </a:bodyPr>
          <a:lstStyle/>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1.鉴别物质的种类</a:t>
            </a:r>
            <a:endParaRPr lang="zh-CN">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atin typeface="微软雅黑" panose="020b0503020204020204" charset="-122"/>
                <a:ea typeface="微软雅黑" panose="020b0503020204020204" charset="-122"/>
                <a:cs typeface="微软雅黑" panose="020b0503020204020204" charset="-122"/>
              </a:rPr>
              <a:t>（1）密度时物质的一种性质，不同物质密度一般不同，所以可以利用密度来鉴别物质。鉴别方法：先用适当的方法测出（计算出）物质密度，再对照密度表就可以知道是何种物质。</a:t>
            </a:r>
            <a:endParaRPr lang="zh-CN">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atin typeface="微软雅黑" panose="020b0503020204020204" charset="-122"/>
                <a:ea typeface="微软雅黑" panose="020b0503020204020204" charset="-122"/>
                <a:cs typeface="微软雅黑" panose="020b0503020204020204" charset="-122"/>
              </a:rPr>
              <a:t>（2）由于不同物质的密度可能是相同的，故只通过密度鉴别物质并不完全可靠。因此要准确地鉴别物质，常常需要多种方法并用，如气味、颜色、硬度等。例如，酒精和煤油都是液体，它们的密度都是0.8×103kg/m3，但是通过气味可以区分它们；冰和蜡都是固体，它们的密度也相同，但从它们的颜色、透明度、能否燃烧、硬度等性质的差异，也能区分它们。</a:t>
            </a:r>
            <a:endParaRPr lang="zh-CN">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0">
                                            <p:txEl>
                                              <p:pRg st="0" end="0"/>
                                            </p:txEl>
                                          </p:spTgt>
                                        </p:tgtEl>
                                        <p:attrNameLst>
                                          <p:attrName>style.visibility</p:attrName>
                                        </p:attrNameLst>
                                      </p:cBhvr>
                                      <p:to>
                                        <p:strVal val="visible"/>
                                      </p:to>
                                    </p:set>
                                    <p:animEffect transition="in" filter="wipe(left)">
                                      <p:cBhvr>
                                        <p:cTn id="15" dur="500"/>
                                        <p:tgtEl>
                                          <p:spTgt spid="10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0">
                                            <p:txEl>
                                              <p:pRg st="1" end="1"/>
                                            </p:txEl>
                                          </p:spTgt>
                                        </p:tgtEl>
                                        <p:attrNameLst>
                                          <p:attrName>style.visibility</p:attrName>
                                        </p:attrNameLst>
                                      </p:cBhvr>
                                      <p:to>
                                        <p:strVal val="visible"/>
                                      </p:to>
                                    </p:set>
                                    <p:animEffect transition="in" filter="wipe(left)">
                                      <p:cBhvr>
                                        <p:cTn id="20" dur="500"/>
                                        <p:tgtEl>
                                          <p:spTgt spid="100">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0">
                                            <p:txEl>
                                              <p:pRg st="2" end="2"/>
                                            </p:txEl>
                                          </p:spTgt>
                                        </p:tgtEl>
                                        <p:attrNameLst>
                                          <p:attrName>style.visibility</p:attrName>
                                        </p:attrNameLst>
                                      </p:cBhvr>
                                      <p:to>
                                        <p:strVal val="visible"/>
                                      </p:to>
                                    </p:set>
                                    <p:animEffect transition="in" filter="wipe(left)">
                                      <p:cBhvr>
                                        <p:cTn id="25" dur="500"/>
                                        <p:tgtEl>
                                          <p:spTgt spid="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二、密度与物质鉴别</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title=""/>
          <p:cNvSpPr txBox="1"/>
          <p:nvPr/>
        </p:nvSpPr>
        <p:spPr>
          <a:xfrm>
            <a:off x="292735" y="1384300"/>
            <a:ext cx="11804015" cy="3830955"/>
          </a:xfrm>
          <a:prstGeom prst="rect">
            <a:avLst/>
          </a:prstGeom>
          <a:noFill/>
          <a:ln w="9525">
            <a:noFill/>
          </a:ln>
        </p:spPr>
        <p:txBody>
          <a:bodyPr wrap="square">
            <a:spAutoFit/>
          </a:bodyPr>
          <a:lstStyle/>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2.密度在生产、生活中的应用</a:t>
            </a:r>
            <a:endParaRPr lang="zh-CN">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（1）测量密度，确定矿藏种类：勘探队员在野外勘探时，通过采集的样品的密度等信息，可以确定矿藏的种类及经济价值。</a:t>
            </a:r>
            <a:endParaRPr lang="zh-CN">
              <a:solidFill>
                <a:schemeClr val="tx1"/>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（2）根据密度，鉴别优劣：很早的时候，人们就知道用盐水选种：把种子放到盐水里，饱满的种子因为密度大，而沉到盐水底，瘪壳和杂草的种子因为密度小而浮在盐水表面。</a:t>
            </a:r>
            <a:endParaRPr lang="zh-CN">
              <a:solidFill>
                <a:schemeClr val="tx1"/>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（3）根据密度选择合适的材料（物质）</a:t>
            </a:r>
            <a:endParaRPr lang="zh-CN">
              <a:solidFill>
                <a:schemeClr val="tx1"/>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①航空器材采用高强度、低密度的合金或新型合成材料；</a:t>
            </a:r>
            <a:endParaRPr lang="zh-CN">
              <a:solidFill>
                <a:schemeClr val="tx1"/>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②在产品包装中，常采用密度小的泡沫塑料作填充物，一是为了防震，二是为了便于运输；</a:t>
            </a:r>
            <a:endParaRPr lang="zh-CN">
              <a:solidFill>
                <a:schemeClr val="tx1"/>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③大型机床的底座需要用坚固、密度大的材料制成，以增加稳定性。</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0">
                                            <p:txEl>
                                              <p:pRg st="0" end="0"/>
                                            </p:txEl>
                                          </p:spTgt>
                                        </p:tgtEl>
                                        <p:attrNameLst>
                                          <p:attrName>style.visibility</p:attrName>
                                        </p:attrNameLst>
                                      </p:cBhvr>
                                      <p:to>
                                        <p:strVal val="visible"/>
                                      </p:to>
                                    </p:set>
                                    <p:animEffect transition="in" filter="wipe(left)">
                                      <p:cBhvr>
                                        <p:cTn id="15" dur="500"/>
                                        <p:tgtEl>
                                          <p:spTgt spid="10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0">
                                            <p:txEl>
                                              <p:pRg st="1" end="1"/>
                                            </p:txEl>
                                          </p:spTgt>
                                        </p:tgtEl>
                                        <p:attrNameLst>
                                          <p:attrName>style.visibility</p:attrName>
                                        </p:attrNameLst>
                                      </p:cBhvr>
                                      <p:to>
                                        <p:strVal val="visible"/>
                                      </p:to>
                                    </p:set>
                                    <p:animEffect transition="in" filter="wipe(left)">
                                      <p:cBhvr>
                                        <p:cTn id="20" dur="500"/>
                                        <p:tgtEl>
                                          <p:spTgt spid="100">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0">
                                            <p:txEl>
                                              <p:pRg st="2" end="2"/>
                                            </p:txEl>
                                          </p:spTgt>
                                        </p:tgtEl>
                                        <p:attrNameLst>
                                          <p:attrName>style.visibility</p:attrName>
                                        </p:attrNameLst>
                                      </p:cBhvr>
                                      <p:to>
                                        <p:strVal val="visible"/>
                                      </p:to>
                                    </p:set>
                                    <p:animEffect transition="in" filter="wipe(left)">
                                      <p:cBhvr>
                                        <p:cTn id="25" dur="500"/>
                                        <p:tgtEl>
                                          <p:spTgt spid="100">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0">
                                            <p:txEl>
                                              <p:pRg st="3" end="3"/>
                                            </p:txEl>
                                          </p:spTgt>
                                        </p:tgtEl>
                                        <p:attrNameLst>
                                          <p:attrName>style.visibility</p:attrName>
                                        </p:attrNameLst>
                                      </p:cBhvr>
                                      <p:to>
                                        <p:strVal val="visible"/>
                                      </p:to>
                                    </p:set>
                                    <p:animEffect transition="in" filter="wipe(left)">
                                      <p:cBhvr>
                                        <p:cTn id="30" dur="500"/>
                                        <p:tgtEl>
                                          <p:spTgt spid="100">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0">
                                            <p:txEl>
                                              <p:pRg st="4" end="4"/>
                                            </p:txEl>
                                          </p:spTgt>
                                        </p:tgtEl>
                                        <p:attrNameLst>
                                          <p:attrName>style.visibility</p:attrName>
                                        </p:attrNameLst>
                                      </p:cBhvr>
                                      <p:to>
                                        <p:strVal val="visible"/>
                                      </p:to>
                                    </p:set>
                                    <p:animEffect transition="in" filter="wipe(left)">
                                      <p:cBhvr>
                                        <p:cTn id="35" dur="500"/>
                                        <p:tgtEl>
                                          <p:spTgt spid="100">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0">
                                            <p:txEl>
                                              <p:pRg st="5" end="5"/>
                                            </p:txEl>
                                          </p:spTgt>
                                        </p:tgtEl>
                                        <p:attrNameLst>
                                          <p:attrName>style.visibility</p:attrName>
                                        </p:attrNameLst>
                                      </p:cBhvr>
                                      <p:to>
                                        <p:strVal val="visible"/>
                                      </p:to>
                                    </p:set>
                                    <p:animEffect transition="in" filter="wipe(left)">
                                      <p:cBhvr>
                                        <p:cTn id="40" dur="500"/>
                                        <p:tgtEl>
                                          <p:spTgt spid="100">
                                            <p:txEl>
                                              <p:pRg st="5" end="5"/>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0">
                                            <p:txEl>
                                              <p:pRg st="6" end="6"/>
                                            </p:txEl>
                                          </p:spTgt>
                                        </p:tgtEl>
                                        <p:attrNameLst>
                                          <p:attrName>style.visibility</p:attrName>
                                        </p:attrNameLst>
                                      </p:cBhvr>
                                      <p:to>
                                        <p:strVal val="visible"/>
                                      </p:to>
                                    </p:set>
                                    <p:animEffect transition="in" filter="wipe(left)">
                                      <p:cBhvr>
                                        <p:cTn id="45" dur="500"/>
                                        <p:tgtEl>
                                          <p:spTgt spid="1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574540" y="47993"/>
            <a:ext cx="903605" cy="923290"/>
          </a:xfrm>
          <a:prstGeom prst="rect">
            <a:avLst/>
          </a:prstGeom>
        </p:spPr>
      </p:pic>
      <p:sp>
        <p:nvSpPr>
          <p:cNvPr id="5" name="文本框 4" title=""/>
          <p:cNvSpPr txBox="1"/>
          <p:nvPr/>
        </p:nvSpPr>
        <p:spPr>
          <a:xfrm>
            <a:off x="5499100" y="231775"/>
            <a:ext cx="504952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密度与温度、水的反向膨胀</a:t>
            </a:r>
            <a:endParaRPr lang="zh-CN" altLang="en-US" sz="2400" b="1">
              <a:solidFill>
                <a:srgbClr val="0070C0"/>
              </a:solidFill>
              <a:latin typeface="微软雅黑" panose="020b0503020204020204" charset="-122"/>
              <a:ea typeface="微软雅黑" panose="020b0503020204020204" charset="-122"/>
            </a:endParaRPr>
          </a:p>
        </p:txBody>
      </p:sp>
      <p:pic>
        <p:nvPicPr>
          <p:cNvPr id="10" name="图片 9" title=""/>
          <p:cNvPicPr>
            <a:picLocks noChangeAspect="1"/>
          </p:cNvPicPr>
          <p:nvPr/>
        </p:nvPicPr>
        <p:blipFill>
          <a:blip r:embed="rId3"/>
          <a:stretch>
            <a:fillRect/>
          </a:stretch>
        </p:blipFill>
        <p:spPr>
          <a:xfrm>
            <a:off x="292735" y="1556385"/>
            <a:ext cx="2013585" cy="483870"/>
          </a:xfrm>
          <a:prstGeom prst="rect">
            <a:avLst/>
          </a:prstGeom>
        </p:spPr>
      </p:pic>
      <p:sp>
        <p:nvSpPr>
          <p:cNvPr id="2" name="文本框 1" title=""/>
          <p:cNvSpPr txBox="1"/>
          <p:nvPr/>
        </p:nvSpPr>
        <p:spPr>
          <a:xfrm>
            <a:off x="371475" y="2120080"/>
            <a:ext cx="11734800" cy="378460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（1）气体密度受温度的影响比较显著，一般来说，温度升高时，气体密度变小而上升；温度变低时，气体密度变大而下沉。</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b="1">
                <a:latin typeface="微软雅黑" panose="020b0503020204020204" charset="-122"/>
                <a:ea typeface="微软雅黑" panose="020b0503020204020204" charset="-122"/>
                <a:cs typeface="微软雅黑" panose="020b0503020204020204" charset="-122"/>
              </a:rPr>
              <a:t>（2）水的反常膨胀现象</a:t>
            </a:r>
            <a:endParaRPr sz="2000" b="1">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根据水的反向膨胀图像解题的一般方法：</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1）明确图像中坐标轴表示的物理量；</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2）注意认清坐标轴上最小分度的大小和单位；</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3）根据坐标轴中纵轴的物理量随横轴物理量的变化而变化这一特点，明确图像的物理意义；</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4）根据图像，对题目提出的问题作出判断，得到结论。</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500"/>
                                        <p:tgtEl>
                                          <p:spTgt spid="2">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left)">
                                      <p:cBhvr>
                                        <p:cTn id="36" dur="500"/>
                                        <p:tgtEl>
                                          <p:spTgt spid="2">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wipe(left)">
                                      <p:cBhvr>
                                        <p:cTn id="41" dur="500"/>
                                        <p:tgtEl>
                                          <p:spTgt spid="2">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wipe(left)">
                                      <p:cBhvr>
                                        <p:cTn id="46" dur="500"/>
                                        <p:tgtEl>
                                          <p:spTgt spid="2">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wipe(left)">
                                      <p:cBhvr>
                                        <p:cTn id="51" dur="500"/>
                                        <p:tgtEl>
                                          <p:spTgt spid="2">
                                            <p:txEl>
                                              <p:pRg st="4" end="4"/>
                                            </p:txEl>
                                          </p:spTgt>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
                                            <p:txEl>
                                              <p:pRg st="5" end="5"/>
                                            </p:txEl>
                                          </p:spTgt>
                                        </p:tgtEl>
                                        <p:attrNameLst>
                                          <p:attrName>style.visibility</p:attrName>
                                        </p:attrNameLst>
                                      </p:cBhvr>
                                      <p:to>
                                        <p:strVal val="visible"/>
                                      </p:to>
                                    </p:set>
                                    <p:animEffect transition="in" filter="wipe(left)">
                                      <p:cBhvr>
                                        <p:cTn id="56" dur="500"/>
                                        <p:tgtEl>
                                          <p:spTgt spid="2">
                                            <p:txEl>
                                              <p:pRg st="5" end="5"/>
                                            </p:txEl>
                                          </p:spTgt>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
                                            <p:txEl>
                                              <p:pRg st="6" end="6"/>
                                            </p:txEl>
                                          </p:spTgt>
                                        </p:tgtEl>
                                        <p:attrNameLst>
                                          <p:attrName>style.visibility</p:attrName>
                                        </p:attrNameLst>
                                      </p:cBhvr>
                                      <p:to>
                                        <p:strVal val="visible"/>
                                      </p:to>
                                    </p:set>
                                    <p:animEffect transition="in" filter="wipe(left)">
                                      <p:cBhvr>
                                        <p:cTn id="6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574540" y="47993"/>
            <a:ext cx="903605" cy="923290"/>
          </a:xfrm>
          <a:prstGeom prst="rect">
            <a:avLst/>
          </a:prstGeom>
        </p:spPr>
      </p:pic>
      <p:sp>
        <p:nvSpPr>
          <p:cNvPr id="5" name="文本框 4" title=""/>
          <p:cNvSpPr txBox="1"/>
          <p:nvPr/>
        </p:nvSpPr>
        <p:spPr>
          <a:xfrm>
            <a:off x="5499100" y="231775"/>
            <a:ext cx="504952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密度与温度、水的反向膨胀</a:t>
            </a:r>
            <a:endParaRPr lang="zh-CN" altLang="en-US" sz="2400" b="1">
              <a:solidFill>
                <a:srgbClr val="0070C0"/>
              </a:solidFill>
              <a:latin typeface="微软雅黑" panose="020b0503020204020204" charset="-122"/>
              <a:ea typeface="微软雅黑" panose="020b0503020204020204" charset="-122"/>
            </a:endParaRPr>
          </a:p>
        </p:txBody>
      </p:sp>
      <p:sp>
        <p:nvSpPr>
          <p:cNvPr id="6" name="文本框 5" title=""/>
          <p:cNvSpPr txBox="1"/>
          <p:nvPr/>
        </p:nvSpPr>
        <p:spPr>
          <a:xfrm>
            <a:off x="292735" y="1323975"/>
            <a:ext cx="3246120" cy="267652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经测试在0~10℃之间，水的密度随温度变化情况如下图所示，从图中信息可知，只有在4℃时1L水的质量才刚好为______ kg，在0~4℃之间水的体积出现______（选填“热胀冷缩”或“热缩冷胀”）的现象｡</a:t>
            </a:r>
            <a:endParaRPr sz="1600">
              <a:latin typeface="微软雅黑" panose="020b0503020204020204" charset="-122"/>
              <a:ea typeface="微软雅黑" panose="020b0503020204020204" charset="-122"/>
              <a:cs typeface="微软雅黑" panose="020b0503020204020204" charset="-122"/>
              <a:sym typeface="+mn-ea"/>
            </a:endParaRPr>
          </a:p>
        </p:txBody>
      </p:sp>
      <p:cxnSp>
        <p:nvCxnSpPr>
          <p:cNvPr id="28" name="直接连接符 27" title=""/>
          <p:cNvCxnSpPr/>
          <p:nvPr/>
        </p:nvCxnSpPr>
        <p:spPr>
          <a:xfrm flipH="1">
            <a:off x="6163310" y="1428115"/>
            <a:ext cx="0" cy="254317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1" name="文本框 20" title=""/>
          <p:cNvSpPr txBox="1"/>
          <p:nvPr/>
        </p:nvSpPr>
        <p:spPr>
          <a:xfrm>
            <a:off x="6259195" y="1323975"/>
            <a:ext cx="5827395" cy="156845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一般来说物质遵循热胀冷缩的规律。当物体发生“热胀”时，以下说法正确的是（　　）。</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A．物体体积变小	B．物体密度变小	</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C．物体质量变大	D．物体没有任何变化</a:t>
            </a:r>
            <a:endParaRPr sz="1600">
              <a:latin typeface="微软雅黑" panose="020b0503020204020204" charset="-122"/>
              <a:ea typeface="微软雅黑" panose="020b0503020204020204" charset="-122"/>
              <a:cs typeface="微软雅黑" panose="020b0503020204020204" charset="-122"/>
              <a:sym typeface="+mn-ea"/>
            </a:endParaRPr>
          </a:p>
        </p:txBody>
      </p:sp>
      <p:pic>
        <p:nvPicPr>
          <p:cNvPr id="2" name="图片 -2147481880" title=""/>
          <p:cNvPicPr>
            <a:picLocks noChangeAspect="1"/>
          </p:cNvPicPr>
          <p:nvPr/>
        </p:nvPicPr>
        <p:blipFill>
          <a:blip r:embed="rId3"/>
          <a:stretch>
            <a:fillRect/>
          </a:stretch>
        </p:blipFill>
        <p:spPr>
          <a:xfrm>
            <a:off x="3538855" y="1525270"/>
            <a:ext cx="2433320" cy="1165860"/>
          </a:xfrm>
          <a:prstGeom prst="rect">
            <a:avLst/>
          </a:prstGeom>
          <a:noFill/>
          <a:ln w="9525">
            <a:noFill/>
          </a:ln>
        </p:spPr>
      </p:pic>
      <p:cxnSp>
        <p:nvCxnSpPr>
          <p:cNvPr id="23" name="直接连接符 22" title=""/>
          <p:cNvCxnSpPr/>
          <p:nvPr/>
        </p:nvCxnSpPr>
        <p:spPr>
          <a:xfrm>
            <a:off x="207010" y="3980180"/>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7" name="文本框 6" title=""/>
          <p:cNvSpPr txBox="1"/>
          <p:nvPr/>
        </p:nvSpPr>
        <p:spPr>
          <a:xfrm>
            <a:off x="94615" y="4001135"/>
            <a:ext cx="12051030" cy="119888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一块质量是900g的冰，其体积是_____cm</a:t>
            </a:r>
            <a:r>
              <a:rPr sz="1600" baseline="30000">
                <a:latin typeface="微软雅黑" panose="020b0503020204020204" charset="-122"/>
                <a:ea typeface="微软雅黑" panose="020b0503020204020204" charset="-122"/>
                <a:cs typeface="微软雅黑" panose="020b0503020204020204" charset="-122"/>
                <a:sym typeface="+mn-ea"/>
              </a:rPr>
              <a:t>3</a:t>
            </a:r>
            <a:r>
              <a:rPr sz="1600">
                <a:latin typeface="微软雅黑" panose="020b0503020204020204" charset="-122"/>
                <a:ea typeface="微软雅黑" panose="020b0503020204020204" charset="-122"/>
                <a:cs typeface="微软雅黑" panose="020b0503020204020204" charset="-122"/>
                <a:sym typeface="+mn-ea"/>
              </a:rPr>
              <a:t>，当这块冰熔化成水后，水的质量是_____kg，水的体积是____cm</a:t>
            </a:r>
            <a:r>
              <a:rPr sz="1600" baseline="30000">
                <a:latin typeface="微软雅黑" panose="020b0503020204020204" charset="-122"/>
                <a:ea typeface="微软雅黑" panose="020b0503020204020204" charset="-122"/>
                <a:cs typeface="微软雅黑" panose="020b0503020204020204" charset="-122"/>
                <a:sym typeface="+mn-ea"/>
              </a:rPr>
              <a:t>3</a:t>
            </a:r>
            <a:r>
              <a:rPr sz="1600">
                <a:latin typeface="微软雅黑" panose="020b0503020204020204" charset="-122"/>
                <a:ea typeface="微软雅黑" panose="020b0503020204020204" charset="-122"/>
                <a:cs typeface="微软雅黑" panose="020b0503020204020204" charset="-122"/>
                <a:sym typeface="+mn-ea"/>
              </a:rPr>
              <a:t>，图甲是水在0~20℃范围内密度随温度变化的图像，分析图甲可知，水在4℃时密度最_______ ；图乙是某小区内湖水的温度分布示意图（t</a:t>
            </a:r>
            <a:r>
              <a:rPr sz="1600" baseline="-25000">
                <a:latin typeface="微软雅黑" panose="020b0503020204020204" charset="-122"/>
                <a:ea typeface="微软雅黑" panose="020b0503020204020204" charset="-122"/>
                <a:cs typeface="微软雅黑" panose="020b0503020204020204" charset="-122"/>
                <a:sym typeface="+mn-ea"/>
              </a:rPr>
              <a:t>1</a:t>
            </a:r>
            <a:r>
              <a:rPr sz="1600">
                <a:latin typeface="微软雅黑" panose="020b0503020204020204" charset="-122"/>
                <a:ea typeface="微软雅黑" panose="020b0503020204020204" charset="-122"/>
                <a:cs typeface="微软雅黑" panose="020b0503020204020204" charset="-122"/>
                <a:sym typeface="+mn-ea"/>
              </a:rPr>
              <a:t>~t</a:t>
            </a:r>
            <a:r>
              <a:rPr sz="1600" baseline="-25000">
                <a:latin typeface="微软雅黑" panose="020b0503020204020204" charset="-122"/>
                <a:ea typeface="微软雅黑" panose="020b0503020204020204" charset="-122"/>
                <a:cs typeface="微软雅黑" panose="020b0503020204020204" charset="-122"/>
                <a:sym typeface="+mn-ea"/>
              </a:rPr>
              <a:t>5</a:t>
            </a:r>
            <a:r>
              <a:rPr sz="1600">
                <a:latin typeface="微软雅黑" panose="020b0503020204020204" charset="-122"/>
                <a:ea typeface="微软雅黑" panose="020b0503020204020204" charset="-122"/>
                <a:cs typeface="微软雅黑" panose="020b0503020204020204" charset="-122"/>
                <a:sym typeface="+mn-ea"/>
              </a:rPr>
              <a:t>表示对应区域的温度），则水域内最高温度是_______。（用字母表示）（ρ</a:t>
            </a:r>
            <a:r>
              <a:rPr sz="1600" baseline="-25000">
                <a:latin typeface="微软雅黑" panose="020b0503020204020204" charset="-122"/>
                <a:ea typeface="微软雅黑" panose="020b0503020204020204" charset="-122"/>
                <a:cs typeface="微软雅黑" panose="020b0503020204020204" charset="-122"/>
                <a:sym typeface="+mn-ea"/>
              </a:rPr>
              <a:t>冰</a:t>
            </a:r>
            <a:r>
              <a:rPr sz="1600">
                <a:latin typeface="微软雅黑" panose="020b0503020204020204" charset="-122"/>
                <a:ea typeface="微软雅黑" panose="020b0503020204020204" charset="-122"/>
                <a:cs typeface="微软雅黑" panose="020b0503020204020204" charset="-122"/>
                <a:sym typeface="+mn-ea"/>
              </a:rPr>
              <a:t>=0.9×10</a:t>
            </a:r>
            <a:r>
              <a:rPr sz="1600" baseline="30000">
                <a:latin typeface="微软雅黑" panose="020b0503020204020204" charset="-122"/>
                <a:ea typeface="微软雅黑" panose="020b0503020204020204" charset="-122"/>
                <a:cs typeface="微软雅黑" panose="020b0503020204020204" charset="-122"/>
                <a:sym typeface="+mn-ea"/>
              </a:rPr>
              <a:t>3</a:t>
            </a:r>
            <a:r>
              <a:rPr sz="1600">
                <a:latin typeface="微软雅黑" panose="020b0503020204020204" charset="-122"/>
                <a:ea typeface="微软雅黑" panose="020b0503020204020204" charset="-122"/>
                <a:cs typeface="微软雅黑" panose="020b0503020204020204" charset="-122"/>
                <a:sym typeface="+mn-ea"/>
              </a:rPr>
              <a:t>kg/m</a:t>
            </a:r>
            <a:r>
              <a:rPr sz="1600" baseline="30000">
                <a:latin typeface="微软雅黑" panose="020b0503020204020204" charset="-122"/>
                <a:ea typeface="微软雅黑" panose="020b0503020204020204" charset="-122"/>
                <a:cs typeface="微软雅黑" panose="020b0503020204020204" charset="-122"/>
                <a:sym typeface="+mn-ea"/>
              </a:rPr>
              <a:t>3</a:t>
            </a:r>
            <a:r>
              <a:rPr sz="1600">
                <a:latin typeface="微软雅黑" panose="020b0503020204020204" charset="-122"/>
                <a:ea typeface="微软雅黑" panose="020b0503020204020204" charset="-122"/>
                <a:cs typeface="微软雅黑" panose="020b0503020204020204" charset="-122"/>
                <a:sym typeface="+mn-ea"/>
              </a:rPr>
              <a:t>）</a:t>
            </a:r>
            <a:endParaRPr sz="1600">
              <a:latin typeface="微软雅黑" panose="020b0503020204020204" charset="-122"/>
              <a:ea typeface="微软雅黑" panose="020b0503020204020204" charset="-122"/>
              <a:cs typeface="微软雅黑" panose="020b0503020204020204" charset="-122"/>
              <a:sym typeface="+mn-ea"/>
            </a:endParaRPr>
          </a:p>
        </p:txBody>
      </p:sp>
      <p:pic>
        <p:nvPicPr>
          <p:cNvPr id="9" name="图片 -2147481857" title=""/>
          <p:cNvPicPr>
            <a:picLocks noChangeAspect="1"/>
          </p:cNvPicPr>
          <p:nvPr/>
        </p:nvPicPr>
        <p:blipFill>
          <a:blip r:embed="rId4"/>
          <a:stretch>
            <a:fillRect/>
          </a:stretch>
        </p:blipFill>
        <p:spPr>
          <a:xfrm>
            <a:off x="3838258" y="5199698"/>
            <a:ext cx="3576955" cy="1519555"/>
          </a:xfrm>
          <a:prstGeom prst="rect">
            <a:avLst/>
          </a:prstGeom>
          <a:noFill/>
          <a:ln w="9525">
            <a:noFill/>
          </a:ln>
        </p:spPr>
      </p:pic>
      <p:sp>
        <p:nvSpPr>
          <p:cNvPr id="13" name="矩形标注 12" title=""/>
          <p:cNvSpPr/>
          <p:nvPr/>
        </p:nvSpPr>
        <p:spPr>
          <a:xfrm>
            <a:off x="475615" y="1031240"/>
            <a:ext cx="5320665" cy="581660"/>
          </a:xfrm>
          <a:prstGeom prst="wedgeRectCallout">
            <a:avLst>
              <a:gd name="adj1" fmla="val 22920"/>
              <a:gd name="adj2" fmla="val 7489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由图象知，水在4℃时，密度最大，</a:t>
            </a:r>
            <a:r>
              <a:rPr lang="zh-CN" sz="1600">
                <a:latin typeface="微软雅黑" panose="020b0503020204020204" charset="-122"/>
                <a:ea typeface="微软雅黑" panose="020b0503020204020204" charset="-122"/>
                <a:cs typeface="微软雅黑" panose="020b0503020204020204" charset="-122"/>
              </a:rPr>
              <a:t>可求得</a:t>
            </a:r>
            <a:r>
              <a:rPr sz="1600">
                <a:latin typeface="微软雅黑" panose="020b0503020204020204" charset="-122"/>
                <a:ea typeface="微软雅黑" panose="020b0503020204020204" charset="-122"/>
                <a:cs typeface="微软雅黑" panose="020b0503020204020204" charset="-122"/>
              </a:rPr>
              <a:t>1L水的质量为</a:t>
            </a:r>
            <a:endParaRPr sz="1600">
              <a:latin typeface="微软雅黑" panose="020b0503020204020204" charset="-122"/>
              <a:ea typeface="微软雅黑" panose="020b0503020204020204" charset="-122"/>
              <a:cs typeface="微软雅黑" panose="020b0503020204020204" charset="-122"/>
            </a:endParaRPr>
          </a:p>
        </p:txBody>
      </p:sp>
      <p:sp>
        <p:nvSpPr>
          <p:cNvPr id="14" name="矩形标注 13" title=""/>
          <p:cNvSpPr/>
          <p:nvPr/>
        </p:nvSpPr>
        <p:spPr>
          <a:xfrm>
            <a:off x="2543810" y="3237230"/>
            <a:ext cx="3619500" cy="721995"/>
          </a:xfrm>
          <a:prstGeom prst="wedgeRectCallout">
            <a:avLst>
              <a:gd name="adj1" fmla="val 13859"/>
              <a:gd name="adj2" fmla="val -120272"/>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在0~4℃范围内，温度升高时水的密度是逐渐变大的</a:t>
            </a:r>
            <a:r>
              <a:rPr lang="zh-CN" sz="1600">
                <a:latin typeface="微软雅黑" panose="020b0503020204020204" charset="-122"/>
                <a:ea typeface="微软雅黑" panose="020b0503020204020204" charset="-122"/>
                <a:cs typeface="微软雅黑" panose="020b0503020204020204" charset="-122"/>
              </a:rPr>
              <a:t>，是热缩冷胀</a:t>
            </a:r>
            <a:endParaRPr lang="zh-CN" sz="1600">
              <a:latin typeface="微软雅黑" panose="020b0503020204020204" charset="-122"/>
              <a:ea typeface="微软雅黑" panose="020b0503020204020204" charset="-122"/>
              <a:cs typeface="微软雅黑" panose="020b0503020204020204" charset="-122"/>
            </a:endParaRPr>
          </a:p>
        </p:txBody>
      </p:sp>
      <p:sp>
        <p:nvSpPr>
          <p:cNvPr id="20" name="文本框 19" title=""/>
          <p:cNvSpPr txBox="1"/>
          <p:nvPr/>
        </p:nvSpPr>
        <p:spPr>
          <a:xfrm>
            <a:off x="2543810" y="2493645"/>
            <a:ext cx="30226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1</a:t>
            </a:r>
            <a:endParaRPr lang="en-US" altLang="zh-CN" sz="1600">
              <a:solidFill>
                <a:srgbClr val="FF0000"/>
              </a:solidFill>
              <a:latin typeface="微软雅黑" panose="020b0503020204020204" charset="-122"/>
              <a:ea typeface="微软雅黑" panose="020b0503020204020204" charset="-122"/>
            </a:endParaRPr>
          </a:p>
        </p:txBody>
      </p:sp>
      <p:sp>
        <p:nvSpPr>
          <p:cNvPr id="10" name="文本框 9" title=""/>
          <p:cNvSpPr txBox="1"/>
          <p:nvPr/>
        </p:nvSpPr>
        <p:spPr>
          <a:xfrm>
            <a:off x="2772410" y="2833370"/>
            <a:ext cx="99568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热缩冷胀</a:t>
            </a:r>
            <a:endParaRPr lang="en-US" altLang="zh-CN" sz="1600">
              <a:solidFill>
                <a:srgbClr val="FF0000"/>
              </a:solidFill>
              <a:latin typeface="微软雅黑" panose="020b0503020204020204" charset="-122"/>
              <a:ea typeface="微软雅黑" panose="020b0503020204020204" charset="-122"/>
            </a:endParaRPr>
          </a:p>
        </p:txBody>
      </p:sp>
      <p:sp>
        <p:nvSpPr>
          <p:cNvPr id="22" name="矩形标注 21" title=""/>
          <p:cNvSpPr/>
          <p:nvPr/>
        </p:nvSpPr>
        <p:spPr>
          <a:xfrm>
            <a:off x="6901815" y="3171825"/>
            <a:ext cx="3940810" cy="615315"/>
          </a:xfrm>
          <a:prstGeom prst="wedgeRectCallout">
            <a:avLst>
              <a:gd name="adj1" fmla="val -24605"/>
              <a:gd name="adj2" fmla="val -9788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sz="1600">
                <a:latin typeface="微软雅黑" panose="020b0503020204020204" charset="-122"/>
                <a:ea typeface="微软雅黑" panose="020b0503020204020204" charset="-122"/>
                <a:cs typeface="微软雅黑" panose="020b0503020204020204" charset="-122"/>
              </a:rPr>
              <a:t>当物体发生“热胀”时，物体的体积变大</a:t>
            </a:r>
            <a:r>
              <a:rPr lang="zh-CN" sz="1600">
                <a:latin typeface="微软雅黑" panose="020b0503020204020204" charset="-122"/>
                <a:ea typeface="微软雅黑" panose="020b0503020204020204" charset="-122"/>
                <a:cs typeface="微软雅黑" panose="020b0503020204020204" charset="-122"/>
              </a:rPr>
              <a:t>，物体的质量不变，密度变小</a:t>
            </a:r>
            <a:endParaRPr lang="zh-CN" sz="1600">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nvSpPr>
        <p:spPr>
          <a:xfrm>
            <a:off x="9480550" y="179451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cxnSp>
        <p:nvCxnSpPr>
          <p:cNvPr id="18" name="曲线连接符 17" title=""/>
          <p:cNvCxnSpPr/>
          <p:nvPr/>
        </p:nvCxnSpPr>
        <p:spPr>
          <a:xfrm rot="10800000" flipV="1">
            <a:off x="2210435" y="4305300"/>
            <a:ext cx="1206500" cy="1136650"/>
          </a:xfrm>
          <a:prstGeom prst="curvedConnector3">
            <a:avLst>
              <a:gd name="adj1" fmla="val 49947"/>
            </a:avLst>
          </a:prstGeom>
          <a:ln>
            <a:solidFill>
              <a:srgbClr val="5890E4"/>
            </a:solidFill>
          </a:ln>
        </p:spPr>
        <p:style>
          <a:lnRef idx="1">
            <a:schemeClr val="accent1"/>
          </a:lnRef>
          <a:fillRef idx="0">
            <a:schemeClr val="accent1"/>
          </a:fillRef>
          <a:effectRef idx="0">
            <a:schemeClr val="accent1"/>
          </a:effectRef>
          <a:fontRef idx="minor">
            <a:schemeClr val="tx1"/>
          </a:fontRef>
        </p:style>
      </p:cxnSp>
      <p:graphicFrame>
        <p:nvGraphicFramePr>
          <p:cNvPr id="15" name="Object 770" title=""/>
          <p:cNvGraphicFramePr>
            <a:graphicFrameLocks noChangeAspect="1"/>
          </p:cNvGraphicFramePr>
          <p:nvPr/>
        </p:nvGraphicFramePr>
        <p:xfrm>
          <a:off x="207010" y="5241925"/>
          <a:ext cx="1960880" cy="430530"/>
        </p:xfrm>
        <a:graphic>
          <a:graphicData uri="http://schemas.openxmlformats.org/presentationml/2006/ole">
            <mc:AlternateContent>
              <mc:Choice xmlns:v="urn:schemas-microsoft-com:vml" Requires="v">
                <p:oleObj spid="_x0000_s1063" r:id="rId5" imgW="2070100" imgH="457200" progId="Equation.DSMT4">
                  <p:embed/>
                </p:oleObj>
              </mc:Choice>
              <mc:Fallback>
                <p:oleObj r:id="rId5" imgW="2070100" imgH="457200" progId="Equation.DSMT4">
                  <p:embed/>
                  <p:pic>
                    <p:nvPicPr>
                      <p:cNvPr id="0" name="OLE substitute image"/>
                      <p:cNvPicPr/>
                      <p:nvPr/>
                    </p:nvPicPr>
                    <p:blipFill>
                      <a:blip r:embed="rId6"/>
                      <a:stretch>
                        <a:fillRect/>
                      </a:stretch>
                    </p:blipFill>
                    <p:spPr>
                      <a:xfrm>
                        <a:off x="207010" y="5241925"/>
                        <a:ext cx="1960880" cy="430530"/>
                      </a:xfrm>
                      <a:prstGeom prst="rect">
                        <a:avLst/>
                      </a:prstGeom>
                      <a:noFill/>
                      <a:ln w="38100">
                        <a:noFill/>
                        <a:miter/>
                      </a:ln>
                    </p:spPr>
                  </p:pic>
                </p:oleObj>
              </mc:Fallback>
            </mc:AlternateContent>
          </a:graphicData>
        </a:graphic>
      </p:graphicFrame>
      <p:cxnSp>
        <p:nvCxnSpPr>
          <p:cNvPr id="29" name="曲线连接符 28" title=""/>
          <p:cNvCxnSpPr/>
          <p:nvPr/>
        </p:nvCxnSpPr>
        <p:spPr>
          <a:xfrm rot="16200000" flipV="1">
            <a:off x="8098790" y="4374515"/>
            <a:ext cx="892810" cy="842010"/>
          </a:xfrm>
          <a:prstGeom prst="curvedConnector3">
            <a:avLst>
              <a:gd name="adj1" fmla="val 49929"/>
            </a:avLst>
          </a:prstGeom>
          <a:ln>
            <a:solidFill>
              <a:srgbClr val="5890E4"/>
            </a:solidFill>
          </a:ln>
        </p:spPr>
        <p:style>
          <a:lnRef idx="1">
            <a:schemeClr val="accent1"/>
          </a:lnRef>
          <a:fillRef idx="0">
            <a:schemeClr val="accent1"/>
          </a:fillRef>
          <a:effectRef idx="0">
            <a:schemeClr val="accent1"/>
          </a:effectRef>
          <a:fontRef idx="minor">
            <a:schemeClr val="tx1"/>
          </a:fontRef>
        </p:style>
      </p:cxnSp>
      <p:sp>
        <p:nvSpPr>
          <p:cNvPr id="100" name="文本框 99" title=""/>
          <p:cNvSpPr txBox="1"/>
          <p:nvPr/>
        </p:nvSpPr>
        <p:spPr>
          <a:xfrm>
            <a:off x="7721600" y="5220970"/>
            <a:ext cx="2301875"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物质的质量与状态无关</a:t>
            </a:r>
            <a:endParaRPr lang="zh-CN" altLang="en-US" sz="1600" b="0">
              <a:solidFill>
                <a:srgbClr val="FF0000"/>
              </a:solidFill>
              <a:latin typeface="微软雅黑" panose="020b0503020204020204" charset="-122"/>
              <a:ea typeface="微软雅黑" panose="020b0503020204020204" charset="-122"/>
            </a:endParaRPr>
          </a:p>
        </p:txBody>
      </p:sp>
      <p:cxnSp>
        <p:nvCxnSpPr>
          <p:cNvPr id="16" name="曲线连接符 15" title=""/>
          <p:cNvCxnSpPr/>
          <p:nvPr/>
        </p:nvCxnSpPr>
        <p:spPr>
          <a:xfrm rot="16200000" flipV="1">
            <a:off x="10304145" y="4452620"/>
            <a:ext cx="892810" cy="842010"/>
          </a:xfrm>
          <a:prstGeom prst="curvedConnector3">
            <a:avLst>
              <a:gd name="adj1" fmla="val 49929"/>
            </a:avLst>
          </a:prstGeom>
          <a:ln>
            <a:solidFill>
              <a:srgbClr val="5890E4"/>
            </a:solidFill>
          </a:ln>
        </p:spPr>
        <p:style>
          <a:lnRef idx="1">
            <a:schemeClr val="accent1"/>
          </a:lnRef>
          <a:fillRef idx="0">
            <a:schemeClr val="accent1"/>
          </a:fillRef>
          <a:effectRef idx="0">
            <a:schemeClr val="accent1"/>
          </a:effectRef>
          <a:fontRef idx="minor">
            <a:schemeClr val="tx1"/>
          </a:fontRef>
        </p:style>
      </p:cxnSp>
      <p:graphicFrame>
        <p:nvGraphicFramePr>
          <p:cNvPr id="17" name="Object 772" title=""/>
          <p:cNvGraphicFramePr>
            <a:graphicFrameLocks noChangeAspect="1"/>
          </p:cNvGraphicFramePr>
          <p:nvPr/>
        </p:nvGraphicFramePr>
        <p:xfrm>
          <a:off x="10504805" y="5320030"/>
          <a:ext cx="1644650" cy="400050"/>
        </p:xfrm>
        <a:graphic>
          <a:graphicData uri="http://schemas.openxmlformats.org/presentationml/2006/ole">
            <mc:AlternateContent>
              <mc:Choice xmlns:v="urn:schemas-microsoft-com:vml" Requires="v">
                <p:oleObj spid="_x0000_s1064" r:id="rId7" imgW="1866900" imgH="457200" progId="Equation.DSMT4">
                  <p:embed/>
                </p:oleObj>
              </mc:Choice>
              <mc:Fallback>
                <p:oleObj r:id="rId7" imgW="1866900" imgH="457200" progId="Equation.DSMT4">
                  <p:embed/>
                  <p:pic>
                    <p:nvPicPr>
                      <p:cNvPr id="0" name="OLE substitute image"/>
                      <p:cNvPicPr/>
                      <p:nvPr/>
                    </p:nvPicPr>
                    <p:blipFill>
                      <a:blip r:embed="rId8"/>
                      <a:stretch>
                        <a:fillRect/>
                      </a:stretch>
                    </p:blipFill>
                    <p:spPr>
                      <a:xfrm>
                        <a:off x="10504805" y="5320030"/>
                        <a:ext cx="1644650" cy="400050"/>
                      </a:xfrm>
                      <a:prstGeom prst="rect">
                        <a:avLst/>
                      </a:prstGeom>
                      <a:noFill/>
                      <a:ln w="38100">
                        <a:noFill/>
                        <a:miter/>
                      </a:ln>
                    </p:spPr>
                  </p:pic>
                </p:oleObj>
              </mc:Fallback>
            </mc:AlternateContent>
          </a:graphicData>
        </a:graphic>
      </p:graphicFrame>
      <p:cxnSp>
        <p:nvCxnSpPr>
          <p:cNvPr id="24" name="曲线连接符 23" title=""/>
          <p:cNvCxnSpPr/>
          <p:nvPr/>
        </p:nvCxnSpPr>
        <p:spPr>
          <a:xfrm flipV="1">
            <a:off x="3052445" y="5107305"/>
            <a:ext cx="1186815" cy="679450"/>
          </a:xfrm>
          <a:prstGeom prst="curvedConnector3">
            <a:avLst>
              <a:gd name="adj1" fmla="val 50027"/>
            </a:avLst>
          </a:prstGeom>
          <a:ln>
            <a:solidFill>
              <a:srgbClr val="5890E4"/>
            </a:solidFill>
          </a:ln>
        </p:spPr>
        <p:style>
          <a:lnRef idx="1">
            <a:schemeClr val="accent1"/>
          </a:lnRef>
          <a:fillRef idx="0">
            <a:schemeClr val="accent1"/>
          </a:fillRef>
          <a:effectRef idx="0">
            <a:schemeClr val="accent1"/>
          </a:effectRef>
          <a:fontRef idx="minor">
            <a:schemeClr val="tx1"/>
          </a:fontRef>
        </p:style>
      </p:cxnSp>
      <p:sp>
        <p:nvSpPr>
          <p:cNvPr id="25" name="文本框 24" title=""/>
          <p:cNvSpPr txBox="1"/>
          <p:nvPr/>
        </p:nvSpPr>
        <p:spPr>
          <a:xfrm>
            <a:off x="228600" y="5828665"/>
            <a:ext cx="3609975" cy="58356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cs typeface="微软雅黑" panose="020b0503020204020204" charset="-122"/>
              </a:rPr>
              <a:t>越往下水的温度越高，故由图甲可知，水域内的最高温度是</a:t>
            </a:r>
            <a:r>
              <a:rPr lang="en-US" sz="1600" b="0" i="1">
                <a:solidFill>
                  <a:srgbClr val="FF0000"/>
                </a:solidFill>
                <a:latin typeface="微软雅黑" panose="020b0503020204020204" charset="-122"/>
                <a:ea typeface="微软雅黑" panose="020b0503020204020204" charset="-122"/>
                <a:cs typeface="微软雅黑" panose="020b0503020204020204" charset="-122"/>
              </a:rPr>
              <a:t>t</a:t>
            </a:r>
            <a:r>
              <a:rPr lang="en-US" sz="1600" b="0" i="1" baseline="-25000">
                <a:solidFill>
                  <a:srgbClr val="FF0000"/>
                </a:solidFill>
                <a:latin typeface="微软雅黑" panose="020b0503020204020204" charset="-122"/>
                <a:ea typeface="微软雅黑" panose="020b0503020204020204" charset="-122"/>
                <a:cs typeface="微软雅黑" panose="020b0503020204020204" charset="-122"/>
              </a:rPr>
              <a:t>5</a:t>
            </a:r>
            <a:r>
              <a:rPr lang="zh-CN" sz="1600" b="0">
                <a:solidFill>
                  <a:srgbClr val="FF0000"/>
                </a:solidFill>
                <a:latin typeface="微软雅黑" panose="020b0503020204020204" charset="-122"/>
                <a:ea typeface="微软雅黑" panose="020b0503020204020204" charset="-122"/>
                <a:cs typeface="微软雅黑" panose="020b0503020204020204" charset="-122"/>
              </a:rPr>
              <a:t>时刻</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6" name="文本框 25" title=""/>
          <p:cNvSpPr txBox="1"/>
          <p:nvPr/>
        </p:nvSpPr>
        <p:spPr>
          <a:xfrm>
            <a:off x="4153535" y="4080510"/>
            <a:ext cx="66040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1000</a:t>
            </a:r>
            <a:endParaRPr lang="en-US" altLang="zh-CN" sz="1600">
              <a:solidFill>
                <a:srgbClr val="FF0000"/>
              </a:solidFill>
              <a:latin typeface="微软雅黑" panose="020b0503020204020204" charset="-122"/>
              <a:ea typeface="微软雅黑" panose="020b0503020204020204" charset="-122"/>
            </a:endParaRPr>
          </a:p>
        </p:txBody>
      </p:sp>
      <p:sp>
        <p:nvSpPr>
          <p:cNvPr id="27" name="文本框 26" title=""/>
          <p:cNvSpPr txBox="1"/>
          <p:nvPr/>
        </p:nvSpPr>
        <p:spPr>
          <a:xfrm>
            <a:off x="8309610" y="4066540"/>
            <a:ext cx="47053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0.9</a:t>
            </a:r>
            <a:endParaRPr lang="en-US" altLang="zh-CN" sz="1600">
              <a:solidFill>
                <a:srgbClr val="FF0000"/>
              </a:solidFill>
              <a:latin typeface="微软雅黑" panose="020b0503020204020204" charset="-122"/>
              <a:ea typeface="微软雅黑" panose="020b0503020204020204" charset="-122"/>
            </a:endParaRPr>
          </a:p>
        </p:txBody>
      </p:sp>
      <p:sp>
        <p:nvSpPr>
          <p:cNvPr id="30" name="文本框 29" title=""/>
          <p:cNvSpPr txBox="1"/>
          <p:nvPr/>
        </p:nvSpPr>
        <p:spPr>
          <a:xfrm>
            <a:off x="10165080" y="4090035"/>
            <a:ext cx="5410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900</a:t>
            </a:r>
            <a:endParaRPr lang="en-US" altLang="zh-CN" sz="1600">
              <a:solidFill>
                <a:srgbClr val="FF0000"/>
              </a:solidFill>
              <a:latin typeface="微软雅黑" panose="020b0503020204020204" charset="-122"/>
              <a:ea typeface="微软雅黑" panose="020b0503020204020204" charset="-122"/>
            </a:endParaRPr>
          </a:p>
        </p:txBody>
      </p:sp>
      <p:sp>
        <p:nvSpPr>
          <p:cNvPr id="32" name="文本框 31" title=""/>
          <p:cNvSpPr txBox="1"/>
          <p:nvPr/>
        </p:nvSpPr>
        <p:spPr>
          <a:xfrm>
            <a:off x="7029450" y="4421505"/>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大</a:t>
            </a:r>
            <a:endParaRPr lang="zh-CN" altLang="en-US" sz="1600">
              <a:solidFill>
                <a:srgbClr val="FF0000"/>
              </a:solidFill>
              <a:latin typeface="微软雅黑" panose="020b0503020204020204" charset="-122"/>
              <a:ea typeface="微软雅黑" panose="020b0503020204020204" charset="-122"/>
            </a:endParaRPr>
          </a:p>
        </p:txBody>
      </p:sp>
      <p:sp>
        <p:nvSpPr>
          <p:cNvPr id="33" name="文本框 32" title=""/>
          <p:cNvSpPr txBox="1"/>
          <p:nvPr/>
        </p:nvSpPr>
        <p:spPr>
          <a:xfrm>
            <a:off x="4398010" y="4789805"/>
            <a:ext cx="3359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t</a:t>
            </a:r>
            <a:r>
              <a:rPr lang="en-US" altLang="zh-CN" sz="1600" baseline="-25000">
                <a:solidFill>
                  <a:srgbClr val="FF0000"/>
                </a:solidFill>
                <a:latin typeface="微软雅黑" panose="020b0503020204020204" charset="-122"/>
                <a:ea typeface="微软雅黑" panose="020b0503020204020204" charset="-122"/>
              </a:rPr>
              <a:t>5</a:t>
            </a:r>
            <a:endParaRPr lang="en-US" altLang="zh-CN" sz="1600" baseline="-250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500"/>
                                        <p:tgtEl>
                                          <p:spTgt spid="28"/>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animEffect transition="in" filter="wipe(left)">
                                      <p:cBhvr>
                                        <p:cTn id="41" dur="500"/>
                                        <p:tgtEl>
                                          <p:spTgt spid="21">
                                            <p:txEl>
                                              <p:pRg st="0" end="0"/>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1">
                                            <p:txEl>
                                              <p:pRg st="1" end="1"/>
                                            </p:txEl>
                                          </p:spTgt>
                                        </p:tgtEl>
                                        <p:attrNameLst>
                                          <p:attrName>style.visibility</p:attrName>
                                        </p:attrNameLst>
                                      </p:cBhvr>
                                      <p:to>
                                        <p:strVal val="visible"/>
                                      </p:to>
                                    </p:set>
                                    <p:animEffect transition="in" filter="wipe(left)">
                                      <p:cBhvr>
                                        <p:cTn id="46" dur="500"/>
                                        <p:tgtEl>
                                          <p:spTgt spid="21">
                                            <p:txEl>
                                              <p:pRg st="1" end="1"/>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1">
                                            <p:txEl>
                                              <p:pRg st="2" end="2"/>
                                            </p:txEl>
                                          </p:spTgt>
                                        </p:tgtEl>
                                        <p:attrNameLst>
                                          <p:attrName>style.visibility</p:attrName>
                                        </p:attrNameLst>
                                      </p:cBhvr>
                                      <p:to>
                                        <p:strVal val="visible"/>
                                      </p:to>
                                    </p:set>
                                    <p:animEffect transition="in" filter="wipe(left)">
                                      <p:cBhvr>
                                        <p:cTn id="51" dur="500"/>
                                        <p:tgtEl>
                                          <p:spTgt spid="21">
                                            <p:txEl>
                                              <p:pRg st="2" end="2"/>
                                            </p:txEl>
                                          </p:spTgt>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7">
                                            <p:txEl>
                                              <p:pRg st="0" end="0"/>
                                            </p:txEl>
                                          </p:spTgt>
                                        </p:tgtEl>
                                        <p:attrNameLst>
                                          <p:attrName>style.visibility</p:attrName>
                                        </p:attrNameLst>
                                      </p:cBhvr>
                                      <p:to>
                                        <p:strVal val="visible"/>
                                      </p:to>
                                    </p:set>
                                    <p:animEffect transition="in" filter="wipe(left)">
                                      <p:cBhvr>
                                        <p:cTn id="61" dur="500"/>
                                        <p:tgtEl>
                                          <p:spTgt spid="7">
                                            <p:txEl>
                                              <p:pRg st="0" end="0"/>
                                            </p:txEl>
                                          </p:spTgt>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barn(inVertical)">
                                      <p:cBhvr>
                                        <p:cTn id="66" dur="500"/>
                                        <p:tgtEl>
                                          <p:spTgt spid="9"/>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16" presetClass="entr" presetSubtype="26"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barn(inHorizontal)">
                                      <p:cBhvr>
                                        <p:cTn id="71" dur="500"/>
                                        <p:tgtEl>
                                          <p:spTgt spid="13"/>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xit" presetSubtype="4" fill="hold" grpId="1" nodeType="clickEffect">
                                  <p:stCondLst>
                                    <p:cond delay="0"/>
                                  </p:stCondLst>
                                  <p:childTnLst>
                                    <p:animEffect transition="out" filter="wipe(down)">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16" presetClass="entr" presetSubtype="26"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barn(inHorizontal)">
                                      <p:cBhvr>
                                        <p:cTn id="81" dur="500"/>
                                        <p:tgtEl>
                                          <p:spTgt spid="14"/>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xit" presetSubtype="4" fill="hold" grpId="1" nodeType="clickEffect">
                                  <p:stCondLst>
                                    <p:cond delay="0"/>
                                  </p:stCondLst>
                                  <p:childTnLst>
                                    <p:animEffect transition="out" filter="wipe(down)">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barn(inVertical)">
                                      <p:cBhvr>
                                        <p:cTn id="91" dur="500"/>
                                        <p:tgtEl>
                                          <p:spTgt spid="20"/>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wipe(left)">
                                      <p:cBhvr>
                                        <p:cTn id="96" dur="500"/>
                                        <p:tgtEl>
                                          <p:spTgt spid="10"/>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barn(inVertical)">
                                      <p:cBhvr>
                                        <p:cTn id="101" dur="500"/>
                                        <p:tgtEl>
                                          <p:spTgt spid="22"/>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xit" presetSubtype="4" fill="hold" grpId="1" nodeType="clickEffect">
                                  <p:stCondLst>
                                    <p:cond delay="0"/>
                                  </p:stCondLst>
                                  <p:childTnLst>
                                    <p:animEffect transition="out" filter="wipe(down)">
                                      <p:cBhvr>
                                        <p:cTn id="105" dur="500"/>
                                        <p:tgtEl>
                                          <p:spTgt spid="22"/>
                                        </p:tgtEl>
                                      </p:cBhvr>
                                    </p:animEffect>
                                    <p:set>
                                      <p:cBhvr>
                                        <p:cTn id="106" dur="1" fill="hold">
                                          <p:stCondLst>
                                            <p:cond delay="499"/>
                                          </p:stCondLst>
                                        </p:cTn>
                                        <p:tgtEl>
                                          <p:spTgt spid="22"/>
                                        </p:tgtEl>
                                        <p:attrNameLst>
                                          <p:attrName>style.visibility</p:attrName>
                                        </p:attrNameLst>
                                      </p:cBhvr>
                                      <p:to>
                                        <p:strVal val="hidden"/>
                                      </p:to>
                                    </p:se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11"/>
                                        </p:tgtEl>
                                        <p:attrNameLst>
                                          <p:attrName>style.visibility</p:attrName>
                                        </p:attrNameLst>
                                      </p:cBhvr>
                                      <p:to>
                                        <p:strVal val="visible"/>
                                      </p:to>
                                    </p:set>
                                    <p:animEffect transition="in" filter="barn(inVertical)">
                                      <p:cBhvr>
                                        <p:cTn id="111" dur="500"/>
                                        <p:tgtEl>
                                          <p:spTgt spid="11"/>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2" fill="hold" nodeType="clickEffect">
                                  <p:stCondLst>
                                    <p:cond delay="0"/>
                                  </p:stCondLst>
                                  <p:childTnLst>
                                    <p:set>
                                      <p:cBhvr>
                                        <p:cTn id="115" dur="1" fill="hold">
                                          <p:stCondLst>
                                            <p:cond delay="0"/>
                                          </p:stCondLst>
                                        </p:cTn>
                                        <p:tgtEl>
                                          <p:spTgt spid="18"/>
                                        </p:tgtEl>
                                        <p:attrNameLst>
                                          <p:attrName>style.visibility</p:attrName>
                                        </p:attrNameLst>
                                      </p:cBhvr>
                                      <p:to>
                                        <p:strVal val="visible"/>
                                      </p:to>
                                    </p:set>
                                    <p:animEffect transition="in" filter="wipe(right)">
                                      <p:cBhvr>
                                        <p:cTn id="116" dur="500"/>
                                        <p:tgtEl>
                                          <p:spTgt spid="18"/>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ntr" presetSubtype="1" fill="hold" nodeType="clickEffect">
                                  <p:stCondLst>
                                    <p:cond delay="0"/>
                                  </p:stCondLst>
                                  <p:childTnLst>
                                    <p:set>
                                      <p:cBhvr>
                                        <p:cTn id="120" dur="1" fill="hold">
                                          <p:stCondLst>
                                            <p:cond delay="0"/>
                                          </p:stCondLst>
                                        </p:cTn>
                                        <p:tgtEl>
                                          <p:spTgt spid="15"/>
                                        </p:tgtEl>
                                        <p:attrNameLst>
                                          <p:attrName>style.visibility</p:attrName>
                                        </p:attrNameLst>
                                      </p:cBhvr>
                                      <p:to>
                                        <p:strVal val="visible"/>
                                      </p:to>
                                    </p:set>
                                    <p:animEffect transition="in" filter="wipe(up)">
                                      <p:cBhvr>
                                        <p:cTn id="121" dur="500"/>
                                        <p:tgtEl>
                                          <p:spTgt spid="15"/>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22" presetClass="entr" presetSubtype="1" fill="hold" nodeType="clickEffect">
                                  <p:stCondLst>
                                    <p:cond delay="0"/>
                                  </p:stCondLst>
                                  <p:childTnLst>
                                    <p:set>
                                      <p:cBhvr>
                                        <p:cTn id="125" dur="1" fill="hold">
                                          <p:stCondLst>
                                            <p:cond delay="0"/>
                                          </p:stCondLst>
                                        </p:cTn>
                                        <p:tgtEl>
                                          <p:spTgt spid="29"/>
                                        </p:tgtEl>
                                        <p:attrNameLst>
                                          <p:attrName>style.visibility</p:attrName>
                                        </p:attrNameLst>
                                      </p:cBhvr>
                                      <p:to>
                                        <p:strVal val="visible"/>
                                      </p:to>
                                    </p:set>
                                    <p:animEffect transition="in" filter="wipe(up)">
                                      <p:cBhvr>
                                        <p:cTn id="126" dur="500"/>
                                        <p:tgtEl>
                                          <p:spTgt spid="29"/>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100"/>
                                        </p:tgtEl>
                                        <p:attrNameLst>
                                          <p:attrName>style.visibility</p:attrName>
                                        </p:attrNameLst>
                                      </p:cBhvr>
                                      <p:to>
                                        <p:strVal val="visible"/>
                                      </p:to>
                                    </p:set>
                                    <p:animEffect transition="in" filter="wipe(left)">
                                      <p:cBhvr>
                                        <p:cTn id="131" dur="500"/>
                                        <p:tgtEl>
                                          <p:spTgt spid="100"/>
                                        </p:tgtEl>
                                      </p:cBhvr>
                                    </p:animEffec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16"/>
                                        </p:tgtEl>
                                        <p:attrNameLst>
                                          <p:attrName>style.visibility</p:attrName>
                                        </p:attrNameLst>
                                      </p:cBhvr>
                                      <p:to>
                                        <p:strVal val="visible"/>
                                      </p:to>
                                    </p:set>
                                    <p:animEffect transition="in" filter="wipe(up)">
                                      <p:cBhvr>
                                        <p:cTn id="136" dur="500"/>
                                        <p:tgtEl>
                                          <p:spTgt spid="16"/>
                                        </p:tgtEl>
                                      </p:cBhvr>
                                    </p:animEffec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22" presetClass="entr" presetSubtype="1" fill="hold" nodeType="clickEffect">
                                  <p:stCondLst>
                                    <p:cond delay="0"/>
                                  </p:stCondLst>
                                  <p:childTnLst>
                                    <p:set>
                                      <p:cBhvr>
                                        <p:cTn id="140" dur="1" fill="hold">
                                          <p:stCondLst>
                                            <p:cond delay="0"/>
                                          </p:stCondLst>
                                        </p:cTn>
                                        <p:tgtEl>
                                          <p:spTgt spid="17"/>
                                        </p:tgtEl>
                                        <p:attrNameLst>
                                          <p:attrName>style.visibility</p:attrName>
                                        </p:attrNameLst>
                                      </p:cBhvr>
                                      <p:to>
                                        <p:strVal val="visible"/>
                                      </p:to>
                                    </p:set>
                                    <p:animEffect transition="in" filter="wipe(up)">
                                      <p:cBhvr>
                                        <p:cTn id="141" dur="500"/>
                                        <p:tgtEl>
                                          <p:spTgt spid="17"/>
                                        </p:tgtEl>
                                      </p:cBhvr>
                                    </p:animEffect>
                                  </p:childTnLst>
                                </p:cTn>
                              </p:par>
                            </p:childTnLst>
                          </p:cTn>
                        </p:par>
                      </p:childTnLst>
                    </p:cTn>
                  </p:par>
                  <p:par>
                    <p:cTn id="142" fill="hold" nodeType="clickPar">
                      <p:stCondLst>
                        <p:cond delay="indefinite"/>
                        <p:cond evt="onBegin" delay="0">
                          <p:tn val="141"/>
                        </p:cond>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24"/>
                                        </p:tgtEl>
                                        <p:attrNameLst>
                                          <p:attrName>style.visibility</p:attrName>
                                        </p:attrNameLst>
                                      </p:cBhvr>
                                      <p:to>
                                        <p:strVal val="visible"/>
                                      </p:to>
                                    </p:set>
                                    <p:animEffect transition="in" filter="barn(inVertical)">
                                      <p:cBhvr>
                                        <p:cTn id="146" dur="500"/>
                                        <p:tgtEl>
                                          <p:spTgt spid="24"/>
                                        </p:tgtEl>
                                      </p:cBhvr>
                                    </p:animEffect>
                                  </p:childTnLst>
                                </p:cTn>
                              </p:par>
                            </p:childTnLst>
                          </p:cTn>
                        </p:par>
                      </p:childTnLst>
                    </p:cTn>
                  </p:par>
                  <p:par>
                    <p:cTn id="147" fill="hold" nodeType="clickPar">
                      <p:stCondLst>
                        <p:cond delay="indefinite"/>
                        <p:cond evt="onBegin" delay="0">
                          <p:tn val="146"/>
                        </p:cond>
                      </p:stCondLst>
                      <p:childTnLst>
                        <p:par>
                          <p:cTn id="148" fill="hold">
                            <p:stCondLst>
                              <p:cond delay="0"/>
                            </p:stCondLst>
                            <p:childTnLst>
                              <p:par>
                                <p:cTn id="149" presetID="16" presetClass="entr" presetSubtype="21" fill="hold" grpId="0" nodeType="clickEffect">
                                  <p:stCondLst>
                                    <p:cond delay="0"/>
                                  </p:stCondLst>
                                  <p:childTnLst>
                                    <p:set>
                                      <p:cBhvr>
                                        <p:cTn id="150" dur="1" fill="hold">
                                          <p:stCondLst>
                                            <p:cond delay="0"/>
                                          </p:stCondLst>
                                        </p:cTn>
                                        <p:tgtEl>
                                          <p:spTgt spid="25"/>
                                        </p:tgtEl>
                                        <p:attrNameLst>
                                          <p:attrName>style.visibility</p:attrName>
                                        </p:attrNameLst>
                                      </p:cBhvr>
                                      <p:to>
                                        <p:strVal val="visible"/>
                                      </p:to>
                                    </p:set>
                                    <p:animEffect transition="in" filter="barn(inVertical)">
                                      <p:cBhvr>
                                        <p:cTn id="151" dur="500"/>
                                        <p:tgtEl>
                                          <p:spTgt spid="25"/>
                                        </p:tgtEl>
                                      </p:cBhvr>
                                    </p:animEffect>
                                  </p:childTnLst>
                                </p:cTn>
                              </p:par>
                            </p:childTnLst>
                          </p:cTn>
                        </p:par>
                      </p:childTnLst>
                    </p:cTn>
                  </p:par>
                  <p:par>
                    <p:cTn id="152" fill="hold" nodeType="clickPar">
                      <p:stCondLst>
                        <p:cond delay="indefinite"/>
                        <p:cond evt="onBegin" delay="0">
                          <p:tn val="151"/>
                        </p:cond>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26"/>
                                        </p:tgtEl>
                                        <p:attrNameLst>
                                          <p:attrName>style.visibility</p:attrName>
                                        </p:attrNameLst>
                                      </p:cBhvr>
                                      <p:to>
                                        <p:strVal val="visible"/>
                                      </p:to>
                                    </p:set>
                                    <p:animEffect transition="in" filter="barn(inVertical)">
                                      <p:cBhvr>
                                        <p:cTn id="156" dur="500"/>
                                        <p:tgtEl>
                                          <p:spTgt spid="26"/>
                                        </p:tgtEl>
                                      </p:cBhvr>
                                    </p:animEffect>
                                  </p:childTnLst>
                                </p:cTn>
                              </p:par>
                            </p:childTnLst>
                          </p:cTn>
                        </p:par>
                      </p:childTnLst>
                    </p:cTn>
                  </p:par>
                  <p:par>
                    <p:cTn id="157" fill="hold" nodeType="clickPar">
                      <p:stCondLst>
                        <p:cond delay="indefinite"/>
                        <p:cond evt="onBegin" delay="0">
                          <p:tn val="156"/>
                        </p:cond>
                      </p:stCondLst>
                      <p:childTnLst>
                        <p:par>
                          <p:cTn id="158" fill="hold">
                            <p:stCondLst>
                              <p:cond delay="0"/>
                            </p:stCondLst>
                            <p:childTnLst>
                              <p:par>
                                <p:cTn id="159" presetID="16" presetClass="entr" presetSubtype="21" fill="hold" grpId="0" nodeType="clickEffect">
                                  <p:stCondLst>
                                    <p:cond delay="0"/>
                                  </p:stCondLst>
                                  <p:childTnLst>
                                    <p:set>
                                      <p:cBhvr>
                                        <p:cTn id="160" dur="1" fill="hold">
                                          <p:stCondLst>
                                            <p:cond delay="0"/>
                                          </p:stCondLst>
                                        </p:cTn>
                                        <p:tgtEl>
                                          <p:spTgt spid="27"/>
                                        </p:tgtEl>
                                        <p:attrNameLst>
                                          <p:attrName>style.visibility</p:attrName>
                                        </p:attrNameLst>
                                      </p:cBhvr>
                                      <p:to>
                                        <p:strVal val="visible"/>
                                      </p:to>
                                    </p:set>
                                    <p:animEffect transition="in" filter="barn(inVertical)">
                                      <p:cBhvr>
                                        <p:cTn id="161" dur="500"/>
                                        <p:tgtEl>
                                          <p:spTgt spid="27"/>
                                        </p:tgtEl>
                                      </p:cBhvr>
                                    </p:animEffect>
                                  </p:childTnLst>
                                </p:cTn>
                              </p:par>
                            </p:childTnLst>
                          </p:cTn>
                        </p:par>
                      </p:childTnLst>
                    </p:cTn>
                  </p:par>
                  <p:par>
                    <p:cTn id="162" fill="hold" nodeType="clickPar">
                      <p:stCondLst>
                        <p:cond delay="indefinite"/>
                        <p:cond evt="onBegin" delay="0">
                          <p:tn val="161"/>
                        </p:cond>
                      </p:stCondLst>
                      <p:childTnLst>
                        <p:par>
                          <p:cTn id="163" fill="hold">
                            <p:stCondLst>
                              <p:cond delay="0"/>
                            </p:stCondLst>
                            <p:childTnLst>
                              <p:par>
                                <p:cTn id="164" presetID="16" presetClass="entr" presetSubtype="21" fill="hold" grpId="0" nodeType="clickEffect">
                                  <p:stCondLst>
                                    <p:cond delay="0"/>
                                  </p:stCondLst>
                                  <p:childTnLst>
                                    <p:set>
                                      <p:cBhvr>
                                        <p:cTn id="165" dur="1" fill="hold">
                                          <p:stCondLst>
                                            <p:cond delay="0"/>
                                          </p:stCondLst>
                                        </p:cTn>
                                        <p:tgtEl>
                                          <p:spTgt spid="30"/>
                                        </p:tgtEl>
                                        <p:attrNameLst>
                                          <p:attrName>style.visibility</p:attrName>
                                        </p:attrNameLst>
                                      </p:cBhvr>
                                      <p:to>
                                        <p:strVal val="visible"/>
                                      </p:to>
                                    </p:set>
                                    <p:animEffect transition="in" filter="barn(inVertical)">
                                      <p:cBhvr>
                                        <p:cTn id="166" dur="500"/>
                                        <p:tgtEl>
                                          <p:spTgt spid="30"/>
                                        </p:tgtEl>
                                      </p:cBhvr>
                                    </p:animEffect>
                                  </p:childTnLst>
                                </p:cTn>
                              </p:par>
                            </p:childTnLst>
                          </p:cTn>
                        </p:par>
                      </p:childTnLst>
                    </p:cTn>
                  </p:par>
                  <p:par>
                    <p:cTn id="167" fill="hold" nodeType="clickPar">
                      <p:stCondLst>
                        <p:cond delay="indefinite"/>
                        <p:cond evt="onBegin" delay="0">
                          <p:tn val="166"/>
                        </p:cond>
                      </p:stCondLst>
                      <p:childTnLst>
                        <p:par>
                          <p:cTn id="168" fill="hold">
                            <p:stCondLst>
                              <p:cond delay="0"/>
                            </p:stCondLst>
                            <p:childTnLst>
                              <p:par>
                                <p:cTn id="169" presetID="22" presetClass="entr" presetSubtype="8" fill="hold" grpId="0" nodeType="clickEffect">
                                  <p:stCondLst>
                                    <p:cond delay="0"/>
                                  </p:stCondLst>
                                  <p:childTnLst>
                                    <p:set>
                                      <p:cBhvr>
                                        <p:cTn id="170" dur="1" fill="hold">
                                          <p:stCondLst>
                                            <p:cond delay="0"/>
                                          </p:stCondLst>
                                        </p:cTn>
                                        <p:tgtEl>
                                          <p:spTgt spid="32"/>
                                        </p:tgtEl>
                                        <p:attrNameLst>
                                          <p:attrName>style.visibility</p:attrName>
                                        </p:attrNameLst>
                                      </p:cBhvr>
                                      <p:to>
                                        <p:strVal val="visible"/>
                                      </p:to>
                                    </p:set>
                                    <p:animEffect transition="in" filter="wipe(left)">
                                      <p:cBhvr>
                                        <p:cTn id="171" dur="500"/>
                                        <p:tgtEl>
                                          <p:spTgt spid="32"/>
                                        </p:tgtEl>
                                      </p:cBhvr>
                                    </p:animEffect>
                                  </p:childTnLst>
                                </p:cTn>
                              </p:par>
                            </p:childTnLst>
                          </p:cTn>
                        </p:par>
                      </p:childTnLst>
                    </p:cTn>
                  </p:par>
                  <p:par>
                    <p:cTn id="172" fill="hold" nodeType="clickPar">
                      <p:stCondLst>
                        <p:cond delay="indefinite"/>
                        <p:cond evt="onBegin" delay="0">
                          <p:tn val="171"/>
                        </p:cond>
                      </p:stCondLst>
                      <p:childTnLst>
                        <p:par>
                          <p:cTn id="173" fill="hold">
                            <p:stCondLst>
                              <p:cond delay="0"/>
                            </p:stCondLst>
                            <p:childTnLst>
                              <p:par>
                                <p:cTn id="174" presetID="22" presetClass="entr" presetSubtype="8" fill="hold" grpId="0" nodeType="clickEffect">
                                  <p:stCondLst>
                                    <p:cond delay="0"/>
                                  </p:stCondLst>
                                  <p:childTnLst>
                                    <p:set>
                                      <p:cBhvr>
                                        <p:cTn id="175" dur="1" fill="hold">
                                          <p:stCondLst>
                                            <p:cond delay="0"/>
                                          </p:stCondLst>
                                        </p:cTn>
                                        <p:tgtEl>
                                          <p:spTgt spid="33"/>
                                        </p:tgtEl>
                                        <p:attrNameLst>
                                          <p:attrName>style.visibility</p:attrName>
                                        </p:attrNameLst>
                                      </p:cBhvr>
                                      <p:to>
                                        <p:strVal val="visible"/>
                                      </p:to>
                                    </p:set>
                                    <p:animEffect transition="in" filter="wipe(left)">
                                      <p:cBhvr>
                                        <p:cTn id="17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3" grpId="0" animBg="1"/>
      <p:bldP spid="13" grpId="1" animBg="1"/>
      <p:bldP spid="14" grpId="0" animBg="1"/>
      <p:bldP spid="14" grpId="1" animBg="1"/>
      <p:bldP spid="20" grpId="0"/>
      <p:bldP spid="22" grpId="0" animBg="1"/>
      <p:bldP spid="22" grpId="1" animBg="1"/>
      <p:bldP spid="11" grpId="0"/>
      <p:bldP spid="100" grpId="0"/>
      <p:bldP spid="24" grpId="0"/>
      <p:bldP spid="25" grpId="0"/>
      <p:bldP spid="26" grpId="0"/>
      <p:bldP spid="27" grpId="0"/>
      <p:bldP spid="30" grpId="0"/>
      <p:bldP spid="10" grpId="0"/>
      <p:bldP spid="32" grpId="0"/>
      <p:bldP spid="33" grpId="0"/>
    </p:bldLst>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574540" y="47993"/>
            <a:ext cx="903605" cy="923290"/>
          </a:xfrm>
          <a:prstGeom prst="rect">
            <a:avLst/>
          </a:prstGeom>
        </p:spPr>
      </p:pic>
      <p:sp>
        <p:nvSpPr>
          <p:cNvPr id="5" name="文本框 4" title=""/>
          <p:cNvSpPr txBox="1"/>
          <p:nvPr/>
        </p:nvSpPr>
        <p:spPr>
          <a:xfrm>
            <a:off x="5499100" y="231775"/>
            <a:ext cx="387350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利用密度鉴别物质</a:t>
            </a:r>
            <a:endParaRPr lang="zh-CN" altLang="en-US" sz="2400" b="1">
              <a:solidFill>
                <a:srgbClr val="0070C0"/>
              </a:solidFill>
              <a:latin typeface="微软雅黑" panose="020b0503020204020204" charset="-122"/>
              <a:ea typeface="微软雅黑" panose="020b0503020204020204" charset="-122"/>
            </a:endParaRPr>
          </a:p>
        </p:txBody>
      </p:sp>
      <p:pic>
        <p:nvPicPr>
          <p:cNvPr id="10" name="图片 9" title=""/>
          <p:cNvPicPr>
            <a:picLocks noChangeAspect="1"/>
          </p:cNvPicPr>
          <p:nvPr/>
        </p:nvPicPr>
        <p:blipFill>
          <a:blip r:embed="rId3"/>
          <a:stretch>
            <a:fillRect/>
          </a:stretch>
        </p:blipFill>
        <p:spPr>
          <a:xfrm>
            <a:off x="292735" y="1556385"/>
            <a:ext cx="2013585" cy="483870"/>
          </a:xfrm>
          <a:prstGeom prst="rect">
            <a:avLst/>
          </a:prstGeom>
        </p:spPr>
      </p:pic>
      <p:sp>
        <p:nvSpPr>
          <p:cNvPr id="2" name="文本框 1" title=""/>
          <p:cNvSpPr txBox="1"/>
          <p:nvPr/>
        </p:nvSpPr>
        <p:spPr>
          <a:xfrm>
            <a:off x="371475" y="2120080"/>
            <a:ext cx="11734800" cy="286131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（1）当物体由两种以上物质组成时，物体的密度实际上是两种以上物质混合后的密度。</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（2）判断物体是空心还是实心的三种方法</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一是比密度：算出物体的密度，和构成这个物体的物质的密度进行比较，小于物质密度的是空心的；</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二是比体积：算出构成物体的物质的体积，和物体的体积比较，小于物体的体积就说明物体是空心的；</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三是比质量：算出和物体体积相等的这种物质的质量，和物体质量比较，大于物体质量就说明物体是空心的。</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500"/>
                                        <p:tgtEl>
                                          <p:spTgt spid="2">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left)">
                                      <p:cBhvr>
                                        <p:cTn id="36" dur="500"/>
                                        <p:tgtEl>
                                          <p:spTgt spid="2">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wipe(left)">
                                      <p:cBhvr>
                                        <p:cTn id="41" dur="500"/>
                                        <p:tgtEl>
                                          <p:spTgt spid="2">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wipe(left)">
                                      <p:cBhvr>
                                        <p:cTn id="46" dur="500"/>
                                        <p:tgtEl>
                                          <p:spTgt spid="2">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wipe(left)">
                                      <p:cBhvr>
                                        <p:cTn id="5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574540" y="47993"/>
            <a:ext cx="903605" cy="923290"/>
          </a:xfrm>
          <a:prstGeom prst="rect">
            <a:avLst/>
          </a:prstGeom>
        </p:spPr>
      </p:pic>
      <p:sp>
        <p:nvSpPr>
          <p:cNvPr id="5" name="文本框 4" title=""/>
          <p:cNvSpPr txBox="1"/>
          <p:nvPr/>
        </p:nvSpPr>
        <p:spPr>
          <a:xfrm>
            <a:off x="5499100" y="231775"/>
            <a:ext cx="387350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利用密度鉴别物质</a:t>
            </a:r>
            <a:endParaRPr lang="zh-CN" altLang="en-US" sz="2400" b="1">
              <a:solidFill>
                <a:srgbClr val="0070C0"/>
              </a:solidFill>
              <a:latin typeface="微软雅黑" panose="020b0503020204020204" charset="-122"/>
              <a:ea typeface="微软雅黑" panose="020b0503020204020204" charset="-122"/>
            </a:endParaRPr>
          </a:p>
        </p:txBody>
      </p:sp>
      <p:sp>
        <p:nvSpPr>
          <p:cNvPr id="6" name="文本框 5" title=""/>
          <p:cNvSpPr txBox="1"/>
          <p:nvPr/>
        </p:nvSpPr>
        <p:spPr>
          <a:xfrm>
            <a:off x="292735" y="1323975"/>
            <a:ext cx="3642995" cy="267652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小丽在乒乓球比赛中获得一枚金牌，她想测出该金牌的密度。她先用天平测出金牌的质量m</a:t>
            </a:r>
            <a:r>
              <a:rPr sz="1600" baseline="-25000">
                <a:latin typeface="微软雅黑" panose="020b0503020204020204" charset="-122"/>
                <a:ea typeface="微软雅黑" panose="020b0503020204020204" charset="-122"/>
                <a:cs typeface="微软雅黑" panose="020b0503020204020204" charset="-122"/>
                <a:sym typeface="+mn-ea"/>
              </a:rPr>
              <a:t>1</a:t>
            </a:r>
            <a:r>
              <a:rPr sz="1600">
                <a:latin typeface="微软雅黑" panose="020b0503020204020204" charset="-122"/>
                <a:ea typeface="微软雅黑" panose="020b0503020204020204" charset="-122"/>
                <a:cs typeface="微软雅黑" panose="020b0503020204020204" charset="-122"/>
                <a:sym typeface="+mn-ea"/>
              </a:rPr>
              <a:t>，然后将金牌浸没到装满水的溢水杯中，溢出的水流入质量为m</a:t>
            </a:r>
            <a:r>
              <a:rPr sz="1600" baseline="-25000">
                <a:latin typeface="微软雅黑" panose="020b0503020204020204" charset="-122"/>
                <a:ea typeface="微软雅黑" panose="020b0503020204020204" charset="-122"/>
                <a:cs typeface="微软雅黑" panose="020b0503020204020204" charset="-122"/>
                <a:sym typeface="+mn-ea"/>
              </a:rPr>
              <a:t>2</a:t>
            </a:r>
            <a:r>
              <a:rPr sz="1600">
                <a:latin typeface="微软雅黑" panose="020b0503020204020204" charset="-122"/>
                <a:ea typeface="微软雅黑" panose="020b0503020204020204" charset="-122"/>
                <a:cs typeface="微软雅黑" panose="020b0503020204020204" charset="-122"/>
                <a:sym typeface="+mn-ea"/>
              </a:rPr>
              <a:t>的空烧杯中，测得烧杯和溢出水的总质量为m</a:t>
            </a:r>
            <a:r>
              <a:rPr sz="1600" baseline="-25000">
                <a:latin typeface="微软雅黑" panose="020b0503020204020204" charset="-122"/>
                <a:ea typeface="微软雅黑" panose="020b0503020204020204" charset="-122"/>
                <a:cs typeface="微软雅黑" panose="020b0503020204020204" charset="-122"/>
                <a:sym typeface="+mn-ea"/>
              </a:rPr>
              <a:t>3</a:t>
            </a:r>
            <a:r>
              <a:rPr sz="1600">
                <a:latin typeface="微软雅黑" panose="020b0503020204020204" charset="-122"/>
                <a:ea typeface="微软雅黑" panose="020b0503020204020204" charset="-122"/>
                <a:cs typeface="微软雅黑" panose="020b0503020204020204" charset="-122"/>
                <a:sym typeface="+mn-ea"/>
              </a:rPr>
              <a:t>。已知水的密度为ρ</a:t>
            </a:r>
            <a:r>
              <a:rPr sz="1600" baseline="-25000">
                <a:latin typeface="微软雅黑" panose="020b0503020204020204" charset="-122"/>
                <a:ea typeface="微软雅黑" panose="020b0503020204020204" charset="-122"/>
                <a:cs typeface="微软雅黑" panose="020b0503020204020204" charset="-122"/>
                <a:sym typeface="+mn-ea"/>
              </a:rPr>
              <a:t>水</a:t>
            </a:r>
            <a:r>
              <a:rPr sz="1600">
                <a:latin typeface="微软雅黑" panose="020b0503020204020204" charset="-122"/>
                <a:ea typeface="微软雅黑" panose="020b0503020204020204" charset="-122"/>
                <a:cs typeface="微软雅黑" panose="020b0503020204020204" charset="-122"/>
                <a:sym typeface="+mn-ea"/>
              </a:rPr>
              <a:t>，则金牌的密度为（　　）。</a:t>
            </a:r>
            <a:endParaRPr sz="1600">
              <a:latin typeface="微软雅黑" panose="020b0503020204020204" charset="-122"/>
              <a:ea typeface="微软雅黑" panose="020b0503020204020204" charset="-122"/>
              <a:cs typeface="微软雅黑" panose="020b0503020204020204" charset="-122"/>
              <a:sym typeface="+mn-ea"/>
            </a:endParaRPr>
          </a:p>
        </p:txBody>
      </p:sp>
      <p:cxnSp>
        <p:nvCxnSpPr>
          <p:cNvPr id="28" name="直接连接符 27" title=""/>
          <p:cNvCxnSpPr/>
          <p:nvPr/>
        </p:nvCxnSpPr>
        <p:spPr>
          <a:xfrm flipH="1">
            <a:off x="3994150" y="1489075"/>
            <a:ext cx="0" cy="535241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7" name="文本框 6" title=""/>
          <p:cNvSpPr txBox="1"/>
          <p:nvPr/>
        </p:nvSpPr>
        <p:spPr>
          <a:xfrm>
            <a:off x="4052570" y="1323975"/>
            <a:ext cx="3642995" cy="341503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甲、乙两球的质量相等，体积关系为</a:t>
            </a:r>
            <a:r>
              <a:rPr lang="en-US" sz="1600">
                <a:latin typeface="微软雅黑" panose="020b0503020204020204" charset="-122"/>
                <a:ea typeface="微软雅黑" panose="020b0503020204020204" charset="-122"/>
                <a:cs typeface="微软雅黑" panose="020b0503020204020204" charset="-122"/>
                <a:sym typeface="+mn-ea"/>
              </a:rPr>
              <a:t>V</a:t>
            </a:r>
            <a:r>
              <a:rPr lang="zh-CN" altLang="en-US" sz="1600" baseline="-25000">
                <a:latin typeface="微软雅黑" panose="020b0503020204020204" charset="-122"/>
                <a:ea typeface="微软雅黑" panose="020b0503020204020204" charset="-122"/>
                <a:cs typeface="微软雅黑" panose="020b0503020204020204" charset="-122"/>
                <a:sym typeface="+mn-ea"/>
              </a:rPr>
              <a:t>甲</a:t>
            </a:r>
            <a:r>
              <a:rPr lang="en-US" altLang="zh-CN" sz="1600">
                <a:latin typeface="微软雅黑" panose="020b0503020204020204" charset="-122"/>
                <a:ea typeface="微软雅黑" panose="020b0503020204020204" charset="-122"/>
                <a:cs typeface="微软雅黑" panose="020b0503020204020204" charset="-122"/>
                <a:sym typeface="+mn-ea"/>
              </a:rPr>
              <a:t>=6</a:t>
            </a:r>
            <a:r>
              <a:rPr lang="en-US" sz="1600">
                <a:latin typeface="微软雅黑" panose="020b0503020204020204" charset="-122"/>
                <a:ea typeface="微软雅黑" panose="020b0503020204020204" charset="-122"/>
                <a:cs typeface="微软雅黑" panose="020b0503020204020204" charset="-122"/>
                <a:sym typeface="+mn-ea"/>
              </a:rPr>
              <a:t>V</a:t>
            </a:r>
            <a:r>
              <a:rPr lang="zh-CN" altLang="en-US" sz="1600" baseline="-25000">
                <a:latin typeface="微软雅黑" panose="020b0503020204020204" charset="-122"/>
                <a:ea typeface="微软雅黑" panose="020b0503020204020204" charset="-122"/>
                <a:cs typeface="微软雅黑" panose="020b0503020204020204" charset="-122"/>
                <a:sym typeface="+mn-ea"/>
              </a:rPr>
              <a:t>乙</a:t>
            </a:r>
            <a:r>
              <a:rPr sz="1600">
                <a:latin typeface="微软雅黑" panose="020b0503020204020204" charset="-122"/>
                <a:ea typeface="微软雅黑" panose="020b0503020204020204" charset="-122"/>
                <a:cs typeface="微软雅黑" panose="020b0503020204020204" charset="-122"/>
                <a:sym typeface="+mn-ea"/>
              </a:rPr>
              <a:t>，构成两球物质的密度关系为ρ</a:t>
            </a:r>
            <a:r>
              <a:rPr lang="zh-CN" altLang="en-US" sz="1600" baseline="-25000">
                <a:latin typeface="微软雅黑" panose="020b0503020204020204" charset="-122"/>
                <a:ea typeface="微软雅黑" panose="020b0503020204020204" charset="-122"/>
                <a:cs typeface="微软雅黑" panose="020b0503020204020204" charset="-122"/>
                <a:sym typeface="+mn-ea"/>
              </a:rPr>
              <a:t>乙</a:t>
            </a:r>
            <a:r>
              <a:rPr lang="en-US" altLang="zh-CN" sz="1600">
                <a:latin typeface="微软雅黑" panose="020b0503020204020204" charset="-122"/>
                <a:ea typeface="微软雅黑" panose="020b0503020204020204" charset="-122"/>
                <a:cs typeface="微软雅黑" panose="020b0503020204020204" charset="-122"/>
                <a:sym typeface="+mn-ea"/>
              </a:rPr>
              <a:t>=3</a:t>
            </a:r>
            <a:r>
              <a:rPr sz="1600">
                <a:latin typeface="微软雅黑" panose="020b0503020204020204" charset="-122"/>
                <a:ea typeface="微软雅黑" panose="020b0503020204020204" charset="-122"/>
                <a:cs typeface="微软雅黑" panose="020b0503020204020204" charset="-122"/>
                <a:sym typeface="+mn-ea"/>
              </a:rPr>
              <a:t>ρ</a:t>
            </a:r>
            <a:r>
              <a:rPr lang="zh-CN" altLang="en-US" sz="1600" baseline="-25000">
                <a:latin typeface="微软雅黑" panose="020b0503020204020204" charset="-122"/>
                <a:ea typeface="微软雅黑" panose="020b0503020204020204" charset="-122"/>
                <a:cs typeface="微软雅黑" panose="020b0503020204020204" charset="-122"/>
                <a:sym typeface="+mn-ea"/>
              </a:rPr>
              <a:t>甲</a:t>
            </a:r>
            <a:r>
              <a:rPr sz="1600">
                <a:latin typeface="微软雅黑" panose="020b0503020204020204" charset="-122"/>
                <a:ea typeface="微软雅黑" panose="020b0503020204020204" charset="-122"/>
                <a:cs typeface="微软雅黑" panose="020b0503020204020204" charset="-122"/>
                <a:sym typeface="+mn-ea"/>
              </a:rPr>
              <a:t>。如果两球中有一个是空心的，另一个是实心的，则下列说法中正确的是（　　）。</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A．甲的空心部分体积为</a:t>
            </a:r>
            <a:r>
              <a:rPr lang="en-US" sz="1600">
                <a:latin typeface="微软雅黑" panose="020b0503020204020204" charset="-122"/>
                <a:ea typeface="微软雅黑" panose="020b0503020204020204" charset="-122"/>
                <a:cs typeface="微软雅黑" panose="020b0503020204020204" charset="-122"/>
                <a:sym typeface="+mn-ea"/>
              </a:rPr>
              <a:t>V</a:t>
            </a:r>
            <a:r>
              <a:rPr lang="zh-CN" altLang="en-US" sz="1600" baseline="-25000">
                <a:latin typeface="微软雅黑" panose="020b0503020204020204" charset="-122"/>
                <a:ea typeface="微软雅黑" panose="020b0503020204020204" charset="-122"/>
                <a:cs typeface="微软雅黑" panose="020b0503020204020204" charset="-122"/>
                <a:sym typeface="+mn-ea"/>
              </a:rPr>
              <a:t>乙</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B．甲的空心部分体积为3</a:t>
            </a:r>
            <a:r>
              <a:rPr lang="en-US" sz="1600">
                <a:latin typeface="微软雅黑" panose="020b0503020204020204" charset="-122"/>
                <a:ea typeface="微软雅黑" panose="020b0503020204020204" charset="-122"/>
                <a:cs typeface="微软雅黑" panose="020b0503020204020204" charset="-122"/>
                <a:sym typeface="+mn-ea"/>
              </a:rPr>
              <a:t>V</a:t>
            </a:r>
            <a:r>
              <a:rPr lang="zh-CN" altLang="en-US" sz="1600" baseline="-25000">
                <a:latin typeface="微软雅黑" panose="020b0503020204020204" charset="-122"/>
                <a:ea typeface="微软雅黑" panose="020b0503020204020204" charset="-122"/>
                <a:cs typeface="微软雅黑" panose="020b0503020204020204" charset="-122"/>
                <a:sym typeface="+mn-ea"/>
              </a:rPr>
              <a:t>乙</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C．乙的空心部分体积为</a:t>
            </a:r>
            <a:r>
              <a:rPr lang="zh-CN" sz="1600">
                <a:latin typeface="微软雅黑" panose="020b0503020204020204" charset="-122"/>
                <a:ea typeface="微软雅黑" panose="020b0503020204020204" charset="-122"/>
                <a:cs typeface="微软雅黑" panose="020b0503020204020204" charset="-122"/>
                <a:sym typeface="+mn-ea"/>
              </a:rPr>
              <a:t>（</a:t>
            </a:r>
            <a:r>
              <a:rPr lang="en-US" altLang="zh-CN" sz="1600">
                <a:latin typeface="微软雅黑" panose="020b0503020204020204" charset="-122"/>
                <a:ea typeface="微软雅黑" panose="020b0503020204020204" charset="-122"/>
                <a:cs typeface="微软雅黑" panose="020b0503020204020204" charset="-122"/>
                <a:sym typeface="+mn-ea"/>
              </a:rPr>
              <a:t>1/4</a:t>
            </a:r>
            <a:r>
              <a:rPr lang="zh-CN" altLang="en-US" sz="1600">
                <a:latin typeface="微软雅黑" panose="020b0503020204020204" charset="-122"/>
                <a:ea typeface="微软雅黑" panose="020b0503020204020204" charset="-122"/>
                <a:cs typeface="微软雅黑" panose="020b0503020204020204" charset="-122"/>
                <a:sym typeface="+mn-ea"/>
              </a:rPr>
              <a:t>）</a:t>
            </a:r>
            <a:r>
              <a:rPr lang="en-US" sz="1600">
                <a:latin typeface="微软雅黑" panose="020b0503020204020204" charset="-122"/>
                <a:ea typeface="微软雅黑" panose="020b0503020204020204" charset="-122"/>
                <a:cs typeface="微软雅黑" panose="020b0503020204020204" charset="-122"/>
                <a:sym typeface="+mn-ea"/>
              </a:rPr>
              <a:t>V</a:t>
            </a:r>
            <a:r>
              <a:rPr lang="zh-CN" altLang="en-US" sz="1600" baseline="-25000">
                <a:latin typeface="微软雅黑" panose="020b0503020204020204" charset="-122"/>
                <a:ea typeface="微软雅黑" panose="020b0503020204020204" charset="-122"/>
                <a:cs typeface="微软雅黑" panose="020b0503020204020204" charset="-122"/>
                <a:sym typeface="+mn-ea"/>
              </a:rPr>
              <a:t>乙</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D．乙的空心部分体积为</a:t>
            </a:r>
            <a:r>
              <a:rPr lang="zh-CN" sz="1600">
                <a:latin typeface="微软雅黑" panose="020b0503020204020204" charset="-122"/>
                <a:ea typeface="微软雅黑" panose="020b0503020204020204" charset="-122"/>
                <a:cs typeface="微软雅黑" panose="020b0503020204020204" charset="-122"/>
                <a:sym typeface="+mn-ea"/>
              </a:rPr>
              <a:t>（</a:t>
            </a:r>
            <a:r>
              <a:rPr lang="en-US" altLang="zh-CN" sz="1600">
                <a:latin typeface="微软雅黑" panose="020b0503020204020204" charset="-122"/>
                <a:ea typeface="微软雅黑" panose="020b0503020204020204" charset="-122"/>
                <a:cs typeface="微软雅黑" panose="020b0503020204020204" charset="-122"/>
                <a:sym typeface="+mn-ea"/>
              </a:rPr>
              <a:t>3/4</a:t>
            </a:r>
            <a:r>
              <a:rPr lang="zh-CN" altLang="en-US" sz="1600">
                <a:latin typeface="微软雅黑" panose="020b0503020204020204" charset="-122"/>
                <a:ea typeface="微软雅黑" panose="020b0503020204020204" charset="-122"/>
                <a:cs typeface="微软雅黑" panose="020b0503020204020204" charset="-122"/>
                <a:sym typeface="+mn-ea"/>
              </a:rPr>
              <a:t>）</a:t>
            </a:r>
            <a:r>
              <a:rPr lang="en-US" sz="1600">
                <a:latin typeface="微软雅黑" panose="020b0503020204020204" charset="-122"/>
                <a:ea typeface="微软雅黑" panose="020b0503020204020204" charset="-122"/>
                <a:cs typeface="微软雅黑" panose="020b0503020204020204" charset="-122"/>
                <a:sym typeface="+mn-ea"/>
              </a:rPr>
              <a:t>V</a:t>
            </a:r>
            <a:r>
              <a:rPr lang="zh-CN" altLang="en-US" sz="1600" baseline="-25000">
                <a:latin typeface="微软雅黑" panose="020b0503020204020204" charset="-122"/>
                <a:ea typeface="微软雅黑" panose="020b0503020204020204" charset="-122"/>
                <a:cs typeface="微软雅黑" panose="020b0503020204020204" charset="-122"/>
                <a:sym typeface="+mn-ea"/>
              </a:rPr>
              <a:t>乙</a:t>
            </a:r>
            <a:endParaRPr lang="zh-CN" altLang="en-US" sz="1600">
              <a:latin typeface="微软雅黑" panose="020b0503020204020204" charset="-122"/>
              <a:ea typeface="微软雅黑" panose="020b0503020204020204" charset="-122"/>
              <a:cs typeface="微软雅黑" panose="020b0503020204020204" charset="-122"/>
              <a:sym typeface="+mn-ea"/>
            </a:endParaRPr>
          </a:p>
        </p:txBody>
      </p:sp>
      <p:cxnSp>
        <p:nvCxnSpPr>
          <p:cNvPr id="9" name="直接连接符 8" title=""/>
          <p:cNvCxnSpPr/>
          <p:nvPr/>
        </p:nvCxnSpPr>
        <p:spPr>
          <a:xfrm flipH="1">
            <a:off x="7884160" y="1489075"/>
            <a:ext cx="0" cy="535241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nvSpPr>
        <p:spPr>
          <a:xfrm>
            <a:off x="8006080" y="1323975"/>
            <a:ext cx="4028440" cy="156845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现有同一种材料做成的四个正方体，其中有一个是空心的，它们的边长和质量如图所示，空心的是______，空心部分的体积是______</a:t>
            </a:r>
            <a:r>
              <a:rPr lang="en-US" sz="1600">
                <a:latin typeface="微软雅黑" panose="020b0503020204020204" charset="-122"/>
                <a:ea typeface="微软雅黑" panose="020b0503020204020204" charset="-122"/>
                <a:cs typeface="微软雅黑" panose="020b0503020204020204" charset="-122"/>
                <a:sym typeface="+mn-ea"/>
              </a:rPr>
              <a:t>cm</a:t>
            </a:r>
            <a:r>
              <a:rPr lang="en-US" sz="1600" baseline="30000">
                <a:latin typeface="微软雅黑" panose="020b0503020204020204" charset="-122"/>
                <a:ea typeface="微软雅黑" panose="020b0503020204020204" charset="-122"/>
                <a:cs typeface="微软雅黑" panose="020b0503020204020204" charset="-122"/>
                <a:sym typeface="+mn-ea"/>
              </a:rPr>
              <a:t>3</a:t>
            </a:r>
            <a:r>
              <a:rPr sz="1600">
                <a:latin typeface="微软雅黑" panose="020b0503020204020204" charset="-122"/>
                <a:ea typeface="微软雅黑" panose="020b0503020204020204" charset="-122"/>
                <a:cs typeface="微软雅黑" panose="020b0503020204020204" charset="-122"/>
                <a:sym typeface="+mn-ea"/>
              </a:rPr>
              <a:t>。</a:t>
            </a:r>
            <a:endParaRPr sz="1600">
              <a:latin typeface="微软雅黑" panose="020b0503020204020204" charset="-122"/>
              <a:ea typeface="微软雅黑" panose="020b0503020204020204" charset="-122"/>
              <a:cs typeface="微软雅黑" panose="020b0503020204020204" charset="-122"/>
              <a:sym typeface="+mn-ea"/>
            </a:endParaRPr>
          </a:p>
        </p:txBody>
      </p:sp>
      <p:pic>
        <p:nvPicPr>
          <p:cNvPr id="2" name="图片 -2147481789" title=""/>
          <p:cNvPicPr>
            <a:picLocks noChangeAspect="1"/>
          </p:cNvPicPr>
          <p:nvPr/>
        </p:nvPicPr>
        <p:blipFill>
          <a:blip r:embed="rId3"/>
          <a:stretch>
            <a:fillRect/>
          </a:stretch>
        </p:blipFill>
        <p:spPr>
          <a:xfrm>
            <a:off x="8100060" y="2990215"/>
            <a:ext cx="3840480" cy="1363980"/>
          </a:xfrm>
          <a:prstGeom prst="rect">
            <a:avLst/>
          </a:prstGeom>
          <a:noFill/>
          <a:ln w="9525">
            <a:noFill/>
          </a:ln>
        </p:spPr>
      </p:pic>
      <p:pic>
        <p:nvPicPr>
          <p:cNvPr id="10" name="图片 -2147481788" title=""/>
          <p:cNvPicPr>
            <a:picLocks noChangeAspect="1"/>
          </p:cNvPicPr>
          <p:nvPr/>
        </p:nvPicPr>
        <p:blipFill>
          <a:blip r:embed="rId4"/>
          <a:stretch>
            <a:fillRect/>
          </a:stretch>
        </p:blipFill>
        <p:spPr>
          <a:xfrm>
            <a:off x="354330" y="4000500"/>
            <a:ext cx="3509645" cy="448945"/>
          </a:xfrm>
          <a:prstGeom prst="rect">
            <a:avLst/>
          </a:prstGeom>
          <a:noFill/>
          <a:ln w="9525">
            <a:noFill/>
          </a:ln>
        </p:spPr>
      </p:pic>
      <p:sp>
        <p:nvSpPr>
          <p:cNvPr id="100" name="文本框 99" title=""/>
          <p:cNvSpPr txBox="1"/>
          <p:nvPr/>
        </p:nvSpPr>
        <p:spPr>
          <a:xfrm>
            <a:off x="292735" y="4556760"/>
            <a:ext cx="2981325"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溢出的水的质量m</a:t>
            </a:r>
            <a:r>
              <a:rPr lang="zh-CN" sz="1600" b="0" baseline="-25000">
                <a:solidFill>
                  <a:srgbClr val="FF0000"/>
                </a:solidFill>
                <a:latin typeface="微软雅黑" panose="020b0503020204020204" charset="-122"/>
                <a:ea typeface="微软雅黑" panose="020b0503020204020204" charset="-122"/>
              </a:rPr>
              <a:t>水</a:t>
            </a:r>
            <a:r>
              <a:rPr lang="zh-CN" sz="1600" b="0">
                <a:solidFill>
                  <a:srgbClr val="FF0000"/>
                </a:solidFill>
                <a:latin typeface="微软雅黑" panose="020b0503020204020204" charset="-122"/>
                <a:ea typeface="微软雅黑" panose="020b0503020204020204" charset="-122"/>
              </a:rPr>
              <a:t>=m</a:t>
            </a:r>
            <a:r>
              <a:rPr lang="zh-CN" sz="1600" b="0" baseline="-25000">
                <a:solidFill>
                  <a:srgbClr val="FF0000"/>
                </a:solidFill>
                <a:latin typeface="微软雅黑" panose="020b0503020204020204" charset="-122"/>
                <a:ea typeface="微软雅黑" panose="020b0503020204020204" charset="-122"/>
              </a:rPr>
              <a:t>3</a:t>
            </a:r>
            <a:r>
              <a:rPr lang="zh-CN" sz="1600" b="0">
                <a:solidFill>
                  <a:srgbClr val="FF0000"/>
                </a:solidFill>
                <a:latin typeface="微软雅黑" panose="020b0503020204020204" charset="-122"/>
                <a:ea typeface="微软雅黑" panose="020b0503020204020204" charset="-122"/>
              </a:rPr>
              <a:t>-m</a:t>
            </a:r>
            <a:r>
              <a:rPr lang="zh-CN" sz="1600" b="0" baseline="-25000">
                <a:solidFill>
                  <a:srgbClr val="FF0000"/>
                </a:solidFill>
                <a:latin typeface="微软雅黑" panose="020b0503020204020204" charset="-122"/>
                <a:ea typeface="微软雅黑" panose="020b0503020204020204" charset="-122"/>
              </a:rPr>
              <a:t>2</a:t>
            </a:r>
            <a:endParaRPr lang="zh-CN" sz="1600" b="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287655" y="4922520"/>
            <a:ext cx="1297940"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金牌的体积</a:t>
            </a:r>
            <a:endParaRPr lang="zh-CN" sz="1600" b="0">
              <a:solidFill>
                <a:srgbClr val="FF0000"/>
              </a:solidFill>
              <a:latin typeface="微软雅黑" panose="020b0503020204020204" charset="-122"/>
              <a:ea typeface="微软雅黑" panose="020b0503020204020204" charset="-122"/>
            </a:endParaRPr>
          </a:p>
        </p:txBody>
      </p:sp>
      <p:graphicFrame>
        <p:nvGraphicFramePr>
          <p:cNvPr id="14" name="Object 756" title=""/>
          <p:cNvGraphicFramePr>
            <a:graphicFrameLocks noChangeAspect="1"/>
          </p:cNvGraphicFramePr>
          <p:nvPr/>
        </p:nvGraphicFramePr>
        <p:xfrm>
          <a:off x="1499553" y="4893945"/>
          <a:ext cx="1666875" cy="457200"/>
        </p:xfrm>
        <a:graphic>
          <a:graphicData uri="http://schemas.openxmlformats.org/presentationml/2006/ole">
            <mc:AlternateContent>
              <mc:Choice xmlns:v="urn:schemas-microsoft-com:vml" Requires="v">
                <p:oleObj spid="_x0000_s1065" r:id="rId5" imgW="1663700" imgH="457200" progId="Equation.DSMT4">
                  <p:embed/>
                </p:oleObj>
              </mc:Choice>
              <mc:Fallback>
                <p:oleObj r:id="rId5" imgW="1663700" imgH="457200" progId="Equation.DSMT4">
                  <p:embed/>
                  <p:pic>
                    <p:nvPicPr>
                      <p:cNvPr id="0" name="OLE substitute image"/>
                      <p:cNvPicPr/>
                      <p:nvPr/>
                    </p:nvPicPr>
                    <p:blipFill>
                      <a:blip r:embed="rId6"/>
                      <a:stretch>
                        <a:fillRect/>
                      </a:stretch>
                    </p:blipFill>
                    <p:spPr>
                      <a:xfrm>
                        <a:off x="1499553" y="4893945"/>
                        <a:ext cx="1666875" cy="457200"/>
                      </a:xfrm>
                      <a:prstGeom prst="rect">
                        <a:avLst/>
                      </a:prstGeom>
                      <a:noFill/>
                      <a:ln w="38100">
                        <a:noFill/>
                        <a:miter/>
                      </a:ln>
                    </p:spPr>
                  </p:pic>
                </p:oleObj>
              </mc:Fallback>
            </mc:AlternateContent>
          </a:graphicData>
        </a:graphic>
      </p:graphicFrame>
      <p:sp>
        <p:nvSpPr>
          <p:cNvPr id="15" name="文本框 14" title=""/>
          <p:cNvSpPr txBox="1"/>
          <p:nvPr/>
        </p:nvSpPr>
        <p:spPr>
          <a:xfrm>
            <a:off x="354330" y="5450205"/>
            <a:ext cx="1510665"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金牌的密度为</a:t>
            </a:r>
            <a:endParaRPr lang="zh-CN" sz="1600" b="0">
              <a:solidFill>
                <a:srgbClr val="FF0000"/>
              </a:solidFill>
              <a:latin typeface="微软雅黑" panose="020b0503020204020204" charset="-122"/>
              <a:ea typeface="微软雅黑" panose="020b0503020204020204" charset="-122"/>
            </a:endParaRPr>
          </a:p>
        </p:txBody>
      </p:sp>
      <p:graphicFrame>
        <p:nvGraphicFramePr>
          <p:cNvPr id="16" name="Object 757" title=""/>
          <p:cNvGraphicFramePr>
            <a:graphicFrameLocks noChangeAspect="1"/>
          </p:cNvGraphicFramePr>
          <p:nvPr/>
        </p:nvGraphicFramePr>
        <p:xfrm>
          <a:off x="1734820" y="5351145"/>
          <a:ext cx="1905000" cy="647700"/>
        </p:xfrm>
        <a:graphic>
          <a:graphicData uri="http://schemas.openxmlformats.org/presentationml/2006/ole">
            <mc:AlternateContent>
              <mc:Choice xmlns:v="urn:schemas-microsoft-com:vml" Requires="v">
                <p:oleObj spid="_x0000_s1066" r:id="rId7" imgW="1905000" imgH="647700" progId="Equation.DSMT4">
                  <p:embed/>
                </p:oleObj>
              </mc:Choice>
              <mc:Fallback>
                <p:oleObj r:id="rId7" imgW="1905000" imgH="647700" progId="Equation.DSMT4">
                  <p:embed/>
                  <p:pic>
                    <p:nvPicPr>
                      <p:cNvPr id="0" name="OLE substitute image"/>
                      <p:cNvPicPr/>
                      <p:nvPr/>
                    </p:nvPicPr>
                    <p:blipFill>
                      <a:blip r:embed="rId8"/>
                      <a:stretch>
                        <a:fillRect/>
                      </a:stretch>
                    </p:blipFill>
                    <p:spPr>
                      <a:xfrm>
                        <a:off x="1734820" y="5351145"/>
                        <a:ext cx="1905000" cy="647700"/>
                      </a:xfrm>
                      <a:prstGeom prst="rect">
                        <a:avLst/>
                      </a:prstGeom>
                      <a:noFill/>
                      <a:ln w="38100">
                        <a:noFill/>
                        <a:miter/>
                      </a:ln>
                    </p:spPr>
                  </p:pic>
                </p:oleObj>
              </mc:Fallback>
            </mc:AlternateContent>
          </a:graphicData>
        </a:graphic>
      </p:graphicFrame>
      <p:sp>
        <p:nvSpPr>
          <p:cNvPr id="18" name="文本框 17" title=""/>
          <p:cNvSpPr txBox="1"/>
          <p:nvPr/>
        </p:nvSpPr>
        <p:spPr>
          <a:xfrm>
            <a:off x="2716530" y="3663315"/>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4124325" y="4893945"/>
            <a:ext cx="1329055"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体积之比为</a:t>
            </a:r>
            <a:endParaRPr lang="zh-CN" sz="1600" b="0">
              <a:solidFill>
                <a:srgbClr val="FF0000"/>
              </a:solidFill>
              <a:latin typeface="微软雅黑" panose="020b0503020204020204" charset="-122"/>
              <a:ea typeface="微软雅黑" panose="020b0503020204020204" charset="-122"/>
            </a:endParaRPr>
          </a:p>
        </p:txBody>
      </p:sp>
      <p:graphicFrame>
        <p:nvGraphicFramePr>
          <p:cNvPr id="20" name="Object 780" title=""/>
          <p:cNvGraphicFramePr>
            <a:graphicFrameLocks noChangeAspect="1"/>
          </p:cNvGraphicFramePr>
          <p:nvPr/>
        </p:nvGraphicFramePr>
        <p:xfrm>
          <a:off x="5330825" y="4669155"/>
          <a:ext cx="1085850" cy="781050"/>
        </p:xfrm>
        <a:graphic>
          <a:graphicData uri="http://schemas.openxmlformats.org/presentationml/2006/ole">
            <mc:AlternateContent>
              <mc:Choice xmlns:v="urn:schemas-microsoft-com:vml" Requires="v">
                <p:oleObj spid="_x0000_s1067" r:id="rId9" imgW="1231265" imgH="888365" progId="Equation.DSMT4">
                  <p:embed/>
                </p:oleObj>
              </mc:Choice>
              <mc:Fallback>
                <p:oleObj r:id="rId9" imgW="1231265" imgH="888365" progId="Equation.DSMT4">
                  <p:embed/>
                  <p:pic>
                    <p:nvPicPr>
                      <p:cNvPr id="0" name="OLE substitute image"/>
                      <p:cNvPicPr/>
                      <p:nvPr/>
                    </p:nvPicPr>
                    <p:blipFill>
                      <a:blip r:embed="rId10"/>
                      <a:stretch>
                        <a:fillRect/>
                      </a:stretch>
                    </p:blipFill>
                    <p:spPr>
                      <a:xfrm>
                        <a:off x="5330825" y="4669155"/>
                        <a:ext cx="1085850" cy="781050"/>
                      </a:xfrm>
                      <a:prstGeom prst="rect">
                        <a:avLst/>
                      </a:prstGeom>
                      <a:noFill/>
                      <a:ln w="38100">
                        <a:noFill/>
                        <a:miter/>
                      </a:ln>
                    </p:spPr>
                  </p:pic>
                </p:oleObj>
              </mc:Fallback>
            </mc:AlternateContent>
          </a:graphicData>
        </a:graphic>
      </p:graphicFrame>
      <p:sp>
        <p:nvSpPr>
          <p:cNvPr id="22" name="文本框 21" title=""/>
          <p:cNvSpPr txBox="1"/>
          <p:nvPr/>
        </p:nvSpPr>
        <p:spPr>
          <a:xfrm>
            <a:off x="4124325" y="5661660"/>
            <a:ext cx="3570605" cy="107632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二者若都是实心的，甲的体积应该是乙的3倍。而事实上甲的体积是乙的6倍，且只有一个物体是空心的，所以可以判定甲是空心的</a:t>
            </a:r>
            <a:endParaRPr lang="zh-CN" sz="1600" b="0">
              <a:solidFill>
                <a:srgbClr val="FF0000"/>
              </a:solidFill>
              <a:latin typeface="微软雅黑" panose="020b0503020204020204" charset="-122"/>
              <a:ea typeface="微软雅黑" panose="020b0503020204020204" charset="-122"/>
            </a:endParaRPr>
          </a:p>
        </p:txBody>
      </p:sp>
      <p:sp>
        <p:nvSpPr>
          <p:cNvPr id="23" name="文本框 22" title=""/>
          <p:cNvSpPr txBox="1"/>
          <p:nvPr/>
        </p:nvSpPr>
        <p:spPr>
          <a:xfrm>
            <a:off x="5783580" y="2892425"/>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graphicFrame>
        <p:nvGraphicFramePr>
          <p:cNvPr id="24" name="Object 786" title=""/>
          <p:cNvGraphicFramePr>
            <a:graphicFrameLocks noChangeAspect="1"/>
          </p:cNvGraphicFramePr>
          <p:nvPr/>
        </p:nvGraphicFramePr>
        <p:xfrm>
          <a:off x="8073390" y="4500245"/>
          <a:ext cx="1530350" cy="412750"/>
        </p:xfrm>
        <a:graphic>
          <a:graphicData uri="http://schemas.openxmlformats.org/presentationml/2006/ole">
            <mc:AlternateContent>
              <mc:Choice xmlns:v="urn:schemas-microsoft-com:vml" Requires="v">
                <p:oleObj spid="_x0000_s1068" r:id="rId11" imgW="1739900" imgH="469900" progId="Equation.DSMT4">
                  <p:embed/>
                </p:oleObj>
              </mc:Choice>
              <mc:Fallback>
                <p:oleObj r:id="rId11" imgW="1739900" imgH="469900" progId="Equation.DSMT4">
                  <p:embed/>
                  <p:pic>
                    <p:nvPicPr>
                      <p:cNvPr id="0" name="OLE substitute image"/>
                      <p:cNvPicPr/>
                      <p:nvPr/>
                    </p:nvPicPr>
                    <p:blipFill>
                      <a:blip r:embed="rId12"/>
                      <a:stretch>
                        <a:fillRect/>
                      </a:stretch>
                    </p:blipFill>
                    <p:spPr>
                      <a:xfrm>
                        <a:off x="8073390" y="4500245"/>
                        <a:ext cx="1530350" cy="412750"/>
                      </a:xfrm>
                      <a:prstGeom prst="rect">
                        <a:avLst/>
                      </a:prstGeom>
                      <a:noFill/>
                      <a:ln w="38100">
                        <a:noFill/>
                        <a:miter/>
                      </a:ln>
                    </p:spPr>
                  </p:pic>
                </p:oleObj>
              </mc:Fallback>
            </mc:AlternateContent>
          </a:graphicData>
        </a:graphic>
      </p:graphicFrame>
      <p:graphicFrame>
        <p:nvGraphicFramePr>
          <p:cNvPr id="26" name="对象 -2147481787" title=""/>
          <p:cNvGraphicFramePr>
            <a:graphicFrameLocks noChangeAspect="1"/>
          </p:cNvGraphicFramePr>
          <p:nvPr/>
        </p:nvGraphicFramePr>
        <p:xfrm>
          <a:off x="9981565" y="4480560"/>
          <a:ext cx="1530350" cy="412750"/>
        </p:xfrm>
        <a:graphic>
          <a:graphicData uri="http://schemas.openxmlformats.org/presentationml/2006/ole">
            <mc:AlternateContent>
              <mc:Choice xmlns:v="urn:schemas-microsoft-com:vml" Requires="v">
                <p:oleObj spid="_x0000_s1069" r:id="rId13" imgW="1739900" imgH="469900" progId="Equation.DSMT4">
                  <p:embed/>
                </p:oleObj>
              </mc:Choice>
              <mc:Fallback>
                <p:oleObj r:id="rId13" imgW="1739900" imgH="469900" progId="Equation.DSMT4">
                  <p:embed/>
                  <p:pic>
                    <p:nvPicPr>
                      <p:cNvPr id="0" name="OLE substitute image"/>
                      <p:cNvPicPr/>
                      <p:nvPr/>
                    </p:nvPicPr>
                    <p:blipFill>
                      <a:blip r:embed="rId14"/>
                      <a:stretch>
                        <a:fillRect/>
                      </a:stretch>
                    </p:blipFill>
                    <p:spPr>
                      <a:xfrm>
                        <a:off x="9981565" y="4480560"/>
                        <a:ext cx="1530350" cy="412750"/>
                      </a:xfrm>
                      <a:prstGeom prst="rect">
                        <a:avLst/>
                      </a:prstGeom>
                      <a:noFill/>
                      <a:ln w="38100">
                        <a:noFill/>
                        <a:miter/>
                      </a:ln>
                    </p:spPr>
                  </p:pic>
                </p:oleObj>
              </mc:Fallback>
            </mc:AlternateContent>
          </a:graphicData>
        </a:graphic>
      </p:graphicFrame>
      <p:graphicFrame>
        <p:nvGraphicFramePr>
          <p:cNvPr id="29" name="Object 788" title=""/>
          <p:cNvGraphicFramePr>
            <a:graphicFrameLocks noChangeAspect="1"/>
          </p:cNvGraphicFramePr>
          <p:nvPr/>
        </p:nvGraphicFramePr>
        <p:xfrm>
          <a:off x="8014970" y="5109210"/>
          <a:ext cx="1619250" cy="412750"/>
        </p:xfrm>
        <a:graphic>
          <a:graphicData uri="http://schemas.openxmlformats.org/presentationml/2006/ole">
            <mc:AlternateContent>
              <mc:Choice xmlns:v="urn:schemas-microsoft-com:vml" Requires="v">
                <p:oleObj spid="_x0000_s1070" r:id="rId15" imgW="1841500" imgH="469900" progId="Equation.DSMT4">
                  <p:embed/>
                </p:oleObj>
              </mc:Choice>
              <mc:Fallback>
                <p:oleObj r:id="rId15" imgW="1841500" imgH="469900" progId="Equation.DSMT4">
                  <p:embed/>
                  <p:pic>
                    <p:nvPicPr>
                      <p:cNvPr id="0" name="OLE substitute image"/>
                      <p:cNvPicPr/>
                      <p:nvPr/>
                    </p:nvPicPr>
                    <p:blipFill>
                      <a:blip r:embed="rId16"/>
                      <a:stretch>
                        <a:fillRect/>
                      </a:stretch>
                    </p:blipFill>
                    <p:spPr>
                      <a:xfrm>
                        <a:off x="8014970" y="5109210"/>
                        <a:ext cx="1619250" cy="412750"/>
                      </a:xfrm>
                      <a:prstGeom prst="rect">
                        <a:avLst/>
                      </a:prstGeom>
                      <a:noFill/>
                      <a:ln w="38100">
                        <a:noFill/>
                        <a:miter/>
                      </a:ln>
                    </p:spPr>
                  </p:pic>
                </p:oleObj>
              </mc:Fallback>
            </mc:AlternateContent>
          </a:graphicData>
        </a:graphic>
      </p:graphicFrame>
      <p:graphicFrame>
        <p:nvGraphicFramePr>
          <p:cNvPr id="32" name="Object 789" title=""/>
          <p:cNvGraphicFramePr>
            <a:graphicFrameLocks noChangeAspect="1"/>
          </p:cNvGraphicFramePr>
          <p:nvPr/>
        </p:nvGraphicFramePr>
        <p:xfrm>
          <a:off x="9981565" y="5109210"/>
          <a:ext cx="1543050" cy="412750"/>
        </p:xfrm>
        <a:graphic>
          <a:graphicData uri="http://schemas.openxmlformats.org/presentationml/2006/ole">
            <mc:AlternateContent>
              <mc:Choice xmlns:v="urn:schemas-microsoft-com:vml" Requires="v">
                <p:oleObj spid="_x0000_s1071" r:id="rId17" imgW="1752600" imgH="469900" progId="Equation.DSMT4">
                  <p:embed/>
                </p:oleObj>
              </mc:Choice>
              <mc:Fallback>
                <p:oleObj r:id="rId17" imgW="1752600" imgH="469900" progId="Equation.DSMT4">
                  <p:embed/>
                  <p:pic>
                    <p:nvPicPr>
                      <p:cNvPr id="0" name="OLE substitute image"/>
                      <p:cNvPicPr/>
                      <p:nvPr/>
                    </p:nvPicPr>
                    <p:blipFill>
                      <a:blip r:embed="rId18"/>
                      <a:stretch>
                        <a:fillRect/>
                      </a:stretch>
                    </p:blipFill>
                    <p:spPr>
                      <a:xfrm>
                        <a:off x="9981565" y="5109210"/>
                        <a:ext cx="1543050" cy="412750"/>
                      </a:xfrm>
                      <a:prstGeom prst="rect">
                        <a:avLst/>
                      </a:prstGeom>
                      <a:noFill/>
                      <a:ln w="38100">
                        <a:noFill/>
                        <a:miter/>
                      </a:ln>
                    </p:spPr>
                  </p:pic>
                </p:oleObj>
              </mc:Fallback>
            </mc:AlternateContent>
          </a:graphicData>
        </a:graphic>
      </p:graphicFrame>
      <p:sp>
        <p:nvSpPr>
          <p:cNvPr id="34" name="文本框 33" title=""/>
          <p:cNvSpPr txBox="1"/>
          <p:nvPr/>
        </p:nvSpPr>
        <p:spPr>
          <a:xfrm>
            <a:off x="8006080" y="5680075"/>
            <a:ext cx="1928495"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实心部分的体积为</a:t>
            </a:r>
            <a:endParaRPr lang="zh-CN" sz="1600" b="0">
              <a:solidFill>
                <a:srgbClr val="FF0000"/>
              </a:solidFill>
              <a:latin typeface="微软雅黑" panose="020b0503020204020204" charset="-122"/>
              <a:ea typeface="微软雅黑" panose="020b0503020204020204" charset="-122"/>
            </a:endParaRPr>
          </a:p>
        </p:txBody>
      </p:sp>
      <p:graphicFrame>
        <p:nvGraphicFramePr>
          <p:cNvPr id="35" name="Object 790" title=""/>
          <p:cNvGraphicFramePr>
            <a:graphicFrameLocks noChangeAspect="1"/>
          </p:cNvGraphicFramePr>
          <p:nvPr/>
        </p:nvGraphicFramePr>
        <p:xfrm>
          <a:off x="9934575" y="5655945"/>
          <a:ext cx="1397000" cy="342900"/>
        </p:xfrm>
        <a:graphic>
          <a:graphicData uri="http://schemas.openxmlformats.org/presentationml/2006/ole">
            <mc:AlternateContent>
              <mc:Choice xmlns:v="urn:schemas-microsoft-com:vml" Requires="v">
                <p:oleObj spid="_x0000_s1072" r:id="rId19" imgW="1587500" imgH="419100" progId="Equation.DSMT4">
                  <p:embed/>
                </p:oleObj>
              </mc:Choice>
              <mc:Fallback>
                <p:oleObj r:id="rId19" imgW="1587500" imgH="419100" progId="Equation.DSMT4">
                  <p:embed/>
                  <p:pic>
                    <p:nvPicPr>
                      <p:cNvPr id="0" name="OLE substitute image"/>
                      <p:cNvPicPr/>
                      <p:nvPr/>
                    </p:nvPicPr>
                    <p:blipFill>
                      <a:blip r:embed="rId20"/>
                      <a:stretch>
                        <a:fillRect/>
                      </a:stretch>
                    </p:blipFill>
                    <p:spPr>
                      <a:xfrm>
                        <a:off x="9934575" y="5655945"/>
                        <a:ext cx="1397000" cy="342900"/>
                      </a:xfrm>
                      <a:prstGeom prst="rect">
                        <a:avLst/>
                      </a:prstGeom>
                      <a:noFill/>
                      <a:ln w="38100">
                        <a:noFill/>
                        <a:miter/>
                      </a:ln>
                    </p:spPr>
                  </p:pic>
                </p:oleObj>
              </mc:Fallback>
            </mc:AlternateContent>
          </a:graphicData>
        </a:graphic>
      </p:graphicFrame>
      <p:sp>
        <p:nvSpPr>
          <p:cNvPr id="37" name="文本框 36" title=""/>
          <p:cNvSpPr txBox="1"/>
          <p:nvPr/>
        </p:nvSpPr>
        <p:spPr>
          <a:xfrm>
            <a:off x="8022590" y="6096635"/>
            <a:ext cx="1928495"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空心部分的体积为</a:t>
            </a:r>
            <a:endParaRPr lang="zh-CN" sz="1600" b="0">
              <a:solidFill>
                <a:srgbClr val="FF0000"/>
              </a:solidFill>
              <a:latin typeface="微软雅黑" panose="020b0503020204020204" charset="-122"/>
              <a:ea typeface="微软雅黑" panose="020b0503020204020204" charset="-122"/>
            </a:endParaRPr>
          </a:p>
        </p:txBody>
      </p:sp>
      <p:graphicFrame>
        <p:nvGraphicFramePr>
          <p:cNvPr id="38" name="Object 791" title=""/>
          <p:cNvGraphicFramePr>
            <a:graphicFrameLocks noChangeAspect="1"/>
          </p:cNvGraphicFramePr>
          <p:nvPr/>
        </p:nvGraphicFramePr>
        <p:xfrm>
          <a:off x="9897745" y="6132830"/>
          <a:ext cx="2032000" cy="260350"/>
        </p:xfrm>
        <a:graphic>
          <a:graphicData uri="http://schemas.openxmlformats.org/presentationml/2006/ole">
            <mc:AlternateContent>
              <mc:Choice xmlns:v="urn:schemas-microsoft-com:vml" Requires="v">
                <p:oleObj spid="_x0000_s1073" r:id="rId21" imgW="2311400" imgH="279400" progId="Equation.DSMT4">
                  <p:embed/>
                </p:oleObj>
              </mc:Choice>
              <mc:Fallback>
                <p:oleObj r:id="rId21" imgW="2311400" imgH="279400" progId="Equation.DSMT4">
                  <p:embed/>
                  <p:pic>
                    <p:nvPicPr>
                      <p:cNvPr id="0" name="OLE substitute image"/>
                      <p:cNvPicPr/>
                      <p:nvPr/>
                    </p:nvPicPr>
                    <p:blipFill>
                      <a:blip r:embed="rId22"/>
                      <a:stretch>
                        <a:fillRect/>
                      </a:stretch>
                    </p:blipFill>
                    <p:spPr>
                      <a:xfrm>
                        <a:off x="9897745" y="6132830"/>
                        <a:ext cx="2032000" cy="260350"/>
                      </a:xfrm>
                      <a:prstGeom prst="rect">
                        <a:avLst/>
                      </a:prstGeom>
                      <a:noFill/>
                      <a:ln w="38100">
                        <a:noFill/>
                        <a:miter/>
                      </a:ln>
                    </p:spPr>
                  </p:pic>
                </p:oleObj>
              </mc:Fallback>
            </mc:AlternateContent>
          </a:graphicData>
        </a:graphic>
      </p:graphicFrame>
      <p:sp>
        <p:nvSpPr>
          <p:cNvPr id="41" name="文本框 40" title=""/>
          <p:cNvSpPr txBox="1"/>
          <p:nvPr/>
        </p:nvSpPr>
        <p:spPr>
          <a:xfrm>
            <a:off x="10593705" y="211264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42" name="文本框 41" title=""/>
          <p:cNvSpPr txBox="1"/>
          <p:nvPr/>
        </p:nvSpPr>
        <p:spPr>
          <a:xfrm>
            <a:off x="9284970" y="2462530"/>
            <a:ext cx="30226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6</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500"/>
                                        <p:tgtEl>
                                          <p:spTgt spid="28"/>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wipe(left)">
                                      <p:cBhvr>
                                        <p:cTn id="41" dur="500"/>
                                        <p:tgtEl>
                                          <p:spTgt spid="7">
                                            <p:txEl>
                                              <p:pRg st="0" end="0"/>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xEl>
                                              <p:pRg st="1" end="1"/>
                                            </p:txEl>
                                          </p:spTgt>
                                        </p:tgtEl>
                                        <p:attrNameLst>
                                          <p:attrName>style.visibility</p:attrName>
                                        </p:attrNameLst>
                                      </p:cBhvr>
                                      <p:to>
                                        <p:strVal val="visible"/>
                                      </p:to>
                                    </p:set>
                                    <p:animEffect transition="in" filter="wipe(left)">
                                      <p:cBhvr>
                                        <p:cTn id="46" dur="500"/>
                                        <p:tgtEl>
                                          <p:spTgt spid="7">
                                            <p:txEl>
                                              <p:pRg st="1" end="1"/>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animEffect transition="in" filter="wipe(left)">
                                      <p:cBhvr>
                                        <p:cTn id="51" dur="500"/>
                                        <p:tgtEl>
                                          <p:spTgt spid="7">
                                            <p:txEl>
                                              <p:pRg st="2" end="2"/>
                                            </p:txEl>
                                          </p:spTgt>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
                                            <p:txEl>
                                              <p:pRg st="3" end="3"/>
                                            </p:txEl>
                                          </p:spTgt>
                                        </p:tgtEl>
                                        <p:attrNameLst>
                                          <p:attrName>style.visibility</p:attrName>
                                        </p:attrNameLst>
                                      </p:cBhvr>
                                      <p:to>
                                        <p:strVal val="visible"/>
                                      </p:to>
                                    </p:set>
                                    <p:animEffect transition="in" filter="wipe(left)">
                                      <p:cBhvr>
                                        <p:cTn id="56" dur="500"/>
                                        <p:tgtEl>
                                          <p:spTgt spid="7">
                                            <p:txEl>
                                              <p:pRg st="3" end="3"/>
                                            </p:txEl>
                                          </p:spTgt>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7">
                                            <p:txEl>
                                              <p:pRg st="4" end="4"/>
                                            </p:txEl>
                                          </p:spTgt>
                                        </p:tgtEl>
                                        <p:attrNameLst>
                                          <p:attrName>style.visibility</p:attrName>
                                        </p:attrNameLst>
                                      </p:cBhvr>
                                      <p:to>
                                        <p:strVal val="visible"/>
                                      </p:to>
                                    </p:set>
                                    <p:animEffect transition="in" filter="wipe(left)">
                                      <p:cBhvr>
                                        <p:cTn id="61" dur="500"/>
                                        <p:tgtEl>
                                          <p:spTgt spid="7">
                                            <p:txEl>
                                              <p:pRg st="4" end="4"/>
                                            </p:txEl>
                                          </p:spTgt>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up)">
                                      <p:cBhvr>
                                        <p:cTn id="66" dur="500"/>
                                        <p:tgtEl>
                                          <p:spTgt spid="9"/>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1">
                                            <p:txEl>
                                              <p:pRg st="0" end="0"/>
                                            </p:txEl>
                                          </p:spTgt>
                                        </p:tgtEl>
                                        <p:attrNameLst>
                                          <p:attrName>style.visibility</p:attrName>
                                        </p:attrNameLst>
                                      </p:cBhvr>
                                      <p:to>
                                        <p:strVal val="visible"/>
                                      </p:to>
                                    </p:set>
                                    <p:animEffect transition="in" filter="wipe(left)">
                                      <p:cBhvr>
                                        <p:cTn id="71" dur="500"/>
                                        <p:tgtEl>
                                          <p:spTgt spid="11">
                                            <p:txEl>
                                              <p:pRg st="0" end="0"/>
                                            </p:txEl>
                                          </p:spTgt>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barn(inVertical)">
                                      <p:cBhvr>
                                        <p:cTn id="76" dur="500"/>
                                        <p:tgtEl>
                                          <p:spTgt spid="2"/>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00"/>
                                        </p:tgtEl>
                                        <p:attrNameLst>
                                          <p:attrName>style.visibility</p:attrName>
                                        </p:attrNameLst>
                                      </p:cBhvr>
                                      <p:to>
                                        <p:strVal val="visible"/>
                                      </p:to>
                                    </p:set>
                                    <p:animEffect transition="in" filter="wipe(left)">
                                      <p:cBhvr>
                                        <p:cTn id="81" dur="500"/>
                                        <p:tgtEl>
                                          <p:spTgt spid="100"/>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wipe(left)">
                                      <p:cBhvr>
                                        <p:cTn id="86" dur="500"/>
                                        <p:tgtEl>
                                          <p:spTgt spid="13"/>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left)">
                                      <p:cBhvr>
                                        <p:cTn id="91" dur="500"/>
                                        <p:tgtEl>
                                          <p:spTgt spid="14"/>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left)">
                                      <p:cBhvr>
                                        <p:cTn id="96" dur="500"/>
                                        <p:tgtEl>
                                          <p:spTgt spid="15"/>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barn(inVertical)">
                                      <p:cBhvr>
                                        <p:cTn id="101" dur="500"/>
                                        <p:tgtEl>
                                          <p:spTgt spid="16"/>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00"/>
                                        <p:tgtEl>
                                          <p:spTgt spid="18"/>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wipe(left)">
                                      <p:cBhvr>
                                        <p:cTn id="111" dur="500"/>
                                        <p:tgtEl>
                                          <p:spTgt spid="19"/>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barn(inVertical)">
                                      <p:cBhvr>
                                        <p:cTn id="116" dur="500"/>
                                        <p:tgtEl>
                                          <p:spTgt spid="20"/>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22"/>
                                        </p:tgtEl>
                                        <p:attrNameLst>
                                          <p:attrName>style.visibility</p:attrName>
                                        </p:attrNameLst>
                                      </p:cBhvr>
                                      <p:to>
                                        <p:strVal val="visible"/>
                                      </p:to>
                                    </p:set>
                                    <p:animEffect transition="in" filter="wipe(down)">
                                      <p:cBhvr>
                                        <p:cTn id="121" dur="500"/>
                                        <p:tgtEl>
                                          <p:spTgt spid="22"/>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23"/>
                                        </p:tgtEl>
                                        <p:attrNameLst>
                                          <p:attrName>style.visibility</p:attrName>
                                        </p:attrNameLst>
                                      </p:cBhvr>
                                      <p:to>
                                        <p:strVal val="visible"/>
                                      </p:to>
                                    </p:set>
                                    <p:animEffect transition="in" filter="wipe(down)">
                                      <p:cBhvr>
                                        <p:cTn id="126" dur="500"/>
                                        <p:tgtEl>
                                          <p:spTgt spid="23"/>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16" presetClass="entr" presetSubtype="21" fill="hold" nodeType="clickEffect">
                                  <p:stCondLst>
                                    <p:cond delay="0"/>
                                  </p:stCondLst>
                                  <p:childTnLst>
                                    <p:set>
                                      <p:cBhvr>
                                        <p:cTn id="130" dur="1" fill="hold">
                                          <p:stCondLst>
                                            <p:cond delay="0"/>
                                          </p:stCondLst>
                                        </p:cTn>
                                        <p:tgtEl>
                                          <p:spTgt spid="24"/>
                                        </p:tgtEl>
                                        <p:attrNameLst>
                                          <p:attrName>style.visibility</p:attrName>
                                        </p:attrNameLst>
                                      </p:cBhvr>
                                      <p:to>
                                        <p:strVal val="visible"/>
                                      </p:to>
                                    </p:set>
                                    <p:animEffect transition="in" filter="barn(inVertical)">
                                      <p:cBhvr>
                                        <p:cTn id="131" dur="500"/>
                                        <p:tgtEl>
                                          <p:spTgt spid="24"/>
                                        </p:tgtEl>
                                      </p:cBhvr>
                                    </p:animEffect>
                                  </p:childTnLst>
                                </p:cTn>
                              </p:par>
                              <p:par>
                                <p:cTn id="132" presetID="16" presetClass="entr" presetSubtype="21"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Effect transition="in" filter="barn(inVertical)">
                                      <p:cBhvr>
                                        <p:cTn id="134" dur="500"/>
                                        <p:tgtEl>
                                          <p:spTgt spid="26"/>
                                        </p:tgtEl>
                                      </p:cBhvr>
                                    </p:animEffect>
                                  </p:childTnLst>
                                </p:cTn>
                              </p:par>
                            </p:childTnLst>
                          </p:cTn>
                        </p:par>
                      </p:childTnLst>
                    </p:cTn>
                  </p:par>
                  <p:par>
                    <p:cTn id="135" fill="hold" nodeType="clickPar">
                      <p:stCondLst>
                        <p:cond delay="indefinite"/>
                        <p:cond evt="onBegin" delay="0">
                          <p:tn val="134"/>
                        </p:cond>
                      </p:stCondLst>
                      <p:childTnLst>
                        <p:par>
                          <p:cTn id="136" fill="hold">
                            <p:stCondLst>
                              <p:cond delay="0"/>
                            </p:stCondLst>
                            <p:childTnLst>
                              <p:par>
                                <p:cTn id="137" presetID="16" presetClass="entr" presetSubtype="21" fill="hold" nodeType="clickEffect">
                                  <p:stCondLst>
                                    <p:cond delay="0"/>
                                  </p:stCondLst>
                                  <p:childTnLst>
                                    <p:set>
                                      <p:cBhvr>
                                        <p:cTn id="138" dur="1" fill="hold">
                                          <p:stCondLst>
                                            <p:cond delay="0"/>
                                          </p:stCondLst>
                                        </p:cTn>
                                        <p:tgtEl>
                                          <p:spTgt spid="29"/>
                                        </p:tgtEl>
                                        <p:attrNameLst>
                                          <p:attrName>style.visibility</p:attrName>
                                        </p:attrNameLst>
                                      </p:cBhvr>
                                      <p:to>
                                        <p:strVal val="visible"/>
                                      </p:to>
                                    </p:set>
                                    <p:animEffect transition="in" filter="barn(inVertical)">
                                      <p:cBhvr>
                                        <p:cTn id="139" dur="500"/>
                                        <p:tgtEl>
                                          <p:spTgt spid="29"/>
                                        </p:tgtEl>
                                      </p:cBhvr>
                                    </p:animEffect>
                                  </p:childTnLst>
                                </p:cTn>
                              </p:par>
                            </p:childTnLst>
                          </p:cTn>
                        </p:par>
                      </p:childTnLst>
                    </p:cTn>
                  </p:par>
                  <p:par>
                    <p:cTn id="140" fill="hold" nodeType="clickPar">
                      <p:stCondLst>
                        <p:cond delay="indefinite"/>
                        <p:cond evt="onBegin" delay="0">
                          <p:tn val="139"/>
                        </p:cond>
                      </p:stCondLst>
                      <p:childTnLst>
                        <p:par>
                          <p:cTn id="141" fill="hold">
                            <p:stCondLst>
                              <p:cond delay="0"/>
                            </p:stCondLst>
                            <p:childTnLst>
                              <p:par>
                                <p:cTn id="142" presetID="16" presetClass="entr" presetSubtype="21" fill="hold" grpId="0" nodeType="clickEffect">
                                  <p:stCondLst>
                                    <p:cond delay="0"/>
                                  </p:stCondLst>
                                  <p:childTnLst>
                                    <p:set>
                                      <p:cBhvr>
                                        <p:cTn id="143" dur="1" fill="hold">
                                          <p:stCondLst>
                                            <p:cond delay="0"/>
                                          </p:stCondLst>
                                        </p:cTn>
                                        <p:tgtEl>
                                          <p:spTgt spid="32"/>
                                        </p:tgtEl>
                                        <p:attrNameLst>
                                          <p:attrName>style.visibility</p:attrName>
                                        </p:attrNameLst>
                                      </p:cBhvr>
                                      <p:to>
                                        <p:strVal val="visible"/>
                                      </p:to>
                                    </p:set>
                                    <p:animEffect transition="in" filter="barn(inVertical)">
                                      <p:cBhvr>
                                        <p:cTn id="144" dur="500"/>
                                        <p:tgtEl>
                                          <p:spTgt spid="32"/>
                                        </p:tgtEl>
                                      </p:cBhvr>
                                    </p:animEffect>
                                  </p:childTnLst>
                                </p:cTn>
                              </p:par>
                            </p:childTnLst>
                          </p:cTn>
                        </p:par>
                      </p:childTnLst>
                    </p:cTn>
                  </p:par>
                  <p:par>
                    <p:cTn id="145" fill="hold" nodeType="clickPar">
                      <p:stCondLst>
                        <p:cond delay="indefinite"/>
                        <p:cond evt="onBegin" delay="0">
                          <p:tn val="144"/>
                        </p:cond>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wipe(left)">
                                      <p:cBhvr>
                                        <p:cTn id="149" dur="500"/>
                                        <p:tgtEl>
                                          <p:spTgt spid="34"/>
                                        </p:tgtEl>
                                      </p:cBhvr>
                                    </p:animEffect>
                                  </p:childTnLst>
                                </p:cTn>
                              </p:par>
                            </p:childTnLst>
                          </p:cTn>
                        </p:par>
                      </p:childTnLst>
                    </p:cTn>
                  </p:par>
                  <p:par>
                    <p:cTn id="150" fill="hold" nodeType="clickPar">
                      <p:stCondLst>
                        <p:cond delay="indefinite"/>
                        <p:cond evt="onBegin" delay="0">
                          <p:tn val="149"/>
                        </p:cond>
                      </p:stCondLst>
                      <p:childTnLst>
                        <p:par>
                          <p:cTn id="151" fill="hold">
                            <p:stCondLst>
                              <p:cond delay="0"/>
                            </p:stCondLst>
                            <p:childTnLst>
                              <p:par>
                                <p:cTn id="152" presetID="22" presetClass="entr" presetSubtype="8" fill="hold" nodeType="clickEffect">
                                  <p:stCondLst>
                                    <p:cond delay="0"/>
                                  </p:stCondLst>
                                  <p:childTnLst>
                                    <p:set>
                                      <p:cBhvr>
                                        <p:cTn id="153" dur="1" fill="hold">
                                          <p:stCondLst>
                                            <p:cond delay="0"/>
                                          </p:stCondLst>
                                        </p:cTn>
                                        <p:tgtEl>
                                          <p:spTgt spid="35"/>
                                        </p:tgtEl>
                                        <p:attrNameLst>
                                          <p:attrName>style.visibility</p:attrName>
                                        </p:attrNameLst>
                                      </p:cBhvr>
                                      <p:to>
                                        <p:strVal val="visible"/>
                                      </p:to>
                                    </p:set>
                                    <p:animEffect transition="in" filter="wipe(left)">
                                      <p:cBhvr>
                                        <p:cTn id="154" dur="500"/>
                                        <p:tgtEl>
                                          <p:spTgt spid="35"/>
                                        </p:tgtEl>
                                      </p:cBhvr>
                                    </p:animEffect>
                                  </p:childTnLst>
                                </p:cTn>
                              </p:par>
                            </p:childTnLst>
                          </p:cTn>
                        </p:par>
                      </p:childTnLst>
                    </p:cTn>
                  </p:par>
                  <p:par>
                    <p:cTn id="155" fill="hold" nodeType="clickPar">
                      <p:stCondLst>
                        <p:cond delay="indefinite"/>
                        <p:cond evt="onBegin" delay="0">
                          <p:tn val="154"/>
                        </p:cond>
                      </p:stCondLst>
                      <p:childTnLst>
                        <p:par>
                          <p:cTn id="156" fill="hold">
                            <p:stCondLst>
                              <p:cond delay="0"/>
                            </p:stCondLst>
                            <p:childTnLst>
                              <p:par>
                                <p:cTn id="157" presetID="22" presetClass="entr" presetSubtype="8" fill="hold" grpId="0" nodeType="clickEffect">
                                  <p:stCondLst>
                                    <p:cond delay="0"/>
                                  </p:stCondLst>
                                  <p:childTnLst>
                                    <p:set>
                                      <p:cBhvr>
                                        <p:cTn id="158" dur="1" fill="hold">
                                          <p:stCondLst>
                                            <p:cond delay="0"/>
                                          </p:stCondLst>
                                        </p:cTn>
                                        <p:tgtEl>
                                          <p:spTgt spid="37"/>
                                        </p:tgtEl>
                                        <p:attrNameLst>
                                          <p:attrName>style.visibility</p:attrName>
                                        </p:attrNameLst>
                                      </p:cBhvr>
                                      <p:to>
                                        <p:strVal val="visible"/>
                                      </p:to>
                                    </p:set>
                                    <p:animEffect transition="in" filter="wipe(left)">
                                      <p:cBhvr>
                                        <p:cTn id="159" dur="500"/>
                                        <p:tgtEl>
                                          <p:spTgt spid="37"/>
                                        </p:tgtEl>
                                      </p:cBhvr>
                                    </p:animEffect>
                                  </p:childTnLst>
                                </p:cTn>
                              </p:par>
                            </p:childTnLst>
                          </p:cTn>
                        </p:par>
                      </p:childTnLst>
                    </p:cTn>
                  </p:par>
                  <p:par>
                    <p:cTn id="160" fill="hold" nodeType="clickPar">
                      <p:stCondLst>
                        <p:cond delay="indefinite"/>
                        <p:cond evt="onBegin" delay="0">
                          <p:tn val="159"/>
                        </p:cond>
                      </p:stCondLst>
                      <p:childTnLst>
                        <p:par>
                          <p:cTn id="161" fill="hold">
                            <p:stCondLst>
                              <p:cond delay="0"/>
                            </p:stCondLst>
                            <p:childTnLst>
                              <p:par>
                                <p:cTn id="162" presetID="22" presetClass="entr" presetSubtype="8" fill="hold" nodeType="clickEffect">
                                  <p:stCondLst>
                                    <p:cond delay="0"/>
                                  </p:stCondLst>
                                  <p:childTnLst>
                                    <p:set>
                                      <p:cBhvr>
                                        <p:cTn id="163" dur="1" fill="hold">
                                          <p:stCondLst>
                                            <p:cond delay="0"/>
                                          </p:stCondLst>
                                        </p:cTn>
                                        <p:tgtEl>
                                          <p:spTgt spid="38"/>
                                        </p:tgtEl>
                                        <p:attrNameLst>
                                          <p:attrName>style.visibility</p:attrName>
                                        </p:attrNameLst>
                                      </p:cBhvr>
                                      <p:to>
                                        <p:strVal val="visible"/>
                                      </p:to>
                                    </p:set>
                                    <p:animEffect transition="in" filter="wipe(left)">
                                      <p:cBhvr>
                                        <p:cTn id="164" dur="500"/>
                                        <p:tgtEl>
                                          <p:spTgt spid="38"/>
                                        </p:tgtEl>
                                      </p:cBhvr>
                                    </p:animEffect>
                                  </p:childTnLst>
                                </p:cTn>
                              </p:par>
                            </p:childTnLst>
                          </p:cTn>
                        </p:par>
                      </p:childTnLst>
                    </p:cTn>
                  </p:par>
                  <p:par>
                    <p:cTn id="165" fill="hold" nodeType="clickPar">
                      <p:stCondLst>
                        <p:cond delay="indefinite"/>
                        <p:cond evt="onBegin" delay="0">
                          <p:tn val="164"/>
                        </p:cond>
                      </p:stCondLst>
                      <p:childTnLst>
                        <p:par>
                          <p:cTn id="166" fill="hold">
                            <p:stCondLst>
                              <p:cond delay="0"/>
                            </p:stCondLst>
                            <p:childTnLst>
                              <p:par>
                                <p:cTn id="167" presetID="22" presetClass="entr" presetSubtype="4" fill="hold" grpId="0" nodeType="clickEffect">
                                  <p:stCondLst>
                                    <p:cond delay="0"/>
                                  </p:stCondLst>
                                  <p:childTnLst>
                                    <p:set>
                                      <p:cBhvr>
                                        <p:cTn id="168" dur="1" fill="hold">
                                          <p:stCondLst>
                                            <p:cond delay="0"/>
                                          </p:stCondLst>
                                        </p:cTn>
                                        <p:tgtEl>
                                          <p:spTgt spid="41"/>
                                        </p:tgtEl>
                                        <p:attrNameLst>
                                          <p:attrName>style.visibility</p:attrName>
                                        </p:attrNameLst>
                                      </p:cBhvr>
                                      <p:to>
                                        <p:strVal val="visible"/>
                                      </p:to>
                                    </p:set>
                                    <p:animEffect transition="in" filter="wipe(down)">
                                      <p:cBhvr>
                                        <p:cTn id="169" dur="500"/>
                                        <p:tgtEl>
                                          <p:spTgt spid="41"/>
                                        </p:tgtEl>
                                      </p:cBhvr>
                                    </p:animEffect>
                                  </p:childTnLst>
                                </p:cTn>
                              </p:par>
                            </p:childTnLst>
                          </p:cTn>
                        </p:par>
                      </p:childTnLst>
                    </p:cTn>
                  </p:par>
                  <p:par>
                    <p:cTn id="170" fill="hold" nodeType="clickPar">
                      <p:stCondLst>
                        <p:cond delay="indefinite"/>
                        <p:cond evt="onBegin" delay="0">
                          <p:tn val="169"/>
                        </p:cond>
                      </p:stCondLst>
                      <p:childTnLst>
                        <p:par>
                          <p:cTn id="171" fill="hold">
                            <p:stCondLst>
                              <p:cond delay="0"/>
                            </p:stCondLst>
                            <p:childTnLst>
                              <p:par>
                                <p:cTn id="172" presetID="22" presetClass="entr" presetSubtype="4" fill="hold" grpId="0" nodeType="clickEffect">
                                  <p:stCondLst>
                                    <p:cond delay="0"/>
                                  </p:stCondLst>
                                  <p:childTnLst>
                                    <p:set>
                                      <p:cBhvr>
                                        <p:cTn id="173" dur="1" fill="hold">
                                          <p:stCondLst>
                                            <p:cond delay="0"/>
                                          </p:stCondLst>
                                        </p:cTn>
                                        <p:tgtEl>
                                          <p:spTgt spid="42"/>
                                        </p:tgtEl>
                                        <p:attrNameLst>
                                          <p:attrName>style.visibility</p:attrName>
                                        </p:attrNameLst>
                                      </p:cBhvr>
                                      <p:to>
                                        <p:strVal val="visible"/>
                                      </p:to>
                                    </p:set>
                                    <p:animEffect transition="in" filter="wipe(down)">
                                      <p:cBhvr>
                                        <p:cTn id="17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0" grpId="0"/>
      <p:bldP spid="13" grpId="0"/>
      <p:bldP spid="14" grpId="0"/>
      <p:bldP spid="16" grpId="0"/>
      <p:bldP spid="19" grpId="0"/>
      <p:bldP spid="20" grpId="0"/>
      <p:bldP spid="32" grpId="0"/>
      <p:bldP spid="15" grpId="0"/>
      <p:bldP spid="18" grpId="0"/>
      <p:bldP spid="22" grpId="0"/>
      <p:bldP spid="23" grpId="0"/>
      <p:bldP spid="34" grpId="0"/>
      <p:bldP spid="37" grpId="0"/>
      <p:bldP spid="41" grpId="0"/>
      <p:bldP spid="42" grpId="0"/>
    </p:bldLst>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574540" y="47993"/>
            <a:ext cx="903605" cy="923290"/>
          </a:xfrm>
          <a:prstGeom prst="rect">
            <a:avLst/>
          </a:prstGeom>
        </p:spPr>
      </p:pic>
      <p:sp>
        <p:nvSpPr>
          <p:cNvPr id="5" name="文本框 4" title=""/>
          <p:cNvSpPr txBox="1"/>
          <p:nvPr/>
        </p:nvSpPr>
        <p:spPr>
          <a:xfrm>
            <a:off x="5499100" y="231775"/>
            <a:ext cx="324485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混合物的密度</a:t>
            </a:r>
            <a:endParaRPr lang="zh-CN" altLang="en-US" sz="2400" b="1">
              <a:solidFill>
                <a:srgbClr val="0070C0"/>
              </a:solidFill>
              <a:latin typeface="微软雅黑" panose="020b0503020204020204" charset="-122"/>
              <a:ea typeface="微软雅黑" panose="020b0503020204020204" charset="-122"/>
            </a:endParaRPr>
          </a:p>
        </p:txBody>
      </p:sp>
      <p:pic>
        <p:nvPicPr>
          <p:cNvPr id="10" name="图片 9" title=""/>
          <p:cNvPicPr>
            <a:picLocks noChangeAspect="1"/>
          </p:cNvPicPr>
          <p:nvPr/>
        </p:nvPicPr>
        <p:blipFill>
          <a:blip r:embed="rId3"/>
          <a:stretch>
            <a:fillRect/>
          </a:stretch>
        </p:blipFill>
        <p:spPr>
          <a:xfrm>
            <a:off x="292735" y="1556385"/>
            <a:ext cx="2013585" cy="483870"/>
          </a:xfrm>
          <a:prstGeom prst="rect">
            <a:avLst/>
          </a:prstGeom>
        </p:spPr>
      </p:pic>
      <p:sp>
        <p:nvSpPr>
          <p:cNvPr id="2" name="文本框 1" title=""/>
          <p:cNvSpPr txBox="1"/>
          <p:nvPr/>
        </p:nvSpPr>
        <p:spPr>
          <a:xfrm>
            <a:off x="371475" y="2120080"/>
            <a:ext cx="11734800" cy="193802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当两种液体的体积相等时，我们可设每种液体的体积为V，则混合液的体积为2V，然后根据m=ρV得出这两种液体的质量表达式，从而可以得出混合液的质量表达式，最后根据密度公式得出混合液的密度表达式。</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混合物的密度是混合物的质量和混合物的体积的比值，不一定等于密度的平均值。</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500"/>
                                        <p:tgtEl>
                                          <p:spTgt spid="2">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left)">
                                      <p:cBhvr>
                                        <p:cTn id="3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574540" y="47993"/>
            <a:ext cx="903605" cy="923290"/>
          </a:xfrm>
          <a:prstGeom prst="rect">
            <a:avLst/>
          </a:prstGeom>
        </p:spPr>
      </p:pic>
      <p:sp>
        <p:nvSpPr>
          <p:cNvPr id="5" name="文本框 4" title=""/>
          <p:cNvSpPr txBox="1"/>
          <p:nvPr/>
        </p:nvSpPr>
        <p:spPr>
          <a:xfrm>
            <a:off x="5499100" y="231775"/>
            <a:ext cx="324485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混合物的密度</a:t>
            </a:r>
            <a:endParaRPr lang="zh-CN" altLang="en-US" sz="2400" b="1">
              <a:solidFill>
                <a:srgbClr val="0070C0"/>
              </a:solidFill>
              <a:latin typeface="微软雅黑" panose="020b0503020204020204" charset="-122"/>
              <a:ea typeface="微软雅黑" panose="020b0503020204020204" charset="-122"/>
            </a:endParaRPr>
          </a:p>
        </p:txBody>
      </p:sp>
      <p:sp>
        <p:nvSpPr>
          <p:cNvPr id="6" name="文本框 5" title=""/>
          <p:cNvSpPr txBox="1"/>
          <p:nvPr/>
        </p:nvSpPr>
        <p:spPr>
          <a:xfrm>
            <a:off x="292735" y="1323975"/>
            <a:ext cx="3642995" cy="193802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3</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质量为m</a:t>
            </a:r>
            <a:r>
              <a:rPr sz="1600" baseline="-25000">
                <a:latin typeface="微软雅黑" panose="020b0503020204020204" charset="-122"/>
                <a:ea typeface="微软雅黑" panose="020b0503020204020204" charset="-122"/>
                <a:cs typeface="微软雅黑" panose="020b0503020204020204" charset="-122"/>
                <a:sym typeface="+mn-ea"/>
              </a:rPr>
              <a:t>1</a:t>
            </a:r>
            <a:r>
              <a:rPr sz="1600">
                <a:latin typeface="微软雅黑" panose="020b0503020204020204" charset="-122"/>
                <a:ea typeface="微软雅黑" panose="020b0503020204020204" charset="-122"/>
                <a:cs typeface="微软雅黑" panose="020b0503020204020204" charset="-122"/>
                <a:sym typeface="+mn-ea"/>
              </a:rPr>
              <a:t>的液体甲与质量为m</a:t>
            </a:r>
            <a:r>
              <a:rPr sz="1600" baseline="-25000">
                <a:latin typeface="微软雅黑" panose="020b0503020204020204" charset="-122"/>
                <a:ea typeface="微软雅黑" panose="020b0503020204020204" charset="-122"/>
                <a:cs typeface="微软雅黑" panose="020b0503020204020204" charset="-122"/>
                <a:sym typeface="+mn-ea"/>
              </a:rPr>
              <a:t>2</a:t>
            </a:r>
            <a:r>
              <a:rPr sz="1600">
                <a:latin typeface="微软雅黑" panose="020b0503020204020204" charset="-122"/>
                <a:ea typeface="微软雅黑" panose="020b0503020204020204" charset="-122"/>
                <a:cs typeface="微软雅黑" panose="020b0503020204020204" charset="-122"/>
                <a:sym typeface="+mn-ea"/>
              </a:rPr>
              <a:t>的液体乙相混合，已知甲、乙两种液体的密度分别为ρ</a:t>
            </a:r>
            <a:r>
              <a:rPr sz="1600" baseline="-25000">
                <a:latin typeface="微软雅黑" panose="020b0503020204020204" charset="-122"/>
                <a:ea typeface="微软雅黑" panose="020b0503020204020204" charset="-122"/>
                <a:cs typeface="微软雅黑" panose="020b0503020204020204" charset="-122"/>
                <a:sym typeface="+mn-ea"/>
              </a:rPr>
              <a:t>1</a:t>
            </a:r>
            <a:r>
              <a:rPr sz="1600">
                <a:latin typeface="微软雅黑" panose="020b0503020204020204" charset="-122"/>
                <a:ea typeface="微软雅黑" panose="020b0503020204020204" charset="-122"/>
                <a:cs typeface="微软雅黑" panose="020b0503020204020204" charset="-122"/>
                <a:sym typeface="+mn-ea"/>
              </a:rPr>
              <a:t>、ρ</a:t>
            </a:r>
            <a:r>
              <a:rPr sz="1600" baseline="-25000">
                <a:latin typeface="微软雅黑" panose="020b0503020204020204" charset="-122"/>
                <a:ea typeface="微软雅黑" panose="020b0503020204020204" charset="-122"/>
                <a:cs typeface="微软雅黑" panose="020b0503020204020204" charset="-122"/>
                <a:sym typeface="+mn-ea"/>
              </a:rPr>
              <a:t>2</a:t>
            </a:r>
            <a:r>
              <a:rPr sz="1600">
                <a:latin typeface="微软雅黑" panose="020b0503020204020204" charset="-122"/>
                <a:ea typeface="微软雅黑" panose="020b0503020204020204" charset="-122"/>
                <a:cs typeface="微软雅黑" panose="020b0503020204020204" charset="-122"/>
                <a:sym typeface="+mn-ea"/>
              </a:rPr>
              <a:t>，混合后液体的密度为（   ）。（两种液体混合前后总体积不变）</a:t>
            </a:r>
            <a:endParaRPr sz="1600">
              <a:latin typeface="微软雅黑" panose="020b0503020204020204" charset="-122"/>
              <a:ea typeface="微软雅黑" panose="020b0503020204020204" charset="-122"/>
              <a:cs typeface="微软雅黑" panose="020b0503020204020204" charset="-122"/>
              <a:sym typeface="+mn-ea"/>
            </a:endParaRPr>
          </a:p>
        </p:txBody>
      </p:sp>
      <p:cxnSp>
        <p:nvCxnSpPr>
          <p:cNvPr id="28" name="直接连接符 27" title=""/>
          <p:cNvCxnSpPr/>
          <p:nvPr/>
        </p:nvCxnSpPr>
        <p:spPr>
          <a:xfrm flipH="1">
            <a:off x="3994150" y="1489075"/>
            <a:ext cx="0" cy="535241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7" name="文本框 6" title=""/>
          <p:cNvSpPr txBox="1"/>
          <p:nvPr/>
        </p:nvSpPr>
        <p:spPr>
          <a:xfrm>
            <a:off x="4052570" y="1323975"/>
            <a:ext cx="4544695" cy="341503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3-1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小珠在根雕展上看到一个实心香樟木雕刻成的作品，重4t。</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（1）小珠找来一个同样材料制成的实心小球，测得质量为4.8g，体积为6cm</a:t>
            </a:r>
            <a:r>
              <a:rPr sz="1600" baseline="30000">
                <a:latin typeface="微软雅黑" panose="020b0503020204020204" charset="-122"/>
                <a:ea typeface="微软雅黑" panose="020b0503020204020204" charset="-122"/>
                <a:cs typeface="微软雅黑" panose="020b0503020204020204" charset="-122"/>
                <a:sym typeface="+mn-ea"/>
              </a:rPr>
              <a:t>3</a:t>
            </a:r>
            <a:r>
              <a:rPr sz="1600">
                <a:latin typeface="微软雅黑" panose="020b0503020204020204" charset="-122"/>
                <a:ea typeface="微软雅黑" panose="020b0503020204020204" charset="-122"/>
                <a:cs typeface="微软雅黑" panose="020b0503020204020204" charset="-122"/>
                <a:sym typeface="+mn-ea"/>
              </a:rPr>
              <a:t>，请问香樟木的密度是多大？</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（2）该根雕作品的总体积是多少m</a:t>
            </a:r>
            <a:r>
              <a:rPr sz="1600" baseline="30000">
                <a:latin typeface="微软雅黑" panose="020b0503020204020204" charset="-122"/>
                <a:ea typeface="微软雅黑" panose="020b0503020204020204" charset="-122"/>
                <a:cs typeface="微软雅黑" panose="020b0503020204020204" charset="-122"/>
                <a:sym typeface="+mn-ea"/>
              </a:rPr>
              <a:t>3</a:t>
            </a:r>
            <a:r>
              <a:rPr sz="1600">
                <a:latin typeface="微软雅黑" panose="020b0503020204020204" charset="-122"/>
                <a:ea typeface="微软雅黑" panose="020b0503020204020204" charset="-122"/>
                <a:cs typeface="微软雅黑" panose="020b0503020204020204" charset="-122"/>
                <a:sym typeface="+mn-ea"/>
              </a:rPr>
              <a:t>？</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（3）小珠家也有一个香樟木摆件，如图所示，测得质量为1.5kg，体积为2dm</a:t>
            </a:r>
            <a:r>
              <a:rPr sz="1600" baseline="30000">
                <a:latin typeface="微软雅黑" panose="020b0503020204020204" charset="-122"/>
                <a:ea typeface="微软雅黑" panose="020b0503020204020204" charset="-122"/>
                <a:cs typeface="微软雅黑" panose="020b0503020204020204" charset="-122"/>
                <a:sym typeface="+mn-ea"/>
              </a:rPr>
              <a:t>3</a:t>
            </a:r>
            <a:r>
              <a:rPr sz="1600">
                <a:latin typeface="微软雅黑" panose="020b0503020204020204" charset="-122"/>
                <a:ea typeface="微软雅黑" panose="020b0503020204020204" charset="-122"/>
                <a:cs typeface="微软雅黑" panose="020b0503020204020204" charset="-122"/>
                <a:sym typeface="+mn-ea"/>
              </a:rPr>
              <a:t>，请通过计算判断此摆件是实心还是空心？</a:t>
            </a:r>
            <a:endParaRPr sz="1600">
              <a:latin typeface="微软雅黑" panose="020b0503020204020204" charset="-122"/>
              <a:ea typeface="微软雅黑" panose="020b0503020204020204" charset="-122"/>
              <a:cs typeface="微软雅黑" panose="020b0503020204020204" charset="-122"/>
              <a:sym typeface="+mn-ea"/>
            </a:endParaRPr>
          </a:p>
        </p:txBody>
      </p:sp>
      <p:cxnSp>
        <p:nvCxnSpPr>
          <p:cNvPr id="9" name="直接连接符 8" title=""/>
          <p:cNvCxnSpPr/>
          <p:nvPr/>
        </p:nvCxnSpPr>
        <p:spPr>
          <a:xfrm flipH="1">
            <a:off x="8714105" y="1505585"/>
            <a:ext cx="0" cy="535241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nvSpPr>
        <p:spPr>
          <a:xfrm>
            <a:off x="8744585" y="1323975"/>
            <a:ext cx="3404235" cy="304609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3-2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某品牌自行车的质量为39.79kg，其中橡胶占总体积的</a:t>
            </a:r>
            <a:r>
              <a:rPr lang="en-US" sz="1600">
                <a:latin typeface="微软雅黑" panose="020b0503020204020204" charset="-122"/>
                <a:ea typeface="微软雅黑" panose="020b0503020204020204" charset="-122"/>
                <a:cs typeface="微软雅黑" panose="020b0503020204020204" charset="-122"/>
                <a:sym typeface="+mn-ea"/>
              </a:rPr>
              <a:t>1/3</a:t>
            </a:r>
            <a:r>
              <a:rPr sz="1600">
                <a:latin typeface="微软雅黑" panose="020b0503020204020204" charset="-122"/>
                <a:ea typeface="微软雅黑" panose="020b0503020204020204" charset="-122"/>
                <a:cs typeface="微软雅黑" panose="020b0503020204020204" charset="-122"/>
                <a:sym typeface="+mn-ea"/>
              </a:rPr>
              <a:t>，其余部分为钢材。已知自行车所有钢材质量为36.34kg</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（ρ</a:t>
            </a:r>
            <a:r>
              <a:rPr sz="1600" baseline="-25000">
                <a:latin typeface="微软雅黑" panose="020b0503020204020204" charset="-122"/>
                <a:ea typeface="微软雅黑" panose="020b0503020204020204" charset="-122"/>
                <a:cs typeface="微软雅黑" panose="020b0503020204020204" charset="-122"/>
                <a:sym typeface="+mn-ea"/>
              </a:rPr>
              <a:t>钢</a:t>
            </a:r>
            <a:r>
              <a:rPr sz="1600">
                <a:latin typeface="微软雅黑" panose="020b0503020204020204" charset="-122"/>
                <a:ea typeface="微软雅黑" panose="020b0503020204020204" charset="-122"/>
                <a:cs typeface="微软雅黑" panose="020b0503020204020204" charset="-122"/>
                <a:sym typeface="+mn-ea"/>
              </a:rPr>
              <a:t>＝7.9×10</a:t>
            </a:r>
            <a:r>
              <a:rPr sz="1600" baseline="30000">
                <a:latin typeface="微软雅黑" panose="020b0503020204020204" charset="-122"/>
                <a:ea typeface="微软雅黑" panose="020b0503020204020204" charset="-122"/>
                <a:cs typeface="微软雅黑" panose="020b0503020204020204" charset="-122"/>
                <a:sym typeface="+mn-ea"/>
              </a:rPr>
              <a:t>3</a:t>
            </a:r>
            <a:r>
              <a:rPr sz="1600">
                <a:latin typeface="微软雅黑" panose="020b0503020204020204" charset="-122"/>
                <a:ea typeface="微软雅黑" panose="020b0503020204020204" charset="-122"/>
                <a:cs typeface="微软雅黑" panose="020b0503020204020204" charset="-122"/>
                <a:sym typeface="+mn-ea"/>
              </a:rPr>
              <a:t>kg/m</a:t>
            </a:r>
            <a:r>
              <a:rPr sz="1600" baseline="30000">
                <a:latin typeface="微软雅黑" panose="020b0503020204020204" charset="-122"/>
                <a:ea typeface="微软雅黑" panose="020b0503020204020204" charset="-122"/>
                <a:cs typeface="微软雅黑" panose="020b0503020204020204" charset="-122"/>
                <a:sym typeface="+mn-ea"/>
              </a:rPr>
              <a:t>3</a:t>
            </a:r>
            <a:r>
              <a:rPr sz="1600">
                <a:latin typeface="微软雅黑" panose="020b0503020204020204" charset="-122"/>
                <a:ea typeface="微软雅黑" panose="020b0503020204020204" charset="-122"/>
                <a:cs typeface="微软雅黑" panose="020b0503020204020204" charset="-122"/>
                <a:sym typeface="+mn-ea"/>
              </a:rPr>
              <a:t>），求：</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（1）自行车上所有钢材的体积是多少？</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（2）橡胶的密度是多少？</a:t>
            </a:r>
            <a:endParaRPr sz="1600">
              <a:latin typeface="微软雅黑" panose="020b0503020204020204" charset="-122"/>
              <a:ea typeface="微软雅黑" panose="020b0503020204020204" charset="-122"/>
              <a:cs typeface="微软雅黑" panose="020b0503020204020204" charset="-122"/>
              <a:sym typeface="+mn-ea"/>
            </a:endParaRPr>
          </a:p>
        </p:txBody>
      </p:sp>
      <p:pic>
        <p:nvPicPr>
          <p:cNvPr id="2" name="图片 -2147481832" title=""/>
          <p:cNvPicPr>
            <a:picLocks noChangeAspect="1"/>
          </p:cNvPicPr>
          <p:nvPr/>
        </p:nvPicPr>
        <p:blipFill>
          <a:blip r:embed="rId3"/>
          <a:stretch>
            <a:fillRect/>
          </a:stretch>
        </p:blipFill>
        <p:spPr>
          <a:xfrm>
            <a:off x="4133850" y="4739005"/>
            <a:ext cx="2037080" cy="1427480"/>
          </a:xfrm>
          <a:prstGeom prst="rect">
            <a:avLst/>
          </a:prstGeom>
          <a:noFill/>
          <a:ln w="9525">
            <a:noFill/>
          </a:ln>
        </p:spPr>
      </p:pic>
      <p:pic>
        <p:nvPicPr>
          <p:cNvPr id="10" name="图片 -2147481785" title=""/>
          <p:cNvPicPr>
            <a:picLocks noChangeAspect="1"/>
          </p:cNvPicPr>
          <p:nvPr/>
        </p:nvPicPr>
        <p:blipFill>
          <a:blip r:embed="rId4"/>
          <a:stretch>
            <a:fillRect/>
          </a:stretch>
        </p:blipFill>
        <p:spPr>
          <a:xfrm>
            <a:off x="353695" y="3374390"/>
            <a:ext cx="3268980" cy="601980"/>
          </a:xfrm>
          <a:prstGeom prst="rect">
            <a:avLst/>
          </a:prstGeom>
          <a:noFill/>
          <a:ln w="9525">
            <a:noFill/>
          </a:ln>
        </p:spPr>
      </p:pic>
      <p:pic>
        <p:nvPicPr>
          <p:cNvPr id="13" name="图片 -2147481784" title=""/>
          <p:cNvPicPr>
            <a:picLocks noChangeAspect="1"/>
          </p:cNvPicPr>
          <p:nvPr/>
        </p:nvPicPr>
        <p:blipFill>
          <a:blip r:embed="rId5"/>
          <a:stretch>
            <a:fillRect/>
          </a:stretch>
        </p:blipFill>
        <p:spPr>
          <a:xfrm>
            <a:off x="353695" y="3976370"/>
            <a:ext cx="2712720" cy="563880"/>
          </a:xfrm>
          <a:prstGeom prst="rect">
            <a:avLst/>
          </a:prstGeom>
          <a:noFill/>
          <a:ln w="9525">
            <a:noFill/>
          </a:ln>
        </p:spPr>
      </p:pic>
      <p:sp>
        <p:nvSpPr>
          <p:cNvPr id="100" name="文本框 99" title=""/>
          <p:cNvSpPr txBox="1"/>
          <p:nvPr/>
        </p:nvSpPr>
        <p:spPr>
          <a:xfrm>
            <a:off x="292735" y="4556760"/>
            <a:ext cx="1430020"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混合液的体积</a:t>
            </a:r>
            <a:endParaRPr lang="zh-CN" sz="1600" b="0">
              <a:solidFill>
                <a:srgbClr val="FF0000"/>
              </a:solidFill>
              <a:latin typeface="微软雅黑" panose="020b0503020204020204" charset="-122"/>
              <a:ea typeface="微软雅黑" panose="020b0503020204020204" charset="-122"/>
            </a:endParaRPr>
          </a:p>
        </p:txBody>
      </p:sp>
      <p:graphicFrame>
        <p:nvGraphicFramePr>
          <p:cNvPr id="14" name="Object 765" title=""/>
          <p:cNvGraphicFramePr>
            <a:graphicFrameLocks noChangeAspect="1"/>
          </p:cNvGraphicFramePr>
          <p:nvPr/>
        </p:nvGraphicFramePr>
        <p:xfrm>
          <a:off x="1722755" y="4556760"/>
          <a:ext cx="1981200" cy="381000"/>
        </p:xfrm>
        <a:graphic>
          <a:graphicData uri="http://schemas.openxmlformats.org/presentationml/2006/ole">
            <mc:AlternateContent>
              <mc:Choice xmlns:v="urn:schemas-microsoft-com:vml" Requires="v">
                <p:oleObj spid="_x0000_s1074" r:id="rId6" imgW="2247900" imgH="431800" progId="Equation.DSMT4">
                  <p:embed/>
                </p:oleObj>
              </mc:Choice>
              <mc:Fallback>
                <p:oleObj r:id="rId6" imgW="2247900" imgH="431800" progId="Equation.DSMT4">
                  <p:embed/>
                  <p:pic>
                    <p:nvPicPr>
                      <p:cNvPr id="0" name="OLE substitute image"/>
                      <p:cNvPicPr/>
                      <p:nvPr/>
                    </p:nvPicPr>
                    <p:blipFill>
                      <a:blip r:embed="rId7"/>
                      <a:stretch>
                        <a:fillRect/>
                      </a:stretch>
                    </p:blipFill>
                    <p:spPr>
                      <a:xfrm>
                        <a:off x="1722755" y="4556760"/>
                        <a:ext cx="1981200" cy="381000"/>
                      </a:xfrm>
                      <a:prstGeom prst="rect">
                        <a:avLst/>
                      </a:prstGeom>
                      <a:noFill/>
                      <a:ln w="38100">
                        <a:noFill/>
                        <a:miter/>
                      </a:ln>
                    </p:spPr>
                  </p:pic>
                </p:oleObj>
              </mc:Fallback>
            </mc:AlternateContent>
          </a:graphicData>
        </a:graphic>
      </p:graphicFrame>
      <p:sp>
        <p:nvSpPr>
          <p:cNvPr id="15" name="文本框 14" title=""/>
          <p:cNvSpPr txBox="1"/>
          <p:nvPr/>
        </p:nvSpPr>
        <p:spPr>
          <a:xfrm>
            <a:off x="292735" y="4954270"/>
            <a:ext cx="1430020"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混合液的质量</a:t>
            </a:r>
            <a:endParaRPr lang="zh-CN" sz="1600" b="0">
              <a:solidFill>
                <a:srgbClr val="FF0000"/>
              </a:solidFill>
              <a:latin typeface="微软雅黑" panose="020b0503020204020204" charset="-122"/>
              <a:ea typeface="微软雅黑" panose="020b0503020204020204" charset="-122"/>
            </a:endParaRPr>
          </a:p>
        </p:txBody>
      </p:sp>
      <p:graphicFrame>
        <p:nvGraphicFramePr>
          <p:cNvPr id="16" name="Object 766" title=""/>
          <p:cNvGraphicFramePr>
            <a:graphicFrameLocks noChangeAspect="1"/>
          </p:cNvGraphicFramePr>
          <p:nvPr/>
        </p:nvGraphicFramePr>
        <p:xfrm>
          <a:off x="1722755" y="4980305"/>
          <a:ext cx="906145" cy="284480"/>
        </p:xfrm>
        <a:graphic>
          <a:graphicData uri="http://schemas.openxmlformats.org/presentationml/2006/ole">
            <mc:AlternateContent>
              <mc:Choice xmlns:v="urn:schemas-microsoft-com:vml" Requires="v">
                <p:oleObj spid="_x0000_s1075" r:id="rId8" imgW="736600" imgH="228600" progId="Equation.DSMT4">
                  <p:embed/>
                </p:oleObj>
              </mc:Choice>
              <mc:Fallback>
                <p:oleObj r:id="rId8" imgW="736600" imgH="228600" progId="Equation.DSMT4">
                  <p:embed/>
                  <p:pic>
                    <p:nvPicPr>
                      <p:cNvPr id="0" name="OLE substitute image"/>
                      <p:cNvPicPr/>
                      <p:nvPr/>
                    </p:nvPicPr>
                    <p:blipFill>
                      <a:blip r:embed="rId9"/>
                      <a:stretch>
                        <a:fillRect/>
                      </a:stretch>
                    </p:blipFill>
                    <p:spPr>
                      <a:xfrm>
                        <a:off x="1722755" y="4980305"/>
                        <a:ext cx="906145" cy="284480"/>
                      </a:xfrm>
                      <a:prstGeom prst="rect">
                        <a:avLst/>
                      </a:prstGeom>
                      <a:noFill/>
                      <a:ln w="38100">
                        <a:noFill/>
                        <a:miter/>
                      </a:ln>
                    </p:spPr>
                  </p:pic>
                </p:oleObj>
              </mc:Fallback>
            </mc:AlternateContent>
          </a:graphicData>
        </a:graphic>
      </p:graphicFrame>
      <p:sp>
        <p:nvSpPr>
          <p:cNvPr id="18" name="文本框 17" title=""/>
          <p:cNvSpPr txBox="1"/>
          <p:nvPr/>
        </p:nvSpPr>
        <p:spPr>
          <a:xfrm>
            <a:off x="292735" y="5351780"/>
            <a:ext cx="1430020"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混合液的密度</a:t>
            </a:r>
            <a:endParaRPr lang="zh-CN" sz="1600" b="0">
              <a:solidFill>
                <a:srgbClr val="FF0000"/>
              </a:solidFill>
              <a:latin typeface="微软雅黑" panose="020b0503020204020204" charset="-122"/>
              <a:ea typeface="微软雅黑" panose="020b0503020204020204" charset="-122"/>
            </a:endParaRPr>
          </a:p>
        </p:txBody>
      </p:sp>
      <p:graphicFrame>
        <p:nvGraphicFramePr>
          <p:cNvPr id="19" name="Object 767" title=""/>
          <p:cNvGraphicFramePr>
            <a:graphicFrameLocks noChangeAspect="1"/>
          </p:cNvGraphicFramePr>
          <p:nvPr/>
        </p:nvGraphicFramePr>
        <p:xfrm>
          <a:off x="1602105" y="5307330"/>
          <a:ext cx="2101850" cy="546100"/>
        </p:xfrm>
        <a:graphic>
          <a:graphicData uri="http://schemas.openxmlformats.org/presentationml/2006/ole">
            <mc:AlternateContent>
              <mc:Choice xmlns:v="urn:schemas-microsoft-com:vml" Requires="v">
                <p:oleObj spid="_x0000_s1076" r:id="rId10" imgW="2387600" imgH="622300" progId="Equation.DSMT4">
                  <p:embed/>
                </p:oleObj>
              </mc:Choice>
              <mc:Fallback>
                <p:oleObj r:id="rId10" imgW="2387600" imgH="622300" progId="Equation.DSMT4">
                  <p:embed/>
                  <p:pic>
                    <p:nvPicPr>
                      <p:cNvPr id="0" name="OLE substitute image"/>
                      <p:cNvPicPr/>
                      <p:nvPr/>
                    </p:nvPicPr>
                    <p:blipFill>
                      <a:blip r:embed="rId11"/>
                      <a:stretch>
                        <a:fillRect/>
                      </a:stretch>
                    </p:blipFill>
                    <p:spPr>
                      <a:xfrm>
                        <a:off x="1602105" y="5307330"/>
                        <a:ext cx="2101850" cy="546100"/>
                      </a:xfrm>
                      <a:prstGeom prst="rect">
                        <a:avLst/>
                      </a:prstGeom>
                      <a:noFill/>
                      <a:ln w="38100">
                        <a:noFill/>
                        <a:miter/>
                      </a:ln>
                    </p:spPr>
                  </p:pic>
                </p:oleObj>
              </mc:Fallback>
            </mc:AlternateContent>
          </a:graphicData>
        </a:graphic>
      </p:graphicFrame>
      <p:sp>
        <p:nvSpPr>
          <p:cNvPr id="21" name="文本框 20" title=""/>
          <p:cNvSpPr txBox="1"/>
          <p:nvPr/>
        </p:nvSpPr>
        <p:spPr>
          <a:xfrm>
            <a:off x="1554480" y="253746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22" name="文本框 21" title=""/>
          <p:cNvSpPr txBox="1"/>
          <p:nvPr/>
        </p:nvSpPr>
        <p:spPr>
          <a:xfrm>
            <a:off x="6180455" y="4739005"/>
            <a:ext cx="1430020"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香樟木的密度</a:t>
            </a:r>
            <a:endParaRPr lang="zh-CN" sz="1600" b="0">
              <a:solidFill>
                <a:srgbClr val="FF0000"/>
              </a:solidFill>
              <a:latin typeface="微软雅黑" panose="020b0503020204020204" charset="-122"/>
              <a:ea typeface="微软雅黑" panose="020b0503020204020204" charset="-122"/>
            </a:endParaRPr>
          </a:p>
        </p:txBody>
      </p:sp>
      <p:graphicFrame>
        <p:nvGraphicFramePr>
          <p:cNvPr id="23" name="Object 794" title=""/>
          <p:cNvGraphicFramePr>
            <a:graphicFrameLocks noChangeAspect="1"/>
          </p:cNvGraphicFramePr>
          <p:nvPr/>
        </p:nvGraphicFramePr>
        <p:xfrm>
          <a:off x="6123305" y="5091430"/>
          <a:ext cx="2260600" cy="349250"/>
        </p:xfrm>
        <a:graphic>
          <a:graphicData uri="http://schemas.openxmlformats.org/presentationml/2006/ole">
            <mc:AlternateContent>
              <mc:Choice xmlns:v="urn:schemas-microsoft-com:vml" Requires="v">
                <p:oleObj spid="_x0000_s1077" r:id="rId12" imgW="2565400" imgH="393700" progId="Equation.DSMT4">
                  <p:embed/>
                </p:oleObj>
              </mc:Choice>
              <mc:Fallback>
                <p:oleObj r:id="rId12" imgW="2565400" imgH="393700" progId="Equation.DSMT4">
                  <p:embed/>
                  <p:pic>
                    <p:nvPicPr>
                      <p:cNvPr id="0" name="OLE substitute image"/>
                      <p:cNvPicPr/>
                      <p:nvPr/>
                    </p:nvPicPr>
                    <p:blipFill>
                      <a:blip r:embed="rId13"/>
                      <a:stretch>
                        <a:fillRect/>
                      </a:stretch>
                    </p:blipFill>
                    <p:spPr>
                      <a:xfrm>
                        <a:off x="6123305" y="5091430"/>
                        <a:ext cx="2260600" cy="349250"/>
                      </a:xfrm>
                      <a:prstGeom prst="rect">
                        <a:avLst/>
                      </a:prstGeom>
                      <a:noFill/>
                      <a:ln w="38100">
                        <a:noFill/>
                        <a:miter/>
                      </a:ln>
                    </p:spPr>
                  </p:pic>
                </p:oleObj>
              </mc:Fallback>
            </mc:AlternateContent>
          </a:graphicData>
        </a:graphic>
      </p:graphicFrame>
      <p:sp>
        <p:nvSpPr>
          <p:cNvPr id="25" name="文本框 24" title=""/>
          <p:cNvSpPr txBox="1"/>
          <p:nvPr/>
        </p:nvSpPr>
        <p:spPr>
          <a:xfrm>
            <a:off x="6175375" y="5516245"/>
            <a:ext cx="1906270"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根雕作品的总体积</a:t>
            </a:r>
            <a:endParaRPr lang="zh-CN" sz="1600" b="0">
              <a:solidFill>
                <a:srgbClr val="FF0000"/>
              </a:solidFill>
              <a:latin typeface="微软雅黑" panose="020b0503020204020204" charset="-122"/>
              <a:ea typeface="微软雅黑" panose="020b0503020204020204" charset="-122"/>
            </a:endParaRPr>
          </a:p>
        </p:txBody>
      </p:sp>
      <p:graphicFrame>
        <p:nvGraphicFramePr>
          <p:cNvPr id="26" name="Object 795" title=""/>
          <p:cNvGraphicFramePr>
            <a:graphicFrameLocks noChangeAspect="1"/>
          </p:cNvGraphicFramePr>
          <p:nvPr/>
        </p:nvGraphicFramePr>
        <p:xfrm>
          <a:off x="6265545" y="5928995"/>
          <a:ext cx="1797050" cy="381000"/>
        </p:xfrm>
        <a:graphic>
          <a:graphicData uri="http://schemas.openxmlformats.org/presentationml/2006/ole">
            <mc:AlternateContent>
              <mc:Choice xmlns:v="urn:schemas-microsoft-com:vml" Requires="v">
                <p:oleObj spid="_x0000_s1078" r:id="rId14" imgW="2044700" imgH="431800" progId="Equation.DSMT4">
                  <p:embed/>
                </p:oleObj>
              </mc:Choice>
              <mc:Fallback>
                <p:oleObj r:id="rId14" imgW="2044700" imgH="431800" progId="Equation.DSMT4">
                  <p:embed/>
                  <p:pic>
                    <p:nvPicPr>
                      <p:cNvPr id="0" name="OLE substitute image"/>
                      <p:cNvPicPr/>
                      <p:nvPr/>
                    </p:nvPicPr>
                    <p:blipFill>
                      <a:blip r:embed="rId15"/>
                      <a:stretch>
                        <a:fillRect/>
                      </a:stretch>
                    </p:blipFill>
                    <p:spPr>
                      <a:xfrm>
                        <a:off x="6265545" y="5928995"/>
                        <a:ext cx="1797050" cy="381000"/>
                      </a:xfrm>
                      <a:prstGeom prst="rect">
                        <a:avLst/>
                      </a:prstGeom>
                      <a:noFill/>
                      <a:ln w="38100">
                        <a:noFill/>
                        <a:miter/>
                      </a:ln>
                    </p:spPr>
                  </p:pic>
                </p:oleObj>
              </mc:Fallback>
            </mc:AlternateContent>
          </a:graphicData>
        </a:graphic>
      </p:graphicFrame>
      <p:sp>
        <p:nvSpPr>
          <p:cNvPr id="29" name="文本框 28" title=""/>
          <p:cNvSpPr txBox="1"/>
          <p:nvPr/>
        </p:nvSpPr>
        <p:spPr>
          <a:xfrm>
            <a:off x="4052570" y="6401435"/>
            <a:ext cx="1906270"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实心香樟木的体积</a:t>
            </a:r>
            <a:endParaRPr lang="zh-CN" sz="1600" b="0">
              <a:solidFill>
                <a:srgbClr val="FF0000"/>
              </a:solidFill>
              <a:latin typeface="微软雅黑" panose="020b0503020204020204" charset="-122"/>
              <a:ea typeface="微软雅黑" panose="020b0503020204020204" charset="-122"/>
            </a:endParaRPr>
          </a:p>
        </p:txBody>
      </p:sp>
      <p:graphicFrame>
        <p:nvGraphicFramePr>
          <p:cNvPr id="30" name="Object 796" title=""/>
          <p:cNvGraphicFramePr>
            <a:graphicFrameLocks noChangeAspect="1"/>
          </p:cNvGraphicFramePr>
          <p:nvPr/>
        </p:nvGraphicFramePr>
        <p:xfrm>
          <a:off x="5804535" y="6385560"/>
          <a:ext cx="2940050" cy="368300"/>
        </p:xfrm>
        <a:graphic>
          <a:graphicData uri="http://schemas.openxmlformats.org/presentationml/2006/ole">
            <mc:AlternateContent>
              <mc:Choice xmlns:v="urn:schemas-microsoft-com:vml" Requires="v">
                <p:oleObj spid="_x0000_s1079" r:id="rId16" imgW="3340100" imgH="419100" progId="Equation.DSMT4">
                  <p:embed/>
                </p:oleObj>
              </mc:Choice>
              <mc:Fallback>
                <p:oleObj r:id="rId16" imgW="3340100" imgH="419100" progId="Equation.DSMT4">
                  <p:embed/>
                  <p:pic>
                    <p:nvPicPr>
                      <p:cNvPr id="0" name="OLE substitute image"/>
                      <p:cNvPicPr/>
                      <p:nvPr/>
                    </p:nvPicPr>
                    <p:blipFill>
                      <a:blip r:embed="rId17"/>
                      <a:stretch>
                        <a:fillRect/>
                      </a:stretch>
                    </p:blipFill>
                    <p:spPr>
                      <a:xfrm>
                        <a:off x="5804535" y="6385560"/>
                        <a:ext cx="2940050" cy="368300"/>
                      </a:xfrm>
                      <a:prstGeom prst="rect">
                        <a:avLst/>
                      </a:prstGeom>
                      <a:noFill/>
                      <a:ln w="38100">
                        <a:noFill/>
                        <a:miter/>
                      </a:ln>
                    </p:spPr>
                  </p:pic>
                </p:oleObj>
              </mc:Fallback>
            </mc:AlternateContent>
          </a:graphicData>
        </a:graphic>
      </p:graphicFrame>
      <p:sp>
        <p:nvSpPr>
          <p:cNvPr id="33" name="文本框 32" title=""/>
          <p:cNvSpPr txBox="1"/>
          <p:nvPr/>
        </p:nvSpPr>
        <p:spPr>
          <a:xfrm>
            <a:off x="5233035" y="2862580"/>
            <a:ext cx="152844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0.8×10</a:t>
            </a:r>
            <a:r>
              <a:rPr lang="en-US" altLang="zh-CN" sz="1600" baseline="30000">
                <a:solidFill>
                  <a:srgbClr val="FF0000"/>
                </a:solidFill>
                <a:latin typeface="微软雅黑" panose="020b0503020204020204" charset="-122"/>
                <a:ea typeface="微软雅黑" panose="020b0503020204020204" charset="-122"/>
              </a:rPr>
              <a:t>3</a:t>
            </a:r>
            <a:r>
              <a:rPr lang="en-US" altLang="zh-CN" sz="1600">
                <a:solidFill>
                  <a:srgbClr val="FF0000"/>
                </a:solidFill>
                <a:latin typeface="微软雅黑" panose="020b0503020204020204" charset="-122"/>
                <a:ea typeface="微软雅黑" panose="020b0503020204020204" charset="-122"/>
              </a:rPr>
              <a:t>kg/m</a:t>
            </a:r>
            <a:r>
              <a:rPr lang="en-US" altLang="zh-CN" sz="1600" baseline="30000">
                <a:solidFill>
                  <a:srgbClr val="FF0000"/>
                </a:solidFill>
                <a:latin typeface="微软雅黑" panose="020b0503020204020204" charset="-122"/>
                <a:ea typeface="微软雅黑" panose="020b0503020204020204" charset="-122"/>
              </a:rPr>
              <a:t>3</a:t>
            </a:r>
            <a:endParaRPr lang="en-US" altLang="zh-CN" sz="1600" baseline="30000">
              <a:solidFill>
                <a:srgbClr val="FF0000"/>
              </a:solidFill>
              <a:latin typeface="微软雅黑" panose="020b0503020204020204" charset="-122"/>
              <a:ea typeface="微软雅黑" panose="020b0503020204020204" charset="-122"/>
            </a:endParaRPr>
          </a:p>
        </p:txBody>
      </p:sp>
      <p:sp>
        <p:nvSpPr>
          <p:cNvPr id="34" name="文本框 33" title=""/>
          <p:cNvSpPr txBox="1"/>
          <p:nvPr/>
        </p:nvSpPr>
        <p:spPr>
          <a:xfrm>
            <a:off x="7511415" y="3209925"/>
            <a:ext cx="57023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5m</a:t>
            </a:r>
            <a:r>
              <a:rPr lang="en-US" altLang="zh-CN" sz="1600" baseline="30000">
                <a:solidFill>
                  <a:srgbClr val="FF0000"/>
                </a:solidFill>
                <a:latin typeface="微软雅黑" panose="020b0503020204020204" charset="-122"/>
                <a:ea typeface="微软雅黑" panose="020b0503020204020204" charset="-122"/>
              </a:rPr>
              <a:t>3</a:t>
            </a:r>
            <a:endParaRPr lang="en-US" altLang="zh-CN" sz="1600" baseline="30000">
              <a:solidFill>
                <a:srgbClr val="FF0000"/>
              </a:solidFill>
              <a:latin typeface="微软雅黑" panose="020b0503020204020204" charset="-122"/>
              <a:ea typeface="微软雅黑" panose="020b0503020204020204" charset="-122"/>
            </a:endParaRPr>
          </a:p>
        </p:txBody>
      </p:sp>
      <p:sp>
        <p:nvSpPr>
          <p:cNvPr id="35" name="文本框 34" title=""/>
          <p:cNvSpPr txBox="1"/>
          <p:nvPr/>
        </p:nvSpPr>
        <p:spPr>
          <a:xfrm>
            <a:off x="6573520" y="4331335"/>
            <a:ext cx="140208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摆件是空心的</a:t>
            </a:r>
            <a:endParaRPr lang="en-US" altLang="zh-CN" sz="1600">
              <a:solidFill>
                <a:srgbClr val="FF0000"/>
              </a:solidFill>
              <a:latin typeface="微软雅黑" panose="020b0503020204020204" charset="-122"/>
              <a:ea typeface="微软雅黑" panose="020b0503020204020204" charset="-122"/>
            </a:endParaRPr>
          </a:p>
        </p:txBody>
      </p:sp>
      <p:sp>
        <p:nvSpPr>
          <p:cNvPr id="36" name="文本框 35" title=""/>
          <p:cNvSpPr txBox="1"/>
          <p:nvPr/>
        </p:nvSpPr>
        <p:spPr>
          <a:xfrm>
            <a:off x="8830945" y="4331335"/>
            <a:ext cx="2596515"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自行车上所有钢材的体积</a:t>
            </a:r>
            <a:endParaRPr lang="zh-CN" sz="1600" b="0">
              <a:solidFill>
                <a:srgbClr val="FF0000"/>
              </a:solidFill>
              <a:latin typeface="微软雅黑" panose="020b0503020204020204" charset="-122"/>
              <a:ea typeface="微软雅黑" panose="020b0503020204020204" charset="-122"/>
            </a:endParaRPr>
          </a:p>
        </p:txBody>
      </p:sp>
      <p:graphicFrame>
        <p:nvGraphicFramePr>
          <p:cNvPr id="37" name="Object 799" title=""/>
          <p:cNvGraphicFramePr>
            <a:graphicFrameLocks noChangeAspect="1"/>
          </p:cNvGraphicFramePr>
          <p:nvPr/>
        </p:nvGraphicFramePr>
        <p:xfrm>
          <a:off x="8945880" y="4707890"/>
          <a:ext cx="2235200" cy="400050"/>
        </p:xfrm>
        <a:graphic>
          <a:graphicData uri="http://schemas.openxmlformats.org/presentationml/2006/ole">
            <mc:AlternateContent>
              <mc:Choice xmlns:v="urn:schemas-microsoft-com:vml" Requires="v">
                <p:oleObj spid="_x0000_s1080" r:id="rId18" imgW="2540000" imgH="457200" progId="Equation.DSMT4">
                  <p:embed/>
                </p:oleObj>
              </mc:Choice>
              <mc:Fallback>
                <p:oleObj r:id="rId18" imgW="2540000" imgH="457200" progId="Equation.DSMT4">
                  <p:embed/>
                  <p:pic>
                    <p:nvPicPr>
                      <p:cNvPr id="0" name="OLE substitute image"/>
                      <p:cNvPicPr/>
                      <p:nvPr/>
                    </p:nvPicPr>
                    <p:blipFill>
                      <a:blip r:embed="rId19"/>
                      <a:stretch>
                        <a:fillRect/>
                      </a:stretch>
                    </p:blipFill>
                    <p:spPr>
                      <a:xfrm>
                        <a:off x="8945880" y="4707890"/>
                        <a:ext cx="2235200" cy="400050"/>
                      </a:xfrm>
                      <a:prstGeom prst="rect">
                        <a:avLst/>
                      </a:prstGeom>
                      <a:noFill/>
                      <a:ln w="38100">
                        <a:noFill/>
                        <a:miter/>
                      </a:ln>
                    </p:spPr>
                  </p:pic>
                </p:oleObj>
              </mc:Fallback>
            </mc:AlternateContent>
          </a:graphicData>
        </a:graphic>
      </p:graphicFrame>
      <p:sp>
        <p:nvSpPr>
          <p:cNvPr id="40" name="文本框 39" title=""/>
          <p:cNvSpPr txBox="1"/>
          <p:nvPr/>
        </p:nvSpPr>
        <p:spPr>
          <a:xfrm>
            <a:off x="8830945" y="5117465"/>
            <a:ext cx="3319145"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自行车的总体积与钢材体积的关系</a:t>
            </a:r>
            <a:endParaRPr lang="zh-CN" sz="1600" b="0">
              <a:solidFill>
                <a:srgbClr val="FF0000"/>
              </a:solidFill>
              <a:latin typeface="微软雅黑" panose="020b0503020204020204" charset="-122"/>
              <a:ea typeface="微软雅黑" panose="020b0503020204020204" charset="-122"/>
            </a:endParaRPr>
          </a:p>
        </p:txBody>
      </p:sp>
      <p:graphicFrame>
        <p:nvGraphicFramePr>
          <p:cNvPr id="41" name="Object 800" title=""/>
          <p:cNvGraphicFramePr>
            <a:graphicFrameLocks noChangeAspect="1"/>
          </p:cNvGraphicFramePr>
          <p:nvPr/>
        </p:nvGraphicFramePr>
        <p:xfrm>
          <a:off x="9346565" y="5516245"/>
          <a:ext cx="1530350" cy="349250"/>
        </p:xfrm>
        <a:graphic>
          <a:graphicData uri="http://schemas.openxmlformats.org/presentationml/2006/ole">
            <mc:AlternateContent>
              <mc:Choice xmlns:v="urn:schemas-microsoft-com:vml" Requires="v">
                <p:oleObj spid="_x0000_s1081" r:id="rId20" imgW="1739900" imgH="393700" progId="Equation.DSMT4">
                  <p:embed/>
                </p:oleObj>
              </mc:Choice>
              <mc:Fallback>
                <p:oleObj r:id="rId20" imgW="1739900" imgH="393700" progId="Equation.DSMT4">
                  <p:embed/>
                  <p:pic>
                    <p:nvPicPr>
                      <p:cNvPr id="0" name="OLE substitute image"/>
                      <p:cNvPicPr/>
                      <p:nvPr/>
                    </p:nvPicPr>
                    <p:blipFill>
                      <a:blip r:embed="rId21"/>
                      <a:stretch>
                        <a:fillRect/>
                      </a:stretch>
                    </p:blipFill>
                    <p:spPr>
                      <a:xfrm>
                        <a:off x="9346565" y="5516245"/>
                        <a:ext cx="1530350" cy="349250"/>
                      </a:xfrm>
                      <a:prstGeom prst="rect">
                        <a:avLst/>
                      </a:prstGeom>
                      <a:noFill/>
                      <a:ln w="38100">
                        <a:noFill/>
                        <a:miter/>
                      </a:ln>
                    </p:spPr>
                  </p:pic>
                </p:oleObj>
              </mc:Fallback>
            </mc:AlternateContent>
          </a:graphicData>
        </a:graphic>
      </p:graphicFrame>
      <p:sp>
        <p:nvSpPr>
          <p:cNvPr id="43" name="文本框 42" title=""/>
          <p:cNvSpPr txBox="1"/>
          <p:nvPr/>
        </p:nvSpPr>
        <p:spPr>
          <a:xfrm>
            <a:off x="8803005" y="5756910"/>
            <a:ext cx="1281430"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橡胶的体积</a:t>
            </a:r>
            <a:endParaRPr lang="zh-CN" sz="1600" b="0">
              <a:solidFill>
                <a:srgbClr val="FF0000"/>
              </a:solidFill>
              <a:latin typeface="微软雅黑" panose="020b0503020204020204" charset="-122"/>
              <a:ea typeface="微软雅黑" panose="020b0503020204020204" charset="-122"/>
            </a:endParaRPr>
          </a:p>
        </p:txBody>
      </p:sp>
      <p:graphicFrame>
        <p:nvGraphicFramePr>
          <p:cNvPr id="44" name="Object 801" title=""/>
          <p:cNvGraphicFramePr>
            <a:graphicFrameLocks noChangeAspect="1"/>
          </p:cNvGraphicFramePr>
          <p:nvPr/>
        </p:nvGraphicFramePr>
        <p:xfrm>
          <a:off x="9876155" y="5750560"/>
          <a:ext cx="2336800" cy="349250"/>
        </p:xfrm>
        <a:graphic>
          <a:graphicData uri="http://schemas.openxmlformats.org/presentationml/2006/ole">
            <mc:AlternateContent>
              <mc:Choice xmlns:v="urn:schemas-microsoft-com:vml" Requires="v">
                <p:oleObj spid="_x0000_s1082" r:id="rId22" imgW="2654300" imgH="393700" progId="Equation.DSMT4">
                  <p:embed/>
                </p:oleObj>
              </mc:Choice>
              <mc:Fallback>
                <p:oleObj r:id="rId22" imgW="2654300" imgH="393700" progId="Equation.DSMT4">
                  <p:embed/>
                  <p:pic>
                    <p:nvPicPr>
                      <p:cNvPr id="0" name="OLE substitute image"/>
                      <p:cNvPicPr/>
                      <p:nvPr/>
                    </p:nvPicPr>
                    <p:blipFill>
                      <a:blip r:embed="rId23"/>
                      <a:stretch>
                        <a:fillRect/>
                      </a:stretch>
                    </p:blipFill>
                    <p:spPr>
                      <a:xfrm>
                        <a:off x="9876155" y="5750560"/>
                        <a:ext cx="2336800" cy="349250"/>
                      </a:xfrm>
                      <a:prstGeom prst="rect">
                        <a:avLst/>
                      </a:prstGeom>
                      <a:noFill/>
                      <a:ln w="38100">
                        <a:noFill/>
                        <a:miter/>
                      </a:ln>
                    </p:spPr>
                  </p:pic>
                </p:oleObj>
              </mc:Fallback>
            </mc:AlternateContent>
          </a:graphicData>
        </a:graphic>
      </p:graphicFrame>
      <p:sp>
        <p:nvSpPr>
          <p:cNvPr id="46" name="文本框 45" title=""/>
          <p:cNvSpPr txBox="1"/>
          <p:nvPr/>
        </p:nvSpPr>
        <p:spPr>
          <a:xfrm>
            <a:off x="8726170" y="6147435"/>
            <a:ext cx="1281430" cy="337185"/>
          </a:xfrm>
          <a:prstGeom prst="rect">
            <a:avLst/>
          </a:prstGeom>
          <a:noFill/>
          <a:ln w="9525">
            <a:noFill/>
          </a:ln>
        </p:spPr>
        <p:txBody>
          <a:bodyPr wrap="square">
            <a:spAutoFit/>
          </a:bodyPr>
          <a:lstStyle/>
          <a:p>
            <a:pPr indent="0"/>
            <a:r>
              <a:rPr lang="zh-CN" sz="1600" b="0">
                <a:solidFill>
                  <a:srgbClr val="FF0000"/>
                </a:solidFill>
                <a:latin typeface="微软雅黑" panose="020b0503020204020204" charset="-122"/>
                <a:ea typeface="微软雅黑" panose="020b0503020204020204" charset="-122"/>
              </a:rPr>
              <a:t>橡胶的密度</a:t>
            </a:r>
            <a:endParaRPr lang="zh-CN" sz="1600" b="0">
              <a:solidFill>
                <a:srgbClr val="FF0000"/>
              </a:solidFill>
              <a:latin typeface="微软雅黑" panose="020b0503020204020204" charset="-122"/>
              <a:ea typeface="微软雅黑" panose="020b0503020204020204" charset="-122"/>
            </a:endParaRPr>
          </a:p>
        </p:txBody>
      </p:sp>
      <p:graphicFrame>
        <p:nvGraphicFramePr>
          <p:cNvPr id="47" name="Object 802" title=""/>
          <p:cNvGraphicFramePr>
            <a:graphicFrameLocks noChangeAspect="1"/>
          </p:cNvGraphicFramePr>
          <p:nvPr/>
        </p:nvGraphicFramePr>
        <p:xfrm>
          <a:off x="9830435" y="6099810"/>
          <a:ext cx="2393950" cy="400050"/>
        </p:xfrm>
        <a:graphic>
          <a:graphicData uri="http://schemas.openxmlformats.org/presentationml/2006/ole">
            <mc:AlternateContent>
              <mc:Choice xmlns:v="urn:schemas-microsoft-com:vml" Requires="v">
                <p:oleObj spid="_x0000_s1083" r:id="rId24" imgW="2717800" imgH="457200" progId="Equation.DSMT4">
                  <p:embed/>
                </p:oleObj>
              </mc:Choice>
              <mc:Fallback>
                <p:oleObj r:id="rId24" imgW="2717800" imgH="457200" progId="Equation.DSMT4">
                  <p:embed/>
                  <p:pic>
                    <p:nvPicPr>
                      <p:cNvPr id="0" name="OLE substitute image"/>
                      <p:cNvPicPr/>
                      <p:nvPr/>
                    </p:nvPicPr>
                    <p:blipFill>
                      <a:blip r:embed="rId25"/>
                      <a:stretch>
                        <a:fillRect/>
                      </a:stretch>
                    </p:blipFill>
                    <p:spPr>
                      <a:xfrm>
                        <a:off x="9830435" y="6099810"/>
                        <a:ext cx="2393950" cy="400050"/>
                      </a:xfrm>
                      <a:prstGeom prst="rect">
                        <a:avLst/>
                      </a:prstGeom>
                      <a:noFill/>
                      <a:ln w="38100">
                        <a:noFill/>
                        <a:miter/>
                      </a:ln>
                    </p:spPr>
                  </p:pic>
                </p:oleObj>
              </mc:Fallback>
            </mc:AlternateContent>
          </a:graphicData>
        </a:graphic>
      </p:graphicFrame>
      <p:sp>
        <p:nvSpPr>
          <p:cNvPr id="49" name="文本框 48" title=""/>
          <p:cNvSpPr txBox="1"/>
          <p:nvPr/>
        </p:nvSpPr>
        <p:spPr>
          <a:xfrm>
            <a:off x="9307195" y="3599815"/>
            <a:ext cx="120523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4.6×10</a:t>
            </a:r>
            <a:r>
              <a:rPr lang="en-US" altLang="zh-CN" sz="1600" baseline="30000">
                <a:solidFill>
                  <a:srgbClr val="FF0000"/>
                </a:solidFill>
                <a:latin typeface="微软雅黑" panose="020b0503020204020204" charset="-122"/>
                <a:ea typeface="微软雅黑" panose="020b0503020204020204" charset="-122"/>
              </a:rPr>
              <a:t>3</a:t>
            </a:r>
            <a:r>
              <a:rPr lang="en-US" altLang="zh-CN" sz="1600">
                <a:solidFill>
                  <a:srgbClr val="FF0000"/>
                </a:solidFill>
                <a:latin typeface="微软雅黑" panose="020b0503020204020204" charset="-122"/>
                <a:ea typeface="微软雅黑" panose="020b0503020204020204" charset="-122"/>
              </a:rPr>
              <a:t>m</a:t>
            </a:r>
            <a:r>
              <a:rPr lang="en-US" altLang="zh-CN" sz="1600" baseline="30000">
                <a:solidFill>
                  <a:srgbClr val="FF0000"/>
                </a:solidFill>
                <a:latin typeface="微软雅黑" panose="020b0503020204020204" charset="-122"/>
                <a:ea typeface="微软雅黑" panose="020b0503020204020204" charset="-122"/>
              </a:rPr>
              <a:t>3</a:t>
            </a:r>
            <a:endParaRPr lang="en-US" altLang="zh-CN" sz="1600" baseline="30000">
              <a:solidFill>
                <a:srgbClr val="FF0000"/>
              </a:solidFill>
              <a:latin typeface="微软雅黑" panose="020b0503020204020204" charset="-122"/>
              <a:ea typeface="微软雅黑" panose="020b0503020204020204" charset="-122"/>
            </a:endParaRPr>
          </a:p>
        </p:txBody>
      </p:sp>
      <p:sp>
        <p:nvSpPr>
          <p:cNvPr id="50" name="文本框 49" title=""/>
          <p:cNvSpPr txBox="1"/>
          <p:nvPr/>
        </p:nvSpPr>
        <p:spPr>
          <a:xfrm>
            <a:off x="10553700" y="3599815"/>
            <a:ext cx="1595120" cy="337185"/>
          </a:xfrm>
          <a:prstGeom prst="rect">
            <a:avLst/>
          </a:prstGeom>
          <a:noFill/>
        </p:spPr>
        <p:txBody>
          <a:bodyPr wrap="square" rtlCol="0">
            <a:spAutoFit/>
          </a:bodyPr>
          <a:lstStyle/>
          <a:p>
            <a:pPr algn="l"/>
            <a:r>
              <a:rPr lang="en-US" altLang="zh-CN" sz="1600">
                <a:solidFill>
                  <a:srgbClr val="FF0000"/>
                </a:solidFill>
                <a:latin typeface="微软雅黑" panose="020b0503020204020204" charset="-122"/>
                <a:ea typeface="微软雅黑" panose="020b0503020204020204" charset="-122"/>
              </a:rPr>
              <a:t>1.5×10</a:t>
            </a:r>
            <a:r>
              <a:rPr lang="en-US" altLang="zh-CN" sz="1600" baseline="30000">
                <a:solidFill>
                  <a:srgbClr val="FF0000"/>
                </a:solidFill>
                <a:latin typeface="微软雅黑" panose="020b0503020204020204" charset="-122"/>
                <a:ea typeface="微软雅黑" panose="020b0503020204020204" charset="-122"/>
              </a:rPr>
              <a:t>3</a:t>
            </a:r>
            <a:r>
              <a:rPr lang="en-US" altLang="zh-CN" sz="1600">
                <a:solidFill>
                  <a:srgbClr val="FF0000"/>
                </a:solidFill>
                <a:latin typeface="微软雅黑" panose="020b0503020204020204" charset="-122"/>
                <a:ea typeface="微软雅黑" panose="020b0503020204020204" charset="-122"/>
              </a:rPr>
              <a:t>kg/m</a:t>
            </a:r>
            <a:r>
              <a:rPr lang="en-US" altLang="zh-CN" sz="1600" baseline="30000">
                <a:solidFill>
                  <a:srgbClr val="FF0000"/>
                </a:solidFill>
                <a:latin typeface="微软雅黑" panose="020b0503020204020204" charset="-122"/>
                <a:ea typeface="微软雅黑" panose="020b0503020204020204" charset="-122"/>
              </a:rPr>
              <a:t>3</a:t>
            </a:r>
            <a:endParaRPr lang="en-US" altLang="zh-CN" sz="1600" baseline="30000">
              <a:solidFill>
                <a:srgbClr val="FF0000"/>
              </a:solidFill>
              <a:latin typeface="微软雅黑" panose="020b0503020204020204" charset="-122"/>
              <a:ea typeface="微软雅黑" panose="020b0503020204020204" charset="-122"/>
            </a:endParaRPr>
          </a:p>
        </p:txBody>
      </p:sp>
      <p:pic>
        <p:nvPicPr>
          <p:cNvPr id="51" name="图片 50" title=""/>
          <p:cNvPicPr>
            <a:picLocks noChangeAspect="1"/>
          </p:cNvPicPr>
          <p:nvPr/>
        </p:nvPicPr>
        <p:blipFill>
          <a:blip r:embed="rId26"/>
          <a:stretch>
            <a:fillRect/>
          </a:stretch>
        </p:blipFill>
        <p:spPr>
          <a:xfrm>
            <a:off x="10218420" y="509270"/>
            <a:ext cx="1651000" cy="5289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up)">
                                      <p:cBhvr>
                                        <p:cTn id="41" dur="500"/>
                                        <p:tgtEl>
                                          <p:spTgt spid="28"/>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xEl>
                                              <p:pRg st="0" end="0"/>
                                            </p:txEl>
                                          </p:spTgt>
                                        </p:tgtEl>
                                        <p:attrNameLst>
                                          <p:attrName>style.visibility</p:attrName>
                                        </p:attrNameLst>
                                      </p:cBhvr>
                                      <p:to>
                                        <p:strVal val="visible"/>
                                      </p:to>
                                    </p:set>
                                    <p:animEffect transition="in" filter="wipe(left)">
                                      <p:cBhvr>
                                        <p:cTn id="46" dur="500"/>
                                        <p:tgtEl>
                                          <p:spTgt spid="7">
                                            <p:txEl>
                                              <p:pRg st="0" end="0"/>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barn(inVertical)">
                                      <p:cBhvr>
                                        <p:cTn id="51" dur="500"/>
                                        <p:tgtEl>
                                          <p:spTgt spid="2"/>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
                                            <p:txEl>
                                              <p:pRg st="1" end="1"/>
                                            </p:txEl>
                                          </p:spTgt>
                                        </p:tgtEl>
                                        <p:attrNameLst>
                                          <p:attrName>style.visibility</p:attrName>
                                        </p:attrNameLst>
                                      </p:cBhvr>
                                      <p:to>
                                        <p:strVal val="visible"/>
                                      </p:to>
                                    </p:set>
                                    <p:animEffect transition="in" filter="wipe(left)">
                                      <p:cBhvr>
                                        <p:cTn id="56" dur="500"/>
                                        <p:tgtEl>
                                          <p:spTgt spid="7">
                                            <p:txEl>
                                              <p:pRg st="1" end="1"/>
                                            </p:txEl>
                                          </p:spTgt>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7">
                                            <p:txEl>
                                              <p:pRg st="2" end="2"/>
                                            </p:txEl>
                                          </p:spTgt>
                                        </p:tgtEl>
                                        <p:attrNameLst>
                                          <p:attrName>style.visibility</p:attrName>
                                        </p:attrNameLst>
                                      </p:cBhvr>
                                      <p:to>
                                        <p:strVal val="visible"/>
                                      </p:to>
                                    </p:set>
                                    <p:animEffect transition="in" filter="wipe(left)">
                                      <p:cBhvr>
                                        <p:cTn id="61" dur="500"/>
                                        <p:tgtEl>
                                          <p:spTgt spid="7">
                                            <p:txEl>
                                              <p:pRg st="2" end="2"/>
                                            </p:txEl>
                                          </p:spTgt>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7">
                                            <p:txEl>
                                              <p:pRg st="3" end="3"/>
                                            </p:txEl>
                                          </p:spTgt>
                                        </p:tgtEl>
                                        <p:attrNameLst>
                                          <p:attrName>style.visibility</p:attrName>
                                        </p:attrNameLst>
                                      </p:cBhvr>
                                      <p:to>
                                        <p:strVal val="visible"/>
                                      </p:to>
                                    </p:set>
                                    <p:animEffect transition="in" filter="wipe(left)">
                                      <p:cBhvr>
                                        <p:cTn id="66" dur="500"/>
                                        <p:tgtEl>
                                          <p:spTgt spid="7">
                                            <p:txEl>
                                              <p:pRg st="3" end="3"/>
                                            </p:txEl>
                                          </p:spTgt>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up)">
                                      <p:cBhvr>
                                        <p:cTn id="71" dur="500"/>
                                        <p:tgtEl>
                                          <p:spTgt spid="9"/>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1">
                                            <p:txEl>
                                              <p:pRg st="0" end="0"/>
                                            </p:txEl>
                                          </p:spTgt>
                                        </p:tgtEl>
                                        <p:attrNameLst>
                                          <p:attrName>style.visibility</p:attrName>
                                        </p:attrNameLst>
                                      </p:cBhvr>
                                      <p:to>
                                        <p:strVal val="visible"/>
                                      </p:to>
                                    </p:set>
                                    <p:animEffect transition="in" filter="wipe(left)">
                                      <p:cBhvr>
                                        <p:cTn id="76" dur="500"/>
                                        <p:tgtEl>
                                          <p:spTgt spid="11">
                                            <p:txEl>
                                              <p:pRg st="0" end="0"/>
                                            </p:txEl>
                                          </p:spTgt>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1">
                                            <p:txEl>
                                              <p:pRg st="1" end="1"/>
                                            </p:txEl>
                                          </p:spTgt>
                                        </p:tgtEl>
                                        <p:attrNameLst>
                                          <p:attrName>style.visibility</p:attrName>
                                        </p:attrNameLst>
                                      </p:cBhvr>
                                      <p:to>
                                        <p:strVal val="visible"/>
                                      </p:to>
                                    </p:set>
                                    <p:animEffect transition="in" filter="wipe(left)">
                                      <p:cBhvr>
                                        <p:cTn id="81" dur="500"/>
                                        <p:tgtEl>
                                          <p:spTgt spid="11">
                                            <p:txEl>
                                              <p:pRg st="1" end="1"/>
                                            </p:txEl>
                                          </p:spTgt>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11">
                                            <p:txEl>
                                              <p:pRg st="2" end="2"/>
                                            </p:txEl>
                                          </p:spTgt>
                                        </p:tgtEl>
                                        <p:attrNameLst>
                                          <p:attrName>style.visibility</p:attrName>
                                        </p:attrNameLst>
                                      </p:cBhvr>
                                      <p:to>
                                        <p:strVal val="visible"/>
                                      </p:to>
                                    </p:set>
                                    <p:animEffect transition="in" filter="wipe(left)">
                                      <p:cBhvr>
                                        <p:cTn id="86" dur="500"/>
                                        <p:tgtEl>
                                          <p:spTgt spid="11">
                                            <p:txEl>
                                              <p:pRg st="2" end="2"/>
                                            </p:txEl>
                                          </p:spTgt>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11">
                                            <p:txEl>
                                              <p:pRg st="3" end="3"/>
                                            </p:txEl>
                                          </p:spTgt>
                                        </p:tgtEl>
                                        <p:attrNameLst>
                                          <p:attrName>style.visibility</p:attrName>
                                        </p:attrNameLst>
                                      </p:cBhvr>
                                      <p:to>
                                        <p:strVal val="visible"/>
                                      </p:to>
                                    </p:set>
                                    <p:animEffect transition="in" filter="wipe(left)">
                                      <p:cBhvr>
                                        <p:cTn id="91" dur="500"/>
                                        <p:tgtEl>
                                          <p:spTgt spid="11">
                                            <p:txEl>
                                              <p:pRg st="3" end="3"/>
                                            </p:txEl>
                                          </p:spTgt>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00"/>
                                        </p:tgtEl>
                                        <p:attrNameLst>
                                          <p:attrName>style.visibility</p:attrName>
                                        </p:attrNameLst>
                                      </p:cBhvr>
                                      <p:to>
                                        <p:strVal val="visible"/>
                                      </p:to>
                                    </p:set>
                                    <p:animEffect transition="in" filter="wipe(left)">
                                      <p:cBhvr>
                                        <p:cTn id="96" dur="500"/>
                                        <p:tgtEl>
                                          <p:spTgt spid="100"/>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4"/>
                                        </p:tgtEl>
                                        <p:attrNameLst>
                                          <p:attrName>style.visibility</p:attrName>
                                        </p:attrNameLst>
                                      </p:cBhvr>
                                      <p:to>
                                        <p:strVal val="visible"/>
                                      </p:to>
                                    </p:set>
                                    <p:animEffect transition="in" filter="wipe(left)">
                                      <p:cBhvr>
                                        <p:cTn id="101" dur="500"/>
                                        <p:tgtEl>
                                          <p:spTgt spid="14"/>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wipe(left)">
                                      <p:cBhvr>
                                        <p:cTn id="106" dur="500"/>
                                        <p:tgtEl>
                                          <p:spTgt spid="15"/>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wipe(left)">
                                      <p:cBhvr>
                                        <p:cTn id="111" dur="500"/>
                                        <p:tgtEl>
                                          <p:spTgt spid="16"/>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18"/>
                                        </p:tgtEl>
                                        <p:attrNameLst>
                                          <p:attrName>style.visibility</p:attrName>
                                        </p:attrNameLst>
                                      </p:cBhvr>
                                      <p:to>
                                        <p:strVal val="visible"/>
                                      </p:to>
                                    </p:set>
                                    <p:animEffect transition="in" filter="wipe(left)">
                                      <p:cBhvr>
                                        <p:cTn id="116" dur="500"/>
                                        <p:tgtEl>
                                          <p:spTgt spid="18"/>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wipe(left)">
                                      <p:cBhvr>
                                        <p:cTn id="121" dur="500"/>
                                        <p:tgtEl>
                                          <p:spTgt spid="19"/>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21"/>
                                        </p:tgtEl>
                                        <p:attrNameLst>
                                          <p:attrName>style.visibility</p:attrName>
                                        </p:attrNameLst>
                                      </p:cBhvr>
                                      <p:to>
                                        <p:strVal val="visible"/>
                                      </p:to>
                                    </p:set>
                                    <p:animEffect transition="in" filter="wipe(down)">
                                      <p:cBhvr>
                                        <p:cTn id="126" dur="500"/>
                                        <p:tgtEl>
                                          <p:spTgt spid="21"/>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22"/>
                                        </p:tgtEl>
                                        <p:attrNameLst>
                                          <p:attrName>style.visibility</p:attrName>
                                        </p:attrNameLst>
                                      </p:cBhvr>
                                      <p:to>
                                        <p:strVal val="visible"/>
                                      </p:to>
                                    </p:set>
                                    <p:animEffect transition="in" filter="wipe(left)">
                                      <p:cBhvr>
                                        <p:cTn id="131" dur="500"/>
                                        <p:tgtEl>
                                          <p:spTgt spid="22"/>
                                        </p:tgtEl>
                                      </p:cBhvr>
                                    </p:animEffec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23"/>
                                        </p:tgtEl>
                                        <p:attrNameLst>
                                          <p:attrName>style.visibility</p:attrName>
                                        </p:attrNameLst>
                                      </p:cBhvr>
                                      <p:to>
                                        <p:strVal val="visible"/>
                                      </p:to>
                                    </p:set>
                                    <p:animEffect transition="in" filter="wipe(left)">
                                      <p:cBhvr>
                                        <p:cTn id="136" dur="500"/>
                                        <p:tgtEl>
                                          <p:spTgt spid="23"/>
                                        </p:tgtEl>
                                      </p:cBhvr>
                                    </p:animEffec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16" presetClass="entr" presetSubtype="21" fill="hold" grpId="0" nodeType="clickEffect">
                                  <p:stCondLst>
                                    <p:cond delay="0"/>
                                  </p:stCondLst>
                                  <p:childTnLst>
                                    <p:set>
                                      <p:cBhvr>
                                        <p:cTn id="140" dur="1" fill="hold">
                                          <p:stCondLst>
                                            <p:cond delay="0"/>
                                          </p:stCondLst>
                                        </p:cTn>
                                        <p:tgtEl>
                                          <p:spTgt spid="25"/>
                                        </p:tgtEl>
                                        <p:attrNameLst>
                                          <p:attrName>style.visibility</p:attrName>
                                        </p:attrNameLst>
                                      </p:cBhvr>
                                      <p:to>
                                        <p:strVal val="visible"/>
                                      </p:to>
                                    </p:set>
                                    <p:animEffect transition="in" filter="barn(inVertical)">
                                      <p:cBhvr>
                                        <p:cTn id="141" dur="500"/>
                                        <p:tgtEl>
                                          <p:spTgt spid="25"/>
                                        </p:tgtEl>
                                      </p:cBhvr>
                                    </p:animEffect>
                                  </p:childTnLst>
                                </p:cTn>
                              </p:par>
                            </p:childTnLst>
                          </p:cTn>
                        </p:par>
                      </p:childTnLst>
                    </p:cTn>
                  </p:par>
                  <p:par>
                    <p:cTn id="142" fill="hold" nodeType="clickPar">
                      <p:stCondLst>
                        <p:cond delay="indefinite"/>
                        <p:cond evt="onBegin" delay="0">
                          <p:tn val="141"/>
                        </p:cond>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26"/>
                                        </p:tgtEl>
                                        <p:attrNameLst>
                                          <p:attrName>style.visibility</p:attrName>
                                        </p:attrNameLst>
                                      </p:cBhvr>
                                      <p:to>
                                        <p:strVal val="visible"/>
                                      </p:to>
                                    </p:set>
                                    <p:animEffect transition="in" filter="barn(inVertical)">
                                      <p:cBhvr>
                                        <p:cTn id="146" dur="500"/>
                                        <p:tgtEl>
                                          <p:spTgt spid="26"/>
                                        </p:tgtEl>
                                      </p:cBhvr>
                                    </p:animEffect>
                                  </p:childTnLst>
                                </p:cTn>
                              </p:par>
                            </p:childTnLst>
                          </p:cTn>
                        </p:par>
                      </p:childTnLst>
                    </p:cTn>
                  </p:par>
                  <p:par>
                    <p:cTn id="147" fill="hold" nodeType="clickPar">
                      <p:stCondLst>
                        <p:cond delay="indefinite"/>
                        <p:cond evt="onBegin" delay="0">
                          <p:tn val="146"/>
                        </p:cond>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29"/>
                                        </p:tgtEl>
                                        <p:attrNameLst>
                                          <p:attrName>style.visibility</p:attrName>
                                        </p:attrNameLst>
                                      </p:cBhvr>
                                      <p:to>
                                        <p:strVal val="visible"/>
                                      </p:to>
                                    </p:set>
                                    <p:animEffect transition="in" filter="wipe(left)">
                                      <p:cBhvr>
                                        <p:cTn id="151" dur="500"/>
                                        <p:tgtEl>
                                          <p:spTgt spid="29"/>
                                        </p:tgtEl>
                                      </p:cBhvr>
                                    </p:animEffect>
                                  </p:childTnLst>
                                </p:cTn>
                              </p:par>
                            </p:childTnLst>
                          </p:cTn>
                        </p:par>
                      </p:childTnLst>
                    </p:cTn>
                  </p:par>
                  <p:par>
                    <p:cTn id="152" fill="hold" nodeType="clickPar">
                      <p:stCondLst>
                        <p:cond delay="indefinite"/>
                        <p:cond evt="onBegin" delay="0">
                          <p:tn val="151"/>
                        </p:cond>
                      </p:stCondLst>
                      <p:childTnLst>
                        <p:par>
                          <p:cTn id="153" fill="hold">
                            <p:stCondLst>
                              <p:cond delay="0"/>
                            </p:stCondLst>
                            <p:childTnLst>
                              <p:par>
                                <p:cTn id="154" presetID="22" presetClass="entr" presetSubtype="8" fill="hold" grpId="0" nodeType="clickEffect">
                                  <p:stCondLst>
                                    <p:cond delay="0"/>
                                  </p:stCondLst>
                                  <p:childTnLst>
                                    <p:set>
                                      <p:cBhvr>
                                        <p:cTn id="155" dur="1" fill="hold">
                                          <p:stCondLst>
                                            <p:cond delay="0"/>
                                          </p:stCondLst>
                                        </p:cTn>
                                        <p:tgtEl>
                                          <p:spTgt spid="30"/>
                                        </p:tgtEl>
                                        <p:attrNameLst>
                                          <p:attrName>style.visibility</p:attrName>
                                        </p:attrNameLst>
                                      </p:cBhvr>
                                      <p:to>
                                        <p:strVal val="visible"/>
                                      </p:to>
                                    </p:set>
                                    <p:animEffect transition="in" filter="wipe(left)">
                                      <p:cBhvr>
                                        <p:cTn id="156" dur="500"/>
                                        <p:tgtEl>
                                          <p:spTgt spid="30"/>
                                        </p:tgtEl>
                                      </p:cBhvr>
                                    </p:animEffect>
                                  </p:childTnLst>
                                </p:cTn>
                              </p:par>
                            </p:childTnLst>
                          </p:cTn>
                        </p:par>
                      </p:childTnLst>
                    </p:cTn>
                  </p:par>
                  <p:par>
                    <p:cTn id="157" fill="hold" nodeType="clickPar">
                      <p:stCondLst>
                        <p:cond delay="indefinite"/>
                        <p:cond evt="onBegin" delay="0">
                          <p:tn val="156"/>
                        </p:cond>
                      </p:stCondLst>
                      <p:childTnLst>
                        <p:par>
                          <p:cTn id="158" fill="hold">
                            <p:stCondLst>
                              <p:cond delay="0"/>
                            </p:stCondLst>
                            <p:childTnLst>
                              <p:par>
                                <p:cTn id="159" presetID="22" presetClass="entr" presetSubtype="8" fill="hold" grpId="0" nodeType="clickEffect">
                                  <p:stCondLst>
                                    <p:cond delay="0"/>
                                  </p:stCondLst>
                                  <p:childTnLst>
                                    <p:set>
                                      <p:cBhvr>
                                        <p:cTn id="160" dur="1" fill="hold">
                                          <p:stCondLst>
                                            <p:cond delay="0"/>
                                          </p:stCondLst>
                                        </p:cTn>
                                        <p:tgtEl>
                                          <p:spTgt spid="33"/>
                                        </p:tgtEl>
                                        <p:attrNameLst>
                                          <p:attrName>style.visibility</p:attrName>
                                        </p:attrNameLst>
                                      </p:cBhvr>
                                      <p:to>
                                        <p:strVal val="visible"/>
                                      </p:to>
                                    </p:set>
                                    <p:animEffect transition="in" filter="wipe(left)">
                                      <p:cBhvr>
                                        <p:cTn id="161" dur="500"/>
                                        <p:tgtEl>
                                          <p:spTgt spid="33"/>
                                        </p:tgtEl>
                                      </p:cBhvr>
                                    </p:animEffect>
                                  </p:childTnLst>
                                </p:cTn>
                              </p:par>
                            </p:childTnLst>
                          </p:cTn>
                        </p:par>
                      </p:childTnLst>
                    </p:cTn>
                  </p:par>
                  <p:par>
                    <p:cTn id="162" fill="hold" nodeType="clickPar">
                      <p:stCondLst>
                        <p:cond delay="indefinite"/>
                        <p:cond evt="onBegin" delay="0">
                          <p:tn val="161"/>
                        </p:cond>
                      </p:stCondLst>
                      <p:childTnLst>
                        <p:par>
                          <p:cTn id="163" fill="hold">
                            <p:stCondLst>
                              <p:cond delay="0"/>
                            </p:stCondLst>
                            <p:childTnLst>
                              <p:par>
                                <p:cTn id="164" presetID="22" presetClass="entr" presetSubtype="8" fill="hold" grpId="0" nodeType="clickEffect">
                                  <p:stCondLst>
                                    <p:cond delay="0"/>
                                  </p:stCondLst>
                                  <p:childTnLst>
                                    <p:set>
                                      <p:cBhvr>
                                        <p:cTn id="165" dur="1" fill="hold">
                                          <p:stCondLst>
                                            <p:cond delay="0"/>
                                          </p:stCondLst>
                                        </p:cTn>
                                        <p:tgtEl>
                                          <p:spTgt spid="34"/>
                                        </p:tgtEl>
                                        <p:attrNameLst>
                                          <p:attrName>style.visibility</p:attrName>
                                        </p:attrNameLst>
                                      </p:cBhvr>
                                      <p:to>
                                        <p:strVal val="visible"/>
                                      </p:to>
                                    </p:set>
                                    <p:animEffect transition="in" filter="wipe(left)">
                                      <p:cBhvr>
                                        <p:cTn id="166" dur="500"/>
                                        <p:tgtEl>
                                          <p:spTgt spid="34"/>
                                        </p:tgtEl>
                                      </p:cBhvr>
                                    </p:animEffect>
                                  </p:childTnLst>
                                </p:cTn>
                              </p:par>
                            </p:childTnLst>
                          </p:cTn>
                        </p:par>
                      </p:childTnLst>
                    </p:cTn>
                  </p:par>
                  <p:par>
                    <p:cTn id="167" fill="hold" nodeType="clickPar">
                      <p:stCondLst>
                        <p:cond delay="indefinite"/>
                        <p:cond evt="onBegin" delay="0">
                          <p:tn val="166"/>
                        </p:cond>
                      </p:stCondLst>
                      <p:childTnLst>
                        <p:par>
                          <p:cTn id="168" fill="hold">
                            <p:stCondLst>
                              <p:cond delay="0"/>
                            </p:stCondLst>
                            <p:childTnLst>
                              <p:par>
                                <p:cTn id="169" presetID="22" presetClass="entr" presetSubtype="8" fill="hold" grpId="0" nodeType="clickEffect">
                                  <p:stCondLst>
                                    <p:cond delay="0"/>
                                  </p:stCondLst>
                                  <p:childTnLst>
                                    <p:set>
                                      <p:cBhvr>
                                        <p:cTn id="170" dur="1" fill="hold">
                                          <p:stCondLst>
                                            <p:cond delay="0"/>
                                          </p:stCondLst>
                                        </p:cTn>
                                        <p:tgtEl>
                                          <p:spTgt spid="35"/>
                                        </p:tgtEl>
                                        <p:attrNameLst>
                                          <p:attrName>style.visibility</p:attrName>
                                        </p:attrNameLst>
                                      </p:cBhvr>
                                      <p:to>
                                        <p:strVal val="visible"/>
                                      </p:to>
                                    </p:set>
                                    <p:animEffect transition="in" filter="wipe(left)">
                                      <p:cBhvr>
                                        <p:cTn id="171" dur="500"/>
                                        <p:tgtEl>
                                          <p:spTgt spid="35"/>
                                        </p:tgtEl>
                                      </p:cBhvr>
                                    </p:animEffect>
                                  </p:childTnLst>
                                </p:cTn>
                              </p:par>
                            </p:childTnLst>
                          </p:cTn>
                        </p:par>
                      </p:childTnLst>
                    </p:cTn>
                  </p:par>
                  <p:par>
                    <p:cTn id="172" fill="hold" nodeType="clickPar">
                      <p:stCondLst>
                        <p:cond delay="indefinite"/>
                        <p:cond evt="onBegin" delay="0">
                          <p:tn val="171"/>
                        </p:cond>
                      </p:stCondLst>
                      <p:childTnLst>
                        <p:par>
                          <p:cTn id="173" fill="hold">
                            <p:stCondLst>
                              <p:cond delay="0"/>
                            </p:stCondLst>
                            <p:childTnLst>
                              <p:par>
                                <p:cTn id="174" presetID="22" presetClass="entr" presetSubtype="8" fill="hold" grpId="0" nodeType="clickEffect">
                                  <p:stCondLst>
                                    <p:cond delay="0"/>
                                  </p:stCondLst>
                                  <p:childTnLst>
                                    <p:set>
                                      <p:cBhvr>
                                        <p:cTn id="175" dur="1" fill="hold">
                                          <p:stCondLst>
                                            <p:cond delay="0"/>
                                          </p:stCondLst>
                                        </p:cTn>
                                        <p:tgtEl>
                                          <p:spTgt spid="36"/>
                                        </p:tgtEl>
                                        <p:attrNameLst>
                                          <p:attrName>style.visibility</p:attrName>
                                        </p:attrNameLst>
                                      </p:cBhvr>
                                      <p:to>
                                        <p:strVal val="visible"/>
                                      </p:to>
                                    </p:set>
                                    <p:animEffect transition="in" filter="wipe(left)">
                                      <p:cBhvr>
                                        <p:cTn id="176" dur="500"/>
                                        <p:tgtEl>
                                          <p:spTgt spid="36"/>
                                        </p:tgtEl>
                                      </p:cBhvr>
                                    </p:animEffect>
                                  </p:childTnLst>
                                </p:cTn>
                              </p:par>
                            </p:childTnLst>
                          </p:cTn>
                        </p:par>
                      </p:childTnLst>
                    </p:cTn>
                  </p:par>
                  <p:par>
                    <p:cTn id="177" fill="hold" nodeType="clickPar">
                      <p:stCondLst>
                        <p:cond delay="indefinite"/>
                        <p:cond evt="onBegin" delay="0">
                          <p:tn val="176"/>
                        </p:cond>
                      </p:stCondLst>
                      <p:childTnLst>
                        <p:par>
                          <p:cTn id="178" fill="hold">
                            <p:stCondLst>
                              <p:cond delay="0"/>
                            </p:stCondLst>
                            <p:childTnLst>
                              <p:par>
                                <p:cTn id="179" presetID="16" presetClass="entr" presetSubtype="21" fill="hold" grpId="0" nodeType="clickEffect">
                                  <p:stCondLst>
                                    <p:cond delay="0"/>
                                  </p:stCondLst>
                                  <p:childTnLst>
                                    <p:set>
                                      <p:cBhvr>
                                        <p:cTn id="180" dur="1" fill="hold">
                                          <p:stCondLst>
                                            <p:cond delay="0"/>
                                          </p:stCondLst>
                                        </p:cTn>
                                        <p:tgtEl>
                                          <p:spTgt spid="37"/>
                                        </p:tgtEl>
                                        <p:attrNameLst>
                                          <p:attrName>style.visibility</p:attrName>
                                        </p:attrNameLst>
                                      </p:cBhvr>
                                      <p:to>
                                        <p:strVal val="visible"/>
                                      </p:to>
                                    </p:set>
                                    <p:animEffect transition="in" filter="barn(inVertical)">
                                      <p:cBhvr>
                                        <p:cTn id="181" dur="500"/>
                                        <p:tgtEl>
                                          <p:spTgt spid="37"/>
                                        </p:tgtEl>
                                      </p:cBhvr>
                                    </p:animEffect>
                                  </p:childTnLst>
                                </p:cTn>
                              </p:par>
                            </p:childTnLst>
                          </p:cTn>
                        </p:par>
                      </p:childTnLst>
                    </p:cTn>
                  </p:par>
                  <p:par>
                    <p:cTn id="182" fill="hold" nodeType="clickPar">
                      <p:stCondLst>
                        <p:cond delay="indefinite"/>
                        <p:cond evt="onBegin" delay="0">
                          <p:tn val="181"/>
                        </p:cond>
                      </p:stCondLst>
                      <p:childTnLst>
                        <p:par>
                          <p:cTn id="183" fill="hold">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40"/>
                                        </p:tgtEl>
                                        <p:attrNameLst>
                                          <p:attrName>style.visibility</p:attrName>
                                        </p:attrNameLst>
                                      </p:cBhvr>
                                      <p:to>
                                        <p:strVal val="visible"/>
                                      </p:to>
                                    </p:set>
                                    <p:animEffect transition="in" filter="wipe(left)">
                                      <p:cBhvr>
                                        <p:cTn id="186" dur="500"/>
                                        <p:tgtEl>
                                          <p:spTgt spid="40"/>
                                        </p:tgtEl>
                                      </p:cBhvr>
                                    </p:animEffect>
                                  </p:childTnLst>
                                </p:cTn>
                              </p:par>
                            </p:childTnLst>
                          </p:cTn>
                        </p:par>
                      </p:childTnLst>
                    </p:cTn>
                  </p:par>
                  <p:par>
                    <p:cTn id="187" fill="hold" nodeType="clickPar">
                      <p:stCondLst>
                        <p:cond delay="indefinite"/>
                        <p:cond evt="onBegin" delay="0">
                          <p:tn val="186"/>
                        </p:cond>
                      </p:stCondLst>
                      <p:childTnLst>
                        <p:par>
                          <p:cTn id="188" fill="hold">
                            <p:stCondLst>
                              <p:cond delay="0"/>
                            </p:stCondLst>
                            <p:childTnLst>
                              <p:par>
                                <p:cTn id="189" presetID="22" presetClass="entr" presetSubtype="8" fill="hold" nodeType="clickEffect">
                                  <p:stCondLst>
                                    <p:cond delay="0"/>
                                  </p:stCondLst>
                                  <p:childTnLst>
                                    <p:set>
                                      <p:cBhvr>
                                        <p:cTn id="190" dur="1" fill="hold">
                                          <p:stCondLst>
                                            <p:cond delay="0"/>
                                          </p:stCondLst>
                                        </p:cTn>
                                        <p:tgtEl>
                                          <p:spTgt spid="41"/>
                                        </p:tgtEl>
                                        <p:attrNameLst>
                                          <p:attrName>style.visibility</p:attrName>
                                        </p:attrNameLst>
                                      </p:cBhvr>
                                      <p:to>
                                        <p:strVal val="visible"/>
                                      </p:to>
                                    </p:set>
                                    <p:animEffect transition="in" filter="wipe(left)">
                                      <p:cBhvr>
                                        <p:cTn id="191" dur="500"/>
                                        <p:tgtEl>
                                          <p:spTgt spid="41"/>
                                        </p:tgtEl>
                                      </p:cBhvr>
                                    </p:animEffect>
                                  </p:childTnLst>
                                </p:cTn>
                              </p:par>
                            </p:childTnLst>
                          </p:cTn>
                        </p:par>
                      </p:childTnLst>
                    </p:cTn>
                  </p:par>
                  <p:par>
                    <p:cTn id="192" fill="hold" nodeType="clickPar">
                      <p:stCondLst>
                        <p:cond delay="indefinite"/>
                        <p:cond evt="onBegin" delay="0">
                          <p:tn val="191"/>
                        </p:cond>
                      </p:stCondLst>
                      <p:childTnLst>
                        <p:par>
                          <p:cTn id="193" fill="hold">
                            <p:stCondLst>
                              <p:cond delay="0"/>
                            </p:stCondLst>
                            <p:childTnLst>
                              <p:par>
                                <p:cTn id="194" presetID="22" presetClass="entr" presetSubtype="8" fill="hold" grpId="0" nodeType="clickEffect">
                                  <p:stCondLst>
                                    <p:cond delay="0"/>
                                  </p:stCondLst>
                                  <p:childTnLst>
                                    <p:set>
                                      <p:cBhvr>
                                        <p:cTn id="195" dur="1" fill="hold">
                                          <p:stCondLst>
                                            <p:cond delay="0"/>
                                          </p:stCondLst>
                                        </p:cTn>
                                        <p:tgtEl>
                                          <p:spTgt spid="43"/>
                                        </p:tgtEl>
                                        <p:attrNameLst>
                                          <p:attrName>style.visibility</p:attrName>
                                        </p:attrNameLst>
                                      </p:cBhvr>
                                      <p:to>
                                        <p:strVal val="visible"/>
                                      </p:to>
                                    </p:set>
                                    <p:animEffect transition="in" filter="wipe(left)">
                                      <p:cBhvr>
                                        <p:cTn id="196" dur="500"/>
                                        <p:tgtEl>
                                          <p:spTgt spid="43"/>
                                        </p:tgtEl>
                                      </p:cBhvr>
                                    </p:animEffect>
                                  </p:childTnLst>
                                </p:cTn>
                              </p:par>
                            </p:childTnLst>
                          </p:cTn>
                        </p:par>
                      </p:childTnLst>
                    </p:cTn>
                  </p:par>
                  <p:par>
                    <p:cTn id="197" fill="hold" nodeType="clickPar">
                      <p:stCondLst>
                        <p:cond delay="indefinite"/>
                        <p:cond evt="onBegin" delay="0">
                          <p:tn val="196"/>
                        </p:cond>
                      </p:stCondLst>
                      <p:childTnLst>
                        <p:par>
                          <p:cTn id="198" fill="hold">
                            <p:stCondLst>
                              <p:cond delay="0"/>
                            </p:stCondLst>
                            <p:childTnLst>
                              <p:par>
                                <p:cTn id="199" presetID="22" presetClass="entr" presetSubtype="8" fill="hold" nodeType="clickEffect">
                                  <p:stCondLst>
                                    <p:cond delay="0"/>
                                  </p:stCondLst>
                                  <p:childTnLst>
                                    <p:set>
                                      <p:cBhvr>
                                        <p:cTn id="200" dur="1" fill="hold">
                                          <p:stCondLst>
                                            <p:cond delay="0"/>
                                          </p:stCondLst>
                                        </p:cTn>
                                        <p:tgtEl>
                                          <p:spTgt spid="44"/>
                                        </p:tgtEl>
                                        <p:attrNameLst>
                                          <p:attrName>style.visibility</p:attrName>
                                        </p:attrNameLst>
                                      </p:cBhvr>
                                      <p:to>
                                        <p:strVal val="visible"/>
                                      </p:to>
                                    </p:set>
                                    <p:animEffect transition="in" filter="wipe(left)">
                                      <p:cBhvr>
                                        <p:cTn id="201" dur="500"/>
                                        <p:tgtEl>
                                          <p:spTgt spid="44"/>
                                        </p:tgtEl>
                                      </p:cBhvr>
                                    </p:animEffect>
                                  </p:childTnLst>
                                </p:cTn>
                              </p:par>
                            </p:childTnLst>
                          </p:cTn>
                        </p:par>
                      </p:childTnLst>
                    </p:cTn>
                  </p:par>
                  <p:par>
                    <p:cTn id="202" fill="hold" nodeType="clickPar">
                      <p:stCondLst>
                        <p:cond delay="indefinite"/>
                        <p:cond evt="onBegin" delay="0">
                          <p:tn val="201"/>
                        </p:cond>
                      </p:stCondLst>
                      <p:childTnLst>
                        <p:par>
                          <p:cTn id="203" fill="hold">
                            <p:stCondLst>
                              <p:cond delay="0"/>
                            </p:stCondLst>
                            <p:childTnLst>
                              <p:par>
                                <p:cTn id="204" presetID="22" presetClass="entr" presetSubtype="8" fill="hold" grpId="0" nodeType="clickEffect">
                                  <p:stCondLst>
                                    <p:cond delay="0"/>
                                  </p:stCondLst>
                                  <p:childTnLst>
                                    <p:set>
                                      <p:cBhvr>
                                        <p:cTn id="205" dur="1" fill="hold">
                                          <p:stCondLst>
                                            <p:cond delay="0"/>
                                          </p:stCondLst>
                                        </p:cTn>
                                        <p:tgtEl>
                                          <p:spTgt spid="46"/>
                                        </p:tgtEl>
                                        <p:attrNameLst>
                                          <p:attrName>style.visibility</p:attrName>
                                        </p:attrNameLst>
                                      </p:cBhvr>
                                      <p:to>
                                        <p:strVal val="visible"/>
                                      </p:to>
                                    </p:set>
                                    <p:animEffect transition="in" filter="wipe(left)">
                                      <p:cBhvr>
                                        <p:cTn id="206" dur="500"/>
                                        <p:tgtEl>
                                          <p:spTgt spid="46"/>
                                        </p:tgtEl>
                                      </p:cBhvr>
                                    </p:animEffect>
                                  </p:childTnLst>
                                </p:cTn>
                              </p:par>
                            </p:childTnLst>
                          </p:cTn>
                        </p:par>
                      </p:childTnLst>
                    </p:cTn>
                  </p:par>
                  <p:par>
                    <p:cTn id="207" fill="hold" nodeType="clickPar">
                      <p:stCondLst>
                        <p:cond delay="indefinite"/>
                        <p:cond evt="onBegin" delay="0">
                          <p:tn val="206"/>
                        </p:cond>
                      </p:stCondLst>
                      <p:childTnLst>
                        <p:par>
                          <p:cTn id="208" fill="hold">
                            <p:stCondLst>
                              <p:cond delay="0"/>
                            </p:stCondLst>
                            <p:childTnLst>
                              <p:par>
                                <p:cTn id="209" presetID="22" presetClass="entr" presetSubtype="8" fill="hold" nodeType="clickEffect">
                                  <p:stCondLst>
                                    <p:cond delay="0"/>
                                  </p:stCondLst>
                                  <p:childTnLst>
                                    <p:set>
                                      <p:cBhvr>
                                        <p:cTn id="210" dur="1" fill="hold">
                                          <p:stCondLst>
                                            <p:cond delay="0"/>
                                          </p:stCondLst>
                                        </p:cTn>
                                        <p:tgtEl>
                                          <p:spTgt spid="47"/>
                                        </p:tgtEl>
                                        <p:attrNameLst>
                                          <p:attrName>style.visibility</p:attrName>
                                        </p:attrNameLst>
                                      </p:cBhvr>
                                      <p:to>
                                        <p:strVal val="visible"/>
                                      </p:to>
                                    </p:set>
                                    <p:animEffect transition="in" filter="wipe(left)">
                                      <p:cBhvr>
                                        <p:cTn id="211" dur="500"/>
                                        <p:tgtEl>
                                          <p:spTgt spid="47"/>
                                        </p:tgtEl>
                                      </p:cBhvr>
                                    </p:animEffect>
                                  </p:childTnLst>
                                </p:cTn>
                              </p:par>
                            </p:childTnLst>
                          </p:cTn>
                        </p:par>
                      </p:childTnLst>
                    </p:cTn>
                  </p:par>
                  <p:par>
                    <p:cTn id="212" fill="hold" nodeType="clickPar">
                      <p:stCondLst>
                        <p:cond delay="indefinite"/>
                        <p:cond evt="onBegin" delay="0">
                          <p:tn val="211"/>
                        </p:cond>
                      </p:stCondLst>
                      <p:childTnLst>
                        <p:par>
                          <p:cTn id="213" fill="hold">
                            <p:stCondLst>
                              <p:cond delay="0"/>
                            </p:stCondLst>
                            <p:childTnLst>
                              <p:par>
                                <p:cTn id="214" presetID="22" presetClass="entr" presetSubtype="8" fill="hold" grpId="0" nodeType="clickEffect">
                                  <p:stCondLst>
                                    <p:cond delay="0"/>
                                  </p:stCondLst>
                                  <p:childTnLst>
                                    <p:set>
                                      <p:cBhvr>
                                        <p:cTn id="215" dur="1" fill="hold">
                                          <p:stCondLst>
                                            <p:cond delay="0"/>
                                          </p:stCondLst>
                                        </p:cTn>
                                        <p:tgtEl>
                                          <p:spTgt spid="49"/>
                                        </p:tgtEl>
                                        <p:attrNameLst>
                                          <p:attrName>style.visibility</p:attrName>
                                        </p:attrNameLst>
                                      </p:cBhvr>
                                      <p:to>
                                        <p:strVal val="visible"/>
                                      </p:to>
                                    </p:set>
                                    <p:animEffect transition="in" filter="wipe(left)">
                                      <p:cBhvr>
                                        <p:cTn id="216" dur="500"/>
                                        <p:tgtEl>
                                          <p:spTgt spid="49"/>
                                        </p:tgtEl>
                                      </p:cBhvr>
                                    </p:animEffect>
                                  </p:childTnLst>
                                </p:cTn>
                              </p:par>
                            </p:childTnLst>
                          </p:cTn>
                        </p:par>
                      </p:childTnLst>
                    </p:cTn>
                  </p:par>
                  <p:par>
                    <p:cTn id="217" fill="hold" nodeType="clickPar">
                      <p:stCondLst>
                        <p:cond delay="indefinite"/>
                        <p:cond evt="onBegin" delay="0">
                          <p:tn val="216"/>
                        </p:cond>
                      </p:stCondLst>
                      <p:childTnLst>
                        <p:par>
                          <p:cTn id="218" fill="hold">
                            <p:stCondLst>
                              <p:cond delay="0"/>
                            </p:stCondLst>
                            <p:childTnLst>
                              <p:par>
                                <p:cTn id="219" presetID="22" presetClass="entr" presetSubtype="8" fill="hold" grpId="0" nodeType="clickEffect">
                                  <p:stCondLst>
                                    <p:cond delay="0"/>
                                  </p:stCondLst>
                                  <p:childTnLst>
                                    <p:set>
                                      <p:cBhvr>
                                        <p:cTn id="220" dur="1" fill="hold">
                                          <p:stCondLst>
                                            <p:cond delay="0"/>
                                          </p:stCondLst>
                                        </p:cTn>
                                        <p:tgtEl>
                                          <p:spTgt spid="50"/>
                                        </p:tgtEl>
                                        <p:attrNameLst>
                                          <p:attrName>style.visibility</p:attrName>
                                        </p:attrNameLst>
                                      </p:cBhvr>
                                      <p:to>
                                        <p:strVal val="visible"/>
                                      </p:to>
                                    </p:set>
                                    <p:animEffect transition="in" filter="wipe(left)">
                                      <p:cBhvr>
                                        <p:cTn id="22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0" grpId="0"/>
      <p:bldP spid="13" grpId="0"/>
      <p:bldP spid="15" grpId="0"/>
      <p:bldP spid="18" grpId="0"/>
      <p:bldP spid="22" grpId="0"/>
      <p:bldP spid="25" grpId="0"/>
      <p:bldP spid="26" grpId="0"/>
      <p:bldP spid="30" grpId="0"/>
      <p:bldP spid="33" grpId="0"/>
      <p:bldP spid="35" grpId="0"/>
      <p:bldP spid="37" grpId="0"/>
      <p:bldP spid="21" grpId="0"/>
      <p:bldP spid="29" grpId="0"/>
      <p:bldP spid="34" grpId="0"/>
      <p:bldP spid="36" grpId="0"/>
      <p:bldP spid="40" grpId="0"/>
      <p:bldP spid="43" grpId="0"/>
      <p:bldP spid="46" grpId="0"/>
      <p:bldP spid="49" grpId="0"/>
      <p:bldP spid="50"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414714" y="1481123"/>
            <a:ext cx="10856873" cy="2861310"/>
          </a:xfrm>
          <a:prstGeom prst="rect">
            <a:avLst/>
          </a:prstGeom>
          <a:noFill/>
        </p:spPr>
        <p:txBody>
          <a:bodyPr wrap="square" rtlCol="0" anchor="t">
            <a:spAutoFit/>
          </a:bodyPr>
          <a:lstStyle/>
          <a:p>
            <a:pPr fontAlgn="auto">
              <a:lnSpc>
                <a:spcPct val="150000"/>
              </a:lnSpc>
            </a:pPr>
            <a:r>
              <a:rPr lang="zh-CN" altLang="en-US" sz="2000" smtClean="0">
                <a:solidFill>
                  <a:srgbClr val="C00000"/>
                </a:solidFill>
                <a:latin typeface="微软雅黑" panose="020b0503020204020204" charset="-122"/>
                <a:ea typeface="微软雅黑" panose="020b0503020204020204" charset="-122"/>
                <a:cs typeface="微软雅黑" panose="020b0503020204020204" charset="-122"/>
              </a:rPr>
              <a:t>二、考情分析</a:t>
            </a:r>
            <a:endParaRPr lang="en-US" altLang="zh-CN" sz="2000" smtClean="0">
              <a:solidFill>
                <a:srgbClr val="C00000"/>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质量与密度》是中考必考内容。在各地区中考试卷中，由于试卷结构的不同，题量和分值也存在差异，一般情况下本单元所占分值在2-6分之间，题目数量也在1-2题之间。从考题出现的概率看，主要有：质量的概念与估测、密度的简单计算、物质密度的测量等。在这里还应特别提醒的是物体的质量是物体的一种属性，物体的密度是物体的一种性质，物体的密度与物体的温度和状态有关，是可能会变的。</a:t>
            </a:r>
            <a:endParaRPr lang="zh-CN" altLang="en-US" sz="2000" smtClean="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A9D3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35" name="任意多边形: 形状 34" title=""/>
          <p:cNvSpPr/>
          <p:nvPr/>
        </p:nvSpPr>
        <p:spPr>
          <a:xfrm>
            <a:off x="630528" y="1048373"/>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8" name="文本框 27" title=""/>
          <p:cNvSpPr txBox="1"/>
          <p:nvPr/>
        </p:nvSpPr>
        <p:spPr>
          <a:xfrm>
            <a:off x="630320" y="2525518"/>
            <a:ext cx="6155531" cy="2031325"/>
          </a:xfrm>
          <a:prstGeom prst="rect">
            <a:avLst/>
          </a:prstGeom>
          <a:noFill/>
        </p:spPr>
        <p:txBody>
          <a:bodyPr wrap="none" lIns="0" tIns="0" rIns="0" bIns="0" rtlCol="0">
            <a:noAutofit/>
          </a:bodyPr>
          <a:lstStyle/>
          <a:p>
            <a:pPr lvl="0" algn="l">
              <a:lnSpc>
                <a:spcPct val="110000"/>
              </a:lnSpc>
              <a:buClrTx/>
              <a:buSzTx/>
              <a:buFontTx/>
            </a:pPr>
            <a:r>
              <a:rPr lang="zh-CN" altLang="en-US" sz="6000">
                <a:solidFill>
                  <a:schemeClr val="tx1">
                    <a:lumMod val="75000"/>
                    <a:lumOff val="25000"/>
                  </a:schemeClr>
                </a:solidFill>
                <a:latin typeface="思源黑体 CN (标题)" charset="0"/>
                <a:ea typeface="思源黑体 CN (标题)" charset="0"/>
                <a:cs typeface="思源黑体 CN (标题)" charset="0"/>
                <a:sym typeface="+mn-ea"/>
              </a:rPr>
              <a:t>感谢观看</a:t>
            </a:r>
            <a:endParaRPr lang="zh-CN" altLang="en-US" sz="6000">
              <a:solidFill>
                <a:schemeClr val="tx1">
                  <a:lumMod val="75000"/>
                  <a:lumOff val="25000"/>
                </a:schemeClr>
              </a:solidFill>
              <a:latin typeface="思源黑体 CN (标题)" charset="0"/>
              <a:ea typeface="思源黑体 CN (标题)" charset="0"/>
              <a:cs typeface="思源黑体 CN (标题)" charset="0"/>
              <a:sym typeface="+mn-ea"/>
            </a:endParaRPr>
          </a:p>
          <a:p>
            <a:pPr lvl="0" algn="l">
              <a:lnSpc>
                <a:spcPct val="110000"/>
              </a:lnSpc>
              <a:buClrTx/>
              <a:buSzTx/>
              <a:buFontTx/>
            </a:pPr>
            <a:r>
              <a:rPr lang="zh-CN" altLang="en-US" sz="6000">
                <a:solidFill>
                  <a:schemeClr val="tx1">
                    <a:lumMod val="75000"/>
                    <a:lumOff val="25000"/>
                  </a:schemeClr>
                </a:solidFill>
                <a:latin typeface="思源黑体 CN (标题)" charset="0"/>
                <a:ea typeface="+mj-ea"/>
                <a:cs typeface="思源黑体 CN (标题)" charset="0"/>
                <a:sym typeface="+mn-ea"/>
              </a:rPr>
              <a:t>THANK YOU</a:t>
            </a:r>
            <a:endParaRPr lang="zh-CN" altLang="en-US" sz="6000">
              <a:solidFill>
                <a:schemeClr val="tx1">
                  <a:lumMod val="75000"/>
                  <a:lumOff val="25000"/>
                </a:schemeClr>
              </a:solidFill>
              <a:latin typeface="思源黑体 CN (标题)" charset="0"/>
              <a:ea typeface="+mj-ea"/>
              <a:cs typeface="思源黑体 CN (标题)" charset="0"/>
              <a:sym typeface="+mn-ea"/>
            </a:endParaRPr>
          </a:p>
        </p:txBody>
      </p:sp>
      <p:sp>
        <p:nvSpPr>
          <p:cNvPr id="3" name="椭圆 2"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pic>
        <p:nvPicPr>
          <p:cNvPr id="2" name="图片 1" title=""/>
          <p:cNvPicPr>
            <a:picLocks noChangeAspect="1"/>
          </p:cNvPicPr>
          <p:nvPr/>
        </p:nvPicPr>
        <p:blipFill>
          <a:blip r:embed="rId3"/>
          <a:stretch>
            <a:fillRect/>
          </a:stretch>
        </p:blipFill>
        <p:spPr>
          <a:xfrm>
            <a:off x="8121650" y="1333500"/>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5" grpId="0" animBg="1"/>
      <p:bldP spid="55" grpId="0" animBg="1"/>
      <p:bldP spid="59" grpId="0" animBg="1"/>
      <p:bldP spid="60" grpId="1" animBg="1"/>
      <p:bldP spid="63" grpId="0" animBg="1"/>
      <p:bldP spid="3"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242820" cy="733425"/>
          </a:xfrm>
          <a:prstGeom prst="rect">
            <a:avLst/>
          </a:prstGeom>
          <a:noFill/>
        </p:spPr>
        <p:txBody>
          <a:bodyPr wrap="none" lIns="0" tIns="0" rIns="0" bIns="0"/>
          <a:lstStyle/>
          <a:p>
            <a:pPr>
              <a:lnSpc>
                <a:spcPct val="110000"/>
              </a:lnSpc>
            </a:pPr>
            <a:r>
              <a:rPr lang="zh-CN" altLang="en-US" sz="4000">
                <a:solidFill>
                  <a:schemeClr val="accent2">
                    <a:lumMod val="75000"/>
                  </a:schemeClr>
                </a:solidFill>
                <a:latin typeface="微软雅黑" panose="020b0503020204020204" charset="-122"/>
                <a:ea typeface="微软雅黑" panose="020b0503020204020204" charset="-122"/>
              </a:rPr>
              <a:t>知识建构</a:t>
            </a:r>
            <a:endParaRPr lang="zh-CN" altLang="en-US" sz="4000">
              <a:solidFill>
                <a:schemeClr val="accent2">
                  <a:lumMod val="75000"/>
                </a:schemeClr>
              </a:solidFill>
              <a:latin typeface="微软雅黑" panose="020b0503020204020204" charset="-122"/>
              <a:ea typeface="微软雅黑" panose="020b0503020204020204" charset="-122"/>
            </a:endParaRPr>
          </a:p>
        </p:txBody>
      </p:sp>
      <p:pic>
        <p:nvPicPr>
          <p:cNvPr id="4" name="图片 1" title=""/>
          <p:cNvPicPr>
            <a:picLocks noChangeAspect="1"/>
          </p:cNvPicPr>
          <p:nvPr/>
        </p:nvPicPr>
        <p:blipFill>
          <a:blip r:embed="rId3"/>
          <a:stretch>
            <a:fillRect/>
          </a:stretch>
        </p:blipFill>
        <p:spPr>
          <a:xfrm>
            <a:off x="292735" y="1537970"/>
            <a:ext cx="11081385" cy="448500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01</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质量</a:t>
              </a:r>
              <a:endParaRPr lang="zh-CN"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一、质量</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922020"/>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1.质量的概念：</a:t>
            </a:r>
            <a:r>
              <a:rPr lang="zh-CN" altLang="en-US">
                <a:latin typeface="微软雅黑" panose="020b0503020204020204" charset="-122"/>
                <a:ea typeface="微软雅黑" panose="020b0503020204020204" charset="-122"/>
                <a:cs typeface="微软雅黑" panose="020b0503020204020204" charset="-122"/>
              </a:rPr>
              <a:t>自然界中的一切物体都是由</a:t>
            </a:r>
            <a:r>
              <a:rPr lang="zh-CN" altLang="en-US">
                <a:highlight>
                  <a:srgbClr val="FFFF00"/>
                </a:highlight>
                <a:latin typeface="微软雅黑" panose="020b0503020204020204" charset="-122"/>
                <a:ea typeface="微软雅黑" panose="020b0503020204020204" charset="-122"/>
                <a:cs typeface="微软雅黑" panose="020b0503020204020204" charset="-122"/>
              </a:rPr>
              <a:t>物质</a:t>
            </a:r>
            <a:r>
              <a:rPr lang="zh-CN" altLang="en-US">
                <a:latin typeface="微软雅黑" panose="020b0503020204020204" charset="-122"/>
                <a:ea typeface="微软雅黑" panose="020b0503020204020204" charset="-122"/>
                <a:cs typeface="微软雅黑" panose="020b0503020204020204" charset="-122"/>
              </a:rPr>
              <a:t>组成的，组成物体的物质有多有少。比如，铁锤和铁钉都是由铁这种物质组成的，但所含物质的多少不同。</a:t>
            </a:r>
            <a:r>
              <a:rPr lang="zh-CN" altLang="en-US">
                <a:highlight>
                  <a:srgbClr val="FFFF00"/>
                </a:highlight>
                <a:latin typeface="微软雅黑" panose="020b0503020204020204" charset="-122"/>
                <a:ea typeface="微软雅黑" panose="020b0503020204020204" charset="-122"/>
                <a:cs typeface="微软雅黑" panose="020b0503020204020204" charset="-122"/>
              </a:rPr>
              <a:t>物体所含物质的多少叫质量</a:t>
            </a:r>
            <a:r>
              <a:rPr lang="zh-CN" altLang="en-US">
                <a:latin typeface="微软雅黑" panose="020b0503020204020204" charset="-122"/>
                <a:ea typeface="微软雅黑" panose="020b0503020204020204" charset="-122"/>
                <a:cs typeface="微软雅黑" panose="020b0503020204020204" charset="-122"/>
              </a:rPr>
              <a:t>，通常用字母</a:t>
            </a:r>
            <a:r>
              <a:rPr lang="zh-CN" altLang="en-US">
                <a:highlight>
                  <a:srgbClr val="FFFF00"/>
                </a:highlight>
                <a:latin typeface="微软雅黑" panose="020b0503020204020204" charset="-122"/>
                <a:ea typeface="微软雅黑" panose="020b0503020204020204" charset="-122"/>
                <a:cs typeface="微软雅黑" panose="020b0503020204020204" charset="-122"/>
              </a:rPr>
              <a:t>m</a:t>
            </a:r>
            <a:r>
              <a:rPr lang="zh-CN" altLang="en-US">
                <a:latin typeface="微软雅黑" panose="020b0503020204020204" charset="-122"/>
                <a:ea typeface="微软雅黑" panose="020b0503020204020204" charset="-122"/>
                <a:cs typeface="微软雅黑" panose="020b0503020204020204" charset="-122"/>
              </a:rPr>
              <a:t>表示。</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3"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2207" y="2433807"/>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title=""/>
          <p:cNvSpPr/>
          <p:nvPr/>
        </p:nvSpPr>
        <p:spPr>
          <a:xfrm>
            <a:off x="292735" y="2907665"/>
            <a:ext cx="11716385" cy="2584450"/>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en-US" b="1" kern="100">
                <a:latin typeface="Times New Roman" panose="02020603050405020304" pitchFamily="18" charset="0"/>
                <a:ea typeface="华文楷体" panose="02010600040101010101" pitchFamily="2" charset="-122"/>
                <a:cs typeface="华文楷体" panose="02010600040101010101" pitchFamily="2" charset="-122"/>
              </a:rPr>
              <a:t>“物体”与“物质”的比较</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（1）物体是指具有一定形状、占据一定空间、有体积和质量的实物，比如高山、书桌、课本、太阳，这些都是物体。</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（2）物质是指组成物体的材料，例如铁、水、木头等。</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（3）一个物体可以由一种物质组成，例如铁钉；一个物体也可以由多种物质组成，例如斧头由木头和铁组成。同种物质可以组成不同物体，如用铁可以做成铁轨、铁管等不同的物体。</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一、质量</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1753235"/>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2.质量的单位</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（1）单位：在国际单位制中，质量的单位是</a:t>
            </a:r>
            <a:r>
              <a:rPr lang="zh-CN" altLang="en-US">
                <a:highlight>
                  <a:srgbClr val="FFFF00"/>
                </a:highlight>
                <a:latin typeface="微软雅黑" panose="020b0503020204020204" charset="-122"/>
                <a:ea typeface="微软雅黑" panose="020b0503020204020204" charset="-122"/>
                <a:cs typeface="微软雅黑" panose="020b0503020204020204" charset="-122"/>
              </a:rPr>
              <a:t>千克</a:t>
            </a:r>
            <a:r>
              <a:rPr lang="zh-CN" altLang="en-US">
                <a:latin typeface="微软雅黑" panose="020b0503020204020204" charset="-122"/>
                <a:ea typeface="微软雅黑" panose="020b0503020204020204" charset="-122"/>
                <a:cs typeface="微软雅黑" panose="020b0503020204020204" charset="-122"/>
              </a:rPr>
              <a:t>，符号是</a:t>
            </a:r>
            <a:r>
              <a:rPr lang="zh-CN" altLang="en-US">
                <a:highlight>
                  <a:srgbClr val="FFFF00"/>
                </a:highlight>
                <a:latin typeface="微软雅黑" panose="020b0503020204020204" charset="-122"/>
                <a:ea typeface="微软雅黑" panose="020b0503020204020204" charset="-122"/>
                <a:cs typeface="微软雅黑" panose="020b0503020204020204" charset="-122"/>
              </a:rPr>
              <a:t>kg</a:t>
            </a:r>
            <a:r>
              <a:rPr lang="zh-CN" altLang="en-US">
                <a:latin typeface="微软雅黑" panose="020b0503020204020204" charset="-122"/>
                <a:ea typeface="微软雅黑" panose="020b0503020204020204" charset="-122"/>
                <a:cs typeface="微软雅黑" panose="020b0503020204020204" charset="-122"/>
              </a:rPr>
              <a:t>。质量常用单位还有吨（t）、克（g）、毫克（mg）。</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（2）质量单位的换算关系：1t=1000kg，1kg=1000g，1g=1000mg；1g=10</a:t>
            </a:r>
            <a:r>
              <a:rPr lang="zh-CN" altLang="en-US" baseline="30000">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kg，1mg=10</a:t>
            </a:r>
            <a:r>
              <a:rPr lang="zh-CN" altLang="en-US" baseline="30000">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g=10</a:t>
            </a:r>
            <a:r>
              <a:rPr lang="zh-CN" altLang="en-US" baseline="30000">
                <a:latin typeface="微软雅黑" panose="020b0503020204020204" charset="-122"/>
                <a:ea typeface="微软雅黑" panose="020b0503020204020204" charset="-122"/>
                <a:cs typeface="微软雅黑" panose="020b0503020204020204" charset="-122"/>
              </a:rPr>
              <a:t>-6</a:t>
            </a:r>
            <a:r>
              <a:rPr lang="zh-CN" altLang="en-US">
                <a:latin typeface="微软雅黑" panose="020b0503020204020204" charset="-122"/>
                <a:ea typeface="微软雅黑" panose="020b0503020204020204" charset="-122"/>
                <a:cs typeface="微软雅黑" panose="020b0503020204020204" charset="-122"/>
              </a:rPr>
              <a:t>kg。</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（3）常见物体的质量</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2147482075" title=""/>
          <p:cNvPicPr>
            <a:picLocks noChangeAspect="1"/>
          </p:cNvPicPr>
          <p:nvPr/>
        </p:nvPicPr>
        <p:blipFill>
          <a:blip r:embed="rId3"/>
          <a:stretch>
            <a:fillRect/>
          </a:stretch>
        </p:blipFill>
        <p:spPr>
          <a:xfrm>
            <a:off x="431165" y="3177540"/>
            <a:ext cx="1300480" cy="1252220"/>
          </a:xfrm>
          <a:prstGeom prst="rect">
            <a:avLst/>
          </a:prstGeom>
          <a:noFill/>
          <a:ln w="9525">
            <a:noFill/>
          </a:ln>
        </p:spPr>
      </p:pic>
      <p:pic>
        <p:nvPicPr>
          <p:cNvPr id="7" name="图片 -2147482074" title=""/>
          <p:cNvPicPr>
            <a:picLocks noChangeAspect="1"/>
          </p:cNvPicPr>
          <p:nvPr/>
        </p:nvPicPr>
        <p:blipFill>
          <a:blip r:embed="rId4"/>
          <a:stretch>
            <a:fillRect/>
          </a:stretch>
        </p:blipFill>
        <p:spPr>
          <a:xfrm>
            <a:off x="1875155" y="3093720"/>
            <a:ext cx="1672590" cy="1336040"/>
          </a:xfrm>
          <a:prstGeom prst="rect">
            <a:avLst/>
          </a:prstGeom>
          <a:noFill/>
          <a:ln w="9525">
            <a:noFill/>
          </a:ln>
        </p:spPr>
      </p:pic>
      <p:pic>
        <p:nvPicPr>
          <p:cNvPr id="10" name="图片 -2147482073" title=""/>
          <p:cNvPicPr>
            <a:picLocks noChangeAspect="1"/>
          </p:cNvPicPr>
          <p:nvPr/>
        </p:nvPicPr>
        <p:blipFill>
          <a:blip r:embed="rId5"/>
          <a:stretch>
            <a:fillRect/>
          </a:stretch>
        </p:blipFill>
        <p:spPr>
          <a:xfrm>
            <a:off x="3600450" y="3093720"/>
            <a:ext cx="1240790" cy="1336040"/>
          </a:xfrm>
          <a:prstGeom prst="rect">
            <a:avLst/>
          </a:prstGeom>
          <a:noFill/>
          <a:ln w="9525">
            <a:noFill/>
          </a:ln>
        </p:spPr>
      </p:pic>
      <p:pic>
        <p:nvPicPr>
          <p:cNvPr id="11" name="图片 -2147482072" title=""/>
          <p:cNvPicPr>
            <a:picLocks noChangeAspect="1"/>
          </p:cNvPicPr>
          <p:nvPr/>
        </p:nvPicPr>
        <p:blipFill>
          <a:blip r:embed="rId6"/>
          <a:stretch>
            <a:fillRect/>
          </a:stretch>
        </p:blipFill>
        <p:spPr>
          <a:xfrm>
            <a:off x="5093970" y="3093720"/>
            <a:ext cx="1377315" cy="1336040"/>
          </a:xfrm>
          <a:prstGeom prst="rect">
            <a:avLst/>
          </a:prstGeom>
          <a:noFill/>
          <a:ln w="9525">
            <a:noFill/>
          </a:ln>
        </p:spPr>
      </p:pic>
      <p:pic>
        <p:nvPicPr>
          <p:cNvPr id="13" name="图片 -2147482071" title=""/>
          <p:cNvPicPr>
            <a:picLocks noChangeAspect="1"/>
          </p:cNvPicPr>
          <p:nvPr/>
        </p:nvPicPr>
        <p:blipFill>
          <a:blip r:embed="rId7"/>
          <a:stretch>
            <a:fillRect/>
          </a:stretch>
        </p:blipFill>
        <p:spPr>
          <a:xfrm>
            <a:off x="6784975" y="3093720"/>
            <a:ext cx="1953895" cy="1336040"/>
          </a:xfrm>
          <a:prstGeom prst="rect">
            <a:avLst/>
          </a:prstGeom>
          <a:noFill/>
          <a:ln w="9525">
            <a:noFill/>
          </a:ln>
        </p:spPr>
      </p:pic>
      <p:pic>
        <p:nvPicPr>
          <p:cNvPr id="14" name="图片 -2147482070" title=""/>
          <p:cNvPicPr>
            <a:picLocks noChangeAspect="1"/>
          </p:cNvPicPr>
          <p:nvPr/>
        </p:nvPicPr>
        <p:blipFill>
          <a:blip r:embed="rId8"/>
          <a:stretch>
            <a:fillRect/>
          </a:stretch>
        </p:blipFill>
        <p:spPr>
          <a:xfrm>
            <a:off x="8926195" y="3093720"/>
            <a:ext cx="1278255" cy="1350010"/>
          </a:xfrm>
          <a:prstGeom prst="rect">
            <a:avLst/>
          </a:prstGeom>
          <a:noFill/>
          <a:ln w="9525">
            <a:noFill/>
          </a:ln>
        </p:spPr>
      </p:pic>
      <p:pic>
        <p:nvPicPr>
          <p:cNvPr id="15" name="图片 -2147482069" title=""/>
          <p:cNvPicPr>
            <a:picLocks noChangeAspect="1"/>
          </p:cNvPicPr>
          <p:nvPr/>
        </p:nvPicPr>
        <p:blipFill>
          <a:blip r:embed="rId9"/>
          <a:stretch>
            <a:fillRect/>
          </a:stretch>
        </p:blipFill>
        <p:spPr>
          <a:xfrm>
            <a:off x="10481945" y="3093720"/>
            <a:ext cx="1388745" cy="1350645"/>
          </a:xfrm>
          <a:prstGeom prst="rect">
            <a:avLst/>
          </a:prstGeom>
          <a:noFill/>
          <a:ln w="9525">
            <a:noFill/>
          </a:ln>
        </p:spPr>
      </p:pic>
      <p:sp>
        <p:nvSpPr>
          <p:cNvPr id="26" name="文本框 25" title=""/>
          <p:cNvSpPr txBox="1"/>
          <p:nvPr/>
        </p:nvSpPr>
        <p:spPr>
          <a:xfrm>
            <a:off x="508000" y="5060315"/>
            <a:ext cx="574040" cy="506730"/>
          </a:xfrm>
          <a:prstGeom prst="rect">
            <a:avLst/>
          </a:prstGeom>
          <a:noFill/>
        </p:spPr>
        <p:txBody>
          <a:bodyPr wrap="square" rtlCol="0" anchor="t">
            <a:spAutoFit/>
          </a:bodyPr>
          <a:lstStyle/>
          <a:p>
            <a:pPr fontAlgn="auto">
              <a:lnSpc>
                <a:spcPct val="150000"/>
              </a:lnSpc>
            </a:pPr>
            <a:r>
              <a:rPr lang="en-US" altLang="zh-CN">
                <a:solidFill>
                  <a:srgbClr val="FF0000"/>
                </a:solidFill>
                <a:latin typeface="微软雅黑" panose="020b0503020204020204" charset="-122"/>
                <a:ea typeface="微软雅黑" panose="020b0503020204020204" charset="-122"/>
                <a:cs typeface="微软雅黑" panose="020b0503020204020204" charset="-122"/>
              </a:rPr>
              <a:t>6g</a:t>
            </a:r>
            <a:endParaRPr lang="en-US" altLang="zh-CN">
              <a:solidFill>
                <a:srgbClr val="FF0000"/>
              </a:solidFill>
              <a:latin typeface="微软雅黑" panose="020b0503020204020204" charset="-122"/>
              <a:ea typeface="微软雅黑" panose="020b0503020204020204" charset="-122"/>
              <a:cs typeface="微软雅黑" panose="020b0503020204020204" charset="-122"/>
            </a:endParaRPr>
          </a:p>
        </p:txBody>
      </p:sp>
      <p:cxnSp>
        <p:nvCxnSpPr>
          <p:cNvPr id="27" name="曲线连接符 26" title=""/>
          <p:cNvCxnSpPr/>
          <p:nvPr/>
        </p:nvCxnSpPr>
        <p:spPr>
          <a:xfrm rot="5400000">
            <a:off x="621030" y="4599305"/>
            <a:ext cx="630555" cy="290830"/>
          </a:xfrm>
          <a:prstGeom prst="curvedConnector3">
            <a:avLst>
              <a:gd name="adj1" fmla="val 50000"/>
            </a:avLst>
          </a:prstGeom>
          <a:ln w="28575" cmpd="sng">
            <a:solidFill>
              <a:schemeClr val="accent4">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nvSpPr>
        <p:spPr>
          <a:xfrm>
            <a:off x="1973580" y="5095875"/>
            <a:ext cx="929005" cy="506730"/>
          </a:xfrm>
          <a:prstGeom prst="rect">
            <a:avLst/>
          </a:prstGeom>
          <a:noFill/>
        </p:spPr>
        <p:txBody>
          <a:bodyPr wrap="square" rtlCol="0" anchor="t">
            <a:spAutoFit/>
          </a:bodyPr>
          <a:lstStyle/>
          <a:p>
            <a:pPr fontAlgn="auto">
              <a:lnSpc>
                <a:spcPct val="150000"/>
              </a:lnSpc>
            </a:pPr>
            <a:r>
              <a:rPr lang="en-US" altLang="zh-CN">
                <a:solidFill>
                  <a:srgbClr val="FF0000"/>
                </a:solidFill>
                <a:latin typeface="微软雅黑" panose="020b0503020204020204" charset="-122"/>
                <a:ea typeface="微软雅黑" panose="020b0503020204020204" charset="-122"/>
                <a:cs typeface="微软雅黑" panose="020b0503020204020204" charset="-122"/>
              </a:rPr>
              <a:t>50g</a:t>
            </a:r>
            <a:endParaRPr lang="en-US" altLang="zh-CN">
              <a:solidFill>
                <a:srgbClr val="FF0000"/>
              </a:solidFill>
              <a:latin typeface="微软雅黑" panose="020b0503020204020204" charset="-122"/>
              <a:ea typeface="微软雅黑" panose="020b0503020204020204" charset="-122"/>
              <a:cs typeface="微软雅黑" panose="020b0503020204020204" charset="-122"/>
            </a:endParaRPr>
          </a:p>
        </p:txBody>
      </p:sp>
      <p:cxnSp>
        <p:nvCxnSpPr>
          <p:cNvPr id="17" name="曲线连接符 16" title=""/>
          <p:cNvCxnSpPr/>
          <p:nvPr/>
        </p:nvCxnSpPr>
        <p:spPr>
          <a:xfrm rot="5400000">
            <a:off x="2122170" y="4634865"/>
            <a:ext cx="630555" cy="290830"/>
          </a:xfrm>
          <a:prstGeom prst="curvedConnector3">
            <a:avLst>
              <a:gd name="adj1" fmla="val 50000"/>
            </a:avLst>
          </a:prstGeom>
          <a:ln w="28575" cmpd="sng">
            <a:solidFill>
              <a:schemeClr val="accent4">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8" name="文本框 17" title=""/>
          <p:cNvSpPr txBox="1"/>
          <p:nvPr/>
        </p:nvSpPr>
        <p:spPr>
          <a:xfrm>
            <a:off x="3600450" y="5095875"/>
            <a:ext cx="929005" cy="506730"/>
          </a:xfrm>
          <a:prstGeom prst="rect">
            <a:avLst/>
          </a:prstGeom>
          <a:noFill/>
        </p:spPr>
        <p:txBody>
          <a:bodyPr wrap="square" rtlCol="0" anchor="t">
            <a:spAutoFit/>
          </a:bodyPr>
          <a:lstStyle/>
          <a:p>
            <a:pPr fontAlgn="auto">
              <a:lnSpc>
                <a:spcPct val="150000"/>
              </a:lnSpc>
            </a:pPr>
            <a:r>
              <a:rPr lang="en-US" altLang="zh-CN">
                <a:solidFill>
                  <a:srgbClr val="FF0000"/>
                </a:solidFill>
                <a:latin typeface="微软雅黑" panose="020b0503020204020204" charset="-122"/>
                <a:ea typeface="微软雅黑" panose="020b0503020204020204" charset="-122"/>
                <a:cs typeface="微软雅黑" panose="020b0503020204020204" charset="-122"/>
              </a:rPr>
              <a:t>150g</a:t>
            </a:r>
            <a:endParaRPr lang="en-US" altLang="zh-CN">
              <a:solidFill>
                <a:srgbClr val="FF0000"/>
              </a:solidFill>
              <a:latin typeface="微软雅黑" panose="020b0503020204020204" charset="-122"/>
              <a:ea typeface="微软雅黑" panose="020b0503020204020204" charset="-122"/>
              <a:cs typeface="微软雅黑" panose="020b0503020204020204" charset="-122"/>
            </a:endParaRPr>
          </a:p>
        </p:txBody>
      </p:sp>
      <p:cxnSp>
        <p:nvCxnSpPr>
          <p:cNvPr id="19" name="曲线连接符 18" title=""/>
          <p:cNvCxnSpPr/>
          <p:nvPr/>
        </p:nvCxnSpPr>
        <p:spPr>
          <a:xfrm rot="5400000">
            <a:off x="3749040" y="4634865"/>
            <a:ext cx="630555" cy="290830"/>
          </a:xfrm>
          <a:prstGeom prst="curvedConnector3">
            <a:avLst>
              <a:gd name="adj1" fmla="val 50000"/>
            </a:avLst>
          </a:prstGeom>
          <a:ln w="28575" cmpd="sng">
            <a:solidFill>
              <a:schemeClr val="accent4">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0" name="文本框 19" title=""/>
          <p:cNvSpPr txBox="1"/>
          <p:nvPr/>
        </p:nvSpPr>
        <p:spPr>
          <a:xfrm>
            <a:off x="5093970" y="5095875"/>
            <a:ext cx="929005" cy="506730"/>
          </a:xfrm>
          <a:prstGeom prst="rect">
            <a:avLst/>
          </a:prstGeom>
          <a:noFill/>
        </p:spPr>
        <p:txBody>
          <a:bodyPr wrap="square" rtlCol="0" anchor="t">
            <a:spAutoFit/>
          </a:bodyPr>
          <a:lstStyle/>
          <a:p>
            <a:pPr fontAlgn="auto">
              <a:lnSpc>
                <a:spcPct val="150000"/>
              </a:lnSpc>
            </a:pPr>
            <a:r>
              <a:rPr lang="en-US" altLang="zh-CN">
                <a:solidFill>
                  <a:srgbClr val="FF0000"/>
                </a:solidFill>
                <a:latin typeface="微软雅黑" panose="020b0503020204020204" charset="-122"/>
                <a:ea typeface="微软雅黑" panose="020b0503020204020204" charset="-122"/>
                <a:cs typeface="微软雅黑" panose="020b0503020204020204" charset="-122"/>
              </a:rPr>
              <a:t>3kg</a:t>
            </a:r>
            <a:endParaRPr lang="en-US" altLang="zh-CN">
              <a:solidFill>
                <a:srgbClr val="FF0000"/>
              </a:solidFill>
              <a:latin typeface="微软雅黑" panose="020b0503020204020204" charset="-122"/>
              <a:ea typeface="微软雅黑" panose="020b0503020204020204" charset="-122"/>
              <a:cs typeface="微软雅黑" panose="020b0503020204020204" charset="-122"/>
            </a:endParaRPr>
          </a:p>
        </p:txBody>
      </p:sp>
      <p:cxnSp>
        <p:nvCxnSpPr>
          <p:cNvPr id="21" name="曲线连接符 20" title=""/>
          <p:cNvCxnSpPr/>
          <p:nvPr/>
        </p:nvCxnSpPr>
        <p:spPr>
          <a:xfrm rot="5400000">
            <a:off x="5242560" y="4634865"/>
            <a:ext cx="630555" cy="290830"/>
          </a:xfrm>
          <a:prstGeom prst="curvedConnector3">
            <a:avLst>
              <a:gd name="adj1" fmla="val 50000"/>
            </a:avLst>
          </a:prstGeom>
          <a:ln w="28575" cmpd="sng">
            <a:solidFill>
              <a:schemeClr val="accent4">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nvSpPr>
        <p:spPr>
          <a:xfrm>
            <a:off x="7209155" y="5060315"/>
            <a:ext cx="929005" cy="506730"/>
          </a:xfrm>
          <a:prstGeom prst="rect">
            <a:avLst/>
          </a:prstGeom>
          <a:noFill/>
        </p:spPr>
        <p:txBody>
          <a:bodyPr wrap="square" rtlCol="0" anchor="t">
            <a:spAutoFit/>
          </a:bodyPr>
          <a:lstStyle/>
          <a:p>
            <a:pPr fontAlgn="auto">
              <a:lnSpc>
                <a:spcPct val="150000"/>
              </a:lnSpc>
            </a:pPr>
            <a:r>
              <a:rPr lang="en-US" altLang="zh-CN">
                <a:solidFill>
                  <a:srgbClr val="FF0000"/>
                </a:solidFill>
                <a:latin typeface="微软雅黑" panose="020b0503020204020204" charset="-122"/>
                <a:ea typeface="微软雅黑" panose="020b0503020204020204" charset="-122"/>
                <a:cs typeface="微软雅黑" panose="020b0503020204020204" charset="-122"/>
              </a:rPr>
              <a:t>50kg</a:t>
            </a:r>
            <a:endParaRPr lang="en-US" altLang="zh-CN">
              <a:solidFill>
                <a:srgbClr val="FF0000"/>
              </a:solidFill>
              <a:latin typeface="微软雅黑" panose="020b0503020204020204" charset="-122"/>
              <a:ea typeface="微软雅黑" panose="020b0503020204020204" charset="-122"/>
              <a:cs typeface="微软雅黑" panose="020b0503020204020204" charset="-122"/>
            </a:endParaRPr>
          </a:p>
        </p:txBody>
      </p:sp>
      <p:cxnSp>
        <p:nvCxnSpPr>
          <p:cNvPr id="23" name="曲线连接符 22" title=""/>
          <p:cNvCxnSpPr/>
          <p:nvPr/>
        </p:nvCxnSpPr>
        <p:spPr>
          <a:xfrm rot="5400000">
            <a:off x="7357745" y="4599305"/>
            <a:ext cx="630555" cy="290830"/>
          </a:xfrm>
          <a:prstGeom prst="curvedConnector3">
            <a:avLst>
              <a:gd name="adj1" fmla="val 50000"/>
            </a:avLst>
          </a:prstGeom>
          <a:ln w="28575" cmpd="sng">
            <a:solidFill>
              <a:schemeClr val="accent4">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4" name="文本框 23" title=""/>
          <p:cNvSpPr txBox="1"/>
          <p:nvPr/>
        </p:nvSpPr>
        <p:spPr>
          <a:xfrm>
            <a:off x="8902700" y="5095875"/>
            <a:ext cx="929005" cy="506730"/>
          </a:xfrm>
          <a:prstGeom prst="rect">
            <a:avLst/>
          </a:prstGeom>
          <a:noFill/>
        </p:spPr>
        <p:txBody>
          <a:bodyPr wrap="square" rtlCol="0" anchor="t">
            <a:spAutoFit/>
          </a:bodyPr>
          <a:lstStyle/>
          <a:p>
            <a:pPr fontAlgn="auto">
              <a:lnSpc>
                <a:spcPct val="150000"/>
              </a:lnSpc>
            </a:pPr>
            <a:r>
              <a:rPr lang="en-US" altLang="zh-CN">
                <a:solidFill>
                  <a:srgbClr val="FF0000"/>
                </a:solidFill>
                <a:latin typeface="微软雅黑" panose="020b0503020204020204" charset="-122"/>
                <a:ea typeface="微软雅黑" panose="020b0503020204020204" charset="-122"/>
                <a:cs typeface="微软雅黑" panose="020b0503020204020204" charset="-122"/>
              </a:rPr>
              <a:t>6t</a:t>
            </a:r>
            <a:endParaRPr lang="en-US" altLang="zh-CN">
              <a:solidFill>
                <a:srgbClr val="FF0000"/>
              </a:solidFill>
              <a:latin typeface="微软雅黑" panose="020b0503020204020204" charset="-122"/>
              <a:ea typeface="微软雅黑" panose="020b0503020204020204" charset="-122"/>
              <a:cs typeface="微软雅黑" panose="020b0503020204020204" charset="-122"/>
            </a:endParaRPr>
          </a:p>
        </p:txBody>
      </p:sp>
      <p:cxnSp>
        <p:nvCxnSpPr>
          <p:cNvPr id="25" name="曲线连接符 24" title=""/>
          <p:cNvCxnSpPr/>
          <p:nvPr/>
        </p:nvCxnSpPr>
        <p:spPr>
          <a:xfrm rot="5400000">
            <a:off x="9051290" y="4634865"/>
            <a:ext cx="630555" cy="290830"/>
          </a:xfrm>
          <a:prstGeom prst="curvedConnector3">
            <a:avLst>
              <a:gd name="adj1" fmla="val 50000"/>
            </a:avLst>
          </a:prstGeom>
          <a:ln w="28575" cmpd="sng">
            <a:solidFill>
              <a:schemeClr val="accent4">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8" name="文本框 27" title=""/>
          <p:cNvSpPr txBox="1"/>
          <p:nvPr/>
        </p:nvSpPr>
        <p:spPr>
          <a:xfrm>
            <a:off x="10541000" y="5095875"/>
            <a:ext cx="1212850" cy="506730"/>
          </a:xfrm>
          <a:prstGeom prst="rect">
            <a:avLst/>
          </a:prstGeom>
          <a:noFill/>
        </p:spPr>
        <p:txBody>
          <a:bodyPr wrap="square" rtlCol="0" anchor="t">
            <a:spAutoFit/>
          </a:bodyPr>
          <a:lstStyle/>
          <a:p>
            <a:pPr fontAlgn="auto">
              <a:lnSpc>
                <a:spcPct val="150000"/>
              </a:lnSpc>
            </a:pPr>
            <a:r>
              <a:rPr lang="en-US" altLang="zh-CN">
                <a:solidFill>
                  <a:srgbClr val="FF0000"/>
                </a:solidFill>
                <a:latin typeface="微软雅黑" panose="020b0503020204020204" charset="-122"/>
                <a:ea typeface="微软雅黑" panose="020b0503020204020204" charset="-122"/>
                <a:cs typeface="微软雅黑" panose="020b0503020204020204" charset="-122"/>
              </a:rPr>
              <a:t>2×10</a:t>
            </a:r>
            <a:r>
              <a:rPr lang="en-US" altLang="zh-CN" baseline="30000">
                <a:solidFill>
                  <a:srgbClr val="FF0000"/>
                </a:solidFill>
                <a:latin typeface="微软雅黑" panose="020b0503020204020204" charset="-122"/>
                <a:ea typeface="微软雅黑" panose="020b0503020204020204" charset="-122"/>
                <a:cs typeface="微软雅黑" panose="020b0503020204020204" charset="-122"/>
              </a:rPr>
              <a:t>30</a:t>
            </a:r>
            <a:r>
              <a:rPr lang="en-US" altLang="zh-CN">
                <a:solidFill>
                  <a:srgbClr val="FF0000"/>
                </a:solidFill>
                <a:latin typeface="微软雅黑" panose="020b0503020204020204" charset="-122"/>
                <a:ea typeface="微软雅黑" panose="020b0503020204020204" charset="-122"/>
                <a:cs typeface="微软雅黑" panose="020b0503020204020204" charset="-122"/>
              </a:rPr>
              <a:t>kg</a:t>
            </a:r>
            <a:endParaRPr lang="en-US" altLang="zh-CN">
              <a:solidFill>
                <a:srgbClr val="FF0000"/>
              </a:solidFill>
              <a:latin typeface="微软雅黑" panose="020b0503020204020204" charset="-122"/>
              <a:ea typeface="微软雅黑" panose="020b0503020204020204" charset="-122"/>
              <a:cs typeface="微软雅黑" panose="020b0503020204020204" charset="-122"/>
            </a:endParaRPr>
          </a:p>
        </p:txBody>
      </p:sp>
      <p:cxnSp>
        <p:nvCxnSpPr>
          <p:cNvPr id="29" name="曲线连接符 28" title=""/>
          <p:cNvCxnSpPr/>
          <p:nvPr/>
        </p:nvCxnSpPr>
        <p:spPr>
          <a:xfrm rot="5400000">
            <a:off x="10689590" y="4634865"/>
            <a:ext cx="630555" cy="290830"/>
          </a:xfrm>
          <a:prstGeom prst="curvedConnector3">
            <a:avLst>
              <a:gd name="adj1" fmla="val 50000"/>
            </a:avLst>
          </a:prstGeom>
          <a:ln w="28575" cmpd="sng">
            <a:solidFill>
              <a:schemeClr val="accent4">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right)">
                                      <p:cBhvr>
                                        <p:cTn id="40" dur="500"/>
                                        <p:tgtEl>
                                          <p:spTgt spid="27"/>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6">
                                            <p:txEl>
                                              <p:pRg st="0" end="0"/>
                                            </p:txEl>
                                          </p:spTgt>
                                        </p:tgtEl>
                                        <p:attrNameLst>
                                          <p:attrName>style.visibility</p:attrName>
                                        </p:attrNameLst>
                                      </p:cBhvr>
                                      <p:to>
                                        <p:strVal val="visible"/>
                                      </p:to>
                                    </p:set>
                                    <p:animEffect transition="in" filter="wipe(right)">
                                      <p:cBhvr>
                                        <p:cTn id="45" dur="500"/>
                                        <p:tgtEl>
                                          <p:spTgt spid="26">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right)">
                                      <p:cBhvr>
                                        <p:cTn id="50" dur="500"/>
                                        <p:tgtEl>
                                          <p:spTgt spid="7"/>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right)">
                                      <p:cBhvr>
                                        <p:cTn id="55" dur="500"/>
                                        <p:tgtEl>
                                          <p:spTgt spid="17"/>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16">
                                            <p:txEl>
                                              <p:pRg st="0" end="0"/>
                                            </p:txEl>
                                          </p:spTgt>
                                        </p:tgtEl>
                                        <p:attrNameLst>
                                          <p:attrName>style.visibility</p:attrName>
                                        </p:attrNameLst>
                                      </p:cBhvr>
                                      <p:to>
                                        <p:strVal val="visible"/>
                                      </p:to>
                                    </p:set>
                                    <p:animEffect transition="in" filter="wipe(right)">
                                      <p:cBhvr>
                                        <p:cTn id="60" dur="500"/>
                                        <p:tgtEl>
                                          <p:spTgt spid="16">
                                            <p:txEl>
                                              <p:pRg st="0" end="0"/>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right)">
                                      <p:cBhvr>
                                        <p:cTn id="65" dur="500"/>
                                        <p:tgtEl>
                                          <p:spTgt spid="10"/>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2" fill="hold"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right)">
                                      <p:cBhvr>
                                        <p:cTn id="70" dur="500"/>
                                        <p:tgtEl>
                                          <p:spTgt spid="19"/>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2" fill="hold" nodeType="clickEffect">
                                  <p:stCondLst>
                                    <p:cond delay="0"/>
                                  </p:stCondLst>
                                  <p:childTnLst>
                                    <p:set>
                                      <p:cBhvr>
                                        <p:cTn id="74" dur="1" fill="hold">
                                          <p:stCondLst>
                                            <p:cond delay="0"/>
                                          </p:stCondLst>
                                        </p:cTn>
                                        <p:tgtEl>
                                          <p:spTgt spid="18">
                                            <p:txEl>
                                              <p:pRg st="0" end="0"/>
                                            </p:txEl>
                                          </p:spTgt>
                                        </p:tgtEl>
                                        <p:attrNameLst>
                                          <p:attrName>style.visibility</p:attrName>
                                        </p:attrNameLst>
                                      </p:cBhvr>
                                      <p:to>
                                        <p:strVal val="visible"/>
                                      </p:to>
                                    </p:set>
                                    <p:animEffect transition="in" filter="wipe(right)">
                                      <p:cBhvr>
                                        <p:cTn id="75" dur="500"/>
                                        <p:tgtEl>
                                          <p:spTgt spid="18">
                                            <p:txEl>
                                              <p:pRg st="0" end="0"/>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2"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right)">
                                      <p:cBhvr>
                                        <p:cTn id="80" dur="500"/>
                                        <p:tgtEl>
                                          <p:spTgt spid="11"/>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ipe(right)">
                                      <p:cBhvr>
                                        <p:cTn id="85" dur="500"/>
                                        <p:tgtEl>
                                          <p:spTgt spid="21"/>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2" fill="hold" nodeType="clickEffect">
                                  <p:stCondLst>
                                    <p:cond delay="0"/>
                                  </p:stCondLst>
                                  <p:childTnLst>
                                    <p:set>
                                      <p:cBhvr>
                                        <p:cTn id="89" dur="1" fill="hold">
                                          <p:stCondLst>
                                            <p:cond delay="0"/>
                                          </p:stCondLst>
                                        </p:cTn>
                                        <p:tgtEl>
                                          <p:spTgt spid="20">
                                            <p:txEl>
                                              <p:pRg st="0" end="0"/>
                                            </p:txEl>
                                          </p:spTgt>
                                        </p:tgtEl>
                                        <p:attrNameLst>
                                          <p:attrName>style.visibility</p:attrName>
                                        </p:attrNameLst>
                                      </p:cBhvr>
                                      <p:to>
                                        <p:strVal val="visible"/>
                                      </p:to>
                                    </p:set>
                                    <p:animEffect transition="in" filter="wipe(right)">
                                      <p:cBhvr>
                                        <p:cTn id="90" dur="500"/>
                                        <p:tgtEl>
                                          <p:spTgt spid="20">
                                            <p:txEl>
                                              <p:pRg st="0" end="0"/>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2" fill="hold"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wipe(right)">
                                      <p:cBhvr>
                                        <p:cTn id="95" dur="500"/>
                                        <p:tgtEl>
                                          <p:spTgt spid="13"/>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wipe(up)">
                                      <p:cBhvr>
                                        <p:cTn id="100" dur="500"/>
                                        <p:tgtEl>
                                          <p:spTgt spid="23"/>
                                        </p:tgtEl>
                                      </p:cBhvr>
                                    </p:animEffect>
                                  </p:childTnLst>
                                </p:cTn>
                              </p:par>
                              <p:par>
                                <p:cTn id="101" presetID="22" presetClass="entr" presetSubtype="1"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ipe(up)">
                                      <p:cBhvr>
                                        <p:cTn id="103" dur="500"/>
                                        <p:tgtEl>
                                          <p:spTgt spid="22"/>
                                        </p:tgtEl>
                                      </p:cBhvr>
                                    </p:animEffect>
                                  </p:childTnLst>
                                </p:cTn>
                              </p:par>
                            </p:childTnLst>
                          </p:cTn>
                        </p:par>
                      </p:childTnLst>
                    </p:cTn>
                  </p:par>
                  <p:par>
                    <p:cTn id="104" fill="hold" nodeType="clickPar">
                      <p:stCondLst>
                        <p:cond delay="indefinite"/>
                        <p:cond evt="onBegin" delay="0">
                          <p:tn val="103"/>
                        </p:cond>
                      </p:stCondLst>
                      <p:childTnLst>
                        <p:par>
                          <p:cTn id="105" fill="hold">
                            <p:stCondLst>
                              <p:cond delay="0"/>
                            </p:stCondLst>
                            <p:childTnLst>
                              <p:par>
                                <p:cTn id="106" presetID="22" presetClass="entr" presetSubtype="2" fill="hold" nodeType="clickEffect">
                                  <p:stCondLst>
                                    <p:cond delay="0"/>
                                  </p:stCondLst>
                                  <p:childTnLst>
                                    <p:set>
                                      <p:cBhvr>
                                        <p:cTn id="107" dur="1" fill="hold">
                                          <p:stCondLst>
                                            <p:cond delay="0"/>
                                          </p:stCondLst>
                                        </p:cTn>
                                        <p:tgtEl>
                                          <p:spTgt spid="14"/>
                                        </p:tgtEl>
                                        <p:attrNameLst>
                                          <p:attrName>style.visibility</p:attrName>
                                        </p:attrNameLst>
                                      </p:cBhvr>
                                      <p:to>
                                        <p:strVal val="visible"/>
                                      </p:to>
                                    </p:set>
                                    <p:animEffect transition="in" filter="wipe(right)">
                                      <p:cBhvr>
                                        <p:cTn id="108" dur="500"/>
                                        <p:tgtEl>
                                          <p:spTgt spid="14"/>
                                        </p:tgtEl>
                                      </p:cBhvr>
                                    </p:animEffect>
                                  </p:childTnLst>
                                </p:cTn>
                              </p:par>
                            </p:childTnLst>
                          </p:cTn>
                        </p:par>
                      </p:childTnLst>
                    </p:cTn>
                  </p:par>
                  <p:par>
                    <p:cTn id="109" fill="hold" nodeType="clickPar">
                      <p:stCondLst>
                        <p:cond delay="indefinite"/>
                        <p:cond evt="onBegin" delay="0">
                          <p:tn val="108"/>
                        </p:cond>
                      </p:stCondLst>
                      <p:childTnLst>
                        <p:par>
                          <p:cTn id="110" fill="hold">
                            <p:stCondLst>
                              <p:cond delay="0"/>
                            </p:stCondLst>
                            <p:childTnLst>
                              <p:par>
                                <p:cTn id="111" presetID="22" presetClass="entr" presetSubtype="1" fill="hold" nodeType="click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up)">
                                      <p:cBhvr>
                                        <p:cTn id="113" dur="500"/>
                                        <p:tgtEl>
                                          <p:spTgt spid="25"/>
                                        </p:tgtEl>
                                      </p:cBhvr>
                                    </p:animEffect>
                                  </p:childTnLst>
                                </p:cTn>
                              </p:par>
                              <p:par>
                                <p:cTn id="114" presetID="22" presetClass="entr" presetSubtype="1" fill="hold" grpId="0" nodeType="withEffect">
                                  <p:stCondLst>
                                    <p:cond delay="0"/>
                                  </p:stCondLst>
                                  <p:childTnLst>
                                    <p:set>
                                      <p:cBhvr>
                                        <p:cTn id="115" dur="1" fill="hold">
                                          <p:stCondLst>
                                            <p:cond delay="0"/>
                                          </p:stCondLst>
                                        </p:cTn>
                                        <p:tgtEl>
                                          <p:spTgt spid="24"/>
                                        </p:tgtEl>
                                        <p:attrNameLst>
                                          <p:attrName>style.visibility</p:attrName>
                                        </p:attrNameLst>
                                      </p:cBhvr>
                                      <p:to>
                                        <p:strVal val="visible"/>
                                      </p:to>
                                    </p:set>
                                    <p:animEffect transition="in" filter="wipe(up)">
                                      <p:cBhvr>
                                        <p:cTn id="116" dur="500"/>
                                        <p:tgtEl>
                                          <p:spTgt spid="24"/>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ntr" presetSubtype="2" fill="hold" nodeType="clickEffect">
                                  <p:stCondLst>
                                    <p:cond delay="0"/>
                                  </p:stCondLst>
                                  <p:childTnLst>
                                    <p:set>
                                      <p:cBhvr>
                                        <p:cTn id="120" dur="1" fill="hold">
                                          <p:stCondLst>
                                            <p:cond delay="0"/>
                                          </p:stCondLst>
                                        </p:cTn>
                                        <p:tgtEl>
                                          <p:spTgt spid="15"/>
                                        </p:tgtEl>
                                        <p:attrNameLst>
                                          <p:attrName>style.visibility</p:attrName>
                                        </p:attrNameLst>
                                      </p:cBhvr>
                                      <p:to>
                                        <p:strVal val="visible"/>
                                      </p:to>
                                    </p:set>
                                    <p:animEffect transition="in" filter="wipe(right)">
                                      <p:cBhvr>
                                        <p:cTn id="121" dur="500"/>
                                        <p:tgtEl>
                                          <p:spTgt spid="15"/>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22" presetClass="entr" presetSubtype="1" fill="hold" nodeType="clickEffect">
                                  <p:stCondLst>
                                    <p:cond delay="0"/>
                                  </p:stCondLst>
                                  <p:childTnLst>
                                    <p:set>
                                      <p:cBhvr>
                                        <p:cTn id="125" dur="1" fill="hold">
                                          <p:stCondLst>
                                            <p:cond delay="0"/>
                                          </p:stCondLst>
                                        </p:cTn>
                                        <p:tgtEl>
                                          <p:spTgt spid="29"/>
                                        </p:tgtEl>
                                        <p:attrNameLst>
                                          <p:attrName>style.visibility</p:attrName>
                                        </p:attrNameLst>
                                      </p:cBhvr>
                                      <p:to>
                                        <p:strVal val="visible"/>
                                      </p:to>
                                    </p:set>
                                    <p:animEffect transition="in" filter="wipe(up)">
                                      <p:cBhvr>
                                        <p:cTn id="126" dur="500"/>
                                        <p:tgtEl>
                                          <p:spTgt spid="29"/>
                                        </p:tgtEl>
                                      </p:cBhvr>
                                    </p:animEffect>
                                  </p:childTnLst>
                                </p:cTn>
                              </p:par>
                              <p:par>
                                <p:cTn id="127" presetID="22" presetClass="entr" presetSubtype="1" fill="hold" grpId="0" nodeType="withEffect">
                                  <p:stCondLst>
                                    <p:cond delay="0"/>
                                  </p:stCondLst>
                                  <p:childTnLst>
                                    <p:set>
                                      <p:cBhvr>
                                        <p:cTn id="128" dur="1" fill="hold">
                                          <p:stCondLst>
                                            <p:cond delay="0"/>
                                          </p:stCondLst>
                                        </p:cTn>
                                        <p:tgtEl>
                                          <p:spTgt spid="28"/>
                                        </p:tgtEl>
                                        <p:attrNameLst>
                                          <p:attrName>style.visibility</p:attrName>
                                        </p:attrNameLst>
                                      </p:cBhvr>
                                      <p:to>
                                        <p:strVal val="visible"/>
                                      </p:to>
                                    </p:set>
                                    <p:animEffect transition="in" filter="wipe(up)">
                                      <p:cBhvr>
                                        <p:cTn id="1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4" grpId="0"/>
      <p:bldP spid="28"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AS_OS" val="Unix 3.10 unknown"/>
  <p:tag name="AS_RELEASE_DATE" val="2023.03.31"/>
  <p:tag name="AS_TITLE" val="Aspose.Slides for Java"/>
  <p:tag name="AS_VERSION" val="23.3"/>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TABLE_ENDDRAG_ORIGIN_RECT" val="891*337"/>
  <p:tag name="TABLE_ENDDRAG_RECT" val="27*135*891*337"/>
</p:tagLst>
</file>

<file path=ppt/tags/tag6.xml><?xml version="1.0" encoding="utf-8"?>
<p:tagLst xmlns:p="http://schemas.openxmlformats.org/presentationml/2006/main">
  <p:tag name="TABLE_ENDDRAG_ORIGIN_RECT" val="525*80"/>
  <p:tag name="TABLE_ENDDRAG_RECT" val="358*361*525*80"/>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TABLE_ENDDRAG_ORIGIN_RECT" val="362*58"/>
  <p:tag name="TABLE_ENDDRAG_RECT" val="584*289*362*58"/>
</p:tagLst>
</file>

<file path=ppt/tags/tag9.xml><?xml version="1.0" encoding="utf-8"?>
<p:tagLst xmlns:p="http://schemas.openxmlformats.org/presentationml/2006/main">
  <p:tag name="TABLE_ENDDRAG_ORIGIN_RECT" val="911*327"/>
  <p:tag name="TABLE_ENDDRAG_RECT" val="23*139*911*327"/>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Arial"/>
      </a:majorFont>
      <a:minorFont>
        <a:latin typeface="Calibri"/>
        <a:ea typeface="宋体"/>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宋体"/>
        <a:cs typeface="Arial"/>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宋体"/>
        <a:cs typeface="Arial"/>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479</Paragraphs>
  <Slides>50</Slides>
  <Notes>4</Notes>
  <TotalTime>0</TotalTime>
  <HiddenSlides>0</HiddenSlides>
  <MMClips>0</MMClips>
  <ScaleCrop>0</ScaleCrop>
  <HeadingPairs>
    <vt:vector baseType="variant" size="6">
      <vt:variant>
        <vt:lpstr>Fonts used</vt:lpstr>
      </vt:variant>
      <vt:variant>
        <vt:i4>15</vt:i4>
      </vt:variant>
      <vt:variant>
        <vt:lpstr>Theme</vt:lpstr>
      </vt:variant>
      <vt:variant>
        <vt:i4>1</vt:i4>
      </vt:variant>
      <vt:variant>
        <vt:lpstr>Slide Titles</vt:lpstr>
      </vt:variant>
      <vt:variant>
        <vt:i4>50</vt:i4>
      </vt:variant>
    </vt:vector>
  </HeadingPairs>
  <TitlesOfParts>
    <vt:vector baseType="lpstr" size="66">
      <vt:lpstr>Arial</vt:lpstr>
      <vt:lpstr>Calibri</vt:lpstr>
      <vt:lpstr>宋体</vt:lpstr>
      <vt:lpstr>Calibri Light</vt:lpstr>
      <vt:lpstr>思源黑体 CN Light</vt:lpstr>
      <vt:lpstr>Alibaba PuHuiTi 2.0 105 Heavy</vt:lpstr>
      <vt:lpstr>思源黑体 CN Normal</vt:lpstr>
      <vt:lpstr>微软雅黑</vt:lpstr>
      <vt:lpstr>思源黑体 CN Bold</vt:lpstr>
      <vt:lpstr>幼圆</vt:lpstr>
      <vt:lpstr>OPPOSans B</vt:lpstr>
      <vt:lpstr>Times New Roman</vt:lpstr>
      <vt:lpstr>华文楷体</vt:lpstr>
      <vt:lpstr>华文宋体</vt:lpstr>
      <vt:lpstr>思源黑体 CN (标题)</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2023-12-16T18:06:17.388</cp:lastPrinted>
  <dcterms:created xsi:type="dcterms:W3CDTF">2023-12-16T18:06:17Z</dcterms:created>
  <dcterms:modified xsi:type="dcterms:W3CDTF">2023-12-16T10:06:17Z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