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fntdata" ContentType="application/x-fontdata"/>
  <Default Extension="png" ContentType="image/png"/>
  <Default Extension="gif" ContentType="image/gif"/>
  <Default Extension="mp4" ContentType="video/mp4"/>
  <Default Extension="mpg" ContentType="video/mpeg"/>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embedTrueTypeFonts="1">
  <p:sldMasterIdLst>
    <p:sldMasterId id="2147483648" r:id="rId1"/>
  </p:sldMasterIdLst>
  <p:notesMasterIdLst>
    <p:notesMasterId r:id="rId2"/>
  </p:notesMasterIdLst>
  <p:handoutMasterIdLst>
    <p:handoutMasterId r:id="rId3"/>
  </p:handoutMasterIdLst>
  <p:sldIdLst>
    <p:sldId id="403" r:id="rId4"/>
    <p:sldId id="404" r:id="rId5"/>
    <p:sldId id="259" r:id="rId6"/>
    <p:sldId id="260" r:id="rId7"/>
    <p:sldId id="2105" r:id="rId8"/>
    <p:sldId id="262" r:id="rId9"/>
    <p:sldId id="263" r:id="rId10"/>
    <p:sldId id="264" r:id="rId11"/>
    <p:sldId id="2471" r:id="rId12"/>
    <p:sldId id="2739" r:id="rId13"/>
    <p:sldId id="2740" r:id="rId14"/>
    <p:sldId id="2741" r:id="rId15"/>
    <p:sldId id="2742" r:id="rId16"/>
    <p:sldId id="2743" r:id="rId17"/>
    <p:sldId id="2744" r:id="rId18"/>
    <p:sldId id="2745" r:id="rId19"/>
    <p:sldId id="265" r:id="rId20"/>
    <p:sldId id="2746" r:id="rId21"/>
    <p:sldId id="2537" r:id="rId22"/>
    <p:sldId id="2538" r:id="rId23"/>
    <p:sldId id="303" r:id="rId24"/>
    <p:sldId id="304" r:id="rId25"/>
    <p:sldId id="2654" r:id="rId26"/>
    <p:sldId id="2923" r:id="rId27"/>
    <p:sldId id="2789" r:id="rId28"/>
    <p:sldId id="2790" r:id="rId29"/>
    <p:sldId id="2791" r:id="rId30"/>
    <p:sldId id="315" r:id="rId31"/>
    <p:sldId id="2792" r:id="rId32"/>
    <p:sldId id="2793" r:id="rId33"/>
    <p:sldId id="2794" r:id="rId34"/>
    <p:sldId id="2795" r:id="rId35"/>
    <p:sldId id="2796" r:id="rId36"/>
    <p:sldId id="320" r:id="rId37"/>
    <p:sldId id="2797" r:id="rId38"/>
    <p:sldId id="2698" r:id="rId39"/>
    <p:sldId id="2825" r:id="rId40"/>
    <p:sldId id="2700" r:id="rId41"/>
    <p:sldId id="2826" r:id="rId42"/>
    <p:sldId id="2849" r:id="rId43"/>
    <p:sldId id="2850" r:id="rId44"/>
    <p:sldId id="2851" r:id="rId45"/>
    <p:sldId id="333" r:id="rId46"/>
    <p:sldId id="334" r:id="rId47"/>
    <p:sldId id="2852" r:id="rId48"/>
    <p:sldId id="2853" r:id="rId49"/>
    <p:sldId id="2703" r:id="rId50"/>
    <p:sldId id="2854" r:id="rId51"/>
    <p:sldId id="2855" r:id="rId52"/>
    <p:sldId id="2856" r:id="rId53"/>
    <p:sldId id="2857" r:id="rId54"/>
    <p:sldId id="2877" r:id="rId55"/>
    <p:sldId id="2878" r:id="rId56"/>
    <p:sldId id="1643" r:id="rId57"/>
    <p:sldId id="2401" r:id="rId58"/>
    <p:sldId id="2895" r:id="rId59"/>
    <p:sldId id="2896" r:id="rId60"/>
    <p:sldId id="2897" r:id="rId61"/>
    <p:sldId id="2898" r:id="rId62"/>
    <p:sldId id="2899" r:id="rId63"/>
    <p:sldId id="350" r:id="rId64"/>
    <p:sldId id="2456" r:id="rId65"/>
    <p:sldId id="2455" r:id="rId66"/>
    <p:sldId id="2900" r:id="rId67"/>
    <p:sldId id="2901" r:id="rId68"/>
    <p:sldId id="2902" r:id="rId69"/>
    <p:sldId id="2903" r:id="rId70"/>
    <p:sldId id="2731" r:id="rId71"/>
    <p:sldId id="2904" r:id="rId72"/>
    <p:sldId id="2905" r:id="rId73"/>
    <p:sldId id="2906" r:id="rId74"/>
    <p:sldId id="2907" r:id="rId75"/>
    <p:sldId id="2908" r:id="rId76"/>
    <p:sldId id="2909" r:id="rId77"/>
    <p:sldId id="2910" r:id="rId78"/>
    <p:sldId id="2911" r:id="rId79"/>
    <p:sldId id="2912" r:id="rId80"/>
    <p:sldId id="2913" r:id="rId81"/>
    <p:sldId id="2914" r:id="rId82"/>
    <p:sldId id="2915" r:id="rId83"/>
    <p:sldId id="2916" r:id="rId84"/>
    <p:sldId id="2917" r:id="rId85"/>
    <p:sldId id="2918" r:id="rId86"/>
    <p:sldId id="2919" r:id="rId87"/>
    <p:sldId id="2920" r:id="rId88"/>
    <p:sldId id="2921" r:id="rId89"/>
    <p:sldId id="2922" r:id="rId90"/>
    <p:sldId id="261" r:id="rId91"/>
  </p:sldIdLst>
  <p:sldSz cx="12192000" cy="6858000"/>
  <p:notesSz cx="7104063" cy="10234613"/>
  <p:embeddedFontLst>
    <p:embeddedFont>
      <p:font typeface="微软雅黑" panose="020B0503020204020204" pitchFamily="34" charset="-122"/>
      <p:regular r:id="rId93"/>
      <p:bold r:id="rId94"/>
    </p:embeddedFont>
    <p:embeddedFont>
      <p:font typeface="华文楷体" panose="02010600040101010101" pitchFamily="2" charset="-122"/>
      <p:regular r:id="rId95"/>
    </p:embeddedFont>
    <p:embeddedFont>
      <p:font typeface="幼圆" panose="02010509060101010101" pitchFamily="49" charset="-122"/>
      <p:regular r:id="rId96"/>
    </p:embeddedFont>
    <p:embeddedFont>
      <p:font typeface="思源黑体 CN Normal" panose="02010600030101010101" charset="-122"/>
      <p:regular r:id="rId97"/>
    </p:embeddedFont>
    <p:embeddedFont>
      <p:font typeface="Calibri" panose="020F0502020204030204" pitchFamily="34" charset="0"/>
      <p:regular r:id="rId98"/>
      <p:bold r:id="rId99"/>
      <p:italic r:id="rId100"/>
      <p:boldItalic r:id="rId101"/>
    </p:embeddedFont>
  </p:embeddedFontLst>
  <p:custDataLst>
    <p:tags r:id="rId9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1">
          <p15:clr>
            <a:srgbClr val="A4A3A4"/>
          </p15:clr>
        </p15:guide>
        <p15:guide id="2" pos="3878">
          <p15:clr>
            <a:srgbClr val="A4A3A4"/>
          </p15:clr>
        </p15:guide>
      </p15:sldGuideLst>
    </p:ext>
  </p:extLst>
</p:presentation>
</file>

<file path=ppt/presProps.xml><?xml version="1.0" encoding="utf-8"?>
<p:presentationPr xmlns:r="http://schemas.openxmlformats.org/officeDocument/2006/relationships" xmlns:a="http://schemas.openxmlformats.org/drawingml/2006/main"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5006" autoAdjust="0"/>
  </p:normalViewPr>
  <p:slideViewPr>
    <p:cSldViewPr snapToGrid="0" showGuides="1">
      <p:cViewPr varScale="1">
        <p:scale>
          <a:sx n="79" d="100"/>
          <a:sy n="79" d="100"/>
        </p:scale>
        <p:origin x="60" y="300"/>
      </p:cViewPr>
      <p:guideLst>
        <p:guide orient="horz" pos="2121"/>
        <p:guide pos="3878"/>
      </p:guideLst>
    </p:cSldViewPr>
  </p:slideViewPr>
  <p:outlineViewPr>
    <p:cViewPr>
      <p:scale>
        <a:sx n="33" d="100"/>
        <a:sy n="33" d="100"/>
      </p:scale>
      <p:origin x="0" y="0"/>
    </p:cViewPr>
  </p:outlineViewPr>
  <p:notesTextViewPr>
    <p:cViewPr>
      <p:scale>
        <a:sx n="3" d="2"/>
        <a:sy n="3" d="2"/>
      </p:scale>
      <p:origin x="0" y="0"/>
    </p:cViewPr>
  </p:notesTextViewPr>
  <p:notesViewPr>
    <p:cSldViewPr>
      <p:cViewPr>
        <p:scale>
          <a:sx n="1" d="100"/>
          <a:sy n="1" d="100"/>
        </p:scale>
        <p:origin x="0" y="0"/>
      </p:cViewPr>
    </p:cSldViewPr>
  </p:notesViewPr>
  <p:gridSpacing cx="72000" cy="72000"/>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00" Type="http://schemas.openxmlformats.org/officeDocument/2006/relationships/font" Target="fonts/font8.fntdata" /><Relationship Id="rId101" Type="http://schemas.openxmlformats.org/officeDocument/2006/relationships/font" Target="fonts/font9.fntdata" /><Relationship Id="rId102" Type="http://schemas.openxmlformats.org/officeDocument/2006/relationships/presProps" Target="presProps.xml" /><Relationship Id="rId103" Type="http://schemas.openxmlformats.org/officeDocument/2006/relationships/viewProps" Target="viewProps.xml" /><Relationship Id="rId104" Type="http://schemas.openxmlformats.org/officeDocument/2006/relationships/theme" Target="theme/theme1.xml" /><Relationship Id="rId105" Type="http://schemas.openxmlformats.org/officeDocument/2006/relationships/tableStyles" Target="tableStyles.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notesMaster" Target="notesMasters/notesMaster1.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 Type="http://schemas.openxmlformats.org/officeDocument/2006/relationships/handoutMaster" Target="handoutMasters/handoutMaster1.xml" /><Relationship Id="rId30" Type="http://schemas.openxmlformats.org/officeDocument/2006/relationships/slide" Target="slides/slide27.xml" /><Relationship Id="rId31" Type="http://schemas.openxmlformats.org/officeDocument/2006/relationships/slide" Target="slides/slide28.xml" /><Relationship Id="rId32" Type="http://schemas.openxmlformats.org/officeDocument/2006/relationships/slide" Target="slides/slide29.xml" /><Relationship Id="rId33" Type="http://schemas.openxmlformats.org/officeDocument/2006/relationships/slide" Target="slides/slide30.xml" /><Relationship Id="rId34" Type="http://schemas.openxmlformats.org/officeDocument/2006/relationships/slide" Target="slides/slide31.xml" /><Relationship Id="rId35" Type="http://schemas.openxmlformats.org/officeDocument/2006/relationships/slide" Target="slides/slide32.xml" /><Relationship Id="rId36" Type="http://schemas.openxmlformats.org/officeDocument/2006/relationships/slide" Target="slides/slide33.xml" /><Relationship Id="rId37" Type="http://schemas.openxmlformats.org/officeDocument/2006/relationships/slide" Target="slides/slide34.xml" /><Relationship Id="rId38" Type="http://schemas.openxmlformats.org/officeDocument/2006/relationships/slide" Target="slides/slide35.xml" /><Relationship Id="rId39" Type="http://schemas.openxmlformats.org/officeDocument/2006/relationships/slide" Target="slides/slide36.xml" /><Relationship Id="rId4" Type="http://schemas.openxmlformats.org/officeDocument/2006/relationships/slide" Target="slides/slide1.xml" /><Relationship Id="rId40" Type="http://schemas.openxmlformats.org/officeDocument/2006/relationships/slide" Target="slides/slide37.xml" /><Relationship Id="rId41" Type="http://schemas.openxmlformats.org/officeDocument/2006/relationships/slide" Target="slides/slide38.xml" /><Relationship Id="rId42" Type="http://schemas.openxmlformats.org/officeDocument/2006/relationships/slide" Target="slides/slide39.xml" /><Relationship Id="rId43" Type="http://schemas.openxmlformats.org/officeDocument/2006/relationships/slide" Target="slides/slide40.xml" /><Relationship Id="rId44" Type="http://schemas.openxmlformats.org/officeDocument/2006/relationships/slide" Target="slides/slide41.xml" /><Relationship Id="rId45" Type="http://schemas.openxmlformats.org/officeDocument/2006/relationships/slide" Target="slides/slide42.xml" /><Relationship Id="rId46" Type="http://schemas.openxmlformats.org/officeDocument/2006/relationships/slide" Target="slides/slide43.xml" /><Relationship Id="rId47" Type="http://schemas.openxmlformats.org/officeDocument/2006/relationships/slide" Target="slides/slide44.xml" /><Relationship Id="rId48" Type="http://schemas.openxmlformats.org/officeDocument/2006/relationships/slide" Target="slides/slide45.xml" /><Relationship Id="rId49" Type="http://schemas.openxmlformats.org/officeDocument/2006/relationships/slide" Target="slides/slide46.xml" /><Relationship Id="rId5" Type="http://schemas.openxmlformats.org/officeDocument/2006/relationships/slide" Target="slides/slide2.xml" /><Relationship Id="rId50" Type="http://schemas.openxmlformats.org/officeDocument/2006/relationships/slide" Target="slides/slide47.xml" /><Relationship Id="rId51" Type="http://schemas.openxmlformats.org/officeDocument/2006/relationships/slide" Target="slides/slide48.xml" /><Relationship Id="rId52" Type="http://schemas.openxmlformats.org/officeDocument/2006/relationships/slide" Target="slides/slide49.xml" /><Relationship Id="rId53" Type="http://schemas.openxmlformats.org/officeDocument/2006/relationships/slide" Target="slides/slide50.xml" /><Relationship Id="rId54" Type="http://schemas.openxmlformats.org/officeDocument/2006/relationships/slide" Target="slides/slide51.xml" /><Relationship Id="rId55" Type="http://schemas.openxmlformats.org/officeDocument/2006/relationships/slide" Target="slides/slide52.xml" /><Relationship Id="rId56" Type="http://schemas.openxmlformats.org/officeDocument/2006/relationships/slide" Target="slides/slide53.xml" /><Relationship Id="rId57" Type="http://schemas.openxmlformats.org/officeDocument/2006/relationships/slide" Target="slides/slide54.xml" /><Relationship Id="rId58" Type="http://schemas.openxmlformats.org/officeDocument/2006/relationships/slide" Target="slides/slide55.xml" /><Relationship Id="rId59" Type="http://schemas.openxmlformats.org/officeDocument/2006/relationships/slide" Target="slides/slide56.xml" /><Relationship Id="rId6" Type="http://schemas.openxmlformats.org/officeDocument/2006/relationships/slide" Target="slides/slide3.xml" /><Relationship Id="rId60" Type="http://schemas.openxmlformats.org/officeDocument/2006/relationships/slide" Target="slides/slide57.xml" /><Relationship Id="rId61" Type="http://schemas.openxmlformats.org/officeDocument/2006/relationships/slide" Target="slides/slide58.xml" /><Relationship Id="rId62" Type="http://schemas.openxmlformats.org/officeDocument/2006/relationships/slide" Target="slides/slide59.xml" /><Relationship Id="rId63" Type="http://schemas.openxmlformats.org/officeDocument/2006/relationships/slide" Target="slides/slide60.xml" /><Relationship Id="rId64" Type="http://schemas.openxmlformats.org/officeDocument/2006/relationships/slide" Target="slides/slide61.xml" /><Relationship Id="rId65" Type="http://schemas.openxmlformats.org/officeDocument/2006/relationships/slide" Target="slides/slide62.xml" /><Relationship Id="rId66" Type="http://schemas.openxmlformats.org/officeDocument/2006/relationships/slide" Target="slides/slide63.xml" /><Relationship Id="rId67" Type="http://schemas.openxmlformats.org/officeDocument/2006/relationships/slide" Target="slides/slide64.xml" /><Relationship Id="rId68" Type="http://schemas.openxmlformats.org/officeDocument/2006/relationships/slide" Target="slides/slide65.xml" /><Relationship Id="rId69" Type="http://schemas.openxmlformats.org/officeDocument/2006/relationships/slide" Target="slides/slide66.xml" /><Relationship Id="rId7" Type="http://schemas.openxmlformats.org/officeDocument/2006/relationships/slide" Target="slides/slide4.xml" /><Relationship Id="rId70" Type="http://schemas.openxmlformats.org/officeDocument/2006/relationships/slide" Target="slides/slide67.xml" /><Relationship Id="rId71" Type="http://schemas.openxmlformats.org/officeDocument/2006/relationships/slide" Target="slides/slide68.xml" /><Relationship Id="rId72" Type="http://schemas.openxmlformats.org/officeDocument/2006/relationships/slide" Target="slides/slide69.xml" /><Relationship Id="rId73" Type="http://schemas.openxmlformats.org/officeDocument/2006/relationships/slide" Target="slides/slide70.xml" /><Relationship Id="rId74" Type="http://schemas.openxmlformats.org/officeDocument/2006/relationships/slide" Target="slides/slide71.xml" /><Relationship Id="rId75" Type="http://schemas.openxmlformats.org/officeDocument/2006/relationships/slide" Target="slides/slide72.xml" /><Relationship Id="rId76" Type="http://schemas.openxmlformats.org/officeDocument/2006/relationships/slide" Target="slides/slide73.xml" /><Relationship Id="rId77" Type="http://schemas.openxmlformats.org/officeDocument/2006/relationships/slide" Target="slides/slide74.xml" /><Relationship Id="rId78" Type="http://schemas.openxmlformats.org/officeDocument/2006/relationships/slide" Target="slides/slide75.xml" /><Relationship Id="rId79" Type="http://schemas.openxmlformats.org/officeDocument/2006/relationships/slide" Target="slides/slide76.xml" /><Relationship Id="rId8" Type="http://schemas.openxmlformats.org/officeDocument/2006/relationships/slide" Target="slides/slide5.xml" /><Relationship Id="rId80" Type="http://schemas.openxmlformats.org/officeDocument/2006/relationships/slide" Target="slides/slide77.xml" /><Relationship Id="rId81" Type="http://schemas.openxmlformats.org/officeDocument/2006/relationships/slide" Target="slides/slide78.xml" /><Relationship Id="rId82" Type="http://schemas.openxmlformats.org/officeDocument/2006/relationships/slide" Target="slides/slide79.xml" /><Relationship Id="rId83" Type="http://schemas.openxmlformats.org/officeDocument/2006/relationships/slide" Target="slides/slide80.xml" /><Relationship Id="rId84" Type="http://schemas.openxmlformats.org/officeDocument/2006/relationships/slide" Target="slides/slide81.xml" /><Relationship Id="rId85" Type="http://schemas.openxmlformats.org/officeDocument/2006/relationships/slide" Target="slides/slide82.xml" /><Relationship Id="rId86" Type="http://schemas.openxmlformats.org/officeDocument/2006/relationships/slide" Target="slides/slide83.xml" /><Relationship Id="rId87" Type="http://schemas.openxmlformats.org/officeDocument/2006/relationships/slide" Target="slides/slide84.xml" /><Relationship Id="rId88" Type="http://schemas.openxmlformats.org/officeDocument/2006/relationships/slide" Target="slides/slide85.xml" /><Relationship Id="rId89" Type="http://schemas.openxmlformats.org/officeDocument/2006/relationships/slide" Target="slides/slide86.xml" /><Relationship Id="rId9" Type="http://schemas.openxmlformats.org/officeDocument/2006/relationships/slide" Target="slides/slide6.xml" /><Relationship Id="rId90" Type="http://schemas.openxmlformats.org/officeDocument/2006/relationships/slide" Target="slides/slide87.xml" /><Relationship Id="rId91" Type="http://schemas.openxmlformats.org/officeDocument/2006/relationships/slide" Target="slides/slide88.xml" /><Relationship Id="rId92" Type="http://schemas.openxmlformats.org/officeDocument/2006/relationships/tags" Target="tags/tag12.xml" /><Relationship Id="rId93" Type="http://schemas.openxmlformats.org/officeDocument/2006/relationships/font" Target="fonts/font1.fntdata" /><Relationship Id="rId94" Type="http://schemas.openxmlformats.org/officeDocument/2006/relationships/font" Target="fonts/font2.fntdata" /><Relationship Id="rId95" Type="http://schemas.openxmlformats.org/officeDocument/2006/relationships/font" Target="fonts/font3.fntdata" /><Relationship Id="rId96" Type="http://schemas.openxmlformats.org/officeDocument/2006/relationships/font" Target="fonts/font4.fntdata" /><Relationship Id="rId97" Type="http://schemas.openxmlformats.org/officeDocument/2006/relationships/font" Target="fonts/font5.fntdata" /><Relationship Id="rId98" Type="http://schemas.openxmlformats.org/officeDocument/2006/relationships/font" Target="fonts/font6.fntdata" /><Relationship Id="rId99" Type="http://schemas.openxmlformats.org/officeDocument/2006/relationships/font" Target="fonts/font7.fntdata"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t>2023/11/30</a:t>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34144449"/>
      </p:ext>
    </p:extLst>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t>2023/11/30</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t>‹#›</a:t>
            </a:fld>
            <a:endParaRPr lang="zh-CN" altLang="en-US"/>
          </a:p>
        </p:txBody>
      </p:sp>
    </p:spTree>
    <p:extLst>
      <p:ext uri="{BB962C8B-B14F-4D97-AF65-F5344CB8AC3E}">
        <p14:creationId xmlns:p14="http://schemas.microsoft.com/office/powerpoint/2010/main" val="3863164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22</a:t>
            </a:fld>
            <a:endParaRPr lang="zh-CN" altLang="en-US"/>
          </a:p>
        </p:txBody>
      </p:sp>
    </p:spTree>
    <p:extLst>
      <p:ext uri="{BB962C8B-B14F-4D97-AF65-F5344CB8AC3E}">
        <p14:creationId xmlns:p14="http://schemas.microsoft.com/office/powerpoint/2010/main" val="1560496959"/>
      </p:ext>
    </p:extLst>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23</a:t>
            </a:fld>
            <a:endParaRPr lang="zh-CN" altLang="en-US"/>
          </a:p>
        </p:txBody>
      </p:sp>
    </p:spTree>
    <p:extLst>
      <p:ext uri="{BB962C8B-B14F-4D97-AF65-F5344CB8AC3E}">
        <p14:creationId xmlns:p14="http://schemas.microsoft.com/office/powerpoint/2010/main" val="1408089437"/>
      </p:ext>
    </p:extLst>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25</a:t>
            </a:fld>
            <a:endParaRPr lang="zh-CN" altLang="en-US"/>
          </a:p>
        </p:txBody>
      </p:sp>
    </p:spTree>
    <p:extLst>
      <p:ext uri="{BB962C8B-B14F-4D97-AF65-F5344CB8AC3E}">
        <p14:creationId xmlns:p14="http://schemas.microsoft.com/office/powerpoint/2010/main" val="3997220703"/>
      </p:ext>
    </p:extLst>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26</a:t>
            </a:fld>
            <a:endParaRPr lang="zh-CN" altLang="en-US"/>
          </a:p>
        </p:txBody>
      </p:sp>
    </p:spTree>
    <p:extLst>
      <p:ext uri="{BB962C8B-B14F-4D97-AF65-F5344CB8AC3E}">
        <p14:creationId xmlns:p14="http://schemas.microsoft.com/office/powerpoint/2010/main" val="1025827452"/>
      </p:ext>
    </p:extLst>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27</a:t>
            </a:fld>
            <a:endParaRPr lang="zh-CN" altLang="en-US"/>
          </a:p>
        </p:txBody>
      </p:sp>
    </p:spTree>
    <p:extLst>
      <p:ext uri="{BB962C8B-B14F-4D97-AF65-F5344CB8AC3E}">
        <p14:creationId xmlns:p14="http://schemas.microsoft.com/office/powerpoint/2010/main" val="1162638619"/>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单击此处添加副标题</a:t>
            </a:r>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nvGrpSpPr>
      <p:grpSpPr>
        <a:xfrm>
          <a:off x="0" y="0"/>
          <a: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2023/11/30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a:t>单击此处编辑母版标题样式</a:t>
            </a:r>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a:t>单击此处编辑母版标题样式</a:t>
            </a:r>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a:t>单击此处编辑母版标题样式</a:t>
            </a:r>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2023/11/30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2023/11/30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2023/11/30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2023/11/30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a:t>单击此处编辑标题</a:t>
            </a:r>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2023/11/30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a:t>单击此处编辑母版标题样式</a:t>
            </a:r>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image" Target="file:///D:\qq&#25991;&#20214;\712321467\Image\C2C\Image2\%7b75232B38-A165-1FB7-499C-2E1C792CACB5%7d.png" TargetMode="External" /><Relationship Id="rId12" Type="http://schemas.openxmlformats.org/officeDocument/2006/relationships/image" Target="../media/image1.png" /><Relationship Id="rId13"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2023/11/30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0</a:t>
            </a:fld>
            <a:endParaRPr lang="zh-CN" altLang="en-US"/>
          </a:p>
        </p:txBody>
      </p:sp>
      <p:pic>
        <p:nvPicPr>
          <p:cNvPr id="7" name="图片 1073743875" descr="学科网 zxxk.com" title=""/>
          <p:cNvPicPr>
            <a:picLocks noChangeAspect="1"/>
          </p:cNvPicPr>
          <p:nvPr/>
        </p:nvPicPr>
        <p:blipFill>
          <a:blip r:embed="rId12" r:link="rId11"/>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xml" /><Relationship Id="rId3" Type="http://schemas.openxmlformats.org/officeDocument/2006/relationships/image" Target="../media/image2.png" /><Relationship Id="rId4" Type="http://schemas.openxmlformats.org/officeDocument/2006/relationships/image" Target="../media/image3.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11.pn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12.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13.jpeg" /><Relationship Id="rId4" Type="http://schemas.openxmlformats.org/officeDocument/2006/relationships/image" Target="../media/image14.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15.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16.jpe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png" /><Relationship Id="rId3" Type="http://schemas.openxmlformats.org/officeDocument/2006/relationships/image" Target="../media/image18.pn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png" /><Relationship Id="rId3" Type="http://schemas.openxmlformats.org/officeDocument/2006/relationships/image" Target="../media/image19.jpeg" /><Relationship Id="rId4" Type="http://schemas.openxmlformats.org/officeDocument/2006/relationships/image" Target="../media/image20.jpe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17.png" /><Relationship Id="rId4" Type="http://schemas.openxmlformats.org/officeDocument/2006/relationships/image" Target="../media/image18.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xml" /><Relationship Id="rId3" Type="http://schemas.openxmlformats.org/officeDocument/2006/relationships/image" Target="../media/image2.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28.png" /><Relationship Id="rId2" Type="http://schemas.openxmlformats.org/officeDocument/2006/relationships/image" Target="../media/image17.png" /><Relationship Id="rId3" Type="http://schemas.openxmlformats.org/officeDocument/2006/relationships/image" Target="../media/image21.jpeg" /><Relationship Id="rId4" Type="http://schemas.openxmlformats.org/officeDocument/2006/relationships/image" Target="../media/image22.png" /><Relationship Id="rId5" Type="http://schemas.openxmlformats.org/officeDocument/2006/relationships/image" Target="../media/image23.jpeg" /><Relationship Id="rId6" Type="http://schemas.openxmlformats.org/officeDocument/2006/relationships/image" Target="../media/image24.jpeg" /><Relationship Id="rId7" Type="http://schemas.openxmlformats.org/officeDocument/2006/relationships/image" Target="../media/image25.jpeg" /><Relationship Id="rId8" Type="http://schemas.openxmlformats.org/officeDocument/2006/relationships/image" Target="../media/image26.jpeg" /><Relationship Id="rId9" Type="http://schemas.openxmlformats.org/officeDocument/2006/relationships/image" Target="../media/image27.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4.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xml" /><Relationship Id="rId3" Type="http://schemas.openxmlformats.org/officeDocument/2006/relationships/image" Target="../media/image4.png" /><Relationship Id="rId4" Type="http://schemas.openxmlformats.org/officeDocument/2006/relationships/image" Target="../media/image29.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xml" /><Relationship Id="rId3" Type="http://schemas.openxmlformats.org/officeDocument/2006/relationships/image" Target="../media/image4.png" /><Relationship Id="rId4" Type="http://schemas.openxmlformats.org/officeDocument/2006/relationships/image" Target="../media/image30.pn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30.pn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3.xml" /><Relationship Id="rId3" Type="http://schemas.openxmlformats.org/officeDocument/2006/relationships/image" Target="../media/image4.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4.xml" /><Relationship Id="rId3" Type="http://schemas.openxmlformats.org/officeDocument/2006/relationships/image" Target="../media/image4.png" /><Relationship Id="rId4" Type="http://schemas.openxmlformats.org/officeDocument/2006/relationships/image" Target="../media/image15.pn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5.xml" /><Relationship Id="rId3" Type="http://schemas.openxmlformats.org/officeDocument/2006/relationships/image" Target="../media/image4.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31.jpe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2.png" /><Relationship Id="rId3" Type="http://schemas.openxmlformats.org/officeDocument/2006/relationships/image" Target="../media/image4.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3.png" /><Relationship Id="rId3" Type="http://schemas.openxmlformats.org/officeDocument/2006/relationships/image" Target="../media/image34.png" /><Relationship Id="rId4" Type="http://schemas.openxmlformats.org/officeDocument/2006/relationships/image" Target="../media/image4.pn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35.png" /><Relationship Id="rId4" Type="http://schemas.openxmlformats.org/officeDocument/2006/relationships/video" Target="../media/media1.mp4" /><Relationship Id="rId5" Type="http://schemas.microsoft.com/office/2007/relationships/media" Target="../media/media1.mp4" /><Relationship Id="rId6" Type="http://schemas.openxmlformats.org/officeDocument/2006/relationships/tags" Target="../tags/tag5.xml" /><Relationship Id="rId7" Type="http://schemas.openxmlformats.org/officeDocument/2006/relationships/image" Target="../media/image36.jpe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6.xml" /><Relationship Id="rId4" Type="http://schemas.openxmlformats.org/officeDocument/2006/relationships/image" Target="../media/image15.pn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png" /><Relationship Id="rId3" Type="http://schemas.openxmlformats.org/officeDocument/2006/relationships/image" Target="../media/image18.png" /><Relationship Id="rId4" Type="http://schemas.openxmlformats.org/officeDocument/2006/relationships/image" Target="../media/image4.pn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png" /><Relationship Id="rId3" Type="http://schemas.openxmlformats.org/officeDocument/2006/relationships/image" Target="../media/image37.jpeg" /><Relationship Id="rId4" Type="http://schemas.openxmlformats.org/officeDocument/2006/relationships/image" Target="../media/image38.jpeg" /><Relationship Id="rId5" Type="http://schemas.openxmlformats.org/officeDocument/2006/relationships/image" Target="../media/image39.jpe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png" /><Relationship Id="rId3" Type="http://schemas.openxmlformats.org/officeDocument/2006/relationships/image" Target="../media/image18.png"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png" /><Relationship Id="rId3" Type="http://schemas.openxmlformats.org/officeDocument/2006/relationships/image" Target="../media/image40.jpeg" /><Relationship Id="rId4" Type="http://schemas.openxmlformats.org/officeDocument/2006/relationships/image" Target="../media/image41.jpeg" /><Relationship Id="rId5" Type="http://schemas.openxmlformats.org/officeDocument/2006/relationships/image" Target="../media/image42.jpe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png" /><Relationship Id="rId3" Type="http://schemas.openxmlformats.org/officeDocument/2006/relationships/image" Target="../media/image43.jpe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png" /><Relationship Id="rId3" Type="http://schemas.openxmlformats.org/officeDocument/2006/relationships/image" Target="../media/image44.jpe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png" /><Relationship Id="rId3" Type="http://schemas.openxmlformats.org/officeDocument/2006/relationships/image" Target="../media/image45.jpeg"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png" /><Relationship Id="rId3" Type="http://schemas.openxmlformats.org/officeDocument/2006/relationships/image" Target="../media/image18.png"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png" /><Relationship Id="rId3" Type="http://schemas.openxmlformats.org/officeDocument/2006/relationships/image" Target="../media/image46.jpeg" /><Relationship Id="rId4" Type="http://schemas.openxmlformats.org/officeDocument/2006/relationships/image" Target="../media/image47.jpeg"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7.xml"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48.jpeg"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49.png" /><Relationship Id="rId4" Type="http://schemas.openxmlformats.org/officeDocument/2006/relationships/image" Target="../media/image50.png" /><Relationship Id="rId5" Type="http://schemas.openxmlformats.org/officeDocument/2006/relationships/image" Target="../media/image51.png" /><Relationship Id="rId6" Type="http://schemas.openxmlformats.org/officeDocument/2006/relationships/image" Target="../media/image52.png"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53.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15.png"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54.jpeg" /><Relationship Id="rId4" Type="http://schemas.openxmlformats.org/officeDocument/2006/relationships/image" Target="../media/image55.jpeg" /><Relationship Id="rId5" Type="http://schemas.openxmlformats.org/officeDocument/2006/relationships/image" Target="../media/image56.jpeg" /><Relationship Id="rId6" Type="http://schemas.openxmlformats.org/officeDocument/2006/relationships/image" Target="../media/image57.jpeg" /><Relationship Id="rId7" Type="http://schemas.openxmlformats.org/officeDocument/2006/relationships/image" Target="../media/image58.jpeg" /><Relationship Id="rId8" Type="http://schemas.openxmlformats.org/officeDocument/2006/relationships/image" Target="../media/image59.jpeg"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60.jpeg"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61.jpeg"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png" /><Relationship Id="rId3" Type="http://schemas.openxmlformats.org/officeDocument/2006/relationships/image" Target="../media/image62.jpeg" /><Relationship Id="rId4" Type="http://schemas.openxmlformats.org/officeDocument/2006/relationships/image" Target="../media/image63.jpeg"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png" /><Relationship Id="rId3" Type="http://schemas.openxmlformats.org/officeDocument/2006/relationships/image" Target="../media/image18.png"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png" /><Relationship Id="rId3" Type="http://schemas.openxmlformats.org/officeDocument/2006/relationships/image" Target="../media/image64.jpeg" /><Relationship Id="rId4" Type="http://schemas.openxmlformats.org/officeDocument/2006/relationships/image" Target="../media/image65.jpeg" /><Relationship Id="rId5" Type="http://schemas.openxmlformats.org/officeDocument/2006/relationships/image" Target="../media/image66.jpeg"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png" /><Relationship Id="rId3" Type="http://schemas.openxmlformats.org/officeDocument/2006/relationships/image" Target="../media/image18.png"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png" /><Relationship Id="rId3" Type="http://schemas.openxmlformats.org/officeDocument/2006/relationships/image" Target="../media/image67.jpeg" /><Relationship Id="rId4" Type="http://schemas.openxmlformats.org/officeDocument/2006/relationships/image" Target="../media/image68.jpeg" /><Relationship Id="rId5" Type="http://schemas.openxmlformats.org/officeDocument/2006/relationships/image" Target="../media/image69.png" /><Relationship Id="rId6" Type="http://schemas.openxmlformats.org/officeDocument/2006/relationships/image" Target="../media/image70.png" /></Relationships>
</file>

<file path=ppt/slides/_rels/slide5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png" /><Relationship Id="rId3" Type="http://schemas.openxmlformats.org/officeDocument/2006/relationships/image" Target="../media/image71.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5.png" /></Relationships>
</file>

<file path=ppt/slides/_rels/slide6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png" /><Relationship Id="rId3" Type="http://schemas.openxmlformats.org/officeDocument/2006/relationships/image" Target="../media/image72.jpeg" /><Relationship Id="rId4" Type="http://schemas.openxmlformats.org/officeDocument/2006/relationships/image" Target="../media/image73.jpeg" /></Relationships>
</file>

<file path=ppt/slides/_rels/slide6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8.xml" /></Relationships>
</file>

<file path=ppt/slides/_rels/slide6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74.jpeg" /><Relationship Id="rId4" Type="http://schemas.openxmlformats.org/officeDocument/2006/relationships/image" Target="../media/image75.jpeg" /><Relationship Id="rId5" Type="http://schemas.openxmlformats.org/officeDocument/2006/relationships/image" Target="../media/image76.jpeg" /></Relationships>
</file>

<file path=ppt/slides/_rels/slide6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77.jpeg" /></Relationships>
</file>

<file path=ppt/slides/_rels/slide6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78.jpeg" /></Relationships>
</file>

<file path=ppt/slides/_rels/slide6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6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6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79.png" /><Relationship Id="rId4" Type="http://schemas.openxmlformats.org/officeDocument/2006/relationships/image" Target="../media/image80.jpeg" /><Relationship Id="rId5" Type="http://schemas.openxmlformats.org/officeDocument/2006/relationships/image" Target="../media/image81.jpeg" /><Relationship Id="rId6" Type="http://schemas.openxmlformats.org/officeDocument/2006/relationships/image" Target="../media/image82.jpeg" /></Relationships>
</file>

<file path=ppt/slides/_rels/slide6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png" /><Relationship Id="rId3" Type="http://schemas.openxmlformats.org/officeDocument/2006/relationships/image" Target="../media/image83.jpeg" /><Relationship Id="rId4" Type="http://schemas.openxmlformats.org/officeDocument/2006/relationships/image" Target="../media/image84.jpeg" /><Relationship Id="rId5" Type="http://schemas.openxmlformats.org/officeDocument/2006/relationships/image" Target="../media/image85.jpeg" /><Relationship Id="rId6" Type="http://schemas.openxmlformats.org/officeDocument/2006/relationships/image" Target="../media/image86.jpeg" /><Relationship Id="rId7" Type="http://schemas.openxmlformats.org/officeDocument/2006/relationships/image" Target="../media/image87.jpeg" /></Relationships>
</file>

<file path=ppt/slides/_rels/slide6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png" /><Relationship Id="rId3" Type="http://schemas.openxmlformats.org/officeDocument/2006/relationships/image" Target="../media/image4.png" /><Relationship Id="rId4" Type="http://schemas.openxmlformats.org/officeDocument/2006/relationships/image" Target="../media/image18.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3.xml" /></Relationships>
</file>

<file path=ppt/slides/_rels/slide7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png" /><Relationship Id="rId3" Type="http://schemas.openxmlformats.org/officeDocument/2006/relationships/image" Target="../media/image88.jpeg" /><Relationship Id="rId4" Type="http://schemas.openxmlformats.org/officeDocument/2006/relationships/image" Target="../media/image89.jpeg" /><Relationship Id="rId5" Type="http://schemas.openxmlformats.org/officeDocument/2006/relationships/image" Target="../media/image90.jpeg" /></Relationships>
</file>

<file path=ppt/slides/_rels/slide7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png" /><Relationship Id="rId3" Type="http://schemas.openxmlformats.org/officeDocument/2006/relationships/image" Target="../media/image91.jpeg" /></Relationships>
</file>

<file path=ppt/slides/_rels/slide7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png" /><Relationship Id="rId3" Type="http://schemas.openxmlformats.org/officeDocument/2006/relationships/tags" Target="../tags/tag9.xml" /></Relationships>
</file>

<file path=ppt/slides/_rels/slide7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png" /><Relationship Id="rId3" Type="http://schemas.openxmlformats.org/officeDocument/2006/relationships/image" Target="../media/image92.gif" /><Relationship Id="rId4" Type="http://schemas.openxmlformats.org/officeDocument/2006/relationships/image" Target="../media/image93.gif" /></Relationships>
</file>

<file path=ppt/slides/_rels/slide7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10.xml" /></Relationships>
</file>

<file path=ppt/slides/_rels/slide7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94.png" /><Relationship Id="rId4" Type="http://schemas.openxmlformats.org/officeDocument/2006/relationships/image" Target="../media/image95.png" /><Relationship Id="rId5" Type="http://schemas.openxmlformats.org/officeDocument/2006/relationships/video" Target="../media/media2.mpg" /><Relationship Id="rId6" Type="http://schemas.microsoft.com/office/2007/relationships/media" Target="../media/media2.mpg" /></Relationships>
</file>

<file path=ppt/slides/_rels/slide7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7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7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96.jpeg" /></Relationships>
</file>

<file path=ppt/slides/_rels/slide7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6.png" /><Relationship Id="rId4" Type="http://schemas.openxmlformats.org/officeDocument/2006/relationships/image" Target="../media/image7.png" /><Relationship Id="rId5" Type="http://schemas.openxmlformats.org/officeDocument/2006/relationships/image" Target="../media/image8.png" /></Relationships>
</file>

<file path=ppt/slides/_rels/slide8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8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15.png" /></Relationships>
</file>

<file path=ppt/slides/_rels/slide8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png" /><Relationship Id="rId3" Type="http://schemas.openxmlformats.org/officeDocument/2006/relationships/image" Target="../media/image18.png" /></Relationships>
</file>

<file path=ppt/slides/_rels/slide8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png" /><Relationship Id="rId3" Type="http://schemas.openxmlformats.org/officeDocument/2006/relationships/image" Target="../media/image97.png" /></Relationships>
</file>

<file path=ppt/slides/_rels/slide8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png" /><Relationship Id="rId3" Type="http://schemas.openxmlformats.org/officeDocument/2006/relationships/image" Target="../media/image18.png" /></Relationships>
</file>

<file path=ppt/slides/_rels/slide8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png" /></Relationships>
</file>

<file path=ppt/slides/_rels/slide8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png" /><Relationship Id="rId3" Type="http://schemas.openxmlformats.org/officeDocument/2006/relationships/image" Target="../media/image18.png" /></Relationships>
</file>

<file path=ppt/slides/_rels/slide8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png" /></Relationships>
</file>

<file path=ppt/slides/_rels/slide8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1.xml" /><Relationship Id="rId3" Type="http://schemas.openxmlformats.org/officeDocument/2006/relationships/image" Target="../media/image2.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9.png" /><Relationship Id="rId4" Type="http://schemas.openxmlformats.org/officeDocument/2006/relationships/image" Target="../media/image10.jpe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7" name="任意多边形: 形状 56" title=""/>
          <p:cNvSpPr/>
          <p:nvPr/>
        </p:nvSpPr>
        <p:spPr>
          <a:xfrm>
            <a:off x="5677212" y="-1"/>
            <a:ext cx="6514788" cy="6876200"/>
          </a:xfrm>
          <a:custGeom>
            <a:gdLst>
              <a:gd name="connsiteX0" fmla="*/ 1383874 w 7183759"/>
              <a:gd name="connsiteY0" fmla="*/ 0 h 6876200"/>
              <a:gd name="connsiteX1" fmla="*/ 7183759 w 7183759"/>
              <a:gd name="connsiteY1" fmla="*/ 0 h 6876200"/>
              <a:gd name="connsiteX2" fmla="*/ 7183759 w 7183759"/>
              <a:gd name="connsiteY2" fmla="*/ 6876200 h 6876200"/>
              <a:gd name="connsiteX3" fmla="*/ 1401224 w 7183759"/>
              <a:gd name="connsiteY3" fmla="*/ 6876200 h 6876200"/>
              <a:gd name="connsiteX4" fmla="*/ 1284616 w 7183759"/>
              <a:gd name="connsiteY4" fmla="*/ 6753893 h 6876200"/>
              <a:gd name="connsiteX5" fmla="*/ 0 w 7183759"/>
              <a:gd name="connsiteY5" fmla="*/ 3429001 h 6876200"/>
              <a:gd name="connsiteX6" fmla="*/ 1284616 w 7183759"/>
              <a:gd name="connsiteY6" fmla="*/ 104109 h 68762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3759" h="6876200">
                <a:moveTo>
                  <a:pt x="1383874" y="0"/>
                </a:moveTo>
                <a:lnTo>
                  <a:pt x="7183759" y="0"/>
                </a:lnTo>
                <a:lnTo>
                  <a:pt x="7183759" y="6876200"/>
                </a:lnTo>
                <a:lnTo>
                  <a:pt x="1401224" y="6876200"/>
                </a:lnTo>
                <a:lnTo>
                  <a:pt x="1284616" y="6753893"/>
                </a:lnTo>
                <a:cubicBezTo>
                  <a:pt x="486462" y="5875729"/>
                  <a:pt x="0" y="4709175"/>
                  <a:pt x="0" y="3429001"/>
                </a:cubicBezTo>
                <a:cubicBezTo>
                  <a:pt x="0" y="2148828"/>
                  <a:pt x="486462" y="982274"/>
                  <a:pt x="1284616" y="104109"/>
                </a:cubicBezTo>
                <a:close/>
              </a:path>
            </a:pathLst>
          </a:custGeom>
          <a:solidFill>
            <a:srgbClr val="74B5FF">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42" name="椭圆 41" title=""/>
          <p:cNvSpPr/>
          <p:nvPr/>
        </p:nvSpPr>
        <p:spPr>
          <a:xfrm>
            <a:off x="7214467" y="1017244"/>
            <a:ext cx="4823512" cy="4823512"/>
          </a:xfrm>
          <a:prstGeom prst="ellipse">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5" name="任意多边形: 形状 34" title=""/>
          <p:cNvSpPr/>
          <p:nvPr/>
        </p:nvSpPr>
        <p:spPr>
          <a:xfrm>
            <a:off x="635594" y="1634391"/>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5" name="任意多边形: 形状 54" title=""/>
          <p:cNvSpPr/>
          <p:nvPr/>
        </p:nvSpPr>
        <p:spPr>
          <a:xfrm>
            <a:off x="3153575" y="-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5047676" y="463293"/>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1483373"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9" name="文本框 8" title=""/>
          <p:cNvSpPr txBox="1"/>
          <p:nvPr/>
        </p:nvSpPr>
        <p:spPr>
          <a:xfrm>
            <a:off x="630528" y="2664373"/>
            <a:ext cx="5983605" cy="1098550"/>
          </a:xfrm>
          <a:prstGeom prst="rect">
            <a:avLst/>
          </a:prstGeom>
          <a:noFill/>
        </p:spPr>
        <p:txBody>
          <a:bodyPr wrap="none" lIns="0" tIns="0" rIns="0" bIns="0" rtlCol="0">
            <a:noAutofit/>
          </a:bodyPr>
          <a:lstStyle/>
          <a:p>
            <a:pPr>
              <a:lnSpc>
                <a:spcPct val="110000"/>
              </a:lnSpc>
            </a:pPr>
            <a:r>
              <a:rPr lang="zh-CN" altLang="en-US" sz="6000" b="1">
                <a:solidFill>
                  <a:schemeClr val="tx1">
                    <a:lumMod val="75000"/>
                    <a:lumOff val="25000"/>
                  </a:schemeClr>
                </a:solidFill>
                <a:latin typeface="Alibaba PuHuiTi 2.0 105 Heavy" panose="00020600040101010101" charset="-122"/>
                <a:ea typeface="Alibaba PuHuiTi 2.0 105 Heavy" panose="00020600040101010101" charset="-122"/>
              </a:rPr>
              <a:t>物理</a:t>
            </a:r>
            <a:r>
              <a:rPr lang="zh-CN" sz="6000" b="1">
                <a:solidFill>
                  <a:schemeClr val="tx1">
                    <a:lumMod val="75000"/>
                    <a:lumOff val="25000"/>
                  </a:schemeClr>
                </a:solidFill>
                <a:latin typeface="Alibaba PuHuiTi 2.0 105 Heavy" panose="00020600040101010101" charset="-122"/>
                <a:ea typeface="Alibaba PuHuiTi 2.0 105 Heavy" panose="00020600040101010101" charset="-122"/>
              </a:rPr>
              <a:t>（全国通用）</a:t>
            </a:r>
          </a:p>
        </p:txBody>
      </p:sp>
      <p:cxnSp>
        <p:nvCxnSpPr>
          <p:cNvPr id="46" name="直接连接符 45" title=""/>
          <p:cNvCxnSpPr/>
          <p:nvPr/>
        </p:nvCxnSpPr>
        <p:spPr>
          <a:xfrm>
            <a:off x="2820241" y="2240761"/>
            <a:ext cx="2281555" cy="0"/>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圆角矩形 12" title=""/>
          <p:cNvSpPr/>
          <p:nvPr/>
        </p:nvSpPr>
        <p:spPr>
          <a:xfrm>
            <a:off x="834390" y="4698365"/>
            <a:ext cx="2218690" cy="539750"/>
          </a:xfrm>
          <a:prstGeom prst="roundRect">
            <a:avLst>
              <a:gd name="adj" fmla="val 50000"/>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0" name="TextBox 5" title=""/>
          <p:cNvSpPr txBox="1"/>
          <p:nvPr/>
        </p:nvSpPr>
        <p:spPr>
          <a:xfrm>
            <a:off x="1138090" y="4779106"/>
            <a:ext cx="1295400" cy="378460"/>
          </a:xfrm>
          <a:prstGeom prst="rect">
            <a:avLst/>
          </a:prstGeom>
          <a:noFill/>
        </p:spPr>
        <p:txBody>
          <a:bodyPr wrap="none" lIns="91440" tIns="45720" rIns="91440" bIns="45720" rtlCol="0">
            <a:spAutoFit/>
          </a:bodyPr>
          <a:lstStyle/>
          <a:p>
            <a:r>
              <a:rPr lang="zh-CN" altLang="en-US" sz="1865" b="1">
                <a:solidFill>
                  <a:schemeClr val="bg1"/>
                </a:solidFill>
                <a:latin typeface="思源黑体 CN Normal" panose="02010600030101010101" charset="-122"/>
                <a:ea typeface="思源黑体 CN Normal" panose="02010600030101010101" charset="-122"/>
                <a:cs typeface="思源黑体 CN Normal" panose="02010600030101010101" charset="-122"/>
              </a:rPr>
              <a:t>讲师：</a:t>
            </a:r>
            <a:r>
              <a:rPr lang="en-US" altLang="zh-CN" sz="1865" b="1">
                <a:solidFill>
                  <a:schemeClr val="bg1"/>
                </a:solidFill>
                <a:latin typeface="思源黑体 CN Normal" panose="02010600030101010101" charset="-122"/>
                <a:ea typeface="思源黑体 CN Normal" panose="02010600030101010101" charset="-122"/>
                <a:cs typeface="思源黑体 CN Normal" panose="02010600030101010101" charset="-122"/>
              </a:rPr>
              <a:t>xxx</a:t>
            </a:r>
          </a:p>
        </p:txBody>
      </p:sp>
      <p:pic>
        <p:nvPicPr>
          <p:cNvPr id="2" name="图片 1" title=""/>
          <p:cNvPicPr>
            <a:picLocks noChangeAspect="1"/>
          </p:cNvPicPr>
          <p:nvPr/>
        </p:nvPicPr>
        <p:blipFill>
          <a:blip r:embed="rId3"/>
          <a:stretch>
            <a:fillRect/>
          </a:stretch>
        </p:blipFill>
        <p:spPr>
          <a:xfrm>
            <a:off x="8265795" y="1454150"/>
            <a:ext cx="2719705" cy="3524885"/>
          </a:xfrm>
          <a:prstGeom prst="rect">
            <a:avLst/>
          </a:prstGeom>
        </p:spPr>
      </p:pic>
      <p:sp>
        <p:nvSpPr>
          <p:cNvPr id="4" name="文本框 3" title=""/>
          <p:cNvSpPr txBox="1"/>
          <p:nvPr/>
        </p:nvSpPr>
        <p:spPr>
          <a:xfrm>
            <a:off x="2130434" y="1649818"/>
            <a:ext cx="4130675" cy="521970"/>
          </a:xfrm>
          <a:prstGeom prst="rect">
            <a:avLst/>
          </a:prstGeom>
          <a:ln>
            <a:noFill/>
          </a:ln>
        </p:spPr>
        <p:txBody>
          <a:bodyPr wrap="square">
            <a:spAutoFit/>
          </a:bodyPr>
          <a:lstStyle/>
          <a:p>
            <a:r>
              <a:rPr lang="zh-CN" sz="2800" b="1">
                <a:solidFill>
                  <a:srgbClr val="92D050"/>
                </a:solidFill>
                <a:latin typeface="微软雅黑" panose="020b0503020204020204" charset="-122"/>
                <a:ea typeface="微软雅黑" panose="020b0503020204020204" charset="-122"/>
              </a:rPr>
              <a:t>中考</a:t>
            </a:r>
            <a:r>
              <a:rPr lang="zh-CN" sz="2800" b="1">
                <a:solidFill>
                  <a:srgbClr val="92D050"/>
                </a:solidFill>
                <a:latin typeface="微软雅黑" panose="020b0503020204020204" charset="-122"/>
                <a:ea typeface="微软雅黑" panose="020b0503020204020204" charset="-122"/>
                <a:sym typeface="+mn-ea"/>
              </a:rPr>
              <a:t>物理</a:t>
            </a:r>
            <a:r>
              <a:rPr lang="zh-CN" sz="2800" b="1">
                <a:solidFill>
                  <a:srgbClr val="92D050"/>
                </a:solidFill>
                <a:latin typeface="微软雅黑" panose="020b0503020204020204" charset="-122"/>
                <a:ea typeface="微软雅黑" panose="020b0503020204020204" charset="-122"/>
              </a:rPr>
              <a:t>一轮复习讲练测</a:t>
            </a:r>
          </a:p>
        </p:txBody>
      </p:sp>
      <p:pic>
        <p:nvPicPr>
          <p:cNvPr id="3" name="Picture 3"/>
          <p:cNvPicPr>
            <a:picLocks noChangeAspect="1"/>
          </p:cNvPicPr>
          <p:nvPr/>
        </p:nvPicPr>
        <p:blipFill>
          <a:blip r:embed="rId4"/>
          <a:stretch>
            <a:fillRect/>
          </a:stretch>
        </p:blipFill>
        <p:spPr>
          <a:xfrm flipH="1">
            <a:off x="11798300" y="106553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childTnLst>
                          </p:cTn>
                        </p:par>
                      </p:childTnLst>
                    </p:cTn>
                  </p:par>
                  <p:par>
                    <p:cTn id="26" fill="hold" nodeType="clickPar">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42" grpId="0" animBg="1"/>
      <p:bldP spid="35" grpId="0" animBg="1"/>
      <p:bldP spid="55" grpId="0" animBg="1"/>
      <p:bldP spid="59" grpId="0" animBg="1"/>
      <p:bldP spid="60" grpId="1" animBg="1"/>
      <p:bldP spid="63" grpId="0" animBg="1"/>
      <p:bldP spid="4"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二、光的直线传播</a:t>
            </a:r>
          </a:p>
        </p:txBody>
      </p:sp>
      <p:sp>
        <p:nvSpPr>
          <p:cNvPr id="11" name="文本框 10" title=""/>
          <p:cNvSpPr txBox="1"/>
          <p:nvPr/>
        </p:nvSpPr>
        <p:spPr>
          <a:xfrm>
            <a:off x="292735" y="1438910"/>
            <a:ext cx="11703050" cy="1938020"/>
          </a:xfrm>
          <a:prstGeom prst="rect">
            <a:avLst/>
          </a:prstGeom>
          <a:noFill/>
        </p:spPr>
        <p:txBody>
          <a:bodyPr wrap="square" rtlCol="0" anchor="t">
            <a:spAutoFit/>
          </a:bodyPr>
          <a:lstStyle/>
          <a:p>
            <a:pPr fontAlgn="auto">
              <a:lnSpc>
                <a:spcPct val="150000"/>
              </a:lnSpc>
            </a:pPr>
            <a:r>
              <a:rPr sz="2000">
                <a:solidFill>
                  <a:srgbClr val="1C18D4"/>
                </a:solidFill>
                <a:latin typeface="微软雅黑" panose="020b0503020204020204" charset="-122"/>
                <a:ea typeface="微软雅黑" panose="020b0503020204020204" charset="-122"/>
                <a:cs typeface="微软雅黑" panose="020b0503020204020204" charset="-122"/>
              </a:rPr>
              <a:t>【分析论证】</a:t>
            </a:r>
            <a:r>
              <a:rPr sz="2000">
                <a:latin typeface="微软雅黑" panose="020b0503020204020204" charset="-122"/>
                <a:ea typeface="微软雅黑" panose="020b0503020204020204" charset="-122"/>
                <a:cs typeface="微软雅黑" panose="020b0503020204020204" charset="-122"/>
              </a:rPr>
              <a:t>光垂直射入浓度不均匀的糖水溶液中时，光的传播路径发生了弯曲；在均匀浓度的糖水溶液中，光的传播路径是直的。</a:t>
            </a:r>
          </a:p>
          <a:p>
            <a:pPr fontAlgn="auto">
              <a:lnSpc>
                <a:spcPct val="150000"/>
              </a:lnSpc>
            </a:pPr>
            <a:r>
              <a:rPr sz="2000">
                <a:solidFill>
                  <a:srgbClr val="1C18D4"/>
                </a:solidFill>
                <a:latin typeface="微软雅黑" panose="020b0503020204020204" charset="-122"/>
                <a:ea typeface="微软雅黑" panose="020b0503020204020204" charset="-122"/>
                <a:cs typeface="微软雅黑" panose="020b0503020204020204" charset="-122"/>
              </a:rPr>
              <a:t>【实验结论】</a:t>
            </a:r>
            <a:r>
              <a:rPr sz="2000">
                <a:latin typeface="微软雅黑" panose="020b0503020204020204" charset="-122"/>
                <a:ea typeface="微软雅黑" panose="020b0503020204020204" charset="-122"/>
                <a:cs typeface="微软雅黑" panose="020b0503020204020204" charset="-122"/>
              </a:rPr>
              <a:t>光在</a:t>
            </a:r>
            <a:r>
              <a:rPr sz="2000">
                <a:highlight>
                  <a:srgbClr val="FFFF00"/>
                </a:highlight>
                <a:latin typeface="微软雅黑" panose="020b0503020204020204" charset="-122"/>
                <a:ea typeface="微软雅黑" panose="020b0503020204020204" charset="-122"/>
                <a:cs typeface="微软雅黑" panose="020b0503020204020204" charset="-122"/>
              </a:rPr>
              <a:t>同种均匀介质</a:t>
            </a:r>
            <a:r>
              <a:rPr sz="2000">
                <a:latin typeface="微软雅黑" panose="020b0503020204020204" charset="-122"/>
                <a:ea typeface="微软雅黑" panose="020b0503020204020204" charset="-122"/>
                <a:cs typeface="微软雅黑" panose="020b0503020204020204" charset="-122"/>
              </a:rPr>
              <a:t>中沿直线传播。</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（3）光可以在真空中传播：太阳光能通过太空和大气层传播到地球表面，说明</a:t>
            </a:r>
            <a:r>
              <a:rPr sz="2000">
                <a:highlight>
                  <a:srgbClr val="FFFF00"/>
                </a:highlight>
                <a:latin typeface="微软雅黑" panose="020b0503020204020204" charset="-122"/>
                <a:ea typeface="微软雅黑" panose="020b0503020204020204" charset="-122"/>
                <a:cs typeface="微软雅黑" panose="020b0503020204020204" charset="-122"/>
              </a:rPr>
              <a:t>光可以在真空中传播</a:t>
            </a:r>
            <a:r>
              <a:rPr sz="2000">
                <a:latin typeface="微软雅黑" panose="020b0503020204020204" charset="-122"/>
                <a:ea typeface="微软雅黑" panose="020b0503020204020204" charset="-122"/>
                <a:cs typeface="微软雅黑" panose="020b0503020204020204" charset="-122"/>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wipe(left)">
                                      <p:cBhvr>
                                        <p:cTn id="20" dur="500"/>
                                        <p:tgtEl>
                                          <p:spTgt spid="11">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wipe(left)">
                                      <p:cBhvr>
                                        <p:cTn id="25"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二、光的直线传播</a:t>
            </a:r>
          </a:p>
        </p:txBody>
      </p:sp>
      <p:sp>
        <p:nvSpPr>
          <p:cNvPr id="11" name="文本框 10" title=""/>
          <p:cNvSpPr txBox="1"/>
          <p:nvPr/>
        </p:nvSpPr>
        <p:spPr>
          <a:xfrm>
            <a:off x="292735" y="1438910"/>
            <a:ext cx="11703050" cy="1476375"/>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2.光线</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（1）定义：为了表示光的传播情况，我们通常用一条带</a:t>
            </a:r>
            <a:r>
              <a:rPr sz="2000">
                <a:highlight>
                  <a:srgbClr val="FFFF00"/>
                </a:highlight>
                <a:latin typeface="微软雅黑" panose="020b0503020204020204" charset="-122"/>
                <a:ea typeface="微软雅黑" panose="020b0503020204020204" charset="-122"/>
                <a:cs typeface="微软雅黑" panose="020b0503020204020204" charset="-122"/>
              </a:rPr>
              <a:t>有箭头的直线</a:t>
            </a:r>
            <a:r>
              <a:rPr sz="2000">
                <a:latin typeface="微软雅黑" panose="020b0503020204020204" charset="-122"/>
                <a:ea typeface="微软雅黑" panose="020b0503020204020204" charset="-122"/>
                <a:cs typeface="微软雅黑" panose="020b0503020204020204" charset="-122"/>
              </a:rPr>
              <a:t>表示光的</a:t>
            </a:r>
            <a:r>
              <a:rPr sz="2000">
                <a:highlight>
                  <a:srgbClr val="FFFF00"/>
                </a:highlight>
                <a:latin typeface="微软雅黑" panose="020b0503020204020204" charset="-122"/>
                <a:ea typeface="微软雅黑" panose="020b0503020204020204" charset="-122"/>
                <a:cs typeface="微软雅黑" panose="020b0503020204020204" charset="-122"/>
              </a:rPr>
              <a:t>传播径迹和方向</a:t>
            </a:r>
            <a:r>
              <a:rPr sz="2000">
                <a:latin typeface="微软雅黑" panose="020b0503020204020204" charset="-122"/>
                <a:ea typeface="微软雅黑" panose="020b0503020204020204" charset="-122"/>
                <a:cs typeface="微软雅黑" panose="020b0503020204020204" charset="-122"/>
              </a:rPr>
              <a:t>（如图甲所示），这样的直线叫光线。</a:t>
            </a:r>
          </a:p>
        </p:txBody>
      </p:sp>
      <p:pic>
        <p:nvPicPr>
          <p:cNvPr id="2" name="图片 -2147482536" title=""/>
          <p:cNvPicPr>
            <a:picLocks noChangeAspect="1"/>
          </p:cNvPicPr>
          <p:nvPr/>
        </p:nvPicPr>
        <p:blipFill>
          <a:blip r:embed="rId3"/>
          <a:stretch>
            <a:fillRect/>
          </a:stretch>
        </p:blipFill>
        <p:spPr>
          <a:xfrm>
            <a:off x="3293745" y="2976245"/>
            <a:ext cx="5603875" cy="1798955"/>
          </a:xfrm>
          <a:prstGeom prst="rect">
            <a:avLst/>
          </a:prstGeom>
          <a:noFill/>
          <a:ln w="9525">
            <a:noFill/>
          </a:ln>
        </p:spPr>
      </p:pic>
      <p:sp>
        <p:nvSpPr>
          <p:cNvPr id="6" name="文本框 5" title=""/>
          <p:cNvSpPr txBox="1"/>
          <p:nvPr/>
        </p:nvSpPr>
        <p:spPr>
          <a:xfrm>
            <a:off x="292735" y="4841875"/>
            <a:ext cx="11703050" cy="101473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（2）画法：光线是带箭头的直线，箭头表示光的</a:t>
            </a:r>
            <a:r>
              <a:rPr lang="en-US" sz="2000" u="sng">
                <a:latin typeface="微软雅黑" panose="020b0503020204020204" charset="-122"/>
                <a:ea typeface="微软雅黑" panose="020b0503020204020204" charset="-122"/>
                <a:cs typeface="微软雅黑" panose="020b0503020204020204" charset="-122"/>
              </a:rPr>
              <a:t>               </a:t>
            </a:r>
            <a:r>
              <a:rPr sz="2000">
                <a:latin typeface="微软雅黑" panose="020b0503020204020204" charset="-122"/>
                <a:ea typeface="微软雅黑" panose="020b0503020204020204" charset="-122"/>
                <a:cs typeface="微软雅黑" panose="020b0503020204020204" charset="-122"/>
              </a:rPr>
              <a:t>。画光路图时，光线要用</a:t>
            </a:r>
            <a:r>
              <a:rPr lang="en-US" sz="2000" u="sng">
                <a:latin typeface="微软雅黑" panose="020b0503020204020204" charset="-122"/>
                <a:ea typeface="微软雅黑" panose="020b0503020204020204" charset="-122"/>
                <a:cs typeface="微软雅黑" panose="020b0503020204020204" charset="-122"/>
              </a:rPr>
              <a:t>        </a:t>
            </a:r>
            <a:r>
              <a:rPr sz="2000">
                <a:latin typeface="微软雅黑" panose="020b0503020204020204" charset="-122"/>
                <a:ea typeface="微软雅黑" panose="020b0503020204020204" charset="-122"/>
                <a:cs typeface="微软雅黑" panose="020b0503020204020204" charset="-122"/>
              </a:rPr>
              <a:t>表示，且标上箭头。图乙和图丙分别表示平行光和点光源发出的光。</a:t>
            </a:r>
          </a:p>
        </p:txBody>
      </p:sp>
      <p:sp>
        <p:nvSpPr>
          <p:cNvPr id="7" name="文本框 6" title=""/>
          <p:cNvSpPr txBox="1"/>
          <p:nvPr/>
        </p:nvSpPr>
        <p:spPr>
          <a:xfrm>
            <a:off x="5887720" y="4937125"/>
            <a:ext cx="10972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传播方向</a:t>
            </a:r>
          </a:p>
        </p:txBody>
      </p:sp>
      <p:sp>
        <p:nvSpPr>
          <p:cNvPr id="10" name="文本框 9" title=""/>
          <p:cNvSpPr txBox="1"/>
          <p:nvPr/>
        </p:nvSpPr>
        <p:spPr>
          <a:xfrm>
            <a:off x="9757410" y="4937125"/>
            <a:ext cx="6400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实线</a:t>
            </a:r>
          </a:p>
        </p:txBody>
      </p:sp>
    </p:spTree>
  </p:cSld>
  <p:clrMapOvr>
    <a:masterClrMapping/>
  </p:clrMapOvr>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二、光的直线传播</a:t>
            </a:r>
          </a:p>
        </p:txBody>
      </p:sp>
      <p:sp>
        <p:nvSpPr>
          <p:cNvPr id="11" name="文本框 10" title=""/>
          <p:cNvSpPr txBox="1"/>
          <p:nvPr/>
        </p:nvSpPr>
        <p:spPr>
          <a:xfrm>
            <a:off x="292735" y="1438910"/>
            <a:ext cx="11703050" cy="1476375"/>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3.与光的直线传播有关的现象</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（1）影子：光在传播过程中，遇到不透明的物体，会使物体后面光不能到达的区域形成一个阴暗区域，即物体的</a:t>
            </a:r>
            <a:r>
              <a:rPr sz="2000">
                <a:highlight>
                  <a:srgbClr val="FFFF00"/>
                </a:highlight>
                <a:latin typeface="微软雅黑" panose="020b0503020204020204" charset="-122"/>
                <a:ea typeface="微软雅黑" panose="020b0503020204020204" charset="-122"/>
                <a:cs typeface="微软雅黑" panose="020b0503020204020204" charset="-122"/>
              </a:rPr>
              <a:t>影子</a:t>
            </a:r>
            <a:r>
              <a:rPr sz="2000">
                <a:latin typeface="微软雅黑" panose="020b0503020204020204" charset="-122"/>
                <a:ea typeface="微软雅黑" panose="020b0503020204020204" charset="-122"/>
                <a:cs typeface="微软雅黑" panose="020b0503020204020204" charset="-122"/>
              </a:rPr>
              <a:t>；如图甲。</a:t>
            </a:r>
          </a:p>
        </p:txBody>
      </p:sp>
      <p:pic>
        <p:nvPicPr>
          <p:cNvPr id="2" name="图片 -2147482314" title=""/>
          <p:cNvPicPr>
            <a:picLocks noChangeAspect="1"/>
          </p:cNvPicPr>
          <p:nvPr/>
        </p:nvPicPr>
        <p:blipFill>
          <a:blip r:embed="rId3"/>
          <a:stretch>
            <a:fillRect/>
          </a:stretch>
        </p:blipFill>
        <p:spPr>
          <a:xfrm>
            <a:off x="3832860" y="2712720"/>
            <a:ext cx="6264275" cy="1991360"/>
          </a:xfrm>
          <a:prstGeom prst="rect">
            <a:avLst/>
          </a:prstGeom>
          <a:noFill/>
          <a:ln w="9525">
            <a:noFill/>
          </a:ln>
        </p:spPr>
      </p:pic>
      <p:sp>
        <p:nvSpPr>
          <p:cNvPr id="13" name="文本框 12" title=""/>
          <p:cNvSpPr txBox="1"/>
          <p:nvPr/>
        </p:nvSpPr>
        <p:spPr>
          <a:xfrm>
            <a:off x="292735" y="4458335"/>
            <a:ext cx="11703050" cy="2399665"/>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（2）日食和月食</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①月食：当地球处于月球和太阳之间时，</a:t>
            </a:r>
            <a:r>
              <a:rPr sz="2000">
                <a:highlight>
                  <a:srgbClr val="FFFF00"/>
                </a:highlight>
                <a:latin typeface="微软雅黑" panose="020b0503020204020204" charset="-122"/>
                <a:ea typeface="微软雅黑" panose="020b0503020204020204" charset="-122"/>
                <a:cs typeface="微软雅黑" panose="020b0503020204020204" charset="-122"/>
              </a:rPr>
              <a:t>地球挡住了射向月球的光</a:t>
            </a:r>
            <a:r>
              <a:rPr sz="2000">
                <a:latin typeface="微软雅黑" panose="020b0503020204020204" charset="-122"/>
                <a:ea typeface="微软雅黑" panose="020b0503020204020204" charset="-122"/>
                <a:cs typeface="微软雅黑" panose="020b0503020204020204" charset="-122"/>
              </a:rPr>
              <a:t>，由于光沿直线传播，我们能看到月食。如图乙所示。</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②日食：当月球运行到太阳和地球之间时，由于光沿直线传播，</a:t>
            </a:r>
            <a:r>
              <a:rPr sz="2000">
                <a:highlight>
                  <a:srgbClr val="FFFF00"/>
                </a:highlight>
                <a:latin typeface="微软雅黑" panose="020b0503020204020204" charset="-122"/>
                <a:ea typeface="微软雅黑" panose="020b0503020204020204" charset="-122"/>
                <a:cs typeface="微软雅黑" panose="020b0503020204020204" charset="-122"/>
              </a:rPr>
              <a:t>月球就挡住了太阳射向地球的光</a:t>
            </a:r>
            <a:r>
              <a:rPr sz="2000">
                <a:latin typeface="微软雅黑" panose="020b0503020204020204" charset="-122"/>
                <a:ea typeface="微软雅黑" panose="020b0503020204020204" charset="-122"/>
                <a:cs typeface="微软雅黑" panose="020b0503020204020204" charset="-122"/>
              </a:rPr>
              <a:t>，我们看到了日食。如图乙所示。</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wipe(left)">
                                      <p:cBhvr>
                                        <p:cTn id="20" dur="500"/>
                                        <p:tgtEl>
                                          <p:spTgt spid="11">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wipe(left)">
                                      <p:cBhvr>
                                        <p:cTn id="30" dur="500"/>
                                        <p:tgtEl>
                                          <p:spTgt spid="13">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animEffect transition="in" filter="wipe(left)">
                                      <p:cBhvr>
                                        <p:cTn id="35" dur="500"/>
                                        <p:tgtEl>
                                          <p:spTgt spid="13">
                                            <p:txEl>
                                              <p:pRg st="1" end="1"/>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3">
                                            <p:txEl>
                                              <p:pRg st="2" end="2"/>
                                            </p:txEl>
                                          </p:spTgt>
                                        </p:tgtEl>
                                        <p:attrNameLst>
                                          <p:attrName>style.visibility</p:attrName>
                                        </p:attrNameLst>
                                      </p:cBhvr>
                                      <p:to>
                                        <p:strVal val="visible"/>
                                      </p:to>
                                    </p:set>
                                    <p:animEffect transition="in" filter="wipe(left)">
                                      <p:cBhvr>
                                        <p:cTn id="40"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二、光的直线传播</a:t>
            </a:r>
          </a:p>
        </p:txBody>
      </p:sp>
      <p:sp>
        <p:nvSpPr>
          <p:cNvPr id="11" name="文本框 10" title=""/>
          <p:cNvSpPr txBox="1"/>
          <p:nvPr/>
        </p:nvSpPr>
        <p:spPr>
          <a:xfrm>
            <a:off x="292735" y="1438910"/>
            <a:ext cx="11703050" cy="101473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（3）小孔成像：如图所示甲，用给一个带有小孔的板遮挡在光屏与蜡烛之间，光屏上就会形成烛焰倒立的像，我们把这样的现象叫小孔成像。左右移动中间的板，光屏上的像的大小也会随之发生变化。</a:t>
            </a:r>
          </a:p>
        </p:txBody>
      </p:sp>
      <p:pic>
        <p:nvPicPr>
          <p:cNvPr id="2" name="图片 -2147482532" title=""/>
          <p:cNvPicPr>
            <a:picLocks noChangeAspect="1"/>
          </p:cNvPicPr>
          <p:nvPr/>
        </p:nvPicPr>
        <p:blipFill>
          <a:blip r:embed="rId3"/>
          <a:stretch>
            <a:fillRect/>
          </a:stretch>
        </p:blipFill>
        <p:spPr>
          <a:xfrm>
            <a:off x="3346449" y="2453640"/>
            <a:ext cx="6048943" cy="2335012"/>
          </a:xfrm>
          <a:prstGeom prst="rect">
            <a:avLst/>
          </a:prstGeom>
          <a:noFill/>
          <a:ln w="9525">
            <a:noFill/>
          </a:ln>
        </p:spPr>
      </p:pic>
      <p:sp>
        <p:nvSpPr>
          <p:cNvPr id="6" name="文本框 5" title=""/>
          <p:cNvSpPr txBox="1"/>
          <p:nvPr/>
        </p:nvSpPr>
        <p:spPr>
          <a:xfrm>
            <a:off x="488299" y="4926382"/>
            <a:ext cx="11703050" cy="1476375"/>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由于光沿直线传播，来自烛焰上方的光通过小孔后就射到了光屏的下部，来自烛焰下方的光通过小孔后就射向了上部。这样，光屏上就出现了烛焰倒立的像。</a:t>
            </a:r>
          </a:p>
          <a:p>
            <a:pPr fontAlgn="auto">
              <a:lnSpc>
                <a:spcPct val="150000"/>
              </a:lnSpc>
            </a:pPr>
            <a:r>
              <a:rPr sz="2000" err="1">
                <a:latin typeface="微软雅黑" panose="020b0503020204020204" charset="-122"/>
                <a:ea typeface="微软雅黑" panose="020b0503020204020204" charset="-122"/>
                <a:cs typeface="微软雅黑" panose="020b0503020204020204" charset="-122"/>
              </a:rPr>
              <a:t>像的大小与物（蜡烛）的大小以及光屏所在位置有关。其大小关系为：</a:t>
            </a:r>
          </a:p>
        </p:txBody>
      </p:sp>
      <p:pic>
        <p:nvPicPr>
          <p:cNvPr id="7" name="图片 -2147482531" title=""/>
          <p:cNvPicPr>
            <a:picLocks noChangeAspect="1"/>
          </p:cNvPicPr>
          <p:nvPr/>
        </p:nvPicPr>
        <p:blipFill>
          <a:blip r:embed="rId4"/>
          <a:stretch>
            <a:fillRect/>
          </a:stretch>
        </p:blipFill>
        <p:spPr>
          <a:xfrm>
            <a:off x="8468293" y="5739182"/>
            <a:ext cx="927100" cy="6635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500"/>
                                        <p:tgtEl>
                                          <p:spTgt spid="6">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left)">
                                      <p:cBhvr>
                                        <p:cTn id="30" dur="500"/>
                                        <p:tgtEl>
                                          <p:spTgt spid="6">
                                            <p:txEl>
                                              <p:pRg st="1" end="1"/>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二、光的直线传播</a:t>
            </a:r>
          </a:p>
        </p:txBody>
      </p:sp>
      <p:pic>
        <p:nvPicPr>
          <p:cNvPr id="3082" name="图片 356" titl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2735" y="1477588"/>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20" title=""/>
          <p:cNvSpPr/>
          <p:nvPr/>
        </p:nvSpPr>
        <p:spPr>
          <a:xfrm>
            <a:off x="292438" y="1992032"/>
            <a:ext cx="11463655" cy="1938020"/>
          </a:xfrm>
          <a:prstGeom prst="rect">
            <a:avLst/>
          </a:prstGeom>
          <a:solidFill>
            <a:schemeClr val="accent3">
              <a:lumMod val="60000"/>
              <a:lumOff val="40000"/>
            </a:schemeClr>
          </a:solidFill>
        </p:spPr>
        <p:txBody>
          <a:bodyPr wrap="square">
            <a:spAutoFit/>
          </a:bodyPr>
          <a:lstStyle/>
          <a:p>
            <a:pPr indent="266700" algn="just">
              <a:lnSpc>
                <a:spcPct val="150000"/>
              </a:lnSpc>
              <a:spcAft>
                <a:spcPct val="0"/>
              </a:spcAft>
            </a:pPr>
            <a:r>
              <a:rPr lang="zh-CN" altLang="zh-CN" sz="2000" kern="100">
                <a:latin typeface="Times New Roman" panose="02020603050405020304" pitchFamily="18" charset="0"/>
                <a:ea typeface="华文楷体" panose="02010600040101010101" pitchFamily="2" charset="-122"/>
                <a:cs typeface="华文楷体" panose="02010600040101010101" pitchFamily="2" charset="-122"/>
              </a:rPr>
              <a:t>（1）小孔成像的条件：小孔必须足够小，但并不是越小越好，孔太小会影响像的亮度；</a:t>
            </a:r>
          </a:p>
          <a:p>
            <a:pPr indent="266700" algn="just">
              <a:lnSpc>
                <a:spcPct val="150000"/>
              </a:lnSpc>
              <a:spcAft>
                <a:spcPct val="0"/>
              </a:spcAft>
            </a:pPr>
            <a:r>
              <a:rPr lang="zh-CN" altLang="zh-CN" sz="2000" kern="100">
                <a:latin typeface="Times New Roman" panose="02020603050405020304" pitchFamily="18" charset="0"/>
                <a:ea typeface="华文楷体" panose="02010600040101010101" pitchFamily="2" charset="-122"/>
                <a:cs typeface="华文楷体" panose="02010600040101010101" pitchFamily="2" charset="-122"/>
              </a:rPr>
              <a:t>（2）小孔成像时，像的形状取决于物体的形状，与小孔形状无关；</a:t>
            </a:r>
          </a:p>
          <a:p>
            <a:pPr indent="266700" algn="just">
              <a:lnSpc>
                <a:spcPct val="150000"/>
              </a:lnSpc>
              <a:spcAft>
                <a:spcPct val="0"/>
              </a:spcAft>
            </a:pPr>
            <a:r>
              <a:rPr lang="zh-CN" altLang="zh-CN" sz="2000" kern="100">
                <a:latin typeface="Times New Roman" panose="02020603050405020304" pitchFamily="18" charset="0"/>
                <a:ea typeface="华文楷体" panose="02010600040101010101" pitchFamily="2" charset="-122"/>
                <a:cs typeface="华文楷体" panose="02010600040101010101" pitchFamily="2" charset="-122"/>
              </a:rPr>
              <a:t>（3）小孔逐渐变大，光屏上的像会逐渐变模糊；当小孔增大到一定程度时，在光屏上只能看到与小孔形状相同的光斑。</a:t>
            </a:r>
          </a:p>
        </p:txBody>
      </p:sp>
      <p:sp>
        <p:nvSpPr>
          <p:cNvPr id="10" name="文本框 9" title=""/>
          <p:cNvSpPr txBox="1"/>
          <p:nvPr/>
        </p:nvSpPr>
        <p:spPr>
          <a:xfrm>
            <a:off x="292735" y="3954780"/>
            <a:ext cx="11703050" cy="553085"/>
          </a:xfrm>
          <a:prstGeom prst="rect">
            <a:avLst/>
          </a:prstGeom>
          <a:noFill/>
        </p:spPr>
        <p:txBody>
          <a:bodyPr wrap="square" rtlCol="0" anchor="t">
            <a:spAutoFit/>
          </a:bodyPr>
          <a:lstStyle/>
          <a:p>
            <a:pPr fontAlgn="auto">
              <a:lnSpc>
                <a:spcPct val="150000"/>
              </a:lnSpc>
            </a:pPr>
            <a:r>
              <a:rPr sz="2000">
                <a:solidFill>
                  <a:srgbClr val="1C18D4"/>
                </a:solidFill>
                <a:latin typeface="微软雅黑" panose="020b0503020204020204" charset="-122"/>
                <a:ea typeface="微软雅黑" panose="020b0503020204020204" charset="-122"/>
                <a:cs typeface="微软雅黑" panose="020b0503020204020204" charset="-122"/>
              </a:rPr>
              <a:t>【现象辨析】</a:t>
            </a:r>
            <a:r>
              <a:rPr sz="2000" b="1">
                <a:latin typeface="微软雅黑" panose="020b0503020204020204" charset="-122"/>
                <a:ea typeface="微软雅黑" panose="020b0503020204020204" charset="-122"/>
                <a:cs typeface="微软雅黑" panose="020b0503020204020204" charset="-122"/>
              </a:rPr>
              <a:t>影子和小孔成像的异同</a:t>
            </a:r>
          </a:p>
        </p:txBody>
      </p:sp>
      <p:graphicFrame>
        <p:nvGraphicFramePr>
          <p:cNvPr id="13" name="表格 12" title=""/>
          <p:cNvGraphicFramePr>
            <a:graphicFrameLocks noGrp="1"/>
          </p:cNvGraphicFramePr>
          <p:nvPr/>
        </p:nvGraphicFramePr>
        <p:xfrm>
          <a:off x="292735" y="4669155"/>
          <a:ext cx="11576050" cy="1828800"/>
        </p:xfrm>
        <a:graphic>
          <a:graphicData uri="http://schemas.openxmlformats.org/drawingml/2006/table">
            <a:tbl>
              <a:tblPr firstRow="1" bandRow="1">
                <a:tableStyleId>{5940675A-B579-460E-94D1-54222C63F5DA}</a:tableStyleId>
              </a:tblPr>
              <a:tblGrid>
                <a:gridCol w="2215515"/>
                <a:gridCol w="3308350"/>
                <a:gridCol w="6052185"/>
              </a:tblGrid>
              <a:tr h="314960">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现象</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相同点</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不同点</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29285">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影子</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vert="horz" wrap="square"/>
                    <a:lstStyle/>
                    <a:p>
                      <a:pPr indent="0" algn="ctr"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形成原因都是光沿直线传播</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影子是光照射不到的区域，影子的形成不一定和物体的形状相同，而且影子是黑暗的</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29920">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小孔成像</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xBody>
                    <a:bodyPr vert="horz" wrap="square"/>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通过小孔成的像是光实际照射到的区域，像的形状和物体的形状相同，而且像是亮的</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082"/>
                                        </p:tgtEl>
                                        <p:attrNameLst>
                                          <p:attrName>style.visibility</p:attrName>
                                        </p:attrNameLst>
                                      </p:cBhvr>
                                      <p:to>
                                        <p:strVal val="visible"/>
                                      </p:to>
                                    </p:set>
                                    <p:animEffect transition="in" filter="wipe(left)">
                                      <p:cBhvr>
                                        <p:cTn id="15" dur="500"/>
                                        <p:tgtEl>
                                          <p:spTgt spid="308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left)">
                                      <p:cBhvr>
                                        <p:cTn id="25" dur="500"/>
                                        <p:tgtEl>
                                          <p:spTgt spid="10">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linds(horizont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二、光的直线传播</a:t>
            </a:r>
          </a:p>
        </p:txBody>
      </p:sp>
      <p:sp>
        <p:nvSpPr>
          <p:cNvPr id="11" name="文本框 10" title=""/>
          <p:cNvSpPr txBox="1"/>
          <p:nvPr/>
        </p:nvSpPr>
        <p:spPr>
          <a:xfrm>
            <a:off x="292735" y="1438910"/>
            <a:ext cx="11703050" cy="1476375"/>
          </a:xfrm>
          <a:prstGeom prst="rect">
            <a:avLst/>
          </a:prstGeom>
          <a:noFill/>
        </p:spPr>
        <p:txBody>
          <a:bodyPr wrap="square" rtlCol="0" anchor="t">
            <a:spAutoFit/>
          </a:bodyPr>
          <a:lstStyle/>
          <a:p>
            <a:pPr fontAlgn="auto">
              <a:lnSpc>
                <a:spcPct val="150000"/>
              </a:lnSpc>
            </a:pPr>
            <a:r>
              <a:rPr sz="2000">
                <a:solidFill>
                  <a:srgbClr val="1C18D4"/>
                </a:solidFill>
                <a:latin typeface="微软雅黑" panose="020b0503020204020204" charset="-122"/>
                <a:ea typeface="微软雅黑" panose="020b0503020204020204" charset="-122"/>
                <a:cs typeface="微软雅黑" panose="020b0503020204020204" charset="-122"/>
              </a:rPr>
              <a:t>4.光的直线传播的应用</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由于光的直线传播，在开凿隧道时，工人们可以用激光束引导掘进机，使掘进机沿直线前进，保证隧道方向不会出现偏差；士兵瞄准射击；站队时队列排直等。</a:t>
            </a:r>
          </a:p>
        </p:txBody>
      </p:sp>
      <p:sp>
        <p:nvSpPr>
          <p:cNvPr id="10" name="文本框 9" title=""/>
          <p:cNvSpPr txBox="1"/>
          <p:nvPr/>
        </p:nvSpPr>
        <p:spPr>
          <a:xfrm>
            <a:off x="292735" y="5297170"/>
            <a:ext cx="11703050" cy="553085"/>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像“井底之蛙”、“一叶障目不见泰山”也都是可以用光的直线传播进行解释的。</a:t>
            </a:r>
          </a:p>
        </p:txBody>
      </p:sp>
      <p:pic>
        <p:nvPicPr>
          <p:cNvPr id="2" name="图片 -2147482530" title=""/>
          <p:cNvPicPr>
            <a:picLocks noChangeAspect="1"/>
          </p:cNvPicPr>
          <p:nvPr/>
        </p:nvPicPr>
        <p:blipFill>
          <a:blip r:embed="rId3"/>
          <a:stretch>
            <a:fillRect/>
          </a:stretch>
        </p:blipFill>
        <p:spPr>
          <a:xfrm>
            <a:off x="1799590" y="3011805"/>
            <a:ext cx="8592185" cy="204089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wipe(left)">
                                      <p:cBhvr>
                                        <p:cTn id="20" dur="500"/>
                                        <p:tgtEl>
                                          <p:spTgt spid="11">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left)">
                                      <p:cBhvr>
                                        <p:cTn id="3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三、光的传播速度</a:t>
            </a:r>
          </a:p>
        </p:txBody>
      </p:sp>
      <p:sp>
        <p:nvSpPr>
          <p:cNvPr id="11" name="文本框 10" title=""/>
          <p:cNvSpPr txBox="1"/>
          <p:nvPr/>
        </p:nvSpPr>
        <p:spPr>
          <a:xfrm>
            <a:off x="292735" y="1438910"/>
            <a:ext cx="11703050" cy="2861310"/>
          </a:xfrm>
          <a:prstGeom prst="rect">
            <a:avLst/>
          </a:prstGeom>
          <a:noFill/>
        </p:spPr>
        <p:txBody>
          <a:bodyPr wrap="square" rtlCol="0" anchor="t">
            <a:spAutoFit/>
          </a:bodyPr>
          <a:lstStyle/>
          <a:p>
            <a:pPr fontAlgn="auto">
              <a:lnSpc>
                <a:spcPct val="150000"/>
              </a:lnSpc>
            </a:pPr>
            <a:r>
              <a:rPr sz="2000">
                <a:solidFill>
                  <a:srgbClr val="1C18D4"/>
                </a:solidFill>
                <a:latin typeface="微软雅黑" panose="020b0503020204020204" charset="-122"/>
                <a:ea typeface="微软雅黑" panose="020b0503020204020204" charset="-122"/>
                <a:cs typeface="微软雅黑" panose="020b0503020204020204" charset="-122"/>
              </a:rPr>
              <a:t>1.光在真空中的传播速度</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光不仅可以在空气、水等物质中传播，而且可以在真空中传播。光在真空中的传播速度很大，在物理学中用c表示，</a:t>
            </a:r>
            <a:r>
              <a:rPr sz="2000">
                <a:highlight>
                  <a:srgbClr val="FFFF00"/>
                </a:highlight>
                <a:latin typeface="微软雅黑" panose="020b0503020204020204" charset="-122"/>
                <a:ea typeface="微软雅黑" panose="020b0503020204020204" charset="-122"/>
                <a:cs typeface="微软雅黑" panose="020b0503020204020204" charset="-122"/>
              </a:rPr>
              <a:t>c=2.99792×10</a:t>
            </a:r>
            <a:r>
              <a:rPr sz="2000" baseline="30000">
                <a:highlight>
                  <a:srgbClr val="FFFF00"/>
                </a:highlight>
                <a:latin typeface="微软雅黑" panose="020b0503020204020204" charset="-122"/>
                <a:ea typeface="微软雅黑" panose="020b0503020204020204" charset="-122"/>
                <a:cs typeface="微软雅黑" panose="020b0503020204020204" charset="-122"/>
              </a:rPr>
              <a:t>8</a:t>
            </a:r>
            <a:r>
              <a:rPr sz="2000">
                <a:highlight>
                  <a:srgbClr val="FFFF00"/>
                </a:highlight>
                <a:latin typeface="微软雅黑" panose="020b0503020204020204" charset="-122"/>
                <a:ea typeface="微软雅黑" panose="020b0503020204020204" charset="-122"/>
                <a:cs typeface="微软雅黑" panose="020b0503020204020204" charset="-122"/>
              </a:rPr>
              <a:t>m/s</a:t>
            </a:r>
            <a:r>
              <a:rPr sz="2000">
                <a:latin typeface="微软雅黑" panose="020b0503020204020204" charset="-122"/>
                <a:ea typeface="微软雅黑" panose="020b0503020204020204" charset="-122"/>
                <a:cs typeface="微软雅黑" panose="020b0503020204020204" charset="-122"/>
              </a:rPr>
              <a:t>。通常情况下，真空中的光速可以近似为：c=3×10</a:t>
            </a:r>
            <a:r>
              <a:rPr sz="2000" baseline="30000">
                <a:latin typeface="微软雅黑" panose="020b0503020204020204" charset="-122"/>
                <a:ea typeface="微软雅黑" panose="020b0503020204020204" charset="-122"/>
                <a:cs typeface="微软雅黑" panose="020b0503020204020204" charset="-122"/>
              </a:rPr>
              <a:t>8</a:t>
            </a:r>
            <a:r>
              <a:rPr sz="2000">
                <a:latin typeface="微软雅黑" panose="020b0503020204020204" charset="-122"/>
                <a:ea typeface="微软雅黑" panose="020b0503020204020204" charset="-122"/>
                <a:cs typeface="微软雅黑" panose="020b0503020204020204" charset="-122"/>
              </a:rPr>
              <a:t>m/s。</a:t>
            </a:r>
          </a:p>
          <a:p>
            <a:pPr fontAlgn="auto">
              <a:lnSpc>
                <a:spcPct val="150000"/>
              </a:lnSpc>
            </a:pPr>
            <a:r>
              <a:rPr sz="2000">
                <a:solidFill>
                  <a:srgbClr val="1C18D4"/>
                </a:solidFill>
                <a:latin typeface="微软雅黑" panose="020b0503020204020204" charset="-122"/>
                <a:ea typeface="微软雅黑" panose="020b0503020204020204" charset="-122"/>
                <a:cs typeface="微软雅黑" panose="020b0503020204020204" charset="-122"/>
              </a:rPr>
              <a:t>2.光在其他介质中的传播速度</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光在空气中的传播速度近似等于光在真空中的传播速度c，也可以近似为c=3×10</a:t>
            </a:r>
            <a:r>
              <a:rPr sz="2000" baseline="30000">
                <a:latin typeface="微软雅黑" panose="020b0503020204020204" charset="-122"/>
                <a:ea typeface="微软雅黑" panose="020b0503020204020204" charset="-122"/>
                <a:cs typeface="微软雅黑" panose="020b0503020204020204" charset="-122"/>
              </a:rPr>
              <a:t>8</a:t>
            </a:r>
            <a:r>
              <a:rPr sz="2000">
                <a:latin typeface="微软雅黑" panose="020b0503020204020204" charset="-122"/>
                <a:ea typeface="微软雅黑" panose="020b0503020204020204" charset="-122"/>
                <a:cs typeface="微软雅黑" panose="020b0503020204020204" charset="-122"/>
              </a:rPr>
              <a:t>m/s。光在水中的传播速度约为</a:t>
            </a:r>
            <a:r>
              <a:rPr lang="en-US" sz="2000">
                <a:latin typeface="微软雅黑" panose="020b0503020204020204" charset="-122"/>
                <a:ea typeface="微软雅黑" panose="020b0503020204020204" charset="-122"/>
                <a:cs typeface="微软雅黑" panose="020b0503020204020204" charset="-122"/>
              </a:rPr>
              <a:t>3/4</a:t>
            </a:r>
            <a:r>
              <a:rPr sz="2000">
                <a:latin typeface="微软雅黑" panose="020b0503020204020204" charset="-122"/>
                <a:ea typeface="微软雅黑" panose="020b0503020204020204" charset="-122"/>
                <a:cs typeface="微软雅黑" panose="020b0503020204020204" charset="-122"/>
              </a:rPr>
              <a:t>c；光在玻璃中的传播速度近约为</a:t>
            </a:r>
            <a:r>
              <a:rPr lang="en-US" sz="2000">
                <a:latin typeface="微软雅黑" panose="020b0503020204020204" charset="-122"/>
                <a:ea typeface="微软雅黑" panose="020b0503020204020204" charset="-122"/>
                <a:cs typeface="微软雅黑" panose="020b0503020204020204" charset="-122"/>
              </a:rPr>
              <a:t>2/3</a:t>
            </a:r>
            <a:r>
              <a:rPr sz="2000">
                <a:latin typeface="微软雅黑" panose="020b0503020204020204" charset="-122"/>
                <a:ea typeface="微软雅黑" panose="020b0503020204020204" charset="-122"/>
                <a:cs typeface="微软雅黑" panose="020b0503020204020204" charset="-122"/>
              </a:rPr>
              <a:t>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wipe(left)">
                                      <p:cBhvr>
                                        <p:cTn id="20" dur="500"/>
                                        <p:tgtEl>
                                          <p:spTgt spid="11">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wipe(left)">
                                      <p:cBhvr>
                                        <p:cTn id="25" dur="500"/>
                                        <p:tgtEl>
                                          <p:spTgt spid="11">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
                                            <p:txEl>
                                              <p:pRg st="3" end="3"/>
                                            </p:txEl>
                                          </p:spTgt>
                                        </p:tgtEl>
                                        <p:attrNameLst>
                                          <p:attrName>style.visibility</p:attrName>
                                        </p:attrNameLst>
                                      </p:cBhvr>
                                      <p:to>
                                        <p:strVal val="visible"/>
                                      </p:to>
                                    </p:set>
                                    <p:animEffect transition="in" filter="wipe(left)">
                                      <p:cBhvr>
                                        <p:cTn id="30"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33514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考向01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光的直线传播及应用</a:t>
            </a:r>
          </a:p>
        </p:txBody>
      </p:sp>
      <p:pic>
        <p:nvPicPr>
          <p:cNvPr id="2" name="图片 1" title=""/>
          <p:cNvPicPr>
            <a:picLocks noChangeAspect="1"/>
          </p:cNvPicPr>
          <p:nvPr/>
        </p:nvPicPr>
        <p:blipFill>
          <a:blip r:embed="rId3"/>
          <a:stretch>
            <a:fillRect/>
          </a:stretch>
        </p:blipFill>
        <p:spPr>
          <a:xfrm>
            <a:off x="374364" y="1464428"/>
            <a:ext cx="2013585" cy="483870"/>
          </a:xfrm>
          <a:prstGeom prst="rect">
            <a:avLst/>
          </a:prstGeom>
        </p:spPr>
      </p:pic>
      <p:sp>
        <p:nvSpPr>
          <p:cNvPr id="6" name="文本框 5" title=""/>
          <p:cNvSpPr txBox="1"/>
          <p:nvPr/>
        </p:nvSpPr>
        <p:spPr>
          <a:xfrm>
            <a:off x="292764" y="2040907"/>
            <a:ext cx="11734800" cy="3784600"/>
          </a:xfrm>
          <a:prstGeom prst="rect">
            <a:avLst/>
          </a:prstGeom>
          <a:noFill/>
        </p:spPr>
        <p:txBody>
          <a:bodyPr wrap="square" rtlCol="0" anchor="t">
            <a:spAutoFit/>
          </a:bodyPr>
          <a:lstStyle/>
          <a:p>
            <a:pPr eaLnBrk="1" fontAlgn="auto" latinLnBrk="0" hangingPunct="1">
              <a:lnSpc>
                <a:spcPct val="150000"/>
              </a:lnSpc>
            </a:pPr>
            <a:r>
              <a:rPr lang="zh-CN" altLang="en-US" sz="2000">
                <a:latin typeface="微软雅黑" panose="020b0503020204020204" charset="-122"/>
                <a:ea typeface="微软雅黑" panose="020b0503020204020204" charset="-122"/>
                <a:cs typeface="微软雅黑" panose="020b0503020204020204" charset="-122"/>
              </a:rPr>
              <a:t>光的直线传播是光现象基础，所有光现象都是在光的直线传播基础上展开的，没有光的直线传播就没有光现象的理论结构。</a:t>
            </a:r>
          </a:p>
          <a:p>
            <a:pPr eaLnBrk="1" fontAlgn="auto" latinLnBrk="0" hangingPunct="1">
              <a:lnSpc>
                <a:spcPct val="150000"/>
              </a:lnSpc>
            </a:pPr>
            <a:r>
              <a:rPr lang="zh-CN" altLang="en-US" sz="2000">
                <a:latin typeface="微软雅黑" panose="020b0503020204020204" charset="-122"/>
                <a:ea typeface="微软雅黑" panose="020b0503020204020204" charset="-122"/>
                <a:cs typeface="微软雅黑" panose="020b0503020204020204" charset="-122"/>
              </a:rPr>
              <a:t>光的直线传播是常考热点，有关考题主要集中在光的直线传播的认识和光的直线传播的例子上。生活中利用光的直线传播的例子很多，尤其是劳动人民在生产和人类活动中，总结出了许多利用光的直线传播的现象，如：小孔成像、影子的形成、树林中的光斑、日食、月食等都是光的直线传播的例子。加强对此方面知识的积累，会有助于解答此类问题。</a:t>
            </a:r>
          </a:p>
          <a:p>
            <a:pPr eaLnBrk="1" fontAlgn="auto" latinLnBrk="0" hangingPunct="1">
              <a:lnSpc>
                <a:spcPct val="150000"/>
              </a:lnSpc>
            </a:pPr>
            <a:r>
              <a:rPr lang="zh-CN" altLang="en-US" sz="2000">
                <a:latin typeface="微软雅黑" panose="020b0503020204020204" charset="-122"/>
                <a:ea typeface="微软雅黑" panose="020b0503020204020204" charset="-122"/>
                <a:cs typeface="微软雅黑" panose="020b0503020204020204" charset="-122"/>
              </a:rPr>
              <a:t>光的直线传播作为一个考题不多，常见的是作为一个知识点出现，并与其他光现象知识点或其他知识点结合组成一个题目。</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6308407" y="-28575"/>
            <a:ext cx="903605" cy="923290"/>
          </a:xfrm>
          <a:prstGeom prst="rect">
            <a:avLst/>
          </a:prstGeom>
        </p:spPr>
      </p:pic>
      <p:sp>
        <p:nvSpPr>
          <p:cNvPr id="5" name="文本框 4" title=""/>
          <p:cNvSpPr txBox="1"/>
          <p:nvPr/>
        </p:nvSpPr>
        <p:spPr>
          <a:xfrm>
            <a:off x="7280592" y="202565"/>
            <a:ext cx="433514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考向01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光的直线传播及应用</a:t>
            </a:r>
          </a:p>
        </p:txBody>
      </p:sp>
      <p:sp>
        <p:nvSpPr>
          <p:cNvPr id="100" name="文本框 99" title=""/>
          <p:cNvSpPr txBox="1"/>
          <p:nvPr/>
        </p:nvSpPr>
        <p:spPr>
          <a:xfrm>
            <a:off x="292735" y="1518285"/>
            <a:ext cx="7544435" cy="460375"/>
          </a:xfrm>
          <a:prstGeom prst="rect">
            <a:avLst/>
          </a:prstGeom>
          <a:noFill/>
          <a:ln w="9525">
            <a:noFill/>
          </a:ln>
        </p:spPr>
        <p:txBody>
          <a:bodyPr wrap="square">
            <a:spAutoFit/>
          </a:bodyPr>
          <a:lstStyle/>
          <a:p>
            <a:pPr indent="0" fontAlgn="auto">
              <a:lnSpc>
                <a:spcPct val="150000"/>
              </a:lnSpc>
            </a:pPr>
            <a:r>
              <a:rPr lang="zh-CN" sz="1600" b="1">
                <a:solidFill>
                  <a:srgbClr val="0070C0"/>
                </a:solidFill>
                <a:latin typeface="微软雅黑" panose="020b0503020204020204" charset="-122"/>
                <a:ea typeface="微软雅黑" panose="020b0503020204020204" charset="-122"/>
                <a:cs typeface="微软雅黑" panose="020b0503020204020204" charset="-122"/>
              </a:rPr>
              <a:t>【例1】</a:t>
            </a:r>
            <a:r>
              <a:rPr lang="zh-CN" sz="1600" b="1">
                <a:solidFill>
                  <a:srgbClr val="000000"/>
                </a:solidFill>
                <a:latin typeface="微软雅黑" panose="020b0503020204020204" charset="-122"/>
                <a:ea typeface="微软雅黑" panose="020b0503020204020204" charset="-122"/>
                <a:cs typeface="微软雅黑" panose="020b0503020204020204" charset="-122"/>
              </a:rPr>
              <a:t>（2023·云南）</a:t>
            </a:r>
            <a:r>
              <a:rPr lang="zh-CN" sz="1600" b="0">
                <a:solidFill>
                  <a:srgbClr val="000000"/>
                </a:solidFill>
                <a:latin typeface="微软雅黑" panose="020b0503020204020204" charset="-122"/>
                <a:ea typeface="微软雅黑" panose="020b0503020204020204" charset="-122"/>
                <a:cs typeface="微软雅黑" panose="020b0503020204020204" charset="-122"/>
              </a:rPr>
              <a:t>图所示的“手影”游戏中，影子的形成原因是（ </a:t>
            </a:r>
            <a:r>
              <a:rPr lang="en-US" altLang="zh-CN" sz="1600" b="0">
                <a:solidFill>
                  <a:srgbClr val="000000"/>
                </a:solidFill>
                <a:latin typeface="微软雅黑" panose="020b0503020204020204" charset="-122"/>
                <a:ea typeface="微软雅黑" panose="020b0503020204020204" charset="-122"/>
                <a:cs typeface="微软雅黑" panose="020b0503020204020204" charset="-122"/>
              </a:rPr>
              <a:t>  </a:t>
            </a:r>
            <a:r>
              <a:rPr lang="zh-CN" sz="1600" b="0">
                <a:solidFill>
                  <a:srgbClr val="000000"/>
                </a:solidFill>
                <a:latin typeface="微软雅黑" panose="020b0503020204020204" charset="-122"/>
                <a:ea typeface="微软雅黑" panose="020b0503020204020204" charset="-122"/>
                <a:cs typeface="微软雅黑" panose="020b0503020204020204" charset="-122"/>
              </a:rPr>
              <a:t> ）。</a:t>
            </a:r>
            <a:endParaRPr lang="zh-CN" altLang="en-US" sz="1600">
              <a:latin typeface="微软雅黑" panose="020b0503020204020204" charset="-122"/>
              <a:ea typeface="微软雅黑" panose="020b0503020204020204" charset="-122"/>
              <a:cs typeface="微软雅黑" panose="020b0503020204020204" charset="-122"/>
            </a:endParaRPr>
          </a:p>
        </p:txBody>
      </p:sp>
      <p:pic>
        <p:nvPicPr>
          <p:cNvPr id="2" name="图片 -2147482526" title=""/>
          <p:cNvPicPr>
            <a:picLocks noChangeAspect="1"/>
          </p:cNvPicPr>
          <p:nvPr/>
        </p:nvPicPr>
        <p:blipFill>
          <a:blip r:embed="rId3"/>
          <a:stretch>
            <a:fillRect/>
          </a:stretch>
        </p:blipFill>
        <p:spPr>
          <a:xfrm>
            <a:off x="8175625" y="1345565"/>
            <a:ext cx="2868930" cy="1426210"/>
          </a:xfrm>
          <a:prstGeom prst="rect">
            <a:avLst/>
          </a:prstGeom>
          <a:noFill/>
          <a:ln w="9525">
            <a:noFill/>
          </a:ln>
        </p:spPr>
      </p:pic>
      <p:sp>
        <p:nvSpPr>
          <p:cNvPr id="7" name="文本框 6" title=""/>
          <p:cNvSpPr txBox="1"/>
          <p:nvPr/>
        </p:nvSpPr>
        <p:spPr>
          <a:xfrm>
            <a:off x="292735" y="2101850"/>
            <a:ext cx="7483475" cy="460375"/>
          </a:xfrm>
          <a:prstGeom prst="rect">
            <a:avLst/>
          </a:prstGeom>
          <a:noFill/>
          <a:ln w="9525">
            <a:noFill/>
          </a:ln>
        </p:spPr>
        <p:txBody>
          <a:bodyPr wrap="square">
            <a:spAutoFit/>
          </a:bodyPr>
          <a:lstStyle/>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A. 光的反射    B. 光沿直线传播    C. 光的折射    D. 光的色散</a:t>
            </a:r>
          </a:p>
        </p:txBody>
      </p:sp>
      <p:sp>
        <p:nvSpPr>
          <p:cNvPr id="24" name="矩形标注 23" title=""/>
          <p:cNvSpPr/>
          <p:nvPr/>
        </p:nvSpPr>
        <p:spPr>
          <a:xfrm>
            <a:off x="5337175" y="915670"/>
            <a:ext cx="4194810" cy="903605"/>
          </a:xfrm>
          <a:prstGeom prst="wedgeRectCallout">
            <a:avLst>
              <a:gd name="adj1" fmla="val 48637"/>
              <a:gd name="adj2" fmla="val 81412"/>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手不透明，光照射时会有一部分光被手挡住，从而形成一片黑暗的区域，即手影</a:t>
            </a:r>
          </a:p>
        </p:txBody>
      </p:sp>
      <p:sp>
        <p:nvSpPr>
          <p:cNvPr id="23" name="文本框 22" title=""/>
          <p:cNvSpPr txBox="1"/>
          <p:nvPr/>
        </p:nvSpPr>
        <p:spPr>
          <a:xfrm>
            <a:off x="6760210" y="1620520"/>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p>
        </p:txBody>
      </p:sp>
      <p:cxnSp>
        <p:nvCxnSpPr>
          <p:cNvPr id="21" name="直接连接符 20" title=""/>
          <p:cNvCxnSpPr/>
          <p:nvPr/>
        </p:nvCxnSpPr>
        <p:spPr>
          <a:xfrm>
            <a:off x="100965" y="2740660"/>
            <a:ext cx="1202944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9" name="文本框 8" title=""/>
          <p:cNvSpPr txBox="1"/>
          <p:nvPr/>
        </p:nvSpPr>
        <p:spPr>
          <a:xfrm>
            <a:off x="167640" y="2844800"/>
            <a:ext cx="5851525" cy="1938020"/>
          </a:xfrm>
          <a:prstGeom prst="rect">
            <a:avLst/>
          </a:prstGeom>
          <a:noFill/>
        </p:spPr>
        <p:txBody>
          <a:bodyPr wrap="square" rtlCol="0" anchor="t">
            <a:spAutoFit/>
          </a:bodyPr>
          <a:lstStyle/>
          <a:p>
            <a:pPr fontAlgn="auto">
              <a:lnSpc>
                <a:spcPct val="150000"/>
              </a:lnSpc>
            </a:pPr>
            <a:r>
              <a:rPr lang="zh-CN" altLang="en-US" sz="1600">
                <a:solidFill>
                  <a:schemeClr val="accent1">
                    <a:lumMod val="75000"/>
                  </a:schemeClr>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rPr>
              <a:t>1-1</a:t>
            </a:r>
            <a:r>
              <a:rPr lang="zh-CN" altLang="en-US" sz="160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altLang="en-US" sz="1600" b="1">
                <a:latin typeface="微软雅黑" panose="020b0503020204020204" charset="-122"/>
                <a:ea typeface="微软雅黑" panose="020b0503020204020204" charset="-122"/>
                <a:cs typeface="微软雅黑" panose="020b0503020204020204" charset="-122"/>
              </a:rPr>
              <a:t>（2023·江西）</a:t>
            </a:r>
            <a:r>
              <a:rPr lang="zh-CN" altLang="en-US" sz="1600">
                <a:latin typeface="微软雅黑" panose="020b0503020204020204" charset="-122"/>
                <a:ea typeface="微软雅黑" panose="020b0503020204020204" charset="-122"/>
                <a:cs typeface="微软雅黑" panose="020b0503020204020204" charset="-122"/>
              </a:rPr>
              <a:t>如图所示，圭表是中国古代重要的天文仪器，圭表通过测量正午日影长度来推测二十四节气，日影是光的_________形成的。为了提高其测量精度，天文学家使用铅垂线来确保“表”垂直于水平放置的“圭”。铅垂线是利用了重力的方向总是_________。</a:t>
            </a:r>
          </a:p>
        </p:txBody>
      </p:sp>
      <p:cxnSp>
        <p:nvCxnSpPr>
          <p:cNvPr id="22" name="直接连接符 21" title=""/>
          <p:cNvCxnSpPr/>
          <p:nvPr/>
        </p:nvCxnSpPr>
        <p:spPr>
          <a:xfrm flipH="1">
            <a:off x="6251575" y="2733675"/>
            <a:ext cx="0" cy="410400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0" name="文本框 9" title=""/>
          <p:cNvSpPr txBox="1"/>
          <p:nvPr/>
        </p:nvSpPr>
        <p:spPr>
          <a:xfrm>
            <a:off x="6664325" y="2844800"/>
            <a:ext cx="5403850" cy="2306955"/>
          </a:xfrm>
          <a:prstGeom prst="rect">
            <a:avLst/>
          </a:prstGeom>
          <a:noFill/>
        </p:spPr>
        <p:txBody>
          <a:bodyPr wrap="square" rtlCol="0" anchor="t">
            <a:spAutoFit/>
          </a:bodyPr>
          <a:lstStyle/>
          <a:p>
            <a:pPr fontAlgn="auto">
              <a:lnSpc>
                <a:spcPct val="150000"/>
              </a:lnSpc>
            </a:pPr>
            <a:r>
              <a:rPr lang="zh-CN" altLang="en-US" sz="1600">
                <a:solidFill>
                  <a:schemeClr val="accent1">
                    <a:lumMod val="75000"/>
                  </a:schemeClr>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rPr>
              <a:t>1-2</a:t>
            </a:r>
            <a:r>
              <a:rPr lang="zh-CN" altLang="en-US" sz="160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晴朗的天气，小刚到森林中去游玩，他看到地面出现大小不一的圆形光斑，他认为（　　）。</a:t>
            </a: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A．圆斑是太阳的影子</a:t>
            </a: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B．圆斑是太阳的实像</a:t>
            </a: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C．圆斑是太阳的虚像</a:t>
            </a: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D．圆斑是树叶的影子</a:t>
            </a:r>
          </a:p>
        </p:txBody>
      </p:sp>
      <p:pic>
        <p:nvPicPr>
          <p:cNvPr id="6" name="图片 -2147482525" title=""/>
          <p:cNvPicPr>
            <a:picLocks noChangeAspect="1"/>
          </p:cNvPicPr>
          <p:nvPr/>
        </p:nvPicPr>
        <p:blipFill>
          <a:blip r:embed="rId4"/>
          <a:stretch>
            <a:fillRect/>
          </a:stretch>
        </p:blipFill>
        <p:spPr>
          <a:xfrm>
            <a:off x="1513205" y="4782820"/>
            <a:ext cx="3823970" cy="1916430"/>
          </a:xfrm>
          <a:prstGeom prst="rect">
            <a:avLst/>
          </a:prstGeom>
          <a:noFill/>
          <a:ln w="9525">
            <a:noFill/>
          </a:ln>
        </p:spPr>
      </p:pic>
      <p:sp>
        <p:nvSpPr>
          <p:cNvPr id="11" name="矩形标注 10" title=""/>
          <p:cNvSpPr/>
          <p:nvPr/>
        </p:nvSpPr>
        <p:spPr>
          <a:xfrm>
            <a:off x="647700" y="5259070"/>
            <a:ext cx="1293495" cy="963930"/>
          </a:xfrm>
          <a:prstGeom prst="wedgeRectCallout">
            <a:avLst>
              <a:gd name="adj1" fmla="val 160800"/>
              <a:gd name="adj2" fmla="val 41238"/>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光线被挡住形成的日影</a:t>
            </a:r>
          </a:p>
        </p:txBody>
      </p:sp>
      <p:sp>
        <p:nvSpPr>
          <p:cNvPr id="13" name="矩形标注 12" title=""/>
          <p:cNvSpPr/>
          <p:nvPr/>
        </p:nvSpPr>
        <p:spPr>
          <a:xfrm>
            <a:off x="3569335" y="4551045"/>
            <a:ext cx="2449830" cy="469265"/>
          </a:xfrm>
          <a:prstGeom prst="wedgeRectCallout">
            <a:avLst>
              <a:gd name="adj1" fmla="val -4821"/>
              <a:gd name="adj2" fmla="val -104127"/>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重力方向总是竖直向下的</a:t>
            </a:r>
          </a:p>
        </p:txBody>
      </p:sp>
      <p:sp>
        <p:nvSpPr>
          <p:cNvPr id="14" name="文本框 13" title=""/>
          <p:cNvSpPr txBox="1"/>
          <p:nvPr/>
        </p:nvSpPr>
        <p:spPr>
          <a:xfrm>
            <a:off x="1074420" y="3625850"/>
            <a:ext cx="9956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直线传播</a:t>
            </a:r>
          </a:p>
        </p:txBody>
      </p:sp>
      <p:sp>
        <p:nvSpPr>
          <p:cNvPr id="15" name="文本框 14" title=""/>
          <p:cNvSpPr txBox="1"/>
          <p:nvPr/>
        </p:nvSpPr>
        <p:spPr>
          <a:xfrm>
            <a:off x="2070100" y="4394835"/>
            <a:ext cx="9956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竖直向下</a:t>
            </a:r>
          </a:p>
        </p:txBody>
      </p:sp>
      <p:sp>
        <p:nvSpPr>
          <p:cNvPr id="16" name="文本框 15" title=""/>
          <p:cNvSpPr txBox="1"/>
          <p:nvPr/>
        </p:nvSpPr>
        <p:spPr>
          <a:xfrm>
            <a:off x="6664325" y="5224780"/>
            <a:ext cx="5080000" cy="1198880"/>
          </a:xfrm>
          <a:prstGeom prst="rect">
            <a:avLst/>
          </a:prstGeom>
          <a:noFill/>
          <a:ln w="9525">
            <a:noFill/>
          </a:ln>
        </p:spPr>
        <p:txBody>
          <a:bodyPr>
            <a:spAutoFit/>
          </a:bodyPr>
          <a:lstStyle/>
          <a:p>
            <a:pPr indent="0" fontAlgn="auto">
              <a:lnSpc>
                <a:spcPct val="150000"/>
              </a:lnSpc>
            </a:pPr>
            <a:r>
              <a:rPr lang="zh-CN" sz="1600" b="0">
                <a:solidFill>
                  <a:srgbClr val="FF0000"/>
                </a:solidFill>
                <a:latin typeface="微软雅黑" panose="020b0503020204020204" charset="-122"/>
                <a:ea typeface="微软雅黑" panose="020b0503020204020204" charset="-122"/>
              </a:rPr>
              <a:t>地面出现大小不一的圆形光斑，是太阳光通过树叶空隙中的小孔时，由于光的直线传播，太阳在地面上形成的倒立的实像，属于小孔成像，即圆斑是太阳的实像</a:t>
            </a:r>
            <a:endParaRPr lang="zh-CN" altLang="en-US" sz="1600" b="0">
              <a:solidFill>
                <a:srgbClr val="FF0000"/>
              </a:solidFill>
              <a:latin typeface="微软雅黑" panose="020b0503020204020204" charset="-122"/>
              <a:ea typeface="微软雅黑" panose="020b0503020204020204" charset="-122"/>
            </a:endParaRPr>
          </a:p>
        </p:txBody>
      </p:sp>
      <p:sp>
        <p:nvSpPr>
          <p:cNvPr id="17" name="文本框 16" title=""/>
          <p:cNvSpPr txBox="1"/>
          <p:nvPr/>
        </p:nvSpPr>
        <p:spPr>
          <a:xfrm>
            <a:off x="10274935" y="3310890"/>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0">
                                            <p:txEl>
                                              <p:pRg st="0" end="0"/>
                                            </p:txEl>
                                          </p:spTgt>
                                        </p:tgtEl>
                                        <p:attrNameLst>
                                          <p:attrName>style.visibility</p:attrName>
                                        </p:attrNameLst>
                                      </p:cBhvr>
                                      <p:to>
                                        <p:strVal val="visible"/>
                                      </p:to>
                                    </p:set>
                                    <p:animEffect transition="in" filter="wipe(left)">
                                      <p:cBhvr>
                                        <p:cTn id="15" dur="500"/>
                                        <p:tgtEl>
                                          <p:spTgt spid="100">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up)">
                                      <p:cBhvr>
                                        <p:cTn id="30" dur="500"/>
                                        <p:tgtEl>
                                          <p:spTgt spid="24"/>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xit" presetSubtype="4" fill="hold" grpId="1" nodeType="clickEffect">
                                  <p:stCondLst>
                                    <p:cond delay="0"/>
                                  </p:stCondLst>
                                  <p:childTnLst>
                                    <p:animEffect transition="out" filter="wipe(down)">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9">
                                            <p:txEl>
                                              <p:pRg st="0" end="0"/>
                                            </p:txEl>
                                          </p:spTgt>
                                        </p:tgtEl>
                                        <p:attrNameLst>
                                          <p:attrName>style.visibility</p:attrName>
                                        </p:attrNameLst>
                                      </p:cBhvr>
                                      <p:to>
                                        <p:strVal val="visible"/>
                                      </p:to>
                                    </p:set>
                                    <p:animEffect transition="in" filter="wipe(left)">
                                      <p:cBhvr>
                                        <p:cTn id="50" dur="500"/>
                                        <p:tgtEl>
                                          <p:spTgt spid="9">
                                            <p:txEl>
                                              <p:pRg st="0" end="0"/>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arn(inVertical)">
                                      <p:cBhvr>
                                        <p:cTn id="55" dur="500"/>
                                        <p:tgtEl>
                                          <p:spTgt spid="6"/>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down)">
                                      <p:cBhvr>
                                        <p:cTn id="65" dur="500"/>
                                        <p:tgtEl>
                                          <p:spTgt spid="13"/>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wipe(left)">
                                      <p:cBhvr>
                                        <p:cTn id="70" dur="500"/>
                                        <p:tgtEl>
                                          <p:spTgt spid="14"/>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left)">
                                      <p:cBhvr>
                                        <p:cTn id="75" dur="500"/>
                                        <p:tgtEl>
                                          <p:spTgt spid="15"/>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wipe(up)">
                                      <p:cBhvr>
                                        <p:cTn id="80" dur="500"/>
                                        <p:tgtEl>
                                          <p:spTgt spid="22"/>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10">
                                            <p:txEl>
                                              <p:pRg st="0" end="0"/>
                                            </p:txEl>
                                          </p:spTgt>
                                        </p:tgtEl>
                                        <p:attrNameLst>
                                          <p:attrName>style.visibility</p:attrName>
                                        </p:attrNameLst>
                                      </p:cBhvr>
                                      <p:to>
                                        <p:strVal val="visible"/>
                                      </p:to>
                                    </p:set>
                                    <p:animEffect transition="in" filter="wipe(left)">
                                      <p:cBhvr>
                                        <p:cTn id="85" dur="500"/>
                                        <p:tgtEl>
                                          <p:spTgt spid="10">
                                            <p:txEl>
                                              <p:pRg st="0" end="0"/>
                                            </p:txEl>
                                          </p:spTgt>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10">
                                            <p:txEl>
                                              <p:pRg st="1" end="1"/>
                                            </p:txEl>
                                          </p:spTgt>
                                        </p:tgtEl>
                                        <p:attrNameLst>
                                          <p:attrName>style.visibility</p:attrName>
                                        </p:attrNameLst>
                                      </p:cBhvr>
                                      <p:to>
                                        <p:strVal val="visible"/>
                                      </p:to>
                                    </p:set>
                                    <p:animEffect transition="in" filter="wipe(left)">
                                      <p:cBhvr>
                                        <p:cTn id="90" dur="500"/>
                                        <p:tgtEl>
                                          <p:spTgt spid="10">
                                            <p:txEl>
                                              <p:pRg st="1" end="1"/>
                                            </p:txEl>
                                          </p:spTgt>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10">
                                            <p:txEl>
                                              <p:pRg st="2" end="2"/>
                                            </p:txEl>
                                          </p:spTgt>
                                        </p:tgtEl>
                                        <p:attrNameLst>
                                          <p:attrName>style.visibility</p:attrName>
                                        </p:attrNameLst>
                                      </p:cBhvr>
                                      <p:to>
                                        <p:strVal val="visible"/>
                                      </p:to>
                                    </p:set>
                                    <p:animEffect transition="in" filter="wipe(left)">
                                      <p:cBhvr>
                                        <p:cTn id="95" dur="500"/>
                                        <p:tgtEl>
                                          <p:spTgt spid="10">
                                            <p:txEl>
                                              <p:pRg st="2" end="2"/>
                                            </p:txEl>
                                          </p:spTgt>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10">
                                            <p:txEl>
                                              <p:pRg st="3" end="3"/>
                                            </p:txEl>
                                          </p:spTgt>
                                        </p:tgtEl>
                                        <p:attrNameLst>
                                          <p:attrName>style.visibility</p:attrName>
                                        </p:attrNameLst>
                                      </p:cBhvr>
                                      <p:to>
                                        <p:strVal val="visible"/>
                                      </p:to>
                                    </p:set>
                                    <p:animEffect transition="in" filter="wipe(left)">
                                      <p:cBhvr>
                                        <p:cTn id="100" dur="500"/>
                                        <p:tgtEl>
                                          <p:spTgt spid="10">
                                            <p:txEl>
                                              <p:pRg st="3" end="3"/>
                                            </p:txEl>
                                          </p:spTgt>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10">
                                            <p:txEl>
                                              <p:pRg st="4" end="4"/>
                                            </p:txEl>
                                          </p:spTgt>
                                        </p:tgtEl>
                                        <p:attrNameLst>
                                          <p:attrName>style.visibility</p:attrName>
                                        </p:attrNameLst>
                                      </p:cBhvr>
                                      <p:to>
                                        <p:strVal val="visible"/>
                                      </p:to>
                                    </p:set>
                                    <p:animEffect transition="in" filter="wipe(left)">
                                      <p:cBhvr>
                                        <p:cTn id="105" dur="500"/>
                                        <p:tgtEl>
                                          <p:spTgt spid="10">
                                            <p:txEl>
                                              <p:pRg st="4" end="4"/>
                                            </p:txEl>
                                          </p:spTgt>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4" fill="hold" grpId="0" nodeType="clickEffect">
                                  <p:stCondLst>
                                    <p:cond delay="0"/>
                                  </p:stCondLst>
                                  <p:childTnLst>
                                    <p:set>
                                      <p:cBhvr>
                                        <p:cTn id="109" dur="1" fill="hold">
                                          <p:stCondLst>
                                            <p:cond delay="0"/>
                                          </p:stCondLst>
                                        </p:cTn>
                                        <p:tgtEl>
                                          <p:spTgt spid="16"/>
                                        </p:tgtEl>
                                        <p:attrNameLst>
                                          <p:attrName>style.visibility</p:attrName>
                                        </p:attrNameLst>
                                      </p:cBhvr>
                                      <p:to>
                                        <p:strVal val="visible"/>
                                      </p:to>
                                    </p:set>
                                    <p:animEffect transition="in" filter="wipe(down)">
                                      <p:cBhvr>
                                        <p:cTn id="110" dur="500"/>
                                        <p:tgtEl>
                                          <p:spTgt spid="16"/>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17"/>
                                        </p:tgtEl>
                                        <p:attrNameLst>
                                          <p:attrName>style.visibility</p:attrName>
                                        </p:attrNameLst>
                                      </p:cBhvr>
                                      <p:to>
                                        <p:strVal val="visible"/>
                                      </p:to>
                                    </p:set>
                                    <p:animEffect transition="in" filter="wipe(left)">
                                      <p:cBhvr>
                                        <p:cTn id="1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P spid="24" grpId="1" animBg="1"/>
      <p:bldP spid="23" grpId="0"/>
      <p:bldP spid="11" grpId="0" animBg="1"/>
      <p:bldP spid="13" grpId="0" animBg="1"/>
      <p:bldP spid="14" grpId="0"/>
      <p:bldP spid="15" grpId="0"/>
      <p:bldP spid="16" grpId="0"/>
      <p:bldP spid="17"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3"/>
          <a:stretch>
            <a:fillRect/>
          </a:stretch>
        </p:blipFill>
        <p:spPr>
          <a:xfrm>
            <a:off x="5752814" y="53125"/>
            <a:ext cx="903605" cy="923290"/>
          </a:xfrm>
          <a:prstGeom prst="rect">
            <a:avLst/>
          </a:prstGeom>
        </p:spPr>
      </p:pic>
      <p:sp>
        <p:nvSpPr>
          <p:cNvPr id="5" name="文本框 4" title=""/>
          <p:cNvSpPr txBox="1"/>
          <p:nvPr/>
        </p:nvSpPr>
        <p:spPr>
          <a:xfrm>
            <a:off x="6724999" y="284265"/>
            <a:ext cx="256984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小孔成像</a:t>
            </a:r>
          </a:p>
        </p:txBody>
      </p:sp>
      <p:pic>
        <p:nvPicPr>
          <p:cNvPr id="2" name="图片 1" title=""/>
          <p:cNvPicPr>
            <a:picLocks noChangeAspect="1"/>
          </p:cNvPicPr>
          <p:nvPr/>
        </p:nvPicPr>
        <p:blipFill>
          <a:blip r:embed="rId4"/>
          <a:stretch>
            <a:fillRect/>
          </a:stretch>
        </p:blipFill>
        <p:spPr>
          <a:xfrm>
            <a:off x="374364" y="1464428"/>
            <a:ext cx="2013585" cy="483870"/>
          </a:xfrm>
          <a:prstGeom prst="rect">
            <a:avLst/>
          </a:prstGeom>
        </p:spPr>
      </p:pic>
      <p:sp>
        <p:nvSpPr>
          <p:cNvPr id="18" name="文本框 17" title=""/>
          <p:cNvSpPr txBox="1"/>
          <p:nvPr/>
        </p:nvSpPr>
        <p:spPr>
          <a:xfrm>
            <a:off x="292764" y="2040907"/>
            <a:ext cx="11734800" cy="1476375"/>
          </a:xfrm>
          <a:prstGeom prst="rect">
            <a:avLst/>
          </a:prstGeom>
          <a:noFill/>
        </p:spPr>
        <p:txBody>
          <a:bodyPr wrap="square" rtlCol="0" anchor="t">
            <a:spAutoFit/>
          </a:bodyPr>
          <a:lstStyle/>
          <a:p>
            <a:pPr eaLnBrk="1" fontAlgn="auto" latinLnBrk="0" hangingPunct="1">
              <a:lnSpc>
                <a:spcPct val="150000"/>
              </a:lnSpc>
            </a:pPr>
            <a:r>
              <a:rPr lang="zh-CN" altLang="en-US" sz="2000">
                <a:latin typeface="微软雅黑" panose="020b0503020204020204" charset="-122"/>
                <a:ea typeface="微软雅黑" panose="020b0503020204020204" charset="-122"/>
                <a:cs typeface="微软雅黑" panose="020b0503020204020204" charset="-122"/>
              </a:rPr>
              <a:t>小孔成像是光的直线传播形成的最典型的光现象。</a:t>
            </a:r>
          </a:p>
          <a:p>
            <a:pPr eaLnBrk="1" fontAlgn="auto" latinLnBrk="0" hangingPunct="1">
              <a:lnSpc>
                <a:spcPct val="150000"/>
              </a:lnSpc>
            </a:pPr>
            <a:r>
              <a:rPr lang="zh-CN" altLang="en-US" sz="2000">
                <a:latin typeface="微软雅黑" panose="020b0503020204020204" charset="-122"/>
                <a:ea typeface="微软雅黑" panose="020b0503020204020204" charset="-122"/>
                <a:cs typeface="微软雅黑" panose="020b0503020204020204" charset="-122"/>
              </a:rPr>
              <a:t>在解答此类问题时，应注意：小孔成像时，像不但左右颠倒，而且上下也颠倒；像的形状与小孔的形状无关，由物体的形状决定。</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Effect transition="in" filter="wipe(left)">
                                      <p:cBhvr>
                                        <p:cTn id="20" dur="500"/>
                                        <p:tgtEl>
                                          <p:spTgt spid="18">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wipe(left)">
                                      <p:cBhvr>
                                        <p:cTn id="25"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0" name="任意多边形: 形状 39" title=""/>
          <p:cNvSpPr/>
          <p:nvPr/>
        </p:nvSpPr>
        <p:spPr>
          <a:xfrm>
            <a:off x="3370521" y="-1"/>
            <a:ext cx="8821479" cy="6876199"/>
          </a:xfrm>
          <a:custGeom>
            <a:gdLst>
              <a:gd name="connsiteX0" fmla="*/ 347295 w 8821479"/>
              <a:gd name="connsiteY0" fmla="*/ 0 h 6901426"/>
              <a:gd name="connsiteX1" fmla="*/ 8821479 w 8821479"/>
              <a:gd name="connsiteY1" fmla="*/ 0 h 6901426"/>
              <a:gd name="connsiteX2" fmla="*/ 8821479 w 8821479"/>
              <a:gd name="connsiteY2" fmla="*/ 6901426 h 6901426"/>
              <a:gd name="connsiteX3" fmla="*/ 1720669 w 8821479"/>
              <a:gd name="connsiteY3" fmla="*/ 6901426 h 6901426"/>
              <a:gd name="connsiteX4" fmla="*/ 1577477 w 8821479"/>
              <a:gd name="connsiteY4" fmla="*/ 6735814 h 6901426"/>
              <a:gd name="connsiteX5" fmla="*/ 0 w 8821479"/>
              <a:gd name="connsiteY5" fmla="*/ 2233678 h 6901426"/>
              <a:gd name="connsiteX6" fmla="*/ 325046 w 8821479"/>
              <a:gd name="connsiteY6" fmla="*/ 66692 h 690142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1479" h="6901426">
                <a:moveTo>
                  <a:pt x="347295" y="0"/>
                </a:moveTo>
                <a:lnTo>
                  <a:pt x="8821479" y="0"/>
                </a:lnTo>
                <a:lnTo>
                  <a:pt x="8821479" y="6901426"/>
                </a:lnTo>
                <a:lnTo>
                  <a:pt x="1720669" y="6901426"/>
                </a:lnTo>
                <a:lnTo>
                  <a:pt x="1577477" y="6735814"/>
                </a:lnTo>
                <a:cubicBezTo>
                  <a:pt x="597364" y="5546719"/>
                  <a:pt x="0" y="3967123"/>
                  <a:pt x="0" y="2233678"/>
                </a:cubicBezTo>
                <a:cubicBezTo>
                  <a:pt x="0" y="1475296"/>
                  <a:pt x="114339" y="746362"/>
                  <a:pt x="325046" y="66692"/>
                </a:cubicBezTo>
                <a:close/>
              </a:path>
            </a:pathLst>
          </a:custGeom>
          <a:solidFill>
            <a:srgbClr val="FFE69C">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22"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2" name="矩形: 圆角 31" title=""/>
          <p:cNvSpPr/>
          <p:nvPr/>
        </p:nvSpPr>
        <p:spPr>
          <a:xfrm>
            <a:off x="7207794" y="2552830"/>
            <a:ext cx="2712040" cy="663553"/>
          </a:xfrm>
          <a:prstGeom prst="roundRect">
            <a:avLst>
              <a:gd name="adj" fmla="val 50000"/>
            </a:avLst>
          </a:prstGeom>
          <a:gradFill>
            <a:gsLst>
              <a:gs pos="100000">
                <a:srgbClr val="A9D3F6"/>
              </a:gs>
              <a:gs pos="0">
                <a:srgbClr val="5890E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chemeClr val="bg1"/>
                </a:solidFill>
                <a:latin typeface="思源黑体 CN Bold" panose="020b0800000000000000" pitchFamily="34" charset="-122"/>
                <a:ea typeface="思源黑体 CN Bold" panose="020b0800000000000000" pitchFamily="34" charset="-122"/>
              </a:rPr>
              <a:t>专题</a:t>
            </a:r>
            <a:r>
              <a:rPr lang="en-US" altLang="zh-CN" sz="3200">
                <a:solidFill>
                  <a:schemeClr val="bg1"/>
                </a:solidFill>
                <a:latin typeface="思源黑体 CN Bold" panose="020b0800000000000000" pitchFamily="34" charset="-122"/>
                <a:ea typeface="思源黑体 CN Bold" panose="020b0800000000000000" pitchFamily="34" charset="-122"/>
              </a:rPr>
              <a:t>02</a:t>
            </a: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9" name="文本框 8" title=""/>
          <p:cNvSpPr txBox="1"/>
          <p:nvPr/>
        </p:nvSpPr>
        <p:spPr>
          <a:xfrm>
            <a:off x="6158710" y="3442691"/>
            <a:ext cx="4822825" cy="1017270"/>
          </a:xfrm>
          <a:prstGeom prst="rect">
            <a:avLst/>
          </a:prstGeom>
          <a:noFill/>
        </p:spPr>
        <p:txBody>
          <a:bodyPr wrap="none" lIns="0" tIns="0" rIns="0" bIns="0" rtlCol="0">
            <a:noAutofit/>
          </a:bodyPr>
          <a:lstStyle/>
          <a:p>
            <a:pPr algn="ctr">
              <a:lnSpc>
                <a:spcPct val="110000"/>
              </a:lnSpc>
            </a:pPr>
            <a:r>
              <a:rPr lang="zh-CN" sz="6000" b="1">
                <a:solidFill>
                  <a:schemeClr val="tx1">
                    <a:lumMod val="75000"/>
                    <a:lumOff val="25000"/>
                  </a:schemeClr>
                </a:solidFill>
                <a:latin typeface="Alibaba PuHuiTi 2.0 105 Heavy" panose="00020600040101010101" charset="-122"/>
                <a:ea typeface="Alibaba PuHuiTi 2.0 105 Heavy" panose="00020600040101010101" charset="-122"/>
              </a:rPr>
              <a:t>光现象</a:t>
            </a:r>
          </a:p>
        </p:txBody>
      </p:sp>
      <p:pic>
        <p:nvPicPr>
          <p:cNvPr id="2" name="图片 1" title=""/>
          <p:cNvPicPr>
            <a:picLocks noChangeAspect="1"/>
          </p:cNvPicPr>
          <p:nvPr/>
        </p:nvPicPr>
        <p:blipFill>
          <a:blip r:embed="rId3"/>
          <a:stretch>
            <a:fillRect/>
          </a:stretch>
        </p:blipFill>
        <p:spPr>
          <a:xfrm>
            <a:off x="893445" y="2367915"/>
            <a:ext cx="2719705" cy="35248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500"/>
                                        <p:tgtEl>
                                          <p:spTgt spid="60"/>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500"/>
                                        <p:tgtEl>
                                          <p:spTgt spid="64"/>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2" grpId="0" animBg="1"/>
      <p:bldP spid="59" grpId="0" animBg="1"/>
      <p:bldP spid="63" grpId="0" animBg="1"/>
      <p:bldP spid="60" grpId="1" animBg="1"/>
      <p:bldP spid="64" grpId="0" animBg="1"/>
      <p:bldP spid="9" grpId="0"/>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6923405" y="6985"/>
            <a:ext cx="903605" cy="923290"/>
          </a:xfrm>
          <a:prstGeom prst="rect">
            <a:avLst/>
          </a:prstGeom>
        </p:spPr>
      </p:pic>
      <p:sp>
        <p:nvSpPr>
          <p:cNvPr id="5" name="文本框 4" title=""/>
          <p:cNvSpPr txBox="1"/>
          <p:nvPr/>
        </p:nvSpPr>
        <p:spPr>
          <a:xfrm>
            <a:off x="7895590" y="238125"/>
            <a:ext cx="305625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小孔成像</a:t>
            </a:r>
          </a:p>
        </p:txBody>
      </p:sp>
      <p:sp>
        <p:nvSpPr>
          <p:cNvPr id="100" name="文本框 99" title=""/>
          <p:cNvSpPr txBox="1"/>
          <p:nvPr/>
        </p:nvSpPr>
        <p:spPr>
          <a:xfrm>
            <a:off x="292735" y="1365885"/>
            <a:ext cx="8964295" cy="119888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solidFill>
                  <a:srgbClr val="000000"/>
                </a:solidFill>
                <a:latin typeface="微软雅黑" panose="020b0503020204020204" charset="-122"/>
                <a:ea typeface="微软雅黑" panose="020b0503020204020204" charset="-122"/>
                <a:cs typeface="微软雅黑" panose="020b0503020204020204" charset="-122"/>
              </a:rPr>
              <a:t>（2023·天津）</a:t>
            </a:r>
            <a:r>
              <a:rPr sz="1600">
                <a:solidFill>
                  <a:srgbClr val="000000"/>
                </a:solidFill>
                <a:latin typeface="微软雅黑" panose="020b0503020204020204" charset="-122"/>
                <a:ea typeface="微软雅黑" panose="020b0503020204020204" charset="-122"/>
                <a:cs typeface="微软雅黑" panose="020b0503020204020204" charset="-122"/>
              </a:rPr>
              <a:t>中华优秀传统文化蕴含着丰富的物理知识。《墨经》中记载了世界上最早的“小孔成像”实验（如图所示），小孔成像是由于光的______形成的；唐代诗句“潭清疑水浅”描绘了潭水清澈，让人感觉水变浅了，这是由于光的______造成的。</a:t>
            </a:r>
          </a:p>
        </p:txBody>
      </p:sp>
      <p:pic>
        <p:nvPicPr>
          <p:cNvPr id="2" name="图片 -2147482517" title=""/>
          <p:cNvPicPr>
            <a:picLocks noChangeAspect="1"/>
          </p:cNvPicPr>
          <p:nvPr/>
        </p:nvPicPr>
        <p:blipFill>
          <a:blip r:embed="rId3"/>
          <a:stretch>
            <a:fillRect/>
          </a:stretch>
        </p:blipFill>
        <p:spPr>
          <a:xfrm>
            <a:off x="9611360" y="1411605"/>
            <a:ext cx="1842135" cy="1153160"/>
          </a:xfrm>
          <a:prstGeom prst="rect">
            <a:avLst/>
          </a:prstGeom>
          <a:noFill/>
          <a:ln w="9525">
            <a:noFill/>
          </a:ln>
        </p:spPr>
      </p:pic>
      <p:cxnSp>
        <p:nvCxnSpPr>
          <p:cNvPr id="21" name="直接连接符 20" title=""/>
          <p:cNvCxnSpPr/>
          <p:nvPr/>
        </p:nvCxnSpPr>
        <p:spPr>
          <a:xfrm>
            <a:off x="100965" y="2635885"/>
            <a:ext cx="1202944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3" name="矩形标注 12" title=""/>
          <p:cNvSpPr/>
          <p:nvPr/>
        </p:nvSpPr>
        <p:spPr>
          <a:xfrm>
            <a:off x="2271395" y="1086485"/>
            <a:ext cx="7409815" cy="408305"/>
          </a:xfrm>
          <a:prstGeom prst="wedgeRectCallout">
            <a:avLst>
              <a:gd name="adj1" fmla="val -10716"/>
              <a:gd name="adj2" fmla="val 146734"/>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sym typeface="+mn-ea"/>
              </a:rPr>
              <a:t>小孔成像是由于光的直线传播形成的，</a:t>
            </a:r>
            <a:r>
              <a:rPr lang="zh-CN" sz="1600">
                <a:latin typeface="微软雅黑" panose="020b0503020204020204" charset="-122"/>
                <a:ea typeface="微软雅黑" panose="020b0503020204020204" charset="-122"/>
                <a:cs typeface="微软雅黑" panose="020b0503020204020204" charset="-122"/>
              </a:rPr>
              <a:t>光穿过小孔时，能在光屏上成倒立的实像</a:t>
            </a:r>
          </a:p>
        </p:txBody>
      </p:sp>
      <p:cxnSp>
        <p:nvCxnSpPr>
          <p:cNvPr id="14" name="曲线连接符 13" title=""/>
          <p:cNvCxnSpPr/>
          <p:nvPr/>
        </p:nvCxnSpPr>
        <p:spPr>
          <a:xfrm flipV="1">
            <a:off x="6271260" y="2345055"/>
            <a:ext cx="569277" cy="47625"/>
          </a:xfrm>
          <a:prstGeom prst="curvedConnector3">
            <a:avLst>
              <a:gd name="adj1" fmla="val 50000"/>
            </a:avLst>
          </a:prstGeom>
          <a:ln w="28575" cmpd="sng">
            <a:solidFill>
              <a:srgbClr val="1C18D4"/>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2" name="文本框 21" title=""/>
          <p:cNvSpPr txBox="1"/>
          <p:nvPr/>
        </p:nvSpPr>
        <p:spPr>
          <a:xfrm>
            <a:off x="6718717" y="2332673"/>
            <a:ext cx="3665855" cy="337185"/>
          </a:xfrm>
          <a:prstGeom prst="rect">
            <a:avLst/>
          </a:prstGeom>
          <a:noFill/>
        </p:spPr>
        <p:txBody>
          <a:bodyPr wrap="square" rtlCol="0">
            <a:spAutoFit/>
          </a:bodyPr>
          <a:lstStyle/>
          <a:p>
            <a:r>
              <a:rPr sz="1600" err="1">
                <a:solidFill>
                  <a:schemeClr val="bg1"/>
                </a:solidFill>
                <a:highlight>
                  <a:srgbClr val="000080"/>
                </a:highlight>
                <a:latin typeface="微软雅黑" panose="020b0503020204020204" charset="-122"/>
                <a:ea typeface="微软雅黑" panose="020b0503020204020204" charset="-122"/>
                <a:cs typeface="微软雅黑" panose="020b0503020204020204" charset="-122"/>
                <a:sym typeface="+mn-ea"/>
              </a:rPr>
              <a:t>潭清疑水浅</a:t>
            </a:r>
            <a:r>
              <a:rPr lang="zh-CN" sz="1600">
                <a:solidFill>
                  <a:schemeClr val="bg1"/>
                </a:solidFill>
                <a:highlight>
                  <a:srgbClr val="000080"/>
                </a:highlight>
                <a:latin typeface="微软雅黑" panose="020b0503020204020204" charset="-122"/>
                <a:ea typeface="微软雅黑" panose="020b0503020204020204" charset="-122"/>
                <a:cs typeface="微软雅黑" panose="020b0503020204020204" charset="-122"/>
                <a:sym typeface="+mn-ea"/>
              </a:rPr>
              <a:t>是由光的折射形成的光现象</a:t>
            </a:r>
          </a:p>
        </p:txBody>
      </p:sp>
      <p:sp>
        <p:nvSpPr>
          <p:cNvPr id="23" name="文本框 22" title=""/>
          <p:cNvSpPr txBox="1"/>
          <p:nvPr/>
        </p:nvSpPr>
        <p:spPr>
          <a:xfrm>
            <a:off x="5344160" y="1774825"/>
            <a:ext cx="9956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直线传播</a:t>
            </a:r>
          </a:p>
        </p:txBody>
      </p:sp>
      <p:sp>
        <p:nvSpPr>
          <p:cNvPr id="24" name="文本框 23" title=""/>
          <p:cNvSpPr txBox="1"/>
          <p:nvPr/>
        </p:nvSpPr>
        <p:spPr>
          <a:xfrm>
            <a:off x="5049520" y="2149475"/>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折射</a:t>
            </a:r>
          </a:p>
        </p:txBody>
      </p:sp>
      <p:sp>
        <p:nvSpPr>
          <p:cNvPr id="25" name="文本框 24" title=""/>
          <p:cNvSpPr txBox="1"/>
          <p:nvPr/>
        </p:nvSpPr>
        <p:spPr>
          <a:xfrm>
            <a:off x="100965" y="2670810"/>
            <a:ext cx="5735320" cy="4154170"/>
          </a:xfrm>
          <a:prstGeom prst="rect">
            <a:avLst/>
          </a:prstGeom>
          <a:noFill/>
        </p:spPr>
        <p:txBody>
          <a:bodyPr wrap="square" rtlCol="0" anchor="t">
            <a:spAutoFit/>
          </a:bodyPr>
          <a:lstStyle/>
          <a:p>
            <a:pPr fontAlgn="auto">
              <a:lnSpc>
                <a:spcPct val="150000"/>
              </a:lnSpc>
            </a:pPr>
            <a:r>
              <a:rPr lang="zh-CN" altLang="en-US" sz="1600">
                <a:solidFill>
                  <a:schemeClr val="accent1">
                    <a:lumMod val="75000"/>
                  </a:schemeClr>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rPr>
              <a:t>2-1</a:t>
            </a:r>
            <a:r>
              <a:rPr lang="zh-CN" altLang="en-US" sz="1600" smtClean="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altLang="en-US" sz="1600" smtClean="0">
                <a:latin typeface="微软雅黑" panose="020b0503020204020204" charset="-122"/>
                <a:ea typeface="微软雅黑" panose="020b0503020204020204" charset="-122"/>
                <a:cs typeface="微软雅黑" panose="020b0503020204020204" charset="-122"/>
              </a:rPr>
              <a:t>在</a:t>
            </a:r>
            <a:r>
              <a:rPr lang="zh-CN" altLang="en-US" sz="1600">
                <a:latin typeface="微软雅黑" panose="020b0503020204020204" charset="-122"/>
                <a:ea typeface="微软雅黑" panose="020b0503020204020204" charset="-122"/>
                <a:cs typeface="微软雅黑" panose="020b0503020204020204" charset="-122"/>
              </a:rPr>
              <a:t>一个烈日炎炎的午后陈老师走在随州街头，看到地面上树荫里有许多圆形光斑，抬头看看树叶间刺眼的阳光，想到这树荫下藏着物理学的秘密，便拍下两张照片（如图）。经估测树荫下一个清晰光斑的直径约为7cm，这束阳光从约7m高处的树叶间照射下来。我们常说太阳光经过约8分钟来到地球（太阳和地球之间的距离按1.5×10</a:t>
            </a:r>
            <a:r>
              <a:rPr lang="zh-CN" altLang="en-US" sz="1600" baseline="30000">
                <a:latin typeface="微软雅黑" panose="020b0503020204020204" charset="-122"/>
                <a:ea typeface="微软雅黑" panose="020b0503020204020204" charset="-122"/>
                <a:cs typeface="微软雅黑" panose="020b0503020204020204" charset="-122"/>
              </a:rPr>
              <a:t>11</a:t>
            </a:r>
            <a:r>
              <a:rPr lang="zh-CN" altLang="en-US" sz="1600">
                <a:latin typeface="微软雅黑" panose="020b0503020204020204" charset="-122"/>
                <a:ea typeface="微软雅黑" panose="020b0503020204020204" charset="-122"/>
                <a:cs typeface="微软雅黑" panose="020b0503020204020204" charset="-122"/>
              </a:rPr>
              <a:t>m计算），粗略计算太阳的直径最接近（   ）。 </a:t>
            </a: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A. 1.5×10</a:t>
            </a:r>
            <a:r>
              <a:rPr lang="zh-CN" altLang="en-US" sz="1600" baseline="30000">
                <a:latin typeface="微软雅黑" panose="020b0503020204020204" charset="-122"/>
                <a:ea typeface="微软雅黑" panose="020b0503020204020204" charset="-122"/>
                <a:cs typeface="微软雅黑" panose="020b0503020204020204" charset="-122"/>
              </a:rPr>
              <a:t>9</a:t>
            </a:r>
            <a:r>
              <a:rPr lang="zh-CN" altLang="en-US" sz="1600">
                <a:latin typeface="微软雅黑" panose="020b0503020204020204" charset="-122"/>
                <a:ea typeface="微软雅黑" panose="020b0503020204020204" charset="-122"/>
                <a:cs typeface="微软雅黑" panose="020b0503020204020204" charset="-122"/>
              </a:rPr>
              <a:t>m</a:t>
            </a:r>
            <a:endParaRPr lang="en-US" altLang="zh-CN"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B. 1.5×10</a:t>
            </a:r>
            <a:r>
              <a:rPr lang="zh-CN" altLang="en-US" sz="1600" baseline="30000">
                <a:latin typeface="微软雅黑" panose="020b0503020204020204" charset="-122"/>
                <a:ea typeface="微软雅黑" panose="020b0503020204020204" charset="-122"/>
                <a:cs typeface="微软雅黑" panose="020b0503020204020204" charset="-122"/>
              </a:rPr>
              <a:t>19</a:t>
            </a:r>
            <a:r>
              <a:rPr lang="zh-CN" altLang="en-US" sz="1600">
                <a:latin typeface="微软雅黑" panose="020b0503020204020204" charset="-122"/>
                <a:ea typeface="微软雅黑" panose="020b0503020204020204" charset="-122"/>
                <a:cs typeface="微软雅黑" panose="020b0503020204020204" charset="-122"/>
              </a:rPr>
              <a:t>m</a:t>
            </a: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C. 5×10</a:t>
            </a:r>
            <a:r>
              <a:rPr lang="zh-CN" altLang="en-US" sz="1600" baseline="30000">
                <a:latin typeface="微软雅黑" panose="020b0503020204020204" charset="-122"/>
                <a:ea typeface="微软雅黑" panose="020b0503020204020204" charset="-122"/>
                <a:cs typeface="微软雅黑" panose="020b0503020204020204" charset="-122"/>
              </a:rPr>
              <a:t>6</a:t>
            </a:r>
            <a:r>
              <a:rPr lang="zh-CN" altLang="en-US" sz="1600">
                <a:latin typeface="微软雅黑" panose="020b0503020204020204" charset="-122"/>
                <a:ea typeface="微软雅黑" panose="020b0503020204020204" charset="-122"/>
                <a:cs typeface="微软雅黑" panose="020b0503020204020204" charset="-122"/>
              </a:rPr>
              <a:t>m</a:t>
            </a: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D. 5×10</a:t>
            </a:r>
            <a:r>
              <a:rPr lang="zh-CN" altLang="en-US" sz="1600" baseline="30000">
                <a:latin typeface="微软雅黑" panose="020b0503020204020204" charset="-122"/>
                <a:ea typeface="微软雅黑" panose="020b0503020204020204" charset="-122"/>
                <a:cs typeface="微软雅黑" panose="020b0503020204020204" charset="-122"/>
              </a:rPr>
              <a:t>12</a:t>
            </a:r>
            <a:r>
              <a:rPr lang="zh-CN" altLang="en-US" sz="1600">
                <a:latin typeface="微软雅黑" panose="020b0503020204020204" charset="-122"/>
                <a:ea typeface="微软雅黑" panose="020b0503020204020204" charset="-122"/>
                <a:cs typeface="微软雅黑" panose="020b0503020204020204" charset="-122"/>
              </a:rPr>
              <a:t>m</a:t>
            </a:r>
          </a:p>
        </p:txBody>
      </p:sp>
      <p:cxnSp>
        <p:nvCxnSpPr>
          <p:cNvPr id="26" name="直接连接符 25" title=""/>
          <p:cNvCxnSpPr/>
          <p:nvPr/>
        </p:nvCxnSpPr>
        <p:spPr>
          <a:xfrm flipH="1">
            <a:off x="5956935" y="2632075"/>
            <a:ext cx="0" cy="415734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pic>
        <p:nvPicPr>
          <p:cNvPr id="6" name="图片 -2147482300" title=""/>
          <p:cNvPicPr>
            <a:picLocks noChangeAspect="1"/>
          </p:cNvPicPr>
          <p:nvPr/>
        </p:nvPicPr>
        <p:blipFill>
          <a:blip r:embed="rId4"/>
          <a:stretch>
            <a:fillRect/>
          </a:stretch>
        </p:blipFill>
        <p:spPr>
          <a:xfrm>
            <a:off x="2821655" y="4952682"/>
            <a:ext cx="2880360" cy="1124585"/>
          </a:xfrm>
          <a:prstGeom prst="rect">
            <a:avLst/>
          </a:prstGeom>
          <a:noFill/>
          <a:ln w="9525">
            <a:noFill/>
          </a:ln>
        </p:spPr>
      </p:pic>
      <p:sp>
        <p:nvSpPr>
          <p:cNvPr id="35" name="文本框 34" title=""/>
          <p:cNvSpPr txBox="1"/>
          <p:nvPr/>
        </p:nvSpPr>
        <p:spPr>
          <a:xfrm>
            <a:off x="5985510" y="2785110"/>
            <a:ext cx="6092825" cy="1198880"/>
          </a:xfrm>
          <a:prstGeom prst="rect">
            <a:avLst/>
          </a:prstGeom>
          <a:noFill/>
        </p:spPr>
        <p:txBody>
          <a:bodyPr wrap="square" rtlCol="0" anchor="t">
            <a:spAutoFit/>
          </a:bodyPr>
          <a:lstStyle/>
          <a:p>
            <a:pPr fontAlgn="auto">
              <a:lnSpc>
                <a:spcPct val="150000"/>
              </a:lnSpc>
            </a:pPr>
            <a:r>
              <a:rPr lang="zh-CN" altLang="en-US" sz="1600">
                <a:solidFill>
                  <a:schemeClr val="accent1">
                    <a:lumMod val="75000"/>
                  </a:schemeClr>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rPr>
              <a:t>2-2</a:t>
            </a:r>
            <a:r>
              <a:rPr lang="zh-CN" altLang="en-US" sz="1600" smtClean="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altLang="en-US" sz="1600" smtClean="0">
                <a:latin typeface="微软雅黑" panose="020b0503020204020204" charset="-122"/>
                <a:ea typeface="微软雅黑" panose="020b0503020204020204" charset="-122"/>
                <a:cs typeface="微软雅黑" panose="020b0503020204020204" charset="-122"/>
              </a:rPr>
              <a:t>早</a:t>
            </a:r>
            <a:r>
              <a:rPr lang="zh-CN" altLang="en-US" sz="1600">
                <a:latin typeface="微软雅黑" panose="020b0503020204020204" charset="-122"/>
                <a:ea typeface="微软雅黑" panose="020b0503020204020204" charset="-122"/>
                <a:cs typeface="微软雅黑" panose="020b0503020204020204" charset="-122"/>
              </a:rPr>
              <a:t>在两千多年前，我国古代思想家墨子就在《墨经》中论述了小孔成像等光学现象，下列光现象与小孔成像原理相同的是（ </a:t>
            </a:r>
            <a:r>
              <a:rPr lang="en-US" altLang="zh-CN" sz="1600">
                <a:latin typeface="微软雅黑" panose="020b0503020204020204" charset="-122"/>
                <a:ea typeface="微软雅黑" panose="020b0503020204020204" charset="-122"/>
                <a:cs typeface="微软雅黑" panose="020b0503020204020204" charset="-122"/>
              </a:rPr>
              <a:t> </a:t>
            </a:r>
            <a:r>
              <a:rPr lang="zh-CN" altLang="en-US" sz="1600">
                <a:latin typeface="微软雅黑" panose="020b0503020204020204" charset="-122"/>
                <a:ea typeface="微软雅黑" panose="020b0503020204020204" charset="-122"/>
                <a:cs typeface="微软雅黑" panose="020b0503020204020204" charset="-122"/>
              </a:rPr>
              <a:t> ）。</a:t>
            </a:r>
          </a:p>
        </p:txBody>
      </p:sp>
      <p:pic>
        <p:nvPicPr>
          <p:cNvPr id="7" name="图片 -2147482511" title=""/>
          <p:cNvPicPr>
            <a:picLocks noChangeAspect="1"/>
          </p:cNvPicPr>
          <p:nvPr/>
        </p:nvPicPr>
        <p:blipFill>
          <a:blip r:embed="rId5"/>
          <a:stretch>
            <a:fillRect/>
          </a:stretch>
        </p:blipFill>
        <p:spPr>
          <a:xfrm>
            <a:off x="6139815" y="4015105"/>
            <a:ext cx="1409065" cy="1049020"/>
          </a:xfrm>
          <a:prstGeom prst="rect">
            <a:avLst/>
          </a:prstGeom>
          <a:noFill/>
          <a:ln w="9525">
            <a:noFill/>
          </a:ln>
        </p:spPr>
      </p:pic>
      <p:pic>
        <p:nvPicPr>
          <p:cNvPr id="10" name="图片 -2147482510" title=""/>
          <p:cNvPicPr>
            <a:picLocks noChangeAspect="1"/>
          </p:cNvPicPr>
          <p:nvPr/>
        </p:nvPicPr>
        <p:blipFill>
          <a:blip r:embed="rId6"/>
          <a:stretch>
            <a:fillRect/>
          </a:stretch>
        </p:blipFill>
        <p:spPr>
          <a:xfrm>
            <a:off x="7731760" y="4015105"/>
            <a:ext cx="1516380" cy="1052830"/>
          </a:xfrm>
          <a:prstGeom prst="rect">
            <a:avLst/>
          </a:prstGeom>
          <a:noFill/>
          <a:ln w="9525">
            <a:noFill/>
          </a:ln>
        </p:spPr>
      </p:pic>
      <p:pic>
        <p:nvPicPr>
          <p:cNvPr id="11" name="图片 -2147482509" title=""/>
          <p:cNvPicPr>
            <a:picLocks noChangeAspect="1"/>
          </p:cNvPicPr>
          <p:nvPr/>
        </p:nvPicPr>
        <p:blipFill>
          <a:blip r:embed="rId7"/>
          <a:stretch>
            <a:fillRect/>
          </a:stretch>
        </p:blipFill>
        <p:spPr>
          <a:xfrm>
            <a:off x="9366250" y="4015105"/>
            <a:ext cx="1310640" cy="1046480"/>
          </a:xfrm>
          <a:prstGeom prst="rect">
            <a:avLst/>
          </a:prstGeom>
          <a:noFill/>
          <a:ln w="9525">
            <a:noFill/>
          </a:ln>
        </p:spPr>
      </p:pic>
      <p:pic>
        <p:nvPicPr>
          <p:cNvPr id="15" name="图片 -2147482508" title=""/>
          <p:cNvPicPr>
            <a:picLocks noChangeAspect="1"/>
          </p:cNvPicPr>
          <p:nvPr/>
        </p:nvPicPr>
        <p:blipFill>
          <a:blip r:embed="rId8"/>
          <a:stretch>
            <a:fillRect/>
          </a:stretch>
        </p:blipFill>
        <p:spPr>
          <a:xfrm>
            <a:off x="10795000" y="3983990"/>
            <a:ext cx="1299845" cy="1079500"/>
          </a:xfrm>
          <a:prstGeom prst="rect">
            <a:avLst/>
          </a:prstGeom>
          <a:noFill/>
          <a:ln w="9525">
            <a:noFill/>
          </a:ln>
        </p:spPr>
      </p:pic>
      <p:sp>
        <p:nvSpPr>
          <p:cNvPr id="27" name="文本框 26" title=""/>
          <p:cNvSpPr txBox="1"/>
          <p:nvPr/>
        </p:nvSpPr>
        <p:spPr>
          <a:xfrm>
            <a:off x="6139815" y="5108575"/>
            <a:ext cx="1459865" cy="337185"/>
          </a:xfrm>
          <a:prstGeom prst="rect">
            <a:avLst/>
          </a:prstGeom>
          <a:noFill/>
          <a:ln w="9525">
            <a:noFill/>
          </a:ln>
        </p:spPr>
        <p:txBody>
          <a:bodyPr wrap="square">
            <a:spAutoFit/>
          </a:bodyPr>
          <a:lstStyle/>
          <a:p>
            <a:pPr indent="0"/>
            <a:r>
              <a:rPr lang="en-US" altLang="zh-CN" sz="1600" b="0">
                <a:solidFill>
                  <a:srgbClr val="000000"/>
                </a:solidFill>
                <a:latin typeface="微软雅黑" panose="020b0503020204020204" charset="-122"/>
                <a:ea typeface="微软雅黑" panose="020b0503020204020204" charset="-122"/>
                <a:cs typeface="微软雅黑" panose="020b0503020204020204" charset="-122"/>
              </a:rPr>
              <a:t>A.</a:t>
            </a:r>
            <a:r>
              <a:rPr lang="zh-CN" sz="1600" b="0">
                <a:solidFill>
                  <a:srgbClr val="000000"/>
                </a:solidFill>
                <a:latin typeface="微软雅黑" panose="020b0503020204020204" charset="-122"/>
                <a:ea typeface="微软雅黑" panose="020b0503020204020204" charset="-122"/>
                <a:cs typeface="微软雅黑" panose="020b0503020204020204" charset="-122"/>
              </a:rPr>
              <a:t>地面的人影</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28" name="文本框 27" title=""/>
          <p:cNvSpPr txBox="1"/>
          <p:nvPr/>
        </p:nvSpPr>
        <p:spPr>
          <a:xfrm>
            <a:off x="7731760" y="5099050"/>
            <a:ext cx="1459865" cy="337185"/>
          </a:xfrm>
          <a:prstGeom prst="rect">
            <a:avLst/>
          </a:prstGeom>
          <a:noFill/>
          <a:ln w="9525">
            <a:noFill/>
          </a:ln>
        </p:spPr>
        <p:txBody>
          <a:bodyPr wrap="square">
            <a:spAutoFit/>
          </a:bodyPr>
          <a:lstStyle/>
          <a:p>
            <a:pPr indent="0"/>
            <a:r>
              <a:rPr lang="en-US" altLang="zh-CN" sz="1600" b="0">
                <a:solidFill>
                  <a:srgbClr val="000000"/>
                </a:solidFill>
                <a:latin typeface="微软雅黑" panose="020b0503020204020204" charset="-122"/>
                <a:ea typeface="微软雅黑" panose="020b0503020204020204" charset="-122"/>
                <a:cs typeface="微软雅黑" panose="020b0503020204020204" charset="-122"/>
              </a:rPr>
              <a:t>B.</a:t>
            </a:r>
            <a:r>
              <a:rPr lang="zh-CN" sz="1600" b="0">
                <a:solidFill>
                  <a:srgbClr val="000000"/>
                </a:solidFill>
                <a:latin typeface="微软雅黑" panose="020b0503020204020204" charset="-122"/>
                <a:ea typeface="微软雅黑" panose="020b0503020204020204" charset="-122"/>
                <a:cs typeface="微软雅黑" panose="020b0503020204020204" charset="-122"/>
              </a:rPr>
              <a:t>水中的倒影</a:t>
            </a:r>
          </a:p>
        </p:txBody>
      </p:sp>
      <p:sp>
        <p:nvSpPr>
          <p:cNvPr id="30" name="文本框 29" title=""/>
          <p:cNvSpPr txBox="1"/>
          <p:nvPr/>
        </p:nvSpPr>
        <p:spPr>
          <a:xfrm>
            <a:off x="9340215" y="5092700"/>
            <a:ext cx="1459865" cy="337185"/>
          </a:xfrm>
          <a:prstGeom prst="rect">
            <a:avLst/>
          </a:prstGeom>
          <a:noFill/>
          <a:ln w="9525">
            <a:noFill/>
          </a:ln>
        </p:spPr>
        <p:txBody>
          <a:bodyPr wrap="square">
            <a:spAutoFit/>
          </a:bodyPr>
          <a:lstStyle/>
          <a:p>
            <a:pPr indent="0"/>
            <a:r>
              <a:rPr lang="en-US" altLang="zh-CN" sz="1600" b="0">
                <a:solidFill>
                  <a:srgbClr val="000000"/>
                </a:solidFill>
                <a:latin typeface="微软雅黑" panose="020b0503020204020204" charset="-122"/>
                <a:ea typeface="微软雅黑" panose="020b0503020204020204" charset="-122"/>
                <a:cs typeface="微软雅黑" panose="020b0503020204020204" charset="-122"/>
              </a:rPr>
              <a:t>C.</a:t>
            </a:r>
            <a:r>
              <a:rPr lang="zh-CN" sz="1600" b="0">
                <a:solidFill>
                  <a:srgbClr val="000000"/>
                </a:solidFill>
                <a:latin typeface="微软雅黑" panose="020b0503020204020204" charset="-122"/>
                <a:ea typeface="微软雅黑" panose="020b0503020204020204" charset="-122"/>
                <a:cs typeface="微软雅黑" panose="020b0503020204020204" charset="-122"/>
              </a:rPr>
              <a:t>空中的彩虹</a:t>
            </a:r>
          </a:p>
        </p:txBody>
      </p:sp>
      <p:sp>
        <p:nvSpPr>
          <p:cNvPr id="32" name="文本框 31" title=""/>
          <p:cNvSpPr txBox="1"/>
          <p:nvPr/>
        </p:nvSpPr>
        <p:spPr>
          <a:xfrm>
            <a:off x="10735945" y="5092065"/>
            <a:ext cx="1417955" cy="337185"/>
          </a:xfrm>
          <a:prstGeom prst="rect">
            <a:avLst/>
          </a:prstGeom>
          <a:noFill/>
          <a:ln w="9525">
            <a:noFill/>
          </a:ln>
        </p:spPr>
        <p:txBody>
          <a:bodyPr wrap="square">
            <a:spAutoFit/>
          </a:bodyPr>
          <a:lstStyle/>
          <a:p>
            <a:pPr indent="0"/>
            <a:r>
              <a:rPr lang="en-US" altLang="zh-CN" sz="1600" b="0">
                <a:solidFill>
                  <a:srgbClr val="000000"/>
                </a:solidFill>
                <a:latin typeface="微软雅黑" panose="020b0503020204020204" charset="-122"/>
                <a:ea typeface="微软雅黑" panose="020b0503020204020204" charset="-122"/>
                <a:cs typeface="微软雅黑" panose="020b0503020204020204" charset="-122"/>
              </a:rPr>
              <a:t>D.</a:t>
            </a:r>
            <a:r>
              <a:rPr lang="zh-CN" sz="1600" b="0">
                <a:solidFill>
                  <a:srgbClr val="000000"/>
                </a:solidFill>
                <a:latin typeface="微软雅黑" panose="020b0503020204020204" charset="-122"/>
                <a:ea typeface="微软雅黑" panose="020b0503020204020204" charset="-122"/>
                <a:cs typeface="微软雅黑" panose="020b0503020204020204" charset="-122"/>
              </a:rPr>
              <a:t>放大的文字</a:t>
            </a:r>
          </a:p>
        </p:txBody>
      </p:sp>
      <p:sp>
        <p:nvSpPr>
          <p:cNvPr id="38" name="文本框 37" title=""/>
          <p:cNvSpPr txBox="1"/>
          <p:nvPr/>
        </p:nvSpPr>
        <p:spPr>
          <a:xfrm>
            <a:off x="2670810" y="5631815"/>
            <a:ext cx="2609850" cy="1076325"/>
          </a:xfrm>
          <a:prstGeom prst="rect">
            <a:avLst/>
          </a:prstGeom>
          <a:noFill/>
          <a:ln w="9525">
            <a:noFill/>
          </a:ln>
        </p:spPr>
        <p:txBody>
          <a:bodyPr wrap="square">
            <a:spAutoFit/>
          </a:bodyPr>
          <a:lstStyle/>
          <a:p>
            <a:pPr indent="0"/>
            <a:r>
              <a:rPr lang="zh-CN" sz="1600" b="0">
                <a:solidFill>
                  <a:srgbClr val="FF0000"/>
                </a:solidFill>
                <a:latin typeface="微软雅黑" panose="020b0503020204020204" charset="-122"/>
                <a:ea typeface="微软雅黑" panose="020b0503020204020204" charset="-122"/>
              </a:rPr>
              <a:t>如图，光斑和小孔</a:t>
            </a:r>
            <a:r>
              <a:rPr lang="en-US" altLang="zh-CN" sz="1600" b="0">
                <a:solidFill>
                  <a:srgbClr val="FF0000"/>
                </a:solidFill>
                <a:latin typeface="微软雅黑" panose="020b0503020204020204" charset="-122"/>
                <a:ea typeface="微软雅黑" panose="020b0503020204020204" charset="-122"/>
              </a:rPr>
              <a:t>O</a:t>
            </a:r>
            <a:r>
              <a:rPr lang="zh-CN" sz="1600" b="0">
                <a:solidFill>
                  <a:srgbClr val="FF0000"/>
                </a:solidFill>
                <a:latin typeface="微软雅黑" panose="020b0503020204020204" charset="-122"/>
                <a:ea typeface="微软雅黑" panose="020b0503020204020204" charset="-122"/>
              </a:rPr>
              <a:t>、小孔与太阳的直径构成了两个相似三角形，它们的对应边成比例，所以有：</a:t>
            </a:r>
            <a:endParaRPr lang="zh-CN" altLang="en-US" sz="1600" b="0">
              <a:solidFill>
                <a:srgbClr val="FF0000"/>
              </a:solidFill>
              <a:latin typeface="微软雅黑" panose="020b0503020204020204" charset="-122"/>
              <a:ea typeface="微软雅黑" panose="020b0503020204020204" charset="-122"/>
            </a:endParaRPr>
          </a:p>
        </p:txBody>
      </p:sp>
      <p:pic>
        <p:nvPicPr>
          <p:cNvPr id="40" name="图片 39" title=""/>
          <p:cNvPicPr>
            <a:picLocks noChangeAspect="1"/>
          </p:cNvPicPr>
          <p:nvPr/>
        </p:nvPicPr>
        <p:blipFill>
          <a:blip r:embed="rId9"/>
          <a:stretch>
            <a:fillRect/>
          </a:stretch>
        </p:blipFill>
        <p:spPr>
          <a:xfrm>
            <a:off x="1686560" y="5293995"/>
            <a:ext cx="984250" cy="1319530"/>
          </a:xfrm>
          <a:prstGeom prst="rect">
            <a:avLst/>
          </a:prstGeom>
        </p:spPr>
      </p:pic>
      <p:pic>
        <p:nvPicPr>
          <p:cNvPr id="16" name="图片 -2147482513" title=""/>
          <p:cNvPicPr>
            <a:picLocks noChangeAspect="1"/>
          </p:cNvPicPr>
          <p:nvPr/>
        </p:nvPicPr>
        <p:blipFill>
          <a:blip r:embed="rId10"/>
          <a:stretch>
            <a:fillRect/>
          </a:stretch>
        </p:blipFill>
        <p:spPr>
          <a:xfrm>
            <a:off x="4568825" y="6399848"/>
            <a:ext cx="1267460" cy="389255"/>
          </a:xfrm>
          <a:prstGeom prst="rect">
            <a:avLst/>
          </a:prstGeom>
          <a:noFill/>
          <a:ln w="9525">
            <a:noFill/>
          </a:ln>
        </p:spPr>
      </p:pic>
      <p:sp>
        <p:nvSpPr>
          <p:cNvPr id="41" name="文本框 40" title=""/>
          <p:cNvSpPr txBox="1"/>
          <p:nvPr/>
        </p:nvSpPr>
        <p:spPr>
          <a:xfrm>
            <a:off x="1957388" y="4956810"/>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p>
        </p:txBody>
      </p:sp>
      <p:sp>
        <p:nvSpPr>
          <p:cNvPr id="42" name="矩形标注 41" title=""/>
          <p:cNvSpPr/>
          <p:nvPr/>
        </p:nvSpPr>
        <p:spPr>
          <a:xfrm>
            <a:off x="6064250" y="5631815"/>
            <a:ext cx="6014085" cy="469265"/>
          </a:xfrm>
          <a:prstGeom prst="wedgeRectCallout">
            <a:avLst>
              <a:gd name="adj1" fmla="val -29611"/>
              <a:gd name="adj2" fmla="val -168944"/>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小孔成像是由光的直线传播形成的，和地面上的人影原理相同。。</a:t>
            </a:r>
          </a:p>
        </p:txBody>
      </p:sp>
      <p:sp>
        <p:nvSpPr>
          <p:cNvPr id="43" name="文本框 42" title=""/>
          <p:cNvSpPr txBox="1"/>
          <p:nvPr/>
        </p:nvSpPr>
        <p:spPr>
          <a:xfrm>
            <a:off x="6397941" y="3600132"/>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0">
                                            <p:txEl>
                                              <p:pRg st="0" end="0"/>
                                            </p:txEl>
                                          </p:spTgt>
                                        </p:tgtEl>
                                        <p:attrNameLst>
                                          <p:attrName>style.visibility</p:attrName>
                                        </p:attrNameLst>
                                      </p:cBhvr>
                                      <p:to>
                                        <p:strVal val="visible"/>
                                      </p:to>
                                    </p:set>
                                    <p:animEffect transition="in" filter="wipe(left)">
                                      <p:cBhvr>
                                        <p:cTn id="15" dur="500"/>
                                        <p:tgtEl>
                                          <p:spTgt spid="100">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xit" presetSubtype="4" fill="hold" grpId="1" nodeType="clickEffect">
                                  <p:stCondLst>
                                    <p:cond delay="0"/>
                                  </p:stCondLst>
                                  <p:childTnLst>
                                    <p:animEffect transition="out" filter="wipe(down)">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par>
                                <p:cTn id="44" presetID="22" presetClass="exit" presetSubtype="4" fill="hold" nodeType="withEffect">
                                  <p:stCondLst>
                                    <p:cond delay="0"/>
                                  </p:stCondLst>
                                  <p:childTnLst>
                                    <p:animEffect transition="out" filter="wipe(down)">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left)">
                                      <p:cBhvr>
                                        <p:cTn id="56" dur="500"/>
                                        <p:tgtEl>
                                          <p:spTgt spid="24"/>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left)">
                                      <p:cBhvr>
                                        <p:cTn id="61" dur="500"/>
                                        <p:tgtEl>
                                          <p:spTgt spid="21"/>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5">
                                            <p:txEl>
                                              <p:pRg st="0" end="0"/>
                                            </p:txEl>
                                          </p:spTgt>
                                        </p:tgtEl>
                                        <p:attrNameLst>
                                          <p:attrName>style.visibility</p:attrName>
                                        </p:attrNameLst>
                                      </p:cBhvr>
                                      <p:to>
                                        <p:strVal val="visible"/>
                                      </p:to>
                                    </p:set>
                                    <p:animEffect transition="in" filter="wipe(left)">
                                      <p:cBhvr>
                                        <p:cTn id="66" dur="500"/>
                                        <p:tgtEl>
                                          <p:spTgt spid="25">
                                            <p:txEl>
                                              <p:pRg st="0" end="0"/>
                                            </p:txEl>
                                          </p:spTgt>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barn(inVertical)">
                                      <p:cBhvr>
                                        <p:cTn id="71" dur="500"/>
                                        <p:tgtEl>
                                          <p:spTgt spid="6"/>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5">
                                            <p:txEl>
                                              <p:pRg st="1" end="1"/>
                                            </p:txEl>
                                          </p:spTgt>
                                        </p:tgtEl>
                                        <p:attrNameLst>
                                          <p:attrName>style.visibility</p:attrName>
                                        </p:attrNameLst>
                                      </p:cBhvr>
                                      <p:to>
                                        <p:strVal val="visible"/>
                                      </p:to>
                                    </p:set>
                                    <p:animEffect transition="in" filter="wipe(left)">
                                      <p:cBhvr>
                                        <p:cTn id="76" dur="500"/>
                                        <p:tgtEl>
                                          <p:spTgt spid="25">
                                            <p:txEl>
                                              <p:pRg st="1" end="1"/>
                                            </p:txEl>
                                          </p:spTgt>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25">
                                            <p:txEl>
                                              <p:pRg st="2" end="2"/>
                                            </p:txEl>
                                          </p:spTgt>
                                        </p:tgtEl>
                                        <p:attrNameLst>
                                          <p:attrName>style.visibility</p:attrName>
                                        </p:attrNameLst>
                                      </p:cBhvr>
                                      <p:to>
                                        <p:strVal val="visible"/>
                                      </p:to>
                                    </p:set>
                                    <p:animEffect transition="in" filter="wipe(left)">
                                      <p:cBhvr>
                                        <p:cTn id="81" dur="500"/>
                                        <p:tgtEl>
                                          <p:spTgt spid="25">
                                            <p:txEl>
                                              <p:pRg st="2" end="2"/>
                                            </p:txEl>
                                          </p:spTgt>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25">
                                            <p:txEl>
                                              <p:pRg st="3" end="3"/>
                                            </p:txEl>
                                          </p:spTgt>
                                        </p:tgtEl>
                                        <p:attrNameLst>
                                          <p:attrName>style.visibility</p:attrName>
                                        </p:attrNameLst>
                                      </p:cBhvr>
                                      <p:to>
                                        <p:strVal val="visible"/>
                                      </p:to>
                                    </p:set>
                                    <p:animEffect transition="in" filter="wipe(left)">
                                      <p:cBhvr>
                                        <p:cTn id="86" dur="500"/>
                                        <p:tgtEl>
                                          <p:spTgt spid="25">
                                            <p:txEl>
                                              <p:pRg st="3" end="3"/>
                                            </p:txEl>
                                          </p:spTgt>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25">
                                            <p:txEl>
                                              <p:pRg st="4" end="4"/>
                                            </p:txEl>
                                          </p:spTgt>
                                        </p:tgtEl>
                                        <p:attrNameLst>
                                          <p:attrName>style.visibility</p:attrName>
                                        </p:attrNameLst>
                                      </p:cBhvr>
                                      <p:to>
                                        <p:strVal val="visible"/>
                                      </p:to>
                                    </p:set>
                                    <p:animEffect transition="in" filter="wipe(left)">
                                      <p:cBhvr>
                                        <p:cTn id="91" dur="500"/>
                                        <p:tgtEl>
                                          <p:spTgt spid="25">
                                            <p:txEl>
                                              <p:pRg st="4" end="4"/>
                                            </p:txEl>
                                          </p:spTgt>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40"/>
                                        </p:tgtEl>
                                        <p:attrNameLst>
                                          <p:attrName>style.visibility</p:attrName>
                                        </p:attrNameLst>
                                      </p:cBhvr>
                                      <p:to>
                                        <p:strVal val="visible"/>
                                      </p:to>
                                    </p:set>
                                    <p:animEffect transition="in" filter="barn(inVertical)">
                                      <p:cBhvr>
                                        <p:cTn id="96" dur="500"/>
                                        <p:tgtEl>
                                          <p:spTgt spid="40"/>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wipe(left)">
                                      <p:cBhvr>
                                        <p:cTn id="101" dur="500"/>
                                        <p:tgtEl>
                                          <p:spTgt spid="38"/>
                                        </p:tgtEl>
                                      </p:cBhvr>
                                    </p:animEffect>
                                  </p:childTnLst>
                                </p:cTn>
                              </p:par>
                            </p:childTnLst>
                          </p:cTn>
                        </p:par>
                      </p:childTnLst>
                    </p:cTn>
                  </p:par>
                  <p:par>
                    <p:cTn id="102" fill="hold" nodeType="clickPar">
                      <p:stCondLst>
                        <p:cond delay="indefinite"/>
                        <p:cond evt="onBegin" delay="0">
                          <p:tn val="101"/>
                        </p:cond>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16"/>
                                        </p:tgtEl>
                                        <p:attrNameLst>
                                          <p:attrName>style.visibility</p:attrName>
                                        </p:attrNameLst>
                                      </p:cBhvr>
                                      <p:to>
                                        <p:strVal val="visible"/>
                                      </p:to>
                                    </p:set>
                                    <p:animEffect transition="in" filter="wipe(left)">
                                      <p:cBhvr>
                                        <p:cTn id="106" dur="500"/>
                                        <p:tgtEl>
                                          <p:spTgt spid="16"/>
                                        </p:tgtEl>
                                      </p:cBhvr>
                                    </p:animEffect>
                                  </p:childTnLst>
                                </p:cTn>
                              </p:par>
                            </p:childTnLst>
                          </p:cTn>
                        </p:par>
                      </p:childTnLst>
                    </p:cTn>
                  </p:par>
                  <p:par>
                    <p:cTn id="107" fill="hold" nodeType="clickPar">
                      <p:stCondLst>
                        <p:cond delay="indefinite"/>
                        <p:cond evt="onBegin" delay="0">
                          <p:tn val="106"/>
                        </p:cond>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wipe(left)">
                                      <p:cBhvr>
                                        <p:cTn id="111" dur="500"/>
                                        <p:tgtEl>
                                          <p:spTgt spid="41"/>
                                        </p:tgtEl>
                                      </p:cBhvr>
                                    </p:animEffect>
                                  </p:childTnLst>
                                </p:cTn>
                              </p:par>
                            </p:childTnLst>
                          </p:cTn>
                        </p:par>
                      </p:childTnLst>
                    </p:cTn>
                  </p:par>
                  <p:par>
                    <p:cTn id="112" fill="hold" nodeType="clickPar">
                      <p:stCondLst>
                        <p:cond delay="indefinite"/>
                        <p:cond evt="onBegin" delay="0">
                          <p:tn val="111"/>
                        </p:cond>
                      </p:stCondLst>
                      <p:childTnLst>
                        <p:par>
                          <p:cTn id="113" fill="hold">
                            <p:stCondLst>
                              <p:cond delay="0"/>
                            </p:stCondLst>
                            <p:childTnLst>
                              <p:par>
                                <p:cTn id="114" presetID="22" presetClass="entr" presetSubtype="1" fill="hold" nodeType="clickEffect">
                                  <p:stCondLst>
                                    <p:cond delay="0"/>
                                  </p:stCondLst>
                                  <p:childTnLst>
                                    <p:set>
                                      <p:cBhvr>
                                        <p:cTn id="115" dur="1" fill="hold">
                                          <p:stCondLst>
                                            <p:cond delay="0"/>
                                          </p:stCondLst>
                                        </p:cTn>
                                        <p:tgtEl>
                                          <p:spTgt spid="26"/>
                                        </p:tgtEl>
                                        <p:attrNameLst>
                                          <p:attrName>style.visibility</p:attrName>
                                        </p:attrNameLst>
                                      </p:cBhvr>
                                      <p:to>
                                        <p:strVal val="visible"/>
                                      </p:to>
                                    </p:set>
                                    <p:animEffect transition="in" filter="wipe(up)">
                                      <p:cBhvr>
                                        <p:cTn id="116" dur="500"/>
                                        <p:tgtEl>
                                          <p:spTgt spid="26"/>
                                        </p:tgtEl>
                                      </p:cBhvr>
                                    </p:animEffect>
                                  </p:childTnLst>
                                </p:cTn>
                              </p:par>
                            </p:childTnLst>
                          </p:cTn>
                        </p:par>
                      </p:childTnLst>
                    </p:cTn>
                  </p:par>
                  <p:par>
                    <p:cTn id="117" fill="hold" nodeType="clickPar">
                      <p:stCondLst>
                        <p:cond delay="indefinite"/>
                        <p:cond evt="onBegin" delay="0">
                          <p:tn val="116"/>
                        </p:cond>
                      </p:stCondLst>
                      <p:childTnLst>
                        <p:par>
                          <p:cTn id="118" fill="hold">
                            <p:stCondLst>
                              <p:cond delay="0"/>
                            </p:stCondLst>
                            <p:childTnLst>
                              <p:par>
                                <p:cTn id="119" presetID="22" presetClass="entr" presetSubtype="8" fill="hold" nodeType="clickEffect">
                                  <p:stCondLst>
                                    <p:cond delay="0"/>
                                  </p:stCondLst>
                                  <p:childTnLst>
                                    <p:set>
                                      <p:cBhvr>
                                        <p:cTn id="120" dur="1" fill="hold">
                                          <p:stCondLst>
                                            <p:cond delay="0"/>
                                          </p:stCondLst>
                                        </p:cTn>
                                        <p:tgtEl>
                                          <p:spTgt spid="35">
                                            <p:txEl>
                                              <p:pRg st="0" end="0"/>
                                            </p:txEl>
                                          </p:spTgt>
                                        </p:tgtEl>
                                        <p:attrNameLst>
                                          <p:attrName>style.visibility</p:attrName>
                                        </p:attrNameLst>
                                      </p:cBhvr>
                                      <p:to>
                                        <p:strVal val="visible"/>
                                      </p:to>
                                    </p:set>
                                    <p:animEffect transition="in" filter="wipe(left)">
                                      <p:cBhvr>
                                        <p:cTn id="121" dur="500"/>
                                        <p:tgtEl>
                                          <p:spTgt spid="35">
                                            <p:txEl>
                                              <p:pRg st="0" end="0"/>
                                            </p:txEl>
                                          </p:spTgt>
                                        </p:tgtEl>
                                      </p:cBhvr>
                                    </p:animEffect>
                                  </p:childTnLst>
                                </p:cTn>
                              </p:par>
                            </p:childTnLst>
                          </p:cTn>
                        </p:par>
                      </p:childTnLst>
                    </p:cTn>
                  </p:par>
                  <p:par>
                    <p:cTn id="122" fill="hold" nodeType="clickPar">
                      <p:stCondLst>
                        <p:cond delay="indefinite"/>
                        <p:cond evt="onBegin" delay="0">
                          <p:tn val="121"/>
                        </p:cond>
                      </p:stCondLst>
                      <p:childTnLst>
                        <p:par>
                          <p:cTn id="123" fill="hold">
                            <p:stCondLst>
                              <p:cond delay="0"/>
                            </p:stCondLst>
                            <p:childTnLst>
                              <p:par>
                                <p:cTn id="124" presetID="16" presetClass="entr" presetSubtype="21" fill="hold" nodeType="clickEffect">
                                  <p:stCondLst>
                                    <p:cond delay="0"/>
                                  </p:stCondLst>
                                  <p:childTnLst>
                                    <p:set>
                                      <p:cBhvr>
                                        <p:cTn id="125" dur="1" fill="hold">
                                          <p:stCondLst>
                                            <p:cond delay="0"/>
                                          </p:stCondLst>
                                        </p:cTn>
                                        <p:tgtEl>
                                          <p:spTgt spid="7"/>
                                        </p:tgtEl>
                                        <p:attrNameLst>
                                          <p:attrName>style.visibility</p:attrName>
                                        </p:attrNameLst>
                                      </p:cBhvr>
                                      <p:to>
                                        <p:strVal val="visible"/>
                                      </p:to>
                                    </p:set>
                                    <p:animEffect transition="in" filter="barn(inVertical)">
                                      <p:cBhvr>
                                        <p:cTn id="126" dur="500"/>
                                        <p:tgtEl>
                                          <p:spTgt spid="7"/>
                                        </p:tgtEl>
                                      </p:cBhvr>
                                    </p:animEffect>
                                  </p:childTnLst>
                                </p:cTn>
                              </p:par>
                              <p:par>
                                <p:cTn id="127" presetID="16" presetClass="entr" presetSubtype="21" fill="hold" nodeType="withEffect">
                                  <p:stCondLst>
                                    <p:cond delay="0"/>
                                  </p:stCondLst>
                                  <p:childTnLst>
                                    <p:set>
                                      <p:cBhvr>
                                        <p:cTn id="128" dur="1" fill="hold">
                                          <p:stCondLst>
                                            <p:cond delay="0"/>
                                          </p:stCondLst>
                                        </p:cTn>
                                        <p:tgtEl>
                                          <p:spTgt spid="10"/>
                                        </p:tgtEl>
                                        <p:attrNameLst>
                                          <p:attrName>style.visibility</p:attrName>
                                        </p:attrNameLst>
                                      </p:cBhvr>
                                      <p:to>
                                        <p:strVal val="visible"/>
                                      </p:to>
                                    </p:set>
                                    <p:animEffect transition="in" filter="barn(inVertical)">
                                      <p:cBhvr>
                                        <p:cTn id="129" dur="500"/>
                                        <p:tgtEl>
                                          <p:spTgt spid="10"/>
                                        </p:tgtEl>
                                      </p:cBhvr>
                                    </p:animEffect>
                                  </p:childTnLst>
                                </p:cTn>
                              </p:par>
                              <p:par>
                                <p:cTn id="130" presetID="16" presetClass="entr" presetSubtype="21" fill="hold" nodeType="withEffect">
                                  <p:stCondLst>
                                    <p:cond delay="0"/>
                                  </p:stCondLst>
                                  <p:childTnLst>
                                    <p:set>
                                      <p:cBhvr>
                                        <p:cTn id="131" dur="1" fill="hold">
                                          <p:stCondLst>
                                            <p:cond delay="0"/>
                                          </p:stCondLst>
                                        </p:cTn>
                                        <p:tgtEl>
                                          <p:spTgt spid="11"/>
                                        </p:tgtEl>
                                        <p:attrNameLst>
                                          <p:attrName>style.visibility</p:attrName>
                                        </p:attrNameLst>
                                      </p:cBhvr>
                                      <p:to>
                                        <p:strVal val="visible"/>
                                      </p:to>
                                    </p:set>
                                    <p:animEffect transition="in" filter="barn(inVertical)">
                                      <p:cBhvr>
                                        <p:cTn id="132" dur="500"/>
                                        <p:tgtEl>
                                          <p:spTgt spid="11"/>
                                        </p:tgtEl>
                                      </p:cBhvr>
                                    </p:animEffect>
                                  </p:childTnLst>
                                </p:cTn>
                              </p:par>
                              <p:par>
                                <p:cTn id="133" presetID="16" presetClass="entr" presetSubtype="21" fill="hold" nodeType="withEffect">
                                  <p:stCondLst>
                                    <p:cond delay="0"/>
                                  </p:stCondLst>
                                  <p:childTnLst>
                                    <p:set>
                                      <p:cBhvr>
                                        <p:cTn id="134" dur="1" fill="hold">
                                          <p:stCondLst>
                                            <p:cond delay="0"/>
                                          </p:stCondLst>
                                        </p:cTn>
                                        <p:tgtEl>
                                          <p:spTgt spid="15"/>
                                        </p:tgtEl>
                                        <p:attrNameLst>
                                          <p:attrName>style.visibility</p:attrName>
                                        </p:attrNameLst>
                                      </p:cBhvr>
                                      <p:to>
                                        <p:strVal val="visible"/>
                                      </p:to>
                                    </p:set>
                                    <p:animEffect transition="in" filter="barn(inVertical)">
                                      <p:cBhvr>
                                        <p:cTn id="135" dur="500"/>
                                        <p:tgtEl>
                                          <p:spTgt spid="15"/>
                                        </p:tgtEl>
                                      </p:cBhvr>
                                    </p:animEffect>
                                  </p:childTnLst>
                                </p:cTn>
                              </p:par>
                            </p:childTnLst>
                          </p:cTn>
                        </p:par>
                      </p:childTnLst>
                    </p:cTn>
                  </p:par>
                  <p:par>
                    <p:cTn id="136" fill="hold" nodeType="clickPar">
                      <p:stCondLst>
                        <p:cond delay="indefinite"/>
                        <p:cond evt="onBegin" delay="0">
                          <p:tn val="135"/>
                        </p:cond>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27"/>
                                        </p:tgtEl>
                                        <p:attrNameLst>
                                          <p:attrName>style.visibility</p:attrName>
                                        </p:attrNameLst>
                                      </p:cBhvr>
                                      <p:to>
                                        <p:strVal val="visible"/>
                                      </p:to>
                                    </p:set>
                                    <p:animEffect transition="in" filter="wipe(left)">
                                      <p:cBhvr>
                                        <p:cTn id="140" dur="500"/>
                                        <p:tgtEl>
                                          <p:spTgt spid="27"/>
                                        </p:tgtEl>
                                      </p:cBhvr>
                                    </p:animEffect>
                                  </p:childTnLst>
                                </p:cTn>
                              </p:par>
                              <p:par>
                                <p:cTn id="141" presetID="22" presetClass="entr" presetSubtype="8" fill="hold" grpId="0" nodeType="withEffect">
                                  <p:stCondLst>
                                    <p:cond delay="0"/>
                                  </p:stCondLst>
                                  <p:childTnLst>
                                    <p:set>
                                      <p:cBhvr>
                                        <p:cTn id="142" dur="1" fill="hold">
                                          <p:stCondLst>
                                            <p:cond delay="0"/>
                                          </p:stCondLst>
                                        </p:cTn>
                                        <p:tgtEl>
                                          <p:spTgt spid="28"/>
                                        </p:tgtEl>
                                        <p:attrNameLst>
                                          <p:attrName>style.visibility</p:attrName>
                                        </p:attrNameLst>
                                      </p:cBhvr>
                                      <p:to>
                                        <p:strVal val="visible"/>
                                      </p:to>
                                    </p:set>
                                    <p:animEffect transition="in" filter="wipe(left)">
                                      <p:cBhvr>
                                        <p:cTn id="143" dur="500"/>
                                        <p:tgtEl>
                                          <p:spTgt spid="28"/>
                                        </p:tgtEl>
                                      </p:cBhvr>
                                    </p:animEffect>
                                  </p:childTnLst>
                                </p:cTn>
                              </p:par>
                              <p:par>
                                <p:cTn id="144" presetID="22" presetClass="entr" presetSubtype="8" fill="hold" grpId="0" nodeType="withEffect">
                                  <p:stCondLst>
                                    <p:cond delay="0"/>
                                  </p:stCondLst>
                                  <p:childTnLst>
                                    <p:set>
                                      <p:cBhvr>
                                        <p:cTn id="145" dur="1" fill="hold">
                                          <p:stCondLst>
                                            <p:cond delay="0"/>
                                          </p:stCondLst>
                                        </p:cTn>
                                        <p:tgtEl>
                                          <p:spTgt spid="30"/>
                                        </p:tgtEl>
                                        <p:attrNameLst>
                                          <p:attrName>style.visibility</p:attrName>
                                        </p:attrNameLst>
                                      </p:cBhvr>
                                      <p:to>
                                        <p:strVal val="visible"/>
                                      </p:to>
                                    </p:set>
                                    <p:animEffect transition="in" filter="wipe(left)">
                                      <p:cBhvr>
                                        <p:cTn id="146" dur="500"/>
                                        <p:tgtEl>
                                          <p:spTgt spid="30"/>
                                        </p:tgtEl>
                                      </p:cBhvr>
                                    </p:animEffect>
                                  </p:childTnLst>
                                </p:cTn>
                              </p:par>
                              <p:par>
                                <p:cTn id="147" presetID="22" presetClass="entr" presetSubtype="8" fill="hold" grpId="0" nodeType="withEffect">
                                  <p:stCondLst>
                                    <p:cond delay="0"/>
                                  </p:stCondLst>
                                  <p:childTnLst>
                                    <p:set>
                                      <p:cBhvr>
                                        <p:cTn id="148" dur="1" fill="hold">
                                          <p:stCondLst>
                                            <p:cond delay="0"/>
                                          </p:stCondLst>
                                        </p:cTn>
                                        <p:tgtEl>
                                          <p:spTgt spid="32"/>
                                        </p:tgtEl>
                                        <p:attrNameLst>
                                          <p:attrName>style.visibility</p:attrName>
                                        </p:attrNameLst>
                                      </p:cBhvr>
                                      <p:to>
                                        <p:strVal val="visible"/>
                                      </p:to>
                                    </p:set>
                                    <p:animEffect transition="in" filter="wipe(left)">
                                      <p:cBhvr>
                                        <p:cTn id="149" dur="500"/>
                                        <p:tgtEl>
                                          <p:spTgt spid="32"/>
                                        </p:tgtEl>
                                      </p:cBhvr>
                                    </p:animEffect>
                                  </p:childTnLst>
                                </p:cTn>
                              </p:par>
                            </p:childTnLst>
                          </p:cTn>
                        </p:par>
                      </p:childTnLst>
                    </p:cTn>
                  </p:par>
                  <p:par>
                    <p:cTn id="150" fill="hold" nodeType="clickPar">
                      <p:stCondLst>
                        <p:cond delay="indefinite"/>
                        <p:cond evt="onBegin" delay="0">
                          <p:tn val="149"/>
                        </p:cond>
                      </p:stCondLst>
                      <p:childTnLst>
                        <p:par>
                          <p:cTn id="151" fill="hold">
                            <p:stCondLst>
                              <p:cond delay="0"/>
                            </p:stCondLst>
                            <p:childTnLst>
                              <p:par>
                                <p:cTn id="152" presetID="22" presetClass="entr" presetSubtype="4" fill="hold" grpId="0" nodeType="clickEffect">
                                  <p:stCondLst>
                                    <p:cond delay="0"/>
                                  </p:stCondLst>
                                  <p:childTnLst>
                                    <p:set>
                                      <p:cBhvr>
                                        <p:cTn id="153" dur="1" fill="hold">
                                          <p:stCondLst>
                                            <p:cond delay="0"/>
                                          </p:stCondLst>
                                        </p:cTn>
                                        <p:tgtEl>
                                          <p:spTgt spid="42"/>
                                        </p:tgtEl>
                                        <p:attrNameLst>
                                          <p:attrName>style.visibility</p:attrName>
                                        </p:attrNameLst>
                                      </p:cBhvr>
                                      <p:to>
                                        <p:strVal val="visible"/>
                                      </p:to>
                                    </p:set>
                                    <p:animEffect transition="in" filter="wipe(down)">
                                      <p:cBhvr>
                                        <p:cTn id="154" dur="500"/>
                                        <p:tgtEl>
                                          <p:spTgt spid="42"/>
                                        </p:tgtEl>
                                      </p:cBhvr>
                                    </p:animEffect>
                                  </p:childTnLst>
                                </p:cTn>
                              </p:par>
                            </p:childTnLst>
                          </p:cTn>
                        </p:par>
                      </p:childTnLst>
                    </p:cTn>
                  </p:par>
                  <p:par>
                    <p:cTn id="155" fill="hold" nodeType="clickPar">
                      <p:stCondLst>
                        <p:cond delay="indefinite"/>
                        <p:cond evt="onBegin" delay="0">
                          <p:tn val="154"/>
                        </p:cond>
                      </p:stCondLst>
                      <p:childTnLst>
                        <p:par>
                          <p:cTn id="156" fill="hold">
                            <p:stCondLst>
                              <p:cond delay="0"/>
                            </p:stCondLst>
                            <p:childTnLst>
                              <p:par>
                                <p:cTn id="157" presetID="22" presetClass="entr" presetSubtype="8" fill="hold" grpId="0" nodeType="clickEffect">
                                  <p:stCondLst>
                                    <p:cond delay="0"/>
                                  </p:stCondLst>
                                  <p:childTnLst>
                                    <p:set>
                                      <p:cBhvr>
                                        <p:cTn id="158" dur="1" fill="hold">
                                          <p:stCondLst>
                                            <p:cond delay="0"/>
                                          </p:stCondLst>
                                        </p:cTn>
                                        <p:tgtEl>
                                          <p:spTgt spid="43"/>
                                        </p:tgtEl>
                                        <p:attrNameLst>
                                          <p:attrName>style.visibility</p:attrName>
                                        </p:attrNameLst>
                                      </p:cBhvr>
                                      <p:to>
                                        <p:strVal val="visible"/>
                                      </p:to>
                                    </p:set>
                                    <p:animEffect transition="in" filter="wipe(left)">
                                      <p:cBhvr>
                                        <p:cTn id="15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3" grpId="1" animBg="1"/>
      <p:bldP spid="22" grpId="0"/>
      <p:bldP spid="22" grpId="1"/>
      <p:bldP spid="23" grpId="0"/>
      <p:bldP spid="24" grpId="0"/>
      <p:bldP spid="27" grpId="0"/>
      <p:bldP spid="28" grpId="0"/>
      <p:bldP spid="30" grpId="0"/>
      <p:bldP spid="32" grpId="0"/>
      <p:bldP spid="38" grpId="0"/>
      <p:bldP spid="41" grpId="0"/>
      <p:bldP spid="42" grpId="0" animBg="1"/>
      <p:bldP spid="43" grpId="0"/>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02</a:t>
              </a: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sz="4400" b="1">
                  <a:solidFill>
                    <a:schemeClr val="accent2">
                      <a:lumMod val="75000"/>
                    </a:schemeClr>
                  </a:solidFill>
                  <a:latin typeface="微软雅黑" panose="020b0503020204020204" charset="-122"/>
                  <a:ea typeface="微软雅黑" panose="020b0503020204020204" charset="-122"/>
                </a:rPr>
                <a:t>光的反射</a:t>
              </a: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011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一、光的反射</a:t>
            </a:r>
          </a:p>
        </p:txBody>
      </p:sp>
      <p:sp>
        <p:nvSpPr>
          <p:cNvPr id="7" name="文本框 6" title=""/>
          <p:cNvSpPr txBox="1"/>
          <p:nvPr/>
        </p:nvSpPr>
        <p:spPr>
          <a:xfrm>
            <a:off x="244475" y="1340485"/>
            <a:ext cx="11703050" cy="2584450"/>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1.光的反射现象：</a:t>
            </a:r>
            <a:r>
              <a:rPr lang="zh-CN" altLang="en-US">
                <a:solidFill>
                  <a:schemeClr val="tx1"/>
                </a:solidFill>
                <a:latin typeface="微软雅黑" panose="020b0503020204020204" charset="-122"/>
                <a:ea typeface="微软雅黑" panose="020b0503020204020204" charset="-122"/>
                <a:cs typeface="微软雅黑" panose="020b0503020204020204" charset="-122"/>
              </a:rPr>
              <a:t>光从一种介质射向另一种介质的表面时，会有一部分光在介质表面</a:t>
            </a:r>
            <a:r>
              <a:rPr lang="zh-CN" altLang="en-US">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反射回原介质</a:t>
            </a:r>
            <a:r>
              <a:rPr lang="zh-CN" altLang="en-US">
                <a:solidFill>
                  <a:schemeClr val="tx1"/>
                </a:solidFill>
                <a:latin typeface="微软雅黑" panose="020b0503020204020204" charset="-122"/>
                <a:ea typeface="微软雅黑" panose="020b0503020204020204" charset="-122"/>
                <a:cs typeface="微软雅黑" panose="020b0503020204020204" charset="-122"/>
              </a:rPr>
              <a:t>中，这种传播现象叫</a:t>
            </a:r>
            <a:r>
              <a:rPr lang="en-US" altLang="zh-CN" u="sng">
                <a:solidFill>
                  <a:schemeClr val="tx1"/>
                </a:solidFill>
                <a:latin typeface="微软雅黑" panose="020b0503020204020204" charset="-122"/>
                <a:ea typeface="微软雅黑" panose="020b0503020204020204" charset="-122"/>
                <a:cs typeface="微软雅黑" panose="020b0503020204020204" charset="-122"/>
              </a:rPr>
              <a:t>                   </a:t>
            </a:r>
            <a:r>
              <a:rPr lang="zh-CN" altLang="en-US">
                <a:solidFill>
                  <a:schemeClr val="tx1"/>
                </a:solidFill>
                <a:latin typeface="微软雅黑" panose="020b0503020204020204" charset="-122"/>
                <a:ea typeface="微软雅黑" panose="020b0503020204020204" charset="-122"/>
                <a:cs typeface="微软雅黑" panose="020b0503020204020204" charset="-122"/>
              </a:rPr>
              <a:t>。</a:t>
            </a:r>
          </a:p>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2.看到物体的原因</a:t>
            </a:r>
          </a:p>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我们能看到太阳、明亮的日光灯等光源，是因为光源发出的光进入我们的眼睛，产生了视觉。同时，我们也能看到本身不发光的物体，如书、平面镜、月亮等，是因为这些物体</a:t>
            </a:r>
            <a:r>
              <a:rPr lang="zh-CN" altLang="en-US">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反射的光</a:t>
            </a:r>
            <a:r>
              <a:rPr lang="zh-CN" altLang="en-US">
                <a:solidFill>
                  <a:schemeClr val="tx1"/>
                </a:solidFill>
                <a:latin typeface="微软雅黑" panose="020b0503020204020204" charset="-122"/>
                <a:ea typeface="微软雅黑" panose="020b0503020204020204" charset="-122"/>
                <a:cs typeface="微软雅黑" panose="020b0503020204020204" charset="-122"/>
              </a:rPr>
              <a:t>进入了我们的眼睛，产生视觉。</a:t>
            </a:r>
          </a:p>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3.光的反射的基本概念：一点、两角、三线</a:t>
            </a:r>
          </a:p>
        </p:txBody>
      </p:sp>
      <p:sp>
        <p:nvSpPr>
          <p:cNvPr id="14" name="文本框 13" title=""/>
          <p:cNvSpPr txBox="1"/>
          <p:nvPr/>
        </p:nvSpPr>
        <p:spPr>
          <a:xfrm>
            <a:off x="861695" y="1814830"/>
            <a:ext cx="10972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光的反射</a:t>
            </a:r>
          </a:p>
        </p:txBody>
      </p:sp>
      <p:pic>
        <p:nvPicPr>
          <p:cNvPr id="10" name="图片 9" title=""/>
          <p:cNvPicPr>
            <a:picLocks noChangeAspect="1"/>
          </p:cNvPicPr>
          <p:nvPr/>
        </p:nvPicPr>
        <p:blipFill>
          <a:blip r:embed="rId4"/>
          <a:stretch>
            <a:fillRect/>
          </a:stretch>
        </p:blipFill>
        <p:spPr>
          <a:xfrm>
            <a:off x="3724910" y="3924935"/>
            <a:ext cx="3402965" cy="2323465"/>
          </a:xfrm>
          <a:prstGeom prst="rect">
            <a:avLst/>
          </a:prstGeom>
        </p:spPr>
      </p:pic>
      <p:sp>
        <p:nvSpPr>
          <p:cNvPr id="11" name="文本框 10" title=""/>
          <p:cNvSpPr txBox="1"/>
          <p:nvPr/>
        </p:nvSpPr>
        <p:spPr>
          <a:xfrm>
            <a:off x="4763770" y="6425565"/>
            <a:ext cx="1325880" cy="368300"/>
          </a:xfrm>
          <a:prstGeom prst="rect">
            <a:avLst/>
          </a:prstGeom>
          <a:noFill/>
        </p:spPr>
        <p:txBody>
          <a:bodyPr wrap="none" rtlCol="0">
            <a:spAutoFit/>
          </a:bodyPr>
          <a:lstStyle/>
          <a:p>
            <a:r>
              <a:rPr lang="zh-CN" altLang="en-US">
                <a:solidFill>
                  <a:schemeClr val="tx2">
                    <a:lumMod val="75000"/>
                    <a:lumOff val="25000"/>
                  </a:schemeClr>
                </a:solidFill>
                <a:latin typeface="微软雅黑" panose="020b0503020204020204" charset="-122"/>
                <a:ea typeface="微软雅黑" panose="020b0503020204020204" charset="-122"/>
              </a:rPr>
              <a:t>光的入射点</a:t>
            </a:r>
          </a:p>
        </p:txBody>
      </p:sp>
      <p:cxnSp>
        <p:nvCxnSpPr>
          <p:cNvPr id="13" name="直接连接符 12" title=""/>
          <p:cNvCxnSpPr>
            <a:endCxn id="10" idx="2"/>
          </p:cNvCxnSpPr>
          <p:nvPr/>
        </p:nvCxnSpPr>
        <p:spPr>
          <a:xfrm flipH="1" flipV="1">
            <a:off x="5426710" y="6248400"/>
            <a:ext cx="0" cy="278765"/>
          </a:xfrm>
          <a:prstGeom prst="line">
            <a:avLst/>
          </a:prstGeom>
          <a:ln w="28575" cmpd="sng">
            <a:solidFill>
              <a:schemeClr val="tx2">
                <a:lumMod val="75000"/>
                <a:lumOff val="25000"/>
              </a:schemeClr>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title=""/>
          <p:cNvSpPr txBox="1"/>
          <p:nvPr/>
        </p:nvSpPr>
        <p:spPr>
          <a:xfrm>
            <a:off x="567690" y="4227195"/>
            <a:ext cx="2468880" cy="368300"/>
          </a:xfrm>
          <a:prstGeom prst="rect">
            <a:avLst/>
          </a:prstGeom>
          <a:noFill/>
        </p:spPr>
        <p:txBody>
          <a:bodyPr wrap="none" rtlCol="0">
            <a:spAutoFit/>
          </a:bodyPr>
          <a:lstStyle/>
          <a:p>
            <a:r>
              <a:rPr lang="zh-CN" altLang="en-US">
                <a:solidFill>
                  <a:srgbClr val="C00000"/>
                </a:solidFill>
                <a:latin typeface="微软雅黑" panose="020b0503020204020204" charset="-122"/>
                <a:ea typeface="微软雅黑" panose="020b0503020204020204" charset="-122"/>
              </a:rPr>
              <a:t>入射到反射面上的光线</a:t>
            </a:r>
          </a:p>
        </p:txBody>
      </p:sp>
      <p:cxnSp>
        <p:nvCxnSpPr>
          <p:cNvPr id="19" name="直接连接符 18" title=""/>
          <p:cNvCxnSpPr/>
          <p:nvPr/>
        </p:nvCxnSpPr>
        <p:spPr>
          <a:xfrm flipH="1" flipV="1">
            <a:off x="2945130" y="4438015"/>
            <a:ext cx="1395730" cy="354330"/>
          </a:xfrm>
          <a:prstGeom prst="line">
            <a:avLst/>
          </a:prstGeom>
          <a:ln w="28575"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20" name="文本框 19" title=""/>
          <p:cNvSpPr txBox="1"/>
          <p:nvPr/>
        </p:nvSpPr>
        <p:spPr>
          <a:xfrm>
            <a:off x="6271260" y="3655695"/>
            <a:ext cx="3797935" cy="368300"/>
          </a:xfrm>
          <a:prstGeom prst="rect">
            <a:avLst/>
          </a:prstGeom>
          <a:noFill/>
        </p:spPr>
        <p:txBody>
          <a:bodyPr wrap="none" rtlCol="0">
            <a:spAutoFit/>
          </a:bodyPr>
          <a:lstStyle/>
          <a:p>
            <a:r>
              <a:rPr lang="zh-CN" altLang="en-US">
                <a:solidFill>
                  <a:srgbClr val="C00000"/>
                </a:solidFill>
                <a:latin typeface="微软雅黑" panose="020b0503020204020204" charset="-122"/>
                <a:ea typeface="微软雅黑" panose="020b0503020204020204" charset="-122"/>
              </a:rPr>
              <a:t>过入射点</a:t>
            </a:r>
            <a:r>
              <a:rPr lang="en-US" altLang="zh-CN">
                <a:solidFill>
                  <a:srgbClr val="C00000"/>
                </a:solidFill>
                <a:latin typeface="微软雅黑" panose="020b0503020204020204" charset="-122"/>
                <a:ea typeface="微软雅黑" panose="020b0503020204020204" charset="-122"/>
              </a:rPr>
              <a:t>O</a:t>
            </a:r>
            <a:r>
              <a:rPr lang="zh-CN" altLang="en-US">
                <a:solidFill>
                  <a:srgbClr val="C00000"/>
                </a:solidFill>
                <a:latin typeface="微软雅黑" panose="020b0503020204020204" charset="-122"/>
                <a:ea typeface="微软雅黑" panose="020b0503020204020204" charset="-122"/>
              </a:rPr>
              <a:t>并垂直于反射面的辅助线</a:t>
            </a:r>
          </a:p>
        </p:txBody>
      </p:sp>
      <p:cxnSp>
        <p:nvCxnSpPr>
          <p:cNvPr id="21" name="直接连接符 20" title=""/>
          <p:cNvCxnSpPr/>
          <p:nvPr/>
        </p:nvCxnSpPr>
        <p:spPr>
          <a:xfrm flipV="1">
            <a:off x="5415915" y="3961765"/>
            <a:ext cx="956945" cy="715645"/>
          </a:xfrm>
          <a:prstGeom prst="line">
            <a:avLst/>
          </a:prstGeom>
          <a:ln w="28575"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title=""/>
          <p:cNvSpPr txBox="1"/>
          <p:nvPr/>
        </p:nvSpPr>
        <p:spPr>
          <a:xfrm>
            <a:off x="7447915" y="4384040"/>
            <a:ext cx="2240280" cy="368300"/>
          </a:xfrm>
          <a:prstGeom prst="rect">
            <a:avLst/>
          </a:prstGeom>
          <a:noFill/>
        </p:spPr>
        <p:txBody>
          <a:bodyPr wrap="none" rtlCol="0">
            <a:spAutoFit/>
          </a:bodyPr>
          <a:lstStyle/>
          <a:p>
            <a:r>
              <a:rPr lang="zh-CN">
                <a:solidFill>
                  <a:srgbClr val="C00000"/>
                </a:solidFill>
                <a:latin typeface="微软雅黑" panose="020b0503020204020204" charset="-122"/>
                <a:ea typeface="微软雅黑" panose="020b0503020204020204" charset="-122"/>
              </a:rPr>
              <a:t>被反射面反射的光线</a:t>
            </a:r>
          </a:p>
        </p:txBody>
      </p:sp>
      <p:cxnSp>
        <p:nvCxnSpPr>
          <p:cNvPr id="23" name="直接连接符 22" title=""/>
          <p:cNvCxnSpPr/>
          <p:nvPr/>
        </p:nvCxnSpPr>
        <p:spPr>
          <a:xfrm flipV="1">
            <a:off x="6271260" y="4595495"/>
            <a:ext cx="1152525" cy="310515"/>
          </a:xfrm>
          <a:prstGeom prst="line">
            <a:avLst/>
          </a:prstGeom>
          <a:ln w="28575"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24" name="文本框 23" title=""/>
          <p:cNvSpPr txBox="1"/>
          <p:nvPr/>
        </p:nvSpPr>
        <p:spPr>
          <a:xfrm>
            <a:off x="1419225" y="5084445"/>
            <a:ext cx="2468880" cy="368300"/>
          </a:xfrm>
          <a:prstGeom prst="rect">
            <a:avLst/>
          </a:prstGeom>
          <a:noFill/>
        </p:spPr>
        <p:txBody>
          <a:bodyPr wrap="none" rtlCol="0">
            <a:spAutoFit/>
          </a:bodyPr>
          <a:lstStyle/>
          <a:p>
            <a:r>
              <a:rPr lang="zh-CN" altLang="en-US">
                <a:solidFill>
                  <a:schemeClr val="accent4">
                    <a:lumMod val="75000"/>
                  </a:schemeClr>
                </a:solidFill>
                <a:latin typeface="微软雅黑" panose="020b0503020204020204" charset="-122"/>
                <a:ea typeface="微软雅黑" panose="020b0503020204020204" charset="-122"/>
              </a:rPr>
              <a:t>入射光线与法线的夹角</a:t>
            </a:r>
          </a:p>
        </p:txBody>
      </p:sp>
      <p:cxnSp>
        <p:nvCxnSpPr>
          <p:cNvPr id="25" name="直接连接符 24" title=""/>
          <p:cNvCxnSpPr/>
          <p:nvPr/>
        </p:nvCxnSpPr>
        <p:spPr>
          <a:xfrm flipH="1" flipV="1">
            <a:off x="3884295" y="5279390"/>
            <a:ext cx="1404620" cy="248285"/>
          </a:xfrm>
          <a:prstGeom prst="line">
            <a:avLst/>
          </a:prstGeom>
          <a:ln w="28575" cmpd="sng">
            <a:solidFill>
              <a:schemeClr val="accent4">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6" name="文本框 25" title=""/>
          <p:cNvSpPr txBox="1"/>
          <p:nvPr/>
        </p:nvSpPr>
        <p:spPr>
          <a:xfrm>
            <a:off x="7466330" y="5008880"/>
            <a:ext cx="2468880" cy="368300"/>
          </a:xfrm>
          <a:prstGeom prst="rect">
            <a:avLst/>
          </a:prstGeom>
          <a:noFill/>
        </p:spPr>
        <p:txBody>
          <a:bodyPr wrap="none" rtlCol="0">
            <a:spAutoFit/>
          </a:bodyPr>
          <a:lstStyle/>
          <a:p>
            <a:r>
              <a:rPr lang="zh-CN" altLang="en-US">
                <a:solidFill>
                  <a:schemeClr val="accent4">
                    <a:lumMod val="75000"/>
                  </a:schemeClr>
                </a:solidFill>
                <a:latin typeface="微软雅黑" panose="020b0503020204020204" charset="-122"/>
                <a:ea typeface="微软雅黑" panose="020b0503020204020204" charset="-122"/>
              </a:rPr>
              <a:t>反射光线与法线的夹角</a:t>
            </a:r>
          </a:p>
        </p:txBody>
      </p:sp>
      <p:cxnSp>
        <p:nvCxnSpPr>
          <p:cNvPr id="27" name="直接连接符 26" title=""/>
          <p:cNvCxnSpPr/>
          <p:nvPr/>
        </p:nvCxnSpPr>
        <p:spPr>
          <a:xfrm flipH="1">
            <a:off x="5509260" y="5157470"/>
            <a:ext cx="1945005" cy="320040"/>
          </a:xfrm>
          <a:prstGeom prst="line">
            <a:avLst/>
          </a:prstGeom>
          <a:ln w="28575" cmpd="sng">
            <a:solidFill>
              <a:schemeClr val="accent4">
                <a:lumMod val="75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wipe(left)">
                                      <p:cBhvr>
                                        <p:cTn id="28" dur="500"/>
                                        <p:tgtEl>
                                          <p:spTgt spid="7">
                                            <p:txEl>
                                              <p:pRg st="1" end="1"/>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wipe(left)">
                                      <p:cBhvr>
                                        <p:cTn id="33" dur="500"/>
                                        <p:tgtEl>
                                          <p:spTgt spid="7">
                                            <p:txEl>
                                              <p:pRg st="2" end="2"/>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xEl>
                                              <p:pRg st="3" end="3"/>
                                            </p:txEl>
                                          </p:spTgt>
                                        </p:tgtEl>
                                        <p:attrNameLst>
                                          <p:attrName>style.visibility</p:attrName>
                                        </p:attrNameLst>
                                      </p:cBhvr>
                                      <p:to>
                                        <p:strVal val="visible"/>
                                      </p:to>
                                    </p:set>
                                    <p:animEffect transition="in" filter="wipe(left)">
                                      <p:cBhvr>
                                        <p:cTn id="38" dur="500"/>
                                        <p:tgtEl>
                                          <p:spTgt spid="7">
                                            <p:txEl>
                                              <p:pRg st="3" end="3"/>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down)">
                                      <p:cBhvr>
                                        <p:cTn id="51" dur="500"/>
                                        <p:tgtEl>
                                          <p:spTgt spid="11"/>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left)">
                                      <p:cBhvr>
                                        <p:cTn id="56" dur="500"/>
                                        <p:tgtEl>
                                          <p:spTgt spid="19"/>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500"/>
                                        <p:tgtEl>
                                          <p:spTgt spid="18"/>
                                        </p:tgtEl>
                                      </p:cBhvr>
                                    </p:animEffect>
                                  </p:childTnLst>
                                </p:cTn>
                              </p:par>
                            </p:childTnLst>
                          </p:cTn>
                        </p:par>
                      </p:childTnLst>
                    </p:cTn>
                  </p:par>
                  <p:par>
                    <p:cTn id="60" fill="hold" nodeType="clickPar">
                      <p:stCondLst>
                        <p:cond delay="indefinite"/>
                        <p:cond evt="onBegin" delay="0">
                          <p:tn val="59"/>
                        </p:cond>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up)">
                                      <p:cBhvr>
                                        <p:cTn id="64" dur="500"/>
                                        <p:tgtEl>
                                          <p:spTgt spid="21"/>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up)">
                                      <p:cBhvr>
                                        <p:cTn id="67" dur="500"/>
                                        <p:tgtEl>
                                          <p:spTgt spid="20"/>
                                        </p:tgtEl>
                                      </p:cBhvr>
                                    </p:animEffect>
                                  </p:childTnLst>
                                </p:cTn>
                              </p:par>
                            </p:childTnLst>
                          </p:cTn>
                        </p:par>
                      </p:childTnLst>
                    </p:cTn>
                  </p:par>
                  <p:par>
                    <p:cTn id="68" fill="hold" nodeType="clickPar">
                      <p:stCondLst>
                        <p:cond delay="indefinite"/>
                        <p:cond evt="onBegin" delay="0">
                          <p:tn val="67"/>
                        </p:cond>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wipe(up)">
                                      <p:cBhvr>
                                        <p:cTn id="72" dur="500"/>
                                        <p:tgtEl>
                                          <p:spTgt spid="23"/>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up)">
                                      <p:cBhvr>
                                        <p:cTn id="75" dur="500"/>
                                        <p:tgtEl>
                                          <p:spTgt spid="22"/>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wipe(left)">
                                      <p:cBhvr>
                                        <p:cTn id="80" dur="500"/>
                                        <p:tgtEl>
                                          <p:spTgt spid="25"/>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wipe(left)">
                                      <p:cBhvr>
                                        <p:cTn id="83" dur="500"/>
                                        <p:tgtEl>
                                          <p:spTgt spid="24"/>
                                        </p:tgtEl>
                                      </p:cBhvr>
                                    </p:animEffect>
                                  </p:childTnLst>
                                </p:cTn>
                              </p:par>
                            </p:childTnLst>
                          </p:cTn>
                        </p:par>
                      </p:childTnLst>
                    </p:cTn>
                  </p:par>
                  <p:par>
                    <p:cTn id="84" fill="hold" nodeType="clickPar">
                      <p:stCondLst>
                        <p:cond delay="indefinite"/>
                        <p:cond evt="onBegin" delay="0">
                          <p:tn val="83"/>
                        </p:cond>
                      </p:stCondLst>
                      <p:childTnLst>
                        <p:par>
                          <p:cTn id="85" fill="hold">
                            <p:stCondLst>
                              <p:cond delay="0"/>
                            </p:stCondLst>
                            <p:childTnLst>
                              <p:par>
                                <p:cTn id="86" presetID="22" presetClass="entr" presetSubtype="2" fill="hold" nodeType="click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wipe(right)">
                                      <p:cBhvr>
                                        <p:cTn id="88" dur="500"/>
                                        <p:tgtEl>
                                          <p:spTgt spid="27"/>
                                        </p:tgtEl>
                                      </p:cBhvr>
                                    </p:animEffect>
                                  </p:childTnLst>
                                </p:cTn>
                              </p:par>
                              <p:par>
                                <p:cTn id="89" presetID="22" presetClass="entr" presetSubtype="2"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wipe(right)">
                                      <p:cBhvr>
                                        <p:cTn id="9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4" grpId="0"/>
      <p:bldP spid="11" grpId="0"/>
      <p:bldP spid="18" grpId="0"/>
      <p:bldP spid="20" grpId="0"/>
      <p:bldP spid="22" grpId="0"/>
      <p:bldP spid="24" grpId="0"/>
      <p:bldP spid="26" grpId="0"/>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二、光的反射定律</a:t>
            </a:r>
          </a:p>
        </p:txBody>
      </p:sp>
      <p:sp>
        <p:nvSpPr>
          <p:cNvPr id="7" name="文本框 6" title=""/>
          <p:cNvSpPr txBox="1"/>
          <p:nvPr/>
        </p:nvSpPr>
        <p:spPr>
          <a:xfrm>
            <a:off x="244475" y="1340485"/>
            <a:ext cx="11703050" cy="506730"/>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1.探究光反射时的规律</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6" name="图片 -2147482505" title=""/>
          <p:cNvPicPr>
            <a:picLocks noChangeAspect="1"/>
          </p:cNvPicPr>
          <p:nvPr/>
        </p:nvPicPr>
        <p:blipFill>
          <a:blip r:embed="rId4"/>
          <a:stretch>
            <a:fillRect/>
          </a:stretch>
        </p:blipFill>
        <p:spPr>
          <a:xfrm>
            <a:off x="5494712" y="1627505"/>
            <a:ext cx="5290820" cy="1788160"/>
          </a:xfrm>
          <a:prstGeom prst="rect">
            <a:avLst/>
          </a:prstGeom>
          <a:noFill/>
          <a:ln w="9525">
            <a:noFill/>
          </a:ln>
        </p:spPr>
      </p:pic>
      <p:sp>
        <p:nvSpPr>
          <p:cNvPr id="10" name="文本框 9" title=""/>
          <p:cNvSpPr txBox="1"/>
          <p:nvPr/>
        </p:nvSpPr>
        <p:spPr>
          <a:xfrm>
            <a:off x="244475" y="1977390"/>
            <a:ext cx="4088244" cy="1568450"/>
          </a:xfrm>
          <a:prstGeom prst="rect">
            <a:avLst/>
          </a:prstGeom>
          <a:noFill/>
        </p:spPr>
        <p:txBody>
          <a:bodyPr wrap="square" rtlCol="0" anchor="t">
            <a:spAutoFit/>
          </a:bodyPr>
          <a:lstStyle/>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（一）把平面镜放在水平桌面上，再将白色硬纸板竖直地立在平面镜上，纸板上的直线ON垂直于镜面，右侧纸板NOF可绕直线ON</a:t>
            </a:r>
            <a:r>
              <a:rPr lang="zh-CN" altLang="en-US" sz="1600" smtClean="0">
                <a:latin typeface="微软雅黑" panose="020b0503020204020204" charset="-122"/>
                <a:ea typeface="微软雅黑" panose="020b0503020204020204" charset="-122"/>
                <a:cs typeface="微软雅黑" panose="020b0503020204020204" charset="-122"/>
              </a:rPr>
              <a:t>旋转；</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nvSpPr>
        <p:spPr>
          <a:xfrm>
            <a:off x="140966" y="3728119"/>
            <a:ext cx="10278381" cy="830997"/>
          </a:xfrm>
          <a:prstGeom prst="rect">
            <a:avLst/>
          </a:prstGeom>
          <a:noFill/>
        </p:spPr>
        <p:txBody>
          <a:bodyPr wrap="square" rtlCol="0" anchor="t">
            <a:spAutoFit/>
          </a:bodyPr>
          <a:lstStyle/>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（二）先将纸板EON和纸板NOF处在同一平面内，然后使入射光贴着纸板沿某一角度射向O点，观察反射光的方向。在硬纸板上用笔描出入射光EO和反射光OF的径</a:t>
            </a:r>
            <a:r>
              <a:rPr lang="zh-CN" altLang="en-US" sz="1600" smtClean="0">
                <a:latin typeface="微软雅黑" panose="020b0503020204020204" charset="-122"/>
                <a:ea typeface="微软雅黑" panose="020b0503020204020204" charset="-122"/>
                <a:cs typeface="微软雅黑" panose="020b0503020204020204" charset="-122"/>
              </a:rPr>
              <a:t>迹；</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nvSpPr>
        <p:spPr>
          <a:xfrm>
            <a:off x="140969" y="5001611"/>
            <a:ext cx="9973945" cy="461665"/>
          </a:xfrm>
          <a:prstGeom prst="rect">
            <a:avLst/>
          </a:prstGeom>
          <a:noFill/>
        </p:spPr>
        <p:txBody>
          <a:bodyPr wrap="square" rtlCol="0" anchor="t">
            <a:spAutoFit/>
          </a:bodyPr>
          <a:lstStyle/>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（三）改变光束的入射角度，进行多次实验（</a:t>
            </a:r>
            <a:r>
              <a:rPr lang="zh-CN" altLang="en-US" sz="1600">
                <a:highlight>
                  <a:srgbClr val="FFFF00"/>
                </a:highlight>
                <a:latin typeface="微软雅黑" panose="020b0503020204020204" charset="-122"/>
                <a:ea typeface="微软雅黑" panose="020b0503020204020204" charset="-122"/>
                <a:cs typeface="微软雅黑" panose="020b0503020204020204" charset="-122"/>
              </a:rPr>
              <a:t>寻找普遍规律</a:t>
            </a:r>
            <a:r>
              <a:rPr lang="zh-CN" altLang="en-US" sz="1600">
                <a:latin typeface="微软雅黑" panose="020b0503020204020204" charset="-122"/>
                <a:ea typeface="微软雅黑" panose="020b0503020204020204" charset="-122"/>
                <a:cs typeface="微软雅黑" panose="020b0503020204020204" charset="-122"/>
              </a:rPr>
              <a:t>），换用不同颜色的笔记录每次光的径迹</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wipe(left)">
                                      <p:cBhvr>
                                        <p:cTn id="28" dur="500"/>
                                        <p:tgtEl>
                                          <p:spTgt spid="10">
                                            <p:txEl>
                                              <p:pRg st="0" end="0"/>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wipe(left)">
                                      <p:cBhvr>
                                        <p:cTn id="33" dur="500"/>
                                        <p:tgtEl>
                                          <p:spTgt spid="11">
                                            <p:txEl>
                                              <p:pRg st="0" end="0"/>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wipe(left)">
                                      <p:cBhvr>
                                        <p:cTn id="38"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泪滴形 1"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3" name="组合 2" title=""/>
          <p:cNvGrpSpPr/>
          <p:nvPr/>
        </p:nvGrpSpPr>
        <p:grpSpPr>
          <a:xfrm>
            <a:off x="6339824" y="827324"/>
            <a:ext cx="3595615" cy="0"/>
            <a:chOff x="6525531" y="842564"/>
            <a:chExt cx="3595615" cy="0"/>
          </a:xfrm>
        </p:grpSpPr>
        <p:cxnSp>
          <p:nvCxnSpPr>
            <p:cNvPr id="4" name="直接连接符 3"/>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6" name="图片 5" title=""/>
          <p:cNvPicPr>
            <a:picLocks noChangeAspect="1"/>
          </p:cNvPicPr>
          <p:nvPr/>
        </p:nvPicPr>
        <p:blipFill>
          <a:blip r:embed="rId2"/>
          <a:stretch>
            <a:fillRect/>
          </a:stretch>
        </p:blipFill>
        <p:spPr>
          <a:xfrm>
            <a:off x="10218420" y="509270"/>
            <a:ext cx="1651000" cy="528955"/>
          </a:xfrm>
          <a:prstGeom prst="rect">
            <a:avLst/>
          </a:prstGeom>
        </p:spPr>
      </p:pic>
      <p:sp>
        <p:nvSpPr>
          <p:cNvPr id="7"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8"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9" name="文本框 8"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10" name="文本框 9"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二、光的反射定律</a:t>
            </a:r>
          </a:p>
        </p:txBody>
      </p:sp>
      <p:sp>
        <p:nvSpPr>
          <p:cNvPr id="11" name="文本框 10" title=""/>
          <p:cNvSpPr txBox="1"/>
          <p:nvPr/>
        </p:nvSpPr>
        <p:spPr>
          <a:xfrm>
            <a:off x="244475" y="1340485"/>
            <a:ext cx="11703050" cy="506730"/>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1.探究光反射时的规律</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12" name="图片 -2147482505" title=""/>
          <p:cNvPicPr>
            <a:picLocks noChangeAspect="1"/>
          </p:cNvPicPr>
          <p:nvPr/>
        </p:nvPicPr>
        <p:blipFill>
          <a:blip r:embed="rId3"/>
          <a:stretch>
            <a:fillRect/>
          </a:stretch>
        </p:blipFill>
        <p:spPr>
          <a:xfrm>
            <a:off x="3940839" y="1296693"/>
            <a:ext cx="5290820" cy="1788160"/>
          </a:xfrm>
          <a:prstGeom prst="rect">
            <a:avLst/>
          </a:prstGeom>
          <a:noFill/>
          <a:ln w="9525">
            <a:noFill/>
          </a:ln>
        </p:spPr>
      </p:pic>
      <p:sp>
        <p:nvSpPr>
          <p:cNvPr id="16" name="文本框 15" title=""/>
          <p:cNvSpPr txBox="1"/>
          <p:nvPr/>
        </p:nvSpPr>
        <p:spPr>
          <a:xfrm>
            <a:off x="244475" y="3037084"/>
            <a:ext cx="9654425" cy="461665"/>
          </a:xfrm>
          <a:prstGeom prst="rect">
            <a:avLst/>
          </a:prstGeom>
          <a:noFill/>
        </p:spPr>
        <p:txBody>
          <a:bodyPr wrap="square" rtlCol="0" anchor="t">
            <a:spAutoFit/>
          </a:bodyPr>
          <a:lstStyle/>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（四）取下纸板，用量角器分别测量ON两侧的入射角和反射角的大小，并将数据记录在表格中</a:t>
            </a:r>
          </a:p>
        </p:txBody>
      </p:sp>
      <p:sp>
        <p:nvSpPr>
          <p:cNvPr id="17" name="文本框 16" title=""/>
          <p:cNvSpPr txBox="1"/>
          <p:nvPr/>
        </p:nvSpPr>
        <p:spPr>
          <a:xfrm>
            <a:off x="281014" y="5803845"/>
            <a:ext cx="8309978" cy="461665"/>
          </a:xfrm>
          <a:prstGeom prst="rect">
            <a:avLst/>
          </a:prstGeom>
          <a:noFill/>
        </p:spPr>
        <p:txBody>
          <a:bodyPr wrap="square" rtlCol="0" anchor="t">
            <a:spAutoFit/>
          </a:bodyPr>
          <a:lstStyle/>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（五）如图乙所示，将纸板NOF向前或向后折转，在纸板上观察反射光的径迹</a:t>
            </a:r>
          </a:p>
        </p:txBody>
      </p:sp>
      <p:graphicFrame>
        <p:nvGraphicFramePr>
          <p:cNvPr id="18" name="表格 17" title=""/>
          <p:cNvGraphicFramePr>
            <a:graphicFrameLocks noGrp="1"/>
          </p:cNvGraphicFramePr>
          <p:nvPr/>
        </p:nvGraphicFramePr>
        <p:xfrm>
          <a:off x="2653347" y="3653718"/>
          <a:ext cx="6287770" cy="1993900"/>
        </p:xfrm>
        <a:graphic>
          <a:graphicData uri="http://schemas.openxmlformats.org/drawingml/2006/table">
            <a:tbl>
              <a:tblPr firstRow="1" bandRow="1">
                <a:tableStyleId>{5940675A-B579-460E-94D1-54222C63F5DA}</a:tableStyleId>
              </a:tblPr>
              <a:tblGrid>
                <a:gridCol w="2096770"/>
                <a:gridCol w="2096135"/>
                <a:gridCol w="2094865"/>
              </a:tblGrid>
              <a:tr h="398780">
                <a:tc>
                  <a:txBody>
                    <a:bodyPr vert="horz" wrap="square"/>
                    <a:lstStyle/>
                    <a:p>
                      <a:pPr indent="0" algn="ctr">
                        <a:buNone/>
                      </a:pPr>
                      <a:r>
                        <a:rPr lang="en-US" sz="1600" b="0" err="1">
                          <a:latin typeface="微软雅黑" panose="020b0503020204020204" charset="-122"/>
                          <a:ea typeface="微软雅黑" panose="020b0503020204020204" charset="-122"/>
                          <a:cs typeface="宋体" panose="02010600030101010101" pitchFamily="2" charset="-122"/>
                        </a:rPr>
                        <a:t>实验次数</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入射角</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反射角</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878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1</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60°</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60°</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878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2</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45°</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45°</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878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3</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30°</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30°</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878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 </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wipe(left)">
                                      <p:cBhvr>
                                        <p:cTn id="18" dur="500"/>
                                        <p:tgtEl>
                                          <p:spTgt spid="11">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Effect transition="in" filter="wipe(left)">
                                      <p:cBhvr>
                                        <p:cTn id="28" dur="500"/>
                                        <p:tgtEl>
                                          <p:spTgt spid="16">
                                            <p:txEl>
                                              <p:pRg st="0" end="0"/>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animEffect transition="in" filter="wipe(left)">
                                      <p:cBhvr>
                                        <p:cTn id="33" dur="500"/>
                                        <p:tgtEl>
                                          <p:spTgt spid="17">
                                            <p:txEl>
                                              <p:pRg st="0" end="0"/>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二、光的反射定律</a:t>
            </a:r>
          </a:p>
        </p:txBody>
      </p:sp>
      <p:sp>
        <p:nvSpPr>
          <p:cNvPr id="7" name="文本框 6" title=""/>
          <p:cNvSpPr txBox="1"/>
          <p:nvPr/>
        </p:nvSpPr>
        <p:spPr>
          <a:xfrm>
            <a:off x="244475" y="1340485"/>
            <a:ext cx="11703050" cy="506730"/>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1.探究光反射时的规律</a:t>
            </a:r>
          </a:p>
        </p:txBody>
      </p:sp>
      <p:sp>
        <p:nvSpPr>
          <p:cNvPr id="10" name="文本框 9" title=""/>
          <p:cNvSpPr txBox="1"/>
          <p:nvPr/>
        </p:nvSpPr>
        <p:spPr>
          <a:xfrm>
            <a:off x="244475" y="1847215"/>
            <a:ext cx="11703050" cy="2168525"/>
          </a:xfrm>
          <a:prstGeom prst="rect">
            <a:avLst/>
          </a:prstGeom>
          <a:noFill/>
        </p:spPr>
        <p:txBody>
          <a:bodyPr wrap="square" rtlCol="0" anchor="t">
            <a:spAutoFit/>
          </a:bodyPr>
          <a:lstStyle/>
          <a:p>
            <a:pPr fontAlgn="auto">
              <a:lnSpc>
                <a:spcPct val="150000"/>
              </a:lnSpc>
            </a:pPr>
            <a:r>
              <a:rPr lang="zh-CN" altLang="en-US" b="1">
                <a:solidFill>
                  <a:srgbClr val="1C18D4"/>
                </a:solidFill>
                <a:latin typeface="微软雅黑" panose="020b0503020204020204" charset="-122"/>
                <a:ea typeface="微软雅黑" panose="020b0503020204020204" charset="-122"/>
                <a:cs typeface="微软雅黑" panose="020b0503020204020204" charset="-122"/>
              </a:rPr>
              <a:t>【分析论证】</a:t>
            </a: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（1）当纸板EON和NOF在同一平面内时，能观察到反射光的径迹，且入射光、反射光分居发现两侧，反射光线的方向随着入射光线方向的改变而改变；</a:t>
            </a: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（2）分析表中的数据可知，反射角等于入射角。反射角随着入射角的减小而减小；</a:t>
            </a: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（3）把纸板NOF向前折或向后折时，观察不到反射光的径迹，说明反射光线、入射光线和法线在同一平面内。</a:t>
            </a:r>
          </a:p>
        </p:txBody>
      </p:sp>
      <p:sp>
        <p:nvSpPr>
          <p:cNvPr id="17" name="文本框 16" title=""/>
          <p:cNvSpPr txBox="1"/>
          <p:nvPr/>
        </p:nvSpPr>
        <p:spPr>
          <a:xfrm>
            <a:off x="292735" y="4070985"/>
            <a:ext cx="11703050" cy="1337945"/>
          </a:xfrm>
          <a:prstGeom prst="rect">
            <a:avLst/>
          </a:prstGeom>
          <a:noFill/>
        </p:spPr>
        <p:txBody>
          <a:bodyPr wrap="square" rtlCol="0" anchor="t">
            <a:spAutoFit/>
          </a:bodyPr>
          <a:lstStyle/>
          <a:p>
            <a:pPr fontAlgn="auto">
              <a:lnSpc>
                <a:spcPct val="150000"/>
              </a:lnSpc>
            </a:pPr>
            <a:r>
              <a:rPr lang="zh-CN" altLang="en-US" b="1">
                <a:solidFill>
                  <a:srgbClr val="1C18D4"/>
                </a:solidFill>
                <a:latin typeface="微软雅黑" panose="020b0503020204020204" charset="-122"/>
                <a:ea typeface="微软雅黑" panose="020b0503020204020204" charset="-122"/>
                <a:cs typeface="微软雅黑" panose="020b0503020204020204" charset="-122"/>
              </a:rPr>
              <a:t>【归纳总结】</a:t>
            </a:r>
          </a:p>
          <a:p>
            <a:pPr fontAlgn="auto">
              <a:lnSpc>
                <a:spcPct val="150000"/>
              </a:lnSpc>
            </a:pPr>
            <a:r>
              <a:rPr lang="zh-CN" altLang="en-US" b="1">
                <a:solidFill>
                  <a:schemeClr val="tx1"/>
                </a:solidFill>
                <a:latin typeface="微软雅黑" panose="020b0503020204020204" charset="-122"/>
                <a:ea typeface="微软雅黑" panose="020b0503020204020204" charset="-122"/>
                <a:cs typeface="微软雅黑" panose="020b0503020204020204" charset="-122"/>
              </a:rPr>
              <a:t>光的反射定律：</a:t>
            </a:r>
            <a:r>
              <a:rPr lang="zh-CN" altLang="en-US">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在反射现象中，反射光线、入射光线和法线都在同一平面内；反射光线、入射光线分别位于法线两侧；反射角等于入射角</a:t>
            </a:r>
            <a:r>
              <a:rPr lang="zh-CN" altLang="en-US">
                <a:latin typeface="微软雅黑" panose="020b0503020204020204" charset="-122"/>
                <a:ea typeface="微软雅黑" panose="020b0503020204020204" charset="-122"/>
                <a:cs typeface="微软雅黑" panose="020b0503020204020204" charset="-122"/>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left)">
                                      <p:cBhvr>
                                        <p:cTn id="23" dur="500"/>
                                        <p:tgtEl>
                                          <p:spTgt spid="10">
                                            <p:txEl>
                                              <p:pRg st="0" end="0"/>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wipe(left)">
                                      <p:cBhvr>
                                        <p:cTn id="28" dur="500"/>
                                        <p:tgtEl>
                                          <p:spTgt spid="10">
                                            <p:txEl>
                                              <p:pRg st="1" end="1"/>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wipe(left)">
                                      <p:cBhvr>
                                        <p:cTn id="33" dur="500"/>
                                        <p:tgtEl>
                                          <p:spTgt spid="10">
                                            <p:txEl>
                                              <p:pRg st="2" end="2"/>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
                                            <p:txEl>
                                              <p:pRg st="3" end="3"/>
                                            </p:txEl>
                                          </p:spTgt>
                                        </p:tgtEl>
                                        <p:attrNameLst>
                                          <p:attrName>style.visibility</p:attrName>
                                        </p:attrNameLst>
                                      </p:cBhvr>
                                      <p:to>
                                        <p:strVal val="visible"/>
                                      </p:to>
                                    </p:set>
                                    <p:animEffect transition="in" filter="wipe(left)">
                                      <p:cBhvr>
                                        <p:cTn id="38" dur="500"/>
                                        <p:tgtEl>
                                          <p:spTgt spid="10">
                                            <p:txEl>
                                              <p:pRg st="3" end="3"/>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animEffect transition="in" filter="wipe(left)">
                                      <p:cBhvr>
                                        <p:cTn id="43" dur="500"/>
                                        <p:tgtEl>
                                          <p:spTgt spid="17">
                                            <p:txEl>
                                              <p:pRg st="0" end="0"/>
                                            </p:txEl>
                                          </p:spTgt>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7">
                                            <p:txEl>
                                              <p:pRg st="1" end="1"/>
                                            </p:txEl>
                                          </p:spTgt>
                                        </p:tgtEl>
                                        <p:attrNameLst>
                                          <p:attrName>style.visibility</p:attrName>
                                        </p:attrNameLst>
                                      </p:cBhvr>
                                      <p:to>
                                        <p:strVal val="visible"/>
                                      </p:to>
                                    </p:set>
                                    <p:animEffect transition="in" filter="wipe(left)">
                                      <p:cBhvr>
                                        <p:cTn id="48"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二、光的反射定律</a:t>
            </a:r>
          </a:p>
        </p:txBody>
      </p:sp>
      <p:sp>
        <p:nvSpPr>
          <p:cNvPr id="10" name="文本框 9" title=""/>
          <p:cNvSpPr txBox="1"/>
          <p:nvPr/>
        </p:nvSpPr>
        <p:spPr>
          <a:xfrm>
            <a:off x="166370" y="1234440"/>
            <a:ext cx="11703050" cy="2999740"/>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2.实验注意事项</a:t>
            </a:r>
          </a:p>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（1）应在光线</a:t>
            </a:r>
            <a:r>
              <a:rPr lang="zh-CN" altLang="en-US">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较暗</a:t>
            </a:r>
            <a:r>
              <a:rPr lang="zh-CN" altLang="en-US">
                <a:solidFill>
                  <a:schemeClr val="tx1"/>
                </a:solidFill>
                <a:latin typeface="微软雅黑" panose="020b0503020204020204" charset="-122"/>
                <a:ea typeface="微软雅黑" panose="020b0503020204020204" charset="-122"/>
                <a:cs typeface="微软雅黑" panose="020b0503020204020204" charset="-122"/>
              </a:rPr>
              <a:t>的室内进行实验，以便于观察实验现象；</a:t>
            </a:r>
          </a:p>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（2）实验时，纸板必须与平面镜</a:t>
            </a:r>
            <a:r>
              <a:rPr lang="zh-CN" altLang="en-US">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垂直</a:t>
            </a:r>
            <a:r>
              <a:rPr lang="zh-CN" altLang="en-US">
                <a:solidFill>
                  <a:schemeClr val="tx1"/>
                </a:solidFill>
                <a:latin typeface="微软雅黑" panose="020b0503020204020204" charset="-122"/>
                <a:ea typeface="微软雅黑" panose="020b0503020204020204" charset="-122"/>
                <a:cs typeface="微软雅黑" panose="020b0503020204020204" charset="-122"/>
              </a:rPr>
              <a:t>，否则在纸板上看不到反射光；</a:t>
            </a:r>
          </a:p>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（3）实验过程中严禁将激光对着人眼，以防灼伤眼睛；</a:t>
            </a:r>
          </a:p>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（4）通过镜面对入射光的反射作用，可以看出镜子有改变光路的作用；</a:t>
            </a:r>
          </a:p>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（5）本实验时一个归纳性实验，改变入射光的方向多次实验的目的是为了得到多组实验数据，从而得出普遍规律，</a:t>
            </a:r>
            <a:r>
              <a:rPr lang="zh-CN" altLang="en-US">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避免实验结论的偶然性</a:t>
            </a:r>
            <a:r>
              <a:rPr lang="zh-CN" altLang="en-US">
                <a:solidFill>
                  <a:schemeClr val="tx1"/>
                </a:solidFill>
                <a:latin typeface="微软雅黑" panose="020b0503020204020204" charset="-122"/>
                <a:ea typeface="微软雅黑" panose="020b0503020204020204" charset="-122"/>
                <a:cs typeface="微软雅黑" panose="020b0503020204020204" charset="-122"/>
              </a:rPr>
              <a:t>。</a:t>
            </a:r>
          </a:p>
        </p:txBody>
      </p:sp>
      <p:pic>
        <p:nvPicPr>
          <p:cNvPr id="3082" name="图片 356" title=""/>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92735" y="4212533"/>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20" title=""/>
          <p:cNvSpPr/>
          <p:nvPr/>
        </p:nvSpPr>
        <p:spPr>
          <a:xfrm>
            <a:off x="292735" y="4726940"/>
            <a:ext cx="11746865" cy="1753235"/>
          </a:xfrm>
          <a:prstGeom prst="rect">
            <a:avLst/>
          </a:prstGeom>
          <a:solidFill>
            <a:schemeClr val="accent3">
              <a:lumMod val="60000"/>
              <a:lumOff val="40000"/>
            </a:schemeClr>
          </a:solidFill>
        </p:spPr>
        <p:txBody>
          <a:bodyPr wrap="square">
            <a:spAutoFit/>
          </a:bodyPr>
          <a:lstStyle/>
          <a:p>
            <a:pPr indent="266700" algn="just" fontAlgn="auto">
              <a:lnSpc>
                <a:spcPct val="150000"/>
              </a:lnSpc>
              <a:spcAft>
                <a:spcPct val="0"/>
              </a:spcAft>
            </a:pPr>
            <a:r>
              <a:rPr lang="zh-CN" altLang="zh-CN" kern="100">
                <a:latin typeface="Times New Roman" panose="02020603050405020304" pitchFamily="18" charset="0"/>
                <a:ea typeface="华文楷体" panose="02010600040101010101" pitchFamily="2" charset="-122"/>
                <a:cs typeface="华文楷体" panose="02010600040101010101" pitchFamily="2" charset="-122"/>
              </a:rPr>
              <a:t>（1）显示光的传播路径；</a:t>
            </a:r>
          </a:p>
          <a:p>
            <a:pPr indent="266700" algn="just" fontAlgn="auto">
              <a:lnSpc>
                <a:spcPct val="150000"/>
              </a:lnSpc>
              <a:spcAft>
                <a:spcPct val="0"/>
              </a:spcAft>
            </a:pPr>
            <a:r>
              <a:rPr lang="zh-CN" altLang="zh-CN" kern="100">
                <a:latin typeface="Times New Roman" panose="02020603050405020304" pitchFamily="18" charset="0"/>
                <a:ea typeface="华文楷体" panose="02010600040101010101" pitchFamily="2" charset="-122"/>
                <a:cs typeface="华文楷体" panose="02010600040101010101" pitchFamily="2" charset="-122"/>
              </a:rPr>
              <a:t>（2）验证反射光线、入射光线和法线在同一平面内，具体操作是将纸板NOF向前或向后折转，使其和纸板EON不在同一平面内，观察有无反射光的径迹；</a:t>
            </a:r>
          </a:p>
          <a:p>
            <a:pPr indent="266700" algn="just" fontAlgn="auto">
              <a:lnSpc>
                <a:spcPct val="150000"/>
              </a:lnSpc>
              <a:spcAft>
                <a:spcPct val="0"/>
              </a:spcAft>
            </a:pPr>
            <a:r>
              <a:rPr lang="zh-CN" altLang="zh-CN" kern="100">
                <a:latin typeface="Times New Roman" panose="02020603050405020304" pitchFamily="18" charset="0"/>
                <a:ea typeface="华文楷体" panose="02010600040101010101" pitchFamily="2" charset="-122"/>
                <a:cs typeface="华文楷体" panose="02010600040101010101" pitchFamily="2" charset="-122"/>
              </a:rPr>
              <a:t>（3）记录光路。具体操作是在纸板上画出入射光和反射光的径迹，以分析反射角随入射角的变化而变化情况。</a:t>
            </a:r>
          </a:p>
        </p:txBody>
      </p:sp>
      <p:sp>
        <p:nvSpPr>
          <p:cNvPr id="6" name="文本框 5" title=""/>
          <p:cNvSpPr txBox="1"/>
          <p:nvPr/>
        </p:nvSpPr>
        <p:spPr>
          <a:xfrm>
            <a:off x="2187575" y="4171950"/>
            <a:ext cx="3244850" cy="506730"/>
          </a:xfrm>
          <a:prstGeom prst="rect">
            <a:avLst/>
          </a:prstGeom>
          <a:noFill/>
        </p:spPr>
        <p:txBody>
          <a:bodyPr wrap="square" rtlCol="0" anchor="t">
            <a:spAutoFit/>
          </a:bodyPr>
          <a:lstStyle/>
          <a:p>
            <a:pPr fontAlgn="auto">
              <a:lnSpc>
                <a:spcPct val="150000"/>
              </a:lnSpc>
            </a:pPr>
            <a:r>
              <a:rPr b="1">
                <a:latin typeface="微软雅黑" panose="020b0503020204020204" charset="-122"/>
                <a:ea typeface="微软雅黑" panose="020b0503020204020204" charset="-122"/>
                <a:cs typeface="微软雅黑" panose="020b0503020204020204" charset="-122"/>
              </a:rPr>
              <a:t>纸板在实验中的三个作用：</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500"/>
                                        <p:tgtEl>
                                          <p:spTgt spid="10">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wipe(left)">
                                      <p:cBhvr>
                                        <p:cTn id="23" dur="500"/>
                                        <p:tgtEl>
                                          <p:spTgt spid="10">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wipe(left)">
                                      <p:cBhvr>
                                        <p:cTn id="28" dur="500"/>
                                        <p:tgtEl>
                                          <p:spTgt spid="10">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animEffect transition="in" filter="wipe(left)">
                                      <p:cBhvr>
                                        <p:cTn id="33" dur="500"/>
                                        <p:tgtEl>
                                          <p:spTgt spid="10">
                                            <p:txEl>
                                              <p:pRg st="3" end="3"/>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
                                            <p:txEl>
                                              <p:pRg st="4" end="4"/>
                                            </p:txEl>
                                          </p:spTgt>
                                        </p:tgtEl>
                                        <p:attrNameLst>
                                          <p:attrName>style.visibility</p:attrName>
                                        </p:attrNameLst>
                                      </p:cBhvr>
                                      <p:to>
                                        <p:strVal val="visible"/>
                                      </p:to>
                                    </p:set>
                                    <p:animEffect transition="in" filter="wipe(left)">
                                      <p:cBhvr>
                                        <p:cTn id="38" dur="500"/>
                                        <p:tgtEl>
                                          <p:spTgt spid="10">
                                            <p:txEl>
                                              <p:pRg st="4" end="4"/>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0">
                                            <p:txEl>
                                              <p:pRg st="5" end="5"/>
                                            </p:txEl>
                                          </p:spTgt>
                                        </p:tgtEl>
                                        <p:attrNameLst>
                                          <p:attrName>style.visibility</p:attrName>
                                        </p:attrNameLst>
                                      </p:cBhvr>
                                      <p:to>
                                        <p:strVal val="visible"/>
                                      </p:to>
                                    </p:set>
                                    <p:animEffect transition="in" filter="wipe(left)">
                                      <p:cBhvr>
                                        <p:cTn id="43" dur="500"/>
                                        <p:tgtEl>
                                          <p:spTgt spid="10">
                                            <p:txEl>
                                              <p:pRg st="5" end="5"/>
                                            </p:txEl>
                                          </p:spTgt>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3082"/>
                                        </p:tgtEl>
                                        <p:attrNameLst>
                                          <p:attrName>style.visibility</p:attrName>
                                        </p:attrNameLst>
                                      </p:cBhvr>
                                      <p:to>
                                        <p:strVal val="visible"/>
                                      </p:to>
                                    </p:set>
                                    <p:animEffect transition="in" filter="wipe(left)">
                                      <p:cBhvr>
                                        <p:cTn id="48" dur="500"/>
                                        <p:tgtEl>
                                          <p:spTgt spid="3082"/>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animEffect transition="in" filter="wipe(left)">
                                      <p:cBhvr>
                                        <p:cTn id="53" dur="500"/>
                                        <p:tgtEl>
                                          <p:spTgt spid="6">
                                            <p:txEl>
                                              <p:pRg st="0" end="0"/>
                                            </p:txEl>
                                          </p:spTgt>
                                        </p:tgtEl>
                                      </p:cBhvr>
                                    </p:animEffect>
                                  </p:childTnLst>
                                </p:cTn>
                              </p:par>
                            </p:childTnLst>
                          </p:cTn>
                        </p:par>
                      </p:childTnLst>
                    </p:cTn>
                  </p:par>
                  <p:par>
                    <p:cTn id="54" fill="hold" nodeType="clickPar">
                      <p:stCondLst>
                        <p:cond delay="indefinite"/>
                        <p:cond evt="onBegin" delay="0">
                          <p:tn val="53"/>
                        </p:cond>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21" grpId="0" animBg="1"/>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二、光的反射定律</a:t>
            </a:r>
          </a:p>
        </p:txBody>
      </p:sp>
      <p:sp>
        <p:nvSpPr>
          <p:cNvPr id="10" name="文本框 9" title=""/>
          <p:cNvSpPr txBox="1"/>
          <p:nvPr/>
        </p:nvSpPr>
        <p:spPr>
          <a:xfrm>
            <a:off x="166370" y="1234440"/>
            <a:ext cx="11703050" cy="3415030"/>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3.对光的反射定律的理解</a:t>
            </a:r>
          </a:p>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（1）每条入射光线，有且只有一条反射光线与之相对应；</a:t>
            </a:r>
          </a:p>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（2）反射现象发生时，先由入射光，后有反射光。反射光是随着入射光的改变而改变的，所以叙述光的反射定律时，不能把“反射角等于入射角”说成“入射角等于反射角”；</a:t>
            </a:r>
          </a:p>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（3）在光的反射现象中，入射光线靠近法线时，入射角减小，反射角也随之减小；入射光线远离法线时，入射角增大，反射光线随之远离法线，反射角也增大；</a:t>
            </a:r>
          </a:p>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（4）当光垂直镜面入射时，入射角为零，反射角也为零，反射光线与入射光线在同一直线上，方向相反，并不是没有发生现象。</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500"/>
                                        <p:tgtEl>
                                          <p:spTgt spid="10">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wipe(left)">
                                      <p:cBhvr>
                                        <p:cTn id="23" dur="500"/>
                                        <p:tgtEl>
                                          <p:spTgt spid="10">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wipe(left)">
                                      <p:cBhvr>
                                        <p:cTn id="28" dur="500"/>
                                        <p:tgtEl>
                                          <p:spTgt spid="10">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animEffect transition="in" filter="wipe(left)">
                                      <p:cBhvr>
                                        <p:cTn id="33" dur="500"/>
                                        <p:tgtEl>
                                          <p:spTgt spid="10">
                                            <p:txEl>
                                              <p:pRg st="3" end="3"/>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
                                            <p:txEl>
                                              <p:pRg st="4" end="4"/>
                                            </p:txEl>
                                          </p:spTgt>
                                        </p:tgtEl>
                                        <p:attrNameLst>
                                          <p:attrName>style.visibility</p:attrName>
                                        </p:attrNameLst>
                                      </p:cBhvr>
                                      <p:to>
                                        <p:strVal val="visible"/>
                                      </p:to>
                                    </p:set>
                                    <p:animEffect transition="in" filter="wipe(left)">
                                      <p:cBhvr>
                                        <p:cTn id="38"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三、光路的可逆性</a:t>
            </a:r>
          </a:p>
        </p:txBody>
      </p:sp>
      <p:sp>
        <p:nvSpPr>
          <p:cNvPr id="10" name="文本框 9" title=""/>
          <p:cNvSpPr txBox="1"/>
          <p:nvPr/>
        </p:nvSpPr>
        <p:spPr>
          <a:xfrm>
            <a:off x="292735" y="1376680"/>
            <a:ext cx="11727815" cy="5077460"/>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1.光路的可逆性</a:t>
            </a: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在探究光的反射规律实验中，如果让光逆着反射光的方向射到平面镜上，它被反射后就会逆着原来的入射光的方向射出。这表明，在反射现象中，光路是可逆的。如图所示。</a:t>
            </a:r>
          </a:p>
          <a:p>
            <a:pPr fontAlgn="auto">
              <a:lnSpc>
                <a:spcPct val="150000"/>
              </a:lnSpc>
            </a:pPr>
            <a:endParaRPr lang="zh-CN" altLang="en-US">
              <a:solidFill>
                <a:schemeClr val="accent1"/>
              </a:solidFill>
              <a:latin typeface="微软雅黑" panose="020b0503020204020204" charset="-122"/>
              <a:ea typeface="微软雅黑" panose="020b0503020204020204" charset="-122"/>
              <a:cs typeface="微软雅黑" panose="020b0503020204020204" charset="-122"/>
            </a:endParaRPr>
          </a:p>
          <a:p>
            <a:pPr fontAlgn="auto">
              <a:lnSpc>
                <a:spcPct val="150000"/>
              </a:lnSpc>
            </a:pPr>
            <a:endParaRPr lang="zh-CN" altLang="en-US">
              <a:solidFill>
                <a:schemeClr val="accent1"/>
              </a:solidFill>
              <a:latin typeface="微软雅黑" panose="020b0503020204020204" charset="-122"/>
              <a:ea typeface="微软雅黑" panose="020b0503020204020204" charset="-122"/>
              <a:cs typeface="微软雅黑" panose="020b0503020204020204" charset="-122"/>
            </a:endParaRPr>
          </a:p>
          <a:p>
            <a:pPr fontAlgn="auto">
              <a:lnSpc>
                <a:spcPct val="150000"/>
              </a:lnSpc>
            </a:pPr>
            <a:endParaRPr lang="zh-CN" altLang="en-US">
              <a:solidFill>
                <a:schemeClr val="accent1"/>
              </a:solidFill>
              <a:latin typeface="微软雅黑" panose="020b0503020204020204" charset="-122"/>
              <a:ea typeface="微软雅黑" panose="020b0503020204020204" charset="-122"/>
              <a:cs typeface="微软雅黑" panose="020b0503020204020204" charset="-122"/>
            </a:endParaRPr>
          </a:p>
          <a:p>
            <a:pPr fontAlgn="auto">
              <a:lnSpc>
                <a:spcPct val="150000"/>
              </a:lnSpc>
            </a:pPr>
            <a:endParaRPr lang="zh-CN" altLang="en-US">
              <a:solidFill>
                <a:schemeClr val="accent1"/>
              </a:solidFill>
              <a:latin typeface="微软雅黑" panose="020b0503020204020204" charset="-122"/>
              <a:ea typeface="微软雅黑" panose="020b0503020204020204" charset="-122"/>
              <a:cs typeface="微软雅黑" panose="020b0503020204020204" charset="-122"/>
            </a:endParaRPr>
          </a:p>
          <a:p>
            <a:pPr fontAlgn="auto">
              <a:lnSpc>
                <a:spcPct val="150000"/>
              </a:lnSpc>
            </a:pPr>
            <a:endParaRPr lang="zh-CN" altLang="en-US">
              <a:solidFill>
                <a:schemeClr val="accent1"/>
              </a:solidFill>
              <a:latin typeface="微软雅黑" panose="020b0503020204020204" charset="-122"/>
              <a:ea typeface="微软雅黑" panose="020b0503020204020204" charset="-122"/>
              <a:cs typeface="微软雅黑" panose="020b0503020204020204" charset="-122"/>
            </a:endParaRPr>
          </a:p>
          <a:p>
            <a:pPr fontAlgn="auto">
              <a:lnSpc>
                <a:spcPct val="150000"/>
              </a:lnSpc>
            </a:pPr>
            <a:endParaRPr lang="zh-CN" altLang="en-US">
              <a:solidFill>
                <a:schemeClr val="accent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2.生活中的光路可逆现象</a:t>
            </a: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生活中有很多现象可以说明光路的可逆性。例如，如果你在一块平面镜中看到了一位同学的眼睛，那么，这位同学也一定可以通过这面镜子看到你的眼睛。</a:t>
            </a:r>
          </a:p>
        </p:txBody>
      </p:sp>
      <p:pic>
        <p:nvPicPr>
          <p:cNvPr id="11" name="图片 131" title=""/>
          <p:cNvPicPr>
            <a:picLocks noChangeAspect="1"/>
          </p:cNvPicPr>
          <p:nvPr/>
        </p:nvPicPr>
        <p:blipFill>
          <a:blip r:embed="rId3"/>
          <a:stretch>
            <a:fillRect/>
          </a:stretch>
        </p:blipFill>
        <p:spPr>
          <a:xfrm>
            <a:off x="4195445" y="2905125"/>
            <a:ext cx="3019425" cy="2113280"/>
          </a:xfrm>
          <a:prstGeom prst="rect">
            <a:avLst/>
          </a:prstGeom>
          <a:noFill/>
          <a:ln w="9525">
            <a:noFill/>
          </a:ln>
        </p:spPr>
      </p:pic>
      <p:cxnSp>
        <p:nvCxnSpPr>
          <p:cNvPr id="13" name="直接箭头连接符 12" title=""/>
          <p:cNvCxnSpPr/>
          <p:nvPr/>
        </p:nvCxnSpPr>
        <p:spPr>
          <a:xfrm>
            <a:off x="4269740" y="2997200"/>
            <a:ext cx="1440180" cy="1825625"/>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title=""/>
          <p:cNvCxnSpPr/>
          <p:nvPr/>
        </p:nvCxnSpPr>
        <p:spPr>
          <a:xfrm flipV="1">
            <a:off x="5720080" y="3007360"/>
            <a:ext cx="1440180" cy="1835785"/>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title=""/>
          <p:cNvCxnSpPr/>
          <p:nvPr/>
        </p:nvCxnSpPr>
        <p:spPr>
          <a:xfrm flipH="1">
            <a:off x="5699760" y="3027680"/>
            <a:ext cx="1419860" cy="1815465"/>
          </a:xfrm>
          <a:prstGeom prst="straightConnector1">
            <a:avLst/>
          </a:prstGeom>
          <a:ln w="28575" cmpd="sng">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title=""/>
          <p:cNvCxnSpPr/>
          <p:nvPr/>
        </p:nvCxnSpPr>
        <p:spPr>
          <a:xfrm flipH="1" flipV="1">
            <a:off x="4310380" y="3027680"/>
            <a:ext cx="1379220" cy="1805305"/>
          </a:xfrm>
          <a:prstGeom prst="straightConnector1">
            <a:avLst/>
          </a:prstGeom>
          <a:ln w="28575" cmpd="sng">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500"/>
                                        <p:tgtEl>
                                          <p:spTgt spid="10">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wipe(left)">
                                      <p:cBhvr>
                                        <p:cTn id="23" dur="500"/>
                                        <p:tgtEl>
                                          <p:spTgt spid="10">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3"/>
                                        </p:tgtEl>
                                        <p:attrNameLst>
                                          <p:attrName>ppt_x</p:attrName>
                                        </p:attrNameLst>
                                      </p:cBhvr>
                                      <p:tavLst>
                                        <p:tav tm="0">
                                          <p:val>
                                            <p:strVal val="ppt_x"/>
                                          </p:val>
                                        </p:tav>
                                        <p:tav tm="100000">
                                          <p:val>
                                            <p:strVal val="ppt_x"/>
                                          </p:val>
                                        </p:tav>
                                      </p:tavLst>
                                    </p:anim>
                                    <p:anim calcmode="lin" valueType="num">
                                      <p:cBhvr additive="base">
                                        <p:cTn id="43" dur="500"/>
                                        <p:tgtEl>
                                          <p:spTgt spid="13"/>
                                        </p:tgtEl>
                                        <p:attrNameLst>
                                          <p:attrName>ppt_y</p:attrName>
                                        </p:attrNameLst>
                                      </p:cBhvr>
                                      <p:tavLst>
                                        <p:tav tm="0">
                                          <p:val>
                                            <p:strVal val="ppt_y"/>
                                          </p:val>
                                        </p:tav>
                                        <p:tav tm="100000">
                                          <p:val>
                                            <p:strVal val="1+ppt_h/2"/>
                                          </p:val>
                                        </p:tav>
                                      </p:tavLst>
                                    </p:anim>
                                    <p:set>
                                      <p:cBhvr>
                                        <p:cTn id="44" dur="1" fill="hold">
                                          <p:stCondLst>
                                            <p:cond delay="499"/>
                                          </p:stCondLst>
                                        </p:cTn>
                                        <p:tgtEl>
                                          <p:spTgt spid="13"/>
                                        </p:tgtEl>
                                        <p:attrNameLst>
                                          <p:attrName>style.visibility</p:attrName>
                                        </p:attrNameLst>
                                      </p:cBhvr>
                                      <p:to>
                                        <p:strVal val="hidden"/>
                                      </p:to>
                                    </p:set>
                                  </p:childTnLst>
                                </p:cTn>
                              </p:par>
                              <p:par>
                                <p:cTn id="45" presetID="2" presetClass="exit" presetSubtype="4" fill="hold" nodeType="with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par>
                    <p:cTn id="54" fill="hold" nodeType="clickPar">
                      <p:stCondLst>
                        <p:cond delay="indefinite"/>
                        <p:cond evt="onBegin" delay="0">
                          <p:tn val="53"/>
                        </p:cond>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00"/>
                                        <p:tgtEl>
                                          <p:spTgt spid="16"/>
                                        </p:tgtEl>
                                      </p:cBhvr>
                                    </p:animEffect>
                                  </p:childTnLst>
                                </p:cTn>
                              </p:par>
                            </p:childTnLst>
                          </p:cTn>
                        </p:par>
                      </p:childTnLst>
                    </p:cTn>
                  </p:par>
                  <p:par>
                    <p:cTn id="59" fill="hold" nodeType="clickPar">
                      <p:stCondLst>
                        <p:cond delay="indefinite"/>
                        <p:cond evt="onBegin" delay="0">
                          <p:tn val="58"/>
                        </p:cond>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0">
                                            <p:txEl>
                                              <p:pRg st="8" end="8"/>
                                            </p:txEl>
                                          </p:spTgt>
                                        </p:tgtEl>
                                        <p:attrNameLst>
                                          <p:attrName>style.visibility</p:attrName>
                                        </p:attrNameLst>
                                      </p:cBhvr>
                                      <p:to>
                                        <p:strVal val="visible"/>
                                      </p:to>
                                    </p:set>
                                    <p:animEffect transition="in" filter="wipe(left)">
                                      <p:cBhvr>
                                        <p:cTn id="63" dur="500"/>
                                        <p:tgtEl>
                                          <p:spTgt spid="10">
                                            <p:txEl>
                                              <p:pRg st="8" end="8"/>
                                            </p:txEl>
                                          </p:spTgt>
                                        </p:tgtEl>
                                      </p:cBhvr>
                                    </p:animEffect>
                                  </p:childTnLst>
                                </p:cTn>
                              </p:par>
                            </p:childTnLst>
                          </p:cTn>
                        </p:par>
                      </p:childTnLst>
                    </p:cTn>
                  </p:par>
                  <p:par>
                    <p:cTn id="64" fill="hold" nodeType="clickPar">
                      <p:stCondLst>
                        <p:cond delay="indefinite"/>
                        <p:cond evt="onBegin" delay="0">
                          <p:tn val="63"/>
                        </p:cond>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0">
                                            <p:txEl>
                                              <p:pRg st="9" end="9"/>
                                            </p:txEl>
                                          </p:spTgt>
                                        </p:tgtEl>
                                        <p:attrNameLst>
                                          <p:attrName>style.visibility</p:attrName>
                                        </p:attrNameLst>
                                      </p:cBhvr>
                                      <p:to>
                                        <p:strVal val="visible"/>
                                      </p:to>
                                    </p:set>
                                    <p:animEffect transition="in" filter="wipe(left)">
                                      <p:cBhvr>
                                        <p:cTn id="68"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2" title=""/>
          <p:cNvPicPr>
            <a:picLocks noChangeAspect="1"/>
          </p:cNvPicPr>
          <p:nvPr/>
        </p:nvPicPr>
        <p:blipFill>
          <a:blip r:embed="rId2"/>
          <a:stretch>
            <a:fillRect/>
          </a:stretch>
        </p:blipFill>
        <p:spPr>
          <a:xfrm>
            <a:off x="6336665" y="3842385"/>
            <a:ext cx="4227830" cy="984250"/>
          </a:xfrm>
          <a:prstGeom prst="rect">
            <a:avLst/>
          </a:prstGeom>
          <a:noFill/>
          <a:ln w="9525">
            <a:noFill/>
          </a:ln>
        </p:spPr>
      </p:pic>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 name="文本框 4"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6" name="文本框 5" title=""/>
          <p:cNvSpPr txBox="1"/>
          <p:nvPr/>
        </p:nvSpPr>
        <p:spPr>
          <a:xfrm>
            <a:off x="5288915" y="182245"/>
            <a:ext cx="3840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四、利用光的反射定律作图</a:t>
            </a:r>
          </a:p>
        </p:txBody>
      </p:sp>
      <p:sp>
        <p:nvSpPr>
          <p:cNvPr id="7" name="文本框 6" title=""/>
          <p:cNvSpPr txBox="1"/>
          <p:nvPr/>
        </p:nvSpPr>
        <p:spPr>
          <a:xfrm>
            <a:off x="292735" y="1376680"/>
            <a:ext cx="11727815" cy="1938020"/>
          </a:xfrm>
          <a:prstGeom prst="rect">
            <a:avLst/>
          </a:prstGeom>
          <a:noFill/>
        </p:spPr>
        <p:txBody>
          <a:bodyPr wrap="square" rtlCol="0" anchor="t">
            <a:spAutoFit/>
          </a:bodyPr>
          <a:lstStyle/>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1.作图要求</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所有实际传播的光（无论是反射光还是入射光）都要画成实线，并用箭头表示它的传播方向；法线用虚线，要垂直于反射面。</a:t>
            </a:r>
          </a:p>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2.作图方法</a:t>
            </a:r>
          </a:p>
        </p:txBody>
      </p:sp>
      <p:sp>
        <p:nvSpPr>
          <p:cNvPr id="100" name="文本框 99" title=""/>
          <p:cNvSpPr txBox="1"/>
          <p:nvPr/>
        </p:nvSpPr>
        <p:spPr>
          <a:xfrm>
            <a:off x="292735" y="3366770"/>
            <a:ext cx="5080000" cy="398780"/>
          </a:xfrm>
          <a:prstGeom prst="rect">
            <a:avLst/>
          </a:prstGeom>
          <a:noFill/>
          <a:ln w="9525">
            <a:noFill/>
          </a:ln>
        </p:spPr>
        <p:txBody>
          <a:bodyPr>
            <a:spAutoFit/>
          </a:bodyPr>
          <a:lstStyle/>
          <a:p>
            <a:pPr indent="0" algn="just"/>
            <a:r>
              <a:rPr lang="zh-CN" sz="2000" b="0">
                <a:solidFill>
                  <a:schemeClr val="accent2"/>
                </a:solidFill>
                <a:latin typeface="微软雅黑" panose="020b0503020204020204" charset="-122"/>
                <a:ea typeface="微软雅黑" panose="020b0503020204020204" charset="-122"/>
                <a:cs typeface="微软雅黑" panose="020b0503020204020204" charset="-122"/>
              </a:rPr>
              <a:t>（</a:t>
            </a:r>
            <a:r>
              <a:rPr lang="en-US" altLang="zh-CN" sz="2000" b="0">
                <a:solidFill>
                  <a:schemeClr val="accent2"/>
                </a:solidFill>
                <a:latin typeface="微软雅黑" panose="020b0503020204020204" charset="-122"/>
                <a:ea typeface="微软雅黑" panose="020b0503020204020204" charset="-122"/>
                <a:cs typeface="微软雅黑" panose="020b0503020204020204" charset="-122"/>
              </a:rPr>
              <a:t>1</a:t>
            </a:r>
            <a:r>
              <a:rPr lang="zh-CN" altLang="en-US" sz="2000" b="0">
                <a:solidFill>
                  <a:schemeClr val="accent2"/>
                </a:solidFill>
                <a:latin typeface="微软雅黑" panose="020b0503020204020204" charset="-122"/>
                <a:ea typeface="微软雅黑" panose="020b0503020204020204" charset="-122"/>
                <a:cs typeface="微软雅黑" panose="020b0503020204020204" charset="-122"/>
              </a:rPr>
              <a:t>）</a:t>
            </a:r>
            <a:r>
              <a:rPr lang="zh-CN" sz="2000" b="0">
                <a:solidFill>
                  <a:schemeClr val="accent2"/>
                </a:solidFill>
                <a:latin typeface="微软雅黑" panose="020b0503020204020204" charset="-122"/>
                <a:ea typeface="微软雅黑" panose="020b0503020204020204" charset="-122"/>
                <a:cs typeface="微软雅黑" panose="020b0503020204020204" charset="-122"/>
              </a:rPr>
              <a:t>已知反射面、入射光线做反射光线</a:t>
            </a:r>
            <a:endParaRPr lang="zh-CN" altLang="en-US" sz="2000" b="0">
              <a:solidFill>
                <a:schemeClr val="accent2"/>
              </a:solidFill>
              <a:latin typeface="微软雅黑" panose="020b0503020204020204" charset="-122"/>
              <a:ea typeface="微软雅黑" panose="020b0503020204020204" charset="-122"/>
              <a:cs typeface="微软雅黑" panose="020b0503020204020204" charset="-122"/>
            </a:endParaRPr>
          </a:p>
        </p:txBody>
      </p:sp>
      <p:sp>
        <p:nvSpPr>
          <p:cNvPr id="17" name="文本框 16" title=""/>
          <p:cNvSpPr txBox="1"/>
          <p:nvPr/>
        </p:nvSpPr>
        <p:spPr>
          <a:xfrm>
            <a:off x="292735" y="3980180"/>
            <a:ext cx="5080000" cy="1476375"/>
          </a:xfrm>
          <a:prstGeom prst="rect">
            <a:avLst/>
          </a:prstGeom>
          <a:solidFill>
            <a:srgbClr val="FF0000"/>
          </a:solidFill>
          <a:ln w="9525">
            <a:noFill/>
          </a:ln>
        </p:spPr>
        <p:txBody>
          <a:bodyPr>
            <a:spAutoFit/>
          </a:bodyPr>
          <a:lstStyle/>
          <a:p>
            <a:pPr indent="0" algn="just" fontAlgn="auto">
              <a:lnSpc>
                <a:spcPct val="150000"/>
              </a:lnSpc>
            </a:pPr>
            <a:r>
              <a:rPr sz="2000" b="0">
                <a:solidFill>
                  <a:schemeClr val="bg1"/>
                </a:solidFill>
                <a:latin typeface="微软雅黑" panose="020b0503020204020204" charset="-122"/>
                <a:ea typeface="微软雅黑" panose="020b0503020204020204" charset="-122"/>
                <a:cs typeface="微软雅黑" panose="020b0503020204020204" charset="-122"/>
              </a:rPr>
              <a:t>如图所示，先过入射点O作出法线，再根据光的反射定律（反射角等于入射角），作出反射光线，标上箭头</a:t>
            </a:r>
          </a:p>
        </p:txBody>
      </p:sp>
      <p:cxnSp>
        <p:nvCxnSpPr>
          <p:cNvPr id="18" name="直接连接符 17" title=""/>
          <p:cNvCxnSpPr/>
          <p:nvPr/>
        </p:nvCxnSpPr>
        <p:spPr>
          <a:xfrm flipH="1" flipV="1">
            <a:off x="8336915" y="3058160"/>
            <a:ext cx="0" cy="1551940"/>
          </a:xfrm>
          <a:prstGeom prst="line">
            <a:avLst/>
          </a:prstGeom>
          <a:ln w="28575" cmpd="sng">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直接箭头连接符 18" title=""/>
          <p:cNvCxnSpPr/>
          <p:nvPr/>
        </p:nvCxnSpPr>
        <p:spPr>
          <a:xfrm flipV="1">
            <a:off x="8336915" y="3829050"/>
            <a:ext cx="1947545" cy="781050"/>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0" name="任意多边形 19" title=""/>
          <p:cNvSpPr/>
          <p:nvPr/>
        </p:nvSpPr>
        <p:spPr>
          <a:xfrm>
            <a:off x="8336915" y="4261485"/>
            <a:ext cx="246380" cy="186690"/>
          </a:xfrm>
          <a:custGeom>
            <a:gdLst>
              <a:gd name="connisteX0" fmla="*/ 0 w 246173"/>
              <a:gd name="connsiteY0" fmla="*/ 24988 h 186913"/>
              <a:gd name="connisteX1" fmla="*/ 70485 w 246173"/>
              <a:gd name="connsiteY1" fmla="*/ 4668 h 186913"/>
              <a:gd name="connisteX2" fmla="*/ 141605 w 246173"/>
              <a:gd name="connsiteY2" fmla="*/ 4668 h 186913"/>
              <a:gd name="connisteX3" fmla="*/ 212725 w 246173"/>
              <a:gd name="connsiteY3" fmla="*/ 44673 h 186913"/>
              <a:gd name="connisteX4" fmla="*/ 243205 w 246173"/>
              <a:gd name="connsiteY4" fmla="*/ 115793 h 186913"/>
              <a:gd name="connisteX5" fmla="*/ 243205 w 246173"/>
              <a:gd name="connsiteY5" fmla="*/ 186913 h 186913"/>
            </a:gd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246174" h="186914">
                <a:moveTo>
                  <a:pt x="0" y="24989"/>
                </a:moveTo>
                <a:cubicBezTo>
                  <a:pt x="12700" y="21179"/>
                  <a:pt x="41910" y="8479"/>
                  <a:pt x="70485" y="4669"/>
                </a:cubicBezTo>
                <a:cubicBezTo>
                  <a:pt x="99060" y="859"/>
                  <a:pt x="113030" y="-3586"/>
                  <a:pt x="141605" y="4669"/>
                </a:cubicBezTo>
                <a:cubicBezTo>
                  <a:pt x="170180" y="12924"/>
                  <a:pt x="192405" y="22449"/>
                  <a:pt x="212725" y="44674"/>
                </a:cubicBezTo>
                <a:cubicBezTo>
                  <a:pt x="233045" y="66899"/>
                  <a:pt x="236855" y="87219"/>
                  <a:pt x="243205" y="115794"/>
                </a:cubicBezTo>
                <a:cubicBezTo>
                  <a:pt x="249555" y="144369"/>
                  <a:pt x="243840" y="174214"/>
                  <a:pt x="243205" y="18691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title=""/>
          <p:cNvSpPr txBox="1"/>
          <p:nvPr/>
        </p:nvSpPr>
        <p:spPr>
          <a:xfrm>
            <a:off x="8336915" y="3808730"/>
            <a:ext cx="507365" cy="368300"/>
          </a:xfrm>
          <a:prstGeom prst="rect">
            <a:avLst/>
          </a:prstGeom>
          <a:noFill/>
        </p:spPr>
        <p:txBody>
          <a:bodyPr wrap="none" rtlCol="0">
            <a:spAutoFit/>
          </a:bodyPr>
          <a:lstStyle/>
          <a:p>
            <a:r>
              <a:rPr lang="en-US" altLang="zh-CN">
                <a:solidFill>
                  <a:srgbClr val="C00000"/>
                </a:solidFill>
              </a:rPr>
              <a:t>60</a:t>
            </a:r>
            <a:r>
              <a:rPr lang="en-US" altLang="zh-CN">
                <a:solidFill>
                  <a:srgbClr val="C00000"/>
                </a:solidFill>
                <a:latin typeface="微软雅黑" panose="020b0503020204020204" charset="-122"/>
                <a:ea typeface="微软雅黑" panose="020b0503020204020204" charset="-122"/>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0"/>
                                        </p:tgtEl>
                                        <p:attrNameLst>
                                          <p:attrName>style.visibility</p:attrName>
                                        </p:attrNameLst>
                                      </p:cBhvr>
                                      <p:to>
                                        <p:strVal val="visible"/>
                                      </p:to>
                                    </p:set>
                                    <p:animEffect transition="in" filter="wipe(left)">
                                      <p:cBhvr>
                                        <p:cTn id="30" dur="500"/>
                                        <p:tgtEl>
                                          <p:spTgt spid="100"/>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500"/>
                                        <p:tgtEl>
                                          <p:spTgt spid="18"/>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500"/>
                                        <p:tgtEl>
                                          <p:spTgt spid="19"/>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arn(inVertical)">
                                      <p:cBhvr>
                                        <p:cTn id="55" dur="500"/>
                                        <p:tgtEl>
                                          <p:spTgt spid="21"/>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arn(inVertical)">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0" grpId="0"/>
      <p:bldP spid="17" grpId="0" animBg="1"/>
      <p:bldP spid="20" grpId="0" animBg="1"/>
      <p:bldP spid="21" grpId="0"/>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9" name="矩形 78" title=""/>
          <p:cNvSpPr/>
          <p:nvPr/>
        </p:nvSpPr>
        <p:spPr>
          <a:xfrm>
            <a:off x="0" y="5287010"/>
            <a:ext cx="12192000" cy="1570990"/>
          </a:xfrm>
          <a:prstGeom prst="rect">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600" b="1">
              <a:sym typeface="+mn-ea"/>
            </a:endParaRPr>
          </a:p>
        </p:txBody>
      </p:sp>
      <p:sp>
        <p:nvSpPr>
          <p:cNvPr id="80" name="泪滴形 79" title=""/>
          <p:cNvSpPr/>
          <p:nvPr/>
        </p:nvSpPr>
        <p:spPr>
          <a:xfrm flipV="1">
            <a:off x="334841" y="526047"/>
            <a:ext cx="1405913" cy="1405913"/>
          </a:xfrm>
          <a:prstGeom prst="teardrop">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600" b="1">
              <a:sym typeface="+mn-ea"/>
            </a:endParaRPr>
          </a:p>
        </p:txBody>
      </p:sp>
      <p:sp>
        <p:nvSpPr>
          <p:cNvPr id="11" name="文本框 10" title=""/>
          <p:cNvSpPr txBox="1"/>
          <p:nvPr/>
        </p:nvSpPr>
        <p:spPr>
          <a:xfrm>
            <a:off x="735818" y="756063"/>
            <a:ext cx="1877437" cy="1175899"/>
          </a:xfrm>
          <a:prstGeom prst="rect">
            <a:avLst/>
          </a:prstGeom>
          <a:noFill/>
        </p:spPr>
        <p:txBody>
          <a:bodyPr wrap="none" lIns="0" tIns="0" rIns="0" bIns="0" rtlCol="0">
            <a:noAutofit/>
          </a:bodyPr>
          <a:lstStyle/>
          <a:p>
            <a:pPr>
              <a:lnSpc>
                <a:spcPct val="110000"/>
              </a:lnSpc>
            </a:pPr>
            <a:r>
              <a:rPr lang="zh-CN" altLang="en-US" sz="6600">
                <a:solidFill>
                  <a:schemeClr val="tx1">
                    <a:lumMod val="75000"/>
                    <a:lumOff val="25000"/>
                  </a:schemeClr>
                </a:solidFill>
                <a:latin typeface="+mj-ea"/>
                <a:ea typeface="+mj-ea"/>
              </a:rPr>
              <a:t>目录</a:t>
            </a:r>
          </a:p>
        </p:txBody>
      </p:sp>
      <p:sp>
        <p:nvSpPr>
          <p:cNvPr id="45" name="文本框 44" title=""/>
          <p:cNvSpPr txBox="1"/>
          <p:nvPr/>
        </p:nvSpPr>
        <p:spPr>
          <a:xfrm>
            <a:off x="776804" y="1812598"/>
            <a:ext cx="3048000" cy="329321"/>
          </a:xfrm>
          <a:prstGeom prst="rect">
            <a:avLst/>
          </a:prstGeom>
          <a:noFill/>
        </p:spPr>
        <p:txBody>
          <a:bodyPr wrap="square" lIns="0" tIns="0" rIns="0" bIns="0" rtlCol="0">
            <a:noAutofit/>
          </a:bodyPr>
          <a:lstStyle/>
          <a:p>
            <a:pPr algn="dist">
              <a:lnSpc>
                <a:spcPct val="110000"/>
              </a:lnSpc>
            </a:pPr>
            <a:r>
              <a:rPr lang="en-US" altLang="zh-CN" sz="1400">
                <a:solidFill>
                  <a:schemeClr val="tx1">
                    <a:lumMod val="75000"/>
                    <a:lumOff val="25000"/>
                  </a:schemeClr>
                </a:solidFill>
                <a:latin typeface="+mn-ea"/>
              </a:rPr>
              <a:t>CONTENTS</a:t>
            </a:r>
            <a:endParaRPr lang="zh-CN" altLang="en-US" sz="1400">
              <a:solidFill>
                <a:schemeClr val="tx1">
                  <a:lumMod val="75000"/>
                  <a:lumOff val="25000"/>
                </a:schemeClr>
              </a:solidFill>
              <a:latin typeface="+mn-ea"/>
            </a:endParaRPr>
          </a:p>
        </p:txBody>
      </p:sp>
      <p:sp>
        <p:nvSpPr>
          <p:cNvPr id="10" name="圆角矩形 9" title=""/>
          <p:cNvSpPr/>
          <p:nvPr/>
        </p:nvSpPr>
        <p:spPr>
          <a:xfrm>
            <a:off x="542925"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title=""/>
          <p:cNvSpPr/>
          <p:nvPr/>
        </p:nvSpPr>
        <p:spPr>
          <a:xfrm>
            <a:off x="1257935"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01</a:t>
            </a:r>
          </a:p>
        </p:txBody>
      </p:sp>
      <p:sp>
        <p:nvSpPr>
          <p:cNvPr id="50" name="文本框 49" title=""/>
          <p:cNvSpPr txBox="1"/>
          <p:nvPr/>
        </p:nvSpPr>
        <p:spPr>
          <a:xfrm>
            <a:off x="970280" y="451929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考情分析</a:t>
            </a:r>
          </a:p>
        </p:txBody>
      </p:sp>
      <p:sp>
        <p:nvSpPr>
          <p:cNvPr id="5" name="圆角矩形 4" title=""/>
          <p:cNvSpPr/>
          <p:nvPr/>
        </p:nvSpPr>
        <p:spPr>
          <a:xfrm>
            <a:off x="3383280"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6" name="椭圆 5" title=""/>
          <p:cNvSpPr/>
          <p:nvPr/>
        </p:nvSpPr>
        <p:spPr>
          <a:xfrm>
            <a:off x="4060190"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02</a:t>
            </a:r>
          </a:p>
        </p:txBody>
      </p:sp>
      <p:sp>
        <p:nvSpPr>
          <p:cNvPr id="7" name="文本框 6" title=""/>
          <p:cNvSpPr txBox="1"/>
          <p:nvPr/>
        </p:nvSpPr>
        <p:spPr>
          <a:xfrm>
            <a:off x="3827145" y="4458335"/>
            <a:ext cx="1641475" cy="492760"/>
          </a:xfrm>
          <a:prstGeom prst="rect">
            <a:avLst/>
          </a:prstGeom>
          <a:noFill/>
        </p:spPr>
        <p:txBody>
          <a:bodyPr wrap="none" lIns="0" tIns="0" rIns="0" bIns="0" rtlCol="0">
            <a:noAutofit/>
          </a:bodyPr>
          <a:lstStyle/>
          <a:p>
            <a:pPr algn="ctr"/>
            <a:r>
              <a:rPr lang="zh-CN" altLang="en-US" sz="3200" b="1">
                <a:solidFill>
                  <a:schemeClr val="accent2">
                    <a:lumMod val="75000"/>
                  </a:schemeClr>
                </a:solidFill>
                <a:latin typeface="幼圆" panose="02010509060101010101" charset="-122"/>
                <a:ea typeface="幼圆" panose="02010509060101010101" charset="-122"/>
              </a:rPr>
              <a:t>知识建构</a:t>
            </a:r>
          </a:p>
        </p:txBody>
      </p:sp>
      <p:sp>
        <p:nvSpPr>
          <p:cNvPr id="20" name="圆角矩形 19" title=""/>
          <p:cNvSpPr/>
          <p:nvPr/>
        </p:nvSpPr>
        <p:spPr>
          <a:xfrm>
            <a:off x="6185535"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4" name="椭圆 23" title=""/>
          <p:cNvSpPr/>
          <p:nvPr/>
        </p:nvSpPr>
        <p:spPr>
          <a:xfrm>
            <a:off x="6862445"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03</a:t>
            </a:r>
          </a:p>
        </p:txBody>
      </p:sp>
      <p:sp>
        <p:nvSpPr>
          <p:cNvPr id="25" name="文本框 24" title=""/>
          <p:cNvSpPr txBox="1"/>
          <p:nvPr/>
        </p:nvSpPr>
        <p:spPr>
          <a:xfrm>
            <a:off x="6629400" y="445833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知识梳理</a:t>
            </a:r>
          </a:p>
        </p:txBody>
      </p:sp>
      <p:sp>
        <p:nvSpPr>
          <p:cNvPr id="28" name="圆角矩形 27" title=""/>
          <p:cNvSpPr/>
          <p:nvPr/>
        </p:nvSpPr>
        <p:spPr>
          <a:xfrm>
            <a:off x="8987790"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9" name="椭圆 28" title=""/>
          <p:cNvSpPr/>
          <p:nvPr/>
        </p:nvSpPr>
        <p:spPr>
          <a:xfrm>
            <a:off x="9664700"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04</a:t>
            </a:r>
          </a:p>
        </p:txBody>
      </p:sp>
      <p:sp>
        <p:nvSpPr>
          <p:cNvPr id="30" name="文本框 29" title=""/>
          <p:cNvSpPr txBox="1"/>
          <p:nvPr/>
        </p:nvSpPr>
        <p:spPr>
          <a:xfrm>
            <a:off x="9431655" y="445833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题型归纳</a:t>
            </a:r>
          </a:p>
        </p:txBody>
      </p:sp>
    </p:spTree>
  </p:cSld>
  <p:clrMapOvr>
    <a:masterClrMapping/>
  </p:clrMapOvr>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32" title=""/>
          <p:cNvPicPr>
            <a:picLocks noChangeAspect="1"/>
          </p:cNvPicPr>
          <p:nvPr/>
        </p:nvPicPr>
        <p:blipFill>
          <a:blip r:embed="rId2"/>
          <a:stretch>
            <a:fillRect/>
          </a:stretch>
        </p:blipFill>
        <p:spPr>
          <a:xfrm>
            <a:off x="7530465" y="4890135"/>
            <a:ext cx="3089275" cy="751840"/>
          </a:xfrm>
          <a:prstGeom prst="rect">
            <a:avLst/>
          </a:prstGeom>
          <a:noFill/>
          <a:ln w="9525">
            <a:noFill/>
          </a:ln>
        </p:spPr>
      </p:pic>
      <p:pic>
        <p:nvPicPr>
          <p:cNvPr id="3" name="图片 25" title=""/>
          <p:cNvPicPr>
            <a:picLocks noChangeAspect="1"/>
          </p:cNvPicPr>
          <p:nvPr/>
        </p:nvPicPr>
        <p:blipFill>
          <a:blip r:embed="rId3"/>
          <a:stretch>
            <a:fillRect/>
          </a:stretch>
        </p:blipFill>
        <p:spPr>
          <a:xfrm>
            <a:off x="1102995" y="4646930"/>
            <a:ext cx="3425190" cy="1146175"/>
          </a:xfrm>
          <a:prstGeom prst="rect">
            <a:avLst/>
          </a:prstGeom>
          <a:noFill/>
          <a:ln w="9525">
            <a:noFill/>
          </a:ln>
        </p:spPr>
      </p:pic>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4" name="直接连接符 3"/>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4"/>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 name="文本框 5"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7" name="文本框 6" title=""/>
          <p:cNvSpPr txBox="1"/>
          <p:nvPr/>
        </p:nvSpPr>
        <p:spPr>
          <a:xfrm>
            <a:off x="5288915" y="182245"/>
            <a:ext cx="3840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四、利用光的反射定律作图</a:t>
            </a:r>
          </a:p>
        </p:txBody>
      </p:sp>
      <p:sp>
        <p:nvSpPr>
          <p:cNvPr id="10" name="文本框 9" title=""/>
          <p:cNvSpPr txBox="1"/>
          <p:nvPr/>
        </p:nvSpPr>
        <p:spPr>
          <a:xfrm>
            <a:off x="292735" y="1398905"/>
            <a:ext cx="5080000" cy="398780"/>
          </a:xfrm>
          <a:prstGeom prst="rect">
            <a:avLst/>
          </a:prstGeom>
          <a:noFill/>
          <a:ln w="9525">
            <a:noFill/>
          </a:ln>
        </p:spPr>
        <p:txBody>
          <a:bodyPr>
            <a:spAutoFit/>
          </a:bodyPr>
          <a:lstStyle/>
          <a:p>
            <a:pPr indent="0" algn="just"/>
            <a:r>
              <a:rPr lang="zh-CN" sz="2000" b="0">
                <a:solidFill>
                  <a:schemeClr val="accent2"/>
                </a:solidFill>
                <a:latin typeface="微软雅黑" panose="020b0503020204020204" charset="-122"/>
                <a:ea typeface="微软雅黑" panose="020b0503020204020204" charset="-122"/>
                <a:cs typeface="微软雅黑" panose="020b0503020204020204" charset="-122"/>
              </a:rPr>
              <a:t>（</a:t>
            </a:r>
            <a:r>
              <a:rPr lang="en-US" altLang="zh-CN" sz="2000" b="0">
                <a:solidFill>
                  <a:schemeClr val="accent2"/>
                </a:solidFill>
                <a:latin typeface="微软雅黑" panose="020b0503020204020204" charset="-122"/>
                <a:ea typeface="微软雅黑" panose="020b0503020204020204" charset="-122"/>
                <a:cs typeface="微软雅黑" panose="020b0503020204020204" charset="-122"/>
              </a:rPr>
              <a:t>2</a:t>
            </a:r>
            <a:r>
              <a:rPr lang="zh-CN" altLang="en-US" sz="2000" b="0">
                <a:solidFill>
                  <a:schemeClr val="accent2"/>
                </a:solidFill>
                <a:latin typeface="微软雅黑" panose="020b0503020204020204" charset="-122"/>
                <a:ea typeface="微软雅黑" panose="020b0503020204020204" charset="-122"/>
                <a:cs typeface="微软雅黑" panose="020b0503020204020204" charset="-122"/>
              </a:rPr>
              <a:t>）</a:t>
            </a:r>
            <a:r>
              <a:rPr lang="zh-CN" sz="2000" b="0">
                <a:solidFill>
                  <a:schemeClr val="accent2"/>
                </a:solidFill>
                <a:latin typeface="微软雅黑" panose="020b0503020204020204" charset="-122"/>
                <a:ea typeface="微软雅黑" panose="020b0503020204020204" charset="-122"/>
                <a:cs typeface="微软雅黑" panose="020b0503020204020204" charset="-122"/>
              </a:rPr>
              <a:t>已知反射面、反射光线作入射光线</a:t>
            </a:r>
          </a:p>
        </p:txBody>
      </p:sp>
      <p:sp>
        <p:nvSpPr>
          <p:cNvPr id="11" name="文本框 10" title=""/>
          <p:cNvSpPr txBox="1"/>
          <p:nvPr/>
        </p:nvSpPr>
        <p:spPr>
          <a:xfrm>
            <a:off x="292735" y="1939925"/>
            <a:ext cx="5080000" cy="1476375"/>
          </a:xfrm>
          <a:prstGeom prst="rect">
            <a:avLst/>
          </a:prstGeom>
          <a:solidFill>
            <a:srgbClr val="FF0000"/>
          </a:solidFill>
          <a:ln w="9525">
            <a:noFill/>
          </a:ln>
        </p:spPr>
        <p:txBody>
          <a:bodyPr>
            <a:spAutoFit/>
          </a:bodyPr>
          <a:lstStyle/>
          <a:p>
            <a:pPr indent="0" algn="just" fontAlgn="auto">
              <a:lnSpc>
                <a:spcPct val="150000"/>
              </a:lnSpc>
            </a:pPr>
            <a:r>
              <a:rPr sz="2000" b="0">
                <a:solidFill>
                  <a:schemeClr val="bg1"/>
                </a:solidFill>
                <a:latin typeface="微软雅黑" panose="020b0503020204020204" charset="-122"/>
                <a:ea typeface="微软雅黑" panose="020b0503020204020204" charset="-122"/>
                <a:cs typeface="微软雅黑" panose="020b0503020204020204" charset="-122"/>
              </a:rPr>
              <a:t>如图所示，先过入射点作出法线，再根据光的反射定律（反射角等于入射角）画出对应的入射光线，标上箭头</a:t>
            </a:r>
          </a:p>
        </p:txBody>
      </p:sp>
      <p:sp>
        <p:nvSpPr>
          <p:cNvPr id="14" name="文本框 13" title=""/>
          <p:cNvSpPr txBox="1"/>
          <p:nvPr/>
        </p:nvSpPr>
        <p:spPr>
          <a:xfrm>
            <a:off x="6059805" y="1398905"/>
            <a:ext cx="6031230" cy="398780"/>
          </a:xfrm>
          <a:prstGeom prst="rect">
            <a:avLst/>
          </a:prstGeom>
          <a:noFill/>
          <a:ln w="9525">
            <a:noFill/>
          </a:ln>
        </p:spPr>
        <p:txBody>
          <a:bodyPr wrap="square">
            <a:spAutoFit/>
          </a:bodyPr>
          <a:lstStyle/>
          <a:p>
            <a:pPr indent="0" algn="just"/>
            <a:r>
              <a:rPr lang="zh-CN" sz="2000" b="0">
                <a:solidFill>
                  <a:schemeClr val="accent2"/>
                </a:solidFill>
                <a:latin typeface="微软雅黑" panose="020b0503020204020204" charset="-122"/>
                <a:ea typeface="微软雅黑" panose="020b0503020204020204" charset="-122"/>
                <a:cs typeface="微软雅黑" panose="020b0503020204020204" charset="-122"/>
              </a:rPr>
              <a:t>（</a:t>
            </a:r>
            <a:r>
              <a:rPr lang="en-US" altLang="zh-CN" sz="2000" b="0">
                <a:solidFill>
                  <a:schemeClr val="accent2"/>
                </a:solidFill>
                <a:latin typeface="微软雅黑" panose="020b0503020204020204" charset="-122"/>
                <a:ea typeface="微软雅黑" panose="020b0503020204020204" charset="-122"/>
                <a:cs typeface="微软雅黑" panose="020b0503020204020204" charset="-122"/>
              </a:rPr>
              <a:t>3</a:t>
            </a:r>
            <a:r>
              <a:rPr lang="zh-CN" altLang="en-US" sz="2000" b="0">
                <a:solidFill>
                  <a:schemeClr val="accent2"/>
                </a:solidFill>
                <a:latin typeface="微软雅黑" panose="020b0503020204020204" charset="-122"/>
                <a:ea typeface="微软雅黑" panose="020b0503020204020204" charset="-122"/>
                <a:cs typeface="微软雅黑" panose="020b0503020204020204" charset="-122"/>
              </a:rPr>
              <a:t>）</a:t>
            </a:r>
            <a:r>
              <a:rPr lang="zh-CN" sz="2000" b="0">
                <a:solidFill>
                  <a:schemeClr val="accent2"/>
                </a:solidFill>
                <a:latin typeface="微软雅黑" panose="020b0503020204020204" charset="-122"/>
                <a:ea typeface="微软雅黑" panose="020b0503020204020204" charset="-122"/>
                <a:cs typeface="微软雅黑" panose="020b0503020204020204" charset="-122"/>
              </a:rPr>
              <a:t>已知入射光线和反射光线，画出平面镜的位置</a:t>
            </a:r>
          </a:p>
        </p:txBody>
      </p:sp>
      <p:sp>
        <p:nvSpPr>
          <p:cNvPr id="16" name="文本框 15" title=""/>
          <p:cNvSpPr txBox="1"/>
          <p:nvPr/>
        </p:nvSpPr>
        <p:spPr>
          <a:xfrm>
            <a:off x="6242050" y="1939925"/>
            <a:ext cx="5768975" cy="1938020"/>
          </a:xfrm>
          <a:prstGeom prst="rect">
            <a:avLst/>
          </a:prstGeom>
          <a:solidFill>
            <a:srgbClr val="FF0000"/>
          </a:solidFill>
          <a:ln w="9525">
            <a:noFill/>
          </a:ln>
        </p:spPr>
        <p:txBody>
          <a:bodyPr wrap="square">
            <a:spAutoFit/>
          </a:bodyPr>
          <a:lstStyle/>
          <a:p>
            <a:pPr indent="0" algn="just" fontAlgn="auto">
              <a:lnSpc>
                <a:spcPct val="150000"/>
              </a:lnSpc>
            </a:pPr>
            <a:r>
              <a:rPr sz="2000" b="0">
                <a:solidFill>
                  <a:schemeClr val="bg1"/>
                </a:solidFill>
                <a:latin typeface="微软雅黑" panose="020b0503020204020204" charset="-122"/>
                <a:ea typeface="微软雅黑" panose="020b0503020204020204" charset="-122"/>
                <a:cs typeface="微软雅黑" panose="020b0503020204020204" charset="-122"/>
              </a:rPr>
              <a:t>如图所示，先作入射光线和反射光线夹角的角平分线，此线的位置即为法线的位置。过入射光线与反射光线的交点（入射点）作垂直于法线的一条直线，该直线的位置即为平面镜的位置</a:t>
            </a:r>
          </a:p>
        </p:txBody>
      </p:sp>
      <p:cxnSp>
        <p:nvCxnSpPr>
          <p:cNvPr id="22" name="直接连接符 21" title=""/>
          <p:cNvCxnSpPr/>
          <p:nvPr/>
        </p:nvCxnSpPr>
        <p:spPr>
          <a:xfrm flipH="1" flipV="1">
            <a:off x="2768600" y="4041775"/>
            <a:ext cx="0" cy="1572260"/>
          </a:xfrm>
          <a:prstGeom prst="line">
            <a:avLst/>
          </a:prstGeom>
          <a:ln w="28575" cmpd="sng">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直接箭头连接符 22" title=""/>
          <p:cNvCxnSpPr/>
          <p:nvPr/>
        </p:nvCxnSpPr>
        <p:spPr>
          <a:xfrm flipH="1">
            <a:off x="2773045" y="4242435"/>
            <a:ext cx="720090" cy="1399540"/>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4" name="任意多边形 23" title=""/>
          <p:cNvSpPr/>
          <p:nvPr/>
        </p:nvSpPr>
        <p:spPr>
          <a:xfrm>
            <a:off x="2768600" y="5012690"/>
            <a:ext cx="246380" cy="186690"/>
          </a:xfrm>
          <a:custGeom>
            <a:gdLst>
              <a:gd name="connisteX0" fmla="*/ 0 w 246173"/>
              <a:gd name="connsiteY0" fmla="*/ 24988 h 186913"/>
              <a:gd name="connisteX1" fmla="*/ 70485 w 246173"/>
              <a:gd name="connsiteY1" fmla="*/ 4668 h 186913"/>
              <a:gd name="connisteX2" fmla="*/ 141605 w 246173"/>
              <a:gd name="connsiteY2" fmla="*/ 4668 h 186913"/>
              <a:gd name="connisteX3" fmla="*/ 212725 w 246173"/>
              <a:gd name="connsiteY3" fmla="*/ 44673 h 186913"/>
              <a:gd name="connisteX4" fmla="*/ 243205 w 246173"/>
              <a:gd name="connsiteY4" fmla="*/ 115793 h 186913"/>
              <a:gd name="connisteX5" fmla="*/ 243205 w 246173"/>
              <a:gd name="connsiteY5" fmla="*/ 186913 h 186913"/>
            </a:gd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246174" h="186914">
                <a:moveTo>
                  <a:pt x="0" y="24989"/>
                </a:moveTo>
                <a:cubicBezTo>
                  <a:pt x="12700" y="21179"/>
                  <a:pt x="41910" y="8479"/>
                  <a:pt x="70485" y="4669"/>
                </a:cubicBezTo>
                <a:cubicBezTo>
                  <a:pt x="99060" y="859"/>
                  <a:pt x="113030" y="-3586"/>
                  <a:pt x="141605" y="4669"/>
                </a:cubicBezTo>
                <a:cubicBezTo>
                  <a:pt x="170180" y="12924"/>
                  <a:pt x="192405" y="22449"/>
                  <a:pt x="212725" y="44674"/>
                </a:cubicBezTo>
                <a:cubicBezTo>
                  <a:pt x="233045" y="66899"/>
                  <a:pt x="236855" y="87219"/>
                  <a:pt x="243205" y="115794"/>
                </a:cubicBezTo>
                <a:cubicBezTo>
                  <a:pt x="249555" y="144369"/>
                  <a:pt x="243840" y="174214"/>
                  <a:pt x="243205" y="18691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title=""/>
          <p:cNvSpPr txBox="1"/>
          <p:nvPr/>
        </p:nvSpPr>
        <p:spPr>
          <a:xfrm>
            <a:off x="2768600" y="4528820"/>
            <a:ext cx="507365" cy="368300"/>
          </a:xfrm>
          <a:prstGeom prst="rect">
            <a:avLst/>
          </a:prstGeom>
          <a:noFill/>
        </p:spPr>
        <p:txBody>
          <a:bodyPr wrap="none" rtlCol="0">
            <a:spAutoFit/>
          </a:bodyPr>
          <a:lstStyle/>
          <a:p>
            <a:r>
              <a:rPr lang="en-US" altLang="zh-CN">
                <a:solidFill>
                  <a:srgbClr val="C00000"/>
                </a:solidFill>
              </a:rPr>
              <a:t>30</a:t>
            </a:r>
            <a:r>
              <a:rPr lang="en-US" altLang="zh-CN">
                <a:solidFill>
                  <a:srgbClr val="C00000"/>
                </a:solidFill>
                <a:latin typeface="微软雅黑" panose="020b0503020204020204" charset="-122"/>
                <a:ea typeface="微软雅黑" panose="020b0503020204020204" charset="-122"/>
              </a:rPr>
              <a:t>°</a:t>
            </a:r>
          </a:p>
        </p:txBody>
      </p:sp>
      <p:cxnSp>
        <p:nvCxnSpPr>
          <p:cNvPr id="26" name="直接连接符 25" title=""/>
          <p:cNvCxnSpPr/>
          <p:nvPr/>
        </p:nvCxnSpPr>
        <p:spPr>
          <a:xfrm flipH="1">
            <a:off x="8844280" y="4265295"/>
            <a:ext cx="334645" cy="2200910"/>
          </a:xfrm>
          <a:prstGeom prst="line">
            <a:avLst/>
          </a:prstGeom>
          <a:ln w="28575" cmpd="sng">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7" name="直接连接符 26" title=""/>
          <p:cNvCxnSpPr/>
          <p:nvPr/>
        </p:nvCxnSpPr>
        <p:spPr>
          <a:xfrm>
            <a:off x="8367395" y="5347335"/>
            <a:ext cx="1379220" cy="213360"/>
          </a:xfrm>
          <a:prstGeom prst="line">
            <a:avLst/>
          </a:prstGeom>
          <a:ln w="60325" cmpd="sng">
            <a:solidFill>
              <a:schemeClr val="accent2">
                <a:lumMod val="75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nodeType="clickPar">
                      <p:stCondLst>
                        <p:cond delay="indefinite"/>
                        <p:cond evt="onBegin" delay="0">
                          <p:tn val="12"/>
                        </p:cond>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nodeType="clickPar">
                      <p:stCondLst>
                        <p:cond delay="indefinite"/>
                        <p:cond evt="onBegin" delay="0">
                          <p:tn val="17"/>
                        </p:cond>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nodeType="clickPar">
                      <p:stCondLst>
                        <p:cond delay="indefinite"/>
                        <p:cond evt="onBegin" delay="0">
                          <p:tn val="22"/>
                        </p:cond>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nodeType="clickPar">
                      <p:stCondLst>
                        <p:cond delay="indefinite"/>
                        <p:cond evt="onBegin" delay="0">
                          <p:tn val="27"/>
                        </p:cond>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childTnLst>
                          </p:cTn>
                        </p:par>
                      </p:childTnLst>
                    </p:cTn>
                  </p:par>
                  <p:par>
                    <p:cTn id="33" fill="hold" nodeType="clickPar">
                      <p:stCondLst>
                        <p:cond delay="indefinite"/>
                        <p:cond evt="onBegin" delay="0">
                          <p:tn val="32"/>
                        </p:cond>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inVertical)">
                                      <p:cBhvr>
                                        <p:cTn id="50" dur="500"/>
                                        <p:tgtEl>
                                          <p:spTgt spid="2"/>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500"/>
                                        <p:tgtEl>
                                          <p:spTgt spid="16"/>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down)">
                                      <p:cBhvr>
                                        <p:cTn id="60" dur="500"/>
                                        <p:tgtEl>
                                          <p:spTgt spid="26"/>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up)">
                                      <p:cBhvr>
                                        <p:cTn id="6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P spid="14" grpId="0"/>
      <p:bldP spid="16" grpId="0" animBg="1"/>
      <p:bldP spid="24" grpId="0" animBg="1"/>
      <p:bldP spid="25" grpId="0"/>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32308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五、镜面反射与漫反射</a:t>
            </a:r>
          </a:p>
        </p:txBody>
      </p:sp>
      <p:sp>
        <p:nvSpPr>
          <p:cNvPr id="100" name="文本框 99" title=""/>
          <p:cNvSpPr txBox="1"/>
          <p:nvPr/>
        </p:nvSpPr>
        <p:spPr>
          <a:xfrm>
            <a:off x="292735" y="1398905"/>
            <a:ext cx="5080000" cy="398780"/>
          </a:xfrm>
          <a:prstGeom prst="rect">
            <a:avLst/>
          </a:prstGeom>
          <a:noFill/>
          <a:ln w="9525">
            <a:noFill/>
          </a:ln>
        </p:spPr>
        <p:txBody>
          <a:bodyPr>
            <a:spAutoFit/>
          </a:bodyPr>
          <a:lstStyle/>
          <a:p>
            <a:pPr indent="0" algn="just"/>
            <a:r>
              <a:rPr lang="zh-CN" altLang="en-US" sz="2000" b="0">
                <a:solidFill>
                  <a:schemeClr val="accent1"/>
                </a:solidFill>
                <a:latin typeface="微软雅黑" panose="020b0503020204020204" charset="-122"/>
                <a:ea typeface="微软雅黑" panose="020b0503020204020204" charset="-122"/>
                <a:cs typeface="微软雅黑" panose="020b0503020204020204" charset="-122"/>
              </a:rPr>
              <a:t>1.探究镜面反射和漫反射</a:t>
            </a:r>
            <a:endParaRPr sz="2000" b="0">
              <a:solidFill>
                <a:schemeClr val="accent2"/>
              </a:solidFill>
              <a:latin typeface="微软雅黑" panose="020b0503020204020204" charset="-122"/>
              <a:ea typeface="微软雅黑" panose="020b0503020204020204" charset="-122"/>
              <a:cs typeface="微软雅黑" panose="020b0503020204020204" charset="-122"/>
            </a:endParaRPr>
          </a:p>
        </p:txBody>
      </p:sp>
      <p:pic>
        <p:nvPicPr>
          <p:cNvPr id="7" name="镜面反射和漫反射" title="">
            <a:hlinkClick action="ppaction://media"/>
          </p:cNvPr>
          <p:cNvPicPr/>
          <p:nvPr>
            <a:videoFile r:link="rId4"/>
            <p:extLst>
              <p:ext uri="{DAA4B4D4-6D71-4841-9C94-3DE7FCFB9230}">
                <p14:media xmlns:p14="http://schemas.microsoft.com/office/powerpoint/2010/main" r:embed="rId5"/>
              </p:ext>
            </p:extLst>
          </p:nvPr>
        </p:nvPicPr>
        <p:blipFill>
          <a:blip r:embed="rId3"/>
          <a:stretch>
            <a:fillRect/>
          </a:stretch>
        </p:blipFill>
        <p:spPr>
          <a:xfrm>
            <a:off x="7567930" y="1519555"/>
            <a:ext cx="4232275" cy="3440430"/>
          </a:xfrm>
          <a:prstGeom prst="rect">
            <a:avLst/>
          </a:prstGeom>
        </p:spPr>
      </p:pic>
      <p:graphicFrame>
        <p:nvGraphicFramePr>
          <p:cNvPr id="6" name="表格 5" title=""/>
          <p:cNvGraphicFramePr>
            <a:graphicFrameLocks noGrp="1"/>
          </p:cNvGraphicFramePr>
          <p:nvPr>
            <p:custDataLst>
              <p:tags r:id="rId6"/>
            </p:custDataLst>
          </p:nvPr>
        </p:nvGraphicFramePr>
        <p:xfrm>
          <a:off x="292735" y="2047875"/>
          <a:ext cx="6776720" cy="2120265"/>
        </p:xfrm>
        <a:graphic>
          <a:graphicData uri="http://schemas.openxmlformats.org/drawingml/2006/table">
            <a:tbl>
              <a:tblPr firstRow="1" bandRow="1">
                <a:tableStyleId>{5940675A-B579-460E-94D1-54222C63F5DA}</a:tableStyleId>
              </a:tblPr>
              <a:tblGrid>
                <a:gridCol w="2531745"/>
                <a:gridCol w="1858645"/>
                <a:gridCol w="2386330"/>
              </a:tblGrid>
              <a:tr h="611505">
                <a:tc>
                  <a:txBody>
                    <a:bodyPr vert="horz" wrap="square"/>
                    <a:lstStyle/>
                    <a:p>
                      <a:pPr indent="0" algn="ctr">
                        <a:buNone/>
                      </a:pPr>
                      <a:r>
                        <a:rPr lang="en-US" sz="1800" b="1">
                          <a:latin typeface="微软雅黑" panose="020b0503020204020204" charset="-122"/>
                          <a:ea typeface="微软雅黑" panose="020b0503020204020204" charset="-122"/>
                          <a:cs typeface="宋体" panose="02010600030101010101" pitchFamily="2" charset="-122"/>
                        </a:rPr>
                        <a:t>实验操作</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800" b="1">
                          <a:latin typeface="微软雅黑" panose="020b0503020204020204" charset="-122"/>
                          <a:ea typeface="微软雅黑" panose="020b0503020204020204" charset="-122"/>
                          <a:cs typeface="宋体" panose="02010600030101010101" pitchFamily="2" charset="-122"/>
                        </a:rPr>
                        <a:t>现象</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800" b="1">
                          <a:latin typeface="微软雅黑" panose="020b0503020204020204" charset="-122"/>
                          <a:ea typeface="微软雅黑" panose="020b0503020204020204" charset="-122"/>
                          <a:cs typeface="宋体" panose="02010600030101010101" pitchFamily="2" charset="-122"/>
                        </a:rPr>
                        <a:t>原因分析</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r>
              <a:tr h="897890">
                <a:tc>
                  <a:txBody>
                    <a:bodyPr vert="horz" wrap="square"/>
                    <a:lstStyle/>
                    <a:p>
                      <a:pPr indent="0">
                        <a:buNone/>
                      </a:pPr>
                      <a:r>
                        <a:rPr lang="en-US" sz="1800" b="0">
                          <a:latin typeface="微软雅黑" panose="020b0503020204020204" charset="-122"/>
                          <a:ea typeface="微软雅黑" panose="020b0503020204020204" charset="-122"/>
                          <a:cs typeface="宋体" panose="02010600030101010101" pitchFamily="2" charset="-122"/>
                        </a:rPr>
                        <a:t>让一束平行光斜射到平面镜上，然后再反射到墙上</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latin typeface="微软雅黑" panose="020b0503020204020204" charset="-122"/>
                          <a:ea typeface="微软雅黑" panose="020b0503020204020204" charset="-122"/>
                          <a:cs typeface="宋体" panose="02010600030101010101" pitchFamily="2" charset="-122"/>
                        </a:rPr>
                        <a:t>在墙上看到一个光斑</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vert="horz" wrap="square"/>
                    <a:lstStyle/>
                    <a:p>
                      <a:pPr indent="0">
                        <a:buNone/>
                      </a:pPr>
                      <a:r>
                        <a:rPr lang="en-US" sz="1800" b="0">
                          <a:latin typeface="微软雅黑" panose="020b0503020204020204" charset="-122"/>
                          <a:ea typeface="微软雅黑" panose="020b0503020204020204" charset="-122"/>
                          <a:cs typeface="宋体" panose="02010600030101010101" pitchFamily="2" charset="-122"/>
                        </a:rPr>
                        <a:t>平面镜的反射面比较光滑，反射光平行射出；白纸的表面凹凸不平，反射光散乱地发生到不同方向</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10870">
                <a:tc>
                  <a:txBody>
                    <a:bodyPr vert="horz" wrap="square"/>
                    <a:lstStyle/>
                    <a:p>
                      <a:pPr indent="0">
                        <a:buNone/>
                      </a:pPr>
                      <a:r>
                        <a:rPr lang="en-US" sz="1800" b="0">
                          <a:latin typeface="微软雅黑" panose="020b0503020204020204" charset="-122"/>
                          <a:ea typeface="微软雅黑" panose="020b0503020204020204" charset="-122"/>
                          <a:cs typeface="宋体" panose="02010600030101010101" pitchFamily="2" charset="-122"/>
                        </a:rPr>
                        <a:t>在平面镜上蒙一张白纸，重做实验</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latin typeface="微软雅黑" panose="020b0503020204020204" charset="-122"/>
                          <a:ea typeface="微软雅黑" panose="020b0503020204020204" charset="-122"/>
                          <a:cs typeface="宋体" panose="02010600030101010101" pitchFamily="2" charset="-122"/>
                        </a:rPr>
                        <a:t>在墙上看不到光斑</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xBody>
                    <a:bodyPr vert="horz" wrap="square"/>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bl>
          </a:graphicData>
        </a:graphic>
      </p:graphicFrame>
      <p:sp>
        <p:nvSpPr>
          <p:cNvPr id="17" name="文本框 16" title=""/>
          <p:cNvSpPr txBox="1"/>
          <p:nvPr/>
        </p:nvSpPr>
        <p:spPr>
          <a:xfrm>
            <a:off x="292735" y="4458335"/>
            <a:ext cx="6777355" cy="1938020"/>
          </a:xfrm>
          <a:prstGeom prst="rect">
            <a:avLst/>
          </a:prstGeom>
          <a:noFill/>
          <a:ln w="9525">
            <a:noFill/>
          </a:ln>
        </p:spPr>
        <p:txBody>
          <a:bodyPr wrap="square">
            <a:spAutoFit/>
          </a:bodyPr>
          <a:lstStyle/>
          <a:p>
            <a:pPr indent="0" fontAlgn="auto">
              <a:lnSpc>
                <a:spcPct val="150000"/>
              </a:lnSpc>
            </a:pPr>
            <a:r>
              <a:rPr lang="zh-CN" sz="2000" b="1">
                <a:solidFill>
                  <a:srgbClr val="0000FF"/>
                </a:solidFill>
                <a:latin typeface="微软雅黑" panose="020b0503020204020204" charset="-122"/>
                <a:ea typeface="微软雅黑" panose="020b0503020204020204" charset="-122"/>
              </a:rPr>
              <a:t>【总结归纳】</a:t>
            </a:r>
            <a:r>
              <a:rPr lang="zh-CN" sz="2000" b="0">
                <a:latin typeface="微软雅黑" panose="020b0503020204020204" charset="-122"/>
                <a:ea typeface="微软雅黑" panose="020b0503020204020204" charset="-122"/>
              </a:rPr>
              <a:t>当一束平行光照射到平面镜上时，在平面镜上发生光的反射，反射光也平行射出，这种发生叫镜面反射；当一束平行光照射的凹凸不平的表面时，反射光会朝四面八方射出，这种反射叫漫反射。如图所示。</a:t>
            </a:r>
            <a:endParaRPr lang="zh-CN" altLang="en-US" sz="2000">
              <a:latin typeface="微软雅黑" panose="020b0503020204020204" charset="-122"/>
              <a:ea typeface="微软雅黑" panose="020b0503020204020204" charset="-122"/>
            </a:endParaRPr>
          </a:p>
        </p:txBody>
      </p:sp>
      <p:pic>
        <p:nvPicPr>
          <p:cNvPr id="18" name="图片 138" title=""/>
          <p:cNvPicPr>
            <a:picLocks noChangeAspect="1"/>
          </p:cNvPicPr>
          <p:nvPr/>
        </p:nvPicPr>
        <p:blipFill>
          <a:blip r:embed="rId7"/>
          <a:stretch>
            <a:fillRect/>
          </a:stretch>
        </p:blipFill>
        <p:spPr>
          <a:xfrm>
            <a:off x="8012430" y="5189855"/>
            <a:ext cx="3342640" cy="140716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0"/>
                                        </p:tgtEl>
                                        <p:attrNameLst>
                                          <p:attrName>style.visibility</p:attrName>
                                        </p:attrNameLst>
                                      </p:cBhvr>
                                      <p:to>
                                        <p:strVal val="visible"/>
                                      </p:to>
                                    </p:set>
                                    <p:animEffect transition="in" filter="wipe(left)">
                                      <p:cBhvr>
                                        <p:cTn id="18" dur="500"/>
                                        <p:tgtEl>
                                          <p:spTgt spid="100"/>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nodeType="clickPar">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additive="base">
                                        <p:cTn id="43" dur="1" fill="hold"/>
                                        <p:tgtEl>
                                          <p:spTgt spid="7"/>
                                        </p:tgtEl>
                                      </p:cBhvr>
                                    </p:cmd>
                                  </p:childTnLst>
                                </p:cTn>
                              </p:par>
                            </p:childTnLst>
                          </p:cTn>
                        </p:par>
                      </p:childTnLst>
                    </p:cTn>
                  </p:par>
                </p:childTnLst>
              </p:cTn>
              <p:nextCondLst>
                <p:cond evt="onClick" delay="0">
                  <p:tgtEl>
                    <p:spTgt spid="7"/>
                  </p:tgtEl>
                </p:cond>
              </p:nextCondLst>
            </p:seq>
            <p:video>
              <p:cMediaNode>
                <p:cTn id="44" fill="hold" display="0">
                  <p:stCondLst>
                    <p:cond delay="indefinite"/>
                  </p:stCondLst>
                </p:cTn>
                <p:tgtEl>
                  <p:spTgt spid="7"/>
                </p:tgtEl>
              </p:cMediaNode>
            </p:video>
          </p:childTnLst>
        </p:cTn>
      </p:par>
    </p:tnLst>
    <p:bldLst>
      <p:bldP spid="8" grpId="0" animBg="1"/>
      <p:bldP spid="2" grpId="0" animBg="1"/>
      <p:bldP spid="100" grpId="0"/>
      <p:bldP spid="17" grpId="0"/>
    </p:bld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32308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五、镜面反射与漫反射</a:t>
            </a:r>
          </a:p>
        </p:txBody>
      </p:sp>
      <p:sp>
        <p:nvSpPr>
          <p:cNvPr id="10" name="文本框 9" title=""/>
          <p:cNvSpPr txBox="1"/>
          <p:nvPr/>
        </p:nvSpPr>
        <p:spPr>
          <a:xfrm>
            <a:off x="292735" y="1398905"/>
            <a:ext cx="5080000" cy="398780"/>
          </a:xfrm>
          <a:prstGeom prst="rect">
            <a:avLst/>
          </a:prstGeom>
          <a:noFill/>
          <a:ln w="9525">
            <a:noFill/>
          </a:ln>
        </p:spPr>
        <p:txBody>
          <a:bodyPr>
            <a:spAutoFit/>
          </a:bodyPr>
          <a:lstStyle/>
          <a:p>
            <a:pPr indent="0" algn="just"/>
            <a:r>
              <a:rPr lang="zh-CN" altLang="en-US" sz="2000" b="0">
                <a:solidFill>
                  <a:schemeClr val="accent1"/>
                </a:solidFill>
                <a:latin typeface="微软雅黑" panose="020b0503020204020204" charset="-122"/>
                <a:ea typeface="微软雅黑" panose="020b0503020204020204" charset="-122"/>
                <a:cs typeface="微软雅黑" panose="020b0503020204020204" charset="-122"/>
              </a:rPr>
              <a:t>1.探究镜面反射和漫反射</a:t>
            </a:r>
            <a:endParaRPr sz="2000" b="0">
              <a:solidFill>
                <a:schemeClr val="accent2"/>
              </a:solidFill>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nvSpPr>
        <p:spPr>
          <a:xfrm>
            <a:off x="292735" y="4317365"/>
            <a:ext cx="4583430" cy="398780"/>
          </a:xfrm>
          <a:prstGeom prst="rect">
            <a:avLst/>
          </a:prstGeom>
          <a:noFill/>
          <a:ln w="9525">
            <a:noFill/>
          </a:ln>
        </p:spPr>
        <p:txBody>
          <a:bodyPr wrap="square">
            <a:spAutoFit/>
          </a:bodyPr>
          <a:lstStyle/>
          <a:p>
            <a:pPr indent="0" algn="just" fontAlgn="auto"/>
            <a:r>
              <a:rPr lang="zh-CN" sz="2000" b="1">
                <a:solidFill>
                  <a:srgbClr val="0000FF"/>
                </a:solidFill>
                <a:latin typeface="微软雅黑" panose="020b0503020204020204" charset="-122"/>
                <a:ea typeface="微软雅黑" panose="020b0503020204020204" charset="-122"/>
              </a:rPr>
              <a:t>【比较辨析】</a:t>
            </a:r>
            <a:r>
              <a:rPr lang="zh-CN" sz="2000" b="1">
                <a:solidFill>
                  <a:srgbClr val="000000"/>
                </a:solidFill>
                <a:latin typeface="微软雅黑" panose="020b0503020204020204" charset="-122"/>
                <a:ea typeface="微软雅黑" panose="020b0503020204020204" charset="-122"/>
              </a:rPr>
              <a:t>镜面反射与漫反射的异同</a:t>
            </a:r>
            <a:endParaRPr lang="zh-CN" altLang="en-US" sz="2000">
              <a:latin typeface="微软雅黑" panose="020b0503020204020204" charset="-122"/>
              <a:ea typeface="微软雅黑" panose="020b0503020204020204" charset="-122"/>
            </a:endParaRPr>
          </a:p>
        </p:txBody>
      </p:sp>
      <p:graphicFrame>
        <p:nvGraphicFramePr>
          <p:cNvPr id="14" name="表格 13" title=""/>
          <p:cNvGraphicFramePr>
            <a:graphicFrameLocks noGrp="1"/>
          </p:cNvGraphicFramePr>
          <p:nvPr>
            <p:custDataLst>
              <p:tags r:id="rId3"/>
            </p:custDataLst>
          </p:nvPr>
        </p:nvGraphicFramePr>
        <p:xfrm>
          <a:off x="361950" y="4836160"/>
          <a:ext cx="11687175" cy="1940560"/>
        </p:xfrm>
        <a:graphic>
          <a:graphicData uri="http://schemas.openxmlformats.org/drawingml/2006/table">
            <a:tbl>
              <a:tblPr firstRow="1" bandRow="1">
                <a:tableStyleId>{5940675A-B579-460E-94D1-54222C63F5DA}</a:tableStyleId>
              </a:tblPr>
              <a:tblGrid>
                <a:gridCol w="1217930"/>
                <a:gridCol w="1506855"/>
                <a:gridCol w="2270125"/>
                <a:gridCol w="2560320"/>
                <a:gridCol w="2330450"/>
                <a:gridCol w="1801495"/>
              </a:tblGrid>
              <a:tr h="243840">
                <a:tc rowSpan="2">
                  <a:txBody>
                    <a:bodyPr vert="horz" wrap="square"/>
                    <a:lstStyle/>
                    <a:p>
                      <a:pPr indent="0" algn="ctr">
                        <a:buNone/>
                      </a:pP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4">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不同点</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rowSpan="2">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相同点</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090">
                <a:tc vMerge="1">
                  <a:txBody>
                    <a:bodyPr vert="horz" wrap="square"/>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反射面</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反射光的特点</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人的感觉</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现象举例</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xBody>
                    <a:bodyPr vert="horz" wrap="square"/>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r h="84836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镜面反射</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表面光洁平整</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反射光仍平行</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latin typeface="微软雅黑" panose="020b0503020204020204" charset="-122"/>
                          <a:ea typeface="微软雅黑" panose="020b0503020204020204" charset="-122"/>
                          <a:cs typeface="宋体" panose="02010600030101010101" pitchFamily="2" charset="-122"/>
                        </a:rPr>
                        <a:t>只能在某个方向看到反射光，并且会感到刺眼，看不清物体</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latin typeface="微软雅黑" panose="020b0503020204020204" charset="-122"/>
                          <a:ea typeface="微软雅黑" panose="020b0503020204020204" charset="-122"/>
                          <a:cs typeface="宋体" panose="02010600030101010101" pitchFamily="2" charset="-122"/>
                        </a:rPr>
                        <a:t>黑板反光、水面反光等</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vert="horz" wrap="square"/>
                    <a:lstStyle/>
                    <a:p>
                      <a:pPr indent="0">
                        <a:buNone/>
                      </a:pPr>
                      <a:r>
                        <a:rPr lang="en-US" sz="1600" b="0">
                          <a:latin typeface="微软雅黑" panose="020b0503020204020204" charset="-122"/>
                          <a:ea typeface="微软雅黑" panose="020b0503020204020204" charset="-122"/>
                          <a:cs typeface="宋体" panose="02010600030101010101" pitchFamily="2" charset="-122"/>
                        </a:rPr>
                        <a:t>都是光的反射现象，都遵循光的反射定律</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927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漫反射</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表面凹凸不平</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反射光向各个方向射出</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能在各个方向看清物体</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latin typeface="微软雅黑" panose="020b0503020204020204" charset="-122"/>
                          <a:ea typeface="微软雅黑" panose="020b0503020204020204" charset="-122"/>
                          <a:cs typeface="宋体" panose="02010600030101010101" pitchFamily="2" charset="-122"/>
                        </a:rPr>
                        <a:t>不同方向的观众都能看到荧幕上的画面</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xBody>
                    <a:bodyPr vert="horz" wrap="square"/>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bl>
          </a:graphicData>
        </a:graphic>
      </p:graphicFrame>
      <p:pic>
        <p:nvPicPr>
          <p:cNvPr id="3082" name="图片 356" title=""/>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1950" y="1869383"/>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20" title=""/>
          <p:cNvSpPr/>
          <p:nvPr/>
        </p:nvSpPr>
        <p:spPr>
          <a:xfrm>
            <a:off x="361950" y="2383790"/>
            <a:ext cx="11746865" cy="1753235"/>
          </a:xfrm>
          <a:prstGeom prst="rect">
            <a:avLst/>
          </a:prstGeom>
          <a:solidFill>
            <a:schemeClr val="accent3">
              <a:lumMod val="60000"/>
              <a:lumOff val="40000"/>
            </a:schemeClr>
          </a:solidFill>
        </p:spPr>
        <p:txBody>
          <a:bodyPr wrap="square">
            <a:spAutoFit/>
          </a:bodyPr>
          <a:lstStyle/>
          <a:p>
            <a:pPr indent="266700" algn="just" fontAlgn="auto">
              <a:lnSpc>
                <a:spcPct val="150000"/>
              </a:lnSpc>
              <a:spcAft>
                <a:spcPct val="0"/>
              </a:spcAft>
            </a:pPr>
            <a:r>
              <a:rPr lang="zh-CN" altLang="zh-CN" kern="100">
                <a:latin typeface="Times New Roman" panose="02020603050405020304" pitchFamily="18" charset="0"/>
                <a:ea typeface="华文楷体" panose="02010600040101010101" pitchFamily="2" charset="-122"/>
                <a:cs typeface="华文楷体" panose="02010600040101010101" pitchFamily="2" charset="-122"/>
              </a:rPr>
              <a:t>（1）我们能从不同方向看到书上的字，是因为光在纸面上发生了漫反射；</a:t>
            </a:r>
          </a:p>
          <a:p>
            <a:pPr indent="266700" algn="just" fontAlgn="auto">
              <a:lnSpc>
                <a:spcPct val="150000"/>
              </a:lnSpc>
              <a:spcAft>
                <a:spcPct val="0"/>
              </a:spcAft>
            </a:pPr>
            <a:r>
              <a:rPr lang="zh-CN" altLang="zh-CN" kern="100">
                <a:latin typeface="Times New Roman" panose="02020603050405020304" pitchFamily="18" charset="0"/>
                <a:ea typeface="华文楷体" panose="02010600040101010101" pitchFamily="2" charset="-122"/>
                <a:cs typeface="华文楷体" panose="02010600040101010101" pitchFamily="2" charset="-122"/>
              </a:rPr>
              <a:t>（2）物体发出或反射的光浸入人眼越多，人眼就会感觉该物体越亮。所以，当发生镜面反射时，如果反射光正好进入人眼，人就会感觉镜面特别亮；</a:t>
            </a:r>
          </a:p>
          <a:p>
            <a:pPr indent="266700" algn="just" fontAlgn="auto">
              <a:lnSpc>
                <a:spcPct val="150000"/>
              </a:lnSpc>
              <a:spcAft>
                <a:spcPct val="0"/>
              </a:spcAft>
            </a:pPr>
            <a:r>
              <a:rPr lang="zh-CN" altLang="zh-CN" kern="100">
                <a:latin typeface="Times New Roman" panose="02020603050405020304" pitchFamily="18" charset="0"/>
                <a:ea typeface="华文楷体" panose="02010600040101010101" pitchFamily="2" charset="-122"/>
                <a:cs typeface="华文楷体" panose="02010600040101010101" pitchFamily="2" charset="-122"/>
              </a:rPr>
              <a:t>（3）无论镜面反射还是漫反射，都遵循观点反射定律。</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82"/>
                                        </p:tgtEl>
                                        <p:attrNameLst>
                                          <p:attrName>style.visibility</p:attrName>
                                        </p:attrNameLst>
                                      </p:cBhvr>
                                      <p:to>
                                        <p:strVal val="visible"/>
                                      </p:to>
                                    </p:set>
                                    <p:animEffect transition="in" filter="wipe(left)">
                                      <p:cBhvr>
                                        <p:cTn id="23" dur="500"/>
                                        <p:tgtEl>
                                          <p:spTgt spid="3082"/>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linds(horizontal)">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0" grpId="0"/>
      <p:bldP spid="13" grpId="0"/>
      <p:bldP spid="21" grpId="0" animBg="1"/>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32308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五、镜面反射与漫反射</a:t>
            </a:r>
          </a:p>
        </p:txBody>
      </p:sp>
      <p:sp>
        <p:nvSpPr>
          <p:cNvPr id="10" name="文本框 9" title=""/>
          <p:cNvSpPr txBox="1"/>
          <p:nvPr/>
        </p:nvSpPr>
        <p:spPr>
          <a:xfrm>
            <a:off x="292735" y="1398905"/>
            <a:ext cx="11577320" cy="3630930"/>
          </a:xfrm>
          <a:prstGeom prst="rect">
            <a:avLst/>
          </a:prstGeom>
          <a:noFill/>
          <a:ln w="9525">
            <a:noFill/>
          </a:ln>
        </p:spPr>
        <p:txBody>
          <a:bodyPr wrap="square">
            <a:spAutoFit/>
          </a:bodyPr>
          <a:lstStyle/>
          <a:p>
            <a:pPr indent="0" algn="just"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sym typeface="+mn-ea"/>
              </a:rPr>
              <a:t>2.生活中的反射现象</a:t>
            </a:r>
            <a:endParaRPr lang="zh-CN" altLang="en-US" sz="2000" b="0">
              <a:solidFill>
                <a:schemeClr val="accent1"/>
              </a:solidFill>
              <a:latin typeface="微软雅黑" panose="020b0503020204020204" charset="-122"/>
              <a:ea typeface="微软雅黑" panose="020b0503020204020204" charset="-122"/>
              <a:cs typeface="微软雅黑" panose="020b0503020204020204" charset="-122"/>
            </a:endParaRPr>
          </a:p>
          <a:p>
            <a:pPr indent="0" algn="just"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sym typeface="+mn-ea"/>
              </a:rPr>
              <a:t>（1）生活中，大部分物体表面反射的都是漫反射，因而才使我们能够从不同方向看清物体。比如，教室黑板用的毛玻璃、投影仪屏幕用的是粗布，其表面反射的都是漫反射，从而使各个方向的人都能字迹或影像；</a:t>
            </a:r>
            <a:endParaRPr lang="zh-CN" altLang="en-US" sz="2000" b="0">
              <a:solidFill>
                <a:schemeClr val="tx1"/>
              </a:solidFill>
              <a:latin typeface="微软雅黑" panose="020b0503020204020204" charset="-122"/>
              <a:ea typeface="微软雅黑" panose="020b0503020204020204" charset="-122"/>
              <a:cs typeface="微软雅黑" panose="020b0503020204020204" charset="-122"/>
            </a:endParaRPr>
          </a:p>
          <a:p>
            <a:pPr indent="0" algn="just"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sym typeface="+mn-ea"/>
              </a:rPr>
              <a:t>（2）当强烈的太阳光照射到高楼大厦的玻璃幕墙、磨光的大理石墙面时，这些光滑的表面就会发生镜面反射，炫目的反射光会干扰人们的正常生活，造成“光污染”；</a:t>
            </a:r>
            <a:endParaRPr lang="zh-CN" altLang="en-US" sz="2000" b="0">
              <a:solidFill>
                <a:schemeClr val="tx1"/>
              </a:solidFill>
              <a:latin typeface="微软雅黑" panose="020b0503020204020204" charset="-122"/>
              <a:ea typeface="微软雅黑" panose="020b0503020204020204" charset="-122"/>
              <a:cs typeface="微软雅黑" panose="020b0503020204020204" charset="-122"/>
            </a:endParaRPr>
          </a:p>
          <a:p>
            <a:pPr indent="0" algn="just"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sym typeface="+mn-ea"/>
              </a:rPr>
              <a:t>（3）水中倒影是最典型的光的反射现象；还有“猴子捞月”、“照镜子”等也都是由光的反射引起的。</a:t>
            </a:r>
            <a:endParaRPr lang="zh-CN" altLang="en-US" sz="2000" b="0">
              <a:solidFill>
                <a:schemeClr val="tx1"/>
              </a:solidFill>
              <a:latin typeface="微软雅黑" panose="020b0503020204020204" charset="-122"/>
              <a:ea typeface="微软雅黑" panose="020b0503020204020204" charset="-122"/>
              <a:cs typeface="微软雅黑" panose="020b0503020204020204" charset="-122"/>
            </a:endParaRPr>
          </a:p>
          <a:p>
            <a:pPr indent="0" algn="just"/>
            <a:endParaRPr sz="2000" b="0">
              <a:solidFill>
                <a:schemeClr val="accent2"/>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4796155" y="0"/>
            <a:ext cx="903605" cy="923290"/>
          </a:xfrm>
          <a:prstGeom prst="rect">
            <a:avLst/>
          </a:prstGeom>
        </p:spPr>
      </p:pic>
      <p:sp>
        <p:nvSpPr>
          <p:cNvPr id="5" name="文本框 4" title=""/>
          <p:cNvSpPr txBox="1"/>
          <p:nvPr/>
        </p:nvSpPr>
        <p:spPr>
          <a:xfrm>
            <a:off x="5768340" y="231140"/>
            <a:ext cx="428498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光的反射现象及应用</a:t>
            </a:r>
          </a:p>
        </p:txBody>
      </p:sp>
      <p:pic>
        <p:nvPicPr>
          <p:cNvPr id="2" name="图片 1" title=""/>
          <p:cNvPicPr>
            <a:picLocks noChangeAspect="1"/>
          </p:cNvPicPr>
          <p:nvPr/>
        </p:nvPicPr>
        <p:blipFill>
          <a:blip r:embed="rId3"/>
          <a:stretch>
            <a:fillRect/>
          </a:stretch>
        </p:blipFill>
        <p:spPr>
          <a:xfrm>
            <a:off x="354330" y="1608737"/>
            <a:ext cx="2013585" cy="483870"/>
          </a:xfrm>
          <a:prstGeom prst="rect">
            <a:avLst/>
          </a:prstGeom>
        </p:spPr>
      </p:pic>
      <p:pic>
        <p:nvPicPr>
          <p:cNvPr id="9" name="图片 8" title=""/>
          <p:cNvPicPr>
            <a:picLocks noChangeAspect="1"/>
          </p:cNvPicPr>
          <p:nvPr/>
        </p:nvPicPr>
        <p:blipFill>
          <a:blip r:embed="rId4"/>
          <a:stretch>
            <a:fillRect/>
          </a:stretch>
        </p:blipFill>
        <p:spPr>
          <a:xfrm>
            <a:off x="10218420" y="509270"/>
            <a:ext cx="1651000" cy="528955"/>
          </a:xfrm>
          <a:prstGeom prst="rect">
            <a:avLst/>
          </a:prstGeom>
        </p:spPr>
      </p:pic>
      <p:sp>
        <p:nvSpPr>
          <p:cNvPr id="100" name="文本框 99" title=""/>
          <p:cNvSpPr txBox="1"/>
          <p:nvPr/>
        </p:nvSpPr>
        <p:spPr>
          <a:xfrm>
            <a:off x="354330" y="2217420"/>
            <a:ext cx="11419840" cy="1938020"/>
          </a:xfrm>
          <a:prstGeom prst="rect">
            <a:avLst/>
          </a:prstGeom>
          <a:noFill/>
          <a:ln w="9525">
            <a:noFill/>
          </a:ln>
        </p:spPr>
        <p:txBody>
          <a:bodyPr wrap="square">
            <a:spAutoFit/>
          </a:bodyPr>
          <a:lstStyle/>
          <a:p>
            <a:pPr indent="457200" fontAlgn="auto">
              <a:lnSpc>
                <a:spcPct val="150000"/>
              </a:lnSpc>
            </a:pPr>
            <a:r>
              <a:rPr lang="zh-CN" sz="2000" b="0">
                <a:solidFill>
                  <a:srgbClr val="000000"/>
                </a:solidFill>
                <a:latin typeface="微软雅黑" panose="020b0503020204020204" charset="-122"/>
                <a:ea typeface="微软雅黑" panose="020b0503020204020204" charset="-122"/>
                <a:cs typeface="微软雅黑" panose="020b0503020204020204" charset="-122"/>
              </a:rPr>
              <a:t>（1）生活中，由光的反射引起的光现象最典型的有：水中倒影、平面镜成像、能看清不是光源的物体等。</a:t>
            </a:r>
          </a:p>
          <a:p>
            <a:pPr indent="457200" fontAlgn="auto">
              <a:lnSpc>
                <a:spcPct val="150000"/>
              </a:lnSpc>
            </a:pPr>
            <a:r>
              <a:rPr lang="zh-CN" sz="2000" b="0">
                <a:solidFill>
                  <a:srgbClr val="000000"/>
                </a:solidFill>
                <a:latin typeface="微软雅黑" panose="020b0503020204020204" charset="-122"/>
                <a:ea typeface="微软雅黑" panose="020b0503020204020204" charset="-122"/>
                <a:cs typeface="微软雅黑" panose="020b0503020204020204" charset="-122"/>
              </a:rPr>
              <a:t>（2）考试中还会出现入射光不动，平面镜沿某一方向旋转一定角度，判断入射角和反射角的变化规律等。</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0">
                                            <p:txEl>
                                              <p:pRg st="0" end="0"/>
                                            </p:txEl>
                                          </p:spTgt>
                                        </p:tgtEl>
                                        <p:attrNameLst>
                                          <p:attrName>style.visibility</p:attrName>
                                        </p:attrNameLst>
                                      </p:cBhvr>
                                      <p:to>
                                        <p:strVal val="visible"/>
                                      </p:to>
                                    </p:set>
                                    <p:animEffect transition="in" filter="wipe(left)">
                                      <p:cBhvr>
                                        <p:cTn id="20" dur="500"/>
                                        <p:tgtEl>
                                          <p:spTgt spid="100">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0">
                                            <p:txEl>
                                              <p:pRg st="1" end="1"/>
                                            </p:txEl>
                                          </p:spTgt>
                                        </p:tgtEl>
                                        <p:attrNameLst>
                                          <p:attrName>style.visibility</p:attrName>
                                        </p:attrNameLst>
                                      </p:cBhvr>
                                      <p:to>
                                        <p:strVal val="visible"/>
                                      </p:to>
                                    </p:set>
                                    <p:animEffect transition="in" filter="wipe(left)">
                                      <p:cBhvr>
                                        <p:cTn id="25" dur="500"/>
                                        <p:tgtEl>
                                          <p:spTgt spid="10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4796155" y="0"/>
            <a:ext cx="903605" cy="923290"/>
          </a:xfrm>
          <a:prstGeom prst="rect">
            <a:avLst/>
          </a:prstGeom>
        </p:spPr>
      </p:pic>
      <p:sp>
        <p:nvSpPr>
          <p:cNvPr id="5" name="文本框 4" title=""/>
          <p:cNvSpPr txBox="1"/>
          <p:nvPr/>
        </p:nvSpPr>
        <p:spPr>
          <a:xfrm>
            <a:off x="5768340" y="231140"/>
            <a:ext cx="428498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光的反射现象及应用</a:t>
            </a:r>
          </a:p>
        </p:txBody>
      </p:sp>
      <p:sp>
        <p:nvSpPr>
          <p:cNvPr id="100" name="文本框 99" title=""/>
          <p:cNvSpPr txBox="1"/>
          <p:nvPr/>
        </p:nvSpPr>
        <p:spPr>
          <a:xfrm>
            <a:off x="292735" y="1405890"/>
            <a:ext cx="3712210" cy="2585323"/>
          </a:xfrm>
          <a:prstGeom prst="rect">
            <a:avLst/>
          </a:prstGeom>
          <a:noFill/>
          <a:ln w="9525">
            <a:noFill/>
          </a:ln>
        </p:spPr>
        <p:txBody>
          <a:bodyPr wrap="square">
            <a:spAutoFit/>
          </a:bodyPr>
          <a:lstStyle/>
          <a:p>
            <a:pPr indent="0" fontAlgn="auto">
              <a:lnSpc>
                <a:spcPct val="150000"/>
              </a:lnSpc>
            </a:pPr>
            <a:r>
              <a:rPr lang="zh-CN" b="0">
                <a:solidFill>
                  <a:schemeClr val="accent1">
                    <a:lumMod val="75000"/>
                  </a:schemeClr>
                </a:solidFill>
                <a:latin typeface="微软雅黑" panose="020b0503020204020204" charset="-122"/>
                <a:ea typeface="微软雅黑" panose="020b0503020204020204" charset="-122"/>
                <a:cs typeface="微软雅黑" panose="020b0503020204020204" charset="-122"/>
              </a:rPr>
              <a:t>【例</a:t>
            </a:r>
            <a:r>
              <a:rPr lang="en-US" altLang="zh-CN" b="0">
                <a:solidFill>
                  <a:schemeClr val="accent1">
                    <a:lumMod val="75000"/>
                  </a:schemeClr>
                </a:solidFill>
                <a:latin typeface="微软雅黑" panose="020b0503020204020204" charset="-122"/>
                <a:ea typeface="微软雅黑" panose="020b0503020204020204" charset="-122"/>
                <a:cs typeface="微软雅黑" panose="020b0503020204020204" charset="-122"/>
              </a:rPr>
              <a:t>1</a:t>
            </a:r>
            <a:r>
              <a:rPr lang="zh-CN" b="0" smtClean="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altLang="en-US">
                <a:solidFill>
                  <a:srgbClr val="000000"/>
                </a:solidFill>
                <a:latin typeface="微软雅黑" panose="020b0503020204020204" charset="-122"/>
                <a:ea typeface="微软雅黑" panose="020b0503020204020204" charset="-122"/>
                <a:cs typeface="微软雅黑" panose="020b0503020204020204" charset="-122"/>
              </a:rPr>
              <a:t>如图</a:t>
            </a:r>
            <a:r>
              <a:rPr lang="zh-CN">
                <a:solidFill>
                  <a:srgbClr val="000000"/>
                </a:solidFill>
                <a:latin typeface="微软雅黑" panose="020b0503020204020204" charset="-122"/>
                <a:ea typeface="微软雅黑" panose="020b0503020204020204" charset="-122"/>
                <a:cs typeface="微软雅黑" panose="020b0503020204020204" charset="-122"/>
              </a:rPr>
              <a:t>，</a:t>
            </a:r>
            <a:r>
              <a:rPr lang="zh-CN" b="0">
                <a:solidFill>
                  <a:srgbClr val="000000"/>
                </a:solidFill>
                <a:latin typeface="微软雅黑" panose="020b0503020204020204" charset="-122"/>
                <a:ea typeface="微软雅黑" panose="020b0503020204020204" charset="-122"/>
                <a:cs typeface="微软雅黑" panose="020b0503020204020204" charset="-122"/>
              </a:rPr>
              <a:t>世界首条跨海高铁——泉州湾跨海大桥合龙成功</a:t>
            </a:r>
            <a:r>
              <a:rPr lang="zh-CN" b="0" smtClean="0">
                <a:solidFill>
                  <a:srgbClr val="000000"/>
                </a:solidFill>
                <a:latin typeface="微软雅黑" panose="020b0503020204020204" charset="-122"/>
                <a:ea typeface="微软雅黑" panose="020b0503020204020204" charset="-122"/>
                <a:cs typeface="微软雅黑" panose="020b0503020204020204" charset="-122"/>
              </a:rPr>
              <a:t>。大桥</a:t>
            </a:r>
            <a:r>
              <a:rPr lang="zh-CN" b="0">
                <a:solidFill>
                  <a:srgbClr val="000000"/>
                </a:solidFill>
                <a:latin typeface="微软雅黑" panose="020b0503020204020204" charset="-122"/>
                <a:ea typeface="微软雅黑" panose="020b0503020204020204" charset="-122"/>
                <a:cs typeface="微软雅黑" panose="020b0503020204020204" charset="-122"/>
              </a:rPr>
              <a:t>与倒影形成的一幅壮美画面，桥在水中的倒影是光的___________形成的___________（选填“虚”或“实”）像。</a:t>
            </a:r>
          </a:p>
        </p:txBody>
      </p:sp>
      <p:pic>
        <p:nvPicPr>
          <p:cNvPr id="2" name="图片 -2147482495" title=""/>
          <p:cNvPicPr>
            <a:picLocks noChangeAspect="1"/>
          </p:cNvPicPr>
          <p:nvPr/>
        </p:nvPicPr>
        <p:blipFill>
          <a:blip r:embed="rId3"/>
          <a:stretch>
            <a:fillRect/>
          </a:stretch>
        </p:blipFill>
        <p:spPr>
          <a:xfrm>
            <a:off x="519430" y="4405630"/>
            <a:ext cx="3076575" cy="1640840"/>
          </a:xfrm>
          <a:prstGeom prst="rect">
            <a:avLst/>
          </a:prstGeom>
          <a:noFill/>
          <a:ln w="9525">
            <a:noFill/>
          </a:ln>
        </p:spPr>
      </p:pic>
      <p:cxnSp>
        <p:nvCxnSpPr>
          <p:cNvPr id="15" name="直接连接符 14" title=""/>
          <p:cNvCxnSpPr/>
          <p:nvPr/>
        </p:nvCxnSpPr>
        <p:spPr>
          <a:xfrm flipH="1">
            <a:off x="4091305" y="1513840"/>
            <a:ext cx="0" cy="534416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nvSpPr>
        <p:spPr>
          <a:xfrm>
            <a:off x="4144645" y="1405890"/>
            <a:ext cx="3712210" cy="3230245"/>
          </a:xfrm>
          <a:prstGeom prst="rect">
            <a:avLst/>
          </a:prstGeom>
          <a:noFill/>
          <a:ln w="9525">
            <a:noFill/>
          </a:ln>
        </p:spPr>
        <p:txBody>
          <a:bodyPr wrap="square">
            <a:spAutoFit/>
          </a:bodyPr>
          <a:lstStyle/>
          <a:p>
            <a:pPr indent="0" fontAlgn="auto">
              <a:lnSpc>
                <a:spcPct val="150000"/>
              </a:lnSpc>
            </a:pPr>
            <a:r>
              <a:rPr lang="zh-CN" sz="1700" b="0">
                <a:solidFill>
                  <a:schemeClr val="accent1">
                    <a:lumMod val="75000"/>
                  </a:schemeClr>
                </a:solidFill>
                <a:latin typeface="微软雅黑" panose="020b0503020204020204" charset="-122"/>
                <a:ea typeface="微软雅黑" panose="020b0503020204020204" charset="-122"/>
                <a:cs typeface="微软雅黑" panose="020b0503020204020204" charset="-122"/>
              </a:rPr>
              <a:t>【变式</a:t>
            </a:r>
            <a:r>
              <a:rPr lang="en-US" altLang="zh-CN" sz="1700" b="0">
                <a:solidFill>
                  <a:schemeClr val="accent1">
                    <a:lumMod val="75000"/>
                  </a:schemeClr>
                </a:solidFill>
                <a:latin typeface="微软雅黑" panose="020b0503020204020204" charset="-122"/>
                <a:ea typeface="微软雅黑" panose="020b0503020204020204" charset="-122"/>
                <a:cs typeface="微软雅黑" panose="020b0503020204020204" charset="-122"/>
              </a:rPr>
              <a:t>1-1</a:t>
            </a:r>
            <a:r>
              <a:rPr lang="zh-CN" sz="1700" b="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sz="1700" b="1">
                <a:solidFill>
                  <a:srgbClr val="000000"/>
                </a:solidFill>
                <a:latin typeface="微软雅黑" panose="020b0503020204020204" charset="-122"/>
                <a:ea typeface="微软雅黑" panose="020b0503020204020204" charset="-122"/>
                <a:cs typeface="微软雅黑" panose="020b0503020204020204" charset="-122"/>
              </a:rPr>
              <a:t>（2023·潍坊）</a:t>
            </a:r>
            <a:r>
              <a:rPr lang="zh-CN" sz="1700">
                <a:solidFill>
                  <a:srgbClr val="000000"/>
                </a:solidFill>
                <a:latin typeface="微软雅黑" panose="020b0503020204020204" charset="-122"/>
                <a:ea typeface="微软雅黑" panose="020b0503020204020204" charset="-122"/>
                <a:cs typeface="微软雅黑" panose="020b0503020204020204" charset="-122"/>
              </a:rPr>
              <a:t>如图为某同学外出游玩时用手机拍到的场景，场景中有瞪羚在岸边的影子和水中的倒影。下列分析正确的是（    ）。</a:t>
            </a:r>
          </a:p>
          <a:p>
            <a:pPr indent="0" fontAlgn="auto">
              <a:lnSpc>
                <a:spcPct val="150000"/>
              </a:lnSpc>
            </a:pPr>
            <a:r>
              <a:rPr lang="zh-CN" sz="1700">
                <a:solidFill>
                  <a:srgbClr val="000000"/>
                </a:solidFill>
                <a:latin typeface="微软雅黑" panose="020b0503020204020204" charset="-122"/>
                <a:ea typeface="微软雅黑" panose="020b0503020204020204" charset="-122"/>
                <a:cs typeface="微软雅黑" panose="020b0503020204020204" charset="-122"/>
              </a:rPr>
              <a:t>A. 瞪羚的影子是光的反射形成的</a:t>
            </a:r>
          </a:p>
          <a:p>
            <a:pPr indent="0" fontAlgn="auto">
              <a:lnSpc>
                <a:spcPct val="150000"/>
              </a:lnSpc>
            </a:pPr>
            <a:r>
              <a:rPr lang="zh-CN" sz="1700">
                <a:solidFill>
                  <a:srgbClr val="000000"/>
                </a:solidFill>
                <a:latin typeface="微软雅黑" panose="020b0503020204020204" charset="-122"/>
                <a:ea typeface="微软雅黑" panose="020b0503020204020204" charset="-122"/>
                <a:cs typeface="微软雅黑" panose="020b0503020204020204" charset="-122"/>
              </a:rPr>
              <a:t>B. 瞪羚的影子是光的直线传播形成的</a:t>
            </a:r>
          </a:p>
          <a:p>
            <a:pPr indent="0" fontAlgn="auto">
              <a:lnSpc>
                <a:spcPct val="150000"/>
              </a:lnSpc>
            </a:pPr>
            <a:r>
              <a:rPr lang="zh-CN" sz="1700">
                <a:solidFill>
                  <a:srgbClr val="000000"/>
                </a:solidFill>
                <a:latin typeface="微软雅黑" panose="020b0503020204020204" charset="-122"/>
                <a:ea typeface="微软雅黑" panose="020b0503020204020204" charset="-122"/>
                <a:cs typeface="微软雅黑" panose="020b0503020204020204" charset="-122"/>
              </a:rPr>
              <a:t>C. 瞪羚的倒影是光的折射形成的</a:t>
            </a:r>
          </a:p>
          <a:p>
            <a:pPr indent="0" fontAlgn="auto">
              <a:lnSpc>
                <a:spcPct val="150000"/>
              </a:lnSpc>
            </a:pPr>
            <a:r>
              <a:rPr lang="zh-CN" sz="1700">
                <a:solidFill>
                  <a:srgbClr val="000000"/>
                </a:solidFill>
                <a:latin typeface="微软雅黑" panose="020b0503020204020204" charset="-122"/>
                <a:ea typeface="微软雅黑" panose="020b0503020204020204" charset="-122"/>
                <a:cs typeface="微软雅黑" panose="020b0503020204020204" charset="-122"/>
              </a:rPr>
              <a:t>D. 瞪羚的倒影是光的直线传播形成的</a:t>
            </a:r>
          </a:p>
        </p:txBody>
      </p:sp>
      <p:pic>
        <p:nvPicPr>
          <p:cNvPr id="7" name="图片 -2147482494" title=""/>
          <p:cNvPicPr>
            <a:picLocks noChangeAspect="1"/>
          </p:cNvPicPr>
          <p:nvPr/>
        </p:nvPicPr>
        <p:blipFill>
          <a:blip r:embed="rId4"/>
          <a:stretch>
            <a:fillRect/>
          </a:stretch>
        </p:blipFill>
        <p:spPr>
          <a:xfrm>
            <a:off x="4300855" y="4780280"/>
            <a:ext cx="1321435" cy="1540510"/>
          </a:xfrm>
          <a:prstGeom prst="rect">
            <a:avLst/>
          </a:prstGeom>
          <a:noFill/>
          <a:ln w="9525">
            <a:noFill/>
          </a:ln>
        </p:spPr>
      </p:pic>
      <p:cxnSp>
        <p:nvCxnSpPr>
          <p:cNvPr id="10" name="直接连接符 9" title=""/>
          <p:cNvCxnSpPr/>
          <p:nvPr/>
        </p:nvCxnSpPr>
        <p:spPr>
          <a:xfrm flipH="1">
            <a:off x="7799705" y="1513840"/>
            <a:ext cx="0" cy="534416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1" name="文本框 10" title=""/>
          <p:cNvSpPr txBox="1"/>
          <p:nvPr/>
        </p:nvSpPr>
        <p:spPr>
          <a:xfrm>
            <a:off x="7910195" y="1405890"/>
            <a:ext cx="4170680" cy="4154170"/>
          </a:xfrm>
          <a:prstGeom prst="rect">
            <a:avLst/>
          </a:prstGeom>
          <a:noFill/>
          <a:ln w="9525">
            <a:noFill/>
          </a:ln>
        </p:spPr>
        <p:txBody>
          <a:bodyPr wrap="square">
            <a:spAutoFit/>
          </a:bodyPr>
          <a:lstStyle/>
          <a:p>
            <a:pPr indent="0" fontAlgn="auto">
              <a:lnSpc>
                <a:spcPct val="150000"/>
              </a:lnSpc>
            </a:pPr>
            <a:r>
              <a:rPr lang="zh-CN" sz="1600" b="0">
                <a:solidFill>
                  <a:schemeClr val="accent1">
                    <a:lumMod val="75000"/>
                  </a:schemeClr>
                </a:solidFill>
                <a:latin typeface="微软雅黑" panose="020b0503020204020204" charset="-122"/>
                <a:ea typeface="微软雅黑" panose="020b0503020204020204" charset="-122"/>
                <a:cs typeface="微软雅黑" panose="020b0503020204020204" charset="-122"/>
              </a:rPr>
              <a:t>【变式</a:t>
            </a:r>
            <a:r>
              <a:rPr lang="en-US" altLang="zh-CN" sz="1600" b="0">
                <a:solidFill>
                  <a:schemeClr val="accent1">
                    <a:lumMod val="75000"/>
                  </a:schemeClr>
                </a:solidFill>
                <a:latin typeface="微软雅黑" panose="020b0503020204020204" charset="-122"/>
                <a:ea typeface="微软雅黑" panose="020b0503020204020204" charset="-122"/>
                <a:cs typeface="微软雅黑" panose="020b0503020204020204" charset="-122"/>
              </a:rPr>
              <a:t>1-2</a:t>
            </a:r>
            <a:r>
              <a:rPr lang="zh-CN" sz="1600" b="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sz="1600" b="1">
                <a:solidFill>
                  <a:srgbClr val="000000"/>
                </a:solidFill>
                <a:latin typeface="微软雅黑" panose="020b0503020204020204" charset="-122"/>
                <a:ea typeface="微软雅黑" panose="020b0503020204020204" charset="-122"/>
                <a:cs typeface="微软雅黑" panose="020b0503020204020204" charset="-122"/>
              </a:rPr>
              <a:t>（2023·自贡）</a:t>
            </a:r>
            <a:r>
              <a:rPr lang="zh-CN" sz="1600">
                <a:solidFill>
                  <a:srgbClr val="000000"/>
                </a:solidFill>
                <a:latin typeface="微软雅黑" panose="020b0503020204020204" charset="-122"/>
                <a:ea typeface="微软雅黑" panose="020b0503020204020204" charset="-122"/>
                <a:cs typeface="微软雅黑" panose="020b0503020204020204" charset="-122"/>
              </a:rPr>
              <a:t>小王同学在家里将一个平面镜放在水平桌面上，再把一张可沿ON折叠的硬白纸板ENF竖直的立在平面镜上，以此来探究光的反射规律。通过测量他发现此时入射光线与平面镜成50°夹角，如图所示，则（  ）。</a:t>
            </a:r>
          </a:p>
          <a:p>
            <a:pPr indent="0" fontAlgn="auto">
              <a:lnSpc>
                <a:spcPct val="150000"/>
              </a:lnSpc>
            </a:pPr>
            <a:r>
              <a:rPr lang="zh-CN" sz="1600">
                <a:solidFill>
                  <a:srgbClr val="000000"/>
                </a:solidFill>
                <a:latin typeface="微软雅黑" panose="020b0503020204020204" charset="-122"/>
                <a:ea typeface="微软雅黑" panose="020b0503020204020204" charset="-122"/>
                <a:cs typeface="微软雅黑" panose="020b0503020204020204" charset="-122"/>
              </a:rPr>
              <a:t>A. 反射光线与镜面的夹角是40°；</a:t>
            </a:r>
          </a:p>
          <a:p>
            <a:pPr indent="0" fontAlgn="auto">
              <a:lnSpc>
                <a:spcPct val="150000"/>
              </a:lnSpc>
            </a:pPr>
            <a:r>
              <a:rPr lang="zh-CN" sz="1600">
                <a:solidFill>
                  <a:srgbClr val="000000"/>
                </a:solidFill>
                <a:latin typeface="微软雅黑" panose="020b0503020204020204" charset="-122"/>
                <a:ea typeface="微软雅黑" panose="020b0503020204020204" charset="-122"/>
                <a:cs typeface="微软雅黑" panose="020b0503020204020204" charset="-122"/>
              </a:rPr>
              <a:t>B. 入射角增大10°，反射光线与入射光线的夹角增大20°；</a:t>
            </a:r>
          </a:p>
          <a:p>
            <a:pPr indent="0" fontAlgn="auto">
              <a:lnSpc>
                <a:spcPct val="150000"/>
              </a:lnSpc>
            </a:pPr>
            <a:r>
              <a:rPr lang="zh-CN" sz="1600">
                <a:solidFill>
                  <a:srgbClr val="000000"/>
                </a:solidFill>
                <a:latin typeface="微软雅黑" panose="020b0503020204020204" charset="-122"/>
                <a:ea typeface="微软雅黑" panose="020b0503020204020204" charset="-122"/>
                <a:cs typeface="微软雅黑" panose="020b0503020204020204" charset="-122"/>
              </a:rPr>
              <a:t>C. 将纸板NOF向后折叠，则反射光线会消失；</a:t>
            </a:r>
          </a:p>
          <a:p>
            <a:pPr indent="0" fontAlgn="auto">
              <a:lnSpc>
                <a:spcPct val="150000"/>
              </a:lnSpc>
            </a:pPr>
            <a:r>
              <a:rPr lang="zh-CN" sz="1600">
                <a:solidFill>
                  <a:srgbClr val="000000"/>
                </a:solidFill>
                <a:latin typeface="微软雅黑" panose="020b0503020204020204" charset="-122"/>
                <a:ea typeface="微软雅黑" panose="020b0503020204020204" charset="-122"/>
                <a:cs typeface="微软雅黑" panose="020b0503020204020204" charset="-122"/>
              </a:rPr>
              <a:t>D. 光在纸板上发生了镜面反射</a:t>
            </a:r>
          </a:p>
        </p:txBody>
      </p:sp>
      <p:sp>
        <p:nvSpPr>
          <p:cNvPr id="24" name="矩形标注 23" title=""/>
          <p:cNvSpPr/>
          <p:nvPr/>
        </p:nvSpPr>
        <p:spPr>
          <a:xfrm>
            <a:off x="309880" y="6003290"/>
            <a:ext cx="3495040" cy="854710"/>
          </a:xfrm>
          <a:prstGeom prst="wedgeRectCallout">
            <a:avLst>
              <a:gd name="adj1" fmla="val 16266"/>
              <a:gd name="adj2" fmla="val -73396"/>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水中倒影是光的反射现象，所成的像是虚像。和平面镜成像规律相同</a:t>
            </a:r>
          </a:p>
        </p:txBody>
      </p:sp>
      <p:sp>
        <p:nvSpPr>
          <p:cNvPr id="13" name="文本框 12" title=""/>
          <p:cNvSpPr txBox="1"/>
          <p:nvPr/>
        </p:nvSpPr>
        <p:spPr>
          <a:xfrm>
            <a:off x="2843530" y="2671278"/>
            <a:ext cx="6400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反射</a:t>
            </a:r>
          </a:p>
        </p:txBody>
      </p:sp>
      <p:sp>
        <p:nvSpPr>
          <p:cNvPr id="14" name="文本框 13" title=""/>
          <p:cNvSpPr txBox="1"/>
          <p:nvPr/>
        </p:nvSpPr>
        <p:spPr>
          <a:xfrm>
            <a:off x="1392822" y="3056890"/>
            <a:ext cx="4114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虚</a:t>
            </a:r>
          </a:p>
        </p:txBody>
      </p:sp>
      <p:sp>
        <p:nvSpPr>
          <p:cNvPr id="17" name="矩形标注 16" title=""/>
          <p:cNvSpPr/>
          <p:nvPr/>
        </p:nvSpPr>
        <p:spPr>
          <a:xfrm>
            <a:off x="6118225" y="4780280"/>
            <a:ext cx="1373505" cy="1465580"/>
          </a:xfrm>
          <a:prstGeom prst="wedgeRectCallout">
            <a:avLst>
              <a:gd name="adj1" fmla="val -78247"/>
              <a:gd name="adj2" fmla="val -22235"/>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a:solidFill>
                  <a:schemeClr val="bg1"/>
                </a:solidFill>
                <a:sym typeface="+mn-ea"/>
              </a:rPr>
              <a:t>水中倒影是最典型光的反射现象</a:t>
            </a:r>
          </a:p>
        </p:txBody>
      </p:sp>
      <p:sp>
        <p:nvSpPr>
          <p:cNvPr id="16" name="文本框 15" title=""/>
          <p:cNvSpPr txBox="1"/>
          <p:nvPr/>
        </p:nvSpPr>
        <p:spPr>
          <a:xfrm>
            <a:off x="6774180" y="2721610"/>
            <a:ext cx="343535"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A</a:t>
            </a:r>
          </a:p>
        </p:txBody>
      </p:sp>
      <p:pic>
        <p:nvPicPr>
          <p:cNvPr id="18" name="图片 -2147482493" title=""/>
          <p:cNvPicPr>
            <a:picLocks noChangeAspect="1"/>
          </p:cNvPicPr>
          <p:nvPr/>
        </p:nvPicPr>
        <p:blipFill>
          <a:blip r:embed="rId5"/>
          <a:stretch>
            <a:fillRect/>
          </a:stretch>
        </p:blipFill>
        <p:spPr>
          <a:xfrm>
            <a:off x="8037830" y="5560060"/>
            <a:ext cx="1877060" cy="1289685"/>
          </a:xfrm>
          <a:prstGeom prst="rect">
            <a:avLst/>
          </a:prstGeom>
          <a:noFill/>
          <a:ln w="9525">
            <a:noFill/>
          </a:ln>
        </p:spPr>
      </p:pic>
      <p:sp>
        <p:nvSpPr>
          <p:cNvPr id="19" name="矩形标注 18" title=""/>
          <p:cNvSpPr/>
          <p:nvPr/>
        </p:nvSpPr>
        <p:spPr>
          <a:xfrm>
            <a:off x="7996555" y="2175510"/>
            <a:ext cx="3991610" cy="1158875"/>
          </a:xfrm>
          <a:prstGeom prst="wedgeRectCallout">
            <a:avLst>
              <a:gd name="adj1" fmla="val 10785"/>
              <a:gd name="adj2" fmla="val 85068"/>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入射光线与平面镜成50°夹角，则入射角为90°-50°=40°，则反射光线与镜面的夹角是90°-40°=50°</a:t>
            </a:r>
          </a:p>
        </p:txBody>
      </p:sp>
      <p:sp>
        <p:nvSpPr>
          <p:cNvPr id="20" name="矩形标注 19" title=""/>
          <p:cNvSpPr/>
          <p:nvPr/>
        </p:nvSpPr>
        <p:spPr>
          <a:xfrm>
            <a:off x="10818495" y="3810635"/>
            <a:ext cx="1373505" cy="3047365"/>
          </a:xfrm>
          <a:prstGeom prst="wedgeRectCallout">
            <a:avLst>
              <a:gd name="adj1" fmla="val -138811"/>
              <a:gd name="adj2" fmla="val -992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a:solidFill>
                  <a:schemeClr val="bg1"/>
                </a:solidFill>
                <a:sym typeface="+mn-ea"/>
              </a:rPr>
              <a:t>入射角增大10°，反射角也增大10°，反射光线与入射光线的夹角增大20°</a:t>
            </a:r>
          </a:p>
        </p:txBody>
      </p:sp>
      <p:cxnSp>
        <p:nvCxnSpPr>
          <p:cNvPr id="30" name="曲线连接符 29" title=""/>
          <p:cNvCxnSpPr>
            <a:endCxn id="33" idx="2"/>
          </p:cNvCxnSpPr>
          <p:nvPr/>
        </p:nvCxnSpPr>
        <p:spPr>
          <a:xfrm rot="16200000" flipV="1">
            <a:off x="8590915" y="2939415"/>
            <a:ext cx="3370580" cy="603250"/>
          </a:xfrm>
          <a:prstGeom prst="curvedConnector3">
            <a:avLst>
              <a:gd name="adj1" fmla="val 50000"/>
            </a:avLst>
          </a:prstGeom>
          <a:ln w="28575" cmpd="sng">
            <a:solidFill>
              <a:schemeClr val="accent2">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3" name="文本框 32" title=""/>
          <p:cNvSpPr txBox="1"/>
          <p:nvPr/>
        </p:nvSpPr>
        <p:spPr>
          <a:xfrm>
            <a:off x="7880350" y="910590"/>
            <a:ext cx="4188460" cy="645160"/>
          </a:xfrm>
          <a:prstGeom prst="rect">
            <a:avLst/>
          </a:prstGeom>
          <a:noFill/>
          <a:ln w="19050">
            <a:solidFill>
              <a:schemeClr val="accent2"/>
            </a:solidFill>
          </a:ln>
        </p:spPr>
        <p:txBody>
          <a:bodyPr wrap="square" rtlCol="0">
            <a:spAutoFit/>
          </a:bodyPr>
          <a:lstStyle/>
          <a:p>
            <a:pPr algn="l"/>
            <a:r>
              <a:rPr lang="zh-CN" err="1">
                <a:solidFill>
                  <a:schemeClr val="accent5">
                    <a:lumMod val="75000"/>
                  </a:schemeClr>
                </a:solidFill>
              </a:rPr>
              <a:t>纸板向后折叠，纸板NOF上看不到反射光线，但反射光线不会消失</a:t>
            </a:r>
          </a:p>
        </p:txBody>
      </p:sp>
      <p:sp>
        <p:nvSpPr>
          <p:cNvPr id="35" name="矩形标注 34" title=""/>
          <p:cNvSpPr/>
          <p:nvPr/>
        </p:nvSpPr>
        <p:spPr>
          <a:xfrm>
            <a:off x="9224010" y="6495415"/>
            <a:ext cx="1594485" cy="362585"/>
          </a:xfrm>
          <a:prstGeom prst="wedgeRectCallout">
            <a:avLst>
              <a:gd name="adj1" fmla="val -34309"/>
              <a:gd name="adj2" fmla="val -360332"/>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a:latin typeface="微软雅黑" panose="020b0503020204020204" charset="-122"/>
                <a:ea typeface="微软雅黑" panose="020b0503020204020204" charset="-122"/>
                <a:cs typeface="微软雅黑" panose="020b0503020204020204" charset="-122"/>
              </a:rPr>
              <a:t>纸板表面粗糙</a:t>
            </a:r>
          </a:p>
        </p:txBody>
      </p:sp>
      <p:sp>
        <p:nvSpPr>
          <p:cNvPr id="21" name="文本框 20" title=""/>
          <p:cNvSpPr txBox="1"/>
          <p:nvPr/>
        </p:nvSpPr>
        <p:spPr>
          <a:xfrm>
            <a:off x="8897620" y="3347085"/>
            <a:ext cx="32639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B</a:t>
            </a:r>
          </a:p>
        </p:txBody>
      </p:sp>
    </p:spTree>
  </p:cSld>
  <p:clrMapOvr>
    <a:masterClrMapping/>
  </p:clrMapOvr>
  <p:transition/>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4796155" y="0"/>
            <a:ext cx="903605" cy="923290"/>
          </a:xfrm>
          <a:prstGeom prst="rect">
            <a:avLst/>
          </a:prstGeom>
        </p:spPr>
      </p:pic>
      <p:sp>
        <p:nvSpPr>
          <p:cNvPr id="5" name="文本框 4" title=""/>
          <p:cNvSpPr txBox="1"/>
          <p:nvPr/>
        </p:nvSpPr>
        <p:spPr>
          <a:xfrm>
            <a:off x="5768340" y="231140"/>
            <a:ext cx="473011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sz="2400" b="1">
                <a:solidFill>
                  <a:srgbClr val="0070C0"/>
                </a:solidFill>
                <a:latin typeface="微软雅黑" panose="020b0503020204020204" charset="-122"/>
                <a:ea typeface="微软雅黑" panose="020b0503020204020204" charset="-122"/>
              </a:rPr>
              <a:t>2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利用光的反射定律作图</a:t>
            </a:r>
          </a:p>
        </p:txBody>
      </p:sp>
      <p:pic>
        <p:nvPicPr>
          <p:cNvPr id="2" name="图片 1" title=""/>
          <p:cNvPicPr>
            <a:picLocks noChangeAspect="1"/>
          </p:cNvPicPr>
          <p:nvPr/>
        </p:nvPicPr>
        <p:blipFill>
          <a:blip r:embed="rId3"/>
          <a:stretch>
            <a:fillRect/>
          </a:stretch>
        </p:blipFill>
        <p:spPr>
          <a:xfrm>
            <a:off x="354330" y="1399187"/>
            <a:ext cx="2013585" cy="483870"/>
          </a:xfrm>
          <a:prstGeom prst="rect">
            <a:avLst/>
          </a:prstGeom>
        </p:spPr>
      </p:pic>
      <p:sp>
        <p:nvSpPr>
          <p:cNvPr id="100" name="文本框 99" title=""/>
          <p:cNvSpPr txBox="1"/>
          <p:nvPr/>
        </p:nvSpPr>
        <p:spPr>
          <a:xfrm>
            <a:off x="354330" y="1882775"/>
            <a:ext cx="11419840" cy="2399665"/>
          </a:xfrm>
          <a:prstGeom prst="rect">
            <a:avLst/>
          </a:prstGeom>
          <a:noFill/>
          <a:ln w="9525">
            <a:noFill/>
          </a:ln>
        </p:spPr>
        <p:txBody>
          <a:bodyPr wrap="square">
            <a:spAutoFit/>
          </a:bodyPr>
          <a:lstStyle/>
          <a:p>
            <a:pPr indent="457200" fontAlgn="auto">
              <a:lnSpc>
                <a:spcPct val="150000"/>
              </a:lnSpc>
            </a:pPr>
            <a:r>
              <a:rPr lang="zh-CN" sz="2000" b="0">
                <a:solidFill>
                  <a:srgbClr val="000000"/>
                </a:solidFill>
                <a:latin typeface="微软雅黑" panose="020b0503020204020204" charset="-122"/>
                <a:ea typeface="微软雅黑" panose="020b0503020204020204" charset="-122"/>
                <a:cs typeface="微软雅黑" panose="020b0503020204020204" charset="-122"/>
              </a:rPr>
              <a:t>（1）已知反射面和入射光线（反射光线）作反射光线（入射光线）：入射角是入射光线与法线夹角，不是入射光线与镜面的夹角；反射角是反射光线与法线的夹角，不是反射光线与镜面的夹角。法线要画成虚线。</a:t>
            </a:r>
          </a:p>
          <a:p>
            <a:pPr indent="457200" fontAlgn="auto">
              <a:lnSpc>
                <a:spcPct val="150000"/>
              </a:lnSpc>
            </a:pPr>
            <a:r>
              <a:rPr lang="zh-CN" sz="2000" b="0">
                <a:solidFill>
                  <a:srgbClr val="000000"/>
                </a:solidFill>
                <a:latin typeface="微软雅黑" panose="020b0503020204020204" charset="-122"/>
                <a:ea typeface="微软雅黑" panose="020b0503020204020204" charset="-122"/>
                <a:cs typeface="微软雅黑" panose="020b0503020204020204" charset="-122"/>
              </a:rPr>
              <a:t>（2）已知入射光线和反射光线确定平面镜的位置：法线位置时入射光线和反射光线夹角的角平分线位置，平面镜与法线垂直，故只要确定入射点法线位置即可确定平面镜的位置。</a:t>
            </a:r>
          </a:p>
        </p:txBody>
      </p:sp>
      <p:sp>
        <p:nvSpPr>
          <p:cNvPr id="6" name="文本框 5" title=""/>
          <p:cNvSpPr txBox="1"/>
          <p:nvPr/>
        </p:nvSpPr>
        <p:spPr>
          <a:xfrm>
            <a:off x="2491105" y="1441450"/>
            <a:ext cx="3751580" cy="398780"/>
          </a:xfrm>
          <a:prstGeom prst="rect">
            <a:avLst/>
          </a:prstGeom>
          <a:noFill/>
          <a:ln w="9525">
            <a:noFill/>
          </a:ln>
        </p:spPr>
        <p:txBody>
          <a:bodyPr wrap="square">
            <a:spAutoFit/>
          </a:bodyPr>
          <a:lstStyle/>
          <a:p>
            <a:pPr indent="0"/>
            <a:r>
              <a:rPr lang="zh-CN" sz="2000" b="1">
                <a:solidFill>
                  <a:srgbClr val="000000"/>
                </a:solidFill>
                <a:latin typeface="微软雅黑" panose="020b0503020204020204" charset="-122"/>
                <a:ea typeface="微软雅黑" panose="020b0503020204020204" charset="-122"/>
              </a:rPr>
              <a:t>利用光的反射规律作图主要有：</a:t>
            </a:r>
            <a:endParaRPr lang="zh-CN" altLang="en-US" sz="2000" b="1">
              <a:solidFill>
                <a:srgbClr val="00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0">
                                            <p:txEl>
                                              <p:pRg st="0" end="0"/>
                                            </p:txEl>
                                          </p:spTgt>
                                        </p:tgtEl>
                                        <p:attrNameLst>
                                          <p:attrName>style.visibility</p:attrName>
                                        </p:attrNameLst>
                                      </p:cBhvr>
                                      <p:to>
                                        <p:strVal val="visible"/>
                                      </p:to>
                                    </p:set>
                                    <p:animEffect transition="in" filter="wipe(left)">
                                      <p:cBhvr>
                                        <p:cTn id="25" dur="500"/>
                                        <p:tgtEl>
                                          <p:spTgt spid="100">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0">
                                            <p:txEl>
                                              <p:pRg st="1" end="1"/>
                                            </p:txEl>
                                          </p:spTgt>
                                        </p:tgtEl>
                                        <p:attrNameLst>
                                          <p:attrName>style.visibility</p:attrName>
                                        </p:attrNameLst>
                                      </p:cBhvr>
                                      <p:to>
                                        <p:strVal val="visible"/>
                                      </p:to>
                                    </p:set>
                                    <p:animEffect transition="in" filter="wipe(left)">
                                      <p:cBhvr>
                                        <p:cTn id="30" dur="500"/>
                                        <p:tgtEl>
                                          <p:spTgt spid="10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4796155" y="0"/>
            <a:ext cx="903605" cy="923290"/>
          </a:xfrm>
          <a:prstGeom prst="rect">
            <a:avLst/>
          </a:prstGeom>
        </p:spPr>
      </p:pic>
      <p:sp>
        <p:nvSpPr>
          <p:cNvPr id="5" name="文本框 4" title=""/>
          <p:cNvSpPr txBox="1"/>
          <p:nvPr/>
        </p:nvSpPr>
        <p:spPr>
          <a:xfrm>
            <a:off x="5768340" y="231140"/>
            <a:ext cx="473011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sz="2400" b="1">
                <a:solidFill>
                  <a:srgbClr val="0070C0"/>
                </a:solidFill>
                <a:latin typeface="微软雅黑" panose="020b0503020204020204" charset="-122"/>
                <a:ea typeface="微软雅黑" panose="020b0503020204020204" charset="-122"/>
              </a:rPr>
              <a:t>2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利用光的反射定律作图</a:t>
            </a:r>
          </a:p>
        </p:txBody>
      </p:sp>
      <p:sp>
        <p:nvSpPr>
          <p:cNvPr id="7" name="文本框 6" title=""/>
          <p:cNvSpPr txBox="1"/>
          <p:nvPr/>
        </p:nvSpPr>
        <p:spPr>
          <a:xfrm>
            <a:off x="293370" y="1409700"/>
            <a:ext cx="3915410" cy="1753235"/>
          </a:xfrm>
          <a:prstGeom prst="rect">
            <a:avLst/>
          </a:prstGeom>
          <a:noFill/>
          <a:ln w="9525">
            <a:noFill/>
          </a:ln>
        </p:spPr>
        <p:txBody>
          <a:bodyPr wrap="square">
            <a:spAutoFit/>
          </a:bodyPr>
          <a:lstStyle/>
          <a:p>
            <a:pPr indent="0" fontAlgn="auto">
              <a:lnSpc>
                <a:spcPct val="150000"/>
              </a:lnSpc>
            </a:pPr>
            <a:r>
              <a:rPr lang="zh-CN" b="0">
                <a:solidFill>
                  <a:schemeClr val="accent1">
                    <a:lumMod val="75000"/>
                  </a:schemeClr>
                </a:solidFill>
                <a:latin typeface="微软雅黑" panose="020b0503020204020204" charset="-122"/>
                <a:ea typeface="微软雅黑" panose="020b0503020204020204" charset="-122"/>
                <a:cs typeface="微软雅黑" panose="020b0503020204020204" charset="-122"/>
              </a:rPr>
              <a:t>【例2】</a:t>
            </a:r>
            <a:r>
              <a:rPr lang="zh-CN" b="1">
                <a:solidFill>
                  <a:srgbClr val="000000"/>
                </a:solidFill>
                <a:latin typeface="微软雅黑" panose="020b0503020204020204" charset="-122"/>
                <a:ea typeface="微软雅黑" panose="020b0503020204020204" charset="-122"/>
                <a:cs typeface="微软雅黑" panose="020b0503020204020204" charset="-122"/>
              </a:rPr>
              <a:t>（2023·贵州）</a:t>
            </a:r>
            <a:r>
              <a:rPr lang="zh-CN" b="0">
                <a:solidFill>
                  <a:srgbClr val="000000"/>
                </a:solidFill>
                <a:latin typeface="微软雅黑" panose="020b0503020204020204" charset="-122"/>
                <a:ea typeface="微软雅黑" panose="020b0503020204020204" charset="-122"/>
                <a:cs typeface="微软雅黑" panose="020b0503020204020204" charset="-122"/>
              </a:rPr>
              <a:t>如图所示，点光源S发出的一条光线射到平面镜MN的O点，请在图中作出这条入射光线的反射光线。</a:t>
            </a:r>
          </a:p>
        </p:txBody>
      </p:sp>
      <p:cxnSp>
        <p:nvCxnSpPr>
          <p:cNvPr id="15" name="直接连接符 14" title=""/>
          <p:cNvCxnSpPr/>
          <p:nvPr/>
        </p:nvCxnSpPr>
        <p:spPr>
          <a:xfrm flipH="1">
            <a:off x="4297045" y="1513840"/>
            <a:ext cx="0" cy="534416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9" name="文本框 8" title=""/>
          <p:cNvSpPr txBox="1"/>
          <p:nvPr/>
        </p:nvSpPr>
        <p:spPr>
          <a:xfrm>
            <a:off x="4348480" y="1409700"/>
            <a:ext cx="3942080" cy="1753235"/>
          </a:xfrm>
          <a:prstGeom prst="rect">
            <a:avLst/>
          </a:prstGeom>
          <a:noFill/>
          <a:ln w="9525">
            <a:noFill/>
          </a:ln>
        </p:spPr>
        <p:txBody>
          <a:bodyPr wrap="square">
            <a:spAutoFit/>
          </a:bodyPr>
          <a:lstStyle/>
          <a:p>
            <a:pPr indent="0" fontAlgn="auto">
              <a:lnSpc>
                <a:spcPct val="150000"/>
              </a:lnSpc>
            </a:pPr>
            <a:r>
              <a:rPr lang="zh-CN" b="0">
                <a:solidFill>
                  <a:schemeClr val="accent1">
                    <a:lumMod val="75000"/>
                  </a:schemeClr>
                </a:solidFill>
                <a:latin typeface="微软雅黑" panose="020b0503020204020204" charset="-122"/>
                <a:ea typeface="微软雅黑" panose="020b0503020204020204" charset="-122"/>
                <a:cs typeface="微软雅黑" panose="020b0503020204020204" charset="-122"/>
              </a:rPr>
              <a:t>【变式2</a:t>
            </a:r>
            <a:r>
              <a:rPr lang="en-US" altLang="zh-CN" b="0">
                <a:solidFill>
                  <a:schemeClr val="accent1">
                    <a:lumMod val="75000"/>
                  </a:schemeClr>
                </a:solidFill>
                <a:latin typeface="微软雅黑" panose="020b0503020204020204" charset="-122"/>
                <a:ea typeface="微软雅黑" panose="020b0503020204020204" charset="-122"/>
                <a:cs typeface="微软雅黑" panose="020b0503020204020204" charset="-122"/>
              </a:rPr>
              <a:t>-1</a:t>
            </a:r>
            <a:r>
              <a:rPr lang="zh-CN" b="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b="1">
                <a:solidFill>
                  <a:srgbClr val="000000"/>
                </a:solidFill>
                <a:latin typeface="微软雅黑" panose="020b0503020204020204" charset="-122"/>
                <a:ea typeface="微软雅黑" panose="020b0503020204020204" charset="-122"/>
                <a:cs typeface="微软雅黑" panose="020b0503020204020204" charset="-122"/>
              </a:rPr>
              <a:t>（2023·菏泽）</a:t>
            </a:r>
            <a:r>
              <a:rPr lang="zh-CN" b="0">
                <a:solidFill>
                  <a:srgbClr val="000000"/>
                </a:solidFill>
                <a:latin typeface="微软雅黑" panose="020b0503020204020204" charset="-122"/>
                <a:ea typeface="微软雅黑" panose="020b0503020204020204" charset="-122"/>
                <a:cs typeface="微软雅黑" panose="020b0503020204020204" charset="-122"/>
              </a:rPr>
              <a:t>室内有一吸顶灯S，人从平面镜MN中能够看到吸顶灯。请在图中画出人眼A经平面镜MN看到吸顶灯的完整光路图。</a:t>
            </a:r>
          </a:p>
        </p:txBody>
      </p:sp>
      <p:cxnSp>
        <p:nvCxnSpPr>
          <p:cNvPr id="10" name="直接连接符 9" title=""/>
          <p:cNvCxnSpPr/>
          <p:nvPr/>
        </p:nvCxnSpPr>
        <p:spPr>
          <a:xfrm flipH="1">
            <a:off x="8280400" y="1513840"/>
            <a:ext cx="0" cy="534416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pic>
        <p:nvPicPr>
          <p:cNvPr id="2" name="图片 -2147482491" title=""/>
          <p:cNvPicPr>
            <a:picLocks noChangeAspect="1"/>
          </p:cNvPicPr>
          <p:nvPr/>
        </p:nvPicPr>
        <p:blipFill>
          <a:blip r:embed="rId3"/>
          <a:stretch>
            <a:fillRect/>
          </a:stretch>
        </p:blipFill>
        <p:spPr>
          <a:xfrm>
            <a:off x="845820" y="4598035"/>
            <a:ext cx="2811145" cy="1543050"/>
          </a:xfrm>
          <a:prstGeom prst="rect">
            <a:avLst/>
          </a:prstGeom>
          <a:noFill/>
          <a:ln w="9525">
            <a:noFill/>
          </a:ln>
        </p:spPr>
      </p:pic>
      <p:sp>
        <p:nvSpPr>
          <p:cNvPr id="24" name="矩形标注 23" title=""/>
          <p:cNvSpPr/>
          <p:nvPr/>
        </p:nvSpPr>
        <p:spPr>
          <a:xfrm>
            <a:off x="377825" y="3133090"/>
            <a:ext cx="3495040" cy="854710"/>
          </a:xfrm>
          <a:prstGeom prst="wedgeRectCallout">
            <a:avLst>
              <a:gd name="adj1" fmla="val 13353"/>
              <a:gd name="adj2" fmla="val 129569"/>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1</a:t>
            </a:r>
            <a:r>
              <a:rPr lang="zh-CN" altLang="en-US" sz="1600">
                <a:latin typeface="微软雅黑" panose="020b0503020204020204" charset="-122"/>
                <a:ea typeface="微软雅黑" panose="020b0503020204020204" charset="-122"/>
                <a:cs typeface="微软雅黑" panose="020b0503020204020204" charset="-122"/>
              </a:rPr>
              <a:t>）过入射点</a:t>
            </a:r>
            <a:r>
              <a:rPr lang="en-US" altLang="zh-CN" sz="1600">
                <a:latin typeface="微软雅黑" panose="020b0503020204020204" charset="-122"/>
                <a:ea typeface="微软雅黑" panose="020b0503020204020204" charset="-122"/>
                <a:cs typeface="微软雅黑" panose="020b0503020204020204" charset="-122"/>
              </a:rPr>
              <a:t>O</a:t>
            </a:r>
            <a:r>
              <a:rPr lang="zh-CN" altLang="en-US" sz="1600">
                <a:latin typeface="微软雅黑" panose="020b0503020204020204" charset="-122"/>
                <a:ea typeface="微软雅黑" panose="020b0503020204020204" charset="-122"/>
                <a:cs typeface="微软雅黑" panose="020b0503020204020204" charset="-122"/>
              </a:rPr>
              <a:t>作法线；（</a:t>
            </a:r>
            <a:r>
              <a:rPr lang="en-US" altLang="zh-CN" sz="1600">
                <a:latin typeface="微软雅黑" panose="020b0503020204020204" charset="-122"/>
                <a:ea typeface="微软雅黑" panose="020b0503020204020204" charset="-122"/>
                <a:cs typeface="微软雅黑" panose="020b0503020204020204" charset="-122"/>
              </a:rPr>
              <a:t>2</a:t>
            </a:r>
            <a:r>
              <a:rPr lang="zh-CN" altLang="en-US" sz="1600">
                <a:latin typeface="微软雅黑" panose="020b0503020204020204" charset="-122"/>
                <a:ea typeface="微软雅黑" panose="020b0503020204020204" charset="-122"/>
                <a:cs typeface="微软雅黑" panose="020b0503020204020204" charset="-122"/>
              </a:rPr>
              <a:t>）根据反射角等于入射角作反射光线</a:t>
            </a:r>
          </a:p>
        </p:txBody>
      </p:sp>
      <p:cxnSp>
        <p:nvCxnSpPr>
          <p:cNvPr id="11" name="直接连接符 10" title=""/>
          <p:cNvCxnSpPr/>
          <p:nvPr/>
        </p:nvCxnSpPr>
        <p:spPr>
          <a:xfrm flipH="1">
            <a:off x="2188845" y="4914900"/>
            <a:ext cx="0" cy="1369695"/>
          </a:xfrm>
          <a:prstGeom prst="line">
            <a:avLst/>
          </a:prstGeom>
          <a:ln w="28575" cmpd="sng">
            <a:solidFill>
              <a:srgbClr val="C00000"/>
            </a:solidFill>
            <a:prstDash val="dashDot"/>
          </a:ln>
        </p:spPr>
        <p:style>
          <a:lnRef idx="1">
            <a:schemeClr val="accent1"/>
          </a:lnRef>
          <a:fillRef idx="0">
            <a:schemeClr val="accent1"/>
          </a:fillRef>
          <a:effectRef idx="0">
            <a:schemeClr val="accent1"/>
          </a:effectRef>
          <a:fontRef idx="minor">
            <a:schemeClr val="tx1"/>
          </a:fontRef>
        </p:style>
      </p:cxnSp>
      <p:sp>
        <p:nvSpPr>
          <p:cNvPr id="13" name="矩形 12" title=""/>
          <p:cNvSpPr/>
          <p:nvPr/>
        </p:nvSpPr>
        <p:spPr>
          <a:xfrm>
            <a:off x="2188845" y="4914900"/>
            <a:ext cx="142240" cy="182880"/>
          </a:xfrm>
          <a:prstGeom prst="rect">
            <a:avLst/>
          </a:prstGeom>
          <a:solidFill>
            <a:schemeClr val="bg1"/>
          </a:solidFill>
          <a:ln w="19050">
            <a:solidFill>
              <a:srgbClr val="B115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箭头连接符 13" title=""/>
          <p:cNvCxnSpPr/>
          <p:nvPr/>
        </p:nvCxnSpPr>
        <p:spPr>
          <a:xfrm>
            <a:off x="2188845" y="4977765"/>
            <a:ext cx="883920" cy="101346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6" name="图片 -2147482489" title=""/>
          <p:cNvPicPr>
            <a:picLocks noChangeAspect="1"/>
          </p:cNvPicPr>
          <p:nvPr/>
        </p:nvPicPr>
        <p:blipFill>
          <a:blip r:embed="rId4"/>
          <a:stretch>
            <a:fillRect/>
          </a:stretch>
        </p:blipFill>
        <p:spPr>
          <a:xfrm>
            <a:off x="5479415" y="4163060"/>
            <a:ext cx="1866265" cy="2245360"/>
          </a:xfrm>
          <a:prstGeom prst="rect">
            <a:avLst/>
          </a:prstGeom>
          <a:noFill/>
          <a:ln w="9525">
            <a:noFill/>
          </a:ln>
        </p:spPr>
      </p:pic>
      <p:sp>
        <p:nvSpPr>
          <p:cNvPr id="16" name="文本框 15" title=""/>
          <p:cNvSpPr txBox="1"/>
          <p:nvPr/>
        </p:nvSpPr>
        <p:spPr>
          <a:xfrm>
            <a:off x="8290560" y="1409700"/>
            <a:ext cx="3845560" cy="2168525"/>
          </a:xfrm>
          <a:prstGeom prst="rect">
            <a:avLst/>
          </a:prstGeom>
          <a:noFill/>
          <a:ln w="9525">
            <a:noFill/>
          </a:ln>
        </p:spPr>
        <p:txBody>
          <a:bodyPr wrap="square">
            <a:spAutoFit/>
          </a:bodyPr>
          <a:lstStyle/>
          <a:p>
            <a:pPr indent="0" fontAlgn="auto">
              <a:lnSpc>
                <a:spcPct val="150000"/>
              </a:lnSpc>
            </a:pPr>
            <a:r>
              <a:rPr lang="zh-CN" b="0">
                <a:solidFill>
                  <a:schemeClr val="accent1">
                    <a:lumMod val="75000"/>
                  </a:schemeClr>
                </a:solidFill>
                <a:latin typeface="微软雅黑" panose="020b0503020204020204" charset="-122"/>
                <a:ea typeface="微软雅黑" panose="020b0503020204020204" charset="-122"/>
                <a:cs typeface="微软雅黑" panose="020b0503020204020204" charset="-122"/>
              </a:rPr>
              <a:t>【变式2</a:t>
            </a:r>
            <a:r>
              <a:rPr lang="en-US" altLang="zh-CN" b="0">
                <a:solidFill>
                  <a:schemeClr val="accent1">
                    <a:lumMod val="75000"/>
                  </a:schemeClr>
                </a:solidFill>
                <a:latin typeface="微软雅黑" panose="020b0503020204020204" charset="-122"/>
                <a:ea typeface="微软雅黑" panose="020b0503020204020204" charset="-122"/>
                <a:cs typeface="微软雅黑" panose="020b0503020204020204" charset="-122"/>
              </a:rPr>
              <a:t>-2</a:t>
            </a:r>
            <a:r>
              <a:rPr lang="zh-CN" b="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b="1">
                <a:solidFill>
                  <a:srgbClr val="000000"/>
                </a:solidFill>
                <a:latin typeface="微软雅黑" panose="020b0503020204020204" charset="-122"/>
                <a:ea typeface="微软雅黑" panose="020b0503020204020204" charset="-122"/>
                <a:cs typeface="微软雅黑" panose="020b0503020204020204" charset="-122"/>
              </a:rPr>
              <a:t>（2023·广元）</a:t>
            </a:r>
            <a:r>
              <a:rPr lang="zh-CN">
                <a:solidFill>
                  <a:srgbClr val="000000"/>
                </a:solidFill>
                <a:latin typeface="微软雅黑" panose="020b0503020204020204" charset="-122"/>
                <a:ea typeface="微软雅黑" panose="020b0503020204020204" charset="-122"/>
                <a:cs typeface="微软雅黑" panose="020b0503020204020204" charset="-122"/>
              </a:rPr>
              <a:t>如图所示。从S点向平面镜发出一条光线，经平面镜反射后，反射光线到达光屏上的P点。请你作出此过程的光路图（保留作图痕迹）。</a:t>
            </a:r>
          </a:p>
        </p:txBody>
      </p:sp>
      <p:sp>
        <p:nvSpPr>
          <p:cNvPr id="17" name="矩形标注 16" title=""/>
          <p:cNvSpPr/>
          <p:nvPr/>
        </p:nvSpPr>
        <p:spPr>
          <a:xfrm>
            <a:off x="4420235" y="2254250"/>
            <a:ext cx="3737610" cy="1019175"/>
          </a:xfrm>
          <a:prstGeom prst="wedgeRectCallout">
            <a:avLst>
              <a:gd name="adj1" fmla="val 16021"/>
              <a:gd name="adj2" fmla="val 107196"/>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ym typeface="+mn-ea"/>
              </a:rPr>
              <a:t>（</a:t>
            </a:r>
            <a:r>
              <a:rPr lang="en-US" altLang="zh-CN">
                <a:sym typeface="+mn-ea"/>
              </a:rPr>
              <a:t>1</a:t>
            </a:r>
            <a:r>
              <a:rPr lang="zh-CN" altLang="en-US">
                <a:sym typeface="+mn-ea"/>
              </a:rPr>
              <a:t>）作点S关于平面镜对称点S′，（</a:t>
            </a:r>
            <a:r>
              <a:rPr lang="en-US" altLang="zh-CN">
                <a:sym typeface="+mn-ea"/>
              </a:rPr>
              <a:t>2</a:t>
            </a:r>
            <a:r>
              <a:rPr lang="zh-CN" altLang="en-US">
                <a:sym typeface="+mn-ea"/>
              </a:rPr>
              <a:t>）连接S′A与镜面的交点O即为入射点，（</a:t>
            </a:r>
            <a:r>
              <a:rPr lang="en-US" altLang="zh-CN">
                <a:sym typeface="+mn-ea"/>
              </a:rPr>
              <a:t>3</a:t>
            </a:r>
            <a:r>
              <a:rPr lang="zh-CN" altLang="en-US">
                <a:sym typeface="+mn-ea"/>
              </a:rPr>
              <a:t>）连接SO即为入射光线</a:t>
            </a:r>
          </a:p>
        </p:txBody>
      </p:sp>
      <p:cxnSp>
        <p:nvCxnSpPr>
          <p:cNvPr id="18" name="直接连接符 17" title=""/>
          <p:cNvCxnSpPr/>
          <p:nvPr/>
        </p:nvCxnSpPr>
        <p:spPr>
          <a:xfrm flipH="1">
            <a:off x="4523105" y="4366895"/>
            <a:ext cx="2322830" cy="0"/>
          </a:xfrm>
          <a:prstGeom prst="line">
            <a:avLst/>
          </a:prstGeom>
          <a:ln w="28575" cmpd="sng">
            <a:solidFill>
              <a:srgbClr val="5890E4"/>
            </a:solidFill>
            <a:prstDash val="sysDash"/>
          </a:ln>
        </p:spPr>
        <p:style>
          <a:lnRef idx="1">
            <a:schemeClr val="accent1"/>
          </a:lnRef>
          <a:fillRef idx="0">
            <a:schemeClr val="accent1"/>
          </a:fillRef>
          <a:effectRef idx="0">
            <a:schemeClr val="accent1"/>
          </a:effectRef>
          <a:fontRef idx="minor">
            <a:schemeClr val="tx1"/>
          </a:fontRef>
        </p:style>
      </p:cxnSp>
      <p:sp>
        <p:nvSpPr>
          <p:cNvPr id="19" name="文本框 18" title=""/>
          <p:cNvSpPr txBox="1"/>
          <p:nvPr/>
        </p:nvSpPr>
        <p:spPr>
          <a:xfrm>
            <a:off x="4422140" y="3881120"/>
            <a:ext cx="373380" cy="368300"/>
          </a:xfrm>
          <a:prstGeom prst="rect">
            <a:avLst/>
          </a:prstGeom>
          <a:noFill/>
        </p:spPr>
        <p:txBody>
          <a:bodyPr wrap="none" rtlCol="0">
            <a:spAutoFit/>
          </a:bodyPr>
          <a:lstStyle/>
          <a:p>
            <a:r>
              <a:rPr lang="en-US" altLang="zh-CN">
                <a:solidFill>
                  <a:schemeClr val="accent1"/>
                </a:solidFill>
                <a:latin typeface="微软雅黑" panose="020b0503020204020204" charset="-122"/>
                <a:ea typeface="微软雅黑" panose="020b0503020204020204" charset="-122"/>
              </a:rPr>
              <a:t>S'</a:t>
            </a:r>
          </a:p>
        </p:txBody>
      </p:sp>
      <p:cxnSp>
        <p:nvCxnSpPr>
          <p:cNvPr id="20" name="直接连接符 19" title=""/>
          <p:cNvCxnSpPr/>
          <p:nvPr/>
        </p:nvCxnSpPr>
        <p:spPr>
          <a:xfrm>
            <a:off x="4523105" y="4387215"/>
            <a:ext cx="2383790" cy="1642745"/>
          </a:xfrm>
          <a:prstGeom prst="line">
            <a:avLst/>
          </a:prstGeom>
          <a:ln w="28575" cmpd="sng">
            <a:solidFill>
              <a:schemeClr val="accent1">
                <a:shade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1" name="文本框 20" title=""/>
          <p:cNvSpPr txBox="1"/>
          <p:nvPr/>
        </p:nvSpPr>
        <p:spPr>
          <a:xfrm>
            <a:off x="5224145" y="5101590"/>
            <a:ext cx="368935" cy="368300"/>
          </a:xfrm>
          <a:prstGeom prst="rect">
            <a:avLst/>
          </a:prstGeom>
          <a:noFill/>
        </p:spPr>
        <p:txBody>
          <a:bodyPr wrap="none" rtlCol="0">
            <a:spAutoFit/>
          </a:bodyPr>
          <a:lstStyle/>
          <a:p>
            <a:r>
              <a:rPr lang="en-US" altLang="zh-CN">
                <a:solidFill>
                  <a:schemeClr val="accent1"/>
                </a:solidFill>
                <a:latin typeface="微软雅黑" panose="020b0503020204020204" charset="-122"/>
                <a:ea typeface="微软雅黑" panose="020b0503020204020204" charset="-122"/>
              </a:rPr>
              <a:t>O</a:t>
            </a:r>
          </a:p>
        </p:txBody>
      </p:sp>
      <p:cxnSp>
        <p:nvCxnSpPr>
          <p:cNvPr id="22" name="直接连接符 21" title=""/>
          <p:cNvCxnSpPr/>
          <p:nvPr/>
        </p:nvCxnSpPr>
        <p:spPr>
          <a:xfrm flipH="1" flipV="1">
            <a:off x="5638800" y="4082415"/>
            <a:ext cx="0" cy="750570"/>
          </a:xfrm>
          <a:prstGeom prst="line">
            <a:avLst/>
          </a:prstGeom>
          <a:ln w="28575" cmpd="sng">
            <a:solidFill>
              <a:schemeClr val="accent1">
                <a:shade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3" name="矩形 22" title=""/>
          <p:cNvSpPr/>
          <p:nvPr/>
        </p:nvSpPr>
        <p:spPr>
          <a:xfrm>
            <a:off x="5638800" y="4163060"/>
            <a:ext cx="162560" cy="2127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箭头连接符 24" title=""/>
          <p:cNvCxnSpPr/>
          <p:nvPr/>
        </p:nvCxnSpPr>
        <p:spPr>
          <a:xfrm flipH="1">
            <a:off x="5659120" y="4356735"/>
            <a:ext cx="1217295" cy="781050"/>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title=""/>
          <p:cNvCxnSpPr/>
          <p:nvPr/>
        </p:nvCxnSpPr>
        <p:spPr>
          <a:xfrm>
            <a:off x="5618480" y="5127625"/>
            <a:ext cx="1308735" cy="932815"/>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27" name="图片 -2147482487" title=""/>
          <p:cNvPicPr>
            <a:picLocks noChangeAspect="1"/>
          </p:cNvPicPr>
          <p:nvPr/>
        </p:nvPicPr>
        <p:blipFill>
          <a:blip r:embed="rId5"/>
          <a:stretch>
            <a:fillRect/>
          </a:stretch>
        </p:blipFill>
        <p:spPr>
          <a:xfrm>
            <a:off x="8681085" y="4514215"/>
            <a:ext cx="3065145" cy="1389380"/>
          </a:xfrm>
          <a:prstGeom prst="rect">
            <a:avLst/>
          </a:prstGeom>
          <a:noFill/>
          <a:ln w="9525">
            <a:noFill/>
          </a:ln>
        </p:spPr>
      </p:pic>
      <p:sp>
        <p:nvSpPr>
          <p:cNvPr id="28" name="矩形标注 27" title=""/>
          <p:cNvSpPr/>
          <p:nvPr/>
        </p:nvSpPr>
        <p:spPr>
          <a:xfrm>
            <a:off x="8402955" y="2422525"/>
            <a:ext cx="3628390" cy="1740535"/>
          </a:xfrm>
          <a:prstGeom prst="wedgeRectCallout">
            <a:avLst>
              <a:gd name="adj1" fmla="val 13335"/>
              <a:gd name="adj2" fmla="val 59886"/>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1</a:t>
            </a:r>
            <a:r>
              <a:rPr lang="zh-CN" altLang="en-US" sz="1600">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作出发光点S关于平面镜的像点S′</a:t>
            </a:r>
            <a:r>
              <a:rPr lang="zh-CN" sz="1600">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2</a:t>
            </a:r>
            <a:r>
              <a:rPr lang="zh-CN" altLang="en-US" sz="1600">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连接S′P交平面镜于点O，则O为入射点</a:t>
            </a:r>
            <a:r>
              <a:rPr lang="zh-CN" sz="1600">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3</a:t>
            </a:r>
            <a:r>
              <a:rPr lang="zh-CN" altLang="en-US" sz="1600">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沿OP画出反射光线，连接SO画出入射光线</a:t>
            </a:r>
          </a:p>
        </p:txBody>
      </p:sp>
      <p:cxnSp>
        <p:nvCxnSpPr>
          <p:cNvPr id="29" name="直接连接符 28" title=""/>
          <p:cNvCxnSpPr/>
          <p:nvPr/>
        </p:nvCxnSpPr>
        <p:spPr>
          <a:xfrm flipH="1">
            <a:off x="9168765" y="5117465"/>
            <a:ext cx="0" cy="1419860"/>
          </a:xfrm>
          <a:prstGeom prst="line">
            <a:avLst/>
          </a:prstGeom>
          <a:ln w="28575" cmpd="sng">
            <a:solidFill>
              <a:schemeClr val="accent1">
                <a:shade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0" name="矩形 29" title=""/>
          <p:cNvSpPr/>
          <p:nvPr/>
        </p:nvSpPr>
        <p:spPr>
          <a:xfrm>
            <a:off x="9168130" y="5578475"/>
            <a:ext cx="162560" cy="2127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title=""/>
          <p:cNvSpPr txBox="1"/>
          <p:nvPr/>
        </p:nvSpPr>
        <p:spPr>
          <a:xfrm>
            <a:off x="8681085" y="6408420"/>
            <a:ext cx="373380" cy="368300"/>
          </a:xfrm>
          <a:prstGeom prst="rect">
            <a:avLst/>
          </a:prstGeom>
          <a:noFill/>
        </p:spPr>
        <p:txBody>
          <a:bodyPr wrap="none" rtlCol="0">
            <a:spAutoFit/>
          </a:bodyPr>
          <a:lstStyle/>
          <a:p>
            <a:r>
              <a:rPr lang="en-US" altLang="zh-CN">
                <a:solidFill>
                  <a:schemeClr val="accent1"/>
                </a:solidFill>
                <a:latin typeface="微软雅黑" panose="020b0503020204020204" charset="-122"/>
                <a:ea typeface="微软雅黑" panose="020b0503020204020204" charset="-122"/>
              </a:rPr>
              <a:t>S'</a:t>
            </a:r>
          </a:p>
        </p:txBody>
      </p:sp>
      <p:cxnSp>
        <p:nvCxnSpPr>
          <p:cNvPr id="33" name="直接连接符 32" title=""/>
          <p:cNvCxnSpPr/>
          <p:nvPr/>
        </p:nvCxnSpPr>
        <p:spPr>
          <a:xfrm flipV="1">
            <a:off x="9158605" y="4904105"/>
            <a:ext cx="1612900" cy="1653540"/>
          </a:xfrm>
          <a:prstGeom prst="line">
            <a:avLst/>
          </a:prstGeom>
          <a:ln w="28575" cmpd="sng">
            <a:solidFill>
              <a:schemeClr val="accent1">
                <a:shade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4" name="文本框 33" title=""/>
          <p:cNvSpPr txBox="1"/>
          <p:nvPr/>
        </p:nvSpPr>
        <p:spPr>
          <a:xfrm>
            <a:off x="9935210" y="5791200"/>
            <a:ext cx="368935" cy="368300"/>
          </a:xfrm>
          <a:prstGeom prst="rect">
            <a:avLst/>
          </a:prstGeom>
          <a:noFill/>
        </p:spPr>
        <p:txBody>
          <a:bodyPr wrap="none" rtlCol="0">
            <a:spAutoFit/>
          </a:bodyPr>
          <a:lstStyle/>
          <a:p>
            <a:r>
              <a:rPr lang="en-US" altLang="zh-CN">
                <a:solidFill>
                  <a:schemeClr val="accent1"/>
                </a:solidFill>
                <a:latin typeface="微软雅黑" panose="020b0503020204020204" charset="-122"/>
                <a:ea typeface="微软雅黑" panose="020b0503020204020204" charset="-122"/>
              </a:rPr>
              <a:t>O</a:t>
            </a:r>
          </a:p>
        </p:txBody>
      </p:sp>
      <p:cxnSp>
        <p:nvCxnSpPr>
          <p:cNvPr id="35" name="直接箭头连接符 34" title=""/>
          <p:cNvCxnSpPr/>
          <p:nvPr/>
        </p:nvCxnSpPr>
        <p:spPr>
          <a:xfrm>
            <a:off x="9168765" y="5127625"/>
            <a:ext cx="730250" cy="628650"/>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6" name="直接箭头连接符 35" title=""/>
          <p:cNvCxnSpPr/>
          <p:nvPr/>
        </p:nvCxnSpPr>
        <p:spPr>
          <a:xfrm flipV="1">
            <a:off x="9899015" y="4904105"/>
            <a:ext cx="862330" cy="882650"/>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up)">
                                      <p:cBhvr>
                                        <p:cTn id="40" dur="500"/>
                                        <p:tgtEl>
                                          <p:spTgt spid="14"/>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up)">
                                      <p:cBhvr>
                                        <p:cTn id="45" dur="500"/>
                                        <p:tgtEl>
                                          <p:spTgt spid="15"/>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9">
                                            <p:txEl>
                                              <p:pRg st="0" end="0"/>
                                            </p:txEl>
                                          </p:spTgt>
                                        </p:tgtEl>
                                        <p:attrNameLst>
                                          <p:attrName>style.visibility</p:attrName>
                                        </p:attrNameLst>
                                      </p:cBhvr>
                                      <p:to>
                                        <p:strVal val="visible"/>
                                      </p:to>
                                    </p:set>
                                    <p:animEffect transition="in" filter="wipe(left)">
                                      <p:cBhvr>
                                        <p:cTn id="50" dur="500"/>
                                        <p:tgtEl>
                                          <p:spTgt spid="9">
                                            <p:txEl>
                                              <p:pRg st="0" end="0"/>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arn(inVertical)">
                                      <p:cBhvr>
                                        <p:cTn id="55" dur="500"/>
                                        <p:tgtEl>
                                          <p:spTgt spid="6"/>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up)">
                                      <p:cBhvr>
                                        <p:cTn id="60" dur="500"/>
                                        <p:tgtEl>
                                          <p:spTgt spid="17"/>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down)">
                                      <p:cBhvr>
                                        <p:cTn id="65" dur="500"/>
                                        <p:tgtEl>
                                          <p:spTgt spid="22"/>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2" fill="hold"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right)">
                                      <p:cBhvr>
                                        <p:cTn id="70" dur="500"/>
                                        <p:tgtEl>
                                          <p:spTgt spid="18"/>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barn(inVertical)">
                                      <p:cBhvr>
                                        <p:cTn id="75" dur="500"/>
                                        <p:tgtEl>
                                          <p:spTgt spid="23"/>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barn(inVertical)">
                                      <p:cBhvr>
                                        <p:cTn id="80" dur="500"/>
                                        <p:tgtEl>
                                          <p:spTgt spid="19"/>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left)">
                                      <p:cBhvr>
                                        <p:cTn id="85" dur="500"/>
                                        <p:tgtEl>
                                          <p:spTgt spid="20"/>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barn(inVertical)">
                                      <p:cBhvr>
                                        <p:cTn id="90" dur="500"/>
                                        <p:tgtEl>
                                          <p:spTgt spid="21"/>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1" fill="hold" nodeType="click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wipe(up)">
                                      <p:cBhvr>
                                        <p:cTn id="95" dur="500"/>
                                        <p:tgtEl>
                                          <p:spTgt spid="25"/>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1" fill="hold" nodeType="click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wipe(up)">
                                      <p:cBhvr>
                                        <p:cTn id="100" dur="500"/>
                                        <p:tgtEl>
                                          <p:spTgt spid="26"/>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1" fill="hold" nodeType="clickEffect">
                                  <p:stCondLst>
                                    <p:cond delay="0"/>
                                  </p:stCondLst>
                                  <p:childTnLst>
                                    <p:set>
                                      <p:cBhvr>
                                        <p:cTn id="104" dur="1" fill="hold">
                                          <p:stCondLst>
                                            <p:cond delay="0"/>
                                          </p:stCondLst>
                                        </p:cTn>
                                        <p:tgtEl>
                                          <p:spTgt spid="10"/>
                                        </p:tgtEl>
                                        <p:attrNameLst>
                                          <p:attrName>style.visibility</p:attrName>
                                        </p:attrNameLst>
                                      </p:cBhvr>
                                      <p:to>
                                        <p:strVal val="visible"/>
                                      </p:to>
                                    </p:set>
                                    <p:animEffect transition="in" filter="wipe(up)">
                                      <p:cBhvr>
                                        <p:cTn id="105" dur="500"/>
                                        <p:tgtEl>
                                          <p:spTgt spid="10"/>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8" fill="hold" nodeType="clickEffect">
                                  <p:stCondLst>
                                    <p:cond delay="0"/>
                                  </p:stCondLst>
                                  <p:childTnLst>
                                    <p:set>
                                      <p:cBhvr>
                                        <p:cTn id="109" dur="1" fill="hold">
                                          <p:stCondLst>
                                            <p:cond delay="0"/>
                                          </p:stCondLst>
                                        </p:cTn>
                                        <p:tgtEl>
                                          <p:spTgt spid="16">
                                            <p:txEl>
                                              <p:pRg st="0" end="0"/>
                                            </p:txEl>
                                          </p:spTgt>
                                        </p:tgtEl>
                                        <p:attrNameLst>
                                          <p:attrName>style.visibility</p:attrName>
                                        </p:attrNameLst>
                                      </p:cBhvr>
                                      <p:to>
                                        <p:strVal val="visible"/>
                                      </p:to>
                                    </p:set>
                                    <p:animEffect transition="in" filter="wipe(left)">
                                      <p:cBhvr>
                                        <p:cTn id="110" dur="500"/>
                                        <p:tgtEl>
                                          <p:spTgt spid="16">
                                            <p:txEl>
                                              <p:pRg st="0" end="0"/>
                                            </p:txEl>
                                          </p:spTgt>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1" fill="hold" grpId="0" nodeType="clickEffect">
                                  <p:stCondLst>
                                    <p:cond delay="0"/>
                                  </p:stCondLst>
                                  <p:childTnLst>
                                    <p:set>
                                      <p:cBhvr>
                                        <p:cTn id="114" dur="1" fill="hold">
                                          <p:stCondLst>
                                            <p:cond delay="0"/>
                                          </p:stCondLst>
                                        </p:cTn>
                                        <p:tgtEl>
                                          <p:spTgt spid="27"/>
                                        </p:tgtEl>
                                        <p:attrNameLst>
                                          <p:attrName>style.visibility</p:attrName>
                                        </p:attrNameLst>
                                      </p:cBhvr>
                                      <p:to>
                                        <p:strVal val="visible"/>
                                      </p:to>
                                    </p:set>
                                    <p:animEffect transition="in" filter="wipe(up)">
                                      <p:cBhvr>
                                        <p:cTn id="115" dur="500"/>
                                        <p:tgtEl>
                                          <p:spTgt spid="27"/>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ntr" presetSubtype="1" fill="hold" nodeType="clickEffect">
                                  <p:stCondLst>
                                    <p:cond delay="0"/>
                                  </p:stCondLst>
                                  <p:childTnLst>
                                    <p:set>
                                      <p:cBhvr>
                                        <p:cTn id="119" dur="1" fill="hold">
                                          <p:stCondLst>
                                            <p:cond delay="0"/>
                                          </p:stCondLst>
                                        </p:cTn>
                                        <p:tgtEl>
                                          <p:spTgt spid="28"/>
                                        </p:tgtEl>
                                        <p:attrNameLst>
                                          <p:attrName>style.visibility</p:attrName>
                                        </p:attrNameLst>
                                      </p:cBhvr>
                                      <p:to>
                                        <p:strVal val="visible"/>
                                      </p:to>
                                    </p:set>
                                    <p:animEffect transition="in" filter="wipe(up)">
                                      <p:cBhvr>
                                        <p:cTn id="120" dur="500"/>
                                        <p:tgtEl>
                                          <p:spTgt spid="28"/>
                                        </p:tgtEl>
                                      </p:cBhvr>
                                    </p:animEffect>
                                  </p:childTnLst>
                                </p:cTn>
                              </p:par>
                            </p:childTnLst>
                          </p:cTn>
                        </p:par>
                      </p:childTnLst>
                    </p:cTn>
                  </p:par>
                  <p:par>
                    <p:cTn id="121" fill="hold" nodeType="clickPar">
                      <p:stCondLst>
                        <p:cond delay="indefinite"/>
                        <p:cond evt="onBegin" delay="0">
                          <p:tn val="120"/>
                        </p:cond>
                      </p:stCondLst>
                      <p:childTnLst>
                        <p:par>
                          <p:cTn id="122" fill="hold">
                            <p:stCondLst>
                              <p:cond delay="0"/>
                            </p:stCondLst>
                            <p:childTnLst>
                              <p:par>
                                <p:cTn id="123" presetID="16" presetClass="entr" presetSubtype="21" fill="hold" grpId="0" nodeType="clickEffect">
                                  <p:stCondLst>
                                    <p:cond delay="0"/>
                                  </p:stCondLst>
                                  <p:childTnLst>
                                    <p:set>
                                      <p:cBhvr>
                                        <p:cTn id="124" dur="1" fill="hold">
                                          <p:stCondLst>
                                            <p:cond delay="0"/>
                                          </p:stCondLst>
                                        </p:cTn>
                                        <p:tgtEl>
                                          <p:spTgt spid="29"/>
                                        </p:tgtEl>
                                        <p:attrNameLst>
                                          <p:attrName>style.visibility</p:attrName>
                                        </p:attrNameLst>
                                      </p:cBhvr>
                                      <p:to>
                                        <p:strVal val="visible"/>
                                      </p:to>
                                    </p:set>
                                    <p:animEffect transition="in" filter="barn(inVertical)">
                                      <p:cBhvr>
                                        <p:cTn id="125" dur="500"/>
                                        <p:tgtEl>
                                          <p:spTgt spid="29"/>
                                        </p:tgtEl>
                                      </p:cBhvr>
                                    </p:animEffect>
                                  </p:childTnLst>
                                </p:cTn>
                              </p:par>
                            </p:childTnLst>
                          </p:cTn>
                        </p:par>
                      </p:childTnLst>
                    </p:cTn>
                  </p:par>
                  <p:par>
                    <p:cTn id="126" fill="hold" nodeType="clickPar">
                      <p:stCondLst>
                        <p:cond delay="indefinite"/>
                        <p:cond evt="onBegin" delay="0">
                          <p:tn val="125"/>
                        </p:cond>
                      </p:stCondLst>
                      <p:childTnLst>
                        <p:par>
                          <p:cTn id="127" fill="hold">
                            <p:stCondLst>
                              <p:cond delay="0"/>
                            </p:stCondLst>
                            <p:childTnLst>
                              <p:par>
                                <p:cTn id="128" presetID="16" presetClass="entr" presetSubtype="21" fill="hold" grpId="0" nodeType="clickEffect">
                                  <p:stCondLst>
                                    <p:cond delay="0"/>
                                  </p:stCondLst>
                                  <p:childTnLst>
                                    <p:set>
                                      <p:cBhvr>
                                        <p:cTn id="129" dur="1" fill="hold">
                                          <p:stCondLst>
                                            <p:cond delay="0"/>
                                          </p:stCondLst>
                                        </p:cTn>
                                        <p:tgtEl>
                                          <p:spTgt spid="30"/>
                                        </p:tgtEl>
                                        <p:attrNameLst>
                                          <p:attrName>style.visibility</p:attrName>
                                        </p:attrNameLst>
                                      </p:cBhvr>
                                      <p:to>
                                        <p:strVal val="visible"/>
                                      </p:to>
                                    </p:set>
                                    <p:animEffect transition="in" filter="barn(inVertical)">
                                      <p:cBhvr>
                                        <p:cTn id="130" dur="500"/>
                                        <p:tgtEl>
                                          <p:spTgt spid="30"/>
                                        </p:tgtEl>
                                      </p:cBhvr>
                                    </p:animEffect>
                                  </p:childTnLst>
                                </p:cTn>
                              </p:par>
                            </p:childTnLst>
                          </p:cTn>
                        </p:par>
                      </p:childTnLst>
                    </p:cTn>
                  </p:par>
                  <p:par>
                    <p:cTn id="131" fill="hold" nodeType="clickPar">
                      <p:stCondLst>
                        <p:cond delay="indefinite"/>
                        <p:cond evt="onBegin" delay="0">
                          <p:tn val="130"/>
                        </p:cond>
                      </p:stCondLst>
                      <p:childTnLst>
                        <p:par>
                          <p:cTn id="132" fill="hold">
                            <p:stCondLst>
                              <p:cond delay="0"/>
                            </p:stCondLst>
                            <p:childTnLst>
                              <p:par>
                                <p:cTn id="133" presetID="22" presetClass="entr" presetSubtype="4" fill="hold" nodeType="click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wipe(down)">
                                      <p:cBhvr>
                                        <p:cTn id="135" dur="500"/>
                                        <p:tgtEl>
                                          <p:spTgt spid="32"/>
                                        </p:tgtEl>
                                      </p:cBhvr>
                                    </p:animEffect>
                                  </p:childTnLst>
                                </p:cTn>
                              </p:par>
                            </p:childTnLst>
                          </p:cTn>
                        </p:par>
                      </p:childTnLst>
                    </p:cTn>
                  </p:par>
                  <p:par>
                    <p:cTn id="136" fill="hold" nodeType="clickPar">
                      <p:stCondLst>
                        <p:cond delay="indefinite"/>
                        <p:cond evt="onBegin" delay="0">
                          <p:tn val="135"/>
                        </p:cond>
                      </p:stCondLst>
                      <p:childTnLst>
                        <p:par>
                          <p:cTn id="137" fill="hold">
                            <p:stCondLst>
                              <p:cond delay="0"/>
                            </p:stCondLst>
                            <p:childTnLst>
                              <p:par>
                                <p:cTn id="138" presetID="16" presetClass="entr" presetSubtype="21" fill="hold" grpId="0" nodeType="clickEffect">
                                  <p:stCondLst>
                                    <p:cond delay="0"/>
                                  </p:stCondLst>
                                  <p:childTnLst>
                                    <p:set>
                                      <p:cBhvr>
                                        <p:cTn id="139" dur="1" fill="hold">
                                          <p:stCondLst>
                                            <p:cond delay="0"/>
                                          </p:stCondLst>
                                        </p:cTn>
                                        <p:tgtEl>
                                          <p:spTgt spid="33"/>
                                        </p:tgtEl>
                                        <p:attrNameLst>
                                          <p:attrName>style.visibility</p:attrName>
                                        </p:attrNameLst>
                                      </p:cBhvr>
                                      <p:to>
                                        <p:strVal val="visible"/>
                                      </p:to>
                                    </p:set>
                                    <p:animEffect transition="in" filter="barn(inVertical)">
                                      <p:cBhvr>
                                        <p:cTn id="140" dur="500"/>
                                        <p:tgtEl>
                                          <p:spTgt spid="33"/>
                                        </p:tgtEl>
                                      </p:cBhvr>
                                    </p:animEffect>
                                  </p:childTnLst>
                                </p:cTn>
                              </p:par>
                            </p:childTnLst>
                          </p:cTn>
                        </p:par>
                      </p:childTnLst>
                    </p:cTn>
                  </p:par>
                  <p:par>
                    <p:cTn id="141" fill="hold" nodeType="clickPar">
                      <p:stCondLst>
                        <p:cond delay="indefinite"/>
                        <p:cond evt="onBegin" delay="0">
                          <p:tn val="140"/>
                        </p:cond>
                      </p:stCondLst>
                      <p:childTnLst>
                        <p:par>
                          <p:cTn id="142" fill="hold">
                            <p:stCondLst>
                              <p:cond delay="0"/>
                            </p:stCondLst>
                            <p:childTnLst>
                              <p:par>
                                <p:cTn id="143" presetID="22" presetClass="entr" presetSubtype="1" fill="hold" nodeType="clickEffect">
                                  <p:stCondLst>
                                    <p:cond delay="0"/>
                                  </p:stCondLst>
                                  <p:childTnLst>
                                    <p:set>
                                      <p:cBhvr>
                                        <p:cTn id="144" dur="1" fill="hold">
                                          <p:stCondLst>
                                            <p:cond delay="0"/>
                                          </p:stCondLst>
                                        </p:cTn>
                                        <p:tgtEl>
                                          <p:spTgt spid="34"/>
                                        </p:tgtEl>
                                        <p:attrNameLst>
                                          <p:attrName>style.visibility</p:attrName>
                                        </p:attrNameLst>
                                      </p:cBhvr>
                                      <p:to>
                                        <p:strVal val="visible"/>
                                      </p:to>
                                    </p:set>
                                    <p:animEffect transition="in" filter="wipe(up)">
                                      <p:cBhvr>
                                        <p:cTn id="145" dur="500"/>
                                        <p:tgtEl>
                                          <p:spTgt spid="34"/>
                                        </p:tgtEl>
                                      </p:cBhvr>
                                    </p:animEffect>
                                  </p:childTnLst>
                                </p:cTn>
                              </p:par>
                            </p:childTnLst>
                          </p:cTn>
                        </p:par>
                      </p:childTnLst>
                    </p:cTn>
                  </p:par>
                  <p:par>
                    <p:cTn id="146" fill="hold" nodeType="clickPar">
                      <p:stCondLst>
                        <p:cond delay="indefinite"/>
                        <p:cond evt="onBegin" delay="0">
                          <p:tn val="145"/>
                        </p:cond>
                      </p:stCondLst>
                      <p:childTnLst>
                        <p:par>
                          <p:cTn id="147" fill="hold">
                            <p:stCondLst>
                              <p:cond delay="0"/>
                            </p:stCondLst>
                            <p:childTnLst>
                              <p:par>
                                <p:cTn id="148" presetID="22" presetClass="entr" presetSubtype="1" fill="hold" nodeType="clickEffect">
                                  <p:stCondLst>
                                    <p:cond delay="0"/>
                                  </p:stCondLst>
                                  <p:childTnLst>
                                    <p:set>
                                      <p:cBhvr>
                                        <p:cTn id="149" dur="1" fill="hold">
                                          <p:stCondLst>
                                            <p:cond delay="0"/>
                                          </p:stCondLst>
                                        </p:cTn>
                                        <p:tgtEl>
                                          <p:spTgt spid="35"/>
                                        </p:tgtEl>
                                        <p:attrNameLst>
                                          <p:attrName>style.visibility</p:attrName>
                                        </p:attrNameLst>
                                      </p:cBhvr>
                                      <p:to>
                                        <p:strVal val="visible"/>
                                      </p:to>
                                    </p:set>
                                    <p:animEffect transition="in" filter="wipe(up)">
                                      <p:cBhvr>
                                        <p:cTn id="150" dur="500"/>
                                        <p:tgtEl>
                                          <p:spTgt spid="35"/>
                                        </p:tgtEl>
                                      </p:cBhvr>
                                    </p:animEffect>
                                  </p:childTnLst>
                                </p:cTn>
                              </p:par>
                            </p:childTnLst>
                          </p:cTn>
                        </p:par>
                      </p:childTnLst>
                    </p:cTn>
                  </p:par>
                  <p:par>
                    <p:cTn id="151" fill="hold" nodeType="clickPar">
                      <p:stCondLst>
                        <p:cond delay="indefinite"/>
                        <p:cond evt="onBegin" delay="0">
                          <p:tn val="150"/>
                        </p:cond>
                      </p:stCondLst>
                      <p:childTnLst>
                        <p:par>
                          <p:cTn id="152" fill="hold">
                            <p:stCondLst>
                              <p:cond delay="0"/>
                            </p:stCondLst>
                            <p:childTnLst>
                              <p:par>
                                <p:cTn id="153" presetID="22" presetClass="entr" presetSubtype="4" fill="hold" nodeType="clickEffect">
                                  <p:stCondLst>
                                    <p:cond delay="0"/>
                                  </p:stCondLst>
                                  <p:childTnLst>
                                    <p:set>
                                      <p:cBhvr>
                                        <p:cTn id="154" dur="1" fill="hold">
                                          <p:stCondLst>
                                            <p:cond delay="0"/>
                                          </p:stCondLst>
                                        </p:cTn>
                                        <p:tgtEl>
                                          <p:spTgt spid="36"/>
                                        </p:tgtEl>
                                        <p:attrNameLst>
                                          <p:attrName>style.visibility</p:attrName>
                                        </p:attrNameLst>
                                      </p:cBhvr>
                                      <p:to>
                                        <p:strVal val="visible"/>
                                      </p:to>
                                    </p:set>
                                    <p:animEffect transition="in" filter="wipe(down)">
                                      <p:cBhvr>
                                        <p:cTn id="15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P spid="13" grpId="0" animBg="1"/>
      <p:bldP spid="17" grpId="0" animBg="1"/>
      <p:bldP spid="19" grpId="0"/>
      <p:bldP spid="21" grpId="0"/>
      <p:bldP spid="23" grpId="0" animBg="1"/>
      <p:bldP spid="27" grpId="0" animBg="1"/>
      <p:bldP spid="29" grpId="0" animBg="1"/>
      <p:bldP spid="30" grpId="0" animBg="1"/>
      <p:bldP spid="33" grpId="0" animBg="1"/>
    </p:bldLst>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4796155" y="0"/>
            <a:ext cx="903605" cy="923290"/>
          </a:xfrm>
          <a:prstGeom prst="rect">
            <a:avLst/>
          </a:prstGeom>
        </p:spPr>
      </p:pic>
      <p:sp>
        <p:nvSpPr>
          <p:cNvPr id="5" name="文本框 4" title=""/>
          <p:cNvSpPr txBox="1"/>
          <p:nvPr/>
        </p:nvSpPr>
        <p:spPr>
          <a:xfrm>
            <a:off x="5768340" y="231140"/>
            <a:ext cx="391922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sz="2400" b="1">
                <a:solidFill>
                  <a:srgbClr val="0070C0"/>
                </a:solidFill>
                <a:latin typeface="微软雅黑" panose="020b0503020204020204" charset="-122"/>
                <a:ea typeface="微软雅黑" panose="020b0503020204020204" charset="-122"/>
              </a:rPr>
              <a:t>3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探究光的反射规律</a:t>
            </a:r>
          </a:p>
        </p:txBody>
      </p:sp>
      <p:sp>
        <p:nvSpPr>
          <p:cNvPr id="6" name="文本框 5" title=""/>
          <p:cNvSpPr txBox="1"/>
          <p:nvPr/>
        </p:nvSpPr>
        <p:spPr>
          <a:xfrm>
            <a:off x="294640" y="1256665"/>
            <a:ext cx="11602720" cy="3415030"/>
          </a:xfrm>
          <a:prstGeom prst="rect">
            <a:avLst/>
          </a:prstGeom>
          <a:noFill/>
          <a:ln w="9525">
            <a:noFill/>
          </a:ln>
        </p:spPr>
        <p:txBody>
          <a:bodyPr wrap="square">
            <a:spAutoFit/>
          </a:bodyPr>
          <a:lstStyle/>
          <a:p>
            <a:pPr indent="0" fontAlgn="auto">
              <a:lnSpc>
                <a:spcPct val="150000"/>
              </a:lnSpc>
            </a:pPr>
            <a:r>
              <a:rPr lang="zh-CN" b="0">
                <a:solidFill>
                  <a:schemeClr val="accent1">
                    <a:lumMod val="75000"/>
                  </a:schemeClr>
                </a:solidFill>
                <a:latin typeface="微软雅黑" panose="020b0503020204020204" charset="-122"/>
                <a:ea typeface="微软雅黑" panose="020b0503020204020204" charset="-122"/>
                <a:cs typeface="微软雅黑" panose="020b0503020204020204" charset="-122"/>
              </a:rPr>
              <a:t>【例3】</a:t>
            </a:r>
            <a:r>
              <a:rPr lang="zh-CN" b="1">
                <a:solidFill>
                  <a:srgbClr val="000000"/>
                </a:solidFill>
                <a:latin typeface="微软雅黑" panose="020b0503020204020204" charset="-122"/>
                <a:ea typeface="微软雅黑" panose="020b0503020204020204" charset="-122"/>
                <a:cs typeface="微软雅黑" panose="020b0503020204020204" charset="-122"/>
              </a:rPr>
              <a:t>（2023·贵州）</a:t>
            </a:r>
            <a:r>
              <a:rPr lang="zh-CN">
                <a:solidFill>
                  <a:srgbClr val="000000"/>
                </a:solidFill>
                <a:latin typeface="微软雅黑" panose="020b0503020204020204" charset="-122"/>
                <a:ea typeface="微软雅黑" panose="020b0503020204020204" charset="-122"/>
                <a:cs typeface="微软雅黑" panose="020b0503020204020204" charset="-122"/>
              </a:rPr>
              <a:t>在“探究光的反射定律”实验中，器材有：激光笔、可折转光屏、平面镜和喷雾器。</a:t>
            </a:r>
          </a:p>
          <a:p>
            <a:pPr indent="0" fontAlgn="auto">
              <a:lnSpc>
                <a:spcPct val="150000"/>
              </a:lnSpc>
            </a:pPr>
            <a:r>
              <a:rPr lang="zh-CN">
                <a:solidFill>
                  <a:srgbClr val="000000"/>
                </a:solidFill>
                <a:latin typeface="微软雅黑" panose="020b0503020204020204" charset="-122"/>
                <a:ea typeface="微软雅黑" panose="020b0503020204020204" charset="-122"/>
                <a:cs typeface="微软雅黑" panose="020b0503020204020204" charset="-122"/>
              </a:rPr>
              <a:t>（1）将平面镜置于水平桌面，如图甲所示。激光笔的光束射向平面镜上O点，在平面镜上方喷水雾，从前向后观察，可在镜面上方看到__________条光束。</a:t>
            </a:r>
          </a:p>
          <a:p>
            <a:pPr indent="0" fontAlgn="auto">
              <a:lnSpc>
                <a:spcPct val="150000"/>
              </a:lnSpc>
            </a:pPr>
            <a:r>
              <a:rPr lang="zh-CN">
                <a:solidFill>
                  <a:srgbClr val="000000"/>
                </a:solidFill>
                <a:latin typeface="微软雅黑" panose="020b0503020204020204" charset="-122"/>
                <a:ea typeface="微软雅黑" panose="020b0503020204020204" charset="-122"/>
                <a:cs typeface="微软雅黑" panose="020b0503020204020204" charset="-122"/>
              </a:rPr>
              <a:t>（2）将折转光屏垂直于平面镜放置，让入射光沿左半屏射到O点，如图乙所示。要呈现反射光，需将右半屏向__________（选填“前”或“后”）折转。</a:t>
            </a:r>
          </a:p>
          <a:p>
            <a:pPr indent="0" fontAlgn="auto">
              <a:lnSpc>
                <a:spcPct val="150000"/>
              </a:lnSpc>
            </a:pPr>
            <a:r>
              <a:rPr lang="zh-CN">
                <a:solidFill>
                  <a:srgbClr val="000000"/>
                </a:solidFill>
                <a:latin typeface="微软雅黑" panose="020b0503020204020204" charset="-122"/>
                <a:ea typeface="微软雅黑" panose="020b0503020204020204" charset="-122"/>
                <a:cs typeface="微软雅黑" panose="020b0503020204020204" charset="-122"/>
              </a:rPr>
              <a:t>（3）保持入射点不变，多次改变入射方向，在光屏上记录每次实验的光路aa′、bb′和cc′，如图丙所示。为了研究反射光线和入射光线的位置关系，发现左、右半屏相对应的光线关于转轴对称，可将此对称轴视为__________。同时根据光屏上的倍息可得结论，反射角与入射角的大小__________。</a:t>
            </a:r>
          </a:p>
        </p:txBody>
      </p:sp>
      <p:pic>
        <p:nvPicPr>
          <p:cNvPr id="2" name="图片 -2147482482" title=""/>
          <p:cNvPicPr>
            <a:picLocks noChangeAspect="1"/>
          </p:cNvPicPr>
          <p:nvPr/>
        </p:nvPicPr>
        <p:blipFill>
          <a:blip r:embed="rId3"/>
          <a:stretch>
            <a:fillRect/>
          </a:stretch>
        </p:blipFill>
        <p:spPr>
          <a:xfrm>
            <a:off x="3230245" y="4671695"/>
            <a:ext cx="5945505" cy="1565910"/>
          </a:xfrm>
          <a:prstGeom prst="rect">
            <a:avLst/>
          </a:prstGeom>
          <a:noFill/>
          <a:ln w="9525">
            <a:noFill/>
          </a:ln>
        </p:spPr>
      </p:pic>
      <p:sp>
        <p:nvSpPr>
          <p:cNvPr id="24" name="矩形标注 23" title=""/>
          <p:cNvSpPr/>
          <p:nvPr/>
        </p:nvSpPr>
        <p:spPr>
          <a:xfrm>
            <a:off x="4871720" y="2159635"/>
            <a:ext cx="6304280" cy="480060"/>
          </a:xfrm>
          <a:prstGeom prst="wedgeRectCallout">
            <a:avLst>
              <a:gd name="adj1" fmla="val -54865"/>
              <a:gd name="adj2" fmla="val -5555"/>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sz="1600">
                <a:latin typeface="微软雅黑" panose="020b0503020204020204" charset="-122"/>
                <a:ea typeface="微软雅黑" panose="020b0503020204020204" charset="-122"/>
                <a:cs typeface="微软雅黑" panose="020b0503020204020204" charset="-122"/>
              </a:rPr>
              <a:t>在平面镜上方喷水雾，这样能显示出反射光线和入射光线的传播路径</a:t>
            </a:r>
          </a:p>
        </p:txBody>
      </p:sp>
      <p:sp>
        <p:nvSpPr>
          <p:cNvPr id="11" name="文本框 10" title=""/>
          <p:cNvSpPr txBox="1"/>
          <p:nvPr/>
        </p:nvSpPr>
        <p:spPr>
          <a:xfrm>
            <a:off x="2974340" y="2159635"/>
            <a:ext cx="316865"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2</a:t>
            </a:r>
          </a:p>
        </p:txBody>
      </p:sp>
      <p:sp>
        <p:nvSpPr>
          <p:cNvPr id="7" name="矩形标注 6" title=""/>
          <p:cNvSpPr/>
          <p:nvPr/>
        </p:nvSpPr>
        <p:spPr>
          <a:xfrm>
            <a:off x="2506345" y="2985770"/>
            <a:ext cx="9608185" cy="480060"/>
          </a:xfrm>
          <a:prstGeom prst="wedgeRectCallout">
            <a:avLst>
              <a:gd name="adj1" fmla="val -54865"/>
              <a:gd name="adj2" fmla="val -555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sz="1600">
                <a:latin typeface="微软雅黑" panose="020b0503020204020204" charset="-122"/>
                <a:ea typeface="微软雅黑" panose="020b0503020204020204" charset="-122"/>
                <a:cs typeface="微软雅黑" panose="020b0503020204020204" charset="-122"/>
              </a:rPr>
              <a:t>光屏右半部分向后折了一个角度，由于反射光线、入射光线与法线在同一平面内，则需将右半屏向前折转</a:t>
            </a:r>
          </a:p>
        </p:txBody>
      </p:sp>
      <p:sp>
        <p:nvSpPr>
          <p:cNvPr id="9" name="文本框 8" title=""/>
          <p:cNvSpPr txBox="1"/>
          <p:nvPr/>
        </p:nvSpPr>
        <p:spPr>
          <a:xfrm>
            <a:off x="749300" y="2985770"/>
            <a:ext cx="4114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前</a:t>
            </a:r>
          </a:p>
        </p:txBody>
      </p:sp>
      <p:sp>
        <p:nvSpPr>
          <p:cNvPr id="10" name="矩形标注 9" title=""/>
          <p:cNvSpPr/>
          <p:nvPr/>
        </p:nvSpPr>
        <p:spPr>
          <a:xfrm>
            <a:off x="8619490" y="4370705"/>
            <a:ext cx="3495040" cy="1209040"/>
          </a:xfrm>
          <a:prstGeom prst="wedgeRectCallout">
            <a:avLst>
              <a:gd name="adj1" fmla="val 13063"/>
              <a:gd name="adj2" fmla="val -64233"/>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sz="1600">
                <a:latin typeface="微软雅黑" panose="020b0503020204020204" charset="-122"/>
                <a:ea typeface="微软雅黑" panose="020b0503020204020204" charset="-122"/>
                <a:cs typeface="微软雅黑" panose="020b0503020204020204" charset="-122"/>
              </a:rPr>
              <a:t>反射光线与入射光线分居在法线两侧，反射角等于入射角，即反射光线与入射光线关于法线对称</a:t>
            </a:r>
          </a:p>
        </p:txBody>
      </p:sp>
      <p:sp>
        <p:nvSpPr>
          <p:cNvPr id="13" name="文本框 12" title=""/>
          <p:cNvSpPr txBox="1"/>
          <p:nvPr/>
        </p:nvSpPr>
        <p:spPr>
          <a:xfrm>
            <a:off x="10370820" y="3811905"/>
            <a:ext cx="6400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法线</a:t>
            </a:r>
          </a:p>
        </p:txBody>
      </p:sp>
      <p:sp>
        <p:nvSpPr>
          <p:cNvPr id="14" name="矩形标注 13" title=""/>
          <p:cNvSpPr/>
          <p:nvPr/>
        </p:nvSpPr>
        <p:spPr>
          <a:xfrm>
            <a:off x="828040" y="4671695"/>
            <a:ext cx="2764790" cy="610235"/>
          </a:xfrm>
          <a:prstGeom prst="wedgeRectCallout">
            <a:avLst>
              <a:gd name="adj1" fmla="val 115434"/>
              <a:gd name="adj2" fmla="val -80905"/>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sz="1600">
                <a:latin typeface="微软雅黑" panose="020b0503020204020204" charset="-122"/>
                <a:ea typeface="微软雅黑" panose="020b0503020204020204" charset="-122"/>
                <a:cs typeface="微软雅黑" panose="020b0503020204020204" charset="-122"/>
              </a:rPr>
              <a:t>反射角与入射角的大小相等</a:t>
            </a:r>
          </a:p>
        </p:txBody>
      </p:sp>
      <p:sp>
        <p:nvSpPr>
          <p:cNvPr id="15" name="文本框 14" title=""/>
          <p:cNvSpPr txBox="1"/>
          <p:nvPr/>
        </p:nvSpPr>
        <p:spPr>
          <a:xfrm>
            <a:off x="6105525" y="4180205"/>
            <a:ext cx="6400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相等</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wipe(left)">
                                      <p:cBhvr>
                                        <p:cTn id="35" dur="500"/>
                                        <p:tgtEl>
                                          <p:spTgt spid="6">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right)">
                                      <p:cBhvr>
                                        <p:cTn id="40" dur="500"/>
                                        <p:tgtEl>
                                          <p:spTgt spid="24"/>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right)">
                                      <p:cBhvr>
                                        <p:cTn id="50" dur="500"/>
                                        <p:tgtEl>
                                          <p:spTgt spid="7"/>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left)">
                                      <p:cBhvr>
                                        <p:cTn id="55" dur="500"/>
                                        <p:tgtEl>
                                          <p:spTgt spid="9"/>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down)">
                                      <p:cBhvr>
                                        <p:cTn id="60" dur="500"/>
                                        <p:tgtEl>
                                          <p:spTgt spid="10"/>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500"/>
                                        <p:tgtEl>
                                          <p:spTgt spid="13"/>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wipe(left)">
                                      <p:cBhvr>
                                        <p:cTn id="70" dur="500"/>
                                        <p:tgtEl>
                                          <p:spTgt spid="14"/>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left)">
                                      <p:cBhvr>
                                        <p:cTn id="7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P spid="11" grpId="0"/>
      <p:bldP spid="7" grpId="0" animBg="1"/>
      <p:bldP spid="9" grpId="0"/>
      <p:bldP spid="10" grpId="0" animBg="1"/>
      <p:bldP spid="13" grpId="0"/>
      <p:bldP spid="14" grpId="0" animBg="1"/>
      <p:bldP spid="15" grpId="0"/>
    </p:bldLst>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4796155" y="0"/>
            <a:ext cx="903605" cy="923290"/>
          </a:xfrm>
          <a:prstGeom prst="rect">
            <a:avLst/>
          </a:prstGeom>
        </p:spPr>
      </p:pic>
      <p:sp>
        <p:nvSpPr>
          <p:cNvPr id="5" name="文本框 4" title=""/>
          <p:cNvSpPr txBox="1"/>
          <p:nvPr/>
        </p:nvSpPr>
        <p:spPr>
          <a:xfrm>
            <a:off x="5768340" y="231140"/>
            <a:ext cx="391922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sz="2400" b="1">
                <a:solidFill>
                  <a:srgbClr val="0070C0"/>
                </a:solidFill>
                <a:latin typeface="微软雅黑" panose="020b0503020204020204" charset="-122"/>
                <a:ea typeface="微软雅黑" panose="020b0503020204020204" charset="-122"/>
              </a:rPr>
              <a:t>3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探究光的反射规律</a:t>
            </a:r>
          </a:p>
        </p:txBody>
      </p:sp>
      <p:sp>
        <p:nvSpPr>
          <p:cNvPr id="6" name="文本框 5" title=""/>
          <p:cNvSpPr txBox="1"/>
          <p:nvPr/>
        </p:nvSpPr>
        <p:spPr>
          <a:xfrm>
            <a:off x="294640" y="1256665"/>
            <a:ext cx="11602720" cy="4247317"/>
          </a:xfrm>
          <a:prstGeom prst="rect">
            <a:avLst/>
          </a:prstGeom>
          <a:noFill/>
          <a:ln w="9525">
            <a:noFill/>
          </a:ln>
        </p:spPr>
        <p:txBody>
          <a:bodyPr wrap="square">
            <a:spAutoFit/>
          </a:bodyPr>
          <a:lstStyle/>
          <a:p>
            <a:pPr indent="0" fontAlgn="auto">
              <a:lnSpc>
                <a:spcPct val="150000"/>
              </a:lnSpc>
            </a:pPr>
            <a:r>
              <a:rPr lang="zh-CN" b="0">
                <a:solidFill>
                  <a:schemeClr val="accent1">
                    <a:lumMod val="75000"/>
                  </a:schemeClr>
                </a:solidFill>
                <a:latin typeface="微软雅黑" panose="020b0503020204020204" charset="-122"/>
                <a:ea typeface="微软雅黑" panose="020b0503020204020204" charset="-122"/>
                <a:cs typeface="微软雅黑" panose="020b0503020204020204" charset="-122"/>
              </a:rPr>
              <a:t>【变式3</a:t>
            </a:r>
            <a:r>
              <a:rPr lang="en-US" altLang="zh-CN" b="0">
                <a:solidFill>
                  <a:schemeClr val="accent1">
                    <a:lumMod val="75000"/>
                  </a:schemeClr>
                </a:solidFill>
                <a:latin typeface="微软雅黑" panose="020b0503020204020204" charset="-122"/>
                <a:ea typeface="微软雅黑" panose="020b0503020204020204" charset="-122"/>
                <a:cs typeface="微软雅黑" panose="020b0503020204020204" charset="-122"/>
              </a:rPr>
              <a:t>-1</a:t>
            </a:r>
            <a:r>
              <a:rPr lang="zh-CN" b="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b="1">
                <a:solidFill>
                  <a:srgbClr val="000000"/>
                </a:solidFill>
                <a:latin typeface="微软雅黑" panose="020b0503020204020204" charset="-122"/>
                <a:ea typeface="微软雅黑" panose="020b0503020204020204" charset="-122"/>
                <a:cs typeface="微软雅黑" panose="020b0503020204020204" charset="-122"/>
              </a:rPr>
              <a:t>（2023·齐齐哈尔）</a:t>
            </a:r>
            <a:r>
              <a:rPr lang="zh-CN">
                <a:solidFill>
                  <a:srgbClr val="000000"/>
                </a:solidFill>
                <a:latin typeface="微软雅黑" panose="020b0503020204020204" charset="-122"/>
                <a:ea typeface="微软雅黑" panose="020b0503020204020204" charset="-122"/>
                <a:cs typeface="微软雅黑" panose="020b0503020204020204" charset="-122"/>
              </a:rPr>
              <a:t>小明利用如图装置探究光反射时的规律。</a:t>
            </a:r>
          </a:p>
          <a:p>
            <a:pPr indent="0" fontAlgn="auto">
              <a:lnSpc>
                <a:spcPct val="150000"/>
              </a:lnSpc>
            </a:pPr>
            <a:r>
              <a:rPr lang="zh-CN">
                <a:solidFill>
                  <a:srgbClr val="000000"/>
                </a:solidFill>
                <a:latin typeface="微软雅黑" panose="020b0503020204020204" charset="-122"/>
                <a:ea typeface="微软雅黑" panose="020b0503020204020204" charset="-122"/>
                <a:cs typeface="微软雅黑" panose="020b0503020204020204" charset="-122"/>
              </a:rPr>
              <a:t>（1）如图1所示，实验时，把一个平面镜放在水平桌面上，再把白色纸板ENF（右侧可绕ON翻折）竖直地立在平面镜上，纸板上的直线ON应___________于镜面。使一束光贴着纸板沿某一角度射到O点，光在纸板上发生___________（选填“镜面”或“漫”）反射，呈现径迹。光经平面镜反射，沿另一个方向射出；</a:t>
            </a:r>
          </a:p>
          <a:p>
            <a:pPr indent="0" fontAlgn="auto">
              <a:lnSpc>
                <a:spcPct val="150000"/>
              </a:lnSpc>
            </a:pPr>
            <a:r>
              <a:rPr lang="zh-CN">
                <a:solidFill>
                  <a:srgbClr val="000000"/>
                </a:solidFill>
                <a:latin typeface="微软雅黑" panose="020b0503020204020204" charset="-122"/>
                <a:ea typeface="微软雅黑" panose="020b0503020204020204" charset="-122"/>
                <a:cs typeface="微软雅黑" panose="020b0503020204020204" charset="-122"/>
              </a:rPr>
              <a:t>（2）改变光束入射的角度，多做几次，换用不同颜色的笔记录每次光的径迹。取下纸板，用量角器测量ON两侧的∠i和∠r，是为了</a:t>
            </a:r>
            <a:r>
              <a:rPr lang="zh-CN" smtClean="0">
                <a:solidFill>
                  <a:srgbClr val="000000"/>
                </a:solidFill>
                <a:latin typeface="微软雅黑" panose="020b0503020204020204" charset="-122"/>
                <a:ea typeface="微软雅黑" panose="020b0503020204020204" charset="-122"/>
                <a:cs typeface="微软雅黑" panose="020b0503020204020204" charset="-122"/>
              </a:rPr>
              <a:t>_________</a:t>
            </a:r>
            <a:r>
              <a:rPr lang="zh-CN" altLang="zh-CN" smtClean="0">
                <a:solidFill>
                  <a:srgbClr val="000000"/>
                </a:solidFill>
                <a:latin typeface="微软雅黑" panose="020b0503020204020204" charset="-122"/>
                <a:ea typeface="微软雅黑" panose="020b0503020204020204" charset="-122"/>
                <a:cs typeface="微软雅黑" panose="020b0503020204020204" charset="-122"/>
              </a:rPr>
              <a:t>______________________ </a:t>
            </a:r>
            <a:r>
              <a:rPr lang="zh-CN" smtClean="0">
                <a:solidFill>
                  <a:srgbClr val="000000"/>
                </a:solidFill>
                <a:latin typeface="微软雅黑" panose="020b0503020204020204" charset="-122"/>
                <a:ea typeface="微软雅黑" panose="020b0503020204020204" charset="-122"/>
                <a:cs typeface="微软雅黑" panose="020b0503020204020204" charset="-122"/>
              </a:rPr>
              <a:t>；</a:t>
            </a:r>
            <a:r>
              <a:rPr lang="zh-CN">
                <a:solidFill>
                  <a:srgbClr val="000000"/>
                </a:solidFill>
                <a:latin typeface="微软雅黑" panose="020b0503020204020204" charset="-122"/>
                <a:ea typeface="微软雅黑" panose="020b0503020204020204" charset="-122"/>
                <a:cs typeface="微软雅黑" panose="020b0503020204020204" charset="-122"/>
              </a:rPr>
              <a:t>根据实验结论可知：当入射光EO与平面镜夹角为50°时，反射角为___________；</a:t>
            </a:r>
          </a:p>
          <a:p>
            <a:pPr indent="0" fontAlgn="auto">
              <a:lnSpc>
                <a:spcPct val="150000"/>
              </a:lnSpc>
            </a:pPr>
            <a:r>
              <a:rPr lang="zh-CN">
                <a:solidFill>
                  <a:srgbClr val="000000"/>
                </a:solidFill>
                <a:latin typeface="微软雅黑" panose="020b0503020204020204" charset="-122"/>
                <a:ea typeface="微软雅黑" panose="020b0503020204020204" charset="-122"/>
                <a:cs typeface="微软雅黑" panose="020b0503020204020204" charset="-122"/>
              </a:rPr>
              <a:t>（3）让光沿图1中FO方向照射到镜面，它会沿着OE方向射出。这表明：在光的反射现象中，光路是___________的。</a:t>
            </a:r>
          </a:p>
          <a:p>
            <a:pPr indent="0" fontAlgn="auto">
              <a:lnSpc>
                <a:spcPct val="150000"/>
              </a:lnSpc>
            </a:pPr>
            <a:r>
              <a:rPr lang="zh-CN">
                <a:solidFill>
                  <a:srgbClr val="000000"/>
                </a:solidFill>
                <a:latin typeface="微软雅黑" panose="020b0503020204020204" charset="-122"/>
                <a:ea typeface="微软雅黑" panose="020b0503020204020204" charset="-122"/>
                <a:cs typeface="微软雅黑" panose="020b0503020204020204" charset="-122"/>
              </a:rPr>
              <a:t>（4）如图2所示，把纸板ENF右侧绕ON向前折或向后折，在右侧纸板上看不到反射光。这表明：在反射现象中，反射光线、入射光线和法线都在___________内。</a:t>
            </a:r>
          </a:p>
        </p:txBody>
      </p:sp>
      <p:sp>
        <p:nvSpPr>
          <p:cNvPr id="13" name="文本框 12" title=""/>
          <p:cNvSpPr txBox="1"/>
          <p:nvPr/>
        </p:nvSpPr>
        <p:spPr>
          <a:xfrm>
            <a:off x="3660775" y="2138045"/>
            <a:ext cx="6400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垂直</a:t>
            </a:r>
          </a:p>
        </p:txBody>
      </p:sp>
      <p:pic>
        <p:nvPicPr>
          <p:cNvPr id="2" name="图片 -2147482481" title=""/>
          <p:cNvPicPr>
            <a:picLocks noChangeAspect="1"/>
          </p:cNvPicPr>
          <p:nvPr/>
        </p:nvPicPr>
        <p:blipFill>
          <a:blip r:embed="rId3"/>
          <a:stretch>
            <a:fillRect/>
          </a:stretch>
        </p:blipFill>
        <p:spPr>
          <a:xfrm>
            <a:off x="5136674" y="5148799"/>
            <a:ext cx="3862070" cy="1645285"/>
          </a:xfrm>
          <a:prstGeom prst="rect">
            <a:avLst/>
          </a:prstGeom>
          <a:noFill/>
          <a:ln w="9525">
            <a:noFill/>
          </a:ln>
        </p:spPr>
      </p:pic>
      <p:cxnSp>
        <p:nvCxnSpPr>
          <p:cNvPr id="14" name="曲线连接符 13" title=""/>
          <p:cNvCxnSpPr/>
          <p:nvPr/>
        </p:nvCxnSpPr>
        <p:spPr>
          <a:xfrm flipV="1">
            <a:off x="3072765" y="1273175"/>
            <a:ext cx="1105535" cy="1034415"/>
          </a:xfrm>
          <a:prstGeom prst="curvedConnector3">
            <a:avLst>
              <a:gd name="adj1" fmla="val 50029"/>
            </a:avLst>
          </a:prstGeom>
          <a:ln w="28575" cmpd="sng">
            <a:solidFill>
              <a:srgbClr val="1C18D4"/>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2" name="文本框 21" title=""/>
          <p:cNvSpPr txBox="1"/>
          <p:nvPr/>
        </p:nvSpPr>
        <p:spPr>
          <a:xfrm>
            <a:off x="4067810" y="1086485"/>
            <a:ext cx="4507230" cy="337185"/>
          </a:xfrm>
          <a:prstGeom prst="rect">
            <a:avLst/>
          </a:prstGeom>
          <a:noFill/>
        </p:spPr>
        <p:txBody>
          <a:bodyPr wrap="square" rtlCol="0">
            <a:spAutoFit/>
          </a:bodyPr>
          <a:lstStyle/>
          <a:p>
            <a:r>
              <a:rPr sz="1600">
                <a:solidFill>
                  <a:schemeClr val="bg1"/>
                </a:solidFill>
                <a:highlight>
                  <a:srgbClr val="000080"/>
                </a:highlight>
                <a:latin typeface="微软雅黑" panose="020b0503020204020204" charset="-122"/>
                <a:ea typeface="微软雅黑" panose="020b0503020204020204" charset="-122"/>
                <a:cs typeface="微软雅黑" panose="020b0503020204020204" charset="-122"/>
                <a:sym typeface="+mn-ea"/>
              </a:rPr>
              <a:t>法线与镜面垂直，纸板上的直线ON相当于法线</a:t>
            </a:r>
          </a:p>
        </p:txBody>
      </p:sp>
      <p:cxnSp>
        <p:nvCxnSpPr>
          <p:cNvPr id="9" name="曲线连接符 8" title=""/>
          <p:cNvCxnSpPr/>
          <p:nvPr/>
        </p:nvCxnSpPr>
        <p:spPr>
          <a:xfrm rot="5400000">
            <a:off x="668655" y="3448050"/>
            <a:ext cx="2277745" cy="1059815"/>
          </a:xfrm>
          <a:prstGeom prst="curvedConnector3">
            <a:avLst>
              <a:gd name="adj1" fmla="val 50014"/>
            </a:avLst>
          </a:prstGeom>
          <a:ln w="28575" cmpd="sng">
            <a:solidFill>
              <a:srgbClr val="EE20F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0" name="文本框 9" title=""/>
          <p:cNvSpPr txBox="1"/>
          <p:nvPr/>
        </p:nvSpPr>
        <p:spPr>
          <a:xfrm>
            <a:off x="294640" y="5175885"/>
            <a:ext cx="3482975" cy="829945"/>
          </a:xfrm>
          <a:prstGeom prst="rect">
            <a:avLst/>
          </a:prstGeom>
          <a:noFill/>
        </p:spPr>
        <p:txBody>
          <a:bodyPr wrap="square" rtlCol="0">
            <a:spAutoFit/>
          </a:bodyPr>
          <a:lstStyle/>
          <a:p>
            <a:r>
              <a:rPr sz="1600">
                <a:solidFill>
                  <a:schemeClr val="bg1"/>
                </a:solidFill>
                <a:highlight>
                  <a:srgbClr val="FF00FF"/>
                </a:highlight>
                <a:latin typeface="微软雅黑" panose="020b0503020204020204" charset="-122"/>
                <a:ea typeface="微软雅黑" panose="020b0503020204020204" charset="-122"/>
                <a:cs typeface="微软雅黑" panose="020b0503020204020204" charset="-122"/>
                <a:sym typeface="+mn-ea"/>
              </a:rPr>
              <a:t>能在纸板上看到入射光线和发射光线的路径，是由于光线在粗糙的纸板上发生了漫反射</a:t>
            </a:r>
          </a:p>
        </p:txBody>
      </p:sp>
      <p:sp>
        <p:nvSpPr>
          <p:cNvPr id="11" name="文本框 10" title=""/>
          <p:cNvSpPr txBox="1"/>
          <p:nvPr/>
        </p:nvSpPr>
        <p:spPr>
          <a:xfrm>
            <a:off x="739775" y="2579370"/>
            <a:ext cx="4114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漫</a:t>
            </a:r>
          </a:p>
        </p:txBody>
      </p:sp>
      <p:cxnSp>
        <p:nvCxnSpPr>
          <p:cNvPr id="15" name="曲线连接符 14" title=""/>
          <p:cNvCxnSpPr/>
          <p:nvPr/>
        </p:nvCxnSpPr>
        <p:spPr>
          <a:xfrm rot="16200000" flipH="1">
            <a:off x="8984139" y="3973036"/>
            <a:ext cx="1324929" cy="711202"/>
          </a:xfrm>
          <a:prstGeom prst="curvedConnector3">
            <a:avLst>
              <a:gd name="adj1" fmla="val 50000"/>
            </a:avLst>
          </a:prstGeom>
          <a:ln w="28575" cmpd="sng">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6" name="文本框 15" title=""/>
          <p:cNvSpPr txBox="1"/>
          <p:nvPr/>
        </p:nvSpPr>
        <p:spPr>
          <a:xfrm>
            <a:off x="8976444" y="5024716"/>
            <a:ext cx="3088874" cy="829945"/>
          </a:xfrm>
          <a:prstGeom prst="rect">
            <a:avLst/>
          </a:prstGeom>
          <a:noFill/>
        </p:spPr>
        <p:txBody>
          <a:bodyPr wrap="square" rtlCol="0">
            <a:spAutoFit/>
          </a:bodyPr>
          <a:lstStyle/>
          <a:p>
            <a:r>
              <a:rPr sz="1600" err="1">
                <a:solidFill>
                  <a:schemeClr val="bg1"/>
                </a:solidFill>
                <a:highlight>
                  <a:srgbClr val="0000FF"/>
                </a:highlight>
                <a:latin typeface="微软雅黑" panose="020b0503020204020204" charset="-122"/>
                <a:ea typeface="微软雅黑" panose="020b0503020204020204" charset="-122"/>
                <a:cs typeface="微软雅黑" panose="020b0503020204020204" charset="-122"/>
                <a:sym typeface="+mn-ea"/>
              </a:rPr>
              <a:t>可以探究反射角与入射角的大小关系</a:t>
            </a:r>
            <a:r>
              <a:rPr lang="zh-CN" altLang="en-US" sz="1600">
                <a:solidFill>
                  <a:schemeClr val="bg1"/>
                </a:solidFill>
                <a:highlight>
                  <a:srgbClr val="0000FF"/>
                </a:highlight>
                <a:latin typeface="微软雅黑" panose="020b0503020204020204" charset="-122"/>
                <a:ea typeface="微软雅黑" panose="020b0503020204020204" charset="-122"/>
                <a:cs typeface="微软雅黑" panose="020b0503020204020204" charset="-122"/>
                <a:sym typeface="+mn-ea"/>
              </a:rPr>
              <a:t>，入射光EO与平面镜夹角为50°时，反射角90°-50°=40°</a:t>
            </a:r>
          </a:p>
        </p:txBody>
      </p:sp>
      <p:sp>
        <p:nvSpPr>
          <p:cNvPr id="17" name="文本框 16" title=""/>
          <p:cNvSpPr txBox="1"/>
          <p:nvPr/>
        </p:nvSpPr>
        <p:spPr>
          <a:xfrm>
            <a:off x="2431439" y="3388360"/>
            <a:ext cx="30276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探究反射角与入射角的大小关系</a:t>
            </a:r>
          </a:p>
        </p:txBody>
      </p:sp>
      <p:sp>
        <p:nvSpPr>
          <p:cNvPr id="18" name="文本框 17" title=""/>
          <p:cNvSpPr txBox="1"/>
          <p:nvPr/>
        </p:nvSpPr>
        <p:spPr>
          <a:xfrm>
            <a:off x="1191995" y="3794125"/>
            <a:ext cx="62484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40</a:t>
            </a:r>
            <a:r>
              <a:rPr lang="en-US" altLang="zh-CN" sz="1600">
                <a:solidFill>
                  <a:srgbClr val="FF0000"/>
                </a:solidFill>
                <a:latin typeface="宋体" panose="02010600030101010101" pitchFamily="2" charset="-122"/>
                <a:ea typeface="宋体" panose="02010600030101010101" pitchFamily="2" charset="-122"/>
              </a:rPr>
              <a:t>℃</a:t>
            </a:r>
          </a:p>
        </p:txBody>
      </p:sp>
      <p:cxnSp>
        <p:nvCxnSpPr>
          <p:cNvPr id="19" name="曲线连接符 18" title=""/>
          <p:cNvCxnSpPr/>
          <p:nvPr/>
        </p:nvCxnSpPr>
        <p:spPr>
          <a:xfrm rot="16200000" flipV="1">
            <a:off x="8689975" y="2359660"/>
            <a:ext cx="2513965" cy="725805"/>
          </a:xfrm>
          <a:prstGeom prst="curvedConnector3">
            <a:avLst>
              <a:gd name="adj1" fmla="val 49987"/>
            </a:avLst>
          </a:prstGeom>
          <a:ln w="28575" cmpd="sng">
            <a:solidFill>
              <a:schemeClr val="accent4"/>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0" name="文本框 19" title=""/>
          <p:cNvSpPr txBox="1"/>
          <p:nvPr/>
        </p:nvSpPr>
        <p:spPr>
          <a:xfrm>
            <a:off x="8641080" y="1086485"/>
            <a:ext cx="2722245" cy="337185"/>
          </a:xfrm>
          <a:prstGeom prst="rect">
            <a:avLst/>
          </a:prstGeom>
          <a:noFill/>
        </p:spPr>
        <p:txBody>
          <a:bodyPr wrap="square" rtlCol="0">
            <a:spAutoFit/>
          </a:bodyPr>
          <a:lstStyle/>
          <a:p>
            <a:r>
              <a:rPr sz="1600">
                <a:solidFill>
                  <a:schemeClr val="bg1"/>
                </a:solidFill>
                <a:highlight>
                  <a:srgbClr val="008000"/>
                </a:highlight>
                <a:latin typeface="微软雅黑" panose="020b0503020204020204" charset="-122"/>
                <a:ea typeface="微软雅黑" panose="020b0503020204020204" charset="-122"/>
                <a:cs typeface="微软雅黑" panose="020b0503020204020204" charset="-122"/>
                <a:sym typeface="+mn-ea"/>
              </a:rPr>
              <a:t>反射现象中，光路是可逆的</a:t>
            </a:r>
          </a:p>
        </p:txBody>
      </p:sp>
      <p:sp>
        <p:nvSpPr>
          <p:cNvPr id="21" name="文本框 20" title=""/>
          <p:cNvSpPr txBox="1"/>
          <p:nvPr/>
        </p:nvSpPr>
        <p:spPr>
          <a:xfrm>
            <a:off x="10723245" y="4190869"/>
            <a:ext cx="6400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可逆</a:t>
            </a:r>
          </a:p>
        </p:txBody>
      </p:sp>
      <p:cxnSp>
        <p:nvCxnSpPr>
          <p:cNvPr id="23" name="曲线连接符 22" title=""/>
          <p:cNvCxnSpPr/>
          <p:nvPr/>
        </p:nvCxnSpPr>
        <p:spPr>
          <a:xfrm rot="5400000">
            <a:off x="2701290" y="5281295"/>
            <a:ext cx="1069340" cy="488950"/>
          </a:xfrm>
          <a:prstGeom prst="curvedConnector3">
            <a:avLst>
              <a:gd name="adj1" fmla="val 50059"/>
            </a:avLst>
          </a:prstGeom>
          <a:ln w="28575" cmpd="sng">
            <a:solidFill>
              <a:schemeClr val="accent6">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4" name="文本框 23" title=""/>
          <p:cNvSpPr txBox="1"/>
          <p:nvPr/>
        </p:nvSpPr>
        <p:spPr>
          <a:xfrm>
            <a:off x="381000" y="6049010"/>
            <a:ext cx="3797300" cy="829945"/>
          </a:xfrm>
          <a:prstGeom prst="rect">
            <a:avLst/>
          </a:prstGeom>
          <a:noFill/>
        </p:spPr>
        <p:txBody>
          <a:bodyPr wrap="square" rtlCol="0">
            <a:spAutoFit/>
          </a:bodyPr>
          <a:lstStyle/>
          <a:p>
            <a:r>
              <a:rPr lang="zh-CN" sz="1600">
                <a:solidFill>
                  <a:schemeClr val="bg1"/>
                </a:solidFill>
                <a:highlight>
                  <a:srgbClr val="800080"/>
                </a:highlight>
                <a:latin typeface="微软雅黑" panose="020b0503020204020204" charset="-122"/>
                <a:ea typeface="微软雅黑" panose="020b0503020204020204" charset="-122"/>
                <a:cs typeface="微软雅黑" panose="020b0503020204020204" charset="-122"/>
                <a:sym typeface="+mn-ea"/>
              </a:rPr>
              <a:t>折转后的</a:t>
            </a:r>
            <a:r>
              <a:rPr lang="en-US" altLang="zh-CN" sz="1600">
                <a:solidFill>
                  <a:schemeClr val="bg1"/>
                </a:solidFill>
                <a:highlight>
                  <a:srgbClr val="800080"/>
                </a:highlight>
                <a:latin typeface="微软雅黑" panose="020b0503020204020204" charset="-122"/>
                <a:ea typeface="微软雅黑" panose="020b0503020204020204" charset="-122"/>
                <a:cs typeface="微软雅黑" panose="020b0503020204020204" charset="-122"/>
                <a:sym typeface="+mn-ea"/>
              </a:rPr>
              <a:t>E</a:t>
            </a:r>
            <a:r>
              <a:rPr lang="zh-CN" altLang="en-US" sz="1600">
                <a:solidFill>
                  <a:schemeClr val="bg1"/>
                </a:solidFill>
                <a:highlight>
                  <a:srgbClr val="800080"/>
                </a:highlight>
                <a:latin typeface="微软雅黑" panose="020b0503020204020204" charset="-122"/>
                <a:ea typeface="微软雅黑" panose="020b0503020204020204" charset="-122"/>
                <a:cs typeface="微软雅黑" panose="020b0503020204020204" charset="-122"/>
                <a:sym typeface="+mn-ea"/>
              </a:rPr>
              <a:t>板，</a:t>
            </a:r>
            <a:r>
              <a:rPr sz="1600">
                <a:solidFill>
                  <a:schemeClr val="bg1"/>
                </a:solidFill>
                <a:highlight>
                  <a:srgbClr val="800080"/>
                </a:highlight>
                <a:latin typeface="微软雅黑" panose="020b0503020204020204" charset="-122"/>
                <a:ea typeface="微软雅黑" panose="020b0503020204020204" charset="-122"/>
                <a:cs typeface="微软雅黑" panose="020b0503020204020204" charset="-122"/>
                <a:sym typeface="+mn-ea"/>
              </a:rPr>
              <a:t>在纸板F上不能看到反射光线，说明反射光线、入射光线和法线在同一平面内</a:t>
            </a:r>
          </a:p>
        </p:txBody>
      </p:sp>
      <p:sp>
        <p:nvSpPr>
          <p:cNvPr id="25" name="文本框 24" title=""/>
          <p:cNvSpPr txBox="1"/>
          <p:nvPr/>
        </p:nvSpPr>
        <p:spPr>
          <a:xfrm>
            <a:off x="3625532" y="4964649"/>
            <a:ext cx="10972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同一平面</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wipe(left)">
                                      <p:cBhvr>
                                        <p:cTn id="35" dur="500"/>
                                        <p:tgtEl>
                                          <p:spTgt spid="6">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wipe(left)">
                                      <p:cBhvr>
                                        <p:cTn id="40" dur="500"/>
                                        <p:tgtEl>
                                          <p:spTgt spid="6">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left)">
                                      <p:cBhvr>
                                        <p:cTn id="48" dur="500"/>
                                        <p:tgtEl>
                                          <p:spTgt spid="22"/>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xit" presetSubtype="4" fill="hold" nodeType="clickEffect">
                                  <p:stCondLst>
                                    <p:cond delay="0"/>
                                  </p:stCondLst>
                                  <p:childTnLst>
                                    <p:animEffect transition="out" filter="wipe(down)">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22" presetClass="exit" presetSubtype="4" fill="hold" grpId="1" nodeType="withEffect">
                                  <p:stCondLst>
                                    <p:cond delay="0"/>
                                  </p:stCondLst>
                                  <p:childTnLst>
                                    <p:animEffect transition="out" filter="wipe(down)">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left)">
                                      <p:cBhvr>
                                        <p:cTn id="61" dur="500"/>
                                        <p:tgtEl>
                                          <p:spTgt spid="13"/>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up)">
                                      <p:cBhvr>
                                        <p:cTn id="66" dur="500"/>
                                        <p:tgtEl>
                                          <p:spTgt spid="9"/>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wipe(up)">
                                      <p:cBhvr>
                                        <p:cTn id="69" dur="500"/>
                                        <p:tgtEl>
                                          <p:spTgt spid="10"/>
                                        </p:tgtEl>
                                      </p:cBhvr>
                                    </p:animEffect>
                                  </p:childTnLst>
                                </p:cTn>
                              </p:par>
                            </p:childTnLst>
                          </p:cTn>
                        </p:par>
                      </p:childTnLst>
                    </p:cTn>
                  </p:par>
                  <p:par>
                    <p:cTn id="70" fill="hold" nodeType="clickPar">
                      <p:stCondLst>
                        <p:cond delay="indefinite"/>
                        <p:cond evt="onBegin" delay="0">
                          <p:tn val="69"/>
                        </p:cond>
                      </p:stCondLst>
                      <p:childTnLst>
                        <p:par>
                          <p:cTn id="71" fill="hold">
                            <p:stCondLst>
                              <p:cond delay="0"/>
                            </p:stCondLst>
                            <p:childTnLst>
                              <p:par>
                                <p:cTn id="72" presetID="22" presetClass="exit" presetSubtype="4" fill="hold" nodeType="clickEffect">
                                  <p:stCondLst>
                                    <p:cond delay="0"/>
                                  </p:stCondLst>
                                  <p:childTnLst>
                                    <p:animEffect transition="out" filter="wipe(down)">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22" presetClass="exit" presetSubtype="4" fill="hold" grpId="1" nodeType="withEffect">
                                  <p:stCondLst>
                                    <p:cond delay="0"/>
                                  </p:stCondLst>
                                  <p:childTnLst>
                                    <p:animEffect transition="out" filter="wipe(down)">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childTnLst>
                          </p:cTn>
                        </p:par>
                      </p:childTnLst>
                    </p:cTn>
                  </p:par>
                  <p:par>
                    <p:cTn id="78" fill="hold" nodeType="clickPar">
                      <p:stCondLst>
                        <p:cond delay="indefinite"/>
                        <p:cond evt="onBegin" delay="0">
                          <p:tn val="77"/>
                        </p:cond>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ipe(left)">
                                      <p:cBhvr>
                                        <p:cTn id="82" dur="500"/>
                                        <p:tgtEl>
                                          <p:spTgt spid="11"/>
                                        </p:tgtEl>
                                      </p:cBhvr>
                                    </p:animEffect>
                                  </p:childTnLst>
                                </p:cTn>
                              </p:par>
                            </p:childTnLst>
                          </p:cTn>
                        </p:par>
                      </p:childTnLst>
                    </p:cTn>
                  </p:par>
                  <p:par>
                    <p:cTn id="83" fill="hold" nodeType="clickPar">
                      <p:stCondLst>
                        <p:cond delay="indefinite"/>
                        <p:cond evt="onBegin" delay="0">
                          <p:tn val="82"/>
                        </p:cond>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wipe(up)">
                                      <p:cBhvr>
                                        <p:cTn id="87" dur="500"/>
                                        <p:tgtEl>
                                          <p:spTgt spid="15"/>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wipe(up)">
                                      <p:cBhvr>
                                        <p:cTn id="90" dur="500"/>
                                        <p:tgtEl>
                                          <p:spTgt spid="16"/>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xit" presetSubtype="4" fill="hold" nodeType="clickEffect">
                                  <p:stCondLst>
                                    <p:cond delay="0"/>
                                  </p:stCondLst>
                                  <p:childTnLst>
                                    <p:animEffect transition="out" filter="wipe(down)">
                                      <p:cBhvr>
                                        <p:cTn id="94" dur="500"/>
                                        <p:tgtEl>
                                          <p:spTgt spid="15"/>
                                        </p:tgtEl>
                                      </p:cBhvr>
                                    </p:animEffect>
                                    <p:set>
                                      <p:cBhvr>
                                        <p:cTn id="95" dur="1" fill="hold">
                                          <p:stCondLst>
                                            <p:cond delay="499"/>
                                          </p:stCondLst>
                                        </p:cTn>
                                        <p:tgtEl>
                                          <p:spTgt spid="15"/>
                                        </p:tgtEl>
                                        <p:attrNameLst>
                                          <p:attrName>style.visibility</p:attrName>
                                        </p:attrNameLst>
                                      </p:cBhvr>
                                      <p:to>
                                        <p:strVal val="hidden"/>
                                      </p:to>
                                    </p:set>
                                  </p:childTnLst>
                                </p:cTn>
                              </p:par>
                              <p:par>
                                <p:cTn id="96" presetID="22" presetClass="exit" presetSubtype="4" fill="hold" grpId="1" nodeType="withEffect">
                                  <p:stCondLst>
                                    <p:cond delay="0"/>
                                  </p:stCondLst>
                                  <p:childTnLst>
                                    <p:animEffect transition="out" filter="wipe(down)">
                                      <p:cBhvr>
                                        <p:cTn id="97" dur="500"/>
                                        <p:tgtEl>
                                          <p:spTgt spid="16"/>
                                        </p:tgtEl>
                                      </p:cBhvr>
                                    </p:animEffect>
                                    <p:set>
                                      <p:cBhvr>
                                        <p:cTn id="98" dur="1" fill="hold">
                                          <p:stCondLst>
                                            <p:cond delay="499"/>
                                          </p:stCondLst>
                                        </p:cTn>
                                        <p:tgtEl>
                                          <p:spTgt spid="16"/>
                                        </p:tgtEl>
                                        <p:attrNameLst>
                                          <p:attrName>style.visibility</p:attrName>
                                        </p:attrNameLst>
                                      </p:cBhvr>
                                      <p:to>
                                        <p:strVal val="hidden"/>
                                      </p:to>
                                    </p:set>
                                  </p:childTnLst>
                                </p:cTn>
                              </p:par>
                            </p:childTnLst>
                          </p:cTn>
                        </p:par>
                      </p:childTnLst>
                    </p:cTn>
                  </p:par>
                  <p:par>
                    <p:cTn id="99" fill="hold" nodeType="clickPar">
                      <p:stCondLst>
                        <p:cond delay="indefinite"/>
                        <p:cond evt="onBegin" delay="0">
                          <p:tn val="98"/>
                        </p:cond>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wipe(left)">
                                      <p:cBhvr>
                                        <p:cTn id="103" dur="500"/>
                                        <p:tgtEl>
                                          <p:spTgt spid="17"/>
                                        </p:tgtEl>
                                      </p:cBhvr>
                                    </p:animEffect>
                                  </p:childTnLst>
                                </p:cTn>
                              </p:par>
                            </p:childTnLst>
                          </p:cTn>
                        </p:par>
                      </p:childTnLst>
                    </p:cTn>
                  </p:par>
                  <p:par>
                    <p:cTn id="104" fill="hold" nodeType="clickPar">
                      <p:stCondLst>
                        <p:cond delay="indefinite"/>
                        <p:cond evt="onBegin" delay="0">
                          <p:tn val="103"/>
                        </p:cond>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wipe(left)">
                                      <p:cBhvr>
                                        <p:cTn id="108" dur="500"/>
                                        <p:tgtEl>
                                          <p:spTgt spid="18"/>
                                        </p:tgtEl>
                                      </p:cBhvr>
                                    </p:animEffect>
                                  </p:childTnLst>
                                </p:cTn>
                              </p:par>
                            </p:childTnLst>
                          </p:cTn>
                        </p:par>
                      </p:childTnLst>
                    </p:cTn>
                  </p:par>
                  <p:par>
                    <p:cTn id="109" fill="hold" nodeType="clickPar">
                      <p:stCondLst>
                        <p:cond delay="indefinite"/>
                        <p:cond evt="onBegin" delay="0">
                          <p:tn val="108"/>
                        </p:cond>
                      </p:stCondLst>
                      <p:childTnLst>
                        <p:par>
                          <p:cTn id="110" fill="hold">
                            <p:stCondLst>
                              <p:cond delay="0"/>
                            </p:stCondLst>
                            <p:childTnLst>
                              <p:par>
                                <p:cTn id="111" presetID="22" presetClass="entr" presetSubtype="4" fill="hold" nodeType="clickEffect">
                                  <p:stCondLst>
                                    <p:cond delay="0"/>
                                  </p:stCondLst>
                                  <p:childTnLst>
                                    <p:set>
                                      <p:cBhvr>
                                        <p:cTn id="112" dur="1" fill="hold">
                                          <p:stCondLst>
                                            <p:cond delay="0"/>
                                          </p:stCondLst>
                                        </p:cTn>
                                        <p:tgtEl>
                                          <p:spTgt spid="19"/>
                                        </p:tgtEl>
                                        <p:attrNameLst>
                                          <p:attrName>style.visibility</p:attrName>
                                        </p:attrNameLst>
                                      </p:cBhvr>
                                      <p:to>
                                        <p:strVal val="visible"/>
                                      </p:to>
                                    </p:set>
                                    <p:animEffect transition="in" filter="wipe(down)">
                                      <p:cBhvr>
                                        <p:cTn id="113" dur="500"/>
                                        <p:tgtEl>
                                          <p:spTgt spid="19"/>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20"/>
                                        </p:tgtEl>
                                        <p:attrNameLst>
                                          <p:attrName>style.visibility</p:attrName>
                                        </p:attrNameLst>
                                      </p:cBhvr>
                                      <p:to>
                                        <p:strVal val="visible"/>
                                      </p:to>
                                    </p:set>
                                    <p:animEffect transition="in" filter="wipe(down)">
                                      <p:cBhvr>
                                        <p:cTn id="116" dur="500"/>
                                        <p:tgtEl>
                                          <p:spTgt spid="20"/>
                                        </p:tgtEl>
                                      </p:cBhvr>
                                    </p:animEffect>
                                  </p:childTnLst>
                                </p:cTn>
                              </p:par>
                            </p:childTnLst>
                          </p:cTn>
                        </p:par>
                      </p:childTnLst>
                    </p:cTn>
                  </p:par>
                  <p:par>
                    <p:cTn id="117" fill="hold" nodeType="clickPar">
                      <p:stCondLst>
                        <p:cond delay="indefinite"/>
                        <p:cond evt="onBegin" delay="0">
                          <p:tn val="116"/>
                        </p:cond>
                      </p:stCondLst>
                      <p:childTnLst>
                        <p:par>
                          <p:cTn id="118" fill="hold">
                            <p:stCondLst>
                              <p:cond delay="0"/>
                            </p:stCondLst>
                            <p:childTnLst>
                              <p:par>
                                <p:cTn id="119" presetID="22" presetClass="exit" presetSubtype="4" fill="hold" nodeType="clickEffect">
                                  <p:stCondLst>
                                    <p:cond delay="0"/>
                                  </p:stCondLst>
                                  <p:childTnLst>
                                    <p:animEffect transition="out" filter="wipe(down)">
                                      <p:cBhvr>
                                        <p:cTn id="120" dur="500"/>
                                        <p:tgtEl>
                                          <p:spTgt spid="19"/>
                                        </p:tgtEl>
                                      </p:cBhvr>
                                    </p:animEffect>
                                    <p:set>
                                      <p:cBhvr>
                                        <p:cTn id="121" dur="1" fill="hold">
                                          <p:stCondLst>
                                            <p:cond delay="499"/>
                                          </p:stCondLst>
                                        </p:cTn>
                                        <p:tgtEl>
                                          <p:spTgt spid="19"/>
                                        </p:tgtEl>
                                        <p:attrNameLst>
                                          <p:attrName>style.visibility</p:attrName>
                                        </p:attrNameLst>
                                      </p:cBhvr>
                                      <p:to>
                                        <p:strVal val="hidden"/>
                                      </p:to>
                                    </p:set>
                                  </p:childTnLst>
                                </p:cTn>
                              </p:par>
                              <p:par>
                                <p:cTn id="122" presetID="22" presetClass="exit" presetSubtype="4" fill="hold" grpId="1" nodeType="withEffect">
                                  <p:stCondLst>
                                    <p:cond delay="0"/>
                                  </p:stCondLst>
                                  <p:childTnLst>
                                    <p:animEffect transition="out" filter="wipe(down)">
                                      <p:cBhvr>
                                        <p:cTn id="123" dur="500"/>
                                        <p:tgtEl>
                                          <p:spTgt spid="20"/>
                                        </p:tgtEl>
                                      </p:cBhvr>
                                    </p:animEffect>
                                    <p:set>
                                      <p:cBhvr>
                                        <p:cTn id="124" dur="1" fill="hold">
                                          <p:stCondLst>
                                            <p:cond delay="499"/>
                                          </p:stCondLst>
                                        </p:cTn>
                                        <p:tgtEl>
                                          <p:spTgt spid="20"/>
                                        </p:tgtEl>
                                        <p:attrNameLst>
                                          <p:attrName>style.visibility</p:attrName>
                                        </p:attrNameLst>
                                      </p:cBhvr>
                                      <p:to>
                                        <p:strVal val="hidden"/>
                                      </p:to>
                                    </p:set>
                                  </p:childTnLst>
                                </p:cTn>
                              </p:par>
                            </p:childTnLst>
                          </p:cTn>
                        </p:par>
                      </p:childTnLst>
                    </p:cTn>
                  </p:par>
                  <p:par>
                    <p:cTn id="125" fill="hold" nodeType="clickPar">
                      <p:stCondLst>
                        <p:cond delay="indefinite"/>
                        <p:cond evt="onBegin" delay="0">
                          <p:tn val="124"/>
                        </p:cond>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21"/>
                                        </p:tgtEl>
                                        <p:attrNameLst>
                                          <p:attrName>style.visibility</p:attrName>
                                        </p:attrNameLst>
                                      </p:cBhvr>
                                      <p:to>
                                        <p:strVal val="visible"/>
                                      </p:to>
                                    </p:set>
                                    <p:animEffect transition="in" filter="wipe(left)">
                                      <p:cBhvr>
                                        <p:cTn id="129" dur="500"/>
                                        <p:tgtEl>
                                          <p:spTgt spid="21"/>
                                        </p:tgtEl>
                                      </p:cBhvr>
                                    </p:animEffect>
                                  </p:childTnLst>
                                </p:cTn>
                              </p:par>
                            </p:childTnLst>
                          </p:cTn>
                        </p:par>
                      </p:childTnLst>
                    </p:cTn>
                  </p:par>
                  <p:par>
                    <p:cTn id="130" fill="hold" nodeType="clickPar">
                      <p:stCondLst>
                        <p:cond delay="indefinite"/>
                        <p:cond evt="onBegin" delay="0">
                          <p:tn val="129"/>
                        </p:cond>
                      </p:stCondLst>
                      <p:childTnLst>
                        <p:par>
                          <p:cTn id="131" fill="hold">
                            <p:stCondLst>
                              <p:cond delay="0"/>
                            </p:stCondLst>
                            <p:childTnLst>
                              <p:par>
                                <p:cTn id="132" presetID="22" presetClass="entr" presetSubtype="1" fill="hold" nodeType="clickEffect">
                                  <p:stCondLst>
                                    <p:cond delay="0"/>
                                  </p:stCondLst>
                                  <p:childTnLst>
                                    <p:set>
                                      <p:cBhvr>
                                        <p:cTn id="133" dur="1" fill="hold">
                                          <p:stCondLst>
                                            <p:cond delay="0"/>
                                          </p:stCondLst>
                                        </p:cTn>
                                        <p:tgtEl>
                                          <p:spTgt spid="23"/>
                                        </p:tgtEl>
                                        <p:attrNameLst>
                                          <p:attrName>style.visibility</p:attrName>
                                        </p:attrNameLst>
                                      </p:cBhvr>
                                      <p:to>
                                        <p:strVal val="visible"/>
                                      </p:to>
                                    </p:set>
                                    <p:animEffect transition="in" filter="wipe(up)">
                                      <p:cBhvr>
                                        <p:cTn id="134" dur="500"/>
                                        <p:tgtEl>
                                          <p:spTgt spid="23"/>
                                        </p:tgtEl>
                                      </p:cBhvr>
                                    </p:animEffect>
                                  </p:childTnLst>
                                </p:cTn>
                              </p:par>
                              <p:par>
                                <p:cTn id="135" presetID="22" presetClass="entr" presetSubtype="1" fill="hold" grpId="0" nodeType="withEffect">
                                  <p:stCondLst>
                                    <p:cond delay="0"/>
                                  </p:stCondLst>
                                  <p:childTnLst>
                                    <p:set>
                                      <p:cBhvr>
                                        <p:cTn id="136" dur="1" fill="hold">
                                          <p:stCondLst>
                                            <p:cond delay="0"/>
                                          </p:stCondLst>
                                        </p:cTn>
                                        <p:tgtEl>
                                          <p:spTgt spid="24"/>
                                        </p:tgtEl>
                                        <p:attrNameLst>
                                          <p:attrName>style.visibility</p:attrName>
                                        </p:attrNameLst>
                                      </p:cBhvr>
                                      <p:to>
                                        <p:strVal val="visible"/>
                                      </p:to>
                                    </p:set>
                                    <p:animEffect transition="in" filter="wipe(up)">
                                      <p:cBhvr>
                                        <p:cTn id="137" dur="500"/>
                                        <p:tgtEl>
                                          <p:spTgt spid="24"/>
                                        </p:tgtEl>
                                      </p:cBhvr>
                                    </p:animEffect>
                                  </p:childTnLst>
                                </p:cTn>
                              </p:par>
                            </p:childTnLst>
                          </p:cTn>
                        </p:par>
                      </p:childTnLst>
                    </p:cTn>
                  </p:par>
                  <p:par>
                    <p:cTn id="138" fill="hold" nodeType="clickPar">
                      <p:stCondLst>
                        <p:cond delay="indefinite"/>
                        <p:cond evt="onBegin" delay="0">
                          <p:tn val="137"/>
                        </p:cond>
                      </p:stCondLst>
                      <p:childTnLst>
                        <p:par>
                          <p:cTn id="139" fill="hold">
                            <p:stCondLst>
                              <p:cond delay="0"/>
                            </p:stCondLst>
                            <p:childTnLst>
                              <p:par>
                                <p:cTn id="140" presetID="22" presetClass="exit" presetSubtype="4" fill="hold" nodeType="clickEffect">
                                  <p:stCondLst>
                                    <p:cond delay="0"/>
                                  </p:stCondLst>
                                  <p:childTnLst>
                                    <p:animEffect transition="out" filter="wipe(down)">
                                      <p:cBhvr>
                                        <p:cTn id="141" dur="500"/>
                                        <p:tgtEl>
                                          <p:spTgt spid="23"/>
                                        </p:tgtEl>
                                      </p:cBhvr>
                                    </p:animEffect>
                                    <p:set>
                                      <p:cBhvr>
                                        <p:cTn id="142" dur="1" fill="hold">
                                          <p:stCondLst>
                                            <p:cond delay="499"/>
                                          </p:stCondLst>
                                        </p:cTn>
                                        <p:tgtEl>
                                          <p:spTgt spid="23"/>
                                        </p:tgtEl>
                                        <p:attrNameLst>
                                          <p:attrName>style.visibility</p:attrName>
                                        </p:attrNameLst>
                                      </p:cBhvr>
                                      <p:to>
                                        <p:strVal val="hidden"/>
                                      </p:to>
                                    </p:set>
                                  </p:childTnLst>
                                </p:cTn>
                              </p:par>
                              <p:par>
                                <p:cTn id="143" presetID="22" presetClass="exit" presetSubtype="4" fill="hold" grpId="1" nodeType="withEffect">
                                  <p:stCondLst>
                                    <p:cond delay="0"/>
                                  </p:stCondLst>
                                  <p:childTnLst>
                                    <p:animEffect transition="out" filter="wipe(down)">
                                      <p:cBhvr>
                                        <p:cTn id="144" dur="500"/>
                                        <p:tgtEl>
                                          <p:spTgt spid="24"/>
                                        </p:tgtEl>
                                      </p:cBhvr>
                                    </p:animEffect>
                                    <p:set>
                                      <p:cBhvr>
                                        <p:cTn id="145" dur="1" fill="hold">
                                          <p:stCondLst>
                                            <p:cond delay="499"/>
                                          </p:stCondLst>
                                        </p:cTn>
                                        <p:tgtEl>
                                          <p:spTgt spid="24"/>
                                        </p:tgtEl>
                                        <p:attrNameLst>
                                          <p:attrName>style.visibility</p:attrName>
                                        </p:attrNameLst>
                                      </p:cBhvr>
                                      <p:to>
                                        <p:strVal val="hidden"/>
                                      </p:to>
                                    </p:set>
                                  </p:childTnLst>
                                </p:cTn>
                              </p:par>
                            </p:childTnLst>
                          </p:cTn>
                        </p:par>
                      </p:childTnLst>
                    </p:cTn>
                  </p:par>
                  <p:par>
                    <p:cTn id="146" fill="hold" nodeType="clickPar">
                      <p:stCondLst>
                        <p:cond delay="indefinite"/>
                        <p:cond evt="onBegin" delay="0">
                          <p:tn val="145"/>
                        </p:cond>
                      </p:stCondLst>
                      <p:childTnLst>
                        <p:par>
                          <p:cTn id="147" fill="hold">
                            <p:stCondLst>
                              <p:cond delay="0"/>
                            </p:stCondLst>
                            <p:childTnLst>
                              <p:par>
                                <p:cTn id="148" presetID="22" presetClass="entr" presetSubtype="8" fill="hold" grpId="0" nodeType="clickEffect">
                                  <p:stCondLst>
                                    <p:cond delay="0"/>
                                  </p:stCondLst>
                                  <p:childTnLst>
                                    <p:set>
                                      <p:cBhvr>
                                        <p:cTn id="149" dur="1" fill="hold">
                                          <p:stCondLst>
                                            <p:cond delay="0"/>
                                          </p:stCondLst>
                                        </p:cTn>
                                        <p:tgtEl>
                                          <p:spTgt spid="25"/>
                                        </p:tgtEl>
                                        <p:attrNameLst>
                                          <p:attrName>style.visibility</p:attrName>
                                        </p:attrNameLst>
                                      </p:cBhvr>
                                      <p:to>
                                        <p:strVal val="visible"/>
                                      </p:to>
                                    </p:set>
                                    <p:animEffect transition="in" filter="wipe(left)">
                                      <p:cBhvr>
                                        <p:cTn id="1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22" grpId="0"/>
      <p:bldP spid="22" grpId="1"/>
      <p:bldP spid="10" grpId="0"/>
      <p:bldP spid="10" grpId="1"/>
      <p:bldP spid="11" grpId="0"/>
      <p:bldP spid="16" grpId="0"/>
      <p:bldP spid="16" grpId="1"/>
      <p:bldP spid="17" grpId="0"/>
      <p:bldP spid="18" grpId="0"/>
      <p:bldP spid="20" grpId="0"/>
      <p:bldP spid="20" grpId="1"/>
      <p:bldP spid="21" grpId="0"/>
      <p:bldP spid="24" grpId="0"/>
      <p:bldP spid="24" grpId="1"/>
      <p:bldP spid="25" grpId="0"/>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考情分析</a:t>
            </a:r>
          </a:p>
        </p:txBody>
      </p:sp>
      <p:sp>
        <p:nvSpPr>
          <p:cNvPr id="4" name="文本框 3" title=""/>
          <p:cNvSpPr txBox="1"/>
          <p:nvPr/>
        </p:nvSpPr>
        <p:spPr>
          <a:xfrm>
            <a:off x="278765" y="1253490"/>
            <a:ext cx="11634470" cy="598805"/>
          </a:xfrm>
          <a:prstGeom prst="rect">
            <a:avLst/>
          </a:prstGeom>
          <a:noFill/>
        </p:spPr>
        <p:txBody>
          <a:bodyPr wrap="square" rtlCol="0" anchor="t">
            <a:spAutoFit/>
          </a:bodyPr>
          <a:lstStyle/>
          <a:p>
            <a:pPr fontAlgn="auto">
              <a:lnSpc>
                <a:spcPct val="150000"/>
              </a:lnSpc>
            </a:pPr>
            <a:r>
              <a:rPr lang="zh-CN" altLang="en-US" sz="2200">
                <a:solidFill>
                  <a:srgbClr val="C00000"/>
                </a:solidFill>
                <a:latin typeface="微软雅黑" panose="020b0503020204020204" charset="-122"/>
                <a:ea typeface="微软雅黑" panose="020b0503020204020204" charset="-122"/>
                <a:cs typeface="微软雅黑" panose="020b0503020204020204" charset="-122"/>
              </a:rPr>
              <a:t>一、课标考点分析</a:t>
            </a:r>
          </a:p>
        </p:txBody>
      </p:sp>
      <p:graphicFrame>
        <p:nvGraphicFramePr>
          <p:cNvPr id="5" name="表格 4" title=""/>
          <p:cNvGraphicFramePr>
            <a:graphicFrameLocks noGrp="1"/>
          </p:cNvGraphicFramePr>
          <p:nvPr/>
        </p:nvGraphicFramePr>
        <p:xfrm>
          <a:off x="278765" y="1852295"/>
          <a:ext cx="11694795" cy="5704840"/>
        </p:xfrm>
        <a:graphic>
          <a:graphicData uri="http://schemas.openxmlformats.org/drawingml/2006/table">
            <a:tbl>
              <a:tblPr firstRow="1" bandRow="1">
                <a:tableStyleId>{5940675A-B579-460E-94D1-54222C63F5DA}</a:tableStyleId>
              </a:tblPr>
              <a:tblGrid>
                <a:gridCol w="1849120"/>
                <a:gridCol w="3021330"/>
                <a:gridCol w="6824345"/>
              </a:tblGrid>
              <a:tr h="291465">
                <a:tc>
                  <a:txBody>
                    <a:bodyPr vert="horz" wrap="square"/>
                    <a:lstStyle/>
                    <a:p>
                      <a:pPr indent="0" algn="ctr" fontAlgn="auto">
                        <a:lnSpc>
                          <a:spcPct val="150000"/>
                        </a:lnSpc>
                        <a:buNone/>
                      </a:pPr>
                      <a:r>
                        <a:rPr lang="en-US" sz="1300" b="1">
                          <a:solidFill>
                            <a:srgbClr val="000000"/>
                          </a:solidFill>
                          <a:latin typeface="微软雅黑" panose="020b0503020204020204" charset="-122"/>
                          <a:ea typeface="微软雅黑" panose="020b0503020204020204" charset="-122"/>
                          <a:cs typeface="宋体" panose="02010600030101010101" pitchFamily="2" charset="-122"/>
                        </a:rPr>
                        <a:t>考点内容</a:t>
                      </a:r>
                      <a:endParaRPr lang="en-US" altLang="en-US" sz="13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c>
                  <a:txBody>
                    <a:bodyPr vert="horz" wrap="square"/>
                    <a:lstStyle/>
                    <a:p>
                      <a:pPr indent="0" algn="ctr" fontAlgn="auto">
                        <a:lnSpc>
                          <a:spcPct val="150000"/>
                        </a:lnSpc>
                        <a:buNone/>
                      </a:pPr>
                      <a:r>
                        <a:rPr lang="en-US" sz="1300" b="1">
                          <a:solidFill>
                            <a:srgbClr val="000000"/>
                          </a:solidFill>
                          <a:latin typeface="微软雅黑" panose="020b0503020204020204" charset="-122"/>
                          <a:ea typeface="微软雅黑" panose="020b0503020204020204" charset="-122"/>
                          <a:cs typeface="宋体" panose="02010600030101010101" pitchFamily="2" charset="-122"/>
                        </a:rPr>
                        <a:t>课标要求</a:t>
                      </a:r>
                      <a:endParaRPr lang="en-US" altLang="en-US" sz="13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c>
                  <a:txBody>
                    <a:bodyPr vert="horz" wrap="square"/>
                    <a:lstStyle/>
                    <a:p>
                      <a:pPr indent="0" algn="ctr" fontAlgn="auto">
                        <a:lnSpc>
                          <a:spcPct val="150000"/>
                        </a:lnSpc>
                        <a:buNone/>
                      </a:pPr>
                      <a:r>
                        <a:rPr lang="en-US" sz="1300" b="1">
                          <a:solidFill>
                            <a:srgbClr val="000000"/>
                          </a:solidFill>
                          <a:latin typeface="微软雅黑" panose="020b0503020204020204" charset="-122"/>
                          <a:ea typeface="微软雅黑" panose="020b0503020204020204" charset="-122"/>
                          <a:cs typeface="宋体" panose="02010600030101010101" pitchFamily="2" charset="-122"/>
                        </a:rPr>
                        <a:t>命题预测</a:t>
                      </a:r>
                      <a:endParaRPr lang="en-US" altLang="en-US" sz="13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cap="flat">
                      <a:noFill/>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r>
              <a:tr h="600075">
                <a:tc>
                  <a:txBody>
                    <a:bodyPr vert="horz" wrap="square"/>
                    <a:lstStyle/>
                    <a:p>
                      <a:pPr indent="0" algn="ctr" fontAlgn="auto">
                        <a:lnSpc>
                          <a:spcPct val="150000"/>
                        </a:lnSpc>
                        <a:buNone/>
                      </a:pPr>
                      <a:r>
                        <a:rPr lang="en-US" sz="1300" b="1">
                          <a:solidFill>
                            <a:srgbClr val="000000"/>
                          </a:solidFill>
                          <a:latin typeface="微软雅黑" panose="020b0503020204020204" charset="-122"/>
                          <a:ea typeface="微软雅黑" panose="020b0503020204020204" charset="-122"/>
                          <a:cs typeface="宋体" panose="02010600030101010101" pitchFamily="2" charset="-122"/>
                        </a:rPr>
                        <a:t>光的直线传播</a:t>
                      </a:r>
                      <a:endParaRPr lang="en-US" altLang="en-US" sz="13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300" b="0">
                          <a:solidFill>
                            <a:srgbClr val="000000"/>
                          </a:solidFill>
                          <a:latin typeface="微软雅黑" panose="020b0503020204020204" charset="-122"/>
                          <a:ea typeface="微软雅黑" panose="020b0503020204020204" charset="-122"/>
                          <a:cs typeface="宋体" panose="02010600030101010101" pitchFamily="2" charset="-122"/>
                        </a:rPr>
                        <a:t>通过实验，探究光在同种均匀介质中是沿直线传播的</a:t>
                      </a:r>
                      <a:endParaRPr lang="en-US" altLang="en-US" sz="13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300" b="0">
                          <a:solidFill>
                            <a:srgbClr val="000000"/>
                          </a:solidFill>
                          <a:latin typeface="微软雅黑" panose="020b0503020204020204" charset="-122"/>
                          <a:ea typeface="微软雅黑" panose="020b0503020204020204" charset="-122"/>
                          <a:cs typeface="宋体" panose="02010600030101010101" pitchFamily="2" charset="-122"/>
                        </a:rPr>
                        <a:t>属于常考热点，主要考查考生对光的直线传播的认识。考查题型常见的有选择题、填空题，有时也会出现作图题。主要命题点有：光的直线传播条件、生活中常见光的直线传播的现象、小孔成像、利用光的直线传播作图等</a:t>
                      </a:r>
                      <a:endParaRPr lang="en-US" altLang="en-US" sz="13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cap="flat">
                      <a:noFill/>
                    </a:lnR>
                    <a:lnT w="19050" cap="flat" cmpd="sng">
                      <a:solidFill>
                        <a:srgbClr val="548DD4"/>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r>
              <a:tr h="791210">
                <a:tc>
                  <a:txBody>
                    <a:bodyPr vert="horz" wrap="square"/>
                    <a:lstStyle/>
                    <a:p>
                      <a:pPr indent="0" algn="ctr" fontAlgn="auto">
                        <a:lnSpc>
                          <a:spcPct val="150000"/>
                        </a:lnSpc>
                        <a:buNone/>
                      </a:pPr>
                      <a:r>
                        <a:rPr lang="en-US" sz="1300" b="1">
                          <a:solidFill>
                            <a:srgbClr val="000000"/>
                          </a:solidFill>
                          <a:latin typeface="微软雅黑" panose="020b0503020204020204" charset="-122"/>
                          <a:ea typeface="微软雅黑" panose="020b0503020204020204" charset="-122"/>
                          <a:cs typeface="宋体" panose="02010600030101010101" pitchFamily="2" charset="-122"/>
                        </a:rPr>
                        <a:t>光的反射</a:t>
                      </a:r>
                      <a:endParaRPr lang="en-US" altLang="en-US" sz="13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300" b="0">
                          <a:solidFill>
                            <a:srgbClr val="000000"/>
                          </a:solidFill>
                          <a:latin typeface="微软雅黑" panose="020b0503020204020204" charset="-122"/>
                          <a:ea typeface="微软雅黑" panose="020b0503020204020204" charset="-122"/>
                          <a:cs typeface="宋体" panose="02010600030101010101" pitchFamily="2" charset="-122"/>
                        </a:rPr>
                        <a:t>通过探究，了解光的反射规律。了解什么是镜面反射和漫反射</a:t>
                      </a:r>
                      <a:endParaRPr lang="en-US" altLang="en-US" sz="13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300" b="0">
                          <a:solidFill>
                            <a:srgbClr val="000000"/>
                          </a:solidFill>
                          <a:latin typeface="微软雅黑" panose="020b0503020204020204" charset="-122"/>
                          <a:ea typeface="微软雅黑" panose="020b0503020204020204" charset="-122"/>
                          <a:cs typeface="宋体" panose="02010600030101010101" pitchFamily="2" charset="-122"/>
                        </a:rPr>
                        <a:t>光的反射是最重要的光的传播规律，也是常考热点，在光现象类型的辨析中，属于常考内容。考查题型较多，有：选择题、填空题、作图题和实验探究题。命题点主要集中在：生活中光的反射现象、光的反射规律、利用光的反射作图、探究光的反射规律、镜面反射和漫反射等</a:t>
                      </a:r>
                      <a:endParaRPr lang="en-US" altLang="en-US" sz="13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E36C09"/>
                      </a:solidFill>
                      <a:prstDash val="solid"/>
                      <a:headEnd type="none" w="med" len="med"/>
                      <a:tailEnd type="none" w="med" len="med"/>
                    </a:lnL>
                    <a:lnR cap="flat">
                      <a:noFill/>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r>
              <a:tr h="805180">
                <a:tc>
                  <a:txBody>
                    <a:bodyPr vert="horz" wrap="square"/>
                    <a:lstStyle/>
                    <a:p>
                      <a:pPr indent="0" algn="ctr" fontAlgn="auto">
                        <a:lnSpc>
                          <a:spcPct val="150000"/>
                        </a:lnSpc>
                        <a:buNone/>
                      </a:pPr>
                      <a:r>
                        <a:rPr lang="en-US" sz="1300" b="1">
                          <a:solidFill>
                            <a:srgbClr val="000000"/>
                          </a:solidFill>
                          <a:latin typeface="微软雅黑" panose="020b0503020204020204" charset="-122"/>
                          <a:ea typeface="微软雅黑" panose="020b0503020204020204" charset="-122"/>
                          <a:cs typeface="宋体" panose="02010600030101010101" pitchFamily="2" charset="-122"/>
                        </a:rPr>
                        <a:t>平面镜成像</a:t>
                      </a:r>
                      <a:endParaRPr lang="en-US" altLang="en-US" sz="13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300" b="0">
                          <a:solidFill>
                            <a:srgbClr val="000000"/>
                          </a:solidFill>
                          <a:latin typeface="微软雅黑" panose="020b0503020204020204" charset="-122"/>
                          <a:ea typeface="微软雅黑" panose="020b0503020204020204" charset="-122"/>
                          <a:cs typeface="宋体" panose="02010600030101010101" pitchFamily="2" charset="-122"/>
                        </a:rPr>
                        <a:t>通过实验，探究平面镜成像时像与物的关系，了解平面镜成像的特点及应用</a:t>
                      </a:r>
                      <a:endParaRPr lang="en-US" altLang="en-US" sz="13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300" b="0">
                          <a:solidFill>
                            <a:srgbClr val="000000"/>
                          </a:solidFill>
                          <a:latin typeface="微软雅黑" panose="020b0503020204020204" charset="-122"/>
                          <a:ea typeface="微软雅黑" panose="020b0503020204020204" charset="-122"/>
                          <a:cs typeface="宋体" panose="02010600030101010101" pitchFamily="2" charset="-122"/>
                        </a:rPr>
                        <a:t>平面镜成像属于常考热点，也是光现象考题中考点集中的内容，对平面镜成像考查的题型主要有：填空题、实验探究题、作图题，有时也会出现选择题。命题点主要有：平面镜成像规律及应用、利用平面镜成像规律作图、探究平面镜成像规律等</a:t>
                      </a:r>
                      <a:endParaRPr lang="en-US" altLang="en-US" sz="13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E36C09"/>
                      </a:solidFill>
                      <a:prstDash val="solid"/>
                      <a:headEnd type="none" w="med" len="med"/>
                      <a:tailEnd type="none" w="med" len="med"/>
                    </a:lnL>
                    <a:lnR cap="flat">
                      <a:noFill/>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r>
              <a:tr h="805180">
                <a:tc>
                  <a:txBody>
                    <a:bodyPr vert="horz" wrap="square"/>
                    <a:lstStyle/>
                    <a:p>
                      <a:pPr indent="0" algn="ctr" fontAlgn="auto">
                        <a:lnSpc>
                          <a:spcPct val="150000"/>
                        </a:lnSpc>
                        <a:buNone/>
                      </a:pPr>
                      <a:r>
                        <a:rPr lang="en-US" sz="1300" b="1">
                          <a:solidFill>
                            <a:srgbClr val="000000"/>
                          </a:solidFill>
                          <a:latin typeface="微软雅黑" panose="020b0503020204020204" charset="-122"/>
                          <a:ea typeface="微软雅黑" panose="020b0503020204020204" charset="-122"/>
                          <a:cs typeface="宋体" panose="02010600030101010101" pitchFamily="2" charset="-122"/>
                        </a:rPr>
                        <a:t>光的折射</a:t>
                      </a:r>
                      <a:endParaRPr lang="en-US" altLang="en-US" sz="13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300" b="0">
                          <a:solidFill>
                            <a:srgbClr val="000000"/>
                          </a:solidFill>
                          <a:latin typeface="微软雅黑" panose="020b0503020204020204" charset="-122"/>
                          <a:ea typeface="微软雅黑" panose="020b0503020204020204" charset="-122"/>
                          <a:cs typeface="宋体" panose="02010600030101010101" pitchFamily="2" charset="-122"/>
                        </a:rPr>
                        <a:t>通过探究，了解光的折射规律。认识生活中的折射现象</a:t>
                      </a:r>
                      <a:endParaRPr lang="en-US" altLang="en-US" sz="13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300" b="0">
                          <a:solidFill>
                            <a:srgbClr val="000000"/>
                          </a:solidFill>
                          <a:latin typeface="微软雅黑" panose="020b0503020204020204" charset="-122"/>
                          <a:ea typeface="微软雅黑" panose="020b0503020204020204" charset="-122"/>
                          <a:cs typeface="宋体" panose="02010600030101010101" pitchFamily="2" charset="-122"/>
                        </a:rPr>
                        <a:t>光的折射是一种重要的光现象，所以在考卷中，出现光的折射的考题也很多。其考查题型主要是选择题、填空题、作图题，有时也会出现实验探究题。命题点有：光的折射及应用、生活中常见的光的折射现象、光的折射作图等</a:t>
                      </a:r>
                      <a:endParaRPr lang="en-US" altLang="en-US" sz="13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E36C09"/>
                      </a:solidFill>
                      <a:prstDash val="solid"/>
                      <a:headEnd type="none" w="med" len="med"/>
                      <a:tailEnd type="none" w="med" len="med"/>
                    </a:lnL>
                    <a:lnR cap="flat">
                      <a:noFill/>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r>
              <a:tr h="805180">
                <a:tc>
                  <a:txBody>
                    <a:bodyPr vert="horz" wrap="square"/>
                    <a:lstStyle/>
                    <a:p>
                      <a:pPr indent="0" algn="ctr" fontAlgn="auto">
                        <a:lnSpc>
                          <a:spcPct val="150000"/>
                        </a:lnSpc>
                        <a:buNone/>
                      </a:pPr>
                      <a:r>
                        <a:rPr lang="en-US" sz="1300" b="1">
                          <a:solidFill>
                            <a:srgbClr val="000000"/>
                          </a:solidFill>
                          <a:latin typeface="微软雅黑" panose="020b0503020204020204" charset="-122"/>
                          <a:ea typeface="微软雅黑" panose="020b0503020204020204" charset="-122"/>
                          <a:cs typeface="宋体" panose="02010600030101010101" pitchFamily="2" charset="-122"/>
                        </a:rPr>
                        <a:t>光的色散</a:t>
                      </a:r>
                      <a:endParaRPr lang="en-US" altLang="en-US" sz="13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300" b="0">
                          <a:solidFill>
                            <a:srgbClr val="000000"/>
                          </a:solidFill>
                          <a:latin typeface="微软雅黑" panose="020b0503020204020204" charset="-122"/>
                          <a:ea typeface="微软雅黑" panose="020b0503020204020204" charset="-122"/>
                          <a:cs typeface="宋体" panose="02010600030101010101" pitchFamily="2" charset="-122"/>
                        </a:rPr>
                        <a:t>通过观察和实验（光的色散），知道白光是由色光组成的</a:t>
                      </a:r>
                      <a:endParaRPr lang="en-US" altLang="en-US" sz="13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300" b="0">
                          <a:solidFill>
                            <a:srgbClr val="000000"/>
                          </a:solidFill>
                          <a:latin typeface="微软雅黑" panose="020b0503020204020204" charset="-122"/>
                          <a:ea typeface="微软雅黑" panose="020b0503020204020204" charset="-122"/>
                          <a:cs typeface="宋体" panose="02010600030101010101" pitchFamily="2" charset="-122"/>
                        </a:rPr>
                        <a:t>光的色散是光的折射发生的光现象，所以在考查光的折射时，会出现对光的色散的考查，其常见题型主要是选择题和填空题。对光的色散命题点有：认识光的色散、生活中光的色散现象、复色光与单色光（三原色）等</a:t>
                      </a:r>
                      <a:endParaRPr lang="en-US" altLang="en-US" sz="13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E36C09"/>
                      </a:solidFill>
                      <a:prstDash val="solid"/>
                      <a:headEnd type="none" w="med" len="med"/>
                      <a:tailEnd type="none" w="med" len="med"/>
                    </a:lnL>
                    <a:lnR cap="flat">
                      <a:noFill/>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r>
              <a:tr h="652780">
                <a:tc>
                  <a:txBody>
                    <a:bodyPr vert="horz" wrap="square"/>
                    <a:lstStyle/>
                    <a:p>
                      <a:pPr indent="0" algn="ctr" fontAlgn="auto">
                        <a:lnSpc>
                          <a:spcPct val="150000"/>
                        </a:lnSpc>
                        <a:buNone/>
                      </a:pPr>
                      <a:r>
                        <a:rPr lang="en-US" sz="1300" b="1">
                          <a:solidFill>
                            <a:srgbClr val="000000"/>
                          </a:solidFill>
                          <a:latin typeface="微软雅黑" panose="020b0503020204020204" charset="-122"/>
                          <a:ea typeface="微软雅黑" panose="020b0503020204020204" charset="-122"/>
                          <a:cs typeface="宋体" panose="02010600030101010101" pitchFamily="2" charset="-122"/>
                        </a:rPr>
                        <a:t>红外线、紫外线</a:t>
                      </a:r>
                      <a:endParaRPr lang="en-US" altLang="en-US" sz="13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300" b="0">
                          <a:solidFill>
                            <a:srgbClr val="000000"/>
                          </a:solidFill>
                          <a:latin typeface="微软雅黑" panose="020b0503020204020204" charset="-122"/>
                          <a:ea typeface="微软雅黑" panose="020b0503020204020204" charset="-122"/>
                          <a:cs typeface="宋体" panose="02010600030101010101" pitchFamily="2" charset="-122"/>
                        </a:rPr>
                        <a:t>了解红外线、紫外线的简单应用</a:t>
                      </a:r>
                      <a:endParaRPr lang="en-US" altLang="en-US" sz="13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300" b="0">
                          <a:solidFill>
                            <a:srgbClr val="000000"/>
                          </a:solidFill>
                          <a:latin typeface="微软雅黑" panose="020b0503020204020204" charset="-122"/>
                          <a:ea typeface="微软雅黑" panose="020b0503020204020204" charset="-122"/>
                          <a:cs typeface="宋体" panose="02010600030101010101" pitchFamily="2" charset="-122"/>
                        </a:rPr>
                        <a:t>了解红外线和紫外线的特点和应用是考查此知识点的主要考查方向，考题主要有选择题和填空题两种。命题点有：红外线和紫外线在生活中的应用等</a:t>
                      </a:r>
                      <a:endParaRPr lang="en-US" altLang="en-US" sz="13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E36C09"/>
                      </a:solidFill>
                      <a:prstDash val="solid"/>
                      <a:headEnd type="none" w="med" len="med"/>
                      <a:tailEnd type="none" w="med" len="med"/>
                    </a:lnL>
                    <a:lnR cap="flat">
                      <a:noFill/>
                    </a:lnR>
                    <a:lnT w="12700" cap="flat" cmpd="sng">
                      <a:solidFill>
                        <a:srgbClr val="E36C09"/>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EFEFE"/>
                    </a:solid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6" presetClass="entr" presetSubtype="4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outHorizont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4796155" y="0"/>
            <a:ext cx="903605" cy="923290"/>
          </a:xfrm>
          <a:prstGeom prst="rect">
            <a:avLst/>
          </a:prstGeom>
        </p:spPr>
      </p:pic>
      <p:sp>
        <p:nvSpPr>
          <p:cNvPr id="5" name="文本框 4" title=""/>
          <p:cNvSpPr txBox="1"/>
          <p:nvPr/>
        </p:nvSpPr>
        <p:spPr>
          <a:xfrm>
            <a:off x="5768340" y="231140"/>
            <a:ext cx="391922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sz="2400" b="1">
                <a:solidFill>
                  <a:srgbClr val="0070C0"/>
                </a:solidFill>
                <a:latin typeface="微软雅黑" panose="020b0503020204020204" charset="-122"/>
                <a:ea typeface="微软雅黑" panose="020b0503020204020204" charset="-122"/>
              </a:rPr>
              <a:t>3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探究光的反射规律</a:t>
            </a:r>
          </a:p>
        </p:txBody>
      </p:sp>
      <p:sp>
        <p:nvSpPr>
          <p:cNvPr id="6" name="文本框 5" title=""/>
          <p:cNvSpPr txBox="1"/>
          <p:nvPr/>
        </p:nvSpPr>
        <p:spPr>
          <a:xfrm>
            <a:off x="294640" y="1256665"/>
            <a:ext cx="11602720" cy="5077460"/>
          </a:xfrm>
          <a:prstGeom prst="rect">
            <a:avLst/>
          </a:prstGeom>
          <a:noFill/>
          <a:ln w="9525">
            <a:noFill/>
          </a:ln>
        </p:spPr>
        <p:txBody>
          <a:bodyPr wrap="square">
            <a:spAutoFit/>
          </a:bodyPr>
          <a:lstStyle/>
          <a:p>
            <a:pPr indent="0" fontAlgn="auto">
              <a:lnSpc>
                <a:spcPct val="150000"/>
              </a:lnSpc>
            </a:pPr>
            <a:r>
              <a:rPr lang="zh-CN" b="0">
                <a:solidFill>
                  <a:schemeClr val="accent1">
                    <a:lumMod val="75000"/>
                  </a:schemeClr>
                </a:solidFill>
                <a:latin typeface="微软雅黑" panose="020b0503020204020204" charset="-122"/>
                <a:ea typeface="微软雅黑" panose="020b0503020204020204" charset="-122"/>
                <a:cs typeface="微软雅黑" panose="020b0503020204020204" charset="-122"/>
              </a:rPr>
              <a:t>【变式3</a:t>
            </a:r>
            <a:r>
              <a:rPr lang="en-US" altLang="zh-CN" b="0">
                <a:solidFill>
                  <a:schemeClr val="accent1">
                    <a:lumMod val="75000"/>
                  </a:schemeClr>
                </a:solidFill>
                <a:latin typeface="微软雅黑" panose="020b0503020204020204" charset="-122"/>
                <a:ea typeface="微软雅黑" panose="020b0503020204020204" charset="-122"/>
                <a:cs typeface="微软雅黑" panose="020b0503020204020204" charset="-122"/>
              </a:rPr>
              <a:t>-2</a:t>
            </a:r>
            <a:r>
              <a:rPr lang="zh-CN" b="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b="1">
                <a:solidFill>
                  <a:srgbClr val="000000"/>
                </a:solidFill>
                <a:latin typeface="微软雅黑" panose="020b0503020204020204" charset="-122"/>
                <a:ea typeface="微软雅黑" panose="020b0503020204020204" charset="-122"/>
                <a:cs typeface="微软雅黑" panose="020b0503020204020204" charset="-122"/>
              </a:rPr>
              <a:t>（2023·潜江、天门、仙桃）</a:t>
            </a:r>
            <a:r>
              <a:rPr lang="zh-CN">
                <a:solidFill>
                  <a:srgbClr val="000000"/>
                </a:solidFill>
                <a:latin typeface="微软雅黑" panose="020b0503020204020204" charset="-122"/>
                <a:ea typeface="微软雅黑" panose="020b0503020204020204" charset="-122"/>
                <a:cs typeface="微软雅黑" panose="020b0503020204020204" charset="-122"/>
              </a:rPr>
              <a:t>用如图的装置探究“光的反射定律”。平面镜M水平放置，附有量角器的白纸板由E、F两部分构成，始终竖直立在M上，可以绕ON翻折；</a:t>
            </a:r>
          </a:p>
          <a:p>
            <a:pPr indent="0" fontAlgn="auto">
              <a:lnSpc>
                <a:spcPct val="150000"/>
              </a:lnSpc>
            </a:pPr>
            <a:endParaRPr lang="zh-CN">
              <a:solidFill>
                <a:srgbClr val="000000"/>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endParaRPr lang="zh-CN">
              <a:solidFill>
                <a:srgbClr val="000000"/>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endParaRPr lang="zh-CN">
              <a:solidFill>
                <a:srgbClr val="000000"/>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endParaRPr lang="zh-CN">
              <a:solidFill>
                <a:srgbClr val="000000"/>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solidFill>
                  <a:srgbClr val="000000"/>
                </a:solidFill>
                <a:latin typeface="微软雅黑" panose="020b0503020204020204" charset="-122"/>
                <a:ea typeface="微软雅黑" panose="020b0503020204020204" charset="-122"/>
                <a:cs typeface="微软雅黑" panose="020b0503020204020204" charset="-122"/>
              </a:rPr>
              <a:t>（1）如图甲，E、F在同一平面上，让入射光AO射向镜面，量角器上显示入射角和反射角的大小，可得出∠r________∠i（选填“&gt;”“&lt;”或“=”）；</a:t>
            </a:r>
          </a:p>
          <a:p>
            <a:pPr indent="0" fontAlgn="auto">
              <a:lnSpc>
                <a:spcPct val="150000"/>
              </a:lnSpc>
            </a:pPr>
            <a:r>
              <a:rPr lang="zh-CN">
                <a:solidFill>
                  <a:srgbClr val="000000"/>
                </a:solidFill>
                <a:latin typeface="微软雅黑" panose="020b0503020204020204" charset="-122"/>
                <a:ea typeface="微软雅黑" panose="020b0503020204020204" charset="-122"/>
                <a:cs typeface="微软雅黑" panose="020b0503020204020204" charset="-122"/>
              </a:rPr>
              <a:t>（2）改变入射光的方向，再测几组入射角和反射角，这样做的目的是_________；</a:t>
            </a:r>
          </a:p>
          <a:p>
            <a:pPr indent="0" fontAlgn="auto">
              <a:lnSpc>
                <a:spcPct val="150000"/>
              </a:lnSpc>
            </a:pPr>
            <a:r>
              <a:rPr lang="zh-CN">
                <a:solidFill>
                  <a:srgbClr val="000000"/>
                </a:solidFill>
                <a:latin typeface="微软雅黑" panose="020b0503020204020204" charset="-122"/>
                <a:ea typeface="微软雅黑" panose="020b0503020204020204" charset="-122"/>
                <a:cs typeface="微软雅黑" panose="020b0503020204020204" charset="-122"/>
              </a:rPr>
              <a:t>（3）若光沿BO入射，经M反射后沿OA射出。这表明，在光的反射现象中，光路是_________的；</a:t>
            </a:r>
          </a:p>
          <a:p>
            <a:pPr indent="0" fontAlgn="auto">
              <a:lnSpc>
                <a:spcPct val="150000"/>
              </a:lnSpc>
            </a:pPr>
            <a:r>
              <a:rPr lang="zh-CN">
                <a:solidFill>
                  <a:srgbClr val="000000"/>
                </a:solidFill>
                <a:latin typeface="微软雅黑" panose="020b0503020204020204" charset="-122"/>
                <a:ea typeface="微软雅黑" panose="020b0503020204020204" charset="-122"/>
                <a:cs typeface="微软雅黑" panose="020b0503020204020204" charset="-122"/>
              </a:rPr>
              <a:t>（4）如图乙，把F向前或向后翻折，则在F上________（选填“能”或“不能”）看到反射光，这说明反射光线，入射光线和法线在_________。</a:t>
            </a:r>
          </a:p>
        </p:txBody>
      </p:sp>
      <p:sp>
        <p:nvSpPr>
          <p:cNvPr id="13" name="文本框 12" title=""/>
          <p:cNvSpPr txBox="1"/>
          <p:nvPr/>
        </p:nvSpPr>
        <p:spPr>
          <a:xfrm>
            <a:off x="882015" y="4201160"/>
            <a:ext cx="352425"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a:t>
            </a:r>
          </a:p>
        </p:txBody>
      </p:sp>
      <p:pic>
        <p:nvPicPr>
          <p:cNvPr id="2" name="图片 -2147482480" title=""/>
          <p:cNvPicPr>
            <a:picLocks noChangeAspect="1"/>
          </p:cNvPicPr>
          <p:nvPr/>
        </p:nvPicPr>
        <p:blipFill>
          <a:blip r:embed="rId3"/>
          <a:stretch>
            <a:fillRect/>
          </a:stretch>
        </p:blipFill>
        <p:spPr>
          <a:xfrm>
            <a:off x="3903980" y="2258060"/>
            <a:ext cx="3471545" cy="1490345"/>
          </a:xfrm>
          <a:prstGeom prst="rect">
            <a:avLst/>
          </a:prstGeom>
          <a:noFill/>
          <a:ln w="9525">
            <a:noFill/>
          </a:ln>
        </p:spPr>
      </p:pic>
      <p:sp>
        <p:nvSpPr>
          <p:cNvPr id="7" name="矩形标注 6" title=""/>
          <p:cNvSpPr/>
          <p:nvPr/>
        </p:nvSpPr>
        <p:spPr>
          <a:xfrm>
            <a:off x="457200" y="2419985"/>
            <a:ext cx="3034030" cy="447675"/>
          </a:xfrm>
          <a:prstGeom prst="wedgeRectCallout">
            <a:avLst>
              <a:gd name="adj1" fmla="val 88007"/>
              <a:gd name="adj2" fmla="val 82198"/>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sz="1600">
                <a:latin typeface="微软雅黑" panose="020b0503020204020204" charset="-122"/>
                <a:ea typeface="微软雅黑" panose="020b0503020204020204" charset="-122"/>
                <a:cs typeface="微软雅黑" panose="020b0503020204020204" charset="-122"/>
              </a:rPr>
              <a:t>反射现象中，反射角等于入射角</a:t>
            </a:r>
          </a:p>
        </p:txBody>
      </p:sp>
      <p:sp>
        <p:nvSpPr>
          <p:cNvPr id="26" name="矩形标注 25" title=""/>
          <p:cNvSpPr/>
          <p:nvPr/>
        </p:nvSpPr>
        <p:spPr>
          <a:xfrm>
            <a:off x="7375525" y="2793365"/>
            <a:ext cx="3737610" cy="1019175"/>
          </a:xfrm>
          <a:prstGeom prst="wedgeRectCallout">
            <a:avLst>
              <a:gd name="adj1" fmla="val -49660"/>
              <a:gd name="adj2" fmla="val 13809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a:sym typeface="+mn-ea"/>
              </a:rPr>
              <a:t>多次实验</a:t>
            </a:r>
            <a:r>
              <a:rPr lang="zh-CN">
                <a:sym typeface="+mn-ea"/>
              </a:rPr>
              <a:t>的目的是</a:t>
            </a:r>
            <a:r>
              <a:rPr>
                <a:sym typeface="+mn-ea"/>
              </a:rPr>
              <a:t>得到普遍规律（防止偶然性）</a:t>
            </a:r>
          </a:p>
        </p:txBody>
      </p:sp>
      <p:sp>
        <p:nvSpPr>
          <p:cNvPr id="27" name="文本框 26" title=""/>
          <p:cNvSpPr txBox="1"/>
          <p:nvPr/>
        </p:nvSpPr>
        <p:spPr>
          <a:xfrm>
            <a:off x="7375525" y="4638040"/>
            <a:ext cx="3383280" cy="368300"/>
          </a:xfrm>
          <a:prstGeom prst="rect">
            <a:avLst/>
          </a:prstGeom>
          <a:noFill/>
        </p:spPr>
        <p:txBody>
          <a:bodyPr wrap="none" rtlCol="0">
            <a:spAutoFit/>
          </a:bodyPr>
          <a:lstStyle/>
          <a:p>
            <a:pPr algn="l"/>
            <a:r>
              <a:rPr lang="en-US" altLang="zh-CN">
                <a:solidFill>
                  <a:srgbClr val="FF0000"/>
                </a:solidFill>
                <a:latin typeface="微软雅黑" panose="020b0503020204020204" charset="-122"/>
                <a:ea typeface="微软雅黑" panose="020b0503020204020204" charset="-122"/>
              </a:rPr>
              <a:t>得到普遍规律（或避免偶然性）</a:t>
            </a:r>
          </a:p>
        </p:txBody>
      </p:sp>
      <p:cxnSp>
        <p:nvCxnSpPr>
          <p:cNvPr id="28" name="曲线连接符 27" title=""/>
          <p:cNvCxnSpPr/>
          <p:nvPr/>
        </p:nvCxnSpPr>
        <p:spPr>
          <a:xfrm rot="16200000">
            <a:off x="7846695" y="3284220"/>
            <a:ext cx="2562860" cy="974090"/>
          </a:xfrm>
          <a:prstGeom prst="curvedConnector3">
            <a:avLst>
              <a:gd name="adj1" fmla="val 49975"/>
            </a:avLst>
          </a:prstGeom>
          <a:ln w="28575" cmpd="sng">
            <a:solidFill>
              <a:schemeClr val="accent4"/>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9" name="文本框 28" title=""/>
          <p:cNvSpPr txBox="1"/>
          <p:nvPr/>
        </p:nvSpPr>
        <p:spPr>
          <a:xfrm>
            <a:off x="8580120" y="2201545"/>
            <a:ext cx="2722245" cy="337185"/>
          </a:xfrm>
          <a:prstGeom prst="rect">
            <a:avLst/>
          </a:prstGeom>
          <a:noFill/>
        </p:spPr>
        <p:txBody>
          <a:bodyPr wrap="square" rtlCol="0">
            <a:spAutoFit/>
          </a:bodyPr>
          <a:lstStyle/>
          <a:p>
            <a:r>
              <a:rPr sz="1600">
                <a:solidFill>
                  <a:schemeClr val="bg1"/>
                </a:solidFill>
                <a:highlight>
                  <a:srgbClr val="008000"/>
                </a:highlight>
                <a:latin typeface="微软雅黑" panose="020b0503020204020204" charset="-122"/>
                <a:ea typeface="微软雅黑" panose="020b0503020204020204" charset="-122"/>
                <a:cs typeface="微软雅黑" panose="020b0503020204020204" charset="-122"/>
                <a:sym typeface="+mn-ea"/>
              </a:rPr>
              <a:t>反射现象中，光路是可逆的</a:t>
            </a:r>
          </a:p>
        </p:txBody>
      </p:sp>
      <p:sp>
        <p:nvSpPr>
          <p:cNvPr id="30" name="文本框 29" title=""/>
          <p:cNvSpPr txBox="1"/>
          <p:nvPr/>
        </p:nvSpPr>
        <p:spPr>
          <a:xfrm>
            <a:off x="8924290" y="5052695"/>
            <a:ext cx="6400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可逆</a:t>
            </a:r>
          </a:p>
        </p:txBody>
      </p:sp>
      <p:sp>
        <p:nvSpPr>
          <p:cNvPr id="32" name="矩形标注 31" title=""/>
          <p:cNvSpPr/>
          <p:nvPr/>
        </p:nvSpPr>
        <p:spPr>
          <a:xfrm>
            <a:off x="3903980" y="6094095"/>
            <a:ext cx="7886065" cy="720090"/>
          </a:xfrm>
          <a:prstGeom prst="wedgeRectCallout">
            <a:avLst>
              <a:gd name="adj1" fmla="val -11310"/>
              <a:gd name="adj2" fmla="val -82980"/>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sz="1600">
                <a:latin typeface="微软雅黑" panose="020b0503020204020204" charset="-122"/>
                <a:ea typeface="微软雅黑" panose="020b0503020204020204" charset="-122"/>
                <a:cs typeface="微软雅黑" panose="020b0503020204020204" charset="-122"/>
              </a:rPr>
              <a:t>在反射现象中，反射光线、入射光线和法线在同一平面内，所以把纸板F向后折叠，则在纸板F上不能看到反射光线，说明反射光线、与入射光线和法线应在同一平面内</a:t>
            </a:r>
          </a:p>
        </p:txBody>
      </p:sp>
      <p:sp>
        <p:nvSpPr>
          <p:cNvPr id="33" name="文本框 32" title=""/>
          <p:cNvSpPr txBox="1"/>
          <p:nvPr/>
        </p:nvSpPr>
        <p:spPr>
          <a:xfrm>
            <a:off x="5059680" y="5420995"/>
            <a:ext cx="6400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不能</a:t>
            </a:r>
          </a:p>
        </p:txBody>
      </p:sp>
      <p:sp>
        <p:nvSpPr>
          <p:cNvPr id="34" name="文本框 33" title=""/>
          <p:cNvSpPr txBox="1"/>
          <p:nvPr/>
        </p:nvSpPr>
        <p:spPr>
          <a:xfrm>
            <a:off x="2245360" y="5862320"/>
            <a:ext cx="13258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同一平面内</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wipe(left)">
                                      <p:cBhvr>
                                        <p:cTn id="25" dur="500"/>
                                        <p:tgtEl>
                                          <p:spTgt spid="6">
                                            <p:txEl>
                                              <p:pRg st="5" end="5"/>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6" end="6"/>
                                            </p:txEl>
                                          </p:spTgt>
                                        </p:tgtEl>
                                        <p:attrNameLst>
                                          <p:attrName>style.visibility</p:attrName>
                                        </p:attrNameLst>
                                      </p:cBhvr>
                                      <p:to>
                                        <p:strVal val="visible"/>
                                      </p:to>
                                    </p:set>
                                    <p:animEffect transition="in" filter="wipe(left)">
                                      <p:cBhvr>
                                        <p:cTn id="30" dur="500"/>
                                        <p:tgtEl>
                                          <p:spTgt spid="6">
                                            <p:txEl>
                                              <p:pRg st="6" end="6"/>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wipe(left)">
                                      <p:cBhvr>
                                        <p:cTn id="35" dur="500"/>
                                        <p:tgtEl>
                                          <p:spTgt spid="6">
                                            <p:txEl>
                                              <p:pRg st="7" end="7"/>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8" end="8"/>
                                            </p:txEl>
                                          </p:spTgt>
                                        </p:tgtEl>
                                        <p:attrNameLst>
                                          <p:attrName>style.visibility</p:attrName>
                                        </p:attrNameLst>
                                      </p:cBhvr>
                                      <p:to>
                                        <p:strVal val="visible"/>
                                      </p:to>
                                    </p:set>
                                    <p:animEffect transition="in" filter="wipe(left)">
                                      <p:cBhvr>
                                        <p:cTn id="40" dur="500"/>
                                        <p:tgtEl>
                                          <p:spTgt spid="6">
                                            <p:txEl>
                                              <p:pRg st="8" end="8"/>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left)">
                                      <p:cBhvr>
                                        <p:cTn id="60" dur="500"/>
                                        <p:tgtEl>
                                          <p:spTgt spid="27"/>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down)">
                                      <p:cBhvr>
                                        <p:cTn id="65" dur="500"/>
                                        <p:tgtEl>
                                          <p:spTgt spid="28"/>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wipe(down)">
                                      <p:cBhvr>
                                        <p:cTn id="68" dur="500"/>
                                        <p:tgtEl>
                                          <p:spTgt spid="29"/>
                                        </p:tgtEl>
                                      </p:cBhvr>
                                    </p:animEffect>
                                  </p:childTnLst>
                                </p:cTn>
                              </p:par>
                            </p:childTnLst>
                          </p:cTn>
                        </p:par>
                      </p:childTnLst>
                    </p:cTn>
                  </p:par>
                  <p:par>
                    <p:cTn id="69" fill="hold" nodeType="clickPar">
                      <p:stCondLst>
                        <p:cond delay="indefinite"/>
                        <p:cond evt="onBegin" delay="0">
                          <p:tn val="68"/>
                        </p:cond>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wipe(left)">
                                      <p:cBhvr>
                                        <p:cTn id="73" dur="500"/>
                                        <p:tgtEl>
                                          <p:spTgt spid="30"/>
                                        </p:tgtEl>
                                      </p:cBhvr>
                                    </p:animEffect>
                                  </p:childTnLst>
                                </p:cTn>
                              </p:par>
                            </p:childTnLst>
                          </p:cTn>
                        </p:par>
                      </p:childTnLst>
                    </p:cTn>
                  </p:par>
                  <p:par>
                    <p:cTn id="74" fill="hold" nodeType="clickPar">
                      <p:stCondLst>
                        <p:cond delay="indefinite"/>
                        <p:cond evt="onBegin" delay="0">
                          <p:tn val="73"/>
                        </p:cond>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wipe(down)">
                                      <p:cBhvr>
                                        <p:cTn id="78" dur="500"/>
                                        <p:tgtEl>
                                          <p:spTgt spid="32"/>
                                        </p:tgtEl>
                                      </p:cBhvr>
                                    </p:animEffect>
                                  </p:childTnLst>
                                </p:cTn>
                              </p:par>
                            </p:childTnLst>
                          </p:cTn>
                        </p:par>
                      </p:childTnLst>
                    </p:cTn>
                  </p:par>
                  <p:par>
                    <p:cTn id="79" fill="hold" nodeType="clickPar">
                      <p:stCondLst>
                        <p:cond delay="indefinite"/>
                        <p:cond evt="onBegin" delay="0">
                          <p:tn val="78"/>
                        </p:cond>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wipe(left)">
                                      <p:cBhvr>
                                        <p:cTn id="83" dur="500"/>
                                        <p:tgtEl>
                                          <p:spTgt spid="33"/>
                                        </p:tgtEl>
                                      </p:cBhvr>
                                    </p:animEffect>
                                  </p:childTnLst>
                                </p:cTn>
                              </p:par>
                            </p:childTnLst>
                          </p:cTn>
                        </p:par>
                      </p:childTnLst>
                    </p:cTn>
                  </p:par>
                  <p:par>
                    <p:cTn id="84" fill="hold" nodeType="clickPar">
                      <p:stCondLst>
                        <p:cond delay="indefinite"/>
                        <p:cond evt="onBegin" delay="0">
                          <p:tn val="83"/>
                        </p:cond>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wipe(left)">
                                      <p:cBhvr>
                                        <p:cTn id="8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7" grpId="0" animBg="1"/>
      <p:bldP spid="26" grpId="0" animBg="1"/>
      <p:bldP spid="27" grpId="0"/>
      <p:bldP spid="29" grpId="0"/>
      <p:bldP spid="30" grpId="0"/>
      <p:bldP spid="32" grpId="0" animBg="1"/>
      <p:bldP spid="33" grpId="0"/>
      <p:bldP spid="34" grpId="0"/>
    </p:bldLst>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4796155" y="0"/>
            <a:ext cx="903605" cy="923290"/>
          </a:xfrm>
          <a:prstGeom prst="rect">
            <a:avLst/>
          </a:prstGeom>
        </p:spPr>
      </p:pic>
      <p:sp>
        <p:nvSpPr>
          <p:cNvPr id="5" name="文本框 4" title=""/>
          <p:cNvSpPr txBox="1"/>
          <p:nvPr/>
        </p:nvSpPr>
        <p:spPr>
          <a:xfrm>
            <a:off x="5768340" y="231140"/>
            <a:ext cx="394906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sz="2400" b="1">
                <a:solidFill>
                  <a:srgbClr val="0070C0"/>
                </a:solidFill>
                <a:latin typeface="微软雅黑" panose="020b0503020204020204" charset="-122"/>
                <a:ea typeface="微软雅黑" panose="020b0503020204020204" charset="-122"/>
              </a:rPr>
              <a:t>4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镜面反射与漫反射</a:t>
            </a:r>
          </a:p>
        </p:txBody>
      </p:sp>
      <p:pic>
        <p:nvPicPr>
          <p:cNvPr id="2" name="图片 1" title=""/>
          <p:cNvPicPr>
            <a:picLocks noChangeAspect="1"/>
          </p:cNvPicPr>
          <p:nvPr/>
        </p:nvPicPr>
        <p:blipFill>
          <a:blip r:embed="rId3"/>
          <a:stretch>
            <a:fillRect/>
          </a:stretch>
        </p:blipFill>
        <p:spPr>
          <a:xfrm>
            <a:off x="354330" y="1399187"/>
            <a:ext cx="2013585" cy="483870"/>
          </a:xfrm>
          <a:prstGeom prst="rect">
            <a:avLst/>
          </a:prstGeom>
        </p:spPr>
      </p:pic>
      <p:sp>
        <p:nvSpPr>
          <p:cNvPr id="100" name="文本框 99" title=""/>
          <p:cNvSpPr txBox="1"/>
          <p:nvPr/>
        </p:nvSpPr>
        <p:spPr>
          <a:xfrm>
            <a:off x="354330" y="1882775"/>
            <a:ext cx="11419840" cy="2861310"/>
          </a:xfrm>
          <a:prstGeom prst="rect">
            <a:avLst/>
          </a:prstGeom>
          <a:noFill/>
          <a:ln w="9525">
            <a:noFill/>
          </a:ln>
        </p:spPr>
        <p:txBody>
          <a:bodyPr wrap="square">
            <a:spAutoFit/>
          </a:bodyPr>
          <a:lstStyle/>
          <a:p>
            <a:pPr indent="457200" fontAlgn="auto">
              <a:lnSpc>
                <a:spcPct val="150000"/>
              </a:lnSpc>
            </a:pPr>
            <a:r>
              <a:rPr lang="zh-CN" sz="2000" b="0">
                <a:solidFill>
                  <a:srgbClr val="000000"/>
                </a:solidFill>
                <a:latin typeface="微软雅黑" panose="020b0503020204020204" charset="-122"/>
                <a:ea typeface="微软雅黑" panose="020b0503020204020204" charset="-122"/>
                <a:cs typeface="微软雅黑" panose="020b0503020204020204" charset="-122"/>
              </a:rPr>
              <a:t>（1）镜面反射是因为反射面是光滑表面形成的，入射光是平行光时，反射光也是平行光；</a:t>
            </a:r>
          </a:p>
          <a:p>
            <a:pPr indent="457200" fontAlgn="auto">
              <a:lnSpc>
                <a:spcPct val="150000"/>
              </a:lnSpc>
            </a:pPr>
            <a:r>
              <a:rPr lang="zh-CN" sz="2000" b="0">
                <a:solidFill>
                  <a:srgbClr val="000000"/>
                </a:solidFill>
                <a:latin typeface="微软雅黑" panose="020b0503020204020204" charset="-122"/>
                <a:ea typeface="微软雅黑" panose="020b0503020204020204" charset="-122"/>
                <a:cs typeface="微软雅黑" panose="020b0503020204020204" charset="-122"/>
              </a:rPr>
              <a:t>（2）漫反射是因为反射面是高低不平的粗糙表面，即便入射光是平行光，反射光也不会是平行光，反射光会向各个方向出射，所以，人站在不同角度也能看见反射光；</a:t>
            </a:r>
          </a:p>
          <a:p>
            <a:pPr indent="457200" fontAlgn="auto">
              <a:lnSpc>
                <a:spcPct val="150000"/>
              </a:lnSpc>
            </a:pPr>
            <a:r>
              <a:rPr lang="zh-CN" sz="2000" b="0">
                <a:solidFill>
                  <a:srgbClr val="000000"/>
                </a:solidFill>
                <a:latin typeface="微软雅黑" panose="020b0503020204020204" charset="-122"/>
                <a:ea typeface="微软雅黑" panose="020b0503020204020204" charset="-122"/>
                <a:cs typeface="微软雅黑" panose="020b0503020204020204" charset="-122"/>
              </a:rPr>
              <a:t>（3）镜面反射和漫反射都遵循光的反射规律；</a:t>
            </a:r>
          </a:p>
          <a:p>
            <a:pPr indent="457200" fontAlgn="auto">
              <a:lnSpc>
                <a:spcPct val="150000"/>
              </a:lnSpc>
            </a:pPr>
            <a:r>
              <a:rPr lang="zh-CN" sz="2000" b="0">
                <a:solidFill>
                  <a:srgbClr val="000000"/>
                </a:solidFill>
                <a:latin typeface="微软雅黑" panose="020b0503020204020204" charset="-122"/>
                <a:ea typeface="微软雅黑" panose="020b0503020204020204" charset="-122"/>
                <a:cs typeface="微软雅黑" panose="020b0503020204020204" charset="-122"/>
              </a:rPr>
              <a:t>（4）人眼感觉到物体的亮暗是由物体入射人眼的光的多少决定的。射入人眼的光越多，人感觉物体越亮；入射人眼的光越少，人感觉物体越暗。</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0">
                                            <p:txEl>
                                              <p:pRg st="0" end="0"/>
                                            </p:txEl>
                                          </p:spTgt>
                                        </p:tgtEl>
                                        <p:attrNameLst>
                                          <p:attrName>style.visibility</p:attrName>
                                        </p:attrNameLst>
                                      </p:cBhvr>
                                      <p:to>
                                        <p:strVal val="visible"/>
                                      </p:to>
                                    </p:set>
                                    <p:animEffect transition="in" filter="wipe(left)">
                                      <p:cBhvr>
                                        <p:cTn id="20" dur="500"/>
                                        <p:tgtEl>
                                          <p:spTgt spid="100">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0">
                                            <p:txEl>
                                              <p:pRg st="1" end="1"/>
                                            </p:txEl>
                                          </p:spTgt>
                                        </p:tgtEl>
                                        <p:attrNameLst>
                                          <p:attrName>style.visibility</p:attrName>
                                        </p:attrNameLst>
                                      </p:cBhvr>
                                      <p:to>
                                        <p:strVal val="visible"/>
                                      </p:to>
                                    </p:set>
                                    <p:animEffect transition="in" filter="wipe(left)">
                                      <p:cBhvr>
                                        <p:cTn id="25" dur="500"/>
                                        <p:tgtEl>
                                          <p:spTgt spid="100">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0">
                                            <p:txEl>
                                              <p:pRg st="2" end="2"/>
                                            </p:txEl>
                                          </p:spTgt>
                                        </p:tgtEl>
                                        <p:attrNameLst>
                                          <p:attrName>style.visibility</p:attrName>
                                        </p:attrNameLst>
                                      </p:cBhvr>
                                      <p:to>
                                        <p:strVal val="visible"/>
                                      </p:to>
                                    </p:set>
                                    <p:animEffect transition="in" filter="wipe(left)">
                                      <p:cBhvr>
                                        <p:cTn id="30" dur="500"/>
                                        <p:tgtEl>
                                          <p:spTgt spid="100">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0">
                                            <p:txEl>
                                              <p:pRg st="3" end="3"/>
                                            </p:txEl>
                                          </p:spTgt>
                                        </p:tgtEl>
                                        <p:attrNameLst>
                                          <p:attrName>style.visibility</p:attrName>
                                        </p:attrNameLst>
                                      </p:cBhvr>
                                      <p:to>
                                        <p:strVal val="visible"/>
                                      </p:to>
                                    </p:set>
                                    <p:animEffect transition="in" filter="wipe(left)">
                                      <p:cBhvr>
                                        <p:cTn id="35" dur="500"/>
                                        <p:tgtEl>
                                          <p:spTgt spid="10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4796155" y="0"/>
            <a:ext cx="903605" cy="923290"/>
          </a:xfrm>
          <a:prstGeom prst="rect">
            <a:avLst/>
          </a:prstGeom>
        </p:spPr>
      </p:pic>
      <p:sp>
        <p:nvSpPr>
          <p:cNvPr id="5" name="文本框 4" title=""/>
          <p:cNvSpPr txBox="1"/>
          <p:nvPr/>
        </p:nvSpPr>
        <p:spPr>
          <a:xfrm>
            <a:off x="5768340" y="231140"/>
            <a:ext cx="394906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sz="2400" b="1">
                <a:solidFill>
                  <a:srgbClr val="0070C0"/>
                </a:solidFill>
                <a:latin typeface="微软雅黑" panose="020b0503020204020204" charset="-122"/>
                <a:ea typeface="微软雅黑" panose="020b0503020204020204" charset="-122"/>
              </a:rPr>
              <a:t>4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镜面反射与漫反射</a:t>
            </a:r>
          </a:p>
        </p:txBody>
      </p:sp>
      <p:sp>
        <p:nvSpPr>
          <p:cNvPr id="6" name="文本框 5" title=""/>
          <p:cNvSpPr txBox="1"/>
          <p:nvPr/>
        </p:nvSpPr>
        <p:spPr>
          <a:xfrm>
            <a:off x="292735" y="1325245"/>
            <a:ext cx="4503420" cy="4661535"/>
          </a:xfrm>
          <a:prstGeom prst="rect">
            <a:avLst/>
          </a:prstGeom>
          <a:noFill/>
          <a:ln w="9525">
            <a:noFill/>
          </a:ln>
        </p:spPr>
        <p:txBody>
          <a:bodyPr wrap="square">
            <a:spAutoFit/>
          </a:bodyPr>
          <a:lstStyle/>
          <a:p>
            <a:pPr indent="0" fontAlgn="auto">
              <a:lnSpc>
                <a:spcPct val="150000"/>
              </a:lnSpc>
            </a:pPr>
            <a:r>
              <a:rPr lang="zh-CN" b="0">
                <a:solidFill>
                  <a:schemeClr val="accent1">
                    <a:lumMod val="75000"/>
                  </a:schemeClr>
                </a:solidFill>
                <a:latin typeface="微软雅黑" panose="020b0503020204020204" charset="-122"/>
                <a:ea typeface="微软雅黑" panose="020b0503020204020204" charset="-122"/>
                <a:cs typeface="微软雅黑" panose="020b0503020204020204" charset="-122"/>
              </a:rPr>
              <a:t>【例</a:t>
            </a:r>
            <a:r>
              <a:rPr lang="en-US" altLang="zh-CN" b="0">
                <a:solidFill>
                  <a:schemeClr val="accent1">
                    <a:lumMod val="75000"/>
                  </a:schemeClr>
                </a:solidFill>
                <a:latin typeface="微软雅黑" panose="020b0503020204020204" charset="-122"/>
                <a:ea typeface="微软雅黑" panose="020b0503020204020204" charset="-122"/>
                <a:cs typeface="微软雅黑" panose="020b0503020204020204" charset="-122"/>
              </a:rPr>
              <a:t>4</a:t>
            </a:r>
            <a:r>
              <a:rPr lang="zh-CN" b="0" smtClean="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b="1" smtClean="0">
                <a:solidFill>
                  <a:srgbClr val="000000"/>
                </a:solidFill>
                <a:latin typeface="微软雅黑" panose="020b0503020204020204" charset="-122"/>
                <a:ea typeface="微软雅黑" panose="020b0503020204020204" charset="-122"/>
                <a:cs typeface="微软雅黑" panose="020b0503020204020204" charset="-122"/>
              </a:rPr>
              <a:t>（2022·宁波）</a:t>
            </a:r>
            <a:r>
              <a:rPr lang="zh-CN" smtClean="0">
                <a:solidFill>
                  <a:srgbClr val="000000"/>
                </a:solidFill>
                <a:latin typeface="微软雅黑" panose="020b0503020204020204" charset="-122"/>
                <a:ea typeface="微软雅黑" panose="020b0503020204020204" charset="-122"/>
                <a:cs typeface="微软雅黑" panose="020b0503020204020204" charset="-122"/>
              </a:rPr>
              <a:t> 如</a:t>
            </a:r>
            <a:r>
              <a:rPr lang="zh-CN">
                <a:solidFill>
                  <a:srgbClr val="000000"/>
                </a:solidFill>
                <a:latin typeface="微软雅黑" panose="020b0503020204020204" charset="-122"/>
                <a:ea typeface="微软雅黑" panose="020b0503020204020204" charset="-122"/>
                <a:cs typeface="微软雅黑" panose="020b0503020204020204" charset="-122"/>
              </a:rPr>
              <a:t>图所示是实验室中的毛玻璃片，一面磨砂，一面平滑。为了分辨这两个面，下列方法中不可行的是（</a:t>
            </a:r>
            <a:r>
              <a:rPr lang="en-US" altLang="zh-CN">
                <a:solidFill>
                  <a:srgbClr val="000000"/>
                </a:solidFill>
                <a:latin typeface="微软雅黑" panose="020b0503020204020204" charset="-122"/>
                <a:ea typeface="微软雅黑" panose="020b0503020204020204" charset="-122"/>
                <a:cs typeface="微软雅黑" panose="020b0503020204020204" charset="-122"/>
              </a:rPr>
              <a:t>  </a:t>
            </a:r>
            <a:r>
              <a:rPr lang="zh-CN">
                <a:solidFill>
                  <a:srgbClr val="000000"/>
                </a:solidFill>
                <a:latin typeface="微软雅黑" panose="020b0503020204020204" charset="-122"/>
                <a:ea typeface="微软雅黑" panose="020b0503020204020204" charset="-122"/>
                <a:cs typeface="微软雅黑" panose="020b0503020204020204" charset="-122"/>
              </a:rPr>
              <a:t>  ）。 </a:t>
            </a:r>
          </a:p>
          <a:p>
            <a:pPr indent="0" fontAlgn="auto">
              <a:lnSpc>
                <a:spcPct val="150000"/>
              </a:lnSpc>
            </a:pPr>
            <a:r>
              <a:rPr lang="zh-CN">
                <a:solidFill>
                  <a:srgbClr val="000000"/>
                </a:solidFill>
                <a:latin typeface="微软雅黑" panose="020b0503020204020204" charset="-122"/>
                <a:ea typeface="微软雅黑" panose="020b0503020204020204" charset="-122"/>
                <a:cs typeface="微软雅黑" panose="020b0503020204020204" charset="-122"/>
              </a:rPr>
              <a:t>A. 用手去触摸，粗糙的一面是磨砂面；</a:t>
            </a:r>
          </a:p>
          <a:p>
            <a:pPr indent="0" fontAlgn="auto">
              <a:lnSpc>
                <a:spcPct val="150000"/>
              </a:lnSpc>
            </a:pPr>
            <a:r>
              <a:rPr lang="zh-CN">
                <a:solidFill>
                  <a:srgbClr val="000000"/>
                </a:solidFill>
                <a:latin typeface="微软雅黑" panose="020b0503020204020204" charset="-122"/>
                <a:ea typeface="微软雅黑" panose="020b0503020204020204" charset="-122"/>
                <a:cs typeface="微软雅黑" panose="020b0503020204020204" charset="-122"/>
              </a:rPr>
              <a:t>B. 用激光笔照射表面，反射后可在光屏上成一个亮点的一面是平滑面；</a:t>
            </a:r>
          </a:p>
          <a:p>
            <a:pPr indent="0" fontAlgn="auto">
              <a:lnSpc>
                <a:spcPct val="150000"/>
              </a:lnSpc>
            </a:pPr>
            <a:r>
              <a:rPr lang="zh-CN">
                <a:solidFill>
                  <a:srgbClr val="000000"/>
                </a:solidFill>
                <a:latin typeface="微软雅黑" panose="020b0503020204020204" charset="-122"/>
                <a:ea typeface="微软雅黑" panose="020b0503020204020204" charset="-122"/>
                <a:cs typeface="微软雅黑" panose="020b0503020204020204" charset="-122"/>
              </a:rPr>
              <a:t>C. 压力相同时，与同一水平桌面之间滑动摩擦力较大的一面是磨砂面；</a:t>
            </a:r>
          </a:p>
          <a:p>
            <a:pPr indent="0" fontAlgn="auto">
              <a:lnSpc>
                <a:spcPct val="150000"/>
              </a:lnSpc>
            </a:pPr>
            <a:r>
              <a:rPr lang="zh-CN">
                <a:solidFill>
                  <a:srgbClr val="000000"/>
                </a:solidFill>
                <a:latin typeface="微软雅黑" panose="020b0503020204020204" charset="-122"/>
                <a:ea typeface="微软雅黑" panose="020b0503020204020204" charset="-122"/>
                <a:cs typeface="微软雅黑" panose="020b0503020204020204" charset="-122"/>
              </a:rPr>
              <a:t>D. 透过毛玻璃片看不清远处物体，朝向眼睛的一面是平滑面</a:t>
            </a:r>
          </a:p>
        </p:txBody>
      </p:sp>
      <p:pic>
        <p:nvPicPr>
          <p:cNvPr id="2" name="图片 -2147482478" title=""/>
          <p:cNvPicPr>
            <a:picLocks noChangeAspect="1"/>
          </p:cNvPicPr>
          <p:nvPr/>
        </p:nvPicPr>
        <p:blipFill>
          <a:blip r:embed="rId3"/>
          <a:stretch>
            <a:fillRect/>
          </a:stretch>
        </p:blipFill>
        <p:spPr>
          <a:xfrm>
            <a:off x="2616835" y="5451475"/>
            <a:ext cx="1490345" cy="1406525"/>
          </a:xfrm>
          <a:prstGeom prst="rect">
            <a:avLst/>
          </a:prstGeom>
          <a:noFill/>
          <a:ln w="9525">
            <a:noFill/>
          </a:ln>
        </p:spPr>
      </p:pic>
      <p:cxnSp>
        <p:nvCxnSpPr>
          <p:cNvPr id="14" name="曲线连接符 13" title=""/>
          <p:cNvCxnSpPr/>
          <p:nvPr/>
        </p:nvCxnSpPr>
        <p:spPr>
          <a:xfrm rot="16200000">
            <a:off x="1307465" y="1830705"/>
            <a:ext cx="1764665" cy="953135"/>
          </a:xfrm>
          <a:prstGeom prst="curvedConnector3">
            <a:avLst>
              <a:gd name="adj1" fmla="val 49982"/>
            </a:avLst>
          </a:prstGeom>
          <a:ln w="28575" cmpd="sng">
            <a:solidFill>
              <a:srgbClr val="1C18D4"/>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2" name="文本框 21" title=""/>
          <p:cNvSpPr txBox="1"/>
          <p:nvPr/>
        </p:nvSpPr>
        <p:spPr>
          <a:xfrm>
            <a:off x="1150620" y="1086485"/>
            <a:ext cx="3561080" cy="337185"/>
          </a:xfrm>
          <a:prstGeom prst="rect">
            <a:avLst/>
          </a:prstGeom>
          <a:noFill/>
        </p:spPr>
        <p:txBody>
          <a:bodyPr wrap="square" rtlCol="0">
            <a:spAutoFit/>
          </a:bodyPr>
          <a:lstStyle/>
          <a:p>
            <a:r>
              <a:rPr sz="1600">
                <a:solidFill>
                  <a:schemeClr val="bg1"/>
                </a:solidFill>
                <a:highlight>
                  <a:srgbClr val="000080"/>
                </a:highlight>
                <a:latin typeface="微软雅黑" panose="020b0503020204020204" charset="-122"/>
                <a:ea typeface="微软雅黑" panose="020b0503020204020204" charset="-122"/>
                <a:cs typeface="微软雅黑" panose="020b0503020204020204" charset="-122"/>
                <a:sym typeface="+mn-ea"/>
              </a:rPr>
              <a:t>用手去触摸</a:t>
            </a:r>
            <a:r>
              <a:rPr lang="zh-CN" sz="1600">
                <a:solidFill>
                  <a:schemeClr val="bg1"/>
                </a:solidFill>
                <a:highlight>
                  <a:srgbClr val="000080"/>
                </a:highlight>
                <a:latin typeface="微软雅黑" panose="020b0503020204020204" charset="-122"/>
                <a:ea typeface="微软雅黑" panose="020b0503020204020204" charset="-122"/>
                <a:cs typeface="微软雅黑" panose="020b0503020204020204" charset="-122"/>
                <a:sym typeface="+mn-ea"/>
              </a:rPr>
              <a:t>凭感觉即可</a:t>
            </a:r>
            <a:r>
              <a:rPr sz="1600">
                <a:solidFill>
                  <a:schemeClr val="bg1"/>
                </a:solidFill>
                <a:highlight>
                  <a:srgbClr val="000080"/>
                </a:highlight>
                <a:latin typeface="微软雅黑" panose="020b0503020204020204" charset="-122"/>
                <a:ea typeface="微软雅黑" panose="020b0503020204020204" charset="-122"/>
                <a:cs typeface="微软雅黑" panose="020b0503020204020204" charset="-122"/>
                <a:sym typeface="+mn-ea"/>
              </a:rPr>
              <a:t>分辨这两个面</a:t>
            </a:r>
          </a:p>
        </p:txBody>
      </p:sp>
      <p:cxnSp>
        <p:nvCxnSpPr>
          <p:cNvPr id="19" name="曲线连接符 18" title=""/>
          <p:cNvCxnSpPr/>
          <p:nvPr/>
        </p:nvCxnSpPr>
        <p:spPr>
          <a:xfrm flipV="1">
            <a:off x="544195" y="2926080"/>
            <a:ext cx="1372235" cy="758190"/>
          </a:xfrm>
          <a:prstGeom prst="curvedConnector3">
            <a:avLst>
              <a:gd name="adj1" fmla="val 50023"/>
            </a:avLst>
          </a:prstGeom>
          <a:ln w="28575" cmpd="sng">
            <a:solidFill>
              <a:schemeClr val="accent4"/>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0" name="文本框 19" title=""/>
          <p:cNvSpPr txBox="1"/>
          <p:nvPr/>
        </p:nvSpPr>
        <p:spPr>
          <a:xfrm>
            <a:off x="1814830" y="2606040"/>
            <a:ext cx="2722245" cy="583565"/>
          </a:xfrm>
          <a:prstGeom prst="rect">
            <a:avLst/>
          </a:prstGeom>
          <a:noFill/>
        </p:spPr>
        <p:txBody>
          <a:bodyPr wrap="square" rtlCol="0">
            <a:spAutoFit/>
          </a:bodyPr>
          <a:lstStyle/>
          <a:p>
            <a:r>
              <a:rPr lang="zh-CN" altLang="en-US" sz="1600">
                <a:solidFill>
                  <a:schemeClr val="bg1"/>
                </a:solidFill>
                <a:highlight>
                  <a:srgbClr val="008000"/>
                </a:highlight>
                <a:latin typeface="微软雅黑" panose="020b0503020204020204" charset="-122"/>
                <a:ea typeface="微软雅黑" panose="020b0503020204020204" charset="-122"/>
                <a:cs typeface="微软雅黑" panose="020b0503020204020204" charset="-122"/>
                <a:sym typeface="+mn-ea"/>
              </a:rPr>
              <a:t>光面发生镜面反射，粗糙面会发生漫反射</a:t>
            </a:r>
          </a:p>
        </p:txBody>
      </p:sp>
      <p:cxnSp>
        <p:nvCxnSpPr>
          <p:cNvPr id="9" name="曲线连接符 8" title=""/>
          <p:cNvCxnSpPr>
            <a:endCxn id="10" idx="0"/>
          </p:cNvCxnSpPr>
          <p:nvPr/>
        </p:nvCxnSpPr>
        <p:spPr>
          <a:xfrm rot="5400000" flipV="1">
            <a:off x="293370" y="4901565"/>
            <a:ext cx="1475105" cy="831215"/>
          </a:xfrm>
          <a:prstGeom prst="curvedConnector3">
            <a:avLst>
              <a:gd name="adj1" fmla="val 50022"/>
            </a:avLst>
          </a:prstGeom>
          <a:ln w="28575" cmpd="sng">
            <a:solidFill>
              <a:srgbClr val="EE20F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0" name="文本框 9" title=""/>
          <p:cNvSpPr txBox="1"/>
          <p:nvPr/>
        </p:nvSpPr>
        <p:spPr>
          <a:xfrm>
            <a:off x="292735" y="6055360"/>
            <a:ext cx="2306955" cy="583565"/>
          </a:xfrm>
          <a:prstGeom prst="rect">
            <a:avLst/>
          </a:prstGeom>
          <a:noFill/>
        </p:spPr>
        <p:txBody>
          <a:bodyPr wrap="square" rtlCol="0">
            <a:spAutoFit/>
          </a:bodyPr>
          <a:lstStyle/>
          <a:p>
            <a:r>
              <a:rPr sz="1600">
                <a:solidFill>
                  <a:schemeClr val="bg1"/>
                </a:solidFill>
                <a:highlight>
                  <a:srgbClr val="FF00FF"/>
                </a:highlight>
                <a:latin typeface="微软雅黑" panose="020b0503020204020204" charset="-122"/>
                <a:ea typeface="微软雅黑" panose="020b0503020204020204" charset="-122"/>
                <a:cs typeface="微软雅黑" panose="020b0503020204020204" charset="-122"/>
                <a:sym typeface="+mn-ea"/>
              </a:rPr>
              <a:t>压力相同时，接触面越粗糙，滑动摩擦力越大</a:t>
            </a:r>
          </a:p>
        </p:txBody>
      </p:sp>
      <p:cxnSp>
        <p:nvCxnSpPr>
          <p:cNvPr id="23" name="曲线连接符 22" title=""/>
          <p:cNvCxnSpPr>
            <a:endCxn id="24" idx="1"/>
          </p:cNvCxnSpPr>
          <p:nvPr/>
        </p:nvCxnSpPr>
        <p:spPr>
          <a:xfrm>
            <a:off x="544195" y="5353685"/>
            <a:ext cx="1270635" cy="572135"/>
          </a:xfrm>
          <a:prstGeom prst="curvedConnector3">
            <a:avLst>
              <a:gd name="adj1" fmla="val 50025"/>
            </a:avLst>
          </a:prstGeom>
          <a:ln w="28575" cmpd="sng">
            <a:solidFill>
              <a:schemeClr val="accent6">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4" name="文本框 23" title=""/>
          <p:cNvSpPr txBox="1"/>
          <p:nvPr/>
        </p:nvSpPr>
        <p:spPr>
          <a:xfrm>
            <a:off x="1814830" y="5756910"/>
            <a:ext cx="2722245" cy="337185"/>
          </a:xfrm>
          <a:prstGeom prst="rect">
            <a:avLst/>
          </a:prstGeom>
          <a:noFill/>
        </p:spPr>
        <p:txBody>
          <a:bodyPr wrap="square" rtlCol="0">
            <a:spAutoFit/>
          </a:bodyPr>
          <a:lstStyle/>
          <a:p>
            <a:r>
              <a:rPr lang="zh-CN" altLang="en-US" sz="1600">
                <a:solidFill>
                  <a:schemeClr val="bg1"/>
                </a:solidFill>
                <a:highlight>
                  <a:srgbClr val="800080"/>
                </a:highlight>
                <a:latin typeface="微软雅黑" panose="020b0503020204020204" charset="-122"/>
                <a:ea typeface="微软雅黑" panose="020b0503020204020204" charset="-122"/>
                <a:cs typeface="微软雅黑" panose="020b0503020204020204" charset="-122"/>
                <a:sym typeface="+mn-ea"/>
              </a:rPr>
              <a:t>看是否能看清物体无法判断</a:t>
            </a:r>
          </a:p>
        </p:txBody>
      </p:sp>
      <p:sp>
        <p:nvSpPr>
          <p:cNvPr id="33" name="文本框 32" title=""/>
          <p:cNvSpPr txBox="1"/>
          <p:nvPr/>
        </p:nvSpPr>
        <p:spPr>
          <a:xfrm>
            <a:off x="596265" y="2694305"/>
            <a:ext cx="35687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D</a:t>
            </a:r>
          </a:p>
        </p:txBody>
      </p:sp>
      <p:cxnSp>
        <p:nvCxnSpPr>
          <p:cNvPr id="15" name="直接连接符 14" title=""/>
          <p:cNvCxnSpPr/>
          <p:nvPr/>
        </p:nvCxnSpPr>
        <p:spPr>
          <a:xfrm flipH="1">
            <a:off x="4909185" y="1086485"/>
            <a:ext cx="0" cy="5724525"/>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7" name="文本框 6" title=""/>
          <p:cNvSpPr txBox="1"/>
          <p:nvPr/>
        </p:nvSpPr>
        <p:spPr>
          <a:xfrm>
            <a:off x="5022215" y="1325245"/>
            <a:ext cx="7005320" cy="2168525"/>
          </a:xfrm>
          <a:prstGeom prst="rect">
            <a:avLst/>
          </a:prstGeom>
          <a:noFill/>
          <a:ln w="9525">
            <a:noFill/>
          </a:ln>
        </p:spPr>
        <p:txBody>
          <a:bodyPr wrap="square">
            <a:spAutoFit/>
          </a:bodyPr>
          <a:lstStyle/>
          <a:p>
            <a:pPr indent="0" fontAlgn="auto">
              <a:lnSpc>
                <a:spcPct val="150000"/>
              </a:lnSpc>
            </a:pPr>
            <a:r>
              <a:rPr lang="zh-CN" b="0">
                <a:solidFill>
                  <a:schemeClr val="accent1">
                    <a:lumMod val="75000"/>
                  </a:schemeClr>
                </a:solidFill>
                <a:latin typeface="微软雅黑" panose="020b0503020204020204" charset="-122"/>
                <a:ea typeface="微软雅黑" panose="020b0503020204020204" charset="-122"/>
                <a:cs typeface="微软雅黑" panose="020b0503020204020204" charset="-122"/>
              </a:rPr>
              <a:t>【变式</a:t>
            </a:r>
            <a:r>
              <a:rPr lang="en-US" altLang="zh-CN" b="0">
                <a:solidFill>
                  <a:schemeClr val="accent1">
                    <a:lumMod val="75000"/>
                  </a:schemeClr>
                </a:solidFill>
                <a:latin typeface="微软雅黑" panose="020b0503020204020204" charset="-122"/>
                <a:ea typeface="微软雅黑" panose="020b0503020204020204" charset="-122"/>
                <a:cs typeface="微软雅黑" panose="020b0503020204020204" charset="-122"/>
              </a:rPr>
              <a:t>4-1</a:t>
            </a:r>
            <a:r>
              <a:rPr lang="zh-CN" b="0" smtClean="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b="1" smtClean="0">
                <a:solidFill>
                  <a:srgbClr val="000000"/>
                </a:solidFill>
                <a:latin typeface="微软雅黑" panose="020b0503020204020204" charset="-122"/>
                <a:ea typeface="微软雅黑" panose="020b0503020204020204" charset="-122"/>
                <a:cs typeface="微软雅黑" panose="020b0503020204020204" charset="-122"/>
              </a:rPr>
              <a:t>（2022·黔东南）</a:t>
            </a:r>
            <a:r>
              <a:rPr lang="zh-CN" smtClean="0">
                <a:solidFill>
                  <a:srgbClr val="000000"/>
                </a:solidFill>
                <a:latin typeface="微软雅黑" panose="020b0503020204020204" charset="-122"/>
                <a:ea typeface="微软雅黑" panose="020b0503020204020204" charset="-122"/>
                <a:cs typeface="微软雅黑" panose="020b0503020204020204" charset="-122"/>
              </a:rPr>
              <a:t>某</a:t>
            </a:r>
            <a:r>
              <a:rPr lang="zh-CN">
                <a:solidFill>
                  <a:srgbClr val="000000"/>
                </a:solidFill>
                <a:latin typeface="微软雅黑" panose="020b0503020204020204" charset="-122"/>
                <a:ea typeface="微软雅黑" panose="020b0503020204020204" charset="-122"/>
                <a:cs typeface="微软雅黑" panose="020b0503020204020204" charset="-122"/>
              </a:rPr>
              <a:t>校九年级的一名学生下晚自习后在骑自行车回家途中，迎面遇到一辆灯光非常刺眼的车辆。为了安全，他应该（   ）。</a:t>
            </a:r>
          </a:p>
          <a:p>
            <a:pPr indent="0" fontAlgn="auto">
              <a:lnSpc>
                <a:spcPct val="150000"/>
              </a:lnSpc>
            </a:pPr>
            <a:r>
              <a:rPr lang="zh-CN">
                <a:solidFill>
                  <a:srgbClr val="000000"/>
                </a:solidFill>
                <a:latin typeface="微软雅黑" panose="020b0503020204020204" charset="-122"/>
                <a:ea typeface="微软雅黑" panose="020b0503020204020204" charset="-122"/>
                <a:cs typeface="微软雅黑" panose="020b0503020204020204" charset="-122"/>
              </a:rPr>
              <a:t>A. 迎着灯光继续行驶    B. 闭眼缓慢行驶</a:t>
            </a:r>
          </a:p>
          <a:p>
            <a:pPr indent="0" fontAlgn="auto">
              <a:lnSpc>
                <a:spcPct val="150000"/>
              </a:lnSpc>
            </a:pPr>
            <a:r>
              <a:rPr lang="zh-CN">
                <a:solidFill>
                  <a:srgbClr val="000000"/>
                </a:solidFill>
                <a:latin typeface="微软雅黑" panose="020b0503020204020204" charset="-122"/>
                <a:ea typeface="微软雅黑" panose="020b0503020204020204" charset="-122"/>
                <a:cs typeface="微软雅黑" panose="020b0503020204020204" charset="-122"/>
              </a:rPr>
              <a:t>C. 停下车靠边避让     </a:t>
            </a:r>
            <a:r>
              <a:rPr lang="en-US" altLang="zh-CN">
                <a:solidFill>
                  <a:srgbClr val="000000"/>
                </a:solidFill>
                <a:latin typeface="微软雅黑" panose="020b0503020204020204" charset="-122"/>
                <a:ea typeface="微软雅黑" panose="020b0503020204020204" charset="-122"/>
                <a:cs typeface="微软雅黑" panose="020b0503020204020204" charset="-122"/>
              </a:rPr>
              <a:t>   </a:t>
            </a:r>
            <a:r>
              <a:rPr lang="zh-CN">
                <a:solidFill>
                  <a:srgbClr val="000000"/>
                </a:solidFill>
                <a:latin typeface="微软雅黑" panose="020b0503020204020204" charset="-122"/>
                <a:ea typeface="微软雅黑" panose="020b0503020204020204" charset="-122"/>
                <a:cs typeface="微软雅黑" panose="020b0503020204020204" charset="-122"/>
              </a:rPr>
              <a:t>D. 用手遮挡灯光行驶</a:t>
            </a:r>
          </a:p>
        </p:txBody>
      </p:sp>
      <p:cxnSp>
        <p:nvCxnSpPr>
          <p:cNvPr id="11" name="曲线连接符 10" title=""/>
          <p:cNvCxnSpPr>
            <a:endCxn id="13" idx="1"/>
          </p:cNvCxnSpPr>
          <p:nvPr/>
        </p:nvCxnSpPr>
        <p:spPr>
          <a:xfrm rot="16200000">
            <a:off x="6100445" y="1522095"/>
            <a:ext cx="1205865" cy="567690"/>
          </a:xfrm>
          <a:prstGeom prst="curvedConnector2">
            <a:avLst/>
          </a:prstGeom>
          <a:ln w="28575" cmpd="sng">
            <a:solidFill>
              <a:srgbClr val="1C18D4"/>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3" name="文本框 12" title=""/>
          <p:cNvSpPr txBox="1"/>
          <p:nvPr/>
        </p:nvSpPr>
        <p:spPr>
          <a:xfrm>
            <a:off x="6987540" y="911225"/>
            <a:ext cx="4178935" cy="583565"/>
          </a:xfrm>
          <a:prstGeom prst="rect">
            <a:avLst/>
          </a:prstGeom>
          <a:noFill/>
        </p:spPr>
        <p:txBody>
          <a:bodyPr wrap="square" rtlCol="0">
            <a:spAutoFit/>
          </a:bodyPr>
          <a:lstStyle/>
          <a:p>
            <a:r>
              <a:rPr lang="zh-CN" sz="1600">
                <a:solidFill>
                  <a:schemeClr val="bg1"/>
                </a:solidFill>
                <a:highlight>
                  <a:srgbClr val="000080"/>
                </a:highlight>
                <a:latin typeface="微软雅黑" panose="020b0503020204020204" charset="-122"/>
                <a:ea typeface="微软雅黑" panose="020b0503020204020204" charset="-122"/>
                <a:cs typeface="微软雅黑" panose="020b0503020204020204" charset="-122"/>
                <a:sym typeface="+mn-ea"/>
              </a:rPr>
              <a:t>迎着灯光看不清方向、闭眼缓慢前行看不清路、用手遮挡灯光，同样看不清路</a:t>
            </a:r>
          </a:p>
        </p:txBody>
      </p:sp>
      <p:sp>
        <p:nvSpPr>
          <p:cNvPr id="16" name="文本框 15" title=""/>
          <p:cNvSpPr txBox="1"/>
          <p:nvPr/>
        </p:nvSpPr>
        <p:spPr>
          <a:xfrm>
            <a:off x="5962015" y="2297430"/>
            <a:ext cx="349250" cy="368300"/>
          </a:xfrm>
          <a:prstGeom prst="rect">
            <a:avLst/>
          </a:prstGeom>
          <a:noFill/>
        </p:spPr>
        <p:txBody>
          <a:bodyPr wrap="square" rtlCol="0">
            <a:spAutoFit/>
          </a:bodyPr>
          <a:lstStyle/>
          <a:p>
            <a:r>
              <a:rPr lang="en-US" altLang="zh-CN">
                <a:solidFill>
                  <a:srgbClr val="FF0000"/>
                </a:solidFill>
                <a:latin typeface="微软雅黑" panose="020b0503020204020204" charset="-122"/>
                <a:ea typeface="微软雅黑" panose="020b0503020204020204" charset="-122"/>
              </a:rPr>
              <a:t>C</a:t>
            </a:r>
          </a:p>
        </p:txBody>
      </p:sp>
      <p:cxnSp>
        <p:nvCxnSpPr>
          <p:cNvPr id="21" name="直接连接符 20" title=""/>
          <p:cNvCxnSpPr/>
          <p:nvPr/>
        </p:nvCxnSpPr>
        <p:spPr>
          <a:xfrm>
            <a:off x="4918710" y="3502660"/>
            <a:ext cx="721169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7" name="文本框 16" title=""/>
          <p:cNvSpPr txBox="1"/>
          <p:nvPr/>
        </p:nvSpPr>
        <p:spPr>
          <a:xfrm>
            <a:off x="5022215" y="3550920"/>
            <a:ext cx="7005320" cy="2168525"/>
          </a:xfrm>
          <a:prstGeom prst="rect">
            <a:avLst/>
          </a:prstGeom>
          <a:noFill/>
          <a:ln w="9525">
            <a:noFill/>
          </a:ln>
        </p:spPr>
        <p:txBody>
          <a:bodyPr wrap="square">
            <a:spAutoFit/>
          </a:bodyPr>
          <a:lstStyle/>
          <a:p>
            <a:pPr indent="0" fontAlgn="auto">
              <a:lnSpc>
                <a:spcPct val="150000"/>
              </a:lnSpc>
            </a:pPr>
            <a:r>
              <a:rPr lang="zh-CN" b="0">
                <a:solidFill>
                  <a:schemeClr val="accent1">
                    <a:lumMod val="75000"/>
                  </a:schemeClr>
                </a:solidFill>
                <a:latin typeface="微软雅黑" panose="020b0503020204020204" charset="-122"/>
                <a:ea typeface="微软雅黑" panose="020b0503020204020204" charset="-122"/>
                <a:cs typeface="微软雅黑" panose="020b0503020204020204" charset="-122"/>
              </a:rPr>
              <a:t>【变式</a:t>
            </a:r>
            <a:r>
              <a:rPr lang="en-US" altLang="zh-CN" b="0">
                <a:solidFill>
                  <a:schemeClr val="accent1">
                    <a:lumMod val="75000"/>
                  </a:schemeClr>
                </a:solidFill>
                <a:latin typeface="微软雅黑" panose="020b0503020204020204" charset="-122"/>
                <a:ea typeface="微软雅黑" panose="020b0503020204020204" charset="-122"/>
                <a:cs typeface="微软雅黑" panose="020b0503020204020204" charset="-122"/>
              </a:rPr>
              <a:t>4-2</a:t>
            </a:r>
            <a:r>
              <a:rPr lang="zh-CN" b="0" smtClean="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b="1" smtClean="0">
                <a:solidFill>
                  <a:srgbClr val="000000"/>
                </a:solidFill>
                <a:latin typeface="微软雅黑" panose="020b0503020204020204" charset="-122"/>
                <a:ea typeface="微软雅黑" panose="020b0503020204020204" charset="-122"/>
                <a:cs typeface="微软雅黑" panose="020b0503020204020204" charset="-122"/>
              </a:rPr>
              <a:t>（2022·河北）</a:t>
            </a:r>
            <a:r>
              <a:rPr lang="zh-CN" smtClean="0">
                <a:solidFill>
                  <a:srgbClr val="000000"/>
                </a:solidFill>
                <a:latin typeface="微软雅黑" panose="020b0503020204020204" charset="-122"/>
                <a:ea typeface="微软雅黑" panose="020b0503020204020204" charset="-122"/>
                <a:cs typeface="微软雅黑" panose="020b0503020204020204" charset="-122"/>
              </a:rPr>
              <a:t>雨过天晴</a:t>
            </a:r>
            <a:r>
              <a:rPr lang="zh-CN">
                <a:solidFill>
                  <a:srgbClr val="000000"/>
                </a:solidFill>
                <a:latin typeface="微软雅黑" panose="020b0503020204020204" charset="-122"/>
                <a:ea typeface="微软雅黑" panose="020b0503020204020204" charset="-122"/>
                <a:cs typeface="微软雅黑" panose="020b0503020204020204" charset="-122"/>
              </a:rPr>
              <a:t>，地面上会出现建筑物的影子，影子是由于</a:t>
            </a:r>
            <a:r>
              <a:rPr lang="zh-CN" smtClean="0">
                <a:solidFill>
                  <a:srgbClr val="000000"/>
                </a:solidFill>
                <a:latin typeface="微软雅黑" panose="020b0503020204020204" charset="-122"/>
                <a:ea typeface="微软雅黑" panose="020b0503020204020204" charset="-122"/>
                <a:cs typeface="微软雅黑" panose="020b0503020204020204" charset="-122"/>
              </a:rPr>
              <a:t>___________</a:t>
            </a:r>
            <a:r>
              <a:rPr lang="zh-CN">
                <a:solidFill>
                  <a:srgbClr val="000000"/>
                </a:solidFill>
                <a:latin typeface="微软雅黑" panose="020b0503020204020204" charset="-122"/>
                <a:ea typeface="微软雅黑" panose="020b0503020204020204" charset="-122"/>
                <a:cs typeface="微软雅黑" panose="020b0503020204020204" charset="-122"/>
              </a:rPr>
              <a:t>形成的。通过地面上一层薄薄的积水还可以看到建筑物的像，如图所示，像的大小与建筑物的大小___________。一些建筑物外部采用了玻璃幕墙作为装饰，强光照射到玻璃幕墙时会发生___________反射，造成“光污染”。</a:t>
            </a:r>
          </a:p>
        </p:txBody>
      </p:sp>
      <p:pic>
        <p:nvPicPr>
          <p:cNvPr id="18" name="图片 -2147482477" title=""/>
          <p:cNvPicPr>
            <a:picLocks noChangeAspect="1"/>
          </p:cNvPicPr>
          <p:nvPr/>
        </p:nvPicPr>
        <p:blipFill>
          <a:blip r:embed="rId4"/>
          <a:stretch>
            <a:fillRect/>
          </a:stretch>
        </p:blipFill>
        <p:spPr>
          <a:xfrm>
            <a:off x="7318375" y="5675630"/>
            <a:ext cx="1882775" cy="1135380"/>
          </a:xfrm>
          <a:prstGeom prst="rect">
            <a:avLst/>
          </a:prstGeom>
          <a:noFill/>
          <a:ln w="9525">
            <a:noFill/>
          </a:ln>
        </p:spPr>
      </p:pic>
      <p:cxnSp>
        <p:nvCxnSpPr>
          <p:cNvPr id="25" name="曲线连接符 24" title=""/>
          <p:cNvCxnSpPr/>
          <p:nvPr/>
        </p:nvCxnSpPr>
        <p:spPr>
          <a:xfrm rot="5400000" flipV="1">
            <a:off x="4886960" y="4923155"/>
            <a:ext cx="1343660" cy="240665"/>
          </a:xfrm>
          <a:prstGeom prst="curvedConnector3">
            <a:avLst>
              <a:gd name="adj1" fmla="val 50024"/>
            </a:avLst>
          </a:prstGeom>
          <a:ln w="28575" cmpd="sng">
            <a:solidFill>
              <a:srgbClr val="EE20F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6" name="文本框 25" title=""/>
          <p:cNvSpPr txBox="1"/>
          <p:nvPr/>
        </p:nvSpPr>
        <p:spPr>
          <a:xfrm>
            <a:off x="5106670" y="5746115"/>
            <a:ext cx="2134235" cy="583565"/>
          </a:xfrm>
          <a:prstGeom prst="rect">
            <a:avLst/>
          </a:prstGeom>
          <a:noFill/>
        </p:spPr>
        <p:txBody>
          <a:bodyPr wrap="square" rtlCol="0">
            <a:spAutoFit/>
          </a:bodyPr>
          <a:lstStyle/>
          <a:p>
            <a:r>
              <a:rPr sz="1600">
                <a:solidFill>
                  <a:schemeClr val="bg1"/>
                </a:solidFill>
                <a:highlight>
                  <a:srgbClr val="FF00FF"/>
                </a:highlight>
                <a:latin typeface="微软雅黑" panose="020b0503020204020204" charset="-122"/>
                <a:ea typeface="微软雅黑" panose="020b0503020204020204" charset="-122"/>
                <a:cs typeface="微软雅黑" panose="020b0503020204020204" charset="-122"/>
                <a:sym typeface="+mn-ea"/>
              </a:rPr>
              <a:t>影子是由于光传播</a:t>
            </a:r>
            <a:r>
              <a:rPr lang="zh-CN" sz="1600">
                <a:solidFill>
                  <a:schemeClr val="bg1"/>
                </a:solidFill>
                <a:highlight>
                  <a:srgbClr val="FF00FF"/>
                </a:highlight>
                <a:latin typeface="微软雅黑" panose="020b0503020204020204" charset="-122"/>
                <a:ea typeface="微软雅黑" panose="020b0503020204020204" charset="-122"/>
                <a:cs typeface="微软雅黑" panose="020b0503020204020204" charset="-122"/>
                <a:sym typeface="+mn-ea"/>
              </a:rPr>
              <a:t>形成的光现象</a:t>
            </a:r>
          </a:p>
        </p:txBody>
      </p:sp>
      <p:cxnSp>
        <p:nvCxnSpPr>
          <p:cNvPr id="27" name="曲线连接符 26" title=""/>
          <p:cNvCxnSpPr/>
          <p:nvPr/>
        </p:nvCxnSpPr>
        <p:spPr>
          <a:xfrm rot="5400000" flipV="1">
            <a:off x="10106660" y="4939665"/>
            <a:ext cx="963930" cy="628015"/>
          </a:xfrm>
          <a:prstGeom prst="curvedConnector3">
            <a:avLst>
              <a:gd name="adj1" fmla="val 50033"/>
            </a:avLst>
          </a:prstGeom>
          <a:ln w="28575" cmpd="sng">
            <a:solidFill>
              <a:schemeClr val="accent4"/>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8" name="文本框 27" title=""/>
          <p:cNvSpPr txBox="1"/>
          <p:nvPr/>
        </p:nvSpPr>
        <p:spPr>
          <a:xfrm>
            <a:off x="9408160" y="5745480"/>
            <a:ext cx="2722245" cy="583565"/>
          </a:xfrm>
          <a:prstGeom prst="rect">
            <a:avLst/>
          </a:prstGeom>
          <a:noFill/>
        </p:spPr>
        <p:txBody>
          <a:bodyPr wrap="square" rtlCol="0">
            <a:spAutoFit/>
          </a:bodyPr>
          <a:lstStyle/>
          <a:p>
            <a:r>
              <a:rPr lang="zh-CN" altLang="en-US" sz="1600">
                <a:solidFill>
                  <a:schemeClr val="bg1"/>
                </a:solidFill>
                <a:highlight>
                  <a:srgbClr val="008000"/>
                </a:highlight>
                <a:latin typeface="微软雅黑" panose="020b0503020204020204" charset="-122"/>
                <a:ea typeface="微软雅黑" panose="020b0503020204020204" charset="-122"/>
                <a:cs typeface="微软雅黑" panose="020b0503020204020204" charset="-122"/>
                <a:sym typeface="+mn-ea"/>
              </a:rPr>
              <a:t>属于平面镜成像，像与物的大小相等</a:t>
            </a:r>
          </a:p>
        </p:txBody>
      </p:sp>
      <p:cxnSp>
        <p:nvCxnSpPr>
          <p:cNvPr id="29" name="曲线连接符 28" title=""/>
          <p:cNvCxnSpPr/>
          <p:nvPr/>
        </p:nvCxnSpPr>
        <p:spPr>
          <a:xfrm rot="16200000" flipV="1">
            <a:off x="7690485" y="4562475"/>
            <a:ext cx="1499870" cy="137795"/>
          </a:xfrm>
          <a:prstGeom prst="curvedConnector4">
            <a:avLst>
              <a:gd name="adj1" fmla="val 40284"/>
              <a:gd name="adj2" fmla="val 273041"/>
            </a:avLst>
          </a:prstGeom>
          <a:ln w="28575" cmpd="sng">
            <a:solidFill>
              <a:srgbClr val="1C18D4"/>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0" name="文本框 29" title=""/>
          <p:cNvSpPr txBox="1"/>
          <p:nvPr/>
        </p:nvSpPr>
        <p:spPr>
          <a:xfrm>
            <a:off x="8371840" y="3589020"/>
            <a:ext cx="3561080" cy="583565"/>
          </a:xfrm>
          <a:prstGeom prst="rect">
            <a:avLst/>
          </a:prstGeom>
          <a:noFill/>
        </p:spPr>
        <p:txBody>
          <a:bodyPr wrap="square" rtlCol="0">
            <a:spAutoFit/>
          </a:bodyPr>
          <a:lstStyle/>
          <a:p>
            <a:r>
              <a:rPr lang="zh-CN" altLang="en-US" sz="1600">
                <a:solidFill>
                  <a:schemeClr val="bg1"/>
                </a:solidFill>
                <a:highlight>
                  <a:srgbClr val="000080"/>
                </a:highlight>
                <a:latin typeface="微软雅黑" panose="020b0503020204020204" charset="-122"/>
                <a:ea typeface="微软雅黑" panose="020b0503020204020204" charset="-122"/>
                <a:cs typeface="微软雅黑" panose="020b0503020204020204" charset="-122"/>
                <a:sym typeface="+mn-ea"/>
              </a:rPr>
              <a:t>玻璃幕墙发生镜面反射，会影响人们的视线造成光污染</a:t>
            </a:r>
          </a:p>
        </p:txBody>
      </p:sp>
      <p:sp>
        <p:nvSpPr>
          <p:cNvPr id="32" name="文本框 31" title=""/>
          <p:cNvSpPr txBox="1"/>
          <p:nvPr/>
        </p:nvSpPr>
        <p:spPr>
          <a:xfrm>
            <a:off x="6282055" y="4022090"/>
            <a:ext cx="1758315" cy="368300"/>
          </a:xfrm>
          <a:prstGeom prst="rect">
            <a:avLst/>
          </a:prstGeom>
          <a:noFill/>
        </p:spPr>
        <p:txBody>
          <a:bodyPr wrap="square" rtlCol="0">
            <a:spAutoFit/>
          </a:bodyPr>
          <a:lstStyle/>
          <a:p>
            <a:r>
              <a:rPr lang="zh-CN" altLang="en-US">
                <a:solidFill>
                  <a:srgbClr val="FF0000"/>
                </a:solidFill>
                <a:latin typeface="微软雅黑" panose="020b0503020204020204" charset="-122"/>
                <a:ea typeface="微软雅黑" panose="020b0503020204020204" charset="-122"/>
              </a:rPr>
              <a:t>光的直线传播</a:t>
            </a:r>
          </a:p>
        </p:txBody>
      </p:sp>
      <p:sp>
        <p:nvSpPr>
          <p:cNvPr id="34" name="文本框 33" title=""/>
          <p:cNvSpPr txBox="1"/>
          <p:nvPr/>
        </p:nvSpPr>
        <p:spPr>
          <a:xfrm>
            <a:off x="10793095" y="4439920"/>
            <a:ext cx="704215" cy="368300"/>
          </a:xfrm>
          <a:prstGeom prst="rect">
            <a:avLst/>
          </a:prstGeom>
          <a:noFill/>
        </p:spPr>
        <p:txBody>
          <a:bodyPr wrap="square" rtlCol="0">
            <a:spAutoFit/>
          </a:bodyPr>
          <a:lstStyle/>
          <a:p>
            <a:r>
              <a:rPr lang="zh-CN" altLang="en-US">
                <a:solidFill>
                  <a:srgbClr val="FF0000"/>
                </a:solidFill>
                <a:latin typeface="微软雅黑" panose="020b0503020204020204" charset="-122"/>
                <a:ea typeface="微软雅黑" panose="020b0503020204020204" charset="-122"/>
              </a:rPr>
              <a:t>相等</a:t>
            </a:r>
          </a:p>
        </p:txBody>
      </p:sp>
      <p:sp>
        <p:nvSpPr>
          <p:cNvPr id="35" name="文本框 34" title=""/>
          <p:cNvSpPr txBox="1"/>
          <p:nvPr/>
        </p:nvSpPr>
        <p:spPr>
          <a:xfrm>
            <a:off x="5974715" y="5236845"/>
            <a:ext cx="704215" cy="368300"/>
          </a:xfrm>
          <a:prstGeom prst="rect">
            <a:avLst/>
          </a:prstGeom>
          <a:noFill/>
        </p:spPr>
        <p:txBody>
          <a:bodyPr wrap="square" rtlCol="0">
            <a:spAutoFit/>
          </a:bodyPr>
          <a:lstStyle/>
          <a:p>
            <a:r>
              <a:rPr lang="zh-CN" altLang="en-US">
                <a:solidFill>
                  <a:srgbClr val="FF0000"/>
                </a:solidFill>
                <a:latin typeface="微软雅黑" panose="020b0503020204020204" charset="-122"/>
                <a:ea typeface="微软雅黑" panose="020b0503020204020204" charset="-122"/>
              </a:rPr>
              <a:t>镜面</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wipe(left)">
                                      <p:cBhvr>
                                        <p:cTn id="35" dur="500"/>
                                        <p:tgtEl>
                                          <p:spTgt spid="6">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wipe(left)">
                                      <p:cBhvr>
                                        <p:cTn id="40" dur="500"/>
                                        <p:tgtEl>
                                          <p:spTgt spid="6">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xit" presetSubtype="4" fill="hold" grpId="1" nodeType="clickEffect">
                                  <p:stCondLst>
                                    <p:cond delay="0"/>
                                  </p:stCondLst>
                                  <p:childTnLst>
                                    <p:animEffect transition="out" filter="wipe(down)">
                                      <p:cBhvr>
                                        <p:cTn id="52" dur="500"/>
                                        <p:tgtEl>
                                          <p:spTgt spid="22"/>
                                        </p:tgtEl>
                                      </p:cBhvr>
                                    </p:animEffect>
                                    <p:set>
                                      <p:cBhvr>
                                        <p:cTn id="53" dur="1" fill="hold">
                                          <p:stCondLst>
                                            <p:cond delay="499"/>
                                          </p:stCondLst>
                                        </p:cTn>
                                        <p:tgtEl>
                                          <p:spTgt spid="22"/>
                                        </p:tgtEl>
                                        <p:attrNameLst>
                                          <p:attrName>style.visibility</p:attrName>
                                        </p:attrNameLst>
                                      </p:cBhvr>
                                      <p:to>
                                        <p:strVal val="hidden"/>
                                      </p:to>
                                    </p:set>
                                  </p:childTnLst>
                                </p:cTn>
                              </p:par>
                              <p:par>
                                <p:cTn id="54" presetID="22" presetClass="exit" presetSubtype="4" fill="hold" nodeType="withEffect">
                                  <p:stCondLst>
                                    <p:cond delay="0"/>
                                  </p:stCondLst>
                                  <p:childTnLst>
                                    <p:animEffect transition="out" filter="wipe(down)">
                                      <p:cBhvr>
                                        <p:cTn id="55" dur="500"/>
                                        <p:tgtEl>
                                          <p:spTgt spid="14"/>
                                        </p:tgtEl>
                                      </p:cBhvr>
                                    </p:animEffect>
                                    <p:set>
                                      <p:cBhvr>
                                        <p:cTn id="56" dur="1" fill="hold">
                                          <p:stCondLst>
                                            <p:cond delay="499"/>
                                          </p:stCondLst>
                                        </p:cTn>
                                        <p:tgtEl>
                                          <p:spTgt spid="14"/>
                                        </p:tgtEl>
                                        <p:attrNameLst>
                                          <p:attrName>style.visibility</p:attrName>
                                        </p:attrNameLst>
                                      </p:cBhvr>
                                      <p:to>
                                        <p:strVal val="hidden"/>
                                      </p:to>
                                    </p:se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down)">
                                      <p:cBhvr>
                                        <p:cTn id="61" dur="500"/>
                                        <p:tgtEl>
                                          <p:spTgt spid="1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down)">
                                      <p:cBhvr>
                                        <p:cTn id="64" dur="500"/>
                                        <p:tgtEl>
                                          <p:spTgt spid="20"/>
                                        </p:tgtEl>
                                      </p:cBhvr>
                                    </p:animEffect>
                                  </p:childTnLst>
                                </p:cTn>
                              </p:par>
                            </p:childTnLst>
                          </p:cTn>
                        </p:par>
                      </p:childTnLst>
                    </p:cTn>
                  </p:par>
                  <p:par>
                    <p:cTn id="65" fill="hold" nodeType="clickPar">
                      <p:stCondLst>
                        <p:cond delay="indefinite"/>
                        <p:cond evt="onBegin" delay="0">
                          <p:tn val="64"/>
                        </p:cond>
                      </p:stCondLst>
                      <p:childTnLst>
                        <p:par>
                          <p:cTn id="66" fill="hold">
                            <p:stCondLst>
                              <p:cond delay="0"/>
                            </p:stCondLst>
                            <p:childTnLst>
                              <p:par>
                                <p:cTn id="67" presetID="22" presetClass="exit" presetSubtype="4" fill="hold" nodeType="clickEffect">
                                  <p:stCondLst>
                                    <p:cond delay="0"/>
                                  </p:stCondLst>
                                  <p:childTnLst>
                                    <p:animEffect transition="out" filter="wipe(down)">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par>
                                <p:cTn id="70" presetID="22" presetClass="exit" presetSubtype="4" fill="hold" grpId="1" nodeType="withEffect">
                                  <p:stCondLst>
                                    <p:cond delay="0"/>
                                  </p:stCondLst>
                                  <p:childTnLst>
                                    <p:animEffect transition="out" filter="wipe(down)">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nodeType="clickPar">
                      <p:stCondLst>
                        <p:cond delay="indefinite"/>
                        <p:cond evt="onBegin" delay="0">
                          <p:tn val="72"/>
                        </p:cond>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wipe(up)">
                                      <p:cBhvr>
                                        <p:cTn id="77" dur="500"/>
                                        <p:tgtEl>
                                          <p:spTgt spid="9"/>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ipe(up)">
                                      <p:cBhvr>
                                        <p:cTn id="80" dur="500"/>
                                        <p:tgtEl>
                                          <p:spTgt spid="10"/>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xit" presetSubtype="4" fill="hold" nodeType="clickEffect">
                                  <p:stCondLst>
                                    <p:cond delay="0"/>
                                  </p:stCondLst>
                                  <p:childTnLst>
                                    <p:animEffect transition="out" filter="wipe(down)">
                                      <p:cBhvr>
                                        <p:cTn id="84" dur="500"/>
                                        <p:tgtEl>
                                          <p:spTgt spid="9"/>
                                        </p:tgtEl>
                                      </p:cBhvr>
                                    </p:animEffect>
                                    <p:set>
                                      <p:cBhvr>
                                        <p:cTn id="85" dur="1" fill="hold">
                                          <p:stCondLst>
                                            <p:cond delay="499"/>
                                          </p:stCondLst>
                                        </p:cTn>
                                        <p:tgtEl>
                                          <p:spTgt spid="9"/>
                                        </p:tgtEl>
                                        <p:attrNameLst>
                                          <p:attrName>style.visibility</p:attrName>
                                        </p:attrNameLst>
                                      </p:cBhvr>
                                      <p:to>
                                        <p:strVal val="hidden"/>
                                      </p:to>
                                    </p:set>
                                  </p:childTnLst>
                                </p:cTn>
                              </p:par>
                              <p:par>
                                <p:cTn id="86" presetID="22" presetClass="exit" presetSubtype="4" fill="hold" grpId="1" nodeType="withEffect">
                                  <p:stCondLst>
                                    <p:cond delay="0"/>
                                  </p:stCondLst>
                                  <p:childTnLst>
                                    <p:animEffect transition="out" filter="wipe(down)">
                                      <p:cBhvr>
                                        <p:cTn id="87" dur="500"/>
                                        <p:tgtEl>
                                          <p:spTgt spid="10"/>
                                        </p:tgtEl>
                                      </p:cBhvr>
                                    </p:animEffect>
                                    <p:set>
                                      <p:cBhvr>
                                        <p:cTn id="88" dur="1" fill="hold">
                                          <p:stCondLst>
                                            <p:cond delay="499"/>
                                          </p:stCondLst>
                                        </p:cTn>
                                        <p:tgtEl>
                                          <p:spTgt spid="10"/>
                                        </p:tgtEl>
                                        <p:attrNameLst>
                                          <p:attrName>style.visibility</p:attrName>
                                        </p:attrNameLst>
                                      </p:cBhvr>
                                      <p:to>
                                        <p:strVal val="hidden"/>
                                      </p:to>
                                    </p:set>
                                  </p:childTnLst>
                                </p:cTn>
                              </p:par>
                            </p:childTnLst>
                          </p:cTn>
                        </p:par>
                      </p:childTnLst>
                    </p:cTn>
                  </p:par>
                  <p:par>
                    <p:cTn id="89" fill="hold" nodeType="clickPar">
                      <p:stCondLst>
                        <p:cond delay="indefinite"/>
                        <p:cond evt="onBegin" delay="0">
                          <p:tn val="88"/>
                        </p:cond>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23"/>
                                        </p:tgtEl>
                                        <p:attrNameLst>
                                          <p:attrName>style.visibility</p:attrName>
                                        </p:attrNameLst>
                                      </p:cBhvr>
                                      <p:to>
                                        <p:strVal val="visible"/>
                                      </p:to>
                                    </p:set>
                                    <p:animEffect transition="in" filter="wipe(up)">
                                      <p:cBhvr>
                                        <p:cTn id="93" dur="500"/>
                                        <p:tgtEl>
                                          <p:spTgt spid="23"/>
                                        </p:tgtEl>
                                      </p:cBhvr>
                                    </p:animEffect>
                                  </p:childTnLst>
                                </p:cTn>
                              </p:par>
                              <p:par>
                                <p:cTn id="94" presetID="22" presetClass="entr" presetSubtype="1" fill="hold" grpId="0" nodeType="withEffect">
                                  <p:stCondLst>
                                    <p:cond delay="0"/>
                                  </p:stCondLst>
                                  <p:childTnLst>
                                    <p:set>
                                      <p:cBhvr>
                                        <p:cTn id="95" dur="1" fill="hold">
                                          <p:stCondLst>
                                            <p:cond delay="0"/>
                                          </p:stCondLst>
                                        </p:cTn>
                                        <p:tgtEl>
                                          <p:spTgt spid="24"/>
                                        </p:tgtEl>
                                        <p:attrNameLst>
                                          <p:attrName>style.visibility</p:attrName>
                                        </p:attrNameLst>
                                      </p:cBhvr>
                                      <p:to>
                                        <p:strVal val="visible"/>
                                      </p:to>
                                    </p:set>
                                    <p:animEffect transition="in" filter="wipe(up)">
                                      <p:cBhvr>
                                        <p:cTn id="96" dur="500"/>
                                        <p:tgtEl>
                                          <p:spTgt spid="24"/>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22" presetClass="exit" presetSubtype="4" fill="hold" nodeType="clickEffect">
                                  <p:stCondLst>
                                    <p:cond delay="0"/>
                                  </p:stCondLst>
                                  <p:childTnLst>
                                    <p:animEffect transition="out" filter="wipe(down)">
                                      <p:cBhvr>
                                        <p:cTn id="100" dur="500"/>
                                        <p:tgtEl>
                                          <p:spTgt spid="23"/>
                                        </p:tgtEl>
                                      </p:cBhvr>
                                    </p:animEffect>
                                    <p:set>
                                      <p:cBhvr>
                                        <p:cTn id="101" dur="1" fill="hold">
                                          <p:stCondLst>
                                            <p:cond delay="499"/>
                                          </p:stCondLst>
                                        </p:cTn>
                                        <p:tgtEl>
                                          <p:spTgt spid="23"/>
                                        </p:tgtEl>
                                        <p:attrNameLst>
                                          <p:attrName>style.visibility</p:attrName>
                                        </p:attrNameLst>
                                      </p:cBhvr>
                                      <p:to>
                                        <p:strVal val="hidden"/>
                                      </p:to>
                                    </p:set>
                                  </p:childTnLst>
                                </p:cTn>
                              </p:par>
                              <p:par>
                                <p:cTn id="102" presetID="22" presetClass="exit" presetSubtype="4" fill="hold" grpId="1" nodeType="withEffect">
                                  <p:stCondLst>
                                    <p:cond delay="0"/>
                                  </p:stCondLst>
                                  <p:childTnLst>
                                    <p:animEffect transition="out" filter="wipe(down)">
                                      <p:cBhvr>
                                        <p:cTn id="103" dur="500"/>
                                        <p:tgtEl>
                                          <p:spTgt spid="24"/>
                                        </p:tgtEl>
                                      </p:cBhvr>
                                    </p:animEffect>
                                    <p:set>
                                      <p:cBhvr>
                                        <p:cTn id="104" dur="1" fill="hold">
                                          <p:stCondLst>
                                            <p:cond delay="499"/>
                                          </p:stCondLst>
                                        </p:cTn>
                                        <p:tgtEl>
                                          <p:spTgt spid="24"/>
                                        </p:tgtEl>
                                        <p:attrNameLst>
                                          <p:attrName>style.visibility</p:attrName>
                                        </p:attrNameLst>
                                      </p:cBhvr>
                                      <p:to>
                                        <p:strVal val="hidden"/>
                                      </p:to>
                                    </p:set>
                                  </p:childTnLst>
                                </p:cTn>
                              </p:par>
                            </p:childTnLst>
                          </p:cTn>
                        </p:par>
                      </p:childTnLst>
                    </p:cTn>
                  </p:par>
                  <p:par>
                    <p:cTn id="105" fill="hold" nodeType="clickPar">
                      <p:stCondLst>
                        <p:cond delay="indefinite"/>
                        <p:cond evt="onBegin" delay="0">
                          <p:tn val="104"/>
                        </p:cond>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33"/>
                                        </p:tgtEl>
                                        <p:attrNameLst>
                                          <p:attrName>style.visibility</p:attrName>
                                        </p:attrNameLst>
                                      </p:cBhvr>
                                      <p:to>
                                        <p:strVal val="visible"/>
                                      </p:to>
                                    </p:set>
                                    <p:animEffect transition="in" filter="wipe(left)">
                                      <p:cBhvr>
                                        <p:cTn id="109" dur="500"/>
                                        <p:tgtEl>
                                          <p:spTgt spid="33"/>
                                        </p:tgtEl>
                                      </p:cBhvr>
                                    </p:animEffect>
                                  </p:childTnLst>
                                </p:cTn>
                              </p:par>
                            </p:childTnLst>
                          </p:cTn>
                        </p:par>
                      </p:childTnLst>
                    </p:cTn>
                  </p:par>
                  <p:par>
                    <p:cTn id="110" fill="hold" nodeType="clickPar">
                      <p:stCondLst>
                        <p:cond delay="indefinite"/>
                        <p:cond evt="onBegin" delay="0">
                          <p:tn val="109"/>
                        </p:cond>
                      </p:stCondLst>
                      <p:childTnLst>
                        <p:par>
                          <p:cTn id="111" fill="hold">
                            <p:stCondLst>
                              <p:cond delay="0"/>
                            </p:stCondLst>
                            <p:childTnLst>
                              <p:par>
                                <p:cTn id="112" presetID="22" presetClass="entr" presetSubtype="1" fill="hold" nodeType="clickEffect">
                                  <p:stCondLst>
                                    <p:cond delay="0"/>
                                  </p:stCondLst>
                                  <p:childTnLst>
                                    <p:set>
                                      <p:cBhvr>
                                        <p:cTn id="113" dur="1" fill="hold">
                                          <p:stCondLst>
                                            <p:cond delay="0"/>
                                          </p:stCondLst>
                                        </p:cTn>
                                        <p:tgtEl>
                                          <p:spTgt spid="15"/>
                                        </p:tgtEl>
                                        <p:attrNameLst>
                                          <p:attrName>style.visibility</p:attrName>
                                        </p:attrNameLst>
                                      </p:cBhvr>
                                      <p:to>
                                        <p:strVal val="visible"/>
                                      </p:to>
                                    </p:set>
                                    <p:animEffect transition="in" filter="wipe(up)">
                                      <p:cBhvr>
                                        <p:cTn id="114" dur="500"/>
                                        <p:tgtEl>
                                          <p:spTgt spid="15"/>
                                        </p:tgtEl>
                                      </p:cBhvr>
                                    </p:animEffect>
                                  </p:childTnLst>
                                </p:cTn>
                              </p:par>
                            </p:childTnLst>
                          </p:cTn>
                        </p:par>
                      </p:childTnLst>
                    </p:cTn>
                  </p:par>
                  <p:par>
                    <p:cTn id="115" fill="hold" nodeType="clickPar">
                      <p:stCondLst>
                        <p:cond delay="indefinite"/>
                        <p:cond evt="onBegin" delay="0">
                          <p:tn val="114"/>
                        </p:cond>
                      </p:stCondLst>
                      <p:childTnLst>
                        <p:par>
                          <p:cTn id="116" fill="hold">
                            <p:stCondLst>
                              <p:cond delay="0"/>
                            </p:stCondLst>
                            <p:childTnLst>
                              <p:par>
                                <p:cTn id="117" presetID="22" presetClass="entr" presetSubtype="8" fill="hold" nodeType="clickEffect">
                                  <p:stCondLst>
                                    <p:cond delay="0"/>
                                  </p:stCondLst>
                                  <p:childTnLst>
                                    <p:set>
                                      <p:cBhvr>
                                        <p:cTn id="118" dur="1" fill="hold">
                                          <p:stCondLst>
                                            <p:cond delay="0"/>
                                          </p:stCondLst>
                                        </p:cTn>
                                        <p:tgtEl>
                                          <p:spTgt spid="7">
                                            <p:txEl>
                                              <p:pRg st="0" end="0"/>
                                            </p:txEl>
                                          </p:spTgt>
                                        </p:tgtEl>
                                        <p:attrNameLst>
                                          <p:attrName>style.visibility</p:attrName>
                                        </p:attrNameLst>
                                      </p:cBhvr>
                                      <p:to>
                                        <p:strVal val="visible"/>
                                      </p:to>
                                    </p:set>
                                    <p:animEffect transition="in" filter="wipe(left)">
                                      <p:cBhvr>
                                        <p:cTn id="119" dur="500"/>
                                        <p:tgtEl>
                                          <p:spTgt spid="7">
                                            <p:txEl>
                                              <p:pRg st="0" end="0"/>
                                            </p:txEl>
                                          </p:spTgt>
                                        </p:tgtEl>
                                      </p:cBhvr>
                                    </p:animEffect>
                                  </p:childTnLst>
                                </p:cTn>
                              </p:par>
                            </p:childTnLst>
                          </p:cTn>
                        </p:par>
                      </p:childTnLst>
                    </p:cTn>
                  </p:par>
                  <p:par>
                    <p:cTn id="120" fill="hold" nodeType="clickPar">
                      <p:stCondLst>
                        <p:cond delay="indefinite"/>
                        <p:cond evt="onBegin" delay="0">
                          <p:tn val="119"/>
                        </p:cond>
                      </p:stCondLst>
                      <p:childTnLst>
                        <p:par>
                          <p:cTn id="121" fill="hold">
                            <p:stCondLst>
                              <p:cond delay="0"/>
                            </p:stCondLst>
                            <p:childTnLst>
                              <p:par>
                                <p:cTn id="122" presetID="22" presetClass="entr" presetSubtype="8" fill="hold" nodeType="clickEffect">
                                  <p:stCondLst>
                                    <p:cond delay="0"/>
                                  </p:stCondLst>
                                  <p:childTnLst>
                                    <p:set>
                                      <p:cBhvr>
                                        <p:cTn id="123" dur="1" fill="hold">
                                          <p:stCondLst>
                                            <p:cond delay="0"/>
                                          </p:stCondLst>
                                        </p:cTn>
                                        <p:tgtEl>
                                          <p:spTgt spid="7">
                                            <p:txEl>
                                              <p:pRg st="1" end="1"/>
                                            </p:txEl>
                                          </p:spTgt>
                                        </p:tgtEl>
                                        <p:attrNameLst>
                                          <p:attrName>style.visibility</p:attrName>
                                        </p:attrNameLst>
                                      </p:cBhvr>
                                      <p:to>
                                        <p:strVal val="visible"/>
                                      </p:to>
                                    </p:set>
                                    <p:animEffect transition="in" filter="wipe(left)">
                                      <p:cBhvr>
                                        <p:cTn id="124" dur="500"/>
                                        <p:tgtEl>
                                          <p:spTgt spid="7">
                                            <p:txEl>
                                              <p:pRg st="1" end="1"/>
                                            </p:txEl>
                                          </p:spTgt>
                                        </p:tgtEl>
                                      </p:cBhvr>
                                    </p:animEffect>
                                  </p:childTnLst>
                                </p:cTn>
                              </p:par>
                            </p:childTnLst>
                          </p:cTn>
                        </p:par>
                      </p:childTnLst>
                    </p:cTn>
                  </p:par>
                  <p:par>
                    <p:cTn id="125" fill="hold" nodeType="clickPar">
                      <p:stCondLst>
                        <p:cond delay="indefinite"/>
                        <p:cond evt="onBegin" delay="0">
                          <p:tn val="124"/>
                        </p:cond>
                      </p:stCondLst>
                      <p:childTnLst>
                        <p:par>
                          <p:cTn id="126" fill="hold">
                            <p:stCondLst>
                              <p:cond delay="0"/>
                            </p:stCondLst>
                            <p:childTnLst>
                              <p:par>
                                <p:cTn id="127" presetID="22" presetClass="entr" presetSubtype="8" fill="hold" nodeType="clickEffect">
                                  <p:stCondLst>
                                    <p:cond delay="0"/>
                                  </p:stCondLst>
                                  <p:childTnLst>
                                    <p:set>
                                      <p:cBhvr>
                                        <p:cTn id="128" dur="1" fill="hold">
                                          <p:stCondLst>
                                            <p:cond delay="0"/>
                                          </p:stCondLst>
                                        </p:cTn>
                                        <p:tgtEl>
                                          <p:spTgt spid="7">
                                            <p:txEl>
                                              <p:pRg st="2" end="2"/>
                                            </p:txEl>
                                          </p:spTgt>
                                        </p:tgtEl>
                                        <p:attrNameLst>
                                          <p:attrName>style.visibility</p:attrName>
                                        </p:attrNameLst>
                                      </p:cBhvr>
                                      <p:to>
                                        <p:strVal val="visible"/>
                                      </p:to>
                                    </p:set>
                                    <p:animEffect transition="in" filter="wipe(left)">
                                      <p:cBhvr>
                                        <p:cTn id="129" dur="500"/>
                                        <p:tgtEl>
                                          <p:spTgt spid="7">
                                            <p:txEl>
                                              <p:pRg st="2" end="2"/>
                                            </p:txEl>
                                          </p:spTgt>
                                        </p:tgtEl>
                                      </p:cBhvr>
                                    </p:animEffect>
                                  </p:childTnLst>
                                </p:cTn>
                              </p:par>
                            </p:childTnLst>
                          </p:cTn>
                        </p:par>
                      </p:childTnLst>
                    </p:cTn>
                  </p:par>
                  <p:par>
                    <p:cTn id="130" fill="hold" nodeType="clickPar">
                      <p:stCondLst>
                        <p:cond delay="indefinite"/>
                        <p:cond evt="onBegin" delay="0">
                          <p:tn val="129"/>
                        </p:cond>
                      </p:stCondLst>
                      <p:childTnLst>
                        <p:par>
                          <p:cTn id="131" fill="hold">
                            <p:stCondLst>
                              <p:cond delay="0"/>
                            </p:stCondLst>
                            <p:childTnLst>
                              <p:par>
                                <p:cTn id="132" presetID="22" presetClass="entr" presetSubtype="4" fill="hold" nodeType="clickEffect">
                                  <p:stCondLst>
                                    <p:cond delay="0"/>
                                  </p:stCondLst>
                                  <p:childTnLst>
                                    <p:set>
                                      <p:cBhvr>
                                        <p:cTn id="133" dur="1" fill="hold">
                                          <p:stCondLst>
                                            <p:cond delay="0"/>
                                          </p:stCondLst>
                                        </p:cTn>
                                        <p:tgtEl>
                                          <p:spTgt spid="11"/>
                                        </p:tgtEl>
                                        <p:attrNameLst>
                                          <p:attrName>style.visibility</p:attrName>
                                        </p:attrNameLst>
                                      </p:cBhvr>
                                      <p:to>
                                        <p:strVal val="visible"/>
                                      </p:to>
                                    </p:set>
                                    <p:animEffect transition="in" filter="wipe(down)">
                                      <p:cBhvr>
                                        <p:cTn id="134" dur="500"/>
                                        <p:tgtEl>
                                          <p:spTgt spid="11"/>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13"/>
                                        </p:tgtEl>
                                        <p:attrNameLst>
                                          <p:attrName>style.visibility</p:attrName>
                                        </p:attrNameLst>
                                      </p:cBhvr>
                                      <p:to>
                                        <p:strVal val="visible"/>
                                      </p:to>
                                    </p:set>
                                    <p:animEffect transition="in" filter="wipe(down)">
                                      <p:cBhvr>
                                        <p:cTn id="137" dur="500"/>
                                        <p:tgtEl>
                                          <p:spTgt spid="13"/>
                                        </p:tgtEl>
                                      </p:cBhvr>
                                    </p:animEffect>
                                  </p:childTnLst>
                                </p:cTn>
                              </p:par>
                            </p:childTnLst>
                          </p:cTn>
                        </p:par>
                      </p:childTnLst>
                    </p:cTn>
                  </p:par>
                  <p:par>
                    <p:cTn id="138" fill="hold" nodeType="clickPar">
                      <p:stCondLst>
                        <p:cond delay="indefinite"/>
                        <p:cond evt="onBegin" delay="0">
                          <p:tn val="137"/>
                        </p:cond>
                      </p:stCondLst>
                      <p:childTnLst>
                        <p:par>
                          <p:cTn id="139" fill="hold">
                            <p:stCondLst>
                              <p:cond delay="0"/>
                            </p:stCondLst>
                            <p:childTnLst>
                              <p:par>
                                <p:cTn id="140" presetID="22" presetClass="exit" presetSubtype="4" fill="hold" grpId="1" nodeType="clickEffect">
                                  <p:stCondLst>
                                    <p:cond delay="0"/>
                                  </p:stCondLst>
                                  <p:childTnLst>
                                    <p:animEffect transition="out" filter="wipe(down)">
                                      <p:cBhvr>
                                        <p:cTn id="141" dur="500"/>
                                        <p:tgtEl>
                                          <p:spTgt spid="13"/>
                                        </p:tgtEl>
                                      </p:cBhvr>
                                    </p:animEffect>
                                    <p:set>
                                      <p:cBhvr>
                                        <p:cTn id="142" dur="1" fill="hold">
                                          <p:stCondLst>
                                            <p:cond delay="499"/>
                                          </p:stCondLst>
                                        </p:cTn>
                                        <p:tgtEl>
                                          <p:spTgt spid="13"/>
                                        </p:tgtEl>
                                        <p:attrNameLst>
                                          <p:attrName>style.visibility</p:attrName>
                                        </p:attrNameLst>
                                      </p:cBhvr>
                                      <p:to>
                                        <p:strVal val="hidden"/>
                                      </p:to>
                                    </p:set>
                                  </p:childTnLst>
                                </p:cTn>
                              </p:par>
                              <p:par>
                                <p:cTn id="143" presetID="22" presetClass="exit" presetSubtype="4" fill="hold" nodeType="withEffect">
                                  <p:stCondLst>
                                    <p:cond delay="0"/>
                                  </p:stCondLst>
                                  <p:childTnLst>
                                    <p:animEffect transition="out" filter="wipe(down)">
                                      <p:cBhvr>
                                        <p:cTn id="144" dur="500"/>
                                        <p:tgtEl>
                                          <p:spTgt spid="11"/>
                                        </p:tgtEl>
                                      </p:cBhvr>
                                    </p:animEffect>
                                    <p:set>
                                      <p:cBhvr>
                                        <p:cTn id="145" dur="1" fill="hold">
                                          <p:stCondLst>
                                            <p:cond delay="499"/>
                                          </p:stCondLst>
                                        </p:cTn>
                                        <p:tgtEl>
                                          <p:spTgt spid="11"/>
                                        </p:tgtEl>
                                        <p:attrNameLst>
                                          <p:attrName>style.visibility</p:attrName>
                                        </p:attrNameLst>
                                      </p:cBhvr>
                                      <p:to>
                                        <p:strVal val="hidden"/>
                                      </p:to>
                                    </p:set>
                                  </p:childTnLst>
                                </p:cTn>
                              </p:par>
                            </p:childTnLst>
                          </p:cTn>
                        </p:par>
                      </p:childTnLst>
                    </p:cTn>
                  </p:par>
                  <p:par>
                    <p:cTn id="146" fill="hold" nodeType="clickPar">
                      <p:stCondLst>
                        <p:cond delay="indefinite"/>
                        <p:cond evt="onBegin" delay="0">
                          <p:tn val="145"/>
                        </p:cond>
                      </p:stCondLst>
                      <p:childTnLst>
                        <p:par>
                          <p:cTn id="147" fill="hold">
                            <p:stCondLst>
                              <p:cond delay="0"/>
                            </p:stCondLst>
                            <p:childTnLst>
                              <p:par>
                                <p:cTn id="148" presetID="22" presetClass="entr" presetSubtype="8" fill="hold" grpId="0" nodeType="clickEffect">
                                  <p:stCondLst>
                                    <p:cond delay="0"/>
                                  </p:stCondLst>
                                  <p:childTnLst>
                                    <p:set>
                                      <p:cBhvr>
                                        <p:cTn id="149" dur="1" fill="hold">
                                          <p:stCondLst>
                                            <p:cond delay="0"/>
                                          </p:stCondLst>
                                        </p:cTn>
                                        <p:tgtEl>
                                          <p:spTgt spid="16"/>
                                        </p:tgtEl>
                                        <p:attrNameLst>
                                          <p:attrName>style.visibility</p:attrName>
                                        </p:attrNameLst>
                                      </p:cBhvr>
                                      <p:to>
                                        <p:strVal val="visible"/>
                                      </p:to>
                                    </p:set>
                                    <p:animEffect transition="in" filter="wipe(left)">
                                      <p:cBhvr>
                                        <p:cTn id="150" dur="500"/>
                                        <p:tgtEl>
                                          <p:spTgt spid="16"/>
                                        </p:tgtEl>
                                      </p:cBhvr>
                                    </p:animEffect>
                                  </p:childTnLst>
                                </p:cTn>
                              </p:par>
                            </p:childTnLst>
                          </p:cTn>
                        </p:par>
                      </p:childTnLst>
                    </p:cTn>
                  </p:par>
                  <p:par>
                    <p:cTn id="151" fill="hold" nodeType="clickPar">
                      <p:stCondLst>
                        <p:cond delay="indefinite"/>
                        <p:cond evt="onBegin" delay="0">
                          <p:tn val="150"/>
                        </p:cond>
                      </p:stCondLst>
                      <p:childTnLst>
                        <p:par>
                          <p:cTn id="152" fill="hold">
                            <p:stCondLst>
                              <p:cond delay="0"/>
                            </p:stCondLst>
                            <p:childTnLst>
                              <p:par>
                                <p:cTn id="153" presetID="22" presetClass="entr" presetSubtype="8" fill="hold" nodeType="clickEffect">
                                  <p:stCondLst>
                                    <p:cond delay="0"/>
                                  </p:stCondLst>
                                  <p:childTnLst>
                                    <p:set>
                                      <p:cBhvr>
                                        <p:cTn id="154" dur="1" fill="hold">
                                          <p:stCondLst>
                                            <p:cond delay="0"/>
                                          </p:stCondLst>
                                        </p:cTn>
                                        <p:tgtEl>
                                          <p:spTgt spid="21"/>
                                        </p:tgtEl>
                                        <p:attrNameLst>
                                          <p:attrName>style.visibility</p:attrName>
                                        </p:attrNameLst>
                                      </p:cBhvr>
                                      <p:to>
                                        <p:strVal val="visible"/>
                                      </p:to>
                                    </p:set>
                                    <p:animEffect transition="in" filter="wipe(left)">
                                      <p:cBhvr>
                                        <p:cTn id="155" dur="500"/>
                                        <p:tgtEl>
                                          <p:spTgt spid="21"/>
                                        </p:tgtEl>
                                      </p:cBhvr>
                                    </p:animEffect>
                                  </p:childTnLst>
                                </p:cTn>
                              </p:par>
                            </p:childTnLst>
                          </p:cTn>
                        </p:par>
                      </p:childTnLst>
                    </p:cTn>
                  </p:par>
                  <p:par>
                    <p:cTn id="156" fill="hold" nodeType="clickPar">
                      <p:stCondLst>
                        <p:cond delay="indefinite"/>
                        <p:cond evt="onBegin" delay="0">
                          <p:tn val="155"/>
                        </p:cond>
                      </p:stCondLst>
                      <p:childTnLst>
                        <p:par>
                          <p:cTn id="157" fill="hold">
                            <p:stCondLst>
                              <p:cond delay="0"/>
                            </p:stCondLst>
                            <p:childTnLst>
                              <p:par>
                                <p:cTn id="158" presetID="22" presetClass="entr" presetSubtype="8" fill="hold" nodeType="clickEffect">
                                  <p:stCondLst>
                                    <p:cond delay="0"/>
                                  </p:stCondLst>
                                  <p:childTnLst>
                                    <p:set>
                                      <p:cBhvr>
                                        <p:cTn id="159" dur="1" fill="hold">
                                          <p:stCondLst>
                                            <p:cond delay="0"/>
                                          </p:stCondLst>
                                        </p:cTn>
                                        <p:tgtEl>
                                          <p:spTgt spid="17">
                                            <p:txEl>
                                              <p:pRg st="0" end="0"/>
                                            </p:txEl>
                                          </p:spTgt>
                                        </p:tgtEl>
                                        <p:attrNameLst>
                                          <p:attrName>style.visibility</p:attrName>
                                        </p:attrNameLst>
                                      </p:cBhvr>
                                      <p:to>
                                        <p:strVal val="visible"/>
                                      </p:to>
                                    </p:set>
                                    <p:animEffect transition="in" filter="wipe(left)">
                                      <p:cBhvr>
                                        <p:cTn id="160" dur="500"/>
                                        <p:tgtEl>
                                          <p:spTgt spid="17">
                                            <p:txEl>
                                              <p:pRg st="0" end="0"/>
                                            </p:txEl>
                                          </p:spTgt>
                                        </p:tgtEl>
                                      </p:cBhvr>
                                    </p:animEffect>
                                  </p:childTnLst>
                                </p:cTn>
                              </p:par>
                            </p:childTnLst>
                          </p:cTn>
                        </p:par>
                      </p:childTnLst>
                    </p:cTn>
                  </p:par>
                  <p:par>
                    <p:cTn id="161" fill="hold" nodeType="clickPar">
                      <p:stCondLst>
                        <p:cond delay="indefinite"/>
                        <p:cond evt="onBegin" delay="0">
                          <p:tn val="160"/>
                        </p:cond>
                      </p:stCondLst>
                      <p:childTnLst>
                        <p:par>
                          <p:cTn id="162" fill="hold">
                            <p:stCondLst>
                              <p:cond delay="0"/>
                            </p:stCondLst>
                            <p:childTnLst>
                              <p:par>
                                <p:cTn id="163" presetID="22" presetClass="entr" presetSubtype="1" fill="hold" nodeType="clickEffect">
                                  <p:stCondLst>
                                    <p:cond delay="0"/>
                                  </p:stCondLst>
                                  <p:childTnLst>
                                    <p:set>
                                      <p:cBhvr>
                                        <p:cTn id="164" dur="1" fill="hold">
                                          <p:stCondLst>
                                            <p:cond delay="0"/>
                                          </p:stCondLst>
                                        </p:cTn>
                                        <p:tgtEl>
                                          <p:spTgt spid="18"/>
                                        </p:tgtEl>
                                        <p:attrNameLst>
                                          <p:attrName>style.visibility</p:attrName>
                                        </p:attrNameLst>
                                      </p:cBhvr>
                                      <p:to>
                                        <p:strVal val="visible"/>
                                      </p:to>
                                    </p:set>
                                    <p:animEffect transition="in" filter="wipe(up)">
                                      <p:cBhvr>
                                        <p:cTn id="165" dur="500"/>
                                        <p:tgtEl>
                                          <p:spTgt spid="18"/>
                                        </p:tgtEl>
                                      </p:cBhvr>
                                    </p:animEffect>
                                  </p:childTnLst>
                                </p:cTn>
                              </p:par>
                              <p:par>
                                <p:cTn id="166" presetID="22" presetClass="entr" presetSubtype="1" fill="hold" grpId="0" nodeType="withEffect">
                                  <p:stCondLst>
                                    <p:cond delay="0"/>
                                  </p:stCondLst>
                                  <p:childTnLst>
                                    <p:set>
                                      <p:cBhvr>
                                        <p:cTn id="167" dur="1" fill="hold">
                                          <p:stCondLst>
                                            <p:cond delay="0"/>
                                          </p:stCondLst>
                                        </p:cTn>
                                        <p:tgtEl>
                                          <p:spTgt spid="25"/>
                                        </p:tgtEl>
                                        <p:attrNameLst>
                                          <p:attrName>style.visibility</p:attrName>
                                        </p:attrNameLst>
                                      </p:cBhvr>
                                      <p:to>
                                        <p:strVal val="visible"/>
                                      </p:to>
                                    </p:set>
                                    <p:animEffect transition="in" filter="wipe(up)">
                                      <p:cBhvr>
                                        <p:cTn id="168" dur="500"/>
                                        <p:tgtEl>
                                          <p:spTgt spid="25"/>
                                        </p:tgtEl>
                                      </p:cBhvr>
                                    </p:animEffect>
                                  </p:childTnLst>
                                </p:cTn>
                              </p:par>
                            </p:childTnLst>
                          </p:cTn>
                        </p:par>
                      </p:childTnLst>
                    </p:cTn>
                  </p:par>
                  <p:par>
                    <p:cTn id="169" fill="hold" nodeType="clickPar">
                      <p:stCondLst>
                        <p:cond delay="indefinite"/>
                        <p:cond evt="onBegin" delay="0">
                          <p:tn val="168"/>
                        </p:cond>
                      </p:stCondLst>
                      <p:childTnLst>
                        <p:par>
                          <p:cTn id="170" fill="hold">
                            <p:stCondLst>
                              <p:cond delay="0"/>
                            </p:stCondLst>
                            <p:childTnLst>
                              <p:par>
                                <p:cTn id="171" presetID="22" presetClass="exit" presetSubtype="4" fill="hold" nodeType="clickEffect">
                                  <p:stCondLst>
                                    <p:cond delay="0"/>
                                  </p:stCondLst>
                                  <p:childTnLst>
                                    <p:animEffect transition="out" filter="wipe(down)">
                                      <p:cBhvr>
                                        <p:cTn id="172" dur="500"/>
                                        <p:tgtEl>
                                          <p:spTgt spid="18"/>
                                        </p:tgtEl>
                                      </p:cBhvr>
                                    </p:animEffect>
                                    <p:set>
                                      <p:cBhvr>
                                        <p:cTn id="173" dur="1" fill="hold">
                                          <p:stCondLst>
                                            <p:cond delay="499"/>
                                          </p:stCondLst>
                                        </p:cTn>
                                        <p:tgtEl>
                                          <p:spTgt spid="18"/>
                                        </p:tgtEl>
                                        <p:attrNameLst>
                                          <p:attrName>style.visibility</p:attrName>
                                        </p:attrNameLst>
                                      </p:cBhvr>
                                      <p:to>
                                        <p:strVal val="hidden"/>
                                      </p:to>
                                    </p:set>
                                  </p:childTnLst>
                                </p:cTn>
                              </p:par>
                              <p:par>
                                <p:cTn id="174" presetID="22" presetClass="exit" presetSubtype="4" fill="hold" grpId="1" nodeType="withEffect">
                                  <p:stCondLst>
                                    <p:cond delay="0"/>
                                  </p:stCondLst>
                                  <p:childTnLst>
                                    <p:animEffect transition="out" filter="wipe(down)">
                                      <p:cBhvr>
                                        <p:cTn id="175" dur="500"/>
                                        <p:tgtEl>
                                          <p:spTgt spid="25"/>
                                        </p:tgtEl>
                                      </p:cBhvr>
                                    </p:animEffect>
                                    <p:set>
                                      <p:cBhvr>
                                        <p:cTn id="176" dur="1" fill="hold">
                                          <p:stCondLst>
                                            <p:cond delay="499"/>
                                          </p:stCondLst>
                                        </p:cTn>
                                        <p:tgtEl>
                                          <p:spTgt spid="25"/>
                                        </p:tgtEl>
                                        <p:attrNameLst>
                                          <p:attrName>style.visibility</p:attrName>
                                        </p:attrNameLst>
                                      </p:cBhvr>
                                      <p:to>
                                        <p:strVal val="hidden"/>
                                      </p:to>
                                    </p:set>
                                  </p:childTnLst>
                                </p:cTn>
                              </p:par>
                            </p:childTnLst>
                          </p:cTn>
                        </p:par>
                      </p:childTnLst>
                    </p:cTn>
                  </p:par>
                  <p:par>
                    <p:cTn id="177" fill="hold" nodeType="clickPar">
                      <p:stCondLst>
                        <p:cond delay="indefinite"/>
                        <p:cond evt="onBegin" delay="0">
                          <p:tn val="176"/>
                        </p:cond>
                      </p:stCondLst>
                      <p:childTnLst>
                        <p:par>
                          <p:cTn id="178" fill="hold">
                            <p:stCondLst>
                              <p:cond delay="0"/>
                            </p:stCondLst>
                            <p:childTnLst>
                              <p:par>
                                <p:cTn id="179" presetID="22" presetClass="entr" presetSubtype="4" fill="hold" nodeType="clickEffect">
                                  <p:stCondLst>
                                    <p:cond delay="0"/>
                                  </p:stCondLst>
                                  <p:childTnLst>
                                    <p:set>
                                      <p:cBhvr>
                                        <p:cTn id="180" dur="1" fill="hold">
                                          <p:stCondLst>
                                            <p:cond delay="0"/>
                                          </p:stCondLst>
                                        </p:cTn>
                                        <p:tgtEl>
                                          <p:spTgt spid="26"/>
                                        </p:tgtEl>
                                        <p:attrNameLst>
                                          <p:attrName>style.visibility</p:attrName>
                                        </p:attrNameLst>
                                      </p:cBhvr>
                                      <p:to>
                                        <p:strVal val="visible"/>
                                      </p:to>
                                    </p:set>
                                    <p:animEffect transition="in" filter="wipe(down)">
                                      <p:cBhvr>
                                        <p:cTn id="181" dur="500"/>
                                        <p:tgtEl>
                                          <p:spTgt spid="26"/>
                                        </p:tgtEl>
                                      </p:cBhvr>
                                    </p:animEffect>
                                  </p:childTnLst>
                                </p:cTn>
                              </p:par>
                              <p:par>
                                <p:cTn id="182" presetID="22" presetClass="entr" presetSubtype="4" fill="hold" grpId="0" nodeType="withEffect">
                                  <p:stCondLst>
                                    <p:cond delay="0"/>
                                  </p:stCondLst>
                                  <p:childTnLst>
                                    <p:set>
                                      <p:cBhvr>
                                        <p:cTn id="183" dur="1" fill="hold">
                                          <p:stCondLst>
                                            <p:cond delay="0"/>
                                          </p:stCondLst>
                                        </p:cTn>
                                        <p:tgtEl>
                                          <p:spTgt spid="27"/>
                                        </p:tgtEl>
                                        <p:attrNameLst>
                                          <p:attrName>style.visibility</p:attrName>
                                        </p:attrNameLst>
                                      </p:cBhvr>
                                      <p:to>
                                        <p:strVal val="visible"/>
                                      </p:to>
                                    </p:set>
                                    <p:animEffect transition="in" filter="wipe(down)">
                                      <p:cBhvr>
                                        <p:cTn id="184" dur="500"/>
                                        <p:tgtEl>
                                          <p:spTgt spid="27"/>
                                        </p:tgtEl>
                                      </p:cBhvr>
                                    </p:animEffect>
                                  </p:childTnLst>
                                </p:cTn>
                              </p:par>
                            </p:childTnLst>
                          </p:cTn>
                        </p:par>
                      </p:childTnLst>
                    </p:cTn>
                  </p:par>
                  <p:par>
                    <p:cTn id="185" fill="hold" nodeType="clickPar">
                      <p:stCondLst>
                        <p:cond delay="indefinite"/>
                        <p:cond evt="onBegin" delay="0">
                          <p:tn val="184"/>
                        </p:cond>
                      </p:stCondLst>
                      <p:childTnLst>
                        <p:par>
                          <p:cTn id="186" fill="hold">
                            <p:stCondLst>
                              <p:cond delay="0"/>
                            </p:stCondLst>
                            <p:childTnLst>
                              <p:par>
                                <p:cTn id="187" presetID="22" presetClass="exit" presetSubtype="4" fill="hold" nodeType="clickEffect">
                                  <p:stCondLst>
                                    <p:cond delay="0"/>
                                  </p:stCondLst>
                                  <p:childTnLst>
                                    <p:animEffect transition="out" filter="wipe(down)">
                                      <p:cBhvr>
                                        <p:cTn id="188" dur="500"/>
                                        <p:tgtEl>
                                          <p:spTgt spid="26"/>
                                        </p:tgtEl>
                                      </p:cBhvr>
                                    </p:animEffect>
                                    <p:set>
                                      <p:cBhvr>
                                        <p:cTn id="189" dur="1" fill="hold">
                                          <p:stCondLst>
                                            <p:cond delay="499"/>
                                          </p:stCondLst>
                                        </p:cTn>
                                        <p:tgtEl>
                                          <p:spTgt spid="26"/>
                                        </p:tgtEl>
                                        <p:attrNameLst>
                                          <p:attrName>style.visibility</p:attrName>
                                        </p:attrNameLst>
                                      </p:cBhvr>
                                      <p:to>
                                        <p:strVal val="hidden"/>
                                      </p:to>
                                    </p:set>
                                  </p:childTnLst>
                                </p:cTn>
                              </p:par>
                              <p:par>
                                <p:cTn id="190" presetID="22" presetClass="exit" presetSubtype="4" fill="hold" grpId="1" nodeType="withEffect">
                                  <p:stCondLst>
                                    <p:cond delay="0"/>
                                  </p:stCondLst>
                                  <p:childTnLst>
                                    <p:animEffect transition="out" filter="wipe(down)">
                                      <p:cBhvr>
                                        <p:cTn id="191" dur="500"/>
                                        <p:tgtEl>
                                          <p:spTgt spid="27"/>
                                        </p:tgtEl>
                                      </p:cBhvr>
                                    </p:animEffect>
                                    <p:set>
                                      <p:cBhvr>
                                        <p:cTn id="192" dur="1" fill="hold">
                                          <p:stCondLst>
                                            <p:cond delay="499"/>
                                          </p:stCondLst>
                                        </p:cTn>
                                        <p:tgtEl>
                                          <p:spTgt spid="27"/>
                                        </p:tgtEl>
                                        <p:attrNameLst>
                                          <p:attrName>style.visibility</p:attrName>
                                        </p:attrNameLst>
                                      </p:cBhvr>
                                      <p:to>
                                        <p:strVal val="hidden"/>
                                      </p:to>
                                    </p:set>
                                  </p:childTnLst>
                                </p:cTn>
                              </p:par>
                            </p:childTnLst>
                          </p:cTn>
                        </p:par>
                      </p:childTnLst>
                    </p:cTn>
                  </p:par>
                  <p:par>
                    <p:cTn id="193" fill="hold" nodeType="clickPar">
                      <p:stCondLst>
                        <p:cond delay="indefinite"/>
                        <p:cond evt="onBegin" delay="0">
                          <p:tn val="192"/>
                        </p:cond>
                      </p:stCondLst>
                      <p:childTnLst>
                        <p:par>
                          <p:cTn id="194" fill="hold">
                            <p:stCondLst>
                              <p:cond delay="0"/>
                            </p:stCondLst>
                            <p:childTnLst>
                              <p:par>
                                <p:cTn id="195" presetID="22" presetClass="entr" presetSubtype="4" fill="hold" nodeType="clickEffect">
                                  <p:stCondLst>
                                    <p:cond delay="0"/>
                                  </p:stCondLst>
                                  <p:childTnLst>
                                    <p:set>
                                      <p:cBhvr>
                                        <p:cTn id="196" dur="1" fill="hold">
                                          <p:stCondLst>
                                            <p:cond delay="0"/>
                                          </p:stCondLst>
                                        </p:cTn>
                                        <p:tgtEl>
                                          <p:spTgt spid="28"/>
                                        </p:tgtEl>
                                        <p:attrNameLst>
                                          <p:attrName>style.visibility</p:attrName>
                                        </p:attrNameLst>
                                      </p:cBhvr>
                                      <p:to>
                                        <p:strVal val="visible"/>
                                      </p:to>
                                    </p:set>
                                    <p:animEffect transition="in" filter="wipe(down)">
                                      <p:cBhvr>
                                        <p:cTn id="197" dur="500"/>
                                        <p:tgtEl>
                                          <p:spTgt spid="28"/>
                                        </p:tgtEl>
                                      </p:cBhvr>
                                    </p:animEffect>
                                  </p:childTnLst>
                                </p:cTn>
                              </p:par>
                              <p:par>
                                <p:cTn id="198" presetID="22" presetClass="entr" presetSubtype="4" fill="hold" grpId="0" nodeType="withEffect">
                                  <p:stCondLst>
                                    <p:cond delay="0"/>
                                  </p:stCondLst>
                                  <p:childTnLst>
                                    <p:set>
                                      <p:cBhvr>
                                        <p:cTn id="199" dur="1" fill="hold">
                                          <p:stCondLst>
                                            <p:cond delay="0"/>
                                          </p:stCondLst>
                                        </p:cTn>
                                        <p:tgtEl>
                                          <p:spTgt spid="29"/>
                                        </p:tgtEl>
                                        <p:attrNameLst>
                                          <p:attrName>style.visibility</p:attrName>
                                        </p:attrNameLst>
                                      </p:cBhvr>
                                      <p:to>
                                        <p:strVal val="visible"/>
                                      </p:to>
                                    </p:set>
                                    <p:animEffect transition="in" filter="wipe(down)">
                                      <p:cBhvr>
                                        <p:cTn id="200" dur="500"/>
                                        <p:tgtEl>
                                          <p:spTgt spid="29"/>
                                        </p:tgtEl>
                                      </p:cBhvr>
                                    </p:animEffect>
                                  </p:childTnLst>
                                </p:cTn>
                              </p:par>
                            </p:childTnLst>
                          </p:cTn>
                        </p:par>
                      </p:childTnLst>
                    </p:cTn>
                  </p:par>
                  <p:par>
                    <p:cTn id="201" fill="hold" nodeType="clickPar">
                      <p:stCondLst>
                        <p:cond delay="indefinite"/>
                        <p:cond evt="onBegin" delay="0">
                          <p:tn val="200"/>
                        </p:cond>
                      </p:stCondLst>
                      <p:childTnLst>
                        <p:par>
                          <p:cTn id="202" fill="hold">
                            <p:stCondLst>
                              <p:cond delay="0"/>
                            </p:stCondLst>
                            <p:childTnLst>
                              <p:par>
                                <p:cTn id="203" presetID="22" presetClass="exit" presetSubtype="4" fill="hold" grpId="1" nodeType="clickEffect">
                                  <p:stCondLst>
                                    <p:cond delay="0"/>
                                  </p:stCondLst>
                                  <p:childTnLst>
                                    <p:animEffect transition="out" filter="wipe(down)">
                                      <p:cBhvr>
                                        <p:cTn id="204" dur="500"/>
                                        <p:tgtEl>
                                          <p:spTgt spid="29"/>
                                        </p:tgtEl>
                                      </p:cBhvr>
                                    </p:animEffect>
                                    <p:set>
                                      <p:cBhvr>
                                        <p:cTn id="205" dur="1" fill="hold">
                                          <p:stCondLst>
                                            <p:cond delay="499"/>
                                          </p:stCondLst>
                                        </p:cTn>
                                        <p:tgtEl>
                                          <p:spTgt spid="29"/>
                                        </p:tgtEl>
                                        <p:attrNameLst>
                                          <p:attrName>style.visibility</p:attrName>
                                        </p:attrNameLst>
                                      </p:cBhvr>
                                      <p:to>
                                        <p:strVal val="hidden"/>
                                      </p:to>
                                    </p:set>
                                  </p:childTnLst>
                                </p:cTn>
                              </p:par>
                              <p:par>
                                <p:cTn id="206" presetID="22" presetClass="exit" presetSubtype="4" fill="hold" nodeType="withEffect">
                                  <p:stCondLst>
                                    <p:cond delay="0"/>
                                  </p:stCondLst>
                                  <p:childTnLst>
                                    <p:animEffect transition="out" filter="wipe(down)">
                                      <p:cBhvr>
                                        <p:cTn id="207" dur="500"/>
                                        <p:tgtEl>
                                          <p:spTgt spid="28"/>
                                        </p:tgtEl>
                                      </p:cBhvr>
                                    </p:animEffect>
                                    <p:set>
                                      <p:cBhvr>
                                        <p:cTn id="208" dur="1" fill="hold">
                                          <p:stCondLst>
                                            <p:cond delay="499"/>
                                          </p:stCondLst>
                                        </p:cTn>
                                        <p:tgtEl>
                                          <p:spTgt spid="28"/>
                                        </p:tgtEl>
                                        <p:attrNameLst>
                                          <p:attrName>style.visibility</p:attrName>
                                        </p:attrNameLst>
                                      </p:cBhvr>
                                      <p:to>
                                        <p:strVal val="hidden"/>
                                      </p:to>
                                    </p:set>
                                  </p:childTnLst>
                                </p:cTn>
                              </p:par>
                            </p:childTnLst>
                          </p:cTn>
                        </p:par>
                      </p:childTnLst>
                    </p:cTn>
                  </p:par>
                  <p:par>
                    <p:cTn id="209" fill="hold" nodeType="clickPar">
                      <p:stCondLst>
                        <p:cond delay="indefinite"/>
                        <p:cond evt="onBegin" delay="0">
                          <p:tn val="208"/>
                        </p:cond>
                      </p:stCondLst>
                      <p:childTnLst>
                        <p:par>
                          <p:cTn id="210" fill="hold">
                            <p:stCondLst>
                              <p:cond delay="0"/>
                            </p:stCondLst>
                            <p:childTnLst>
                              <p:par>
                                <p:cTn id="211" presetID="22" presetClass="entr" presetSubtype="8" fill="hold" grpId="0" nodeType="clickEffect">
                                  <p:stCondLst>
                                    <p:cond delay="0"/>
                                  </p:stCondLst>
                                  <p:childTnLst>
                                    <p:set>
                                      <p:cBhvr>
                                        <p:cTn id="212" dur="1" fill="hold">
                                          <p:stCondLst>
                                            <p:cond delay="0"/>
                                          </p:stCondLst>
                                        </p:cTn>
                                        <p:tgtEl>
                                          <p:spTgt spid="30"/>
                                        </p:tgtEl>
                                        <p:attrNameLst>
                                          <p:attrName>style.visibility</p:attrName>
                                        </p:attrNameLst>
                                      </p:cBhvr>
                                      <p:to>
                                        <p:strVal val="visible"/>
                                      </p:to>
                                    </p:set>
                                    <p:animEffect transition="in" filter="wipe(left)">
                                      <p:cBhvr>
                                        <p:cTn id="213" dur="500"/>
                                        <p:tgtEl>
                                          <p:spTgt spid="30"/>
                                        </p:tgtEl>
                                      </p:cBhvr>
                                    </p:animEffect>
                                  </p:childTnLst>
                                </p:cTn>
                              </p:par>
                            </p:childTnLst>
                          </p:cTn>
                        </p:par>
                      </p:childTnLst>
                    </p:cTn>
                  </p:par>
                  <p:par>
                    <p:cTn id="214" fill="hold" nodeType="clickPar">
                      <p:stCondLst>
                        <p:cond delay="indefinite"/>
                        <p:cond evt="onBegin" delay="0">
                          <p:tn val="213"/>
                        </p:cond>
                      </p:stCondLst>
                      <p:childTnLst>
                        <p:par>
                          <p:cTn id="215" fill="hold">
                            <p:stCondLst>
                              <p:cond delay="0"/>
                            </p:stCondLst>
                            <p:childTnLst>
                              <p:par>
                                <p:cTn id="216" presetID="22" presetClass="entr" presetSubtype="8" fill="hold" grpId="0" nodeType="clickEffect">
                                  <p:stCondLst>
                                    <p:cond delay="0"/>
                                  </p:stCondLst>
                                  <p:childTnLst>
                                    <p:set>
                                      <p:cBhvr>
                                        <p:cTn id="217" dur="1" fill="hold">
                                          <p:stCondLst>
                                            <p:cond delay="0"/>
                                          </p:stCondLst>
                                        </p:cTn>
                                        <p:tgtEl>
                                          <p:spTgt spid="32"/>
                                        </p:tgtEl>
                                        <p:attrNameLst>
                                          <p:attrName>style.visibility</p:attrName>
                                        </p:attrNameLst>
                                      </p:cBhvr>
                                      <p:to>
                                        <p:strVal val="visible"/>
                                      </p:to>
                                    </p:set>
                                    <p:animEffect transition="in" filter="wipe(left)">
                                      <p:cBhvr>
                                        <p:cTn id="218" dur="500"/>
                                        <p:tgtEl>
                                          <p:spTgt spid="32"/>
                                        </p:tgtEl>
                                      </p:cBhvr>
                                    </p:animEffect>
                                  </p:childTnLst>
                                </p:cTn>
                              </p:par>
                            </p:childTnLst>
                          </p:cTn>
                        </p:par>
                      </p:childTnLst>
                    </p:cTn>
                  </p:par>
                  <p:par>
                    <p:cTn id="219" fill="hold" nodeType="clickPar">
                      <p:stCondLst>
                        <p:cond delay="indefinite"/>
                        <p:cond evt="onBegin" delay="0">
                          <p:tn val="218"/>
                        </p:cond>
                      </p:stCondLst>
                      <p:childTnLst>
                        <p:par>
                          <p:cTn id="220" fill="hold">
                            <p:stCondLst>
                              <p:cond delay="0"/>
                            </p:stCondLst>
                            <p:childTnLst>
                              <p:par>
                                <p:cTn id="221" presetID="22" presetClass="entr" presetSubtype="8" fill="hold" grpId="0" nodeType="clickEffect">
                                  <p:stCondLst>
                                    <p:cond delay="0"/>
                                  </p:stCondLst>
                                  <p:childTnLst>
                                    <p:set>
                                      <p:cBhvr>
                                        <p:cTn id="222" dur="1" fill="hold">
                                          <p:stCondLst>
                                            <p:cond delay="0"/>
                                          </p:stCondLst>
                                        </p:cTn>
                                        <p:tgtEl>
                                          <p:spTgt spid="34"/>
                                        </p:tgtEl>
                                        <p:attrNameLst>
                                          <p:attrName>style.visibility</p:attrName>
                                        </p:attrNameLst>
                                      </p:cBhvr>
                                      <p:to>
                                        <p:strVal val="visible"/>
                                      </p:to>
                                    </p:set>
                                    <p:animEffect transition="in" filter="wipe(left)">
                                      <p:cBhvr>
                                        <p:cTn id="223" dur="500"/>
                                        <p:tgtEl>
                                          <p:spTgt spid="34"/>
                                        </p:tgtEl>
                                      </p:cBhvr>
                                    </p:animEffect>
                                  </p:childTnLst>
                                </p:cTn>
                              </p:par>
                            </p:childTnLst>
                          </p:cTn>
                        </p:par>
                      </p:childTnLst>
                    </p:cTn>
                  </p:par>
                  <p:par>
                    <p:cTn id="224" fill="hold" nodeType="clickPar">
                      <p:stCondLst>
                        <p:cond delay="indefinite"/>
                        <p:cond evt="onBegin" delay="0">
                          <p:tn val="223"/>
                        </p:cond>
                      </p:stCondLst>
                      <p:childTnLst>
                        <p:par>
                          <p:cTn id="225" fill="hold">
                            <p:stCondLst>
                              <p:cond delay="0"/>
                            </p:stCondLst>
                            <p:childTnLst>
                              <p:par>
                                <p:cTn id="226" presetID="22" presetClass="entr" presetSubtype="8" fill="hold" grpId="0" nodeType="clickEffect">
                                  <p:stCondLst>
                                    <p:cond delay="0"/>
                                  </p:stCondLst>
                                  <p:childTnLst>
                                    <p:set>
                                      <p:cBhvr>
                                        <p:cTn id="227" dur="1" fill="hold">
                                          <p:stCondLst>
                                            <p:cond delay="0"/>
                                          </p:stCondLst>
                                        </p:cTn>
                                        <p:tgtEl>
                                          <p:spTgt spid="35"/>
                                        </p:tgtEl>
                                        <p:attrNameLst>
                                          <p:attrName>style.visibility</p:attrName>
                                        </p:attrNameLst>
                                      </p:cBhvr>
                                      <p:to>
                                        <p:strVal val="visible"/>
                                      </p:to>
                                    </p:set>
                                    <p:animEffect transition="in" filter="wipe(left)">
                                      <p:cBhvr>
                                        <p:cTn id="2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P spid="22" grpId="1"/>
      <p:bldP spid="20" grpId="0"/>
      <p:bldP spid="20" grpId="1"/>
      <p:bldP spid="10" grpId="0"/>
      <p:bldP spid="10" grpId="1"/>
      <p:bldP spid="24" grpId="0"/>
      <p:bldP spid="24" grpId="1"/>
      <p:bldP spid="33" grpId="0"/>
      <p:bldP spid="13" grpId="0"/>
      <p:bldP spid="13" grpId="1"/>
      <p:bldP spid="16" grpId="0"/>
      <p:bldP spid="25" grpId="0" animBg="1"/>
      <p:bldP spid="25" grpId="1" animBg="1"/>
      <p:bldP spid="27" grpId="0" animBg="1"/>
      <p:bldP spid="27" grpId="1" animBg="1"/>
      <p:bldP spid="29" grpId="0" animBg="1"/>
      <p:bldP spid="29" grpId="1" animBg="1"/>
      <p:bldP spid="30" grpId="0"/>
      <p:bldP spid="32" grpId="0"/>
      <p:bldP spid="34" grpId="0"/>
      <p:bldP spid="35" grpId="0"/>
    </p:bldLst>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03</a:t>
              </a: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sz="4400" b="1">
                  <a:solidFill>
                    <a:schemeClr val="accent2">
                      <a:lumMod val="75000"/>
                    </a:schemeClr>
                  </a:solidFill>
                  <a:latin typeface="微软雅黑" panose="020b0503020204020204" charset="-122"/>
                  <a:ea typeface="微软雅黑" panose="020b0503020204020204" charset="-122"/>
                </a:rPr>
                <a:t>平面镜成像</a:t>
              </a: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926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一、探究平面镜成像</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92735" y="1432560"/>
            <a:ext cx="11576685" cy="1753235"/>
          </a:xfrm>
          <a:prstGeom prst="rect">
            <a:avLst/>
          </a:prstGeom>
          <a:noFill/>
          <a:ln w="9525">
            <a:noFill/>
          </a:ln>
        </p:spPr>
        <p:txBody>
          <a:bodyPr wrap="square">
            <a:spAutoFit/>
          </a:bodyPr>
          <a:lstStyle/>
          <a:p>
            <a:pPr indent="0" fontAlgn="auto">
              <a:lnSpc>
                <a:spcPct val="150000"/>
              </a:lnSpc>
            </a:pPr>
            <a:r>
              <a:rPr lang="zh-CN">
                <a:solidFill>
                  <a:schemeClr val="accent1">
                    <a:lumMod val="75000"/>
                  </a:schemeClr>
                </a:solidFill>
                <a:latin typeface="微软雅黑" panose="020b0503020204020204" charset="-122"/>
                <a:ea typeface="微软雅黑" panose="020b0503020204020204" charset="-122"/>
              </a:rPr>
              <a:t>1.什么是像</a:t>
            </a:r>
          </a:p>
          <a:p>
            <a:pPr indent="0" fontAlgn="auto">
              <a:lnSpc>
                <a:spcPct val="150000"/>
              </a:lnSpc>
            </a:pPr>
            <a:r>
              <a:rPr lang="zh-CN">
                <a:latin typeface="微软雅黑" panose="020b0503020204020204" charset="-122"/>
                <a:ea typeface="微软雅黑" panose="020b0503020204020204" charset="-122"/>
              </a:rPr>
              <a:t>当你照镜子时可以看见自己的“</a:t>
            </a:r>
            <a:r>
              <a:rPr lang="zh-CN">
                <a:highlight>
                  <a:srgbClr val="FFFF00"/>
                </a:highlight>
                <a:latin typeface="微软雅黑" panose="020b0503020204020204" charset="-122"/>
                <a:ea typeface="微软雅黑" panose="020b0503020204020204" charset="-122"/>
              </a:rPr>
              <a:t>像</a:t>
            </a:r>
            <a:r>
              <a:rPr lang="zh-CN">
                <a:latin typeface="微软雅黑" panose="020b0503020204020204" charset="-122"/>
                <a:ea typeface="微软雅黑" panose="020b0503020204020204" charset="-122"/>
              </a:rPr>
              <a:t>”，镜子里的自己就是自己经过平面镜所成的像。平静的水面上物体的倒影，也是物体通过水面这面镜子所成的像。这个像不同于影子，它能反映物体的面貌。</a:t>
            </a:r>
          </a:p>
          <a:p>
            <a:pPr indent="0" fontAlgn="auto">
              <a:lnSpc>
                <a:spcPct val="150000"/>
              </a:lnSpc>
            </a:pPr>
            <a:r>
              <a:rPr lang="zh-CN">
                <a:solidFill>
                  <a:schemeClr val="accent1">
                    <a:lumMod val="75000"/>
                  </a:schemeClr>
                </a:solidFill>
                <a:latin typeface="微软雅黑" panose="020b0503020204020204" charset="-122"/>
                <a:ea typeface="微软雅黑" panose="020b0503020204020204" charset="-122"/>
              </a:rPr>
              <a:t>2.探究平面镜成像的特点</a:t>
            </a:r>
          </a:p>
        </p:txBody>
      </p:sp>
      <p:pic>
        <p:nvPicPr>
          <p:cNvPr id="1073742897" name="图片 1073742896" title=""/>
          <p:cNvPicPr>
            <a:picLocks noChangeAspect="1"/>
          </p:cNvPicPr>
          <p:nvPr/>
        </p:nvPicPr>
        <p:blipFill>
          <a:blip r:embed="rId3"/>
          <a:stretch>
            <a:fillRect/>
          </a:stretch>
        </p:blipFill>
        <p:spPr>
          <a:xfrm>
            <a:off x="9611439" y="3039427"/>
            <a:ext cx="2653030" cy="1746885"/>
          </a:xfrm>
          <a:prstGeom prst="rect">
            <a:avLst/>
          </a:prstGeom>
          <a:noFill/>
          <a:ln w="9525">
            <a:noFill/>
          </a:ln>
        </p:spPr>
      </p:pic>
      <p:sp>
        <p:nvSpPr>
          <p:cNvPr id="10" name="文本框 9" title=""/>
          <p:cNvSpPr txBox="1"/>
          <p:nvPr/>
        </p:nvSpPr>
        <p:spPr>
          <a:xfrm>
            <a:off x="292734" y="3185795"/>
            <a:ext cx="9539089" cy="830997"/>
          </a:xfrm>
          <a:prstGeom prst="rect">
            <a:avLst/>
          </a:prstGeom>
          <a:noFill/>
        </p:spPr>
        <p:txBody>
          <a:bodyPr wrap="square" rtlCol="0" anchor="t">
            <a:spAutoFit/>
          </a:bodyPr>
          <a:lstStyle/>
          <a:p>
            <a:pPr fontAlgn="auto">
              <a:lnSpc>
                <a:spcPct val="150000"/>
              </a:lnSpc>
            </a:pPr>
            <a:r>
              <a:rPr lang="zh-CN" altLang="en-US" sz="1600">
                <a:solidFill>
                  <a:schemeClr val="accent2">
                    <a:lumMod val="75000"/>
                  </a:schemeClr>
                </a:solidFill>
                <a:latin typeface="微软雅黑" panose="020b0503020204020204" charset="-122"/>
                <a:ea typeface="微软雅黑" panose="020b0503020204020204" charset="-122"/>
                <a:cs typeface="微软雅黑" panose="020b0503020204020204" charset="-122"/>
              </a:rPr>
              <a:t>（一）在水平桌面上铺一张白纸，纸上竖立一块薄的玻璃板作为平面镜，在纸上沿着玻璃板画一条直线，这条直线代表玻璃板的位置</a:t>
            </a:r>
          </a:p>
        </p:txBody>
      </p:sp>
      <p:sp>
        <p:nvSpPr>
          <p:cNvPr id="6" name="文本框 5" title=""/>
          <p:cNvSpPr txBox="1"/>
          <p:nvPr/>
        </p:nvSpPr>
        <p:spPr>
          <a:xfrm>
            <a:off x="189932" y="3912869"/>
            <a:ext cx="9421505" cy="1200329"/>
          </a:xfrm>
          <a:prstGeom prst="rect">
            <a:avLst/>
          </a:prstGeom>
          <a:noFill/>
        </p:spPr>
        <p:txBody>
          <a:bodyPr wrap="square" rtlCol="0" anchor="t">
            <a:spAutoFit/>
          </a:bodyPr>
          <a:lstStyle/>
          <a:p>
            <a:pPr fontAlgn="auto">
              <a:lnSpc>
                <a:spcPct val="150000"/>
              </a:lnSpc>
            </a:pPr>
            <a:r>
              <a:rPr lang="zh-CN" altLang="en-US" sz="1600">
                <a:solidFill>
                  <a:schemeClr val="accent2">
                    <a:lumMod val="75000"/>
                  </a:schemeClr>
                </a:solidFill>
                <a:latin typeface="微软雅黑" panose="020b0503020204020204" charset="-122"/>
                <a:ea typeface="微软雅黑" panose="020b0503020204020204" charset="-122"/>
                <a:cs typeface="微软雅黑" panose="020b0503020204020204" charset="-122"/>
              </a:rPr>
              <a:t>（二）如图所示，把一只点燃的蜡烛放在玻璃板的前面，透过玻璃板进行观察，可以看到它在玻璃板后面的像。再拿一只外形完全相同的蜡烛（未点燃），竖立着在玻璃板后面移动，直到看上去它跟前面的蜡烛的像完全重合。这个位置就是前面那个蜡烛的像的位置</a:t>
            </a:r>
          </a:p>
        </p:txBody>
      </p:sp>
      <p:sp>
        <p:nvSpPr>
          <p:cNvPr id="11" name="文本框 10" title=""/>
          <p:cNvSpPr txBox="1"/>
          <p:nvPr/>
        </p:nvSpPr>
        <p:spPr>
          <a:xfrm>
            <a:off x="189932" y="4990741"/>
            <a:ext cx="11577320" cy="460375"/>
          </a:xfrm>
          <a:prstGeom prst="rect">
            <a:avLst/>
          </a:prstGeom>
          <a:noFill/>
        </p:spPr>
        <p:txBody>
          <a:bodyPr wrap="square" rtlCol="0" anchor="t">
            <a:spAutoFit/>
          </a:bodyPr>
          <a:lstStyle/>
          <a:p>
            <a:pPr fontAlgn="auto">
              <a:lnSpc>
                <a:spcPct val="150000"/>
              </a:lnSpc>
            </a:pPr>
            <a:r>
              <a:rPr lang="zh-CN" altLang="en-US" sz="1600">
                <a:solidFill>
                  <a:schemeClr val="accent2">
                    <a:lumMod val="75000"/>
                  </a:schemeClr>
                </a:solidFill>
                <a:latin typeface="微软雅黑" panose="020b0503020204020204" charset="-122"/>
                <a:ea typeface="微软雅黑" panose="020b0503020204020204" charset="-122"/>
                <a:cs typeface="微软雅黑" panose="020b0503020204020204" charset="-122"/>
              </a:rPr>
              <a:t>（三）在纸上记录下两支蜡烛的位置，并注意观察蜡烛的大小和它的像的大小是否相同</a:t>
            </a:r>
          </a:p>
        </p:txBody>
      </p:sp>
      <p:sp>
        <p:nvSpPr>
          <p:cNvPr id="13" name="文本框 12" title=""/>
          <p:cNvSpPr txBox="1"/>
          <p:nvPr/>
        </p:nvSpPr>
        <p:spPr>
          <a:xfrm>
            <a:off x="117464" y="5361780"/>
            <a:ext cx="11577320" cy="460375"/>
          </a:xfrm>
          <a:prstGeom prst="rect">
            <a:avLst/>
          </a:prstGeom>
          <a:noFill/>
        </p:spPr>
        <p:txBody>
          <a:bodyPr wrap="square" rtlCol="0" anchor="t">
            <a:spAutoFit/>
          </a:bodyPr>
          <a:lstStyle/>
          <a:p>
            <a:pPr fontAlgn="auto">
              <a:lnSpc>
                <a:spcPct val="150000"/>
              </a:lnSpc>
            </a:pPr>
            <a:r>
              <a:rPr lang="zh-CN" altLang="en-US" sz="1600">
                <a:solidFill>
                  <a:schemeClr val="accent2">
                    <a:lumMod val="75000"/>
                  </a:schemeClr>
                </a:solidFill>
                <a:latin typeface="微软雅黑" panose="020b0503020204020204" charset="-122"/>
                <a:ea typeface="微软雅黑" panose="020b0503020204020204" charset="-122"/>
                <a:cs typeface="微软雅黑" panose="020b0503020204020204" charset="-122"/>
              </a:rPr>
              <a:t>（四）移动点燃的蜡烛，重做实验</a:t>
            </a:r>
          </a:p>
        </p:txBody>
      </p:sp>
      <p:sp>
        <p:nvSpPr>
          <p:cNvPr id="14" name="文本框 13" title=""/>
          <p:cNvSpPr txBox="1"/>
          <p:nvPr/>
        </p:nvSpPr>
        <p:spPr>
          <a:xfrm>
            <a:off x="117464" y="5728970"/>
            <a:ext cx="11577320" cy="460375"/>
          </a:xfrm>
          <a:prstGeom prst="rect">
            <a:avLst/>
          </a:prstGeom>
          <a:noFill/>
        </p:spPr>
        <p:txBody>
          <a:bodyPr wrap="square" rtlCol="0" anchor="t">
            <a:spAutoFit/>
          </a:bodyPr>
          <a:lstStyle/>
          <a:p>
            <a:pPr fontAlgn="auto">
              <a:lnSpc>
                <a:spcPct val="150000"/>
              </a:lnSpc>
            </a:pPr>
            <a:r>
              <a:rPr lang="zh-CN" altLang="en-US" sz="1600">
                <a:solidFill>
                  <a:schemeClr val="accent2">
                    <a:lumMod val="75000"/>
                  </a:schemeClr>
                </a:solidFill>
                <a:latin typeface="微软雅黑" panose="020b0503020204020204" charset="-122"/>
                <a:ea typeface="微软雅黑" panose="020b0503020204020204" charset="-122"/>
                <a:cs typeface="微软雅黑" panose="020b0503020204020204" charset="-122"/>
              </a:rPr>
              <a:t>（五）用直线把两次实验中的蜡烛和它的像在纸上的位置连接起来，用量角器测量蜡烛和像连线与镜面的夹角</a:t>
            </a:r>
          </a:p>
        </p:txBody>
      </p:sp>
      <p:sp>
        <p:nvSpPr>
          <p:cNvPr id="15" name="文本框 14" title=""/>
          <p:cNvSpPr txBox="1"/>
          <p:nvPr/>
        </p:nvSpPr>
        <p:spPr>
          <a:xfrm>
            <a:off x="117464" y="6182565"/>
            <a:ext cx="11577320" cy="460375"/>
          </a:xfrm>
          <a:prstGeom prst="rect">
            <a:avLst/>
          </a:prstGeom>
          <a:noFill/>
        </p:spPr>
        <p:txBody>
          <a:bodyPr wrap="square" rtlCol="0" anchor="t">
            <a:spAutoFit/>
          </a:bodyPr>
          <a:lstStyle/>
          <a:p>
            <a:pPr fontAlgn="auto">
              <a:lnSpc>
                <a:spcPct val="150000"/>
              </a:lnSpc>
            </a:pPr>
            <a:r>
              <a:rPr lang="zh-CN" altLang="en-US" sz="1600">
                <a:solidFill>
                  <a:schemeClr val="accent2">
                    <a:lumMod val="75000"/>
                  </a:schemeClr>
                </a:solidFill>
                <a:latin typeface="微软雅黑" panose="020b0503020204020204" charset="-122"/>
                <a:ea typeface="微软雅黑" panose="020b0503020204020204" charset="-122"/>
                <a:cs typeface="微软雅黑" panose="020b0503020204020204" charset="-122"/>
              </a:rPr>
              <a:t>（六）用刻度尺分别测量蜡烛和像到玻璃板的距离，将测得的数据记录在表格中</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left)">
                                      <p:cBhvr>
                                        <p:cTn id="28" dur="500"/>
                                        <p:tgtEl>
                                          <p:spTgt spid="7">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73742897"/>
                                        </p:tgtEl>
                                        <p:attrNameLst>
                                          <p:attrName>style.visibility</p:attrName>
                                        </p:attrNameLst>
                                      </p:cBhvr>
                                      <p:to>
                                        <p:strVal val="visible"/>
                                      </p:to>
                                    </p:set>
                                    <p:animEffect transition="in" filter="barn(inVertical)">
                                      <p:cBhvr>
                                        <p:cTn id="33" dur="500"/>
                                        <p:tgtEl>
                                          <p:spTgt spid="1073742897"/>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wipe(left)">
                                      <p:cBhvr>
                                        <p:cTn id="38" dur="500"/>
                                        <p:tgtEl>
                                          <p:spTgt spid="10">
                                            <p:txEl>
                                              <p:pRg st="0" end="0"/>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wipe(left)">
                                      <p:cBhvr>
                                        <p:cTn id="43" dur="500"/>
                                        <p:tgtEl>
                                          <p:spTgt spid="6">
                                            <p:txEl>
                                              <p:pRg st="0" end="0"/>
                                            </p:txEl>
                                          </p:spTgt>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wipe(left)">
                                      <p:cBhvr>
                                        <p:cTn id="48" dur="500"/>
                                        <p:tgtEl>
                                          <p:spTgt spid="11">
                                            <p:txEl>
                                              <p:pRg st="0" end="0"/>
                                            </p:txEl>
                                          </p:spTgt>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3">
                                            <p:txEl>
                                              <p:pRg st="0" end="0"/>
                                            </p:txEl>
                                          </p:spTgt>
                                        </p:tgtEl>
                                        <p:attrNameLst>
                                          <p:attrName>style.visibility</p:attrName>
                                        </p:attrNameLst>
                                      </p:cBhvr>
                                      <p:to>
                                        <p:strVal val="visible"/>
                                      </p:to>
                                    </p:set>
                                    <p:animEffect transition="in" filter="wipe(left)">
                                      <p:cBhvr>
                                        <p:cTn id="53" dur="500"/>
                                        <p:tgtEl>
                                          <p:spTgt spid="13">
                                            <p:txEl>
                                              <p:pRg st="0" end="0"/>
                                            </p:txEl>
                                          </p:spTgt>
                                        </p:tgtEl>
                                      </p:cBhvr>
                                    </p:animEffect>
                                  </p:childTnLst>
                                </p:cTn>
                              </p:par>
                            </p:childTnLst>
                          </p:cTn>
                        </p:par>
                      </p:childTnLst>
                    </p:cTn>
                  </p:par>
                  <p:par>
                    <p:cTn id="54" fill="hold" nodeType="clickPar">
                      <p:stCondLst>
                        <p:cond delay="indefinite"/>
                        <p:cond evt="onBegin" delay="0">
                          <p:tn val="53"/>
                        </p:cond>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animEffect transition="in" filter="wipe(left)">
                                      <p:cBhvr>
                                        <p:cTn id="58" dur="500"/>
                                        <p:tgtEl>
                                          <p:spTgt spid="14">
                                            <p:txEl>
                                              <p:pRg st="0" end="0"/>
                                            </p:txEl>
                                          </p:spTgt>
                                        </p:tgtEl>
                                      </p:cBhvr>
                                    </p:animEffect>
                                  </p:childTnLst>
                                </p:cTn>
                              </p:par>
                            </p:childTnLst>
                          </p:cTn>
                        </p:par>
                      </p:childTnLst>
                    </p:cTn>
                  </p:par>
                  <p:par>
                    <p:cTn id="59" fill="hold" nodeType="clickPar">
                      <p:stCondLst>
                        <p:cond delay="indefinite"/>
                        <p:cond evt="onBegin" delay="0">
                          <p:tn val="58"/>
                        </p:cond>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animEffect transition="in" filter="wipe(left)">
                                      <p:cBhvr>
                                        <p:cTn id="63"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926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一、探究平面镜成像</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92735" y="1432560"/>
            <a:ext cx="11576685" cy="506730"/>
          </a:xfrm>
          <a:prstGeom prst="rect">
            <a:avLst/>
          </a:prstGeom>
          <a:noFill/>
          <a:ln w="9525">
            <a:noFill/>
          </a:ln>
        </p:spPr>
        <p:txBody>
          <a:bodyPr wrap="square">
            <a:spAutoFit/>
          </a:bodyPr>
          <a:lstStyle/>
          <a:p>
            <a:pPr indent="0" fontAlgn="auto">
              <a:lnSpc>
                <a:spcPct val="150000"/>
              </a:lnSpc>
            </a:pPr>
            <a:r>
              <a:rPr lang="zh-CN">
                <a:solidFill>
                  <a:schemeClr val="accent1">
                    <a:lumMod val="75000"/>
                  </a:schemeClr>
                </a:solidFill>
                <a:latin typeface="微软雅黑" panose="020b0503020204020204" charset="-122"/>
                <a:ea typeface="微软雅黑" panose="020b0503020204020204" charset="-122"/>
              </a:rPr>
              <a:t>2.探究平面镜成像的特点</a:t>
            </a:r>
          </a:p>
        </p:txBody>
      </p:sp>
      <p:sp>
        <p:nvSpPr>
          <p:cNvPr id="16" name="文本框 15" title=""/>
          <p:cNvSpPr txBox="1"/>
          <p:nvPr/>
        </p:nvSpPr>
        <p:spPr>
          <a:xfrm>
            <a:off x="307975" y="1939290"/>
            <a:ext cx="1605915" cy="506730"/>
          </a:xfrm>
          <a:prstGeom prst="rect">
            <a:avLst/>
          </a:prstGeom>
          <a:noFill/>
          <a:ln w="9525">
            <a:noFill/>
          </a:ln>
        </p:spPr>
        <p:txBody>
          <a:bodyPr wrap="square">
            <a:spAutoFit/>
          </a:bodyPr>
          <a:lstStyle/>
          <a:p>
            <a:pPr indent="0" fontAlgn="auto">
              <a:lnSpc>
                <a:spcPct val="150000"/>
              </a:lnSpc>
            </a:pPr>
            <a:r>
              <a:rPr lang="zh-CN" altLang="en-US">
                <a:solidFill>
                  <a:srgbClr val="1C18D4"/>
                </a:solidFill>
                <a:latin typeface="微软雅黑" panose="020b0503020204020204" charset="-122"/>
                <a:ea typeface="微软雅黑" panose="020b0503020204020204" charset="-122"/>
              </a:rPr>
              <a:t>【实验数据】</a:t>
            </a:r>
          </a:p>
        </p:txBody>
      </p:sp>
      <p:graphicFrame>
        <p:nvGraphicFramePr>
          <p:cNvPr id="17" name="表格 16" title=""/>
          <p:cNvGraphicFramePr>
            <a:graphicFrameLocks noGrp="1"/>
          </p:cNvGraphicFramePr>
          <p:nvPr/>
        </p:nvGraphicFramePr>
        <p:xfrm>
          <a:off x="1788795" y="2115185"/>
          <a:ext cx="10003155" cy="1863090"/>
        </p:xfrm>
        <a:graphic>
          <a:graphicData uri="http://schemas.openxmlformats.org/drawingml/2006/table">
            <a:tbl>
              <a:tblPr firstRow="1" bandRow="1">
                <a:tableStyleId>{5940675A-B579-460E-94D1-54222C63F5DA}</a:tableStyleId>
              </a:tblPr>
              <a:tblGrid>
                <a:gridCol w="768350"/>
                <a:gridCol w="1958340"/>
                <a:gridCol w="2320925"/>
                <a:gridCol w="2319655"/>
                <a:gridCol w="2635885"/>
              </a:tblGrid>
              <a:tr h="633095">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次数</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蜡烛到平面镜的距离</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蜡烛的像到平面镜的距离/cm</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蜡烛的像与蜡烛的大小关系</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蜡烛的像与蜡烛的连线与镜面位置的关系</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734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1</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10</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10</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等大</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垂直</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7975">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2</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15</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15</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等大</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垂直</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734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3</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20</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20</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等大</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垂直</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734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4</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25</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25</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等大</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垂直</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8" name="文本框 17" title=""/>
          <p:cNvSpPr txBox="1"/>
          <p:nvPr/>
        </p:nvSpPr>
        <p:spPr>
          <a:xfrm>
            <a:off x="292735" y="4154170"/>
            <a:ext cx="1605915" cy="506730"/>
          </a:xfrm>
          <a:prstGeom prst="rect">
            <a:avLst/>
          </a:prstGeom>
          <a:noFill/>
          <a:ln w="9525">
            <a:noFill/>
          </a:ln>
        </p:spPr>
        <p:txBody>
          <a:bodyPr wrap="square">
            <a:spAutoFit/>
          </a:bodyPr>
          <a:lstStyle/>
          <a:p>
            <a:pPr indent="0" fontAlgn="auto">
              <a:lnSpc>
                <a:spcPct val="150000"/>
              </a:lnSpc>
            </a:pPr>
            <a:r>
              <a:rPr lang="zh-CN" altLang="en-US">
                <a:solidFill>
                  <a:srgbClr val="1C18D4"/>
                </a:solidFill>
                <a:latin typeface="微软雅黑" panose="020b0503020204020204" charset="-122"/>
                <a:ea typeface="微软雅黑" panose="020b0503020204020204" charset="-122"/>
              </a:rPr>
              <a:t>【分析论证】</a:t>
            </a:r>
          </a:p>
        </p:txBody>
      </p:sp>
      <p:sp>
        <p:nvSpPr>
          <p:cNvPr id="19" name="文本框 18" title=""/>
          <p:cNvSpPr txBox="1"/>
          <p:nvPr/>
        </p:nvSpPr>
        <p:spPr>
          <a:xfrm>
            <a:off x="1698625" y="4154170"/>
            <a:ext cx="10292715" cy="1337945"/>
          </a:xfrm>
          <a:prstGeom prst="rect">
            <a:avLst/>
          </a:prstGeom>
          <a:noFill/>
          <a:ln w="9525">
            <a:noFill/>
          </a:ln>
        </p:spPr>
        <p:txBody>
          <a:bodyPr wrap="square">
            <a:spAutoFit/>
          </a:bodyPr>
          <a:lstStyle/>
          <a:p>
            <a:pPr indent="0" fontAlgn="auto">
              <a:lnSpc>
                <a:spcPct val="150000"/>
              </a:lnSpc>
            </a:pPr>
            <a:r>
              <a:rPr lang="zh-CN">
                <a:solidFill>
                  <a:schemeClr val="tx1"/>
                </a:solidFill>
                <a:latin typeface="微软雅黑" panose="020b0503020204020204" charset="-122"/>
                <a:ea typeface="微软雅黑" panose="020b0503020204020204" charset="-122"/>
              </a:rPr>
              <a:t>（1）未点燃的蜡烛可以与点燃的蜡烛的像完全重合，说明蜡烛的像的大小与蜡烛大小相等；</a:t>
            </a:r>
          </a:p>
          <a:p>
            <a:pPr indent="0" fontAlgn="auto">
              <a:lnSpc>
                <a:spcPct val="150000"/>
              </a:lnSpc>
            </a:pPr>
            <a:r>
              <a:rPr lang="zh-CN">
                <a:solidFill>
                  <a:schemeClr val="tx1"/>
                </a:solidFill>
                <a:latin typeface="微软雅黑" panose="020b0503020204020204" charset="-122"/>
                <a:ea typeface="微软雅黑" panose="020b0503020204020204" charset="-122"/>
              </a:rPr>
              <a:t>（2）由实验数据可知，蜡烛和它的像的连线与镜面垂直，蜡烛的像到平面镜的距离与蜡烛到平面镜的距离相等。</a:t>
            </a:r>
          </a:p>
        </p:txBody>
      </p:sp>
      <p:sp>
        <p:nvSpPr>
          <p:cNvPr id="20" name="文本框 19" title=""/>
          <p:cNvSpPr txBox="1"/>
          <p:nvPr/>
        </p:nvSpPr>
        <p:spPr>
          <a:xfrm>
            <a:off x="307975" y="5492115"/>
            <a:ext cx="1605915" cy="506730"/>
          </a:xfrm>
          <a:prstGeom prst="rect">
            <a:avLst/>
          </a:prstGeom>
          <a:noFill/>
          <a:ln w="9525">
            <a:noFill/>
          </a:ln>
        </p:spPr>
        <p:txBody>
          <a:bodyPr wrap="square">
            <a:spAutoFit/>
          </a:bodyPr>
          <a:lstStyle/>
          <a:p>
            <a:pPr indent="0" fontAlgn="auto">
              <a:lnSpc>
                <a:spcPct val="150000"/>
              </a:lnSpc>
            </a:pPr>
            <a:r>
              <a:rPr lang="zh-CN" altLang="en-US">
                <a:solidFill>
                  <a:srgbClr val="1C18D4"/>
                </a:solidFill>
                <a:latin typeface="微软雅黑" panose="020b0503020204020204" charset="-122"/>
                <a:ea typeface="微软雅黑" panose="020b0503020204020204" charset="-122"/>
              </a:rPr>
              <a:t>【实验结论】</a:t>
            </a:r>
          </a:p>
        </p:txBody>
      </p:sp>
      <p:sp>
        <p:nvSpPr>
          <p:cNvPr id="21" name="文本框 20" title=""/>
          <p:cNvSpPr txBox="1"/>
          <p:nvPr/>
        </p:nvSpPr>
        <p:spPr>
          <a:xfrm>
            <a:off x="1788795" y="5520055"/>
            <a:ext cx="10292715" cy="922020"/>
          </a:xfrm>
          <a:prstGeom prst="rect">
            <a:avLst/>
          </a:prstGeom>
          <a:noFill/>
          <a:ln w="9525">
            <a:noFill/>
          </a:ln>
        </p:spPr>
        <p:txBody>
          <a:bodyPr wrap="square">
            <a:spAutoFit/>
          </a:bodyPr>
          <a:lstStyle/>
          <a:p>
            <a:pPr indent="0" fontAlgn="auto">
              <a:lnSpc>
                <a:spcPct val="150000"/>
              </a:lnSpc>
            </a:pPr>
            <a:r>
              <a:rPr lang="zh-CN">
                <a:solidFill>
                  <a:schemeClr val="tx1"/>
                </a:solidFill>
                <a:latin typeface="微软雅黑" panose="020b0503020204020204" charset="-122"/>
                <a:ea typeface="微软雅黑" panose="020b0503020204020204" charset="-122"/>
              </a:rPr>
              <a:t>平面镜成像的特点：平面镜所成</a:t>
            </a:r>
            <a:r>
              <a:rPr lang="zh-CN">
                <a:solidFill>
                  <a:schemeClr val="tx1"/>
                </a:solidFill>
                <a:highlight>
                  <a:srgbClr val="FFFF00"/>
                </a:highlight>
                <a:latin typeface="微软雅黑" panose="020b0503020204020204" charset="-122"/>
                <a:ea typeface="微软雅黑" panose="020b0503020204020204" charset="-122"/>
              </a:rPr>
              <a:t>像的大小与物体大小相等</a:t>
            </a:r>
            <a:r>
              <a:rPr lang="zh-CN">
                <a:solidFill>
                  <a:schemeClr val="tx1"/>
                </a:solidFill>
                <a:latin typeface="微软雅黑" panose="020b0503020204020204" charset="-122"/>
                <a:ea typeface="微软雅黑" panose="020b0503020204020204" charset="-122"/>
              </a:rPr>
              <a:t>，像和物体到平面镜的</a:t>
            </a:r>
            <a:r>
              <a:rPr lang="zh-CN">
                <a:solidFill>
                  <a:schemeClr val="tx1"/>
                </a:solidFill>
                <a:highlight>
                  <a:srgbClr val="FFFF00"/>
                </a:highlight>
                <a:latin typeface="微软雅黑" panose="020b0503020204020204" charset="-122"/>
                <a:ea typeface="微软雅黑" panose="020b0503020204020204" charset="-122"/>
              </a:rPr>
              <a:t>距离相等</a:t>
            </a:r>
            <a:r>
              <a:rPr lang="zh-CN">
                <a:solidFill>
                  <a:schemeClr val="tx1"/>
                </a:solidFill>
                <a:latin typeface="微软雅黑" panose="020b0503020204020204" charset="-122"/>
                <a:ea typeface="微软雅黑" panose="020b0503020204020204" charset="-122"/>
              </a:rPr>
              <a:t>，像和物体的</a:t>
            </a:r>
            <a:r>
              <a:rPr lang="zh-CN">
                <a:solidFill>
                  <a:schemeClr val="tx1"/>
                </a:solidFill>
                <a:highlight>
                  <a:srgbClr val="FFFF00"/>
                </a:highlight>
                <a:latin typeface="微软雅黑" panose="020b0503020204020204" charset="-122"/>
                <a:ea typeface="微软雅黑" panose="020b0503020204020204" charset="-122"/>
              </a:rPr>
              <a:t>连线与平面镜垂直</a:t>
            </a:r>
            <a:r>
              <a:rPr lang="zh-CN">
                <a:solidFill>
                  <a:schemeClr val="tx1"/>
                </a:solidFill>
                <a:latin typeface="微软雅黑" panose="020b0503020204020204" charset="-122"/>
                <a:ea typeface="微软雅黑" panose="020b0503020204020204" charset="-122"/>
              </a:rPr>
              <a:t>，即平面镜所成的像与物体</a:t>
            </a:r>
            <a:r>
              <a:rPr lang="zh-CN">
                <a:solidFill>
                  <a:schemeClr val="tx1"/>
                </a:solidFill>
                <a:highlight>
                  <a:srgbClr val="FFFF00"/>
                </a:highlight>
                <a:latin typeface="微软雅黑" panose="020b0503020204020204" charset="-122"/>
                <a:ea typeface="微软雅黑" panose="020b0503020204020204" charset="-122"/>
              </a:rPr>
              <a:t>关于平面镜对称</a:t>
            </a:r>
            <a:r>
              <a:rPr lang="zh-CN">
                <a:solidFill>
                  <a:schemeClr val="tx1"/>
                </a:solidFill>
                <a:latin typeface="微软雅黑" panose="020b0503020204020204" charset="-122"/>
                <a:ea typeface="微软雅黑" panose="020b0503020204020204" charset="-122"/>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wipe(left)">
                                      <p:cBhvr>
                                        <p:cTn id="23" dur="500"/>
                                        <p:tgtEl>
                                          <p:spTgt spid="16">
                                            <p:txEl>
                                              <p:pRg st="0" end="0"/>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wipe(left)">
                                      <p:cBhvr>
                                        <p:cTn id="33" dur="500"/>
                                        <p:tgtEl>
                                          <p:spTgt spid="18">
                                            <p:txEl>
                                              <p:pRg st="0" end="0"/>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9">
                                            <p:txEl>
                                              <p:pRg st="0" end="0"/>
                                            </p:txEl>
                                          </p:spTgt>
                                        </p:tgtEl>
                                        <p:attrNameLst>
                                          <p:attrName>style.visibility</p:attrName>
                                        </p:attrNameLst>
                                      </p:cBhvr>
                                      <p:to>
                                        <p:strVal val="visible"/>
                                      </p:to>
                                    </p:set>
                                    <p:animEffect transition="in" filter="wipe(left)">
                                      <p:cBhvr>
                                        <p:cTn id="38" dur="500"/>
                                        <p:tgtEl>
                                          <p:spTgt spid="19">
                                            <p:txEl>
                                              <p:pRg st="0" end="0"/>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9">
                                            <p:txEl>
                                              <p:pRg st="1" end="1"/>
                                            </p:txEl>
                                          </p:spTgt>
                                        </p:tgtEl>
                                        <p:attrNameLst>
                                          <p:attrName>style.visibility</p:attrName>
                                        </p:attrNameLst>
                                      </p:cBhvr>
                                      <p:to>
                                        <p:strVal val="visible"/>
                                      </p:to>
                                    </p:set>
                                    <p:animEffect transition="in" filter="wipe(left)">
                                      <p:cBhvr>
                                        <p:cTn id="43" dur="500"/>
                                        <p:tgtEl>
                                          <p:spTgt spid="19">
                                            <p:txEl>
                                              <p:pRg st="1" end="1"/>
                                            </p:txEl>
                                          </p:spTgt>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0">
                                            <p:txEl>
                                              <p:pRg st="0" end="0"/>
                                            </p:txEl>
                                          </p:spTgt>
                                        </p:tgtEl>
                                        <p:attrNameLst>
                                          <p:attrName>style.visibility</p:attrName>
                                        </p:attrNameLst>
                                      </p:cBhvr>
                                      <p:to>
                                        <p:strVal val="visible"/>
                                      </p:to>
                                    </p:set>
                                    <p:animEffect transition="in" filter="wipe(left)">
                                      <p:cBhvr>
                                        <p:cTn id="48" dur="500"/>
                                        <p:tgtEl>
                                          <p:spTgt spid="20">
                                            <p:txEl>
                                              <p:pRg st="0" end="0"/>
                                            </p:txEl>
                                          </p:spTgt>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1">
                                            <p:txEl>
                                              <p:pRg st="0" end="0"/>
                                            </p:txEl>
                                          </p:spTgt>
                                        </p:tgtEl>
                                        <p:attrNameLst>
                                          <p:attrName>style.visibility</p:attrName>
                                        </p:attrNameLst>
                                      </p:cBhvr>
                                      <p:to>
                                        <p:strVal val="visible"/>
                                      </p:to>
                                    </p:set>
                                    <p:animEffect transition="in" filter="wipe(left)">
                                      <p:cBhvr>
                                        <p:cTn id="53"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926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一、探究平面镜成像</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92735" y="1432560"/>
            <a:ext cx="11576685" cy="5077460"/>
          </a:xfrm>
          <a:prstGeom prst="rect">
            <a:avLst/>
          </a:prstGeom>
          <a:noFill/>
          <a:ln w="9525">
            <a:noFill/>
          </a:ln>
        </p:spPr>
        <p:txBody>
          <a:bodyPr wrap="square">
            <a:spAutoFit/>
          </a:bodyPr>
          <a:lstStyle/>
          <a:p>
            <a:pPr indent="0" fontAlgn="auto">
              <a:lnSpc>
                <a:spcPct val="150000"/>
              </a:lnSpc>
            </a:pPr>
            <a:r>
              <a:rPr lang="zh-CN">
                <a:solidFill>
                  <a:schemeClr val="bg1"/>
                </a:solidFill>
                <a:highlight>
                  <a:srgbClr val="FF0000"/>
                </a:highlight>
                <a:latin typeface="微软雅黑" panose="020b0503020204020204" charset="-122"/>
                <a:ea typeface="微软雅黑" panose="020b0503020204020204" charset="-122"/>
              </a:rPr>
              <a:t>特别提醒：</a:t>
            </a:r>
          </a:p>
          <a:p>
            <a:pPr indent="0" fontAlgn="auto">
              <a:lnSpc>
                <a:spcPct val="150000"/>
              </a:lnSpc>
            </a:pPr>
            <a:r>
              <a:rPr lang="zh-CN">
                <a:solidFill>
                  <a:schemeClr val="tx1"/>
                </a:solidFill>
                <a:latin typeface="微软雅黑" panose="020b0503020204020204" charset="-122"/>
                <a:ea typeface="微软雅黑" panose="020b0503020204020204" charset="-122"/>
              </a:rPr>
              <a:t>（1）为了使观察到的像更为清晰，实验最好在</a:t>
            </a:r>
            <a:r>
              <a:rPr lang="zh-CN">
                <a:solidFill>
                  <a:schemeClr val="tx1"/>
                </a:solidFill>
                <a:highlight>
                  <a:srgbClr val="FFFF00"/>
                </a:highlight>
                <a:latin typeface="微软雅黑" panose="020b0503020204020204" charset="-122"/>
                <a:ea typeface="微软雅黑" panose="020b0503020204020204" charset="-122"/>
              </a:rPr>
              <a:t>较暗的环境</a:t>
            </a:r>
            <a:r>
              <a:rPr lang="zh-CN">
                <a:solidFill>
                  <a:schemeClr val="tx1"/>
                </a:solidFill>
                <a:latin typeface="微软雅黑" panose="020b0503020204020204" charset="-122"/>
                <a:ea typeface="微软雅黑" panose="020b0503020204020204" charset="-122"/>
              </a:rPr>
              <a:t>中进行；</a:t>
            </a:r>
          </a:p>
          <a:p>
            <a:pPr indent="0" fontAlgn="auto">
              <a:lnSpc>
                <a:spcPct val="150000"/>
              </a:lnSpc>
            </a:pPr>
            <a:r>
              <a:rPr lang="zh-CN">
                <a:solidFill>
                  <a:schemeClr val="tx1"/>
                </a:solidFill>
                <a:latin typeface="微软雅黑" panose="020b0503020204020204" charset="-122"/>
                <a:ea typeface="微软雅黑" panose="020b0503020204020204" charset="-122"/>
              </a:rPr>
              <a:t>（2）实验中用玻璃板代替平面镜，目的是便于</a:t>
            </a:r>
            <a:r>
              <a:rPr lang="zh-CN">
                <a:solidFill>
                  <a:schemeClr val="tx1"/>
                </a:solidFill>
                <a:highlight>
                  <a:srgbClr val="FFFF00"/>
                </a:highlight>
                <a:latin typeface="微软雅黑" panose="020b0503020204020204" charset="-122"/>
                <a:ea typeface="微软雅黑" panose="020b0503020204020204" charset="-122"/>
              </a:rPr>
              <a:t>观察和确定像的位置</a:t>
            </a:r>
            <a:r>
              <a:rPr lang="zh-CN">
                <a:solidFill>
                  <a:schemeClr val="tx1"/>
                </a:solidFill>
                <a:latin typeface="微软雅黑" panose="020b0503020204020204" charset="-122"/>
                <a:ea typeface="微软雅黑" panose="020b0503020204020204" charset="-122"/>
              </a:rPr>
              <a:t>，并比较</a:t>
            </a:r>
            <a:r>
              <a:rPr lang="zh-CN">
                <a:solidFill>
                  <a:schemeClr val="tx1"/>
                </a:solidFill>
                <a:highlight>
                  <a:srgbClr val="FFFF00"/>
                </a:highlight>
                <a:latin typeface="微软雅黑" panose="020b0503020204020204" charset="-122"/>
                <a:ea typeface="微软雅黑" panose="020b0503020204020204" charset="-122"/>
              </a:rPr>
              <a:t>物像的大小关系</a:t>
            </a:r>
            <a:r>
              <a:rPr lang="zh-CN">
                <a:solidFill>
                  <a:schemeClr val="tx1"/>
                </a:solidFill>
                <a:latin typeface="微软雅黑" panose="020b0503020204020204" charset="-122"/>
                <a:ea typeface="微软雅黑" panose="020b0503020204020204" charset="-122"/>
              </a:rPr>
              <a:t>，原因是玻璃板既能反射光又能透过光，即透过玻璃板能看到未点燃的蜡烛，也能看到点燃的蜡烛所成的像；</a:t>
            </a:r>
          </a:p>
          <a:p>
            <a:pPr indent="0" fontAlgn="auto">
              <a:lnSpc>
                <a:spcPct val="150000"/>
              </a:lnSpc>
            </a:pPr>
            <a:r>
              <a:rPr lang="zh-CN">
                <a:solidFill>
                  <a:schemeClr val="tx1"/>
                </a:solidFill>
                <a:latin typeface="微软雅黑" panose="020b0503020204020204" charset="-122"/>
                <a:ea typeface="微软雅黑" panose="020b0503020204020204" charset="-122"/>
              </a:rPr>
              <a:t>（3）实验应选用</a:t>
            </a:r>
            <a:r>
              <a:rPr lang="zh-CN">
                <a:solidFill>
                  <a:schemeClr val="tx1"/>
                </a:solidFill>
                <a:highlight>
                  <a:srgbClr val="FFFF00"/>
                </a:highlight>
                <a:latin typeface="微软雅黑" panose="020b0503020204020204" charset="-122"/>
                <a:ea typeface="微软雅黑" panose="020b0503020204020204" charset="-122"/>
              </a:rPr>
              <a:t>较薄</a:t>
            </a:r>
            <a:r>
              <a:rPr lang="zh-CN">
                <a:solidFill>
                  <a:schemeClr val="tx1"/>
                </a:solidFill>
                <a:latin typeface="微软雅黑" panose="020b0503020204020204" charset="-122"/>
                <a:ea typeface="微软雅黑" panose="020b0503020204020204" charset="-122"/>
              </a:rPr>
              <a:t>的玻璃板。因为玻璃板的前后表面可以各成一个像，当玻璃板较厚时，两个像有较大的错位，难以确定像的位置；</a:t>
            </a:r>
          </a:p>
          <a:p>
            <a:pPr indent="0" fontAlgn="auto">
              <a:lnSpc>
                <a:spcPct val="150000"/>
              </a:lnSpc>
            </a:pPr>
            <a:r>
              <a:rPr lang="zh-CN">
                <a:solidFill>
                  <a:schemeClr val="tx1"/>
                </a:solidFill>
                <a:latin typeface="微软雅黑" panose="020b0503020204020204" charset="-122"/>
                <a:ea typeface="微软雅黑" panose="020b0503020204020204" charset="-122"/>
              </a:rPr>
              <a:t>（4）实验中，玻璃板要竖直立在水平桌面上。若玻璃板没有竖直放置，则未点燃的蜡烛和点燃的蜡烛将</a:t>
            </a:r>
            <a:r>
              <a:rPr lang="zh-CN">
                <a:solidFill>
                  <a:schemeClr val="tx1"/>
                </a:solidFill>
                <a:highlight>
                  <a:srgbClr val="FFFF00"/>
                </a:highlight>
                <a:latin typeface="微软雅黑" panose="020b0503020204020204" charset="-122"/>
                <a:ea typeface="微软雅黑" panose="020b0503020204020204" charset="-122"/>
              </a:rPr>
              <a:t>不能完全重合</a:t>
            </a:r>
            <a:r>
              <a:rPr lang="zh-CN">
                <a:solidFill>
                  <a:schemeClr val="tx1"/>
                </a:solidFill>
                <a:latin typeface="微软雅黑" panose="020b0503020204020204" charset="-122"/>
                <a:ea typeface="微软雅黑" panose="020b0503020204020204" charset="-122"/>
              </a:rPr>
              <a:t>；</a:t>
            </a:r>
          </a:p>
          <a:p>
            <a:pPr indent="0" fontAlgn="auto">
              <a:lnSpc>
                <a:spcPct val="150000"/>
              </a:lnSpc>
            </a:pPr>
            <a:r>
              <a:rPr lang="zh-CN">
                <a:solidFill>
                  <a:schemeClr val="tx1"/>
                </a:solidFill>
                <a:latin typeface="微软雅黑" panose="020b0503020204020204" charset="-122"/>
                <a:ea typeface="微软雅黑" panose="020b0503020204020204" charset="-122"/>
              </a:rPr>
              <a:t>（5）实验中，使用两支完全相同的蜡烛，目的是比较</a:t>
            </a:r>
            <a:r>
              <a:rPr lang="zh-CN">
                <a:solidFill>
                  <a:schemeClr val="tx1"/>
                </a:solidFill>
                <a:highlight>
                  <a:srgbClr val="FFFF00"/>
                </a:highlight>
                <a:latin typeface="微软雅黑" panose="020b0503020204020204" charset="-122"/>
                <a:ea typeface="微软雅黑" panose="020b0503020204020204" charset="-122"/>
              </a:rPr>
              <a:t>像与物体的大小关系</a:t>
            </a:r>
            <a:r>
              <a:rPr lang="zh-CN">
                <a:solidFill>
                  <a:schemeClr val="tx1"/>
                </a:solidFill>
                <a:latin typeface="微软雅黑" panose="020b0503020204020204" charset="-122"/>
                <a:ea typeface="微软雅黑" panose="020b0503020204020204" charset="-122"/>
              </a:rPr>
              <a:t>；</a:t>
            </a:r>
          </a:p>
          <a:p>
            <a:pPr indent="0" fontAlgn="auto">
              <a:lnSpc>
                <a:spcPct val="150000"/>
              </a:lnSpc>
            </a:pPr>
            <a:r>
              <a:rPr lang="zh-CN">
                <a:solidFill>
                  <a:schemeClr val="tx1"/>
                </a:solidFill>
                <a:latin typeface="微软雅黑" panose="020b0503020204020204" charset="-122"/>
                <a:ea typeface="微软雅黑" panose="020b0503020204020204" charset="-122"/>
              </a:rPr>
              <a:t>（6）用点燃的蜡烛做实验的优点是所成的像比较亮，</a:t>
            </a:r>
            <a:r>
              <a:rPr lang="zh-CN">
                <a:solidFill>
                  <a:schemeClr val="tx1"/>
                </a:solidFill>
                <a:highlight>
                  <a:srgbClr val="FFFF00"/>
                </a:highlight>
                <a:latin typeface="微软雅黑" panose="020b0503020204020204" charset="-122"/>
                <a:ea typeface="微软雅黑" panose="020b0503020204020204" charset="-122"/>
              </a:rPr>
              <a:t>便于观察</a:t>
            </a:r>
            <a:r>
              <a:rPr lang="zh-CN">
                <a:solidFill>
                  <a:schemeClr val="tx1"/>
                </a:solidFill>
                <a:latin typeface="微软雅黑" panose="020b0503020204020204" charset="-122"/>
                <a:ea typeface="微软雅黑" panose="020b0503020204020204" charset="-122"/>
              </a:rPr>
              <a:t>；</a:t>
            </a:r>
          </a:p>
          <a:p>
            <a:pPr indent="0" fontAlgn="auto">
              <a:lnSpc>
                <a:spcPct val="150000"/>
              </a:lnSpc>
            </a:pPr>
            <a:r>
              <a:rPr lang="zh-CN">
                <a:solidFill>
                  <a:schemeClr val="tx1"/>
                </a:solidFill>
                <a:latin typeface="微软雅黑" panose="020b0503020204020204" charset="-122"/>
                <a:ea typeface="微软雅黑" panose="020b0503020204020204" charset="-122"/>
              </a:rPr>
              <a:t>（7）白纸用于标注玻璃板的位置、蜡烛以及蜡烛的像的位置，刻度尺用于测量蜡烛以及蜡烛的像到玻璃板的距离；</a:t>
            </a:r>
          </a:p>
          <a:p>
            <a:pPr indent="0" fontAlgn="auto">
              <a:lnSpc>
                <a:spcPct val="150000"/>
              </a:lnSpc>
            </a:pPr>
            <a:r>
              <a:rPr lang="zh-CN">
                <a:solidFill>
                  <a:schemeClr val="tx1"/>
                </a:solidFill>
                <a:latin typeface="微软雅黑" panose="020b0503020204020204" charset="-122"/>
                <a:ea typeface="微软雅黑" panose="020b0503020204020204" charset="-122"/>
              </a:rPr>
              <a:t>（8）改变蜡烛与玻璃板的距离进行</a:t>
            </a:r>
            <a:r>
              <a:rPr lang="zh-CN">
                <a:solidFill>
                  <a:schemeClr val="tx1"/>
                </a:solidFill>
                <a:highlight>
                  <a:srgbClr val="FFFF00"/>
                </a:highlight>
                <a:latin typeface="微软雅黑" panose="020b0503020204020204" charset="-122"/>
                <a:ea typeface="微软雅黑" panose="020b0503020204020204" charset="-122"/>
              </a:rPr>
              <a:t>多次实验，是为了寻找普遍规律</a:t>
            </a:r>
            <a:r>
              <a:rPr lang="zh-CN">
                <a:solidFill>
                  <a:schemeClr val="tx1"/>
                </a:solidFill>
                <a:latin typeface="微软雅黑" panose="020b0503020204020204" charset="-122"/>
                <a:ea typeface="微软雅黑" panose="020b0503020204020204" charset="-122"/>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left)">
                                      <p:cBhvr>
                                        <p:cTn id="28" dur="500"/>
                                        <p:tgtEl>
                                          <p:spTgt spid="7">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wipe(left)">
                                      <p:cBhvr>
                                        <p:cTn id="33" dur="500"/>
                                        <p:tgtEl>
                                          <p:spTgt spid="7">
                                            <p:txEl>
                                              <p:pRg st="3" end="3"/>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wipe(left)">
                                      <p:cBhvr>
                                        <p:cTn id="38" dur="500"/>
                                        <p:tgtEl>
                                          <p:spTgt spid="7">
                                            <p:txEl>
                                              <p:pRg st="4" end="4"/>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Effect transition="in" filter="wipe(left)">
                                      <p:cBhvr>
                                        <p:cTn id="43" dur="500"/>
                                        <p:tgtEl>
                                          <p:spTgt spid="7">
                                            <p:txEl>
                                              <p:pRg st="5" end="5"/>
                                            </p:txEl>
                                          </p:spTgt>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7">
                                            <p:txEl>
                                              <p:pRg st="6" end="6"/>
                                            </p:txEl>
                                          </p:spTgt>
                                        </p:tgtEl>
                                        <p:attrNameLst>
                                          <p:attrName>style.visibility</p:attrName>
                                        </p:attrNameLst>
                                      </p:cBhvr>
                                      <p:to>
                                        <p:strVal val="visible"/>
                                      </p:to>
                                    </p:set>
                                    <p:animEffect transition="in" filter="wipe(left)">
                                      <p:cBhvr>
                                        <p:cTn id="48" dur="500"/>
                                        <p:tgtEl>
                                          <p:spTgt spid="7">
                                            <p:txEl>
                                              <p:pRg st="6" end="6"/>
                                            </p:txEl>
                                          </p:spTgt>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7">
                                            <p:txEl>
                                              <p:pRg st="7" end="7"/>
                                            </p:txEl>
                                          </p:spTgt>
                                        </p:tgtEl>
                                        <p:attrNameLst>
                                          <p:attrName>style.visibility</p:attrName>
                                        </p:attrNameLst>
                                      </p:cBhvr>
                                      <p:to>
                                        <p:strVal val="visible"/>
                                      </p:to>
                                    </p:set>
                                    <p:animEffect transition="in" filter="wipe(left)">
                                      <p:cBhvr>
                                        <p:cTn id="53" dur="500"/>
                                        <p:tgtEl>
                                          <p:spTgt spid="7">
                                            <p:txEl>
                                              <p:pRg st="7" end="7"/>
                                            </p:txEl>
                                          </p:spTgt>
                                        </p:tgtEl>
                                      </p:cBhvr>
                                    </p:animEffect>
                                  </p:childTnLst>
                                </p:cTn>
                              </p:par>
                            </p:childTnLst>
                          </p:cTn>
                        </p:par>
                      </p:childTnLst>
                    </p:cTn>
                  </p:par>
                  <p:par>
                    <p:cTn id="54" fill="hold" nodeType="clickPar">
                      <p:stCondLst>
                        <p:cond delay="indefinite"/>
                        <p:cond evt="onBegin" delay="0">
                          <p:tn val="53"/>
                        </p:cond>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7">
                                            <p:txEl>
                                              <p:pRg st="8" end="8"/>
                                            </p:txEl>
                                          </p:spTgt>
                                        </p:tgtEl>
                                        <p:attrNameLst>
                                          <p:attrName>style.visibility</p:attrName>
                                        </p:attrNameLst>
                                      </p:cBhvr>
                                      <p:to>
                                        <p:strVal val="visible"/>
                                      </p:to>
                                    </p:set>
                                    <p:animEffect transition="in" filter="wipe(left)">
                                      <p:cBhvr>
                                        <p:cTn id="58"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二、平面镜成虚像</a:t>
            </a:r>
          </a:p>
        </p:txBody>
      </p:sp>
      <p:sp>
        <p:nvSpPr>
          <p:cNvPr id="17" name="文本框 16" title=""/>
          <p:cNvSpPr txBox="1"/>
          <p:nvPr/>
        </p:nvSpPr>
        <p:spPr>
          <a:xfrm>
            <a:off x="359410" y="1464945"/>
            <a:ext cx="11418570" cy="1337945"/>
          </a:xfrm>
          <a:prstGeom prst="rect">
            <a:avLst/>
          </a:prstGeom>
          <a:noFill/>
          <a:ln w="9525">
            <a:noFill/>
          </a:ln>
        </p:spPr>
        <p:txBody>
          <a:bodyPr wrap="square">
            <a:spAutoFit/>
          </a:bodyPr>
          <a:lstStyle/>
          <a:p>
            <a:pPr indent="0" fontAlgn="auto">
              <a:lnSpc>
                <a:spcPct val="150000"/>
              </a:lnSpc>
            </a:pPr>
            <a:r>
              <a:rPr lang="zh-CN">
                <a:solidFill>
                  <a:schemeClr val="accent1">
                    <a:lumMod val="75000"/>
                  </a:schemeClr>
                </a:solidFill>
                <a:latin typeface="微软雅黑" panose="020b0503020204020204" charset="-122"/>
                <a:ea typeface="微软雅黑" panose="020b0503020204020204" charset="-122"/>
              </a:rPr>
              <a:t>1.平面镜成虚像：</a:t>
            </a:r>
            <a:r>
              <a:rPr lang="zh-CN">
                <a:latin typeface="微软雅黑" panose="020b0503020204020204" charset="-122"/>
                <a:ea typeface="微软雅黑" panose="020b0503020204020204" charset="-122"/>
              </a:rPr>
              <a:t>在探究平面镜成像特点的实验中，在平面镜前放一支点燃的蜡烛，在镜子中会出现一个正立蜡烛的像，但将光屏放在平面镜后蜡烛像的位置时，光屏上却</a:t>
            </a:r>
            <a:r>
              <a:rPr lang="zh-CN">
                <a:highlight>
                  <a:srgbClr val="FFFF00"/>
                </a:highlight>
                <a:latin typeface="微软雅黑" panose="020b0503020204020204" charset="-122"/>
                <a:ea typeface="微软雅黑" panose="020b0503020204020204" charset="-122"/>
              </a:rPr>
              <a:t>没有出现蜡烛的像</a:t>
            </a:r>
            <a:r>
              <a:rPr lang="zh-CN">
                <a:latin typeface="微软雅黑" panose="020b0503020204020204" charset="-122"/>
                <a:ea typeface="微软雅黑" panose="020b0503020204020204" charset="-122"/>
              </a:rPr>
              <a:t>，可见平面镜所成的像是不存在的，是</a:t>
            </a:r>
            <a:r>
              <a:rPr lang="en-US" altLang="zh-CN" u="sng">
                <a:latin typeface="微软雅黑" panose="020b0503020204020204" charset="-122"/>
                <a:ea typeface="微软雅黑" panose="020b0503020204020204" charset="-122"/>
              </a:rPr>
              <a:t>         </a:t>
            </a:r>
            <a:r>
              <a:rPr lang="zh-CN">
                <a:latin typeface="微软雅黑" panose="020b0503020204020204" charset="-122"/>
                <a:ea typeface="微软雅黑" panose="020b0503020204020204" charset="-122"/>
              </a:rPr>
              <a:t>。</a:t>
            </a:r>
          </a:p>
        </p:txBody>
      </p:sp>
      <p:sp>
        <p:nvSpPr>
          <p:cNvPr id="6" name="文本框 5" title=""/>
          <p:cNvSpPr txBox="1"/>
          <p:nvPr/>
        </p:nvSpPr>
        <p:spPr>
          <a:xfrm>
            <a:off x="664210" y="2353945"/>
            <a:ext cx="6400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虚像</a:t>
            </a:r>
          </a:p>
        </p:txBody>
      </p:sp>
      <p:sp>
        <p:nvSpPr>
          <p:cNvPr id="7" name="文本框 6" title=""/>
          <p:cNvSpPr txBox="1"/>
          <p:nvPr/>
        </p:nvSpPr>
        <p:spPr>
          <a:xfrm>
            <a:off x="359410" y="2792095"/>
            <a:ext cx="11418570" cy="506730"/>
          </a:xfrm>
          <a:prstGeom prst="rect">
            <a:avLst/>
          </a:prstGeom>
          <a:noFill/>
          <a:ln w="9525">
            <a:noFill/>
          </a:ln>
        </p:spPr>
        <p:txBody>
          <a:bodyPr wrap="square">
            <a:spAutoFit/>
          </a:bodyPr>
          <a:lstStyle/>
          <a:p>
            <a:pPr indent="0" fontAlgn="auto">
              <a:lnSpc>
                <a:spcPct val="150000"/>
              </a:lnSpc>
            </a:pPr>
            <a:r>
              <a:rPr>
                <a:solidFill>
                  <a:schemeClr val="accent1">
                    <a:lumMod val="75000"/>
                  </a:schemeClr>
                </a:solidFill>
                <a:latin typeface="微软雅黑" panose="020b0503020204020204" charset="-122"/>
                <a:ea typeface="微软雅黑" panose="020b0503020204020204" charset="-122"/>
              </a:rPr>
              <a:t>2.对实像和虚像的理解</a:t>
            </a:r>
          </a:p>
        </p:txBody>
      </p:sp>
      <p:graphicFrame>
        <p:nvGraphicFramePr>
          <p:cNvPr id="10" name="表格 9" title=""/>
          <p:cNvGraphicFramePr>
            <a:graphicFrameLocks noGrp="1"/>
          </p:cNvGraphicFramePr>
          <p:nvPr/>
        </p:nvGraphicFramePr>
        <p:xfrm>
          <a:off x="359410" y="3332480"/>
          <a:ext cx="11510010" cy="1462405"/>
        </p:xfrm>
        <a:graphic>
          <a:graphicData uri="http://schemas.openxmlformats.org/drawingml/2006/table">
            <a:tbl>
              <a:tblPr firstRow="1" bandRow="1">
                <a:tableStyleId>{5940675A-B579-460E-94D1-54222C63F5DA}</a:tableStyleId>
              </a:tblPr>
              <a:tblGrid>
                <a:gridCol w="1450340"/>
                <a:gridCol w="3990975"/>
                <a:gridCol w="3034030"/>
                <a:gridCol w="3034665"/>
              </a:tblGrid>
              <a:tr h="292735">
                <a:tc>
                  <a:txBody>
                    <a:bodyPr vert="horz" wrap="square"/>
                    <a:lstStyle/>
                    <a:p>
                      <a:pPr indent="0" algn="ctr">
                        <a:buNone/>
                      </a:pP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800" b="1">
                          <a:latin typeface="微软雅黑" panose="020b0503020204020204" charset="-122"/>
                          <a:ea typeface="微软雅黑" panose="020b0503020204020204" charset="-122"/>
                          <a:cs typeface="宋体" panose="02010600030101010101" pitchFamily="2" charset="-122"/>
                        </a:rPr>
                        <a:t>成因</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800" b="1">
                          <a:latin typeface="微软雅黑" panose="020b0503020204020204" charset="-122"/>
                          <a:ea typeface="微软雅黑" panose="020b0503020204020204" charset="-122"/>
                          <a:cs typeface="宋体" panose="02010600030101010101" pitchFamily="2" charset="-122"/>
                        </a:rPr>
                        <a:t>特点</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800" b="1">
                          <a:latin typeface="微软雅黑" panose="020b0503020204020204" charset="-122"/>
                          <a:ea typeface="微软雅黑" panose="020b0503020204020204" charset="-122"/>
                          <a:cs typeface="宋体" panose="02010600030101010101" pitchFamily="2" charset="-122"/>
                        </a:rPr>
                        <a:t>实例</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r>
              <a:tr h="584835">
                <a:tc>
                  <a:txBody>
                    <a:bodyPr vert="horz" wrap="square"/>
                    <a:lstStyle/>
                    <a:p>
                      <a:pPr indent="0" algn="ctr">
                        <a:buNone/>
                      </a:pPr>
                      <a:r>
                        <a:rPr lang="en-US" sz="1800" b="0">
                          <a:latin typeface="微软雅黑" panose="020b0503020204020204" charset="-122"/>
                          <a:ea typeface="微软雅黑" panose="020b0503020204020204" charset="-122"/>
                          <a:cs typeface="宋体" panose="02010600030101010101" pitchFamily="2" charset="-122"/>
                        </a:rPr>
                        <a:t>实像</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latin typeface="微软雅黑" panose="020b0503020204020204" charset="-122"/>
                          <a:ea typeface="微软雅黑" panose="020b0503020204020204" charset="-122"/>
                          <a:cs typeface="宋体" panose="02010600030101010101" pitchFamily="2" charset="-122"/>
                        </a:rPr>
                        <a:t>实际光线会聚所成的像</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latin typeface="微软雅黑" panose="020b0503020204020204" charset="-122"/>
                          <a:ea typeface="微软雅黑" panose="020b0503020204020204" charset="-122"/>
                          <a:cs typeface="宋体" panose="02010600030101010101" pitchFamily="2" charset="-122"/>
                        </a:rPr>
                        <a:t>既可以用眼睛直接观察，又可以用光屏承接</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latin typeface="微软雅黑" panose="020b0503020204020204" charset="-122"/>
                          <a:ea typeface="微软雅黑" panose="020b0503020204020204" charset="-122"/>
                          <a:cs typeface="宋体" panose="02010600030101010101" pitchFamily="2" charset="-122"/>
                        </a:rPr>
                        <a:t>小孔成像</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84835">
                <a:tc>
                  <a:txBody>
                    <a:bodyPr vert="horz" wrap="square"/>
                    <a:lstStyle/>
                    <a:p>
                      <a:pPr indent="0" algn="ctr">
                        <a:buNone/>
                      </a:pPr>
                      <a:r>
                        <a:rPr lang="en-US" sz="1800" b="0">
                          <a:latin typeface="微软雅黑" panose="020b0503020204020204" charset="-122"/>
                          <a:ea typeface="微软雅黑" panose="020b0503020204020204" charset="-122"/>
                          <a:cs typeface="宋体" panose="02010600030101010101" pitchFamily="2" charset="-122"/>
                        </a:rPr>
                        <a:t>虚像</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latin typeface="微软雅黑" panose="020b0503020204020204" charset="-122"/>
                          <a:ea typeface="微软雅黑" panose="020b0503020204020204" charset="-122"/>
                          <a:cs typeface="宋体" panose="02010600030101010101" pitchFamily="2" charset="-122"/>
                        </a:rPr>
                        <a:t>不是实际光线会聚而成的，而是由实际光线的反向延长线相交形成的</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latin typeface="微软雅黑" panose="020b0503020204020204" charset="-122"/>
                          <a:ea typeface="微软雅黑" panose="020b0503020204020204" charset="-122"/>
                          <a:cs typeface="宋体" panose="02010600030101010101" pitchFamily="2" charset="-122"/>
                        </a:rPr>
                        <a:t>只能用眼睛直接观察，不能用光屏承接</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latin typeface="微软雅黑" panose="020b0503020204020204" charset="-122"/>
                          <a:ea typeface="微软雅黑" panose="020b0503020204020204" charset="-122"/>
                          <a:cs typeface="宋体" panose="02010600030101010101" pitchFamily="2" charset="-122"/>
                        </a:rPr>
                        <a:t>平面镜成像、水中倒影、水中的鱼</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wipe(left)">
                                      <p:cBhvr>
                                        <p:cTn id="18" dur="500"/>
                                        <p:tgtEl>
                                          <p:spTgt spid="1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wipe(left)">
                                      <p:cBhvr>
                                        <p:cTn id="28" dur="500"/>
                                        <p:tgtEl>
                                          <p:spTgt spid="7">
                                            <p:txEl>
                                              <p:pRg st="0" end="0"/>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6" grpId="0"/>
    </p:bldLst>
  </p:timing>
</p:sld>
</file>

<file path=ppt/slides/slide4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二、平面镜成虚像</a:t>
            </a:r>
          </a:p>
        </p:txBody>
      </p:sp>
      <p:sp>
        <p:nvSpPr>
          <p:cNvPr id="17" name="文本框 16" title=""/>
          <p:cNvSpPr txBox="1"/>
          <p:nvPr/>
        </p:nvSpPr>
        <p:spPr>
          <a:xfrm>
            <a:off x="359410" y="1464945"/>
            <a:ext cx="11418570" cy="4246245"/>
          </a:xfrm>
          <a:prstGeom prst="rect">
            <a:avLst/>
          </a:prstGeom>
          <a:noFill/>
          <a:ln w="9525">
            <a:noFill/>
          </a:ln>
        </p:spPr>
        <p:txBody>
          <a:bodyPr wrap="square">
            <a:spAutoFit/>
          </a:bodyPr>
          <a:lstStyle/>
          <a:p>
            <a:pPr indent="0" fontAlgn="auto">
              <a:lnSpc>
                <a:spcPct val="150000"/>
              </a:lnSpc>
            </a:pPr>
            <a:r>
              <a:rPr lang="en-US" altLang="zh-CN">
                <a:solidFill>
                  <a:schemeClr val="accent1">
                    <a:lumMod val="75000"/>
                  </a:schemeClr>
                </a:solidFill>
                <a:latin typeface="微软雅黑" panose="020b0503020204020204" charset="-122"/>
                <a:ea typeface="微软雅黑" panose="020b0503020204020204" charset="-122"/>
              </a:rPr>
              <a:t>3</a:t>
            </a:r>
            <a:r>
              <a:rPr lang="zh-CN">
                <a:solidFill>
                  <a:schemeClr val="accent1">
                    <a:lumMod val="75000"/>
                  </a:schemeClr>
                </a:solidFill>
                <a:latin typeface="微软雅黑" panose="020b0503020204020204" charset="-122"/>
                <a:ea typeface="微软雅黑" panose="020b0503020204020204" charset="-122"/>
              </a:rPr>
              <a:t>.平面镜成像作图</a:t>
            </a:r>
          </a:p>
          <a:p>
            <a:pPr indent="0" fontAlgn="auto">
              <a:lnSpc>
                <a:spcPct val="150000"/>
              </a:lnSpc>
            </a:pPr>
            <a:r>
              <a:rPr lang="zh-CN">
                <a:latin typeface="微软雅黑" panose="020b0503020204020204" charset="-122"/>
                <a:ea typeface="微软雅黑" panose="020b0503020204020204" charset="-122"/>
              </a:rPr>
              <a:t>作平面镜成的像主要有两种方法：一是根据平面镜成像原理（光的反射定律）作图；二是根据平面镜成像特点作图（对称法）。如图所示，S为平面镜前的一个点光源，我们可以作出它的像S'。</a:t>
            </a:r>
          </a:p>
          <a:p>
            <a:pPr indent="0" fontAlgn="auto">
              <a:lnSpc>
                <a:spcPct val="150000"/>
              </a:lnSpc>
            </a:pPr>
            <a:r>
              <a:rPr lang="zh-CN">
                <a:latin typeface="微软雅黑" panose="020b0503020204020204" charset="-122"/>
                <a:ea typeface="微软雅黑" panose="020b0503020204020204" charset="-122"/>
              </a:rPr>
              <a:t>（1）根据平面镜成像原理（光的反射定律）作图</a:t>
            </a:r>
          </a:p>
          <a:p>
            <a:pPr indent="0" fontAlgn="auto">
              <a:lnSpc>
                <a:spcPct val="150000"/>
              </a:lnSpc>
            </a:pPr>
            <a:r>
              <a:rPr lang="zh-CN">
                <a:latin typeface="微软雅黑" panose="020b0503020204020204" charset="-122"/>
                <a:ea typeface="微软雅黑" panose="020b0503020204020204" charset="-122"/>
              </a:rPr>
              <a:t>从S 射向平面镜的所有光线，经平面镜反射后，反射光线的反向延长线都会交于点S'，所以在作图时，只要任选两条从点光源S发出射向平面镜的入射光线，作出其反射光线的反向延长线，就可以确定像S'。作图步骤如下：</a:t>
            </a:r>
          </a:p>
          <a:p>
            <a:pPr indent="0" fontAlgn="auto">
              <a:lnSpc>
                <a:spcPct val="150000"/>
              </a:lnSpc>
            </a:pPr>
            <a:r>
              <a:rPr lang="zh-CN">
                <a:latin typeface="微软雅黑" panose="020b0503020204020204" charset="-122"/>
                <a:ea typeface="微软雅黑" panose="020b0503020204020204" charset="-122"/>
              </a:rPr>
              <a:t>①从点光源S任意引两条光线射到平面镜上；</a:t>
            </a:r>
          </a:p>
          <a:p>
            <a:pPr indent="0" fontAlgn="auto">
              <a:lnSpc>
                <a:spcPct val="150000"/>
              </a:lnSpc>
            </a:pPr>
            <a:r>
              <a:rPr lang="zh-CN">
                <a:latin typeface="微软雅黑" panose="020b0503020204020204" charset="-122"/>
                <a:ea typeface="微软雅黑" panose="020b0503020204020204" charset="-122"/>
              </a:rPr>
              <a:t>②分别作出两条入射光线的法线；</a:t>
            </a:r>
          </a:p>
          <a:p>
            <a:pPr indent="0" fontAlgn="auto">
              <a:lnSpc>
                <a:spcPct val="150000"/>
              </a:lnSpc>
            </a:pPr>
            <a:r>
              <a:rPr lang="zh-CN">
                <a:latin typeface="微软雅黑" panose="020b0503020204020204" charset="-122"/>
                <a:ea typeface="微软雅黑" panose="020b0503020204020204" charset="-122"/>
              </a:rPr>
              <a:t>③根据光的反射定律分别作出两条入射光线的反射光线；</a:t>
            </a:r>
          </a:p>
          <a:p>
            <a:pPr indent="0" fontAlgn="auto">
              <a:lnSpc>
                <a:spcPct val="150000"/>
              </a:lnSpc>
            </a:pPr>
            <a:r>
              <a:rPr lang="zh-CN">
                <a:latin typeface="微软雅黑" panose="020b0503020204020204" charset="-122"/>
                <a:ea typeface="微软雅黑" panose="020b0503020204020204" charset="-122"/>
              </a:rPr>
              <a:t>④分别作两条反射光线的反向延长线，它们的交点S'即为点光源S的像。</a:t>
            </a:r>
          </a:p>
        </p:txBody>
      </p:sp>
      <p:pic>
        <p:nvPicPr>
          <p:cNvPr id="11" name="图片 10" title=""/>
          <p:cNvPicPr>
            <a:picLocks noChangeAspect="1"/>
          </p:cNvPicPr>
          <p:nvPr/>
        </p:nvPicPr>
        <p:blipFill>
          <a:blip r:embed="rId3"/>
          <a:stretch>
            <a:fillRect/>
          </a:stretch>
        </p:blipFill>
        <p:spPr>
          <a:xfrm flipH="1">
            <a:off x="9629775" y="4458335"/>
            <a:ext cx="305435" cy="1775460"/>
          </a:xfrm>
          <a:prstGeom prst="rect">
            <a:avLst/>
          </a:prstGeom>
        </p:spPr>
      </p:pic>
      <p:pic>
        <p:nvPicPr>
          <p:cNvPr id="13" name="图片 12" title=""/>
          <p:cNvPicPr>
            <a:picLocks noChangeAspect="1"/>
          </p:cNvPicPr>
          <p:nvPr/>
        </p:nvPicPr>
        <p:blipFill>
          <a:blip r:embed="rId4"/>
          <a:stretch>
            <a:fillRect/>
          </a:stretch>
        </p:blipFill>
        <p:spPr>
          <a:xfrm>
            <a:off x="10478135" y="4650740"/>
            <a:ext cx="156210" cy="579120"/>
          </a:xfrm>
          <a:prstGeom prst="rect">
            <a:avLst/>
          </a:prstGeom>
        </p:spPr>
      </p:pic>
      <p:sp>
        <p:nvSpPr>
          <p:cNvPr id="14" name="文本框 13" title=""/>
          <p:cNvSpPr txBox="1"/>
          <p:nvPr/>
        </p:nvSpPr>
        <p:spPr>
          <a:xfrm>
            <a:off x="10673080" y="4282440"/>
            <a:ext cx="314960" cy="368300"/>
          </a:xfrm>
          <a:prstGeom prst="rect">
            <a:avLst/>
          </a:prstGeom>
          <a:noFill/>
        </p:spPr>
        <p:txBody>
          <a:bodyPr wrap="none" rtlCol="0">
            <a:spAutoFit/>
          </a:bodyPr>
          <a:lstStyle/>
          <a:p>
            <a:r>
              <a:rPr lang="en-US" altLang="zh-CN">
                <a:solidFill>
                  <a:srgbClr val="C00000"/>
                </a:solidFill>
                <a:latin typeface="微软雅黑" panose="020b0503020204020204" charset="-122"/>
                <a:ea typeface="微软雅黑" panose="020b0503020204020204" charset="-122"/>
              </a:rPr>
              <a:t>S</a:t>
            </a:r>
          </a:p>
        </p:txBody>
      </p:sp>
      <p:cxnSp>
        <p:nvCxnSpPr>
          <p:cNvPr id="16" name="直接箭头连接符 15" title=""/>
          <p:cNvCxnSpPr>
            <a:stCxn id="13" idx="0"/>
          </p:cNvCxnSpPr>
          <p:nvPr/>
        </p:nvCxnSpPr>
        <p:spPr>
          <a:xfrm flipH="1">
            <a:off x="9796780" y="4650740"/>
            <a:ext cx="759460" cy="294005"/>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8" name="直接连接符 17" title=""/>
          <p:cNvCxnSpPr/>
          <p:nvPr/>
        </p:nvCxnSpPr>
        <p:spPr>
          <a:xfrm>
            <a:off x="9734550" y="4944745"/>
            <a:ext cx="649605" cy="0"/>
          </a:xfrm>
          <a:prstGeom prst="line">
            <a:avLst/>
          </a:prstGeom>
          <a:ln w="28575" cmpd="sng">
            <a:solidFill>
              <a:schemeClr val="accent1">
                <a:shade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直接箭头连接符 18" title=""/>
          <p:cNvCxnSpPr/>
          <p:nvPr/>
        </p:nvCxnSpPr>
        <p:spPr>
          <a:xfrm>
            <a:off x="9799320" y="4924425"/>
            <a:ext cx="1308735" cy="466725"/>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0" name="直接连接符 19" title=""/>
          <p:cNvCxnSpPr/>
          <p:nvPr/>
        </p:nvCxnSpPr>
        <p:spPr>
          <a:xfrm flipH="1" flipV="1">
            <a:off x="8844280" y="4559300"/>
            <a:ext cx="1084580" cy="414655"/>
          </a:xfrm>
          <a:prstGeom prst="line">
            <a:avLst/>
          </a:prstGeom>
          <a:ln w="28575" cmpd="sng">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1" name="直接箭头连接符 20" title=""/>
          <p:cNvCxnSpPr/>
          <p:nvPr/>
        </p:nvCxnSpPr>
        <p:spPr>
          <a:xfrm flipH="1">
            <a:off x="9827895" y="4640580"/>
            <a:ext cx="709930" cy="659130"/>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2" name="直接连接符 21" title=""/>
          <p:cNvCxnSpPr/>
          <p:nvPr/>
        </p:nvCxnSpPr>
        <p:spPr>
          <a:xfrm>
            <a:off x="9852025" y="5281295"/>
            <a:ext cx="649605" cy="0"/>
          </a:xfrm>
          <a:prstGeom prst="line">
            <a:avLst/>
          </a:prstGeom>
          <a:ln w="28575" cmpd="sng">
            <a:solidFill>
              <a:schemeClr val="accent1">
                <a:shade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 name="直接连接符 22" title=""/>
          <p:cNvCxnSpPr/>
          <p:nvPr/>
        </p:nvCxnSpPr>
        <p:spPr>
          <a:xfrm>
            <a:off x="9107805" y="4681220"/>
            <a:ext cx="821690" cy="648970"/>
          </a:xfrm>
          <a:prstGeom prst="line">
            <a:avLst/>
          </a:prstGeom>
          <a:ln w="28575" cmpd="sng">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接箭头连接符 23" title=""/>
          <p:cNvCxnSpPr/>
          <p:nvPr/>
        </p:nvCxnSpPr>
        <p:spPr>
          <a:xfrm>
            <a:off x="9817735" y="5248910"/>
            <a:ext cx="1531620" cy="1085215"/>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5" name="文本框 24" title=""/>
          <p:cNvSpPr txBox="1"/>
          <p:nvPr/>
        </p:nvSpPr>
        <p:spPr>
          <a:xfrm>
            <a:off x="8964295" y="4272280"/>
            <a:ext cx="373380" cy="368300"/>
          </a:xfrm>
          <a:prstGeom prst="rect">
            <a:avLst/>
          </a:prstGeom>
          <a:noFill/>
        </p:spPr>
        <p:txBody>
          <a:bodyPr wrap="none" rtlCol="0">
            <a:spAutoFit/>
          </a:bodyPr>
          <a:lstStyle/>
          <a:p>
            <a:r>
              <a:rPr lang="en-US" altLang="zh-CN">
                <a:solidFill>
                  <a:srgbClr val="C00000"/>
                </a:solidFill>
                <a:latin typeface="微软雅黑" panose="020b0503020204020204" charset="-122"/>
                <a:ea typeface="微软雅黑" panose="020b0503020204020204" charset="-122"/>
              </a:rPr>
              <a:t>S'</a:t>
            </a:r>
          </a:p>
        </p:txBody>
      </p:sp>
      <p:pic>
        <p:nvPicPr>
          <p:cNvPr id="26" name="图片 25" title=""/>
          <p:cNvPicPr>
            <a:picLocks noChangeAspect="1"/>
          </p:cNvPicPr>
          <p:nvPr/>
        </p:nvPicPr>
        <p:blipFill>
          <a:blip r:embed="rId5"/>
          <a:stretch>
            <a:fillRect/>
          </a:stretch>
        </p:blipFill>
        <p:spPr>
          <a:xfrm>
            <a:off x="8976995" y="4653280"/>
            <a:ext cx="160655" cy="646430"/>
          </a:xfrm>
          <a:prstGeom prst="rect">
            <a:avLst/>
          </a:prstGeom>
        </p:spPr>
      </p:pic>
      <p:pic>
        <p:nvPicPr>
          <p:cNvPr id="27" name="图片 26" title=""/>
          <p:cNvPicPr>
            <a:picLocks noChangeAspect="1"/>
          </p:cNvPicPr>
          <p:nvPr/>
        </p:nvPicPr>
        <p:blipFill>
          <a:blip r:embed="rId6"/>
          <a:stretch>
            <a:fillRect/>
          </a:stretch>
        </p:blipFill>
        <p:spPr>
          <a:xfrm>
            <a:off x="11313160" y="5711190"/>
            <a:ext cx="464820" cy="4114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wipe(left)">
                                      <p:cBhvr>
                                        <p:cTn id="18" dur="500"/>
                                        <p:tgtEl>
                                          <p:spTgt spid="1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xEl>
                                              <p:pRg st="1" end="1"/>
                                            </p:txEl>
                                          </p:spTgt>
                                        </p:tgtEl>
                                        <p:attrNameLst>
                                          <p:attrName>style.visibility</p:attrName>
                                        </p:attrNameLst>
                                      </p:cBhvr>
                                      <p:to>
                                        <p:strVal val="visible"/>
                                      </p:to>
                                    </p:set>
                                    <p:animEffect transition="in" filter="wipe(left)">
                                      <p:cBhvr>
                                        <p:cTn id="23" dur="500"/>
                                        <p:tgtEl>
                                          <p:spTgt spid="1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Effect transition="in" filter="wipe(left)">
                                      <p:cBhvr>
                                        <p:cTn id="28" dur="500"/>
                                        <p:tgtEl>
                                          <p:spTgt spid="17">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7">
                                            <p:txEl>
                                              <p:pRg st="3" end="3"/>
                                            </p:txEl>
                                          </p:spTgt>
                                        </p:tgtEl>
                                        <p:attrNameLst>
                                          <p:attrName>style.visibility</p:attrName>
                                        </p:attrNameLst>
                                      </p:cBhvr>
                                      <p:to>
                                        <p:strVal val="visible"/>
                                      </p:to>
                                    </p:set>
                                    <p:animEffect transition="in" filter="wipe(left)">
                                      <p:cBhvr>
                                        <p:cTn id="33" dur="500"/>
                                        <p:tgtEl>
                                          <p:spTgt spid="17">
                                            <p:txEl>
                                              <p:pRg st="3" end="3"/>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7">
                                            <p:txEl>
                                              <p:pRg st="4" end="4"/>
                                            </p:txEl>
                                          </p:spTgt>
                                        </p:tgtEl>
                                        <p:attrNameLst>
                                          <p:attrName>style.visibility</p:attrName>
                                        </p:attrNameLst>
                                      </p:cBhvr>
                                      <p:to>
                                        <p:strVal val="visible"/>
                                      </p:to>
                                    </p:set>
                                    <p:animEffect transition="in" filter="wipe(left)">
                                      <p:cBhvr>
                                        <p:cTn id="38" dur="500"/>
                                        <p:tgtEl>
                                          <p:spTgt spid="17">
                                            <p:txEl>
                                              <p:pRg st="4" end="4"/>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7">
                                            <p:txEl>
                                              <p:pRg st="5" end="5"/>
                                            </p:txEl>
                                          </p:spTgt>
                                        </p:tgtEl>
                                        <p:attrNameLst>
                                          <p:attrName>style.visibility</p:attrName>
                                        </p:attrNameLst>
                                      </p:cBhvr>
                                      <p:to>
                                        <p:strVal val="visible"/>
                                      </p:to>
                                    </p:set>
                                    <p:animEffect transition="in" filter="wipe(left)">
                                      <p:cBhvr>
                                        <p:cTn id="43" dur="500"/>
                                        <p:tgtEl>
                                          <p:spTgt spid="17">
                                            <p:txEl>
                                              <p:pRg st="5" end="5"/>
                                            </p:txEl>
                                          </p:spTgt>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7">
                                            <p:txEl>
                                              <p:pRg st="6" end="6"/>
                                            </p:txEl>
                                          </p:spTgt>
                                        </p:tgtEl>
                                        <p:attrNameLst>
                                          <p:attrName>style.visibility</p:attrName>
                                        </p:attrNameLst>
                                      </p:cBhvr>
                                      <p:to>
                                        <p:strVal val="visible"/>
                                      </p:to>
                                    </p:set>
                                    <p:animEffect transition="in" filter="wipe(left)">
                                      <p:cBhvr>
                                        <p:cTn id="48" dur="500"/>
                                        <p:tgtEl>
                                          <p:spTgt spid="17">
                                            <p:txEl>
                                              <p:pRg st="6" end="6"/>
                                            </p:txEl>
                                          </p:spTgt>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7">
                                            <p:txEl>
                                              <p:pRg st="7" end="7"/>
                                            </p:txEl>
                                          </p:spTgt>
                                        </p:tgtEl>
                                        <p:attrNameLst>
                                          <p:attrName>style.visibility</p:attrName>
                                        </p:attrNameLst>
                                      </p:cBhvr>
                                      <p:to>
                                        <p:strVal val="visible"/>
                                      </p:to>
                                    </p:set>
                                    <p:animEffect transition="in" filter="wipe(left)">
                                      <p:cBhvr>
                                        <p:cTn id="53" dur="500"/>
                                        <p:tgtEl>
                                          <p:spTgt spid="17">
                                            <p:txEl>
                                              <p:pRg st="7" end="7"/>
                                            </p:txEl>
                                          </p:spTgt>
                                        </p:tgtEl>
                                      </p:cBhvr>
                                    </p:animEffect>
                                  </p:childTnLst>
                                </p:cTn>
                              </p:par>
                            </p:childTnLst>
                          </p:cTn>
                        </p:par>
                      </p:childTnLst>
                    </p:cTn>
                  </p:par>
                  <p:par>
                    <p:cTn id="54" fill="hold" nodeType="clickPar">
                      <p:stCondLst>
                        <p:cond delay="indefinite"/>
                        <p:cond evt="onBegin" delay="0">
                          <p:tn val="53"/>
                        </p:cond>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barn(inVertical)">
                                      <p:cBhvr>
                                        <p:cTn id="58" dur="500"/>
                                        <p:tgtEl>
                                          <p:spTgt spid="11"/>
                                        </p:tgtEl>
                                      </p:cBhvr>
                                    </p:animEffect>
                                  </p:childTnLst>
                                </p:cTn>
                              </p:par>
                            </p:childTnLst>
                          </p:cTn>
                        </p:par>
                      </p:childTnLst>
                    </p:cTn>
                  </p:par>
                  <p:par>
                    <p:cTn id="59" fill="hold" nodeType="clickPar">
                      <p:stCondLst>
                        <p:cond delay="indefinite"/>
                        <p:cond evt="onBegin" delay="0">
                          <p:tn val="58"/>
                        </p:cond>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barn(inVertical)">
                                      <p:cBhvr>
                                        <p:cTn id="63" dur="500"/>
                                        <p:tgtEl>
                                          <p:spTgt spid="13"/>
                                        </p:tgtEl>
                                      </p:cBhvr>
                                    </p:animEffect>
                                  </p:childTnLst>
                                </p:cTn>
                              </p:par>
                            </p:childTnLst>
                          </p:cTn>
                        </p:par>
                      </p:childTnLst>
                    </p:cTn>
                  </p:par>
                  <p:par>
                    <p:cTn id="64" fill="hold" nodeType="clickPar">
                      <p:stCondLst>
                        <p:cond delay="indefinite"/>
                        <p:cond evt="onBegin" delay="0">
                          <p:tn val="63"/>
                        </p:cond>
                      </p:stCondLst>
                      <p:childTnLst>
                        <p:par>
                          <p:cTn id="65" fill="hold">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right)">
                                      <p:cBhvr>
                                        <p:cTn id="68" dur="500"/>
                                        <p:tgtEl>
                                          <p:spTgt spid="14"/>
                                        </p:tgtEl>
                                      </p:cBhvr>
                                    </p:animEffect>
                                  </p:childTnLst>
                                </p:cTn>
                              </p:par>
                            </p:childTnLst>
                          </p:cTn>
                        </p:par>
                      </p:childTnLst>
                    </p:cTn>
                  </p:par>
                  <p:par>
                    <p:cTn id="69" fill="hold" nodeType="clickPar">
                      <p:stCondLst>
                        <p:cond delay="indefinite"/>
                        <p:cond evt="onBegin" delay="0">
                          <p:tn val="68"/>
                        </p:cond>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wipe(up)">
                                      <p:cBhvr>
                                        <p:cTn id="73" dur="500"/>
                                        <p:tgtEl>
                                          <p:spTgt spid="16"/>
                                        </p:tgtEl>
                                      </p:cBhvr>
                                    </p:animEffect>
                                  </p:childTnLst>
                                </p:cTn>
                              </p:par>
                            </p:childTnLst>
                          </p:cTn>
                        </p:par>
                      </p:childTnLst>
                    </p:cTn>
                  </p:par>
                  <p:par>
                    <p:cTn id="74" fill="hold" nodeType="clickPar">
                      <p:stCondLst>
                        <p:cond delay="indefinite"/>
                        <p:cond evt="onBegin" delay="0">
                          <p:tn val="73"/>
                        </p:cond>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wipe(left)">
                                      <p:cBhvr>
                                        <p:cTn id="78" dur="500"/>
                                        <p:tgtEl>
                                          <p:spTgt spid="18"/>
                                        </p:tgtEl>
                                      </p:cBhvr>
                                    </p:animEffect>
                                  </p:childTnLst>
                                </p:cTn>
                              </p:par>
                            </p:childTnLst>
                          </p:cTn>
                        </p:par>
                      </p:childTnLst>
                    </p:cTn>
                  </p:par>
                  <p:par>
                    <p:cTn id="79" fill="hold" nodeType="clickPar">
                      <p:stCondLst>
                        <p:cond delay="indefinite"/>
                        <p:cond evt="onBegin" delay="0">
                          <p:tn val="78"/>
                        </p:cond>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wipe(up)">
                                      <p:cBhvr>
                                        <p:cTn id="83" dur="500"/>
                                        <p:tgtEl>
                                          <p:spTgt spid="19"/>
                                        </p:tgtEl>
                                      </p:cBhvr>
                                    </p:animEffect>
                                  </p:childTnLst>
                                </p:cTn>
                              </p:par>
                            </p:childTnLst>
                          </p:cTn>
                        </p:par>
                      </p:childTnLst>
                    </p:cTn>
                  </p:par>
                  <p:par>
                    <p:cTn id="84" fill="hold" nodeType="clickPar">
                      <p:stCondLst>
                        <p:cond delay="indefinite"/>
                        <p:cond evt="onBegin" delay="0">
                          <p:tn val="83"/>
                        </p:cond>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wipe(down)">
                                      <p:cBhvr>
                                        <p:cTn id="88" dur="500"/>
                                        <p:tgtEl>
                                          <p:spTgt spid="20"/>
                                        </p:tgtEl>
                                      </p:cBhvr>
                                    </p:animEffect>
                                  </p:childTnLst>
                                </p:cTn>
                              </p:par>
                            </p:childTnLst>
                          </p:cTn>
                        </p:par>
                      </p:childTnLst>
                    </p:cTn>
                  </p:par>
                  <p:par>
                    <p:cTn id="89" fill="hold" nodeType="clickPar">
                      <p:stCondLst>
                        <p:cond delay="indefinite"/>
                        <p:cond evt="onBegin" delay="0">
                          <p:tn val="88"/>
                        </p:cond>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wipe(up)">
                                      <p:cBhvr>
                                        <p:cTn id="93" dur="500"/>
                                        <p:tgtEl>
                                          <p:spTgt spid="21"/>
                                        </p:tgtEl>
                                      </p:cBhvr>
                                    </p:animEffect>
                                  </p:childTnLst>
                                </p:cTn>
                              </p:par>
                            </p:childTnLst>
                          </p:cTn>
                        </p:par>
                      </p:childTnLst>
                    </p:cTn>
                  </p:par>
                  <p:par>
                    <p:cTn id="94" fill="hold" nodeType="clickPar">
                      <p:stCondLst>
                        <p:cond delay="indefinite"/>
                        <p:cond evt="onBegin" delay="0">
                          <p:tn val="93"/>
                        </p:cond>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wipe(left)">
                                      <p:cBhvr>
                                        <p:cTn id="98" dur="500"/>
                                        <p:tgtEl>
                                          <p:spTgt spid="22"/>
                                        </p:tgtEl>
                                      </p:cBhvr>
                                    </p:animEffect>
                                  </p:childTnLst>
                                </p:cTn>
                              </p:par>
                            </p:childTnLst>
                          </p:cTn>
                        </p:par>
                      </p:childTnLst>
                    </p:cTn>
                  </p:par>
                  <p:par>
                    <p:cTn id="99" fill="hold" nodeType="clickPar">
                      <p:stCondLst>
                        <p:cond delay="indefinite"/>
                        <p:cond evt="onBegin" delay="0">
                          <p:tn val="98"/>
                        </p:cond>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wipe(up)">
                                      <p:cBhvr>
                                        <p:cTn id="103" dur="500"/>
                                        <p:tgtEl>
                                          <p:spTgt spid="24"/>
                                        </p:tgtEl>
                                      </p:cBhvr>
                                    </p:animEffect>
                                  </p:childTnLst>
                                </p:cTn>
                              </p:par>
                            </p:childTnLst>
                          </p:cTn>
                        </p:par>
                      </p:childTnLst>
                    </p:cTn>
                  </p:par>
                  <p:par>
                    <p:cTn id="104" fill="hold" nodeType="clickPar">
                      <p:stCondLst>
                        <p:cond delay="indefinite"/>
                        <p:cond evt="onBegin" delay="0">
                          <p:tn val="103"/>
                        </p:cond>
                      </p:stCondLst>
                      <p:childTnLst>
                        <p:par>
                          <p:cTn id="105" fill="hold">
                            <p:stCondLst>
                              <p:cond delay="0"/>
                            </p:stCondLst>
                            <p:childTnLst>
                              <p:par>
                                <p:cTn id="106" presetID="22" presetClass="entr" presetSubtype="4" fill="hold" nodeType="clickEffect">
                                  <p:stCondLst>
                                    <p:cond delay="0"/>
                                  </p:stCondLst>
                                  <p:childTnLst>
                                    <p:set>
                                      <p:cBhvr>
                                        <p:cTn id="107" dur="1" fill="hold">
                                          <p:stCondLst>
                                            <p:cond delay="0"/>
                                          </p:stCondLst>
                                        </p:cTn>
                                        <p:tgtEl>
                                          <p:spTgt spid="23"/>
                                        </p:tgtEl>
                                        <p:attrNameLst>
                                          <p:attrName>style.visibility</p:attrName>
                                        </p:attrNameLst>
                                      </p:cBhvr>
                                      <p:to>
                                        <p:strVal val="visible"/>
                                      </p:to>
                                    </p:set>
                                    <p:animEffect transition="in" filter="wipe(down)">
                                      <p:cBhvr>
                                        <p:cTn id="108" dur="500"/>
                                        <p:tgtEl>
                                          <p:spTgt spid="23"/>
                                        </p:tgtEl>
                                      </p:cBhvr>
                                    </p:animEffect>
                                  </p:childTnLst>
                                </p:cTn>
                              </p:par>
                            </p:childTnLst>
                          </p:cTn>
                        </p:par>
                      </p:childTnLst>
                    </p:cTn>
                  </p:par>
                  <p:par>
                    <p:cTn id="109" fill="hold" nodeType="clickPar">
                      <p:stCondLst>
                        <p:cond delay="indefinite"/>
                        <p:cond evt="onBegin" delay="0">
                          <p:tn val="108"/>
                        </p:cond>
                      </p:stCondLst>
                      <p:childTnLst>
                        <p:par>
                          <p:cTn id="110" fill="hold">
                            <p:stCondLst>
                              <p:cond delay="0"/>
                            </p:stCondLst>
                            <p:childTnLst>
                              <p:par>
                                <p:cTn id="111" presetID="22" presetClass="entr" presetSubtype="2" fill="hold" grpId="0" nodeType="click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wipe(right)">
                                      <p:cBhvr>
                                        <p:cTn id="113" dur="500"/>
                                        <p:tgtEl>
                                          <p:spTgt spid="25"/>
                                        </p:tgtEl>
                                      </p:cBhvr>
                                    </p:animEffect>
                                  </p:childTnLst>
                                </p:cTn>
                              </p:par>
                            </p:childTnLst>
                          </p:cTn>
                        </p:par>
                      </p:childTnLst>
                    </p:cTn>
                  </p:par>
                  <p:par>
                    <p:cTn id="114" fill="hold" nodeType="clickPar">
                      <p:stCondLst>
                        <p:cond delay="indefinite"/>
                        <p:cond evt="onBegin" delay="0">
                          <p:tn val="113"/>
                        </p:cond>
                      </p:stCondLst>
                      <p:childTnLst>
                        <p:par>
                          <p:cTn id="115" fill="hold">
                            <p:stCondLst>
                              <p:cond delay="0"/>
                            </p:stCondLst>
                            <p:childTnLst>
                              <p:par>
                                <p:cTn id="116" presetID="16" presetClass="entr" presetSubtype="21" fill="hold" nodeType="clickEffect">
                                  <p:stCondLst>
                                    <p:cond delay="0"/>
                                  </p:stCondLst>
                                  <p:childTnLst>
                                    <p:set>
                                      <p:cBhvr>
                                        <p:cTn id="117" dur="1" fill="hold">
                                          <p:stCondLst>
                                            <p:cond delay="0"/>
                                          </p:stCondLst>
                                        </p:cTn>
                                        <p:tgtEl>
                                          <p:spTgt spid="26"/>
                                        </p:tgtEl>
                                        <p:attrNameLst>
                                          <p:attrName>style.visibility</p:attrName>
                                        </p:attrNameLst>
                                      </p:cBhvr>
                                      <p:to>
                                        <p:strVal val="visible"/>
                                      </p:to>
                                    </p:set>
                                    <p:animEffect transition="in" filter="barn(inVertical)">
                                      <p:cBhvr>
                                        <p:cTn id="118" dur="500"/>
                                        <p:tgtEl>
                                          <p:spTgt spid="26"/>
                                        </p:tgtEl>
                                      </p:cBhvr>
                                    </p:animEffect>
                                  </p:childTnLst>
                                </p:cTn>
                              </p:par>
                            </p:childTnLst>
                          </p:cTn>
                        </p:par>
                      </p:childTnLst>
                    </p:cTn>
                  </p:par>
                  <p:par>
                    <p:cTn id="119" fill="hold" nodeType="clickPar">
                      <p:stCondLst>
                        <p:cond delay="indefinite"/>
                        <p:cond evt="onBegin" delay="0">
                          <p:tn val="118"/>
                        </p:cond>
                      </p:stCondLst>
                      <p:childTnLst>
                        <p:par>
                          <p:cTn id="120" fill="hold">
                            <p:stCondLst>
                              <p:cond delay="0"/>
                            </p:stCondLst>
                            <p:childTnLst>
                              <p:par>
                                <p:cTn id="121" presetID="16" presetClass="entr" presetSubtype="21" fill="hold" nodeType="clickEffect">
                                  <p:stCondLst>
                                    <p:cond delay="0"/>
                                  </p:stCondLst>
                                  <p:childTnLst>
                                    <p:set>
                                      <p:cBhvr>
                                        <p:cTn id="122" dur="1" fill="hold">
                                          <p:stCondLst>
                                            <p:cond delay="0"/>
                                          </p:stCondLst>
                                        </p:cTn>
                                        <p:tgtEl>
                                          <p:spTgt spid="27"/>
                                        </p:tgtEl>
                                        <p:attrNameLst>
                                          <p:attrName>style.visibility</p:attrName>
                                        </p:attrNameLst>
                                      </p:cBhvr>
                                      <p:to>
                                        <p:strVal val="visible"/>
                                      </p:to>
                                    </p:set>
                                    <p:animEffect transition="in" filter="barn(inVertical)">
                                      <p:cBhvr>
                                        <p:cTn id="1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4" grpId="0"/>
      <p:bldP spid="25" grpId="0"/>
    </p:bldLst>
  </p:timing>
</p:sld>
</file>

<file path=ppt/slides/slide4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二、平面镜成虚像</a:t>
            </a:r>
          </a:p>
        </p:txBody>
      </p:sp>
      <p:sp>
        <p:nvSpPr>
          <p:cNvPr id="17" name="文本框 16" title=""/>
          <p:cNvSpPr txBox="1"/>
          <p:nvPr/>
        </p:nvSpPr>
        <p:spPr>
          <a:xfrm>
            <a:off x="359410" y="1464945"/>
            <a:ext cx="11418570" cy="2584450"/>
          </a:xfrm>
          <a:prstGeom prst="rect">
            <a:avLst/>
          </a:prstGeom>
          <a:noFill/>
          <a:ln w="9525">
            <a:noFill/>
          </a:ln>
        </p:spPr>
        <p:txBody>
          <a:bodyPr wrap="square">
            <a:spAutoFit/>
          </a:bodyPr>
          <a:lstStyle/>
          <a:p>
            <a:pPr indent="0" fontAlgn="auto">
              <a:lnSpc>
                <a:spcPct val="150000"/>
              </a:lnSpc>
            </a:pPr>
            <a:r>
              <a:rPr lang="en-US" altLang="zh-CN">
                <a:solidFill>
                  <a:schemeClr val="accent1">
                    <a:lumMod val="75000"/>
                  </a:schemeClr>
                </a:solidFill>
                <a:latin typeface="微软雅黑" panose="020b0503020204020204" charset="-122"/>
                <a:ea typeface="微软雅黑" panose="020b0503020204020204" charset="-122"/>
              </a:rPr>
              <a:t>3</a:t>
            </a:r>
            <a:r>
              <a:rPr lang="zh-CN">
                <a:solidFill>
                  <a:schemeClr val="accent1">
                    <a:lumMod val="75000"/>
                  </a:schemeClr>
                </a:solidFill>
                <a:latin typeface="微软雅黑" panose="020b0503020204020204" charset="-122"/>
                <a:ea typeface="微软雅黑" panose="020b0503020204020204" charset="-122"/>
              </a:rPr>
              <a:t>.平面镜成像作图</a:t>
            </a:r>
          </a:p>
          <a:p>
            <a:pPr indent="0" fontAlgn="auto">
              <a:lnSpc>
                <a:spcPct val="150000"/>
              </a:lnSpc>
            </a:pPr>
            <a:r>
              <a:rPr lang="zh-CN">
                <a:latin typeface="微软雅黑" panose="020b0503020204020204" charset="-122"/>
                <a:ea typeface="微软雅黑" panose="020b0503020204020204" charset="-122"/>
              </a:rPr>
              <a:t>（2）根据平面镜成像特点作图（对称法）</a:t>
            </a:r>
          </a:p>
          <a:p>
            <a:pPr indent="0" fontAlgn="auto">
              <a:lnSpc>
                <a:spcPct val="150000"/>
              </a:lnSpc>
            </a:pPr>
            <a:r>
              <a:rPr lang="zh-CN">
                <a:latin typeface="微软雅黑" panose="020b0503020204020204" charset="-122"/>
                <a:ea typeface="微软雅黑" panose="020b0503020204020204" charset="-122"/>
              </a:rPr>
              <a:t>作出物体AB关于平面镜的对称点A'B'，连接B'A'即为物体AB的像。具体步骤如下：</a:t>
            </a:r>
          </a:p>
          <a:p>
            <a:pPr indent="0" fontAlgn="auto">
              <a:lnSpc>
                <a:spcPct val="150000"/>
              </a:lnSpc>
            </a:pPr>
            <a:r>
              <a:rPr lang="zh-CN">
                <a:latin typeface="微软雅黑" panose="020b0503020204020204" charset="-122"/>
                <a:ea typeface="微软雅黑" panose="020b0503020204020204" charset="-122"/>
              </a:rPr>
              <a:t>①分别过A、B两点作平面镜的垂线（像与物的连线与平面镜垂直）；</a:t>
            </a:r>
          </a:p>
          <a:p>
            <a:pPr indent="0" fontAlgn="auto">
              <a:lnSpc>
                <a:spcPct val="150000"/>
              </a:lnSpc>
            </a:pPr>
            <a:r>
              <a:rPr lang="zh-CN">
                <a:latin typeface="微软雅黑" panose="020b0503020204020204" charset="-122"/>
                <a:ea typeface="微软雅黑" panose="020b0503020204020204" charset="-122"/>
              </a:rPr>
              <a:t>②分别取A'、B'，使A'、B'到平面镜的距离等于A、B到平面镜的距离（像与物到平面镜的距离相等）；</a:t>
            </a:r>
          </a:p>
          <a:p>
            <a:pPr indent="0" fontAlgn="auto">
              <a:lnSpc>
                <a:spcPct val="150000"/>
              </a:lnSpc>
            </a:pPr>
            <a:r>
              <a:rPr lang="zh-CN">
                <a:latin typeface="微软雅黑" panose="020b0503020204020204" charset="-122"/>
                <a:ea typeface="微软雅黑" panose="020b0503020204020204" charset="-122"/>
              </a:rPr>
              <a:t>③连接A'、B'并且箭头方向不变，A'B'即为物体AB的像。</a:t>
            </a:r>
          </a:p>
        </p:txBody>
      </p:sp>
      <p:pic>
        <p:nvPicPr>
          <p:cNvPr id="6" name="图片 5" title=""/>
          <p:cNvPicPr>
            <a:picLocks noChangeAspect="1"/>
          </p:cNvPicPr>
          <p:nvPr/>
        </p:nvPicPr>
        <p:blipFill>
          <a:blip r:embed="rId3"/>
          <a:stretch>
            <a:fillRect/>
          </a:stretch>
        </p:blipFill>
        <p:spPr>
          <a:xfrm>
            <a:off x="4533900" y="4049395"/>
            <a:ext cx="1469390" cy="2779395"/>
          </a:xfrm>
          <a:prstGeom prst="rect">
            <a:avLst/>
          </a:prstGeom>
        </p:spPr>
      </p:pic>
      <p:cxnSp>
        <p:nvCxnSpPr>
          <p:cNvPr id="7" name="直接连接符 6" title=""/>
          <p:cNvCxnSpPr/>
          <p:nvPr/>
        </p:nvCxnSpPr>
        <p:spPr>
          <a:xfrm>
            <a:off x="5081270" y="5015865"/>
            <a:ext cx="1460500" cy="0"/>
          </a:xfrm>
          <a:prstGeom prst="line">
            <a:avLst/>
          </a:prstGeom>
          <a:ln w="28575" cmpd="sng">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title=""/>
          <p:cNvCxnSpPr/>
          <p:nvPr/>
        </p:nvCxnSpPr>
        <p:spPr>
          <a:xfrm>
            <a:off x="4614545" y="6019800"/>
            <a:ext cx="2393950" cy="0"/>
          </a:xfrm>
          <a:prstGeom prst="line">
            <a:avLst/>
          </a:prstGeom>
          <a:ln w="28575" cmpd="sng">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5" name="直接箭头连接符 14" title=""/>
          <p:cNvCxnSpPr/>
          <p:nvPr/>
        </p:nvCxnSpPr>
        <p:spPr>
          <a:xfrm flipH="1" flipV="1">
            <a:off x="6490970" y="5015865"/>
            <a:ext cx="527050" cy="993775"/>
          </a:xfrm>
          <a:prstGeom prst="straightConnector1">
            <a:avLst/>
          </a:prstGeom>
          <a:ln w="28575" cmpd="sng">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8" name="矩形 27" title=""/>
          <p:cNvSpPr/>
          <p:nvPr/>
        </p:nvSpPr>
        <p:spPr>
          <a:xfrm>
            <a:off x="5598160" y="4822825"/>
            <a:ext cx="152400" cy="193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title=""/>
          <p:cNvSpPr/>
          <p:nvPr/>
        </p:nvSpPr>
        <p:spPr>
          <a:xfrm>
            <a:off x="5598160" y="5808345"/>
            <a:ext cx="152400" cy="193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title=""/>
          <p:cNvSpPr txBox="1"/>
          <p:nvPr/>
        </p:nvSpPr>
        <p:spPr>
          <a:xfrm>
            <a:off x="6490970" y="4686935"/>
            <a:ext cx="401955" cy="368300"/>
          </a:xfrm>
          <a:prstGeom prst="rect">
            <a:avLst/>
          </a:prstGeom>
          <a:noFill/>
        </p:spPr>
        <p:txBody>
          <a:bodyPr wrap="none" rtlCol="0">
            <a:spAutoFit/>
          </a:bodyPr>
          <a:lstStyle/>
          <a:p>
            <a:r>
              <a:rPr lang="en-US" altLang="zh-CN">
                <a:solidFill>
                  <a:srgbClr val="C00000"/>
                </a:solidFill>
                <a:latin typeface="微软雅黑" panose="020b0503020204020204" charset="-122"/>
                <a:ea typeface="微软雅黑" panose="020b0503020204020204" charset="-122"/>
              </a:rPr>
              <a:t>A'</a:t>
            </a:r>
          </a:p>
        </p:txBody>
      </p:sp>
      <p:sp>
        <p:nvSpPr>
          <p:cNvPr id="31" name="文本框 30" title=""/>
          <p:cNvSpPr txBox="1"/>
          <p:nvPr/>
        </p:nvSpPr>
        <p:spPr>
          <a:xfrm>
            <a:off x="7018020" y="5808345"/>
            <a:ext cx="384810" cy="368300"/>
          </a:xfrm>
          <a:prstGeom prst="rect">
            <a:avLst/>
          </a:prstGeom>
          <a:noFill/>
        </p:spPr>
        <p:txBody>
          <a:bodyPr wrap="none" rtlCol="0">
            <a:spAutoFit/>
          </a:bodyPr>
          <a:lstStyle/>
          <a:p>
            <a:r>
              <a:rPr lang="en-US" altLang="zh-CN">
                <a:solidFill>
                  <a:srgbClr val="C00000"/>
                </a:solidFill>
                <a:latin typeface="微软雅黑" panose="020b0503020204020204" charset="-122"/>
                <a:ea typeface="微软雅黑" panose="020b0503020204020204" charset="-122"/>
              </a:rPr>
              <a:t>B'</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wipe(left)">
                                      <p:cBhvr>
                                        <p:cTn id="18" dur="500"/>
                                        <p:tgtEl>
                                          <p:spTgt spid="1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xEl>
                                              <p:pRg st="1" end="1"/>
                                            </p:txEl>
                                          </p:spTgt>
                                        </p:tgtEl>
                                        <p:attrNameLst>
                                          <p:attrName>style.visibility</p:attrName>
                                        </p:attrNameLst>
                                      </p:cBhvr>
                                      <p:to>
                                        <p:strVal val="visible"/>
                                      </p:to>
                                    </p:set>
                                    <p:animEffect transition="in" filter="wipe(left)">
                                      <p:cBhvr>
                                        <p:cTn id="23" dur="500"/>
                                        <p:tgtEl>
                                          <p:spTgt spid="1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Effect transition="in" filter="wipe(left)">
                                      <p:cBhvr>
                                        <p:cTn id="28" dur="500"/>
                                        <p:tgtEl>
                                          <p:spTgt spid="17">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7">
                                            <p:txEl>
                                              <p:pRg st="3" end="3"/>
                                            </p:txEl>
                                          </p:spTgt>
                                        </p:tgtEl>
                                        <p:attrNameLst>
                                          <p:attrName>style.visibility</p:attrName>
                                        </p:attrNameLst>
                                      </p:cBhvr>
                                      <p:to>
                                        <p:strVal val="visible"/>
                                      </p:to>
                                    </p:set>
                                    <p:animEffect transition="in" filter="wipe(left)">
                                      <p:cBhvr>
                                        <p:cTn id="38" dur="500"/>
                                        <p:tgtEl>
                                          <p:spTgt spid="17">
                                            <p:txEl>
                                              <p:pRg st="3" end="3"/>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7">
                                            <p:txEl>
                                              <p:pRg st="4" end="4"/>
                                            </p:txEl>
                                          </p:spTgt>
                                        </p:tgtEl>
                                        <p:attrNameLst>
                                          <p:attrName>style.visibility</p:attrName>
                                        </p:attrNameLst>
                                      </p:cBhvr>
                                      <p:to>
                                        <p:strVal val="visible"/>
                                      </p:to>
                                    </p:set>
                                    <p:animEffect transition="in" filter="wipe(left)">
                                      <p:cBhvr>
                                        <p:cTn id="43" dur="500"/>
                                        <p:tgtEl>
                                          <p:spTgt spid="17">
                                            <p:txEl>
                                              <p:pRg st="4" end="4"/>
                                            </p:txEl>
                                          </p:spTgt>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7">
                                            <p:txEl>
                                              <p:pRg st="5" end="5"/>
                                            </p:txEl>
                                          </p:spTgt>
                                        </p:tgtEl>
                                        <p:attrNameLst>
                                          <p:attrName>style.visibility</p:attrName>
                                        </p:attrNameLst>
                                      </p:cBhvr>
                                      <p:to>
                                        <p:strVal val="visible"/>
                                      </p:to>
                                    </p:set>
                                    <p:animEffect transition="in" filter="wipe(left)">
                                      <p:cBhvr>
                                        <p:cTn id="48" dur="500"/>
                                        <p:tgtEl>
                                          <p:spTgt spid="17">
                                            <p:txEl>
                                              <p:pRg st="5" end="5"/>
                                            </p:txEl>
                                          </p:spTgt>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left)">
                                      <p:cBhvr>
                                        <p:cTn id="53" dur="500"/>
                                        <p:tgtEl>
                                          <p:spTgt spid="7"/>
                                        </p:tgtEl>
                                      </p:cBhvr>
                                    </p:animEffect>
                                  </p:childTnLst>
                                </p:cTn>
                              </p:par>
                            </p:childTnLst>
                          </p:cTn>
                        </p:par>
                      </p:childTnLst>
                    </p:cTn>
                  </p:par>
                  <p:par>
                    <p:cTn id="54" fill="hold" nodeType="clickPar">
                      <p:stCondLst>
                        <p:cond delay="indefinite"/>
                        <p:cond evt="onBegin" delay="0">
                          <p:tn val="53"/>
                        </p:cond>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barn(inVertical)">
                                      <p:cBhvr>
                                        <p:cTn id="58" dur="500"/>
                                        <p:tgtEl>
                                          <p:spTgt spid="28"/>
                                        </p:tgtEl>
                                      </p:cBhvr>
                                    </p:animEffect>
                                  </p:childTnLst>
                                </p:cTn>
                              </p:par>
                            </p:childTnLst>
                          </p:cTn>
                        </p:par>
                      </p:childTnLst>
                    </p:cTn>
                  </p:par>
                  <p:par>
                    <p:cTn id="59" fill="hold" nodeType="clickPar">
                      <p:stCondLst>
                        <p:cond delay="indefinite"/>
                        <p:cond evt="onBegin" delay="0">
                          <p:tn val="58"/>
                        </p:cond>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barn(inVertical)">
                                      <p:cBhvr>
                                        <p:cTn id="63" dur="500"/>
                                        <p:tgtEl>
                                          <p:spTgt spid="30"/>
                                        </p:tgtEl>
                                      </p:cBhvr>
                                    </p:animEffect>
                                  </p:childTnLst>
                                </p:cTn>
                              </p:par>
                            </p:childTnLst>
                          </p:cTn>
                        </p:par>
                      </p:childTnLst>
                    </p:cTn>
                  </p:par>
                  <p:par>
                    <p:cTn id="64" fill="hold" nodeType="clickPar">
                      <p:stCondLst>
                        <p:cond delay="indefinite"/>
                        <p:cond evt="onBegin" delay="0">
                          <p:tn val="63"/>
                        </p:cond>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left)">
                                      <p:cBhvr>
                                        <p:cTn id="68" dur="500"/>
                                        <p:tgtEl>
                                          <p:spTgt spid="10"/>
                                        </p:tgtEl>
                                      </p:cBhvr>
                                    </p:animEffect>
                                  </p:childTnLst>
                                </p:cTn>
                              </p:par>
                            </p:childTnLst>
                          </p:cTn>
                        </p:par>
                      </p:childTnLst>
                    </p:cTn>
                  </p:par>
                  <p:par>
                    <p:cTn id="69" fill="hold" nodeType="clickPar">
                      <p:stCondLst>
                        <p:cond delay="indefinite"/>
                        <p:cond evt="onBegin" delay="0">
                          <p:tn val="68"/>
                        </p:cond>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barn(inVertical)">
                                      <p:cBhvr>
                                        <p:cTn id="73" dur="500"/>
                                        <p:tgtEl>
                                          <p:spTgt spid="29"/>
                                        </p:tgtEl>
                                      </p:cBhvr>
                                    </p:animEffect>
                                  </p:childTnLst>
                                </p:cTn>
                              </p:par>
                            </p:childTnLst>
                          </p:cTn>
                        </p:par>
                      </p:childTnLst>
                    </p:cTn>
                  </p:par>
                  <p:par>
                    <p:cTn id="74" fill="hold" nodeType="clickPar">
                      <p:stCondLst>
                        <p:cond delay="indefinite"/>
                        <p:cond evt="onBegin" delay="0">
                          <p:tn val="73"/>
                        </p:cond>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barn(inVertical)">
                                      <p:cBhvr>
                                        <p:cTn id="78" dur="500"/>
                                        <p:tgtEl>
                                          <p:spTgt spid="31"/>
                                        </p:tgtEl>
                                      </p:cBhvr>
                                    </p:animEffect>
                                  </p:childTnLst>
                                </p:cTn>
                              </p:par>
                            </p:childTnLst>
                          </p:cTn>
                        </p:par>
                      </p:childTnLst>
                    </p:cTn>
                  </p:par>
                  <p:par>
                    <p:cTn id="79" fill="hold" nodeType="clickPar">
                      <p:stCondLst>
                        <p:cond delay="indefinite"/>
                        <p:cond evt="onBegin" delay="0">
                          <p:tn val="78"/>
                        </p:cond>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wipe(down)">
                                      <p:cBhvr>
                                        <p:cTn id="8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28" grpId="0" animBg="1"/>
      <p:bldP spid="29" grpId="0" animBg="1"/>
      <p:bldP spid="30" grpId="0"/>
      <p:bldP spid="31"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考情分析</a:t>
            </a:r>
          </a:p>
        </p:txBody>
      </p:sp>
      <p:sp>
        <p:nvSpPr>
          <p:cNvPr id="4" name="文本框 3" title=""/>
          <p:cNvSpPr txBox="1"/>
          <p:nvPr/>
        </p:nvSpPr>
        <p:spPr>
          <a:xfrm>
            <a:off x="393759" y="1552878"/>
            <a:ext cx="10856873" cy="4246245"/>
          </a:xfrm>
          <a:prstGeom prst="rect">
            <a:avLst/>
          </a:prstGeom>
          <a:noFill/>
        </p:spPr>
        <p:txBody>
          <a:bodyPr wrap="square" rtlCol="0" anchor="t">
            <a:spAutoFit/>
          </a:bodyPr>
          <a:lstStyle/>
          <a:p>
            <a:pPr fontAlgn="auto">
              <a:lnSpc>
                <a:spcPct val="150000"/>
              </a:lnSpc>
            </a:pPr>
            <a:r>
              <a:rPr lang="zh-CN" altLang="en-US" sz="2000" smtClean="0">
                <a:solidFill>
                  <a:srgbClr val="C00000"/>
                </a:solidFill>
                <a:latin typeface="微软雅黑" panose="020b0503020204020204" charset="-122"/>
                <a:ea typeface="微软雅黑" panose="020b0503020204020204" charset="-122"/>
                <a:cs typeface="微软雅黑" panose="020b0503020204020204" charset="-122"/>
              </a:rPr>
              <a:t>二、考情分析</a:t>
            </a:r>
            <a:endParaRPr lang="en-US" altLang="zh-CN" sz="2000" smtClean="0">
              <a:solidFill>
                <a:srgbClr val="C00000"/>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smtClean="0">
                <a:latin typeface="微软雅黑" panose="020b0503020204020204" charset="-122"/>
                <a:ea typeface="微软雅黑" panose="020b0503020204020204" charset="-122"/>
                <a:cs typeface="微软雅黑" panose="020b0503020204020204" charset="-122"/>
              </a:rPr>
              <a:t>《光现象》是中考必考内容。由于试卷结构和分值的不同，本部分的考题一般在1-2道题，分值一般在2-5分之间；考题题型根据其出现的概率分别是：选择题、填空题、实验题和作图题等。</a:t>
            </a:r>
          </a:p>
          <a:p>
            <a:pPr fontAlgn="auto">
              <a:lnSpc>
                <a:spcPct val="150000"/>
              </a:lnSpc>
            </a:pPr>
            <a:r>
              <a:rPr lang="zh-CN" altLang="en-US" sz="2000" smtClean="0">
                <a:latin typeface="微软雅黑" panose="020b0503020204020204" charset="-122"/>
                <a:ea typeface="微软雅黑" panose="020b0503020204020204" charset="-122"/>
                <a:cs typeface="微软雅黑" panose="020b0503020204020204" charset="-122"/>
              </a:rPr>
              <a:t>以上考点作为常考内容，在备考过程中应作为主要备考方向加以重视，但也不能忽视一些冷门考点，如镜面反射与漫反射、光路可逆、实像与虚像（难点）、红外线与紫外线、物体的颜色等。</a:t>
            </a:r>
          </a:p>
          <a:p>
            <a:pPr fontAlgn="auto">
              <a:lnSpc>
                <a:spcPct val="150000"/>
              </a:lnSpc>
            </a:pPr>
            <a:r>
              <a:rPr lang="zh-CN" altLang="en-US" sz="2000" smtClean="0">
                <a:latin typeface="微软雅黑" panose="020b0503020204020204" charset="-122"/>
                <a:ea typeface="微软雅黑" panose="020b0503020204020204" charset="-122"/>
                <a:cs typeface="微软雅黑" panose="020b0503020204020204" charset="-122"/>
              </a:rPr>
              <a:t>本部分内容较为简单。在备考中，应以分辨各类光现象，认识其规律为主要方向，加强对其规律的理解；同时，这些光现象大都是通过实验探究过程得到的，所以对各类光现象中的实验探究应掌握其实验方法、实验设计、实验过程和实验结论。通过努力备考，相信同学们一定会取得较好的成绩。</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par>
                    <p:cTn id="25" fill="hold" nodeType="clickPar">
                      <p:stCondLst>
                        <p:cond delay="indefinite"/>
                        <p:cond evt="onBegin" delay="0">
                          <p:tn val="24"/>
                        </p:cond>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500"/>
                                        <p:tgtEl>
                                          <p:spTgt spid="4">
                                            <p:txEl>
                                              <p:pRg st="2" end="2"/>
                                            </p:txEl>
                                          </p:spTgt>
                                        </p:tgtEl>
                                      </p:cBhvr>
                                    </p:animEffect>
                                  </p:childTnLst>
                                </p:cTn>
                              </p:par>
                            </p:childTnLst>
                          </p:cTn>
                        </p:par>
                      </p:childTnLst>
                    </p:cTn>
                  </p:par>
                  <p:par>
                    <p:cTn id="30" fill="hold" nodeType="clickPar">
                      <p:stCondLst>
                        <p:cond delay="indefinite"/>
                        <p:cond evt="onBegin" delay="0">
                          <p:tn val="29"/>
                        </p:cond>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wipe(left)">
                                      <p:cBhvr>
                                        <p:cTn id="34"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5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二、平面镜成虚像</a:t>
            </a:r>
          </a:p>
        </p:txBody>
      </p:sp>
      <p:pic>
        <p:nvPicPr>
          <p:cNvPr id="3082" name="图片 356" titl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2735" y="1666183"/>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20" title=""/>
          <p:cNvSpPr/>
          <p:nvPr/>
        </p:nvSpPr>
        <p:spPr>
          <a:xfrm>
            <a:off x="292735" y="2180590"/>
            <a:ext cx="11746865" cy="2168525"/>
          </a:xfrm>
          <a:prstGeom prst="rect">
            <a:avLst/>
          </a:prstGeom>
          <a:solidFill>
            <a:schemeClr val="accent3">
              <a:lumMod val="60000"/>
              <a:lumOff val="40000"/>
            </a:schemeClr>
          </a:solidFill>
        </p:spPr>
        <p:txBody>
          <a:bodyPr wrap="square">
            <a:spAutoFit/>
          </a:bodyPr>
          <a:lstStyle/>
          <a:p>
            <a:pPr indent="266700" algn="just" fontAlgn="auto">
              <a:lnSpc>
                <a:spcPct val="150000"/>
              </a:lnSpc>
              <a:spcAft>
                <a:spcPct val="0"/>
              </a:spcAft>
            </a:pPr>
            <a:r>
              <a:rPr lang="zh-CN" altLang="zh-CN" b="1" kern="100">
                <a:latin typeface="Times New Roman" panose="02020603050405020304" pitchFamily="18" charset="0"/>
                <a:ea typeface="华文楷体" panose="02010600040101010101" pitchFamily="2" charset="-122"/>
                <a:cs typeface="华文楷体" panose="02010600040101010101" pitchFamily="2" charset="-122"/>
              </a:rPr>
              <a:t>作图时要注意以下几点：</a:t>
            </a:r>
          </a:p>
          <a:p>
            <a:pPr indent="266700" algn="just" fontAlgn="auto">
              <a:lnSpc>
                <a:spcPct val="150000"/>
              </a:lnSpc>
              <a:spcAft>
                <a:spcPct val="0"/>
              </a:spcAft>
            </a:pPr>
            <a:r>
              <a:rPr lang="zh-CN" altLang="zh-CN" kern="100">
                <a:latin typeface="Times New Roman" panose="02020603050405020304" pitchFamily="18" charset="0"/>
                <a:ea typeface="华文楷体" panose="02010600040101010101" pitchFamily="2" charset="-122"/>
                <a:cs typeface="华文楷体" panose="02010600040101010101" pitchFamily="2" charset="-122"/>
              </a:rPr>
              <a:t>（1）平面镜非反射面要画上短斜线；</a:t>
            </a:r>
          </a:p>
          <a:p>
            <a:pPr indent="266700" algn="just" fontAlgn="auto">
              <a:lnSpc>
                <a:spcPct val="150000"/>
              </a:lnSpc>
              <a:spcAft>
                <a:spcPct val="0"/>
              </a:spcAft>
            </a:pPr>
            <a:r>
              <a:rPr lang="zh-CN" altLang="zh-CN" kern="100">
                <a:latin typeface="Times New Roman" panose="02020603050405020304" pitchFamily="18" charset="0"/>
                <a:ea typeface="华文楷体" panose="02010600040101010101" pitchFamily="2" charset="-122"/>
                <a:cs typeface="华文楷体" panose="02010600040101010101" pitchFamily="2" charset="-122"/>
              </a:rPr>
              <a:t>（2）实际光线要画成实线，并用箭头表示光的传播方向，反向延长线要画成虚线；实物用实线表示，虚像用虚线表示；法线用虚线表示；</a:t>
            </a:r>
          </a:p>
          <a:p>
            <a:pPr indent="266700" algn="just" fontAlgn="auto">
              <a:lnSpc>
                <a:spcPct val="150000"/>
              </a:lnSpc>
              <a:spcAft>
                <a:spcPct val="0"/>
              </a:spcAft>
            </a:pPr>
            <a:r>
              <a:rPr lang="zh-CN" altLang="zh-CN" kern="100">
                <a:latin typeface="Times New Roman" panose="02020603050405020304" pitchFamily="18" charset="0"/>
                <a:ea typeface="华文楷体" panose="02010600040101010101" pitchFamily="2" charset="-122"/>
                <a:cs typeface="华文楷体" panose="02010600040101010101" pitchFamily="2" charset="-122"/>
              </a:rPr>
              <a:t>（3）实物和虚像要标注上对应的字母，并用上下标区分。</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082"/>
                                        </p:tgtEl>
                                        <p:attrNameLst>
                                          <p:attrName>style.visibility</p:attrName>
                                        </p:attrNameLst>
                                      </p:cBhvr>
                                      <p:to>
                                        <p:strVal val="visible"/>
                                      </p:to>
                                    </p:set>
                                    <p:animEffect transition="in" filter="wipe(left)">
                                      <p:cBhvr>
                                        <p:cTn id="18" dur="500"/>
                                        <p:tgtEl>
                                          <p:spTgt spid="3082"/>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21" grpId="0" animBg="1"/>
    </p:bldLst>
  </p:timing>
</p:sld>
</file>

<file path=ppt/slides/slide5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三、平面镜应用</a:t>
            </a:r>
          </a:p>
        </p:txBody>
      </p:sp>
      <p:sp>
        <p:nvSpPr>
          <p:cNvPr id="17" name="文本框 16" title=""/>
          <p:cNvSpPr txBox="1"/>
          <p:nvPr/>
        </p:nvSpPr>
        <p:spPr>
          <a:xfrm>
            <a:off x="359410" y="1236345"/>
            <a:ext cx="11418570" cy="506730"/>
          </a:xfrm>
          <a:prstGeom prst="rect">
            <a:avLst/>
          </a:prstGeom>
          <a:noFill/>
          <a:ln w="9525">
            <a:noFill/>
          </a:ln>
        </p:spPr>
        <p:txBody>
          <a:bodyPr wrap="square">
            <a:spAutoFit/>
          </a:bodyPr>
          <a:lstStyle/>
          <a:p>
            <a:pPr indent="0" fontAlgn="auto">
              <a:lnSpc>
                <a:spcPct val="150000"/>
              </a:lnSpc>
            </a:pPr>
            <a:r>
              <a:rPr lang="en-US" altLang="zh-CN">
                <a:solidFill>
                  <a:schemeClr val="accent1">
                    <a:lumMod val="75000"/>
                  </a:schemeClr>
                </a:solidFill>
                <a:latin typeface="微软雅黑" panose="020b0503020204020204" charset="-122"/>
                <a:ea typeface="微软雅黑" panose="020b0503020204020204" charset="-122"/>
              </a:rPr>
              <a:t>1</a:t>
            </a:r>
            <a:r>
              <a:rPr lang="zh-CN">
                <a:solidFill>
                  <a:schemeClr val="accent1">
                    <a:lumMod val="75000"/>
                  </a:schemeClr>
                </a:solidFill>
                <a:latin typeface="微软雅黑" panose="020b0503020204020204" charset="-122"/>
                <a:ea typeface="微软雅黑" panose="020b0503020204020204" charset="-122"/>
              </a:rPr>
              <a:t>.成像：照镜子、舞蹈演员纠正姿势等</a:t>
            </a:r>
            <a:endParaRPr lang="zh-CN">
              <a:latin typeface="微软雅黑" panose="020b0503020204020204" charset="-122"/>
              <a:ea typeface="微软雅黑" panose="020b0503020204020204" charset="-122"/>
            </a:endParaRPr>
          </a:p>
        </p:txBody>
      </p:sp>
      <p:pic>
        <p:nvPicPr>
          <p:cNvPr id="6" name="图片 -2147482473" title=""/>
          <p:cNvPicPr>
            <a:picLocks noChangeAspect="1"/>
          </p:cNvPicPr>
          <p:nvPr/>
        </p:nvPicPr>
        <p:blipFill>
          <a:blip r:embed="rId3"/>
          <a:stretch>
            <a:fillRect/>
          </a:stretch>
        </p:blipFill>
        <p:spPr>
          <a:xfrm>
            <a:off x="4600776" y="1169590"/>
            <a:ext cx="1894840" cy="1287145"/>
          </a:xfrm>
          <a:prstGeom prst="rect">
            <a:avLst/>
          </a:prstGeom>
          <a:noFill/>
          <a:ln w="9525">
            <a:noFill/>
          </a:ln>
        </p:spPr>
      </p:pic>
      <p:pic>
        <p:nvPicPr>
          <p:cNvPr id="7" name="图片 -2147482472" title=""/>
          <p:cNvPicPr>
            <a:picLocks noChangeAspect="1"/>
          </p:cNvPicPr>
          <p:nvPr/>
        </p:nvPicPr>
        <p:blipFill>
          <a:blip r:embed="rId4"/>
          <a:stretch>
            <a:fillRect/>
          </a:stretch>
        </p:blipFill>
        <p:spPr>
          <a:xfrm>
            <a:off x="7130023" y="1196694"/>
            <a:ext cx="1844040" cy="1287145"/>
          </a:xfrm>
          <a:prstGeom prst="rect">
            <a:avLst/>
          </a:prstGeom>
          <a:noFill/>
          <a:ln w="9525">
            <a:noFill/>
          </a:ln>
        </p:spPr>
      </p:pic>
      <p:sp>
        <p:nvSpPr>
          <p:cNvPr id="10" name="文本框 9" title=""/>
          <p:cNvSpPr txBox="1"/>
          <p:nvPr/>
        </p:nvSpPr>
        <p:spPr>
          <a:xfrm>
            <a:off x="292438" y="3047844"/>
            <a:ext cx="4308338" cy="506730"/>
          </a:xfrm>
          <a:prstGeom prst="rect">
            <a:avLst/>
          </a:prstGeom>
          <a:noFill/>
          <a:ln w="9525">
            <a:noFill/>
          </a:ln>
        </p:spPr>
        <p:txBody>
          <a:bodyPr wrap="square">
            <a:spAutoFit/>
          </a:bodyPr>
          <a:lstStyle/>
          <a:p>
            <a:pPr indent="0" fontAlgn="auto">
              <a:lnSpc>
                <a:spcPct val="150000"/>
              </a:lnSpc>
            </a:pPr>
            <a:r>
              <a:rPr lang="en-US" altLang="zh-CN">
                <a:solidFill>
                  <a:schemeClr val="accent1">
                    <a:lumMod val="75000"/>
                  </a:schemeClr>
                </a:solidFill>
                <a:latin typeface="微软雅黑" panose="020b0503020204020204" charset="-122"/>
                <a:ea typeface="微软雅黑" panose="020b0503020204020204" charset="-122"/>
              </a:rPr>
              <a:t>2</a:t>
            </a:r>
            <a:r>
              <a:rPr lang="zh-CN">
                <a:solidFill>
                  <a:schemeClr val="accent1">
                    <a:lumMod val="75000"/>
                  </a:schemeClr>
                </a:solidFill>
                <a:latin typeface="微软雅黑" panose="020b0503020204020204" charset="-122"/>
                <a:ea typeface="微软雅黑" panose="020b0503020204020204" charset="-122"/>
              </a:rPr>
              <a:t>.改变光路：太阳能电站、潜望镜等</a:t>
            </a:r>
            <a:endParaRPr lang="en-US" altLang="zh-CN">
              <a:solidFill>
                <a:schemeClr val="accent1">
                  <a:lumMod val="75000"/>
                </a:schemeClr>
              </a:solidFill>
              <a:latin typeface="微软雅黑" panose="020b0503020204020204" charset="-122"/>
              <a:ea typeface="微软雅黑" panose="020b0503020204020204" charset="-122"/>
            </a:endParaRPr>
          </a:p>
        </p:txBody>
      </p:sp>
      <p:pic>
        <p:nvPicPr>
          <p:cNvPr id="11" name="图片 -2147482471" title=""/>
          <p:cNvPicPr>
            <a:picLocks noChangeAspect="1"/>
          </p:cNvPicPr>
          <p:nvPr/>
        </p:nvPicPr>
        <p:blipFill>
          <a:blip r:embed="rId5"/>
          <a:stretch>
            <a:fillRect/>
          </a:stretch>
        </p:blipFill>
        <p:spPr>
          <a:xfrm>
            <a:off x="4377747" y="3056145"/>
            <a:ext cx="1893570" cy="1031875"/>
          </a:xfrm>
          <a:prstGeom prst="rect">
            <a:avLst/>
          </a:prstGeom>
          <a:noFill/>
          <a:ln w="9525">
            <a:noFill/>
          </a:ln>
        </p:spPr>
      </p:pic>
      <p:pic>
        <p:nvPicPr>
          <p:cNvPr id="13" name="图片 -2147482470" title=""/>
          <p:cNvPicPr>
            <a:picLocks noChangeAspect="1"/>
          </p:cNvPicPr>
          <p:nvPr/>
        </p:nvPicPr>
        <p:blipFill>
          <a:blip r:embed="rId6"/>
          <a:stretch>
            <a:fillRect/>
          </a:stretch>
        </p:blipFill>
        <p:spPr>
          <a:xfrm>
            <a:off x="6782634" y="2892779"/>
            <a:ext cx="1821180" cy="1031875"/>
          </a:xfrm>
          <a:prstGeom prst="rect">
            <a:avLst/>
          </a:prstGeom>
          <a:noFill/>
          <a:ln w="9525">
            <a:noFill/>
          </a:ln>
        </p:spPr>
      </p:pic>
      <p:sp>
        <p:nvSpPr>
          <p:cNvPr id="14" name="文本框 13" title=""/>
          <p:cNvSpPr txBox="1"/>
          <p:nvPr/>
        </p:nvSpPr>
        <p:spPr>
          <a:xfrm>
            <a:off x="457012" y="4929505"/>
            <a:ext cx="1518285" cy="506730"/>
          </a:xfrm>
          <a:prstGeom prst="rect">
            <a:avLst/>
          </a:prstGeom>
          <a:noFill/>
          <a:ln w="9525">
            <a:noFill/>
          </a:ln>
        </p:spPr>
        <p:txBody>
          <a:bodyPr wrap="square">
            <a:spAutoFit/>
          </a:bodyPr>
          <a:lstStyle/>
          <a:p>
            <a:pPr indent="0" fontAlgn="auto">
              <a:lnSpc>
                <a:spcPct val="150000"/>
              </a:lnSpc>
            </a:pPr>
            <a:r>
              <a:rPr lang="en-US" altLang="zh-CN">
                <a:solidFill>
                  <a:schemeClr val="accent1">
                    <a:lumMod val="75000"/>
                  </a:schemeClr>
                </a:solidFill>
                <a:latin typeface="微软雅黑" panose="020b0503020204020204" charset="-122"/>
                <a:ea typeface="微软雅黑" panose="020b0503020204020204" charset="-122"/>
              </a:rPr>
              <a:t>3</a:t>
            </a:r>
            <a:r>
              <a:rPr lang="zh-CN">
                <a:solidFill>
                  <a:schemeClr val="accent1">
                    <a:lumMod val="75000"/>
                  </a:schemeClr>
                </a:solidFill>
                <a:latin typeface="微软雅黑" panose="020b0503020204020204" charset="-122"/>
                <a:ea typeface="微软雅黑" panose="020b0503020204020204" charset="-122"/>
              </a:rPr>
              <a:t>.扩大视野</a:t>
            </a:r>
            <a:endParaRPr lang="en-US" altLang="zh-CN">
              <a:solidFill>
                <a:schemeClr val="accent1">
                  <a:lumMod val="75000"/>
                </a:schemeClr>
              </a:solidFill>
              <a:latin typeface="微软雅黑" panose="020b0503020204020204" charset="-122"/>
              <a:ea typeface="微软雅黑" panose="020b0503020204020204" charset="-122"/>
            </a:endParaRPr>
          </a:p>
        </p:txBody>
      </p:sp>
      <p:pic>
        <p:nvPicPr>
          <p:cNvPr id="15" name="图片 -2147482469" title=""/>
          <p:cNvPicPr>
            <a:picLocks noChangeAspect="1"/>
          </p:cNvPicPr>
          <p:nvPr/>
        </p:nvPicPr>
        <p:blipFill>
          <a:blip r:embed="rId7"/>
          <a:stretch>
            <a:fillRect/>
          </a:stretch>
        </p:blipFill>
        <p:spPr>
          <a:xfrm>
            <a:off x="2518727" y="4380865"/>
            <a:ext cx="1147445" cy="1604010"/>
          </a:xfrm>
          <a:prstGeom prst="rect">
            <a:avLst/>
          </a:prstGeom>
          <a:noFill/>
          <a:ln w="9525">
            <a:noFill/>
          </a:ln>
        </p:spPr>
      </p:pic>
      <p:pic>
        <p:nvPicPr>
          <p:cNvPr id="16" name="图片 -2147482468" title=""/>
          <p:cNvPicPr>
            <a:picLocks noChangeAspect="1"/>
          </p:cNvPicPr>
          <p:nvPr/>
        </p:nvPicPr>
        <p:blipFill>
          <a:blip r:embed="rId8"/>
          <a:stretch>
            <a:fillRect/>
          </a:stretch>
        </p:blipFill>
        <p:spPr>
          <a:xfrm>
            <a:off x="6973304" y="4470238"/>
            <a:ext cx="1112520" cy="1598295"/>
          </a:xfrm>
          <a:prstGeom prst="rect">
            <a:avLst/>
          </a:prstGeom>
          <a:noFill/>
          <a:ln w="9525">
            <a:noFill/>
          </a:ln>
        </p:spPr>
      </p:pic>
      <p:sp>
        <p:nvSpPr>
          <p:cNvPr id="100" name="文本框 99" title=""/>
          <p:cNvSpPr txBox="1"/>
          <p:nvPr/>
        </p:nvSpPr>
        <p:spPr>
          <a:xfrm>
            <a:off x="1652253" y="6291855"/>
            <a:ext cx="3244215" cy="368300"/>
          </a:xfrm>
          <a:prstGeom prst="rect">
            <a:avLst/>
          </a:prstGeom>
          <a:noFill/>
          <a:ln w="9525">
            <a:noFill/>
          </a:ln>
        </p:spPr>
        <p:txBody>
          <a:bodyPr wrap="square">
            <a:spAutoFit/>
          </a:bodyPr>
          <a:lstStyle/>
          <a:p>
            <a:pPr indent="0"/>
            <a:r>
              <a:rPr lang="zh-CN" b="0">
                <a:ea typeface="宋体" panose="02010600030101010101" pitchFamily="2" charset="-122"/>
              </a:rPr>
              <a:t>墙上装平面镜，感觉空间更大</a:t>
            </a:r>
            <a:endParaRPr lang="zh-CN" altLang="en-US" b="0">
              <a:ea typeface="宋体" panose="02010600030101010101" pitchFamily="2" charset="-122"/>
            </a:endParaRPr>
          </a:p>
        </p:txBody>
      </p:sp>
      <p:sp>
        <p:nvSpPr>
          <p:cNvPr id="18" name="文本框 17" title=""/>
          <p:cNvSpPr txBox="1"/>
          <p:nvPr/>
        </p:nvSpPr>
        <p:spPr>
          <a:xfrm>
            <a:off x="5848436" y="6291855"/>
            <a:ext cx="4145915" cy="368300"/>
          </a:xfrm>
          <a:prstGeom prst="rect">
            <a:avLst/>
          </a:prstGeom>
          <a:noFill/>
          <a:ln w="9525">
            <a:noFill/>
          </a:ln>
        </p:spPr>
        <p:txBody>
          <a:bodyPr wrap="square">
            <a:spAutoFit/>
          </a:bodyPr>
          <a:lstStyle/>
          <a:p>
            <a:pPr indent="0"/>
            <a:r>
              <a:rPr lang="zh-CN" b="0">
                <a:ea typeface="宋体" panose="02010600030101010101" pitchFamily="2" charset="-122"/>
              </a:rPr>
              <a:t>利用平面镜在较小空间内完成视力检查</a:t>
            </a:r>
          </a:p>
        </p:txBody>
      </p:sp>
    </p:spTree>
  </p:cSld>
  <p:clrMapOvr>
    <a:masterClrMapping/>
  </p:clrMapOvr>
  <p:transition/>
  <p:timing/>
</p:sld>
</file>

<file path=ppt/slides/slide5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926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四、凸面镜和凹面镜</a:t>
            </a:r>
          </a:p>
        </p:txBody>
      </p:sp>
      <p:sp>
        <p:nvSpPr>
          <p:cNvPr id="17" name="文本框 16" title=""/>
          <p:cNvSpPr txBox="1"/>
          <p:nvPr/>
        </p:nvSpPr>
        <p:spPr>
          <a:xfrm>
            <a:off x="359410" y="1236345"/>
            <a:ext cx="11418570" cy="4246245"/>
          </a:xfrm>
          <a:prstGeom prst="rect">
            <a:avLst/>
          </a:prstGeom>
          <a:noFill/>
          <a:ln w="9525">
            <a:noFill/>
          </a:ln>
        </p:spPr>
        <p:txBody>
          <a:bodyPr wrap="square">
            <a:spAutoFit/>
          </a:bodyPr>
          <a:lstStyle/>
          <a:p>
            <a:pPr indent="0" fontAlgn="auto">
              <a:lnSpc>
                <a:spcPct val="150000"/>
              </a:lnSpc>
            </a:pPr>
            <a:r>
              <a:rPr>
                <a:solidFill>
                  <a:schemeClr val="accent1">
                    <a:lumMod val="75000"/>
                  </a:schemeClr>
                </a:solidFill>
                <a:latin typeface="微软雅黑" panose="020b0503020204020204" charset="-122"/>
                <a:ea typeface="微软雅黑" panose="020b0503020204020204" charset="-122"/>
              </a:rPr>
              <a:t>1.球面镜：</a:t>
            </a:r>
            <a:r>
              <a:rPr>
                <a:latin typeface="微软雅黑" panose="020b0503020204020204" charset="-122"/>
                <a:ea typeface="微软雅黑" panose="020b0503020204020204" charset="-122"/>
              </a:rPr>
              <a:t>如果镜子的</a:t>
            </a:r>
            <a:r>
              <a:rPr>
                <a:highlight>
                  <a:srgbClr val="FFFF00"/>
                </a:highlight>
                <a:latin typeface="微软雅黑" panose="020b0503020204020204" charset="-122"/>
                <a:ea typeface="微软雅黑" panose="020b0503020204020204" charset="-122"/>
              </a:rPr>
              <a:t>反射面是球面</a:t>
            </a:r>
            <a:r>
              <a:rPr>
                <a:latin typeface="微软雅黑" panose="020b0503020204020204" charset="-122"/>
                <a:ea typeface="微软雅黑" panose="020b0503020204020204" charset="-122"/>
              </a:rPr>
              <a:t>的一部分，这样的镜子叫球面镜。球面镜分为凸面镜和凹面镜。</a:t>
            </a:r>
            <a:endParaRPr>
              <a:solidFill>
                <a:schemeClr val="accent1">
                  <a:lumMod val="75000"/>
                </a:schemeClr>
              </a:solidFill>
              <a:latin typeface="微软雅黑" panose="020b0503020204020204" charset="-122"/>
              <a:ea typeface="微软雅黑" panose="020b0503020204020204" charset="-122"/>
            </a:endParaRPr>
          </a:p>
          <a:p>
            <a:pPr indent="0" fontAlgn="auto">
              <a:lnSpc>
                <a:spcPct val="150000"/>
              </a:lnSpc>
            </a:pPr>
            <a:r>
              <a:rPr>
                <a:solidFill>
                  <a:schemeClr val="accent1">
                    <a:lumMod val="75000"/>
                  </a:schemeClr>
                </a:solidFill>
                <a:latin typeface="微软雅黑" panose="020b0503020204020204" charset="-122"/>
                <a:ea typeface="微软雅黑" panose="020b0503020204020204" charset="-122"/>
              </a:rPr>
              <a:t>2.凸面镜</a:t>
            </a:r>
          </a:p>
          <a:p>
            <a:pPr indent="0" fontAlgn="auto">
              <a:lnSpc>
                <a:spcPct val="150000"/>
              </a:lnSpc>
            </a:pPr>
            <a:r>
              <a:rPr>
                <a:latin typeface="微软雅黑" panose="020b0503020204020204" charset="-122"/>
                <a:ea typeface="微软雅黑" panose="020b0503020204020204" charset="-122"/>
              </a:rPr>
              <a:t>（1）概念：用球面的外表面作反射面的镜子叫凸面镜。</a:t>
            </a:r>
          </a:p>
          <a:p>
            <a:pPr indent="0" fontAlgn="auto">
              <a:lnSpc>
                <a:spcPct val="150000"/>
              </a:lnSpc>
            </a:pPr>
            <a:r>
              <a:rPr>
                <a:latin typeface="微软雅黑" panose="020b0503020204020204" charset="-122"/>
                <a:ea typeface="微软雅黑" panose="020b0503020204020204" charset="-122"/>
              </a:rPr>
              <a:t>（2）特点：凸面镜对光有</a:t>
            </a:r>
            <a:r>
              <a:rPr>
                <a:highlight>
                  <a:srgbClr val="FFFF00"/>
                </a:highlight>
                <a:latin typeface="微软雅黑" panose="020b0503020204020204" charset="-122"/>
                <a:ea typeface="微软雅黑" panose="020b0503020204020204" charset="-122"/>
              </a:rPr>
              <a:t>发散作用</a:t>
            </a:r>
            <a:r>
              <a:rPr>
                <a:latin typeface="微软雅黑" panose="020b0503020204020204" charset="-122"/>
                <a:ea typeface="微软雅黑" panose="020b0503020204020204" charset="-122"/>
              </a:rPr>
              <a:t>，平行光射到凸面镜上，反射后成为发散光，如图所示。</a:t>
            </a:r>
          </a:p>
          <a:p>
            <a:pPr indent="0" fontAlgn="auto">
              <a:lnSpc>
                <a:spcPct val="150000"/>
              </a:lnSpc>
            </a:pPr>
            <a:endParaRPr>
              <a:solidFill>
                <a:schemeClr val="accent1">
                  <a:lumMod val="75000"/>
                </a:schemeClr>
              </a:solidFill>
              <a:latin typeface="微软雅黑" panose="020b0503020204020204" charset="-122"/>
              <a:ea typeface="微软雅黑" panose="020b0503020204020204" charset="-122"/>
            </a:endParaRPr>
          </a:p>
          <a:p>
            <a:pPr indent="0" fontAlgn="auto">
              <a:lnSpc>
                <a:spcPct val="150000"/>
              </a:lnSpc>
            </a:pPr>
            <a:endParaRPr>
              <a:solidFill>
                <a:schemeClr val="accent1">
                  <a:lumMod val="75000"/>
                </a:schemeClr>
              </a:solidFill>
              <a:latin typeface="微软雅黑" panose="020b0503020204020204" charset="-122"/>
              <a:ea typeface="微软雅黑" panose="020b0503020204020204" charset="-122"/>
            </a:endParaRPr>
          </a:p>
          <a:p>
            <a:pPr indent="0" fontAlgn="auto">
              <a:lnSpc>
                <a:spcPct val="150000"/>
              </a:lnSpc>
            </a:pPr>
            <a:endParaRPr>
              <a:solidFill>
                <a:schemeClr val="accent1">
                  <a:lumMod val="75000"/>
                </a:schemeClr>
              </a:solidFill>
              <a:latin typeface="微软雅黑" panose="020b0503020204020204" charset="-122"/>
              <a:ea typeface="微软雅黑" panose="020b0503020204020204" charset="-122"/>
            </a:endParaRPr>
          </a:p>
          <a:p>
            <a:pPr indent="0" fontAlgn="auto">
              <a:lnSpc>
                <a:spcPct val="150000"/>
              </a:lnSpc>
            </a:pPr>
            <a:endParaRPr>
              <a:solidFill>
                <a:schemeClr val="accent1">
                  <a:lumMod val="75000"/>
                </a:schemeClr>
              </a:solidFill>
              <a:latin typeface="微软雅黑" panose="020b0503020204020204" charset="-122"/>
              <a:ea typeface="微软雅黑" panose="020b0503020204020204" charset="-122"/>
            </a:endParaRPr>
          </a:p>
          <a:p>
            <a:pPr indent="0" fontAlgn="auto">
              <a:lnSpc>
                <a:spcPct val="150000"/>
              </a:lnSpc>
            </a:pPr>
            <a:endParaRPr>
              <a:solidFill>
                <a:schemeClr val="accent1">
                  <a:lumMod val="75000"/>
                </a:schemeClr>
              </a:solidFill>
              <a:latin typeface="微软雅黑" panose="020b0503020204020204" charset="-122"/>
              <a:ea typeface="微软雅黑" panose="020b0503020204020204" charset="-122"/>
            </a:endParaRPr>
          </a:p>
          <a:p>
            <a:pPr indent="0" fontAlgn="auto">
              <a:lnSpc>
                <a:spcPct val="150000"/>
              </a:lnSpc>
            </a:pPr>
            <a:r>
              <a:rPr>
                <a:solidFill>
                  <a:schemeClr val="accent1">
                    <a:lumMod val="75000"/>
                  </a:schemeClr>
                </a:solidFill>
                <a:latin typeface="微软雅黑" panose="020b0503020204020204" charset="-122"/>
                <a:ea typeface="微软雅黑" panose="020b0503020204020204" charset="-122"/>
              </a:rPr>
              <a:t>（3）应用：</a:t>
            </a:r>
            <a:r>
              <a:rPr>
                <a:latin typeface="微软雅黑" panose="020b0503020204020204" charset="-122"/>
                <a:ea typeface="微软雅黑" panose="020b0503020204020204" charset="-122"/>
              </a:rPr>
              <a:t>使用凸面镜能起到</a:t>
            </a:r>
            <a:r>
              <a:rPr>
                <a:highlight>
                  <a:srgbClr val="FFFF00"/>
                </a:highlight>
                <a:latin typeface="微软雅黑" panose="020b0503020204020204" charset="-122"/>
                <a:ea typeface="微软雅黑" panose="020b0503020204020204" charset="-122"/>
              </a:rPr>
              <a:t>扩大视野的作用</a:t>
            </a:r>
            <a:r>
              <a:rPr>
                <a:latin typeface="微软雅黑" panose="020b0503020204020204" charset="-122"/>
                <a:ea typeface="微软雅黑" panose="020b0503020204020204" charset="-122"/>
              </a:rPr>
              <a:t>，所以汽车的后视镜和道路转弯处的反射镜都是凸面镜。</a:t>
            </a:r>
          </a:p>
        </p:txBody>
      </p:sp>
      <p:pic>
        <p:nvPicPr>
          <p:cNvPr id="6" name="图片 -2147482467" title=""/>
          <p:cNvPicPr>
            <a:picLocks noChangeAspect="1"/>
          </p:cNvPicPr>
          <p:nvPr/>
        </p:nvPicPr>
        <p:blipFill>
          <a:blip r:embed="rId3"/>
          <a:stretch>
            <a:fillRect/>
          </a:stretch>
        </p:blipFill>
        <p:spPr>
          <a:xfrm>
            <a:off x="4312920" y="2945130"/>
            <a:ext cx="1598930" cy="203390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wipe(left)">
                                      <p:cBhvr>
                                        <p:cTn id="18" dur="500"/>
                                        <p:tgtEl>
                                          <p:spTgt spid="1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xEl>
                                              <p:pRg st="1" end="1"/>
                                            </p:txEl>
                                          </p:spTgt>
                                        </p:tgtEl>
                                        <p:attrNameLst>
                                          <p:attrName>style.visibility</p:attrName>
                                        </p:attrNameLst>
                                      </p:cBhvr>
                                      <p:to>
                                        <p:strVal val="visible"/>
                                      </p:to>
                                    </p:set>
                                    <p:animEffect transition="in" filter="wipe(left)">
                                      <p:cBhvr>
                                        <p:cTn id="23" dur="500"/>
                                        <p:tgtEl>
                                          <p:spTgt spid="1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Effect transition="in" filter="wipe(left)">
                                      <p:cBhvr>
                                        <p:cTn id="28" dur="500"/>
                                        <p:tgtEl>
                                          <p:spTgt spid="17">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7">
                                            <p:txEl>
                                              <p:pRg st="3" end="3"/>
                                            </p:txEl>
                                          </p:spTgt>
                                        </p:tgtEl>
                                        <p:attrNameLst>
                                          <p:attrName>style.visibility</p:attrName>
                                        </p:attrNameLst>
                                      </p:cBhvr>
                                      <p:to>
                                        <p:strVal val="visible"/>
                                      </p:to>
                                    </p:set>
                                    <p:animEffect transition="in" filter="wipe(left)">
                                      <p:cBhvr>
                                        <p:cTn id="33" dur="500"/>
                                        <p:tgtEl>
                                          <p:spTgt spid="17">
                                            <p:txEl>
                                              <p:pRg st="3" end="3"/>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7">
                                            <p:txEl>
                                              <p:pRg st="9" end="9"/>
                                            </p:txEl>
                                          </p:spTgt>
                                        </p:tgtEl>
                                        <p:attrNameLst>
                                          <p:attrName>style.visibility</p:attrName>
                                        </p:attrNameLst>
                                      </p:cBhvr>
                                      <p:to>
                                        <p:strVal val="visible"/>
                                      </p:to>
                                    </p:set>
                                    <p:animEffect transition="in" filter="wipe(left)">
                                      <p:cBhvr>
                                        <p:cTn id="43" dur="500"/>
                                        <p:tgtEl>
                                          <p:spTgt spid="1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5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926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四、凸面镜和凹面镜</a:t>
            </a:r>
          </a:p>
        </p:txBody>
      </p:sp>
      <p:sp>
        <p:nvSpPr>
          <p:cNvPr id="17" name="文本框 16" title=""/>
          <p:cNvSpPr txBox="1"/>
          <p:nvPr/>
        </p:nvSpPr>
        <p:spPr>
          <a:xfrm>
            <a:off x="359410" y="1236345"/>
            <a:ext cx="11418570" cy="1337945"/>
          </a:xfrm>
          <a:prstGeom prst="rect">
            <a:avLst/>
          </a:prstGeom>
          <a:noFill/>
          <a:ln w="9525">
            <a:noFill/>
          </a:ln>
        </p:spPr>
        <p:txBody>
          <a:bodyPr wrap="square">
            <a:spAutoFit/>
          </a:bodyPr>
          <a:lstStyle/>
          <a:p>
            <a:pPr indent="0" fontAlgn="auto">
              <a:lnSpc>
                <a:spcPct val="150000"/>
              </a:lnSpc>
            </a:pPr>
            <a:r>
              <a:rPr>
                <a:solidFill>
                  <a:schemeClr val="accent1">
                    <a:lumMod val="75000"/>
                  </a:schemeClr>
                </a:solidFill>
                <a:latin typeface="微软雅黑" panose="020b0503020204020204" charset="-122"/>
                <a:ea typeface="微软雅黑" panose="020b0503020204020204" charset="-122"/>
              </a:rPr>
              <a:t>3.凹面镜</a:t>
            </a:r>
          </a:p>
          <a:p>
            <a:pPr indent="0" fontAlgn="auto">
              <a:lnSpc>
                <a:spcPct val="150000"/>
              </a:lnSpc>
            </a:pPr>
            <a:r>
              <a:rPr>
                <a:latin typeface="微软雅黑" panose="020b0503020204020204" charset="-122"/>
                <a:ea typeface="微软雅黑" panose="020b0503020204020204" charset="-122"/>
              </a:rPr>
              <a:t>（1）概念：用球面的内表面作反射面的镜子叫凹面镜。</a:t>
            </a:r>
          </a:p>
          <a:p>
            <a:pPr indent="0" fontAlgn="auto">
              <a:lnSpc>
                <a:spcPct val="150000"/>
              </a:lnSpc>
            </a:pPr>
            <a:r>
              <a:rPr>
                <a:latin typeface="微软雅黑" panose="020b0503020204020204" charset="-122"/>
                <a:ea typeface="微软雅黑" panose="020b0503020204020204" charset="-122"/>
              </a:rPr>
              <a:t>（2）特点：凹面镜对光有</a:t>
            </a:r>
            <a:r>
              <a:rPr>
                <a:highlight>
                  <a:srgbClr val="FFFF00"/>
                </a:highlight>
                <a:latin typeface="微软雅黑" panose="020b0503020204020204" charset="-122"/>
                <a:ea typeface="微软雅黑" panose="020b0503020204020204" charset="-122"/>
              </a:rPr>
              <a:t>会聚作用</a:t>
            </a:r>
            <a:r>
              <a:rPr>
                <a:latin typeface="微软雅黑" panose="020b0503020204020204" charset="-122"/>
                <a:ea typeface="微软雅黑" panose="020b0503020204020204" charset="-122"/>
              </a:rPr>
              <a:t>，平行光射到凹面镜上，反射后会聚到一点，如图所示。</a:t>
            </a:r>
          </a:p>
        </p:txBody>
      </p:sp>
      <p:pic>
        <p:nvPicPr>
          <p:cNvPr id="6" name="图片 -2147482466" title=""/>
          <p:cNvPicPr>
            <a:picLocks noChangeAspect="1"/>
          </p:cNvPicPr>
          <p:nvPr/>
        </p:nvPicPr>
        <p:blipFill>
          <a:blip r:embed="rId3"/>
          <a:stretch>
            <a:fillRect/>
          </a:stretch>
        </p:blipFill>
        <p:spPr>
          <a:xfrm>
            <a:off x="3898265" y="2772410"/>
            <a:ext cx="2441575" cy="1720850"/>
          </a:xfrm>
          <a:prstGeom prst="rect">
            <a:avLst/>
          </a:prstGeom>
          <a:noFill/>
          <a:ln w="9525">
            <a:noFill/>
          </a:ln>
        </p:spPr>
      </p:pic>
      <p:sp>
        <p:nvSpPr>
          <p:cNvPr id="7" name="文本框 6" title=""/>
          <p:cNvSpPr txBox="1"/>
          <p:nvPr/>
        </p:nvSpPr>
        <p:spPr>
          <a:xfrm>
            <a:off x="359410" y="4551680"/>
            <a:ext cx="11418570" cy="1753235"/>
          </a:xfrm>
          <a:prstGeom prst="rect">
            <a:avLst/>
          </a:prstGeom>
          <a:noFill/>
          <a:ln w="9525">
            <a:noFill/>
          </a:ln>
        </p:spPr>
        <p:txBody>
          <a:bodyPr wrap="square">
            <a:spAutoFit/>
          </a:bodyPr>
          <a:lstStyle/>
          <a:p>
            <a:pPr indent="0" fontAlgn="auto">
              <a:lnSpc>
                <a:spcPct val="150000"/>
              </a:lnSpc>
            </a:pPr>
            <a:r>
              <a:rPr>
                <a:latin typeface="微软雅黑" panose="020b0503020204020204" charset="-122"/>
                <a:ea typeface="微软雅黑" panose="020b0503020204020204" charset="-122"/>
              </a:rPr>
              <a:t>（3）应用</a:t>
            </a:r>
          </a:p>
          <a:p>
            <a:pPr indent="0" fontAlgn="auto">
              <a:lnSpc>
                <a:spcPct val="150000"/>
              </a:lnSpc>
            </a:pPr>
            <a:r>
              <a:rPr>
                <a:latin typeface="微软雅黑" panose="020b0503020204020204" charset="-122"/>
                <a:ea typeface="微软雅黑" panose="020b0503020204020204" charset="-122"/>
              </a:rPr>
              <a:t>①使用凹面镜对光的会聚作用的有：太阳灶、奥运圣火采集器等。</a:t>
            </a:r>
          </a:p>
          <a:p>
            <a:pPr indent="0" fontAlgn="auto">
              <a:lnSpc>
                <a:spcPct val="150000"/>
              </a:lnSpc>
            </a:pPr>
            <a:r>
              <a:rPr>
                <a:latin typeface="微软雅黑" panose="020b0503020204020204" charset="-122"/>
                <a:ea typeface="微软雅黑" panose="020b0503020204020204" charset="-122"/>
              </a:rPr>
              <a:t>②由光路可逆原理可知，由一点发出的光经凹面镜反射后可成为平行光，这一特点的常见应用有：探照灯、各种机动车的前灯、医用头灯等。</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wipe(left)">
                                      <p:cBhvr>
                                        <p:cTn id="18" dur="500"/>
                                        <p:tgtEl>
                                          <p:spTgt spid="1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xEl>
                                              <p:pRg st="1" end="1"/>
                                            </p:txEl>
                                          </p:spTgt>
                                        </p:tgtEl>
                                        <p:attrNameLst>
                                          <p:attrName>style.visibility</p:attrName>
                                        </p:attrNameLst>
                                      </p:cBhvr>
                                      <p:to>
                                        <p:strVal val="visible"/>
                                      </p:to>
                                    </p:set>
                                    <p:animEffect transition="in" filter="wipe(left)">
                                      <p:cBhvr>
                                        <p:cTn id="23" dur="500"/>
                                        <p:tgtEl>
                                          <p:spTgt spid="1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Effect transition="in" filter="wipe(left)">
                                      <p:cBhvr>
                                        <p:cTn id="28" dur="500"/>
                                        <p:tgtEl>
                                          <p:spTgt spid="17">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wipe(left)">
                                      <p:cBhvr>
                                        <p:cTn id="38" dur="500"/>
                                        <p:tgtEl>
                                          <p:spTgt spid="7">
                                            <p:txEl>
                                              <p:pRg st="0" end="0"/>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
                                            <p:txEl>
                                              <p:pRg st="1" end="1"/>
                                            </p:txEl>
                                          </p:spTgt>
                                        </p:tgtEl>
                                        <p:attrNameLst>
                                          <p:attrName>style.visibility</p:attrName>
                                        </p:attrNameLst>
                                      </p:cBhvr>
                                      <p:to>
                                        <p:strVal val="visible"/>
                                      </p:to>
                                    </p:set>
                                    <p:animEffect transition="in" filter="wipe(left)">
                                      <p:cBhvr>
                                        <p:cTn id="43" dur="500"/>
                                        <p:tgtEl>
                                          <p:spTgt spid="7">
                                            <p:txEl>
                                              <p:pRg st="1" end="1"/>
                                            </p:txEl>
                                          </p:spTgt>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7">
                                            <p:txEl>
                                              <p:pRg st="2" end="2"/>
                                            </p:txEl>
                                          </p:spTgt>
                                        </p:tgtEl>
                                        <p:attrNameLst>
                                          <p:attrName>style.visibility</p:attrName>
                                        </p:attrNameLst>
                                      </p:cBhvr>
                                      <p:to>
                                        <p:strVal val="visible"/>
                                      </p:to>
                                    </p:set>
                                    <p:animEffect transition="in" filter="wipe(left)">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5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4834255" y="163195"/>
            <a:ext cx="903605" cy="923290"/>
          </a:xfrm>
          <a:prstGeom prst="rect">
            <a:avLst/>
          </a:prstGeom>
        </p:spPr>
      </p:pic>
      <p:sp>
        <p:nvSpPr>
          <p:cNvPr id="5" name="文本框 4" title=""/>
          <p:cNvSpPr txBox="1"/>
          <p:nvPr/>
        </p:nvSpPr>
        <p:spPr>
          <a:xfrm>
            <a:off x="5758815" y="222885"/>
            <a:ext cx="358775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平面镜</a:t>
            </a:r>
            <a:r>
              <a:rPr lang="zh-CN" sz="2400" b="1">
                <a:solidFill>
                  <a:srgbClr val="0070C0"/>
                </a:solidFill>
                <a:latin typeface="微软雅黑" panose="020b0503020204020204" charset="-122"/>
                <a:ea typeface="微软雅黑" panose="020b0503020204020204" charset="-122"/>
                <a:sym typeface="+mn-ea"/>
              </a:rPr>
              <a:t>成像特点</a:t>
            </a:r>
          </a:p>
        </p:txBody>
      </p:sp>
      <p:sp>
        <p:nvSpPr>
          <p:cNvPr id="6" name="文本框 5" title=""/>
          <p:cNvSpPr txBox="1"/>
          <p:nvPr/>
        </p:nvSpPr>
        <p:spPr>
          <a:xfrm>
            <a:off x="292735" y="1431925"/>
            <a:ext cx="3275330" cy="4246245"/>
          </a:xfrm>
          <a:prstGeom prst="rect">
            <a:avLst/>
          </a:prstGeom>
          <a:noFill/>
        </p:spPr>
        <p:txBody>
          <a:bodyPr wrap="square" rtlCol="0" anchor="t">
            <a:spAutoFit/>
          </a:bodyPr>
          <a:lstStyle/>
          <a:p>
            <a:pPr algn="just"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【例1】</a:t>
            </a:r>
            <a:r>
              <a:rPr b="1">
                <a:latin typeface="微软雅黑" panose="020b0503020204020204" charset="-122"/>
                <a:ea typeface="微软雅黑" panose="020b0503020204020204" charset="-122"/>
                <a:cs typeface="微软雅黑" panose="020b0503020204020204" charset="-122"/>
              </a:rPr>
              <a:t>（2022·临沂）</a:t>
            </a:r>
            <a:r>
              <a:rPr>
                <a:latin typeface="微软雅黑" panose="020b0503020204020204" charset="-122"/>
                <a:ea typeface="微软雅黑" panose="020b0503020204020204" charset="-122"/>
                <a:cs typeface="微软雅黑" panose="020b0503020204020204" charset="-122"/>
              </a:rPr>
              <a:t> 临沂市文化公园是我市一道亮丽的风景线。1.5m深的荷花池内，一只立于荷尖上的蜻蜓距水面0.6m（如图），蜻蜓在水中的像（ </a:t>
            </a:r>
            <a:r>
              <a:rPr lang="en-US">
                <a:latin typeface="微软雅黑" panose="020b0503020204020204" charset="-122"/>
                <a:ea typeface="微软雅黑" panose="020b0503020204020204" charset="-122"/>
                <a:cs typeface="微软雅黑" panose="020b0503020204020204" charset="-122"/>
              </a:rPr>
              <a:t>  </a:t>
            </a:r>
            <a:r>
              <a:rPr>
                <a:latin typeface="微软雅黑" panose="020b0503020204020204" charset="-122"/>
                <a:ea typeface="微软雅黑" panose="020b0503020204020204" charset="-122"/>
                <a:cs typeface="微软雅黑" panose="020b0503020204020204" charset="-122"/>
              </a:rPr>
              <a:t> ）。 </a:t>
            </a:r>
          </a:p>
          <a:p>
            <a:pPr algn="just" fontAlgn="auto">
              <a:lnSpc>
                <a:spcPct val="150000"/>
              </a:lnSpc>
            </a:pPr>
            <a:r>
              <a:rPr>
                <a:latin typeface="微软雅黑" panose="020b0503020204020204" charset="-122"/>
                <a:ea typeface="微软雅黑" panose="020b0503020204020204" charset="-122"/>
                <a:cs typeface="微软雅黑" panose="020b0503020204020204" charset="-122"/>
              </a:rPr>
              <a:t>A. 因光的折射而形成</a:t>
            </a:r>
          </a:p>
          <a:p>
            <a:pPr algn="just" fontAlgn="auto">
              <a:lnSpc>
                <a:spcPct val="150000"/>
              </a:lnSpc>
            </a:pPr>
            <a:r>
              <a:rPr>
                <a:latin typeface="微软雅黑" panose="020b0503020204020204" charset="-122"/>
                <a:ea typeface="微软雅黑" panose="020b0503020204020204" charset="-122"/>
                <a:cs typeface="微软雅黑" panose="020b0503020204020204" charset="-122"/>
              </a:rPr>
              <a:t>B. 是比蜻蜓略小的虚像</a:t>
            </a:r>
          </a:p>
          <a:p>
            <a:pPr algn="just" fontAlgn="auto">
              <a:lnSpc>
                <a:spcPct val="150000"/>
              </a:lnSpc>
            </a:pPr>
            <a:r>
              <a:rPr>
                <a:latin typeface="微软雅黑" panose="020b0503020204020204" charset="-122"/>
                <a:ea typeface="微软雅黑" panose="020b0503020204020204" charset="-122"/>
                <a:cs typeface="微软雅黑" panose="020b0503020204020204" charset="-122"/>
              </a:rPr>
              <a:t>C. 在水面下0.9m深处</a:t>
            </a:r>
          </a:p>
          <a:p>
            <a:pPr algn="just" fontAlgn="auto">
              <a:lnSpc>
                <a:spcPct val="150000"/>
              </a:lnSpc>
            </a:pPr>
            <a:r>
              <a:rPr>
                <a:latin typeface="微软雅黑" panose="020b0503020204020204" charset="-122"/>
                <a:ea typeface="微软雅黑" panose="020b0503020204020204" charset="-122"/>
                <a:cs typeface="微软雅黑" panose="020b0503020204020204" charset="-122"/>
              </a:rPr>
              <a:t>D. 与蜻蜓相距1.2m</a:t>
            </a:r>
          </a:p>
        </p:txBody>
      </p:sp>
      <p:pic>
        <p:nvPicPr>
          <p:cNvPr id="2" name="图片 -2147482464" title=""/>
          <p:cNvPicPr>
            <a:picLocks noChangeAspect="1"/>
          </p:cNvPicPr>
          <p:nvPr/>
        </p:nvPicPr>
        <p:blipFill>
          <a:blip r:embed="rId3"/>
          <a:stretch>
            <a:fillRect/>
          </a:stretch>
        </p:blipFill>
        <p:spPr>
          <a:xfrm>
            <a:off x="749300" y="5659120"/>
            <a:ext cx="1381125" cy="1270635"/>
          </a:xfrm>
          <a:prstGeom prst="rect">
            <a:avLst/>
          </a:prstGeom>
          <a:noFill/>
          <a:ln w="9525">
            <a:noFill/>
          </a:ln>
        </p:spPr>
      </p:pic>
      <p:cxnSp>
        <p:nvCxnSpPr>
          <p:cNvPr id="7" name="曲线连接符 6" title=""/>
          <p:cNvCxnSpPr/>
          <p:nvPr/>
        </p:nvCxnSpPr>
        <p:spPr>
          <a:xfrm rot="16200000">
            <a:off x="2047875" y="3692525"/>
            <a:ext cx="669290" cy="202565"/>
          </a:xfrm>
          <a:prstGeom prst="curvedConnector3">
            <a:avLst>
              <a:gd name="adj1" fmla="val 49953"/>
            </a:avLst>
          </a:prstGeom>
          <a:ln w="28575" cmpd="sng">
            <a:solidFill>
              <a:srgbClr val="EE20F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0" name="文本框 9" title=""/>
          <p:cNvSpPr txBox="1"/>
          <p:nvPr/>
        </p:nvSpPr>
        <p:spPr>
          <a:xfrm>
            <a:off x="450850" y="3157855"/>
            <a:ext cx="3117215" cy="337185"/>
          </a:xfrm>
          <a:prstGeom prst="rect">
            <a:avLst/>
          </a:prstGeom>
          <a:noFill/>
        </p:spPr>
        <p:txBody>
          <a:bodyPr wrap="square" rtlCol="0">
            <a:spAutoFit/>
          </a:bodyPr>
          <a:lstStyle/>
          <a:p>
            <a:r>
              <a:rPr lang="zh-CN" altLang="en-US" sz="1600">
                <a:solidFill>
                  <a:schemeClr val="bg1"/>
                </a:solidFill>
                <a:highlight>
                  <a:srgbClr val="FF00FF"/>
                </a:highlight>
                <a:latin typeface="微软雅黑" panose="020b0503020204020204" charset="-122"/>
                <a:ea typeface="微软雅黑" panose="020b0503020204020204" charset="-122"/>
                <a:cs typeface="微软雅黑" panose="020b0503020204020204" charset="-122"/>
                <a:sym typeface="+mn-ea"/>
              </a:rPr>
              <a:t>水中的像是光的反射形成的虚像</a:t>
            </a:r>
          </a:p>
        </p:txBody>
      </p:sp>
      <p:cxnSp>
        <p:nvCxnSpPr>
          <p:cNvPr id="11" name="曲线连接符 10" title=""/>
          <p:cNvCxnSpPr>
            <a:stCxn id="2" idx="0"/>
            <a:endCxn id="13" idx="1"/>
          </p:cNvCxnSpPr>
          <p:nvPr/>
        </p:nvCxnSpPr>
        <p:spPr>
          <a:xfrm rot="16200000">
            <a:off x="1398270" y="4311650"/>
            <a:ext cx="1388745" cy="1305560"/>
          </a:xfrm>
          <a:prstGeom prst="curvedConnector2">
            <a:avLst/>
          </a:prstGeom>
          <a:ln w="28575" cmpd="sng">
            <a:solidFill>
              <a:srgbClr val="1C18D4"/>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3" name="文本框 12" title=""/>
          <p:cNvSpPr txBox="1"/>
          <p:nvPr/>
        </p:nvSpPr>
        <p:spPr>
          <a:xfrm>
            <a:off x="2745740" y="3609340"/>
            <a:ext cx="822325" cy="1322070"/>
          </a:xfrm>
          <a:prstGeom prst="rect">
            <a:avLst/>
          </a:prstGeom>
          <a:noFill/>
        </p:spPr>
        <p:txBody>
          <a:bodyPr wrap="square" rtlCol="0">
            <a:spAutoFit/>
          </a:bodyPr>
          <a:lstStyle/>
          <a:p>
            <a:r>
              <a:rPr lang="zh-CN" altLang="en-US" sz="1600">
                <a:solidFill>
                  <a:schemeClr val="bg1"/>
                </a:solidFill>
                <a:highlight>
                  <a:srgbClr val="000080"/>
                </a:highlight>
                <a:latin typeface="微软雅黑" panose="020b0503020204020204" charset="-122"/>
                <a:ea typeface="微软雅黑" panose="020b0503020204020204" charset="-122"/>
                <a:cs typeface="微软雅黑" panose="020b0503020204020204" charset="-122"/>
                <a:sym typeface="+mn-ea"/>
              </a:rPr>
              <a:t>蜻蜓与它的像相当于水面距离相等</a:t>
            </a:r>
          </a:p>
        </p:txBody>
      </p:sp>
      <p:sp>
        <p:nvSpPr>
          <p:cNvPr id="14" name="文本框 13" title=""/>
          <p:cNvSpPr txBox="1"/>
          <p:nvPr/>
        </p:nvSpPr>
        <p:spPr>
          <a:xfrm>
            <a:off x="749300" y="3625850"/>
            <a:ext cx="3378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D</a:t>
            </a:r>
          </a:p>
        </p:txBody>
      </p:sp>
      <p:cxnSp>
        <p:nvCxnSpPr>
          <p:cNvPr id="15" name="直接连接符 14" title=""/>
          <p:cNvCxnSpPr/>
          <p:nvPr/>
        </p:nvCxnSpPr>
        <p:spPr>
          <a:xfrm flipH="1">
            <a:off x="3678555" y="1642745"/>
            <a:ext cx="0" cy="511873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6" name="文本框 15" title=""/>
          <p:cNvSpPr txBox="1"/>
          <p:nvPr/>
        </p:nvSpPr>
        <p:spPr>
          <a:xfrm>
            <a:off x="3962400" y="1513205"/>
            <a:ext cx="5648960" cy="1337945"/>
          </a:xfrm>
          <a:prstGeom prst="rect">
            <a:avLst/>
          </a:prstGeom>
          <a:noFill/>
        </p:spPr>
        <p:txBody>
          <a:bodyPr wrap="square" rtlCol="0" anchor="t">
            <a:spAutoFit/>
          </a:bodyPr>
          <a:lstStyle/>
          <a:p>
            <a:pPr algn="just"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【变式1-1】</a:t>
            </a:r>
            <a:r>
              <a:rPr b="1">
                <a:latin typeface="微软雅黑" panose="020b0503020204020204" charset="-122"/>
                <a:ea typeface="微软雅黑" panose="020b0503020204020204" charset="-122"/>
                <a:cs typeface="微软雅黑" panose="020b0503020204020204" charset="-122"/>
              </a:rPr>
              <a:t>（2023·湘潭）</a:t>
            </a:r>
            <a:r>
              <a:rPr>
                <a:latin typeface="微软雅黑" panose="020b0503020204020204" charset="-122"/>
                <a:ea typeface="微软雅黑" panose="020b0503020204020204" charset="-122"/>
                <a:cs typeface="微软雅黑" panose="020b0503020204020204" charset="-122"/>
              </a:rPr>
              <a:t>如图所示，白鹭平行于水面飞行，距水面2m。水中的“白鹭”是_______（选填“实”或“虚”）像，它距空中的白鹭_______m。</a:t>
            </a:r>
          </a:p>
        </p:txBody>
      </p:sp>
      <p:pic>
        <p:nvPicPr>
          <p:cNvPr id="17" name="图片 -2147482462" title=""/>
          <p:cNvPicPr>
            <a:picLocks noChangeAspect="1"/>
          </p:cNvPicPr>
          <p:nvPr/>
        </p:nvPicPr>
        <p:blipFill>
          <a:blip r:embed="rId4"/>
          <a:stretch>
            <a:fillRect/>
          </a:stretch>
        </p:blipFill>
        <p:spPr>
          <a:xfrm>
            <a:off x="10005695" y="1530350"/>
            <a:ext cx="2021840" cy="1320800"/>
          </a:xfrm>
          <a:prstGeom prst="rect">
            <a:avLst/>
          </a:prstGeom>
          <a:noFill/>
          <a:ln w="9525">
            <a:noFill/>
          </a:ln>
        </p:spPr>
      </p:pic>
      <p:cxnSp>
        <p:nvCxnSpPr>
          <p:cNvPr id="23" name="直接连接符 22" title=""/>
          <p:cNvCxnSpPr/>
          <p:nvPr/>
        </p:nvCxnSpPr>
        <p:spPr>
          <a:xfrm>
            <a:off x="3691255" y="2988310"/>
            <a:ext cx="8374380"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18" name="文本框 17" title=""/>
          <p:cNvSpPr txBox="1"/>
          <p:nvPr/>
        </p:nvSpPr>
        <p:spPr>
          <a:xfrm>
            <a:off x="3962400" y="3125470"/>
            <a:ext cx="8065770" cy="2584450"/>
          </a:xfrm>
          <a:prstGeom prst="rect">
            <a:avLst/>
          </a:prstGeom>
          <a:noFill/>
        </p:spPr>
        <p:txBody>
          <a:bodyPr wrap="square" rtlCol="0" anchor="t">
            <a:spAutoFit/>
          </a:bodyPr>
          <a:lstStyle/>
          <a:p>
            <a:pPr algn="just" eaLnBrk="1" fontAlgn="auto" latinLnBrk="0" hangingPunct="1">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【变式1-</a:t>
            </a:r>
            <a:r>
              <a:rPr 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2</a:t>
            </a: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（2022·连云港）</a:t>
            </a:r>
            <a:r>
              <a:rPr>
                <a:latin typeface="微软雅黑" panose="020b0503020204020204" charset="-122"/>
                <a:ea typeface="微软雅黑" panose="020b0503020204020204" charset="-122"/>
                <a:cs typeface="微软雅黑" panose="020b0503020204020204" charset="-122"/>
              </a:rPr>
              <a:t>一只小鸟在平静的湖面上飞过，以下描述正确的是（</a:t>
            </a:r>
            <a:r>
              <a:rPr lang="en-US">
                <a:latin typeface="微软雅黑" panose="020b0503020204020204" charset="-122"/>
                <a:ea typeface="微软雅黑" panose="020b0503020204020204" charset="-122"/>
                <a:cs typeface="微软雅黑" panose="020b0503020204020204" charset="-122"/>
              </a:rPr>
              <a:t>  </a:t>
            </a:r>
            <a:r>
              <a:rPr>
                <a:latin typeface="微软雅黑" panose="020b0503020204020204" charset="-122"/>
                <a:ea typeface="微软雅黑" panose="020b0503020204020204" charset="-122"/>
                <a:cs typeface="微软雅黑" panose="020b0503020204020204" charset="-122"/>
              </a:rPr>
              <a:t>  ）。</a:t>
            </a:r>
          </a:p>
          <a:p>
            <a:pPr algn="just"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A. 小鸟在湖中所成的像是实像；</a:t>
            </a:r>
          </a:p>
          <a:p>
            <a:pPr algn="just"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B. 小鸟靠近湖面时，像远离湖面；</a:t>
            </a:r>
          </a:p>
          <a:p>
            <a:pPr algn="just"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C. 小鸟在湖中的像始终和小鸟一样大；</a:t>
            </a:r>
          </a:p>
          <a:p>
            <a:pPr algn="just"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D. 小鸟到湖面的距离大于像到湖面的距离</a:t>
            </a:r>
          </a:p>
        </p:txBody>
      </p:sp>
      <p:cxnSp>
        <p:nvCxnSpPr>
          <p:cNvPr id="19" name="曲线连接符 18" title=""/>
          <p:cNvCxnSpPr/>
          <p:nvPr/>
        </p:nvCxnSpPr>
        <p:spPr>
          <a:xfrm rot="10800000">
            <a:off x="9644380" y="1429385"/>
            <a:ext cx="730885" cy="700405"/>
          </a:xfrm>
          <a:prstGeom prst="curvedConnector3">
            <a:avLst>
              <a:gd name="adj1" fmla="val 49957"/>
            </a:avLst>
          </a:prstGeom>
          <a:ln w="28575" cmpd="sng">
            <a:solidFill>
              <a:srgbClr val="1C18D4"/>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0" name="文本框 19" title=""/>
          <p:cNvSpPr txBox="1"/>
          <p:nvPr/>
        </p:nvSpPr>
        <p:spPr>
          <a:xfrm>
            <a:off x="4029710" y="1256665"/>
            <a:ext cx="5801995" cy="337185"/>
          </a:xfrm>
          <a:prstGeom prst="rect">
            <a:avLst/>
          </a:prstGeom>
          <a:noFill/>
        </p:spPr>
        <p:txBody>
          <a:bodyPr wrap="square" rtlCol="0">
            <a:spAutoFit/>
          </a:bodyPr>
          <a:lstStyle/>
          <a:p>
            <a:r>
              <a:rPr lang="zh-CN" altLang="en-US" sz="1600">
                <a:solidFill>
                  <a:schemeClr val="bg1"/>
                </a:solidFill>
                <a:highlight>
                  <a:srgbClr val="000080"/>
                </a:highlight>
                <a:latin typeface="微软雅黑" panose="020b0503020204020204" charset="-122"/>
                <a:ea typeface="微软雅黑" panose="020b0503020204020204" charset="-122"/>
                <a:cs typeface="微软雅黑" panose="020b0503020204020204" charset="-122"/>
                <a:sym typeface="+mn-ea"/>
              </a:rPr>
              <a:t>白鹭水中的像是光的反射形成的虚像；它与白鹭距离书面相等</a:t>
            </a:r>
          </a:p>
        </p:txBody>
      </p:sp>
      <p:sp>
        <p:nvSpPr>
          <p:cNvPr id="25" name="文本框 24" title=""/>
          <p:cNvSpPr txBox="1"/>
          <p:nvPr/>
        </p:nvSpPr>
        <p:spPr>
          <a:xfrm>
            <a:off x="8340725" y="2023110"/>
            <a:ext cx="386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虚</a:t>
            </a:r>
          </a:p>
        </p:txBody>
      </p:sp>
      <p:sp>
        <p:nvSpPr>
          <p:cNvPr id="26" name="文本框 25" title=""/>
          <p:cNvSpPr txBox="1"/>
          <p:nvPr/>
        </p:nvSpPr>
        <p:spPr>
          <a:xfrm>
            <a:off x="8112760" y="2433955"/>
            <a:ext cx="30226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4</a:t>
            </a:r>
          </a:p>
        </p:txBody>
      </p:sp>
      <p:sp>
        <p:nvSpPr>
          <p:cNvPr id="27" name="矩形标注 26" title=""/>
          <p:cNvSpPr/>
          <p:nvPr/>
        </p:nvSpPr>
        <p:spPr>
          <a:xfrm>
            <a:off x="3907790" y="5715000"/>
            <a:ext cx="1316355" cy="1114425"/>
          </a:xfrm>
          <a:prstGeom prst="wedgeRectCallout">
            <a:avLst>
              <a:gd name="adj1" fmla="val 15171"/>
              <a:gd name="adj2" fmla="val -16527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小鸟在水中的像是虚像</a:t>
            </a:r>
          </a:p>
        </p:txBody>
      </p:sp>
      <p:sp>
        <p:nvSpPr>
          <p:cNvPr id="28" name="矩形标注 27" title=""/>
          <p:cNvSpPr/>
          <p:nvPr/>
        </p:nvSpPr>
        <p:spPr>
          <a:xfrm>
            <a:off x="5257165" y="5720080"/>
            <a:ext cx="1316355" cy="1114425"/>
          </a:xfrm>
          <a:prstGeom prst="wedgeRectCallout">
            <a:avLst>
              <a:gd name="adj1" fmla="val -34901"/>
              <a:gd name="adj2" fmla="val -15621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小鸟在的像与小鸟距离水面相等</a:t>
            </a:r>
          </a:p>
        </p:txBody>
      </p:sp>
      <p:sp>
        <p:nvSpPr>
          <p:cNvPr id="29" name="矩形标注 28" title=""/>
          <p:cNvSpPr/>
          <p:nvPr/>
        </p:nvSpPr>
        <p:spPr>
          <a:xfrm>
            <a:off x="6673215" y="5715000"/>
            <a:ext cx="1316355" cy="1114425"/>
          </a:xfrm>
          <a:prstGeom prst="wedgeRectCallout">
            <a:avLst>
              <a:gd name="adj1" fmla="val -42571"/>
              <a:gd name="adj2" fmla="val -124358"/>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sz="1600">
                <a:latin typeface="微软雅黑" panose="020b0503020204020204" charset="-122"/>
                <a:ea typeface="微软雅黑" panose="020b0503020204020204" charset="-122"/>
                <a:cs typeface="微软雅黑" panose="020b0503020204020204" charset="-122"/>
              </a:rPr>
              <a:t>小鸟的像与小鸟大小相等</a:t>
            </a:r>
          </a:p>
        </p:txBody>
      </p:sp>
      <p:sp>
        <p:nvSpPr>
          <p:cNvPr id="32" name="文本框 31" title=""/>
          <p:cNvSpPr txBox="1"/>
          <p:nvPr/>
        </p:nvSpPr>
        <p:spPr>
          <a:xfrm>
            <a:off x="4700270" y="3681095"/>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p>
        </p:txBody>
      </p:sp>
    </p:spTree>
  </p:cSld>
  <p:clrMapOvr>
    <a:masterClrMapping/>
  </p:clrMapOvr>
  <p:transition/>
  <p:timing/>
</p:sld>
</file>

<file path=ppt/slides/slide5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5139055" y="163195"/>
            <a:ext cx="953770" cy="923290"/>
          </a:xfrm>
          <a:prstGeom prst="rect">
            <a:avLst/>
          </a:prstGeom>
        </p:spPr>
      </p:pic>
      <p:sp>
        <p:nvSpPr>
          <p:cNvPr id="5" name="文本框 4" title=""/>
          <p:cNvSpPr txBox="1"/>
          <p:nvPr/>
        </p:nvSpPr>
        <p:spPr>
          <a:xfrm>
            <a:off x="6063615" y="222885"/>
            <a:ext cx="361505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平面镜成像作图</a:t>
            </a:r>
          </a:p>
        </p:txBody>
      </p:sp>
      <p:pic>
        <p:nvPicPr>
          <p:cNvPr id="10" name="图片 9" title=""/>
          <p:cNvPicPr>
            <a:picLocks noChangeAspect="1"/>
          </p:cNvPicPr>
          <p:nvPr/>
        </p:nvPicPr>
        <p:blipFill>
          <a:blip r:embed="rId3"/>
          <a:stretch>
            <a:fillRect/>
          </a:stretch>
        </p:blipFill>
        <p:spPr>
          <a:xfrm>
            <a:off x="292735" y="1556385"/>
            <a:ext cx="2013585" cy="483870"/>
          </a:xfrm>
          <a:prstGeom prst="rect">
            <a:avLst/>
          </a:prstGeom>
        </p:spPr>
      </p:pic>
      <p:sp>
        <p:nvSpPr>
          <p:cNvPr id="100" name="文本框 99" title=""/>
          <p:cNvSpPr txBox="1"/>
          <p:nvPr/>
        </p:nvSpPr>
        <p:spPr>
          <a:xfrm>
            <a:off x="292735" y="2040255"/>
            <a:ext cx="11419840" cy="1938020"/>
          </a:xfrm>
          <a:prstGeom prst="rect">
            <a:avLst/>
          </a:prstGeom>
          <a:noFill/>
          <a:ln w="9525">
            <a:noFill/>
          </a:ln>
        </p:spPr>
        <p:txBody>
          <a:bodyPr wrap="square">
            <a:spAutoFit/>
          </a:bodyPr>
          <a:lstStyle/>
          <a:p>
            <a:pPr indent="457200" fontAlgn="auto">
              <a:lnSpc>
                <a:spcPct val="150000"/>
              </a:lnSpc>
            </a:pPr>
            <a:r>
              <a:rPr lang="zh-CN" sz="2000" b="0">
                <a:solidFill>
                  <a:srgbClr val="000000"/>
                </a:solidFill>
                <a:latin typeface="微软雅黑" panose="020b0503020204020204" charset="-122"/>
                <a:ea typeface="微软雅黑" panose="020b0503020204020204" charset="-122"/>
                <a:cs typeface="微软雅黑" panose="020b0503020204020204" charset="-122"/>
              </a:rPr>
              <a:t>（1）由反射光线作光源</a:t>
            </a:r>
          </a:p>
          <a:p>
            <a:pPr indent="457200" fontAlgn="auto">
              <a:lnSpc>
                <a:spcPct val="150000"/>
              </a:lnSpc>
            </a:pPr>
            <a:r>
              <a:rPr lang="zh-CN" sz="2000" b="0">
                <a:solidFill>
                  <a:srgbClr val="000000"/>
                </a:solidFill>
                <a:latin typeface="微软雅黑" panose="020b0503020204020204" charset="-122"/>
                <a:ea typeface="微软雅黑" panose="020b0503020204020204" charset="-122"/>
                <a:cs typeface="微软雅黑" panose="020b0503020204020204" charset="-122"/>
              </a:rPr>
              <a:t>利用像点特性快速作图：根据平面镜成像特点可知，平面镜所成的像与物体关于平面镜对称，可先确定像点，利用反射光线的反向延长线过像点这一特点快速作图。</a:t>
            </a:r>
          </a:p>
          <a:p>
            <a:pPr indent="457200" fontAlgn="auto">
              <a:lnSpc>
                <a:spcPct val="150000"/>
              </a:lnSpc>
            </a:pPr>
            <a:r>
              <a:rPr lang="zh-CN" sz="2000" b="0">
                <a:solidFill>
                  <a:srgbClr val="000000"/>
                </a:solidFill>
                <a:latin typeface="微软雅黑" panose="020b0503020204020204" charset="-122"/>
                <a:ea typeface="微软雅黑" panose="020b0503020204020204" charset="-122"/>
                <a:cs typeface="微软雅黑" panose="020b0503020204020204" charset="-122"/>
              </a:rPr>
              <a:t>（2）已知光源作反射光路图</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00">
                                            <p:txEl>
                                              <p:pRg st="0" end="0"/>
                                            </p:txEl>
                                          </p:spTgt>
                                        </p:tgtEl>
                                        <p:attrNameLst>
                                          <p:attrName>style.visibility</p:attrName>
                                        </p:attrNameLst>
                                      </p:cBhvr>
                                      <p:to>
                                        <p:strVal val="visible"/>
                                      </p:to>
                                    </p:set>
                                    <p:animEffect transition="in" filter="wipe(left)">
                                      <p:cBhvr>
                                        <p:cTn id="31" dur="500"/>
                                        <p:tgtEl>
                                          <p:spTgt spid="100">
                                            <p:txEl>
                                              <p:pRg st="0" end="0"/>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00">
                                            <p:txEl>
                                              <p:pRg st="1" end="1"/>
                                            </p:txEl>
                                          </p:spTgt>
                                        </p:tgtEl>
                                        <p:attrNameLst>
                                          <p:attrName>style.visibility</p:attrName>
                                        </p:attrNameLst>
                                      </p:cBhvr>
                                      <p:to>
                                        <p:strVal val="visible"/>
                                      </p:to>
                                    </p:set>
                                    <p:animEffect transition="in" filter="wipe(left)">
                                      <p:cBhvr>
                                        <p:cTn id="36" dur="500"/>
                                        <p:tgtEl>
                                          <p:spTgt spid="100">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00">
                                            <p:txEl>
                                              <p:pRg st="2" end="2"/>
                                            </p:txEl>
                                          </p:spTgt>
                                        </p:tgtEl>
                                        <p:attrNameLst>
                                          <p:attrName>style.visibility</p:attrName>
                                        </p:attrNameLst>
                                      </p:cBhvr>
                                      <p:to>
                                        <p:strVal val="visible"/>
                                      </p:to>
                                    </p:set>
                                    <p:animEffect transition="in" filter="wipe(left)">
                                      <p:cBhvr>
                                        <p:cTn id="41" dur="500"/>
                                        <p:tgtEl>
                                          <p:spTgt spid="1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5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5139055" y="163195"/>
            <a:ext cx="953770" cy="923290"/>
          </a:xfrm>
          <a:prstGeom prst="rect">
            <a:avLst/>
          </a:prstGeom>
        </p:spPr>
      </p:pic>
      <p:sp>
        <p:nvSpPr>
          <p:cNvPr id="5" name="文本框 4" title=""/>
          <p:cNvSpPr txBox="1"/>
          <p:nvPr/>
        </p:nvSpPr>
        <p:spPr>
          <a:xfrm>
            <a:off x="6063615" y="222885"/>
            <a:ext cx="361505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平面镜成像作图</a:t>
            </a:r>
          </a:p>
        </p:txBody>
      </p:sp>
      <p:sp>
        <p:nvSpPr>
          <p:cNvPr id="6" name="文本框 5" title=""/>
          <p:cNvSpPr txBox="1"/>
          <p:nvPr/>
        </p:nvSpPr>
        <p:spPr>
          <a:xfrm>
            <a:off x="292735" y="1431925"/>
            <a:ext cx="3275330" cy="1337945"/>
          </a:xfrm>
          <a:prstGeom prst="rect">
            <a:avLst/>
          </a:prstGeom>
          <a:noFill/>
        </p:spPr>
        <p:txBody>
          <a:bodyPr wrap="square" rtlCol="0" anchor="t">
            <a:spAutoFit/>
          </a:bodyPr>
          <a:lstStyle/>
          <a:p>
            <a:pPr algn="just"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【例</a:t>
            </a:r>
            <a:r>
              <a:rPr 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2</a:t>
            </a: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（2023·南京）</a:t>
            </a:r>
            <a:r>
              <a:rPr>
                <a:latin typeface="微软雅黑" panose="020b0503020204020204" charset="-122"/>
                <a:ea typeface="微软雅黑" panose="020b0503020204020204" charset="-122"/>
                <a:cs typeface="微软雅黑" panose="020b0503020204020204" charset="-122"/>
              </a:rPr>
              <a:t>根据平面镜成像特点在图甲中画出物体AB在平面镜MN中所成的像。</a:t>
            </a:r>
          </a:p>
        </p:txBody>
      </p:sp>
      <p:pic>
        <p:nvPicPr>
          <p:cNvPr id="2" name="图片 -2147482459" title=""/>
          <p:cNvPicPr>
            <a:picLocks noChangeAspect="1"/>
          </p:cNvPicPr>
          <p:nvPr/>
        </p:nvPicPr>
        <p:blipFill>
          <a:blip r:embed="rId3"/>
          <a:stretch>
            <a:fillRect/>
          </a:stretch>
        </p:blipFill>
        <p:spPr>
          <a:xfrm>
            <a:off x="2158365" y="3115310"/>
            <a:ext cx="1057910" cy="2458085"/>
          </a:xfrm>
          <a:prstGeom prst="rect">
            <a:avLst/>
          </a:prstGeom>
          <a:noFill/>
          <a:ln w="9525">
            <a:noFill/>
          </a:ln>
        </p:spPr>
      </p:pic>
      <p:sp>
        <p:nvSpPr>
          <p:cNvPr id="27" name="矩形标注 26" title=""/>
          <p:cNvSpPr/>
          <p:nvPr/>
        </p:nvSpPr>
        <p:spPr>
          <a:xfrm>
            <a:off x="292735" y="5743575"/>
            <a:ext cx="3629025" cy="1114425"/>
          </a:xfrm>
          <a:prstGeom prst="wedgeRectCallout">
            <a:avLst>
              <a:gd name="adj1" fmla="val 12659"/>
              <a:gd name="adj2" fmla="val -76951"/>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分别作出物体AB端点A、B关于平面镜的对称点A′、B′，用虚线连接A′B′即为AB在平面镜中的像</a:t>
            </a:r>
          </a:p>
        </p:txBody>
      </p:sp>
      <p:cxnSp>
        <p:nvCxnSpPr>
          <p:cNvPr id="7" name="直接连接符 6" title=""/>
          <p:cNvCxnSpPr/>
          <p:nvPr/>
        </p:nvCxnSpPr>
        <p:spPr>
          <a:xfrm flipH="1">
            <a:off x="1459865" y="3903345"/>
            <a:ext cx="1673860" cy="0"/>
          </a:xfrm>
          <a:prstGeom prst="line">
            <a:avLst/>
          </a:prstGeom>
          <a:ln w="28575" cmpd="sng">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0" name="矩形 9" title=""/>
          <p:cNvSpPr/>
          <p:nvPr/>
        </p:nvSpPr>
        <p:spPr>
          <a:xfrm>
            <a:off x="2293620" y="3720465"/>
            <a:ext cx="151765"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title=""/>
          <p:cNvCxnSpPr/>
          <p:nvPr/>
        </p:nvCxnSpPr>
        <p:spPr>
          <a:xfrm flipH="1">
            <a:off x="1764030" y="4853940"/>
            <a:ext cx="1051560" cy="0"/>
          </a:xfrm>
          <a:prstGeom prst="line">
            <a:avLst/>
          </a:prstGeom>
          <a:ln w="28575" cmpd="sng">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4" name="文本框 13" title=""/>
          <p:cNvSpPr txBox="1"/>
          <p:nvPr/>
        </p:nvSpPr>
        <p:spPr>
          <a:xfrm>
            <a:off x="1307465" y="3566160"/>
            <a:ext cx="37782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p>
        </p:txBody>
      </p:sp>
      <p:sp>
        <p:nvSpPr>
          <p:cNvPr id="13" name="文本框 12" title=""/>
          <p:cNvSpPr txBox="1"/>
          <p:nvPr/>
        </p:nvSpPr>
        <p:spPr>
          <a:xfrm>
            <a:off x="1598930" y="4853940"/>
            <a:ext cx="36258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p>
        </p:txBody>
      </p:sp>
      <p:cxnSp>
        <p:nvCxnSpPr>
          <p:cNvPr id="15" name="直接箭头连接符 14" title=""/>
          <p:cNvCxnSpPr/>
          <p:nvPr/>
        </p:nvCxnSpPr>
        <p:spPr>
          <a:xfrm flipH="1" flipV="1">
            <a:off x="1439545" y="3903345"/>
            <a:ext cx="283845" cy="950595"/>
          </a:xfrm>
          <a:prstGeom prst="straightConnector1">
            <a:avLst/>
          </a:prstGeom>
          <a:ln w="28575" cmpd="sng">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6" name="直接连接符 15" title=""/>
          <p:cNvCxnSpPr/>
          <p:nvPr/>
        </p:nvCxnSpPr>
        <p:spPr>
          <a:xfrm flipH="1">
            <a:off x="4126230" y="1642745"/>
            <a:ext cx="0" cy="511873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7" name="文本框 16" title=""/>
          <p:cNvSpPr txBox="1"/>
          <p:nvPr/>
        </p:nvSpPr>
        <p:spPr>
          <a:xfrm>
            <a:off x="4187825" y="1456055"/>
            <a:ext cx="7870190" cy="2584450"/>
          </a:xfrm>
          <a:prstGeom prst="rect">
            <a:avLst/>
          </a:prstGeom>
          <a:noFill/>
        </p:spPr>
        <p:txBody>
          <a:bodyPr wrap="square" rtlCol="0" anchor="t">
            <a:spAutoFit/>
          </a:bodyPr>
          <a:lstStyle/>
          <a:p>
            <a:pPr algn="just"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【变式</a:t>
            </a:r>
            <a:r>
              <a:rPr 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2</a:t>
            </a: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-1】</a:t>
            </a:r>
            <a:r>
              <a:rPr b="1">
                <a:latin typeface="微软雅黑" panose="020b0503020204020204" charset="-122"/>
                <a:ea typeface="微软雅黑" panose="020b0503020204020204" charset="-122"/>
                <a:cs typeface="微软雅黑" panose="020b0503020204020204" charset="-122"/>
              </a:rPr>
              <a:t>（2023·抚顺、铁岭）</a:t>
            </a:r>
            <a:r>
              <a:rPr>
                <a:latin typeface="微软雅黑" panose="020b0503020204020204" charset="-122"/>
                <a:ea typeface="微软雅黑" panose="020b0503020204020204" charset="-122"/>
                <a:cs typeface="微软雅黑" panose="020b0503020204020204" charset="-122"/>
              </a:rPr>
              <a:t>如图所示，Sʹ是光源S在平面镜中的像。光线是光源S发出的光线经平面镜反射后，平行于凸透镜主光轴射向凸透镜的光线。请画出：</a:t>
            </a:r>
          </a:p>
          <a:p>
            <a:pPr algn="just" fontAlgn="auto">
              <a:lnSpc>
                <a:spcPct val="150000"/>
              </a:lnSpc>
            </a:pPr>
            <a:r>
              <a:rPr>
                <a:latin typeface="微软雅黑" panose="020b0503020204020204" charset="-122"/>
                <a:ea typeface="微软雅黑" panose="020b0503020204020204" charset="-122"/>
                <a:cs typeface="微软雅黑" panose="020b0503020204020204" charset="-122"/>
              </a:rPr>
              <a:t>（1）光源S的位置；</a:t>
            </a:r>
          </a:p>
          <a:p>
            <a:pPr algn="just" fontAlgn="auto">
              <a:lnSpc>
                <a:spcPct val="150000"/>
              </a:lnSpc>
            </a:pPr>
            <a:r>
              <a:rPr>
                <a:latin typeface="微软雅黑" panose="020b0503020204020204" charset="-122"/>
                <a:ea typeface="微软雅黑" panose="020b0503020204020204" charset="-122"/>
                <a:cs typeface="微软雅黑" panose="020b0503020204020204" charset="-122"/>
              </a:rPr>
              <a:t>（2）反射光线a对应的入射光线；</a:t>
            </a:r>
          </a:p>
          <a:p>
            <a:pPr algn="just" fontAlgn="auto">
              <a:lnSpc>
                <a:spcPct val="150000"/>
              </a:lnSpc>
            </a:pPr>
            <a:r>
              <a:rPr>
                <a:latin typeface="微软雅黑" panose="020b0503020204020204" charset="-122"/>
                <a:ea typeface="微软雅黑" panose="020b0503020204020204" charset="-122"/>
                <a:cs typeface="微软雅黑" panose="020b0503020204020204" charset="-122"/>
              </a:rPr>
              <a:t>（3）光线a经凸透镜折射后的折射光线。</a:t>
            </a:r>
          </a:p>
        </p:txBody>
      </p:sp>
      <p:pic>
        <p:nvPicPr>
          <p:cNvPr id="18" name="图片 -2147482457" title=""/>
          <p:cNvPicPr>
            <a:picLocks noChangeAspect="1"/>
          </p:cNvPicPr>
          <p:nvPr/>
        </p:nvPicPr>
        <p:blipFill>
          <a:blip r:embed="rId4"/>
          <a:stretch>
            <a:fillRect/>
          </a:stretch>
        </p:blipFill>
        <p:spPr>
          <a:xfrm>
            <a:off x="9412605" y="2374265"/>
            <a:ext cx="1592580" cy="1529080"/>
          </a:xfrm>
          <a:prstGeom prst="rect">
            <a:avLst/>
          </a:prstGeom>
          <a:noFill/>
          <a:ln w="9525">
            <a:noFill/>
          </a:ln>
        </p:spPr>
      </p:pic>
      <p:sp>
        <p:nvSpPr>
          <p:cNvPr id="29" name="矩形标注 28" title=""/>
          <p:cNvSpPr/>
          <p:nvPr/>
        </p:nvSpPr>
        <p:spPr>
          <a:xfrm>
            <a:off x="4330700" y="4000500"/>
            <a:ext cx="7665720" cy="687705"/>
          </a:xfrm>
          <a:prstGeom prst="wedgeRectCallout">
            <a:avLst>
              <a:gd name="adj1" fmla="val 20808"/>
              <a:gd name="adj2" fmla="val -68282"/>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（1）首先做像Sʹ关于镜面的对称点S，即为光源S；（</a:t>
            </a:r>
            <a:r>
              <a:rPr lang="en-US" altLang="zh-CN" sz="1600">
                <a:latin typeface="微软雅黑" panose="020b0503020204020204" charset="-122"/>
                <a:ea typeface="微软雅黑" panose="020b0503020204020204" charset="-122"/>
                <a:cs typeface="微软雅黑" panose="020b0503020204020204" charset="-122"/>
              </a:rPr>
              <a:t>2</a:t>
            </a:r>
            <a:r>
              <a:rPr lang="zh-CN" altLang="en-US" sz="1600">
                <a:latin typeface="微软雅黑" panose="020b0503020204020204" charset="-122"/>
                <a:ea typeface="微软雅黑" panose="020b0503020204020204" charset="-122"/>
                <a:cs typeface="微软雅黑" panose="020b0503020204020204" charset="-122"/>
              </a:rPr>
              <a:t>）做反射光线a对应的入射光线；（</a:t>
            </a:r>
            <a:r>
              <a:rPr lang="en-US" altLang="zh-CN" sz="1600">
                <a:latin typeface="微软雅黑" panose="020b0503020204020204" charset="-122"/>
                <a:ea typeface="微软雅黑" panose="020b0503020204020204" charset="-122"/>
                <a:cs typeface="微软雅黑" panose="020b0503020204020204" charset="-122"/>
              </a:rPr>
              <a:t>3</a:t>
            </a:r>
            <a:r>
              <a:rPr lang="zh-CN" altLang="en-US" sz="1600">
                <a:latin typeface="微软雅黑" panose="020b0503020204020204" charset="-122"/>
                <a:ea typeface="微软雅黑" panose="020b0503020204020204" charset="-122"/>
                <a:cs typeface="微软雅黑" panose="020b0503020204020204" charset="-122"/>
              </a:rPr>
              <a:t>）做光线a经凸透镜的折射光线</a:t>
            </a:r>
          </a:p>
        </p:txBody>
      </p:sp>
      <p:cxnSp>
        <p:nvCxnSpPr>
          <p:cNvPr id="19" name="直接连接符 18" title=""/>
          <p:cNvCxnSpPr/>
          <p:nvPr/>
        </p:nvCxnSpPr>
        <p:spPr>
          <a:xfrm flipH="1">
            <a:off x="9529445" y="2865120"/>
            <a:ext cx="775970" cy="0"/>
          </a:xfrm>
          <a:prstGeom prst="line">
            <a:avLst/>
          </a:prstGeom>
          <a:ln w="28575" cmpd="sng">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20" name="文本框 19" title=""/>
          <p:cNvSpPr txBox="1"/>
          <p:nvPr/>
        </p:nvSpPr>
        <p:spPr>
          <a:xfrm>
            <a:off x="10127615" y="2527935"/>
            <a:ext cx="3003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S</a:t>
            </a:r>
          </a:p>
        </p:txBody>
      </p:sp>
      <p:cxnSp>
        <p:nvCxnSpPr>
          <p:cNvPr id="21" name="直接箭头连接符 20" title=""/>
          <p:cNvCxnSpPr/>
          <p:nvPr/>
        </p:nvCxnSpPr>
        <p:spPr>
          <a:xfrm flipH="1">
            <a:off x="9929495" y="2865120"/>
            <a:ext cx="375920" cy="328295"/>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title=""/>
          <p:cNvCxnSpPr/>
          <p:nvPr/>
        </p:nvCxnSpPr>
        <p:spPr>
          <a:xfrm flipV="1">
            <a:off x="10436860" y="3446780"/>
            <a:ext cx="963295" cy="101600"/>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3" name="直接连接符 22" title=""/>
          <p:cNvCxnSpPr/>
          <p:nvPr/>
        </p:nvCxnSpPr>
        <p:spPr>
          <a:xfrm>
            <a:off x="4147820" y="4782185"/>
            <a:ext cx="8044180"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24" name="文本框 23" title=""/>
          <p:cNvSpPr txBox="1"/>
          <p:nvPr/>
        </p:nvSpPr>
        <p:spPr>
          <a:xfrm>
            <a:off x="4178300" y="4826635"/>
            <a:ext cx="5432425" cy="922020"/>
          </a:xfrm>
          <a:prstGeom prst="rect">
            <a:avLst/>
          </a:prstGeom>
          <a:noFill/>
        </p:spPr>
        <p:txBody>
          <a:bodyPr wrap="square" rtlCol="0" anchor="t">
            <a:spAutoFit/>
          </a:bodyPr>
          <a:lstStyle/>
          <a:p>
            <a:pPr algn="just"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【变式</a:t>
            </a:r>
            <a:r>
              <a:rPr 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2</a:t>
            </a: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2</a:t>
            </a: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（2023·赤峰）</a:t>
            </a:r>
            <a:r>
              <a:rPr>
                <a:latin typeface="微软雅黑" panose="020b0503020204020204" charset="-122"/>
                <a:ea typeface="微软雅黑" panose="020b0503020204020204" charset="-122"/>
                <a:cs typeface="微软雅黑" panose="020b0503020204020204" charset="-122"/>
              </a:rPr>
              <a:t>如图所示，请根据平面镜成像特点，作出鸟喙上A点通过水面成的像A'。</a:t>
            </a:r>
          </a:p>
        </p:txBody>
      </p:sp>
      <p:pic>
        <p:nvPicPr>
          <p:cNvPr id="25" name="图片 -2147482455" title=""/>
          <p:cNvPicPr>
            <a:picLocks noChangeAspect="1"/>
          </p:cNvPicPr>
          <p:nvPr/>
        </p:nvPicPr>
        <p:blipFill>
          <a:blip r:embed="rId5"/>
          <a:stretch>
            <a:fillRect/>
          </a:stretch>
        </p:blipFill>
        <p:spPr>
          <a:xfrm>
            <a:off x="9951085" y="4876165"/>
            <a:ext cx="1934845" cy="937260"/>
          </a:xfrm>
          <a:prstGeom prst="rect">
            <a:avLst/>
          </a:prstGeom>
          <a:noFill/>
          <a:ln w="9525">
            <a:noFill/>
          </a:ln>
        </p:spPr>
      </p:pic>
      <p:sp>
        <p:nvSpPr>
          <p:cNvPr id="28" name="矩形标注 27" title=""/>
          <p:cNvSpPr/>
          <p:nvPr/>
        </p:nvSpPr>
        <p:spPr>
          <a:xfrm>
            <a:off x="4330700" y="5983605"/>
            <a:ext cx="4777740" cy="771525"/>
          </a:xfrm>
          <a:prstGeom prst="wedgeRectCallout">
            <a:avLst>
              <a:gd name="adj1" fmla="val -20042"/>
              <a:gd name="adj2" fmla="val -89176"/>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过A点向平面镜做垂线，与水面交于O点，并向下延长到A′，使AO=OA′</a:t>
            </a:r>
          </a:p>
        </p:txBody>
      </p:sp>
      <p:cxnSp>
        <p:nvCxnSpPr>
          <p:cNvPr id="26" name="直接连接符 25" title=""/>
          <p:cNvCxnSpPr/>
          <p:nvPr/>
        </p:nvCxnSpPr>
        <p:spPr>
          <a:xfrm flipH="1">
            <a:off x="11379835" y="5313045"/>
            <a:ext cx="0" cy="963930"/>
          </a:xfrm>
          <a:prstGeom prst="line">
            <a:avLst/>
          </a:prstGeom>
          <a:ln w="28575" cmpd="sng">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30" name="矩形 29" title=""/>
          <p:cNvSpPr/>
          <p:nvPr/>
        </p:nvSpPr>
        <p:spPr>
          <a:xfrm>
            <a:off x="11400155" y="5612765"/>
            <a:ext cx="151765"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title=""/>
          <p:cNvSpPr txBox="1"/>
          <p:nvPr/>
        </p:nvSpPr>
        <p:spPr>
          <a:xfrm>
            <a:off x="11400155" y="6066155"/>
            <a:ext cx="37782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p>
        </p:txBody>
      </p:sp>
      <p:sp>
        <p:nvSpPr>
          <p:cNvPr id="33" name="矩形 32" title=""/>
          <p:cNvSpPr/>
          <p:nvPr/>
        </p:nvSpPr>
        <p:spPr>
          <a:xfrm>
            <a:off x="2293620" y="4657725"/>
            <a:ext cx="151765"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sld>
</file>

<file path=ppt/slides/slide5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5139055" y="163195"/>
            <a:ext cx="953770" cy="923290"/>
          </a:xfrm>
          <a:prstGeom prst="rect">
            <a:avLst/>
          </a:prstGeom>
        </p:spPr>
      </p:pic>
      <p:sp>
        <p:nvSpPr>
          <p:cNvPr id="5" name="文本框 4" title=""/>
          <p:cNvSpPr txBox="1"/>
          <p:nvPr/>
        </p:nvSpPr>
        <p:spPr>
          <a:xfrm>
            <a:off x="6063615" y="222885"/>
            <a:ext cx="461772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平面镜在生活中的应用</a:t>
            </a:r>
          </a:p>
        </p:txBody>
      </p:sp>
      <p:pic>
        <p:nvPicPr>
          <p:cNvPr id="10" name="图片 9" title=""/>
          <p:cNvPicPr>
            <a:picLocks noChangeAspect="1"/>
          </p:cNvPicPr>
          <p:nvPr/>
        </p:nvPicPr>
        <p:blipFill>
          <a:blip r:embed="rId3"/>
          <a:stretch>
            <a:fillRect/>
          </a:stretch>
        </p:blipFill>
        <p:spPr>
          <a:xfrm>
            <a:off x="292735" y="1556385"/>
            <a:ext cx="2013585" cy="483870"/>
          </a:xfrm>
          <a:prstGeom prst="rect">
            <a:avLst/>
          </a:prstGeom>
        </p:spPr>
      </p:pic>
      <p:sp>
        <p:nvSpPr>
          <p:cNvPr id="100" name="文本框 99" title=""/>
          <p:cNvSpPr txBox="1"/>
          <p:nvPr/>
        </p:nvSpPr>
        <p:spPr>
          <a:xfrm>
            <a:off x="292735" y="2040255"/>
            <a:ext cx="11419840" cy="1938020"/>
          </a:xfrm>
          <a:prstGeom prst="rect">
            <a:avLst/>
          </a:prstGeom>
          <a:noFill/>
          <a:ln w="9525">
            <a:noFill/>
          </a:ln>
        </p:spPr>
        <p:txBody>
          <a:bodyPr wrap="square">
            <a:spAutoFit/>
          </a:bodyPr>
          <a:lstStyle/>
          <a:p>
            <a:pPr indent="457200" fontAlgn="auto">
              <a:lnSpc>
                <a:spcPct val="150000"/>
              </a:lnSpc>
            </a:pPr>
            <a:r>
              <a:rPr lang="zh-CN" sz="2000" b="1">
                <a:solidFill>
                  <a:srgbClr val="000000"/>
                </a:solidFill>
                <a:latin typeface="微软雅黑" panose="020b0503020204020204" charset="-122"/>
                <a:ea typeface="微软雅黑" panose="020b0503020204020204" charset="-122"/>
                <a:cs typeface="微软雅黑" panose="020b0503020204020204" charset="-122"/>
              </a:rPr>
              <a:t>生活中平面镜主要应用有：</a:t>
            </a:r>
          </a:p>
          <a:p>
            <a:pPr indent="457200" fontAlgn="auto">
              <a:lnSpc>
                <a:spcPct val="150000"/>
              </a:lnSpc>
            </a:pPr>
            <a:r>
              <a:rPr lang="zh-CN" sz="2000" b="0">
                <a:solidFill>
                  <a:srgbClr val="000000"/>
                </a:solidFill>
                <a:latin typeface="微软雅黑" panose="020b0503020204020204" charset="-122"/>
                <a:ea typeface="微软雅黑" panose="020b0503020204020204" charset="-122"/>
                <a:cs typeface="微软雅黑" panose="020b0503020204020204" charset="-122"/>
              </a:rPr>
              <a:t>（1）改变光路：平面镜成像利用的是光的反射，当入射角发生变化时，反射角随之反射变化，使入射过来的光线传播方向发生改变。</a:t>
            </a:r>
          </a:p>
          <a:p>
            <a:pPr indent="457200" fontAlgn="auto">
              <a:lnSpc>
                <a:spcPct val="150000"/>
              </a:lnSpc>
            </a:pPr>
            <a:r>
              <a:rPr lang="zh-CN" sz="2000" b="0">
                <a:solidFill>
                  <a:srgbClr val="000000"/>
                </a:solidFill>
                <a:latin typeface="微软雅黑" panose="020b0503020204020204" charset="-122"/>
                <a:ea typeface="微软雅黑" panose="020b0503020204020204" charset="-122"/>
                <a:cs typeface="微软雅黑" panose="020b0503020204020204" charset="-122"/>
              </a:rPr>
              <a:t>（2）成像：平面镜成像是生活中常见的平面镜的应用，熟悉平面镜成像规律是解答问题的关键。</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00">
                                            <p:txEl>
                                              <p:pRg st="0" end="0"/>
                                            </p:txEl>
                                          </p:spTgt>
                                        </p:tgtEl>
                                        <p:attrNameLst>
                                          <p:attrName>style.visibility</p:attrName>
                                        </p:attrNameLst>
                                      </p:cBhvr>
                                      <p:to>
                                        <p:strVal val="visible"/>
                                      </p:to>
                                    </p:set>
                                    <p:animEffect transition="in" filter="wipe(left)">
                                      <p:cBhvr>
                                        <p:cTn id="31" dur="500"/>
                                        <p:tgtEl>
                                          <p:spTgt spid="100">
                                            <p:txEl>
                                              <p:pRg st="0" end="0"/>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00">
                                            <p:txEl>
                                              <p:pRg st="1" end="1"/>
                                            </p:txEl>
                                          </p:spTgt>
                                        </p:tgtEl>
                                        <p:attrNameLst>
                                          <p:attrName>style.visibility</p:attrName>
                                        </p:attrNameLst>
                                      </p:cBhvr>
                                      <p:to>
                                        <p:strVal val="visible"/>
                                      </p:to>
                                    </p:set>
                                    <p:animEffect transition="in" filter="wipe(left)">
                                      <p:cBhvr>
                                        <p:cTn id="36" dur="500"/>
                                        <p:tgtEl>
                                          <p:spTgt spid="100">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00">
                                            <p:txEl>
                                              <p:pRg st="2" end="2"/>
                                            </p:txEl>
                                          </p:spTgt>
                                        </p:tgtEl>
                                        <p:attrNameLst>
                                          <p:attrName>style.visibility</p:attrName>
                                        </p:attrNameLst>
                                      </p:cBhvr>
                                      <p:to>
                                        <p:strVal val="visible"/>
                                      </p:to>
                                    </p:set>
                                    <p:animEffect transition="in" filter="wipe(left)">
                                      <p:cBhvr>
                                        <p:cTn id="41" dur="500"/>
                                        <p:tgtEl>
                                          <p:spTgt spid="1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5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5139055" y="163195"/>
            <a:ext cx="953770" cy="923290"/>
          </a:xfrm>
          <a:prstGeom prst="rect">
            <a:avLst/>
          </a:prstGeom>
        </p:spPr>
      </p:pic>
      <p:sp>
        <p:nvSpPr>
          <p:cNvPr id="5" name="文本框 4" title=""/>
          <p:cNvSpPr txBox="1"/>
          <p:nvPr/>
        </p:nvSpPr>
        <p:spPr>
          <a:xfrm>
            <a:off x="6063615" y="222885"/>
            <a:ext cx="461772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平面镜在生活中的应用</a:t>
            </a:r>
          </a:p>
        </p:txBody>
      </p:sp>
      <p:sp>
        <p:nvSpPr>
          <p:cNvPr id="6" name="文本框 5" title=""/>
          <p:cNvSpPr txBox="1"/>
          <p:nvPr/>
        </p:nvSpPr>
        <p:spPr>
          <a:xfrm>
            <a:off x="201930" y="1411605"/>
            <a:ext cx="3599815" cy="2999740"/>
          </a:xfrm>
          <a:prstGeom prst="rect">
            <a:avLst/>
          </a:prstGeom>
          <a:noFill/>
        </p:spPr>
        <p:txBody>
          <a:bodyPr wrap="square" rtlCol="0" anchor="t">
            <a:spAutoFit/>
          </a:bodyPr>
          <a:lstStyle/>
          <a:p>
            <a:pPr algn="just"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【例</a:t>
            </a:r>
            <a:r>
              <a:rPr 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3</a:t>
            </a: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（2023·枣庄）</a:t>
            </a:r>
            <a:r>
              <a:rPr>
                <a:latin typeface="微软雅黑" panose="020b0503020204020204" charset="-122"/>
                <a:ea typeface="微软雅黑" panose="020b0503020204020204" charset="-122"/>
                <a:cs typeface="微软雅黑" panose="020b0503020204020204" charset="-122"/>
              </a:rPr>
              <a:t>自行车尾灯可有效避免夜间交通事故的发生，它由多组“直角反射器”组成，其中一组“直角反射器”如图所示，一束光射向平面镜S</a:t>
            </a:r>
            <a:r>
              <a:rPr baseline="-25000">
                <a:latin typeface="微软雅黑" panose="020b0503020204020204" charset="-122"/>
                <a:ea typeface="微软雅黑" panose="020b0503020204020204" charset="-122"/>
                <a:cs typeface="微软雅黑" panose="020b0503020204020204" charset="-122"/>
              </a:rPr>
              <a:t>1</a:t>
            </a:r>
            <a:r>
              <a:rPr>
                <a:latin typeface="微软雅黑" panose="020b0503020204020204" charset="-122"/>
                <a:ea typeface="微软雅黑" panose="020b0503020204020204" charset="-122"/>
                <a:cs typeface="微软雅黑" panose="020b0503020204020204" charset="-122"/>
              </a:rPr>
              <a:t>，请在图中画出经过S</a:t>
            </a:r>
            <a:r>
              <a:rPr baseline="-25000">
                <a:latin typeface="微软雅黑" panose="020b0503020204020204" charset="-122"/>
                <a:ea typeface="微软雅黑" panose="020b0503020204020204" charset="-122"/>
                <a:cs typeface="微软雅黑" panose="020b0503020204020204" charset="-122"/>
              </a:rPr>
              <a:t>1</a:t>
            </a:r>
            <a:r>
              <a:rPr>
                <a:latin typeface="微软雅黑" panose="020b0503020204020204" charset="-122"/>
                <a:ea typeface="微软雅黑" panose="020b0503020204020204" charset="-122"/>
                <a:cs typeface="微软雅黑" panose="020b0503020204020204" charset="-122"/>
              </a:rPr>
              <a:t>、S</a:t>
            </a:r>
            <a:r>
              <a:rPr baseline="-25000">
                <a:latin typeface="微软雅黑" panose="020b0503020204020204" charset="-122"/>
                <a:ea typeface="微软雅黑" panose="020b0503020204020204" charset="-122"/>
                <a:cs typeface="微软雅黑" panose="020b0503020204020204" charset="-122"/>
              </a:rPr>
              <a:t>2</a:t>
            </a:r>
            <a:r>
              <a:rPr>
                <a:latin typeface="微软雅黑" panose="020b0503020204020204" charset="-122"/>
                <a:ea typeface="微软雅黑" panose="020b0503020204020204" charset="-122"/>
                <a:cs typeface="微软雅黑" panose="020b0503020204020204" charset="-122"/>
              </a:rPr>
              <a:t>两个平面镜反射后的光路图。</a:t>
            </a:r>
          </a:p>
        </p:txBody>
      </p:sp>
      <p:pic>
        <p:nvPicPr>
          <p:cNvPr id="2" name="图片 -2147482449" title=""/>
          <p:cNvPicPr>
            <a:picLocks noChangeAspect="1"/>
          </p:cNvPicPr>
          <p:nvPr/>
        </p:nvPicPr>
        <p:blipFill>
          <a:blip r:embed="rId3"/>
          <a:stretch>
            <a:fillRect/>
          </a:stretch>
        </p:blipFill>
        <p:spPr>
          <a:xfrm>
            <a:off x="1760220" y="4475480"/>
            <a:ext cx="1732915" cy="1525905"/>
          </a:xfrm>
          <a:prstGeom prst="rect">
            <a:avLst/>
          </a:prstGeom>
          <a:noFill/>
          <a:ln w="9525">
            <a:noFill/>
          </a:ln>
        </p:spPr>
      </p:pic>
      <p:sp>
        <p:nvSpPr>
          <p:cNvPr id="27" name="矩形标注 26" title=""/>
          <p:cNvSpPr/>
          <p:nvPr/>
        </p:nvSpPr>
        <p:spPr>
          <a:xfrm>
            <a:off x="454660" y="2655570"/>
            <a:ext cx="2891790" cy="1547495"/>
          </a:xfrm>
          <a:prstGeom prst="wedgeRectCallout">
            <a:avLst>
              <a:gd name="adj1" fmla="val 17588"/>
              <a:gd name="adj2" fmla="val 7084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过入射点作S</a:t>
            </a:r>
            <a:r>
              <a:rPr lang="zh-CN" altLang="en-US" sz="1600" baseline="-25000">
                <a:latin typeface="微软雅黑" panose="020b0503020204020204" charset="-122"/>
                <a:ea typeface="微软雅黑" panose="020b0503020204020204" charset="-122"/>
                <a:cs typeface="微软雅黑" panose="020b0503020204020204" charset="-122"/>
              </a:rPr>
              <a:t>1</a:t>
            </a:r>
            <a:r>
              <a:rPr lang="zh-CN" altLang="en-US" sz="1600">
                <a:latin typeface="微软雅黑" panose="020b0503020204020204" charset="-122"/>
                <a:ea typeface="微软雅黑" panose="020b0503020204020204" charset="-122"/>
                <a:cs typeface="微软雅黑" panose="020b0503020204020204" charset="-122"/>
              </a:rPr>
              <a:t>的垂线为法线，作</a:t>
            </a:r>
            <a:r>
              <a:rPr lang="zh-CN" altLang="en-US" sz="1600">
                <a:latin typeface="微软雅黑" panose="020b0503020204020204" charset="-122"/>
                <a:ea typeface="微软雅黑" panose="020b0503020204020204" charset="-122"/>
                <a:cs typeface="微软雅黑" panose="020b0503020204020204" charset="-122"/>
                <a:sym typeface="+mn-ea"/>
              </a:rPr>
              <a:t>S</a:t>
            </a:r>
            <a:r>
              <a:rPr lang="zh-CN" altLang="en-US" sz="1600" baseline="-25000">
                <a:latin typeface="微软雅黑" panose="020b0503020204020204" charset="-122"/>
                <a:ea typeface="微软雅黑" panose="020b0503020204020204" charset="-122"/>
                <a:cs typeface="微软雅黑" panose="020b0503020204020204" charset="-122"/>
                <a:sym typeface="+mn-ea"/>
              </a:rPr>
              <a:t>1</a:t>
            </a:r>
            <a:r>
              <a:rPr lang="zh-CN" altLang="en-US" sz="1600">
                <a:latin typeface="微软雅黑" panose="020b0503020204020204" charset="-122"/>
                <a:ea typeface="微软雅黑" panose="020b0503020204020204" charset="-122"/>
                <a:cs typeface="微软雅黑" panose="020b0503020204020204" charset="-122"/>
                <a:sym typeface="+mn-ea"/>
              </a:rPr>
              <a:t>的</a:t>
            </a:r>
            <a:r>
              <a:rPr lang="zh-CN" altLang="en-US" sz="1600">
                <a:latin typeface="微软雅黑" panose="020b0503020204020204" charset="-122"/>
                <a:ea typeface="微软雅黑" panose="020b0503020204020204" charset="-122"/>
                <a:cs typeface="微软雅黑" panose="020b0503020204020204" charset="-122"/>
              </a:rPr>
              <a:t>反射光线，与平面镜S</a:t>
            </a:r>
            <a:r>
              <a:rPr lang="zh-CN" altLang="en-US" sz="1600" baseline="-25000">
                <a:latin typeface="微软雅黑" panose="020b0503020204020204" charset="-122"/>
                <a:ea typeface="微软雅黑" panose="020b0503020204020204" charset="-122"/>
                <a:cs typeface="微软雅黑" panose="020b0503020204020204" charset="-122"/>
              </a:rPr>
              <a:t>2</a:t>
            </a:r>
            <a:r>
              <a:rPr lang="zh-CN" altLang="en-US" sz="1600">
                <a:latin typeface="微软雅黑" panose="020b0503020204020204" charset="-122"/>
                <a:ea typeface="微软雅黑" panose="020b0503020204020204" charset="-122"/>
                <a:cs typeface="微软雅黑" panose="020b0503020204020204" charset="-122"/>
              </a:rPr>
              <a:t>的交点作为入射点，再重复上述过程，做出反射光线</a:t>
            </a:r>
          </a:p>
        </p:txBody>
      </p:sp>
      <p:cxnSp>
        <p:nvCxnSpPr>
          <p:cNvPr id="7" name="直接连接符 6" title=""/>
          <p:cNvCxnSpPr/>
          <p:nvPr/>
        </p:nvCxnSpPr>
        <p:spPr>
          <a:xfrm>
            <a:off x="2261235" y="4832985"/>
            <a:ext cx="297815" cy="304165"/>
          </a:xfrm>
          <a:prstGeom prst="line">
            <a:avLst/>
          </a:prstGeom>
          <a:ln w="28575" cmpd="sng">
            <a:solidFill>
              <a:schemeClr val="accent1">
                <a:shade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 name="矩形 8" title=""/>
          <p:cNvSpPr/>
          <p:nvPr/>
        </p:nvSpPr>
        <p:spPr>
          <a:xfrm rot="2640000">
            <a:off x="2303145" y="4735195"/>
            <a:ext cx="151765"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箭头连接符 9" title=""/>
          <p:cNvCxnSpPr/>
          <p:nvPr/>
        </p:nvCxnSpPr>
        <p:spPr>
          <a:xfrm flipH="1">
            <a:off x="2244725" y="4791710"/>
            <a:ext cx="0" cy="847090"/>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1" name="直接连接符 10" title=""/>
          <p:cNvCxnSpPr/>
          <p:nvPr/>
        </p:nvCxnSpPr>
        <p:spPr>
          <a:xfrm flipV="1">
            <a:off x="2251075" y="5177790"/>
            <a:ext cx="415925" cy="426085"/>
          </a:xfrm>
          <a:prstGeom prst="line">
            <a:avLst/>
          </a:prstGeom>
          <a:ln w="28575" cmpd="sng">
            <a:solidFill>
              <a:schemeClr val="accent1">
                <a:shade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 name="矩形 12" title=""/>
          <p:cNvSpPr/>
          <p:nvPr/>
        </p:nvSpPr>
        <p:spPr>
          <a:xfrm rot="2640000">
            <a:off x="2267585" y="5506085"/>
            <a:ext cx="151765"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箭头连接符 13" title=""/>
          <p:cNvCxnSpPr/>
          <p:nvPr/>
        </p:nvCxnSpPr>
        <p:spPr>
          <a:xfrm>
            <a:off x="2270125" y="5644515"/>
            <a:ext cx="1239520" cy="0"/>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6" name="直接连接符 15" title=""/>
          <p:cNvCxnSpPr/>
          <p:nvPr/>
        </p:nvCxnSpPr>
        <p:spPr>
          <a:xfrm flipH="1">
            <a:off x="3840480" y="1642745"/>
            <a:ext cx="0" cy="511873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7" name="文本框 16" title=""/>
          <p:cNvSpPr txBox="1"/>
          <p:nvPr/>
        </p:nvSpPr>
        <p:spPr>
          <a:xfrm>
            <a:off x="3879215" y="1476375"/>
            <a:ext cx="8112760" cy="922020"/>
          </a:xfrm>
          <a:prstGeom prst="rect">
            <a:avLst/>
          </a:prstGeom>
          <a:noFill/>
        </p:spPr>
        <p:txBody>
          <a:bodyPr wrap="square" rtlCol="0" anchor="t">
            <a:spAutoFit/>
          </a:bodyPr>
          <a:lstStyle/>
          <a:p>
            <a:pPr algn="just"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【变式</a:t>
            </a:r>
            <a:r>
              <a:rPr 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3</a:t>
            </a: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-1】</a:t>
            </a:r>
            <a:r>
              <a:rPr b="1">
                <a:latin typeface="微软雅黑" panose="020b0503020204020204" charset="-122"/>
                <a:ea typeface="微软雅黑" panose="020b0503020204020204" charset="-122"/>
                <a:cs typeface="微软雅黑" panose="020b0503020204020204" charset="-122"/>
              </a:rPr>
              <a:t>（2022·株洲）</a:t>
            </a:r>
            <a:r>
              <a:rPr>
                <a:latin typeface="微软雅黑" panose="020b0503020204020204" charset="-122"/>
                <a:ea typeface="微软雅黑" panose="020b0503020204020204" charset="-122"/>
                <a:cs typeface="微软雅黑" panose="020b0503020204020204" charset="-122"/>
              </a:rPr>
              <a:t>检查视力时，视力表放在被测者头部的后上方，如图甲所示，则视力表上如图乙所示的字母在平面镜中的像正确的是（    ）。</a:t>
            </a:r>
          </a:p>
        </p:txBody>
      </p:sp>
      <p:pic>
        <p:nvPicPr>
          <p:cNvPr id="15" name="图片 -2147482447" title=""/>
          <p:cNvPicPr>
            <a:picLocks noChangeAspect="1"/>
          </p:cNvPicPr>
          <p:nvPr/>
        </p:nvPicPr>
        <p:blipFill>
          <a:blip r:embed="rId4"/>
          <a:stretch>
            <a:fillRect/>
          </a:stretch>
        </p:blipFill>
        <p:spPr>
          <a:xfrm>
            <a:off x="4373245" y="2491740"/>
            <a:ext cx="1988820" cy="1437640"/>
          </a:xfrm>
          <a:prstGeom prst="rect">
            <a:avLst/>
          </a:prstGeom>
          <a:noFill/>
          <a:ln w="9525">
            <a:noFill/>
          </a:ln>
        </p:spPr>
      </p:pic>
      <p:pic>
        <p:nvPicPr>
          <p:cNvPr id="18" name="图片 -2147482300" title=""/>
          <p:cNvPicPr>
            <a:picLocks noChangeAspect="1"/>
          </p:cNvPicPr>
          <p:nvPr/>
        </p:nvPicPr>
        <p:blipFill>
          <a:blip r:embed="rId5"/>
          <a:stretch>
            <a:fillRect/>
          </a:stretch>
        </p:blipFill>
        <p:spPr>
          <a:xfrm>
            <a:off x="6996430" y="2733675"/>
            <a:ext cx="4466590" cy="942340"/>
          </a:xfrm>
          <a:prstGeom prst="rect">
            <a:avLst/>
          </a:prstGeom>
          <a:noFill/>
          <a:ln w="9525">
            <a:noFill/>
          </a:ln>
        </p:spPr>
      </p:pic>
      <p:sp>
        <p:nvSpPr>
          <p:cNvPr id="28" name="矩形标注 27" title=""/>
          <p:cNvSpPr/>
          <p:nvPr/>
        </p:nvSpPr>
        <p:spPr>
          <a:xfrm>
            <a:off x="4026535" y="1583690"/>
            <a:ext cx="7965440" cy="771525"/>
          </a:xfrm>
          <a:prstGeom prst="wedgeRectCallout">
            <a:avLst>
              <a:gd name="adj1" fmla="val -23652"/>
              <a:gd name="adj2" fmla="val 83086"/>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物体在平面镜中成虚像，像物大小相等，与物关于镜面对称，左右互换。如图乙“E”的像开口向右，则在平面镜中看到的字母“E”开口向左，大小不变</a:t>
            </a:r>
          </a:p>
        </p:txBody>
      </p:sp>
      <p:sp>
        <p:nvSpPr>
          <p:cNvPr id="19" name="文本框 18" title=""/>
          <p:cNvSpPr txBox="1"/>
          <p:nvPr/>
        </p:nvSpPr>
        <p:spPr>
          <a:xfrm>
            <a:off x="10806430" y="2018030"/>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p>
        </p:txBody>
      </p:sp>
      <p:cxnSp>
        <p:nvCxnSpPr>
          <p:cNvPr id="23" name="直接连接符 22" title=""/>
          <p:cNvCxnSpPr/>
          <p:nvPr/>
        </p:nvCxnSpPr>
        <p:spPr>
          <a:xfrm>
            <a:off x="3879215" y="3989705"/>
            <a:ext cx="8291830"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20" name="文本框 19" title=""/>
          <p:cNvSpPr txBox="1"/>
          <p:nvPr/>
        </p:nvSpPr>
        <p:spPr>
          <a:xfrm>
            <a:off x="3879215" y="4065905"/>
            <a:ext cx="8318500" cy="1938020"/>
          </a:xfrm>
          <a:prstGeom prst="rect">
            <a:avLst/>
          </a:prstGeom>
          <a:noFill/>
        </p:spPr>
        <p:txBody>
          <a:bodyPr wrap="square" rtlCol="0" anchor="t">
            <a:spAutoFit/>
          </a:bodyPr>
          <a:lstStyle/>
          <a:p>
            <a:pPr algn="just"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rPr>
              <a:t>【变式</a:t>
            </a:r>
            <a:r>
              <a:rPr lang="en-US" sz="1600">
                <a:solidFill>
                  <a:schemeClr val="accent1">
                    <a:lumMod val="75000"/>
                  </a:schemeClr>
                </a:solidFill>
                <a:latin typeface="微软雅黑" panose="020b0503020204020204" charset="-122"/>
                <a:ea typeface="微软雅黑" panose="020b0503020204020204" charset="-122"/>
                <a:cs typeface="微软雅黑" panose="020b0503020204020204" charset="-122"/>
              </a:rPr>
              <a:t>3</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en-US" sz="1600">
                <a:solidFill>
                  <a:schemeClr val="accent1">
                    <a:lumMod val="75000"/>
                  </a:schemeClr>
                </a:solidFill>
                <a:latin typeface="微软雅黑" panose="020b0503020204020204" charset="-122"/>
                <a:ea typeface="微软雅黑" panose="020b0503020204020204" charset="-122"/>
                <a:cs typeface="微软雅黑" panose="020b0503020204020204" charset="-122"/>
              </a:rPr>
              <a:t>2</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如图所示，戏曲演员在对着镜子上妆。开始时，镜中只能看到自己的脸，看不到头饰，为了能看到脸和头饰，演员应该</a:t>
            </a:r>
            <a:r>
              <a:rPr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（选填“靠近”或“远离”）平面镜；此时平面镜内所成的像与原来相比大小</a:t>
            </a:r>
            <a:r>
              <a:rPr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（选填“变大”、“不变”或“变小”）；图中镜面倾斜放置在桌面上，此时，演员与镜中像的对应点的连线与镜面</a:t>
            </a:r>
            <a:r>
              <a:rPr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（选填“垂直”或“不垂直”）。</a:t>
            </a:r>
          </a:p>
        </p:txBody>
      </p:sp>
      <p:pic>
        <p:nvPicPr>
          <p:cNvPr id="21" name="图片 100019" title=""/>
          <p:cNvPicPr>
            <a:picLocks noChangeAspect="1"/>
          </p:cNvPicPr>
          <p:nvPr/>
        </p:nvPicPr>
        <p:blipFill>
          <a:blip r:embed="rId6"/>
          <a:stretch>
            <a:fillRect/>
          </a:stretch>
        </p:blipFill>
        <p:spPr>
          <a:xfrm>
            <a:off x="7292975" y="5581015"/>
            <a:ext cx="1786255" cy="1191260"/>
          </a:xfrm>
          <a:prstGeom prst="rect">
            <a:avLst/>
          </a:prstGeom>
          <a:noFill/>
          <a:ln w="9525">
            <a:noFill/>
          </a:ln>
        </p:spPr>
      </p:pic>
      <p:cxnSp>
        <p:nvCxnSpPr>
          <p:cNvPr id="22" name="曲线连接符 21" title=""/>
          <p:cNvCxnSpPr/>
          <p:nvPr/>
        </p:nvCxnSpPr>
        <p:spPr>
          <a:xfrm rot="5400000">
            <a:off x="5045710" y="5059680"/>
            <a:ext cx="1071245" cy="534035"/>
          </a:xfrm>
          <a:prstGeom prst="curvedConnector3">
            <a:avLst>
              <a:gd name="adj1" fmla="val 50030"/>
            </a:avLst>
          </a:prstGeom>
          <a:ln w="28575" cmpd="sng">
            <a:solidFill>
              <a:srgbClr val="1C18D4"/>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4" name="文本框 23" title=""/>
          <p:cNvSpPr txBox="1"/>
          <p:nvPr/>
        </p:nvSpPr>
        <p:spPr>
          <a:xfrm>
            <a:off x="3973830" y="5885180"/>
            <a:ext cx="3180080" cy="583565"/>
          </a:xfrm>
          <a:prstGeom prst="rect">
            <a:avLst/>
          </a:prstGeom>
          <a:noFill/>
        </p:spPr>
        <p:txBody>
          <a:bodyPr wrap="square" rtlCol="0">
            <a:spAutoFit/>
          </a:bodyPr>
          <a:lstStyle/>
          <a:p>
            <a:r>
              <a:rPr lang="zh-CN" altLang="en-US" sz="1600">
                <a:solidFill>
                  <a:schemeClr val="bg1"/>
                </a:solidFill>
                <a:highlight>
                  <a:srgbClr val="000080"/>
                </a:highlight>
                <a:latin typeface="微软雅黑" panose="020b0503020204020204" charset="-122"/>
                <a:ea typeface="微软雅黑" panose="020b0503020204020204" charset="-122"/>
                <a:cs typeface="微软雅黑" panose="020b0503020204020204" charset="-122"/>
                <a:sym typeface="+mn-ea"/>
              </a:rPr>
              <a:t>需要扩大视野，演员应该远离平面镜</a:t>
            </a:r>
          </a:p>
        </p:txBody>
      </p:sp>
      <p:sp>
        <p:nvSpPr>
          <p:cNvPr id="25" name="文本框 24" title=""/>
          <p:cNvSpPr txBox="1"/>
          <p:nvPr/>
        </p:nvSpPr>
        <p:spPr>
          <a:xfrm>
            <a:off x="7790815" y="446024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远离</a:t>
            </a:r>
          </a:p>
        </p:txBody>
      </p:sp>
      <p:cxnSp>
        <p:nvCxnSpPr>
          <p:cNvPr id="26" name="曲线连接符 25" title=""/>
          <p:cNvCxnSpPr/>
          <p:nvPr/>
        </p:nvCxnSpPr>
        <p:spPr>
          <a:xfrm rot="5400000">
            <a:off x="5713095" y="5490845"/>
            <a:ext cx="1250950" cy="527685"/>
          </a:xfrm>
          <a:prstGeom prst="curvedConnector3">
            <a:avLst>
              <a:gd name="adj1" fmla="val 50025"/>
            </a:avLst>
          </a:prstGeom>
          <a:ln w="28575" cmpd="sng">
            <a:solidFill>
              <a:srgbClr val="EE20F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9" name="文本框 28" title=""/>
          <p:cNvSpPr txBox="1"/>
          <p:nvPr/>
        </p:nvSpPr>
        <p:spPr>
          <a:xfrm>
            <a:off x="4961890" y="6345555"/>
            <a:ext cx="2034540" cy="337185"/>
          </a:xfrm>
          <a:prstGeom prst="rect">
            <a:avLst/>
          </a:prstGeom>
          <a:noFill/>
        </p:spPr>
        <p:txBody>
          <a:bodyPr wrap="square" rtlCol="0">
            <a:spAutoFit/>
          </a:bodyPr>
          <a:lstStyle/>
          <a:p>
            <a:r>
              <a:rPr lang="zh-CN" altLang="en-US" sz="1600">
                <a:solidFill>
                  <a:schemeClr val="bg1"/>
                </a:solidFill>
                <a:highlight>
                  <a:srgbClr val="FF00FF"/>
                </a:highlight>
                <a:latin typeface="微软雅黑" panose="020b0503020204020204" charset="-122"/>
                <a:ea typeface="微软雅黑" panose="020b0503020204020204" charset="-122"/>
                <a:cs typeface="微软雅黑" panose="020b0503020204020204" charset="-122"/>
                <a:sym typeface="+mn-ea"/>
              </a:rPr>
              <a:t>像和物体的大小相等</a:t>
            </a:r>
          </a:p>
        </p:txBody>
      </p:sp>
      <p:sp>
        <p:nvSpPr>
          <p:cNvPr id="30" name="文本框 29" title=""/>
          <p:cNvSpPr txBox="1"/>
          <p:nvPr/>
        </p:nvSpPr>
        <p:spPr>
          <a:xfrm>
            <a:off x="7322185" y="4866005"/>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不变</a:t>
            </a:r>
          </a:p>
        </p:txBody>
      </p:sp>
      <p:cxnSp>
        <p:nvCxnSpPr>
          <p:cNvPr id="32" name="曲线连接符 31" title=""/>
          <p:cNvCxnSpPr/>
          <p:nvPr/>
        </p:nvCxnSpPr>
        <p:spPr>
          <a:xfrm rot="5400000" flipV="1">
            <a:off x="9766935" y="5771515"/>
            <a:ext cx="760730" cy="334645"/>
          </a:xfrm>
          <a:prstGeom prst="curvedConnector3">
            <a:avLst>
              <a:gd name="adj1" fmla="val 50042"/>
            </a:avLst>
          </a:prstGeom>
          <a:ln w="28575" cmpd="sng">
            <a:solidFill>
              <a:schemeClr val="accent5">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3" name="文本框 32" title=""/>
          <p:cNvSpPr txBox="1"/>
          <p:nvPr/>
        </p:nvSpPr>
        <p:spPr>
          <a:xfrm>
            <a:off x="9130030" y="6274435"/>
            <a:ext cx="3088640" cy="583565"/>
          </a:xfrm>
          <a:prstGeom prst="rect">
            <a:avLst/>
          </a:prstGeom>
          <a:noFill/>
        </p:spPr>
        <p:txBody>
          <a:bodyPr wrap="square" rtlCol="0">
            <a:spAutoFit/>
          </a:bodyPr>
          <a:lstStyle/>
          <a:p>
            <a:r>
              <a:rPr lang="zh-CN" altLang="en-US" sz="1600">
                <a:solidFill>
                  <a:schemeClr val="bg1"/>
                </a:solidFill>
                <a:highlight>
                  <a:srgbClr val="008080"/>
                </a:highlight>
                <a:latin typeface="微软雅黑" panose="020b0503020204020204" charset="-122"/>
                <a:ea typeface="微软雅黑" panose="020b0503020204020204" charset="-122"/>
                <a:cs typeface="微软雅黑" panose="020b0503020204020204" charset="-122"/>
                <a:sym typeface="+mn-ea"/>
              </a:rPr>
              <a:t>物体在平面镜中所成的像和物体的连线垂直于镜面</a:t>
            </a:r>
          </a:p>
        </p:txBody>
      </p:sp>
      <p:sp>
        <p:nvSpPr>
          <p:cNvPr id="34" name="文本框 33" title=""/>
          <p:cNvSpPr txBox="1"/>
          <p:nvPr/>
        </p:nvSpPr>
        <p:spPr>
          <a:xfrm>
            <a:off x="10433050" y="520319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垂直</a:t>
            </a:r>
          </a:p>
        </p:txBody>
      </p:sp>
    </p:spTree>
  </p:cSld>
  <p:clrMapOvr>
    <a:masterClrMapping/>
  </p:clrMapOvr>
  <p:transition/>
  <p:timing/>
</p:sld>
</file>

<file path=ppt/slides/slide5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5139055" y="163195"/>
            <a:ext cx="953770" cy="923290"/>
          </a:xfrm>
          <a:prstGeom prst="rect">
            <a:avLst/>
          </a:prstGeom>
        </p:spPr>
      </p:pic>
      <p:sp>
        <p:nvSpPr>
          <p:cNvPr id="5" name="文本框 4" title=""/>
          <p:cNvSpPr txBox="1"/>
          <p:nvPr/>
        </p:nvSpPr>
        <p:spPr>
          <a:xfrm>
            <a:off x="6063615" y="222885"/>
            <a:ext cx="461772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4</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探究平面镜成像特点</a:t>
            </a:r>
          </a:p>
        </p:txBody>
      </p:sp>
      <p:sp>
        <p:nvSpPr>
          <p:cNvPr id="6" name="文本框 5" title=""/>
          <p:cNvSpPr txBox="1"/>
          <p:nvPr/>
        </p:nvSpPr>
        <p:spPr>
          <a:xfrm>
            <a:off x="201930" y="1411605"/>
            <a:ext cx="11694160" cy="3415030"/>
          </a:xfrm>
          <a:prstGeom prst="rect">
            <a:avLst/>
          </a:prstGeom>
          <a:noFill/>
        </p:spPr>
        <p:txBody>
          <a:bodyPr wrap="square" rtlCol="0" anchor="t">
            <a:spAutoFit/>
          </a:bodyPr>
          <a:lstStyle/>
          <a:p>
            <a:pPr algn="just"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【例</a:t>
            </a:r>
            <a:r>
              <a:rPr 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4</a:t>
            </a: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（2023·南充）</a:t>
            </a:r>
            <a:r>
              <a:rPr>
                <a:latin typeface="微软雅黑" panose="020b0503020204020204" charset="-122"/>
                <a:ea typeface="微软雅黑" panose="020b0503020204020204" charset="-122"/>
                <a:cs typeface="微软雅黑" panose="020b0503020204020204" charset="-122"/>
              </a:rPr>
              <a:t>小科同学在探究平面镜成像特点时，利用如图甲所示器材进行了以下操作：</a:t>
            </a:r>
          </a:p>
          <a:p>
            <a:pPr algn="just" fontAlgn="auto">
              <a:lnSpc>
                <a:spcPct val="150000"/>
              </a:lnSpc>
            </a:pPr>
            <a:r>
              <a:rPr>
                <a:latin typeface="微软雅黑" panose="020b0503020204020204" charset="-122"/>
                <a:ea typeface="微软雅黑" panose="020b0503020204020204" charset="-122"/>
                <a:cs typeface="微软雅黑" panose="020b0503020204020204" charset="-122"/>
              </a:rPr>
              <a:t>（1）实验中小科同学从点燃的蜡烛一侧透过玻璃板看到像有重影，改善重影问题的方法是________，实验中选取同样大小的蜡烛A、B是为了_________；</a:t>
            </a:r>
          </a:p>
          <a:p>
            <a:pPr algn="just" fontAlgn="auto">
              <a:lnSpc>
                <a:spcPct val="150000"/>
              </a:lnSpc>
            </a:pPr>
            <a:r>
              <a:rPr>
                <a:latin typeface="微软雅黑" panose="020b0503020204020204" charset="-122"/>
                <a:ea typeface="微软雅黑" panose="020b0503020204020204" charset="-122"/>
                <a:cs typeface="微软雅黑" panose="020b0503020204020204" charset="-122"/>
              </a:rPr>
              <a:t>（2）改进器材后多次改变蜡烛A的位置，并移动另一支蜡烛，确定每次像的位置，将玻璃板及每次物和像的位置记录在玻璃板下面的白纸上，连接物和对应的像点，如图乙所示，由此可得出的结论是：像与物到平面镜的距离_________；</a:t>
            </a:r>
          </a:p>
          <a:p>
            <a:pPr algn="just" fontAlgn="auto">
              <a:lnSpc>
                <a:spcPct val="150000"/>
              </a:lnSpc>
            </a:pPr>
            <a:r>
              <a:rPr>
                <a:latin typeface="微软雅黑" panose="020b0503020204020204" charset="-122"/>
                <a:ea typeface="微软雅黑" panose="020b0503020204020204" charset="-122"/>
                <a:cs typeface="微软雅黑" panose="020b0503020204020204" charset="-122"/>
              </a:rPr>
              <a:t>（3）完成实验后，小科同学又将一枚硬币放在玻璃板前，能看到它在玻璃板后的像在a的位置，如图丙所示，若将玻璃板水平向右移动3cm，该硬币的像_________（选填“向右移动3cm”、“在原位置”或“向左移动3cm”）。</a:t>
            </a:r>
          </a:p>
        </p:txBody>
      </p:sp>
      <p:pic>
        <p:nvPicPr>
          <p:cNvPr id="2" name="图片 -2147482441" title=""/>
          <p:cNvPicPr>
            <a:picLocks noChangeAspect="1"/>
          </p:cNvPicPr>
          <p:nvPr/>
        </p:nvPicPr>
        <p:blipFill>
          <a:blip r:embed="rId3"/>
          <a:stretch>
            <a:fillRect/>
          </a:stretch>
        </p:blipFill>
        <p:spPr>
          <a:xfrm>
            <a:off x="3469640" y="4826635"/>
            <a:ext cx="5949315" cy="1968500"/>
          </a:xfrm>
          <a:prstGeom prst="rect">
            <a:avLst/>
          </a:prstGeom>
          <a:noFill/>
          <a:ln w="9525">
            <a:noFill/>
          </a:ln>
        </p:spPr>
      </p:pic>
      <p:cxnSp>
        <p:nvCxnSpPr>
          <p:cNvPr id="19" name="曲线连接符 18" title=""/>
          <p:cNvCxnSpPr/>
          <p:nvPr/>
        </p:nvCxnSpPr>
        <p:spPr>
          <a:xfrm rot="16200000" flipV="1">
            <a:off x="5928995" y="1662430"/>
            <a:ext cx="505460" cy="315595"/>
          </a:xfrm>
          <a:prstGeom prst="curvedConnector3">
            <a:avLst>
              <a:gd name="adj1" fmla="val 49937"/>
            </a:avLst>
          </a:prstGeom>
          <a:ln w="28575" cmpd="sng">
            <a:solidFill>
              <a:srgbClr val="1C18D4"/>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0" name="文本框 19" title=""/>
          <p:cNvSpPr txBox="1"/>
          <p:nvPr/>
        </p:nvSpPr>
        <p:spPr>
          <a:xfrm>
            <a:off x="1327150" y="1256665"/>
            <a:ext cx="6324600" cy="337185"/>
          </a:xfrm>
          <a:prstGeom prst="rect">
            <a:avLst/>
          </a:prstGeom>
          <a:noFill/>
        </p:spPr>
        <p:txBody>
          <a:bodyPr wrap="square" rtlCol="0">
            <a:spAutoFit/>
          </a:bodyPr>
          <a:lstStyle/>
          <a:p>
            <a:r>
              <a:rPr lang="zh-CN" altLang="en-US" sz="1600">
                <a:solidFill>
                  <a:schemeClr val="bg1"/>
                </a:solidFill>
                <a:highlight>
                  <a:srgbClr val="000080"/>
                </a:highlight>
                <a:latin typeface="微软雅黑" panose="020b0503020204020204" charset="-122"/>
                <a:ea typeface="微软雅黑" panose="020b0503020204020204" charset="-122"/>
                <a:cs typeface="微软雅黑" panose="020b0503020204020204" charset="-122"/>
                <a:sym typeface="+mn-ea"/>
              </a:rPr>
              <a:t>实验中有重影，是因为玻璃板较厚，蜡烛通过玻璃板两个面都成像了</a:t>
            </a:r>
          </a:p>
        </p:txBody>
      </p:sp>
      <p:cxnSp>
        <p:nvCxnSpPr>
          <p:cNvPr id="22" name="曲线连接符 21" title=""/>
          <p:cNvCxnSpPr/>
          <p:nvPr/>
        </p:nvCxnSpPr>
        <p:spPr>
          <a:xfrm rot="10800000">
            <a:off x="921385" y="2449195"/>
            <a:ext cx="3486785" cy="43815"/>
          </a:xfrm>
          <a:prstGeom prst="curvedConnector3">
            <a:avLst>
              <a:gd name="adj1" fmla="val 49991"/>
            </a:avLst>
          </a:prstGeom>
          <a:ln w="28575" cmpd="sng">
            <a:solidFill>
              <a:srgbClr val="EE20F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4" name="文本框 23" title=""/>
          <p:cNvSpPr txBox="1"/>
          <p:nvPr/>
        </p:nvSpPr>
        <p:spPr>
          <a:xfrm>
            <a:off x="4300855" y="2349500"/>
            <a:ext cx="6825615" cy="337185"/>
          </a:xfrm>
          <a:prstGeom prst="rect">
            <a:avLst/>
          </a:prstGeom>
          <a:noFill/>
        </p:spPr>
        <p:txBody>
          <a:bodyPr wrap="square" rtlCol="0">
            <a:spAutoFit/>
          </a:bodyPr>
          <a:lstStyle/>
          <a:p>
            <a:r>
              <a:rPr lang="zh-CN" altLang="en-US" sz="1600">
                <a:solidFill>
                  <a:schemeClr val="bg1"/>
                </a:solidFill>
                <a:highlight>
                  <a:srgbClr val="FF00FF"/>
                </a:highlight>
                <a:latin typeface="微软雅黑" panose="020b0503020204020204" charset="-122"/>
                <a:ea typeface="微软雅黑" panose="020b0503020204020204" charset="-122"/>
                <a:cs typeface="微软雅黑" panose="020b0503020204020204" charset="-122"/>
                <a:sym typeface="+mn-ea"/>
              </a:rPr>
              <a:t>用A、B同样大小的蜡烛进行实验，可探究平面镜所成的像与物的大小关系</a:t>
            </a:r>
          </a:p>
        </p:txBody>
      </p:sp>
      <p:sp>
        <p:nvSpPr>
          <p:cNvPr id="32" name="文本框 31" title=""/>
          <p:cNvSpPr txBox="1"/>
          <p:nvPr/>
        </p:nvSpPr>
        <p:spPr>
          <a:xfrm>
            <a:off x="9275445" y="1907540"/>
            <a:ext cx="9956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用薄玻璃</a:t>
            </a:r>
          </a:p>
        </p:txBody>
      </p:sp>
      <p:sp>
        <p:nvSpPr>
          <p:cNvPr id="7" name="文本框 6" title=""/>
          <p:cNvSpPr txBox="1"/>
          <p:nvPr/>
        </p:nvSpPr>
        <p:spPr>
          <a:xfrm>
            <a:off x="2910840" y="2302510"/>
            <a:ext cx="18084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探究像物大小关系</a:t>
            </a:r>
          </a:p>
        </p:txBody>
      </p:sp>
      <p:cxnSp>
        <p:nvCxnSpPr>
          <p:cNvPr id="26" name="曲线连接符 25" title=""/>
          <p:cNvCxnSpPr/>
          <p:nvPr/>
        </p:nvCxnSpPr>
        <p:spPr>
          <a:xfrm rot="10800000" flipV="1">
            <a:off x="1661795" y="3372485"/>
            <a:ext cx="3764280" cy="2131060"/>
          </a:xfrm>
          <a:prstGeom prst="curvedConnector3">
            <a:avLst>
              <a:gd name="adj1" fmla="val 49983"/>
            </a:avLst>
          </a:prstGeom>
          <a:ln w="28575" cmpd="sng">
            <a:solidFill>
              <a:schemeClr val="accent5">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9" name="文本框 28" title=""/>
          <p:cNvSpPr txBox="1"/>
          <p:nvPr/>
        </p:nvSpPr>
        <p:spPr>
          <a:xfrm>
            <a:off x="292735" y="5503545"/>
            <a:ext cx="3088640" cy="583565"/>
          </a:xfrm>
          <a:prstGeom prst="rect">
            <a:avLst/>
          </a:prstGeom>
          <a:noFill/>
        </p:spPr>
        <p:txBody>
          <a:bodyPr wrap="square" rtlCol="0">
            <a:spAutoFit/>
          </a:bodyPr>
          <a:lstStyle/>
          <a:p>
            <a:r>
              <a:rPr lang="zh-CN" altLang="en-US" sz="1600">
                <a:solidFill>
                  <a:schemeClr val="bg1"/>
                </a:solidFill>
                <a:highlight>
                  <a:srgbClr val="008080"/>
                </a:highlight>
                <a:latin typeface="微软雅黑" panose="020b0503020204020204" charset="-122"/>
                <a:ea typeface="微软雅黑" panose="020b0503020204020204" charset="-122"/>
                <a:cs typeface="微软雅黑" panose="020b0503020204020204" charset="-122"/>
                <a:sym typeface="+mn-ea"/>
              </a:rPr>
              <a:t>由图乙知，每次记录的像距与物距的大小相等</a:t>
            </a:r>
          </a:p>
        </p:txBody>
      </p:sp>
      <p:sp>
        <p:nvSpPr>
          <p:cNvPr id="9" name="文本框 8" title=""/>
          <p:cNvSpPr txBox="1"/>
          <p:nvPr/>
        </p:nvSpPr>
        <p:spPr>
          <a:xfrm>
            <a:off x="427355" y="3546475"/>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相等</a:t>
            </a:r>
          </a:p>
        </p:txBody>
      </p:sp>
      <p:cxnSp>
        <p:nvCxnSpPr>
          <p:cNvPr id="10" name="曲线连接符 9" title=""/>
          <p:cNvCxnSpPr>
            <a:stCxn id="11" idx="1"/>
          </p:cNvCxnSpPr>
          <p:nvPr/>
        </p:nvCxnSpPr>
        <p:spPr>
          <a:xfrm rot="10800000" flipV="1">
            <a:off x="7393305" y="5367020"/>
            <a:ext cx="1882140" cy="414655"/>
          </a:xfrm>
          <a:prstGeom prst="curvedConnector3">
            <a:avLst>
              <a:gd name="adj1" fmla="val 49966"/>
            </a:avLst>
          </a:prstGeom>
          <a:ln w="28575" cmpd="sng">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1" name="文本框 10" title=""/>
          <p:cNvSpPr txBox="1"/>
          <p:nvPr/>
        </p:nvSpPr>
        <p:spPr>
          <a:xfrm>
            <a:off x="9275445" y="4952365"/>
            <a:ext cx="2792730" cy="829945"/>
          </a:xfrm>
          <a:prstGeom prst="rect">
            <a:avLst/>
          </a:prstGeom>
          <a:noFill/>
        </p:spPr>
        <p:txBody>
          <a:bodyPr wrap="square" rtlCol="0">
            <a:spAutoFit/>
          </a:bodyPr>
          <a:lstStyle/>
          <a:p>
            <a:r>
              <a:rPr lang="zh-CN" altLang="en-US" sz="1600">
                <a:solidFill>
                  <a:schemeClr val="bg1"/>
                </a:solidFill>
                <a:highlight>
                  <a:srgbClr val="008000"/>
                </a:highlight>
                <a:latin typeface="微软雅黑" panose="020b0503020204020204" charset="-122"/>
                <a:ea typeface="微软雅黑" panose="020b0503020204020204" charset="-122"/>
                <a:cs typeface="微软雅黑" panose="020b0503020204020204" charset="-122"/>
                <a:sym typeface="+mn-ea"/>
              </a:rPr>
              <a:t>将玻璃板水平向右移动3cm，硬币的位置不变，则像的位置也不变</a:t>
            </a:r>
          </a:p>
        </p:txBody>
      </p:sp>
      <p:sp>
        <p:nvSpPr>
          <p:cNvPr id="13" name="文本框 12" title=""/>
          <p:cNvSpPr txBox="1"/>
          <p:nvPr/>
        </p:nvSpPr>
        <p:spPr>
          <a:xfrm>
            <a:off x="4143375" y="4352925"/>
            <a:ext cx="9956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在原位置</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left)">
                                      <p:cBhvr>
                                        <p:cTn id="26" dur="500"/>
                                        <p:tgtEl>
                                          <p:spTgt spid="6">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wipe(left)">
                                      <p:cBhvr>
                                        <p:cTn id="36" dur="500"/>
                                        <p:tgtEl>
                                          <p:spTgt spid="6">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wipe(left)">
                                      <p:cBhvr>
                                        <p:cTn id="41" dur="500"/>
                                        <p:tgtEl>
                                          <p:spTgt spid="6">
                                            <p:txEl>
                                              <p:pRg st="2" end="2"/>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Effect transition="in" filter="wipe(left)">
                                      <p:cBhvr>
                                        <p:cTn id="46" dur="500"/>
                                        <p:tgtEl>
                                          <p:spTgt spid="6">
                                            <p:txEl>
                                              <p:pRg st="3" end="3"/>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down)">
                                      <p:cBhvr>
                                        <p:cTn id="51" dur="500"/>
                                        <p:tgtEl>
                                          <p:spTgt spid="1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00"/>
                                        <p:tgtEl>
                                          <p:spTgt spid="20"/>
                                        </p:tgtEl>
                                      </p:cBhvr>
                                    </p:animEffect>
                                  </p:childTnLst>
                                </p:cTn>
                              </p:par>
                            </p:childTnLst>
                          </p:cTn>
                        </p:par>
                      </p:childTnLst>
                    </p:cTn>
                  </p:par>
                  <p:par>
                    <p:cTn id="55" fill="hold" nodeType="clickPar">
                      <p:stCondLst>
                        <p:cond delay="indefinite"/>
                        <p:cond evt="onBegin" delay="0">
                          <p:tn val="54"/>
                        </p:cond>
                      </p:stCondLst>
                      <p:childTnLst>
                        <p:par>
                          <p:cTn id="56" fill="hold">
                            <p:stCondLst>
                              <p:cond delay="0"/>
                            </p:stCondLst>
                            <p:childTnLst>
                              <p:par>
                                <p:cTn id="57" presetID="22" presetClass="exit" presetSubtype="4" fill="hold" grpId="1" nodeType="clickEffect">
                                  <p:stCondLst>
                                    <p:cond delay="0"/>
                                  </p:stCondLst>
                                  <p:childTnLst>
                                    <p:animEffect transition="out" filter="wipe(down)">
                                      <p:cBhvr>
                                        <p:cTn id="58" dur="500"/>
                                        <p:tgtEl>
                                          <p:spTgt spid="20"/>
                                        </p:tgtEl>
                                      </p:cBhvr>
                                    </p:animEffect>
                                    <p:set>
                                      <p:cBhvr>
                                        <p:cTn id="59" dur="1" fill="hold">
                                          <p:stCondLst>
                                            <p:cond delay="499"/>
                                          </p:stCondLst>
                                        </p:cTn>
                                        <p:tgtEl>
                                          <p:spTgt spid="20"/>
                                        </p:tgtEl>
                                        <p:attrNameLst>
                                          <p:attrName>style.visibility</p:attrName>
                                        </p:attrNameLst>
                                      </p:cBhvr>
                                      <p:to>
                                        <p:strVal val="hidden"/>
                                      </p:to>
                                    </p:set>
                                  </p:childTnLst>
                                </p:cTn>
                              </p:par>
                              <p:par>
                                <p:cTn id="60" presetID="22" presetClass="exit" presetSubtype="4" fill="hold" nodeType="withEffect">
                                  <p:stCondLst>
                                    <p:cond delay="0"/>
                                  </p:stCondLst>
                                  <p:childTnLst>
                                    <p:animEffect transition="out" filter="wipe(down)">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childTnLst>
                          </p:cTn>
                        </p:par>
                      </p:childTnLst>
                    </p:cTn>
                  </p:par>
                  <p:par>
                    <p:cTn id="63" fill="hold" nodeType="clickPar">
                      <p:stCondLst>
                        <p:cond delay="indefinite"/>
                        <p:cond evt="onBegin" delay="0">
                          <p:tn val="62"/>
                        </p:cond>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right)">
                                      <p:cBhvr>
                                        <p:cTn id="67" dur="500"/>
                                        <p:tgtEl>
                                          <p:spTgt spid="22"/>
                                        </p:tgtEl>
                                      </p:cBhvr>
                                    </p:animEffect>
                                  </p:childTnLst>
                                </p:cTn>
                              </p:par>
                              <p:par>
                                <p:cTn id="68" presetID="22" presetClass="entr" presetSubtype="2"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wipe(right)">
                                      <p:cBhvr>
                                        <p:cTn id="70" dur="500"/>
                                        <p:tgtEl>
                                          <p:spTgt spid="24"/>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xit" presetSubtype="4" fill="hold" nodeType="clickEffect">
                                  <p:stCondLst>
                                    <p:cond delay="0"/>
                                  </p:stCondLst>
                                  <p:childTnLst>
                                    <p:animEffect transition="out" filter="wipe(down)">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par>
                                <p:cTn id="76" presetID="22" presetClass="exit" presetSubtype="4" fill="hold" grpId="1" nodeType="withEffect">
                                  <p:stCondLst>
                                    <p:cond delay="0"/>
                                  </p:stCondLst>
                                  <p:childTnLst>
                                    <p:animEffect transition="out" filter="wipe(down)">
                                      <p:cBhvr>
                                        <p:cTn id="77" dur="500"/>
                                        <p:tgtEl>
                                          <p:spTgt spid="24"/>
                                        </p:tgtEl>
                                      </p:cBhvr>
                                    </p:animEffect>
                                    <p:set>
                                      <p:cBhvr>
                                        <p:cTn id="78" dur="1" fill="hold">
                                          <p:stCondLst>
                                            <p:cond delay="499"/>
                                          </p:stCondLst>
                                        </p:cTn>
                                        <p:tgtEl>
                                          <p:spTgt spid="24"/>
                                        </p:tgtEl>
                                        <p:attrNameLst>
                                          <p:attrName>style.visibility</p:attrName>
                                        </p:attrNameLst>
                                      </p:cBhvr>
                                      <p:to>
                                        <p:strVal val="hidden"/>
                                      </p:to>
                                    </p:set>
                                  </p:childTnLst>
                                </p:cTn>
                              </p:par>
                            </p:childTnLst>
                          </p:cTn>
                        </p:par>
                      </p:childTnLst>
                    </p:cTn>
                  </p:par>
                  <p:par>
                    <p:cTn id="79" fill="hold" nodeType="clickPar">
                      <p:stCondLst>
                        <p:cond delay="indefinite"/>
                        <p:cond evt="onBegin" delay="0">
                          <p:tn val="78"/>
                        </p:cond>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barn(inVertical)">
                                      <p:cBhvr>
                                        <p:cTn id="83" dur="500"/>
                                        <p:tgtEl>
                                          <p:spTgt spid="32"/>
                                        </p:tgtEl>
                                      </p:cBhvr>
                                    </p:animEffect>
                                  </p:childTnLst>
                                </p:cTn>
                              </p:par>
                            </p:childTnLst>
                          </p:cTn>
                        </p:par>
                      </p:childTnLst>
                    </p:cTn>
                  </p:par>
                  <p:par>
                    <p:cTn id="84" fill="hold" nodeType="clickPar">
                      <p:stCondLst>
                        <p:cond delay="indefinite"/>
                        <p:cond evt="onBegin" delay="0">
                          <p:tn val="83"/>
                        </p:cond>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2"/>
                                        </p:tgtEl>
                                        <p:attrNameLst>
                                          <p:attrName>style.visibility</p:attrName>
                                        </p:attrNameLst>
                                      </p:cBhvr>
                                      <p:to>
                                        <p:strVal val="visible"/>
                                      </p:to>
                                    </p:set>
                                    <p:animEffect transition="in" filter="barn(inVertical)">
                                      <p:cBhvr>
                                        <p:cTn id="88" dur="500"/>
                                        <p:tgtEl>
                                          <p:spTgt spid="2"/>
                                        </p:tgtEl>
                                      </p:cBhvr>
                                    </p:animEffect>
                                  </p:childTnLst>
                                </p:cTn>
                              </p:par>
                            </p:childTnLst>
                          </p:cTn>
                        </p:par>
                      </p:childTnLst>
                    </p:cTn>
                  </p:par>
                  <p:par>
                    <p:cTn id="89" fill="hold" nodeType="clickPar">
                      <p:stCondLst>
                        <p:cond delay="indefinite"/>
                        <p:cond evt="onBegin" delay="0">
                          <p:tn val="88"/>
                        </p:cond>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wipe(up)">
                                      <p:cBhvr>
                                        <p:cTn id="93" dur="500"/>
                                        <p:tgtEl>
                                          <p:spTgt spid="26"/>
                                        </p:tgtEl>
                                      </p:cBhvr>
                                    </p:animEffect>
                                  </p:childTnLst>
                                </p:cTn>
                              </p:par>
                              <p:par>
                                <p:cTn id="94" presetID="22" presetClass="entr" presetSubtype="1" fill="hold" grpId="0" nodeType="with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wipe(up)">
                                      <p:cBhvr>
                                        <p:cTn id="96" dur="500"/>
                                        <p:tgtEl>
                                          <p:spTgt spid="29"/>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22" presetClass="exit" presetSubtype="4" fill="hold" nodeType="clickEffect">
                                  <p:stCondLst>
                                    <p:cond delay="0"/>
                                  </p:stCondLst>
                                  <p:childTnLst>
                                    <p:animEffect transition="out" filter="wipe(down)">
                                      <p:cBhvr>
                                        <p:cTn id="100" dur="500"/>
                                        <p:tgtEl>
                                          <p:spTgt spid="26"/>
                                        </p:tgtEl>
                                      </p:cBhvr>
                                    </p:animEffect>
                                    <p:set>
                                      <p:cBhvr>
                                        <p:cTn id="101" dur="1" fill="hold">
                                          <p:stCondLst>
                                            <p:cond delay="499"/>
                                          </p:stCondLst>
                                        </p:cTn>
                                        <p:tgtEl>
                                          <p:spTgt spid="26"/>
                                        </p:tgtEl>
                                        <p:attrNameLst>
                                          <p:attrName>style.visibility</p:attrName>
                                        </p:attrNameLst>
                                      </p:cBhvr>
                                      <p:to>
                                        <p:strVal val="hidden"/>
                                      </p:to>
                                    </p:set>
                                  </p:childTnLst>
                                </p:cTn>
                              </p:par>
                              <p:par>
                                <p:cTn id="102" presetID="22" presetClass="exit" presetSubtype="4" fill="hold" grpId="1" nodeType="withEffect">
                                  <p:stCondLst>
                                    <p:cond delay="0"/>
                                  </p:stCondLst>
                                  <p:childTnLst>
                                    <p:animEffect transition="out" filter="wipe(down)">
                                      <p:cBhvr>
                                        <p:cTn id="103" dur="500"/>
                                        <p:tgtEl>
                                          <p:spTgt spid="29"/>
                                        </p:tgtEl>
                                      </p:cBhvr>
                                    </p:animEffect>
                                    <p:set>
                                      <p:cBhvr>
                                        <p:cTn id="104" dur="1" fill="hold">
                                          <p:stCondLst>
                                            <p:cond delay="499"/>
                                          </p:stCondLst>
                                        </p:cTn>
                                        <p:tgtEl>
                                          <p:spTgt spid="29"/>
                                        </p:tgtEl>
                                        <p:attrNameLst>
                                          <p:attrName>style.visibility</p:attrName>
                                        </p:attrNameLst>
                                      </p:cBhvr>
                                      <p:to>
                                        <p:strVal val="hidden"/>
                                      </p:to>
                                    </p:set>
                                  </p:childTnLst>
                                </p:cTn>
                              </p:par>
                            </p:childTnLst>
                          </p:cTn>
                        </p:par>
                      </p:childTnLst>
                    </p:cTn>
                  </p:par>
                  <p:par>
                    <p:cTn id="105" fill="hold" nodeType="clickPar">
                      <p:stCondLst>
                        <p:cond delay="indefinite"/>
                        <p:cond evt="onBegin" delay="0">
                          <p:tn val="104"/>
                        </p:cond>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7"/>
                                        </p:tgtEl>
                                        <p:attrNameLst>
                                          <p:attrName>style.visibility</p:attrName>
                                        </p:attrNameLst>
                                      </p:cBhvr>
                                      <p:to>
                                        <p:strVal val="visible"/>
                                      </p:to>
                                    </p:set>
                                    <p:animEffect transition="in" filter="barn(inVertical)">
                                      <p:cBhvr>
                                        <p:cTn id="109" dur="500"/>
                                        <p:tgtEl>
                                          <p:spTgt spid="7"/>
                                        </p:tgtEl>
                                      </p:cBhvr>
                                    </p:animEffect>
                                  </p:childTnLst>
                                </p:cTn>
                              </p:par>
                            </p:childTnLst>
                          </p:cTn>
                        </p:par>
                      </p:childTnLst>
                    </p:cTn>
                  </p:par>
                  <p:par>
                    <p:cTn id="110" fill="hold" nodeType="clickPar">
                      <p:stCondLst>
                        <p:cond delay="indefinite"/>
                        <p:cond evt="onBegin" delay="0">
                          <p:tn val="109"/>
                        </p:cond>
                      </p:stCondLst>
                      <p:childTnLst>
                        <p:par>
                          <p:cTn id="111" fill="hold">
                            <p:stCondLst>
                              <p:cond delay="0"/>
                            </p:stCondLst>
                            <p:childTnLst>
                              <p:par>
                                <p:cTn id="112" presetID="22" presetClass="entr" presetSubtype="2" fill="hold" nodeType="click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wipe(right)">
                                      <p:cBhvr>
                                        <p:cTn id="114" dur="500"/>
                                        <p:tgtEl>
                                          <p:spTgt spid="9"/>
                                        </p:tgtEl>
                                      </p:cBhvr>
                                    </p:animEffect>
                                  </p:childTnLst>
                                </p:cTn>
                              </p:par>
                            </p:childTnLst>
                          </p:cTn>
                        </p:par>
                      </p:childTnLst>
                    </p:cTn>
                  </p:par>
                  <p:par>
                    <p:cTn id="115" fill="hold" nodeType="clickPar">
                      <p:stCondLst>
                        <p:cond delay="indefinite"/>
                        <p:cond evt="onBegin" delay="0">
                          <p:tn val="114"/>
                        </p:cond>
                      </p:stCondLst>
                      <p:childTnLst>
                        <p:par>
                          <p:cTn id="116" fill="hold">
                            <p:stCondLst>
                              <p:cond delay="0"/>
                            </p:stCondLst>
                            <p:childTnLst>
                              <p:par>
                                <p:cTn id="117" presetID="22" presetClass="entr" presetSubtype="2" fill="hold" nodeType="clickEffect">
                                  <p:stCondLst>
                                    <p:cond delay="0"/>
                                  </p:stCondLst>
                                  <p:childTnLst>
                                    <p:set>
                                      <p:cBhvr>
                                        <p:cTn id="118" dur="1" fill="hold">
                                          <p:stCondLst>
                                            <p:cond delay="0"/>
                                          </p:stCondLst>
                                        </p:cTn>
                                        <p:tgtEl>
                                          <p:spTgt spid="10"/>
                                        </p:tgtEl>
                                        <p:attrNameLst>
                                          <p:attrName>style.visibility</p:attrName>
                                        </p:attrNameLst>
                                      </p:cBhvr>
                                      <p:to>
                                        <p:strVal val="visible"/>
                                      </p:to>
                                    </p:set>
                                    <p:animEffect transition="in" filter="wipe(right)">
                                      <p:cBhvr>
                                        <p:cTn id="119" dur="500"/>
                                        <p:tgtEl>
                                          <p:spTgt spid="10"/>
                                        </p:tgtEl>
                                      </p:cBhvr>
                                    </p:animEffect>
                                  </p:childTnLst>
                                </p:cTn>
                              </p:par>
                              <p:par>
                                <p:cTn id="120" presetID="22" presetClass="entr" presetSubtype="2" fill="hold" grpId="0" nodeType="withEffect">
                                  <p:stCondLst>
                                    <p:cond delay="0"/>
                                  </p:stCondLst>
                                  <p:childTnLst>
                                    <p:set>
                                      <p:cBhvr>
                                        <p:cTn id="121" dur="1" fill="hold">
                                          <p:stCondLst>
                                            <p:cond delay="0"/>
                                          </p:stCondLst>
                                        </p:cTn>
                                        <p:tgtEl>
                                          <p:spTgt spid="11"/>
                                        </p:tgtEl>
                                        <p:attrNameLst>
                                          <p:attrName>style.visibility</p:attrName>
                                        </p:attrNameLst>
                                      </p:cBhvr>
                                      <p:to>
                                        <p:strVal val="visible"/>
                                      </p:to>
                                    </p:set>
                                    <p:animEffect transition="in" filter="wipe(right)">
                                      <p:cBhvr>
                                        <p:cTn id="122" dur="500"/>
                                        <p:tgtEl>
                                          <p:spTgt spid="11"/>
                                        </p:tgtEl>
                                      </p:cBhvr>
                                    </p:animEffect>
                                  </p:childTnLst>
                                </p:cTn>
                              </p:par>
                            </p:childTnLst>
                          </p:cTn>
                        </p:par>
                      </p:childTnLst>
                    </p:cTn>
                  </p:par>
                  <p:par>
                    <p:cTn id="123" fill="hold" nodeType="clickPar">
                      <p:stCondLst>
                        <p:cond delay="indefinite"/>
                        <p:cond evt="onBegin" delay="0">
                          <p:tn val="122"/>
                        </p:cond>
                      </p:stCondLst>
                      <p:childTnLst>
                        <p:par>
                          <p:cTn id="124" fill="hold">
                            <p:stCondLst>
                              <p:cond delay="0"/>
                            </p:stCondLst>
                            <p:childTnLst>
                              <p:par>
                                <p:cTn id="125" presetID="22" presetClass="exit" presetSubtype="4" fill="hold" nodeType="clickEffect">
                                  <p:stCondLst>
                                    <p:cond delay="0"/>
                                  </p:stCondLst>
                                  <p:childTnLst>
                                    <p:animEffect transition="out" filter="wipe(down)">
                                      <p:cBhvr>
                                        <p:cTn id="126" dur="500"/>
                                        <p:tgtEl>
                                          <p:spTgt spid="9"/>
                                        </p:tgtEl>
                                      </p:cBhvr>
                                    </p:animEffect>
                                    <p:set>
                                      <p:cBhvr>
                                        <p:cTn id="127" dur="1" fill="hold">
                                          <p:stCondLst>
                                            <p:cond delay="499"/>
                                          </p:stCondLst>
                                        </p:cTn>
                                        <p:tgtEl>
                                          <p:spTgt spid="9"/>
                                        </p:tgtEl>
                                        <p:attrNameLst>
                                          <p:attrName>style.visibility</p:attrName>
                                        </p:attrNameLst>
                                      </p:cBhvr>
                                      <p:to>
                                        <p:strVal val="hidden"/>
                                      </p:to>
                                    </p:set>
                                  </p:childTnLst>
                                </p:cTn>
                              </p:par>
                              <p:par>
                                <p:cTn id="128" presetID="22" presetClass="exit" presetSubtype="4" fill="hold" grpId="1" nodeType="withEffect">
                                  <p:stCondLst>
                                    <p:cond delay="0"/>
                                  </p:stCondLst>
                                  <p:childTnLst>
                                    <p:animEffect transition="out" filter="wipe(down)">
                                      <p:cBhvr>
                                        <p:cTn id="129" dur="500"/>
                                        <p:tgtEl>
                                          <p:spTgt spid="11"/>
                                        </p:tgtEl>
                                      </p:cBhvr>
                                    </p:animEffect>
                                    <p:set>
                                      <p:cBhvr>
                                        <p:cTn id="130" dur="1" fill="hold">
                                          <p:stCondLst>
                                            <p:cond delay="499"/>
                                          </p:stCondLst>
                                        </p:cTn>
                                        <p:tgtEl>
                                          <p:spTgt spid="11"/>
                                        </p:tgtEl>
                                        <p:attrNameLst>
                                          <p:attrName>style.visibility</p:attrName>
                                        </p:attrNameLst>
                                      </p:cBhvr>
                                      <p:to>
                                        <p:strVal val="hidden"/>
                                      </p:to>
                                    </p:set>
                                  </p:childTnLst>
                                </p:cTn>
                              </p:par>
                            </p:childTnLst>
                          </p:cTn>
                        </p:par>
                      </p:childTnLst>
                    </p:cTn>
                  </p:par>
                  <p:par>
                    <p:cTn id="131" fill="hold" nodeType="clickPar">
                      <p:stCondLst>
                        <p:cond delay="indefinite"/>
                        <p:cond evt="onBegin" delay="0">
                          <p:tn val="130"/>
                        </p:cond>
                      </p:stCondLst>
                      <p:childTnLst>
                        <p:par>
                          <p:cTn id="132" fill="hold">
                            <p:stCondLst>
                              <p:cond delay="0"/>
                            </p:stCondLst>
                            <p:childTnLst>
                              <p:par>
                                <p:cTn id="133" presetID="16" presetClass="entr" presetSubtype="21" fill="hold" grpId="0" nodeType="clickEffect">
                                  <p:stCondLst>
                                    <p:cond delay="0"/>
                                  </p:stCondLst>
                                  <p:childTnLst>
                                    <p:set>
                                      <p:cBhvr>
                                        <p:cTn id="134" dur="1" fill="hold">
                                          <p:stCondLst>
                                            <p:cond delay="0"/>
                                          </p:stCondLst>
                                        </p:cTn>
                                        <p:tgtEl>
                                          <p:spTgt spid="13"/>
                                        </p:tgtEl>
                                        <p:attrNameLst>
                                          <p:attrName>style.visibility</p:attrName>
                                        </p:attrNameLst>
                                      </p:cBhvr>
                                      <p:to>
                                        <p:strVal val="visible"/>
                                      </p:to>
                                    </p:set>
                                    <p:animEffect transition="in" filter="barn(inVertical)">
                                      <p:cBhvr>
                                        <p:cTn id="1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2" grpId="0"/>
      <p:bldP spid="20" grpId="0"/>
      <p:bldP spid="20" grpId="1"/>
      <p:bldP spid="24" grpId="0"/>
      <p:bldP spid="24" grpId="1"/>
      <p:bldP spid="32" grpId="0"/>
      <p:bldP spid="7" grpId="0"/>
      <p:bldP spid="29" grpId="0"/>
      <p:bldP spid="29" grpId="1"/>
      <p:bldP spid="11" grpId="0"/>
      <p:bldP spid="11" grpId="1"/>
      <p:bldP spid="13" grpId="0"/>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242820" cy="733425"/>
          </a:xfrm>
          <a:prstGeom prst="rect">
            <a:avLst/>
          </a:prstGeom>
          <a:noFill/>
        </p:spPr>
        <p:txBody>
          <a:bodyPr wrap="none" lIns="0" tIns="0" rIns="0" bIns="0"/>
          <a:lstStyle/>
          <a:p>
            <a:pPr>
              <a:lnSpc>
                <a:spcPct val="110000"/>
              </a:lnSpc>
            </a:pPr>
            <a:r>
              <a:rPr lang="zh-CN" altLang="en-US" sz="4000">
                <a:solidFill>
                  <a:schemeClr val="accent2">
                    <a:lumMod val="75000"/>
                  </a:schemeClr>
                </a:solidFill>
                <a:latin typeface="微软雅黑" panose="020b0503020204020204" charset="-122"/>
                <a:ea typeface="微软雅黑" panose="020b0503020204020204" charset="-122"/>
              </a:rPr>
              <a:t>知识建构</a:t>
            </a:r>
          </a:p>
        </p:txBody>
      </p:sp>
      <p:pic>
        <p:nvPicPr>
          <p:cNvPr id="4" name="图片 -2147482541" title=""/>
          <p:cNvPicPr>
            <a:picLocks noChangeAspect="1"/>
          </p:cNvPicPr>
          <p:nvPr/>
        </p:nvPicPr>
        <p:blipFill>
          <a:blip r:embed="rId3"/>
          <a:stretch>
            <a:fillRect/>
          </a:stretch>
        </p:blipFill>
        <p:spPr>
          <a:xfrm>
            <a:off x="1235710" y="1361440"/>
            <a:ext cx="9226550" cy="531558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6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5139055" y="163195"/>
            <a:ext cx="953770" cy="923290"/>
          </a:xfrm>
          <a:prstGeom prst="rect">
            <a:avLst/>
          </a:prstGeom>
        </p:spPr>
      </p:pic>
      <p:sp>
        <p:nvSpPr>
          <p:cNvPr id="5" name="文本框 4" title=""/>
          <p:cNvSpPr txBox="1"/>
          <p:nvPr/>
        </p:nvSpPr>
        <p:spPr>
          <a:xfrm>
            <a:off x="6063615" y="222885"/>
            <a:ext cx="461772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4</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探究平面镜成像特点</a:t>
            </a:r>
          </a:p>
        </p:txBody>
      </p:sp>
      <p:sp>
        <p:nvSpPr>
          <p:cNvPr id="6" name="文本框 5" title=""/>
          <p:cNvSpPr txBox="1"/>
          <p:nvPr/>
        </p:nvSpPr>
        <p:spPr>
          <a:xfrm>
            <a:off x="201930" y="1411605"/>
            <a:ext cx="9629775" cy="1198880"/>
          </a:xfrm>
          <a:prstGeom prst="rect">
            <a:avLst/>
          </a:prstGeom>
          <a:noFill/>
        </p:spPr>
        <p:txBody>
          <a:bodyPr wrap="square" rtlCol="0" anchor="t">
            <a:spAutoFit/>
          </a:bodyPr>
          <a:lstStyle/>
          <a:p>
            <a:pPr algn="just"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rPr>
              <a:t>变式</a:t>
            </a:r>
            <a:r>
              <a:rPr lang="en-US" sz="1600">
                <a:solidFill>
                  <a:schemeClr val="accent1">
                    <a:lumMod val="75000"/>
                  </a:schemeClr>
                </a:solidFill>
                <a:latin typeface="微软雅黑" panose="020b0503020204020204" charset="-122"/>
                <a:ea typeface="微软雅黑" panose="020b0503020204020204" charset="-122"/>
                <a:cs typeface="微软雅黑" panose="020b0503020204020204" charset="-122"/>
              </a:rPr>
              <a:t>4-1</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（2023·广西）</a:t>
            </a:r>
            <a:r>
              <a:rPr sz="1600">
                <a:latin typeface="微软雅黑" panose="020b0503020204020204" charset="-122"/>
                <a:ea typeface="微软雅黑" panose="020b0503020204020204" charset="-122"/>
                <a:cs typeface="微软雅黑" panose="020b0503020204020204" charset="-122"/>
              </a:rPr>
              <a:t>如图所示，在“探究平面镜成像的特点”的实验中，对所选择的蜡烛A、B的要求是外形___________（选填“相同”或“不同”）；蜡烛A在玻璃板后面的像___________（选填“能”或“不能”）在光屏上呈现。</a:t>
            </a:r>
          </a:p>
        </p:txBody>
      </p:sp>
      <p:sp>
        <p:nvSpPr>
          <p:cNvPr id="9" name="文本框 8" title=""/>
          <p:cNvSpPr txBox="1"/>
          <p:nvPr/>
        </p:nvSpPr>
        <p:spPr>
          <a:xfrm>
            <a:off x="1553210" y="184277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相同</a:t>
            </a:r>
          </a:p>
        </p:txBody>
      </p:sp>
      <p:pic>
        <p:nvPicPr>
          <p:cNvPr id="2" name="图片 -2147482440" title=""/>
          <p:cNvPicPr>
            <a:picLocks noChangeAspect="1"/>
          </p:cNvPicPr>
          <p:nvPr/>
        </p:nvPicPr>
        <p:blipFill>
          <a:blip r:embed="rId3"/>
          <a:stretch>
            <a:fillRect/>
          </a:stretch>
        </p:blipFill>
        <p:spPr>
          <a:xfrm>
            <a:off x="10099040" y="1209675"/>
            <a:ext cx="1527175" cy="1400810"/>
          </a:xfrm>
          <a:prstGeom prst="rect">
            <a:avLst/>
          </a:prstGeom>
          <a:noFill/>
          <a:ln w="9525">
            <a:noFill/>
          </a:ln>
        </p:spPr>
      </p:pic>
      <p:sp>
        <p:nvSpPr>
          <p:cNvPr id="27" name="矩形标注 26" title=""/>
          <p:cNvSpPr/>
          <p:nvPr/>
        </p:nvSpPr>
        <p:spPr>
          <a:xfrm>
            <a:off x="749300" y="1086485"/>
            <a:ext cx="5142865" cy="441960"/>
          </a:xfrm>
          <a:prstGeom prst="wedgeRectCallout">
            <a:avLst>
              <a:gd name="adj1" fmla="val 4179"/>
              <a:gd name="adj2" fmla="val 130459"/>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选取两段完全相同的蜡烛是为了比较像与物的大小关系</a:t>
            </a:r>
          </a:p>
        </p:txBody>
      </p:sp>
      <p:sp>
        <p:nvSpPr>
          <p:cNvPr id="28" name="矩形标注 27" title=""/>
          <p:cNvSpPr/>
          <p:nvPr/>
        </p:nvSpPr>
        <p:spPr>
          <a:xfrm>
            <a:off x="6470650" y="1086485"/>
            <a:ext cx="2153920" cy="497840"/>
          </a:xfrm>
          <a:prstGeom prst="wedgeRectCallout">
            <a:avLst>
              <a:gd name="adj1" fmla="val -14209"/>
              <a:gd name="adj2" fmla="val 109566"/>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虚像不能成在光屏上</a:t>
            </a:r>
          </a:p>
        </p:txBody>
      </p:sp>
      <p:sp>
        <p:nvSpPr>
          <p:cNvPr id="14" name="文本框 13" title=""/>
          <p:cNvSpPr txBox="1"/>
          <p:nvPr/>
        </p:nvSpPr>
        <p:spPr>
          <a:xfrm>
            <a:off x="7791450" y="1843405"/>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不能</a:t>
            </a:r>
          </a:p>
        </p:txBody>
      </p:sp>
      <p:cxnSp>
        <p:nvCxnSpPr>
          <p:cNvPr id="23" name="直接连接符 22" title=""/>
          <p:cNvCxnSpPr/>
          <p:nvPr/>
        </p:nvCxnSpPr>
        <p:spPr>
          <a:xfrm>
            <a:off x="201930" y="2677160"/>
            <a:ext cx="1194879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15" name="文本框 14" title=""/>
          <p:cNvSpPr txBox="1"/>
          <p:nvPr/>
        </p:nvSpPr>
        <p:spPr>
          <a:xfrm>
            <a:off x="201930" y="2734310"/>
            <a:ext cx="11989435" cy="3415030"/>
          </a:xfrm>
          <a:prstGeom prst="rect">
            <a:avLst/>
          </a:prstGeom>
          <a:noFill/>
        </p:spPr>
        <p:txBody>
          <a:bodyPr wrap="square" rtlCol="0" anchor="t">
            <a:spAutoFit/>
          </a:bodyPr>
          <a:lstStyle/>
          <a:p>
            <a:pPr algn="just"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rPr>
              <a:t>变式</a:t>
            </a:r>
            <a:r>
              <a:rPr lang="en-US" sz="1600">
                <a:solidFill>
                  <a:schemeClr val="accent1">
                    <a:lumMod val="75000"/>
                  </a:schemeClr>
                </a:solidFill>
                <a:latin typeface="微软雅黑" panose="020b0503020204020204" charset="-122"/>
                <a:ea typeface="微软雅黑" panose="020b0503020204020204" charset="-122"/>
                <a:cs typeface="微软雅黑" panose="020b0503020204020204" charset="-122"/>
              </a:rPr>
              <a:t>4-2</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（2023·临沂）</a:t>
            </a:r>
            <a:r>
              <a:rPr sz="1600">
                <a:latin typeface="微软雅黑" panose="020b0503020204020204" charset="-122"/>
                <a:ea typeface="微软雅黑" panose="020b0503020204020204" charset="-122"/>
                <a:cs typeface="微软雅黑" panose="020b0503020204020204" charset="-122"/>
              </a:rPr>
              <a:t>敬老爱亲的小明跟奶奶拉呱时，发现奶奶一直认为“人离平面镜越近，人在镜中的像越大”，为了纠正奶奶的错误认知，小明做了如下实验。</a:t>
            </a:r>
          </a:p>
          <a:p>
            <a:pPr algn="just" fontAlgn="auto">
              <a:lnSpc>
                <a:spcPct val="150000"/>
              </a:lnSpc>
            </a:pPr>
            <a:r>
              <a:rPr sz="1600">
                <a:latin typeface="微软雅黑" panose="020b0503020204020204" charset="-122"/>
                <a:ea typeface="微软雅黑" panose="020b0503020204020204" charset="-122"/>
                <a:cs typeface="微软雅黑" panose="020b0503020204020204" charset="-122"/>
              </a:rPr>
              <a:t>（1）如图所示，将白纸平铺在水平桌面上，用支架把玻璃板架在白纸上，并让玻璃板与纸面__________；</a:t>
            </a:r>
          </a:p>
          <a:p>
            <a:pPr algn="just" fontAlgn="auto">
              <a:lnSpc>
                <a:spcPct val="150000"/>
              </a:lnSpc>
            </a:pPr>
            <a:r>
              <a:rPr sz="1600">
                <a:latin typeface="微软雅黑" panose="020b0503020204020204" charset="-122"/>
                <a:ea typeface="微软雅黑" panose="020b0503020204020204" charset="-122"/>
                <a:cs typeface="微软雅黑" panose="020b0503020204020204" charset="-122"/>
              </a:rPr>
              <a:t>（2）将两支相同的蜡烛A和B分别竖放在玻璃板前后，点燃蜡烛__________（选填“A”或“B”），并移动蜡烛B，直至与蜡烛A的像重合；</a:t>
            </a:r>
          </a:p>
          <a:p>
            <a:pPr algn="just" fontAlgn="auto">
              <a:lnSpc>
                <a:spcPct val="150000"/>
              </a:lnSpc>
            </a:pPr>
            <a:r>
              <a:rPr sz="1600">
                <a:latin typeface="微软雅黑" panose="020b0503020204020204" charset="-122"/>
                <a:ea typeface="微软雅黑" panose="020b0503020204020204" charset="-122"/>
                <a:cs typeface="微软雅黑" panose="020b0503020204020204" charset="-122"/>
              </a:rPr>
              <a:t>（3）为了纠正奶奶的错误认知，小明多次改变蜡烛A的位置时，需确保__________（选填“左右”或“前后”）位置不同；</a:t>
            </a:r>
          </a:p>
          <a:p>
            <a:pPr algn="just" fontAlgn="auto">
              <a:lnSpc>
                <a:spcPct val="150000"/>
              </a:lnSpc>
            </a:pPr>
            <a:r>
              <a:rPr sz="1600">
                <a:latin typeface="微软雅黑" panose="020b0503020204020204" charset="-122"/>
                <a:ea typeface="微软雅黑" panose="020b0503020204020204" charset="-122"/>
                <a:cs typeface="微软雅黑" panose="020b0503020204020204" charset="-122"/>
              </a:rPr>
              <a:t>（4）小明给奶奶变了个戏法：将与蜡烛A的像重合的蜡烛B拿走，并在它的位置处竖放一个光屏。让奶奶透过玻璃板看光屏，光屏上有“蜡烛B”；不透过玻璃板直接看光屏，光屏上的“蜡烛B”却消失了。这个小戏法逗得奶奶开怀大笑，同时小明也给奶奶解释了玻璃板成__________（选填“虚”或“实”）像的道理。</a:t>
            </a:r>
          </a:p>
        </p:txBody>
      </p:sp>
      <p:pic>
        <p:nvPicPr>
          <p:cNvPr id="7" name="图片 -2147482439" title=""/>
          <p:cNvPicPr>
            <a:picLocks noChangeAspect="1"/>
          </p:cNvPicPr>
          <p:nvPr/>
        </p:nvPicPr>
        <p:blipFill>
          <a:blip r:embed="rId4"/>
          <a:stretch>
            <a:fillRect/>
          </a:stretch>
        </p:blipFill>
        <p:spPr>
          <a:xfrm>
            <a:off x="5591810" y="5662930"/>
            <a:ext cx="1704975" cy="1195070"/>
          </a:xfrm>
          <a:prstGeom prst="rect">
            <a:avLst/>
          </a:prstGeom>
          <a:noFill/>
          <a:ln w="9525">
            <a:noFill/>
          </a:ln>
        </p:spPr>
      </p:pic>
      <p:sp>
        <p:nvSpPr>
          <p:cNvPr id="16" name="矩形标注 15" title=""/>
          <p:cNvSpPr/>
          <p:nvPr/>
        </p:nvSpPr>
        <p:spPr>
          <a:xfrm>
            <a:off x="4300855" y="3173730"/>
            <a:ext cx="4249420" cy="401955"/>
          </a:xfrm>
          <a:prstGeom prst="wedgeRectCallout">
            <a:avLst>
              <a:gd name="adj1" fmla="val 35684"/>
              <a:gd name="adj2" fmla="val 72274"/>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为使B与A的像重合，玻璃板必须与白纸垂直</a:t>
            </a:r>
          </a:p>
        </p:txBody>
      </p:sp>
      <p:sp>
        <p:nvSpPr>
          <p:cNvPr id="17" name="文本框 16" title=""/>
          <p:cNvSpPr txBox="1"/>
          <p:nvPr/>
        </p:nvSpPr>
        <p:spPr>
          <a:xfrm>
            <a:off x="8689340" y="352806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垂直</a:t>
            </a:r>
          </a:p>
        </p:txBody>
      </p:sp>
      <p:sp>
        <p:nvSpPr>
          <p:cNvPr id="18" name="矩形标注 17" title=""/>
          <p:cNvSpPr/>
          <p:nvPr/>
        </p:nvSpPr>
        <p:spPr>
          <a:xfrm>
            <a:off x="1074420" y="4267835"/>
            <a:ext cx="7788910" cy="412115"/>
          </a:xfrm>
          <a:prstGeom prst="wedgeRectCallout">
            <a:avLst>
              <a:gd name="adj1" fmla="val -10304"/>
              <a:gd name="adj2" fmla="val -72496"/>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为了观察像与实物大小关系，应该点燃蜡烛A，在点燃的一侧观察，并移动蜡烛B</a:t>
            </a:r>
          </a:p>
        </p:txBody>
      </p:sp>
      <p:sp>
        <p:nvSpPr>
          <p:cNvPr id="21" name="文本框 20" title=""/>
          <p:cNvSpPr txBox="1"/>
          <p:nvPr/>
        </p:nvSpPr>
        <p:spPr>
          <a:xfrm>
            <a:off x="6339840" y="3865245"/>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p>
        </p:txBody>
      </p:sp>
      <p:sp>
        <p:nvSpPr>
          <p:cNvPr id="25" name="矩形标注 24" title=""/>
          <p:cNvSpPr/>
          <p:nvPr/>
        </p:nvSpPr>
        <p:spPr>
          <a:xfrm>
            <a:off x="7339330" y="5759450"/>
            <a:ext cx="4867910" cy="756920"/>
          </a:xfrm>
          <a:prstGeom prst="wedgeRectCallout">
            <a:avLst>
              <a:gd name="adj1" fmla="val 3809"/>
              <a:gd name="adj2" fmla="val -15822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为了证明像的大小与物离平面镜距离无关，应多次改变蜡烛A的位置，使蜡烛A到镜面的前后距离不同</a:t>
            </a:r>
          </a:p>
        </p:txBody>
      </p:sp>
      <p:sp>
        <p:nvSpPr>
          <p:cNvPr id="30" name="文本框 29" title=""/>
          <p:cNvSpPr txBox="1"/>
          <p:nvPr/>
        </p:nvSpPr>
        <p:spPr>
          <a:xfrm>
            <a:off x="6750050" y="465455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前后</a:t>
            </a:r>
          </a:p>
        </p:txBody>
      </p:sp>
      <p:sp>
        <p:nvSpPr>
          <p:cNvPr id="33" name="矩形标注 32" title=""/>
          <p:cNvSpPr/>
          <p:nvPr/>
        </p:nvSpPr>
        <p:spPr>
          <a:xfrm>
            <a:off x="1074420" y="6337300"/>
            <a:ext cx="3448050" cy="412115"/>
          </a:xfrm>
          <a:prstGeom prst="wedgeRectCallout">
            <a:avLst>
              <a:gd name="adj1" fmla="val -11767"/>
              <a:gd name="adj2" fmla="val -114406"/>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平面镜成虚像，虚像不能用光屏承接</a:t>
            </a:r>
          </a:p>
        </p:txBody>
      </p:sp>
      <p:sp>
        <p:nvSpPr>
          <p:cNvPr id="34" name="文本框 33" title=""/>
          <p:cNvSpPr txBox="1"/>
          <p:nvPr/>
        </p:nvSpPr>
        <p:spPr>
          <a:xfrm>
            <a:off x="1402080" y="5756910"/>
            <a:ext cx="386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虚</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left)">
                                      <p:cBhvr>
                                        <p:cTn id="26" dur="500"/>
                                        <p:tgtEl>
                                          <p:spTgt spid="6">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up)">
                                      <p:cBhvr>
                                        <p:cTn id="36" dur="500"/>
                                        <p:tgtEl>
                                          <p:spTgt spid="27"/>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xit" presetSubtype="4" fill="hold" grpId="1" nodeType="clickEffect">
                                  <p:stCondLst>
                                    <p:cond delay="0"/>
                                  </p:stCondLst>
                                  <p:childTnLst>
                                    <p:animEffect transition="out" filter="wipe(down)">
                                      <p:cBhvr>
                                        <p:cTn id="40" dur="500"/>
                                        <p:tgtEl>
                                          <p:spTgt spid="27"/>
                                        </p:tgtEl>
                                      </p:cBhvr>
                                    </p:animEffect>
                                    <p:set>
                                      <p:cBhvr>
                                        <p:cTn id="41" dur="1" fill="hold">
                                          <p:stCondLst>
                                            <p:cond delay="499"/>
                                          </p:stCondLst>
                                        </p:cTn>
                                        <p:tgtEl>
                                          <p:spTgt spid="27"/>
                                        </p:tgtEl>
                                        <p:attrNameLst>
                                          <p:attrName>style.visibility</p:attrName>
                                        </p:attrNameLst>
                                      </p:cBhvr>
                                      <p:to>
                                        <p:strVal val="hidden"/>
                                      </p:to>
                                    </p:se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up)">
                                      <p:cBhvr>
                                        <p:cTn id="46" dur="500"/>
                                        <p:tgtEl>
                                          <p:spTgt spid="28"/>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xit" presetSubtype="4" fill="hold" grpId="1" nodeType="clickEffect">
                                  <p:stCondLst>
                                    <p:cond delay="0"/>
                                  </p:stCondLst>
                                  <p:childTnLst>
                                    <p:animEffect transition="out" filter="wipe(down)">
                                      <p:cBhvr>
                                        <p:cTn id="50" dur="500"/>
                                        <p:tgtEl>
                                          <p:spTgt spid="28"/>
                                        </p:tgtEl>
                                      </p:cBhvr>
                                    </p:animEffect>
                                    <p:set>
                                      <p:cBhvr>
                                        <p:cTn id="51" dur="1" fill="hold">
                                          <p:stCondLst>
                                            <p:cond delay="499"/>
                                          </p:stCondLst>
                                        </p:cTn>
                                        <p:tgtEl>
                                          <p:spTgt spid="28"/>
                                        </p:tgtEl>
                                        <p:attrNameLst>
                                          <p:attrName>style.visibility</p:attrName>
                                        </p:attrNameLst>
                                      </p:cBhvr>
                                      <p:to>
                                        <p:strVal val="hidden"/>
                                      </p:to>
                                    </p:se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barn(inVertical)">
                                      <p:cBhvr>
                                        <p:cTn id="56" dur="500"/>
                                        <p:tgtEl>
                                          <p:spTgt spid="9"/>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barn(inVertical)">
                                      <p:cBhvr>
                                        <p:cTn id="61" dur="500"/>
                                        <p:tgtEl>
                                          <p:spTgt spid="14"/>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left)">
                                      <p:cBhvr>
                                        <p:cTn id="66" dur="500"/>
                                        <p:tgtEl>
                                          <p:spTgt spid="23"/>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15">
                                            <p:txEl>
                                              <p:pRg st="0" end="0"/>
                                            </p:txEl>
                                          </p:spTgt>
                                        </p:tgtEl>
                                        <p:attrNameLst>
                                          <p:attrName>style.visibility</p:attrName>
                                        </p:attrNameLst>
                                      </p:cBhvr>
                                      <p:to>
                                        <p:strVal val="visible"/>
                                      </p:to>
                                    </p:set>
                                    <p:animEffect transition="in" filter="wipe(left)">
                                      <p:cBhvr>
                                        <p:cTn id="71" dur="500"/>
                                        <p:tgtEl>
                                          <p:spTgt spid="15">
                                            <p:txEl>
                                              <p:pRg st="0" end="0"/>
                                            </p:txEl>
                                          </p:spTgt>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15">
                                            <p:txEl>
                                              <p:pRg st="1" end="1"/>
                                            </p:txEl>
                                          </p:spTgt>
                                        </p:tgtEl>
                                        <p:attrNameLst>
                                          <p:attrName>style.visibility</p:attrName>
                                        </p:attrNameLst>
                                      </p:cBhvr>
                                      <p:to>
                                        <p:strVal val="visible"/>
                                      </p:to>
                                    </p:set>
                                    <p:animEffect transition="in" filter="wipe(left)">
                                      <p:cBhvr>
                                        <p:cTn id="76" dur="500"/>
                                        <p:tgtEl>
                                          <p:spTgt spid="15">
                                            <p:txEl>
                                              <p:pRg st="1" end="1"/>
                                            </p:txEl>
                                          </p:spTgt>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15">
                                            <p:txEl>
                                              <p:pRg st="2" end="2"/>
                                            </p:txEl>
                                          </p:spTgt>
                                        </p:tgtEl>
                                        <p:attrNameLst>
                                          <p:attrName>style.visibility</p:attrName>
                                        </p:attrNameLst>
                                      </p:cBhvr>
                                      <p:to>
                                        <p:strVal val="visible"/>
                                      </p:to>
                                    </p:set>
                                    <p:animEffect transition="in" filter="wipe(left)">
                                      <p:cBhvr>
                                        <p:cTn id="81" dur="500"/>
                                        <p:tgtEl>
                                          <p:spTgt spid="15">
                                            <p:txEl>
                                              <p:pRg st="2" end="2"/>
                                            </p:txEl>
                                          </p:spTgt>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15">
                                            <p:txEl>
                                              <p:pRg st="3" end="3"/>
                                            </p:txEl>
                                          </p:spTgt>
                                        </p:tgtEl>
                                        <p:attrNameLst>
                                          <p:attrName>style.visibility</p:attrName>
                                        </p:attrNameLst>
                                      </p:cBhvr>
                                      <p:to>
                                        <p:strVal val="visible"/>
                                      </p:to>
                                    </p:set>
                                    <p:animEffect transition="in" filter="wipe(left)">
                                      <p:cBhvr>
                                        <p:cTn id="86" dur="500"/>
                                        <p:tgtEl>
                                          <p:spTgt spid="15">
                                            <p:txEl>
                                              <p:pRg st="3" end="3"/>
                                            </p:txEl>
                                          </p:spTgt>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15">
                                            <p:txEl>
                                              <p:pRg st="4" end="4"/>
                                            </p:txEl>
                                          </p:spTgt>
                                        </p:tgtEl>
                                        <p:attrNameLst>
                                          <p:attrName>style.visibility</p:attrName>
                                        </p:attrNameLst>
                                      </p:cBhvr>
                                      <p:to>
                                        <p:strVal val="visible"/>
                                      </p:to>
                                    </p:set>
                                    <p:animEffect transition="in" filter="wipe(left)">
                                      <p:cBhvr>
                                        <p:cTn id="91" dur="500"/>
                                        <p:tgtEl>
                                          <p:spTgt spid="15">
                                            <p:txEl>
                                              <p:pRg st="4" end="4"/>
                                            </p:txEl>
                                          </p:spTgt>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barn(inVertical)">
                                      <p:cBhvr>
                                        <p:cTn id="96" dur="500"/>
                                        <p:tgtEl>
                                          <p:spTgt spid="7"/>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22" presetClass="entr" presetSubtype="1" fill="hold" grpId="0" nodeType="clickEffect">
                                  <p:stCondLst>
                                    <p:cond delay="0"/>
                                  </p:stCondLst>
                                  <p:childTnLst>
                                    <p:set>
                                      <p:cBhvr>
                                        <p:cTn id="100" dur="1" fill="hold">
                                          <p:stCondLst>
                                            <p:cond delay="0"/>
                                          </p:stCondLst>
                                        </p:cTn>
                                        <p:tgtEl>
                                          <p:spTgt spid="16"/>
                                        </p:tgtEl>
                                        <p:attrNameLst>
                                          <p:attrName>style.visibility</p:attrName>
                                        </p:attrNameLst>
                                      </p:cBhvr>
                                      <p:to>
                                        <p:strVal val="visible"/>
                                      </p:to>
                                    </p:set>
                                    <p:animEffect transition="in" filter="wipe(up)">
                                      <p:cBhvr>
                                        <p:cTn id="101" dur="500"/>
                                        <p:tgtEl>
                                          <p:spTgt spid="16"/>
                                        </p:tgtEl>
                                      </p:cBhvr>
                                    </p:animEffect>
                                  </p:childTnLst>
                                </p:cTn>
                              </p:par>
                            </p:childTnLst>
                          </p:cTn>
                        </p:par>
                      </p:childTnLst>
                    </p:cTn>
                  </p:par>
                  <p:par>
                    <p:cTn id="102" fill="hold" nodeType="clickPar">
                      <p:stCondLst>
                        <p:cond delay="indefinite"/>
                        <p:cond evt="onBegin" delay="0">
                          <p:tn val="101"/>
                        </p:cond>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17"/>
                                        </p:tgtEl>
                                        <p:attrNameLst>
                                          <p:attrName>style.visibility</p:attrName>
                                        </p:attrNameLst>
                                      </p:cBhvr>
                                      <p:to>
                                        <p:strVal val="visible"/>
                                      </p:to>
                                    </p:set>
                                    <p:animEffect transition="in" filter="barn(inVertical)">
                                      <p:cBhvr>
                                        <p:cTn id="106" dur="500"/>
                                        <p:tgtEl>
                                          <p:spTgt spid="17"/>
                                        </p:tgtEl>
                                      </p:cBhvr>
                                    </p:animEffect>
                                  </p:childTnLst>
                                </p:cTn>
                              </p:par>
                            </p:childTnLst>
                          </p:cTn>
                        </p:par>
                      </p:childTnLst>
                    </p:cTn>
                  </p:par>
                  <p:par>
                    <p:cTn id="107" fill="hold" nodeType="clickPar">
                      <p:stCondLst>
                        <p:cond delay="indefinite"/>
                        <p:cond evt="onBegin" delay="0">
                          <p:tn val="106"/>
                        </p:cond>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18"/>
                                        </p:tgtEl>
                                        <p:attrNameLst>
                                          <p:attrName>style.visibility</p:attrName>
                                        </p:attrNameLst>
                                      </p:cBhvr>
                                      <p:to>
                                        <p:strVal val="visible"/>
                                      </p:to>
                                    </p:set>
                                    <p:animEffect transition="in" filter="wipe(left)">
                                      <p:cBhvr>
                                        <p:cTn id="111" dur="500"/>
                                        <p:tgtEl>
                                          <p:spTgt spid="18"/>
                                        </p:tgtEl>
                                      </p:cBhvr>
                                    </p:animEffect>
                                  </p:childTnLst>
                                </p:cTn>
                              </p:par>
                            </p:childTnLst>
                          </p:cTn>
                        </p:par>
                      </p:childTnLst>
                    </p:cTn>
                  </p:par>
                  <p:par>
                    <p:cTn id="112" fill="hold" nodeType="clickPar">
                      <p:stCondLst>
                        <p:cond delay="indefinite"/>
                        <p:cond evt="onBegin" delay="0">
                          <p:tn val="111"/>
                        </p:cond>
                      </p:stCondLst>
                      <p:childTnLst>
                        <p:par>
                          <p:cTn id="113" fill="hold">
                            <p:stCondLst>
                              <p:cond delay="0"/>
                            </p:stCondLst>
                            <p:childTnLst>
                              <p:par>
                                <p:cTn id="114" presetID="16" presetClass="entr" presetSubtype="21" fill="hold" grpId="0" nodeType="clickEffect">
                                  <p:stCondLst>
                                    <p:cond delay="0"/>
                                  </p:stCondLst>
                                  <p:childTnLst>
                                    <p:set>
                                      <p:cBhvr>
                                        <p:cTn id="115" dur="1" fill="hold">
                                          <p:stCondLst>
                                            <p:cond delay="0"/>
                                          </p:stCondLst>
                                        </p:cTn>
                                        <p:tgtEl>
                                          <p:spTgt spid="21"/>
                                        </p:tgtEl>
                                        <p:attrNameLst>
                                          <p:attrName>style.visibility</p:attrName>
                                        </p:attrNameLst>
                                      </p:cBhvr>
                                      <p:to>
                                        <p:strVal val="visible"/>
                                      </p:to>
                                    </p:set>
                                    <p:animEffect transition="in" filter="barn(inVertical)">
                                      <p:cBhvr>
                                        <p:cTn id="116" dur="500"/>
                                        <p:tgtEl>
                                          <p:spTgt spid="21"/>
                                        </p:tgtEl>
                                      </p:cBhvr>
                                    </p:animEffect>
                                  </p:childTnLst>
                                </p:cTn>
                              </p:par>
                            </p:childTnLst>
                          </p:cTn>
                        </p:par>
                      </p:childTnLst>
                    </p:cTn>
                  </p:par>
                  <p:par>
                    <p:cTn id="117" fill="hold" nodeType="clickPar">
                      <p:stCondLst>
                        <p:cond delay="indefinite"/>
                        <p:cond evt="onBegin" delay="0">
                          <p:tn val="116"/>
                        </p:cond>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25"/>
                                        </p:tgtEl>
                                        <p:attrNameLst>
                                          <p:attrName>style.visibility</p:attrName>
                                        </p:attrNameLst>
                                      </p:cBhvr>
                                      <p:to>
                                        <p:strVal val="visible"/>
                                      </p:to>
                                    </p:set>
                                    <p:animEffect transition="in" filter="wipe(down)">
                                      <p:cBhvr>
                                        <p:cTn id="121" dur="500"/>
                                        <p:tgtEl>
                                          <p:spTgt spid="25"/>
                                        </p:tgtEl>
                                      </p:cBhvr>
                                    </p:animEffect>
                                  </p:childTnLst>
                                </p:cTn>
                              </p:par>
                            </p:childTnLst>
                          </p:cTn>
                        </p:par>
                      </p:childTnLst>
                    </p:cTn>
                  </p:par>
                  <p:par>
                    <p:cTn id="122" fill="hold" nodeType="clickPar">
                      <p:stCondLst>
                        <p:cond delay="indefinite"/>
                        <p:cond evt="onBegin" delay="0">
                          <p:tn val="121"/>
                        </p:cond>
                      </p:stCondLst>
                      <p:childTnLst>
                        <p:par>
                          <p:cTn id="123" fill="hold">
                            <p:stCondLst>
                              <p:cond delay="0"/>
                            </p:stCondLst>
                            <p:childTnLst>
                              <p:par>
                                <p:cTn id="124" presetID="16" presetClass="entr" presetSubtype="21" fill="hold" grpId="0" nodeType="clickEffect">
                                  <p:stCondLst>
                                    <p:cond delay="0"/>
                                  </p:stCondLst>
                                  <p:childTnLst>
                                    <p:set>
                                      <p:cBhvr>
                                        <p:cTn id="125" dur="1" fill="hold">
                                          <p:stCondLst>
                                            <p:cond delay="0"/>
                                          </p:stCondLst>
                                        </p:cTn>
                                        <p:tgtEl>
                                          <p:spTgt spid="30"/>
                                        </p:tgtEl>
                                        <p:attrNameLst>
                                          <p:attrName>style.visibility</p:attrName>
                                        </p:attrNameLst>
                                      </p:cBhvr>
                                      <p:to>
                                        <p:strVal val="visible"/>
                                      </p:to>
                                    </p:set>
                                    <p:animEffect transition="in" filter="barn(inVertical)">
                                      <p:cBhvr>
                                        <p:cTn id="126" dur="500"/>
                                        <p:tgtEl>
                                          <p:spTgt spid="30"/>
                                        </p:tgtEl>
                                      </p:cBhvr>
                                    </p:animEffect>
                                  </p:childTnLst>
                                </p:cTn>
                              </p:par>
                            </p:childTnLst>
                          </p:cTn>
                        </p:par>
                      </p:childTnLst>
                    </p:cTn>
                  </p:par>
                  <p:par>
                    <p:cTn id="127" fill="hold" nodeType="clickPar">
                      <p:stCondLst>
                        <p:cond delay="indefinite"/>
                        <p:cond evt="onBegin" delay="0">
                          <p:tn val="126"/>
                        </p:cond>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33"/>
                                        </p:tgtEl>
                                        <p:attrNameLst>
                                          <p:attrName>style.visibility</p:attrName>
                                        </p:attrNameLst>
                                      </p:cBhvr>
                                      <p:to>
                                        <p:strVal val="visible"/>
                                      </p:to>
                                    </p:set>
                                    <p:animEffect transition="in" filter="wipe(down)">
                                      <p:cBhvr>
                                        <p:cTn id="131" dur="500"/>
                                        <p:tgtEl>
                                          <p:spTgt spid="33"/>
                                        </p:tgtEl>
                                      </p:cBhvr>
                                    </p:animEffect>
                                  </p:childTnLst>
                                </p:cTn>
                              </p:par>
                            </p:childTnLst>
                          </p:cTn>
                        </p:par>
                      </p:childTnLst>
                    </p:cTn>
                  </p:par>
                  <p:par>
                    <p:cTn id="132" fill="hold" nodeType="clickPar">
                      <p:stCondLst>
                        <p:cond delay="indefinite"/>
                        <p:cond evt="onBegin" delay="0">
                          <p:tn val="131"/>
                        </p:cond>
                      </p:stCondLst>
                      <p:childTnLst>
                        <p:par>
                          <p:cTn id="133" fill="hold">
                            <p:stCondLst>
                              <p:cond delay="0"/>
                            </p:stCondLst>
                            <p:childTnLst>
                              <p:par>
                                <p:cTn id="134" presetID="16" presetClass="entr" presetSubtype="21" fill="hold" grpId="0" nodeType="clickEffect">
                                  <p:stCondLst>
                                    <p:cond delay="0"/>
                                  </p:stCondLst>
                                  <p:childTnLst>
                                    <p:set>
                                      <p:cBhvr>
                                        <p:cTn id="135" dur="1" fill="hold">
                                          <p:stCondLst>
                                            <p:cond delay="0"/>
                                          </p:stCondLst>
                                        </p:cTn>
                                        <p:tgtEl>
                                          <p:spTgt spid="34"/>
                                        </p:tgtEl>
                                        <p:attrNameLst>
                                          <p:attrName>style.visibility</p:attrName>
                                        </p:attrNameLst>
                                      </p:cBhvr>
                                      <p:to>
                                        <p:strVal val="visible"/>
                                      </p:to>
                                    </p:set>
                                    <p:animEffect transition="in" filter="barn(inVertical)">
                                      <p:cBhvr>
                                        <p:cTn id="13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9" grpId="0"/>
      <p:bldP spid="27" grpId="0" animBg="1"/>
      <p:bldP spid="27" grpId="1" animBg="1"/>
      <p:bldP spid="28" grpId="0" animBg="1"/>
      <p:bldP spid="28" grpId="1" animBg="1"/>
      <p:bldP spid="14" grpId="0"/>
      <p:bldP spid="16" grpId="0" animBg="1"/>
      <p:bldP spid="17" grpId="0"/>
      <p:bldP spid="18" grpId="0" animBg="1"/>
      <p:bldP spid="21" grpId="0"/>
      <p:bldP spid="25" grpId="0" animBg="1"/>
      <p:bldP spid="30" grpId="0"/>
      <p:bldP spid="33" grpId="0" animBg="1"/>
      <p:bldP spid="34" grpId="0"/>
    </p:bldLst>
  </p:timing>
</p:sld>
</file>

<file path=ppt/slides/slide6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04</a:t>
              </a: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sz="4400" b="1">
                  <a:solidFill>
                    <a:schemeClr val="accent2">
                      <a:lumMod val="75000"/>
                    </a:schemeClr>
                  </a:solidFill>
                  <a:latin typeface="微软雅黑" panose="020b0503020204020204" charset="-122"/>
                  <a:ea typeface="微软雅黑" panose="020b0503020204020204" charset="-122"/>
                </a:rPr>
                <a:t>光的折射</a:t>
              </a: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6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011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一、光的折射</a:t>
            </a:r>
          </a:p>
        </p:txBody>
      </p:sp>
      <p:sp>
        <p:nvSpPr>
          <p:cNvPr id="7" name="文本框 6" title=""/>
          <p:cNvSpPr txBox="1"/>
          <p:nvPr/>
        </p:nvSpPr>
        <p:spPr>
          <a:xfrm>
            <a:off x="307340" y="1256665"/>
            <a:ext cx="11576685" cy="553085"/>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1.现象探究：</a:t>
            </a:r>
            <a:r>
              <a:rPr sz="2000">
                <a:latin typeface="微软雅黑" panose="020b0503020204020204" charset="-122"/>
                <a:ea typeface="微软雅黑" panose="020b0503020204020204" charset="-122"/>
                <a:cs typeface="微软雅黑" panose="020b0503020204020204" charset="-122"/>
              </a:rPr>
              <a:t>光的折射</a:t>
            </a:r>
          </a:p>
        </p:txBody>
      </p:sp>
      <p:pic>
        <p:nvPicPr>
          <p:cNvPr id="1073742914" name="图片 1073742913" title=""/>
          <p:cNvPicPr>
            <a:picLocks noChangeAspect="1"/>
          </p:cNvPicPr>
          <p:nvPr/>
        </p:nvPicPr>
        <p:blipFill>
          <a:blip r:embed="rId3"/>
          <a:stretch>
            <a:fillRect/>
          </a:stretch>
        </p:blipFill>
        <p:spPr>
          <a:xfrm>
            <a:off x="1705610" y="2028190"/>
            <a:ext cx="2527935" cy="1764665"/>
          </a:xfrm>
          <a:prstGeom prst="rect">
            <a:avLst/>
          </a:prstGeom>
          <a:noFill/>
          <a:ln w="9525">
            <a:noFill/>
          </a:ln>
        </p:spPr>
      </p:pic>
      <p:pic>
        <p:nvPicPr>
          <p:cNvPr id="1073742915" name="图片 1073742914" title=""/>
          <p:cNvPicPr>
            <a:picLocks noChangeAspect="1"/>
          </p:cNvPicPr>
          <p:nvPr/>
        </p:nvPicPr>
        <p:blipFill>
          <a:blip r:embed="rId4"/>
          <a:stretch>
            <a:fillRect/>
          </a:stretch>
        </p:blipFill>
        <p:spPr>
          <a:xfrm>
            <a:off x="4233545" y="2028190"/>
            <a:ext cx="2234565" cy="1772920"/>
          </a:xfrm>
          <a:prstGeom prst="rect">
            <a:avLst/>
          </a:prstGeom>
          <a:noFill/>
          <a:ln w="9525">
            <a:noFill/>
          </a:ln>
        </p:spPr>
      </p:pic>
      <p:pic>
        <p:nvPicPr>
          <p:cNvPr id="1073742916" name="图片 1073742915" title=""/>
          <p:cNvPicPr>
            <a:picLocks noChangeAspect="1"/>
          </p:cNvPicPr>
          <p:nvPr/>
        </p:nvPicPr>
        <p:blipFill>
          <a:blip r:embed="rId5"/>
          <a:stretch>
            <a:fillRect/>
          </a:stretch>
        </p:blipFill>
        <p:spPr>
          <a:xfrm>
            <a:off x="8505190" y="2028190"/>
            <a:ext cx="2218055" cy="1763395"/>
          </a:xfrm>
          <a:prstGeom prst="rect">
            <a:avLst/>
          </a:prstGeom>
          <a:noFill/>
          <a:ln w="9525">
            <a:noFill/>
          </a:ln>
        </p:spPr>
      </p:pic>
      <p:sp>
        <p:nvSpPr>
          <p:cNvPr id="17" name="矩形标注 16" title=""/>
          <p:cNvSpPr/>
          <p:nvPr/>
        </p:nvSpPr>
        <p:spPr>
          <a:xfrm>
            <a:off x="0" y="2028190"/>
            <a:ext cx="1706245" cy="1786255"/>
          </a:xfrm>
          <a:prstGeom prst="wedgeRectCallout">
            <a:avLst>
              <a:gd name="adj1" fmla="val 83280"/>
              <a:gd name="adj2" fmla="val -10543"/>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如图所示，让激光笔发出的一束光斜射入水中，观察光的传播路径</a:t>
            </a:r>
          </a:p>
        </p:txBody>
      </p:sp>
      <p:sp>
        <p:nvSpPr>
          <p:cNvPr id="100" name="文本框 99" title=""/>
          <p:cNvSpPr txBox="1"/>
          <p:nvPr/>
        </p:nvSpPr>
        <p:spPr>
          <a:xfrm>
            <a:off x="1536700" y="3814445"/>
            <a:ext cx="2696845" cy="829945"/>
          </a:xfrm>
          <a:prstGeom prst="rect">
            <a:avLst/>
          </a:prstGeom>
          <a:noFill/>
          <a:ln w="9525">
            <a:noFill/>
          </a:ln>
        </p:spPr>
        <p:txBody>
          <a:bodyPr wrap="square">
            <a:spAutoFit/>
          </a:bodyPr>
          <a:lstStyle/>
          <a:p>
            <a:pPr indent="0"/>
            <a:r>
              <a:rPr lang="zh-CN" sz="1600" b="0">
                <a:solidFill>
                  <a:schemeClr val="bg1"/>
                </a:solidFill>
                <a:highlight>
                  <a:srgbClr val="FF0000"/>
                </a:highlight>
                <a:latin typeface="微软雅黑" panose="020b0503020204020204" charset="-122"/>
                <a:ea typeface="微软雅黑" panose="020b0503020204020204" charset="-122"/>
              </a:rPr>
              <a:t>光从空气斜射入水中时，在分界面上一部分发生反射，一部分进入水中并发生偏折</a:t>
            </a:r>
            <a:endParaRPr lang="zh-CN" altLang="en-US" sz="1600" b="0">
              <a:solidFill>
                <a:schemeClr val="bg1"/>
              </a:solidFill>
              <a:highlight>
                <a:srgbClr val="FF0000"/>
              </a:highlight>
              <a:latin typeface="微软雅黑" panose="020b0503020204020204" charset="-122"/>
              <a:ea typeface="微软雅黑" panose="020b0503020204020204" charset="-122"/>
            </a:endParaRPr>
          </a:p>
        </p:txBody>
      </p:sp>
      <p:sp>
        <p:nvSpPr>
          <p:cNvPr id="2" name="矩形标注 1" title=""/>
          <p:cNvSpPr/>
          <p:nvPr/>
        </p:nvSpPr>
        <p:spPr>
          <a:xfrm>
            <a:off x="6468110" y="2087880"/>
            <a:ext cx="1914525" cy="1601470"/>
          </a:xfrm>
          <a:prstGeom prst="wedgeRectCallout">
            <a:avLst>
              <a:gd name="adj1" fmla="val -97164"/>
              <a:gd name="adj2" fmla="val 13441"/>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如图所示，让激光笔发出的一束光穿过一块玻璃砖，观察光的传播路径</a:t>
            </a:r>
          </a:p>
        </p:txBody>
      </p:sp>
      <p:sp>
        <p:nvSpPr>
          <p:cNvPr id="6" name="文本框 5" title=""/>
          <p:cNvSpPr txBox="1"/>
          <p:nvPr/>
        </p:nvSpPr>
        <p:spPr>
          <a:xfrm>
            <a:off x="4312920" y="3814445"/>
            <a:ext cx="4069715" cy="829945"/>
          </a:xfrm>
          <a:prstGeom prst="rect">
            <a:avLst/>
          </a:prstGeom>
          <a:noFill/>
          <a:ln w="9525">
            <a:noFill/>
          </a:ln>
        </p:spPr>
        <p:txBody>
          <a:bodyPr wrap="square">
            <a:spAutoFit/>
          </a:bodyPr>
          <a:lstStyle/>
          <a:p>
            <a:pPr indent="0"/>
            <a:r>
              <a:rPr lang="zh-CN" sz="1600" b="0">
                <a:solidFill>
                  <a:schemeClr val="bg1"/>
                </a:solidFill>
                <a:highlight>
                  <a:srgbClr val="FF0000"/>
                </a:highlight>
                <a:latin typeface="微软雅黑" panose="020b0503020204020204" charset="-122"/>
                <a:ea typeface="微软雅黑" panose="020b0503020204020204" charset="-122"/>
              </a:rPr>
              <a:t>光从空气斜射入玻璃中时，在分界面上光的传播方向发生偏折；光由玻璃砖斜射入空气时，在分界面上光的传播方向也会发生偏折</a:t>
            </a:r>
          </a:p>
        </p:txBody>
      </p:sp>
      <p:sp>
        <p:nvSpPr>
          <p:cNvPr id="10" name="矩形标注 9" title=""/>
          <p:cNvSpPr/>
          <p:nvPr/>
        </p:nvSpPr>
        <p:spPr>
          <a:xfrm>
            <a:off x="10616565" y="1256030"/>
            <a:ext cx="1575435" cy="2558415"/>
          </a:xfrm>
          <a:prstGeom prst="wedgeRectCallout">
            <a:avLst>
              <a:gd name="adj1" fmla="val -102622"/>
              <a:gd name="adj2" fmla="val 18832"/>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如图所示，让激光笔发出的一束光垂直射入一块玻璃直角三棱镜，观察光的传播路径</a:t>
            </a:r>
          </a:p>
        </p:txBody>
      </p:sp>
      <p:sp>
        <p:nvSpPr>
          <p:cNvPr id="11" name="文本框 10" title=""/>
          <p:cNvSpPr txBox="1"/>
          <p:nvPr/>
        </p:nvSpPr>
        <p:spPr>
          <a:xfrm>
            <a:off x="8507730" y="3814445"/>
            <a:ext cx="3684270" cy="829945"/>
          </a:xfrm>
          <a:prstGeom prst="rect">
            <a:avLst/>
          </a:prstGeom>
          <a:noFill/>
          <a:ln w="9525">
            <a:noFill/>
          </a:ln>
        </p:spPr>
        <p:txBody>
          <a:bodyPr wrap="square">
            <a:spAutoFit/>
          </a:bodyPr>
          <a:lstStyle/>
          <a:p>
            <a:pPr indent="0"/>
            <a:r>
              <a:rPr lang="zh-CN" sz="1600" b="0">
                <a:solidFill>
                  <a:schemeClr val="bg1"/>
                </a:solidFill>
                <a:highlight>
                  <a:srgbClr val="FF0000"/>
                </a:highlight>
                <a:latin typeface="微软雅黑" panose="020b0503020204020204" charset="-122"/>
                <a:ea typeface="微软雅黑" panose="020b0503020204020204" charset="-122"/>
              </a:rPr>
              <a:t>光由空气垂直射入玻璃时，光的传播方向不发生变化；光由玻璃垂直射入空气时，光的传播方向也不发生变化</a:t>
            </a:r>
          </a:p>
        </p:txBody>
      </p:sp>
      <p:sp>
        <p:nvSpPr>
          <p:cNvPr id="13" name="文本框 12" title=""/>
          <p:cNvSpPr txBox="1"/>
          <p:nvPr/>
        </p:nvSpPr>
        <p:spPr>
          <a:xfrm>
            <a:off x="0" y="4614545"/>
            <a:ext cx="12192635" cy="1337945"/>
          </a:xfrm>
          <a:prstGeom prst="rect">
            <a:avLst/>
          </a:prstGeom>
          <a:noFill/>
        </p:spPr>
        <p:txBody>
          <a:bodyPr wrap="square" rtlCol="0" anchor="t">
            <a:spAutoFit/>
          </a:bodyPr>
          <a:lstStyle/>
          <a:p>
            <a:pPr fontAlgn="auto">
              <a:lnSpc>
                <a:spcPct val="150000"/>
              </a:lnSpc>
            </a:pPr>
            <a:r>
              <a:rPr lang="zh-CN">
                <a:solidFill>
                  <a:srgbClr val="1C18D4"/>
                </a:solidFill>
                <a:latin typeface="微软雅黑" panose="020b0503020204020204" charset="-122"/>
                <a:ea typeface="微软雅黑" panose="020b0503020204020204" charset="-122"/>
                <a:cs typeface="微软雅黑" panose="020b0503020204020204" charset="-122"/>
              </a:rPr>
              <a:t>【实验归纳】</a:t>
            </a:r>
            <a:r>
              <a:rPr>
                <a:latin typeface="微软雅黑" panose="020b0503020204020204" charset="-122"/>
                <a:ea typeface="微软雅黑" panose="020b0503020204020204" charset="-122"/>
                <a:cs typeface="微软雅黑" panose="020b0503020204020204" charset="-122"/>
              </a:rPr>
              <a:t>光从空气斜射入另一种介质时，在第二种介质中传播方向发生了改变；垂直射入另一种介质时，传播方向不发生改变。</a:t>
            </a:r>
          </a:p>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2.光的折射概念:</a:t>
            </a:r>
            <a:r>
              <a:rPr>
                <a:latin typeface="微软雅黑" panose="020b0503020204020204" charset="-122"/>
                <a:ea typeface="微软雅黑" panose="020b0503020204020204" charset="-122"/>
                <a:cs typeface="微软雅黑" panose="020b0503020204020204" charset="-122"/>
              </a:rPr>
              <a:t>光从一种介质</a:t>
            </a:r>
            <a:r>
              <a:rPr>
                <a:highlight>
                  <a:srgbClr val="FFFF00"/>
                </a:highlight>
                <a:latin typeface="微软雅黑" panose="020b0503020204020204" charset="-122"/>
                <a:ea typeface="微软雅黑" panose="020b0503020204020204" charset="-122"/>
                <a:cs typeface="微软雅黑" panose="020b0503020204020204" charset="-122"/>
              </a:rPr>
              <a:t>斜射入</a:t>
            </a:r>
            <a:r>
              <a:rPr>
                <a:latin typeface="微软雅黑" panose="020b0503020204020204" charset="-122"/>
                <a:ea typeface="微软雅黑" panose="020b0503020204020204" charset="-122"/>
                <a:cs typeface="微软雅黑" panose="020b0503020204020204" charset="-122"/>
              </a:rPr>
              <a:t>另一种介质时，传播方向</a:t>
            </a:r>
            <a:r>
              <a:rPr>
                <a:highlight>
                  <a:srgbClr val="FFFF00"/>
                </a:highlight>
                <a:latin typeface="微软雅黑" panose="020b0503020204020204" charset="-122"/>
                <a:ea typeface="微软雅黑" panose="020b0503020204020204" charset="-122"/>
                <a:cs typeface="微软雅黑" panose="020b0503020204020204" charset="-122"/>
              </a:rPr>
              <a:t>发生了偏折</a:t>
            </a:r>
            <a:r>
              <a:rPr>
                <a:latin typeface="微软雅黑" panose="020b0503020204020204" charset="-122"/>
                <a:ea typeface="微软雅黑" panose="020b0503020204020204" charset="-122"/>
                <a:cs typeface="微软雅黑" panose="020b0503020204020204" charset="-122"/>
              </a:rPr>
              <a:t>，这种现象叫</a:t>
            </a:r>
            <a:r>
              <a:rPr lang="en-US" u="sng">
                <a:latin typeface="微软雅黑" panose="020b0503020204020204" charset="-122"/>
                <a:ea typeface="微软雅黑" panose="020b0503020204020204" charset="-122"/>
                <a:cs typeface="微软雅黑" panose="020b0503020204020204" charset="-122"/>
              </a:rPr>
              <a:t>                 </a:t>
            </a:r>
            <a:r>
              <a:rPr>
                <a:latin typeface="微软雅黑" panose="020b0503020204020204" charset="-122"/>
                <a:ea typeface="微软雅黑" panose="020b0503020204020204" charset="-122"/>
                <a:cs typeface="微软雅黑" panose="020b0503020204020204" charset="-122"/>
              </a:rPr>
              <a:t>。</a:t>
            </a:r>
          </a:p>
        </p:txBody>
      </p:sp>
      <p:sp>
        <p:nvSpPr>
          <p:cNvPr id="14" name="文本框 13" title=""/>
          <p:cNvSpPr txBox="1"/>
          <p:nvPr/>
        </p:nvSpPr>
        <p:spPr>
          <a:xfrm>
            <a:off x="8837930" y="5502910"/>
            <a:ext cx="10972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光的折射</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73742914"/>
                                        </p:tgtEl>
                                        <p:attrNameLst>
                                          <p:attrName>style.visibility</p:attrName>
                                        </p:attrNameLst>
                                      </p:cBhvr>
                                      <p:to>
                                        <p:strVal val="visible"/>
                                      </p:to>
                                    </p:set>
                                    <p:animEffect transition="in" filter="barn(inVertical)">
                                      <p:cBhvr>
                                        <p:cTn id="20" dur="500"/>
                                        <p:tgtEl>
                                          <p:spTgt spid="1073742914"/>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right)">
                                      <p:cBhvr>
                                        <p:cTn id="25" dur="500"/>
                                        <p:tgtEl>
                                          <p:spTgt spid="17"/>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0"/>
                                        </p:tgtEl>
                                        <p:attrNameLst>
                                          <p:attrName>style.visibility</p:attrName>
                                        </p:attrNameLst>
                                      </p:cBhvr>
                                      <p:to>
                                        <p:strVal val="visible"/>
                                      </p:to>
                                    </p:set>
                                    <p:animEffect transition="in" filter="wipe(left)">
                                      <p:cBhvr>
                                        <p:cTn id="30" dur="500"/>
                                        <p:tgtEl>
                                          <p:spTgt spid="100"/>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73742915"/>
                                        </p:tgtEl>
                                        <p:attrNameLst>
                                          <p:attrName>style.visibility</p:attrName>
                                        </p:attrNameLst>
                                      </p:cBhvr>
                                      <p:to>
                                        <p:strVal val="visible"/>
                                      </p:to>
                                    </p:set>
                                    <p:animEffect transition="in" filter="barn(inVertical)">
                                      <p:cBhvr>
                                        <p:cTn id="35" dur="500"/>
                                        <p:tgtEl>
                                          <p:spTgt spid="1073742915"/>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right)">
                                      <p:cBhvr>
                                        <p:cTn id="40" dur="500"/>
                                        <p:tgtEl>
                                          <p:spTgt spid="2"/>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073742916"/>
                                        </p:tgtEl>
                                        <p:attrNameLst>
                                          <p:attrName>style.visibility</p:attrName>
                                        </p:attrNameLst>
                                      </p:cBhvr>
                                      <p:to>
                                        <p:strVal val="visible"/>
                                      </p:to>
                                    </p:set>
                                    <p:animEffect transition="in" filter="barn(inVertical)">
                                      <p:cBhvr>
                                        <p:cTn id="50" dur="500"/>
                                        <p:tgtEl>
                                          <p:spTgt spid="1073742916"/>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right)">
                                      <p:cBhvr>
                                        <p:cTn id="55" dur="500"/>
                                        <p:tgtEl>
                                          <p:spTgt spid="10"/>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3">
                                            <p:txEl>
                                              <p:pRg st="0" end="0"/>
                                            </p:txEl>
                                          </p:spTgt>
                                        </p:tgtEl>
                                        <p:attrNameLst>
                                          <p:attrName>style.visibility</p:attrName>
                                        </p:attrNameLst>
                                      </p:cBhvr>
                                      <p:to>
                                        <p:strVal val="visible"/>
                                      </p:to>
                                    </p:set>
                                    <p:animEffect transition="in" filter="wipe(left)">
                                      <p:cBhvr>
                                        <p:cTn id="65" dur="500"/>
                                        <p:tgtEl>
                                          <p:spTgt spid="13">
                                            <p:txEl>
                                              <p:pRg st="0" end="0"/>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3">
                                            <p:txEl>
                                              <p:pRg st="1" end="1"/>
                                            </p:txEl>
                                          </p:spTgt>
                                        </p:tgtEl>
                                        <p:attrNameLst>
                                          <p:attrName>style.visibility</p:attrName>
                                        </p:attrNameLst>
                                      </p:cBhvr>
                                      <p:to>
                                        <p:strVal val="visible"/>
                                      </p:to>
                                    </p:set>
                                    <p:animEffect transition="in" filter="wipe(left)">
                                      <p:cBhvr>
                                        <p:cTn id="70" dur="500"/>
                                        <p:tgtEl>
                                          <p:spTgt spid="13">
                                            <p:txEl>
                                              <p:pRg st="1" end="1"/>
                                            </p:txEl>
                                          </p:spTgt>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barn(inVertical)">
                                      <p:cBhvr>
                                        <p:cTn id="7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00" grpId="0"/>
      <p:bldP spid="2" grpId="0" animBg="1"/>
      <p:bldP spid="6" grpId="0"/>
      <p:bldP spid="10" grpId="0" animBg="1"/>
      <p:bldP spid="11" grpId="0"/>
      <p:bldP spid="14" grpId="0"/>
    </p:bldLst>
  </p:timing>
</p:sld>
</file>

<file path=ppt/slides/slide6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3840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二、探究光的折射时的特点</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92735" y="1317625"/>
            <a:ext cx="11411585" cy="553085"/>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1.基本概念：“一点、一面、三线、两角”</a:t>
            </a:r>
          </a:p>
        </p:txBody>
      </p:sp>
      <p:pic>
        <p:nvPicPr>
          <p:cNvPr id="2" name="图片 -2147482434" title=""/>
          <p:cNvPicPr>
            <a:picLocks noChangeAspect="1"/>
          </p:cNvPicPr>
          <p:nvPr/>
        </p:nvPicPr>
        <p:blipFill>
          <a:blip r:embed="rId3"/>
          <a:stretch>
            <a:fillRect/>
          </a:stretch>
        </p:blipFill>
        <p:spPr>
          <a:xfrm>
            <a:off x="3661410" y="2083435"/>
            <a:ext cx="4540250" cy="3128010"/>
          </a:xfrm>
          <a:prstGeom prst="rect">
            <a:avLst/>
          </a:prstGeom>
          <a:noFill/>
          <a:ln w="9525">
            <a:noFill/>
          </a:ln>
        </p:spPr>
      </p:pic>
      <p:sp>
        <p:nvSpPr>
          <p:cNvPr id="18" name="文本框 17" title=""/>
          <p:cNvSpPr txBox="1"/>
          <p:nvPr/>
        </p:nvSpPr>
        <p:spPr>
          <a:xfrm>
            <a:off x="5577840" y="1715135"/>
            <a:ext cx="3383280" cy="368300"/>
          </a:xfrm>
          <a:prstGeom prst="rect">
            <a:avLst/>
          </a:prstGeom>
          <a:noFill/>
        </p:spPr>
        <p:txBody>
          <a:bodyPr wrap="none" rtlCol="0">
            <a:spAutoFit/>
          </a:bodyPr>
          <a:lstStyle/>
          <a:p>
            <a:r>
              <a:rPr lang="zh-CN" altLang="en-US">
                <a:solidFill>
                  <a:srgbClr val="C00000"/>
                </a:solidFill>
                <a:latin typeface="微软雅黑" panose="020b0503020204020204" charset="-122"/>
                <a:ea typeface="微软雅黑" panose="020b0503020204020204" charset="-122"/>
              </a:rPr>
              <a:t>入射点：入射光与分界面的交点</a:t>
            </a:r>
          </a:p>
        </p:txBody>
      </p:sp>
      <p:cxnSp>
        <p:nvCxnSpPr>
          <p:cNvPr id="19" name="直接连接符 18" title=""/>
          <p:cNvCxnSpPr/>
          <p:nvPr/>
        </p:nvCxnSpPr>
        <p:spPr>
          <a:xfrm flipV="1">
            <a:off x="5628640" y="2083435"/>
            <a:ext cx="1525905" cy="1441450"/>
          </a:xfrm>
          <a:prstGeom prst="line">
            <a:avLst/>
          </a:prstGeom>
          <a:ln w="28575"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0" name="文本框 9" title=""/>
          <p:cNvSpPr txBox="1"/>
          <p:nvPr/>
        </p:nvSpPr>
        <p:spPr>
          <a:xfrm>
            <a:off x="8114665" y="2083435"/>
            <a:ext cx="2926080" cy="368300"/>
          </a:xfrm>
          <a:prstGeom prst="rect">
            <a:avLst/>
          </a:prstGeom>
          <a:noFill/>
        </p:spPr>
        <p:txBody>
          <a:bodyPr wrap="none" rtlCol="0">
            <a:spAutoFit/>
          </a:bodyPr>
          <a:lstStyle/>
          <a:p>
            <a:r>
              <a:rPr lang="zh-CN" altLang="en-US">
                <a:solidFill>
                  <a:schemeClr val="accent1"/>
                </a:solidFill>
                <a:latin typeface="微软雅黑" panose="020b0503020204020204" charset="-122"/>
                <a:ea typeface="微软雅黑" panose="020b0503020204020204" charset="-122"/>
              </a:rPr>
              <a:t>分界面：两种介质的交界面</a:t>
            </a:r>
          </a:p>
        </p:txBody>
      </p:sp>
      <p:cxnSp>
        <p:nvCxnSpPr>
          <p:cNvPr id="11" name="直接连接符 10" title=""/>
          <p:cNvCxnSpPr/>
          <p:nvPr/>
        </p:nvCxnSpPr>
        <p:spPr>
          <a:xfrm flipV="1">
            <a:off x="6805295" y="2360930"/>
            <a:ext cx="1496060" cy="1184275"/>
          </a:xfrm>
          <a:prstGeom prst="line">
            <a:avLst/>
          </a:prstGeom>
          <a:ln w="28575" cmpd="sng">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13" name="文本框 12" title=""/>
          <p:cNvSpPr txBox="1"/>
          <p:nvPr/>
        </p:nvSpPr>
        <p:spPr>
          <a:xfrm>
            <a:off x="292735" y="2769235"/>
            <a:ext cx="3840480" cy="368300"/>
          </a:xfrm>
          <a:prstGeom prst="rect">
            <a:avLst/>
          </a:prstGeom>
          <a:noFill/>
        </p:spPr>
        <p:txBody>
          <a:bodyPr wrap="none" rtlCol="0">
            <a:spAutoFit/>
          </a:bodyPr>
          <a:lstStyle/>
          <a:p>
            <a:r>
              <a:rPr lang="zh-CN" altLang="en-US">
                <a:solidFill>
                  <a:schemeClr val="accent4"/>
                </a:solidFill>
                <a:latin typeface="微软雅黑" panose="020b0503020204020204" charset="-122"/>
                <a:ea typeface="微软雅黑" panose="020b0503020204020204" charset="-122"/>
              </a:rPr>
              <a:t>入射光线：入射到介质交界面的光线</a:t>
            </a:r>
          </a:p>
        </p:txBody>
      </p:sp>
      <p:cxnSp>
        <p:nvCxnSpPr>
          <p:cNvPr id="14" name="直接连接符 13" title=""/>
          <p:cNvCxnSpPr/>
          <p:nvPr/>
        </p:nvCxnSpPr>
        <p:spPr>
          <a:xfrm flipV="1">
            <a:off x="3174365" y="2360930"/>
            <a:ext cx="958850" cy="504825"/>
          </a:xfrm>
          <a:prstGeom prst="line">
            <a:avLst/>
          </a:prstGeom>
          <a:ln w="28575" cmpd="sng">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15" name="文本框 14" title=""/>
          <p:cNvSpPr txBox="1"/>
          <p:nvPr/>
        </p:nvSpPr>
        <p:spPr>
          <a:xfrm>
            <a:off x="3547110" y="5292725"/>
            <a:ext cx="5414010" cy="368300"/>
          </a:xfrm>
          <a:prstGeom prst="rect">
            <a:avLst/>
          </a:prstGeom>
          <a:noFill/>
        </p:spPr>
        <p:txBody>
          <a:bodyPr wrap="none" rtlCol="0">
            <a:spAutoFit/>
          </a:bodyPr>
          <a:lstStyle/>
          <a:p>
            <a:pPr algn="l"/>
            <a:r>
              <a:rPr lang="zh-CN" altLang="en-US">
                <a:solidFill>
                  <a:schemeClr val="accent6"/>
                </a:solidFill>
                <a:latin typeface="微软雅黑" panose="020b0503020204020204" charset="-122"/>
                <a:ea typeface="微软雅黑" panose="020b0503020204020204" charset="-122"/>
              </a:rPr>
              <a:t>法线：过入射点且垂直于两种介质分界面的直线NN'</a:t>
            </a:r>
          </a:p>
        </p:txBody>
      </p:sp>
      <p:cxnSp>
        <p:nvCxnSpPr>
          <p:cNvPr id="16" name="直接连接符 15" title=""/>
          <p:cNvCxnSpPr/>
          <p:nvPr/>
        </p:nvCxnSpPr>
        <p:spPr>
          <a:xfrm flipV="1">
            <a:off x="4618990" y="4671060"/>
            <a:ext cx="928370" cy="708025"/>
          </a:xfrm>
          <a:prstGeom prst="line">
            <a:avLst/>
          </a:prstGeom>
          <a:ln w="28575" cmpd="sng">
            <a:solidFill>
              <a:schemeClr val="accent6"/>
            </a:solidFill>
            <a:prstDash val="solid"/>
          </a:ln>
        </p:spPr>
        <p:style>
          <a:lnRef idx="1">
            <a:schemeClr val="accent1"/>
          </a:lnRef>
          <a:fillRef idx="0">
            <a:schemeClr val="accent1"/>
          </a:fillRef>
          <a:effectRef idx="0">
            <a:schemeClr val="accent1"/>
          </a:effectRef>
          <a:fontRef idx="minor">
            <a:schemeClr val="tx1"/>
          </a:fontRef>
        </p:style>
      </p:cxnSp>
      <p:sp>
        <p:nvSpPr>
          <p:cNvPr id="20" name="文本框 19" title=""/>
          <p:cNvSpPr txBox="1"/>
          <p:nvPr/>
        </p:nvSpPr>
        <p:spPr>
          <a:xfrm>
            <a:off x="7797800" y="3688080"/>
            <a:ext cx="3950970" cy="368300"/>
          </a:xfrm>
          <a:prstGeom prst="rect">
            <a:avLst/>
          </a:prstGeom>
          <a:noFill/>
        </p:spPr>
        <p:txBody>
          <a:bodyPr wrap="none" rtlCol="0">
            <a:spAutoFit/>
          </a:bodyPr>
          <a:lstStyle/>
          <a:p>
            <a:pPr algn="l"/>
            <a:r>
              <a:rPr lang="zh-CN" altLang="en-US">
                <a:solidFill>
                  <a:schemeClr val="accent3">
                    <a:lumMod val="75000"/>
                  </a:schemeClr>
                </a:solidFill>
                <a:latin typeface="微软雅黑" panose="020b0503020204020204" charset="-122"/>
                <a:ea typeface="微软雅黑" panose="020b0503020204020204" charset="-122"/>
              </a:rPr>
              <a:t>折射光线：进入另一种介质的光线OC</a:t>
            </a:r>
          </a:p>
        </p:txBody>
      </p:sp>
      <p:cxnSp>
        <p:nvCxnSpPr>
          <p:cNvPr id="21" name="直接连接符 20" title=""/>
          <p:cNvCxnSpPr/>
          <p:nvPr/>
        </p:nvCxnSpPr>
        <p:spPr>
          <a:xfrm flipV="1">
            <a:off x="6247765" y="3822700"/>
            <a:ext cx="1684020" cy="736600"/>
          </a:xfrm>
          <a:prstGeom prst="line">
            <a:avLst/>
          </a:prstGeom>
          <a:ln w="28575" cmpd="sng">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title=""/>
          <p:cNvSpPr txBox="1"/>
          <p:nvPr/>
        </p:nvSpPr>
        <p:spPr>
          <a:xfrm>
            <a:off x="292735" y="3454400"/>
            <a:ext cx="3383280" cy="368300"/>
          </a:xfrm>
          <a:prstGeom prst="rect">
            <a:avLst/>
          </a:prstGeom>
          <a:noFill/>
        </p:spPr>
        <p:txBody>
          <a:bodyPr wrap="none" rtlCol="0">
            <a:spAutoFit/>
          </a:bodyPr>
          <a:lstStyle/>
          <a:p>
            <a:pPr algn="l"/>
            <a:r>
              <a:rPr lang="zh-CN" altLang="en-US">
                <a:solidFill>
                  <a:schemeClr val="accent5">
                    <a:lumMod val="50000"/>
                  </a:schemeClr>
                </a:solidFill>
                <a:latin typeface="微软雅黑" panose="020b0503020204020204" charset="-122"/>
                <a:ea typeface="微软雅黑" panose="020b0503020204020204" charset="-122"/>
              </a:rPr>
              <a:t>入射角：入射光线与法线的夹角</a:t>
            </a:r>
          </a:p>
        </p:txBody>
      </p:sp>
      <p:cxnSp>
        <p:nvCxnSpPr>
          <p:cNvPr id="23" name="直接连接符 22" title=""/>
          <p:cNvCxnSpPr/>
          <p:nvPr/>
        </p:nvCxnSpPr>
        <p:spPr>
          <a:xfrm flipV="1">
            <a:off x="3547110" y="3270885"/>
            <a:ext cx="1818005" cy="302895"/>
          </a:xfrm>
          <a:prstGeom prst="line">
            <a:avLst/>
          </a:prstGeom>
          <a:ln w="28575" cmpd="sng">
            <a:solidFill>
              <a:schemeClr val="accent5">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4" name="文本框 23" title=""/>
          <p:cNvSpPr txBox="1"/>
          <p:nvPr/>
        </p:nvSpPr>
        <p:spPr>
          <a:xfrm>
            <a:off x="292735" y="4373245"/>
            <a:ext cx="3383280" cy="368300"/>
          </a:xfrm>
          <a:prstGeom prst="rect">
            <a:avLst/>
          </a:prstGeom>
          <a:noFill/>
        </p:spPr>
        <p:txBody>
          <a:bodyPr wrap="none" rtlCol="0">
            <a:spAutoFit/>
          </a:bodyPr>
          <a:lstStyle/>
          <a:p>
            <a:pPr algn="l"/>
            <a:r>
              <a:rPr lang="zh-CN" altLang="en-US">
                <a:solidFill>
                  <a:schemeClr val="accent6">
                    <a:lumMod val="75000"/>
                  </a:schemeClr>
                </a:solidFill>
                <a:latin typeface="微软雅黑" panose="020b0503020204020204" charset="-122"/>
                <a:ea typeface="微软雅黑" panose="020b0503020204020204" charset="-122"/>
              </a:rPr>
              <a:t>折射角：折射光线与法线的夹角</a:t>
            </a:r>
          </a:p>
        </p:txBody>
      </p:sp>
      <p:cxnSp>
        <p:nvCxnSpPr>
          <p:cNvPr id="25" name="直接连接符 24" title=""/>
          <p:cNvCxnSpPr/>
          <p:nvPr/>
        </p:nvCxnSpPr>
        <p:spPr>
          <a:xfrm flipV="1">
            <a:off x="3547110" y="4001770"/>
            <a:ext cx="2122170" cy="582930"/>
          </a:xfrm>
          <a:prstGeom prst="line">
            <a:avLst/>
          </a:prstGeom>
          <a:ln w="28575" cmpd="sng">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up)">
                                      <p:cBhvr>
                                        <p:cTn id="25" dur="500"/>
                                        <p:tgtEl>
                                          <p:spTgt spid="19"/>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up)">
                                      <p:cBhvr>
                                        <p:cTn id="28" dur="500"/>
                                        <p:tgtEl>
                                          <p:spTgt spid="18"/>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500"/>
                                        <p:tgtEl>
                                          <p:spTgt spid="11"/>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par>
                    <p:cTn id="45" fill="hold" nodeType="clickPar">
                      <p:stCondLst>
                        <p:cond delay="indefinite"/>
                        <p:cond evt="onBegin" delay="0">
                          <p:tn val="44"/>
                        </p:cond>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nodeType="clickPar">
                      <p:stCondLst>
                        <p:cond delay="indefinite"/>
                        <p:cond evt="onBegin" delay="0">
                          <p:tn val="52"/>
                        </p:cond>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right)">
                                      <p:cBhvr>
                                        <p:cTn id="57" dur="500"/>
                                        <p:tgtEl>
                                          <p:spTgt spid="21"/>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right)">
                                      <p:cBhvr>
                                        <p:cTn id="60" dur="500"/>
                                        <p:tgtEl>
                                          <p:spTgt spid="20"/>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wipe(left)">
                                      <p:cBhvr>
                                        <p:cTn id="65" dur="500"/>
                                        <p:tgtEl>
                                          <p:spTgt spid="23"/>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wipe(left)">
                                      <p:cBhvr>
                                        <p:cTn id="68" dur="500"/>
                                        <p:tgtEl>
                                          <p:spTgt spid="22"/>
                                        </p:tgtEl>
                                      </p:cBhvr>
                                    </p:animEffect>
                                  </p:childTnLst>
                                </p:cTn>
                              </p:par>
                            </p:childTnLst>
                          </p:cTn>
                        </p:par>
                      </p:childTnLst>
                    </p:cTn>
                  </p:par>
                  <p:par>
                    <p:cTn id="69" fill="hold" nodeType="clickPar">
                      <p:stCondLst>
                        <p:cond delay="indefinite"/>
                        <p:cond evt="onBegin" delay="0">
                          <p:tn val="68"/>
                        </p:cond>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wipe(left)">
                                      <p:cBhvr>
                                        <p:cTn id="73" dur="500"/>
                                        <p:tgtEl>
                                          <p:spTgt spid="25"/>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wipe(left)">
                                      <p:cBhvr>
                                        <p:cTn id="7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p:bldP spid="10" grpId="0"/>
      <p:bldP spid="13" grpId="0"/>
      <p:bldP spid="15" grpId="0"/>
      <p:bldP spid="20" grpId="0"/>
      <p:bldP spid="22" grpId="0"/>
      <p:bldP spid="24" grpId="0"/>
    </p:bldLst>
  </p:timing>
</p:sld>
</file>

<file path=ppt/slides/slide6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3840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二、探究光的折射时的特点</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92735" y="1317625"/>
            <a:ext cx="11411585" cy="553085"/>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2.探究光的折射时的特点</a:t>
            </a:r>
          </a:p>
        </p:txBody>
      </p:sp>
      <p:pic>
        <p:nvPicPr>
          <p:cNvPr id="2" name="图片 -2147482433" title=""/>
          <p:cNvPicPr>
            <a:picLocks noChangeAspect="1"/>
          </p:cNvPicPr>
          <p:nvPr/>
        </p:nvPicPr>
        <p:blipFill>
          <a:blip r:embed="rId3"/>
          <a:stretch>
            <a:fillRect/>
          </a:stretch>
        </p:blipFill>
        <p:spPr>
          <a:xfrm>
            <a:off x="4222115" y="1870710"/>
            <a:ext cx="2929255" cy="2437765"/>
          </a:xfrm>
          <a:prstGeom prst="rect">
            <a:avLst/>
          </a:prstGeom>
          <a:noFill/>
          <a:ln w="9525">
            <a:noFill/>
          </a:ln>
        </p:spPr>
      </p:pic>
      <p:sp>
        <p:nvSpPr>
          <p:cNvPr id="6" name="文本框 5" title=""/>
          <p:cNvSpPr txBox="1"/>
          <p:nvPr/>
        </p:nvSpPr>
        <p:spPr>
          <a:xfrm>
            <a:off x="292735" y="2414905"/>
            <a:ext cx="3291840" cy="1938020"/>
          </a:xfrm>
          <a:prstGeom prst="rect">
            <a:avLst/>
          </a:prstGeom>
          <a:noFill/>
        </p:spPr>
        <p:txBody>
          <a:bodyPr wrap="square" rtlCol="0" anchor="t">
            <a:spAutoFit/>
          </a:bodyPr>
          <a:lstStyle/>
          <a:p>
            <a:pPr fontAlgn="auto">
              <a:lnSpc>
                <a:spcPct val="150000"/>
              </a:lnSpc>
            </a:pPr>
            <a:r>
              <a:rPr lang="zh-CN" altLang="en-US" sz="1600">
                <a:solidFill>
                  <a:schemeClr val="accent2">
                    <a:lumMod val="75000"/>
                  </a:schemeClr>
                </a:solidFill>
                <a:latin typeface="微软雅黑" panose="020b0503020204020204" charset="-122"/>
                <a:ea typeface="微软雅黑" panose="020b0503020204020204" charset="-122"/>
                <a:cs typeface="微软雅黑" panose="020b0503020204020204" charset="-122"/>
              </a:rPr>
              <a:t>（一）让一束光从空气斜射入水中，观察折射光线、入射光线和法线之间的位置关系，比较折射角和入射角的大小关系，并描画出光束在空气和水中的传播路径</a:t>
            </a:r>
          </a:p>
        </p:txBody>
      </p:sp>
      <p:sp>
        <p:nvSpPr>
          <p:cNvPr id="17" name="文本框 16" title=""/>
          <p:cNvSpPr txBox="1"/>
          <p:nvPr/>
        </p:nvSpPr>
        <p:spPr>
          <a:xfrm>
            <a:off x="292735" y="1835150"/>
            <a:ext cx="1735455" cy="553085"/>
          </a:xfrm>
          <a:prstGeom prst="rect">
            <a:avLst/>
          </a:prstGeom>
          <a:noFill/>
        </p:spPr>
        <p:txBody>
          <a:bodyPr wrap="square" rtlCol="0" anchor="t">
            <a:spAutoFit/>
          </a:bodyPr>
          <a:lstStyle/>
          <a:p>
            <a:pPr fontAlgn="auto">
              <a:lnSpc>
                <a:spcPct val="150000"/>
              </a:lnSpc>
            </a:pPr>
            <a:r>
              <a:rPr lang="zh-CN" sz="2000">
                <a:solidFill>
                  <a:srgbClr val="1C18D4"/>
                </a:solidFill>
                <a:latin typeface="微软雅黑" panose="020b0503020204020204" charset="-122"/>
                <a:ea typeface="微软雅黑" panose="020b0503020204020204" charset="-122"/>
                <a:cs typeface="微软雅黑" panose="020b0503020204020204" charset="-122"/>
              </a:rPr>
              <a:t>【实验过程】</a:t>
            </a:r>
          </a:p>
        </p:txBody>
      </p:sp>
      <p:sp>
        <p:nvSpPr>
          <p:cNvPr id="26" name="文本框 25" title=""/>
          <p:cNvSpPr txBox="1"/>
          <p:nvPr/>
        </p:nvSpPr>
        <p:spPr>
          <a:xfrm>
            <a:off x="7214870" y="2409825"/>
            <a:ext cx="4489450" cy="460375"/>
          </a:xfrm>
          <a:prstGeom prst="rect">
            <a:avLst/>
          </a:prstGeom>
          <a:noFill/>
        </p:spPr>
        <p:txBody>
          <a:bodyPr wrap="square" rtlCol="0" anchor="t">
            <a:spAutoFit/>
          </a:bodyPr>
          <a:lstStyle/>
          <a:p>
            <a:pPr fontAlgn="auto">
              <a:lnSpc>
                <a:spcPct val="150000"/>
              </a:lnSpc>
            </a:pPr>
            <a:r>
              <a:rPr lang="zh-CN" altLang="en-US" sz="1600">
                <a:solidFill>
                  <a:schemeClr val="accent2">
                    <a:lumMod val="75000"/>
                  </a:schemeClr>
                </a:solidFill>
                <a:latin typeface="微软雅黑" panose="020b0503020204020204" charset="-122"/>
                <a:ea typeface="微软雅黑" panose="020b0503020204020204" charset="-122"/>
                <a:cs typeface="微软雅黑" panose="020b0503020204020204" charset="-122"/>
              </a:rPr>
              <a:t>（二）改变入射角大小，观察折射角的变化情况</a:t>
            </a:r>
          </a:p>
        </p:txBody>
      </p:sp>
      <p:sp>
        <p:nvSpPr>
          <p:cNvPr id="27" name="文本框 26" title=""/>
          <p:cNvSpPr txBox="1"/>
          <p:nvPr/>
        </p:nvSpPr>
        <p:spPr>
          <a:xfrm>
            <a:off x="7214870" y="2870200"/>
            <a:ext cx="4489450" cy="460375"/>
          </a:xfrm>
          <a:prstGeom prst="rect">
            <a:avLst/>
          </a:prstGeom>
          <a:noFill/>
        </p:spPr>
        <p:txBody>
          <a:bodyPr wrap="square" rtlCol="0" anchor="t">
            <a:spAutoFit/>
          </a:bodyPr>
          <a:lstStyle/>
          <a:p>
            <a:pPr fontAlgn="auto">
              <a:lnSpc>
                <a:spcPct val="150000"/>
              </a:lnSpc>
            </a:pPr>
            <a:r>
              <a:rPr lang="zh-CN" altLang="en-US" sz="1600">
                <a:solidFill>
                  <a:schemeClr val="accent2">
                    <a:lumMod val="75000"/>
                  </a:schemeClr>
                </a:solidFill>
                <a:latin typeface="微软雅黑" panose="020b0503020204020204" charset="-122"/>
                <a:ea typeface="微软雅黑" panose="020b0503020204020204" charset="-122"/>
                <a:cs typeface="微软雅黑" panose="020b0503020204020204" charset="-122"/>
              </a:rPr>
              <a:t>（三）让一束光垂直射入水中，观察折射情况</a:t>
            </a:r>
          </a:p>
        </p:txBody>
      </p:sp>
      <p:sp>
        <p:nvSpPr>
          <p:cNvPr id="28" name="文本框 27" title=""/>
          <p:cNvSpPr txBox="1"/>
          <p:nvPr/>
        </p:nvSpPr>
        <p:spPr>
          <a:xfrm>
            <a:off x="7214870" y="3330575"/>
            <a:ext cx="4833620" cy="829945"/>
          </a:xfrm>
          <a:prstGeom prst="rect">
            <a:avLst/>
          </a:prstGeom>
          <a:noFill/>
        </p:spPr>
        <p:txBody>
          <a:bodyPr wrap="square" rtlCol="0" anchor="t">
            <a:spAutoFit/>
          </a:bodyPr>
          <a:lstStyle/>
          <a:p>
            <a:pPr fontAlgn="auto">
              <a:lnSpc>
                <a:spcPct val="150000"/>
              </a:lnSpc>
            </a:pPr>
            <a:r>
              <a:rPr lang="zh-CN" altLang="en-US" sz="1600">
                <a:solidFill>
                  <a:schemeClr val="accent2">
                    <a:lumMod val="75000"/>
                  </a:schemeClr>
                </a:solidFill>
                <a:latin typeface="微软雅黑" panose="020b0503020204020204" charset="-122"/>
                <a:ea typeface="微软雅黑" panose="020b0503020204020204" charset="-122"/>
                <a:cs typeface="微软雅黑" panose="020b0503020204020204" charset="-122"/>
              </a:rPr>
              <a:t>（四）让一束光逆着原折射光的方向从水中斜射入空气中，观察折射情况</a:t>
            </a:r>
          </a:p>
        </p:txBody>
      </p:sp>
      <p:sp>
        <p:nvSpPr>
          <p:cNvPr id="29" name="文本框 28" title=""/>
          <p:cNvSpPr txBox="1"/>
          <p:nvPr/>
        </p:nvSpPr>
        <p:spPr>
          <a:xfrm>
            <a:off x="292735" y="4303395"/>
            <a:ext cx="11756390" cy="2584450"/>
          </a:xfrm>
          <a:prstGeom prst="rect">
            <a:avLst/>
          </a:prstGeom>
          <a:noFill/>
        </p:spPr>
        <p:txBody>
          <a:bodyPr wrap="square" rtlCol="0" anchor="t">
            <a:spAutoFit/>
          </a:bodyPr>
          <a:lstStyle/>
          <a:p>
            <a:pPr fontAlgn="auto">
              <a:lnSpc>
                <a:spcPct val="150000"/>
              </a:lnSpc>
            </a:pPr>
            <a:r>
              <a:rPr lang="zh-CN">
                <a:solidFill>
                  <a:srgbClr val="1C18D4"/>
                </a:solidFill>
                <a:latin typeface="微软雅黑" panose="020b0503020204020204" charset="-122"/>
                <a:ea typeface="微软雅黑" panose="020b0503020204020204" charset="-122"/>
                <a:cs typeface="微软雅黑" panose="020b0503020204020204" charset="-122"/>
              </a:rPr>
              <a:t>【实验现象】</a:t>
            </a:r>
          </a:p>
          <a:p>
            <a:pPr fontAlgn="auto">
              <a:lnSpc>
                <a:spcPct val="150000"/>
              </a:lnSpc>
            </a:pPr>
            <a:r>
              <a:rPr lang="zh-CN">
                <a:solidFill>
                  <a:schemeClr val="tx1"/>
                </a:solidFill>
                <a:latin typeface="微软雅黑" panose="020b0503020204020204" charset="-122"/>
                <a:ea typeface="微软雅黑" panose="020b0503020204020204" charset="-122"/>
                <a:cs typeface="微软雅黑" panose="020b0503020204020204" charset="-122"/>
              </a:rPr>
              <a:t>（1）光从空气斜射入水中时，，可观察到折射光线、入射光线和法线在同一平面内，折射光线和入射光线分居于法线两侧，折射光线向法线方向偏折，折射角小于入射角；</a:t>
            </a:r>
          </a:p>
          <a:p>
            <a:pPr fontAlgn="auto">
              <a:lnSpc>
                <a:spcPct val="150000"/>
              </a:lnSpc>
            </a:pPr>
            <a:r>
              <a:rPr lang="zh-CN">
                <a:solidFill>
                  <a:schemeClr val="tx1"/>
                </a:solidFill>
                <a:latin typeface="微软雅黑" panose="020b0503020204020204" charset="-122"/>
                <a:ea typeface="微软雅黑" panose="020b0503020204020204" charset="-122"/>
                <a:cs typeface="微软雅黑" panose="020b0503020204020204" charset="-122"/>
              </a:rPr>
              <a:t>（2）改变入射角的大小，发现折射角的大小也随之改变，并且入射角增大时，折射角也增大；</a:t>
            </a:r>
          </a:p>
          <a:p>
            <a:pPr fontAlgn="auto">
              <a:lnSpc>
                <a:spcPct val="150000"/>
              </a:lnSpc>
            </a:pPr>
            <a:r>
              <a:rPr lang="zh-CN">
                <a:solidFill>
                  <a:schemeClr val="tx1"/>
                </a:solidFill>
                <a:latin typeface="微软雅黑" panose="020b0503020204020204" charset="-122"/>
                <a:ea typeface="微软雅黑" panose="020b0503020204020204" charset="-122"/>
                <a:cs typeface="微软雅黑" panose="020b0503020204020204" charset="-122"/>
              </a:rPr>
              <a:t>（3）光从空气垂直射入水中时，其传播方向不变；</a:t>
            </a:r>
          </a:p>
          <a:p>
            <a:pPr fontAlgn="auto">
              <a:lnSpc>
                <a:spcPct val="150000"/>
              </a:lnSpc>
            </a:pPr>
            <a:r>
              <a:rPr lang="zh-CN">
                <a:solidFill>
                  <a:schemeClr val="tx1"/>
                </a:solidFill>
                <a:latin typeface="微软雅黑" panose="020b0503020204020204" charset="-122"/>
                <a:ea typeface="微软雅黑" panose="020b0503020204020204" charset="-122"/>
                <a:cs typeface="微软雅黑" panose="020b0503020204020204" charset="-122"/>
              </a:rPr>
              <a:t>（4）让光逆着原折射方向从水中斜射入空气中时，进入空气中的折射光线逆着原入射光线的方向射出。</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left)">
                                      <p:cBhvr>
                                        <p:cTn id="20" dur="500"/>
                                        <p:tgtEl>
                                          <p:spTgt spid="17">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wipe(left)">
                                      <p:cBhvr>
                                        <p:cTn id="30" dur="500"/>
                                        <p:tgtEl>
                                          <p:spTgt spid="6">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6">
                                            <p:txEl>
                                              <p:pRg st="0" end="0"/>
                                            </p:txEl>
                                          </p:spTgt>
                                        </p:tgtEl>
                                        <p:attrNameLst>
                                          <p:attrName>style.visibility</p:attrName>
                                        </p:attrNameLst>
                                      </p:cBhvr>
                                      <p:to>
                                        <p:strVal val="visible"/>
                                      </p:to>
                                    </p:set>
                                    <p:animEffect transition="in" filter="wipe(left)">
                                      <p:cBhvr>
                                        <p:cTn id="35" dur="500"/>
                                        <p:tgtEl>
                                          <p:spTgt spid="26">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7">
                                            <p:txEl>
                                              <p:pRg st="0" end="0"/>
                                            </p:txEl>
                                          </p:spTgt>
                                        </p:tgtEl>
                                        <p:attrNameLst>
                                          <p:attrName>style.visibility</p:attrName>
                                        </p:attrNameLst>
                                      </p:cBhvr>
                                      <p:to>
                                        <p:strVal val="visible"/>
                                      </p:to>
                                    </p:set>
                                    <p:animEffect transition="in" filter="wipe(left)">
                                      <p:cBhvr>
                                        <p:cTn id="40" dur="500"/>
                                        <p:tgtEl>
                                          <p:spTgt spid="27">
                                            <p:txEl>
                                              <p:pRg st="0" end="0"/>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xEl>
                                              <p:pRg st="0" end="0"/>
                                            </p:txEl>
                                          </p:spTgt>
                                        </p:tgtEl>
                                        <p:attrNameLst>
                                          <p:attrName>style.visibility</p:attrName>
                                        </p:attrNameLst>
                                      </p:cBhvr>
                                      <p:to>
                                        <p:strVal val="visible"/>
                                      </p:to>
                                    </p:set>
                                    <p:animEffect transition="in" filter="wipe(left)">
                                      <p:cBhvr>
                                        <p:cTn id="45" dur="500"/>
                                        <p:tgtEl>
                                          <p:spTgt spid="28">
                                            <p:txEl>
                                              <p:pRg st="0" end="0"/>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9">
                                            <p:txEl>
                                              <p:pRg st="0" end="0"/>
                                            </p:txEl>
                                          </p:spTgt>
                                        </p:tgtEl>
                                        <p:attrNameLst>
                                          <p:attrName>style.visibility</p:attrName>
                                        </p:attrNameLst>
                                      </p:cBhvr>
                                      <p:to>
                                        <p:strVal val="visible"/>
                                      </p:to>
                                    </p:set>
                                    <p:animEffect transition="in" filter="wipe(left)">
                                      <p:cBhvr>
                                        <p:cTn id="50" dur="500"/>
                                        <p:tgtEl>
                                          <p:spTgt spid="29">
                                            <p:txEl>
                                              <p:pRg st="0" end="0"/>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9">
                                            <p:txEl>
                                              <p:pRg st="1" end="1"/>
                                            </p:txEl>
                                          </p:spTgt>
                                        </p:tgtEl>
                                        <p:attrNameLst>
                                          <p:attrName>style.visibility</p:attrName>
                                        </p:attrNameLst>
                                      </p:cBhvr>
                                      <p:to>
                                        <p:strVal val="visible"/>
                                      </p:to>
                                    </p:set>
                                    <p:animEffect transition="in" filter="wipe(left)">
                                      <p:cBhvr>
                                        <p:cTn id="55" dur="500"/>
                                        <p:tgtEl>
                                          <p:spTgt spid="29">
                                            <p:txEl>
                                              <p:pRg st="1" end="1"/>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9">
                                            <p:txEl>
                                              <p:pRg st="2" end="2"/>
                                            </p:txEl>
                                          </p:spTgt>
                                        </p:tgtEl>
                                        <p:attrNameLst>
                                          <p:attrName>style.visibility</p:attrName>
                                        </p:attrNameLst>
                                      </p:cBhvr>
                                      <p:to>
                                        <p:strVal val="visible"/>
                                      </p:to>
                                    </p:set>
                                    <p:animEffect transition="in" filter="wipe(left)">
                                      <p:cBhvr>
                                        <p:cTn id="60" dur="500"/>
                                        <p:tgtEl>
                                          <p:spTgt spid="29">
                                            <p:txEl>
                                              <p:pRg st="2" end="2"/>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9">
                                            <p:txEl>
                                              <p:pRg st="3" end="3"/>
                                            </p:txEl>
                                          </p:spTgt>
                                        </p:tgtEl>
                                        <p:attrNameLst>
                                          <p:attrName>style.visibility</p:attrName>
                                        </p:attrNameLst>
                                      </p:cBhvr>
                                      <p:to>
                                        <p:strVal val="visible"/>
                                      </p:to>
                                    </p:set>
                                    <p:animEffect transition="in" filter="wipe(left)">
                                      <p:cBhvr>
                                        <p:cTn id="65" dur="500"/>
                                        <p:tgtEl>
                                          <p:spTgt spid="29">
                                            <p:txEl>
                                              <p:pRg st="3" end="3"/>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9">
                                            <p:txEl>
                                              <p:pRg st="4" end="4"/>
                                            </p:txEl>
                                          </p:spTgt>
                                        </p:tgtEl>
                                        <p:attrNameLst>
                                          <p:attrName>style.visibility</p:attrName>
                                        </p:attrNameLst>
                                      </p:cBhvr>
                                      <p:to>
                                        <p:strVal val="visible"/>
                                      </p:to>
                                    </p:set>
                                    <p:animEffect transition="in" filter="wipe(left)">
                                      <p:cBhvr>
                                        <p:cTn id="70" dur="500"/>
                                        <p:tgtEl>
                                          <p:spTgt spid="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3840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二、探究光的折射时的特点</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9" name="文本框 28" title=""/>
          <p:cNvSpPr txBox="1"/>
          <p:nvPr/>
        </p:nvSpPr>
        <p:spPr>
          <a:xfrm>
            <a:off x="113030" y="1124585"/>
            <a:ext cx="11988800" cy="2584450"/>
          </a:xfrm>
          <a:prstGeom prst="rect">
            <a:avLst/>
          </a:prstGeom>
          <a:noFill/>
        </p:spPr>
        <p:txBody>
          <a:bodyPr wrap="square" rtlCol="0" anchor="t">
            <a:spAutoFit/>
          </a:bodyPr>
          <a:lstStyle/>
          <a:p>
            <a:pPr fontAlgn="auto">
              <a:lnSpc>
                <a:spcPct val="150000"/>
              </a:lnSpc>
            </a:pPr>
            <a:r>
              <a:rPr lang="zh-CN">
                <a:solidFill>
                  <a:srgbClr val="1C18D4"/>
                </a:solidFill>
                <a:latin typeface="微软雅黑" panose="020b0503020204020204" charset="-122"/>
                <a:ea typeface="微软雅黑" panose="020b0503020204020204" charset="-122"/>
                <a:cs typeface="微软雅黑" panose="020b0503020204020204" charset="-122"/>
              </a:rPr>
              <a:t>【实验结论】</a:t>
            </a:r>
          </a:p>
          <a:p>
            <a:pPr fontAlgn="auto">
              <a:lnSpc>
                <a:spcPct val="150000"/>
              </a:lnSpc>
            </a:pPr>
            <a:r>
              <a:rPr lang="zh-CN">
                <a:solidFill>
                  <a:schemeClr val="tx1"/>
                </a:solidFill>
                <a:latin typeface="微软雅黑" panose="020b0503020204020204" charset="-122"/>
                <a:ea typeface="微软雅黑" panose="020b0503020204020204" charset="-122"/>
                <a:cs typeface="微软雅黑" panose="020b0503020204020204" charset="-122"/>
              </a:rPr>
              <a:t>（1）当光从空气斜射入水中（或其他介质）时，折射光线向法线方向偏折，折射角小于入射角；当入射角增大时，折射角也随之增大；</a:t>
            </a:r>
          </a:p>
          <a:p>
            <a:pPr fontAlgn="auto">
              <a:lnSpc>
                <a:spcPct val="150000"/>
              </a:lnSpc>
            </a:pPr>
            <a:r>
              <a:rPr lang="zh-CN">
                <a:solidFill>
                  <a:schemeClr val="tx1"/>
                </a:solidFill>
                <a:latin typeface="微软雅黑" panose="020b0503020204020204" charset="-122"/>
                <a:ea typeface="微软雅黑" panose="020b0503020204020204" charset="-122"/>
                <a:cs typeface="微软雅黑" panose="020b0503020204020204" charset="-122"/>
              </a:rPr>
              <a:t>（2）当光线从水或其他介质斜射入空气中时，折射光线远离法线，折射角大于入射角；</a:t>
            </a:r>
          </a:p>
          <a:p>
            <a:pPr fontAlgn="auto">
              <a:lnSpc>
                <a:spcPct val="150000"/>
              </a:lnSpc>
            </a:pPr>
            <a:r>
              <a:rPr lang="zh-CN">
                <a:solidFill>
                  <a:schemeClr val="tx1"/>
                </a:solidFill>
                <a:latin typeface="微软雅黑" panose="020b0503020204020204" charset="-122"/>
                <a:ea typeface="微软雅黑" panose="020b0503020204020204" charset="-122"/>
                <a:cs typeface="微软雅黑" panose="020b0503020204020204" charset="-122"/>
              </a:rPr>
              <a:t>（3）当光从空气垂直射入水中或其他介质中时，其传播方向不变；</a:t>
            </a:r>
          </a:p>
          <a:p>
            <a:pPr fontAlgn="auto">
              <a:lnSpc>
                <a:spcPct val="150000"/>
              </a:lnSpc>
            </a:pPr>
            <a:r>
              <a:rPr lang="zh-CN">
                <a:solidFill>
                  <a:schemeClr val="tx1"/>
                </a:solidFill>
                <a:latin typeface="微软雅黑" panose="020b0503020204020204" charset="-122"/>
                <a:ea typeface="微软雅黑" panose="020b0503020204020204" charset="-122"/>
                <a:cs typeface="微软雅黑" panose="020b0503020204020204" charset="-122"/>
              </a:rPr>
              <a:t>（4）在光的折射现象中，光路是可逆的。</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wipe(left)">
                                      <p:cBhvr>
                                        <p:cTn id="15" dur="500"/>
                                        <p:tgtEl>
                                          <p:spTgt spid="29">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9">
                                            <p:txEl>
                                              <p:pRg st="1" end="1"/>
                                            </p:txEl>
                                          </p:spTgt>
                                        </p:tgtEl>
                                        <p:attrNameLst>
                                          <p:attrName>style.visibility</p:attrName>
                                        </p:attrNameLst>
                                      </p:cBhvr>
                                      <p:to>
                                        <p:strVal val="visible"/>
                                      </p:to>
                                    </p:set>
                                    <p:animEffect transition="in" filter="wipe(left)">
                                      <p:cBhvr>
                                        <p:cTn id="20" dur="500"/>
                                        <p:tgtEl>
                                          <p:spTgt spid="29">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9">
                                            <p:txEl>
                                              <p:pRg st="2" end="2"/>
                                            </p:txEl>
                                          </p:spTgt>
                                        </p:tgtEl>
                                        <p:attrNameLst>
                                          <p:attrName>style.visibility</p:attrName>
                                        </p:attrNameLst>
                                      </p:cBhvr>
                                      <p:to>
                                        <p:strVal val="visible"/>
                                      </p:to>
                                    </p:set>
                                    <p:animEffect transition="in" filter="wipe(left)">
                                      <p:cBhvr>
                                        <p:cTn id="25" dur="500"/>
                                        <p:tgtEl>
                                          <p:spTgt spid="29">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xEl>
                                              <p:pRg st="3" end="3"/>
                                            </p:txEl>
                                          </p:spTgt>
                                        </p:tgtEl>
                                        <p:attrNameLst>
                                          <p:attrName>style.visibility</p:attrName>
                                        </p:attrNameLst>
                                      </p:cBhvr>
                                      <p:to>
                                        <p:strVal val="visible"/>
                                      </p:to>
                                    </p:set>
                                    <p:animEffect transition="in" filter="wipe(left)">
                                      <p:cBhvr>
                                        <p:cTn id="30" dur="500"/>
                                        <p:tgtEl>
                                          <p:spTgt spid="29">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9">
                                            <p:txEl>
                                              <p:pRg st="4" end="4"/>
                                            </p:txEl>
                                          </p:spTgt>
                                        </p:tgtEl>
                                        <p:attrNameLst>
                                          <p:attrName>style.visibility</p:attrName>
                                        </p:attrNameLst>
                                      </p:cBhvr>
                                      <p:to>
                                        <p:strVal val="visible"/>
                                      </p:to>
                                    </p:set>
                                    <p:animEffect transition="in" filter="wipe(left)">
                                      <p:cBhvr>
                                        <p:cTn id="35" dur="500"/>
                                        <p:tgtEl>
                                          <p:spTgt spid="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3840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二、探究光的折射时的特点</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0" name="文本框 9" title=""/>
          <p:cNvSpPr txBox="1"/>
          <p:nvPr/>
        </p:nvSpPr>
        <p:spPr>
          <a:xfrm>
            <a:off x="292735" y="1401445"/>
            <a:ext cx="11755755" cy="4246245"/>
          </a:xfrm>
          <a:prstGeom prst="rect">
            <a:avLst/>
          </a:prstGeom>
          <a:noFill/>
        </p:spPr>
        <p:txBody>
          <a:bodyPr wrap="square" rtlCol="0" anchor="t">
            <a:spAutoFit/>
          </a:bodyPr>
          <a:lstStyle/>
          <a:p>
            <a:pPr fontAlgn="auto">
              <a:lnSpc>
                <a:spcPct val="150000"/>
              </a:lnSpc>
            </a:pP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rPr>
              <a:t>3.对光的折射现象的理解</a:t>
            </a:r>
          </a:p>
          <a:p>
            <a:pPr fontAlgn="auto">
              <a:lnSpc>
                <a:spcPct val="150000"/>
              </a:lnSpc>
            </a:pPr>
            <a:r>
              <a:rPr lang="zh-CN">
                <a:solidFill>
                  <a:schemeClr val="tx1"/>
                </a:solidFill>
                <a:latin typeface="微软雅黑" panose="020b0503020204020204" charset="-122"/>
                <a:ea typeface="微软雅黑" panose="020b0503020204020204" charset="-122"/>
                <a:cs typeface="微软雅黑" panose="020b0503020204020204" charset="-122"/>
              </a:rPr>
              <a:t>（1）法线与分界面垂直，是描述入射光线、反射光线以及折射光线位置和方向的参考标准；</a:t>
            </a:r>
          </a:p>
          <a:p>
            <a:pPr fontAlgn="auto">
              <a:lnSpc>
                <a:spcPct val="150000"/>
              </a:lnSpc>
            </a:pPr>
            <a:r>
              <a:rPr lang="zh-CN">
                <a:solidFill>
                  <a:schemeClr val="tx1"/>
                </a:solidFill>
                <a:latin typeface="微软雅黑" panose="020b0503020204020204" charset="-122"/>
                <a:ea typeface="微软雅黑" panose="020b0503020204020204" charset="-122"/>
                <a:cs typeface="微软雅黑" panose="020b0503020204020204" charset="-122"/>
              </a:rPr>
              <a:t>（2）折射角随着入射角的增大而增大，因为先有入射光线，然后才有折射光线，所以叙述时一般说折射角随入射角的变化而变化，不说入射角随折射角的变化而变化；</a:t>
            </a:r>
          </a:p>
          <a:p>
            <a:pPr fontAlgn="auto">
              <a:lnSpc>
                <a:spcPct val="150000"/>
              </a:lnSpc>
            </a:pPr>
            <a:r>
              <a:rPr lang="zh-CN">
                <a:solidFill>
                  <a:schemeClr val="tx1"/>
                </a:solidFill>
                <a:latin typeface="微软雅黑" panose="020b0503020204020204" charset="-122"/>
                <a:ea typeface="微软雅黑" panose="020b0503020204020204" charset="-122"/>
                <a:cs typeface="微软雅黑" panose="020b0503020204020204" charset="-122"/>
              </a:rPr>
              <a:t>（3）当光垂直射到分界面上时，光的传播方向不发生变化，此时折射光线、入射光线和法线重合，折射角和入射角都为0°；</a:t>
            </a:r>
          </a:p>
          <a:p>
            <a:pPr fontAlgn="auto">
              <a:lnSpc>
                <a:spcPct val="150000"/>
              </a:lnSpc>
            </a:pPr>
            <a:r>
              <a:rPr lang="zh-CN">
                <a:solidFill>
                  <a:schemeClr val="tx1"/>
                </a:solidFill>
                <a:latin typeface="微软雅黑" panose="020b0503020204020204" charset="-122"/>
                <a:ea typeface="微软雅黑" panose="020b0503020204020204" charset="-122"/>
                <a:cs typeface="微软雅黑" panose="020b0503020204020204" charset="-122"/>
              </a:rPr>
              <a:t>（4）一般情况下，无论光从空气斜射入其他介质中，还是光从其他介质斜射入空气中，在空气中光线与法线的夹角大于其他介质中光线与法线的夹角；</a:t>
            </a:r>
          </a:p>
          <a:p>
            <a:pPr fontAlgn="auto">
              <a:lnSpc>
                <a:spcPct val="150000"/>
              </a:lnSpc>
            </a:pPr>
            <a:r>
              <a:rPr lang="zh-CN">
                <a:solidFill>
                  <a:schemeClr val="tx1"/>
                </a:solidFill>
                <a:latin typeface="微软雅黑" panose="020b0503020204020204" charset="-122"/>
                <a:ea typeface="微软雅黑" panose="020b0503020204020204" charset="-122"/>
                <a:cs typeface="微软雅黑" panose="020b0503020204020204" charset="-122"/>
              </a:rPr>
              <a:t>（5）一般来说，当光从两种介质分界面上发生折射时，光速大的介质中光线与法线的夹角大，光速小的介质中光线与法线的夹角小。</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left)">
                                      <p:cBhvr>
                                        <p:cTn id="20" dur="500"/>
                                        <p:tgtEl>
                                          <p:spTgt spid="10">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wipe(left)">
                                      <p:cBhvr>
                                        <p:cTn id="25" dur="500"/>
                                        <p:tgtEl>
                                          <p:spTgt spid="10">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xEl>
                                              <p:pRg st="3" end="3"/>
                                            </p:txEl>
                                          </p:spTgt>
                                        </p:tgtEl>
                                        <p:attrNameLst>
                                          <p:attrName>style.visibility</p:attrName>
                                        </p:attrNameLst>
                                      </p:cBhvr>
                                      <p:to>
                                        <p:strVal val="visible"/>
                                      </p:to>
                                    </p:set>
                                    <p:animEffect transition="in" filter="wipe(left)">
                                      <p:cBhvr>
                                        <p:cTn id="30" dur="500"/>
                                        <p:tgtEl>
                                          <p:spTgt spid="10">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Effect transition="in" filter="wipe(left)">
                                      <p:cBhvr>
                                        <p:cTn id="35" dur="500"/>
                                        <p:tgtEl>
                                          <p:spTgt spid="10">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0">
                                            <p:txEl>
                                              <p:pRg st="5" end="5"/>
                                            </p:txEl>
                                          </p:spTgt>
                                        </p:tgtEl>
                                        <p:attrNameLst>
                                          <p:attrName>style.visibility</p:attrName>
                                        </p:attrNameLst>
                                      </p:cBhvr>
                                      <p:to>
                                        <p:strVal val="visible"/>
                                      </p:to>
                                    </p:set>
                                    <p:animEffect transition="in" filter="wipe(left)">
                                      <p:cBhvr>
                                        <p:cTn id="40"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3230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三、生活中的折射现象</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2" name="图片 -2147482432" title=""/>
          <p:cNvPicPr>
            <a:picLocks noChangeAspect="1"/>
          </p:cNvPicPr>
          <p:nvPr/>
        </p:nvPicPr>
        <p:blipFill>
          <a:blip r:embed="rId3"/>
          <a:stretch>
            <a:fillRect/>
          </a:stretch>
        </p:blipFill>
        <p:spPr>
          <a:xfrm>
            <a:off x="889635" y="1959610"/>
            <a:ext cx="2381250" cy="1174750"/>
          </a:xfrm>
          <a:prstGeom prst="rect">
            <a:avLst/>
          </a:prstGeom>
          <a:noFill/>
          <a:ln w="9525">
            <a:noFill/>
          </a:ln>
        </p:spPr>
      </p:pic>
      <p:pic>
        <p:nvPicPr>
          <p:cNvPr id="6" name="图片 -2147482431" title=""/>
          <p:cNvPicPr>
            <a:picLocks noChangeAspect="1"/>
          </p:cNvPicPr>
          <p:nvPr/>
        </p:nvPicPr>
        <p:blipFill>
          <a:blip r:embed="rId4"/>
          <a:stretch>
            <a:fillRect/>
          </a:stretch>
        </p:blipFill>
        <p:spPr>
          <a:xfrm>
            <a:off x="4379595" y="1959610"/>
            <a:ext cx="1174750" cy="1174750"/>
          </a:xfrm>
          <a:prstGeom prst="rect">
            <a:avLst/>
          </a:prstGeom>
          <a:noFill/>
          <a:ln w="9525">
            <a:noFill/>
          </a:ln>
        </p:spPr>
      </p:pic>
      <p:pic>
        <p:nvPicPr>
          <p:cNvPr id="7" name="图片 -2147482430" title=""/>
          <p:cNvPicPr>
            <a:picLocks noChangeAspect="1"/>
          </p:cNvPicPr>
          <p:nvPr/>
        </p:nvPicPr>
        <p:blipFill>
          <a:blip r:embed="rId5"/>
          <a:stretch>
            <a:fillRect/>
          </a:stretch>
        </p:blipFill>
        <p:spPr>
          <a:xfrm>
            <a:off x="6471285" y="1959610"/>
            <a:ext cx="1545590" cy="1174115"/>
          </a:xfrm>
          <a:prstGeom prst="rect">
            <a:avLst/>
          </a:prstGeom>
          <a:noFill/>
          <a:ln w="9525">
            <a:noFill/>
          </a:ln>
        </p:spPr>
      </p:pic>
      <p:pic>
        <p:nvPicPr>
          <p:cNvPr id="10" name="图片 -2147482429" title=""/>
          <p:cNvPicPr>
            <a:picLocks noChangeAspect="1"/>
          </p:cNvPicPr>
          <p:nvPr/>
        </p:nvPicPr>
        <p:blipFill>
          <a:blip r:embed="rId6"/>
          <a:stretch>
            <a:fillRect/>
          </a:stretch>
        </p:blipFill>
        <p:spPr>
          <a:xfrm>
            <a:off x="9088755" y="1959610"/>
            <a:ext cx="1315720" cy="1183005"/>
          </a:xfrm>
          <a:prstGeom prst="rect">
            <a:avLst/>
          </a:prstGeom>
          <a:noFill/>
          <a:ln w="9525">
            <a:noFill/>
          </a:ln>
        </p:spPr>
      </p:pic>
      <p:sp>
        <p:nvSpPr>
          <p:cNvPr id="100" name="文本框 99" title=""/>
          <p:cNvSpPr txBox="1"/>
          <p:nvPr/>
        </p:nvSpPr>
        <p:spPr>
          <a:xfrm>
            <a:off x="1537335" y="1591310"/>
            <a:ext cx="1276985" cy="368300"/>
          </a:xfrm>
          <a:prstGeom prst="rect">
            <a:avLst/>
          </a:prstGeom>
          <a:noFill/>
          <a:ln w="9525">
            <a:noFill/>
          </a:ln>
        </p:spPr>
        <p:txBody>
          <a:bodyPr wrap="square">
            <a:spAutoFit/>
          </a:bodyPr>
          <a:lstStyle/>
          <a:p>
            <a:pPr indent="0"/>
            <a:r>
              <a:rPr lang="zh-CN">
                <a:solidFill>
                  <a:schemeClr val="accent1">
                    <a:lumMod val="75000"/>
                  </a:schemeClr>
                </a:solidFill>
                <a:latin typeface="微软雅黑" panose="020b0503020204020204" charset="-122"/>
                <a:ea typeface="微软雅黑" panose="020b0503020204020204" charset="-122"/>
              </a:rPr>
              <a:t>海市蜃楼</a:t>
            </a:r>
            <a:endParaRPr lang="zh-CN" altLang="en-US">
              <a:solidFill>
                <a:schemeClr val="accent1">
                  <a:lumMod val="75000"/>
                </a:schemeClr>
              </a:solidFill>
              <a:latin typeface="微软雅黑" panose="020b0503020204020204" charset="-122"/>
              <a:ea typeface="微软雅黑" panose="020b0503020204020204" charset="-122"/>
            </a:endParaRPr>
          </a:p>
        </p:txBody>
      </p:sp>
      <p:sp>
        <p:nvSpPr>
          <p:cNvPr id="11" name="文本框 10" title=""/>
          <p:cNvSpPr txBox="1"/>
          <p:nvPr/>
        </p:nvSpPr>
        <p:spPr>
          <a:xfrm>
            <a:off x="690880" y="3134360"/>
            <a:ext cx="2778760" cy="2999740"/>
          </a:xfrm>
          <a:prstGeom prst="rect">
            <a:avLst/>
          </a:prstGeom>
          <a:noFill/>
          <a:ln w="9525">
            <a:noFill/>
          </a:ln>
        </p:spPr>
        <p:txBody>
          <a:bodyPr wrap="square">
            <a:spAutoFit/>
          </a:bodyPr>
          <a:lstStyle/>
          <a:p>
            <a:pPr indent="0" fontAlgn="auto">
              <a:lnSpc>
                <a:spcPct val="150000"/>
              </a:lnSpc>
            </a:pPr>
            <a:r>
              <a:rPr lang="zh-CN" b="0">
                <a:latin typeface="微软雅黑" panose="020b0503020204020204" charset="-122"/>
                <a:ea typeface="微软雅黑" panose="020b0503020204020204" charset="-122"/>
                <a:cs typeface="微软雅黑" panose="020b0503020204020204" charset="-122"/>
              </a:rPr>
              <a:t>夏天，海面附近空气温度较低，密度较大，来自地平线以下远处的物体的光，传播时由于不同高度空气的密度不同而向地面多次弯曲后进入我们的眼中，形成“蜃景”的现象</a:t>
            </a:r>
            <a:endParaRPr lang="zh-CN" altLang="en-US" b="0">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nvSpPr>
        <p:spPr>
          <a:xfrm>
            <a:off x="4023995" y="1591310"/>
            <a:ext cx="1885315" cy="368300"/>
          </a:xfrm>
          <a:prstGeom prst="rect">
            <a:avLst/>
          </a:prstGeom>
          <a:noFill/>
          <a:ln w="9525">
            <a:noFill/>
          </a:ln>
        </p:spPr>
        <p:txBody>
          <a:bodyPr wrap="square">
            <a:spAutoFit/>
          </a:bodyPr>
          <a:lstStyle/>
          <a:p>
            <a:pPr indent="0"/>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rPr>
              <a:t>“错位”的奥秘</a:t>
            </a:r>
            <a:endPar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4" name="文本框 13" title=""/>
          <p:cNvSpPr txBox="1"/>
          <p:nvPr/>
        </p:nvSpPr>
        <p:spPr>
          <a:xfrm>
            <a:off x="3577590" y="3134360"/>
            <a:ext cx="2778760" cy="2999740"/>
          </a:xfrm>
          <a:prstGeom prst="rect">
            <a:avLst/>
          </a:prstGeom>
          <a:noFill/>
          <a:ln w="9525">
            <a:noFill/>
          </a:ln>
        </p:spPr>
        <p:txBody>
          <a:bodyPr wrap="square">
            <a:spAutoFit/>
          </a:bodyPr>
          <a:lstStyle/>
          <a:p>
            <a:pPr indent="0" fontAlgn="auto">
              <a:lnSpc>
                <a:spcPct val="150000"/>
              </a:lnSpc>
            </a:pPr>
            <a:r>
              <a:rPr lang="zh-CN" b="0">
                <a:latin typeface="微软雅黑" panose="020b0503020204020204" charset="-122"/>
                <a:ea typeface="微软雅黑" panose="020b0503020204020204" charset="-122"/>
                <a:cs typeface="微软雅黑" panose="020b0503020204020204" charset="-122"/>
              </a:rPr>
              <a:t>来自水面以下的笔上物点的光，从水中射向空气反生折射，折射角大于入射角，我们眼睛看到的光好像是从直线传播方向发出的，这样看起来就好像笔错位了</a:t>
            </a:r>
          </a:p>
        </p:txBody>
      </p:sp>
      <p:sp>
        <p:nvSpPr>
          <p:cNvPr id="15" name="文本框 14" title=""/>
          <p:cNvSpPr txBox="1"/>
          <p:nvPr/>
        </p:nvSpPr>
        <p:spPr>
          <a:xfrm>
            <a:off x="6464300" y="1591310"/>
            <a:ext cx="1418590" cy="368300"/>
          </a:xfrm>
          <a:prstGeom prst="rect">
            <a:avLst/>
          </a:prstGeom>
          <a:noFill/>
          <a:ln w="9525">
            <a:noFill/>
          </a:ln>
        </p:spPr>
        <p:txBody>
          <a:bodyPr wrap="square">
            <a:spAutoFit/>
          </a:bodyPr>
          <a:lstStyle/>
          <a:p>
            <a:pPr indent="0"/>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rPr>
              <a:t>叉鱼的诀窍</a:t>
            </a:r>
          </a:p>
        </p:txBody>
      </p:sp>
      <p:sp>
        <p:nvSpPr>
          <p:cNvPr id="16" name="文本框 15" title=""/>
          <p:cNvSpPr txBox="1"/>
          <p:nvPr/>
        </p:nvSpPr>
        <p:spPr>
          <a:xfrm>
            <a:off x="6464300" y="3142615"/>
            <a:ext cx="1946910" cy="2999740"/>
          </a:xfrm>
          <a:prstGeom prst="rect">
            <a:avLst/>
          </a:prstGeom>
          <a:noFill/>
          <a:ln w="9525">
            <a:noFill/>
          </a:ln>
        </p:spPr>
        <p:txBody>
          <a:bodyPr wrap="square">
            <a:spAutoFit/>
          </a:bodyPr>
          <a:lstStyle/>
          <a:p>
            <a:pPr indent="0" fontAlgn="auto">
              <a:lnSpc>
                <a:spcPct val="150000"/>
              </a:lnSpc>
            </a:pPr>
            <a:r>
              <a:rPr lang="zh-CN" b="0">
                <a:latin typeface="微软雅黑" panose="020b0503020204020204" charset="-122"/>
                <a:ea typeface="微软雅黑" panose="020b0503020204020204" charset="-122"/>
                <a:cs typeface="微软雅黑" panose="020b0503020204020204" charset="-122"/>
              </a:rPr>
              <a:t>因为人们看到的是水中的鱼的虚像，它比鱼的实际位置浅，所以要瞄准看到的“鱼”的下方才能叉到鱼</a:t>
            </a:r>
          </a:p>
        </p:txBody>
      </p:sp>
      <p:sp>
        <p:nvSpPr>
          <p:cNvPr id="17" name="文本框 16" title=""/>
          <p:cNvSpPr txBox="1"/>
          <p:nvPr/>
        </p:nvSpPr>
        <p:spPr>
          <a:xfrm>
            <a:off x="8876030" y="1591310"/>
            <a:ext cx="1823720" cy="368300"/>
          </a:xfrm>
          <a:prstGeom prst="rect">
            <a:avLst/>
          </a:prstGeom>
          <a:noFill/>
          <a:ln w="9525">
            <a:noFill/>
          </a:ln>
        </p:spPr>
        <p:txBody>
          <a:bodyPr wrap="square">
            <a:spAutoFit/>
          </a:bodyPr>
          <a:lstStyle/>
          <a:p>
            <a:pPr indent="0"/>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rPr>
              <a:t>“变高”的奥秘</a:t>
            </a:r>
          </a:p>
        </p:txBody>
      </p:sp>
      <p:sp>
        <p:nvSpPr>
          <p:cNvPr id="18" name="文本框 17" title=""/>
          <p:cNvSpPr txBox="1"/>
          <p:nvPr/>
        </p:nvSpPr>
        <p:spPr>
          <a:xfrm>
            <a:off x="8814435" y="3133725"/>
            <a:ext cx="1946910" cy="2999740"/>
          </a:xfrm>
          <a:prstGeom prst="rect">
            <a:avLst/>
          </a:prstGeom>
          <a:noFill/>
          <a:ln w="9525">
            <a:noFill/>
          </a:ln>
        </p:spPr>
        <p:txBody>
          <a:bodyPr wrap="square">
            <a:spAutoFit/>
          </a:bodyPr>
          <a:lstStyle/>
          <a:p>
            <a:pPr indent="0" fontAlgn="auto">
              <a:lnSpc>
                <a:spcPct val="150000"/>
              </a:lnSpc>
            </a:pPr>
            <a:r>
              <a:rPr lang="zh-CN" b="0">
                <a:latin typeface="微软雅黑" panose="020b0503020204020204" charset="-122"/>
                <a:ea typeface="微软雅黑" panose="020b0503020204020204" charset="-122"/>
                <a:cs typeface="微软雅黑" panose="020b0503020204020204" charset="-122"/>
              </a:rPr>
              <a:t>因为光从空气进入水中时发生折射，所以水中的人看到的是岸上的树的虚像，它比树的真实位置要高</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barn(inVertical)">
                                      <p:cBhvr>
                                        <p:cTn id="15" dur="500"/>
                                        <p:tgtEl>
                                          <p:spTgt spid="100"/>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up)">
                                      <p:cBhvr>
                                        <p:cTn id="45" dur="500"/>
                                        <p:tgtEl>
                                          <p:spTgt spid="15"/>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up)">
                                      <p:cBhvr>
                                        <p:cTn id="50" dur="500"/>
                                        <p:tgtEl>
                                          <p:spTgt spid="7"/>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500"/>
                                        <p:tgtEl>
                                          <p:spTgt spid="16"/>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barn(inVertical)">
                                      <p:cBhvr>
                                        <p:cTn id="65" dur="500"/>
                                        <p:tgtEl>
                                          <p:spTgt spid="10"/>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down)">
                                      <p:cBhvr>
                                        <p:cTn id="7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6" grpId="0"/>
      <p:bldP spid="7" grpId="0"/>
      <p:bldP spid="100" grpId="0"/>
      <p:bldP spid="11" grpId="0"/>
      <p:bldP spid="13" grpId="0"/>
      <p:bldP spid="14" grpId="0"/>
      <p:bldP spid="15" grpId="0"/>
      <p:bldP spid="16" grpId="0"/>
      <p:bldP spid="17" grpId="0"/>
      <p:bldP spid="18" grpId="0"/>
    </p:bldLst>
  </p:timing>
</p:sld>
</file>

<file path=ppt/slides/slide6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4441190" y="47993"/>
            <a:ext cx="903605" cy="923290"/>
          </a:xfrm>
          <a:prstGeom prst="rect">
            <a:avLst/>
          </a:prstGeom>
        </p:spPr>
      </p:pic>
      <p:sp>
        <p:nvSpPr>
          <p:cNvPr id="5" name="文本框 4" title=""/>
          <p:cNvSpPr txBox="1"/>
          <p:nvPr/>
        </p:nvSpPr>
        <p:spPr>
          <a:xfrm>
            <a:off x="5365750" y="231775"/>
            <a:ext cx="675449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光的折射现象及应用（三种光现象辨析）</a:t>
            </a:r>
          </a:p>
        </p:txBody>
      </p:sp>
      <p:sp>
        <p:nvSpPr>
          <p:cNvPr id="7" name="文本框 6" title=""/>
          <p:cNvSpPr txBox="1"/>
          <p:nvPr/>
        </p:nvSpPr>
        <p:spPr>
          <a:xfrm>
            <a:off x="292735" y="1323975"/>
            <a:ext cx="11760835" cy="460375"/>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例</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1</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（2023·牡丹江）</a:t>
            </a:r>
            <a:r>
              <a:rPr sz="1600">
                <a:latin typeface="微软雅黑" panose="020b0503020204020204" charset="-122"/>
                <a:ea typeface="微软雅黑" panose="020b0503020204020204" charset="-122"/>
                <a:cs typeface="微软雅黑" panose="020b0503020204020204" charset="-122"/>
                <a:sym typeface="+mn-ea"/>
              </a:rPr>
              <a:t>下列现象由光的折射形成的是（ </a:t>
            </a:r>
            <a:r>
              <a:rPr lang="en-US" sz="1600">
                <a:latin typeface="微软雅黑" panose="020b0503020204020204" charset="-122"/>
                <a:ea typeface="微软雅黑" panose="020b0503020204020204" charset="-122"/>
                <a:cs typeface="微软雅黑" panose="020b0503020204020204" charset="-122"/>
                <a:sym typeface="+mn-ea"/>
              </a:rPr>
              <a:t>  </a:t>
            </a:r>
            <a:r>
              <a:rPr sz="1600">
                <a:latin typeface="微软雅黑" panose="020b0503020204020204" charset="-122"/>
                <a:ea typeface="微软雅黑" panose="020b0503020204020204" charset="-122"/>
                <a:cs typeface="微软雅黑" panose="020b0503020204020204" charset="-122"/>
                <a:sym typeface="+mn-ea"/>
              </a:rPr>
              <a:t> ）。</a:t>
            </a:r>
          </a:p>
        </p:txBody>
      </p:sp>
      <p:pic>
        <p:nvPicPr>
          <p:cNvPr id="2" name="图片 -2147482427" title=""/>
          <p:cNvPicPr>
            <a:picLocks noChangeAspect="1"/>
          </p:cNvPicPr>
          <p:nvPr/>
        </p:nvPicPr>
        <p:blipFill>
          <a:blip r:embed="rId3"/>
          <a:stretch>
            <a:fillRect/>
          </a:stretch>
        </p:blipFill>
        <p:spPr>
          <a:xfrm>
            <a:off x="749300" y="1851660"/>
            <a:ext cx="1176655" cy="1210945"/>
          </a:xfrm>
          <a:prstGeom prst="rect">
            <a:avLst/>
          </a:prstGeom>
          <a:noFill/>
          <a:ln w="9525">
            <a:noFill/>
          </a:ln>
        </p:spPr>
      </p:pic>
      <p:pic>
        <p:nvPicPr>
          <p:cNvPr id="6" name="图片 -2147482426" title=""/>
          <p:cNvPicPr>
            <a:picLocks noChangeAspect="1"/>
          </p:cNvPicPr>
          <p:nvPr/>
        </p:nvPicPr>
        <p:blipFill>
          <a:blip r:embed="rId4"/>
          <a:stretch>
            <a:fillRect/>
          </a:stretch>
        </p:blipFill>
        <p:spPr>
          <a:xfrm>
            <a:off x="2496185" y="1851660"/>
            <a:ext cx="1796415" cy="1220470"/>
          </a:xfrm>
          <a:prstGeom prst="rect">
            <a:avLst/>
          </a:prstGeom>
          <a:noFill/>
          <a:ln w="9525">
            <a:noFill/>
          </a:ln>
        </p:spPr>
      </p:pic>
      <p:pic>
        <p:nvPicPr>
          <p:cNvPr id="9" name="图片 -2147482425" title=""/>
          <p:cNvPicPr>
            <a:picLocks noChangeAspect="1"/>
          </p:cNvPicPr>
          <p:nvPr/>
        </p:nvPicPr>
        <p:blipFill>
          <a:blip r:embed="rId5"/>
          <a:stretch>
            <a:fillRect/>
          </a:stretch>
        </p:blipFill>
        <p:spPr>
          <a:xfrm>
            <a:off x="4862830" y="1784350"/>
            <a:ext cx="966470" cy="1278255"/>
          </a:xfrm>
          <a:prstGeom prst="rect">
            <a:avLst/>
          </a:prstGeom>
          <a:noFill/>
          <a:ln w="9525">
            <a:noFill/>
          </a:ln>
        </p:spPr>
      </p:pic>
      <p:pic>
        <p:nvPicPr>
          <p:cNvPr id="10" name="图片 -2147482424" title=""/>
          <p:cNvPicPr>
            <a:picLocks noChangeAspect="1"/>
          </p:cNvPicPr>
          <p:nvPr/>
        </p:nvPicPr>
        <p:blipFill>
          <a:blip r:embed="rId6"/>
          <a:stretch>
            <a:fillRect/>
          </a:stretch>
        </p:blipFill>
        <p:spPr>
          <a:xfrm>
            <a:off x="6527800" y="1784350"/>
            <a:ext cx="1398270" cy="1277620"/>
          </a:xfrm>
          <a:prstGeom prst="rect">
            <a:avLst/>
          </a:prstGeom>
          <a:noFill/>
          <a:ln w="9525">
            <a:noFill/>
          </a:ln>
        </p:spPr>
      </p:pic>
      <p:sp>
        <p:nvSpPr>
          <p:cNvPr id="100" name="文本框 99" title=""/>
          <p:cNvSpPr txBox="1"/>
          <p:nvPr/>
        </p:nvSpPr>
        <p:spPr>
          <a:xfrm>
            <a:off x="895350" y="3061970"/>
            <a:ext cx="885190" cy="337185"/>
          </a:xfrm>
          <a:prstGeom prst="rect">
            <a:avLst/>
          </a:prstGeom>
          <a:noFill/>
          <a:ln w="9525">
            <a:noFill/>
          </a:ln>
        </p:spPr>
        <p:txBody>
          <a:bodyPr wrap="square">
            <a:spAutoFit/>
          </a:bodyPr>
          <a:lstStyle/>
          <a:p>
            <a:pPr indent="0"/>
            <a:r>
              <a:rPr lang="en-US" altLang="zh-CN" sz="1600" b="0">
                <a:solidFill>
                  <a:srgbClr val="000000"/>
                </a:solidFill>
                <a:latin typeface="微软雅黑" panose="020b0503020204020204" charset="-122"/>
                <a:ea typeface="微软雅黑" panose="020b0503020204020204" charset="-122"/>
                <a:cs typeface="微软雅黑" panose="020b0503020204020204" charset="-122"/>
              </a:rPr>
              <a:t>A.</a:t>
            </a:r>
            <a:r>
              <a:rPr lang="zh-CN" sz="1600" b="0">
                <a:solidFill>
                  <a:srgbClr val="000000"/>
                </a:solidFill>
                <a:latin typeface="微软雅黑" panose="020b0503020204020204" charset="-122"/>
                <a:ea typeface="微软雅黑" panose="020b0503020204020204" charset="-122"/>
                <a:cs typeface="微软雅黑" panose="020b0503020204020204" charset="-122"/>
              </a:rPr>
              <a:t>手影</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nvSpPr>
        <p:spPr>
          <a:xfrm>
            <a:off x="2653030" y="3061970"/>
            <a:ext cx="1483360" cy="337185"/>
          </a:xfrm>
          <a:prstGeom prst="rect">
            <a:avLst/>
          </a:prstGeom>
          <a:noFill/>
          <a:ln w="9525">
            <a:noFill/>
          </a:ln>
        </p:spPr>
        <p:txBody>
          <a:bodyPr wrap="square">
            <a:spAutoFit/>
          </a:bodyPr>
          <a:lstStyle/>
          <a:p>
            <a:pPr indent="0"/>
            <a:r>
              <a:rPr lang="en-US" altLang="zh-CN" sz="1600" b="0">
                <a:solidFill>
                  <a:srgbClr val="000000"/>
                </a:solidFill>
                <a:latin typeface="微软雅黑" panose="020b0503020204020204" charset="-122"/>
                <a:ea typeface="微软雅黑" panose="020b0503020204020204" charset="-122"/>
                <a:cs typeface="微软雅黑" panose="020b0503020204020204" charset="-122"/>
              </a:rPr>
              <a:t>B.</a:t>
            </a:r>
            <a:r>
              <a:rPr lang="zh-CN" sz="1600" b="0">
                <a:solidFill>
                  <a:srgbClr val="000000"/>
                </a:solidFill>
                <a:latin typeface="微软雅黑" panose="020b0503020204020204" charset="-122"/>
                <a:ea typeface="微软雅黑" panose="020b0503020204020204" charset="-122"/>
                <a:cs typeface="微软雅黑" panose="020b0503020204020204" charset="-122"/>
              </a:rPr>
              <a:t>对镜画脸谱</a:t>
            </a:r>
          </a:p>
        </p:txBody>
      </p:sp>
      <p:sp>
        <p:nvSpPr>
          <p:cNvPr id="13" name="文本框 12" title=""/>
          <p:cNvSpPr txBox="1"/>
          <p:nvPr/>
        </p:nvSpPr>
        <p:spPr>
          <a:xfrm>
            <a:off x="4604385" y="3062605"/>
            <a:ext cx="1483360" cy="337185"/>
          </a:xfrm>
          <a:prstGeom prst="rect">
            <a:avLst/>
          </a:prstGeom>
          <a:noFill/>
          <a:ln w="9525">
            <a:noFill/>
          </a:ln>
        </p:spPr>
        <p:txBody>
          <a:bodyPr wrap="square">
            <a:spAutoFit/>
          </a:bodyPr>
          <a:lstStyle/>
          <a:p>
            <a:pPr indent="0"/>
            <a:r>
              <a:rPr lang="en-US" altLang="zh-CN" sz="1600" b="0">
                <a:solidFill>
                  <a:srgbClr val="000000"/>
                </a:solidFill>
                <a:latin typeface="微软雅黑" panose="020b0503020204020204" charset="-122"/>
                <a:ea typeface="微软雅黑" panose="020b0503020204020204" charset="-122"/>
                <a:cs typeface="微软雅黑" panose="020b0503020204020204" charset="-122"/>
              </a:rPr>
              <a:t>C.</a:t>
            </a:r>
            <a:r>
              <a:rPr lang="zh-CN" sz="1600" b="0">
                <a:solidFill>
                  <a:srgbClr val="000000"/>
                </a:solidFill>
                <a:latin typeface="微软雅黑" panose="020b0503020204020204" charset="-122"/>
                <a:ea typeface="微软雅黑" panose="020b0503020204020204" charset="-122"/>
                <a:cs typeface="微软雅黑" panose="020b0503020204020204" charset="-122"/>
              </a:rPr>
              <a:t>铅笔“折断”</a:t>
            </a:r>
          </a:p>
        </p:txBody>
      </p:sp>
      <p:sp>
        <p:nvSpPr>
          <p:cNvPr id="14" name="文本框 13" title=""/>
          <p:cNvSpPr txBox="1"/>
          <p:nvPr/>
        </p:nvSpPr>
        <p:spPr>
          <a:xfrm>
            <a:off x="6774815" y="3061970"/>
            <a:ext cx="903605" cy="337185"/>
          </a:xfrm>
          <a:prstGeom prst="rect">
            <a:avLst/>
          </a:prstGeom>
          <a:noFill/>
          <a:ln w="9525">
            <a:noFill/>
          </a:ln>
        </p:spPr>
        <p:txBody>
          <a:bodyPr wrap="square">
            <a:spAutoFit/>
          </a:bodyPr>
          <a:lstStyle/>
          <a:p>
            <a:pPr indent="0"/>
            <a:r>
              <a:rPr lang="en-US" altLang="zh-CN" sz="1600" b="0">
                <a:solidFill>
                  <a:srgbClr val="000000"/>
                </a:solidFill>
                <a:latin typeface="微软雅黑" panose="020b0503020204020204" charset="-122"/>
                <a:ea typeface="微软雅黑" panose="020b0503020204020204" charset="-122"/>
                <a:cs typeface="微软雅黑" panose="020b0503020204020204" charset="-122"/>
              </a:rPr>
              <a:t>D.</a:t>
            </a:r>
            <a:r>
              <a:rPr lang="zh-CN" sz="1600" b="0">
                <a:solidFill>
                  <a:srgbClr val="000000"/>
                </a:solidFill>
                <a:latin typeface="微软雅黑" panose="020b0503020204020204" charset="-122"/>
                <a:ea typeface="微软雅黑" panose="020b0503020204020204" charset="-122"/>
                <a:cs typeface="微软雅黑" panose="020b0503020204020204" charset="-122"/>
              </a:rPr>
              <a:t>日食</a:t>
            </a:r>
          </a:p>
        </p:txBody>
      </p:sp>
      <p:cxnSp>
        <p:nvCxnSpPr>
          <p:cNvPr id="23" name="直接连接符 22" title=""/>
          <p:cNvCxnSpPr/>
          <p:nvPr/>
        </p:nvCxnSpPr>
        <p:spPr>
          <a:xfrm>
            <a:off x="127000" y="3407410"/>
            <a:ext cx="1193863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22" name="矩形标注 21" title=""/>
          <p:cNvSpPr/>
          <p:nvPr/>
        </p:nvSpPr>
        <p:spPr>
          <a:xfrm>
            <a:off x="8281670" y="1851660"/>
            <a:ext cx="3686810" cy="1257935"/>
          </a:xfrm>
          <a:prstGeom prst="wedgeRectCallout">
            <a:avLst>
              <a:gd name="adj1" fmla="val -56338"/>
              <a:gd name="adj2" fmla="val 2072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手影</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和</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日食</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是由光的直线传播形成的；</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对镜画脸谱</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属于平面镜成像；</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铅笔折断</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属于光的折射现象</a:t>
            </a:r>
          </a:p>
        </p:txBody>
      </p:sp>
      <p:sp>
        <p:nvSpPr>
          <p:cNvPr id="15" name="文本框 14" title=""/>
          <p:cNvSpPr txBox="1"/>
          <p:nvPr/>
        </p:nvSpPr>
        <p:spPr>
          <a:xfrm>
            <a:off x="5508625" y="1447165"/>
            <a:ext cx="42354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C</a:t>
            </a:r>
          </a:p>
        </p:txBody>
      </p:sp>
      <p:sp>
        <p:nvSpPr>
          <p:cNvPr id="21" name="文本框 20" title=""/>
          <p:cNvSpPr txBox="1"/>
          <p:nvPr/>
        </p:nvSpPr>
        <p:spPr>
          <a:xfrm>
            <a:off x="149860" y="3453130"/>
            <a:ext cx="5076190" cy="2306955"/>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1-1</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（2023·北京）</a:t>
            </a:r>
            <a:r>
              <a:rPr sz="1600">
                <a:latin typeface="微软雅黑" panose="020b0503020204020204" charset="-122"/>
                <a:ea typeface="微软雅黑" panose="020b0503020204020204" charset="-122"/>
                <a:cs typeface="微软雅黑" panose="020b0503020204020204" charset="-122"/>
                <a:sym typeface="+mn-ea"/>
              </a:rPr>
              <a:t>一束单色光从空气斜射入水中的情境如图所示。下列说法正确的是（ </a:t>
            </a:r>
            <a:r>
              <a:rPr lang="en-US" sz="1600">
                <a:latin typeface="微软雅黑" panose="020b0503020204020204" charset="-122"/>
                <a:ea typeface="微软雅黑" panose="020b0503020204020204" charset="-122"/>
                <a:cs typeface="微软雅黑" panose="020b0503020204020204" charset="-122"/>
                <a:sym typeface="+mn-ea"/>
              </a:rPr>
              <a:t>   </a:t>
            </a:r>
            <a:r>
              <a:rPr sz="1600">
                <a:latin typeface="微软雅黑" panose="020b0503020204020204" charset="-122"/>
                <a:ea typeface="微软雅黑" panose="020b0503020204020204" charset="-122"/>
                <a:cs typeface="微软雅黑" panose="020b0503020204020204" charset="-122"/>
                <a:sym typeface="+mn-ea"/>
              </a:rPr>
              <a:t> ）。</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A. BO是入射光，OA是反射光</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B. AO是入射光，OC是折射光</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C. ∠AOM是入射角，∠BON是反射角</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D. 光若沿CO入射，将沿OA和OB射出</a:t>
            </a:r>
          </a:p>
        </p:txBody>
      </p:sp>
      <p:cxnSp>
        <p:nvCxnSpPr>
          <p:cNvPr id="28" name="直接连接符 27" title=""/>
          <p:cNvCxnSpPr/>
          <p:nvPr/>
        </p:nvCxnSpPr>
        <p:spPr>
          <a:xfrm flipH="1">
            <a:off x="5130165" y="3423285"/>
            <a:ext cx="0" cy="338772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pic>
        <p:nvPicPr>
          <p:cNvPr id="16" name="图片 -2147482423" title=""/>
          <p:cNvPicPr>
            <a:picLocks noChangeAspect="1"/>
          </p:cNvPicPr>
          <p:nvPr/>
        </p:nvPicPr>
        <p:blipFill>
          <a:blip r:embed="rId7"/>
          <a:stretch>
            <a:fillRect/>
          </a:stretch>
        </p:blipFill>
        <p:spPr>
          <a:xfrm>
            <a:off x="351790" y="5680710"/>
            <a:ext cx="2144395" cy="1130300"/>
          </a:xfrm>
          <a:prstGeom prst="rect">
            <a:avLst/>
          </a:prstGeom>
          <a:noFill/>
          <a:ln w="9525">
            <a:noFill/>
          </a:ln>
        </p:spPr>
      </p:pic>
      <p:sp>
        <p:nvSpPr>
          <p:cNvPr id="17" name="矩形标注 16" title=""/>
          <p:cNvSpPr/>
          <p:nvPr/>
        </p:nvSpPr>
        <p:spPr>
          <a:xfrm>
            <a:off x="895350" y="4265930"/>
            <a:ext cx="4051300" cy="1555115"/>
          </a:xfrm>
          <a:prstGeom prst="wedgeRectCallout">
            <a:avLst>
              <a:gd name="adj1" fmla="val -42053"/>
              <a:gd name="adj2" fmla="val 63638"/>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过点O作法线，反射时反射光线和入射光线位于法线两侧；折射时折射光线和入射光线也位于法线两侧，所以图中AO是入射光线、OB是反射光线、OC是折射光线</a:t>
            </a:r>
          </a:p>
        </p:txBody>
      </p:sp>
      <p:sp>
        <p:nvSpPr>
          <p:cNvPr id="18" name="文本框 17" title=""/>
          <p:cNvSpPr txBox="1"/>
          <p:nvPr/>
        </p:nvSpPr>
        <p:spPr>
          <a:xfrm>
            <a:off x="4117340" y="3928745"/>
            <a:ext cx="42354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B</a:t>
            </a:r>
          </a:p>
        </p:txBody>
      </p:sp>
      <p:sp>
        <p:nvSpPr>
          <p:cNvPr id="26" name="文本框 25" title=""/>
          <p:cNvSpPr txBox="1"/>
          <p:nvPr/>
        </p:nvSpPr>
        <p:spPr>
          <a:xfrm>
            <a:off x="5226050" y="3540125"/>
            <a:ext cx="6839585" cy="1568450"/>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1-2</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（2023·凉山州）</a:t>
            </a:r>
            <a:r>
              <a:rPr sz="1600">
                <a:latin typeface="微软雅黑" panose="020b0503020204020204" charset="-122"/>
                <a:ea typeface="微软雅黑" panose="020b0503020204020204" charset="-122"/>
                <a:cs typeface="微软雅黑" panose="020b0503020204020204" charset="-122"/>
                <a:sym typeface="+mn-ea"/>
              </a:rPr>
              <a:t>在地球上观看日出时能看到地平线以下的太阳。下列现象与此原理相同的是（  </a:t>
            </a:r>
            <a:r>
              <a:rPr lang="en-US" sz="1600">
                <a:latin typeface="微软雅黑" panose="020b0503020204020204" charset="-122"/>
                <a:ea typeface="微软雅黑" panose="020b0503020204020204" charset="-122"/>
                <a:cs typeface="微软雅黑" panose="020b0503020204020204" charset="-122"/>
                <a:sym typeface="+mn-ea"/>
              </a:rPr>
              <a:t>  </a:t>
            </a:r>
            <a:r>
              <a:rPr sz="1600">
                <a:latin typeface="微软雅黑" panose="020b0503020204020204" charset="-122"/>
                <a:ea typeface="微软雅黑" panose="020b0503020204020204" charset="-122"/>
                <a:cs typeface="微软雅黑" panose="020b0503020204020204" charset="-122"/>
                <a:sym typeface="+mn-ea"/>
              </a:rPr>
              <a:t>）。</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A. 茂密树荫下圆形的光斑</a:t>
            </a:r>
            <a:r>
              <a:rPr lang="en-US" sz="1600">
                <a:latin typeface="微软雅黑" panose="020b0503020204020204" charset="-122"/>
                <a:ea typeface="微软雅黑" panose="020b0503020204020204" charset="-122"/>
                <a:cs typeface="微软雅黑" panose="020b0503020204020204" charset="-122"/>
                <a:sym typeface="+mn-ea"/>
              </a:rPr>
              <a:t>        </a:t>
            </a:r>
            <a:r>
              <a:rPr sz="1600">
                <a:latin typeface="微软雅黑" panose="020b0503020204020204" charset="-122"/>
                <a:ea typeface="微软雅黑" panose="020b0503020204020204" charset="-122"/>
                <a:cs typeface="微软雅黑" panose="020b0503020204020204" charset="-122"/>
                <a:sym typeface="+mn-ea"/>
              </a:rPr>
              <a:t>B. 汽车后视镜中的像</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C. 海市蜃楼</a:t>
            </a:r>
            <a:r>
              <a:rPr lang="en-US" sz="1600">
                <a:latin typeface="微软雅黑" panose="020b0503020204020204" charset="-122"/>
                <a:ea typeface="微软雅黑" panose="020b0503020204020204" charset="-122"/>
                <a:cs typeface="微软雅黑" panose="020b0503020204020204" charset="-122"/>
                <a:sym typeface="+mn-ea"/>
              </a:rPr>
              <a:t>                            </a:t>
            </a:r>
            <a:r>
              <a:rPr sz="1600">
                <a:latin typeface="微软雅黑" panose="020b0503020204020204" charset="-122"/>
                <a:ea typeface="微软雅黑" panose="020b0503020204020204" charset="-122"/>
                <a:cs typeface="微软雅黑" panose="020b0503020204020204" charset="-122"/>
                <a:sym typeface="+mn-ea"/>
              </a:rPr>
              <a:t>D. 用潜望镜看到海面上的物体</a:t>
            </a:r>
          </a:p>
        </p:txBody>
      </p:sp>
      <p:sp>
        <p:nvSpPr>
          <p:cNvPr id="43" name="矩形标注 42" title=""/>
          <p:cNvSpPr/>
          <p:nvPr/>
        </p:nvSpPr>
        <p:spPr>
          <a:xfrm>
            <a:off x="8582660" y="4337050"/>
            <a:ext cx="3268345" cy="699770"/>
          </a:xfrm>
          <a:prstGeom prst="wedgeRectCallout">
            <a:avLst>
              <a:gd name="adj1" fmla="val 19846"/>
              <a:gd name="adj2" fmla="val -107168"/>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地球上观看日出时能看到地平线以下的太阳，光学原理是光的折射</a:t>
            </a:r>
          </a:p>
        </p:txBody>
      </p:sp>
      <p:sp>
        <p:nvSpPr>
          <p:cNvPr id="19" name="矩形标注 18" title=""/>
          <p:cNvSpPr/>
          <p:nvPr/>
        </p:nvSpPr>
        <p:spPr>
          <a:xfrm>
            <a:off x="5365750" y="5108575"/>
            <a:ext cx="6576695" cy="1555115"/>
          </a:xfrm>
          <a:prstGeom prst="wedgeRectCallout">
            <a:avLst>
              <a:gd name="adj1" fmla="val -27860"/>
              <a:gd name="adj2" fmla="val -66823"/>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树荫下圆形的光斑，是光在同种均匀的介质中沿直线传播形成的</a:t>
            </a:r>
            <a:r>
              <a:rPr lang="en-US" altLang="zh-CN" sz="1600">
                <a:latin typeface="微软雅黑" panose="020b0503020204020204" charset="-122"/>
                <a:ea typeface="微软雅黑" panose="020b0503020204020204" charset="-122"/>
                <a:cs typeface="微软雅黑" panose="020b0503020204020204" charset="-122"/>
              </a:rPr>
              <a:t>;后视镜中的像，利用的是凸面镜扩大视野的作用</a:t>
            </a:r>
            <a:r>
              <a:rPr lang="zh-CN" altLang="en-US" sz="1600">
                <a:latin typeface="微软雅黑" panose="020b0503020204020204" charset="-122"/>
                <a:ea typeface="微软雅黑" panose="020b0503020204020204" charset="-122"/>
                <a:cs typeface="微软雅黑" panose="020b0503020204020204" charset="-122"/>
              </a:rPr>
              <a:t>；海市蜃楼，原理是光的折射；用潜望镜看到海面上的物体，是平面镜成像，原理是光的反射</a:t>
            </a:r>
          </a:p>
        </p:txBody>
      </p:sp>
      <p:sp>
        <p:nvSpPr>
          <p:cNvPr id="20" name="文本框 19" title=""/>
          <p:cNvSpPr txBox="1"/>
          <p:nvPr/>
        </p:nvSpPr>
        <p:spPr>
          <a:xfrm>
            <a:off x="8281670" y="3999865"/>
            <a:ext cx="42354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par>
                                <p:cTn id="32" presetID="16" presetClass="entr" presetSubtype="21"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par>
                                <p:cTn id="35" presetID="16" presetClass="entr" presetSubtype="21"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0"/>
                                        </p:tgtEl>
                                        <p:attrNameLst>
                                          <p:attrName>style.visibility</p:attrName>
                                        </p:attrNameLst>
                                      </p:cBhvr>
                                      <p:to>
                                        <p:strVal val="visible"/>
                                      </p:to>
                                    </p:set>
                                    <p:animEffect transition="in" filter="barn(inVertical)">
                                      <p:cBhvr>
                                        <p:cTn id="40" dur="500"/>
                                        <p:tgtEl>
                                          <p:spTgt spid="10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inVertical)">
                                      <p:cBhvr>
                                        <p:cTn id="49" dur="500"/>
                                        <p:tgtEl>
                                          <p:spTgt spid="13"/>
                                        </p:tgtEl>
                                      </p:cBhvr>
                                    </p:animEffect>
                                  </p:childTnLst>
                                </p:cTn>
                              </p:par>
                            </p:childTnLst>
                          </p:cTn>
                        </p:par>
                      </p:childTnLst>
                    </p:cTn>
                  </p:par>
                  <p:par>
                    <p:cTn id="50" fill="hold" nodeType="clickPar">
                      <p:stCondLst>
                        <p:cond delay="indefinite"/>
                        <p:cond evt="onBegin" delay="0">
                          <p:tn val="49"/>
                        </p:cond>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barn(inVertical)">
                                      <p:cBhvr>
                                        <p:cTn id="54" dur="500"/>
                                        <p:tgtEl>
                                          <p:spTgt spid="14"/>
                                        </p:tgtEl>
                                      </p:cBhvr>
                                    </p:animEffect>
                                  </p:childTnLst>
                                </p:cTn>
                              </p:par>
                            </p:childTnLst>
                          </p:cTn>
                        </p:par>
                      </p:childTnLst>
                    </p:cTn>
                  </p:par>
                  <p:par>
                    <p:cTn id="55" fill="hold" nodeType="clickPar">
                      <p:stCondLst>
                        <p:cond delay="indefinite"/>
                        <p:cond evt="onBegin" delay="0">
                          <p:tn val="54"/>
                        </p:cond>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left)">
                                      <p:cBhvr>
                                        <p:cTn id="59" dur="500"/>
                                        <p:tgtEl>
                                          <p:spTgt spid="23"/>
                                        </p:tgtEl>
                                      </p:cBhvr>
                                    </p:animEffect>
                                  </p:childTnLst>
                                </p:cTn>
                              </p:par>
                            </p:childTnLst>
                          </p:cTn>
                        </p:par>
                      </p:childTnLst>
                    </p:cTn>
                  </p:par>
                  <p:par>
                    <p:cTn id="60" fill="hold" nodeType="clickPar">
                      <p:stCondLst>
                        <p:cond delay="indefinite"/>
                        <p:cond evt="onBegin" delay="0">
                          <p:tn val="59"/>
                        </p:cond>
                      </p:stCondLst>
                      <p:childTnLst>
                        <p:par>
                          <p:cTn id="61" fill="hold">
                            <p:stCondLst>
                              <p:cond delay="0"/>
                            </p:stCondLst>
                            <p:childTnLst>
                              <p:par>
                                <p:cTn id="62" presetID="22" presetClass="entr" presetSubtype="2"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right)">
                                      <p:cBhvr>
                                        <p:cTn id="64" dur="500"/>
                                        <p:tgtEl>
                                          <p:spTgt spid="22"/>
                                        </p:tgtEl>
                                      </p:cBhvr>
                                    </p:animEffect>
                                  </p:childTnLst>
                                </p:cTn>
                              </p:par>
                            </p:childTnLst>
                          </p:cTn>
                        </p:par>
                      </p:childTnLst>
                    </p:cTn>
                  </p:par>
                  <p:par>
                    <p:cTn id="65" fill="hold" nodeType="clickPar">
                      <p:stCondLst>
                        <p:cond delay="indefinite"/>
                        <p:cond evt="onBegin" delay="0">
                          <p:tn val="64"/>
                        </p:cond>
                      </p:stCondLst>
                      <p:childTnLst>
                        <p:par>
                          <p:cTn id="66" fill="hold">
                            <p:stCondLst>
                              <p:cond delay="0"/>
                            </p:stCondLst>
                            <p:childTnLst>
                              <p:par>
                                <p:cTn id="67" presetID="22" presetClass="exit" presetSubtype="4" fill="hold" grpId="1" nodeType="clickEffect">
                                  <p:stCondLst>
                                    <p:cond delay="0"/>
                                  </p:stCondLst>
                                  <p:childTnLst>
                                    <p:animEffect transition="out" filter="wipe(down)">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childTnLst>
                          </p:cTn>
                        </p:par>
                      </p:childTnLst>
                    </p:cTn>
                  </p:par>
                  <p:par>
                    <p:cTn id="70" fill="hold" nodeType="clickPar">
                      <p:stCondLst>
                        <p:cond delay="indefinite"/>
                        <p:cond evt="onBegin" delay="0">
                          <p:tn val="69"/>
                        </p:cond>
                      </p:stCondLst>
                      <p:childTnLst>
                        <p:par>
                          <p:cTn id="71" fill="hold">
                            <p:stCondLst>
                              <p:cond delay="0"/>
                            </p:stCondLst>
                            <p:childTnLst>
                              <p:par>
                                <p:cTn id="72" presetID="16" presetClass="entr" presetSubtype="42"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barn(outHorizontal)">
                                      <p:cBhvr>
                                        <p:cTn id="74" dur="500"/>
                                        <p:tgtEl>
                                          <p:spTgt spid="15"/>
                                        </p:tgtEl>
                                      </p:cBhvr>
                                    </p:animEffect>
                                  </p:childTnLst>
                                </p:cTn>
                              </p:par>
                            </p:childTnLst>
                          </p:cTn>
                        </p:par>
                      </p:childTnLst>
                    </p:cTn>
                  </p:par>
                  <p:par>
                    <p:cTn id="75" fill="hold" nodeType="clickPar">
                      <p:stCondLst>
                        <p:cond delay="indefinite"/>
                        <p:cond evt="onBegin" delay="0">
                          <p:tn val="74"/>
                        </p:cond>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21">
                                            <p:txEl>
                                              <p:pRg st="0" end="0"/>
                                            </p:txEl>
                                          </p:spTgt>
                                        </p:tgtEl>
                                        <p:attrNameLst>
                                          <p:attrName>style.visibility</p:attrName>
                                        </p:attrNameLst>
                                      </p:cBhvr>
                                      <p:to>
                                        <p:strVal val="visible"/>
                                      </p:to>
                                    </p:set>
                                    <p:animEffect transition="in" filter="wipe(left)">
                                      <p:cBhvr>
                                        <p:cTn id="79" dur="500"/>
                                        <p:tgtEl>
                                          <p:spTgt spid="21">
                                            <p:txEl>
                                              <p:pRg st="0" end="0"/>
                                            </p:txEl>
                                          </p:spTgt>
                                        </p:tgtEl>
                                      </p:cBhvr>
                                    </p:animEffect>
                                  </p:childTnLst>
                                </p:cTn>
                              </p:par>
                            </p:childTnLst>
                          </p:cTn>
                        </p:par>
                      </p:childTnLst>
                    </p:cTn>
                  </p:par>
                  <p:par>
                    <p:cTn id="80" fill="hold" nodeType="clickPar">
                      <p:stCondLst>
                        <p:cond delay="indefinite"/>
                        <p:cond evt="onBegin" delay="0">
                          <p:tn val="79"/>
                        </p:cond>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barn(inVertical)">
                                      <p:cBhvr>
                                        <p:cTn id="84" dur="500"/>
                                        <p:tgtEl>
                                          <p:spTgt spid="16"/>
                                        </p:tgtEl>
                                      </p:cBhvr>
                                    </p:animEffect>
                                  </p:childTnLst>
                                </p:cTn>
                              </p:par>
                            </p:childTnLst>
                          </p:cTn>
                        </p:par>
                      </p:childTnLst>
                    </p:cTn>
                  </p:par>
                  <p:par>
                    <p:cTn id="85" fill="hold" nodeType="clickPar">
                      <p:stCondLst>
                        <p:cond delay="indefinite"/>
                        <p:cond evt="onBegin" delay="0">
                          <p:tn val="84"/>
                        </p:cond>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21">
                                            <p:txEl>
                                              <p:pRg st="1" end="1"/>
                                            </p:txEl>
                                          </p:spTgt>
                                        </p:tgtEl>
                                        <p:attrNameLst>
                                          <p:attrName>style.visibility</p:attrName>
                                        </p:attrNameLst>
                                      </p:cBhvr>
                                      <p:to>
                                        <p:strVal val="visible"/>
                                      </p:to>
                                    </p:set>
                                    <p:animEffect transition="in" filter="wipe(left)">
                                      <p:cBhvr>
                                        <p:cTn id="89" dur="500"/>
                                        <p:tgtEl>
                                          <p:spTgt spid="21">
                                            <p:txEl>
                                              <p:pRg st="1" end="1"/>
                                            </p:txEl>
                                          </p:spTgt>
                                        </p:tgtEl>
                                      </p:cBhvr>
                                    </p:animEffect>
                                  </p:childTnLst>
                                </p:cTn>
                              </p:par>
                            </p:childTnLst>
                          </p:cTn>
                        </p:par>
                      </p:childTnLst>
                    </p:cTn>
                  </p:par>
                  <p:par>
                    <p:cTn id="90" fill="hold" nodeType="clickPar">
                      <p:stCondLst>
                        <p:cond delay="indefinite"/>
                        <p:cond evt="onBegin" delay="0">
                          <p:tn val="89"/>
                        </p:cond>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21">
                                            <p:txEl>
                                              <p:pRg st="2" end="2"/>
                                            </p:txEl>
                                          </p:spTgt>
                                        </p:tgtEl>
                                        <p:attrNameLst>
                                          <p:attrName>style.visibility</p:attrName>
                                        </p:attrNameLst>
                                      </p:cBhvr>
                                      <p:to>
                                        <p:strVal val="visible"/>
                                      </p:to>
                                    </p:set>
                                    <p:animEffect transition="in" filter="wipe(left)">
                                      <p:cBhvr>
                                        <p:cTn id="94" dur="500"/>
                                        <p:tgtEl>
                                          <p:spTgt spid="21">
                                            <p:txEl>
                                              <p:pRg st="2" end="2"/>
                                            </p:txEl>
                                          </p:spTgt>
                                        </p:tgtEl>
                                      </p:cBhvr>
                                    </p:animEffect>
                                  </p:childTnLst>
                                </p:cTn>
                              </p:par>
                            </p:childTnLst>
                          </p:cTn>
                        </p:par>
                      </p:childTnLst>
                    </p:cTn>
                  </p:par>
                  <p:par>
                    <p:cTn id="95" fill="hold" nodeType="clickPar">
                      <p:stCondLst>
                        <p:cond delay="indefinite"/>
                        <p:cond evt="onBegin" delay="0">
                          <p:tn val="94"/>
                        </p:cond>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21">
                                            <p:txEl>
                                              <p:pRg st="3" end="3"/>
                                            </p:txEl>
                                          </p:spTgt>
                                        </p:tgtEl>
                                        <p:attrNameLst>
                                          <p:attrName>style.visibility</p:attrName>
                                        </p:attrNameLst>
                                      </p:cBhvr>
                                      <p:to>
                                        <p:strVal val="visible"/>
                                      </p:to>
                                    </p:set>
                                    <p:animEffect transition="in" filter="wipe(left)">
                                      <p:cBhvr>
                                        <p:cTn id="99" dur="500"/>
                                        <p:tgtEl>
                                          <p:spTgt spid="21">
                                            <p:txEl>
                                              <p:pRg st="3" end="3"/>
                                            </p:txEl>
                                          </p:spTgt>
                                        </p:tgtEl>
                                      </p:cBhvr>
                                    </p:animEffect>
                                  </p:childTnLst>
                                </p:cTn>
                              </p:par>
                            </p:childTnLst>
                          </p:cTn>
                        </p:par>
                      </p:childTnLst>
                    </p:cTn>
                  </p:par>
                  <p:par>
                    <p:cTn id="100" fill="hold" nodeType="clickPar">
                      <p:stCondLst>
                        <p:cond delay="indefinite"/>
                        <p:cond evt="onBegin" delay="0">
                          <p:tn val="99"/>
                        </p:cond>
                      </p:stCondLst>
                      <p:childTnLst>
                        <p:par>
                          <p:cTn id="101" fill="hold">
                            <p:stCondLst>
                              <p:cond delay="0"/>
                            </p:stCondLst>
                            <p:childTnLst>
                              <p:par>
                                <p:cTn id="102" presetID="22" presetClass="entr" presetSubtype="8" fill="hold" nodeType="clickEffect">
                                  <p:stCondLst>
                                    <p:cond delay="0"/>
                                  </p:stCondLst>
                                  <p:childTnLst>
                                    <p:set>
                                      <p:cBhvr>
                                        <p:cTn id="103" dur="1" fill="hold">
                                          <p:stCondLst>
                                            <p:cond delay="0"/>
                                          </p:stCondLst>
                                        </p:cTn>
                                        <p:tgtEl>
                                          <p:spTgt spid="21">
                                            <p:txEl>
                                              <p:pRg st="4" end="4"/>
                                            </p:txEl>
                                          </p:spTgt>
                                        </p:tgtEl>
                                        <p:attrNameLst>
                                          <p:attrName>style.visibility</p:attrName>
                                        </p:attrNameLst>
                                      </p:cBhvr>
                                      <p:to>
                                        <p:strVal val="visible"/>
                                      </p:to>
                                    </p:set>
                                    <p:animEffect transition="in" filter="wipe(left)">
                                      <p:cBhvr>
                                        <p:cTn id="104" dur="500"/>
                                        <p:tgtEl>
                                          <p:spTgt spid="21">
                                            <p:txEl>
                                              <p:pRg st="4" end="4"/>
                                            </p:txEl>
                                          </p:spTgt>
                                        </p:tgtEl>
                                      </p:cBhvr>
                                    </p:animEffect>
                                  </p:childTnLst>
                                </p:cTn>
                              </p:par>
                            </p:childTnLst>
                          </p:cTn>
                        </p:par>
                      </p:childTnLst>
                    </p:cTn>
                  </p:par>
                  <p:par>
                    <p:cTn id="105" fill="hold" nodeType="clickPar">
                      <p:stCondLst>
                        <p:cond delay="indefinite"/>
                        <p:cond evt="onBegin" delay="0">
                          <p:tn val="104"/>
                        </p:cond>
                      </p:stCondLst>
                      <p:childTnLst>
                        <p:par>
                          <p:cTn id="106" fill="hold">
                            <p:stCondLst>
                              <p:cond delay="0"/>
                            </p:stCondLst>
                            <p:childTnLst>
                              <p:par>
                                <p:cTn id="107" presetID="16" presetClass="entr" presetSubtype="42" fill="hold" grpId="0" nodeType="click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barn(outHorizontal)">
                                      <p:cBhvr>
                                        <p:cTn id="109" dur="500"/>
                                        <p:tgtEl>
                                          <p:spTgt spid="17"/>
                                        </p:tgtEl>
                                      </p:cBhvr>
                                    </p:animEffect>
                                  </p:childTnLst>
                                </p:cTn>
                              </p:par>
                            </p:childTnLst>
                          </p:cTn>
                        </p:par>
                      </p:childTnLst>
                    </p:cTn>
                  </p:par>
                  <p:par>
                    <p:cTn id="110" fill="hold" nodeType="clickPar">
                      <p:stCondLst>
                        <p:cond delay="indefinite"/>
                        <p:cond evt="onBegin" delay="0">
                          <p:tn val="109"/>
                        </p:cond>
                      </p:stCondLst>
                      <p:childTnLst>
                        <p:par>
                          <p:cTn id="111" fill="hold">
                            <p:stCondLst>
                              <p:cond delay="0"/>
                            </p:stCondLst>
                            <p:childTnLst>
                              <p:par>
                                <p:cTn id="112" presetID="22" presetClass="exit" presetSubtype="4" fill="hold" grpId="1" nodeType="clickEffect">
                                  <p:stCondLst>
                                    <p:cond delay="0"/>
                                  </p:stCondLst>
                                  <p:childTnLst>
                                    <p:animEffect transition="out" filter="wipe(down)">
                                      <p:cBhvr>
                                        <p:cTn id="113" dur="500"/>
                                        <p:tgtEl>
                                          <p:spTgt spid="17"/>
                                        </p:tgtEl>
                                      </p:cBhvr>
                                    </p:animEffect>
                                    <p:set>
                                      <p:cBhvr>
                                        <p:cTn id="114" dur="1" fill="hold">
                                          <p:stCondLst>
                                            <p:cond delay="499"/>
                                          </p:stCondLst>
                                        </p:cTn>
                                        <p:tgtEl>
                                          <p:spTgt spid="17"/>
                                        </p:tgtEl>
                                        <p:attrNameLst>
                                          <p:attrName>style.visibility</p:attrName>
                                        </p:attrNameLst>
                                      </p:cBhvr>
                                      <p:to>
                                        <p:strVal val="hidden"/>
                                      </p:to>
                                    </p:set>
                                  </p:childTnLst>
                                </p:cTn>
                              </p:par>
                            </p:childTnLst>
                          </p:cTn>
                        </p:par>
                      </p:childTnLst>
                    </p:cTn>
                  </p:par>
                  <p:par>
                    <p:cTn id="115" fill="hold" nodeType="clickPar">
                      <p:stCondLst>
                        <p:cond delay="indefinite"/>
                        <p:cond evt="onBegin" delay="0">
                          <p:tn val="114"/>
                        </p:cond>
                      </p:stCondLst>
                      <p:childTnLst>
                        <p:par>
                          <p:cTn id="116" fill="hold">
                            <p:stCondLst>
                              <p:cond delay="0"/>
                            </p:stCondLst>
                            <p:childTnLst>
                              <p:par>
                                <p:cTn id="117" presetID="16" presetClass="entr" presetSubtype="21" fill="hold" grpId="0" nodeType="clickEffect">
                                  <p:stCondLst>
                                    <p:cond delay="0"/>
                                  </p:stCondLst>
                                  <p:childTnLst>
                                    <p:set>
                                      <p:cBhvr>
                                        <p:cTn id="118" dur="1" fill="hold">
                                          <p:stCondLst>
                                            <p:cond delay="0"/>
                                          </p:stCondLst>
                                        </p:cTn>
                                        <p:tgtEl>
                                          <p:spTgt spid="18"/>
                                        </p:tgtEl>
                                        <p:attrNameLst>
                                          <p:attrName>style.visibility</p:attrName>
                                        </p:attrNameLst>
                                      </p:cBhvr>
                                      <p:to>
                                        <p:strVal val="visible"/>
                                      </p:to>
                                    </p:set>
                                    <p:animEffect transition="in" filter="barn(inVertical)">
                                      <p:cBhvr>
                                        <p:cTn id="119" dur="500"/>
                                        <p:tgtEl>
                                          <p:spTgt spid="18"/>
                                        </p:tgtEl>
                                      </p:cBhvr>
                                    </p:animEffect>
                                  </p:childTnLst>
                                </p:cTn>
                              </p:par>
                            </p:childTnLst>
                          </p:cTn>
                        </p:par>
                      </p:childTnLst>
                    </p:cTn>
                  </p:par>
                  <p:par>
                    <p:cTn id="120" fill="hold" nodeType="clickPar">
                      <p:stCondLst>
                        <p:cond delay="indefinite"/>
                        <p:cond evt="onBegin" delay="0">
                          <p:tn val="119"/>
                        </p:cond>
                      </p:stCondLst>
                      <p:childTnLst>
                        <p:par>
                          <p:cTn id="121" fill="hold">
                            <p:stCondLst>
                              <p:cond delay="0"/>
                            </p:stCondLst>
                            <p:childTnLst>
                              <p:par>
                                <p:cTn id="122" presetID="22" presetClass="entr" presetSubtype="1" fill="hold" nodeType="clickEffect">
                                  <p:stCondLst>
                                    <p:cond delay="0"/>
                                  </p:stCondLst>
                                  <p:childTnLst>
                                    <p:set>
                                      <p:cBhvr>
                                        <p:cTn id="123" dur="1" fill="hold">
                                          <p:stCondLst>
                                            <p:cond delay="0"/>
                                          </p:stCondLst>
                                        </p:cTn>
                                        <p:tgtEl>
                                          <p:spTgt spid="28"/>
                                        </p:tgtEl>
                                        <p:attrNameLst>
                                          <p:attrName>style.visibility</p:attrName>
                                        </p:attrNameLst>
                                      </p:cBhvr>
                                      <p:to>
                                        <p:strVal val="visible"/>
                                      </p:to>
                                    </p:set>
                                    <p:animEffect transition="in" filter="wipe(up)">
                                      <p:cBhvr>
                                        <p:cTn id="124" dur="500"/>
                                        <p:tgtEl>
                                          <p:spTgt spid="28"/>
                                        </p:tgtEl>
                                      </p:cBhvr>
                                    </p:animEffect>
                                  </p:childTnLst>
                                </p:cTn>
                              </p:par>
                            </p:childTnLst>
                          </p:cTn>
                        </p:par>
                      </p:childTnLst>
                    </p:cTn>
                  </p:par>
                  <p:par>
                    <p:cTn id="125" fill="hold" nodeType="clickPar">
                      <p:stCondLst>
                        <p:cond delay="indefinite"/>
                        <p:cond evt="onBegin" delay="0">
                          <p:tn val="124"/>
                        </p:cond>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26"/>
                                        </p:tgtEl>
                                        <p:attrNameLst>
                                          <p:attrName>style.visibility</p:attrName>
                                        </p:attrNameLst>
                                      </p:cBhvr>
                                      <p:to>
                                        <p:strVal val="visible"/>
                                      </p:to>
                                    </p:set>
                                    <p:animEffect transition="in" filter="wipe(left)">
                                      <p:cBhvr>
                                        <p:cTn id="129" dur="500"/>
                                        <p:tgtEl>
                                          <p:spTgt spid="26"/>
                                        </p:tgtEl>
                                      </p:cBhvr>
                                    </p:animEffect>
                                  </p:childTnLst>
                                </p:cTn>
                              </p:par>
                            </p:childTnLst>
                          </p:cTn>
                        </p:par>
                      </p:childTnLst>
                    </p:cTn>
                  </p:par>
                  <p:par>
                    <p:cTn id="130" fill="hold" nodeType="clickPar">
                      <p:stCondLst>
                        <p:cond delay="indefinite"/>
                        <p:cond evt="onBegin" delay="0">
                          <p:tn val="129"/>
                        </p:cond>
                      </p:stCondLst>
                      <p:childTnLst>
                        <p:par>
                          <p:cTn id="131" fill="hold">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43"/>
                                        </p:tgtEl>
                                        <p:attrNameLst>
                                          <p:attrName>style.visibility</p:attrName>
                                        </p:attrNameLst>
                                      </p:cBhvr>
                                      <p:to>
                                        <p:strVal val="visible"/>
                                      </p:to>
                                    </p:set>
                                    <p:animEffect transition="in" filter="wipe(down)">
                                      <p:cBhvr>
                                        <p:cTn id="134" dur="500"/>
                                        <p:tgtEl>
                                          <p:spTgt spid="43"/>
                                        </p:tgtEl>
                                      </p:cBhvr>
                                    </p:animEffect>
                                  </p:childTnLst>
                                </p:cTn>
                              </p:par>
                            </p:childTnLst>
                          </p:cTn>
                        </p:par>
                      </p:childTnLst>
                    </p:cTn>
                  </p:par>
                  <p:par>
                    <p:cTn id="135" fill="hold" nodeType="clickPar">
                      <p:stCondLst>
                        <p:cond delay="indefinite"/>
                        <p:cond evt="onBegin" delay="0">
                          <p:tn val="134"/>
                        </p:cond>
                      </p:stCondLst>
                      <p:childTnLst>
                        <p:par>
                          <p:cTn id="136" fill="hold">
                            <p:stCondLst>
                              <p:cond delay="0"/>
                            </p:stCondLst>
                            <p:childTnLst>
                              <p:par>
                                <p:cTn id="137" presetID="22" presetClass="exit" presetSubtype="4" fill="hold" grpId="1" nodeType="clickEffect">
                                  <p:stCondLst>
                                    <p:cond delay="0"/>
                                  </p:stCondLst>
                                  <p:childTnLst>
                                    <p:animEffect transition="out" filter="wipe(down)">
                                      <p:cBhvr>
                                        <p:cTn id="138" dur="500"/>
                                        <p:tgtEl>
                                          <p:spTgt spid="43"/>
                                        </p:tgtEl>
                                      </p:cBhvr>
                                    </p:animEffect>
                                    <p:set>
                                      <p:cBhvr>
                                        <p:cTn id="139" dur="1" fill="hold">
                                          <p:stCondLst>
                                            <p:cond delay="499"/>
                                          </p:stCondLst>
                                        </p:cTn>
                                        <p:tgtEl>
                                          <p:spTgt spid="43"/>
                                        </p:tgtEl>
                                        <p:attrNameLst>
                                          <p:attrName>style.visibility</p:attrName>
                                        </p:attrNameLst>
                                      </p:cBhvr>
                                      <p:to>
                                        <p:strVal val="hidden"/>
                                      </p:to>
                                    </p:set>
                                  </p:childTnLst>
                                </p:cTn>
                              </p:par>
                            </p:childTnLst>
                          </p:cTn>
                        </p:par>
                      </p:childTnLst>
                    </p:cTn>
                  </p:par>
                  <p:par>
                    <p:cTn id="140" fill="hold" nodeType="clickPar">
                      <p:stCondLst>
                        <p:cond delay="indefinite"/>
                        <p:cond evt="onBegin" delay="0">
                          <p:tn val="139"/>
                        </p:cond>
                      </p:stCondLst>
                      <p:childTnLst>
                        <p:par>
                          <p:cTn id="141" fill="hold">
                            <p:stCondLst>
                              <p:cond delay="0"/>
                            </p:stCondLst>
                            <p:childTnLst>
                              <p:par>
                                <p:cTn id="142" presetID="22" presetClass="entr" presetSubtype="4" fill="hold" grpId="0" nodeType="clickEffect">
                                  <p:stCondLst>
                                    <p:cond delay="0"/>
                                  </p:stCondLst>
                                  <p:childTnLst>
                                    <p:set>
                                      <p:cBhvr>
                                        <p:cTn id="143" dur="1" fill="hold">
                                          <p:stCondLst>
                                            <p:cond delay="0"/>
                                          </p:stCondLst>
                                        </p:cTn>
                                        <p:tgtEl>
                                          <p:spTgt spid="19"/>
                                        </p:tgtEl>
                                        <p:attrNameLst>
                                          <p:attrName>style.visibility</p:attrName>
                                        </p:attrNameLst>
                                      </p:cBhvr>
                                      <p:to>
                                        <p:strVal val="visible"/>
                                      </p:to>
                                    </p:set>
                                    <p:animEffect transition="in" filter="wipe(down)">
                                      <p:cBhvr>
                                        <p:cTn id="144" dur="500"/>
                                        <p:tgtEl>
                                          <p:spTgt spid="19"/>
                                        </p:tgtEl>
                                      </p:cBhvr>
                                    </p:animEffect>
                                  </p:childTnLst>
                                </p:cTn>
                              </p:par>
                            </p:childTnLst>
                          </p:cTn>
                        </p:par>
                      </p:childTnLst>
                    </p:cTn>
                  </p:par>
                  <p:par>
                    <p:cTn id="145" fill="hold" nodeType="clickPar">
                      <p:stCondLst>
                        <p:cond delay="indefinite"/>
                        <p:cond evt="onBegin" delay="0">
                          <p:tn val="144"/>
                        </p:cond>
                      </p:stCondLst>
                      <p:childTnLst>
                        <p:par>
                          <p:cTn id="146" fill="hold">
                            <p:stCondLst>
                              <p:cond delay="0"/>
                            </p:stCondLst>
                            <p:childTnLst>
                              <p:par>
                                <p:cTn id="147" presetID="22" presetClass="entr" presetSubtype="8" fill="hold" grpId="0" nodeType="clickEffect">
                                  <p:stCondLst>
                                    <p:cond delay="0"/>
                                  </p:stCondLst>
                                  <p:childTnLst>
                                    <p:set>
                                      <p:cBhvr>
                                        <p:cTn id="148" dur="1" fill="hold">
                                          <p:stCondLst>
                                            <p:cond delay="0"/>
                                          </p:stCondLst>
                                        </p:cTn>
                                        <p:tgtEl>
                                          <p:spTgt spid="20"/>
                                        </p:tgtEl>
                                        <p:attrNameLst>
                                          <p:attrName>style.visibility</p:attrName>
                                        </p:attrNameLst>
                                      </p:cBhvr>
                                      <p:to>
                                        <p:strVal val="visible"/>
                                      </p:to>
                                    </p:set>
                                    <p:animEffect transition="in" filter="wipe(left)">
                                      <p:cBhvr>
                                        <p:cTn id="1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0" grpId="0"/>
      <p:bldP spid="100" grpId="0"/>
      <p:bldP spid="11" grpId="0"/>
      <p:bldP spid="13" grpId="0"/>
      <p:bldP spid="14" grpId="0"/>
      <p:bldP spid="22" grpId="0" animBg="1"/>
      <p:bldP spid="22" grpId="1" animBg="1"/>
      <p:bldP spid="15" grpId="0" animBg="1"/>
      <p:bldP spid="16" grpId="0"/>
      <p:bldP spid="17" grpId="0" animBg="1"/>
      <p:bldP spid="17" grpId="1" animBg="1"/>
      <p:bldP spid="18" grpId="0"/>
      <p:bldP spid="26" grpId="0" animBg="1"/>
      <p:bldP spid="43" grpId="0" animBg="1"/>
      <p:bldP spid="43" grpId="1" animBg="1"/>
      <p:bldP spid="19" grpId="0" animBg="1"/>
      <p:bldP spid="20" grpId="0"/>
    </p:bldLst>
  </p:timing>
</p:sld>
</file>

<file path=ppt/slides/slide6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4441190" y="47993"/>
            <a:ext cx="903605" cy="923290"/>
          </a:xfrm>
          <a:prstGeom prst="rect">
            <a:avLst/>
          </a:prstGeom>
        </p:spPr>
      </p:pic>
      <p:sp>
        <p:nvSpPr>
          <p:cNvPr id="5" name="文本框 4" title=""/>
          <p:cNvSpPr txBox="1"/>
          <p:nvPr/>
        </p:nvSpPr>
        <p:spPr>
          <a:xfrm>
            <a:off x="5365750" y="231775"/>
            <a:ext cx="334010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光的折射作图</a:t>
            </a:r>
          </a:p>
        </p:txBody>
      </p:sp>
      <p:pic>
        <p:nvPicPr>
          <p:cNvPr id="24" name="图片 23" title=""/>
          <p:cNvPicPr>
            <a:picLocks noChangeAspect="1"/>
          </p:cNvPicPr>
          <p:nvPr/>
        </p:nvPicPr>
        <p:blipFill>
          <a:blip r:embed="rId3"/>
          <a:stretch>
            <a:fillRect/>
          </a:stretch>
        </p:blipFill>
        <p:spPr>
          <a:xfrm>
            <a:off x="10218420" y="509270"/>
            <a:ext cx="1651000" cy="528955"/>
          </a:xfrm>
          <a:prstGeom prst="rect">
            <a:avLst/>
          </a:prstGeom>
        </p:spPr>
      </p:pic>
      <p:pic>
        <p:nvPicPr>
          <p:cNvPr id="25" name="图片 24" title=""/>
          <p:cNvPicPr>
            <a:picLocks noChangeAspect="1"/>
          </p:cNvPicPr>
          <p:nvPr/>
        </p:nvPicPr>
        <p:blipFill>
          <a:blip r:embed="rId4"/>
          <a:stretch>
            <a:fillRect/>
          </a:stretch>
        </p:blipFill>
        <p:spPr>
          <a:xfrm>
            <a:off x="292735" y="1556385"/>
            <a:ext cx="2013585" cy="483870"/>
          </a:xfrm>
          <a:prstGeom prst="rect">
            <a:avLst/>
          </a:prstGeom>
        </p:spPr>
      </p:pic>
      <p:sp>
        <p:nvSpPr>
          <p:cNvPr id="27" name="文本框 26" title=""/>
          <p:cNvSpPr txBox="1"/>
          <p:nvPr/>
        </p:nvSpPr>
        <p:spPr>
          <a:xfrm>
            <a:off x="292735" y="2040255"/>
            <a:ext cx="11419840" cy="3784600"/>
          </a:xfrm>
          <a:prstGeom prst="rect">
            <a:avLst/>
          </a:prstGeom>
          <a:noFill/>
          <a:ln w="9525">
            <a:noFill/>
          </a:ln>
        </p:spPr>
        <p:txBody>
          <a:bodyPr wrap="square">
            <a:spAutoFit/>
          </a:bodyPr>
          <a:lstStyle/>
          <a:p>
            <a:pPr indent="457200" fontAlgn="auto">
              <a:lnSpc>
                <a:spcPct val="150000"/>
              </a:lnSpc>
            </a:pPr>
            <a:r>
              <a:rPr lang="zh-CN" sz="2000" b="1">
                <a:solidFill>
                  <a:srgbClr val="000000"/>
                </a:solidFill>
                <a:latin typeface="微软雅黑" panose="020b0503020204020204" charset="-122"/>
                <a:ea typeface="微软雅黑" panose="020b0503020204020204" charset="-122"/>
                <a:cs typeface="微软雅黑" panose="020b0503020204020204" charset="-122"/>
              </a:rPr>
              <a:t>（</a:t>
            </a:r>
            <a:r>
              <a:rPr lang="en-US" altLang="zh-CN" sz="2000" b="1">
                <a:solidFill>
                  <a:srgbClr val="000000"/>
                </a:solidFill>
                <a:latin typeface="微软雅黑" panose="020b0503020204020204" charset="-122"/>
                <a:ea typeface="微软雅黑" panose="020b0503020204020204" charset="-122"/>
                <a:cs typeface="微软雅黑" panose="020b0503020204020204" charset="-122"/>
              </a:rPr>
              <a:t>1</a:t>
            </a:r>
            <a:r>
              <a:rPr lang="zh-CN" altLang="en-US" sz="2000" b="1">
                <a:solidFill>
                  <a:srgbClr val="000000"/>
                </a:solidFill>
                <a:latin typeface="微软雅黑" panose="020b0503020204020204" charset="-122"/>
                <a:ea typeface="微软雅黑" panose="020b0503020204020204" charset="-122"/>
                <a:cs typeface="微软雅黑" panose="020b0503020204020204" charset="-122"/>
              </a:rPr>
              <a:t>）</a:t>
            </a:r>
            <a:r>
              <a:rPr lang="zh-CN" sz="2000" b="1">
                <a:solidFill>
                  <a:srgbClr val="000000"/>
                </a:solidFill>
                <a:latin typeface="微软雅黑" panose="020b0503020204020204" charset="-122"/>
                <a:ea typeface="微软雅黑" panose="020b0503020204020204" charset="-122"/>
                <a:cs typeface="微软雅黑" panose="020b0503020204020204" charset="-122"/>
              </a:rPr>
              <a:t>从水中看岸上物体</a:t>
            </a:r>
          </a:p>
          <a:p>
            <a:pPr indent="457200" fontAlgn="auto">
              <a:lnSpc>
                <a:spcPct val="150000"/>
              </a:lnSpc>
            </a:pPr>
            <a:r>
              <a:rPr lang="zh-CN" sz="2000">
                <a:solidFill>
                  <a:srgbClr val="000000"/>
                </a:solidFill>
                <a:latin typeface="微软雅黑" panose="020b0503020204020204" charset="-122"/>
                <a:ea typeface="微软雅黑" panose="020b0503020204020204" charset="-122"/>
                <a:cs typeface="微软雅黑" panose="020b0503020204020204" charset="-122"/>
              </a:rPr>
              <a:t>运用光的折射规律作图方法：</a:t>
            </a:r>
          </a:p>
          <a:p>
            <a:pPr indent="457200" fontAlgn="auto">
              <a:lnSpc>
                <a:spcPct val="150000"/>
              </a:lnSpc>
            </a:pPr>
            <a:endParaRPr lang="zh-CN" altLang="en-US" sz="2000" b="1">
              <a:solidFill>
                <a:srgbClr val="000000"/>
              </a:solidFill>
              <a:latin typeface="微软雅黑" panose="020b0503020204020204" charset="-122"/>
              <a:ea typeface="微软雅黑" panose="020b0503020204020204" charset="-122"/>
              <a:cs typeface="微软雅黑" panose="020b0503020204020204" charset="-122"/>
            </a:endParaRPr>
          </a:p>
          <a:p>
            <a:pPr indent="457200" fontAlgn="auto">
              <a:lnSpc>
                <a:spcPct val="150000"/>
              </a:lnSpc>
            </a:pPr>
            <a:endParaRPr lang="zh-CN" altLang="en-US" sz="2000" b="1">
              <a:solidFill>
                <a:srgbClr val="000000"/>
              </a:solidFill>
              <a:latin typeface="微软雅黑" panose="020b0503020204020204" charset="-122"/>
              <a:ea typeface="微软雅黑" panose="020b0503020204020204" charset="-122"/>
              <a:cs typeface="微软雅黑" panose="020b0503020204020204" charset="-122"/>
            </a:endParaRPr>
          </a:p>
          <a:p>
            <a:pPr indent="457200" fontAlgn="auto">
              <a:lnSpc>
                <a:spcPct val="150000"/>
              </a:lnSpc>
            </a:pPr>
            <a:endParaRPr lang="zh-CN" altLang="en-US" sz="2000" b="1">
              <a:solidFill>
                <a:srgbClr val="000000"/>
              </a:solidFill>
              <a:latin typeface="微软雅黑" panose="020b0503020204020204" charset="-122"/>
              <a:ea typeface="微软雅黑" panose="020b0503020204020204" charset="-122"/>
              <a:cs typeface="微软雅黑" panose="020b0503020204020204" charset="-122"/>
            </a:endParaRPr>
          </a:p>
          <a:p>
            <a:pPr indent="457200" fontAlgn="auto">
              <a:lnSpc>
                <a:spcPct val="150000"/>
              </a:lnSpc>
            </a:pPr>
            <a:endParaRPr lang="zh-CN" altLang="en-US" sz="2000" b="1">
              <a:solidFill>
                <a:srgbClr val="000000"/>
              </a:solidFill>
              <a:latin typeface="微软雅黑" panose="020b0503020204020204" charset="-122"/>
              <a:ea typeface="微软雅黑" panose="020b0503020204020204" charset="-122"/>
              <a:cs typeface="微软雅黑" panose="020b0503020204020204" charset="-122"/>
            </a:endParaRPr>
          </a:p>
          <a:p>
            <a:pPr indent="457200" fontAlgn="auto">
              <a:lnSpc>
                <a:spcPct val="150000"/>
              </a:lnSpc>
            </a:pPr>
            <a:r>
              <a:rPr lang="zh-CN" altLang="en-US" sz="2000" b="1">
                <a:solidFill>
                  <a:srgbClr val="000000"/>
                </a:solidFill>
                <a:latin typeface="微软雅黑" panose="020b0503020204020204" charset="-122"/>
                <a:ea typeface="微软雅黑" panose="020b0503020204020204" charset="-122"/>
                <a:cs typeface="微软雅黑" panose="020b0503020204020204" charset="-122"/>
              </a:rPr>
              <a:t>（</a:t>
            </a:r>
            <a:r>
              <a:rPr lang="en-US" altLang="zh-CN" sz="2000" b="1">
                <a:solidFill>
                  <a:srgbClr val="000000"/>
                </a:solidFill>
                <a:latin typeface="微软雅黑" panose="020b0503020204020204" charset="-122"/>
                <a:ea typeface="微软雅黑" panose="020b0503020204020204" charset="-122"/>
                <a:cs typeface="微软雅黑" panose="020b0503020204020204" charset="-122"/>
              </a:rPr>
              <a:t>2</a:t>
            </a:r>
            <a:r>
              <a:rPr lang="zh-CN" altLang="en-US" sz="2000" b="1">
                <a:solidFill>
                  <a:srgbClr val="000000"/>
                </a:solidFill>
                <a:latin typeface="微软雅黑" panose="020b0503020204020204" charset="-122"/>
                <a:ea typeface="微软雅黑" panose="020b0503020204020204" charset="-122"/>
                <a:cs typeface="微软雅黑" panose="020b0503020204020204" charset="-122"/>
              </a:rPr>
              <a:t>）</a:t>
            </a:r>
            <a:r>
              <a:rPr lang="zh-CN" sz="2000" b="1">
                <a:solidFill>
                  <a:srgbClr val="000000"/>
                </a:solidFill>
                <a:latin typeface="微软雅黑" panose="020b0503020204020204" charset="-122"/>
                <a:ea typeface="微软雅黑" panose="020b0503020204020204" charset="-122"/>
                <a:cs typeface="微软雅黑" panose="020b0503020204020204" charset="-122"/>
              </a:rPr>
              <a:t>从岸上看水中物体</a:t>
            </a:r>
          </a:p>
          <a:p>
            <a:pPr indent="457200" fontAlgn="auto">
              <a:lnSpc>
                <a:spcPct val="150000"/>
              </a:lnSpc>
            </a:pPr>
            <a:r>
              <a:rPr lang="zh-CN" sz="2000">
                <a:solidFill>
                  <a:srgbClr val="000000"/>
                </a:solidFill>
                <a:latin typeface="微软雅黑" panose="020b0503020204020204" charset="-122"/>
                <a:ea typeface="微软雅黑" panose="020b0503020204020204" charset="-122"/>
                <a:cs typeface="微软雅黑" panose="020b0503020204020204" charset="-122"/>
              </a:rPr>
              <a:t>应注意：无论从什么地方看到物体，是因为有光从物体进入眼睛，并不是人的眼睛会发光。</a:t>
            </a:r>
          </a:p>
        </p:txBody>
      </p:sp>
      <p:graphicFrame>
        <p:nvGraphicFramePr>
          <p:cNvPr id="29" name="表格 28" title=""/>
          <p:cNvGraphicFramePr>
            <a:graphicFrameLocks noGrp="1"/>
          </p:cNvGraphicFramePr>
          <p:nvPr/>
        </p:nvGraphicFramePr>
        <p:xfrm>
          <a:off x="749300" y="3154680"/>
          <a:ext cx="10673080" cy="1481455"/>
        </p:xfrm>
        <a:graphic>
          <a:graphicData uri="http://schemas.openxmlformats.org/drawingml/2006/table">
            <a:tbl>
              <a:tblPr firstRow="1" bandRow="1">
                <a:tableStyleId>{5940675A-B579-460E-94D1-54222C63F5DA}</a:tableStyleId>
              </a:tblPr>
              <a:tblGrid>
                <a:gridCol w="751840"/>
                <a:gridCol w="9921240"/>
              </a:tblGrid>
              <a:tr h="741045">
                <a:tc>
                  <a:txBody>
                    <a:bodyPr vert="horz" wrap="square"/>
                    <a:lstStyle/>
                    <a:p>
                      <a:pPr indent="0">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一知</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光无论从空气斜射入其他介质中，还是从其他介质斜射入空气中，空气中的角（入射角或反射角）都是较大的</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0205">
                <a:tc>
                  <a:txBody>
                    <a:bodyPr vert="horz" wrap="square"/>
                    <a:lstStyle/>
                    <a:p>
                      <a:pPr indent="0">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二作</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过入射点作法线，在法线的另一侧作出折射光线或入射光线，且使空气中的角较大</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0205">
                <a:tc>
                  <a:txBody>
                    <a:bodyPr vert="horz" wrap="square"/>
                    <a:lstStyle/>
                    <a:p>
                      <a:pPr indent="0">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三标</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标出光的传播方向</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7">
                                            <p:txEl>
                                              <p:pRg st="0" end="0"/>
                                            </p:txEl>
                                          </p:spTgt>
                                        </p:tgtEl>
                                        <p:attrNameLst>
                                          <p:attrName>style.visibility</p:attrName>
                                        </p:attrNameLst>
                                      </p:cBhvr>
                                      <p:to>
                                        <p:strVal val="visible"/>
                                      </p:to>
                                    </p:set>
                                    <p:animEffect transition="in" filter="wipe(left)">
                                      <p:cBhvr>
                                        <p:cTn id="31" dur="500"/>
                                        <p:tgtEl>
                                          <p:spTgt spid="27">
                                            <p:txEl>
                                              <p:pRg st="0" end="0"/>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7">
                                            <p:txEl>
                                              <p:pRg st="1" end="1"/>
                                            </p:txEl>
                                          </p:spTgt>
                                        </p:tgtEl>
                                        <p:attrNameLst>
                                          <p:attrName>style.visibility</p:attrName>
                                        </p:attrNameLst>
                                      </p:cBhvr>
                                      <p:to>
                                        <p:strVal val="visible"/>
                                      </p:to>
                                    </p:set>
                                    <p:animEffect transition="in" filter="wipe(left)">
                                      <p:cBhvr>
                                        <p:cTn id="36" dur="500"/>
                                        <p:tgtEl>
                                          <p:spTgt spid="27">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barn(inVertical)">
                                      <p:cBhvr>
                                        <p:cTn id="41" dur="500"/>
                                        <p:tgtEl>
                                          <p:spTgt spid="29"/>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7">
                                            <p:txEl>
                                              <p:pRg st="6" end="6"/>
                                            </p:txEl>
                                          </p:spTgt>
                                        </p:tgtEl>
                                        <p:attrNameLst>
                                          <p:attrName>style.visibility</p:attrName>
                                        </p:attrNameLst>
                                      </p:cBhvr>
                                      <p:to>
                                        <p:strVal val="visible"/>
                                      </p:to>
                                    </p:set>
                                    <p:animEffect transition="in" filter="wipe(left)">
                                      <p:cBhvr>
                                        <p:cTn id="46" dur="500"/>
                                        <p:tgtEl>
                                          <p:spTgt spid="27">
                                            <p:txEl>
                                              <p:pRg st="6" end="6"/>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7">
                                            <p:txEl>
                                              <p:pRg st="7" end="7"/>
                                            </p:txEl>
                                          </p:spTgt>
                                        </p:tgtEl>
                                        <p:attrNameLst>
                                          <p:attrName>style.visibility</p:attrName>
                                        </p:attrNameLst>
                                      </p:cBhvr>
                                      <p:to>
                                        <p:strVal val="visible"/>
                                      </p:to>
                                    </p:set>
                                    <p:animEffect transition="in" filter="wipe(left)">
                                      <p:cBhvr>
                                        <p:cTn id="51" dur="500"/>
                                        <p:tgtEl>
                                          <p:spTgt spid="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01</a:t>
              </a: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sz="4400" b="1">
                  <a:solidFill>
                    <a:schemeClr val="accent2">
                      <a:lumMod val="75000"/>
                    </a:schemeClr>
                  </a:solidFill>
                  <a:latin typeface="微软雅黑" panose="020b0503020204020204" charset="-122"/>
                  <a:ea typeface="微软雅黑" panose="020b0503020204020204" charset="-122"/>
                </a:rPr>
                <a:t>光的直线传播</a:t>
              </a: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7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4441190" y="47993"/>
            <a:ext cx="903605" cy="923290"/>
          </a:xfrm>
          <a:prstGeom prst="rect">
            <a:avLst/>
          </a:prstGeom>
        </p:spPr>
      </p:pic>
      <p:sp>
        <p:nvSpPr>
          <p:cNvPr id="5" name="文本框 4" title=""/>
          <p:cNvSpPr txBox="1"/>
          <p:nvPr/>
        </p:nvSpPr>
        <p:spPr>
          <a:xfrm>
            <a:off x="5365750" y="231775"/>
            <a:ext cx="334010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光的折射作图</a:t>
            </a:r>
          </a:p>
        </p:txBody>
      </p:sp>
      <p:sp>
        <p:nvSpPr>
          <p:cNvPr id="7" name="文本框 6" title=""/>
          <p:cNvSpPr txBox="1"/>
          <p:nvPr/>
        </p:nvSpPr>
        <p:spPr>
          <a:xfrm>
            <a:off x="292735" y="1323975"/>
            <a:ext cx="3515995" cy="1938020"/>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例</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2</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（2023·泸州）</a:t>
            </a:r>
            <a:r>
              <a:rPr sz="1600">
                <a:latin typeface="微软雅黑" panose="020b0503020204020204" charset="-122"/>
                <a:ea typeface="微软雅黑" panose="020b0503020204020204" charset="-122"/>
                <a:cs typeface="微软雅黑" panose="020b0503020204020204" charset="-122"/>
                <a:sym typeface="+mn-ea"/>
              </a:rPr>
              <a:t>一束激光从空气中以图示角度射入水中，其反射光线与折射光线刚好垂直。请在图中画出折射光线，并标出折射角的角度大小。</a:t>
            </a:r>
          </a:p>
        </p:txBody>
      </p:sp>
      <p:pic>
        <p:nvPicPr>
          <p:cNvPr id="2" name="图片 -2147482420" title=""/>
          <p:cNvPicPr>
            <a:picLocks noChangeAspect="1"/>
          </p:cNvPicPr>
          <p:nvPr/>
        </p:nvPicPr>
        <p:blipFill>
          <a:blip r:embed="rId3"/>
          <a:stretch>
            <a:fillRect/>
          </a:stretch>
        </p:blipFill>
        <p:spPr>
          <a:xfrm>
            <a:off x="1074420" y="3261995"/>
            <a:ext cx="1835785" cy="1650365"/>
          </a:xfrm>
          <a:prstGeom prst="rect">
            <a:avLst/>
          </a:prstGeom>
          <a:noFill/>
          <a:ln w="9525">
            <a:noFill/>
          </a:ln>
        </p:spPr>
      </p:pic>
      <p:cxnSp>
        <p:nvCxnSpPr>
          <p:cNvPr id="28" name="直接连接符 27" title=""/>
          <p:cNvCxnSpPr/>
          <p:nvPr/>
        </p:nvCxnSpPr>
        <p:spPr>
          <a:xfrm flipH="1">
            <a:off x="3808730" y="1414780"/>
            <a:ext cx="0" cy="545719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00" name="文本框 99" title=""/>
          <p:cNvSpPr txBox="1"/>
          <p:nvPr/>
        </p:nvSpPr>
        <p:spPr>
          <a:xfrm>
            <a:off x="147320" y="4912360"/>
            <a:ext cx="3559175" cy="1938020"/>
          </a:xfrm>
          <a:prstGeom prst="rect">
            <a:avLst/>
          </a:prstGeom>
          <a:noFill/>
          <a:ln w="9525">
            <a:noFill/>
          </a:ln>
        </p:spPr>
        <p:txBody>
          <a:bodyPr wrap="square">
            <a:spAutoFit/>
          </a:bodyPr>
          <a:lstStyle/>
          <a:p>
            <a:pPr indent="0" fontAlgn="auto">
              <a:lnSpc>
                <a:spcPct val="150000"/>
              </a:lnSpc>
            </a:pPr>
            <a:r>
              <a:rPr lang="zh-CN" sz="1600" b="0">
                <a:solidFill>
                  <a:srgbClr val="FF0000"/>
                </a:solidFill>
                <a:latin typeface="微软雅黑" panose="020b0503020204020204" charset="-122"/>
                <a:ea typeface="微软雅黑" panose="020b0503020204020204" charset="-122"/>
                <a:cs typeface="微软雅黑" panose="020b0503020204020204" charset="-122"/>
              </a:rPr>
              <a:t>（</a:t>
            </a:r>
            <a:r>
              <a:rPr lang="en-US" altLang="zh-CN" sz="1600" b="0">
                <a:solidFill>
                  <a:srgbClr val="FF0000"/>
                </a:solidFill>
                <a:latin typeface="微软雅黑" panose="020b0503020204020204" charset="-122"/>
                <a:ea typeface="微软雅黑" panose="020b0503020204020204" charset="-122"/>
                <a:cs typeface="微软雅黑" panose="020b0503020204020204" charset="-122"/>
              </a:rPr>
              <a:t>1</a:t>
            </a:r>
            <a:r>
              <a:rPr lang="zh-CN" altLang="en-US" sz="1600" b="0">
                <a:solidFill>
                  <a:srgbClr val="FF0000"/>
                </a:solidFill>
                <a:latin typeface="微软雅黑" panose="020b0503020204020204" charset="-122"/>
                <a:ea typeface="微软雅黑" panose="020b0503020204020204" charset="-122"/>
                <a:cs typeface="微软雅黑" panose="020b0503020204020204" charset="-122"/>
              </a:rPr>
              <a:t>）</a:t>
            </a:r>
            <a:r>
              <a:rPr lang="zh-CN" sz="1600" b="0">
                <a:solidFill>
                  <a:srgbClr val="FF0000"/>
                </a:solidFill>
                <a:latin typeface="微软雅黑" panose="020b0503020204020204" charset="-122"/>
                <a:ea typeface="微软雅黑" panose="020b0503020204020204" charset="-122"/>
                <a:cs typeface="微软雅黑" panose="020b0503020204020204" charset="-122"/>
              </a:rPr>
              <a:t>根据反射角等于入射角等于53°画出反射光线；</a:t>
            </a:r>
          </a:p>
          <a:p>
            <a:pPr indent="0" fontAlgn="auto">
              <a:lnSpc>
                <a:spcPct val="150000"/>
              </a:lnSpc>
            </a:pPr>
            <a:r>
              <a:rPr lang="zh-CN" altLang="en-US" sz="1600" b="0">
                <a:solidFill>
                  <a:srgbClr val="FF0000"/>
                </a:solidFill>
                <a:latin typeface="微软雅黑" panose="020b0503020204020204" charset="-122"/>
                <a:ea typeface="微软雅黑" panose="020b0503020204020204" charset="-122"/>
                <a:cs typeface="微软雅黑" panose="020b0503020204020204" charset="-122"/>
              </a:rPr>
              <a:t>（</a:t>
            </a:r>
            <a:r>
              <a:rPr lang="en-US" altLang="zh-CN" sz="1600" b="0">
                <a:solidFill>
                  <a:srgbClr val="FF0000"/>
                </a:solidFill>
                <a:latin typeface="微软雅黑" panose="020b0503020204020204" charset="-122"/>
                <a:ea typeface="微软雅黑" panose="020b0503020204020204" charset="-122"/>
                <a:cs typeface="微软雅黑" panose="020b0503020204020204" charset="-122"/>
              </a:rPr>
              <a:t>2</a:t>
            </a:r>
            <a:r>
              <a:rPr lang="zh-CN" altLang="en-US" sz="1600" b="0">
                <a:solidFill>
                  <a:srgbClr val="FF0000"/>
                </a:solidFill>
                <a:latin typeface="微软雅黑" panose="020b0503020204020204" charset="-122"/>
                <a:ea typeface="微软雅黑" panose="020b0503020204020204" charset="-122"/>
                <a:cs typeface="微软雅黑" panose="020b0503020204020204" charset="-122"/>
              </a:rPr>
              <a:t>）</a:t>
            </a:r>
            <a:r>
              <a:rPr lang="zh-CN" sz="1600" b="0">
                <a:solidFill>
                  <a:srgbClr val="FF0000"/>
                </a:solidFill>
                <a:latin typeface="微软雅黑" panose="020b0503020204020204" charset="-122"/>
                <a:ea typeface="微软雅黑" panose="020b0503020204020204" charset="-122"/>
                <a:cs typeface="微软雅黑" panose="020b0503020204020204" charset="-122"/>
              </a:rPr>
              <a:t>折射光线与反射光线垂直，则折射光线与界面之间的夹角为</a:t>
            </a:r>
            <a:r>
              <a:rPr lang="en-US" sz="1600" b="0">
                <a:solidFill>
                  <a:srgbClr val="FF0000"/>
                </a:solidFill>
                <a:latin typeface="微软雅黑" panose="020b0503020204020204" charset="-122"/>
                <a:ea typeface="微软雅黑" panose="020b0503020204020204" charset="-122"/>
                <a:cs typeface="微软雅黑" panose="020b0503020204020204" charset="-122"/>
              </a:rPr>
              <a:t>90°-37°=53°</a:t>
            </a:r>
            <a:r>
              <a:rPr lang="zh-CN" altLang="en-US" sz="1600" b="0">
                <a:solidFill>
                  <a:srgbClr val="FF0000"/>
                </a:solidFill>
                <a:latin typeface="微软雅黑" panose="020b0503020204020204" charset="-122"/>
                <a:ea typeface="微软雅黑" panose="020b0503020204020204" charset="-122"/>
                <a:cs typeface="微软雅黑" panose="020b0503020204020204" charset="-122"/>
              </a:rPr>
              <a:t>，</a:t>
            </a:r>
            <a:r>
              <a:rPr lang="zh-CN" sz="1600" b="0">
                <a:solidFill>
                  <a:srgbClr val="FF0000"/>
                </a:solidFill>
                <a:latin typeface="微软雅黑" panose="020b0503020204020204" charset="-122"/>
                <a:ea typeface="微软雅黑" panose="020b0503020204020204" charset="-122"/>
                <a:cs typeface="微软雅黑" panose="020b0503020204020204" charset="-122"/>
              </a:rPr>
              <a:t>折射角为90°-53°=37°。</a:t>
            </a:r>
            <a:endParaRPr lang="zh-CN" altLang="en-US" sz="1600">
              <a:latin typeface="微软雅黑" panose="020b0503020204020204" charset="-122"/>
              <a:ea typeface="微软雅黑" panose="020b0503020204020204" charset="-122"/>
              <a:cs typeface="微软雅黑" panose="020b0503020204020204" charset="-122"/>
            </a:endParaRPr>
          </a:p>
        </p:txBody>
      </p:sp>
      <p:cxnSp>
        <p:nvCxnSpPr>
          <p:cNvPr id="6" name="直接箭头连接符 5" title=""/>
          <p:cNvCxnSpPr/>
          <p:nvPr/>
        </p:nvCxnSpPr>
        <p:spPr>
          <a:xfrm flipV="1">
            <a:off x="1967230" y="3592830"/>
            <a:ext cx="750570" cy="516890"/>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title=""/>
          <p:cNvCxnSpPr/>
          <p:nvPr/>
        </p:nvCxnSpPr>
        <p:spPr>
          <a:xfrm>
            <a:off x="1957070" y="4109720"/>
            <a:ext cx="486410" cy="679450"/>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0" name="矩形 9" title=""/>
          <p:cNvSpPr/>
          <p:nvPr/>
        </p:nvSpPr>
        <p:spPr>
          <a:xfrm rot="19620000">
            <a:off x="2005330" y="4052570"/>
            <a:ext cx="142240" cy="1822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title=""/>
          <p:cNvSpPr txBox="1"/>
          <p:nvPr/>
        </p:nvSpPr>
        <p:spPr>
          <a:xfrm>
            <a:off x="1870710" y="4440555"/>
            <a:ext cx="53467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37°</a:t>
            </a:r>
          </a:p>
        </p:txBody>
      </p:sp>
      <p:sp>
        <p:nvSpPr>
          <p:cNvPr id="21" name="文本框 20" title=""/>
          <p:cNvSpPr txBox="1"/>
          <p:nvPr/>
        </p:nvSpPr>
        <p:spPr>
          <a:xfrm>
            <a:off x="3910965" y="1323975"/>
            <a:ext cx="3514725" cy="1198880"/>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2-1</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（2023·福建）</a:t>
            </a:r>
            <a:r>
              <a:rPr sz="1600">
                <a:latin typeface="微软雅黑" panose="020b0503020204020204" charset="-122"/>
                <a:ea typeface="微软雅黑" panose="020b0503020204020204" charset="-122"/>
                <a:cs typeface="微软雅黑" panose="020b0503020204020204" charset="-122"/>
                <a:sym typeface="+mn-ea"/>
              </a:rPr>
              <a:t>如图所示，光从空气斜射入玻璃，请在图中画出反射光线和折射光线的大致位置。</a:t>
            </a:r>
          </a:p>
        </p:txBody>
      </p:sp>
      <p:pic>
        <p:nvPicPr>
          <p:cNvPr id="11" name="图片 -2147482418" title=""/>
          <p:cNvPicPr>
            <a:picLocks noChangeAspect="1"/>
          </p:cNvPicPr>
          <p:nvPr/>
        </p:nvPicPr>
        <p:blipFill>
          <a:blip r:embed="rId4"/>
          <a:stretch>
            <a:fillRect/>
          </a:stretch>
        </p:blipFill>
        <p:spPr>
          <a:xfrm>
            <a:off x="4707255" y="2875280"/>
            <a:ext cx="1959610" cy="1554480"/>
          </a:xfrm>
          <a:prstGeom prst="rect">
            <a:avLst/>
          </a:prstGeom>
          <a:noFill/>
          <a:ln w="9525">
            <a:noFill/>
          </a:ln>
        </p:spPr>
      </p:pic>
      <p:cxnSp>
        <p:nvCxnSpPr>
          <p:cNvPr id="13" name="直接连接符 12" title=""/>
          <p:cNvCxnSpPr/>
          <p:nvPr/>
        </p:nvCxnSpPr>
        <p:spPr>
          <a:xfrm flipH="1">
            <a:off x="7468235" y="1414780"/>
            <a:ext cx="0" cy="545719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5" name="文本框 14" title=""/>
          <p:cNvSpPr txBox="1"/>
          <p:nvPr/>
        </p:nvSpPr>
        <p:spPr>
          <a:xfrm>
            <a:off x="7566025" y="1323975"/>
            <a:ext cx="4531995" cy="2306955"/>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2-2</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（2023·日照）</a:t>
            </a:r>
            <a:r>
              <a:rPr sz="1600">
                <a:latin typeface="微软雅黑" panose="020b0503020204020204" charset="-122"/>
                <a:ea typeface="微软雅黑" panose="020b0503020204020204" charset="-122"/>
                <a:cs typeface="微软雅黑" panose="020b0503020204020204" charset="-122"/>
                <a:sym typeface="+mn-ea"/>
              </a:rPr>
              <a:t>一个底面镀银的球冠形玻璃球放置在水平桌面上，其横截面如图所示。一条光线从玻璃球冠上表面的M点通过球心O射到球冠的底面N点。虚线PN为底面AB的法线。画出该光线经底面AB反射后在球冠形玻璃球内外的光路图。</a:t>
            </a:r>
          </a:p>
        </p:txBody>
      </p:sp>
      <p:pic>
        <p:nvPicPr>
          <p:cNvPr id="16" name="图片 -2147482416" title=""/>
          <p:cNvPicPr>
            <a:picLocks noChangeAspect="1"/>
          </p:cNvPicPr>
          <p:nvPr/>
        </p:nvPicPr>
        <p:blipFill>
          <a:blip r:embed="rId5"/>
          <a:stretch>
            <a:fillRect/>
          </a:stretch>
        </p:blipFill>
        <p:spPr>
          <a:xfrm>
            <a:off x="8942070" y="3475355"/>
            <a:ext cx="1615440" cy="1826895"/>
          </a:xfrm>
          <a:prstGeom prst="rect">
            <a:avLst/>
          </a:prstGeom>
          <a:noFill/>
          <a:ln w="9525">
            <a:noFill/>
          </a:ln>
        </p:spPr>
      </p:pic>
      <p:sp>
        <p:nvSpPr>
          <p:cNvPr id="17" name="矩形标注 16" title=""/>
          <p:cNvSpPr/>
          <p:nvPr/>
        </p:nvSpPr>
        <p:spPr>
          <a:xfrm>
            <a:off x="3865880" y="4782185"/>
            <a:ext cx="3555365" cy="1362075"/>
          </a:xfrm>
          <a:prstGeom prst="wedgeRectCallout">
            <a:avLst>
              <a:gd name="adj1" fmla="val 14725"/>
              <a:gd name="adj2" fmla="val -6892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首先作出反射光线，注意反射角等于入射角；再在玻璃中法线的另一侧作出折射光线，注意折射角小于入射角</a:t>
            </a:r>
          </a:p>
        </p:txBody>
      </p:sp>
      <p:cxnSp>
        <p:nvCxnSpPr>
          <p:cNvPr id="18" name="直接箭头连接符 17" title=""/>
          <p:cNvCxnSpPr/>
          <p:nvPr/>
        </p:nvCxnSpPr>
        <p:spPr>
          <a:xfrm flipV="1">
            <a:off x="5507355" y="3049270"/>
            <a:ext cx="487045" cy="426085"/>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title=""/>
          <p:cNvCxnSpPr/>
          <p:nvPr/>
        </p:nvCxnSpPr>
        <p:spPr>
          <a:xfrm>
            <a:off x="5526405" y="3476625"/>
            <a:ext cx="294640" cy="588645"/>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43" name="矩形标注 42" title=""/>
          <p:cNvSpPr/>
          <p:nvPr/>
        </p:nvSpPr>
        <p:spPr>
          <a:xfrm>
            <a:off x="7558405" y="5169535"/>
            <a:ext cx="4473575" cy="1702435"/>
          </a:xfrm>
          <a:prstGeom prst="wedgeRectCallout">
            <a:avLst>
              <a:gd name="adj1" fmla="val 17806"/>
              <a:gd name="adj2" fmla="val -66672"/>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玻璃球底面镀银，底面相当于一个平面镜，入射光线射到N点会发生光的反射，作反射光线；反射光线从玻璃射进空气发生光的折射，此时折射角大于入射角，作折射光线</a:t>
            </a:r>
          </a:p>
        </p:txBody>
      </p:sp>
      <p:cxnSp>
        <p:nvCxnSpPr>
          <p:cNvPr id="20" name="直接箭头连接符 19" title=""/>
          <p:cNvCxnSpPr/>
          <p:nvPr/>
        </p:nvCxnSpPr>
        <p:spPr>
          <a:xfrm flipV="1">
            <a:off x="9990455" y="4266565"/>
            <a:ext cx="476250" cy="750570"/>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2" name="直接连接符 21" title=""/>
          <p:cNvCxnSpPr/>
          <p:nvPr/>
        </p:nvCxnSpPr>
        <p:spPr>
          <a:xfrm flipV="1">
            <a:off x="9777095" y="4064635"/>
            <a:ext cx="1186815" cy="547370"/>
          </a:xfrm>
          <a:prstGeom prst="line">
            <a:avLst/>
          </a:prstGeom>
          <a:ln w="28575" cmpd="sng">
            <a:solidFill>
              <a:schemeClr val="accent1">
                <a:shade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 name="直接箭头连接符 22" title=""/>
          <p:cNvCxnSpPr/>
          <p:nvPr/>
        </p:nvCxnSpPr>
        <p:spPr>
          <a:xfrm flipH="1" flipV="1">
            <a:off x="10427970" y="3587115"/>
            <a:ext cx="30480" cy="709930"/>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sld>
</file>

<file path=ppt/slides/slide7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4441190" y="47993"/>
            <a:ext cx="903605" cy="923290"/>
          </a:xfrm>
          <a:prstGeom prst="rect">
            <a:avLst/>
          </a:prstGeom>
        </p:spPr>
      </p:pic>
      <p:sp>
        <p:nvSpPr>
          <p:cNvPr id="5" name="文本框 4" title=""/>
          <p:cNvSpPr txBox="1"/>
          <p:nvPr/>
        </p:nvSpPr>
        <p:spPr>
          <a:xfrm>
            <a:off x="5365750" y="231775"/>
            <a:ext cx="396176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探究光的折射规律</a:t>
            </a:r>
          </a:p>
        </p:txBody>
      </p:sp>
      <p:sp>
        <p:nvSpPr>
          <p:cNvPr id="7" name="文本框 6" title=""/>
          <p:cNvSpPr txBox="1"/>
          <p:nvPr/>
        </p:nvSpPr>
        <p:spPr>
          <a:xfrm>
            <a:off x="292735" y="1323975"/>
            <a:ext cx="11576685" cy="1938020"/>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例</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3</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（2022·宜昌）</a:t>
            </a:r>
            <a:r>
              <a:rPr sz="1600">
                <a:latin typeface="微软雅黑" panose="020b0503020204020204" charset="-122"/>
                <a:ea typeface="微软雅黑" panose="020b0503020204020204" charset="-122"/>
                <a:cs typeface="微软雅黑" panose="020b0503020204020204" charset="-122"/>
                <a:sym typeface="+mn-ea"/>
              </a:rPr>
              <a:t>在“探究光从玻璃斜射入空气的折射规律”的实验中，小东借助激光笔、半圆形玻璃块和带刻度的光具盘完成了实验，观察到如图所示的1、2、3三条光束，并在光具盘上用笔描出了对应的光路。 </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（1）图中的折射角大小为___________；</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（2）根据实验现象初步发现，光从玻璃斜射入空气时，折射角___________（选填“&gt;”、“=”或“&lt;”）入射角；</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（3）现在要探究光的折射现象中光路是否可逆，具体的操作是___________，如果看到___________现象，就可证明光路是可逆的。</a:t>
            </a:r>
          </a:p>
        </p:txBody>
      </p:sp>
      <p:pic>
        <p:nvPicPr>
          <p:cNvPr id="2" name="图片 -2147482303" title=""/>
          <p:cNvPicPr>
            <a:picLocks noChangeAspect="1"/>
          </p:cNvPicPr>
          <p:nvPr/>
        </p:nvPicPr>
        <p:blipFill>
          <a:blip r:embed="rId3"/>
          <a:stretch>
            <a:fillRect/>
          </a:stretch>
        </p:blipFill>
        <p:spPr>
          <a:xfrm>
            <a:off x="4822190" y="3499485"/>
            <a:ext cx="1990090" cy="1990090"/>
          </a:xfrm>
          <a:prstGeom prst="rect">
            <a:avLst/>
          </a:prstGeom>
          <a:noFill/>
          <a:ln w="9525">
            <a:noFill/>
          </a:ln>
        </p:spPr>
      </p:pic>
      <p:sp>
        <p:nvSpPr>
          <p:cNvPr id="25" name="矩形标注 24" title=""/>
          <p:cNvSpPr/>
          <p:nvPr/>
        </p:nvSpPr>
        <p:spPr>
          <a:xfrm>
            <a:off x="7000240" y="3499485"/>
            <a:ext cx="3555365" cy="1023620"/>
          </a:xfrm>
          <a:prstGeom prst="wedgeRectCallout">
            <a:avLst>
              <a:gd name="adj1" fmla="val -76861"/>
              <a:gd name="adj2" fmla="val 33126"/>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折射光线与法线的夹角为折射角，则折射角为80°</a:t>
            </a:r>
          </a:p>
        </p:txBody>
      </p:sp>
      <p:sp>
        <p:nvSpPr>
          <p:cNvPr id="26" name="文本框 25" title=""/>
          <p:cNvSpPr txBox="1"/>
          <p:nvPr/>
        </p:nvSpPr>
        <p:spPr>
          <a:xfrm>
            <a:off x="2880995" y="2124075"/>
            <a:ext cx="57467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80°</a:t>
            </a:r>
          </a:p>
        </p:txBody>
      </p:sp>
      <p:sp>
        <p:nvSpPr>
          <p:cNvPr id="27" name="矩形标注 26" title=""/>
          <p:cNvSpPr/>
          <p:nvPr/>
        </p:nvSpPr>
        <p:spPr>
          <a:xfrm>
            <a:off x="614045" y="3648710"/>
            <a:ext cx="3686810" cy="1257935"/>
          </a:xfrm>
          <a:prstGeom prst="wedgeRectCallout">
            <a:avLst>
              <a:gd name="adj1" fmla="val 81226"/>
              <a:gd name="adj2" fmla="val -22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sz="1600">
                <a:latin typeface="微软雅黑" panose="020b0503020204020204" charset="-122"/>
                <a:ea typeface="微软雅黑" panose="020b0503020204020204" charset="-122"/>
                <a:cs typeface="微软雅黑" panose="020b0503020204020204" charset="-122"/>
              </a:rPr>
              <a:t>由图可知，反射角为40°，由光的反射定律可知，反射角等于入射角，则入射角为40°，因此折射角大于入射角</a:t>
            </a:r>
          </a:p>
        </p:txBody>
      </p:sp>
      <p:sp>
        <p:nvSpPr>
          <p:cNvPr id="29" name="文本框 28" title=""/>
          <p:cNvSpPr txBox="1"/>
          <p:nvPr/>
        </p:nvSpPr>
        <p:spPr>
          <a:xfrm>
            <a:off x="6237605" y="2461260"/>
            <a:ext cx="574675" cy="337185"/>
          </a:xfrm>
          <a:prstGeom prst="rect">
            <a:avLst/>
          </a:prstGeom>
          <a:noFill/>
        </p:spPr>
        <p:txBody>
          <a:bodyPr wrap="square" rtlCol="0">
            <a:spAutoFit/>
          </a:bodyPr>
          <a:lstStyle/>
          <a:p>
            <a:r>
              <a:rPr lang="en-US" altLang="zh-CN" sz="1600" b="1">
                <a:solidFill>
                  <a:srgbClr val="FF0000"/>
                </a:solidFill>
                <a:latin typeface="微软雅黑" panose="020b0503020204020204" charset="-122"/>
                <a:ea typeface="微软雅黑" panose="020b0503020204020204" charset="-122"/>
              </a:rPr>
              <a:t>&gt;</a:t>
            </a:r>
          </a:p>
        </p:txBody>
      </p:sp>
      <p:sp>
        <p:nvSpPr>
          <p:cNvPr id="30" name="矩形标注 29" title=""/>
          <p:cNvSpPr/>
          <p:nvPr/>
        </p:nvSpPr>
        <p:spPr>
          <a:xfrm>
            <a:off x="1074420" y="5626100"/>
            <a:ext cx="8956675" cy="1002030"/>
          </a:xfrm>
          <a:prstGeom prst="wedgeRectCallout">
            <a:avLst>
              <a:gd name="adj1" fmla="val 13729"/>
              <a:gd name="adj2" fmla="val -97084"/>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要探究光的折射现象中光路是否可逆，则只需让入射光沿折射光（光路2）入射到玻璃砖，若看到折射光沿光路1射出，就能说明折射现象中光路是可逆的</a:t>
            </a:r>
          </a:p>
        </p:txBody>
      </p:sp>
      <p:sp>
        <p:nvSpPr>
          <p:cNvPr id="32" name="文本框 31" title=""/>
          <p:cNvSpPr txBox="1"/>
          <p:nvPr/>
        </p:nvSpPr>
        <p:spPr>
          <a:xfrm>
            <a:off x="5077460" y="3162300"/>
            <a:ext cx="219710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让入射光沿光路2射入</a:t>
            </a:r>
          </a:p>
        </p:txBody>
      </p:sp>
      <p:sp>
        <p:nvSpPr>
          <p:cNvPr id="33" name="文本框 32" title=""/>
          <p:cNvSpPr txBox="1"/>
          <p:nvPr/>
        </p:nvSpPr>
        <p:spPr>
          <a:xfrm>
            <a:off x="7569200" y="3162300"/>
            <a:ext cx="219710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折射光从光路1射出</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Effect transition="in" filter="wipe(left)">
                                      <p:cBhvr>
                                        <p:cTn id="36" dur="500"/>
                                        <p:tgtEl>
                                          <p:spTgt spid="7">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Effect transition="in" filter="wipe(left)">
                                      <p:cBhvr>
                                        <p:cTn id="41" dur="500"/>
                                        <p:tgtEl>
                                          <p:spTgt spid="7">
                                            <p:txEl>
                                              <p:pRg st="2" end="2"/>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
                                            <p:txEl>
                                              <p:pRg st="3" end="3"/>
                                            </p:txEl>
                                          </p:spTgt>
                                        </p:tgtEl>
                                        <p:attrNameLst>
                                          <p:attrName>style.visibility</p:attrName>
                                        </p:attrNameLst>
                                      </p:cBhvr>
                                      <p:to>
                                        <p:strVal val="visible"/>
                                      </p:to>
                                    </p:set>
                                    <p:animEffect transition="in" filter="wipe(left)">
                                      <p:cBhvr>
                                        <p:cTn id="46" dur="500"/>
                                        <p:tgtEl>
                                          <p:spTgt spid="7">
                                            <p:txEl>
                                              <p:pRg st="3" end="3"/>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16" presetClass="entr" presetSubtype="42"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barn(outHorizontal)">
                                      <p:cBhvr>
                                        <p:cTn id="51" dur="500"/>
                                        <p:tgtEl>
                                          <p:spTgt spid="25"/>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barn(inVertical)">
                                      <p:cBhvr>
                                        <p:cTn id="56" dur="500"/>
                                        <p:tgtEl>
                                          <p:spTgt spid="26"/>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left)">
                                      <p:cBhvr>
                                        <p:cTn id="61" dur="500"/>
                                        <p:tgtEl>
                                          <p:spTgt spid="27"/>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barn(inVertical)">
                                      <p:cBhvr>
                                        <p:cTn id="66" dur="500"/>
                                        <p:tgtEl>
                                          <p:spTgt spid="29"/>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wipe(down)">
                                      <p:cBhvr>
                                        <p:cTn id="71" dur="500"/>
                                        <p:tgtEl>
                                          <p:spTgt spid="30"/>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barn(inVertical)">
                                      <p:cBhvr>
                                        <p:cTn id="76" dur="500"/>
                                        <p:tgtEl>
                                          <p:spTgt spid="32"/>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barn(inVertical)">
                                      <p:cBhvr>
                                        <p:cTn id="8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25" grpId="0" animBg="1"/>
      <p:bldP spid="26" grpId="0"/>
      <p:bldP spid="27" grpId="0" animBg="1"/>
      <p:bldP spid="29" grpId="0"/>
      <p:bldP spid="30" grpId="0" animBg="1"/>
      <p:bldP spid="32" grpId="0"/>
      <p:bldP spid="33" grpId="0"/>
    </p:bldLst>
  </p:timing>
</p:sld>
</file>

<file path=ppt/slides/slide7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4441190" y="47993"/>
            <a:ext cx="903605" cy="923290"/>
          </a:xfrm>
          <a:prstGeom prst="rect">
            <a:avLst/>
          </a:prstGeom>
        </p:spPr>
      </p:pic>
      <p:sp>
        <p:nvSpPr>
          <p:cNvPr id="5" name="文本框 4" title=""/>
          <p:cNvSpPr txBox="1"/>
          <p:nvPr/>
        </p:nvSpPr>
        <p:spPr>
          <a:xfrm>
            <a:off x="5365750" y="231775"/>
            <a:ext cx="396176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探究光的折射规律</a:t>
            </a:r>
          </a:p>
        </p:txBody>
      </p:sp>
      <p:sp>
        <p:nvSpPr>
          <p:cNvPr id="7" name="文本框 6" title=""/>
          <p:cNvSpPr txBox="1"/>
          <p:nvPr/>
        </p:nvSpPr>
        <p:spPr>
          <a:xfrm>
            <a:off x="292735" y="1323975"/>
            <a:ext cx="11576685" cy="2676525"/>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3-1</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a:latin typeface="微软雅黑" panose="020b0503020204020204" charset="-122"/>
                <a:ea typeface="微软雅黑" panose="020b0503020204020204" charset="-122"/>
                <a:cs typeface="微软雅黑" panose="020b0503020204020204" charset="-122"/>
                <a:sym typeface="+mn-ea"/>
              </a:rPr>
              <a:t>某小组同学在研究光的折射规律时，记录的实验数据如下表所示：请仔细观察并分析下表的实验数据，归纳实验结论。</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(1)当光从一种介质斜射入另一种介质时</a:t>
            </a:r>
            <a:r>
              <a:rPr lang="en-US" sz="1600" u="sng">
                <a:latin typeface="微软雅黑" panose="020b0503020204020204" charset="-122"/>
                <a:ea typeface="微软雅黑" panose="020b0503020204020204" charset="-122"/>
                <a:cs typeface="微软雅黑" panose="020b0503020204020204" charset="-122"/>
                <a:sym typeface="+mn-ea"/>
              </a:rPr>
              <a:t>           </a:t>
            </a:r>
            <a:r>
              <a:rPr sz="1600">
                <a:latin typeface="微软雅黑" panose="020b0503020204020204" charset="-122"/>
                <a:ea typeface="微软雅黑" panose="020b0503020204020204" charset="-122"/>
                <a:cs typeface="微软雅黑" panose="020b0503020204020204" charset="-122"/>
                <a:sym typeface="+mn-ea"/>
              </a:rPr>
              <a:t>；</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(2)当光从空气斜射入玻璃或水时，折射角 </a:t>
            </a:r>
            <a:r>
              <a:rPr sz="1600" u="sng">
                <a:latin typeface="微软雅黑" panose="020b0503020204020204" charset="-122"/>
                <a:ea typeface="微软雅黑" panose="020b0503020204020204" charset="-122"/>
                <a:cs typeface="微软雅黑" panose="020b0503020204020204" charset="-122"/>
                <a:sym typeface="+mn-ea"/>
              </a:rPr>
              <a:t>    </a:t>
            </a:r>
            <a:r>
              <a:rPr lang="en-US" sz="1600" u="sng">
                <a:latin typeface="微软雅黑" panose="020b0503020204020204" charset="-122"/>
                <a:ea typeface="微软雅黑" panose="020b0503020204020204" charset="-122"/>
                <a:cs typeface="微软雅黑" panose="020b0503020204020204" charset="-122"/>
                <a:sym typeface="+mn-ea"/>
              </a:rPr>
              <a:t>    </a:t>
            </a:r>
            <a:r>
              <a:rPr sz="1600" u="sng">
                <a:latin typeface="微软雅黑" panose="020b0503020204020204" charset="-122"/>
                <a:ea typeface="微软雅黑" panose="020b0503020204020204" charset="-122"/>
                <a:cs typeface="微软雅黑" panose="020b0503020204020204" charset="-122"/>
                <a:sym typeface="+mn-ea"/>
              </a:rPr>
              <a:t> </a:t>
            </a:r>
            <a:r>
              <a:rPr sz="1600">
                <a:latin typeface="微软雅黑" panose="020b0503020204020204" charset="-122"/>
                <a:ea typeface="微软雅黑" panose="020b0503020204020204" charset="-122"/>
                <a:cs typeface="微软雅黑" panose="020b0503020204020204" charset="-122"/>
                <a:sym typeface="+mn-ea"/>
              </a:rPr>
              <a:t>入射角；（选填“大于”或“小于”）</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(3)当入射光线逐渐远离法线时，入射角增大，折射角</a:t>
            </a:r>
            <a:r>
              <a:rPr lang="en-US" sz="1600" u="sng">
                <a:latin typeface="微软雅黑" panose="020b0503020204020204" charset="-122"/>
                <a:ea typeface="微软雅黑" panose="020b0503020204020204" charset="-122"/>
                <a:cs typeface="微软雅黑" panose="020b0503020204020204" charset="-122"/>
                <a:sym typeface="+mn-ea"/>
              </a:rPr>
              <a:t>          </a:t>
            </a:r>
            <a:r>
              <a:rPr sz="1600">
                <a:latin typeface="微软雅黑" panose="020b0503020204020204" charset="-122"/>
                <a:ea typeface="微软雅黑" panose="020b0503020204020204" charset="-122"/>
                <a:cs typeface="微软雅黑" panose="020b0503020204020204" charset="-122"/>
                <a:sym typeface="+mn-ea"/>
              </a:rPr>
              <a:t>；（选填“增大”或“减小”）</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(4) </a:t>
            </a:r>
            <a:r>
              <a:rPr lang="en-US" sz="1600" u="sng">
                <a:latin typeface="微软雅黑" panose="020b0503020204020204" charset="-122"/>
                <a:ea typeface="微软雅黑" panose="020b0503020204020204" charset="-122"/>
                <a:cs typeface="微软雅黑" panose="020b0503020204020204" charset="-122"/>
                <a:sym typeface="+mn-ea"/>
              </a:rPr>
              <a:t>          </a:t>
            </a:r>
            <a:r>
              <a:rPr sz="1600">
                <a:latin typeface="微软雅黑" panose="020b0503020204020204" charset="-122"/>
                <a:ea typeface="微软雅黑" panose="020b0503020204020204" charset="-122"/>
                <a:cs typeface="微软雅黑" panose="020b0503020204020204" charset="-122"/>
                <a:sym typeface="+mn-ea"/>
              </a:rPr>
              <a:t>（选填“玻璃”或“水”）对光的折射本领强；</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(5)分析实验序号1与4、2与5、7与9、8与10中的数据，可以发现折射时</a:t>
            </a:r>
            <a:r>
              <a:rPr lang="en-US" sz="1600" u="sng">
                <a:latin typeface="微软雅黑" panose="020b0503020204020204" charset="-122"/>
                <a:ea typeface="微软雅黑" panose="020b0503020204020204" charset="-122"/>
                <a:cs typeface="微软雅黑" panose="020b0503020204020204" charset="-122"/>
                <a:sym typeface="+mn-ea"/>
              </a:rPr>
              <a:t>             </a:t>
            </a:r>
            <a:r>
              <a:rPr sz="1600">
                <a:latin typeface="微软雅黑" panose="020b0503020204020204" charset="-122"/>
                <a:ea typeface="微软雅黑" panose="020b0503020204020204" charset="-122"/>
                <a:cs typeface="微软雅黑" panose="020b0503020204020204" charset="-122"/>
                <a:sym typeface="+mn-ea"/>
              </a:rPr>
              <a:t>。</a:t>
            </a:r>
          </a:p>
        </p:txBody>
      </p:sp>
      <p:sp>
        <p:nvSpPr>
          <p:cNvPr id="26" name="文本框 25" title=""/>
          <p:cNvSpPr txBox="1"/>
          <p:nvPr/>
        </p:nvSpPr>
        <p:spPr>
          <a:xfrm>
            <a:off x="3905250" y="2109470"/>
            <a:ext cx="110236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发生折射</a:t>
            </a:r>
          </a:p>
        </p:txBody>
      </p:sp>
      <p:graphicFrame>
        <p:nvGraphicFramePr>
          <p:cNvPr id="6" name="表格 5" title=""/>
          <p:cNvGraphicFramePr>
            <a:graphicFrameLocks noGrp="1"/>
          </p:cNvGraphicFramePr>
          <p:nvPr>
            <p:custDataLst>
              <p:tags r:id="rId3"/>
            </p:custDataLst>
          </p:nvPr>
        </p:nvGraphicFramePr>
        <p:xfrm>
          <a:off x="453390" y="4017645"/>
          <a:ext cx="8331200" cy="2774950"/>
        </p:xfrm>
        <a:graphic>
          <a:graphicData uri="http://schemas.openxmlformats.org/drawingml/2006/table">
            <a:tbl>
              <a:tblPr firstRow="1" bandRow="1">
                <a:tableStyleId>{5940675A-B579-460E-94D1-54222C63F5DA}</a:tableStyleId>
              </a:tblPr>
              <a:tblGrid>
                <a:gridCol w="1041400"/>
                <a:gridCol w="1041400"/>
                <a:gridCol w="1041400"/>
                <a:gridCol w="1041400"/>
                <a:gridCol w="1041400"/>
                <a:gridCol w="1041400"/>
                <a:gridCol w="1041400"/>
                <a:gridCol w="1041400"/>
              </a:tblGrid>
              <a:tr h="56388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序号</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传播路径</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入射角</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折射角</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序号</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传播路径</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入射角</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折射角</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4323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1</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3">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空气到水</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30°</a:t>
                      </a:r>
                      <a:endParaRPr lang="en-US" altLang="en-US" sz="16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20°</a:t>
                      </a:r>
                      <a:endParaRPr lang="en-US" altLang="en-US" sz="16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6</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3">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空气到玻璃</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30°</a:t>
                      </a:r>
                      <a:endParaRPr lang="en-US" altLang="en-US" sz="16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18°</a:t>
                      </a:r>
                      <a:endParaRPr lang="en-US" altLang="en-US" sz="16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41325">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2</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xBody>
                    <a:bodyPr vert="horz" wrap="square"/>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45°</a:t>
                      </a:r>
                      <a:endParaRPr lang="en-US" altLang="en-US" sz="16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30°</a:t>
                      </a:r>
                      <a:endParaRPr lang="en-US" altLang="en-US" sz="16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7</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xBody>
                    <a:bodyPr vert="horz" wrap="square"/>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45°</a:t>
                      </a:r>
                      <a:endParaRPr lang="en-US" altLang="en-US" sz="16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25°</a:t>
                      </a:r>
                      <a:endParaRPr lang="en-US" altLang="en-US" sz="16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4196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3</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xBody>
                    <a:bodyPr vert="horz" wrap="square"/>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60°</a:t>
                      </a:r>
                      <a:endParaRPr lang="en-US" altLang="en-US" sz="16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45°</a:t>
                      </a:r>
                      <a:endParaRPr lang="en-US" altLang="en-US" sz="16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8</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xBody>
                    <a:bodyPr vert="horz" wrap="square"/>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60°</a:t>
                      </a:r>
                      <a:endParaRPr lang="en-US" altLang="en-US" sz="16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38°</a:t>
                      </a:r>
                      <a:endParaRPr lang="en-US" altLang="en-US" sz="16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4196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4</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水到空气</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20°</a:t>
                      </a:r>
                      <a:endParaRPr lang="en-US" altLang="en-US" sz="16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30°</a:t>
                      </a:r>
                      <a:endParaRPr lang="en-US" altLang="en-US" sz="16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9</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玻璃到空气</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25°</a:t>
                      </a:r>
                      <a:endParaRPr lang="en-US" altLang="en-US" sz="16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45°</a:t>
                      </a:r>
                      <a:endParaRPr lang="en-US" altLang="en-US" sz="16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42595">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5</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xBody>
                    <a:bodyPr vert="horz" wrap="square"/>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30°</a:t>
                      </a:r>
                      <a:endParaRPr lang="en-US" altLang="en-US" sz="16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45°</a:t>
                      </a:r>
                      <a:endParaRPr lang="en-US" altLang="en-US" sz="16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10</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xBody>
                    <a:bodyPr vert="horz" wrap="square"/>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38°</a:t>
                      </a:r>
                      <a:endParaRPr lang="en-US" altLang="en-US" sz="16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60°</a:t>
                      </a:r>
                      <a:endParaRPr lang="en-US" altLang="en-US" sz="16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cxnSp>
        <p:nvCxnSpPr>
          <p:cNvPr id="9" name="曲线连接符 8" title=""/>
          <p:cNvCxnSpPr>
            <a:endCxn id="11" idx="1"/>
          </p:cNvCxnSpPr>
          <p:nvPr/>
        </p:nvCxnSpPr>
        <p:spPr>
          <a:xfrm flipV="1">
            <a:off x="3832225" y="2040890"/>
            <a:ext cx="1835150" cy="340360"/>
          </a:xfrm>
          <a:prstGeom prst="curvedConnector3">
            <a:avLst>
              <a:gd name="adj1" fmla="val 50035"/>
            </a:avLst>
          </a:prstGeom>
          <a:ln w="28575" cmpd="sng">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1" name="文本框 10" title=""/>
          <p:cNvSpPr txBox="1"/>
          <p:nvPr/>
        </p:nvSpPr>
        <p:spPr>
          <a:xfrm>
            <a:off x="5667375" y="1748790"/>
            <a:ext cx="6524625" cy="583565"/>
          </a:xfrm>
          <a:prstGeom prst="rect">
            <a:avLst/>
          </a:prstGeom>
          <a:noFill/>
        </p:spPr>
        <p:txBody>
          <a:bodyPr wrap="square" rtlCol="0">
            <a:spAutoFit/>
          </a:bodyPr>
          <a:lstStyle/>
          <a:p>
            <a:r>
              <a:rPr lang="zh-CN" altLang="en-US" sz="1600">
                <a:solidFill>
                  <a:schemeClr val="bg1"/>
                </a:solidFill>
                <a:highlight>
                  <a:srgbClr val="008000"/>
                </a:highlight>
                <a:latin typeface="微软雅黑" panose="020b0503020204020204" charset="-122"/>
                <a:ea typeface="微软雅黑" panose="020b0503020204020204" charset="-122"/>
                <a:cs typeface="微软雅黑" panose="020b0503020204020204" charset="-122"/>
                <a:sym typeface="+mn-ea"/>
              </a:rPr>
              <a:t>分析实验数据可知，当光从一种介质斜射入另一种介质时，折射角和入射角不相等，即当光从一种介质斜射入另一种介质时，会发生折射</a:t>
            </a:r>
          </a:p>
        </p:txBody>
      </p:sp>
      <p:cxnSp>
        <p:nvCxnSpPr>
          <p:cNvPr id="10" name="曲线连接符 9" title=""/>
          <p:cNvCxnSpPr/>
          <p:nvPr/>
        </p:nvCxnSpPr>
        <p:spPr>
          <a:xfrm flipV="1">
            <a:off x="5007610" y="2480310"/>
            <a:ext cx="834390" cy="184150"/>
          </a:xfrm>
          <a:prstGeom prst="curvedConnector3">
            <a:avLst>
              <a:gd name="adj1" fmla="val 50076"/>
            </a:avLst>
          </a:prstGeom>
          <a:ln w="28575" cmpd="sng">
            <a:solidFill>
              <a:srgbClr val="EE20F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3" name="文本框 12" title=""/>
          <p:cNvSpPr txBox="1"/>
          <p:nvPr/>
        </p:nvSpPr>
        <p:spPr>
          <a:xfrm>
            <a:off x="5748655" y="2332355"/>
            <a:ext cx="6322060" cy="583565"/>
          </a:xfrm>
          <a:prstGeom prst="rect">
            <a:avLst/>
          </a:prstGeom>
          <a:noFill/>
        </p:spPr>
        <p:txBody>
          <a:bodyPr wrap="square" rtlCol="0">
            <a:spAutoFit/>
          </a:bodyPr>
          <a:lstStyle/>
          <a:p>
            <a:r>
              <a:rPr lang="zh-CN" altLang="en-US" sz="1600">
                <a:solidFill>
                  <a:schemeClr val="bg1"/>
                </a:solidFill>
                <a:highlight>
                  <a:srgbClr val="FF00FF"/>
                </a:highlight>
                <a:latin typeface="微软雅黑" panose="020b0503020204020204" charset="-122"/>
                <a:ea typeface="微软雅黑" panose="020b0503020204020204" charset="-122"/>
                <a:cs typeface="微软雅黑" panose="020b0503020204020204" charset="-122"/>
                <a:sym typeface="+mn-ea"/>
              </a:rPr>
              <a:t>分析实验序号1、2、3 （或6、7、8）数据可知，光从空气斜射入水或玻璃中，折射角都小于入射角</a:t>
            </a:r>
          </a:p>
        </p:txBody>
      </p:sp>
      <p:sp>
        <p:nvSpPr>
          <p:cNvPr id="14" name="文本框 13" title=""/>
          <p:cNvSpPr txBox="1"/>
          <p:nvPr/>
        </p:nvSpPr>
        <p:spPr>
          <a:xfrm>
            <a:off x="4108450" y="2480310"/>
            <a:ext cx="69659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小于</a:t>
            </a:r>
          </a:p>
        </p:txBody>
      </p:sp>
      <p:cxnSp>
        <p:nvCxnSpPr>
          <p:cNvPr id="15" name="曲线连接符 14" title=""/>
          <p:cNvCxnSpPr>
            <a:endCxn id="16" idx="1"/>
          </p:cNvCxnSpPr>
          <p:nvPr/>
        </p:nvCxnSpPr>
        <p:spPr>
          <a:xfrm>
            <a:off x="5842000" y="3100070"/>
            <a:ext cx="687705" cy="367030"/>
          </a:xfrm>
          <a:prstGeom prst="curvedConnector3">
            <a:avLst>
              <a:gd name="adj1" fmla="val 50046"/>
            </a:avLst>
          </a:prstGeom>
          <a:ln w="28575" cmpd="sng">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6" name="文本框 15" title=""/>
          <p:cNvSpPr txBox="1"/>
          <p:nvPr/>
        </p:nvSpPr>
        <p:spPr>
          <a:xfrm>
            <a:off x="6529705" y="3175000"/>
            <a:ext cx="5459730" cy="583565"/>
          </a:xfrm>
          <a:prstGeom prst="rect">
            <a:avLst/>
          </a:prstGeom>
          <a:noFill/>
        </p:spPr>
        <p:txBody>
          <a:bodyPr wrap="square" rtlCol="0">
            <a:spAutoFit/>
          </a:bodyPr>
          <a:lstStyle/>
          <a:p>
            <a:r>
              <a:rPr lang="zh-CN" altLang="en-US" sz="1600">
                <a:solidFill>
                  <a:schemeClr val="bg1"/>
                </a:solidFill>
                <a:highlight>
                  <a:srgbClr val="0000FF"/>
                </a:highlight>
                <a:latin typeface="微软雅黑" panose="020b0503020204020204" charset="-122"/>
                <a:ea typeface="微软雅黑" panose="020b0503020204020204" charset="-122"/>
                <a:cs typeface="微软雅黑" panose="020b0503020204020204" charset="-122"/>
                <a:sym typeface="+mn-ea"/>
              </a:rPr>
              <a:t>分析实验序号1、2、3（或6、7、8）数据可知，入射角变大，折射角也变大</a:t>
            </a:r>
          </a:p>
        </p:txBody>
      </p:sp>
      <p:sp>
        <p:nvSpPr>
          <p:cNvPr id="17" name="文本框 16" title=""/>
          <p:cNvSpPr txBox="1"/>
          <p:nvPr/>
        </p:nvSpPr>
        <p:spPr>
          <a:xfrm>
            <a:off x="5052060" y="2851785"/>
            <a:ext cx="69659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增大</a:t>
            </a:r>
          </a:p>
        </p:txBody>
      </p:sp>
      <p:cxnSp>
        <p:nvCxnSpPr>
          <p:cNvPr id="18" name="曲线连接符 17" title=""/>
          <p:cNvCxnSpPr>
            <a:endCxn id="19" idx="1"/>
          </p:cNvCxnSpPr>
          <p:nvPr/>
        </p:nvCxnSpPr>
        <p:spPr>
          <a:xfrm rot="16200000" flipV="1">
            <a:off x="31750" y="1985645"/>
            <a:ext cx="2144395" cy="710565"/>
          </a:xfrm>
          <a:prstGeom prst="curvedConnector4">
            <a:avLst>
              <a:gd name="adj1" fmla="val 46076"/>
              <a:gd name="adj2" fmla="val 133512"/>
            </a:avLst>
          </a:prstGeom>
          <a:ln w="28575" cmpd="sng">
            <a:solidFill>
              <a:srgbClr val="00206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9" name="文本框 18" title=""/>
          <p:cNvSpPr txBox="1"/>
          <p:nvPr/>
        </p:nvSpPr>
        <p:spPr>
          <a:xfrm>
            <a:off x="749300" y="1099820"/>
            <a:ext cx="10594340" cy="337185"/>
          </a:xfrm>
          <a:prstGeom prst="rect">
            <a:avLst/>
          </a:prstGeom>
          <a:noFill/>
        </p:spPr>
        <p:txBody>
          <a:bodyPr wrap="square" rtlCol="0">
            <a:spAutoFit/>
          </a:bodyPr>
          <a:lstStyle/>
          <a:p>
            <a:r>
              <a:rPr lang="zh-CN" altLang="en-US" sz="1600">
                <a:solidFill>
                  <a:schemeClr val="bg1"/>
                </a:solidFill>
                <a:highlight>
                  <a:srgbClr val="000080"/>
                </a:highlight>
                <a:latin typeface="微软雅黑" panose="020b0503020204020204" charset="-122"/>
                <a:ea typeface="微软雅黑" panose="020b0503020204020204" charset="-122"/>
                <a:cs typeface="微软雅黑" panose="020b0503020204020204" charset="-122"/>
                <a:sym typeface="+mn-ea"/>
              </a:rPr>
              <a:t>分析实验序号1与6（或2与7或3与8）数据可知，入射角相同，玻璃中的折射角更小，说明玻璃对光的折射能力强</a:t>
            </a:r>
          </a:p>
        </p:txBody>
      </p:sp>
      <p:sp>
        <p:nvSpPr>
          <p:cNvPr id="20" name="文本框 19" title=""/>
          <p:cNvSpPr txBox="1"/>
          <p:nvPr/>
        </p:nvSpPr>
        <p:spPr>
          <a:xfrm>
            <a:off x="641985" y="3188970"/>
            <a:ext cx="69659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玻璃</a:t>
            </a:r>
          </a:p>
        </p:txBody>
      </p:sp>
      <p:cxnSp>
        <p:nvCxnSpPr>
          <p:cNvPr id="21" name="曲线连接符 20" title=""/>
          <p:cNvCxnSpPr/>
          <p:nvPr/>
        </p:nvCxnSpPr>
        <p:spPr>
          <a:xfrm>
            <a:off x="7741920" y="3886200"/>
            <a:ext cx="1233805" cy="520700"/>
          </a:xfrm>
          <a:prstGeom prst="curvedConnector3">
            <a:avLst>
              <a:gd name="adj1" fmla="val 50026"/>
            </a:avLst>
          </a:prstGeom>
          <a:ln w="28575" cmpd="sng">
            <a:solidFill>
              <a:schemeClr val="accent3">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2" name="文本框 21" title=""/>
          <p:cNvSpPr txBox="1"/>
          <p:nvPr/>
        </p:nvSpPr>
        <p:spPr>
          <a:xfrm>
            <a:off x="8913495" y="4017645"/>
            <a:ext cx="3157855" cy="1568450"/>
          </a:xfrm>
          <a:prstGeom prst="rect">
            <a:avLst/>
          </a:prstGeom>
          <a:noFill/>
        </p:spPr>
        <p:txBody>
          <a:bodyPr wrap="square" rtlCol="0">
            <a:spAutoFit/>
          </a:bodyPr>
          <a:lstStyle/>
          <a:p>
            <a:r>
              <a:rPr lang="zh-CN" altLang="en-US" sz="1600">
                <a:solidFill>
                  <a:schemeClr val="bg1"/>
                </a:solidFill>
                <a:highlight>
                  <a:srgbClr val="808000"/>
                </a:highlight>
                <a:latin typeface="微软雅黑" panose="020b0503020204020204" charset="-122"/>
                <a:ea typeface="微软雅黑" panose="020b0503020204020204" charset="-122"/>
                <a:cs typeface="微软雅黑" panose="020b0503020204020204" charset="-122"/>
                <a:sym typeface="+mn-ea"/>
              </a:rPr>
              <a:t>分析实验序号1与4、2与5、7与9、8与10中的数据可知，当光线逆着原折射光线的方向射入时，会发现折射光线逆着原入射光线的方向射出，这表明在折射现象中，光路是可逆的</a:t>
            </a:r>
          </a:p>
        </p:txBody>
      </p:sp>
      <p:sp>
        <p:nvSpPr>
          <p:cNvPr id="23" name="文本框 22" title=""/>
          <p:cNvSpPr txBox="1"/>
          <p:nvPr/>
        </p:nvSpPr>
        <p:spPr>
          <a:xfrm>
            <a:off x="6800850" y="3549015"/>
            <a:ext cx="109156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光路可逆</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Effect transition="in" filter="wipe(left)">
                                      <p:cBhvr>
                                        <p:cTn id="36" dur="500"/>
                                        <p:tgtEl>
                                          <p:spTgt spid="7">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Effect transition="in" filter="wipe(left)">
                                      <p:cBhvr>
                                        <p:cTn id="41" dur="500"/>
                                        <p:tgtEl>
                                          <p:spTgt spid="7">
                                            <p:txEl>
                                              <p:pRg st="2" end="2"/>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
                                            <p:txEl>
                                              <p:pRg st="3" end="3"/>
                                            </p:txEl>
                                          </p:spTgt>
                                        </p:tgtEl>
                                        <p:attrNameLst>
                                          <p:attrName>style.visibility</p:attrName>
                                        </p:attrNameLst>
                                      </p:cBhvr>
                                      <p:to>
                                        <p:strVal val="visible"/>
                                      </p:to>
                                    </p:set>
                                    <p:animEffect transition="in" filter="wipe(left)">
                                      <p:cBhvr>
                                        <p:cTn id="46" dur="500"/>
                                        <p:tgtEl>
                                          <p:spTgt spid="7">
                                            <p:txEl>
                                              <p:pRg st="3" end="3"/>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7">
                                            <p:txEl>
                                              <p:pRg st="4" end="4"/>
                                            </p:txEl>
                                          </p:spTgt>
                                        </p:tgtEl>
                                        <p:attrNameLst>
                                          <p:attrName>style.visibility</p:attrName>
                                        </p:attrNameLst>
                                      </p:cBhvr>
                                      <p:to>
                                        <p:strVal val="visible"/>
                                      </p:to>
                                    </p:set>
                                    <p:animEffect transition="in" filter="wipe(left)">
                                      <p:cBhvr>
                                        <p:cTn id="51" dur="500"/>
                                        <p:tgtEl>
                                          <p:spTgt spid="7">
                                            <p:txEl>
                                              <p:pRg st="4" end="4"/>
                                            </p:txEl>
                                          </p:spTgt>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7">
                                            <p:txEl>
                                              <p:pRg st="5" end="5"/>
                                            </p:txEl>
                                          </p:spTgt>
                                        </p:tgtEl>
                                        <p:attrNameLst>
                                          <p:attrName>style.visibility</p:attrName>
                                        </p:attrNameLst>
                                      </p:cBhvr>
                                      <p:to>
                                        <p:strVal val="visible"/>
                                      </p:to>
                                    </p:set>
                                    <p:animEffect transition="in" filter="wipe(left)">
                                      <p:cBhvr>
                                        <p:cTn id="56" dur="500"/>
                                        <p:tgtEl>
                                          <p:spTgt spid="7">
                                            <p:txEl>
                                              <p:pRg st="5" end="5"/>
                                            </p:txEl>
                                          </p:spTgt>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barn(inVertical)">
                                      <p:cBhvr>
                                        <p:cTn id="61" dur="500"/>
                                        <p:tgtEl>
                                          <p:spTgt spid="26"/>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left)">
                                      <p:cBhvr>
                                        <p:cTn id="66" dur="500"/>
                                        <p:tgtEl>
                                          <p:spTgt spid="9"/>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left)">
                                      <p:cBhvr>
                                        <p:cTn id="69" dur="500"/>
                                        <p:tgtEl>
                                          <p:spTgt spid="11"/>
                                        </p:tgtEl>
                                      </p:cBhvr>
                                    </p:animEffect>
                                  </p:childTnLst>
                                </p:cTn>
                              </p:par>
                            </p:childTnLst>
                          </p:cTn>
                        </p:par>
                      </p:childTnLst>
                    </p:cTn>
                  </p:par>
                  <p:par>
                    <p:cTn id="70" fill="hold" nodeType="clickPar">
                      <p:stCondLst>
                        <p:cond delay="indefinite"/>
                        <p:cond evt="onBegin" delay="0">
                          <p:tn val="69"/>
                        </p:cond>
                      </p:stCondLst>
                      <p:childTnLst>
                        <p:par>
                          <p:cTn id="71" fill="hold">
                            <p:stCondLst>
                              <p:cond delay="0"/>
                            </p:stCondLst>
                            <p:childTnLst>
                              <p:par>
                                <p:cTn id="72" presetID="22" presetClass="exit" presetSubtype="4" fill="hold" nodeType="clickEffect">
                                  <p:stCondLst>
                                    <p:cond delay="0"/>
                                  </p:stCondLst>
                                  <p:childTnLst>
                                    <p:animEffect transition="out" filter="wipe(down)">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22" presetClass="exit" presetSubtype="4" fill="hold" grpId="1" nodeType="withEffect">
                                  <p:stCondLst>
                                    <p:cond delay="0"/>
                                  </p:stCondLst>
                                  <p:childTnLst>
                                    <p:animEffect transition="out" filter="wipe(down)">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childTnLst>
                          </p:cTn>
                        </p:par>
                      </p:childTnLst>
                    </p:cTn>
                  </p:par>
                  <p:par>
                    <p:cTn id="78" fill="hold" nodeType="clickPar">
                      <p:stCondLst>
                        <p:cond delay="indefinite"/>
                        <p:cond evt="onBegin" delay="0">
                          <p:tn val="77"/>
                        </p:cond>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wipe(left)">
                                      <p:cBhvr>
                                        <p:cTn id="82" dur="500"/>
                                        <p:tgtEl>
                                          <p:spTgt spid="10"/>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wipe(left)">
                                      <p:cBhvr>
                                        <p:cTn id="85" dur="500"/>
                                        <p:tgtEl>
                                          <p:spTgt spid="13"/>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xit" presetSubtype="4" fill="hold" nodeType="clickEffect">
                                  <p:stCondLst>
                                    <p:cond delay="0"/>
                                  </p:stCondLst>
                                  <p:childTnLst>
                                    <p:animEffect transition="out" filter="wipe(down)">
                                      <p:cBhvr>
                                        <p:cTn id="89" dur="500"/>
                                        <p:tgtEl>
                                          <p:spTgt spid="10"/>
                                        </p:tgtEl>
                                      </p:cBhvr>
                                    </p:animEffect>
                                    <p:set>
                                      <p:cBhvr>
                                        <p:cTn id="90" dur="1" fill="hold">
                                          <p:stCondLst>
                                            <p:cond delay="499"/>
                                          </p:stCondLst>
                                        </p:cTn>
                                        <p:tgtEl>
                                          <p:spTgt spid="10"/>
                                        </p:tgtEl>
                                        <p:attrNameLst>
                                          <p:attrName>style.visibility</p:attrName>
                                        </p:attrNameLst>
                                      </p:cBhvr>
                                      <p:to>
                                        <p:strVal val="hidden"/>
                                      </p:to>
                                    </p:set>
                                  </p:childTnLst>
                                </p:cTn>
                              </p:par>
                              <p:par>
                                <p:cTn id="91" presetID="22" presetClass="exit" presetSubtype="4" fill="hold" grpId="1" nodeType="withEffect">
                                  <p:stCondLst>
                                    <p:cond delay="0"/>
                                  </p:stCondLst>
                                  <p:childTnLst>
                                    <p:animEffect transition="out" filter="wipe(down)">
                                      <p:cBhvr>
                                        <p:cTn id="92" dur="500"/>
                                        <p:tgtEl>
                                          <p:spTgt spid="13"/>
                                        </p:tgtEl>
                                      </p:cBhvr>
                                    </p:animEffect>
                                    <p:set>
                                      <p:cBhvr>
                                        <p:cTn id="93" dur="1" fill="hold">
                                          <p:stCondLst>
                                            <p:cond delay="499"/>
                                          </p:stCondLst>
                                        </p:cTn>
                                        <p:tgtEl>
                                          <p:spTgt spid="13"/>
                                        </p:tgtEl>
                                        <p:attrNameLst>
                                          <p:attrName>style.visibility</p:attrName>
                                        </p:attrNameLst>
                                      </p:cBhvr>
                                      <p:to>
                                        <p:strVal val="hidden"/>
                                      </p:to>
                                    </p:set>
                                  </p:childTnLst>
                                </p:cTn>
                              </p:par>
                            </p:childTnLst>
                          </p:cTn>
                        </p:par>
                      </p:childTnLst>
                    </p:cTn>
                  </p:par>
                  <p:par>
                    <p:cTn id="94" fill="hold" nodeType="clickPar">
                      <p:stCondLst>
                        <p:cond delay="indefinite"/>
                        <p:cond evt="onBegin" delay="0">
                          <p:tn val="93"/>
                        </p:cond>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14"/>
                                        </p:tgtEl>
                                        <p:attrNameLst>
                                          <p:attrName>style.visibility</p:attrName>
                                        </p:attrNameLst>
                                      </p:cBhvr>
                                      <p:to>
                                        <p:strVal val="visible"/>
                                      </p:to>
                                    </p:set>
                                    <p:animEffect transition="in" filter="barn(inVertical)">
                                      <p:cBhvr>
                                        <p:cTn id="98" dur="500"/>
                                        <p:tgtEl>
                                          <p:spTgt spid="14"/>
                                        </p:tgtEl>
                                      </p:cBhvr>
                                    </p:animEffect>
                                  </p:childTnLst>
                                </p:cTn>
                              </p:par>
                            </p:childTnLst>
                          </p:cTn>
                        </p:par>
                      </p:childTnLst>
                    </p:cTn>
                  </p:par>
                  <p:par>
                    <p:cTn id="99" fill="hold" nodeType="clickPar">
                      <p:stCondLst>
                        <p:cond delay="indefinite"/>
                        <p:cond evt="onBegin" delay="0">
                          <p:tn val="98"/>
                        </p:cond>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15"/>
                                        </p:tgtEl>
                                        <p:attrNameLst>
                                          <p:attrName>style.visibility</p:attrName>
                                        </p:attrNameLst>
                                      </p:cBhvr>
                                      <p:to>
                                        <p:strVal val="visible"/>
                                      </p:to>
                                    </p:set>
                                    <p:animEffect transition="in" filter="wipe(left)">
                                      <p:cBhvr>
                                        <p:cTn id="103" dur="500"/>
                                        <p:tgtEl>
                                          <p:spTgt spid="15"/>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16"/>
                                        </p:tgtEl>
                                        <p:attrNameLst>
                                          <p:attrName>style.visibility</p:attrName>
                                        </p:attrNameLst>
                                      </p:cBhvr>
                                      <p:to>
                                        <p:strVal val="visible"/>
                                      </p:to>
                                    </p:set>
                                    <p:animEffect transition="in" filter="wipe(left)">
                                      <p:cBhvr>
                                        <p:cTn id="106" dur="500"/>
                                        <p:tgtEl>
                                          <p:spTgt spid="16"/>
                                        </p:tgtEl>
                                      </p:cBhvr>
                                    </p:animEffect>
                                  </p:childTnLst>
                                </p:cTn>
                              </p:par>
                            </p:childTnLst>
                          </p:cTn>
                        </p:par>
                      </p:childTnLst>
                    </p:cTn>
                  </p:par>
                  <p:par>
                    <p:cTn id="107" fill="hold" nodeType="clickPar">
                      <p:stCondLst>
                        <p:cond delay="indefinite"/>
                        <p:cond evt="onBegin" delay="0">
                          <p:tn val="106"/>
                        </p:cond>
                      </p:stCondLst>
                      <p:childTnLst>
                        <p:par>
                          <p:cTn id="108" fill="hold">
                            <p:stCondLst>
                              <p:cond delay="0"/>
                            </p:stCondLst>
                            <p:childTnLst>
                              <p:par>
                                <p:cTn id="109" presetID="22" presetClass="exit" presetSubtype="4" fill="hold" nodeType="clickEffect">
                                  <p:stCondLst>
                                    <p:cond delay="0"/>
                                  </p:stCondLst>
                                  <p:childTnLst>
                                    <p:animEffect transition="out" filter="wipe(down)">
                                      <p:cBhvr>
                                        <p:cTn id="110" dur="500"/>
                                        <p:tgtEl>
                                          <p:spTgt spid="15"/>
                                        </p:tgtEl>
                                      </p:cBhvr>
                                    </p:animEffect>
                                    <p:set>
                                      <p:cBhvr>
                                        <p:cTn id="111" dur="1" fill="hold">
                                          <p:stCondLst>
                                            <p:cond delay="499"/>
                                          </p:stCondLst>
                                        </p:cTn>
                                        <p:tgtEl>
                                          <p:spTgt spid="15"/>
                                        </p:tgtEl>
                                        <p:attrNameLst>
                                          <p:attrName>style.visibility</p:attrName>
                                        </p:attrNameLst>
                                      </p:cBhvr>
                                      <p:to>
                                        <p:strVal val="hidden"/>
                                      </p:to>
                                    </p:set>
                                  </p:childTnLst>
                                </p:cTn>
                              </p:par>
                              <p:par>
                                <p:cTn id="112" presetID="22" presetClass="exit" presetSubtype="4" fill="hold" grpId="1" nodeType="withEffect">
                                  <p:stCondLst>
                                    <p:cond delay="0"/>
                                  </p:stCondLst>
                                  <p:childTnLst>
                                    <p:animEffect transition="out" filter="wipe(down)">
                                      <p:cBhvr>
                                        <p:cTn id="113" dur="500"/>
                                        <p:tgtEl>
                                          <p:spTgt spid="16"/>
                                        </p:tgtEl>
                                      </p:cBhvr>
                                    </p:animEffect>
                                    <p:set>
                                      <p:cBhvr>
                                        <p:cTn id="114" dur="1" fill="hold">
                                          <p:stCondLst>
                                            <p:cond delay="499"/>
                                          </p:stCondLst>
                                        </p:cTn>
                                        <p:tgtEl>
                                          <p:spTgt spid="16"/>
                                        </p:tgtEl>
                                        <p:attrNameLst>
                                          <p:attrName>style.visibility</p:attrName>
                                        </p:attrNameLst>
                                      </p:cBhvr>
                                      <p:to>
                                        <p:strVal val="hidden"/>
                                      </p:to>
                                    </p:set>
                                  </p:childTnLst>
                                </p:cTn>
                              </p:par>
                            </p:childTnLst>
                          </p:cTn>
                        </p:par>
                      </p:childTnLst>
                    </p:cTn>
                  </p:par>
                  <p:par>
                    <p:cTn id="115" fill="hold" nodeType="clickPar">
                      <p:stCondLst>
                        <p:cond delay="indefinite"/>
                        <p:cond evt="onBegin" delay="0">
                          <p:tn val="114"/>
                        </p:cond>
                      </p:stCondLst>
                      <p:childTnLst>
                        <p:par>
                          <p:cTn id="116" fill="hold">
                            <p:stCondLst>
                              <p:cond delay="0"/>
                            </p:stCondLst>
                            <p:childTnLst>
                              <p:par>
                                <p:cTn id="117" presetID="16" presetClass="entr" presetSubtype="21" fill="hold" grpId="0" nodeType="clickEffect">
                                  <p:stCondLst>
                                    <p:cond delay="0"/>
                                  </p:stCondLst>
                                  <p:childTnLst>
                                    <p:set>
                                      <p:cBhvr>
                                        <p:cTn id="118" dur="1" fill="hold">
                                          <p:stCondLst>
                                            <p:cond delay="0"/>
                                          </p:stCondLst>
                                        </p:cTn>
                                        <p:tgtEl>
                                          <p:spTgt spid="17"/>
                                        </p:tgtEl>
                                        <p:attrNameLst>
                                          <p:attrName>style.visibility</p:attrName>
                                        </p:attrNameLst>
                                      </p:cBhvr>
                                      <p:to>
                                        <p:strVal val="visible"/>
                                      </p:to>
                                    </p:set>
                                    <p:animEffect transition="in" filter="barn(inVertical)">
                                      <p:cBhvr>
                                        <p:cTn id="119" dur="500"/>
                                        <p:tgtEl>
                                          <p:spTgt spid="17"/>
                                        </p:tgtEl>
                                      </p:cBhvr>
                                    </p:animEffect>
                                  </p:childTnLst>
                                </p:cTn>
                              </p:par>
                            </p:childTnLst>
                          </p:cTn>
                        </p:par>
                      </p:childTnLst>
                    </p:cTn>
                  </p:par>
                  <p:par>
                    <p:cTn id="120" fill="hold" nodeType="clickPar">
                      <p:stCondLst>
                        <p:cond delay="indefinite"/>
                        <p:cond evt="onBegin" delay="0">
                          <p:tn val="119"/>
                        </p:cond>
                      </p:stCondLst>
                      <p:childTnLst>
                        <p:par>
                          <p:cTn id="121" fill="hold">
                            <p:stCondLst>
                              <p:cond delay="0"/>
                            </p:stCondLst>
                            <p:childTnLst>
                              <p:par>
                                <p:cTn id="122" presetID="22" presetClass="entr" presetSubtype="8" fill="hold" nodeType="clickEffect">
                                  <p:stCondLst>
                                    <p:cond delay="0"/>
                                  </p:stCondLst>
                                  <p:childTnLst>
                                    <p:set>
                                      <p:cBhvr>
                                        <p:cTn id="123" dur="1" fill="hold">
                                          <p:stCondLst>
                                            <p:cond delay="0"/>
                                          </p:stCondLst>
                                        </p:cTn>
                                        <p:tgtEl>
                                          <p:spTgt spid="18"/>
                                        </p:tgtEl>
                                        <p:attrNameLst>
                                          <p:attrName>style.visibility</p:attrName>
                                        </p:attrNameLst>
                                      </p:cBhvr>
                                      <p:to>
                                        <p:strVal val="visible"/>
                                      </p:to>
                                    </p:set>
                                    <p:animEffect transition="in" filter="wipe(left)">
                                      <p:cBhvr>
                                        <p:cTn id="124" dur="500"/>
                                        <p:tgtEl>
                                          <p:spTgt spid="18"/>
                                        </p:tgtEl>
                                      </p:cBhvr>
                                    </p:animEffect>
                                  </p:childTnLst>
                                </p:cTn>
                              </p:par>
                              <p:par>
                                <p:cTn id="125" presetID="22" presetClass="entr" presetSubtype="8" fill="hold" grpId="0" nodeType="withEffect">
                                  <p:stCondLst>
                                    <p:cond delay="0"/>
                                  </p:stCondLst>
                                  <p:childTnLst>
                                    <p:set>
                                      <p:cBhvr>
                                        <p:cTn id="126" dur="1" fill="hold">
                                          <p:stCondLst>
                                            <p:cond delay="0"/>
                                          </p:stCondLst>
                                        </p:cTn>
                                        <p:tgtEl>
                                          <p:spTgt spid="19"/>
                                        </p:tgtEl>
                                        <p:attrNameLst>
                                          <p:attrName>style.visibility</p:attrName>
                                        </p:attrNameLst>
                                      </p:cBhvr>
                                      <p:to>
                                        <p:strVal val="visible"/>
                                      </p:to>
                                    </p:set>
                                    <p:animEffect transition="in" filter="wipe(left)">
                                      <p:cBhvr>
                                        <p:cTn id="127" dur="500"/>
                                        <p:tgtEl>
                                          <p:spTgt spid="19"/>
                                        </p:tgtEl>
                                      </p:cBhvr>
                                    </p:animEffect>
                                  </p:childTnLst>
                                </p:cTn>
                              </p:par>
                            </p:childTnLst>
                          </p:cTn>
                        </p:par>
                      </p:childTnLst>
                    </p:cTn>
                  </p:par>
                  <p:par>
                    <p:cTn id="128" fill="hold" nodeType="clickPar">
                      <p:stCondLst>
                        <p:cond delay="indefinite"/>
                        <p:cond evt="onBegin" delay="0">
                          <p:tn val="127"/>
                        </p:cond>
                      </p:stCondLst>
                      <p:childTnLst>
                        <p:par>
                          <p:cTn id="129" fill="hold">
                            <p:stCondLst>
                              <p:cond delay="0"/>
                            </p:stCondLst>
                            <p:childTnLst>
                              <p:par>
                                <p:cTn id="130" presetID="22" presetClass="exit" presetSubtype="4" fill="hold" nodeType="clickEffect">
                                  <p:stCondLst>
                                    <p:cond delay="0"/>
                                  </p:stCondLst>
                                  <p:childTnLst>
                                    <p:animEffect transition="out" filter="wipe(down)">
                                      <p:cBhvr>
                                        <p:cTn id="131" dur="500"/>
                                        <p:tgtEl>
                                          <p:spTgt spid="18"/>
                                        </p:tgtEl>
                                      </p:cBhvr>
                                    </p:animEffect>
                                    <p:set>
                                      <p:cBhvr>
                                        <p:cTn id="132" dur="1" fill="hold">
                                          <p:stCondLst>
                                            <p:cond delay="499"/>
                                          </p:stCondLst>
                                        </p:cTn>
                                        <p:tgtEl>
                                          <p:spTgt spid="18"/>
                                        </p:tgtEl>
                                        <p:attrNameLst>
                                          <p:attrName>style.visibility</p:attrName>
                                        </p:attrNameLst>
                                      </p:cBhvr>
                                      <p:to>
                                        <p:strVal val="hidden"/>
                                      </p:to>
                                    </p:set>
                                  </p:childTnLst>
                                </p:cTn>
                              </p:par>
                              <p:par>
                                <p:cTn id="133" presetID="22" presetClass="exit" presetSubtype="4" fill="hold" grpId="1" nodeType="withEffect">
                                  <p:stCondLst>
                                    <p:cond delay="0"/>
                                  </p:stCondLst>
                                  <p:childTnLst>
                                    <p:animEffect transition="out" filter="wipe(down)">
                                      <p:cBhvr>
                                        <p:cTn id="134" dur="500"/>
                                        <p:tgtEl>
                                          <p:spTgt spid="19"/>
                                        </p:tgtEl>
                                      </p:cBhvr>
                                    </p:animEffect>
                                    <p:set>
                                      <p:cBhvr>
                                        <p:cTn id="135" dur="1" fill="hold">
                                          <p:stCondLst>
                                            <p:cond delay="499"/>
                                          </p:stCondLst>
                                        </p:cTn>
                                        <p:tgtEl>
                                          <p:spTgt spid="19"/>
                                        </p:tgtEl>
                                        <p:attrNameLst>
                                          <p:attrName>style.visibility</p:attrName>
                                        </p:attrNameLst>
                                      </p:cBhvr>
                                      <p:to>
                                        <p:strVal val="hidden"/>
                                      </p:to>
                                    </p:set>
                                  </p:childTnLst>
                                </p:cTn>
                              </p:par>
                            </p:childTnLst>
                          </p:cTn>
                        </p:par>
                      </p:childTnLst>
                    </p:cTn>
                  </p:par>
                  <p:par>
                    <p:cTn id="136" fill="hold" nodeType="clickPar">
                      <p:stCondLst>
                        <p:cond delay="indefinite"/>
                        <p:cond evt="onBegin" delay="0">
                          <p:tn val="135"/>
                        </p:cond>
                      </p:stCondLst>
                      <p:childTnLst>
                        <p:par>
                          <p:cTn id="137" fill="hold">
                            <p:stCondLst>
                              <p:cond delay="0"/>
                            </p:stCondLst>
                            <p:childTnLst>
                              <p:par>
                                <p:cTn id="138" presetID="16" presetClass="entr" presetSubtype="21" fill="hold" grpId="0" nodeType="clickEffect">
                                  <p:stCondLst>
                                    <p:cond delay="0"/>
                                  </p:stCondLst>
                                  <p:childTnLst>
                                    <p:set>
                                      <p:cBhvr>
                                        <p:cTn id="139" dur="1" fill="hold">
                                          <p:stCondLst>
                                            <p:cond delay="0"/>
                                          </p:stCondLst>
                                        </p:cTn>
                                        <p:tgtEl>
                                          <p:spTgt spid="20"/>
                                        </p:tgtEl>
                                        <p:attrNameLst>
                                          <p:attrName>style.visibility</p:attrName>
                                        </p:attrNameLst>
                                      </p:cBhvr>
                                      <p:to>
                                        <p:strVal val="visible"/>
                                      </p:to>
                                    </p:set>
                                    <p:animEffect transition="in" filter="barn(inVertical)">
                                      <p:cBhvr>
                                        <p:cTn id="140" dur="500"/>
                                        <p:tgtEl>
                                          <p:spTgt spid="20"/>
                                        </p:tgtEl>
                                      </p:cBhvr>
                                    </p:animEffect>
                                  </p:childTnLst>
                                </p:cTn>
                              </p:par>
                            </p:childTnLst>
                          </p:cTn>
                        </p:par>
                      </p:childTnLst>
                    </p:cTn>
                  </p:par>
                  <p:par>
                    <p:cTn id="141" fill="hold" nodeType="clickPar">
                      <p:stCondLst>
                        <p:cond delay="indefinite"/>
                        <p:cond evt="onBegin" delay="0">
                          <p:tn val="140"/>
                        </p:cond>
                      </p:stCondLst>
                      <p:childTnLst>
                        <p:par>
                          <p:cTn id="142" fill="hold">
                            <p:stCondLst>
                              <p:cond delay="0"/>
                            </p:stCondLst>
                            <p:childTnLst>
                              <p:par>
                                <p:cTn id="143" presetID="22" presetClass="entr" presetSubtype="8" fill="hold" nodeType="clickEffect">
                                  <p:stCondLst>
                                    <p:cond delay="0"/>
                                  </p:stCondLst>
                                  <p:childTnLst>
                                    <p:set>
                                      <p:cBhvr>
                                        <p:cTn id="144" dur="1" fill="hold">
                                          <p:stCondLst>
                                            <p:cond delay="0"/>
                                          </p:stCondLst>
                                        </p:cTn>
                                        <p:tgtEl>
                                          <p:spTgt spid="21"/>
                                        </p:tgtEl>
                                        <p:attrNameLst>
                                          <p:attrName>style.visibility</p:attrName>
                                        </p:attrNameLst>
                                      </p:cBhvr>
                                      <p:to>
                                        <p:strVal val="visible"/>
                                      </p:to>
                                    </p:set>
                                    <p:animEffect transition="in" filter="wipe(left)">
                                      <p:cBhvr>
                                        <p:cTn id="145" dur="500"/>
                                        <p:tgtEl>
                                          <p:spTgt spid="21"/>
                                        </p:tgtEl>
                                      </p:cBhvr>
                                    </p:animEffect>
                                  </p:childTnLst>
                                </p:cTn>
                              </p:par>
                              <p:par>
                                <p:cTn id="146" presetID="22" presetClass="entr" presetSubtype="8" fill="hold" grpId="0" nodeType="withEffect">
                                  <p:stCondLst>
                                    <p:cond delay="0"/>
                                  </p:stCondLst>
                                  <p:childTnLst>
                                    <p:set>
                                      <p:cBhvr>
                                        <p:cTn id="147" dur="1" fill="hold">
                                          <p:stCondLst>
                                            <p:cond delay="0"/>
                                          </p:stCondLst>
                                        </p:cTn>
                                        <p:tgtEl>
                                          <p:spTgt spid="22"/>
                                        </p:tgtEl>
                                        <p:attrNameLst>
                                          <p:attrName>style.visibility</p:attrName>
                                        </p:attrNameLst>
                                      </p:cBhvr>
                                      <p:to>
                                        <p:strVal val="visible"/>
                                      </p:to>
                                    </p:set>
                                    <p:animEffect transition="in" filter="wipe(left)">
                                      <p:cBhvr>
                                        <p:cTn id="148" dur="500"/>
                                        <p:tgtEl>
                                          <p:spTgt spid="22"/>
                                        </p:tgtEl>
                                      </p:cBhvr>
                                    </p:animEffect>
                                  </p:childTnLst>
                                </p:cTn>
                              </p:par>
                            </p:childTnLst>
                          </p:cTn>
                        </p:par>
                      </p:childTnLst>
                    </p:cTn>
                  </p:par>
                  <p:par>
                    <p:cTn id="149" fill="hold" nodeType="clickPar">
                      <p:stCondLst>
                        <p:cond delay="indefinite"/>
                        <p:cond evt="onBegin" delay="0">
                          <p:tn val="148"/>
                        </p:cond>
                      </p:stCondLst>
                      <p:childTnLst>
                        <p:par>
                          <p:cTn id="150" fill="hold">
                            <p:stCondLst>
                              <p:cond delay="0"/>
                            </p:stCondLst>
                            <p:childTnLst>
                              <p:par>
                                <p:cTn id="151" presetID="22" presetClass="exit" presetSubtype="4" fill="hold" nodeType="clickEffect">
                                  <p:stCondLst>
                                    <p:cond delay="0"/>
                                  </p:stCondLst>
                                  <p:childTnLst>
                                    <p:animEffect transition="out" filter="wipe(down)">
                                      <p:cBhvr>
                                        <p:cTn id="152" dur="500"/>
                                        <p:tgtEl>
                                          <p:spTgt spid="21"/>
                                        </p:tgtEl>
                                      </p:cBhvr>
                                    </p:animEffect>
                                    <p:set>
                                      <p:cBhvr>
                                        <p:cTn id="153" dur="1" fill="hold">
                                          <p:stCondLst>
                                            <p:cond delay="499"/>
                                          </p:stCondLst>
                                        </p:cTn>
                                        <p:tgtEl>
                                          <p:spTgt spid="21"/>
                                        </p:tgtEl>
                                        <p:attrNameLst>
                                          <p:attrName>style.visibility</p:attrName>
                                        </p:attrNameLst>
                                      </p:cBhvr>
                                      <p:to>
                                        <p:strVal val="hidden"/>
                                      </p:to>
                                    </p:set>
                                  </p:childTnLst>
                                </p:cTn>
                              </p:par>
                              <p:par>
                                <p:cTn id="154" presetID="22" presetClass="exit" presetSubtype="4" fill="hold" grpId="1" nodeType="withEffect">
                                  <p:stCondLst>
                                    <p:cond delay="0"/>
                                  </p:stCondLst>
                                  <p:childTnLst>
                                    <p:animEffect transition="out" filter="wipe(down)">
                                      <p:cBhvr>
                                        <p:cTn id="155" dur="500"/>
                                        <p:tgtEl>
                                          <p:spTgt spid="22"/>
                                        </p:tgtEl>
                                      </p:cBhvr>
                                    </p:animEffect>
                                    <p:set>
                                      <p:cBhvr>
                                        <p:cTn id="156" dur="1" fill="hold">
                                          <p:stCondLst>
                                            <p:cond delay="499"/>
                                          </p:stCondLst>
                                        </p:cTn>
                                        <p:tgtEl>
                                          <p:spTgt spid="22"/>
                                        </p:tgtEl>
                                        <p:attrNameLst>
                                          <p:attrName>style.visibility</p:attrName>
                                        </p:attrNameLst>
                                      </p:cBhvr>
                                      <p:to>
                                        <p:strVal val="hidden"/>
                                      </p:to>
                                    </p:set>
                                  </p:childTnLst>
                                </p:cTn>
                              </p:par>
                            </p:childTnLst>
                          </p:cTn>
                        </p:par>
                      </p:childTnLst>
                    </p:cTn>
                  </p:par>
                  <p:par>
                    <p:cTn id="157" fill="hold" nodeType="clickPar">
                      <p:stCondLst>
                        <p:cond delay="indefinite"/>
                        <p:cond evt="onBegin" delay="0">
                          <p:tn val="156"/>
                        </p:cond>
                      </p:stCondLst>
                      <p:childTnLst>
                        <p:par>
                          <p:cTn id="158" fill="hold">
                            <p:stCondLst>
                              <p:cond delay="0"/>
                            </p:stCondLst>
                            <p:childTnLst>
                              <p:par>
                                <p:cTn id="159" presetID="16" presetClass="entr" presetSubtype="21" fill="hold" grpId="0" nodeType="clickEffect">
                                  <p:stCondLst>
                                    <p:cond delay="0"/>
                                  </p:stCondLst>
                                  <p:childTnLst>
                                    <p:set>
                                      <p:cBhvr>
                                        <p:cTn id="160" dur="1" fill="hold">
                                          <p:stCondLst>
                                            <p:cond delay="0"/>
                                          </p:stCondLst>
                                        </p:cTn>
                                        <p:tgtEl>
                                          <p:spTgt spid="23"/>
                                        </p:tgtEl>
                                        <p:attrNameLst>
                                          <p:attrName>style.visibility</p:attrName>
                                        </p:attrNameLst>
                                      </p:cBhvr>
                                      <p:to>
                                        <p:strVal val="visible"/>
                                      </p:to>
                                    </p:set>
                                    <p:animEffect transition="in" filter="barn(inVertical)">
                                      <p:cBhvr>
                                        <p:cTn id="16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26" grpId="0"/>
      <p:bldP spid="11" grpId="0"/>
      <p:bldP spid="11" grpId="1"/>
      <p:bldP spid="13" grpId="0"/>
      <p:bldP spid="13" grpId="1"/>
      <p:bldP spid="14" grpId="0"/>
      <p:bldP spid="16" grpId="0"/>
      <p:bldP spid="16" grpId="1"/>
      <p:bldP spid="17" grpId="0"/>
      <p:bldP spid="19" grpId="0"/>
      <p:bldP spid="19" grpId="1"/>
      <p:bldP spid="20" grpId="0"/>
      <p:bldP spid="22" grpId="0"/>
      <p:bldP spid="22" grpId="1"/>
      <p:bldP spid="23" grpId="0"/>
    </p:bldLst>
  </p:timing>
</p:sld>
</file>

<file path=ppt/slides/slide7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4441190" y="47993"/>
            <a:ext cx="903605" cy="923290"/>
          </a:xfrm>
          <a:prstGeom prst="rect">
            <a:avLst/>
          </a:prstGeom>
        </p:spPr>
      </p:pic>
      <p:sp>
        <p:nvSpPr>
          <p:cNvPr id="5" name="文本框 4" title=""/>
          <p:cNvSpPr txBox="1"/>
          <p:nvPr/>
        </p:nvSpPr>
        <p:spPr>
          <a:xfrm>
            <a:off x="5365750" y="231775"/>
            <a:ext cx="396176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探究光的折射规律</a:t>
            </a:r>
          </a:p>
        </p:txBody>
      </p:sp>
      <p:sp>
        <p:nvSpPr>
          <p:cNvPr id="7" name="文本框 6" title=""/>
          <p:cNvSpPr txBox="1"/>
          <p:nvPr/>
        </p:nvSpPr>
        <p:spPr>
          <a:xfrm>
            <a:off x="292735" y="1323975"/>
            <a:ext cx="11377897" cy="1938020"/>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3-2</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a:latin typeface="微软雅黑" panose="020b0503020204020204" charset="-122"/>
                <a:ea typeface="微软雅黑" panose="020b0503020204020204" charset="-122"/>
                <a:cs typeface="微软雅黑" panose="020b0503020204020204" charset="-122"/>
                <a:sym typeface="+mn-ea"/>
              </a:rPr>
              <a:t>为了探究“光折射时的特点”，如图所示：</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（1）让光束沿AO射入杯中时，光束进入水中后折射光线会向________方向偏折；当入射角增大时，折射角________。</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（2）当一束光射入杯中时，会在杯底形成光斑。保持入射光束的方向不变，逐渐往杯中加水，观察到杯底的光斑向________（选填“左”或“右”）移动。</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（3）把一枚硬币放入杯底，看到硬币的位置比它实际的位置要偏________（选填“高”或“低”）。</a:t>
            </a:r>
          </a:p>
        </p:txBody>
      </p:sp>
      <p:sp>
        <p:nvSpPr>
          <p:cNvPr id="20" name="文本框 19" title=""/>
          <p:cNvSpPr txBox="1"/>
          <p:nvPr/>
        </p:nvSpPr>
        <p:spPr>
          <a:xfrm>
            <a:off x="5916295" y="1734185"/>
            <a:ext cx="69659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法线</a:t>
            </a:r>
          </a:p>
        </p:txBody>
      </p:sp>
      <p:pic>
        <p:nvPicPr>
          <p:cNvPr id="2" name="图片 1" title=""/>
          <p:cNvPicPr>
            <a:picLocks noChangeAspect="1"/>
          </p:cNvPicPr>
          <p:nvPr/>
        </p:nvPicPr>
        <p:blipFill>
          <a:blip r:embed="rId3"/>
          <a:stretch>
            <a:fillRect/>
          </a:stretch>
        </p:blipFill>
        <p:spPr>
          <a:xfrm>
            <a:off x="4058920" y="3397885"/>
            <a:ext cx="1954530" cy="2184400"/>
          </a:xfrm>
          <a:prstGeom prst="rect">
            <a:avLst/>
          </a:prstGeom>
          <a:noFill/>
          <a:ln w="9525">
            <a:noFill/>
          </a:ln>
        </p:spPr>
      </p:pic>
      <p:sp>
        <p:nvSpPr>
          <p:cNvPr id="27" name="矩形标注 26" title=""/>
          <p:cNvSpPr/>
          <p:nvPr/>
        </p:nvSpPr>
        <p:spPr>
          <a:xfrm>
            <a:off x="292735" y="3499485"/>
            <a:ext cx="3686810" cy="1583055"/>
          </a:xfrm>
          <a:prstGeom prst="wedgeRectCallout">
            <a:avLst>
              <a:gd name="adj1" fmla="val 57578"/>
              <a:gd name="adj2" fmla="val 24769"/>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sz="1600">
                <a:latin typeface="微软雅黑" panose="020b0503020204020204" charset="-122"/>
                <a:ea typeface="微软雅黑" panose="020b0503020204020204" charset="-122"/>
                <a:cs typeface="微软雅黑" panose="020b0503020204020204" charset="-122"/>
              </a:rPr>
              <a:t>光从空气斜射入水中或其他介质中时，折射角小于入射角，折射光线将向靠近法线方向偏折；当入射角增大时，折射角随之增大</a:t>
            </a:r>
          </a:p>
        </p:txBody>
      </p:sp>
      <p:sp>
        <p:nvSpPr>
          <p:cNvPr id="25" name="文本框 24" title=""/>
          <p:cNvSpPr txBox="1"/>
          <p:nvPr/>
        </p:nvSpPr>
        <p:spPr>
          <a:xfrm>
            <a:off x="9935210" y="1734185"/>
            <a:ext cx="69659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增大</a:t>
            </a:r>
          </a:p>
        </p:txBody>
      </p:sp>
      <p:pic>
        <p:nvPicPr>
          <p:cNvPr id="29" name="图片 2" title=""/>
          <p:cNvPicPr>
            <a:picLocks noChangeAspect="1"/>
          </p:cNvPicPr>
          <p:nvPr/>
        </p:nvPicPr>
        <p:blipFill>
          <a:blip r:embed="rId4"/>
          <a:stretch>
            <a:fillRect/>
          </a:stretch>
        </p:blipFill>
        <p:spPr>
          <a:xfrm>
            <a:off x="6249670" y="3481705"/>
            <a:ext cx="1885950" cy="2098675"/>
          </a:xfrm>
          <a:prstGeom prst="rect">
            <a:avLst/>
          </a:prstGeom>
          <a:noFill/>
          <a:ln w="9525">
            <a:noFill/>
          </a:ln>
        </p:spPr>
      </p:pic>
      <p:sp>
        <p:nvSpPr>
          <p:cNvPr id="28" name="矩形标注 27" title=""/>
          <p:cNvSpPr/>
          <p:nvPr/>
        </p:nvSpPr>
        <p:spPr>
          <a:xfrm>
            <a:off x="8769350" y="4069080"/>
            <a:ext cx="3027680" cy="1164590"/>
          </a:xfrm>
          <a:prstGeom prst="wedgeRectCallout">
            <a:avLst>
              <a:gd name="adj1" fmla="val -91275"/>
              <a:gd name="adj2" fmla="val 71483"/>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如图，当水增多时，液面升高，入射角不变，折射角也不变，光斑向左移动</a:t>
            </a:r>
          </a:p>
        </p:txBody>
      </p:sp>
      <p:sp>
        <p:nvSpPr>
          <p:cNvPr id="30" name="文本框 29" title=""/>
          <p:cNvSpPr txBox="1"/>
          <p:nvPr/>
        </p:nvSpPr>
        <p:spPr>
          <a:xfrm>
            <a:off x="10695305" y="2124075"/>
            <a:ext cx="69659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左</a:t>
            </a:r>
          </a:p>
        </p:txBody>
      </p:sp>
      <p:sp>
        <p:nvSpPr>
          <p:cNvPr id="32" name="矩形标注 31" title=""/>
          <p:cNvSpPr/>
          <p:nvPr/>
        </p:nvSpPr>
        <p:spPr>
          <a:xfrm>
            <a:off x="1151255" y="5800090"/>
            <a:ext cx="8956675" cy="1002030"/>
          </a:xfrm>
          <a:prstGeom prst="wedgeRectCallout">
            <a:avLst>
              <a:gd name="adj1" fmla="val 3534"/>
              <a:gd name="adj2" fmla="val -304626"/>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从硬币反射的光经水面折射，折射光线远离法线向下偏折，当光线射入人眼，人凭光直线传播的感觉，认为硬币在折射光线的反向延长线上，其实人看到的是硬币的虚像，比实际的位置要高</a:t>
            </a:r>
          </a:p>
        </p:txBody>
      </p:sp>
      <p:sp>
        <p:nvSpPr>
          <p:cNvPr id="34" name="文本框 33" title=""/>
          <p:cNvSpPr txBox="1"/>
          <p:nvPr/>
        </p:nvSpPr>
        <p:spPr>
          <a:xfrm>
            <a:off x="6249670" y="2819400"/>
            <a:ext cx="53467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高</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Effect transition="in" filter="wipe(left)">
                                      <p:cBhvr>
                                        <p:cTn id="36" dur="500"/>
                                        <p:tgtEl>
                                          <p:spTgt spid="7">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Effect transition="in" filter="wipe(left)">
                                      <p:cBhvr>
                                        <p:cTn id="41" dur="500"/>
                                        <p:tgtEl>
                                          <p:spTgt spid="7">
                                            <p:txEl>
                                              <p:pRg st="2" end="2"/>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
                                            <p:txEl>
                                              <p:pRg st="3" end="3"/>
                                            </p:txEl>
                                          </p:spTgt>
                                        </p:tgtEl>
                                        <p:attrNameLst>
                                          <p:attrName>style.visibility</p:attrName>
                                        </p:attrNameLst>
                                      </p:cBhvr>
                                      <p:to>
                                        <p:strVal val="visible"/>
                                      </p:to>
                                    </p:set>
                                    <p:animEffect transition="in" filter="wipe(left)">
                                      <p:cBhvr>
                                        <p:cTn id="46" dur="500"/>
                                        <p:tgtEl>
                                          <p:spTgt spid="7">
                                            <p:txEl>
                                              <p:pRg st="3" end="3"/>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left)">
                                      <p:cBhvr>
                                        <p:cTn id="51" dur="500"/>
                                        <p:tgtEl>
                                          <p:spTgt spid="27"/>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barn(inVertical)">
                                      <p:cBhvr>
                                        <p:cTn id="56" dur="500"/>
                                        <p:tgtEl>
                                          <p:spTgt spid="20"/>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barn(inVertical)">
                                      <p:cBhvr>
                                        <p:cTn id="61" dur="500"/>
                                        <p:tgtEl>
                                          <p:spTgt spid="25"/>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barn(inVertical)">
                                      <p:cBhvr>
                                        <p:cTn id="66" dur="500"/>
                                        <p:tgtEl>
                                          <p:spTgt spid="29"/>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16" presetClass="entr" presetSubtype="42"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barn(outHorizontal)">
                                      <p:cBhvr>
                                        <p:cTn id="71" dur="500"/>
                                        <p:tgtEl>
                                          <p:spTgt spid="28"/>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barn(inVertical)">
                                      <p:cBhvr>
                                        <p:cTn id="76" dur="500"/>
                                        <p:tgtEl>
                                          <p:spTgt spid="30"/>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wipe(down)">
                                      <p:cBhvr>
                                        <p:cTn id="81" dur="500"/>
                                        <p:tgtEl>
                                          <p:spTgt spid="32"/>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xit" presetSubtype="4" fill="hold" grpId="1" nodeType="clickEffect">
                                  <p:stCondLst>
                                    <p:cond delay="0"/>
                                  </p:stCondLst>
                                  <p:childTnLst>
                                    <p:animEffect transition="out" filter="wipe(down)">
                                      <p:cBhvr>
                                        <p:cTn id="85" dur="500"/>
                                        <p:tgtEl>
                                          <p:spTgt spid="32"/>
                                        </p:tgtEl>
                                      </p:cBhvr>
                                    </p:animEffect>
                                    <p:set>
                                      <p:cBhvr>
                                        <p:cTn id="86" dur="1" fill="hold">
                                          <p:stCondLst>
                                            <p:cond delay="499"/>
                                          </p:stCondLst>
                                        </p:cTn>
                                        <p:tgtEl>
                                          <p:spTgt spid="32"/>
                                        </p:tgtEl>
                                        <p:attrNameLst>
                                          <p:attrName>style.visibility</p:attrName>
                                        </p:attrNameLst>
                                      </p:cBhvr>
                                      <p:to>
                                        <p:strVal val="hidden"/>
                                      </p:to>
                                    </p:se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barn(inVertical)">
                                      <p:cBhvr>
                                        <p:cTn id="9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20" grpId="0"/>
      <p:bldP spid="27" grpId="0" animBg="1"/>
      <p:bldP spid="25" grpId="0"/>
      <p:bldP spid="28" grpId="0" animBg="1"/>
      <p:bldP spid="30" grpId="0"/>
      <p:bldP spid="32" grpId="0" animBg="1"/>
      <p:bldP spid="32" grpId="1" animBg="1"/>
      <p:bldP spid="34" grpId="0"/>
    </p:bldLst>
  </p:timing>
</p:sld>
</file>

<file path=ppt/slides/slide7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05</a:t>
              </a: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sz="4400" b="1">
                  <a:solidFill>
                    <a:schemeClr val="accent2">
                      <a:lumMod val="75000"/>
                    </a:schemeClr>
                  </a:solidFill>
                  <a:latin typeface="微软雅黑" panose="020b0503020204020204" charset="-122"/>
                  <a:ea typeface="微软雅黑" panose="020b0503020204020204" charset="-122"/>
                </a:rPr>
                <a:t>光的色散</a:t>
              </a: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7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011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一、光的色散</a:t>
            </a:r>
          </a:p>
        </p:txBody>
      </p:sp>
      <p:sp>
        <p:nvSpPr>
          <p:cNvPr id="13" name="文本框 12" title=""/>
          <p:cNvSpPr txBox="1"/>
          <p:nvPr/>
        </p:nvSpPr>
        <p:spPr>
          <a:xfrm>
            <a:off x="198120" y="1439545"/>
            <a:ext cx="11887835" cy="5492750"/>
          </a:xfrm>
          <a:prstGeom prst="rect">
            <a:avLst/>
          </a:prstGeom>
          <a:noFill/>
        </p:spPr>
        <p:txBody>
          <a:bodyPr wrap="square" rtlCol="0" anchor="t">
            <a:spAutoFit/>
          </a:bodyPr>
          <a:lstStyle/>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1.现象探究：光的色散</a:t>
            </a:r>
          </a:p>
          <a:p>
            <a:pPr fontAlgn="auto">
              <a:lnSpc>
                <a:spcPct val="150000"/>
              </a:lnSpc>
            </a:pPr>
            <a:r>
              <a:rPr>
                <a:latin typeface="微软雅黑" panose="020b0503020204020204" charset="-122"/>
                <a:ea typeface="微软雅黑" panose="020b0503020204020204" charset="-122"/>
                <a:cs typeface="微软雅黑" panose="020b0503020204020204" charset="-122"/>
              </a:rPr>
              <a:t>（1）探究过程：如图，让一束太阳光照射到三棱镜上，通过三棱镜偏折后照射到白色光屏上，结果在光屏上出现一条彩色的光带，光带的颜色依次为</a:t>
            </a:r>
            <a:r>
              <a:rPr>
                <a:highlight>
                  <a:srgbClr val="FFFF00"/>
                </a:highlight>
                <a:latin typeface="微软雅黑" panose="020b0503020204020204" charset="-122"/>
                <a:ea typeface="微软雅黑" panose="020b0503020204020204" charset="-122"/>
                <a:cs typeface="微软雅黑" panose="020b0503020204020204" charset="-122"/>
              </a:rPr>
              <a:t>红、橙、黄、绿、蓝、靛、紫</a:t>
            </a:r>
            <a:r>
              <a:rPr>
                <a:latin typeface="微软雅黑" panose="020b0503020204020204" charset="-122"/>
                <a:ea typeface="微软雅黑" panose="020b0503020204020204" charset="-122"/>
                <a:cs typeface="微软雅黑" panose="020b0503020204020204" charset="-122"/>
              </a:rPr>
              <a:t>。</a:t>
            </a:r>
          </a:p>
          <a:p>
            <a:pPr fontAlgn="auto">
              <a:lnSpc>
                <a:spcPct val="150000"/>
              </a:lnSpc>
            </a:pP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（2）探究归纳</a:t>
            </a:r>
          </a:p>
          <a:p>
            <a:pPr fontAlgn="auto">
              <a:lnSpc>
                <a:spcPct val="150000"/>
              </a:lnSpc>
            </a:pPr>
            <a:r>
              <a:rPr>
                <a:latin typeface="微软雅黑" panose="020b0503020204020204" charset="-122"/>
                <a:ea typeface="微软雅黑" panose="020b0503020204020204" charset="-122"/>
                <a:cs typeface="微软雅黑" panose="020b0503020204020204" charset="-122"/>
              </a:rPr>
              <a:t>①太阳光（白光）</a:t>
            </a:r>
            <a:r>
              <a:rPr>
                <a:highlight>
                  <a:srgbClr val="FFFF00"/>
                </a:highlight>
                <a:latin typeface="微软雅黑" panose="020b0503020204020204" charset="-122"/>
                <a:ea typeface="微软雅黑" panose="020b0503020204020204" charset="-122"/>
                <a:cs typeface="微软雅黑" panose="020b0503020204020204" charset="-122"/>
              </a:rPr>
              <a:t>不是单色光</a:t>
            </a:r>
            <a:r>
              <a:rPr>
                <a:latin typeface="微软雅黑" panose="020b0503020204020204" charset="-122"/>
                <a:ea typeface="微软雅黑" panose="020b0503020204020204" charset="-122"/>
                <a:cs typeface="微软雅黑" panose="020b0503020204020204" charset="-122"/>
              </a:rPr>
              <a:t>，而是由各种颜色的光混合</a:t>
            </a:r>
          </a:p>
          <a:p>
            <a:pPr fontAlgn="auto">
              <a:lnSpc>
                <a:spcPct val="150000"/>
              </a:lnSpc>
            </a:pPr>
            <a:r>
              <a:rPr>
                <a:latin typeface="微软雅黑" panose="020b0503020204020204" charset="-122"/>
                <a:ea typeface="微软雅黑" panose="020b0503020204020204" charset="-122"/>
                <a:cs typeface="微软雅黑" panose="020b0503020204020204" charset="-122"/>
              </a:rPr>
              <a:t>而成的，</a:t>
            </a:r>
            <a:r>
              <a:rPr>
                <a:highlight>
                  <a:srgbClr val="FFFF00"/>
                </a:highlight>
                <a:latin typeface="微软雅黑" panose="020b0503020204020204" charset="-122"/>
                <a:ea typeface="微软雅黑" panose="020b0503020204020204" charset="-122"/>
                <a:cs typeface="微软雅黑" panose="020b0503020204020204" charset="-122"/>
              </a:rPr>
              <a:t>白光是复色光</a:t>
            </a:r>
            <a:r>
              <a:rPr>
                <a:latin typeface="微软雅黑" panose="020b0503020204020204" charset="-122"/>
                <a:ea typeface="微软雅黑" panose="020b0503020204020204" charset="-122"/>
                <a:cs typeface="微软雅黑" panose="020b0503020204020204" charset="-122"/>
              </a:rPr>
              <a:t>；</a:t>
            </a:r>
          </a:p>
          <a:p>
            <a:pPr fontAlgn="auto">
              <a:lnSpc>
                <a:spcPct val="150000"/>
              </a:lnSpc>
            </a:pPr>
            <a:r>
              <a:rPr>
                <a:latin typeface="微软雅黑" panose="020b0503020204020204" charset="-122"/>
                <a:ea typeface="微软雅黑" panose="020b0503020204020204" charset="-122"/>
                <a:cs typeface="微软雅黑" panose="020b0503020204020204" charset="-122"/>
              </a:rPr>
              <a:t>②不同的单色光通过三棱镜时</a:t>
            </a:r>
            <a:r>
              <a:rPr>
                <a:highlight>
                  <a:srgbClr val="FFFF00"/>
                </a:highlight>
                <a:latin typeface="微软雅黑" panose="020b0503020204020204" charset="-122"/>
                <a:ea typeface="微软雅黑" panose="020b0503020204020204" charset="-122"/>
                <a:cs typeface="微软雅黑" panose="020b0503020204020204" charset="-122"/>
              </a:rPr>
              <a:t>偏折程度不同</a:t>
            </a:r>
            <a:r>
              <a:rPr>
                <a:latin typeface="微软雅黑" panose="020b0503020204020204" charset="-122"/>
                <a:ea typeface="微软雅黑" panose="020b0503020204020204" charset="-122"/>
                <a:cs typeface="微软雅黑" panose="020b0503020204020204" charset="-122"/>
              </a:rPr>
              <a:t>，红光偏折最小，紫光偏折程度最大。各种单色光偏折程度从小到大依次为红光、橙光、黄光、绿光、蓝光、靛光和紫光。</a:t>
            </a:r>
          </a:p>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2.色散的概念：</a:t>
            </a:r>
            <a:r>
              <a:rPr>
                <a:latin typeface="微软雅黑" panose="020b0503020204020204" charset="-122"/>
                <a:ea typeface="微软雅黑" panose="020b0503020204020204" charset="-122"/>
                <a:cs typeface="微软雅黑" panose="020b0503020204020204" charset="-122"/>
              </a:rPr>
              <a:t>太阳光是白光，它通过三棱镜后别分解成各种颜色的光，这种现象叫</a:t>
            </a:r>
            <a:r>
              <a:rPr>
                <a:highlight>
                  <a:srgbClr val="FFFF00"/>
                </a:highlight>
                <a:latin typeface="微软雅黑" panose="020b0503020204020204" charset="-122"/>
                <a:ea typeface="微软雅黑" panose="020b0503020204020204" charset="-122"/>
                <a:cs typeface="微软雅黑" panose="020b0503020204020204" charset="-122"/>
              </a:rPr>
              <a:t>光的色散</a:t>
            </a:r>
            <a:r>
              <a:rPr>
                <a:latin typeface="微软雅黑" panose="020b0503020204020204" charset="-122"/>
                <a:ea typeface="微软雅黑" panose="020b0503020204020204" charset="-122"/>
                <a:cs typeface="微软雅黑" panose="020b0503020204020204" charset="-122"/>
              </a:rPr>
              <a:t>。</a:t>
            </a:r>
          </a:p>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3.生活中的色散现象：</a:t>
            </a:r>
            <a:r>
              <a:rPr>
                <a:latin typeface="微软雅黑" panose="020b0503020204020204" charset="-122"/>
                <a:ea typeface="微软雅黑" panose="020b0503020204020204" charset="-122"/>
                <a:cs typeface="微软雅黑" panose="020b0503020204020204" charset="-122"/>
              </a:rPr>
              <a:t>雨后天空悬浮着大量细小的水珠，太阳光照射到这些小水珠上，经反射和折射后发生色散现象，形成绚丽的彩虹。</a:t>
            </a:r>
          </a:p>
        </p:txBody>
      </p:sp>
      <p:pic>
        <p:nvPicPr>
          <p:cNvPr id="2" name="图片 -2147482407" title=""/>
          <p:cNvPicPr>
            <a:picLocks noChangeAspect="1"/>
          </p:cNvPicPr>
          <p:nvPr/>
        </p:nvPicPr>
        <p:blipFill>
          <a:blip r:embed="rId3"/>
          <a:stretch>
            <a:fillRect/>
          </a:stretch>
        </p:blipFill>
        <p:spPr>
          <a:xfrm>
            <a:off x="6339840" y="2747645"/>
            <a:ext cx="2483485" cy="2027555"/>
          </a:xfrm>
          <a:prstGeom prst="rect">
            <a:avLst/>
          </a:prstGeom>
          <a:noFill/>
          <a:ln w="9525">
            <a:noFill/>
          </a:ln>
        </p:spPr>
      </p:pic>
      <p:pic>
        <p:nvPicPr>
          <p:cNvPr id="15" name="光的色散" title="">
            <a:hlinkClick action="ppaction://media"/>
          </p:cNvPr>
          <p:cNvPicPr/>
          <p:nvPr>
            <a:videoFile r:link="rId5"/>
            <p:extLst>
              <p:ext uri="{DAA4B4D4-6D71-4841-9C94-3DE7FCFB9230}">
                <p14:media xmlns:p14="http://schemas.microsoft.com/office/powerpoint/2010/main" r:embed="rId6"/>
              </p:ext>
            </p:extLst>
          </p:nvPr>
        </p:nvPicPr>
        <p:blipFill>
          <a:blip r:embed="rId4"/>
          <a:stretch>
            <a:fillRect/>
          </a:stretch>
        </p:blipFill>
        <p:spPr>
          <a:xfrm>
            <a:off x="8952865" y="2540635"/>
            <a:ext cx="2987040" cy="22345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xEl>
                                              <p:pRg st="1" end="1"/>
                                            </p:txEl>
                                          </p:spTgt>
                                        </p:tgtEl>
                                        <p:attrNameLst>
                                          <p:attrName>style.visibility</p:attrName>
                                        </p:attrNameLst>
                                      </p:cBhvr>
                                      <p:to>
                                        <p:strVal val="visible"/>
                                      </p:to>
                                    </p:set>
                                    <p:animEffect transition="in" filter="wipe(left)">
                                      <p:cBhvr>
                                        <p:cTn id="20" dur="500"/>
                                        <p:tgtEl>
                                          <p:spTgt spid="13">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animEffect transition="in" filter="wipe(left)">
                                      <p:cBhvr>
                                        <p:cTn id="35" dur="500"/>
                                        <p:tgtEl>
                                          <p:spTgt spid="13">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3">
                                            <p:txEl>
                                              <p:pRg st="5" end="5"/>
                                            </p:txEl>
                                          </p:spTgt>
                                        </p:tgtEl>
                                        <p:attrNameLst>
                                          <p:attrName>style.visibility</p:attrName>
                                        </p:attrNameLst>
                                      </p:cBhvr>
                                      <p:to>
                                        <p:strVal val="visible"/>
                                      </p:to>
                                    </p:set>
                                    <p:animEffect transition="in" filter="wipe(left)">
                                      <p:cBhvr>
                                        <p:cTn id="40" dur="500"/>
                                        <p:tgtEl>
                                          <p:spTgt spid="13">
                                            <p:txEl>
                                              <p:pRg st="5" end="5"/>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3">
                                            <p:txEl>
                                              <p:pRg st="6" end="6"/>
                                            </p:txEl>
                                          </p:spTgt>
                                        </p:tgtEl>
                                        <p:attrNameLst>
                                          <p:attrName>style.visibility</p:attrName>
                                        </p:attrNameLst>
                                      </p:cBhvr>
                                      <p:to>
                                        <p:strVal val="visible"/>
                                      </p:to>
                                    </p:set>
                                    <p:animEffect transition="in" filter="wipe(left)">
                                      <p:cBhvr>
                                        <p:cTn id="45" dur="500"/>
                                        <p:tgtEl>
                                          <p:spTgt spid="13">
                                            <p:txEl>
                                              <p:pRg st="6" end="6"/>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3">
                                            <p:txEl>
                                              <p:pRg st="7" end="7"/>
                                            </p:txEl>
                                          </p:spTgt>
                                        </p:tgtEl>
                                        <p:attrNameLst>
                                          <p:attrName>style.visibility</p:attrName>
                                        </p:attrNameLst>
                                      </p:cBhvr>
                                      <p:to>
                                        <p:strVal val="visible"/>
                                      </p:to>
                                    </p:set>
                                    <p:animEffect transition="in" filter="wipe(left)">
                                      <p:cBhvr>
                                        <p:cTn id="50" dur="500"/>
                                        <p:tgtEl>
                                          <p:spTgt spid="13">
                                            <p:txEl>
                                              <p:pRg st="7" end="7"/>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3">
                                            <p:txEl>
                                              <p:pRg st="8" end="8"/>
                                            </p:txEl>
                                          </p:spTgt>
                                        </p:tgtEl>
                                        <p:attrNameLst>
                                          <p:attrName>style.visibility</p:attrName>
                                        </p:attrNameLst>
                                      </p:cBhvr>
                                      <p:to>
                                        <p:strVal val="visible"/>
                                      </p:to>
                                    </p:set>
                                    <p:animEffect transition="in" filter="wipe(left)">
                                      <p:cBhvr>
                                        <p:cTn id="55" dur="500"/>
                                        <p:tgtEl>
                                          <p:spTgt spid="13">
                                            <p:txEl>
                                              <p:pRg st="8" end="8"/>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3">
                                            <p:txEl>
                                              <p:pRg st="9" end="9"/>
                                            </p:txEl>
                                          </p:spTgt>
                                        </p:tgtEl>
                                        <p:attrNameLst>
                                          <p:attrName>style.visibility</p:attrName>
                                        </p:attrNameLst>
                                      </p:cBhvr>
                                      <p:to>
                                        <p:strVal val="visible"/>
                                      </p:to>
                                    </p:set>
                                    <p:animEffect transition="in" filter="wipe(left)">
                                      <p:cBhvr>
                                        <p:cTn id="60" dur="500"/>
                                        <p:tgtEl>
                                          <p:spTgt spid="1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15"/>
                    </p:tgtEl>
                  </p:cond>
                </p:stCondLst>
                <p:endSync evt="end" delay="0">
                  <p:rtn val="all"/>
                </p:endSync>
                <p:childTnLst>
                  <p:par>
                    <p:cTn id="62" fill="hold" nodeType="clickPar">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additive="base">
                                        <p:cTn id="65" dur="1" fill="hold"/>
                                        <p:tgtEl>
                                          <p:spTgt spid="15"/>
                                        </p:tgtEl>
                                      </p:cBhvr>
                                    </p:cmd>
                                  </p:childTnLst>
                                </p:cTn>
                              </p:par>
                            </p:childTnLst>
                          </p:cTn>
                        </p:par>
                      </p:childTnLst>
                    </p:cTn>
                  </p:par>
                </p:childTnLst>
              </p:cTn>
              <p:nextCondLst>
                <p:cond evt="onClick" delay="0">
                  <p:tgtEl>
                    <p:spTgt spid="15"/>
                  </p:tgtEl>
                </p:cond>
              </p:nextCondLst>
            </p:seq>
            <p:video>
              <p:cMediaNode>
                <p:cTn id="66" fill="hold" display="0">
                  <p:stCondLst>
                    <p:cond delay="indefinite"/>
                  </p:stCondLst>
                </p:cTn>
                <p:tgtEl>
                  <p:spTgt spid="15"/>
                </p:tgtEl>
              </p:cMediaNode>
            </p:video>
          </p:childTnLst>
        </p:cTn>
      </p:par>
    </p:tnLst>
    <p:bldLst>
      <p:bldP spid="8" grpId="0" animBg="1"/>
    </p:bldLst>
  </p:timing>
</p:sld>
</file>

<file path=ppt/slides/slide7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二、三原色</a:t>
            </a:r>
          </a:p>
        </p:txBody>
      </p:sp>
      <p:sp>
        <p:nvSpPr>
          <p:cNvPr id="13" name="文本框 12" title=""/>
          <p:cNvSpPr txBox="1"/>
          <p:nvPr/>
        </p:nvSpPr>
        <p:spPr>
          <a:xfrm>
            <a:off x="198755" y="1306195"/>
            <a:ext cx="11887835" cy="3830955"/>
          </a:xfrm>
          <a:prstGeom prst="rect">
            <a:avLst/>
          </a:prstGeom>
          <a:noFill/>
        </p:spPr>
        <p:txBody>
          <a:bodyPr wrap="square" rtlCol="0" anchor="t">
            <a:spAutoFit/>
          </a:bodyPr>
          <a:lstStyle/>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1.色光的三原色</a:t>
            </a:r>
          </a:p>
          <a:p>
            <a:pPr fontAlgn="auto">
              <a:lnSpc>
                <a:spcPct val="150000"/>
              </a:lnSpc>
            </a:pPr>
            <a:r>
              <a:rPr>
                <a:latin typeface="微软雅黑" panose="020b0503020204020204" charset="-122"/>
                <a:ea typeface="微软雅黑" panose="020b0503020204020204" charset="-122"/>
                <a:cs typeface="微软雅黑" panose="020b0503020204020204" charset="-122"/>
              </a:rPr>
              <a:t>（1）太阳可以分解为七种单色光，但实际上大自然中的色彩远比这七种颜色更丰富，这是因为单色光按照不同比例混合后会产生各种不同颜色的光；</a:t>
            </a:r>
          </a:p>
          <a:p>
            <a:pPr fontAlgn="auto">
              <a:lnSpc>
                <a:spcPct val="150000"/>
              </a:lnSpc>
            </a:pPr>
            <a:r>
              <a:rPr>
                <a:latin typeface="微软雅黑" panose="020b0503020204020204" charset="-122"/>
                <a:ea typeface="微软雅黑" panose="020b0503020204020204" charset="-122"/>
                <a:cs typeface="微软雅黑" panose="020b0503020204020204" charset="-122"/>
              </a:rPr>
              <a:t>（2）大量实验发现，把红、绿、蓝三种色光按照不同比例混合，就可以产生各种颜色的光，而红、绿、蓝三种色光都不能由其他颜色的光混合而成，因此人们把红、绿、蓝叫做色光的三原色。</a:t>
            </a:r>
          </a:p>
          <a:p>
            <a:pPr algn="l" fontAlgn="auto">
              <a:lnSpc>
                <a:spcPct val="150000"/>
              </a:lnSpc>
              <a:buClrTx/>
              <a:buSzTx/>
              <a:buFontTx/>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2.色光混合的应用</a:t>
            </a:r>
          </a:p>
          <a:p>
            <a:pPr fontAlgn="auto">
              <a:lnSpc>
                <a:spcPct val="150000"/>
              </a:lnSpc>
            </a:pPr>
            <a:r>
              <a:rPr>
                <a:latin typeface="微软雅黑" panose="020b0503020204020204" charset="-122"/>
                <a:ea typeface="微软雅黑" panose="020b0503020204020204" charset="-122"/>
                <a:cs typeface="微软雅黑" panose="020b0503020204020204" charset="-122"/>
              </a:rPr>
              <a:t>色光的混合在科学技术中有着广泛的应用，彩色电视机呈现的丰富的色彩就是由三原色混合而成的。彩色电视机的荧光屏上有着很多微小的发光点，分别能够发出红、绿、蓝三种色光，通过电路控制三种色光的强弱，就可混合处绚丽多彩的色彩。如果用放大镜观察正在播放节目的电视机屏幕，就能在屏幕上看到红、绿、蓝三种颜色的光点。</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xEl>
                                              <p:pRg st="1" end="1"/>
                                            </p:txEl>
                                          </p:spTgt>
                                        </p:tgtEl>
                                        <p:attrNameLst>
                                          <p:attrName>style.visibility</p:attrName>
                                        </p:attrNameLst>
                                      </p:cBhvr>
                                      <p:to>
                                        <p:strVal val="visible"/>
                                      </p:to>
                                    </p:set>
                                    <p:animEffect transition="in" filter="wipe(left)">
                                      <p:cBhvr>
                                        <p:cTn id="20" dur="500"/>
                                        <p:tgtEl>
                                          <p:spTgt spid="13">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Effect transition="in" filter="wipe(left)">
                                      <p:cBhvr>
                                        <p:cTn id="25" dur="500"/>
                                        <p:tgtEl>
                                          <p:spTgt spid="13">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xEl>
                                              <p:pRg st="3" end="3"/>
                                            </p:txEl>
                                          </p:spTgt>
                                        </p:tgtEl>
                                        <p:attrNameLst>
                                          <p:attrName>style.visibility</p:attrName>
                                        </p:attrNameLst>
                                      </p:cBhvr>
                                      <p:to>
                                        <p:strVal val="visible"/>
                                      </p:to>
                                    </p:set>
                                    <p:animEffect transition="in" filter="wipe(left)">
                                      <p:cBhvr>
                                        <p:cTn id="30" dur="500"/>
                                        <p:tgtEl>
                                          <p:spTgt spid="13">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animEffect transition="in" filter="wipe(left)">
                                      <p:cBhvr>
                                        <p:cTn id="35"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二、三原色</a:t>
            </a:r>
          </a:p>
        </p:txBody>
      </p:sp>
      <p:sp>
        <p:nvSpPr>
          <p:cNvPr id="13" name="文本框 12" title=""/>
          <p:cNvSpPr txBox="1"/>
          <p:nvPr/>
        </p:nvSpPr>
        <p:spPr>
          <a:xfrm>
            <a:off x="198755" y="1306195"/>
            <a:ext cx="11887835" cy="2584450"/>
          </a:xfrm>
          <a:prstGeom prst="rect">
            <a:avLst/>
          </a:prstGeom>
          <a:noFill/>
        </p:spPr>
        <p:txBody>
          <a:bodyPr wrap="square" rtlCol="0" anchor="t">
            <a:spAutoFit/>
          </a:bodyPr>
          <a:lstStyle/>
          <a:p>
            <a:pPr fontAlgn="auto">
              <a:lnSpc>
                <a:spcPct val="150000"/>
              </a:lnSpc>
            </a:pPr>
            <a:r>
              <a:rPr>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拓展培优：</a:t>
            </a:r>
            <a:r>
              <a:rPr b="1">
                <a:latin typeface="微软雅黑" panose="020b0503020204020204" charset="-122"/>
                <a:ea typeface="微软雅黑" panose="020b0503020204020204" charset="-122"/>
                <a:cs typeface="微软雅黑" panose="020b0503020204020204" charset="-122"/>
              </a:rPr>
              <a:t>物体的颜色</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一般来说，物体呈现出不同的颜色是由物体对不同色光的作用决定的。</a:t>
            </a:r>
          </a:p>
          <a:p>
            <a:pPr fontAlgn="auto">
              <a:lnSpc>
                <a:spcPct val="150000"/>
              </a:lnSpc>
            </a:pPr>
            <a:r>
              <a:rPr>
                <a:latin typeface="微软雅黑" panose="020b0503020204020204" charset="-122"/>
                <a:ea typeface="微软雅黑" panose="020b0503020204020204" charset="-122"/>
                <a:cs typeface="微软雅黑" panose="020b0503020204020204" charset="-122"/>
              </a:rPr>
              <a:t>（1）透明物体的颜色是由该物体能透过的色光决定的。例如，红色玻璃片呈现红色，是因为它只能透过红颜色的光，吸收其他颜色的光；</a:t>
            </a:r>
          </a:p>
          <a:p>
            <a:pPr fontAlgn="auto">
              <a:lnSpc>
                <a:spcPct val="150000"/>
              </a:lnSpc>
            </a:pPr>
            <a:r>
              <a:rPr>
                <a:latin typeface="微软雅黑" panose="020b0503020204020204" charset="-122"/>
                <a:ea typeface="微软雅黑" panose="020b0503020204020204" charset="-122"/>
                <a:cs typeface="微软雅黑" panose="020b0503020204020204" charset="-122"/>
              </a:rPr>
              <a:t>（2）不透明物体的颜色是由该物体能反射的色光的颜色决定的。例如，绿纸呈现绿色，是因为它只反射绿光，吸收其他色光；黑色物体吸收各种色光，不反射任何颜色的光；白色物体反射所有色光，不吸收任何色光。</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xEl>
                                              <p:pRg st="1" end="1"/>
                                            </p:txEl>
                                          </p:spTgt>
                                        </p:tgtEl>
                                        <p:attrNameLst>
                                          <p:attrName>style.visibility</p:attrName>
                                        </p:attrNameLst>
                                      </p:cBhvr>
                                      <p:to>
                                        <p:strVal val="visible"/>
                                      </p:to>
                                    </p:set>
                                    <p:animEffect transition="in" filter="wipe(left)">
                                      <p:cBhvr>
                                        <p:cTn id="20" dur="500"/>
                                        <p:tgtEl>
                                          <p:spTgt spid="13">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Effect transition="in" filter="wipe(left)">
                                      <p:cBhvr>
                                        <p:cTn id="25" dur="500"/>
                                        <p:tgtEl>
                                          <p:spTgt spid="13">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xEl>
                                              <p:pRg st="3" end="3"/>
                                            </p:txEl>
                                          </p:spTgt>
                                        </p:tgtEl>
                                        <p:attrNameLst>
                                          <p:attrName>style.visibility</p:attrName>
                                        </p:attrNameLst>
                                      </p:cBhvr>
                                      <p:to>
                                        <p:strVal val="visible"/>
                                      </p:to>
                                    </p:set>
                                    <p:animEffect transition="in" filter="wipe(left)">
                                      <p:cBhvr>
                                        <p:cTn id="30"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三、看不见的光</a:t>
            </a:r>
          </a:p>
        </p:txBody>
      </p:sp>
      <p:sp>
        <p:nvSpPr>
          <p:cNvPr id="2" name="文本框 1" title=""/>
          <p:cNvSpPr txBox="1"/>
          <p:nvPr/>
        </p:nvSpPr>
        <p:spPr>
          <a:xfrm>
            <a:off x="198755" y="1306195"/>
            <a:ext cx="11887835" cy="1753235"/>
          </a:xfrm>
          <a:prstGeom prst="rect">
            <a:avLst/>
          </a:prstGeom>
          <a:noFill/>
        </p:spPr>
        <p:txBody>
          <a:bodyPr wrap="square" rtlCol="0" anchor="t">
            <a:spAutoFit/>
          </a:bodyPr>
          <a:lstStyle/>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1.可见光谱</a:t>
            </a:r>
          </a:p>
          <a:p>
            <a:pPr fontAlgn="auto">
              <a:lnSpc>
                <a:spcPct val="150000"/>
              </a:lnSpc>
            </a:pPr>
            <a:r>
              <a:rPr>
                <a:latin typeface="微软雅黑" panose="020b0503020204020204" charset="-122"/>
                <a:ea typeface="微软雅黑" panose="020b0503020204020204" charset="-122"/>
                <a:cs typeface="微软雅黑" panose="020b0503020204020204" charset="-122"/>
              </a:rPr>
              <a:t>三棱镜把太阳光分解成不同颜色的光，它们按照红、橙、黄、绿、蓝、靛、紫的顺序排列，形成太阳的</a:t>
            </a:r>
            <a:r>
              <a:rPr>
                <a:highlight>
                  <a:srgbClr val="FFFF00"/>
                </a:highlight>
                <a:latin typeface="微软雅黑" panose="020b0503020204020204" charset="-122"/>
                <a:ea typeface="微软雅黑" panose="020b0503020204020204" charset="-122"/>
                <a:cs typeface="微软雅黑" panose="020b0503020204020204" charset="-122"/>
              </a:rPr>
              <a:t>可见光谱</a:t>
            </a:r>
            <a:r>
              <a:rPr>
                <a:latin typeface="微软雅黑" panose="020b0503020204020204" charset="-122"/>
                <a:ea typeface="微软雅黑" panose="020b0503020204020204" charset="-122"/>
                <a:cs typeface="微软雅黑" panose="020b0503020204020204" charset="-122"/>
              </a:rPr>
              <a:t>，如图所示。可见光指的是人眼可以看到的各种色光。</a:t>
            </a:r>
          </a:p>
          <a:p>
            <a:pPr fontAlgn="auto">
              <a:lnSpc>
                <a:spcPct val="150000"/>
              </a:lnSpc>
            </a:pPr>
            <a:r>
              <a:rPr>
                <a:latin typeface="微软雅黑" panose="020b0503020204020204" charset="-122"/>
                <a:ea typeface="微软雅黑" panose="020b0503020204020204" charset="-122"/>
                <a:cs typeface="微软雅黑" panose="020b0503020204020204" charset="-122"/>
              </a:rPr>
              <a:t>在可见光谱的</a:t>
            </a:r>
            <a:r>
              <a:rPr>
                <a:highlight>
                  <a:srgbClr val="FFFF00"/>
                </a:highlight>
                <a:latin typeface="微软雅黑" panose="020b0503020204020204" charset="-122"/>
                <a:ea typeface="微软雅黑" panose="020b0503020204020204" charset="-122"/>
                <a:cs typeface="微软雅黑" panose="020b0503020204020204" charset="-122"/>
              </a:rPr>
              <a:t>红光之外有红外线</a:t>
            </a:r>
            <a:r>
              <a:rPr>
                <a:latin typeface="微软雅黑" panose="020b0503020204020204" charset="-122"/>
                <a:ea typeface="微软雅黑" panose="020b0503020204020204" charset="-122"/>
                <a:cs typeface="微软雅黑" panose="020b0503020204020204" charset="-122"/>
              </a:rPr>
              <a:t>，</a:t>
            </a:r>
            <a:r>
              <a:rPr>
                <a:highlight>
                  <a:srgbClr val="FFFF00"/>
                </a:highlight>
                <a:latin typeface="微软雅黑" panose="020b0503020204020204" charset="-122"/>
                <a:ea typeface="微软雅黑" panose="020b0503020204020204" charset="-122"/>
                <a:cs typeface="微软雅黑" panose="020b0503020204020204" charset="-122"/>
              </a:rPr>
              <a:t>紫光之外有紫外线</a:t>
            </a:r>
            <a:r>
              <a:rPr>
                <a:latin typeface="微软雅黑" panose="020b0503020204020204" charset="-122"/>
                <a:ea typeface="微软雅黑" panose="020b0503020204020204" charset="-122"/>
                <a:cs typeface="微软雅黑" panose="020b0503020204020204" charset="-122"/>
              </a:rPr>
              <a:t>。红外线和紫外线人眼都看不见，这部分光叫做不可见光。</a:t>
            </a:r>
          </a:p>
        </p:txBody>
      </p:sp>
      <p:pic>
        <p:nvPicPr>
          <p:cNvPr id="6" name="图片 -2147482406" title=""/>
          <p:cNvPicPr>
            <a:picLocks noChangeAspect="1"/>
          </p:cNvPicPr>
          <p:nvPr/>
        </p:nvPicPr>
        <p:blipFill>
          <a:blip r:embed="rId3"/>
          <a:stretch>
            <a:fillRect/>
          </a:stretch>
        </p:blipFill>
        <p:spPr>
          <a:xfrm>
            <a:off x="2451735" y="3327400"/>
            <a:ext cx="6374765" cy="266636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left)">
                                      <p:cBhvr>
                                        <p:cTn id="20" dur="500"/>
                                        <p:tgtEl>
                                          <p:spTgt spid="2">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wipe(left)">
                                      <p:cBhvr>
                                        <p:cTn id="3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三、看不见的光</a:t>
            </a:r>
          </a:p>
        </p:txBody>
      </p:sp>
      <p:sp>
        <p:nvSpPr>
          <p:cNvPr id="2" name="文本框 1" title=""/>
          <p:cNvSpPr txBox="1"/>
          <p:nvPr/>
        </p:nvSpPr>
        <p:spPr>
          <a:xfrm>
            <a:off x="186723" y="1006089"/>
            <a:ext cx="11580161" cy="2585323"/>
          </a:xfrm>
          <a:prstGeom prst="rect">
            <a:avLst/>
          </a:prstGeom>
          <a:noFill/>
        </p:spPr>
        <p:txBody>
          <a:bodyPr wrap="square" rtlCol="0" anchor="t">
            <a:spAutoFit/>
          </a:bodyPr>
          <a:lstStyle/>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2.红外线</a:t>
            </a:r>
          </a:p>
          <a:p>
            <a:pPr fontAlgn="auto">
              <a:lnSpc>
                <a:spcPct val="150000"/>
              </a:lnSpc>
            </a:pPr>
            <a:r>
              <a:rPr>
                <a:latin typeface="微软雅黑" panose="020b0503020204020204" charset="-122"/>
                <a:ea typeface="微软雅黑" panose="020b0503020204020204" charset="-122"/>
                <a:cs typeface="微软雅黑" panose="020b0503020204020204" charset="-122"/>
              </a:rPr>
              <a:t>（1）概念：让一束白光通过三棱镜发生色散形成光谱，若将非常灵敏的温度计分别放到色散后不同颜色的光处，都能检测到温度的上升。如果把温度计放在红外以外的地方，温度也会上升，说明红外以外也有能量辐射，只不过人眼看不见。我们把红光之外的辐射叫</a:t>
            </a:r>
            <a:r>
              <a:rPr>
                <a:highlight>
                  <a:srgbClr val="FFFF00"/>
                </a:highlight>
                <a:latin typeface="微软雅黑" panose="020b0503020204020204" charset="-122"/>
                <a:ea typeface="微软雅黑" panose="020b0503020204020204" charset="-122"/>
                <a:cs typeface="微软雅黑" panose="020b0503020204020204" charset="-122"/>
              </a:rPr>
              <a:t>红外线</a:t>
            </a:r>
            <a:r>
              <a:rPr>
                <a:latin typeface="微软雅黑" panose="020b0503020204020204" charset="-122"/>
                <a:ea typeface="微软雅黑" panose="020b0503020204020204" charset="-122"/>
                <a:cs typeface="微软雅黑" panose="020b0503020204020204" charset="-122"/>
              </a:rPr>
              <a:t>。一切物体都在不断地辐射红外线，物体的温度越高，辐射出的红外线越强。</a:t>
            </a:r>
          </a:p>
          <a:p>
            <a:pPr fontAlgn="auto">
              <a:lnSpc>
                <a:spcPct val="150000"/>
              </a:lnSpc>
            </a:pPr>
            <a:r>
              <a:rPr>
                <a:latin typeface="微软雅黑" panose="020b0503020204020204" charset="-122"/>
                <a:ea typeface="微软雅黑" panose="020b0503020204020204" charset="-122"/>
                <a:cs typeface="微软雅黑" panose="020b0503020204020204" charset="-122"/>
              </a:rPr>
              <a:t>（2）特性及应用</a:t>
            </a:r>
          </a:p>
        </p:txBody>
      </p:sp>
      <p:graphicFrame>
        <p:nvGraphicFramePr>
          <p:cNvPr id="7" name="表格 6" title=""/>
          <p:cNvGraphicFramePr>
            <a:graphicFrameLocks noGrp="1"/>
          </p:cNvGraphicFramePr>
          <p:nvPr/>
        </p:nvGraphicFramePr>
        <p:xfrm>
          <a:off x="589915" y="3595370"/>
          <a:ext cx="11082655" cy="3139440"/>
        </p:xfrm>
        <a:graphic>
          <a:graphicData uri="http://schemas.openxmlformats.org/drawingml/2006/table">
            <a:tbl>
              <a:tblPr firstRow="1" bandRow="1">
                <a:tableStyleId>{5940675A-B579-460E-94D1-54222C63F5DA}</a:tableStyleId>
              </a:tblPr>
              <a:tblGrid>
                <a:gridCol w="1993900"/>
                <a:gridCol w="4210050"/>
                <a:gridCol w="4878705"/>
              </a:tblGrid>
              <a:tr h="204470">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特性</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应用</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工作原理</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r>
              <a:tr h="614045">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热作用强</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latin typeface="微软雅黑" panose="020b0503020204020204" charset="-122"/>
                          <a:ea typeface="微软雅黑" panose="020b0503020204020204" charset="-122"/>
                          <a:cs typeface="宋体" panose="02010600030101010101" pitchFamily="2" charset="-122"/>
                        </a:rPr>
                        <a:t>红外线烤箱、用红外线烘干汽车表面的喷漆、浴室暖灯释放红外线、红外线理疗仪等</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各种物体吸收了红外线后温度都会上升</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1341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穿透云雾能力强</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红外线高空摄像机</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latin typeface="微软雅黑" panose="020b0503020204020204" charset="-122"/>
                          <a:ea typeface="微软雅黑" panose="020b0503020204020204" charset="-122"/>
                          <a:cs typeface="宋体" panose="02010600030101010101" pitchFamily="2" charset="-122"/>
                        </a:rPr>
                        <a:t>利用灵敏的红外线探测器接收物体发出的红外线，再用电子仪器对接收到的信息进行处理，就可以显示出被测物体的形状和特征</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18515">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抗干扰能力强</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红外线遥控器</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latin typeface="微软雅黑" panose="020b0503020204020204" charset="-122"/>
                          <a:ea typeface="微软雅黑" panose="020b0503020204020204" charset="-122"/>
                          <a:cs typeface="宋体" panose="02010600030101010101" pitchFamily="2" charset="-122"/>
                        </a:rPr>
                        <a:t>电视机、空调等家用电器的遥控器前端有一个发光二极管，按下不同的键时，发光二极管可以发出不同的红外脉冲，以实现对电视机、空调器的控制</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1341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一切物体都在不停辐射红外线，温度越高辐射越强</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latin typeface="微软雅黑" panose="020b0503020204020204" charset="-122"/>
                          <a:ea typeface="微软雅黑" panose="020b0503020204020204" charset="-122"/>
                          <a:cs typeface="宋体" panose="02010600030101010101" pitchFamily="2" charset="-122"/>
                        </a:rPr>
                        <a:t>红外线测温仪、红外线夜视仪、红外感应灯、红外自动门、卫生洁具的自动控制等</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latin typeface="微软雅黑" panose="020b0503020204020204" charset="-122"/>
                          <a:ea typeface="微软雅黑" panose="020b0503020204020204" charset="-122"/>
                          <a:cs typeface="宋体" panose="02010600030101010101" pitchFamily="2" charset="-122"/>
                        </a:rPr>
                        <a:t>人体可以发出红外线，可以通过红外线感应装置进行体温测量以及实现自动控制</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left)">
                                      <p:cBhvr>
                                        <p:cTn id="20" dur="500"/>
                                        <p:tgtEl>
                                          <p:spTgt spid="2">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left)">
                                      <p:cBhvr>
                                        <p:cTn id="25" dur="500"/>
                                        <p:tgtEl>
                                          <p:spTgt spid="2">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一、光源</a:t>
            </a:r>
          </a:p>
        </p:txBody>
      </p:sp>
      <p:sp>
        <p:nvSpPr>
          <p:cNvPr id="6" name="文本框 5" title=""/>
          <p:cNvSpPr txBox="1"/>
          <p:nvPr/>
        </p:nvSpPr>
        <p:spPr>
          <a:xfrm>
            <a:off x="244475" y="1340485"/>
            <a:ext cx="11703050" cy="3322955"/>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1.光源</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人们之所以能看到各种事物，是因为</a:t>
            </a:r>
            <a:r>
              <a:rPr sz="2000">
                <a:highlight>
                  <a:srgbClr val="FFFF00"/>
                </a:highlight>
                <a:latin typeface="微软雅黑" panose="020b0503020204020204" charset="-122"/>
                <a:ea typeface="微软雅黑" panose="020b0503020204020204" charset="-122"/>
                <a:cs typeface="微软雅黑" panose="020b0503020204020204" charset="-122"/>
              </a:rPr>
              <a:t>有光进入人的眼睛</a:t>
            </a:r>
            <a:r>
              <a:rPr sz="2000">
                <a:latin typeface="微软雅黑" panose="020b0503020204020204" charset="-122"/>
                <a:ea typeface="微软雅黑" panose="020b0503020204020204" charset="-122"/>
                <a:cs typeface="微软雅黑" panose="020b0503020204020204" charset="-122"/>
              </a:rPr>
              <a:t>。这些光都是能带给我们光明的“光源”发出的或通过其他途径传播过来的。但是，所有的光都是有“光源”的。</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自身能够发光的物体叫</a:t>
            </a:r>
            <a:r>
              <a:rPr lang="en-US" sz="2000" u="sng">
                <a:latin typeface="微软雅黑" panose="020b0503020204020204" charset="-122"/>
                <a:ea typeface="微软雅黑" panose="020b0503020204020204" charset="-122"/>
                <a:cs typeface="微软雅黑" panose="020b0503020204020204" charset="-122"/>
              </a:rPr>
              <a:t>        </a:t>
            </a:r>
            <a:r>
              <a:rPr sz="2000">
                <a:latin typeface="微软雅黑" panose="020b0503020204020204" charset="-122"/>
                <a:ea typeface="微软雅黑" panose="020b0503020204020204" charset="-122"/>
                <a:cs typeface="微软雅黑" panose="020b0503020204020204" charset="-122"/>
              </a:rPr>
              <a:t>。光源分为</a:t>
            </a:r>
            <a:r>
              <a:rPr sz="2000">
                <a:highlight>
                  <a:srgbClr val="FFFF00"/>
                </a:highlight>
                <a:latin typeface="微软雅黑" panose="020b0503020204020204" charset="-122"/>
                <a:ea typeface="微软雅黑" panose="020b0503020204020204" charset="-122"/>
                <a:cs typeface="微软雅黑" panose="020b0503020204020204" charset="-122"/>
              </a:rPr>
              <a:t>自然光源</a:t>
            </a:r>
            <a:r>
              <a:rPr sz="2000">
                <a:latin typeface="微软雅黑" panose="020b0503020204020204" charset="-122"/>
                <a:ea typeface="微软雅黑" panose="020b0503020204020204" charset="-122"/>
                <a:cs typeface="微软雅黑" panose="020b0503020204020204" charset="-122"/>
              </a:rPr>
              <a:t>和</a:t>
            </a:r>
            <a:r>
              <a:rPr sz="2000">
                <a:highlight>
                  <a:srgbClr val="FFFF00"/>
                </a:highlight>
                <a:latin typeface="微软雅黑" panose="020b0503020204020204" charset="-122"/>
                <a:ea typeface="微软雅黑" panose="020b0503020204020204" charset="-122"/>
                <a:cs typeface="微软雅黑" panose="020b0503020204020204" charset="-122"/>
              </a:rPr>
              <a:t>人造光源</a:t>
            </a:r>
            <a:r>
              <a:rPr sz="2000">
                <a:latin typeface="微软雅黑" panose="020b0503020204020204" charset="-122"/>
                <a:ea typeface="微软雅黑" panose="020b0503020204020204" charset="-122"/>
                <a:cs typeface="微软雅黑" panose="020b0503020204020204" charset="-122"/>
              </a:rPr>
              <a:t>。</a:t>
            </a:r>
          </a:p>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2.光源的判断</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判断物体是不是光源，关键是物体自身能否发光。有些物体看起来好像在发光，实际上是反射了其他光源发出的光，所以这些物体不是光源；如镜子、月亮、宝石、电影的屏幕等。</a:t>
            </a:r>
          </a:p>
        </p:txBody>
      </p:sp>
      <p:sp>
        <p:nvSpPr>
          <p:cNvPr id="7" name="文本框 6" title=""/>
          <p:cNvSpPr txBox="1"/>
          <p:nvPr/>
        </p:nvSpPr>
        <p:spPr>
          <a:xfrm>
            <a:off x="2865120" y="2817495"/>
            <a:ext cx="6400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光源</a:t>
            </a:r>
          </a:p>
        </p:txBody>
      </p:sp>
      <p:pic>
        <p:nvPicPr>
          <p:cNvPr id="11" name="图片 10" title=""/>
          <p:cNvPicPr>
            <a:picLocks noChangeAspect="1"/>
          </p:cNvPicPr>
          <p:nvPr/>
        </p:nvPicPr>
        <p:blipFill>
          <a:blip r:embed="rId3"/>
          <a:stretch>
            <a:fillRect/>
          </a:stretch>
        </p:blipFill>
        <p:spPr>
          <a:xfrm>
            <a:off x="1697355" y="4604385"/>
            <a:ext cx="3033395" cy="2161540"/>
          </a:xfrm>
          <a:prstGeom prst="rect">
            <a:avLst/>
          </a:prstGeom>
        </p:spPr>
      </p:pic>
      <p:pic>
        <p:nvPicPr>
          <p:cNvPr id="13" name="图片 12" title=""/>
          <p:cNvPicPr>
            <a:picLocks noChangeAspect="1"/>
          </p:cNvPicPr>
          <p:nvPr/>
        </p:nvPicPr>
        <p:blipFill>
          <a:blip r:embed="rId4"/>
          <a:stretch>
            <a:fillRect/>
          </a:stretch>
        </p:blipFill>
        <p:spPr>
          <a:xfrm>
            <a:off x="4730750" y="4636770"/>
            <a:ext cx="2820670" cy="2096770"/>
          </a:xfrm>
          <a:prstGeom prst="rect">
            <a:avLst/>
          </a:prstGeom>
        </p:spPr>
      </p:pic>
      <p:sp>
        <p:nvSpPr>
          <p:cNvPr id="15" name="圆角矩形标注 14" title=""/>
          <p:cNvSpPr/>
          <p:nvPr/>
        </p:nvSpPr>
        <p:spPr>
          <a:xfrm>
            <a:off x="292735" y="4747260"/>
            <a:ext cx="1323975" cy="837565"/>
          </a:xfrm>
          <a:prstGeom prst="wedgeRoundRectCallout">
            <a:avLst>
              <a:gd name="adj1" fmla="val 105203"/>
              <a:gd name="adj2" fmla="val -61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a:latin typeface="微软雅黑" panose="020b0503020204020204" charset="-122"/>
                <a:ea typeface="微软雅黑" panose="020b0503020204020204" charset="-122"/>
              </a:rPr>
              <a:t>自然光源</a:t>
            </a:r>
          </a:p>
        </p:txBody>
      </p:sp>
      <p:sp>
        <p:nvSpPr>
          <p:cNvPr id="14" name="圆角矩形标注 13" title=""/>
          <p:cNvSpPr/>
          <p:nvPr/>
        </p:nvSpPr>
        <p:spPr>
          <a:xfrm>
            <a:off x="7632700" y="4663440"/>
            <a:ext cx="1323975" cy="837565"/>
          </a:xfrm>
          <a:prstGeom prst="wedgeRoundRectCallout">
            <a:avLst>
              <a:gd name="adj1" fmla="val -107745"/>
              <a:gd name="adj2" fmla="val 52047"/>
              <a:gd name="adj3" fmla="val 16667"/>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a:latin typeface="微软雅黑" panose="020b0503020204020204" charset="-122"/>
                <a:ea typeface="微软雅黑" panose="020b0503020204020204" charset="-122"/>
              </a:rPr>
              <a:t>人造光源</a:t>
            </a:r>
          </a:p>
        </p:txBody>
      </p:sp>
      <p:pic>
        <p:nvPicPr>
          <p:cNvPr id="17" name="图片 16" title=""/>
          <p:cNvPicPr>
            <a:picLocks noChangeAspect="1"/>
          </p:cNvPicPr>
          <p:nvPr/>
        </p:nvPicPr>
        <p:blipFill>
          <a:blip r:embed="rId5"/>
          <a:stretch>
            <a:fillRect/>
          </a:stretch>
        </p:blipFill>
        <p:spPr>
          <a:xfrm>
            <a:off x="9149715" y="4636770"/>
            <a:ext cx="2966085" cy="2097405"/>
          </a:xfrm>
          <a:prstGeom prst="rect">
            <a:avLst/>
          </a:prstGeom>
        </p:spPr>
      </p:pic>
      <p:sp>
        <p:nvSpPr>
          <p:cNvPr id="18" name="圆角矩形标注 17" title=""/>
          <p:cNvSpPr/>
          <p:nvPr/>
        </p:nvSpPr>
        <p:spPr>
          <a:xfrm>
            <a:off x="7688580" y="5683250"/>
            <a:ext cx="1323975" cy="837565"/>
          </a:xfrm>
          <a:prstGeom prst="wedgeRoundRectCallout">
            <a:avLst>
              <a:gd name="adj1" fmla="val 103669"/>
              <a:gd name="adj2" fmla="val -19446"/>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a:latin typeface="微软雅黑" panose="020b0503020204020204" charset="-122"/>
                <a:ea typeface="微软雅黑" panose="020b0503020204020204" charset="-122"/>
              </a:rPr>
              <a:t>不是光源</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wipe(left)">
                                      <p:cBhvr>
                                        <p:cTn id="35" dur="500"/>
                                        <p:tgtEl>
                                          <p:spTgt spid="6">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wipe(left)">
                                      <p:cBhvr>
                                        <p:cTn id="40" dur="500"/>
                                        <p:tgtEl>
                                          <p:spTgt spid="6">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arn(inVertical)">
                                      <p:cBhvr>
                                        <p:cTn id="55" dur="500"/>
                                        <p:tgtEl>
                                          <p:spTgt spid="13"/>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2"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right)">
                                      <p:cBhvr>
                                        <p:cTn id="60" dur="500"/>
                                        <p:tgtEl>
                                          <p:spTgt spid="14"/>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barn(inVertical)">
                                      <p:cBhvr>
                                        <p:cTn id="65" dur="500"/>
                                        <p:tgtEl>
                                          <p:spTgt spid="17"/>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left)">
                                      <p:cBhvr>
                                        <p:cTn id="7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5" grpId="0" animBg="1"/>
      <p:bldP spid="14" grpId="0" animBg="1"/>
      <p:bldP spid="18" grpId="0" animBg="1"/>
    </p:bldLst>
  </p:timing>
</p:sld>
</file>

<file path=ppt/slides/slide8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三、看不见的光</a:t>
            </a:r>
          </a:p>
        </p:txBody>
      </p:sp>
      <p:sp>
        <p:nvSpPr>
          <p:cNvPr id="2" name="文本框 1" title=""/>
          <p:cNvSpPr txBox="1"/>
          <p:nvPr/>
        </p:nvSpPr>
        <p:spPr>
          <a:xfrm>
            <a:off x="198755" y="1306195"/>
            <a:ext cx="11887835" cy="1337945"/>
          </a:xfrm>
          <a:prstGeom prst="rect">
            <a:avLst/>
          </a:prstGeom>
          <a:noFill/>
        </p:spPr>
        <p:txBody>
          <a:bodyPr wrap="square" rtlCol="0" anchor="t">
            <a:spAutoFit/>
          </a:bodyPr>
          <a:lstStyle/>
          <a:p>
            <a:pPr fontAlgn="auto">
              <a:lnSpc>
                <a:spcPct val="150000"/>
              </a:lnSpc>
            </a:pPr>
            <a:r>
              <a:rPr 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3</a:t>
            </a: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rPr>
              <a:t>紫外线</a:t>
            </a:r>
            <a:endParaRPr>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（1）概念：在光谱紫端以外，还有一种看不见的光，叫做</a:t>
            </a:r>
            <a:r>
              <a:rPr>
                <a:highlight>
                  <a:srgbClr val="FFFF00"/>
                </a:highlight>
                <a:latin typeface="微软雅黑" panose="020b0503020204020204" charset="-122"/>
                <a:ea typeface="微软雅黑" panose="020b0503020204020204" charset="-122"/>
                <a:cs typeface="微软雅黑" panose="020b0503020204020204" charset="-122"/>
              </a:rPr>
              <a:t>紫外线</a:t>
            </a:r>
            <a:r>
              <a:rPr>
                <a:latin typeface="微软雅黑" panose="020b0503020204020204" charset="-122"/>
                <a:ea typeface="微软雅黑" panose="020b0503020204020204" charset="-122"/>
                <a:cs typeface="微软雅黑" panose="020b0503020204020204" charset="-122"/>
              </a:rPr>
              <a:t>。</a:t>
            </a:r>
          </a:p>
          <a:p>
            <a:pPr fontAlgn="auto">
              <a:lnSpc>
                <a:spcPct val="150000"/>
              </a:lnSpc>
            </a:pPr>
            <a:r>
              <a:rPr>
                <a:latin typeface="微软雅黑" panose="020b0503020204020204" charset="-122"/>
                <a:ea typeface="微软雅黑" panose="020b0503020204020204" charset="-122"/>
                <a:cs typeface="微软雅黑" panose="020b0503020204020204" charset="-122"/>
              </a:rPr>
              <a:t>（2）特性及应用</a:t>
            </a:r>
          </a:p>
        </p:txBody>
      </p:sp>
      <p:graphicFrame>
        <p:nvGraphicFramePr>
          <p:cNvPr id="6" name="表格 5" title=""/>
          <p:cNvGraphicFramePr>
            <a:graphicFrameLocks noGrp="1"/>
          </p:cNvGraphicFramePr>
          <p:nvPr/>
        </p:nvGraphicFramePr>
        <p:xfrm>
          <a:off x="587375" y="2912110"/>
          <a:ext cx="10753090" cy="2267585"/>
        </p:xfrm>
        <a:graphic>
          <a:graphicData uri="http://schemas.openxmlformats.org/drawingml/2006/table">
            <a:tbl>
              <a:tblPr firstRow="1" bandRow="1">
                <a:tableStyleId>{5940675A-B579-460E-94D1-54222C63F5DA}</a:tableStyleId>
              </a:tblPr>
              <a:tblGrid>
                <a:gridCol w="2044700"/>
                <a:gridCol w="8708390"/>
              </a:tblGrid>
              <a:tr h="453390">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特性</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应用</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r>
              <a:tr h="453390">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化学作用</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紫外线可以照相机的胶片感光，因而可利用紫外线进行摄影</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07415">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生理作用</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latin typeface="微软雅黑" panose="020b0503020204020204" charset="-122"/>
                          <a:ea typeface="微软雅黑" panose="020b0503020204020204" charset="-122"/>
                          <a:cs typeface="微软雅黑" panose="020b0503020204020204" charset="-122"/>
                        </a:rPr>
                        <a:t>适当的紫外线照射有助于人体合成维生素D，对骨骼的生长和身体健康都有好处；紫外线能杀死微生物，可用紫外线灯霉菌、治疗皮肤病等</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3390">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荧光作用</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在紫外线照射下荧光物质会发光，可用于鉴别纸币、古字画及商标的真伪等</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left)">
                                      <p:cBhvr>
                                        <p:cTn id="20" dur="500"/>
                                        <p:tgtEl>
                                          <p:spTgt spid="2">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left)">
                                      <p:cBhvr>
                                        <p:cTn id="25" dur="500"/>
                                        <p:tgtEl>
                                          <p:spTgt spid="2">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三、看不见的光</a:t>
            </a:r>
          </a:p>
        </p:txBody>
      </p:sp>
      <p:sp>
        <p:nvSpPr>
          <p:cNvPr id="2" name="文本框 1" title=""/>
          <p:cNvSpPr txBox="1"/>
          <p:nvPr/>
        </p:nvSpPr>
        <p:spPr>
          <a:xfrm>
            <a:off x="198755" y="1306195"/>
            <a:ext cx="11887835" cy="2584450"/>
          </a:xfrm>
          <a:prstGeom prst="rect">
            <a:avLst/>
          </a:prstGeom>
          <a:noFill/>
        </p:spPr>
        <p:txBody>
          <a:bodyPr wrap="square" rtlCol="0" anchor="t">
            <a:spAutoFit/>
          </a:bodyPr>
          <a:lstStyle/>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（3）紫外线的危害</a:t>
            </a:r>
          </a:p>
          <a:p>
            <a:pPr fontAlgn="auto">
              <a:lnSpc>
                <a:spcPct val="150000"/>
              </a:lnSpc>
            </a:pPr>
            <a:r>
              <a:rPr>
                <a:solidFill>
                  <a:schemeClr val="tx1"/>
                </a:solidFill>
                <a:latin typeface="微软雅黑" panose="020b0503020204020204" charset="-122"/>
                <a:ea typeface="微软雅黑" panose="020b0503020204020204" charset="-122"/>
                <a:cs typeface="微软雅黑" panose="020b0503020204020204" charset="-122"/>
              </a:rPr>
              <a:t>①过量的紫外线能伤害人的皮肤，轻则使皮肤粗糙，重则诱发皮肤癌。电焊的弧光中有强烈的紫外线，因此电焊工人在工作时必须穿好防护服，戴好防护面罩；</a:t>
            </a:r>
          </a:p>
          <a:p>
            <a:pPr fontAlgn="auto">
              <a:lnSpc>
                <a:spcPct val="150000"/>
              </a:lnSpc>
            </a:pPr>
            <a:r>
              <a:rPr>
                <a:solidFill>
                  <a:schemeClr val="tx1"/>
                </a:solidFill>
                <a:latin typeface="微软雅黑" panose="020b0503020204020204" charset="-122"/>
                <a:ea typeface="微软雅黑" panose="020b0503020204020204" charset="-122"/>
                <a:cs typeface="微软雅黑" panose="020b0503020204020204" charset="-122"/>
              </a:rPr>
              <a:t>②太阳光是天然紫外线的来源。太阳光中有大量的紫外线，如果这些紫外线全部到达地面，地球上的生物将不能生存。但太阳光中的紫外线大部分没能到达地面，这是因为大气层上部的臭氧层有能吸收太阳光中的紫外线的特性，大部分紫外线都被臭氧层吸收了，保护地球生物不受到紫外线的伤害，因而保护地球臭氧层具有重要的意义。</a:t>
            </a:r>
          </a:p>
        </p:txBody>
      </p:sp>
      <p:pic>
        <p:nvPicPr>
          <p:cNvPr id="3082" name="图片 356" titl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2735" y="3917893"/>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20" title=""/>
          <p:cNvSpPr/>
          <p:nvPr/>
        </p:nvSpPr>
        <p:spPr>
          <a:xfrm>
            <a:off x="292735" y="4432300"/>
            <a:ext cx="11746865" cy="1337945"/>
          </a:xfrm>
          <a:prstGeom prst="rect">
            <a:avLst/>
          </a:prstGeom>
          <a:solidFill>
            <a:schemeClr val="accent3">
              <a:lumMod val="60000"/>
              <a:lumOff val="40000"/>
            </a:schemeClr>
          </a:solidFill>
        </p:spPr>
        <p:txBody>
          <a:bodyPr wrap="square">
            <a:spAutoFit/>
          </a:bodyPr>
          <a:lstStyle/>
          <a:p>
            <a:pPr indent="266700" algn="just" fontAlgn="auto">
              <a:lnSpc>
                <a:spcPct val="150000"/>
              </a:lnSpc>
              <a:spcAft>
                <a:spcPct val="0"/>
              </a:spcAft>
            </a:pPr>
            <a:r>
              <a:rPr lang="zh-CN" altLang="zh-CN" kern="100">
                <a:latin typeface="Times New Roman" panose="02020603050405020304" pitchFamily="18" charset="0"/>
                <a:ea typeface="华文楷体" panose="02010600040101010101" pitchFamily="2" charset="-122"/>
                <a:cs typeface="华文楷体" panose="02010600040101010101" pitchFamily="2" charset="-122"/>
              </a:rPr>
              <a:t>（1）红外线与红光、紫外线与紫光都是不同的，红外线和紫外线是看不见的光，而红光、紫光是可见光；</a:t>
            </a:r>
          </a:p>
          <a:p>
            <a:pPr indent="266700" algn="just" fontAlgn="auto">
              <a:lnSpc>
                <a:spcPct val="150000"/>
              </a:lnSpc>
              <a:spcAft>
                <a:spcPct val="0"/>
              </a:spcAft>
            </a:pPr>
            <a:r>
              <a:rPr lang="zh-CN" altLang="zh-CN" kern="100">
                <a:latin typeface="Times New Roman" panose="02020603050405020304" pitchFamily="18" charset="0"/>
                <a:ea typeface="华文楷体" panose="02010600040101010101" pitchFamily="2" charset="-122"/>
                <a:cs typeface="华文楷体" panose="02010600040101010101" pitchFamily="2" charset="-122"/>
              </a:rPr>
              <a:t>（2）红外线、紫外线也是光，也遵循光的传播规律。在均匀同种介质中，红外线、紫外线也是沿直线传播的；若遇到反射面，也会发生反射，且反射时都遵循光的反射定律。</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left)">
                                      <p:cBhvr>
                                        <p:cTn id="20" dur="500"/>
                                        <p:tgtEl>
                                          <p:spTgt spid="2">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left)">
                                      <p:cBhvr>
                                        <p:cTn id="25" dur="500"/>
                                        <p:tgtEl>
                                          <p:spTgt spid="2">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082"/>
                                        </p:tgtEl>
                                        <p:attrNameLst>
                                          <p:attrName>style.visibility</p:attrName>
                                        </p:attrNameLst>
                                      </p:cBhvr>
                                      <p:to>
                                        <p:strVal val="visible"/>
                                      </p:to>
                                    </p:set>
                                    <p:animEffect transition="in" filter="wipe(left)">
                                      <p:cBhvr>
                                        <p:cTn id="30" dur="500"/>
                                        <p:tgtEl>
                                          <p:spTgt spid="3082"/>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Lst>
  </p:timing>
</p:sld>
</file>

<file path=ppt/slides/slide8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4441190" y="47993"/>
            <a:ext cx="903605" cy="923290"/>
          </a:xfrm>
          <a:prstGeom prst="rect">
            <a:avLst/>
          </a:prstGeom>
        </p:spPr>
      </p:pic>
      <p:sp>
        <p:nvSpPr>
          <p:cNvPr id="5" name="文本框 4" title=""/>
          <p:cNvSpPr txBox="1"/>
          <p:nvPr/>
        </p:nvSpPr>
        <p:spPr>
          <a:xfrm>
            <a:off x="5365750" y="231775"/>
            <a:ext cx="446532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光的色散及其色散现象</a:t>
            </a:r>
          </a:p>
        </p:txBody>
      </p:sp>
      <p:pic>
        <p:nvPicPr>
          <p:cNvPr id="25" name="图片 24" title=""/>
          <p:cNvPicPr>
            <a:picLocks noChangeAspect="1"/>
          </p:cNvPicPr>
          <p:nvPr/>
        </p:nvPicPr>
        <p:blipFill>
          <a:blip r:embed="rId3"/>
          <a:stretch>
            <a:fillRect/>
          </a:stretch>
        </p:blipFill>
        <p:spPr>
          <a:xfrm>
            <a:off x="292735" y="1556385"/>
            <a:ext cx="2013585" cy="483870"/>
          </a:xfrm>
          <a:prstGeom prst="rect">
            <a:avLst/>
          </a:prstGeom>
        </p:spPr>
      </p:pic>
      <p:sp>
        <p:nvSpPr>
          <p:cNvPr id="27" name="文本框 26" title=""/>
          <p:cNvSpPr txBox="1"/>
          <p:nvPr/>
        </p:nvSpPr>
        <p:spPr>
          <a:xfrm>
            <a:off x="292735" y="2040255"/>
            <a:ext cx="11419840" cy="1938020"/>
          </a:xfrm>
          <a:prstGeom prst="rect">
            <a:avLst/>
          </a:prstGeom>
          <a:noFill/>
          <a:ln w="9525">
            <a:noFill/>
          </a:ln>
        </p:spPr>
        <p:txBody>
          <a:bodyPr wrap="square">
            <a:spAutoFit/>
          </a:bodyPr>
          <a:lstStyle/>
          <a:p>
            <a:pPr indent="457200" fontAlgn="auto">
              <a:lnSpc>
                <a:spcPct val="150000"/>
              </a:lnSpc>
            </a:pPr>
            <a:r>
              <a:rPr sz="2000">
                <a:solidFill>
                  <a:srgbClr val="000000"/>
                </a:solidFill>
                <a:latin typeface="微软雅黑" panose="020b0503020204020204" charset="-122"/>
                <a:ea typeface="微软雅黑" panose="020b0503020204020204" charset="-122"/>
                <a:cs typeface="微软雅黑" panose="020b0503020204020204" charset="-122"/>
              </a:rPr>
              <a:t>认识光的色散是解答此类问题的基础。光的色散是光的折射引起的，但要注意光的色散与光的折射的联系与区别：</a:t>
            </a:r>
          </a:p>
          <a:p>
            <a:pPr indent="457200" fontAlgn="auto">
              <a:lnSpc>
                <a:spcPct val="150000"/>
              </a:lnSpc>
            </a:pPr>
            <a:r>
              <a:rPr sz="2000">
                <a:solidFill>
                  <a:srgbClr val="000000"/>
                </a:solidFill>
                <a:latin typeface="微软雅黑" panose="020b0503020204020204" charset="-122"/>
                <a:ea typeface="微软雅黑" panose="020b0503020204020204" charset="-122"/>
                <a:cs typeface="微软雅黑" panose="020b0503020204020204" charset="-122"/>
              </a:rPr>
              <a:t>色散是复色光分解为单色光的现象，色散可以利用棱镜的折射实现，也可以利用光栅等仪器来实现。</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7">
                                            <p:txEl>
                                              <p:pRg st="0" end="0"/>
                                            </p:txEl>
                                          </p:spTgt>
                                        </p:tgtEl>
                                        <p:attrNameLst>
                                          <p:attrName>style.visibility</p:attrName>
                                        </p:attrNameLst>
                                      </p:cBhvr>
                                      <p:to>
                                        <p:strVal val="visible"/>
                                      </p:to>
                                    </p:set>
                                    <p:animEffect transition="in" filter="wipe(left)">
                                      <p:cBhvr>
                                        <p:cTn id="31" dur="500"/>
                                        <p:tgtEl>
                                          <p:spTgt spid="27">
                                            <p:txEl>
                                              <p:pRg st="0" end="0"/>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7">
                                            <p:txEl>
                                              <p:pRg st="1" end="1"/>
                                            </p:txEl>
                                          </p:spTgt>
                                        </p:tgtEl>
                                        <p:attrNameLst>
                                          <p:attrName>style.visibility</p:attrName>
                                        </p:attrNameLst>
                                      </p:cBhvr>
                                      <p:to>
                                        <p:strVal val="visible"/>
                                      </p:to>
                                    </p:set>
                                    <p:animEffect transition="in" filter="wipe(left)">
                                      <p:cBhvr>
                                        <p:cTn id="36"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8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6339824" y="46990"/>
            <a:ext cx="903605" cy="923290"/>
          </a:xfrm>
          <a:prstGeom prst="rect">
            <a:avLst/>
          </a:prstGeom>
        </p:spPr>
      </p:pic>
      <p:sp>
        <p:nvSpPr>
          <p:cNvPr id="5" name="文本框 4" title=""/>
          <p:cNvSpPr txBox="1"/>
          <p:nvPr/>
        </p:nvSpPr>
        <p:spPr>
          <a:xfrm>
            <a:off x="7264384" y="230772"/>
            <a:ext cx="446532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光的色散及其色散现象</a:t>
            </a:r>
          </a:p>
        </p:txBody>
      </p:sp>
      <p:sp>
        <p:nvSpPr>
          <p:cNvPr id="7" name="文本框 6" title=""/>
          <p:cNvSpPr txBox="1"/>
          <p:nvPr/>
        </p:nvSpPr>
        <p:spPr>
          <a:xfrm>
            <a:off x="292735" y="1219200"/>
            <a:ext cx="11760835" cy="1938020"/>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例</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1</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（2023·成都）</a:t>
            </a:r>
            <a:r>
              <a:rPr sz="1600">
                <a:latin typeface="微软雅黑" panose="020b0503020204020204" charset="-122"/>
                <a:ea typeface="微软雅黑" panose="020b0503020204020204" charset="-122"/>
                <a:cs typeface="微软雅黑" panose="020b0503020204020204" charset="-122"/>
                <a:sym typeface="+mn-ea"/>
              </a:rPr>
              <a:t>“因为有了光，自然界才绚丽多彩，世界才生机勃勃……”，下列对光现象描述正确的是（    ）。</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A. 太阳发出的光沿直线传播到达学校操场；</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B. 太阳光照在人身上的反射不遵循光的反射定律；</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C. 通过天文望远镜看到月球环形山，此时像与物等大；</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D. 白光经三棱镜分解成的彩色光，可通过凸透镜合成白光</a:t>
            </a:r>
          </a:p>
        </p:txBody>
      </p:sp>
      <p:cxnSp>
        <p:nvCxnSpPr>
          <p:cNvPr id="23" name="直接连接符 22" title=""/>
          <p:cNvCxnSpPr/>
          <p:nvPr/>
        </p:nvCxnSpPr>
        <p:spPr>
          <a:xfrm>
            <a:off x="127000" y="3188335"/>
            <a:ext cx="1193863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15" name="文本框 14" title=""/>
          <p:cNvSpPr txBox="1"/>
          <p:nvPr/>
        </p:nvSpPr>
        <p:spPr>
          <a:xfrm>
            <a:off x="10488930" y="1332865"/>
            <a:ext cx="42354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D</a:t>
            </a:r>
          </a:p>
        </p:txBody>
      </p:sp>
      <p:sp>
        <p:nvSpPr>
          <p:cNvPr id="21" name="文本框 20" title=""/>
          <p:cNvSpPr txBox="1"/>
          <p:nvPr/>
        </p:nvSpPr>
        <p:spPr>
          <a:xfrm>
            <a:off x="102235" y="3253105"/>
            <a:ext cx="5890260" cy="1938020"/>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1-1</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a:latin typeface="微软雅黑" panose="020b0503020204020204" charset="-122"/>
                <a:ea typeface="微软雅黑" panose="020b0503020204020204" charset="-122"/>
                <a:cs typeface="微软雅黑" panose="020b0503020204020204" charset="-122"/>
                <a:sym typeface="+mn-ea"/>
              </a:rPr>
              <a:t>如图甲所示，一束白光经三棱镜折射后，被分解成红、橙、黄、绿、蓝、靛、紫七种色光的现象叫做光的</a:t>
            </a:r>
            <a:r>
              <a:rPr sz="1600" u="sng">
                <a:latin typeface="微软雅黑" panose="020b0503020204020204" charset="-122"/>
                <a:ea typeface="微软雅黑" panose="020b0503020204020204" charset="-122"/>
                <a:cs typeface="微软雅黑" panose="020b0503020204020204" charset="-122"/>
                <a:sym typeface="+mn-ea"/>
              </a:rPr>
              <a:t>          </a:t>
            </a:r>
            <a:r>
              <a:rPr sz="1600">
                <a:latin typeface="微软雅黑" panose="020b0503020204020204" charset="-122"/>
                <a:ea typeface="微软雅黑" panose="020b0503020204020204" charset="-122"/>
                <a:cs typeface="微软雅黑" panose="020b0503020204020204" charset="-122"/>
                <a:sym typeface="+mn-ea"/>
              </a:rPr>
              <a:t>现象，最早发现这一现象的物理学家是</a:t>
            </a:r>
            <a:r>
              <a:rPr sz="1600" u="sng">
                <a:latin typeface="微软雅黑" panose="020b0503020204020204" charset="-122"/>
                <a:ea typeface="微软雅黑" panose="020b0503020204020204" charset="-122"/>
                <a:cs typeface="微软雅黑" panose="020b0503020204020204" charset="-122"/>
                <a:sym typeface="+mn-ea"/>
              </a:rPr>
              <a:t>           </a:t>
            </a:r>
            <a:r>
              <a:rPr sz="1600">
                <a:latin typeface="微软雅黑" panose="020b0503020204020204" charset="-122"/>
                <a:ea typeface="微软雅黑" panose="020b0503020204020204" charset="-122"/>
                <a:cs typeface="微软雅黑" panose="020b0503020204020204" charset="-122"/>
                <a:sym typeface="+mn-ea"/>
              </a:rPr>
              <a:t>，从图甲中可以看出红色光线的偏折程度最</a:t>
            </a:r>
            <a:r>
              <a:rPr sz="1600" u="sng">
                <a:latin typeface="微软雅黑" panose="020b0503020204020204" charset="-122"/>
                <a:ea typeface="微软雅黑" panose="020b0503020204020204" charset="-122"/>
                <a:cs typeface="微软雅黑" panose="020b0503020204020204" charset="-122"/>
                <a:sym typeface="+mn-ea"/>
              </a:rPr>
              <a:t>           </a:t>
            </a:r>
            <a:r>
              <a:rPr sz="1600">
                <a:latin typeface="微软雅黑" panose="020b0503020204020204" charset="-122"/>
                <a:ea typeface="微软雅黑" panose="020b0503020204020204" charset="-122"/>
                <a:cs typeface="微软雅黑" panose="020b0503020204020204" charset="-122"/>
                <a:sym typeface="+mn-ea"/>
              </a:rPr>
              <a:t>。图乙为色光三原色的示意图，图中区域1应标</a:t>
            </a:r>
            <a:r>
              <a:rPr sz="1600" u="sng">
                <a:latin typeface="微软雅黑" panose="020b0503020204020204" charset="-122"/>
                <a:ea typeface="微软雅黑" panose="020b0503020204020204" charset="-122"/>
                <a:cs typeface="微软雅黑" panose="020b0503020204020204" charset="-122"/>
                <a:sym typeface="+mn-ea"/>
              </a:rPr>
              <a:t>           </a:t>
            </a:r>
            <a:r>
              <a:rPr sz="1600">
                <a:latin typeface="微软雅黑" panose="020b0503020204020204" charset="-122"/>
                <a:ea typeface="微软雅黑" panose="020b0503020204020204" charset="-122"/>
                <a:cs typeface="微软雅黑" panose="020b0503020204020204" charset="-122"/>
                <a:sym typeface="+mn-ea"/>
              </a:rPr>
              <a:t>色，区域2应标</a:t>
            </a:r>
            <a:r>
              <a:rPr sz="1600" u="sng">
                <a:latin typeface="微软雅黑" panose="020b0503020204020204" charset="-122"/>
                <a:ea typeface="微软雅黑" panose="020b0503020204020204" charset="-122"/>
                <a:cs typeface="微软雅黑" panose="020b0503020204020204" charset="-122"/>
                <a:sym typeface="+mn-ea"/>
              </a:rPr>
              <a:t>           </a:t>
            </a:r>
            <a:r>
              <a:rPr sz="1600">
                <a:latin typeface="微软雅黑" panose="020b0503020204020204" charset="-122"/>
                <a:ea typeface="微软雅黑" panose="020b0503020204020204" charset="-122"/>
                <a:cs typeface="微软雅黑" panose="020b0503020204020204" charset="-122"/>
                <a:sym typeface="+mn-ea"/>
              </a:rPr>
              <a:t>色。</a:t>
            </a:r>
          </a:p>
        </p:txBody>
      </p:sp>
      <p:cxnSp>
        <p:nvCxnSpPr>
          <p:cNvPr id="28" name="直接连接符 27" title=""/>
          <p:cNvCxnSpPr/>
          <p:nvPr/>
        </p:nvCxnSpPr>
        <p:spPr>
          <a:xfrm flipH="1">
            <a:off x="5992495" y="3423285"/>
            <a:ext cx="0" cy="338772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6" name="文本框 25" title=""/>
          <p:cNvSpPr txBox="1"/>
          <p:nvPr/>
        </p:nvSpPr>
        <p:spPr>
          <a:xfrm>
            <a:off x="6052820" y="3289935"/>
            <a:ext cx="5947410" cy="1938020"/>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1-2</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（2022·宜昌）</a:t>
            </a:r>
            <a:r>
              <a:rPr sz="1600">
                <a:latin typeface="微软雅黑" panose="020b0503020204020204" charset="-122"/>
                <a:ea typeface="微软雅黑" panose="020b0503020204020204" charset="-122"/>
                <a:cs typeface="微软雅黑" panose="020b0503020204020204" charset="-122"/>
                <a:sym typeface="+mn-ea"/>
              </a:rPr>
              <a:t>雨天的夜晚，我们在马路上，有时可以看到路灯周围一圈圈美丽的彩虹。这是由于雨天，空气中充满着细小的水珠，而这些小水珠相当于___________ （选填“平面镜”或“三棱镜”），路灯的光透过小水珠发生光的___________ 现象，不同颜色的光在灯的周围“编织”成一圈圈美丽的彩虹。</a:t>
            </a:r>
          </a:p>
        </p:txBody>
      </p:sp>
      <p:pic>
        <p:nvPicPr>
          <p:cNvPr id="2" name="图片 100009" title=""/>
          <p:cNvPicPr>
            <a:picLocks noChangeAspect="1"/>
          </p:cNvPicPr>
          <p:nvPr/>
        </p:nvPicPr>
        <p:blipFill>
          <a:blip r:embed="rId3"/>
          <a:stretch>
            <a:fillRect/>
          </a:stretch>
        </p:blipFill>
        <p:spPr>
          <a:xfrm>
            <a:off x="127000" y="5289868"/>
            <a:ext cx="2362200" cy="1323975"/>
          </a:xfrm>
          <a:prstGeom prst="rect">
            <a:avLst/>
          </a:prstGeom>
          <a:noFill/>
          <a:ln w="9525">
            <a:noFill/>
          </a:ln>
        </p:spPr>
      </p:pic>
      <p:sp>
        <p:nvSpPr>
          <p:cNvPr id="100" name="文本框 99" title=""/>
          <p:cNvSpPr txBox="1"/>
          <p:nvPr/>
        </p:nvSpPr>
        <p:spPr>
          <a:xfrm>
            <a:off x="4300855" y="1710055"/>
            <a:ext cx="7201535" cy="337185"/>
          </a:xfrm>
          <a:prstGeom prst="rect">
            <a:avLst/>
          </a:prstGeom>
          <a:noFill/>
          <a:ln w="9525">
            <a:noFill/>
          </a:ln>
        </p:spPr>
        <p:txBody>
          <a:bodyPr wrap="square">
            <a:spAutoFit/>
          </a:bodyPr>
          <a:lstStyle/>
          <a:p>
            <a:pPr indent="0"/>
            <a:r>
              <a:rPr lang="zh-CN" sz="1600" b="0">
                <a:solidFill>
                  <a:srgbClr val="FF0000"/>
                </a:solidFill>
                <a:latin typeface="微软雅黑" panose="020b0503020204020204" charset="-122"/>
                <a:ea typeface="微软雅黑" panose="020b0503020204020204" charset="-122"/>
              </a:rPr>
              <a:t>光从太阳处发出，经过的不是同种均匀介质，则不是沿直线传播到达学校操场</a:t>
            </a:r>
            <a:endParaRPr lang="zh-CN" altLang="en-US" sz="1600" b="0">
              <a:solidFill>
                <a:srgbClr val="FF0000"/>
              </a:solidFill>
              <a:latin typeface="微软雅黑" panose="020b0503020204020204" charset="-122"/>
              <a:ea typeface="微软雅黑" panose="020b0503020204020204" charset="-122"/>
            </a:endParaRPr>
          </a:p>
        </p:txBody>
      </p:sp>
      <p:sp>
        <p:nvSpPr>
          <p:cNvPr id="6" name="文本框 5" title=""/>
          <p:cNvSpPr txBox="1"/>
          <p:nvPr/>
        </p:nvSpPr>
        <p:spPr>
          <a:xfrm>
            <a:off x="4848860" y="2087245"/>
            <a:ext cx="4169410" cy="337185"/>
          </a:xfrm>
          <a:prstGeom prst="rect">
            <a:avLst/>
          </a:prstGeom>
          <a:noFill/>
          <a:ln w="9525">
            <a:noFill/>
          </a:ln>
        </p:spPr>
        <p:txBody>
          <a:bodyPr wrap="square">
            <a:spAutoFit/>
          </a:bodyPr>
          <a:lstStyle/>
          <a:p>
            <a:pPr indent="0"/>
            <a:r>
              <a:rPr lang="zh-CN" sz="1600" b="0">
                <a:solidFill>
                  <a:srgbClr val="FF0000"/>
                </a:solidFill>
                <a:latin typeface="微软雅黑" panose="020b0503020204020204" charset="-122"/>
                <a:ea typeface="微软雅黑" panose="020b0503020204020204" charset="-122"/>
              </a:rPr>
              <a:t>镜面反射和漫反射，都遵循光的反射定律</a:t>
            </a:r>
          </a:p>
        </p:txBody>
      </p:sp>
      <p:sp>
        <p:nvSpPr>
          <p:cNvPr id="9" name="文本框 8" title=""/>
          <p:cNvSpPr txBox="1"/>
          <p:nvPr/>
        </p:nvSpPr>
        <p:spPr>
          <a:xfrm>
            <a:off x="4124325" y="819150"/>
            <a:ext cx="7680960" cy="583565"/>
          </a:xfrm>
          <a:prstGeom prst="rect">
            <a:avLst/>
          </a:prstGeom>
          <a:noFill/>
          <a:ln w="9525">
            <a:noFill/>
          </a:ln>
        </p:spPr>
        <p:txBody>
          <a:bodyPr wrap="square">
            <a:spAutoFit/>
          </a:bodyPr>
          <a:lstStyle/>
          <a:p>
            <a:pPr indent="0"/>
            <a:r>
              <a:rPr lang="zh-CN" sz="1600" b="0">
                <a:solidFill>
                  <a:srgbClr val="1C18D4"/>
                </a:solidFill>
                <a:latin typeface="微软雅黑" panose="020b0503020204020204" charset="-122"/>
                <a:ea typeface="微软雅黑" panose="020b0503020204020204" charset="-122"/>
              </a:rPr>
              <a:t>白光被三棱镜分解成七种颜色的色光，由于凸透镜对光有会聚作用，七种颜色的色光经过凸透镜会复合成白光</a:t>
            </a:r>
          </a:p>
        </p:txBody>
      </p:sp>
      <p:sp>
        <p:nvSpPr>
          <p:cNvPr id="10" name="文本框 9" title=""/>
          <p:cNvSpPr txBox="1"/>
          <p:nvPr/>
        </p:nvSpPr>
        <p:spPr>
          <a:xfrm>
            <a:off x="5472430" y="2449195"/>
            <a:ext cx="4858385" cy="337185"/>
          </a:xfrm>
          <a:prstGeom prst="rect">
            <a:avLst/>
          </a:prstGeom>
          <a:noFill/>
          <a:ln w="9525">
            <a:noFill/>
          </a:ln>
        </p:spPr>
        <p:txBody>
          <a:bodyPr wrap="square">
            <a:spAutoFit/>
          </a:bodyPr>
          <a:lstStyle/>
          <a:p>
            <a:pPr indent="0"/>
            <a:r>
              <a:rPr lang="zh-CN" sz="1600" b="0">
                <a:solidFill>
                  <a:srgbClr val="FF0000"/>
                </a:solidFill>
                <a:latin typeface="微软雅黑" panose="020b0503020204020204" charset="-122"/>
                <a:ea typeface="微软雅黑" panose="020b0503020204020204" charset="-122"/>
              </a:rPr>
              <a:t>天文望远镜看到的像是放大的，可知看到月球环形山</a:t>
            </a:r>
          </a:p>
        </p:txBody>
      </p:sp>
      <p:sp>
        <p:nvSpPr>
          <p:cNvPr id="11" name="任意多边形 10" title=""/>
          <p:cNvSpPr/>
          <p:nvPr/>
        </p:nvSpPr>
        <p:spPr>
          <a:xfrm>
            <a:off x="5506720" y="1363345"/>
            <a:ext cx="546100" cy="1552575"/>
          </a:xfrm>
          <a:custGeom>
            <a:gdLst>
              <a:gd name="connisteX0" fmla="*/ 0 w 546346"/>
              <a:gd name="connsiteY0" fmla="*/ 1552491 h 1552491"/>
              <a:gd name="connisteX1" fmla="*/ 91440 w 546346"/>
              <a:gd name="connsiteY1" fmla="*/ 325671 h 1552491"/>
              <a:gd name="connisteX2" fmla="*/ 497205 w 546346"/>
              <a:gd name="connsiteY2" fmla="*/ 31031 h 1552491"/>
              <a:gd name="connisteX3" fmla="*/ 527685 w 546346"/>
              <a:gd name="connsiteY3" fmla="*/ 20871 h 1552491"/>
            </a:gdLst>
            <a:cxnLst>
              <a:cxn ang="0">
                <a:pos x="connisteX0" y="connsiteY0"/>
              </a:cxn>
              <a:cxn ang="0">
                <a:pos x="connisteX1" y="connsiteY1"/>
              </a:cxn>
              <a:cxn ang="0">
                <a:pos x="connisteX2" y="connsiteY2"/>
              </a:cxn>
              <a:cxn ang="0">
                <a:pos x="connisteX3" y="connsiteY3"/>
              </a:cxn>
            </a:cxnLst>
            <a:rect l="l" t="t" r="r" b="b"/>
            <a:pathLst>
              <a:path w="546346" h="1552491">
                <a:moveTo>
                  <a:pt x="0" y="1552491"/>
                </a:moveTo>
                <a:cubicBezTo>
                  <a:pt x="10160" y="1313096"/>
                  <a:pt x="-8255" y="629836"/>
                  <a:pt x="91440" y="325671"/>
                </a:cubicBezTo>
                <a:cubicBezTo>
                  <a:pt x="191135" y="21506"/>
                  <a:pt x="410210" y="91991"/>
                  <a:pt x="497205" y="31031"/>
                </a:cubicBezTo>
                <a:cubicBezTo>
                  <a:pt x="584200" y="-29929"/>
                  <a:pt x="529590" y="17061"/>
                  <a:pt x="527685" y="2087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title=""/>
          <p:cNvSpPr txBox="1"/>
          <p:nvPr/>
        </p:nvSpPr>
        <p:spPr>
          <a:xfrm>
            <a:off x="2489200" y="5255578"/>
            <a:ext cx="3503294" cy="1600438"/>
          </a:xfrm>
          <a:prstGeom prst="rect">
            <a:avLst/>
          </a:prstGeom>
          <a:noFill/>
          <a:ln w="9525">
            <a:noFill/>
          </a:ln>
        </p:spPr>
        <p:txBody>
          <a:bodyPr wrap="square">
            <a:spAutoFit/>
          </a:bodyPr>
          <a:lstStyle/>
          <a:p>
            <a:pPr indent="0"/>
            <a:r>
              <a:rPr lang="zh-CN" sz="1400" b="0">
                <a:solidFill>
                  <a:srgbClr val="FF0000"/>
                </a:solidFill>
                <a:latin typeface="微软雅黑" panose="020b0503020204020204" charset="-122"/>
                <a:ea typeface="微软雅黑" panose="020b0503020204020204" charset="-122"/>
                <a:cs typeface="微软雅黑" panose="020b0503020204020204" charset="-122"/>
              </a:rPr>
              <a:t>最早发现光的色散现象是物理学家牛顿。白色光经过三棱镜后产生色散现象，在光屏由下至上依次为红、橙、黄、绿、蓝、靛、紫。由图可知紫光的偏折程度最大，红光的偏折程度最小。红光、绿光、蓝光叫做三原色光；三种色光混合，可以得到白光，故1是白，2是蓝色</a:t>
            </a:r>
            <a:endParaRPr lang="zh-CN" altLang="en-US" sz="1400" b="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14" name="文本框 13" title=""/>
          <p:cNvSpPr txBox="1"/>
          <p:nvPr/>
        </p:nvSpPr>
        <p:spPr>
          <a:xfrm>
            <a:off x="5052060" y="3684270"/>
            <a:ext cx="65532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色散</a:t>
            </a:r>
          </a:p>
        </p:txBody>
      </p:sp>
      <p:sp>
        <p:nvSpPr>
          <p:cNvPr id="16" name="文本框 15" title=""/>
          <p:cNvSpPr txBox="1"/>
          <p:nvPr/>
        </p:nvSpPr>
        <p:spPr>
          <a:xfrm>
            <a:off x="3396615" y="4037965"/>
            <a:ext cx="65532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牛顿</a:t>
            </a:r>
          </a:p>
        </p:txBody>
      </p:sp>
      <p:sp>
        <p:nvSpPr>
          <p:cNvPr id="17" name="文本框 16" title=""/>
          <p:cNvSpPr txBox="1"/>
          <p:nvPr/>
        </p:nvSpPr>
        <p:spPr>
          <a:xfrm>
            <a:off x="2569845" y="4366260"/>
            <a:ext cx="42291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小</a:t>
            </a:r>
          </a:p>
        </p:txBody>
      </p:sp>
      <p:sp>
        <p:nvSpPr>
          <p:cNvPr id="18" name="文本框 17" title=""/>
          <p:cNvSpPr txBox="1"/>
          <p:nvPr/>
        </p:nvSpPr>
        <p:spPr>
          <a:xfrm>
            <a:off x="1662430" y="4773295"/>
            <a:ext cx="42291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白</a:t>
            </a:r>
          </a:p>
        </p:txBody>
      </p:sp>
      <p:sp>
        <p:nvSpPr>
          <p:cNvPr id="19" name="文本框 18" title=""/>
          <p:cNvSpPr txBox="1"/>
          <p:nvPr/>
        </p:nvSpPr>
        <p:spPr>
          <a:xfrm>
            <a:off x="3629025" y="4773295"/>
            <a:ext cx="42291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蓝</a:t>
            </a:r>
          </a:p>
        </p:txBody>
      </p:sp>
      <p:sp>
        <p:nvSpPr>
          <p:cNvPr id="32" name="矩形标注 31" title=""/>
          <p:cNvSpPr/>
          <p:nvPr/>
        </p:nvSpPr>
        <p:spPr>
          <a:xfrm>
            <a:off x="6527165" y="5329555"/>
            <a:ext cx="5385435" cy="1156970"/>
          </a:xfrm>
          <a:prstGeom prst="wedgeRectCallout">
            <a:avLst>
              <a:gd name="adj1" fmla="val -11726"/>
              <a:gd name="adj2" fmla="val -64379"/>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空气中的小水珠相当于三棱镜，路灯的光透过小水珠，发生折射，不同颜色的光分离开，产生光的色散现象</a:t>
            </a:r>
          </a:p>
        </p:txBody>
      </p:sp>
      <p:sp>
        <p:nvSpPr>
          <p:cNvPr id="20" name="文本框 19" title=""/>
          <p:cNvSpPr txBox="1"/>
          <p:nvPr/>
        </p:nvSpPr>
        <p:spPr>
          <a:xfrm>
            <a:off x="9611360" y="4066540"/>
            <a:ext cx="93726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三棱镜</a:t>
            </a:r>
          </a:p>
        </p:txBody>
      </p:sp>
      <p:sp>
        <p:nvSpPr>
          <p:cNvPr id="22" name="文本框 21" title=""/>
          <p:cNvSpPr txBox="1"/>
          <p:nvPr/>
        </p:nvSpPr>
        <p:spPr>
          <a:xfrm>
            <a:off x="10912475" y="4436110"/>
            <a:ext cx="68389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色散</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wipe(left)">
                                      <p:cBhvr>
                                        <p:cTn id="31" dur="500"/>
                                        <p:tgtEl>
                                          <p:spTgt spid="7">
                                            <p:txEl>
                                              <p:pRg st="1" end="1"/>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
                                            <p:txEl>
                                              <p:pRg st="2" end="2"/>
                                            </p:txEl>
                                          </p:spTgt>
                                        </p:tgtEl>
                                        <p:attrNameLst>
                                          <p:attrName>style.visibility</p:attrName>
                                        </p:attrNameLst>
                                      </p:cBhvr>
                                      <p:to>
                                        <p:strVal val="visible"/>
                                      </p:to>
                                    </p:set>
                                    <p:animEffect transition="in" filter="wipe(left)">
                                      <p:cBhvr>
                                        <p:cTn id="36" dur="500"/>
                                        <p:tgtEl>
                                          <p:spTgt spid="7">
                                            <p:txEl>
                                              <p:pRg st="2" end="2"/>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animEffect transition="in" filter="wipe(left)">
                                      <p:cBhvr>
                                        <p:cTn id="41" dur="500"/>
                                        <p:tgtEl>
                                          <p:spTgt spid="7">
                                            <p:txEl>
                                              <p:pRg st="3" end="3"/>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
                                            <p:txEl>
                                              <p:pRg st="4" end="4"/>
                                            </p:txEl>
                                          </p:spTgt>
                                        </p:tgtEl>
                                        <p:attrNameLst>
                                          <p:attrName>style.visibility</p:attrName>
                                        </p:attrNameLst>
                                      </p:cBhvr>
                                      <p:to>
                                        <p:strVal val="visible"/>
                                      </p:to>
                                    </p:set>
                                    <p:animEffect transition="in" filter="wipe(left)">
                                      <p:cBhvr>
                                        <p:cTn id="46" dur="500"/>
                                        <p:tgtEl>
                                          <p:spTgt spid="7">
                                            <p:txEl>
                                              <p:pRg st="4" end="4"/>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00"/>
                                        </p:tgtEl>
                                        <p:attrNameLst>
                                          <p:attrName>style.visibility</p:attrName>
                                        </p:attrNameLst>
                                      </p:cBhvr>
                                      <p:to>
                                        <p:strVal val="visible"/>
                                      </p:to>
                                    </p:set>
                                    <p:animEffect transition="in" filter="wipe(left)">
                                      <p:cBhvr>
                                        <p:cTn id="51" dur="500"/>
                                        <p:tgtEl>
                                          <p:spTgt spid="100"/>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left)">
                                      <p:cBhvr>
                                        <p:cTn id="56" dur="500"/>
                                        <p:tgtEl>
                                          <p:spTgt spid="6"/>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left)">
                                      <p:cBhvr>
                                        <p:cTn id="61" dur="500"/>
                                        <p:tgtEl>
                                          <p:spTgt spid="10"/>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ipe(down)">
                                      <p:cBhvr>
                                        <p:cTn id="66" dur="500"/>
                                        <p:tgtEl>
                                          <p:spTgt spid="11"/>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xit" presetSubtype="4" fill="hold" grpId="1" nodeType="clickEffect">
                                  <p:stCondLst>
                                    <p:cond delay="0"/>
                                  </p:stCondLst>
                                  <p:childTnLst>
                                    <p:animEffect transition="out" filter="wipe(down)">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wipe(left)">
                                      <p:cBhvr>
                                        <p:cTn id="76" dur="500"/>
                                        <p:tgtEl>
                                          <p:spTgt spid="9"/>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xit" presetSubtype="4" fill="hold" grpId="1" nodeType="clickEffect">
                                  <p:stCondLst>
                                    <p:cond delay="0"/>
                                  </p:stCondLst>
                                  <p:childTnLst>
                                    <p:animEffect transition="out" filter="wipe(down)">
                                      <p:cBhvr>
                                        <p:cTn id="80" dur="500"/>
                                        <p:tgtEl>
                                          <p:spTgt spid="9"/>
                                        </p:tgtEl>
                                      </p:cBhvr>
                                    </p:animEffect>
                                    <p:set>
                                      <p:cBhvr>
                                        <p:cTn id="81" dur="1" fill="hold">
                                          <p:stCondLst>
                                            <p:cond delay="499"/>
                                          </p:stCondLst>
                                        </p:cTn>
                                        <p:tgtEl>
                                          <p:spTgt spid="9"/>
                                        </p:tgtEl>
                                        <p:attrNameLst>
                                          <p:attrName>style.visibility</p:attrName>
                                        </p:attrNameLst>
                                      </p:cBhvr>
                                      <p:to>
                                        <p:strVal val="hidden"/>
                                      </p:to>
                                    </p:se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barn(inVertical)">
                                      <p:cBhvr>
                                        <p:cTn id="86" dur="500"/>
                                        <p:tgtEl>
                                          <p:spTgt spid="15"/>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wipe(left)">
                                      <p:cBhvr>
                                        <p:cTn id="91" dur="500"/>
                                        <p:tgtEl>
                                          <p:spTgt spid="23"/>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21">
                                            <p:txEl>
                                              <p:pRg st="0" end="0"/>
                                            </p:txEl>
                                          </p:spTgt>
                                        </p:tgtEl>
                                        <p:attrNameLst>
                                          <p:attrName>style.visibility</p:attrName>
                                        </p:attrNameLst>
                                      </p:cBhvr>
                                      <p:to>
                                        <p:strVal val="visible"/>
                                      </p:to>
                                    </p:set>
                                    <p:animEffect transition="in" filter="wipe(left)">
                                      <p:cBhvr>
                                        <p:cTn id="96" dur="500"/>
                                        <p:tgtEl>
                                          <p:spTgt spid="21">
                                            <p:txEl>
                                              <p:pRg st="0" end="0"/>
                                            </p:txEl>
                                          </p:spTgt>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2"/>
                                        </p:tgtEl>
                                        <p:attrNameLst>
                                          <p:attrName>style.visibility</p:attrName>
                                        </p:attrNameLst>
                                      </p:cBhvr>
                                      <p:to>
                                        <p:strVal val="visible"/>
                                      </p:to>
                                    </p:set>
                                    <p:animEffect transition="in" filter="wipe(left)">
                                      <p:cBhvr>
                                        <p:cTn id="101" dur="500"/>
                                        <p:tgtEl>
                                          <p:spTgt spid="2"/>
                                        </p:tgtEl>
                                      </p:cBhvr>
                                    </p:animEffect>
                                  </p:childTnLst>
                                </p:cTn>
                              </p:par>
                            </p:childTnLst>
                          </p:cTn>
                        </p:par>
                      </p:childTnLst>
                    </p:cTn>
                  </p:par>
                  <p:par>
                    <p:cTn id="102" fill="hold" nodeType="clickPar">
                      <p:stCondLst>
                        <p:cond delay="indefinite"/>
                        <p:cond evt="onBegin" delay="0">
                          <p:tn val="101"/>
                        </p:cond>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wipe(left)">
                                      <p:cBhvr>
                                        <p:cTn id="106" dur="500"/>
                                        <p:tgtEl>
                                          <p:spTgt spid="13"/>
                                        </p:tgtEl>
                                      </p:cBhvr>
                                    </p:animEffect>
                                  </p:childTnLst>
                                </p:cTn>
                              </p:par>
                            </p:childTnLst>
                          </p:cTn>
                        </p:par>
                      </p:childTnLst>
                    </p:cTn>
                  </p:par>
                  <p:par>
                    <p:cTn id="107" fill="hold" nodeType="clickPar">
                      <p:stCondLst>
                        <p:cond delay="indefinite"/>
                        <p:cond evt="onBegin" delay="0">
                          <p:tn val="106"/>
                        </p:cond>
                      </p:stCondLst>
                      <p:childTnLst>
                        <p:par>
                          <p:cTn id="108" fill="hold">
                            <p:stCondLst>
                              <p:cond delay="0"/>
                            </p:stCondLst>
                            <p:childTnLst>
                              <p:par>
                                <p:cTn id="109" presetID="22" presetClass="exit" presetSubtype="4" fill="hold" grpId="1" nodeType="clickEffect">
                                  <p:stCondLst>
                                    <p:cond delay="0"/>
                                  </p:stCondLst>
                                  <p:childTnLst>
                                    <p:animEffect transition="out" filter="wipe(down)">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childTnLst>
                          </p:cTn>
                        </p:par>
                      </p:childTnLst>
                    </p:cTn>
                  </p:par>
                  <p:par>
                    <p:cTn id="112" fill="hold" nodeType="clickPar">
                      <p:stCondLst>
                        <p:cond delay="indefinite"/>
                        <p:cond evt="onBegin" delay="0">
                          <p:tn val="111"/>
                        </p:cond>
                      </p:stCondLst>
                      <p:childTnLst>
                        <p:par>
                          <p:cTn id="113" fill="hold">
                            <p:stCondLst>
                              <p:cond delay="0"/>
                            </p:stCondLst>
                            <p:childTnLst>
                              <p:par>
                                <p:cTn id="114" presetID="16" presetClass="entr" presetSubtype="21" fill="hold" grpId="0" nodeType="clickEffect">
                                  <p:stCondLst>
                                    <p:cond delay="0"/>
                                  </p:stCondLst>
                                  <p:childTnLst>
                                    <p:set>
                                      <p:cBhvr>
                                        <p:cTn id="115" dur="1" fill="hold">
                                          <p:stCondLst>
                                            <p:cond delay="0"/>
                                          </p:stCondLst>
                                        </p:cTn>
                                        <p:tgtEl>
                                          <p:spTgt spid="14"/>
                                        </p:tgtEl>
                                        <p:attrNameLst>
                                          <p:attrName>style.visibility</p:attrName>
                                        </p:attrNameLst>
                                      </p:cBhvr>
                                      <p:to>
                                        <p:strVal val="visible"/>
                                      </p:to>
                                    </p:set>
                                    <p:animEffect transition="in" filter="barn(inVertical)">
                                      <p:cBhvr>
                                        <p:cTn id="116" dur="500"/>
                                        <p:tgtEl>
                                          <p:spTgt spid="14"/>
                                        </p:tgtEl>
                                      </p:cBhvr>
                                    </p:animEffect>
                                  </p:childTnLst>
                                </p:cTn>
                              </p:par>
                            </p:childTnLst>
                          </p:cTn>
                        </p:par>
                      </p:childTnLst>
                    </p:cTn>
                  </p:par>
                  <p:par>
                    <p:cTn id="117" fill="hold" nodeType="clickPar">
                      <p:stCondLst>
                        <p:cond delay="indefinite"/>
                        <p:cond evt="onBegin" delay="0">
                          <p:tn val="116"/>
                        </p:cond>
                      </p:stCondLst>
                      <p:childTnLst>
                        <p:par>
                          <p:cTn id="118" fill="hold">
                            <p:stCondLst>
                              <p:cond delay="0"/>
                            </p:stCondLst>
                            <p:childTnLst>
                              <p:par>
                                <p:cTn id="119" presetID="16" presetClass="entr" presetSubtype="21" fill="hold" grpId="0" nodeType="clickEffect">
                                  <p:stCondLst>
                                    <p:cond delay="0"/>
                                  </p:stCondLst>
                                  <p:childTnLst>
                                    <p:set>
                                      <p:cBhvr>
                                        <p:cTn id="120" dur="1" fill="hold">
                                          <p:stCondLst>
                                            <p:cond delay="0"/>
                                          </p:stCondLst>
                                        </p:cTn>
                                        <p:tgtEl>
                                          <p:spTgt spid="16"/>
                                        </p:tgtEl>
                                        <p:attrNameLst>
                                          <p:attrName>style.visibility</p:attrName>
                                        </p:attrNameLst>
                                      </p:cBhvr>
                                      <p:to>
                                        <p:strVal val="visible"/>
                                      </p:to>
                                    </p:set>
                                    <p:animEffect transition="in" filter="barn(inVertical)">
                                      <p:cBhvr>
                                        <p:cTn id="121" dur="500"/>
                                        <p:tgtEl>
                                          <p:spTgt spid="16"/>
                                        </p:tgtEl>
                                      </p:cBhvr>
                                    </p:animEffect>
                                  </p:childTnLst>
                                </p:cTn>
                              </p:par>
                            </p:childTnLst>
                          </p:cTn>
                        </p:par>
                      </p:childTnLst>
                    </p:cTn>
                  </p:par>
                  <p:par>
                    <p:cTn id="122" fill="hold" nodeType="clickPar">
                      <p:stCondLst>
                        <p:cond delay="indefinite"/>
                        <p:cond evt="onBegin" delay="0">
                          <p:tn val="121"/>
                        </p:cond>
                      </p:stCondLst>
                      <p:childTnLst>
                        <p:par>
                          <p:cTn id="123" fill="hold">
                            <p:stCondLst>
                              <p:cond delay="0"/>
                            </p:stCondLst>
                            <p:childTnLst>
                              <p:par>
                                <p:cTn id="124" presetID="16" presetClass="entr" presetSubtype="21" fill="hold" grpId="0" nodeType="clickEffect">
                                  <p:stCondLst>
                                    <p:cond delay="0"/>
                                  </p:stCondLst>
                                  <p:childTnLst>
                                    <p:set>
                                      <p:cBhvr>
                                        <p:cTn id="125" dur="1" fill="hold">
                                          <p:stCondLst>
                                            <p:cond delay="0"/>
                                          </p:stCondLst>
                                        </p:cTn>
                                        <p:tgtEl>
                                          <p:spTgt spid="17"/>
                                        </p:tgtEl>
                                        <p:attrNameLst>
                                          <p:attrName>style.visibility</p:attrName>
                                        </p:attrNameLst>
                                      </p:cBhvr>
                                      <p:to>
                                        <p:strVal val="visible"/>
                                      </p:to>
                                    </p:set>
                                    <p:animEffect transition="in" filter="barn(inVertical)">
                                      <p:cBhvr>
                                        <p:cTn id="126" dur="500"/>
                                        <p:tgtEl>
                                          <p:spTgt spid="17"/>
                                        </p:tgtEl>
                                      </p:cBhvr>
                                    </p:animEffect>
                                  </p:childTnLst>
                                </p:cTn>
                              </p:par>
                            </p:childTnLst>
                          </p:cTn>
                        </p:par>
                      </p:childTnLst>
                    </p:cTn>
                  </p:par>
                  <p:par>
                    <p:cTn id="127" fill="hold" nodeType="clickPar">
                      <p:stCondLst>
                        <p:cond delay="indefinite"/>
                        <p:cond evt="onBegin" delay="0">
                          <p:tn val="126"/>
                        </p:cond>
                      </p:stCondLst>
                      <p:childTnLst>
                        <p:par>
                          <p:cTn id="128" fill="hold">
                            <p:stCondLst>
                              <p:cond delay="0"/>
                            </p:stCondLst>
                            <p:childTnLst>
                              <p:par>
                                <p:cTn id="129" presetID="16" presetClass="entr" presetSubtype="21" fill="hold" grpId="0" nodeType="clickEffect">
                                  <p:stCondLst>
                                    <p:cond delay="0"/>
                                  </p:stCondLst>
                                  <p:childTnLst>
                                    <p:set>
                                      <p:cBhvr>
                                        <p:cTn id="130" dur="1" fill="hold">
                                          <p:stCondLst>
                                            <p:cond delay="0"/>
                                          </p:stCondLst>
                                        </p:cTn>
                                        <p:tgtEl>
                                          <p:spTgt spid="18"/>
                                        </p:tgtEl>
                                        <p:attrNameLst>
                                          <p:attrName>style.visibility</p:attrName>
                                        </p:attrNameLst>
                                      </p:cBhvr>
                                      <p:to>
                                        <p:strVal val="visible"/>
                                      </p:to>
                                    </p:set>
                                    <p:animEffect transition="in" filter="barn(inVertical)">
                                      <p:cBhvr>
                                        <p:cTn id="131" dur="500"/>
                                        <p:tgtEl>
                                          <p:spTgt spid="18"/>
                                        </p:tgtEl>
                                      </p:cBhvr>
                                    </p:animEffect>
                                  </p:childTnLst>
                                </p:cTn>
                              </p:par>
                            </p:childTnLst>
                          </p:cTn>
                        </p:par>
                      </p:childTnLst>
                    </p:cTn>
                  </p:par>
                  <p:par>
                    <p:cTn id="132" fill="hold" nodeType="clickPar">
                      <p:stCondLst>
                        <p:cond delay="indefinite"/>
                        <p:cond evt="onBegin" delay="0">
                          <p:tn val="131"/>
                        </p:cond>
                      </p:stCondLst>
                      <p:childTnLst>
                        <p:par>
                          <p:cTn id="133" fill="hold">
                            <p:stCondLst>
                              <p:cond delay="0"/>
                            </p:stCondLst>
                            <p:childTnLst>
                              <p:par>
                                <p:cTn id="134" presetID="16" presetClass="entr" presetSubtype="21" fill="hold" grpId="0" nodeType="clickEffect">
                                  <p:stCondLst>
                                    <p:cond delay="0"/>
                                  </p:stCondLst>
                                  <p:childTnLst>
                                    <p:set>
                                      <p:cBhvr>
                                        <p:cTn id="135" dur="1" fill="hold">
                                          <p:stCondLst>
                                            <p:cond delay="0"/>
                                          </p:stCondLst>
                                        </p:cTn>
                                        <p:tgtEl>
                                          <p:spTgt spid="19"/>
                                        </p:tgtEl>
                                        <p:attrNameLst>
                                          <p:attrName>style.visibility</p:attrName>
                                        </p:attrNameLst>
                                      </p:cBhvr>
                                      <p:to>
                                        <p:strVal val="visible"/>
                                      </p:to>
                                    </p:set>
                                    <p:animEffect transition="in" filter="barn(inVertical)">
                                      <p:cBhvr>
                                        <p:cTn id="136" dur="500"/>
                                        <p:tgtEl>
                                          <p:spTgt spid="19"/>
                                        </p:tgtEl>
                                      </p:cBhvr>
                                    </p:animEffect>
                                  </p:childTnLst>
                                </p:cTn>
                              </p:par>
                            </p:childTnLst>
                          </p:cTn>
                        </p:par>
                      </p:childTnLst>
                    </p:cTn>
                  </p:par>
                  <p:par>
                    <p:cTn id="137" fill="hold" nodeType="clickPar">
                      <p:stCondLst>
                        <p:cond delay="indefinite"/>
                        <p:cond evt="onBegin" delay="0">
                          <p:tn val="136"/>
                        </p:cond>
                      </p:stCondLst>
                      <p:childTnLst>
                        <p:par>
                          <p:cTn id="138" fill="hold">
                            <p:stCondLst>
                              <p:cond delay="0"/>
                            </p:stCondLst>
                            <p:childTnLst>
                              <p:par>
                                <p:cTn id="139" presetID="22" presetClass="entr" presetSubtype="1" fill="hold" nodeType="clickEffect">
                                  <p:stCondLst>
                                    <p:cond delay="0"/>
                                  </p:stCondLst>
                                  <p:childTnLst>
                                    <p:set>
                                      <p:cBhvr>
                                        <p:cTn id="140" dur="1" fill="hold">
                                          <p:stCondLst>
                                            <p:cond delay="0"/>
                                          </p:stCondLst>
                                        </p:cTn>
                                        <p:tgtEl>
                                          <p:spTgt spid="28"/>
                                        </p:tgtEl>
                                        <p:attrNameLst>
                                          <p:attrName>style.visibility</p:attrName>
                                        </p:attrNameLst>
                                      </p:cBhvr>
                                      <p:to>
                                        <p:strVal val="visible"/>
                                      </p:to>
                                    </p:set>
                                    <p:animEffect transition="in" filter="wipe(up)">
                                      <p:cBhvr>
                                        <p:cTn id="141" dur="500"/>
                                        <p:tgtEl>
                                          <p:spTgt spid="28"/>
                                        </p:tgtEl>
                                      </p:cBhvr>
                                    </p:animEffect>
                                  </p:childTnLst>
                                </p:cTn>
                              </p:par>
                            </p:childTnLst>
                          </p:cTn>
                        </p:par>
                      </p:childTnLst>
                    </p:cTn>
                  </p:par>
                  <p:par>
                    <p:cTn id="142" fill="hold" nodeType="clickPar">
                      <p:stCondLst>
                        <p:cond delay="indefinite"/>
                        <p:cond evt="onBegin" delay="0">
                          <p:tn val="141"/>
                        </p:cond>
                      </p:stCondLst>
                      <p:childTnLst>
                        <p:par>
                          <p:cTn id="143" fill="hold">
                            <p:stCondLst>
                              <p:cond delay="0"/>
                            </p:stCondLst>
                            <p:childTnLst>
                              <p:par>
                                <p:cTn id="144" presetID="22" presetClass="entr" presetSubtype="8" fill="hold" grpId="0" nodeType="clickEffect">
                                  <p:stCondLst>
                                    <p:cond delay="0"/>
                                  </p:stCondLst>
                                  <p:childTnLst>
                                    <p:set>
                                      <p:cBhvr>
                                        <p:cTn id="145" dur="1" fill="hold">
                                          <p:stCondLst>
                                            <p:cond delay="0"/>
                                          </p:stCondLst>
                                        </p:cTn>
                                        <p:tgtEl>
                                          <p:spTgt spid="26"/>
                                        </p:tgtEl>
                                        <p:attrNameLst>
                                          <p:attrName>style.visibility</p:attrName>
                                        </p:attrNameLst>
                                      </p:cBhvr>
                                      <p:to>
                                        <p:strVal val="visible"/>
                                      </p:to>
                                    </p:set>
                                    <p:animEffect transition="in" filter="wipe(left)">
                                      <p:cBhvr>
                                        <p:cTn id="146" dur="500"/>
                                        <p:tgtEl>
                                          <p:spTgt spid="26"/>
                                        </p:tgtEl>
                                      </p:cBhvr>
                                    </p:animEffect>
                                  </p:childTnLst>
                                </p:cTn>
                              </p:par>
                            </p:childTnLst>
                          </p:cTn>
                        </p:par>
                      </p:childTnLst>
                    </p:cTn>
                  </p:par>
                  <p:par>
                    <p:cTn id="147" fill="hold" nodeType="clickPar">
                      <p:stCondLst>
                        <p:cond delay="indefinite"/>
                        <p:cond evt="onBegin" delay="0">
                          <p:tn val="146"/>
                        </p:cond>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32"/>
                                        </p:tgtEl>
                                        <p:attrNameLst>
                                          <p:attrName>style.visibility</p:attrName>
                                        </p:attrNameLst>
                                      </p:cBhvr>
                                      <p:to>
                                        <p:strVal val="visible"/>
                                      </p:to>
                                    </p:set>
                                    <p:animEffect transition="in" filter="wipe(down)">
                                      <p:cBhvr>
                                        <p:cTn id="151" dur="500"/>
                                        <p:tgtEl>
                                          <p:spTgt spid="32"/>
                                        </p:tgtEl>
                                      </p:cBhvr>
                                    </p:animEffect>
                                  </p:childTnLst>
                                </p:cTn>
                              </p:par>
                            </p:childTnLst>
                          </p:cTn>
                        </p:par>
                      </p:childTnLst>
                    </p:cTn>
                  </p:par>
                  <p:par>
                    <p:cTn id="152" fill="hold" nodeType="clickPar">
                      <p:stCondLst>
                        <p:cond delay="indefinite"/>
                        <p:cond evt="onBegin" delay="0">
                          <p:tn val="151"/>
                        </p:cond>
                      </p:stCondLst>
                      <p:childTnLst>
                        <p:par>
                          <p:cTn id="153" fill="hold">
                            <p:stCondLst>
                              <p:cond delay="0"/>
                            </p:stCondLst>
                            <p:childTnLst>
                              <p:par>
                                <p:cTn id="154" presetID="22" presetClass="exit" presetSubtype="4" fill="hold" grpId="1" nodeType="clickEffect">
                                  <p:stCondLst>
                                    <p:cond delay="0"/>
                                  </p:stCondLst>
                                  <p:childTnLst>
                                    <p:animEffect transition="out" filter="wipe(down)">
                                      <p:cBhvr>
                                        <p:cTn id="155" dur="500"/>
                                        <p:tgtEl>
                                          <p:spTgt spid="32"/>
                                        </p:tgtEl>
                                      </p:cBhvr>
                                    </p:animEffect>
                                    <p:set>
                                      <p:cBhvr>
                                        <p:cTn id="156" dur="1" fill="hold">
                                          <p:stCondLst>
                                            <p:cond delay="499"/>
                                          </p:stCondLst>
                                        </p:cTn>
                                        <p:tgtEl>
                                          <p:spTgt spid="32"/>
                                        </p:tgtEl>
                                        <p:attrNameLst>
                                          <p:attrName>style.visibility</p:attrName>
                                        </p:attrNameLst>
                                      </p:cBhvr>
                                      <p:to>
                                        <p:strVal val="hidden"/>
                                      </p:to>
                                    </p:set>
                                  </p:childTnLst>
                                </p:cTn>
                              </p:par>
                            </p:childTnLst>
                          </p:cTn>
                        </p:par>
                      </p:childTnLst>
                    </p:cTn>
                  </p:par>
                  <p:par>
                    <p:cTn id="157" fill="hold" nodeType="clickPar">
                      <p:stCondLst>
                        <p:cond delay="indefinite"/>
                        <p:cond evt="onBegin" delay="0">
                          <p:tn val="156"/>
                        </p:cond>
                      </p:stCondLst>
                      <p:childTnLst>
                        <p:par>
                          <p:cTn id="158" fill="hold">
                            <p:stCondLst>
                              <p:cond delay="0"/>
                            </p:stCondLst>
                            <p:childTnLst>
                              <p:par>
                                <p:cTn id="159" presetID="16" presetClass="entr" presetSubtype="21" fill="hold" grpId="0" nodeType="clickEffect">
                                  <p:stCondLst>
                                    <p:cond delay="0"/>
                                  </p:stCondLst>
                                  <p:childTnLst>
                                    <p:set>
                                      <p:cBhvr>
                                        <p:cTn id="160" dur="1" fill="hold">
                                          <p:stCondLst>
                                            <p:cond delay="0"/>
                                          </p:stCondLst>
                                        </p:cTn>
                                        <p:tgtEl>
                                          <p:spTgt spid="20"/>
                                        </p:tgtEl>
                                        <p:attrNameLst>
                                          <p:attrName>style.visibility</p:attrName>
                                        </p:attrNameLst>
                                      </p:cBhvr>
                                      <p:to>
                                        <p:strVal val="visible"/>
                                      </p:to>
                                    </p:set>
                                    <p:animEffect transition="in" filter="barn(inVertical)">
                                      <p:cBhvr>
                                        <p:cTn id="161" dur="500"/>
                                        <p:tgtEl>
                                          <p:spTgt spid="20"/>
                                        </p:tgtEl>
                                      </p:cBhvr>
                                    </p:animEffect>
                                  </p:childTnLst>
                                </p:cTn>
                              </p:par>
                            </p:childTnLst>
                          </p:cTn>
                        </p:par>
                      </p:childTnLst>
                    </p:cTn>
                  </p:par>
                  <p:par>
                    <p:cTn id="162" fill="hold" nodeType="clickPar">
                      <p:stCondLst>
                        <p:cond delay="indefinite"/>
                        <p:cond evt="onBegin" delay="0">
                          <p:tn val="161"/>
                        </p:cond>
                      </p:stCondLst>
                      <p:childTnLst>
                        <p:par>
                          <p:cTn id="163" fill="hold">
                            <p:stCondLst>
                              <p:cond delay="0"/>
                            </p:stCondLst>
                            <p:childTnLst>
                              <p:par>
                                <p:cTn id="164" presetID="16" presetClass="entr" presetSubtype="21" fill="hold" grpId="0" nodeType="clickEffect">
                                  <p:stCondLst>
                                    <p:cond delay="0"/>
                                  </p:stCondLst>
                                  <p:childTnLst>
                                    <p:set>
                                      <p:cBhvr>
                                        <p:cTn id="165" dur="1" fill="hold">
                                          <p:stCondLst>
                                            <p:cond delay="0"/>
                                          </p:stCondLst>
                                        </p:cTn>
                                        <p:tgtEl>
                                          <p:spTgt spid="22"/>
                                        </p:tgtEl>
                                        <p:attrNameLst>
                                          <p:attrName>style.visibility</p:attrName>
                                        </p:attrNameLst>
                                      </p:cBhvr>
                                      <p:to>
                                        <p:strVal val="visible"/>
                                      </p:to>
                                    </p:set>
                                    <p:animEffect transition="in" filter="barn(inVertical)">
                                      <p:cBhvr>
                                        <p:cTn id="16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5" grpId="0"/>
      <p:bldP spid="26" grpId="0" animBg="1"/>
      <p:bldP spid="2" grpId="0"/>
      <p:bldP spid="100" grpId="0"/>
      <p:bldP spid="6" grpId="0"/>
      <p:bldP spid="9" grpId="0"/>
      <p:bldP spid="9" grpId="1"/>
      <p:bldP spid="10" grpId="0"/>
      <p:bldP spid="11" grpId="0" animBg="1"/>
      <p:bldP spid="11" grpId="1" animBg="1"/>
      <p:bldP spid="13" grpId="0"/>
      <p:bldP spid="13" grpId="1"/>
      <p:bldP spid="14" grpId="0"/>
      <p:bldP spid="16" grpId="0"/>
      <p:bldP spid="17" grpId="0"/>
      <p:bldP spid="18" grpId="0"/>
      <p:bldP spid="19" grpId="0"/>
      <p:bldP spid="32" grpId="0" animBg="1"/>
      <p:bldP spid="32" grpId="1" animBg="1"/>
      <p:bldP spid="20" grpId="0"/>
      <p:bldP spid="22" grpId="0"/>
    </p:bldLst>
  </p:timing>
</p:sld>
</file>

<file path=ppt/slides/slide8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4441190" y="47993"/>
            <a:ext cx="903605" cy="923290"/>
          </a:xfrm>
          <a:prstGeom prst="rect">
            <a:avLst/>
          </a:prstGeom>
        </p:spPr>
      </p:pic>
      <p:sp>
        <p:nvSpPr>
          <p:cNvPr id="5" name="文本框 4" title=""/>
          <p:cNvSpPr txBox="1"/>
          <p:nvPr/>
        </p:nvSpPr>
        <p:spPr>
          <a:xfrm>
            <a:off x="5365750" y="231775"/>
            <a:ext cx="424561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三原色与物体的颜色</a:t>
            </a:r>
          </a:p>
        </p:txBody>
      </p:sp>
      <p:pic>
        <p:nvPicPr>
          <p:cNvPr id="25" name="图片 24" title=""/>
          <p:cNvPicPr>
            <a:picLocks noChangeAspect="1"/>
          </p:cNvPicPr>
          <p:nvPr/>
        </p:nvPicPr>
        <p:blipFill>
          <a:blip r:embed="rId3"/>
          <a:stretch>
            <a:fillRect/>
          </a:stretch>
        </p:blipFill>
        <p:spPr>
          <a:xfrm>
            <a:off x="292735" y="1556385"/>
            <a:ext cx="2013585" cy="483870"/>
          </a:xfrm>
          <a:prstGeom prst="rect">
            <a:avLst/>
          </a:prstGeom>
        </p:spPr>
      </p:pic>
      <p:sp>
        <p:nvSpPr>
          <p:cNvPr id="27" name="文本框 26" title=""/>
          <p:cNvSpPr txBox="1"/>
          <p:nvPr/>
        </p:nvSpPr>
        <p:spPr>
          <a:xfrm>
            <a:off x="292735" y="2040255"/>
            <a:ext cx="11419840" cy="1938020"/>
          </a:xfrm>
          <a:prstGeom prst="rect">
            <a:avLst/>
          </a:prstGeom>
          <a:noFill/>
          <a:ln w="9525">
            <a:noFill/>
          </a:ln>
        </p:spPr>
        <p:txBody>
          <a:bodyPr wrap="square">
            <a:spAutoFit/>
          </a:bodyPr>
          <a:lstStyle/>
          <a:p>
            <a:pPr indent="457200" fontAlgn="auto">
              <a:lnSpc>
                <a:spcPct val="150000"/>
              </a:lnSpc>
            </a:pPr>
            <a:r>
              <a:rPr sz="2000">
                <a:solidFill>
                  <a:srgbClr val="000000"/>
                </a:solidFill>
                <a:latin typeface="微软雅黑" panose="020b0503020204020204" charset="-122"/>
                <a:ea typeface="微软雅黑" panose="020b0503020204020204" charset="-122"/>
                <a:cs typeface="微软雅黑" panose="020b0503020204020204" charset="-122"/>
              </a:rPr>
              <a:t>（1）三原色：红、绿、蓝；</a:t>
            </a:r>
          </a:p>
          <a:p>
            <a:pPr indent="457200" fontAlgn="auto">
              <a:lnSpc>
                <a:spcPct val="150000"/>
              </a:lnSpc>
            </a:pPr>
            <a:r>
              <a:rPr sz="2000">
                <a:solidFill>
                  <a:srgbClr val="000000"/>
                </a:solidFill>
                <a:latin typeface="微软雅黑" panose="020b0503020204020204" charset="-122"/>
                <a:ea typeface="微软雅黑" panose="020b0503020204020204" charset="-122"/>
                <a:cs typeface="微软雅黑" panose="020b0503020204020204" charset="-122"/>
              </a:rPr>
              <a:t>（2）由三原色按不同比例混合可以模拟各种色光，这就是色光的混合；</a:t>
            </a:r>
          </a:p>
          <a:p>
            <a:pPr indent="457200" fontAlgn="auto">
              <a:lnSpc>
                <a:spcPct val="150000"/>
              </a:lnSpc>
            </a:pPr>
            <a:r>
              <a:rPr sz="2000">
                <a:solidFill>
                  <a:srgbClr val="000000"/>
                </a:solidFill>
                <a:latin typeface="微软雅黑" panose="020b0503020204020204" charset="-122"/>
                <a:ea typeface="微软雅黑" panose="020b0503020204020204" charset="-122"/>
                <a:cs typeface="微软雅黑" panose="020b0503020204020204" charset="-122"/>
              </a:rPr>
              <a:t>（3）我们看到的物体的颜色这种色光进入眼睛得到的。物体的颜色有两种类型：①物体反射光的颜色；②物体透光的颜色。</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7">
                                            <p:txEl>
                                              <p:pRg st="0" end="0"/>
                                            </p:txEl>
                                          </p:spTgt>
                                        </p:tgtEl>
                                        <p:attrNameLst>
                                          <p:attrName>style.visibility</p:attrName>
                                        </p:attrNameLst>
                                      </p:cBhvr>
                                      <p:to>
                                        <p:strVal val="visible"/>
                                      </p:to>
                                    </p:set>
                                    <p:animEffect transition="in" filter="wipe(left)">
                                      <p:cBhvr>
                                        <p:cTn id="31" dur="500"/>
                                        <p:tgtEl>
                                          <p:spTgt spid="27">
                                            <p:txEl>
                                              <p:pRg st="0" end="0"/>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7">
                                            <p:txEl>
                                              <p:pRg st="1" end="1"/>
                                            </p:txEl>
                                          </p:spTgt>
                                        </p:tgtEl>
                                        <p:attrNameLst>
                                          <p:attrName>style.visibility</p:attrName>
                                        </p:attrNameLst>
                                      </p:cBhvr>
                                      <p:to>
                                        <p:strVal val="visible"/>
                                      </p:to>
                                    </p:set>
                                    <p:animEffect transition="in" filter="wipe(left)">
                                      <p:cBhvr>
                                        <p:cTn id="36" dur="500"/>
                                        <p:tgtEl>
                                          <p:spTgt spid="27">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7">
                                            <p:txEl>
                                              <p:pRg st="2" end="2"/>
                                            </p:txEl>
                                          </p:spTgt>
                                        </p:tgtEl>
                                        <p:attrNameLst>
                                          <p:attrName>style.visibility</p:attrName>
                                        </p:attrNameLst>
                                      </p:cBhvr>
                                      <p:to>
                                        <p:strVal val="visible"/>
                                      </p:to>
                                    </p:set>
                                    <p:animEffect transition="in" filter="wipe(left)">
                                      <p:cBhvr>
                                        <p:cTn id="41"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8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5888021" y="73779"/>
            <a:ext cx="903605" cy="923290"/>
          </a:xfrm>
          <a:prstGeom prst="rect">
            <a:avLst/>
          </a:prstGeom>
        </p:spPr>
      </p:pic>
      <p:sp>
        <p:nvSpPr>
          <p:cNvPr id="5" name="文本框 4" title=""/>
          <p:cNvSpPr txBox="1"/>
          <p:nvPr/>
        </p:nvSpPr>
        <p:spPr>
          <a:xfrm>
            <a:off x="6812581" y="257561"/>
            <a:ext cx="424561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三原色与物体的颜色</a:t>
            </a:r>
          </a:p>
        </p:txBody>
      </p:sp>
      <p:sp>
        <p:nvSpPr>
          <p:cNvPr id="7" name="文本框 6" title=""/>
          <p:cNvSpPr txBox="1"/>
          <p:nvPr/>
        </p:nvSpPr>
        <p:spPr>
          <a:xfrm>
            <a:off x="292735" y="1219200"/>
            <a:ext cx="11760835" cy="829945"/>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例</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2</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（2022·苏州）</a:t>
            </a:r>
            <a:r>
              <a:rPr sz="1600">
                <a:latin typeface="微软雅黑" panose="020b0503020204020204" charset="-122"/>
                <a:ea typeface="微软雅黑" panose="020b0503020204020204" charset="-122"/>
                <a:cs typeface="微软雅黑" panose="020b0503020204020204" charset="-122"/>
                <a:sym typeface="+mn-ea"/>
              </a:rPr>
              <a:t>太阳光经三棱镜分解出的黄光照射到红纸上，红纸呈现___________色。红光和绿光混合成的黄光照射到红纸上，红纸呈现___________色。</a:t>
            </a:r>
          </a:p>
        </p:txBody>
      </p:sp>
      <p:sp>
        <p:nvSpPr>
          <p:cNvPr id="32" name="矩形标注 31" title=""/>
          <p:cNvSpPr/>
          <p:nvPr/>
        </p:nvSpPr>
        <p:spPr>
          <a:xfrm>
            <a:off x="461645" y="2049145"/>
            <a:ext cx="11408410" cy="1224280"/>
          </a:xfrm>
          <a:prstGeom prst="wedgeRectCallout">
            <a:avLst>
              <a:gd name="adj1" fmla="val -11726"/>
              <a:gd name="adj2" fmla="val -64379"/>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黄光是单色光，，当单一的黄光照到不透明的红纸上，红纸只反射跟自己颜色相同的色光，而其它颜色的色光都会被吸收，因此看到红纸呈现黑色；由红光和绿光混合成的黄光不是单色光，当照射到红纸上，红纸就会将其中与自己颜色相同的红光反射出来，因此红纸呈现红色</a:t>
            </a:r>
          </a:p>
        </p:txBody>
      </p:sp>
      <p:cxnSp>
        <p:nvCxnSpPr>
          <p:cNvPr id="23" name="直接连接符 22" title=""/>
          <p:cNvCxnSpPr/>
          <p:nvPr/>
        </p:nvCxnSpPr>
        <p:spPr>
          <a:xfrm>
            <a:off x="127000" y="3188335"/>
            <a:ext cx="1193863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15" name="文本框 14" title=""/>
          <p:cNvSpPr txBox="1"/>
          <p:nvPr/>
        </p:nvSpPr>
        <p:spPr>
          <a:xfrm>
            <a:off x="7668895" y="1256665"/>
            <a:ext cx="42354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黑</a:t>
            </a:r>
          </a:p>
        </p:txBody>
      </p:sp>
      <p:sp>
        <p:nvSpPr>
          <p:cNvPr id="2" name="文本框 1" title=""/>
          <p:cNvSpPr txBox="1"/>
          <p:nvPr/>
        </p:nvSpPr>
        <p:spPr>
          <a:xfrm>
            <a:off x="2196465" y="1631950"/>
            <a:ext cx="42354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红</a:t>
            </a:r>
          </a:p>
        </p:txBody>
      </p:sp>
      <p:sp>
        <p:nvSpPr>
          <p:cNvPr id="21" name="文本框 20" title=""/>
          <p:cNvSpPr txBox="1"/>
          <p:nvPr/>
        </p:nvSpPr>
        <p:spPr>
          <a:xfrm>
            <a:off x="102235" y="3253105"/>
            <a:ext cx="5890260" cy="1938020"/>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2-1</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（2022·河南）</a:t>
            </a:r>
            <a:r>
              <a:rPr sz="1600">
                <a:latin typeface="微软雅黑" panose="020b0503020204020204" charset="-122"/>
                <a:ea typeface="微软雅黑" panose="020b0503020204020204" charset="-122"/>
                <a:cs typeface="微软雅黑" panose="020b0503020204020204" charset="-122"/>
                <a:sym typeface="+mn-ea"/>
              </a:rPr>
              <a:t>物理学的每一次重大发现，都为人类的文明和发展做出了杰出贡献。牛顿用光的色散实验证明了白光是由_______混合而成的，揭开了光的颜色之谜。法拉第经过十年的不懈探索发现了________现象，开辟了人类大规模使用电能的新时代。</a:t>
            </a:r>
          </a:p>
        </p:txBody>
      </p:sp>
      <p:sp>
        <p:nvSpPr>
          <p:cNvPr id="6" name="矩形标注 5" title=""/>
          <p:cNvSpPr/>
          <p:nvPr/>
        </p:nvSpPr>
        <p:spPr>
          <a:xfrm>
            <a:off x="188595" y="5196205"/>
            <a:ext cx="3159125" cy="1445895"/>
          </a:xfrm>
          <a:prstGeom prst="wedgeRectCallout">
            <a:avLst>
              <a:gd name="adj1" fmla="val -17497"/>
              <a:gd name="adj2" fmla="val -98045"/>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白光经三棱镜后，光屏上自上而下出现了红、橙、黄、绿、蓝、靛、紫的色带，该实验说明白光是由七种颜色混合而成的</a:t>
            </a:r>
          </a:p>
        </p:txBody>
      </p:sp>
      <p:sp>
        <p:nvSpPr>
          <p:cNvPr id="10" name="文本框 9" title=""/>
          <p:cNvSpPr txBox="1"/>
          <p:nvPr/>
        </p:nvSpPr>
        <p:spPr>
          <a:xfrm>
            <a:off x="664845" y="4023360"/>
            <a:ext cx="91059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七色光</a:t>
            </a:r>
          </a:p>
        </p:txBody>
      </p:sp>
      <p:sp>
        <p:nvSpPr>
          <p:cNvPr id="11" name="矩形标注 10" title=""/>
          <p:cNvSpPr/>
          <p:nvPr/>
        </p:nvSpPr>
        <p:spPr>
          <a:xfrm>
            <a:off x="3622040" y="5255895"/>
            <a:ext cx="2105025" cy="1445895"/>
          </a:xfrm>
          <a:prstGeom prst="wedgeRectCallout">
            <a:avLst>
              <a:gd name="adj1" fmla="val -29577"/>
              <a:gd name="adj2" fmla="val -87505"/>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英国物理学家法拉第发现了电磁感应现象</a:t>
            </a:r>
          </a:p>
        </p:txBody>
      </p:sp>
      <p:sp>
        <p:nvSpPr>
          <p:cNvPr id="13" name="文本框 12" title=""/>
          <p:cNvSpPr txBox="1"/>
          <p:nvPr/>
        </p:nvSpPr>
        <p:spPr>
          <a:xfrm>
            <a:off x="2115820" y="4407535"/>
            <a:ext cx="114363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电磁感应</a:t>
            </a:r>
          </a:p>
        </p:txBody>
      </p:sp>
      <p:cxnSp>
        <p:nvCxnSpPr>
          <p:cNvPr id="28" name="直接连接符 27" title=""/>
          <p:cNvCxnSpPr/>
          <p:nvPr/>
        </p:nvCxnSpPr>
        <p:spPr>
          <a:xfrm flipH="1">
            <a:off x="5992495" y="3423285"/>
            <a:ext cx="0" cy="338772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4" name="文本框 13" title=""/>
          <p:cNvSpPr txBox="1"/>
          <p:nvPr/>
        </p:nvSpPr>
        <p:spPr>
          <a:xfrm>
            <a:off x="6091555" y="3253105"/>
            <a:ext cx="5890260" cy="1198880"/>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2-2</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（2022·百色）</a:t>
            </a:r>
            <a:r>
              <a:rPr sz="1600">
                <a:latin typeface="微软雅黑" panose="020b0503020204020204" charset="-122"/>
                <a:ea typeface="微软雅黑" panose="020b0503020204020204" charset="-122"/>
                <a:cs typeface="微软雅黑" panose="020b0503020204020204" charset="-122"/>
                <a:sym typeface="+mn-ea"/>
              </a:rPr>
              <a:t>光的世界变幻莫测，奥秘无穷。雨后天空出现七色彩虹，这是光的__________现象，其中红、__________、蓝三种颜色的光被称为光的“三基色”。</a:t>
            </a:r>
          </a:p>
        </p:txBody>
      </p:sp>
      <p:sp>
        <p:nvSpPr>
          <p:cNvPr id="16" name="矩形标注 15" title=""/>
          <p:cNvSpPr/>
          <p:nvPr/>
        </p:nvSpPr>
        <p:spPr>
          <a:xfrm>
            <a:off x="6386830" y="4956810"/>
            <a:ext cx="5299710" cy="1445895"/>
          </a:xfrm>
          <a:prstGeom prst="wedgeRectCallout">
            <a:avLst>
              <a:gd name="adj1" fmla="val -29577"/>
              <a:gd name="adj2" fmla="val -87505"/>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太阳光是复色光，通过三棱镜后由于各种色光的折射率不同，会发生色散现象。</a:t>
            </a:r>
          </a:p>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自然界中的各种色光都可以由红绿蓝按一定的比例组成，故红、绿、蓝被称为光的“三基色”</a:t>
            </a:r>
          </a:p>
        </p:txBody>
      </p:sp>
      <p:sp>
        <p:nvSpPr>
          <p:cNvPr id="17" name="文本框 16" title=""/>
          <p:cNvSpPr txBox="1"/>
          <p:nvPr/>
        </p:nvSpPr>
        <p:spPr>
          <a:xfrm>
            <a:off x="9144000" y="3683635"/>
            <a:ext cx="68770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色散</a:t>
            </a:r>
          </a:p>
        </p:txBody>
      </p:sp>
      <p:sp>
        <p:nvSpPr>
          <p:cNvPr id="18" name="文本框 17" title=""/>
          <p:cNvSpPr txBox="1"/>
          <p:nvPr/>
        </p:nvSpPr>
        <p:spPr>
          <a:xfrm>
            <a:off x="6339840" y="4015105"/>
            <a:ext cx="68770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绿</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00"/>
                                        <p:tgtEl>
                                          <p:spTgt spid="3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xit" presetSubtype="4" fill="hold" grpId="1" nodeType="clickEffect">
                                  <p:stCondLst>
                                    <p:cond delay="0"/>
                                  </p:stCondLst>
                                  <p:childTnLst>
                                    <p:animEffect transition="out" filter="wipe(down)">
                                      <p:cBhvr>
                                        <p:cTn id="35" dur="500"/>
                                        <p:tgtEl>
                                          <p:spTgt spid="32"/>
                                        </p:tgtEl>
                                      </p:cBhvr>
                                    </p:animEffect>
                                    <p:set>
                                      <p:cBhvr>
                                        <p:cTn id="36" dur="1" fill="hold">
                                          <p:stCondLst>
                                            <p:cond delay="499"/>
                                          </p:stCondLst>
                                        </p:cTn>
                                        <p:tgtEl>
                                          <p:spTgt spid="32"/>
                                        </p:tgtEl>
                                        <p:attrNameLst>
                                          <p:attrName>style.visibility</p:attrName>
                                        </p:attrNameLst>
                                      </p:cBhvr>
                                      <p:to>
                                        <p:strVal val="hidden"/>
                                      </p:to>
                                    </p:se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barn(inVertical)">
                                      <p:cBhvr>
                                        <p:cTn id="46" dur="500"/>
                                        <p:tgtEl>
                                          <p:spTgt spid="2"/>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1">
                                            <p:txEl>
                                              <p:pRg st="0" end="0"/>
                                            </p:txEl>
                                          </p:spTgt>
                                        </p:tgtEl>
                                        <p:attrNameLst>
                                          <p:attrName>style.visibility</p:attrName>
                                        </p:attrNameLst>
                                      </p:cBhvr>
                                      <p:to>
                                        <p:strVal val="visible"/>
                                      </p:to>
                                    </p:set>
                                    <p:animEffect transition="in" filter="wipe(left)">
                                      <p:cBhvr>
                                        <p:cTn id="56" dur="500"/>
                                        <p:tgtEl>
                                          <p:spTgt spid="21">
                                            <p:txEl>
                                              <p:pRg st="0" end="0"/>
                                            </p:txEl>
                                          </p:spTgt>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down)">
                                      <p:cBhvr>
                                        <p:cTn id="61" dur="500"/>
                                        <p:tgtEl>
                                          <p:spTgt spid="6"/>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barn(inVertical)">
                                      <p:cBhvr>
                                        <p:cTn id="66" dur="500"/>
                                        <p:tgtEl>
                                          <p:spTgt spid="10"/>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down)">
                                      <p:cBhvr>
                                        <p:cTn id="71" dur="500"/>
                                        <p:tgtEl>
                                          <p:spTgt spid="11"/>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barn(inVertical)">
                                      <p:cBhvr>
                                        <p:cTn id="76" dur="500"/>
                                        <p:tgtEl>
                                          <p:spTgt spid="13"/>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wipe(up)">
                                      <p:cBhvr>
                                        <p:cTn id="81" dur="500"/>
                                        <p:tgtEl>
                                          <p:spTgt spid="28"/>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14">
                                            <p:txEl>
                                              <p:pRg st="0" end="0"/>
                                            </p:txEl>
                                          </p:spTgt>
                                        </p:tgtEl>
                                        <p:attrNameLst>
                                          <p:attrName>style.visibility</p:attrName>
                                        </p:attrNameLst>
                                      </p:cBhvr>
                                      <p:to>
                                        <p:strVal val="visible"/>
                                      </p:to>
                                    </p:set>
                                    <p:animEffect transition="in" filter="wipe(left)">
                                      <p:cBhvr>
                                        <p:cTn id="86" dur="500"/>
                                        <p:tgtEl>
                                          <p:spTgt spid="14">
                                            <p:txEl>
                                              <p:pRg st="0" end="0"/>
                                            </p:txEl>
                                          </p:spTgt>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wipe(down)">
                                      <p:cBhvr>
                                        <p:cTn id="91" dur="500"/>
                                        <p:tgtEl>
                                          <p:spTgt spid="16"/>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barn(inVertical)">
                                      <p:cBhvr>
                                        <p:cTn id="96" dur="500"/>
                                        <p:tgtEl>
                                          <p:spTgt spid="17"/>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barn(inVertical)">
                                      <p:cBhvr>
                                        <p:cTn id="10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32" grpId="0" animBg="1"/>
      <p:bldP spid="32" grpId="1" animBg="1"/>
      <p:bldP spid="15" grpId="0"/>
      <p:bldP spid="2" grpId="0"/>
      <p:bldP spid="6" grpId="0" animBg="1"/>
      <p:bldP spid="10" grpId="0"/>
      <p:bldP spid="11" grpId="0" animBg="1"/>
      <p:bldP spid="13" grpId="0"/>
      <p:bldP spid="16" grpId="0" animBg="1"/>
      <p:bldP spid="17" grpId="0"/>
      <p:bldP spid="18" grpId="0"/>
    </p:bldLst>
  </p:timing>
</p:sld>
</file>

<file path=ppt/slides/slide8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4441190" y="47993"/>
            <a:ext cx="903605" cy="923290"/>
          </a:xfrm>
          <a:prstGeom prst="rect">
            <a:avLst/>
          </a:prstGeom>
        </p:spPr>
      </p:pic>
      <p:sp>
        <p:nvSpPr>
          <p:cNvPr id="5" name="文本框 4" title=""/>
          <p:cNvSpPr txBox="1"/>
          <p:nvPr/>
        </p:nvSpPr>
        <p:spPr>
          <a:xfrm>
            <a:off x="5365750" y="231775"/>
            <a:ext cx="482219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红外线与紫外线及其应用</a:t>
            </a:r>
          </a:p>
        </p:txBody>
      </p:sp>
      <p:pic>
        <p:nvPicPr>
          <p:cNvPr id="25" name="图片 24" title=""/>
          <p:cNvPicPr>
            <a:picLocks noChangeAspect="1"/>
          </p:cNvPicPr>
          <p:nvPr/>
        </p:nvPicPr>
        <p:blipFill>
          <a:blip r:embed="rId3"/>
          <a:stretch>
            <a:fillRect/>
          </a:stretch>
        </p:blipFill>
        <p:spPr>
          <a:xfrm>
            <a:off x="292735" y="1556385"/>
            <a:ext cx="2013585" cy="483870"/>
          </a:xfrm>
          <a:prstGeom prst="rect">
            <a:avLst/>
          </a:prstGeom>
        </p:spPr>
      </p:pic>
      <p:sp>
        <p:nvSpPr>
          <p:cNvPr id="27" name="文本框 26" title=""/>
          <p:cNvSpPr txBox="1"/>
          <p:nvPr/>
        </p:nvSpPr>
        <p:spPr>
          <a:xfrm>
            <a:off x="292735" y="2040255"/>
            <a:ext cx="11419840" cy="1938020"/>
          </a:xfrm>
          <a:prstGeom prst="rect">
            <a:avLst/>
          </a:prstGeom>
          <a:noFill/>
          <a:ln w="9525">
            <a:noFill/>
          </a:ln>
        </p:spPr>
        <p:txBody>
          <a:bodyPr wrap="square">
            <a:spAutoFit/>
          </a:bodyPr>
          <a:lstStyle/>
          <a:p>
            <a:pPr indent="0" fontAlgn="auto">
              <a:lnSpc>
                <a:spcPct val="150000"/>
              </a:lnSpc>
            </a:pPr>
            <a:r>
              <a:rPr sz="2000">
                <a:solidFill>
                  <a:srgbClr val="000000"/>
                </a:solidFill>
                <a:latin typeface="微软雅黑" panose="020b0503020204020204" charset="-122"/>
                <a:ea typeface="微软雅黑" panose="020b0503020204020204" charset="-122"/>
                <a:cs typeface="微软雅黑" panose="020b0503020204020204" charset="-122"/>
              </a:rPr>
              <a:t>红外线和紫外线的应用都是建立在其自身特点的基础上的</a:t>
            </a:r>
            <a:r>
              <a:rPr lang="zh-CN" sz="2000">
                <a:solidFill>
                  <a:srgbClr val="000000"/>
                </a:solidFill>
                <a:latin typeface="微软雅黑" panose="020b0503020204020204" charset="-122"/>
                <a:ea typeface="微软雅黑" panose="020b0503020204020204" charset="-122"/>
                <a:cs typeface="微软雅黑" panose="020b0503020204020204" charset="-122"/>
              </a:rPr>
              <a:t>。</a:t>
            </a:r>
            <a:endParaRPr sz="2000">
              <a:solidFill>
                <a:srgbClr val="000000"/>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2000">
                <a:solidFill>
                  <a:srgbClr val="000000"/>
                </a:solidFill>
                <a:latin typeface="微软雅黑" panose="020b0503020204020204" charset="-122"/>
                <a:ea typeface="微软雅黑" panose="020b0503020204020204" charset="-122"/>
                <a:cs typeface="微软雅黑" panose="020b0503020204020204" charset="-122"/>
              </a:rPr>
              <a:t>（1）红外线具有热效应强，穿透能力强，一切物体都在不停地辐射红外线等特点，利用这些特点可制成热谱仪、夜视仪、红外遥感卫星等。</a:t>
            </a:r>
          </a:p>
          <a:p>
            <a:pPr indent="0" fontAlgn="auto">
              <a:lnSpc>
                <a:spcPct val="150000"/>
              </a:lnSpc>
            </a:pPr>
            <a:r>
              <a:rPr sz="2000">
                <a:solidFill>
                  <a:srgbClr val="000000"/>
                </a:solidFill>
                <a:latin typeface="微软雅黑" panose="020b0503020204020204" charset="-122"/>
                <a:ea typeface="微软雅黑" panose="020b0503020204020204" charset="-122"/>
                <a:cs typeface="微软雅黑" panose="020b0503020204020204" charset="-122"/>
              </a:rPr>
              <a:t>（2）紫外线具有化学作用、生理作用、荧光效应等特性，可用于紫外线摄影、灭菌灯、验钞机等。</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7">
                                            <p:txEl>
                                              <p:pRg st="0" end="0"/>
                                            </p:txEl>
                                          </p:spTgt>
                                        </p:tgtEl>
                                        <p:attrNameLst>
                                          <p:attrName>style.visibility</p:attrName>
                                        </p:attrNameLst>
                                      </p:cBhvr>
                                      <p:to>
                                        <p:strVal val="visible"/>
                                      </p:to>
                                    </p:set>
                                    <p:animEffect transition="in" filter="wipe(left)">
                                      <p:cBhvr>
                                        <p:cTn id="31" dur="500"/>
                                        <p:tgtEl>
                                          <p:spTgt spid="27">
                                            <p:txEl>
                                              <p:pRg st="0" end="0"/>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7">
                                            <p:txEl>
                                              <p:pRg st="1" end="1"/>
                                            </p:txEl>
                                          </p:spTgt>
                                        </p:tgtEl>
                                        <p:attrNameLst>
                                          <p:attrName>style.visibility</p:attrName>
                                        </p:attrNameLst>
                                      </p:cBhvr>
                                      <p:to>
                                        <p:strVal val="visible"/>
                                      </p:to>
                                    </p:set>
                                    <p:animEffect transition="in" filter="wipe(left)">
                                      <p:cBhvr>
                                        <p:cTn id="36" dur="500"/>
                                        <p:tgtEl>
                                          <p:spTgt spid="27">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7">
                                            <p:txEl>
                                              <p:pRg st="2" end="2"/>
                                            </p:txEl>
                                          </p:spTgt>
                                        </p:tgtEl>
                                        <p:attrNameLst>
                                          <p:attrName>style.visibility</p:attrName>
                                        </p:attrNameLst>
                                      </p:cBhvr>
                                      <p:to>
                                        <p:strVal val="visible"/>
                                      </p:to>
                                    </p:set>
                                    <p:animEffect transition="in" filter="wipe(left)">
                                      <p:cBhvr>
                                        <p:cTn id="41"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8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4441190" y="47993"/>
            <a:ext cx="903605" cy="923290"/>
          </a:xfrm>
          <a:prstGeom prst="rect">
            <a:avLst/>
          </a:prstGeom>
        </p:spPr>
      </p:pic>
      <p:sp>
        <p:nvSpPr>
          <p:cNvPr id="5" name="文本框 4" title=""/>
          <p:cNvSpPr txBox="1"/>
          <p:nvPr/>
        </p:nvSpPr>
        <p:spPr>
          <a:xfrm>
            <a:off x="5365750" y="231775"/>
            <a:ext cx="482219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红外线与紫外线及其应用</a:t>
            </a:r>
          </a:p>
        </p:txBody>
      </p:sp>
      <p:sp>
        <p:nvSpPr>
          <p:cNvPr id="7" name="文本框 6" title=""/>
          <p:cNvSpPr txBox="1"/>
          <p:nvPr/>
        </p:nvSpPr>
        <p:spPr>
          <a:xfrm>
            <a:off x="292735" y="1219200"/>
            <a:ext cx="11760835" cy="1198880"/>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例</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3</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（2022·抚顺、葫芦岛）</a:t>
            </a:r>
            <a:r>
              <a:rPr sz="1600">
                <a:latin typeface="微软雅黑" panose="020b0503020204020204" charset="-122"/>
                <a:ea typeface="微软雅黑" panose="020b0503020204020204" charset="-122"/>
                <a:cs typeface="微软雅黑" panose="020b0503020204020204" charset="-122"/>
                <a:sym typeface="+mn-ea"/>
              </a:rPr>
              <a:t>幸福小区电梯内壁是抛光的不锈钢板。电梯门打开时，小玉看到“自己”，这是由于光发生 ___________而形成的 ___________像；走进电梯，“像”会 ___________（填“靠近”或“远离”）她。门上的传感器通过 ___________（填“红外线”或“紫外线”）感知乘客，确定是否关门。</a:t>
            </a:r>
          </a:p>
        </p:txBody>
      </p:sp>
      <p:sp>
        <p:nvSpPr>
          <p:cNvPr id="32" name="矩形标注 31" title=""/>
          <p:cNvSpPr/>
          <p:nvPr/>
        </p:nvSpPr>
        <p:spPr>
          <a:xfrm>
            <a:off x="664210" y="827405"/>
            <a:ext cx="8750935" cy="534670"/>
          </a:xfrm>
          <a:prstGeom prst="wedgeRectCallout">
            <a:avLst>
              <a:gd name="adj1" fmla="val 44608"/>
              <a:gd name="adj2" fmla="val 77909"/>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抛光的不锈钢板相当于平面镜，小玉看到“自己”，这是由于光的反射而形成的正立等大的虚像</a:t>
            </a:r>
          </a:p>
        </p:txBody>
      </p:sp>
      <p:sp>
        <p:nvSpPr>
          <p:cNvPr id="11" name="矩形标注 10" title=""/>
          <p:cNvSpPr/>
          <p:nvPr/>
        </p:nvSpPr>
        <p:spPr>
          <a:xfrm>
            <a:off x="5041265" y="2161540"/>
            <a:ext cx="7134860" cy="502920"/>
          </a:xfrm>
          <a:prstGeom prst="wedgeRectCallout">
            <a:avLst>
              <a:gd name="adj1" fmla="val -29577"/>
              <a:gd name="adj2" fmla="val -87505"/>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小玉和不锈钢板的距离变小，像到平面镜的距离也变小，因此“像”会靠近她</a:t>
            </a:r>
          </a:p>
        </p:txBody>
      </p:sp>
      <p:sp>
        <p:nvSpPr>
          <p:cNvPr id="16" name="矩形标注 15" title=""/>
          <p:cNvSpPr/>
          <p:nvPr/>
        </p:nvSpPr>
        <p:spPr>
          <a:xfrm>
            <a:off x="494030" y="2315210"/>
            <a:ext cx="4509135" cy="441325"/>
          </a:xfrm>
          <a:prstGeom prst="wedgeRectCallout">
            <a:avLst>
              <a:gd name="adj1" fmla="val -29577"/>
              <a:gd name="adj2" fmla="val -87505"/>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传感器是通过人的红外线，就可以感知乘客的梯</a:t>
            </a:r>
          </a:p>
        </p:txBody>
      </p:sp>
      <p:sp>
        <p:nvSpPr>
          <p:cNvPr id="15" name="文本框 14" title=""/>
          <p:cNvSpPr txBox="1"/>
          <p:nvPr/>
        </p:nvSpPr>
        <p:spPr>
          <a:xfrm>
            <a:off x="664210" y="1617345"/>
            <a:ext cx="64643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反射</a:t>
            </a:r>
          </a:p>
        </p:txBody>
      </p:sp>
      <p:sp>
        <p:nvSpPr>
          <p:cNvPr id="2" name="文本框 1" title=""/>
          <p:cNvSpPr txBox="1"/>
          <p:nvPr/>
        </p:nvSpPr>
        <p:spPr>
          <a:xfrm>
            <a:off x="2425065" y="1617345"/>
            <a:ext cx="64643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虚</a:t>
            </a:r>
          </a:p>
        </p:txBody>
      </p:sp>
      <p:sp>
        <p:nvSpPr>
          <p:cNvPr id="6" name="文本框 5" title=""/>
          <p:cNvSpPr txBox="1"/>
          <p:nvPr/>
        </p:nvSpPr>
        <p:spPr>
          <a:xfrm>
            <a:off x="5693410" y="1617345"/>
            <a:ext cx="64643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靠近</a:t>
            </a:r>
          </a:p>
        </p:txBody>
      </p:sp>
      <p:sp>
        <p:nvSpPr>
          <p:cNvPr id="10" name="文本框 9" title=""/>
          <p:cNvSpPr txBox="1"/>
          <p:nvPr/>
        </p:nvSpPr>
        <p:spPr>
          <a:xfrm>
            <a:off x="487045" y="1978025"/>
            <a:ext cx="100076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红外线</a:t>
            </a:r>
          </a:p>
        </p:txBody>
      </p:sp>
      <p:cxnSp>
        <p:nvCxnSpPr>
          <p:cNvPr id="23" name="直接连接符 22" title=""/>
          <p:cNvCxnSpPr/>
          <p:nvPr/>
        </p:nvCxnSpPr>
        <p:spPr>
          <a:xfrm>
            <a:off x="127000" y="2883535"/>
            <a:ext cx="1193863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21" name="文本框 20" title=""/>
          <p:cNvSpPr txBox="1"/>
          <p:nvPr/>
        </p:nvSpPr>
        <p:spPr>
          <a:xfrm>
            <a:off x="127000" y="3010535"/>
            <a:ext cx="4914265" cy="2306955"/>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3-1</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（2020·荆门）</a:t>
            </a:r>
            <a:r>
              <a:rPr sz="1600">
                <a:latin typeface="微软雅黑" panose="020b0503020204020204" charset="-122"/>
                <a:ea typeface="微软雅黑" panose="020b0503020204020204" charset="-122"/>
                <a:cs typeface="微软雅黑" panose="020b0503020204020204" charset="-122"/>
                <a:sym typeface="+mn-ea"/>
              </a:rPr>
              <a:t>“新冠肺炎”疫情期间，我们经常使用一种叫“测温枪”的测温仪器，只要把“枪口”对准人的额头或手腕，“枪尾”的显示屏就能用数字直接报告人体的温度，测温枪测温利用的是（  ）。</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A. 红外线    B. 紫外线    C. 红光    D. 紫光</a:t>
            </a:r>
          </a:p>
        </p:txBody>
      </p:sp>
      <p:sp>
        <p:nvSpPr>
          <p:cNvPr id="13" name="矩形标注 12" title=""/>
          <p:cNvSpPr/>
          <p:nvPr/>
        </p:nvSpPr>
        <p:spPr>
          <a:xfrm>
            <a:off x="292735" y="5571490"/>
            <a:ext cx="3949700" cy="887095"/>
          </a:xfrm>
          <a:prstGeom prst="wedgeRectCallout">
            <a:avLst>
              <a:gd name="adj1" fmla="val -29577"/>
              <a:gd name="adj2" fmla="val -87505"/>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红外线的热作用比较强，测温枪是通过接收身体表面辐射出来的红外线来测温的</a:t>
            </a:r>
          </a:p>
        </p:txBody>
      </p:sp>
      <p:sp>
        <p:nvSpPr>
          <p:cNvPr id="14" name="文本框 13" title=""/>
          <p:cNvSpPr txBox="1"/>
          <p:nvPr/>
        </p:nvSpPr>
        <p:spPr>
          <a:xfrm>
            <a:off x="305435" y="4594860"/>
            <a:ext cx="44386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A</a:t>
            </a:r>
          </a:p>
        </p:txBody>
      </p:sp>
      <p:cxnSp>
        <p:nvCxnSpPr>
          <p:cNvPr id="28" name="直接连接符 27" title=""/>
          <p:cNvCxnSpPr/>
          <p:nvPr/>
        </p:nvCxnSpPr>
        <p:spPr>
          <a:xfrm flipH="1">
            <a:off x="5130165" y="2945130"/>
            <a:ext cx="0" cy="389636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7" name="文本框 16" title=""/>
          <p:cNvSpPr txBox="1"/>
          <p:nvPr/>
        </p:nvSpPr>
        <p:spPr>
          <a:xfrm>
            <a:off x="5243195" y="3010535"/>
            <a:ext cx="6856095" cy="2306955"/>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3-2</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a:latin typeface="微软雅黑" panose="020b0503020204020204" charset="-122"/>
                <a:ea typeface="微软雅黑" panose="020b0503020204020204" charset="-122"/>
                <a:cs typeface="微软雅黑" panose="020b0503020204020204" charset="-122"/>
                <a:sym typeface="+mn-ea"/>
              </a:rPr>
              <a:t>关于超声波、红外线和紫外线，下列说法中正确的是（　　）。</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A．超声波、红外线和紫外线都可以在真空中传播；</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B．只有太阳才能辐射红外线；</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C．利用超声波可以测量宇宙飞船飞行的轨道高度；</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D．当预报的紫外线指数过大时，要采取防护措施，防止过量的紫外线照射人体</a:t>
            </a:r>
          </a:p>
        </p:txBody>
      </p:sp>
      <p:sp>
        <p:nvSpPr>
          <p:cNvPr id="18" name="矩形标注 17" title=""/>
          <p:cNvSpPr/>
          <p:nvPr/>
        </p:nvSpPr>
        <p:spPr>
          <a:xfrm>
            <a:off x="5344795" y="5317490"/>
            <a:ext cx="1931670" cy="1409700"/>
          </a:xfrm>
          <a:prstGeom prst="wedgeRectCallout">
            <a:avLst>
              <a:gd name="adj1" fmla="val -29585"/>
              <a:gd name="adj2" fmla="val -165225"/>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红外线和紫外线都是电磁波，可以在真空传播，但真空不能传声</a:t>
            </a:r>
          </a:p>
        </p:txBody>
      </p:sp>
      <p:sp>
        <p:nvSpPr>
          <p:cNvPr id="19" name="矩形标注 18" title=""/>
          <p:cNvSpPr/>
          <p:nvPr/>
        </p:nvSpPr>
        <p:spPr>
          <a:xfrm>
            <a:off x="7378700" y="5317490"/>
            <a:ext cx="1009015" cy="1409700"/>
          </a:xfrm>
          <a:prstGeom prst="wedgeRectCallout">
            <a:avLst>
              <a:gd name="adj1" fmla="val -49685"/>
              <a:gd name="adj2" fmla="val -132117"/>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一切物体都能辐射红外线</a:t>
            </a:r>
          </a:p>
        </p:txBody>
      </p:sp>
      <p:sp>
        <p:nvSpPr>
          <p:cNvPr id="20" name="矩形标注 19" title=""/>
          <p:cNvSpPr/>
          <p:nvPr/>
        </p:nvSpPr>
        <p:spPr>
          <a:xfrm>
            <a:off x="8489950" y="5309870"/>
            <a:ext cx="1483995" cy="1409700"/>
          </a:xfrm>
          <a:prstGeom prst="wedgeRectCallout">
            <a:avLst>
              <a:gd name="adj1" fmla="val -29888"/>
              <a:gd name="adj2" fmla="val -11126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宇宙飞船在真空状态的太空飞行，真空不能传声</a:t>
            </a:r>
          </a:p>
        </p:txBody>
      </p:sp>
      <p:sp>
        <p:nvSpPr>
          <p:cNvPr id="22" name="矩形标注 21" title=""/>
          <p:cNvSpPr/>
          <p:nvPr/>
        </p:nvSpPr>
        <p:spPr>
          <a:xfrm>
            <a:off x="10076180" y="5309870"/>
            <a:ext cx="2011680" cy="1409700"/>
          </a:xfrm>
          <a:prstGeom prst="wedgeRectCallout">
            <a:avLst>
              <a:gd name="adj1" fmla="val -34911"/>
              <a:gd name="adj2" fmla="val -7743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虽然紫外线对人体有好处，但过多地接受紫外线的照射对人体有伤害</a:t>
            </a:r>
          </a:p>
        </p:txBody>
      </p:sp>
      <p:sp>
        <p:nvSpPr>
          <p:cNvPr id="24" name="文本框 23" title=""/>
          <p:cNvSpPr txBox="1"/>
          <p:nvPr/>
        </p:nvSpPr>
        <p:spPr>
          <a:xfrm>
            <a:off x="11336020" y="3102610"/>
            <a:ext cx="44386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xit" presetSubtype="4" fill="hold" grpId="1" nodeType="clickEffect">
                                  <p:stCondLst>
                                    <p:cond delay="0"/>
                                  </p:stCondLst>
                                  <p:childTnLst>
                                    <p:animEffect transition="out" filter="wipe(down)">
                                      <p:cBhvr>
                                        <p:cTn id="35" dur="500"/>
                                        <p:tgtEl>
                                          <p:spTgt spid="32"/>
                                        </p:tgtEl>
                                      </p:cBhvr>
                                    </p:animEffect>
                                    <p:set>
                                      <p:cBhvr>
                                        <p:cTn id="36" dur="1" fill="hold">
                                          <p:stCondLst>
                                            <p:cond delay="499"/>
                                          </p:stCondLst>
                                        </p:cTn>
                                        <p:tgtEl>
                                          <p:spTgt spid="32"/>
                                        </p:tgtEl>
                                        <p:attrNameLst>
                                          <p:attrName>style.visibility</p:attrName>
                                        </p:attrNameLst>
                                      </p:cBhvr>
                                      <p:to>
                                        <p:strVal val="hidden"/>
                                      </p:to>
                                    </p:se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xit" presetSubtype="4" fill="hold" grpId="1" nodeType="clickEffect">
                                  <p:stCondLst>
                                    <p:cond delay="0"/>
                                  </p:stCondLst>
                                  <p:childTnLst>
                                    <p:animEffect transition="out" filter="wipe(down)">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down)">
                                      <p:cBhvr>
                                        <p:cTn id="51" dur="500"/>
                                        <p:tgtEl>
                                          <p:spTgt spid="16"/>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xit" presetSubtype="4" fill="hold" grpId="1" nodeType="clickEffect">
                                  <p:stCondLst>
                                    <p:cond delay="0"/>
                                  </p:stCondLst>
                                  <p:childTnLst>
                                    <p:animEffect transition="out" filter="wipe(down)">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barn(inVertical)">
                                      <p:cBhvr>
                                        <p:cTn id="66" dur="500"/>
                                        <p:tgtEl>
                                          <p:spTgt spid="2"/>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barn(inVertical)">
                                      <p:cBhvr>
                                        <p:cTn id="71" dur="500"/>
                                        <p:tgtEl>
                                          <p:spTgt spid="6"/>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barn(inVertical)">
                                      <p:cBhvr>
                                        <p:cTn id="76" dur="500"/>
                                        <p:tgtEl>
                                          <p:spTgt spid="10"/>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left)">
                                      <p:cBhvr>
                                        <p:cTn id="81" dur="500"/>
                                        <p:tgtEl>
                                          <p:spTgt spid="23"/>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21">
                                            <p:txEl>
                                              <p:pRg st="0" end="0"/>
                                            </p:txEl>
                                          </p:spTgt>
                                        </p:tgtEl>
                                        <p:attrNameLst>
                                          <p:attrName>style.visibility</p:attrName>
                                        </p:attrNameLst>
                                      </p:cBhvr>
                                      <p:to>
                                        <p:strVal val="visible"/>
                                      </p:to>
                                    </p:set>
                                    <p:animEffect transition="in" filter="wipe(left)">
                                      <p:cBhvr>
                                        <p:cTn id="86" dur="500"/>
                                        <p:tgtEl>
                                          <p:spTgt spid="21">
                                            <p:txEl>
                                              <p:pRg st="0" end="0"/>
                                            </p:txEl>
                                          </p:spTgt>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21">
                                            <p:txEl>
                                              <p:pRg st="1" end="1"/>
                                            </p:txEl>
                                          </p:spTgt>
                                        </p:tgtEl>
                                        <p:attrNameLst>
                                          <p:attrName>style.visibility</p:attrName>
                                        </p:attrNameLst>
                                      </p:cBhvr>
                                      <p:to>
                                        <p:strVal val="visible"/>
                                      </p:to>
                                    </p:set>
                                    <p:animEffect transition="in" filter="wipe(left)">
                                      <p:cBhvr>
                                        <p:cTn id="91" dur="500"/>
                                        <p:tgtEl>
                                          <p:spTgt spid="21">
                                            <p:txEl>
                                              <p:pRg st="1" end="1"/>
                                            </p:txEl>
                                          </p:spTgt>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wipe(down)">
                                      <p:cBhvr>
                                        <p:cTn id="96" dur="500"/>
                                        <p:tgtEl>
                                          <p:spTgt spid="13"/>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22" presetClass="exit" presetSubtype="4" fill="hold" grpId="1" nodeType="clickEffect">
                                  <p:stCondLst>
                                    <p:cond delay="0"/>
                                  </p:stCondLst>
                                  <p:childTnLst>
                                    <p:animEffect transition="out" filter="wipe(down)">
                                      <p:cBhvr>
                                        <p:cTn id="100" dur="500"/>
                                        <p:tgtEl>
                                          <p:spTgt spid="13"/>
                                        </p:tgtEl>
                                      </p:cBhvr>
                                    </p:animEffect>
                                    <p:set>
                                      <p:cBhvr>
                                        <p:cTn id="101" dur="1" fill="hold">
                                          <p:stCondLst>
                                            <p:cond delay="499"/>
                                          </p:stCondLst>
                                        </p:cTn>
                                        <p:tgtEl>
                                          <p:spTgt spid="13"/>
                                        </p:tgtEl>
                                        <p:attrNameLst>
                                          <p:attrName>style.visibility</p:attrName>
                                        </p:attrNameLst>
                                      </p:cBhvr>
                                      <p:to>
                                        <p:strVal val="hidden"/>
                                      </p:to>
                                    </p:set>
                                  </p:childTnLst>
                                </p:cTn>
                              </p:par>
                            </p:childTnLst>
                          </p:cTn>
                        </p:par>
                      </p:childTnLst>
                    </p:cTn>
                  </p:par>
                  <p:par>
                    <p:cTn id="102" fill="hold" nodeType="clickPar">
                      <p:stCondLst>
                        <p:cond delay="indefinite"/>
                        <p:cond evt="onBegin" delay="0">
                          <p:tn val="101"/>
                        </p:cond>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14"/>
                                        </p:tgtEl>
                                        <p:attrNameLst>
                                          <p:attrName>style.visibility</p:attrName>
                                        </p:attrNameLst>
                                      </p:cBhvr>
                                      <p:to>
                                        <p:strVal val="visible"/>
                                      </p:to>
                                    </p:set>
                                    <p:animEffect transition="in" filter="barn(inVertical)">
                                      <p:cBhvr>
                                        <p:cTn id="106" dur="500"/>
                                        <p:tgtEl>
                                          <p:spTgt spid="14"/>
                                        </p:tgtEl>
                                      </p:cBhvr>
                                    </p:animEffect>
                                  </p:childTnLst>
                                </p:cTn>
                              </p:par>
                            </p:childTnLst>
                          </p:cTn>
                        </p:par>
                      </p:childTnLst>
                    </p:cTn>
                  </p:par>
                  <p:par>
                    <p:cTn id="107" fill="hold" nodeType="clickPar">
                      <p:stCondLst>
                        <p:cond delay="indefinite"/>
                        <p:cond evt="onBegin" delay="0">
                          <p:tn val="106"/>
                        </p:cond>
                      </p:stCondLst>
                      <p:childTnLst>
                        <p:par>
                          <p:cTn id="108" fill="hold">
                            <p:stCondLst>
                              <p:cond delay="0"/>
                            </p:stCondLst>
                            <p:childTnLst>
                              <p:par>
                                <p:cTn id="109" presetID="22" presetClass="entr" presetSubtype="1" fill="hold" nodeType="clickEffect">
                                  <p:stCondLst>
                                    <p:cond delay="0"/>
                                  </p:stCondLst>
                                  <p:childTnLst>
                                    <p:set>
                                      <p:cBhvr>
                                        <p:cTn id="110" dur="1" fill="hold">
                                          <p:stCondLst>
                                            <p:cond delay="0"/>
                                          </p:stCondLst>
                                        </p:cTn>
                                        <p:tgtEl>
                                          <p:spTgt spid="28"/>
                                        </p:tgtEl>
                                        <p:attrNameLst>
                                          <p:attrName>style.visibility</p:attrName>
                                        </p:attrNameLst>
                                      </p:cBhvr>
                                      <p:to>
                                        <p:strVal val="visible"/>
                                      </p:to>
                                    </p:set>
                                    <p:animEffect transition="in" filter="wipe(up)">
                                      <p:cBhvr>
                                        <p:cTn id="111" dur="500"/>
                                        <p:tgtEl>
                                          <p:spTgt spid="28"/>
                                        </p:tgtEl>
                                      </p:cBhvr>
                                    </p:animEffect>
                                  </p:childTnLst>
                                </p:cTn>
                              </p:par>
                            </p:childTnLst>
                          </p:cTn>
                        </p:par>
                      </p:childTnLst>
                    </p:cTn>
                  </p:par>
                  <p:par>
                    <p:cTn id="112" fill="hold" nodeType="clickPar">
                      <p:stCondLst>
                        <p:cond delay="indefinite"/>
                        <p:cond evt="onBegin" delay="0">
                          <p:tn val="111"/>
                        </p:cond>
                      </p:stCondLst>
                      <p:childTnLst>
                        <p:par>
                          <p:cTn id="113" fill="hold">
                            <p:stCondLst>
                              <p:cond delay="0"/>
                            </p:stCondLst>
                            <p:childTnLst>
                              <p:par>
                                <p:cTn id="114" presetID="22" presetClass="entr" presetSubtype="8" fill="hold" nodeType="clickEffect">
                                  <p:stCondLst>
                                    <p:cond delay="0"/>
                                  </p:stCondLst>
                                  <p:childTnLst>
                                    <p:set>
                                      <p:cBhvr>
                                        <p:cTn id="115" dur="1" fill="hold">
                                          <p:stCondLst>
                                            <p:cond delay="0"/>
                                          </p:stCondLst>
                                        </p:cTn>
                                        <p:tgtEl>
                                          <p:spTgt spid="17">
                                            <p:txEl>
                                              <p:pRg st="0" end="0"/>
                                            </p:txEl>
                                          </p:spTgt>
                                        </p:tgtEl>
                                        <p:attrNameLst>
                                          <p:attrName>style.visibility</p:attrName>
                                        </p:attrNameLst>
                                      </p:cBhvr>
                                      <p:to>
                                        <p:strVal val="visible"/>
                                      </p:to>
                                    </p:set>
                                    <p:animEffect transition="in" filter="wipe(left)">
                                      <p:cBhvr>
                                        <p:cTn id="116" dur="500"/>
                                        <p:tgtEl>
                                          <p:spTgt spid="17">
                                            <p:txEl>
                                              <p:pRg st="0" end="0"/>
                                            </p:txEl>
                                          </p:spTgt>
                                        </p:tgtEl>
                                      </p:cBhvr>
                                    </p:animEffect>
                                  </p:childTnLst>
                                </p:cTn>
                              </p:par>
                            </p:childTnLst>
                          </p:cTn>
                        </p:par>
                      </p:childTnLst>
                    </p:cTn>
                  </p:par>
                  <p:par>
                    <p:cTn id="117" fill="hold" nodeType="clickPar">
                      <p:stCondLst>
                        <p:cond delay="indefinite"/>
                        <p:cond evt="onBegin" delay="0">
                          <p:tn val="116"/>
                        </p:cond>
                      </p:stCondLst>
                      <p:childTnLst>
                        <p:par>
                          <p:cTn id="118" fill="hold">
                            <p:stCondLst>
                              <p:cond delay="0"/>
                            </p:stCondLst>
                            <p:childTnLst>
                              <p:par>
                                <p:cTn id="119" presetID="22" presetClass="entr" presetSubtype="8" fill="hold" nodeType="clickEffect">
                                  <p:stCondLst>
                                    <p:cond delay="0"/>
                                  </p:stCondLst>
                                  <p:childTnLst>
                                    <p:set>
                                      <p:cBhvr>
                                        <p:cTn id="120" dur="1" fill="hold">
                                          <p:stCondLst>
                                            <p:cond delay="0"/>
                                          </p:stCondLst>
                                        </p:cTn>
                                        <p:tgtEl>
                                          <p:spTgt spid="17">
                                            <p:txEl>
                                              <p:pRg st="1" end="1"/>
                                            </p:txEl>
                                          </p:spTgt>
                                        </p:tgtEl>
                                        <p:attrNameLst>
                                          <p:attrName>style.visibility</p:attrName>
                                        </p:attrNameLst>
                                      </p:cBhvr>
                                      <p:to>
                                        <p:strVal val="visible"/>
                                      </p:to>
                                    </p:set>
                                    <p:animEffect transition="in" filter="wipe(left)">
                                      <p:cBhvr>
                                        <p:cTn id="121" dur="500"/>
                                        <p:tgtEl>
                                          <p:spTgt spid="17">
                                            <p:txEl>
                                              <p:pRg st="1" end="1"/>
                                            </p:txEl>
                                          </p:spTgt>
                                        </p:tgtEl>
                                      </p:cBhvr>
                                    </p:animEffect>
                                  </p:childTnLst>
                                </p:cTn>
                              </p:par>
                            </p:childTnLst>
                          </p:cTn>
                        </p:par>
                      </p:childTnLst>
                    </p:cTn>
                  </p:par>
                  <p:par>
                    <p:cTn id="122" fill="hold" nodeType="clickPar">
                      <p:stCondLst>
                        <p:cond delay="indefinite"/>
                        <p:cond evt="onBegin" delay="0">
                          <p:tn val="121"/>
                        </p:cond>
                      </p:stCondLst>
                      <p:childTnLst>
                        <p:par>
                          <p:cTn id="123" fill="hold">
                            <p:stCondLst>
                              <p:cond delay="0"/>
                            </p:stCondLst>
                            <p:childTnLst>
                              <p:par>
                                <p:cTn id="124" presetID="22" presetClass="entr" presetSubtype="8" fill="hold" nodeType="clickEffect">
                                  <p:stCondLst>
                                    <p:cond delay="0"/>
                                  </p:stCondLst>
                                  <p:childTnLst>
                                    <p:set>
                                      <p:cBhvr>
                                        <p:cTn id="125" dur="1" fill="hold">
                                          <p:stCondLst>
                                            <p:cond delay="0"/>
                                          </p:stCondLst>
                                        </p:cTn>
                                        <p:tgtEl>
                                          <p:spTgt spid="17">
                                            <p:txEl>
                                              <p:pRg st="2" end="2"/>
                                            </p:txEl>
                                          </p:spTgt>
                                        </p:tgtEl>
                                        <p:attrNameLst>
                                          <p:attrName>style.visibility</p:attrName>
                                        </p:attrNameLst>
                                      </p:cBhvr>
                                      <p:to>
                                        <p:strVal val="visible"/>
                                      </p:to>
                                    </p:set>
                                    <p:animEffect transition="in" filter="wipe(left)">
                                      <p:cBhvr>
                                        <p:cTn id="126" dur="500"/>
                                        <p:tgtEl>
                                          <p:spTgt spid="17">
                                            <p:txEl>
                                              <p:pRg st="2" end="2"/>
                                            </p:txEl>
                                          </p:spTgt>
                                        </p:tgtEl>
                                      </p:cBhvr>
                                    </p:animEffect>
                                  </p:childTnLst>
                                </p:cTn>
                              </p:par>
                            </p:childTnLst>
                          </p:cTn>
                        </p:par>
                      </p:childTnLst>
                    </p:cTn>
                  </p:par>
                  <p:par>
                    <p:cTn id="127" fill="hold" nodeType="clickPar">
                      <p:stCondLst>
                        <p:cond delay="indefinite"/>
                        <p:cond evt="onBegin" delay="0">
                          <p:tn val="126"/>
                        </p:cond>
                      </p:stCondLst>
                      <p:childTnLst>
                        <p:par>
                          <p:cTn id="128" fill="hold">
                            <p:stCondLst>
                              <p:cond delay="0"/>
                            </p:stCondLst>
                            <p:childTnLst>
                              <p:par>
                                <p:cTn id="129" presetID="22" presetClass="entr" presetSubtype="8" fill="hold" nodeType="clickEffect">
                                  <p:stCondLst>
                                    <p:cond delay="0"/>
                                  </p:stCondLst>
                                  <p:childTnLst>
                                    <p:set>
                                      <p:cBhvr>
                                        <p:cTn id="130" dur="1" fill="hold">
                                          <p:stCondLst>
                                            <p:cond delay="0"/>
                                          </p:stCondLst>
                                        </p:cTn>
                                        <p:tgtEl>
                                          <p:spTgt spid="17">
                                            <p:txEl>
                                              <p:pRg st="3" end="3"/>
                                            </p:txEl>
                                          </p:spTgt>
                                        </p:tgtEl>
                                        <p:attrNameLst>
                                          <p:attrName>style.visibility</p:attrName>
                                        </p:attrNameLst>
                                      </p:cBhvr>
                                      <p:to>
                                        <p:strVal val="visible"/>
                                      </p:to>
                                    </p:set>
                                    <p:animEffect transition="in" filter="wipe(left)">
                                      <p:cBhvr>
                                        <p:cTn id="131" dur="500"/>
                                        <p:tgtEl>
                                          <p:spTgt spid="17">
                                            <p:txEl>
                                              <p:pRg st="3" end="3"/>
                                            </p:txEl>
                                          </p:spTgt>
                                        </p:tgtEl>
                                      </p:cBhvr>
                                    </p:animEffect>
                                  </p:childTnLst>
                                </p:cTn>
                              </p:par>
                            </p:childTnLst>
                          </p:cTn>
                        </p:par>
                      </p:childTnLst>
                    </p:cTn>
                  </p:par>
                  <p:par>
                    <p:cTn id="132" fill="hold" nodeType="clickPar">
                      <p:stCondLst>
                        <p:cond delay="indefinite"/>
                        <p:cond evt="onBegin" delay="0">
                          <p:tn val="131"/>
                        </p:cond>
                      </p:stCondLst>
                      <p:childTnLst>
                        <p:par>
                          <p:cTn id="133" fill="hold">
                            <p:stCondLst>
                              <p:cond delay="0"/>
                            </p:stCondLst>
                            <p:childTnLst>
                              <p:par>
                                <p:cTn id="134" presetID="22" presetClass="entr" presetSubtype="8" fill="hold" nodeType="clickEffect">
                                  <p:stCondLst>
                                    <p:cond delay="0"/>
                                  </p:stCondLst>
                                  <p:childTnLst>
                                    <p:set>
                                      <p:cBhvr>
                                        <p:cTn id="135" dur="1" fill="hold">
                                          <p:stCondLst>
                                            <p:cond delay="0"/>
                                          </p:stCondLst>
                                        </p:cTn>
                                        <p:tgtEl>
                                          <p:spTgt spid="17">
                                            <p:txEl>
                                              <p:pRg st="4" end="4"/>
                                            </p:txEl>
                                          </p:spTgt>
                                        </p:tgtEl>
                                        <p:attrNameLst>
                                          <p:attrName>style.visibility</p:attrName>
                                        </p:attrNameLst>
                                      </p:cBhvr>
                                      <p:to>
                                        <p:strVal val="visible"/>
                                      </p:to>
                                    </p:set>
                                    <p:animEffect transition="in" filter="wipe(left)">
                                      <p:cBhvr>
                                        <p:cTn id="136" dur="500"/>
                                        <p:tgtEl>
                                          <p:spTgt spid="17">
                                            <p:txEl>
                                              <p:pRg st="4" end="4"/>
                                            </p:txEl>
                                          </p:spTgt>
                                        </p:tgtEl>
                                      </p:cBhvr>
                                    </p:animEffect>
                                  </p:childTnLst>
                                </p:cTn>
                              </p:par>
                            </p:childTnLst>
                          </p:cTn>
                        </p:par>
                      </p:childTnLst>
                    </p:cTn>
                  </p:par>
                  <p:par>
                    <p:cTn id="137" fill="hold" nodeType="clickPar">
                      <p:stCondLst>
                        <p:cond delay="indefinite"/>
                        <p:cond evt="onBegin" delay="0">
                          <p:tn val="136"/>
                        </p:cond>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18"/>
                                        </p:tgtEl>
                                        <p:attrNameLst>
                                          <p:attrName>style.visibility</p:attrName>
                                        </p:attrNameLst>
                                      </p:cBhvr>
                                      <p:to>
                                        <p:strVal val="visible"/>
                                      </p:to>
                                    </p:set>
                                    <p:animEffect transition="in" filter="wipe(down)">
                                      <p:cBhvr>
                                        <p:cTn id="141" dur="500"/>
                                        <p:tgtEl>
                                          <p:spTgt spid="18"/>
                                        </p:tgtEl>
                                      </p:cBhvr>
                                    </p:animEffect>
                                  </p:childTnLst>
                                </p:cTn>
                              </p:par>
                            </p:childTnLst>
                          </p:cTn>
                        </p:par>
                      </p:childTnLst>
                    </p:cTn>
                  </p:par>
                  <p:par>
                    <p:cTn id="142" fill="hold" nodeType="clickPar">
                      <p:stCondLst>
                        <p:cond delay="indefinite"/>
                        <p:cond evt="onBegin" delay="0">
                          <p:tn val="141"/>
                        </p:cond>
                      </p:stCondLst>
                      <p:childTnLst>
                        <p:par>
                          <p:cTn id="143" fill="hold">
                            <p:stCondLst>
                              <p:cond delay="0"/>
                            </p:stCondLst>
                            <p:childTnLst>
                              <p:par>
                                <p:cTn id="144" presetID="22" presetClass="exit" presetSubtype="4" fill="hold" grpId="1" nodeType="clickEffect">
                                  <p:stCondLst>
                                    <p:cond delay="0"/>
                                  </p:stCondLst>
                                  <p:childTnLst>
                                    <p:animEffect transition="out" filter="wipe(down)">
                                      <p:cBhvr>
                                        <p:cTn id="145" dur="500"/>
                                        <p:tgtEl>
                                          <p:spTgt spid="18"/>
                                        </p:tgtEl>
                                      </p:cBhvr>
                                    </p:animEffect>
                                    <p:set>
                                      <p:cBhvr>
                                        <p:cTn id="146" dur="1" fill="hold">
                                          <p:stCondLst>
                                            <p:cond delay="499"/>
                                          </p:stCondLst>
                                        </p:cTn>
                                        <p:tgtEl>
                                          <p:spTgt spid="18"/>
                                        </p:tgtEl>
                                        <p:attrNameLst>
                                          <p:attrName>style.visibility</p:attrName>
                                        </p:attrNameLst>
                                      </p:cBhvr>
                                      <p:to>
                                        <p:strVal val="hidden"/>
                                      </p:to>
                                    </p:set>
                                  </p:childTnLst>
                                </p:cTn>
                              </p:par>
                            </p:childTnLst>
                          </p:cTn>
                        </p:par>
                      </p:childTnLst>
                    </p:cTn>
                  </p:par>
                  <p:par>
                    <p:cTn id="147" fill="hold" nodeType="clickPar">
                      <p:stCondLst>
                        <p:cond delay="indefinite"/>
                        <p:cond evt="onBegin" delay="0">
                          <p:tn val="146"/>
                        </p:cond>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19"/>
                                        </p:tgtEl>
                                        <p:attrNameLst>
                                          <p:attrName>style.visibility</p:attrName>
                                        </p:attrNameLst>
                                      </p:cBhvr>
                                      <p:to>
                                        <p:strVal val="visible"/>
                                      </p:to>
                                    </p:set>
                                    <p:animEffect transition="in" filter="wipe(down)">
                                      <p:cBhvr>
                                        <p:cTn id="151" dur="500"/>
                                        <p:tgtEl>
                                          <p:spTgt spid="19"/>
                                        </p:tgtEl>
                                      </p:cBhvr>
                                    </p:animEffect>
                                  </p:childTnLst>
                                </p:cTn>
                              </p:par>
                            </p:childTnLst>
                          </p:cTn>
                        </p:par>
                      </p:childTnLst>
                    </p:cTn>
                  </p:par>
                  <p:par>
                    <p:cTn id="152" fill="hold" nodeType="clickPar">
                      <p:stCondLst>
                        <p:cond delay="indefinite"/>
                        <p:cond evt="onBegin" delay="0">
                          <p:tn val="151"/>
                        </p:cond>
                      </p:stCondLst>
                      <p:childTnLst>
                        <p:par>
                          <p:cTn id="153" fill="hold">
                            <p:stCondLst>
                              <p:cond delay="0"/>
                            </p:stCondLst>
                            <p:childTnLst>
                              <p:par>
                                <p:cTn id="154" presetID="22" presetClass="exit" presetSubtype="4" fill="hold" grpId="1" nodeType="clickEffect">
                                  <p:stCondLst>
                                    <p:cond delay="0"/>
                                  </p:stCondLst>
                                  <p:childTnLst>
                                    <p:animEffect transition="out" filter="wipe(down)">
                                      <p:cBhvr>
                                        <p:cTn id="155" dur="500"/>
                                        <p:tgtEl>
                                          <p:spTgt spid="19"/>
                                        </p:tgtEl>
                                      </p:cBhvr>
                                    </p:animEffect>
                                    <p:set>
                                      <p:cBhvr>
                                        <p:cTn id="156" dur="1" fill="hold">
                                          <p:stCondLst>
                                            <p:cond delay="499"/>
                                          </p:stCondLst>
                                        </p:cTn>
                                        <p:tgtEl>
                                          <p:spTgt spid="19"/>
                                        </p:tgtEl>
                                        <p:attrNameLst>
                                          <p:attrName>style.visibility</p:attrName>
                                        </p:attrNameLst>
                                      </p:cBhvr>
                                      <p:to>
                                        <p:strVal val="hidden"/>
                                      </p:to>
                                    </p:set>
                                  </p:childTnLst>
                                </p:cTn>
                              </p:par>
                            </p:childTnLst>
                          </p:cTn>
                        </p:par>
                      </p:childTnLst>
                    </p:cTn>
                  </p:par>
                  <p:par>
                    <p:cTn id="157" fill="hold" nodeType="clickPar">
                      <p:stCondLst>
                        <p:cond delay="indefinite"/>
                        <p:cond evt="onBegin" delay="0">
                          <p:tn val="156"/>
                        </p:cond>
                      </p:stCondLst>
                      <p:childTnLst>
                        <p:par>
                          <p:cTn id="158" fill="hold">
                            <p:stCondLst>
                              <p:cond delay="0"/>
                            </p:stCondLst>
                            <p:childTnLst>
                              <p:par>
                                <p:cTn id="159" presetID="22" presetClass="entr" presetSubtype="4" fill="hold" grpId="0" nodeType="clickEffect">
                                  <p:stCondLst>
                                    <p:cond delay="0"/>
                                  </p:stCondLst>
                                  <p:childTnLst>
                                    <p:set>
                                      <p:cBhvr>
                                        <p:cTn id="160" dur="1" fill="hold">
                                          <p:stCondLst>
                                            <p:cond delay="0"/>
                                          </p:stCondLst>
                                        </p:cTn>
                                        <p:tgtEl>
                                          <p:spTgt spid="20"/>
                                        </p:tgtEl>
                                        <p:attrNameLst>
                                          <p:attrName>style.visibility</p:attrName>
                                        </p:attrNameLst>
                                      </p:cBhvr>
                                      <p:to>
                                        <p:strVal val="visible"/>
                                      </p:to>
                                    </p:set>
                                    <p:animEffect transition="in" filter="wipe(down)">
                                      <p:cBhvr>
                                        <p:cTn id="161" dur="500"/>
                                        <p:tgtEl>
                                          <p:spTgt spid="20"/>
                                        </p:tgtEl>
                                      </p:cBhvr>
                                    </p:animEffect>
                                  </p:childTnLst>
                                </p:cTn>
                              </p:par>
                            </p:childTnLst>
                          </p:cTn>
                        </p:par>
                      </p:childTnLst>
                    </p:cTn>
                  </p:par>
                  <p:par>
                    <p:cTn id="162" fill="hold" nodeType="clickPar">
                      <p:stCondLst>
                        <p:cond delay="indefinite"/>
                        <p:cond evt="onBegin" delay="0">
                          <p:tn val="161"/>
                        </p:cond>
                      </p:stCondLst>
                      <p:childTnLst>
                        <p:par>
                          <p:cTn id="163" fill="hold">
                            <p:stCondLst>
                              <p:cond delay="0"/>
                            </p:stCondLst>
                            <p:childTnLst>
                              <p:par>
                                <p:cTn id="164" presetID="22" presetClass="exit" presetSubtype="4" fill="hold" grpId="1" nodeType="clickEffect">
                                  <p:stCondLst>
                                    <p:cond delay="0"/>
                                  </p:stCondLst>
                                  <p:childTnLst>
                                    <p:animEffect transition="out" filter="wipe(down)">
                                      <p:cBhvr>
                                        <p:cTn id="165" dur="500"/>
                                        <p:tgtEl>
                                          <p:spTgt spid="20"/>
                                        </p:tgtEl>
                                      </p:cBhvr>
                                    </p:animEffect>
                                    <p:set>
                                      <p:cBhvr>
                                        <p:cTn id="166" dur="1" fill="hold">
                                          <p:stCondLst>
                                            <p:cond delay="499"/>
                                          </p:stCondLst>
                                        </p:cTn>
                                        <p:tgtEl>
                                          <p:spTgt spid="20"/>
                                        </p:tgtEl>
                                        <p:attrNameLst>
                                          <p:attrName>style.visibility</p:attrName>
                                        </p:attrNameLst>
                                      </p:cBhvr>
                                      <p:to>
                                        <p:strVal val="hidden"/>
                                      </p:to>
                                    </p:set>
                                  </p:childTnLst>
                                </p:cTn>
                              </p:par>
                            </p:childTnLst>
                          </p:cTn>
                        </p:par>
                      </p:childTnLst>
                    </p:cTn>
                  </p:par>
                  <p:par>
                    <p:cTn id="167" fill="hold" nodeType="clickPar">
                      <p:stCondLst>
                        <p:cond delay="indefinite"/>
                        <p:cond evt="onBegin" delay="0">
                          <p:tn val="166"/>
                        </p:cond>
                      </p:stCondLst>
                      <p:childTnLst>
                        <p:par>
                          <p:cTn id="168" fill="hold">
                            <p:stCondLst>
                              <p:cond delay="0"/>
                            </p:stCondLst>
                            <p:childTnLst>
                              <p:par>
                                <p:cTn id="169" presetID="22" presetClass="entr" presetSubtype="4" fill="hold" grpId="0" nodeType="clickEffect">
                                  <p:stCondLst>
                                    <p:cond delay="0"/>
                                  </p:stCondLst>
                                  <p:childTnLst>
                                    <p:set>
                                      <p:cBhvr>
                                        <p:cTn id="170" dur="1" fill="hold">
                                          <p:stCondLst>
                                            <p:cond delay="0"/>
                                          </p:stCondLst>
                                        </p:cTn>
                                        <p:tgtEl>
                                          <p:spTgt spid="22"/>
                                        </p:tgtEl>
                                        <p:attrNameLst>
                                          <p:attrName>style.visibility</p:attrName>
                                        </p:attrNameLst>
                                      </p:cBhvr>
                                      <p:to>
                                        <p:strVal val="visible"/>
                                      </p:to>
                                    </p:set>
                                    <p:animEffect transition="in" filter="wipe(down)">
                                      <p:cBhvr>
                                        <p:cTn id="171" dur="500"/>
                                        <p:tgtEl>
                                          <p:spTgt spid="22"/>
                                        </p:tgtEl>
                                      </p:cBhvr>
                                    </p:animEffect>
                                  </p:childTnLst>
                                </p:cTn>
                              </p:par>
                            </p:childTnLst>
                          </p:cTn>
                        </p:par>
                      </p:childTnLst>
                    </p:cTn>
                  </p:par>
                  <p:par>
                    <p:cTn id="172" fill="hold" nodeType="clickPar">
                      <p:stCondLst>
                        <p:cond delay="indefinite"/>
                        <p:cond evt="onBegin" delay="0">
                          <p:tn val="171"/>
                        </p:cond>
                      </p:stCondLst>
                      <p:childTnLst>
                        <p:par>
                          <p:cTn id="173" fill="hold">
                            <p:stCondLst>
                              <p:cond delay="0"/>
                            </p:stCondLst>
                            <p:childTnLst>
                              <p:par>
                                <p:cTn id="174" presetID="22" presetClass="exit" presetSubtype="4" fill="hold" grpId="1" nodeType="clickEffect">
                                  <p:stCondLst>
                                    <p:cond delay="0"/>
                                  </p:stCondLst>
                                  <p:childTnLst>
                                    <p:animEffect transition="out" filter="wipe(down)">
                                      <p:cBhvr>
                                        <p:cTn id="175" dur="500"/>
                                        <p:tgtEl>
                                          <p:spTgt spid="22"/>
                                        </p:tgtEl>
                                      </p:cBhvr>
                                    </p:animEffect>
                                    <p:set>
                                      <p:cBhvr>
                                        <p:cTn id="176" dur="1" fill="hold">
                                          <p:stCondLst>
                                            <p:cond delay="499"/>
                                          </p:stCondLst>
                                        </p:cTn>
                                        <p:tgtEl>
                                          <p:spTgt spid="22"/>
                                        </p:tgtEl>
                                        <p:attrNameLst>
                                          <p:attrName>style.visibility</p:attrName>
                                        </p:attrNameLst>
                                      </p:cBhvr>
                                      <p:to>
                                        <p:strVal val="hidden"/>
                                      </p:to>
                                    </p:set>
                                  </p:childTnLst>
                                </p:cTn>
                              </p:par>
                            </p:childTnLst>
                          </p:cTn>
                        </p:par>
                      </p:childTnLst>
                    </p:cTn>
                  </p:par>
                  <p:par>
                    <p:cTn id="177" fill="hold" nodeType="clickPar">
                      <p:stCondLst>
                        <p:cond delay="indefinite"/>
                        <p:cond evt="onBegin" delay="0">
                          <p:tn val="176"/>
                        </p:cond>
                      </p:stCondLst>
                      <p:childTnLst>
                        <p:par>
                          <p:cTn id="178" fill="hold">
                            <p:stCondLst>
                              <p:cond delay="0"/>
                            </p:stCondLst>
                            <p:childTnLst>
                              <p:par>
                                <p:cTn id="179" presetID="16" presetClass="entr" presetSubtype="21" fill="hold" grpId="0" nodeType="clickEffect">
                                  <p:stCondLst>
                                    <p:cond delay="0"/>
                                  </p:stCondLst>
                                  <p:childTnLst>
                                    <p:set>
                                      <p:cBhvr>
                                        <p:cTn id="180" dur="1" fill="hold">
                                          <p:stCondLst>
                                            <p:cond delay="0"/>
                                          </p:stCondLst>
                                        </p:cTn>
                                        <p:tgtEl>
                                          <p:spTgt spid="24"/>
                                        </p:tgtEl>
                                        <p:attrNameLst>
                                          <p:attrName>style.visibility</p:attrName>
                                        </p:attrNameLst>
                                      </p:cBhvr>
                                      <p:to>
                                        <p:strVal val="visible"/>
                                      </p:to>
                                    </p:set>
                                    <p:animEffect transition="in" filter="barn(inVertical)">
                                      <p:cBhvr>
                                        <p:cTn id="18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32" grpId="0" animBg="1"/>
      <p:bldP spid="32" grpId="1" animBg="1"/>
      <p:bldP spid="11" grpId="0" animBg="1"/>
      <p:bldP spid="11" grpId="1" animBg="1"/>
      <p:bldP spid="16" grpId="0" animBg="1"/>
      <p:bldP spid="16" grpId="1" animBg="1"/>
      <p:bldP spid="15" grpId="0"/>
      <p:bldP spid="2" grpId="0"/>
      <p:bldP spid="6" grpId="0"/>
      <p:bldP spid="10" grpId="0"/>
      <p:bldP spid="13" grpId="0" animBg="1"/>
      <p:bldP spid="13" grpId="1" animBg="1"/>
      <p:bldP spid="14" grpId="0"/>
      <p:bldP spid="18" grpId="0" animBg="1"/>
      <p:bldP spid="18" grpId="1" animBg="1"/>
      <p:bldP spid="19" grpId="0" animBg="1"/>
      <p:bldP spid="19" grpId="1" animBg="1"/>
      <p:bldP spid="20" grpId="0" animBg="1"/>
      <p:bldP spid="20" grpId="1" animBg="1"/>
      <p:bldP spid="22" grpId="0" animBg="1"/>
      <p:bldP spid="22" grpId="1" animBg="1"/>
      <p:bldP spid="24" grpId="0"/>
    </p:bldLst>
  </p:timing>
</p:sld>
</file>

<file path=ppt/slides/slide8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7" name="任意多边形: 形状 56" title=""/>
          <p:cNvSpPr/>
          <p:nvPr/>
        </p:nvSpPr>
        <p:spPr>
          <a:xfrm>
            <a:off x="5677212" y="-1"/>
            <a:ext cx="6514788" cy="6876200"/>
          </a:xfrm>
          <a:custGeom>
            <a:gdLst>
              <a:gd name="connsiteX0" fmla="*/ 1383874 w 7183759"/>
              <a:gd name="connsiteY0" fmla="*/ 0 h 6876200"/>
              <a:gd name="connsiteX1" fmla="*/ 7183759 w 7183759"/>
              <a:gd name="connsiteY1" fmla="*/ 0 h 6876200"/>
              <a:gd name="connsiteX2" fmla="*/ 7183759 w 7183759"/>
              <a:gd name="connsiteY2" fmla="*/ 6876200 h 6876200"/>
              <a:gd name="connsiteX3" fmla="*/ 1401224 w 7183759"/>
              <a:gd name="connsiteY3" fmla="*/ 6876200 h 6876200"/>
              <a:gd name="connsiteX4" fmla="*/ 1284616 w 7183759"/>
              <a:gd name="connsiteY4" fmla="*/ 6753893 h 6876200"/>
              <a:gd name="connsiteX5" fmla="*/ 0 w 7183759"/>
              <a:gd name="connsiteY5" fmla="*/ 3429001 h 6876200"/>
              <a:gd name="connsiteX6" fmla="*/ 1284616 w 7183759"/>
              <a:gd name="connsiteY6" fmla="*/ 104109 h 68762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3759" h="6876200">
                <a:moveTo>
                  <a:pt x="1383874" y="0"/>
                </a:moveTo>
                <a:lnTo>
                  <a:pt x="7183759" y="0"/>
                </a:lnTo>
                <a:lnTo>
                  <a:pt x="7183759" y="6876200"/>
                </a:lnTo>
                <a:lnTo>
                  <a:pt x="1401224" y="6876200"/>
                </a:lnTo>
                <a:lnTo>
                  <a:pt x="1284616" y="6753893"/>
                </a:lnTo>
                <a:cubicBezTo>
                  <a:pt x="486462" y="5875729"/>
                  <a:pt x="0" y="4709175"/>
                  <a:pt x="0" y="3429001"/>
                </a:cubicBezTo>
                <a:cubicBezTo>
                  <a:pt x="0" y="2148828"/>
                  <a:pt x="486462" y="982274"/>
                  <a:pt x="1284616" y="104109"/>
                </a:cubicBezTo>
                <a:close/>
              </a:path>
            </a:pathLst>
          </a:custGeom>
          <a:solidFill>
            <a:srgbClr val="A9D3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35" name="任意多边形: 形状 34" title=""/>
          <p:cNvSpPr/>
          <p:nvPr/>
        </p:nvSpPr>
        <p:spPr>
          <a:xfrm>
            <a:off x="630528" y="1048373"/>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5" name="任意多边形: 形状 54" title=""/>
          <p:cNvSpPr/>
          <p:nvPr/>
        </p:nvSpPr>
        <p:spPr>
          <a:xfrm>
            <a:off x="3153575" y="-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5047676" y="463293"/>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1483373"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8" name="文本框 27" title=""/>
          <p:cNvSpPr txBox="1"/>
          <p:nvPr/>
        </p:nvSpPr>
        <p:spPr>
          <a:xfrm>
            <a:off x="630320" y="2525518"/>
            <a:ext cx="6155531" cy="2031325"/>
          </a:xfrm>
          <a:prstGeom prst="rect">
            <a:avLst/>
          </a:prstGeom>
          <a:noFill/>
        </p:spPr>
        <p:txBody>
          <a:bodyPr wrap="none" lIns="0" tIns="0" rIns="0" bIns="0" rtlCol="0">
            <a:noAutofit/>
          </a:bodyPr>
          <a:lstStyle/>
          <a:p>
            <a:pPr lvl="0" algn="l">
              <a:lnSpc>
                <a:spcPct val="110000"/>
              </a:lnSpc>
              <a:buClrTx/>
              <a:buSzTx/>
              <a:buFontTx/>
            </a:pPr>
            <a:r>
              <a:rPr lang="zh-CN" altLang="en-US" sz="6000">
                <a:solidFill>
                  <a:schemeClr val="tx1">
                    <a:lumMod val="75000"/>
                    <a:lumOff val="25000"/>
                  </a:schemeClr>
                </a:solidFill>
                <a:latin typeface="思源黑体 CN (标题)" charset="0"/>
                <a:ea typeface="思源黑体 CN (标题)" charset="0"/>
                <a:cs typeface="思源黑体 CN (标题)" charset="0"/>
                <a:sym typeface="+mn-ea"/>
              </a:rPr>
              <a:t>感谢观看</a:t>
            </a:r>
          </a:p>
          <a:p>
            <a:pPr lvl="0" algn="l">
              <a:lnSpc>
                <a:spcPct val="110000"/>
              </a:lnSpc>
              <a:buClrTx/>
              <a:buSzTx/>
              <a:buFontTx/>
            </a:pPr>
            <a:r>
              <a:rPr lang="zh-CN" altLang="en-US" sz="6000">
                <a:solidFill>
                  <a:schemeClr val="tx1">
                    <a:lumMod val="75000"/>
                    <a:lumOff val="25000"/>
                  </a:schemeClr>
                </a:solidFill>
                <a:latin typeface="思源黑体 CN (标题)" charset="0"/>
                <a:ea typeface="+mj-ea"/>
                <a:cs typeface="思源黑体 CN (标题)" charset="0"/>
                <a:sym typeface="+mn-ea"/>
              </a:rPr>
              <a:t>THANK YOU</a:t>
            </a:r>
          </a:p>
        </p:txBody>
      </p:sp>
      <p:sp>
        <p:nvSpPr>
          <p:cNvPr id="3" name="椭圆 2" title=""/>
          <p:cNvSpPr/>
          <p:nvPr/>
        </p:nvSpPr>
        <p:spPr>
          <a:xfrm>
            <a:off x="7214467" y="1017244"/>
            <a:ext cx="4823512" cy="4823512"/>
          </a:xfrm>
          <a:prstGeom prst="ellipse">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pic>
        <p:nvPicPr>
          <p:cNvPr id="2" name="图片 1" title=""/>
          <p:cNvPicPr>
            <a:picLocks noChangeAspect="1"/>
          </p:cNvPicPr>
          <p:nvPr/>
        </p:nvPicPr>
        <p:blipFill>
          <a:blip r:embed="rId3"/>
          <a:stretch>
            <a:fillRect/>
          </a:stretch>
        </p:blipFill>
        <p:spPr>
          <a:xfrm>
            <a:off x="8121650" y="1333500"/>
            <a:ext cx="2719705" cy="35248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35" grpId="0" animBg="1"/>
      <p:bldP spid="55" grpId="0" animBg="1"/>
      <p:bldP spid="59" grpId="0" animBg="1"/>
      <p:bldP spid="60" grpId="1" animBg="1"/>
      <p:bldP spid="63" grpId="0" animBg="1"/>
      <p:bldP spid="3" grpId="0" animBg="1"/>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二、光的直线传播</a:t>
            </a:r>
          </a:p>
        </p:txBody>
      </p:sp>
      <p:sp>
        <p:nvSpPr>
          <p:cNvPr id="11" name="文本框 10" title=""/>
          <p:cNvSpPr txBox="1"/>
          <p:nvPr/>
        </p:nvSpPr>
        <p:spPr>
          <a:xfrm>
            <a:off x="292735" y="1438910"/>
            <a:ext cx="11703050" cy="1014730"/>
          </a:xfrm>
          <a:prstGeom prst="rect">
            <a:avLst/>
          </a:prstGeom>
          <a:noFill/>
        </p:spPr>
        <p:txBody>
          <a:bodyPr wrap="square" rtlCol="0" anchor="t">
            <a:spAutoFit/>
          </a:bodyPr>
          <a:lstStyle/>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1.光是怎样传播的</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（1）实验观察：光在空气、水、玻璃中的传播路径。</a:t>
            </a:r>
          </a:p>
        </p:txBody>
      </p:sp>
      <p:pic>
        <p:nvPicPr>
          <p:cNvPr id="2" name="图片 -2147482318" title=""/>
          <p:cNvPicPr>
            <a:picLocks noChangeAspect="1"/>
          </p:cNvPicPr>
          <p:nvPr/>
        </p:nvPicPr>
        <p:blipFill>
          <a:blip r:embed="rId3"/>
          <a:stretch>
            <a:fillRect/>
          </a:stretch>
        </p:blipFill>
        <p:spPr>
          <a:xfrm>
            <a:off x="1955165" y="2565400"/>
            <a:ext cx="7656195" cy="1726565"/>
          </a:xfrm>
          <a:prstGeom prst="rect">
            <a:avLst/>
          </a:prstGeom>
          <a:noFill/>
          <a:ln w="9525">
            <a:noFill/>
          </a:ln>
        </p:spPr>
      </p:pic>
      <p:sp>
        <p:nvSpPr>
          <p:cNvPr id="14" name="矩形标注 13" title=""/>
          <p:cNvSpPr/>
          <p:nvPr/>
        </p:nvSpPr>
        <p:spPr>
          <a:xfrm>
            <a:off x="363220" y="2584450"/>
            <a:ext cx="1591945" cy="1339850"/>
          </a:xfrm>
          <a:prstGeom prst="wedgeRectCallout">
            <a:avLst>
              <a:gd name="adj1" fmla="val 82389"/>
              <a:gd name="adj2" fmla="val -9887"/>
            </a:avLst>
          </a:prstGeom>
          <a:solidFill>
            <a:srgbClr val="1C18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a:latin typeface="微软雅黑" panose="020b0503020204020204" charset="-122"/>
                <a:ea typeface="微软雅黑" panose="020b0503020204020204" charset="-122"/>
              </a:rPr>
              <a:t>在夜晚，用能发出带有颜色的激光笔射向天空</a:t>
            </a:r>
          </a:p>
        </p:txBody>
      </p:sp>
      <p:sp>
        <p:nvSpPr>
          <p:cNvPr id="15" name="文本框 14" title=""/>
          <p:cNvSpPr txBox="1"/>
          <p:nvPr/>
        </p:nvSpPr>
        <p:spPr>
          <a:xfrm>
            <a:off x="1955165" y="4291965"/>
            <a:ext cx="2240280" cy="337185"/>
          </a:xfrm>
          <a:prstGeom prst="rect">
            <a:avLst/>
          </a:prstGeom>
          <a:noFill/>
          <a:ln w="9525">
            <a:noFill/>
          </a:ln>
        </p:spPr>
        <p:txBody>
          <a:bodyPr wrap="square">
            <a:spAutoFit/>
          </a:bodyPr>
          <a:lstStyle/>
          <a:p>
            <a:pPr indent="0"/>
            <a:r>
              <a:rPr lang="zh-CN" sz="1600" b="0">
                <a:solidFill>
                  <a:schemeClr val="bg1"/>
                </a:solidFill>
                <a:highlight>
                  <a:srgbClr val="0000FF"/>
                </a:highlight>
                <a:latin typeface="微软雅黑" panose="020b0503020204020204" charset="-122"/>
                <a:ea typeface="微软雅黑" panose="020b0503020204020204" charset="-122"/>
              </a:rPr>
              <a:t>光在空气中沿直线传播</a:t>
            </a:r>
            <a:endParaRPr lang="zh-CN" altLang="en-US" sz="1600" b="0">
              <a:solidFill>
                <a:schemeClr val="bg1"/>
              </a:solidFill>
              <a:highlight>
                <a:srgbClr val="0000FF"/>
              </a:highlight>
              <a:latin typeface="微软雅黑" panose="020b0503020204020204" charset="-122"/>
              <a:ea typeface="微软雅黑" panose="020b0503020204020204" charset="-122"/>
            </a:endParaRPr>
          </a:p>
        </p:txBody>
      </p:sp>
      <p:sp>
        <p:nvSpPr>
          <p:cNvPr id="16" name="矩形标注 15" title=""/>
          <p:cNvSpPr/>
          <p:nvPr/>
        </p:nvSpPr>
        <p:spPr>
          <a:xfrm>
            <a:off x="4667250" y="1186180"/>
            <a:ext cx="2352675" cy="863600"/>
          </a:xfrm>
          <a:prstGeom prst="wedgeRectCallout">
            <a:avLst>
              <a:gd name="adj1" fmla="val 22874"/>
              <a:gd name="adj2" fmla="val 135808"/>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a:latin typeface="微软雅黑" panose="020b0503020204020204" charset="-122"/>
                <a:ea typeface="微软雅黑" panose="020b0503020204020204" charset="-122"/>
              </a:rPr>
              <a:t>激光沿不同方向垂直水箱侧面射出光</a:t>
            </a:r>
          </a:p>
        </p:txBody>
      </p:sp>
      <p:sp>
        <p:nvSpPr>
          <p:cNvPr id="17" name="文本框 16" title=""/>
          <p:cNvSpPr txBox="1"/>
          <p:nvPr/>
        </p:nvSpPr>
        <p:spPr>
          <a:xfrm>
            <a:off x="4779645" y="4291965"/>
            <a:ext cx="2240280" cy="337185"/>
          </a:xfrm>
          <a:prstGeom prst="rect">
            <a:avLst/>
          </a:prstGeom>
          <a:noFill/>
          <a:ln w="9525">
            <a:noFill/>
          </a:ln>
        </p:spPr>
        <p:txBody>
          <a:bodyPr wrap="square">
            <a:spAutoFit/>
          </a:bodyPr>
          <a:lstStyle/>
          <a:p>
            <a:pPr indent="0" algn="ctr"/>
            <a:r>
              <a:rPr lang="zh-CN" sz="1600" b="0">
                <a:solidFill>
                  <a:schemeClr val="bg1"/>
                </a:solidFill>
                <a:highlight>
                  <a:srgbClr val="008080"/>
                </a:highlight>
                <a:latin typeface="微软雅黑" panose="020b0503020204020204" charset="-122"/>
                <a:ea typeface="微软雅黑" panose="020b0503020204020204" charset="-122"/>
              </a:rPr>
              <a:t>光在水中沿直线传播</a:t>
            </a:r>
          </a:p>
        </p:txBody>
      </p:sp>
      <p:sp>
        <p:nvSpPr>
          <p:cNvPr id="18" name="矩形标注 17" title=""/>
          <p:cNvSpPr/>
          <p:nvPr/>
        </p:nvSpPr>
        <p:spPr>
          <a:xfrm>
            <a:off x="9723755" y="2635885"/>
            <a:ext cx="2352675" cy="863600"/>
          </a:xfrm>
          <a:prstGeom prst="wedgeRectCallout">
            <a:avLst>
              <a:gd name="adj1" fmla="val -64197"/>
              <a:gd name="adj2" fmla="val 28897"/>
            </a:avLst>
          </a:prstGeom>
          <a:solidFill>
            <a:srgbClr val="EE2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a:latin typeface="微软雅黑" panose="020b0503020204020204" charset="-122"/>
                <a:ea typeface="微软雅黑" panose="020b0503020204020204" charset="-122"/>
              </a:rPr>
              <a:t>光从玻璃砖的侧面垂直射入玻璃砖</a:t>
            </a:r>
          </a:p>
        </p:txBody>
      </p:sp>
      <p:sp>
        <p:nvSpPr>
          <p:cNvPr id="19" name="文本框 18" title=""/>
          <p:cNvSpPr txBox="1"/>
          <p:nvPr/>
        </p:nvSpPr>
        <p:spPr>
          <a:xfrm>
            <a:off x="7483475" y="4291965"/>
            <a:ext cx="2240280" cy="337185"/>
          </a:xfrm>
          <a:prstGeom prst="rect">
            <a:avLst/>
          </a:prstGeom>
          <a:noFill/>
          <a:ln w="9525">
            <a:noFill/>
          </a:ln>
        </p:spPr>
        <p:txBody>
          <a:bodyPr wrap="square">
            <a:spAutoFit/>
          </a:bodyPr>
          <a:lstStyle/>
          <a:p>
            <a:pPr indent="0" algn="ctr"/>
            <a:r>
              <a:rPr lang="zh-CN" sz="1600" b="0">
                <a:solidFill>
                  <a:schemeClr val="bg1"/>
                </a:solidFill>
                <a:highlight>
                  <a:srgbClr val="FF00FF"/>
                </a:highlight>
                <a:latin typeface="微软雅黑" panose="020b0503020204020204" charset="-122"/>
                <a:ea typeface="微软雅黑" panose="020b0503020204020204" charset="-122"/>
              </a:rPr>
              <a:t>光在玻璃中沿直线传播</a:t>
            </a:r>
          </a:p>
        </p:txBody>
      </p:sp>
      <p:sp>
        <p:nvSpPr>
          <p:cNvPr id="20" name="文本框 19" title=""/>
          <p:cNvSpPr txBox="1"/>
          <p:nvPr/>
        </p:nvSpPr>
        <p:spPr>
          <a:xfrm>
            <a:off x="292735" y="4732655"/>
            <a:ext cx="3721100" cy="553085"/>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a:t>
            </a:r>
            <a:r>
              <a:rPr lang="en-US" sz="2000">
                <a:latin typeface="微软雅黑" panose="020b0503020204020204" charset="-122"/>
                <a:ea typeface="微软雅黑" panose="020b0503020204020204" charset="-122"/>
                <a:cs typeface="微软雅黑" panose="020b0503020204020204" charset="-122"/>
              </a:rPr>
              <a:t>2</a:t>
            </a:r>
            <a:r>
              <a:rPr sz="2000">
                <a:latin typeface="微软雅黑" panose="020b0503020204020204" charset="-122"/>
                <a:ea typeface="微软雅黑" panose="020b0503020204020204" charset="-122"/>
                <a:cs typeface="微软雅黑" panose="020b0503020204020204" charset="-122"/>
              </a:rPr>
              <a:t>）探究光沿直线传播的条件</a:t>
            </a:r>
          </a:p>
        </p:txBody>
      </p:sp>
      <p:pic>
        <p:nvPicPr>
          <p:cNvPr id="6" name="图片 -2147482317" title=""/>
          <p:cNvPicPr>
            <a:picLocks noChangeAspect="1"/>
          </p:cNvPicPr>
          <p:nvPr/>
        </p:nvPicPr>
        <p:blipFill>
          <a:blip r:embed="rId4"/>
          <a:stretch>
            <a:fillRect/>
          </a:stretch>
        </p:blipFill>
        <p:spPr>
          <a:xfrm>
            <a:off x="4109720" y="5162550"/>
            <a:ext cx="4900930" cy="1654175"/>
          </a:xfrm>
          <a:prstGeom prst="rect">
            <a:avLst/>
          </a:prstGeom>
          <a:noFill/>
          <a:ln w="9525">
            <a:noFill/>
          </a:ln>
        </p:spPr>
      </p:pic>
      <p:sp>
        <p:nvSpPr>
          <p:cNvPr id="22" name="右箭头标注 21" title=""/>
          <p:cNvSpPr/>
          <p:nvPr/>
        </p:nvSpPr>
        <p:spPr>
          <a:xfrm>
            <a:off x="363220" y="5282565"/>
            <a:ext cx="3831590" cy="1285875"/>
          </a:xfrm>
          <a:prstGeom prst="rightArrowCallout">
            <a:avLst>
              <a:gd name="adj1" fmla="val 25000"/>
              <a:gd name="adj2" fmla="val 25000"/>
              <a:gd name="adj3" fmla="val 25000"/>
              <a:gd name="adj4" fmla="val 85415"/>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r>
              <a:rPr lang="zh-CN" sz="1700">
                <a:solidFill>
                  <a:schemeClr val="bg1"/>
                </a:solidFill>
                <a:latin typeface="微软雅黑" panose="020b0503020204020204" charset="-122"/>
                <a:ea typeface="微软雅黑" panose="020b0503020204020204" charset="-122"/>
                <a:sym typeface="+mn-ea"/>
              </a:rPr>
              <a:t>将一束光从透明水槽侧面垂直射入非均匀浓度的糖水溶液中，激光的传播路径在浓度不均匀的糖水溶液中会向下弯曲</a:t>
            </a:r>
            <a:endParaRPr lang="zh-CN" altLang="en-US" sz="1700">
              <a:solidFill>
                <a:schemeClr val="bg1"/>
              </a:solidFill>
              <a:latin typeface="微软雅黑" panose="020b0503020204020204" charset="-122"/>
              <a:ea typeface="微软雅黑" panose="020b0503020204020204" charset="-122"/>
              <a:sym typeface="+mn-ea"/>
            </a:endParaRPr>
          </a:p>
        </p:txBody>
      </p:sp>
      <p:sp>
        <p:nvSpPr>
          <p:cNvPr id="23" name="右箭头标注 22" title=""/>
          <p:cNvSpPr/>
          <p:nvPr/>
        </p:nvSpPr>
        <p:spPr>
          <a:xfrm flipH="1">
            <a:off x="9006205" y="5282565"/>
            <a:ext cx="3155950" cy="1285875"/>
          </a:xfrm>
          <a:prstGeom prst="rightArrowCallout">
            <a:avLst>
              <a:gd name="adj1" fmla="val 23456"/>
              <a:gd name="adj2" fmla="val 25000"/>
              <a:gd name="adj3" fmla="val 23654"/>
              <a:gd name="adj4" fmla="val 85415"/>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fontAlgn="auto">
              <a:lnSpc>
                <a:spcPct val="150000"/>
              </a:lnSpc>
            </a:pPr>
            <a:r>
              <a:rPr lang="zh-CN" sz="1700">
                <a:solidFill>
                  <a:schemeClr val="bg1"/>
                </a:solidFill>
                <a:latin typeface="微软雅黑" panose="020b0503020204020204" charset="-122"/>
                <a:ea typeface="微软雅黑" panose="020b0503020204020204" charset="-122"/>
                <a:sym typeface="+mn-ea"/>
              </a:rPr>
              <a:t>激光在均匀浓度的糖水溶液中的传播路径是直的</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wipe(left)">
                                      <p:cBhvr>
                                        <p:cTn id="20" dur="500"/>
                                        <p:tgtEl>
                                          <p:spTgt spid="11">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right)">
                                      <p:cBhvr>
                                        <p:cTn id="50" dur="500"/>
                                        <p:tgtEl>
                                          <p:spTgt spid="18"/>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left)">
                                      <p:cBhvr>
                                        <p:cTn id="55" dur="500"/>
                                        <p:tgtEl>
                                          <p:spTgt spid="19"/>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0">
                                            <p:txEl>
                                              <p:pRg st="0" end="0"/>
                                            </p:txEl>
                                          </p:spTgt>
                                        </p:tgtEl>
                                        <p:attrNameLst>
                                          <p:attrName>style.visibility</p:attrName>
                                        </p:attrNameLst>
                                      </p:cBhvr>
                                      <p:to>
                                        <p:strVal val="visible"/>
                                      </p:to>
                                    </p:set>
                                    <p:animEffect transition="in" filter="wipe(left)">
                                      <p:cBhvr>
                                        <p:cTn id="60" dur="500"/>
                                        <p:tgtEl>
                                          <p:spTgt spid="20">
                                            <p:txEl>
                                              <p:pRg st="0" end="0"/>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barn(inVertical)">
                                      <p:cBhvr>
                                        <p:cTn id="65" dur="500"/>
                                        <p:tgtEl>
                                          <p:spTgt spid="6"/>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ipe(left)">
                                      <p:cBhvr>
                                        <p:cTn id="70" dur="500"/>
                                        <p:tgtEl>
                                          <p:spTgt spid="22"/>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2"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wipe(right)">
                                      <p:cBhvr>
                                        <p:cTn id="7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p:bldP spid="16" grpId="0" animBg="1"/>
      <p:bldP spid="17" grpId="0"/>
      <p:bldP spid="18" grpId="0" animBg="1"/>
      <p:bldP spid="19" grpId="0"/>
      <p:bldP spid="22" grpId="0" animBg="1"/>
      <p:bldP spid="23" grpId="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AS_OS" val="Unix 3.10 unknown"/>
  <p:tag name="AS_RELEASE_DATE" val="2023.03.31"/>
  <p:tag name="AS_TITLE" val="Aspose.Slides for Java"/>
  <p:tag name="AS_VERSION" val="23.3"/>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TABLE_ENDDRAG_ORIGIN_RECT" val="533*192"/>
  <p:tag name="TABLE_ENDDRAG_RECT" val="23*161*533*192"/>
</p:tagLst>
</file>

<file path=ppt/tags/tag6.xml><?xml version="1.0" encoding="utf-8"?>
<p:tagLst xmlns:p="http://schemas.openxmlformats.org/presentationml/2006/main">
  <p:tag name="TABLE_ENDDRAG_ORIGIN_RECT" val="920*149"/>
  <p:tag name="TABLE_ENDDRAG_RECT" val="28*380*920*149"/>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TABLE_ENDDRAG_ORIGIN_RECT" val="655*218"/>
  <p:tag name="TABLE_ENDDRAG_RECT" val="546*320*655*218"/>
</p:tagLst>
</file>

<file path=ppt/theme/theme1.xml><?xml version="1.0" encoding="utf-8"?>
<a:theme xmlns:r="http://schemas.openxmlformats.org/officeDocument/2006/relationships" xmlns:a="http://schemas.openxmlformats.org/drawingml/2006/main" name="WPS">
  <a:themeElements>
    <a:clrScheme name="WPS">
      <a:dk1>
        <a:sysClr val="windowText" lastClr="000000"/>
      </a:dk1>
      <a:lt1>
        <a:sysClr val="window" lastClr="CCE8C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Arial"/>
      </a:majorFont>
      <a:minorFont>
        <a:latin typeface="Calibri"/>
        <a:ea typeface="宋体"/>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CCE8C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宋体"/>
        <a:cs typeface="Arial"/>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宋体"/>
        <a:cs typeface="Arial"/>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CCE8C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828</Paragraphs>
  <Slides>88</Slides>
  <Notes>5</Notes>
  <TotalTime>0</TotalTime>
  <HiddenSlides>0</HiddenSlides>
  <MMClips>2</MMClips>
  <ScaleCrop>0</ScaleCrop>
  <HeadingPairs>
    <vt:vector baseType="variant" size="6">
      <vt:variant>
        <vt:lpstr>Fonts used</vt:lpstr>
      </vt:variant>
      <vt:variant>
        <vt:i4>14</vt:i4>
      </vt:variant>
      <vt:variant>
        <vt:lpstr>Theme</vt:lpstr>
      </vt:variant>
      <vt:variant>
        <vt:i4>1</vt:i4>
      </vt:variant>
      <vt:variant>
        <vt:lpstr>Slide Titles</vt:lpstr>
      </vt:variant>
      <vt:variant>
        <vt:i4>88</vt:i4>
      </vt:variant>
    </vt:vector>
  </HeadingPairs>
  <TitlesOfParts>
    <vt:vector baseType="lpstr" size="103">
      <vt:lpstr>Arial</vt:lpstr>
      <vt:lpstr>Calibri</vt:lpstr>
      <vt:lpstr>宋体</vt:lpstr>
      <vt:lpstr>Calibri Light</vt:lpstr>
      <vt:lpstr>思源黑体 CN Light</vt:lpstr>
      <vt:lpstr>Alibaba PuHuiTi 2.0 105 Heavy</vt:lpstr>
      <vt:lpstr>思源黑体 CN Normal</vt:lpstr>
      <vt:lpstr>微软雅黑</vt:lpstr>
      <vt:lpstr>思源黑体 CN Bold</vt:lpstr>
      <vt:lpstr>幼圆</vt:lpstr>
      <vt:lpstr>OPPOSans B</vt:lpstr>
      <vt:lpstr>Times New Roman</vt:lpstr>
      <vt:lpstr>华文楷体</vt:lpstr>
      <vt:lpstr>思源黑体 CN (标题)</vt:lpstr>
      <vt:lpstr>WPS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2023-11-30T15:39:25.480</cp:lastPrinted>
  <dcterms:created xsi:type="dcterms:W3CDTF">2023-11-30T15:39:25Z</dcterms:created>
  <dcterms:modified xsi:type="dcterms:W3CDTF">2023-11-30T07:39:25Z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