
<file path=[Content_Types].xml><?xml version="1.0" encoding="utf-8"?>
<Types xmlns="http://schemas.openxmlformats.org/package/2006/content-types">
  <Default Extension="rels" ContentType="application/vnd.openxmlformats-package.relationships+xml"/>
  <Default Extension="xml" ContentType="application/xml"/>
  <Default Extension="jpeg" ContentType="image/jpeg"/>
  <Default Extension="vml" ContentType="application/vnd.openxmlformats-officedocument.vmlDrawing"/>
  <Default Extension="bin" ContentType="application/vnd.openxmlformats-officedocument.oleObject"/>
  <Default Extension="fntdata" ContentType="application/x-fontdata"/>
  <Default Extension="png" ContentType="image/png"/>
  <Default Extension="wmf" ContentType="image/x-wmf"/>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&#65279;<?xml version="1.0" encoding="utf-8" standalone="yes"?><Relationships xmlns="http://schemas.openxmlformats.org/package/2006/relationships"><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package/2006/relationships/metadata/thumbnail" Target="docProps/thumbnail.jpeg" /><Relationship Id="rId5" Type="http://schemas.openxmlformats.org/officeDocument/2006/relationships/custom-properties" Target="docProps/custom.xml" /></Relationships>
</file>

<file path=ppt/presentation.xml><?xml version="1.0" encoding="utf-8"?>
<!--Generated by Aspose.Slides for Java 23.3-->
<p:presentation xmlns:r="http://schemas.openxmlformats.org/officeDocument/2006/relationships" xmlns:a="http://schemas.openxmlformats.org/drawingml/2006/main" xmlns:p="http://schemas.openxmlformats.org/presentationml/2006/main" embedTrueTypeFonts="1">
  <p:sldMasterIdLst>
    <p:sldMasterId id="2147483648" r:id="rId1"/>
  </p:sldMasterIdLst>
  <p:notesMasterIdLst>
    <p:notesMasterId r:id="rId2"/>
  </p:notesMasterIdLst>
  <p:handoutMasterIdLst>
    <p:handoutMasterId r:id="rId3"/>
  </p:handoutMasterIdLst>
  <p:sldIdLst>
    <p:sldId id="403" r:id="rId4"/>
    <p:sldId id="404" r:id="rId5"/>
    <p:sldId id="259" r:id="rId6"/>
    <p:sldId id="260" r:id="rId7"/>
    <p:sldId id="2105" r:id="rId8"/>
    <p:sldId id="262" r:id="rId9"/>
    <p:sldId id="263" r:id="rId10"/>
    <p:sldId id="264" r:id="rId11"/>
    <p:sldId id="2466" r:id="rId12"/>
    <p:sldId id="2467" r:id="rId13"/>
    <p:sldId id="2468" r:id="rId14"/>
    <p:sldId id="2469" r:id="rId15"/>
    <p:sldId id="2470" r:id="rId16"/>
    <p:sldId id="2471" r:id="rId17"/>
    <p:sldId id="2472" r:id="rId18"/>
    <p:sldId id="2473" r:id="rId19"/>
    <p:sldId id="2474" r:id="rId20"/>
    <p:sldId id="2475" r:id="rId21"/>
    <p:sldId id="2476" r:id="rId22"/>
    <p:sldId id="265" r:id="rId23"/>
    <p:sldId id="2536" r:id="rId24"/>
    <p:sldId id="2537" r:id="rId25"/>
    <p:sldId id="2538" r:id="rId26"/>
    <p:sldId id="2595" r:id="rId27"/>
    <p:sldId id="2652" r:id="rId28"/>
    <p:sldId id="2653" r:id="rId29"/>
    <p:sldId id="303" r:id="rId30"/>
    <p:sldId id="304" r:id="rId31"/>
    <p:sldId id="2654" r:id="rId32"/>
    <p:sldId id="2655" r:id="rId33"/>
    <p:sldId id="2656" r:id="rId34"/>
    <p:sldId id="1086" r:id="rId35"/>
    <p:sldId id="2657" r:id="rId36"/>
    <p:sldId id="315" r:id="rId37"/>
    <p:sldId id="2658" r:id="rId38"/>
    <p:sldId id="320" r:id="rId39"/>
    <p:sldId id="1557" r:id="rId40"/>
    <p:sldId id="2698" r:id="rId41"/>
    <p:sldId id="2699" r:id="rId42"/>
    <p:sldId id="2700" r:id="rId43"/>
    <p:sldId id="2701" r:id="rId44"/>
    <p:sldId id="333" r:id="rId45"/>
    <p:sldId id="334" r:id="rId46"/>
    <p:sldId id="2702" r:id="rId47"/>
    <p:sldId id="2358" r:id="rId48"/>
    <p:sldId id="2703" r:id="rId49"/>
    <p:sldId id="1643" r:id="rId50"/>
    <p:sldId id="2704" r:id="rId51"/>
    <p:sldId id="2401" r:id="rId52"/>
    <p:sldId id="2725" r:id="rId53"/>
    <p:sldId id="2726" r:id="rId54"/>
    <p:sldId id="350" r:id="rId55"/>
    <p:sldId id="2456" r:id="rId56"/>
    <p:sldId id="2727" r:id="rId57"/>
    <p:sldId id="2728" r:id="rId58"/>
    <p:sldId id="2729" r:id="rId59"/>
    <p:sldId id="2455" r:id="rId60"/>
    <p:sldId id="2730" r:id="rId61"/>
    <p:sldId id="2731" r:id="rId62"/>
    <p:sldId id="2732" r:id="rId63"/>
    <p:sldId id="2733" r:id="rId64"/>
    <p:sldId id="261" r:id="rId65"/>
  </p:sldIdLst>
  <p:sldSz cx="12192000" cy="6858000"/>
  <p:notesSz cx="7104063" cy="10234613"/>
  <p:embeddedFontLst>
    <p:embeddedFont>
      <p:font typeface="华文楷体" panose="02010600040101010101" pitchFamily="2" charset="-122"/>
      <p:regular r:id="rId67"/>
    </p:embeddedFont>
    <p:embeddedFont>
      <p:font typeface="幼圆" panose="02010509060101010101" pitchFamily="49" charset="-122"/>
      <p:regular r:id="rId68"/>
    </p:embeddedFont>
    <p:embeddedFont>
      <p:font typeface="Calibri" panose="020F0502020204030204" pitchFamily="34" charset="0"/>
      <p:regular r:id="rId69"/>
      <p:bold r:id="rId70"/>
      <p:italic r:id="rId71"/>
      <p:boldItalic r:id="rId72"/>
    </p:embeddedFont>
    <p:embeddedFont>
      <p:font typeface="思源黑体 CN Normal" panose="02010600030101010101" charset="-122"/>
      <p:regular r:id="rId73"/>
    </p:embeddedFont>
    <p:embeddedFont>
      <p:font typeface="微软雅黑" panose="020B0503020204020204" pitchFamily="34" charset="-122"/>
      <p:regular r:id="rId74"/>
      <p:bold r:id="rId75"/>
    </p:embeddedFont>
  </p:embeddedFontLst>
  <p:custDataLst>
    <p:tags r:id="rId6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6">
          <p15:clr>
            <a:srgbClr val="A4A3A4"/>
          </p15:clr>
        </p15:guide>
        <p15:guide id="2" pos="3866">
          <p15:clr>
            <a:srgbClr val="A4A3A4"/>
          </p15:clr>
        </p15:guide>
      </p15:sldGuideLst>
    </p:ext>
  </p:extLst>
</p:presentation>
</file>

<file path=ppt/presProps.xml><?xml version="1.0" encoding="utf-8"?>
<p:presentationPr xmlns:r="http://schemas.openxmlformats.org/officeDocument/2006/relationships" xmlns:a="http://schemas.openxmlformats.org/drawingml/2006/main"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0"/>
    </p:ext>
  </p:extLst>
</p:presentationPr>
</file>

<file path=ppt/tableStyles.xml><?xml version="1.0" encoding="utf-8"?>
<a:tblStyleLst xmlns:r="http://schemas.openxmlformats.org/officeDocument/2006/relationships"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fill>
          <a:solidFill>
            <a:schemeClr val="accent1">
              <a:tint val="40000"/>
            </a:schemeClr>
          </a:solidFill>
        </a:fill>
      </a:tcStyle>
    </a:band1H>
    <a:band1V>
      <a:tcStyle>
        <a:fill>
          <a:solidFill>
            <a:schemeClr val="accent1">
              <a:tint val="40000"/>
            </a:schemeClr>
          </a:solidFill>
        </a:fill>
      </a:tcStyle>
    </a:band1V>
    <a:lastCol>
      <a:tcTxStyle b="on">
        <a:fontRef idx="minor">
          <a:prstClr val="black"/>
        </a:fontRef>
        <a:schemeClr val="lt1"/>
      </a:tcTxStyle>
      <a:tcStyle>
        <a:fill>
          <a:solidFill>
            <a:schemeClr val="accent1"/>
          </a:solidFill>
        </a:fill>
      </a:tcStyle>
    </a:lastCol>
    <a:firstCol>
      <a:tcTxStyle b="on">
        <a:fontRef idx="minor">
          <a:prstClr val="black"/>
        </a:fontRef>
        <a:schemeClr val="lt1"/>
      </a:tcTxStyle>
      <a:tcStyle>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3" autoAdjust="0"/>
    <p:restoredTop sz="85006" autoAdjust="0"/>
  </p:normalViewPr>
  <p:slideViewPr>
    <p:cSldViewPr snapToGrid="0" showGuides="1">
      <p:cViewPr varScale="1">
        <p:scale>
          <a:sx n="70" d="100"/>
          <a:sy n="70" d="100"/>
        </p:scale>
        <p:origin x="84" y="498"/>
      </p:cViewPr>
      <p:guideLst>
        <p:guide orient="horz" pos="2156"/>
        <p:guide pos="3866"/>
      </p:guideLst>
    </p:cSldViewPr>
  </p:slideViewPr>
  <p:outlineViewPr>
    <p:cViewPr>
      <p:scale>
        <a:sx n="33" d="100"/>
        <a:sy n="33" d="100"/>
      </p:scale>
      <p:origin x="0" y="0"/>
    </p:cViewPr>
  </p:outlineViewPr>
  <p:notesTextViewPr>
    <p:cViewPr>
      <p:scale>
        <a:sx n="3" d="2"/>
        <a:sy n="3" d="2"/>
      </p:scale>
      <p:origin x="0" y="0"/>
    </p:cViewPr>
  </p:notesTextViewPr>
  <p:notesViewPr>
    <p:cSldViewPr>
      <p:cViewPr>
        <p:scale>
          <a:sx n="1" d="100"/>
          <a:sy n="1" d="100"/>
        </p:scale>
        <p:origin x="0" y="0"/>
      </p:cViewPr>
    </p:cSldViewPr>
  </p:notesViewPr>
  <p:gridSpacing cx="72000" cy="72000"/>
</p:viewPr>
</file>

<file path=ppt/_rels/presentation.xml.rels>&#65279;<?xml version="1.0" encoding="utf-8" standalone="yes"?><Relationships xmlns="http://schemas.openxmlformats.org/package/2006/relationships"><Relationship Id="rId1" Type="http://schemas.openxmlformats.org/officeDocument/2006/relationships/slideMaster" Target="slideMasters/slideMaster1.xml" /><Relationship Id="rId10" Type="http://schemas.openxmlformats.org/officeDocument/2006/relationships/slide" Target="slides/slide7.xml" /><Relationship Id="rId11" Type="http://schemas.openxmlformats.org/officeDocument/2006/relationships/slide" Target="slides/slide8.xml" /><Relationship Id="rId12" Type="http://schemas.openxmlformats.org/officeDocument/2006/relationships/slide" Target="slides/slide9.xml" /><Relationship Id="rId13" Type="http://schemas.openxmlformats.org/officeDocument/2006/relationships/slide" Target="slides/slide10.xml" /><Relationship Id="rId14" Type="http://schemas.openxmlformats.org/officeDocument/2006/relationships/slide" Target="slides/slide11.xml" /><Relationship Id="rId15" Type="http://schemas.openxmlformats.org/officeDocument/2006/relationships/slide" Target="slides/slide12.xml" /><Relationship Id="rId16" Type="http://schemas.openxmlformats.org/officeDocument/2006/relationships/slide" Target="slides/slide13.xml" /><Relationship Id="rId17" Type="http://schemas.openxmlformats.org/officeDocument/2006/relationships/slide" Target="slides/slide14.xml" /><Relationship Id="rId18" Type="http://schemas.openxmlformats.org/officeDocument/2006/relationships/slide" Target="slides/slide15.xml" /><Relationship Id="rId19" Type="http://schemas.openxmlformats.org/officeDocument/2006/relationships/slide" Target="slides/slide16.xml" /><Relationship Id="rId2" Type="http://schemas.openxmlformats.org/officeDocument/2006/relationships/notesMaster" Target="notesMasters/notesMaster1.xml" /><Relationship Id="rId20" Type="http://schemas.openxmlformats.org/officeDocument/2006/relationships/slide" Target="slides/slide17.xml" /><Relationship Id="rId21" Type="http://schemas.openxmlformats.org/officeDocument/2006/relationships/slide" Target="slides/slide18.xml" /><Relationship Id="rId22" Type="http://schemas.openxmlformats.org/officeDocument/2006/relationships/slide" Target="slides/slide19.xml" /><Relationship Id="rId23" Type="http://schemas.openxmlformats.org/officeDocument/2006/relationships/slide" Target="slides/slide20.xml" /><Relationship Id="rId24" Type="http://schemas.openxmlformats.org/officeDocument/2006/relationships/slide" Target="slides/slide21.xml" /><Relationship Id="rId25" Type="http://schemas.openxmlformats.org/officeDocument/2006/relationships/slide" Target="slides/slide22.xml" /><Relationship Id="rId26" Type="http://schemas.openxmlformats.org/officeDocument/2006/relationships/slide" Target="slides/slide23.xml" /><Relationship Id="rId27" Type="http://schemas.openxmlformats.org/officeDocument/2006/relationships/slide" Target="slides/slide24.xml" /><Relationship Id="rId28" Type="http://schemas.openxmlformats.org/officeDocument/2006/relationships/slide" Target="slides/slide25.xml" /><Relationship Id="rId29" Type="http://schemas.openxmlformats.org/officeDocument/2006/relationships/slide" Target="slides/slide26.xml" /><Relationship Id="rId3" Type="http://schemas.openxmlformats.org/officeDocument/2006/relationships/handoutMaster" Target="handoutMasters/handoutMaster1.xml" /><Relationship Id="rId30" Type="http://schemas.openxmlformats.org/officeDocument/2006/relationships/slide" Target="slides/slide27.xml" /><Relationship Id="rId31" Type="http://schemas.openxmlformats.org/officeDocument/2006/relationships/slide" Target="slides/slide28.xml" /><Relationship Id="rId32" Type="http://schemas.openxmlformats.org/officeDocument/2006/relationships/slide" Target="slides/slide29.xml" /><Relationship Id="rId33" Type="http://schemas.openxmlformats.org/officeDocument/2006/relationships/slide" Target="slides/slide30.xml" /><Relationship Id="rId34" Type="http://schemas.openxmlformats.org/officeDocument/2006/relationships/slide" Target="slides/slide31.xml" /><Relationship Id="rId35" Type="http://schemas.openxmlformats.org/officeDocument/2006/relationships/slide" Target="slides/slide32.xml" /><Relationship Id="rId36" Type="http://schemas.openxmlformats.org/officeDocument/2006/relationships/slide" Target="slides/slide33.xml" /><Relationship Id="rId37" Type="http://schemas.openxmlformats.org/officeDocument/2006/relationships/slide" Target="slides/slide34.xml" /><Relationship Id="rId38" Type="http://schemas.openxmlformats.org/officeDocument/2006/relationships/slide" Target="slides/slide35.xml" /><Relationship Id="rId39" Type="http://schemas.openxmlformats.org/officeDocument/2006/relationships/slide" Target="slides/slide36.xml" /><Relationship Id="rId4" Type="http://schemas.openxmlformats.org/officeDocument/2006/relationships/slide" Target="slides/slide1.xml" /><Relationship Id="rId40" Type="http://schemas.openxmlformats.org/officeDocument/2006/relationships/slide" Target="slides/slide37.xml" /><Relationship Id="rId41" Type="http://schemas.openxmlformats.org/officeDocument/2006/relationships/slide" Target="slides/slide38.xml" /><Relationship Id="rId42" Type="http://schemas.openxmlformats.org/officeDocument/2006/relationships/slide" Target="slides/slide39.xml" /><Relationship Id="rId43" Type="http://schemas.openxmlformats.org/officeDocument/2006/relationships/slide" Target="slides/slide40.xml" /><Relationship Id="rId44" Type="http://schemas.openxmlformats.org/officeDocument/2006/relationships/slide" Target="slides/slide41.xml" /><Relationship Id="rId45" Type="http://schemas.openxmlformats.org/officeDocument/2006/relationships/slide" Target="slides/slide42.xml" /><Relationship Id="rId46" Type="http://schemas.openxmlformats.org/officeDocument/2006/relationships/slide" Target="slides/slide43.xml" /><Relationship Id="rId47" Type="http://schemas.openxmlformats.org/officeDocument/2006/relationships/slide" Target="slides/slide44.xml" /><Relationship Id="rId48" Type="http://schemas.openxmlformats.org/officeDocument/2006/relationships/slide" Target="slides/slide45.xml" /><Relationship Id="rId49" Type="http://schemas.openxmlformats.org/officeDocument/2006/relationships/slide" Target="slides/slide46.xml" /><Relationship Id="rId5" Type="http://schemas.openxmlformats.org/officeDocument/2006/relationships/slide" Target="slides/slide2.xml" /><Relationship Id="rId50" Type="http://schemas.openxmlformats.org/officeDocument/2006/relationships/slide" Target="slides/slide47.xml" /><Relationship Id="rId51" Type="http://schemas.openxmlformats.org/officeDocument/2006/relationships/slide" Target="slides/slide48.xml" /><Relationship Id="rId52" Type="http://schemas.openxmlformats.org/officeDocument/2006/relationships/slide" Target="slides/slide49.xml" /><Relationship Id="rId53" Type="http://schemas.openxmlformats.org/officeDocument/2006/relationships/slide" Target="slides/slide50.xml" /><Relationship Id="rId54" Type="http://schemas.openxmlformats.org/officeDocument/2006/relationships/slide" Target="slides/slide51.xml" /><Relationship Id="rId55" Type="http://schemas.openxmlformats.org/officeDocument/2006/relationships/slide" Target="slides/slide52.xml" /><Relationship Id="rId56" Type="http://schemas.openxmlformats.org/officeDocument/2006/relationships/slide" Target="slides/slide53.xml" /><Relationship Id="rId57" Type="http://schemas.openxmlformats.org/officeDocument/2006/relationships/slide" Target="slides/slide54.xml" /><Relationship Id="rId58" Type="http://schemas.openxmlformats.org/officeDocument/2006/relationships/slide" Target="slides/slide55.xml" /><Relationship Id="rId59" Type="http://schemas.openxmlformats.org/officeDocument/2006/relationships/slide" Target="slides/slide56.xml" /><Relationship Id="rId6" Type="http://schemas.openxmlformats.org/officeDocument/2006/relationships/slide" Target="slides/slide3.xml" /><Relationship Id="rId60" Type="http://schemas.openxmlformats.org/officeDocument/2006/relationships/slide" Target="slides/slide57.xml" /><Relationship Id="rId61" Type="http://schemas.openxmlformats.org/officeDocument/2006/relationships/slide" Target="slides/slide58.xml" /><Relationship Id="rId62" Type="http://schemas.openxmlformats.org/officeDocument/2006/relationships/slide" Target="slides/slide59.xml" /><Relationship Id="rId63" Type="http://schemas.openxmlformats.org/officeDocument/2006/relationships/slide" Target="slides/slide60.xml" /><Relationship Id="rId64" Type="http://schemas.openxmlformats.org/officeDocument/2006/relationships/slide" Target="slides/slide61.xml" /><Relationship Id="rId65" Type="http://schemas.openxmlformats.org/officeDocument/2006/relationships/slide" Target="slides/slide62.xml" /><Relationship Id="rId66" Type="http://schemas.openxmlformats.org/officeDocument/2006/relationships/tags" Target="tags/tag11.xml" /><Relationship Id="rId67" Type="http://schemas.openxmlformats.org/officeDocument/2006/relationships/font" Target="fonts/font1.fntdata" /><Relationship Id="rId68" Type="http://schemas.openxmlformats.org/officeDocument/2006/relationships/font" Target="fonts/font2.fntdata" /><Relationship Id="rId69" Type="http://schemas.openxmlformats.org/officeDocument/2006/relationships/font" Target="fonts/font3.fntdata" /><Relationship Id="rId7" Type="http://schemas.openxmlformats.org/officeDocument/2006/relationships/slide" Target="slides/slide4.xml" /><Relationship Id="rId70" Type="http://schemas.openxmlformats.org/officeDocument/2006/relationships/font" Target="fonts/font4.fntdata" /><Relationship Id="rId71" Type="http://schemas.openxmlformats.org/officeDocument/2006/relationships/font" Target="fonts/font5.fntdata" /><Relationship Id="rId72" Type="http://schemas.openxmlformats.org/officeDocument/2006/relationships/font" Target="fonts/font6.fntdata" /><Relationship Id="rId73" Type="http://schemas.openxmlformats.org/officeDocument/2006/relationships/font" Target="fonts/font7.fntdata" /><Relationship Id="rId74" Type="http://schemas.openxmlformats.org/officeDocument/2006/relationships/font" Target="fonts/font8.fntdata" /><Relationship Id="rId75" Type="http://schemas.openxmlformats.org/officeDocument/2006/relationships/font" Target="fonts/font9.fntdata" /><Relationship Id="rId76" Type="http://schemas.openxmlformats.org/officeDocument/2006/relationships/presProps" Target="presProps.xml" /><Relationship Id="rId77" Type="http://schemas.openxmlformats.org/officeDocument/2006/relationships/viewProps" Target="viewProps.xml" /><Relationship Id="rId78" Type="http://schemas.openxmlformats.org/officeDocument/2006/relationships/theme" Target="theme/theme1.xml" /><Relationship Id="rId79" Type="http://schemas.openxmlformats.org/officeDocument/2006/relationships/tableStyles" Target="tableStyles.xml" /><Relationship Id="rId8" Type="http://schemas.openxmlformats.org/officeDocument/2006/relationships/slide" Target="slides/slide5.xml" /><Relationship Id="rId9" Type="http://schemas.openxmlformats.org/officeDocument/2006/relationships/slide" Target="slides/slide6.xml" /></Relationships>
</file>

<file path=ppt/drawings/_rels/vmlDrawing1.vml.rels>&#65279;<?xml version="1.0" encoding="utf-8" standalone="yes"?><Relationships xmlns="http://schemas.openxmlformats.org/package/2006/relationships"><Relationship Id="rId1" Type="http://schemas.openxmlformats.org/officeDocument/2006/relationships/image" Target="../media/image20.wmf" /></Relationships>
</file>

<file path=ppt/handoutMasters/_rels/handoutMaster1.xml.rels>&#65279;<?xml version="1.0" encoding="utf-8" standalone="yes"?><Relationships xmlns="http://schemas.openxmlformats.org/package/2006/relationships"><Relationship Id="rId1" Type="http://schemas.openxmlformats.org/officeDocument/2006/relationships/theme" Target="../theme/theme3.xml" /></Relationships>
</file>

<file path=ppt/handoutMasters/handoutMaster1.xml><?xml version="1.0" encoding="utf-8"?>
<p:handout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t>2023/11/29</a:t>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49510836"/>
      </p:ext>
    </p:extLst>
  </p:cSld>
  <p:clrMap bg1="lt1" tx1="dk1" bg2="lt2" tx2="dk2" accent1="accent1" accent2="accent2" accent3="accent3" accent4="accent4" accent5="accent5" accent6="accent6" hlink="hlink" folHlink="folHlink"/>
</p:handoutMaster>
</file>

<file path=ppt/notesMasters/_rels/notesMaster1.xml.rels>&#65279;<?xml version="1.0" encoding="utf-8" standalone="yes"?><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bg>
      <p:bgRef idx="1001">
        <a:schemeClr val="bg1"/>
      </p:bgRef>
    </p:bg>
    <p:spTree>
      <p:nvGrpSpPr>
        <p:cNvPr id="1" name=""/>
        <p:cNvGrpSpPr/>
        <p:nvPr/>
      </p:nvGrpSpPr>
      <p:grpSpPr>
        <a:xfrm>
          <a:off x="0" y="0"/>
          <a: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t>2023/11/29</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t>‹#›</a:t>
            </a:fld>
            <a:endParaRPr lang="zh-CN" altLang="en-US"/>
          </a:p>
        </p:txBody>
      </p:sp>
    </p:spTree>
    <p:extLst>
      <p:ext uri="{BB962C8B-B14F-4D97-AF65-F5344CB8AC3E}">
        <p14:creationId xmlns:p14="http://schemas.microsoft.com/office/powerpoint/2010/main" val="33218553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&#65279;<?xml version="1.0" encoding="utf-8" standalone="yes"?><Relationships xmlns="http://schemas.openxmlformats.org/package/2006/relationships"><Relationship Id="rId1" Type="http://schemas.openxmlformats.org/officeDocument/2006/relationships/slide" Target="../slides/slide28.xml" /><Relationship Id="rId2" Type="http://schemas.openxmlformats.org/officeDocument/2006/relationships/notesMaster" Target="../notesMasters/notesMaster1.xml" /></Relationships>
</file>

<file path=ppt/notesSlides/_rels/notesSlide2.xml.rels>&#65279;<?xml version="1.0" encoding="utf-8" standalone="yes"?><Relationships xmlns="http://schemas.openxmlformats.org/package/2006/relationships"><Relationship Id="rId1" Type="http://schemas.openxmlformats.org/officeDocument/2006/relationships/slide" Target="../slides/slide29.xml" /><Relationship Id="rId2" Type="http://schemas.openxmlformats.org/officeDocument/2006/relationships/notesMaster" Target="../notesMasters/notesMaster1.xml" /></Relationships>
</file>

<file path=ppt/notesSlides/_rels/notesSlide3.xml.rels>&#65279;<?xml version="1.0" encoding="utf-8" standalone="yes"?><Relationships xmlns="http://schemas.openxmlformats.org/package/2006/relationships"><Relationship Id="rId1" Type="http://schemas.openxmlformats.org/officeDocument/2006/relationships/slide" Target="../slides/slide30.xml" /><Relationship Id="rId2" Type="http://schemas.openxmlformats.org/officeDocument/2006/relationships/notesMaster" Target="../notesMasters/notesMaster1.xml" /></Relationships>
</file>

<file path=ppt/notesSlides/_rels/notesSlide4.xml.rels>&#65279;<?xml version="1.0" encoding="utf-8" standalone="yes"?><Relationships xmlns="http://schemas.openxmlformats.org/package/2006/relationships"><Relationship Id="rId1" Type="http://schemas.openxmlformats.org/officeDocument/2006/relationships/slide" Target="../slides/slide31.xml" /><Relationship Id="rId2" Type="http://schemas.openxmlformats.org/officeDocument/2006/relationships/notesMaster" Target="../notesMasters/notesMaster1.xml" /></Relationships>
</file>

<file path=ppt/notesSlides/_rels/notesSlide5.xml.rels>&#65279;<?xml version="1.0" encoding="utf-8" standalone="yes"?><Relationships xmlns="http://schemas.openxmlformats.org/package/2006/relationships"><Relationship Id="rId1" Type="http://schemas.openxmlformats.org/officeDocument/2006/relationships/slide" Target="../slides/slide37.xml" /><Relationship Id="rId2"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28</a:t>
            </a:fld>
            <a:endParaRPr lang="zh-CN" altLang="en-US"/>
          </a:p>
        </p:txBody>
      </p:sp>
    </p:spTree>
    <p:extLst>
      <p:ext uri="{BB962C8B-B14F-4D97-AF65-F5344CB8AC3E}">
        <p14:creationId xmlns:p14="http://schemas.microsoft.com/office/powerpoint/2010/main" val="1111141654"/>
      </p:ext>
    </p:extLst>
  </p:cSld>
  <p:clrMapOvr>
    <a:masterClrMapping/>
  </p:clrMapOvr>
</p:notes>
</file>

<file path=ppt/notesSlides/notesSlide2.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29</a:t>
            </a:fld>
            <a:endParaRPr lang="zh-CN" altLang="en-US"/>
          </a:p>
        </p:txBody>
      </p:sp>
    </p:spTree>
    <p:extLst>
      <p:ext uri="{BB962C8B-B14F-4D97-AF65-F5344CB8AC3E}">
        <p14:creationId xmlns:p14="http://schemas.microsoft.com/office/powerpoint/2010/main" val="2546393755"/>
      </p:ext>
    </p:extLst>
  </p:cSld>
  <p:clrMapOvr>
    <a:masterClrMapping/>
  </p:clrMapOvr>
</p:notes>
</file>

<file path=ppt/notesSlides/notesSlide3.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30</a:t>
            </a:fld>
            <a:endParaRPr lang="zh-CN" altLang="en-US"/>
          </a:p>
        </p:txBody>
      </p:sp>
    </p:spTree>
    <p:extLst>
      <p:ext uri="{BB962C8B-B14F-4D97-AF65-F5344CB8AC3E}">
        <p14:creationId xmlns:p14="http://schemas.microsoft.com/office/powerpoint/2010/main" val="1490024632"/>
      </p:ext>
    </p:extLst>
  </p:cSld>
  <p:clrMapOvr>
    <a:masterClrMapping/>
  </p:clrMapOvr>
</p:notes>
</file>

<file path=ppt/notesSlides/notesSlide4.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p:nvPr>
        </p:nvSpPr>
        <p:spPr/>
      </p:sp>
      <p:sp>
        <p:nvSpPr>
          <p:cNvPr id="3" name="备注占位符 2"/>
          <p:cNvSpPr txBox="1">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31</a:t>
            </a:fld>
            <a:endParaRPr lang="zh-CN" altLang="en-US"/>
          </a:p>
        </p:txBody>
      </p:sp>
    </p:spTree>
    <p:extLst>
      <p:ext uri="{BB962C8B-B14F-4D97-AF65-F5344CB8AC3E}">
        <p14:creationId xmlns:p14="http://schemas.microsoft.com/office/powerpoint/2010/main" val="1230755998"/>
      </p:ext>
    </p:extLst>
  </p:cSld>
  <p:clrMapOvr>
    <a:masterClrMapping/>
  </p:clrMapOvr>
</p:notes>
</file>

<file path=ppt/notesSlides/notesSlide5.xml><?xml version="1.0" encoding="utf-8"?>
<p:notes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http://schemas.openxmlformats.org/presentationml/2006/main">
  <p:cSld name="">
    <p:spTree>
      <p:nvGrpSpPr>
        <p:cNvPr id="1" name=""/>
        <p:cNvGrpSpPr/>
        <p:nvPr/>
      </p:nvGrpSpPr>
      <p:grpSpPr>
        <a:xfrm>
          <a:off x="0" y="0"/>
          <a:ext cx="0" cy="0"/>
        </a:xfrm>
      </p:grpSpPr>
      <p:sp>
        <p:nvSpPr>
          <p:cNvPr id="2" name="幻灯片图像占位符 1"/>
          <p:cNvSpPr>
            <a:spLocks noGrp="1" noRot="1" noChangeAspect="1"/>
          </p:cNvSpPr>
          <p:nvPr>
            <p:ph type="sldImg" idx="2"/>
          </p:nvPr>
        </p:nvSpPr>
        <p:spPr/>
      </p:sp>
      <p:sp>
        <p:nvSpPr>
          <p:cNvPr id="3" name="文本占位符 2"/>
          <p:cNvSpPr txBox="1">
            <a:spLocks noGrp="1"/>
          </p:cNvSpPr>
          <p:nvPr>
            <p:ph type="body" idx="3"/>
          </p:nvPr>
        </p:nvSpPr>
        <p:spPr/>
        <p:txBody>
          <a:bodyPr/>
          <a:lstStyle/>
          <a:p>
            <a:endParaRPr lang="zh-CN" altLang="en-US"/>
          </a:p>
        </p:txBody>
      </p:sp>
    </p:spTree>
    <p:extLst>
      <p:ext uri="{BB962C8B-B14F-4D97-AF65-F5344CB8AC3E}">
        <p14:creationId xmlns:p14="http://schemas.microsoft.com/office/powerpoint/2010/main" val="3952709394"/>
      </p:ext>
    </p:extLst>
  </p:cSld>
  <p:clrMapOvr>
    <a:masterClrMapping/>
  </p:clrMapOvr>
</p:notes>
</file>

<file path=ppt/slideLayouts/_rels/slideLayout1.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10.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2.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3.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4.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5.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6.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7.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8.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_rels/slideLayout9.xml.rels>&#65279;<?xml version="1.0" encoding="utf-8" standalone="yes"?><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 preserve="1">
  <p:cSld name="标题幻灯片">
    <p:spTree>
      <p:nvGrpSpPr>
        <p:cNvPr id="1" name=""/>
        <p:cNvGrpSpPr/>
        <p:nvPr/>
      </p:nvGrpSpPr>
      <p:grpSpPr>
        <a:xfrm>
          <a:off x="0" y="0"/>
          <a: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a:t>单击此处添加标题</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75000"/>
                    <a:lumOff val="2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单击此处添加副标题</a:t>
            </a:r>
          </a:p>
        </p:txBody>
      </p:sp>
    </p:spTree>
  </p:cSld>
  <p:clrMapOvr>
    <a:masterClrMapping/>
  </p:clrMapOvr>
  <p:transition/>
  <p:timing/>
</p:sldLayout>
</file>

<file path=ppt/slideLayouts/slideLayout10.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reserve="1" userDrawn="1">
  <p:cSld name="内容">
    <p:spTree>
      <p:nvGrpSpPr>
        <p:cNvPr id="1" name=""/>
        <p:cNvGrpSpPr/>
        <p:nvPr/>
      </p:nvGrpSpPr>
      <p:grpSpPr>
        <a:xfrm>
          <a:off x="0" y="0"/>
          <a: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2023/11/29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cSld>
  <p:clrMapOvr>
    <a:masterClrMapping/>
  </p:clrMapOvr>
  <p:transition/>
  <p:timing/>
</p:sldLayout>
</file>

<file path=ppt/slideLayouts/slideLayout2.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obj" preserve="1">
  <p:cSld name="标题和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Layouts/slideLayout3.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secHead" preserve="1">
  <p:cSld name="节标题">
    <p:spTree>
      <p:nvGrpSpPr>
        <p:cNvPr id="1" name=""/>
        <p:cNvGrpSpPr/>
        <p:nvPr/>
      </p:nvGrpSpPr>
      <p:grpSpPr>
        <a:xfrm>
          <a:off x="0" y="0"/>
          <a: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a:t>单击此处编辑母版标题样式</a:t>
            </a:r>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Layouts/slideLayout4.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Obj" preserve="1">
  <p:cSld name="两栏内容">
    <p:spTree>
      <p:nvGrpSpPr>
        <p:cNvPr id="1" name=""/>
        <p:cNvGrpSpPr/>
        <p:nvPr/>
      </p:nvGrpSpPr>
      <p:grpSpPr>
        <a:xfrm>
          <a:off x="0" y="0"/>
          <a: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effectLst/>
              </a:defRPr>
            </a:lvl1pPr>
          </a:lstStyle>
          <a:p>
            <a:r>
              <a:rPr lang="zh-CN" altLang="en-US"/>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75000"/>
                    <a:lumOff val="25000"/>
                  </a:schemeClr>
                </a:solidFill>
              </a:defRPr>
            </a:lvl1pPr>
            <a:lvl2pPr>
              <a:lnSpc>
                <a:spcPct val="90000"/>
              </a:lnSpc>
              <a:defRPr sz="2400">
                <a:solidFill>
                  <a:schemeClr val="tx1">
                    <a:lumMod val="75000"/>
                    <a:lumOff val="25000"/>
                  </a:schemeClr>
                </a:solidFill>
              </a:defRPr>
            </a:lvl2pPr>
            <a:lvl3pPr>
              <a:lnSpc>
                <a:spcPct val="90000"/>
              </a:lnSpc>
              <a:defRPr sz="2000">
                <a:solidFill>
                  <a:schemeClr val="tx1">
                    <a:lumMod val="75000"/>
                    <a:lumOff val="25000"/>
                  </a:schemeClr>
                </a:solidFill>
              </a:defRPr>
            </a:lvl3pPr>
            <a:lvl4pPr>
              <a:lnSpc>
                <a:spcPct val="90000"/>
              </a:lnSpc>
              <a:defRPr sz="1800">
                <a:solidFill>
                  <a:schemeClr val="tx1">
                    <a:lumMod val="75000"/>
                    <a:lumOff val="25000"/>
                  </a:schemeClr>
                </a:solidFill>
              </a:defRPr>
            </a:lvl4pPr>
            <a:lvl5pPr>
              <a:lnSpc>
                <a:spcPct val="90000"/>
              </a:lnSpc>
              <a:defRPr sz="1800">
                <a:solidFill>
                  <a:schemeClr val="tx1">
                    <a:lumMod val="75000"/>
                    <a:lumOff val="25000"/>
                  </a:schemeClr>
                </a:solidFill>
              </a:defRPr>
            </a:lvl5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2023/11/29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Layouts/slideLayout5.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woTxTwoObj" preserve="1">
  <p:cSld name="比较">
    <p:spTree>
      <p:nvGrpSpPr>
        <p:cNvPr id="1" name=""/>
        <p:cNvGrpSpPr/>
        <p:nvPr/>
      </p:nvGrpSpPr>
      <p:grpSpPr>
        <a:xfrm>
          <a:off x="0" y="0"/>
          <a: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2023/11/29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Layouts/slideLayout6.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titleOnly" preserve="1">
  <p:cSld name="仅标题">
    <p:spTree>
      <p:nvGrpSpPr>
        <p:cNvPr id="1" name=""/>
        <p:cNvGrpSpPr/>
        <p:nvPr/>
      </p:nvGrpSpPr>
      <p:grpSpPr>
        <a:xfrm>
          <a:off x="0" y="0"/>
          <a: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2023/11/29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Layouts/slideLayout7.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blank" preserve="1">
  <p:cSld name="空白">
    <p:spTree>
      <p:nvGrpSpPr>
        <p:cNvPr id="1" name=""/>
        <p:cNvGrpSpPr/>
        <p:nvPr/>
      </p:nvGrpSpPr>
      <p:grpSpPr>
        <a:xfrm>
          <a:off x="0" y="0"/>
          <a: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2023/11/29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Layouts/slideLayout8.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picTx" preserve="1">
  <p:cSld name="图片与标题">
    <p:spTree>
      <p:nvGrpSpPr>
        <p:cNvPr id="1" name=""/>
        <p:cNvGrpSpPr/>
        <p:nvPr/>
      </p:nvGrpSpPr>
      <p:grpSpPr>
        <a:xfrm>
          <a:off x="0" y="0"/>
          <a: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a:t>单击此处编辑标题</a:t>
            </a: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2023/11/29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transition/>
  <p:timing/>
</p:sldLayout>
</file>

<file path=ppt/slideLayouts/slideLayout9.xml><?xml version="1.0" encoding="utf-8"?>
<p:sldLayout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type="vertTitleAndTx" preserve="1">
  <p:cSld name="竖排标题与文本">
    <p:spTree>
      <p:nvGrpSpPr>
        <p:cNvPr id="1" name=""/>
        <p:cNvGrpSpPr/>
        <p:nvPr/>
      </p:nvGrpSpPr>
      <p:grpSpPr>
        <a:xfrm>
          <a:off x="0" y="0"/>
          <a: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2023/11/29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transition/>
  <p:timing/>
</p:sldLayout>
</file>

<file path=ppt/slideMasters/_rels/slideMaster1.xml.rels>&#65279;<?xml version="1.0" encoding="utf-8" standalone="yes"?><Relationships xmlns="http://schemas.openxmlformats.org/package/2006/relationships"><Relationship Id="rId1" Type="http://schemas.openxmlformats.org/officeDocument/2006/relationships/slideLayout" Target="../slideLayouts/slideLayout1.xml" /><Relationship Id="rId10" Type="http://schemas.openxmlformats.org/officeDocument/2006/relationships/slideLayout" Target="../slideLayouts/slideLayout10.xml" /><Relationship Id="rId11" Type="http://schemas.openxmlformats.org/officeDocument/2006/relationships/image" Target="file:///D:\qq&#25991;&#20214;\712321467\Image\C2C\Image2\%7b75232B38-A165-1FB7-499C-2E1C792CACB5%7d.png" TargetMode="External" /><Relationship Id="rId12" Type="http://schemas.openxmlformats.org/officeDocument/2006/relationships/image" Target="../media/image1.png" /><Relationship Id="rId13" Type="http://schemas.openxmlformats.org/officeDocument/2006/relationships/theme" Target="../theme/theme1.xml" /><Relationship Id="rId2" Type="http://schemas.openxmlformats.org/officeDocument/2006/relationships/slideLayout" Target="../slideLayouts/slideLayout2.xml" /><Relationship Id="rId3" Type="http://schemas.openxmlformats.org/officeDocument/2006/relationships/slideLayout" Target="../slideLayouts/slideLayout3.xml" /><Relationship Id="rId4" Type="http://schemas.openxmlformats.org/officeDocument/2006/relationships/slideLayout" Target="../slideLayouts/slideLayout4.xml" /><Relationship Id="rId5" Type="http://schemas.openxmlformats.org/officeDocument/2006/relationships/slideLayout" Target="../slideLayouts/slideLayout5.xml" /><Relationship Id="rId6" Type="http://schemas.openxmlformats.org/officeDocument/2006/relationships/slideLayout" Target="../slideLayouts/slideLayout6.xml" /><Relationship Id="rId7" Type="http://schemas.openxmlformats.org/officeDocument/2006/relationships/slideLayout" Target="../slideLayouts/slideLayout7.xml" /><Relationship Id="rId8" Type="http://schemas.openxmlformats.org/officeDocument/2006/relationships/slideLayout" Target="../slideLayouts/slideLayout8.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p:bg>
      <p:bgPr>
        <a:solidFill>
          <a:schemeClr val="bg1"/>
        </a:solidFill>
        <a:effectLst/>
      </p:bgPr>
    </p:bg>
    <p:spTree>
      <p:nvGrpSpPr>
        <p:cNvPr id="1" name=""/>
        <p:cNvGrpSpPr/>
        <p:nvPr/>
      </p:nvGrpSpPr>
      <p:grpSpPr>
        <a:xfrm>
          <a:off x="0" y="0"/>
          <a: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t>2023/11/29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t>0</a:t>
            </a:fld>
            <a:endParaRPr lang="zh-CN" altLang="en-US"/>
          </a:p>
        </p:txBody>
      </p:sp>
      <p:pic>
        <p:nvPicPr>
          <p:cNvPr id="7" name="图片 1073743875" descr="学科网 zxxk.com" title=""/>
          <p:cNvPicPr>
            <a:picLocks noChangeAspect="1"/>
          </p:cNvPicPr>
          <p:nvPr/>
        </p:nvPicPr>
        <p:blipFill>
          <a:blip r:embed="rId12" r:link="rId11"/>
          <a:stretch>
            <a:fillRect/>
          </a:stretch>
        </p:blipFill>
        <p:spPr>
          <a:xfrm>
            <a:off x="838200" y="365125"/>
            <a:ext cx="9525" cy="9525"/>
          </a:xfrm>
          <a:prstGeom prst="rect">
            <a:avLst/>
          </a:prstGeom>
          <a:noFill/>
          <a:ln>
            <a:noFill/>
            <a:miter lim="800000"/>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xml" /><Relationship Id="rId3" Type="http://schemas.openxmlformats.org/officeDocument/2006/relationships/image" Target="../media/image2.png" /></Relationships>
</file>

<file path=ppt/slides/_rels/slide1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7.png" /><Relationship Id="rId4" Type="http://schemas.openxmlformats.org/officeDocument/2006/relationships/image" Target="../media/image8.png" /></Relationships>
</file>

<file path=ppt/slides/_rels/slide1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9.png" /><Relationship Id="rId4" Type="http://schemas.openxmlformats.org/officeDocument/2006/relationships/image" Target="../media/image10.png" /></Relationships>
</file>

<file path=ppt/slides/_rels/slide1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1.png" /><Relationship Id="rId4" Type="http://schemas.openxmlformats.org/officeDocument/2006/relationships/image" Target="../media/image12.png" /></Relationships>
</file>

<file path=ppt/slides/_rels/slide1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3.png" /></Relationships>
</file>

<file path=ppt/slides/_rels/slide1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4.png" /></Relationships>
</file>

<file path=ppt/slides/_rels/slide1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5.png" /><Relationship Id="rId4" Type="http://schemas.openxmlformats.org/officeDocument/2006/relationships/image" Target="../media/image16.png" /><Relationship Id="rId5" Type="http://schemas.openxmlformats.org/officeDocument/2006/relationships/image" Target="../media/image17.png" /></Relationships>
</file>

<file path=ppt/slides/_rels/slide1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8.jpeg" /></Relationships>
</file>

<file path=ppt/slides/_rels/slide1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9.png" /></Relationships>
</file>

<file path=ppt/slides/_rels/slide1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1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oleObject" Target="../embeddings/oleObject1.bin" TargetMode="Internal" /><Relationship Id="rId4" Type="http://schemas.openxmlformats.org/officeDocument/2006/relationships/image" Target="../media/image20.wmf" /><Relationship Id="rId5" Type="http://schemas.openxmlformats.org/officeDocument/2006/relationships/image" Target="../media/image21.png" /><Relationship Id="rId6" Type="http://schemas.openxmlformats.org/officeDocument/2006/relationships/vmlDrawing" Target="../drawings/vmlDrawing1.vml" /></Relationships>
</file>

<file path=ppt/slides/_rels/slide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2.xml" /><Relationship Id="rId3" Type="http://schemas.openxmlformats.org/officeDocument/2006/relationships/image" Target="../media/image2.png" /></Relationships>
</file>

<file path=ppt/slides/_rels/slide2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22.png" /><Relationship Id="rId4" Type="http://schemas.openxmlformats.org/officeDocument/2006/relationships/image" Target="../media/image23.png" /></Relationships>
</file>

<file path=ppt/slides/_rels/slide2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24.png" /></Relationships>
</file>

<file path=ppt/slides/_rels/slide2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23.png" /></Relationships>
</file>

<file path=ppt/slides/_rels/slide2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25.jpeg" /></Relationships>
</file>

<file path=ppt/slides/_rels/slide2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26.png" /></Relationships>
</file>

<file path=ppt/slides/_rels/slide2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23.png" /></Relationships>
</file>

<file path=ppt/slides/_rels/slide2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27.png" /></Relationships>
</file>

<file path=ppt/slides/_rels/slide2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4.xml" /></Relationships>
</file>

<file path=ppt/slides/_rels/slide2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1.xml" /><Relationship Id="rId3" Type="http://schemas.openxmlformats.org/officeDocument/2006/relationships/image" Target="../media/image3.png" /><Relationship Id="rId4" Type="http://schemas.openxmlformats.org/officeDocument/2006/relationships/image" Target="../media/image28.png" /></Relationships>
</file>

<file path=ppt/slides/_rels/slide2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2.xml" /><Relationship Id="rId3" Type="http://schemas.openxmlformats.org/officeDocument/2006/relationships/image" Target="../media/image3.png" /><Relationship Id="rId4" Type="http://schemas.openxmlformats.org/officeDocument/2006/relationships/image" Target="../media/image29.png" /></Relationships>
</file>

<file path=ppt/slides/_rels/slide3.xml.rels>&#65279;<?xml version="1.0" encoding="utf-8" standalone="yes"?><Relationships xmlns="http://schemas.openxmlformats.org/package/2006/relationships"><Relationship Id="rId1" Type="http://schemas.openxmlformats.org/officeDocument/2006/relationships/slideLayout" Target="../slideLayouts/slideLayout2.xml" /></Relationships>
</file>

<file path=ppt/slides/_rels/slide3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3.xml" /><Relationship Id="rId3" Type="http://schemas.openxmlformats.org/officeDocument/2006/relationships/image" Target="../media/image3.png" /><Relationship Id="rId4" Type="http://schemas.openxmlformats.org/officeDocument/2006/relationships/image" Target="../media/image13.png" /></Relationships>
</file>

<file path=ppt/slides/_rels/slide3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4.xml" /><Relationship Id="rId3" Type="http://schemas.openxmlformats.org/officeDocument/2006/relationships/image" Target="../media/image3.png" /><Relationship Id="rId4" Type="http://schemas.openxmlformats.org/officeDocument/2006/relationships/image" Target="../media/image30.png" /></Relationships>
</file>

<file path=ppt/slides/_rels/slide3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3.png" /></Relationships>
</file>

<file path=ppt/slides/_rels/slide3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31.png" /></Relationships>
</file>

<file path=ppt/slides/_rels/slide3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32.png" /></Relationships>
</file>

<file path=ppt/slides/_rels/slide3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13.png" /></Relationships>
</file>

<file path=ppt/slides/_rels/slide3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23.png" /><Relationship Id="rId4" Type="http://schemas.openxmlformats.org/officeDocument/2006/relationships/image" Target="../media/image3.png" /><Relationship Id="rId5" Type="http://schemas.openxmlformats.org/officeDocument/2006/relationships/tags" Target="../tags/tag5.xml" /></Relationships>
</file>

<file path=ppt/slides/_rels/slide3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notesSlide" Target="../notesSlides/notesSlide5.xml" /><Relationship Id="rId3" Type="http://schemas.openxmlformats.org/officeDocument/2006/relationships/image" Target="../media/image22.png" /><Relationship Id="rId4" Type="http://schemas.openxmlformats.org/officeDocument/2006/relationships/image" Target="../media/image33.png" /><Relationship Id="rId5" Type="http://schemas.openxmlformats.org/officeDocument/2006/relationships/image" Target="../media/image34.png" /></Relationships>
</file>

<file path=ppt/slides/_rels/slide3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23.png" /></Relationships>
</file>

<file path=ppt/slides/_rels/slide3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35.png" /><Relationship Id="rId4" Type="http://schemas.openxmlformats.org/officeDocument/2006/relationships/image" Target="../media/image36.png" /><Relationship Id="rId5" Type="http://schemas.openxmlformats.org/officeDocument/2006/relationships/image" Target="../media/image37.png" /></Relationships>
</file>

<file path=ppt/slides/_rels/slide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4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23.png" /></Relationships>
</file>

<file path=ppt/slides/_rels/slide4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38.png" /><Relationship Id="rId4" Type="http://schemas.openxmlformats.org/officeDocument/2006/relationships/image" Target="../media/image39.png" /></Relationships>
</file>

<file path=ppt/slides/_rels/slide4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6.xml" /></Relationships>
</file>

<file path=ppt/slides/_rels/slide4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4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4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0.jpeg" /></Relationships>
</file>

<file path=ppt/slides/_rels/slide4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4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23.png" /></Relationships>
</file>

<file path=ppt/slides/_rels/slide4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s>
</file>

<file path=ppt/slides/_rels/slide4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23.png" /></Relationships>
</file>

<file path=ppt/slides/_rels/slide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5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41.png" /><Relationship Id="rId4" Type="http://schemas.openxmlformats.org/officeDocument/2006/relationships/image" Target="../media/image42.png" /></Relationships>
</file>

<file path=ppt/slides/_rels/slide5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43.png" /></Relationships>
</file>

<file path=ppt/slides/_rels/slide52.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7.xml" /></Relationships>
</file>

<file path=ppt/slides/_rels/slide53.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54.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55.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s>
</file>

<file path=ppt/slides/_rels/slide5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8.xml" /><Relationship Id="rId4" Type="http://schemas.openxmlformats.org/officeDocument/2006/relationships/image" Target="../media/image44.jpeg" /><Relationship Id="rId5" Type="http://schemas.openxmlformats.org/officeDocument/2006/relationships/image" Target="../media/image45.jpeg" /></Relationships>
</file>

<file path=ppt/slides/_rels/slide5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6.jpeg" /></Relationships>
</file>

<file path=ppt/slides/_rels/slide5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7.png" /><Relationship Id="rId4" Type="http://schemas.openxmlformats.org/officeDocument/2006/relationships/image" Target="../media/image48.png" /></Relationships>
</file>

<file path=ppt/slides/_rels/slide5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23.png" /></Relationships>
</file>

<file path=ppt/slides/_rels/slide6.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4.png" /></Relationships>
</file>

<file path=ppt/slides/_rels/slide60.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tags" Target="../tags/tag9.xml" /><Relationship Id="rId4" Type="http://schemas.openxmlformats.org/officeDocument/2006/relationships/image" Target="../media/image49.png" /></Relationships>
</file>

<file path=ppt/slides/_rels/slide61.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22.png" /><Relationship Id="rId3" Type="http://schemas.openxmlformats.org/officeDocument/2006/relationships/image" Target="../media/image50.png" /><Relationship Id="rId4" Type="http://schemas.openxmlformats.org/officeDocument/2006/relationships/image" Target="../media/image51.png" /></Relationships>
</file>

<file path=ppt/slides/_rels/slide62.xml.rels>&#65279;<?xml version="1.0" encoding="utf-8" standalone="yes"?><Relationships xmlns="http://schemas.openxmlformats.org/package/2006/relationships"><Relationship Id="rId1" Type="http://schemas.openxmlformats.org/officeDocument/2006/relationships/slideLayout" Target="../slideLayouts/slideLayout2.xml" /><Relationship Id="rId2" Type="http://schemas.openxmlformats.org/officeDocument/2006/relationships/tags" Target="../tags/tag10.xml" /><Relationship Id="rId3" Type="http://schemas.openxmlformats.org/officeDocument/2006/relationships/image" Target="../media/image2.png" /></Relationships>
</file>

<file path=ppt/slides/_rels/slide7.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tags" Target="../tags/tag3.xml" /></Relationships>
</file>

<file path=ppt/slides/_rels/slide8.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5.png" /></Relationships>
</file>

<file path=ppt/slides/_rels/slide9.xml.rels>&#65279;<?xml version="1.0" encoding="utf-8" standalone="yes"?><Relationships xmlns="http://schemas.openxmlformats.org/package/2006/relationships"><Relationship Id="rId1" Type="http://schemas.openxmlformats.org/officeDocument/2006/relationships/slideLayout" Target="../slideLayouts/slideLayout7.xml" /><Relationship Id="rId2" Type="http://schemas.openxmlformats.org/officeDocument/2006/relationships/image" Target="../media/image3.png" /><Relationship Id="rId3" Type="http://schemas.openxmlformats.org/officeDocument/2006/relationships/image" Target="../media/image6.png" /></Relationships>
</file>

<file path=ppt/slides/slide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74B5FF">
              <a:alpha val="1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42" name="椭圆 41"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5" name="任意多边形: 形状 34" title=""/>
          <p:cNvSpPr/>
          <p:nvPr/>
        </p:nvSpPr>
        <p:spPr>
          <a:xfrm>
            <a:off x="635594" y="1634391"/>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30528" y="2664373"/>
            <a:ext cx="5983605" cy="1098550"/>
          </a:xfrm>
          <a:prstGeom prst="rect">
            <a:avLst/>
          </a:prstGeom>
          <a:noFill/>
        </p:spPr>
        <p:txBody>
          <a:bodyPr wrap="none" lIns="0" tIns="0" rIns="0" bIns="0" rtlCol="0">
            <a:noAutofit/>
          </a:bodyPr>
          <a:lstStyle/>
          <a:p>
            <a:pPr>
              <a:lnSpc>
                <a:spcPct val="110000"/>
              </a:lnSpc>
            </a:pPr>
            <a:r>
              <a:rPr lang="zh-CN" altLang="en-US" sz="6000" b="1">
                <a:solidFill>
                  <a:schemeClr val="tx1">
                    <a:lumMod val="75000"/>
                    <a:lumOff val="25000"/>
                  </a:schemeClr>
                </a:solidFill>
                <a:latin typeface="Alibaba PuHuiTi 2.0 105 Heavy" panose="00020600040101010101" charset="-122"/>
                <a:ea typeface="Alibaba PuHuiTi 2.0 105 Heavy" panose="00020600040101010101" charset="-122"/>
              </a:rPr>
              <a:t>物理</a:t>
            </a: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（全国通用）</a:t>
            </a:r>
          </a:p>
        </p:txBody>
      </p:sp>
      <p:cxnSp>
        <p:nvCxnSpPr>
          <p:cNvPr id="46" name="直接连接符 45" title=""/>
          <p:cNvCxnSpPr/>
          <p:nvPr/>
        </p:nvCxnSpPr>
        <p:spPr>
          <a:xfrm>
            <a:off x="2820241" y="2240761"/>
            <a:ext cx="2281555" cy="0"/>
          </a:xfrm>
          <a:prstGeom prst="line">
            <a:avLst/>
          </a:prstGeom>
          <a:ln w="12700" cmpd="sng">
            <a:solidFill>
              <a:schemeClr val="accent1">
                <a:shade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13" name="圆角矩形 12" title=""/>
          <p:cNvSpPr/>
          <p:nvPr/>
        </p:nvSpPr>
        <p:spPr>
          <a:xfrm>
            <a:off x="834390" y="4698365"/>
            <a:ext cx="2218690" cy="539750"/>
          </a:xfrm>
          <a:prstGeom prst="roundRect">
            <a:avLst>
              <a:gd name="adj" fmla="val 50000"/>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0" name="TextBox 5" title=""/>
          <p:cNvSpPr txBox="1"/>
          <p:nvPr/>
        </p:nvSpPr>
        <p:spPr>
          <a:xfrm>
            <a:off x="1138090" y="4779106"/>
            <a:ext cx="1295400" cy="378460"/>
          </a:xfrm>
          <a:prstGeom prst="rect">
            <a:avLst/>
          </a:prstGeom>
          <a:noFill/>
        </p:spPr>
        <p:txBody>
          <a:bodyPr wrap="none" lIns="91440" tIns="45720" rIns="91440" bIns="45720" rtlCol="0">
            <a:spAutoFit/>
          </a:bodyPr>
          <a:lstStyle/>
          <a:p>
            <a:r>
              <a:rPr lang="zh-CN" altLang="en-US"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讲师：</a:t>
            </a:r>
            <a:r>
              <a:rPr lang="en-US" altLang="zh-CN" sz="1865" b="1">
                <a:solidFill>
                  <a:schemeClr val="bg1"/>
                </a:solidFill>
                <a:latin typeface="思源黑体 CN Normal" panose="02010600030101010101" charset="-122"/>
                <a:ea typeface="思源黑体 CN Normal" panose="02010600030101010101" charset="-122"/>
                <a:cs typeface="思源黑体 CN Normal" panose="02010600030101010101" charset="-122"/>
              </a:rPr>
              <a:t>xxx</a:t>
            </a:r>
          </a:p>
        </p:txBody>
      </p:sp>
      <p:pic>
        <p:nvPicPr>
          <p:cNvPr id="2" name="图片 1" title=""/>
          <p:cNvPicPr>
            <a:picLocks noChangeAspect="1"/>
          </p:cNvPicPr>
          <p:nvPr/>
        </p:nvPicPr>
        <p:blipFill>
          <a:blip r:embed="rId3"/>
          <a:stretch>
            <a:fillRect/>
          </a:stretch>
        </p:blipFill>
        <p:spPr>
          <a:xfrm>
            <a:off x="8265795" y="1454150"/>
            <a:ext cx="2719705" cy="3524885"/>
          </a:xfrm>
          <a:prstGeom prst="rect">
            <a:avLst/>
          </a:prstGeom>
        </p:spPr>
      </p:pic>
      <p:sp>
        <p:nvSpPr>
          <p:cNvPr id="4" name="文本框 3" title=""/>
          <p:cNvSpPr txBox="1"/>
          <p:nvPr/>
        </p:nvSpPr>
        <p:spPr>
          <a:xfrm>
            <a:off x="2130434" y="1649818"/>
            <a:ext cx="4130675" cy="521970"/>
          </a:xfrm>
          <a:prstGeom prst="rect">
            <a:avLst/>
          </a:prstGeom>
          <a:ln>
            <a:noFill/>
          </a:ln>
        </p:spPr>
        <p:txBody>
          <a:bodyPr wrap="square">
            <a:spAutoFit/>
          </a:bodyPr>
          <a:lstStyle/>
          <a:p>
            <a:r>
              <a:rPr lang="zh-CN" sz="2800" b="1">
                <a:solidFill>
                  <a:srgbClr val="92D050"/>
                </a:solidFill>
                <a:latin typeface="微软雅黑" panose="020b0503020204020204" charset="-122"/>
                <a:ea typeface="微软雅黑" panose="020b0503020204020204" charset="-122"/>
              </a:rPr>
              <a:t>中考</a:t>
            </a:r>
            <a:r>
              <a:rPr lang="zh-CN" sz="2800" b="1">
                <a:solidFill>
                  <a:srgbClr val="92D050"/>
                </a:solidFill>
                <a:latin typeface="微软雅黑" panose="020b0503020204020204" charset="-122"/>
                <a:ea typeface="微软雅黑" panose="020b0503020204020204" charset="-122"/>
                <a:sym typeface="+mn-ea"/>
              </a:rPr>
              <a:t>物理</a:t>
            </a:r>
            <a:r>
              <a:rPr lang="zh-CN" sz="2800" b="1">
                <a:solidFill>
                  <a:srgbClr val="92D050"/>
                </a:solidFill>
                <a:latin typeface="微软雅黑" panose="020b0503020204020204" charset="-122"/>
                <a:ea typeface="微软雅黑" panose="020b0503020204020204" charset="-122"/>
              </a:rPr>
              <a:t>一轮复习讲练测</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2"/>
                                        </p:tgtEl>
                                        <p:attrNameLst>
                                          <p:attrName>style.visibility</p:attrName>
                                        </p:attrNameLst>
                                      </p:cBhvr>
                                      <p:to>
                                        <p:strVal val="visible"/>
                                      </p:to>
                                    </p:set>
                                    <p:animEffect transition="in" filter="fade">
                                      <p:cBhvr>
                                        <p:cTn id="13" dur="500"/>
                                        <p:tgtEl>
                                          <p:spTgt spid="4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500"/>
                                        <p:tgtEl>
                                          <p:spTgt spid="5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500"/>
                                        <p:tgtEl>
                                          <p:spTgt spid="5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fade">
                                      <p:cBhvr>
                                        <p:cTn id="22" dur="500"/>
                                        <p:tgtEl>
                                          <p:spTgt spid="5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63"/>
                                        </p:tgtEl>
                                        <p:attrNameLst>
                                          <p:attrName>style.visibility</p:attrName>
                                        </p:attrNameLst>
                                      </p:cBhvr>
                                      <p:to>
                                        <p:strVal val="visible"/>
                                      </p:to>
                                    </p:set>
                                    <p:animEffect transition="in" filter="fade">
                                      <p:cBhvr>
                                        <p:cTn id="25" dur="500"/>
                                        <p:tgtEl>
                                          <p:spTgt spid="63"/>
                                        </p:tgtEl>
                                      </p:cBhvr>
                                    </p:animEffect>
                                  </p:childTnLst>
                                </p:cTn>
                              </p:par>
                            </p:childTnLst>
                          </p:cTn>
                        </p:par>
                      </p:childTnLst>
                    </p:cTn>
                  </p:par>
                  <p:par>
                    <p:cTn id="26" fill="hold" nodeType="clickPar">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42" grpId="0" animBg="1"/>
      <p:bldP spid="35" grpId="0" animBg="1"/>
      <p:bldP spid="55" grpId="0" animBg="1"/>
      <p:bldP spid="59" grpId="0" animBg="1"/>
      <p:bldP spid="60" grpId="1" animBg="1"/>
      <p:bldP spid="63" grpId="0" animBg="1"/>
      <p:bldP spid="4" grpId="0"/>
    </p:bldLst>
  </p:timing>
</p:sld>
</file>

<file path=ppt/slides/slide1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一、声音的产生</a:t>
            </a:r>
          </a:p>
        </p:txBody>
      </p:sp>
      <p:sp>
        <p:nvSpPr>
          <p:cNvPr id="11" name="文本框 10" title=""/>
          <p:cNvSpPr txBox="1"/>
          <p:nvPr/>
        </p:nvSpPr>
        <p:spPr>
          <a:xfrm>
            <a:off x="292735" y="1438910"/>
            <a:ext cx="11898630" cy="1476375"/>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3.探究声音的产生</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（2）拨动橡皮筋：用手拨动张紧的橡皮筋，然后再捏住橡皮筋：拨动橡皮筋时，橡皮筋发出“嗡嗡”声，能看到</a:t>
            </a:r>
            <a:r>
              <a:rPr sz="2000">
                <a:highlight>
                  <a:srgbClr val="FFFF00"/>
                </a:highlight>
                <a:latin typeface="微软雅黑" panose="020b0503020204020204" charset="-122"/>
                <a:ea typeface="微软雅黑" panose="020b0503020204020204" charset="-122"/>
                <a:cs typeface="微软雅黑" panose="020b0503020204020204" charset="-122"/>
              </a:rPr>
              <a:t>橡皮筋在不停地振动</a:t>
            </a:r>
            <a:r>
              <a:rPr sz="2000">
                <a:latin typeface="微软雅黑" panose="020b0503020204020204" charset="-122"/>
                <a:ea typeface="微软雅黑" panose="020b0503020204020204" charset="-122"/>
                <a:cs typeface="微软雅黑" panose="020b0503020204020204" charset="-122"/>
              </a:rPr>
              <a:t>；捏住橡皮筋时，橡皮筋不再振动，不再发声，橡皮筋（固体）振动发声。</a:t>
            </a:r>
          </a:p>
        </p:txBody>
      </p:sp>
      <p:pic>
        <p:nvPicPr>
          <p:cNvPr id="2" name="图片 1" title=""/>
          <p:cNvPicPr>
            <a:picLocks noChangeAspect="1"/>
          </p:cNvPicPr>
          <p:nvPr/>
        </p:nvPicPr>
        <p:blipFill>
          <a:blip r:embed="rId3"/>
          <a:stretch>
            <a:fillRect/>
          </a:stretch>
        </p:blipFill>
        <p:spPr>
          <a:xfrm>
            <a:off x="3004820" y="2915285"/>
            <a:ext cx="3587750" cy="2243455"/>
          </a:xfrm>
          <a:prstGeom prst="rect">
            <a:avLst/>
          </a:prstGeom>
        </p:spPr>
      </p:pic>
      <p:pic>
        <p:nvPicPr>
          <p:cNvPr id="10" name="图片 9" title=""/>
          <p:cNvPicPr>
            <a:picLocks noChangeAspect="1"/>
          </p:cNvPicPr>
          <p:nvPr/>
        </p:nvPicPr>
        <p:blipFill>
          <a:blip r:embed="rId4"/>
          <a:stretch>
            <a:fillRect/>
          </a:stretch>
        </p:blipFill>
        <p:spPr>
          <a:xfrm>
            <a:off x="6570980" y="2915285"/>
            <a:ext cx="3022600" cy="2242820"/>
          </a:xfrm>
          <a:prstGeom prst="rect">
            <a:avLst/>
          </a:prstGeom>
        </p:spPr>
      </p:pic>
      <p:sp>
        <p:nvSpPr>
          <p:cNvPr id="13" name="文本框 12" title=""/>
          <p:cNvSpPr txBox="1"/>
          <p:nvPr/>
        </p:nvSpPr>
        <p:spPr>
          <a:xfrm>
            <a:off x="292735" y="5290185"/>
            <a:ext cx="11703050" cy="101473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sym typeface="+mn-ea"/>
              </a:rPr>
              <a:t>（3）吹响笛子：笛子发声时，把手放在笛孔处，能感觉到气流的振动；停止吹气，没有振动的气流，笛声消失。</a:t>
            </a:r>
            <a:r>
              <a:rPr sz="2000">
                <a:highlight>
                  <a:srgbClr val="FFFF00"/>
                </a:highlight>
                <a:latin typeface="微软雅黑" panose="020b0503020204020204" charset="-122"/>
                <a:ea typeface="微软雅黑" panose="020b0503020204020204" charset="-122"/>
                <a:cs typeface="微软雅黑" panose="020b0503020204020204" charset="-122"/>
                <a:sym typeface="+mn-ea"/>
              </a:rPr>
              <a:t>空气柱（气体）振动发声</a:t>
            </a:r>
            <a:r>
              <a:rPr sz="2000">
                <a:latin typeface="微软雅黑" panose="020b0503020204020204" charset="-122"/>
                <a:ea typeface="微软雅黑" panose="020b0503020204020204" charset="-122"/>
                <a:cs typeface="微软雅黑" panose="020b0503020204020204" charset="-122"/>
                <a:sym typeface="+mn-ea"/>
              </a:rPr>
              <a:t>。</a:t>
            </a:r>
            <a:endParaRPr sz="2000">
              <a:latin typeface="微软雅黑" panose="020b0503020204020204" charset="-122"/>
              <a:ea typeface="微软雅黑" panose="020b0503020204020204" charset="-122"/>
              <a:cs typeface="微软雅黑" panose="020b0503020204020204" charset="-122"/>
            </a:endParaRPr>
          </a:p>
        </p:txBody>
      </p:sp>
      <p:sp>
        <p:nvSpPr>
          <p:cNvPr id="24" name="圆角矩形标注 23" title=""/>
          <p:cNvSpPr/>
          <p:nvPr/>
        </p:nvSpPr>
        <p:spPr>
          <a:xfrm>
            <a:off x="673735" y="3170555"/>
            <a:ext cx="1951355" cy="1864360"/>
          </a:xfrm>
          <a:prstGeom prst="wedgeRoundRectCallout">
            <a:avLst>
              <a:gd name="adj1" fmla="val 82020"/>
              <a:gd name="adj2" fmla="val -19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a:latin typeface="微软雅黑" panose="020b0503020204020204" charset="-122"/>
                <a:ea typeface="微软雅黑" panose="020b0503020204020204" charset="-122"/>
              </a:rPr>
              <a:t>橡皮筋的</a:t>
            </a:r>
            <a:r>
              <a:rPr lang="en-US" altLang="zh-CN">
                <a:latin typeface="微软雅黑" panose="020b0503020204020204" charset="-122"/>
                <a:ea typeface="微软雅黑" panose="020b0503020204020204" charset="-122"/>
              </a:rPr>
              <a:t>“</a:t>
            </a:r>
            <a:r>
              <a:rPr lang="zh-CN" altLang="en-US">
                <a:latin typeface="微软雅黑" panose="020b0503020204020204" charset="-122"/>
                <a:ea typeface="微软雅黑" panose="020b0503020204020204" charset="-122"/>
              </a:rPr>
              <a:t>嗡嗡</a:t>
            </a:r>
            <a:r>
              <a:rPr lang="en-US" altLang="zh-CN">
                <a:latin typeface="微软雅黑" panose="020b0503020204020204" charset="-122"/>
                <a:ea typeface="微软雅黑" panose="020b0503020204020204" charset="-122"/>
              </a:rPr>
              <a:t>”</a:t>
            </a:r>
            <a:r>
              <a:rPr lang="zh-CN" altLang="en-US">
                <a:latin typeface="微软雅黑" panose="020b0503020204020204" charset="-122"/>
                <a:ea typeface="微软雅黑" panose="020b0503020204020204" charset="-122"/>
              </a:rPr>
              <a:t>是橡皮筋（固体）的振动产生的</a:t>
            </a:r>
          </a:p>
        </p:txBody>
      </p:sp>
      <p:sp>
        <p:nvSpPr>
          <p:cNvPr id="28" name="圆角矩形标注 27" title=""/>
          <p:cNvSpPr/>
          <p:nvPr/>
        </p:nvSpPr>
        <p:spPr>
          <a:xfrm>
            <a:off x="10117455" y="3042285"/>
            <a:ext cx="1586865" cy="1988185"/>
          </a:xfrm>
          <a:prstGeom prst="wedgeRoundRectCallout">
            <a:avLst>
              <a:gd name="adj1" fmla="val -149279"/>
              <a:gd name="adj2" fmla="val -2794"/>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atin typeface="微软雅黑" panose="020b0503020204020204" charset="-122"/>
                <a:ea typeface="微软雅黑" panose="020b0503020204020204" charset="-122"/>
              </a:rPr>
              <a:t>优美的笛声是空气柱（气体）的振动产生的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left)">
                                      <p:cBhvr>
                                        <p:cTn id="20" dur="500"/>
                                        <p:tgtEl>
                                          <p:spTgt spid="11">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
                                            <p:txEl>
                                              <p:pRg st="0" end="0"/>
                                            </p:txEl>
                                          </p:spTgt>
                                        </p:tgtEl>
                                        <p:attrNameLst>
                                          <p:attrName>style.visibility</p:attrName>
                                        </p:attrNameLst>
                                      </p:cBhvr>
                                      <p:to>
                                        <p:strVal val="visible"/>
                                      </p:to>
                                    </p:set>
                                    <p:animEffect transition="in" filter="wipe(left)">
                                      <p:cBhvr>
                                        <p:cTn id="35" dur="500"/>
                                        <p:tgtEl>
                                          <p:spTgt spid="13">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right)">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28" grpId="0" animBg="1"/>
    </p:bldLst>
  </p:timing>
</p:sld>
</file>

<file path=ppt/slides/slide1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一、声音的产生</a:t>
            </a:r>
          </a:p>
        </p:txBody>
      </p:sp>
      <p:sp>
        <p:nvSpPr>
          <p:cNvPr id="11" name="文本框 10" title=""/>
          <p:cNvSpPr txBox="1"/>
          <p:nvPr/>
        </p:nvSpPr>
        <p:spPr>
          <a:xfrm>
            <a:off x="292735" y="1337310"/>
            <a:ext cx="11703050" cy="1476375"/>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3.探究声音的产生</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（4）用筷子搅动水（不要碰触水盆）：水发出“哗哗”的声音；当水面平静下来，水不再振动，不再发出声音，</a:t>
            </a:r>
            <a:r>
              <a:rPr sz="2000">
                <a:highlight>
                  <a:srgbClr val="FFFF00"/>
                </a:highlight>
                <a:latin typeface="微软雅黑" panose="020b0503020204020204" charset="-122"/>
                <a:ea typeface="微软雅黑" panose="020b0503020204020204" charset="-122"/>
                <a:cs typeface="微软雅黑" panose="020b0503020204020204" charset="-122"/>
              </a:rPr>
              <a:t>水（液体）振动发声</a:t>
            </a:r>
            <a:r>
              <a:rPr sz="2000">
                <a:latin typeface="微软雅黑" panose="020b0503020204020204" charset="-122"/>
                <a:ea typeface="微软雅黑" panose="020b0503020204020204" charset="-122"/>
                <a:cs typeface="微软雅黑" panose="020b0503020204020204" charset="-122"/>
              </a:rPr>
              <a:t>。</a:t>
            </a:r>
          </a:p>
        </p:txBody>
      </p:sp>
      <p:pic>
        <p:nvPicPr>
          <p:cNvPr id="6" name="图片 5" title=""/>
          <p:cNvPicPr>
            <a:picLocks noChangeAspect="1"/>
          </p:cNvPicPr>
          <p:nvPr/>
        </p:nvPicPr>
        <p:blipFill>
          <a:blip r:embed="rId3"/>
          <a:stretch>
            <a:fillRect/>
          </a:stretch>
        </p:blipFill>
        <p:spPr>
          <a:xfrm>
            <a:off x="4008120" y="2849245"/>
            <a:ext cx="2116455" cy="2070100"/>
          </a:xfrm>
          <a:prstGeom prst="rect">
            <a:avLst/>
          </a:prstGeom>
        </p:spPr>
      </p:pic>
      <p:sp>
        <p:nvSpPr>
          <p:cNvPr id="10" name="文本框 9" title=""/>
          <p:cNvSpPr txBox="1"/>
          <p:nvPr/>
        </p:nvSpPr>
        <p:spPr>
          <a:xfrm>
            <a:off x="292735" y="5100320"/>
            <a:ext cx="11703050" cy="101473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（5）敲鼓：（1）敲鼓时，鼓面上纸屑的跳动；（2）敲鼓时，鼓面附近的蜡烛火焰晃动；说明鼓声是</a:t>
            </a:r>
            <a:r>
              <a:rPr sz="2000">
                <a:highlight>
                  <a:srgbClr val="FFFF00"/>
                </a:highlight>
                <a:latin typeface="微软雅黑" panose="020b0503020204020204" charset="-122"/>
                <a:ea typeface="微软雅黑" panose="020b0503020204020204" charset="-122"/>
                <a:cs typeface="微软雅黑" panose="020b0503020204020204" charset="-122"/>
              </a:rPr>
              <a:t>鼓面振动</a:t>
            </a:r>
            <a:r>
              <a:rPr sz="2000">
                <a:latin typeface="微软雅黑" panose="020b0503020204020204" charset="-122"/>
                <a:ea typeface="微软雅黑" panose="020b0503020204020204" charset="-122"/>
                <a:cs typeface="微软雅黑" panose="020b0503020204020204" charset="-122"/>
              </a:rPr>
              <a:t>产生的。</a:t>
            </a:r>
          </a:p>
        </p:txBody>
      </p:sp>
      <p:pic>
        <p:nvPicPr>
          <p:cNvPr id="13" name="图片 12" title=""/>
          <p:cNvPicPr>
            <a:picLocks noChangeAspect="1"/>
          </p:cNvPicPr>
          <p:nvPr/>
        </p:nvPicPr>
        <p:blipFill>
          <a:blip r:embed="rId4"/>
          <a:stretch>
            <a:fillRect/>
          </a:stretch>
        </p:blipFill>
        <p:spPr>
          <a:xfrm>
            <a:off x="6124575" y="2827655"/>
            <a:ext cx="2646680" cy="2097405"/>
          </a:xfrm>
          <a:prstGeom prst="rect">
            <a:avLst/>
          </a:prstGeom>
        </p:spPr>
      </p:pic>
      <p:sp>
        <p:nvSpPr>
          <p:cNvPr id="24" name="圆角矩形标注 23" title=""/>
          <p:cNvSpPr/>
          <p:nvPr/>
        </p:nvSpPr>
        <p:spPr>
          <a:xfrm>
            <a:off x="673735" y="3170555"/>
            <a:ext cx="2144395" cy="1864360"/>
          </a:xfrm>
          <a:prstGeom prst="wedgeRoundRectCallout">
            <a:avLst>
              <a:gd name="adj1" fmla="val 125510"/>
              <a:gd name="adj2" fmla="val -361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en-US">
                <a:latin typeface="微软雅黑" panose="020b0503020204020204" charset="-122"/>
                <a:ea typeface="微软雅黑" panose="020b0503020204020204" charset="-122"/>
              </a:rPr>
              <a:t>“</a:t>
            </a:r>
            <a:r>
              <a:rPr lang="zh-CN" altLang="en-US">
                <a:latin typeface="微软雅黑" panose="020b0503020204020204" charset="-122"/>
                <a:ea typeface="微软雅黑" panose="020b0503020204020204" charset="-122"/>
              </a:rPr>
              <a:t>哗哗</a:t>
            </a:r>
            <a:r>
              <a:rPr lang="en-US">
                <a:latin typeface="微软雅黑" panose="020b0503020204020204" charset="-122"/>
                <a:ea typeface="微软雅黑" panose="020b0503020204020204" charset="-122"/>
              </a:rPr>
              <a:t>”</a:t>
            </a:r>
            <a:r>
              <a:rPr lang="zh-CN" altLang="en-US">
                <a:latin typeface="微软雅黑" panose="020b0503020204020204" charset="-122"/>
                <a:ea typeface="微软雅黑" panose="020b0503020204020204" charset="-122"/>
              </a:rPr>
              <a:t>的水声，是水（液体）的振动产生的</a:t>
            </a:r>
          </a:p>
        </p:txBody>
      </p:sp>
      <p:sp>
        <p:nvSpPr>
          <p:cNvPr id="28" name="圆角矩形标注 27" title=""/>
          <p:cNvSpPr/>
          <p:nvPr/>
        </p:nvSpPr>
        <p:spPr>
          <a:xfrm>
            <a:off x="10117455" y="3042285"/>
            <a:ext cx="1586865" cy="1988185"/>
          </a:xfrm>
          <a:prstGeom prst="wedgeRoundRectCallout">
            <a:avLst>
              <a:gd name="adj1" fmla="val -149279"/>
              <a:gd name="adj2" fmla="val -2794"/>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atin typeface="微软雅黑" panose="020b0503020204020204" charset="-122"/>
                <a:ea typeface="微软雅黑" panose="020b0503020204020204" charset="-122"/>
              </a:rPr>
              <a:t>鼓声是鼓面（固体）的振动产生的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left)">
                                      <p:cBhvr>
                                        <p:cTn id="20" dur="500"/>
                                        <p:tgtEl>
                                          <p:spTgt spid="11">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wipe(left)">
                                      <p:cBhvr>
                                        <p:cTn id="35" dur="500"/>
                                        <p:tgtEl>
                                          <p:spTgt spid="10">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right)">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28" grpId="0" animBg="1"/>
    </p:bldLst>
  </p:timing>
</p:sld>
</file>

<file path=ppt/slides/slide1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一、声音的产生</a:t>
            </a:r>
          </a:p>
        </p:txBody>
      </p:sp>
      <p:sp>
        <p:nvSpPr>
          <p:cNvPr id="11" name="文本框 10" title=""/>
          <p:cNvSpPr txBox="1"/>
          <p:nvPr/>
        </p:nvSpPr>
        <p:spPr>
          <a:xfrm>
            <a:off x="292735" y="1438910"/>
            <a:ext cx="11703050" cy="1476375"/>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3.探究声音的产生</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（6）敲击音叉：敲击音叉时，音叉附近的乒乓球跳开，说明</a:t>
            </a:r>
            <a:r>
              <a:rPr sz="2000">
                <a:highlight>
                  <a:srgbClr val="FFFF00"/>
                </a:highlight>
                <a:latin typeface="微软雅黑" panose="020b0503020204020204" charset="-122"/>
                <a:ea typeface="微软雅黑" panose="020b0503020204020204" charset="-122"/>
                <a:cs typeface="微软雅黑" panose="020b0503020204020204" charset="-122"/>
              </a:rPr>
              <a:t>音叉</a:t>
            </a:r>
            <a:r>
              <a:rPr sz="2000">
                <a:latin typeface="微软雅黑" panose="020b0503020204020204" charset="-122"/>
                <a:ea typeface="微软雅黑" panose="020b0503020204020204" charset="-122"/>
                <a:cs typeface="微软雅黑" panose="020b0503020204020204" charset="-122"/>
              </a:rPr>
              <a:t>在振动。</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（7）正在发声的音箱：用手按住音箱的纸盆，感觉到</a:t>
            </a:r>
            <a:r>
              <a:rPr sz="2000">
                <a:highlight>
                  <a:srgbClr val="FFFF00"/>
                </a:highlight>
                <a:latin typeface="微软雅黑" panose="020b0503020204020204" charset="-122"/>
                <a:ea typeface="微软雅黑" panose="020b0503020204020204" charset="-122"/>
                <a:cs typeface="微软雅黑" panose="020b0503020204020204" charset="-122"/>
              </a:rPr>
              <a:t>纸盆在振动</a:t>
            </a:r>
            <a:r>
              <a:rPr lang="zh-CN" sz="2000">
                <a:latin typeface="微软雅黑" panose="020b0503020204020204" charset="-122"/>
                <a:ea typeface="微软雅黑" panose="020b0503020204020204" charset="-122"/>
                <a:cs typeface="微软雅黑" panose="020b0503020204020204" charset="-122"/>
              </a:rPr>
              <a:t>；纸盆上的</a:t>
            </a:r>
            <a:r>
              <a:rPr lang="zh-CN" sz="2000">
                <a:highlight>
                  <a:srgbClr val="FFFF00"/>
                </a:highlight>
                <a:latin typeface="微软雅黑" panose="020b0503020204020204" charset="-122"/>
                <a:ea typeface="微软雅黑" panose="020b0503020204020204" charset="-122"/>
                <a:cs typeface="微软雅黑" panose="020b0503020204020204" charset="-122"/>
              </a:rPr>
              <a:t>纸屑在跳动</a:t>
            </a:r>
            <a:r>
              <a:rPr sz="2000">
                <a:latin typeface="微软雅黑" panose="020b0503020204020204" charset="-122"/>
                <a:ea typeface="微软雅黑" panose="020b0503020204020204" charset="-122"/>
                <a:cs typeface="微软雅黑" panose="020b0503020204020204" charset="-122"/>
              </a:rPr>
              <a:t>。</a:t>
            </a:r>
          </a:p>
        </p:txBody>
      </p:sp>
      <p:pic>
        <p:nvPicPr>
          <p:cNvPr id="10" name="图片 9" title=""/>
          <p:cNvPicPr>
            <a:picLocks noChangeAspect="1"/>
          </p:cNvPicPr>
          <p:nvPr/>
        </p:nvPicPr>
        <p:blipFill>
          <a:blip r:embed="rId3"/>
          <a:stretch>
            <a:fillRect/>
          </a:stretch>
        </p:blipFill>
        <p:spPr>
          <a:xfrm>
            <a:off x="3068320" y="3097530"/>
            <a:ext cx="3382645" cy="2077085"/>
          </a:xfrm>
          <a:prstGeom prst="rect">
            <a:avLst/>
          </a:prstGeom>
        </p:spPr>
      </p:pic>
      <p:pic>
        <p:nvPicPr>
          <p:cNvPr id="13" name="图片 33" title=""/>
          <p:cNvPicPr>
            <a:picLocks noChangeAspect="1"/>
          </p:cNvPicPr>
          <p:nvPr/>
        </p:nvPicPr>
        <p:blipFill>
          <a:blip r:embed="rId4"/>
          <a:stretch>
            <a:fillRect/>
          </a:stretch>
        </p:blipFill>
        <p:spPr>
          <a:xfrm>
            <a:off x="6605905" y="3097530"/>
            <a:ext cx="2166620" cy="2080260"/>
          </a:xfrm>
          <a:prstGeom prst="rect">
            <a:avLst/>
          </a:prstGeom>
          <a:noFill/>
          <a:ln>
            <a:noFill/>
          </a:ln>
        </p:spPr>
      </p:pic>
      <p:sp>
        <p:nvSpPr>
          <p:cNvPr id="24" name="圆角矩形标注 23" title=""/>
          <p:cNvSpPr/>
          <p:nvPr/>
        </p:nvSpPr>
        <p:spPr>
          <a:xfrm>
            <a:off x="673735" y="3170555"/>
            <a:ext cx="2144395" cy="1864360"/>
          </a:xfrm>
          <a:prstGeom prst="wedgeRoundRectCallout">
            <a:avLst>
              <a:gd name="adj1" fmla="val 99985"/>
              <a:gd name="adj2" fmla="val 51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atin typeface="微软雅黑" panose="020b0503020204020204" charset="-122"/>
                <a:ea typeface="微软雅黑" panose="020b0503020204020204" charset="-122"/>
              </a:rPr>
              <a:t>敲击右侧音叉，左侧音叉旁的乒乓球被弹开</a:t>
            </a:r>
          </a:p>
        </p:txBody>
      </p:sp>
      <p:sp>
        <p:nvSpPr>
          <p:cNvPr id="28" name="圆角矩形标注 27" title=""/>
          <p:cNvSpPr/>
          <p:nvPr/>
        </p:nvSpPr>
        <p:spPr>
          <a:xfrm>
            <a:off x="9521190" y="3170555"/>
            <a:ext cx="1586865" cy="1988185"/>
          </a:xfrm>
          <a:prstGeom prst="wedgeRoundRectCallout">
            <a:avLst>
              <a:gd name="adj1" fmla="val -156962"/>
              <a:gd name="adj2" fmla="val -24225"/>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atin typeface="微软雅黑" panose="020b0503020204020204" charset="-122"/>
                <a:ea typeface="微软雅黑" panose="020b0503020204020204" charset="-122"/>
              </a:rPr>
              <a:t>音箱发出的声音是纸盆的振动产生的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left)">
                                      <p:cBhvr>
                                        <p:cTn id="20" dur="500"/>
                                        <p:tgtEl>
                                          <p:spTgt spid="11">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wipe(left)">
                                      <p:cBhvr>
                                        <p:cTn id="35" dur="500"/>
                                        <p:tgtEl>
                                          <p:spTgt spid="11">
                                            <p:txEl>
                                              <p:pRg st="2" end="2"/>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barn(inVertical)">
                                      <p:cBhvr>
                                        <p:cTn id="40" dur="500"/>
                                        <p:tgtEl>
                                          <p:spTgt spid="13"/>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right)">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28" grpId="0" animBg="1"/>
    </p:bldLst>
  </p:timing>
</p:sld>
</file>

<file path=ppt/slides/slide1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一、声音的产生</a:t>
            </a:r>
          </a:p>
        </p:txBody>
      </p:sp>
      <p:sp>
        <p:nvSpPr>
          <p:cNvPr id="11" name="文本框 10" title=""/>
          <p:cNvSpPr txBox="1"/>
          <p:nvPr/>
        </p:nvSpPr>
        <p:spPr>
          <a:xfrm>
            <a:off x="292735" y="1438910"/>
            <a:ext cx="11703050" cy="2861310"/>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4.确定声源：</a:t>
            </a:r>
            <a:r>
              <a:rPr sz="2000">
                <a:latin typeface="微软雅黑" panose="020b0503020204020204" charset="-122"/>
                <a:ea typeface="微软雅黑" panose="020b0503020204020204" charset="-122"/>
                <a:cs typeface="微软雅黑" panose="020b0503020204020204" charset="-122"/>
              </a:rPr>
              <a:t>弦乐是琴弦的振动产生的；管乐是空气柱的振动产生的；打击乐是由被打击乐器的振动产生的等。</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对声源的理解：①声源可以是固体，也可以是液体和气体。如“风声雨声读书声”，其中的“风声”、“雨声”、“读书声”分别是由气体（空气）、液体（水）、固体（声带）振动发出的声音，此时，空气、水、声带就是声源。②只有正在发生的物体才能叫声源。一个能够发声但没有发声的物体不能称为声源。</a:t>
            </a:r>
          </a:p>
        </p:txBody>
      </p:sp>
      <p:sp>
        <p:nvSpPr>
          <p:cNvPr id="14" name="矩形 13" title=""/>
          <p:cNvSpPr/>
          <p:nvPr/>
        </p:nvSpPr>
        <p:spPr>
          <a:xfrm>
            <a:off x="2345055" y="4441190"/>
            <a:ext cx="2347595" cy="368300"/>
          </a:xfrm>
          <a:prstGeom prst="rect">
            <a:avLst/>
          </a:prstGeom>
        </p:spPr>
        <p:txBody>
          <a:bodyPr wrap="square">
            <a:spAutoFit/>
          </a:bodyPr>
          <a:lstStyle/>
          <a:p>
            <a:pPr lvl="0" eaLnBrk="0" fontAlgn="ctr" hangingPunct="0">
              <a:spcBef>
                <a:spcPct val="0"/>
              </a:spcBef>
              <a:spcAft>
                <a:spcPct val="0"/>
              </a:spcAft>
            </a:pPr>
            <a:r>
              <a:rPr lang="zh-CN" altLang="zh-CN" b="1">
                <a:ea typeface="宋体" panose="02010600030101010101" pitchFamily="2" charset="-122"/>
                <a:cs typeface="Times New Roman" panose="02020603050405020304" pitchFamily="18" charset="0"/>
              </a:rPr>
              <a:t>发声停止≠声音停止</a:t>
            </a:r>
          </a:p>
        </p:txBody>
      </p:sp>
      <p:pic>
        <p:nvPicPr>
          <p:cNvPr id="3082"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2750" y="4373188"/>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title=""/>
          <p:cNvSpPr/>
          <p:nvPr/>
        </p:nvSpPr>
        <p:spPr>
          <a:xfrm>
            <a:off x="363558" y="4871122"/>
            <a:ext cx="11463655" cy="1938020"/>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zh-CN" sz="2000" kern="100">
                <a:latin typeface="Times New Roman" panose="02020603050405020304" pitchFamily="18" charset="0"/>
                <a:ea typeface="华文楷体" panose="02010600040101010101" pitchFamily="2" charset="-122"/>
                <a:cs typeface="华文楷体" panose="02010600040101010101" pitchFamily="2" charset="-122"/>
              </a:rPr>
              <a:t>一切发声的物体都在振动，振动停止时，发声也停止，注意发声停止不是“声音消失”。因为振动停止只是物体不再发声，但物体原来发出的声音仍然在传播。例如，发令枪响后随即停止振动不再发声，过一会终点计时员能听到枪声，说明虽然声源的振动停止了，但是声音仍然在空气中传播，并没有消失。</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left)">
                                      <p:cBhvr>
                                        <p:cTn id="20" dur="500"/>
                                        <p:tgtEl>
                                          <p:spTgt spid="11">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3082"/>
                                        </p:tgtEl>
                                        <p:attrNameLst>
                                          <p:attrName>style.visibility</p:attrName>
                                        </p:attrNameLst>
                                      </p:cBhvr>
                                      <p:to>
                                        <p:strVal val="visible"/>
                                      </p:to>
                                    </p:set>
                                    <p:animEffect transition="in" filter="wipe(left)">
                                      <p:cBhvr>
                                        <p:cTn id="25" dur="500"/>
                                        <p:tgtEl>
                                          <p:spTgt spid="3082"/>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barn(inVertical)">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p:bldP spid="21" grpId="0" animBg="1"/>
    </p:bldLst>
  </p:timing>
</p:sld>
</file>

<file path=ppt/slides/slide1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二、声音的传播</a:t>
            </a:r>
          </a:p>
        </p:txBody>
      </p:sp>
      <p:sp>
        <p:nvSpPr>
          <p:cNvPr id="11" name="文本框 10" title=""/>
          <p:cNvSpPr txBox="1"/>
          <p:nvPr/>
        </p:nvSpPr>
        <p:spPr>
          <a:xfrm>
            <a:off x="292735" y="1438910"/>
            <a:ext cx="11703050" cy="1938020"/>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1.声音的传播</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（1）声音的传播</a:t>
            </a:r>
            <a:r>
              <a:rPr lang="en-US" sz="2000" u="sng">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，传播声音的介质可以是</a:t>
            </a:r>
            <a:r>
              <a:rPr sz="2000">
                <a:highlight>
                  <a:srgbClr val="FFFF00"/>
                </a:highlight>
                <a:latin typeface="微软雅黑" panose="020b0503020204020204" charset="-122"/>
                <a:ea typeface="微软雅黑" panose="020b0503020204020204" charset="-122"/>
                <a:cs typeface="微软雅黑" panose="020b0503020204020204" charset="-122"/>
              </a:rPr>
              <a:t>固体、液体和气体</a:t>
            </a:r>
            <a:r>
              <a:rPr sz="2000">
                <a:latin typeface="微软雅黑" panose="020b0503020204020204" charset="-122"/>
                <a:ea typeface="微软雅黑" panose="020b0503020204020204" charset="-122"/>
                <a:cs typeface="微软雅黑" panose="020b0503020204020204" charset="-122"/>
              </a:rPr>
              <a:t>，</a:t>
            </a:r>
            <a:r>
              <a:rPr lang="en-US" sz="2000" u="sng">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不能传声。</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（2）声音是以</a:t>
            </a:r>
            <a:r>
              <a:rPr lang="en-US" sz="2000" u="sng">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的形式传播的，叫声波。声波的传播也伴随着</a:t>
            </a:r>
            <a:r>
              <a:rPr sz="2000">
                <a:highlight>
                  <a:srgbClr val="FFFF00"/>
                </a:highlight>
                <a:latin typeface="微软雅黑" panose="020b0503020204020204" charset="-122"/>
                <a:ea typeface="微软雅黑" panose="020b0503020204020204" charset="-122"/>
                <a:cs typeface="微软雅黑" panose="020b0503020204020204" charset="-122"/>
              </a:rPr>
              <a:t>能量</a:t>
            </a:r>
            <a:r>
              <a:rPr sz="2000">
                <a:latin typeface="微软雅黑" panose="020b0503020204020204" charset="-122"/>
                <a:ea typeface="微软雅黑" panose="020b0503020204020204" charset="-122"/>
                <a:cs typeface="微软雅黑" panose="020b0503020204020204" charset="-122"/>
              </a:rPr>
              <a:t>的传播。</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（3）声音可以在固体、液体和气体中传播，但不能在真空中传播。</a:t>
            </a:r>
          </a:p>
        </p:txBody>
      </p:sp>
      <p:sp>
        <p:nvSpPr>
          <p:cNvPr id="2" name="文本框 1" title=""/>
          <p:cNvSpPr txBox="1"/>
          <p:nvPr/>
        </p:nvSpPr>
        <p:spPr>
          <a:xfrm>
            <a:off x="2395855" y="1993265"/>
            <a:ext cx="1097280" cy="368300"/>
          </a:xfrm>
          <a:prstGeom prst="rect">
            <a:avLst/>
          </a:prstGeom>
          <a:noFill/>
        </p:spPr>
        <p:txBody>
          <a:bodyPr wrap="none" rtlCol="0" anchor="t">
            <a:spAutoFit/>
          </a:bodyPr>
          <a:lstStyle/>
          <a:p>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需要介质</a:t>
            </a:r>
          </a:p>
        </p:txBody>
      </p:sp>
      <p:sp>
        <p:nvSpPr>
          <p:cNvPr id="6" name="文本框 5" title=""/>
          <p:cNvSpPr txBox="1"/>
          <p:nvPr/>
        </p:nvSpPr>
        <p:spPr>
          <a:xfrm>
            <a:off x="8710295" y="1993265"/>
            <a:ext cx="640080" cy="368300"/>
          </a:xfrm>
          <a:prstGeom prst="rect">
            <a:avLst/>
          </a:prstGeom>
          <a:noFill/>
        </p:spPr>
        <p:txBody>
          <a:bodyPr wrap="none" rtlCol="0" anchor="t">
            <a:spAutoFit/>
          </a:bodyPr>
          <a:lstStyle/>
          <a:p>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真空</a:t>
            </a:r>
          </a:p>
        </p:txBody>
      </p:sp>
      <p:sp>
        <p:nvSpPr>
          <p:cNvPr id="7" name="文本框 6" title=""/>
          <p:cNvSpPr txBox="1"/>
          <p:nvPr/>
        </p:nvSpPr>
        <p:spPr>
          <a:xfrm>
            <a:off x="2046605" y="2454910"/>
            <a:ext cx="411480" cy="368300"/>
          </a:xfrm>
          <a:prstGeom prst="rect">
            <a:avLst/>
          </a:prstGeom>
          <a:noFill/>
        </p:spPr>
        <p:txBody>
          <a:bodyPr wrap="none" rtlCol="0" anchor="t">
            <a:spAutoFit/>
          </a:bodyPr>
          <a:lstStyle/>
          <a:p>
            <a:r>
              <a:rPr lang="zh-CN" altLang="en-US">
                <a:solidFill>
                  <a:srgbClr val="FF0000"/>
                </a:solidFill>
                <a:latin typeface="微软雅黑" panose="020b0503020204020204" charset="-122"/>
                <a:ea typeface="微软雅黑" panose="020b0503020204020204" charset="-122"/>
                <a:cs typeface="微软雅黑" panose="020b0503020204020204" charset="-122"/>
                <a:sym typeface="+mn-ea"/>
              </a:rPr>
              <a:t>波</a:t>
            </a:r>
          </a:p>
        </p:txBody>
      </p:sp>
      <p:sp>
        <p:nvSpPr>
          <p:cNvPr id="10" name="文本框 9" title=""/>
          <p:cNvSpPr txBox="1"/>
          <p:nvPr/>
        </p:nvSpPr>
        <p:spPr>
          <a:xfrm>
            <a:off x="292735" y="3329305"/>
            <a:ext cx="11703050" cy="1476375"/>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2.探究声音的传播</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（1）固体能够传声：一个同学轻敲桌子的一端，另一个同学把耳朵贴在桌子的另一端的桌面上，能听到清晰的敲桌子的声音，声音能在</a:t>
            </a:r>
            <a:r>
              <a:rPr sz="2000">
                <a:highlight>
                  <a:srgbClr val="FFFF00"/>
                </a:highlight>
                <a:latin typeface="微软雅黑" panose="020b0503020204020204" charset="-122"/>
                <a:ea typeface="微软雅黑" panose="020b0503020204020204" charset="-122"/>
                <a:cs typeface="微软雅黑" panose="020b0503020204020204" charset="-122"/>
              </a:rPr>
              <a:t>固体</a:t>
            </a:r>
            <a:r>
              <a:rPr sz="2000">
                <a:latin typeface="微软雅黑" panose="020b0503020204020204" charset="-122"/>
                <a:ea typeface="微软雅黑" panose="020b0503020204020204" charset="-122"/>
                <a:cs typeface="微软雅黑" panose="020b0503020204020204" charset="-122"/>
              </a:rPr>
              <a:t>中传播。</a:t>
            </a:r>
          </a:p>
        </p:txBody>
      </p:sp>
      <p:pic>
        <p:nvPicPr>
          <p:cNvPr id="13" name="图片 1" title=""/>
          <p:cNvPicPr>
            <a:picLocks noChangeAspect="1"/>
          </p:cNvPicPr>
          <p:nvPr/>
        </p:nvPicPr>
        <p:blipFill>
          <a:blip r:embed="rId3"/>
          <a:stretch>
            <a:fillRect/>
          </a:stretch>
        </p:blipFill>
        <p:spPr>
          <a:xfrm>
            <a:off x="3797300" y="4934585"/>
            <a:ext cx="2468880" cy="1370330"/>
          </a:xfrm>
          <a:prstGeom prst="rect">
            <a:avLst/>
          </a:prstGeom>
          <a:noFill/>
          <a:ln w="9525">
            <a:noFill/>
          </a:ln>
        </p:spPr>
      </p:pic>
      <p:sp>
        <p:nvSpPr>
          <p:cNvPr id="28" name="圆角矩形标注 27" title=""/>
          <p:cNvSpPr/>
          <p:nvPr/>
        </p:nvSpPr>
        <p:spPr>
          <a:xfrm>
            <a:off x="7492365" y="5244465"/>
            <a:ext cx="1586865" cy="1287780"/>
          </a:xfrm>
          <a:prstGeom prst="wedgeRoundRectCallout">
            <a:avLst>
              <a:gd name="adj1" fmla="val -155682"/>
              <a:gd name="adj2" fmla="val -14743"/>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atin typeface="微软雅黑" panose="020b0503020204020204" charset="-122"/>
                <a:ea typeface="微软雅黑" panose="020b0503020204020204" charset="-122"/>
              </a:rPr>
              <a:t>固体可以传声</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xEl>
                                              <p:pRg st="0" end="0"/>
                                            </p:txEl>
                                          </p:spTgt>
                                        </p:tgtEl>
                                        <p:attrNameLst>
                                          <p:attrName>style.visibility</p:attrName>
                                        </p:attrNameLst>
                                      </p:cBhvr>
                                      <p:to>
                                        <p:strVal val="visible"/>
                                      </p:to>
                                    </p:set>
                                    <p:animEffect transition="in" filter="wipe(left)">
                                      <p:cBhvr>
                                        <p:cTn id="15" dur="500"/>
                                        <p:tgtEl>
                                          <p:spTgt spid="11">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1" end="1"/>
                                            </p:txEl>
                                          </p:spTgt>
                                        </p:tgtEl>
                                        <p:attrNameLst>
                                          <p:attrName>style.visibility</p:attrName>
                                        </p:attrNameLst>
                                      </p:cBhvr>
                                      <p:to>
                                        <p:strVal val="visible"/>
                                      </p:to>
                                    </p:set>
                                    <p:animEffect transition="in" filter="wipe(left)">
                                      <p:cBhvr>
                                        <p:cTn id="20" dur="500"/>
                                        <p:tgtEl>
                                          <p:spTgt spid="11">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2" end="2"/>
                                            </p:txEl>
                                          </p:spTgt>
                                        </p:tgtEl>
                                        <p:attrNameLst>
                                          <p:attrName>style.visibility</p:attrName>
                                        </p:attrNameLst>
                                      </p:cBhvr>
                                      <p:to>
                                        <p:strVal val="visible"/>
                                      </p:to>
                                    </p:set>
                                    <p:animEffect transition="in" filter="wipe(left)">
                                      <p:cBhvr>
                                        <p:cTn id="35" dur="500"/>
                                        <p:tgtEl>
                                          <p:spTgt spid="11">
                                            <p:txEl>
                                              <p:pRg st="2" end="2"/>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xEl>
                                              <p:pRg st="3" end="3"/>
                                            </p:txEl>
                                          </p:spTgt>
                                        </p:tgtEl>
                                        <p:attrNameLst>
                                          <p:attrName>style.visibility</p:attrName>
                                        </p:attrNameLst>
                                      </p:cBhvr>
                                      <p:to>
                                        <p:strVal val="visible"/>
                                      </p:to>
                                    </p:set>
                                    <p:animEffect transition="in" filter="wipe(left)">
                                      <p:cBhvr>
                                        <p:cTn id="45" dur="500"/>
                                        <p:tgtEl>
                                          <p:spTgt spid="11">
                                            <p:txEl>
                                              <p:pRg st="3" end="3"/>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0">
                                            <p:txEl>
                                              <p:pRg st="0" end="0"/>
                                            </p:txEl>
                                          </p:spTgt>
                                        </p:tgtEl>
                                        <p:attrNameLst>
                                          <p:attrName>style.visibility</p:attrName>
                                        </p:attrNameLst>
                                      </p:cBhvr>
                                      <p:to>
                                        <p:strVal val="visible"/>
                                      </p:to>
                                    </p:set>
                                    <p:animEffect transition="in" filter="wipe(left)">
                                      <p:cBhvr>
                                        <p:cTn id="50" dur="500"/>
                                        <p:tgtEl>
                                          <p:spTgt spid="10">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0">
                                            <p:txEl>
                                              <p:pRg st="1" end="1"/>
                                            </p:txEl>
                                          </p:spTgt>
                                        </p:tgtEl>
                                        <p:attrNameLst>
                                          <p:attrName>style.visibility</p:attrName>
                                        </p:attrNameLst>
                                      </p:cBhvr>
                                      <p:to>
                                        <p:strVal val="visible"/>
                                      </p:to>
                                    </p:set>
                                    <p:animEffect transition="in" filter="wipe(left)">
                                      <p:cBhvr>
                                        <p:cTn id="55" dur="500"/>
                                        <p:tgtEl>
                                          <p:spTgt spid="10">
                                            <p:txEl>
                                              <p:pRg st="1" end="1"/>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barn(inVertical)">
                                      <p:cBhvr>
                                        <p:cTn id="60" dur="500"/>
                                        <p:tgtEl>
                                          <p:spTgt spid="13"/>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ipe(right)">
                                      <p:cBhvr>
                                        <p:cTn id="6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6" grpId="0"/>
      <p:bldP spid="7" grpId="0"/>
      <p:bldP spid="28" grpId="0" animBg="1"/>
    </p:bldLst>
  </p:timing>
</p:sld>
</file>

<file path=ppt/slides/slide1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二、声音的传播</a:t>
            </a:r>
          </a:p>
        </p:txBody>
      </p:sp>
      <p:sp>
        <p:nvSpPr>
          <p:cNvPr id="10" name="文本框 9" title=""/>
          <p:cNvSpPr txBox="1"/>
          <p:nvPr/>
        </p:nvSpPr>
        <p:spPr>
          <a:xfrm>
            <a:off x="292735" y="1331595"/>
            <a:ext cx="11703050" cy="1476375"/>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2.探究声音的传播</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（2）液体能够传声：轻敲水族馆里的鱼缸体，鱼听到敲击声后迅速跑开。鱼能听到敲击声才迅速跑开，</a:t>
            </a:r>
            <a:r>
              <a:rPr sz="2000">
                <a:highlight>
                  <a:srgbClr val="FFFF00"/>
                </a:highlight>
                <a:latin typeface="微软雅黑" panose="020b0503020204020204" charset="-122"/>
                <a:ea typeface="微软雅黑" panose="020b0503020204020204" charset="-122"/>
                <a:cs typeface="微软雅黑" panose="020b0503020204020204" charset="-122"/>
              </a:rPr>
              <a:t>液体</a:t>
            </a:r>
            <a:r>
              <a:rPr sz="2000">
                <a:latin typeface="微软雅黑" panose="020b0503020204020204" charset="-122"/>
                <a:ea typeface="微软雅黑" panose="020b0503020204020204" charset="-122"/>
                <a:cs typeface="微软雅黑" panose="020b0503020204020204" charset="-122"/>
              </a:rPr>
              <a:t>能够传声。</a:t>
            </a:r>
          </a:p>
        </p:txBody>
      </p:sp>
      <p:sp>
        <p:nvSpPr>
          <p:cNvPr id="28" name="圆角矩形标注 27" title=""/>
          <p:cNvSpPr/>
          <p:nvPr/>
        </p:nvSpPr>
        <p:spPr>
          <a:xfrm>
            <a:off x="7889240" y="3074035"/>
            <a:ext cx="1586865" cy="1287780"/>
          </a:xfrm>
          <a:prstGeom prst="wedgeRoundRectCallout">
            <a:avLst>
              <a:gd name="adj1" fmla="val -104541"/>
              <a:gd name="adj2" fmla="val -10798"/>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atin typeface="微软雅黑" panose="020b0503020204020204" charset="-122"/>
                <a:ea typeface="微软雅黑" panose="020b0503020204020204" charset="-122"/>
              </a:rPr>
              <a:t>空气可以传声</a:t>
            </a:r>
          </a:p>
        </p:txBody>
      </p:sp>
      <p:pic>
        <p:nvPicPr>
          <p:cNvPr id="2" name="图片 41" title=""/>
          <p:cNvPicPr>
            <a:picLocks noChangeAspect="1"/>
          </p:cNvPicPr>
          <p:nvPr/>
        </p:nvPicPr>
        <p:blipFill>
          <a:blip r:embed="rId3"/>
          <a:stretch>
            <a:fillRect/>
          </a:stretch>
        </p:blipFill>
        <p:spPr>
          <a:xfrm>
            <a:off x="2874645" y="3001010"/>
            <a:ext cx="2527300" cy="1626235"/>
          </a:xfrm>
          <a:prstGeom prst="rect">
            <a:avLst/>
          </a:prstGeom>
          <a:noFill/>
          <a:ln w="9525">
            <a:noFill/>
          </a:ln>
        </p:spPr>
      </p:pic>
      <p:sp>
        <p:nvSpPr>
          <p:cNvPr id="14" name="文本框 13" title=""/>
          <p:cNvSpPr txBox="1"/>
          <p:nvPr/>
        </p:nvSpPr>
        <p:spPr>
          <a:xfrm>
            <a:off x="292735" y="4627245"/>
            <a:ext cx="11703050" cy="101473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（3）气体能够传声：上课时，我们都能听见老师的讲课声。我们通过空气听到了老师讲课声，</a:t>
            </a:r>
            <a:r>
              <a:rPr sz="2000">
                <a:highlight>
                  <a:srgbClr val="FFFF00"/>
                </a:highlight>
                <a:latin typeface="微软雅黑" panose="020b0503020204020204" charset="-122"/>
                <a:ea typeface="微软雅黑" panose="020b0503020204020204" charset="-122"/>
                <a:cs typeface="微软雅黑" panose="020b0503020204020204" charset="-122"/>
              </a:rPr>
              <a:t>空气</a:t>
            </a:r>
            <a:r>
              <a:rPr sz="2000">
                <a:latin typeface="微软雅黑" panose="020b0503020204020204" charset="-122"/>
                <a:ea typeface="微软雅黑" panose="020b0503020204020204" charset="-122"/>
                <a:cs typeface="微软雅黑" panose="020b0503020204020204" charset="-122"/>
              </a:rPr>
              <a:t>能传播声音。</a:t>
            </a:r>
          </a:p>
        </p:txBody>
      </p:sp>
      <p:pic>
        <p:nvPicPr>
          <p:cNvPr id="6" name="图片 42" title=""/>
          <p:cNvPicPr>
            <a:picLocks noChangeAspect="1"/>
          </p:cNvPicPr>
          <p:nvPr/>
        </p:nvPicPr>
        <p:blipFill>
          <a:blip r:embed="rId4"/>
          <a:stretch>
            <a:fillRect/>
          </a:stretch>
        </p:blipFill>
        <p:spPr>
          <a:xfrm>
            <a:off x="5401945" y="3001010"/>
            <a:ext cx="2148205" cy="1626235"/>
          </a:xfrm>
          <a:prstGeom prst="rect">
            <a:avLst/>
          </a:prstGeom>
          <a:noFill/>
          <a:ln w="9525">
            <a:noFill/>
          </a:ln>
        </p:spPr>
      </p:pic>
      <p:sp>
        <p:nvSpPr>
          <p:cNvPr id="24" name="圆角矩形标注 23" title=""/>
          <p:cNvSpPr/>
          <p:nvPr/>
        </p:nvSpPr>
        <p:spPr>
          <a:xfrm>
            <a:off x="420370" y="2882900"/>
            <a:ext cx="2144395" cy="1864360"/>
          </a:xfrm>
          <a:prstGeom prst="wedgeRoundRectCallout">
            <a:avLst>
              <a:gd name="adj1" fmla="val 99985"/>
              <a:gd name="adj2" fmla="val 510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atin typeface="微软雅黑" panose="020b0503020204020204" charset="-122"/>
                <a:ea typeface="微软雅黑" panose="020b0503020204020204" charset="-122"/>
              </a:rPr>
              <a:t>液体（水）可以传声</a:t>
            </a:r>
          </a:p>
        </p:txBody>
      </p:sp>
      <p:pic>
        <p:nvPicPr>
          <p:cNvPr id="7" name="Picture 7"/>
          <p:cNvPicPr>
            <a:picLocks noChangeAspect="1"/>
          </p:cNvPicPr>
          <p:nvPr/>
        </p:nvPicPr>
        <p:blipFill>
          <a:blip r:embed="rId5"/>
          <a:stretch>
            <a:fillRect/>
          </a:stretch>
        </p:blipFill>
        <p:spPr>
          <a:xfrm flipH="1">
            <a:off x="11404600" y="10439400"/>
            <a:ext cx="0" cy="0"/>
          </a:xfrm>
          <a:prstGeom prst="rect">
            <a:avLst/>
          </a:prstGeom>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wipe(left)">
                                      <p:cBhvr>
                                        <p:cTn id="35" dur="500"/>
                                        <p:tgtEl>
                                          <p:spTgt spid="14">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right)">
                                      <p:cBhvr>
                                        <p:cTn id="4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8" grpId="0" animBg="1"/>
      <p:bldP spid="24" grpId="0" animBg="1"/>
    </p:bldLst>
  </p:timing>
</p:sld>
</file>

<file path=ppt/slides/slide1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二、声音的传播</a:t>
            </a:r>
          </a:p>
        </p:txBody>
      </p:sp>
      <p:sp>
        <p:nvSpPr>
          <p:cNvPr id="10" name="文本框 9" title=""/>
          <p:cNvSpPr txBox="1"/>
          <p:nvPr/>
        </p:nvSpPr>
        <p:spPr>
          <a:xfrm>
            <a:off x="292735" y="1331595"/>
            <a:ext cx="11703050" cy="1938020"/>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2.探究声音的传播</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4）真空不能传声：把正在响铃的闹钟放在玻璃罩中，逐渐抽出其中的空气，注意声音的变化，再向玻璃罩中逐渐充入空气，注意声音的变化。随着空气被抽出，声音越来越小，最后听不到声音；再充入空气，随着空气越来越多，声音又越来越大，推理：真空不能传声。</a:t>
            </a:r>
          </a:p>
        </p:txBody>
      </p:sp>
      <p:pic>
        <p:nvPicPr>
          <p:cNvPr id="2" name="图片 43" title=""/>
          <p:cNvPicPr>
            <a:picLocks noChangeAspect="1"/>
          </p:cNvPicPr>
          <p:nvPr/>
        </p:nvPicPr>
        <p:blipFill>
          <a:blip r:embed="rId3"/>
          <a:stretch>
            <a:fillRect/>
          </a:stretch>
        </p:blipFill>
        <p:spPr>
          <a:xfrm>
            <a:off x="4201160" y="3406140"/>
            <a:ext cx="3115310" cy="2125345"/>
          </a:xfrm>
          <a:prstGeom prst="rect">
            <a:avLst/>
          </a:prstGeom>
          <a:noFill/>
          <a:ln w="9525">
            <a:noFill/>
          </a:ln>
        </p:spPr>
      </p:pic>
      <p:sp>
        <p:nvSpPr>
          <p:cNvPr id="24" name="圆角矩形标注 23" title=""/>
          <p:cNvSpPr/>
          <p:nvPr/>
        </p:nvSpPr>
        <p:spPr>
          <a:xfrm>
            <a:off x="749300" y="3667125"/>
            <a:ext cx="2144395" cy="1864360"/>
          </a:xfrm>
          <a:prstGeom prst="wedgeRoundRectCallout">
            <a:avLst>
              <a:gd name="adj1" fmla="val 114198"/>
              <a:gd name="adj2" fmla="val -1938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atin typeface="微软雅黑" panose="020b0503020204020204" charset="-122"/>
                <a:ea typeface="微软雅黑" panose="020b0503020204020204" charset="-122"/>
              </a:rPr>
              <a:t>验证真空不能传声</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Lst>
  </p:timing>
</p:sld>
</file>

<file path=ppt/slides/slide1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二、声音的传播</a:t>
            </a:r>
          </a:p>
        </p:txBody>
      </p:sp>
      <p:sp>
        <p:nvSpPr>
          <p:cNvPr id="10" name="文本框 9" title=""/>
          <p:cNvSpPr txBox="1"/>
          <p:nvPr/>
        </p:nvSpPr>
        <p:spPr>
          <a:xfrm>
            <a:off x="292735" y="1331595"/>
            <a:ext cx="11703050" cy="2399665"/>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3.回声：</a:t>
            </a:r>
            <a:r>
              <a:rPr sz="2000">
                <a:latin typeface="微软雅黑" panose="020b0503020204020204" charset="-122"/>
                <a:ea typeface="微软雅黑" panose="020b0503020204020204" charset="-122"/>
                <a:cs typeface="微软雅黑" panose="020b0503020204020204" charset="-122"/>
              </a:rPr>
              <a:t>声波遇到障碍物会被</a:t>
            </a:r>
            <a:r>
              <a:rPr sz="2000">
                <a:highlight>
                  <a:srgbClr val="FFFF00"/>
                </a:highlight>
                <a:latin typeface="微软雅黑" panose="020b0503020204020204" charset="-122"/>
                <a:ea typeface="微软雅黑" panose="020b0503020204020204" charset="-122"/>
                <a:cs typeface="微软雅黑" panose="020b0503020204020204" charset="-122"/>
              </a:rPr>
              <a:t>反射</a:t>
            </a:r>
            <a:r>
              <a:rPr sz="2000">
                <a:latin typeface="微软雅黑" panose="020b0503020204020204" charset="-122"/>
                <a:ea typeface="微软雅黑" panose="020b0503020204020204" charset="-122"/>
                <a:cs typeface="微软雅黑" panose="020b0503020204020204" charset="-122"/>
              </a:rPr>
              <a:t>回来，我们听到的回声，就是声波反射形成的。</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（1）人耳能分辨出回声和原声的条件是：反射回来的声音到达人耳比原声晚0.1s以上，即：声源到障碍物的距离大于</a:t>
            </a:r>
            <a:r>
              <a:rPr sz="2000">
                <a:highlight>
                  <a:srgbClr val="FFFF00"/>
                </a:highlight>
                <a:latin typeface="微软雅黑" panose="020b0503020204020204" charset="-122"/>
                <a:ea typeface="微软雅黑" panose="020b0503020204020204" charset="-122"/>
                <a:cs typeface="微软雅黑" panose="020b0503020204020204" charset="-122"/>
              </a:rPr>
              <a:t>17m</a:t>
            </a:r>
            <a:r>
              <a:rPr sz="2000">
                <a:latin typeface="微软雅黑" panose="020b0503020204020204" charset="-122"/>
                <a:ea typeface="微软雅黑" panose="020b0503020204020204" charset="-122"/>
                <a:cs typeface="微软雅黑" panose="020b0503020204020204" charset="-122"/>
              </a:rPr>
              <a:t>。</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（2）回声的防止：室内讲话的回声有时候会使人听到多重声音，产生重音，严重时会对人的听觉系统造成伤害，所以要规避回声带来的不利影响。</a:t>
            </a:r>
          </a:p>
        </p:txBody>
      </p:sp>
      <p:sp>
        <p:nvSpPr>
          <p:cNvPr id="6" name="文本框 5" title=""/>
          <p:cNvSpPr txBox="1"/>
          <p:nvPr/>
        </p:nvSpPr>
        <p:spPr>
          <a:xfrm>
            <a:off x="292735" y="3806190"/>
            <a:ext cx="11703050" cy="1476375"/>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4.声波</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（1）声波：声音在介质中是以波的形式进行传播的，我们把这种波叫做声波。例如，音叉振动，引起周围空气的振动，形成了声波，从而将音叉（声源）的振动传播到远方，如图所示。</a:t>
            </a:r>
          </a:p>
        </p:txBody>
      </p:sp>
      <p:pic>
        <p:nvPicPr>
          <p:cNvPr id="2" name="图片 46" title=""/>
          <p:cNvPicPr>
            <a:picLocks noChangeAspect="1"/>
          </p:cNvPicPr>
          <p:nvPr/>
        </p:nvPicPr>
        <p:blipFill>
          <a:blip r:embed="rId3"/>
          <a:stretch>
            <a:fillRect/>
          </a:stretch>
        </p:blipFill>
        <p:spPr>
          <a:xfrm>
            <a:off x="4608830" y="5307330"/>
            <a:ext cx="2752090" cy="151765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animEffect transition="in" filter="wipe(left)">
                                      <p:cBhvr>
                                        <p:cTn id="25" dur="500"/>
                                        <p:tgtEl>
                                          <p:spTgt spid="10">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left)">
                                      <p:cBhvr>
                                        <p:cTn id="30" dur="500"/>
                                        <p:tgtEl>
                                          <p:spTgt spid="6">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1" end="1"/>
                                            </p:txEl>
                                          </p:spTgt>
                                        </p:tgtEl>
                                        <p:attrNameLst>
                                          <p:attrName>style.visibility</p:attrName>
                                        </p:attrNameLst>
                                      </p:cBhvr>
                                      <p:to>
                                        <p:strVal val="visible"/>
                                      </p:to>
                                    </p:set>
                                    <p:animEffect transition="in" filter="wipe(left)">
                                      <p:cBhvr>
                                        <p:cTn id="35" dur="500"/>
                                        <p:tgtEl>
                                          <p:spTgt spid="6">
                                            <p:txEl>
                                              <p:pRg st="1" end="1"/>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二、声音的传播</a:t>
            </a:r>
          </a:p>
        </p:txBody>
      </p:sp>
      <p:sp>
        <p:nvSpPr>
          <p:cNvPr id="10" name="文本框 9" title=""/>
          <p:cNvSpPr txBox="1"/>
          <p:nvPr/>
        </p:nvSpPr>
        <p:spPr>
          <a:xfrm>
            <a:off x="292735" y="1331595"/>
            <a:ext cx="11703050" cy="193802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（2）声音的传播速度：在15℃，声音在</a:t>
            </a:r>
            <a:r>
              <a:rPr sz="2000" err="1">
                <a:highlight>
                  <a:srgbClr val="FFFF00"/>
                </a:highlight>
                <a:latin typeface="微软雅黑" panose="020b0503020204020204" charset="-122"/>
                <a:ea typeface="微软雅黑" panose="020b0503020204020204" charset="-122"/>
                <a:cs typeface="微软雅黑" panose="020b0503020204020204" charset="-122"/>
              </a:rPr>
              <a:t>空气中</a:t>
            </a:r>
            <a:r>
              <a:rPr sz="2000" err="1">
                <a:latin typeface="微软雅黑" panose="020b0503020204020204" charset="-122"/>
                <a:ea typeface="微软雅黑" panose="020b0503020204020204" charset="-122"/>
                <a:cs typeface="微软雅黑" panose="020b0503020204020204" charset="-122"/>
              </a:rPr>
              <a:t>的传播速度是</a:t>
            </a:r>
            <a:r>
              <a:rPr lang="en-US" sz="2000" u="sng">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；在水中传播比在空气中快，约为1500m/s；在钢铁中更快，速度可达5200m/s。</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（3）影响声速的因素</a:t>
            </a:r>
            <a:r>
              <a:rPr sz="2000" smtClean="0">
                <a:latin typeface="微软雅黑" panose="020b0503020204020204" charset="-122"/>
                <a:ea typeface="微软雅黑" panose="020b0503020204020204" charset="-122"/>
                <a:cs typeface="微软雅黑" panose="020b0503020204020204" charset="-122"/>
              </a:rPr>
              <a:t>：</a:t>
            </a:r>
            <a:endParaRPr lang="en-US" sz="2000" smtClean="0">
              <a:latin typeface="微软雅黑" panose="020b0503020204020204" charset="-122"/>
              <a:ea typeface="微软雅黑" panose="020b0503020204020204" charset="-122"/>
              <a:cs typeface="微软雅黑" panose="020b0503020204020204" charset="-122"/>
            </a:endParaRPr>
          </a:p>
          <a:p>
            <a:pPr fontAlgn="auto">
              <a:lnSpc>
                <a:spcPct val="150000"/>
              </a:lnSpc>
            </a:pPr>
            <a:r>
              <a:rPr lang="en-US" sz="2000">
                <a:latin typeface="微软雅黑" panose="020b0503020204020204" charset="-122"/>
                <a:ea typeface="微软雅黑" panose="020b0503020204020204" charset="-122"/>
                <a:cs typeface="微软雅黑" panose="020b0503020204020204" charset="-122"/>
              </a:rPr>
              <a:t> </a:t>
            </a:r>
            <a:r>
              <a:rPr lang="en-US" sz="2000" smtClean="0">
                <a:latin typeface="微软雅黑" panose="020b0503020204020204" charset="-122"/>
                <a:ea typeface="微软雅黑" panose="020b0503020204020204" charset="-122"/>
                <a:cs typeface="微软雅黑" panose="020b0503020204020204" charset="-122"/>
              </a:rPr>
              <a:t>    </a:t>
            </a:r>
            <a:r>
              <a:rPr lang="zh-CN" altLang="en-US" sz="2000" smtClean="0">
                <a:latin typeface="微软雅黑" panose="020b0503020204020204" charset="-122"/>
                <a:ea typeface="微软雅黑" panose="020b0503020204020204" charset="-122"/>
                <a:cs typeface="微软雅黑" panose="020b0503020204020204" charset="-122"/>
              </a:rPr>
              <a:t>①</a:t>
            </a:r>
            <a:r>
              <a:rPr sz="2000" err="1" smtClean="0">
                <a:latin typeface="微软雅黑" panose="020b0503020204020204" charset="-122"/>
                <a:ea typeface="微软雅黑" panose="020b0503020204020204" charset="-122"/>
                <a:cs typeface="微软雅黑" panose="020b0503020204020204" charset="-122"/>
              </a:rPr>
              <a:t>介质的种类</a:t>
            </a:r>
            <a:r>
              <a:rPr sz="2000" err="1">
                <a:latin typeface="微软雅黑" panose="020b0503020204020204" charset="-122"/>
                <a:ea typeface="微软雅黑" panose="020b0503020204020204" charset="-122"/>
                <a:cs typeface="微软雅黑" panose="020b0503020204020204" charset="-122"/>
              </a:rPr>
              <a:t>，一般情况下v</a:t>
            </a:r>
            <a:r>
              <a:rPr sz="2000" baseline="-25000" err="1">
                <a:latin typeface="微软雅黑" panose="020b0503020204020204" charset="-122"/>
                <a:ea typeface="微软雅黑" panose="020b0503020204020204" charset="-122"/>
                <a:cs typeface="微软雅黑" panose="020b0503020204020204" charset="-122"/>
              </a:rPr>
              <a:t>固</a:t>
            </a:r>
            <a:r>
              <a:rPr sz="2000" err="1">
                <a:latin typeface="微软雅黑" panose="020b0503020204020204" charset="-122"/>
                <a:ea typeface="微软雅黑" panose="020b0503020204020204" charset="-122"/>
                <a:cs typeface="微软雅黑" panose="020b0503020204020204" charset="-122"/>
              </a:rPr>
              <a:t>＞v</a:t>
            </a:r>
            <a:r>
              <a:rPr sz="2000" baseline="-25000" err="1">
                <a:latin typeface="微软雅黑" panose="020b0503020204020204" charset="-122"/>
                <a:ea typeface="微软雅黑" panose="020b0503020204020204" charset="-122"/>
                <a:cs typeface="微软雅黑" panose="020b0503020204020204" charset="-122"/>
              </a:rPr>
              <a:t>液</a:t>
            </a:r>
            <a:r>
              <a:rPr sz="2000" err="1">
                <a:latin typeface="微软雅黑" panose="020b0503020204020204" charset="-122"/>
                <a:ea typeface="微软雅黑" panose="020b0503020204020204" charset="-122"/>
                <a:cs typeface="微软雅黑" panose="020b0503020204020204" charset="-122"/>
              </a:rPr>
              <a:t>＞v</a:t>
            </a:r>
            <a:r>
              <a:rPr sz="2000" baseline="-25000" err="1">
                <a:latin typeface="微软雅黑" panose="020b0503020204020204" charset="-122"/>
                <a:ea typeface="微软雅黑" panose="020b0503020204020204" charset="-122"/>
                <a:cs typeface="微软雅黑" panose="020b0503020204020204" charset="-122"/>
              </a:rPr>
              <a:t>气</a:t>
            </a:r>
            <a:r>
              <a:rPr sz="2000" smtClean="0">
                <a:latin typeface="微软雅黑" panose="020b0503020204020204" charset="-122"/>
                <a:ea typeface="微软雅黑" panose="020b0503020204020204" charset="-122"/>
                <a:cs typeface="微软雅黑" panose="020b0503020204020204" charset="-122"/>
              </a:rPr>
              <a:t>；</a:t>
            </a:r>
            <a:r>
              <a:rPr lang="zh-CN" altLang="en-US" sz="2000" smtClean="0">
                <a:latin typeface="微软雅黑" panose="020b0503020204020204" charset="-122"/>
                <a:ea typeface="微软雅黑" panose="020b0503020204020204" charset="-122"/>
                <a:cs typeface="微软雅黑" panose="020b0503020204020204" charset="-122"/>
              </a:rPr>
              <a:t>②</a:t>
            </a:r>
            <a:r>
              <a:rPr sz="2000" err="1" smtClean="0">
                <a:latin typeface="微软雅黑" panose="020b0503020204020204" charset="-122"/>
                <a:ea typeface="微软雅黑" panose="020b0503020204020204" charset="-122"/>
                <a:cs typeface="微软雅黑" panose="020b0503020204020204" charset="-122"/>
              </a:rPr>
              <a:t>温度</a:t>
            </a:r>
            <a:r>
              <a:rPr sz="2000" err="1">
                <a:latin typeface="微软雅黑" panose="020b0503020204020204" charset="-122"/>
                <a:ea typeface="微软雅黑" panose="020b0503020204020204" charset="-122"/>
                <a:cs typeface="微软雅黑" panose="020b0503020204020204" charset="-122"/>
              </a:rPr>
              <a:t>，同种介质，温度越高，声速越大。</a:t>
            </a:r>
          </a:p>
        </p:txBody>
      </p:sp>
      <p:sp>
        <p:nvSpPr>
          <p:cNvPr id="7" name="文本框 6" title=""/>
          <p:cNvSpPr txBox="1"/>
          <p:nvPr/>
        </p:nvSpPr>
        <p:spPr>
          <a:xfrm>
            <a:off x="7162800" y="1442720"/>
            <a:ext cx="1002665" cy="368300"/>
          </a:xfrm>
          <a:prstGeom prst="rect">
            <a:avLst/>
          </a:prstGeom>
          <a:noFill/>
        </p:spPr>
        <p:txBody>
          <a:bodyPr wrap="none" rtlCol="0" anchor="t">
            <a:spAutoFit/>
          </a:bodyPr>
          <a:lstStyle/>
          <a:p>
            <a:r>
              <a:rPr lang="en-US" altLang="zh-CN">
                <a:solidFill>
                  <a:srgbClr val="FF0000"/>
                </a:solidFill>
                <a:latin typeface="微软雅黑" panose="020b0503020204020204" charset="-122"/>
                <a:ea typeface="微软雅黑" panose="020b0503020204020204" charset="-122"/>
                <a:cs typeface="微软雅黑" panose="020b0503020204020204" charset="-122"/>
                <a:sym typeface="+mn-ea"/>
              </a:rPr>
              <a:t>340m/s</a:t>
            </a:r>
          </a:p>
        </p:txBody>
      </p:sp>
      <p:sp>
        <p:nvSpPr>
          <p:cNvPr id="11" name="文本框 10" title=""/>
          <p:cNvSpPr txBox="1"/>
          <p:nvPr/>
        </p:nvSpPr>
        <p:spPr>
          <a:xfrm>
            <a:off x="292735" y="3268345"/>
            <a:ext cx="11703050" cy="332295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5.人耳如何听到声音</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（1）人耳听到声音的过程：发声体发出声音→介质传声→耳朵听声。</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（2）声音可以通过头骨、颌骨传到听觉神经，物理学中把这种传导方式叫做</a:t>
            </a:r>
            <a:r>
              <a:rPr sz="2000">
                <a:highlight>
                  <a:srgbClr val="FFFF00"/>
                </a:highlight>
                <a:latin typeface="微软雅黑" panose="020b0503020204020204" charset="-122"/>
                <a:ea typeface="微软雅黑" panose="020b0503020204020204" charset="-122"/>
                <a:cs typeface="微软雅黑" panose="020b0503020204020204" charset="-122"/>
              </a:rPr>
              <a:t>骨传导</a:t>
            </a:r>
            <a:r>
              <a:rPr sz="2000">
                <a:latin typeface="微软雅黑" panose="020b0503020204020204" charset="-122"/>
                <a:ea typeface="微软雅黑" panose="020b0503020204020204" charset="-122"/>
                <a:cs typeface="微软雅黑" panose="020b0503020204020204" charset="-122"/>
              </a:rPr>
              <a:t>。</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（3）声源到两只耳朵的距离一般不同，这就造成了声音传到两只耳朵的时间、强度及其它特征也就不同，这就是双耳效应。正是由于双耳效应，人们可以准确地判断声音的</a:t>
            </a:r>
            <a:r>
              <a:rPr sz="2000">
                <a:highlight>
                  <a:srgbClr val="FFFF00"/>
                </a:highlight>
                <a:latin typeface="微软雅黑" panose="020b0503020204020204" charset="-122"/>
                <a:ea typeface="微软雅黑" panose="020b0503020204020204" charset="-122"/>
                <a:cs typeface="微软雅黑" panose="020b0503020204020204" charset="-122"/>
              </a:rPr>
              <a:t>方位</a:t>
            </a:r>
            <a:r>
              <a:rPr sz="2000">
                <a:latin typeface="微软雅黑" panose="020b0503020204020204" charset="-122"/>
                <a:ea typeface="微软雅黑" panose="020b0503020204020204" charset="-122"/>
                <a:cs typeface="微软雅黑" panose="020b0503020204020204" charset="-122"/>
              </a:rPr>
              <a:t>。</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（4）声波在传播过程中遇到障碍物会发生以下情况：一部分声波在障碍物表面反射；另一部分声波可能进入障碍物，被障碍物吸收甚至穿过障碍物，如隔墙能听到相邻房间里的声音。</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wipe(left)">
                                      <p:cBhvr>
                                        <p:cTn id="25" dur="500"/>
                                        <p:tgtEl>
                                          <p:spTgt spid="10">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wipe(left)">
                                      <p:cBhvr>
                                        <p:cTn id="30" dur="500"/>
                                        <p:tgtEl>
                                          <p:spTgt spid="10">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left)">
                                      <p:cBhvr>
                                        <p:cTn id="35" dur="500"/>
                                        <p:tgtEl>
                                          <p:spTgt spid="11">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wipe(left)">
                                      <p:cBhvr>
                                        <p:cTn id="40" dur="500"/>
                                        <p:tgtEl>
                                          <p:spTgt spid="11">
                                            <p:txEl>
                                              <p:pRg st="1" end="1"/>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1">
                                            <p:txEl>
                                              <p:pRg st="2" end="2"/>
                                            </p:txEl>
                                          </p:spTgt>
                                        </p:tgtEl>
                                        <p:attrNameLst>
                                          <p:attrName>style.visibility</p:attrName>
                                        </p:attrNameLst>
                                      </p:cBhvr>
                                      <p:to>
                                        <p:strVal val="visible"/>
                                      </p:to>
                                    </p:set>
                                    <p:animEffect transition="in" filter="wipe(left)">
                                      <p:cBhvr>
                                        <p:cTn id="45" dur="500"/>
                                        <p:tgtEl>
                                          <p:spTgt spid="11">
                                            <p:txEl>
                                              <p:pRg st="2" end="2"/>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1">
                                            <p:txEl>
                                              <p:pRg st="3" end="3"/>
                                            </p:txEl>
                                          </p:spTgt>
                                        </p:tgtEl>
                                        <p:attrNameLst>
                                          <p:attrName>style.visibility</p:attrName>
                                        </p:attrNameLst>
                                      </p:cBhvr>
                                      <p:to>
                                        <p:strVal val="visible"/>
                                      </p:to>
                                    </p:set>
                                    <p:animEffect transition="in" filter="wipe(left)">
                                      <p:cBhvr>
                                        <p:cTn id="50" dur="500"/>
                                        <p:tgtEl>
                                          <p:spTgt spid="11">
                                            <p:txEl>
                                              <p:pRg st="3" end="3"/>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1">
                                            <p:txEl>
                                              <p:pRg st="4" end="4"/>
                                            </p:txEl>
                                          </p:spTgt>
                                        </p:tgtEl>
                                        <p:attrNameLst>
                                          <p:attrName>style.visibility</p:attrName>
                                        </p:attrNameLst>
                                      </p:cBhvr>
                                      <p:to>
                                        <p:strVal val="visible"/>
                                      </p:to>
                                    </p:set>
                                    <p:animEffect transition="in" filter="wipe(left)">
                                      <p:cBhvr>
                                        <p:cTn id="55"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1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二、声音的传播</a:t>
            </a:r>
          </a:p>
        </p:txBody>
      </p:sp>
      <p:sp>
        <p:nvSpPr>
          <p:cNvPr id="10" name="文本框 9" title=""/>
          <p:cNvSpPr txBox="1"/>
          <p:nvPr/>
        </p:nvSpPr>
        <p:spPr>
          <a:xfrm>
            <a:off x="292735" y="1331595"/>
            <a:ext cx="11703050" cy="1938020"/>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6.回声的应用</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1）改善音质：在封闭的空间产生声音后，声波就在四壁上不断反射，即使声源停止振动发声，声音也会持续一段时间，这种现象叫做混响。在建筑方面，设计、建造大的厅堂时，可采取必要的措施，例如设计内部结构、形状等，以获得适量的混响，使声音更为丰满动听，提高室内的音质，如图甲所示。</a:t>
            </a:r>
          </a:p>
        </p:txBody>
      </p:sp>
      <p:sp>
        <p:nvSpPr>
          <p:cNvPr id="2" name="文本框 1" title=""/>
          <p:cNvSpPr txBox="1"/>
          <p:nvPr/>
        </p:nvSpPr>
        <p:spPr>
          <a:xfrm>
            <a:off x="374679" y="5228249"/>
            <a:ext cx="11703050" cy="1476375"/>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（2）回声测距：当声源静止时，声音从发出到碰到障碍物反射回声源处所走过的距离，是声源到障碍物距离的两倍，即</a:t>
            </a:r>
            <a:r>
              <a:rPr lang="en-US" sz="2000">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，其中t为从发声到接收到回声的时间，v声为声音的传播速度。人们根据这一原理进行距离的测量，如图乙所示。</a:t>
            </a:r>
          </a:p>
        </p:txBody>
      </p:sp>
      <p:graphicFrame>
        <p:nvGraphicFramePr>
          <p:cNvPr id="6" name="Object 70" title=""/>
          <p:cNvGraphicFramePr>
            <a:graphicFrameLocks noChangeAspect="1"/>
          </p:cNvGraphicFramePr>
          <p:nvPr>
            <p:extLst>
              <p:ext uri="{D42A27DB-BD31-4B8C-83A1-F6EECF244321}">
                <p14:modId xmlns:p14="http://schemas.microsoft.com/office/powerpoint/2010/main" val="3615778157"/>
              </p:ext>
            </p:extLst>
          </p:nvPr>
        </p:nvGraphicFramePr>
        <p:xfrm>
          <a:off x="2518382" y="5688941"/>
          <a:ext cx="822960" cy="554990"/>
        </p:xfrm>
        <a:graphic>
          <a:graphicData uri="http://schemas.openxmlformats.org/presentationml/2006/ole">
            <mc:AlternateContent>
              <mc:Choice xmlns:v="urn:schemas-microsoft-com:vml" Requires="v">
                <p:oleObj spid="_x0000_s1038" r:id="rId3" imgW="584200" imgH="393700" progId="Equation.KSEE3">
                  <p:embed/>
                </p:oleObj>
              </mc:Choice>
              <mc:Fallback>
                <p:oleObj r:id="rId3" imgW="584200" imgH="393700" progId="Equation.KSEE3">
                  <p:embed/>
                  <p:pic>
                    <p:nvPicPr>
                      <p:cNvPr id="0" name="OLE substitute image"/>
                      <p:cNvPicPr/>
                      <p:nvPr/>
                    </p:nvPicPr>
                    <p:blipFill>
                      <a:blip r:embed="rId4"/>
                      <a:stretch>
                        <a:fillRect/>
                      </a:stretch>
                    </p:blipFill>
                    <p:spPr>
                      <a:xfrm>
                        <a:off x="2518382" y="5688941"/>
                        <a:ext cx="822960" cy="554990"/>
                      </a:xfrm>
                      <a:prstGeom prst="rect">
                        <a:avLst/>
                      </a:prstGeom>
                      <a:noFill/>
                      <a:ln w="38100">
                        <a:noFill/>
                        <a:miter/>
                      </a:ln>
                    </p:spPr>
                  </p:pic>
                </p:oleObj>
              </mc:Fallback>
            </mc:AlternateContent>
          </a:graphicData>
        </a:graphic>
      </p:graphicFrame>
      <p:pic>
        <p:nvPicPr>
          <p:cNvPr id="7" name="图片 47" title=""/>
          <p:cNvPicPr>
            <a:picLocks noChangeAspect="1"/>
          </p:cNvPicPr>
          <p:nvPr/>
        </p:nvPicPr>
        <p:blipFill>
          <a:blip r:embed="rId5"/>
          <a:stretch>
            <a:fillRect/>
          </a:stretch>
        </p:blipFill>
        <p:spPr>
          <a:xfrm>
            <a:off x="3690791" y="3269615"/>
            <a:ext cx="5629331" cy="1958634"/>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wipe(left)">
                                      <p:cBhvr>
                                        <p:cTn id="15" dur="500"/>
                                        <p:tgtEl>
                                          <p:spTgt spid="1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1" end="1"/>
                                            </p:txEl>
                                          </p:spTgt>
                                        </p:tgtEl>
                                        <p:attrNameLst>
                                          <p:attrName>style.visibility</p:attrName>
                                        </p:attrNameLst>
                                      </p:cBhvr>
                                      <p:to>
                                        <p:strVal val="visible"/>
                                      </p:to>
                                    </p:set>
                                    <p:animEffect transition="in" filter="wipe(left)">
                                      <p:cBhvr>
                                        <p:cTn id="20" dur="500"/>
                                        <p:tgtEl>
                                          <p:spTgt spid="10">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par>
                                <p:cTn id="31" presetID="22" presetClass="entr" presetSubtype="8"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40" name="任意多边形: 形状 39" title=""/>
          <p:cNvSpPr/>
          <p:nvPr/>
        </p:nvSpPr>
        <p:spPr>
          <a:xfrm>
            <a:off x="3370521" y="-1"/>
            <a:ext cx="8821479" cy="6876199"/>
          </a:xfrm>
          <a:custGeom>
            <a:gdLst>
              <a:gd name="connsiteX0" fmla="*/ 347295 w 8821479"/>
              <a:gd name="connsiteY0" fmla="*/ 0 h 6901426"/>
              <a:gd name="connsiteX1" fmla="*/ 8821479 w 8821479"/>
              <a:gd name="connsiteY1" fmla="*/ 0 h 6901426"/>
              <a:gd name="connsiteX2" fmla="*/ 8821479 w 8821479"/>
              <a:gd name="connsiteY2" fmla="*/ 6901426 h 6901426"/>
              <a:gd name="connsiteX3" fmla="*/ 1720669 w 8821479"/>
              <a:gd name="connsiteY3" fmla="*/ 6901426 h 6901426"/>
              <a:gd name="connsiteX4" fmla="*/ 1577477 w 8821479"/>
              <a:gd name="connsiteY4" fmla="*/ 6735814 h 6901426"/>
              <a:gd name="connsiteX5" fmla="*/ 0 w 8821479"/>
              <a:gd name="connsiteY5" fmla="*/ 2233678 h 6901426"/>
              <a:gd name="connsiteX6" fmla="*/ 325046 w 8821479"/>
              <a:gd name="connsiteY6" fmla="*/ 66692 h 690142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1479" h="6901426">
                <a:moveTo>
                  <a:pt x="347295" y="0"/>
                </a:moveTo>
                <a:lnTo>
                  <a:pt x="8821479" y="0"/>
                </a:lnTo>
                <a:lnTo>
                  <a:pt x="8821479" y="6901426"/>
                </a:lnTo>
                <a:lnTo>
                  <a:pt x="1720669" y="6901426"/>
                </a:lnTo>
                <a:lnTo>
                  <a:pt x="1577477" y="6735814"/>
                </a:lnTo>
                <a:cubicBezTo>
                  <a:pt x="597364" y="5546719"/>
                  <a:pt x="0" y="3967123"/>
                  <a:pt x="0" y="2233678"/>
                </a:cubicBezTo>
                <a:cubicBezTo>
                  <a:pt x="0" y="1475296"/>
                  <a:pt x="114339" y="746362"/>
                  <a:pt x="325046" y="66692"/>
                </a:cubicBezTo>
                <a:close/>
              </a:path>
            </a:pathLst>
          </a:custGeom>
          <a:solidFill>
            <a:srgbClr val="FFE69C">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22"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2" name="矩形: 圆角 31" title=""/>
          <p:cNvSpPr/>
          <p:nvPr/>
        </p:nvSpPr>
        <p:spPr>
          <a:xfrm>
            <a:off x="7207794" y="2552830"/>
            <a:ext cx="2712040" cy="663553"/>
          </a:xfrm>
          <a:prstGeom prst="roundRect">
            <a:avLst>
              <a:gd name="adj" fmla="val 50000"/>
            </a:avLst>
          </a:prstGeom>
          <a:gradFill>
            <a:gsLst>
              <a:gs pos="100000">
                <a:srgbClr val="A9D3F6"/>
              </a:gs>
              <a:gs pos="0">
                <a:srgbClr val="5890E4"/>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a:solidFill>
                  <a:schemeClr val="bg1"/>
                </a:solidFill>
                <a:latin typeface="思源黑体 CN Bold" panose="020b0800000000000000" pitchFamily="34" charset="-122"/>
                <a:ea typeface="思源黑体 CN Bold" panose="020b0800000000000000" pitchFamily="34" charset="-122"/>
              </a:rPr>
              <a:t>专题</a:t>
            </a:r>
            <a:r>
              <a:rPr lang="en-US" altLang="zh-CN" sz="3200">
                <a:solidFill>
                  <a:schemeClr val="bg1"/>
                </a:solidFill>
                <a:latin typeface="思源黑体 CN Bold" panose="020b0800000000000000" pitchFamily="34" charset="-122"/>
                <a:ea typeface="思源黑体 CN Bold" panose="020b0800000000000000" pitchFamily="34" charset="-122"/>
              </a:rPr>
              <a:t>01</a:t>
            </a: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9" name="文本框 8" title=""/>
          <p:cNvSpPr txBox="1"/>
          <p:nvPr/>
        </p:nvSpPr>
        <p:spPr>
          <a:xfrm>
            <a:off x="6158710" y="3442691"/>
            <a:ext cx="4822825" cy="1017270"/>
          </a:xfrm>
          <a:prstGeom prst="rect">
            <a:avLst/>
          </a:prstGeom>
          <a:noFill/>
        </p:spPr>
        <p:txBody>
          <a:bodyPr wrap="none" lIns="0" tIns="0" rIns="0" bIns="0" rtlCol="0">
            <a:noAutofit/>
          </a:bodyPr>
          <a:lstStyle/>
          <a:p>
            <a:pPr algn="ctr">
              <a:lnSpc>
                <a:spcPct val="110000"/>
              </a:lnSpc>
            </a:pPr>
            <a:r>
              <a:rPr lang="zh-CN" sz="6000" b="1">
                <a:solidFill>
                  <a:schemeClr val="tx1">
                    <a:lumMod val="75000"/>
                    <a:lumOff val="25000"/>
                  </a:schemeClr>
                </a:solidFill>
                <a:latin typeface="Alibaba PuHuiTi 2.0 105 Heavy" panose="00020600040101010101" charset="-122"/>
                <a:ea typeface="Alibaba PuHuiTi 2.0 105 Heavy" panose="00020600040101010101" charset="-122"/>
              </a:rPr>
              <a:t>声现象</a:t>
            </a:r>
          </a:p>
        </p:txBody>
      </p:sp>
      <p:pic>
        <p:nvPicPr>
          <p:cNvPr id="2" name="图片 1" title=""/>
          <p:cNvPicPr>
            <a:picLocks noChangeAspect="1"/>
          </p:cNvPicPr>
          <p:nvPr/>
        </p:nvPicPr>
        <p:blipFill>
          <a:blip r:embed="rId3"/>
          <a:stretch>
            <a:fillRect/>
          </a:stretch>
        </p:blipFill>
        <p:spPr>
          <a:xfrm>
            <a:off x="893445" y="2367915"/>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nodeType="clickPar">
                      <p:stCondLst>
                        <p:cond delay="indefinite"/>
                        <p:cond evt="onBegin" delay="0">
                          <p:tn val="7"/>
                        </p:cond>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500"/>
                                        <p:tgtEl>
                                          <p:spTgt spid="5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childTnLst>
                                </p:cTn>
                              </p:par>
                              <p:par>
                                <p:cTn id="19" presetID="10" presetClass="entr" presetSubtype="0" fill="hold" grpId="1"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500"/>
                                        <p:tgtEl>
                                          <p:spTgt spid="60"/>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4"/>
                                        </p:tgtEl>
                                        <p:attrNameLst>
                                          <p:attrName>style.visibility</p:attrName>
                                        </p:attrNameLst>
                                      </p:cBhvr>
                                      <p:to>
                                        <p:strVal val="visible"/>
                                      </p:to>
                                    </p:set>
                                    <p:animEffect transition="in" filter="fade">
                                      <p:cBhvr>
                                        <p:cTn id="26" dur="500"/>
                                        <p:tgtEl>
                                          <p:spTgt spid="64"/>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2" grpId="0" animBg="1"/>
      <p:bldP spid="59" grpId="0" animBg="1"/>
      <p:bldP spid="63" grpId="0" animBg="1"/>
      <p:bldP spid="60" grpId="1" animBg="1"/>
      <p:bldP spid="64" grpId="0" animBg="1"/>
      <p:bldP spid="9" grpId="0"/>
    </p:bldLst>
  </p:timing>
</p:sld>
</file>

<file path=ppt/slides/slide2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3"/>
          <a:stretch>
            <a:fillRect/>
          </a:stretch>
        </p:blipFill>
        <p:spPr>
          <a:xfrm>
            <a:off x="4224655" y="114935"/>
            <a:ext cx="903605" cy="923290"/>
          </a:xfrm>
          <a:prstGeom prst="rect">
            <a:avLst/>
          </a:prstGeom>
        </p:spPr>
      </p:pic>
      <p:sp>
        <p:nvSpPr>
          <p:cNvPr id="5" name="文本框 4" title=""/>
          <p:cNvSpPr txBox="1"/>
          <p:nvPr/>
        </p:nvSpPr>
        <p:spPr>
          <a:xfrm>
            <a:off x="5196840" y="346075"/>
            <a:ext cx="305625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声音的产生</a:t>
            </a:r>
          </a:p>
        </p:txBody>
      </p:sp>
      <p:pic>
        <p:nvPicPr>
          <p:cNvPr id="2" name="图片 1" title=""/>
          <p:cNvPicPr>
            <a:picLocks noChangeAspect="1"/>
          </p:cNvPicPr>
          <p:nvPr/>
        </p:nvPicPr>
        <p:blipFill>
          <a:blip r:embed="rId4"/>
          <a:stretch>
            <a:fillRect/>
          </a:stretch>
        </p:blipFill>
        <p:spPr>
          <a:xfrm>
            <a:off x="374364" y="1464428"/>
            <a:ext cx="2013585" cy="483870"/>
          </a:xfrm>
          <a:prstGeom prst="rect">
            <a:avLst/>
          </a:prstGeom>
        </p:spPr>
      </p:pic>
      <p:sp>
        <p:nvSpPr>
          <p:cNvPr id="6" name="文本框 5" title=""/>
          <p:cNvSpPr txBox="1"/>
          <p:nvPr/>
        </p:nvSpPr>
        <p:spPr>
          <a:xfrm>
            <a:off x="292764" y="2040907"/>
            <a:ext cx="11734800" cy="4154170"/>
          </a:xfrm>
          <a:prstGeom prst="rect">
            <a:avLst/>
          </a:prstGeom>
          <a:noFill/>
        </p:spPr>
        <p:txBody>
          <a:bodyPr wrap="square" rtlCol="0" anchor="t">
            <a:spAutoFit/>
          </a:bodyPr>
          <a:lstStyle/>
          <a:p>
            <a:pPr eaLnBrk="1" fontAlgn="auto" latinLnBrk="0" hangingPunct="1">
              <a:lnSpc>
                <a:spcPct val="150000"/>
              </a:lnSpc>
            </a:pPr>
            <a:r>
              <a:rPr lang="zh-CN" altLang="en-US" sz="2200">
                <a:latin typeface="微软雅黑" panose="020b0503020204020204" charset="-122"/>
                <a:ea typeface="微软雅黑" panose="020b0503020204020204" charset="-122"/>
                <a:cs typeface="微软雅黑" panose="020b0503020204020204" charset="-122"/>
              </a:rPr>
              <a:t>声音的产生与传播是声现象的基本内容，也是声现象重要知识点。中考题中，考查声音的产生的考题出现频率也很高，但一般不会只考查“声音的产生、声音的传播”单一知识点，把对声音的特性、声音的利用或噪声控制等内容结合起来的考题较多。</a:t>
            </a:r>
          </a:p>
          <a:p>
            <a:pPr eaLnBrk="1" fontAlgn="auto" latinLnBrk="0" hangingPunct="1">
              <a:lnSpc>
                <a:spcPct val="150000"/>
              </a:lnSpc>
            </a:pPr>
            <a:r>
              <a:rPr lang="zh-CN" altLang="en-US" sz="2200">
                <a:latin typeface="微软雅黑" panose="020b0503020204020204" charset="-122"/>
                <a:ea typeface="微软雅黑" panose="020b0503020204020204" charset="-122"/>
                <a:cs typeface="微软雅黑" panose="020b0503020204020204" charset="-122"/>
              </a:rPr>
              <a:t>所有声音都是由物体振动产生的，但（声源）发声体是什么，声音来源于什么物体的振动是学生容易出现错误的地方。有的时候为了迷惑学生，会考查一些诸如“高科技产品的声音不是由物体振动产生的”之类的问题，但无论怎么出题、如何表达，所有声音都是由物体振动产生的，这是考生需要牢记的。当然，学生在备考过程中，需要结合生活实际，多了解一些有关发声体的知识。</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7017385" y="33451"/>
            <a:ext cx="903605" cy="923290"/>
          </a:xfrm>
          <a:prstGeom prst="rect">
            <a:avLst/>
          </a:prstGeom>
        </p:spPr>
      </p:pic>
      <p:sp>
        <p:nvSpPr>
          <p:cNvPr id="5" name="文本框 4" title=""/>
          <p:cNvSpPr txBox="1"/>
          <p:nvPr/>
        </p:nvSpPr>
        <p:spPr>
          <a:xfrm>
            <a:off x="7989570" y="264591"/>
            <a:ext cx="305625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考向01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声音的产生</a:t>
            </a:r>
          </a:p>
        </p:txBody>
      </p:sp>
      <p:sp>
        <p:nvSpPr>
          <p:cNvPr id="6" name="文本框 5" title=""/>
          <p:cNvSpPr txBox="1"/>
          <p:nvPr/>
        </p:nvSpPr>
        <p:spPr>
          <a:xfrm>
            <a:off x="228629" y="1401462"/>
            <a:ext cx="11734800" cy="1938020"/>
          </a:xfrm>
          <a:prstGeom prst="rect">
            <a:avLst/>
          </a:prstGeom>
          <a:noFill/>
        </p:spPr>
        <p:txBody>
          <a:bodyPr wrap="square" rtlCol="0" anchor="t">
            <a:spAutoFit/>
          </a:bodyPr>
          <a:lstStyle/>
          <a:p>
            <a:pPr fontAlgn="auto">
              <a:lnSpc>
                <a:spcPct val="150000"/>
              </a:lnSpc>
            </a:pP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【例1】</a:t>
            </a:r>
            <a:r>
              <a:rPr lang="zh-CN" altLang="en-US" sz="1600">
                <a:latin typeface="微软雅黑" panose="020b0503020204020204" charset="-122"/>
                <a:ea typeface="微软雅黑" panose="020b0503020204020204" charset="-122"/>
                <a:cs typeface="微软雅黑" panose="020b0503020204020204" charset="-122"/>
              </a:rPr>
              <a:t>为了陶冶学生的艺术情操，学校开展了丰富多彩的社团活动。如图是学生用古筝表演的情景，其中说法正确的是（　　）。</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A. 琴声是由手指振动产生的</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B. 琴声是由琴弦振动产生的</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C. 琴声在真空中也能传播</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D. 琴弦的振幅不同音调也不同</a:t>
            </a:r>
          </a:p>
        </p:txBody>
      </p:sp>
      <p:pic>
        <p:nvPicPr>
          <p:cNvPr id="2" name="图片 31" title=""/>
          <p:cNvPicPr>
            <a:picLocks noChangeAspect="1"/>
          </p:cNvPicPr>
          <p:nvPr/>
        </p:nvPicPr>
        <p:blipFill>
          <a:blip r:embed="rId3"/>
          <a:stretch>
            <a:fillRect/>
          </a:stretch>
        </p:blipFill>
        <p:spPr>
          <a:xfrm>
            <a:off x="5934710" y="1853565"/>
            <a:ext cx="1986280" cy="1384300"/>
          </a:xfrm>
          <a:prstGeom prst="rect">
            <a:avLst/>
          </a:prstGeom>
          <a:noFill/>
          <a:ln w="9525">
            <a:noFill/>
          </a:ln>
        </p:spPr>
      </p:pic>
      <p:sp>
        <p:nvSpPr>
          <p:cNvPr id="10" name="矩形标注 9" title=""/>
          <p:cNvSpPr/>
          <p:nvPr/>
        </p:nvSpPr>
        <p:spPr>
          <a:xfrm>
            <a:off x="8185150" y="1977390"/>
            <a:ext cx="2534920" cy="385445"/>
          </a:xfrm>
          <a:prstGeom prst="wedgeRectCallout">
            <a:avLst>
              <a:gd name="adj1" fmla="val -83341"/>
              <a:gd name="adj2" fmla="val 16268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latin typeface="微软雅黑" panose="020b0503020204020204" charset="-122"/>
                <a:ea typeface="微软雅黑" panose="020b0503020204020204" charset="-122"/>
              </a:rPr>
              <a:t>弦乐是有琴弦振动产生的</a:t>
            </a:r>
          </a:p>
        </p:txBody>
      </p:sp>
      <p:sp>
        <p:nvSpPr>
          <p:cNvPr id="7" name="文本框 6" title=""/>
          <p:cNvSpPr txBox="1"/>
          <p:nvPr/>
        </p:nvSpPr>
        <p:spPr>
          <a:xfrm>
            <a:off x="1348105" y="2205355"/>
            <a:ext cx="811530" cy="368300"/>
          </a:xfrm>
          <a:prstGeom prst="rect">
            <a:avLst/>
          </a:prstGeom>
          <a:noFill/>
          <a:ln w="19050">
            <a:solidFill>
              <a:srgbClr val="FF0000"/>
            </a:solidFill>
          </a:ln>
        </p:spPr>
        <p:txBody>
          <a:bodyPr wrap="square" rtlCol="0">
            <a:spAutoFit/>
          </a:bodyPr>
          <a:lstStyle/>
          <a:p>
            <a:endParaRPr lang="zh-CN" altLang="en-US"/>
          </a:p>
        </p:txBody>
      </p:sp>
      <p:sp>
        <p:nvSpPr>
          <p:cNvPr id="14" name="文本框 13" title=""/>
          <p:cNvSpPr txBox="1"/>
          <p:nvPr/>
        </p:nvSpPr>
        <p:spPr>
          <a:xfrm>
            <a:off x="1151255" y="2592705"/>
            <a:ext cx="516890" cy="368300"/>
          </a:xfrm>
          <a:prstGeom prst="rect">
            <a:avLst/>
          </a:prstGeom>
          <a:noFill/>
          <a:ln w="19050">
            <a:solidFill>
              <a:srgbClr val="FF0000"/>
            </a:solidFill>
          </a:ln>
        </p:spPr>
        <p:txBody>
          <a:bodyPr wrap="square" rtlCol="0">
            <a:spAutoFit/>
          </a:bodyPr>
          <a:lstStyle/>
          <a:p>
            <a:endParaRPr lang="zh-CN" altLang="en-US"/>
          </a:p>
        </p:txBody>
      </p:sp>
      <p:cxnSp>
        <p:nvCxnSpPr>
          <p:cNvPr id="15" name="曲线连接符 14" title=""/>
          <p:cNvCxnSpPr/>
          <p:nvPr/>
        </p:nvCxnSpPr>
        <p:spPr>
          <a:xfrm flipV="1">
            <a:off x="1652905" y="2470150"/>
            <a:ext cx="1997710" cy="202565"/>
          </a:xfrm>
          <a:prstGeom prst="curvedConnector3">
            <a:avLst>
              <a:gd name="adj1" fmla="val 50032"/>
            </a:avLst>
          </a:prstGeom>
          <a:ln w="28575" cmpd="sng">
            <a:solidFill>
              <a:schemeClr val="accent5">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nvSpPr>
        <p:spPr>
          <a:xfrm>
            <a:off x="3650615" y="2272030"/>
            <a:ext cx="1024890" cy="337185"/>
          </a:xfrm>
          <a:prstGeom prst="rect">
            <a:avLst/>
          </a:prstGeom>
          <a:noFill/>
        </p:spPr>
        <p:txBody>
          <a:bodyPr wrap="square" rtlCol="0">
            <a:spAutoFit/>
          </a:bodyPr>
          <a:lstStyle/>
          <a:p>
            <a:r>
              <a:rPr lang="zh-CN" altLang="en-US" sz="1600">
                <a:solidFill>
                  <a:schemeClr val="bg1"/>
                </a:solidFill>
                <a:highlight>
                  <a:srgbClr val="008080"/>
                </a:highlight>
              </a:rPr>
              <a:t>不能传声</a:t>
            </a:r>
          </a:p>
        </p:txBody>
      </p:sp>
      <p:sp>
        <p:nvSpPr>
          <p:cNvPr id="17" name="文本框 16" title=""/>
          <p:cNvSpPr txBox="1"/>
          <p:nvPr/>
        </p:nvSpPr>
        <p:spPr>
          <a:xfrm>
            <a:off x="1136015" y="2980055"/>
            <a:ext cx="516890" cy="368300"/>
          </a:xfrm>
          <a:prstGeom prst="rect">
            <a:avLst/>
          </a:prstGeom>
          <a:noFill/>
          <a:ln w="19050">
            <a:solidFill>
              <a:srgbClr val="FF0000"/>
            </a:solidFill>
          </a:ln>
        </p:spPr>
        <p:txBody>
          <a:bodyPr wrap="square" rtlCol="0">
            <a:spAutoFit/>
          </a:bodyPr>
          <a:lstStyle/>
          <a:p>
            <a:endParaRPr lang="zh-CN" altLang="en-US"/>
          </a:p>
        </p:txBody>
      </p:sp>
      <p:cxnSp>
        <p:nvCxnSpPr>
          <p:cNvPr id="18" name="曲线连接符 17" title=""/>
          <p:cNvCxnSpPr/>
          <p:nvPr/>
        </p:nvCxnSpPr>
        <p:spPr>
          <a:xfrm flipV="1">
            <a:off x="1689100" y="2832100"/>
            <a:ext cx="1997710" cy="202565"/>
          </a:xfrm>
          <a:prstGeom prst="curvedConnector3">
            <a:avLst>
              <a:gd name="adj1" fmla="val 50032"/>
            </a:avLst>
          </a:prstGeom>
          <a:ln w="28575" cmpd="sng">
            <a:solidFill>
              <a:schemeClr val="accent5">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9" name="文本框 18" title=""/>
          <p:cNvSpPr txBox="1"/>
          <p:nvPr/>
        </p:nvSpPr>
        <p:spPr>
          <a:xfrm>
            <a:off x="3686810" y="2633980"/>
            <a:ext cx="1655445" cy="337185"/>
          </a:xfrm>
          <a:prstGeom prst="rect">
            <a:avLst/>
          </a:prstGeom>
          <a:noFill/>
        </p:spPr>
        <p:txBody>
          <a:bodyPr wrap="square" rtlCol="0">
            <a:spAutoFit/>
          </a:bodyPr>
          <a:lstStyle/>
          <a:p>
            <a:r>
              <a:rPr lang="zh-CN" altLang="en-US" sz="1600">
                <a:solidFill>
                  <a:schemeClr val="bg1"/>
                </a:solidFill>
                <a:highlight>
                  <a:srgbClr val="008080"/>
                </a:highlight>
              </a:rPr>
              <a:t>决定声音的响度</a:t>
            </a:r>
          </a:p>
        </p:txBody>
      </p:sp>
      <p:sp>
        <p:nvSpPr>
          <p:cNvPr id="20" name="文本框 19" title=""/>
          <p:cNvSpPr txBox="1"/>
          <p:nvPr/>
        </p:nvSpPr>
        <p:spPr>
          <a:xfrm>
            <a:off x="11217910" y="151638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p>
        </p:txBody>
      </p:sp>
      <p:cxnSp>
        <p:nvCxnSpPr>
          <p:cNvPr id="21" name="直接连接符 20" title=""/>
          <p:cNvCxnSpPr/>
          <p:nvPr/>
        </p:nvCxnSpPr>
        <p:spPr>
          <a:xfrm>
            <a:off x="100965" y="3407410"/>
            <a:ext cx="1202944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22" name="直接连接符 21" title=""/>
          <p:cNvCxnSpPr/>
          <p:nvPr/>
        </p:nvCxnSpPr>
        <p:spPr>
          <a:xfrm flipH="1">
            <a:off x="6309995" y="3488690"/>
            <a:ext cx="0" cy="327596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3" name="文本框 22" title=""/>
          <p:cNvSpPr txBox="1"/>
          <p:nvPr/>
        </p:nvSpPr>
        <p:spPr>
          <a:xfrm>
            <a:off x="100965" y="3466465"/>
            <a:ext cx="6014085" cy="3046095"/>
          </a:xfrm>
          <a:prstGeom prst="rect">
            <a:avLst/>
          </a:prstGeom>
          <a:noFill/>
        </p:spPr>
        <p:txBody>
          <a:bodyPr wrap="square" rtlCol="0" anchor="t">
            <a:spAutoFit/>
          </a:bodyPr>
          <a:lstStyle/>
          <a:p>
            <a:pPr fontAlgn="auto">
              <a:lnSpc>
                <a:spcPct val="150000"/>
              </a:lnSpc>
            </a:pP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【变式1</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rPr>
              <a:t>-1</a:t>
            </a: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贵州省盘州市水塘镇丹霞山上的护国寺，始建于万历年间，是贵州省佛教界重要的佛事活动中心。周末，同学们结伴前去游玩。在敲响寺内一口大铁钟时，有同学发现，停止对大铁钟撞击后，大铁钟“余音未止”，其根本原因是（　　）。</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A．钟声的回声仍在回荡</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B．钟还在振动</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C．钟停止振动，空气还在振动</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D．人的听觉发生了“延长”</a:t>
            </a:r>
          </a:p>
        </p:txBody>
      </p:sp>
      <p:sp>
        <p:nvSpPr>
          <p:cNvPr id="24" name="矩形标注 23" title=""/>
          <p:cNvSpPr/>
          <p:nvPr/>
        </p:nvSpPr>
        <p:spPr>
          <a:xfrm>
            <a:off x="3779520" y="4975860"/>
            <a:ext cx="2257425" cy="1845945"/>
          </a:xfrm>
          <a:prstGeom prst="wedgeRectCallout">
            <a:avLst>
              <a:gd name="adj1" fmla="val -67609"/>
              <a:gd name="adj2" fmla="val -6174"/>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所有声音都是由物体振动产生的，振动停止，发声停止。钟声是由钟的振动产生的，</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余音未止</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说明钟仍在振动</a:t>
            </a:r>
          </a:p>
        </p:txBody>
      </p:sp>
      <p:sp>
        <p:nvSpPr>
          <p:cNvPr id="25" name="右大括号 24" title=""/>
          <p:cNvSpPr/>
          <p:nvPr/>
        </p:nvSpPr>
        <p:spPr>
          <a:xfrm>
            <a:off x="2950845" y="5147945"/>
            <a:ext cx="273685" cy="1277620"/>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6" name="文本框 25" title=""/>
          <p:cNvSpPr txBox="1"/>
          <p:nvPr/>
        </p:nvSpPr>
        <p:spPr>
          <a:xfrm>
            <a:off x="4675505" y="4638675"/>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p>
        </p:txBody>
      </p:sp>
      <p:sp>
        <p:nvSpPr>
          <p:cNvPr id="27" name="文本框 26" title=""/>
          <p:cNvSpPr txBox="1"/>
          <p:nvPr/>
        </p:nvSpPr>
        <p:spPr>
          <a:xfrm>
            <a:off x="6421755" y="3533775"/>
            <a:ext cx="5617845" cy="1938020"/>
          </a:xfrm>
          <a:prstGeom prst="rect">
            <a:avLst/>
          </a:prstGeom>
          <a:noFill/>
        </p:spPr>
        <p:txBody>
          <a:bodyPr wrap="square" rtlCol="0" anchor="t">
            <a:spAutoFit/>
          </a:bodyPr>
          <a:lstStyle/>
          <a:p>
            <a:pPr fontAlgn="auto">
              <a:lnSpc>
                <a:spcPct val="150000"/>
              </a:lnSpc>
            </a:pP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【变式1</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ltLang="en-US" sz="1600" b="1">
                <a:latin typeface="微软雅黑" panose="020b0503020204020204" charset="-122"/>
                <a:ea typeface="微软雅黑" panose="020b0503020204020204" charset="-122"/>
                <a:cs typeface="微软雅黑" panose="020b0503020204020204" charset="-122"/>
              </a:rPr>
              <a:t>（2023·徐州）</a:t>
            </a:r>
            <a:r>
              <a:rPr lang="zh-CN" altLang="en-US" sz="1600">
                <a:latin typeface="微软雅黑" panose="020b0503020204020204" charset="-122"/>
                <a:ea typeface="微软雅黑" panose="020b0503020204020204" charset="-122"/>
                <a:cs typeface="微软雅黑" panose="020b0503020204020204" charset="-122"/>
              </a:rPr>
              <a:t>制作一组长度不同的PVC管，用胶板拍击管口就能演奏简单的音乐，PVC管发出的声音是由空气_____产生的。拍击不同长度的PVC管，发出声音的_____不同，由于和其他乐器的材料、结构不同，PVC管发出声音的_____不同。</a:t>
            </a:r>
          </a:p>
        </p:txBody>
      </p:sp>
      <p:sp>
        <p:nvSpPr>
          <p:cNvPr id="28" name="文本框 27" title=""/>
          <p:cNvSpPr txBox="1"/>
          <p:nvPr/>
        </p:nvSpPr>
        <p:spPr>
          <a:xfrm>
            <a:off x="9752330" y="3963035"/>
            <a:ext cx="1633220" cy="368300"/>
          </a:xfrm>
          <a:prstGeom prst="rect">
            <a:avLst/>
          </a:prstGeom>
          <a:noFill/>
          <a:ln w="19050">
            <a:solidFill>
              <a:srgbClr val="FF0000"/>
            </a:solidFill>
          </a:ln>
        </p:spPr>
        <p:txBody>
          <a:bodyPr wrap="square" rtlCol="0">
            <a:spAutoFit/>
          </a:bodyPr>
          <a:lstStyle/>
          <a:p>
            <a:endParaRPr lang="zh-CN" altLang="en-US"/>
          </a:p>
        </p:txBody>
      </p:sp>
      <p:cxnSp>
        <p:nvCxnSpPr>
          <p:cNvPr id="29" name="曲线连接符 28" title=""/>
          <p:cNvCxnSpPr/>
          <p:nvPr/>
        </p:nvCxnSpPr>
        <p:spPr>
          <a:xfrm rot="5400000">
            <a:off x="10048875" y="4646295"/>
            <a:ext cx="941070" cy="361315"/>
          </a:xfrm>
          <a:prstGeom prst="curvedConnector3">
            <a:avLst>
              <a:gd name="adj1" fmla="val 50034"/>
            </a:avLst>
          </a:prstGeom>
          <a:ln w="28575" cmpd="sng">
            <a:solidFill>
              <a:schemeClr val="accent5">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0" name="文本框 29" title=""/>
          <p:cNvSpPr txBox="1"/>
          <p:nvPr/>
        </p:nvSpPr>
        <p:spPr>
          <a:xfrm>
            <a:off x="9935210" y="5241925"/>
            <a:ext cx="2028190" cy="583565"/>
          </a:xfrm>
          <a:prstGeom prst="rect">
            <a:avLst/>
          </a:prstGeom>
          <a:noFill/>
        </p:spPr>
        <p:txBody>
          <a:bodyPr wrap="square" rtlCol="0">
            <a:spAutoFit/>
          </a:bodyPr>
          <a:lstStyle/>
          <a:p>
            <a:r>
              <a:rPr lang="zh-CN" altLang="en-US" sz="1600">
                <a:solidFill>
                  <a:schemeClr val="bg1"/>
                </a:solidFill>
                <a:highlight>
                  <a:srgbClr val="008080"/>
                </a:highlight>
              </a:rPr>
              <a:t>属于管乐，空气柱的振动产生的</a:t>
            </a:r>
          </a:p>
        </p:txBody>
      </p:sp>
      <p:sp>
        <p:nvSpPr>
          <p:cNvPr id="32" name="文本框 31" title=""/>
          <p:cNvSpPr txBox="1"/>
          <p:nvPr/>
        </p:nvSpPr>
        <p:spPr>
          <a:xfrm>
            <a:off x="8595360" y="4356735"/>
            <a:ext cx="832485" cy="368300"/>
          </a:xfrm>
          <a:prstGeom prst="rect">
            <a:avLst/>
          </a:prstGeom>
          <a:noFill/>
          <a:ln w="19050">
            <a:solidFill>
              <a:srgbClr val="FF0000"/>
            </a:solidFill>
          </a:ln>
        </p:spPr>
        <p:txBody>
          <a:bodyPr wrap="square" rtlCol="0">
            <a:spAutoFit/>
          </a:bodyPr>
          <a:lstStyle/>
          <a:p>
            <a:endParaRPr lang="zh-CN" altLang="en-US"/>
          </a:p>
        </p:txBody>
      </p:sp>
      <p:cxnSp>
        <p:nvCxnSpPr>
          <p:cNvPr id="33" name="曲线连接符 32" title=""/>
          <p:cNvCxnSpPr/>
          <p:nvPr/>
        </p:nvCxnSpPr>
        <p:spPr>
          <a:xfrm rot="5400000">
            <a:off x="8451850" y="5041900"/>
            <a:ext cx="941070" cy="361315"/>
          </a:xfrm>
          <a:prstGeom prst="curvedConnector3">
            <a:avLst>
              <a:gd name="adj1" fmla="val 50034"/>
            </a:avLst>
          </a:prstGeom>
          <a:ln w="28575" cmpd="sng">
            <a:solidFill>
              <a:schemeClr val="accent6">
                <a:lumMod val="60000"/>
                <a:lumOff val="4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4" name="文本框 33" title=""/>
          <p:cNvSpPr txBox="1"/>
          <p:nvPr/>
        </p:nvSpPr>
        <p:spPr>
          <a:xfrm>
            <a:off x="8338185" y="5637530"/>
            <a:ext cx="1024890" cy="583565"/>
          </a:xfrm>
          <a:prstGeom prst="rect">
            <a:avLst/>
          </a:prstGeom>
          <a:noFill/>
        </p:spPr>
        <p:txBody>
          <a:bodyPr wrap="square" rtlCol="0">
            <a:spAutoFit/>
          </a:bodyPr>
          <a:lstStyle/>
          <a:p>
            <a:r>
              <a:rPr lang="zh-CN" altLang="en-US" sz="1600">
                <a:solidFill>
                  <a:schemeClr val="bg1"/>
                </a:solidFill>
                <a:highlight>
                  <a:srgbClr val="FF00FF"/>
                </a:highlight>
              </a:rPr>
              <a:t>尺寸决定音调高低</a:t>
            </a:r>
          </a:p>
        </p:txBody>
      </p:sp>
      <p:sp>
        <p:nvSpPr>
          <p:cNvPr id="35" name="文本框 34" title=""/>
          <p:cNvSpPr txBox="1"/>
          <p:nvPr/>
        </p:nvSpPr>
        <p:spPr>
          <a:xfrm>
            <a:off x="8742045" y="4725035"/>
            <a:ext cx="1089025" cy="368300"/>
          </a:xfrm>
          <a:prstGeom prst="rect">
            <a:avLst/>
          </a:prstGeom>
          <a:noFill/>
          <a:ln w="19050">
            <a:solidFill>
              <a:srgbClr val="FF0000"/>
            </a:solidFill>
          </a:ln>
        </p:spPr>
        <p:txBody>
          <a:bodyPr wrap="square" rtlCol="0">
            <a:spAutoFit/>
          </a:bodyPr>
          <a:lstStyle/>
          <a:p>
            <a:endParaRPr lang="zh-CN" altLang="en-US"/>
          </a:p>
        </p:txBody>
      </p:sp>
      <p:cxnSp>
        <p:nvCxnSpPr>
          <p:cNvPr id="36" name="曲线连接符 35" title=""/>
          <p:cNvCxnSpPr>
            <a:stCxn id="35" idx="2"/>
          </p:cNvCxnSpPr>
          <p:nvPr/>
        </p:nvCxnSpPr>
        <p:spPr>
          <a:xfrm rot="5400000" flipV="1">
            <a:off x="9152255" y="5227320"/>
            <a:ext cx="1137920" cy="869315"/>
          </a:xfrm>
          <a:prstGeom prst="curvedConnector3">
            <a:avLst>
              <a:gd name="adj1" fmla="val 49972"/>
            </a:avLst>
          </a:prstGeom>
          <a:ln w="28575" cmpd="sng">
            <a:solidFill>
              <a:schemeClr val="accent4">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7" name="文本框 36" title=""/>
          <p:cNvSpPr txBox="1"/>
          <p:nvPr/>
        </p:nvSpPr>
        <p:spPr>
          <a:xfrm>
            <a:off x="9533255" y="6175375"/>
            <a:ext cx="1633220" cy="337185"/>
          </a:xfrm>
          <a:prstGeom prst="rect">
            <a:avLst/>
          </a:prstGeom>
          <a:noFill/>
        </p:spPr>
        <p:txBody>
          <a:bodyPr wrap="square" rtlCol="0">
            <a:spAutoFit/>
          </a:bodyPr>
          <a:lstStyle/>
          <a:p>
            <a:r>
              <a:rPr lang="zh-CN" altLang="en-US" sz="1600">
                <a:solidFill>
                  <a:schemeClr val="bg1"/>
                </a:solidFill>
                <a:highlight>
                  <a:srgbClr val="008000"/>
                </a:highlight>
              </a:rPr>
              <a:t>决定声音的音色</a:t>
            </a:r>
          </a:p>
        </p:txBody>
      </p:sp>
      <p:sp>
        <p:nvSpPr>
          <p:cNvPr id="38" name="文本框 37" title=""/>
          <p:cNvSpPr txBox="1"/>
          <p:nvPr/>
        </p:nvSpPr>
        <p:spPr>
          <a:xfrm>
            <a:off x="6871970" y="432435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振动</a:t>
            </a:r>
          </a:p>
        </p:txBody>
      </p:sp>
      <p:sp>
        <p:nvSpPr>
          <p:cNvPr id="40" name="文本框 39" title=""/>
          <p:cNvSpPr txBox="1"/>
          <p:nvPr/>
        </p:nvSpPr>
        <p:spPr>
          <a:xfrm>
            <a:off x="11385550" y="432435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音调</a:t>
            </a:r>
          </a:p>
        </p:txBody>
      </p:sp>
      <p:sp>
        <p:nvSpPr>
          <p:cNvPr id="41" name="文本框 40" title=""/>
          <p:cNvSpPr txBox="1"/>
          <p:nvPr/>
        </p:nvSpPr>
        <p:spPr>
          <a:xfrm>
            <a:off x="6694805" y="505460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音色</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3" end="3"/>
                                            </p:txEl>
                                          </p:spTgt>
                                        </p:tgtEl>
                                        <p:attrNameLst>
                                          <p:attrName>style.visibility</p:attrName>
                                        </p:attrNameLst>
                                      </p:cBhvr>
                                      <p:to>
                                        <p:strVal val="visible"/>
                                      </p:to>
                                    </p:set>
                                    <p:animEffect transition="in" filter="wipe(left)">
                                      <p:cBhvr>
                                        <p:cTn id="35" dur="500"/>
                                        <p:tgtEl>
                                          <p:spTgt spid="6">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right)">
                                      <p:cBhvr>
                                        <p:cTn id="45" dur="500"/>
                                        <p:tgtEl>
                                          <p:spTgt spid="10"/>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16" presetClass="entr" presetSubtype="21" fill="hold" grpId="1"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wipe(left)">
                                      <p:cBhvr>
                                        <p:cTn id="61" dur="500"/>
                                        <p:tgtEl>
                                          <p:spTgt spid="15"/>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left)">
                                      <p:cBhvr>
                                        <p:cTn id="64" dur="500"/>
                                        <p:tgtEl>
                                          <p:spTgt spid="16"/>
                                        </p:tgtEl>
                                      </p:cBhvr>
                                    </p:animEffect>
                                  </p:childTnLst>
                                </p:cTn>
                              </p:par>
                            </p:childTnLst>
                          </p:cTn>
                        </p:par>
                      </p:childTnLst>
                    </p:cTn>
                  </p:par>
                  <p:par>
                    <p:cTn id="65" fill="hold" nodeType="clickPar">
                      <p:stCondLst>
                        <p:cond delay="indefinite"/>
                        <p:cond evt="onBegin" delay="0">
                          <p:tn val="64"/>
                        </p:cond>
                      </p:stCondLst>
                      <p:childTnLst>
                        <p:par>
                          <p:cTn id="66" fill="hold">
                            <p:stCondLst>
                              <p:cond delay="0"/>
                            </p:stCondLst>
                            <p:childTnLst>
                              <p:par>
                                <p:cTn id="67" presetID="2" presetClass="entr" presetSubtype="8"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 calcmode="lin" valueType="num">
                                      <p:cBhvr additive="base">
                                        <p:cTn id="69" dur="500" fill="hold"/>
                                        <p:tgtEl>
                                          <p:spTgt spid="17"/>
                                        </p:tgtEl>
                                        <p:attrNameLst>
                                          <p:attrName>ppt_x</p:attrName>
                                        </p:attrNameLst>
                                      </p:cBhvr>
                                      <p:tavLst>
                                        <p:tav tm="0">
                                          <p:val>
                                            <p:strVal val="0-#ppt_w/2"/>
                                          </p:val>
                                        </p:tav>
                                        <p:tav tm="100000">
                                          <p:val>
                                            <p:strVal val="#ppt_x"/>
                                          </p:val>
                                        </p:tav>
                                      </p:tavLst>
                                    </p:anim>
                                    <p:anim calcmode="lin" valueType="num">
                                      <p:cBhvr additive="base">
                                        <p:cTn id="7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500"/>
                                        <p:tgtEl>
                                          <p:spTgt spid="18"/>
                                        </p:tgtEl>
                                      </p:cBhvr>
                                    </p:animEffect>
                                  </p:childTnLst>
                                </p:cTn>
                              </p:par>
                              <p:par>
                                <p:cTn id="76" presetID="22" presetClass="entr" presetSubtype="8" fill="hold" grpId="0" nodeType="with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wipe(left)">
                                      <p:cBhvr>
                                        <p:cTn id="78" dur="500"/>
                                        <p:tgtEl>
                                          <p:spTgt spid="19"/>
                                        </p:tgtEl>
                                      </p:cBhvr>
                                    </p:animEffect>
                                  </p:childTnLst>
                                </p:cTn>
                              </p:par>
                            </p:childTnLst>
                          </p:cTn>
                        </p:par>
                      </p:childTnLst>
                    </p:cTn>
                  </p:par>
                  <p:par>
                    <p:cTn id="79" fill="hold" nodeType="clickPar">
                      <p:stCondLst>
                        <p:cond delay="indefinite"/>
                        <p:cond evt="onBegin" delay="0">
                          <p:tn val="78"/>
                        </p:cond>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wipe(left)">
                                      <p:cBhvr>
                                        <p:cTn id="83" dur="500"/>
                                        <p:tgtEl>
                                          <p:spTgt spid="20"/>
                                        </p:tgtEl>
                                      </p:cBhvr>
                                    </p:animEffect>
                                  </p:childTnLst>
                                </p:cTn>
                              </p:par>
                            </p:childTnLst>
                          </p:cTn>
                        </p:par>
                      </p:childTnLst>
                    </p:cTn>
                  </p:par>
                  <p:par>
                    <p:cTn id="84" fill="hold" nodeType="clickPar">
                      <p:stCondLst>
                        <p:cond delay="indefinite"/>
                        <p:cond evt="onBegin" delay="0">
                          <p:tn val="83"/>
                        </p:cond>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wipe(left)">
                                      <p:cBhvr>
                                        <p:cTn id="88" dur="500"/>
                                        <p:tgtEl>
                                          <p:spTgt spid="21"/>
                                        </p:tgtEl>
                                      </p:cBhvr>
                                    </p:animEffect>
                                  </p:childTnLst>
                                </p:cTn>
                              </p:par>
                            </p:childTnLst>
                          </p:cTn>
                        </p:par>
                      </p:childTnLst>
                    </p:cTn>
                  </p:par>
                  <p:par>
                    <p:cTn id="89" fill="hold" nodeType="clickPar">
                      <p:stCondLst>
                        <p:cond delay="indefinite"/>
                        <p:cond evt="onBegin" delay="0">
                          <p:tn val="88"/>
                        </p:cond>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wipe(up)">
                                      <p:cBhvr>
                                        <p:cTn id="93" dur="500"/>
                                        <p:tgtEl>
                                          <p:spTgt spid="22"/>
                                        </p:tgtEl>
                                      </p:cBhvr>
                                    </p:animEffect>
                                  </p:childTnLst>
                                </p:cTn>
                              </p:par>
                            </p:childTnLst>
                          </p:cTn>
                        </p:par>
                      </p:childTnLst>
                    </p:cTn>
                  </p:par>
                  <p:par>
                    <p:cTn id="94" fill="hold" nodeType="clickPar">
                      <p:stCondLst>
                        <p:cond delay="indefinite"/>
                        <p:cond evt="onBegin" delay="0">
                          <p:tn val="93"/>
                        </p:cond>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23">
                                            <p:txEl>
                                              <p:pRg st="0" end="0"/>
                                            </p:txEl>
                                          </p:spTgt>
                                        </p:tgtEl>
                                        <p:attrNameLst>
                                          <p:attrName>style.visibility</p:attrName>
                                        </p:attrNameLst>
                                      </p:cBhvr>
                                      <p:to>
                                        <p:strVal val="visible"/>
                                      </p:to>
                                    </p:set>
                                    <p:animEffect transition="in" filter="wipe(left)">
                                      <p:cBhvr>
                                        <p:cTn id="98" dur="500"/>
                                        <p:tgtEl>
                                          <p:spTgt spid="23">
                                            <p:txEl>
                                              <p:pRg st="0" end="0"/>
                                            </p:txEl>
                                          </p:spTgt>
                                        </p:tgtEl>
                                      </p:cBhvr>
                                    </p:animEffect>
                                  </p:childTnLst>
                                </p:cTn>
                              </p:par>
                            </p:childTnLst>
                          </p:cTn>
                        </p:par>
                      </p:childTnLst>
                    </p:cTn>
                  </p:par>
                  <p:par>
                    <p:cTn id="99" fill="hold" nodeType="clickPar">
                      <p:stCondLst>
                        <p:cond delay="indefinite"/>
                        <p:cond evt="onBegin" delay="0">
                          <p:tn val="98"/>
                        </p:cond>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23">
                                            <p:txEl>
                                              <p:pRg st="1" end="1"/>
                                            </p:txEl>
                                          </p:spTgt>
                                        </p:tgtEl>
                                        <p:attrNameLst>
                                          <p:attrName>style.visibility</p:attrName>
                                        </p:attrNameLst>
                                      </p:cBhvr>
                                      <p:to>
                                        <p:strVal val="visible"/>
                                      </p:to>
                                    </p:set>
                                    <p:animEffect transition="in" filter="wipe(left)">
                                      <p:cBhvr>
                                        <p:cTn id="103" dur="500"/>
                                        <p:tgtEl>
                                          <p:spTgt spid="23">
                                            <p:txEl>
                                              <p:pRg st="1" end="1"/>
                                            </p:txEl>
                                          </p:spTgt>
                                        </p:tgtEl>
                                      </p:cBhvr>
                                    </p:animEffect>
                                  </p:childTnLst>
                                </p:cTn>
                              </p:par>
                            </p:childTnLst>
                          </p:cTn>
                        </p:par>
                      </p:childTnLst>
                    </p:cTn>
                  </p:par>
                  <p:par>
                    <p:cTn id="104" fill="hold" nodeType="clickPar">
                      <p:stCondLst>
                        <p:cond delay="indefinite"/>
                        <p:cond evt="onBegin" delay="0">
                          <p:tn val="103"/>
                        </p:cond>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23">
                                            <p:txEl>
                                              <p:pRg st="2" end="2"/>
                                            </p:txEl>
                                          </p:spTgt>
                                        </p:tgtEl>
                                        <p:attrNameLst>
                                          <p:attrName>style.visibility</p:attrName>
                                        </p:attrNameLst>
                                      </p:cBhvr>
                                      <p:to>
                                        <p:strVal val="visible"/>
                                      </p:to>
                                    </p:set>
                                    <p:animEffect transition="in" filter="wipe(left)">
                                      <p:cBhvr>
                                        <p:cTn id="108" dur="500"/>
                                        <p:tgtEl>
                                          <p:spTgt spid="23">
                                            <p:txEl>
                                              <p:pRg st="2" end="2"/>
                                            </p:txEl>
                                          </p:spTgt>
                                        </p:tgtEl>
                                      </p:cBhvr>
                                    </p:animEffect>
                                  </p:childTnLst>
                                </p:cTn>
                              </p:par>
                            </p:childTnLst>
                          </p:cTn>
                        </p:par>
                      </p:childTnLst>
                    </p:cTn>
                  </p:par>
                  <p:par>
                    <p:cTn id="109" fill="hold" nodeType="clickPar">
                      <p:stCondLst>
                        <p:cond delay="indefinite"/>
                        <p:cond evt="onBegin" delay="0">
                          <p:tn val="108"/>
                        </p:cond>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23">
                                            <p:txEl>
                                              <p:pRg st="3" end="3"/>
                                            </p:txEl>
                                          </p:spTgt>
                                        </p:tgtEl>
                                        <p:attrNameLst>
                                          <p:attrName>style.visibility</p:attrName>
                                        </p:attrNameLst>
                                      </p:cBhvr>
                                      <p:to>
                                        <p:strVal val="visible"/>
                                      </p:to>
                                    </p:set>
                                    <p:animEffect transition="in" filter="wipe(left)">
                                      <p:cBhvr>
                                        <p:cTn id="113" dur="500"/>
                                        <p:tgtEl>
                                          <p:spTgt spid="23">
                                            <p:txEl>
                                              <p:pRg st="3" end="3"/>
                                            </p:txEl>
                                          </p:spTgt>
                                        </p:tgtEl>
                                      </p:cBhvr>
                                    </p:animEffect>
                                  </p:childTnLst>
                                </p:cTn>
                              </p:par>
                            </p:childTnLst>
                          </p:cTn>
                        </p:par>
                      </p:childTnLst>
                    </p:cTn>
                  </p:par>
                  <p:par>
                    <p:cTn id="114" fill="hold" nodeType="clickPar">
                      <p:stCondLst>
                        <p:cond delay="indefinite"/>
                        <p:cond evt="onBegin" delay="0">
                          <p:tn val="113"/>
                        </p:cond>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23">
                                            <p:txEl>
                                              <p:pRg st="4" end="4"/>
                                            </p:txEl>
                                          </p:spTgt>
                                        </p:tgtEl>
                                        <p:attrNameLst>
                                          <p:attrName>style.visibility</p:attrName>
                                        </p:attrNameLst>
                                      </p:cBhvr>
                                      <p:to>
                                        <p:strVal val="visible"/>
                                      </p:to>
                                    </p:set>
                                    <p:animEffect transition="in" filter="wipe(left)">
                                      <p:cBhvr>
                                        <p:cTn id="118" dur="500"/>
                                        <p:tgtEl>
                                          <p:spTgt spid="23">
                                            <p:txEl>
                                              <p:pRg st="4" end="4"/>
                                            </p:txEl>
                                          </p:spTgt>
                                        </p:tgtEl>
                                      </p:cBhvr>
                                    </p:animEffect>
                                  </p:childTnLst>
                                </p:cTn>
                              </p:par>
                            </p:childTnLst>
                          </p:cTn>
                        </p:par>
                      </p:childTnLst>
                    </p:cTn>
                  </p:par>
                  <p:par>
                    <p:cTn id="119" fill="hold" nodeType="clickPar">
                      <p:stCondLst>
                        <p:cond delay="indefinite"/>
                        <p:cond evt="onBegin" delay="0">
                          <p:tn val="118"/>
                        </p:cond>
                      </p:stCondLst>
                      <p:childTnLst>
                        <p:par>
                          <p:cTn id="120" fill="hold">
                            <p:stCondLst>
                              <p:cond delay="0"/>
                            </p:stCondLst>
                            <p:childTnLst>
                              <p:par>
                                <p:cTn id="121" presetID="16" presetClass="entr" presetSubtype="37" fill="hold" grpId="0" nodeType="clickEffect">
                                  <p:stCondLst>
                                    <p:cond delay="0"/>
                                  </p:stCondLst>
                                  <p:childTnLst>
                                    <p:set>
                                      <p:cBhvr>
                                        <p:cTn id="122" dur="1" fill="hold">
                                          <p:stCondLst>
                                            <p:cond delay="0"/>
                                          </p:stCondLst>
                                        </p:cTn>
                                        <p:tgtEl>
                                          <p:spTgt spid="25"/>
                                        </p:tgtEl>
                                        <p:attrNameLst>
                                          <p:attrName>style.visibility</p:attrName>
                                        </p:attrNameLst>
                                      </p:cBhvr>
                                      <p:to>
                                        <p:strVal val="visible"/>
                                      </p:to>
                                    </p:set>
                                    <p:animEffect transition="in" filter="barn(outVertical)">
                                      <p:cBhvr>
                                        <p:cTn id="123" dur="500"/>
                                        <p:tgtEl>
                                          <p:spTgt spid="25"/>
                                        </p:tgtEl>
                                      </p:cBhvr>
                                    </p:animEffect>
                                  </p:childTnLst>
                                </p:cTn>
                              </p:par>
                            </p:childTnLst>
                          </p:cTn>
                        </p:par>
                      </p:childTnLst>
                    </p:cTn>
                  </p:par>
                  <p:par>
                    <p:cTn id="124" fill="hold" nodeType="clickPar">
                      <p:stCondLst>
                        <p:cond delay="indefinite"/>
                        <p:cond evt="onBegin" delay="0">
                          <p:tn val="123"/>
                        </p:cond>
                      </p:stCondLst>
                      <p:childTnLst>
                        <p:par>
                          <p:cTn id="125" fill="hold">
                            <p:stCondLst>
                              <p:cond delay="0"/>
                            </p:stCondLst>
                            <p:childTnLst>
                              <p:par>
                                <p:cTn id="126" presetID="22" presetClass="entr" presetSubtype="2" fill="hold" grpId="0" nodeType="clickEffect">
                                  <p:stCondLst>
                                    <p:cond delay="0"/>
                                  </p:stCondLst>
                                  <p:childTnLst>
                                    <p:set>
                                      <p:cBhvr>
                                        <p:cTn id="127" dur="1" fill="hold">
                                          <p:stCondLst>
                                            <p:cond delay="0"/>
                                          </p:stCondLst>
                                        </p:cTn>
                                        <p:tgtEl>
                                          <p:spTgt spid="24"/>
                                        </p:tgtEl>
                                        <p:attrNameLst>
                                          <p:attrName>style.visibility</p:attrName>
                                        </p:attrNameLst>
                                      </p:cBhvr>
                                      <p:to>
                                        <p:strVal val="visible"/>
                                      </p:to>
                                    </p:set>
                                    <p:animEffect transition="in" filter="wipe(right)">
                                      <p:cBhvr>
                                        <p:cTn id="128" dur="500"/>
                                        <p:tgtEl>
                                          <p:spTgt spid="24"/>
                                        </p:tgtEl>
                                      </p:cBhvr>
                                    </p:animEffect>
                                  </p:childTnLst>
                                </p:cTn>
                              </p:par>
                            </p:childTnLst>
                          </p:cTn>
                        </p:par>
                      </p:childTnLst>
                    </p:cTn>
                  </p:par>
                  <p:par>
                    <p:cTn id="129" fill="hold" nodeType="clickPar">
                      <p:stCondLst>
                        <p:cond delay="indefinite"/>
                        <p:cond evt="onBegin" delay="0">
                          <p:tn val="128"/>
                        </p:cond>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26"/>
                                        </p:tgtEl>
                                        <p:attrNameLst>
                                          <p:attrName>style.visibility</p:attrName>
                                        </p:attrNameLst>
                                      </p:cBhvr>
                                      <p:to>
                                        <p:strVal val="visible"/>
                                      </p:to>
                                    </p:set>
                                    <p:animEffect transition="in" filter="wipe(left)">
                                      <p:cBhvr>
                                        <p:cTn id="133" dur="500"/>
                                        <p:tgtEl>
                                          <p:spTgt spid="26"/>
                                        </p:tgtEl>
                                      </p:cBhvr>
                                    </p:animEffect>
                                  </p:childTnLst>
                                </p:cTn>
                              </p:par>
                            </p:childTnLst>
                          </p:cTn>
                        </p:par>
                      </p:childTnLst>
                    </p:cTn>
                  </p:par>
                  <p:par>
                    <p:cTn id="134" fill="hold" nodeType="clickPar">
                      <p:stCondLst>
                        <p:cond delay="indefinite"/>
                        <p:cond evt="onBegin" delay="0">
                          <p:tn val="133"/>
                        </p:cond>
                      </p:stCondLst>
                      <p:childTnLst>
                        <p:par>
                          <p:cTn id="135" fill="hold">
                            <p:stCondLst>
                              <p:cond delay="0"/>
                            </p:stCondLst>
                            <p:childTnLst>
                              <p:par>
                                <p:cTn id="136" presetID="22" presetClass="entr" presetSubtype="8" fill="hold" nodeType="clickEffect">
                                  <p:stCondLst>
                                    <p:cond delay="0"/>
                                  </p:stCondLst>
                                  <p:childTnLst>
                                    <p:set>
                                      <p:cBhvr>
                                        <p:cTn id="137" dur="1" fill="hold">
                                          <p:stCondLst>
                                            <p:cond delay="0"/>
                                          </p:stCondLst>
                                        </p:cTn>
                                        <p:tgtEl>
                                          <p:spTgt spid="27">
                                            <p:txEl>
                                              <p:pRg st="0" end="0"/>
                                            </p:txEl>
                                          </p:spTgt>
                                        </p:tgtEl>
                                        <p:attrNameLst>
                                          <p:attrName>style.visibility</p:attrName>
                                        </p:attrNameLst>
                                      </p:cBhvr>
                                      <p:to>
                                        <p:strVal val="visible"/>
                                      </p:to>
                                    </p:set>
                                    <p:animEffect transition="in" filter="wipe(left)">
                                      <p:cBhvr>
                                        <p:cTn id="138" dur="500"/>
                                        <p:tgtEl>
                                          <p:spTgt spid="27">
                                            <p:txEl>
                                              <p:pRg st="0" end="0"/>
                                            </p:txEl>
                                          </p:spTgt>
                                        </p:tgtEl>
                                      </p:cBhvr>
                                    </p:animEffect>
                                  </p:childTnLst>
                                </p:cTn>
                              </p:par>
                            </p:childTnLst>
                          </p:cTn>
                        </p:par>
                      </p:childTnLst>
                    </p:cTn>
                  </p:par>
                  <p:par>
                    <p:cTn id="139" fill="hold" nodeType="clickPar">
                      <p:stCondLst>
                        <p:cond delay="indefinite"/>
                        <p:cond evt="onBegin" delay="0">
                          <p:tn val="138"/>
                        </p:cond>
                      </p:stCondLst>
                      <p:childTnLst>
                        <p:par>
                          <p:cTn id="140" fill="hold">
                            <p:stCondLst>
                              <p:cond delay="0"/>
                            </p:stCondLst>
                            <p:childTnLst>
                              <p:par>
                                <p:cTn id="141" presetID="2" presetClass="entr" presetSubtype="2" fill="hold" grpId="0" nodeType="clickEffect">
                                  <p:stCondLst>
                                    <p:cond delay="0"/>
                                  </p:stCondLst>
                                  <p:childTnLst>
                                    <p:set>
                                      <p:cBhvr>
                                        <p:cTn id="142" dur="1" fill="hold">
                                          <p:stCondLst>
                                            <p:cond delay="0"/>
                                          </p:stCondLst>
                                        </p:cTn>
                                        <p:tgtEl>
                                          <p:spTgt spid="28"/>
                                        </p:tgtEl>
                                        <p:attrNameLst>
                                          <p:attrName>style.visibility</p:attrName>
                                        </p:attrNameLst>
                                      </p:cBhvr>
                                      <p:to>
                                        <p:strVal val="visible"/>
                                      </p:to>
                                    </p:set>
                                    <p:anim calcmode="lin" valueType="num">
                                      <p:cBhvr additive="base">
                                        <p:cTn id="143" dur="500" fill="hold"/>
                                        <p:tgtEl>
                                          <p:spTgt spid="28"/>
                                        </p:tgtEl>
                                        <p:attrNameLst>
                                          <p:attrName>ppt_x</p:attrName>
                                        </p:attrNameLst>
                                      </p:cBhvr>
                                      <p:tavLst>
                                        <p:tav tm="0">
                                          <p:val>
                                            <p:strVal val="1+#ppt_w/2"/>
                                          </p:val>
                                        </p:tav>
                                        <p:tav tm="100000">
                                          <p:val>
                                            <p:strVal val="#ppt_x"/>
                                          </p:val>
                                        </p:tav>
                                      </p:tavLst>
                                    </p:anim>
                                    <p:anim calcmode="lin" valueType="num">
                                      <p:cBhvr additive="base">
                                        <p:cTn id="144"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145" fill="hold" nodeType="clickPar">
                      <p:stCondLst>
                        <p:cond delay="indefinite"/>
                        <p:cond evt="onBegin" delay="0">
                          <p:tn val="144"/>
                        </p:cond>
                      </p:stCondLst>
                      <p:childTnLst>
                        <p:par>
                          <p:cTn id="146" fill="hold">
                            <p:stCondLst>
                              <p:cond delay="0"/>
                            </p:stCondLst>
                            <p:childTnLst>
                              <p:par>
                                <p:cTn id="147" presetID="22" presetClass="entr" presetSubtype="1" fill="hold" nodeType="clickEffect">
                                  <p:stCondLst>
                                    <p:cond delay="0"/>
                                  </p:stCondLst>
                                  <p:childTnLst>
                                    <p:set>
                                      <p:cBhvr>
                                        <p:cTn id="148" dur="1" fill="hold">
                                          <p:stCondLst>
                                            <p:cond delay="0"/>
                                          </p:stCondLst>
                                        </p:cTn>
                                        <p:tgtEl>
                                          <p:spTgt spid="29"/>
                                        </p:tgtEl>
                                        <p:attrNameLst>
                                          <p:attrName>style.visibility</p:attrName>
                                        </p:attrNameLst>
                                      </p:cBhvr>
                                      <p:to>
                                        <p:strVal val="visible"/>
                                      </p:to>
                                    </p:set>
                                    <p:animEffect transition="in" filter="wipe(up)">
                                      <p:cBhvr>
                                        <p:cTn id="149" dur="500"/>
                                        <p:tgtEl>
                                          <p:spTgt spid="29"/>
                                        </p:tgtEl>
                                      </p:cBhvr>
                                    </p:animEffect>
                                  </p:childTnLst>
                                </p:cTn>
                              </p:par>
                              <p:par>
                                <p:cTn id="150" presetID="22" presetClass="entr" presetSubtype="1" fill="hold" grpId="0" nodeType="withEffect">
                                  <p:stCondLst>
                                    <p:cond delay="0"/>
                                  </p:stCondLst>
                                  <p:childTnLst>
                                    <p:set>
                                      <p:cBhvr>
                                        <p:cTn id="151" dur="1" fill="hold">
                                          <p:stCondLst>
                                            <p:cond delay="0"/>
                                          </p:stCondLst>
                                        </p:cTn>
                                        <p:tgtEl>
                                          <p:spTgt spid="30"/>
                                        </p:tgtEl>
                                        <p:attrNameLst>
                                          <p:attrName>style.visibility</p:attrName>
                                        </p:attrNameLst>
                                      </p:cBhvr>
                                      <p:to>
                                        <p:strVal val="visible"/>
                                      </p:to>
                                    </p:set>
                                    <p:animEffect transition="in" filter="wipe(up)">
                                      <p:cBhvr>
                                        <p:cTn id="152" dur="500"/>
                                        <p:tgtEl>
                                          <p:spTgt spid="30"/>
                                        </p:tgtEl>
                                      </p:cBhvr>
                                    </p:animEffect>
                                  </p:childTnLst>
                                </p:cTn>
                              </p:par>
                            </p:childTnLst>
                          </p:cTn>
                        </p:par>
                      </p:childTnLst>
                    </p:cTn>
                  </p:par>
                  <p:par>
                    <p:cTn id="153" fill="hold" nodeType="clickPar">
                      <p:stCondLst>
                        <p:cond delay="indefinite"/>
                        <p:cond evt="onBegin" delay="0">
                          <p:tn val="152"/>
                        </p:cond>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32"/>
                                        </p:tgtEl>
                                        <p:attrNameLst>
                                          <p:attrName>style.visibility</p:attrName>
                                        </p:attrNameLst>
                                      </p:cBhvr>
                                      <p:to>
                                        <p:strVal val="visible"/>
                                      </p:to>
                                    </p:set>
                                    <p:anim calcmode="lin" valueType="num">
                                      <p:cBhvr additive="base">
                                        <p:cTn id="157" dur="500" fill="hold"/>
                                        <p:tgtEl>
                                          <p:spTgt spid="32"/>
                                        </p:tgtEl>
                                        <p:attrNameLst>
                                          <p:attrName>ppt_x</p:attrName>
                                        </p:attrNameLst>
                                      </p:cBhvr>
                                      <p:tavLst>
                                        <p:tav tm="0">
                                          <p:val>
                                            <p:strVal val="#ppt_x"/>
                                          </p:val>
                                        </p:tav>
                                        <p:tav tm="100000">
                                          <p:val>
                                            <p:strVal val="#ppt_x"/>
                                          </p:val>
                                        </p:tav>
                                      </p:tavLst>
                                    </p:anim>
                                    <p:anim calcmode="lin" valueType="num">
                                      <p:cBhvr additive="base">
                                        <p:cTn id="15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59" fill="hold" nodeType="clickPar">
                      <p:stCondLst>
                        <p:cond delay="indefinite"/>
                        <p:cond evt="onBegin" delay="0">
                          <p:tn val="158"/>
                        </p:cond>
                      </p:stCondLst>
                      <p:childTnLst>
                        <p:par>
                          <p:cTn id="160" fill="hold">
                            <p:stCondLst>
                              <p:cond delay="0"/>
                            </p:stCondLst>
                            <p:childTnLst>
                              <p:par>
                                <p:cTn id="161" presetID="22" presetClass="entr" presetSubtype="1" fill="hold" nodeType="clickEffect">
                                  <p:stCondLst>
                                    <p:cond delay="0"/>
                                  </p:stCondLst>
                                  <p:childTnLst>
                                    <p:set>
                                      <p:cBhvr>
                                        <p:cTn id="162" dur="1" fill="hold">
                                          <p:stCondLst>
                                            <p:cond delay="0"/>
                                          </p:stCondLst>
                                        </p:cTn>
                                        <p:tgtEl>
                                          <p:spTgt spid="33"/>
                                        </p:tgtEl>
                                        <p:attrNameLst>
                                          <p:attrName>style.visibility</p:attrName>
                                        </p:attrNameLst>
                                      </p:cBhvr>
                                      <p:to>
                                        <p:strVal val="visible"/>
                                      </p:to>
                                    </p:set>
                                    <p:animEffect transition="in" filter="wipe(up)">
                                      <p:cBhvr>
                                        <p:cTn id="163" dur="500"/>
                                        <p:tgtEl>
                                          <p:spTgt spid="33"/>
                                        </p:tgtEl>
                                      </p:cBhvr>
                                    </p:animEffect>
                                  </p:childTnLst>
                                </p:cTn>
                              </p:par>
                              <p:par>
                                <p:cTn id="164" presetID="22" presetClass="entr" presetSubtype="1" fill="hold" grpId="0" nodeType="withEffect">
                                  <p:stCondLst>
                                    <p:cond delay="0"/>
                                  </p:stCondLst>
                                  <p:childTnLst>
                                    <p:set>
                                      <p:cBhvr>
                                        <p:cTn id="165" dur="1" fill="hold">
                                          <p:stCondLst>
                                            <p:cond delay="0"/>
                                          </p:stCondLst>
                                        </p:cTn>
                                        <p:tgtEl>
                                          <p:spTgt spid="34"/>
                                        </p:tgtEl>
                                        <p:attrNameLst>
                                          <p:attrName>style.visibility</p:attrName>
                                        </p:attrNameLst>
                                      </p:cBhvr>
                                      <p:to>
                                        <p:strVal val="visible"/>
                                      </p:to>
                                    </p:set>
                                    <p:animEffect transition="in" filter="wipe(up)">
                                      <p:cBhvr>
                                        <p:cTn id="166" dur="500"/>
                                        <p:tgtEl>
                                          <p:spTgt spid="34"/>
                                        </p:tgtEl>
                                      </p:cBhvr>
                                    </p:animEffect>
                                  </p:childTnLst>
                                </p:cTn>
                              </p:par>
                            </p:childTnLst>
                          </p:cTn>
                        </p:par>
                      </p:childTnLst>
                    </p:cTn>
                  </p:par>
                  <p:par>
                    <p:cTn id="167" fill="hold" nodeType="clickPar">
                      <p:stCondLst>
                        <p:cond delay="indefinite"/>
                        <p:cond evt="onBegin" delay="0">
                          <p:tn val="166"/>
                        </p:cond>
                      </p:stCondLst>
                      <p:childTnLst>
                        <p:par>
                          <p:cTn id="168" fill="hold">
                            <p:stCondLst>
                              <p:cond delay="0"/>
                            </p:stCondLst>
                            <p:childTnLst>
                              <p:par>
                                <p:cTn id="169" presetID="22" presetClass="exit" presetSubtype="4" fill="hold" nodeType="clickEffect">
                                  <p:stCondLst>
                                    <p:cond delay="0"/>
                                  </p:stCondLst>
                                  <p:childTnLst>
                                    <p:animEffect transition="out" filter="wipe(down)">
                                      <p:cBhvr>
                                        <p:cTn id="170" dur="500"/>
                                        <p:tgtEl>
                                          <p:spTgt spid="33"/>
                                        </p:tgtEl>
                                      </p:cBhvr>
                                    </p:animEffect>
                                    <p:set>
                                      <p:cBhvr>
                                        <p:cTn id="171" dur="1" fill="hold">
                                          <p:stCondLst>
                                            <p:cond delay="499"/>
                                          </p:stCondLst>
                                        </p:cTn>
                                        <p:tgtEl>
                                          <p:spTgt spid="33"/>
                                        </p:tgtEl>
                                        <p:attrNameLst>
                                          <p:attrName>style.visibility</p:attrName>
                                        </p:attrNameLst>
                                      </p:cBhvr>
                                      <p:to>
                                        <p:strVal val="hidden"/>
                                      </p:to>
                                    </p:set>
                                  </p:childTnLst>
                                </p:cTn>
                              </p:par>
                              <p:par>
                                <p:cTn id="172" presetID="22" presetClass="exit" presetSubtype="4" fill="hold" grpId="1" nodeType="withEffect">
                                  <p:stCondLst>
                                    <p:cond delay="0"/>
                                  </p:stCondLst>
                                  <p:childTnLst>
                                    <p:animEffect transition="out" filter="wipe(down)">
                                      <p:cBhvr>
                                        <p:cTn id="173" dur="500"/>
                                        <p:tgtEl>
                                          <p:spTgt spid="34"/>
                                        </p:tgtEl>
                                      </p:cBhvr>
                                    </p:animEffect>
                                    <p:set>
                                      <p:cBhvr>
                                        <p:cTn id="174" dur="1" fill="hold">
                                          <p:stCondLst>
                                            <p:cond delay="499"/>
                                          </p:stCondLst>
                                        </p:cTn>
                                        <p:tgtEl>
                                          <p:spTgt spid="34"/>
                                        </p:tgtEl>
                                        <p:attrNameLst>
                                          <p:attrName>style.visibility</p:attrName>
                                        </p:attrNameLst>
                                      </p:cBhvr>
                                      <p:to>
                                        <p:strVal val="hidden"/>
                                      </p:to>
                                    </p:set>
                                  </p:childTnLst>
                                </p:cTn>
                              </p:par>
                            </p:childTnLst>
                          </p:cTn>
                        </p:par>
                      </p:childTnLst>
                    </p:cTn>
                  </p:par>
                  <p:par>
                    <p:cTn id="175" fill="hold" nodeType="clickPar">
                      <p:stCondLst>
                        <p:cond delay="indefinite"/>
                        <p:cond evt="onBegin" delay="0">
                          <p:tn val="174"/>
                        </p:cond>
                      </p:stCondLst>
                      <p:childTnLst>
                        <p:par>
                          <p:cTn id="176" fill="hold">
                            <p:stCondLst>
                              <p:cond delay="0"/>
                            </p:stCondLst>
                            <p:childTnLst>
                              <p:par>
                                <p:cTn id="177" presetID="2" presetClass="entr" presetSubtype="4" fill="hold" grpId="0" nodeType="clickEffect">
                                  <p:stCondLst>
                                    <p:cond delay="0"/>
                                  </p:stCondLst>
                                  <p:childTnLst>
                                    <p:set>
                                      <p:cBhvr>
                                        <p:cTn id="178" dur="1" fill="hold">
                                          <p:stCondLst>
                                            <p:cond delay="0"/>
                                          </p:stCondLst>
                                        </p:cTn>
                                        <p:tgtEl>
                                          <p:spTgt spid="35"/>
                                        </p:tgtEl>
                                        <p:attrNameLst>
                                          <p:attrName>style.visibility</p:attrName>
                                        </p:attrNameLst>
                                      </p:cBhvr>
                                      <p:to>
                                        <p:strVal val="visible"/>
                                      </p:to>
                                    </p:set>
                                    <p:anim calcmode="lin" valueType="num">
                                      <p:cBhvr additive="base">
                                        <p:cTn id="179" dur="500" fill="hold"/>
                                        <p:tgtEl>
                                          <p:spTgt spid="35"/>
                                        </p:tgtEl>
                                        <p:attrNameLst>
                                          <p:attrName>ppt_x</p:attrName>
                                        </p:attrNameLst>
                                      </p:cBhvr>
                                      <p:tavLst>
                                        <p:tav tm="0">
                                          <p:val>
                                            <p:strVal val="#ppt_x"/>
                                          </p:val>
                                        </p:tav>
                                        <p:tav tm="100000">
                                          <p:val>
                                            <p:strVal val="#ppt_x"/>
                                          </p:val>
                                        </p:tav>
                                      </p:tavLst>
                                    </p:anim>
                                    <p:anim calcmode="lin" valueType="num">
                                      <p:cBhvr additive="base">
                                        <p:cTn id="18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81" fill="hold" nodeType="clickPar">
                      <p:stCondLst>
                        <p:cond delay="indefinite"/>
                        <p:cond evt="onBegin" delay="0">
                          <p:tn val="180"/>
                        </p:cond>
                      </p:stCondLst>
                      <p:childTnLst>
                        <p:par>
                          <p:cTn id="182" fill="hold">
                            <p:stCondLst>
                              <p:cond delay="0"/>
                            </p:stCondLst>
                            <p:childTnLst>
                              <p:par>
                                <p:cTn id="183" presetID="22" presetClass="entr" presetSubtype="1" fill="hold" nodeType="clickEffect">
                                  <p:stCondLst>
                                    <p:cond delay="0"/>
                                  </p:stCondLst>
                                  <p:childTnLst>
                                    <p:set>
                                      <p:cBhvr>
                                        <p:cTn id="184" dur="1" fill="hold">
                                          <p:stCondLst>
                                            <p:cond delay="0"/>
                                          </p:stCondLst>
                                        </p:cTn>
                                        <p:tgtEl>
                                          <p:spTgt spid="36"/>
                                        </p:tgtEl>
                                        <p:attrNameLst>
                                          <p:attrName>style.visibility</p:attrName>
                                        </p:attrNameLst>
                                      </p:cBhvr>
                                      <p:to>
                                        <p:strVal val="visible"/>
                                      </p:to>
                                    </p:set>
                                    <p:animEffect transition="in" filter="wipe(up)">
                                      <p:cBhvr>
                                        <p:cTn id="185" dur="500"/>
                                        <p:tgtEl>
                                          <p:spTgt spid="36"/>
                                        </p:tgtEl>
                                      </p:cBhvr>
                                    </p:animEffect>
                                  </p:childTnLst>
                                </p:cTn>
                              </p:par>
                              <p:par>
                                <p:cTn id="186" presetID="22" presetClass="entr" presetSubtype="1" fill="hold" grpId="0" nodeType="withEffect">
                                  <p:stCondLst>
                                    <p:cond delay="0"/>
                                  </p:stCondLst>
                                  <p:childTnLst>
                                    <p:set>
                                      <p:cBhvr>
                                        <p:cTn id="187" dur="1" fill="hold">
                                          <p:stCondLst>
                                            <p:cond delay="0"/>
                                          </p:stCondLst>
                                        </p:cTn>
                                        <p:tgtEl>
                                          <p:spTgt spid="37"/>
                                        </p:tgtEl>
                                        <p:attrNameLst>
                                          <p:attrName>style.visibility</p:attrName>
                                        </p:attrNameLst>
                                      </p:cBhvr>
                                      <p:to>
                                        <p:strVal val="visible"/>
                                      </p:to>
                                    </p:set>
                                    <p:animEffect transition="in" filter="wipe(up)">
                                      <p:cBhvr>
                                        <p:cTn id="188" dur="500"/>
                                        <p:tgtEl>
                                          <p:spTgt spid="37"/>
                                        </p:tgtEl>
                                      </p:cBhvr>
                                    </p:animEffect>
                                  </p:childTnLst>
                                </p:cTn>
                              </p:par>
                            </p:childTnLst>
                          </p:cTn>
                        </p:par>
                      </p:childTnLst>
                    </p:cTn>
                  </p:par>
                  <p:par>
                    <p:cTn id="189" fill="hold" nodeType="clickPar">
                      <p:stCondLst>
                        <p:cond delay="indefinite"/>
                        <p:cond evt="onBegin" delay="0">
                          <p:tn val="188"/>
                        </p:cond>
                      </p:stCondLst>
                      <p:childTnLst>
                        <p:par>
                          <p:cTn id="190" fill="hold">
                            <p:stCondLst>
                              <p:cond delay="0"/>
                            </p:stCondLst>
                            <p:childTnLst>
                              <p:par>
                                <p:cTn id="191" presetID="22" presetClass="entr" presetSubtype="8" fill="hold" grpId="0" nodeType="clickEffect">
                                  <p:stCondLst>
                                    <p:cond delay="0"/>
                                  </p:stCondLst>
                                  <p:childTnLst>
                                    <p:set>
                                      <p:cBhvr>
                                        <p:cTn id="192" dur="1" fill="hold">
                                          <p:stCondLst>
                                            <p:cond delay="0"/>
                                          </p:stCondLst>
                                        </p:cTn>
                                        <p:tgtEl>
                                          <p:spTgt spid="38"/>
                                        </p:tgtEl>
                                        <p:attrNameLst>
                                          <p:attrName>style.visibility</p:attrName>
                                        </p:attrNameLst>
                                      </p:cBhvr>
                                      <p:to>
                                        <p:strVal val="visible"/>
                                      </p:to>
                                    </p:set>
                                    <p:animEffect transition="in" filter="wipe(left)">
                                      <p:cBhvr>
                                        <p:cTn id="193" dur="500"/>
                                        <p:tgtEl>
                                          <p:spTgt spid="38"/>
                                        </p:tgtEl>
                                      </p:cBhvr>
                                    </p:animEffect>
                                  </p:childTnLst>
                                </p:cTn>
                              </p:par>
                            </p:childTnLst>
                          </p:cTn>
                        </p:par>
                      </p:childTnLst>
                    </p:cTn>
                  </p:par>
                  <p:par>
                    <p:cTn id="194" fill="hold" nodeType="clickPar">
                      <p:stCondLst>
                        <p:cond delay="indefinite"/>
                        <p:cond evt="onBegin" delay="0">
                          <p:tn val="193"/>
                        </p:cond>
                      </p:stCondLst>
                      <p:childTnLst>
                        <p:par>
                          <p:cTn id="195" fill="hold">
                            <p:stCondLst>
                              <p:cond delay="0"/>
                            </p:stCondLst>
                            <p:childTnLst>
                              <p:par>
                                <p:cTn id="196" presetID="22" presetClass="entr" presetSubtype="8" fill="hold" grpId="0" nodeType="clickEffect">
                                  <p:stCondLst>
                                    <p:cond delay="0"/>
                                  </p:stCondLst>
                                  <p:childTnLst>
                                    <p:set>
                                      <p:cBhvr>
                                        <p:cTn id="197" dur="1" fill="hold">
                                          <p:stCondLst>
                                            <p:cond delay="0"/>
                                          </p:stCondLst>
                                        </p:cTn>
                                        <p:tgtEl>
                                          <p:spTgt spid="40"/>
                                        </p:tgtEl>
                                        <p:attrNameLst>
                                          <p:attrName>style.visibility</p:attrName>
                                        </p:attrNameLst>
                                      </p:cBhvr>
                                      <p:to>
                                        <p:strVal val="visible"/>
                                      </p:to>
                                    </p:set>
                                    <p:animEffect transition="in" filter="wipe(left)">
                                      <p:cBhvr>
                                        <p:cTn id="198" dur="500"/>
                                        <p:tgtEl>
                                          <p:spTgt spid="40"/>
                                        </p:tgtEl>
                                      </p:cBhvr>
                                    </p:animEffect>
                                  </p:childTnLst>
                                </p:cTn>
                              </p:par>
                            </p:childTnLst>
                          </p:cTn>
                        </p:par>
                      </p:childTnLst>
                    </p:cTn>
                  </p:par>
                  <p:par>
                    <p:cTn id="199" fill="hold" nodeType="clickPar">
                      <p:stCondLst>
                        <p:cond delay="indefinite"/>
                        <p:cond evt="onBegin" delay="0">
                          <p:tn val="198"/>
                        </p:cond>
                      </p:stCondLst>
                      <p:childTnLst>
                        <p:par>
                          <p:cTn id="200" fill="hold">
                            <p:stCondLst>
                              <p:cond delay="0"/>
                            </p:stCondLst>
                            <p:childTnLst>
                              <p:par>
                                <p:cTn id="201" presetID="22" presetClass="entr" presetSubtype="8" fill="hold" grpId="0" nodeType="clickEffect">
                                  <p:stCondLst>
                                    <p:cond delay="0"/>
                                  </p:stCondLst>
                                  <p:childTnLst>
                                    <p:set>
                                      <p:cBhvr>
                                        <p:cTn id="202" dur="1" fill="hold">
                                          <p:stCondLst>
                                            <p:cond delay="0"/>
                                          </p:stCondLst>
                                        </p:cTn>
                                        <p:tgtEl>
                                          <p:spTgt spid="41"/>
                                        </p:tgtEl>
                                        <p:attrNameLst>
                                          <p:attrName>style.visibility</p:attrName>
                                        </p:attrNameLst>
                                      </p:cBhvr>
                                      <p:to>
                                        <p:strVal val="visible"/>
                                      </p:to>
                                    </p:set>
                                    <p:animEffect transition="in" filter="wipe(left)">
                                      <p:cBhvr>
                                        <p:cTn id="20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7" grpId="1" animBg="1"/>
      <p:bldP spid="14" grpId="0" animBg="1"/>
      <p:bldP spid="16" grpId="0"/>
      <p:bldP spid="17" grpId="0" animBg="1"/>
      <p:bldP spid="19" grpId="0"/>
      <p:bldP spid="20" grpId="0"/>
      <p:bldP spid="24" grpId="0" animBg="1"/>
      <p:bldP spid="25" grpId="0" animBg="1"/>
      <p:bldP spid="26" grpId="0"/>
      <p:bldP spid="28" grpId="0" animBg="1"/>
      <p:bldP spid="30" grpId="0"/>
      <p:bldP spid="32" grpId="0" animBg="1"/>
      <p:bldP spid="34" grpId="0"/>
      <p:bldP spid="34" grpId="1"/>
      <p:bldP spid="35" grpId="0" animBg="1"/>
      <p:bldP spid="37" grpId="0"/>
      <p:bldP spid="38" grpId="0"/>
      <p:bldP spid="40" grpId="0"/>
      <p:bldP spid="41" grpId="0"/>
    </p:bldLst>
  </p:timing>
</p:sld>
</file>

<file path=ppt/slides/slide2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6965807" y="110608"/>
            <a:ext cx="903605" cy="923290"/>
          </a:xfrm>
          <a:prstGeom prst="rect">
            <a:avLst/>
          </a:prstGeom>
        </p:spPr>
      </p:pic>
      <p:sp>
        <p:nvSpPr>
          <p:cNvPr id="5" name="文本框 4" title=""/>
          <p:cNvSpPr txBox="1"/>
          <p:nvPr/>
        </p:nvSpPr>
        <p:spPr>
          <a:xfrm>
            <a:off x="7937992" y="341748"/>
            <a:ext cx="305625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声音的传播</a:t>
            </a:r>
          </a:p>
        </p:txBody>
      </p:sp>
      <p:pic>
        <p:nvPicPr>
          <p:cNvPr id="2" name="图片 1" title=""/>
          <p:cNvPicPr>
            <a:picLocks noChangeAspect="1"/>
          </p:cNvPicPr>
          <p:nvPr/>
        </p:nvPicPr>
        <p:blipFill>
          <a:blip r:embed="rId3"/>
          <a:stretch>
            <a:fillRect/>
          </a:stretch>
        </p:blipFill>
        <p:spPr>
          <a:xfrm>
            <a:off x="374364" y="1464428"/>
            <a:ext cx="2013585" cy="483870"/>
          </a:xfrm>
          <a:prstGeom prst="rect">
            <a:avLst/>
          </a:prstGeom>
        </p:spPr>
      </p:pic>
      <p:sp>
        <p:nvSpPr>
          <p:cNvPr id="6" name="文本框 5" title=""/>
          <p:cNvSpPr txBox="1"/>
          <p:nvPr/>
        </p:nvSpPr>
        <p:spPr>
          <a:xfrm>
            <a:off x="292764" y="2040907"/>
            <a:ext cx="11734800" cy="2122805"/>
          </a:xfrm>
          <a:prstGeom prst="rect">
            <a:avLst/>
          </a:prstGeom>
          <a:noFill/>
        </p:spPr>
        <p:txBody>
          <a:bodyPr wrap="square" rtlCol="0" anchor="t">
            <a:spAutoFit/>
          </a:bodyPr>
          <a:lstStyle/>
          <a:p>
            <a:pPr eaLnBrk="1" fontAlgn="auto" latinLnBrk="0" hangingPunct="1">
              <a:lnSpc>
                <a:spcPct val="150000"/>
              </a:lnSpc>
            </a:pPr>
            <a:r>
              <a:rPr lang="zh-CN" altLang="en-US" sz="2200">
                <a:latin typeface="微软雅黑" panose="020b0503020204020204" charset="-122"/>
                <a:ea typeface="微软雅黑" panose="020b0503020204020204" charset="-122"/>
                <a:cs typeface="微软雅黑" panose="020b0503020204020204" charset="-122"/>
              </a:rPr>
              <a:t>声音以波的形式传播，声音的传播需要有介质；这是声音能不能传播出去和我们能听到声音所必须满足的条件。为了考查此知识点，经常会出现太空中宇航员与地面通话，用真空罩罩住发声体，电磁波的传播与声波的传播等考题。对这些问题加以理解和关注，对解答此类问题大有益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7254875" y="0"/>
            <a:ext cx="903605" cy="923290"/>
          </a:xfrm>
          <a:prstGeom prst="rect">
            <a:avLst/>
          </a:prstGeom>
        </p:spPr>
      </p:pic>
      <p:sp>
        <p:nvSpPr>
          <p:cNvPr id="5" name="文本框 4" title=""/>
          <p:cNvSpPr txBox="1"/>
          <p:nvPr/>
        </p:nvSpPr>
        <p:spPr>
          <a:xfrm>
            <a:off x="8227060" y="231140"/>
            <a:ext cx="305625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声音的传播</a:t>
            </a:r>
          </a:p>
        </p:txBody>
      </p:sp>
      <p:sp>
        <p:nvSpPr>
          <p:cNvPr id="7" name="文本框 6" title=""/>
          <p:cNvSpPr txBox="1"/>
          <p:nvPr/>
        </p:nvSpPr>
        <p:spPr>
          <a:xfrm>
            <a:off x="228629" y="1401462"/>
            <a:ext cx="11734800" cy="2306955"/>
          </a:xfrm>
          <a:prstGeom prst="rect">
            <a:avLst/>
          </a:prstGeom>
          <a:noFill/>
        </p:spPr>
        <p:txBody>
          <a:bodyPr wrap="square" rtlCol="0" anchor="t">
            <a:spAutoFit/>
          </a:bodyPr>
          <a:lstStyle/>
          <a:p>
            <a:pPr fontAlgn="auto">
              <a:lnSpc>
                <a:spcPct val="150000"/>
              </a:lnSpc>
            </a:pP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【例</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2023年4月22日，中国龙舟大赛四川遂宁站比赛在美丽的观音湖盛大举行，吸引了大量观众前来为龙舟队员呐喊助威，现场锣鼓喧天、人声鼎沸。下列对此场景说法正确的是（　　）。</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A. 锣鼓声是由空气振动产生的；</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B. “锣鼓喧天”是指声音的音调高；</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C. 锣鼓声在空气中传播速度约为3×10</a:t>
            </a:r>
            <a:r>
              <a:rPr lang="zh-CN" altLang="en-US" sz="1600" baseline="30000">
                <a:latin typeface="微软雅黑" panose="020b0503020204020204" charset="-122"/>
                <a:ea typeface="微软雅黑" panose="020b0503020204020204" charset="-122"/>
                <a:cs typeface="微软雅黑" panose="020b0503020204020204" charset="-122"/>
              </a:rPr>
              <a:t>8</a:t>
            </a:r>
            <a:r>
              <a:rPr lang="zh-CN" altLang="en-US" sz="1600">
                <a:latin typeface="微软雅黑" panose="020b0503020204020204" charset="-122"/>
                <a:ea typeface="微软雅黑" panose="020b0503020204020204" charset="-122"/>
                <a:cs typeface="微软雅黑" panose="020b0503020204020204" charset="-122"/>
              </a:rPr>
              <a:t>m/s；</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D. 呐喊声通过空气传播到龙舟队员耳中</a:t>
            </a:r>
          </a:p>
        </p:txBody>
      </p:sp>
      <p:pic>
        <p:nvPicPr>
          <p:cNvPr id="2" name="图片 41" title=""/>
          <p:cNvPicPr>
            <a:picLocks noChangeAspect="1"/>
          </p:cNvPicPr>
          <p:nvPr/>
        </p:nvPicPr>
        <p:blipFill>
          <a:blip r:embed="rId3"/>
          <a:stretch>
            <a:fillRect/>
          </a:stretch>
        </p:blipFill>
        <p:spPr>
          <a:xfrm>
            <a:off x="4037330" y="3961765"/>
            <a:ext cx="3217545" cy="2132330"/>
          </a:xfrm>
          <a:prstGeom prst="rect">
            <a:avLst/>
          </a:prstGeom>
          <a:noFill/>
          <a:ln w="9525">
            <a:noFill/>
          </a:ln>
        </p:spPr>
      </p:pic>
      <p:sp>
        <p:nvSpPr>
          <p:cNvPr id="17" name="文本框 16" title=""/>
          <p:cNvSpPr txBox="1"/>
          <p:nvPr/>
        </p:nvSpPr>
        <p:spPr>
          <a:xfrm>
            <a:off x="749300" y="2229485"/>
            <a:ext cx="516890" cy="368300"/>
          </a:xfrm>
          <a:prstGeom prst="rect">
            <a:avLst/>
          </a:prstGeom>
          <a:noFill/>
          <a:ln w="19050">
            <a:solidFill>
              <a:srgbClr val="FF0000"/>
            </a:solidFill>
          </a:ln>
        </p:spPr>
        <p:txBody>
          <a:bodyPr wrap="square" rtlCol="0">
            <a:spAutoFit/>
          </a:bodyPr>
          <a:lstStyle/>
          <a:p>
            <a:endParaRPr lang="zh-CN" altLang="en-US"/>
          </a:p>
        </p:txBody>
      </p:sp>
      <p:cxnSp>
        <p:nvCxnSpPr>
          <p:cNvPr id="18" name="曲线连接符 17" title=""/>
          <p:cNvCxnSpPr/>
          <p:nvPr/>
        </p:nvCxnSpPr>
        <p:spPr>
          <a:xfrm>
            <a:off x="1266190" y="2229485"/>
            <a:ext cx="3094355" cy="98425"/>
          </a:xfrm>
          <a:prstGeom prst="curvedConnector3">
            <a:avLst>
              <a:gd name="adj1" fmla="val 50010"/>
            </a:avLst>
          </a:prstGeom>
          <a:ln w="28575" cmpd="sng">
            <a:solidFill>
              <a:schemeClr val="accent5">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9" name="文本框 18" title=""/>
          <p:cNvSpPr txBox="1"/>
          <p:nvPr/>
        </p:nvSpPr>
        <p:spPr>
          <a:xfrm>
            <a:off x="4457700" y="2138680"/>
            <a:ext cx="2000250" cy="337185"/>
          </a:xfrm>
          <a:prstGeom prst="rect">
            <a:avLst/>
          </a:prstGeom>
          <a:noFill/>
        </p:spPr>
        <p:txBody>
          <a:bodyPr wrap="square" rtlCol="0">
            <a:spAutoFit/>
          </a:bodyPr>
          <a:lstStyle/>
          <a:p>
            <a:r>
              <a:rPr lang="zh-CN" altLang="en-US" sz="1600">
                <a:solidFill>
                  <a:schemeClr val="bg1"/>
                </a:solidFill>
                <a:highlight>
                  <a:srgbClr val="008080"/>
                </a:highlight>
              </a:rPr>
              <a:t>鼓面的振动产生的</a:t>
            </a:r>
          </a:p>
        </p:txBody>
      </p:sp>
      <p:sp>
        <p:nvSpPr>
          <p:cNvPr id="6" name="文本框 5" title=""/>
          <p:cNvSpPr txBox="1"/>
          <p:nvPr/>
        </p:nvSpPr>
        <p:spPr>
          <a:xfrm>
            <a:off x="749300" y="2597785"/>
            <a:ext cx="871220" cy="368300"/>
          </a:xfrm>
          <a:prstGeom prst="rect">
            <a:avLst/>
          </a:prstGeom>
          <a:noFill/>
          <a:ln w="19050">
            <a:solidFill>
              <a:srgbClr val="FF0000"/>
            </a:solidFill>
          </a:ln>
        </p:spPr>
        <p:txBody>
          <a:bodyPr wrap="square" rtlCol="0">
            <a:spAutoFit/>
          </a:bodyPr>
          <a:lstStyle/>
          <a:p>
            <a:endParaRPr lang="zh-CN" altLang="en-US"/>
          </a:p>
        </p:txBody>
      </p:sp>
      <p:cxnSp>
        <p:nvCxnSpPr>
          <p:cNvPr id="36" name="曲线连接符 35" title=""/>
          <p:cNvCxnSpPr/>
          <p:nvPr/>
        </p:nvCxnSpPr>
        <p:spPr>
          <a:xfrm flipV="1">
            <a:off x="1620520" y="2550795"/>
            <a:ext cx="2506980" cy="189230"/>
          </a:xfrm>
          <a:prstGeom prst="curvedConnector3">
            <a:avLst>
              <a:gd name="adj1" fmla="val 50025"/>
            </a:avLst>
          </a:prstGeom>
          <a:ln w="28575" cmpd="sng">
            <a:solidFill>
              <a:schemeClr val="accent4">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7" name="文本框 36" title=""/>
          <p:cNvSpPr txBox="1"/>
          <p:nvPr/>
        </p:nvSpPr>
        <p:spPr>
          <a:xfrm>
            <a:off x="4224655" y="2477135"/>
            <a:ext cx="2336800" cy="337185"/>
          </a:xfrm>
          <a:prstGeom prst="rect">
            <a:avLst/>
          </a:prstGeom>
          <a:noFill/>
        </p:spPr>
        <p:txBody>
          <a:bodyPr wrap="square" rtlCol="0">
            <a:spAutoFit/>
          </a:bodyPr>
          <a:lstStyle/>
          <a:p>
            <a:r>
              <a:rPr lang="zh-CN" altLang="en-US" sz="1600">
                <a:solidFill>
                  <a:schemeClr val="bg1"/>
                </a:solidFill>
                <a:highlight>
                  <a:srgbClr val="008000"/>
                </a:highlight>
              </a:rPr>
              <a:t>指声音大，说明响度大</a:t>
            </a:r>
          </a:p>
        </p:txBody>
      </p:sp>
      <p:sp>
        <p:nvSpPr>
          <p:cNvPr id="10" name="文本框 9" title=""/>
          <p:cNvSpPr txBox="1"/>
          <p:nvPr/>
        </p:nvSpPr>
        <p:spPr>
          <a:xfrm>
            <a:off x="3166110" y="2962910"/>
            <a:ext cx="1058545" cy="368300"/>
          </a:xfrm>
          <a:prstGeom prst="rect">
            <a:avLst/>
          </a:prstGeom>
          <a:noFill/>
          <a:ln w="19050">
            <a:solidFill>
              <a:srgbClr val="FF0000"/>
            </a:solidFill>
          </a:ln>
        </p:spPr>
        <p:txBody>
          <a:bodyPr wrap="square" rtlCol="0">
            <a:spAutoFit/>
          </a:bodyPr>
          <a:lstStyle/>
          <a:p>
            <a:endParaRPr lang="zh-CN" altLang="en-US"/>
          </a:p>
        </p:txBody>
      </p:sp>
      <p:cxnSp>
        <p:nvCxnSpPr>
          <p:cNvPr id="33" name="曲线连接符 32" title=""/>
          <p:cNvCxnSpPr/>
          <p:nvPr/>
        </p:nvCxnSpPr>
        <p:spPr>
          <a:xfrm flipV="1">
            <a:off x="4224655" y="2855595"/>
            <a:ext cx="2955925" cy="287020"/>
          </a:xfrm>
          <a:prstGeom prst="curvedConnector3">
            <a:avLst>
              <a:gd name="adj1" fmla="val 50011"/>
            </a:avLst>
          </a:prstGeom>
          <a:ln w="28575" cmpd="sng">
            <a:solidFill>
              <a:schemeClr val="accent6">
                <a:lumMod val="60000"/>
                <a:lumOff val="4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4" name="文本框 33" title=""/>
          <p:cNvSpPr txBox="1"/>
          <p:nvPr/>
        </p:nvSpPr>
        <p:spPr>
          <a:xfrm>
            <a:off x="7180580" y="2559050"/>
            <a:ext cx="4117975" cy="337185"/>
          </a:xfrm>
          <a:prstGeom prst="rect">
            <a:avLst/>
          </a:prstGeom>
          <a:noFill/>
        </p:spPr>
        <p:txBody>
          <a:bodyPr wrap="square" rtlCol="0">
            <a:spAutoFit/>
          </a:bodyPr>
          <a:lstStyle/>
          <a:p>
            <a:r>
              <a:rPr lang="zh-CN" altLang="en-US" sz="1600">
                <a:solidFill>
                  <a:schemeClr val="bg1"/>
                </a:solidFill>
                <a:highlight>
                  <a:srgbClr val="FF00FF"/>
                </a:highlight>
              </a:rPr>
              <a:t>这是光速，声音在空气中传播速度为</a:t>
            </a:r>
            <a:r>
              <a:rPr lang="en-US" altLang="zh-CN" sz="1600">
                <a:solidFill>
                  <a:schemeClr val="bg1"/>
                </a:solidFill>
                <a:highlight>
                  <a:srgbClr val="FF00FF"/>
                </a:highlight>
              </a:rPr>
              <a:t>340m/s</a:t>
            </a:r>
          </a:p>
        </p:txBody>
      </p:sp>
      <p:sp>
        <p:nvSpPr>
          <p:cNvPr id="11" name="文本框 10" title=""/>
          <p:cNvSpPr txBox="1"/>
          <p:nvPr/>
        </p:nvSpPr>
        <p:spPr>
          <a:xfrm>
            <a:off x="1548765" y="3340100"/>
            <a:ext cx="461010" cy="368300"/>
          </a:xfrm>
          <a:prstGeom prst="rect">
            <a:avLst/>
          </a:prstGeom>
          <a:noFill/>
          <a:ln w="19050">
            <a:solidFill>
              <a:srgbClr val="FF0000"/>
            </a:solidFill>
          </a:ln>
        </p:spPr>
        <p:txBody>
          <a:bodyPr wrap="square" rtlCol="0">
            <a:spAutoFit/>
          </a:bodyPr>
          <a:lstStyle/>
          <a:p>
            <a:endParaRPr lang="zh-CN" altLang="en-US"/>
          </a:p>
        </p:txBody>
      </p:sp>
      <p:cxnSp>
        <p:nvCxnSpPr>
          <p:cNvPr id="15" name="曲线连接符 14" title=""/>
          <p:cNvCxnSpPr/>
          <p:nvPr/>
        </p:nvCxnSpPr>
        <p:spPr>
          <a:xfrm rot="5400000">
            <a:off x="1009015" y="3723005"/>
            <a:ext cx="769620" cy="740410"/>
          </a:xfrm>
          <a:prstGeom prst="curvedConnector3">
            <a:avLst>
              <a:gd name="adj1" fmla="val 50083"/>
            </a:avLst>
          </a:prstGeom>
          <a:ln w="28575" cmpd="sng">
            <a:solidFill>
              <a:schemeClr val="accent5">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6" name="文本框 15" title=""/>
          <p:cNvSpPr txBox="1"/>
          <p:nvPr/>
        </p:nvSpPr>
        <p:spPr>
          <a:xfrm>
            <a:off x="672465" y="4478020"/>
            <a:ext cx="2374265" cy="583565"/>
          </a:xfrm>
          <a:prstGeom prst="rect">
            <a:avLst/>
          </a:prstGeom>
          <a:noFill/>
        </p:spPr>
        <p:txBody>
          <a:bodyPr wrap="square" rtlCol="0">
            <a:spAutoFit/>
          </a:bodyPr>
          <a:lstStyle/>
          <a:p>
            <a:r>
              <a:rPr lang="zh-CN" altLang="en-US" sz="1600">
                <a:solidFill>
                  <a:schemeClr val="bg1"/>
                </a:solidFill>
                <a:highlight>
                  <a:srgbClr val="008080"/>
                </a:highlight>
              </a:rPr>
              <a:t>空气可以传声，呐喊声是通过空气传播的</a:t>
            </a:r>
          </a:p>
        </p:txBody>
      </p:sp>
      <p:sp>
        <p:nvSpPr>
          <p:cNvPr id="20" name="文本框 19" title=""/>
          <p:cNvSpPr txBox="1"/>
          <p:nvPr/>
        </p:nvSpPr>
        <p:spPr>
          <a:xfrm>
            <a:off x="5238115" y="1892300"/>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0-#ppt_w/2"/>
                                          </p:val>
                                        </p:tav>
                                        <p:tav tm="100000">
                                          <p:val>
                                            <p:strVal val="#ppt_x"/>
                                          </p:val>
                                        </p:tav>
                                      </p:tavLst>
                                    </p:anim>
                                    <p:anim calcmode="lin" valueType="num">
                                      <p:cBhvr additive="base">
                                        <p:cTn id="21"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left)">
                                      <p:cBhvr>
                                        <p:cTn id="26" dur="500"/>
                                        <p:tgtEl>
                                          <p:spTgt spid="7">
                                            <p:txEl>
                                              <p:pRg st="1" end="1"/>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animEffect transition="in" filter="wipe(left)">
                                      <p:cBhvr>
                                        <p:cTn id="31" dur="500"/>
                                        <p:tgtEl>
                                          <p:spTgt spid="7">
                                            <p:txEl>
                                              <p:pRg st="2" end="2"/>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7">
                                            <p:txEl>
                                              <p:pRg st="3" end="3"/>
                                            </p:txEl>
                                          </p:spTgt>
                                        </p:tgtEl>
                                        <p:attrNameLst>
                                          <p:attrName>style.visibility</p:attrName>
                                        </p:attrNameLst>
                                      </p:cBhvr>
                                      <p:to>
                                        <p:strVal val="visible"/>
                                      </p:to>
                                    </p:set>
                                    <p:animEffect transition="in" filter="wipe(left)">
                                      <p:cBhvr>
                                        <p:cTn id="36" dur="500"/>
                                        <p:tgtEl>
                                          <p:spTgt spid="7">
                                            <p:txEl>
                                              <p:pRg st="3" end="3"/>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Effect transition="in" filter="wipe(left)">
                                      <p:cBhvr>
                                        <p:cTn id="41" dur="500"/>
                                        <p:tgtEl>
                                          <p:spTgt spid="7">
                                            <p:txEl>
                                              <p:pRg st="4" end="4"/>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 presetClass="entr" presetSubtype="8"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0-#ppt_w/2"/>
                                          </p:val>
                                        </p:tav>
                                        <p:tav tm="100000">
                                          <p:val>
                                            <p:strVal val="#ppt_x"/>
                                          </p:val>
                                        </p:tav>
                                      </p:tavLst>
                                    </p:anim>
                                    <p:anim calcmode="lin" valueType="num">
                                      <p:cBhvr additive="base">
                                        <p:cTn id="47"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48" fill="hold" nodeType="clickPar">
                      <p:stCondLst>
                        <p:cond delay="indefinite"/>
                        <p:cond evt="onBegin" delay="0">
                          <p:tn val="47"/>
                        </p:cond>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left)">
                                      <p:cBhvr>
                                        <p:cTn id="52" dur="500"/>
                                        <p:tgtEl>
                                          <p:spTgt spid="18"/>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left)">
                                      <p:cBhvr>
                                        <p:cTn id="55" dur="500"/>
                                        <p:tgtEl>
                                          <p:spTgt spid="19"/>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1"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wipe(up)">
                                      <p:cBhvr>
                                        <p:cTn id="60" dur="500"/>
                                        <p:tgtEl>
                                          <p:spTgt spid="36"/>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wipe(up)">
                                      <p:cBhvr>
                                        <p:cTn id="63" dur="500"/>
                                        <p:tgtEl>
                                          <p:spTgt spid="37"/>
                                        </p:tgtEl>
                                      </p:cBhvr>
                                    </p:animEffect>
                                  </p:childTnLst>
                                </p:cTn>
                              </p:par>
                            </p:childTnLst>
                          </p:cTn>
                        </p:par>
                      </p:childTnLst>
                    </p:cTn>
                  </p:par>
                  <p:par>
                    <p:cTn id="64" fill="hold" nodeType="clickPar">
                      <p:stCondLst>
                        <p:cond delay="indefinite"/>
                        <p:cond evt="onBegin" delay="0">
                          <p:tn val="63"/>
                        </p:cond>
                      </p:stCondLst>
                      <p:childTnLst>
                        <p:par>
                          <p:cTn id="65" fill="hold">
                            <p:stCondLst>
                              <p:cond delay="0"/>
                            </p:stCondLst>
                            <p:childTnLst>
                              <p:par>
                                <p:cTn id="66" presetID="2" presetClass="entr" presetSubtype="8" fill="hold" grpId="0" nodeType="clickEffect">
                                  <p:stCondLst>
                                    <p:cond delay="0"/>
                                  </p:stCondLst>
                                  <p:childTnLst>
                                    <p:set>
                                      <p:cBhvr>
                                        <p:cTn id="67" dur="1" fill="hold">
                                          <p:stCondLst>
                                            <p:cond delay="0"/>
                                          </p:stCondLst>
                                        </p:cTn>
                                        <p:tgtEl>
                                          <p:spTgt spid="6"/>
                                        </p:tgtEl>
                                        <p:attrNameLst>
                                          <p:attrName>style.visibility</p:attrName>
                                        </p:attrNameLst>
                                      </p:cBhvr>
                                      <p:to>
                                        <p:strVal val="visible"/>
                                      </p:to>
                                    </p:set>
                                    <p:anim calcmode="lin" valueType="num">
                                      <p:cBhvr additive="base">
                                        <p:cTn id="68" dur="500" fill="hold"/>
                                        <p:tgtEl>
                                          <p:spTgt spid="6"/>
                                        </p:tgtEl>
                                        <p:attrNameLst>
                                          <p:attrName>ppt_x</p:attrName>
                                        </p:attrNameLst>
                                      </p:cBhvr>
                                      <p:tavLst>
                                        <p:tav tm="0">
                                          <p:val>
                                            <p:strVal val="0-#ppt_w/2"/>
                                          </p:val>
                                        </p:tav>
                                        <p:tav tm="100000">
                                          <p:val>
                                            <p:strVal val="#ppt_x"/>
                                          </p:val>
                                        </p:tav>
                                      </p:tavLst>
                                    </p:anim>
                                    <p:anim calcmode="lin" valueType="num">
                                      <p:cBhvr additive="base">
                                        <p:cTn id="69"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70" fill="hold" nodeType="clickPar">
                      <p:stCondLst>
                        <p:cond delay="indefinite"/>
                        <p:cond evt="onBegin" delay="0">
                          <p:tn val="69"/>
                        </p:cond>
                      </p:stCondLst>
                      <p:childTnLst>
                        <p:par>
                          <p:cTn id="71" fill="hold">
                            <p:stCondLst>
                              <p:cond delay="0"/>
                            </p:stCondLst>
                            <p:childTnLst>
                              <p:par>
                                <p:cTn id="72" presetID="22" presetClass="entr" presetSubtype="1" fill="hold" nodeType="click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up)">
                                      <p:cBhvr>
                                        <p:cTn id="74" dur="500"/>
                                        <p:tgtEl>
                                          <p:spTgt spid="33"/>
                                        </p:tgtEl>
                                      </p:cBhvr>
                                    </p:animEffect>
                                  </p:childTnLst>
                                </p:cTn>
                              </p:par>
                              <p:par>
                                <p:cTn id="75" presetID="22" presetClass="entr" presetSubtype="1" fill="hold" grpId="0" nodeType="withEffect">
                                  <p:stCondLst>
                                    <p:cond delay="0"/>
                                  </p:stCondLst>
                                  <p:childTnLst>
                                    <p:set>
                                      <p:cBhvr>
                                        <p:cTn id="76" dur="1" fill="hold">
                                          <p:stCondLst>
                                            <p:cond delay="0"/>
                                          </p:stCondLst>
                                        </p:cTn>
                                        <p:tgtEl>
                                          <p:spTgt spid="34"/>
                                        </p:tgtEl>
                                        <p:attrNameLst>
                                          <p:attrName>style.visibility</p:attrName>
                                        </p:attrNameLst>
                                      </p:cBhvr>
                                      <p:to>
                                        <p:strVal val="visible"/>
                                      </p:to>
                                    </p:set>
                                    <p:animEffect transition="in" filter="wipe(up)">
                                      <p:cBhvr>
                                        <p:cTn id="77" dur="500"/>
                                        <p:tgtEl>
                                          <p:spTgt spid="34"/>
                                        </p:tgtEl>
                                      </p:cBhvr>
                                    </p:animEffect>
                                  </p:childTnLst>
                                </p:cTn>
                              </p:par>
                            </p:childTnLst>
                          </p:cTn>
                        </p:par>
                      </p:childTnLst>
                    </p:cTn>
                  </p:par>
                  <p:par>
                    <p:cTn id="78" fill="hold" nodeType="clickPar">
                      <p:stCondLst>
                        <p:cond delay="indefinite"/>
                        <p:cond evt="onBegin" delay="0">
                          <p:tn val="77"/>
                        </p:cond>
                      </p:stCondLst>
                      <p:childTnLst>
                        <p:par>
                          <p:cTn id="79" fill="hold">
                            <p:stCondLst>
                              <p:cond delay="0"/>
                            </p:stCondLst>
                            <p:childTnLst>
                              <p:par>
                                <p:cTn id="80" presetID="22" presetClass="exit" presetSubtype="4" fill="hold" nodeType="clickEffect">
                                  <p:stCondLst>
                                    <p:cond delay="0"/>
                                  </p:stCondLst>
                                  <p:childTnLst>
                                    <p:animEffect transition="out" filter="wipe(down)">
                                      <p:cBhvr>
                                        <p:cTn id="81" dur="500"/>
                                        <p:tgtEl>
                                          <p:spTgt spid="33"/>
                                        </p:tgtEl>
                                      </p:cBhvr>
                                    </p:animEffect>
                                    <p:set>
                                      <p:cBhvr>
                                        <p:cTn id="82" dur="1" fill="hold">
                                          <p:stCondLst>
                                            <p:cond delay="499"/>
                                          </p:stCondLst>
                                        </p:cTn>
                                        <p:tgtEl>
                                          <p:spTgt spid="33"/>
                                        </p:tgtEl>
                                        <p:attrNameLst>
                                          <p:attrName>style.visibility</p:attrName>
                                        </p:attrNameLst>
                                      </p:cBhvr>
                                      <p:to>
                                        <p:strVal val="hidden"/>
                                      </p:to>
                                    </p:set>
                                  </p:childTnLst>
                                </p:cTn>
                              </p:par>
                              <p:par>
                                <p:cTn id="83" presetID="22" presetClass="exit" presetSubtype="4" fill="hold" grpId="1" nodeType="withEffect">
                                  <p:stCondLst>
                                    <p:cond delay="0"/>
                                  </p:stCondLst>
                                  <p:childTnLst>
                                    <p:animEffect transition="out" filter="wipe(down)">
                                      <p:cBhvr>
                                        <p:cTn id="84" dur="500"/>
                                        <p:tgtEl>
                                          <p:spTgt spid="34"/>
                                        </p:tgtEl>
                                      </p:cBhvr>
                                    </p:animEffect>
                                    <p:set>
                                      <p:cBhvr>
                                        <p:cTn id="85" dur="1" fill="hold">
                                          <p:stCondLst>
                                            <p:cond delay="499"/>
                                          </p:stCondLst>
                                        </p:cTn>
                                        <p:tgtEl>
                                          <p:spTgt spid="34"/>
                                        </p:tgtEl>
                                        <p:attrNameLst>
                                          <p:attrName>style.visibility</p:attrName>
                                        </p:attrNameLst>
                                      </p:cBhvr>
                                      <p:to>
                                        <p:strVal val="hidden"/>
                                      </p:to>
                                    </p:se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 presetClass="entr" presetSubtype="8" fill="hold" grpId="0" nodeType="clickEffect">
                                  <p:stCondLst>
                                    <p:cond delay="0"/>
                                  </p:stCondLst>
                                  <p:childTnLst>
                                    <p:set>
                                      <p:cBhvr>
                                        <p:cTn id="89" dur="1" fill="hold">
                                          <p:stCondLst>
                                            <p:cond delay="0"/>
                                          </p:stCondLst>
                                        </p:cTn>
                                        <p:tgtEl>
                                          <p:spTgt spid="10"/>
                                        </p:tgtEl>
                                        <p:attrNameLst>
                                          <p:attrName>style.visibility</p:attrName>
                                        </p:attrNameLst>
                                      </p:cBhvr>
                                      <p:to>
                                        <p:strVal val="visible"/>
                                      </p:to>
                                    </p:set>
                                    <p:anim calcmode="lin" valueType="num">
                                      <p:cBhvr additive="base">
                                        <p:cTn id="90" dur="500" fill="hold"/>
                                        <p:tgtEl>
                                          <p:spTgt spid="10"/>
                                        </p:tgtEl>
                                        <p:attrNameLst>
                                          <p:attrName>ppt_x</p:attrName>
                                        </p:attrNameLst>
                                      </p:cBhvr>
                                      <p:tavLst>
                                        <p:tav tm="0">
                                          <p:val>
                                            <p:strVal val="0-#ppt_w/2"/>
                                          </p:val>
                                        </p:tav>
                                        <p:tav tm="100000">
                                          <p:val>
                                            <p:strVal val="#ppt_x"/>
                                          </p:val>
                                        </p:tav>
                                      </p:tavLst>
                                    </p:anim>
                                    <p:anim calcmode="lin" valueType="num">
                                      <p:cBhvr additive="base">
                                        <p:cTn id="91"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4" fill="hold" grpId="0" nodeType="clickEffect">
                                  <p:stCondLst>
                                    <p:cond delay="0"/>
                                  </p:stCondLst>
                                  <p:childTnLst>
                                    <p:set>
                                      <p:cBhvr>
                                        <p:cTn id="95" dur="1" fill="hold">
                                          <p:stCondLst>
                                            <p:cond delay="0"/>
                                          </p:stCondLst>
                                        </p:cTn>
                                        <p:tgtEl>
                                          <p:spTgt spid="11"/>
                                        </p:tgtEl>
                                        <p:attrNameLst>
                                          <p:attrName>style.visibility</p:attrName>
                                        </p:attrNameLst>
                                      </p:cBhvr>
                                      <p:to>
                                        <p:strVal val="visible"/>
                                      </p:to>
                                    </p:set>
                                    <p:animEffect transition="in" filter="wipe(down)">
                                      <p:cBhvr>
                                        <p:cTn id="96" dur="500"/>
                                        <p:tgtEl>
                                          <p:spTgt spid="11"/>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5"/>
                                        </p:tgtEl>
                                        <p:attrNameLst>
                                          <p:attrName>style.visibility</p:attrName>
                                        </p:attrNameLst>
                                      </p:cBhvr>
                                      <p:to>
                                        <p:strVal val="visible"/>
                                      </p:to>
                                    </p:set>
                                    <p:animEffect transition="in" filter="wipe(left)">
                                      <p:cBhvr>
                                        <p:cTn id="101" dur="500"/>
                                        <p:tgtEl>
                                          <p:spTgt spid="15"/>
                                        </p:tgtEl>
                                      </p:cBhvr>
                                    </p:animEffect>
                                  </p:childTnLst>
                                </p:cTn>
                              </p:par>
                              <p:par>
                                <p:cTn id="102" presetID="22" presetClass="entr" presetSubtype="8" fill="hold" grpId="0" nodeType="with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wipe(left)">
                                      <p:cBhvr>
                                        <p:cTn id="104" dur="500"/>
                                        <p:tgtEl>
                                          <p:spTgt spid="16"/>
                                        </p:tgtEl>
                                      </p:cBhvr>
                                    </p:animEffect>
                                  </p:childTnLst>
                                </p:cTn>
                              </p:par>
                            </p:childTnLst>
                          </p:cTn>
                        </p:par>
                      </p:childTnLst>
                    </p:cTn>
                  </p:par>
                  <p:par>
                    <p:cTn id="105" fill="hold" nodeType="clickPar">
                      <p:stCondLst>
                        <p:cond delay="indefinite"/>
                        <p:cond evt="onBegin" delay="0">
                          <p:tn val="104"/>
                        </p:cond>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0"/>
                                        </p:tgtEl>
                                        <p:attrNameLst>
                                          <p:attrName>style.visibility</p:attrName>
                                        </p:attrNameLst>
                                      </p:cBhvr>
                                      <p:to>
                                        <p:strVal val="visible"/>
                                      </p:to>
                                    </p:set>
                                    <p:animEffect transition="in" filter="wipe(left)">
                                      <p:cBhvr>
                                        <p:cTn id="10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7" grpId="0" animBg="1"/>
      <p:bldP spid="19" grpId="0"/>
      <p:bldP spid="6" grpId="0" animBg="1"/>
      <p:bldP spid="37" grpId="0"/>
      <p:bldP spid="10" grpId="0" animBg="1"/>
      <p:bldP spid="34" grpId="0"/>
      <p:bldP spid="34" grpId="1"/>
      <p:bldP spid="11" grpId="0" animBg="1"/>
      <p:bldP spid="16" grpId="0"/>
      <p:bldP spid="20" grpId="0"/>
    </p:bldLst>
  </p:timing>
</p:sld>
</file>

<file path=ppt/slides/slide2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6802038" y="62865"/>
            <a:ext cx="903605" cy="923290"/>
          </a:xfrm>
          <a:prstGeom prst="rect">
            <a:avLst/>
          </a:prstGeom>
        </p:spPr>
      </p:pic>
      <p:sp>
        <p:nvSpPr>
          <p:cNvPr id="5" name="文本框 4" title=""/>
          <p:cNvSpPr txBox="1"/>
          <p:nvPr/>
        </p:nvSpPr>
        <p:spPr>
          <a:xfrm>
            <a:off x="7802880" y="209974"/>
            <a:ext cx="305625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声音的传播</a:t>
            </a:r>
          </a:p>
        </p:txBody>
      </p:sp>
      <p:sp>
        <p:nvSpPr>
          <p:cNvPr id="7" name="文本框 6" title=""/>
          <p:cNvSpPr txBox="1"/>
          <p:nvPr/>
        </p:nvSpPr>
        <p:spPr>
          <a:xfrm>
            <a:off x="208280" y="2649220"/>
            <a:ext cx="3183890" cy="2306955"/>
          </a:xfrm>
          <a:prstGeom prst="rect">
            <a:avLst/>
          </a:prstGeom>
          <a:noFill/>
        </p:spPr>
        <p:txBody>
          <a:bodyPr wrap="square" rtlCol="0" anchor="t">
            <a:spAutoFit/>
          </a:bodyPr>
          <a:lstStyle/>
          <a:p>
            <a:pPr fontAlgn="auto">
              <a:lnSpc>
                <a:spcPct val="150000"/>
              </a:lnSpc>
            </a:pP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rPr>
              <a:t>2-1</a:t>
            </a: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两位同学通过用棉线连接的“土电话”进行对话。此游戏反映声音可通过___________传播，还说明声可以传递___________（选填“信息”或“能量”）。</a:t>
            </a:r>
          </a:p>
        </p:txBody>
      </p:sp>
      <p:cxnSp>
        <p:nvCxnSpPr>
          <p:cNvPr id="22" name="直接连接符 21" title=""/>
          <p:cNvCxnSpPr/>
          <p:nvPr/>
        </p:nvCxnSpPr>
        <p:spPr>
          <a:xfrm flipH="1">
            <a:off x="3784600" y="1571625"/>
            <a:ext cx="0" cy="521906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3" name="文本框 12" title=""/>
          <p:cNvSpPr txBox="1"/>
          <p:nvPr/>
        </p:nvSpPr>
        <p:spPr>
          <a:xfrm>
            <a:off x="3994785" y="1410970"/>
            <a:ext cx="8001000" cy="3415030"/>
          </a:xfrm>
          <a:prstGeom prst="rect">
            <a:avLst/>
          </a:prstGeom>
          <a:noFill/>
        </p:spPr>
        <p:txBody>
          <a:bodyPr wrap="square" rtlCol="0" anchor="t">
            <a:spAutoFit/>
          </a:bodyPr>
          <a:lstStyle/>
          <a:p>
            <a:pPr fontAlgn="auto">
              <a:lnSpc>
                <a:spcPct val="150000"/>
              </a:lnSpc>
            </a:pP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rPr>
              <a:t>2-2</a:t>
            </a: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ltLang="en-US" sz="1600" b="1">
                <a:latin typeface="微软雅黑" panose="020b0503020204020204" charset="-122"/>
                <a:ea typeface="微软雅黑" panose="020b0503020204020204" charset="-122"/>
                <a:cs typeface="微软雅黑" panose="020b0503020204020204" charset="-122"/>
              </a:rPr>
              <a:t>（2022·福建）</a:t>
            </a:r>
            <a:r>
              <a:rPr lang="zh-CN" altLang="en-US" sz="1600">
                <a:latin typeface="微软雅黑" panose="020b0503020204020204" charset="-122"/>
                <a:ea typeface="微软雅黑" panose="020b0503020204020204" charset="-122"/>
                <a:cs typeface="微软雅黑" panose="020b0503020204020204" charset="-122"/>
              </a:rPr>
              <a:t>在探究声音的传播时，对课本的实验进行改进，如图。</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（1）为了避免声音通过底部固体传出，利用磁悬浮装置使发声体悬浮于空中，A磁体上端为N极，则B磁体下端为______极；</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（2）将内部充有少量空气的气球口系紧，并悬挂于玻璃罩内壁，实验过程发现气球体积变大，说明罩内气压变______；</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（3）罩内空气不断减少，最后几乎听不到声音了，但发声体上方的轻质小球照旧跳动，说明发声体仍在______；</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（4）本实验无法抽成绝对真空，需在实验的基础上，进一步推理得出：真空______传声。写出一个运用类似研究方法的实验：______。</a:t>
            </a:r>
          </a:p>
        </p:txBody>
      </p:sp>
      <p:pic>
        <p:nvPicPr>
          <p:cNvPr id="2" name="图片 100031" title=""/>
          <p:cNvPicPr>
            <a:picLocks noChangeAspect="1"/>
          </p:cNvPicPr>
          <p:nvPr/>
        </p:nvPicPr>
        <p:blipFill>
          <a:blip r:embed="rId3"/>
          <a:stretch>
            <a:fillRect/>
          </a:stretch>
        </p:blipFill>
        <p:spPr>
          <a:xfrm>
            <a:off x="7031355" y="4826000"/>
            <a:ext cx="1761490" cy="1964055"/>
          </a:xfrm>
          <a:prstGeom prst="rect">
            <a:avLst/>
          </a:prstGeom>
          <a:noFill/>
          <a:ln w="9525">
            <a:noFill/>
          </a:ln>
        </p:spPr>
      </p:pic>
      <p:sp>
        <p:nvSpPr>
          <p:cNvPr id="14" name="文本框 13" title=""/>
          <p:cNvSpPr txBox="1"/>
          <p:nvPr/>
        </p:nvSpPr>
        <p:spPr>
          <a:xfrm>
            <a:off x="982980" y="3149600"/>
            <a:ext cx="871220" cy="368300"/>
          </a:xfrm>
          <a:prstGeom prst="rect">
            <a:avLst/>
          </a:prstGeom>
          <a:noFill/>
          <a:ln w="19050">
            <a:solidFill>
              <a:srgbClr val="FF0000"/>
            </a:solidFill>
          </a:ln>
        </p:spPr>
        <p:txBody>
          <a:bodyPr wrap="square" rtlCol="0">
            <a:spAutoFit/>
          </a:bodyPr>
          <a:lstStyle/>
          <a:p>
            <a:endParaRPr lang="zh-CN" altLang="en-US"/>
          </a:p>
        </p:txBody>
      </p:sp>
      <p:sp>
        <p:nvSpPr>
          <p:cNvPr id="24" name="矩形标注 23" title=""/>
          <p:cNvSpPr/>
          <p:nvPr/>
        </p:nvSpPr>
        <p:spPr>
          <a:xfrm>
            <a:off x="671830" y="1571625"/>
            <a:ext cx="2257425" cy="903605"/>
          </a:xfrm>
          <a:prstGeom prst="wedgeRectCallout">
            <a:avLst>
              <a:gd name="adj1" fmla="val -22208"/>
              <a:gd name="adj2" fmla="val 120695"/>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通过棉线传播声音，说明固体可以传声</a:t>
            </a:r>
          </a:p>
        </p:txBody>
      </p:sp>
      <p:sp>
        <p:nvSpPr>
          <p:cNvPr id="21" name="矩形标注 20" title=""/>
          <p:cNvSpPr/>
          <p:nvPr/>
        </p:nvSpPr>
        <p:spPr>
          <a:xfrm>
            <a:off x="433705" y="5130165"/>
            <a:ext cx="2865120" cy="903605"/>
          </a:xfrm>
          <a:prstGeom prst="wedgeRectCallout">
            <a:avLst>
              <a:gd name="adj1" fmla="val 14960"/>
              <a:gd name="adj2" fmla="val -156605"/>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通过</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土电话</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两个同学得到了信息，说明声音传递信息</a:t>
            </a:r>
          </a:p>
        </p:txBody>
      </p:sp>
      <p:sp>
        <p:nvSpPr>
          <p:cNvPr id="23" name="文本框 22" title=""/>
          <p:cNvSpPr txBox="1"/>
          <p:nvPr/>
        </p:nvSpPr>
        <p:spPr>
          <a:xfrm>
            <a:off x="2256790" y="341185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固体</a:t>
            </a:r>
          </a:p>
        </p:txBody>
      </p:sp>
      <p:sp>
        <p:nvSpPr>
          <p:cNvPr id="25" name="文本框 24" title=""/>
          <p:cNvSpPr txBox="1"/>
          <p:nvPr/>
        </p:nvSpPr>
        <p:spPr>
          <a:xfrm>
            <a:off x="485140" y="415544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信息</a:t>
            </a:r>
          </a:p>
        </p:txBody>
      </p:sp>
      <p:sp>
        <p:nvSpPr>
          <p:cNvPr id="26" name="文本框 25" title=""/>
          <p:cNvSpPr txBox="1"/>
          <p:nvPr/>
        </p:nvSpPr>
        <p:spPr>
          <a:xfrm>
            <a:off x="9831705" y="1839595"/>
            <a:ext cx="1094105" cy="368300"/>
          </a:xfrm>
          <a:prstGeom prst="rect">
            <a:avLst/>
          </a:prstGeom>
          <a:noFill/>
          <a:ln w="19050">
            <a:solidFill>
              <a:srgbClr val="FF0000"/>
            </a:solidFill>
          </a:ln>
        </p:spPr>
        <p:txBody>
          <a:bodyPr wrap="square" rtlCol="0">
            <a:spAutoFit/>
          </a:bodyPr>
          <a:lstStyle/>
          <a:p>
            <a:endParaRPr lang="zh-CN" altLang="en-US"/>
          </a:p>
        </p:txBody>
      </p:sp>
      <p:cxnSp>
        <p:nvCxnSpPr>
          <p:cNvPr id="27" name="曲线连接符 26" title=""/>
          <p:cNvCxnSpPr/>
          <p:nvPr/>
        </p:nvCxnSpPr>
        <p:spPr>
          <a:xfrm rot="10800000">
            <a:off x="9117330" y="1141095"/>
            <a:ext cx="1156335" cy="698500"/>
          </a:xfrm>
          <a:prstGeom prst="curvedConnector3">
            <a:avLst>
              <a:gd name="adj1" fmla="val 49973"/>
            </a:avLst>
          </a:prstGeom>
          <a:ln w="28575" cmpd="sng">
            <a:solidFill>
              <a:schemeClr val="accent5">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8" name="文本框 27" title=""/>
          <p:cNvSpPr txBox="1"/>
          <p:nvPr/>
        </p:nvSpPr>
        <p:spPr>
          <a:xfrm>
            <a:off x="4596129" y="1040130"/>
            <a:ext cx="4606291" cy="338554"/>
          </a:xfrm>
          <a:prstGeom prst="rect">
            <a:avLst/>
          </a:prstGeom>
          <a:noFill/>
        </p:spPr>
        <p:txBody>
          <a:bodyPr wrap="square" rtlCol="0">
            <a:spAutoFit/>
          </a:bodyPr>
          <a:lstStyle/>
          <a:p>
            <a:r>
              <a:rPr lang="zh-CN" altLang="en-US" sz="1600">
                <a:solidFill>
                  <a:schemeClr val="bg1"/>
                </a:solidFill>
                <a:highlight>
                  <a:srgbClr val="008080"/>
                </a:highlight>
              </a:rPr>
              <a:t>说明</a:t>
            </a:r>
            <a:r>
              <a:rPr lang="en-US" altLang="zh-CN" sz="1600">
                <a:solidFill>
                  <a:schemeClr val="bg1"/>
                </a:solidFill>
                <a:highlight>
                  <a:srgbClr val="008080"/>
                </a:highlight>
              </a:rPr>
              <a:t>A</a:t>
            </a:r>
            <a:r>
              <a:rPr lang="zh-CN" altLang="en-US" sz="1600">
                <a:solidFill>
                  <a:schemeClr val="bg1"/>
                </a:solidFill>
                <a:highlight>
                  <a:srgbClr val="008080"/>
                </a:highlight>
              </a:rPr>
              <a:t>、</a:t>
            </a:r>
            <a:r>
              <a:rPr lang="en-US" altLang="zh-CN" sz="1600">
                <a:solidFill>
                  <a:schemeClr val="bg1"/>
                </a:solidFill>
                <a:highlight>
                  <a:srgbClr val="008080"/>
                </a:highlight>
              </a:rPr>
              <a:t>B</a:t>
            </a:r>
            <a:r>
              <a:rPr lang="zh-CN" altLang="en-US" sz="1600">
                <a:solidFill>
                  <a:schemeClr val="bg1"/>
                </a:solidFill>
                <a:highlight>
                  <a:srgbClr val="008080"/>
                </a:highlight>
              </a:rPr>
              <a:t>两个磁体互相排斥，同名磁极互相排斥</a:t>
            </a:r>
          </a:p>
        </p:txBody>
      </p:sp>
      <p:sp>
        <p:nvSpPr>
          <p:cNvPr id="29" name="文本框 28" title=""/>
          <p:cNvSpPr txBox="1"/>
          <p:nvPr/>
        </p:nvSpPr>
        <p:spPr>
          <a:xfrm>
            <a:off x="4270375" y="2934335"/>
            <a:ext cx="546100" cy="368300"/>
          </a:xfrm>
          <a:prstGeom prst="rect">
            <a:avLst/>
          </a:prstGeom>
          <a:noFill/>
          <a:ln w="19050">
            <a:solidFill>
              <a:srgbClr val="FF0000"/>
            </a:solidFill>
          </a:ln>
        </p:spPr>
        <p:txBody>
          <a:bodyPr wrap="square" rtlCol="0">
            <a:spAutoFit/>
          </a:bodyPr>
          <a:lstStyle/>
          <a:p>
            <a:endParaRPr lang="zh-CN" altLang="en-US"/>
          </a:p>
        </p:txBody>
      </p:sp>
      <p:cxnSp>
        <p:nvCxnSpPr>
          <p:cNvPr id="30" name="曲线连接符 29" title=""/>
          <p:cNvCxnSpPr/>
          <p:nvPr/>
        </p:nvCxnSpPr>
        <p:spPr>
          <a:xfrm flipV="1">
            <a:off x="4816475" y="2966720"/>
            <a:ext cx="2586990" cy="60325"/>
          </a:xfrm>
          <a:prstGeom prst="curvedConnector3">
            <a:avLst>
              <a:gd name="adj1" fmla="val 50025"/>
            </a:avLst>
          </a:prstGeom>
          <a:ln w="28575" cmpd="sng">
            <a:solidFill>
              <a:schemeClr val="accent4">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2" name="文本框 31" title=""/>
          <p:cNvSpPr txBox="1"/>
          <p:nvPr/>
        </p:nvSpPr>
        <p:spPr>
          <a:xfrm>
            <a:off x="7403465" y="2866390"/>
            <a:ext cx="2701925" cy="583565"/>
          </a:xfrm>
          <a:prstGeom prst="rect">
            <a:avLst/>
          </a:prstGeom>
          <a:noFill/>
        </p:spPr>
        <p:txBody>
          <a:bodyPr wrap="square" rtlCol="0">
            <a:spAutoFit/>
          </a:bodyPr>
          <a:lstStyle/>
          <a:p>
            <a:r>
              <a:rPr lang="zh-CN" altLang="en-US" sz="1600">
                <a:solidFill>
                  <a:schemeClr val="bg1"/>
                </a:solidFill>
                <a:highlight>
                  <a:srgbClr val="008000"/>
                </a:highlight>
              </a:rPr>
              <a:t>气球体积变大，说明气球内压强大于罩内气压</a:t>
            </a:r>
          </a:p>
        </p:txBody>
      </p:sp>
      <p:sp>
        <p:nvSpPr>
          <p:cNvPr id="35" name="文本框 34" title=""/>
          <p:cNvSpPr txBox="1"/>
          <p:nvPr/>
        </p:nvSpPr>
        <p:spPr>
          <a:xfrm>
            <a:off x="10537825" y="3380740"/>
            <a:ext cx="1231900" cy="368300"/>
          </a:xfrm>
          <a:prstGeom prst="rect">
            <a:avLst/>
          </a:prstGeom>
          <a:noFill/>
          <a:ln w="19050">
            <a:solidFill>
              <a:srgbClr val="FF0000"/>
            </a:solidFill>
          </a:ln>
        </p:spPr>
        <p:txBody>
          <a:bodyPr wrap="square" rtlCol="0">
            <a:spAutoFit/>
          </a:bodyPr>
          <a:lstStyle/>
          <a:p>
            <a:endParaRPr lang="zh-CN" altLang="en-US"/>
          </a:p>
        </p:txBody>
      </p:sp>
      <p:cxnSp>
        <p:nvCxnSpPr>
          <p:cNvPr id="38" name="曲线连接符 37" title=""/>
          <p:cNvCxnSpPr/>
          <p:nvPr/>
        </p:nvCxnSpPr>
        <p:spPr>
          <a:xfrm rot="10800000" flipV="1">
            <a:off x="8945245" y="3655060"/>
            <a:ext cx="1541780" cy="194310"/>
          </a:xfrm>
          <a:prstGeom prst="curvedConnector3">
            <a:avLst>
              <a:gd name="adj1" fmla="val 49959"/>
            </a:avLst>
          </a:prstGeom>
          <a:ln w="28575" cmpd="sng">
            <a:solidFill>
              <a:schemeClr val="accent6">
                <a:lumMod val="60000"/>
                <a:lumOff val="4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0" name="文本框 39" title=""/>
          <p:cNvSpPr txBox="1"/>
          <p:nvPr/>
        </p:nvSpPr>
        <p:spPr>
          <a:xfrm>
            <a:off x="6216015" y="3655060"/>
            <a:ext cx="2901315" cy="337185"/>
          </a:xfrm>
          <a:prstGeom prst="rect">
            <a:avLst/>
          </a:prstGeom>
          <a:noFill/>
        </p:spPr>
        <p:txBody>
          <a:bodyPr wrap="square" rtlCol="0">
            <a:spAutoFit/>
          </a:bodyPr>
          <a:lstStyle/>
          <a:p>
            <a:r>
              <a:rPr lang="zh-CN" altLang="en-US" sz="1600">
                <a:solidFill>
                  <a:schemeClr val="bg1"/>
                </a:solidFill>
                <a:highlight>
                  <a:srgbClr val="FF00FF"/>
                </a:highlight>
              </a:rPr>
              <a:t>小球的跳动说明发声体在振动</a:t>
            </a:r>
            <a:endParaRPr lang="en-US" altLang="zh-CN" sz="1600">
              <a:solidFill>
                <a:schemeClr val="bg1"/>
              </a:solidFill>
              <a:highlight>
                <a:srgbClr val="FF00FF"/>
              </a:highlight>
            </a:endParaRPr>
          </a:p>
        </p:txBody>
      </p:sp>
      <p:cxnSp>
        <p:nvCxnSpPr>
          <p:cNvPr id="41" name="曲线连接符 40" title=""/>
          <p:cNvCxnSpPr/>
          <p:nvPr/>
        </p:nvCxnSpPr>
        <p:spPr>
          <a:xfrm>
            <a:off x="6537960" y="4328795"/>
            <a:ext cx="3157855" cy="534670"/>
          </a:xfrm>
          <a:prstGeom prst="curvedConnector3">
            <a:avLst>
              <a:gd name="adj1" fmla="val 50010"/>
            </a:avLst>
          </a:prstGeom>
          <a:ln w="28575" cmpd="sng">
            <a:solidFill>
              <a:schemeClr val="accent5">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42" name="文本框 41" title=""/>
          <p:cNvSpPr txBox="1"/>
          <p:nvPr/>
        </p:nvSpPr>
        <p:spPr>
          <a:xfrm>
            <a:off x="8763635" y="4826000"/>
            <a:ext cx="3105785" cy="583565"/>
          </a:xfrm>
          <a:prstGeom prst="rect">
            <a:avLst/>
          </a:prstGeom>
          <a:noFill/>
        </p:spPr>
        <p:txBody>
          <a:bodyPr wrap="square" rtlCol="0">
            <a:spAutoFit/>
          </a:bodyPr>
          <a:lstStyle/>
          <a:p>
            <a:r>
              <a:rPr lang="zh-CN" sz="1600">
                <a:solidFill>
                  <a:schemeClr val="bg1"/>
                </a:solidFill>
                <a:highlight>
                  <a:srgbClr val="008080"/>
                </a:highlight>
              </a:rPr>
              <a:t>随着罩内空气不断减少，可以推得真空不能传声</a:t>
            </a:r>
          </a:p>
        </p:txBody>
      </p:sp>
      <p:sp>
        <p:nvSpPr>
          <p:cNvPr id="43" name="文本框 42" title=""/>
          <p:cNvSpPr txBox="1"/>
          <p:nvPr/>
        </p:nvSpPr>
        <p:spPr>
          <a:xfrm>
            <a:off x="6551295" y="2207895"/>
            <a:ext cx="34798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N</a:t>
            </a:r>
          </a:p>
        </p:txBody>
      </p:sp>
      <p:sp>
        <p:nvSpPr>
          <p:cNvPr id="44" name="文本框 43" title=""/>
          <p:cNvSpPr txBox="1"/>
          <p:nvPr/>
        </p:nvSpPr>
        <p:spPr>
          <a:xfrm>
            <a:off x="6494780" y="2931160"/>
            <a:ext cx="386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小</a:t>
            </a:r>
          </a:p>
        </p:txBody>
      </p:sp>
      <p:sp>
        <p:nvSpPr>
          <p:cNvPr id="45" name="文本框 44" title=""/>
          <p:cNvSpPr txBox="1"/>
          <p:nvPr/>
        </p:nvSpPr>
        <p:spPr>
          <a:xfrm>
            <a:off x="5422265" y="363410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振动</a:t>
            </a:r>
          </a:p>
        </p:txBody>
      </p:sp>
      <p:sp>
        <p:nvSpPr>
          <p:cNvPr id="46" name="文本框 45" title=""/>
          <p:cNvSpPr txBox="1"/>
          <p:nvPr/>
        </p:nvSpPr>
        <p:spPr>
          <a:xfrm>
            <a:off x="10859135" y="401256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不能</a:t>
            </a:r>
          </a:p>
        </p:txBody>
      </p:sp>
      <p:sp>
        <p:nvSpPr>
          <p:cNvPr id="47" name="文本框 46" title=""/>
          <p:cNvSpPr txBox="1"/>
          <p:nvPr/>
        </p:nvSpPr>
        <p:spPr>
          <a:xfrm>
            <a:off x="7543165" y="4344670"/>
            <a:ext cx="14020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牛顿第一定律</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0-#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up)">
                                      <p:cBhvr>
                                        <p:cTn id="26" dur="500"/>
                                        <p:tgtEl>
                                          <p:spTgt spid="24"/>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500"/>
                                        <p:tgtEl>
                                          <p:spTgt spid="23"/>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ipe(left)">
                                      <p:cBhvr>
                                        <p:cTn id="41" dur="500"/>
                                        <p:tgtEl>
                                          <p:spTgt spid="25"/>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3">
                                            <p:txEl>
                                              <p:pRg st="0" end="0"/>
                                            </p:txEl>
                                          </p:spTgt>
                                        </p:tgtEl>
                                        <p:attrNameLst>
                                          <p:attrName>style.visibility</p:attrName>
                                        </p:attrNameLst>
                                      </p:cBhvr>
                                      <p:to>
                                        <p:strVal val="visible"/>
                                      </p:to>
                                    </p:set>
                                    <p:animEffect transition="in" filter="wipe(left)">
                                      <p:cBhvr>
                                        <p:cTn id="51" dur="500"/>
                                        <p:tgtEl>
                                          <p:spTgt spid="13">
                                            <p:txEl>
                                              <p:pRg st="0" end="0"/>
                                            </p:txEl>
                                          </p:spTgt>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Effect transition="in" filter="barn(inVertical)">
                                      <p:cBhvr>
                                        <p:cTn id="56" dur="500"/>
                                        <p:tgtEl>
                                          <p:spTgt spid="2"/>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13">
                                            <p:txEl>
                                              <p:pRg st="1" end="1"/>
                                            </p:txEl>
                                          </p:spTgt>
                                        </p:tgtEl>
                                        <p:attrNameLst>
                                          <p:attrName>style.visibility</p:attrName>
                                        </p:attrNameLst>
                                      </p:cBhvr>
                                      <p:to>
                                        <p:strVal val="visible"/>
                                      </p:to>
                                    </p:set>
                                    <p:animEffect transition="in" filter="wipe(left)">
                                      <p:cBhvr>
                                        <p:cTn id="61" dur="500"/>
                                        <p:tgtEl>
                                          <p:spTgt spid="13">
                                            <p:txEl>
                                              <p:pRg st="1" end="1"/>
                                            </p:txEl>
                                          </p:spTgt>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13">
                                            <p:txEl>
                                              <p:pRg st="2" end="2"/>
                                            </p:txEl>
                                          </p:spTgt>
                                        </p:tgtEl>
                                        <p:attrNameLst>
                                          <p:attrName>style.visibility</p:attrName>
                                        </p:attrNameLst>
                                      </p:cBhvr>
                                      <p:to>
                                        <p:strVal val="visible"/>
                                      </p:to>
                                    </p:set>
                                    <p:animEffect transition="in" filter="wipe(left)">
                                      <p:cBhvr>
                                        <p:cTn id="66" dur="500"/>
                                        <p:tgtEl>
                                          <p:spTgt spid="13">
                                            <p:txEl>
                                              <p:pRg st="2" end="2"/>
                                            </p:txEl>
                                          </p:spTgt>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13">
                                            <p:txEl>
                                              <p:pRg st="3" end="3"/>
                                            </p:txEl>
                                          </p:spTgt>
                                        </p:tgtEl>
                                        <p:attrNameLst>
                                          <p:attrName>style.visibility</p:attrName>
                                        </p:attrNameLst>
                                      </p:cBhvr>
                                      <p:to>
                                        <p:strVal val="visible"/>
                                      </p:to>
                                    </p:set>
                                    <p:animEffect transition="in" filter="wipe(left)">
                                      <p:cBhvr>
                                        <p:cTn id="71" dur="500"/>
                                        <p:tgtEl>
                                          <p:spTgt spid="13">
                                            <p:txEl>
                                              <p:pRg st="3" end="3"/>
                                            </p:txEl>
                                          </p:spTgt>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13">
                                            <p:txEl>
                                              <p:pRg st="4" end="4"/>
                                            </p:txEl>
                                          </p:spTgt>
                                        </p:tgtEl>
                                        <p:attrNameLst>
                                          <p:attrName>style.visibility</p:attrName>
                                        </p:attrNameLst>
                                      </p:cBhvr>
                                      <p:to>
                                        <p:strVal val="visible"/>
                                      </p:to>
                                    </p:set>
                                    <p:animEffect transition="in" filter="wipe(left)">
                                      <p:cBhvr>
                                        <p:cTn id="76" dur="500"/>
                                        <p:tgtEl>
                                          <p:spTgt spid="13">
                                            <p:txEl>
                                              <p:pRg st="4" end="4"/>
                                            </p:txEl>
                                          </p:spTgt>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 presetClass="entr" presetSubtype="8" fill="hold" grpId="0" nodeType="clickEffect">
                                  <p:stCondLst>
                                    <p:cond delay="0"/>
                                  </p:stCondLst>
                                  <p:childTnLst>
                                    <p:set>
                                      <p:cBhvr>
                                        <p:cTn id="80" dur="1" fill="hold">
                                          <p:stCondLst>
                                            <p:cond delay="0"/>
                                          </p:stCondLst>
                                        </p:cTn>
                                        <p:tgtEl>
                                          <p:spTgt spid="26"/>
                                        </p:tgtEl>
                                        <p:attrNameLst>
                                          <p:attrName>style.visibility</p:attrName>
                                        </p:attrNameLst>
                                      </p:cBhvr>
                                      <p:to>
                                        <p:strVal val="visible"/>
                                      </p:to>
                                    </p:set>
                                    <p:anim calcmode="lin" valueType="num">
                                      <p:cBhvr additive="base">
                                        <p:cTn id="81" dur="500" fill="hold"/>
                                        <p:tgtEl>
                                          <p:spTgt spid="26"/>
                                        </p:tgtEl>
                                        <p:attrNameLst>
                                          <p:attrName>ppt_x</p:attrName>
                                        </p:attrNameLst>
                                      </p:cBhvr>
                                      <p:tavLst>
                                        <p:tav tm="0">
                                          <p:val>
                                            <p:strVal val="0-#ppt_w/2"/>
                                          </p:val>
                                        </p:tav>
                                        <p:tav tm="100000">
                                          <p:val>
                                            <p:strVal val="#ppt_x"/>
                                          </p:val>
                                        </p:tav>
                                      </p:tavLst>
                                    </p:anim>
                                    <p:anim calcmode="lin" valueType="num">
                                      <p:cBhvr additive="base">
                                        <p:cTn id="82"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83" fill="hold" nodeType="clickPar">
                      <p:stCondLst>
                        <p:cond delay="indefinite"/>
                        <p:cond evt="onBegin" delay="0">
                          <p:tn val="82"/>
                        </p:cond>
                      </p:stCondLst>
                      <p:childTnLst>
                        <p:par>
                          <p:cTn id="84" fill="hold">
                            <p:stCondLst>
                              <p:cond delay="0"/>
                            </p:stCondLst>
                            <p:childTnLst>
                              <p:par>
                                <p:cTn id="85" presetID="22" presetClass="entr" presetSubtype="2" fill="hold" nodeType="clickEffect">
                                  <p:stCondLst>
                                    <p:cond delay="0"/>
                                  </p:stCondLst>
                                  <p:childTnLst>
                                    <p:set>
                                      <p:cBhvr>
                                        <p:cTn id="86" dur="1" fill="hold">
                                          <p:stCondLst>
                                            <p:cond delay="0"/>
                                          </p:stCondLst>
                                        </p:cTn>
                                        <p:tgtEl>
                                          <p:spTgt spid="27"/>
                                        </p:tgtEl>
                                        <p:attrNameLst>
                                          <p:attrName>style.visibility</p:attrName>
                                        </p:attrNameLst>
                                      </p:cBhvr>
                                      <p:to>
                                        <p:strVal val="visible"/>
                                      </p:to>
                                    </p:set>
                                    <p:animEffect transition="in" filter="wipe(right)">
                                      <p:cBhvr>
                                        <p:cTn id="87" dur="500"/>
                                        <p:tgtEl>
                                          <p:spTgt spid="27"/>
                                        </p:tgtEl>
                                      </p:cBhvr>
                                    </p:animEffect>
                                  </p:childTnLst>
                                </p:cTn>
                              </p:par>
                              <p:par>
                                <p:cTn id="88" presetID="22" presetClass="entr" presetSubtype="2"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Effect transition="in" filter="wipe(right)">
                                      <p:cBhvr>
                                        <p:cTn id="90" dur="500"/>
                                        <p:tgtEl>
                                          <p:spTgt spid="28"/>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animEffect transition="in" filter="wipe(left)">
                                      <p:cBhvr>
                                        <p:cTn id="95" dur="500"/>
                                        <p:tgtEl>
                                          <p:spTgt spid="43"/>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 presetClass="entr" presetSubtype="8" fill="hold" grpId="0" nodeType="clickEffect">
                                  <p:stCondLst>
                                    <p:cond delay="0"/>
                                  </p:stCondLst>
                                  <p:childTnLst>
                                    <p:set>
                                      <p:cBhvr>
                                        <p:cTn id="99" dur="1" fill="hold">
                                          <p:stCondLst>
                                            <p:cond delay="0"/>
                                          </p:stCondLst>
                                        </p:cTn>
                                        <p:tgtEl>
                                          <p:spTgt spid="29"/>
                                        </p:tgtEl>
                                        <p:attrNameLst>
                                          <p:attrName>style.visibility</p:attrName>
                                        </p:attrNameLst>
                                      </p:cBhvr>
                                      <p:to>
                                        <p:strVal val="visible"/>
                                      </p:to>
                                    </p:set>
                                    <p:anim calcmode="lin" valueType="num">
                                      <p:cBhvr additive="base">
                                        <p:cTn id="100" dur="500" fill="hold"/>
                                        <p:tgtEl>
                                          <p:spTgt spid="29"/>
                                        </p:tgtEl>
                                        <p:attrNameLst>
                                          <p:attrName>ppt_x</p:attrName>
                                        </p:attrNameLst>
                                      </p:cBhvr>
                                      <p:tavLst>
                                        <p:tav tm="0">
                                          <p:val>
                                            <p:strVal val="0-#ppt_w/2"/>
                                          </p:val>
                                        </p:tav>
                                        <p:tav tm="100000">
                                          <p:val>
                                            <p:strVal val="#ppt_x"/>
                                          </p:val>
                                        </p:tav>
                                      </p:tavLst>
                                    </p:anim>
                                    <p:anim calcmode="lin" valueType="num">
                                      <p:cBhvr additive="base">
                                        <p:cTn id="10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1" fill="hold" nodeType="clickEffect">
                                  <p:stCondLst>
                                    <p:cond delay="0"/>
                                  </p:stCondLst>
                                  <p:childTnLst>
                                    <p:set>
                                      <p:cBhvr>
                                        <p:cTn id="105" dur="1" fill="hold">
                                          <p:stCondLst>
                                            <p:cond delay="0"/>
                                          </p:stCondLst>
                                        </p:cTn>
                                        <p:tgtEl>
                                          <p:spTgt spid="30"/>
                                        </p:tgtEl>
                                        <p:attrNameLst>
                                          <p:attrName>style.visibility</p:attrName>
                                        </p:attrNameLst>
                                      </p:cBhvr>
                                      <p:to>
                                        <p:strVal val="visible"/>
                                      </p:to>
                                    </p:set>
                                    <p:animEffect transition="in" filter="wipe(up)">
                                      <p:cBhvr>
                                        <p:cTn id="106" dur="500"/>
                                        <p:tgtEl>
                                          <p:spTgt spid="30"/>
                                        </p:tgtEl>
                                      </p:cBhvr>
                                    </p:animEffect>
                                  </p:childTnLst>
                                </p:cTn>
                              </p:par>
                              <p:par>
                                <p:cTn id="107" presetID="22" presetClass="entr" presetSubtype="1" fill="hold" grpId="0"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up)">
                                      <p:cBhvr>
                                        <p:cTn id="109" dur="500"/>
                                        <p:tgtEl>
                                          <p:spTgt spid="32"/>
                                        </p:tgtEl>
                                      </p:cBhvr>
                                    </p:animEffect>
                                  </p:childTnLst>
                                </p:cTn>
                              </p:par>
                            </p:childTnLst>
                          </p:cTn>
                        </p:par>
                      </p:childTnLst>
                    </p:cTn>
                  </p:par>
                  <p:par>
                    <p:cTn id="110" fill="hold" nodeType="clickPar">
                      <p:stCondLst>
                        <p:cond delay="indefinite"/>
                        <p:cond evt="onBegin" delay="0">
                          <p:tn val="109"/>
                        </p:cond>
                      </p:stCondLst>
                      <p:childTnLst>
                        <p:par>
                          <p:cTn id="111" fill="hold">
                            <p:stCondLst>
                              <p:cond delay="0"/>
                            </p:stCondLst>
                            <p:childTnLst>
                              <p:par>
                                <p:cTn id="112" presetID="22" presetClass="entr" presetSubtype="8" fill="hold" grpId="0" nodeType="clickEffect">
                                  <p:stCondLst>
                                    <p:cond delay="0"/>
                                  </p:stCondLst>
                                  <p:childTnLst>
                                    <p:set>
                                      <p:cBhvr>
                                        <p:cTn id="113" dur="1" fill="hold">
                                          <p:stCondLst>
                                            <p:cond delay="0"/>
                                          </p:stCondLst>
                                        </p:cTn>
                                        <p:tgtEl>
                                          <p:spTgt spid="44"/>
                                        </p:tgtEl>
                                        <p:attrNameLst>
                                          <p:attrName>style.visibility</p:attrName>
                                        </p:attrNameLst>
                                      </p:cBhvr>
                                      <p:to>
                                        <p:strVal val="visible"/>
                                      </p:to>
                                    </p:set>
                                    <p:animEffect transition="in" filter="wipe(left)">
                                      <p:cBhvr>
                                        <p:cTn id="114" dur="500"/>
                                        <p:tgtEl>
                                          <p:spTgt spid="44"/>
                                        </p:tgtEl>
                                      </p:cBhvr>
                                    </p:animEffect>
                                  </p:childTnLst>
                                </p:cTn>
                              </p:par>
                            </p:childTnLst>
                          </p:cTn>
                        </p:par>
                      </p:childTnLst>
                    </p:cTn>
                  </p:par>
                  <p:par>
                    <p:cTn id="115" fill="hold" nodeType="clickPar">
                      <p:stCondLst>
                        <p:cond delay="indefinite"/>
                        <p:cond evt="onBegin" delay="0">
                          <p:tn val="114"/>
                        </p:cond>
                      </p:stCondLst>
                      <p:childTnLst>
                        <p:par>
                          <p:cTn id="116" fill="hold">
                            <p:stCondLst>
                              <p:cond delay="0"/>
                            </p:stCondLst>
                            <p:childTnLst>
                              <p:par>
                                <p:cTn id="117" presetID="2" presetClass="entr" presetSubtype="8" fill="hold" grpId="0" nodeType="clickEffect">
                                  <p:stCondLst>
                                    <p:cond delay="0"/>
                                  </p:stCondLst>
                                  <p:childTnLst>
                                    <p:set>
                                      <p:cBhvr>
                                        <p:cTn id="118" dur="1" fill="hold">
                                          <p:stCondLst>
                                            <p:cond delay="0"/>
                                          </p:stCondLst>
                                        </p:cTn>
                                        <p:tgtEl>
                                          <p:spTgt spid="35"/>
                                        </p:tgtEl>
                                        <p:attrNameLst>
                                          <p:attrName>style.visibility</p:attrName>
                                        </p:attrNameLst>
                                      </p:cBhvr>
                                      <p:to>
                                        <p:strVal val="visible"/>
                                      </p:to>
                                    </p:set>
                                    <p:anim calcmode="lin" valueType="num">
                                      <p:cBhvr additive="base">
                                        <p:cTn id="119" dur="500" fill="hold"/>
                                        <p:tgtEl>
                                          <p:spTgt spid="35"/>
                                        </p:tgtEl>
                                        <p:attrNameLst>
                                          <p:attrName>ppt_x</p:attrName>
                                        </p:attrNameLst>
                                      </p:cBhvr>
                                      <p:tavLst>
                                        <p:tav tm="0">
                                          <p:val>
                                            <p:strVal val="0-#ppt_w/2"/>
                                          </p:val>
                                        </p:tav>
                                        <p:tav tm="100000">
                                          <p:val>
                                            <p:strVal val="#ppt_x"/>
                                          </p:val>
                                        </p:tav>
                                      </p:tavLst>
                                    </p:anim>
                                    <p:anim calcmode="lin" valueType="num">
                                      <p:cBhvr additive="base">
                                        <p:cTn id="120"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ntr" presetSubtype="2" fill="hold" nodeType="clickEffect">
                                  <p:stCondLst>
                                    <p:cond delay="0"/>
                                  </p:stCondLst>
                                  <p:childTnLst>
                                    <p:set>
                                      <p:cBhvr>
                                        <p:cTn id="124" dur="1" fill="hold">
                                          <p:stCondLst>
                                            <p:cond delay="0"/>
                                          </p:stCondLst>
                                        </p:cTn>
                                        <p:tgtEl>
                                          <p:spTgt spid="38"/>
                                        </p:tgtEl>
                                        <p:attrNameLst>
                                          <p:attrName>style.visibility</p:attrName>
                                        </p:attrNameLst>
                                      </p:cBhvr>
                                      <p:to>
                                        <p:strVal val="visible"/>
                                      </p:to>
                                    </p:set>
                                    <p:animEffect transition="in" filter="wipe(right)">
                                      <p:cBhvr>
                                        <p:cTn id="125" dur="500"/>
                                        <p:tgtEl>
                                          <p:spTgt spid="38"/>
                                        </p:tgtEl>
                                      </p:cBhvr>
                                    </p:animEffect>
                                  </p:childTnLst>
                                </p:cTn>
                              </p:par>
                              <p:par>
                                <p:cTn id="126" presetID="22" presetClass="entr" presetSubtype="2" fill="hold" grpId="0" nodeType="withEffect">
                                  <p:stCondLst>
                                    <p:cond delay="0"/>
                                  </p:stCondLst>
                                  <p:childTnLst>
                                    <p:set>
                                      <p:cBhvr>
                                        <p:cTn id="127" dur="1" fill="hold">
                                          <p:stCondLst>
                                            <p:cond delay="0"/>
                                          </p:stCondLst>
                                        </p:cTn>
                                        <p:tgtEl>
                                          <p:spTgt spid="40"/>
                                        </p:tgtEl>
                                        <p:attrNameLst>
                                          <p:attrName>style.visibility</p:attrName>
                                        </p:attrNameLst>
                                      </p:cBhvr>
                                      <p:to>
                                        <p:strVal val="visible"/>
                                      </p:to>
                                    </p:set>
                                    <p:animEffect transition="in" filter="wipe(right)">
                                      <p:cBhvr>
                                        <p:cTn id="128" dur="500"/>
                                        <p:tgtEl>
                                          <p:spTgt spid="40"/>
                                        </p:tgtEl>
                                      </p:cBhvr>
                                    </p:animEffect>
                                  </p:childTnLst>
                                </p:cTn>
                              </p:par>
                            </p:childTnLst>
                          </p:cTn>
                        </p:par>
                      </p:childTnLst>
                    </p:cTn>
                  </p:par>
                  <p:par>
                    <p:cTn id="129" fill="hold" nodeType="clickPar">
                      <p:stCondLst>
                        <p:cond delay="indefinite"/>
                        <p:cond evt="onBegin" delay="0">
                          <p:tn val="128"/>
                        </p:cond>
                      </p:stCondLst>
                      <p:childTnLst>
                        <p:par>
                          <p:cTn id="130" fill="hold">
                            <p:stCondLst>
                              <p:cond delay="0"/>
                            </p:stCondLst>
                            <p:childTnLst>
                              <p:par>
                                <p:cTn id="131" presetID="22" presetClass="exit" presetSubtype="2" fill="hold" nodeType="clickEffect">
                                  <p:stCondLst>
                                    <p:cond delay="0"/>
                                  </p:stCondLst>
                                  <p:childTnLst>
                                    <p:animEffect transition="out" filter="wipe(right)">
                                      <p:cBhvr>
                                        <p:cTn id="132" dur="500"/>
                                        <p:tgtEl>
                                          <p:spTgt spid="38"/>
                                        </p:tgtEl>
                                      </p:cBhvr>
                                    </p:animEffect>
                                    <p:set>
                                      <p:cBhvr>
                                        <p:cTn id="133" dur="1" fill="hold">
                                          <p:stCondLst>
                                            <p:cond delay="499"/>
                                          </p:stCondLst>
                                        </p:cTn>
                                        <p:tgtEl>
                                          <p:spTgt spid="38"/>
                                        </p:tgtEl>
                                        <p:attrNameLst>
                                          <p:attrName>style.visibility</p:attrName>
                                        </p:attrNameLst>
                                      </p:cBhvr>
                                      <p:to>
                                        <p:strVal val="hidden"/>
                                      </p:to>
                                    </p:set>
                                  </p:childTnLst>
                                </p:cTn>
                              </p:par>
                              <p:par>
                                <p:cTn id="134" presetID="22" presetClass="exit" presetSubtype="2" fill="hold" grpId="1" nodeType="withEffect">
                                  <p:stCondLst>
                                    <p:cond delay="0"/>
                                  </p:stCondLst>
                                  <p:childTnLst>
                                    <p:animEffect transition="out" filter="wipe(right)">
                                      <p:cBhvr>
                                        <p:cTn id="135" dur="500"/>
                                        <p:tgtEl>
                                          <p:spTgt spid="40"/>
                                        </p:tgtEl>
                                      </p:cBhvr>
                                    </p:animEffect>
                                    <p:set>
                                      <p:cBhvr>
                                        <p:cTn id="136" dur="1" fill="hold">
                                          <p:stCondLst>
                                            <p:cond delay="499"/>
                                          </p:stCondLst>
                                        </p:cTn>
                                        <p:tgtEl>
                                          <p:spTgt spid="40"/>
                                        </p:tgtEl>
                                        <p:attrNameLst>
                                          <p:attrName>style.visibility</p:attrName>
                                        </p:attrNameLst>
                                      </p:cBhvr>
                                      <p:to>
                                        <p:strVal val="hidden"/>
                                      </p:to>
                                    </p:se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22" presetClass="entr" presetSubtype="8" fill="hold" grpId="0" nodeType="clickEffect">
                                  <p:stCondLst>
                                    <p:cond delay="0"/>
                                  </p:stCondLst>
                                  <p:childTnLst>
                                    <p:set>
                                      <p:cBhvr>
                                        <p:cTn id="140" dur="1" fill="hold">
                                          <p:stCondLst>
                                            <p:cond delay="0"/>
                                          </p:stCondLst>
                                        </p:cTn>
                                        <p:tgtEl>
                                          <p:spTgt spid="45"/>
                                        </p:tgtEl>
                                        <p:attrNameLst>
                                          <p:attrName>style.visibility</p:attrName>
                                        </p:attrNameLst>
                                      </p:cBhvr>
                                      <p:to>
                                        <p:strVal val="visible"/>
                                      </p:to>
                                    </p:set>
                                    <p:animEffect transition="in" filter="wipe(left)">
                                      <p:cBhvr>
                                        <p:cTn id="141" dur="500"/>
                                        <p:tgtEl>
                                          <p:spTgt spid="45"/>
                                        </p:tgtEl>
                                      </p:cBhvr>
                                    </p:animEffec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22" presetClass="entr" presetSubtype="8" fill="hold" nodeType="clickEffect">
                                  <p:stCondLst>
                                    <p:cond delay="0"/>
                                  </p:stCondLst>
                                  <p:childTnLst>
                                    <p:set>
                                      <p:cBhvr>
                                        <p:cTn id="145" dur="1" fill="hold">
                                          <p:stCondLst>
                                            <p:cond delay="0"/>
                                          </p:stCondLst>
                                        </p:cTn>
                                        <p:tgtEl>
                                          <p:spTgt spid="41"/>
                                        </p:tgtEl>
                                        <p:attrNameLst>
                                          <p:attrName>style.visibility</p:attrName>
                                        </p:attrNameLst>
                                      </p:cBhvr>
                                      <p:to>
                                        <p:strVal val="visible"/>
                                      </p:to>
                                    </p:set>
                                    <p:animEffect transition="in" filter="wipe(left)">
                                      <p:cBhvr>
                                        <p:cTn id="146" dur="500"/>
                                        <p:tgtEl>
                                          <p:spTgt spid="41"/>
                                        </p:tgtEl>
                                      </p:cBhvr>
                                    </p:animEffect>
                                  </p:childTnLst>
                                </p:cTn>
                              </p:par>
                              <p:par>
                                <p:cTn id="147" presetID="22" presetClass="entr" presetSubtype="8" fill="hold" grpId="0" nodeType="withEffect">
                                  <p:stCondLst>
                                    <p:cond delay="0"/>
                                  </p:stCondLst>
                                  <p:childTnLst>
                                    <p:set>
                                      <p:cBhvr>
                                        <p:cTn id="148" dur="1" fill="hold">
                                          <p:stCondLst>
                                            <p:cond delay="0"/>
                                          </p:stCondLst>
                                        </p:cTn>
                                        <p:tgtEl>
                                          <p:spTgt spid="42"/>
                                        </p:tgtEl>
                                        <p:attrNameLst>
                                          <p:attrName>style.visibility</p:attrName>
                                        </p:attrNameLst>
                                      </p:cBhvr>
                                      <p:to>
                                        <p:strVal val="visible"/>
                                      </p:to>
                                    </p:set>
                                    <p:animEffect transition="in" filter="wipe(left)">
                                      <p:cBhvr>
                                        <p:cTn id="149" dur="500"/>
                                        <p:tgtEl>
                                          <p:spTgt spid="42"/>
                                        </p:tgtEl>
                                      </p:cBhvr>
                                    </p:animEffect>
                                  </p:childTnLst>
                                </p:cTn>
                              </p:par>
                            </p:childTnLst>
                          </p:cTn>
                        </p:par>
                      </p:childTnLst>
                    </p:cTn>
                  </p:par>
                  <p:par>
                    <p:cTn id="150" fill="hold" nodeType="clickPar">
                      <p:stCondLst>
                        <p:cond delay="indefinite"/>
                        <p:cond evt="onBegin" delay="0">
                          <p:tn val="149"/>
                        </p:cond>
                      </p:stCondLst>
                      <p:childTnLst>
                        <p:par>
                          <p:cTn id="151" fill="hold">
                            <p:stCondLst>
                              <p:cond delay="0"/>
                            </p:stCondLst>
                            <p:childTnLst>
                              <p:par>
                                <p:cTn id="152" presetID="22" presetClass="entr" presetSubtype="8" fill="hold" grpId="0" nodeType="clickEffect">
                                  <p:stCondLst>
                                    <p:cond delay="0"/>
                                  </p:stCondLst>
                                  <p:childTnLst>
                                    <p:set>
                                      <p:cBhvr>
                                        <p:cTn id="153" dur="1" fill="hold">
                                          <p:stCondLst>
                                            <p:cond delay="0"/>
                                          </p:stCondLst>
                                        </p:cTn>
                                        <p:tgtEl>
                                          <p:spTgt spid="46"/>
                                        </p:tgtEl>
                                        <p:attrNameLst>
                                          <p:attrName>style.visibility</p:attrName>
                                        </p:attrNameLst>
                                      </p:cBhvr>
                                      <p:to>
                                        <p:strVal val="visible"/>
                                      </p:to>
                                    </p:set>
                                    <p:animEffect transition="in" filter="wipe(left)">
                                      <p:cBhvr>
                                        <p:cTn id="154" dur="500"/>
                                        <p:tgtEl>
                                          <p:spTgt spid="46"/>
                                        </p:tgtEl>
                                      </p:cBhvr>
                                    </p:animEffect>
                                  </p:childTnLst>
                                </p:cTn>
                              </p:par>
                            </p:childTnLst>
                          </p:cTn>
                        </p:par>
                      </p:childTnLst>
                    </p:cTn>
                  </p:par>
                  <p:par>
                    <p:cTn id="155" fill="hold" nodeType="clickPar">
                      <p:stCondLst>
                        <p:cond delay="indefinite"/>
                        <p:cond evt="onBegin" delay="0">
                          <p:tn val="154"/>
                        </p:cond>
                      </p:stCondLst>
                      <p:childTnLst>
                        <p:par>
                          <p:cTn id="156" fill="hold">
                            <p:stCondLst>
                              <p:cond delay="0"/>
                            </p:stCondLst>
                            <p:childTnLst>
                              <p:par>
                                <p:cTn id="157" presetID="22" presetClass="entr" presetSubtype="8" fill="hold" grpId="0" nodeType="clickEffect">
                                  <p:stCondLst>
                                    <p:cond delay="0"/>
                                  </p:stCondLst>
                                  <p:childTnLst>
                                    <p:set>
                                      <p:cBhvr>
                                        <p:cTn id="158" dur="1" fill="hold">
                                          <p:stCondLst>
                                            <p:cond delay="0"/>
                                          </p:stCondLst>
                                        </p:cTn>
                                        <p:tgtEl>
                                          <p:spTgt spid="47"/>
                                        </p:tgtEl>
                                        <p:attrNameLst>
                                          <p:attrName>style.visibility</p:attrName>
                                        </p:attrNameLst>
                                      </p:cBhvr>
                                      <p:to>
                                        <p:strVal val="visible"/>
                                      </p:to>
                                    </p:set>
                                    <p:animEffect transition="in" filter="wipe(left)">
                                      <p:cBhvr>
                                        <p:cTn id="159"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24" grpId="0" animBg="1"/>
      <p:bldP spid="21" grpId="0" animBg="1"/>
      <p:bldP spid="23" grpId="0"/>
      <p:bldP spid="25" grpId="0"/>
      <p:bldP spid="26" grpId="0" animBg="1"/>
      <p:bldP spid="28" grpId="0"/>
      <p:bldP spid="29" grpId="0" animBg="1"/>
      <p:bldP spid="32" grpId="0"/>
      <p:bldP spid="35" grpId="0" animBg="1"/>
      <p:bldP spid="40" grpId="0"/>
      <p:bldP spid="40" grpId="1"/>
      <p:bldP spid="42" grpId="0"/>
      <p:bldP spid="43" grpId="0"/>
      <p:bldP spid="44" grpId="0"/>
      <p:bldP spid="45" grpId="0"/>
      <p:bldP spid="46" grpId="0"/>
      <p:bldP spid="47" grpId="0"/>
    </p:bldLst>
  </p:timing>
</p:sld>
</file>

<file path=ppt/slides/slide2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6940560" y="49181"/>
            <a:ext cx="903605" cy="923290"/>
          </a:xfrm>
          <a:prstGeom prst="rect">
            <a:avLst/>
          </a:prstGeom>
        </p:spPr>
      </p:pic>
      <p:sp>
        <p:nvSpPr>
          <p:cNvPr id="5" name="文本框 4" title=""/>
          <p:cNvSpPr txBox="1"/>
          <p:nvPr/>
        </p:nvSpPr>
        <p:spPr>
          <a:xfrm>
            <a:off x="7912745" y="280321"/>
            <a:ext cx="353060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声速及其计算</a:t>
            </a:r>
          </a:p>
        </p:txBody>
      </p:sp>
      <p:pic>
        <p:nvPicPr>
          <p:cNvPr id="6" name="图片 5" title=""/>
          <p:cNvPicPr>
            <a:picLocks noChangeAspect="1"/>
          </p:cNvPicPr>
          <p:nvPr/>
        </p:nvPicPr>
        <p:blipFill>
          <a:blip r:embed="rId3"/>
          <a:stretch>
            <a:fillRect/>
          </a:stretch>
        </p:blipFill>
        <p:spPr>
          <a:xfrm>
            <a:off x="374364" y="1464428"/>
            <a:ext cx="2013585" cy="483870"/>
          </a:xfrm>
          <a:prstGeom prst="rect">
            <a:avLst/>
          </a:prstGeom>
        </p:spPr>
      </p:pic>
      <p:sp>
        <p:nvSpPr>
          <p:cNvPr id="10" name="文本框 9" title=""/>
          <p:cNvSpPr txBox="1"/>
          <p:nvPr/>
        </p:nvSpPr>
        <p:spPr>
          <a:xfrm>
            <a:off x="292764" y="2040907"/>
            <a:ext cx="11734800" cy="2630170"/>
          </a:xfrm>
          <a:prstGeom prst="rect">
            <a:avLst/>
          </a:prstGeom>
          <a:noFill/>
        </p:spPr>
        <p:txBody>
          <a:bodyPr wrap="square" rtlCol="0" anchor="t">
            <a:spAutoFit/>
          </a:bodyPr>
          <a:lstStyle/>
          <a:p>
            <a:pPr eaLnBrk="1" fontAlgn="auto" latinLnBrk="0" hangingPunct="1">
              <a:lnSpc>
                <a:spcPct val="150000"/>
              </a:lnSpc>
            </a:pPr>
            <a:r>
              <a:rPr lang="zh-CN" altLang="en-US" sz="2200">
                <a:latin typeface="微软雅黑" panose="020b0503020204020204" charset="-122"/>
                <a:ea typeface="微软雅黑" panose="020b0503020204020204" charset="-122"/>
                <a:cs typeface="微软雅黑" panose="020b0503020204020204" charset="-122"/>
              </a:rPr>
              <a:t>对声速的考查也曾出现，但考查此知识点的考题较少，出现的频率也不是太高。作为知识点需要考生注意以下几个问题：</a:t>
            </a:r>
          </a:p>
          <a:p>
            <a:pPr eaLnBrk="1" fontAlgn="auto" latinLnBrk="0" hangingPunct="1">
              <a:lnSpc>
                <a:spcPct val="150000"/>
              </a:lnSpc>
            </a:pPr>
            <a:r>
              <a:rPr lang="zh-CN" altLang="en-US" sz="2200">
                <a:latin typeface="微软雅黑" panose="020b0503020204020204" charset="-122"/>
                <a:ea typeface="微软雅黑" panose="020b0503020204020204" charset="-122"/>
                <a:cs typeface="微软雅黑" panose="020b0503020204020204" charset="-122"/>
              </a:rPr>
              <a:t>（1）什么是声速，声速在不同介质中传播速度不同；</a:t>
            </a:r>
          </a:p>
          <a:p>
            <a:pPr eaLnBrk="1" fontAlgn="auto" latinLnBrk="0" hangingPunct="1">
              <a:lnSpc>
                <a:spcPct val="150000"/>
              </a:lnSpc>
            </a:pPr>
            <a:r>
              <a:rPr lang="zh-CN" altLang="en-US" sz="2200">
                <a:latin typeface="微软雅黑" panose="020b0503020204020204" charset="-122"/>
                <a:ea typeface="微软雅黑" panose="020b0503020204020204" charset="-122"/>
                <a:cs typeface="微软雅黑" panose="020b0503020204020204" charset="-122"/>
              </a:rPr>
              <a:t>（2）在15℃时，空气中的声速是340m/s；</a:t>
            </a:r>
          </a:p>
          <a:p>
            <a:pPr eaLnBrk="1" fontAlgn="auto" latinLnBrk="0" hangingPunct="1">
              <a:lnSpc>
                <a:spcPct val="150000"/>
              </a:lnSpc>
            </a:pPr>
            <a:r>
              <a:rPr lang="zh-CN" altLang="en-US" sz="2200">
                <a:latin typeface="微软雅黑" panose="020b0503020204020204" charset="-122"/>
                <a:ea typeface="微软雅黑" panose="020b0503020204020204" charset="-122"/>
                <a:cs typeface="微软雅黑" panose="020b0503020204020204" charset="-122"/>
              </a:rPr>
              <a:t>（3）利用回声可以测距。</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left)">
                                      <p:cBhvr>
                                        <p:cTn id="20" dur="500"/>
                                        <p:tgtEl>
                                          <p:spTgt spid="10">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wipe(left)">
                                      <p:cBhvr>
                                        <p:cTn id="25" dur="500"/>
                                        <p:tgtEl>
                                          <p:spTgt spid="10">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
                                            <p:txEl>
                                              <p:pRg st="2" end="2"/>
                                            </p:txEl>
                                          </p:spTgt>
                                        </p:tgtEl>
                                        <p:attrNameLst>
                                          <p:attrName>style.visibility</p:attrName>
                                        </p:attrNameLst>
                                      </p:cBhvr>
                                      <p:to>
                                        <p:strVal val="visible"/>
                                      </p:to>
                                    </p:set>
                                    <p:animEffect transition="in" filter="wipe(left)">
                                      <p:cBhvr>
                                        <p:cTn id="30" dur="500"/>
                                        <p:tgtEl>
                                          <p:spTgt spid="10">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wipe(left)">
                                      <p:cBhvr>
                                        <p:cTn id="35"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7366635" y="87947"/>
            <a:ext cx="903605" cy="923290"/>
          </a:xfrm>
          <a:prstGeom prst="rect">
            <a:avLst/>
          </a:prstGeom>
        </p:spPr>
      </p:pic>
      <p:sp>
        <p:nvSpPr>
          <p:cNvPr id="5" name="文本框 4" title=""/>
          <p:cNvSpPr txBox="1"/>
          <p:nvPr/>
        </p:nvSpPr>
        <p:spPr>
          <a:xfrm>
            <a:off x="8338820" y="319087"/>
            <a:ext cx="353060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3</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声速及其计算</a:t>
            </a:r>
          </a:p>
        </p:txBody>
      </p:sp>
      <p:sp>
        <p:nvSpPr>
          <p:cNvPr id="7" name="文本框 6" title=""/>
          <p:cNvSpPr txBox="1"/>
          <p:nvPr/>
        </p:nvSpPr>
        <p:spPr>
          <a:xfrm>
            <a:off x="292735" y="1353820"/>
            <a:ext cx="11576685" cy="1568450"/>
          </a:xfrm>
          <a:prstGeom prst="rect">
            <a:avLst/>
          </a:prstGeom>
          <a:noFill/>
        </p:spPr>
        <p:txBody>
          <a:bodyPr wrap="square" rtlCol="0" anchor="t">
            <a:spAutoFit/>
          </a:bodyPr>
          <a:lstStyle/>
          <a:p>
            <a:pPr fontAlgn="auto">
              <a:lnSpc>
                <a:spcPct val="150000"/>
              </a:lnSpc>
            </a:pP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rPr>
              <a:t>例</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rPr>
              <a:t>3</a:t>
            </a: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ltLang="en-US" sz="1600" b="1">
                <a:latin typeface="微软雅黑" panose="020b0503020204020204" charset="-122"/>
                <a:ea typeface="微软雅黑" panose="020b0503020204020204" charset="-122"/>
                <a:cs typeface="微软雅黑" panose="020b0503020204020204" charset="-122"/>
              </a:rPr>
              <a:t>（2023·菏泽）</a:t>
            </a:r>
            <a:r>
              <a:rPr lang="zh-CN" altLang="en-US" sz="1600">
                <a:latin typeface="微软雅黑" panose="020b0503020204020204" charset="-122"/>
                <a:ea typeface="微软雅黑" panose="020b0503020204020204" charset="-122"/>
                <a:cs typeface="微软雅黑" panose="020b0503020204020204" charset="-122"/>
              </a:rPr>
              <a:t>某中学运动会男子400米比赛时，发令员在起跑线后方某处，运动员在各自赛道的起点处等待发令，如图所示。发令枪响同时有闪光，下列判断正确的是（　　）</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A. 枪声不是振动产生的</a:t>
            </a:r>
            <a:r>
              <a:rPr lang="en-US" altLang="zh-CN" sz="16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B. 运动员中在第8赛道的听到枪声最晚；</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C. 枪声和闪光都是依靠空气传播的</a:t>
            </a:r>
            <a:r>
              <a:rPr lang="en-US" altLang="zh-CN" sz="1600">
                <a:latin typeface="微软雅黑" panose="020b0503020204020204" charset="-122"/>
                <a:ea typeface="微软雅黑" panose="020b0503020204020204" charset="-122"/>
                <a:cs typeface="微软雅黑" panose="020b0503020204020204" charset="-122"/>
              </a:rPr>
              <a:t>   </a:t>
            </a:r>
            <a:r>
              <a:rPr lang="zh-CN" altLang="en-US" sz="1600">
                <a:latin typeface="微软雅黑" panose="020b0503020204020204" charset="-122"/>
                <a:ea typeface="微软雅黑" panose="020b0503020204020204" charset="-122"/>
                <a:cs typeface="微软雅黑" panose="020b0503020204020204" charset="-122"/>
              </a:rPr>
              <a:t>D. 发令员戴耳塞是在声源处减弱噪声</a:t>
            </a:r>
          </a:p>
        </p:txBody>
      </p:sp>
      <p:pic>
        <p:nvPicPr>
          <p:cNvPr id="2" name="图片 16" title=""/>
          <p:cNvPicPr>
            <a:picLocks noChangeAspect="1"/>
          </p:cNvPicPr>
          <p:nvPr/>
        </p:nvPicPr>
        <p:blipFill>
          <a:blip r:embed="rId3"/>
          <a:stretch>
            <a:fillRect/>
          </a:stretch>
        </p:blipFill>
        <p:spPr>
          <a:xfrm>
            <a:off x="9611360" y="1787525"/>
            <a:ext cx="2024380" cy="1294130"/>
          </a:xfrm>
          <a:prstGeom prst="rect">
            <a:avLst/>
          </a:prstGeom>
          <a:noFill/>
          <a:ln w="9525">
            <a:noFill/>
          </a:ln>
        </p:spPr>
      </p:pic>
      <p:sp>
        <p:nvSpPr>
          <p:cNvPr id="24" name="矩形标注 23" title=""/>
          <p:cNvSpPr/>
          <p:nvPr/>
        </p:nvSpPr>
        <p:spPr>
          <a:xfrm>
            <a:off x="749300" y="1111250"/>
            <a:ext cx="3150870" cy="354330"/>
          </a:xfrm>
          <a:prstGeom prst="wedgeRectCallout">
            <a:avLst>
              <a:gd name="adj1" fmla="val -29947"/>
              <a:gd name="adj2" fmla="val 269534"/>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所有声音都是由物体振动产生的</a:t>
            </a:r>
          </a:p>
        </p:txBody>
      </p:sp>
      <p:cxnSp>
        <p:nvCxnSpPr>
          <p:cNvPr id="27" name="曲线连接符 26" title=""/>
          <p:cNvCxnSpPr/>
          <p:nvPr/>
        </p:nvCxnSpPr>
        <p:spPr>
          <a:xfrm rot="16200000">
            <a:off x="6115050" y="1635125"/>
            <a:ext cx="788670" cy="449580"/>
          </a:xfrm>
          <a:prstGeom prst="curvedConnector3">
            <a:avLst>
              <a:gd name="adj1" fmla="val 49919"/>
            </a:avLst>
          </a:prstGeom>
          <a:ln w="28575" cmpd="sng">
            <a:solidFill>
              <a:schemeClr val="accent5">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28" name="文本框 27" title=""/>
          <p:cNvSpPr txBox="1"/>
          <p:nvPr/>
        </p:nvSpPr>
        <p:spPr>
          <a:xfrm>
            <a:off x="4042410" y="1128395"/>
            <a:ext cx="7036435" cy="337185"/>
          </a:xfrm>
          <a:prstGeom prst="rect">
            <a:avLst/>
          </a:prstGeom>
          <a:noFill/>
        </p:spPr>
        <p:txBody>
          <a:bodyPr wrap="square" rtlCol="0">
            <a:spAutoFit/>
          </a:bodyPr>
          <a:lstStyle/>
          <a:p>
            <a:r>
              <a:rPr lang="zh-CN" altLang="en-US" sz="1600">
                <a:solidFill>
                  <a:schemeClr val="bg1"/>
                </a:solidFill>
                <a:highlight>
                  <a:srgbClr val="008080"/>
                </a:highlight>
              </a:rPr>
              <a:t>运动员听到枪声时间和运动员到发令员距离有关，</a:t>
            </a:r>
            <a:r>
              <a:rPr lang="en-US" altLang="zh-CN" sz="1600">
                <a:solidFill>
                  <a:schemeClr val="bg1"/>
                </a:solidFill>
                <a:highlight>
                  <a:srgbClr val="008080"/>
                </a:highlight>
              </a:rPr>
              <a:t>8</a:t>
            </a:r>
            <a:r>
              <a:rPr lang="zh-CN" altLang="en-US" sz="1600">
                <a:solidFill>
                  <a:schemeClr val="bg1"/>
                </a:solidFill>
                <a:highlight>
                  <a:srgbClr val="008080"/>
                </a:highlight>
              </a:rPr>
              <a:t>道运动员距离发令员最远</a:t>
            </a:r>
          </a:p>
        </p:txBody>
      </p:sp>
      <p:cxnSp>
        <p:nvCxnSpPr>
          <p:cNvPr id="36" name="曲线连接符 35" title=""/>
          <p:cNvCxnSpPr>
            <a:endCxn id="37" idx="1"/>
          </p:cNvCxnSpPr>
          <p:nvPr/>
        </p:nvCxnSpPr>
        <p:spPr>
          <a:xfrm>
            <a:off x="2209165" y="2750185"/>
            <a:ext cx="1427480" cy="332105"/>
          </a:xfrm>
          <a:prstGeom prst="curvedConnector3">
            <a:avLst>
              <a:gd name="adj1" fmla="val 50044"/>
            </a:avLst>
          </a:prstGeom>
          <a:ln w="28575" cmpd="sng">
            <a:solidFill>
              <a:schemeClr val="accent4">
                <a:lumMod val="75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7" name="文本框 36" title=""/>
          <p:cNvSpPr txBox="1"/>
          <p:nvPr/>
        </p:nvSpPr>
        <p:spPr>
          <a:xfrm>
            <a:off x="3636645" y="2913380"/>
            <a:ext cx="4050030" cy="337185"/>
          </a:xfrm>
          <a:prstGeom prst="rect">
            <a:avLst/>
          </a:prstGeom>
          <a:noFill/>
        </p:spPr>
        <p:txBody>
          <a:bodyPr wrap="square" rtlCol="0">
            <a:spAutoFit/>
          </a:bodyPr>
          <a:lstStyle/>
          <a:p>
            <a:r>
              <a:rPr lang="zh-CN" altLang="en-US" sz="1600">
                <a:solidFill>
                  <a:schemeClr val="bg1"/>
                </a:solidFill>
                <a:highlight>
                  <a:srgbClr val="008000"/>
                </a:highlight>
              </a:rPr>
              <a:t>声音的传播需要介质，光的传播不需要介质</a:t>
            </a:r>
          </a:p>
        </p:txBody>
      </p:sp>
      <p:cxnSp>
        <p:nvCxnSpPr>
          <p:cNvPr id="11" name="曲线连接符 10" title=""/>
          <p:cNvCxnSpPr>
            <a:endCxn id="14" idx="1"/>
          </p:cNvCxnSpPr>
          <p:nvPr/>
        </p:nvCxnSpPr>
        <p:spPr>
          <a:xfrm flipV="1">
            <a:off x="6950710" y="2327910"/>
            <a:ext cx="513715" cy="421640"/>
          </a:xfrm>
          <a:prstGeom prst="curvedConnector3">
            <a:avLst>
              <a:gd name="adj1" fmla="val 50062"/>
            </a:avLst>
          </a:prstGeom>
          <a:ln w="28575" cmpd="sng">
            <a:solidFill>
              <a:srgbClr val="1C18D4"/>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4" name="文本框 13" title=""/>
          <p:cNvSpPr txBox="1"/>
          <p:nvPr/>
        </p:nvSpPr>
        <p:spPr>
          <a:xfrm>
            <a:off x="7464425" y="2035810"/>
            <a:ext cx="2073275" cy="583565"/>
          </a:xfrm>
          <a:prstGeom prst="rect">
            <a:avLst/>
          </a:prstGeom>
          <a:noFill/>
        </p:spPr>
        <p:txBody>
          <a:bodyPr wrap="square" rtlCol="0">
            <a:spAutoFit/>
          </a:bodyPr>
          <a:lstStyle/>
          <a:p>
            <a:r>
              <a:rPr lang="zh-CN" altLang="en-US" sz="1600">
                <a:solidFill>
                  <a:schemeClr val="bg1"/>
                </a:solidFill>
                <a:highlight>
                  <a:srgbClr val="000080"/>
                </a:highlight>
              </a:rPr>
              <a:t>发令员戴耳塞是为了防止噪声进入耳朵</a:t>
            </a:r>
          </a:p>
        </p:txBody>
      </p:sp>
      <p:sp>
        <p:nvSpPr>
          <p:cNvPr id="20" name="文本框 19" title=""/>
          <p:cNvSpPr txBox="1"/>
          <p:nvPr/>
        </p:nvSpPr>
        <p:spPr>
          <a:xfrm>
            <a:off x="5103495" y="184531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p>
        </p:txBody>
      </p:sp>
      <p:cxnSp>
        <p:nvCxnSpPr>
          <p:cNvPr id="21" name="直接连接符 20" title=""/>
          <p:cNvCxnSpPr/>
          <p:nvPr/>
        </p:nvCxnSpPr>
        <p:spPr>
          <a:xfrm>
            <a:off x="100965" y="3235960"/>
            <a:ext cx="1202944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5" name="文本框 14" title=""/>
          <p:cNvSpPr txBox="1"/>
          <p:nvPr/>
        </p:nvSpPr>
        <p:spPr>
          <a:xfrm>
            <a:off x="100965" y="3313430"/>
            <a:ext cx="4386580" cy="1938020"/>
          </a:xfrm>
          <a:prstGeom prst="rect">
            <a:avLst/>
          </a:prstGeom>
          <a:noFill/>
        </p:spPr>
        <p:txBody>
          <a:bodyPr wrap="square" rtlCol="0" anchor="t">
            <a:spAutoFit/>
          </a:bodyPr>
          <a:lstStyle/>
          <a:p>
            <a:pPr fontAlgn="auto">
              <a:lnSpc>
                <a:spcPct val="150000"/>
              </a:lnSpc>
            </a:pP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rPr>
              <a:t>3-1</a:t>
            </a: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关于声现象，说法正确的是（　）。</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A．物体只要振动，我们就能听到声音；</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B．声音在15℃的真空中的传播速度是340m/s；</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C．声在同一种介质中传播速度是不变的；</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D．声在介质中以声波的形式传播的</a:t>
            </a:r>
          </a:p>
        </p:txBody>
      </p:sp>
      <p:sp>
        <p:nvSpPr>
          <p:cNvPr id="16" name="文本框 15" title=""/>
          <p:cNvSpPr txBox="1"/>
          <p:nvPr/>
        </p:nvSpPr>
        <p:spPr>
          <a:xfrm>
            <a:off x="191770" y="5215255"/>
            <a:ext cx="4295140" cy="829945"/>
          </a:xfrm>
          <a:prstGeom prst="rect">
            <a:avLst/>
          </a:prstGeom>
          <a:noFill/>
        </p:spPr>
        <p:txBody>
          <a:bodyPr wrap="square" rtlCol="0" anchor="t">
            <a:spAutoFit/>
          </a:bodyPr>
          <a:lstStyle/>
          <a:p>
            <a:pPr fontAlgn="auto">
              <a:lnSpc>
                <a:spcPct val="150000"/>
              </a:lnSpc>
            </a:pPr>
            <a:r>
              <a:rPr lang="zh-CN" altLang="en-US" sz="1600">
                <a:solidFill>
                  <a:schemeClr val="bg1"/>
                </a:solidFill>
                <a:highlight>
                  <a:srgbClr val="FF0000"/>
                </a:highlight>
                <a:latin typeface="微软雅黑" panose="020b0503020204020204" charset="-122"/>
                <a:ea typeface="微软雅黑" panose="020b0503020204020204" charset="-122"/>
                <a:cs typeface="微软雅黑" panose="020b0503020204020204" charset="-122"/>
                <a:sym typeface="+mn-ea"/>
              </a:rPr>
              <a:t>能否听到声音要看有没有传播声音的介质，还要看物体振动的频率是否在人耳听觉范围内</a:t>
            </a:r>
          </a:p>
        </p:txBody>
      </p:sp>
      <p:cxnSp>
        <p:nvCxnSpPr>
          <p:cNvPr id="17" name="曲线连接符 16" title=""/>
          <p:cNvCxnSpPr/>
          <p:nvPr/>
        </p:nvCxnSpPr>
        <p:spPr>
          <a:xfrm rot="5400000" flipV="1">
            <a:off x="3163570" y="4366260"/>
            <a:ext cx="1277620" cy="405765"/>
          </a:xfrm>
          <a:prstGeom prst="curvedConnector3">
            <a:avLst>
              <a:gd name="adj1" fmla="val 50025"/>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曲线连接符 18" title=""/>
          <p:cNvCxnSpPr/>
          <p:nvPr/>
        </p:nvCxnSpPr>
        <p:spPr>
          <a:xfrm rot="5400000">
            <a:off x="1049655" y="4817745"/>
            <a:ext cx="1815465" cy="811530"/>
          </a:xfrm>
          <a:prstGeom prst="curvedConnector3">
            <a:avLst>
              <a:gd name="adj1" fmla="val 50000"/>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3" name="文本框 22" title=""/>
          <p:cNvSpPr txBox="1"/>
          <p:nvPr/>
        </p:nvSpPr>
        <p:spPr>
          <a:xfrm>
            <a:off x="567055" y="6131560"/>
            <a:ext cx="2214880" cy="337185"/>
          </a:xfrm>
          <a:prstGeom prst="rect">
            <a:avLst/>
          </a:prstGeom>
          <a:noFill/>
        </p:spPr>
        <p:txBody>
          <a:bodyPr wrap="none" rtlCol="0">
            <a:spAutoFit/>
          </a:bodyPr>
          <a:lstStyle/>
          <a:p>
            <a:r>
              <a:rPr lang="zh-CN" altLang="en-US" sz="1600">
                <a:solidFill>
                  <a:schemeClr val="bg1"/>
                </a:solidFill>
                <a:highlight>
                  <a:srgbClr val="0000FF"/>
                </a:highlight>
              </a:rPr>
              <a:t>声音不能在真空中传播</a:t>
            </a:r>
          </a:p>
        </p:txBody>
      </p:sp>
      <p:cxnSp>
        <p:nvCxnSpPr>
          <p:cNvPr id="25" name="曲线连接符 24" title=""/>
          <p:cNvCxnSpPr/>
          <p:nvPr/>
        </p:nvCxnSpPr>
        <p:spPr>
          <a:xfrm rot="5400000" flipV="1">
            <a:off x="2945765" y="5233670"/>
            <a:ext cx="1440180" cy="436245"/>
          </a:xfrm>
          <a:prstGeom prst="curvedConnector3">
            <a:avLst>
              <a:gd name="adj1" fmla="val 50022"/>
            </a:avLst>
          </a:prstGeom>
          <a:ln w="1905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nvSpPr>
        <p:spPr>
          <a:xfrm>
            <a:off x="2707640" y="6152515"/>
            <a:ext cx="2824480" cy="337185"/>
          </a:xfrm>
          <a:prstGeom prst="rect">
            <a:avLst/>
          </a:prstGeom>
          <a:noFill/>
        </p:spPr>
        <p:txBody>
          <a:bodyPr wrap="none" rtlCol="0">
            <a:spAutoFit/>
          </a:bodyPr>
          <a:lstStyle/>
          <a:p>
            <a:r>
              <a:rPr lang="zh-CN" altLang="en-US" sz="1600">
                <a:solidFill>
                  <a:schemeClr val="bg1"/>
                </a:solidFill>
                <a:highlight>
                  <a:srgbClr val="008000"/>
                </a:highlight>
              </a:rPr>
              <a:t>温度照样会影响声的传播速度</a:t>
            </a:r>
          </a:p>
        </p:txBody>
      </p:sp>
      <p:sp>
        <p:nvSpPr>
          <p:cNvPr id="29" name="文本框 28" title=""/>
          <p:cNvSpPr txBox="1"/>
          <p:nvPr/>
        </p:nvSpPr>
        <p:spPr>
          <a:xfrm>
            <a:off x="1789430" y="4854575"/>
            <a:ext cx="419100" cy="368300"/>
          </a:xfrm>
          <a:prstGeom prst="rect">
            <a:avLst/>
          </a:prstGeom>
          <a:noFill/>
          <a:ln w="19050">
            <a:solidFill>
              <a:srgbClr val="FF0000"/>
            </a:solidFill>
          </a:ln>
        </p:spPr>
        <p:txBody>
          <a:bodyPr wrap="square" rtlCol="0">
            <a:spAutoFit/>
          </a:bodyPr>
          <a:lstStyle/>
          <a:p>
            <a:endParaRPr lang="zh-CN" altLang="en-US"/>
          </a:p>
        </p:txBody>
      </p:sp>
      <p:cxnSp>
        <p:nvCxnSpPr>
          <p:cNvPr id="30" name="曲线连接符 29" title=""/>
          <p:cNvCxnSpPr/>
          <p:nvPr/>
        </p:nvCxnSpPr>
        <p:spPr>
          <a:xfrm>
            <a:off x="2200275" y="4873625"/>
            <a:ext cx="1541780" cy="162560"/>
          </a:xfrm>
          <a:prstGeom prst="curvedConnector3">
            <a:avLst>
              <a:gd name="adj1" fmla="val 5004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32" name="文本框 31" title=""/>
          <p:cNvSpPr txBox="1"/>
          <p:nvPr/>
        </p:nvSpPr>
        <p:spPr>
          <a:xfrm>
            <a:off x="3742055" y="4829175"/>
            <a:ext cx="2214880" cy="337185"/>
          </a:xfrm>
          <a:prstGeom prst="rect">
            <a:avLst/>
          </a:prstGeom>
          <a:noFill/>
        </p:spPr>
        <p:txBody>
          <a:bodyPr wrap="none" rtlCol="0">
            <a:spAutoFit/>
          </a:bodyPr>
          <a:lstStyle/>
          <a:p>
            <a:r>
              <a:rPr lang="zh-CN" altLang="en-US" sz="1600">
                <a:solidFill>
                  <a:schemeClr val="bg1"/>
                </a:solidFill>
                <a:highlight>
                  <a:srgbClr val="800080"/>
                </a:highlight>
              </a:rPr>
              <a:t>声音以波的形式传播的</a:t>
            </a:r>
          </a:p>
        </p:txBody>
      </p:sp>
      <p:sp>
        <p:nvSpPr>
          <p:cNvPr id="33" name="文本框 32" title=""/>
          <p:cNvSpPr txBox="1"/>
          <p:nvPr/>
        </p:nvSpPr>
        <p:spPr>
          <a:xfrm>
            <a:off x="3900170" y="3451225"/>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p>
        </p:txBody>
      </p:sp>
      <p:cxnSp>
        <p:nvCxnSpPr>
          <p:cNvPr id="34" name="直接连接符 33" title=""/>
          <p:cNvCxnSpPr/>
          <p:nvPr/>
        </p:nvCxnSpPr>
        <p:spPr>
          <a:xfrm flipH="1">
            <a:off x="5956935" y="3237865"/>
            <a:ext cx="0" cy="355155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35" name="文本框 34" title=""/>
          <p:cNvSpPr txBox="1"/>
          <p:nvPr/>
        </p:nvSpPr>
        <p:spPr>
          <a:xfrm>
            <a:off x="6111240" y="3414395"/>
            <a:ext cx="5758815" cy="1568450"/>
          </a:xfrm>
          <a:prstGeom prst="rect">
            <a:avLst/>
          </a:prstGeom>
          <a:noFill/>
        </p:spPr>
        <p:txBody>
          <a:bodyPr wrap="square" rtlCol="0" anchor="t">
            <a:spAutoFit/>
          </a:bodyPr>
          <a:lstStyle/>
          <a:p>
            <a:pPr fontAlgn="auto">
              <a:lnSpc>
                <a:spcPct val="150000"/>
              </a:lnSpc>
            </a:pP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rPr>
              <a:t>3-2</a:t>
            </a:r>
            <a:r>
              <a:rPr lang="zh-CN" altLang="en-US" sz="16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声音在空气中速度是340m/s，如果我们对着一座高山呼喊，经过2s后听到回声，那么我们可以断定（　　）。</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A．高山距我们680m	B．高山距我们340m</a:t>
            </a:r>
          </a:p>
          <a:p>
            <a:pP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C．高山距我们170m	D．高山距我们17m</a:t>
            </a:r>
          </a:p>
        </p:txBody>
      </p:sp>
      <p:sp>
        <p:nvSpPr>
          <p:cNvPr id="38" name="文本框 37" title=""/>
          <p:cNvSpPr txBox="1"/>
          <p:nvPr/>
        </p:nvSpPr>
        <p:spPr>
          <a:xfrm>
            <a:off x="6284595" y="5161280"/>
            <a:ext cx="500126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cs typeface="微软雅黑" panose="020b0503020204020204" charset="-122"/>
              </a:rPr>
              <a:t>2s</a:t>
            </a:r>
            <a:r>
              <a:rPr lang="zh-CN" altLang="en-US" sz="1600">
                <a:solidFill>
                  <a:srgbClr val="FF0000"/>
                </a:solidFill>
                <a:latin typeface="微软雅黑" panose="020b0503020204020204" charset="-122"/>
                <a:ea typeface="微软雅黑" panose="020b0503020204020204" charset="-122"/>
                <a:cs typeface="微软雅黑" panose="020b0503020204020204" charset="-122"/>
              </a:rPr>
              <a:t>时间声波传播的路程为：</a:t>
            </a:r>
            <a:r>
              <a:rPr lang="en-US" altLang="zh-CN" sz="1600">
                <a:solidFill>
                  <a:srgbClr val="FF0000"/>
                </a:solidFill>
                <a:latin typeface="微软雅黑" panose="020b0503020204020204" charset="-122"/>
                <a:ea typeface="微软雅黑" panose="020b0503020204020204" charset="-122"/>
                <a:cs typeface="微软雅黑" panose="020b0503020204020204" charset="-122"/>
              </a:rPr>
              <a:t>s=vt=340m/s×2s=680m</a:t>
            </a:r>
          </a:p>
        </p:txBody>
      </p:sp>
      <p:sp>
        <p:nvSpPr>
          <p:cNvPr id="41" name="文本框 40" title=""/>
          <p:cNvSpPr txBox="1"/>
          <p:nvPr/>
        </p:nvSpPr>
        <p:spPr>
          <a:xfrm>
            <a:off x="6330950" y="5676900"/>
            <a:ext cx="5280025" cy="337185"/>
          </a:xfrm>
          <a:prstGeom prst="rect">
            <a:avLst/>
          </a:prstGeom>
          <a:noFill/>
        </p:spPr>
        <p:txBody>
          <a:bodyPr wrap="none" rtlCol="0">
            <a:spAutoFit/>
          </a:bodyPr>
          <a:lstStyle/>
          <a:p>
            <a:r>
              <a:rPr lang="zh-CN" sz="1600">
                <a:solidFill>
                  <a:srgbClr val="FF0000"/>
                </a:solidFill>
                <a:latin typeface="微软雅黑" panose="020b0503020204020204" charset="-122"/>
                <a:ea typeface="微软雅黑" panose="020b0503020204020204" charset="-122"/>
                <a:cs typeface="微软雅黑" panose="020b0503020204020204" charset="-122"/>
              </a:rPr>
              <a:t>人听到的是回声，人与高山间的距离为：</a:t>
            </a:r>
            <a:r>
              <a:rPr lang="en-US" altLang="zh-CN" sz="1600">
                <a:solidFill>
                  <a:srgbClr val="FF0000"/>
                </a:solidFill>
                <a:latin typeface="微软雅黑" panose="020b0503020204020204" charset="-122"/>
                <a:ea typeface="微软雅黑" panose="020b0503020204020204" charset="-122"/>
                <a:cs typeface="微软雅黑" panose="020b0503020204020204" charset="-122"/>
              </a:rPr>
              <a:t>680m</a:t>
            </a:r>
            <a:r>
              <a:rPr lang="en-US" altLang="zh-CN" sz="1600">
                <a:solidFill>
                  <a:srgbClr val="FF0000"/>
                </a:solidFill>
                <a:latin typeface="Arial" panose="020b0604020202020204" pitchFamily="34" charset="0"/>
                <a:ea typeface="微软雅黑" panose="020b0503020204020204" charset="-122"/>
                <a:cs typeface="微软雅黑" panose="020b0503020204020204" charset="-122"/>
              </a:rPr>
              <a:t>÷2=340m</a:t>
            </a:r>
          </a:p>
        </p:txBody>
      </p:sp>
      <p:sp>
        <p:nvSpPr>
          <p:cNvPr id="42" name="文本框 41" title=""/>
          <p:cNvSpPr txBox="1"/>
          <p:nvPr/>
        </p:nvSpPr>
        <p:spPr>
          <a:xfrm>
            <a:off x="10875010" y="387350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wipe(left)">
                                      <p:cBhvr>
                                        <p:cTn id="25" dur="500"/>
                                        <p:tgtEl>
                                          <p:spTgt spid="7">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left)">
                                      <p:cBhvr>
                                        <p:cTn id="30" dur="500"/>
                                        <p:tgtEl>
                                          <p:spTgt spid="7">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up)">
                                      <p:cBhvr>
                                        <p:cTn id="35" dur="500"/>
                                        <p:tgtEl>
                                          <p:spTgt spid="24"/>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xit" presetSubtype="4" fill="hold" grpId="1" nodeType="clickEffect">
                                  <p:stCondLst>
                                    <p:cond delay="0"/>
                                  </p:stCondLst>
                                  <p:childTnLst>
                                    <p:animEffect transition="out" filter="wipe(down)">
                                      <p:cBhvr>
                                        <p:cTn id="39" dur="500"/>
                                        <p:tgtEl>
                                          <p:spTgt spid="24"/>
                                        </p:tgtEl>
                                      </p:cBhvr>
                                    </p:animEffect>
                                    <p:set>
                                      <p:cBhvr>
                                        <p:cTn id="40" dur="1" fill="hold">
                                          <p:stCondLst>
                                            <p:cond delay="499"/>
                                          </p:stCondLst>
                                        </p:cTn>
                                        <p:tgtEl>
                                          <p:spTgt spid="24"/>
                                        </p:tgtEl>
                                        <p:attrNameLst>
                                          <p:attrName>style.visibility</p:attrName>
                                        </p:attrNameLst>
                                      </p:cBhvr>
                                      <p:to>
                                        <p:strVal val="hidden"/>
                                      </p:to>
                                    </p:se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wipe(down)">
                                      <p:cBhvr>
                                        <p:cTn id="45" dur="500"/>
                                        <p:tgtEl>
                                          <p:spTgt spid="2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wipe(down)">
                                      <p:cBhvr>
                                        <p:cTn id="48" dur="500"/>
                                        <p:tgtEl>
                                          <p:spTgt spid="28"/>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xit" presetSubtype="4" fill="hold" grpId="1" nodeType="clickEffect">
                                  <p:stCondLst>
                                    <p:cond delay="0"/>
                                  </p:stCondLst>
                                  <p:childTnLst>
                                    <p:animEffect transition="out" filter="wipe(down)">
                                      <p:cBhvr>
                                        <p:cTn id="52" dur="500"/>
                                        <p:tgtEl>
                                          <p:spTgt spid="28"/>
                                        </p:tgtEl>
                                      </p:cBhvr>
                                    </p:animEffect>
                                    <p:set>
                                      <p:cBhvr>
                                        <p:cTn id="53" dur="1" fill="hold">
                                          <p:stCondLst>
                                            <p:cond delay="499"/>
                                          </p:stCondLst>
                                        </p:cTn>
                                        <p:tgtEl>
                                          <p:spTgt spid="28"/>
                                        </p:tgtEl>
                                        <p:attrNameLst>
                                          <p:attrName>style.visibility</p:attrName>
                                        </p:attrNameLst>
                                      </p:cBhvr>
                                      <p:to>
                                        <p:strVal val="hidden"/>
                                      </p:to>
                                    </p:set>
                                  </p:childTnLst>
                                </p:cTn>
                              </p:par>
                              <p:par>
                                <p:cTn id="54" presetID="22" presetClass="exit" presetSubtype="4" fill="hold" nodeType="withEffect">
                                  <p:stCondLst>
                                    <p:cond delay="0"/>
                                  </p:stCondLst>
                                  <p:childTnLst>
                                    <p:animEffect transition="out" filter="wipe(down)">
                                      <p:cBhvr>
                                        <p:cTn id="55" dur="500"/>
                                        <p:tgtEl>
                                          <p:spTgt spid="27"/>
                                        </p:tgtEl>
                                      </p:cBhvr>
                                    </p:animEffect>
                                    <p:set>
                                      <p:cBhvr>
                                        <p:cTn id="56" dur="1" fill="hold">
                                          <p:stCondLst>
                                            <p:cond delay="499"/>
                                          </p:stCondLst>
                                        </p:cTn>
                                        <p:tgtEl>
                                          <p:spTgt spid="27"/>
                                        </p:tgtEl>
                                        <p:attrNameLst>
                                          <p:attrName>style.visibility</p:attrName>
                                        </p:attrNameLst>
                                      </p:cBhvr>
                                      <p:to>
                                        <p:strVal val="hidden"/>
                                      </p:to>
                                    </p:se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wipe(left)">
                                      <p:cBhvr>
                                        <p:cTn id="61" dur="500"/>
                                        <p:tgtEl>
                                          <p:spTgt spid="36"/>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left)">
                                      <p:cBhvr>
                                        <p:cTn id="64" dur="500"/>
                                        <p:tgtEl>
                                          <p:spTgt spid="37"/>
                                        </p:tgtEl>
                                      </p:cBhvr>
                                    </p:animEffect>
                                  </p:childTnLst>
                                </p:cTn>
                              </p:par>
                            </p:childTnLst>
                          </p:cTn>
                        </p:par>
                      </p:childTnLst>
                    </p:cTn>
                  </p:par>
                  <p:par>
                    <p:cTn id="65" fill="hold" nodeType="clickPar">
                      <p:stCondLst>
                        <p:cond delay="indefinite"/>
                        <p:cond evt="onBegin" delay="0">
                          <p:tn val="64"/>
                        </p:cond>
                      </p:stCondLst>
                      <p:childTnLst>
                        <p:par>
                          <p:cTn id="66" fill="hold">
                            <p:stCondLst>
                              <p:cond delay="0"/>
                            </p:stCondLst>
                            <p:childTnLst>
                              <p:par>
                                <p:cTn id="67" presetID="22" presetClass="exit" presetSubtype="4" fill="hold" nodeType="clickEffect">
                                  <p:stCondLst>
                                    <p:cond delay="0"/>
                                  </p:stCondLst>
                                  <p:childTnLst>
                                    <p:animEffect transition="out" filter="wipe(down)">
                                      <p:cBhvr>
                                        <p:cTn id="68" dur="500"/>
                                        <p:tgtEl>
                                          <p:spTgt spid="36"/>
                                        </p:tgtEl>
                                      </p:cBhvr>
                                    </p:animEffect>
                                    <p:set>
                                      <p:cBhvr>
                                        <p:cTn id="69" dur="1" fill="hold">
                                          <p:stCondLst>
                                            <p:cond delay="499"/>
                                          </p:stCondLst>
                                        </p:cTn>
                                        <p:tgtEl>
                                          <p:spTgt spid="36"/>
                                        </p:tgtEl>
                                        <p:attrNameLst>
                                          <p:attrName>style.visibility</p:attrName>
                                        </p:attrNameLst>
                                      </p:cBhvr>
                                      <p:to>
                                        <p:strVal val="hidden"/>
                                      </p:to>
                                    </p:set>
                                  </p:childTnLst>
                                </p:cTn>
                              </p:par>
                              <p:par>
                                <p:cTn id="70" presetID="22" presetClass="exit" presetSubtype="4" fill="hold" grpId="1" nodeType="withEffect">
                                  <p:stCondLst>
                                    <p:cond delay="0"/>
                                  </p:stCondLst>
                                  <p:childTnLst>
                                    <p:animEffect transition="out" filter="wipe(down)">
                                      <p:cBhvr>
                                        <p:cTn id="71" dur="500"/>
                                        <p:tgtEl>
                                          <p:spTgt spid="37"/>
                                        </p:tgtEl>
                                      </p:cBhvr>
                                    </p:animEffect>
                                    <p:set>
                                      <p:cBhvr>
                                        <p:cTn id="72" dur="1" fill="hold">
                                          <p:stCondLst>
                                            <p:cond delay="499"/>
                                          </p:stCondLst>
                                        </p:cTn>
                                        <p:tgtEl>
                                          <p:spTgt spid="37"/>
                                        </p:tgtEl>
                                        <p:attrNameLst>
                                          <p:attrName>style.visibility</p:attrName>
                                        </p:attrNameLst>
                                      </p:cBhvr>
                                      <p:to>
                                        <p:strVal val="hidden"/>
                                      </p:to>
                                    </p:set>
                                  </p:childTnLst>
                                </p:cTn>
                              </p:par>
                            </p:childTnLst>
                          </p:cTn>
                        </p:par>
                      </p:childTnLst>
                    </p:cTn>
                  </p:par>
                  <p:par>
                    <p:cTn id="73" fill="hold" nodeType="clickPar">
                      <p:stCondLst>
                        <p:cond delay="indefinite"/>
                        <p:cond evt="onBegin" delay="0">
                          <p:tn val="72"/>
                        </p:cond>
                      </p:stCondLst>
                      <p:childTnLst>
                        <p:par>
                          <p:cTn id="74" fill="hold">
                            <p:stCondLst>
                              <p:cond delay="0"/>
                            </p:stCondLst>
                            <p:childTnLst>
                              <p:par>
                                <p:cTn id="75" presetID="22" presetClass="entr" presetSubtype="8" fill="hold"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left)">
                                      <p:cBhvr>
                                        <p:cTn id="77" dur="500"/>
                                        <p:tgtEl>
                                          <p:spTgt spid="11"/>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4"/>
                                        </p:tgtEl>
                                        <p:attrNameLst>
                                          <p:attrName>style.visibility</p:attrName>
                                        </p:attrNameLst>
                                      </p:cBhvr>
                                      <p:to>
                                        <p:strVal val="visible"/>
                                      </p:to>
                                    </p:set>
                                    <p:animEffect transition="in" filter="wipe(left)">
                                      <p:cBhvr>
                                        <p:cTn id="80" dur="500"/>
                                        <p:tgtEl>
                                          <p:spTgt spid="14"/>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xit" presetSubtype="4" fill="hold" nodeType="clickEffect">
                                  <p:stCondLst>
                                    <p:cond delay="0"/>
                                  </p:stCondLst>
                                  <p:childTnLst>
                                    <p:animEffect transition="out" filter="wipe(down)">
                                      <p:cBhvr>
                                        <p:cTn id="84" dur="500"/>
                                        <p:tgtEl>
                                          <p:spTgt spid="11"/>
                                        </p:tgtEl>
                                      </p:cBhvr>
                                    </p:animEffect>
                                    <p:set>
                                      <p:cBhvr>
                                        <p:cTn id="85" dur="1" fill="hold">
                                          <p:stCondLst>
                                            <p:cond delay="499"/>
                                          </p:stCondLst>
                                        </p:cTn>
                                        <p:tgtEl>
                                          <p:spTgt spid="11"/>
                                        </p:tgtEl>
                                        <p:attrNameLst>
                                          <p:attrName>style.visibility</p:attrName>
                                        </p:attrNameLst>
                                      </p:cBhvr>
                                      <p:to>
                                        <p:strVal val="hidden"/>
                                      </p:to>
                                    </p:set>
                                  </p:childTnLst>
                                </p:cTn>
                              </p:par>
                              <p:par>
                                <p:cTn id="86" presetID="22" presetClass="exit" presetSubtype="4" fill="hold" grpId="1" nodeType="withEffect">
                                  <p:stCondLst>
                                    <p:cond delay="0"/>
                                  </p:stCondLst>
                                  <p:childTnLst>
                                    <p:animEffect transition="out" filter="wipe(down)">
                                      <p:cBhvr>
                                        <p:cTn id="87" dur="500"/>
                                        <p:tgtEl>
                                          <p:spTgt spid="14"/>
                                        </p:tgtEl>
                                      </p:cBhvr>
                                    </p:animEffect>
                                    <p:set>
                                      <p:cBhvr>
                                        <p:cTn id="88" dur="1" fill="hold">
                                          <p:stCondLst>
                                            <p:cond delay="499"/>
                                          </p:stCondLst>
                                        </p:cTn>
                                        <p:tgtEl>
                                          <p:spTgt spid="14"/>
                                        </p:tgtEl>
                                        <p:attrNameLst>
                                          <p:attrName>style.visibility</p:attrName>
                                        </p:attrNameLst>
                                      </p:cBhvr>
                                      <p:to>
                                        <p:strVal val="hidden"/>
                                      </p:to>
                                    </p:set>
                                  </p:childTnLst>
                                </p:cTn>
                              </p:par>
                            </p:childTnLst>
                          </p:cTn>
                        </p:par>
                      </p:childTnLst>
                    </p:cTn>
                  </p:par>
                  <p:par>
                    <p:cTn id="89" fill="hold" nodeType="clickPar">
                      <p:stCondLst>
                        <p:cond delay="indefinite"/>
                        <p:cond evt="onBegin" delay="0">
                          <p:tn val="88"/>
                        </p:cond>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20"/>
                                        </p:tgtEl>
                                        <p:attrNameLst>
                                          <p:attrName>style.visibility</p:attrName>
                                        </p:attrNameLst>
                                      </p:cBhvr>
                                      <p:to>
                                        <p:strVal val="visible"/>
                                      </p:to>
                                    </p:set>
                                    <p:animEffect transition="in" filter="wipe(left)">
                                      <p:cBhvr>
                                        <p:cTn id="93" dur="500"/>
                                        <p:tgtEl>
                                          <p:spTgt spid="20"/>
                                        </p:tgtEl>
                                      </p:cBhvr>
                                    </p:animEffect>
                                  </p:childTnLst>
                                </p:cTn>
                              </p:par>
                            </p:childTnLst>
                          </p:cTn>
                        </p:par>
                      </p:childTnLst>
                    </p:cTn>
                  </p:par>
                  <p:par>
                    <p:cTn id="94" fill="hold" nodeType="clickPar">
                      <p:stCondLst>
                        <p:cond delay="indefinite"/>
                        <p:cond evt="onBegin" delay="0">
                          <p:tn val="93"/>
                        </p:cond>
                      </p:stCondLst>
                      <p:childTnLst>
                        <p:par>
                          <p:cTn id="95" fill="hold">
                            <p:stCondLst>
                              <p:cond delay="0"/>
                            </p:stCondLst>
                            <p:childTnLst>
                              <p:par>
                                <p:cTn id="96" presetID="22" presetClass="entr" presetSubtype="8" fill="hold" nodeType="clickEffect">
                                  <p:stCondLst>
                                    <p:cond delay="0"/>
                                  </p:stCondLst>
                                  <p:childTnLst>
                                    <p:set>
                                      <p:cBhvr>
                                        <p:cTn id="97" dur="1" fill="hold">
                                          <p:stCondLst>
                                            <p:cond delay="0"/>
                                          </p:stCondLst>
                                        </p:cTn>
                                        <p:tgtEl>
                                          <p:spTgt spid="21"/>
                                        </p:tgtEl>
                                        <p:attrNameLst>
                                          <p:attrName>style.visibility</p:attrName>
                                        </p:attrNameLst>
                                      </p:cBhvr>
                                      <p:to>
                                        <p:strVal val="visible"/>
                                      </p:to>
                                    </p:set>
                                    <p:animEffect transition="in" filter="wipe(left)">
                                      <p:cBhvr>
                                        <p:cTn id="98" dur="500"/>
                                        <p:tgtEl>
                                          <p:spTgt spid="21"/>
                                        </p:tgtEl>
                                      </p:cBhvr>
                                    </p:animEffect>
                                  </p:childTnLst>
                                </p:cTn>
                              </p:par>
                            </p:childTnLst>
                          </p:cTn>
                        </p:par>
                      </p:childTnLst>
                    </p:cTn>
                  </p:par>
                  <p:par>
                    <p:cTn id="99" fill="hold" nodeType="clickPar">
                      <p:stCondLst>
                        <p:cond delay="indefinite"/>
                        <p:cond evt="onBegin" delay="0">
                          <p:tn val="98"/>
                        </p:cond>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wipe(up)">
                                      <p:cBhvr>
                                        <p:cTn id="103" dur="500"/>
                                        <p:tgtEl>
                                          <p:spTgt spid="34"/>
                                        </p:tgtEl>
                                      </p:cBhvr>
                                    </p:animEffect>
                                  </p:childTnLst>
                                </p:cTn>
                              </p:par>
                            </p:childTnLst>
                          </p:cTn>
                        </p:par>
                      </p:childTnLst>
                    </p:cTn>
                  </p:par>
                  <p:par>
                    <p:cTn id="104" fill="hold" nodeType="clickPar">
                      <p:stCondLst>
                        <p:cond delay="indefinite"/>
                        <p:cond evt="onBegin" delay="0">
                          <p:tn val="103"/>
                        </p:cond>
                      </p:stCondLst>
                      <p:childTnLst>
                        <p:par>
                          <p:cTn id="105" fill="hold">
                            <p:stCondLst>
                              <p:cond delay="0"/>
                            </p:stCondLst>
                            <p:childTnLst>
                              <p:par>
                                <p:cTn id="106" presetID="22" presetClass="entr" presetSubtype="8" fill="hold" nodeType="clickEffect">
                                  <p:stCondLst>
                                    <p:cond delay="0"/>
                                  </p:stCondLst>
                                  <p:childTnLst>
                                    <p:set>
                                      <p:cBhvr>
                                        <p:cTn id="107" dur="1" fill="hold">
                                          <p:stCondLst>
                                            <p:cond delay="0"/>
                                          </p:stCondLst>
                                        </p:cTn>
                                        <p:tgtEl>
                                          <p:spTgt spid="15">
                                            <p:txEl>
                                              <p:pRg st="0" end="0"/>
                                            </p:txEl>
                                          </p:spTgt>
                                        </p:tgtEl>
                                        <p:attrNameLst>
                                          <p:attrName>style.visibility</p:attrName>
                                        </p:attrNameLst>
                                      </p:cBhvr>
                                      <p:to>
                                        <p:strVal val="visible"/>
                                      </p:to>
                                    </p:set>
                                    <p:animEffect transition="in" filter="wipe(left)">
                                      <p:cBhvr>
                                        <p:cTn id="108" dur="500"/>
                                        <p:tgtEl>
                                          <p:spTgt spid="15">
                                            <p:txEl>
                                              <p:pRg st="0" end="0"/>
                                            </p:txEl>
                                          </p:spTgt>
                                        </p:tgtEl>
                                      </p:cBhvr>
                                    </p:animEffect>
                                  </p:childTnLst>
                                </p:cTn>
                              </p:par>
                            </p:childTnLst>
                          </p:cTn>
                        </p:par>
                      </p:childTnLst>
                    </p:cTn>
                  </p:par>
                  <p:par>
                    <p:cTn id="109" fill="hold" nodeType="clickPar">
                      <p:stCondLst>
                        <p:cond delay="indefinite"/>
                        <p:cond evt="onBegin" delay="0">
                          <p:tn val="108"/>
                        </p:cond>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15">
                                            <p:txEl>
                                              <p:pRg st="1" end="1"/>
                                            </p:txEl>
                                          </p:spTgt>
                                        </p:tgtEl>
                                        <p:attrNameLst>
                                          <p:attrName>style.visibility</p:attrName>
                                        </p:attrNameLst>
                                      </p:cBhvr>
                                      <p:to>
                                        <p:strVal val="visible"/>
                                      </p:to>
                                    </p:set>
                                    <p:animEffect transition="in" filter="wipe(left)">
                                      <p:cBhvr>
                                        <p:cTn id="113" dur="500"/>
                                        <p:tgtEl>
                                          <p:spTgt spid="15">
                                            <p:txEl>
                                              <p:pRg st="1" end="1"/>
                                            </p:txEl>
                                          </p:spTgt>
                                        </p:tgtEl>
                                      </p:cBhvr>
                                    </p:animEffect>
                                  </p:childTnLst>
                                </p:cTn>
                              </p:par>
                            </p:childTnLst>
                          </p:cTn>
                        </p:par>
                      </p:childTnLst>
                    </p:cTn>
                  </p:par>
                  <p:par>
                    <p:cTn id="114" fill="hold" nodeType="clickPar">
                      <p:stCondLst>
                        <p:cond delay="indefinite"/>
                        <p:cond evt="onBegin" delay="0">
                          <p:tn val="113"/>
                        </p:cond>
                      </p:stCondLst>
                      <p:childTnLst>
                        <p:par>
                          <p:cTn id="115" fill="hold">
                            <p:stCondLst>
                              <p:cond delay="0"/>
                            </p:stCondLst>
                            <p:childTnLst>
                              <p:par>
                                <p:cTn id="116" presetID="22" presetClass="entr" presetSubtype="8" fill="hold" nodeType="clickEffect">
                                  <p:stCondLst>
                                    <p:cond delay="0"/>
                                  </p:stCondLst>
                                  <p:childTnLst>
                                    <p:set>
                                      <p:cBhvr>
                                        <p:cTn id="117" dur="1" fill="hold">
                                          <p:stCondLst>
                                            <p:cond delay="0"/>
                                          </p:stCondLst>
                                        </p:cTn>
                                        <p:tgtEl>
                                          <p:spTgt spid="15">
                                            <p:txEl>
                                              <p:pRg st="2" end="2"/>
                                            </p:txEl>
                                          </p:spTgt>
                                        </p:tgtEl>
                                        <p:attrNameLst>
                                          <p:attrName>style.visibility</p:attrName>
                                        </p:attrNameLst>
                                      </p:cBhvr>
                                      <p:to>
                                        <p:strVal val="visible"/>
                                      </p:to>
                                    </p:set>
                                    <p:animEffect transition="in" filter="wipe(left)">
                                      <p:cBhvr>
                                        <p:cTn id="118" dur="500"/>
                                        <p:tgtEl>
                                          <p:spTgt spid="15">
                                            <p:txEl>
                                              <p:pRg st="2" end="2"/>
                                            </p:txEl>
                                          </p:spTgt>
                                        </p:tgtEl>
                                      </p:cBhvr>
                                    </p:animEffect>
                                  </p:childTnLst>
                                </p:cTn>
                              </p:par>
                            </p:childTnLst>
                          </p:cTn>
                        </p:par>
                      </p:childTnLst>
                    </p:cTn>
                  </p:par>
                  <p:par>
                    <p:cTn id="119" fill="hold" nodeType="clickPar">
                      <p:stCondLst>
                        <p:cond delay="indefinite"/>
                        <p:cond evt="onBegin" delay="0">
                          <p:tn val="118"/>
                        </p:cond>
                      </p:stCondLst>
                      <p:childTnLst>
                        <p:par>
                          <p:cTn id="120" fill="hold">
                            <p:stCondLst>
                              <p:cond delay="0"/>
                            </p:stCondLst>
                            <p:childTnLst>
                              <p:par>
                                <p:cTn id="121" presetID="22" presetClass="entr" presetSubtype="8" fill="hold" nodeType="clickEffect">
                                  <p:stCondLst>
                                    <p:cond delay="0"/>
                                  </p:stCondLst>
                                  <p:childTnLst>
                                    <p:set>
                                      <p:cBhvr>
                                        <p:cTn id="122" dur="1" fill="hold">
                                          <p:stCondLst>
                                            <p:cond delay="0"/>
                                          </p:stCondLst>
                                        </p:cTn>
                                        <p:tgtEl>
                                          <p:spTgt spid="15">
                                            <p:txEl>
                                              <p:pRg st="3" end="3"/>
                                            </p:txEl>
                                          </p:spTgt>
                                        </p:tgtEl>
                                        <p:attrNameLst>
                                          <p:attrName>style.visibility</p:attrName>
                                        </p:attrNameLst>
                                      </p:cBhvr>
                                      <p:to>
                                        <p:strVal val="visible"/>
                                      </p:to>
                                    </p:set>
                                    <p:animEffect transition="in" filter="wipe(left)">
                                      <p:cBhvr>
                                        <p:cTn id="123" dur="500"/>
                                        <p:tgtEl>
                                          <p:spTgt spid="15">
                                            <p:txEl>
                                              <p:pRg st="3" end="3"/>
                                            </p:txEl>
                                          </p:spTgt>
                                        </p:tgtEl>
                                      </p:cBhvr>
                                    </p:animEffect>
                                  </p:childTnLst>
                                </p:cTn>
                              </p:par>
                            </p:childTnLst>
                          </p:cTn>
                        </p:par>
                      </p:childTnLst>
                    </p:cTn>
                  </p:par>
                  <p:par>
                    <p:cTn id="124" fill="hold" nodeType="clickPar">
                      <p:stCondLst>
                        <p:cond delay="indefinite"/>
                        <p:cond evt="onBegin" delay="0">
                          <p:tn val="123"/>
                        </p:cond>
                      </p:stCondLst>
                      <p:childTnLst>
                        <p:par>
                          <p:cTn id="125" fill="hold">
                            <p:stCondLst>
                              <p:cond delay="0"/>
                            </p:stCondLst>
                            <p:childTnLst>
                              <p:par>
                                <p:cTn id="126" presetID="22" presetClass="entr" presetSubtype="8" fill="hold" nodeType="clickEffect">
                                  <p:stCondLst>
                                    <p:cond delay="0"/>
                                  </p:stCondLst>
                                  <p:childTnLst>
                                    <p:set>
                                      <p:cBhvr>
                                        <p:cTn id="127" dur="1" fill="hold">
                                          <p:stCondLst>
                                            <p:cond delay="0"/>
                                          </p:stCondLst>
                                        </p:cTn>
                                        <p:tgtEl>
                                          <p:spTgt spid="15">
                                            <p:txEl>
                                              <p:pRg st="4" end="4"/>
                                            </p:txEl>
                                          </p:spTgt>
                                        </p:tgtEl>
                                        <p:attrNameLst>
                                          <p:attrName>style.visibility</p:attrName>
                                        </p:attrNameLst>
                                      </p:cBhvr>
                                      <p:to>
                                        <p:strVal val="visible"/>
                                      </p:to>
                                    </p:set>
                                    <p:animEffect transition="in" filter="wipe(left)">
                                      <p:cBhvr>
                                        <p:cTn id="128" dur="500"/>
                                        <p:tgtEl>
                                          <p:spTgt spid="15">
                                            <p:txEl>
                                              <p:pRg st="4" end="4"/>
                                            </p:txEl>
                                          </p:spTgt>
                                        </p:tgtEl>
                                      </p:cBhvr>
                                    </p:animEffect>
                                  </p:childTnLst>
                                </p:cTn>
                              </p:par>
                            </p:childTnLst>
                          </p:cTn>
                        </p:par>
                      </p:childTnLst>
                    </p:cTn>
                  </p:par>
                  <p:par>
                    <p:cTn id="129" fill="hold" nodeType="clickPar">
                      <p:stCondLst>
                        <p:cond delay="indefinite"/>
                        <p:cond evt="onBegin" delay="0">
                          <p:tn val="128"/>
                        </p:cond>
                      </p:stCondLst>
                      <p:childTnLst>
                        <p:par>
                          <p:cTn id="130" fill="hold">
                            <p:stCondLst>
                              <p:cond delay="0"/>
                            </p:stCondLst>
                            <p:childTnLst>
                              <p:par>
                                <p:cTn id="131" presetID="22" presetClass="entr" presetSubtype="1" fill="hold" nodeType="clickEffect">
                                  <p:stCondLst>
                                    <p:cond delay="0"/>
                                  </p:stCondLst>
                                  <p:childTnLst>
                                    <p:set>
                                      <p:cBhvr>
                                        <p:cTn id="132" dur="1" fill="hold">
                                          <p:stCondLst>
                                            <p:cond delay="0"/>
                                          </p:stCondLst>
                                        </p:cTn>
                                        <p:tgtEl>
                                          <p:spTgt spid="17"/>
                                        </p:tgtEl>
                                        <p:attrNameLst>
                                          <p:attrName>style.visibility</p:attrName>
                                        </p:attrNameLst>
                                      </p:cBhvr>
                                      <p:to>
                                        <p:strVal val="visible"/>
                                      </p:to>
                                    </p:set>
                                    <p:animEffect transition="in" filter="wipe(up)">
                                      <p:cBhvr>
                                        <p:cTn id="133" dur="500"/>
                                        <p:tgtEl>
                                          <p:spTgt spid="17"/>
                                        </p:tgtEl>
                                      </p:cBhvr>
                                    </p:animEffect>
                                  </p:childTnLst>
                                </p:cTn>
                              </p:par>
                            </p:childTnLst>
                          </p:cTn>
                        </p:par>
                      </p:childTnLst>
                    </p:cTn>
                  </p:par>
                  <p:par>
                    <p:cTn id="134" fill="hold" nodeType="clickPar">
                      <p:stCondLst>
                        <p:cond delay="indefinite"/>
                        <p:cond evt="onBegin" delay="0">
                          <p:tn val="133"/>
                        </p:cond>
                      </p:stCondLst>
                      <p:childTnLst>
                        <p:par>
                          <p:cTn id="135" fill="hold">
                            <p:stCondLst>
                              <p:cond delay="0"/>
                            </p:stCondLst>
                            <p:childTnLst>
                              <p:par>
                                <p:cTn id="136" presetID="22" presetClass="entr" presetSubtype="4" fill="hold" grpId="0" nodeType="clickEffect">
                                  <p:stCondLst>
                                    <p:cond delay="0"/>
                                  </p:stCondLst>
                                  <p:childTnLst>
                                    <p:set>
                                      <p:cBhvr>
                                        <p:cTn id="137" dur="1" fill="hold">
                                          <p:stCondLst>
                                            <p:cond delay="0"/>
                                          </p:stCondLst>
                                        </p:cTn>
                                        <p:tgtEl>
                                          <p:spTgt spid="16"/>
                                        </p:tgtEl>
                                        <p:attrNameLst>
                                          <p:attrName>style.visibility</p:attrName>
                                        </p:attrNameLst>
                                      </p:cBhvr>
                                      <p:to>
                                        <p:strVal val="visible"/>
                                      </p:to>
                                    </p:set>
                                    <p:animEffect transition="in" filter="wipe(down)">
                                      <p:cBhvr>
                                        <p:cTn id="138" dur="500"/>
                                        <p:tgtEl>
                                          <p:spTgt spid="16"/>
                                        </p:tgtEl>
                                      </p:cBhvr>
                                    </p:animEffect>
                                  </p:childTnLst>
                                </p:cTn>
                              </p:par>
                            </p:childTnLst>
                          </p:cTn>
                        </p:par>
                      </p:childTnLst>
                    </p:cTn>
                  </p:par>
                  <p:par>
                    <p:cTn id="139" fill="hold" nodeType="clickPar">
                      <p:stCondLst>
                        <p:cond delay="indefinite"/>
                        <p:cond evt="onBegin" delay="0">
                          <p:tn val="138"/>
                        </p:cond>
                      </p:stCondLst>
                      <p:childTnLst>
                        <p:par>
                          <p:cTn id="140" fill="hold">
                            <p:stCondLst>
                              <p:cond delay="0"/>
                            </p:stCondLst>
                            <p:childTnLst>
                              <p:par>
                                <p:cTn id="141" presetID="22" presetClass="exit" presetSubtype="1" fill="hold" nodeType="clickEffect">
                                  <p:stCondLst>
                                    <p:cond delay="0"/>
                                  </p:stCondLst>
                                  <p:childTnLst>
                                    <p:animEffect transition="out" filter="wipe(up)">
                                      <p:cBhvr>
                                        <p:cTn id="142" dur="500"/>
                                        <p:tgtEl>
                                          <p:spTgt spid="17"/>
                                        </p:tgtEl>
                                      </p:cBhvr>
                                    </p:animEffect>
                                    <p:set>
                                      <p:cBhvr>
                                        <p:cTn id="143" dur="1" fill="hold">
                                          <p:stCondLst>
                                            <p:cond delay="499"/>
                                          </p:stCondLst>
                                        </p:cTn>
                                        <p:tgtEl>
                                          <p:spTgt spid="17"/>
                                        </p:tgtEl>
                                        <p:attrNameLst>
                                          <p:attrName>style.visibility</p:attrName>
                                        </p:attrNameLst>
                                      </p:cBhvr>
                                      <p:to>
                                        <p:strVal val="hidden"/>
                                      </p:to>
                                    </p:set>
                                  </p:childTnLst>
                                </p:cTn>
                              </p:par>
                              <p:par>
                                <p:cTn id="144" presetID="22" presetClass="exit" presetSubtype="1" fill="hold" grpId="1" nodeType="withEffect">
                                  <p:stCondLst>
                                    <p:cond delay="0"/>
                                  </p:stCondLst>
                                  <p:childTnLst>
                                    <p:animEffect transition="out" filter="wipe(up)">
                                      <p:cBhvr>
                                        <p:cTn id="145" dur="500"/>
                                        <p:tgtEl>
                                          <p:spTgt spid="16"/>
                                        </p:tgtEl>
                                      </p:cBhvr>
                                    </p:animEffect>
                                    <p:set>
                                      <p:cBhvr>
                                        <p:cTn id="146" dur="1" fill="hold">
                                          <p:stCondLst>
                                            <p:cond delay="499"/>
                                          </p:stCondLst>
                                        </p:cTn>
                                        <p:tgtEl>
                                          <p:spTgt spid="16"/>
                                        </p:tgtEl>
                                        <p:attrNameLst>
                                          <p:attrName>style.visibility</p:attrName>
                                        </p:attrNameLst>
                                      </p:cBhvr>
                                      <p:to>
                                        <p:strVal val="hidden"/>
                                      </p:to>
                                    </p:set>
                                  </p:childTnLst>
                                </p:cTn>
                              </p:par>
                            </p:childTnLst>
                          </p:cTn>
                        </p:par>
                      </p:childTnLst>
                    </p:cTn>
                  </p:par>
                  <p:par>
                    <p:cTn id="147" fill="hold" nodeType="clickPar">
                      <p:stCondLst>
                        <p:cond delay="indefinite"/>
                        <p:cond evt="onBegin" delay="0">
                          <p:tn val="146"/>
                        </p:cond>
                      </p:stCondLst>
                      <p:childTnLst>
                        <p:par>
                          <p:cTn id="148" fill="hold">
                            <p:stCondLst>
                              <p:cond delay="0"/>
                            </p:stCondLst>
                            <p:childTnLst>
                              <p:par>
                                <p:cTn id="149" presetID="22" presetClass="entr" presetSubtype="1" fill="hold" grpId="0" nodeType="clickEffect">
                                  <p:stCondLst>
                                    <p:cond delay="0"/>
                                  </p:stCondLst>
                                  <p:childTnLst>
                                    <p:set>
                                      <p:cBhvr>
                                        <p:cTn id="150" dur="1" fill="hold">
                                          <p:stCondLst>
                                            <p:cond delay="0"/>
                                          </p:stCondLst>
                                        </p:cTn>
                                        <p:tgtEl>
                                          <p:spTgt spid="23"/>
                                        </p:tgtEl>
                                        <p:attrNameLst>
                                          <p:attrName>style.visibility</p:attrName>
                                        </p:attrNameLst>
                                      </p:cBhvr>
                                      <p:to>
                                        <p:strVal val="visible"/>
                                      </p:to>
                                    </p:set>
                                    <p:animEffect transition="in" filter="wipe(up)">
                                      <p:cBhvr>
                                        <p:cTn id="151" dur="500"/>
                                        <p:tgtEl>
                                          <p:spTgt spid="23"/>
                                        </p:tgtEl>
                                      </p:cBhvr>
                                    </p:animEffect>
                                  </p:childTnLst>
                                </p:cTn>
                              </p:par>
                              <p:par>
                                <p:cTn id="152" presetID="22" presetClass="entr" presetSubtype="1" fill="hold" nodeType="withEffect">
                                  <p:stCondLst>
                                    <p:cond delay="0"/>
                                  </p:stCondLst>
                                  <p:childTnLst>
                                    <p:set>
                                      <p:cBhvr>
                                        <p:cTn id="153" dur="1" fill="hold">
                                          <p:stCondLst>
                                            <p:cond delay="0"/>
                                          </p:stCondLst>
                                        </p:cTn>
                                        <p:tgtEl>
                                          <p:spTgt spid="19"/>
                                        </p:tgtEl>
                                        <p:attrNameLst>
                                          <p:attrName>style.visibility</p:attrName>
                                        </p:attrNameLst>
                                      </p:cBhvr>
                                      <p:to>
                                        <p:strVal val="visible"/>
                                      </p:to>
                                    </p:set>
                                    <p:animEffect transition="in" filter="wipe(up)">
                                      <p:cBhvr>
                                        <p:cTn id="154" dur="500"/>
                                        <p:tgtEl>
                                          <p:spTgt spid="19"/>
                                        </p:tgtEl>
                                      </p:cBhvr>
                                    </p:animEffect>
                                  </p:childTnLst>
                                </p:cTn>
                              </p:par>
                            </p:childTnLst>
                          </p:cTn>
                        </p:par>
                      </p:childTnLst>
                    </p:cTn>
                  </p:par>
                  <p:par>
                    <p:cTn id="155" fill="hold" nodeType="clickPar">
                      <p:stCondLst>
                        <p:cond delay="indefinite"/>
                        <p:cond evt="onBegin" delay="0">
                          <p:tn val="154"/>
                        </p:cond>
                      </p:stCondLst>
                      <p:childTnLst>
                        <p:par>
                          <p:cTn id="156" fill="hold">
                            <p:stCondLst>
                              <p:cond delay="0"/>
                            </p:stCondLst>
                            <p:childTnLst>
                              <p:par>
                                <p:cTn id="157" presetID="22" presetClass="exit" presetSubtype="1" fill="hold" grpId="1" nodeType="clickEffect">
                                  <p:stCondLst>
                                    <p:cond delay="0"/>
                                  </p:stCondLst>
                                  <p:childTnLst>
                                    <p:animEffect transition="out" filter="wipe(up)">
                                      <p:cBhvr>
                                        <p:cTn id="158" dur="500"/>
                                        <p:tgtEl>
                                          <p:spTgt spid="23"/>
                                        </p:tgtEl>
                                      </p:cBhvr>
                                    </p:animEffect>
                                    <p:set>
                                      <p:cBhvr>
                                        <p:cTn id="159" dur="1" fill="hold">
                                          <p:stCondLst>
                                            <p:cond delay="499"/>
                                          </p:stCondLst>
                                        </p:cTn>
                                        <p:tgtEl>
                                          <p:spTgt spid="23"/>
                                        </p:tgtEl>
                                        <p:attrNameLst>
                                          <p:attrName>style.visibility</p:attrName>
                                        </p:attrNameLst>
                                      </p:cBhvr>
                                      <p:to>
                                        <p:strVal val="hidden"/>
                                      </p:to>
                                    </p:set>
                                  </p:childTnLst>
                                </p:cTn>
                              </p:par>
                              <p:par>
                                <p:cTn id="160" presetID="22" presetClass="exit" presetSubtype="1" fill="hold" nodeType="withEffect">
                                  <p:stCondLst>
                                    <p:cond delay="0"/>
                                  </p:stCondLst>
                                  <p:childTnLst>
                                    <p:animEffect transition="out" filter="wipe(up)">
                                      <p:cBhvr>
                                        <p:cTn id="161" dur="500"/>
                                        <p:tgtEl>
                                          <p:spTgt spid="19"/>
                                        </p:tgtEl>
                                      </p:cBhvr>
                                    </p:animEffect>
                                    <p:set>
                                      <p:cBhvr>
                                        <p:cTn id="162" dur="1" fill="hold">
                                          <p:stCondLst>
                                            <p:cond delay="499"/>
                                          </p:stCondLst>
                                        </p:cTn>
                                        <p:tgtEl>
                                          <p:spTgt spid="19"/>
                                        </p:tgtEl>
                                        <p:attrNameLst>
                                          <p:attrName>style.visibility</p:attrName>
                                        </p:attrNameLst>
                                      </p:cBhvr>
                                      <p:to>
                                        <p:strVal val="hidden"/>
                                      </p:to>
                                    </p:set>
                                  </p:childTnLst>
                                </p:cTn>
                              </p:par>
                            </p:childTnLst>
                          </p:cTn>
                        </p:par>
                      </p:childTnLst>
                    </p:cTn>
                  </p:par>
                  <p:par>
                    <p:cTn id="163" fill="hold" nodeType="clickPar">
                      <p:stCondLst>
                        <p:cond delay="indefinite"/>
                        <p:cond evt="onBegin" delay="0">
                          <p:tn val="162"/>
                        </p:cond>
                      </p:stCondLst>
                      <p:childTnLst>
                        <p:par>
                          <p:cTn id="164" fill="hold">
                            <p:stCondLst>
                              <p:cond delay="0"/>
                            </p:stCondLst>
                            <p:childTnLst>
                              <p:par>
                                <p:cTn id="165" presetID="22" presetClass="entr" presetSubtype="1" fill="hold" nodeType="clickEffect">
                                  <p:stCondLst>
                                    <p:cond delay="0"/>
                                  </p:stCondLst>
                                  <p:childTnLst>
                                    <p:set>
                                      <p:cBhvr>
                                        <p:cTn id="166" dur="1" fill="hold">
                                          <p:stCondLst>
                                            <p:cond delay="0"/>
                                          </p:stCondLst>
                                        </p:cTn>
                                        <p:tgtEl>
                                          <p:spTgt spid="25"/>
                                        </p:tgtEl>
                                        <p:attrNameLst>
                                          <p:attrName>style.visibility</p:attrName>
                                        </p:attrNameLst>
                                      </p:cBhvr>
                                      <p:to>
                                        <p:strVal val="visible"/>
                                      </p:to>
                                    </p:set>
                                    <p:animEffect transition="in" filter="wipe(up)">
                                      <p:cBhvr>
                                        <p:cTn id="167" dur="500"/>
                                        <p:tgtEl>
                                          <p:spTgt spid="25"/>
                                        </p:tgtEl>
                                      </p:cBhvr>
                                    </p:animEffect>
                                  </p:childTnLst>
                                </p:cTn>
                              </p:par>
                              <p:par>
                                <p:cTn id="168" presetID="22" presetClass="entr" presetSubtype="1" fill="hold" grpId="0" nodeType="withEffect">
                                  <p:stCondLst>
                                    <p:cond delay="0"/>
                                  </p:stCondLst>
                                  <p:childTnLst>
                                    <p:set>
                                      <p:cBhvr>
                                        <p:cTn id="169" dur="1" fill="hold">
                                          <p:stCondLst>
                                            <p:cond delay="0"/>
                                          </p:stCondLst>
                                        </p:cTn>
                                        <p:tgtEl>
                                          <p:spTgt spid="26"/>
                                        </p:tgtEl>
                                        <p:attrNameLst>
                                          <p:attrName>style.visibility</p:attrName>
                                        </p:attrNameLst>
                                      </p:cBhvr>
                                      <p:to>
                                        <p:strVal val="visible"/>
                                      </p:to>
                                    </p:set>
                                    <p:animEffect transition="in" filter="wipe(up)">
                                      <p:cBhvr>
                                        <p:cTn id="170" dur="500"/>
                                        <p:tgtEl>
                                          <p:spTgt spid="26"/>
                                        </p:tgtEl>
                                      </p:cBhvr>
                                    </p:animEffect>
                                  </p:childTnLst>
                                </p:cTn>
                              </p:par>
                            </p:childTnLst>
                          </p:cTn>
                        </p:par>
                      </p:childTnLst>
                    </p:cTn>
                  </p:par>
                  <p:par>
                    <p:cTn id="171" fill="hold" nodeType="clickPar">
                      <p:stCondLst>
                        <p:cond delay="indefinite"/>
                        <p:cond evt="onBegin" delay="0">
                          <p:tn val="170"/>
                        </p:cond>
                      </p:stCondLst>
                      <p:childTnLst>
                        <p:par>
                          <p:cTn id="172" fill="hold">
                            <p:stCondLst>
                              <p:cond delay="0"/>
                            </p:stCondLst>
                            <p:childTnLst>
                              <p:par>
                                <p:cTn id="173" presetID="22" presetClass="exit" presetSubtype="1" fill="hold" nodeType="clickEffect">
                                  <p:stCondLst>
                                    <p:cond delay="0"/>
                                  </p:stCondLst>
                                  <p:childTnLst>
                                    <p:animEffect transition="out" filter="wipe(up)">
                                      <p:cBhvr>
                                        <p:cTn id="174" dur="500"/>
                                        <p:tgtEl>
                                          <p:spTgt spid="25"/>
                                        </p:tgtEl>
                                      </p:cBhvr>
                                    </p:animEffect>
                                    <p:set>
                                      <p:cBhvr>
                                        <p:cTn id="175" dur="1" fill="hold">
                                          <p:stCondLst>
                                            <p:cond delay="499"/>
                                          </p:stCondLst>
                                        </p:cTn>
                                        <p:tgtEl>
                                          <p:spTgt spid="25"/>
                                        </p:tgtEl>
                                        <p:attrNameLst>
                                          <p:attrName>style.visibility</p:attrName>
                                        </p:attrNameLst>
                                      </p:cBhvr>
                                      <p:to>
                                        <p:strVal val="hidden"/>
                                      </p:to>
                                    </p:set>
                                  </p:childTnLst>
                                </p:cTn>
                              </p:par>
                              <p:par>
                                <p:cTn id="176" presetID="22" presetClass="exit" presetSubtype="1" fill="hold" grpId="1" nodeType="withEffect">
                                  <p:stCondLst>
                                    <p:cond delay="0"/>
                                  </p:stCondLst>
                                  <p:childTnLst>
                                    <p:animEffect transition="out" filter="wipe(up)">
                                      <p:cBhvr>
                                        <p:cTn id="177" dur="500"/>
                                        <p:tgtEl>
                                          <p:spTgt spid="26"/>
                                        </p:tgtEl>
                                      </p:cBhvr>
                                    </p:animEffect>
                                    <p:set>
                                      <p:cBhvr>
                                        <p:cTn id="178" dur="1" fill="hold">
                                          <p:stCondLst>
                                            <p:cond delay="499"/>
                                          </p:stCondLst>
                                        </p:cTn>
                                        <p:tgtEl>
                                          <p:spTgt spid="26"/>
                                        </p:tgtEl>
                                        <p:attrNameLst>
                                          <p:attrName>style.visibility</p:attrName>
                                        </p:attrNameLst>
                                      </p:cBhvr>
                                      <p:to>
                                        <p:strVal val="hidden"/>
                                      </p:to>
                                    </p:set>
                                  </p:childTnLst>
                                </p:cTn>
                              </p:par>
                            </p:childTnLst>
                          </p:cTn>
                        </p:par>
                      </p:childTnLst>
                    </p:cTn>
                  </p:par>
                  <p:par>
                    <p:cTn id="179" fill="hold" nodeType="clickPar">
                      <p:stCondLst>
                        <p:cond delay="indefinite"/>
                        <p:cond evt="onBegin" delay="0">
                          <p:tn val="178"/>
                        </p:cond>
                      </p:stCondLst>
                      <p:childTnLst>
                        <p:par>
                          <p:cTn id="180" fill="hold">
                            <p:stCondLst>
                              <p:cond delay="0"/>
                            </p:stCondLst>
                            <p:childTnLst>
                              <p:par>
                                <p:cTn id="181" presetID="2" presetClass="entr" presetSubtype="8" fill="hold" grpId="0" nodeType="clickEffect">
                                  <p:stCondLst>
                                    <p:cond delay="0"/>
                                  </p:stCondLst>
                                  <p:childTnLst>
                                    <p:set>
                                      <p:cBhvr>
                                        <p:cTn id="182" dur="1" fill="hold">
                                          <p:stCondLst>
                                            <p:cond delay="0"/>
                                          </p:stCondLst>
                                        </p:cTn>
                                        <p:tgtEl>
                                          <p:spTgt spid="29"/>
                                        </p:tgtEl>
                                        <p:attrNameLst>
                                          <p:attrName>style.visibility</p:attrName>
                                        </p:attrNameLst>
                                      </p:cBhvr>
                                      <p:to>
                                        <p:strVal val="visible"/>
                                      </p:to>
                                    </p:set>
                                    <p:anim calcmode="lin" valueType="num">
                                      <p:cBhvr additive="base">
                                        <p:cTn id="183" dur="500" fill="hold"/>
                                        <p:tgtEl>
                                          <p:spTgt spid="29"/>
                                        </p:tgtEl>
                                        <p:attrNameLst>
                                          <p:attrName>ppt_x</p:attrName>
                                        </p:attrNameLst>
                                      </p:cBhvr>
                                      <p:tavLst>
                                        <p:tav tm="0">
                                          <p:val>
                                            <p:strVal val="0-#ppt_w/2"/>
                                          </p:val>
                                        </p:tav>
                                        <p:tav tm="100000">
                                          <p:val>
                                            <p:strVal val="#ppt_x"/>
                                          </p:val>
                                        </p:tav>
                                      </p:tavLst>
                                    </p:anim>
                                    <p:anim calcmode="lin" valueType="num">
                                      <p:cBhvr additive="base">
                                        <p:cTn id="18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185" fill="hold" nodeType="clickPar">
                      <p:stCondLst>
                        <p:cond delay="indefinite"/>
                        <p:cond evt="onBegin" delay="0">
                          <p:tn val="184"/>
                        </p:cond>
                      </p:stCondLst>
                      <p:childTnLst>
                        <p:par>
                          <p:cTn id="186" fill="hold">
                            <p:stCondLst>
                              <p:cond delay="0"/>
                            </p:stCondLst>
                            <p:childTnLst>
                              <p:par>
                                <p:cTn id="187" presetID="22" presetClass="entr" presetSubtype="8" fill="hold" grpId="0" nodeType="clickEffect">
                                  <p:stCondLst>
                                    <p:cond delay="0"/>
                                  </p:stCondLst>
                                  <p:childTnLst>
                                    <p:set>
                                      <p:cBhvr>
                                        <p:cTn id="188" dur="1" fill="hold">
                                          <p:stCondLst>
                                            <p:cond delay="0"/>
                                          </p:stCondLst>
                                        </p:cTn>
                                        <p:tgtEl>
                                          <p:spTgt spid="32"/>
                                        </p:tgtEl>
                                        <p:attrNameLst>
                                          <p:attrName>style.visibility</p:attrName>
                                        </p:attrNameLst>
                                      </p:cBhvr>
                                      <p:to>
                                        <p:strVal val="visible"/>
                                      </p:to>
                                    </p:set>
                                    <p:animEffect transition="in" filter="wipe(left)">
                                      <p:cBhvr>
                                        <p:cTn id="189" dur="500"/>
                                        <p:tgtEl>
                                          <p:spTgt spid="32"/>
                                        </p:tgtEl>
                                      </p:cBhvr>
                                    </p:animEffect>
                                  </p:childTnLst>
                                </p:cTn>
                              </p:par>
                              <p:par>
                                <p:cTn id="190" presetID="22" presetClass="entr" presetSubtype="8" fill="hold" nodeType="withEffect">
                                  <p:stCondLst>
                                    <p:cond delay="0"/>
                                  </p:stCondLst>
                                  <p:childTnLst>
                                    <p:set>
                                      <p:cBhvr>
                                        <p:cTn id="191" dur="1" fill="hold">
                                          <p:stCondLst>
                                            <p:cond delay="0"/>
                                          </p:stCondLst>
                                        </p:cTn>
                                        <p:tgtEl>
                                          <p:spTgt spid="30"/>
                                        </p:tgtEl>
                                        <p:attrNameLst>
                                          <p:attrName>style.visibility</p:attrName>
                                        </p:attrNameLst>
                                      </p:cBhvr>
                                      <p:to>
                                        <p:strVal val="visible"/>
                                      </p:to>
                                    </p:set>
                                    <p:animEffect transition="in" filter="wipe(left)">
                                      <p:cBhvr>
                                        <p:cTn id="192" dur="500"/>
                                        <p:tgtEl>
                                          <p:spTgt spid="30"/>
                                        </p:tgtEl>
                                      </p:cBhvr>
                                    </p:animEffect>
                                  </p:childTnLst>
                                </p:cTn>
                              </p:par>
                            </p:childTnLst>
                          </p:cTn>
                        </p:par>
                      </p:childTnLst>
                    </p:cTn>
                  </p:par>
                  <p:par>
                    <p:cTn id="193" fill="hold" nodeType="clickPar">
                      <p:stCondLst>
                        <p:cond delay="indefinite"/>
                        <p:cond evt="onBegin" delay="0">
                          <p:tn val="192"/>
                        </p:cond>
                      </p:stCondLst>
                      <p:childTnLst>
                        <p:par>
                          <p:cTn id="194" fill="hold">
                            <p:stCondLst>
                              <p:cond delay="0"/>
                            </p:stCondLst>
                            <p:childTnLst>
                              <p:par>
                                <p:cTn id="195" presetID="22" presetClass="exit" presetSubtype="8" fill="hold" nodeType="clickEffect">
                                  <p:stCondLst>
                                    <p:cond delay="0"/>
                                  </p:stCondLst>
                                  <p:childTnLst>
                                    <p:animEffect transition="out" filter="wipe(left)">
                                      <p:cBhvr>
                                        <p:cTn id="196" dur="500"/>
                                        <p:tgtEl>
                                          <p:spTgt spid="30"/>
                                        </p:tgtEl>
                                      </p:cBhvr>
                                    </p:animEffect>
                                    <p:set>
                                      <p:cBhvr>
                                        <p:cTn id="197" dur="1" fill="hold">
                                          <p:stCondLst>
                                            <p:cond delay="499"/>
                                          </p:stCondLst>
                                        </p:cTn>
                                        <p:tgtEl>
                                          <p:spTgt spid="30"/>
                                        </p:tgtEl>
                                        <p:attrNameLst>
                                          <p:attrName>style.visibility</p:attrName>
                                        </p:attrNameLst>
                                      </p:cBhvr>
                                      <p:to>
                                        <p:strVal val="hidden"/>
                                      </p:to>
                                    </p:set>
                                  </p:childTnLst>
                                </p:cTn>
                              </p:par>
                              <p:par>
                                <p:cTn id="198" presetID="22" presetClass="exit" presetSubtype="8" fill="hold" grpId="1" nodeType="withEffect">
                                  <p:stCondLst>
                                    <p:cond delay="0"/>
                                  </p:stCondLst>
                                  <p:childTnLst>
                                    <p:animEffect transition="out" filter="wipe(left)">
                                      <p:cBhvr>
                                        <p:cTn id="199" dur="500"/>
                                        <p:tgtEl>
                                          <p:spTgt spid="32"/>
                                        </p:tgtEl>
                                      </p:cBhvr>
                                    </p:animEffect>
                                    <p:set>
                                      <p:cBhvr>
                                        <p:cTn id="200" dur="1" fill="hold">
                                          <p:stCondLst>
                                            <p:cond delay="499"/>
                                          </p:stCondLst>
                                        </p:cTn>
                                        <p:tgtEl>
                                          <p:spTgt spid="32"/>
                                        </p:tgtEl>
                                        <p:attrNameLst>
                                          <p:attrName>style.visibility</p:attrName>
                                        </p:attrNameLst>
                                      </p:cBhvr>
                                      <p:to>
                                        <p:strVal val="hidden"/>
                                      </p:to>
                                    </p:set>
                                  </p:childTnLst>
                                </p:cTn>
                              </p:par>
                            </p:childTnLst>
                          </p:cTn>
                        </p:par>
                      </p:childTnLst>
                    </p:cTn>
                  </p:par>
                  <p:par>
                    <p:cTn id="201" fill="hold" nodeType="clickPar">
                      <p:stCondLst>
                        <p:cond delay="indefinite"/>
                        <p:cond evt="onBegin" delay="0">
                          <p:tn val="200"/>
                        </p:cond>
                      </p:stCondLst>
                      <p:childTnLst>
                        <p:par>
                          <p:cTn id="202" fill="hold">
                            <p:stCondLst>
                              <p:cond delay="0"/>
                            </p:stCondLst>
                            <p:childTnLst>
                              <p:par>
                                <p:cTn id="203" presetID="22" presetClass="entr" presetSubtype="8" fill="hold" grpId="0" nodeType="clickEffect">
                                  <p:stCondLst>
                                    <p:cond delay="0"/>
                                  </p:stCondLst>
                                  <p:childTnLst>
                                    <p:set>
                                      <p:cBhvr>
                                        <p:cTn id="204" dur="1" fill="hold">
                                          <p:stCondLst>
                                            <p:cond delay="0"/>
                                          </p:stCondLst>
                                        </p:cTn>
                                        <p:tgtEl>
                                          <p:spTgt spid="33"/>
                                        </p:tgtEl>
                                        <p:attrNameLst>
                                          <p:attrName>style.visibility</p:attrName>
                                        </p:attrNameLst>
                                      </p:cBhvr>
                                      <p:to>
                                        <p:strVal val="visible"/>
                                      </p:to>
                                    </p:set>
                                    <p:animEffect transition="in" filter="wipe(left)">
                                      <p:cBhvr>
                                        <p:cTn id="205" dur="500"/>
                                        <p:tgtEl>
                                          <p:spTgt spid="33"/>
                                        </p:tgtEl>
                                      </p:cBhvr>
                                    </p:animEffect>
                                  </p:childTnLst>
                                </p:cTn>
                              </p:par>
                            </p:childTnLst>
                          </p:cTn>
                        </p:par>
                      </p:childTnLst>
                    </p:cTn>
                  </p:par>
                  <p:par>
                    <p:cTn id="206" fill="hold" nodeType="clickPar">
                      <p:stCondLst>
                        <p:cond delay="indefinite"/>
                        <p:cond evt="onBegin" delay="0">
                          <p:tn val="205"/>
                        </p:cond>
                      </p:stCondLst>
                      <p:childTnLst>
                        <p:par>
                          <p:cTn id="207" fill="hold">
                            <p:stCondLst>
                              <p:cond delay="0"/>
                            </p:stCondLst>
                            <p:childTnLst>
                              <p:par>
                                <p:cTn id="208" presetID="22" presetClass="entr" presetSubtype="8" fill="hold" nodeType="clickEffect">
                                  <p:stCondLst>
                                    <p:cond delay="0"/>
                                  </p:stCondLst>
                                  <p:childTnLst>
                                    <p:set>
                                      <p:cBhvr>
                                        <p:cTn id="209" dur="1" fill="hold">
                                          <p:stCondLst>
                                            <p:cond delay="0"/>
                                          </p:stCondLst>
                                        </p:cTn>
                                        <p:tgtEl>
                                          <p:spTgt spid="35">
                                            <p:txEl>
                                              <p:pRg st="0" end="0"/>
                                            </p:txEl>
                                          </p:spTgt>
                                        </p:tgtEl>
                                        <p:attrNameLst>
                                          <p:attrName>style.visibility</p:attrName>
                                        </p:attrNameLst>
                                      </p:cBhvr>
                                      <p:to>
                                        <p:strVal val="visible"/>
                                      </p:to>
                                    </p:set>
                                    <p:animEffect transition="in" filter="wipe(left)">
                                      <p:cBhvr>
                                        <p:cTn id="210" dur="500"/>
                                        <p:tgtEl>
                                          <p:spTgt spid="35">
                                            <p:txEl>
                                              <p:pRg st="0" end="0"/>
                                            </p:txEl>
                                          </p:spTgt>
                                        </p:tgtEl>
                                      </p:cBhvr>
                                    </p:animEffect>
                                  </p:childTnLst>
                                </p:cTn>
                              </p:par>
                            </p:childTnLst>
                          </p:cTn>
                        </p:par>
                      </p:childTnLst>
                    </p:cTn>
                  </p:par>
                  <p:par>
                    <p:cTn id="211" fill="hold" nodeType="clickPar">
                      <p:stCondLst>
                        <p:cond delay="indefinite"/>
                        <p:cond evt="onBegin" delay="0">
                          <p:tn val="210"/>
                        </p:cond>
                      </p:stCondLst>
                      <p:childTnLst>
                        <p:par>
                          <p:cTn id="212" fill="hold">
                            <p:stCondLst>
                              <p:cond delay="0"/>
                            </p:stCondLst>
                            <p:childTnLst>
                              <p:par>
                                <p:cTn id="213" presetID="22" presetClass="entr" presetSubtype="8" fill="hold" nodeType="clickEffect">
                                  <p:stCondLst>
                                    <p:cond delay="0"/>
                                  </p:stCondLst>
                                  <p:childTnLst>
                                    <p:set>
                                      <p:cBhvr>
                                        <p:cTn id="214" dur="1" fill="hold">
                                          <p:stCondLst>
                                            <p:cond delay="0"/>
                                          </p:stCondLst>
                                        </p:cTn>
                                        <p:tgtEl>
                                          <p:spTgt spid="35">
                                            <p:txEl>
                                              <p:pRg st="1" end="1"/>
                                            </p:txEl>
                                          </p:spTgt>
                                        </p:tgtEl>
                                        <p:attrNameLst>
                                          <p:attrName>style.visibility</p:attrName>
                                        </p:attrNameLst>
                                      </p:cBhvr>
                                      <p:to>
                                        <p:strVal val="visible"/>
                                      </p:to>
                                    </p:set>
                                    <p:animEffect transition="in" filter="wipe(left)">
                                      <p:cBhvr>
                                        <p:cTn id="215" dur="500"/>
                                        <p:tgtEl>
                                          <p:spTgt spid="35">
                                            <p:txEl>
                                              <p:pRg st="1" end="1"/>
                                            </p:txEl>
                                          </p:spTgt>
                                        </p:tgtEl>
                                      </p:cBhvr>
                                    </p:animEffect>
                                  </p:childTnLst>
                                </p:cTn>
                              </p:par>
                            </p:childTnLst>
                          </p:cTn>
                        </p:par>
                      </p:childTnLst>
                    </p:cTn>
                  </p:par>
                  <p:par>
                    <p:cTn id="216" fill="hold" nodeType="clickPar">
                      <p:stCondLst>
                        <p:cond delay="indefinite"/>
                        <p:cond evt="onBegin" delay="0">
                          <p:tn val="215"/>
                        </p:cond>
                      </p:stCondLst>
                      <p:childTnLst>
                        <p:par>
                          <p:cTn id="217" fill="hold">
                            <p:stCondLst>
                              <p:cond delay="0"/>
                            </p:stCondLst>
                            <p:childTnLst>
                              <p:par>
                                <p:cTn id="218" presetID="22" presetClass="entr" presetSubtype="8" fill="hold" nodeType="clickEffect">
                                  <p:stCondLst>
                                    <p:cond delay="0"/>
                                  </p:stCondLst>
                                  <p:childTnLst>
                                    <p:set>
                                      <p:cBhvr>
                                        <p:cTn id="219" dur="1" fill="hold">
                                          <p:stCondLst>
                                            <p:cond delay="0"/>
                                          </p:stCondLst>
                                        </p:cTn>
                                        <p:tgtEl>
                                          <p:spTgt spid="35">
                                            <p:txEl>
                                              <p:pRg st="2" end="2"/>
                                            </p:txEl>
                                          </p:spTgt>
                                        </p:tgtEl>
                                        <p:attrNameLst>
                                          <p:attrName>style.visibility</p:attrName>
                                        </p:attrNameLst>
                                      </p:cBhvr>
                                      <p:to>
                                        <p:strVal val="visible"/>
                                      </p:to>
                                    </p:set>
                                    <p:animEffect transition="in" filter="wipe(left)">
                                      <p:cBhvr>
                                        <p:cTn id="220" dur="500"/>
                                        <p:tgtEl>
                                          <p:spTgt spid="35">
                                            <p:txEl>
                                              <p:pRg st="2" end="2"/>
                                            </p:txEl>
                                          </p:spTgt>
                                        </p:tgtEl>
                                      </p:cBhvr>
                                    </p:animEffect>
                                  </p:childTnLst>
                                </p:cTn>
                              </p:par>
                            </p:childTnLst>
                          </p:cTn>
                        </p:par>
                      </p:childTnLst>
                    </p:cTn>
                  </p:par>
                  <p:par>
                    <p:cTn id="221" fill="hold" nodeType="clickPar">
                      <p:stCondLst>
                        <p:cond delay="indefinite"/>
                        <p:cond evt="onBegin" delay="0">
                          <p:tn val="220"/>
                        </p:cond>
                      </p:stCondLst>
                      <p:childTnLst>
                        <p:par>
                          <p:cTn id="222" fill="hold">
                            <p:stCondLst>
                              <p:cond delay="0"/>
                            </p:stCondLst>
                            <p:childTnLst>
                              <p:par>
                                <p:cTn id="223" presetID="22" presetClass="entr" presetSubtype="8" fill="hold" grpId="0" nodeType="clickEffect">
                                  <p:stCondLst>
                                    <p:cond delay="0"/>
                                  </p:stCondLst>
                                  <p:childTnLst>
                                    <p:set>
                                      <p:cBhvr>
                                        <p:cTn id="224" dur="1" fill="hold">
                                          <p:stCondLst>
                                            <p:cond delay="0"/>
                                          </p:stCondLst>
                                        </p:cTn>
                                        <p:tgtEl>
                                          <p:spTgt spid="38"/>
                                        </p:tgtEl>
                                        <p:attrNameLst>
                                          <p:attrName>style.visibility</p:attrName>
                                        </p:attrNameLst>
                                      </p:cBhvr>
                                      <p:to>
                                        <p:strVal val="visible"/>
                                      </p:to>
                                    </p:set>
                                    <p:animEffect transition="in" filter="wipe(left)">
                                      <p:cBhvr>
                                        <p:cTn id="225" dur="500"/>
                                        <p:tgtEl>
                                          <p:spTgt spid="38"/>
                                        </p:tgtEl>
                                      </p:cBhvr>
                                    </p:animEffect>
                                  </p:childTnLst>
                                </p:cTn>
                              </p:par>
                            </p:childTnLst>
                          </p:cTn>
                        </p:par>
                      </p:childTnLst>
                    </p:cTn>
                  </p:par>
                  <p:par>
                    <p:cTn id="226" fill="hold" nodeType="clickPar">
                      <p:stCondLst>
                        <p:cond delay="indefinite"/>
                        <p:cond evt="onBegin" delay="0">
                          <p:tn val="225"/>
                        </p:cond>
                      </p:stCondLst>
                      <p:childTnLst>
                        <p:par>
                          <p:cTn id="227" fill="hold">
                            <p:stCondLst>
                              <p:cond delay="0"/>
                            </p:stCondLst>
                            <p:childTnLst>
                              <p:par>
                                <p:cTn id="228" presetID="22" presetClass="entr" presetSubtype="8" fill="hold" grpId="0" nodeType="clickEffect">
                                  <p:stCondLst>
                                    <p:cond delay="0"/>
                                  </p:stCondLst>
                                  <p:childTnLst>
                                    <p:set>
                                      <p:cBhvr>
                                        <p:cTn id="229" dur="1" fill="hold">
                                          <p:stCondLst>
                                            <p:cond delay="0"/>
                                          </p:stCondLst>
                                        </p:cTn>
                                        <p:tgtEl>
                                          <p:spTgt spid="41"/>
                                        </p:tgtEl>
                                        <p:attrNameLst>
                                          <p:attrName>style.visibility</p:attrName>
                                        </p:attrNameLst>
                                      </p:cBhvr>
                                      <p:to>
                                        <p:strVal val="visible"/>
                                      </p:to>
                                    </p:set>
                                    <p:animEffect transition="in" filter="wipe(left)">
                                      <p:cBhvr>
                                        <p:cTn id="230" dur="500"/>
                                        <p:tgtEl>
                                          <p:spTgt spid="41"/>
                                        </p:tgtEl>
                                      </p:cBhvr>
                                    </p:animEffect>
                                  </p:childTnLst>
                                </p:cTn>
                              </p:par>
                            </p:childTnLst>
                          </p:cTn>
                        </p:par>
                      </p:childTnLst>
                    </p:cTn>
                  </p:par>
                  <p:par>
                    <p:cTn id="231" fill="hold" nodeType="clickPar">
                      <p:stCondLst>
                        <p:cond delay="indefinite"/>
                        <p:cond evt="onBegin" delay="0">
                          <p:tn val="230"/>
                        </p:cond>
                      </p:stCondLst>
                      <p:childTnLst>
                        <p:par>
                          <p:cTn id="232" fill="hold">
                            <p:stCondLst>
                              <p:cond delay="0"/>
                            </p:stCondLst>
                            <p:childTnLst>
                              <p:par>
                                <p:cTn id="233" presetID="22" presetClass="entr" presetSubtype="8" fill="hold" grpId="0" nodeType="clickEffect">
                                  <p:stCondLst>
                                    <p:cond delay="0"/>
                                  </p:stCondLst>
                                  <p:childTnLst>
                                    <p:set>
                                      <p:cBhvr>
                                        <p:cTn id="234" dur="1" fill="hold">
                                          <p:stCondLst>
                                            <p:cond delay="0"/>
                                          </p:stCondLst>
                                        </p:cTn>
                                        <p:tgtEl>
                                          <p:spTgt spid="42"/>
                                        </p:tgtEl>
                                        <p:attrNameLst>
                                          <p:attrName>style.visibility</p:attrName>
                                        </p:attrNameLst>
                                      </p:cBhvr>
                                      <p:to>
                                        <p:strVal val="visible"/>
                                      </p:to>
                                    </p:set>
                                    <p:animEffect transition="in" filter="wipe(left)">
                                      <p:cBhvr>
                                        <p:cTn id="23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4" grpId="0" animBg="1"/>
      <p:bldP spid="24" grpId="1" animBg="1"/>
      <p:bldP spid="28" grpId="0"/>
      <p:bldP spid="28" grpId="1"/>
      <p:bldP spid="37" grpId="0"/>
      <p:bldP spid="37" grpId="1"/>
      <p:bldP spid="14" grpId="0"/>
      <p:bldP spid="14" grpId="1"/>
      <p:bldP spid="20" grpId="0"/>
      <p:bldP spid="16" grpId="0"/>
      <p:bldP spid="16" grpId="1"/>
      <p:bldP spid="23" grpId="0"/>
      <p:bldP spid="23" grpId="1"/>
      <p:bldP spid="26" grpId="0"/>
      <p:bldP spid="26" grpId="1"/>
      <p:bldP spid="29" grpId="0" animBg="1"/>
      <p:bldP spid="32" grpId="0"/>
      <p:bldP spid="32" grpId="1"/>
      <p:bldP spid="33" grpId="0"/>
      <p:bldP spid="38" grpId="0"/>
      <p:bldP spid="41" grpId="0"/>
      <p:bldP spid="42" grpId="0"/>
    </p:bldLst>
  </p:timing>
</p:sld>
</file>

<file path=ppt/slides/slide2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02</a:t>
              </a: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声音的特性</a:t>
              </a: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2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一、音调</a:t>
            </a:r>
          </a:p>
        </p:txBody>
      </p:sp>
      <p:sp>
        <p:nvSpPr>
          <p:cNvPr id="7" name="文本框 6" title=""/>
          <p:cNvSpPr txBox="1"/>
          <p:nvPr/>
        </p:nvSpPr>
        <p:spPr>
          <a:xfrm>
            <a:off x="244475" y="1340485"/>
            <a:ext cx="11703050" cy="3830955"/>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1.音调：</a:t>
            </a:r>
            <a:r>
              <a:rPr lang="zh-CN" altLang="en-US">
                <a:latin typeface="微软雅黑" panose="020b0503020204020204" charset="-122"/>
                <a:ea typeface="微软雅黑" panose="020b0503020204020204" charset="-122"/>
                <a:cs typeface="微软雅黑" panose="020b0503020204020204" charset="-122"/>
              </a:rPr>
              <a:t>声音的</a:t>
            </a:r>
            <a:r>
              <a:rPr lang="en-US" altLang="zh-CN" u="sng">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叫音调。</a:t>
            </a:r>
          </a:p>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2.频率</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（1）定义：物体每秒振动的</a:t>
            </a:r>
            <a:r>
              <a:rPr lang="zh-CN" altLang="en-US">
                <a:highlight>
                  <a:srgbClr val="FFFF00"/>
                </a:highlight>
                <a:latin typeface="微软雅黑" panose="020b0503020204020204" charset="-122"/>
                <a:ea typeface="微软雅黑" panose="020b0503020204020204" charset="-122"/>
                <a:cs typeface="微软雅黑" panose="020b0503020204020204" charset="-122"/>
              </a:rPr>
              <a:t>次数</a:t>
            </a:r>
            <a:r>
              <a:rPr lang="zh-CN" altLang="en-US">
                <a:latin typeface="微软雅黑" panose="020b0503020204020204" charset="-122"/>
                <a:ea typeface="微软雅黑" panose="020b0503020204020204" charset="-122"/>
                <a:cs typeface="微软雅黑" panose="020b0503020204020204" charset="-122"/>
              </a:rPr>
              <a:t>叫频率。用字母f表示。</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（2）物理意义：描述物体</a:t>
            </a:r>
            <a:r>
              <a:rPr lang="zh-CN" altLang="en-US">
                <a:highlight>
                  <a:srgbClr val="FFFF00"/>
                </a:highlight>
                <a:latin typeface="微软雅黑" panose="020b0503020204020204" charset="-122"/>
                <a:ea typeface="微软雅黑" panose="020b0503020204020204" charset="-122"/>
                <a:cs typeface="微软雅黑" panose="020b0503020204020204" charset="-122"/>
              </a:rPr>
              <a:t>振动快慢</a:t>
            </a:r>
            <a:r>
              <a:rPr lang="zh-CN" altLang="en-US">
                <a:latin typeface="微软雅黑" panose="020b0503020204020204" charset="-122"/>
                <a:ea typeface="微软雅黑" panose="020b0503020204020204" charset="-122"/>
                <a:cs typeface="微软雅黑" panose="020b0503020204020204" charset="-122"/>
              </a:rPr>
              <a:t>的物理量。</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（3）单位：</a:t>
            </a:r>
            <a:r>
              <a:rPr lang="zh-CN" altLang="en-US">
                <a:highlight>
                  <a:srgbClr val="FFFF00"/>
                </a:highlight>
                <a:latin typeface="微软雅黑" panose="020b0503020204020204" charset="-122"/>
                <a:ea typeface="微软雅黑" panose="020b0503020204020204" charset="-122"/>
                <a:cs typeface="微软雅黑" panose="020b0503020204020204" charset="-122"/>
              </a:rPr>
              <a:t>赫兹</a:t>
            </a:r>
            <a:r>
              <a:rPr lang="zh-CN" altLang="en-US">
                <a:latin typeface="微软雅黑" panose="020b0503020204020204" charset="-122"/>
                <a:ea typeface="微软雅黑" panose="020b0503020204020204" charset="-122"/>
                <a:cs typeface="微软雅黑" panose="020b0503020204020204" charset="-122"/>
              </a:rPr>
              <a:t>，简称赫，用符号</a:t>
            </a:r>
            <a:r>
              <a:rPr lang="zh-CN" altLang="en-US">
                <a:highlight>
                  <a:srgbClr val="FFFF00"/>
                </a:highlight>
                <a:latin typeface="微软雅黑" panose="020b0503020204020204" charset="-122"/>
                <a:ea typeface="微软雅黑" panose="020b0503020204020204" charset="-122"/>
                <a:cs typeface="微软雅黑" panose="020b0503020204020204" charset="-122"/>
              </a:rPr>
              <a:t>Hz</a:t>
            </a:r>
            <a:r>
              <a:rPr lang="zh-CN" altLang="en-US">
                <a:latin typeface="微软雅黑" panose="020b0503020204020204" charset="-122"/>
                <a:ea typeface="微软雅黑" panose="020b0503020204020204" charset="-122"/>
                <a:cs typeface="微软雅黑" panose="020b0503020204020204" charset="-122"/>
              </a:rPr>
              <a:t>表示。如果一个物体在1s时间内振动100次，它的频率就是100Hz，表示f=100Hz。</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（4）音调与声源振动频率的关系：</a:t>
            </a:r>
            <a:r>
              <a:rPr lang="en-US" altLang="zh-CN" u="sng">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决定声音的音调的高低。频率越高，音调越高，声音听起来越清脆；频率越低，音调越低，声音听起来越低沉。</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（5）音调高低不同的声波波形图</a:t>
            </a:r>
          </a:p>
        </p:txBody>
      </p:sp>
      <p:pic>
        <p:nvPicPr>
          <p:cNvPr id="6" name="图片 53" title=""/>
          <p:cNvPicPr>
            <a:picLocks noChangeAspect="1"/>
          </p:cNvPicPr>
          <p:nvPr/>
        </p:nvPicPr>
        <p:blipFill>
          <a:blip r:embed="rId4"/>
          <a:stretch>
            <a:fillRect/>
          </a:stretch>
        </p:blipFill>
        <p:spPr>
          <a:xfrm>
            <a:off x="6481445" y="4747895"/>
            <a:ext cx="2578100" cy="1795780"/>
          </a:xfrm>
          <a:prstGeom prst="rect">
            <a:avLst/>
          </a:prstGeom>
          <a:noFill/>
          <a:ln w="9525">
            <a:noFill/>
          </a:ln>
        </p:spPr>
      </p:pic>
      <p:sp>
        <p:nvSpPr>
          <p:cNvPr id="14" name="文本框 13" title=""/>
          <p:cNvSpPr txBox="1"/>
          <p:nvPr/>
        </p:nvSpPr>
        <p:spPr>
          <a:xfrm>
            <a:off x="1875790" y="1397635"/>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高低</a:t>
            </a:r>
          </a:p>
        </p:txBody>
      </p:sp>
      <p:sp>
        <p:nvSpPr>
          <p:cNvPr id="15" name="文本框 14" title=""/>
          <p:cNvSpPr txBox="1"/>
          <p:nvPr/>
        </p:nvSpPr>
        <p:spPr>
          <a:xfrm>
            <a:off x="3829050" y="3867785"/>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频率</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wipe(left)">
                                      <p:cBhvr>
                                        <p:cTn id="28" dur="500"/>
                                        <p:tgtEl>
                                          <p:spTgt spid="7">
                                            <p:txEl>
                                              <p:pRg st="1" end="1"/>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wipe(left)">
                                      <p:cBhvr>
                                        <p:cTn id="33" dur="500"/>
                                        <p:tgtEl>
                                          <p:spTgt spid="7">
                                            <p:txEl>
                                              <p:pRg st="2" end="2"/>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Effect transition="in" filter="wipe(left)">
                                      <p:cBhvr>
                                        <p:cTn id="38" dur="500"/>
                                        <p:tgtEl>
                                          <p:spTgt spid="7">
                                            <p:txEl>
                                              <p:pRg st="3" end="3"/>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animEffect transition="in" filter="wipe(left)">
                                      <p:cBhvr>
                                        <p:cTn id="43" dur="500"/>
                                        <p:tgtEl>
                                          <p:spTgt spid="7">
                                            <p:txEl>
                                              <p:pRg st="4" end="4"/>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xEl>
                                              <p:pRg st="5" end="5"/>
                                            </p:txEl>
                                          </p:spTgt>
                                        </p:tgtEl>
                                        <p:attrNameLst>
                                          <p:attrName>style.visibility</p:attrName>
                                        </p:attrNameLst>
                                      </p:cBhvr>
                                      <p:to>
                                        <p:strVal val="visible"/>
                                      </p:to>
                                    </p:set>
                                    <p:animEffect transition="in" filter="wipe(left)">
                                      <p:cBhvr>
                                        <p:cTn id="48" dur="500"/>
                                        <p:tgtEl>
                                          <p:spTgt spid="7">
                                            <p:txEl>
                                              <p:pRg st="5" end="5"/>
                                            </p:txEl>
                                          </p:spTgt>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par>
                    <p:cTn id="54" fill="hold" nodeType="clickPar">
                      <p:stCondLst>
                        <p:cond delay="indefinite"/>
                        <p:cond evt="onBegin" delay="0">
                          <p:tn val="53"/>
                        </p:cond>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7">
                                            <p:txEl>
                                              <p:pRg st="6" end="6"/>
                                            </p:txEl>
                                          </p:spTgt>
                                        </p:tgtEl>
                                        <p:attrNameLst>
                                          <p:attrName>style.visibility</p:attrName>
                                        </p:attrNameLst>
                                      </p:cBhvr>
                                      <p:to>
                                        <p:strVal val="visible"/>
                                      </p:to>
                                    </p:set>
                                    <p:animEffect transition="in" filter="wipe(left)">
                                      <p:cBhvr>
                                        <p:cTn id="58" dur="500"/>
                                        <p:tgtEl>
                                          <p:spTgt spid="7">
                                            <p:txEl>
                                              <p:pRg st="6" end="6"/>
                                            </p:txEl>
                                          </p:spTgt>
                                        </p:tgtEl>
                                      </p:cBhvr>
                                    </p:animEffect>
                                  </p:childTnLst>
                                </p:cTn>
                              </p:par>
                            </p:childTnLst>
                          </p:cTn>
                        </p:par>
                      </p:childTnLst>
                    </p:cTn>
                  </p:par>
                  <p:par>
                    <p:cTn id="59" fill="hold" nodeType="clickPar">
                      <p:stCondLst>
                        <p:cond delay="indefinite"/>
                        <p:cond evt="onBegin" delay="0">
                          <p:tn val="58"/>
                        </p:cond>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Effect transition="in" filter="barn(inVertical)">
                                      <p:cBhvr>
                                        <p:cTn id="6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4" grpId="0"/>
      <p:bldP spid="15" grpId="0"/>
    </p:bldLst>
  </p:timing>
</p:sld>
</file>

<file path=ppt/slides/slide2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一、音调</a:t>
            </a:r>
          </a:p>
        </p:txBody>
      </p:sp>
      <p:sp>
        <p:nvSpPr>
          <p:cNvPr id="7" name="文本框 6" title=""/>
          <p:cNvSpPr txBox="1"/>
          <p:nvPr/>
        </p:nvSpPr>
        <p:spPr>
          <a:xfrm>
            <a:off x="244475" y="1340485"/>
            <a:ext cx="11703050" cy="4246245"/>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3.探究影响音调高低的因素</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观察钢板尺的振动：如图，将一把钢板尺压紧在桌面上，分别将钢板尺的不同长度伸出桌面边缘，用力波动钢板尺伸出桌面的部分，使其振动发声，听声音高低的变化，观察钢板尺振动快慢情况。</a:t>
            </a:r>
          </a:p>
          <a:p>
            <a:pPr fontAlgn="auto">
              <a:lnSpc>
                <a:spcPct val="150000"/>
              </a:lnSpc>
            </a:pP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b="1">
                <a:solidFill>
                  <a:srgbClr val="FF0000"/>
                </a:solidFill>
                <a:latin typeface="微软雅黑" panose="020b0503020204020204" charset="-122"/>
                <a:ea typeface="微软雅黑" panose="020b0503020204020204" charset="-122"/>
                <a:cs typeface="微软雅黑" panose="020b0503020204020204" charset="-122"/>
              </a:rPr>
              <a:t>结论：</a:t>
            </a:r>
            <a:r>
              <a:rPr lang="zh-CN" altLang="en-US">
                <a:latin typeface="微软雅黑" panose="020b0503020204020204" charset="-122"/>
                <a:ea typeface="微软雅黑" panose="020b0503020204020204" charset="-122"/>
                <a:cs typeface="微软雅黑" panose="020b0503020204020204" charset="-122"/>
              </a:rPr>
              <a:t>钢板尺伸出桌边的长度越长，钢尺振动得越慢，发声的音调越低。因而可知，物体振动得快，发声的音调就高；振动得慢，发声的音调就低。</a:t>
            </a:r>
          </a:p>
        </p:txBody>
      </p:sp>
      <p:pic>
        <p:nvPicPr>
          <p:cNvPr id="6" name="图片 91" title=""/>
          <p:cNvPicPr>
            <a:picLocks noChangeAspect="1"/>
          </p:cNvPicPr>
          <p:nvPr/>
        </p:nvPicPr>
        <p:blipFill>
          <a:blip r:embed="rId4"/>
          <a:stretch>
            <a:fillRect/>
          </a:stretch>
        </p:blipFill>
        <p:spPr>
          <a:xfrm>
            <a:off x="4377690" y="2810510"/>
            <a:ext cx="3093085" cy="1600835"/>
          </a:xfrm>
          <a:prstGeom prst="rect">
            <a:avLst/>
          </a:prstGeom>
          <a:noFill/>
          <a:ln w="9525">
            <a:noFill/>
          </a:ln>
        </p:spPr>
      </p:pic>
      <p:sp>
        <p:nvSpPr>
          <p:cNvPr id="24" name="矩形标注 23" title=""/>
          <p:cNvSpPr/>
          <p:nvPr/>
        </p:nvSpPr>
        <p:spPr>
          <a:xfrm>
            <a:off x="1151255" y="2992120"/>
            <a:ext cx="2257425" cy="1237615"/>
          </a:xfrm>
          <a:prstGeom prst="wedgeRectCallout">
            <a:avLst>
              <a:gd name="adj1" fmla="val 91462"/>
              <a:gd name="adj2" fmla="val 20836"/>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b="1">
                <a:latin typeface="微软雅黑" panose="020b0503020204020204" charset="-122"/>
                <a:ea typeface="微软雅黑" panose="020b0503020204020204" charset="-122"/>
                <a:cs typeface="微软雅黑" panose="020b0503020204020204" charset="-122"/>
              </a:rPr>
              <a:t>控制变量法：</a:t>
            </a:r>
            <a:r>
              <a:rPr lang="zh-CN" sz="1600">
                <a:latin typeface="微软雅黑" panose="020b0503020204020204" charset="-122"/>
                <a:ea typeface="微软雅黑" panose="020b0503020204020204" charset="-122"/>
                <a:cs typeface="微软雅黑" panose="020b0503020204020204" charset="-122"/>
              </a:rPr>
              <a:t>改变钢板尺伸出桌边的长度，控制拨动的力度不变</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up)">
                                      <p:cBhvr>
                                        <p:cTn id="28" dur="500"/>
                                        <p:tgtEl>
                                          <p:spTgt spid="24"/>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7" end="7"/>
                                            </p:txEl>
                                          </p:spTgt>
                                        </p:tgtEl>
                                        <p:attrNameLst>
                                          <p:attrName>style.visibility</p:attrName>
                                        </p:attrNameLst>
                                      </p:cBhvr>
                                      <p:to>
                                        <p:strVal val="visible"/>
                                      </p:to>
                                    </p:set>
                                    <p:animEffect transition="in" filter="wipe(left)">
                                      <p:cBhvr>
                                        <p:cTn id="38"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4" grpId="0" animBg="1"/>
    </p:bldLst>
  </p:timing>
</p:sld>
</file>

<file path=ppt/slides/slide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79" name="矩形 78" title=""/>
          <p:cNvSpPr/>
          <p:nvPr/>
        </p:nvSpPr>
        <p:spPr>
          <a:xfrm>
            <a:off x="0" y="5287010"/>
            <a:ext cx="12192000" cy="1570990"/>
          </a:xfrm>
          <a:prstGeom prst="rect">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80" name="泪滴形 79" title=""/>
          <p:cNvSpPr/>
          <p:nvPr/>
        </p:nvSpPr>
        <p:spPr>
          <a:xfrm flipV="1">
            <a:off x="334841" y="526047"/>
            <a:ext cx="1405913" cy="1405913"/>
          </a:xfrm>
          <a:prstGeom prst="teardrop">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en-US" altLang="zh-CN" sz="3600" b="1">
              <a:sym typeface="+mn-ea"/>
            </a:endParaRPr>
          </a:p>
        </p:txBody>
      </p:sp>
      <p:sp>
        <p:nvSpPr>
          <p:cNvPr id="11" name="文本框 10" title=""/>
          <p:cNvSpPr txBox="1"/>
          <p:nvPr/>
        </p:nvSpPr>
        <p:spPr>
          <a:xfrm>
            <a:off x="735818" y="756063"/>
            <a:ext cx="1877437" cy="1175899"/>
          </a:xfrm>
          <a:prstGeom prst="rect">
            <a:avLst/>
          </a:prstGeom>
          <a:noFill/>
        </p:spPr>
        <p:txBody>
          <a:bodyPr wrap="none" lIns="0" tIns="0" rIns="0" bIns="0" rtlCol="0">
            <a:noAutofit/>
          </a:bodyPr>
          <a:lstStyle/>
          <a:p>
            <a:pPr>
              <a:lnSpc>
                <a:spcPct val="110000"/>
              </a:lnSpc>
            </a:pPr>
            <a:r>
              <a:rPr lang="zh-CN" altLang="en-US" sz="6600">
                <a:solidFill>
                  <a:schemeClr val="tx1">
                    <a:lumMod val="75000"/>
                    <a:lumOff val="25000"/>
                  </a:schemeClr>
                </a:solidFill>
                <a:latin typeface="+mj-ea"/>
                <a:ea typeface="+mj-ea"/>
              </a:rPr>
              <a:t>目录</a:t>
            </a:r>
          </a:p>
        </p:txBody>
      </p:sp>
      <p:sp>
        <p:nvSpPr>
          <p:cNvPr id="45" name="文本框 44" title=""/>
          <p:cNvSpPr txBox="1"/>
          <p:nvPr/>
        </p:nvSpPr>
        <p:spPr>
          <a:xfrm>
            <a:off x="776804" y="1812598"/>
            <a:ext cx="3048000" cy="329321"/>
          </a:xfrm>
          <a:prstGeom prst="rect">
            <a:avLst/>
          </a:prstGeom>
          <a:noFill/>
        </p:spPr>
        <p:txBody>
          <a:bodyPr wrap="square" lIns="0" tIns="0" rIns="0" bIns="0" rtlCol="0">
            <a:noAutofit/>
          </a:bodyPr>
          <a:lstStyle/>
          <a:p>
            <a:pPr algn="dist">
              <a:lnSpc>
                <a:spcPct val="110000"/>
              </a:lnSpc>
            </a:pPr>
            <a:r>
              <a:rPr lang="en-US" altLang="zh-CN" sz="1400">
                <a:solidFill>
                  <a:schemeClr val="tx1">
                    <a:lumMod val="75000"/>
                    <a:lumOff val="25000"/>
                  </a:schemeClr>
                </a:solidFill>
                <a:latin typeface="+mn-ea"/>
              </a:rPr>
              <a:t>CONTENTS</a:t>
            </a:r>
            <a:endParaRPr lang="zh-CN" altLang="en-US" sz="1400">
              <a:solidFill>
                <a:schemeClr val="tx1">
                  <a:lumMod val="75000"/>
                  <a:lumOff val="25000"/>
                </a:schemeClr>
              </a:solidFill>
              <a:latin typeface="+mn-ea"/>
            </a:endParaRPr>
          </a:p>
        </p:txBody>
      </p:sp>
      <p:sp>
        <p:nvSpPr>
          <p:cNvPr id="10" name="圆角矩形 9" title=""/>
          <p:cNvSpPr/>
          <p:nvPr/>
        </p:nvSpPr>
        <p:spPr>
          <a:xfrm>
            <a:off x="54292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椭圆 48" title=""/>
          <p:cNvSpPr/>
          <p:nvPr/>
        </p:nvSpPr>
        <p:spPr>
          <a:xfrm>
            <a:off x="125793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01</a:t>
            </a:r>
          </a:p>
        </p:txBody>
      </p:sp>
      <p:sp>
        <p:nvSpPr>
          <p:cNvPr id="50" name="文本框 49" title=""/>
          <p:cNvSpPr txBox="1"/>
          <p:nvPr/>
        </p:nvSpPr>
        <p:spPr>
          <a:xfrm>
            <a:off x="970280" y="451929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考情分析</a:t>
            </a:r>
          </a:p>
        </p:txBody>
      </p:sp>
      <p:sp>
        <p:nvSpPr>
          <p:cNvPr id="5" name="圆角矩形 4" title=""/>
          <p:cNvSpPr/>
          <p:nvPr/>
        </p:nvSpPr>
        <p:spPr>
          <a:xfrm>
            <a:off x="338328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6" name="椭圆 5" title=""/>
          <p:cNvSpPr/>
          <p:nvPr/>
        </p:nvSpPr>
        <p:spPr>
          <a:xfrm>
            <a:off x="406019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02</a:t>
            </a:r>
          </a:p>
        </p:txBody>
      </p:sp>
      <p:sp>
        <p:nvSpPr>
          <p:cNvPr id="7" name="文本框 6" title=""/>
          <p:cNvSpPr txBox="1"/>
          <p:nvPr/>
        </p:nvSpPr>
        <p:spPr>
          <a:xfrm>
            <a:off x="3827145" y="4458335"/>
            <a:ext cx="1641475" cy="492760"/>
          </a:xfrm>
          <a:prstGeom prst="rect">
            <a:avLst/>
          </a:prstGeom>
          <a:noFill/>
        </p:spPr>
        <p:txBody>
          <a:bodyPr wrap="none" lIns="0" tIns="0" rIns="0" bIns="0" rtlCol="0">
            <a:noAutofit/>
          </a:bodyPr>
          <a:lstStyle/>
          <a:p>
            <a:pPr algn="ctr"/>
            <a:r>
              <a:rPr lang="zh-CN" altLang="en-US" sz="3200" b="1">
                <a:solidFill>
                  <a:schemeClr val="accent2">
                    <a:lumMod val="75000"/>
                  </a:schemeClr>
                </a:solidFill>
                <a:latin typeface="幼圆" panose="02010509060101010101" charset="-122"/>
                <a:ea typeface="幼圆" panose="02010509060101010101" charset="-122"/>
              </a:rPr>
              <a:t>知识建构</a:t>
            </a:r>
          </a:p>
        </p:txBody>
      </p:sp>
      <p:sp>
        <p:nvSpPr>
          <p:cNvPr id="20" name="圆角矩形 19" title=""/>
          <p:cNvSpPr/>
          <p:nvPr/>
        </p:nvSpPr>
        <p:spPr>
          <a:xfrm>
            <a:off x="6185535"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4" name="椭圆 23" title=""/>
          <p:cNvSpPr/>
          <p:nvPr/>
        </p:nvSpPr>
        <p:spPr>
          <a:xfrm>
            <a:off x="6862445"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03</a:t>
            </a:r>
          </a:p>
        </p:txBody>
      </p:sp>
      <p:sp>
        <p:nvSpPr>
          <p:cNvPr id="25" name="文本框 24" title=""/>
          <p:cNvSpPr txBox="1"/>
          <p:nvPr/>
        </p:nvSpPr>
        <p:spPr>
          <a:xfrm>
            <a:off x="6629400"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知识梳理</a:t>
            </a:r>
          </a:p>
        </p:txBody>
      </p:sp>
      <p:sp>
        <p:nvSpPr>
          <p:cNvPr id="28" name="圆角矩形 27" title=""/>
          <p:cNvSpPr/>
          <p:nvPr/>
        </p:nvSpPr>
        <p:spPr>
          <a:xfrm>
            <a:off x="8987790" y="2695575"/>
            <a:ext cx="2529840" cy="3081020"/>
          </a:xfrm>
          <a:prstGeom prst="roundRect">
            <a:avLst>
              <a:gd name="adj" fmla="val 10513"/>
            </a:avLst>
          </a:prstGeom>
          <a:gradFill flip="none" rotWithShape="1">
            <a:gsLst>
              <a:gs pos="16000">
                <a:schemeClr val="bg1"/>
              </a:gs>
              <a:gs pos="100000">
                <a:srgbClr val="78C2FF"/>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9" name="椭圆 28" title=""/>
          <p:cNvSpPr/>
          <p:nvPr/>
        </p:nvSpPr>
        <p:spPr>
          <a:xfrm>
            <a:off x="9664700" y="3069590"/>
            <a:ext cx="1174750" cy="1174750"/>
          </a:xfrm>
          <a:prstGeom prst="ellipse">
            <a:avLst/>
          </a:prstGeom>
          <a:gradFill flip="none" rotWithShape="1">
            <a:gsLst>
              <a:gs pos="39000">
                <a:srgbClr val="73B1FF"/>
              </a:gs>
              <a:gs pos="83000">
                <a:srgbClr val="5890E4"/>
              </a:gs>
            </a:gsLst>
            <a:lin ang="13500000" scaled="1"/>
          </a:gradFill>
          <a:ln>
            <a:noFill/>
          </a:ln>
          <a:effectLst>
            <a:outerShdw blurRad="190500" dist="101600" dir="5400000" algn="t" rotWithShape="0">
              <a:schemeClr val="accent1">
                <a:alpha val="1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en-US" altLang="zh-CN" sz="3600" b="1">
                <a:sym typeface="+mn-ea"/>
              </a:rPr>
              <a:t>04</a:t>
            </a:r>
          </a:p>
        </p:txBody>
      </p:sp>
      <p:sp>
        <p:nvSpPr>
          <p:cNvPr id="30" name="文本框 29" title=""/>
          <p:cNvSpPr txBox="1"/>
          <p:nvPr/>
        </p:nvSpPr>
        <p:spPr>
          <a:xfrm>
            <a:off x="9431655" y="4458335"/>
            <a:ext cx="1641475" cy="492760"/>
          </a:xfrm>
          <a:prstGeom prst="rect">
            <a:avLst/>
          </a:prstGeom>
          <a:noFill/>
        </p:spPr>
        <p:txBody>
          <a:bodyPr wrap="none" lIns="0" tIns="0" rIns="0" bIns="0" rtlCol="0">
            <a:noAutofit/>
          </a:bodyPr>
          <a:lstStyle/>
          <a:p>
            <a:pPr lvl="0" algn="ctr">
              <a:buClrTx/>
              <a:buSzTx/>
              <a:buFontTx/>
            </a:pPr>
            <a:r>
              <a:rPr lang="zh-CN" altLang="en-US" sz="3200" b="1">
                <a:solidFill>
                  <a:schemeClr val="accent2">
                    <a:lumMod val="75000"/>
                  </a:schemeClr>
                </a:solidFill>
                <a:latin typeface="幼圆" panose="02010509060101010101" charset="-122"/>
                <a:ea typeface="幼圆" panose="02010509060101010101" charset="-122"/>
                <a:sym typeface="+mn-ea"/>
              </a:rPr>
              <a:t>题型归纳</a:t>
            </a:r>
          </a:p>
        </p:txBody>
      </p:sp>
    </p:spTree>
  </p:cSld>
  <p:clrMapOvr>
    <a:masterClrMapping/>
  </p:clrMapOvr>
  <p:transition/>
  <p:timing/>
</p:sld>
</file>

<file path=ppt/slides/slide3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一、音调</a:t>
            </a:r>
          </a:p>
        </p:txBody>
      </p:sp>
      <p:sp>
        <p:nvSpPr>
          <p:cNvPr id="7" name="文本框 6" title=""/>
          <p:cNvSpPr txBox="1"/>
          <p:nvPr/>
        </p:nvSpPr>
        <p:spPr>
          <a:xfrm>
            <a:off x="244475" y="1340485"/>
            <a:ext cx="11703050" cy="1753235"/>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4.超声波与次声波</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（1）人能感知的声音频率有一定的范围。多数人能听到的频率范围大约在</a:t>
            </a:r>
            <a:r>
              <a:rPr lang="zh-CN" altLang="en-US">
                <a:highlight>
                  <a:srgbClr val="FFFF00"/>
                </a:highlight>
                <a:latin typeface="微软雅黑" panose="020b0503020204020204" charset="-122"/>
                <a:ea typeface="微软雅黑" panose="020b0503020204020204" charset="-122"/>
                <a:cs typeface="微软雅黑" panose="020b0503020204020204" charset="-122"/>
              </a:rPr>
              <a:t>20Hz—20000Hz</a:t>
            </a:r>
            <a:r>
              <a:rPr lang="zh-CN" altLang="en-US">
                <a:latin typeface="微软雅黑" panose="020b0503020204020204" charset="-122"/>
                <a:ea typeface="微软雅黑" panose="020b0503020204020204" charset="-122"/>
                <a:cs typeface="微软雅黑" panose="020b0503020204020204" charset="-122"/>
              </a:rPr>
              <a:t>之间。物理学中把人类能听到的声叫声音</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（2）把高于20000Hz的声叫</a:t>
            </a:r>
            <a:r>
              <a:rPr lang="en-US" altLang="zh-CN" u="sng">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，把低于20Hz的声叫</a:t>
            </a:r>
            <a:r>
              <a:rPr lang="en-US" altLang="zh-CN" u="sng">
                <a:latin typeface="微软雅黑" panose="020b0503020204020204" charset="-122"/>
                <a:ea typeface="微软雅黑" panose="020b0503020204020204" charset="-122"/>
                <a:cs typeface="微软雅黑" panose="020b0503020204020204" charset="-122"/>
              </a:rPr>
              <a:t>            </a:t>
            </a:r>
            <a:r>
              <a:rPr lang="zh-CN" altLang="en-US">
                <a:latin typeface="微软雅黑" panose="020b0503020204020204" charset="-122"/>
                <a:ea typeface="微软雅黑" panose="020b0503020204020204" charset="-122"/>
                <a:cs typeface="微软雅黑" panose="020b0503020204020204" charset="-122"/>
              </a:rPr>
              <a:t>。</a:t>
            </a:r>
          </a:p>
        </p:txBody>
      </p:sp>
      <p:sp>
        <p:nvSpPr>
          <p:cNvPr id="14" name="文本框 13" title=""/>
          <p:cNvSpPr txBox="1"/>
          <p:nvPr/>
        </p:nvSpPr>
        <p:spPr>
          <a:xfrm>
            <a:off x="3244850" y="2645410"/>
            <a:ext cx="8686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超声波</a:t>
            </a:r>
          </a:p>
        </p:txBody>
      </p:sp>
      <p:sp>
        <p:nvSpPr>
          <p:cNvPr id="10" name="文本框 9" title=""/>
          <p:cNvSpPr txBox="1"/>
          <p:nvPr/>
        </p:nvSpPr>
        <p:spPr>
          <a:xfrm>
            <a:off x="6163945" y="2645410"/>
            <a:ext cx="8686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次声波</a:t>
            </a:r>
          </a:p>
        </p:txBody>
      </p:sp>
      <p:pic>
        <p:nvPicPr>
          <p:cNvPr id="3082" name="图片 356" title=""/>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41630" y="3252413"/>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21" name="矩形 20" title=""/>
          <p:cNvSpPr/>
          <p:nvPr/>
        </p:nvSpPr>
        <p:spPr>
          <a:xfrm>
            <a:off x="292438" y="3909097"/>
            <a:ext cx="11463655" cy="1476375"/>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zh-CN" sz="2000" kern="100">
                <a:latin typeface="Times New Roman" panose="02020603050405020304" pitchFamily="18" charset="0"/>
                <a:ea typeface="华文楷体" panose="02010600040101010101" pitchFamily="2" charset="-122"/>
                <a:cs typeface="华文楷体" panose="02010600040101010101" pitchFamily="2" charset="-122"/>
              </a:rPr>
              <a:t>1.超声波和次声波也是由物体振动产生的；</a:t>
            </a:r>
          </a:p>
          <a:p>
            <a:pPr indent="266700" algn="just">
              <a:lnSpc>
                <a:spcPct val="150000"/>
              </a:lnSpc>
              <a:spcAft>
                <a:spcPct val="0"/>
              </a:spcAft>
            </a:pPr>
            <a:r>
              <a:rPr lang="zh-CN" altLang="zh-CN" sz="2000" kern="100">
                <a:latin typeface="Times New Roman" panose="02020603050405020304" pitchFamily="18" charset="0"/>
                <a:ea typeface="华文楷体" panose="02010600040101010101" pitchFamily="2" charset="-122"/>
                <a:cs typeface="华文楷体" panose="02010600040101010101" pitchFamily="2" charset="-122"/>
              </a:rPr>
              <a:t>2.超声波和次声波的传播也需要介质，在真空中不能传播；</a:t>
            </a:r>
          </a:p>
          <a:p>
            <a:pPr indent="266700" algn="just">
              <a:lnSpc>
                <a:spcPct val="150000"/>
              </a:lnSpc>
              <a:spcAft>
                <a:spcPct val="0"/>
              </a:spcAft>
            </a:pPr>
            <a:r>
              <a:rPr lang="zh-CN" altLang="zh-CN" sz="2000" kern="100">
                <a:latin typeface="Times New Roman" panose="02020603050405020304" pitchFamily="18" charset="0"/>
                <a:ea typeface="华文楷体" panose="02010600040101010101" pitchFamily="2" charset="-122"/>
                <a:cs typeface="华文楷体" panose="02010600040101010101" pitchFamily="2" charset="-122"/>
              </a:rPr>
              <a:t>3.在相同条件下，超声波和次声波的传播速度与声音的传播速度相同。</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500"/>
                                        <p:tgtEl>
                                          <p:spTgt spid="14"/>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082"/>
                                        </p:tgtEl>
                                        <p:attrNameLst>
                                          <p:attrName>style.visibility</p:attrName>
                                        </p:attrNameLst>
                                      </p:cBhvr>
                                      <p:to>
                                        <p:strVal val="visible"/>
                                      </p:to>
                                    </p:set>
                                    <p:animEffect transition="in" filter="wipe(left)">
                                      <p:cBhvr>
                                        <p:cTn id="43" dur="500"/>
                                        <p:tgtEl>
                                          <p:spTgt spid="3082"/>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4" grpId="0"/>
      <p:bldP spid="10" grpId="0"/>
      <p:bldP spid="21" grpId="0" animBg="1"/>
    </p:bldLst>
  </p:timing>
</p:sld>
</file>

<file path=ppt/slides/slide3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3"/>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一、音调</a:t>
            </a:r>
          </a:p>
        </p:txBody>
      </p:sp>
      <p:sp>
        <p:nvSpPr>
          <p:cNvPr id="7" name="文本框 6" title=""/>
          <p:cNvSpPr txBox="1"/>
          <p:nvPr/>
        </p:nvSpPr>
        <p:spPr>
          <a:xfrm>
            <a:off x="244475" y="1340485"/>
            <a:ext cx="11703050" cy="2168525"/>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5.人和动物的发声和听觉频率范围</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（1）人和动物听觉频率范围各不相同。另外，不同人的听觉频率范围也略有不同，即使是同一个人，在不同年龄段听觉频率范围也不同，所以听觉频率范围20Hz—20000Hz仅仅是理论上的。</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（2）地震、海啸、台风、火山喷发等一般会伴有次声波产生，很多动物都能听到，如狗、大象等。</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（3）海豚、蝙蝠等能发出超声波，而大象能发出次声波，它们可以用人类听不到的声音完成交流和捕食。</a:t>
            </a:r>
          </a:p>
        </p:txBody>
      </p:sp>
      <p:pic>
        <p:nvPicPr>
          <p:cNvPr id="6" name="图片 55" title=""/>
          <p:cNvPicPr>
            <a:picLocks noChangeAspect="1"/>
          </p:cNvPicPr>
          <p:nvPr/>
        </p:nvPicPr>
        <p:blipFill>
          <a:blip r:embed="rId4"/>
          <a:stretch>
            <a:fillRect/>
          </a:stretch>
        </p:blipFill>
        <p:spPr>
          <a:xfrm>
            <a:off x="3068955" y="3896995"/>
            <a:ext cx="5842000" cy="242062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500"/>
                                        <p:tgtEl>
                                          <p:spTgt spid="7">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7439"/>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二、响度</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44475" y="1256665"/>
            <a:ext cx="11703050" cy="553085"/>
          </a:xfrm>
          <a:prstGeom prst="rect">
            <a:avLst/>
          </a:prstGeom>
          <a:noFill/>
        </p:spPr>
        <p:txBody>
          <a:bodyPr wrap="square" rtlCol="0" anchor="t">
            <a:spAutoFit/>
          </a:bodyPr>
          <a:lstStyle/>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1.响度：</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物理学中，声音的强度（</a:t>
            </a:r>
            <a:r>
              <a:rPr lang="en-US" altLang="zh-CN" sz="2000"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）叫响度。</a:t>
            </a:r>
          </a:p>
        </p:txBody>
      </p:sp>
      <p:sp>
        <p:nvSpPr>
          <p:cNvPr id="22" name="文本框 21" title=""/>
          <p:cNvSpPr txBox="1"/>
          <p:nvPr/>
        </p:nvSpPr>
        <p:spPr>
          <a:xfrm>
            <a:off x="4117340" y="1348740"/>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大小</a:t>
            </a:r>
          </a:p>
        </p:txBody>
      </p:sp>
      <p:pic>
        <p:nvPicPr>
          <p:cNvPr id="3082"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6705" y="1963998"/>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23" name="矩形 22" title=""/>
          <p:cNvSpPr/>
          <p:nvPr/>
        </p:nvSpPr>
        <p:spPr>
          <a:xfrm>
            <a:off x="257513" y="2620682"/>
            <a:ext cx="11463655" cy="1476375"/>
          </a:xfrm>
          <a:prstGeom prst="rect">
            <a:avLst/>
          </a:prstGeom>
          <a:solidFill>
            <a:schemeClr val="accent3">
              <a:lumMod val="60000"/>
              <a:lumOff val="40000"/>
            </a:schemeClr>
          </a:solidFill>
        </p:spPr>
        <p:txBody>
          <a:bodyPr wrap="square">
            <a:spAutoFit/>
          </a:bodyPr>
          <a:lstStyle/>
          <a:p>
            <a:pPr indent="266700" algn="just">
              <a:lnSpc>
                <a:spcPct val="150000"/>
              </a:lnSpc>
              <a:spcAft>
                <a:spcPct val="0"/>
              </a:spcAft>
            </a:pPr>
            <a:r>
              <a:rPr lang="zh-CN" altLang="zh-CN" sz="2000" kern="100">
                <a:latin typeface="Times New Roman" panose="02020603050405020304" pitchFamily="18" charset="0"/>
                <a:ea typeface="华文楷体" panose="02010600040101010101" pitchFamily="2" charset="-122"/>
                <a:cs typeface="华文楷体" panose="02010600040101010101" pitchFamily="2" charset="-122"/>
              </a:rPr>
              <a:t>日常生活中所说的声音的“高”、“低”，有时候指的是音调，有时候指的是响度。例如，“高音我唱不上去”、“低音我唱不来”，这里“高”、“低”指的是音调；而“引吭高歌”、“低声细语”，这里的“高”、“低”指的是响度。</a:t>
            </a:r>
          </a:p>
        </p:txBody>
      </p:sp>
      <p:sp>
        <p:nvSpPr>
          <p:cNvPr id="24" name="文本框 23" title=""/>
          <p:cNvSpPr txBox="1"/>
          <p:nvPr/>
        </p:nvSpPr>
        <p:spPr>
          <a:xfrm>
            <a:off x="244475" y="4257675"/>
            <a:ext cx="11703050" cy="1476375"/>
          </a:xfrm>
          <a:prstGeom prst="rect">
            <a:avLst/>
          </a:prstGeom>
          <a:noFill/>
        </p:spPr>
        <p:txBody>
          <a:bodyPr wrap="square" rtlCol="0" anchor="t">
            <a:spAutoFit/>
          </a:bodyPr>
          <a:lstStyle/>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2.振幅：</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物理学中用</a:t>
            </a:r>
            <a:r>
              <a:rPr lang="en-US" altLang="zh-CN" sz="2000" u="sng">
                <a:solidFill>
                  <a:schemeClr val="tx1"/>
                </a:solidFill>
                <a:latin typeface="微软雅黑" panose="020b0503020204020204" charset="-122"/>
                <a:ea typeface="微软雅黑" panose="020b0503020204020204" charset="-122"/>
                <a:cs typeface="微软雅黑" panose="020b0503020204020204" charset="-122"/>
              </a:rPr>
              <a:t>         </a:t>
            </a:r>
            <a:r>
              <a:rPr lang="zh-CN" altLang="en-US" sz="2000">
                <a:solidFill>
                  <a:schemeClr val="tx1"/>
                </a:solidFill>
                <a:latin typeface="微软雅黑" panose="020b0503020204020204" charset="-122"/>
                <a:ea typeface="微软雅黑" panose="020b0503020204020204" charset="-122"/>
                <a:cs typeface="微软雅黑" panose="020b0503020204020204" charset="-122"/>
              </a:rPr>
              <a:t>来描述物体振动的幅度。</a:t>
            </a:r>
          </a:p>
          <a:p>
            <a:pPr fontAlgn="auto">
              <a:lnSpc>
                <a:spcPct val="150000"/>
              </a:lnSpc>
            </a:pPr>
            <a:r>
              <a:rPr lang="zh-CN" altLang="en-US" sz="2000">
                <a:solidFill>
                  <a:schemeClr val="tx1"/>
                </a:solidFill>
                <a:latin typeface="微软雅黑" panose="020b0503020204020204" charset="-122"/>
                <a:ea typeface="微软雅黑" panose="020b0503020204020204" charset="-122"/>
                <a:cs typeface="微软雅黑" panose="020b0503020204020204" charset="-122"/>
              </a:rPr>
              <a:t>（1）声音的响度与发声体振动的幅度有关。发声体振动的幅度越大，产生声音的响度大；发声体振动的幅度越小，产生声音的响度越小</a:t>
            </a:r>
          </a:p>
        </p:txBody>
      </p:sp>
      <p:sp>
        <p:nvSpPr>
          <p:cNvPr id="25" name="文本框 24" title=""/>
          <p:cNvSpPr txBox="1"/>
          <p:nvPr/>
        </p:nvSpPr>
        <p:spPr>
          <a:xfrm>
            <a:off x="2601595" y="4357370"/>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振幅</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3082"/>
                                        </p:tgtEl>
                                        <p:attrNameLst>
                                          <p:attrName>style.visibility</p:attrName>
                                        </p:attrNameLst>
                                      </p:cBhvr>
                                      <p:to>
                                        <p:strVal val="visible"/>
                                      </p:to>
                                    </p:set>
                                    <p:animEffect transition="in" filter="wipe(left)">
                                      <p:cBhvr>
                                        <p:cTn id="28" dur="500"/>
                                        <p:tgtEl>
                                          <p:spTgt spid="3082"/>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24">
                                            <p:txEl>
                                              <p:pRg st="0" end="0"/>
                                            </p:txEl>
                                          </p:spTgt>
                                        </p:tgtEl>
                                        <p:attrNameLst>
                                          <p:attrName>style.visibility</p:attrName>
                                        </p:attrNameLst>
                                      </p:cBhvr>
                                      <p:to>
                                        <p:strVal val="visible"/>
                                      </p:to>
                                    </p:set>
                                    <p:animEffect transition="in" filter="wipe(left)">
                                      <p:cBhvr>
                                        <p:cTn id="38" dur="500"/>
                                        <p:tgtEl>
                                          <p:spTgt spid="24">
                                            <p:txEl>
                                              <p:pRg st="0" end="0"/>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left)">
                                      <p:cBhvr>
                                        <p:cTn id="43" dur="500"/>
                                        <p:tgtEl>
                                          <p:spTgt spid="25"/>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24">
                                            <p:txEl>
                                              <p:pRg st="1" end="1"/>
                                            </p:txEl>
                                          </p:spTgt>
                                        </p:tgtEl>
                                        <p:attrNameLst>
                                          <p:attrName>style.visibility</p:attrName>
                                        </p:attrNameLst>
                                      </p:cBhvr>
                                      <p:to>
                                        <p:strVal val="visible"/>
                                      </p:to>
                                    </p:set>
                                    <p:animEffect transition="in" filter="wipe(left)">
                                      <p:cBhvr>
                                        <p:cTn id="48"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2" grpId="0"/>
      <p:bldP spid="23" grpId="0" animBg="1"/>
      <p:bldP spid="25" grpId="0"/>
    </p:bldLst>
  </p:timing>
</p:sld>
</file>

<file path=ppt/slides/slide3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7439"/>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二、响度</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24" name="文本框 23" title=""/>
          <p:cNvSpPr txBox="1"/>
          <p:nvPr/>
        </p:nvSpPr>
        <p:spPr>
          <a:xfrm>
            <a:off x="244475" y="1386840"/>
            <a:ext cx="11703050" cy="1337945"/>
          </a:xfrm>
          <a:prstGeom prst="rect">
            <a:avLst/>
          </a:prstGeom>
          <a:noFill/>
        </p:spPr>
        <p:txBody>
          <a:bodyPr wrap="square" rtlCol="0" anchor="t">
            <a:spAutoFit/>
          </a:bodyPr>
          <a:lstStyle/>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（2）人听到的声音是否响亮，除了跟发声体发声时的振幅有关外，还跟人距发声体的远近有关。</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（3）振幅与波形示意图。</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甲图振幅大，响度大；乙图振幅小，响度小。</a:t>
            </a:r>
          </a:p>
        </p:txBody>
      </p:sp>
      <p:pic>
        <p:nvPicPr>
          <p:cNvPr id="6" name="图片 57" title=""/>
          <p:cNvPicPr>
            <a:picLocks noChangeAspect="1"/>
          </p:cNvPicPr>
          <p:nvPr/>
        </p:nvPicPr>
        <p:blipFill>
          <a:blip r:embed="rId3"/>
          <a:stretch>
            <a:fillRect/>
          </a:stretch>
        </p:blipFill>
        <p:spPr>
          <a:xfrm>
            <a:off x="3888740" y="2776855"/>
            <a:ext cx="3361055" cy="1567815"/>
          </a:xfrm>
          <a:prstGeom prst="rect">
            <a:avLst/>
          </a:prstGeom>
          <a:noFill/>
          <a:ln w="9525">
            <a:noFill/>
          </a:ln>
        </p:spPr>
      </p:pic>
      <p:sp>
        <p:nvSpPr>
          <p:cNvPr id="7" name="文本框 6" title=""/>
          <p:cNvSpPr txBox="1"/>
          <p:nvPr/>
        </p:nvSpPr>
        <p:spPr>
          <a:xfrm>
            <a:off x="292735" y="4311015"/>
            <a:ext cx="11703050" cy="2584450"/>
          </a:xfrm>
          <a:prstGeom prst="rect">
            <a:avLst/>
          </a:prstGeom>
          <a:noFill/>
        </p:spPr>
        <p:txBody>
          <a:bodyPr wrap="square" rtlCol="0" anchor="t">
            <a:spAutoFit/>
          </a:bodyPr>
          <a:lstStyle/>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3.减少声音分散的方法</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（1）将手做成喇叭状或用喇叭形的传声筒喊话，可以减少声音的分散，使处于喇叭前方的听到的声音更响亮，也可以使声音传播得更远；</a:t>
            </a:r>
          </a:p>
          <a:p>
            <a:pP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（2）利用管状物（例如听诊器），也能减少声音的分散，增强传声效果。</a:t>
            </a:r>
          </a:p>
          <a:p>
            <a:pPr fontAlgn="auto">
              <a:lnSpc>
                <a:spcPct val="150000"/>
              </a:lnSpc>
            </a:pPr>
            <a:r>
              <a:rPr lang="zh-CN" alt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4.放大法：</a:t>
            </a:r>
            <a:r>
              <a:rPr lang="zh-CN" altLang="en-US">
                <a:latin typeface="微软雅黑" panose="020b0503020204020204" charset="-122"/>
                <a:ea typeface="微软雅黑" panose="020b0503020204020204" charset="-122"/>
                <a:cs typeface="微软雅黑" panose="020b0503020204020204" charset="-122"/>
              </a:rPr>
              <a:t>在上述实验中，我们通过音叉弹开乒乓球的距离来间接反映音叉振动幅度的大小，这种方法叫</a:t>
            </a:r>
            <a:r>
              <a:rPr lang="zh-CN" altLang="en-US">
                <a:highlight>
                  <a:srgbClr val="FFFF00"/>
                </a:highlight>
                <a:latin typeface="微软雅黑" panose="020b0503020204020204" charset="-122"/>
                <a:ea typeface="微软雅黑" panose="020b0503020204020204" charset="-122"/>
                <a:cs typeface="微软雅黑" panose="020b0503020204020204" charset="-122"/>
              </a:rPr>
              <a:t>放大法</a:t>
            </a:r>
            <a:r>
              <a:rPr lang="zh-CN" altLang="en-US">
                <a:latin typeface="微软雅黑" panose="020b0503020204020204" charset="-122"/>
                <a:ea typeface="微软雅黑" panose="020b0503020204020204" charset="-122"/>
                <a:cs typeface="微软雅黑" panose="020b0503020204020204" charset="-122"/>
              </a:rPr>
              <a:t>。放大法是转换法的一种。</a:t>
            </a:r>
          </a:p>
        </p:txBody>
      </p:sp>
    </p:spTree>
  </p:cSld>
  <p:clrMapOvr>
    <a:masterClrMapping/>
  </p:clrMapOvr>
  <p:transition/>
  <p:timing/>
</p:sld>
</file>

<file path=ppt/slides/slide3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三、音色</a:t>
            </a:r>
          </a:p>
        </p:txBody>
      </p:sp>
      <p:sp>
        <p:nvSpPr>
          <p:cNvPr id="7" name="文本框 6" title=""/>
          <p:cNvSpPr txBox="1"/>
          <p:nvPr/>
        </p:nvSpPr>
        <p:spPr>
          <a:xfrm>
            <a:off x="292735" y="1376680"/>
            <a:ext cx="11727815" cy="5631180"/>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1.音色：</a:t>
            </a:r>
            <a:r>
              <a:rPr lang="zh-CN" altLang="en-US" sz="2000">
                <a:latin typeface="微软雅黑" panose="020b0503020204020204" charset="-122"/>
                <a:ea typeface="微软雅黑" panose="020b0503020204020204" charset="-122"/>
                <a:cs typeface="微软雅黑" panose="020b0503020204020204" charset="-122"/>
              </a:rPr>
              <a:t>音色又叫音品，反映</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声音的品质与特色</a:t>
            </a:r>
            <a:r>
              <a:rPr lang="zh-CN" altLang="en-US" sz="2000">
                <a:latin typeface="微软雅黑" panose="020b0503020204020204" charset="-122"/>
                <a:ea typeface="微软雅黑" panose="020b0503020204020204" charset="-122"/>
                <a:cs typeface="微软雅黑" panose="020b0503020204020204" charset="-122"/>
              </a:rPr>
              <a:t>。</a:t>
            </a:r>
          </a:p>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2.影响音色的因素：</a:t>
            </a:r>
            <a:r>
              <a:rPr lang="zh-CN" altLang="en-US" sz="2000">
                <a:latin typeface="微软雅黑" panose="020b0503020204020204" charset="-122"/>
                <a:ea typeface="微软雅黑" panose="020b0503020204020204" charset="-122"/>
                <a:cs typeface="微软雅黑" panose="020b0503020204020204" charset="-122"/>
              </a:rPr>
              <a:t>音色与发声体的</a:t>
            </a:r>
            <a:r>
              <a:rPr lang="zh-CN" altLang="en-US" sz="2000">
                <a:highlight>
                  <a:srgbClr val="FFFF00"/>
                </a:highlight>
                <a:latin typeface="微软雅黑" panose="020b0503020204020204" charset="-122"/>
                <a:ea typeface="微软雅黑" panose="020b0503020204020204" charset="-122"/>
                <a:cs typeface="微软雅黑" panose="020b0503020204020204" charset="-122"/>
              </a:rPr>
              <a:t>材料、结构</a:t>
            </a:r>
            <a:r>
              <a:rPr lang="zh-CN" altLang="en-US" sz="2000">
                <a:latin typeface="微软雅黑" panose="020b0503020204020204" charset="-122"/>
                <a:ea typeface="微软雅黑" panose="020b0503020204020204" charset="-122"/>
                <a:cs typeface="微软雅黑" panose="020b0503020204020204" charset="-122"/>
              </a:rPr>
              <a:t>等因素有关，不同发声体的材料、结构不同，发出声音的音色也不相同。</a:t>
            </a:r>
          </a:p>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3.不同音色的声音的波形图</a:t>
            </a:r>
          </a:p>
          <a:p>
            <a:pPr fontAlgn="auto">
              <a:lnSpc>
                <a:spcPct val="150000"/>
              </a:lnSpc>
            </a:pP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endParaRPr lang="zh-CN" altLang="en-US"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甲图是音叉发出的声音的音色，乙图是钢琴发出声音的音色。</a:t>
            </a:r>
          </a:p>
          <a:p>
            <a:pPr fontAlgn="auto">
              <a:lnSpc>
                <a:spcPct val="150000"/>
              </a:lnSpc>
            </a:pPr>
            <a:r>
              <a:rPr lang="zh-CN" alt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4.音色的利用</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（1）根据音色可以分辨出不同乐器（发声体）和不同人的声音。在欣赏交响乐时，人们能根据音色分辨出不同乐器发出的声音；“闻其声而知其人”也是因为不同人发出的声音的因素不同。</a:t>
            </a:r>
          </a:p>
          <a:p>
            <a:pPr fontAlgn="auto">
              <a:lnSpc>
                <a:spcPct val="150000"/>
              </a:lnSpc>
            </a:pPr>
            <a:r>
              <a:rPr lang="zh-CN" altLang="en-US" sz="2000">
                <a:latin typeface="微软雅黑" panose="020b0503020204020204" charset="-122"/>
                <a:ea typeface="微软雅黑" panose="020b0503020204020204" charset="-122"/>
                <a:cs typeface="微软雅黑" panose="020b0503020204020204" charset="-122"/>
              </a:rPr>
              <a:t>（2）同一发声体，如果其结构发生变化，音色也将发生变化。因此，可以根据音色来辨别瓷器内部是否产生了裂痕、机器运转是否正常等。</a:t>
            </a:r>
          </a:p>
        </p:txBody>
      </p:sp>
      <p:pic>
        <p:nvPicPr>
          <p:cNvPr id="6" name="图片 60" title=""/>
          <p:cNvPicPr>
            <a:picLocks noChangeAspect="1"/>
          </p:cNvPicPr>
          <p:nvPr/>
        </p:nvPicPr>
        <p:blipFill>
          <a:blip r:embed="rId3"/>
          <a:stretch>
            <a:fillRect/>
          </a:stretch>
        </p:blipFill>
        <p:spPr>
          <a:xfrm>
            <a:off x="4312920" y="2674620"/>
            <a:ext cx="3870325" cy="150876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5" end="5"/>
                                            </p:txEl>
                                          </p:spTgt>
                                        </p:tgtEl>
                                        <p:attrNameLst>
                                          <p:attrName>style.visibility</p:attrName>
                                        </p:attrNameLst>
                                      </p:cBhvr>
                                      <p:to>
                                        <p:strVal val="visible"/>
                                      </p:to>
                                    </p:set>
                                    <p:animEffect transition="in" filter="wipe(left)">
                                      <p:cBhvr>
                                        <p:cTn id="38" dur="500"/>
                                        <p:tgtEl>
                                          <p:spTgt spid="7">
                                            <p:txEl>
                                              <p:pRg st="5" end="5"/>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6" end="6"/>
                                            </p:txEl>
                                          </p:spTgt>
                                        </p:tgtEl>
                                        <p:attrNameLst>
                                          <p:attrName>style.visibility</p:attrName>
                                        </p:attrNameLst>
                                      </p:cBhvr>
                                      <p:to>
                                        <p:strVal val="visible"/>
                                      </p:to>
                                    </p:set>
                                    <p:animEffect transition="in" filter="wipe(left)">
                                      <p:cBhvr>
                                        <p:cTn id="43" dur="500"/>
                                        <p:tgtEl>
                                          <p:spTgt spid="7">
                                            <p:txEl>
                                              <p:pRg st="6" end="6"/>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xEl>
                                              <p:pRg st="7" end="7"/>
                                            </p:txEl>
                                          </p:spTgt>
                                        </p:tgtEl>
                                        <p:attrNameLst>
                                          <p:attrName>style.visibility</p:attrName>
                                        </p:attrNameLst>
                                      </p:cBhvr>
                                      <p:to>
                                        <p:strVal val="visible"/>
                                      </p:to>
                                    </p:set>
                                    <p:animEffect transition="in" filter="wipe(left)">
                                      <p:cBhvr>
                                        <p:cTn id="48" dur="500"/>
                                        <p:tgtEl>
                                          <p:spTgt spid="7">
                                            <p:txEl>
                                              <p:pRg st="7" end="7"/>
                                            </p:txEl>
                                          </p:spTgt>
                                        </p:tgtEl>
                                      </p:cBhvr>
                                    </p:animEffect>
                                  </p:childTnLst>
                                </p:cTn>
                              </p:par>
                            </p:childTnLst>
                          </p:cTn>
                        </p:par>
                      </p:childTnLst>
                    </p:cTn>
                  </p:par>
                  <p:par>
                    <p:cTn id="49" fill="hold" nodeType="clickPar">
                      <p:stCondLst>
                        <p:cond delay="indefinite"/>
                        <p:cond evt="onBegin" delay="0">
                          <p:tn val="48"/>
                        </p:cond>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7">
                                            <p:txEl>
                                              <p:pRg st="8" end="8"/>
                                            </p:txEl>
                                          </p:spTgt>
                                        </p:tgtEl>
                                        <p:attrNameLst>
                                          <p:attrName>style.visibility</p:attrName>
                                        </p:attrNameLst>
                                      </p:cBhvr>
                                      <p:to>
                                        <p:strVal val="visible"/>
                                      </p:to>
                                    </p:set>
                                    <p:animEffect transition="in" filter="wipe(left)">
                                      <p:cBhvr>
                                        <p:cTn id="53"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3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14020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三、音色</a:t>
            </a:r>
          </a:p>
        </p:txBody>
      </p:sp>
      <p:sp>
        <p:nvSpPr>
          <p:cNvPr id="7" name="文本框 6" title=""/>
          <p:cNvSpPr txBox="1"/>
          <p:nvPr/>
        </p:nvSpPr>
        <p:spPr>
          <a:xfrm>
            <a:off x="292735" y="1376680"/>
            <a:ext cx="11727815" cy="553085"/>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5.声音的三特性</a:t>
            </a:r>
          </a:p>
        </p:txBody>
      </p:sp>
      <p:pic>
        <p:nvPicPr>
          <p:cNvPr id="3082" name="图片 356" title=""/>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6705" y="1963998"/>
            <a:ext cx="1805464" cy="424815"/>
          </a:xfrm>
          <a:prstGeom prst="rect">
            <a:avLst/>
          </a:prstGeom>
          <a:noFill/>
          <a:extLst>
            <a:ext uri="{909E8E84-426E-40DD-AFC4-6F175D3DCCD1}">
              <a14:hiddenFill xmlns:a14="http://schemas.microsoft.com/office/drawing/2010/main">
                <a:solidFill>
                  <a:srgbClr val="FFFFFF"/>
                </a:solidFill>
              </a14:hiddenFill>
            </a:ext>
          </a:extLst>
        </p:spPr>
      </p:pic>
      <p:sp>
        <p:nvSpPr>
          <p:cNvPr id="100" name="文本框 99" title=""/>
          <p:cNvSpPr txBox="1"/>
          <p:nvPr/>
        </p:nvSpPr>
        <p:spPr>
          <a:xfrm>
            <a:off x="2239645" y="2049780"/>
            <a:ext cx="4451350" cy="368300"/>
          </a:xfrm>
          <a:prstGeom prst="rect">
            <a:avLst/>
          </a:prstGeom>
          <a:noFill/>
          <a:ln w="9525">
            <a:noFill/>
          </a:ln>
        </p:spPr>
        <p:txBody>
          <a:bodyPr wrap="square">
            <a:spAutoFit/>
          </a:bodyPr>
          <a:lstStyle/>
          <a:p>
            <a:pPr indent="0"/>
            <a:r>
              <a:rPr lang="zh-CN" b="0">
                <a:solidFill>
                  <a:srgbClr val="000000"/>
                </a:solidFill>
                <a:latin typeface="微软雅黑" panose="020b0503020204020204" charset="-122"/>
                <a:ea typeface="微软雅黑" panose="020b0503020204020204" charset="-122"/>
              </a:rPr>
              <a:t>音调、响度和音色之间的区别如下表所示：</a:t>
            </a:r>
            <a:endParaRPr lang="zh-CN" altLang="en-US" b="0">
              <a:solidFill>
                <a:srgbClr val="000000"/>
              </a:solidFill>
              <a:latin typeface="微软雅黑" panose="020b0503020204020204" charset="-122"/>
              <a:ea typeface="微软雅黑" panose="020b0503020204020204" charset="-122"/>
            </a:endParaRPr>
          </a:p>
        </p:txBody>
      </p:sp>
      <p:graphicFrame>
        <p:nvGraphicFramePr>
          <p:cNvPr id="10" name="表格 9" title=""/>
          <p:cNvGraphicFramePr>
            <a:graphicFrameLocks noGrp="1"/>
          </p:cNvGraphicFramePr>
          <p:nvPr/>
        </p:nvGraphicFramePr>
        <p:xfrm>
          <a:off x="368935" y="2727960"/>
          <a:ext cx="10849610" cy="2425700"/>
        </p:xfrm>
        <a:graphic>
          <a:graphicData uri="http://schemas.openxmlformats.org/drawingml/2006/table">
            <a:tbl>
              <a:tblPr firstRow="1" bandRow="1">
                <a:tableStyleId>{5940675A-B579-460E-94D1-54222C63F5DA}</a:tableStyleId>
              </a:tblPr>
              <a:tblGrid>
                <a:gridCol w="1165225"/>
                <a:gridCol w="3519170"/>
                <a:gridCol w="3109595"/>
                <a:gridCol w="3055620"/>
              </a:tblGrid>
              <a:tr h="348615">
                <a:tc>
                  <a:txBody>
                    <a:bodyPr vert="horz" wrap="square"/>
                    <a:lstStyle/>
                    <a:p>
                      <a:pPr indent="0" algn="ctr">
                        <a:buNone/>
                      </a:pP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音调</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响度</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音色</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347980">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定义</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rgbClr val="000000"/>
                          </a:solidFill>
                          <a:latin typeface="微软雅黑" panose="020b0503020204020204" charset="-122"/>
                          <a:ea typeface="微软雅黑" panose="020b0503020204020204" charset="-122"/>
                          <a:cs typeface="宋体" panose="02010600030101010101" pitchFamily="2" charset="-122"/>
                        </a:rPr>
                        <a:t>声音的高低</a:t>
                      </a:r>
                      <a:endParaRPr lang="en-US" altLang="en-US" sz="18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err="1">
                          <a:solidFill>
                            <a:srgbClr val="000000"/>
                          </a:solidFill>
                          <a:latin typeface="微软雅黑" panose="020b0503020204020204" charset="-122"/>
                          <a:ea typeface="微软雅黑" panose="020b0503020204020204" charset="-122"/>
                          <a:cs typeface="宋体" panose="02010600030101010101" pitchFamily="2" charset="-122"/>
                        </a:rPr>
                        <a:t>声音的强弱</a:t>
                      </a:r>
                      <a:endParaRPr lang="en-US" altLang="en-US" sz="18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800" b="0">
                          <a:solidFill>
                            <a:srgbClr val="000000"/>
                          </a:solidFill>
                          <a:latin typeface="微软雅黑" panose="020b0503020204020204" charset="-122"/>
                          <a:ea typeface="微软雅黑" panose="020b0503020204020204" charset="-122"/>
                          <a:cs typeface="宋体" panose="02010600030101010101" pitchFamily="2" charset="-122"/>
                        </a:rPr>
                        <a:t>声音的品质</a:t>
                      </a:r>
                      <a:endParaRPr lang="en-US" altLang="en-US" sz="18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96595">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影响因素</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solidFill>
                            <a:srgbClr val="000000"/>
                          </a:solidFill>
                          <a:latin typeface="微软雅黑" panose="020b0503020204020204" charset="-122"/>
                          <a:ea typeface="微软雅黑" panose="020b0503020204020204" charset="-122"/>
                          <a:cs typeface="宋体" panose="02010600030101010101" pitchFamily="2" charset="-122"/>
                        </a:rPr>
                        <a:t>声源的振动频率，频率越高音调越高</a:t>
                      </a:r>
                      <a:endParaRPr lang="en-US" altLang="en-US" sz="18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solidFill>
                            <a:srgbClr val="000000"/>
                          </a:solidFill>
                          <a:latin typeface="微软雅黑" panose="020b0503020204020204" charset="-122"/>
                          <a:ea typeface="微软雅黑" panose="020b0503020204020204" charset="-122"/>
                          <a:cs typeface="宋体" panose="02010600030101010101" pitchFamily="2" charset="-122"/>
                        </a:rPr>
                        <a:t>声源的振幅，振幅越大响度越大</a:t>
                      </a:r>
                      <a:endParaRPr lang="en-US" altLang="en-US" sz="18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solidFill>
                            <a:srgbClr val="000000"/>
                          </a:solidFill>
                          <a:latin typeface="微软雅黑" panose="020b0503020204020204" charset="-122"/>
                          <a:ea typeface="微软雅黑" panose="020b0503020204020204" charset="-122"/>
                          <a:cs typeface="宋体" panose="02010600030101010101" pitchFamily="2" charset="-122"/>
                        </a:rPr>
                        <a:t>声源的结构、材料</a:t>
                      </a:r>
                      <a:endParaRPr lang="en-US" altLang="en-US" sz="18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032510">
                <a:tc>
                  <a:txBody>
                    <a:bodyPr vert="horz" wrap="square"/>
                    <a:lstStyle/>
                    <a:p>
                      <a:pPr indent="0" algn="ctr">
                        <a:buNone/>
                      </a:pPr>
                      <a:r>
                        <a:rPr lang="en-US" sz="1800" b="1">
                          <a:solidFill>
                            <a:srgbClr val="000000"/>
                          </a:solidFill>
                          <a:latin typeface="微软雅黑" panose="020b0503020204020204" charset="-122"/>
                          <a:ea typeface="微软雅黑" panose="020b0503020204020204" charset="-122"/>
                          <a:cs typeface="宋体" panose="02010600030101010101" pitchFamily="2" charset="-122"/>
                        </a:rPr>
                        <a:t>听觉表现</a:t>
                      </a:r>
                      <a:endParaRPr lang="en-US" altLang="en-US" sz="18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宋体" panose="02010600030101010101" pitchFamily="2" charset="-122"/>
                        </a:rPr>
                        <a:t>音调高：声音清脆、尖细；</a:t>
                      </a:r>
                      <a:r>
                        <a:rPr lang="en-US" sz="1800" b="0">
                          <a:solidFill>
                            <a:srgbClr val="000000"/>
                          </a:solidFill>
                          <a:latin typeface="微软雅黑" panose="020b0503020204020204" charset="-122"/>
                          <a:ea typeface="微软雅黑" panose="020b0503020204020204" charset="-122"/>
                          <a:cs typeface="宋体" panose="02010600030101010101" pitchFamily="2" charset="-122"/>
                        </a:rPr>
                        <a:t>音调低：声音低沉</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latin typeface="微软雅黑" panose="020b0503020204020204" charset="-122"/>
                          <a:ea typeface="微软雅黑" panose="020b0503020204020204" charset="-122"/>
                          <a:cs typeface="微软雅黑" panose="020b0503020204020204" charset="-122"/>
                        </a:rPr>
                        <a:t>响度大：“震耳欲聋”；</a:t>
                      </a:r>
                      <a:r>
                        <a:rPr lang="en-US" sz="1800" b="0">
                          <a:solidFill>
                            <a:srgbClr val="000000"/>
                          </a:solidFill>
                          <a:latin typeface="微软雅黑" panose="020b0503020204020204" charset="-122"/>
                          <a:ea typeface="微软雅黑" panose="020b0503020204020204" charset="-122"/>
                          <a:cs typeface="微软雅黑" panose="020b0503020204020204" charset="-122"/>
                        </a:rPr>
                        <a:t>响度小：“轻声细语”</a:t>
                      </a:r>
                      <a:endParaRPr lang="en-US" altLang="en-US" sz="18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buNone/>
                      </a:pPr>
                      <a:r>
                        <a:rPr lang="en-US" sz="1800" b="0">
                          <a:solidFill>
                            <a:srgbClr val="000000"/>
                          </a:solidFill>
                          <a:latin typeface="微软雅黑" panose="020b0503020204020204" charset="-122"/>
                          <a:ea typeface="微软雅黑" panose="020b0503020204020204" charset="-122"/>
                          <a:cs typeface="宋体" panose="02010600030101010101" pitchFamily="2" charset="-122"/>
                        </a:rPr>
                        <a:t>不同声源的声音，即使音调、响度相同，听起来也有差异</a:t>
                      </a:r>
                      <a:endParaRPr lang="en-US" altLang="en-US" sz="18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082"/>
                                        </p:tgtEl>
                                        <p:attrNameLst>
                                          <p:attrName>style.visibility</p:attrName>
                                        </p:attrNameLst>
                                      </p:cBhvr>
                                      <p:to>
                                        <p:strVal val="visible"/>
                                      </p:to>
                                    </p:set>
                                    <p:animEffect transition="in" filter="wipe(left)">
                                      <p:cBhvr>
                                        <p:cTn id="23" dur="500"/>
                                        <p:tgtEl>
                                          <p:spTgt spid="3082"/>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wipe(left)">
                                      <p:cBhvr>
                                        <p:cTn id="28" dur="500"/>
                                        <p:tgtEl>
                                          <p:spTgt spid="100"/>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00" grpId="0"/>
    </p:bldLst>
  </p:timing>
</p:sld>
</file>

<file path=ppt/slides/slide3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796155" y="0"/>
            <a:ext cx="903605" cy="923290"/>
          </a:xfrm>
          <a:prstGeom prst="rect">
            <a:avLst/>
          </a:prstGeom>
        </p:spPr>
      </p:pic>
      <p:sp>
        <p:nvSpPr>
          <p:cNvPr id="5" name="文本框 4" title=""/>
          <p:cNvSpPr txBox="1"/>
          <p:nvPr/>
        </p:nvSpPr>
        <p:spPr>
          <a:xfrm>
            <a:off x="5768340" y="231140"/>
            <a:ext cx="357378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声音三特性辨析</a:t>
            </a:r>
          </a:p>
        </p:txBody>
      </p:sp>
      <p:sp>
        <p:nvSpPr>
          <p:cNvPr id="6" name="文本框 5" title=""/>
          <p:cNvSpPr txBox="1"/>
          <p:nvPr/>
        </p:nvSpPr>
        <p:spPr>
          <a:xfrm>
            <a:off x="2523490" y="1608455"/>
            <a:ext cx="3244850" cy="553085"/>
          </a:xfrm>
          <a:prstGeom prst="rect">
            <a:avLst/>
          </a:prstGeom>
          <a:noFill/>
        </p:spPr>
        <p:txBody>
          <a:bodyPr wrap="square" rtlCol="0" anchor="t">
            <a:spAutoFit/>
          </a:bodyPr>
          <a:lstStyle/>
          <a:p>
            <a:pPr fontAlgn="auto">
              <a:lnSpc>
                <a:spcPct val="150000"/>
              </a:lnSpc>
            </a:pPr>
            <a:r>
              <a:rPr sz="2000" b="1">
                <a:latin typeface="微软雅黑" panose="020b0503020204020204" charset="-122"/>
                <a:ea typeface="微软雅黑" panose="020b0503020204020204" charset="-122"/>
                <a:cs typeface="微软雅黑" panose="020b0503020204020204" charset="-122"/>
              </a:rPr>
              <a:t>辨别声音三个特性的方法</a:t>
            </a:r>
          </a:p>
        </p:txBody>
      </p:sp>
      <p:pic>
        <p:nvPicPr>
          <p:cNvPr id="2" name="图片 1" title=""/>
          <p:cNvPicPr>
            <a:picLocks noChangeAspect="1"/>
          </p:cNvPicPr>
          <p:nvPr/>
        </p:nvPicPr>
        <p:blipFill>
          <a:blip r:embed="rId3"/>
          <a:stretch>
            <a:fillRect/>
          </a:stretch>
        </p:blipFill>
        <p:spPr>
          <a:xfrm>
            <a:off x="354330" y="1608737"/>
            <a:ext cx="2013585" cy="483870"/>
          </a:xfrm>
          <a:prstGeom prst="rect">
            <a:avLst/>
          </a:prstGeom>
        </p:spPr>
      </p:pic>
      <p:pic>
        <p:nvPicPr>
          <p:cNvPr id="9" name="图片 8" title=""/>
          <p:cNvPicPr>
            <a:picLocks noChangeAspect="1"/>
          </p:cNvPicPr>
          <p:nvPr/>
        </p:nvPicPr>
        <p:blipFill>
          <a:blip r:embed="rId4"/>
          <a:stretch>
            <a:fillRect/>
          </a:stretch>
        </p:blipFill>
        <p:spPr>
          <a:xfrm>
            <a:off x="10218420" y="509270"/>
            <a:ext cx="1651000" cy="528955"/>
          </a:xfrm>
          <a:prstGeom prst="rect">
            <a:avLst/>
          </a:prstGeom>
        </p:spPr>
      </p:pic>
      <p:graphicFrame>
        <p:nvGraphicFramePr>
          <p:cNvPr id="7" name="表格 6" title=""/>
          <p:cNvGraphicFramePr>
            <a:graphicFrameLocks noGrp="1"/>
          </p:cNvGraphicFramePr>
          <p:nvPr>
            <p:custDataLst>
              <p:tags r:id="rId5"/>
            </p:custDataLst>
          </p:nvPr>
        </p:nvGraphicFramePr>
        <p:xfrm>
          <a:off x="354330" y="2614295"/>
          <a:ext cx="11169650" cy="2322830"/>
        </p:xfrm>
        <a:graphic>
          <a:graphicData uri="http://schemas.openxmlformats.org/drawingml/2006/table">
            <a:tbl>
              <a:tblPr firstRow="1" bandRow="1">
                <a:tableStyleId>{5940675A-B579-460E-94D1-54222C63F5DA}</a:tableStyleId>
              </a:tblPr>
              <a:tblGrid>
                <a:gridCol w="1235075"/>
                <a:gridCol w="9934575"/>
              </a:tblGrid>
              <a:tr h="581025">
                <a:tc>
                  <a:txBody>
                    <a:bodyPr vert="horz" wrap="square"/>
                    <a:lstStyle/>
                    <a:p>
                      <a:pPr indent="0" algn="ctr" fontAlgn="auto">
                        <a:lnSpc>
                          <a:spcPct val="150000"/>
                        </a:lnSpc>
                        <a:buNone/>
                      </a:pPr>
                      <a:r>
                        <a:rPr lang="en-US" sz="1800" b="1" err="1">
                          <a:latin typeface="微软雅黑" panose="020b0503020204020204" charset="-122"/>
                          <a:ea typeface="微软雅黑" panose="020b0503020204020204" charset="-122"/>
                          <a:cs typeface="宋体" panose="02010600030101010101" pitchFamily="2" charset="-122"/>
                        </a:rPr>
                        <a:t>明概念</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800" b="0">
                          <a:latin typeface="微软雅黑" panose="020b0503020204020204" charset="-122"/>
                          <a:ea typeface="微软雅黑" panose="020b0503020204020204" charset="-122"/>
                          <a:cs typeface="宋体" panose="02010600030101010101" pitchFamily="2" charset="-122"/>
                        </a:rPr>
                        <a:t>响度指声音的强弱，音调指声音的高低，音色指声音的品质</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580390">
                <a:tc>
                  <a:txBody>
                    <a:bodyPr vert="horz" wrap="square"/>
                    <a:lstStyle/>
                    <a:p>
                      <a:pPr indent="0" algn="ctr" fontAlgn="auto">
                        <a:lnSpc>
                          <a:spcPct val="150000"/>
                        </a:lnSpc>
                        <a:buNone/>
                      </a:pPr>
                      <a:r>
                        <a:rPr lang="en-US" sz="1800" b="1">
                          <a:latin typeface="微软雅黑" panose="020b0503020204020204" charset="-122"/>
                          <a:ea typeface="微软雅黑" panose="020b0503020204020204" charset="-122"/>
                          <a:cs typeface="宋体" panose="02010600030101010101" pitchFamily="2" charset="-122"/>
                        </a:rPr>
                        <a:t>知因素</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800" b="0">
                          <a:latin typeface="微软雅黑" panose="020b0503020204020204" charset="-122"/>
                          <a:ea typeface="微软雅黑" panose="020b0503020204020204" charset="-122"/>
                          <a:cs typeface="宋体" panose="02010600030101010101" pitchFamily="2" charset="-122"/>
                        </a:rPr>
                        <a:t>声源的振幅影响声音的响度大小，声源振动的频率影响声音的音调，声源的材料、结构影响音色</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61415">
                <a:tc>
                  <a:txBody>
                    <a:bodyPr vert="horz" wrap="square"/>
                    <a:lstStyle/>
                    <a:p>
                      <a:pPr indent="0" algn="ctr" fontAlgn="auto">
                        <a:lnSpc>
                          <a:spcPct val="150000"/>
                        </a:lnSpc>
                        <a:buNone/>
                      </a:pPr>
                      <a:r>
                        <a:rPr lang="en-US" sz="1800" b="1">
                          <a:latin typeface="微软雅黑" panose="020b0503020204020204" charset="-122"/>
                          <a:ea typeface="微软雅黑" panose="020b0503020204020204" charset="-122"/>
                          <a:cs typeface="宋体" panose="02010600030101010101" pitchFamily="2" charset="-122"/>
                        </a:rPr>
                        <a:t>晓听觉</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800" b="0" err="1">
                          <a:latin typeface="微软雅黑" panose="020b0503020204020204" charset="-122"/>
                          <a:ea typeface="微软雅黑" panose="020b0503020204020204" charset="-122"/>
                          <a:cs typeface="宋体" panose="02010600030101010101" pitchFamily="2" charset="-122"/>
                        </a:rPr>
                        <a:t>响度的听觉的感觉是声音的大小，音调的听觉感觉是声音尖细或低沉，音色的听觉感觉是声音品质的差异</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11" name="流程图: 可选过程 10" title=""/>
          <p:cNvSpPr/>
          <p:nvPr/>
        </p:nvSpPr>
        <p:spPr>
          <a:xfrm>
            <a:off x="97790" y="1444625"/>
            <a:ext cx="12026900" cy="5351145"/>
          </a:xfrm>
          <a:prstGeom prst="flowChartAlternateProcess">
            <a:avLst/>
          </a:prstGeom>
          <a:solidFill>
            <a:schemeClr val="accent4">
              <a:lumMod val="20000"/>
              <a:lumOff val="80000"/>
            </a:schemeClr>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3"/>
          <a:stretch>
            <a:fillRect/>
          </a:stretch>
        </p:blipFill>
        <p:spPr>
          <a:xfrm>
            <a:off x="7167736" y="25718"/>
            <a:ext cx="903605" cy="923290"/>
          </a:xfrm>
          <a:prstGeom prst="rect">
            <a:avLst/>
          </a:prstGeom>
        </p:spPr>
      </p:pic>
      <p:sp>
        <p:nvSpPr>
          <p:cNvPr id="5" name="文本框 4" title=""/>
          <p:cNvSpPr txBox="1"/>
          <p:nvPr/>
        </p:nvSpPr>
        <p:spPr>
          <a:xfrm>
            <a:off x="8139921" y="256858"/>
            <a:ext cx="355600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声音三特性辨析</a:t>
            </a:r>
          </a:p>
        </p:txBody>
      </p:sp>
      <p:sp>
        <p:nvSpPr>
          <p:cNvPr id="6" name="文本框 5" title=""/>
          <p:cNvSpPr txBox="1"/>
          <p:nvPr/>
        </p:nvSpPr>
        <p:spPr>
          <a:xfrm>
            <a:off x="134620" y="1881505"/>
            <a:ext cx="11735435" cy="922020"/>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【例1】</a:t>
            </a:r>
            <a:r>
              <a:rPr b="1">
                <a:latin typeface="微软雅黑" panose="020b0503020204020204" charset="-122"/>
                <a:ea typeface="微软雅黑" panose="020b0503020204020204" charset="-122"/>
                <a:cs typeface="微软雅黑" panose="020b0503020204020204" charset="-122"/>
              </a:rPr>
              <a:t>（2023·金昌）</a:t>
            </a:r>
            <a:r>
              <a:rPr>
                <a:latin typeface="微软雅黑" panose="020b0503020204020204" charset="-122"/>
                <a:ea typeface="微软雅黑" panose="020b0503020204020204" charset="-122"/>
                <a:cs typeface="微软雅黑" panose="020b0503020204020204" charset="-122"/>
              </a:rPr>
              <a:t>公共场所标示的“请勿大声喧哗”的温馨提示，是指控制声音的（　　）。</a:t>
            </a:r>
          </a:p>
          <a:p>
            <a:pPr fontAlgn="auto">
              <a:lnSpc>
                <a:spcPct val="150000"/>
              </a:lnSpc>
            </a:pPr>
            <a:r>
              <a:rPr>
                <a:latin typeface="微软雅黑" panose="020b0503020204020204" charset="-122"/>
                <a:ea typeface="微软雅黑" panose="020b0503020204020204" charset="-122"/>
                <a:cs typeface="微软雅黑" panose="020b0503020204020204" charset="-122"/>
              </a:rPr>
              <a:t>A. 音调	</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B. 响度</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C. 音色</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D. 频率</a:t>
            </a:r>
          </a:p>
        </p:txBody>
      </p:sp>
      <p:sp>
        <p:nvSpPr>
          <p:cNvPr id="10" name="文本框 9" title=""/>
          <p:cNvSpPr txBox="1"/>
          <p:nvPr/>
        </p:nvSpPr>
        <p:spPr>
          <a:xfrm>
            <a:off x="9269095" y="1949450"/>
            <a:ext cx="34226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B</a:t>
            </a:r>
          </a:p>
        </p:txBody>
      </p:sp>
      <p:sp>
        <p:nvSpPr>
          <p:cNvPr id="13" name="矩形标注 12" title=""/>
          <p:cNvSpPr/>
          <p:nvPr/>
        </p:nvSpPr>
        <p:spPr>
          <a:xfrm>
            <a:off x="3830955" y="1427480"/>
            <a:ext cx="3206750" cy="471170"/>
          </a:xfrm>
          <a:prstGeom prst="wedgeRectCallout">
            <a:avLst>
              <a:gd name="adj1" fmla="val -16613"/>
              <a:gd name="adj2" fmla="val 88274"/>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sym typeface="+mn-ea"/>
              </a:rPr>
              <a:t>大声喧哗，指的是声音大</a:t>
            </a:r>
          </a:p>
        </p:txBody>
      </p:sp>
      <p:cxnSp>
        <p:nvCxnSpPr>
          <p:cNvPr id="14" name="直接连接符 13" title=""/>
          <p:cNvCxnSpPr/>
          <p:nvPr/>
        </p:nvCxnSpPr>
        <p:spPr>
          <a:xfrm>
            <a:off x="100965" y="2902585"/>
            <a:ext cx="1202944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cxnSp>
        <p:nvCxnSpPr>
          <p:cNvPr id="15" name="直接连接符 14" title=""/>
          <p:cNvCxnSpPr/>
          <p:nvPr/>
        </p:nvCxnSpPr>
        <p:spPr>
          <a:xfrm flipH="1">
            <a:off x="7367905" y="3068955"/>
            <a:ext cx="0" cy="348932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7" name="文本框 16" title=""/>
          <p:cNvSpPr txBox="1"/>
          <p:nvPr/>
        </p:nvSpPr>
        <p:spPr>
          <a:xfrm>
            <a:off x="134620" y="3068955"/>
            <a:ext cx="6377305" cy="2168525"/>
          </a:xfrm>
          <a:prstGeom prst="rect">
            <a:avLst/>
          </a:prstGeom>
          <a:noFill/>
        </p:spPr>
        <p:txBody>
          <a:bodyPr wrap="square" rtlCol="0" anchor="t">
            <a:spAutoFit/>
          </a:bodyPr>
          <a:lstStyle/>
          <a:p>
            <a:pPr fontAlgn="auto">
              <a:lnSpc>
                <a:spcPct val="150000"/>
              </a:lnSpc>
            </a:pPr>
            <a:r>
              <a:rPr lang="zh-CN" altLang="en-US">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a:solidFill>
                  <a:schemeClr val="accent1"/>
                </a:solidFill>
                <a:latin typeface="微软雅黑" panose="020b0503020204020204" charset="-122"/>
                <a:ea typeface="微软雅黑" panose="020b0503020204020204" charset="-122"/>
                <a:cs typeface="微软雅黑" panose="020b0503020204020204" charset="-122"/>
              </a:rPr>
              <a:t>-1</a:t>
            </a:r>
            <a:r>
              <a:rPr lang="zh-CN" altLang="en-US">
                <a:solidFill>
                  <a:schemeClr val="accent1"/>
                </a:solidFill>
                <a:latin typeface="微软雅黑" panose="020b0503020204020204" charset="-122"/>
                <a:ea typeface="微软雅黑" panose="020b0503020204020204" charset="-122"/>
                <a:cs typeface="微软雅黑" panose="020b0503020204020204" charset="-122"/>
              </a:rPr>
              <a:t>】</a:t>
            </a:r>
            <a:r>
              <a:rPr>
                <a:latin typeface="微软雅黑" panose="020b0503020204020204" charset="-122"/>
                <a:ea typeface="微软雅黑" panose="020b0503020204020204" charset="-122"/>
                <a:cs typeface="微软雅黑" panose="020b0503020204020204" charset="-122"/>
              </a:rPr>
              <a:t>下列做法中，不能改变音调的是（   </a:t>
            </a:r>
            <a:r>
              <a:rPr lang="en-US">
                <a:latin typeface="微软雅黑" panose="020b0503020204020204" charset="-122"/>
                <a:ea typeface="微软雅黑" panose="020b0503020204020204" charset="-122"/>
                <a:cs typeface="微软雅黑" panose="020b0503020204020204" charset="-122"/>
              </a:rPr>
              <a:t>  </a:t>
            </a:r>
            <a:r>
              <a:rPr>
                <a:latin typeface="微软雅黑" panose="020b0503020204020204" charset="-122"/>
                <a:ea typeface="微软雅黑" panose="020b0503020204020204" charset="-122"/>
                <a:cs typeface="微软雅黑" panose="020b0503020204020204" charset="-122"/>
              </a:rPr>
              <a:t>）。</a:t>
            </a:r>
          </a:p>
          <a:p>
            <a:pPr fontAlgn="auto">
              <a:lnSpc>
                <a:spcPct val="150000"/>
              </a:lnSpc>
            </a:pPr>
            <a:r>
              <a:rPr>
                <a:latin typeface="微软雅黑" panose="020b0503020204020204" charset="-122"/>
                <a:ea typeface="微软雅黑" panose="020b0503020204020204" charset="-122"/>
                <a:cs typeface="微软雅黑" panose="020b0503020204020204" charset="-122"/>
              </a:rPr>
              <a:t> A．用同一张卡片先后以不同速度划过梳齿</a:t>
            </a:r>
          </a:p>
          <a:p>
            <a:pPr fontAlgn="auto">
              <a:lnSpc>
                <a:spcPct val="150000"/>
              </a:lnSpc>
            </a:pPr>
            <a:r>
              <a:rPr>
                <a:latin typeface="微软雅黑" panose="020b0503020204020204" charset="-122"/>
                <a:ea typeface="微软雅黑" panose="020b0503020204020204" charset="-122"/>
                <a:cs typeface="微软雅黑" panose="020b0503020204020204" charset="-122"/>
              </a:rPr>
              <a:t>B．用相同力度敲击大小不同的编钟</a:t>
            </a:r>
          </a:p>
          <a:p>
            <a:pPr fontAlgn="auto">
              <a:lnSpc>
                <a:spcPct val="150000"/>
              </a:lnSpc>
            </a:pPr>
            <a:r>
              <a:rPr>
                <a:latin typeface="微软雅黑" panose="020b0503020204020204" charset="-122"/>
                <a:ea typeface="微软雅黑" panose="020b0503020204020204" charset="-122"/>
                <a:cs typeface="微软雅黑" panose="020b0503020204020204" charset="-122"/>
              </a:rPr>
              <a:t>C．改变杯内水量，用湿手摩擦杯口发声</a:t>
            </a:r>
          </a:p>
          <a:p>
            <a:pPr fontAlgn="auto">
              <a:lnSpc>
                <a:spcPct val="150000"/>
              </a:lnSpc>
            </a:pPr>
            <a:r>
              <a:rPr>
                <a:latin typeface="微软雅黑" panose="020b0503020204020204" charset="-122"/>
                <a:ea typeface="微软雅黑" panose="020b0503020204020204" charset="-122"/>
                <a:cs typeface="微软雅黑" panose="020b0503020204020204" charset="-122"/>
              </a:rPr>
              <a:t>D．保持钢尺伸出桌面的长度不变，用大小不同的力拨动钢尺</a:t>
            </a:r>
          </a:p>
        </p:txBody>
      </p:sp>
      <p:sp>
        <p:nvSpPr>
          <p:cNvPr id="24" name="文本框 23" title=""/>
          <p:cNvSpPr txBox="1"/>
          <p:nvPr/>
        </p:nvSpPr>
        <p:spPr>
          <a:xfrm>
            <a:off x="4930775" y="3201035"/>
            <a:ext cx="376555"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D</a:t>
            </a:r>
            <a:endParaRPr lang="en-US" altLang="zh-CN" sz="2000">
              <a:solidFill>
                <a:srgbClr val="FF0000"/>
              </a:solidFill>
              <a:latin typeface="宋体" panose="02010600030101010101" pitchFamily="2" charset="-122"/>
              <a:ea typeface="宋体" panose="02010600030101010101" pitchFamily="2" charset="-122"/>
            </a:endParaRPr>
          </a:p>
        </p:txBody>
      </p:sp>
      <p:sp>
        <p:nvSpPr>
          <p:cNvPr id="26" name="文本框 25" title=""/>
          <p:cNvSpPr txBox="1"/>
          <p:nvPr/>
        </p:nvSpPr>
        <p:spPr>
          <a:xfrm>
            <a:off x="7498715" y="3068955"/>
            <a:ext cx="4471035" cy="1568450"/>
          </a:xfrm>
          <a:prstGeom prst="rect">
            <a:avLst/>
          </a:prstGeom>
          <a:noFill/>
        </p:spPr>
        <p:txBody>
          <a:bodyPr wrap="square" rtlCol="0" anchor="t">
            <a:spAutoFit/>
          </a:bodyPr>
          <a:lstStyle/>
          <a:p>
            <a:pPr fontAlgn="auto">
              <a:lnSpc>
                <a:spcPct val="150000"/>
              </a:lnSpc>
            </a:pP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【变式1</a:t>
            </a:r>
            <a:r>
              <a:rPr lang="en-US" altLang="zh-CN" sz="1600">
                <a:solidFill>
                  <a:schemeClr val="accent1"/>
                </a:solidFill>
                <a:latin typeface="微软雅黑" panose="020b0503020204020204" charset="-122"/>
                <a:ea typeface="微软雅黑" panose="020b0503020204020204" charset="-122"/>
                <a:cs typeface="微软雅黑" panose="020b0503020204020204" charset="-122"/>
              </a:rPr>
              <a:t>-2</a:t>
            </a:r>
            <a:r>
              <a:rPr lang="zh-CN" altLang="en-US" sz="1600">
                <a:solidFill>
                  <a:schemeClr val="accent1"/>
                </a:solidFill>
                <a:latin typeface="微软雅黑" panose="020b0503020204020204" charset="-122"/>
                <a:ea typeface="微软雅黑" panose="020b0503020204020204" charset="-122"/>
                <a:cs typeface="微软雅黑" panose="020b0503020204020204" charset="-122"/>
              </a:rPr>
              <a:t>】</a:t>
            </a:r>
            <a:r>
              <a:rPr sz="1600">
                <a:latin typeface="微软雅黑" panose="020b0503020204020204" charset="-122"/>
                <a:ea typeface="微软雅黑" panose="020b0503020204020204" charset="-122"/>
                <a:cs typeface="微软雅黑" panose="020b0503020204020204" charset="-122"/>
              </a:rPr>
              <a:t>如图所示，目前声纹锁在门禁系统得到很好的应用，实现了传说中“芝麻开门”的神话。 声纹锁辨别声音主要依据的是（　　）。</a:t>
            </a:r>
          </a:p>
          <a:p>
            <a:pPr fontAlgn="auto">
              <a:lnSpc>
                <a:spcPct val="150000"/>
              </a:lnSpc>
            </a:pPr>
            <a:r>
              <a:rPr sz="1600">
                <a:latin typeface="微软雅黑" panose="020b0503020204020204" charset="-122"/>
                <a:ea typeface="微软雅黑" panose="020b0503020204020204" charset="-122"/>
                <a:cs typeface="微软雅黑" panose="020b0503020204020204" charset="-122"/>
              </a:rPr>
              <a:t>A．音调	 B．响度      C．音色    D．频率</a:t>
            </a:r>
          </a:p>
        </p:txBody>
      </p:sp>
      <p:pic>
        <p:nvPicPr>
          <p:cNvPr id="2" name="图片 -2147482541" title=""/>
          <p:cNvPicPr>
            <a:picLocks noChangeAspect="1"/>
          </p:cNvPicPr>
          <p:nvPr/>
        </p:nvPicPr>
        <p:blipFill>
          <a:blip r:embed="rId4"/>
          <a:stretch>
            <a:fillRect/>
          </a:stretch>
        </p:blipFill>
        <p:spPr>
          <a:xfrm>
            <a:off x="393065" y="5218113"/>
            <a:ext cx="6186170" cy="1381125"/>
          </a:xfrm>
          <a:prstGeom prst="rect">
            <a:avLst/>
          </a:prstGeom>
          <a:noFill/>
          <a:ln w="9525">
            <a:noFill/>
          </a:ln>
        </p:spPr>
      </p:pic>
      <p:sp>
        <p:nvSpPr>
          <p:cNvPr id="16" name="左箭头标注 15" title=""/>
          <p:cNvSpPr/>
          <p:nvPr/>
        </p:nvSpPr>
        <p:spPr>
          <a:xfrm>
            <a:off x="4676775" y="3598545"/>
            <a:ext cx="2640330" cy="416560"/>
          </a:xfrm>
          <a:prstGeom prst="leftArrowCallout">
            <a:avLst>
              <a:gd name="adj1" fmla="val 25000"/>
              <a:gd name="adj2" fmla="val 25000"/>
              <a:gd name="adj3" fmla="val 25000"/>
              <a:gd name="adj4" fmla="val 8800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改变梳齿振动的快慢</a:t>
            </a:r>
          </a:p>
        </p:txBody>
      </p:sp>
      <p:sp>
        <p:nvSpPr>
          <p:cNvPr id="28" name="左箭头标注 27" title=""/>
          <p:cNvSpPr/>
          <p:nvPr/>
        </p:nvSpPr>
        <p:spPr>
          <a:xfrm>
            <a:off x="3830320" y="3997325"/>
            <a:ext cx="3486785" cy="416560"/>
          </a:xfrm>
          <a:prstGeom prst="leftArrowCallout">
            <a:avLst>
              <a:gd name="adj1" fmla="val 25000"/>
              <a:gd name="adj2" fmla="val 25000"/>
              <a:gd name="adj3" fmla="val 25000"/>
              <a:gd name="adj4" fmla="val 92800"/>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编钟大小不同，振动快慢不同</a:t>
            </a:r>
          </a:p>
        </p:txBody>
      </p:sp>
      <p:sp>
        <p:nvSpPr>
          <p:cNvPr id="29" name="左箭头标注 28" title=""/>
          <p:cNvSpPr/>
          <p:nvPr/>
        </p:nvSpPr>
        <p:spPr>
          <a:xfrm>
            <a:off x="4300855" y="4408170"/>
            <a:ext cx="2640330" cy="416560"/>
          </a:xfrm>
          <a:prstGeom prst="leftArrowCallout">
            <a:avLst>
              <a:gd name="adj1" fmla="val 25000"/>
              <a:gd name="adj2" fmla="val 25000"/>
              <a:gd name="adj3" fmla="val 25000"/>
              <a:gd name="adj4" fmla="val 8800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水量不同，快慢不同</a:t>
            </a:r>
          </a:p>
        </p:txBody>
      </p:sp>
      <p:cxnSp>
        <p:nvCxnSpPr>
          <p:cNvPr id="30" name="曲线连接符 29" title=""/>
          <p:cNvCxnSpPr/>
          <p:nvPr/>
        </p:nvCxnSpPr>
        <p:spPr>
          <a:xfrm rot="16200000">
            <a:off x="257810" y="3296285"/>
            <a:ext cx="1795145" cy="1501140"/>
          </a:xfrm>
          <a:prstGeom prst="curvedConnector3">
            <a:avLst>
              <a:gd name="adj1" fmla="val 50000"/>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3" name="文本框 32" title=""/>
          <p:cNvSpPr txBox="1"/>
          <p:nvPr/>
        </p:nvSpPr>
        <p:spPr>
          <a:xfrm>
            <a:off x="925195" y="2817813"/>
            <a:ext cx="4983480" cy="368300"/>
          </a:xfrm>
          <a:prstGeom prst="rect">
            <a:avLst/>
          </a:prstGeom>
          <a:noFill/>
          <a:ln w="19050">
            <a:solidFill>
              <a:schemeClr val="accent2"/>
            </a:solidFill>
          </a:ln>
        </p:spPr>
        <p:txBody>
          <a:bodyPr wrap="none" rtlCol="0">
            <a:spAutoFit/>
          </a:bodyPr>
          <a:lstStyle/>
          <a:p>
            <a:r>
              <a:rPr lang="zh-CN" err="1">
                <a:solidFill>
                  <a:srgbClr val="1C18D4"/>
                </a:solidFill>
              </a:rPr>
              <a:t>声源的尺寸不变，音调不变，改变的声音的响度</a:t>
            </a:r>
          </a:p>
        </p:txBody>
      </p:sp>
      <p:pic>
        <p:nvPicPr>
          <p:cNvPr id="7" name="图片 11" title=""/>
          <p:cNvPicPr>
            <a:picLocks noChangeAspect="1"/>
          </p:cNvPicPr>
          <p:nvPr/>
        </p:nvPicPr>
        <p:blipFill>
          <a:blip r:embed="rId5"/>
          <a:stretch>
            <a:fillRect/>
          </a:stretch>
        </p:blipFill>
        <p:spPr>
          <a:xfrm>
            <a:off x="8521700" y="5118100"/>
            <a:ext cx="2150745" cy="1525270"/>
          </a:xfrm>
          <a:prstGeom prst="rect">
            <a:avLst/>
          </a:prstGeom>
          <a:noFill/>
          <a:ln w="9525">
            <a:noFill/>
          </a:ln>
        </p:spPr>
      </p:pic>
      <p:sp>
        <p:nvSpPr>
          <p:cNvPr id="35" name="矩形标注 34" title=""/>
          <p:cNvSpPr/>
          <p:nvPr/>
        </p:nvSpPr>
        <p:spPr>
          <a:xfrm>
            <a:off x="8533765" y="4632325"/>
            <a:ext cx="2401570" cy="362585"/>
          </a:xfrm>
          <a:prstGeom prst="wedgeRectCallout">
            <a:avLst>
              <a:gd name="adj1" fmla="val -23289"/>
              <a:gd name="adj2" fmla="val 151447"/>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辨识声源靠音色</a:t>
            </a:r>
          </a:p>
        </p:txBody>
      </p:sp>
      <p:sp>
        <p:nvSpPr>
          <p:cNvPr id="42" name="文本框 41" title=""/>
          <p:cNvSpPr txBox="1"/>
          <p:nvPr/>
        </p:nvSpPr>
        <p:spPr>
          <a:xfrm>
            <a:off x="11151235" y="3906520"/>
            <a:ext cx="353060" cy="398780"/>
          </a:xfrm>
          <a:prstGeom prst="rect">
            <a:avLst/>
          </a:prstGeom>
          <a:noFill/>
        </p:spPr>
        <p:txBody>
          <a:bodyPr wrap="none" rtlCol="0">
            <a:spAutoFit/>
          </a:bodyPr>
          <a:lstStyle/>
          <a:p>
            <a:r>
              <a:rPr lang="en-US" altLang="zh-CN" sz="2000">
                <a:solidFill>
                  <a:srgbClr val="FF0000"/>
                </a:solidFill>
                <a:latin typeface="微软雅黑" panose="020b0503020204020204" charset="-122"/>
                <a:ea typeface="微软雅黑" panose="020b0503020204020204" charset="-122"/>
              </a:rPr>
              <a:t>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wipe(left)">
                                      <p:cBhvr>
                                        <p:cTn id="20" dur="500"/>
                                        <p:tgtEl>
                                          <p:spTgt spid="6">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500"/>
                                        <p:tgtEl>
                                          <p:spTgt spid="13"/>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up)">
                                      <p:cBhvr>
                                        <p:cTn id="45" dur="500"/>
                                        <p:tgtEl>
                                          <p:spTgt spid="15"/>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17">
                                            <p:txEl>
                                              <p:pRg st="0" end="0"/>
                                            </p:txEl>
                                          </p:spTgt>
                                        </p:tgtEl>
                                        <p:attrNameLst>
                                          <p:attrName>style.visibility</p:attrName>
                                        </p:attrNameLst>
                                      </p:cBhvr>
                                      <p:to>
                                        <p:strVal val="visible"/>
                                      </p:to>
                                    </p:set>
                                    <p:animEffect transition="in" filter="wipe(left)">
                                      <p:cBhvr>
                                        <p:cTn id="50" dur="500"/>
                                        <p:tgtEl>
                                          <p:spTgt spid="17">
                                            <p:txEl>
                                              <p:pRg st="0" end="0"/>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barn(inVertical)">
                                      <p:cBhvr>
                                        <p:cTn id="55" dur="500"/>
                                        <p:tgtEl>
                                          <p:spTgt spid="2"/>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17">
                                            <p:txEl>
                                              <p:pRg st="1" end="1"/>
                                            </p:txEl>
                                          </p:spTgt>
                                        </p:tgtEl>
                                        <p:attrNameLst>
                                          <p:attrName>style.visibility</p:attrName>
                                        </p:attrNameLst>
                                      </p:cBhvr>
                                      <p:to>
                                        <p:strVal val="visible"/>
                                      </p:to>
                                    </p:set>
                                    <p:animEffect transition="in" filter="wipe(left)">
                                      <p:cBhvr>
                                        <p:cTn id="60" dur="500"/>
                                        <p:tgtEl>
                                          <p:spTgt spid="17">
                                            <p:txEl>
                                              <p:pRg st="1" end="1"/>
                                            </p:txEl>
                                          </p:spTgt>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17">
                                            <p:txEl>
                                              <p:pRg st="2" end="2"/>
                                            </p:txEl>
                                          </p:spTgt>
                                        </p:tgtEl>
                                        <p:attrNameLst>
                                          <p:attrName>style.visibility</p:attrName>
                                        </p:attrNameLst>
                                      </p:cBhvr>
                                      <p:to>
                                        <p:strVal val="visible"/>
                                      </p:to>
                                    </p:set>
                                    <p:animEffect transition="in" filter="wipe(left)">
                                      <p:cBhvr>
                                        <p:cTn id="65" dur="500"/>
                                        <p:tgtEl>
                                          <p:spTgt spid="17">
                                            <p:txEl>
                                              <p:pRg st="2" end="2"/>
                                            </p:txEl>
                                          </p:spTgt>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17">
                                            <p:txEl>
                                              <p:pRg st="3" end="3"/>
                                            </p:txEl>
                                          </p:spTgt>
                                        </p:tgtEl>
                                        <p:attrNameLst>
                                          <p:attrName>style.visibility</p:attrName>
                                        </p:attrNameLst>
                                      </p:cBhvr>
                                      <p:to>
                                        <p:strVal val="visible"/>
                                      </p:to>
                                    </p:set>
                                    <p:animEffect transition="in" filter="wipe(left)">
                                      <p:cBhvr>
                                        <p:cTn id="70" dur="500"/>
                                        <p:tgtEl>
                                          <p:spTgt spid="17">
                                            <p:txEl>
                                              <p:pRg st="3" end="3"/>
                                            </p:txEl>
                                          </p:spTgt>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17">
                                            <p:txEl>
                                              <p:pRg st="4" end="4"/>
                                            </p:txEl>
                                          </p:spTgt>
                                        </p:tgtEl>
                                        <p:attrNameLst>
                                          <p:attrName>style.visibility</p:attrName>
                                        </p:attrNameLst>
                                      </p:cBhvr>
                                      <p:to>
                                        <p:strVal val="visible"/>
                                      </p:to>
                                    </p:set>
                                    <p:animEffect transition="in" filter="wipe(left)">
                                      <p:cBhvr>
                                        <p:cTn id="75" dur="500"/>
                                        <p:tgtEl>
                                          <p:spTgt spid="17">
                                            <p:txEl>
                                              <p:pRg st="4" end="4"/>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wipe(right)">
                                      <p:cBhvr>
                                        <p:cTn id="80" dur="500"/>
                                        <p:tgtEl>
                                          <p:spTgt spid="16"/>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wipe(right)">
                                      <p:cBhvr>
                                        <p:cTn id="85" dur="500"/>
                                        <p:tgtEl>
                                          <p:spTgt spid="28"/>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wipe(down)">
                                      <p:cBhvr>
                                        <p:cTn id="90" dur="500"/>
                                        <p:tgtEl>
                                          <p:spTgt spid="30"/>
                                        </p:tgtEl>
                                      </p:cBhvr>
                                    </p:animEffect>
                                  </p:childTnLst>
                                </p:cTn>
                              </p:par>
                              <p:par>
                                <p:cTn id="91" presetID="22" presetClass="entr" presetSubtype="4" fill="hold" grpId="1" nodeType="with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wipe(down)">
                                      <p:cBhvr>
                                        <p:cTn id="93" dur="500"/>
                                        <p:tgtEl>
                                          <p:spTgt spid="33"/>
                                        </p:tgtEl>
                                      </p:cBhvr>
                                    </p:animEffect>
                                  </p:childTnLst>
                                </p:cTn>
                              </p:par>
                            </p:childTnLst>
                          </p:cTn>
                        </p:par>
                      </p:childTnLst>
                    </p:cTn>
                  </p:par>
                  <p:par>
                    <p:cTn id="94" fill="hold" nodeType="clickPar">
                      <p:stCondLst>
                        <p:cond delay="indefinite"/>
                        <p:cond evt="onBegin" delay="0">
                          <p:tn val="93"/>
                        </p:cond>
                      </p:stCondLst>
                      <p:childTnLst>
                        <p:par>
                          <p:cTn id="95" fill="hold">
                            <p:stCondLst>
                              <p:cond delay="0"/>
                            </p:stCondLst>
                            <p:childTnLst>
                              <p:par>
                                <p:cTn id="96" presetID="22" presetClass="entr" presetSubtype="2" fill="hold" grpId="0" nodeType="clickEffect">
                                  <p:stCondLst>
                                    <p:cond delay="0"/>
                                  </p:stCondLst>
                                  <p:childTnLst>
                                    <p:set>
                                      <p:cBhvr>
                                        <p:cTn id="97" dur="1" fill="hold">
                                          <p:stCondLst>
                                            <p:cond delay="0"/>
                                          </p:stCondLst>
                                        </p:cTn>
                                        <p:tgtEl>
                                          <p:spTgt spid="29"/>
                                        </p:tgtEl>
                                        <p:attrNameLst>
                                          <p:attrName>style.visibility</p:attrName>
                                        </p:attrNameLst>
                                      </p:cBhvr>
                                      <p:to>
                                        <p:strVal val="visible"/>
                                      </p:to>
                                    </p:set>
                                    <p:animEffect transition="in" filter="wipe(right)">
                                      <p:cBhvr>
                                        <p:cTn id="98" dur="500"/>
                                        <p:tgtEl>
                                          <p:spTgt spid="29"/>
                                        </p:tgtEl>
                                      </p:cBhvr>
                                    </p:animEffect>
                                  </p:childTnLst>
                                </p:cTn>
                              </p:par>
                            </p:childTnLst>
                          </p:cTn>
                        </p:par>
                      </p:childTnLst>
                    </p:cTn>
                  </p:par>
                  <p:par>
                    <p:cTn id="99" fill="hold" nodeType="clickPar">
                      <p:stCondLst>
                        <p:cond delay="indefinite"/>
                        <p:cond evt="onBegin" delay="0">
                          <p:tn val="98"/>
                        </p:cond>
                      </p:stCondLst>
                      <p:childTnLst>
                        <p:par>
                          <p:cTn id="100" fill="hold">
                            <p:stCondLst>
                              <p:cond delay="0"/>
                            </p:stCondLst>
                            <p:childTnLst>
                              <p:par>
                                <p:cTn id="101" presetID="22" presetClass="entr" presetSubtype="8"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animEffect transition="in" filter="wipe(left)">
                                      <p:cBhvr>
                                        <p:cTn id="103" dur="500"/>
                                        <p:tgtEl>
                                          <p:spTgt spid="33"/>
                                        </p:tgtEl>
                                      </p:cBhvr>
                                    </p:animEffect>
                                  </p:childTnLst>
                                </p:cTn>
                              </p:par>
                            </p:childTnLst>
                          </p:cTn>
                        </p:par>
                      </p:childTnLst>
                    </p:cTn>
                  </p:par>
                  <p:par>
                    <p:cTn id="104" fill="hold" nodeType="clickPar">
                      <p:stCondLst>
                        <p:cond delay="indefinite"/>
                        <p:cond evt="onBegin" delay="0">
                          <p:tn val="103"/>
                        </p:cond>
                      </p:stCondLst>
                      <p:childTnLst>
                        <p:par>
                          <p:cTn id="105" fill="hold">
                            <p:stCondLst>
                              <p:cond delay="0"/>
                            </p:stCondLst>
                            <p:childTnLst>
                              <p:par>
                                <p:cTn id="106" presetID="22" presetClass="entr" presetSubtype="8" fill="hold" grpId="0" nodeType="clickEffect">
                                  <p:stCondLst>
                                    <p:cond delay="0"/>
                                  </p:stCondLst>
                                  <p:childTnLst>
                                    <p:set>
                                      <p:cBhvr>
                                        <p:cTn id="107" dur="1" fill="hold">
                                          <p:stCondLst>
                                            <p:cond delay="0"/>
                                          </p:stCondLst>
                                        </p:cTn>
                                        <p:tgtEl>
                                          <p:spTgt spid="24"/>
                                        </p:tgtEl>
                                        <p:attrNameLst>
                                          <p:attrName>style.visibility</p:attrName>
                                        </p:attrNameLst>
                                      </p:cBhvr>
                                      <p:to>
                                        <p:strVal val="visible"/>
                                      </p:to>
                                    </p:set>
                                    <p:animEffect transition="in" filter="wipe(left)">
                                      <p:cBhvr>
                                        <p:cTn id="108" dur="500"/>
                                        <p:tgtEl>
                                          <p:spTgt spid="24"/>
                                        </p:tgtEl>
                                      </p:cBhvr>
                                    </p:animEffect>
                                  </p:childTnLst>
                                </p:cTn>
                              </p:par>
                            </p:childTnLst>
                          </p:cTn>
                        </p:par>
                      </p:childTnLst>
                    </p:cTn>
                  </p:par>
                  <p:par>
                    <p:cTn id="109" fill="hold" nodeType="clickPar">
                      <p:stCondLst>
                        <p:cond delay="indefinite"/>
                        <p:cond evt="onBegin" delay="0">
                          <p:tn val="108"/>
                        </p:cond>
                      </p:stCondLst>
                      <p:childTnLst>
                        <p:par>
                          <p:cTn id="110" fill="hold">
                            <p:stCondLst>
                              <p:cond delay="0"/>
                            </p:stCondLst>
                            <p:childTnLst>
                              <p:par>
                                <p:cTn id="111" presetID="22" presetClass="entr" presetSubtype="8" fill="hold" nodeType="clickEffect">
                                  <p:stCondLst>
                                    <p:cond delay="0"/>
                                  </p:stCondLst>
                                  <p:childTnLst>
                                    <p:set>
                                      <p:cBhvr>
                                        <p:cTn id="112" dur="1" fill="hold">
                                          <p:stCondLst>
                                            <p:cond delay="0"/>
                                          </p:stCondLst>
                                        </p:cTn>
                                        <p:tgtEl>
                                          <p:spTgt spid="26">
                                            <p:txEl>
                                              <p:pRg st="0" end="0"/>
                                            </p:txEl>
                                          </p:spTgt>
                                        </p:tgtEl>
                                        <p:attrNameLst>
                                          <p:attrName>style.visibility</p:attrName>
                                        </p:attrNameLst>
                                      </p:cBhvr>
                                      <p:to>
                                        <p:strVal val="visible"/>
                                      </p:to>
                                    </p:set>
                                    <p:animEffect transition="in" filter="wipe(left)">
                                      <p:cBhvr>
                                        <p:cTn id="113" dur="500"/>
                                        <p:tgtEl>
                                          <p:spTgt spid="26">
                                            <p:txEl>
                                              <p:pRg st="0" end="0"/>
                                            </p:txEl>
                                          </p:spTgt>
                                        </p:tgtEl>
                                      </p:cBhvr>
                                    </p:animEffect>
                                  </p:childTnLst>
                                </p:cTn>
                              </p:par>
                            </p:childTnLst>
                          </p:cTn>
                        </p:par>
                      </p:childTnLst>
                    </p:cTn>
                  </p:par>
                  <p:par>
                    <p:cTn id="114" fill="hold" nodeType="clickPar">
                      <p:stCondLst>
                        <p:cond delay="indefinite"/>
                        <p:cond evt="onBegin" delay="0">
                          <p:tn val="113"/>
                        </p:cond>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7"/>
                                        </p:tgtEl>
                                        <p:attrNameLst>
                                          <p:attrName>style.visibility</p:attrName>
                                        </p:attrNameLst>
                                      </p:cBhvr>
                                      <p:to>
                                        <p:strVal val="visible"/>
                                      </p:to>
                                    </p:set>
                                    <p:animEffect transition="in" filter="barn(inVertical)">
                                      <p:cBhvr>
                                        <p:cTn id="118" dur="500"/>
                                        <p:tgtEl>
                                          <p:spTgt spid="7"/>
                                        </p:tgtEl>
                                      </p:cBhvr>
                                    </p:animEffect>
                                  </p:childTnLst>
                                </p:cTn>
                              </p:par>
                            </p:childTnLst>
                          </p:cTn>
                        </p:par>
                      </p:childTnLst>
                    </p:cTn>
                  </p:par>
                  <p:par>
                    <p:cTn id="119" fill="hold" nodeType="clickPar">
                      <p:stCondLst>
                        <p:cond delay="indefinite"/>
                        <p:cond evt="onBegin" delay="0">
                          <p:tn val="118"/>
                        </p:cond>
                      </p:stCondLst>
                      <p:childTnLst>
                        <p:par>
                          <p:cTn id="120" fill="hold">
                            <p:stCondLst>
                              <p:cond delay="0"/>
                            </p:stCondLst>
                            <p:childTnLst>
                              <p:par>
                                <p:cTn id="121" presetID="22" presetClass="entr" presetSubtype="8" fill="hold" nodeType="clickEffect">
                                  <p:stCondLst>
                                    <p:cond delay="0"/>
                                  </p:stCondLst>
                                  <p:childTnLst>
                                    <p:set>
                                      <p:cBhvr>
                                        <p:cTn id="122" dur="1" fill="hold">
                                          <p:stCondLst>
                                            <p:cond delay="0"/>
                                          </p:stCondLst>
                                        </p:cTn>
                                        <p:tgtEl>
                                          <p:spTgt spid="26">
                                            <p:txEl>
                                              <p:pRg st="1" end="1"/>
                                            </p:txEl>
                                          </p:spTgt>
                                        </p:tgtEl>
                                        <p:attrNameLst>
                                          <p:attrName>style.visibility</p:attrName>
                                        </p:attrNameLst>
                                      </p:cBhvr>
                                      <p:to>
                                        <p:strVal val="visible"/>
                                      </p:to>
                                    </p:set>
                                    <p:animEffect transition="in" filter="wipe(left)">
                                      <p:cBhvr>
                                        <p:cTn id="123" dur="500"/>
                                        <p:tgtEl>
                                          <p:spTgt spid="26">
                                            <p:txEl>
                                              <p:pRg st="1" end="1"/>
                                            </p:txEl>
                                          </p:spTgt>
                                        </p:tgtEl>
                                      </p:cBhvr>
                                    </p:animEffect>
                                  </p:childTnLst>
                                </p:cTn>
                              </p:par>
                            </p:childTnLst>
                          </p:cTn>
                        </p:par>
                      </p:childTnLst>
                    </p:cTn>
                  </p:par>
                  <p:par>
                    <p:cTn id="124" fill="hold" nodeType="clickPar">
                      <p:stCondLst>
                        <p:cond delay="indefinite"/>
                        <p:cond evt="onBegin" delay="0">
                          <p:tn val="123"/>
                        </p:cond>
                      </p:stCondLst>
                      <p:childTnLst>
                        <p:par>
                          <p:cTn id="125" fill="hold">
                            <p:stCondLst>
                              <p:cond delay="0"/>
                            </p:stCondLst>
                            <p:childTnLst>
                              <p:par>
                                <p:cTn id="126" presetID="22" presetClass="entr" presetSubtype="1" fill="hold" grpId="0" nodeType="clickEffect">
                                  <p:stCondLst>
                                    <p:cond delay="0"/>
                                  </p:stCondLst>
                                  <p:childTnLst>
                                    <p:set>
                                      <p:cBhvr>
                                        <p:cTn id="127" dur="1" fill="hold">
                                          <p:stCondLst>
                                            <p:cond delay="0"/>
                                          </p:stCondLst>
                                        </p:cTn>
                                        <p:tgtEl>
                                          <p:spTgt spid="35"/>
                                        </p:tgtEl>
                                        <p:attrNameLst>
                                          <p:attrName>style.visibility</p:attrName>
                                        </p:attrNameLst>
                                      </p:cBhvr>
                                      <p:to>
                                        <p:strVal val="visible"/>
                                      </p:to>
                                    </p:set>
                                    <p:animEffect transition="in" filter="wipe(up)">
                                      <p:cBhvr>
                                        <p:cTn id="128" dur="500"/>
                                        <p:tgtEl>
                                          <p:spTgt spid="35"/>
                                        </p:tgtEl>
                                      </p:cBhvr>
                                    </p:animEffect>
                                  </p:childTnLst>
                                </p:cTn>
                              </p:par>
                            </p:childTnLst>
                          </p:cTn>
                        </p:par>
                      </p:childTnLst>
                    </p:cTn>
                  </p:par>
                  <p:par>
                    <p:cTn id="129" fill="hold" nodeType="clickPar">
                      <p:stCondLst>
                        <p:cond delay="indefinite"/>
                        <p:cond evt="onBegin" delay="0">
                          <p:tn val="128"/>
                        </p:cond>
                      </p:stCondLst>
                      <p:childTnLst>
                        <p:par>
                          <p:cTn id="130" fill="hold">
                            <p:stCondLst>
                              <p:cond delay="0"/>
                            </p:stCondLst>
                            <p:childTnLst>
                              <p:par>
                                <p:cTn id="131" presetID="22" presetClass="entr" presetSubtype="8" fill="hold" grpId="0" nodeType="clickEffect">
                                  <p:stCondLst>
                                    <p:cond delay="0"/>
                                  </p:stCondLst>
                                  <p:childTnLst>
                                    <p:set>
                                      <p:cBhvr>
                                        <p:cTn id="132" dur="1" fill="hold">
                                          <p:stCondLst>
                                            <p:cond delay="0"/>
                                          </p:stCondLst>
                                        </p:cTn>
                                        <p:tgtEl>
                                          <p:spTgt spid="42"/>
                                        </p:tgtEl>
                                        <p:attrNameLst>
                                          <p:attrName>style.visibility</p:attrName>
                                        </p:attrNameLst>
                                      </p:cBhvr>
                                      <p:to>
                                        <p:strVal val="visible"/>
                                      </p:to>
                                    </p:set>
                                    <p:animEffect transition="in" filter="wipe(left)">
                                      <p:cBhvr>
                                        <p:cTn id="13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8" grpId="0" animBg="1"/>
      <p:bldP spid="10" grpId="0"/>
      <p:bldP spid="13" grpId="0" animBg="1"/>
      <p:bldP spid="24" grpId="0"/>
      <p:bldP spid="16" grpId="0" animBg="1"/>
      <p:bldP spid="28" grpId="0" animBg="1"/>
      <p:bldP spid="29" grpId="0" animBg="1"/>
      <p:bldP spid="33" grpId="0" animBg="1"/>
      <p:bldP spid="33" grpId="1" animBg="1"/>
      <p:bldP spid="35" grpId="0" animBg="1"/>
      <p:bldP spid="42" grpId="0"/>
    </p:bldLst>
  </p:timing>
</p:sld>
</file>

<file path=ppt/slides/slide3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796155" y="0"/>
            <a:ext cx="903605" cy="923290"/>
          </a:xfrm>
          <a:prstGeom prst="rect">
            <a:avLst/>
          </a:prstGeom>
        </p:spPr>
      </p:pic>
      <p:sp>
        <p:nvSpPr>
          <p:cNvPr id="5" name="文本框 4" title=""/>
          <p:cNvSpPr txBox="1"/>
          <p:nvPr/>
        </p:nvSpPr>
        <p:spPr>
          <a:xfrm>
            <a:off x="5768340" y="231140"/>
            <a:ext cx="47301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sz="2400" b="1">
                <a:solidFill>
                  <a:srgbClr val="0070C0"/>
                </a:solidFill>
                <a:latin typeface="微软雅黑" panose="020b0503020204020204" charset="-122"/>
                <a:ea typeface="微软雅黑" panose="020b0503020204020204" charset="-122"/>
              </a:rPr>
              <a:t>2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探究影响音调高低的因素</a:t>
            </a:r>
          </a:p>
        </p:txBody>
      </p:sp>
      <p:pic>
        <p:nvPicPr>
          <p:cNvPr id="2" name="图片 1" title=""/>
          <p:cNvPicPr>
            <a:picLocks noChangeAspect="1"/>
          </p:cNvPicPr>
          <p:nvPr/>
        </p:nvPicPr>
        <p:blipFill>
          <a:blip r:embed="rId3"/>
          <a:stretch>
            <a:fillRect/>
          </a:stretch>
        </p:blipFill>
        <p:spPr>
          <a:xfrm>
            <a:off x="354330" y="1399187"/>
            <a:ext cx="2013585" cy="483870"/>
          </a:xfrm>
          <a:prstGeom prst="rect">
            <a:avLst/>
          </a:prstGeom>
        </p:spPr>
      </p:pic>
      <p:sp>
        <p:nvSpPr>
          <p:cNvPr id="100" name="文本框 99" title=""/>
          <p:cNvSpPr txBox="1"/>
          <p:nvPr/>
        </p:nvSpPr>
        <p:spPr>
          <a:xfrm>
            <a:off x="354330" y="1882775"/>
            <a:ext cx="11419840" cy="4661535"/>
          </a:xfrm>
          <a:prstGeom prst="rect">
            <a:avLst/>
          </a:prstGeom>
          <a:noFill/>
          <a:ln w="9525">
            <a:noFill/>
          </a:ln>
        </p:spPr>
        <p:txBody>
          <a:bodyPr wrap="square">
            <a:spAutoFit/>
          </a:bodyPr>
          <a:lstStyle/>
          <a:p>
            <a:pPr indent="457200" fontAlgn="auto">
              <a:lnSpc>
                <a:spcPct val="150000"/>
              </a:lnSpc>
            </a:pPr>
            <a:r>
              <a:rPr lang="zh-CN" b="0">
                <a:solidFill>
                  <a:srgbClr val="000000"/>
                </a:solidFill>
                <a:latin typeface="微软雅黑" panose="020b0503020204020204" charset="-122"/>
                <a:ea typeface="微软雅黑" panose="020b0503020204020204" charset="-122"/>
                <a:cs typeface="微软雅黑" panose="020b0503020204020204" charset="-122"/>
              </a:rPr>
              <a:t>音调的高低可能与多个因素有关，故探究各个因素对音调高低的影响时，应采用控制变量法。即当探究某个因素对音调高低影响时，控制其他影响因素不变，探究该因素对音调高低的影响，最后再综合分析音调高低与各个因素之间的关系。</a:t>
            </a:r>
          </a:p>
          <a:p>
            <a:pPr indent="457200" fontAlgn="auto">
              <a:lnSpc>
                <a:spcPct val="150000"/>
              </a:lnSpc>
            </a:pPr>
            <a:r>
              <a:rPr lang="zh-CN" b="0">
                <a:latin typeface="微软雅黑" panose="020b0503020204020204" charset="-122"/>
                <a:ea typeface="微软雅黑" panose="020b0503020204020204" charset="-122"/>
                <a:cs typeface="微软雅黑" panose="020b0503020204020204" charset="-122"/>
              </a:rPr>
              <a:t>振动发声的频率跟发声体的形状、尺寸、材料和松紧程度等有关。</a:t>
            </a:r>
          </a:p>
          <a:p>
            <a:pPr indent="457200" fontAlgn="auto">
              <a:lnSpc>
                <a:spcPct val="150000"/>
              </a:lnSpc>
            </a:pPr>
            <a:r>
              <a:rPr lang="zh-CN" b="0">
                <a:solidFill>
                  <a:srgbClr val="000000"/>
                </a:solidFill>
                <a:latin typeface="微软雅黑" panose="020b0503020204020204" charset="-122"/>
                <a:ea typeface="微软雅黑" panose="020b0503020204020204" charset="-122"/>
                <a:cs typeface="微软雅黑" panose="020b0503020204020204" charset="-122"/>
              </a:rPr>
              <a:t>（1）弦乐器的音调高低取决于弦的粗细、长短和松紧程度。一般来说，弦乐的弦越细、越短、越紧，其发声时的音调越高。</a:t>
            </a:r>
          </a:p>
          <a:p>
            <a:pPr indent="457200" fontAlgn="auto">
              <a:lnSpc>
                <a:spcPct val="150000"/>
              </a:lnSpc>
            </a:pPr>
            <a:r>
              <a:rPr lang="zh-CN" b="0">
                <a:solidFill>
                  <a:srgbClr val="000000"/>
                </a:solidFill>
                <a:latin typeface="微软雅黑" panose="020b0503020204020204" charset="-122"/>
                <a:ea typeface="微软雅黑" panose="020b0503020204020204" charset="-122"/>
                <a:cs typeface="微软雅黑" panose="020b0503020204020204" charset="-122"/>
              </a:rPr>
              <a:t>（2）管乐音调的高低取决于发声的空气柱长短。一般来说，长空气柱振动发声的音调低，短空气柱振动发声的音调高。</a:t>
            </a:r>
          </a:p>
          <a:p>
            <a:pPr indent="457200" fontAlgn="auto">
              <a:lnSpc>
                <a:spcPct val="150000"/>
              </a:lnSpc>
            </a:pPr>
            <a:r>
              <a:rPr lang="zh-CN" b="0">
                <a:solidFill>
                  <a:srgbClr val="000000"/>
                </a:solidFill>
                <a:latin typeface="微软雅黑" panose="020b0503020204020204" charset="-122"/>
                <a:ea typeface="微软雅黑" panose="020b0503020204020204" charset="-122"/>
                <a:cs typeface="微软雅黑" panose="020b0503020204020204" charset="-122"/>
              </a:rPr>
              <a:t>（3）打击乐以鼓为例，鼓皮绷得越紧，振动得越快，音调越高。</a:t>
            </a:r>
          </a:p>
          <a:p>
            <a:pPr indent="457200" fontAlgn="auto">
              <a:lnSpc>
                <a:spcPct val="150000"/>
              </a:lnSpc>
            </a:pPr>
            <a:r>
              <a:rPr lang="zh-CN" b="0">
                <a:solidFill>
                  <a:srgbClr val="000000"/>
                </a:solidFill>
                <a:latin typeface="微软雅黑" panose="020b0503020204020204" charset="-122"/>
                <a:ea typeface="微软雅黑" panose="020b0503020204020204" charset="-122"/>
                <a:cs typeface="微软雅黑" panose="020b0503020204020204" charset="-122"/>
              </a:rPr>
              <a:t>（4）我们日常生活中常说的“女高音”“男高音”中的“高”“低”指的是音调，一般来说，儿童发声的音调比成年人高，女声比男声音调高。</a:t>
            </a:r>
            <a:endParaRPr lang="zh-CN" altLang="en-US">
              <a:latin typeface="微软雅黑" panose="020b0503020204020204" charset="-122"/>
              <a:ea typeface="微软雅黑" panose="020b0503020204020204" charset="-122"/>
              <a:cs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0">
                                            <p:txEl>
                                              <p:pRg st="0" end="0"/>
                                            </p:txEl>
                                          </p:spTgt>
                                        </p:tgtEl>
                                        <p:attrNameLst>
                                          <p:attrName>style.visibility</p:attrName>
                                        </p:attrNameLst>
                                      </p:cBhvr>
                                      <p:to>
                                        <p:strVal val="visible"/>
                                      </p:to>
                                    </p:set>
                                    <p:animEffect transition="in" filter="wipe(left)">
                                      <p:cBhvr>
                                        <p:cTn id="20" dur="500"/>
                                        <p:tgtEl>
                                          <p:spTgt spid="100">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0">
                                            <p:txEl>
                                              <p:pRg st="1" end="1"/>
                                            </p:txEl>
                                          </p:spTgt>
                                        </p:tgtEl>
                                        <p:attrNameLst>
                                          <p:attrName>style.visibility</p:attrName>
                                        </p:attrNameLst>
                                      </p:cBhvr>
                                      <p:to>
                                        <p:strVal val="visible"/>
                                      </p:to>
                                    </p:set>
                                    <p:animEffect transition="in" filter="wipe(left)">
                                      <p:cBhvr>
                                        <p:cTn id="25" dur="500"/>
                                        <p:tgtEl>
                                          <p:spTgt spid="100">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00">
                                            <p:txEl>
                                              <p:pRg st="2" end="2"/>
                                            </p:txEl>
                                          </p:spTgt>
                                        </p:tgtEl>
                                        <p:attrNameLst>
                                          <p:attrName>style.visibility</p:attrName>
                                        </p:attrNameLst>
                                      </p:cBhvr>
                                      <p:to>
                                        <p:strVal val="visible"/>
                                      </p:to>
                                    </p:set>
                                    <p:animEffect transition="in" filter="wipe(left)">
                                      <p:cBhvr>
                                        <p:cTn id="30" dur="500"/>
                                        <p:tgtEl>
                                          <p:spTgt spid="100">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00">
                                            <p:txEl>
                                              <p:pRg st="3" end="3"/>
                                            </p:txEl>
                                          </p:spTgt>
                                        </p:tgtEl>
                                        <p:attrNameLst>
                                          <p:attrName>style.visibility</p:attrName>
                                        </p:attrNameLst>
                                      </p:cBhvr>
                                      <p:to>
                                        <p:strVal val="visible"/>
                                      </p:to>
                                    </p:set>
                                    <p:animEffect transition="in" filter="wipe(left)">
                                      <p:cBhvr>
                                        <p:cTn id="35" dur="500"/>
                                        <p:tgtEl>
                                          <p:spTgt spid="100">
                                            <p:txEl>
                                              <p:pRg st="3" end="3"/>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00">
                                            <p:txEl>
                                              <p:pRg st="4" end="4"/>
                                            </p:txEl>
                                          </p:spTgt>
                                        </p:tgtEl>
                                        <p:attrNameLst>
                                          <p:attrName>style.visibility</p:attrName>
                                        </p:attrNameLst>
                                      </p:cBhvr>
                                      <p:to>
                                        <p:strVal val="visible"/>
                                      </p:to>
                                    </p:set>
                                    <p:animEffect transition="in" filter="wipe(left)">
                                      <p:cBhvr>
                                        <p:cTn id="40" dur="500"/>
                                        <p:tgtEl>
                                          <p:spTgt spid="100">
                                            <p:txEl>
                                              <p:pRg st="4" end="4"/>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00">
                                            <p:txEl>
                                              <p:pRg st="5" end="5"/>
                                            </p:txEl>
                                          </p:spTgt>
                                        </p:tgtEl>
                                        <p:attrNameLst>
                                          <p:attrName>style.visibility</p:attrName>
                                        </p:attrNameLst>
                                      </p:cBhvr>
                                      <p:to>
                                        <p:strVal val="visible"/>
                                      </p:to>
                                    </p:set>
                                    <p:animEffect transition="in" filter="wipe(left)">
                                      <p:cBhvr>
                                        <p:cTn id="45" dur="500"/>
                                        <p:tgtEl>
                                          <p:spTgt spid="10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796155" y="0"/>
            <a:ext cx="903605" cy="923290"/>
          </a:xfrm>
          <a:prstGeom prst="rect">
            <a:avLst/>
          </a:prstGeom>
        </p:spPr>
      </p:pic>
      <p:sp>
        <p:nvSpPr>
          <p:cNvPr id="5" name="文本框 4" title=""/>
          <p:cNvSpPr txBox="1"/>
          <p:nvPr/>
        </p:nvSpPr>
        <p:spPr>
          <a:xfrm>
            <a:off x="5768340" y="231140"/>
            <a:ext cx="47301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sz="2400" b="1">
                <a:solidFill>
                  <a:srgbClr val="0070C0"/>
                </a:solidFill>
                <a:latin typeface="微软雅黑" panose="020b0503020204020204" charset="-122"/>
                <a:ea typeface="微软雅黑" panose="020b0503020204020204" charset="-122"/>
              </a:rPr>
              <a:t>2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探究影响音调高低的因素</a:t>
            </a:r>
          </a:p>
        </p:txBody>
      </p:sp>
      <p:sp>
        <p:nvSpPr>
          <p:cNvPr id="100" name="文本框 99" title=""/>
          <p:cNvSpPr txBox="1"/>
          <p:nvPr/>
        </p:nvSpPr>
        <p:spPr>
          <a:xfrm>
            <a:off x="292735" y="1405890"/>
            <a:ext cx="4502785" cy="2168525"/>
          </a:xfrm>
          <a:prstGeom prst="rect">
            <a:avLst/>
          </a:prstGeom>
          <a:noFill/>
          <a:ln w="9525">
            <a:noFill/>
          </a:ln>
        </p:spPr>
        <p:txBody>
          <a:bodyPr wrap="square">
            <a:spAutoFit/>
          </a:bodyPr>
          <a:lstStyle/>
          <a:p>
            <a:pPr indent="0" fontAlgn="auto">
              <a:lnSpc>
                <a:spcPct val="150000"/>
              </a:lnSpc>
            </a:pPr>
            <a:r>
              <a:rPr 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【例2】</a:t>
            </a:r>
            <a:r>
              <a:rPr lang="zh-CN" b="0">
                <a:solidFill>
                  <a:srgbClr val="000000"/>
                </a:solidFill>
                <a:latin typeface="微软雅黑" panose="020b0503020204020204" charset="-122"/>
                <a:ea typeface="微软雅黑" panose="020b0503020204020204" charset="-122"/>
                <a:cs typeface="微软雅黑" panose="020b0503020204020204" charset="-122"/>
              </a:rPr>
              <a:t>如图所示，在8个完全相同的玻璃瓶中，灌入不同高度的水，仔细调节水的高度。用一根木棒敲击它们，发出声音的特性一定不同的是（　　）。</a:t>
            </a:r>
          </a:p>
          <a:p>
            <a:pPr indent="0" fontAlgn="auto">
              <a:lnSpc>
                <a:spcPct val="150000"/>
              </a:lnSpc>
            </a:pPr>
            <a:r>
              <a:rPr lang="zh-CN" b="0">
                <a:solidFill>
                  <a:srgbClr val="000000"/>
                </a:solidFill>
                <a:latin typeface="微软雅黑" panose="020b0503020204020204" charset="-122"/>
                <a:ea typeface="微软雅黑" panose="020b0503020204020204" charset="-122"/>
                <a:cs typeface="微软雅黑" panose="020b0503020204020204" charset="-122"/>
              </a:rPr>
              <a:t>A. 音调	B. 响度	C. 音色	D. 音色和响度</a:t>
            </a:r>
          </a:p>
        </p:txBody>
      </p:sp>
      <p:pic>
        <p:nvPicPr>
          <p:cNvPr id="2" name="图片 29" title=""/>
          <p:cNvPicPr>
            <a:picLocks noChangeAspect="1"/>
          </p:cNvPicPr>
          <p:nvPr/>
        </p:nvPicPr>
        <p:blipFill>
          <a:blip r:embed="rId3"/>
          <a:stretch>
            <a:fillRect/>
          </a:stretch>
        </p:blipFill>
        <p:spPr>
          <a:xfrm>
            <a:off x="1074420" y="3532505"/>
            <a:ext cx="2823845" cy="1423670"/>
          </a:xfrm>
          <a:prstGeom prst="rect">
            <a:avLst/>
          </a:prstGeom>
          <a:noFill/>
          <a:ln w="9525">
            <a:noFill/>
          </a:ln>
        </p:spPr>
      </p:pic>
      <p:sp>
        <p:nvSpPr>
          <p:cNvPr id="24" name="矩形标注 23" title=""/>
          <p:cNvSpPr/>
          <p:nvPr/>
        </p:nvSpPr>
        <p:spPr>
          <a:xfrm>
            <a:off x="613410" y="5152390"/>
            <a:ext cx="3190875" cy="1390015"/>
          </a:xfrm>
          <a:prstGeom prst="wedgeRectCallout">
            <a:avLst>
              <a:gd name="adj1" fmla="val 16266"/>
              <a:gd name="adj2" fmla="val -73396"/>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发声体是装水的瓶子，</a:t>
            </a:r>
            <a:r>
              <a:rPr lang="en-US" altLang="zh-CN" sz="1600">
                <a:latin typeface="微软雅黑" panose="020b0503020204020204" charset="-122"/>
                <a:ea typeface="微软雅黑" panose="020b0503020204020204" charset="-122"/>
                <a:cs typeface="微软雅黑" panose="020b0503020204020204" charset="-122"/>
              </a:rPr>
              <a:t>8</a:t>
            </a:r>
            <a:r>
              <a:rPr lang="zh-CN" altLang="en-US" sz="1600">
                <a:latin typeface="微软雅黑" panose="020b0503020204020204" charset="-122"/>
                <a:ea typeface="微软雅黑" panose="020b0503020204020204" charset="-122"/>
                <a:cs typeface="微软雅黑" panose="020b0503020204020204" charset="-122"/>
              </a:rPr>
              <a:t>个瓶子所装水逐步减少，敲击时振动频率逐步增加，一定不同的是音调。</a:t>
            </a:r>
          </a:p>
        </p:txBody>
      </p:sp>
      <p:sp>
        <p:nvSpPr>
          <p:cNvPr id="10" name="文本框 9" title=""/>
          <p:cNvSpPr txBox="1"/>
          <p:nvPr/>
        </p:nvSpPr>
        <p:spPr>
          <a:xfrm>
            <a:off x="2524125" y="2771140"/>
            <a:ext cx="32639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B</a:t>
            </a:r>
          </a:p>
        </p:txBody>
      </p:sp>
      <p:cxnSp>
        <p:nvCxnSpPr>
          <p:cNvPr id="15" name="直接连接符 14" title=""/>
          <p:cNvCxnSpPr/>
          <p:nvPr/>
        </p:nvCxnSpPr>
        <p:spPr>
          <a:xfrm flipH="1">
            <a:off x="4720590" y="1466850"/>
            <a:ext cx="0" cy="534416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6" name="文本框 5" title=""/>
          <p:cNvSpPr txBox="1"/>
          <p:nvPr/>
        </p:nvSpPr>
        <p:spPr>
          <a:xfrm>
            <a:off x="4796155" y="1563370"/>
            <a:ext cx="7230110" cy="2168525"/>
          </a:xfrm>
          <a:prstGeom prst="rect">
            <a:avLst/>
          </a:prstGeom>
          <a:noFill/>
          <a:ln w="9525">
            <a:noFill/>
          </a:ln>
        </p:spPr>
        <p:txBody>
          <a:bodyPr wrap="square">
            <a:spAutoFit/>
          </a:bodyPr>
          <a:lstStyle/>
          <a:p>
            <a:pPr indent="0" fontAlgn="auto">
              <a:lnSpc>
                <a:spcPct val="150000"/>
              </a:lnSpc>
            </a:pPr>
            <a:r>
              <a:rPr 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【变式2-1】</a:t>
            </a:r>
            <a:r>
              <a:rPr lang="zh-CN" b="0">
                <a:latin typeface="微软雅黑" panose="020b0503020204020204" charset="-122"/>
                <a:ea typeface="微软雅黑" panose="020b0503020204020204" charset="-122"/>
                <a:cs typeface="微软雅黑" panose="020b0503020204020204" charset="-122"/>
              </a:rPr>
              <a:t>如图所示，将一把钢尺紧按在桌面上，一端伸出桌边，拨动钢尺，听它振动发出的声音。若增加钢尺伸出桌面的长度，则听到的声音（　　）。</a:t>
            </a:r>
          </a:p>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A. 频率不变，音调变高       B. 频率变高，音调变低</a:t>
            </a:r>
          </a:p>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C. 频率变低，音调变高       D. 频率变低，音调变低</a:t>
            </a:r>
          </a:p>
        </p:txBody>
      </p:sp>
      <p:pic>
        <p:nvPicPr>
          <p:cNvPr id="7" name="图片 42" title=""/>
          <p:cNvPicPr>
            <a:picLocks noChangeAspect="1"/>
          </p:cNvPicPr>
          <p:nvPr/>
        </p:nvPicPr>
        <p:blipFill>
          <a:blip r:embed="rId4"/>
          <a:stretch>
            <a:fillRect/>
          </a:stretch>
        </p:blipFill>
        <p:spPr>
          <a:xfrm>
            <a:off x="10209530" y="2632075"/>
            <a:ext cx="1816735" cy="942340"/>
          </a:xfrm>
          <a:prstGeom prst="rect">
            <a:avLst/>
          </a:prstGeom>
          <a:noFill/>
          <a:ln w="9525">
            <a:noFill/>
          </a:ln>
        </p:spPr>
      </p:pic>
      <p:cxnSp>
        <p:nvCxnSpPr>
          <p:cNvPr id="30" name="曲线连接符 29" title=""/>
          <p:cNvCxnSpPr/>
          <p:nvPr/>
        </p:nvCxnSpPr>
        <p:spPr>
          <a:xfrm rot="16200000" flipV="1">
            <a:off x="9686290" y="1972945"/>
            <a:ext cx="1592580" cy="740410"/>
          </a:xfrm>
          <a:prstGeom prst="curvedConnector3">
            <a:avLst>
              <a:gd name="adj1" fmla="val 49960"/>
            </a:avLst>
          </a:prstGeom>
          <a:ln w="28575" cmpd="sng">
            <a:solidFill>
              <a:schemeClr val="accent1">
                <a:shade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33" name="文本框 32" title=""/>
          <p:cNvSpPr txBox="1"/>
          <p:nvPr/>
        </p:nvSpPr>
        <p:spPr>
          <a:xfrm>
            <a:off x="5314950" y="1194753"/>
            <a:ext cx="6355080" cy="368300"/>
          </a:xfrm>
          <a:prstGeom prst="rect">
            <a:avLst/>
          </a:prstGeom>
          <a:noFill/>
          <a:ln w="19050">
            <a:solidFill>
              <a:schemeClr val="accent2"/>
            </a:solidFill>
          </a:ln>
        </p:spPr>
        <p:txBody>
          <a:bodyPr wrap="none" rtlCol="0">
            <a:spAutoFit/>
          </a:bodyPr>
          <a:lstStyle/>
          <a:p>
            <a:r>
              <a:rPr lang="zh-CN" err="1">
                <a:solidFill>
                  <a:schemeClr val="accent5">
                    <a:lumMod val="75000"/>
                  </a:schemeClr>
                </a:solidFill>
              </a:rPr>
              <a:t>伸出桌面的钢尺长度增加，发声体的振动频率变小，音调变低</a:t>
            </a:r>
          </a:p>
        </p:txBody>
      </p:sp>
      <p:cxnSp>
        <p:nvCxnSpPr>
          <p:cNvPr id="14" name="直接连接符 13" title=""/>
          <p:cNvCxnSpPr/>
          <p:nvPr/>
        </p:nvCxnSpPr>
        <p:spPr>
          <a:xfrm>
            <a:off x="4795520" y="3731895"/>
            <a:ext cx="7374255"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9" name="文本框 8" title=""/>
          <p:cNvSpPr txBox="1"/>
          <p:nvPr/>
        </p:nvSpPr>
        <p:spPr>
          <a:xfrm>
            <a:off x="4796155" y="3775075"/>
            <a:ext cx="7230110" cy="2584450"/>
          </a:xfrm>
          <a:prstGeom prst="rect">
            <a:avLst/>
          </a:prstGeom>
          <a:noFill/>
          <a:ln w="9525">
            <a:noFill/>
          </a:ln>
        </p:spPr>
        <p:txBody>
          <a:bodyPr wrap="square">
            <a:spAutoFit/>
          </a:bodyPr>
          <a:lstStyle/>
          <a:p>
            <a:pPr indent="0" fontAlgn="auto">
              <a:lnSpc>
                <a:spcPct val="150000"/>
              </a:lnSpc>
            </a:pPr>
            <a:r>
              <a:rPr 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【变式2-</a:t>
            </a:r>
            <a:r>
              <a:rPr lang="en-US" alt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lang="zh-CN" b="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b="1">
                <a:latin typeface="微软雅黑" panose="020b0503020204020204" charset="-122"/>
                <a:ea typeface="微软雅黑" panose="020b0503020204020204" charset="-122"/>
                <a:cs typeface="微软雅黑" panose="020b0503020204020204" charset="-122"/>
              </a:rPr>
              <a:t>（2023·成都）</a:t>
            </a:r>
            <a:r>
              <a:rPr lang="zh-CN" b="0">
                <a:latin typeface="微软雅黑" panose="020b0503020204020204" charset="-122"/>
                <a:ea typeface="微软雅黑" panose="020b0503020204020204" charset="-122"/>
                <a:cs typeface="微软雅黑" panose="020b0503020204020204" charset="-122"/>
              </a:rPr>
              <a:t>绷紧在纸盒上的两条橡皮筋，粗细不同（如图），用手拨动橡皮筋可发出声音。下列说法正确的是（    ）。</a:t>
            </a:r>
          </a:p>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A. 拨动橡皮筋发出的声音，不是振动产生的；</a:t>
            </a:r>
          </a:p>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B. 手拨动越快，橡皮筋发出的声音传播越快；</a:t>
            </a:r>
          </a:p>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C. 拨动两条橡皮筋，发出声音的响度一定不同；</a:t>
            </a:r>
          </a:p>
          <a:p>
            <a:pPr indent="0" fontAlgn="auto">
              <a:lnSpc>
                <a:spcPct val="150000"/>
              </a:lnSpc>
            </a:pPr>
            <a:r>
              <a:rPr lang="zh-CN" b="0">
                <a:latin typeface="微软雅黑" panose="020b0503020204020204" charset="-122"/>
                <a:ea typeface="微软雅黑" panose="020b0503020204020204" charset="-122"/>
                <a:cs typeface="微软雅黑" panose="020b0503020204020204" charset="-122"/>
              </a:rPr>
              <a:t>D. 拨动不同橡皮筋，可探究音调与振动频率的关系</a:t>
            </a:r>
          </a:p>
        </p:txBody>
      </p:sp>
      <p:pic>
        <p:nvPicPr>
          <p:cNvPr id="11" name="图片 19" title=""/>
          <p:cNvPicPr>
            <a:picLocks noChangeAspect="1"/>
          </p:cNvPicPr>
          <p:nvPr/>
        </p:nvPicPr>
        <p:blipFill>
          <a:blip r:embed="rId5"/>
          <a:stretch>
            <a:fillRect/>
          </a:stretch>
        </p:blipFill>
        <p:spPr>
          <a:xfrm>
            <a:off x="10209530" y="4949190"/>
            <a:ext cx="1645920" cy="1144905"/>
          </a:xfrm>
          <a:prstGeom prst="rect">
            <a:avLst/>
          </a:prstGeom>
          <a:noFill/>
          <a:ln w="9525">
            <a:noFill/>
          </a:ln>
        </p:spPr>
      </p:pic>
      <p:sp>
        <p:nvSpPr>
          <p:cNvPr id="35" name="矩形标注 34" title=""/>
          <p:cNvSpPr/>
          <p:nvPr/>
        </p:nvSpPr>
        <p:spPr>
          <a:xfrm>
            <a:off x="7847965" y="3775075"/>
            <a:ext cx="3227705" cy="362585"/>
          </a:xfrm>
          <a:prstGeom prst="wedgeRectCallout">
            <a:avLst>
              <a:gd name="adj1" fmla="val -31133"/>
              <a:gd name="adj2" fmla="val 218651"/>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任何声音都是由物体振动产生的</a:t>
            </a:r>
          </a:p>
        </p:txBody>
      </p:sp>
      <p:sp>
        <p:nvSpPr>
          <p:cNvPr id="13" name="矩形标注 12" title=""/>
          <p:cNvSpPr/>
          <p:nvPr/>
        </p:nvSpPr>
        <p:spPr>
          <a:xfrm>
            <a:off x="4860290" y="3839210"/>
            <a:ext cx="3190875" cy="756920"/>
          </a:xfrm>
          <a:prstGeom prst="wedgeRectCallout">
            <a:avLst>
              <a:gd name="adj1" fmla="val -10756"/>
              <a:gd name="adj2" fmla="val 122147"/>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声音传播的快慢与介质种类和介质温度有关</a:t>
            </a:r>
          </a:p>
        </p:txBody>
      </p:sp>
      <p:sp>
        <p:nvSpPr>
          <p:cNvPr id="16" name="矩形标注 15" title=""/>
          <p:cNvSpPr/>
          <p:nvPr/>
        </p:nvSpPr>
        <p:spPr>
          <a:xfrm>
            <a:off x="6443980" y="4789805"/>
            <a:ext cx="3283585" cy="362585"/>
          </a:xfrm>
          <a:prstGeom prst="wedgeRectCallout">
            <a:avLst>
              <a:gd name="adj1" fmla="val 18400"/>
              <a:gd name="adj2" fmla="val 173642"/>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声音的响度由声源振动的振幅决定</a:t>
            </a:r>
          </a:p>
        </p:txBody>
      </p:sp>
      <p:sp>
        <p:nvSpPr>
          <p:cNvPr id="17" name="矩形标注 16" title=""/>
          <p:cNvSpPr/>
          <p:nvPr/>
        </p:nvSpPr>
        <p:spPr>
          <a:xfrm>
            <a:off x="5042535" y="6349365"/>
            <a:ext cx="5166995" cy="471170"/>
          </a:xfrm>
          <a:prstGeom prst="wedgeRectCallout">
            <a:avLst>
              <a:gd name="adj1" fmla="val -17002"/>
              <a:gd name="adj2" fmla="val -77493"/>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sym typeface="+mn-ea"/>
              </a:rPr>
              <a:t>拨动不同尺寸的橡皮筋，声音的振动的快慢不同</a:t>
            </a:r>
          </a:p>
        </p:txBody>
      </p:sp>
      <p:sp>
        <p:nvSpPr>
          <p:cNvPr id="18" name="文本框 17" title=""/>
          <p:cNvSpPr txBox="1"/>
          <p:nvPr/>
        </p:nvSpPr>
        <p:spPr>
          <a:xfrm>
            <a:off x="5843905" y="2517140"/>
            <a:ext cx="35687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D</a:t>
            </a:r>
          </a:p>
        </p:txBody>
      </p:sp>
      <p:sp>
        <p:nvSpPr>
          <p:cNvPr id="19" name="文本框 18" title=""/>
          <p:cNvSpPr txBox="1"/>
          <p:nvPr/>
        </p:nvSpPr>
        <p:spPr>
          <a:xfrm>
            <a:off x="11012170" y="4325620"/>
            <a:ext cx="356870" cy="368300"/>
          </a:xfrm>
          <a:prstGeom prst="rect">
            <a:avLst/>
          </a:prstGeom>
          <a:noFill/>
        </p:spPr>
        <p:txBody>
          <a:bodyPr wrap="none" rtlCol="0">
            <a:spAutoFit/>
          </a:bodyPr>
          <a:lstStyle/>
          <a:p>
            <a:r>
              <a:rPr lang="en-US" altLang="zh-CN">
                <a:solidFill>
                  <a:srgbClr val="FF0000"/>
                </a:solidFill>
                <a:latin typeface="微软雅黑" panose="020b0503020204020204" charset="-122"/>
                <a:ea typeface="微软雅黑" panose="020b0503020204020204" charset="-122"/>
              </a:rPr>
              <a:t>D</a:t>
            </a:r>
          </a:p>
        </p:txBody>
      </p:sp>
    </p:spTree>
  </p:cSld>
  <p:clrMapOvr>
    <a:masterClrMapping/>
  </p:clrMapOvr>
  <p:transition/>
  <p:timing/>
</p:sld>
</file>

<file path=ppt/slides/slide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p>
        </p:txBody>
      </p:sp>
      <p:sp>
        <p:nvSpPr>
          <p:cNvPr id="4" name="文本框 3" title=""/>
          <p:cNvSpPr txBox="1"/>
          <p:nvPr/>
        </p:nvSpPr>
        <p:spPr>
          <a:xfrm>
            <a:off x="278765" y="1253490"/>
            <a:ext cx="11634470" cy="598805"/>
          </a:xfrm>
          <a:prstGeom prst="rect">
            <a:avLst/>
          </a:prstGeom>
          <a:noFill/>
        </p:spPr>
        <p:txBody>
          <a:bodyPr wrap="square" rtlCol="0" anchor="t">
            <a:spAutoFit/>
          </a:bodyPr>
          <a:lstStyle/>
          <a:p>
            <a:pPr fontAlgn="auto">
              <a:lnSpc>
                <a:spcPct val="150000"/>
              </a:lnSpc>
            </a:pPr>
            <a:r>
              <a:rPr lang="zh-CN" altLang="en-US" sz="2200">
                <a:solidFill>
                  <a:srgbClr val="C00000"/>
                </a:solidFill>
                <a:latin typeface="微软雅黑" panose="020b0503020204020204" charset="-122"/>
                <a:ea typeface="微软雅黑" panose="020b0503020204020204" charset="-122"/>
                <a:cs typeface="微软雅黑" panose="020b0503020204020204" charset="-122"/>
              </a:rPr>
              <a:t>一、课标考点分析</a:t>
            </a:r>
          </a:p>
        </p:txBody>
      </p:sp>
      <p:graphicFrame>
        <p:nvGraphicFramePr>
          <p:cNvPr id="6" name="表格 5" title=""/>
          <p:cNvGraphicFramePr>
            <a:graphicFrameLocks noGrp="1"/>
          </p:cNvGraphicFramePr>
          <p:nvPr/>
        </p:nvGraphicFramePr>
        <p:xfrm>
          <a:off x="292735" y="1912620"/>
          <a:ext cx="11577320" cy="4845558"/>
        </p:xfrm>
        <a:graphic>
          <a:graphicData uri="http://schemas.openxmlformats.org/drawingml/2006/table">
            <a:tbl>
              <a:tblPr firstRow="1" bandRow="1">
                <a:tableStyleId>{5940675A-B579-460E-94D1-54222C63F5DA}</a:tableStyleId>
              </a:tblPr>
              <a:tblGrid>
                <a:gridCol w="1455420"/>
                <a:gridCol w="2736850"/>
                <a:gridCol w="7385050"/>
              </a:tblGrid>
              <a:tr h="419100">
                <a:tc>
                  <a:txBody>
                    <a:bodyPr vert="horz" wrap="square"/>
                    <a:lstStyle/>
                    <a:p>
                      <a:pPr indent="0" algn="ctr" fontAlgn="auto">
                        <a:lnSpc>
                          <a:spcPct val="150000"/>
                        </a:lnSpc>
                        <a:buNone/>
                      </a:pPr>
                      <a:r>
                        <a:rPr lang="en-US" sz="1500" b="1">
                          <a:solidFill>
                            <a:srgbClr val="000000"/>
                          </a:solidFill>
                          <a:latin typeface="宋体" panose="02010600030101010101" pitchFamily="2" charset="-122"/>
                          <a:ea typeface="宋体" panose="02010600030101010101" pitchFamily="2" charset="-122"/>
                          <a:cs typeface="宋体" panose="02010600030101010101" pitchFamily="2" charset="-122"/>
                        </a:rPr>
                        <a:t>考点内容</a:t>
                      </a:r>
                      <a:endParaRPr lang="en-US" altLang="en-US" sz="15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fontAlgn="auto">
                        <a:lnSpc>
                          <a:spcPct val="150000"/>
                        </a:lnSpc>
                        <a:buNone/>
                      </a:pPr>
                      <a:r>
                        <a:rPr lang="en-US" sz="1500" b="1">
                          <a:solidFill>
                            <a:srgbClr val="000000"/>
                          </a:solidFill>
                          <a:latin typeface="宋体" panose="02010600030101010101" pitchFamily="2" charset="-122"/>
                          <a:ea typeface="宋体" panose="02010600030101010101" pitchFamily="2" charset="-122"/>
                          <a:cs typeface="宋体" panose="02010600030101010101" pitchFamily="2" charset="-122"/>
                        </a:rPr>
                        <a:t>课标要求</a:t>
                      </a:r>
                      <a:endParaRPr lang="en-US" altLang="en-US" sz="15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c>
                  <a:txBody>
                    <a:bodyPr vert="horz" wrap="square"/>
                    <a:lstStyle/>
                    <a:p>
                      <a:pPr indent="0" algn="ctr" fontAlgn="auto">
                        <a:lnSpc>
                          <a:spcPct val="150000"/>
                        </a:lnSpc>
                        <a:buNone/>
                      </a:pPr>
                      <a:r>
                        <a:rPr lang="en-US" sz="1500" b="1">
                          <a:solidFill>
                            <a:srgbClr val="000000"/>
                          </a:solidFill>
                          <a:latin typeface="宋体" panose="02010600030101010101" pitchFamily="2" charset="-122"/>
                          <a:ea typeface="宋体" panose="02010600030101010101" pitchFamily="2" charset="-122"/>
                          <a:cs typeface="宋体" panose="02010600030101010101" pitchFamily="2" charset="-122"/>
                        </a:rPr>
                        <a:t>命题预测</a:t>
                      </a:r>
                      <a:endParaRPr lang="en-US" altLang="en-US" sz="15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5E6C6"/>
                    </a:solidFill>
                  </a:tcPr>
                </a:tc>
              </a:tr>
              <a:tr h="859155">
                <a:tc>
                  <a:txBody>
                    <a:bodyPr vert="horz" wrap="square"/>
                    <a:lstStyle/>
                    <a:p>
                      <a:pPr indent="0" algn="ctr" fontAlgn="auto">
                        <a:lnSpc>
                          <a:spcPct val="150000"/>
                        </a:lnSpc>
                        <a:buNone/>
                      </a:pPr>
                      <a:r>
                        <a:rPr lang="en-US" sz="1500" b="1">
                          <a:solidFill>
                            <a:srgbClr val="000000"/>
                          </a:solidFill>
                          <a:latin typeface="宋体" panose="02010600030101010101" pitchFamily="2" charset="-122"/>
                          <a:ea typeface="宋体" panose="02010600030101010101" pitchFamily="2" charset="-122"/>
                          <a:cs typeface="宋体" panose="02010600030101010101" pitchFamily="2" charset="-122"/>
                        </a:rPr>
                        <a:t>声音的产生与传播</a:t>
                      </a:r>
                      <a:endParaRPr lang="en-US" altLang="en-US" sz="15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500" b="0">
                          <a:latin typeface="宋体" panose="02010600030101010101" pitchFamily="2" charset="-122"/>
                          <a:ea typeface="宋体" panose="02010600030101010101" pitchFamily="2" charset="-122"/>
                          <a:cs typeface="宋体" panose="02010600030101010101" pitchFamily="2" charset="-122"/>
                        </a:rPr>
                        <a:t>通过实验探究，初步认识声音的产生与传播的条件</a:t>
                      </a:r>
                      <a:r>
                        <a:rPr lang="en-US" sz="1500" b="0">
                          <a:solidFill>
                            <a:srgbClr val="000000"/>
                          </a:solidFill>
                          <a:latin typeface="宋体" panose="02010600030101010101" pitchFamily="2" charset="-122"/>
                          <a:ea typeface="宋体" panose="02010600030101010101" pitchFamily="2" charset="-122"/>
                          <a:cs typeface="宋体" panose="02010600030101010101" pitchFamily="2" charset="-122"/>
                        </a:rPr>
                        <a:t>；</a:t>
                      </a:r>
                      <a:endParaRPr lang="en-US" altLang="en-US" sz="15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500" b="0">
                          <a:solidFill>
                            <a:srgbClr val="000000"/>
                          </a:solidFill>
                          <a:latin typeface="宋体" panose="02010600030101010101" pitchFamily="2" charset="-122"/>
                          <a:ea typeface="宋体" panose="02010600030101010101" pitchFamily="2" charset="-122"/>
                          <a:cs typeface="宋体" panose="02010600030101010101" pitchFamily="2" charset="-122"/>
                        </a:rPr>
                        <a:t>属于常考热点，主要考查声音的产生和传播条件。题型主要是选择题和填空题，有时也会出现在综合题中。主要命题点有：声音的产生、声音的传播条件、声速及其相关计算等。</a:t>
                      </a:r>
                      <a:endParaRPr lang="en-US" altLang="en-US" sz="15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cap="flat">
                      <a:noFill/>
                    </a:lnR>
                    <a:lnT w="19050" cap="flat" cmpd="sng">
                      <a:solidFill>
                        <a:srgbClr val="548DD4"/>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1137920">
                <a:tc>
                  <a:txBody>
                    <a:bodyPr vert="horz" wrap="square"/>
                    <a:lstStyle/>
                    <a:p>
                      <a:pPr indent="0" algn="ctr" fontAlgn="auto">
                        <a:lnSpc>
                          <a:spcPct val="150000"/>
                        </a:lnSpc>
                        <a:buNone/>
                      </a:pPr>
                      <a:r>
                        <a:rPr lang="en-US" sz="1500" b="1">
                          <a:solidFill>
                            <a:srgbClr val="000000"/>
                          </a:solidFill>
                          <a:latin typeface="宋体" panose="02010600030101010101" pitchFamily="2" charset="-122"/>
                          <a:ea typeface="宋体" panose="02010600030101010101" pitchFamily="2" charset="-122"/>
                          <a:cs typeface="宋体" panose="02010600030101010101" pitchFamily="2" charset="-122"/>
                        </a:rPr>
                        <a:t>声音的特性</a:t>
                      </a:r>
                      <a:endParaRPr lang="en-US" altLang="en-US" sz="15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algn="ctr" fontAlgn="auto">
                        <a:lnSpc>
                          <a:spcPct val="150000"/>
                        </a:lnSpc>
                        <a:buNone/>
                      </a:pPr>
                      <a:r>
                        <a:rPr lang="en-US" sz="1500" b="0">
                          <a:latin typeface="宋体" panose="02010600030101010101" pitchFamily="2" charset="-122"/>
                          <a:ea typeface="宋体" panose="02010600030101010101" pitchFamily="2" charset="-122"/>
                          <a:cs typeface="宋体" panose="02010600030101010101" pitchFamily="2" charset="-122"/>
                        </a:rPr>
                        <a:t>了解声音的特性</a:t>
                      </a:r>
                      <a:endParaRPr lang="en-US" altLang="en-US" sz="1500" b="0">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500" b="0">
                          <a:solidFill>
                            <a:srgbClr val="000000"/>
                          </a:solidFill>
                          <a:latin typeface="宋体" panose="02010600030101010101" pitchFamily="2" charset="-122"/>
                          <a:ea typeface="宋体" panose="02010600030101010101" pitchFamily="2" charset="-122"/>
                          <a:cs typeface="宋体" panose="02010600030101010101" pitchFamily="2" charset="-122"/>
                        </a:rPr>
                        <a:t>声音的三大特性是声现象考题中命题点较为集中的内容，主要考查声音的音调、响度和音色。常见考题类型是选择题、填空题，有时也会出现以探究形式出现的填空题。命题点有：声音的音调以及影响音调高低的因素、声音的响度及影响因素、音色和声源的辨识、超声波与次声波等。</a:t>
                      </a:r>
                      <a:endParaRPr lang="en-US" altLang="en-US" sz="15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1158240">
                <a:tc>
                  <a:txBody>
                    <a:bodyPr vert="horz" wrap="square"/>
                    <a:lstStyle/>
                    <a:p>
                      <a:pPr indent="0" algn="ctr" fontAlgn="auto">
                        <a:lnSpc>
                          <a:spcPct val="150000"/>
                        </a:lnSpc>
                        <a:buNone/>
                      </a:pPr>
                      <a:r>
                        <a:rPr lang="en-US" sz="1500" b="1">
                          <a:solidFill>
                            <a:srgbClr val="000000"/>
                          </a:solidFill>
                          <a:latin typeface="宋体" panose="02010600030101010101" pitchFamily="2" charset="-122"/>
                          <a:ea typeface="宋体" panose="02010600030101010101" pitchFamily="2" charset="-122"/>
                          <a:cs typeface="宋体" panose="02010600030101010101" pitchFamily="2" charset="-122"/>
                        </a:rPr>
                        <a:t>噪声及其防治</a:t>
                      </a:r>
                      <a:endParaRPr lang="en-US" altLang="en-US" sz="15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500" b="0">
                          <a:solidFill>
                            <a:srgbClr val="000000"/>
                          </a:solidFill>
                          <a:latin typeface="宋体" panose="02010600030101010101" pitchFamily="2" charset="-122"/>
                          <a:ea typeface="宋体" panose="02010600030101010101" pitchFamily="2" charset="-122"/>
                          <a:cs typeface="宋体" panose="02010600030101010101" pitchFamily="2" charset="-122"/>
                        </a:rPr>
                        <a:t>了解防治噪声的途径</a:t>
                      </a:r>
                      <a:endParaRPr lang="en-US" altLang="en-US" sz="15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500" b="0">
                          <a:solidFill>
                            <a:srgbClr val="000000"/>
                          </a:solidFill>
                          <a:latin typeface="宋体" panose="02010600030101010101" pitchFamily="2" charset="-122"/>
                          <a:ea typeface="宋体" panose="02010600030101010101" pitchFamily="2" charset="-122"/>
                          <a:cs typeface="宋体" panose="02010600030101010101" pitchFamily="2" charset="-122"/>
                        </a:rPr>
                        <a:t>人类活动越来越重视环保，对噪声的认识以及控制噪声的考题出现的频率逐渐增多。对噪声相关问题的考查题型基本上是选择题和填空题两种。命题点有：对噪声的认识、噪声的防治方法等。</a:t>
                      </a:r>
                      <a:endParaRPr lang="en-US" altLang="en-US" sz="15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2700" cap="flat" cmpd="sng">
                      <a:solidFill>
                        <a:srgbClr val="E36C09"/>
                      </a:solidFill>
                      <a:prstDash val="solid"/>
                      <a:headEnd type="none" w="med" len="med"/>
                      <a:tailEnd type="none" w="med" len="med"/>
                    </a:lnB>
                    <a:lnTlToBr>
                      <a:noFill/>
                    </a:lnTlToBr>
                    <a:lnBlToTr>
                      <a:noFill/>
                    </a:lnBlToTr>
                    <a:solidFill>
                      <a:srgbClr val="FEFEFE"/>
                    </a:solidFill>
                  </a:tcPr>
                </a:tc>
              </a:tr>
              <a:tr h="938530">
                <a:tc>
                  <a:txBody>
                    <a:bodyPr vert="horz" wrap="square"/>
                    <a:lstStyle/>
                    <a:p>
                      <a:pPr indent="0" algn="ctr" fontAlgn="auto">
                        <a:lnSpc>
                          <a:spcPct val="150000"/>
                        </a:lnSpc>
                        <a:buNone/>
                      </a:pPr>
                      <a:r>
                        <a:rPr lang="en-US" sz="1500" b="1">
                          <a:solidFill>
                            <a:srgbClr val="000000"/>
                          </a:solidFill>
                          <a:latin typeface="宋体" panose="02010600030101010101" pitchFamily="2" charset="-122"/>
                          <a:ea typeface="宋体" panose="02010600030101010101" pitchFamily="2" charset="-122"/>
                          <a:cs typeface="宋体" panose="02010600030101010101" pitchFamily="2" charset="-122"/>
                        </a:rPr>
                        <a:t>声的应用</a:t>
                      </a:r>
                      <a:endParaRPr lang="en-US" altLang="en-US" sz="1500" b="1">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a:noFill/>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500" b="0">
                          <a:solidFill>
                            <a:srgbClr val="000000"/>
                          </a:solidFill>
                          <a:latin typeface="宋体" panose="02010600030101010101" pitchFamily="2" charset="-122"/>
                          <a:ea typeface="宋体" panose="02010600030101010101" pitchFamily="2" charset="-122"/>
                          <a:cs typeface="宋体" panose="02010600030101010101" pitchFamily="2" charset="-122"/>
                        </a:rPr>
                        <a:t>了解现代技术中与声有关的应用，如超声波、次声波在现代技术中的简单应用等</a:t>
                      </a:r>
                      <a:endParaRPr lang="en-US" altLang="en-US" sz="15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nchor="ctr">
                    <a:lnL w="12700" cap="flat" cmpd="sng">
                      <a:solidFill>
                        <a:srgbClr val="E36C09"/>
                      </a:solidFill>
                      <a:prstDash val="solid"/>
                      <a:headEnd type="none" w="med" len="med"/>
                      <a:tailEnd type="none" w="med" len="med"/>
                    </a:lnL>
                    <a:lnR w="12700" cap="flat" cmpd="sng">
                      <a:solidFill>
                        <a:srgbClr val="E36C09"/>
                      </a:solidFill>
                      <a:prstDash val="solid"/>
                      <a:headEnd type="none" w="med" len="med"/>
                      <a:tailEnd type="none" w="med" len="med"/>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c>
                  <a:txBody>
                    <a:bodyPr vert="horz" wrap="square"/>
                    <a:lstStyle/>
                    <a:p>
                      <a:pPr indent="0" fontAlgn="auto">
                        <a:lnSpc>
                          <a:spcPct val="150000"/>
                        </a:lnSpc>
                        <a:buNone/>
                      </a:pPr>
                      <a:r>
                        <a:rPr lang="en-US" sz="1500" b="0">
                          <a:solidFill>
                            <a:srgbClr val="000000"/>
                          </a:solidFill>
                          <a:latin typeface="宋体" panose="02010600030101010101" pitchFamily="2" charset="-122"/>
                          <a:ea typeface="宋体" panose="02010600030101010101" pitchFamily="2" charset="-122"/>
                          <a:cs typeface="宋体" panose="02010600030101010101" pitchFamily="2" charset="-122"/>
                        </a:rPr>
                        <a:t>声音的利用在人类社会活动中逐步得到推广和重视，相关考题也逐渐多了起来，其考题题型多是选择题，有时也会出现在填空题中。命题点有：利用声音传递信息、利用声音传递能量、超声波与次声波的应用等。</a:t>
                      </a:r>
                      <a:endParaRPr lang="en-US" altLang="en-US" sz="1500" b="0">
                        <a:solidFill>
                          <a:srgbClr val="000000"/>
                        </a:solidFill>
                        <a:latin typeface="宋体" panose="02010600030101010101" pitchFamily="2" charset="-122"/>
                        <a:ea typeface="宋体" panose="02010600030101010101" pitchFamily="2" charset="-122"/>
                        <a:cs typeface="宋体" panose="02010600030101010101" pitchFamily="2" charset="-122"/>
                      </a:endParaRPr>
                    </a:p>
                  </a:txBody>
                  <a:tcPr marL="68580" marR="68580" marT="0" marB="0">
                    <a:lnL w="12700" cap="flat" cmpd="sng">
                      <a:solidFill>
                        <a:srgbClr val="E36C09"/>
                      </a:solidFill>
                      <a:prstDash val="solid"/>
                      <a:headEnd type="none" w="med" len="med"/>
                      <a:tailEnd type="none" w="med" len="med"/>
                    </a:lnL>
                    <a:lnR cap="flat">
                      <a:noFill/>
                    </a:lnR>
                    <a:lnT w="12700" cap="flat" cmpd="sng">
                      <a:solidFill>
                        <a:srgbClr val="E36C09"/>
                      </a:solidFill>
                      <a:prstDash val="solid"/>
                      <a:headEnd type="none" w="med" len="med"/>
                      <a:tailEnd type="none" w="med" len="med"/>
                    </a:lnT>
                    <a:lnB w="19050" cap="flat" cmpd="sng">
                      <a:solidFill>
                        <a:srgbClr val="548DD4"/>
                      </a:solidFill>
                      <a:prstDash val="solid"/>
                      <a:headEnd type="none" w="med" len="med"/>
                      <a:tailEnd type="none" w="med" len="med"/>
                    </a:lnB>
                    <a:lnTlToBr>
                      <a:noFill/>
                    </a:lnTlToBr>
                    <a:lnBlToTr>
                      <a:noFill/>
                    </a:lnBlToTr>
                    <a:solidFill>
                      <a:srgbClr val="FEFEFE"/>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796155" y="0"/>
            <a:ext cx="903605" cy="923290"/>
          </a:xfrm>
          <a:prstGeom prst="rect">
            <a:avLst/>
          </a:prstGeom>
        </p:spPr>
      </p:pic>
      <p:sp>
        <p:nvSpPr>
          <p:cNvPr id="5" name="文本框 4" title=""/>
          <p:cNvSpPr txBox="1"/>
          <p:nvPr/>
        </p:nvSpPr>
        <p:spPr>
          <a:xfrm>
            <a:off x="5768340" y="231140"/>
            <a:ext cx="47301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sz="2400" b="1">
                <a:solidFill>
                  <a:srgbClr val="0070C0"/>
                </a:solidFill>
                <a:latin typeface="微软雅黑" panose="020b0503020204020204" charset="-122"/>
                <a:ea typeface="微软雅黑" panose="020b0503020204020204" charset="-122"/>
              </a:rPr>
              <a:t>3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探究影响响度大小的因素</a:t>
            </a:r>
          </a:p>
        </p:txBody>
      </p:sp>
      <p:pic>
        <p:nvPicPr>
          <p:cNvPr id="2" name="图片 1" title=""/>
          <p:cNvPicPr>
            <a:picLocks noChangeAspect="1"/>
          </p:cNvPicPr>
          <p:nvPr/>
        </p:nvPicPr>
        <p:blipFill>
          <a:blip r:embed="rId3"/>
          <a:stretch>
            <a:fillRect/>
          </a:stretch>
        </p:blipFill>
        <p:spPr>
          <a:xfrm>
            <a:off x="354330" y="1399187"/>
            <a:ext cx="2013585" cy="483870"/>
          </a:xfrm>
          <a:prstGeom prst="rect">
            <a:avLst/>
          </a:prstGeom>
        </p:spPr>
      </p:pic>
      <p:sp>
        <p:nvSpPr>
          <p:cNvPr id="100" name="文本框 99" title=""/>
          <p:cNvSpPr txBox="1"/>
          <p:nvPr/>
        </p:nvSpPr>
        <p:spPr>
          <a:xfrm>
            <a:off x="354330" y="1882775"/>
            <a:ext cx="11419840" cy="2306955"/>
          </a:xfrm>
          <a:prstGeom prst="rect">
            <a:avLst/>
          </a:prstGeom>
          <a:noFill/>
          <a:ln w="9525">
            <a:noFill/>
          </a:ln>
        </p:spPr>
        <p:txBody>
          <a:bodyPr wrap="square">
            <a:spAutoFit/>
          </a:bodyPr>
          <a:lstStyle/>
          <a:p>
            <a:pPr indent="457200" fontAlgn="auto">
              <a:lnSpc>
                <a:spcPct val="150000"/>
              </a:lnSpc>
            </a:pPr>
            <a:r>
              <a:rPr lang="zh-CN" sz="2400" b="0">
                <a:solidFill>
                  <a:srgbClr val="000000"/>
                </a:solidFill>
                <a:latin typeface="微软雅黑" panose="020b0503020204020204" charset="-122"/>
                <a:ea typeface="微软雅黑" panose="020b0503020204020204" charset="-122"/>
                <a:cs typeface="微软雅黑" panose="020b0503020204020204" charset="-122"/>
              </a:rPr>
              <a:t>声音的响度大小与物体振动的振幅有关。探究会利用控制变量法，改变物体振动的振幅。</a:t>
            </a:r>
          </a:p>
          <a:p>
            <a:pPr indent="457200" fontAlgn="auto">
              <a:lnSpc>
                <a:spcPct val="150000"/>
              </a:lnSpc>
            </a:pPr>
            <a:r>
              <a:rPr lang="zh-CN" sz="2400" b="0">
                <a:solidFill>
                  <a:srgbClr val="000000"/>
                </a:solidFill>
                <a:latin typeface="微软雅黑" panose="020b0503020204020204" charset="-122"/>
                <a:ea typeface="微软雅黑" panose="020b0503020204020204" charset="-122"/>
                <a:cs typeface="微软雅黑" panose="020b0503020204020204" charset="-122"/>
              </a:rPr>
              <a:t>声音的响度也就是声音的大小，响度是由物体振动振幅决定的，物体振动振幅越大，响度越大，也就是说声音越大。</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00">
                                            <p:txEl>
                                              <p:pRg st="0" end="0"/>
                                            </p:txEl>
                                          </p:spTgt>
                                        </p:tgtEl>
                                        <p:attrNameLst>
                                          <p:attrName>style.visibility</p:attrName>
                                        </p:attrNameLst>
                                      </p:cBhvr>
                                      <p:to>
                                        <p:strVal val="visible"/>
                                      </p:to>
                                    </p:set>
                                    <p:animEffect transition="in" filter="wipe(left)">
                                      <p:cBhvr>
                                        <p:cTn id="20" dur="500"/>
                                        <p:tgtEl>
                                          <p:spTgt spid="100">
                                            <p:txEl>
                                              <p:pRg st="0" end="0"/>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0">
                                            <p:txEl>
                                              <p:pRg st="1" end="1"/>
                                            </p:txEl>
                                          </p:spTgt>
                                        </p:tgtEl>
                                        <p:attrNameLst>
                                          <p:attrName>style.visibility</p:attrName>
                                        </p:attrNameLst>
                                      </p:cBhvr>
                                      <p:to>
                                        <p:strVal val="visible"/>
                                      </p:to>
                                    </p:set>
                                    <p:animEffect transition="in" filter="wipe(left)">
                                      <p:cBhvr>
                                        <p:cTn id="25" dur="500"/>
                                        <p:tgtEl>
                                          <p:spTgt spid="10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796155" y="0"/>
            <a:ext cx="903605" cy="923290"/>
          </a:xfrm>
          <a:prstGeom prst="rect">
            <a:avLst/>
          </a:prstGeom>
        </p:spPr>
      </p:pic>
      <p:sp>
        <p:nvSpPr>
          <p:cNvPr id="5" name="文本框 4" title=""/>
          <p:cNvSpPr txBox="1"/>
          <p:nvPr/>
        </p:nvSpPr>
        <p:spPr>
          <a:xfrm>
            <a:off x="5768340" y="231140"/>
            <a:ext cx="473011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sz="2400" b="1">
                <a:solidFill>
                  <a:srgbClr val="0070C0"/>
                </a:solidFill>
                <a:latin typeface="微软雅黑" panose="020b0503020204020204" charset="-122"/>
                <a:ea typeface="微软雅黑" panose="020b0503020204020204" charset="-122"/>
              </a:rPr>
              <a:t>3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rPr>
              <a:t>探究影响响度大小的因素</a:t>
            </a:r>
          </a:p>
        </p:txBody>
      </p:sp>
      <p:sp>
        <p:nvSpPr>
          <p:cNvPr id="100" name="文本框 99" title=""/>
          <p:cNvSpPr txBox="1"/>
          <p:nvPr/>
        </p:nvSpPr>
        <p:spPr>
          <a:xfrm>
            <a:off x="386080" y="1375410"/>
            <a:ext cx="9340215" cy="1198880"/>
          </a:xfrm>
          <a:prstGeom prst="rect">
            <a:avLst/>
          </a:prstGeom>
          <a:noFill/>
          <a:ln w="9525">
            <a:noFill/>
          </a:ln>
        </p:spPr>
        <p:txBody>
          <a:bodyPr wrap="square">
            <a:spAutoFit/>
          </a:bodyPr>
          <a:lstStyle/>
          <a:p>
            <a:pPr indent="0" fontAlgn="auto">
              <a:lnSpc>
                <a:spcPct val="150000"/>
              </a:lnSpc>
            </a:pPr>
            <a:r>
              <a:rPr lang="zh-CN" sz="1600" b="0">
                <a:solidFill>
                  <a:schemeClr val="accent1">
                    <a:lumMod val="75000"/>
                  </a:schemeClr>
                </a:solidFill>
                <a:latin typeface="微软雅黑" panose="020b0503020204020204" charset="-122"/>
                <a:ea typeface="微软雅黑" panose="020b0503020204020204" charset="-122"/>
                <a:cs typeface="微软雅黑" panose="020b0503020204020204" charset="-122"/>
              </a:rPr>
              <a:t>【例3】</a:t>
            </a:r>
            <a:r>
              <a:rPr lang="zh-CN" sz="1600" b="1">
                <a:solidFill>
                  <a:srgbClr val="000000"/>
                </a:solidFill>
                <a:latin typeface="微软雅黑" panose="020b0503020204020204" charset="-122"/>
                <a:ea typeface="微软雅黑" panose="020b0503020204020204" charset="-122"/>
                <a:cs typeface="微软雅黑" panose="020b0503020204020204" charset="-122"/>
              </a:rPr>
              <a:t>（2023·天津）</a:t>
            </a:r>
            <a:r>
              <a:rPr lang="zh-CN" sz="1600" b="0">
                <a:solidFill>
                  <a:srgbClr val="000000"/>
                </a:solidFill>
                <a:latin typeface="微软雅黑" panose="020b0503020204020204" charset="-122"/>
                <a:ea typeface="微软雅黑" panose="020b0503020204020204" charset="-122"/>
                <a:cs typeface="微软雅黑" panose="020b0503020204020204" charset="-122"/>
              </a:rPr>
              <a:t>如图所示，将正在发声的音叉，轻触系在细绳上的乒乓球，乒乓球被弹开。弹开的幅度越大，音叉发出声音的（　　）。</a:t>
            </a:r>
          </a:p>
          <a:p>
            <a:pPr indent="0" fontAlgn="auto">
              <a:lnSpc>
                <a:spcPct val="150000"/>
              </a:lnSpc>
            </a:pPr>
            <a:r>
              <a:rPr lang="zh-CN" sz="1600" b="0">
                <a:solidFill>
                  <a:srgbClr val="000000"/>
                </a:solidFill>
                <a:latin typeface="微软雅黑" panose="020b0503020204020204" charset="-122"/>
                <a:ea typeface="微软雅黑" panose="020b0503020204020204" charset="-122"/>
                <a:cs typeface="微软雅黑" panose="020b0503020204020204" charset="-122"/>
              </a:rPr>
              <a:t>A. 音调越高      B. 响度越大     C. 音色越好     D. 速度越大</a:t>
            </a:r>
          </a:p>
        </p:txBody>
      </p:sp>
      <p:pic>
        <p:nvPicPr>
          <p:cNvPr id="2" name="图片 44" title=""/>
          <p:cNvPicPr>
            <a:picLocks noChangeAspect="1"/>
          </p:cNvPicPr>
          <p:nvPr/>
        </p:nvPicPr>
        <p:blipFill>
          <a:blip r:embed="rId3"/>
          <a:stretch>
            <a:fillRect/>
          </a:stretch>
        </p:blipFill>
        <p:spPr>
          <a:xfrm>
            <a:off x="10103485" y="1227455"/>
            <a:ext cx="1346835" cy="1346835"/>
          </a:xfrm>
          <a:prstGeom prst="rect">
            <a:avLst/>
          </a:prstGeom>
          <a:noFill/>
          <a:ln w="9525">
            <a:noFill/>
          </a:ln>
        </p:spPr>
      </p:pic>
      <p:cxnSp>
        <p:nvCxnSpPr>
          <p:cNvPr id="14" name="直接连接符 13" title=""/>
          <p:cNvCxnSpPr/>
          <p:nvPr/>
        </p:nvCxnSpPr>
        <p:spPr>
          <a:xfrm>
            <a:off x="100965" y="2712085"/>
            <a:ext cx="12029440" cy="0"/>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3" name="矩形标注 12" title=""/>
          <p:cNvSpPr/>
          <p:nvPr/>
        </p:nvSpPr>
        <p:spPr>
          <a:xfrm>
            <a:off x="1636395" y="1227455"/>
            <a:ext cx="8089900" cy="471170"/>
          </a:xfrm>
          <a:prstGeom prst="wedgeRectCallout">
            <a:avLst>
              <a:gd name="adj1" fmla="val 61609"/>
              <a:gd name="adj2" fmla="val 101212"/>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accent5">
                    <a:lumMod val="60000"/>
                    <a:lumOff val="40000"/>
                  </a:schemeClr>
                </a:solidFill>
                <a:sym typeface="+mn-ea"/>
              </a:rPr>
              <a:t>转换法：</a:t>
            </a:r>
            <a:r>
              <a:rPr lang="zh-CN" altLang="en-US">
                <a:solidFill>
                  <a:schemeClr val="bg1"/>
                </a:solidFill>
                <a:sym typeface="+mn-ea"/>
              </a:rPr>
              <a:t>乒乓球被弹开的幅度越大，说明音叉振动振幅大，声音的响度就越大</a:t>
            </a:r>
          </a:p>
        </p:txBody>
      </p:sp>
      <p:sp>
        <p:nvSpPr>
          <p:cNvPr id="16" name="文本框 15" title=""/>
          <p:cNvSpPr txBox="1"/>
          <p:nvPr/>
        </p:nvSpPr>
        <p:spPr>
          <a:xfrm flipH="1">
            <a:off x="3546475" y="1839595"/>
            <a:ext cx="37846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B</a:t>
            </a:r>
          </a:p>
        </p:txBody>
      </p:sp>
      <p:sp>
        <p:nvSpPr>
          <p:cNvPr id="6" name="文本框 5" title=""/>
          <p:cNvSpPr txBox="1"/>
          <p:nvPr/>
        </p:nvSpPr>
        <p:spPr>
          <a:xfrm>
            <a:off x="100965" y="2772410"/>
            <a:ext cx="2921000" cy="1938020"/>
          </a:xfrm>
          <a:prstGeom prst="rect">
            <a:avLst/>
          </a:prstGeom>
          <a:noFill/>
          <a:ln w="9525">
            <a:noFill/>
          </a:ln>
        </p:spPr>
        <p:txBody>
          <a:bodyPr wrap="square">
            <a:spAutoFit/>
          </a:bodyPr>
          <a:lstStyle/>
          <a:p>
            <a:pPr indent="0" fontAlgn="auto">
              <a:lnSpc>
                <a:spcPct val="150000"/>
              </a:lnSpc>
            </a:pPr>
            <a:r>
              <a:rPr lang="zh-CN" sz="1600" b="0">
                <a:solidFill>
                  <a:schemeClr val="accent1">
                    <a:lumMod val="75000"/>
                  </a:schemeClr>
                </a:solidFill>
                <a:latin typeface="微软雅黑" panose="020b0503020204020204" charset="-122"/>
                <a:ea typeface="微软雅黑" panose="020b0503020204020204" charset="-122"/>
                <a:cs typeface="微软雅黑" panose="020b0503020204020204" charset="-122"/>
              </a:rPr>
              <a:t>【变式3-1】</a:t>
            </a:r>
            <a:r>
              <a:rPr lang="zh-CN" sz="1600" b="1">
                <a:latin typeface="微软雅黑" panose="020b0503020204020204" charset="-122"/>
                <a:ea typeface="微软雅黑" panose="020b0503020204020204" charset="-122"/>
                <a:cs typeface="微软雅黑" panose="020b0503020204020204" charset="-122"/>
              </a:rPr>
              <a:t>（2023·上海）</a:t>
            </a:r>
            <a:r>
              <a:rPr lang="zh-CN" sz="1600" b="0">
                <a:latin typeface="微软雅黑" panose="020b0503020204020204" charset="-122"/>
                <a:ea typeface="微软雅黑" panose="020b0503020204020204" charset="-122"/>
                <a:cs typeface="微软雅黑" panose="020b0503020204020204" charset="-122"/>
              </a:rPr>
              <a:t>调节收音机的音量，是为了改变声音的（   ）。</a:t>
            </a:r>
          </a:p>
          <a:p>
            <a:pPr indent="0" fontAlgn="auto">
              <a:lnSpc>
                <a:spcPct val="150000"/>
              </a:lnSpc>
            </a:pPr>
            <a:r>
              <a:rPr lang="zh-CN" sz="1600" b="0">
                <a:latin typeface="微软雅黑" panose="020b0503020204020204" charset="-122"/>
                <a:ea typeface="微软雅黑" panose="020b0503020204020204" charset="-122"/>
                <a:cs typeface="微软雅黑" panose="020b0503020204020204" charset="-122"/>
              </a:rPr>
              <a:t>A. 音调	B. 响度</a:t>
            </a:r>
          </a:p>
          <a:p>
            <a:pPr indent="0" fontAlgn="auto">
              <a:lnSpc>
                <a:spcPct val="150000"/>
              </a:lnSpc>
            </a:pPr>
            <a:r>
              <a:rPr lang="zh-CN" sz="1600" b="0">
                <a:latin typeface="微软雅黑" panose="020b0503020204020204" charset="-122"/>
                <a:ea typeface="微软雅黑" panose="020b0503020204020204" charset="-122"/>
                <a:cs typeface="微软雅黑" panose="020b0503020204020204" charset="-122"/>
              </a:rPr>
              <a:t>C. 音色	D. 频率</a:t>
            </a:r>
          </a:p>
        </p:txBody>
      </p:sp>
      <p:cxnSp>
        <p:nvCxnSpPr>
          <p:cNvPr id="15" name="直接连接符 14" title=""/>
          <p:cNvCxnSpPr/>
          <p:nvPr/>
        </p:nvCxnSpPr>
        <p:spPr>
          <a:xfrm flipH="1">
            <a:off x="2894330" y="2693035"/>
            <a:ext cx="0" cy="4087495"/>
          </a:xfrm>
          <a:prstGeom prst="line">
            <a:avLst/>
          </a:prstGeom>
          <a:ln w="28575" cmpd="sng">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4" name="矩形标注 23" title=""/>
          <p:cNvSpPr/>
          <p:nvPr/>
        </p:nvSpPr>
        <p:spPr>
          <a:xfrm>
            <a:off x="292735" y="4908550"/>
            <a:ext cx="2132330" cy="1217295"/>
          </a:xfrm>
          <a:prstGeom prst="wedgeRectCallout">
            <a:avLst>
              <a:gd name="adj1" fmla="val -10244"/>
              <a:gd name="adj2" fmla="val -102895"/>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音量指的是声音的大小，改变音量是改变声音的响度</a:t>
            </a:r>
          </a:p>
        </p:txBody>
      </p:sp>
      <p:sp>
        <p:nvSpPr>
          <p:cNvPr id="7" name="文本框 6" title=""/>
          <p:cNvSpPr txBox="1"/>
          <p:nvPr/>
        </p:nvSpPr>
        <p:spPr>
          <a:xfrm flipH="1">
            <a:off x="1112520" y="3603625"/>
            <a:ext cx="378460" cy="337185"/>
          </a:xfrm>
          <a:prstGeom prst="rect">
            <a:avLst/>
          </a:prstGeom>
          <a:noFill/>
        </p:spPr>
        <p:txBody>
          <a:bodyPr wrap="square" rtlCol="0">
            <a:spAutoFit/>
          </a:bodyPr>
          <a:lstStyle/>
          <a:p>
            <a:r>
              <a:rPr lang="en-US" altLang="zh-CN" sz="1600">
                <a:solidFill>
                  <a:srgbClr val="FF0000"/>
                </a:solidFill>
                <a:latin typeface="微软雅黑" panose="020b0503020204020204" charset="-122"/>
                <a:ea typeface="微软雅黑" panose="020b0503020204020204" charset="-122"/>
              </a:rPr>
              <a:t>B</a:t>
            </a:r>
          </a:p>
        </p:txBody>
      </p:sp>
      <p:sp>
        <p:nvSpPr>
          <p:cNvPr id="9" name="文本框 8" title=""/>
          <p:cNvSpPr txBox="1"/>
          <p:nvPr/>
        </p:nvSpPr>
        <p:spPr>
          <a:xfrm>
            <a:off x="3021965" y="2773680"/>
            <a:ext cx="8966200" cy="4154170"/>
          </a:xfrm>
          <a:prstGeom prst="rect">
            <a:avLst/>
          </a:prstGeom>
          <a:noFill/>
          <a:ln w="9525">
            <a:noFill/>
          </a:ln>
        </p:spPr>
        <p:txBody>
          <a:bodyPr wrap="square">
            <a:spAutoFit/>
          </a:bodyPr>
          <a:lstStyle/>
          <a:p>
            <a:pPr indent="0" fontAlgn="auto">
              <a:lnSpc>
                <a:spcPct val="150000"/>
              </a:lnSpc>
            </a:pPr>
            <a:r>
              <a:rPr lang="zh-CN" sz="1600" b="0">
                <a:solidFill>
                  <a:schemeClr val="accent1">
                    <a:lumMod val="75000"/>
                  </a:schemeClr>
                </a:solidFill>
                <a:latin typeface="微软雅黑" panose="020b0503020204020204" charset="-122"/>
                <a:ea typeface="微软雅黑" panose="020b0503020204020204" charset="-122"/>
                <a:cs typeface="微软雅黑" panose="020b0503020204020204" charset="-122"/>
              </a:rPr>
              <a:t>【变式3-</a:t>
            </a:r>
            <a:r>
              <a:rPr lang="en-US" altLang="zh-CN" sz="1600" b="0">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lang="zh-CN" sz="1600" b="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sz="1600">
                <a:latin typeface="微软雅黑" panose="020b0503020204020204" charset="-122"/>
                <a:ea typeface="微软雅黑" panose="020b0503020204020204" charset="-122"/>
                <a:cs typeface="微软雅黑" panose="020b0503020204020204" charset="-122"/>
              </a:rPr>
              <a:t>在“小实验、小制作”比赛活动中，物理兴趣小组利用身</a:t>
            </a: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边的小玻璃瓶、单孔橡皮塞、两端开口的透明吸管、水，展示了如下实验。</a:t>
            </a: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（1）“敲击实验”。如图甲，用笔杆敲击使空玻璃瓶发生___________，</a:t>
            </a: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产生声音，加大敲击的力量，声音的___________（选填“音调”“响度”或“音色”）发生了改变；</a:t>
            </a: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（2）自制温度计。如图乙，将玻璃瓶放入热水中，观察到吸管中的液面___________（选填“上升”“下降”或“不变”），验证了温度计是根据液体___________的规律制成的；</a:t>
            </a: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（3）自制水气压计。如图丙，提着瓶子从一楼走到四楼，观察到吸管中的液面上升，说明了大气压强随海拔高度升高而___________（选填“增大”“减小”或“不变”）；</a:t>
            </a:r>
          </a:p>
          <a:p>
            <a:pPr indent="0" fontAlgn="auto">
              <a:lnSpc>
                <a:spcPct val="150000"/>
              </a:lnSpc>
            </a:pPr>
            <a:r>
              <a:rPr lang="zh-CN" sz="1600">
                <a:latin typeface="微软雅黑" panose="020b0503020204020204" charset="-122"/>
                <a:ea typeface="微软雅黑" panose="020b0503020204020204" charset="-122"/>
                <a:cs typeface="微软雅黑" panose="020b0503020204020204" charset="-122"/>
              </a:rPr>
              <a:t>（4）自制“喷雾器”，如图丁，往B管中吹气，可以看到A管中的液面___________（选填“上升”“下降”或“不变”），这表明，在气体中，流速越大的位置压强___________（选填“越大”“越小”或“不变”）。</a:t>
            </a:r>
          </a:p>
        </p:txBody>
      </p:sp>
      <p:pic>
        <p:nvPicPr>
          <p:cNvPr id="10" name="图片 33" title=""/>
          <p:cNvPicPr>
            <a:picLocks noChangeAspect="1"/>
          </p:cNvPicPr>
          <p:nvPr/>
        </p:nvPicPr>
        <p:blipFill>
          <a:blip r:embed="rId4"/>
          <a:stretch>
            <a:fillRect/>
          </a:stretch>
        </p:blipFill>
        <p:spPr>
          <a:xfrm>
            <a:off x="9723755" y="2778760"/>
            <a:ext cx="2406650" cy="1155700"/>
          </a:xfrm>
          <a:prstGeom prst="rect">
            <a:avLst/>
          </a:prstGeom>
          <a:noFill/>
          <a:ln w="9525">
            <a:noFill/>
          </a:ln>
        </p:spPr>
      </p:pic>
      <p:sp>
        <p:nvSpPr>
          <p:cNvPr id="11" name="矩形标注 10" title=""/>
          <p:cNvSpPr/>
          <p:nvPr/>
        </p:nvSpPr>
        <p:spPr>
          <a:xfrm>
            <a:off x="4539615" y="2849880"/>
            <a:ext cx="4914265" cy="381000"/>
          </a:xfrm>
          <a:prstGeom prst="wedgeRectCallout">
            <a:avLst>
              <a:gd name="adj1" fmla="val -44598"/>
              <a:gd name="adj2" fmla="val 170666"/>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瓶的振动产生声音，敲击力量大，声音的响度变大</a:t>
            </a:r>
          </a:p>
        </p:txBody>
      </p:sp>
      <p:sp>
        <p:nvSpPr>
          <p:cNvPr id="17" name="文本框 16" title=""/>
          <p:cNvSpPr txBox="1"/>
          <p:nvPr/>
        </p:nvSpPr>
        <p:spPr>
          <a:xfrm flipH="1">
            <a:off x="8461375" y="3578225"/>
            <a:ext cx="63182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振动</a:t>
            </a:r>
          </a:p>
        </p:txBody>
      </p:sp>
      <p:sp>
        <p:nvSpPr>
          <p:cNvPr id="18" name="文本框 17" title=""/>
          <p:cNvSpPr txBox="1"/>
          <p:nvPr/>
        </p:nvSpPr>
        <p:spPr>
          <a:xfrm flipH="1">
            <a:off x="6569710" y="3940810"/>
            <a:ext cx="63182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响度</a:t>
            </a:r>
          </a:p>
        </p:txBody>
      </p:sp>
      <p:sp>
        <p:nvSpPr>
          <p:cNvPr id="19" name="矩形标注 18" title=""/>
          <p:cNvSpPr/>
          <p:nvPr/>
        </p:nvSpPr>
        <p:spPr>
          <a:xfrm>
            <a:off x="3363595" y="3547745"/>
            <a:ext cx="5691505" cy="782955"/>
          </a:xfrm>
          <a:prstGeom prst="wedgeRectCallout">
            <a:avLst>
              <a:gd name="adj1" fmla="val -31605"/>
              <a:gd name="adj2" fmla="val 60381"/>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将玻璃泡放入热水中，瓶中水温度升高，吸管中液面上升，证明了液体的热胀冷缩</a:t>
            </a:r>
          </a:p>
        </p:txBody>
      </p:sp>
      <p:sp>
        <p:nvSpPr>
          <p:cNvPr id="20" name="文本框 19" title=""/>
          <p:cNvSpPr txBox="1"/>
          <p:nvPr/>
        </p:nvSpPr>
        <p:spPr>
          <a:xfrm flipH="1">
            <a:off x="9611360" y="4277995"/>
            <a:ext cx="68135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上升</a:t>
            </a:r>
          </a:p>
        </p:txBody>
      </p:sp>
      <p:sp>
        <p:nvSpPr>
          <p:cNvPr id="21" name="文本框 20" title=""/>
          <p:cNvSpPr txBox="1"/>
          <p:nvPr/>
        </p:nvSpPr>
        <p:spPr>
          <a:xfrm flipH="1">
            <a:off x="7978140" y="4679315"/>
            <a:ext cx="1076960"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热胀冷缩</a:t>
            </a:r>
          </a:p>
        </p:txBody>
      </p:sp>
      <p:sp>
        <p:nvSpPr>
          <p:cNvPr id="22" name="矩形标注 21" title=""/>
          <p:cNvSpPr/>
          <p:nvPr/>
        </p:nvSpPr>
        <p:spPr>
          <a:xfrm>
            <a:off x="3186430" y="4382135"/>
            <a:ext cx="4123055" cy="726440"/>
          </a:xfrm>
          <a:prstGeom prst="wedgeRectCallout">
            <a:avLst>
              <a:gd name="adj1" fmla="val -26728"/>
              <a:gd name="adj2" fmla="val 65996"/>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一楼到四楼，外界大气压减小，通过吸管中液面上升即可得出</a:t>
            </a:r>
          </a:p>
        </p:txBody>
      </p:sp>
      <p:sp>
        <p:nvSpPr>
          <p:cNvPr id="23" name="文本框 22" title=""/>
          <p:cNvSpPr txBox="1"/>
          <p:nvPr/>
        </p:nvSpPr>
        <p:spPr>
          <a:xfrm flipH="1">
            <a:off x="5349875" y="5389245"/>
            <a:ext cx="66230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减小</a:t>
            </a:r>
          </a:p>
        </p:txBody>
      </p:sp>
      <p:sp>
        <p:nvSpPr>
          <p:cNvPr id="25" name="矩形标注 24" title=""/>
          <p:cNvSpPr/>
          <p:nvPr/>
        </p:nvSpPr>
        <p:spPr>
          <a:xfrm>
            <a:off x="4655185" y="6093460"/>
            <a:ext cx="3924300" cy="736600"/>
          </a:xfrm>
          <a:prstGeom prst="wedgeRectCallout">
            <a:avLst>
              <a:gd name="adj1" fmla="val -42297"/>
              <a:gd name="adj2" fmla="val -71206"/>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用</a:t>
            </a:r>
            <a:r>
              <a:rPr lang="en-US" altLang="zh-CN" sz="1600">
                <a:latin typeface="微软雅黑" panose="020b0503020204020204" charset="-122"/>
                <a:ea typeface="微软雅黑" panose="020b0503020204020204" charset="-122"/>
                <a:cs typeface="微软雅黑" panose="020b0503020204020204" charset="-122"/>
              </a:rPr>
              <a:t>B</a:t>
            </a:r>
            <a:r>
              <a:rPr lang="zh-CN" altLang="en-US" sz="1600">
                <a:latin typeface="微软雅黑" panose="020b0503020204020204" charset="-122"/>
                <a:ea typeface="微软雅黑" panose="020b0503020204020204" charset="-122"/>
                <a:cs typeface="微软雅黑" panose="020b0503020204020204" charset="-122"/>
              </a:rPr>
              <a:t>管往</a:t>
            </a:r>
            <a:r>
              <a:rPr lang="en-US" altLang="zh-CN" sz="1600">
                <a:latin typeface="微软雅黑" panose="020b0503020204020204" charset="-122"/>
                <a:ea typeface="微软雅黑" panose="020b0503020204020204" charset="-122"/>
                <a:cs typeface="微软雅黑" panose="020b0503020204020204" charset="-122"/>
              </a:rPr>
              <a:t>A</a:t>
            </a:r>
            <a:r>
              <a:rPr lang="zh-CN" altLang="en-US" sz="1600">
                <a:latin typeface="微软雅黑" panose="020b0503020204020204" charset="-122"/>
                <a:ea typeface="微软雅黑" panose="020b0503020204020204" charset="-122"/>
                <a:cs typeface="微软雅黑" panose="020b0503020204020204" charset="-122"/>
              </a:rPr>
              <a:t>管口吹气，</a:t>
            </a:r>
            <a:r>
              <a:rPr lang="en-US" altLang="zh-CN" sz="1600">
                <a:latin typeface="微软雅黑" panose="020b0503020204020204" charset="-122"/>
                <a:ea typeface="微软雅黑" panose="020b0503020204020204" charset="-122"/>
                <a:cs typeface="微软雅黑" panose="020b0503020204020204" charset="-122"/>
              </a:rPr>
              <a:t>A</a:t>
            </a:r>
            <a:r>
              <a:rPr lang="zh-CN" altLang="en-US" sz="1600">
                <a:latin typeface="微软雅黑" panose="020b0503020204020204" charset="-122"/>
                <a:ea typeface="微软雅黑" panose="020b0503020204020204" charset="-122"/>
                <a:cs typeface="微软雅黑" panose="020b0503020204020204" charset="-122"/>
              </a:rPr>
              <a:t>管口压强减小，</a:t>
            </a:r>
            <a:r>
              <a:rPr lang="en-US" altLang="zh-CN" sz="1600">
                <a:latin typeface="微软雅黑" panose="020b0503020204020204" charset="-122"/>
                <a:ea typeface="微软雅黑" panose="020b0503020204020204" charset="-122"/>
                <a:cs typeface="微软雅黑" panose="020b0503020204020204" charset="-122"/>
              </a:rPr>
              <a:t>A</a:t>
            </a:r>
            <a:r>
              <a:rPr lang="zh-CN" altLang="en-US" sz="1600">
                <a:latin typeface="微软雅黑" panose="020b0503020204020204" charset="-122"/>
                <a:ea typeface="微软雅黑" panose="020b0503020204020204" charset="-122"/>
                <a:cs typeface="微软雅黑" panose="020b0503020204020204" charset="-122"/>
              </a:rPr>
              <a:t>管中液面上升，说明流速大的地方压强小</a:t>
            </a:r>
          </a:p>
        </p:txBody>
      </p:sp>
      <p:sp>
        <p:nvSpPr>
          <p:cNvPr id="26" name="文本框 25" title=""/>
          <p:cNvSpPr txBox="1"/>
          <p:nvPr/>
        </p:nvSpPr>
        <p:spPr>
          <a:xfrm flipH="1">
            <a:off x="9611360" y="5726430"/>
            <a:ext cx="68135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上升</a:t>
            </a:r>
          </a:p>
        </p:txBody>
      </p:sp>
      <p:sp>
        <p:nvSpPr>
          <p:cNvPr id="27" name="文本框 26" title=""/>
          <p:cNvSpPr txBox="1"/>
          <p:nvPr/>
        </p:nvSpPr>
        <p:spPr>
          <a:xfrm flipH="1">
            <a:off x="9611360" y="6125845"/>
            <a:ext cx="681355" cy="337185"/>
          </a:xfrm>
          <a:prstGeom prst="rect">
            <a:avLst/>
          </a:prstGeom>
          <a:noFill/>
        </p:spPr>
        <p:txBody>
          <a:bodyPr wrap="square" rtlCol="0">
            <a:spAutoFit/>
          </a:bodyPr>
          <a:lstStyle/>
          <a:p>
            <a:r>
              <a:rPr lang="zh-CN" altLang="en-US" sz="1600">
                <a:solidFill>
                  <a:srgbClr val="FF0000"/>
                </a:solidFill>
                <a:latin typeface="微软雅黑" panose="020b0503020204020204" charset="-122"/>
                <a:ea typeface="微软雅黑" panose="020b0503020204020204" charset="-122"/>
              </a:rPr>
              <a:t>越小</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00">
                                            <p:txEl>
                                              <p:pRg st="0" end="0"/>
                                            </p:txEl>
                                          </p:spTgt>
                                        </p:tgtEl>
                                        <p:attrNameLst>
                                          <p:attrName>style.visibility</p:attrName>
                                        </p:attrNameLst>
                                      </p:cBhvr>
                                      <p:to>
                                        <p:strVal val="visible"/>
                                      </p:to>
                                    </p:set>
                                    <p:animEffect transition="in" filter="wipe(left)">
                                      <p:cBhvr>
                                        <p:cTn id="15" dur="500"/>
                                        <p:tgtEl>
                                          <p:spTgt spid="100">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00">
                                            <p:txEl>
                                              <p:pRg st="1" end="1"/>
                                            </p:txEl>
                                          </p:spTgt>
                                        </p:tgtEl>
                                        <p:attrNameLst>
                                          <p:attrName>style.visibility</p:attrName>
                                        </p:attrNameLst>
                                      </p:cBhvr>
                                      <p:to>
                                        <p:strVal val="visible"/>
                                      </p:to>
                                    </p:set>
                                    <p:animEffect transition="in" filter="wipe(left)">
                                      <p:cBhvr>
                                        <p:cTn id="25" dur="500"/>
                                        <p:tgtEl>
                                          <p:spTgt spid="100">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500"/>
                                        <p:tgtEl>
                                          <p:spTgt spid="16"/>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6">
                                            <p:txEl>
                                              <p:pRg st="0" end="0"/>
                                            </p:txEl>
                                          </p:spTgt>
                                        </p:tgtEl>
                                        <p:attrNameLst>
                                          <p:attrName>style.visibility</p:attrName>
                                        </p:attrNameLst>
                                      </p:cBhvr>
                                      <p:to>
                                        <p:strVal val="visible"/>
                                      </p:to>
                                    </p:set>
                                    <p:animEffect transition="in" filter="wipe(left)">
                                      <p:cBhvr>
                                        <p:cTn id="45" dur="500"/>
                                        <p:tgtEl>
                                          <p:spTgt spid="6">
                                            <p:txEl>
                                              <p:pRg st="0" end="0"/>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Effect transition="in" filter="wipe(left)">
                                      <p:cBhvr>
                                        <p:cTn id="50" dur="500"/>
                                        <p:tgtEl>
                                          <p:spTgt spid="6">
                                            <p:txEl>
                                              <p:pRg st="1" end="1"/>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6">
                                            <p:txEl>
                                              <p:pRg st="2" end="2"/>
                                            </p:txEl>
                                          </p:spTgt>
                                        </p:tgtEl>
                                        <p:attrNameLst>
                                          <p:attrName>style.visibility</p:attrName>
                                        </p:attrNameLst>
                                      </p:cBhvr>
                                      <p:to>
                                        <p:strVal val="visible"/>
                                      </p:to>
                                    </p:set>
                                    <p:animEffect transition="in" filter="wipe(left)">
                                      <p:cBhvr>
                                        <p:cTn id="55" dur="500"/>
                                        <p:tgtEl>
                                          <p:spTgt spid="6">
                                            <p:txEl>
                                              <p:pRg st="2" end="2"/>
                                            </p:txEl>
                                          </p:spTgt>
                                        </p:tgtEl>
                                      </p:cBhvr>
                                    </p:animEffect>
                                  </p:childTnLst>
                                </p:cTn>
                              </p:par>
                            </p:childTnLst>
                          </p:cTn>
                        </p:par>
                      </p:childTnLst>
                    </p:cTn>
                  </p:par>
                  <p:par>
                    <p:cTn id="56" fill="hold" nodeType="clickPar">
                      <p:stCondLst>
                        <p:cond delay="indefinite"/>
                        <p:cond evt="onBegin" delay="0">
                          <p:tn val="55"/>
                        </p:cond>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wipe(down)">
                                      <p:cBhvr>
                                        <p:cTn id="60" dur="500"/>
                                        <p:tgtEl>
                                          <p:spTgt spid="24"/>
                                        </p:tgtEl>
                                      </p:cBhvr>
                                    </p:animEffect>
                                  </p:childTnLst>
                                </p:cTn>
                              </p:par>
                            </p:childTnLst>
                          </p:cTn>
                        </p:par>
                      </p:childTnLst>
                    </p:cTn>
                  </p:par>
                  <p:par>
                    <p:cTn id="61" fill="hold" nodeType="clickPar">
                      <p:stCondLst>
                        <p:cond delay="indefinite"/>
                        <p:cond evt="onBegin" delay="0">
                          <p:tn val="60"/>
                        </p:cond>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animEffect transition="in" filter="wipe(left)">
                                      <p:cBhvr>
                                        <p:cTn id="65" dur="500"/>
                                        <p:tgtEl>
                                          <p:spTgt spid="7"/>
                                        </p:tgtEl>
                                      </p:cBhvr>
                                    </p:animEffect>
                                  </p:childTnLst>
                                </p:cTn>
                              </p:par>
                            </p:childTnLst>
                          </p:cTn>
                        </p:par>
                      </p:childTnLst>
                    </p:cTn>
                  </p:par>
                  <p:par>
                    <p:cTn id="66" fill="hold" nodeType="clickPar">
                      <p:stCondLst>
                        <p:cond delay="indefinite"/>
                        <p:cond evt="onBegin" delay="0">
                          <p:tn val="65"/>
                        </p:cond>
                      </p:stCondLst>
                      <p:childTnLst>
                        <p:par>
                          <p:cTn id="67" fill="hold">
                            <p:stCondLst>
                              <p:cond delay="0"/>
                            </p:stCondLst>
                            <p:childTnLst>
                              <p:par>
                                <p:cTn id="68" presetID="22" presetClass="entr" presetSubtype="1"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up)">
                                      <p:cBhvr>
                                        <p:cTn id="70" dur="500"/>
                                        <p:tgtEl>
                                          <p:spTgt spid="15"/>
                                        </p:tgtEl>
                                      </p:cBhvr>
                                    </p:animEffect>
                                  </p:childTnLst>
                                </p:cTn>
                              </p:par>
                            </p:childTnLst>
                          </p:cTn>
                        </p:par>
                      </p:childTnLst>
                    </p:cTn>
                  </p:par>
                  <p:par>
                    <p:cTn id="71" fill="hold" nodeType="clickPar">
                      <p:stCondLst>
                        <p:cond delay="indefinite"/>
                        <p:cond evt="onBegin" delay="0">
                          <p:tn val="70"/>
                        </p:cond>
                      </p:stCondLst>
                      <p:childTnLst>
                        <p:par>
                          <p:cTn id="72" fill="hold">
                            <p:stCondLst>
                              <p:cond delay="0"/>
                            </p:stCondLst>
                            <p:childTnLst>
                              <p:par>
                                <p:cTn id="73" presetID="22" presetClass="entr" presetSubtype="8" fill="hold" nodeType="clickEffect">
                                  <p:stCondLst>
                                    <p:cond delay="0"/>
                                  </p:stCondLst>
                                  <p:childTnLst>
                                    <p:set>
                                      <p:cBhvr>
                                        <p:cTn id="74" dur="1" fill="hold">
                                          <p:stCondLst>
                                            <p:cond delay="0"/>
                                          </p:stCondLst>
                                        </p:cTn>
                                        <p:tgtEl>
                                          <p:spTgt spid="9">
                                            <p:txEl>
                                              <p:pRg st="0" end="0"/>
                                            </p:txEl>
                                          </p:spTgt>
                                        </p:tgtEl>
                                        <p:attrNameLst>
                                          <p:attrName>style.visibility</p:attrName>
                                        </p:attrNameLst>
                                      </p:cBhvr>
                                      <p:to>
                                        <p:strVal val="visible"/>
                                      </p:to>
                                    </p:set>
                                    <p:animEffect transition="in" filter="wipe(left)">
                                      <p:cBhvr>
                                        <p:cTn id="75" dur="500"/>
                                        <p:tgtEl>
                                          <p:spTgt spid="9">
                                            <p:txEl>
                                              <p:pRg st="0" end="0"/>
                                            </p:txEl>
                                          </p:spTgt>
                                        </p:tgtEl>
                                      </p:cBhvr>
                                    </p:animEffect>
                                  </p:childTnLst>
                                </p:cTn>
                              </p:par>
                            </p:childTnLst>
                          </p:cTn>
                        </p:par>
                      </p:childTnLst>
                    </p:cTn>
                  </p:par>
                  <p:par>
                    <p:cTn id="76" fill="hold" nodeType="clickPar">
                      <p:stCondLst>
                        <p:cond delay="indefinite"/>
                        <p:cond evt="onBegin" delay="0">
                          <p:tn val="75"/>
                        </p:cond>
                      </p:stCondLst>
                      <p:childTnLst>
                        <p:par>
                          <p:cTn id="77" fill="hold">
                            <p:stCondLst>
                              <p:cond delay="0"/>
                            </p:stCondLst>
                            <p:childTnLst>
                              <p:par>
                                <p:cTn id="78" presetID="22" presetClass="entr" presetSubtype="8" fill="hold" nodeType="clickEffect">
                                  <p:stCondLst>
                                    <p:cond delay="0"/>
                                  </p:stCondLst>
                                  <p:childTnLst>
                                    <p:set>
                                      <p:cBhvr>
                                        <p:cTn id="79" dur="1" fill="hold">
                                          <p:stCondLst>
                                            <p:cond delay="0"/>
                                          </p:stCondLst>
                                        </p:cTn>
                                        <p:tgtEl>
                                          <p:spTgt spid="9">
                                            <p:txEl>
                                              <p:pRg st="1" end="1"/>
                                            </p:txEl>
                                          </p:spTgt>
                                        </p:tgtEl>
                                        <p:attrNameLst>
                                          <p:attrName>style.visibility</p:attrName>
                                        </p:attrNameLst>
                                      </p:cBhvr>
                                      <p:to>
                                        <p:strVal val="visible"/>
                                      </p:to>
                                    </p:set>
                                    <p:animEffect transition="in" filter="wipe(left)">
                                      <p:cBhvr>
                                        <p:cTn id="80" dur="500"/>
                                        <p:tgtEl>
                                          <p:spTgt spid="9">
                                            <p:txEl>
                                              <p:pRg st="1" end="1"/>
                                            </p:txEl>
                                          </p:spTgt>
                                        </p:tgtEl>
                                      </p:cBhvr>
                                    </p:animEffect>
                                  </p:childTnLst>
                                </p:cTn>
                              </p:par>
                            </p:childTnLst>
                          </p:cTn>
                        </p:par>
                      </p:childTnLst>
                    </p:cTn>
                  </p:par>
                  <p:par>
                    <p:cTn id="81" fill="hold" nodeType="clickPar">
                      <p:stCondLst>
                        <p:cond delay="indefinite"/>
                        <p:cond evt="onBegin" delay="0">
                          <p:tn val="80"/>
                        </p:cond>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9">
                                            <p:txEl>
                                              <p:pRg st="2" end="2"/>
                                            </p:txEl>
                                          </p:spTgt>
                                        </p:tgtEl>
                                        <p:attrNameLst>
                                          <p:attrName>style.visibility</p:attrName>
                                        </p:attrNameLst>
                                      </p:cBhvr>
                                      <p:to>
                                        <p:strVal val="visible"/>
                                      </p:to>
                                    </p:set>
                                    <p:animEffect transition="in" filter="wipe(left)">
                                      <p:cBhvr>
                                        <p:cTn id="85" dur="500"/>
                                        <p:tgtEl>
                                          <p:spTgt spid="9">
                                            <p:txEl>
                                              <p:pRg st="2" end="2"/>
                                            </p:txEl>
                                          </p:spTgt>
                                        </p:tgtEl>
                                      </p:cBhvr>
                                    </p:animEffect>
                                  </p:childTnLst>
                                </p:cTn>
                              </p:par>
                            </p:childTnLst>
                          </p:cTn>
                        </p:par>
                      </p:childTnLst>
                    </p:cTn>
                  </p:par>
                  <p:par>
                    <p:cTn id="86" fill="hold" nodeType="clickPar">
                      <p:stCondLst>
                        <p:cond delay="indefinite"/>
                        <p:cond evt="onBegin" delay="0">
                          <p:tn val="85"/>
                        </p:cond>
                      </p:stCondLst>
                      <p:childTnLst>
                        <p:par>
                          <p:cTn id="87" fill="hold">
                            <p:stCondLst>
                              <p:cond delay="0"/>
                            </p:stCondLst>
                            <p:childTnLst>
                              <p:par>
                                <p:cTn id="88" presetID="22" presetClass="entr" presetSubtype="8" fill="hold" nodeType="clickEffect">
                                  <p:stCondLst>
                                    <p:cond delay="0"/>
                                  </p:stCondLst>
                                  <p:childTnLst>
                                    <p:set>
                                      <p:cBhvr>
                                        <p:cTn id="89" dur="1" fill="hold">
                                          <p:stCondLst>
                                            <p:cond delay="0"/>
                                          </p:stCondLst>
                                        </p:cTn>
                                        <p:tgtEl>
                                          <p:spTgt spid="9">
                                            <p:txEl>
                                              <p:pRg st="3" end="3"/>
                                            </p:txEl>
                                          </p:spTgt>
                                        </p:tgtEl>
                                        <p:attrNameLst>
                                          <p:attrName>style.visibility</p:attrName>
                                        </p:attrNameLst>
                                      </p:cBhvr>
                                      <p:to>
                                        <p:strVal val="visible"/>
                                      </p:to>
                                    </p:set>
                                    <p:animEffect transition="in" filter="wipe(left)">
                                      <p:cBhvr>
                                        <p:cTn id="90" dur="500"/>
                                        <p:tgtEl>
                                          <p:spTgt spid="9">
                                            <p:txEl>
                                              <p:pRg st="3" end="3"/>
                                            </p:txEl>
                                          </p:spTgt>
                                        </p:tgtEl>
                                      </p:cBhvr>
                                    </p:animEffect>
                                  </p:childTnLst>
                                </p:cTn>
                              </p:par>
                            </p:childTnLst>
                          </p:cTn>
                        </p:par>
                      </p:childTnLst>
                    </p:cTn>
                  </p:par>
                  <p:par>
                    <p:cTn id="91" fill="hold" nodeType="clickPar">
                      <p:stCondLst>
                        <p:cond delay="indefinite"/>
                        <p:cond evt="onBegin" delay="0">
                          <p:tn val="90"/>
                        </p:cond>
                      </p:stCondLst>
                      <p:childTnLst>
                        <p:par>
                          <p:cTn id="92" fill="hold">
                            <p:stCondLst>
                              <p:cond delay="0"/>
                            </p:stCondLst>
                            <p:childTnLst>
                              <p:par>
                                <p:cTn id="93" presetID="22" presetClass="entr" presetSubtype="8" fill="hold" nodeType="clickEffect">
                                  <p:stCondLst>
                                    <p:cond delay="0"/>
                                  </p:stCondLst>
                                  <p:childTnLst>
                                    <p:set>
                                      <p:cBhvr>
                                        <p:cTn id="94" dur="1" fill="hold">
                                          <p:stCondLst>
                                            <p:cond delay="0"/>
                                          </p:stCondLst>
                                        </p:cTn>
                                        <p:tgtEl>
                                          <p:spTgt spid="9">
                                            <p:txEl>
                                              <p:pRg st="4" end="4"/>
                                            </p:txEl>
                                          </p:spTgt>
                                        </p:tgtEl>
                                        <p:attrNameLst>
                                          <p:attrName>style.visibility</p:attrName>
                                        </p:attrNameLst>
                                      </p:cBhvr>
                                      <p:to>
                                        <p:strVal val="visible"/>
                                      </p:to>
                                    </p:set>
                                    <p:animEffect transition="in" filter="wipe(left)">
                                      <p:cBhvr>
                                        <p:cTn id="95" dur="500"/>
                                        <p:tgtEl>
                                          <p:spTgt spid="9">
                                            <p:txEl>
                                              <p:pRg st="4" end="4"/>
                                            </p:txEl>
                                          </p:spTgt>
                                        </p:tgtEl>
                                      </p:cBhvr>
                                    </p:animEffect>
                                  </p:childTnLst>
                                </p:cTn>
                              </p:par>
                            </p:childTnLst>
                          </p:cTn>
                        </p:par>
                      </p:childTnLst>
                    </p:cTn>
                  </p:par>
                  <p:par>
                    <p:cTn id="96" fill="hold" nodeType="clickPar">
                      <p:stCondLst>
                        <p:cond delay="indefinite"/>
                        <p:cond evt="onBegin" delay="0">
                          <p:tn val="95"/>
                        </p:cond>
                      </p:stCondLst>
                      <p:childTnLst>
                        <p:par>
                          <p:cTn id="97" fill="hold">
                            <p:stCondLst>
                              <p:cond delay="0"/>
                            </p:stCondLst>
                            <p:childTnLst>
                              <p:par>
                                <p:cTn id="98" presetID="22" presetClass="entr" presetSubtype="8" fill="hold" nodeType="clickEffect">
                                  <p:stCondLst>
                                    <p:cond delay="0"/>
                                  </p:stCondLst>
                                  <p:childTnLst>
                                    <p:set>
                                      <p:cBhvr>
                                        <p:cTn id="99" dur="1" fill="hold">
                                          <p:stCondLst>
                                            <p:cond delay="0"/>
                                          </p:stCondLst>
                                        </p:cTn>
                                        <p:tgtEl>
                                          <p:spTgt spid="9">
                                            <p:txEl>
                                              <p:pRg st="5" end="5"/>
                                            </p:txEl>
                                          </p:spTgt>
                                        </p:tgtEl>
                                        <p:attrNameLst>
                                          <p:attrName>style.visibility</p:attrName>
                                        </p:attrNameLst>
                                      </p:cBhvr>
                                      <p:to>
                                        <p:strVal val="visible"/>
                                      </p:to>
                                    </p:set>
                                    <p:animEffect transition="in" filter="wipe(left)">
                                      <p:cBhvr>
                                        <p:cTn id="100" dur="500"/>
                                        <p:tgtEl>
                                          <p:spTgt spid="9">
                                            <p:txEl>
                                              <p:pRg st="5" end="5"/>
                                            </p:txEl>
                                          </p:spTgt>
                                        </p:tgtEl>
                                      </p:cBhvr>
                                    </p:animEffect>
                                  </p:childTnLst>
                                </p:cTn>
                              </p:par>
                            </p:childTnLst>
                          </p:cTn>
                        </p:par>
                      </p:childTnLst>
                    </p:cTn>
                  </p:par>
                  <p:par>
                    <p:cTn id="101" fill="hold" nodeType="clickPar">
                      <p:stCondLst>
                        <p:cond delay="indefinite"/>
                        <p:cond evt="onBegin" delay="0">
                          <p:tn val="100"/>
                        </p:cond>
                      </p:stCondLst>
                      <p:childTnLst>
                        <p:par>
                          <p:cTn id="102" fill="hold">
                            <p:stCondLst>
                              <p:cond delay="0"/>
                            </p:stCondLst>
                            <p:childTnLst>
                              <p:par>
                                <p:cTn id="103" presetID="22" presetClass="entr" presetSubtype="8" fill="hold" nodeType="clickEffect">
                                  <p:stCondLst>
                                    <p:cond delay="0"/>
                                  </p:stCondLst>
                                  <p:childTnLst>
                                    <p:set>
                                      <p:cBhvr>
                                        <p:cTn id="104" dur="1" fill="hold">
                                          <p:stCondLst>
                                            <p:cond delay="0"/>
                                          </p:stCondLst>
                                        </p:cTn>
                                        <p:tgtEl>
                                          <p:spTgt spid="9">
                                            <p:txEl>
                                              <p:pRg st="6" end="6"/>
                                            </p:txEl>
                                          </p:spTgt>
                                        </p:tgtEl>
                                        <p:attrNameLst>
                                          <p:attrName>style.visibility</p:attrName>
                                        </p:attrNameLst>
                                      </p:cBhvr>
                                      <p:to>
                                        <p:strVal val="visible"/>
                                      </p:to>
                                    </p:set>
                                    <p:animEffect transition="in" filter="wipe(left)">
                                      <p:cBhvr>
                                        <p:cTn id="105" dur="500"/>
                                        <p:tgtEl>
                                          <p:spTgt spid="9">
                                            <p:txEl>
                                              <p:pRg st="6" end="6"/>
                                            </p:txEl>
                                          </p:spTgt>
                                        </p:tgtEl>
                                      </p:cBhvr>
                                    </p:animEffect>
                                  </p:childTnLst>
                                </p:cTn>
                              </p:par>
                            </p:childTnLst>
                          </p:cTn>
                        </p:par>
                      </p:childTnLst>
                    </p:cTn>
                  </p:par>
                  <p:par>
                    <p:cTn id="106" fill="hold" nodeType="clickPar">
                      <p:stCondLst>
                        <p:cond delay="indefinite"/>
                        <p:cond evt="onBegin" delay="0">
                          <p:tn val="105"/>
                        </p:cond>
                      </p:stCondLst>
                      <p:childTnLst>
                        <p:par>
                          <p:cTn id="107" fill="hold">
                            <p:stCondLst>
                              <p:cond delay="0"/>
                            </p:stCondLst>
                            <p:childTnLst>
                              <p:par>
                                <p:cTn id="108" presetID="22" presetClass="entr" presetSubtype="1" fill="hold" grpId="0" nodeType="clickEffect">
                                  <p:stCondLst>
                                    <p:cond delay="0"/>
                                  </p:stCondLst>
                                  <p:childTnLst>
                                    <p:set>
                                      <p:cBhvr>
                                        <p:cTn id="109" dur="1" fill="hold">
                                          <p:stCondLst>
                                            <p:cond delay="0"/>
                                          </p:stCondLst>
                                        </p:cTn>
                                        <p:tgtEl>
                                          <p:spTgt spid="10"/>
                                        </p:tgtEl>
                                        <p:attrNameLst>
                                          <p:attrName>style.visibility</p:attrName>
                                        </p:attrNameLst>
                                      </p:cBhvr>
                                      <p:to>
                                        <p:strVal val="visible"/>
                                      </p:to>
                                    </p:set>
                                    <p:animEffect transition="in" filter="wipe(up)">
                                      <p:cBhvr>
                                        <p:cTn id="110" dur="500"/>
                                        <p:tgtEl>
                                          <p:spTgt spid="10"/>
                                        </p:tgtEl>
                                      </p:cBhvr>
                                    </p:animEffect>
                                  </p:childTnLst>
                                </p:cTn>
                              </p:par>
                            </p:childTnLst>
                          </p:cTn>
                        </p:par>
                      </p:childTnLst>
                    </p:cTn>
                  </p:par>
                  <p:par>
                    <p:cTn id="111" fill="hold" nodeType="clickPar">
                      <p:stCondLst>
                        <p:cond delay="indefinite"/>
                        <p:cond evt="onBegin" delay="0">
                          <p:tn val="110"/>
                        </p:cond>
                      </p:stCondLst>
                      <p:childTnLst>
                        <p:par>
                          <p:cTn id="112" fill="hold">
                            <p:stCondLst>
                              <p:cond delay="0"/>
                            </p:stCondLst>
                            <p:childTnLst>
                              <p:par>
                                <p:cTn id="113" presetID="22" presetClass="entr" presetSubtype="8" fill="hold" grpId="0" nodeType="clickEffect">
                                  <p:stCondLst>
                                    <p:cond delay="0"/>
                                  </p:stCondLst>
                                  <p:childTnLst>
                                    <p:set>
                                      <p:cBhvr>
                                        <p:cTn id="114" dur="1" fill="hold">
                                          <p:stCondLst>
                                            <p:cond delay="0"/>
                                          </p:stCondLst>
                                        </p:cTn>
                                        <p:tgtEl>
                                          <p:spTgt spid="11"/>
                                        </p:tgtEl>
                                        <p:attrNameLst>
                                          <p:attrName>style.visibility</p:attrName>
                                        </p:attrNameLst>
                                      </p:cBhvr>
                                      <p:to>
                                        <p:strVal val="visible"/>
                                      </p:to>
                                    </p:set>
                                    <p:animEffect transition="in" filter="wipe(left)">
                                      <p:cBhvr>
                                        <p:cTn id="115" dur="500"/>
                                        <p:tgtEl>
                                          <p:spTgt spid="11"/>
                                        </p:tgtEl>
                                      </p:cBhvr>
                                    </p:animEffect>
                                  </p:childTnLst>
                                </p:cTn>
                              </p:par>
                            </p:childTnLst>
                          </p:cTn>
                        </p:par>
                      </p:childTnLst>
                    </p:cTn>
                  </p:par>
                  <p:par>
                    <p:cTn id="116" fill="hold" nodeType="clickPar">
                      <p:stCondLst>
                        <p:cond delay="indefinite"/>
                        <p:cond evt="onBegin" delay="0">
                          <p:tn val="115"/>
                        </p:cond>
                      </p:stCondLst>
                      <p:childTnLst>
                        <p:par>
                          <p:cTn id="117" fill="hold">
                            <p:stCondLst>
                              <p:cond delay="0"/>
                            </p:stCondLst>
                            <p:childTnLst>
                              <p:par>
                                <p:cTn id="118" presetID="22" presetClass="entr" presetSubtype="8" fill="hold" grpId="0" nodeType="click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wipe(left)">
                                      <p:cBhvr>
                                        <p:cTn id="120" dur="500"/>
                                        <p:tgtEl>
                                          <p:spTgt spid="17"/>
                                        </p:tgtEl>
                                      </p:cBhvr>
                                    </p:animEffect>
                                  </p:childTnLst>
                                </p:cTn>
                              </p:par>
                            </p:childTnLst>
                          </p:cTn>
                        </p:par>
                      </p:childTnLst>
                    </p:cTn>
                  </p:par>
                  <p:par>
                    <p:cTn id="121" fill="hold" nodeType="clickPar">
                      <p:stCondLst>
                        <p:cond delay="indefinite"/>
                        <p:cond evt="onBegin" delay="0">
                          <p:tn val="120"/>
                        </p:cond>
                      </p:stCondLst>
                      <p:childTnLst>
                        <p:par>
                          <p:cTn id="122" fill="hold">
                            <p:stCondLst>
                              <p:cond delay="0"/>
                            </p:stCondLst>
                            <p:childTnLst>
                              <p:par>
                                <p:cTn id="123" presetID="22" presetClass="exit" presetSubtype="4" fill="hold" grpId="1" nodeType="clickEffect">
                                  <p:stCondLst>
                                    <p:cond delay="0"/>
                                  </p:stCondLst>
                                  <p:childTnLst>
                                    <p:animEffect transition="out" filter="wipe(down)">
                                      <p:cBhvr>
                                        <p:cTn id="124" dur="500"/>
                                        <p:tgtEl>
                                          <p:spTgt spid="10"/>
                                        </p:tgtEl>
                                      </p:cBhvr>
                                    </p:animEffect>
                                    <p:set>
                                      <p:cBhvr>
                                        <p:cTn id="125" dur="1" fill="hold">
                                          <p:stCondLst>
                                            <p:cond delay="499"/>
                                          </p:stCondLst>
                                        </p:cTn>
                                        <p:tgtEl>
                                          <p:spTgt spid="10"/>
                                        </p:tgtEl>
                                        <p:attrNameLst>
                                          <p:attrName>style.visibility</p:attrName>
                                        </p:attrNameLst>
                                      </p:cBhvr>
                                      <p:to>
                                        <p:strVal val="hidden"/>
                                      </p:to>
                                    </p:set>
                                  </p:childTnLst>
                                </p:cTn>
                              </p:par>
                            </p:childTnLst>
                          </p:cTn>
                        </p:par>
                      </p:childTnLst>
                    </p:cTn>
                  </p:par>
                  <p:par>
                    <p:cTn id="126" fill="hold" nodeType="clickPar">
                      <p:stCondLst>
                        <p:cond delay="indefinite"/>
                        <p:cond evt="onBegin" delay="0">
                          <p:tn val="125"/>
                        </p:cond>
                      </p:stCondLst>
                      <p:childTnLst>
                        <p:par>
                          <p:cTn id="127" fill="hold">
                            <p:stCondLst>
                              <p:cond delay="0"/>
                            </p:stCondLst>
                            <p:childTnLst>
                              <p:par>
                                <p:cTn id="128" presetID="22" presetClass="entr" presetSubtype="1" fill="hold" grpId="0" nodeType="clickEffect">
                                  <p:stCondLst>
                                    <p:cond delay="0"/>
                                  </p:stCondLst>
                                  <p:childTnLst>
                                    <p:set>
                                      <p:cBhvr>
                                        <p:cTn id="129" dur="1" fill="hold">
                                          <p:stCondLst>
                                            <p:cond delay="0"/>
                                          </p:stCondLst>
                                        </p:cTn>
                                        <p:tgtEl>
                                          <p:spTgt spid="18"/>
                                        </p:tgtEl>
                                        <p:attrNameLst>
                                          <p:attrName>style.visibility</p:attrName>
                                        </p:attrNameLst>
                                      </p:cBhvr>
                                      <p:to>
                                        <p:strVal val="visible"/>
                                      </p:to>
                                    </p:set>
                                    <p:animEffect transition="in" filter="wipe(up)">
                                      <p:cBhvr>
                                        <p:cTn id="130" dur="500"/>
                                        <p:tgtEl>
                                          <p:spTgt spid="18"/>
                                        </p:tgtEl>
                                      </p:cBhvr>
                                    </p:animEffect>
                                  </p:childTnLst>
                                </p:cTn>
                              </p:par>
                            </p:childTnLst>
                          </p:cTn>
                        </p:par>
                      </p:childTnLst>
                    </p:cTn>
                  </p:par>
                  <p:par>
                    <p:cTn id="131" fill="hold" nodeType="clickPar">
                      <p:stCondLst>
                        <p:cond delay="indefinite"/>
                        <p:cond evt="onBegin" delay="0">
                          <p:tn val="130"/>
                        </p:cond>
                      </p:stCondLst>
                      <p:childTnLst>
                        <p:par>
                          <p:cTn id="132" fill="hold">
                            <p:stCondLst>
                              <p:cond delay="0"/>
                            </p:stCondLst>
                            <p:childTnLst>
                              <p:par>
                                <p:cTn id="133" presetID="22" presetClass="entr" presetSubtype="8" fill="hold" grpId="0" nodeType="clickEffect">
                                  <p:stCondLst>
                                    <p:cond delay="0"/>
                                  </p:stCondLst>
                                  <p:childTnLst>
                                    <p:set>
                                      <p:cBhvr>
                                        <p:cTn id="134" dur="1" fill="hold">
                                          <p:stCondLst>
                                            <p:cond delay="0"/>
                                          </p:stCondLst>
                                        </p:cTn>
                                        <p:tgtEl>
                                          <p:spTgt spid="19"/>
                                        </p:tgtEl>
                                        <p:attrNameLst>
                                          <p:attrName>style.visibility</p:attrName>
                                        </p:attrNameLst>
                                      </p:cBhvr>
                                      <p:to>
                                        <p:strVal val="visible"/>
                                      </p:to>
                                    </p:set>
                                    <p:animEffect transition="in" filter="wipe(left)">
                                      <p:cBhvr>
                                        <p:cTn id="135" dur="500"/>
                                        <p:tgtEl>
                                          <p:spTgt spid="19"/>
                                        </p:tgtEl>
                                      </p:cBhvr>
                                    </p:animEffect>
                                  </p:childTnLst>
                                </p:cTn>
                              </p:par>
                            </p:childTnLst>
                          </p:cTn>
                        </p:par>
                      </p:childTnLst>
                    </p:cTn>
                  </p:par>
                  <p:par>
                    <p:cTn id="136" fill="hold" nodeType="clickPar">
                      <p:stCondLst>
                        <p:cond delay="indefinite"/>
                        <p:cond evt="onBegin" delay="0">
                          <p:tn val="135"/>
                        </p:cond>
                      </p:stCondLst>
                      <p:childTnLst>
                        <p:par>
                          <p:cTn id="137" fill="hold">
                            <p:stCondLst>
                              <p:cond delay="0"/>
                            </p:stCondLst>
                            <p:childTnLst>
                              <p:par>
                                <p:cTn id="138" presetID="22" presetClass="entr" presetSubtype="8" fill="hold" grpId="0" nodeType="clickEffect">
                                  <p:stCondLst>
                                    <p:cond delay="0"/>
                                  </p:stCondLst>
                                  <p:childTnLst>
                                    <p:set>
                                      <p:cBhvr>
                                        <p:cTn id="139" dur="1" fill="hold">
                                          <p:stCondLst>
                                            <p:cond delay="0"/>
                                          </p:stCondLst>
                                        </p:cTn>
                                        <p:tgtEl>
                                          <p:spTgt spid="20"/>
                                        </p:tgtEl>
                                        <p:attrNameLst>
                                          <p:attrName>style.visibility</p:attrName>
                                        </p:attrNameLst>
                                      </p:cBhvr>
                                      <p:to>
                                        <p:strVal val="visible"/>
                                      </p:to>
                                    </p:set>
                                    <p:animEffect transition="in" filter="wipe(left)">
                                      <p:cBhvr>
                                        <p:cTn id="140" dur="500"/>
                                        <p:tgtEl>
                                          <p:spTgt spid="20"/>
                                        </p:tgtEl>
                                      </p:cBhvr>
                                    </p:animEffect>
                                  </p:childTnLst>
                                </p:cTn>
                              </p:par>
                            </p:childTnLst>
                          </p:cTn>
                        </p:par>
                      </p:childTnLst>
                    </p:cTn>
                  </p:par>
                  <p:par>
                    <p:cTn id="141" fill="hold" nodeType="clickPar">
                      <p:stCondLst>
                        <p:cond delay="indefinite"/>
                        <p:cond evt="onBegin" delay="0">
                          <p:tn val="140"/>
                        </p:cond>
                      </p:stCondLst>
                      <p:childTnLst>
                        <p:par>
                          <p:cTn id="142" fill="hold">
                            <p:stCondLst>
                              <p:cond delay="0"/>
                            </p:stCondLst>
                            <p:childTnLst>
                              <p:par>
                                <p:cTn id="143" presetID="22" presetClass="exit" presetSubtype="4" fill="hold" grpId="1" nodeType="clickEffect">
                                  <p:stCondLst>
                                    <p:cond delay="0"/>
                                  </p:stCondLst>
                                  <p:childTnLst>
                                    <p:animEffect transition="out" filter="wipe(down)">
                                      <p:cBhvr>
                                        <p:cTn id="144" dur="500"/>
                                        <p:tgtEl>
                                          <p:spTgt spid="18"/>
                                        </p:tgtEl>
                                      </p:cBhvr>
                                    </p:animEffect>
                                    <p:set>
                                      <p:cBhvr>
                                        <p:cTn id="145" dur="1" fill="hold">
                                          <p:stCondLst>
                                            <p:cond delay="499"/>
                                          </p:stCondLst>
                                        </p:cTn>
                                        <p:tgtEl>
                                          <p:spTgt spid="18"/>
                                        </p:tgtEl>
                                        <p:attrNameLst>
                                          <p:attrName>style.visibility</p:attrName>
                                        </p:attrNameLst>
                                      </p:cBhvr>
                                      <p:to>
                                        <p:strVal val="hidden"/>
                                      </p:to>
                                    </p:set>
                                  </p:childTnLst>
                                </p:cTn>
                              </p:par>
                            </p:childTnLst>
                          </p:cTn>
                        </p:par>
                      </p:childTnLst>
                    </p:cTn>
                  </p:par>
                  <p:par>
                    <p:cTn id="146" fill="hold" nodeType="clickPar">
                      <p:stCondLst>
                        <p:cond delay="indefinite"/>
                        <p:cond evt="onBegin" delay="0">
                          <p:tn val="145"/>
                        </p:cond>
                      </p:stCondLst>
                      <p:childTnLst>
                        <p:par>
                          <p:cTn id="147" fill="hold">
                            <p:stCondLst>
                              <p:cond delay="0"/>
                            </p:stCondLst>
                            <p:childTnLst>
                              <p:par>
                                <p:cTn id="148" presetID="22" presetClass="entr" presetSubtype="1" fill="hold" grpId="0" nodeType="clickEffect">
                                  <p:stCondLst>
                                    <p:cond delay="0"/>
                                  </p:stCondLst>
                                  <p:childTnLst>
                                    <p:set>
                                      <p:cBhvr>
                                        <p:cTn id="149" dur="1" fill="hold">
                                          <p:stCondLst>
                                            <p:cond delay="0"/>
                                          </p:stCondLst>
                                        </p:cTn>
                                        <p:tgtEl>
                                          <p:spTgt spid="21"/>
                                        </p:tgtEl>
                                        <p:attrNameLst>
                                          <p:attrName>style.visibility</p:attrName>
                                        </p:attrNameLst>
                                      </p:cBhvr>
                                      <p:to>
                                        <p:strVal val="visible"/>
                                      </p:to>
                                    </p:set>
                                    <p:animEffect transition="in" filter="wipe(up)">
                                      <p:cBhvr>
                                        <p:cTn id="150" dur="500"/>
                                        <p:tgtEl>
                                          <p:spTgt spid="21"/>
                                        </p:tgtEl>
                                      </p:cBhvr>
                                    </p:animEffect>
                                  </p:childTnLst>
                                </p:cTn>
                              </p:par>
                            </p:childTnLst>
                          </p:cTn>
                        </p:par>
                      </p:childTnLst>
                    </p:cTn>
                  </p:par>
                  <p:par>
                    <p:cTn id="151" fill="hold" nodeType="clickPar">
                      <p:stCondLst>
                        <p:cond delay="indefinite"/>
                        <p:cond evt="onBegin" delay="0">
                          <p:tn val="150"/>
                        </p:cond>
                      </p:stCondLst>
                      <p:childTnLst>
                        <p:par>
                          <p:cTn id="152" fill="hold">
                            <p:stCondLst>
                              <p:cond delay="0"/>
                            </p:stCondLst>
                            <p:childTnLst>
                              <p:par>
                                <p:cTn id="153" presetID="22" presetClass="entr" presetSubtype="8" fill="hold" grpId="0" nodeType="clickEffect">
                                  <p:stCondLst>
                                    <p:cond delay="0"/>
                                  </p:stCondLst>
                                  <p:childTnLst>
                                    <p:set>
                                      <p:cBhvr>
                                        <p:cTn id="154" dur="1" fill="hold">
                                          <p:stCondLst>
                                            <p:cond delay="0"/>
                                          </p:stCondLst>
                                        </p:cTn>
                                        <p:tgtEl>
                                          <p:spTgt spid="22"/>
                                        </p:tgtEl>
                                        <p:attrNameLst>
                                          <p:attrName>style.visibility</p:attrName>
                                        </p:attrNameLst>
                                      </p:cBhvr>
                                      <p:to>
                                        <p:strVal val="visible"/>
                                      </p:to>
                                    </p:set>
                                    <p:animEffect transition="in" filter="wipe(left)">
                                      <p:cBhvr>
                                        <p:cTn id="155" dur="500"/>
                                        <p:tgtEl>
                                          <p:spTgt spid="22"/>
                                        </p:tgtEl>
                                      </p:cBhvr>
                                    </p:animEffect>
                                  </p:childTnLst>
                                </p:cTn>
                              </p:par>
                            </p:childTnLst>
                          </p:cTn>
                        </p:par>
                      </p:childTnLst>
                    </p:cTn>
                  </p:par>
                  <p:par>
                    <p:cTn id="156" fill="hold" nodeType="clickPar">
                      <p:stCondLst>
                        <p:cond delay="indefinite"/>
                        <p:cond evt="onBegin" delay="0">
                          <p:tn val="155"/>
                        </p:cond>
                      </p:stCondLst>
                      <p:childTnLst>
                        <p:par>
                          <p:cTn id="157" fill="hold">
                            <p:stCondLst>
                              <p:cond delay="0"/>
                            </p:stCondLst>
                            <p:childTnLst>
                              <p:par>
                                <p:cTn id="158" presetID="22" presetClass="exit" presetSubtype="4" fill="hold" grpId="1" nodeType="clickEffect">
                                  <p:stCondLst>
                                    <p:cond delay="0"/>
                                  </p:stCondLst>
                                  <p:childTnLst>
                                    <p:animEffect transition="out" filter="wipe(down)">
                                      <p:cBhvr>
                                        <p:cTn id="159" dur="500"/>
                                        <p:tgtEl>
                                          <p:spTgt spid="21"/>
                                        </p:tgtEl>
                                      </p:cBhvr>
                                    </p:animEffect>
                                    <p:set>
                                      <p:cBhvr>
                                        <p:cTn id="160" dur="1" fill="hold">
                                          <p:stCondLst>
                                            <p:cond delay="499"/>
                                          </p:stCondLst>
                                        </p:cTn>
                                        <p:tgtEl>
                                          <p:spTgt spid="21"/>
                                        </p:tgtEl>
                                        <p:attrNameLst>
                                          <p:attrName>style.visibility</p:attrName>
                                        </p:attrNameLst>
                                      </p:cBhvr>
                                      <p:to>
                                        <p:strVal val="hidden"/>
                                      </p:to>
                                    </p:set>
                                  </p:childTnLst>
                                </p:cTn>
                              </p:par>
                            </p:childTnLst>
                          </p:cTn>
                        </p:par>
                      </p:childTnLst>
                    </p:cTn>
                  </p:par>
                  <p:par>
                    <p:cTn id="161" fill="hold" nodeType="clickPar">
                      <p:stCondLst>
                        <p:cond delay="indefinite"/>
                        <p:cond evt="onBegin" delay="0">
                          <p:tn val="160"/>
                        </p:cond>
                      </p:stCondLst>
                      <p:childTnLst>
                        <p:par>
                          <p:cTn id="162" fill="hold">
                            <p:stCondLst>
                              <p:cond delay="0"/>
                            </p:stCondLst>
                            <p:childTnLst>
                              <p:par>
                                <p:cTn id="163" presetID="22" presetClass="entr" presetSubtype="4" fill="hold" grpId="0" nodeType="clickEffect">
                                  <p:stCondLst>
                                    <p:cond delay="0"/>
                                  </p:stCondLst>
                                  <p:childTnLst>
                                    <p:set>
                                      <p:cBhvr>
                                        <p:cTn id="164" dur="1" fill="hold">
                                          <p:stCondLst>
                                            <p:cond delay="0"/>
                                          </p:stCondLst>
                                        </p:cTn>
                                        <p:tgtEl>
                                          <p:spTgt spid="23"/>
                                        </p:tgtEl>
                                        <p:attrNameLst>
                                          <p:attrName>style.visibility</p:attrName>
                                        </p:attrNameLst>
                                      </p:cBhvr>
                                      <p:to>
                                        <p:strVal val="visible"/>
                                      </p:to>
                                    </p:set>
                                    <p:animEffect transition="in" filter="wipe(down)">
                                      <p:cBhvr>
                                        <p:cTn id="165" dur="500"/>
                                        <p:tgtEl>
                                          <p:spTgt spid="23"/>
                                        </p:tgtEl>
                                      </p:cBhvr>
                                    </p:animEffect>
                                  </p:childTnLst>
                                </p:cTn>
                              </p:par>
                            </p:childTnLst>
                          </p:cTn>
                        </p:par>
                      </p:childTnLst>
                    </p:cTn>
                  </p:par>
                  <p:par>
                    <p:cTn id="166" fill="hold" nodeType="clickPar">
                      <p:stCondLst>
                        <p:cond delay="indefinite"/>
                        <p:cond evt="onBegin" delay="0">
                          <p:tn val="165"/>
                        </p:cond>
                      </p:stCondLst>
                      <p:childTnLst>
                        <p:par>
                          <p:cTn id="167" fill="hold">
                            <p:stCondLst>
                              <p:cond delay="0"/>
                            </p:stCondLst>
                            <p:childTnLst>
                              <p:par>
                                <p:cTn id="168" presetID="22" presetClass="entr" presetSubtype="8" fill="hold" grpId="0" nodeType="clickEffect">
                                  <p:stCondLst>
                                    <p:cond delay="0"/>
                                  </p:stCondLst>
                                  <p:childTnLst>
                                    <p:set>
                                      <p:cBhvr>
                                        <p:cTn id="169" dur="1" fill="hold">
                                          <p:stCondLst>
                                            <p:cond delay="0"/>
                                          </p:stCondLst>
                                        </p:cTn>
                                        <p:tgtEl>
                                          <p:spTgt spid="25"/>
                                        </p:tgtEl>
                                        <p:attrNameLst>
                                          <p:attrName>style.visibility</p:attrName>
                                        </p:attrNameLst>
                                      </p:cBhvr>
                                      <p:to>
                                        <p:strVal val="visible"/>
                                      </p:to>
                                    </p:set>
                                    <p:animEffect transition="in" filter="wipe(left)">
                                      <p:cBhvr>
                                        <p:cTn id="170" dur="500"/>
                                        <p:tgtEl>
                                          <p:spTgt spid="25"/>
                                        </p:tgtEl>
                                      </p:cBhvr>
                                    </p:animEffect>
                                  </p:childTnLst>
                                </p:cTn>
                              </p:par>
                            </p:childTnLst>
                          </p:cTn>
                        </p:par>
                      </p:childTnLst>
                    </p:cTn>
                  </p:par>
                  <p:par>
                    <p:cTn id="171" fill="hold" nodeType="clickPar">
                      <p:stCondLst>
                        <p:cond delay="indefinite"/>
                        <p:cond evt="onBegin" delay="0">
                          <p:tn val="170"/>
                        </p:cond>
                      </p:stCondLst>
                      <p:childTnLst>
                        <p:par>
                          <p:cTn id="172" fill="hold">
                            <p:stCondLst>
                              <p:cond delay="0"/>
                            </p:stCondLst>
                            <p:childTnLst>
                              <p:par>
                                <p:cTn id="173" presetID="22" presetClass="entr" presetSubtype="8" fill="hold" grpId="0" nodeType="clickEffect">
                                  <p:stCondLst>
                                    <p:cond delay="0"/>
                                  </p:stCondLst>
                                  <p:childTnLst>
                                    <p:set>
                                      <p:cBhvr>
                                        <p:cTn id="174" dur="1" fill="hold">
                                          <p:stCondLst>
                                            <p:cond delay="0"/>
                                          </p:stCondLst>
                                        </p:cTn>
                                        <p:tgtEl>
                                          <p:spTgt spid="26"/>
                                        </p:tgtEl>
                                        <p:attrNameLst>
                                          <p:attrName>style.visibility</p:attrName>
                                        </p:attrNameLst>
                                      </p:cBhvr>
                                      <p:to>
                                        <p:strVal val="visible"/>
                                      </p:to>
                                    </p:set>
                                    <p:animEffect transition="in" filter="wipe(left)">
                                      <p:cBhvr>
                                        <p:cTn id="175" dur="500"/>
                                        <p:tgtEl>
                                          <p:spTgt spid="26"/>
                                        </p:tgtEl>
                                      </p:cBhvr>
                                    </p:animEffect>
                                  </p:childTnLst>
                                </p:cTn>
                              </p:par>
                            </p:childTnLst>
                          </p:cTn>
                        </p:par>
                      </p:childTnLst>
                    </p:cTn>
                  </p:par>
                  <p:par>
                    <p:cTn id="176" fill="hold" nodeType="clickPar">
                      <p:stCondLst>
                        <p:cond delay="indefinite"/>
                        <p:cond evt="onBegin" delay="0">
                          <p:tn val="175"/>
                        </p:cond>
                      </p:stCondLst>
                      <p:childTnLst>
                        <p:par>
                          <p:cTn id="177" fill="hold">
                            <p:stCondLst>
                              <p:cond delay="0"/>
                            </p:stCondLst>
                            <p:childTnLst>
                              <p:par>
                                <p:cTn id="178" presetID="22" presetClass="entr" presetSubtype="8" fill="hold" grpId="0" nodeType="clickEffect">
                                  <p:stCondLst>
                                    <p:cond delay="0"/>
                                  </p:stCondLst>
                                  <p:childTnLst>
                                    <p:set>
                                      <p:cBhvr>
                                        <p:cTn id="179" dur="1" fill="hold">
                                          <p:stCondLst>
                                            <p:cond delay="0"/>
                                          </p:stCondLst>
                                        </p:cTn>
                                        <p:tgtEl>
                                          <p:spTgt spid="27"/>
                                        </p:tgtEl>
                                        <p:attrNameLst>
                                          <p:attrName>style.visibility</p:attrName>
                                        </p:attrNameLst>
                                      </p:cBhvr>
                                      <p:to>
                                        <p:strVal val="visible"/>
                                      </p:to>
                                    </p:set>
                                    <p:animEffect transition="in" filter="wipe(left)">
                                      <p:cBhvr>
                                        <p:cTn id="18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P spid="16" grpId="0"/>
      <p:bldP spid="24" grpId="0" animBg="1"/>
      <p:bldP spid="7" grpId="0"/>
      <p:bldP spid="10" grpId="0" animBg="1"/>
      <p:bldP spid="10" grpId="1" animBg="1"/>
      <p:bldP spid="11" grpId="0" animBg="1"/>
      <p:bldP spid="17" grpId="0"/>
      <p:bldP spid="18" grpId="0" animBg="1"/>
      <p:bldP spid="18" grpId="1" animBg="1"/>
      <p:bldP spid="19" grpId="0" animBg="1"/>
      <p:bldP spid="20" grpId="0"/>
      <p:bldP spid="21" grpId="0" animBg="1"/>
      <p:bldP spid="21" grpId="1" animBg="1"/>
      <p:bldP spid="22" grpId="0" animBg="1"/>
      <p:bldP spid="23" grpId="0" animBg="1"/>
      <p:bldP spid="25" grpId="0" animBg="1"/>
      <p:bldP spid="26" grpId="0"/>
      <p:bldP spid="27" grpId="0"/>
    </p:bldLst>
  </p:timing>
</p:sld>
</file>

<file path=ppt/slides/slide4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03</a:t>
              </a: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声音的利用</a:t>
              </a: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4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一、声音传递信息</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432560"/>
            <a:ext cx="11576685" cy="4661535"/>
          </a:xfrm>
          <a:prstGeom prst="rect">
            <a:avLst/>
          </a:prstGeom>
          <a:noFill/>
          <a:ln w="9525">
            <a:noFill/>
          </a:ln>
        </p:spPr>
        <p:txBody>
          <a:bodyPr wrap="square">
            <a:spAutoFit/>
          </a:bodyPr>
          <a:lstStyle/>
          <a:p>
            <a:pPr indent="0" fontAlgn="auto">
              <a:lnSpc>
                <a:spcPct val="150000"/>
              </a:lnSpc>
            </a:pPr>
            <a:r>
              <a:rPr lang="zh-CN">
                <a:latin typeface="微软雅黑" panose="020b0503020204020204" charset="-122"/>
                <a:ea typeface="微软雅黑" panose="020b0503020204020204" charset="-122"/>
              </a:rPr>
              <a:t>声音传递信息在生产、生活中有着广泛的应用。其典型应用如下：</a:t>
            </a:r>
          </a:p>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1.回声定位</a:t>
            </a:r>
          </a:p>
          <a:p>
            <a:pPr indent="0" fontAlgn="auto">
              <a:lnSpc>
                <a:spcPct val="150000"/>
              </a:lnSpc>
            </a:pPr>
            <a:r>
              <a:rPr lang="zh-CN">
                <a:latin typeface="微软雅黑" panose="020b0503020204020204" charset="-122"/>
                <a:ea typeface="微软雅黑" panose="020b0503020204020204" charset="-122"/>
              </a:rPr>
              <a:t>（1）蝙蝠觅食：蝙蝠在飞行过程中，会发出</a:t>
            </a:r>
            <a:r>
              <a:rPr lang="zh-CN">
                <a:highlight>
                  <a:srgbClr val="FFFF00"/>
                </a:highlight>
                <a:latin typeface="微软雅黑" panose="020b0503020204020204" charset="-122"/>
                <a:ea typeface="微软雅黑" panose="020b0503020204020204" charset="-122"/>
              </a:rPr>
              <a:t>超声波</a:t>
            </a:r>
            <a:r>
              <a:rPr lang="zh-CN">
                <a:latin typeface="微软雅黑" panose="020b0503020204020204" charset="-122"/>
                <a:ea typeface="微软雅黑" panose="020b0503020204020204" charset="-122"/>
              </a:rPr>
              <a:t>，这些声波遇到障碍物或昆虫时会反射回来，根据回声到来的方位和时间，蝙蝠可以确定</a:t>
            </a:r>
            <a:r>
              <a:rPr lang="zh-CN">
                <a:highlight>
                  <a:srgbClr val="FFFF00"/>
                </a:highlight>
                <a:latin typeface="微软雅黑" panose="020b0503020204020204" charset="-122"/>
                <a:ea typeface="微软雅黑" panose="020b0503020204020204" charset="-122"/>
              </a:rPr>
              <a:t>目标的位置</a:t>
            </a:r>
            <a:r>
              <a:rPr lang="zh-CN">
                <a:latin typeface="微软雅黑" panose="020b0503020204020204" charset="-122"/>
                <a:ea typeface="微软雅黑" panose="020b0503020204020204" charset="-122"/>
              </a:rPr>
              <a:t>。</a:t>
            </a:r>
          </a:p>
          <a:p>
            <a:pPr indent="0" fontAlgn="auto">
              <a:lnSpc>
                <a:spcPct val="150000"/>
              </a:lnSpc>
            </a:pPr>
            <a:r>
              <a:rPr lang="zh-CN">
                <a:latin typeface="微软雅黑" panose="020b0503020204020204" charset="-122"/>
                <a:ea typeface="微软雅黑" panose="020b0503020204020204" charset="-122"/>
              </a:rPr>
              <a:t>（2）倒车雷达：利用超声波探测汽车后方</a:t>
            </a:r>
            <a:r>
              <a:rPr lang="zh-CN">
                <a:highlight>
                  <a:srgbClr val="FFFF00"/>
                </a:highlight>
                <a:latin typeface="微软雅黑" panose="020b0503020204020204" charset="-122"/>
                <a:ea typeface="微软雅黑" panose="020b0503020204020204" charset="-122"/>
              </a:rPr>
              <a:t>障碍物的距离</a:t>
            </a:r>
            <a:r>
              <a:rPr lang="zh-CN">
                <a:latin typeface="微软雅黑" panose="020b0503020204020204" charset="-122"/>
                <a:ea typeface="微软雅黑" panose="020b0503020204020204" charset="-122"/>
              </a:rPr>
              <a:t>，告知驾驶员周围障碍物的情况。</a:t>
            </a:r>
          </a:p>
          <a:p>
            <a:pPr indent="0" fontAlgn="auto">
              <a:lnSpc>
                <a:spcPct val="150000"/>
              </a:lnSpc>
            </a:pPr>
            <a:r>
              <a:rPr lang="zh-CN">
                <a:latin typeface="微软雅黑" panose="020b0503020204020204" charset="-122"/>
                <a:ea typeface="微软雅黑" panose="020b0503020204020204" charset="-122"/>
              </a:rPr>
              <a:t>（3）声呐设备：利用声波在水中的传播和反射特性，对水下目标进行探测，广泛用于鱼群探测、船舶导航和海底地质地貌的勘测等。</a:t>
            </a:r>
          </a:p>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2.医用B超</a:t>
            </a:r>
          </a:p>
          <a:p>
            <a:pPr indent="0" fontAlgn="auto">
              <a:lnSpc>
                <a:spcPct val="150000"/>
              </a:lnSpc>
            </a:pPr>
            <a:r>
              <a:rPr lang="zh-CN">
                <a:latin typeface="微软雅黑" panose="020b0503020204020204" charset="-122"/>
                <a:ea typeface="微软雅黑" panose="020b0503020204020204" charset="-122"/>
              </a:rPr>
              <a:t>医生用B型超声波诊断仪向病人体内发射</a:t>
            </a:r>
            <a:r>
              <a:rPr lang="zh-CN">
                <a:highlight>
                  <a:srgbClr val="FFFF00"/>
                </a:highlight>
                <a:latin typeface="微软雅黑" panose="020b0503020204020204" charset="-122"/>
                <a:ea typeface="微软雅黑" panose="020b0503020204020204" charset="-122"/>
              </a:rPr>
              <a:t>超声波</a:t>
            </a:r>
            <a:r>
              <a:rPr lang="zh-CN">
                <a:latin typeface="微软雅黑" panose="020b0503020204020204" charset="-122"/>
                <a:ea typeface="微软雅黑" panose="020b0503020204020204" charset="-122"/>
              </a:rPr>
              <a:t>，超声波遇到组织的分界面（不同内脏器官的分界处、内脏与骨骼分界处以及异物与组织的交界处）时会发生反射，根据反射波滞后于发射波的时间，可以知道分界面在体内的深度等信息，并转换成影像，帮助医生判断人体内的组织器官是否正常。</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7">
                                            <p:txEl>
                                              <p:pRg st="3" end="3"/>
                                            </p:txEl>
                                          </p:spTgt>
                                        </p:tgtEl>
                                        <p:attrNameLst>
                                          <p:attrName>style.visibility</p:attrName>
                                        </p:attrNameLst>
                                      </p:cBhvr>
                                      <p:to>
                                        <p:strVal val="visible"/>
                                      </p:to>
                                    </p:set>
                                    <p:animEffect transition="in" filter="wipe(left)">
                                      <p:cBhvr>
                                        <p:cTn id="33" dur="500"/>
                                        <p:tgtEl>
                                          <p:spTgt spid="7">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left)">
                                      <p:cBhvr>
                                        <p:cTn id="38" dur="500"/>
                                        <p:tgtEl>
                                          <p:spTgt spid="7">
                                            <p:txEl>
                                              <p:pRg st="4" end="4"/>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7">
                                            <p:txEl>
                                              <p:pRg st="5" end="5"/>
                                            </p:txEl>
                                          </p:spTgt>
                                        </p:tgtEl>
                                        <p:attrNameLst>
                                          <p:attrName>style.visibility</p:attrName>
                                        </p:attrNameLst>
                                      </p:cBhvr>
                                      <p:to>
                                        <p:strVal val="visible"/>
                                      </p:to>
                                    </p:set>
                                    <p:animEffect transition="in" filter="wipe(left)">
                                      <p:cBhvr>
                                        <p:cTn id="43" dur="500"/>
                                        <p:tgtEl>
                                          <p:spTgt spid="7">
                                            <p:txEl>
                                              <p:pRg st="5" end="5"/>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7">
                                            <p:txEl>
                                              <p:pRg st="6" end="6"/>
                                            </p:txEl>
                                          </p:spTgt>
                                        </p:tgtEl>
                                        <p:attrNameLst>
                                          <p:attrName>style.visibility</p:attrName>
                                        </p:attrNameLst>
                                      </p:cBhvr>
                                      <p:to>
                                        <p:strVal val="visible"/>
                                      </p:to>
                                    </p:set>
                                    <p:animEffect transition="in" filter="wipe(left)">
                                      <p:cBhvr>
                                        <p:cTn id="48" dur="5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一、声音传递信息</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432560"/>
            <a:ext cx="11576685" cy="1753235"/>
          </a:xfrm>
          <a:prstGeom prst="rect">
            <a:avLst/>
          </a:prstGeom>
          <a:noFill/>
          <a:ln w="9525">
            <a:noFill/>
          </a:ln>
        </p:spPr>
        <p:txBody>
          <a:bodyPr wrap="square">
            <a:spAutoFit/>
          </a:bodyPr>
          <a:lstStyle/>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3.无损探伤</a:t>
            </a:r>
          </a:p>
          <a:p>
            <a:pPr indent="0" fontAlgn="auto">
              <a:lnSpc>
                <a:spcPct val="150000"/>
              </a:lnSpc>
            </a:pPr>
            <a:r>
              <a:rPr lang="zh-CN">
                <a:latin typeface="微软雅黑" panose="020b0503020204020204" charset="-122"/>
                <a:ea typeface="微软雅黑" panose="020b0503020204020204" charset="-122"/>
              </a:rPr>
              <a:t>工业上可以利用超声波透射法对产品进行无损探测。如果产品内部有缺陷，超声波会在缺损处发生反射，根据接收到的声波信息可以鉴定产品是否合格。</a:t>
            </a:r>
          </a:p>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4.声音传递信息的其他应用</a:t>
            </a:r>
          </a:p>
        </p:txBody>
      </p:sp>
      <p:graphicFrame>
        <p:nvGraphicFramePr>
          <p:cNvPr id="6" name="表格 5" title=""/>
          <p:cNvGraphicFramePr>
            <a:graphicFrameLocks noGrp="1"/>
          </p:cNvGraphicFramePr>
          <p:nvPr/>
        </p:nvGraphicFramePr>
        <p:xfrm>
          <a:off x="321310" y="3361690"/>
          <a:ext cx="11282045" cy="2446020"/>
        </p:xfrm>
        <a:graphic>
          <a:graphicData uri="http://schemas.openxmlformats.org/drawingml/2006/table">
            <a:tbl>
              <a:tblPr firstRow="1" bandRow="1">
                <a:tableStyleId>{5940675A-B579-460E-94D1-54222C63F5DA}</a:tableStyleId>
              </a:tblPr>
              <a:tblGrid>
                <a:gridCol w="4904105"/>
                <a:gridCol w="3586480"/>
                <a:gridCol w="2791460"/>
              </a:tblGrid>
              <a:tr h="40767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声</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声音的特点</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归纳</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40767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远处隆隆的雷声</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大雨就要来了</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5">
                  <a:txBody>
                    <a:bodyPr vert="horz" wrap="square"/>
                    <a:lstStyle/>
                    <a:p>
                      <a:pPr indent="0">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不同的声音会传递给人们不同的信息。声音可以传递信息</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767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下课铃声</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下课时间到了</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r>
              <a:tr h="40767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铁路工人用铁锤敲击钢轨，钢轨发出异常声音</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有螺栓松动了</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r>
              <a:tr h="40767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医生用听诊器听心脏跳动的声音</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人体健康状况</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tcPr>
                </a:tc>
              </a:tr>
              <a:tr h="407670">
                <a:tc>
                  <a:txBody>
                    <a:bodyPr vert="horz" wrap="square"/>
                    <a:lstStyle/>
                    <a:p>
                      <a:pPr indent="0" algn="ctr">
                        <a:buNone/>
                      </a:pPr>
                      <a:r>
                        <a:rPr lang="en-US" sz="1600" b="1">
                          <a:solidFill>
                            <a:srgbClr val="000000"/>
                          </a:solidFill>
                          <a:latin typeface="微软雅黑" panose="020b0503020204020204" charset="-122"/>
                          <a:ea typeface="微软雅黑" panose="020b0503020204020204" charset="-122"/>
                          <a:cs typeface="宋体" panose="02010600030101010101" pitchFamily="2" charset="-122"/>
                        </a:rPr>
                        <a:t>利用仪器接收次声波</a:t>
                      </a:r>
                      <a:endParaRPr lang="en-US" altLang="en-US" sz="1600" b="1">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600" b="0">
                          <a:solidFill>
                            <a:srgbClr val="000000"/>
                          </a:solidFill>
                          <a:latin typeface="微软雅黑" panose="020b0503020204020204" charset="-122"/>
                          <a:ea typeface="微软雅黑" panose="020b0503020204020204" charset="-122"/>
                          <a:cs typeface="宋体" panose="02010600030101010101" pitchFamily="2" charset="-122"/>
                        </a:rPr>
                        <a:t>地震、台风的位置及强度</a:t>
                      </a:r>
                      <a:endParaRPr lang="en-US" altLang="en-US" sz="16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7">
                                            <p:txEl>
                                              <p:pRg st="0" end="0"/>
                                            </p:txEl>
                                          </p:spTgt>
                                        </p:tgtEl>
                                        <p:attrNameLst>
                                          <p:attrName>style.visibility</p:attrName>
                                        </p:attrNameLst>
                                      </p:cBhvr>
                                      <p:to>
                                        <p:strVal val="visible"/>
                                      </p:to>
                                    </p:set>
                                    <p:animEffect transition="in" filter="wipe(left)">
                                      <p:cBhvr>
                                        <p:cTn id="18" dur="500"/>
                                        <p:tgtEl>
                                          <p:spTgt spid="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wipe(left)">
                                      <p:cBhvr>
                                        <p:cTn id="23" dur="500"/>
                                        <p:tgtEl>
                                          <p:spTgt spid="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xEl>
                                              <p:pRg st="2" end="2"/>
                                            </p:txEl>
                                          </p:spTgt>
                                        </p:tgtEl>
                                        <p:attrNameLst>
                                          <p:attrName>style.visibility</p:attrName>
                                        </p:attrNameLst>
                                      </p:cBhvr>
                                      <p:to>
                                        <p:strVal val="visible"/>
                                      </p:to>
                                    </p:set>
                                    <p:animEffect transition="in" filter="wipe(left)">
                                      <p:cBhvr>
                                        <p:cTn id="28" dur="500"/>
                                        <p:tgtEl>
                                          <p:spTgt spid="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二、声音传递能量</a:t>
            </a:r>
          </a:p>
        </p:txBody>
      </p:sp>
      <p:sp>
        <p:nvSpPr>
          <p:cNvPr id="17" name="文本框 16" title=""/>
          <p:cNvSpPr txBox="1"/>
          <p:nvPr/>
        </p:nvSpPr>
        <p:spPr>
          <a:xfrm>
            <a:off x="359410" y="1464945"/>
            <a:ext cx="11418570" cy="3830955"/>
          </a:xfrm>
          <a:prstGeom prst="rect">
            <a:avLst/>
          </a:prstGeom>
          <a:noFill/>
          <a:ln w="9525">
            <a:noFill/>
          </a:ln>
        </p:spPr>
        <p:txBody>
          <a:bodyPr wrap="square">
            <a:spAutoFit/>
          </a:bodyPr>
          <a:lstStyle/>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1.实验探究—声波能传递能量</a:t>
            </a:r>
          </a:p>
          <a:p>
            <a:pPr indent="0" fontAlgn="auto">
              <a:lnSpc>
                <a:spcPct val="150000"/>
              </a:lnSpc>
            </a:pPr>
            <a:r>
              <a:rPr lang="zh-CN">
                <a:latin typeface="微软雅黑" panose="020b0503020204020204" charset="-122"/>
                <a:ea typeface="微软雅黑" panose="020b0503020204020204" charset="-122"/>
              </a:rPr>
              <a:t>（1）探究过程：如图所示，将音箱对准火焰，播放音乐。</a:t>
            </a:r>
          </a:p>
          <a:p>
            <a:pPr indent="0" fontAlgn="auto">
              <a:lnSpc>
                <a:spcPct val="150000"/>
              </a:lnSpc>
            </a:pPr>
            <a:endParaRPr lang="zh-CN">
              <a:latin typeface="微软雅黑" panose="020b0503020204020204" charset="-122"/>
              <a:ea typeface="微软雅黑" panose="020b0503020204020204" charset="-122"/>
            </a:endParaRPr>
          </a:p>
          <a:p>
            <a:pPr indent="0" fontAlgn="auto">
              <a:lnSpc>
                <a:spcPct val="150000"/>
              </a:lnSpc>
            </a:pPr>
            <a:endParaRPr lang="zh-CN">
              <a:latin typeface="微软雅黑" panose="020b0503020204020204" charset="-122"/>
              <a:ea typeface="微软雅黑" panose="020b0503020204020204" charset="-122"/>
            </a:endParaRPr>
          </a:p>
          <a:p>
            <a:pPr indent="0" fontAlgn="auto">
              <a:lnSpc>
                <a:spcPct val="150000"/>
              </a:lnSpc>
            </a:pPr>
            <a:endParaRPr lang="zh-CN">
              <a:latin typeface="微软雅黑" panose="020b0503020204020204" charset="-122"/>
              <a:ea typeface="微软雅黑" panose="020b0503020204020204" charset="-122"/>
            </a:endParaRPr>
          </a:p>
          <a:p>
            <a:pPr indent="0" fontAlgn="auto">
              <a:lnSpc>
                <a:spcPct val="150000"/>
              </a:lnSpc>
            </a:pPr>
            <a:endParaRPr lang="zh-CN">
              <a:latin typeface="微软雅黑" panose="020b0503020204020204" charset="-122"/>
              <a:ea typeface="微软雅黑" panose="020b0503020204020204" charset="-122"/>
            </a:endParaRPr>
          </a:p>
          <a:p>
            <a:pPr indent="0" fontAlgn="auto">
              <a:lnSpc>
                <a:spcPct val="150000"/>
              </a:lnSpc>
            </a:pPr>
            <a:r>
              <a:rPr lang="zh-CN">
                <a:latin typeface="微软雅黑" panose="020b0503020204020204" charset="-122"/>
                <a:ea typeface="微软雅黑" panose="020b0503020204020204" charset="-122"/>
              </a:rPr>
              <a:t>（2）实验现象：观察到火焰随音乐“舞动”。</a:t>
            </a:r>
          </a:p>
          <a:p>
            <a:pPr indent="0" fontAlgn="auto">
              <a:lnSpc>
                <a:spcPct val="150000"/>
              </a:lnSpc>
            </a:pPr>
            <a:r>
              <a:rPr lang="zh-CN">
                <a:latin typeface="微软雅黑" panose="020b0503020204020204" charset="-122"/>
                <a:ea typeface="微软雅黑" panose="020b0503020204020204" charset="-122"/>
              </a:rPr>
              <a:t>（3）实验结论：声音能传递能量。</a:t>
            </a:r>
          </a:p>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2.医疗：</a:t>
            </a:r>
            <a:r>
              <a:rPr lang="zh-CN">
                <a:latin typeface="微软雅黑" panose="020b0503020204020204" charset="-122"/>
                <a:ea typeface="微软雅黑" panose="020b0503020204020204" charset="-122"/>
              </a:rPr>
              <a:t>医生利用超声波碎石机去除病人体内的结石。</a:t>
            </a:r>
          </a:p>
        </p:txBody>
      </p:sp>
      <p:pic>
        <p:nvPicPr>
          <p:cNvPr id="6" name="图片 62" title=""/>
          <p:cNvPicPr>
            <a:picLocks noChangeAspect="1"/>
          </p:cNvPicPr>
          <p:nvPr/>
        </p:nvPicPr>
        <p:blipFill>
          <a:blip r:embed="rId3"/>
          <a:stretch>
            <a:fillRect/>
          </a:stretch>
        </p:blipFill>
        <p:spPr>
          <a:xfrm>
            <a:off x="5640070" y="2413000"/>
            <a:ext cx="3609975" cy="2032000"/>
          </a:xfrm>
          <a:prstGeom prst="rect">
            <a:avLst/>
          </a:prstGeom>
          <a:noFill/>
          <a:ln w="9525">
            <a:noFill/>
          </a:ln>
        </p:spPr>
      </p:pic>
      <p:sp>
        <p:nvSpPr>
          <p:cNvPr id="7" name="矩形标注 6" title=""/>
          <p:cNvSpPr/>
          <p:nvPr/>
        </p:nvSpPr>
        <p:spPr>
          <a:xfrm>
            <a:off x="8305800" y="2321560"/>
            <a:ext cx="3209290" cy="762000"/>
          </a:xfrm>
          <a:prstGeom prst="wedgeRectCallout">
            <a:avLst>
              <a:gd name="adj1" fmla="val -53581"/>
              <a:gd name="adj2" fmla="val 95333"/>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a:latin typeface="微软雅黑" panose="020b0503020204020204" charset="-122"/>
                <a:ea typeface="微软雅黑" panose="020b0503020204020204" charset="-122"/>
                <a:cs typeface="微软雅黑" panose="020b0503020204020204" charset="-122"/>
              </a:rPr>
              <a:t>火焰随纸盆的振动在</a:t>
            </a:r>
            <a:r>
              <a:rPr lang="en-US" altLang="zh-CN">
                <a:latin typeface="微软雅黑" panose="020b0503020204020204" charset="-122"/>
                <a:ea typeface="微软雅黑" panose="020b0503020204020204" charset="-122"/>
                <a:cs typeface="微软雅黑" panose="020b0503020204020204" charset="-122"/>
              </a:rPr>
              <a:t>“</a:t>
            </a:r>
            <a:r>
              <a:rPr lang="zh-CN" altLang="en-US">
                <a:latin typeface="微软雅黑" panose="020b0503020204020204" charset="-122"/>
                <a:ea typeface="微软雅黑" panose="020b0503020204020204" charset="-122"/>
                <a:cs typeface="微软雅黑" panose="020b0503020204020204" charset="-122"/>
              </a:rPr>
              <a:t>舞动</a:t>
            </a:r>
            <a:r>
              <a:rPr lang="en-US" altLang="zh-CN">
                <a:latin typeface="微软雅黑" panose="020b0503020204020204" charset="-122"/>
                <a:ea typeface="微软雅黑" panose="020b0503020204020204" charset="-122"/>
                <a:cs typeface="微软雅黑" panose="020b0503020204020204" charset="-122"/>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left)">
                                      <p:cBhvr>
                                        <p:cTn id="18" dur="500"/>
                                        <p:tgtEl>
                                          <p:spTgt spid="1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wipe(left)">
                                      <p:cBhvr>
                                        <p:cTn id="23" dur="500"/>
                                        <p:tgtEl>
                                          <p:spTgt spid="1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2"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right)">
                                      <p:cBhvr>
                                        <p:cTn id="33" dur="500"/>
                                        <p:tgtEl>
                                          <p:spTgt spid="7"/>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7">
                                            <p:txEl>
                                              <p:pRg st="6" end="6"/>
                                            </p:txEl>
                                          </p:spTgt>
                                        </p:tgtEl>
                                        <p:attrNameLst>
                                          <p:attrName>style.visibility</p:attrName>
                                        </p:attrNameLst>
                                      </p:cBhvr>
                                      <p:to>
                                        <p:strVal val="visible"/>
                                      </p:to>
                                    </p:set>
                                    <p:animEffect transition="in" filter="wipe(left)">
                                      <p:cBhvr>
                                        <p:cTn id="38" dur="500"/>
                                        <p:tgtEl>
                                          <p:spTgt spid="17">
                                            <p:txEl>
                                              <p:pRg st="6" end="6"/>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7">
                                            <p:txEl>
                                              <p:pRg st="7" end="7"/>
                                            </p:txEl>
                                          </p:spTgt>
                                        </p:tgtEl>
                                        <p:attrNameLst>
                                          <p:attrName>style.visibility</p:attrName>
                                        </p:attrNameLst>
                                      </p:cBhvr>
                                      <p:to>
                                        <p:strVal val="visible"/>
                                      </p:to>
                                    </p:set>
                                    <p:animEffect transition="in" filter="wipe(left)">
                                      <p:cBhvr>
                                        <p:cTn id="43" dur="500"/>
                                        <p:tgtEl>
                                          <p:spTgt spid="17">
                                            <p:txEl>
                                              <p:pRg st="7" end="7"/>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7">
                                            <p:txEl>
                                              <p:pRg st="8" end="8"/>
                                            </p:txEl>
                                          </p:spTgt>
                                        </p:tgtEl>
                                        <p:attrNameLst>
                                          <p:attrName>style.visibility</p:attrName>
                                        </p:attrNameLst>
                                      </p:cBhvr>
                                      <p:to>
                                        <p:strVal val="visible"/>
                                      </p:to>
                                    </p:set>
                                    <p:animEffect transition="in" filter="wipe(left)">
                                      <p:cBhvr>
                                        <p:cTn id="48" dur="500"/>
                                        <p:tgtEl>
                                          <p:spTgt spid="1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7" grpId="0" animBg="1"/>
    </p:bldLst>
  </p:timing>
</p:sld>
</file>

<file path=ppt/slides/slide4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6212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二、声音传递能量</a:t>
            </a:r>
          </a:p>
        </p:txBody>
      </p:sp>
      <p:sp>
        <p:nvSpPr>
          <p:cNvPr id="17" name="文本框 16" title=""/>
          <p:cNvSpPr txBox="1"/>
          <p:nvPr/>
        </p:nvSpPr>
        <p:spPr>
          <a:xfrm>
            <a:off x="359410" y="1464945"/>
            <a:ext cx="11418570" cy="4661535"/>
          </a:xfrm>
          <a:prstGeom prst="rect">
            <a:avLst/>
          </a:prstGeom>
          <a:noFill/>
          <a:ln w="9525">
            <a:noFill/>
          </a:ln>
        </p:spPr>
        <p:txBody>
          <a:bodyPr wrap="square">
            <a:spAutoFit/>
          </a:bodyPr>
          <a:lstStyle/>
          <a:p>
            <a:pPr indent="0" fontAlgn="auto">
              <a:lnSpc>
                <a:spcPct val="150000"/>
              </a:lnSpc>
            </a:pPr>
            <a:r>
              <a:rPr lang="zh-CN">
                <a:solidFill>
                  <a:schemeClr val="accent1">
                    <a:lumMod val="75000"/>
                  </a:schemeClr>
                </a:solidFill>
                <a:latin typeface="微软雅黑" panose="020b0503020204020204" charset="-122"/>
                <a:ea typeface="微软雅黑" panose="020b0503020204020204" charset="-122"/>
              </a:rPr>
              <a:t>3.工业：</a:t>
            </a:r>
          </a:p>
          <a:p>
            <a:pPr indent="0" fontAlgn="auto">
              <a:lnSpc>
                <a:spcPct val="150000"/>
              </a:lnSpc>
            </a:pPr>
            <a:r>
              <a:rPr lang="zh-CN">
                <a:solidFill>
                  <a:schemeClr val="tx1"/>
                </a:solidFill>
                <a:latin typeface="微软雅黑" panose="020b0503020204020204" charset="-122"/>
                <a:ea typeface="微软雅黑" panose="020b0503020204020204" charset="-122"/>
              </a:rPr>
              <a:t>（1）利用超声波对钢铁、陶瓷、宝石、金刚石等坚硬物体进行钻孔和切削加工；</a:t>
            </a:r>
          </a:p>
          <a:p>
            <a:pPr indent="0" fontAlgn="auto">
              <a:lnSpc>
                <a:spcPct val="150000"/>
              </a:lnSpc>
            </a:pPr>
            <a:r>
              <a:rPr lang="zh-CN">
                <a:solidFill>
                  <a:schemeClr val="tx1"/>
                </a:solidFill>
                <a:latin typeface="微软雅黑" panose="020b0503020204020204" charset="-122"/>
                <a:ea typeface="微软雅黑" panose="020b0503020204020204" charset="-122"/>
              </a:rPr>
              <a:t>（2）超声波去污：利用超声波使清洗液剧烈振动，把物体上的污垢清洗下来而不损坏被清洗的物体，可以用来清洗机器零件、精密仪器、医疗设备等；</a:t>
            </a:r>
          </a:p>
          <a:p>
            <a:pPr indent="0" fontAlgn="auto">
              <a:lnSpc>
                <a:spcPct val="150000"/>
              </a:lnSpc>
            </a:pPr>
            <a:r>
              <a:rPr lang="zh-CN">
                <a:solidFill>
                  <a:schemeClr val="tx1"/>
                </a:solidFill>
                <a:latin typeface="微软雅黑" panose="020b0503020204020204" charset="-122"/>
                <a:ea typeface="微软雅黑" panose="020b0503020204020204" charset="-122"/>
              </a:rPr>
              <a:t>（3）超声波焊接：利用超声波的热效应，人们研制了超声波焊接机，利用这种焊接机可以焊接塑料制品、缝制化纤纺织品等；</a:t>
            </a:r>
          </a:p>
          <a:p>
            <a:pPr indent="0" fontAlgn="auto">
              <a:lnSpc>
                <a:spcPct val="150000"/>
              </a:lnSpc>
            </a:pPr>
            <a:r>
              <a:rPr lang="zh-CN">
                <a:solidFill>
                  <a:schemeClr val="tx1"/>
                </a:solidFill>
                <a:latin typeface="微软雅黑" panose="020b0503020204020204" charset="-122"/>
                <a:ea typeface="微软雅黑" panose="020b0503020204020204" charset="-122"/>
              </a:rPr>
              <a:t>（4）超声波除尘：单反相机中的超声波滤镜，安置在快门之后，能够通过每秒万次的高速振动，将吸附在感光器上的灰尘碎屑震落，达到除尘的目的；</a:t>
            </a:r>
          </a:p>
          <a:p>
            <a:pPr indent="0" fontAlgn="auto">
              <a:lnSpc>
                <a:spcPct val="150000"/>
              </a:lnSpc>
            </a:pPr>
            <a:r>
              <a:rPr lang="zh-CN">
                <a:solidFill>
                  <a:schemeClr val="tx1"/>
                </a:solidFill>
                <a:latin typeface="微软雅黑" panose="020b0503020204020204" charset="-122"/>
                <a:ea typeface="微软雅黑" panose="020b0503020204020204" charset="-122"/>
              </a:rPr>
              <a:t>（5）日常生活：利用超声波清洗牙齿、利用超声波出去人体内结石等。</a:t>
            </a:r>
          </a:p>
          <a:p>
            <a:pPr indent="0" fontAlgn="auto">
              <a:lnSpc>
                <a:spcPct val="150000"/>
              </a:lnSpc>
            </a:pPr>
            <a:r>
              <a:rPr lang="zh-CN">
                <a:solidFill>
                  <a:schemeClr val="tx1"/>
                </a:solidFill>
                <a:latin typeface="微软雅黑" panose="020b0503020204020204" charset="-122"/>
                <a:ea typeface="微软雅黑" panose="020b0503020204020204" charset="-122"/>
              </a:rPr>
              <a:t>（6）次声波武器：由于次声波传播的距离远、穿透能力强，且较低频率的次声波达到一定强度时可以致人死亡，因而次声波正越来越多地应用在军事上。</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nodeType="clickPar">
                      <p:stCondLst>
                        <p:cond delay="indefinite"/>
                        <p:cond evt="onBegin" delay="0">
                          <p:tn val="13"/>
                        </p:cond>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7">
                                            <p:txEl>
                                              <p:pRg st="0" end="0"/>
                                            </p:txEl>
                                          </p:spTgt>
                                        </p:tgtEl>
                                        <p:attrNameLst>
                                          <p:attrName>style.visibility</p:attrName>
                                        </p:attrNameLst>
                                      </p:cBhvr>
                                      <p:to>
                                        <p:strVal val="visible"/>
                                      </p:to>
                                    </p:set>
                                    <p:animEffect transition="in" filter="wipe(left)">
                                      <p:cBhvr>
                                        <p:cTn id="18" dur="500"/>
                                        <p:tgtEl>
                                          <p:spTgt spid="17">
                                            <p:txEl>
                                              <p:pRg st="0" end="0"/>
                                            </p:txEl>
                                          </p:spTgt>
                                        </p:tgtEl>
                                      </p:cBhvr>
                                    </p:animEffect>
                                  </p:childTnLst>
                                </p:cTn>
                              </p:par>
                            </p:childTnLst>
                          </p:cTn>
                        </p:par>
                      </p:childTnLst>
                    </p:cTn>
                  </p:par>
                  <p:par>
                    <p:cTn id="19" fill="hold" nodeType="clickPar">
                      <p:stCondLst>
                        <p:cond delay="indefinite"/>
                        <p:cond evt="onBegin" delay="0">
                          <p:tn val="18"/>
                        </p:cond>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17">
                                            <p:txEl>
                                              <p:pRg st="1" end="1"/>
                                            </p:txEl>
                                          </p:spTgt>
                                        </p:tgtEl>
                                        <p:attrNameLst>
                                          <p:attrName>style.visibility</p:attrName>
                                        </p:attrNameLst>
                                      </p:cBhvr>
                                      <p:to>
                                        <p:strVal val="visible"/>
                                      </p:to>
                                    </p:set>
                                    <p:animEffect transition="in" filter="wipe(left)">
                                      <p:cBhvr>
                                        <p:cTn id="23" dur="500"/>
                                        <p:tgtEl>
                                          <p:spTgt spid="17">
                                            <p:txEl>
                                              <p:pRg st="1" end="1"/>
                                            </p:txEl>
                                          </p:spTgt>
                                        </p:tgtEl>
                                      </p:cBhvr>
                                    </p:animEffect>
                                  </p:childTnLst>
                                </p:cTn>
                              </p:par>
                            </p:childTnLst>
                          </p:cTn>
                        </p:par>
                      </p:childTnLst>
                    </p:cTn>
                  </p:par>
                  <p:par>
                    <p:cTn id="24" fill="hold" nodeType="clickPar">
                      <p:stCondLst>
                        <p:cond delay="indefinite"/>
                        <p:cond evt="onBegin" delay="0">
                          <p:tn val="23"/>
                        </p:cond>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7">
                                            <p:txEl>
                                              <p:pRg st="2" end="2"/>
                                            </p:txEl>
                                          </p:spTgt>
                                        </p:tgtEl>
                                        <p:attrNameLst>
                                          <p:attrName>style.visibility</p:attrName>
                                        </p:attrNameLst>
                                      </p:cBhvr>
                                      <p:to>
                                        <p:strVal val="visible"/>
                                      </p:to>
                                    </p:set>
                                    <p:animEffect transition="in" filter="wipe(left)">
                                      <p:cBhvr>
                                        <p:cTn id="28" dur="500"/>
                                        <p:tgtEl>
                                          <p:spTgt spid="17">
                                            <p:txEl>
                                              <p:pRg st="2" end="2"/>
                                            </p:txEl>
                                          </p:spTgt>
                                        </p:tgtEl>
                                      </p:cBhvr>
                                    </p:animEffect>
                                  </p:childTnLst>
                                </p:cTn>
                              </p:par>
                            </p:childTnLst>
                          </p:cTn>
                        </p:par>
                      </p:childTnLst>
                    </p:cTn>
                  </p:par>
                  <p:par>
                    <p:cTn id="29" fill="hold" nodeType="clickPar">
                      <p:stCondLst>
                        <p:cond delay="indefinite"/>
                        <p:cond evt="onBegin" delay="0">
                          <p:tn val="28"/>
                        </p:cond>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xEl>
                                              <p:pRg st="3" end="3"/>
                                            </p:txEl>
                                          </p:spTgt>
                                        </p:tgtEl>
                                        <p:attrNameLst>
                                          <p:attrName>style.visibility</p:attrName>
                                        </p:attrNameLst>
                                      </p:cBhvr>
                                      <p:to>
                                        <p:strVal val="visible"/>
                                      </p:to>
                                    </p:set>
                                    <p:animEffect transition="in" filter="wipe(left)">
                                      <p:cBhvr>
                                        <p:cTn id="33" dur="500"/>
                                        <p:tgtEl>
                                          <p:spTgt spid="17">
                                            <p:txEl>
                                              <p:pRg st="3" end="3"/>
                                            </p:txEl>
                                          </p:spTgt>
                                        </p:tgtEl>
                                      </p:cBhvr>
                                    </p:animEffect>
                                  </p:childTnLst>
                                </p:cTn>
                              </p:par>
                            </p:childTnLst>
                          </p:cTn>
                        </p:par>
                      </p:childTnLst>
                    </p:cTn>
                  </p:par>
                  <p:par>
                    <p:cTn id="34" fill="hold" nodeType="clickPar">
                      <p:stCondLst>
                        <p:cond delay="indefinite"/>
                        <p:cond evt="onBegin" delay="0">
                          <p:tn val="33"/>
                        </p:cond>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17">
                                            <p:txEl>
                                              <p:pRg st="4" end="4"/>
                                            </p:txEl>
                                          </p:spTgt>
                                        </p:tgtEl>
                                        <p:attrNameLst>
                                          <p:attrName>style.visibility</p:attrName>
                                        </p:attrNameLst>
                                      </p:cBhvr>
                                      <p:to>
                                        <p:strVal val="visible"/>
                                      </p:to>
                                    </p:set>
                                    <p:animEffect transition="in" filter="wipe(left)">
                                      <p:cBhvr>
                                        <p:cTn id="38" dur="500"/>
                                        <p:tgtEl>
                                          <p:spTgt spid="17">
                                            <p:txEl>
                                              <p:pRg st="4" end="4"/>
                                            </p:txEl>
                                          </p:spTgt>
                                        </p:tgtEl>
                                      </p:cBhvr>
                                    </p:animEffect>
                                  </p:childTnLst>
                                </p:cTn>
                              </p:par>
                            </p:childTnLst>
                          </p:cTn>
                        </p:par>
                      </p:childTnLst>
                    </p:cTn>
                  </p:par>
                  <p:par>
                    <p:cTn id="39" fill="hold" nodeType="clickPar">
                      <p:stCondLst>
                        <p:cond delay="indefinite"/>
                        <p:cond evt="onBegin" delay="0">
                          <p:tn val="38"/>
                        </p:cond>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7">
                                            <p:txEl>
                                              <p:pRg st="5" end="5"/>
                                            </p:txEl>
                                          </p:spTgt>
                                        </p:tgtEl>
                                        <p:attrNameLst>
                                          <p:attrName>style.visibility</p:attrName>
                                        </p:attrNameLst>
                                      </p:cBhvr>
                                      <p:to>
                                        <p:strVal val="visible"/>
                                      </p:to>
                                    </p:set>
                                    <p:animEffect transition="in" filter="wipe(left)">
                                      <p:cBhvr>
                                        <p:cTn id="43" dur="500"/>
                                        <p:tgtEl>
                                          <p:spTgt spid="17">
                                            <p:txEl>
                                              <p:pRg st="5" end="5"/>
                                            </p:txEl>
                                          </p:spTgt>
                                        </p:tgtEl>
                                      </p:cBhvr>
                                    </p:animEffect>
                                  </p:childTnLst>
                                </p:cTn>
                              </p:par>
                            </p:childTnLst>
                          </p:cTn>
                        </p:par>
                      </p:childTnLst>
                    </p:cTn>
                  </p:par>
                  <p:par>
                    <p:cTn id="44" fill="hold" nodeType="clickPar">
                      <p:stCondLst>
                        <p:cond delay="indefinite"/>
                        <p:cond evt="onBegin" delay="0">
                          <p:tn val="43"/>
                        </p:cond>
                      </p:stCondLst>
                      <p:childTnLst>
                        <p:par>
                          <p:cTn id="45" fill="hold">
                            <p:stCondLst>
                              <p:cond delay="0"/>
                            </p:stCondLst>
                            <p:childTnLst>
                              <p:par>
                                <p:cTn id="46" presetID="22" presetClass="entr" presetSubtype="8" fill="hold" nodeType="clickEffect">
                                  <p:stCondLst>
                                    <p:cond delay="0"/>
                                  </p:stCondLst>
                                  <p:childTnLst>
                                    <p:set>
                                      <p:cBhvr>
                                        <p:cTn id="47" dur="1" fill="hold">
                                          <p:stCondLst>
                                            <p:cond delay="0"/>
                                          </p:stCondLst>
                                        </p:cTn>
                                        <p:tgtEl>
                                          <p:spTgt spid="17">
                                            <p:txEl>
                                              <p:pRg st="6" end="6"/>
                                            </p:txEl>
                                          </p:spTgt>
                                        </p:tgtEl>
                                        <p:attrNameLst>
                                          <p:attrName>style.visibility</p:attrName>
                                        </p:attrNameLst>
                                      </p:cBhvr>
                                      <p:to>
                                        <p:strVal val="visible"/>
                                      </p:to>
                                    </p:set>
                                    <p:animEffect transition="in" filter="wipe(left)">
                                      <p:cBhvr>
                                        <p:cTn id="48"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4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834255" y="163195"/>
            <a:ext cx="903605" cy="923290"/>
          </a:xfrm>
          <a:prstGeom prst="rect">
            <a:avLst/>
          </a:prstGeom>
        </p:spPr>
      </p:pic>
      <p:sp>
        <p:nvSpPr>
          <p:cNvPr id="5" name="文本框 4" title=""/>
          <p:cNvSpPr txBox="1"/>
          <p:nvPr/>
        </p:nvSpPr>
        <p:spPr>
          <a:xfrm>
            <a:off x="5758815" y="222885"/>
            <a:ext cx="579882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声音传递信息与传递能量的辨析</a:t>
            </a:r>
          </a:p>
        </p:txBody>
      </p:sp>
      <p:sp>
        <p:nvSpPr>
          <p:cNvPr id="2" name="文本框 1" title=""/>
          <p:cNvSpPr txBox="1"/>
          <p:nvPr/>
        </p:nvSpPr>
        <p:spPr>
          <a:xfrm>
            <a:off x="386080" y="2297880"/>
            <a:ext cx="11734800" cy="1938020"/>
          </a:xfrm>
          <a:prstGeom prst="rect">
            <a:avLst/>
          </a:prstGeom>
          <a:noFill/>
        </p:spPr>
        <p:txBody>
          <a:bodyPr wrap="square" rtlCol="0" anchor="t">
            <a:spAutoFit/>
          </a:bodyPr>
          <a:lstStyle/>
          <a:p>
            <a:pPr algn="ctr" eaLnBrk="1" fontAlgn="auto" latinLnBrk="0" hangingPunct="1">
              <a:lnSpc>
                <a:spcPct val="150000"/>
              </a:lnSpc>
            </a:pPr>
            <a:r>
              <a:rPr sz="2000" b="1">
                <a:latin typeface="微软雅黑" panose="020b0503020204020204" charset="-122"/>
                <a:ea typeface="微软雅黑" panose="020b0503020204020204" charset="-122"/>
                <a:cs typeface="微软雅黑" panose="020b0503020204020204" charset="-122"/>
              </a:rPr>
              <a:t>声信息与声能量的判断技巧</a:t>
            </a:r>
            <a:endParaRPr sz="2000">
              <a:latin typeface="微软雅黑" panose="020b0503020204020204" charset="-122"/>
              <a:ea typeface="微软雅黑" panose="020b0503020204020204" charset="-122"/>
              <a:cs typeface="微软雅黑" panose="020b0503020204020204" charset="-122"/>
            </a:endParaRPr>
          </a:p>
          <a:p>
            <a:pPr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在声的利用考题中，主要考察方向是声音传递信息、声音传递能量两个方面。一般来说，能为人们识别自然界和社会中不同事物而提供的“消息”，就是信息。如果某种事情需要通过一定的“力量”来完成，这种“力量”一般是能量。</a:t>
            </a:r>
          </a:p>
        </p:txBody>
      </p:sp>
      <p:pic>
        <p:nvPicPr>
          <p:cNvPr id="7" name="图片 6" title=""/>
          <p:cNvPicPr>
            <a:picLocks noChangeAspect="1"/>
          </p:cNvPicPr>
          <p:nvPr/>
        </p:nvPicPr>
        <p:blipFill>
          <a:blip r:embed="rId3"/>
          <a:stretch>
            <a:fillRect/>
          </a:stretch>
        </p:blipFill>
        <p:spPr>
          <a:xfrm>
            <a:off x="428625" y="1782895"/>
            <a:ext cx="2013585" cy="4838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left)">
                                      <p:cBhvr>
                                        <p:cTn id="36"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4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4834255" y="163195"/>
            <a:ext cx="903605" cy="923290"/>
          </a:xfrm>
          <a:prstGeom prst="rect">
            <a:avLst/>
          </a:prstGeom>
        </p:spPr>
      </p:pic>
      <p:sp>
        <p:nvSpPr>
          <p:cNvPr id="5" name="文本框 4" title=""/>
          <p:cNvSpPr txBox="1"/>
          <p:nvPr/>
        </p:nvSpPr>
        <p:spPr>
          <a:xfrm>
            <a:off x="5758815" y="222885"/>
            <a:ext cx="579882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sz="2400" b="1">
                <a:solidFill>
                  <a:srgbClr val="0070C0"/>
                </a:solidFill>
                <a:latin typeface="微软雅黑" panose="020b0503020204020204" charset="-122"/>
                <a:ea typeface="微软雅黑" panose="020b0503020204020204" charset="-122"/>
                <a:sym typeface="+mn-ea"/>
              </a:rPr>
              <a:t>声音传递信息与传递能量的辨析</a:t>
            </a:r>
          </a:p>
        </p:txBody>
      </p:sp>
      <p:sp>
        <p:nvSpPr>
          <p:cNvPr id="2" name="文本框 1" title=""/>
          <p:cNvSpPr txBox="1"/>
          <p:nvPr/>
        </p:nvSpPr>
        <p:spPr>
          <a:xfrm>
            <a:off x="292735" y="1513205"/>
            <a:ext cx="3275330" cy="3415030"/>
          </a:xfrm>
          <a:prstGeom prst="rect">
            <a:avLst/>
          </a:prstGeom>
          <a:noFill/>
        </p:spPr>
        <p:txBody>
          <a:bodyPr wrap="square" rtlCol="0" anchor="t">
            <a:spAutoFit/>
          </a:bodyPr>
          <a:lstStyle/>
          <a:p>
            <a:pPr algn="just" eaLnBrk="1" fontAlgn="auto" latinLnBrk="0" hangingPunct="1">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【例1】</a:t>
            </a:r>
            <a:r>
              <a:rPr>
                <a:latin typeface="微软雅黑" panose="020b0503020204020204" charset="-122"/>
                <a:ea typeface="微软雅黑" panose="020b0503020204020204" charset="-122"/>
                <a:cs typeface="微软雅黑" panose="020b0503020204020204" charset="-122"/>
              </a:rPr>
              <a:t>为了使教室内的学生免受环境噪声干扰，我们在教学楼周围植树，这是在______减弱噪声（选填“声源处”、“传播过程中”或“人耳处”）；外科医生常利用超声波振动除去人体内结石，这是利用了声波能传递______。</a:t>
            </a:r>
          </a:p>
        </p:txBody>
      </p:sp>
      <p:sp>
        <p:nvSpPr>
          <p:cNvPr id="14" name="矩形标注 13" title=""/>
          <p:cNvSpPr/>
          <p:nvPr/>
        </p:nvSpPr>
        <p:spPr>
          <a:xfrm>
            <a:off x="178435" y="5092700"/>
            <a:ext cx="3504565" cy="1623695"/>
          </a:xfrm>
          <a:prstGeom prst="wedgeRectCallout">
            <a:avLst>
              <a:gd name="adj1" fmla="val -18943"/>
              <a:gd name="adj2" fmla="val -67520"/>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周围植树，浓密的树叶可以吸收或反射噪声；超声波具有方向性好、能量易于集中的特点，利用超声波振动除去人体内结石</a:t>
            </a:r>
          </a:p>
        </p:txBody>
      </p:sp>
      <p:sp>
        <p:nvSpPr>
          <p:cNvPr id="15" name="文本框 14" title=""/>
          <p:cNvSpPr txBox="1"/>
          <p:nvPr/>
        </p:nvSpPr>
        <p:spPr>
          <a:xfrm>
            <a:off x="2301875" y="2374265"/>
            <a:ext cx="11988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传播过程中</a:t>
            </a:r>
          </a:p>
        </p:txBody>
      </p:sp>
      <p:sp>
        <p:nvSpPr>
          <p:cNvPr id="6" name="文本框 5" title=""/>
          <p:cNvSpPr txBox="1"/>
          <p:nvPr/>
        </p:nvSpPr>
        <p:spPr>
          <a:xfrm>
            <a:off x="2216150" y="446341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能量</a:t>
            </a:r>
          </a:p>
        </p:txBody>
      </p:sp>
      <p:cxnSp>
        <p:nvCxnSpPr>
          <p:cNvPr id="28" name="直接连接符 27" title=""/>
          <p:cNvCxnSpPr/>
          <p:nvPr/>
        </p:nvCxnSpPr>
        <p:spPr>
          <a:xfrm flipH="1">
            <a:off x="3822700" y="1712595"/>
            <a:ext cx="0" cy="511873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9" name="文本框 8" title=""/>
          <p:cNvSpPr txBox="1"/>
          <p:nvPr/>
        </p:nvSpPr>
        <p:spPr>
          <a:xfrm>
            <a:off x="3962400" y="1513205"/>
            <a:ext cx="3873500" cy="3415030"/>
          </a:xfrm>
          <a:prstGeom prst="rect">
            <a:avLst/>
          </a:prstGeom>
          <a:noFill/>
        </p:spPr>
        <p:txBody>
          <a:bodyPr wrap="square" rtlCol="0" anchor="t">
            <a:spAutoFit/>
          </a:bodyPr>
          <a:lstStyle/>
          <a:p>
            <a:pPr algn="just" eaLnBrk="1" fontAlgn="auto" latinLnBrk="0" hangingPunct="1">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【变式1-1】</a:t>
            </a:r>
            <a:r>
              <a:rPr b="1">
                <a:latin typeface="微软雅黑" panose="020b0503020204020204" charset="-122"/>
                <a:ea typeface="微软雅黑" panose="020b0503020204020204" charset="-122"/>
                <a:cs typeface="微软雅黑" panose="020b0503020204020204" charset="-122"/>
              </a:rPr>
              <a:t>（2023·深圳）</a:t>
            </a:r>
            <a:r>
              <a:rPr>
                <a:latin typeface="微软雅黑" panose="020b0503020204020204" charset="-122"/>
                <a:ea typeface="微软雅黑" panose="020b0503020204020204" charset="-122"/>
                <a:cs typeface="微软雅黑" panose="020b0503020204020204" charset="-122"/>
              </a:rPr>
              <a:t>下列说法正确的是（　　）。</a:t>
            </a:r>
          </a:p>
          <a:p>
            <a:pPr algn="just"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A. 在学校内禁止鸣笛，这是在声音的传播过程中减弱噪音；</a:t>
            </a:r>
          </a:p>
          <a:p>
            <a:pPr algn="just"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B. 响铃声音大是因为音调高；</a:t>
            </a:r>
          </a:p>
          <a:p>
            <a:pPr algn="just"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C. 校内广播属于信息传播；</a:t>
            </a:r>
          </a:p>
          <a:p>
            <a:pPr algn="just" eaLnBrk="1" fontAlgn="auto" latinLnBrk="0" hangingPunct="1">
              <a:lnSpc>
                <a:spcPct val="150000"/>
              </a:lnSpc>
            </a:pPr>
            <a:r>
              <a:rPr>
                <a:latin typeface="微软雅黑" panose="020b0503020204020204" charset="-122"/>
                <a:ea typeface="微软雅黑" panose="020b0503020204020204" charset="-122"/>
                <a:cs typeface="微软雅黑" panose="020b0503020204020204" charset="-122"/>
              </a:rPr>
              <a:t>D. 同学们“唰唰”写字的声音是次声波</a:t>
            </a:r>
          </a:p>
        </p:txBody>
      </p:sp>
      <p:cxnSp>
        <p:nvCxnSpPr>
          <p:cNvPr id="10" name="直接连接符 9" title=""/>
          <p:cNvCxnSpPr/>
          <p:nvPr/>
        </p:nvCxnSpPr>
        <p:spPr>
          <a:xfrm flipH="1">
            <a:off x="7969250" y="1683385"/>
            <a:ext cx="0" cy="511873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1" name="文本框 10" title=""/>
          <p:cNvSpPr txBox="1"/>
          <p:nvPr/>
        </p:nvSpPr>
        <p:spPr>
          <a:xfrm>
            <a:off x="8230235" y="2759710"/>
            <a:ext cx="3953510" cy="2168525"/>
          </a:xfrm>
          <a:prstGeom prst="rect">
            <a:avLst/>
          </a:prstGeom>
          <a:noFill/>
        </p:spPr>
        <p:txBody>
          <a:bodyPr wrap="square" rtlCol="0" anchor="t">
            <a:spAutoFit/>
          </a:bodyPr>
          <a:lstStyle/>
          <a:p>
            <a:pPr algn="just" eaLnBrk="1" fontAlgn="auto" latinLnBrk="0" hangingPunct="1">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【变式1-</a:t>
            </a: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a:latin typeface="微软雅黑" panose="020b0503020204020204" charset="-122"/>
                <a:ea typeface="微软雅黑" panose="020b0503020204020204" charset="-122"/>
                <a:cs typeface="微软雅黑" panose="020b0503020204020204" charset="-122"/>
              </a:rPr>
              <a:t>两位同学通过用棉线连接的“土电话”进行对话。此游戏反映声音可通过___________传播，还说明声可以传递___________（选填“信息”或“能量”）。</a:t>
            </a:r>
          </a:p>
        </p:txBody>
      </p:sp>
      <p:sp>
        <p:nvSpPr>
          <p:cNvPr id="13" name="矩形标注 12" title=""/>
          <p:cNvSpPr/>
          <p:nvPr/>
        </p:nvSpPr>
        <p:spPr>
          <a:xfrm>
            <a:off x="5865495" y="1988820"/>
            <a:ext cx="1953260" cy="457835"/>
          </a:xfrm>
          <a:prstGeom prst="wedgeRectCallout">
            <a:avLst>
              <a:gd name="adj1" fmla="val -130071"/>
              <a:gd name="adj2" fmla="val 83148"/>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禁止声源发出声音</a:t>
            </a:r>
          </a:p>
        </p:txBody>
      </p:sp>
      <p:sp>
        <p:nvSpPr>
          <p:cNvPr id="22" name="矩形标注 21" title=""/>
          <p:cNvSpPr/>
          <p:nvPr/>
        </p:nvSpPr>
        <p:spPr>
          <a:xfrm>
            <a:off x="4831715" y="2711450"/>
            <a:ext cx="1873885" cy="346075"/>
          </a:xfrm>
          <a:prstGeom prst="wedgeRectCallout">
            <a:avLst>
              <a:gd name="adj1" fmla="val -80464"/>
              <a:gd name="adj2" fmla="val 14449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sz="1600">
                <a:latin typeface="微软雅黑" panose="020b0503020204020204" charset="-122"/>
                <a:ea typeface="微软雅黑" panose="020b0503020204020204" charset="-122"/>
                <a:cs typeface="微软雅黑" panose="020b0503020204020204" charset="-122"/>
              </a:rPr>
              <a:t>音量大是响度大</a:t>
            </a:r>
          </a:p>
        </p:txBody>
      </p:sp>
      <p:sp>
        <p:nvSpPr>
          <p:cNvPr id="27" name="矩形标注 26" title=""/>
          <p:cNvSpPr/>
          <p:nvPr/>
        </p:nvSpPr>
        <p:spPr>
          <a:xfrm>
            <a:off x="5419090" y="3178175"/>
            <a:ext cx="2241550" cy="353695"/>
          </a:xfrm>
          <a:prstGeom prst="wedgeRectCallout">
            <a:avLst>
              <a:gd name="adj1" fmla="val -100764"/>
              <a:gd name="adj2" fmla="val 136175"/>
            </a:avLst>
          </a:prstGeom>
          <a:solidFill>
            <a:schemeClr val="tx2">
              <a:lumMod val="50000"/>
              <a:lumOff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校内广播传递的是信息</a:t>
            </a:r>
          </a:p>
        </p:txBody>
      </p:sp>
      <p:sp>
        <p:nvSpPr>
          <p:cNvPr id="19" name="矩形标注 18" title=""/>
          <p:cNvSpPr/>
          <p:nvPr/>
        </p:nvSpPr>
        <p:spPr>
          <a:xfrm>
            <a:off x="4077335" y="5015865"/>
            <a:ext cx="1858645" cy="346075"/>
          </a:xfrm>
          <a:prstGeom prst="wedgeRectCallout">
            <a:avLst>
              <a:gd name="adj1" fmla="val -38349"/>
              <a:gd name="adj2" fmla="val -232752"/>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次声波是听不到的</a:t>
            </a:r>
          </a:p>
        </p:txBody>
      </p:sp>
      <p:sp>
        <p:nvSpPr>
          <p:cNvPr id="16" name="文本框 15" title=""/>
          <p:cNvSpPr txBox="1"/>
          <p:nvPr/>
        </p:nvSpPr>
        <p:spPr>
          <a:xfrm>
            <a:off x="5447665" y="204914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p>
        </p:txBody>
      </p:sp>
      <p:sp>
        <p:nvSpPr>
          <p:cNvPr id="17" name="矩形标注 16" title=""/>
          <p:cNvSpPr/>
          <p:nvPr/>
        </p:nvSpPr>
        <p:spPr>
          <a:xfrm>
            <a:off x="8298180" y="1613535"/>
            <a:ext cx="3761105" cy="1146175"/>
          </a:xfrm>
          <a:prstGeom prst="wedgeRectCallout">
            <a:avLst>
              <a:gd name="adj1" fmla="val -17871"/>
              <a:gd name="adj2" fmla="val 95041"/>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两位同学通过棉线连接的“土电话”可以对话，说明声音可以通过棉线传播，声音可以通过固体传播</a:t>
            </a:r>
          </a:p>
        </p:txBody>
      </p:sp>
      <p:sp>
        <p:nvSpPr>
          <p:cNvPr id="18" name="文本框 17" title=""/>
          <p:cNvSpPr txBox="1"/>
          <p:nvPr/>
        </p:nvSpPr>
        <p:spPr>
          <a:xfrm>
            <a:off x="10002520" y="368998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固体</a:t>
            </a:r>
          </a:p>
        </p:txBody>
      </p:sp>
      <p:sp>
        <p:nvSpPr>
          <p:cNvPr id="20" name="矩形标注 19" title=""/>
          <p:cNvSpPr/>
          <p:nvPr/>
        </p:nvSpPr>
        <p:spPr>
          <a:xfrm>
            <a:off x="9116695" y="5462905"/>
            <a:ext cx="2745740" cy="883285"/>
          </a:xfrm>
          <a:prstGeom prst="wedgeRectCallout">
            <a:avLst>
              <a:gd name="adj1" fmla="val -36123"/>
              <a:gd name="adj2" fmla="val -168404"/>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“土电话”可以进行对话，通过声音交换彼此的信息</a:t>
            </a:r>
          </a:p>
        </p:txBody>
      </p:sp>
      <p:sp>
        <p:nvSpPr>
          <p:cNvPr id="21" name="文本框 20" title=""/>
          <p:cNvSpPr txBox="1"/>
          <p:nvPr/>
        </p:nvSpPr>
        <p:spPr>
          <a:xfrm>
            <a:off x="10172065" y="410337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信息</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wipe(left)">
                                      <p:cBhvr>
                                        <p:cTn id="26" dur="500"/>
                                        <p:tgtEl>
                                          <p:spTgt spid="2">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up)">
                                      <p:cBhvr>
                                        <p:cTn id="31" dur="500"/>
                                        <p:tgtEl>
                                          <p:spTgt spid="14"/>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barn(inVertical)">
                                      <p:cBhvr>
                                        <p:cTn id="36" dur="500"/>
                                        <p:tgtEl>
                                          <p:spTgt spid="15"/>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28"/>
                                        </p:tgtEl>
                                        <p:attrNameLst>
                                          <p:attrName>style.visibility</p:attrName>
                                        </p:attrNameLst>
                                      </p:cBhvr>
                                      <p:to>
                                        <p:strVal val="visible"/>
                                      </p:to>
                                    </p:set>
                                    <p:animEffect transition="in" filter="wipe(up)">
                                      <p:cBhvr>
                                        <p:cTn id="46" dur="500"/>
                                        <p:tgtEl>
                                          <p:spTgt spid="28"/>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Effect transition="in" filter="wipe(left)">
                                      <p:cBhvr>
                                        <p:cTn id="51" dur="500"/>
                                        <p:tgtEl>
                                          <p:spTgt spid="9">
                                            <p:txEl>
                                              <p:pRg st="0" end="0"/>
                                            </p:txEl>
                                          </p:spTgt>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9">
                                            <p:txEl>
                                              <p:pRg st="1" end="1"/>
                                            </p:txEl>
                                          </p:spTgt>
                                        </p:tgtEl>
                                        <p:attrNameLst>
                                          <p:attrName>style.visibility</p:attrName>
                                        </p:attrNameLst>
                                      </p:cBhvr>
                                      <p:to>
                                        <p:strVal val="visible"/>
                                      </p:to>
                                    </p:set>
                                    <p:animEffect transition="in" filter="wipe(left)">
                                      <p:cBhvr>
                                        <p:cTn id="56" dur="500"/>
                                        <p:tgtEl>
                                          <p:spTgt spid="9">
                                            <p:txEl>
                                              <p:pRg st="1" end="1"/>
                                            </p:txEl>
                                          </p:spTgt>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9">
                                            <p:txEl>
                                              <p:pRg st="2" end="2"/>
                                            </p:txEl>
                                          </p:spTgt>
                                        </p:tgtEl>
                                        <p:attrNameLst>
                                          <p:attrName>style.visibility</p:attrName>
                                        </p:attrNameLst>
                                      </p:cBhvr>
                                      <p:to>
                                        <p:strVal val="visible"/>
                                      </p:to>
                                    </p:set>
                                    <p:animEffect transition="in" filter="wipe(left)">
                                      <p:cBhvr>
                                        <p:cTn id="61" dur="500"/>
                                        <p:tgtEl>
                                          <p:spTgt spid="9">
                                            <p:txEl>
                                              <p:pRg st="2" end="2"/>
                                            </p:txEl>
                                          </p:spTgt>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9">
                                            <p:txEl>
                                              <p:pRg st="3" end="3"/>
                                            </p:txEl>
                                          </p:spTgt>
                                        </p:tgtEl>
                                        <p:attrNameLst>
                                          <p:attrName>style.visibility</p:attrName>
                                        </p:attrNameLst>
                                      </p:cBhvr>
                                      <p:to>
                                        <p:strVal val="visible"/>
                                      </p:to>
                                    </p:set>
                                    <p:animEffect transition="in" filter="wipe(left)">
                                      <p:cBhvr>
                                        <p:cTn id="66" dur="500"/>
                                        <p:tgtEl>
                                          <p:spTgt spid="9">
                                            <p:txEl>
                                              <p:pRg st="3" end="3"/>
                                            </p:txEl>
                                          </p:spTgt>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8" fill="hold" nodeType="clickEffect">
                                  <p:stCondLst>
                                    <p:cond delay="0"/>
                                  </p:stCondLst>
                                  <p:childTnLst>
                                    <p:set>
                                      <p:cBhvr>
                                        <p:cTn id="70" dur="1" fill="hold">
                                          <p:stCondLst>
                                            <p:cond delay="0"/>
                                          </p:stCondLst>
                                        </p:cTn>
                                        <p:tgtEl>
                                          <p:spTgt spid="9">
                                            <p:txEl>
                                              <p:pRg st="4" end="4"/>
                                            </p:txEl>
                                          </p:spTgt>
                                        </p:tgtEl>
                                        <p:attrNameLst>
                                          <p:attrName>style.visibility</p:attrName>
                                        </p:attrNameLst>
                                      </p:cBhvr>
                                      <p:to>
                                        <p:strVal val="visible"/>
                                      </p:to>
                                    </p:set>
                                    <p:animEffect transition="in" filter="wipe(left)">
                                      <p:cBhvr>
                                        <p:cTn id="71" dur="500"/>
                                        <p:tgtEl>
                                          <p:spTgt spid="9">
                                            <p:txEl>
                                              <p:pRg st="4" end="4"/>
                                            </p:txEl>
                                          </p:spTgt>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up)">
                                      <p:cBhvr>
                                        <p:cTn id="76" dur="500"/>
                                        <p:tgtEl>
                                          <p:spTgt spid="13"/>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2" fill="hold" grpId="0" nodeType="click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wipe(right)">
                                      <p:cBhvr>
                                        <p:cTn id="81" dur="500"/>
                                        <p:tgtEl>
                                          <p:spTgt spid="22"/>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2" fill="hold" grpId="0" nodeType="click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wipe(right)">
                                      <p:cBhvr>
                                        <p:cTn id="86" dur="500"/>
                                        <p:tgtEl>
                                          <p:spTgt spid="27"/>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barn(inVertical)">
                                      <p:cBhvr>
                                        <p:cTn id="91" dur="500"/>
                                        <p:tgtEl>
                                          <p:spTgt spid="19"/>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16" presetClass="entr" presetSubtype="21" fill="hold" grpId="0" nodeType="clickEffect">
                                  <p:stCondLst>
                                    <p:cond delay="0"/>
                                  </p:stCondLst>
                                  <p:childTnLst>
                                    <p:set>
                                      <p:cBhvr>
                                        <p:cTn id="95" dur="1" fill="hold">
                                          <p:stCondLst>
                                            <p:cond delay="0"/>
                                          </p:stCondLst>
                                        </p:cTn>
                                        <p:tgtEl>
                                          <p:spTgt spid="16"/>
                                        </p:tgtEl>
                                        <p:attrNameLst>
                                          <p:attrName>style.visibility</p:attrName>
                                        </p:attrNameLst>
                                      </p:cBhvr>
                                      <p:to>
                                        <p:strVal val="visible"/>
                                      </p:to>
                                    </p:set>
                                    <p:animEffect transition="in" filter="barn(inVertical)">
                                      <p:cBhvr>
                                        <p:cTn id="96" dur="500"/>
                                        <p:tgtEl>
                                          <p:spTgt spid="16"/>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1" fill="hold" nodeType="clickEffect">
                                  <p:stCondLst>
                                    <p:cond delay="0"/>
                                  </p:stCondLst>
                                  <p:childTnLst>
                                    <p:set>
                                      <p:cBhvr>
                                        <p:cTn id="100" dur="1" fill="hold">
                                          <p:stCondLst>
                                            <p:cond delay="0"/>
                                          </p:stCondLst>
                                        </p:cTn>
                                        <p:tgtEl>
                                          <p:spTgt spid="10"/>
                                        </p:tgtEl>
                                        <p:attrNameLst>
                                          <p:attrName>style.visibility</p:attrName>
                                        </p:attrNameLst>
                                      </p:cBhvr>
                                      <p:to>
                                        <p:strVal val="visible"/>
                                      </p:to>
                                    </p:set>
                                    <p:animEffect transition="in" filter="wipe(up)">
                                      <p:cBhvr>
                                        <p:cTn id="101" dur="500"/>
                                        <p:tgtEl>
                                          <p:spTgt spid="10"/>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11">
                                            <p:txEl>
                                              <p:pRg st="0" end="0"/>
                                            </p:txEl>
                                          </p:spTgt>
                                        </p:tgtEl>
                                        <p:attrNameLst>
                                          <p:attrName>style.visibility</p:attrName>
                                        </p:attrNameLst>
                                      </p:cBhvr>
                                      <p:to>
                                        <p:strVal val="visible"/>
                                      </p:to>
                                    </p:set>
                                    <p:animEffect transition="in" filter="wipe(left)">
                                      <p:cBhvr>
                                        <p:cTn id="106" dur="500"/>
                                        <p:tgtEl>
                                          <p:spTgt spid="11">
                                            <p:txEl>
                                              <p:pRg st="0" end="0"/>
                                            </p:txEl>
                                          </p:spTgt>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ntr" presetSubtype="1" fill="hold" grpId="0" nodeType="clickEffect">
                                  <p:stCondLst>
                                    <p:cond delay="0"/>
                                  </p:stCondLst>
                                  <p:childTnLst>
                                    <p:set>
                                      <p:cBhvr>
                                        <p:cTn id="110" dur="1" fill="hold">
                                          <p:stCondLst>
                                            <p:cond delay="0"/>
                                          </p:stCondLst>
                                        </p:cTn>
                                        <p:tgtEl>
                                          <p:spTgt spid="17"/>
                                        </p:tgtEl>
                                        <p:attrNameLst>
                                          <p:attrName>style.visibility</p:attrName>
                                        </p:attrNameLst>
                                      </p:cBhvr>
                                      <p:to>
                                        <p:strVal val="visible"/>
                                      </p:to>
                                    </p:set>
                                    <p:animEffect transition="in" filter="wipe(up)">
                                      <p:cBhvr>
                                        <p:cTn id="111" dur="500"/>
                                        <p:tgtEl>
                                          <p:spTgt spid="17"/>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16" presetClass="entr" presetSubtype="21" fill="hold" grpId="0" nodeType="clickEffect">
                                  <p:stCondLst>
                                    <p:cond delay="0"/>
                                  </p:stCondLst>
                                  <p:childTnLst>
                                    <p:set>
                                      <p:cBhvr>
                                        <p:cTn id="115" dur="1" fill="hold">
                                          <p:stCondLst>
                                            <p:cond delay="0"/>
                                          </p:stCondLst>
                                        </p:cTn>
                                        <p:tgtEl>
                                          <p:spTgt spid="18"/>
                                        </p:tgtEl>
                                        <p:attrNameLst>
                                          <p:attrName>style.visibility</p:attrName>
                                        </p:attrNameLst>
                                      </p:cBhvr>
                                      <p:to>
                                        <p:strVal val="visible"/>
                                      </p:to>
                                    </p:set>
                                    <p:animEffect transition="in" filter="barn(inVertical)">
                                      <p:cBhvr>
                                        <p:cTn id="116" dur="500"/>
                                        <p:tgtEl>
                                          <p:spTgt spid="18"/>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barn(inVertical)">
                                      <p:cBhvr>
                                        <p:cTn id="121" dur="500"/>
                                        <p:tgtEl>
                                          <p:spTgt spid="20"/>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16" presetClass="entr" presetSubtype="21" fill="hold" grpId="0" nodeType="clickEffect">
                                  <p:stCondLst>
                                    <p:cond delay="0"/>
                                  </p:stCondLst>
                                  <p:childTnLst>
                                    <p:set>
                                      <p:cBhvr>
                                        <p:cTn id="125" dur="1" fill="hold">
                                          <p:stCondLst>
                                            <p:cond delay="0"/>
                                          </p:stCondLst>
                                        </p:cTn>
                                        <p:tgtEl>
                                          <p:spTgt spid="21"/>
                                        </p:tgtEl>
                                        <p:attrNameLst>
                                          <p:attrName>style.visibility</p:attrName>
                                        </p:attrNameLst>
                                      </p:cBhvr>
                                      <p:to>
                                        <p:strVal val="visible"/>
                                      </p:to>
                                    </p:set>
                                    <p:animEffect transition="in" filter="barn(inVertical)">
                                      <p:cBhvr>
                                        <p:cTn id="1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4" grpId="0" animBg="1"/>
      <p:bldP spid="15" grpId="0"/>
      <p:bldP spid="6" grpId="0"/>
      <p:bldP spid="13" grpId="0" animBg="1"/>
      <p:bldP spid="22" grpId="0" animBg="1"/>
      <p:bldP spid="27" grpId="0" animBg="1"/>
      <p:bldP spid="19" grpId="0" animBg="1"/>
      <p:bldP spid="16" grpId="0"/>
      <p:bldP spid="17" grpId="0" animBg="1"/>
      <p:bldP spid="18" grpId="0"/>
      <p:bldP spid="20" grpId="0" animBg="1"/>
      <p:bldP spid="21" grpId="0"/>
    </p:bldLst>
  </p:timing>
</p:sld>
</file>

<file path=ppt/slides/slide4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5720080" y="163195"/>
            <a:ext cx="953770" cy="923290"/>
          </a:xfrm>
          <a:prstGeom prst="rect">
            <a:avLst/>
          </a:prstGeom>
        </p:spPr>
      </p:pic>
      <p:sp>
        <p:nvSpPr>
          <p:cNvPr id="5" name="文本框 4" title=""/>
          <p:cNvSpPr txBox="1"/>
          <p:nvPr/>
        </p:nvSpPr>
        <p:spPr>
          <a:xfrm>
            <a:off x="6644640" y="222885"/>
            <a:ext cx="496379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超声波、次声波及其应用</a:t>
            </a:r>
          </a:p>
        </p:txBody>
      </p:sp>
      <p:pic>
        <p:nvPicPr>
          <p:cNvPr id="10" name="图片 9" title=""/>
          <p:cNvPicPr>
            <a:picLocks noChangeAspect="1"/>
          </p:cNvPicPr>
          <p:nvPr/>
        </p:nvPicPr>
        <p:blipFill>
          <a:blip r:embed="rId3"/>
          <a:stretch>
            <a:fillRect/>
          </a:stretch>
        </p:blipFill>
        <p:spPr>
          <a:xfrm>
            <a:off x="292735" y="1556385"/>
            <a:ext cx="2013585" cy="483870"/>
          </a:xfrm>
          <a:prstGeom prst="rect">
            <a:avLst/>
          </a:prstGeom>
        </p:spPr>
      </p:pic>
      <p:sp>
        <p:nvSpPr>
          <p:cNvPr id="11" name="文本框 10" title=""/>
          <p:cNvSpPr txBox="1"/>
          <p:nvPr/>
        </p:nvSpPr>
        <p:spPr>
          <a:xfrm>
            <a:off x="2346960" y="1485265"/>
            <a:ext cx="3234690" cy="598805"/>
          </a:xfrm>
          <a:prstGeom prst="rect">
            <a:avLst/>
          </a:prstGeom>
          <a:noFill/>
        </p:spPr>
        <p:txBody>
          <a:bodyPr wrap="square" rtlCol="0" anchor="t">
            <a:spAutoFit/>
          </a:bodyPr>
          <a:lstStyle/>
          <a:p>
            <a:pPr fontAlgn="auto">
              <a:lnSpc>
                <a:spcPct val="150000"/>
              </a:lnSpc>
            </a:pPr>
            <a:r>
              <a:rPr lang="zh-CN" altLang="en-US" sz="2200" b="1">
                <a:latin typeface="微软雅黑" panose="020b0503020204020204" charset="-122"/>
                <a:ea typeface="微软雅黑" panose="020b0503020204020204" charset="-122"/>
                <a:cs typeface="微软雅黑" panose="020b0503020204020204" charset="-122"/>
              </a:rPr>
              <a:t>超声波与次声波的比较</a:t>
            </a:r>
          </a:p>
        </p:txBody>
      </p:sp>
      <p:graphicFrame>
        <p:nvGraphicFramePr>
          <p:cNvPr id="2" name="表格 1" title=""/>
          <p:cNvGraphicFramePr>
            <a:graphicFrameLocks noGrp="1"/>
          </p:cNvGraphicFramePr>
          <p:nvPr/>
        </p:nvGraphicFramePr>
        <p:xfrm>
          <a:off x="292735" y="2339975"/>
          <a:ext cx="11132185" cy="2404745"/>
        </p:xfrm>
        <a:graphic>
          <a:graphicData uri="http://schemas.openxmlformats.org/drawingml/2006/table">
            <a:tbl>
              <a:tblPr firstRow="1" bandRow="1">
                <a:tableStyleId>{5940675A-B579-460E-94D1-54222C63F5DA}</a:tableStyleId>
              </a:tblPr>
              <a:tblGrid>
                <a:gridCol w="1490345"/>
                <a:gridCol w="5072380"/>
                <a:gridCol w="4569460"/>
              </a:tblGrid>
              <a:tr h="601345">
                <a:tc>
                  <a:txBody>
                    <a:bodyPr vert="horz" wrap="square"/>
                    <a:lstStyle/>
                    <a:p>
                      <a:pPr indent="0" algn="ctr" fontAlgn="auto">
                        <a:lnSpc>
                          <a:spcPct val="150000"/>
                        </a:lnSpc>
                        <a:buNone/>
                      </a:pP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fontAlgn="auto">
                        <a:lnSpc>
                          <a:spcPct val="150000"/>
                        </a:lnSpc>
                        <a:buNone/>
                      </a:pPr>
                      <a:r>
                        <a:rPr lang="en-US" sz="1800" b="1">
                          <a:latin typeface="微软雅黑" panose="020b0503020204020204" charset="-122"/>
                          <a:ea typeface="微软雅黑" panose="020b0503020204020204" charset="-122"/>
                          <a:cs typeface="宋体" panose="02010600030101010101" pitchFamily="2" charset="-122"/>
                        </a:rPr>
                        <a:t>超声波</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fontAlgn="auto">
                        <a:lnSpc>
                          <a:spcPct val="150000"/>
                        </a:lnSpc>
                        <a:buNone/>
                      </a:pPr>
                      <a:r>
                        <a:rPr lang="en-US" sz="1800" b="1">
                          <a:latin typeface="微软雅黑" panose="020b0503020204020204" charset="-122"/>
                          <a:ea typeface="微软雅黑" panose="020b0503020204020204" charset="-122"/>
                          <a:cs typeface="宋体" panose="02010600030101010101" pitchFamily="2" charset="-122"/>
                        </a:rPr>
                        <a:t>次声波</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601345">
                <a:tc>
                  <a:txBody>
                    <a:bodyPr vert="horz" wrap="square"/>
                    <a:lstStyle/>
                    <a:p>
                      <a:pPr indent="0" algn="ctr" fontAlgn="auto">
                        <a:lnSpc>
                          <a:spcPct val="150000"/>
                        </a:lnSpc>
                        <a:buNone/>
                      </a:pPr>
                      <a:r>
                        <a:rPr lang="en-US" sz="1800" b="1">
                          <a:latin typeface="微软雅黑" panose="020b0503020204020204" charset="-122"/>
                          <a:ea typeface="微软雅黑" panose="020b0503020204020204" charset="-122"/>
                          <a:cs typeface="宋体" panose="02010600030101010101" pitchFamily="2" charset="-122"/>
                        </a:rPr>
                        <a:t>特点</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800" b="0">
                          <a:latin typeface="微软雅黑" panose="020b0503020204020204" charset="-122"/>
                          <a:ea typeface="微软雅黑" panose="020b0503020204020204" charset="-122"/>
                          <a:cs typeface="宋体" panose="02010600030101010101" pitchFamily="2" charset="-122"/>
                        </a:rPr>
                        <a:t>方向性好、能量密度大、易于获得较集中的声能</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800" b="0">
                          <a:latin typeface="微软雅黑" panose="020b0503020204020204" charset="-122"/>
                          <a:ea typeface="微软雅黑" panose="020b0503020204020204" charset="-122"/>
                          <a:cs typeface="宋体" panose="02010600030101010101" pitchFamily="2" charset="-122"/>
                        </a:rPr>
                        <a:t>穿透能力强、传播过程中能量损失小</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202055">
                <a:tc>
                  <a:txBody>
                    <a:bodyPr vert="horz" wrap="square"/>
                    <a:lstStyle/>
                    <a:p>
                      <a:pPr indent="0" algn="ctr" fontAlgn="auto">
                        <a:lnSpc>
                          <a:spcPct val="150000"/>
                        </a:lnSpc>
                        <a:buNone/>
                      </a:pPr>
                      <a:r>
                        <a:rPr lang="en-US" sz="1800" b="1">
                          <a:latin typeface="微软雅黑" panose="020b0503020204020204" charset="-122"/>
                          <a:ea typeface="微软雅黑" panose="020b0503020204020204" charset="-122"/>
                          <a:cs typeface="宋体" panose="02010600030101010101" pitchFamily="2" charset="-122"/>
                        </a:rPr>
                        <a:t>应用或危害</a:t>
                      </a:r>
                      <a:endParaRPr lang="en-US" altLang="en-US" sz="18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800" b="0">
                          <a:latin typeface="微软雅黑" panose="020b0503020204020204" charset="-122"/>
                          <a:ea typeface="微软雅黑" panose="020b0503020204020204" charset="-122"/>
                          <a:cs typeface="微软雅黑" panose="020b0503020204020204" charset="-122"/>
                        </a:rPr>
                        <a:t>利用声呐探测海底深度、B超诊病、超声波探伤、击碎体内结石等</a:t>
                      </a:r>
                      <a:endParaRPr lang="en-US" altLang="en-US" sz="18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800" b="0">
                          <a:latin typeface="微软雅黑" panose="020b0503020204020204" charset="-122"/>
                          <a:ea typeface="微软雅黑" panose="020b0503020204020204" charset="-122"/>
                          <a:cs typeface="宋体" panose="02010600030101010101" pitchFamily="2" charset="-122"/>
                        </a:rPr>
                        <a:t>次声波检测海啸、地震等；穿透人体时，会使人体出现不适，甚至导致死亡</a:t>
                      </a:r>
                      <a:endParaRPr lang="en-US" altLang="en-US" sz="18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animEffect transition="in" filter="wipe(left)">
                                      <p:cBhvr>
                                        <p:cTn id="31" dur="500"/>
                                        <p:tgtEl>
                                          <p:spTgt spid="11">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444750" cy="733425"/>
          </a:xfrm>
          <a:prstGeom prst="rect">
            <a:avLst/>
          </a:prstGeom>
          <a:noFill/>
        </p:spPr>
        <p:txBody>
          <a:bodyPr wrap="none" lIns="0" tIns="0" rIns="0" bIns="0"/>
          <a:lstStyle/>
          <a:p>
            <a:pPr>
              <a:lnSpc>
                <a:spcPct val="110000"/>
              </a:lnSpc>
            </a:pPr>
            <a:r>
              <a:rPr lang="zh-CN" sz="4000">
                <a:solidFill>
                  <a:schemeClr val="accent2">
                    <a:lumMod val="75000"/>
                  </a:schemeClr>
                </a:solidFill>
                <a:latin typeface="微软雅黑" panose="020b0503020204020204" charset="-122"/>
                <a:ea typeface="微软雅黑" panose="020b0503020204020204" charset="-122"/>
              </a:rPr>
              <a:t>考情分析</a:t>
            </a:r>
          </a:p>
        </p:txBody>
      </p:sp>
      <p:sp>
        <p:nvSpPr>
          <p:cNvPr id="4" name="文本框 3" title=""/>
          <p:cNvSpPr txBox="1"/>
          <p:nvPr/>
        </p:nvSpPr>
        <p:spPr>
          <a:xfrm>
            <a:off x="749359" y="1926893"/>
            <a:ext cx="10856873" cy="2861310"/>
          </a:xfrm>
          <a:prstGeom prst="rect">
            <a:avLst/>
          </a:prstGeom>
          <a:noFill/>
        </p:spPr>
        <p:txBody>
          <a:bodyPr wrap="square" rtlCol="0" anchor="t">
            <a:spAutoFit/>
          </a:bodyPr>
          <a:lstStyle/>
          <a:p>
            <a:pPr fontAlgn="auto">
              <a:lnSpc>
                <a:spcPct val="150000"/>
              </a:lnSpc>
            </a:pPr>
            <a:r>
              <a:rPr lang="zh-CN" altLang="en-US" sz="2000" smtClean="0">
                <a:solidFill>
                  <a:srgbClr val="C00000"/>
                </a:solidFill>
                <a:latin typeface="微软雅黑" panose="020b0503020204020204" charset="-122"/>
                <a:ea typeface="微软雅黑" panose="020b0503020204020204" charset="-122"/>
                <a:cs typeface="微软雅黑" panose="020b0503020204020204" charset="-122"/>
              </a:rPr>
              <a:t>二、考情分析</a:t>
            </a:r>
            <a:endParaRPr lang="en-US" altLang="zh-CN" sz="2000" smtClean="0">
              <a:solidFill>
                <a:srgbClr val="C00000"/>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lang="zh-CN" altLang="en-US" sz="2000" smtClean="0">
                <a:latin typeface="微软雅黑" panose="020b0503020204020204" charset="-122"/>
                <a:ea typeface="微软雅黑" panose="020b0503020204020204" charset="-122"/>
                <a:cs typeface="微软雅黑" panose="020b0503020204020204" charset="-122"/>
              </a:rPr>
              <a:t>声现象是最简单也是中考必考的内容，尤其是专题关于声音的产生和传播、声音的特征、噪声的危害和控制等，每年中考必考。考题往往以选择题（单选较多）、填空题、简答题的形式出现，分值一般为2分。虽然分值不高，但，是最容易得分的考题。考查情景主要是学生生活中已有的感性认识和课堂上观察或总结出的规律，需要在理解的基础上准确把握，这里注意声与电磁波的区别。</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wipe(left)">
                                      <p:cBhvr>
                                        <p:cTn id="19" dur="500"/>
                                        <p:tgtEl>
                                          <p:spTgt spid="4">
                                            <p:txEl>
                                              <p:pRg st="0" end="0"/>
                                            </p:txEl>
                                          </p:spTgt>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wipe(left)">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5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5720080" y="163195"/>
            <a:ext cx="953770" cy="923290"/>
          </a:xfrm>
          <a:prstGeom prst="rect">
            <a:avLst/>
          </a:prstGeom>
        </p:spPr>
      </p:pic>
      <p:sp>
        <p:nvSpPr>
          <p:cNvPr id="5" name="文本框 4" title=""/>
          <p:cNvSpPr txBox="1"/>
          <p:nvPr/>
        </p:nvSpPr>
        <p:spPr>
          <a:xfrm>
            <a:off x="6644640" y="222885"/>
            <a:ext cx="496379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超声波、次声波及其应用</a:t>
            </a:r>
          </a:p>
        </p:txBody>
      </p:sp>
      <p:sp>
        <p:nvSpPr>
          <p:cNvPr id="6" name="文本框 5" title=""/>
          <p:cNvSpPr txBox="1"/>
          <p:nvPr/>
        </p:nvSpPr>
        <p:spPr>
          <a:xfrm>
            <a:off x="292735" y="1341120"/>
            <a:ext cx="5316220" cy="4246245"/>
          </a:xfrm>
          <a:prstGeom prst="rect">
            <a:avLst/>
          </a:prstGeom>
          <a:noFill/>
        </p:spPr>
        <p:txBody>
          <a:bodyPr wrap="square" rtlCol="0" anchor="t">
            <a:spAutoFit/>
          </a:bodyPr>
          <a:lstStyle/>
          <a:p>
            <a:pPr algn="just"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【例</a:t>
            </a: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a:latin typeface="微软雅黑" panose="020b0503020204020204" charset="-122"/>
                <a:ea typeface="微软雅黑" panose="020b0503020204020204" charset="-122"/>
                <a:cs typeface="微软雅黑" panose="020b0503020204020204" charset="-122"/>
              </a:rPr>
              <a:t>如图是生活中的两个情境，左图是居民小区噪声监测器，显示环境噪声为55. 5分贝。右图是钢琴调音师正在用手机上的一个调音软件播放音叉256、512、1024、2048（Hz）的标准音来校准琴音。下列说法正确的是（　）。</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A. 人们以分贝为单位来表示声音强弱的等级</a:t>
            </a:r>
            <a:endParaRPr lang="en-US">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a:latin typeface="微软雅黑" panose="020b0503020204020204" charset="-122"/>
                <a:ea typeface="微软雅黑" panose="020b0503020204020204" charset="-122"/>
                <a:cs typeface="微软雅黑" panose="020b0503020204020204" charset="-122"/>
              </a:rPr>
              <a:t>B. 分贝是音调的单位</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C. 2048Hz的音属于次声波</a:t>
            </a:r>
            <a:endParaRPr lang="en-US">
              <a:latin typeface="微软雅黑" panose="020b0503020204020204" charset="-122"/>
              <a:ea typeface="微软雅黑" panose="020b0503020204020204" charset="-122"/>
              <a:cs typeface="微软雅黑" panose="020b0503020204020204" charset="-122"/>
            </a:endParaRPr>
          </a:p>
          <a:p>
            <a:pPr algn="just" fontAlgn="auto">
              <a:lnSpc>
                <a:spcPct val="150000"/>
              </a:lnSpc>
            </a:pPr>
            <a:r>
              <a:rPr>
                <a:latin typeface="微软雅黑" panose="020b0503020204020204" charset="-122"/>
                <a:ea typeface="微软雅黑" panose="020b0503020204020204" charset="-122"/>
                <a:cs typeface="微软雅黑" panose="020b0503020204020204" charset="-122"/>
              </a:rPr>
              <a:t>D. 256Hz的音和2048Hz的音比较，256Hz的声音音调更高</a:t>
            </a:r>
          </a:p>
        </p:txBody>
      </p:sp>
      <p:pic>
        <p:nvPicPr>
          <p:cNvPr id="2" name="图片 3" title=""/>
          <p:cNvPicPr>
            <a:picLocks noChangeAspect="1"/>
          </p:cNvPicPr>
          <p:nvPr/>
        </p:nvPicPr>
        <p:blipFill>
          <a:blip r:embed="rId3"/>
          <a:stretch>
            <a:fillRect/>
          </a:stretch>
        </p:blipFill>
        <p:spPr>
          <a:xfrm>
            <a:off x="983615" y="5671503"/>
            <a:ext cx="1948180" cy="926465"/>
          </a:xfrm>
          <a:prstGeom prst="rect">
            <a:avLst/>
          </a:prstGeom>
          <a:noFill/>
          <a:ln w="9525">
            <a:noFill/>
          </a:ln>
        </p:spPr>
      </p:pic>
      <p:sp>
        <p:nvSpPr>
          <p:cNvPr id="19" name="矩形标注 18" title=""/>
          <p:cNvSpPr/>
          <p:nvPr/>
        </p:nvSpPr>
        <p:spPr>
          <a:xfrm>
            <a:off x="3437890" y="5671820"/>
            <a:ext cx="1858645" cy="720725"/>
          </a:xfrm>
          <a:prstGeom prst="wedgeRectCallout">
            <a:avLst>
              <a:gd name="adj1" fmla="val -76545"/>
              <a:gd name="adj2" fmla="val -1718"/>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分贝（dB）是声音强弱等级的单位</a:t>
            </a:r>
          </a:p>
        </p:txBody>
      </p:sp>
      <p:sp>
        <p:nvSpPr>
          <p:cNvPr id="14" name="矩形标注 13" title=""/>
          <p:cNvSpPr/>
          <p:nvPr/>
        </p:nvSpPr>
        <p:spPr>
          <a:xfrm>
            <a:off x="2576195" y="3855720"/>
            <a:ext cx="2936875" cy="477520"/>
          </a:xfrm>
          <a:prstGeom prst="wedgeRectCallout">
            <a:avLst>
              <a:gd name="adj1" fmla="val -36227"/>
              <a:gd name="adj2" fmla="val 91755"/>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次声波是频率小于</a:t>
            </a:r>
            <a:r>
              <a:rPr lang="en-US" altLang="zh-CN" sz="1600">
                <a:latin typeface="微软雅黑" panose="020b0503020204020204" charset="-122"/>
                <a:ea typeface="微软雅黑" panose="020b0503020204020204" charset="-122"/>
                <a:cs typeface="微软雅黑" panose="020b0503020204020204" charset="-122"/>
              </a:rPr>
              <a:t>20Hz</a:t>
            </a:r>
            <a:r>
              <a:rPr lang="zh-CN" altLang="en-US" sz="1600">
                <a:latin typeface="微软雅黑" panose="020b0503020204020204" charset="-122"/>
                <a:ea typeface="微软雅黑" panose="020b0503020204020204" charset="-122"/>
                <a:cs typeface="微软雅黑" panose="020b0503020204020204" charset="-122"/>
              </a:rPr>
              <a:t>的声波</a:t>
            </a:r>
          </a:p>
        </p:txBody>
      </p:sp>
      <p:sp>
        <p:nvSpPr>
          <p:cNvPr id="7" name="矩形标注 6" title=""/>
          <p:cNvSpPr/>
          <p:nvPr/>
        </p:nvSpPr>
        <p:spPr>
          <a:xfrm>
            <a:off x="2114550" y="5109845"/>
            <a:ext cx="2521585" cy="477520"/>
          </a:xfrm>
          <a:prstGeom prst="wedgeRectCallout">
            <a:avLst>
              <a:gd name="adj1" fmla="val -75258"/>
              <a:gd name="adj2" fmla="val 8909"/>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声音的频率越高音调越高</a:t>
            </a:r>
          </a:p>
        </p:txBody>
      </p:sp>
      <p:sp>
        <p:nvSpPr>
          <p:cNvPr id="9" name="文本框 8" title=""/>
          <p:cNvSpPr txBox="1"/>
          <p:nvPr/>
        </p:nvSpPr>
        <p:spPr>
          <a:xfrm>
            <a:off x="3112135" y="3123565"/>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p>
        </p:txBody>
      </p:sp>
      <p:cxnSp>
        <p:nvCxnSpPr>
          <p:cNvPr id="13" name="直接连接符 12" title=""/>
          <p:cNvCxnSpPr/>
          <p:nvPr/>
        </p:nvCxnSpPr>
        <p:spPr>
          <a:xfrm flipH="1">
            <a:off x="5608955" y="1535430"/>
            <a:ext cx="0" cy="511873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5" name="文本框 14" title=""/>
          <p:cNvSpPr txBox="1"/>
          <p:nvPr/>
        </p:nvSpPr>
        <p:spPr>
          <a:xfrm>
            <a:off x="5789295" y="1374775"/>
            <a:ext cx="6298565" cy="2999740"/>
          </a:xfrm>
          <a:prstGeom prst="rect">
            <a:avLst/>
          </a:prstGeom>
          <a:noFill/>
        </p:spPr>
        <p:txBody>
          <a:bodyPr wrap="square" rtlCol="0" anchor="t">
            <a:spAutoFit/>
          </a:bodyPr>
          <a:lstStyle/>
          <a:p>
            <a:pPr algn="just"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2-1</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a:latin typeface="微软雅黑" panose="020b0503020204020204" charset="-122"/>
                <a:ea typeface="微软雅黑" panose="020b0503020204020204" charset="-122"/>
                <a:cs typeface="微软雅黑" panose="020b0503020204020204" charset="-122"/>
              </a:rPr>
              <a:t>图为094型核潜艇，它是我国国防力量的重要组成部分。它在水下航行时是通过声呐系统发出的超声波感知附近海域的情况。下列说法正确的是（　　）。</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A. 超声波不是由物体的振动产生</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B. 超声波的传播不需要介质</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C. 感知附近海域情况是利用超声波传递信息</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D. 潜艇上的舰员能够听见超声波</a:t>
            </a:r>
          </a:p>
        </p:txBody>
      </p:sp>
      <p:pic>
        <p:nvPicPr>
          <p:cNvPr id="10" name="图片 100019" title=""/>
          <p:cNvPicPr>
            <a:picLocks noChangeAspect="1"/>
          </p:cNvPicPr>
          <p:nvPr/>
        </p:nvPicPr>
        <p:blipFill>
          <a:blip r:embed="rId4"/>
          <a:stretch>
            <a:fillRect/>
          </a:stretch>
        </p:blipFill>
        <p:spPr>
          <a:xfrm>
            <a:off x="7985125" y="4374515"/>
            <a:ext cx="1971675" cy="1610995"/>
          </a:xfrm>
          <a:prstGeom prst="rect">
            <a:avLst/>
          </a:prstGeom>
          <a:noFill/>
          <a:ln w="9525">
            <a:noFill/>
          </a:ln>
        </p:spPr>
      </p:pic>
      <p:sp>
        <p:nvSpPr>
          <p:cNvPr id="16" name="矩形标注 15" title=""/>
          <p:cNvSpPr/>
          <p:nvPr/>
        </p:nvSpPr>
        <p:spPr>
          <a:xfrm>
            <a:off x="6101080" y="2159000"/>
            <a:ext cx="3129915" cy="415925"/>
          </a:xfrm>
          <a:prstGeom prst="wedgeRectCallout">
            <a:avLst>
              <a:gd name="adj1" fmla="val -25349"/>
              <a:gd name="adj2" fmla="val 84503"/>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任何声音都是由物体振动产生的</a:t>
            </a:r>
          </a:p>
        </p:txBody>
      </p:sp>
      <p:sp>
        <p:nvSpPr>
          <p:cNvPr id="17" name="矩形标注 16" title=""/>
          <p:cNvSpPr/>
          <p:nvPr/>
        </p:nvSpPr>
        <p:spPr>
          <a:xfrm>
            <a:off x="8809355" y="2709545"/>
            <a:ext cx="2348865" cy="477520"/>
          </a:xfrm>
          <a:prstGeom prst="wedgeRectCallout">
            <a:avLst>
              <a:gd name="adj1" fmla="val -53514"/>
              <a:gd name="adj2" fmla="val 85372"/>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声音的传播都需要介质</a:t>
            </a:r>
          </a:p>
        </p:txBody>
      </p:sp>
      <p:sp>
        <p:nvSpPr>
          <p:cNvPr id="18" name="矩形标注 17" title=""/>
          <p:cNvSpPr/>
          <p:nvPr/>
        </p:nvSpPr>
        <p:spPr>
          <a:xfrm>
            <a:off x="10190480" y="4333240"/>
            <a:ext cx="1748155" cy="1652905"/>
          </a:xfrm>
          <a:prstGeom prst="wedgeRectCallout">
            <a:avLst>
              <a:gd name="adj1" fmla="val -64347"/>
              <a:gd name="adj2" fmla="val -86256"/>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感知附近海域情况是利用声呐系统发出的超声波，传递的是信息</a:t>
            </a:r>
          </a:p>
        </p:txBody>
      </p:sp>
      <p:sp>
        <p:nvSpPr>
          <p:cNvPr id="20" name="矩形标注 19" title=""/>
          <p:cNvSpPr/>
          <p:nvPr/>
        </p:nvSpPr>
        <p:spPr>
          <a:xfrm>
            <a:off x="5921375" y="4846320"/>
            <a:ext cx="1962785" cy="477520"/>
          </a:xfrm>
          <a:prstGeom prst="wedgeRectCallout">
            <a:avLst>
              <a:gd name="adj1" fmla="val -21756"/>
              <a:gd name="adj2" fmla="val -148271"/>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人无法听到超声波</a:t>
            </a:r>
          </a:p>
        </p:txBody>
      </p:sp>
      <p:sp>
        <p:nvSpPr>
          <p:cNvPr id="21" name="文本框 20" title=""/>
          <p:cNvSpPr txBox="1"/>
          <p:nvPr/>
        </p:nvSpPr>
        <p:spPr>
          <a:xfrm>
            <a:off x="9824085" y="234378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wipe(left)">
                                      <p:cBhvr>
                                        <p:cTn id="36" dur="500"/>
                                        <p:tgtEl>
                                          <p:spTgt spid="6">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left)">
                                      <p:cBhvr>
                                        <p:cTn id="41" dur="500"/>
                                        <p:tgtEl>
                                          <p:spTgt spid="6">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wipe(left)">
                                      <p:cBhvr>
                                        <p:cTn id="46" dur="500"/>
                                        <p:tgtEl>
                                          <p:spTgt spid="6">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wipe(left)">
                                      <p:cBhvr>
                                        <p:cTn id="51" dur="500"/>
                                        <p:tgtEl>
                                          <p:spTgt spid="6">
                                            <p:txEl>
                                              <p:pRg st="4" end="4"/>
                                            </p:txEl>
                                          </p:spTgt>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barn(inVertical)">
                                      <p:cBhvr>
                                        <p:cTn id="56" dur="500"/>
                                        <p:tgtEl>
                                          <p:spTgt spid="19"/>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Effect transition="in" filter="wipe(right)">
                                      <p:cBhvr>
                                        <p:cTn id="61" dur="500"/>
                                        <p:tgtEl>
                                          <p:spTgt spid="14"/>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right)">
                                      <p:cBhvr>
                                        <p:cTn id="66" dur="500"/>
                                        <p:tgtEl>
                                          <p:spTgt spid="7"/>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barn(inVertical)">
                                      <p:cBhvr>
                                        <p:cTn id="71" dur="500"/>
                                        <p:tgtEl>
                                          <p:spTgt spid="9"/>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wipe(up)">
                                      <p:cBhvr>
                                        <p:cTn id="76" dur="500"/>
                                        <p:tgtEl>
                                          <p:spTgt spid="13"/>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nodeType="clickEffect">
                                  <p:stCondLst>
                                    <p:cond delay="0"/>
                                  </p:stCondLst>
                                  <p:childTnLst>
                                    <p:set>
                                      <p:cBhvr>
                                        <p:cTn id="80" dur="1" fill="hold">
                                          <p:stCondLst>
                                            <p:cond delay="0"/>
                                          </p:stCondLst>
                                        </p:cTn>
                                        <p:tgtEl>
                                          <p:spTgt spid="15">
                                            <p:txEl>
                                              <p:pRg st="0" end="0"/>
                                            </p:txEl>
                                          </p:spTgt>
                                        </p:tgtEl>
                                        <p:attrNameLst>
                                          <p:attrName>style.visibility</p:attrName>
                                        </p:attrNameLst>
                                      </p:cBhvr>
                                      <p:to>
                                        <p:strVal val="visible"/>
                                      </p:to>
                                    </p:set>
                                    <p:animEffect transition="in" filter="wipe(left)">
                                      <p:cBhvr>
                                        <p:cTn id="81" dur="500"/>
                                        <p:tgtEl>
                                          <p:spTgt spid="15">
                                            <p:txEl>
                                              <p:pRg st="0" end="0"/>
                                            </p:txEl>
                                          </p:spTgt>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16" presetClass="entr" presetSubtype="21" fill="hold" nodeType="clickEffect">
                                  <p:stCondLst>
                                    <p:cond delay="0"/>
                                  </p:stCondLst>
                                  <p:childTnLst>
                                    <p:set>
                                      <p:cBhvr>
                                        <p:cTn id="85" dur="1" fill="hold">
                                          <p:stCondLst>
                                            <p:cond delay="0"/>
                                          </p:stCondLst>
                                        </p:cTn>
                                        <p:tgtEl>
                                          <p:spTgt spid="10"/>
                                        </p:tgtEl>
                                        <p:attrNameLst>
                                          <p:attrName>style.visibility</p:attrName>
                                        </p:attrNameLst>
                                      </p:cBhvr>
                                      <p:to>
                                        <p:strVal val="visible"/>
                                      </p:to>
                                    </p:set>
                                    <p:animEffect transition="in" filter="barn(inVertical)">
                                      <p:cBhvr>
                                        <p:cTn id="86" dur="500"/>
                                        <p:tgtEl>
                                          <p:spTgt spid="10"/>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22" presetClass="entr" presetSubtype="8" fill="hold" nodeType="clickEffect">
                                  <p:stCondLst>
                                    <p:cond delay="0"/>
                                  </p:stCondLst>
                                  <p:childTnLst>
                                    <p:set>
                                      <p:cBhvr>
                                        <p:cTn id="90" dur="1" fill="hold">
                                          <p:stCondLst>
                                            <p:cond delay="0"/>
                                          </p:stCondLst>
                                        </p:cTn>
                                        <p:tgtEl>
                                          <p:spTgt spid="15">
                                            <p:txEl>
                                              <p:pRg st="1" end="1"/>
                                            </p:txEl>
                                          </p:spTgt>
                                        </p:tgtEl>
                                        <p:attrNameLst>
                                          <p:attrName>style.visibility</p:attrName>
                                        </p:attrNameLst>
                                      </p:cBhvr>
                                      <p:to>
                                        <p:strVal val="visible"/>
                                      </p:to>
                                    </p:set>
                                    <p:animEffect transition="in" filter="wipe(left)">
                                      <p:cBhvr>
                                        <p:cTn id="91" dur="500"/>
                                        <p:tgtEl>
                                          <p:spTgt spid="15">
                                            <p:txEl>
                                              <p:pRg st="1" end="1"/>
                                            </p:txEl>
                                          </p:spTgt>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15">
                                            <p:txEl>
                                              <p:pRg st="2" end="2"/>
                                            </p:txEl>
                                          </p:spTgt>
                                        </p:tgtEl>
                                        <p:attrNameLst>
                                          <p:attrName>style.visibility</p:attrName>
                                        </p:attrNameLst>
                                      </p:cBhvr>
                                      <p:to>
                                        <p:strVal val="visible"/>
                                      </p:to>
                                    </p:set>
                                    <p:animEffect transition="in" filter="wipe(left)">
                                      <p:cBhvr>
                                        <p:cTn id="96" dur="500"/>
                                        <p:tgtEl>
                                          <p:spTgt spid="15">
                                            <p:txEl>
                                              <p:pRg st="2" end="2"/>
                                            </p:txEl>
                                          </p:spTgt>
                                        </p:tgtEl>
                                      </p:cBhvr>
                                    </p:animEffec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8" fill="hold" nodeType="clickEffect">
                                  <p:stCondLst>
                                    <p:cond delay="0"/>
                                  </p:stCondLst>
                                  <p:childTnLst>
                                    <p:set>
                                      <p:cBhvr>
                                        <p:cTn id="100" dur="1" fill="hold">
                                          <p:stCondLst>
                                            <p:cond delay="0"/>
                                          </p:stCondLst>
                                        </p:cTn>
                                        <p:tgtEl>
                                          <p:spTgt spid="15">
                                            <p:txEl>
                                              <p:pRg st="3" end="3"/>
                                            </p:txEl>
                                          </p:spTgt>
                                        </p:tgtEl>
                                        <p:attrNameLst>
                                          <p:attrName>style.visibility</p:attrName>
                                        </p:attrNameLst>
                                      </p:cBhvr>
                                      <p:to>
                                        <p:strVal val="visible"/>
                                      </p:to>
                                    </p:set>
                                    <p:animEffect transition="in" filter="wipe(left)">
                                      <p:cBhvr>
                                        <p:cTn id="101" dur="500"/>
                                        <p:tgtEl>
                                          <p:spTgt spid="15">
                                            <p:txEl>
                                              <p:pRg st="3" end="3"/>
                                            </p:txEl>
                                          </p:spTgt>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15">
                                            <p:txEl>
                                              <p:pRg st="4" end="4"/>
                                            </p:txEl>
                                          </p:spTgt>
                                        </p:tgtEl>
                                        <p:attrNameLst>
                                          <p:attrName>style.visibility</p:attrName>
                                        </p:attrNameLst>
                                      </p:cBhvr>
                                      <p:to>
                                        <p:strVal val="visible"/>
                                      </p:to>
                                    </p:set>
                                    <p:animEffect transition="in" filter="wipe(left)">
                                      <p:cBhvr>
                                        <p:cTn id="106" dur="500"/>
                                        <p:tgtEl>
                                          <p:spTgt spid="15">
                                            <p:txEl>
                                              <p:pRg st="4" end="4"/>
                                            </p:txEl>
                                          </p:spTgt>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ntr" presetSubtype="1" fill="hold" grpId="0" nodeType="clickEffect">
                                  <p:stCondLst>
                                    <p:cond delay="0"/>
                                  </p:stCondLst>
                                  <p:childTnLst>
                                    <p:set>
                                      <p:cBhvr>
                                        <p:cTn id="110" dur="1" fill="hold">
                                          <p:stCondLst>
                                            <p:cond delay="0"/>
                                          </p:stCondLst>
                                        </p:cTn>
                                        <p:tgtEl>
                                          <p:spTgt spid="16"/>
                                        </p:tgtEl>
                                        <p:attrNameLst>
                                          <p:attrName>style.visibility</p:attrName>
                                        </p:attrNameLst>
                                      </p:cBhvr>
                                      <p:to>
                                        <p:strVal val="visible"/>
                                      </p:to>
                                    </p:set>
                                    <p:animEffect transition="in" filter="wipe(up)">
                                      <p:cBhvr>
                                        <p:cTn id="111" dur="500"/>
                                        <p:tgtEl>
                                          <p:spTgt spid="16"/>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xit" presetSubtype="1" fill="hold" grpId="1" nodeType="clickEffect">
                                  <p:stCondLst>
                                    <p:cond delay="0"/>
                                  </p:stCondLst>
                                  <p:childTnLst>
                                    <p:animEffect transition="out" filter="wipe(up)">
                                      <p:cBhvr>
                                        <p:cTn id="115" dur="500"/>
                                        <p:tgtEl>
                                          <p:spTgt spid="16"/>
                                        </p:tgtEl>
                                      </p:cBhvr>
                                    </p:animEffect>
                                    <p:set>
                                      <p:cBhvr>
                                        <p:cTn id="116" dur="1" fill="hold">
                                          <p:stCondLst>
                                            <p:cond delay="499"/>
                                          </p:stCondLst>
                                        </p:cTn>
                                        <p:tgtEl>
                                          <p:spTgt spid="16"/>
                                        </p:tgtEl>
                                        <p:attrNameLst>
                                          <p:attrName>style.visibility</p:attrName>
                                        </p:attrNameLst>
                                      </p:cBhvr>
                                      <p:to>
                                        <p:strVal val="hidden"/>
                                      </p:to>
                                    </p:se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22" presetClass="entr" presetSubtype="1" fill="hold" grpId="0" nodeType="clickEffect">
                                  <p:stCondLst>
                                    <p:cond delay="0"/>
                                  </p:stCondLst>
                                  <p:childTnLst>
                                    <p:set>
                                      <p:cBhvr>
                                        <p:cTn id="120" dur="1" fill="hold">
                                          <p:stCondLst>
                                            <p:cond delay="0"/>
                                          </p:stCondLst>
                                        </p:cTn>
                                        <p:tgtEl>
                                          <p:spTgt spid="17"/>
                                        </p:tgtEl>
                                        <p:attrNameLst>
                                          <p:attrName>style.visibility</p:attrName>
                                        </p:attrNameLst>
                                      </p:cBhvr>
                                      <p:to>
                                        <p:strVal val="visible"/>
                                      </p:to>
                                    </p:set>
                                    <p:animEffect transition="in" filter="wipe(up)">
                                      <p:cBhvr>
                                        <p:cTn id="121" dur="500"/>
                                        <p:tgtEl>
                                          <p:spTgt spid="17"/>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22" presetClass="exit" presetSubtype="4" fill="hold" grpId="1" nodeType="clickEffect">
                                  <p:stCondLst>
                                    <p:cond delay="0"/>
                                  </p:stCondLst>
                                  <p:childTnLst>
                                    <p:animEffect transition="out" filter="wipe(down)">
                                      <p:cBhvr>
                                        <p:cTn id="125" dur="500"/>
                                        <p:tgtEl>
                                          <p:spTgt spid="17"/>
                                        </p:tgtEl>
                                      </p:cBhvr>
                                    </p:animEffect>
                                    <p:set>
                                      <p:cBhvr>
                                        <p:cTn id="126" dur="1" fill="hold">
                                          <p:stCondLst>
                                            <p:cond delay="499"/>
                                          </p:stCondLst>
                                        </p:cTn>
                                        <p:tgtEl>
                                          <p:spTgt spid="17"/>
                                        </p:tgtEl>
                                        <p:attrNameLst>
                                          <p:attrName>style.visibility</p:attrName>
                                        </p:attrNameLst>
                                      </p:cBhvr>
                                      <p:to>
                                        <p:strVal val="hidden"/>
                                      </p:to>
                                    </p:se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16" presetClass="entr" presetSubtype="21" fill="hold" grpId="0" nodeType="clickEffect">
                                  <p:stCondLst>
                                    <p:cond delay="0"/>
                                  </p:stCondLst>
                                  <p:childTnLst>
                                    <p:set>
                                      <p:cBhvr>
                                        <p:cTn id="130" dur="1" fill="hold">
                                          <p:stCondLst>
                                            <p:cond delay="0"/>
                                          </p:stCondLst>
                                        </p:cTn>
                                        <p:tgtEl>
                                          <p:spTgt spid="18"/>
                                        </p:tgtEl>
                                        <p:attrNameLst>
                                          <p:attrName>style.visibility</p:attrName>
                                        </p:attrNameLst>
                                      </p:cBhvr>
                                      <p:to>
                                        <p:strVal val="visible"/>
                                      </p:to>
                                    </p:set>
                                    <p:animEffect transition="in" filter="barn(inVertical)">
                                      <p:cBhvr>
                                        <p:cTn id="131" dur="500"/>
                                        <p:tgtEl>
                                          <p:spTgt spid="18"/>
                                        </p:tgtEl>
                                      </p:cBhvr>
                                    </p:animEffec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22" presetClass="exit" presetSubtype="4" fill="hold" grpId="1" nodeType="clickEffect">
                                  <p:stCondLst>
                                    <p:cond delay="0"/>
                                  </p:stCondLst>
                                  <p:childTnLst>
                                    <p:animEffect transition="out" filter="wipe(down)">
                                      <p:cBhvr>
                                        <p:cTn id="135" dur="500"/>
                                        <p:tgtEl>
                                          <p:spTgt spid="18"/>
                                        </p:tgtEl>
                                      </p:cBhvr>
                                    </p:animEffect>
                                    <p:set>
                                      <p:cBhvr>
                                        <p:cTn id="136" dur="1" fill="hold">
                                          <p:stCondLst>
                                            <p:cond delay="499"/>
                                          </p:stCondLst>
                                        </p:cTn>
                                        <p:tgtEl>
                                          <p:spTgt spid="18"/>
                                        </p:tgtEl>
                                        <p:attrNameLst>
                                          <p:attrName>style.visibility</p:attrName>
                                        </p:attrNameLst>
                                      </p:cBhvr>
                                      <p:to>
                                        <p:strVal val="hidden"/>
                                      </p:to>
                                    </p:se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20"/>
                                        </p:tgtEl>
                                        <p:attrNameLst>
                                          <p:attrName>style.visibility</p:attrName>
                                        </p:attrNameLst>
                                      </p:cBhvr>
                                      <p:to>
                                        <p:strVal val="visible"/>
                                      </p:to>
                                    </p:set>
                                    <p:animEffect transition="in" filter="wipe(down)">
                                      <p:cBhvr>
                                        <p:cTn id="141" dur="500"/>
                                        <p:tgtEl>
                                          <p:spTgt spid="20"/>
                                        </p:tgtEl>
                                      </p:cBhvr>
                                    </p:animEffec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16" presetClass="entr" presetSubtype="21" fill="hold" grpId="0" nodeType="clickEffect">
                                  <p:stCondLst>
                                    <p:cond delay="0"/>
                                  </p:stCondLst>
                                  <p:childTnLst>
                                    <p:set>
                                      <p:cBhvr>
                                        <p:cTn id="145" dur="1" fill="hold">
                                          <p:stCondLst>
                                            <p:cond delay="0"/>
                                          </p:stCondLst>
                                        </p:cTn>
                                        <p:tgtEl>
                                          <p:spTgt spid="21"/>
                                        </p:tgtEl>
                                        <p:attrNameLst>
                                          <p:attrName>style.visibility</p:attrName>
                                        </p:attrNameLst>
                                      </p:cBhvr>
                                      <p:to>
                                        <p:strVal val="visible"/>
                                      </p:to>
                                    </p:set>
                                    <p:animEffect transition="in" filter="barn(inVertical)">
                                      <p:cBhvr>
                                        <p:cTn id="14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9" grpId="0" animBg="1"/>
      <p:bldP spid="14" grpId="0" animBg="1"/>
      <p:bldP spid="7" grpId="0" animBg="1"/>
      <p:bldP spid="9" grpId="0"/>
      <p:bldP spid="16" grpId="0" animBg="1"/>
      <p:bldP spid="16" grpId="1" animBg="1"/>
      <p:bldP spid="17" grpId="0" animBg="1"/>
      <p:bldP spid="17" grpId="1" animBg="1"/>
      <p:bldP spid="18" grpId="0" animBg="1"/>
      <p:bldP spid="18" grpId="1" animBg="1"/>
      <p:bldP spid="20" grpId="0" animBg="1"/>
      <p:bldP spid="21" grpId="0"/>
    </p:bldLst>
  </p:timing>
</p:sld>
</file>

<file path=ppt/slides/slide5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5720080" y="163195"/>
            <a:ext cx="953770" cy="923290"/>
          </a:xfrm>
          <a:prstGeom prst="rect">
            <a:avLst/>
          </a:prstGeom>
        </p:spPr>
      </p:pic>
      <p:sp>
        <p:nvSpPr>
          <p:cNvPr id="5" name="文本框 4" title=""/>
          <p:cNvSpPr txBox="1"/>
          <p:nvPr/>
        </p:nvSpPr>
        <p:spPr>
          <a:xfrm>
            <a:off x="6644640" y="222885"/>
            <a:ext cx="496379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超声波、次声波及其应用</a:t>
            </a:r>
          </a:p>
        </p:txBody>
      </p:sp>
      <p:sp>
        <p:nvSpPr>
          <p:cNvPr id="6" name="文本框 5" title=""/>
          <p:cNvSpPr txBox="1"/>
          <p:nvPr/>
        </p:nvSpPr>
        <p:spPr>
          <a:xfrm>
            <a:off x="292735" y="1341120"/>
            <a:ext cx="11635105" cy="2584450"/>
          </a:xfrm>
          <a:prstGeom prst="rect">
            <a:avLst/>
          </a:prstGeom>
          <a:noFill/>
        </p:spPr>
        <p:txBody>
          <a:bodyPr wrap="square" rtlCol="0" anchor="t">
            <a:spAutoFit/>
          </a:bodyPr>
          <a:lstStyle/>
          <a:p>
            <a:pPr algn="just"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rPr>
              <a:t>变式</a:t>
            </a:r>
            <a:r>
              <a:rPr lang="en-US">
                <a:solidFill>
                  <a:schemeClr val="accent1">
                    <a:lumMod val="75000"/>
                  </a:schemeClr>
                </a:solidFill>
                <a:latin typeface="微软雅黑" panose="020b0503020204020204" charset="-122"/>
                <a:ea typeface="微软雅黑" panose="020b0503020204020204" charset="-122"/>
                <a:cs typeface="微软雅黑" panose="020b0503020204020204" charset="-122"/>
              </a:rPr>
              <a:t>2-2</a:t>
            </a:r>
            <a:r>
              <a:rPr>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a:latin typeface="微软雅黑" panose="020b0503020204020204" charset="-122"/>
                <a:ea typeface="微软雅黑" panose="020b0503020204020204" charset="-122"/>
                <a:cs typeface="微软雅黑" panose="020b0503020204020204" charset="-122"/>
              </a:rPr>
              <a:t>如图所示是汽车利用超声波辅助倒车的情境，当汽车与障碍物相距较近时，汽车就会发出“嘀嘀嘀”的警报声。下列关于声波的说法中，正确的是（　　）。</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A. 超声波的传播需要介质；</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B. “嘀嘀嘀”的警报声，就是超声波；</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C. 超声波在空气中的传播速度为3×10</a:t>
            </a:r>
            <a:r>
              <a:rPr baseline="30000">
                <a:latin typeface="微软雅黑" panose="020b0503020204020204" charset="-122"/>
                <a:ea typeface="微软雅黑" panose="020b0503020204020204" charset="-122"/>
                <a:cs typeface="微软雅黑" panose="020b0503020204020204" charset="-122"/>
              </a:rPr>
              <a:t>8</a:t>
            </a:r>
            <a:r>
              <a:rPr>
                <a:latin typeface="微软雅黑" panose="020b0503020204020204" charset="-122"/>
                <a:ea typeface="微软雅黑" panose="020b0503020204020204" charset="-122"/>
                <a:cs typeface="微软雅黑" panose="020b0503020204020204" charset="-122"/>
              </a:rPr>
              <a:t>m/s；</a:t>
            </a:r>
          </a:p>
          <a:p>
            <a:pPr algn="just" fontAlgn="auto">
              <a:lnSpc>
                <a:spcPct val="150000"/>
              </a:lnSpc>
            </a:pPr>
            <a:r>
              <a:rPr>
                <a:latin typeface="微软雅黑" panose="020b0503020204020204" charset="-122"/>
                <a:ea typeface="微软雅黑" panose="020b0503020204020204" charset="-122"/>
                <a:cs typeface="微软雅黑" panose="020b0503020204020204" charset="-122"/>
              </a:rPr>
              <a:t>D. 警报声对正在倒车的驾驶员来说是噪声</a:t>
            </a:r>
          </a:p>
        </p:txBody>
      </p:sp>
      <p:sp>
        <p:nvSpPr>
          <p:cNvPr id="19" name="矩形标注 18" title=""/>
          <p:cNvSpPr/>
          <p:nvPr/>
        </p:nvSpPr>
        <p:spPr>
          <a:xfrm>
            <a:off x="4695825" y="2682240"/>
            <a:ext cx="2152650" cy="422275"/>
          </a:xfrm>
          <a:prstGeom prst="wedgeRectCallout">
            <a:avLst>
              <a:gd name="adj1" fmla="val -76545"/>
              <a:gd name="adj2" fmla="val -1718"/>
            </a:avLst>
          </a:prstGeom>
          <a:solidFill>
            <a:schemeClr val="accent4">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超声波人是听不到的</a:t>
            </a:r>
          </a:p>
        </p:txBody>
      </p:sp>
      <p:sp>
        <p:nvSpPr>
          <p:cNvPr id="14" name="矩形标注 13" title=""/>
          <p:cNvSpPr/>
          <p:nvPr/>
        </p:nvSpPr>
        <p:spPr>
          <a:xfrm>
            <a:off x="3580130" y="2204720"/>
            <a:ext cx="2936875" cy="407035"/>
          </a:xfrm>
          <a:prstGeom prst="wedgeRectCallout">
            <a:avLst>
              <a:gd name="adj1" fmla="val -66951"/>
              <a:gd name="adj2" fmla="val 1728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任何</a:t>
            </a:r>
            <a:r>
              <a:rPr lang="zh-CN" altLang="en-US" sz="1600">
                <a:latin typeface="微软雅黑" panose="020b0503020204020204" charset="-122"/>
                <a:ea typeface="微软雅黑" panose="020b0503020204020204" charset="-122"/>
                <a:cs typeface="微软雅黑" panose="020b0503020204020204" charset="-122"/>
              </a:rPr>
              <a:t>声波的传播都需要介质</a:t>
            </a:r>
          </a:p>
        </p:txBody>
      </p:sp>
      <p:sp>
        <p:nvSpPr>
          <p:cNvPr id="7" name="矩形标注 6" title=""/>
          <p:cNvSpPr/>
          <p:nvPr/>
        </p:nvSpPr>
        <p:spPr>
          <a:xfrm>
            <a:off x="4695825" y="3800475"/>
            <a:ext cx="3318510" cy="477520"/>
          </a:xfrm>
          <a:prstGeom prst="wedgeRectCallout">
            <a:avLst>
              <a:gd name="adj1" fmla="val -59070"/>
              <a:gd name="adj2" fmla="val -124867"/>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en-US" altLang="zh-CN" sz="1600">
                <a:latin typeface="微软雅黑" panose="020b0503020204020204" charset="-122"/>
                <a:ea typeface="微软雅黑" panose="020b0503020204020204" charset="-122"/>
                <a:cs typeface="微软雅黑" panose="020b0503020204020204" charset="-122"/>
              </a:rPr>
              <a:t>3</a:t>
            </a:r>
            <a:r>
              <a:rPr lang="en-US" altLang="zh-CN" sz="1600">
                <a:latin typeface="宋体" panose="02010600030101010101" pitchFamily="2" charset="-122"/>
                <a:ea typeface="宋体" panose="02010600030101010101" pitchFamily="2" charset="-122"/>
                <a:cs typeface="微软雅黑" panose="020b0503020204020204" charset="-122"/>
              </a:rPr>
              <a:t>×</a:t>
            </a:r>
            <a:r>
              <a:rPr lang="en-US" altLang="zh-CN" sz="1600">
                <a:latin typeface="微软雅黑" panose="020b0503020204020204" charset="-122"/>
                <a:ea typeface="微软雅黑" panose="020b0503020204020204" charset="-122"/>
                <a:cs typeface="微软雅黑" panose="020b0503020204020204" charset="-122"/>
              </a:rPr>
              <a:t>10</a:t>
            </a:r>
            <a:r>
              <a:rPr lang="en-US" altLang="zh-CN" sz="1600" baseline="30000">
                <a:latin typeface="微软雅黑" panose="020b0503020204020204" charset="-122"/>
                <a:ea typeface="微软雅黑" panose="020b0503020204020204" charset="-122"/>
                <a:cs typeface="微软雅黑" panose="020b0503020204020204" charset="-122"/>
              </a:rPr>
              <a:t>8</a:t>
            </a:r>
            <a:r>
              <a:rPr lang="en-US" altLang="zh-CN" sz="1600">
                <a:latin typeface="微软雅黑" panose="020b0503020204020204" charset="-122"/>
                <a:ea typeface="微软雅黑" panose="020b0503020204020204" charset="-122"/>
                <a:cs typeface="微软雅黑" panose="020b0503020204020204" charset="-122"/>
              </a:rPr>
              <a:t>m/s</a:t>
            </a:r>
            <a:r>
              <a:rPr lang="zh-CN" altLang="en-US" sz="1600">
                <a:latin typeface="微软雅黑" panose="020b0503020204020204" charset="-122"/>
                <a:ea typeface="微软雅黑" panose="020b0503020204020204" charset="-122"/>
                <a:cs typeface="微软雅黑" panose="020b0503020204020204" charset="-122"/>
              </a:rPr>
              <a:t>是光在真空的传播速度</a:t>
            </a:r>
          </a:p>
        </p:txBody>
      </p:sp>
      <p:sp>
        <p:nvSpPr>
          <p:cNvPr id="9" name="文本框 8" title=""/>
          <p:cNvSpPr txBox="1"/>
          <p:nvPr/>
        </p:nvSpPr>
        <p:spPr>
          <a:xfrm>
            <a:off x="5271135" y="1867535"/>
            <a:ext cx="32575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A</a:t>
            </a:r>
          </a:p>
        </p:txBody>
      </p:sp>
      <p:pic>
        <p:nvPicPr>
          <p:cNvPr id="2" name="图片 100021" title=""/>
          <p:cNvPicPr>
            <a:picLocks noChangeAspect="1"/>
          </p:cNvPicPr>
          <p:nvPr/>
        </p:nvPicPr>
        <p:blipFill>
          <a:blip r:embed="rId3"/>
          <a:stretch>
            <a:fillRect/>
          </a:stretch>
        </p:blipFill>
        <p:spPr>
          <a:xfrm>
            <a:off x="7278370" y="2138045"/>
            <a:ext cx="2432685" cy="1637030"/>
          </a:xfrm>
          <a:prstGeom prst="rect">
            <a:avLst/>
          </a:prstGeom>
          <a:noFill/>
          <a:ln w="9525">
            <a:noFill/>
          </a:ln>
        </p:spPr>
      </p:pic>
      <p:sp>
        <p:nvSpPr>
          <p:cNvPr id="11" name="矩形标注 10" title=""/>
          <p:cNvSpPr/>
          <p:nvPr/>
        </p:nvSpPr>
        <p:spPr>
          <a:xfrm>
            <a:off x="577850" y="4180205"/>
            <a:ext cx="3881120" cy="477520"/>
          </a:xfrm>
          <a:prstGeom prst="wedgeRectCallout">
            <a:avLst>
              <a:gd name="adj1" fmla="val -16459"/>
              <a:gd name="adj2" fmla="val -124867"/>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sz="1600">
                <a:latin typeface="微软雅黑" panose="020b0503020204020204" charset="-122"/>
                <a:ea typeface="微软雅黑" panose="020b0503020204020204" charset="-122"/>
                <a:cs typeface="微软雅黑" panose="020b0503020204020204" charset="-122"/>
              </a:rPr>
              <a:t>警报声对正在倒车的驾驶员来说</a:t>
            </a:r>
            <a:r>
              <a:rPr lang="zh-CN" sz="1600">
                <a:latin typeface="微软雅黑" panose="020b0503020204020204" charset="-122"/>
                <a:ea typeface="微软雅黑" panose="020b0503020204020204" charset="-122"/>
                <a:cs typeface="微软雅黑" panose="020b0503020204020204" charset="-122"/>
              </a:rPr>
              <a:t>是有用的</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wipe(left)">
                                      <p:cBhvr>
                                        <p:cTn id="26" dur="500"/>
                                        <p:tgtEl>
                                          <p:spTgt spid="6">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wipe(left)">
                                      <p:cBhvr>
                                        <p:cTn id="36" dur="500"/>
                                        <p:tgtEl>
                                          <p:spTgt spid="6">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6">
                                            <p:txEl>
                                              <p:pRg st="2" end="2"/>
                                            </p:txEl>
                                          </p:spTgt>
                                        </p:tgtEl>
                                        <p:attrNameLst>
                                          <p:attrName>style.visibility</p:attrName>
                                        </p:attrNameLst>
                                      </p:cBhvr>
                                      <p:to>
                                        <p:strVal val="visible"/>
                                      </p:to>
                                    </p:set>
                                    <p:animEffect transition="in" filter="wipe(left)">
                                      <p:cBhvr>
                                        <p:cTn id="41" dur="500"/>
                                        <p:tgtEl>
                                          <p:spTgt spid="6">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6">
                                            <p:txEl>
                                              <p:pRg st="3" end="3"/>
                                            </p:txEl>
                                          </p:spTgt>
                                        </p:tgtEl>
                                        <p:attrNameLst>
                                          <p:attrName>style.visibility</p:attrName>
                                        </p:attrNameLst>
                                      </p:cBhvr>
                                      <p:to>
                                        <p:strVal val="visible"/>
                                      </p:to>
                                    </p:set>
                                    <p:animEffect transition="in" filter="wipe(left)">
                                      <p:cBhvr>
                                        <p:cTn id="46" dur="500"/>
                                        <p:tgtEl>
                                          <p:spTgt spid="6">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Effect transition="in" filter="wipe(left)">
                                      <p:cBhvr>
                                        <p:cTn id="51" dur="500"/>
                                        <p:tgtEl>
                                          <p:spTgt spid="6">
                                            <p:txEl>
                                              <p:pRg st="4" end="4"/>
                                            </p:txEl>
                                          </p:spTgt>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ntr" presetSubtype="2"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wipe(right)">
                                      <p:cBhvr>
                                        <p:cTn id="56" dur="500"/>
                                        <p:tgtEl>
                                          <p:spTgt spid="14"/>
                                        </p:tgtEl>
                                      </p:cBhvr>
                                    </p:animEffec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9"/>
                                        </p:tgtEl>
                                        <p:attrNameLst>
                                          <p:attrName>style.visibility</p:attrName>
                                        </p:attrNameLst>
                                      </p:cBhvr>
                                      <p:to>
                                        <p:strVal val="visible"/>
                                      </p:to>
                                    </p:set>
                                    <p:animEffect transition="in" filter="barn(inVertical)">
                                      <p:cBhvr>
                                        <p:cTn id="61" dur="500"/>
                                        <p:tgtEl>
                                          <p:spTgt spid="19"/>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right)">
                                      <p:cBhvr>
                                        <p:cTn id="66" dur="500"/>
                                        <p:tgtEl>
                                          <p:spTgt spid="7"/>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down)">
                                      <p:cBhvr>
                                        <p:cTn id="71" dur="500"/>
                                        <p:tgtEl>
                                          <p:spTgt spid="11"/>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9"/>
                                        </p:tgtEl>
                                        <p:attrNameLst>
                                          <p:attrName>style.visibility</p:attrName>
                                        </p:attrNameLst>
                                      </p:cBhvr>
                                      <p:to>
                                        <p:strVal val="visible"/>
                                      </p:to>
                                    </p:set>
                                    <p:animEffect transition="in" filter="barn(inVertical)">
                                      <p:cBhvr>
                                        <p:cTn id="7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9" grpId="0" animBg="1"/>
      <p:bldP spid="14" grpId="0" animBg="1"/>
      <p:bldP spid="7" grpId="0" animBg="1"/>
      <p:bldP spid="9" grpId="0"/>
      <p:bldP spid="11" grpId="0" animBg="1"/>
    </p:bldLst>
  </p:timing>
</p:sld>
</file>

<file path=ppt/slides/slide5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04</a:t>
              </a: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噪声及其控制</a:t>
              </a: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53.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一、噪声的概念</a:t>
            </a:r>
          </a:p>
        </p:txBody>
      </p:sp>
      <p:sp>
        <p:nvSpPr>
          <p:cNvPr id="7" name="文本框 6" title=""/>
          <p:cNvSpPr txBox="1"/>
          <p:nvPr/>
        </p:nvSpPr>
        <p:spPr>
          <a:xfrm>
            <a:off x="292735" y="1317625"/>
            <a:ext cx="11576685" cy="4707890"/>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1.乐音：</a:t>
            </a:r>
            <a:r>
              <a:rPr sz="2000">
                <a:latin typeface="微软雅黑" panose="020b0503020204020204" charset="-122"/>
                <a:ea typeface="微软雅黑" panose="020b0503020204020204" charset="-122"/>
                <a:cs typeface="微软雅黑" panose="020b0503020204020204" charset="-122"/>
              </a:rPr>
              <a:t>人们把物体有规律的振动产生的、听起来感觉非常舒服的声音叫乐音。</a:t>
            </a:r>
          </a:p>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2.噪声</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（1）从物理学角度：噪声通常是指哪些难听刺耳、令人厌烦的声音，是发声体做无规则振动时产生的。</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（2）从环保的角度：凡是妨碍人们正常休息、学习和工作的声音，以及对人们要听的声音产生干扰的声音，都属于噪声。</a:t>
            </a:r>
          </a:p>
          <a:p>
            <a:pPr algn="l" fontAlgn="auto">
              <a:lnSpc>
                <a:spcPct val="150000"/>
              </a:lnSpc>
              <a:buClrTx/>
              <a:buSzTx/>
              <a:buFontTx/>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3．噪声的来源</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（1）工业噪声：纺织厂、印刷厂、机械车间的噪声；</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（2）施工噪声：筑路、盖楼、打桩等；</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（3）社会噪声：家庭噪声、娱乐场所、商店、集贸市场的喧哗声；</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（4）交通运输噪声：各种交通工具的喇叭声、汽笛声、刹车声、排气声、机械运转声等。</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wipe(left)">
                                      <p:cBhvr>
                                        <p:cTn id="40" dur="500"/>
                                        <p:tgtEl>
                                          <p:spTgt spid="7">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Effect transition="in" filter="wipe(left)">
                                      <p:cBhvr>
                                        <p:cTn id="45" dur="500"/>
                                        <p:tgtEl>
                                          <p:spTgt spid="7">
                                            <p:txEl>
                                              <p:pRg st="6" end="6"/>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
                                            <p:txEl>
                                              <p:pRg st="7" end="7"/>
                                            </p:txEl>
                                          </p:spTgt>
                                        </p:tgtEl>
                                        <p:attrNameLst>
                                          <p:attrName>style.visibility</p:attrName>
                                        </p:attrNameLst>
                                      </p:cBhvr>
                                      <p:to>
                                        <p:strVal val="visible"/>
                                      </p:to>
                                    </p:set>
                                    <p:animEffect transition="in" filter="wipe(left)">
                                      <p:cBhvr>
                                        <p:cTn id="50" dur="500"/>
                                        <p:tgtEl>
                                          <p:spTgt spid="7">
                                            <p:txEl>
                                              <p:pRg st="7" end="7"/>
                                            </p:txEl>
                                          </p:spTgt>
                                        </p:tgtEl>
                                      </p:cBhvr>
                                    </p:animEffect>
                                  </p:childTnLst>
                                </p:cTn>
                              </p:par>
                            </p:childTnLst>
                          </p:cTn>
                        </p:par>
                      </p:childTnLst>
                    </p:cTn>
                  </p:par>
                  <p:par>
                    <p:cTn id="51" fill="hold" nodeType="clickPar">
                      <p:stCondLst>
                        <p:cond delay="indefinite"/>
                        <p:cond evt="onBegin" delay="0">
                          <p:tn val="50"/>
                        </p:cond>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7">
                                            <p:txEl>
                                              <p:pRg st="8" end="8"/>
                                            </p:txEl>
                                          </p:spTgt>
                                        </p:tgtEl>
                                        <p:attrNameLst>
                                          <p:attrName>style.visibility</p:attrName>
                                        </p:attrNameLst>
                                      </p:cBhvr>
                                      <p:to>
                                        <p:strVal val="visible"/>
                                      </p:to>
                                    </p:set>
                                    <p:animEffect transition="in" filter="wipe(left)">
                                      <p:cBhvr>
                                        <p:cTn id="55"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4.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一、噪声的概念</a:t>
            </a:r>
          </a:p>
        </p:txBody>
      </p:sp>
      <p:sp>
        <p:nvSpPr>
          <p:cNvPr id="7" name="文本框 6" title=""/>
          <p:cNvSpPr txBox="1"/>
          <p:nvPr/>
        </p:nvSpPr>
        <p:spPr>
          <a:xfrm>
            <a:off x="292735" y="1317625"/>
            <a:ext cx="11576685" cy="1938020"/>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4.噪声强弱的等级</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（1）人们以分贝为单位来表示属于强弱的等级，分贝符号是dB。0dB是人们刚刚能听到的最微弱的声音—听觉下限。</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（2）一些声音的声级和人们相应的主观感觉</a:t>
            </a:r>
          </a:p>
        </p:txBody>
      </p:sp>
      <p:graphicFrame>
        <p:nvGraphicFramePr>
          <p:cNvPr id="2" name="表格 1" title=""/>
          <p:cNvGraphicFramePr>
            <a:graphicFrameLocks noGrp="1"/>
          </p:cNvGraphicFramePr>
          <p:nvPr/>
        </p:nvGraphicFramePr>
        <p:xfrm>
          <a:off x="438785" y="3316605"/>
          <a:ext cx="11430635" cy="2987040"/>
        </p:xfrm>
        <a:graphic>
          <a:graphicData uri="http://schemas.openxmlformats.org/drawingml/2006/table">
            <a:tbl>
              <a:tblPr firstRow="1" bandRow="1">
                <a:tableStyleId>{5940675A-B579-460E-94D1-54222C63F5DA}</a:tableStyleId>
              </a:tblPr>
              <a:tblGrid>
                <a:gridCol w="4387850"/>
                <a:gridCol w="2969260"/>
                <a:gridCol w="4073525"/>
              </a:tblGrid>
              <a:tr h="248920">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声音</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微软雅黑" panose="020b0503020204020204" charset="-122"/>
                        </a:rPr>
                        <a:t>声级/dB</a:t>
                      </a:r>
                      <a:endParaRPr lang="en-US" altLang="en-US" sz="1400" b="0">
                        <a:solidFill>
                          <a:srgbClr val="000000"/>
                        </a:solidFill>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主观感觉</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920">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风吹落叶沙沙声</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10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极静</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920">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睡眠的理想环境</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20-30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安静</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920">
                <a:tc>
                  <a:txBody>
                    <a:bodyPr vert="horz" wrap="square"/>
                    <a:lstStyle/>
                    <a:p>
                      <a:pPr indent="0" algn="ctr">
                        <a:buNone/>
                      </a:pPr>
                      <a:r>
                        <a:rPr lang="en-US" sz="1400" b="0">
                          <a:solidFill>
                            <a:srgbClr val="000000"/>
                          </a:solidFill>
                          <a:latin typeface="微软雅黑" panose="020b0503020204020204" charset="-122"/>
                          <a:ea typeface="微软雅黑" panose="020b0503020204020204" charset="-122"/>
                          <a:cs typeface="宋体" panose="02010600030101010101" pitchFamily="2" charset="-122"/>
                        </a:rPr>
                        <a:t>阅览室、办公室</a:t>
                      </a:r>
                      <a:endParaRPr lang="en-US" altLang="en-US" sz="1400" b="0">
                        <a:solidFill>
                          <a:srgbClr val="000000"/>
                        </a:solidFill>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40-50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较静</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920">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一般说话</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60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248920">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大声说话</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70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vert="horz" wrap="square"/>
                    <a:lstStyle/>
                    <a:p>
                      <a:pPr indent="0" algn="ctr">
                        <a:buNone/>
                      </a:pPr>
                      <a:r>
                        <a:rPr lang="en-US" sz="1400" b="0">
                          <a:latin typeface="微软雅黑" panose="020b0503020204020204" charset="-122"/>
                          <a:ea typeface="微软雅黑" panose="020b0503020204020204" charset="-122"/>
                          <a:cs typeface="微软雅黑" panose="020b0503020204020204" charset="-122"/>
                        </a:rPr>
                        <a:t>较吵</a:t>
                      </a:r>
                      <a:r>
                        <a:rPr lang="en-US" sz="1400" b="0">
                          <a:solidFill>
                            <a:srgbClr val="0000FF"/>
                          </a:solidFill>
                          <a:latin typeface="微软雅黑" panose="020b0503020204020204" charset="-122"/>
                          <a:ea typeface="微软雅黑" panose="020b0503020204020204" charset="-122"/>
                          <a:cs typeface="微软雅黑" panose="020b0503020204020204" charset="-122"/>
                        </a:rPr>
                        <a:t> </a:t>
                      </a:r>
                      <a:endParaRPr lang="en-US" altLang="en-US" sz="14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920">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繁华街道的喧哗</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80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248920">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汽车鸣笛</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90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rowSpan="2">
                  <a:txBody>
                    <a:bodyPr vert="horz" wrap="square"/>
                    <a:lstStyle/>
                    <a:p>
                      <a:pPr indent="0" algn="ctr">
                        <a:buNone/>
                      </a:pPr>
                      <a:r>
                        <a:rPr lang="en-US" sz="1400" b="0">
                          <a:latin typeface="微软雅黑" panose="020b0503020204020204" charset="-122"/>
                          <a:ea typeface="微软雅黑" panose="020b0503020204020204" charset="-122"/>
                          <a:cs typeface="微软雅黑" panose="020b0503020204020204" charset="-122"/>
                        </a:rPr>
                        <a:t>很吵</a:t>
                      </a:r>
                      <a:r>
                        <a:rPr lang="en-US" sz="1400" b="0">
                          <a:solidFill>
                            <a:srgbClr val="0000FF"/>
                          </a:solidFill>
                          <a:latin typeface="微软雅黑" panose="020b0503020204020204" charset="-122"/>
                          <a:ea typeface="微软雅黑" panose="020b0503020204020204" charset="-122"/>
                          <a:cs typeface="微软雅黑" panose="020b0503020204020204" charset="-122"/>
                        </a:rPr>
                        <a:t> </a:t>
                      </a:r>
                      <a:endParaRPr lang="en-US" altLang="en-US" sz="1400" b="0">
                        <a:latin typeface="微软雅黑" panose="020b0503020204020204" charset="-122"/>
                        <a:ea typeface="微软雅黑" panose="020b0503020204020204" charset="-122"/>
                        <a:cs typeface="微软雅黑" panose="020b0503020204020204"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920">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摇滚音乐会</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100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vMerge="1">
                  <a:txBody>
                    <a:bodyPr vert="horz" wrap="square"/>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r>
              <a:tr h="248920">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电锯工作</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110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震耳</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920">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飞机起飞</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120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感到疼痛</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248920">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喷气式飞机起飞、火箭起飞</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140-150</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400" b="0">
                          <a:latin typeface="微软雅黑" panose="020b0503020204020204" charset="-122"/>
                          <a:ea typeface="微软雅黑" panose="020b0503020204020204" charset="-122"/>
                          <a:cs typeface="宋体" panose="02010600030101010101" pitchFamily="2" charset="-122"/>
                        </a:rPr>
                        <a:t>无法忍受、永久性耳聋</a:t>
                      </a:r>
                      <a:endParaRPr lang="en-US" altLang="en-US" sz="1400" b="0">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5.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一、噪声的概念</a:t>
            </a:r>
          </a:p>
        </p:txBody>
      </p:sp>
      <p:sp>
        <p:nvSpPr>
          <p:cNvPr id="7" name="文本框 6" title=""/>
          <p:cNvSpPr txBox="1"/>
          <p:nvPr/>
        </p:nvSpPr>
        <p:spPr>
          <a:xfrm>
            <a:off x="292735" y="1317625"/>
            <a:ext cx="11576685" cy="4707890"/>
          </a:xfrm>
          <a:prstGeom prst="rect">
            <a:avLst/>
          </a:prstGeom>
          <a:noFill/>
        </p:spPr>
        <p:txBody>
          <a:bodyPr wrap="square" rtlCol="0" anchor="t">
            <a:spAutoFit/>
          </a:bodyPr>
          <a:lstStyle/>
          <a:p>
            <a:pPr fontAlgn="auto">
              <a:lnSpc>
                <a:spcPct val="150000"/>
              </a:lnSpc>
            </a:pPr>
            <a:r>
              <a:rPr lang="en-US" sz="2000">
                <a:solidFill>
                  <a:schemeClr val="accent1">
                    <a:lumMod val="75000"/>
                  </a:schemeClr>
                </a:solidFill>
                <a:latin typeface="微软雅黑" panose="020b0503020204020204" charset="-122"/>
                <a:ea typeface="微软雅黑" panose="020b0503020204020204" charset="-122"/>
                <a:cs typeface="微软雅黑" panose="020b0503020204020204" charset="-122"/>
              </a:rPr>
              <a:t>5</a:t>
            </a: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a:t>
            </a:r>
            <a:r>
              <a:rPr lang="zh-CN" sz="2000">
                <a:solidFill>
                  <a:schemeClr val="accent1">
                    <a:lumMod val="75000"/>
                  </a:schemeClr>
                </a:solidFill>
                <a:latin typeface="微软雅黑" panose="020b0503020204020204" charset="-122"/>
                <a:ea typeface="微软雅黑" panose="020b0503020204020204" charset="-122"/>
                <a:cs typeface="微软雅黑" panose="020b0503020204020204" charset="-122"/>
              </a:rPr>
              <a:t>噪声的危害</a:t>
            </a:r>
            <a:endParaRPr sz="2000">
              <a:solidFill>
                <a:schemeClr val="accent1">
                  <a:lumMod val="75000"/>
                </a:schemeClr>
              </a:solidFill>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（1）心里效应：使人烦躁、精力不集中，妨碍工作、学习和休息。</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（2）生理效应：出现耳聋、头疼、血压升高、视觉模糊等症状，严重时会使人神志不清、休克甚至死亡。</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（3）物理效应：高强度噪声能损坏建筑物，并使一些仪表和设备不能正常工作。如超音速飞机的轰鸣声、巨大的爆炸声会将建筑物的玻璃震碎等。</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（4）噪声的危害</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（1）＞90dB，会破坏听力，引起神经衰弱、头痛高血压等疾病；</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（2）＞70dB，会影响学习和工作；</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（3）＞50dB，会影响休息和睡眠。</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wipe(left)">
                                      <p:cBhvr>
                                        <p:cTn id="25" dur="500"/>
                                        <p:tgtEl>
                                          <p:spTgt spid="7">
                                            <p:txEl>
                                              <p:pRg st="2" end="2"/>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3" end="3"/>
                                            </p:txEl>
                                          </p:spTgt>
                                        </p:tgtEl>
                                        <p:attrNameLst>
                                          <p:attrName>style.visibility</p:attrName>
                                        </p:attrNameLst>
                                      </p:cBhvr>
                                      <p:to>
                                        <p:strVal val="visible"/>
                                      </p:to>
                                    </p:set>
                                    <p:animEffect transition="in" filter="wipe(left)">
                                      <p:cBhvr>
                                        <p:cTn id="30" dur="500"/>
                                        <p:tgtEl>
                                          <p:spTgt spid="7">
                                            <p:txEl>
                                              <p:pRg st="3" end="3"/>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wipe(left)">
                                      <p:cBhvr>
                                        <p:cTn id="35" dur="500"/>
                                        <p:tgtEl>
                                          <p:spTgt spid="7">
                                            <p:txEl>
                                              <p:pRg st="4" end="4"/>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5" end="5"/>
                                            </p:txEl>
                                          </p:spTgt>
                                        </p:tgtEl>
                                        <p:attrNameLst>
                                          <p:attrName>style.visibility</p:attrName>
                                        </p:attrNameLst>
                                      </p:cBhvr>
                                      <p:to>
                                        <p:strVal val="visible"/>
                                      </p:to>
                                    </p:set>
                                    <p:animEffect transition="in" filter="wipe(left)">
                                      <p:cBhvr>
                                        <p:cTn id="40" dur="500"/>
                                        <p:tgtEl>
                                          <p:spTgt spid="7">
                                            <p:txEl>
                                              <p:pRg st="5" end="5"/>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6" end="6"/>
                                            </p:txEl>
                                          </p:spTgt>
                                        </p:tgtEl>
                                        <p:attrNameLst>
                                          <p:attrName>style.visibility</p:attrName>
                                        </p:attrNameLst>
                                      </p:cBhvr>
                                      <p:to>
                                        <p:strVal val="visible"/>
                                      </p:to>
                                    </p:set>
                                    <p:animEffect transition="in" filter="wipe(left)">
                                      <p:cBhvr>
                                        <p:cTn id="45" dur="500"/>
                                        <p:tgtEl>
                                          <p:spTgt spid="7">
                                            <p:txEl>
                                              <p:pRg st="6" end="6"/>
                                            </p:txEl>
                                          </p:spTgt>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7">
                                            <p:txEl>
                                              <p:pRg st="7" end="7"/>
                                            </p:txEl>
                                          </p:spTgt>
                                        </p:tgtEl>
                                        <p:attrNameLst>
                                          <p:attrName>style.visibility</p:attrName>
                                        </p:attrNameLst>
                                      </p:cBhvr>
                                      <p:to>
                                        <p:strVal val="visible"/>
                                      </p:to>
                                    </p:set>
                                    <p:animEffect transition="in" filter="wipe(left)">
                                      <p:cBhvr>
                                        <p:cTn id="50"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一、噪声的概念</a:t>
            </a:r>
          </a:p>
        </p:txBody>
      </p:sp>
      <p:sp>
        <p:nvSpPr>
          <p:cNvPr id="7" name="文本框 6" title=""/>
          <p:cNvSpPr txBox="1"/>
          <p:nvPr/>
        </p:nvSpPr>
        <p:spPr>
          <a:xfrm>
            <a:off x="292735" y="1317625"/>
            <a:ext cx="11576685" cy="55308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6.乐音和噪声辨析</a:t>
            </a:r>
            <a:endParaRPr sz="2000">
              <a:latin typeface="微软雅黑" panose="020b0503020204020204" charset="-122"/>
              <a:ea typeface="微软雅黑" panose="020b0503020204020204" charset="-122"/>
              <a:cs typeface="微软雅黑" panose="020b0503020204020204" charset="-122"/>
            </a:endParaRPr>
          </a:p>
        </p:txBody>
      </p:sp>
      <p:graphicFrame>
        <p:nvGraphicFramePr>
          <p:cNvPr id="2" name="表格 1" title=""/>
          <p:cNvGraphicFramePr>
            <a:graphicFrameLocks noGrp="1"/>
          </p:cNvGraphicFramePr>
          <p:nvPr>
            <p:custDataLst>
              <p:tags r:id="rId3"/>
            </p:custDataLst>
          </p:nvPr>
        </p:nvGraphicFramePr>
        <p:xfrm>
          <a:off x="427990" y="2061845"/>
          <a:ext cx="10818495" cy="4093845"/>
        </p:xfrm>
        <a:graphic>
          <a:graphicData uri="http://schemas.openxmlformats.org/drawingml/2006/table">
            <a:tbl>
              <a:tblPr firstRow="1" bandRow="1">
                <a:tableStyleId>{5940675A-B579-460E-94D1-54222C63F5DA}</a:tableStyleId>
              </a:tblPr>
              <a:tblGrid>
                <a:gridCol w="556895"/>
                <a:gridCol w="1471295"/>
                <a:gridCol w="4394835"/>
                <a:gridCol w="4395470"/>
              </a:tblGrid>
              <a:tr h="558165">
                <a:tc gridSpan="2">
                  <a:txBody>
                    <a:bodyPr vert="horz" wrap="square"/>
                    <a:lstStyle/>
                    <a:p>
                      <a:pPr indent="0" algn="ctr" fontAlgn="auto">
                        <a:lnSpc>
                          <a:spcPct val="150000"/>
                        </a:lnSpc>
                        <a:buNone/>
                      </a:pP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hMerge="1">
                  <a:txBody>
                    <a:bodyPr vert="horz" wrap="square"/>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乐音</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c>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噪声</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solidFill>
                      <a:srgbClr val="B6DDE8"/>
                    </a:solidFill>
                  </a:tcPr>
                </a:tc>
              </a:tr>
              <a:tr h="558800">
                <a:tc rowSpan="2">
                  <a:txBody>
                    <a:bodyPr vert="horz" wrap="square"/>
                    <a:lstStyle/>
                    <a:p>
                      <a:pPr indent="0"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区别</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环保角度</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悦耳动听且不影响他人的声音</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宋体" panose="02010600030101010101" pitchFamily="2" charset="-122"/>
                        </a:rPr>
                        <a:t>妨碍人们正常休息、学习、工作和交流的声音</a:t>
                      </a:r>
                      <a:endParaRPr lang="en-US" altLang="en-US" sz="1600" b="0">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859915">
                <a:tc vMerge="1">
                  <a:txBody>
                    <a:bodyPr vert="horz" wrap="square"/>
                    <a:lstStyle/>
                    <a:p>
                      <a:endParaRPr lang="zh-CN"/>
                    </a:p>
                  </a:txBody>
                  <a:tcP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B w="12700" cap="flat" cmpd="sng">
                      <a:solidFill>
                        <a:srgbClr val="080000"/>
                      </a:solidFill>
                      <a:prstDash val="solid"/>
                      <a:headEnd type="none" w="med" len="med"/>
                      <a:tailEnd type="none" w="med" len="med"/>
                    </a:lnB>
                  </a:tcPr>
                </a:tc>
                <a:tc>
                  <a:txBody>
                    <a:bodyPr vert="horz" wrap="square"/>
                    <a:lstStyle/>
                    <a:p>
                      <a:pPr indent="0"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物理学角度</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物体做有规律振动发出的声音，波形如图</a:t>
                      </a:r>
                    </a:p>
                    <a:p>
                      <a:pPr indent="0" fontAlgn="auto">
                        <a:lnSpc>
                          <a:spcPct val="150000"/>
                        </a:lnSpc>
                        <a:buNone/>
                      </a:pPr>
                      <a:endParaRPr lang="en-US" sz="1600" b="0">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endParaRPr lang="en-US" sz="1600" b="0">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 </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物体做无规律振动发出的声音，波形如图</a:t>
                      </a:r>
                    </a:p>
                    <a:p>
                      <a:pPr indent="0" fontAlgn="auto">
                        <a:lnSpc>
                          <a:spcPct val="150000"/>
                        </a:lnSpc>
                        <a:buNone/>
                      </a:pPr>
                      <a:endParaRPr lang="en-US" sz="1600" b="0">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endParaRPr lang="en-US" sz="1600" b="0">
                        <a:latin typeface="微软雅黑" panose="020b0503020204020204" charset="-122"/>
                        <a:ea typeface="微软雅黑" panose="020b0503020204020204" charset="-122"/>
                        <a:cs typeface="微软雅黑" panose="020b0503020204020204" charset="-122"/>
                      </a:endParaRPr>
                    </a:p>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 </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1116965">
                <a:tc gridSpan="2">
                  <a:txBody>
                    <a:bodyPr vert="horz" wrap="square"/>
                    <a:lstStyle/>
                    <a:p>
                      <a:pPr indent="0" algn="ctr" fontAlgn="auto">
                        <a:lnSpc>
                          <a:spcPct val="150000"/>
                        </a:lnSpc>
                        <a:buNone/>
                      </a:pPr>
                      <a:r>
                        <a:rPr lang="en-US" sz="1600" b="1">
                          <a:latin typeface="微软雅黑" panose="020b0503020204020204" charset="-122"/>
                          <a:ea typeface="微软雅黑" panose="020b0503020204020204" charset="-122"/>
                          <a:cs typeface="宋体" panose="02010600030101010101" pitchFamily="2" charset="-122"/>
                        </a:rPr>
                        <a:t>联系</a:t>
                      </a:r>
                      <a:endParaRPr lang="en-US" altLang="en-US" sz="1600" b="1">
                        <a:latin typeface="微软雅黑" panose="020b0503020204020204" charset="-122"/>
                        <a:ea typeface="微软雅黑" panose="020b0503020204020204" charset="-122"/>
                        <a:cs typeface="宋体" panose="02010600030101010101" pitchFamily="2"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c gridSpan="2">
                  <a:txBody>
                    <a:bodyPr vert="horz" wrap="square"/>
                    <a:lstStyle/>
                    <a:p>
                      <a:pPr indent="0" fontAlgn="auto">
                        <a:lnSpc>
                          <a:spcPct val="150000"/>
                        </a:lnSpc>
                        <a:buNone/>
                      </a:pPr>
                      <a:r>
                        <a:rPr lang="en-US" sz="1600" b="0">
                          <a:latin typeface="微软雅黑" panose="020b0503020204020204" charset="-122"/>
                          <a:ea typeface="微软雅黑" panose="020b0503020204020204" charset="-122"/>
                          <a:cs typeface="微软雅黑" panose="020b0503020204020204" charset="-122"/>
                        </a:rPr>
                        <a:t>（1）乐音和噪声都是由物体振动产生的；（2）有时乐音会因为干扰其他人而属于噪声，例如广场舞的音乐；（3）物理学角度的噪声任何情况下都不会称为乐音</a:t>
                      </a:r>
                      <a:endParaRPr lang="en-US" altLang="en-US" sz="1600" b="0">
                        <a:latin typeface="微软雅黑" panose="020b0503020204020204" charset="-122"/>
                        <a:ea typeface="微软雅黑" panose="020b0503020204020204" charset="-122"/>
                        <a:cs typeface="微软雅黑" panose="020b0503020204020204" charset="-122"/>
                      </a:endParaRPr>
                    </a:p>
                  </a:txBody>
                  <a:tcPr marL="68580" marR="68580" marT="0" marB="0"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hMerge="1">
                  <a:txBody>
                    <a:bodyPr vert="horz" wrap="square"/>
                    <a:lstStyle/>
                    <a:p>
                      <a:endParaRPr lang="zh-CN"/>
                    </a:p>
                  </a:txBody>
                  <a:tcPr>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tcPr>
                </a:tc>
              </a:tr>
            </a:tbl>
          </a:graphicData>
        </a:graphic>
      </p:graphicFrame>
      <p:pic>
        <p:nvPicPr>
          <p:cNvPr id="6" name="图片 5" title=""/>
          <p:cNvPicPr/>
          <p:nvPr/>
        </p:nvPicPr>
        <p:blipFill>
          <a:blip r:embed="rId4"/>
          <a:stretch>
            <a:fillRect/>
          </a:stretch>
        </p:blipFill>
        <p:spPr>
          <a:xfrm>
            <a:off x="3787140" y="3811905"/>
            <a:ext cx="1707515" cy="1100455"/>
          </a:xfrm>
          <a:prstGeom prst="rect">
            <a:avLst/>
          </a:prstGeom>
          <a:noFill/>
          <a:ln w="9525">
            <a:noFill/>
          </a:ln>
        </p:spPr>
      </p:pic>
      <p:pic>
        <p:nvPicPr>
          <p:cNvPr id="10" name="图片 9" title=""/>
          <p:cNvPicPr/>
          <p:nvPr/>
        </p:nvPicPr>
        <p:blipFill>
          <a:blip r:embed="rId5"/>
          <a:stretch>
            <a:fillRect/>
          </a:stretch>
        </p:blipFill>
        <p:spPr>
          <a:xfrm>
            <a:off x="8049895" y="3811905"/>
            <a:ext cx="1975485" cy="1093470"/>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二、控制噪声</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11411585" cy="1938020"/>
          </a:xfrm>
          <a:prstGeom prst="rect">
            <a:avLst/>
          </a:prstGeom>
          <a:noFill/>
        </p:spPr>
        <p:txBody>
          <a:bodyPr wrap="square" rtlCol="0" anchor="t">
            <a:spAutoFit/>
          </a:bodyPr>
          <a:lstStyle/>
          <a:p>
            <a:pPr fontAlgn="auto">
              <a:lnSpc>
                <a:spcPct val="150000"/>
              </a:lnSpc>
            </a:pPr>
            <a:r>
              <a:rPr sz="2000">
                <a:latin typeface="微软雅黑" panose="020b0503020204020204" charset="-122"/>
                <a:ea typeface="微软雅黑" panose="020b0503020204020204" charset="-122"/>
                <a:cs typeface="微软雅黑" panose="020b0503020204020204" charset="-122"/>
              </a:rPr>
              <a:t>噪声一些人们的身心健康，是当今社会的四大公害之一，因此控制噪声非常重要。控制噪声一般从防止噪声的产生、阻断噪声的传播、防止噪声进入耳朵这三个方面着手。</a:t>
            </a:r>
          </a:p>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1.在声源处控制噪声：</a:t>
            </a:r>
            <a:r>
              <a:rPr sz="2000">
                <a:latin typeface="微软雅黑" panose="020b0503020204020204" charset="-122"/>
                <a:ea typeface="微软雅黑" panose="020b0503020204020204" charset="-122"/>
                <a:cs typeface="微软雅黑" panose="020b0503020204020204" charset="-122"/>
              </a:rPr>
              <a:t>噪声大的机器或换用噪声小的设备，安装消声装置；如：在声源处加防护罩、在内然机或摩托车排气管处加消声器。</a:t>
            </a:r>
          </a:p>
        </p:txBody>
      </p:sp>
      <p:pic>
        <p:nvPicPr>
          <p:cNvPr id="2" name="图片 30" title=""/>
          <p:cNvPicPr>
            <a:picLocks noChangeAspect="1"/>
          </p:cNvPicPr>
          <p:nvPr/>
        </p:nvPicPr>
        <p:blipFill>
          <a:blip r:embed="rId3"/>
          <a:stretch>
            <a:fillRect/>
          </a:stretch>
        </p:blipFill>
        <p:spPr>
          <a:xfrm>
            <a:off x="4493895" y="3316605"/>
            <a:ext cx="2131060" cy="2814320"/>
          </a:xfrm>
          <a:prstGeom prst="rect">
            <a:avLst/>
          </a:prstGeom>
          <a:noFill/>
          <a:ln w="9525">
            <a:noFill/>
          </a:ln>
        </p:spPr>
      </p:pic>
      <p:sp>
        <p:nvSpPr>
          <p:cNvPr id="17" name="矩形标注 16" title=""/>
          <p:cNvSpPr/>
          <p:nvPr/>
        </p:nvSpPr>
        <p:spPr>
          <a:xfrm>
            <a:off x="7300595" y="3444240"/>
            <a:ext cx="2827655" cy="497205"/>
          </a:xfrm>
          <a:prstGeom prst="wedgeRectCallout">
            <a:avLst>
              <a:gd name="adj1" fmla="val -75984"/>
              <a:gd name="adj2" fmla="val 225606"/>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a:latin typeface="微软雅黑" panose="020b0503020204020204" charset="-122"/>
                <a:ea typeface="微软雅黑" panose="020b0503020204020204" charset="-122"/>
                <a:cs typeface="微软雅黑" panose="020b0503020204020204" charset="-122"/>
              </a:rPr>
              <a:t>汽车笛声的噪声即可消除</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wipe(left)">
                                      <p:cBhvr>
                                        <p:cTn id="20" dur="500"/>
                                        <p:tgtEl>
                                          <p:spTgt spid="7">
                                            <p:txEl>
                                              <p:pRg st="1" end="1"/>
                                            </p:txEl>
                                          </p:spTgt>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wipe(right)">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p:sld>
</file>

<file path=ppt/slides/slide5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0116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二、控制噪声</a:t>
            </a:r>
            <a:endParaRPr lang="en-US" altLang="zh-CN" sz="2400" b="1">
              <a:solidFill>
                <a:srgbClr val="C00000"/>
              </a:solidFill>
              <a:latin typeface="微软雅黑" panose="020b0503020204020204" charset="-122"/>
              <a:ea typeface="微软雅黑" panose="020b0503020204020204" charset="-122"/>
              <a:cs typeface="微软雅黑" panose="020b0503020204020204" charset="-122"/>
              <a:sym typeface="+mn-ea"/>
            </a:endParaRPr>
          </a:p>
        </p:txBody>
      </p:sp>
      <p:sp>
        <p:nvSpPr>
          <p:cNvPr id="7" name="文本框 6" title=""/>
          <p:cNvSpPr txBox="1"/>
          <p:nvPr/>
        </p:nvSpPr>
        <p:spPr>
          <a:xfrm>
            <a:off x="292735" y="1317625"/>
            <a:ext cx="4910455" cy="1938020"/>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2.在传播过程中控制噪声：</a:t>
            </a:r>
            <a:r>
              <a:rPr sz="2000">
                <a:latin typeface="微软雅黑" panose="020b0503020204020204" charset="-122"/>
                <a:ea typeface="微软雅黑" panose="020b0503020204020204" charset="-122"/>
                <a:cs typeface="微软雅黑" panose="020b0503020204020204" charset="-122"/>
              </a:rPr>
              <a:t>传输的路径上隔离和吸收声波：用隔音或吸音材料把噪声声源与外界隔离开；如：在马路和住宅间设立屏障或植树造林。</a:t>
            </a:r>
          </a:p>
        </p:txBody>
      </p:sp>
      <p:sp>
        <p:nvSpPr>
          <p:cNvPr id="17" name="矩形标注 16" title=""/>
          <p:cNvSpPr/>
          <p:nvPr/>
        </p:nvSpPr>
        <p:spPr>
          <a:xfrm>
            <a:off x="792480" y="5969635"/>
            <a:ext cx="2827655" cy="497205"/>
          </a:xfrm>
          <a:prstGeom prst="wedgeRectCallout">
            <a:avLst>
              <a:gd name="adj1" fmla="val -16449"/>
              <a:gd name="adj2" fmla="val -11704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阻挡了噪声向两侧传播</a:t>
            </a:r>
          </a:p>
        </p:txBody>
      </p:sp>
      <p:pic>
        <p:nvPicPr>
          <p:cNvPr id="2" name="图片 31" title=""/>
          <p:cNvPicPr>
            <a:picLocks noChangeAspect="1"/>
          </p:cNvPicPr>
          <p:nvPr/>
        </p:nvPicPr>
        <p:blipFill>
          <a:blip r:embed="rId3"/>
          <a:stretch>
            <a:fillRect/>
          </a:stretch>
        </p:blipFill>
        <p:spPr>
          <a:xfrm>
            <a:off x="749300" y="3444240"/>
            <a:ext cx="2870835" cy="2193290"/>
          </a:xfrm>
          <a:prstGeom prst="rect">
            <a:avLst/>
          </a:prstGeom>
          <a:noFill/>
          <a:ln w="9525">
            <a:noFill/>
          </a:ln>
        </p:spPr>
      </p:pic>
      <p:sp>
        <p:nvSpPr>
          <p:cNvPr id="6" name="文本框 5" title=""/>
          <p:cNvSpPr txBox="1"/>
          <p:nvPr/>
        </p:nvSpPr>
        <p:spPr>
          <a:xfrm>
            <a:off x="6474460" y="1317625"/>
            <a:ext cx="4910455" cy="1476375"/>
          </a:xfrm>
          <a:prstGeom prst="rect">
            <a:avLst/>
          </a:prstGeom>
          <a:noFill/>
        </p:spPr>
        <p:txBody>
          <a:bodyPr wrap="square" rtlCol="0" anchor="t">
            <a:spAutoFit/>
          </a:bodyPr>
          <a:lstStyle/>
          <a:p>
            <a:pPr fontAlgn="auto">
              <a:lnSpc>
                <a:spcPct val="150000"/>
              </a:lnSpc>
            </a:pPr>
            <a:r>
              <a:rPr sz="2000">
                <a:solidFill>
                  <a:schemeClr val="accent1">
                    <a:lumMod val="75000"/>
                  </a:schemeClr>
                </a:solidFill>
                <a:latin typeface="微软雅黑" panose="020b0503020204020204" charset="-122"/>
                <a:ea typeface="微软雅黑" panose="020b0503020204020204" charset="-122"/>
                <a:cs typeface="微软雅黑" panose="020b0503020204020204" charset="-122"/>
              </a:rPr>
              <a:t>3．在接收处控制噪声：</a:t>
            </a:r>
            <a:r>
              <a:rPr sz="2000">
                <a:latin typeface="微软雅黑" panose="020b0503020204020204" charset="-122"/>
                <a:ea typeface="微软雅黑" panose="020b0503020204020204" charset="-122"/>
                <a:cs typeface="微软雅黑" panose="020b0503020204020204" charset="-122"/>
              </a:rPr>
              <a:t>阻止噪声进入人耳。戴防噪声耳塞、耳罩、防声头盔，或用手指塞住耳朵等。</a:t>
            </a:r>
          </a:p>
        </p:txBody>
      </p:sp>
      <p:pic>
        <p:nvPicPr>
          <p:cNvPr id="10" name="图片 32" title=""/>
          <p:cNvPicPr>
            <a:picLocks noChangeAspect="1"/>
          </p:cNvPicPr>
          <p:nvPr/>
        </p:nvPicPr>
        <p:blipFill>
          <a:blip r:embed="rId4"/>
          <a:stretch>
            <a:fillRect/>
          </a:stretch>
        </p:blipFill>
        <p:spPr>
          <a:xfrm>
            <a:off x="8256270" y="2956560"/>
            <a:ext cx="1575435" cy="2273935"/>
          </a:xfrm>
          <a:prstGeom prst="rect">
            <a:avLst/>
          </a:prstGeom>
          <a:noFill/>
          <a:ln w="9525">
            <a:noFill/>
          </a:ln>
        </p:spPr>
      </p:pic>
      <p:sp>
        <p:nvSpPr>
          <p:cNvPr id="11" name="矩形标注 10" title=""/>
          <p:cNvSpPr/>
          <p:nvPr/>
        </p:nvSpPr>
        <p:spPr>
          <a:xfrm>
            <a:off x="7867650" y="5637530"/>
            <a:ext cx="2827655" cy="497205"/>
          </a:xfrm>
          <a:prstGeom prst="wedgeRectCallout">
            <a:avLst>
              <a:gd name="adj1" fmla="val -16449"/>
              <a:gd name="adj2" fmla="val -117049"/>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a:latin typeface="微软雅黑" panose="020b0503020204020204" charset="-122"/>
                <a:ea typeface="微软雅黑" panose="020b0503020204020204" charset="-122"/>
                <a:cs typeface="微软雅黑" panose="020b0503020204020204" charset="-122"/>
              </a:rPr>
              <a:t>防止噪声进入人耳</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wipe(left)">
                                      <p:cBhvr>
                                        <p:cTn id="15" dur="500"/>
                                        <p:tgtEl>
                                          <p:spTgt spid="7">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down)">
                                      <p:cBhvr>
                                        <p:cTn id="25" dur="500"/>
                                        <p:tgtEl>
                                          <p:spTgt spid="17"/>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wipe(left)">
                                      <p:cBhvr>
                                        <p:cTn id="30" dur="500"/>
                                        <p:tgtEl>
                                          <p:spTgt spid="6">
                                            <p:txEl>
                                              <p:pRg st="0" end="0"/>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down)">
                                      <p:cBhvr>
                                        <p:cTn id="35" dur="500"/>
                                        <p:tgtEl>
                                          <p:spTgt spid="10"/>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wipe(down)">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P spid="10" grpId="0" animBg="1"/>
      <p:bldP spid="11" grpId="0" animBg="1"/>
    </p:bldLst>
  </p:timing>
</p:sld>
</file>

<file path=ppt/slides/slide5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7160116" y="163195"/>
            <a:ext cx="903605" cy="923290"/>
          </a:xfrm>
          <a:prstGeom prst="rect">
            <a:avLst/>
          </a:prstGeom>
        </p:spPr>
      </p:pic>
      <p:sp>
        <p:nvSpPr>
          <p:cNvPr id="5" name="文本框 4" title=""/>
          <p:cNvSpPr txBox="1"/>
          <p:nvPr/>
        </p:nvSpPr>
        <p:spPr>
          <a:xfrm>
            <a:off x="8084676" y="346710"/>
            <a:ext cx="361886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噪声与乐音</a:t>
            </a:r>
          </a:p>
        </p:txBody>
      </p:sp>
      <p:sp>
        <p:nvSpPr>
          <p:cNvPr id="2" name="文本框 1" title=""/>
          <p:cNvSpPr txBox="1"/>
          <p:nvPr/>
        </p:nvSpPr>
        <p:spPr>
          <a:xfrm>
            <a:off x="386080" y="2297880"/>
            <a:ext cx="11734800" cy="3322955"/>
          </a:xfrm>
          <a:prstGeom prst="rect">
            <a:avLst/>
          </a:prstGeom>
          <a:noFill/>
        </p:spPr>
        <p:txBody>
          <a:bodyPr wrap="square" rtlCol="0" anchor="t">
            <a:spAutoFit/>
          </a:bodyPr>
          <a:lstStyle/>
          <a:p>
            <a:pPr algn="just"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噪声污染也是环境污染的一种，在重视环境污染的今天，人们对噪声污染的重视程度越来越大，噪声治理也逐渐走进了我们的生活。为此，在中考中，有关噪声危害和控制的试题出现的频率呈逐年增加趋势。噪声危害和控制方面的试题主要集中在如何控制噪声和对噪声的认识两个方面。</a:t>
            </a:r>
          </a:p>
          <a:p>
            <a:pPr algn="just" eaLnBrk="1" fontAlgn="auto" latinLnBrk="0" hangingPunct="1">
              <a:lnSpc>
                <a:spcPct val="150000"/>
              </a:lnSpc>
            </a:pPr>
            <a:r>
              <a:rPr sz="2000" b="1">
                <a:latin typeface="微软雅黑" panose="020b0503020204020204" charset="-122"/>
                <a:ea typeface="微软雅黑" panose="020b0503020204020204" charset="-122"/>
                <a:cs typeface="微软雅黑" panose="020b0503020204020204" charset="-122"/>
              </a:rPr>
              <a:t>对噪声的认识从以下方面理解：</a:t>
            </a:r>
          </a:p>
          <a:p>
            <a:pPr algn="just"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（1）物理学角度：振动杂乱无章，波形图无规则的声音；</a:t>
            </a:r>
          </a:p>
          <a:p>
            <a:pPr algn="just"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（2）环保角度：对人们的正常活动产生影响的声音；</a:t>
            </a:r>
          </a:p>
          <a:p>
            <a:pPr algn="just" eaLnBrk="1" fontAlgn="auto" latinLnBrk="0" hangingPunct="1">
              <a:lnSpc>
                <a:spcPct val="150000"/>
              </a:lnSpc>
            </a:pPr>
            <a:r>
              <a:rPr sz="2000">
                <a:latin typeface="微软雅黑" panose="020b0503020204020204" charset="-122"/>
                <a:ea typeface="微软雅黑" panose="020b0503020204020204" charset="-122"/>
                <a:cs typeface="微软雅黑" panose="020b0503020204020204" charset="-122"/>
              </a:rPr>
              <a:t>（3）乐音可能成为噪声，但噪声永远不会成为乐音。</a:t>
            </a:r>
          </a:p>
        </p:txBody>
      </p:sp>
      <p:pic>
        <p:nvPicPr>
          <p:cNvPr id="6" name="图片 5" title=""/>
          <p:cNvPicPr>
            <a:picLocks noChangeAspect="1"/>
          </p:cNvPicPr>
          <p:nvPr/>
        </p:nvPicPr>
        <p:blipFill>
          <a:blip r:embed="rId3"/>
          <a:stretch>
            <a:fillRect/>
          </a:stretch>
        </p:blipFill>
        <p:spPr>
          <a:xfrm>
            <a:off x="428625" y="1782895"/>
            <a:ext cx="2013585" cy="48387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animEffect transition="in" filter="wipe(left)">
                                      <p:cBhvr>
                                        <p:cTn id="31" dur="500"/>
                                        <p:tgtEl>
                                          <p:spTgt spid="2">
                                            <p:txEl>
                                              <p:pRg st="0" end="0"/>
                                            </p:txEl>
                                          </p:spTgt>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2">
                                            <p:txEl>
                                              <p:pRg st="1" end="1"/>
                                            </p:txEl>
                                          </p:spTgt>
                                        </p:tgtEl>
                                        <p:attrNameLst>
                                          <p:attrName>style.visibility</p:attrName>
                                        </p:attrNameLst>
                                      </p:cBhvr>
                                      <p:to>
                                        <p:strVal val="visible"/>
                                      </p:to>
                                    </p:set>
                                    <p:animEffect transition="in" filter="wipe(left)">
                                      <p:cBhvr>
                                        <p:cTn id="36" dur="500"/>
                                        <p:tgtEl>
                                          <p:spTgt spid="2">
                                            <p:txEl>
                                              <p:pRg st="1" end="1"/>
                                            </p:txEl>
                                          </p:spTgt>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2">
                                            <p:txEl>
                                              <p:pRg st="2" end="2"/>
                                            </p:txEl>
                                          </p:spTgt>
                                        </p:tgtEl>
                                        <p:attrNameLst>
                                          <p:attrName>style.visibility</p:attrName>
                                        </p:attrNameLst>
                                      </p:cBhvr>
                                      <p:to>
                                        <p:strVal val="visible"/>
                                      </p:to>
                                    </p:set>
                                    <p:animEffect transition="in" filter="wipe(left)">
                                      <p:cBhvr>
                                        <p:cTn id="41" dur="500"/>
                                        <p:tgtEl>
                                          <p:spTgt spid="2">
                                            <p:txEl>
                                              <p:pRg st="2" end="2"/>
                                            </p:txEl>
                                          </p:spTgt>
                                        </p:tgtEl>
                                      </p:cBhvr>
                                    </p:animEffec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wipe(left)">
                                      <p:cBhvr>
                                        <p:cTn id="46" dur="500"/>
                                        <p:tgtEl>
                                          <p:spTgt spid="2">
                                            <p:txEl>
                                              <p:pRg st="3" end="3"/>
                                            </p:txEl>
                                          </p:spTgt>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
                                            <p:txEl>
                                              <p:pRg st="4" end="4"/>
                                            </p:txEl>
                                          </p:spTgt>
                                        </p:tgtEl>
                                        <p:attrNameLst>
                                          <p:attrName>style.visibility</p:attrName>
                                        </p:attrNameLst>
                                      </p:cBhvr>
                                      <p:to>
                                        <p:strVal val="visible"/>
                                      </p:to>
                                    </p:set>
                                    <p:animEffect transition="in" filter="wipe(left)">
                                      <p:cBhvr>
                                        <p:cTn id="51"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Lst>
  </p:timing>
</p:sld>
</file>

<file path=ppt/slides/slide6.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3" name="文本框 42" title=""/>
          <p:cNvSpPr txBox="1"/>
          <p:nvPr/>
        </p:nvSpPr>
        <p:spPr>
          <a:xfrm>
            <a:off x="812165" y="523240"/>
            <a:ext cx="2242820" cy="733425"/>
          </a:xfrm>
          <a:prstGeom prst="rect">
            <a:avLst/>
          </a:prstGeom>
          <a:noFill/>
        </p:spPr>
        <p:txBody>
          <a:bodyPr wrap="none" lIns="0" tIns="0" rIns="0" bIns="0"/>
          <a:lstStyle/>
          <a:p>
            <a:pPr>
              <a:lnSpc>
                <a:spcPct val="110000"/>
              </a:lnSpc>
            </a:pPr>
            <a:r>
              <a:rPr lang="zh-CN" altLang="en-US" sz="4000">
                <a:solidFill>
                  <a:schemeClr val="accent2">
                    <a:lumMod val="75000"/>
                  </a:schemeClr>
                </a:solidFill>
                <a:latin typeface="微软雅黑" panose="020b0503020204020204" charset="-122"/>
                <a:ea typeface="微软雅黑" panose="020b0503020204020204" charset="-122"/>
              </a:rPr>
              <a:t>知识建构</a:t>
            </a:r>
          </a:p>
        </p:txBody>
      </p:sp>
      <p:pic>
        <p:nvPicPr>
          <p:cNvPr id="4" name="图片 141" title=""/>
          <p:cNvPicPr>
            <a:picLocks noChangeAspect="1"/>
          </p:cNvPicPr>
          <p:nvPr/>
        </p:nvPicPr>
        <p:blipFill>
          <a:blip r:embed="rId3"/>
          <a:stretch>
            <a:fillRect/>
          </a:stretch>
        </p:blipFill>
        <p:spPr>
          <a:xfrm>
            <a:off x="1227455" y="1657985"/>
            <a:ext cx="9683750" cy="4435475"/>
          </a:xfrm>
          <a:prstGeom prst="rect">
            <a:avLst/>
          </a:prstGeom>
          <a:noFill/>
          <a:ln w="9525">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2" presetClass="entr" presetSubtype="4"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anim calcmode="lin" valueType="num">
                                      <p:cBhvr additive="base">
                                        <p:cTn id="13" dur="500" fill="hold"/>
                                        <p:tgtEl>
                                          <p:spTgt spid="43"/>
                                        </p:tgtEl>
                                        <p:attrNameLst>
                                          <p:attrName>ppt_x</p:attrName>
                                        </p:attrNameLst>
                                      </p:cBhvr>
                                      <p:tavLst>
                                        <p:tav tm="0">
                                          <p:val>
                                            <p:strVal val="#ppt_x"/>
                                          </p:val>
                                        </p:tav>
                                        <p:tav tm="100000">
                                          <p:val>
                                            <p:strVal val="#ppt_x"/>
                                          </p:val>
                                        </p:tav>
                                      </p:tavLst>
                                    </p:anim>
                                    <p:anim calcmode="lin" valueType="num">
                                      <p:cBhvr additive="base">
                                        <p:cTn id="14"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cond evt="onBegin" delay="0">
                          <p:tn val="14"/>
                        </p:cond>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Lst>
  </p:timing>
</p:sld>
</file>

<file path=ppt/slides/slide60.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7269869" y="85090"/>
            <a:ext cx="903605" cy="923290"/>
          </a:xfrm>
          <a:prstGeom prst="rect">
            <a:avLst/>
          </a:prstGeom>
        </p:spPr>
      </p:pic>
      <p:sp>
        <p:nvSpPr>
          <p:cNvPr id="5" name="文本框 4" title=""/>
          <p:cNvSpPr txBox="1"/>
          <p:nvPr/>
        </p:nvSpPr>
        <p:spPr>
          <a:xfrm>
            <a:off x="8194429" y="268605"/>
            <a:ext cx="3618865"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1</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噪声与乐音</a:t>
            </a:r>
          </a:p>
        </p:txBody>
      </p:sp>
      <p:sp>
        <p:nvSpPr>
          <p:cNvPr id="7" name="文本框 6" title=""/>
          <p:cNvSpPr txBox="1"/>
          <p:nvPr/>
        </p:nvSpPr>
        <p:spPr>
          <a:xfrm>
            <a:off x="292735" y="1323975"/>
            <a:ext cx="11760835" cy="922020"/>
          </a:xfrm>
          <a:prstGeom prst="rect">
            <a:avLst/>
          </a:prstGeom>
          <a:noFill/>
        </p:spPr>
        <p:txBody>
          <a:bodyPr wrap="square" rtlCol="0" anchor="t">
            <a:spAutoFit/>
          </a:bodyPr>
          <a:lstStyle/>
          <a:p>
            <a:pPr fontAlgn="auto">
              <a:lnSpc>
                <a:spcPct val="150000"/>
              </a:lnSpc>
            </a:pP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a:t>
            </a:r>
            <a:r>
              <a:rPr>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b="1">
                <a:latin typeface="微软雅黑" panose="020b0503020204020204" charset="-122"/>
                <a:ea typeface="微软雅黑" panose="020b0503020204020204" charset="-122"/>
                <a:cs typeface="微软雅黑" panose="020b0503020204020204" charset="-122"/>
                <a:sym typeface="+mn-ea"/>
              </a:rPr>
              <a:t>（2023·苏州）</a:t>
            </a:r>
            <a:r>
              <a:rPr>
                <a:latin typeface="微软雅黑" panose="020b0503020204020204" charset="-122"/>
                <a:ea typeface="微软雅黑" panose="020b0503020204020204" charset="-122"/>
                <a:cs typeface="微软雅黑" panose="020b0503020204020204" charset="-122"/>
                <a:sym typeface="+mn-ea"/>
              </a:rPr>
              <a:t>人们能分辨出不同乐器的演奏声，是因为它们所发声音的_________不同。小明学习时，听到邻居家传来的钢琴声，这属于_________（乐音/噪声）。</a:t>
            </a:r>
          </a:p>
        </p:txBody>
      </p:sp>
      <p:sp>
        <p:nvSpPr>
          <p:cNvPr id="17" name="矩形标注 16" title=""/>
          <p:cNvSpPr/>
          <p:nvPr/>
        </p:nvSpPr>
        <p:spPr>
          <a:xfrm>
            <a:off x="6086475" y="1835785"/>
            <a:ext cx="5782945" cy="749300"/>
          </a:xfrm>
          <a:prstGeom prst="wedgeRectCallout">
            <a:avLst>
              <a:gd name="adj1" fmla="val -19539"/>
              <a:gd name="adj2" fmla="val -75932"/>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取决于声音是否妨碍人们正常休息、学习和工作</a:t>
            </a:r>
          </a:p>
        </p:txBody>
      </p:sp>
      <p:sp>
        <p:nvSpPr>
          <p:cNvPr id="22" name="矩形标注 21" title=""/>
          <p:cNvSpPr/>
          <p:nvPr/>
        </p:nvSpPr>
        <p:spPr>
          <a:xfrm>
            <a:off x="963295" y="1086485"/>
            <a:ext cx="4812665" cy="730885"/>
          </a:xfrm>
          <a:prstGeom prst="wedgeRectCallout">
            <a:avLst>
              <a:gd name="adj1" fmla="val -13412"/>
              <a:gd name="adj2" fmla="val 6259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从环保的角度，只要妨碍人们学习，工作、休息的声音，都属于噪声</a:t>
            </a:r>
          </a:p>
        </p:txBody>
      </p:sp>
      <p:cxnSp>
        <p:nvCxnSpPr>
          <p:cNvPr id="23" name="直接连接符 22" title=""/>
          <p:cNvCxnSpPr/>
          <p:nvPr/>
        </p:nvCxnSpPr>
        <p:spPr>
          <a:xfrm>
            <a:off x="127000" y="2712085"/>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1" name="文本框 20" title=""/>
          <p:cNvSpPr txBox="1"/>
          <p:nvPr/>
        </p:nvSpPr>
        <p:spPr>
          <a:xfrm>
            <a:off x="127000" y="2783840"/>
            <a:ext cx="5076190" cy="267652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2023年5月28日，如图所示的国产大飞机C919首次执飞，此次航班从上海起飞，在首都机场平稳降落。中国大飞机飞出安全、更飞出志气和希望。乘客听到的轰鸣声是发动机___________产生的，为了安静地休息，乘客带上了耳罩，这是在___________减弱噪声。周围观看的人们听到飞机的声音是由___________传过来的。</a:t>
            </a:r>
          </a:p>
        </p:txBody>
      </p:sp>
      <p:cxnSp>
        <p:nvCxnSpPr>
          <p:cNvPr id="28" name="直接连接符 27" title=""/>
          <p:cNvCxnSpPr/>
          <p:nvPr/>
        </p:nvCxnSpPr>
        <p:spPr>
          <a:xfrm flipH="1">
            <a:off x="5444490" y="2727325"/>
            <a:ext cx="0" cy="408368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26" name="文本框 25" title=""/>
          <p:cNvSpPr txBox="1"/>
          <p:nvPr/>
        </p:nvSpPr>
        <p:spPr>
          <a:xfrm>
            <a:off x="5525770" y="2796540"/>
            <a:ext cx="6446520" cy="267652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1-2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噪声监测器在对环境声音的监测中，可以提供声音的部分参数以便采取相关措施。监测器测出的甲、乙两种声音的特性如下表，分析表中数据可知（　　）。</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A．甲、乙两种声音一定都属于噪声；</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B．甲的频率高，是超声波，能够在真空中传播；</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C．在监测器处，甲的响度小于乙的响度；</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D．甲每秒的振动次数小于乙每秒的振动次数</a:t>
            </a:r>
          </a:p>
        </p:txBody>
      </p:sp>
      <p:sp>
        <p:nvSpPr>
          <p:cNvPr id="2" name="文本框 1" title=""/>
          <p:cNvSpPr txBox="1"/>
          <p:nvPr/>
        </p:nvSpPr>
        <p:spPr>
          <a:xfrm>
            <a:off x="8576945" y="140906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音色</a:t>
            </a:r>
          </a:p>
        </p:txBody>
      </p:sp>
      <p:sp>
        <p:nvSpPr>
          <p:cNvPr id="6" name="文本框 5" title=""/>
          <p:cNvSpPr txBox="1"/>
          <p:nvPr/>
        </p:nvSpPr>
        <p:spPr>
          <a:xfrm>
            <a:off x="3490595" y="183578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噪声</a:t>
            </a:r>
          </a:p>
        </p:txBody>
      </p:sp>
      <p:graphicFrame>
        <p:nvGraphicFramePr>
          <p:cNvPr id="10" name="表格 9" title=""/>
          <p:cNvGraphicFramePr>
            <a:graphicFrameLocks noGrp="1"/>
          </p:cNvGraphicFramePr>
          <p:nvPr>
            <p:custDataLst>
              <p:tags r:id="rId3"/>
            </p:custDataLst>
          </p:nvPr>
        </p:nvGraphicFramePr>
        <p:xfrm>
          <a:off x="5775960" y="5557520"/>
          <a:ext cx="5779770" cy="870585"/>
        </p:xfrm>
        <a:graphic>
          <a:graphicData uri="http://schemas.openxmlformats.org/drawingml/2006/table">
            <a:tbl>
              <a:tblPr firstRow="1" bandRow="1">
                <a:tableStyleId>{5940675A-B579-460E-94D1-54222C63F5DA}</a:tableStyleId>
              </a:tblPr>
              <a:tblGrid>
                <a:gridCol w="1926590"/>
                <a:gridCol w="1926590"/>
                <a:gridCol w="1926590"/>
              </a:tblGrid>
              <a:tr h="299085">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声音</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微软雅黑" panose="020b0503020204020204" charset="-122"/>
                        </a:rPr>
                        <a:t>声音强弱的等级/dB</a:t>
                      </a:r>
                      <a:endParaRPr lang="en-US" altLang="en-US" sz="12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微软雅黑" panose="020b0503020204020204" charset="-122"/>
                        </a:rPr>
                        <a:t>频率/Hz</a:t>
                      </a:r>
                      <a:endParaRPr lang="en-US" altLang="en-US" sz="1200" b="0">
                        <a:latin typeface="微软雅黑" panose="020b0503020204020204" charset="-122"/>
                        <a:ea typeface="微软雅黑" panose="020b0503020204020204" charset="-122"/>
                        <a:cs typeface="微软雅黑" panose="020b0503020204020204"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93370">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甲</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50</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2000</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47650">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乙</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90</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vert="horz" wrap="square"/>
                    <a:lstStyle/>
                    <a:p>
                      <a:pPr indent="0" algn="ctr">
                        <a:buNone/>
                      </a:pPr>
                      <a:r>
                        <a:rPr lang="en-US" sz="1200" b="0">
                          <a:latin typeface="微软雅黑" panose="020b0503020204020204" charset="-122"/>
                          <a:ea typeface="微软雅黑" panose="020b0503020204020204" charset="-122"/>
                          <a:cs typeface="宋体" panose="02010600030101010101" pitchFamily="2" charset="-122"/>
                        </a:rPr>
                        <a:t>500</a:t>
                      </a:r>
                      <a:endParaRPr lang="en-US" altLang="en-US" sz="1200" b="0">
                        <a:latin typeface="微软雅黑" panose="020b0503020204020204" charset="-122"/>
                        <a:ea typeface="微软雅黑" panose="020b0503020204020204" charset="-122"/>
                        <a:cs typeface="宋体" panose="02010600030101010101" pitchFamily="2" charset="-122"/>
                      </a:endParaRPr>
                    </a:p>
                  </a:txBody>
                  <a:tcPr marL="76200" marR="76200" marT="47625" marB="47625"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pic>
        <p:nvPicPr>
          <p:cNvPr id="11" name="图片 100035" title=""/>
          <p:cNvPicPr>
            <a:picLocks noChangeAspect="1"/>
          </p:cNvPicPr>
          <p:nvPr/>
        </p:nvPicPr>
        <p:blipFill>
          <a:blip r:embed="rId4"/>
          <a:stretch>
            <a:fillRect/>
          </a:stretch>
        </p:blipFill>
        <p:spPr>
          <a:xfrm>
            <a:off x="1986280" y="5142230"/>
            <a:ext cx="2093595" cy="1452245"/>
          </a:xfrm>
          <a:prstGeom prst="rect">
            <a:avLst/>
          </a:prstGeom>
          <a:noFill/>
          <a:ln w="9525">
            <a:noFill/>
          </a:ln>
        </p:spPr>
      </p:pic>
      <p:sp>
        <p:nvSpPr>
          <p:cNvPr id="13" name="矩形标注 12" title=""/>
          <p:cNvSpPr/>
          <p:nvPr/>
        </p:nvSpPr>
        <p:spPr>
          <a:xfrm>
            <a:off x="4079875" y="5300980"/>
            <a:ext cx="1165225" cy="1134745"/>
          </a:xfrm>
          <a:prstGeom prst="wedgeRectCallout">
            <a:avLst>
              <a:gd name="adj1" fmla="val -80844"/>
              <a:gd name="adj2" fmla="val -27672"/>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发动机的振动产生轰鸣声</a:t>
            </a:r>
          </a:p>
        </p:txBody>
      </p:sp>
      <p:sp>
        <p:nvSpPr>
          <p:cNvPr id="14" name="文本框 13" title=""/>
          <p:cNvSpPr txBox="1"/>
          <p:nvPr/>
        </p:nvSpPr>
        <p:spPr>
          <a:xfrm>
            <a:off x="2738120" y="3953510"/>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振动</a:t>
            </a:r>
          </a:p>
        </p:txBody>
      </p:sp>
      <p:sp>
        <p:nvSpPr>
          <p:cNvPr id="15" name="矩形标注 14" title=""/>
          <p:cNvSpPr/>
          <p:nvPr/>
        </p:nvSpPr>
        <p:spPr>
          <a:xfrm>
            <a:off x="591185" y="3331210"/>
            <a:ext cx="3129915" cy="518160"/>
          </a:xfrm>
          <a:prstGeom prst="wedgeRectCallout">
            <a:avLst>
              <a:gd name="adj1" fmla="val -14719"/>
              <a:gd name="adj2" fmla="val 150735"/>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sz="1600">
                <a:latin typeface="微软雅黑" panose="020b0503020204020204" charset="-122"/>
                <a:ea typeface="微软雅黑" panose="020b0503020204020204" charset="-122"/>
                <a:cs typeface="微软雅黑" panose="020b0503020204020204" charset="-122"/>
              </a:rPr>
              <a:t>戴耳罩是为了防止噪声进入人耳</a:t>
            </a:r>
          </a:p>
        </p:txBody>
      </p:sp>
      <p:sp>
        <p:nvSpPr>
          <p:cNvPr id="16" name="文本框 15" title=""/>
          <p:cNvSpPr txBox="1"/>
          <p:nvPr/>
        </p:nvSpPr>
        <p:spPr>
          <a:xfrm>
            <a:off x="3388995" y="4283710"/>
            <a:ext cx="7924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人耳处</a:t>
            </a:r>
          </a:p>
        </p:txBody>
      </p:sp>
      <p:sp>
        <p:nvSpPr>
          <p:cNvPr id="18" name="矩形标注 17" title=""/>
          <p:cNvSpPr/>
          <p:nvPr/>
        </p:nvSpPr>
        <p:spPr>
          <a:xfrm>
            <a:off x="292735" y="5460365"/>
            <a:ext cx="1316355" cy="1114425"/>
          </a:xfrm>
          <a:prstGeom prst="wedgeRectCallout">
            <a:avLst>
              <a:gd name="adj1" fmla="val 120718"/>
              <a:gd name="adj2" fmla="val -9658"/>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人们听到的声音是空气传播过来的</a:t>
            </a:r>
          </a:p>
        </p:txBody>
      </p:sp>
      <p:sp>
        <p:nvSpPr>
          <p:cNvPr id="19" name="文本框 18" title=""/>
          <p:cNvSpPr txBox="1"/>
          <p:nvPr/>
        </p:nvSpPr>
        <p:spPr>
          <a:xfrm>
            <a:off x="3711575" y="4653915"/>
            <a:ext cx="589280" cy="337185"/>
          </a:xfrm>
          <a:prstGeom prst="rect">
            <a:avLst/>
          </a:prstGeom>
          <a:noFill/>
        </p:spPr>
        <p:txBody>
          <a:bodyPr wrap="none" rtlCol="0">
            <a:spAutoFit/>
          </a:bodyPr>
          <a:lstStyle/>
          <a:p>
            <a:r>
              <a:rPr lang="zh-CN" altLang="en-US" sz="1600">
                <a:solidFill>
                  <a:srgbClr val="FF0000"/>
                </a:solidFill>
                <a:latin typeface="微软雅黑" panose="020b0503020204020204" charset="-122"/>
                <a:ea typeface="微软雅黑" panose="020b0503020204020204" charset="-122"/>
              </a:rPr>
              <a:t>空气</a:t>
            </a:r>
          </a:p>
        </p:txBody>
      </p:sp>
      <p:sp>
        <p:nvSpPr>
          <p:cNvPr id="24" name="矩形标注 23" title=""/>
          <p:cNvSpPr/>
          <p:nvPr/>
        </p:nvSpPr>
        <p:spPr>
          <a:xfrm>
            <a:off x="8373745" y="2787015"/>
            <a:ext cx="2962275" cy="853440"/>
          </a:xfrm>
          <a:prstGeom prst="wedgeRectCallout">
            <a:avLst>
              <a:gd name="adj1" fmla="val -33022"/>
              <a:gd name="adj2" fmla="val 94866"/>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是不是噪声取决于声音是否妨碍人们正常休息、学习和工作</a:t>
            </a:r>
          </a:p>
        </p:txBody>
      </p:sp>
      <p:sp>
        <p:nvSpPr>
          <p:cNvPr id="25" name="矩形标注 24" title=""/>
          <p:cNvSpPr/>
          <p:nvPr/>
        </p:nvSpPr>
        <p:spPr>
          <a:xfrm>
            <a:off x="5525770" y="2932430"/>
            <a:ext cx="3110230" cy="749935"/>
          </a:xfrm>
          <a:prstGeom prst="wedgeRectCallout">
            <a:avLst>
              <a:gd name="adj1" fmla="val -13311"/>
              <a:gd name="adj2" fmla="val 13907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超声波是频率大于</a:t>
            </a:r>
            <a:r>
              <a:rPr lang="en-US" altLang="zh-CN" sz="1600">
                <a:latin typeface="微软雅黑" panose="020b0503020204020204" charset="-122"/>
                <a:ea typeface="微软雅黑" panose="020b0503020204020204" charset="-122"/>
                <a:cs typeface="微软雅黑" panose="020b0503020204020204" charset="-122"/>
              </a:rPr>
              <a:t>20000Hz</a:t>
            </a:r>
            <a:r>
              <a:rPr lang="zh-CN" altLang="en-US" sz="1600">
                <a:latin typeface="微软雅黑" panose="020b0503020204020204" charset="-122"/>
                <a:ea typeface="微软雅黑" panose="020b0503020204020204" charset="-122"/>
                <a:cs typeface="微软雅黑" panose="020b0503020204020204" charset="-122"/>
              </a:rPr>
              <a:t>的声波，任何声波都不在真空中传播</a:t>
            </a:r>
          </a:p>
        </p:txBody>
      </p:sp>
      <p:sp>
        <p:nvSpPr>
          <p:cNvPr id="42" name="矩形标注 41" title=""/>
          <p:cNvSpPr/>
          <p:nvPr/>
        </p:nvSpPr>
        <p:spPr>
          <a:xfrm>
            <a:off x="9476740" y="3728720"/>
            <a:ext cx="2495550" cy="455295"/>
          </a:xfrm>
          <a:prstGeom prst="wedgeRectCallout">
            <a:avLst>
              <a:gd name="adj1" fmla="val -67430"/>
              <a:gd name="adj2" fmla="val 19728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表中数据可知甲的响度小</a:t>
            </a:r>
          </a:p>
        </p:txBody>
      </p:sp>
      <p:sp>
        <p:nvSpPr>
          <p:cNvPr id="43" name="矩形标注 42" title=""/>
          <p:cNvSpPr/>
          <p:nvPr/>
        </p:nvSpPr>
        <p:spPr>
          <a:xfrm>
            <a:off x="9870440" y="4732020"/>
            <a:ext cx="1858010" cy="464820"/>
          </a:xfrm>
          <a:prstGeom prst="wedgeRectCallout">
            <a:avLst>
              <a:gd name="adj1" fmla="val -68284"/>
              <a:gd name="adj2" fmla="val 59562"/>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甲的振动频率高</a:t>
            </a:r>
          </a:p>
        </p:txBody>
      </p:sp>
      <p:sp>
        <p:nvSpPr>
          <p:cNvPr id="44" name="文本框 43" title=""/>
          <p:cNvSpPr txBox="1"/>
          <p:nvPr/>
        </p:nvSpPr>
        <p:spPr>
          <a:xfrm>
            <a:off x="7496810" y="3646805"/>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par>
                                <p:cTn id="16" presetID="22" presetClass="entr" presetSubtype="8"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wipe(left)">
                                      <p:cBhvr>
                                        <p:cTn id="26" dur="500"/>
                                        <p:tgtEl>
                                          <p:spTgt spid="7">
                                            <p:txEl>
                                              <p:pRg st="0" end="0"/>
                                            </p:txEl>
                                          </p:spTgt>
                                        </p:tgtEl>
                                      </p:cBhvr>
                                    </p:animEffect>
                                  </p:childTnLst>
                                </p:cTn>
                              </p:par>
                            </p:childTnLst>
                          </p:cTn>
                        </p:par>
                      </p:childTnLst>
                    </p:cTn>
                  </p:par>
                  <p:par>
                    <p:cTn id="27" fill="hold" nodeType="clickPar">
                      <p:stCondLst>
                        <p:cond delay="indefinite"/>
                        <p:cond evt="onBegin" delay="0">
                          <p:tn val="26"/>
                        </p:cond>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500"/>
                                        <p:tgtEl>
                                          <p:spTgt spid="17"/>
                                        </p:tgtEl>
                                      </p:cBhvr>
                                    </p:animEffect>
                                  </p:childTnLst>
                                </p:cTn>
                              </p:par>
                            </p:childTnLst>
                          </p:cTn>
                        </p:par>
                      </p:childTnLst>
                    </p:cTn>
                  </p:par>
                  <p:par>
                    <p:cTn id="32" fill="hold" nodeType="clickPar">
                      <p:stCondLst>
                        <p:cond delay="indefinite"/>
                        <p:cond evt="onBegin" delay="0">
                          <p:tn val="31"/>
                        </p:cond>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arn(inVertical)">
                                      <p:cBhvr>
                                        <p:cTn id="36" dur="500"/>
                                        <p:tgtEl>
                                          <p:spTgt spid="2"/>
                                        </p:tgtEl>
                                      </p:cBhvr>
                                    </p:animEffect>
                                  </p:childTnLst>
                                </p:cTn>
                              </p:par>
                            </p:childTnLst>
                          </p:cTn>
                        </p:par>
                      </p:childTnLst>
                    </p:cTn>
                  </p:par>
                  <p:par>
                    <p:cTn id="37" fill="hold" nodeType="clickPar">
                      <p:stCondLst>
                        <p:cond delay="indefinite"/>
                        <p:cond evt="onBegin" delay="0">
                          <p:tn val="36"/>
                        </p:cond>
                      </p:stCondLst>
                      <p:childTnLst>
                        <p:par>
                          <p:cTn id="38" fill="hold">
                            <p:stCondLst>
                              <p:cond delay="0"/>
                            </p:stCondLst>
                            <p:childTnLst>
                              <p:par>
                                <p:cTn id="39" presetID="22" presetClass="exit" presetSubtype="4" fill="hold" grpId="1" nodeType="clickEffect">
                                  <p:stCondLst>
                                    <p:cond delay="0"/>
                                  </p:stCondLst>
                                  <p:childTnLst>
                                    <p:animEffect transition="out" filter="wipe(down)">
                                      <p:cBhvr>
                                        <p:cTn id="40" dur="500"/>
                                        <p:tgtEl>
                                          <p:spTgt spid="17"/>
                                        </p:tgtEl>
                                      </p:cBhvr>
                                    </p:animEffect>
                                    <p:set>
                                      <p:cBhvr>
                                        <p:cTn id="41" dur="1" fill="hold">
                                          <p:stCondLst>
                                            <p:cond delay="499"/>
                                          </p:stCondLst>
                                        </p:cTn>
                                        <p:tgtEl>
                                          <p:spTgt spid="17"/>
                                        </p:tgtEl>
                                        <p:attrNameLst>
                                          <p:attrName>style.visibility</p:attrName>
                                        </p:attrNameLst>
                                      </p:cBhvr>
                                      <p:to>
                                        <p:strVal val="hidden"/>
                                      </p:to>
                                    </p:set>
                                  </p:childTnLst>
                                </p:cTn>
                              </p:par>
                            </p:childTnLst>
                          </p:cTn>
                        </p:par>
                      </p:childTnLst>
                    </p:cTn>
                  </p:par>
                  <p:par>
                    <p:cTn id="42" fill="hold" nodeType="clickPar">
                      <p:stCondLst>
                        <p:cond delay="indefinite"/>
                        <p:cond evt="onBegin" delay="0">
                          <p:tn val="41"/>
                        </p:cond>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childTnLst>
                          </p:cTn>
                        </p:par>
                      </p:childTnLst>
                    </p:cTn>
                  </p:par>
                  <p:par>
                    <p:cTn id="47" fill="hold" nodeType="clickPar">
                      <p:stCondLst>
                        <p:cond delay="indefinite"/>
                        <p:cond evt="onBegin" delay="0">
                          <p:tn val="46"/>
                        </p:cond>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nodeType="clickPar">
                      <p:stCondLst>
                        <p:cond delay="indefinite"/>
                        <p:cond evt="onBegin" delay="0">
                          <p:tn val="51"/>
                        </p:cond>
                      </p:stCondLst>
                      <p:childTnLst>
                        <p:par>
                          <p:cTn id="53" fill="hold">
                            <p:stCondLst>
                              <p:cond delay="0"/>
                            </p:stCondLst>
                            <p:childTnLst>
                              <p:par>
                                <p:cTn id="54" presetID="22" presetClass="exit" presetSubtype="4" fill="hold" grpId="1" nodeType="clickEffect">
                                  <p:stCondLst>
                                    <p:cond delay="0"/>
                                  </p:stCondLst>
                                  <p:childTnLst>
                                    <p:animEffect transition="out" filter="wipe(down)">
                                      <p:cBhvr>
                                        <p:cTn id="55" dur="500"/>
                                        <p:tgtEl>
                                          <p:spTgt spid="22"/>
                                        </p:tgtEl>
                                      </p:cBhvr>
                                    </p:animEffect>
                                    <p:set>
                                      <p:cBhvr>
                                        <p:cTn id="56" dur="1" fill="hold">
                                          <p:stCondLst>
                                            <p:cond delay="499"/>
                                          </p:stCondLst>
                                        </p:cTn>
                                        <p:tgtEl>
                                          <p:spTgt spid="22"/>
                                        </p:tgtEl>
                                        <p:attrNameLst>
                                          <p:attrName>style.visibility</p:attrName>
                                        </p:attrNameLst>
                                      </p:cBhvr>
                                      <p:to>
                                        <p:strVal val="hidden"/>
                                      </p:to>
                                    </p:set>
                                  </p:childTnLst>
                                </p:cTn>
                              </p:par>
                            </p:childTnLst>
                          </p:cTn>
                        </p:par>
                      </p:childTnLst>
                    </p:cTn>
                  </p:par>
                  <p:par>
                    <p:cTn id="57" fill="hold" nodeType="clickPar">
                      <p:stCondLst>
                        <p:cond delay="indefinite"/>
                        <p:cond evt="onBegin" delay="0">
                          <p:tn val="56"/>
                        </p:cond>
                      </p:stCondLst>
                      <p:childTnLst>
                        <p:par>
                          <p:cTn id="58" fill="hold">
                            <p:stCondLst>
                              <p:cond delay="0"/>
                            </p:stCondLst>
                            <p:childTnLst>
                              <p:par>
                                <p:cTn id="59" presetID="22" presetClass="entr" presetSubtype="8" fill="hold" nodeType="click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wipe(left)">
                                      <p:cBhvr>
                                        <p:cTn id="61" dur="500"/>
                                        <p:tgtEl>
                                          <p:spTgt spid="23"/>
                                        </p:tgtEl>
                                      </p:cBhvr>
                                    </p:animEffect>
                                  </p:childTnLst>
                                </p:cTn>
                              </p:par>
                            </p:childTnLst>
                          </p:cTn>
                        </p:par>
                      </p:childTnLst>
                    </p:cTn>
                  </p:par>
                  <p:par>
                    <p:cTn id="62" fill="hold" nodeType="clickPar">
                      <p:stCondLst>
                        <p:cond delay="indefinite"/>
                        <p:cond evt="onBegin" delay="0">
                          <p:tn val="61"/>
                        </p:cond>
                      </p:stCondLst>
                      <p:childTnLst>
                        <p:par>
                          <p:cTn id="63" fill="hold">
                            <p:stCondLst>
                              <p:cond delay="0"/>
                            </p:stCondLst>
                            <p:childTnLst>
                              <p:par>
                                <p:cTn id="64" presetID="22" presetClass="entr" presetSubtype="8" fill="hold" nodeType="clickEffect">
                                  <p:stCondLst>
                                    <p:cond delay="0"/>
                                  </p:stCondLst>
                                  <p:childTnLst>
                                    <p:set>
                                      <p:cBhvr>
                                        <p:cTn id="65" dur="1" fill="hold">
                                          <p:stCondLst>
                                            <p:cond delay="0"/>
                                          </p:stCondLst>
                                        </p:cTn>
                                        <p:tgtEl>
                                          <p:spTgt spid="21">
                                            <p:txEl>
                                              <p:pRg st="0" end="0"/>
                                            </p:txEl>
                                          </p:spTgt>
                                        </p:tgtEl>
                                        <p:attrNameLst>
                                          <p:attrName>style.visibility</p:attrName>
                                        </p:attrNameLst>
                                      </p:cBhvr>
                                      <p:to>
                                        <p:strVal val="visible"/>
                                      </p:to>
                                    </p:set>
                                    <p:animEffect transition="in" filter="wipe(left)">
                                      <p:cBhvr>
                                        <p:cTn id="66" dur="500"/>
                                        <p:tgtEl>
                                          <p:spTgt spid="21">
                                            <p:txEl>
                                              <p:pRg st="0" end="0"/>
                                            </p:txEl>
                                          </p:spTgt>
                                        </p:tgtEl>
                                      </p:cBhvr>
                                    </p:animEffect>
                                  </p:childTnLst>
                                </p:cTn>
                              </p:par>
                            </p:childTnLst>
                          </p:cTn>
                        </p:par>
                      </p:childTnLst>
                    </p:cTn>
                  </p:par>
                  <p:par>
                    <p:cTn id="67" fill="hold" nodeType="clickPar">
                      <p:stCondLst>
                        <p:cond delay="indefinite"/>
                        <p:cond evt="onBegin" delay="0">
                          <p:tn val="66"/>
                        </p:cond>
                      </p:stCondLst>
                      <p:childTnLst>
                        <p:par>
                          <p:cTn id="68" fill="hold">
                            <p:stCondLst>
                              <p:cond delay="0"/>
                            </p:stCondLst>
                            <p:childTnLst>
                              <p:par>
                                <p:cTn id="69" presetID="22" presetClass="entr" presetSubtype="2"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Effect transition="in" filter="wipe(right)">
                                      <p:cBhvr>
                                        <p:cTn id="71" dur="500"/>
                                        <p:tgtEl>
                                          <p:spTgt spid="11"/>
                                        </p:tgtEl>
                                      </p:cBhvr>
                                    </p:animEffect>
                                  </p:childTnLst>
                                </p:cTn>
                              </p:par>
                            </p:childTnLst>
                          </p:cTn>
                        </p:par>
                      </p:childTnLst>
                    </p:cTn>
                  </p:par>
                  <p:par>
                    <p:cTn id="72" fill="hold" nodeType="clickPar">
                      <p:stCondLst>
                        <p:cond delay="indefinite"/>
                        <p:cond evt="onBegin" delay="0">
                          <p:tn val="71"/>
                        </p:cond>
                      </p:stCondLst>
                      <p:childTnLst>
                        <p:par>
                          <p:cTn id="73" fill="hold">
                            <p:stCondLst>
                              <p:cond delay="0"/>
                            </p:stCondLst>
                            <p:childTnLst>
                              <p:par>
                                <p:cTn id="74" presetID="16" presetClass="entr" presetSubtype="21" fill="hold" grpId="0" nodeType="click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barn(inVertical)">
                                      <p:cBhvr>
                                        <p:cTn id="76" dur="500"/>
                                        <p:tgtEl>
                                          <p:spTgt spid="13"/>
                                        </p:tgtEl>
                                      </p:cBhvr>
                                    </p:animEffect>
                                  </p:childTnLst>
                                </p:cTn>
                              </p:par>
                            </p:childTnLst>
                          </p:cTn>
                        </p:par>
                      </p:childTnLst>
                    </p:cTn>
                  </p:par>
                  <p:par>
                    <p:cTn id="77" fill="hold" nodeType="clickPar">
                      <p:stCondLst>
                        <p:cond delay="indefinite"/>
                        <p:cond evt="onBegin" delay="0">
                          <p:tn val="76"/>
                        </p:cond>
                      </p:stCondLst>
                      <p:childTnLst>
                        <p:par>
                          <p:cTn id="78" fill="hold">
                            <p:stCondLst>
                              <p:cond delay="0"/>
                            </p:stCondLst>
                            <p:childTnLst>
                              <p:par>
                                <p:cTn id="79" presetID="22" presetClass="entr" presetSubtype="8"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wipe(left)">
                                      <p:cBhvr>
                                        <p:cTn id="81" dur="500"/>
                                        <p:tgtEl>
                                          <p:spTgt spid="18"/>
                                        </p:tgtEl>
                                      </p:cBhvr>
                                    </p:animEffect>
                                  </p:childTnLst>
                                </p:cTn>
                              </p:par>
                            </p:childTnLst>
                          </p:cTn>
                        </p:par>
                      </p:childTnLst>
                    </p:cTn>
                  </p:par>
                  <p:par>
                    <p:cTn id="82" fill="hold" nodeType="clickPar">
                      <p:stCondLst>
                        <p:cond delay="indefinite"/>
                        <p:cond evt="onBegin" delay="0">
                          <p:tn val="81"/>
                        </p:cond>
                      </p:stCondLst>
                      <p:childTnLst>
                        <p:par>
                          <p:cTn id="83" fill="hold">
                            <p:stCondLst>
                              <p:cond delay="0"/>
                            </p:stCondLst>
                            <p:childTnLst>
                              <p:par>
                                <p:cTn id="84" presetID="22" presetClass="entr" presetSubtype="1" fill="hold" grpId="0" nodeType="click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wipe(up)">
                                      <p:cBhvr>
                                        <p:cTn id="86" dur="500"/>
                                        <p:tgtEl>
                                          <p:spTgt spid="14"/>
                                        </p:tgtEl>
                                      </p:cBhvr>
                                    </p:animEffect>
                                  </p:childTnLst>
                                </p:cTn>
                              </p:par>
                            </p:childTnLst>
                          </p:cTn>
                        </p:par>
                      </p:childTnLst>
                    </p:cTn>
                  </p:par>
                  <p:par>
                    <p:cTn id="87" fill="hold" nodeType="clickPar">
                      <p:stCondLst>
                        <p:cond delay="indefinite"/>
                        <p:cond evt="onBegin" delay="0">
                          <p:tn val="86"/>
                        </p:cond>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15"/>
                                        </p:tgtEl>
                                        <p:attrNameLst>
                                          <p:attrName>style.visibility</p:attrName>
                                        </p:attrNameLst>
                                      </p:cBhvr>
                                      <p:to>
                                        <p:strVal val="visible"/>
                                      </p:to>
                                    </p:set>
                                    <p:animEffect transition="in" filter="barn(inVertical)">
                                      <p:cBhvr>
                                        <p:cTn id="91" dur="500"/>
                                        <p:tgtEl>
                                          <p:spTgt spid="15"/>
                                        </p:tgtEl>
                                      </p:cBhvr>
                                    </p:animEffect>
                                  </p:childTnLst>
                                </p:cTn>
                              </p:par>
                            </p:childTnLst>
                          </p:cTn>
                        </p:par>
                      </p:childTnLst>
                    </p:cTn>
                  </p:par>
                  <p:par>
                    <p:cTn id="92" fill="hold" nodeType="clickPar">
                      <p:stCondLst>
                        <p:cond delay="indefinite"/>
                        <p:cond evt="onBegin" delay="0">
                          <p:tn val="91"/>
                        </p:cond>
                      </p:stCondLst>
                      <p:childTnLst>
                        <p:par>
                          <p:cTn id="93" fill="hold">
                            <p:stCondLst>
                              <p:cond delay="0"/>
                            </p:stCondLst>
                            <p:childTnLst>
                              <p:par>
                                <p:cTn id="94" presetID="22" presetClass="exit" presetSubtype="4" fill="hold" grpId="1" nodeType="clickEffect">
                                  <p:stCondLst>
                                    <p:cond delay="0"/>
                                  </p:stCondLst>
                                  <p:childTnLst>
                                    <p:animEffect transition="out" filter="wipe(down)">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cTn>
                              </p:par>
                            </p:childTnLst>
                          </p:cTn>
                        </p:par>
                      </p:childTnLst>
                    </p:cTn>
                  </p:par>
                  <p:par>
                    <p:cTn id="97" fill="hold" nodeType="clickPar">
                      <p:stCondLst>
                        <p:cond delay="indefinite"/>
                        <p:cond evt="onBegin" delay="0">
                          <p:tn val="96"/>
                        </p:cond>
                      </p:stCondLst>
                      <p:childTnLst>
                        <p:par>
                          <p:cTn id="98" fill="hold">
                            <p:stCondLst>
                              <p:cond delay="0"/>
                            </p:stCondLst>
                            <p:childTnLst>
                              <p:par>
                                <p:cTn id="99" presetID="22" presetClass="entr" presetSubtype="8" fill="hold" grpId="0" nodeType="clickEffect">
                                  <p:stCondLst>
                                    <p:cond delay="0"/>
                                  </p:stCondLst>
                                  <p:childTnLst>
                                    <p:set>
                                      <p:cBhvr>
                                        <p:cTn id="100" dur="1" fill="hold">
                                          <p:stCondLst>
                                            <p:cond delay="0"/>
                                          </p:stCondLst>
                                        </p:cTn>
                                        <p:tgtEl>
                                          <p:spTgt spid="16"/>
                                        </p:tgtEl>
                                        <p:attrNameLst>
                                          <p:attrName>style.visibility</p:attrName>
                                        </p:attrNameLst>
                                      </p:cBhvr>
                                      <p:to>
                                        <p:strVal val="visible"/>
                                      </p:to>
                                    </p:set>
                                    <p:animEffect transition="in" filter="wipe(left)">
                                      <p:cBhvr>
                                        <p:cTn id="101" dur="500"/>
                                        <p:tgtEl>
                                          <p:spTgt spid="16"/>
                                        </p:tgtEl>
                                      </p:cBhvr>
                                    </p:animEffect>
                                  </p:childTnLst>
                                </p:cTn>
                              </p:par>
                            </p:childTnLst>
                          </p:cTn>
                        </p:par>
                      </p:childTnLst>
                    </p:cTn>
                  </p:par>
                  <p:par>
                    <p:cTn id="102" fill="hold" nodeType="clickPar">
                      <p:stCondLst>
                        <p:cond delay="indefinite"/>
                        <p:cond evt="onBegin" delay="0">
                          <p:tn val="101"/>
                        </p:cond>
                      </p:stCondLst>
                      <p:childTnLst>
                        <p:par>
                          <p:cTn id="103" fill="hold">
                            <p:stCondLst>
                              <p:cond delay="0"/>
                            </p:stCondLst>
                            <p:childTnLst>
                              <p:par>
                                <p:cTn id="104" presetID="16" presetClass="entr" presetSubtype="21" fill="hold" grpId="0" nodeType="clickEffect">
                                  <p:stCondLst>
                                    <p:cond delay="0"/>
                                  </p:stCondLst>
                                  <p:childTnLst>
                                    <p:set>
                                      <p:cBhvr>
                                        <p:cTn id="105" dur="1" fill="hold">
                                          <p:stCondLst>
                                            <p:cond delay="0"/>
                                          </p:stCondLst>
                                        </p:cTn>
                                        <p:tgtEl>
                                          <p:spTgt spid="19"/>
                                        </p:tgtEl>
                                        <p:attrNameLst>
                                          <p:attrName>style.visibility</p:attrName>
                                        </p:attrNameLst>
                                      </p:cBhvr>
                                      <p:to>
                                        <p:strVal val="visible"/>
                                      </p:to>
                                    </p:set>
                                    <p:animEffect transition="in" filter="barn(inVertical)">
                                      <p:cBhvr>
                                        <p:cTn id="106" dur="500"/>
                                        <p:tgtEl>
                                          <p:spTgt spid="19"/>
                                        </p:tgtEl>
                                      </p:cBhvr>
                                    </p:animEffect>
                                  </p:childTnLst>
                                </p:cTn>
                              </p:par>
                            </p:childTnLst>
                          </p:cTn>
                        </p:par>
                      </p:childTnLst>
                    </p:cTn>
                  </p:par>
                  <p:par>
                    <p:cTn id="107" fill="hold" nodeType="clickPar">
                      <p:stCondLst>
                        <p:cond delay="indefinite"/>
                        <p:cond evt="onBegin" delay="0">
                          <p:tn val="106"/>
                        </p:cond>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28"/>
                                        </p:tgtEl>
                                        <p:attrNameLst>
                                          <p:attrName>style.visibility</p:attrName>
                                        </p:attrNameLst>
                                      </p:cBhvr>
                                      <p:to>
                                        <p:strVal val="visible"/>
                                      </p:to>
                                    </p:set>
                                    <p:animEffect transition="in" filter="wipe(up)">
                                      <p:cBhvr>
                                        <p:cTn id="111" dur="500"/>
                                        <p:tgtEl>
                                          <p:spTgt spid="28"/>
                                        </p:tgtEl>
                                      </p:cBhvr>
                                    </p:animEffect>
                                  </p:childTnLst>
                                </p:cTn>
                              </p:par>
                            </p:childTnLst>
                          </p:cTn>
                        </p:par>
                      </p:childTnLst>
                    </p:cTn>
                  </p:par>
                  <p:par>
                    <p:cTn id="112" fill="hold" nodeType="clickPar">
                      <p:stCondLst>
                        <p:cond delay="indefinite"/>
                        <p:cond evt="onBegin" delay="0">
                          <p:tn val="111"/>
                        </p:cond>
                      </p:stCondLst>
                      <p:childTnLst>
                        <p:par>
                          <p:cTn id="113" fill="hold">
                            <p:stCondLst>
                              <p:cond delay="0"/>
                            </p:stCondLst>
                            <p:childTnLst>
                              <p:par>
                                <p:cTn id="114" presetID="22" presetClass="entr" presetSubtype="8" fill="hold" grpId="0" nodeType="clickEffect">
                                  <p:stCondLst>
                                    <p:cond delay="0"/>
                                  </p:stCondLst>
                                  <p:childTnLst>
                                    <p:set>
                                      <p:cBhvr>
                                        <p:cTn id="115" dur="1" fill="hold">
                                          <p:stCondLst>
                                            <p:cond delay="0"/>
                                          </p:stCondLst>
                                        </p:cTn>
                                        <p:tgtEl>
                                          <p:spTgt spid="26"/>
                                        </p:tgtEl>
                                        <p:attrNameLst>
                                          <p:attrName>style.visibility</p:attrName>
                                        </p:attrNameLst>
                                      </p:cBhvr>
                                      <p:to>
                                        <p:strVal val="visible"/>
                                      </p:to>
                                    </p:set>
                                    <p:animEffect transition="in" filter="wipe(left)">
                                      <p:cBhvr>
                                        <p:cTn id="116" dur="500"/>
                                        <p:tgtEl>
                                          <p:spTgt spid="26"/>
                                        </p:tgtEl>
                                      </p:cBhvr>
                                    </p:animEffect>
                                  </p:childTnLst>
                                </p:cTn>
                              </p:par>
                            </p:childTnLst>
                          </p:cTn>
                        </p:par>
                      </p:childTnLst>
                    </p:cTn>
                  </p:par>
                  <p:par>
                    <p:cTn id="117" fill="hold" nodeType="clickPar">
                      <p:stCondLst>
                        <p:cond delay="indefinite"/>
                        <p:cond evt="onBegin" delay="0">
                          <p:tn val="116"/>
                        </p:cond>
                      </p:stCondLst>
                      <p:childTnLst>
                        <p:par>
                          <p:cTn id="118" fill="hold">
                            <p:stCondLst>
                              <p:cond delay="0"/>
                            </p:stCondLst>
                            <p:childTnLst>
                              <p:par>
                                <p:cTn id="119" presetID="16" presetClass="entr" presetSubtype="21" fill="hold" nodeType="clickEffect">
                                  <p:stCondLst>
                                    <p:cond delay="0"/>
                                  </p:stCondLst>
                                  <p:childTnLst>
                                    <p:set>
                                      <p:cBhvr>
                                        <p:cTn id="120" dur="1" fill="hold">
                                          <p:stCondLst>
                                            <p:cond delay="0"/>
                                          </p:stCondLst>
                                        </p:cTn>
                                        <p:tgtEl>
                                          <p:spTgt spid="10"/>
                                        </p:tgtEl>
                                        <p:attrNameLst>
                                          <p:attrName>style.visibility</p:attrName>
                                        </p:attrNameLst>
                                      </p:cBhvr>
                                      <p:to>
                                        <p:strVal val="visible"/>
                                      </p:to>
                                    </p:set>
                                    <p:animEffect transition="in" filter="barn(inVertical)">
                                      <p:cBhvr>
                                        <p:cTn id="121" dur="500"/>
                                        <p:tgtEl>
                                          <p:spTgt spid="10"/>
                                        </p:tgtEl>
                                      </p:cBhvr>
                                    </p:animEffect>
                                  </p:childTnLst>
                                </p:cTn>
                              </p:par>
                            </p:childTnLst>
                          </p:cTn>
                        </p:par>
                      </p:childTnLst>
                    </p:cTn>
                  </p:par>
                  <p:par>
                    <p:cTn id="122" fill="hold" nodeType="clickPar">
                      <p:stCondLst>
                        <p:cond delay="indefinite"/>
                        <p:cond evt="onBegin" delay="0">
                          <p:tn val="121"/>
                        </p:cond>
                      </p:stCondLst>
                      <p:childTnLst>
                        <p:par>
                          <p:cTn id="123" fill="hold">
                            <p:stCondLst>
                              <p:cond delay="0"/>
                            </p:stCondLst>
                            <p:childTnLst>
                              <p:par>
                                <p:cTn id="124" presetID="22" presetClass="entr" presetSubtype="1" fill="hold" grpId="0" nodeType="clickEffect">
                                  <p:stCondLst>
                                    <p:cond delay="0"/>
                                  </p:stCondLst>
                                  <p:childTnLst>
                                    <p:set>
                                      <p:cBhvr>
                                        <p:cTn id="125" dur="1" fill="hold">
                                          <p:stCondLst>
                                            <p:cond delay="0"/>
                                          </p:stCondLst>
                                        </p:cTn>
                                        <p:tgtEl>
                                          <p:spTgt spid="24"/>
                                        </p:tgtEl>
                                        <p:attrNameLst>
                                          <p:attrName>style.visibility</p:attrName>
                                        </p:attrNameLst>
                                      </p:cBhvr>
                                      <p:to>
                                        <p:strVal val="visible"/>
                                      </p:to>
                                    </p:set>
                                    <p:animEffect transition="in" filter="wipe(up)">
                                      <p:cBhvr>
                                        <p:cTn id="126" dur="500"/>
                                        <p:tgtEl>
                                          <p:spTgt spid="24"/>
                                        </p:tgtEl>
                                      </p:cBhvr>
                                    </p:animEffect>
                                  </p:childTnLst>
                                </p:cTn>
                              </p:par>
                            </p:childTnLst>
                          </p:cTn>
                        </p:par>
                      </p:childTnLst>
                    </p:cTn>
                  </p:par>
                  <p:par>
                    <p:cTn id="127" fill="hold" nodeType="clickPar">
                      <p:stCondLst>
                        <p:cond delay="indefinite"/>
                        <p:cond evt="onBegin" delay="0">
                          <p:tn val="126"/>
                        </p:cond>
                      </p:stCondLst>
                      <p:childTnLst>
                        <p:par>
                          <p:cTn id="128" fill="hold">
                            <p:stCondLst>
                              <p:cond delay="0"/>
                            </p:stCondLst>
                            <p:childTnLst>
                              <p:par>
                                <p:cTn id="129" presetID="22" presetClass="exit" presetSubtype="4" fill="hold" grpId="1" nodeType="clickEffect">
                                  <p:stCondLst>
                                    <p:cond delay="0"/>
                                  </p:stCondLst>
                                  <p:childTnLst>
                                    <p:animEffect transition="out" filter="wipe(down)">
                                      <p:cBhvr>
                                        <p:cTn id="130" dur="500"/>
                                        <p:tgtEl>
                                          <p:spTgt spid="24"/>
                                        </p:tgtEl>
                                      </p:cBhvr>
                                    </p:animEffect>
                                    <p:set>
                                      <p:cBhvr>
                                        <p:cTn id="131" dur="1" fill="hold">
                                          <p:stCondLst>
                                            <p:cond delay="499"/>
                                          </p:stCondLst>
                                        </p:cTn>
                                        <p:tgtEl>
                                          <p:spTgt spid="24"/>
                                        </p:tgtEl>
                                        <p:attrNameLst>
                                          <p:attrName>style.visibility</p:attrName>
                                        </p:attrNameLst>
                                      </p:cBhvr>
                                      <p:to>
                                        <p:strVal val="hidden"/>
                                      </p:to>
                                    </p:set>
                                  </p:childTnLst>
                                </p:cTn>
                              </p:par>
                            </p:childTnLst>
                          </p:cTn>
                        </p:par>
                      </p:childTnLst>
                    </p:cTn>
                  </p:par>
                  <p:par>
                    <p:cTn id="132" fill="hold" nodeType="clickPar">
                      <p:stCondLst>
                        <p:cond delay="indefinite"/>
                        <p:cond evt="onBegin" delay="0">
                          <p:tn val="131"/>
                        </p:cond>
                      </p:stCondLst>
                      <p:childTnLst>
                        <p:par>
                          <p:cTn id="133" fill="hold">
                            <p:stCondLst>
                              <p:cond delay="0"/>
                            </p:stCondLst>
                            <p:childTnLst>
                              <p:par>
                                <p:cTn id="134" presetID="22" presetClass="entr" presetSubtype="1" fill="hold" grpId="0" nodeType="clickEffect">
                                  <p:stCondLst>
                                    <p:cond delay="0"/>
                                  </p:stCondLst>
                                  <p:childTnLst>
                                    <p:set>
                                      <p:cBhvr>
                                        <p:cTn id="135" dur="1" fill="hold">
                                          <p:stCondLst>
                                            <p:cond delay="0"/>
                                          </p:stCondLst>
                                        </p:cTn>
                                        <p:tgtEl>
                                          <p:spTgt spid="25"/>
                                        </p:tgtEl>
                                        <p:attrNameLst>
                                          <p:attrName>style.visibility</p:attrName>
                                        </p:attrNameLst>
                                      </p:cBhvr>
                                      <p:to>
                                        <p:strVal val="visible"/>
                                      </p:to>
                                    </p:set>
                                    <p:animEffect transition="in" filter="wipe(up)">
                                      <p:cBhvr>
                                        <p:cTn id="136" dur="500"/>
                                        <p:tgtEl>
                                          <p:spTgt spid="25"/>
                                        </p:tgtEl>
                                      </p:cBhvr>
                                    </p:animEffect>
                                  </p:childTnLst>
                                </p:cTn>
                              </p:par>
                            </p:childTnLst>
                          </p:cTn>
                        </p:par>
                      </p:childTnLst>
                    </p:cTn>
                  </p:par>
                  <p:par>
                    <p:cTn id="137" fill="hold" nodeType="clickPar">
                      <p:stCondLst>
                        <p:cond delay="indefinite"/>
                        <p:cond evt="onBegin" delay="0">
                          <p:tn val="136"/>
                        </p:cond>
                      </p:stCondLst>
                      <p:childTnLst>
                        <p:par>
                          <p:cTn id="138" fill="hold">
                            <p:stCondLst>
                              <p:cond delay="0"/>
                            </p:stCondLst>
                            <p:childTnLst>
                              <p:par>
                                <p:cTn id="139" presetID="22" presetClass="exit" presetSubtype="4" fill="hold" grpId="1" nodeType="clickEffect">
                                  <p:stCondLst>
                                    <p:cond delay="0"/>
                                  </p:stCondLst>
                                  <p:childTnLst>
                                    <p:animEffect transition="out" filter="wipe(down)">
                                      <p:cBhvr>
                                        <p:cTn id="140" dur="500"/>
                                        <p:tgtEl>
                                          <p:spTgt spid="25"/>
                                        </p:tgtEl>
                                      </p:cBhvr>
                                    </p:animEffect>
                                    <p:set>
                                      <p:cBhvr>
                                        <p:cTn id="141" dur="1" fill="hold">
                                          <p:stCondLst>
                                            <p:cond delay="499"/>
                                          </p:stCondLst>
                                        </p:cTn>
                                        <p:tgtEl>
                                          <p:spTgt spid="25"/>
                                        </p:tgtEl>
                                        <p:attrNameLst>
                                          <p:attrName>style.visibility</p:attrName>
                                        </p:attrNameLst>
                                      </p:cBhvr>
                                      <p:to>
                                        <p:strVal val="hidden"/>
                                      </p:to>
                                    </p:set>
                                  </p:childTnLst>
                                </p:cTn>
                              </p:par>
                            </p:childTnLst>
                          </p:cTn>
                        </p:par>
                      </p:childTnLst>
                    </p:cTn>
                  </p:par>
                  <p:par>
                    <p:cTn id="142" fill="hold" nodeType="clickPar">
                      <p:stCondLst>
                        <p:cond delay="indefinite"/>
                        <p:cond evt="onBegin" delay="0">
                          <p:tn val="141"/>
                        </p:cond>
                      </p:stCondLst>
                      <p:childTnLst>
                        <p:par>
                          <p:cTn id="143" fill="hold">
                            <p:stCondLst>
                              <p:cond delay="0"/>
                            </p:stCondLst>
                            <p:childTnLst>
                              <p:par>
                                <p:cTn id="144" presetID="22" presetClass="entr" presetSubtype="2" fill="hold" grpId="0" nodeType="clickEffect">
                                  <p:stCondLst>
                                    <p:cond delay="0"/>
                                  </p:stCondLst>
                                  <p:childTnLst>
                                    <p:set>
                                      <p:cBhvr>
                                        <p:cTn id="145" dur="1" fill="hold">
                                          <p:stCondLst>
                                            <p:cond delay="0"/>
                                          </p:stCondLst>
                                        </p:cTn>
                                        <p:tgtEl>
                                          <p:spTgt spid="42"/>
                                        </p:tgtEl>
                                        <p:attrNameLst>
                                          <p:attrName>style.visibility</p:attrName>
                                        </p:attrNameLst>
                                      </p:cBhvr>
                                      <p:to>
                                        <p:strVal val="visible"/>
                                      </p:to>
                                    </p:set>
                                    <p:animEffect transition="in" filter="wipe(right)">
                                      <p:cBhvr>
                                        <p:cTn id="146" dur="500"/>
                                        <p:tgtEl>
                                          <p:spTgt spid="42"/>
                                        </p:tgtEl>
                                      </p:cBhvr>
                                    </p:animEffect>
                                  </p:childTnLst>
                                </p:cTn>
                              </p:par>
                            </p:childTnLst>
                          </p:cTn>
                        </p:par>
                      </p:childTnLst>
                    </p:cTn>
                  </p:par>
                  <p:par>
                    <p:cTn id="147" fill="hold" nodeType="clickPar">
                      <p:stCondLst>
                        <p:cond delay="indefinite"/>
                        <p:cond evt="onBegin" delay="0">
                          <p:tn val="146"/>
                        </p:cond>
                      </p:stCondLst>
                      <p:childTnLst>
                        <p:par>
                          <p:cTn id="148" fill="hold">
                            <p:stCondLst>
                              <p:cond delay="0"/>
                            </p:stCondLst>
                            <p:childTnLst>
                              <p:par>
                                <p:cTn id="149" presetID="22" presetClass="exit" presetSubtype="4" fill="hold" grpId="1" nodeType="clickEffect">
                                  <p:stCondLst>
                                    <p:cond delay="0"/>
                                  </p:stCondLst>
                                  <p:childTnLst>
                                    <p:animEffect transition="out" filter="wipe(down)">
                                      <p:cBhvr>
                                        <p:cTn id="150" dur="500"/>
                                        <p:tgtEl>
                                          <p:spTgt spid="42"/>
                                        </p:tgtEl>
                                      </p:cBhvr>
                                    </p:animEffect>
                                    <p:set>
                                      <p:cBhvr>
                                        <p:cTn id="151" dur="1" fill="hold">
                                          <p:stCondLst>
                                            <p:cond delay="499"/>
                                          </p:stCondLst>
                                        </p:cTn>
                                        <p:tgtEl>
                                          <p:spTgt spid="42"/>
                                        </p:tgtEl>
                                        <p:attrNameLst>
                                          <p:attrName>style.visibility</p:attrName>
                                        </p:attrNameLst>
                                      </p:cBhvr>
                                      <p:to>
                                        <p:strVal val="hidden"/>
                                      </p:to>
                                    </p:set>
                                  </p:childTnLst>
                                </p:cTn>
                              </p:par>
                            </p:childTnLst>
                          </p:cTn>
                        </p:par>
                      </p:childTnLst>
                    </p:cTn>
                  </p:par>
                  <p:par>
                    <p:cTn id="152" fill="hold" nodeType="clickPar">
                      <p:stCondLst>
                        <p:cond delay="indefinite"/>
                        <p:cond evt="onBegin" delay="0">
                          <p:tn val="151"/>
                        </p:cond>
                      </p:stCondLst>
                      <p:childTnLst>
                        <p:par>
                          <p:cTn id="153" fill="hold">
                            <p:stCondLst>
                              <p:cond delay="0"/>
                            </p:stCondLst>
                            <p:childTnLst>
                              <p:par>
                                <p:cTn id="154" presetID="22" presetClass="entr" presetSubtype="2" fill="hold" grpId="0" nodeType="clickEffect">
                                  <p:stCondLst>
                                    <p:cond delay="0"/>
                                  </p:stCondLst>
                                  <p:childTnLst>
                                    <p:set>
                                      <p:cBhvr>
                                        <p:cTn id="155" dur="1" fill="hold">
                                          <p:stCondLst>
                                            <p:cond delay="0"/>
                                          </p:stCondLst>
                                        </p:cTn>
                                        <p:tgtEl>
                                          <p:spTgt spid="43"/>
                                        </p:tgtEl>
                                        <p:attrNameLst>
                                          <p:attrName>style.visibility</p:attrName>
                                        </p:attrNameLst>
                                      </p:cBhvr>
                                      <p:to>
                                        <p:strVal val="visible"/>
                                      </p:to>
                                    </p:set>
                                    <p:animEffect transition="in" filter="wipe(right)">
                                      <p:cBhvr>
                                        <p:cTn id="156" dur="500"/>
                                        <p:tgtEl>
                                          <p:spTgt spid="43"/>
                                        </p:tgtEl>
                                      </p:cBhvr>
                                    </p:animEffect>
                                  </p:childTnLst>
                                </p:cTn>
                              </p:par>
                            </p:childTnLst>
                          </p:cTn>
                        </p:par>
                      </p:childTnLst>
                    </p:cTn>
                  </p:par>
                  <p:par>
                    <p:cTn id="157" fill="hold" nodeType="clickPar">
                      <p:stCondLst>
                        <p:cond delay="indefinite"/>
                        <p:cond evt="onBegin" delay="0">
                          <p:tn val="156"/>
                        </p:cond>
                      </p:stCondLst>
                      <p:childTnLst>
                        <p:par>
                          <p:cTn id="158" fill="hold">
                            <p:stCondLst>
                              <p:cond delay="0"/>
                            </p:stCondLst>
                            <p:childTnLst>
                              <p:par>
                                <p:cTn id="159" presetID="16" presetClass="entr" presetSubtype="21" fill="hold" grpId="0" nodeType="clickEffect">
                                  <p:stCondLst>
                                    <p:cond delay="0"/>
                                  </p:stCondLst>
                                  <p:childTnLst>
                                    <p:set>
                                      <p:cBhvr>
                                        <p:cTn id="160" dur="1" fill="hold">
                                          <p:stCondLst>
                                            <p:cond delay="0"/>
                                          </p:stCondLst>
                                        </p:cTn>
                                        <p:tgtEl>
                                          <p:spTgt spid="44"/>
                                        </p:tgtEl>
                                        <p:attrNameLst>
                                          <p:attrName>style.visibility</p:attrName>
                                        </p:attrNameLst>
                                      </p:cBhvr>
                                      <p:to>
                                        <p:strVal val="visible"/>
                                      </p:to>
                                    </p:set>
                                    <p:animEffect transition="in" filter="barn(inVertical)">
                                      <p:cBhvr>
                                        <p:cTn id="16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7" grpId="0" animBg="1"/>
      <p:bldP spid="17" grpId="1" animBg="1"/>
      <p:bldP spid="22" grpId="0" animBg="1"/>
      <p:bldP spid="22" grpId="1" animBg="1"/>
      <p:bldP spid="26" grpId="0" animBg="1"/>
      <p:bldP spid="2" grpId="0"/>
      <p:bldP spid="6" grpId="0"/>
      <p:bldP spid="11" grpId="0" animBg="1"/>
      <p:bldP spid="13" grpId="0" animBg="1"/>
      <p:bldP spid="14" grpId="0" animBg="1"/>
      <p:bldP spid="14" grpId="1" animBg="1"/>
      <p:bldP spid="15" grpId="0" animBg="1"/>
      <p:bldP spid="16" grpId="0" animBg="1"/>
      <p:bldP spid="18" grpId="0" animBg="1"/>
      <p:bldP spid="19" grpId="0"/>
      <p:bldP spid="24" grpId="0" animBg="1"/>
      <p:bldP spid="24" grpId="1" animBg="1"/>
      <p:bldP spid="25" grpId="0" animBg="1"/>
      <p:bldP spid="25" grpId="1" animBg="1"/>
      <p:bldP spid="42" grpId="0" animBg="1"/>
      <p:bldP spid="42" grpId="1" animBg="1"/>
      <p:bldP spid="43" grpId="0" animBg="1"/>
      <p:bldP spid="44" grpId="0"/>
    </p:bldLst>
  </p:timing>
</p:sld>
</file>

<file path=ppt/slides/slide61.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31" name="文本框 30" title=""/>
          <p:cNvSpPr txBox="1"/>
          <p:nvPr/>
        </p:nvSpPr>
        <p:spPr>
          <a:xfrm>
            <a:off x="1074420" y="655320"/>
            <a:ext cx="322643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提升</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必考题型归纳</a:t>
            </a:r>
          </a:p>
        </p:txBody>
      </p:sp>
      <p:pic>
        <p:nvPicPr>
          <p:cNvPr id="4" name="图片 3" title=""/>
          <p:cNvPicPr>
            <a:picLocks noChangeAspect="1"/>
          </p:cNvPicPr>
          <p:nvPr/>
        </p:nvPicPr>
        <p:blipFill>
          <a:blip r:embed="rId2"/>
          <a:stretch>
            <a:fillRect/>
          </a:stretch>
        </p:blipFill>
        <p:spPr>
          <a:xfrm>
            <a:off x="7454265" y="46991"/>
            <a:ext cx="903605" cy="923290"/>
          </a:xfrm>
          <a:prstGeom prst="rect">
            <a:avLst/>
          </a:prstGeom>
        </p:spPr>
      </p:pic>
      <p:sp>
        <p:nvSpPr>
          <p:cNvPr id="5" name="文本框 4" title=""/>
          <p:cNvSpPr txBox="1"/>
          <p:nvPr/>
        </p:nvSpPr>
        <p:spPr>
          <a:xfrm>
            <a:off x="8378825" y="230773"/>
            <a:ext cx="2706370" cy="460375"/>
          </a:xfrm>
          <a:prstGeom prst="rect">
            <a:avLst/>
          </a:prstGeom>
          <a:solidFill>
            <a:schemeClr val="accent3">
              <a:lumMod val="40000"/>
              <a:lumOff val="60000"/>
            </a:schemeClr>
          </a:solidFill>
        </p:spPr>
        <p:txBody>
          <a:bodyPr wrap="square" anchor="t">
            <a:spAutoFit/>
          </a:bodyPr>
          <a:lstStyle/>
          <a:p>
            <a:r>
              <a:rPr lang="zh-CN" sz="2400" b="1">
                <a:solidFill>
                  <a:srgbClr val="0070C0"/>
                </a:solidFill>
                <a:latin typeface="微软雅黑" panose="020b0503020204020204" charset="-122"/>
                <a:ea typeface="微软雅黑" panose="020b0503020204020204" charset="-122"/>
              </a:rPr>
              <a:t>考向0</a:t>
            </a:r>
            <a:r>
              <a:rPr lang="en-US" altLang="zh-CN" sz="2400" b="1">
                <a:solidFill>
                  <a:srgbClr val="0070C0"/>
                </a:solidFill>
                <a:latin typeface="微软雅黑" panose="020b0503020204020204" charset="-122"/>
                <a:ea typeface="微软雅黑" panose="020b0503020204020204" charset="-122"/>
              </a:rPr>
              <a:t>2</a:t>
            </a:r>
            <a:r>
              <a:rPr lang="zh-CN" sz="2400" b="1">
                <a:solidFill>
                  <a:srgbClr val="0070C0"/>
                </a:solidFill>
                <a:latin typeface="微软雅黑" panose="020b0503020204020204" charset="-122"/>
                <a:ea typeface="微软雅黑" panose="020b0503020204020204" charset="-122"/>
              </a:rPr>
              <a:t> </a:t>
            </a:r>
            <a:r>
              <a:rPr lang="en-US" altLang="zh-CN" sz="2400" b="1">
                <a:solidFill>
                  <a:srgbClr val="0070C0"/>
                </a:solidFill>
                <a:latin typeface="微软雅黑" panose="020b0503020204020204" charset="-122"/>
                <a:ea typeface="微软雅黑" panose="020b0503020204020204" charset="-122"/>
              </a:rPr>
              <a:t> </a:t>
            </a:r>
            <a:r>
              <a:rPr lang="zh-CN" altLang="en-US" sz="2400" b="1">
                <a:solidFill>
                  <a:srgbClr val="0070C0"/>
                </a:solidFill>
                <a:latin typeface="微软雅黑" panose="020b0503020204020204" charset="-122"/>
                <a:ea typeface="微软雅黑" panose="020b0503020204020204" charset="-122"/>
              </a:rPr>
              <a:t>噪声控制</a:t>
            </a:r>
          </a:p>
        </p:txBody>
      </p:sp>
      <p:sp>
        <p:nvSpPr>
          <p:cNvPr id="7" name="文本框 6" title=""/>
          <p:cNvSpPr txBox="1"/>
          <p:nvPr/>
        </p:nvSpPr>
        <p:spPr>
          <a:xfrm>
            <a:off x="292735" y="1285875"/>
            <a:ext cx="11760835" cy="193802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例</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b="1">
                <a:latin typeface="微软雅黑" panose="020b0503020204020204" charset="-122"/>
                <a:ea typeface="微软雅黑" panose="020b0503020204020204" charset="-122"/>
                <a:cs typeface="微软雅黑" panose="020b0503020204020204" charset="-122"/>
                <a:sym typeface="+mn-ea"/>
              </a:rPr>
              <a:t>（2023·哈尔滨）</a:t>
            </a:r>
            <a:r>
              <a:rPr sz="1600">
                <a:latin typeface="微软雅黑" panose="020b0503020204020204" charset="-122"/>
                <a:ea typeface="微软雅黑" panose="020b0503020204020204" charset="-122"/>
                <a:cs typeface="微软雅黑" panose="020b0503020204020204" charset="-122"/>
                <a:sym typeface="+mn-ea"/>
              </a:rPr>
              <a:t>我们生活在有声的世界里，下列有关声现象说法不正确的是（　　）。  </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 甲图：优美的琴声来自于琴弦的振动；</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B. 乙图：拨动粗细不同绷紧的橡皮筋，发声的音调不同；</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 丙图：因真空不能传声，航天员间利用电磁波通话；</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D. 丁图：在公路旁设置声音屏障，是在人耳处减弱噪声</a:t>
            </a:r>
          </a:p>
        </p:txBody>
      </p:sp>
      <p:pic>
        <p:nvPicPr>
          <p:cNvPr id="2" name="图片 28" title=""/>
          <p:cNvPicPr>
            <a:picLocks noChangeAspect="1"/>
          </p:cNvPicPr>
          <p:nvPr/>
        </p:nvPicPr>
        <p:blipFill>
          <a:blip r:embed="rId3"/>
          <a:stretch>
            <a:fillRect/>
          </a:stretch>
        </p:blipFill>
        <p:spPr>
          <a:xfrm>
            <a:off x="8934450" y="1840865"/>
            <a:ext cx="2668270" cy="1244600"/>
          </a:xfrm>
          <a:prstGeom prst="rect">
            <a:avLst/>
          </a:prstGeom>
          <a:noFill/>
          <a:ln w="9525">
            <a:noFill/>
          </a:ln>
        </p:spPr>
      </p:pic>
      <p:pic>
        <p:nvPicPr>
          <p:cNvPr id="6" name="图片 100003" title=""/>
          <p:cNvPicPr>
            <a:picLocks noChangeAspect="1"/>
          </p:cNvPicPr>
          <p:nvPr/>
        </p:nvPicPr>
        <p:blipFill>
          <a:blip r:embed="rId4"/>
          <a:stretch>
            <a:fillRect/>
          </a:stretch>
        </p:blipFill>
        <p:spPr>
          <a:xfrm>
            <a:off x="6137910" y="2000250"/>
            <a:ext cx="2796540" cy="1085215"/>
          </a:xfrm>
          <a:prstGeom prst="rect">
            <a:avLst/>
          </a:prstGeom>
          <a:noFill/>
          <a:ln w="9525">
            <a:noFill/>
          </a:ln>
        </p:spPr>
      </p:pic>
      <p:cxnSp>
        <p:nvCxnSpPr>
          <p:cNvPr id="23" name="直接连接符 22" title=""/>
          <p:cNvCxnSpPr/>
          <p:nvPr/>
        </p:nvCxnSpPr>
        <p:spPr>
          <a:xfrm>
            <a:off x="114935" y="3246120"/>
            <a:ext cx="11938635" cy="0"/>
          </a:xfrm>
          <a:prstGeom prst="line">
            <a:avLst/>
          </a:prstGeom>
          <a:ln w="28575" cmpd="sng">
            <a:solidFill>
              <a:schemeClr val="accent2"/>
            </a:solidFill>
            <a:prstDash val="lgDashDot"/>
          </a:ln>
        </p:spPr>
        <p:style>
          <a:lnRef idx="1">
            <a:schemeClr val="accent1"/>
          </a:lnRef>
          <a:fillRef idx="0">
            <a:schemeClr val="accent1"/>
          </a:fillRef>
          <a:effectRef idx="0">
            <a:schemeClr val="accent1"/>
          </a:effectRef>
          <a:fontRef idx="minor">
            <a:schemeClr val="tx1"/>
          </a:fontRef>
        </p:style>
      </p:cxnSp>
      <p:sp>
        <p:nvSpPr>
          <p:cNvPr id="21" name="文本框 20" title=""/>
          <p:cNvSpPr txBox="1"/>
          <p:nvPr/>
        </p:nvSpPr>
        <p:spPr>
          <a:xfrm>
            <a:off x="114935" y="3406775"/>
            <a:ext cx="5400040" cy="2306955"/>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2-1</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下列关于声现象的说法正确的是（　　）。</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 声音在不同介质中传播的速度相同；</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B. 摩托车安装消声器，是在声源处减弱噪声；</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 “女高音”“男低音”中的“高”“低”指的是声音的响度；</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D. 医生用B超查看胎儿的发育情况是利用声音传递能量</a:t>
            </a:r>
          </a:p>
        </p:txBody>
      </p:sp>
      <p:cxnSp>
        <p:nvCxnSpPr>
          <p:cNvPr id="28" name="直接连接符 27" title=""/>
          <p:cNvCxnSpPr/>
          <p:nvPr/>
        </p:nvCxnSpPr>
        <p:spPr>
          <a:xfrm flipH="1">
            <a:off x="5701665" y="3281045"/>
            <a:ext cx="0" cy="3529965"/>
          </a:xfrm>
          <a:prstGeom prst="line">
            <a:avLst/>
          </a:prstGeom>
          <a:ln w="28575">
            <a:solidFill>
              <a:schemeClr val="accent2"/>
            </a:solidFill>
            <a:prstDash val="dashDot"/>
          </a:ln>
        </p:spPr>
        <p:style>
          <a:lnRef idx="1">
            <a:schemeClr val="accent1"/>
          </a:lnRef>
          <a:fillRef idx="0">
            <a:schemeClr val="accent1"/>
          </a:fillRef>
          <a:effectRef idx="0">
            <a:schemeClr val="accent1"/>
          </a:effectRef>
          <a:fontRef idx="minor">
            <a:schemeClr val="tx1"/>
          </a:fontRef>
        </p:style>
      </p:cxnSp>
      <p:sp>
        <p:nvSpPr>
          <p:cNvPr id="10" name="文本框 9" title=""/>
          <p:cNvSpPr txBox="1"/>
          <p:nvPr/>
        </p:nvSpPr>
        <p:spPr>
          <a:xfrm>
            <a:off x="5697855" y="3423285"/>
            <a:ext cx="6263005" cy="1938020"/>
          </a:xfrm>
          <a:prstGeom prst="rect">
            <a:avLst/>
          </a:prstGeom>
          <a:noFill/>
        </p:spPr>
        <p:txBody>
          <a:bodyPr wrap="square" rtlCol="0" anchor="t">
            <a:spAutoFit/>
          </a:bodyPr>
          <a:lstStyle/>
          <a:p>
            <a:pPr fontAlgn="auto">
              <a:lnSpc>
                <a:spcPct val="150000"/>
              </a:lnSpc>
            </a:pP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变式</a:t>
            </a:r>
            <a:r>
              <a:rPr lang="en-US" altLang="zh-CN"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2-2</a:t>
            </a:r>
            <a:r>
              <a:rPr sz="1600">
                <a:solidFill>
                  <a:schemeClr val="accent1">
                    <a:lumMod val="75000"/>
                  </a:schemeClr>
                </a:solidFill>
                <a:latin typeface="微软雅黑" panose="020b0503020204020204" charset="-122"/>
                <a:ea typeface="微软雅黑" panose="020b0503020204020204" charset="-122"/>
                <a:cs typeface="微软雅黑" panose="020b0503020204020204" charset="-122"/>
                <a:sym typeface="+mn-ea"/>
              </a:rPr>
              <a:t>】</a:t>
            </a:r>
            <a:r>
              <a:rPr sz="1600">
                <a:latin typeface="微软雅黑" panose="020b0503020204020204" charset="-122"/>
                <a:ea typeface="微软雅黑" panose="020b0503020204020204" charset="-122"/>
                <a:cs typeface="微软雅黑" panose="020b0503020204020204" charset="-122"/>
                <a:sym typeface="+mn-ea"/>
              </a:rPr>
              <a:t>下列关于声现象的说法正确的是（　　）。</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A．戴耳塞是在声源处减弱噪声；</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B．打雷时捂住耳朵可以防止雷声的产生；</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C．人耳的听觉频率范围是20Hz到20000Hz；</a:t>
            </a:r>
          </a:p>
          <a:p>
            <a:pPr fontAlgn="auto">
              <a:lnSpc>
                <a:spcPct val="150000"/>
              </a:lnSpc>
            </a:pPr>
            <a:r>
              <a:rPr sz="1600">
                <a:latin typeface="微软雅黑" panose="020b0503020204020204" charset="-122"/>
                <a:ea typeface="微软雅黑" panose="020b0503020204020204" charset="-122"/>
                <a:cs typeface="微软雅黑" panose="020b0503020204020204" charset="-122"/>
                <a:sym typeface="+mn-ea"/>
              </a:rPr>
              <a:t>D．中考期间学校路段禁止鸣笛是在传播过程中减弱噪声</a:t>
            </a:r>
          </a:p>
        </p:txBody>
      </p:sp>
      <p:sp>
        <p:nvSpPr>
          <p:cNvPr id="18" name="矩形标注 17" title=""/>
          <p:cNvSpPr/>
          <p:nvPr/>
        </p:nvSpPr>
        <p:spPr>
          <a:xfrm>
            <a:off x="6137910" y="1005205"/>
            <a:ext cx="1316355" cy="983615"/>
          </a:xfrm>
          <a:prstGeom prst="wedgeRectCallout">
            <a:avLst>
              <a:gd name="adj1" fmla="val 12083"/>
              <a:gd name="adj2" fmla="val 81339"/>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琴声是琴弦振动产生的</a:t>
            </a:r>
          </a:p>
        </p:txBody>
      </p:sp>
      <p:sp>
        <p:nvSpPr>
          <p:cNvPr id="11" name="矩形标注 10" title=""/>
          <p:cNvSpPr/>
          <p:nvPr/>
        </p:nvSpPr>
        <p:spPr>
          <a:xfrm>
            <a:off x="7507605" y="1016635"/>
            <a:ext cx="1316355" cy="1071880"/>
          </a:xfrm>
          <a:prstGeom prst="wedgeRectCallout">
            <a:avLst>
              <a:gd name="adj1" fmla="val 12083"/>
              <a:gd name="adj2" fmla="val 81339"/>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橡皮筋粗细不同振动频率不同</a:t>
            </a:r>
          </a:p>
        </p:txBody>
      </p:sp>
      <p:sp>
        <p:nvSpPr>
          <p:cNvPr id="13" name="矩形标注 12" title=""/>
          <p:cNvSpPr/>
          <p:nvPr/>
        </p:nvSpPr>
        <p:spPr>
          <a:xfrm>
            <a:off x="8877300" y="1002030"/>
            <a:ext cx="1316355" cy="1388110"/>
          </a:xfrm>
          <a:prstGeom prst="wedgeRectCallout">
            <a:avLst>
              <a:gd name="adj1" fmla="val 12083"/>
              <a:gd name="adj2" fmla="val 81339"/>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真空不能传声，电磁波可以在中考中传播</a:t>
            </a:r>
          </a:p>
        </p:txBody>
      </p:sp>
      <p:sp>
        <p:nvSpPr>
          <p:cNvPr id="14" name="矩形标注 13" title=""/>
          <p:cNvSpPr/>
          <p:nvPr/>
        </p:nvSpPr>
        <p:spPr>
          <a:xfrm>
            <a:off x="10286365" y="1005205"/>
            <a:ext cx="1316355" cy="1195705"/>
          </a:xfrm>
          <a:prstGeom prst="wedgeRectCallout">
            <a:avLst>
              <a:gd name="adj1" fmla="val 12083"/>
              <a:gd name="adj2" fmla="val 81339"/>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声音屏障在传播过程中减弱噪声</a:t>
            </a:r>
          </a:p>
        </p:txBody>
      </p:sp>
      <p:sp>
        <p:nvSpPr>
          <p:cNvPr id="15" name="文本框 14" title=""/>
          <p:cNvSpPr txBox="1"/>
          <p:nvPr/>
        </p:nvSpPr>
        <p:spPr>
          <a:xfrm>
            <a:off x="8223885" y="1434465"/>
            <a:ext cx="33782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D</a:t>
            </a:r>
          </a:p>
        </p:txBody>
      </p:sp>
      <p:sp>
        <p:nvSpPr>
          <p:cNvPr id="16" name="矩形标注 15" title=""/>
          <p:cNvSpPr/>
          <p:nvPr/>
        </p:nvSpPr>
        <p:spPr>
          <a:xfrm>
            <a:off x="135255" y="5705475"/>
            <a:ext cx="1316355" cy="1114425"/>
          </a:xfrm>
          <a:prstGeom prst="wedgeRectCallout">
            <a:avLst>
              <a:gd name="adj1" fmla="val 42908"/>
              <a:gd name="adj2" fmla="val -188062"/>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声音的传播速度与介质种类有关</a:t>
            </a:r>
          </a:p>
        </p:txBody>
      </p:sp>
      <p:sp>
        <p:nvSpPr>
          <p:cNvPr id="17" name="矩形标注 16" title=""/>
          <p:cNvSpPr/>
          <p:nvPr/>
        </p:nvSpPr>
        <p:spPr>
          <a:xfrm>
            <a:off x="1484630" y="5710555"/>
            <a:ext cx="1316355" cy="1114425"/>
          </a:xfrm>
          <a:prstGeom prst="wedgeRectCallout">
            <a:avLst>
              <a:gd name="adj1" fmla="val -34901"/>
              <a:gd name="adj2" fmla="val -156210"/>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安装消声器目的使噪声产生处减弱</a:t>
            </a:r>
          </a:p>
        </p:txBody>
      </p:sp>
      <p:sp>
        <p:nvSpPr>
          <p:cNvPr id="19" name="矩形标注 18" title=""/>
          <p:cNvSpPr/>
          <p:nvPr/>
        </p:nvSpPr>
        <p:spPr>
          <a:xfrm>
            <a:off x="2900680" y="5705475"/>
            <a:ext cx="1316355" cy="1114425"/>
          </a:xfrm>
          <a:prstGeom prst="wedgeRectCallout">
            <a:avLst>
              <a:gd name="adj1" fmla="val -42571"/>
              <a:gd name="adj2" fmla="val -124358"/>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歌唱演员的</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高低音</a:t>
            </a:r>
            <a:r>
              <a:rPr lang="en-US" altLang="zh-CN" sz="1600">
                <a:latin typeface="微软雅黑" panose="020b0503020204020204" charset="-122"/>
                <a:ea typeface="微软雅黑" panose="020b0503020204020204" charset="-122"/>
                <a:cs typeface="微软雅黑" panose="020b0503020204020204" charset="-122"/>
              </a:rPr>
              <a:t>”</a:t>
            </a:r>
            <a:r>
              <a:rPr lang="zh-CN" altLang="en-US" sz="1600">
                <a:latin typeface="微软雅黑" panose="020b0503020204020204" charset="-122"/>
                <a:ea typeface="微软雅黑" panose="020b0503020204020204" charset="-122"/>
                <a:cs typeface="微软雅黑" panose="020b0503020204020204" charset="-122"/>
              </a:rPr>
              <a:t>指的是音调</a:t>
            </a:r>
          </a:p>
        </p:txBody>
      </p:sp>
      <p:sp>
        <p:nvSpPr>
          <p:cNvPr id="20" name="矩形标注 19" title=""/>
          <p:cNvSpPr/>
          <p:nvPr/>
        </p:nvSpPr>
        <p:spPr>
          <a:xfrm>
            <a:off x="4318635" y="5700395"/>
            <a:ext cx="1316355" cy="1114425"/>
          </a:xfrm>
          <a:prstGeom prst="wedgeRectCallout">
            <a:avLst>
              <a:gd name="adj1" fmla="val -42571"/>
              <a:gd name="adj2" fmla="val -12435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en-US" sz="1600">
                <a:latin typeface="微软雅黑" panose="020b0503020204020204" charset="-122"/>
                <a:ea typeface="微软雅黑" panose="020b0503020204020204" charset="-122"/>
                <a:cs typeface="微软雅黑" panose="020b0503020204020204" charset="-122"/>
              </a:rPr>
              <a:t>B</a:t>
            </a:r>
            <a:r>
              <a:rPr lang="zh-CN" altLang="en-US" sz="1600">
                <a:latin typeface="微软雅黑" panose="020b0503020204020204" charset="-122"/>
                <a:ea typeface="微软雅黑" panose="020b0503020204020204" charset="-122"/>
                <a:cs typeface="微软雅黑" panose="020b0503020204020204" charset="-122"/>
              </a:rPr>
              <a:t>超是利用</a:t>
            </a:r>
            <a:r>
              <a:rPr lang="en-US" altLang="zh-CN" sz="1600">
                <a:latin typeface="微软雅黑" panose="020b0503020204020204" charset="-122"/>
                <a:ea typeface="微软雅黑" panose="020b0503020204020204" charset="-122"/>
                <a:cs typeface="微软雅黑" panose="020b0503020204020204" charset="-122"/>
              </a:rPr>
              <a:t>B</a:t>
            </a:r>
            <a:r>
              <a:rPr lang="zh-CN" altLang="en-US" sz="1600">
                <a:latin typeface="微软雅黑" panose="020b0503020204020204" charset="-122"/>
                <a:ea typeface="微软雅黑" panose="020b0503020204020204" charset="-122"/>
                <a:cs typeface="微软雅黑" panose="020b0503020204020204" charset="-122"/>
              </a:rPr>
              <a:t>型超声传递信息成像</a:t>
            </a:r>
          </a:p>
        </p:txBody>
      </p:sp>
      <p:sp>
        <p:nvSpPr>
          <p:cNvPr id="22" name="文本框 21" title=""/>
          <p:cNvSpPr txBox="1"/>
          <p:nvPr/>
        </p:nvSpPr>
        <p:spPr>
          <a:xfrm>
            <a:off x="4432935" y="3538220"/>
            <a:ext cx="310515"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B</a:t>
            </a:r>
          </a:p>
        </p:txBody>
      </p:sp>
      <p:sp>
        <p:nvSpPr>
          <p:cNvPr id="24" name="矩形标注 23" title=""/>
          <p:cNvSpPr/>
          <p:nvPr/>
        </p:nvSpPr>
        <p:spPr>
          <a:xfrm>
            <a:off x="6202045" y="5720715"/>
            <a:ext cx="1316355" cy="1114425"/>
          </a:xfrm>
          <a:prstGeom prst="wedgeRectCallout">
            <a:avLst>
              <a:gd name="adj1" fmla="val -23323"/>
              <a:gd name="adj2" fmla="val -186239"/>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戴耳塞是防止噪声进入耳朵</a:t>
            </a:r>
          </a:p>
        </p:txBody>
      </p:sp>
      <p:sp>
        <p:nvSpPr>
          <p:cNvPr id="25" name="矩形标注 24" title=""/>
          <p:cNvSpPr/>
          <p:nvPr/>
        </p:nvSpPr>
        <p:spPr>
          <a:xfrm>
            <a:off x="7551420" y="5725795"/>
            <a:ext cx="1316355" cy="1114425"/>
          </a:xfrm>
          <a:prstGeom prst="wedgeRectCallout">
            <a:avLst>
              <a:gd name="adj1" fmla="val -74987"/>
              <a:gd name="adj2" fmla="val -155299"/>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sz="1600">
                <a:latin typeface="微软雅黑" panose="020b0503020204020204" charset="-122"/>
                <a:ea typeface="微软雅黑" panose="020b0503020204020204" charset="-122"/>
                <a:cs typeface="微软雅黑" panose="020b0503020204020204" charset="-122"/>
              </a:rPr>
              <a:t>捂耳朵不能防止噪声产生</a:t>
            </a:r>
          </a:p>
        </p:txBody>
      </p:sp>
      <p:sp>
        <p:nvSpPr>
          <p:cNvPr id="26" name="矩形标注 25" title=""/>
          <p:cNvSpPr/>
          <p:nvPr/>
        </p:nvSpPr>
        <p:spPr>
          <a:xfrm>
            <a:off x="8967470" y="5720715"/>
            <a:ext cx="1688465" cy="1114425"/>
          </a:xfrm>
          <a:prstGeom prst="wedgeRectCallout">
            <a:avLst>
              <a:gd name="adj1" fmla="val -42571"/>
              <a:gd name="adj2" fmla="val -124358"/>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sz="1600">
                <a:latin typeface="微软雅黑" panose="020b0503020204020204" charset="-122"/>
                <a:ea typeface="微软雅黑" panose="020b0503020204020204" charset="-122"/>
                <a:cs typeface="微软雅黑" panose="020b0503020204020204" charset="-122"/>
              </a:rPr>
              <a:t>人的听觉频率范围是</a:t>
            </a:r>
            <a:r>
              <a:rPr lang="en-US" altLang="zh-CN" sz="1600">
                <a:latin typeface="微软雅黑" panose="020b0503020204020204" charset="-122"/>
                <a:ea typeface="微软雅黑" panose="020b0503020204020204" charset="-122"/>
                <a:cs typeface="微软雅黑" panose="020b0503020204020204" charset="-122"/>
              </a:rPr>
              <a:t>20Hz-20000H</a:t>
            </a:r>
          </a:p>
        </p:txBody>
      </p:sp>
      <p:sp>
        <p:nvSpPr>
          <p:cNvPr id="27" name="矩形标注 26" title=""/>
          <p:cNvSpPr/>
          <p:nvPr/>
        </p:nvSpPr>
        <p:spPr>
          <a:xfrm>
            <a:off x="10784205" y="5699125"/>
            <a:ext cx="1316355" cy="1114425"/>
          </a:xfrm>
          <a:prstGeom prst="wedgeRectCallout">
            <a:avLst>
              <a:gd name="adj1" fmla="val -110347"/>
              <a:gd name="adj2" fmla="val -87948"/>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sz="1600">
                <a:latin typeface="微软雅黑" panose="020b0503020204020204" charset="-122"/>
                <a:ea typeface="微软雅黑" panose="020b0503020204020204" charset="-122"/>
                <a:cs typeface="微软雅黑" panose="020b0503020204020204" charset="-122"/>
              </a:rPr>
              <a:t>禁止鸣笛目的是不让噪声产生</a:t>
            </a:r>
          </a:p>
        </p:txBody>
      </p:sp>
      <p:sp>
        <p:nvSpPr>
          <p:cNvPr id="29" name="文本框 28" title=""/>
          <p:cNvSpPr txBox="1"/>
          <p:nvPr/>
        </p:nvSpPr>
        <p:spPr>
          <a:xfrm>
            <a:off x="9975850" y="3538220"/>
            <a:ext cx="318770" cy="337185"/>
          </a:xfrm>
          <a:prstGeom prst="rect">
            <a:avLst/>
          </a:prstGeom>
          <a:noFill/>
        </p:spPr>
        <p:txBody>
          <a:bodyPr wrap="none" rtlCol="0">
            <a:spAutoFit/>
          </a:bodyPr>
          <a:lstStyle/>
          <a:p>
            <a:r>
              <a:rPr lang="en-US" altLang="zh-CN" sz="1600">
                <a:solidFill>
                  <a:srgbClr val="FF0000"/>
                </a:solidFill>
                <a:latin typeface="微软雅黑" panose="020b0503020204020204" charset="-122"/>
                <a:ea typeface="微软雅黑" panose="020b0503020204020204" charset="-122"/>
              </a:rPr>
              <a:t>C</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par>
                                <p:cTn id="11" presetID="2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par>
                    <p:cTn id="17" fill="hold" nodeType="clickPar">
                      <p:stCondLst>
                        <p:cond delay="indefinite"/>
                        <p:cond evt="onBegin" delay="0">
                          <p:tn val="16"/>
                        </p:cond>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Effect transition="in" filter="wipe(left)">
                                      <p:cBhvr>
                                        <p:cTn id="21" dur="500"/>
                                        <p:tgtEl>
                                          <p:spTgt spid="7">
                                            <p:txEl>
                                              <p:pRg st="0" end="0"/>
                                            </p:txEl>
                                          </p:spTgt>
                                        </p:tgtEl>
                                      </p:cBhvr>
                                    </p:animEffect>
                                  </p:childTnLst>
                                </p:cTn>
                              </p:par>
                            </p:childTnLst>
                          </p:cTn>
                        </p:par>
                      </p:childTnLst>
                    </p:cTn>
                  </p:par>
                  <p:par>
                    <p:cTn id="22" fill="hold" nodeType="clickPar">
                      <p:stCondLst>
                        <p:cond delay="indefinite"/>
                        <p:cond evt="onBegin" delay="0">
                          <p:tn val="21"/>
                        </p:cond>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nodeType="clickPar">
                      <p:stCondLst>
                        <p:cond delay="indefinite"/>
                        <p:cond evt="onBegin" delay="0">
                          <p:tn val="29"/>
                        </p:cond>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7">
                                            <p:txEl>
                                              <p:pRg st="1" end="1"/>
                                            </p:txEl>
                                          </p:spTgt>
                                        </p:tgtEl>
                                        <p:attrNameLst>
                                          <p:attrName>style.visibility</p:attrName>
                                        </p:attrNameLst>
                                      </p:cBhvr>
                                      <p:to>
                                        <p:strVal val="visible"/>
                                      </p:to>
                                    </p:set>
                                    <p:animEffect transition="in" filter="wipe(left)">
                                      <p:cBhvr>
                                        <p:cTn id="34" dur="500"/>
                                        <p:tgtEl>
                                          <p:spTgt spid="7">
                                            <p:txEl>
                                              <p:pRg st="1" end="1"/>
                                            </p:txEl>
                                          </p:spTgt>
                                        </p:tgtEl>
                                      </p:cBhvr>
                                    </p:animEffect>
                                  </p:childTnLst>
                                </p:cTn>
                              </p:par>
                            </p:childTnLst>
                          </p:cTn>
                        </p:par>
                      </p:childTnLst>
                    </p:cTn>
                  </p:par>
                  <p:par>
                    <p:cTn id="35" fill="hold" nodeType="clickPar">
                      <p:stCondLst>
                        <p:cond delay="indefinite"/>
                        <p:cond evt="onBegin" delay="0">
                          <p:tn val="34"/>
                        </p:cond>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xEl>
                                              <p:pRg st="2" end="2"/>
                                            </p:txEl>
                                          </p:spTgt>
                                        </p:tgtEl>
                                        <p:attrNameLst>
                                          <p:attrName>style.visibility</p:attrName>
                                        </p:attrNameLst>
                                      </p:cBhvr>
                                      <p:to>
                                        <p:strVal val="visible"/>
                                      </p:to>
                                    </p:set>
                                    <p:animEffect transition="in" filter="wipe(left)">
                                      <p:cBhvr>
                                        <p:cTn id="39" dur="500"/>
                                        <p:tgtEl>
                                          <p:spTgt spid="7">
                                            <p:txEl>
                                              <p:pRg st="2" end="2"/>
                                            </p:txEl>
                                          </p:spTgt>
                                        </p:tgtEl>
                                      </p:cBhvr>
                                    </p:animEffect>
                                  </p:childTnLst>
                                </p:cTn>
                              </p:par>
                            </p:childTnLst>
                          </p:cTn>
                        </p:par>
                      </p:childTnLst>
                    </p:cTn>
                  </p:par>
                  <p:par>
                    <p:cTn id="40" fill="hold" nodeType="clickPar">
                      <p:stCondLst>
                        <p:cond delay="indefinite"/>
                        <p:cond evt="onBegin" delay="0">
                          <p:tn val="39"/>
                        </p:cond>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7">
                                            <p:txEl>
                                              <p:pRg st="3" end="3"/>
                                            </p:txEl>
                                          </p:spTgt>
                                        </p:tgtEl>
                                        <p:attrNameLst>
                                          <p:attrName>style.visibility</p:attrName>
                                        </p:attrNameLst>
                                      </p:cBhvr>
                                      <p:to>
                                        <p:strVal val="visible"/>
                                      </p:to>
                                    </p:set>
                                    <p:animEffect transition="in" filter="wipe(left)">
                                      <p:cBhvr>
                                        <p:cTn id="44" dur="500"/>
                                        <p:tgtEl>
                                          <p:spTgt spid="7">
                                            <p:txEl>
                                              <p:pRg st="3" end="3"/>
                                            </p:txEl>
                                          </p:spTgt>
                                        </p:tgtEl>
                                      </p:cBhvr>
                                    </p:animEffect>
                                  </p:childTnLst>
                                </p:cTn>
                              </p:par>
                            </p:childTnLst>
                          </p:cTn>
                        </p:par>
                      </p:childTnLst>
                    </p:cTn>
                  </p:par>
                  <p:par>
                    <p:cTn id="45" fill="hold" nodeType="clickPar">
                      <p:stCondLst>
                        <p:cond delay="indefinite"/>
                        <p:cond evt="onBegin" delay="0">
                          <p:tn val="44"/>
                        </p:cond>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7">
                                            <p:txEl>
                                              <p:pRg st="4" end="4"/>
                                            </p:txEl>
                                          </p:spTgt>
                                        </p:tgtEl>
                                        <p:attrNameLst>
                                          <p:attrName>style.visibility</p:attrName>
                                        </p:attrNameLst>
                                      </p:cBhvr>
                                      <p:to>
                                        <p:strVal val="visible"/>
                                      </p:to>
                                    </p:set>
                                    <p:animEffect transition="in" filter="wipe(left)">
                                      <p:cBhvr>
                                        <p:cTn id="49" dur="500"/>
                                        <p:tgtEl>
                                          <p:spTgt spid="7">
                                            <p:txEl>
                                              <p:pRg st="4" end="4"/>
                                            </p:txEl>
                                          </p:spTgt>
                                        </p:tgtEl>
                                      </p:cBhvr>
                                    </p:animEffect>
                                  </p:childTnLst>
                                </p:cTn>
                              </p:par>
                            </p:childTnLst>
                          </p:cTn>
                        </p:par>
                      </p:childTnLst>
                    </p:cTn>
                  </p:par>
                  <p:par>
                    <p:cTn id="50" fill="hold" nodeType="clickPar">
                      <p:stCondLst>
                        <p:cond delay="indefinite"/>
                        <p:cond evt="onBegin" delay="0">
                          <p:tn val="49"/>
                        </p:cond>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up)">
                                      <p:cBhvr>
                                        <p:cTn id="54" dur="500"/>
                                        <p:tgtEl>
                                          <p:spTgt spid="18"/>
                                        </p:tgtEl>
                                      </p:cBhvr>
                                    </p:animEffect>
                                  </p:childTnLst>
                                </p:cTn>
                              </p:par>
                            </p:childTnLst>
                          </p:cTn>
                        </p:par>
                      </p:childTnLst>
                    </p:cTn>
                  </p:par>
                  <p:par>
                    <p:cTn id="55" fill="hold" nodeType="clickPar">
                      <p:stCondLst>
                        <p:cond delay="indefinite"/>
                        <p:cond evt="onBegin" delay="0">
                          <p:tn val="54"/>
                        </p:cond>
                      </p:stCondLst>
                      <p:childTnLst>
                        <p:par>
                          <p:cTn id="56" fill="hold">
                            <p:stCondLst>
                              <p:cond delay="0"/>
                            </p:stCondLst>
                            <p:childTnLst>
                              <p:par>
                                <p:cTn id="57" presetID="22" presetClass="exit" presetSubtype="4" fill="hold" grpId="1" nodeType="clickEffect">
                                  <p:stCondLst>
                                    <p:cond delay="0"/>
                                  </p:stCondLst>
                                  <p:childTnLst>
                                    <p:animEffect transition="out" filter="wipe(down)">
                                      <p:cBhvr>
                                        <p:cTn id="58" dur="500"/>
                                        <p:tgtEl>
                                          <p:spTgt spid="18"/>
                                        </p:tgtEl>
                                      </p:cBhvr>
                                    </p:animEffect>
                                    <p:set>
                                      <p:cBhvr>
                                        <p:cTn id="59" dur="1" fill="hold">
                                          <p:stCondLst>
                                            <p:cond delay="499"/>
                                          </p:stCondLst>
                                        </p:cTn>
                                        <p:tgtEl>
                                          <p:spTgt spid="18"/>
                                        </p:tgtEl>
                                        <p:attrNameLst>
                                          <p:attrName>style.visibility</p:attrName>
                                        </p:attrNameLst>
                                      </p:cBhvr>
                                      <p:to>
                                        <p:strVal val="hidden"/>
                                      </p:to>
                                    </p:set>
                                  </p:childTnLst>
                                </p:cTn>
                              </p:par>
                            </p:childTnLst>
                          </p:cTn>
                        </p:par>
                      </p:childTnLst>
                    </p:cTn>
                  </p:par>
                  <p:par>
                    <p:cTn id="60" fill="hold" nodeType="clickPar">
                      <p:stCondLst>
                        <p:cond delay="indefinite"/>
                        <p:cond evt="onBegin" delay="0">
                          <p:tn val="59"/>
                        </p:cond>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11"/>
                                        </p:tgtEl>
                                        <p:attrNameLst>
                                          <p:attrName>style.visibility</p:attrName>
                                        </p:attrNameLst>
                                      </p:cBhvr>
                                      <p:to>
                                        <p:strVal val="visible"/>
                                      </p:to>
                                    </p:set>
                                    <p:animEffect transition="in" filter="wipe(up)">
                                      <p:cBhvr>
                                        <p:cTn id="64" dur="500"/>
                                        <p:tgtEl>
                                          <p:spTgt spid="11"/>
                                        </p:tgtEl>
                                      </p:cBhvr>
                                    </p:animEffect>
                                  </p:childTnLst>
                                </p:cTn>
                              </p:par>
                            </p:childTnLst>
                          </p:cTn>
                        </p:par>
                      </p:childTnLst>
                    </p:cTn>
                  </p:par>
                  <p:par>
                    <p:cTn id="65" fill="hold" nodeType="clickPar">
                      <p:stCondLst>
                        <p:cond delay="indefinite"/>
                        <p:cond evt="onBegin" delay="0">
                          <p:tn val="64"/>
                        </p:cond>
                      </p:stCondLst>
                      <p:childTnLst>
                        <p:par>
                          <p:cTn id="66" fill="hold">
                            <p:stCondLst>
                              <p:cond delay="0"/>
                            </p:stCondLst>
                            <p:childTnLst>
                              <p:par>
                                <p:cTn id="67" presetID="22" presetClass="exit" presetSubtype="4" fill="hold" grpId="1" nodeType="clickEffect">
                                  <p:stCondLst>
                                    <p:cond delay="0"/>
                                  </p:stCondLst>
                                  <p:childTnLst>
                                    <p:animEffect transition="out" filter="wipe(down)">
                                      <p:cBhvr>
                                        <p:cTn id="68" dur="500"/>
                                        <p:tgtEl>
                                          <p:spTgt spid="11"/>
                                        </p:tgtEl>
                                      </p:cBhvr>
                                    </p:animEffect>
                                    <p:set>
                                      <p:cBhvr>
                                        <p:cTn id="69" dur="1" fill="hold">
                                          <p:stCondLst>
                                            <p:cond delay="499"/>
                                          </p:stCondLst>
                                        </p:cTn>
                                        <p:tgtEl>
                                          <p:spTgt spid="11"/>
                                        </p:tgtEl>
                                        <p:attrNameLst>
                                          <p:attrName>style.visibility</p:attrName>
                                        </p:attrNameLst>
                                      </p:cBhvr>
                                      <p:to>
                                        <p:strVal val="hidden"/>
                                      </p:to>
                                    </p:set>
                                  </p:childTnLst>
                                </p:cTn>
                              </p:par>
                            </p:childTnLst>
                          </p:cTn>
                        </p:par>
                      </p:childTnLst>
                    </p:cTn>
                  </p:par>
                  <p:par>
                    <p:cTn id="70" fill="hold" nodeType="clickPar">
                      <p:stCondLst>
                        <p:cond delay="indefinite"/>
                        <p:cond evt="onBegin" delay="0">
                          <p:tn val="69"/>
                        </p:cond>
                      </p:stCondLst>
                      <p:childTnLst>
                        <p:par>
                          <p:cTn id="71" fill="hold">
                            <p:stCondLst>
                              <p:cond delay="0"/>
                            </p:stCondLst>
                            <p:childTnLst>
                              <p:par>
                                <p:cTn id="72" presetID="22" presetClass="entr" presetSubtype="1" fill="hold" grpId="0" nodeType="click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wipe(up)">
                                      <p:cBhvr>
                                        <p:cTn id="74" dur="500"/>
                                        <p:tgtEl>
                                          <p:spTgt spid="13"/>
                                        </p:tgtEl>
                                      </p:cBhvr>
                                    </p:animEffect>
                                  </p:childTnLst>
                                </p:cTn>
                              </p:par>
                            </p:childTnLst>
                          </p:cTn>
                        </p:par>
                      </p:childTnLst>
                    </p:cTn>
                  </p:par>
                  <p:par>
                    <p:cTn id="75" fill="hold" nodeType="clickPar">
                      <p:stCondLst>
                        <p:cond delay="indefinite"/>
                        <p:cond evt="onBegin" delay="0">
                          <p:tn val="74"/>
                        </p:cond>
                      </p:stCondLst>
                      <p:childTnLst>
                        <p:par>
                          <p:cTn id="76" fill="hold">
                            <p:stCondLst>
                              <p:cond delay="0"/>
                            </p:stCondLst>
                            <p:childTnLst>
                              <p:par>
                                <p:cTn id="77" presetID="22" presetClass="exit" presetSubtype="4" fill="hold" grpId="1" nodeType="clickEffect">
                                  <p:stCondLst>
                                    <p:cond delay="0"/>
                                  </p:stCondLst>
                                  <p:childTnLst>
                                    <p:animEffect transition="out" filter="wipe(down)">
                                      <p:cBhvr>
                                        <p:cTn id="78" dur="500"/>
                                        <p:tgtEl>
                                          <p:spTgt spid="13"/>
                                        </p:tgtEl>
                                      </p:cBhvr>
                                    </p:animEffect>
                                    <p:set>
                                      <p:cBhvr>
                                        <p:cTn id="79" dur="1" fill="hold">
                                          <p:stCondLst>
                                            <p:cond delay="499"/>
                                          </p:stCondLst>
                                        </p:cTn>
                                        <p:tgtEl>
                                          <p:spTgt spid="13"/>
                                        </p:tgtEl>
                                        <p:attrNameLst>
                                          <p:attrName>style.visibility</p:attrName>
                                        </p:attrNameLst>
                                      </p:cBhvr>
                                      <p:to>
                                        <p:strVal val="hidden"/>
                                      </p:to>
                                    </p:set>
                                  </p:childTnLst>
                                </p:cTn>
                              </p:par>
                            </p:childTnLst>
                          </p:cTn>
                        </p:par>
                      </p:childTnLst>
                    </p:cTn>
                  </p:par>
                  <p:par>
                    <p:cTn id="80" fill="hold" nodeType="clickPar">
                      <p:stCondLst>
                        <p:cond delay="indefinite"/>
                        <p:cond evt="onBegin" delay="0">
                          <p:tn val="79"/>
                        </p:cond>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14"/>
                                        </p:tgtEl>
                                        <p:attrNameLst>
                                          <p:attrName>style.visibility</p:attrName>
                                        </p:attrNameLst>
                                      </p:cBhvr>
                                      <p:to>
                                        <p:strVal val="visible"/>
                                      </p:to>
                                    </p:set>
                                    <p:animEffect transition="in" filter="wipe(up)">
                                      <p:cBhvr>
                                        <p:cTn id="84" dur="500"/>
                                        <p:tgtEl>
                                          <p:spTgt spid="14"/>
                                        </p:tgtEl>
                                      </p:cBhvr>
                                    </p:animEffect>
                                  </p:childTnLst>
                                </p:cTn>
                              </p:par>
                            </p:childTnLst>
                          </p:cTn>
                        </p:par>
                      </p:childTnLst>
                    </p:cTn>
                  </p:par>
                  <p:par>
                    <p:cTn id="85" fill="hold" nodeType="clickPar">
                      <p:stCondLst>
                        <p:cond delay="indefinite"/>
                        <p:cond evt="onBegin" delay="0">
                          <p:tn val="84"/>
                        </p:cond>
                      </p:stCondLst>
                      <p:childTnLst>
                        <p:par>
                          <p:cTn id="86" fill="hold">
                            <p:stCondLst>
                              <p:cond delay="0"/>
                            </p:stCondLst>
                            <p:childTnLst>
                              <p:par>
                                <p:cTn id="87" presetID="22" presetClass="exit" presetSubtype="4" fill="hold" grpId="1" nodeType="clickEffect">
                                  <p:stCondLst>
                                    <p:cond delay="0"/>
                                  </p:stCondLst>
                                  <p:childTnLst>
                                    <p:animEffect transition="out" filter="wipe(down)">
                                      <p:cBhvr>
                                        <p:cTn id="88" dur="500"/>
                                        <p:tgtEl>
                                          <p:spTgt spid="14"/>
                                        </p:tgtEl>
                                      </p:cBhvr>
                                    </p:animEffect>
                                    <p:set>
                                      <p:cBhvr>
                                        <p:cTn id="89" dur="1" fill="hold">
                                          <p:stCondLst>
                                            <p:cond delay="499"/>
                                          </p:stCondLst>
                                        </p:cTn>
                                        <p:tgtEl>
                                          <p:spTgt spid="14"/>
                                        </p:tgtEl>
                                        <p:attrNameLst>
                                          <p:attrName>style.visibility</p:attrName>
                                        </p:attrNameLst>
                                      </p:cBhvr>
                                      <p:to>
                                        <p:strVal val="hidden"/>
                                      </p:to>
                                    </p:set>
                                  </p:childTnLst>
                                </p:cTn>
                              </p:par>
                            </p:childTnLst>
                          </p:cTn>
                        </p:par>
                      </p:childTnLst>
                    </p:cTn>
                  </p:par>
                  <p:par>
                    <p:cTn id="90" fill="hold" nodeType="clickPar">
                      <p:stCondLst>
                        <p:cond delay="indefinite"/>
                        <p:cond evt="onBegin" delay="0">
                          <p:tn val="89"/>
                        </p:cond>
                      </p:stCondLst>
                      <p:childTnLst>
                        <p:par>
                          <p:cTn id="91" fill="hold">
                            <p:stCondLst>
                              <p:cond delay="0"/>
                            </p:stCondLst>
                            <p:childTnLst>
                              <p:par>
                                <p:cTn id="92" presetID="16" presetClass="entr" presetSubtype="21" fill="hold" grpId="0" nodeType="clickEffect">
                                  <p:stCondLst>
                                    <p:cond delay="0"/>
                                  </p:stCondLst>
                                  <p:childTnLst>
                                    <p:set>
                                      <p:cBhvr>
                                        <p:cTn id="93" dur="1" fill="hold">
                                          <p:stCondLst>
                                            <p:cond delay="0"/>
                                          </p:stCondLst>
                                        </p:cTn>
                                        <p:tgtEl>
                                          <p:spTgt spid="15"/>
                                        </p:tgtEl>
                                        <p:attrNameLst>
                                          <p:attrName>style.visibility</p:attrName>
                                        </p:attrNameLst>
                                      </p:cBhvr>
                                      <p:to>
                                        <p:strVal val="visible"/>
                                      </p:to>
                                    </p:set>
                                    <p:animEffect transition="in" filter="barn(inVertical)">
                                      <p:cBhvr>
                                        <p:cTn id="94" dur="500"/>
                                        <p:tgtEl>
                                          <p:spTgt spid="15"/>
                                        </p:tgtEl>
                                      </p:cBhvr>
                                    </p:animEffect>
                                  </p:childTnLst>
                                </p:cTn>
                              </p:par>
                            </p:childTnLst>
                          </p:cTn>
                        </p:par>
                      </p:childTnLst>
                    </p:cTn>
                  </p:par>
                  <p:par>
                    <p:cTn id="95" fill="hold" nodeType="clickPar">
                      <p:stCondLst>
                        <p:cond delay="indefinite"/>
                        <p:cond evt="onBegin" delay="0">
                          <p:tn val="94"/>
                        </p:cond>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23"/>
                                        </p:tgtEl>
                                        <p:attrNameLst>
                                          <p:attrName>style.visibility</p:attrName>
                                        </p:attrNameLst>
                                      </p:cBhvr>
                                      <p:to>
                                        <p:strVal val="visible"/>
                                      </p:to>
                                    </p:set>
                                    <p:animEffect transition="in" filter="wipe(left)">
                                      <p:cBhvr>
                                        <p:cTn id="99" dur="500"/>
                                        <p:tgtEl>
                                          <p:spTgt spid="23"/>
                                        </p:tgtEl>
                                      </p:cBhvr>
                                    </p:animEffect>
                                  </p:childTnLst>
                                </p:cTn>
                              </p:par>
                            </p:childTnLst>
                          </p:cTn>
                        </p:par>
                      </p:childTnLst>
                    </p:cTn>
                  </p:par>
                  <p:par>
                    <p:cTn id="100" fill="hold" nodeType="clickPar">
                      <p:stCondLst>
                        <p:cond delay="indefinite"/>
                        <p:cond evt="onBegin" delay="0">
                          <p:tn val="99"/>
                        </p:cond>
                      </p:stCondLst>
                      <p:childTnLst>
                        <p:par>
                          <p:cTn id="101" fill="hold">
                            <p:stCondLst>
                              <p:cond delay="0"/>
                            </p:stCondLst>
                            <p:childTnLst>
                              <p:par>
                                <p:cTn id="102" presetID="22" presetClass="entr" presetSubtype="8" fill="hold" nodeType="clickEffect">
                                  <p:stCondLst>
                                    <p:cond delay="0"/>
                                  </p:stCondLst>
                                  <p:childTnLst>
                                    <p:set>
                                      <p:cBhvr>
                                        <p:cTn id="103" dur="1" fill="hold">
                                          <p:stCondLst>
                                            <p:cond delay="0"/>
                                          </p:stCondLst>
                                        </p:cTn>
                                        <p:tgtEl>
                                          <p:spTgt spid="21">
                                            <p:txEl>
                                              <p:pRg st="0" end="0"/>
                                            </p:txEl>
                                          </p:spTgt>
                                        </p:tgtEl>
                                        <p:attrNameLst>
                                          <p:attrName>style.visibility</p:attrName>
                                        </p:attrNameLst>
                                      </p:cBhvr>
                                      <p:to>
                                        <p:strVal val="visible"/>
                                      </p:to>
                                    </p:set>
                                    <p:animEffect transition="in" filter="wipe(left)">
                                      <p:cBhvr>
                                        <p:cTn id="104" dur="500"/>
                                        <p:tgtEl>
                                          <p:spTgt spid="21">
                                            <p:txEl>
                                              <p:pRg st="0" end="0"/>
                                            </p:txEl>
                                          </p:spTgt>
                                        </p:tgtEl>
                                      </p:cBhvr>
                                    </p:animEffect>
                                  </p:childTnLst>
                                </p:cTn>
                              </p:par>
                            </p:childTnLst>
                          </p:cTn>
                        </p:par>
                      </p:childTnLst>
                    </p:cTn>
                  </p:par>
                  <p:par>
                    <p:cTn id="105" fill="hold" nodeType="clickPar">
                      <p:stCondLst>
                        <p:cond delay="indefinite"/>
                        <p:cond evt="onBegin" delay="0">
                          <p:tn val="104"/>
                        </p:cond>
                      </p:stCondLst>
                      <p:childTnLst>
                        <p:par>
                          <p:cTn id="106" fill="hold">
                            <p:stCondLst>
                              <p:cond delay="0"/>
                            </p:stCondLst>
                            <p:childTnLst>
                              <p:par>
                                <p:cTn id="107" presetID="22" presetClass="entr" presetSubtype="8" fill="hold" nodeType="clickEffect">
                                  <p:stCondLst>
                                    <p:cond delay="0"/>
                                  </p:stCondLst>
                                  <p:childTnLst>
                                    <p:set>
                                      <p:cBhvr>
                                        <p:cTn id="108" dur="1" fill="hold">
                                          <p:stCondLst>
                                            <p:cond delay="0"/>
                                          </p:stCondLst>
                                        </p:cTn>
                                        <p:tgtEl>
                                          <p:spTgt spid="21">
                                            <p:txEl>
                                              <p:pRg st="1" end="1"/>
                                            </p:txEl>
                                          </p:spTgt>
                                        </p:tgtEl>
                                        <p:attrNameLst>
                                          <p:attrName>style.visibility</p:attrName>
                                        </p:attrNameLst>
                                      </p:cBhvr>
                                      <p:to>
                                        <p:strVal val="visible"/>
                                      </p:to>
                                    </p:set>
                                    <p:animEffect transition="in" filter="wipe(left)">
                                      <p:cBhvr>
                                        <p:cTn id="109" dur="500"/>
                                        <p:tgtEl>
                                          <p:spTgt spid="21">
                                            <p:txEl>
                                              <p:pRg st="1" end="1"/>
                                            </p:txEl>
                                          </p:spTgt>
                                        </p:tgtEl>
                                      </p:cBhvr>
                                    </p:animEffect>
                                  </p:childTnLst>
                                </p:cTn>
                              </p:par>
                            </p:childTnLst>
                          </p:cTn>
                        </p:par>
                      </p:childTnLst>
                    </p:cTn>
                  </p:par>
                  <p:par>
                    <p:cTn id="110" fill="hold" nodeType="clickPar">
                      <p:stCondLst>
                        <p:cond delay="indefinite"/>
                        <p:cond evt="onBegin" delay="0">
                          <p:tn val="109"/>
                        </p:cond>
                      </p:stCondLst>
                      <p:childTnLst>
                        <p:par>
                          <p:cTn id="111" fill="hold">
                            <p:stCondLst>
                              <p:cond delay="0"/>
                            </p:stCondLst>
                            <p:childTnLst>
                              <p:par>
                                <p:cTn id="112" presetID="22" presetClass="entr" presetSubtype="8" fill="hold" nodeType="clickEffect">
                                  <p:stCondLst>
                                    <p:cond delay="0"/>
                                  </p:stCondLst>
                                  <p:childTnLst>
                                    <p:set>
                                      <p:cBhvr>
                                        <p:cTn id="113" dur="1" fill="hold">
                                          <p:stCondLst>
                                            <p:cond delay="0"/>
                                          </p:stCondLst>
                                        </p:cTn>
                                        <p:tgtEl>
                                          <p:spTgt spid="21">
                                            <p:txEl>
                                              <p:pRg st="2" end="2"/>
                                            </p:txEl>
                                          </p:spTgt>
                                        </p:tgtEl>
                                        <p:attrNameLst>
                                          <p:attrName>style.visibility</p:attrName>
                                        </p:attrNameLst>
                                      </p:cBhvr>
                                      <p:to>
                                        <p:strVal val="visible"/>
                                      </p:to>
                                    </p:set>
                                    <p:animEffect transition="in" filter="wipe(left)">
                                      <p:cBhvr>
                                        <p:cTn id="114" dur="500"/>
                                        <p:tgtEl>
                                          <p:spTgt spid="21">
                                            <p:txEl>
                                              <p:pRg st="2" end="2"/>
                                            </p:txEl>
                                          </p:spTgt>
                                        </p:tgtEl>
                                      </p:cBhvr>
                                    </p:animEffect>
                                  </p:childTnLst>
                                </p:cTn>
                              </p:par>
                            </p:childTnLst>
                          </p:cTn>
                        </p:par>
                      </p:childTnLst>
                    </p:cTn>
                  </p:par>
                  <p:par>
                    <p:cTn id="115" fill="hold" nodeType="clickPar">
                      <p:stCondLst>
                        <p:cond delay="indefinite"/>
                        <p:cond evt="onBegin" delay="0">
                          <p:tn val="114"/>
                        </p:cond>
                      </p:stCondLst>
                      <p:childTnLst>
                        <p:par>
                          <p:cTn id="116" fill="hold">
                            <p:stCondLst>
                              <p:cond delay="0"/>
                            </p:stCondLst>
                            <p:childTnLst>
                              <p:par>
                                <p:cTn id="117" presetID="22" presetClass="entr" presetSubtype="8" fill="hold" nodeType="clickEffect">
                                  <p:stCondLst>
                                    <p:cond delay="0"/>
                                  </p:stCondLst>
                                  <p:childTnLst>
                                    <p:set>
                                      <p:cBhvr>
                                        <p:cTn id="118" dur="1" fill="hold">
                                          <p:stCondLst>
                                            <p:cond delay="0"/>
                                          </p:stCondLst>
                                        </p:cTn>
                                        <p:tgtEl>
                                          <p:spTgt spid="21">
                                            <p:txEl>
                                              <p:pRg st="3" end="3"/>
                                            </p:txEl>
                                          </p:spTgt>
                                        </p:tgtEl>
                                        <p:attrNameLst>
                                          <p:attrName>style.visibility</p:attrName>
                                        </p:attrNameLst>
                                      </p:cBhvr>
                                      <p:to>
                                        <p:strVal val="visible"/>
                                      </p:to>
                                    </p:set>
                                    <p:animEffect transition="in" filter="wipe(left)">
                                      <p:cBhvr>
                                        <p:cTn id="119" dur="500"/>
                                        <p:tgtEl>
                                          <p:spTgt spid="21">
                                            <p:txEl>
                                              <p:pRg st="3" end="3"/>
                                            </p:txEl>
                                          </p:spTgt>
                                        </p:tgtEl>
                                      </p:cBhvr>
                                    </p:animEffect>
                                  </p:childTnLst>
                                </p:cTn>
                              </p:par>
                            </p:childTnLst>
                          </p:cTn>
                        </p:par>
                      </p:childTnLst>
                    </p:cTn>
                  </p:par>
                  <p:par>
                    <p:cTn id="120" fill="hold" nodeType="clickPar">
                      <p:stCondLst>
                        <p:cond delay="indefinite"/>
                        <p:cond evt="onBegin" delay="0">
                          <p:tn val="119"/>
                        </p:cond>
                      </p:stCondLst>
                      <p:childTnLst>
                        <p:par>
                          <p:cTn id="121" fill="hold">
                            <p:stCondLst>
                              <p:cond delay="0"/>
                            </p:stCondLst>
                            <p:childTnLst>
                              <p:par>
                                <p:cTn id="122" presetID="22" presetClass="entr" presetSubtype="8" fill="hold" nodeType="clickEffect">
                                  <p:stCondLst>
                                    <p:cond delay="0"/>
                                  </p:stCondLst>
                                  <p:childTnLst>
                                    <p:set>
                                      <p:cBhvr>
                                        <p:cTn id="123" dur="1" fill="hold">
                                          <p:stCondLst>
                                            <p:cond delay="0"/>
                                          </p:stCondLst>
                                        </p:cTn>
                                        <p:tgtEl>
                                          <p:spTgt spid="21">
                                            <p:txEl>
                                              <p:pRg st="4" end="4"/>
                                            </p:txEl>
                                          </p:spTgt>
                                        </p:tgtEl>
                                        <p:attrNameLst>
                                          <p:attrName>style.visibility</p:attrName>
                                        </p:attrNameLst>
                                      </p:cBhvr>
                                      <p:to>
                                        <p:strVal val="visible"/>
                                      </p:to>
                                    </p:set>
                                    <p:animEffect transition="in" filter="wipe(left)">
                                      <p:cBhvr>
                                        <p:cTn id="124" dur="500"/>
                                        <p:tgtEl>
                                          <p:spTgt spid="21">
                                            <p:txEl>
                                              <p:pRg st="4" end="4"/>
                                            </p:txEl>
                                          </p:spTgt>
                                        </p:tgtEl>
                                      </p:cBhvr>
                                    </p:animEffect>
                                  </p:childTnLst>
                                </p:cTn>
                              </p:par>
                            </p:childTnLst>
                          </p:cTn>
                        </p:par>
                      </p:childTnLst>
                    </p:cTn>
                  </p:par>
                  <p:par>
                    <p:cTn id="125" fill="hold" nodeType="clickPar">
                      <p:stCondLst>
                        <p:cond delay="indefinite"/>
                        <p:cond evt="onBegin" delay="0">
                          <p:tn val="124"/>
                        </p:cond>
                      </p:stCondLst>
                      <p:childTnLst>
                        <p:par>
                          <p:cTn id="126" fill="hold">
                            <p:stCondLst>
                              <p:cond delay="0"/>
                            </p:stCondLst>
                            <p:childTnLst>
                              <p:par>
                                <p:cTn id="127" presetID="22" presetClass="entr" presetSubtype="4" fill="hold" grpId="0" nodeType="clickEffect">
                                  <p:stCondLst>
                                    <p:cond delay="0"/>
                                  </p:stCondLst>
                                  <p:childTnLst>
                                    <p:set>
                                      <p:cBhvr>
                                        <p:cTn id="128" dur="1" fill="hold">
                                          <p:stCondLst>
                                            <p:cond delay="0"/>
                                          </p:stCondLst>
                                        </p:cTn>
                                        <p:tgtEl>
                                          <p:spTgt spid="16"/>
                                        </p:tgtEl>
                                        <p:attrNameLst>
                                          <p:attrName>style.visibility</p:attrName>
                                        </p:attrNameLst>
                                      </p:cBhvr>
                                      <p:to>
                                        <p:strVal val="visible"/>
                                      </p:to>
                                    </p:set>
                                    <p:animEffect transition="in" filter="wipe(down)">
                                      <p:cBhvr>
                                        <p:cTn id="129" dur="500"/>
                                        <p:tgtEl>
                                          <p:spTgt spid="16"/>
                                        </p:tgtEl>
                                      </p:cBhvr>
                                    </p:animEffect>
                                  </p:childTnLst>
                                </p:cTn>
                              </p:par>
                            </p:childTnLst>
                          </p:cTn>
                        </p:par>
                      </p:childTnLst>
                    </p:cTn>
                  </p:par>
                  <p:par>
                    <p:cTn id="130" fill="hold" nodeType="clickPar">
                      <p:stCondLst>
                        <p:cond delay="indefinite"/>
                        <p:cond evt="onBegin" delay="0">
                          <p:tn val="129"/>
                        </p:cond>
                      </p:stCondLst>
                      <p:childTnLst>
                        <p:par>
                          <p:cTn id="131" fill="hold">
                            <p:stCondLst>
                              <p:cond delay="0"/>
                            </p:stCondLst>
                            <p:childTnLst>
                              <p:par>
                                <p:cTn id="132" presetID="22" presetClass="entr" presetSubtype="4" fill="hold" grpId="0" nodeType="clickEffect">
                                  <p:stCondLst>
                                    <p:cond delay="0"/>
                                  </p:stCondLst>
                                  <p:childTnLst>
                                    <p:set>
                                      <p:cBhvr>
                                        <p:cTn id="133" dur="1" fill="hold">
                                          <p:stCondLst>
                                            <p:cond delay="0"/>
                                          </p:stCondLst>
                                        </p:cTn>
                                        <p:tgtEl>
                                          <p:spTgt spid="17"/>
                                        </p:tgtEl>
                                        <p:attrNameLst>
                                          <p:attrName>style.visibility</p:attrName>
                                        </p:attrNameLst>
                                      </p:cBhvr>
                                      <p:to>
                                        <p:strVal val="visible"/>
                                      </p:to>
                                    </p:set>
                                    <p:animEffect transition="in" filter="wipe(down)">
                                      <p:cBhvr>
                                        <p:cTn id="134" dur="500"/>
                                        <p:tgtEl>
                                          <p:spTgt spid="17"/>
                                        </p:tgtEl>
                                      </p:cBhvr>
                                    </p:animEffect>
                                  </p:childTnLst>
                                </p:cTn>
                              </p:par>
                            </p:childTnLst>
                          </p:cTn>
                        </p:par>
                      </p:childTnLst>
                    </p:cTn>
                  </p:par>
                  <p:par>
                    <p:cTn id="135" fill="hold" nodeType="clickPar">
                      <p:stCondLst>
                        <p:cond delay="indefinite"/>
                        <p:cond evt="onBegin" delay="0">
                          <p:tn val="134"/>
                        </p:cond>
                      </p:stCondLst>
                      <p:childTnLst>
                        <p:par>
                          <p:cTn id="136" fill="hold">
                            <p:stCondLst>
                              <p:cond delay="0"/>
                            </p:stCondLst>
                            <p:childTnLst>
                              <p:par>
                                <p:cTn id="137" presetID="22" presetClass="entr" presetSubtype="4" fill="hold" grpId="0" nodeType="clickEffect">
                                  <p:stCondLst>
                                    <p:cond delay="0"/>
                                  </p:stCondLst>
                                  <p:childTnLst>
                                    <p:set>
                                      <p:cBhvr>
                                        <p:cTn id="138" dur="1" fill="hold">
                                          <p:stCondLst>
                                            <p:cond delay="0"/>
                                          </p:stCondLst>
                                        </p:cTn>
                                        <p:tgtEl>
                                          <p:spTgt spid="19"/>
                                        </p:tgtEl>
                                        <p:attrNameLst>
                                          <p:attrName>style.visibility</p:attrName>
                                        </p:attrNameLst>
                                      </p:cBhvr>
                                      <p:to>
                                        <p:strVal val="visible"/>
                                      </p:to>
                                    </p:set>
                                    <p:animEffect transition="in" filter="wipe(down)">
                                      <p:cBhvr>
                                        <p:cTn id="139" dur="500"/>
                                        <p:tgtEl>
                                          <p:spTgt spid="19"/>
                                        </p:tgtEl>
                                      </p:cBhvr>
                                    </p:animEffect>
                                  </p:childTnLst>
                                </p:cTn>
                              </p:par>
                            </p:childTnLst>
                          </p:cTn>
                        </p:par>
                      </p:childTnLst>
                    </p:cTn>
                  </p:par>
                  <p:par>
                    <p:cTn id="140" fill="hold" nodeType="clickPar">
                      <p:stCondLst>
                        <p:cond delay="indefinite"/>
                        <p:cond evt="onBegin" delay="0">
                          <p:tn val="139"/>
                        </p:cond>
                      </p:stCondLst>
                      <p:childTnLst>
                        <p:par>
                          <p:cTn id="141" fill="hold">
                            <p:stCondLst>
                              <p:cond delay="0"/>
                            </p:stCondLst>
                            <p:childTnLst>
                              <p:par>
                                <p:cTn id="142" presetID="22" presetClass="entr" presetSubtype="4" fill="hold" grpId="0" nodeType="clickEffect">
                                  <p:stCondLst>
                                    <p:cond delay="0"/>
                                  </p:stCondLst>
                                  <p:childTnLst>
                                    <p:set>
                                      <p:cBhvr>
                                        <p:cTn id="143" dur="1" fill="hold">
                                          <p:stCondLst>
                                            <p:cond delay="0"/>
                                          </p:stCondLst>
                                        </p:cTn>
                                        <p:tgtEl>
                                          <p:spTgt spid="20"/>
                                        </p:tgtEl>
                                        <p:attrNameLst>
                                          <p:attrName>style.visibility</p:attrName>
                                        </p:attrNameLst>
                                      </p:cBhvr>
                                      <p:to>
                                        <p:strVal val="visible"/>
                                      </p:to>
                                    </p:set>
                                    <p:animEffect transition="in" filter="wipe(down)">
                                      <p:cBhvr>
                                        <p:cTn id="144" dur="500"/>
                                        <p:tgtEl>
                                          <p:spTgt spid="20"/>
                                        </p:tgtEl>
                                      </p:cBhvr>
                                    </p:animEffect>
                                  </p:childTnLst>
                                </p:cTn>
                              </p:par>
                            </p:childTnLst>
                          </p:cTn>
                        </p:par>
                      </p:childTnLst>
                    </p:cTn>
                  </p:par>
                  <p:par>
                    <p:cTn id="145" fill="hold" nodeType="clickPar">
                      <p:stCondLst>
                        <p:cond delay="indefinite"/>
                        <p:cond evt="onBegin" delay="0">
                          <p:tn val="144"/>
                        </p:cond>
                      </p:stCondLst>
                      <p:childTnLst>
                        <p:par>
                          <p:cTn id="146" fill="hold">
                            <p:stCondLst>
                              <p:cond delay="0"/>
                            </p:stCondLst>
                            <p:childTnLst>
                              <p:par>
                                <p:cTn id="147" presetID="16" presetClass="entr" presetSubtype="21" fill="hold" grpId="0" nodeType="clickEffect">
                                  <p:stCondLst>
                                    <p:cond delay="0"/>
                                  </p:stCondLst>
                                  <p:childTnLst>
                                    <p:set>
                                      <p:cBhvr>
                                        <p:cTn id="148" dur="1" fill="hold">
                                          <p:stCondLst>
                                            <p:cond delay="0"/>
                                          </p:stCondLst>
                                        </p:cTn>
                                        <p:tgtEl>
                                          <p:spTgt spid="22"/>
                                        </p:tgtEl>
                                        <p:attrNameLst>
                                          <p:attrName>style.visibility</p:attrName>
                                        </p:attrNameLst>
                                      </p:cBhvr>
                                      <p:to>
                                        <p:strVal val="visible"/>
                                      </p:to>
                                    </p:set>
                                    <p:animEffect transition="in" filter="barn(inVertical)">
                                      <p:cBhvr>
                                        <p:cTn id="149" dur="500"/>
                                        <p:tgtEl>
                                          <p:spTgt spid="22"/>
                                        </p:tgtEl>
                                      </p:cBhvr>
                                    </p:animEffect>
                                  </p:childTnLst>
                                </p:cTn>
                              </p:par>
                            </p:childTnLst>
                          </p:cTn>
                        </p:par>
                      </p:childTnLst>
                    </p:cTn>
                  </p:par>
                  <p:par>
                    <p:cTn id="150" fill="hold" nodeType="clickPar">
                      <p:stCondLst>
                        <p:cond delay="indefinite"/>
                        <p:cond evt="onBegin" delay="0">
                          <p:tn val="149"/>
                        </p:cond>
                      </p:stCondLst>
                      <p:childTnLst>
                        <p:par>
                          <p:cTn id="151" fill="hold">
                            <p:stCondLst>
                              <p:cond delay="0"/>
                            </p:stCondLst>
                            <p:childTnLst>
                              <p:par>
                                <p:cTn id="152" presetID="22" presetClass="entr" presetSubtype="1" fill="hold" nodeType="clickEffect">
                                  <p:stCondLst>
                                    <p:cond delay="0"/>
                                  </p:stCondLst>
                                  <p:childTnLst>
                                    <p:set>
                                      <p:cBhvr>
                                        <p:cTn id="153" dur="1" fill="hold">
                                          <p:stCondLst>
                                            <p:cond delay="0"/>
                                          </p:stCondLst>
                                        </p:cTn>
                                        <p:tgtEl>
                                          <p:spTgt spid="28"/>
                                        </p:tgtEl>
                                        <p:attrNameLst>
                                          <p:attrName>style.visibility</p:attrName>
                                        </p:attrNameLst>
                                      </p:cBhvr>
                                      <p:to>
                                        <p:strVal val="visible"/>
                                      </p:to>
                                    </p:set>
                                    <p:animEffect transition="in" filter="wipe(up)">
                                      <p:cBhvr>
                                        <p:cTn id="154" dur="500"/>
                                        <p:tgtEl>
                                          <p:spTgt spid="28"/>
                                        </p:tgtEl>
                                      </p:cBhvr>
                                    </p:animEffect>
                                  </p:childTnLst>
                                </p:cTn>
                              </p:par>
                            </p:childTnLst>
                          </p:cTn>
                        </p:par>
                      </p:childTnLst>
                    </p:cTn>
                  </p:par>
                  <p:par>
                    <p:cTn id="155" fill="hold" nodeType="clickPar">
                      <p:stCondLst>
                        <p:cond delay="indefinite"/>
                        <p:cond evt="onBegin" delay="0">
                          <p:tn val="154"/>
                        </p:cond>
                      </p:stCondLst>
                      <p:childTnLst>
                        <p:par>
                          <p:cTn id="156" fill="hold">
                            <p:stCondLst>
                              <p:cond delay="0"/>
                            </p:stCondLst>
                            <p:childTnLst>
                              <p:par>
                                <p:cTn id="157" presetID="22" presetClass="entr" presetSubtype="8" fill="hold" nodeType="clickEffect">
                                  <p:stCondLst>
                                    <p:cond delay="0"/>
                                  </p:stCondLst>
                                  <p:childTnLst>
                                    <p:set>
                                      <p:cBhvr>
                                        <p:cTn id="158" dur="1" fill="hold">
                                          <p:stCondLst>
                                            <p:cond delay="0"/>
                                          </p:stCondLst>
                                        </p:cTn>
                                        <p:tgtEl>
                                          <p:spTgt spid="10">
                                            <p:txEl>
                                              <p:pRg st="0" end="0"/>
                                            </p:txEl>
                                          </p:spTgt>
                                        </p:tgtEl>
                                        <p:attrNameLst>
                                          <p:attrName>style.visibility</p:attrName>
                                        </p:attrNameLst>
                                      </p:cBhvr>
                                      <p:to>
                                        <p:strVal val="visible"/>
                                      </p:to>
                                    </p:set>
                                    <p:animEffect transition="in" filter="wipe(left)">
                                      <p:cBhvr>
                                        <p:cTn id="159" dur="500"/>
                                        <p:tgtEl>
                                          <p:spTgt spid="10">
                                            <p:txEl>
                                              <p:pRg st="0" end="0"/>
                                            </p:txEl>
                                          </p:spTgt>
                                        </p:tgtEl>
                                      </p:cBhvr>
                                    </p:animEffect>
                                  </p:childTnLst>
                                </p:cTn>
                              </p:par>
                            </p:childTnLst>
                          </p:cTn>
                        </p:par>
                      </p:childTnLst>
                    </p:cTn>
                  </p:par>
                  <p:par>
                    <p:cTn id="160" fill="hold" nodeType="clickPar">
                      <p:stCondLst>
                        <p:cond delay="indefinite"/>
                        <p:cond evt="onBegin" delay="0">
                          <p:tn val="159"/>
                        </p:cond>
                      </p:stCondLst>
                      <p:childTnLst>
                        <p:par>
                          <p:cTn id="161" fill="hold">
                            <p:stCondLst>
                              <p:cond delay="0"/>
                            </p:stCondLst>
                            <p:childTnLst>
                              <p:par>
                                <p:cTn id="162" presetID="22" presetClass="entr" presetSubtype="8" fill="hold" nodeType="clickEffect">
                                  <p:stCondLst>
                                    <p:cond delay="0"/>
                                  </p:stCondLst>
                                  <p:childTnLst>
                                    <p:set>
                                      <p:cBhvr>
                                        <p:cTn id="163" dur="1" fill="hold">
                                          <p:stCondLst>
                                            <p:cond delay="0"/>
                                          </p:stCondLst>
                                        </p:cTn>
                                        <p:tgtEl>
                                          <p:spTgt spid="10">
                                            <p:txEl>
                                              <p:pRg st="1" end="1"/>
                                            </p:txEl>
                                          </p:spTgt>
                                        </p:tgtEl>
                                        <p:attrNameLst>
                                          <p:attrName>style.visibility</p:attrName>
                                        </p:attrNameLst>
                                      </p:cBhvr>
                                      <p:to>
                                        <p:strVal val="visible"/>
                                      </p:to>
                                    </p:set>
                                    <p:animEffect transition="in" filter="wipe(left)">
                                      <p:cBhvr>
                                        <p:cTn id="164" dur="500"/>
                                        <p:tgtEl>
                                          <p:spTgt spid="10">
                                            <p:txEl>
                                              <p:pRg st="1" end="1"/>
                                            </p:txEl>
                                          </p:spTgt>
                                        </p:tgtEl>
                                      </p:cBhvr>
                                    </p:animEffect>
                                  </p:childTnLst>
                                </p:cTn>
                              </p:par>
                            </p:childTnLst>
                          </p:cTn>
                        </p:par>
                      </p:childTnLst>
                    </p:cTn>
                  </p:par>
                  <p:par>
                    <p:cTn id="165" fill="hold" nodeType="clickPar">
                      <p:stCondLst>
                        <p:cond delay="indefinite"/>
                        <p:cond evt="onBegin" delay="0">
                          <p:tn val="164"/>
                        </p:cond>
                      </p:stCondLst>
                      <p:childTnLst>
                        <p:par>
                          <p:cTn id="166" fill="hold">
                            <p:stCondLst>
                              <p:cond delay="0"/>
                            </p:stCondLst>
                            <p:childTnLst>
                              <p:par>
                                <p:cTn id="167" presetID="22" presetClass="entr" presetSubtype="8" fill="hold" nodeType="clickEffect">
                                  <p:stCondLst>
                                    <p:cond delay="0"/>
                                  </p:stCondLst>
                                  <p:childTnLst>
                                    <p:set>
                                      <p:cBhvr>
                                        <p:cTn id="168" dur="1" fill="hold">
                                          <p:stCondLst>
                                            <p:cond delay="0"/>
                                          </p:stCondLst>
                                        </p:cTn>
                                        <p:tgtEl>
                                          <p:spTgt spid="10">
                                            <p:txEl>
                                              <p:pRg st="2" end="2"/>
                                            </p:txEl>
                                          </p:spTgt>
                                        </p:tgtEl>
                                        <p:attrNameLst>
                                          <p:attrName>style.visibility</p:attrName>
                                        </p:attrNameLst>
                                      </p:cBhvr>
                                      <p:to>
                                        <p:strVal val="visible"/>
                                      </p:to>
                                    </p:set>
                                    <p:animEffect transition="in" filter="wipe(left)">
                                      <p:cBhvr>
                                        <p:cTn id="169" dur="500"/>
                                        <p:tgtEl>
                                          <p:spTgt spid="10">
                                            <p:txEl>
                                              <p:pRg st="2" end="2"/>
                                            </p:txEl>
                                          </p:spTgt>
                                        </p:tgtEl>
                                      </p:cBhvr>
                                    </p:animEffect>
                                  </p:childTnLst>
                                </p:cTn>
                              </p:par>
                            </p:childTnLst>
                          </p:cTn>
                        </p:par>
                      </p:childTnLst>
                    </p:cTn>
                  </p:par>
                  <p:par>
                    <p:cTn id="170" fill="hold" nodeType="clickPar">
                      <p:stCondLst>
                        <p:cond delay="indefinite"/>
                        <p:cond evt="onBegin" delay="0">
                          <p:tn val="169"/>
                        </p:cond>
                      </p:stCondLst>
                      <p:childTnLst>
                        <p:par>
                          <p:cTn id="171" fill="hold">
                            <p:stCondLst>
                              <p:cond delay="0"/>
                            </p:stCondLst>
                            <p:childTnLst>
                              <p:par>
                                <p:cTn id="172" presetID="22" presetClass="entr" presetSubtype="8" fill="hold" nodeType="clickEffect">
                                  <p:stCondLst>
                                    <p:cond delay="0"/>
                                  </p:stCondLst>
                                  <p:childTnLst>
                                    <p:set>
                                      <p:cBhvr>
                                        <p:cTn id="173" dur="1" fill="hold">
                                          <p:stCondLst>
                                            <p:cond delay="0"/>
                                          </p:stCondLst>
                                        </p:cTn>
                                        <p:tgtEl>
                                          <p:spTgt spid="10">
                                            <p:txEl>
                                              <p:pRg st="3" end="3"/>
                                            </p:txEl>
                                          </p:spTgt>
                                        </p:tgtEl>
                                        <p:attrNameLst>
                                          <p:attrName>style.visibility</p:attrName>
                                        </p:attrNameLst>
                                      </p:cBhvr>
                                      <p:to>
                                        <p:strVal val="visible"/>
                                      </p:to>
                                    </p:set>
                                    <p:animEffect transition="in" filter="wipe(left)">
                                      <p:cBhvr>
                                        <p:cTn id="174" dur="500"/>
                                        <p:tgtEl>
                                          <p:spTgt spid="10">
                                            <p:txEl>
                                              <p:pRg st="3" end="3"/>
                                            </p:txEl>
                                          </p:spTgt>
                                        </p:tgtEl>
                                      </p:cBhvr>
                                    </p:animEffect>
                                  </p:childTnLst>
                                </p:cTn>
                              </p:par>
                            </p:childTnLst>
                          </p:cTn>
                        </p:par>
                      </p:childTnLst>
                    </p:cTn>
                  </p:par>
                  <p:par>
                    <p:cTn id="175" fill="hold" nodeType="clickPar">
                      <p:stCondLst>
                        <p:cond delay="indefinite"/>
                        <p:cond evt="onBegin" delay="0">
                          <p:tn val="174"/>
                        </p:cond>
                      </p:stCondLst>
                      <p:childTnLst>
                        <p:par>
                          <p:cTn id="176" fill="hold">
                            <p:stCondLst>
                              <p:cond delay="0"/>
                            </p:stCondLst>
                            <p:childTnLst>
                              <p:par>
                                <p:cTn id="177" presetID="22" presetClass="entr" presetSubtype="8" fill="hold" nodeType="clickEffect">
                                  <p:stCondLst>
                                    <p:cond delay="0"/>
                                  </p:stCondLst>
                                  <p:childTnLst>
                                    <p:set>
                                      <p:cBhvr>
                                        <p:cTn id="178" dur="1" fill="hold">
                                          <p:stCondLst>
                                            <p:cond delay="0"/>
                                          </p:stCondLst>
                                        </p:cTn>
                                        <p:tgtEl>
                                          <p:spTgt spid="10">
                                            <p:txEl>
                                              <p:pRg st="4" end="4"/>
                                            </p:txEl>
                                          </p:spTgt>
                                        </p:tgtEl>
                                        <p:attrNameLst>
                                          <p:attrName>style.visibility</p:attrName>
                                        </p:attrNameLst>
                                      </p:cBhvr>
                                      <p:to>
                                        <p:strVal val="visible"/>
                                      </p:to>
                                    </p:set>
                                    <p:animEffect transition="in" filter="wipe(left)">
                                      <p:cBhvr>
                                        <p:cTn id="179" dur="500"/>
                                        <p:tgtEl>
                                          <p:spTgt spid="10">
                                            <p:txEl>
                                              <p:pRg st="4" end="4"/>
                                            </p:txEl>
                                          </p:spTgt>
                                        </p:tgtEl>
                                      </p:cBhvr>
                                    </p:animEffect>
                                  </p:childTnLst>
                                </p:cTn>
                              </p:par>
                            </p:childTnLst>
                          </p:cTn>
                        </p:par>
                      </p:childTnLst>
                    </p:cTn>
                  </p:par>
                  <p:par>
                    <p:cTn id="180" fill="hold" nodeType="clickPar">
                      <p:stCondLst>
                        <p:cond delay="indefinite"/>
                        <p:cond evt="onBegin" delay="0">
                          <p:tn val="179"/>
                        </p:cond>
                      </p:stCondLst>
                      <p:childTnLst>
                        <p:par>
                          <p:cTn id="181" fill="hold">
                            <p:stCondLst>
                              <p:cond delay="0"/>
                            </p:stCondLst>
                            <p:childTnLst>
                              <p:par>
                                <p:cTn id="182" presetID="22" presetClass="entr" presetSubtype="4" fill="hold" grpId="0" nodeType="clickEffect">
                                  <p:stCondLst>
                                    <p:cond delay="0"/>
                                  </p:stCondLst>
                                  <p:childTnLst>
                                    <p:set>
                                      <p:cBhvr>
                                        <p:cTn id="183" dur="1" fill="hold">
                                          <p:stCondLst>
                                            <p:cond delay="0"/>
                                          </p:stCondLst>
                                        </p:cTn>
                                        <p:tgtEl>
                                          <p:spTgt spid="24"/>
                                        </p:tgtEl>
                                        <p:attrNameLst>
                                          <p:attrName>style.visibility</p:attrName>
                                        </p:attrNameLst>
                                      </p:cBhvr>
                                      <p:to>
                                        <p:strVal val="visible"/>
                                      </p:to>
                                    </p:set>
                                    <p:animEffect transition="in" filter="wipe(down)">
                                      <p:cBhvr>
                                        <p:cTn id="184" dur="500"/>
                                        <p:tgtEl>
                                          <p:spTgt spid="24"/>
                                        </p:tgtEl>
                                      </p:cBhvr>
                                    </p:animEffect>
                                  </p:childTnLst>
                                </p:cTn>
                              </p:par>
                            </p:childTnLst>
                          </p:cTn>
                        </p:par>
                      </p:childTnLst>
                    </p:cTn>
                  </p:par>
                  <p:par>
                    <p:cTn id="185" fill="hold" nodeType="clickPar">
                      <p:stCondLst>
                        <p:cond delay="indefinite"/>
                        <p:cond evt="onBegin" delay="0">
                          <p:tn val="184"/>
                        </p:cond>
                      </p:stCondLst>
                      <p:childTnLst>
                        <p:par>
                          <p:cTn id="186" fill="hold">
                            <p:stCondLst>
                              <p:cond delay="0"/>
                            </p:stCondLst>
                            <p:childTnLst>
                              <p:par>
                                <p:cTn id="187" presetID="22" presetClass="entr" presetSubtype="4" fill="hold" grpId="0" nodeType="clickEffect">
                                  <p:stCondLst>
                                    <p:cond delay="0"/>
                                  </p:stCondLst>
                                  <p:childTnLst>
                                    <p:set>
                                      <p:cBhvr>
                                        <p:cTn id="188" dur="1" fill="hold">
                                          <p:stCondLst>
                                            <p:cond delay="0"/>
                                          </p:stCondLst>
                                        </p:cTn>
                                        <p:tgtEl>
                                          <p:spTgt spid="25"/>
                                        </p:tgtEl>
                                        <p:attrNameLst>
                                          <p:attrName>style.visibility</p:attrName>
                                        </p:attrNameLst>
                                      </p:cBhvr>
                                      <p:to>
                                        <p:strVal val="visible"/>
                                      </p:to>
                                    </p:set>
                                    <p:animEffect transition="in" filter="wipe(down)">
                                      <p:cBhvr>
                                        <p:cTn id="189" dur="500"/>
                                        <p:tgtEl>
                                          <p:spTgt spid="25"/>
                                        </p:tgtEl>
                                      </p:cBhvr>
                                    </p:animEffect>
                                  </p:childTnLst>
                                </p:cTn>
                              </p:par>
                            </p:childTnLst>
                          </p:cTn>
                        </p:par>
                      </p:childTnLst>
                    </p:cTn>
                  </p:par>
                  <p:par>
                    <p:cTn id="190" fill="hold" nodeType="clickPar">
                      <p:stCondLst>
                        <p:cond delay="indefinite"/>
                        <p:cond evt="onBegin" delay="0">
                          <p:tn val="189"/>
                        </p:cond>
                      </p:stCondLst>
                      <p:childTnLst>
                        <p:par>
                          <p:cTn id="191" fill="hold">
                            <p:stCondLst>
                              <p:cond delay="0"/>
                            </p:stCondLst>
                            <p:childTnLst>
                              <p:par>
                                <p:cTn id="192" presetID="22" presetClass="entr" presetSubtype="4" fill="hold" grpId="0" nodeType="clickEffect">
                                  <p:stCondLst>
                                    <p:cond delay="0"/>
                                  </p:stCondLst>
                                  <p:childTnLst>
                                    <p:set>
                                      <p:cBhvr>
                                        <p:cTn id="193" dur="1" fill="hold">
                                          <p:stCondLst>
                                            <p:cond delay="0"/>
                                          </p:stCondLst>
                                        </p:cTn>
                                        <p:tgtEl>
                                          <p:spTgt spid="26"/>
                                        </p:tgtEl>
                                        <p:attrNameLst>
                                          <p:attrName>style.visibility</p:attrName>
                                        </p:attrNameLst>
                                      </p:cBhvr>
                                      <p:to>
                                        <p:strVal val="visible"/>
                                      </p:to>
                                    </p:set>
                                    <p:animEffect transition="in" filter="wipe(down)">
                                      <p:cBhvr>
                                        <p:cTn id="194" dur="500"/>
                                        <p:tgtEl>
                                          <p:spTgt spid="26"/>
                                        </p:tgtEl>
                                      </p:cBhvr>
                                    </p:animEffect>
                                  </p:childTnLst>
                                </p:cTn>
                              </p:par>
                            </p:childTnLst>
                          </p:cTn>
                        </p:par>
                      </p:childTnLst>
                    </p:cTn>
                  </p:par>
                  <p:par>
                    <p:cTn id="195" fill="hold" nodeType="clickPar">
                      <p:stCondLst>
                        <p:cond delay="indefinite"/>
                        <p:cond evt="onBegin" delay="0">
                          <p:tn val="194"/>
                        </p:cond>
                      </p:stCondLst>
                      <p:childTnLst>
                        <p:par>
                          <p:cTn id="196" fill="hold">
                            <p:stCondLst>
                              <p:cond delay="0"/>
                            </p:stCondLst>
                            <p:childTnLst>
                              <p:par>
                                <p:cTn id="197" presetID="22" presetClass="entr" presetSubtype="4" fill="hold" grpId="0" nodeType="clickEffect">
                                  <p:stCondLst>
                                    <p:cond delay="0"/>
                                  </p:stCondLst>
                                  <p:childTnLst>
                                    <p:set>
                                      <p:cBhvr>
                                        <p:cTn id="198" dur="1" fill="hold">
                                          <p:stCondLst>
                                            <p:cond delay="0"/>
                                          </p:stCondLst>
                                        </p:cTn>
                                        <p:tgtEl>
                                          <p:spTgt spid="27"/>
                                        </p:tgtEl>
                                        <p:attrNameLst>
                                          <p:attrName>style.visibility</p:attrName>
                                        </p:attrNameLst>
                                      </p:cBhvr>
                                      <p:to>
                                        <p:strVal val="visible"/>
                                      </p:to>
                                    </p:set>
                                    <p:animEffect transition="in" filter="wipe(down)">
                                      <p:cBhvr>
                                        <p:cTn id="199" dur="500"/>
                                        <p:tgtEl>
                                          <p:spTgt spid="27"/>
                                        </p:tgtEl>
                                      </p:cBhvr>
                                    </p:animEffect>
                                  </p:childTnLst>
                                </p:cTn>
                              </p:par>
                            </p:childTnLst>
                          </p:cTn>
                        </p:par>
                      </p:childTnLst>
                    </p:cTn>
                  </p:par>
                  <p:par>
                    <p:cTn id="200" fill="hold" nodeType="clickPar">
                      <p:stCondLst>
                        <p:cond delay="indefinite"/>
                        <p:cond evt="onBegin" delay="0">
                          <p:tn val="199"/>
                        </p:cond>
                      </p:stCondLst>
                      <p:childTnLst>
                        <p:par>
                          <p:cTn id="201" fill="hold">
                            <p:stCondLst>
                              <p:cond delay="0"/>
                            </p:stCondLst>
                            <p:childTnLst>
                              <p:par>
                                <p:cTn id="202" presetID="16" presetClass="entr" presetSubtype="21" fill="hold" grpId="0" nodeType="clickEffect">
                                  <p:stCondLst>
                                    <p:cond delay="0"/>
                                  </p:stCondLst>
                                  <p:childTnLst>
                                    <p:set>
                                      <p:cBhvr>
                                        <p:cTn id="203" dur="1" fill="hold">
                                          <p:stCondLst>
                                            <p:cond delay="0"/>
                                          </p:stCondLst>
                                        </p:cTn>
                                        <p:tgtEl>
                                          <p:spTgt spid="29"/>
                                        </p:tgtEl>
                                        <p:attrNameLst>
                                          <p:attrName>style.visibility</p:attrName>
                                        </p:attrNameLst>
                                      </p:cBhvr>
                                      <p:to>
                                        <p:strVal val="visible"/>
                                      </p:to>
                                    </p:set>
                                    <p:animEffect transition="in" filter="barn(inVertical)">
                                      <p:cBhvr>
                                        <p:cTn id="20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animBg="1"/>
      <p:bldP spid="18" grpId="0" animBg="1"/>
      <p:bldP spid="18" grpId="1" animBg="1"/>
      <p:bldP spid="11" grpId="0" animBg="1"/>
      <p:bldP spid="11" grpId="1" animBg="1"/>
      <p:bldP spid="13" grpId="0" animBg="1"/>
      <p:bldP spid="13" grpId="1" animBg="1"/>
      <p:bldP spid="14" grpId="0" animBg="1"/>
      <p:bldP spid="14" grpId="1" animBg="1"/>
      <p:bldP spid="15" grpId="0"/>
      <p:bldP spid="16" grpId="0" animBg="1"/>
      <p:bldP spid="17" grpId="0" animBg="1"/>
      <p:bldP spid="19" grpId="0" animBg="1"/>
      <p:bldP spid="20" grpId="0" animBg="1"/>
      <p:bldP spid="22" grpId="0"/>
      <p:bldP spid="24" grpId="0" animBg="1"/>
      <p:bldP spid="25" grpId="0" animBg="1"/>
      <p:bldP spid="26" grpId="0" animBg="1"/>
      <p:bldP spid="27" grpId="0" animBg="1"/>
      <p:bldP spid="29" grpId="0"/>
    </p:bldLst>
  </p:timing>
</p:sld>
</file>

<file path=ppt/slides/slide62.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57" name="任意多边形: 形状 56" title=""/>
          <p:cNvSpPr/>
          <p:nvPr/>
        </p:nvSpPr>
        <p:spPr>
          <a:xfrm>
            <a:off x="5677212" y="-1"/>
            <a:ext cx="6514788" cy="6876200"/>
          </a:xfrm>
          <a:custGeom>
            <a:gdLst>
              <a:gd name="connsiteX0" fmla="*/ 1383874 w 7183759"/>
              <a:gd name="connsiteY0" fmla="*/ 0 h 6876200"/>
              <a:gd name="connsiteX1" fmla="*/ 7183759 w 7183759"/>
              <a:gd name="connsiteY1" fmla="*/ 0 h 6876200"/>
              <a:gd name="connsiteX2" fmla="*/ 7183759 w 7183759"/>
              <a:gd name="connsiteY2" fmla="*/ 6876200 h 6876200"/>
              <a:gd name="connsiteX3" fmla="*/ 1401224 w 7183759"/>
              <a:gd name="connsiteY3" fmla="*/ 6876200 h 6876200"/>
              <a:gd name="connsiteX4" fmla="*/ 1284616 w 7183759"/>
              <a:gd name="connsiteY4" fmla="*/ 6753893 h 6876200"/>
              <a:gd name="connsiteX5" fmla="*/ 0 w 7183759"/>
              <a:gd name="connsiteY5" fmla="*/ 3429001 h 6876200"/>
              <a:gd name="connsiteX6" fmla="*/ 1284616 w 7183759"/>
              <a:gd name="connsiteY6" fmla="*/ 104109 h 6876200"/>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3759" h="6876200">
                <a:moveTo>
                  <a:pt x="1383874" y="0"/>
                </a:moveTo>
                <a:lnTo>
                  <a:pt x="7183759" y="0"/>
                </a:lnTo>
                <a:lnTo>
                  <a:pt x="7183759" y="6876200"/>
                </a:lnTo>
                <a:lnTo>
                  <a:pt x="1401224" y="6876200"/>
                </a:lnTo>
                <a:lnTo>
                  <a:pt x="1284616" y="6753893"/>
                </a:lnTo>
                <a:cubicBezTo>
                  <a:pt x="486462" y="5875729"/>
                  <a:pt x="0" y="4709175"/>
                  <a:pt x="0" y="3429001"/>
                </a:cubicBezTo>
                <a:cubicBezTo>
                  <a:pt x="0" y="2148828"/>
                  <a:pt x="486462" y="982274"/>
                  <a:pt x="1284616" y="104109"/>
                </a:cubicBezTo>
                <a:close/>
              </a:path>
            </a:pathLst>
          </a:custGeom>
          <a:solidFill>
            <a:srgbClr val="A9D3F6">
              <a:alpha val="1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思源黑体 CN Light" panose="020b0200000000000000" pitchFamily="34" charset="-122"/>
              <a:ea typeface="思源黑体 CN Light" panose="020b0200000000000000" pitchFamily="34" charset="-122"/>
            </a:endParaRPr>
          </a:p>
        </p:txBody>
      </p:sp>
      <p:sp>
        <p:nvSpPr>
          <p:cNvPr id="35" name="任意多边形: 形状 34" title=""/>
          <p:cNvSpPr/>
          <p:nvPr/>
        </p:nvSpPr>
        <p:spPr>
          <a:xfrm>
            <a:off x="630528" y="1048373"/>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5" name="任意多边形: 形状 54" title=""/>
          <p:cNvSpPr/>
          <p:nvPr/>
        </p:nvSpPr>
        <p:spPr>
          <a:xfrm>
            <a:off x="3153575" y="-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59" name="任意多边形: 形状 58" title=""/>
          <p:cNvSpPr/>
          <p:nvPr/>
        </p:nvSpPr>
        <p:spPr>
          <a:xfrm>
            <a:off x="11442640" y="-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2"/>
            </p:custDataLst>
          </p:nvPr>
        </p:nvSpPr>
        <p:spPr>
          <a:xfrm>
            <a:off x="5047676" y="463293"/>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1483373"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8" name="文本框 27" title=""/>
          <p:cNvSpPr txBox="1"/>
          <p:nvPr/>
        </p:nvSpPr>
        <p:spPr>
          <a:xfrm>
            <a:off x="630320" y="2525518"/>
            <a:ext cx="6155531" cy="2031325"/>
          </a:xfrm>
          <a:prstGeom prst="rect">
            <a:avLst/>
          </a:prstGeom>
          <a:noFill/>
        </p:spPr>
        <p:txBody>
          <a:bodyPr wrap="none" lIns="0" tIns="0" rIns="0" bIns="0" rtlCol="0">
            <a:noAutofit/>
          </a:bodyPr>
          <a:lstStyle/>
          <a:p>
            <a:pPr lvl="0" algn="l">
              <a:lnSpc>
                <a:spcPct val="110000"/>
              </a:lnSpc>
              <a:buClrTx/>
              <a:buSzTx/>
              <a:buFontTx/>
            </a:pPr>
            <a:r>
              <a:rPr lang="zh-CN" altLang="en-US" sz="6000">
                <a:solidFill>
                  <a:schemeClr val="tx1">
                    <a:lumMod val="75000"/>
                    <a:lumOff val="25000"/>
                  </a:schemeClr>
                </a:solidFill>
                <a:latin typeface="思源黑体 CN (标题)" charset="0"/>
                <a:ea typeface="思源黑体 CN (标题)" charset="0"/>
                <a:cs typeface="思源黑体 CN (标题)" charset="0"/>
                <a:sym typeface="+mn-ea"/>
              </a:rPr>
              <a:t>感谢观看</a:t>
            </a:r>
          </a:p>
          <a:p>
            <a:pPr lvl="0" algn="l">
              <a:lnSpc>
                <a:spcPct val="110000"/>
              </a:lnSpc>
              <a:buClrTx/>
              <a:buSzTx/>
              <a:buFontTx/>
            </a:pPr>
            <a:r>
              <a:rPr lang="zh-CN" altLang="en-US" sz="6000">
                <a:solidFill>
                  <a:schemeClr val="tx1">
                    <a:lumMod val="75000"/>
                    <a:lumOff val="25000"/>
                  </a:schemeClr>
                </a:solidFill>
                <a:latin typeface="思源黑体 CN (标题)" charset="0"/>
                <a:ea typeface="+mj-ea"/>
                <a:cs typeface="思源黑体 CN (标题)" charset="0"/>
                <a:sym typeface="+mn-ea"/>
              </a:rPr>
              <a:t>THANK YOU</a:t>
            </a:r>
          </a:p>
        </p:txBody>
      </p:sp>
      <p:sp>
        <p:nvSpPr>
          <p:cNvPr id="3" name="椭圆 2" title=""/>
          <p:cNvSpPr/>
          <p:nvPr/>
        </p:nvSpPr>
        <p:spPr>
          <a:xfrm>
            <a:off x="7214467" y="1017244"/>
            <a:ext cx="4823512" cy="4823512"/>
          </a:xfrm>
          <a:prstGeom prst="ellipse">
            <a:avLst/>
          </a:pr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pic>
        <p:nvPicPr>
          <p:cNvPr id="2" name="图片 1" title=""/>
          <p:cNvPicPr>
            <a:picLocks noChangeAspect="1"/>
          </p:cNvPicPr>
          <p:nvPr/>
        </p:nvPicPr>
        <p:blipFill>
          <a:blip r:embed="rId3"/>
          <a:stretch>
            <a:fillRect/>
          </a:stretch>
        </p:blipFill>
        <p:spPr>
          <a:xfrm>
            <a:off x="8121650" y="1333500"/>
            <a:ext cx="2719705" cy="352488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60"/>
                                        </p:tgtEl>
                                        <p:attrNameLst>
                                          <p:attrName>style.visibility</p:attrName>
                                        </p:attrNameLst>
                                      </p:cBhvr>
                                      <p:to>
                                        <p:strVal val="visible"/>
                                      </p:to>
                                    </p:set>
                                    <p:animEffect transition="in" filter="fade">
                                      <p:cBhvr>
                                        <p:cTn id="10" dur="500"/>
                                        <p:tgtEl>
                                          <p:spTgt spid="6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fade">
                                      <p:cBhvr>
                                        <p:cTn id="13" dur="500"/>
                                        <p:tgtEl>
                                          <p:spTgt spid="5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7"/>
                                        </p:tgtEl>
                                        <p:attrNameLst>
                                          <p:attrName>style.visibility</p:attrName>
                                        </p:attrNameLst>
                                      </p:cBhvr>
                                      <p:to>
                                        <p:strVal val="visible"/>
                                      </p:to>
                                    </p:set>
                                    <p:animEffect transition="in" filter="fade">
                                      <p:cBhvr>
                                        <p:cTn id="16" dur="500"/>
                                        <p:tgtEl>
                                          <p:spTgt spid="5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500"/>
                                        <p:tgtEl>
                                          <p:spTgt spid="5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fade">
                                      <p:cBhvr>
                                        <p:cTn id="22" dur="500"/>
                                        <p:tgtEl>
                                          <p:spTgt spid="63"/>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35" grpId="0" animBg="1"/>
      <p:bldP spid="55" grpId="0" animBg="1"/>
      <p:bldP spid="59" grpId="0" animBg="1"/>
      <p:bldP spid="60" grpId="1" animBg="1"/>
      <p:bldP spid="63" grpId="0" animBg="1"/>
      <p:bldP spid="3" grpId="0" animBg="1"/>
    </p:bldLst>
  </p:timing>
</p:sld>
</file>

<file path=ppt/slides/slide7.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grpSp>
        <p:nvGrpSpPr>
          <p:cNvPr id="22" name="组合 21" title=""/>
          <p:cNvGrpSpPr/>
          <p:nvPr/>
        </p:nvGrpSpPr>
        <p:grpSpPr>
          <a:xfrm>
            <a:off x="4749963" y="4134277"/>
            <a:ext cx="2746904" cy="1577553"/>
            <a:chOff x="905737" y="4134277"/>
            <a:chExt cx="2746904" cy="1577553"/>
          </a:xfrm>
        </p:grpSpPr>
        <p:sp>
          <p:nvSpPr>
            <p:cNvPr id="23" name="文本框 22"/>
            <p:cNvSpPr txBox="1"/>
            <p:nvPr/>
          </p:nvSpPr>
          <p:spPr>
            <a:xfrm>
              <a:off x="905737" y="4134277"/>
              <a:ext cx="1889307" cy="461665"/>
            </a:xfrm>
            <a:prstGeom prst="rect">
              <a:avLst/>
            </a:prstGeom>
            <a:noFill/>
          </p:spPr>
          <p:txBody>
            <a:bodyPr wrap="none" lIns="0" tIns="0" rIns="0" bIns="0" rtlCol="0">
              <a:noAutofit/>
            </a:bodyPr>
            <a:lstStyle/>
            <a:p>
              <a:r>
                <a:rPr lang="zh-CN" altLang="en-US" sz="2400">
                  <a:solidFill>
                    <a:schemeClr val="bg1"/>
                  </a:solidFill>
                  <a:latin typeface="+mj-ea"/>
                  <a:ea typeface="+mj-ea"/>
                  <a:cs typeface="OPPOSans B" panose="00020600040101010101" pitchFamily="18" charset="-122"/>
                </a:rPr>
                <a:t>稿定</a:t>
              </a:r>
              <a:r>
                <a:rPr lang="en-US" altLang="zh-CN" sz="2400">
                  <a:solidFill>
                    <a:schemeClr val="bg1"/>
                  </a:solidFill>
                  <a:latin typeface="+mj-ea"/>
                  <a:ea typeface="+mj-ea"/>
                  <a:cs typeface="OPPOSans B" panose="00020600040101010101" pitchFamily="18" charset="-122"/>
                </a:rPr>
                <a:t>PPT</a:t>
              </a:r>
              <a:endParaRPr lang="zh-CN" altLang="en-US" sz="2400">
                <a:solidFill>
                  <a:schemeClr val="bg1"/>
                </a:solidFill>
                <a:latin typeface="+mj-ea"/>
                <a:ea typeface="+mj-ea"/>
                <a:cs typeface="OPPOSans B" panose="00020600040101010101" pitchFamily="18" charset="-122"/>
              </a:endParaRPr>
            </a:p>
          </p:txBody>
        </p:sp>
        <p:sp>
          <p:nvSpPr>
            <p:cNvPr id="24" name="矩形 23"/>
            <p:cNvSpPr/>
            <p:nvPr/>
          </p:nvSpPr>
          <p:spPr>
            <a:xfrm>
              <a:off x="905737" y="4543406"/>
              <a:ext cx="2746904" cy="1168424"/>
            </a:xfrm>
            <a:prstGeom prst="rect">
              <a:avLst/>
            </a:prstGeom>
          </p:spPr>
          <p:txBody>
            <a:bodyPr wrap="square" lIns="0" tIns="0" rIns="0" bIns="0">
              <a:noAutofit/>
            </a:bodyPr>
            <a:lstStyle/>
            <a:p>
              <a:pPr>
                <a:lnSpc>
                  <a:spcPct val="120000"/>
                </a:lnSpc>
              </a:pPr>
              <a:r>
                <a:rPr lang="zh-CN" altLang="en-US">
                  <a:solidFill>
                    <a:schemeClr val="bg1"/>
                  </a:solidFill>
                  <a:latin typeface="+mn-ea"/>
                </a:rPr>
                <a:t>稿定</a:t>
              </a:r>
              <a:r>
                <a:rPr lang="en-US" altLang="zh-CN">
                  <a:solidFill>
                    <a:schemeClr val="bg1"/>
                  </a:solidFill>
                  <a:latin typeface="+mn-ea"/>
                </a:rPr>
                <a:t>PPT</a:t>
              </a:r>
              <a:r>
                <a:rPr lang="zh-CN" altLang="en-US">
                  <a:solidFill>
                    <a:schemeClr val="bg1"/>
                  </a:solidFill>
                  <a:latin typeface="+mn-ea"/>
                </a:rPr>
                <a:t>，海量素材持续更新，上千款模板选择总有一款适合你</a:t>
              </a:r>
            </a:p>
          </p:txBody>
        </p:sp>
      </p:grpSp>
      <p:sp>
        <p:nvSpPr>
          <p:cNvPr id="30" name="文本框 29" title=""/>
          <p:cNvSpPr txBox="1"/>
          <p:nvPr/>
        </p:nvSpPr>
        <p:spPr>
          <a:xfrm>
            <a:off x="6436064" y="3051245"/>
            <a:ext cx="1041952" cy="923330"/>
          </a:xfrm>
          <a:prstGeom prst="rect">
            <a:avLst/>
          </a:prstGeom>
          <a:noFill/>
        </p:spPr>
        <p:txBody>
          <a:bodyPr wrap="none" lIns="0" tIns="0" rIns="0" bIns="0" rtlCol="0">
            <a:noAutofit/>
          </a:bodyPr>
          <a:lstStyle/>
          <a:p>
            <a:r>
              <a:rPr lang="en-US" altLang="zh-CN" sz="6000">
                <a:ln>
                  <a:solidFill>
                    <a:schemeClr val="bg1"/>
                  </a:solidFill>
                </a:ln>
                <a:noFill/>
                <a:latin typeface="+mj-ea"/>
                <a:ea typeface="+mj-ea"/>
              </a:rPr>
              <a:t>02</a:t>
            </a:r>
            <a:endParaRPr lang="zh-CN" altLang="en-US" sz="6000">
              <a:ln>
                <a:solidFill>
                  <a:schemeClr val="bg1"/>
                </a:solidFill>
              </a:ln>
              <a:noFill/>
              <a:latin typeface="+mj-ea"/>
              <a:ea typeface="+mj-ea"/>
            </a:endParaRPr>
          </a:p>
        </p:txBody>
      </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2" name="任意多边形: 形状 1" title=""/>
          <p:cNvSpPr/>
          <p:nvPr/>
        </p:nvSpPr>
        <p:spPr>
          <a:xfrm flipV="1">
            <a:off x="6271317" y="821724"/>
            <a:ext cx="5920684" cy="6036276"/>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solidFill>
            <a:srgbClr val="A9D3F6">
              <a:alpha val="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任意多边形: 形状 21" title=""/>
          <p:cNvSpPr/>
          <p:nvPr/>
        </p:nvSpPr>
        <p:spPr>
          <a:xfrm>
            <a:off x="2" y="1403124"/>
            <a:ext cx="4948243" cy="5454876"/>
          </a:xfrm>
          <a:custGeom>
            <a:gdLst>
              <a:gd name="connsiteX0" fmla="*/ 1157736 w 4948243"/>
              <a:gd name="connsiteY0" fmla="*/ 0 h 5454876"/>
              <a:gd name="connsiteX1" fmla="*/ 4948243 w 4948243"/>
              <a:gd name="connsiteY1" fmla="*/ 3790507 h 5454876"/>
              <a:gd name="connsiteX2" fmla="*/ 4574458 w 4948243"/>
              <a:gd name="connsiteY2" fmla="*/ 5433849 h 5454876"/>
              <a:gd name="connsiteX3" fmla="*/ 4563688 w 4948243"/>
              <a:gd name="connsiteY3" fmla="*/ 5454876 h 5454876"/>
              <a:gd name="connsiteX4" fmla="*/ 0 w 4948243"/>
              <a:gd name="connsiteY4" fmla="*/ 5454876 h 5454876"/>
              <a:gd name="connsiteX5" fmla="*/ 0 w 4948243"/>
              <a:gd name="connsiteY5" fmla="*/ 180753 h 5454876"/>
              <a:gd name="connsiteX6" fmla="*/ 30555 w 4948243"/>
              <a:gd name="connsiteY6" fmla="*/ 170414 h 5454876"/>
              <a:gd name="connsiteX7" fmla="*/ 1157736 w 4948243"/>
              <a:gd name="connsiteY7" fmla="*/ 0 h 5454876"/>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48243" h="5454876">
                <a:moveTo>
                  <a:pt x="1157736" y="0"/>
                </a:moveTo>
                <a:cubicBezTo>
                  <a:pt x="3251175" y="0"/>
                  <a:pt x="4948243" y="1697068"/>
                  <a:pt x="4948243" y="3790507"/>
                </a:cubicBezTo>
                <a:cubicBezTo>
                  <a:pt x="4948243" y="4379287"/>
                  <a:pt x="4814003" y="4936713"/>
                  <a:pt x="4574458" y="5433849"/>
                </a:cubicBezTo>
                <a:lnTo>
                  <a:pt x="4563688" y="5454876"/>
                </a:lnTo>
                <a:lnTo>
                  <a:pt x="0" y="5454876"/>
                </a:lnTo>
                <a:lnTo>
                  <a:pt x="0" y="180753"/>
                </a:lnTo>
                <a:lnTo>
                  <a:pt x="30555" y="170414"/>
                </a:lnTo>
                <a:cubicBezTo>
                  <a:pt x="386631" y="59663"/>
                  <a:pt x="765216" y="0"/>
                  <a:pt x="1157736" y="0"/>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3" name="任意多边形: 形状 62" title=""/>
          <p:cNvSpPr/>
          <p:nvPr/>
        </p:nvSpPr>
        <p:spPr>
          <a:xfrm flipV="1">
            <a:off x="8896998" y="6329311"/>
            <a:ext cx="1230958" cy="527958"/>
          </a:xfrm>
          <a:custGeom>
            <a:gdLst>
              <a:gd name="connsiteX0" fmla="*/ 0 w 1230958"/>
              <a:gd name="connsiteY0" fmla="*/ 0 h 527958"/>
              <a:gd name="connsiteX1" fmla="*/ 322483 w 1230958"/>
              <a:gd name="connsiteY1" fmla="*/ 0 h 527958"/>
              <a:gd name="connsiteX2" fmla="*/ 327402 w 1230958"/>
              <a:gd name="connsiteY2" fmla="*/ 24363 h 527958"/>
              <a:gd name="connsiteX3" fmla="*/ 615477 w 1230958"/>
              <a:gd name="connsiteY3" fmla="*/ 215312 h 527958"/>
              <a:gd name="connsiteX4" fmla="*/ 903553 w 1230958"/>
              <a:gd name="connsiteY4" fmla="*/ 24363 h 527958"/>
              <a:gd name="connsiteX5" fmla="*/ 908472 w 1230958"/>
              <a:gd name="connsiteY5" fmla="*/ 0 h 527958"/>
              <a:gd name="connsiteX6" fmla="*/ 1230958 w 1230958"/>
              <a:gd name="connsiteY6" fmla="*/ 0 h 527958"/>
              <a:gd name="connsiteX7" fmla="*/ 1228066 w 1230958"/>
              <a:gd name="connsiteY7" fmla="*/ 28685 h 527958"/>
              <a:gd name="connsiteX8" fmla="*/ 615478 w 1230958"/>
              <a:gd name="connsiteY8" fmla="*/ 527958 h 527958"/>
              <a:gd name="connsiteX9" fmla="*/ 2891 w 1230958"/>
              <a:gd name="connsiteY9" fmla="*/ 28685 h 527958"/>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30958" h="527958">
                <a:moveTo>
                  <a:pt x="0" y="0"/>
                </a:moveTo>
                <a:lnTo>
                  <a:pt x="322483" y="0"/>
                </a:lnTo>
                <a:lnTo>
                  <a:pt x="327402" y="24363"/>
                </a:lnTo>
                <a:cubicBezTo>
                  <a:pt x="374864" y="136576"/>
                  <a:pt x="485976" y="215312"/>
                  <a:pt x="615477" y="215312"/>
                </a:cubicBezTo>
                <a:cubicBezTo>
                  <a:pt x="744979" y="215312"/>
                  <a:pt x="856091" y="136576"/>
                  <a:pt x="903553" y="24363"/>
                </a:cubicBezTo>
                <a:lnTo>
                  <a:pt x="908472" y="0"/>
                </a:lnTo>
                <a:lnTo>
                  <a:pt x="1230958" y="0"/>
                </a:lnTo>
                <a:lnTo>
                  <a:pt x="1228066" y="28685"/>
                </a:lnTo>
                <a:cubicBezTo>
                  <a:pt x="1169760" y="313620"/>
                  <a:pt x="917650" y="527958"/>
                  <a:pt x="615478" y="527958"/>
                </a:cubicBezTo>
                <a:cubicBezTo>
                  <a:pt x="313307" y="527958"/>
                  <a:pt x="61197" y="313620"/>
                  <a:pt x="2891" y="28685"/>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0" name="任意多边形 24" title=""/>
          <p:cNvSpPr/>
          <p:nvPr>
            <p:custDataLst>
              <p:tags r:id="rId3"/>
            </p:custDataLst>
          </p:nvPr>
        </p:nvSpPr>
        <p:spPr>
          <a:xfrm>
            <a:off x="3079176" y="320418"/>
            <a:ext cx="1083376" cy="606655"/>
          </a:xfrm>
          <a:custGeom>
            <a:gdLst>
              <a:gd name="idx" fmla="cos wd2 2700000"/>
              <a:gd name="idy" fmla="sin hd2 2700000"/>
              <a:gd name="il" fmla="+- hc 0 wd2"/>
              <a:gd name="ir" fmla="+- hc wd2 0"/>
              <a:gd name="it" fmla="+- vc 0 wd2"/>
              <a:gd name="ib" fmla="+- vc wd2 0"/>
            </a:gdLst>
            <a:cxnLst>
              <a:cxn ang="3">
                <a:pos x="hc" y="t"/>
              </a:cxn>
              <a:cxn ang="3">
                <a:pos x="hd2" y="hd2"/>
              </a:cxn>
              <a:cxn ang="cd2">
                <a:pos x="l" y="vc"/>
              </a:cxn>
              <a:cxn ang="cd4">
                <a:pos x="hd2" y="idx"/>
              </a:cxn>
              <a:cxn ang="cd4">
                <a:pos x="hc" y="b"/>
              </a:cxn>
              <a:cxn ang="cd4">
                <a:pos x="wd2" y="idx"/>
              </a:cxn>
              <a:cxn ang="0">
                <a:pos x="r" y="vc"/>
              </a:cxn>
              <a:cxn ang="3">
                <a:pos x="wd2" y="hd2"/>
              </a:cxn>
            </a:cxnLst>
            <a:rect l="l" t="t" r="r" b="b"/>
            <a:pathLst>
              <a:path w="1647" h="922">
                <a:moveTo>
                  <a:pt x="0" y="61"/>
                </a:moveTo>
                <a:cubicBezTo>
                  <a:pt x="0" y="27"/>
                  <a:pt x="26" y="0"/>
                  <a:pt x="58" y="0"/>
                </a:cubicBezTo>
                <a:cubicBezTo>
                  <a:pt x="89" y="0"/>
                  <a:pt x="115" y="27"/>
                  <a:pt x="115" y="61"/>
                </a:cubicBezTo>
                <a:cubicBezTo>
                  <a:pt x="115" y="94"/>
                  <a:pt x="89" y="121"/>
                  <a:pt x="58" y="121"/>
                </a:cubicBezTo>
                <a:cubicBezTo>
                  <a:pt x="26" y="121"/>
                  <a:pt x="0" y="94"/>
                  <a:pt x="0" y="61"/>
                </a:cubicBezTo>
                <a:close/>
                <a:moveTo>
                  <a:pt x="383" y="61"/>
                </a:moveTo>
                <a:cubicBezTo>
                  <a:pt x="383" y="27"/>
                  <a:pt x="409" y="0"/>
                  <a:pt x="441" y="0"/>
                </a:cubicBezTo>
                <a:cubicBezTo>
                  <a:pt x="472" y="0"/>
                  <a:pt x="498" y="27"/>
                  <a:pt x="498" y="61"/>
                </a:cubicBezTo>
                <a:cubicBezTo>
                  <a:pt x="498" y="94"/>
                  <a:pt x="472" y="121"/>
                  <a:pt x="441" y="121"/>
                </a:cubicBezTo>
                <a:cubicBezTo>
                  <a:pt x="409" y="121"/>
                  <a:pt x="383" y="94"/>
                  <a:pt x="383" y="61"/>
                </a:cubicBezTo>
                <a:close/>
                <a:moveTo>
                  <a:pt x="766" y="61"/>
                </a:moveTo>
                <a:cubicBezTo>
                  <a:pt x="766" y="27"/>
                  <a:pt x="792" y="0"/>
                  <a:pt x="824" y="0"/>
                </a:cubicBezTo>
                <a:cubicBezTo>
                  <a:pt x="855" y="0"/>
                  <a:pt x="881" y="27"/>
                  <a:pt x="881" y="61"/>
                </a:cubicBezTo>
                <a:cubicBezTo>
                  <a:pt x="881" y="94"/>
                  <a:pt x="855" y="121"/>
                  <a:pt x="824" y="121"/>
                </a:cubicBezTo>
                <a:cubicBezTo>
                  <a:pt x="792" y="121"/>
                  <a:pt x="766" y="94"/>
                  <a:pt x="766" y="61"/>
                </a:cubicBezTo>
                <a:close/>
                <a:moveTo>
                  <a:pt x="1149" y="61"/>
                </a:moveTo>
                <a:cubicBezTo>
                  <a:pt x="1149" y="27"/>
                  <a:pt x="1175" y="0"/>
                  <a:pt x="1207" y="0"/>
                </a:cubicBezTo>
                <a:cubicBezTo>
                  <a:pt x="1238" y="0"/>
                  <a:pt x="1264" y="27"/>
                  <a:pt x="1264" y="61"/>
                </a:cubicBezTo>
                <a:cubicBezTo>
                  <a:pt x="1264" y="94"/>
                  <a:pt x="1238" y="121"/>
                  <a:pt x="1207" y="121"/>
                </a:cubicBezTo>
                <a:cubicBezTo>
                  <a:pt x="1175" y="121"/>
                  <a:pt x="1149" y="94"/>
                  <a:pt x="1149" y="61"/>
                </a:cubicBezTo>
                <a:close/>
                <a:moveTo>
                  <a:pt x="1532" y="61"/>
                </a:moveTo>
                <a:cubicBezTo>
                  <a:pt x="1532" y="27"/>
                  <a:pt x="1558" y="0"/>
                  <a:pt x="1590" y="0"/>
                </a:cubicBezTo>
                <a:cubicBezTo>
                  <a:pt x="1621" y="0"/>
                  <a:pt x="1647" y="27"/>
                  <a:pt x="1647" y="61"/>
                </a:cubicBezTo>
                <a:cubicBezTo>
                  <a:pt x="1647" y="94"/>
                  <a:pt x="1621" y="121"/>
                  <a:pt x="1590" y="121"/>
                </a:cubicBezTo>
                <a:cubicBezTo>
                  <a:pt x="1558" y="121"/>
                  <a:pt x="1532" y="94"/>
                  <a:pt x="1532" y="61"/>
                </a:cubicBezTo>
                <a:close/>
                <a:moveTo>
                  <a:pt x="0" y="328"/>
                </a:moveTo>
                <a:cubicBezTo>
                  <a:pt x="0" y="294"/>
                  <a:pt x="26" y="267"/>
                  <a:pt x="58" y="267"/>
                </a:cubicBezTo>
                <a:cubicBezTo>
                  <a:pt x="89" y="267"/>
                  <a:pt x="115" y="294"/>
                  <a:pt x="115" y="328"/>
                </a:cubicBezTo>
                <a:cubicBezTo>
                  <a:pt x="115" y="361"/>
                  <a:pt x="89" y="388"/>
                  <a:pt x="58" y="388"/>
                </a:cubicBezTo>
                <a:cubicBezTo>
                  <a:pt x="26" y="388"/>
                  <a:pt x="0" y="361"/>
                  <a:pt x="0" y="328"/>
                </a:cubicBezTo>
                <a:close/>
                <a:moveTo>
                  <a:pt x="383" y="328"/>
                </a:moveTo>
                <a:cubicBezTo>
                  <a:pt x="383" y="294"/>
                  <a:pt x="409" y="267"/>
                  <a:pt x="441" y="267"/>
                </a:cubicBezTo>
                <a:cubicBezTo>
                  <a:pt x="472" y="267"/>
                  <a:pt x="498" y="294"/>
                  <a:pt x="498" y="328"/>
                </a:cubicBezTo>
                <a:cubicBezTo>
                  <a:pt x="498" y="361"/>
                  <a:pt x="472" y="388"/>
                  <a:pt x="441" y="388"/>
                </a:cubicBezTo>
                <a:cubicBezTo>
                  <a:pt x="409" y="388"/>
                  <a:pt x="383" y="361"/>
                  <a:pt x="383" y="328"/>
                </a:cubicBezTo>
                <a:close/>
                <a:moveTo>
                  <a:pt x="766" y="328"/>
                </a:moveTo>
                <a:cubicBezTo>
                  <a:pt x="766" y="294"/>
                  <a:pt x="792" y="267"/>
                  <a:pt x="824" y="267"/>
                </a:cubicBezTo>
                <a:cubicBezTo>
                  <a:pt x="855" y="267"/>
                  <a:pt x="881" y="294"/>
                  <a:pt x="881" y="328"/>
                </a:cubicBezTo>
                <a:cubicBezTo>
                  <a:pt x="881" y="361"/>
                  <a:pt x="855" y="388"/>
                  <a:pt x="824" y="388"/>
                </a:cubicBezTo>
                <a:cubicBezTo>
                  <a:pt x="792" y="388"/>
                  <a:pt x="766" y="361"/>
                  <a:pt x="766" y="328"/>
                </a:cubicBezTo>
                <a:close/>
                <a:moveTo>
                  <a:pt x="1149" y="328"/>
                </a:moveTo>
                <a:cubicBezTo>
                  <a:pt x="1149" y="294"/>
                  <a:pt x="1175" y="267"/>
                  <a:pt x="1207" y="267"/>
                </a:cubicBezTo>
                <a:cubicBezTo>
                  <a:pt x="1238" y="267"/>
                  <a:pt x="1264" y="294"/>
                  <a:pt x="1264" y="328"/>
                </a:cubicBezTo>
                <a:cubicBezTo>
                  <a:pt x="1264" y="361"/>
                  <a:pt x="1238" y="388"/>
                  <a:pt x="1207" y="388"/>
                </a:cubicBezTo>
                <a:cubicBezTo>
                  <a:pt x="1175" y="388"/>
                  <a:pt x="1149" y="361"/>
                  <a:pt x="1149" y="328"/>
                </a:cubicBezTo>
                <a:close/>
                <a:moveTo>
                  <a:pt x="1532" y="328"/>
                </a:moveTo>
                <a:cubicBezTo>
                  <a:pt x="1532" y="294"/>
                  <a:pt x="1558" y="267"/>
                  <a:pt x="1590" y="267"/>
                </a:cubicBezTo>
                <a:cubicBezTo>
                  <a:pt x="1621" y="267"/>
                  <a:pt x="1647" y="294"/>
                  <a:pt x="1647" y="328"/>
                </a:cubicBezTo>
                <a:cubicBezTo>
                  <a:pt x="1647" y="361"/>
                  <a:pt x="1621" y="388"/>
                  <a:pt x="1590" y="388"/>
                </a:cubicBezTo>
                <a:cubicBezTo>
                  <a:pt x="1558" y="388"/>
                  <a:pt x="1532" y="361"/>
                  <a:pt x="1532" y="328"/>
                </a:cubicBezTo>
                <a:close/>
                <a:moveTo>
                  <a:pt x="0" y="595"/>
                </a:moveTo>
                <a:cubicBezTo>
                  <a:pt x="0" y="561"/>
                  <a:pt x="26" y="534"/>
                  <a:pt x="58" y="534"/>
                </a:cubicBezTo>
                <a:cubicBezTo>
                  <a:pt x="89" y="534"/>
                  <a:pt x="115" y="561"/>
                  <a:pt x="115" y="595"/>
                </a:cubicBezTo>
                <a:cubicBezTo>
                  <a:pt x="115" y="628"/>
                  <a:pt x="89" y="655"/>
                  <a:pt x="58" y="655"/>
                </a:cubicBezTo>
                <a:cubicBezTo>
                  <a:pt x="26" y="655"/>
                  <a:pt x="0" y="628"/>
                  <a:pt x="0" y="595"/>
                </a:cubicBezTo>
                <a:close/>
                <a:moveTo>
                  <a:pt x="383" y="595"/>
                </a:moveTo>
                <a:cubicBezTo>
                  <a:pt x="383" y="561"/>
                  <a:pt x="409" y="534"/>
                  <a:pt x="441" y="534"/>
                </a:cubicBezTo>
                <a:cubicBezTo>
                  <a:pt x="472" y="534"/>
                  <a:pt x="498" y="561"/>
                  <a:pt x="498" y="595"/>
                </a:cubicBezTo>
                <a:cubicBezTo>
                  <a:pt x="498" y="628"/>
                  <a:pt x="472" y="655"/>
                  <a:pt x="441" y="655"/>
                </a:cubicBezTo>
                <a:cubicBezTo>
                  <a:pt x="409" y="655"/>
                  <a:pt x="383" y="628"/>
                  <a:pt x="383" y="595"/>
                </a:cubicBezTo>
                <a:close/>
                <a:moveTo>
                  <a:pt x="766" y="595"/>
                </a:moveTo>
                <a:cubicBezTo>
                  <a:pt x="766" y="561"/>
                  <a:pt x="792" y="534"/>
                  <a:pt x="824" y="534"/>
                </a:cubicBezTo>
                <a:cubicBezTo>
                  <a:pt x="855" y="534"/>
                  <a:pt x="881" y="561"/>
                  <a:pt x="881" y="595"/>
                </a:cubicBezTo>
                <a:cubicBezTo>
                  <a:pt x="881" y="628"/>
                  <a:pt x="855" y="655"/>
                  <a:pt x="824" y="655"/>
                </a:cubicBezTo>
                <a:cubicBezTo>
                  <a:pt x="792" y="655"/>
                  <a:pt x="766" y="628"/>
                  <a:pt x="766" y="595"/>
                </a:cubicBezTo>
                <a:close/>
                <a:moveTo>
                  <a:pt x="1149" y="595"/>
                </a:moveTo>
                <a:cubicBezTo>
                  <a:pt x="1149" y="561"/>
                  <a:pt x="1175" y="534"/>
                  <a:pt x="1207" y="534"/>
                </a:cubicBezTo>
                <a:cubicBezTo>
                  <a:pt x="1238" y="534"/>
                  <a:pt x="1264" y="561"/>
                  <a:pt x="1264" y="595"/>
                </a:cubicBezTo>
                <a:cubicBezTo>
                  <a:pt x="1264" y="628"/>
                  <a:pt x="1238" y="655"/>
                  <a:pt x="1207" y="655"/>
                </a:cubicBezTo>
                <a:cubicBezTo>
                  <a:pt x="1175" y="655"/>
                  <a:pt x="1149" y="628"/>
                  <a:pt x="1149" y="595"/>
                </a:cubicBezTo>
                <a:close/>
                <a:moveTo>
                  <a:pt x="1532" y="595"/>
                </a:moveTo>
                <a:cubicBezTo>
                  <a:pt x="1532" y="561"/>
                  <a:pt x="1558" y="534"/>
                  <a:pt x="1590" y="534"/>
                </a:cubicBezTo>
                <a:cubicBezTo>
                  <a:pt x="1621" y="534"/>
                  <a:pt x="1647" y="561"/>
                  <a:pt x="1647" y="595"/>
                </a:cubicBezTo>
                <a:cubicBezTo>
                  <a:pt x="1647" y="628"/>
                  <a:pt x="1621" y="655"/>
                  <a:pt x="1590" y="655"/>
                </a:cubicBezTo>
                <a:cubicBezTo>
                  <a:pt x="1558" y="655"/>
                  <a:pt x="1532" y="628"/>
                  <a:pt x="1532" y="595"/>
                </a:cubicBezTo>
                <a:close/>
                <a:moveTo>
                  <a:pt x="0" y="862"/>
                </a:moveTo>
                <a:cubicBezTo>
                  <a:pt x="0" y="828"/>
                  <a:pt x="26" y="801"/>
                  <a:pt x="58" y="801"/>
                </a:cubicBezTo>
                <a:cubicBezTo>
                  <a:pt x="89" y="801"/>
                  <a:pt x="115" y="828"/>
                  <a:pt x="115" y="862"/>
                </a:cubicBezTo>
                <a:cubicBezTo>
                  <a:pt x="115" y="895"/>
                  <a:pt x="89" y="922"/>
                  <a:pt x="58" y="922"/>
                </a:cubicBezTo>
                <a:cubicBezTo>
                  <a:pt x="26" y="922"/>
                  <a:pt x="0" y="895"/>
                  <a:pt x="0" y="862"/>
                </a:cubicBezTo>
                <a:close/>
                <a:moveTo>
                  <a:pt x="383" y="862"/>
                </a:moveTo>
                <a:cubicBezTo>
                  <a:pt x="383" y="828"/>
                  <a:pt x="409" y="801"/>
                  <a:pt x="441" y="801"/>
                </a:cubicBezTo>
                <a:cubicBezTo>
                  <a:pt x="472" y="801"/>
                  <a:pt x="498" y="828"/>
                  <a:pt x="498" y="862"/>
                </a:cubicBezTo>
                <a:cubicBezTo>
                  <a:pt x="498" y="895"/>
                  <a:pt x="472" y="922"/>
                  <a:pt x="441" y="922"/>
                </a:cubicBezTo>
                <a:cubicBezTo>
                  <a:pt x="409" y="922"/>
                  <a:pt x="383" y="895"/>
                  <a:pt x="383" y="862"/>
                </a:cubicBezTo>
                <a:close/>
                <a:moveTo>
                  <a:pt x="766" y="862"/>
                </a:moveTo>
                <a:cubicBezTo>
                  <a:pt x="766" y="828"/>
                  <a:pt x="792" y="801"/>
                  <a:pt x="824" y="801"/>
                </a:cubicBezTo>
                <a:cubicBezTo>
                  <a:pt x="855" y="801"/>
                  <a:pt x="881" y="828"/>
                  <a:pt x="881" y="862"/>
                </a:cubicBezTo>
                <a:cubicBezTo>
                  <a:pt x="881" y="895"/>
                  <a:pt x="855" y="922"/>
                  <a:pt x="824" y="922"/>
                </a:cubicBezTo>
                <a:cubicBezTo>
                  <a:pt x="792" y="922"/>
                  <a:pt x="766" y="895"/>
                  <a:pt x="766" y="862"/>
                </a:cubicBezTo>
                <a:close/>
                <a:moveTo>
                  <a:pt x="1149" y="862"/>
                </a:moveTo>
                <a:cubicBezTo>
                  <a:pt x="1149" y="828"/>
                  <a:pt x="1175" y="801"/>
                  <a:pt x="1207" y="801"/>
                </a:cubicBezTo>
                <a:cubicBezTo>
                  <a:pt x="1238" y="801"/>
                  <a:pt x="1264" y="828"/>
                  <a:pt x="1264" y="862"/>
                </a:cubicBezTo>
                <a:cubicBezTo>
                  <a:pt x="1264" y="895"/>
                  <a:pt x="1238" y="922"/>
                  <a:pt x="1207" y="922"/>
                </a:cubicBezTo>
                <a:cubicBezTo>
                  <a:pt x="1175" y="922"/>
                  <a:pt x="1149" y="895"/>
                  <a:pt x="1149" y="862"/>
                </a:cubicBezTo>
                <a:close/>
                <a:moveTo>
                  <a:pt x="1532" y="862"/>
                </a:moveTo>
                <a:cubicBezTo>
                  <a:pt x="1532" y="828"/>
                  <a:pt x="1558" y="801"/>
                  <a:pt x="1590" y="801"/>
                </a:cubicBezTo>
                <a:cubicBezTo>
                  <a:pt x="1621" y="801"/>
                  <a:pt x="1647" y="828"/>
                  <a:pt x="1647" y="862"/>
                </a:cubicBezTo>
                <a:cubicBezTo>
                  <a:pt x="1647" y="895"/>
                  <a:pt x="1621" y="922"/>
                  <a:pt x="1590" y="922"/>
                </a:cubicBezTo>
                <a:cubicBezTo>
                  <a:pt x="1558" y="922"/>
                  <a:pt x="1532" y="895"/>
                  <a:pt x="1532" y="862"/>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64" name="任意多边形: 形状 63" title=""/>
          <p:cNvSpPr/>
          <p:nvPr/>
        </p:nvSpPr>
        <p:spPr>
          <a:xfrm>
            <a:off x="5476126" y="6326312"/>
            <a:ext cx="1308141" cy="189080"/>
          </a:xfrm>
          <a:custGeom>
            <a:gdLst>
              <a:gd name="connsiteX0" fmla="*/ 1047183 w 1258132"/>
              <a:gd name="connsiteY0" fmla="*/ 0 h 181852"/>
              <a:gd name="connsiteX1" fmla="*/ 1135155 w 1258132"/>
              <a:gd name="connsiteY1" fmla="*/ 0 h 181852"/>
              <a:gd name="connsiteX2" fmla="*/ 1258132 w 1258132"/>
              <a:gd name="connsiteY2" fmla="*/ 90926 h 181852"/>
              <a:gd name="connsiteX3" fmla="*/ 1135155 w 1258132"/>
              <a:gd name="connsiteY3" fmla="*/ 181852 h 181852"/>
              <a:gd name="connsiteX4" fmla="*/ 1047183 w 1258132"/>
              <a:gd name="connsiteY4" fmla="*/ 181852 h 181852"/>
              <a:gd name="connsiteX5" fmla="*/ 1170160 w 1258132"/>
              <a:gd name="connsiteY5" fmla="*/ 90926 h 181852"/>
              <a:gd name="connsiteX6" fmla="*/ 837748 w 1258132"/>
              <a:gd name="connsiteY6" fmla="*/ 0 h 181852"/>
              <a:gd name="connsiteX7" fmla="*/ 925720 w 1258132"/>
              <a:gd name="connsiteY7" fmla="*/ 0 h 181852"/>
              <a:gd name="connsiteX8" fmla="*/ 1048697 w 1258132"/>
              <a:gd name="connsiteY8" fmla="*/ 90926 h 181852"/>
              <a:gd name="connsiteX9" fmla="*/ 925720 w 1258132"/>
              <a:gd name="connsiteY9" fmla="*/ 181852 h 181852"/>
              <a:gd name="connsiteX10" fmla="*/ 837748 w 1258132"/>
              <a:gd name="connsiteY10" fmla="*/ 181852 h 181852"/>
              <a:gd name="connsiteX11" fmla="*/ 960725 w 1258132"/>
              <a:gd name="connsiteY11" fmla="*/ 90926 h 181852"/>
              <a:gd name="connsiteX12" fmla="*/ 628311 w 1258132"/>
              <a:gd name="connsiteY12" fmla="*/ 0 h 181852"/>
              <a:gd name="connsiteX13" fmla="*/ 716283 w 1258132"/>
              <a:gd name="connsiteY13" fmla="*/ 0 h 181852"/>
              <a:gd name="connsiteX14" fmla="*/ 839260 w 1258132"/>
              <a:gd name="connsiteY14" fmla="*/ 90926 h 181852"/>
              <a:gd name="connsiteX15" fmla="*/ 716283 w 1258132"/>
              <a:gd name="connsiteY15" fmla="*/ 181852 h 181852"/>
              <a:gd name="connsiteX16" fmla="*/ 628311 w 1258132"/>
              <a:gd name="connsiteY16" fmla="*/ 181852 h 181852"/>
              <a:gd name="connsiteX17" fmla="*/ 751288 w 1258132"/>
              <a:gd name="connsiteY17" fmla="*/ 90926 h 181852"/>
              <a:gd name="connsiteX18" fmla="*/ 418874 w 1258132"/>
              <a:gd name="connsiteY18" fmla="*/ 0 h 181852"/>
              <a:gd name="connsiteX19" fmla="*/ 506846 w 1258132"/>
              <a:gd name="connsiteY19" fmla="*/ 0 h 181852"/>
              <a:gd name="connsiteX20" fmla="*/ 629823 w 1258132"/>
              <a:gd name="connsiteY20" fmla="*/ 90926 h 181852"/>
              <a:gd name="connsiteX21" fmla="*/ 506846 w 1258132"/>
              <a:gd name="connsiteY21" fmla="*/ 181852 h 181852"/>
              <a:gd name="connsiteX22" fmla="*/ 418874 w 1258132"/>
              <a:gd name="connsiteY22" fmla="*/ 181852 h 181852"/>
              <a:gd name="connsiteX23" fmla="*/ 541851 w 1258132"/>
              <a:gd name="connsiteY23" fmla="*/ 90926 h 181852"/>
              <a:gd name="connsiteX24" fmla="*/ 209437 w 1258132"/>
              <a:gd name="connsiteY24" fmla="*/ 0 h 181852"/>
              <a:gd name="connsiteX25" fmla="*/ 297409 w 1258132"/>
              <a:gd name="connsiteY25" fmla="*/ 0 h 181852"/>
              <a:gd name="connsiteX26" fmla="*/ 420386 w 1258132"/>
              <a:gd name="connsiteY26" fmla="*/ 90926 h 181852"/>
              <a:gd name="connsiteX27" fmla="*/ 297409 w 1258132"/>
              <a:gd name="connsiteY27" fmla="*/ 181852 h 181852"/>
              <a:gd name="connsiteX28" fmla="*/ 209437 w 1258132"/>
              <a:gd name="connsiteY28" fmla="*/ 181852 h 181852"/>
              <a:gd name="connsiteX29" fmla="*/ 332414 w 1258132"/>
              <a:gd name="connsiteY29" fmla="*/ 90926 h 181852"/>
              <a:gd name="connsiteX30" fmla="*/ 0 w 1258132"/>
              <a:gd name="connsiteY30" fmla="*/ 0 h 181852"/>
              <a:gd name="connsiteX31" fmla="*/ 87972 w 1258132"/>
              <a:gd name="connsiteY31" fmla="*/ 0 h 181852"/>
              <a:gd name="connsiteX32" fmla="*/ 210949 w 1258132"/>
              <a:gd name="connsiteY32" fmla="*/ 90926 h 181852"/>
              <a:gd name="connsiteX33" fmla="*/ 87972 w 1258132"/>
              <a:gd name="connsiteY33" fmla="*/ 181852 h 181852"/>
              <a:gd name="connsiteX34" fmla="*/ 0 w 1258132"/>
              <a:gd name="connsiteY34" fmla="*/ 181852 h 181852"/>
              <a:gd name="connsiteX35" fmla="*/ 122977 w 1258132"/>
              <a:gd name="connsiteY35" fmla="*/ 90926 h 181852"/>
            </a:gd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58132" h="181852">
                <a:moveTo>
                  <a:pt x="1047183" y="0"/>
                </a:moveTo>
                <a:lnTo>
                  <a:pt x="1135155" y="0"/>
                </a:lnTo>
                <a:lnTo>
                  <a:pt x="1258132" y="90926"/>
                </a:lnTo>
                <a:lnTo>
                  <a:pt x="1135155" y="181852"/>
                </a:lnTo>
                <a:lnTo>
                  <a:pt x="1047183" y="181852"/>
                </a:lnTo>
                <a:lnTo>
                  <a:pt x="1170160" y="90926"/>
                </a:lnTo>
                <a:close/>
                <a:moveTo>
                  <a:pt x="837748" y="0"/>
                </a:moveTo>
                <a:lnTo>
                  <a:pt x="925720" y="0"/>
                </a:lnTo>
                <a:lnTo>
                  <a:pt x="1048697" y="90926"/>
                </a:lnTo>
                <a:lnTo>
                  <a:pt x="925720" y="181852"/>
                </a:lnTo>
                <a:lnTo>
                  <a:pt x="837748" y="181852"/>
                </a:lnTo>
                <a:lnTo>
                  <a:pt x="960725" y="90926"/>
                </a:lnTo>
                <a:close/>
                <a:moveTo>
                  <a:pt x="628311" y="0"/>
                </a:moveTo>
                <a:lnTo>
                  <a:pt x="716283" y="0"/>
                </a:lnTo>
                <a:lnTo>
                  <a:pt x="839260" y="90926"/>
                </a:lnTo>
                <a:lnTo>
                  <a:pt x="716283" y="181852"/>
                </a:lnTo>
                <a:lnTo>
                  <a:pt x="628311" y="181852"/>
                </a:lnTo>
                <a:lnTo>
                  <a:pt x="751288" y="90926"/>
                </a:lnTo>
                <a:close/>
                <a:moveTo>
                  <a:pt x="418874" y="0"/>
                </a:moveTo>
                <a:lnTo>
                  <a:pt x="506846" y="0"/>
                </a:lnTo>
                <a:lnTo>
                  <a:pt x="629823" y="90926"/>
                </a:lnTo>
                <a:lnTo>
                  <a:pt x="506846" y="181852"/>
                </a:lnTo>
                <a:lnTo>
                  <a:pt x="418874" y="181852"/>
                </a:lnTo>
                <a:lnTo>
                  <a:pt x="541851" y="90926"/>
                </a:lnTo>
                <a:close/>
                <a:moveTo>
                  <a:pt x="209437" y="0"/>
                </a:moveTo>
                <a:lnTo>
                  <a:pt x="297409" y="0"/>
                </a:lnTo>
                <a:lnTo>
                  <a:pt x="420386" y="90926"/>
                </a:lnTo>
                <a:lnTo>
                  <a:pt x="297409" y="181852"/>
                </a:lnTo>
                <a:lnTo>
                  <a:pt x="209437" y="181852"/>
                </a:lnTo>
                <a:lnTo>
                  <a:pt x="332414" y="90926"/>
                </a:lnTo>
                <a:close/>
                <a:moveTo>
                  <a:pt x="0" y="0"/>
                </a:moveTo>
                <a:lnTo>
                  <a:pt x="87972" y="0"/>
                </a:lnTo>
                <a:lnTo>
                  <a:pt x="210949" y="90926"/>
                </a:lnTo>
                <a:lnTo>
                  <a:pt x="87972" y="181852"/>
                </a:lnTo>
                <a:lnTo>
                  <a:pt x="0" y="181852"/>
                </a:lnTo>
                <a:lnTo>
                  <a:pt x="122977" y="90926"/>
                </a:ln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grpSp>
        <p:nvGrpSpPr>
          <p:cNvPr id="224" name="组合 223" title=""/>
          <p:cNvGrpSpPr/>
          <p:nvPr/>
        </p:nvGrpSpPr>
        <p:grpSpPr>
          <a:xfrm>
            <a:off x="5143991" y="1563294"/>
            <a:ext cx="4870739" cy="3731458"/>
            <a:chOff x="3857625" y="1682616"/>
            <a:chExt cx="4870739" cy="3731458"/>
          </a:xfrm>
          <a:effectLst/>
        </p:grpSpPr>
        <p:sp>
          <p:nvSpPr>
            <p:cNvPr id="7" name="圆角矩形 6"/>
            <p:cNvSpPr/>
            <p:nvPr/>
          </p:nvSpPr>
          <p:spPr>
            <a:xfrm>
              <a:off x="3857625" y="1682616"/>
              <a:ext cx="4870739" cy="3731458"/>
            </a:xfrm>
            <a:prstGeom prst="roundRect">
              <a:avLst>
                <a:gd name="adj" fmla="val 14905"/>
              </a:avLst>
            </a:prstGeom>
            <a:gradFill flip="none" rotWithShape="1">
              <a:gsLst>
                <a:gs pos="16000">
                  <a:schemeClr val="bg1"/>
                </a:gs>
                <a:gs pos="100000">
                  <a:srgbClr val="F9FBF8"/>
                </a:gs>
              </a:gsLst>
              <a:lin ang="2700000" scaled="1"/>
            </a:gradFill>
            <a:ln>
              <a:noFill/>
            </a:ln>
            <a:effectLst>
              <a:outerShdw blurRad="50800" dist="38100" dir="2700000" algn="tl" rotWithShape="0">
                <a:srgbClr val="DAE7D6">
                  <a:alpha val="40000"/>
                </a:srgbClr>
              </a:outerShdw>
            </a:effectLst>
          </p:spPr>
          <p:txBody>
            <a:bodyPr anchor="ctr"/>
            <a:lstStyle/>
            <a:p>
              <a:pPr algn="ctr"/>
              <a:endParaRPr lang="zh-CN">
                <a:solidFill>
                  <a:schemeClr val="lt1"/>
                </a:solidFill>
              </a:endParaRPr>
            </a:p>
          </p:txBody>
        </p:sp>
        <p:sp>
          <p:nvSpPr>
            <p:cNvPr id="13" name="椭圆 12"/>
            <p:cNvSpPr/>
            <p:nvPr/>
          </p:nvSpPr>
          <p:spPr>
            <a:xfrm>
              <a:off x="5546503" y="2003557"/>
              <a:ext cx="1500603" cy="1500603"/>
            </a:xfrm>
            <a:prstGeom prst="ellipse">
              <a:avLst/>
            </a:prstGeom>
            <a:gradFill flip="none" rotWithShape="1">
              <a:gsLst>
                <a:gs pos="39000">
                  <a:srgbClr val="8DB74B"/>
                </a:gs>
                <a:gs pos="100000">
                  <a:srgbClr val="91BD52"/>
                </a:gs>
              </a:gsLst>
              <a:lin ang="13500000" scaled="1"/>
            </a:gradFill>
            <a:ln>
              <a:noFill/>
            </a:ln>
            <a:effectLst>
              <a:outerShdw blurRad="190500" dist="101600" dir="5400000" algn="t" rotWithShape="0">
                <a:srgbClr val="91795A">
                  <a:alpha val="24000"/>
                </a:srgbClr>
              </a:outerShdw>
            </a:effectLst>
          </p:spPr>
          <p:txBody>
            <a:bodyPr anchor="ctr"/>
            <a:lstStyle/>
            <a:p>
              <a:pPr algn="ctr"/>
              <a:r>
                <a:rPr lang="en-US" sz="4400">
                  <a:solidFill>
                    <a:schemeClr val="lt1"/>
                  </a:solidFill>
                  <a:latin typeface="微软雅黑" panose="020b0503020204020204" charset="-122"/>
                  <a:ea typeface="微软雅黑" panose="020b0503020204020204" charset="-122"/>
                </a:rPr>
                <a:t>01</a:t>
              </a:r>
            </a:p>
          </p:txBody>
        </p:sp>
        <p:sp>
          <p:nvSpPr>
            <p:cNvPr id="14" name="文本框 13"/>
            <p:cNvSpPr txBox="1"/>
            <p:nvPr/>
          </p:nvSpPr>
          <p:spPr>
            <a:xfrm>
              <a:off x="3996690" y="3747636"/>
              <a:ext cx="4665980" cy="835025"/>
            </a:xfrm>
            <a:prstGeom prst="rect">
              <a:avLst/>
            </a:prstGeom>
            <a:noFill/>
          </p:spPr>
          <p:txBody>
            <a:bodyPr wrap="none" lIns="0" tIns="0" rIns="0" bIns="0"/>
            <a:lstStyle/>
            <a:p>
              <a:pPr algn="ctr"/>
              <a:r>
                <a:rPr lang="zh-CN" sz="4400" b="1">
                  <a:solidFill>
                    <a:schemeClr val="accent2">
                      <a:lumMod val="75000"/>
                    </a:schemeClr>
                  </a:solidFill>
                  <a:latin typeface="微软雅黑" panose="020b0503020204020204" charset="-122"/>
                  <a:ea typeface="微软雅黑" panose="020b0503020204020204" charset="-122"/>
                </a:rPr>
                <a:t>声音的产生与传播</a:t>
              </a:r>
            </a:p>
          </p:txBody>
        </p:sp>
        <p:sp>
          <p:nvSpPr>
            <p:cNvPr id="15" name="矩形 14"/>
            <p:cNvSpPr/>
            <p:nvPr/>
          </p:nvSpPr>
          <p:spPr>
            <a:xfrm>
              <a:off x="4497132" y="4582638"/>
              <a:ext cx="3591724" cy="387798"/>
            </a:xfrm>
            <a:prstGeom prst="rect">
              <a:avLst/>
            </a:prstGeom>
          </p:spPr>
          <p:txBody>
            <a:bodyPr wrap="square" lIns="0" tIns="0" rIns="0" bIns="0"/>
            <a:lstStyle/>
            <a:p>
              <a:pPr>
                <a:lnSpc>
                  <a:spcPct val="120000"/>
                </a:lnSpc>
              </a:pPr>
              <a:endParaRPr lang="zh-CN" sz="1600">
                <a:solidFill>
                  <a:schemeClr val="tx1">
                    <a:lumMod val="65000"/>
                    <a:lumOff val="35000"/>
                  </a:schemeClr>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childTnLst>
                    </p:cTn>
                  </p:par>
                  <p:par>
                    <p:cTn id="20" fill="hold" nodeType="clickPar">
                      <p:stCondLst>
                        <p:cond delay="indefinite"/>
                        <p:cond evt="onBegin" delay="0">
                          <p:tn val="19"/>
                        </p:cond>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4"/>
                                        </p:tgtEl>
                                        <p:attrNameLst>
                                          <p:attrName>style.visibility</p:attrName>
                                        </p:attrNameLst>
                                      </p:cBhvr>
                                      <p:to>
                                        <p:strVal val="visible"/>
                                      </p:to>
                                    </p:set>
                                    <p:animEffect transition="in" filter="fade">
                                      <p:cBhvr>
                                        <p:cTn id="24"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3" grpId="0" animBg="1"/>
      <p:bldP spid="60" grpId="1" animBg="1"/>
      <p:bldP spid="64" grpId="0" animBg="1"/>
    </p:bldLst>
  </p:timing>
</p:sld>
</file>

<file path=ppt/slides/slide8.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一、声音的产生</a:t>
            </a:r>
          </a:p>
        </p:txBody>
      </p:sp>
      <p:sp>
        <p:nvSpPr>
          <p:cNvPr id="6" name="文本框 5" title=""/>
          <p:cNvSpPr txBox="1"/>
          <p:nvPr/>
        </p:nvSpPr>
        <p:spPr>
          <a:xfrm>
            <a:off x="244475" y="1340485"/>
            <a:ext cx="11703050" cy="553085"/>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1.声音的产生：</a:t>
            </a:r>
            <a:r>
              <a:rPr lang="zh-CN" altLang="en-US" sz="2000">
                <a:latin typeface="微软雅黑" panose="020b0503020204020204" charset="-122"/>
                <a:ea typeface="微软雅黑" panose="020b0503020204020204" charset="-122"/>
                <a:cs typeface="微软雅黑" panose="020b0503020204020204" charset="-122"/>
              </a:rPr>
              <a:t>声音是由</a:t>
            </a:r>
            <a:r>
              <a:rPr lang="en-US" altLang="zh-CN" sz="2000" u="sng">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产生的。一切发声体都在振动，振动停止，</a:t>
            </a:r>
            <a:r>
              <a:rPr lang="en-US" altLang="zh-CN" sz="2000" u="sng">
                <a:latin typeface="微软雅黑" panose="020b0503020204020204" charset="-122"/>
                <a:ea typeface="微软雅黑" panose="020b0503020204020204" charset="-122"/>
                <a:cs typeface="微软雅黑" panose="020b0503020204020204" charset="-122"/>
              </a:rPr>
              <a:t>             </a:t>
            </a:r>
            <a:r>
              <a:rPr lang="zh-CN" altLang="en-US" sz="2000">
                <a:latin typeface="微软雅黑" panose="020b0503020204020204" charset="-122"/>
                <a:ea typeface="微软雅黑" panose="020b0503020204020204" charset="-122"/>
                <a:cs typeface="微软雅黑" panose="020b0503020204020204" charset="-122"/>
              </a:rPr>
              <a:t>。</a:t>
            </a:r>
          </a:p>
        </p:txBody>
      </p:sp>
      <p:pic>
        <p:nvPicPr>
          <p:cNvPr id="2" name="图片 1" title=""/>
          <p:cNvPicPr>
            <a:picLocks noChangeAspect="1"/>
          </p:cNvPicPr>
          <p:nvPr/>
        </p:nvPicPr>
        <p:blipFill>
          <a:blip r:embed="rId3"/>
          <a:stretch>
            <a:fillRect/>
          </a:stretch>
        </p:blipFill>
        <p:spPr>
          <a:xfrm>
            <a:off x="3631565" y="2259330"/>
            <a:ext cx="4576445" cy="3415665"/>
          </a:xfrm>
          <a:prstGeom prst="rect">
            <a:avLst/>
          </a:prstGeom>
        </p:spPr>
      </p:pic>
      <p:sp>
        <p:nvSpPr>
          <p:cNvPr id="19" name="矩形标注 18" title=""/>
          <p:cNvSpPr/>
          <p:nvPr/>
        </p:nvSpPr>
        <p:spPr>
          <a:xfrm>
            <a:off x="4618355" y="6046470"/>
            <a:ext cx="2602865" cy="811530"/>
          </a:xfrm>
          <a:prstGeom prst="wedgeRectCallout">
            <a:avLst>
              <a:gd name="adj1" fmla="val 15796"/>
              <a:gd name="adj2" fmla="val -8873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atin typeface="微软雅黑" panose="020b0503020204020204" charset="-122"/>
                <a:ea typeface="微软雅黑" panose="020b0503020204020204" charset="-122"/>
                <a:cs typeface="微软雅黑" panose="020b0503020204020204" charset="-122"/>
              </a:rPr>
              <a:t>琴弦的振动听到了优美的小提琴声</a:t>
            </a:r>
          </a:p>
        </p:txBody>
      </p:sp>
      <p:sp>
        <p:nvSpPr>
          <p:cNvPr id="24" name="圆角矩形标注 23" title=""/>
          <p:cNvSpPr/>
          <p:nvPr/>
        </p:nvSpPr>
        <p:spPr>
          <a:xfrm>
            <a:off x="358775" y="3851910"/>
            <a:ext cx="2729230" cy="837565"/>
          </a:xfrm>
          <a:prstGeom prst="wedgeRoundRectCallout">
            <a:avLst>
              <a:gd name="adj1" fmla="val 66938"/>
              <a:gd name="adj2" fmla="val -852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a:latin typeface="微软雅黑" panose="020b0503020204020204" charset="-122"/>
                <a:ea typeface="微软雅黑" panose="020b0503020204020204" charset="-122"/>
              </a:rPr>
              <a:t>水的振动听到了潺潺的水声、惊涛骇浪</a:t>
            </a:r>
          </a:p>
        </p:txBody>
      </p:sp>
      <p:sp>
        <p:nvSpPr>
          <p:cNvPr id="28" name="圆角矩形标注 27" title=""/>
          <p:cNvSpPr/>
          <p:nvPr/>
        </p:nvSpPr>
        <p:spPr>
          <a:xfrm>
            <a:off x="8975725" y="3929380"/>
            <a:ext cx="3006090" cy="913765"/>
          </a:xfrm>
          <a:prstGeom prst="wedgeRoundRectCallout">
            <a:avLst>
              <a:gd name="adj1" fmla="val -70025"/>
              <a:gd name="adj2" fmla="val -16087"/>
              <a:gd name="adj3" fmla="val 16667"/>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atin typeface="微软雅黑" panose="020b0503020204020204" charset="-122"/>
                <a:ea typeface="微软雅黑" panose="020b0503020204020204" charset="-122"/>
              </a:rPr>
              <a:t>发动机、排气筒的振动产生了机器的轰鸣声</a:t>
            </a:r>
          </a:p>
        </p:txBody>
      </p:sp>
      <p:sp>
        <p:nvSpPr>
          <p:cNvPr id="7" name="文本框 6" title=""/>
          <p:cNvSpPr txBox="1"/>
          <p:nvPr/>
        </p:nvSpPr>
        <p:spPr>
          <a:xfrm>
            <a:off x="3088005" y="1464310"/>
            <a:ext cx="10972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物体振动</a:t>
            </a:r>
          </a:p>
        </p:txBody>
      </p:sp>
      <p:sp>
        <p:nvSpPr>
          <p:cNvPr id="10" name="文本框 9" title=""/>
          <p:cNvSpPr txBox="1"/>
          <p:nvPr/>
        </p:nvSpPr>
        <p:spPr>
          <a:xfrm>
            <a:off x="8837930" y="1464310"/>
            <a:ext cx="10972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发声停止</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wipe(right)">
                                      <p:cBhvr>
                                        <p:cTn id="30" dur="500"/>
                                        <p:tgtEl>
                                          <p:spTgt spid="28"/>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6">
                                            <p:txEl>
                                              <p:pRg st="0" end="0"/>
                                            </p:txEl>
                                          </p:spTgt>
                                        </p:tgtEl>
                                        <p:attrNameLst>
                                          <p:attrName>style.visibility</p:attrName>
                                        </p:attrNameLst>
                                      </p:cBhvr>
                                      <p:to>
                                        <p:strVal val="visible"/>
                                      </p:to>
                                    </p:set>
                                    <p:animEffect transition="in" filter="wipe(left)">
                                      <p:cBhvr>
                                        <p:cTn id="35" dur="500"/>
                                        <p:tgtEl>
                                          <p:spTgt spid="6">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9" grpId="0" animBg="1"/>
      <p:bldP spid="24" grpId="0" animBg="1"/>
      <p:bldP spid="28" grpId="0" animBg="1"/>
      <p:bldP spid="7" grpId="0"/>
      <p:bldP spid="10" grpId="0"/>
    </p:bldLst>
  </p:timing>
</p:sld>
</file>

<file path=ppt/slides/slide9.xml><?xml version="1.0" encoding="utf-8"?>
<p:sld xmlns:a="http://schemas.openxmlformats.org/drawingml/2006/main" xmlns:r="http://schemas.openxmlformats.org/officeDocument/2006/relationships" xmlns:m="http://schemas.openxmlformats.org/officeDocument/2006/math" xmlns:w="http://schemas.openxmlformats.org/wordprocessingml/2006/main" xmlns:wp="http://schemas.openxmlformats.org/drawingml/2006/wordprocessingDrawing" xmlns:a14="http://schemas.microsoft.com/office/drawing/2010/main" xmlns:mc="http://schemas.openxmlformats.org/markup-compatibility/2006" xmlns:p14="http://schemas.microsoft.com/office/powerpoint/2010/main" xmlns:p15="http://schemas.microsoft.com/office/powerpoint/2012/main" xmlns:p159="http://schemas.microsoft.com/office/powerpoint/2015/09/main" xmlns:p="http://schemas.openxmlformats.org/presentationml/2006/main">
  <p:cSld name="">
    <p:spTree>
      <p:nvGrpSpPr>
        <p:cNvPr id="1" name=""/>
        <p:cNvGrpSpPr/>
        <p:nvPr/>
      </p:nvGrpSpPr>
      <p:grpSpPr>
        <a:xfrm>
          <a:off x="0" y="0"/>
          <a:ext cx="0" cy="0"/>
        </a:xfrm>
      </p:grpSpPr>
      <p:sp>
        <p:nvSpPr>
          <p:cNvPr id="80" name="泪滴形 79" title=""/>
          <p:cNvSpPr/>
          <p:nvPr/>
        </p:nvSpPr>
        <p:spPr>
          <a:xfrm flipV="1">
            <a:off x="292438" y="397763"/>
            <a:ext cx="859003" cy="859003"/>
          </a:xfrm>
          <a:prstGeom prst="teardrop">
            <a:avLst/>
          </a:prstGeom>
          <a:gradFill flip="none" rotWithShape="1">
            <a:gsLst>
              <a:gs pos="0">
                <a:srgbClr val="A9D3F6"/>
              </a:gs>
              <a:gs pos="100000">
                <a:srgbClr val="F8F9FB"/>
              </a:gs>
            </a:gsLst>
            <a:lin ang="162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grpSp>
        <p:nvGrpSpPr>
          <p:cNvPr id="12" name="组合 11" title=""/>
          <p:cNvGrpSpPr/>
          <p:nvPr/>
        </p:nvGrpSpPr>
        <p:grpSpPr>
          <a:xfrm>
            <a:off x="6339824" y="827324"/>
            <a:ext cx="3595615" cy="0"/>
            <a:chOff x="6525531" y="842564"/>
            <a:chExt cx="3595615" cy="0"/>
          </a:xfrm>
        </p:grpSpPr>
        <p:cxnSp>
          <p:nvCxnSpPr>
            <p:cNvPr id="3" name="直接连接符 2"/>
            <p:cNvCxnSpPr/>
            <p:nvPr/>
          </p:nvCxnSpPr>
          <p:spPr>
            <a:xfrm>
              <a:off x="6525531" y="842564"/>
              <a:ext cx="3492000" cy="0"/>
            </a:xfrm>
            <a:prstGeom prst="line">
              <a:avLst/>
            </a:prstGeom>
            <a:ln cap="rnd">
              <a:solidFill>
                <a:schemeClr val="tx1">
                  <a:lumMod val="50000"/>
                  <a:lumOff val="50000"/>
                  <a:alpha val="30000"/>
                </a:schemeClr>
              </a:solidFill>
              <a:round/>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9797146" y="842564"/>
              <a:ext cx="324000" cy="0"/>
            </a:xfrm>
            <a:prstGeom prst="line">
              <a:avLst/>
            </a:prstGeom>
            <a:ln w="38100" cap="rnd">
              <a:solidFill>
                <a:schemeClr val="tx1">
                  <a:lumMod val="50000"/>
                  <a:lumOff val="50000"/>
                </a:schemeClr>
              </a:solidFill>
              <a:round/>
            </a:ln>
          </p:spPr>
          <p:style>
            <a:lnRef idx="1">
              <a:schemeClr val="accent1"/>
            </a:lnRef>
            <a:fillRef idx="0">
              <a:schemeClr val="accent1"/>
            </a:fillRef>
            <a:effectRef idx="0">
              <a:schemeClr val="accent1"/>
            </a:effectRef>
            <a:fontRef idx="minor">
              <a:schemeClr val="tx1"/>
            </a:fontRef>
          </p:style>
        </p:cxnSp>
      </p:grpSp>
      <p:pic>
        <p:nvPicPr>
          <p:cNvPr id="9" name="图片 8" title=""/>
          <p:cNvPicPr>
            <a:picLocks noChangeAspect="1"/>
          </p:cNvPicPr>
          <p:nvPr/>
        </p:nvPicPr>
        <p:blipFill>
          <a:blip r:embed="rId2"/>
          <a:stretch>
            <a:fillRect/>
          </a:stretch>
        </p:blipFill>
        <p:spPr>
          <a:xfrm>
            <a:off x="10218420" y="509270"/>
            <a:ext cx="1651000" cy="528955"/>
          </a:xfrm>
          <a:prstGeom prst="rect">
            <a:avLst/>
          </a:prstGeom>
        </p:spPr>
      </p:pic>
      <p:sp>
        <p:nvSpPr>
          <p:cNvPr id="8" name="任意多边形: 形状 7" title=""/>
          <p:cNvSpPr/>
          <p:nvPr/>
        </p:nvSpPr>
        <p:spPr>
          <a:xfrm flipH="1" flipV="1">
            <a:off x="0" y="6094011"/>
            <a:ext cx="749359" cy="763989"/>
          </a:xfrm>
          <a:custGeom>
            <a:gdLst>
              <a:gd name="connsiteX0" fmla="*/ 0 w 749359"/>
              <a:gd name="connsiteY0" fmla="*/ 0 h 763989"/>
              <a:gd name="connsiteX1" fmla="*/ 749359 w 749359"/>
              <a:gd name="connsiteY1" fmla="*/ 0 h 763989"/>
              <a:gd name="connsiteX2" fmla="*/ 749359 w 749359"/>
              <a:gd name="connsiteY2" fmla="*/ 763989 h 763989"/>
              <a:gd name="connsiteX3" fmla="*/ 698474 w 749359"/>
              <a:gd name="connsiteY3" fmla="*/ 745364 h 763989"/>
              <a:gd name="connsiteX4" fmla="*/ 21108 w 749359"/>
              <a:gd name="connsiteY4" fmla="*/ 67999 h 763989"/>
            </a:gdLst>
            <a:cxnLst>
              <a:cxn ang="0">
                <a:pos x="connsiteX0" y="connsiteY0"/>
              </a:cxn>
              <a:cxn ang="0">
                <a:pos x="connsiteX1" y="connsiteY1"/>
              </a:cxn>
              <a:cxn ang="0">
                <a:pos x="connsiteX2" y="connsiteY2"/>
              </a:cxn>
              <a:cxn ang="0">
                <a:pos x="connsiteX3" y="connsiteY3"/>
              </a:cxn>
              <a:cxn ang="0">
                <a:pos x="connsiteX4" y="connsiteY4"/>
              </a:cxn>
            </a:cxnLst>
            <a:rect l="l" t="t" r="r" b="b"/>
            <a:pathLst>
              <a:path w="749359" h="763989">
                <a:moveTo>
                  <a:pt x="0" y="0"/>
                </a:moveTo>
                <a:lnTo>
                  <a:pt x="749359" y="0"/>
                </a:lnTo>
                <a:lnTo>
                  <a:pt x="749359" y="763989"/>
                </a:lnTo>
                <a:lnTo>
                  <a:pt x="698474" y="745364"/>
                </a:lnTo>
                <a:cubicBezTo>
                  <a:pt x="393913" y="616546"/>
                  <a:pt x="149926" y="372559"/>
                  <a:pt x="21108" y="67999"/>
                </a:cubicBezTo>
                <a:close/>
              </a:path>
            </a:pathLst>
          </a:custGeom>
          <a:gradFill>
            <a:gsLst>
              <a:gs pos="100000">
                <a:srgbClr val="73B1FF"/>
              </a:gs>
              <a:gs pos="0">
                <a:srgbClr val="78C2FF"/>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思源黑体 CN Light" panose="020b0200000000000000" pitchFamily="34" charset="-122"/>
              <a:ea typeface="思源黑体 CN Light" panose="020b0200000000000000" pitchFamily="34" charset="-122"/>
              <a:sym typeface="+mn-ea"/>
            </a:endParaRPr>
          </a:p>
        </p:txBody>
      </p:sp>
      <p:sp>
        <p:nvSpPr>
          <p:cNvPr id="4" name="文本框 3" title=""/>
          <p:cNvSpPr txBox="1"/>
          <p:nvPr/>
        </p:nvSpPr>
        <p:spPr>
          <a:xfrm>
            <a:off x="993775" y="607060"/>
            <a:ext cx="3319145" cy="431165"/>
          </a:xfrm>
          <a:prstGeom prst="rect">
            <a:avLst/>
          </a:prstGeom>
          <a:noFill/>
        </p:spPr>
        <p:txBody>
          <a:bodyPr wrap="none" lIns="0" tIns="0" rIns="0" bIns="0"/>
          <a:lstStyle/>
          <a:p>
            <a:r>
              <a:rPr lang="zh-CN" sz="2800" b="1">
                <a:solidFill>
                  <a:srgbClr val="92D050"/>
                </a:solidFill>
                <a:latin typeface="微软雅黑" panose="020b0503020204020204" charset="-122"/>
                <a:ea typeface="微软雅黑" panose="020b0503020204020204" charset="-122"/>
              </a:rPr>
              <a:t>夯基</a:t>
            </a:r>
            <a:r>
              <a:rPr lang="en-US" sz="2800" b="1">
                <a:solidFill>
                  <a:srgbClr val="92D050"/>
                </a:solidFill>
                <a:latin typeface="微软雅黑" panose="020b0503020204020204" charset="-122"/>
                <a:ea typeface="微软雅黑" panose="020b0503020204020204" charset="-122"/>
              </a:rPr>
              <a:t>·</a:t>
            </a:r>
            <a:r>
              <a:rPr lang="zh-CN" sz="2800" b="1">
                <a:solidFill>
                  <a:srgbClr val="92D050"/>
                </a:solidFill>
                <a:latin typeface="微软雅黑" panose="020b0503020204020204" charset="-122"/>
                <a:ea typeface="微软雅黑" panose="020b0503020204020204" charset="-122"/>
              </a:rPr>
              <a:t>基础知识梳理</a:t>
            </a:r>
          </a:p>
        </p:txBody>
      </p:sp>
      <p:sp>
        <p:nvSpPr>
          <p:cNvPr id="5" name="文本框 4" title=""/>
          <p:cNvSpPr txBox="1"/>
          <p:nvPr/>
        </p:nvSpPr>
        <p:spPr>
          <a:xfrm>
            <a:off x="5288915" y="182245"/>
            <a:ext cx="2316480" cy="645160"/>
          </a:xfrm>
          <a:prstGeom prst="rect">
            <a:avLst/>
          </a:prstGeom>
          <a:noFill/>
        </p:spPr>
        <p:txBody>
          <a:bodyPr wrap="none" rtlCol="0" anchor="t">
            <a:spAutoFit/>
          </a:bodyPr>
          <a:lstStyle/>
          <a:p>
            <a:pPr fontAlgn="auto">
              <a:lnSpc>
                <a:spcPct val="150000"/>
              </a:lnSpc>
            </a:pPr>
            <a:r>
              <a:rPr lang="zh-CN" altLang="en-US" sz="2400" b="1">
                <a:solidFill>
                  <a:srgbClr val="C00000"/>
                </a:solidFill>
                <a:latin typeface="微软雅黑" panose="020b0503020204020204" charset="-122"/>
                <a:ea typeface="微软雅黑" panose="020b0503020204020204" charset="-122"/>
                <a:cs typeface="微软雅黑" panose="020b0503020204020204" charset="-122"/>
                <a:sym typeface="+mn-ea"/>
              </a:rPr>
              <a:t>一、声音的产生</a:t>
            </a:r>
          </a:p>
        </p:txBody>
      </p:sp>
      <p:sp>
        <p:nvSpPr>
          <p:cNvPr id="6" name="文本框 5" title=""/>
          <p:cNvSpPr txBox="1"/>
          <p:nvPr/>
        </p:nvSpPr>
        <p:spPr>
          <a:xfrm>
            <a:off x="244475" y="1340485"/>
            <a:ext cx="11703050" cy="1938020"/>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2.声源：</a:t>
            </a:r>
            <a:r>
              <a:rPr sz="2000">
                <a:latin typeface="微软雅黑" panose="020b0503020204020204" charset="-122"/>
                <a:ea typeface="微软雅黑" panose="020b0503020204020204" charset="-122"/>
                <a:cs typeface="微软雅黑" panose="020b0503020204020204" charset="-122"/>
              </a:rPr>
              <a:t>正在振动发声的物体叫做</a:t>
            </a:r>
            <a:r>
              <a:rPr lang="en-US" sz="2000" u="sng">
                <a:latin typeface="微软雅黑" panose="020b0503020204020204" charset="-122"/>
                <a:ea typeface="微软雅黑" panose="020b0503020204020204" charset="-122"/>
                <a:cs typeface="微软雅黑" panose="020b0503020204020204" charset="-122"/>
              </a:rPr>
              <a:t>        </a:t>
            </a:r>
            <a:r>
              <a:rPr sz="2000">
                <a:latin typeface="微软雅黑" panose="020b0503020204020204" charset="-122"/>
                <a:ea typeface="微软雅黑" panose="020b0503020204020204" charset="-122"/>
                <a:cs typeface="微软雅黑" panose="020b0503020204020204" charset="-122"/>
              </a:rPr>
              <a:t>。</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（1）固体、液体、气体都能发声，都可以成为声源。</a:t>
            </a:r>
          </a:p>
          <a:p>
            <a:pPr fontAlgn="auto">
              <a:lnSpc>
                <a:spcPct val="150000"/>
              </a:lnSpc>
            </a:pPr>
            <a:r>
              <a:rPr sz="2000">
                <a:latin typeface="微软雅黑" panose="020b0503020204020204" charset="-122"/>
                <a:ea typeface="微软雅黑" panose="020b0503020204020204" charset="-122"/>
                <a:cs typeface="微软雅黑" panose="020b0503020204020204" charset="-122"/>
              </a:rPr>
              <a:t>（2）声音是由物体的振动产生的，但是</a:t>
            </a:r>
            <a:r>
              <a:rPr sz="2000">
                <a:highlight>
                  <a:srgbClr val="FFFF00"/>
                </a:highlight>
                <a:latin typeface="微软雅黑" panose="020b0503020204020204" charset="-122"/>
                <a:ea typeface="微软雅黑" panose="020b0503020204020204" charset="-122"/>
                <a:cs typeface="微软雅黑" panose="020b0503020204020204" charset="-122"/>
              </a:rPr>
              <a:t>不能说振动停止，声音也消失</a:t>
            </a:r>
            <a:r>
              <a:rPr sz="2000">
                <a:latin typeface="微软雅黑" panose="020b0503020204020204" charset="-122"/>
                <a:ea typeface="微软雅黑" panose="020b0503020204020204" charset="-122"/>
                <a:cs typeface="微软雅黑" panose="020b0503020204020204" charset="-122"/>
              </a:rPr>
              <a:t>。因为振动停止，只是不再发声，但是原来所发出的声音还在继续向外传播并存在。</a:t>
            </a:r>
          </a:p>
        </p:txBody>
      </p:sp>
      <p:sp>
        <p:nvSpPr>
          <p:cNvPr id="7" name="文本框 6" title=""/>
          <p:cNvSpPr txBox="1"/>
          <p:nvPr/>
        </p:nvSpPr>
        <p:spPr>
          <a:xfrm>
            <a:off x="4109720" y="1435735"/>
            <a:ext cx="640080" cy="368300"/>
          </a:xfrm>
          <a:prstGeom prst="rect">
            <a:avLst/>
          </a:prstGeom>
          <a:noFill/>
        </p:spPr>
        <p:txBody>
          <a:bodyPr wrap="none" rtlCol="0">
            <a:spAutoFit/>
          </a:bodyPr>
          <a:lstStyle/>
          <a:p>
            <a:r>
              <a:rPr lang="zh-CN" altLang="en-US">
                <a:solidFill>
                  <a:srgbClr val="FF0000"/>
                </a:solidFill>
                <a:latin typeface="微软雅黑" panose="020b0503020204020204" charset="-122"/>
                <a:ea typeface="微软雅黑" panose="020b0503020204020204" charset="-122"/>
              </a:rPr>
              <a:t>声源</a:t>
            </a:r>
          </a:p>
        </p:txBody>
      </p:sp>
      <p:sp>
        <p:nvSpPr>
          <p:cNvPr id="11" name="文本框 10" title=""/>
          <p:cNvSpPr txBox="1"/>
          <p:nvPr/>
        </p:nvSpPr>
        <p:spPr>
          <a:xfrm>
            <a:off x="292735" y="3284855"/>
            <a:ext cx="11703050" cy="1476375"/>
          </a:xfrm>
          <a:prstGeom prst="rect">
            <a:avLst/>
          </a:prstGeom>
          <a:noFill/>
        </p:spPr>
        <p:txBody>
          <a:bodyPr wrap="square" rtlCol="0" anchor="t">
            <a:spAutoFit/>
          </a:bodyPr>
          <a:lstStyle/>
          <a:p>
            <a:pPr fontAlgn="auto">
              <a:lnSpc>
                <a:spcPct val="150000"/>
              </a:lnSpc>
            </a:pPr>
            <a:r>
              <a:rPr lang="zh-CN" altLang="en-US" sz="2000">
                <a:solidFill>
                  <a:schemeClr val="accent1"/>
                </a:solidFill>
                <a:latin typeface="微软雅黑" panose="020b0503020204020204" charset="-122"/>
                <a:ea typeface="微软雅黑" panose="020b0503020204020204" charset="-122"/>
                <a:cs typeface="微软雅黑" panose="020b0503020204020204" charset="-122"/>
              </a:rPr>
              <a:t>3.探究声音的产生</a:t>
            </a:r>
            <a:endParaRPr sz="2000">
              <a:latin typeface="微软雅黑" panose="020b0503020204020204" charset="-122"/>
              <a:ea typeface="微软雅黑" panose="020b0503020204020204" charset="-122"/>
              <a:cs typeface="微软雅黑" panose="020b0503020204020204" charset="-122"/>
            </a:endParaRPr>
          </a:p>
          <a:p>
            <a:pPr fontAlgn="auto">
              <a:lnSpc>
                <a:spcPct val="150000"/>
              </a:lnSpc>
            </a:pPr>
            <a:r>
              <a:rPr sz="2000">
                <a:latin typeface="微软雅黑" panose="020b0503020204020204" charset="-122"/>
                <a:ea typeface="微软雅黑" panose="020b0503020204020204" charset="-122"/>
                <a:cs typeface="微软雅黑" panose="020b0503020204020204" charset="-122"/>
              </a:rPr>
              <a:t>（1）轻压喉部：轻捏喉部，然后说话或者唱歌，发声时，手指感到</a:t>
            </a:r>
            <a:r>
              <a:rPr sz="2000">
                <a:highlight>
                  <a:srgbClr val="FFFF00"/>
                </a:highlight>
                <a:latin typeface="微软雅黑" panose="020b0503020204020204" charset="-122"/>
                <a:ea typeface="微软雅黑" panose="020b0503020204020204" charset="-122"/>
                <a:cs typeface="微软雅黑" panose="020b0503020204020204" charset="-122"/>
              </a:rPr>
              <a:t>喉咙在振动</a:t>
            </a:r>
            <a:r>
              <a:rPr sz="2000">
                <a:latin typeface="微软雅黑" panose="020b0503020204020204" charset="-122"/>
                <a:ea typeface="微软雅黑" panose="020b0503020204020204" charset="-122"/>
                <a:cs typeface="微软雅黑" panose="020b0503020204020204" charset="-122"/>
              </a:rPr>
              <a:t>；停止发声，振动停止，声带（固体）振动发声。</a:t>
            </a:r>
          </a:p>
        </p:txBody>
      </p:sp>
      <p:pic>
        <p:nvPicPr>
          <p:cNvPr id="14" name="图片 13" title=""/>
          <p:cNvPicPr>
            <a:picLocks noChangeAspect="1"/>
          </p:cNvPicPr>
          <p:nvPr/>
        </p:nvPicPr>
        <p:blipFill>
          <a:blip r:embed="rId3"/>
          <a:stretch>
            <a:fillRect/>
          </a:stretch>
        </p:blipFill>
        <p:spPr>
          <a:xfrm>
            <a:off x="4659630" y="4411345"/>
            <a:ext cx="2969260" cy="2446655"/>
          </a:xfrm>
          <a:prstGeom prst="rect">
            <a:avLst/>
          </a:prstGeom>
        </p:spPr>
      </p:pic>
      <p:sp>
        <p:nvSpPr>
          <p:cNvPr id="15" name="圆角矩形标注 14" title=""/>
          <p:cNvSpPr/>
          <p:nvPr/>
        </p:nvSpPr>
        <p:spPr>
          <a:xfrm>
            <a:off x="1799590" y="5129530"/>
            <a:ext cx="2729230" cy="837565"/>
          </a:xfrm>
          <a:prstGeom prst="wedgeRoundRectCallout">
            <a:avLst>
              <a:gd name="adj1" fmla="val 93694"/>
              <a:gd name="adj2" fmla="val -610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lnSpc>
                <a:spcPct val="150000"/>
              </a:lnSpc>
            </a:pPr>
            <a:r>
              <a:rPr lang="zh-CN" altLang="en-US">
                <a:latin typeface="微软雅黑" panose="020b0503020204020204" charset="-122"/>
                <a:ea typeface="微软雅黑" panose="020b0503020204020204" charset="-122"/>
              </a:rPr>
              <a:t>感觉到声带的振动</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nodeType="clickPar">
                      <p:stCondLst>
                        <p:cond delay="indefinite"/>
                        <p:cond evt="onBegin" delay="0">
                          <p:tn val="10"/>
                        </p:cond>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left)">
                                      <p:cBhvr>
                                        <p:cTn id="15" dur="500"/>
                                        <p:tgtEl>
                                          <p:spTgt spid="6">
                                            <p:txEl>
                                              <p:pRg st="0" end="0"/>
                                            </p:txEl>
                                          </p:spTgt>
                                        </p:tgtEl>
                                      </p:cBhvr>
                                    </p:animEffect>
                                  </p:childTnLst>
                                </p:cTn>
                              </p:par>
                            </p:childTnLst>
                          </p:cTn>
                        </p:par>
                      </p:childTnLst>
                    </p:cTn>
                  </p:par>
                  <p:par>
                    <p:cTn id="16" fill="hold" nodeType="clickPar">
                      <p:stCondLst>
                        <p:cond delay="indefinite"/>
                        <p:cond evt="onBegin" delay="0">
                          <p:tn val="15"/>
                        </p:cond>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nodeType="clickPar">
                      <p:stCondLst>
                        <p:cond delay="indefinite"/>
                        <p:cond evt="onBegin" delay="0">
                          <p:tn val="20"/>
                        </p:cond>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animEffect transition="in" filter="wipe(left)">
                                      <p:cBhvr>
                                        <p:cTn id="25" dur="500"/>
                                        <p:tgtEl>
                                          <p:spTgt spid="6">
                                            <p:txEl>
                                              <p:pRg st="1" end="1"/>
                                            </p:txEl>
                                          </p:spTgt>
                                        </p:tgtEl>
                                      </p:cBhvr>
                                    </p:animEffect>
                                  </p:childTnLst>
                                </p:cTn>
                              </p:par>
                            </p:childTnLst>
                          </p:cTn>
                        </p:par>
                      </p:childTnLst>
                    </p:cTn>
                  </p:par>
                  <p:par>
                    <p:cTn id="26" fill="hold" nodeType="clickPar">
                      <p:stCondLst>
                        <p:cond delay="indefinite"/>
                        <p:cond evt="onBegin" delay="0">
                          <p:tn val="25"/>
                        </p:cond>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wipe(left)">
                                      <p:cBhvr>
                                        <p:cTn id="30" dur="500"/>
                                        <p:tgtEl>
                                          <p:spTgt spid="6">
                                            <p:txEl>
                                              <p:pRg st="2" end="2"/>
                                            </p:txEl>
                                          </p:spTgt>
                                        </p:tgtEl>
                                      </p:cBhvr>
                                    </p:animEffect>
                                  </p:childTnLst>
                                </p:cTn>
                              </p:par>
                            </p:childTnLst>
                          </p:cTn>
                        </p:par>
                      </p:childTnLst>
                    </p:cTn>
                  </p:par>
                  <p:par>
                    <p:cTn id="31" fill="hold" nodeType="clickPar">
                      <p:stCondLst>
                        <p:cond delay="indefinite"/>
                        <p:cond evt="onBegin" delay="0">
                          <p:tn val="30"/>
                        </p:cond>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1">
                                            <p:txEl>
                                              <p:pRg st="0" end="0"/>
                                            </p:txEl>
                                          </p:spTgt>
                                        </p:tgtEl>
                                        <p:attrNameLst>
                                          <p:attrName>style.visibility</p:attrName>
                                        </p:attrNameLst>
                                      </p:cBhvr>
                                      <p:to>
                                        <p:strVal val="visible"/>
                                      </p:to>
                                    </p:set>
                                    <p:animEffect transition="in" filter="wipe(left)">
                                      <p:cBhvr>
                                        <p:cTn id="35" dur="500"/>
                                        <p:tgtEl>
                                          <p:spTgt spid="11">
                                            <p:txEl>
                                              <p:pRg st="0" end="0"/>
                                            </p:txEl>
                                          </p:spTgt>
                                        </p:tgtEl>
                                      </p:cBhvr>
                                    </p:animEffect>
                                  </p:childTnLst>
                                </p:cTn>
                              </p:par>
                            </p:childTnLst>
                          </p:cTn>
                        </p:par>
                      </p:childTnLst>
                    </p:cTn>
                  </p:par>
                  <p:par>
                    <p:cTn id="36" fill="hold" nodeType="clickPar">
                      <p:stCondLst>
                        <p:cond delay="indefinite"/>
                        <p:cond evt="onBegin" delay="0">
                          <p:tn val="35"/>
                        </p:cond>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wipe(left)">
                                      <p:cBhvr>
                                        <p:cTn id="40" dur="500"/>
                                        <p:tgtEl>
                                          <p:spTgt spid="11">
                                            <p:txEl>
                                              <p:pRg st="1" end="1"/>
                                            </p:txEl>
                                          </p:spTgt>
                                        </p:tgtEl>
                                      </p:cBhvr>
                                    </p:animEffect>
                                  </p:childTnLst>
                                </p:cTn>
                              </p:par>
                            </p:childTnLst>
                          </p:cTn>
                        </p:par>
                      </p:childTnLst>
                    </p:cTn>
                  </p:par>
                  <p:par>
                    <p:cTn id="41" fill="hold" nodeType="clickPar">
                      <p:stCondLst>
                        <p:cond delay="indefinite"/>
                        <p:cond evt="onBegin" delay="0">
                          <p:tn val="40"/>
                        </p:cond>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barn(inVertical)">
                                      <p:cBhvr>
                                        <p:cTn id="45" dur="500"/>
                                        <p:tgtEl>
                                          <p:spTgt spid="14"/>
                                        </p:tgtEl>
                                      </p:cBhvr>
                                    </p:animEffect>
                                  </p:childTnLst>
                                </p:cTn>
                              </p:par>
                            </p:childTnLst>
                          </p:cTn>
                        </p:par>
                      </p:childTnLst>
                    </p:cTn>
                  </p:par>
                  <p:par>
                    <p:cTn id="46" fill="hold" nodeType="clickPar">
                      <p:stCondLst>
                        <p:cond delay="indefinite"/>
                        <p:cond evt="onBegin" delay="0">
                          <p:tn val="45"/>
                        </p:cond>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wipe(left)">
                                      <p:cBhvr>
                                        <p:cTn id="5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P spid="15" grpId="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AS_OS" val="Unix 3.10 unknown"/>
  <p:tag name="AS_RELEASE_DATE" val="2023.03.31"/>
  <p:tag name="AS_TITLE" val="Aspose.Slides for Java"/>
  <p:tag name="AS_VERSION" val="23.3"/>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TABLE_ENDDRAG_ORIGIN_RECT" val="879*182"/>
  <p:tag name="TABLE_ENDDRAG_RECT" val="27*205*879*182"/>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TABLE_ENDDRAG_ORIGIN_RECT" val="851*285"/>
  <p:tag name="TABLE_ENDDRAG_RECT" val="33*162*851*285"/>
</p:tagLst>
</file>

<file path=ppt/tags/tag9.xml><?xml version="1.0" encoding="utf-8"?>
<p:tagLst xmlns:p="http://schemas.openxmlformats.org/presentationml/2006/main">
  <p:tag name="TABLE_ENDDRAG_ORIGIN_RECT" val="454*94"/>
  <p:tag name="TABLE_ENDDRAG_RECT" val="451*429*455*94"/>
</p:tagLst>
</file>

<file path=ppt/theme/theme1.xml><?xml version="1.0" encoding="utf-8"?>
<a:theme xmlns:r="http://schemas.openxmlformats.org/officeDocument/2006/relationships" xmlns:a="http://schemas.openxmlformats.org/drawingml/2006/main" name="WPS">
  <a:themeElements>
    <a:clrScheme name="WPS">
      <a:dk1>
        <a:sysClr val="windowText" lastClr="000000"/>
      </a:dk1>
      <a:lt1>
        <a:sysClr val="window" lastClr="CCE8CF"/>
      </a:lt1>
      <a:dk2>
        <a:srgbClr val="0F1423"/>
      </a:dk2>
      <a:lt2>
        <a:srgbClr val="FFFFFF"/>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宋体"/>
        <a:cs typeface="Arial"/>
      </a:majorFont>
      <a:minorFont>
        <a:latin typeface="Calibri"/>
        <a:ea typeface="宋体"/>
        <a:cs typeface="Arial"/>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CCE8C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宋体"/>
        <a:cs typeface="Arial"/>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宋体"/>
        <a:cs typeface="Arial"/>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r="http://schemas.openxmlformats.org/officeDocument/2006/relationships" xmlns:a="http://schemas.openxmlformats.org/drawingml/2006/main" name="Office 主题">
  <a:themeElements>
    <a:clrScheme name="Office">
      <a:dk1>
        <a:sysClr val="windowText" lastClr="000000"/>
      </a:dk1>
      <a:lt1>
        <a:sysClr val="window" lastClr="CCE8C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Calibri Light"/>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vt="http://schemas.openxmlformats.org/officeDocument/2006/docPropsVTypes" xmlns="http://schemas.openxmlformats.org/officeDocument/2006/extended-properties">
  <Company>学科网</Company>
  <Paragraphs>581</Paragraphs>
  <Slides>62</Slides>
  <Notes>5</Notes>
  <TotalTime>0</TotalTime>
  <HiddenSlides>0</HiddenSlides>
  <MMClips>0</MMClips>
  <ScaleCrop>0</ScaleCrop>
  <HeadingPairs>
    <vt:vector baseType="variant" size="6">
      <vt:variant>
        <vt:lpstr>Fonts used</vt:lpstr>
      </vt:variant>
      <vt:variant>
        <vt:i4>14</vt:i4>
      </vt:variant>
      <vt:variant>
        <vt:lpstr>Theme</vt:lpstr>
      </vt:variant>
      <vt:variant>
        <vt:i4>1</vt:i4>
      </vt:variant>
      <vt:variant>
        <vt:lpstr>Slide Titles</vt:lpstr>
      </vt:variant>
      <vt:variant>
        <vt:i4>62</vt:i4>
      </vt:variant>
    </vt:vector>
  </HeadingPairs>
  <TitlesOfParts>
    <vt:vector baseType="lpstr" size="77">
      <vt:lpstr>Arial</vt:lpstr>
      <vt:lpstr>Calibri</vt:lpstr>
      <vt:lpstr>宋体</vt:lpstr>
      <vt:lpstr>Calibri Light</vt:lpstr>
      <vt:lpstr>思源黑体 CN Light</vt:lpstr>
      <vt:lpstr>Alibaba PuHuiTi 2.0 105 Heavy</vt:lpstr>
      <vt:lpstr>思源黑体 CN Normal</vt:lpstr>
      <vt:lpstr>微软雅黑</vt:lpstr>
      <vt:lpstr>思源黑体 CN Bold</vt:lpstr>
      <vt:lpstr>幼圆</vt:lpstr>
      <vt:lpstr>OPPOSans B</vt:lpstr>
      <vt:lpstr>Times New Roman</vt:lpstr>
      <vt:lpstr>华文楷体</vt:lpstr>
      <vt:lpstr>思源黑体 CN (标题)</vt:lpstr>
      <vt:lpstr>WPS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0</LinksUpToDate>
  <SharedDoc>0</SharedDoc>
  <HyperlinksChanged>0</HyperlinksChanged>
  <Application>Aspose.Slides for Java</Application>
  <AppVersion>23.0300</AppVersion>
</Properties>
</file>

<file path=docProps/core.xml><?xml version="1.0" encoding="utf-8"?>
<cp:coreProperties xmlns:dc="http://purl.org/dc/elements/1.1/" xmlns:dcterms="http://purl.org/dc/terms/" xmlns:dcmitype="http://purl.org/dc/dcmitype/" xmlns:xsi="http://www.w3.org/2001/XMLSchema-instance" xmlns:cp="http://schemas.openxmlformats.org/package/2006/metadata/core-properties">
  <dc:creator>rbm.xkw.com</dc:creator>
  <cp:revision>1</cp:revision>
  <cp:lastPrinted>2023-11-29T17:09:37.095</cp:lastPrinted>
  <dcterms:created xsi:type="dcterms:W3CDTF">2023-11-29T17:09:37Z</dcterms:created>
  <dcterms:modified xsi:type="dcterms:W3CDTF">2023-11-29T09:09:37Z</dcterms:modified>
</cp:coreProperties>
</file>

<file path=docProps/custom.xml><?xml version="1.0" encoding="utf-8"?>
<Properties xmlns:vt="http://schemas.openxmlformats.org/officeDocument/2006/docPropsVTypes" xmlns="http://schemas.openxmlformats.org/officeDocument/2006/custom-properti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ies>
</file>