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fntdata" ContentType="application/x-fontdata"/>
  <Default Extension="png" ContentType="image/png"/>
  <Override PartName="/customXml/item1.xml" ContentType="application/xml"/>
  <Override PartName="/customXml/itemProps1.xml" ContentType="application/vnd.openxmlformats-officedocument.customXmlProperties+xml"/>
  <Override PartName="/customXml/itemProps37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2"/>
  </p:sldMasterIdLst>
  <p:notesMasterIdLst>
    <p:notesMasterId r:id="rId3"/>
  </p:notesMasterIdLst>
  <p:handoutMasterIdLst>
    <p:handoutMasterId r:id="rId4"/>
  </p:handoutMasterIdLst>
  <p:sldIdLst>
    <p:sldId id="403" r:id="rId5"/>
    <p:sldId id="404" r:id="rId6"/>
    <p:sldId id="259" r:id="rId7"/>
    <p:sldId id="260" r:id="rId8"/>
    <p:sldId id="2105" r:id="rId9"/>
    <p:sldId id="262" r:id="rId10"/>
    <p:sldId id="263" r:id="rId11"/>
    <p:sldId id="3267" r:id="rId12"/>
    <p:sldId id="3804" r:id="rId13"/>
    <p:sldId id="3805" r:id="rId14"/>
    <p:sldId id="3806" r:id="rId15"/>
    <p:sldId id="3807" r:id="rId16"/>
    <p:sldId id="3808" r:id="rId17"/>
    <p:sldId id="3809" r:id="rId18"/>
    <p:sldId id="3810" r:id="rId19"/>
    <p:sldId id="3811" r:id="rId20"/>
    <p:sldId id="3854" r:id="rId21"/>
    <p:sldId id="3707" r:id="rId22"/>
    <p:sldId id="3856" r:id="rId23"/>
    <p:sldId id="3857" r:id="rId24"/>
    <p:sldId id="3858" r:id="rId25"/>
    <p:sldId id="3859" r:id="rId26"/>
    <p:sldId id="3860" r:id="rId27"/>
    <p:sldId id="3861" r:id="rId28"/>
    <p:sldId id="3862" r:id="rId29"/>
    <p:sldId id="3863" r:id="rId30"/>
    <p:sldId id="3864" r:id="rId31"/>
    <p:sldId id="3865" r:id="rId32"/>
    <p:sldId id="3855" r:id="rId33"/>
    <p:sldId id="3867" r:id="rId34"/>
    <p:sldId id="3868" r:id="rId35"/>
    <p:sldId id="3869" r:id="rId36"/>
    <p:sldId id="3870" r:id="rId37"/>
    <p:sldId id="3871" r:id="rId38"/>
    <p:sldId id="3872" r:id="rId39"/>
    <p:sldId id="3915" r:id="rId40"/>
    <p:sldId id="3916" r:id="rId41"/>
    <p:sldId id="3917" r:id="rId42"/>
    <p:sldId id="3918" r:id="rId43"/>
    <p:sldId id="3919" r:id="rId44"/>
    <p:sldId id="3866" r:id="rId45"/>
    <p:sldId id="3921" r:id="rId46"/>
    <p:sldId id="3922" r:id="rId47"/>
    <p:sldId id="3923" r:id="rId48"/>
    <p:sldId id="3924" r:id="rId49"/>
    <p:sldId id="3925" r:id="rId50"/>
    <p:sldId id="3926" r:id="rId51"/>
    <p:sldId id="3927" r:id="rId52"/>
    <p:sldId id="3920" r:id="rId53"/>
    <p:sldId id="3929" r:id="rId54"/>
    <p:sldId id="3930" r:id="rId55"/>
    <p:sldId id="3931" r:id="rId56"/>
    <p:sldId id="3932" r:id="rId57"/>
    <p:sldId id="3933" r:id="rId58"/>
    <p:sldId id="3934" r:id="rId59"/>
    <p:sldId id="3935" r:id="rId60"/>
    <p:sldId id="3936" r:id="rId61"/>
    <p:sldId id="3937" r:id="rId62"/>
    <p:sldId id="3938" r:id="rId63"/>
    <p:sldId id="3939" r:id="rId64"/>
    <p:sldId id="3928" r:id="rId65"/>
    <p:sldId id="3941" r:id="rId66"/>
    <p:sldId id="3942" r:id="rId67"/>
    <p:sldId id="3943" r:id="rId68"/>
    <p:sldId id="3986" r:id="rId69"/>
    <p:sldId id="3987" r:id="rId70"/>
    <p:sldId id="3988" r:id="rId71"/>
    <p:sldId id="3989" r:id="rId72"/>
    <p:sldId id="3990" r:id="rId73"/>
    <p:sldId id="3940" r:id="rId74"/>
    <p:sldId id="3992" r:id="rId75"/>
    <p:sldId id="3993" r:id="rId76"/>
    <p:sldId id="3994" r:id="rId77"/>
    <p:sldId id="3995" r:id="rId78"/>
    <p:sldId id="3996" r:id="rId79"/>
    <p:sldId id="3997" r:id="rId80"/>
    <p:sldId id="3999" r:id="rId81"/>
    <p:sldId id="4000" r:id="rId82"/>
    <p:sldId id="4001" r:id="rId83"/>
    <p:sldId id="4002" r:id="rId84"/>
    <p:sldId id="4004" r:id="rId85"/>
    <p:sldId id="4005" r:id="rId86"/>
    <p:sldId id="4006" r:id="rId87"/>
    <p:sldId id="4007" r:id="rId88"/>
    <p:sldId id="4008" r:id="rId89"/>
    <p:sldId id="4009" r:id="rId90"/>
    <p:sldId id="4010" r:id="rId91"/>
    <p:sldId id="4011" r:id="rId92"/>
    <p:sldId id="4012" r:id="rId93"/>
    <p:sldId id="4013" r:id="rId94"/>
    <p:sldId id="4003" r:id="rId95"/>
    <p:sldId id="4015" r:id="rId96"/>
    <p:sldId id="4016" r:id="rId97"/>
    <p:sldId id="4017" r:id="rId98"/>
    <p:sldId id="4018" r:id="rId99"/>
    <p:sldId id="4019" r:id="rId100"/>
    <p:sldId id="4020" r:id="rId101"/>
    <p:sldId id="4021" r:id="rId102"/>
    <p:sldId id="261" r:id="rId103"/>
  </p:sldIdLst>
  <p:sldSz cx="12192000" cy="6858000"/>
  <p:notesSz cx="7103745" cy="10234295"/>
  <p:embeddedFontLst>
    <p:embeddedFont>
      <p:font typeface="思源黑体 CN Normal" panose="02010600030101010101" charset="-122"/>
      <p:regular r:id="rId105"/>
    </p:embeddedFont>
    <p:embeddedFont>
      <p:font typeface="微软雅黑" panose="020B0503020204020204" charset="-122"/>
      <p:regular r:id="rId106"/>
    </p:embeddedFont>
    <p:embeddedFont>
      <p:font typeface="幼圆" panose="02010509060101010101" charset="-122"/>
      <p:regular r:id="rId108"/>
    </p:embeddedFont>
    <p:embeddedFont>
      <p:font typeface="Calibri" panose="020F0502020204030204" charset="0"/>
      <p:regular r:id="rId109"/>
      <p:bold r:id="rId110"/>
      <p:italic r:id="rId111"/>
      <p:boldItalic r:id="rId112"/>
    </p:embeddedFont>
  </p:embeddedFontLst>
  <p:custDataLst>
    <p:tags r:id="rId10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3" userDrawn="1">
          <p15:clr>
            <a:srgbClr val="A4A3A4"/>
          </p15:clr>
        </p15:guide>
        <p15:guide id="2" pos="3993" userDrawn="1">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00" d="100"/>
          <a:sy n="100" d="100"/>
        </p:scale>
        <p:origin x="1080" y="90"/>
      </p:cViewPr>
      <p:guideLst>
        <p:guide orient="horz" pos="2063"/>
        <p:guide pos="3993"/>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ustomXml" Target="../customXml/item1.xml" /><Relationship Id="rId10" Type="http://schemas.openxmlformats.org/officeDocument/2006/relationships/slide" Target="slides/slide6.xml" /><Relationship Id="rId100" Type="http://schemas.openxmlformats.org/officeDocument/2006/relationships/slide" Target="slides/slide96.xml" /><Relationship Id="rId101" Type="http://schemas.openxmlformats.org/officeDocument/2006/relationships/slide" Target="slides/slide97.xml" /><Relationship Id="rId102" Type="http://schemas.openxmlformats.org/officeDocument/2006/relationships/slide" Target="slides/slide98.xml" /><Relationship Id="rId103" Type="http://schemas.openxmlformats.org/officeDocument/2006/relationships/slide" Target="slides/slide99.xml" /><Relationship Id="rId104" Type="http://schemas.openxmlformats.org/officeDocument/2006/relationships/tags" Target="tags/tag371.xml" /><Relationship Id="rId105" Type="http://schemas.openxmlformats.org/officeDocument/2006/relationships/font" Target="fonts/font1.fntdata" /><Relationship Id="rId106" Type="http://schemas.openxmlformats.org/officeDocument/2006/relationships/font" Target="fonts/font2.fntdata" /><Relationship Id="rId107" Type="http://schemas.openxmlformats.org/officeDocument/2006/relationships/customXmlProps" Target="../customXml/itemProps371.xml" /><Relationship Id="rId108" Type="http://schemas.openxmlformats.org/officeDocument/2006/relationships/font" Target="fonts/font3.fntdata" /><Relationship Id="rId109" Type="http://schemas.openxmlformats.org/officeDocument/2006/relationships/font" Target="fonts/font4.fntdata" /><Relationship Id="rId11" Type="http://schemas.openxmlformats.org/officeDocument/2006/relationships/slide" Target="slides/slide7.xml" /><Relationship Id="rId110" Type="http://schemas.openxmlformats.org/officeDocument/2006/relationships/font" Target="fonts/font5.fntdata" /><Relationship Id="rId111" Type="http://schemas.openxmlformats.org/officeDocument/2006/relationships/font" Target="fonts/font6.fntdata" /><Relationship Id="rId112" Type="http://schemas.openxmlformats.org/officeDocument/2006/relationships/font" Target="fonts/font7.fntdata" /><Relationship Id="rId113" Type="http://schemas.openxmlformats.org/officeDocument/2006/relationships/presProps" Target="presProps.xml" /><Relationship Id="rId114" Type="http://schemas.openxmlformats.org/officeDocument/2006/relationships/viewProps" Target="viewProps.xml" /><Relationship Id="rId115" Type="http://schemas.openxmlformats.org/officeDocument/2006/relationships/theme" Target="theme/theme1.xml" /><Relationship Id="rId116" Type="http://schemas.openxmlformats.org/officeDocument/2006/relationships/tableStyles" Target="tableStyles.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handoutMaster" Target="handoutMasters/handout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slide" Target="slides/slide56.xml" /><Relationship Id="rId61" Type="http://schemas.openxmlformats.org/officeDocument/2006/relationships/slide" Target="slides/slide57.xml" /><Relationship Id="rId62" Type="http://schemas.openxmlformats.org/officeDocument/2006/relationships/slide" Target="slides/slide58.xml" /><Relationship Id="rId63" Type="http://schemas.openxmlformats.org/officeDocument/2006/relationships/slide" Target="slides/slide59.xml" /><Relationship Id="rId64" Type="http://schemas.openxmlformats.org/officeDocument/2006/relationships/slide" Target="slides/slide60.xml" /><Relationship Id="rId65" Type="http://schemas.openxmlformats.org/officeDocument/2006/relationships/slide" Target="slides/slide61.xml" /><Relationship Id="rId66" Type="http://schemas.openxmlformats.org/officeDocument/2006/relationships/slide" Target="slides/slide62.xml" /><Relationship Id="rId67" Type="http://schemas.openxmlformats.org/officeDocument/2006/relationships/slide" Target="slides/slide63.xml" /><Relationship Id="rId68" Type="http://schemas.openxmlformats.org/officeDocument/2006/relationships/slide" Target="slides/slide64.xml" /><Relationship Id="rId69" Type="http://schemas.openxmlformats.org/officeDocument/2006/relationships/slide" Target="slides/slide65.xml" /><Relationship Id="rId7" Type="http://schemas.openxmlformats.org/officeDocument/2006/relationships/slide" Target="slides/slide3.xml" /><Relationship Id="rId70" Type="http://schemas.openxmlformats.org/officeDocument/2006/relationships/slide" Target="slides/slide66.xml" /><Relationship Id="rId71" Type="http://schemas.openxmlformats.org/officeDocument/2006/relationships/slide" Target="slides/slide67.xml" /><Relationship Id="rId72" Type="http://schemas.openxmlformats.org/officeDocument/2006/relationships/slide" Target="slides/slide68.xml" /><Relationship Id="rId73" Type="http://schemas.openxmlformats.org/officeDocument/2006/relationships/slide" Target="slides/slide69.xml" /><Relationship Id="rId74" Type="http://schemas.openxmlformats.org/officeDocument/2006/relationships/slide" Target="slides/slide70.xml" /><Relationship Id="rId75" Type="http://schemas.openxmlformats.org/officeDocument/2006/relationships/slide" Target="slides/slide71.xml" /><Relationship Id="rId76" Type="http://schemas.openxmlformats.org/officeDocument/2006/relationships/slide" Target="slides/slide72.xml" /><Relationship Id="rId77" Type="http://schemas.openxmlformats.org/officeDocument/2006/relationships/slide" Target="slides/slide73.xml" /><Relationship Id="rId78" Type="http://schemas.openxmlformats.org/officeDocument/2006/relationships/slide" Target="slides/slide74.xml" /><Relationship Id="rId79" Type="http://schemas.openxmlformats.org/officeDocument/2006/relationships/slide" Target="slides/slide75.xml" /><Relationship Id="rId8" Type="http://schemas.openxmlformats.org/officeDocument/2006/relationships/slide" Target="slides/slide4.xml" /><Relationship Id="rId80" Type="http://schemas.openxmlformats.org/officeDocument/2006/relationships/slide" Target="slides/slide76.xml" /><Relationship Id="rId81" Type="http://schemas.openxmlformats.org/officeDocument/2006/relationships/slide" Target="slides/slide77.xml" /><Relationship Id="rId82" Type="http://schemas.openxmlformats.org/officeDocument/2006/relationships/slide" Target="slides/slide78.xml" /><Relationship Id="rId83" Type="http://schemas.openxmlformats.org/officeDocument/2006/relationships/slide" Target="slides/slide79.xml" /><Relationship Id="rId84" Type="http://schemas.openxmlformats.org/officeDocument/2006/relationships/slide" Target="slides/slide80.xml" /><Relationship Id="rId85" Type="http://schemas.openxmlformats.org/officeDocument/2006/relationships/slide" Target="slides/slide81.xml" /><Relationship Id="rId86" Type="http://schemas.openxmlformats.org/officeDocument/2006/relationships/slide" Target="slides/slide82.xml" /><Relationship Id="rId87" Type="http://schemas.openxmlformats.org/officeDocument/2006/relationships/slide" Target="slides/slide83.xml" /><Relationship Id="rId88" Type="http://schemas.openxmlformats.org/officeDocument/2006/relationships/slide" Target="slides/slide84.xml" /><Relationship Id="rId89" Type="http://schemas.openxmlformats.org/officeDocument/2006/relationships/slide" Target="slides/slide85.xml" /><Relationship Id="rId9" Type="http://schemas.openxmlformats.org/officeDocument/2006/relationships/slide" Target="slides/slide5.xml" /><Relationship Id="rId90" Type="http://schemas.openxmlformats.org/officeDocument/2006/relationships/slide" Target="slides/slide86.xml" /><Relationship Id="rId91" Type="http://schemas.openxmlformats.org/officeDocument/2006/relationships/slide" Target="slides/slide87.xml" /><Relationship Id="rId92" Type="http://schemas.openxmlformats.org/officeDocument/2006/relationships/slide" Target="slides/slide88.xml" /><Relationship Id="rId93" Type="http://schemas.openxmlformats.org/officeDocument/2006/relationships/slide" Target="slides/slide89.xml" /><Relationship Id="rId94" Type="http://schemas.openxmlformats.org/officeDocument/2006/relationships/slide" Target="slides/slide90.xml" /><Relationship Id="rId95" Type="http://schemas.openxmlformats.org/officeDocument/2006/relationships/slide" Target="slides/slide91.xml" /><Relationship Id="rId96" Type="http://schemas.openxmlformats.org/officeDocument/2006/relationships/slide" Target="slides/slide92.xml" /><Relationship Id="rId97" Type="http://schemas.openxmlformats.org/officeDocument/2006/relationships/slide" Target="slides/slide93.xml" /><Relationship Id="rId98" Type="http://schemas.openxmlformats.org/officeDocument/2006/relationships/slide" Target="slides/slide94.xml" /><Relationship Id="rId99" Type="http://schemas.openxmlformats.org/officeDocument/2006/relationships/slide" Target="slides/slide95.xml"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endParaRPr lang="zh-CN" altLang="en-US"/>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endParaRPr lang="zh-CN" altLang="en-US"/>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endParaRPr lang="zh-CN" altLang="en-US"/>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endParaRPr lang="zh-CN" altLang="en-US"/>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7.png" /><Relationship Id="rId4" Type="http://schemas.openxmlformats.org/officeDocument/2006/relationships/tags" Target="../tags/tag5.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xml" /><Relationship Id="rId4" Type="http://schemas.openxmlformats.org/officeDocument/2006/relationships/tags" Target="../tags/tag7.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8.xml" /><Relationship Id="rId5" Type="http://schemas.openxmlformats.org/officeDocument/2006/relationships/image" Target="../media/image9.png" /><Relationship Id="rId6" Type="http://schemas.openxmlformats.org/officeDocument/2006/relationships/tags" Target="../tags/tag9.xml" /><Relationship Id="rId7" Type="http://schemas.openxmlformats.org/officeDocument/2006/relationships/tags" Target="../tags/tag10.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png" /><Relationship Id="rId11" Type="http://schemas.openxmlformats.org/officeDocument/2006/relationships/tags" Target="../tags/tag1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1.xml" /><Relationship Id="rId5" Type="http://schemas.openxmlformats.org/officeDocument/2006/relationships/tags" Target="../tags/tag12.xml"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tags" Target="../tags/tag15.xml" /><Relationship Id="rId9" Type="http://schemas.openxmlformats.org/officeDocument/2006/relationships/tags" Target="../tags/tag1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8.xml" /><Relationship Id="rId5" Type="http://schemas.openxmlformats.org/officeDocument/2006/relationships/image" Target="../media/image9.png" /><Relationship Id="rId6" Type="http://schemas.openxmlformats.org/officeDocument/2006/relationships/tags" Target="../tags/tag19.xml" /><Relationship Id="rId7" Type="http://schemas.openxmlformats.org/officeDocument/2006/relationships/tags" Target="../tags/tag2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6.xml" /><Relationship Id="rId11" Type="http://schemas.openxmlformats.org/officeDocument/2006/relationships/image" Target="../media/image12.png" /><Relationship Id="rId12" Type="http://schemas.openxmlformats.org/officeDocument/2006/relationships/tags" Target="../tags/tag27.xml" /><Relationship Id="rId13" Type="http://schemas.openxmlformats.org/officeDocument/2006/relationships/image" Target="../media/image13.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21.xml" /><Relationship Id="rId5" Type="http://schemas.openxmlformats.org/officeDocument/2006/relationships/tags" Target="../tags/tag22.xml" /><Relationship Id="rId6" Type="http://schemas.openxmlformats.org/officeDocument/2006/relationships/image" Target="../media/image11.png" /><Relationship Id="rId7" Type="http://schemas.openxmlformats.org/officeDocument/2006/relationships/tags" Target="../tags/tag23.xml" /><Relationship Id="rId8" Type="http://schemas.openxmlformats.org/officeDocument/2006/relationships/tags" Target="../tags/tag24.xml" /><Relationship Id="rId9" Type="http://schemas.openxmlformats.org/officeDocument/2006/relationships/tags" Target="../tags/tag25.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3.xml" /><Relationship Id="rId11" Type="http://schemas.openxmlformats.org/officeDocument/2006/relationships/image" Target="../media/image15.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28.xml" /><Relationship Id="rId5" Type="http://schemas.openxmlformats.org/officeDocument/2006/relationships/tags" Target="../tags/tag29.xml" /><Relationship Id="rId6" Type="http://schemas.openxmlformats.org/officeDocument/2006/relationships/tags" Target="../tags/tag30.xml" /><Relationship Id="rId7" Type="http://schemas.openxmlformats.org/officeDocument/2006/relationships/tags" Target="../tags/tag31.xml" /><Relationship Id="rId8" Type="http://schemas.openxmlformats.org/officeDocument/2006/relationships/image" Target="../media/image14.png" /><Relationship Id="rId9" Type="http://schemas.openxmlformats.org/officeDocument/2006/relationships/tags" Target="../tags/tag3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4.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5.xml" /><Relationship Id="rId4" Type="http://schemas.openxmlformats.org/officeDocument/2006/relationships/tags" Target="../tags/tag36.xml" /><Relationship Id="rId5" Type="http://schemas.openxmlformats.org/officeDocument/2006/relationships/image" Target="../media/image16.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tags" Target="../tags/tag40.xml" /><Relationship Id="rId7" Type="http://schemas.openxmlformats.org/officeDocument/2006/relationships/image" Target="../media/image17.png" /><Relationship Id="rId8" Type="http://schemas.openxmlformats.org/officeDocument/2006/relationships/image" Target="../media/image18.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1.xml" /><Relationship Id="rId4" Type="http://schemas.openxmlformats.org/officeDocument/2006/relationships/tags" Target="../tags/tag42.xml" /><Relationship Id="rId5" Type="http://schemas.openxmlformats.org/officeDocument/2006/relationships/tags" Target="../tags/tag43.xml" /><Relationship Id="rId6" Type="http://schemas.openxmlformats.org/officeDocument/2006/relationships/tags" Target="../tags/tag44.xml" /><Relationship Id="rId7" Type="http://schemas.openxmlformats.org/officeDocument/2006/relationships/image" Target="../media/image19.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5.xml" /><Relationship Id="rId4" Type="http://schemas.openxmlformats.org/officeDocument/2006/relationships/tags" Target="../tags/tag46.xml" /><Relationship Id="rId5" Type="http://schemas.openxmlformats.org/officeDocument/2006/relationships/tags" Target="../tags/tag47.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8.xml" /><Relationship Id="rId4" Type="http://schemas.openxmlformats.org/officeDocument/2006/relationships/tags" Target="../tags/tag49.xml" /><Relationship Id="rId5" Type="http://schemas.openxmlformats.org/officeDocument/2006/relationships/tags" Target="../tags/tag50.xml" /><Relationship Id="rId6" Type="http://schemas.openxmlformats.org/officeDocument/2006/relationships/image" Target="../media/image20.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51.xml" /><Relationship Id="rId4" Type="http://schemas.openxmlformats.org/officeDocument/2006/relationships/tags" Target="../tags/tag52.xml" /><Relationship Id="rId5" Type="http://schemas.openxmlformats.org/officeDocument/2006/relationships/tags" Target="../tags/tag53.xml" /><Relationship Id="rId6" Type="http://schemas.openxmlformats.org/officeDocument/2006/relationships/tags" Target="../tags/tag54.xml" /><Relationship Id="rId7" Type="http://schemas.openxmlformats.org/officeDocument/2006/relationships/tags" Target="../tags/tag55.xml" /><Relationship Id="rId8" Type="http://schemas.openxmlformats.org/officeDocument/2006/relationships/tags" Target="../tags/tag56.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62.xml" /><Relationship Id="rId11" Type="http://schemas.openxmlformats.org/officeDocument/2006/relationships/tags" Target="../tags/tag63.xml" /><Relationship Id="rId12" Type="http://schemas.openxmlformats.org/officeDocument/2006/relationships/tags" Target="../tags/tag64.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57.xml" /><Relationship Id="rId5" Type="http://schemas.openxmlformats.org/officeDocument/2006/relationships/tags" Target="../tags/tag58.xml" /><Relationship Id="rId6" Type="http://schemas.openxmlformats.org/officeDocument/2006/relationships/tags" Target="../tags/tag59.xml" /><Relationship Id="rId7" Type="http://schemas.openxmlformats.org/officeDocument/2006/relationships/tags" Target="../tags/tag60.xml" /><Relationship Id="rId8" Type="http://schemas.openxmlformats.org/officeDocument/2006/relationships/image" Target="../media/image21.png" /><Relationship Id="rId9" Type="http://schemas.openxmlformats.org/officeDocument/2006/relationships/tags" Target="../tags/tag61.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65.xml" /><Relationship Id="rId5" Type="http://schemas.openxmlformats.org/officeDocument/2006/relationships/image" Target="../media/image9.png" /><Relationship Id="rId6" Type="http://schemas.openxmlformats.org/officeDocument/2006/relationships/tags" Target="../tags/tag66.xml" /><Relationship Id="rId7" Type="http://schemas.openxmlformats.org/officeDocument/2006/relationships/tags" Target="../tags/tag67.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2.xml" /><Relationship Id="rId11" Type="http://schemas.openxmlformats.org/officeDocument/2006/relationships/tags" Target="../tags/tag73.xml" /><Relationship Id="rId12" Type="http://schemas.openxmlformats.org/officeDocument/2006/relationships/image" Target="../media/image24.png" /><Relationship Id="rId13" Type="http://schemas.openxmlformats.org/officeDocument/2006/relationships/image" Target="../media/image25.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68.xml" /><Relationship Id="rId5" Type="http://schemas.openxmlformats.org/officeDocument/2006/relationships/tags" Target="../tags/tag69.xml" /><Relationship Id="rId6" Type="http://schemas.openxmlformats.org/officeDocument/2006/relationships/image" Target="../media/image22.png" /><Relationship Id="rId7" Type="http://schemas.openxmlformats.org/officeDocument/2006/relationships/tags" Target="../tags/tag70.xml" /><Relationship Id="rId8" Type="http://schemas.openxmlformats.org/officeDocument/2006/relationships/tags" Target="../tags/tag71.xml" /><Relationship Id="rId9" Type="http://schemas.openxmlformats.org/officeDocument/2006/relationships/image" Target="../media/image23.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78.xml" /><Relationship Id="rId11" Type="http://schemas.openxmlformats.org/officeDocument/2006/relationships/tags" Target="../tags/tag79.xml" /><Relationship Id="rId12" Type="http://schemas.openxmlformats.org/officeDocument/2006/relationships/image" Target="../media/image28.png" /><Relationship Id="rId13" Type="http://schemas.openxmlformats.org/officeDocument/2006/relationships/tags" Target="../tags/tag80.xml" /><Relationship Id="rId14" Type="http://schemas.openxmlformats.org/officeDocument/2006/relationships/tags" Target="../tags/tag81.xml" /><Relationship Id="rId15" Type="http://schemas.openxmlformats.org/officeDocument/2006/relationships/tags" Target="../tags/tag82.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74.xml" /><Relationship Id="rId5" Type="http://schemas.openxmlformats.org/officeDocument/2006/relationships/tags" Target="../tags/tag75.xml" /><Relationship Id="rId6" Type="http://schemas.openxmlformats.org/officeDocument/2006/relationships/image" Target="../media/image26.png" /><Relationship Id="rId7" Type="http://schemas.openxmlformats.org/officeDocument/2006/relationships/tags" Target="../tags/tag76.xml" /><Relationship Id="rId8" Type="http://schemas.openxmlformats.org/officeDocument/2006/relationships/tags" Target="../tags/tag77.xml" /><Relationship Id="rId9" Type="http://schemas.openxmlformats.org/officeDocument/2006/relationships/image" Target="../media/image27.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3.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image" Target="../media/image29.jpeg" /><Relationship Id="rId7" Type="http://schemas.openxmlformats.org/officeDocument/2006/relationships/image" Target="../media/image30.jpe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7.xml" /><Relationship Id="rId4" Type="http://schemas.openxmlformats.org/officeDocument/2006/relationships/tags" Target="../tags/tag88.xml" /><Relationship Id="rId5" Type="http://schemas.openxmlformats.org/officeDocument/2006/relationships/image" Target="../media/image31.png" /><Relationship Id="rId6" Type="http://schemas.openxmlformats.org/officeDocument/2006/relationships/image" Target="../media/image32.png" /><Relationship Id="rId7" Type="http://schemas.openxmlformats.org/officeDocument/2006/relationships/image" Target="../media/image33.png" /><Relationship Id="rId8" Type="http://schemas.openxmlformats.org/officeDocument/2006/relationships/image" Target="../media/image34.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9.xml" /><Relationship Id="rId4" Type="http://schemas.openxmlformats.org/officeDocument/2006/relationships/tags" Target="../tags/tag90.xml" /><Relationship Id="rId5" Type="http://schemas.openxmlformats.org/officeDocument/2006/relationships/image" Target="../media/image35.png" /><Relationship Id="rId6" Type="http://schemas.openxmlformats.org/officeDocument/2006/relationships/image" Target="../media/image36.png" /><Relationship Id="rId7" Type="http://schemas.openxmlformats.org/officeDocument/2006/relationships/image" Target="../media/image37.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91.xml" /><Relationship Id="rId4" Type="http://schemas.openxmlformats.org/officeDocument/2006/relationships/tags" Target="../tags/tag92.xml" /><Relationship Id="rId5" Type="http://schemas.openxmlformats.org/officeDocument/2006/relationships/tags" Target="../tags/tag93.xml" /><Relationship Id="rId6" Type="http://schemas.openxmlformats.org/officeDocument/2006/relationships/tags" Target="../tags/tag94.xml" /><Relationship Id="rId7" Type="http://schemas.openxmlformats.org/officeDocument/2006/relationships/image" Target="../media/image38.png" /><Relationship Id="rId8" Type="http://schemas.openxmlformats.org/officeDocument/2006/relationships/image" Target="../media/image39.png" /><Relationship Id="rId9" Type="http://schemas.openxmlformats.org/officeDocument/2006/relationships/tags" Target="../tags/tag95.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96.xml" /><Relationship Id="rId4" Type="http://schemas.openxmlformats.org/officeDocument/2006/relationships/tags" Target="../tags/tag97.xml" /><Relationship Id="rId5" Type="http://schemas.openxmlformats.org/officeDocument/2006/relationships/tags" Target="../tags/tag98.xml" /><Relationship Id="rId6" Type="http://schemas.openxmlformats.org/officeDocument/2006/relationships/tags" Target="../tags/tag99.xml" /><Relationship Id="rId7" Type="http://schemas.openxmlformats.org/officeDocument/2006/relationships/tags" Target="../tags/tag100.xml" /><Relationship Id="rId8" Type="http://schemas.openxmlformats.org/officeDocument/2006/relationships/tags" Target="../tags/tag101.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02.xml" /><Relationship Id="rId5" Type="http://schemas.openxmlformats.org/officeDocument/2006/relationships/image" Target="../media/image9.png" /><Relationship Id="rId6" Type="http://schemas.openxmlformats.org/officeDocument/2006/relationships/tags" Target="../tags/tag103.xml" /><Relationship Id="rId7" Type="http://schemas.openxmlformats.org/officeDocument/2006/relationships/tags" Target="../tags/tag10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09.xml" /><Relationship Id="rId11" Type="http://schemas.openxmlformats.org/officeDocument/2006/relationships/tags" Target="../tags/tag110.xml" /><Relationship Id="rId12" Type="http://schemas.openxmlformats.org/officeDocument/2006/relationships/image" Target="../media/image42.png" /><Relationship Id="rId13" Type="http://schemas.openxmlformats.org/officeDocument/2006/relationships/tags" Target="../tags/tag111.xml" /><Relationship Id="rId14" Type="http://schemas.openxmlformats.org/officeDocument/2006/relationships/tags" Target="../tags/tag112.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05.xml" /><Relationship Id="rId5" Type="http://schemas.openxmlformats.org/officeDocument/2006/relationships/tags" Target="../tags/tag106.xml" /><Relationship Id="rId6" Type="http://schemas.openxmlformats.org/officeDocument/2006/relationships/image" Target="../media/image40.png" /><Relationship Id="rId7" Type="http://schemas.openxmlformats.org/officeDocument/2006/relationships/tags" Target="../tags/tag107.xml" /><Relationship Id="rId8" Type="http://schemas.openxmlformats.org/officeDocument/2006/relationships/tags" Target="../tags/tag108.xml" /><Relationship Id="rId9" Type="http://schemas.openxmlformats.org/officeDocument/2006/relationships/image" Target="../media/image41.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13.xml" /><Relationship Id="rId5" Type="http://schemas.openxmlformats.org/officeDocument/2006/relationships/image" Target="../media/image9.png" /><Relationship Id="rId6" Type="http://schemas.openxmlformats.org/officeDocument/2006/relationships/tags" Target="../tags/tag114.xml" /><Relationship Id="rId7" Type="http://schemas.openxmlformats.org/officeDocument/2006/relationships/tags" Target="../tags/tag11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20.xml" /><Relationship Id="rId11" Type="http://schemas.openxmlformats.org/officeDocument/2006/relationships/tags" Target="../tags/tag121.xml" /><Relationship Id="rId12" Type="http://schemas.openxmlformats.org/officeDocument/2006/relationships/image" Target="../media/image45.png" /><Relationship Id="rId13" Type="http://schemas.openxmlformats.org/officeDocument/2006/relationships/image" Target="../media/image46.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16.xml" /><Relationship Id="rId5" Type="http://schemas.openxmlformats.org/officeDocument/2006/relationships/tags" Target="../tags/tag117.xml" /><Relationship Id="rId6" Type="http://schemas.openxmlformats.org/officeDocument/2006/relationships/image" Target="../media/image43.png" /><Relationship Id="rId7" Type="http://schemas.openxmlformats.org/officeDocument/2006/relationships/tags" Target="../tags/tag118.xml" /><Relationship Id="rId8" Type="http://schemas.openxmlformats.org/officeDocument/2006/relationships/tags" Target="../tags/tag119.xml" /><Relationship Id="rId9" Type="http://schemas.openxmlformats.org/officeDocument/2006/relationships/image" Target="../media/image44.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22.xml" /><Relationship Id="rId5" Type="http://schemas.openxmlformats.org/officeDocument/2006/relationships/image" Target="../media/image9.png" /><Relationship Id="rId6" Type="http://schemas.openxmlformats.org/officeDocument/2006/relationships/tags" Target="../tags/tag123.xml" /><Relationship Id="rId7" Type="http://schemas.openxmlformats.org/officeDocument/2006/relationships/tags" Target="../tags/tag124.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29.xml" /><Relationship Id="rId11" Type="http://schemas.openxmlformats.org/officeDocument/2006/relationships/tags" Target="../tags/tag130.xml" /><Relationship Id="rId12" Type="http://schemas.openxmlformats.org/officeDocument/2006/relationships/image" Target="../media/image49.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25.xml" /><Relationship Id="rId5" Type="http://schemas.openxmlformats.org/officeDocument/2006/relationships/tags" Target="../tags/tag126.xml" /><Relationship Id="rId6" Type="http://schemas.openxmlformats.org/officeDocument/2006/relationships/image" Target="../media/image47.png" /><Relationship Id="rId7" Type="http://schemas.openxmlformats.org/officeDocument/2006/relationships/tags" Target="../tags/tag127.xml" /><Relationship Id="rId8" Type="http://schemas.openxmlformats.org/officeDocument/2006/relationships/tags" Target="../tags/tag128.xml" /><Relationship Id="rId9" Type="http://schemas.openxmlformats.org/officeDocument/2006/relationships/image" Target="../media/image48.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31.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32.xml" /><Relationship Id="rId4" Type="http://schemas.openxmlformats.org/officeDocument/2006/relationships/tags" Target="../tags/tag133.xml" /><Relationship Id="rId5" Type="http://schemas.openxmlformats.org/officeDocument/2006/relationships/tags" Target="../tags/tag134.xml" /><Relationship Id="rId6" Type="http://schemas.openxmlformats.org/officeDocument/2006/relationships/tags" Target="../tags/tag135.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36.xml" /><Relationship Id="rId4" Type="http://schemas.openxmlformats.org/officeDocument/2006/relationships/tags" Target="../tags/tag137.xml" /><Relationship Id="rId5" Type="http://schemas.openxmlformats.org/officeDocument/2006/relationships/tags" Target="../tags/tag138.xml" /><Relationship Id="rId6" Type="http://schemas.openxmlformats.org/officeDocument/2006/relationships/tags" Target="../tags/tag139.xml" /><Relationship Id="rId7" Type="http://schemas.openxmlformats.org/officeDocument/2006/relationships/image" Target="../media/image50.jpeg"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40.xml" /><Relationship Id="rId4" Type="http://schemas.openxmlformats.org/officeDocument/2006/relationships/tags" Target="../tags/tag141.xml" /><Relationship Id="rId5" Type="http://schemas.openxmlformats.org/officeDocument/2006/relationships/tags" Target="../tags/tag142.xml" /><Relationship Id="rId6" Type="http://schemas.openxmlformats.org/officeDocument/2006/relationships/tags" Target="../tags/tag143.xml" /><Relationship Id="rId7" Type="http://schemas.openxmlformats.org/officeDocument/2006/relationships/tags" Target="../tags/tag144.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45.xml" /><Relationship Id="rId4" Type="http://schemas.openxmlformats.org/officeDocument/2006/relationships/tags" Target="../tags/tag146.xml" /><Relationship Id="rId5" Type="http://schemas.openxmlformats.org/officeDocument/2006/relationships/tags" Target="../tags/tag147.xml" /><Relationship Id="rId6" Type="http://schemas.openxmlformats.org/officeDocument/2006/relationships/tags" Target="../tags/tag148.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49.xml" /><Relationship Id="rId5" Type="http://schemas.openxmlformats.org/officeDocument/2006/relationships/image" Target="../media/image9.png" /><Relationship Id="rId6" Type="http://schemas.openxmlformats.org/officeDocument/2006/relationships/tags" Target="../tags/tag150.xml" /><Relationship Id="rId7" Type="http://schemas.openxmlformats.org/officeDocument/2006/relationships/tags" Target="../tags/tag151.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56.xml" /><Relationship Id="rId11" Type="http://schemas.openxmlformats.org/officeDocument/2006/relationships/tags" Target="../tags/tag157.xml" /><Relationship Id="rId12" Type="http://schemas.openxmlformats.org/officeDocument/2006/relationships/image" Target="../media/image53.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52.xml" /><Relationship Id="rId5" Type="http://schemas.openxmlformats.org/officeDocument/2006/relationships/tags" Target="../tags/tag153.xml" /><Relationship Id="rId6" Type="http://schemas.openxmlformats.org/officeDocument/2006/relationships/image" Target="../media/image51.png" /><Relationship Id="rId7" Type="http://schemas.openxmlformats.org/officeDocument/2006/relationships/tags" Target="../tags/tag154.xml" /><Relationship Id="rId8" Type="http://schemas.openxmlformats.org/officeDocument/2006/relationships/tags" Target="../tags/tag155.xml" /><Relationship Id="rId9" Type="http://schemas.openxmlformats.org/officeDocument/2006/relationships/image" Target="../media/image52.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162.xml" /><Relationship Id="rId11" Type="http://schemas.openxmlformats.org/officeDocument/2006/relationships/tags" Target="../tags/tag163.xml" /><Relationship Id="rId12" Type="http://schemas.openxmlformats.org/officeDocument/2006/relationships/image" Target="../media/image56.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158.xml" /><Relationship Id="rId5" Type="http://schemas.openxmlformats.org/officeDocument/2006/relationships/tags" Target="../tags/tag159.xml" /><Relationship Id="rId6" Type="http://schemas.openxmlformats.org/officeDocument/2006/relationships/image" Target="../media/image54.png" /><Relationship Id="rId7" Type="http://schemas.openxmlformats.org/officeDocument/2006/relationships/tags" Target="../tags/tag160.xml" /><Relationship Id="rId8" Type="http://schemas.openxmlformats.org/officeDocument/2006/relationships/tags" Target="../tags/tag161.xml" /><Relationship Id="rId9" Type="http://schemas.openxmlformats.org/officeDocument/2006/relationships/image" Target="../media/image55.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64.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65.xml" /><Relationship Id="rId4" Type="http://schemas.openxmlformats.org/officeDocument/2006/relationships/tags" Target="../tags/tag166.xml" /><Relationship Id="rId5" Type="http://schemas.openxmlformats.org/officeDocument/2006/relationships/tags" Target="../tags/tag167.xml" /><Relationship Id="rId6" Type="http://schemas.openxmlformats.org/officeDocument/2006/relationships/tags" Target="../tags/tag168.xml" /><Relationship Id="rId7" Type="http://schemas.openxmlformats.org/officeDocument/2006/relationships/tags" Target="../tags/tag169.xml" /><Relationship Id="rId8" Type="http://schemas.openxmlformats.org/officeDocument/2006/relationships/image" Target="../media/image57.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70.xml" /><Relationship Id="rId4" Type="http://schemas.openxmlformats.org/officeDocument/2006/relationships/tags" Target="../tags/tag171.xml" /><Relationship Id="rId5" Type="http://schemas.openxmlformats.org/officeDocument/2006/relationships/tags" Target="../tags/tag172.xml" /><Relationship Id="rId6" Type="http://schemas.openxmlformats.org/officeDocument/2006/relationships/image" Target="../media/image58.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73.xml" /><Relationship Id="rId4" Type="http://schemas.openxmlformats.org/officeDocument/2006/relationships/tags" Target="../tags/tag174.xml" /><Relationship Id="rId5" Type="http://schemas.openxmlformats.org/officeDocument/2006/relationships/tags" Target="../tags/tag175.xml" /><Relationship Id="rId6" Type="http://schemas.openxmlformats.org/officeDocument/2006/relationships/tags" Target="../tags/tag176.xml" /><Relationship Id="rId7" Type="http://schemas.openxmlformats.org/officeDocument/2006/relationships/tags" Target="../tags/tag177.xml" /><Relationship Id="rId8" Type="http://schemas.openxmlformats.org/officeDocument/2006/relationships/tags" Target="../tags/tag178.xml" /><Relationship Id="rId9" Type="http://schemas.openxmlformats.org/officeDocument/2006/relationships/tags" Target="../tags/tag179.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0.xml" /><Relationship Id="rId4" Type="http://schemas.openxmlformats.org/officeDocument/2006/relationships/tags" Target="../tags/tag181.xml" /><Relationship Id="rId5" Type="http://schemas.openxmlformats.org/officeDocument/2006/relationships/tags" Target="../tags/tag182.xml" /><Relationship Id="rId6" Type="http://schemas.openxmlformats.org/officeDocument/2006/relationships/tags" Target="../tags/tag183.xml" /><Relationship Id="rId7" Type="http://schemas.openxmlformats.org/officeDocument/2006/relationships/tags" Target="../tags/tag184.xml" /><Relationship Id="rId8" Type="http://schemas.openxmlformats.org/officeDocument/2006/relationships/image" Target="../media/image59.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5.xml" /><Relationship Id="rId4" Type="http://schemas.openxmlformats.org/officeDocument/2006/relationships/tags" Target="../tags/tag186.xml" /><Relationship Id="rId5" Type="http://schemas.openxmlformats.org/officeDocument/2006/relationships/tags" Target="../tags/tag187.xml" /><Relationship Id="rId6" Type="http://schemas.openxmlformats.org/officeDocument/2006/relationships/image" Target="../media/image60.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188.xml" /><Relationship Id="rId4" Type="http://schemas.openxmlformats.org/officeDocument/2006/relationships/tags" Target="../tags/tag189.xml" /><Relationship Id="rId5" Type="http://schemas.openxmlformats.org/officeDocument/2006/relationships/tags" Target="../tags/tag190.xml" /><Relationship Id="rId6" Type="http://schemas.openxmlformats.org/officeDocument/2006/relationships/tags" Target="../tags/tag191.xml" /><Relationship Id="rId7" Type="http://schemas.openxmlformats.org/officeDocument/2006/relationships/tags" Target="../tags/tag192.xml" /><Relationship Id="rId8" Type="http://schemas.openxmlformats.org/officeDocument/2006/relationships/tags" Target="../tags/tag193.xml" /><Relationship Id="rId9" Type="http://schemas.openxmlformats.org/officeDocument/2006/relationships/tags" Target="../tags/tag194.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9.png" /><Relationship Id="rId4" Type="http://schemas.openxmlformats.org/officeDocument/2006/relationships/tags" Target="../tags/tag195.xml" /><Relationship Id="rId5" Type="http://schemas.openxmlformats.org/officeDocument/2006/relationships/tags" Target="../tags/tag196.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tags" Target="../tags/tag197.xml" /><Relationship Id="rId4" Type="http://schemas.openxmlformats.org/officeDocument/2006/relationships/image" Target="../media/image61.png" /><Relationship Id="rId5" Type="http://schemas.openxmlformats.org/officeDocument/2006/relationships/tags" Target="../tags/tag198.xml" /><Relationship Id="rId6" Type="http://schemas.openxmlformats.org/officeDocument/2006/relationships/tags" Target="../tags/tag199.xml" /><Relationship Id="rId7" Type="http://schemas.openxmlformats.org/officeDocument/2006/relationships/tags" Target="../tags/tag200.xml" /><Relationship Id="rId8" Type="http://schemas.openxmlformats.org/officeDocument/2006/relationships/tags" Target="../tags/tag201.xml" /><Relationship Id="rId9" Type="http://schemas.openxmlformats.org/officeDocument/2006/relationships/image" Target="../media/image62.pn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tags" Target="../tags/tag202.xml" /><Relationship Id="rId4" Type="http://schemas.openxmlformats.org/officeDocument/2006/relationships/tags" Target="../tags/tag203.xml" /><Relationship Id="rId5" Type="http://schemas.openxmlformats.org/officeDocument/2006/relationships/image" Target="../media/image63.png" /><Relationship Id="rId6" Type="http://schemas.openxmlformats.org/officeDocument/2006/relationships/image" Target="../media/image64.pn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tags" Target="../tags/tag204.xml" /><Relationship Id="rId4" Type="http://schemas.openxmlformats.org/officeDocument/2006/relationships/image" Target="../media/image65.png" /><Relationship Id="rId5" Type="http://schemas.openxmlformats.org/officeDocument/2006/relationships/image" Target="../media/image66.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tags" Target="../tags/tag205.xml" /><Relationship Id="rId4" Type="http://schemas.openxmlformats.org/officeDocument/2006/relationships/image" Target="../media/image67.png" /><Relationship Id="rId5" Type="http://schemas.openxmlformats.org/officeDocument/2006/relationships/image" Target="../media/image68.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06.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07.xml" /><Relationship Id="rId4" Type="http://schemas.openxmlformats.org/officeDocument/2006/relationships/tags" Target="../tags/tag208.xml" /><Relationship Id="rId5" Type="http://schemas.openxmlformats.org/officeDocument/2006/relationships/image" Target="../media/image69.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09.xml" /><Relationship Id="rId4" Type="http://schemas.openxmlformats.org/officeDocument/2006/relationships/tags" Target="../tags/tag210.xml" /><Relationship Id="rId5" Type="http://schemas.openxmlformats.org/officeDocument/2006/relationships/image" Target="../media/image70.pn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211.xml" /><Relationship Id="rId5" Type="http://schemas.openxmlformats.org/officeDocument/2006/relationships/image" Target="../media/image9.png" /><Relationship Id="rId6" Type="http://schemas.openxmlformats.org/officeDocument/2006/relationships/tags" Target="../tags/tag212.xml" /><Relationship Id="rId7" Type="http://schemas.openxmlformats.org/officeDocument/2006/relationships/tags" Target="../tags/tag213.xml"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19.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214.xml" /><Relationship Id="rId5" Type="http://schemas.openxmlformats.org/officeDocument/2006/relationships/tags" Target="../tags/tag215.xml" /><Relationship Id="rId6" Type="http://schemas.openxmlformats.org/officeDocument/2006/relationships/tags" Target="../tags/tag216.xml" /><Relationship Id="rId7" Type="http://schemas.openxmlformats.org/officeDocument/2006/relationships/tags" Target="../tags/tag217.xml" /><Relationship Id="rId8" Type="http://schemas.openxmlformats.org/officeDocument/2006/relationships/image" Target="../media/image71.png" /><Relationship Id="rId9" Type="http://schemas.openxmlformats.org/officeDocument/2006/relationships/tags" Target="../tags/tag218.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220.xml" /><Relationship Id="rId5" Type="http://schemas.openxmlformats.org/officeDocument/2006/relationships/image" Target="../media/image9.png" /><Relationship Id="rId6" Type="http://schemas.openxmlformats.org/officeDocument/2006/relationships/tags" Target="../tags/tag221.xml" /><Relationship Id="rId7" Type="http://schemas.openxmlformats.org/officeDocument/2006/relationships/tags" Target="../tags/tag222.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28.xml" /><Relationship Id="rId11" Type="http://schemas.openxmlformats.org/officeDocument/2006/relationships/image" Target="../media/image73.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223.xml" /><Relationship Id="rId5" Type="http://schemas.openxmlformats.org/officeDocument/2006/relationships/tags" Target="../tags/tag224.xml" /><Relationship Id="rId6" Type="http://schemas.openxmlformats.org/officeDocument/2006/relationships/tags" Target="../tags/tag225.xml" /><Relationship Id="rId7" Type="http://schemas.openxmlformats.org/officeDocument/2006/relationships/tags" Target="../tags/tag226.xml" /><Relationship Id="rId8" Type="http://schemas.openxmlformats.org/officeDocument/2006/relationships/image" Target="../media/image72.png" /><Relationship Id="rId9" Type="http://schemas.openxmlformats.org/officeDocument/2006/relationships/tags" Target="../tags/tag227.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9.png" /><Relationship Id="rId4" Type="http://schemas.openxmlformats.org/officeDocument/2006/relationships/tags" Target="../tags/tag229.xml" /><Relationship Id="rId5" Type="http://schemas.openxmlformats.org/officeDocument/2006/relationships/tags" Target="../tags/tag230.xml" /><Relationship Id="rId6" Type="http://schemas.openxmlformats.org/officeDocument/2006/relationships/tags" Target="../tags/tag231.xml" /><Relationship Id="rId7" Type="http://schemas.openxmlformats.org/officeDocument/2006/relationships/tags" Target="../tags/tag232.xml" /><Relationship Id="rId8" Type="http://schemas.openxmlformats.org/officeDocument/2006/relationships/tags" Target="../tags/tag233.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76.png" /><Relationship Id="rId2" Type="http://schemas.openxmlformats.org/officeDocument/2006/relationships/image" Target="../media/image8.png" /><Relationship Id="rId3" Type="http://schemas.openxmlformats.org/officeDocument/2006/relationships/tags" Target="../tags/tag234.xml" /><Relationship Id="rId4" Type="http://schemas.openxmlformats.org/officeDocument/2006/relationships/image" Target="../media/image74.png" /><Relationship Id="rId5" Type="http://schemas.openxmlformats.org/officeDocument/2006/relationships/tags" Target="../tags/tag235.xml" /><Relationship Id="rId6" Type="http://schemas.openxmlformats.org/officeDocument/2006/relationships/tags" Target="../tags/tag236.xml" /><Relationship Id="rId7" Type="http://schemas.openxmlformats.org/officeDocument/2006/relationships/image" Target="../media/image75.png" /><Relationship Id="rId8" Type="http://schemas.openxmlformats.org/officeDocument/2006/relationships/tags" Target="../tags/tag237.xml" /><Relationship Id="rId9" Type="http://schemas.openxmlformats.org/officeDocument/2006/relationships/tags" Target="../tags/tag238.xml"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39.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0.xml" /><Relationship Id="rId4" Type="http://schemas.openxmlformats.org/officeDocument/2006/relationships/tags" Target="../tags/tag241.xml" /><Relationship Id="rId5" Type="http://schemas.openxmlformats.org/officeDocument/2006/relationships/tags" Target="../tags/tag242.xml" /><Relationship Id="rId6" Type="http://schemas.openxmlformats.org/officeDocument/2006/relationships/tags" Target="../tags/tag243.xml" /><Relationship Id="rId7" Type="http://schemas.openxmlformats.org/officeDocument/2006/relationships/tags" Target="../tags/tag244.xml" /><Relationship Id="rId8" Type="http://schemas.openxmlformats.org/officeDocument/2006/relationships/tags" Target="../tags/tag245.xml" /><Relationship Id="rId9" Type="http://schemas.openxmlformats.org/officeDocument/2006/relationships/image" Target="../media/image77.png"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46.xml" /><Relationship Id="rId4" Type="http://schemas.openxmlformats.org/officeDocument/2006/relationships/tags" Target="../tags/tag247.xml" /><Relationship Id="rId5" Type="http://schemas.openxmlformats.org/officeDocument/2006/relationships/tags" Target="../tags/tag248.xml" /><Relationship Id="rId6" Type="http://schemas.openxmlformats.org/officeDocument/2006/relationships/tags" Target="../tags/tag249.xml" /><Relationship Id="rId7" Type="http://schemas.openxmlformats.org/officeDocument/2006/relationships/tags" Target="../tags/tag250.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51.xml" /><Relationship Id="rId4" Type="http://schemas.openxmlformats.org/officeDocument/2006/relationships/tags" Target="../tags/tag252.xml" /><Relationship Id="rId5" Type="http://schemas.openxmlformats.org/officeDocument/2006/relationships/tags" Target="../tags/tag253.xml" /><Relationship Id="rId6" Type="http://schemas.openxmlformats.org/officeDocument/2006/relationships/tags" Target="../tags/tag254.xml" /><Relationship Id="rId7" Type="http://schemas.openxmlformats.org/officeDocument/2006/relationships/tags" Target="../tags/tag255.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56.xml" /><Relationship Id="rId4" Type="http://schemas.openxmlformats.org/officeDocument/2006/relationships/tags" Target="../tags/tag257.xml" /><Relationship Id="rId5" Type="http://schemas.openxmlformats.org/officeDocument/2006/relationships/tags" Target="../tags/tag258.xml" /><Relationship Id="rId6" Type="http://schemas.openxmlformats.org/officeDocument/2006/relationships/tags" Target="../tags/tag259.xml" /><Relationship Id="rId7" Type="http://schemas.openxmlformats.org/officeDocument/2006/relationships/tags" Target="../tags/tag260.xml" /><Relationship Id="rId8" Type="http://schemas.openxmlformats.org/officeDocument/2006/relationships/tags" Target="../tags/tag261.xml" /><Relationship Id="rId9" Type="http://schemas.openxmlformats.org/officeDocument/2006/relationships/image" Target="../media/image78.png"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62.xml" /><Relationship Id="rId4" Type="http://schemas.openxmlformats.org/officeDocument/2006/relationships/tags" Target="../tags/tag263.xml" /><Relationship Id="rId5" Type="http://schemas.openxmlformats.org/officeDocument/2006/relationships/tags" Target="../tags/tag264.xml" /><Relationship Id="rId6" Type="http://schemas.openxmlformats.org/officeDocument/2006/relationships/tags" Target="../tags/tag265.xml" /><Relationship Id="rId7" Type="http://schemas.openxmlformats.org/officeDocument/2006/relationships/tags" Target="../tags/tag266.xml" /><Relationship Id="rId8" Type="http://schemas.openxmlformats.org/officeDocument/2006/relationships/tags" Target="../tags/tag267.xml" /><Relationship Id="rId9" Type="http://schemas.openxmlformats.org/officeDocument/2006/relationships/tags" Target="../tags/tag268.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275.xml" /><Relationship Id="rId11" Type="http://schemas.openxmlformats.org/officeDocument/2006/relationships/tags" Target="../tags/tag276.xml" /><Relationship Id="rId12" Type="http://schemas.openxmlformats.org/officeDocument/2006/relationships/tags" Target="../tags/tag277.xml" /><Relationship Id="rId13" Type="http://schemas.openxmlformats.org/officeDocument/2006/relationships/tags" Target="../tags/tag278.xml" /><Relationship Id="rId2" Type="http://schemas.openxmlformats.org/officeDocument/2006/relationships/image" Target="../media/image8.png" /><Relationship Id="rId3" Type="http://schemas.openxmlformats.org/officeDocument/2006/relationships/tags" Target="../tags/tag269.xml" /><Relationship Id="rId4" Type="http://schemas.openxmlformats.org/officeDocument/2006/relationships/tags" Target="../tags/tag270.xml" /><Relationship Id="rId5" Type="http://schemas.openxmlformats.org/officeDocument/2006/relationships/tags" Target="../tags/tag271.xml" /><Relationship Id="rId6" Type="http://schemas.openxmlformats.org/officeDocument/2006/relationships/tags" Target="../tags/tag272.xml" /><Relationship Id="rId7" Type="http://schemas.openxmlformats.org/officeDocument/2006/relationships/image" Target="../media/image79.png" /><Relationship Id="rId8" Type="http://schemas.openxmlformats.org/officeDocument/2006/relationships/tags" Target="../tags/tag273.xml" /><Relationship Id="rId9" Type="http://schemas.openxmlformats.org/officeDocument/2006/relationships/tags" Target="../tags/tag274.xml"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tags" Target="../tags/tag279.xml" /><Relationship Id="rId4" Type="http://schemas.openxmlformats.org/officeDocument/2006/relationships/tags" Target="../tags/tag280.xml" /><Relationship Id="rId5" Type="http://schemas.openxmlformats.org/officeDocument/2006/relationships/image" Target="../media/image80.png" /><Relationship Id="rId6" Type="http://schemas.openxmlformats.org/officeDocument/2006/relationships/tags" Target="../tags/tag281.xml" /><Relationship Id="rId7" Type="http://schemas.openxmlformats.org/officeDocument/2006/relationships/tags" Target="../tags/tag282.xml" /><Relationship Id="rId8" Type="http://schemas.openxmlformats.org/officeDocument/2006/relationships/tags" Target="../tags/tag283.xml" /></Relationships>
</file>

<file path=ppt/slides/_rels/slide7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9.png" /><Relationship Id="rId4" Type="http://schemas.openxmlformats.org/officeDocument/2006/relationships/tags" Target="../tags/tag284.xml" /><Relationship Id="rId5" Type="http://schemas.openxmlformats.org/officeDocument/2006/relationships/tags" Target="../tags/tag285.xml" /></Relationships>
</file>

<file path=ppt/slides/_rels/slide7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83.png" /><Relationship Id="rId2" Type="http://schemas.openxmlformats.org/officeDocument/2006/relationships/image" Target="../media/image8.png" /><Relationship Id="rId3" Type="http://schemas.openxmlformats.org/officeDocument/2006/relationships/tags" Target="../tags/tag286.xml" /><Relationship Id="rId4" Type="http://schemas.openxmlformats.org/officeDocument/2006/relationships/image" Target="../media/image81.png" /><Relationship Id="rId5" Type="http://schemas.openxmlformats.org/officeDocument/2006/relationships/tags" Target="../tags/tag287.xml" /><Relationship Id="rId6" Type="http://schemas.openxmlformats.org/officeDocument/2006/relationships/tags" Target="../tags/tag288.xml" /><Relationship Id="rId7" Type="http://schemas.openxmlformats.org/officeDocument/2006/relationships/image" Target="../media/image82.png" /><Relationship Id="rId8" Type="http://schemas.openxmlformats.org/officeDocument/2006/relationships/tags" Target="../tags/tag289.xml" /><Relationship Id="rId9" Type="http://schemas.openxmlformats.org/officeDocument/2006/relationships/tags" Target="../tags/tag290.xml" /></Relationships>
</file>

<file path=ppt/slides/_rels/slide7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9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8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92.xml" /><Relationship Id="rId4" Type="http://schemas.openxmlformats.org/officeDocument/2006/relationships/tags" Target="../tags/tag293.xml" /><Relationship Id="rId5" Type="http://schemas.openxmlformats.org/officeDocument/2006/relationships/image" Target="../media/image84.png" /></Relationships>
</file>

<file path=ppt/slides/_rels/slide8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94.xml" /><Relationship Id="rId4" Type="http://schemas.openxmlformats.org/officeDocument/2006/relationships/tags" Target="../tags/tag295.xml" /><Relationship Id="rId5" Type="http://schemas.openxmlformats.org/officeDocument/2006/relationships/tags" Target="../tags/tag296.xml" /><Relationship Id="rId6" Type="http://schemas.openxmlformats.org/officeDocument/2006/relationships/tags" Target="../tags/tag297.xml" /><Relationship Id="rId7" Type="http://schemas.openxmlformats.org/officeDocument/2006/relationships/tags" Target="../tags/tag298.xml" /></Relationships>
</file>

<file path=ppt/slides/_rels/slide8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299.xml" /><Relationship Id="rId4" Type="http://schemas.openxmlformats.org/officeDocument/2006/relationships/tags" Target="../tags/tag300.xml" /><Relationship Id="rId5" Type="http://schemas.openxmlformats.org/officeDocument/2006/relationships/tags" Target="../tags/tag301.xml" /><Relationship Id="rId6" Type="http://schemas.openxmlformats.org/officeDocument/2006/relationships/image" Target="../media/image85.png" /></Relationships>
</file>

<file path=ppt/slides/_rels/slide8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02.xml" /><Relationship Id="rId4" Type="http://schemas.openxmlformats.org/officeDocument/2006/relationships/tags" Target="../tags/tag303.xml" /><Relationship Id="rId5" Type="http://schemas.openxmlformats.org/officeDocument/2006/relationships/tags" Target="../tags/tag304.xml" /><Relationship Id="rId6" Type="http://schemas.openxmlformats.org/officeDocument/2006/relationships/image" Target="../media/image86.png" /></Relationships>
</file>

<file path=ppt/slides/_rels/slide8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05.xml" /><Relationship Id="rId4" Type="http://schemas.openxmlformats.org/officeDocument/2006/relationships/tags" Target="../tags/tag306.xml" /><Relationship Id="rId5" Type="http://schemas.openxmlformats.org/officeDocument/2006/relationships/tags" Target="../tags/tag307.xml" /><Relationship Id="rId6" Type="http://schemas.openxmlformats.org/officeDocument/2006/relationships/tags" Target="../tags/tag308.xml" /><Relationship Id="rId7" Type="http://schemas.openxmlformats.org/officeDocument/2006/relationships/tags" Target="../tags/tag309.xml" /><Relationship Id="rId8" Type="http://schemas.openxmlformats.org/officeDocument/2006/relationships/tags" Target="../tags/tag310.xml" /></Relationships>
</file>

<file path=ppt/slides/_rels/slide8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11.xml" /><Relationship Id="rId4" Type="http://schemas.openxmlformats.org/officeDocument/2006/relationships/tags" Target="../tags/tag312.xml" /><Relationship Id="rId5" Type="http://schemas.openxmlformats.org/officeDocument/2006/relationships/image" Target="../media/image87.png" /><Relationship Id="rId6" Type="http://schemas.openxmlformats.org/officeDocument/2006/relationships/tags" Target="../tags/tag313.xml" /></Relationships>
</file>

<file path=ppt/slides/_rels/slide8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14.xml" /><Relationship Id="rId5" Type="http://schemas.openxmlformats.org/officeDocument/2006/relationships/image" Target="../media/image9.png" /><Relationship Id="rId6" Type="http://schemas.openxmlformats.org/officeDocument/2006/relationships/tags" Target="../tags/tag315.xml" /><Relationship Id="rId7" Type="http://schemas.openxmlformats.org/officeDocument/2006/relationships/tags" Target="../tags/tag316.xml" /></Relationships>
</file>

<file path=ppt/slides/_rels/slide8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17.xml" /><Relationship Id="rId5" Type="http://schemas.openxmlformats.org/officeDocument/2006/relationships/tags" Target="../tags/tag318.xml" /><Relationship Id="rId6" Type="http://schemas.openxmlformats.org/officeDocument/2006/relationships/tags" Target="../tags/tag319.xml" /><Relationship Id="rId7" Type="http://schemas.openxmlformats.org/officeDocument/2006/relationships/tags" Target="../tags/tag320.xml" /><Relationship Id="rId8" Type="http://schemas.openxmlformats.org/officeDocument/2006/relationships/tags" Target="../tags/tag321.xml" /><Relationship Id="rId9" Type="http://schemas.openxmlformats.org/officeDocument/2006/relationships/tags" Target="../tags/tag322.xml" /></Relationships>
</file>

<file path=ppt/slides/_rels/slide8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28.xml" /><Relationship Id="rId11" Type="http://schemas.openxmlformats.org/officeDocument/2006/relationships/image" Target="../media/image89.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23.xml" /><Relationship Id="rId5" Type="http://schemas.openxmlformats.org/officeDocument/2006/relationships/tags" Target="../tags/tag324.xml" /><Relationship Id="rId6" Type="http://schemas.openxmlformats.org/officeDocument/2006/relationships/tags" Target="../tags/tag325.xml" /><Relationship Id="rId7" Type="http://schemas.openxmlformats.org/officeDocument/2006/relationships/tags" Target="../tags/tag326.xml" /><Relationship Id="rId8" Type="http://schemas.openxmlformats.org/officeDocument/2006/relationships/tags" Target="../tags/tag327.xml" /><Relationship Id="rId9" Type="http://schemas.openxmlformats.org/officeDocument/2006/relationships/image" Target="../media/image88.png" /></Relationships>
</file>

<file path=ppt/slides/_rels/slide8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29.xml" /><Relationship Id="rId5" Type="http://schemas.openxmlformats.org/officeDocument/2006/relationships/tags" Target="../tags/tag330.xml" /><Relationship Id="rId6" Type="http://schemas.openxmlformats.org/officeDocument/2006/relationships/image" Target="../media/image90.png" /><Relationship Id="rId7" Type="http://schemas.openxmlformats.org/officeDocument/2006/relationships/tags" Target="../tags/tag33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6.png" /></Relationships>
</file>

<file path=ppt/slides/_rels/slide9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32.xml" /></Relationships>
</file>

<file path=ppt/slides/_rels/slide9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33.xml" /><Relationship Id="rId4" Type="http://schemas.openxmlformats.org/officeDocument/2006/relationships/tags" Target="../tags/tag334.xml" /><Relationship Id="rId5" Type="http://schemas.openxmlformats.org/officeDocument/2006/relationships/tags" Target="../tags/tag335.xml" /><Relationship Id="rId6" Type="http://schemas.openxmlformats.org/officeDocument/2006/relationships/tags" Target="../tags/tag336.xml" /><Relationship Id="rId7" Type="http://schemas.openxmlformats.org/officeDocument/2006/relationships/image" Target="../media/image91.png" /></Relationships>
</file>

<file path=ppt/slides/_rels/slide9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37.xml" /><Relationship Id="rId4" Type="http://schemas.openxmlformats.org/officeDocument/2006/relationships/tags" Target="../tags/tag338.xml" /><Relationship Id="rId5" Type="http://schemas.openxmlformats.org/officeDocument/2006/relationships/tags" Target="../tags/tag339.xml" /><Relationship Id="rId6" Type="http://schemas.openxmlformats.org/officeDocument/2006/relationships/tags" Target="../tags/tag340.xml" /><Relationship Id="rId7" Type="http://schemas.openxmlformats.org/officeDocument/2006/relationships/image" Target="../media/image92.jpeg" /><Relationship Id="rId8" Type="http://schemas.openxmlformats.org/officeDocument/2006/relationships/tags" Target="../tags/tag341.xml" /></Relationships>
</file>

<file path=ppt/slides/_rels/slide9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42.xml" /><Relationship Id="rId4" Type="http://schemas.openxmlformats.org/officeDocument/2006/relationships/tags" Target="../tags/tag343.xml" /><Relationship Id="rId5" Type="http://schemas.openxmlformats.org/officeDocument/2006/relationships/tags" Target="../tags/tag344.xml" /><Relationship Id="rId6" Type="http://schemas.openxmlformats.org/officeDocument/2006/relationships/tags" Target="../tags/tag345.xml" /><Relationship Id="rId7" Type="http://schemas.openxmlformats.org/officeDocument/2006/relationships/image" Target="../media/image93.png" /><Relationship Id="rId8" Type="http://schemas.openxmlformats.org/officeDocument/2006/relationships/image" Target="../media/image94.png" /></Relationships>
</file>

<file path=ppt/slides/_rels/slide9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46.xml" /><Relationship Id="rId4" Type="http://schemas.openxmlformats.org/officeDocument/2006/relationships/tags" Target="../tags/tag347.xml" /><Relationship Id="rId5" Type="http://schemas.openxmlformats.org/officeDocument/2006/relationships/tags" Target="../tags/tag348.xml" /><Relationship Id="rId6" Type="http://schemas.openxmlformats.org/officeDocument/2006/relationships/tags" Target="../tags/tag349.xml" /><Relationship Id="rId7" Type="http://schemas.openxmlformats.org/officeDocument/2006/relationships/image" Target="../media/image95.png" /></Relationships>
</file>

<file path=ppt/slides/_rels/slide9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50.xml" /><Relationship Id="rId4" Type="http://schemas.openxmlformats.org/officeDocument/2006/relationships/tags" Target="../tags/tag351.xml" /><Relationship Id="rId5" Type="http://schemas.openxmlformats.org/officeDocument/2006/relationships/tags" Target="../tags/tag352.xml" /><Relationship Id="rId6" Type="http://schemas.openxmlformats.org/officeDocument/2006/relationships/tags" Target="../tags/tag353.xml" /><Relationship Id="rId7" Type="http://schemas.openxmlformats.org/officeDocument/2006/relationships/image" Target="../media/image96.png" /><Relationship Id="rId8" Type="http://schemas.openxmlformats.org/officeDocument/2006/relationships/tags" Target="../tags/tag354.xml" /></Relationships>
</file>

<file path=ppt/slides/_rels/slide9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55.xml" /><Relationship Id="rId5" Type="http://schemas.openxmlformats.org/officeDocument/2006/relationships/image" Target="../media/image9.png" /><Relationship Id="rId6" Type="http://schemas.openxmlformats.org/officeDocument/2006/relationships/tags" Target="../tags/tag356.xml" /><Relationship Id="rId7" Type="http://schemas.openxmlformats.org/officeDocument/2006/relationships/tags" Target="../tags/tag357.xml" /><Relationship Id="rId8" Type="http://schemas.openxmlformats.org/officeDocument/2006/relationships/image" Target="../media/image97.png" /></Relationships>
</file>

<file path=ppt/slides/_rels/slide9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62.xml" /><Relationship Id="rId11" Type="http://schemas.openxmlformats.org/officeDocument/2006/relationships/tags" Target="../tags/tag363.xml" /><Relationship Id="rId12" Type="http://schemas.openxmlformats.org/officeDocument/2006/relationships/image" Target="../media/image100.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58.xml" /><Relationship Id="rId5" Type="http://schemas.openxmlformats.org/officeDocument/2006/relationships/tags" Target="../tags/tag359.xml" /><Relationship Id="rId6" Type="http://schemas.openxmlformats.org/officeDocument/2006/relationships/image" Target="../media/image98.png" /><Relationship Id="rId7" Type="http://schemas.openxmlformats.org/officeDocument/2006/relationships/tags" Target="../tags/tag360.xml" /><Relationship Id="rId8" Type="http://schemas.openxmlformats.org/officeDocument/2006/relationships/tags" Target="../tags/tag361.xml" /><Relationship Id="rId9" Type="http://schemas.openxmlformats.org/officeDocument/2006/relationships/image" Target="../media/image99.png" /></Relationships>
</file>

<file path=ppt/slides/_rels/slide9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1.png" /><Relationship Id="rId11" Type="http://schemas.openxmlformats.org/officeDocument/2006/relationships/image" Target="../media/image102.png" /><Relationship Id="rId12" Type="http://schemas.openxmlformats.org/officeDocument/2006/relationships/image" Target="../media/image103.png" /><Relationship Id="rId2" Type="http://schemas.openxmlformats.org/officeDocument/2006/relationships/image" Target="../media/image8.png" /><Relationship Id="rId3" Type="http://schemas.openxmlformats.org/officeDocument/2006/relationships/image" Target="../media/image3.png" /><Relationship Id="rId4" Type="http://schemas.openxmlformats.org/officeDocument/2006/relationships/tags" Target="../tags/tag364.xml" /><Relationship Id="rId5" Type="http://schemas.openxmlformats.org/officeDocument/2006/relationships/tags" Target="../tags/tag365.xml" /><Relationship Id="rId6" Type="http://schemas.openxmlformats.org/officeDocument/2006/relationships/tags" Target="../tags/tag366.xml" /><Relationship Id="rId7" Type="http://schemas.openxmlformats.org/officeDocument/2006/relationships/tags" Target="../tags/tag367.xml" /><Relationship Id="rId8" Type="http://schemas.openxmlformats.org/officeDocument/2006/relationships/tags" Target="../tags/tag368.xml" /><Relationship Id="rId9" Type="http://schemas.openxmlformats.org/officeDocument/2006/relationships/tags" Target="../tags/tag369.xml" /></Relationships>
</file>

<file path=ppt/slides/_rels/slide9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370.xml" /><Relationship Id="rId3" Type="http://schemas.openxmlformats.org/officeDocument/2006/relationships/image" Target="../media/image2.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endParaRPr lang="zh-CN" sz="60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endPar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endParaRP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endParaRPr lang="zh-CN" sz="2800" b="1">
              <a:solidFill>
                <a:srgbClr val="92D05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三、导体和绝缘体</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3" title=""/>
          <p:cNvPicPr>
            <a:picLocks noChangeAspect="1"/>
          </p:cNvPicPr>
          <p:nvPr/>
        </p:nvPicPr>
        <p:blipFill>
          <a:blip r:embed="rId3"/>
          <a:stretch>
            <a:fillRect/>
          </a:stretch>
        </p:blipFill>
        <p:spPr>
          <a:xfrm>
            <a:off x="548005" y="2003425"/>
            <a:ext cx="10783570" cy="4210050"/>
          </a:xfrm>
          <a:prstGeom prst="rect">
            <a:avLst/>
          </a:prstGeom>
        </p:spPr>
      </p:pic>
      <p:sp>
        <p:nvSpPr>
          <p:cNvPr id="7" name="文本框 6" title=""/>
          <p:cNvSpPr txBox="1"/>
          <p:nvPr>
            <p:custDataLst>
              <p:tags r:id="rId4"/>
            </p:custDataLst>
          </p:nvPr>
        </p:nvSpPr>
        <p:spPr>
          <a:xfrm>
            <a:off x="374650" y="1449705"/>
            <a:ext cx="3246120" cy="553085"/>
          </a:xfrm>
          <a:prstGeom prst="rect">
            <a:avLst/>
          </a:prstGeom>
          <a:noFill/>
        </p:spPr>
        <p:txBody>
          <a:bodyPr wrap="square" rtlCol="0" anchor="t">
            <a:spAutoFit/>
          </a:bodyPr>
          <a:lstStyle/>
          <a:p>
            <a:pPr fontAlgn="auto">
              <a:lnSpc>
                <a:spcPct val="150000"/>
              </a:lnSpc>
            </a:pPr>
            <a:r>
              <a:rPr lang="en-US" sz="2000">
                <a:solidFill>
                  <a:srgbClr val="172EDB"/>
                </a:solidFill>
                <a:latin typeface="微软雅黑" panose="020b0503020204020204" charset="-122"/>
                <a:ea typeface="微软雅黑" panose="020b0503020204020204" charset="-122"/>
                <a:cs typeface="微软雅黑" panose="020b0503020204020204" charset="-122"/>
              </a:rPr>
              <a:t>1</a:t>
            </a:r>
            <a:r>
              <a:rPr sz="2000">
                <a:solidFill>
                  <a:srgbClr val="172EDB"/>
                </a:solidFill>
                <a:latin typeface="微软雅黑" panose="020b0503020204020204" charset="-122"/>
                <a:ea typeface="微软雅黑" panose="020b0503020204020204" charset="-122"/>
                <a:cs typeface="微软雅黑" panose="020b0503020204020204" charset="-122"/>
              </a:rPr>
              <a:t>.</a:t>
            </a:r>
            <a:r>
              <a:rPr lang="zh-CN" sz="2000">
                <a:solidFill>
                  <a:srgbClr val="172EDB"/>
                </a:solidFill>
                <a:latin typeface="微软雅黑" panose="020b0503020204020204" charset="-122"/>
                <a:ea typeface="微软雅黑" panose="020b0503020204020204" charset="-122"/>
                <a:cs typeface="微软雅黑" panose="020b0503020204020204" charset="-122"/>
              </a:rPr>
              <a:t>导体和绝缘体</a:t>
            </a:r>
            <a:endParaRPr lang="zh-CN" sz="2000">
              <a:solidFill>
                <a:srgbClr val="172EDB"/>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三、导体和绝缘体</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430466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2.导体和绝缘体之间没有绝对的界限</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4"/>
            </p:custDataLst>
          </p:nvPr>
        </p:nvSpPr>
        <p:spPr>
          <a:xfrm>
            <a:off x="374679" y="2085357"/>
            <a:ext cx="11734800" cy="239966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一般情况下，不容易导电的物体，当条件改变时，也有可能导电，变为导体。例如，常温下玻璃板时绝缘体，而在高温下达到红炽状态时，就变成了导体。</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r>
              <a:rPr sz="2000" b="1">
                <a:latin typeface="微软雅黑" panose="020b0503020204020204" charset="-122"/>
                <a:ea typeface="微软雅黑" panose="020b0503020204020204" charset="-122"/>
                <a:cs typeface="微软雅黑" panose="020b0503020204020204" charset="-122"/>
              </a:rPr>
              <a:t>“导电”与“带电”的区别</a:t>
            </a:r>
            <a:endParaRPr sz="2000"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“导电”是自由电荷的定向移动过程，导电体是导体；“带电”是电子的得失过程，能带电的物体可以是导体，也可以是绝缘体。</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8098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摩擦起电</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332295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（1）摩擦起电现象</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★易错警示</a:t>
            </a:r>
            <a:endParaRPr sz="2000">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吸引轻小物体是带电体本身的一种性质，与轻小物体是否带电无关，当带电体带有大量电荷时，不论轻小物体带何种电荷，都会被带电体吸引。</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（2）摩擦起电的本质：1）摩擦起电并不是创造了电荷，只是电荷从一个物体转移到了另一个物体；</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2）摩擦起电现象中，转移的是带负电的电子；</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3）两个物体相互摩擦后的带电情况取决于两物体的原子核束缚核外电子本领的强弱。</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80987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摩擦起电</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38988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梳过头发的塑料梳子，由于摩擦而带电，摩擦起电的本质是</a:t>
            </a:r>
            <a:r>
              <a:rPr sz="1600" u="sng">
                <a:latin typeface="微软雅黑" panose="020b0503020204020204" charset="-122"/>
                <a:ea typeface="微软雅黑" panose="020b0503020204020204" charset="-122"/>
                <a:cs typeface="微软雅黑" panose="020b0503020204020204" charset="-122"/>
              </a:rPr>
              <a:t>    </a:t>
            </a:r>
            <a:r>
              <a:rPr lang="en-US" sz="1600" u="sng">
                <a:latin typeface="微软雅黑" panose="020b0503020204020204" charset="-122"/>
                <a:ea typeface="微软雅黑" panose="020b0503020204020204" charset="-122"/>
                <a:cs typeface="微软雅黑" panose="020b0503020204020204" charset="-122"/>
              </a:rPr>
              <a:t>    </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的转移。将带电的梳子接触验电器的金属小球后金属箔片张开，金属箔片张开是因为同种电荷相互</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sp>
        <p:nvSpPr>
          <p:cNvPr id="13" name="文本框 12" title=""/>
          <p:cNvSpPr txBox="1"/>
          <p:nvPr>
            <p:custDataLst>
              <p:tags r:id="rId6"/>
            </p:custDataLst>
          </p:nvPr>
        </p:nvSpPr>
        <p:spPr>
          <a:xfrm>
            <a:off x="5882640" y="1331595"/>
            <a:ext cx="6199505"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在秋冬季节比较干燥的时候，手碰到金属做的门把手时会被电得麻一下，这是由于身上穿的化纤类衣服摩擦时产生</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导致的，为了避免这种情况，可以对门把手采取的措施是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cxnSp>
        <p:nvCxnSpPr>
          <p:cNvPr id="10" name="直接连接符 9" title=""/>
          <p:cNvCxnSpPr/>
          <p:nvPr>
            <p:custDataLst>
              <p:tags r:id="rId7"/>
            </p:custDataLst>
          </p:nvPr>
        </p:nvCxnSpPr>
        <p:spPr>
          <a:xfrm flipH="1">
            <a:off x="5781040" y="1331595"/>
            <a:ext cx="0" cy="55537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30" name="直接连接符 29" title=""/>
          <p:cNvCxnSpPr/>
          <p:nvPr>
            <p:custDataLst>
              <p:tags r:id="rId8"/>
            </p:custDataLst>
          </p:nvPr>
        </p:nvCxnSpPr>
        <p:spPr>
          <a:xfrm>
            <a:off x="292735" y="3076575"/>
            <a:ext cx="1187831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9"/>
            </p:custDataLst>
          </p:nvPr>
        </p:nvSpPr>
        <p:spPr>
          <a:xfrm>
            <a:off x="292735" y="3193415"/>
            <a:ext cx="548830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如图，将一块有机玻璃板架在两本书之间，用干燥的丝绸在玻璃板上摩擦后，看到玻璃板下方的小纸屑在玻璃板下“跳舞”。玻璃板由于摩擦带电，具有</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的性质，小纸屑被玻璃板吸附后又弹开是因为</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37" title=""/>
          <p:cNvPicPr>
            <a:picLocks noChangeAspect="1"/>
          </p:cNvPicPr>
          <p:nvPr/>
        </p:nvPicPr>
        <p:blipFill>
          <a:blip r:embed="rId10"/>
          <a:stretch>
            <a:fillRect/>
          </a:stretch>
        </p:blipFill>
        <p:spPr>
          <a:xfrm>
            <a:off x="1074420" y="4896485"/>
            <a:ext cx="3820160" cy="1201420"/>
          </a:xfrm>
          <a:prstGeom prst="rect">
            <a:avLst/>
          </a:prstGeom>
          <a:noFill/>
          <a:ln w="9525">
            <a:noFill/>
          </a:ln>
        </p:spPr>
      </p:pic>
      <p:sp>
        <p:nvSpPr>
          <p:cNvPr id="14" name="文本框 13" title=""/>
          <p:cNvSpPr txBox="1"/>
          <p:nvPr>
            <p:custDataLst>
              <p:tags r:id="rId11"/>
            </p:custDataLst>
          </p:nvPr>
        </p:nvSpPr>
        <p:spPr>
          <a:xfrm>
            <a:off x="5986145" y="3193415"/>
            <a:ext cx="6002020" cy="230695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1-3</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被丝绸摩擦过的玻璃棒带上了正电荷，以下说法中正确的是（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A．摩擦过程中有电子发生了转移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B．摩擦创造了正电荷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C．摩擦过程中有质子发生了转移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D．丝绸也带正电荷</a:t>
            </a:r>
            <a:endParaRPr sz="1600">
              <a:latin typeface="微软雅黑" panose="020b0503020204020204" charset="-122"/>
              <a:ea typeface="微软雅黑" panose="020b0503020204020204" charset="-122"/>
              <a:cs typeface="微软雅黑" panose="020b0503020204020204" charset="-122"/>
            </a:endParaRPr>
          </a:p>
        </p:txBody>
      </p:sp>
      <p:sp>
        <p:nvSpPr>
          <p:cNvPr id="21" name="文本框 20" title=""/>
          <p:cNvSpPr txBox="1"/>
          <p:nvPr/>
        </p:nvSpPr>
        <p:spPr>
          <a:xfrm>
            <a:off x="1283335" y="176212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电荷</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694055" y="244602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排斥</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11161395" y="176212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静电</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8950960" y="2419350"/>
            <a:ext cx="2418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手持金属钥匙，让其放电</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4173855" y="3818255"/>
            <a:ext cx="1402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吸引轻小物体</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3703955" y="4641215"/>
            <a:ext cx="18084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同种电荷相互排斥</a:t>
            </a:r>
            <a:endParaRPr lang="zh-CN" altLang="en-US"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6913880" y="369252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left)">
                                      <p:cBhvr>
                                        <p:cTn id="45" dur="500"/>
                                        <p:tgtEl>
                                          <p:spTgt spid="14">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4">
                                            <p:txEl>
                                              <p:pRg st="1" end="1"/>
                                            </p:txEl>
                                          </p:spTgt>
                                        </p:tgtEl>
                                        <p:attrNameLst>
                                          <p:attrName>style.visibility</p:attrName>
                                        </p:attrNameLst>
                                      </p:cBhvr>
                                      <p:to>
                                        <p:strVal val="visible"/>
                                      </p:to>
                                    </p:set>
                                    <p:animEffect transition="in" filter="wipe(left)">
                                      <p:cBhvr>
                                        <p:cTn id="50" dur="500"/>
                                        <p:tgtEl>
                                          <p:spTgt spid="14">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4">
                                            <p:txEl>
                                              <p:pRg st="2" end="2"/>
                                            </p:txEl>
                                          </p:spTgt>
                                        </p:tgtEl>
                                        <p:attrNameLst>
                                          <p:attrName>style.visibility</p:attrName>
                                        </p:attrNameLst>
                                      </p:cBhvr>
                                      <p:to>
                                        <p:strVal val="visible"/>
                                      </p:to>
                                    </p:set>
                                    <p:animEffect transition="in" filter="wipe(left)">
                                      <p:cBhvr>
                                        <p:cTn id="55" dur="500"/>
                                        <p:tgtEl>
                                          <p:spTgt spid="14">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4">
                                            <p:txEl>
                                              <p:pRg st="3" end="3"/>
                                            </p:txEl>
                                          </p:spTgt>
                                        </p:tgtEl>
                                        <p:attrNameLst>
                                          <p:attrName>style.visibility</p:attrName>
                                        </p:attrNameLst>
                                      </p:cBhvr>
                                      <p:to>
                                        <p:strVal val="visible"/>
                                      </p:to>
                                    </p:set>
                                    <p:animEffect transition="in" filter="wipe(left)">
                                      <p:cBhvr>
                                        <p:cTn id="60" dur="500"/>
                                        <p:tgtEl>
                                          <p:spTgt spid="14">
                                            <p:txEl>
                                              <p:pRg st="3" end="3"/>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4">
                                            <p:txEl>
                                              <p:pRg st="4" end="4"/>
                                            </p:txEl>
                                          </p:spTgt>
                                        </p:tgtEl>
                                        <p:attrNameLst>
                                          <p:attrName>style.visibility</p:attrName>
                                        </p:attrNameLst>
                                      </p:cBhvr>
                                      <p:to>
                                        <p:strVal val="visible"/>
                                      </p:to>
                                    </p:set>
                                    <p:animEffect transition="in" filter="wipe(left)">
                                      <p:cBhvr>
                                        <p:cTn id="65" dur="500"/>
                                        <p:tgtEl>
                                          <p:spTgt spid="14">
                                            <p:txEl>
                                              <p:pRg st="4" end="4"/>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lef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wipe(left)">
                                      <p:cBhvr>
                                        <p:cTn id="85" dur="500"/>
                                        <p:tgtEl>
                                          <p:spTgt spid="17"/>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left)">
                                      <p:cBhvr>
                                        <p:cTn id="90" dur="500"/>
                                        <p:tgtEl>
                                          <p:spTgt spid="1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left)">
                                      <p:cBhvr>
                                        <p:cTn id="95" dur="500"/>
                                        <p:tgtEl>
                                          <p:spTgt spid="19"/>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1" grpId="0"/>
      <p:bldP spid="15" grpId="0"/>
      <p:bldP spid="16" grpId="0"/>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77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电荷间相互作用、验电器</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3415030"/>
          </a:xfrm>
          <a:prstGeom prst="rect">
            <a:avLst/>
          </a:prstGeom>
          <a:noFill/>
        </p:spPr>
        <p:txBody>
          <a:bodyPr wrap="square" rtlCol="0" anchor="t">
            <a:spAutoFit/>
          </a:bodyPr>
          <a:lstStyle/>
          <a:p>
            <a:pPr eaLnBrk="1" fontAlgn="auto" latinLnBrk="0" hangingPunct="1">
              <a:lnSpc>
                <a:spcPct val="150000"/>
              </a:lnSpc>
            </a:pPr>
            <a:r>
              <a:rPr b="1">
                <a:latin typeface="微软雅黑" panose="020b0503020204020204" charset="-122"/>
                <a:ea typeface="微软雅黑" panose="020b0503020204020204" charset="-122"/>
                <a:cs typeface="微软雅黑" panose="020b0503020204020204" charset="-122"/>
              </a:rPr>
              <a:t>（1）判断物体带电情况的“斥定吸不定”原则</a:t>
            </a:r>
            <a:endParaRPr b="1">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“斥定”：从电荷的角度来说，两个物体相互排斥时，两个物体一定带同种电荷；</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“吸不定”：两个物体相互吸引时，两个物体可能带异种电荷，也可能是一个物体带电，另一个物体不带电。</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a:t>
            </a:r>
            <a:r>
              <a:rPr b="1">
                <a:latin typeface="微软雅黑" panose="020b0503020204020204" charset="-122"/>
                <a:ea typeface="微软雅黑" panose="020b0503020204020204" charset="-122"/>
                <a:cs typeface="微软雅黑" panose="020b0503020204020204" charset="-122"/>
              </a:rPr>
              <a:t>2）验电器的工作原理：</a:t>
            </a:r>
            <a:r>
              <a:rPr>
                <a:latin typeface="微软雅黑" panose="020b0503020204020204" charset="-122"/>
                <a:ea typeface="微软雅黑" panose="020b0503020204020204" charset="-122"/>
                <a:cs typeface="微软雅黑" panose="020b0503020204020204" charset="-122"/>
              </a:rPr>
              <a:t>解答此类问题的关键是判断两物体相互接触时电子转移的方向，一般有两种情况：</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1）带负电的物体上电子转移到了带正电物体或不带电的物体；2）不带电的物体上的电子转移到了带正电的物体。</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（3）用验电器判断物体带电</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两个带异种电荷的物体相互接触时，如果所带电荷量相等，这时正、负电荷完全抵消；如果电荷量不相等，有一种电荷被完全抵消后，两个物体会带同种电荷，电荷的电性由原来带电荷量多的物体电性决定。</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773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电荷间相互作用、验电器</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38988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如图是用带电小球探究电荷间相互作用规律的实验装置，其中符合事实的是（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47" title=""/>
          <p:cNvPicPr>
            <a:picLocks noChangeAspect="1"/>
          </p:cNvPicPr>
          <p:nvPr/>
        </p:nvPicPr>
        <p:blipFill>
          <a:blip r:embed="rId6"/>
          <a:stretch>
            <a:fillRect/>
          </a:stretch>
        </p:blipFill>
        <p:spPr>
          <a:xfrm>
            <a:off x="468630" y="2236470"/>
            <a:ext cx="5038090" cy="1036955"/>
          </a:xfrm>
          <a:prstGeom prst="rect">
            <a:avLst/>
          </a:prstGeom>
          <a:noFill/>
          <a:ln w="9525">
            <a:noFill/>
          </a:ln>
        </p:spPr>
      </p:pic>
      <p:cxnSp>
        <p:nvCxnSpPr>
          <p:cNvPr id="10" name="直接连接符 9" title=""/>
          <p:cNvCxnSpPr/>
          <p:nvPr>
            <p:custDataLst>
              <p:tags r:id="rId7"/>
            </p:custDataLst>
          </p:nvPr>
        </p:nvCxnSpPr>
        <p:spPr>
          <a:xfrm flipH="1">
            <a:off x="5781040" y="1331595"/>
            <a:ext cx="0" cy="555371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custDataLst>
              <p:tags r:id="rId8"/>
            </p:custDataLst>
          </p:nvPr>
        </p:nvSpPr>
        <p:spPr>
          <a:xfrm>
            <a:off x="5882640" y="1331595"/>
            <a:ext cx="6199505" cy="2030095"/>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2-1</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小朋友从弯道型的塑料滑梯上匀速下滑，头发根根竖起，形成“怒发冲冠”的有趣现象，下列分析正确的是（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A．摩擦过程中产生了新的电荷，头发因带同种电荷而竖起；</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B．形成“怒发冲冠”现象的原理和验电器的原理相同；</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C．摩擦过程中发生了电荷的转移，头发因跟塑料滑梯带了同种电荷而竖起；</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D．头发丝竖起是因为分子间有斥力</a:t>
            </a:r>
            <a:endParaRPr sz="14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9"/>
            </p:custDataLst>
          </p:nvPr>
        </p:nvCxnSpPr>
        <p:spPr>
          <a:xfrm>
            <a:off x="292735" y="3442335"/>
            <a:ext cx="1187831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10"/>
            </p:custDataLst>
          </p:nvPr>
        </p:nvSpPr>
        <p:spPr>
          <a:xfrm>
            <a:off x="292735" y="3501390"/>
            <a:ext cx="5488305" cy="1060450"/>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2-2</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如图所示，用毛皮摩擦过的橡胶棒接触验电器金属球，看到验电器两片金属箔张开，说明橡胶棒</a:t>
            </a:r>
            <a:r>
              <a:rPr lang="en-US" sz="1400" u="sng">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 。橡胶棒与毛皮摩擦时， </a:t>
            </a:r>
            <a:r>
              <a:rPr lang="en-US" sz="1400" u="sng">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（选填“橡胶棒”或“毛皮”）失去了电子。</a:t>
            </a:r>
            <a:endParaRPr sz="1400">
              <a:latin typeface="微软雅黑" panose="020b0503020204020204" charset="-122"/>
              <a:ea typeface="微软雅黑" panose="020b0503020204020204" charset="-122"/>
              <a:cs typeface="微软雅黑" panose="020b0503020204020204" charset="-122"/>
            </a:endParaRPr>
          </a:p>
        </p:txBody>
      </p:sp>
      <p:pic>
        <p:nvPicPr>
          <p:cNvPr id="6" name="图片 100025" title=""/>
          <p:cNvPicPr>
            <a:picLocks noChangeAspect="1"/>
          </p:cNvPicPr>
          <p:nvPr/>
        </p:nvPicPr>
        <p:blipFill>
          <a:blip r:embed="rId11"/>
          <a:stretch>
            <a:fillRect/>
          </a:stretch>
        </p:blipFill>
        <p:spPr>
          <a:xfrm>
            <a:off x="119063" y="4703445"/>
            <a:ext cx="1743075" cy="1162050"/>
          </a:xfrm>
          <a:prstGeom prst="rect">
            <a:avLst/>
          </a:prstGeom>
          <a:noFill/>
          <a:ln w="9525">
            <a:noFill/>
          </a:ln>
        </p:spPr>
      </p:pic>
      <p:sp>
        <p:nvSpPr>
          <p:cNvPr id="14" name="文本框 13" title=""/>
          <p:cNvSpPr txBox="1"/>
          <p:nvPr>
            <p:custDataLst>
              <p:tags r:id="rId12"/>
            </p:custDataLst>
          </p:nvPr>
        </p:nvSpPr>
        <p:spPr>
          <a:xfrm>
            <a:off x="5879465" y="3475990"/>
            <a:ext cx="6156325" cy="2999740"/>
          </a:xfrm>
          <a:prstGeom prst="rect">
            <a:avLst/>
          </a:prstGeom>
          <a:noFill/>
        </p:spPr>
        <p:txBody>
          <a:bodyPr wrap="square" rtlCol="0" anchor="t">
            <a:spAutoFit/>
          </a:bodyPr>
          <a:lstStyle/>
          <a:p>
            <a:pPr fontAlgn="auto">
              <a:lnSpc>
                <a:spcPct val="150000"/>
              </a:lnSpc>
            </a:pP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400">
                <a:solidFill>
                  <a:schemeClr val="accent1"/>
                </a:solidFill>
                <a:latin typeface="微软雅黑" panose="020b0503020204020204" charset="-122"/>
                <a:ea typeface="微软雅黑" panose="020b0503020204020204" charset="-122"/>
                <a:cs typeface="微软雅黑" panose="020b0503020204020204" charset="-122"/>
              </a:rPr>
              <a:t>2-3</a:t>
            </a:r>
            <a:r>
              <a:rPr lang="zh-CN" altLang="en-US" sz="1400">
                <a:solidFill>
                  <a:schemeClr val="accent1"/>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在下面电学中的几个小实验，说法正确的是（　　）。</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A．甲图，将气球在小女孩头发上摩擦后，小女孩的头发会飘起来，是因为气球带电，头发也带了电；</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B．乙图，用毛皮摩擦的橡胶棒靠近另一根橡胶棒，它们相互排斥说明另一根橡胶棒不带电；</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C．丙图，a带正电，b不带电，用带绝缘柄的金属棒接触两验电器金属球时，金属棒中正电荷从a向b定向移动；</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D．丁图，用丝绸摩擦过的玻璃棒靠近吸管一端，发现吸管向玻璃棒靠近，说明吸管一定带负电</a:t>
            </a:r>
            <a:endParaRPr sz="1400">
              <a:latin typeface="微软雅黑" panose="020b0503020204020204" charset="-122"/>
              <a:ea typeface="微软雅黑" panose="020b0503020204020204" charset="-122"/>
              <a:cs typeface="微软雅黑" panose="020b0503020204020204" charset="-122"/>
            </a:endParaRPr>
          </a:p>
        </p:txBody>
      </p:sp>
      <p:pic>
        <p:nvPicPr>
          <p:cNvPr id="15" name="图片 100017" title=""/>
          <p:cNvPicPr>
            <a:picLocks noChangeAspect="1"/>
          </p:cNvPicPr>
          <p:nvPr/>
        </p:nvPicPr>
        <p:blipFill>
          <a:blip r:embed="rId13"/>
          <a:stretch>
            <a:fillRect/>
          </a:stretch>
        </p:blipFill>
        <p:spPr>
          <a:xfrm>
            <a:off x="1877060" y="4789805"/>
            <a:ext cx="3875405" cy="902335"/>
          </a:xfrm>
          <a:prstGeom prst="rect">
            <a:avLst/>
          </a:prstGeom>
          <a:noFill/>
          <a:ln w="9525">
            <a:noFill/>
          </a:ln>
        </p:spPr>
      </p:pic>
      <p:sp>
        <p:nvSpPr>
          <p:cNvPr id="16" name="文本框 15" title=""/>
          <p:cNvSpPr txBox="1"/>
          <p:nvPr/>
        </p:nvSpPr>
        <p:spPr>
          <a:xfrm>
            <a:off x="2877185" y="181864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9763760" y="175768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3443605" y="3837305"/>
            <a:ext cx="894080" cy="306705"/>
          </a:xfrm>
          <a:prstGeom prst="rect">
            <a:avLst/>
          </a:prstGeom>
          <a:noFill/>
        </p:spPr>
        <p:txBody>
          <a:bodyPr wrap="none" rtlCol="0">
            <a:spAutoFit/>
          </a:bodyPr>
          <a:lstStyle/>
          <a:p>
            <a:pPr algn="l"/>
            <a:r>
              <a:rPr lang="en-US" altLang="zh-CN" sz="1400">
                <a:solidFill>
                  <a:srgbClr val="FF0000"/>
                </a:solidFill>
                <a:latin typeface="微软雅黑" panose="020b0503020204020204" charset="-122"/>
                <a:ea typeface="微软雅黑" panose="020b0503020204020204" charset="-122"/>
              </a:rPr>
              <a:t>带了电荷</a:t>
            </a:r>
            <a:endParaRPr lang="en-US" altLang="zh-CN" sz="14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963930" y="4168140"/>
            <a:ext cx="538480" cy="306705"/>
          </a:xfrm>
          <a:prstGeom prst="rect">
            <a:avLst/>
          </a:prstGeom>
          <a:noFill/>
        </p:spPr>
        <p:txBody>
          <a:bodyPr wrap="none" rtlCol="0">
            <a:spAutoFit/>
          </a:bodyPr>
          <a:lstStyle/>
          <a:p>
            <a:pPr algn="l"/>
            <a:r>
              <a:rPr lang="en-US" altLang="zh-CN" sz="1400">
                <a:solidFill>
                  <a:srgbClr val="FF0000"/>
                </a:solidFill>
                <a:latin typeface="微软雅黑" panose="020b0503020204020204" charset="-122"/>
                <a:ea typeface="微软雅黑" panose="020b0503020204020204" charset="-122"/>
              </a:rPr>
              <a:t>毛皮</a:t>
            </a:r>
            <a:endParaRPr lang="en-US" altLang="zh-CN" sz="14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10546715" y="3504565"/>
            <a:ext cx="307975" cy="306705"/>
          </a:xfrm>
          <a:prstGeom prst="rect">
            <a:avLst/>
          </a:prstGeom>
          <a:noFill/>
        </p:spPr>
        <p:txBody>
          <a:bodyPr wrap="none" rtlCol="0">
            <a:spAutoFit/>
          </a:bodyPr>
          <a:lstStyle/>
          <a:p>
            <a:pPr algn="l"/>
            <a:r>
              <a:rPr lang="en-US" altLang="zh-CN" sz="1400">
                <a:solidFill>
                  <a:srgbClr val="FF0000"/>
                </a:solidFill>
                <a:latin typeface="微软雅黑" panose="020b0503020204020204" charset="-122"/>
                <a:ea typeface="微软雅黑" panose="020b0503020204020204" charset="-122"/>
              </a:rPr>
              <a:t>A</a:t>
            </a:r>
            <a:endParaRPr lang="en-US" altLang="zh-CN" sz="14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wipe(left)">
                                      <p:cBhvr>
                                        <p:cTn id="30" dur="500"/>
                                        <p:tgtEl>
                                          <p:spTgt spid="13">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wipe(left)">
                                      <p:cBhvr>
                                        <p:cTn id="35" dur="500"/>
                                        <p:tgtEl>
                                          <p:spTgt spid="13">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2" end="2"/>
                                            </p:txEl>
                                          </p:spTgt>
                                        </p:tgtEl>
                                        <p:attrNameLst>
                                          <p:attrName>style.visibility</p:attrName>
                                        </p:attrNameLst>
                                      </p:cBhvr>
                                      <p:to>
                                        <p:strVal val="visible"/>
                                      </p:to>
                                    </p:set>
                                    <p:animEffect transition="in" filter="wipe(left)">
                                      <p:cBhvr>
                                        <p:cTn id="40" dur="500"/>
                                        <p:tgtEl>
                                          <p:spTgt spid="13">
                                            <p:txEl>
                                              <p:pRg st="2" end="2"/>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wipe(left)">
                                      <p:cBhvr>
                                        <p:cTn id="45" dur="500"/>
                                        <p:tgtEl>
                                          <p:spTgt spid="13">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wipe(left)">
                                      <p:cBhvr>
                                        <p:cTn id="50" dur="500"/>
                                        <p:tgtEl>
                                          <p:spTgt spid="13">
                                            <p:txEl>
                                              <p:pRg st="4" end="4"/>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1">
                                            <p:txEl>
                                              <p:pRg st="0" end="0"/>
                                            </p:txEl>
                                          </p:spTgt>
                                        </p:tgtEl>
                                        <p:attrNameLst>
                                          <p:attrName>style.visibility</p:attrName>
                                        </p:attrNameLst>
                                      </p:cBhvr>
                                      <p:to>
                                        <p:strVal val="visible"/>
                                      </p:to>
                                    </p:set>
                                    <p:animEffect transition="in" filter="wipe(left)">
                                      <p:cBhvr>
                                        <p:cTn id="60" dur="500"/>
                                        <p:tgtEl>
                                          <p:spTgt spid="11">
                                            <p:txEl>
                                              <p:pRg st="0" end="0"/>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4">
                                            <p:txEl>
                                              <p:pRg st="0" end="0"/>
                                            </p:txEl>
                                          </p:spTgt>
                                        </p:tgtEl>
                                        <p:attrNameLst>
                                          <p:attrName>style.visibility</p:attrName>
                                        </p:attrNameLst>
                                      </p:cBhvr>
                                      <p:to>
                                        <p:strVal val="visible"/>
                                      </p:to>
                                    </p:set>
                                    <p:animEffect transition="in" filter="wipe(left)">
                                      <p:cBhvr>
                                        <p:cTn id="75" dur="500"/>
                                        <p:tgtEl>
                                          <p:spTgt spid="14">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4">
                                            <p:txEl>
                                              <p:pRg st="1" end="1"/>
                                            </p:txEl>
                                          </p:spTgt>
                                        </p:tgtEl>
                                        <p:attrNameLst>
                                          <p:attrName>style.visibility</p:attrName>
                                        </p:attrNameLst>
                                      </p:cBhvr>
                                      <p:to>
                                        <p:strVal val="visible"/>
                                      </p:to>
                                    </p:set>
                                    <p:animEffect transition="in" filter="wipe(left)">
                                      <p:cBhvr>
                                        <p:cTn id="80" dur="500"/>
                                        <p:tgtEl>
                                          <p:spTgt spid="14">
                                            <p:txEl>
                                              <p:pRg st="1" end="1"/>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4">
                                            <p:txEl>
                                              <p:pRg st="2" end="2"/>
                                            </p:txEl>
                                          </p:spTgt>
                                        </p:tgtEl>
                                        <p:attrNameLst>
                                          <p:attrName>style.visibility</p:attrName>
                                        </p:attrNameLst>
                                      </p:cBhvr>
                                      <p:to>
                                        <p:strVal val="visible"/>
                                      </p:to>
                                    </p:set>
                                    <p:animEffect transition="in" filter="wipe(left)">
                                      <p:cBhvr>
                                        <p:cTn id="85" dur="500"/>
                                        <p:tgtEl>
                                          <p:spTgt spid="14">
                                            <p:txEl>
                                              <p:pRg st="2" end="2"/>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4">
                                            <p:txEl>
                                              <p:pRg st="3" end="3"/>
                                            </p:txEl>
                                          </p:spTgt>
                                        </p:tgtEl>
                                        <p:attrNameLst>
                                          <p:attrName>style.visibility</p:attrName>
                                        </p:attrNameLst>
                                      </p:cBhvr>
                                      <p:to>
                                        <p:strVal val="visible"/>
                                      </p:to>
                                    </p:set>
                                    <p:animEffect transition="in" filter="wipe(left)">
                                      <p:cBhvr>
                                        <p:cTn id="90" dur="500"/>
                                        <p:tgtEl>
                                          <p:spTgt spid="14">
                                            <p:txEl>
                                              <p:pRg st="3" end="3"/>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14">
                                            <p:txEl>
                                              <p:pRg st="4" end="4"/>
                                            </p:txEl>
                                          </p:spTgt>
                                        </p:tgtEl>
                                        <p:attrNameLst>
                                          <p:attrName>style.visibility</p:attrName>
                                        </p:attrNameLst>
                                      </p:cBhvr>
                                      <p:to>
                                        <p:strVal val="visible"/>
                                      </p:to>
                                    </p:set>
                                    <p:animEffect transition="in" filter="wipe(left)">
                                      <p:cBhvr>
                                        <p:cTn id="95" dur="500"/>
                                        <p:tgtEl>
                                          <p:spTgt spid="14">
                                            <p:txEl>
                                              <p:pRg st="4" end="4"/>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wipe(left)">
                                      <p:cBhvr>
                                        <p:cTn id="100" dur="500"/>
                                        <p:tgtEl>
                                          <p:spTgt spid="16"/>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wipe(left)">
                                      <p:cBhvr>
                                        <p:cTn id="105" dur="500"/>
                                        <p:tgtEl>
                                          <p:spTgt spid="17"/>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left)">
                                      <p:cBhvr>
                                        <p:cTn id="115" dur="500"/>
                                        <p:tgtEl>
                                          <p:spTgt spid="19"/>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wipe(down)">
                                      <p:cBhvr>
                                        <p:cTn id="1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3286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导体和绝缘体</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11695430"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校园内的大显示屏是LED的，LED灯管的主材料是属于______体，显示大屏上总是吸附上一些灰尘，这是因为___________。</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313690" y="2134870"/>
            <a:ext cx="1187831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custDataLst>
              <p:tags r:id="rId7"/>
            </p:custDataLst>
          </p:nvPr>
        </p:nvSpPr>
        <p:spPr>
          <a:xfrm>
            <a:off x="292735" y="2477770"/>
            <a:ext cx="5510530" cy="460375"/>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下列学习用品中，属于绝缘体的是（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47" title=""/>
          <p:cNvPicPr>
            <a:picLocks noChangeAspect="1"/>
          </p:cNvPicPr>
          <p:nvPr/>
        </p:nvPicPr>
        <p:blipFill>
          <a:blip r:embed="rId8"/>
          <a:stretch>
            <a:fillRect/>
          </a:stretch>
        </p:blipFill>
        <p:spPr>
          <a:xfrm>
            <a:off x="313690" y="3183255"/>
            <a:ext cx="4692650" cy="2455545"/>
          </a:xfrm>
          <a:prstGeom prst="rect">
            <a:avLst/>
          </a:prstGeom>
          <a:noFill/>
          <a:ln w="9525">
            <a:noFill/>
          </a:ln>
        </p:spPr>
      </p:pic>
      <p:cxnSp>
        <p:nvCxnSpPr>
          <p:cNvPr id="10" name="直接连接符 9" title=""/>
          <p:cNvCxnSpPr/>
          <p:nvPr>
            <p:custDataLst>
              <p:tags r:id="rId9"/>
            </p:custDataLst>
          </p:nvPr>
        </p:nvCxnSpPr>
        <p:spPr>
          <a:xfrm flipH="1">
            <a:off x="5781040" y="2135505"/>
            <a:ext cx="0" cy="474980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10"/>
            </p:custDataLst>
          </p:nvPr>
        </p:nvSpPr>
        <p:spPr>
          <a:xfrm>
            <a:off x="5879465" y="2317115"/>
            <a:ext cx="6108700" cy="119888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如图所示，先后将不同材料的物体接在A、B两点间，闭合开关，能使小灯泡发光的是（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A．铅笔芯     B．塑料尺     C．橡胶棒     D．玻璃棒</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 title=""/>
          <p:cNvPicPr>
            <a:picLocks noChangeAspect="1"/>
          </p:cNvPicPr>
          <p:nvPr/>
        </p:nvPicPr>
        <p:blipFill>
          <a:blip r:embed="rId11"/>
          <a:stretch>
            <a:fillRect/>
          </a:stretch>
        </p:blipFill>
        <p:spPr>
          <a:xfrm>
            <a:off x="7230110" y="3831590"/>
            <a:ext cx="2705100" cy="1957070"/>
          </a:xfrm>
          <a:prstGeom prst="rect">
            <a:avLst/>
          </a:prstGeom>
          <a:noFill/>
          <a:ln w="9525">
            <a:noFill/>
          </a:ln>
        </p:spPr>
      </p:pic>
      <p:sp>
        <p:nvSpPr>
          <p:cNvPr id="16" name="文本框 15" title=""/>
          <p:cNvSpPr txBox="1"/>
          <p:nvPr/>
        </p:nvSpPr>
        <p:spPr>
          <a:xfrm>
            <a:off x="5795645" y="1393190"/>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半导体</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8744585" y="1736725"/>
            <a:ext cx="30276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带电体具有吸引轻小物体的性质</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4871085" y="260096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9062085" y="278384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wipe(left)">
                                      <p:cBhvr>
                                        <p:cTn id="25" dur="500"/>
                                        <p:tgtEl>
                                          <p:spTgt spid="1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left)">
                                      <p:cBhvr>
                                        <p:cTn id="40" dur="500"/>
                                        <p:tgtEl>
                                          <p:spTgt spid="11">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left)">
                                      <p:cBhvr>
                                        <p:cTn id="45" dur="500"/>
                                        <p:tgtEl>
                                          <p:spTgt spid="11">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wipe(down)">
                                      <p:cBhvr>
                                        <p:cTn id="65" dur="500"/>
                                        <p:tgtEl>
                                          <p:spTgt spid="15"/>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p:bldP spid="2" grpId="0"/>
      <p:bldP spid="6" grpId="0"/>
      <p:bldP spid="14" grpId="0"/>
      <p:bldP spid="15" grpId="0"/>
      <p:bldP spid="17"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电流和电路</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一、电流</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3" name="1BCC2C28-871D-48CB-8BE0-2867F7803ADB-4" title=""/>
          <p:cNvPicPr>
            <a:picLocks noChangeAspect="1"/>
          </p:cNvPicPr>
          <p:nvPr/>
        </p:nvPicPr>
        <p:blipFill>
          <a:blip r:embed="rId5"/>
          <a:stretch>
            <a:fillRect/>
          </a:stretch>
        </p:blipFill>
        <p:spPr>
          <a:xfrm>
            <a:off x="292735" y="2072005"/>
            <a:ext cx="7252335" cy="3277870"/>
          </a:xfrm>
          <a:prstGeom prst="rect">
            <a:avLst/>
          </a:prstGeom>
        </p:spPr>
      </p:pic>
      <p:sp>
        <p:nvSpPr>
          <p:cNvPr id="6" name="文本框 5" title=""/>
          <p:cNvSpPr txBox="1"/>
          <p:nvPr/>
        </p:nvSpPr>
        <p:spPr>
          <a:xfrm>
            <a:off x="4083685" y="2363470"/>
            <a:ext cx="29260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电荷的定向移动形成了电流</a:t>
            </a:r>
            <a:endParaRPr lang="zh-CN" altLang="en-US">
              <a:solidFill>
                <a:srgbClr val="0070C0"/>
              </a:solidFill>
              <a:latin typeface="微软雅黑" panose="020b0503020204020204" charset="-122"/>
              <a:ea typeface="微软雅黑" panose="020b0503020204020204" charset="-122"/>
            </a:endParaRPr>
          </a:p>
        </p:txBody>
      </p:sp>
      <p:sp>
        <p:nvSpPr>
          <p:cNvPr id="10" name="文本框 9" title=""/>
          <p:cNvSpPr txBox="1"/>
          <p:nvPr/>
        </p:nvSpPr>
        <p:spPr>
          <a:xfrm>
            <a:off x="6096000" y="3060700"/>
            <a:ext cx="52120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物理学中，把正电荷移动的方向规定为电流的方向</a:t>
            </a:r>
            <a:endParaRPr lang="zh-CN" altLang="en-US">
              <a:solidFill>
                <a:srgbClr val="0070C0"/>
              </a:solidFill>
              <a:latin typeface="微软雅黑" panose="020b0503020204020204" charset="-122"/>
              <a:ea typeface="微软雅黑" panose="020b0503020204020204" charset="-122"/>
            </a:endParaRPr>
          </a:p>
        </p:txBody>
      </p:sp>
      <p:sp>
        <p:nvSpPr>
          <p:cNvPr id="11" name="文本框 10" title=""/>
          <p:cNvSpPr txBox="1"/>
          <p:nvPr/>
        </p:nvSpPr>
        <p:spPr>
          <a:xfrm>
            <a:off x="6174105" y="3408680"/>
            <a:ext cx="5442585" cy="645160"/>
          </a:xfrm>
          <a:prstGeom prst="rect">
            <a:avLst/>
          </a:prstGeom>
          <a:noFill/>
        </p:spPr>
        <p:txBody>
          <a:bodyPr wrap="square" rtlCol="0">
            <a:spAutoFit/>
          </a:bodyPr>
          <a:lstStyle/>
          <a:p>
            <a:pPr algn="l"/>
            <a:r>
              <a:rPr lang="zh-CN" altLang="en-US">
                <a:solidFill>
                  <a:srgbClr val="0070C0"/>
                </a:solidFill>
                <a:latin typeface="微软雅黑" panose="020b0503020204020204" charset="-122"/>
                <a:ea typeface="微软雅黑" panose="020b0503020204020204" charset="-122"/>
              </a:rPr>
              <a:t>在电源外部，电流是沿着电源正极→开关→用电器→电源负极的方向流动的</a:t>
            </a:r>
            <a:endParaRPr lang="zh-CN" altLang="en-US">
              <a:solidFill>
                <a:srgbClr val="0070C0"/>
              </a:solidFill>
              <a:latin typeface="微软雅黑" panose="020b0503020204020204" charset="-122"/>
              <a:ea typeface="微软雅黑" panose="020b0503020204020204" charset="-122"/>
            </a:endParaRPr>
          </a:p>
        </p:txBody>
      </p:sp>
      <p:sp>
        <p:nvSpPr>
          <p:cNvPr id="12" name="文本框 11" title=""/>
          <p:cNvSpPr txBox="1"/>
          <p:nvPr/>
        </p:nvSpPr>
        <p:spPr>
          <a:xfrm>
            <a:off x="7299325" y="3953510"/>
            <a:ext cx="4121785" cy="645160"/>
          </a:xfrm>
          <a:prstGeom prst="rect">
            <a:avLst/>
          </a:prstGeom>
          <a:noFill/>
        </p:spPr>
        <p:txBody>
          <a:bodyPr wrap="square" rtlCol="0">
            <a:spAutoFit/>
          </a:bodyPr>
          <a:lstStyle/>
          <a:p>
            <a:pPr algn="l"/>
            <a:r>
              <a:rPr lang="zh-CN" altLang="en-US">
                <a:solidFill>
                  <a:srgbClr val="0070C0"/>
                </a:solidFill>
                <a:latin typeface="微软雅黑" panose="020b0503020204020204" charset="-122"/>
                <a:ea typeface="微软雅黑" panose="020b0503020204020204" charset="-122"/>
              </a:rPr>
              <a:t>正负电荷定向移动都可以形成电流，但负电荷定向移动的方向与电流方向相反</a:t>
            </a:r>
            <a:endParaRPr lang="zh-CN" altLang="en-US">
              <a:solidFill>
                <a:srgbClr val="0070C0"/>
              </a:solidFill>
              <a:latin typeface="微软雅黑" panose="020b0503020204020204" charset="-122"/>
              <a:ea typeface="微软雅黑" panose="020b0503020204020204" charset="-122"/>
            </a:endParaRPr>
          </a:p>
        </p:txBody>
      </p:sp>
      <p:sp>
        <p:nvSpPr>
          <p:cNvPr id="13" name="文本框 12" title=""/>
          <p:cNvSpPr txBox="1"/>
          <p:nvPr/>
        </p:nvSpPr>
        <p:spPr>
          <a:xfrm>
            <a:off x="4772025" y="4730750"/>
            <a:ext cx="3535680" cy="368300"/>
          </a:xfrm>
          <a:prstGeom prst="rect">
            <a:avLst/>
          </a:prstGeom>
          <a:noFill/>
        </p:spPr>
        <p:txBody>
          <a:bodyPr wrap="square" rtlCol="0">
            <a:spAutoFit/>
          </a:bodyPr>
          <a:lstStyle/>
          <a:p>
            <a:pPr algn="l"/>
            <a:r>
              <a:rPr lang="zh-CN" altLang="en-US">
                <a:solidFill>
                  <a:srgbClr val="0070C0"/>
                </a:solidFill>
                <a:latin typeface="微软雅黑" panose="020b0503020204020204" charset="-122"/>
                <a:ea typeface="微软雅黑" panose="020b0503020204020204" charset="-122"/>
              </a:rPr>
              <a:t>①电路中有电源；②电路为通路</a:t>
            </a:r>
            <a:endParaRPr lang="zh-CN" altLang="en-US">
              <a:solidFill>
                <a:srgbClr val="0070C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二、电路的构成</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1630025" cy="1476375"/>
          </a:xfrm>
          <a:prstGeom prst="rect">
            <a:avLst/>
          </a:prstGeom>
          <a:noFill/>
        </p:spPr>
        <p:txBody>
          <a:bodyPr wrap="square" rtlCol="0" anchor="t">
            <a:spAutoFit/>
          </a:bodyPr>
          <a:lstStyle/>
          <a:p>
            <a:pPr fontAlgn="auto">
              <a:lnSpc>
                <a:spcPct val="150000"/>
              </a:lnSpc>
            </a:pPr>
            <a:r>
              <a:rPr lang="en-US" sz="2000">
                <a:solidFill>
                  <a:srgbClr val="172EDB"/>
                </a:solidFill>
                <a:latin typeface="微软雅黑" panose="020b0503020204020204" charset="-122"/>
                <a:ea typeface="微软雅黑" panose="020b0503020204020204" charset="-122"/>
                <a:cs typeface="微软雅黑" panose="020b0503020204020204" charset="-122"/>
              </a:rPr>
              <a:t>1</a:t>
            </a:r>
            <a:r>
              <a:rPr sz="2000">
                <a:solidFill>
                  <a:srgbClr val="172EDB"/>
                </a:solidFill>
                <a:latin typeface="微软雅黑" panose="020b0503020204020204" charset="-122"/>
                <a:ea typeface="微软雅黑" panose="020b0503020204020204" charset="-122"/>
                <a:cs typeface="微软雅黑" panose="020b0503020204020204" charset="-122"/>
              </a:rPr>
              <a:t>.</a:t>
            </a:r>
            <a:r>
              <a:rPr lang="zh-CN" sz="2000">
                <a:solidFill>
                  <a:srgbClr val="172EDB"/>
                </a:solidFill>
                <a:latin typeface="微软雅黑" panose="020b0503020204020204" charset="-122"/>
                <a:ea typeface="微软雅黑" panose="020b0503020204020204" charset="-122"/>
                <a:cs typeface="微软雅黑" panose="020b0503020204020204" charset="-122"/>
              </a:rPr>
              <a:t>电路：</a:t>
            </a:r>
            <a:endParaRPr lang="zh-CN" sz="2000">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solidFill>
                  <a:schemeClr val="tx1"/>
                </a:solidFill>
                <a:latin typeface="微软雅黑" panose="020b0503020204020204" charset="-122"/>
                <a:ea typeface="微软雅黑" panose="020b0503020204020204" charset="-122"/>
                <a:cs typeface="微软雅黑" panose="020b0503020204020204" charset="-122"/>
              </a:rPr>
              <a:t>（1）电路就是用导线将电源、用电器、开关连接起来组成的电流路径叫电路。</a:t>
            </a:r>
            <a:endParaRPr lang="zh-CN"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sz="2000">
                <a:solidFill>
                  <a:schemeClr val="tx1"/>
                </a:solidFill>
                <a:latin typeface="微软雅黑" panose="020b0503020204020204" charset="-122"/>
                <a:ea typeface="微软雅黑" panose="020b0503020204020204" charset="-122"/>
                <a:cs typeface="微软雅黑" panose="020b0503020204020204" charset="-122"/>
              </a:rPr>
              <a:t>（2）一个简单的电路包括电源、用电器、开关、导线四种基本电路元件。</a:t>
            </a:r>
            <a:endParaRPr lang="zh-CN" sz="20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2" name="文本框 1" title=""/>
          <p:cNvSpPr txBox="1"/>
          <p:nvPr>
            <p:custDataLst>
              <p:tags r:id="rId6"/>
            </p:custDataLst>
          </p:nvPr>
        </p:nvSpPr>
        <p:spPr>
          <a:xfrm>
            <a:off x="374650" y="2867660"/>
            <a:ext cx="2411730" cy="553085"/>
          </a:xfrm>
          <a:prstGeom prst="rect">
            <a:avLst/>
          </a:prstGeom>
          <a:noFill/>
        </p:spPr>
        <p:txBody>
          <a:bodyPr wrap="square" rtlCol="0" anchor="t">
            <a:spAutoFit/>
          </a:bodyPr>
          <a:lstStyle/>
          <a:p>
            <a:pPr fontAlgn="auto">
              <a:lnSpc>
                <a:spcPct val="150000"/>
              </a:lnSpc>
            </a:pPr>
            <a:r>
              <a:rPr lang="en-US" sz="2000">
                <a:solidFill>
                  <a:srgbClr val="172EDB"/>
                </a:solidFill>
                <a:latin typeface="微软雅黑" panose="020b0503020204020204" charset="-122"/>
                <a:ea typeface="微软雅黑" panose="020b0503020204020204" charset="-122"/>
                <a:cs typeface="微软雅黑" panose="020b0503020204020204" charset="-122"/>
              </a:rPr>
              <a:t>2</a:t>
            </a:r>
            <a:r>
              <a:rPr sz="2000">
                <a:solidFill>
                  <a:srgbClr val="172EDB"/>
                </a:solidFill>
                <a:latin typeface="微软雅黑" panose="020b0503020204020204" charset="-122"/>
                <a:ea typeface="微软雅黑" panose="020b0503020204020204" charset="-122"/>
                <a:cs typeface="微软雅黑" panose="020b0503020204020204" charset="-122"/>
              </a:rPr>
              <a:t>.</a:t>
            </a:r>
            <a:r>
              <a:rPr lang="zh-CN" sz="2000">
                <a:solidFill>
                  <a:srgbClr val="172EDB"/>
                </a:solidFill>
                <a:latin typeface="微软雅黑" panose="020b0503020204020204" charset="-122"/>
                <a:ea typeface="微软雅黑" panose="020b0503020204020204" charset="-122"/>
                <a:cs typeface="微软雅黑" panose="020b0503020204020204" charset="-122"/>
              </a:rPr>
              <a:t>电路各元件作用</a:t>
            </a:r>
            <a:endParaRPr lang="zh-CN"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4" name="1BCC2C28-871D-48CB-8BE0-2867F7803ADB-5" title=""/>
          <p:cNvPicPr>
            <a:picLocks noChangeAspect="1"/>
          </p:cNvPicPr>
          <p:nvPr/>
        </p:nvPicPr>
        <p:blipFill>
          <a:blip r:embed="rId7"/>
          <a:stretch>
            <a:fillRect/>
          </a:stretch>
        </p:blipFill>
        <p:spPr>
          <a:xfrm>
            <a:off x="2549525" y="3047365"/>
            <a:ext cx="4236085" cy="3283585"/>
          </a:xfrm>
          <a:prstGeom prst="rect">
            <a:avLst/>
          </a:prstGeom>
        </p:spPr>
      </p:pic>
      <p:sp>
        <p:nvSpPr>
          <p:cNvPr id="15" name="文本框 14" title=""/>
          <p:cNvSpPr txBox="1"/>
          <p:nvPr/>
        </p:nvSpPr>
        <p:spPr>
          <a:xfrm>
            <a:off x="6278245" y="3345815"/>
            <a:ext cx="36118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提供电能，使电路中有持续的电流</a:t>
            </a:r>
            <a:endParaRPr lang="zh-CN" altLang="en-US">
              <a:solidFill>
                <a:srgbClr val="0070C0"/>
              </a:solidFill>
              <a:latin typeface="微软雅黑" panose="020b0503020204020204" charset="-122"/>
              <a:ea typeface="微软雅黑" panose="020b0503020204020204" charset="-122"/>
            </a:endParaRPr>
          </a:p>
        </p:txBody>
      </p:sp>
      <p:sp>
        <p:nvSpPr>
          <p:cNvPr id="16" name="文本框 15" title=""/>
          <p:cNvSpPr txBox="1"/>
          <p:nvPr/>
        </p:nvSpPr>
        <p:spPr>
          <a:xfrm>
            <a:off x="6538595" y="4133850"/>
            <a:ext cx="22402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利用电能工作的装置</a:t>
            </a:r>
            <a:endParaRPr lang="zh-CN" altLang="en-US">
              <a:solidFill>
                <a:srgbClr val="0070C0"/>
              </a:solidFill>
              <a:latin typeface="微软雅黑" panose="020b0503020204020204" charset="-122"/>
              <a:ea typeface="微软雅黑" panose="020b0503020204020204" charset="-122"/>
            </a:endParaRPr>
          </a:p>
        </p:txBody>
      </p:sp>
      <p:sp>
        <p:nvSpPr>
          <p:cNvPr id="17" name="文本框 16" title=""/>
          <p:cNvSpPr txBox="1"/>
          <p:nvPr/>
        </p:nvSpPr>
        <p:spPr>
          <a:xfrm>
            <a:off x="6466840" y="4921885"/>
            <a:ext cx="45262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用来接通或断开电路，起控制电路通断作用</a:t>
            </a:r>
            <a:endParaRPr lang="zh-CN" altLang="en-US">
              <a:solidFill>
                <a:srgbClr val="0070C0"/>
              </a:solidFill>
              <a:latin typeface="微软雅黑" panose="020b0503020204020204" charset="-122"/>
              <a:ea typeface="微软雅黑" panose="020b0503020204020204" charset="-122"/>
            </a:endParaRPr>
          </a:p>
        </p:txBody>
      </p:sp>
      <p:sp>
        <p:nvSpPr>
          <p:cNvPr id="18" name="文本框 17" title=""/>
          <p:cNvSpPr txBox="1"/>
          <p:nvPr/>
        </p:nvSpPr>
        <p:spPr>
          <a:xfrm>
            <a:off x="6538595" y="5709920"/>
            <a:ext cx="52120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将电源、用电器、开关连接起来，形成电流的通路</a:t>
            </a:r>
            <a:endParaRPr lang="zh-CN" altLang="en-US">
              <a:solidFill>
                <a:srgbClr val="0070C0"/>
              </a:solidFill>
              <a:latin typeface="微软雅黑" panose="020b0503020204020204" charset="-122"/>
              <a:ea typeface="微软雅黑" panose="020b0503020204020204" charset="-122"/>
            </a:endParaRPr>
          </a:p>
        </p:txBody>
      </p:sp>
      <p:pic>
        <p:nvPicPr>
          <p:cNvPr id="3" name="Picture 3"/>
          <p:cNvPicPr>
            <a:picLocks noChangeAspect="1"/>
          </p:cNvPicPr>
          <p:nvPr/>
        </p:nvPicPr>
        <p:blipFill>
          <a:blip r:embed="rId8"/>
          <a:stretch>
            <a:fillRect/>
          </a:stretch>
        </p:blipFill>
        <p:spPr>
          <a:xfrm flipH="1">
            <a:off x="11861800" y="121412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Effect transition="in" filter="wipe(left)">
                                      <p:cBhvr>
                                        <p:cTn id="30" dur="500"/>
                                        <p:tgtEl>
                                          <p:spTgt spid="2">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500"/>
                                        <p:tgtEl>
                                          <p:spTgt spid="1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15</a:t>
            </a:r>
            <a:endParaRPr lang="en-US" altLang="zh-CN" sz="3200">
              <a:solidFill>
                <a:schemeClr val="bg1"/>
              </a:solidFill>
              <a:latin typeface="思源黑体 CN Bold" panose="020b0800000000000000" pitchFamily="34" charset="-122"/>
              <a:ea typeface="思源黑体 CN Bold" panose="020b0800000000000000" pitchFamily="34" charset="-122"/>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4800" b="1">
                <a:solidFill>
                  <a:schemeClr val="tx1">
                    <a:lumMod val="75000"/>
                    <a:lumOff val="25000"/>
                  </a:schemeClr>
                </a:solidFill>
                <a:latin typeface="Alibaba PuHuiTi 2.0 105 Heavy" panose="00020600040101010101" charset="-122"/>
                <a:ea typeface="Alibaba PuHuiTi 2.0 105 Heavy" panose="00020600040101010101" charset="-122"/>
              </a:rPr>
              <a:t>电流、电路、电压、电阻</a:t>
            </a:r>
            <a:endParaRPr lang="zh-CN" sz="4800" b="1">
              <a:solidFill>
                <a:schemeClr val="tx1">
                  <a:lumMod val="75000"/>
                  <a:lumOff val="25000"/>
                </a:schemeClr>
              </a:solidFill>
              <a:latin typeface="Alibaba PuHuiTi 2.0 105 Heavy" panose="00020600040101010101" charset="-122"/>
              <a:ea typeface="Alibaba PuHuiTi 2.0 105 Heavy" panose="00020600040101010101" charset="-122"/>
            </a:endParaRP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三、电路图</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163002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1.电路图：</a:t>
            </a:r>
            <a:r>
              <a:rPr sz="2000">
                <a:latin typeface="微软雅黑" panose="020b0503020204020204" charset="-122"/>
                <a:ea typeface="微软雅黑" panose="020b0503020204020204" charset="-122"/>
                <a:cs typeface="微软雅黑" panose="020b0503020204020204" charset="-122"/>
              </a:rPr>
              <a:t>为了便于研究，人们用图形符号表示电路元件；用符号表示电路元件连接的图叫电路图。</a:t>
            </a:r>
            <a:endParaRPr sz="2000">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2" name="文本框 1" title=""/>
          <p:cNvSpPr txBox="1"/>
          <p:nvPr>
            <p:custDataLst>
              <p:tags r:id="rId6"/>
            </p:custDataLst>
          </p:nvPr>
        </p:nvSpPr>
        <p:spPr>
          <a:xfrm>
            <a:off x="374650" y="2065020"/>
            <a:ext cx="287528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2.常见的电路元件符号</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pic>
        <p:nvPicPr>
          <p:cNvPr id="3" name="图片 -2147481935" title=""/>
          <p:cNvPicPr>
            <a:picLocks noChangeAspect="1"/>
          </p:cNvPicPr>
          <p:nvPr/>
        </p:nvPicPr>
        <p:blipFill>
          <a:blip r:embed="rId7"/>
          <a:stretch>
            <a:fillRect/>
          </a:stretch>
        </p:blipFill>
        <p:spPr>
          <a:xfrm>
            <a:off x="4592955" y="2336165"/>
            <a:ext cx="2767965" cy="2871470"/>
          </a:xfrm>
          <a:prstGeom prst="rect">
            <a:avLst/>
          </a:prstGeom>
          <a:noFill/>
          <a:ln w="9525">
            <a:noFill/>
          </a:ln>
        </p:spPr>
      </p:pic>
      <p:sp>
        <p:nvSpPr>
          <p:cNvPr id="6" name="文本框 5" title=""/>
          <p:cNvSpPr txBox="1"/>
          <p:nvPr/>
        </p:nvSpPr>
        <p:spPr>
          <a:xfrm>
            <a:off x="501650" y="5260975"/>
            <a:ext cx="11599545" cy="147637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3.电路图与实物图</a:t>
            </a:r>
            <a:endParaRPr sz="2000">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电路图与实物图是不同的。电路图是用规定的符号表示电路连接情况的图；实物图是用实物元件表示电路连接情况的图。</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三、电路图</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351280"/>
            <a:ext cx="11599545" cy="4707890"/>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4.画电路图时的注意事项</a:t>
            </a:r>
            <a:endParaRPr sz="2000">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(1)电路元件符号用统一规定的符号；</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(2)连线时应横平竖直，呈方形；</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(3)各元件符号不要画在拐角处，且导线尽量避免交叉；</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(4)线路要连接到位，中间不能有断点；</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(5)电路图中各元件符号的位置必须和实物电路的位置一致;</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(6)元件做好标注，如L、S等;</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(7)同一电路中涉及多个相同元件，加下标进行区别，如S1、S2等;</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(8)画电路图时，一般从电源的正极开始，沿电流的方向依次画出元件符号，并用导线连接起来。</a:t>
            </a:r>
            <a:endParaRPr sz="2000">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solidFill>
                  <a:schemeClr val="tx1"/>
                </a:solidFill>
                <a:latin typeface="微软雅黑" panose="020b0503020204020204" charset="-122"/>
                <a:ea typeface="微软雅黑" panose="020b0503020204020204" charset="-122"/>
                <a:cs typeface="微软雅黑" panose="020b0503020204020204" charset="-122"/>
              </a:rPr>
              <a:t>(9)导线交叉相连时要画实心点,实物图中导线不能交叉，电路图中导线可以交叉，但尽量不要交叉。</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animEffect transition="in" filter="wipe(left)">
                                      <p:cBhvr>
                                        <p:cTn id="45" dur="500"/>
                                        <p:tgtEl>
                                          <p:spTgt spid="6">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7" end="7"/>
                                            </p:txEl>
                                          </p:spTgt>
                                        </p:tgtEl>
                                        <p:attrNameLst>
                                          <p:attrName>style.visibility</p:attrName>
                                        </p:attrNameLst>
                                      </p:cBhvr>
                                      <p:to>
                                        <p:strVal val="visible"/>
                                      </p:to>
                                    </p:set>
                                    <p:animEffect transition="in" filter="wipe(left)">
                                      <p:cBhvr>
                                        <p:cTn id="50" dur="500"/>
                                        <p:tgtEl>
                                          <p:spTgt spid="6">
                                            <p:txEl>
                                              <p:pRg st="7" end="7"/>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wipe(left)">
                                      <p:cBhvr>
                                        <p:cTn id="55" dur="500"/>
                                        <p:tgtEl>
                                          <p:spTgt spid="6">
                                            <p:txEl>
                                              <p:pRg st="8" end="8"/>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xEl>
                                              <p:pRg st="9" end="9"/>
                                            </p:txEl>
                                          </p:spTgt>
                                        </p:tgtEl>
                                        <p:attrNameLst>
                                          <p:attrName>style.visibility</p:attrName>
                                        </p:attrNameLst>
                                      </p:cBhvr>
                                      <p:to>
                                        <p:strVal val="visible"/>
                                      </p:to>
                                    </p:set>
                                    <p:animEffect transition="in" filter="wipe(left)">
                                      <p:cBhvr>
                                        <p:cTn id="60"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四、通路、断路、短路</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351280"/>
            <a:ext cx="1159954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1.电路的三种状态：通路、断路和短路</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14" name="1BCC2C28-871D-48CB-8BE0-2867F7803ADB-6" title=""/>
          <p:cNvPicPr>
            <a:picLocks noChangeAspect="1"/>
          </p:cNvPicPr>
          <p:nvPr/>
        </p:nvPicPr>
        <p:blipFill>
          <a:blip r:embed="rId6"/>
          <a:stretch>
            <a:fillRect/>
          </a:stretch>
        </p:blipFill>
        <p:spPr>
          <a:xfrm>
            <a:off x="292735" y="2574290"/>
            <a:ext cx="3190875" cy="2124075"/>
          </a:xfrm>
          <a:prstGeom prst="rect">
            <a:avLst/>
          </a:prstGeom>
        </p:spPr>
      </p:pic>
      <p:sp>
        <p:nvSpPr>
          <p:cNvPr id="15" name="文本框 14" title=""/>
          <p:cNvSpPr txBox="1"/>
          <p:nvPr/>
        </p:nvSpPr>
        <p:spPr>
          <a:xfrm>
            <a:off x="5043805" y="1998980"/>
            <a:ext cx="640080" cy="368300"/>
          </a:xfrm>
          <a:prstGeom prst="rect">
            <a:avLst/>
          </a:prstGeom>
          <a:noFill/>
        </p:spPr>
        <p:txBody>
          <a:bodyPr wrap="none" rtlCol="0">
            <a:spAutoFit/>
          </a:bodyPr>
          <a:lstStyle/>
          <a:p>
            <a:pPr algn="l"/>
            <a:r>
              <a:rPr lang="zh-CN" altLang="en-US">
                <a:solidFill>
                  <a:schemeClr val="accent2">
                    <a:lumMod val="75000"/>
                  </a:schemeClr>
                </a:solidFill>
                <a:latin typeface="微软雅黑" panose="020b0503020204020204" charset="-122"/>
                <a:ea typeface="微软雅黑" panose="020b0503020204020204" charset="-122"/>
              </a:rPr>
              <a:t>定义</a:t>
            </a:r>
            <a:endParaRPr lang="zh-CN" altLang="en-US">
              <a:solidFill>
                <a:schemeClr val="accent2">
                  <a:lumMod val="75000"/>
                </a:schemeClr>
              </a:solidFill>
              <a:latin typeface="微软雅黑" panose="020b0503020204020204" charset="-122"/>
              <a:ea typeface="微软雅黑" panose="020b0503020204020204" charset="-122"/>
            </a:endParaRPr>
          </a:p>
        </p:txBody>
      </p:sp>
      <p:sp>
        <p:nvSpPr>
          <p:cNvPr id="2" name="文本框 1" title=""/>
          <p:cNvSpPr txBox="1"/>
          <p:nvPr/>
        </p:nvSpPr>
        <p:spPr>
          <a:xfrm>
            <a:off x="3315335" y="2738755"/>
            <a:ext cx="45262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正常接通的电路，即用电器能够工作的电路</a:t>
            </a:r>
            <a:endParaRPr lang="zh-CN" altLang="en-US">
              <a:solidFill>
                <a:srgbClr val="0070C0"/>
              </a:solidFill>
              <a:latin typeface="微软雅黑" panose="020b0503020204020204" charset="-122"/>
              <a:ea typeface="微软雅黑" panose="020b0503020204020204" charset="-122"/>
            </a:endParaRPr>
          </a:p>
        </p:txBody>
      </p:sp>
      <p:sp>
        <p:nvSpPr>
          <p:cNvPr id="3" name="文本框 2" title=""/>
          <p:cNvSpPr txBox="1"/>
          <p:nvPr/>
        </p:nvSpPr>
        <p:spPr>
          <a:xfrm>
            <a:off x="3314700" y="3429000"/>
            <a:ext cx="45262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直接用导线将电源的正负极连接起来的电路</a:t>
            </a:r>
            <a:endParaRPr lang="zh-CN" altLang="en-US">
              <a:solidFill>
                <a:srgbClr val="0070C0"/>
              </a:solidFill>
              <a:latin typeface="微软雅黑" panose="020b0503020204020204" charset="-122"/>
              <a:ea typeface="微软雅黑" panose="020b0503020204020204" charset="-122"/>
            </a:endParaRPr>
          </a:p>
        </p:txBody>
      </p:sp>
      <p:sp>
        <p:nvSpPr>
          <p:cNvPr id="7" name="文本框 6" title=""/>
          <p:cNvSpPr txBox="1"/>
          <p:nvPr/>
        </p:nvSpPr>
        <p:spPr>
          <a:xfrm>
            <a:off x="4312920" y="4119245"/>
            <a:ext cx="2011680" cy="368300"/>
          </a:xfrm>
          <a:prstGeom prst="rect">
            <a:avLst/>
          </a:prstGeom>
          <a:noFill/>
        </p:spPr>
        <p:txBody>
          <a:bodyPr wrap="none" rtlCol="0">
            <a:spAutoFit/>
          </a:bodyPr>
          <a:lstStyle/>
          <a:p>
            <a:pPr algn="l"/>
            <a:r>
              <a:rPr lang="zh-CN" altLang="en-US">
                <a:solidFill>
                  <a:srgbClr val="0070C0"/>
                </a:solidFill>
                <a:latin typeface="微软雅黑" panose="020b0503020204020204" charset="-122"/>
                <a:ea typeface="微软雅黑" panose="020b0503020204020204" charset="-122"/>
              </a:rPr>
              <a:t>某处被切断的电路</a:t>
            </a:r>
            <a:endParaRPr lang="zh-CN" altLang="en-US">
              <a:solidFill>
                <a:srgbClr val="0070C0"/>
              </a:solidFill>
              <a:latin typeface="微软雅黑" panose="020b0503020204020204" charset="-122"/>
              <a:ea typeface="微软雅黑" panose="020b0503020204020204" charset="-122"/>
            </a:endParaRPr>
          </a:p>
        </p:txBody>
      </p:sp>
      <p:sp>
        <p:nvSpPr>
          <p:cNvPr id="10" name="文本框 9" title=""/>
          <p:cNvSpPr txBox="1"/>
          <p:nvPr/>
        </p:nvSpPr>
        <p:spPr>
          <a:xfrm>
            <a:off x="9738360" y="2125980"/>
            <a:ext cx="640080" cy="368300"/>
          </a:xfrm>
          <a:prstGeom prst="rect">
            <a:avLst/>
          </a:prstGeom>
          <a:noFill/>
        </p:spPr>
        <p:txBody>
          <a:bodyPr wrap="none" rtlCol="0">
            <a:spAutoFit/>
          </a:bodyPr>
          <a:lstStyle/>
          <a:p>
            <a:pPr algn="l"/>
            <a:r>
              <a:rPr lang="zh-CN" altLang="en-US">
                <a:solidFill>
                  <a:schemeClr val="accent3">
                    <a:lumMod val="50000"/>
                  </a:schemeClr>
                </a:solidFill>
                <a:latin typeface="微软雅黑" panose="020b0503020204020204" charset="-122"/>
                <a:ea typeface="微软雅黑" panose="020b0503020204020204" charset="-122"/>
              </a:rPr>
              <a:t>特点</a:t>
            </a:r>
            <a:endParaRPr lang="zh-CN" altLang="en-US">
              <a:solidFill>
                <a:schemeClr val="accent3">
                  <a:lumMod val="50000"/>
                </a:schemeClr>
              </a:solidFill>
              <a:latin typeface="微软雅黑" panose="020b0503020204020204" charset="-122"/>
              <a:ea typeface="微软雅黑" panose="020b0503020204020204" charset="-122"/>
            </a:endParaRPr>
          </a:p>
        </p:txBody>
      </p:sp>
      <p:sp>
        <p:nvSpPr>
          <p:cNvPr id="11" name="文本框 10" title=""/>
          <p:cNvSpPr txBox="1"/>
          <p:nvPr/>
        </p:nvSpPr>
        <p:spPr>
          <a:xfrm>
            <a:off x="8208645" y="2738755"/>
            <a:ext cx="3027680" cy="337185"/>
          </a:xfrm>
          <a:prstGeom prst="rect">
            <a:avLst/>
          </a:prstGeom>
          <a:noFill/>
        </p:spPr>
        <p:txBody>
          <a:bodyPr wrap="none" rtlCol="0">
            <a:spAutoFit/>
          </a:bodyPr>
          <a:lstStyle/>
          <a:p>
            <a:pPr algn="l"/>
            <a:r>
              <a:rPr lang="zh-CN" altLang="en-US" sz="1600">
                <a:solidFill>
                  <a:schemeClr val="accent5">
                    <a:lumMod val="75000"/>
                  </a:schemeClr>
                </a:solidFill>
                <a:latin typeface="微软雅黑" panose="020b0503020204020204" charset="-122"/>
                <a:ea typeface="微软雅黑" panose="020b0503020204020204" charset="-122"/>
              </a:rPr>
              <a:t>电路中有持续电流，用电器工作</a:t>
            </a:r>
            <a:endParaRPr lang="zh-CN" altLang="en-US" sz="1600">
              <a:solidFill>
                <a:schemeClr val="accent5">
                  <a:lumMod val="75000"/>
                </a:schemeClr>
              </a:solidFill>
              <a:latin typeface="微软雅黑" panose="020b0503020204020204" charset="-122"/>
              <a:ea typeface="微软雅黑" panose="020b0503020204020204" charset="-122"/>
            </a:endParaRPr>
          </a:p>
        </p:txBody>
      </p:sp>
      <p:sp>
        <p:nvSpPr>
          <p:cNvPr id="12" name="文本框 11" title=""/>
          <p:cNvSpPr txBox="1"/>
          <p:nvPr/>
        </p:nvSpPr>
        <p:spPr>
          <a:xfrm>
            <a:off x="8411845" y="4150360"/>
            <a:ext cx="2824480" cy="337185"/>
          </a:xfrm>
          <a:prstGeom prst="rect">
            <a:avLst/>
          </a:prstGeom>
          <a:noFill/>
        </p:spPr>
        <p:txBody>
          <a:bodyPr wrap="none" rtlCol="0">
            <a:spAutoFit/>
          </a:bodyPr>
          <a:lstStyle/>
          <a:p>
            <a:pPr algn="l"/>
            <a:r>
              <a:rPr lang="zh-CN" altLang="en-US" sz="1600">
                <a:solidFill>
                  <a:schemeClr val="accent6"/>
                </a:solidFill>
                <a:latin typeface="微软雅黑" panose="020b0503020204020204" charset="-122"/>
                <a:ea typeface="微软雅黑" panose="020b0503020204020204" charset="-122"/>
              </a:rPr>
              <a:t>电路中无电流，用电器不工作</a:t>
            </a:r>
            <a:endParaRPr lang="zh-CN" altLang="en-US" sz="1600">
              <a:solidFill>
                <a:schemeClr val="accent6"/>
              </a:solidFill>
              <a:latin typeface="微软雅黑" panose="020b0503020204020204" charset="-122"/>
              <a:ea typeface="微软雅黑" panose="020b0503020204020204" charset="-122"/>
            </a:endParaRPr>
          </a:p>
        </p:txBody>
      </p:sp>
      <p:sp>
        <p:nvSpPr>
          <p:cNvPr id="13" name="文本框 12" title=""/>
          <p:cNvSpPr txBox="1"/>
          <p:nvPr/>
        </p:nvSpPr>
        <p:spPr>
          <a:xfrm>
            <a:off x="7800340" y="2920365"/>
            <a:ext cx="4391660" cy="1198880"/>
          </a:xfrm>
          <a:prstGeom prst="rect">
            <a:avLst/>
          </a:prstGeom>
          <a:noFill/>
        </p:spPr>
        <p:txBody>
          <a:bodyPr wrap="square" rtlCol="0">
            <a:spAutoFit/>
          </a:bodyPr>
          <a:lstStyle/>
          <a:p>
            <a:pPr indent="0" algn="l" fontAlgn="auto">
              <a:lnSpc>
                <a:spcPct val="150000"/>
              </a:lnSpc>
            </a:pPr>
            <a:r>
              <a:rPr lang="zh-CN" altLang="en-US" sz="1600">
                <a:solidFill>
                  <a:schemeClr val="accent6">
                    <a:lumMod val="60000"/>
                    <a:lumOff val="40000"/>
                  </a:schemeClr>
                </a:solidFill>
                <a:latin typeface="微软雅黑" panose="020b0503020204020204" charset="-122"/>
                <a:ea typeface="微软雅黑" panose="020b0503020204020204" charset="-122"/>
              </a:rPr>
              <a:t>（1）用电器不工作，电路中有很大的电流，会损坏电源甚至烧坏导线的绝缘层，引发火灾；</a:t>
            </a:r>
            <a:endParaRPr lang="zh-CN" altLang="en-US" sz="1600">
              <a:solidFill>
                <a:schemeClr val="accent6">
                  <a:lumMod val="60000"/>
                  <a:lumOff val="40000"/>
                </a:schemeClr>
              </a:solidFill>
              <a:latin typeface="微软雅黑" panose="020b0503020204020204" charset="-122"/>
              <a:ea typeface="微软雅黑" panose="020b0503020204020204" charset="-122"/>
            </a:endParaRPr>
          </a:p>
          <a:p>
            <a:pPr indent="0" algn="l" fontAlgn="auto">
              <a:lnSpc>
                <a:spcPct val="150000"/>
              </a:lnSpc>
            </a:pPr>
            <a:r>
              <a:rPr lang="zh-CN" altLang="en-US" sz="1600">
                <a:solidFill>
                  <a:schemeClr val="accent6">
                    <a:lumMod val="60000"/>
                    <a:lumOff val="40000"/>
                  </a:schemeClr>
                </a:solidFill>
                <a:latin typeface="微软雅黑" panose="020b0503020204020204" charset="-122"/>
                <a:ea typeface="微软雅黑" panose="020b0503020204020204" charset="-122"/>
              </a:rPr>
              <a:t>（2）电源短路时用电器不会被烧坏</a:t>
            </a:r>
            <a:endParaRPr lang="zh-CN" altLang="en-US" sz="1600">
              <a:solidFill>
                <a:schemeClr val="accent6">
                  <a:lumMod val="60000"/>
                  <a:lumOff val="40000"/>
                </a:schemeClr>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2" grpId="0"/>
      <p:bldP spid="3" grpId="0"/>
      <p:bldP spid="7"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四、通路、断路、短路</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351280"/>
            <a:ext cx="1159954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2.用电器被短接与电源短路的区别与联系</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aphicFrame>
        <p:nvGraphicFramePr>
          <p:cNvPr id="16" name="表格 15" title=""/>
          <p:cNvGraphicFramePr>
            <a:graphicFrameLocks noGrp="1"/>
          </p:cNvGraphicFramePr>
          <p:nvPr>
            <p:custDataLst>
              <p:tags r:id="rId6"/>
            </p:custDataLst>
          </p:nvPr>
        </p:nvGraphicFramePr>
        <p:xfrm>
          <a:off x="292735" y="2108835"/>
          <a:ext cx="11318240" cy="2002155"/>
        </p:xfrm>
        <a:graphic>
          <a:graphicData uri="http://schemas.openxmlformats.org/drawingml/2006/table">
            <a:tbl>
              <a:tblPr/>
              <a:tblGrid>
                <a:gridCol w="1844040"/>
                <a:gridCol w="5520690"/>
                <a:gridCol w="3953510"/>
              </a:tblGrid>
              <a:tr h="400685">
                <a:tc>
                  <a:txBody>
                    <a:bodyPr vert="horz" wrap="square"/>
                    <a:lstStyle/>
                    <a:p>
                      <a:pPr indent="0" algn="ctr" fontAlgn="auto">
                        <a:lnSpc>
                          <a:spcPct val="150000"/>
                        </a:lnSpc>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用电器被短接</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电源短路</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0073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区别</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用电器被短接时，用电器中无电流通过，被短接的用电器不工作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电源短路时，电源、导线中会产生较大的电流，会烧坏导线和电源</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0073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联系</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（1）某些情况下，用电器被短接时允许的，但电源短路绝对不允许发生；（2）当电路中只有一个用电器时，，如果该用电器被短接，闭合开关，就一定会造成电源短路</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
        <p:nvSpPr>
          <p:cNvPr id="17" name="文本框 16" title=""/>
          <p:cNvSpPr txBox="1"/>
          <p:nvPr>
            <p:custDataLst>
              <p:tags r:id="rId7"/>
            </p:custDataLst>
          </p:nvPr>
        </p:nvSpPr>
        <p:spPr>
          <a:xfrm>
            <a:off x="292735" y="4359275"/>
            <a:ext cx="312229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3.常见断路、短路的原因</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aphicFrame>
        <p:nvGraphicFramePr>
          <p:cNvPr id="18" name="表格 17" title=""/>
          <p:cNvGraphicFramePr>
            <a:graphicFrameLocks noGrp="1"/>
          </p:cNvGraphicFramePr>
          <p:nvPr>
            <p:custDataLst>
              <p:tags r:id="rId8"/>
            </p:custDataLst>
          </p:nvPr>
        </p:nvGraphicFramePr>
        <p:xfrm>
          <a:off x="292735" y="5054600"/>
          <a:ext cx="11576050" cy="1215390"/>
        </p:xfrm>
        <a:graphic>
          <a:graphicData uri="http://schemas.openxmlformats.org/drawingml/2006/table">
            <a:tbl>
              <a:tblPr/>
              <a:tblGrid>
                <a:gridCol w="1867535"/>
                <a:gridCol w="5660390"/>
                <a:gridCol w="4048125"/>
              </a:tblGrid>
              <a:tr h="4051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电路故障</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产生原因</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结果</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51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断路</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开关未闭合，导线断裂、接头松脱等</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电路中无电流，用电器不工作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513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短路</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电源短路：导线不经过用电器直接跟电源两极相连</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轻则烧坏导线和电源，重则引起火灾</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11010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电流</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7" name="文本框 16" title=""/>
          <p:cNvSpPr txBox="1"/>
          <p:nvPr>
            <p:custDataLst>
              <p:tags r:id="rId5"/>
            </p:custDataLst>
          </p:nvPr>
        </p:nvSpPr>
        <p:spPr>
          <a:xfrm>
            <a:off x="292735" y="1331595"/>
            <a:ext cx="55346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下列有关电流的说法中正确的是（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A．有电荷就能形成电流；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B．只有正电荷定向移动才能形成电流；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C．物体带电就能形成电流；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D．金属导体中的电流方向跟自由电子定向移动方向相反</a:t>
            </a:r>
            <a:endParaRPr sz="1600">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6"/>
            </p:custDataLst>
          </p:nvPr>
        </p:nvSpPr>
        <p:spPr>
          <a:xfrm>
            <a:off x="292735" y="3429000"/>
            <a:ext cx="55346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关于电现象，下列说法正确的是（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A．摩擦起电是由于在摩擦的过程中产生了电荷；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B．电荷的移动形成电流；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C．在物理学中把电荷移动的方向规定为电流的方向；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D．毛皮摩擦橡胶棒后毛皮带上了正电荷</a:t>
            </a:r>
            <a:endParaRPr sz="1600">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7"/>
            </p:custDataLst>
          </p:nvPr>
        </p:nvSpPr>
        <p:spPr>
          <a:xfrm>
            <a:off x="6043295" y="1331595"/>
            <a:ext cx="608330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用毛皮摩擦过的橡胶棒接触验电器的金属球发现验电器的两个金属箔片张开，如图所示。以下说法正确的是（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A．毛皮的原子核束缚电子的能力比橡胶棒强；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B．毛皮和橡胶棒摩擦的过程中橡胶棒得到电子；</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C．验电器的金箔片张开是因为带了异种电荷；</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D．橡胶棒接触验电器的金属球时电流方向从橡胶棒到金属箔</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3" title=""/>
          <p:cNvPicPr>
            <a:picLocks noChangeAspect="1"/>
          </p:cNvPicPr>
          <p:nvPr/>
        </p:nvPicPr>
        <p:blipFill>
          <a:blip r:embed="rId8"/>
          <a:stretch>
            <a:fillRect/>
          </a:stretch>
        </p:blipFill>
        <p:spPr>
          <a:xfrm>
            <a:off x="8217535" y="3719830"/>
            <a:ext cx="1717675" cy="2284095"/>
          </a:xfrm>
          <a:prstGeom prst="rect">
            <a:avLst/>
          </a:prstGeom>
          <a:noFill/>
          <a:ln w="9525">
            <a:noFill/>
          </a:ln>
        </p:spPr>
      </p:pic>
      <p:cxnSp>
        <p:nvCxnSpPr>
          <p:cNvPr id="30" name="直接连接符 29" title=""/>
          <p:cNvCxnSpPr/>
          <p:nvPr>
            <p:custDataLst>
              <p:tags r:id="rId9"/>
            </p:custDataLst>
          </p:nvPr>
        </p:nvCxnSpPr>
        <p:spPr>
          <a:xfrm>
            <a:off x="292735" y="3349625"/>
            <a:ext cx="536575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5" name="直接连接符 24" title=""/>
          <p:cNvCxnSpPr/>
          <p:nvPr>
            <p:custDataLst>
              <p:tags r:id="rId10"/>
            </p:custDataLst>
          </p:nvPr>
        </p:nvCxnSpPr>
        <p:spPr>
          <a:xfrm flipH="1">
            <a:off x="572325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custDataLst>
              <p:tags r:id="rId11"/>
            </p:custDataLst>
          </p:nvPr>
        </p:nvSpPr>
        <p:spPr>
          <a:xfrm>
            <a:off x="4209415" y="147510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11246485" y="181229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2"/>
            </p:custDataLst>
          </p:nvPr>
        </p:nvSpPr>
        <p:spPr>
          <a:xfrm>
            <a:off x="4547235" y="356298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left)">
                                      <p:cBhvr>
                                        <p:cTn id="50" dur="500"/>
                                        <p:tgtEl>
                                          <p:spTgt spid="2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7" grpId="0" animBg="1"/>
      <p:bldP spid="10" grpId="0" animBg="1"/>
      <p:bldP spid="21" grpId="0"/>
      <p:bldP spid="22" grpId="0"/>
      <p:bldP spid="11"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6112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电路与电路图</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6" name="图片 5"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3" name="文本框 12" title=""/>
          <p:cNvSpPr txBox="1"/>
          <p:nvPr>
            <p:custDataLst>
              <p:tags r:id="rId7"/>
            </p:custDataLst>
          </p:nvPr>
        </p:nvSpPr>
        <p:spPr>
          <a:xfrm>
            <a:off x="374679" y="1902477"/>
            <a:ext cx="11734800" cy="4661535"/>
          </a:xfrm>
          <a:prstGeom prst="rect">
            <a:avLst/>
          </a:prstGeom>
          <a:noFill/>
        </p:spPr>
        <p:txBody>
          <a:bodyPr wrap="square" rtlCol="0" anchor="t">
            <a:spAutoFit/>
          </a:bodyPr>
          <a:lstStyle/>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判断电路正误：判断电路的正误时，要注意电路的四个组成部分是否完整。对于一个简单电路来说，电源、开关、导线和用电器中缺少任何一个都属于错误电路，特别是对于没有电源开关的长明灯电路，因无法控制电路通断，也是错误电路。</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（2）根据实物图画电路图</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1）替换法：先用电路元件的符号替换实物电路图中各元件，然后再整理成规范的电路图；</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2）电流路径法：先找出电流的路径，再用笔画线将电流的路径表示出来，沿电流路径逐一画出相应的电路元件符号。</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（3）根据电路图连接实物图：1）连接实物图时，连线尽可能清晰明了；2）连线不能交叉，导线两端要连在接线柱上。</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两步连接实物图：1）观察电路图，明确有哪些符号，找出对应的电路元件；2）从电源的一极出发，一次把实物图中的各元件连接起来，直至电源的另一极。</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wipe(left)">
                                      <p:cBhvr>
                                        <p:cTn id="40" dur="500"/>
                                        <p:tgtEl>
                                          <p:spTgt spid="13">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wipe(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6112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电路与电路图</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7" name="文本框 16" title=""/>
          <p:cNvSpPr txBox="1"/>
          <p:nvPr>
            <p:custDataLst>
              <p:tags r:id="rId5"/>
            </p:custDataLst>
          </p:nvPr>
        </p:nvSpPr>
        <p:spPr>
          <a:xfrm>
            <a:off x="292735" y="1331595"/>
            <a:ext cx="553466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某学校保密室有两道门，只有当两道门都关上时（关上一道门相当于闭合一个开关），值班室内的指示灯才会亮，表明门都关上了．下图中符合要求的电路图是（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46" title=""/>
          <p:cNvPicPr>
            <a:picLocks noChangeAspect="1"/>
          </p:cNvPicPr>
          <p:nvPr/>
        </p:nvPicPr>
        <p:blipFill>
          <a:blip r:embed="rId6"/>
          <a:stretch>
            <a:fillRect/>
          </a:stretch>
        </p:blipFill>
        <p:spPr>
          <a:xfrm>
            <a:off x="292735" y="2672080"/>
            <a:ext cx="5403850" cy="955675"/>
          </a:xfrm>
          <a:prstGeom prst="rect">
            <a:avLst/>
          </a:prstGeom>
          <a:noFill/>
          <a:ln w="9525">
            <a:noFill/>
          </a:ln>
        </p:spPr>
      </p:pic>
      <p:cxnSp>
        <p:nvCxnSpPr>
          <p:cNvPr id="25" name="直接连接符 24" title=""/>
          <p:cNvCxnSpPr/>
          <p:nvPr>
            <p:custDataLst>
              <p:tags r:id="rId7"/>
            </p:custDataLst>
          </p:nvPr>
        </p:nvCxnSpPr>
        <p:spPr>
          <a:xfrm flipH="1">
            <a:off x="5906135" y="1298575"/>
            <a:ext cx="0" cy="284988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8"/>
            </p:custDataLst>
          </p:nvPr>
        </p:nvSpPr>
        <p:spPr>
          <a:xfrm>
            <a:off x="6043295" y="1331595"/>
            <a:ext cx="608330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如图所示，根据实物图在虚线框内画出与之对应的电路图。</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49" title=""/>
          <p:cNvPicPr>
            <a:picLocks noChangeAspect="1"/>
          </p:cNvPicPr>
          <p:nvPr/>
        </p:nvPicPr>
        <p:blipFill>
          <a:blip r:embed="rId9"/>
          <a:stretch>
            <a:fillRect/>
          </a:stretch>
        </p:blipFill>
        <p:spPr>
          <a:xfrm>
            <a:off x="6791325" y="1950720"/>
            <a:ext cx="5078095" cy="1913890"/>
          </a:xfrm>
          <a:prstGeom prst="rect">
            <a:avLst/>
          </a:prstGeom>
          <a:noFill/>
          <a:ln w="9525">
            <a:noFill/>
          </a:ln>
        </p:spPr>
      </p:pic>
      <p:cxnSp>
        <p:nvCxnSpPr>
          <p:cNvPr id="30" name="直接连接符 29" title=""/>
          <p:cNvCxnSpPr/>
          <p:nvPr>
            <p:custDataLst>
              <p:tags r:id="rId10"/>
            </p:custDataLst>
          </p:nvPr>
        </p:nvCxnSpPr>
        <p:spPr>
          <a:xfrm>
            <a:off x="292735" y="4168775"/>
            <a:ext cx="1183703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11"/>
            </p:custDataLst>
          </p:nvPr>
        </p:nvSpPr>
        <p:spPr>
          <a:xfrm>
            <a:off x="292735" y="4189095"/>
            <a:ext cx="553466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根据如图所示的电路图，用笔画线代替导线，连接实物电路。（要求导线不能交叉）</a:t>
            </a:r>
            <a:endParaRPr sz="1600">
              <a:latin typeface="微软雅黑" panose="020b0503020204020204" charset="-122"/>
              <a:ea typeface="微软雅黑" panose="020b0503020204020204" charset="-122"/>
              <a:cs typeface="微软雅黑" panose="020b0503020204020204" charset="-122"/>
            </a:endParaRPr>
          </a:p>
        </p:txBody>
      </p:sp>
      <p:pic>
        <p:nvPicPr>
          <p:cNvPr id="11" name="图片 100047" title=""/>
          <p:cNvPicPr>
            <a:picLocks noChangeAspect="1"/>
          </p:cNvPicPr>
          <p:nvPr/>
        </p:nvPicPr>
        <p:blipFill>
          <a:blip r:embed="rId12"/>
          <a:stretch>
            <a:fillRect/>
          </a:stretch>
        </p:blipFill>
        <p:spPr>
          <a:xfrm>
            <a:off x="5696585" y="4472940"/>
            <a:ext cx="6267450" cy="1920240"/>
          </a:xfrm>
          <a:prstGeom prst="rect">
            <a:avLst/>
          </a:prstGeom>
          <a:noFill/>
          <a:ln w="9525">
            <a:noFill/>
          </a:ln>
        </p:spPr>
      </p:pic>
      <p:sp>
        <p:nvSpPr>
          <p:cNvPr id="22" name="文本框 21" title=""/>
          <p:cNvSpPr txBox="1"/>
          <p:nvPr/>
        </p:nvSpPr>
        <p:spPr>
          <a:xfrm>
            <a:off x="5196840" y="219329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pic>
        <p:nvPicPr>
          <p:cNvPr id="13" name="图片 1639312837" title=""/>
          <p:cNvPicPr>
            <a:picLocks noChangeAspect="1"/>
          </p:cNvPicPr>
          <p:nvPr/>
        </p:nvPicPr>
        <p:blipFill>
          <a:blip r:embed="rId13"/>
          <a:stretch>
            <a:fillRect/>
          </a:stretch>
        </p:blipFill>
        <p:spPr>
          <a:xfrm>
            <a:off x="10429240" y="2505710"/>
            <a:ext cx="1229995" cy="1061720"/>
          </a:xfrm>
          <a:prstGeom prst="rect">
            <a:avLst/>
          </a:prstGeom>
          <a:noFill/>
          <a:ln w="9525">
            <a:noFill/>
          </a:ln>
        </p:spPr>
      </p:pic>
      <p:sp>
        <p:nvSpPr>
          <p:cNvPr id="14" name="任意多边形 13" title=""/>
          <p:cNvSpPr/>
          <p:nvPr/>
        </p:nvSpPr>
        <p:spPr>
          <a:xfrm>
            <a:off x="11329035" y="5078095"/>
            <a:ext cx="420370" cy="628015"/>
          </a:xfrm>
          <a:custGeom>
            <a:gdLst>
              <a:gd name="connisteX0" fmla="*/ 420540 w 420540"/>
              <a:gd name="connsiteY0" fmla="*/ 521490 h 628289"/>
              <a:gd name="connisteX1" fmla="*/ 286555 w 420540"/>
              <a:gd name="connsiteY1" fmla="*/ 593245 h 628289"/>
              <a:gd name="connisteX2" fmla="*/ 224960 w 420540"/>
              <a:gd name="connsiteY2" fmla="*/ 17300 h 628289"/>
              <a:gd name="connisteX3" fmla="*/ 19220 w 420540"/>
              <a:gd name="connsiteY3" fmla="*/ 191925 h 628289"/>
              <a:gd name="connisteX4" fmla="*/ 19220 w 420540"/>
              <a:gd name="connsiteY4" fmla="*/ 181765 h 628289"/>
            </a:gdLst>
            <a:cxnLst>
              <a:cxn ang="0">
                <a:pos x="connisteX0" y="connsiteY0"/>
              </a:cxn>
              <a:cxn ang="0">
                <a:pos x="connisteX1" y="connsiteY1"/>
              </a:cxn>
              <a:cxn ang="0">
                <a:pos x="connisteX2" y="connsiteY2"/>
              </a:cxn>
              <a:cxn ang="0">
                <a:pos x="connisteX3" y="connsiteY3"/>
              </a:cxn>
              <a:cxn ang="0">
                <a:pos x="connisteX4" y="connsiteY4"/>
              </a:cxn>
            </a:cxnLst>
            <a:rect l="l" t="t" r="r" b="b"/>
            <a:pathLst>
              <a:path w="420541" h="628289">
                <a:moveTo>
                  <a:pt x="420541" y="521490"/>
                </a:moveTo>
                <a:cubicBezTo>
                  <a:pt x="395141" y="547525"/>
                  <a:pt x="325926" y="694210"/>
                  <a:pt x="286556" y="593245"/>
                </a:cubicBezTo>
                <a:cubicBezTo>
                  <a:pt x="247186" y="492280"/>
                  <a:pt x="278301" y="97310"/>
                  <a:pt x="224961" y="17300"/>
                </a:cubicBezTo>
                <a:cubicBezTo>
                  <a:pt x="171621" y="-62710"/>
                  <a:pt x="60496" y="158905"/>
                  <a:pt x="19221" y="191925"/>
                </a:cubicBezTo>
                <a:cubicBezTo>
                  <a:pt x="-22054" y="224945"/>
                  <a:pt x="15411" y="187480"/>
                  <a:pt x="19221" y="18176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任意多边形 14" title=""/>
          <p:cNvSpPr/>
          <p:nvPr/>
        </p:nvSpPr>
        <p:spPr>
          <a:xfrm>
            <a:off x="10908665" y="5071745"/>
            <a:ext cx="420370" cy="628015"/>
          </a:xfrm>
          <a:custGeom>
            <a:gdLst>
              <a:gd name="connisteX0" fmla="*/ 420540 w 420540"/>
              <a:gd name="connsiteY0" fmla="*/ 521490 h 628289"/>
              <a:gd name="connisteX1" fmla="*/ 286555 w 420540"/>
              <a:gd name="connsiteY1" fmla="*/ 593245 h 628289"/>
              <a:gd name="connisteX2" fmla="*/ 224960 w 420540"/>
              <a:gd name="connsiteY2" fmla="*/ 17300 h 628289"/>
              <a:gd name="connisteX3" fmla="*/ 19220 w 420540"/>
              <a:gd name="connsiteY3" fmla="*/ 191925 h 628289"/>
              <a:gd name="connisteX4" fmla="*/ 19220 w 420540"/>
              <a:gd name="connsiteY4" fmla="*/ 181765 h 628289"/>
            </a:gdLst>
            <a:cxnLst>
              <a:cxn ang="0">
                <a:pos x="connisteX0" y="connsiteY0"/>
              </a:cxn>
              <a:cxn ang="0">
                <a:pos x="connisteX1" y="connsiteY1"/>
              </a:cxn>
              <a:cxn ang="0">
                <a:pos x="connisteX2" y="connsiteY2"/>
              </a:cxn>
              <a:cxn ang="0">
                <a:pos x="connisteX3" y="connsiteY3"/>
              </a:cxn>
              <a:cxn ang="0">
                <a:pos x="connisteX4" y="connsiteY4"/>
              </a:cxn>
            </a:cxnLst>
            <a:rect l="l" t="t" r="r" b="b"/>
            <a:pathLst>
              <a:path w="420541" h="628289">
                <a:moveTo>
                  <a:pt x="420541" y="521490"/>
                </a:moveTo>
                <a:cubicBezTo>
                  <a:pt x="395141" y="547525"/>
                  <a:pt x="325926" y="694210"/>
                  <a:pt x="286556" y="593245"/>
                </a:cubicBezTo>
                <a:cubicBezTo>
                  <a:pt x="247186" y="492280"/>
                  <a:pt x="278301" y="97310"/>
                  <a:pt x="224961" y="17300"/>
                </a:cubicBezTo>
                <a:cubicBezTo>
                  <a:pt x="171621" y="-62710"/>
                  <a:pt x="60496" y="158905"/>
                  <a:pt x="19221" y="191925"/>
                </a:cubicBezTo>
                <a:cubicBezTo>
                  <a:pt x="-22054" y="224945"/>
                  <a:pt x="15411" y="187480"/>
                  <a:pt x="19221" y="18176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任意多边形 15" title=""/>
          <p:cNvSpPr/>
          <p:nvPr/>
        </p:nvSpPr>
        <p:spPr>
          <a:xfrm>
            <a:off x="8382635" y="5034915"/>
            <a:ext cx="3785235" cy="1402715"/>
          </a:xfrm>
          <a:custGeom>
            <a:gdLst>
              <a:gd name="connisteX0" fmla="*/ 3366884 w 3785375"/>
              <a:gd name="connsiteY0" fmla="*/ 193722 h 1402770"/>
              <a:gd name="connisteX1" fmla="*/ 3366884 w 3785375"/>
              <a:gd name="connsiteY1" fmla="*/ 193722 h 1402770"/>
              <a:gd name="connisteX2" fmla="*/ 3458959 w 3785375"/>
              <a:gd name="connsiteY2" fmla="*/ 8937 h 1402770"/>
              <a:gd name="connisteX3" fmla="*/ 3624059 w 3785375"/>
              <a:gd name="connsiteY3" fmla="*/ 461692 h 1402770"/>
              <a:gd name="connisteX4" fmla="*/ 3428479 w 3785375"/>
              <a:gd name="connsiteY4" fmla="*/ 1253537 h 1402770"/>
              <a:gd name="connisteX5" fmla="*/ 269989 w 3785375"/>
              <a:gd name="connsiteY5" fmla="*/ 1356407 h 1402770"/>
              <a:gd name="connisteX6" fmla="*/ 351904 w 3785375"/>
              <a:gd name="connsiteY6" fmla="*/ 893492 h 1402770"/>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3785375" h="1402771">
                <a:moveTo>
                  <a:pt x="3366885" y="193722"/>
                </a:moveTo>
                <a:cubicBezTo>
                  <a:pt x="3364980" y="197532"/>
                  <a:pt x="3348470" y="230552"/>
                  <a:pt x="3366885" y="193722"/>
                </a:cubicBezTo>
                <a:cubicBezTo>
                  <a:pt x="3385300" y="156892"/>
                  <a:pt x="3407525" y="-44403"/>
                  <a:pt x="3458960" y="8937"/>
                </a:cubicBezTo>
                <a:cubicBezTo>
                  <a:pt x="3510395" y="62277"/>
                  <a:pt x="3630410" y="212772"/>
                  <a:pt x="3624060" y="461692"/>
                </a:cubicBezTo>
                <a:cubicBezTo>
                  <a:pt x="3617710" y="710612"/>
                  <a:pt x="4099040" y="1074467"/>
                  <a:pt x="3428480" y="1253537"/>
                </a:cubicBezTo>
                <a:cubicBezTo>
                  <a:pt x="2757920" y="1432607"/>
                  <a:pt x="885305" y="1428162"/>
                  <a:pt x="269990" y="1356407"/>
                </a:cubicBezTo>
                <a:cubicBezTo>
                  <a:pt x="-345325" y="1284652"/>
                  <a:pt x="272530" y="988107"/>
                  <a:pt x="351905" y="893492"/>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任意多边形 17" title=""/>
          <p:cNvSpPr/>
          <p:nvPr/>
        </p:nvSpPr>
        <p:spPr>
          <a:xfrm>
            <a:off x="9022715" y="5022850"/>
            <a:ext cx="854075" cy="895350"/>
          </a:xfrm>
          <a:custGeom>
            <a:gdLst>
              <a:gd name="connisteX0" fmla="*/ 0 w 854075"/>
              <a:gd name="connsiteY0" fmla="*/ 895350 h 895350"/>
              <a:gd name="connisteX1" fmla="*/ 524510 w 854075"/>
              <a:gd name="connsiteY1" fmla="*/ 473710 h 895350"/>
              <a:gd name="connisteX2" fmla="*/ 575945 w 854075"/>
              <a:gd name="connsiteY2" fmla="*/ 72390 h 895350"/>
              <a:gd name="connisteX3" fmla="*/ 854075 w 854075"/>
              <a:gd name="connsiteY3" fmla="*/ 0 h 895350"/>
            </a:gdLst>
            <a:cxnLst>
              <a:cxn ang="0">
                <a:pos x="connisteX0" y="connsiteY0"/>
              </a:cxn>
              <a:cxn ang="0">
                <a:pos x="connisteX1" y="connsiteY1"/>
              </a:cxn>
              <a:cxn ang="0">
                <a:pos x="connisteX2" y="connsiteY2"/>
              </a:cxn>
              <a:cxn ang="0">
                <a:pos x="connisteX3" y="connsiteY3"/>
              </a:cxn>
            </a:cxnLst>
            <a:rect l="l" t="t" r="r" b="b"/>
            <a:pathLst>
              <a:path w="854075" h="895350">
                <a:moveTo>
                  <a:pt x="0" y="895350"/>
                </a:moveTo>
                <a:cubicBezTo>
                  <a:pt x="104140" y="819150"/>
                  <a:pt x="409575" y="638175"/>
                  <a:pt x="524510" y="473710"/>
                </a:cubicBezTo>
                <a:cubicBezTo>
                  <a:pt x="639445" y="309245"/>
                  <a:pt x="509905" y="167005"/>
                  <a:pt x="575945" y="72390"/>
                </a:cubicBezTo>
                <a:cubicBezTo>
                  <a:pt x="641985" y="-22225"/>
                  <a:pt x="799465" y="6350"/>
                  <a:pt x="854075"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任意多边形 18" title=""/>
          <p:cNvSpPr/>
          <p:nvPr/>
        </p:nvSpPr>
        <p:spPr>
          <a:xfrm>
            <a:off x="9749790" y="4992370"/>
            <a:ext cx="497205" cy="977265"/>
          </a:xfrm>
          <a:custGeom>
            <a:gdLst>
              <a:gd name="connisteX0" fmla="*/ 497378 w 497378"/>
              <a:gd name="connsiteY0" fmla="*/ 0 h 977265"/>
              <a:gd name="connisteX1" fmla="*/ 322753 w 497378"/>
              <a:gd name="connsiteY1" fmla="*/ 411480 h 977265"/>
              <a:gd name="connisteX2" fmla="*/ 3348 w 497378"/>
              <a:gd name="connsiteY2" fmla="*/ 617220 h 977265"/>
              <a:gd name="connisteX3" fmla="*/ 178608 w 497378"/>
              <a:gd name="connsiteY3" fmla="*/ 977265 h 977265"/>
            </a:gdLst>
            <a:cxnLst>
              <a:cxn ang="0">
                <a:pos x="connisteX0" y="connsiteY0"/>
              </a:cxn>
              <a:cxn ang="0">
                <a:pos x="connisteX1" y="connsiteY1"/>
              </a:cxn>
              <a:cxn ang="0">
                <a:pos x="connisteX2" y="connsiteY2"/>
              </a:cxn>
              <a:cxn ang="0">
                <a:pos x="connisteX3" y="connsiteY3"/>
              </a:cxn>
            </a:cxnLst>
            <a:rect l="l" t="t" r="r" b="b"/>
            <a:pathLst>
              <a:path w="497378" h="977265">
                <a:moveTo>
                  <a:pt x="497378" y="0"/>
                </a:moveTo>
                <a:cubicBezTo>
                  <a:pt x="468803" y="78105"/>
                  <a:pt x="421813" y="288290"/>
                  <a:pt x="322753" y="411480"/>
                </a:cubicBezTo>
                <a:cubicBezTo>
                  <a:pt x="223693" y="534670"/>
                  <a:pt x="31923" y="504190"/>
                  <a:pt x="3348" y="617220"/>
                </a:cubicBezTo>
                <a:cubicBezTo>
                  <a:pt x="-25227" y="730250"/>
                  <a:pt x="137333" y="909320"/>
                  <a:pt x="178608" y="97726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任意多边形 19" title=""/>
          <p:cNvSpPr/>
          <p:nvPr/>
        </p:nvSpPr>
        <p:spPr>
          <a:xfrm>
            <a:off x="10329545" y="5578475"/>
            <a:ext cx="596265" cy="389890"/>
          </a:xfrm>
          <a:custGeom>
            <a:gdLst>
              <a:gd name="connisteX0" fmla="*/ 0 w 596265"/>
              <a:gd name="connsiteY0" fmla="*/ 370205 h 390094"/>
              <a:gd name="connisteX1" fmla="*/ 421640 w 596265"/>
              <a:gd name="connsiteY1" fmla="*/ 349885 h 390094"/>
              <a:gd name="connisteX2" fmla="*/ 596265 w 596265"/>
              <a:gd name="connsiteY2" fmla="*/ 0 h 390094"/>
            </a:gdLst>
            <a:cxnLst>
              <a:cxn ang="0">
                <a:pos x="connisteX0" y="connsiteY0"/>
              </a:cxn>
              <a:cxn ang="0">
                <a:pos x="connisteX1" y="connsiteY1"/>
              </a:cxn>
              <a:cxn ang="0">
                <a:pos x="connisteX2" y="connsiteY2"/>
              </a:cxn>
            </a:cxnLst>
            <a:rect l="l" t="t" r="r" b="b"/>
            <a:pathLst>
              <a:path w="596265" h="390094">
                <a:moveTo>
                  <a:pt x="0" y="370205"/>
                </a:moveTo>
                <a:cubicBezTo>
                  <a:pt x="80645" y="373380"/>
                  <a:pt x="302260" y="424180"/>
                  <a:pt x="421640" y="349885"/>
                </a:cubicBezTo>
                <a:cubicBezTo>
                  <a:pt x="541020" y="275590"/>
                  <a:pt x="569595" y="69850"/>
                  <a:pt x="596265"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任意多边形 20" title=""/>
          <p:cNvSpPr/>
          <p:nvPr/>
        </p:nvSpPr>
        <p:spPr>
          <a:xfrm>
            <a:off x="8487410" y="5012690"/>
            <a:ext cx="257810" cy="884555"/>
          </a:xfrm>
          <a:custGeom>
            <a:gdLst>
              <a:gd name="connisteX0" fmla="*/ 257887 w 257887"/>
              <a:gd name="connsiteY0" fmla="*/ 884555 h 884555"/>
              <a:gd name="connisteX1" fmla="*/ 77 w 257887"/>
              <a:gd name="connsiteY1" fmla="*/ 473075 h 884555"/>
              <a:gd name="connisteX2" fmla="*/ 236932 w 257887"/>
              <a:gd name="connsiteY2" fmla="*/ 0 h 884555"/>
            </a:gdLst>
            <a:cxnLst>
              <a:cxn ang="0">
                <a:pos x="connisteX0" y="connsiteY0"/>
              </a:cxn>
              <a:cxn ang="0">
                <a:pos x="connisteX1" y="connsiteY1"/>
              </a:cxn>
              <a:cxn ang="0">
                <a:pos x="connisteX2" y="connsiteY2"/>
              </a:cxn>
            </a:cxnLst>
            <a:rect l="l" t="t" r="r" b="b"/>
            <a:pathLst>
              <a:path w="257887" h="884555">
                <a:moveTo>
                  <a:pt x="257887" y="884555"/>
                </a:moveTo>
                <a:cubicBezTo>
                  <a:pt x="201372" y="811530"/>
                  <a:pt x="4522" y="650240"/>
                  <a:pt x="77" y="473075"/>
                </a:cubicBezTo>
                <a:cubicBezTo>
                  <a:pt x="-4368" y="295910"/>
                  <a:pt x="184227" y="86360"/>
                  <a:pt x="236932"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任意多边形 22" title=""/>
          <p:cNvSpPr/>
          <p:nvPr/>
        </p:nvSpPr>
        <p:spPr>
          <a:xfrm>
            <a:off x="9022715" y="4393565"/>
            <a:ext cx="1372870" cy="619125"/>
          </a:xfrm>
          <a:custGeom>
            <a:gdLst>
              <a:gd name="connisteX0" fmla="*/ 0 w 1372817"/>
              <a:gd name="connsiteY0" fmla="*/ 619397 h 619397"/>
              <a:gd name="connisteX1" fmla="*/ 257175 w 1372817"/>
              <a:gd name="connsiteY1" fmla="*/ 207917 h 619397"/>
              <a:gd name="connisteX2" fmla="*/ 925830 w 1372817"/>
              <a:gd name="connsiteY2" fmla="*/ 2177 h 619397"/>
              <a:gd name="connisteX3" fmla="*/ 1358265 w 1372817"/>
              <a:gd name="connsiteY3" fmla="*/ 300627 h 619397"/>
              <a:gd name="connisteX4" fmla="*/ 1234440 w 1372817"/>
              <a:gd name="connsiteY4" fmla="*/ 619397 h 619397"/>
            </a:gdLst>
            <a:cxnLst>
              <a:cxn ang="0">
                <a:pos x="connisteX0" y="connsiteY0"/>
              </a:cxn>
              <a:cxn ang="0">
                <a:pos x="connisteX1" y="connsiteY1"/>
              </a:cxn>
              <a:cxn ang="0">
                <a:pos x="connisteX2" y="connsiteY2"/>
              </a:cxn>
              <a:cxn ang="0">
                <a:pos x="connisteX3" y="connsiteY3"/>
              </a:cxn>
              <a:cxn ang="0">
                <a:pos x="connisteX4" y="connsiteY4"/>
              </a:cxn>
            </a:cxnLst>
            <a:rect l="l" t="t" r="r" b="b"/>
            <a:pathLst>
              <a:path w="1372818" h="619397">
                <a:moveTo>
                  <a:pt x="0" y="619397"/>
                </a:moveTo>
                <a:cubicBezTo>
                  <a:pt x="38100" y="541292"/>
                  <a:pt x="71755" y="331107"/>
                  <a:pt x="257175" y="207917"/>
                </a:cubicBezTo>
                <a:cubicBezTo>
                  <a:pt x="442595" y="84727"/>
                  <a:pt x="705485" y="-16238"/>
                  <a:pt x="925830" y="2177"/>
                </a:cubicBezTo>
                <a:cubicBezTo>
                  <a:pt x="1146175" y="20592"/>
                  <a:pt x="1296670" y="177437"/>
                  <a:pt x="1358265" y="300627"/>
                </a:cubicBezTo>
                <a:cubicBezTo>
                  <a:pt x="1419860" y="423817"/>
                  <a:pt x="1268095" y="561612"/>
                  <a:pt x="1234440" y="619397"/>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up)">
                                      <p:cBhvr>
                                        <p:cTn id="45" dur="500"/>
                                        <p:tgtEl>
                                          <p:spTgt spid="7"/>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right)">
                                      <p:cBhvr>
                                        <p:cTn id="65" dur="500"/>
                                        <p:tgtEl>
                                          <p:spTgt spid="1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down)">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down)">
                                      <p:cBhvr>
                                        <p:cTn id="80" dur="500"/>
                                        <p:tgtEl>
                                          <p:spTgt spid="2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wipe(left)">
                                      <p:cBhvr>
                                        <p:cTn id="85" dur="500"/>
                                        <p:tgtEl>
                                          <p:spTgt spid="2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wipe(down)">
                                      <p:cBhvr>
                                        <p:cTn id="90" dur="500"/>
                                        <p:tgtEl>
                                          <p:spTgt spid="1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down)">
                                      <p:cBhvr>
                                        <p:cTn id="95" dur="500"/>
                                        <p:tgtEl>
                                          <p:spTgt spid="19"/>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wipe(left)">
                                      <p:cBhvr>
                                        <p:cTn id="10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0" grpId="0" animBg="1"/>
      <p:bldP spid="7" grpId="0" animBg="1"/>
      <p:bldP spid="22" grpId="0"/>
      <p:bldP spid="2" grpId="0" animBg="1"/>
      <p:bldP spid="11" grpId="0" animBg="1"/>
      <p:bldP spid="14" grpId="0" animBg="1"/>
      <p:bldP spid="15" grpId="0" animBg="1"/>
      <p:bldP spid="16" grpId="0" animBg="1"/>
      <p:bldP spid="18" grpId="0" animBg="1"/>
      <p:bldP spid="19" grpId="0" animBg="1"/>
      <p:bldP spid="20" grpId="0" animBg="1"/>
      <p:bldP spid="21" grpId="0" animBg="1"/>
      <p:bldP spid="23"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61124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电路的三种状态</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24" name="文本框 23" title=""/>
          <p:cNvSpPr txBox="1"/>
          <p:nvPr>
            <p:custDataLst>
              <p:tags r:id="rId5"/>
            </p:custDataLst>
          </p:nvPr>
        </p:nvSpPr>
        <p:spPr>
          <a:xfrm>
            <a:off x="292735" y="1331595"/>
            <a:ext cx="568896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下图所示的四个电路中，闭合开关不会造成电源短路的是（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45" title=""/>
          <p:cNvPicPr>
            <a:picLocks noChangeAspect="1"/>
          </p:cNvPicPr>
          <p:nvPr/>
        </p:nvPicPr>
        <p:blipFill>
          <a:blip r:embed="rId6"/>
          <a:stretch>
            <a:fillRect/>
          </a:stretch>
        </p:blipFill>
        <p:spPr>
          <a:xfrm>
            <a:off x="5867400" y="1173798"/>
            <a:ext cx="6187440" cy="1144905"/>
          </a:xfrm>
          <a:prstGeom prst="rect">
            <a:avLst/>
          </a:prstGeom>
          <a:noFill/>
          <a:ln w="9525">
            <a:noFill/>
          </a:ln>
        </p:spPr>
      </p:pic>
      <p:cxnSp>
        <p:nvCxnSpPr>
          <p:cNvPr id="26" name="直接连接符 25" title=""/>
          <p:cNvCxnSpPr/>
          <p:nvPr>
            <p:custDataLst>
              <p:tags r:id="rId7"/>
            </p:custDataLst>
          </p:nvPr>
        </p:nvCxnSpPr>
        <p:spPr>
          <a:xfrm>
            <a:off x="292735" y="2665730"/>
            <a:ext cx="1183703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7" name="文本框 26" title=""/>
          <p:cNvSpPr txBox="1"/>
          <p:nvPr>
            <p:custDataLst>
              <p:tags r:id="rId8"/>
            </p:custDataLst>
          </p:nvPr>
        </p:nvSpPr>
        <p:spPr>
          <a:xfrm>
            <a:off x="292735" y="2792730"/>
            <a:ext cx="639191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如图所示电路中如果闭合S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且断开S</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，那么（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A．只有L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亮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B．只有L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亮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均亮     D．L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均不亮</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5" title=""/>
          <p:cNvPicPr>
            <a:picLocks noChangeAspect="1"/>
          </p:cNvPicPr>
          <p:nvPr/>
        </p:nvPicPr>
        <p:blipFill>
          <a:blip r:embed="rId9"/>
          <a:stretch>
            <a:fillRect/>
          </a:stretch>
        </p:blipFill>
        <p:spPr>
          <a:xfrm>
            <a:off x="8115618" y="2792730"/>
            <a:ext cx="1495425" cy="1676400"/>
          </a:xfrm>
          <a:prstGeom prst="rect">
            <a:avLst/>
          </a:prstGeom>
          <a:noFill/>
          <a:ln w="9525">
            <a:noFill/>
          </a:ln>
        </p:spPr>
      </p:pic>
      <p:cxnSp>
        <p:nvCxnSpPr>
          <p:cNvPr id="28" name="直接连接符 27" title=""/>
          <p:cNvCxnSpPr/>
          <p:nvPr>
            <p:custDataLst>
              <p:tags r:id="rId10"/>
            </p:custDataLst>
          </p:nvPr>
        </p:nvCxnSpPr>
        <p:spPr>
          <a:xfrm>
            <a:off x="354965" y="4596130"/>
            <a:ext cx="1183703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9" name="文本框 28" title=""/>
          <p:cNvSpPr txBox="1"/>
          <p:nvPr>
            <p:custDataLst>
              <p:tags r:id="rId11"/>
            </p:custDataLst>
          </p:nvPr>
        </p:nvSpPr>
        <p:spPr>
          <a:xfrm>
            <a:off x="292735" y="4723130"/>
            <a:ext cx="639191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如图所示，粗心的小强把电流表并联接在了L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的两端。如果闭合开关，可能会发生（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发光，L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不发光      B．L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不发光，L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发光</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都要发光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都不发光</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6" title=""/>
          <p:cNvPicPr>
            <a:picLocks noChangeAspect="1"/>
          </p:cNvPicPr>
          <p:nvPr/>
        </p:nvPicPr>
        <p:blipFill>
          <a:blip r:embed="rId12"/>
          <a:stretch>
            <a:fillRect/>
          </a:stretch>
        </p:blipFill>
        <p:spPr>
          <a:xfrm>
            <a:off x="8282940" y="4755515"/>
            <a:ext cx="2032000" cy="1999615"/>
          </a:xfrm>
          <a:prstGeom prst="rect">
            <a:avLst/>
          </a:prstGeom>
          <a:noFill/>
          <a:ln w="9525">
            <a:noFill/>
          </a:ln>
        </p:spPr>
      </p:pic>
      <p:sp>
        <p:nvSpPr>
          <p:cNvPr id="32" name="文本框 31" title=""/>
          <p:cNvSpPr txBox="1"/>
          <p:nvPr>
            <p:custDataLst>
              <p:tags r:id="rId13"/>
            </p:custDataLst>
          </p:nvPr>
        </p:nvSpPr>
        <p:spPr>
          <a:xfrm>
            <a:off x="1074420" y="179260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33" name="文本框 32" title=""/>
          <p:cNvSpPr txBox="1"/>
          <p:nvPr>
            <p:custDataLst>
              <p:tags r:id="rId14"/>
            </p:custDataLst>
          </p:nvPr>
        </p:nvSpPr>
        <p:spPr>
          <a:xfrm>
            <a:off x="6029325" y="290703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34" name="文本框 33" title=""/>
          <p:cNvSpPr txBox="1"/>
          <p:nvPr>
            <p:custDataLst>
              <p:tags r:id="rId15"/>
            </p:custDataLst>
          </p:nvPr>
        </p:nvSpPr>
        <p:spPr>
          <a:xfrm>
            <a:off x="2905125" y="520065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500"/>
                                        <p:tgtEl>
                                          <p:spTgt spid="3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wipe(left)">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7" grpId="0" animBg="1"/>
      <p:bldP spid="29" grpId="0" animBg="1"/>
      <p:bldP spid="32" grpId="0"/>
      <p:bldP spid="33" grpId="0"/>
      <p:bldP spid="34" grpId="0"/>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串联和并联</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113655" y="182245"/>
            <a:ext cx="4450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一、串联电路和并联电路的特点</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aphicFrame>
        <p:nvGraphicFramePr>
          <p:cNvPr id="3" name="表格 2" title=""/>
          <p:cNvGraphicFramePr>
            <a:graphicFrameLocks noGrp="1"/>
          </p:cNvGraphicFramePr>
          <p:nvPr>
            <p:custDataLst>
              <p:tags r:id="rId5"/>
            </p:custDataLst>
          </p:nvPr>
        </p:nvGraphicFramePr>
        <p:xfrm>
          <a:off x="292735" y="1397000"/>
          <a:ext cx="11267440" cy="5320665"/>
        </p:xfrm>
        <a:graphic>
          <a:graphicData uri="http://schemas.openxmlformats.org/drawingml/2006/table">
            <a:tbl>
              <a:tblPr/>
              <a:tblGrid>
                <a:gridCol w="955040"/>
                <a:gridCol w="937260"/>
                <a:gridCol w="4614545"/>
                <a:gridCol w="4760595"/>
              </a:tblGrid>
              <a:tr h="429895">
                <a:tc gridSpan="2">
                  <a:txBody>
                    <a:bodyPr vert="horz" wrap="square"/>
                    <a:lstStyle/>
                    <a:p>
                      <a:pPr indent="0" algn="ctr">
                        <a:buNone/>
                      </a:pP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串联电路</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并联电路</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429895">
                <a:tc gridSpan="2">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连接特点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用电器首尾顺次相接</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用电器两端分别接在一起</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2350">
                <a:tc gridSpan="2">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电路图</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9790">
                <a:tc gridSpan="2">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电流路径</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电流从电源正极出发，只有一条路径流回电源负极</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干路电流在其中一个节点处分别流经各支路，在另一个节点处汇合流回电源负极</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9790">
                <a:tc rowSpan="2">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用电器是否相互影响</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发生断路时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各用电器互相影响，若其中一个断路，则其他用电器都无法工作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各用电器互不影响，若其中一个断路，则其他用电器照常工作</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9155">
                <a:tc vMerge="1">
                  <a:txBody>
                    <a:bodyPr vert="horz" wrap="square"/>
                    <a:lstStyle/>
                    <a:p/>
                  </a:txBody>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发生短路时</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若其中一个用电器被短路，其他用电器依然有电流通过</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若其中一个用电器短路，与之相并联的所有用电器都被短路</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59790">
                <a:tc gridSpan="2">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开关作用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开关控制整个电路，开关位置不影响其控制作用</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干路开关控制整个电路，支路开关只控制所在支路</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title=""/>
          <p:cNvPicPr/>
          <p:nvPr/>
        </p:nvPicPr>
        <p:blipFill>
          <a:blip r:embed="rId6"/>
          <a:stretch>
            <a:fillRect/>
          </a:stretch>
        </p:blipFill>
        <p:spPr>
          <a:xfrm>
            <a:off x="3895725" y="2270760"/>
            <a:ext cx="1704340" cy="977265"/>
          </a:xfrm>
          <a:prstGeom prst="rect">
            <a:avLst/>
          </a:prstGeom>
          <a:noFill/>
          <a:ln w="9525">
            <a:noFill/>
          </a:ln>
        </p:spPr>
      </p:pic>
      <p:pic>
        <p:nvPicPr>
          <p:cNvPr id="10" name="图片 9" title=""/>
          <p:cNvPicPr/>
          <p:nvPr/>
        </p:nvPicPr>
        <p:blipFill>
          <a:blip r:embed="rId7"/>
          <a:stretch>
            <a:fillRect/>
          </a:stretch>
        </p:blipFill>
        <p:spPr>
          <a:xfrm>
            <a:off x="8709025" y="2270760"/>
            <a:ext cx="1202055" cy="97726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endParaRPr lang="zh-CN" altLang="en-US" sz="6600">
              <a:solidFill>
                <a:schemeClr val="tx1">
                  <a:lumMod val="75000"/>
                  <a:lumOff val="25000"/>
                </a:schemeClr>
              </a:solidFill>
              <a:latin typeface="+mj-ea"/>
              <a:ea typeface="+mj-ea"/>
            </a:endParaRP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endParaRPr lang="en-US" altLang="zh-CN" sz="3600" b="1">
              <a:sym typeface="+mn-ea"/>
            </a:endParaRP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endParaRPr lang="en-US" altLang="zh-CN" sz="3600" b="1">
              <a:sym typeface="+mn-ea"/>
            </a:endParaRP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endParaRPr lang="zh-CN" altLang="en-US" sz="3200" b="1">
              <a:solidFill>
                <a:schemeClr val="accent2">
                  <a:lumMod val="75000"/>
                </a:schemeClr>
              </a:solidFill>
              <a:latin typeface="幼圆" panose="02010509060101010101" charset="-122"/>
              <a:ea typeface="幼圆" panose="02010509060101010101" charset="-122"/>
            </a:endParaRP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endParaRPr lang="en-US" altLang="zh-CN" sz="3600" b="1">
              <a:sym typeface="+mn-ea"/>
            </a:endParaRP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endParaRPr lang="en-US" altLang="zh-CN" sz="3600" b="1">
              <a:sym typeface="+mn-ea"/>
            </a:endParaRP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endParaRPr lang="zh-CN" altLang="en-US" sz="3200" b="1">
              <a:solidFill>
                <a:schemeClr val="accent2">
                  <a:lumMod val="75000"/>
                </a:schemeClr>
              </a:solidFill>
              <a:latin typeface="幼圆" panose="02010509060101010101" charset="-122"/>
              <a:ea typeface="幼圆" panose="02010509060101010101" charset="-122"/>
              <a:sym typeface="+mn-ea"/>
            </a:endParaRP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11365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二、串并联电路的识别</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2" name="1BCC2C28-871D-48CB-8BE0-2867F7803ADB-7" title=""/>
          <p:cNvPicPr>
            <a:picLocks noChangeAspect="1"/>
          </p:cNvPicPr>
          <p:nvPr/>
        </p:nvPicPr>
        <p:blipFill>
          <a:blip r:embed="rId5"/>
          <a:stretch>
            <a:fillRect/>
          </a:stretch>
        </p:blipFill>
        <p:spPr>
          <a:xfrm>
            <a:off x="628650" y="1396365"/>
            <a:ext cx="4613275" cy="4846320"/>
          </a:xfrm>
          <a:prstGeom prst="rect">
            <a:avLst/>
          </a:prstGeom>
        </p:spPr>
      </p:pic>
      <p:pic>
        <p:nvPicPr>
          <p:cNvPr id="3" name="图片 -2147481906" title=""/>
          <p:cNvPicPr>
            <a:picLocks noChangeAspect="1"/>
          </p:cNvPicPr>
          <p:nvPr/>
        </p:nvPicPr>
        <p:blipFill>
          <a:blip r:embed="rId6"/>
          <a:stretch>
            <a:fillRect/>
          </a:stretch>
        </p:blipFill>
        <p:spPr>
          <a:xfrm>
            <a:off x="5241925" y="2541905"/>
            <a:ext cx="5163820" cy="1228090"/>
          </a:xfrm>
          <a:prstGeom prst="rect">
            <a:avLst/>
          </a:prstGeom>
          <a:noFill/>
          <a:ln w="9525">
            <a:noFill/>
          </a:ln>
        </p:spPr>
      </p:pic>
      <p:pic>
        <p:nvPicPr>
          <p:cNvPr id="6" name="图片 -2147481905" title=""/>
          <p:cNvPicPr>
            <a:picLocks noChangeAspect="1"/>
          </p:cNvPicPr>
          <p:nvPr/>
        </p:nvPicPr>
        <p:blipFill>
          <a:blip r:embed="rId7"/>
          <a:stretch>
            <a:fillRect/>
          </a:stretch>
        </p:blipFill>
        <p:spPr>
          <a:xfrm>
            <a:off x="5241925" y="3975735"/>
            <a:ext cx="4839970" cy="1179830"/>
          </a:xfrm>
          <a:prstGeom prst="rect">
            <a:avLst/>
          </a:prstGeom>
          <a:noFill/>
          <a:ln w="9525">
            <a:noFill/>
          </a:ln>
        </p:spPr>
      </p:pic>
      <p:pic>
        <p:nvPicPr>
          <p:cNvPr id="7" name="图片 -2147481904" title=""/>
          <p:cNvPicPr>
            <a:picLocks noChangeAspect="1"/>
          </p:cNvPicPr>
          <p:nvPr/>
        </p:nvPicPr>
        <p:blipFill>
          <a:blip r:embed="rId8"/>
          <a:stretch>
            <a:fillRect/>
          </a:stretch>
        </p:blipFill>
        <p:spPr>
          <a:xfrm>
            <a:off x="5241925" y="5242560"/>
            <a:ext cx="4279265" cy="13830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113655" y="182245"/>
            <a:ext cx="3230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二、串并联电路的识别</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2" name="1BCC2C28-871D-48CB-8BE0-2867F7803ADB-8" title=""/>
          <p:cNvPicPr>
            <a:picLocks noChangeAspect="1"/>
          </p:cNvPicPr>
          <p:nvPr/>
        </p:nvPicPr>
        <p:blipFill>
          <a:blip r:embed="rId5"/>
          <a:stretch>
            <a:fillRect/>
          </a:stretch>
        </p:blipFill>
        <p:spPr>
          <a:xfrm>
            <a:off x="553720" y="1396365"/>
            <a:ext cx="4199890" cy="4834255"/>
          </a:xfrm>
          <a:prstGeom prst="rect">
            <a:avLst/>
          </a:prstGeom>
        </p:spPr>
      </p:pic>
      <p:pic>
        <p:nvPicPr>
          <p:cNvPr id="3" name="图片 -2147481903" title=""/>
          <p:cNvPicPr>
            <a:picLocks noChangeAspect="1"/>
          </p:cNvPicPr>
          <p:nvPr/>
        </p:nvPicPr>
        <p:blipFill>
          <a:blip r:embed="rId6"/>
          <a:stretch>
            <a:fillRect/>
          </a:stretch>
        </p:blipFill>
        <p:spPr>
          <a:xfrm>
            <a:off x="4602480" y="3044825"/>
            <a:ext cx="6508115" cy="1499870"/>
          </a:xfrm>
          <a:prstGeom prst="rect">
            <a:avLst/>
          </a:prstGeom>
          <a:noFill/>
          <a:ln w="9525">
            <a:noFill/>
          </a:ln>
        </p:spPr>
      </p:pic>
      <p:pic>
        <p:nvPicPr>
          <p:cNvPr id="6" name="图片 -2147481902" title=""/>
          <p:cNvPicPr>
            <a:picLocks noChangeAspect="1"/>
          </p:cNvPicPr>
          <p:nvPr/>
        </p:nvPicPr>
        <p:blipFill>
          <a:blip r:embed="rId7"/>
          <a:stretch>
            <a:fillRect/>
          </a:stretch>
        </p:blipFill>
        <p:spPr>
          <a:xfrm>
            <a:off x="4602480" y="4766945"/>
            <a:ext cx="5389880" cy="16859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178935" y="182245"/>
            <a:ext cx="5669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三、较复杂的电路图与实物图的转化方法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7" name="文本框 6" title=""/>
          <p:cNvSpPr txBox="1"/>
          <p:nvPr>
            <p:custDataLst>
              <p:tags r:id="rId5"/>
            </p:custDataLst>
          </p:nvPr>
        </p:nvSpPr>
        <p:spPr>
          <a:xfrm>
            <a:off x="374650" y="1449705"/>
            <a:ext cx="442912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1.根据电路图连接实物图的方法</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374650" y="2002790"/>
            <a:ext cx="11558270" cy="1014730"/>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电流路径法：</a:t>
            </a:r>
            <a:r>
              <a:rPr sz="2000">
                <a:latin typeface="微软雅黑" panose="020b0503020204020204" charset="-122"/>
                <a:ea typeface="微软雅黑" panose="020b0503020204020204" charset="-122"/>
                <a:cs typeface="微软雅黑" panose="020b0503020204020204" charset="-122"/>
              </a:rPr>
              <a:t>先确定电流方向，即电流从电源正极流出后依次经过哪些元件，再观察有无分支。若有分支，先将一条支路连接完成，再在对应的支路处并联上另一条支路。</a:t>
            </a:r>
            <a:endParaRPr sz="2000">
              <a:latin typeface="微软雅黑" panose="020b0503020204020204" charset="-122"/>
              <a:ea typeface="微软雅黑" panose="020b0503020204020204" charset="-122"/>
              <a:cs typeface="微软雅黑" panose="020b0503020204020204" charset="-122"/>
            </a:endParaRPr>
          </a:p>
        </p:txBody>
      </p:sp>
      <p:pic>
        <p:nvPicPr>
          <p:cNvPr id="2" name="图片 -2147481901" title=""/>
          <p:cNvPicPr>
            <a:picLocks noChangeAspect="1"/>
          </p:cNvPicPr>
          <p:nvPr/>
        </p:nvPicPr>
        <p:blipFill>
          <a:blip r:embed="rId7"/>
          <a:stretch>
            <a:fillRect/>
          </a:stretch>
        </p:blipFill>
        <p:spPr>
          <a:xfrm>
            <a:off x="1668145" y="3017520"/>
            <a:ext cx="4070350" cy="2393950"/>
          </a:xfrm>
          <a:prstGeom prst="rect">
            <a:avLst/>
          </a:prstGeom>
          <a:noFill/>
          <a:ln w="9525">
            <a:noFill/>
          </a:ln>
        </p:spPr>
      </p:pic>
      <p:pic>
        <p:nvPicPr>
          <p:cNvPr id="3" name="图片 -2147481900" title=""/>
          <p:cNvPicPr>
            <a:picLocks noChangeAspect="1"/>
          </p:cNvPicPr>
          <p:nvPr/>
        </p:nvPicPr>
        <p:blipFill>
          <a:blip r:embed="rId8"/>
          <a:stretch>
            <a:fillRect/>
          </a:stretch>
        </p:blipFill>
        <p:spPr>
          <a:xfrm>
            <a:off x="5955030" y="3017520"/>
            <a:ext cx="5257165" cy="2407920"/>
          </a:xfrm>
          <a:prstGeom prst="rect">
            <a:avLst/>
          </a:prstGeom>
          <a:noFill/>
          <a:ln w="9525">
            <a:noFill/>
          </a:ln>
        </p:spPr>
      </p:pic>
      <p:sp>
        <p:nvSpPr>
          <p:cNvPr id="11" name="文本框 10" title=""/>
          <p:cNvSpPr txBox="1"/>
          <p:nvPr>
            <p:custDataLst>
              <p:tags r:id="rId9"/>
            </p:custDataLst>
          </p:nvPr>
        </p:nvSpPr>
        <p:spPr>
          <a:xfrm>
            <a:off x="501650" y="5452745"/>
            <a:ext cx="11558270" cy="1014730"/>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标号法：</a:t>
            </a:r>
            <a:r>
              <a:rPr sz="2000">
                <a:latin typeface="微软雅黑" panose="020b0503020204020204" charset="-122"/>
                <a:ea typeface="微软雅黑" panose="020b0503020204020204" charset="-122"/>
                <a:cs typeface="微软雅黑" panose="020b0503020204020204" charset="-122"/>
              </a:rPr>
              <a:t>从电源正极开始，先在电路图中各元件的符号两端标出序号，再在对应的实物图中各元件两端标上对应的序号，最后按照电路图连接实物电路。</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500"/>
                                        <p:tgtEl>
                                          <p:spTgt spid="11">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178935" y="182245"/>
            <a:ext cx="5669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三、较复杂的电路图与实物图的转化方法</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7" name="文本框 6" title=""/>
          <p:cNvSpPr txBox="1"/>
          <p:nvPr>
            <p:custDataLst>
              <p:tags r:id="rId5"/>
            </p:custDataLst>
          </p:nvPr>
        </p:nvSpPr>
        <p:spPr>
          <a:xfrm>
            <a:off x="374650" y="1449705"/>
            <a:ext cx="442912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2.根据实物图画电路图的方法</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374650" y="2002790"/>
            <a:ext cx="11558270" cy="1014730"/>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替换法：</a:t>
            </a:r>
            <a:r>
              <a:rPr sz="2000">
                <a:latin typeface="微软雅黑" panose="020b0503020204020204" charset="-122"/>
                <a:ea typeface="微软雅黑" panose="020b0503020204020204" charset="-122"/>
                <a:cs typeface="微软雅黑" panose="020b0503020204020204" charset="-122"/>
              </a:rPr>
              <a:t>所谓替换法就是先将实物图中的元件用规定的符号替换下来，再将符号整理整理成规范电路图的一种方法。</a:t>
            </a:r>
            <a:endParaRPr sz="20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7"/>
            </p:custDataLst>
          </p:nvPr>
        </p:nvSpPr>
        <p:spPr>
          <a:xfrm>
            <a:off x="374650" y="3107055"/>
            <a:ext cx="11558270" cy="1014730"/>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节点法：</a:t>
            </a:r>
            <a:r>
              <a:rPr sz="2000">
                <a:latin typeface="微软雅黑" panose="020b0503020204020204" charset="-122"/>
                <a:ea typeface="微软雅黑" panose="020b0503020204020204" charset="-122"/>
                <a:cs typeface="微软雅黑" panose="020b0503020204020204" charset="-122"/>
              </a:rPr>
              <a:t>所谓节点法就是找出电路中电流的分流点和汇流点，以这些点为分界，将电路分成几段来画的方法。</a:t>
            </a:r>
            <a:endParaRPr sz="2000">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8"/>
            </p:custDataLst>
          </p:nvPr>
        </p:nvSpPr>
        <p:spPr>
          <a:xfrm>
            <a:off x="374650" y="4211320"/>
            <a:ext cx="11558270" cy="147637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具体步骤：</a:t>
            </a:r>
            <a:r>
              <a:rPr sz="2000">
                <a:latin typeface="微软雅黑" panose="020b0503020204020204" charset="-122"/>
                <a:ea typeface="微软雅黑" panose="020b0503020204020204" charset="-122"/>
                <a:cs typeface="微软雅黑" panose="020b0503020204020204" charset="-122"/>
              </a:rPr>
              <a:t>①先找出节点（并联电路的分流点和汇流点）的位置，画出干路；②对照实物图找出一条支路并画出来；③对照实物图找出其他支路并依次画出来；④将干路与各支路连接起来组成完整的电路图。</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792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串、并联电路的识别</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6" name="图片 5"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3" name="文本框 12" title=""/>
          <p:cNvSpPr txBox="1"/>
          <p:nvPr>
            <p:custDataLst>
              <p:tags r:id="rId7"/>
            </p:custDataLst>
          </p:nvPr>
        </p:nvSpPr>
        <p:spPr>
          <a:xfrm>
            <a:off x="374679" y="1902477"/>
            <a:ext cx="11734800" cy="922020"/>
          </a:xfrm>
          <a:prstGeom prst="rect">
            <a:avLst/>
          </a:prstGeom>
          <a:noFill/>
        </p:spPr>
        <p:txBody>
          <a:bodyPr wrap="square" rtlCol="0" anchor="t">
            <a:spAutoFit/>
          </a:bodyPr>
          <a:lstStyle/>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（1）实物电路的识别：简单实物电路可直接根据定义法判断：若各用电器首接首、尾接尾则为并联；若各用电器首尾依次相接则为串联。较为复杂的实物电路可先画出电路图，整理、简化后再根据定义法判断。</a:t>
            </a:r>
            <a:endParaRPr>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nvSpPr>
        <p:spPr>
          <a:xfrm>
            <a:off x="292764" y="2824497"/>
            <a:ext cx="11734800" cy="1337945"/>
          </a:xfrm>
          <a:prstGeom prst="rect">
            <a:avLst/>
          </a:prstGeom>
          <a:noFill/>
        </p:spPr>
        <p:txBody>
          <a:bodyPr wrap="square" rtlCol="0" anchor="t">
            <a:spAutoFit/>
          </a:bodyPr>
          <a:lstStyle/>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2）生活中的串、并联电路：实际生活中的电路往往都比较复杂，一般用断路法来识别。如果将电路中任何一个电器断路，其他用电器都不受影响，则用电器之间是并联连接；如断路后其他用电器不能工作，则它们之间是串联连接。找出对应的电路元件；2）从电源的一极出发，一次把实物图中的各元件连接起来，直至电源的另一极。</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2792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串、并联电路的识别</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58609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电路分析是解决电学问题的第一步，在如图所示的电路图中，说法正确的是（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A．同时闭合S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和S</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，断开S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，则灯L </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和L </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组成串联电路；</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B．同时闭合S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和S</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，断开S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，只有灯L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亮；</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C．同时闭合S1、S2、S3时，则灯L 1和L 2组成并联电路；</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D．只闭合S</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，断开S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，灯L </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和L </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都亮</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3" title=""/>
          <p:cNvPicPr>
            <a:picLocks noChangeAspect="1"/>
          </p:cNvPicPr>
          <p:nvPr/>
        </p:nvPicPr>
        <p:blipFill>
          <a:blip r:embed="rId6"/>
          <a:stretch>
            <a:fillRect/>
          </a:stretch>
        </p:blipFill>
        <p:spPr>
          <a:xfrm>
            <a:off x="1762760" y="3638550"/>
            <a:ext cx="2021840" cy="1615440"/>
          </a:xfrm>
          <a:prstGeom prst="rect">
            <a:avLst/>
          </a:prstGeom>
          <a:noFill/>
          <a:ln w="9525">
            <a:noFill/>
          </a:ln>
        </p:spPr>
      </p:pic>
      <p:cxnSp>
        <p:nvCxnSpPr>
          <p:cNvPr id="25" name="直接连接符 24" title=""/>
          <p:cNvCxnSpPr/>
          <p:nvPr>
            <p:custDataLst>
              <p:tags r:id="rId7"/>
            </p:custDataLst>
          </p:nvPr>
        </p:nvCxnSpPr>
        <p:spPr>
          <a:xfrm flipH="1">
            <a:off x="5936615" y="1298575"/>
            <a:ext cx="0" cy="4084320"/>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8"/>
            </p:custDataLst>
          </p:nvPr>
        </p:nvSpPr>
        <p:spPr>
          <a:xfrm>
            <a:off x="5995035" y="1331595"/>
            <a:ext cx="603440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“双减”政策出台后，我区各中学响应号召积极开展后服务工作，如图所示，晚上7：00，走廊里的一长串路灯同时亮着，这些灯的连接方式是（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A．串联    B．并联    C．串联或并联    D．无法判断</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5" title=""/>
          <p:cNvPicPr>
            <a:picLocks noChangeAspect="1"/>
          </p:cNvPicPr>
          <p:nvPr/>
        </p:nvPicPr>
        <p:blipFill>
          <a:blip r:embed="rId9"/>
          <a:stretch>
            <a:fillRect/>
          </a:stretch>
        </p:blipFill>
        <p:spPr>
          <a:xfrm>
            <a:off x="7540625" y="3005455"/>
            <a:ext cx="2504440" cy="1525905"/>
          </a:xfrm>
          <a:prstGeom prst="rect">
            <a:avLst/>
          </a:prstGeom>
          <a:noFill/>
          <a:ln w="9525">
            <a:noFill/>
          </a:ln>
        </p:spPr>
      </p:pic>
      <p:cxnSp>
        <p:nvCxnSpPr>
          <p:cNvPr id="30" name="直接连接符 29" title=""/>
          <p:cNvCxnSpPr/>
          <p:nvPr>
            <p:custDataLst>
              <p:tags r:id="rId10"/>
            </p:custDataLst>
          </p:nvPr>
        </p:nvCxnSpPr>
        <p:spPr>
          <a:xfrm>
            <a:off x="10160" y="5367655"/>
            <a:ext cx="121818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11"/>
            </p:custDataLst>
          </p:nvPr>
        </p:nvSpPr>
        <p:spPr>
          <a:xfrm>
            <a:off x="292735" y="5400040"/>
            <a:ext cx="700849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如图所示，如果闭合开关S</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，断开开关S</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，S</a:t>
            </a:r>
            <a:r>
              <a:rPr sz="1600" baseline="-25000">
                <a:latin typeface="微软雅黑" panose="020b0503020204020204" charset="-122"/>
                <a:ea typeface="微软雅黑" panose="020b0503020204020204" charset="-122"/>
                <a:cs typeface="微软雅黑" panose="020b0503020204020204" charset="-122"/>
              </a:rPr>
              <a:t>3</a:t>
            </a:r>
            <a:r>
              <a:rPr sz="1600">
                <a:latin typeface="微软雅黑" panose="020b0503020204020204" charset="-122"/>
                <a:ea typeface="微软雅黑" panose="020b0503020204020204" charset="-122"/>
                <a:cs typeface="微软雅黑" panose="020b0503020204020204" charset="-122"/>
              </a:rPr>
              <a:t>，则灯L</a:t>
            </a:r>
            <a:r>
              <a:rPr sz="1600" baseline="-25000">
                <a:latin typeface="微软雅黑" panose="020b0503020204020204" charset="-122"/>
                <a:ea typeface="微软雅黑" panose="020b0503020204020204" charset="-122"/>
                <a:cs typeface="微软雅黑" panose="020b0503020204020204" charset="-122"/>
              </a:rPr>
              <a:t>1</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，灯L</a:t>
            </a:r>
            <a:r>
              <a:rPr sz="1600" baseline="-25000">
                <a:latin typeface="微软雅黑" panose="020b0503020204020204" charset="-122"/>
                <a:ea typeface="微软雅黑" panose="020b0503020204020204" charset="-122"/>
                <a:cs typeface="微软雅黑" panose="020b0503020204020204" charset="-122"/>
              </a:rPr>
              <a:t>2</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（均选填“发光”或“不发光”）；为了保护电路安全，实验中不能同时闭合开关</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100075" title=""/>
          <p:cNvPicPr>
            <a:picLocks noChangeAspect="1"/>
          </p:cNvPicPr>
          <p:nvPr/>
        </p:nvPicPr>
        <p:blipFill>
          <a:blip r:embed="rId12"/>
          <a:stretch>
            <a:fillRect/>
          </a:stretch>
        </p:blipFill>
        <p:spPr>
          <a:xfrm>
            <a:off x="7962265" y="5481320"/>
            <a:ext cx="1513840" cy="1424940"/>
          </a:xfrm>
          <a:prstGeom prst="rect">
            <a:avLst/>
          </a:prstGeom>
          <a:noFill/>
          <a:ln w="9525">
            <a:noFill/>
          </a:ln>
        </p:spPr>
      </p:pic>
      <p:sp>
        <p:nvSpPr>
          <p:cNvPr id="21" name="文本框 20" title=""/>
          <p:cNvSpPr txBox="1"/>
          <p:nvPr>
            <p:custDataLst>
              <p:tags r:id="rId13"/>
            </p:custDataLst>
          </p:nvPr>
        </p:nvSpPr>
        <p:spPr>
          <a:xfrm>
            <a:off x="2680970" y="183578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custDataLst>
              <p:tags r:id="rId14"/>
            </p:custDataLst>
          </p:nvPr>
        </p:nvSpPr>
        <p:spPr>
          <a:xfrm>
            <a:off x="8563610" y="217297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6411595" y="546100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发光</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749300" y="5807075"/>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不发光</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1981835" y="6149340"/>
            <a:ext cx="7759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S</a:t>
            </a:r>
            <a:r>
              <a:rPr lang="en-US" altLang="zh-CN" sz="1600" baseline="-25000">
                <a:solidFill>
                  <a:srgbClr val="FF0000"/>
                </a:solidFill>
                <a:latin typeface="微软雅黑" panose="020b0503020204020204" charset="-122"/>
                <a:ea typeface="微软雅黑" panose="020b0503020204020204" charset="-122"/>
              </a:rPr>
              <a:t>1</a:t>
            </a:r>
            <a:r>
              <a:rPr lang="en-US" altLang="zh-CN" sz="1600">
                <a:solidFill>
                  <a:srgbClr val="FF0000"/>
                </a:solidFill>
                <a:latin typeface="微软雅黑" panose="020b0503020204020204" charset="-122"/>
                <a:ea typeface="微软雅黑" panose="020b0503020204020204" charset="-122"/>
              </a:rPr>
              <a:t>、S</a:t>
            </a:r>
            <a:r>
              <a:rPr lang="en-US" altLang="zh-CN" sz="1600" baseline="-25000">
                <a:solidFill>
                  <a:srgbClr val="FF0000"/>
                </a:solidFill>
                <a:latin typeface="微软雅黑" panose="020b0503020204020204" charset="-122"/>
                <a:ea typeface="微软雅黑" panose="020b0503020204020204" charset="-122"/>
              </a:rPr>
              <a:t>3</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left)">
                                      <p:cBhvr>
                                        <p:cTn id="55" dur="500"/>
                                        <p:tgtEl>
                                          <p:spTgt spid="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wipe(left)">
                                      <p:cBhvr>
                                        <p:cTn id="75" dur="500"/>
                                        <p:tgtEl>
                                          <p:spTgt spid="21"/>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wipe(left)">
                                      <p:cBhvr>
                                        <p:cTn id="85" dur="500"/>
                                        <p:tgtEl>
                                          <p:spTgt spid="13"/>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wipe(left)">
                                      <p:cBhvr>
                                        <p:cTn id="90" dur="500"/>
                                        <p:tgtEl>
                                          <p:spTgt spid="14"/>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left)">
                                      <p:cBhvr>
                                        <p:cTn id="9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21" grpId="0"/>
      <p:bldP spid="2" grpId="0"/>
      <p:bldP spid="6" grpId="0"/>
      <p:bldP spid="10" grpId="0"/>
      <p:bldP spid="11" grpId="0"/>
      <p:bldP spid="14" grpId="0"/>
      <p:bldP spid="13" grpId="0"/>
      <p:bldP spid="15"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7735" cy="460375"/>
          </a:xfrm>
          <a:prstGeom prst="rect">
            <a:avLst/>
          </a:prstGeom>
          <a:solidFill>
            <a:schemeClr val="accent3">
              <a:lumMod val="40000"/>
              <a:lumOff val="60000"/>
            </a:schemeClr>
          </a:solidFill>
        </p:spPr>
        <p:txBody>
          <a:bodyPr wrap="square" anchor="t">
            <a:spAutoFit/>
          </a:bodyPr>
          <a:lstStyle/>
          <a:p>
            <a:r>
              <a:rPr lang="zh-CN" altLang="en-US" sz="2400" b="1">
                <a:solidFill>
                  <a:srgbClr val="0070C0"/>
                </a:solidFill>
                <a:latin typeface="微软雅黑" panose="020b0503020204020204" charset="-122"/>
                <a:ea typeface="微软雅黑" panose="020b0503020204020204" charset="-122"/>
              </a:rPr>
              <a:t>考向02  电路图与实物图的转换</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6" name="图片 15"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9" name="文本框 18" title=""/>
          <p:cNvSpPr txBox="1"/>
          <p:nvPr>
            <p:custDataLst>
              <p:tags r:id="rId7"/>
            </p:custDataLst>
          </p:nvPr>
        </p:nvSpPr>
        <p:spPr>
          <a:xfrm>
            <a:off x="374679" y="1902477"/>
            <a:ext cx="11734800" cy="1753235"/>
          </a:xfrm>
          <a:prstGeom prst="rect">
            <a:avLst/>
          </a:prstGeom>
          <a:noFill/>
        </p:spPr>
        <p:txBody>
          <a:bodyPr wrap="square" rtlCol="0" anchor="t">
            <a:spAutoFit/>
          </a:bodyPr>
          <a:lstStyle/>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（1）直接连接法：对于较简单的电路，可从电源的一个极开始，顺着或逆着电流方向根据电路图连接实物元件，最后连到电源另一极；</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（2）先串后并：对于较复杂的电路，可从电源正极出发按电流方向先连通一条支路，在分流点和汇流点再补连其他支路。</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left)">
                                      <p:cBhvr>
                                        <p:cTn id="20" dur="500"/>
                                        <p:tgtEl>
                                          <p:spTgt spid="19">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wipe(left)">
                                      <p:cBhvr>
                                        <p:cTn id="2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7735" cy="460375"/>
          </a:xfrm>
          <a:prstGeom prst="rect">
            <a:avLst/>
          </a:prstGeom>
          <a:solidFill>
            <a:schemeClr val="accent3">
              <a:lumMod val="40000"/>
              <a:lumOff val="60000"/>
            </a:schemeClr>
          </a:solidFill>
        </p:spPr>
        <p:txBody>
          <a:bodyPr wrap="square" anchor="t">
            <a:spAutoFit/>
          </a:bodyPr>
          <a:lstStyle/>
          <a:p>
            <a:r>
              <a:rPr lang="zh-CN" altLang="en-US" sz="2400" b="1">
                <a:solidFill>
                  <a:srgbClr val="0070C0"/>
                </a:solidFill>
                <a:latin typeface="微软雅黑" panose="020b0503020204020204" charset="-122"/>
                <a:ea typeface="微软雅黑" panose="020b0503020204020204" charset="-122"/>
              </a:rPr>
              <a:t>考向02  电路图与实物图的转换</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195570"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如图所示，按要求连接实物图。要求：L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并联，S作总开关。</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99" title=""/>
          <p:cNvPicPr>
            <a:picLocks noChangeAspect="1"/>
          </p:cNvPicPr>
          <p:nvPr/>
        </p:nvPicPr>
        <p:blipFill>
          <a:blip r:embed="rId6"/>
          <a:stretch>
            <a:fillRect/>
          </a:stretch>
        </p:blipFill>
        <p:spPr>
          <a:xfrm>
            <a:off x="1326515" y="2247265"/>
            <a:ext cx="2830195" cy="1861820"/>
          </a:xfrm>
          <a:prstGeom prst="rect">
            <a:avLst/>
          </a:prstGeom>
          <a:noFill/>
          <a:ln w="9525">
            <a:noFill/>
          </a:ln>
        </p:spPr>
      </p:pic>
      <p:cxnSp>
        <p:nvCxnSpPr>
          <p:cNvPr id="25" name="直接连接符 24" title=""/>
          <p:cNvCxnSpPr/>
          <p:nvPr>
            <p:custDataLst>
              <p:tags r:id="rId7"/>
            </p:custDataLst>
          </p:nvPr>
        </p:nvCxnSpPr>
        <p:spPr>
          <a:xfrm flipH="1">
            <a:off x="5638165" y="1256665"/>
            <a:ext cx="0" cy="33445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8"/>
            </p:custDataLst>
          </p:nvPr>
        </p:nvSpPr>
        <p:spPr>
          <a:xfrm>
            <a:off x="5717540" y="1393190"/>
            <a:ext cx="639381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如图所示是小区单元防盗门上的楼宇对讲装置，在楼下按下对应住户的号码按钮（相当于开关），该住户家中门铃就会发出声音。请将电路原理图补充完整。</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93" title=""/>
          <p:cNvPicPr>
            <a:picLocks noChangeAspect="1"/>
          </p:cNvPicPr>
          <p:nvPr/>
        </p:nvPicPr>
        <p:blipFill>
          <a:blip r:embed="rId9"/>
          <a:stretch>
            <a:fillRect/>
          </a:stretch>
        </p:blipFill>
        <p:spPr>
          <a:xfrm>
            <a:off x="6723380" y="2592070"/>
            <a:ext cx="3927475" cy="1936115"/>
          </a:xfrm>
          <a:prstGeom prst="rect">
            <a:avLst/>
          </a:prstGeom>
          <a:noFill/>
          <a:ln w="9525">
            <a:noFill/>
          </a:ln>
        </p:spPr>
      </p:pic>
      <p:cxnSp>
        <p:nvCxnSpPr>
          <p:cNvPr id="30" name="直接连接符 29" title=""/>
          <p:cNvCxnSpPr/>
          <p:nvPr>
            <p:custDataLst>
              <p:tags r:id="rId10"/>
            </p:custDataLst>
          </p:nvPr>
        </p:nvCxnSpPr>
        <p:spPr>
          <a:xfrm>
            <a:off x="10160" y="4585335"/>
            <a:ext cx="121818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1"/>
            </p:custDataLst>
          </p:nvPr>
        </p:nvSpPr>
        <p:spPr>
          <a:xfrm>
            <a:off x="292735" y="4642485"/>
            <a:ext cx="639381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请根据如图所示的实物连接图在下边的虚线框中画出相应的电路图。</a:t>
            </a:r>
            <a:endParaRPr sz="1600">
              <a:latin typeface="微软雅黑" panose="020b0503020204020204" charset="-122"/>
              <a:ea typeface="微软雅黑" panose="020b0503020204020204" charset="-122"/>
              <a:cs typeface="微软雅黑" panose="020b0503020204020204" charset="-122"/>
            </a:endParaRPr>
          </a:p>
        </p:txBody>
      </p:sp>
      <p:pic>
        <p:nvPicPr>
          <p:cNvPr id="11" name="图片 -2147481888" title=""/>
          <p:cNvPicPr>
            <a:picLocks noChangeAspect="1"/>
          </p:cNvPicPr>
          <p:nvPr/>
        </p:nvPicPr>
        <p:blipFill>
          <a:blip r:embed="rId12"/>
          <a:stretch>
            <a:fillRect/>
          </a:stretch>
        </p:blipFill>
        <p:spPr>
          <a:xfrm>
            <a:off x="6723380" y="4642485"/>
            <a:ext cx="4284345" cy="2122170"/>
          </a:xfrm>
          <a:prstGeom prst="rect">
            <a:avLst/>
          </a:prstGeom>
          <a:noFill/>
          <a:ln w="9525">
            <a:noFill/>
          </a:ln>
        </p:spPr>
      </p:pic>
      <p:sp>
        <p:nvSpPr>
          <p:cNvPr id="13" name="任意多边形 12" title=""/>
          <p:cNvSpPr/>
          <p:nvPr/>
        </p:nvSpPr>
        <p:spPr>
          <a:xfrm>
            <a:off x="2314575" y="2244725"/>
            <a:ext cx="864235" cy="401320"/>
          </a:xfrm>
          <a:custGeom>
            <a:gdLst>
              <a:gd name="connisteX0" fmla="*/ 0 w 864235"/>
              <a:gd name="connsiteY0" fmla="*/ 143958 h 401133"/>
              <a:gd name="connisteX1" fmla="*/ 308610 w 864235"/>
              <a:gd name="connsiteY1" fmla="*/ 10608 h 401133"/>
              <a:gd name="connisteX2" fmla="*/ 864235 w 864235"/>
              <a:gd name="connsiteY2" fmla="*/ 401133 h 401133"/>
            </a:gdLst>
            <a:cxnLst>
              <a:cxn ang="0">
                <a:pos x="connisteX0" y="connsiteY0"/>
              </a:cxn>
              <a:cxn ang="0">
                <a:pos x="connisteX1" y="connsiteY1"/>
              </a:cxn>
              <a:cxn ang="0">
                <a:pos x="connisteX2" y="connsiteY2"/>
              </a:cxn>
            </a:cxnLst>
            <a:rect l="l" t="t" r="r" b="b"/>
            <a:pathLst>
              <a:path w="864235" h="401133">
                <a:moveTo>
                  <a:pt x="0" y="143958"/>
                </a:moveTo>
                <a:cubicBezTo>
                  <a:pt x="50800" y="109668"/>
                  <a:pt x="135890" y="-40827"/>
                  <a:pt x="308610" y="10608"/>
                </a:cubicBezTo>
                <a:cubicBezTo>
                  <a:pt x="481330" y="62043"/>
                  <a:pt x="759460" y="320488"/>
                  <a:pt x="864235" y="401133"/>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任意多边形 13" title=""/>
          <p:cNvSpPr/>
          <p:nvPr/>
        </p:nvSpPr>
        <p:spPr>
          <a:xfrm>
            <a:off x="1882140" y="2115820"/>
            <a:ext cx="442595" cy="987425"/>
          </a:xfrm>
          <a:custGeom>
            <a:gdLst>
              <a:gd name="connisteX0" fmla="*/ 442595 w 442595"/>
              <a:gd name="connsiteY0" fmla="*/ 725595 h 987169"/>
              <a:gd name="connisteX1" fmla="*/ 308610 w 442595"/>
              <a:gd name="connsiteY1" fmla="*/ 982770 h 987169"/>
              <a:gd name="connisteX2" fmla="*/ 205740 w 442595"/>
              <a:gd name="connsiteY2" fmla="*/ 530015 h 987169"/>
              <a:gd name="connisteX3" fmla="*/ 154305 w 442595"/>
              <a:gd name="connsiteY3" fmla="*/ 5505 h 987169"/>
              <a:gd name="connisteX4" fmla="*/ 0 w 442595"/>
              <a:gd name="connsiteY4" fmla="*/ 293795 h 987169"/>
            </a:gdLst>
            <a:cxnLst>
              <a:cxn ang="0">
                <a:pos x="connisteX0" y="connsiteY0"/>
              </a:cxn>
              <a:cxn ang="0">
                <a:pos x="connisteX1" y="connsiteY1"/>
              </a:cxn>
              <a:cxn ang="0">
                <a:pos x="connisteX2" y="connsiteY2"/>
              </a:cxn>
              <a:cxn ang="0">
                <a:pos x="connisteX3" y="connsiteY3"/>
              </a:cxn>
              <a:cxn ang="0">
                <a:pos x="connisteX4" y="connsiteY4"/>
              </a:cxn>
            </a:cxnLst>
            <a:rect l="l" t="t" r="r" b="b"/>
            <a:pathLst>
              <a:path w="442595" h="987169">
                <a:moveTo>
                  <a:pt x="442595" y="725596"/>
                </a:moveTo>
                <a:cubicBezTo>
                  <a:pt x="417830" y="785921"/>
                  <a:pt x="356235" y="1022141"/>
                  <a:pt x="308610" y="982771"/>
                </a:cubicBezTo>
                <a:cubicBezTo>
                  <a:pt x="260985" y="943401"/>
                  <a:pt x="236855" y="725596"/>
                  <a:pt x="205740" y="530016"/>
                </a:cubicBezTo>
                <a:cubicBezTo>
                  <a:pt x="174625" y="334436"/>
                  <a:pt x="195580" y="52496"/>
                  <a:pt x="154305" y="5506"/>
                </a:cubicBezTo>
                <a:cubicBezTo>
                  <a:pt x="113030" y="-41484"/>
                  <a:pt x="29845" y="225851"/>
                  <a:pt x="0" y="293796"/>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5" name="任意多边形 14" title=""/>
          <p:cNvSpPr/>
          <p:nvPr/>
        </p:nvSpPr>
        <p:spPr>
          <a:xfrm>
            <a:off x="1992630" y="2615565"/>
            <a:ext cx="1814195" cy="1236980"/>
          </a:xfrm>
          <a:custGeom>
            <a:gdLst>
              <a:gd name="connisteX0" fmla="*/ 1731437 w 1855559"/>
              <a:gd name="connsiteY0" fmla="*/ 0 h 1303405"/>
              <a:gd name="connisteX1" fmla="*/ 1731437 w 1855559"/>
              <a:gd name="connsiteY1" fmla="*/ 534670 h 1303405"/>
              <a:gd name="connisteX2" fmla="*/ 404287 w 1855559"/>
              <a:gd name="connsiteY2" fmla="*/ 730250 h 1303405"/>
              <a:gd name="connisteX3" fmla="*/ 33447 w 1855559"/>
              <a:gd name="connsiteY3" fmla="*/ 1255395 h 1303405"/>
              <a:gd name="connisteX4" fmla="*/ 33447 w 1855559"/>
              <a:gd name="connsiteY4" fmla="*/ 1255395 h 1303405"/>
              <a:gd name="connisteX5" fmla="*/ 44242 w 1855559"/>
              <a:gd name="connsiteY5" fmla="*/ 1224280 h 1303405"/>
            </a:gd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55560" h="1303405">
                <a:moveTo>
                  <a:pt x="1731437" y="0"/>
                </a:moveTo>
                <a:cubicBezTo>
                  <a:pt x="1758107" y="102870"/>
                  <a:pt x="1996867" y="388620"/>
                  <a:pt x="1731437" y="534670"/>
                </a:cubicBezTo>
                <a:cubicBezTo>
                  <a:pt x="1466007" y="680720"/>
                  <a:pt x="744012" y="586105"/>
                  <a:pt x="404287" y="730250"/>
                </a:cubicBezTo>
                <a:cubicBezTo>
                  <a:pt x="64562" y="874395"/>
                  <a:pt x="107742" y="1150620"/>
                  <a:pt x="33447" y="1255395"/>
                </a:cubicBezTo>
                <a:cubicBezTo>
                  <a:pt x="-40848" y="1360170"/>
                  <a:pt x="31542" y="1261745"/>
                  <a:pt x="33447" y="1255395"/>
                </a:cubicBezTo>
                <a:cubicBezTo>
                  <a:pt x="35352" y="1249045"/>
                  <a:pt x="42337" y="1230630"/>
                  <a:pt x="44242" y="122428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任意多边形 15" title=""/>
          <p:cNvSpPr/>
          <p:nvPr/>
        </p:nvSpPr>
        <p:spPr>
          <a:xfrm>
            <a:off x="1222375" y="2821305"/>
            <a:ext cx="670560" cy="1031875"/>
          </a:xfrm>
          <a:custGeom>
            <a:gdLst>
              <a:gd name="connisteX0" fmla="*/ 413578 w 670753"/>
              <a:gd name="connsiteY0" fmla="*/ 1018540 h 1031688"/>
              <a:gd name="connisteX1" fmla="*/ 1463 w 670753"/>
              <a:gd name="connsiteY1" fmla="*/ 935990 h 1031688"/>
              <a:gd name="connisteX2" fmla="*/ 546928 w 670753"/>
              <a:gd name="connsiteY2" fmla="*/ 277495 h 1031688"/>
              <a:gd name="connisteX3" fmla="*/ 670753 w 670753"/>
              <a:gd name="connsiteY3" fmla="*/ 0 h 1031688"/>
            </a:gdLst>
            <a:cxnLst>
              <a:cxn ang="0">
                <a:pos x="connisteX0" y="connsiteY0"/>
              </a:cxn>
              <a:cxn ang="0">
                <a:pos x="connisteX1" y="connsiteY1"/>
              </a:cxn>
              <a:cxn ang="0">
                <a:pos x="connisteX2" y="connsiteY2"/>
              </a:cxn>
              <a:cxn ang="0">
                <a:pos x="connisteX3" y="connsiteY3"/>
              </a:cxn>
            </a:cxnLst>
            <a:rect l="l" t="t" r="r" b="b"/>
            <a:pathLst>
              <a:path w="670754" h="1031688">
                <a:moveTo>
                  <a:pt x="413579" y="1018540"/>
                </a:moveTo>
                <a:cubicBezTo>
                  <a:pt x="320234" y="1015365"/>
                  <a:pt x="-25206" y="1083945"/>
                  <a:pt x="1464" y="935990"/>
                </a:cubicBezTo>
                <a:cubicBezTo>
                  <a:pt x="28134" y="788035"/>
                  <a:pt x="412944" y="464820"/>
                  <a:pt x="546929" y="277495"/>
                </a:cubicBezTo>
                <a:cubicBezTo>
                  <a:pt x="680914" y="90170"/>
                  <a:pt x="656784" y="42545"/>
                  <a:pt x="670754"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任意多边形 17" title=""/>
          <p:cNvSpPr/>
          <p:nvPr/>
        </p:nvSpPr>
        <p:spPr>
          <a:xfrm>
            <a:off x="3538855" y="2646045"/>
            <a:ext cx="568325" cy="1162685"/>
          </a:xfrm>
          <a:custGeom>
            <a:gdLst>
              <a:gd name="connisteX0" fmla="*/ 164465 w 568016"/>
              <a:gd name="connsiteY0" fmla="*/ 0 h 1162685"/>
              <a:gd name="connisteX1" fmla="*/ 565785 w 568016"/>
              <a:gd name="connsiteY1" fmla="*/ 432435 h 1162685"/>
              <a:gd name="connisteX2" fmla="*/ 0 w 568016"/>
              <a:gd name="connsiteY2" fmla="*/ 1162685 h 1162685"/>
            </a:gdLst>
            <a:cxnLst>
              <a:cxn ang="0">
                <a:pos x="connisteX0" y="connsiteY0"/>
              </a:cxn>
              <a:cxn ang="0">
                <a:pos x="connisteX1" y="connsiteY1"/>
              </a:cxn>
              <a:cxn ang="0">
                <a:pos x="connisteX2" y="connsiteY2"/>
              </a:cxn>
            </a:cxnLst>
            <a:rect l="l" t="t" r="r" b="b"/>
            <a:pathLst>
              <a:path w="568017" h="1162685">
                <a:moveTo>
                  <a:pt x="164465" y="0"/>
                </a:moveTo>
                <a:cubicBezTo>
                  <a:pt x="255905" y="71755"/>
                  <a:pt x="598805" y="200025"/>
                  <a:pt x="565785" y="432435"/>
                </a:cubicBezTo>
                <a:cubicBezTo>
                  <a:pt x="532765" y="664845"/>
                  <a:pt x="121285" y="1025525"/>
                  <a:pt x="0" y="116268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9" name="任意多边形 18" title=""/>
          <p:cNvSpPr/>
          <p:nvPr/>
        </p:nvSpPr>
        <p:spPr>
          <a:xfrm>
            <a:off x="1557655" y="3768090"/>
            <a:ext cx="1610995" cy="642620"/>
          </a:xfrm>
          <a:custGeom>
            <a:gdLst>
              <a:gd name="connisteX0" fmla="*/ 1610935 w 1610935"/>
              <a:gd name="connsiteY0" fmla="*/ 0 h 642722"/>
              <a:gd name="connisteX1" fmla="*/ 1034355 w 1610935"/>
              <a:gd name="connsiteY1" fmla="*/ 534670 h 642722"/>
              <a:gd name="connisteX2" fmla="*/ 98365 w 1610935"/>
              <a:gd name="connsiteY2" fmla="*/ 586105 h 642722"/>
              <a:gd name="connisteX3" fmla="*/ 67250 w 1610935"/>
              <a:gd name="connsiteY3" fmla="*/ 61595 h 642722"/>
            </a:gdLst>
            <a:cxnLst>
              <a:cxn ang="0">
                <a:pos x="connisteX0" y="connsiteY0"/>
              </a:cxn>
              <a:cxn ang="0">
                <a:pos x="connisteX1" y="connsiteY1"/>
              </a:cxn>
              <a:cxn ang="0">
                <a:pos x="connisteX2" y="connsiteY2"/>
              </a:cxn>
              <a:cxn ang="0">
                <a:pos x="connisteX3" y="connsiteY3"/>
              </a:cxn>
            </a:cxnLst>
            <a:rect l="l" t="t" r="r" b="b"/>
            <a:pathLst>
              <a:path w="1610936" h="642723">
                <a:moveTo>
                  <a:pt x="1610936" y="0"/>
                </a:moveTo>
                <a:cubicBezTo>
                  <a:pt x="1514416" y="106045"/>
                  <a:pt x="1336616" y="417195"/>
                  <a:pt x="1034356" y="534670"/>
                </a:cubicBezTo>
                <a:cubicBezTo>
                  <a:pt x="732096" y="652145"/>
                  <a:pt x="292041" y="680720"/>
                  <a:pt x="98366" y="586105"/>
                </a:cubicBezTo>
                <a:cubicBezTo>
                  <a:pt x="-95309" y="491490"/>
                  <a:pt x="54551" y="167640"/>
                  <a:pt x="67251" y="6159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任意多边形 20" title=""/>
          <p:cNvSpPr/>
          <p:nvPr/>
        </p:nvSpPr>
        <p:spPr>
          <a:xfrm>
            <a:off x="8376285" y="2985770"/>
            <a:ext cx="944880" cy="401320"/>
          </a:xfrm>
          <a:custGeom>
            <a:gdLst>
              <a:gd name="connisteX0" fmla="*/ 944716 w 944716"/>
              <a:gd name="connsiteY0" fmla="*/ 41551 h 401596"/>
              <a:gd name="connisteX1" fmla="*/ 90641 w 944716"/>
              <a:gd name="connsiteY1" fmla="*/ 31391 h 401596"/>
              <a:gd name="connisteX2" fmla="*/ 59526 w 944716"/>
              <a:gd name="connsiteY2" fmla="*/ 401596 h 401596"/>
            </a:gdLst>
            <a:cxnLst>
              <a:cxn ang="0">
                <a:pos x="connisteX0" y="connsiteY0"/>
              </a:cxn>
              <a:cxn ang="0">
                <a:pos x="connisteX1" y="connsiteY1"/>
              </a:cxn>
              <a:cxn ang="0">
                <a:pos x="connisteX2" y="connsiteY2"/>
              </a:cxn>
            </a:cxnLst>
            <a:rect l="l" t="t" r="r" b="b"/>
            <a:pathLst>
              <a:path w="944716" h="401596">
                <a:moveTo>
                  <a:pt x="944716" y="41551"/>
                </a:moveTo>
                <a:cubicBezTo>
                  <a:pt x="774536" y="32026"/>
                  <a:pt x="267806" y="-40364"/>
                  <a:pt x="90641" y="31391"/>
                </a:cubicBezTo>
                <a:cubicBezTo>
                  <a:pt x="-86524" y="103146"/>
                  <a:pt x="48731" y="327301"/>
                  <a:pt x="59526" y="401596"/>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任意多边形 21" title=""/>
          <p:cNvSpPr/>
          <p:nvPr/>
        </p:nvSpPr>
        <p:spPr>
          <a:xfrm>
            <a:off x="8362315" y="3839845"/>
            <a:ext cx="973455" cy="160655"/>
          </a:xfrm>
          <a:custGeom>
            <a:gdLst>
              <a:gd name="connisteX0" fmla="*/ 83878 w 973583"/>
              <a:gd name="connsiteY0" fmla="*/ 0 h 160793"/>
              <a:gd name="connisteX1" fmla="*/ 73718 w 973583"/>
              <a:gd name="connsiteY1" fmla="*/ 154305 h 160793"/>
              <a:gd name="connisteX2" fmla="*/ 896678 w 973583"/>
              <a:gd name="connsiteY2" fmla="*/ 123190 h 160793"/>
              <a:gd name="connisteX3" fmla="*/ 896678 w 973583"/>
              <a:gd name="connsiteY3" fmla="*/ 144145 h 160793"/>
            </a:gdLst>
            <a:cxnLst>
              <a:cxn ang="0">
                <a:pos x="connisteX0" y="connsiteY0"/>
              </a:cxn>
              <a:cxn ang="0">
                <a:pos x="connisteX1" y="connsiteY1"/>
              </a:cxn>
              <a:cxn ang="0">
                <a:pos x="connisteX2" y="connsiteY2"/>
              </a:cxn>
              <a:cxn ang="0">
                <a:pos x="connisteX3" y="connsiteY3"/>
              </a:cxn>
            </a:cxnLst>
            <a:rect l="l" t="t" r="r" b="b"/>
            <a:pathLst>
              <a:path w="973584" h="160793">
                <a:moveTo>
                  <a:pt x="83879" y="0"/>
                </a:moveTo>
                <a:cubicBezTo>
                  <a:pt x="65464" y="31750"/>
                  <a:pt x="-88841" y="129540"/>
                  <a:pt x="73719" y="154305"/>
                </a:cubicBezTo>
                <a:cubicBezTo>
                  <a:pt x="236279" y="179070"/>
                  <a:pt x="732214" y="125095"/>
                  <a:pt x="896679" y="123190"/>
                </a:cubicBezTo>
                <a:cubicBezTo>
                  <a:pt x="1061144" y="121285"/>
                  <a:pt x="913189" y="139065"/>
                  <a:pt x="896679" y="14414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任意多边形 22" title=""/>
          <p:cNvSpPr/>
          <p:nvPr/>
        </p:nvSpPr>
        <p:spPr>
          <a:xfrm>
            <a:off x="9732645" y="3016885"/>
            <a:ext cx="706120" cy="1014095"/>
          </a:xfrm>
          <a:custGeom>
            <a:gdLst>
              <a:gd name="connisteX0" fmla="*/ 0 w 705967"/>
              <a:gd name="connsiteY0" fmla="*/ 946150 h 1014260"/>
              <a:gd name="connisteX1" fmla="*/ 658495 w 705967"/>
              <a:gd name="connsiteY1" fmla="*/ 956945 h 1014260"/>
              <a:gd name="connisteX2" fmla="*/ 617220 w 705967"/>
              <a:gd name="connsiteY2" fmla="*/ 308610 h 1014260"/>
              <a:gd name="connisteX3" fmla="*/ 607060 w 705967"/>
              <a:gd name="connsiteY3" fmla="*/ 0 h 1014260"/>
            </a:gdLst>
            <a:cxnLst>
              <a:cxn ang="0">
                <a:pos x="connisteX0" y="connsiteY0"/>
              </a:cxn>
              <a:cxn ang="0">
                <a:pos x="connisteX1" y="connsiteY1"/>
              </a:cxn>
              <a:cxn ang="0">
                <a:pos x="connisteX2" y="connsiteY2"/>
              </a:cxn>
              <a:cxn ang="0">
                <a:pos x="connisteX3" y="connsiteY3"/>
              </a:cxn>
            </a:cxnLst>
            <a:rect l="l" t="t" r="r" b="b"/>
            <a:pathLst>
              <a:path w="705967" h="1014260">
                <a:moveTo>
                  <a:pt x="0" y="946150"/>
                </a:moveTo>
                <a:cubicBezTo>
                  <a:pt x="132715" y="961390"/>
                  <a:pt x="535305" y="1084580"/>
                  <a:pt x="658495" y="956945"/>
                </a:cubicBezTo>
                <a:cubicBezTo>
                  <a:pt x="781685" y="829310"/>
                  <a:pt x="627380" y="499745"/>
                  <a:pt x="617220" y="308610"/>
                </a:cubicBezTo>
                <a:cubicBezTo>
                  <a:pt x="607060" y="117475"/>
                  <a:pt x="608330" y="48895"/>
                  <a:pt x="607060"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4" name="任意多边形 23" title=""/>
          <p:cNvSpPr/>
          <p:nvPr/>
        </p:nvSpPr>
        <p:spPr>
          <a:xfrm>
            <a:off x="8827135" y="3284220"/>
            <a:ext cx="494030" cy="61595"/>
          </a:xfrm>
          <a:custGeom>
            <a:gdLst>
              <a:gd name="connisteX0" fmla="*/ 494030 w 494030"/>
              <a:gd name="connsiteY0" fmla="*/ 41559 h 61879"/>
              <a:gd name="connisteX1" fmla="*/ 175260 w 494030"/>
              <a:gd name="connsiteY1" fmla="*/ 284 h 61879"/>
              <a:gd name="connisteX2" fmla="*/ 0 w 494030"/>
              <a:gd name="connsiteY2" fmla="*/ 61879 h 61879"/>
            </a:gdLst>
            <a:cxnLst>
              <a:cxn ang="0">
                <a:pos x="connisteX0" y="connsiteY0"/>
              </a:cxn>
              <a:cxn ang="0">
                <a:pos x="connisteX1" y="connsiteY1"/>
              </a:cxn>
              <a:cxn ang="0">
                <a:pos x="connisteX2" y="connsiteY2"/>
              </a:cxn>
            </a:cxnLst>
            <a:rect l="l" t="t" r="r" b="b"/>
            <a:pathLst>
              <a:path w="494030" h="61879">
                <a:moveTo>
                  <a:pt x="494030" y="41559"/>
                </a:moveTo>
                <a:cubicBezTo>
                  <a:pt x="433705" y="32034"/>
                  <a:pt x="274320" y="-3526"/>
                  <a:pt x="175260" y="284"/>
                </a:cubicBezTo>
                <a:cubicBezTo>
                  <a:pt x="76200" y="4094"/>
                  <a:pt x="28575" y="48544"/>
                  <a:pt x="0" y="61879"/>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6" name="任意多边形 25" title=""/>
          <p:cNvSpPr/>
          <p:nvPr/>
        </p:nvSpPr>
        <p:spPr>
          <a:xfrm>
            <a:off x="8837295" y="3839845"/>
            <a:ext cx="10795" cy="144145"/>
          </a:xfrm>
          <a:custGeom>
            <a:gdLst>
              <a:gd name="connisteX0" fmla="*/ 10795 w 10795"/>
              <a:gd name="connsiteY0" fmla="*/ 0 h 144145"/>
              <a:gd name="connisteX1" fmla="*/ 0 w 10795"/>
              <a:gd name="connsiteY1" fmla="*/ 144145 h 144145"/>
            </a:gdLst>
            <a:cxnLst>
              <a:cxn ang="0">
                <a:pos x="connisteX0" y="connsiteY0"/>
              </a:cxn>
              <a:cxn ang="0">
                <a:pos x="connisteX1" y="connsiteY1"/>
              </a:cxn>
            </a:cxnLst>
            <a:rect l="l" t="t" r="r" b="b"/>
            <a:pathLst>
              <a:path w="10795" h="144145">
                <a:moveTo>
                  <a:pt x="10795" y="0"/>
                </a:moveTo>
                <a:cubicBezTo>
                  <a:pt x="6985" y="48260"/>
                  <a:pt x="3810" y="95885"/>
                  <a:pt x="0" y="14414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0" name="图片 -2147481887" title=""/>
          <p:cNvPicPr>
            <a:picLocks noChangeAspect="1"/>
          </p:cNvPicPr>
          <p:nvPr/>
        </p:nvPicPr>
        <p:blipFill>
          <a:blip r:embed="rId13"/>
          <a:stretch>
            <a:fillRect/>
          </a:stretch>
        </p:blipFill>
        <p:spPr>
          <a:xfrm>
            <a:off x="9206865" y="5248275"/>
            <a:ext cx="1610995" cy="11461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up)">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right)">
                                      <p:cBhvr>
                                        <p:cTn id="65" dur="500"/>
                                        <p:tgtEl>
                                          <p:spTgt spid="18"/>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right)">
                                      <p:cBhvr>
                                        <p:cTn id="70" dur="500"/>
                                        <p:tgtEl>
                                          <p:spTgt spid="19"/>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up)">
                                      <p:cBhvr>
                                        <p:cTn id="80" dur="500"/>
                                        <p:tgtEl>
                                          <p:spTgt spid="15"/>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right)">
                                      <p:cBhvr>
                                        <p:cTn id="85" dur="500"/>
                                        <p:tgtEl>
                                          <p:spTgt spid="21"/>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wipe(down)">
                                      <p:cBhvr>
                                        <p:cTn id="90" dur="500"/>
                                        <p:tgtEl>
                                          <p:spTgt spid="22"/>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00"/>
                                        <p:tgtEl>
                                          <p:spTgt spid="2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right)">
                                      <p:cBhvr>
                                        <p:cTn id="100" dur="500"/>
                                        <p:tgtEl>
                                          <p:spTgt spid="2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up)">
                                      <p:cBhvr>
                                        <p:cTn id="105" dur="500"/>
                                        <p:tgtEl>
                                          <p:spTgt spid="26"/>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barn(inVertical)">
                                      <p:cBhvr>
                                        <p:cTn id="1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 grpId="0" animBg="1"/>
      <p:bldP spid="10" grpId="0" animBg="1"/>
      <p:bldP spid="11" grpId="0" animBg="1"/>
      <p:bldP spid="13" grpId="0" animBg="1"/>
      <p:bldP spid="14" grpId="0" animBg="1"/>
      <p:bldP spid="15" grpId="0" animBg="1"/>
      <p:bldP spid="18" grpId="0" animBg="1"/>
      <p:bldP spid="21" grpId="0" animBg="1"/>
      <p:bldP spid="22" grpId="0" animBg="1"/>
      <p:bldP spid="23" grpId="0" animBg="1"/>
      <p:bldP spid="24" grpId="0" animBg="1"/>
      <p:bldP spid="26" grpId="0" animBg="1"/>
      <p:bldP spid="19" grpId="0" animBg="1"/>
      <p:bldP spid="16"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133215" cy="460375"/>
          </a:xfrm>
          <a:prstGeom prst="rect">
            <a:avLst/>
          </a:prstGeom>
          <a:solidFill>
            <a:schemeClr val="accent3">
              <a:lumMod val="40000"/>
              <a:lumOff val="60000"/>
            </a:schemeClr>
          </a:solidFill>
        </p:spPr>
        <p:txBody>
          <a:bodyPr wrap="square" anchor="t">
            <a:spAutoFit/>
          </a:bodyPr>
          <a:lstStyle/>
          <a:p>
            <a:r>
              <a:rPr lang="zh-CN" altLang="en-US" sz="2400" b="1">
                <a:solidFill>
                  <a:srgbClr val="0070C0"/>
                </a:solidFill>
                <a:latin typeface="微软雅黑" panose="020b0503020204020204" charset="-122"/>
                <a:ea typeface="微软雅黑" panose="020b0503020204020204" charset="-122"/>
              </a:rPr>
              <a:t>考向03  串、并联电路的设计</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16" name="图片 15"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19" name="文本框 18" title=""/>
          <p:cNvSpPr txBox="1"/>
          <p:nvPr>
            <p:custDataLst>
              <p:tags r:id="rId7"/>
            </p:custDataLst>
          </p:nvPr>
        </p:nvSpPr>
        <p:spPr>
          <a:xfrm>
            <a:off x="374679" y="1902477"/>
            <a:ext cx="11734800" cy="2168525"/>
          </a:xfrm>
          <a:prstGeom prst="rect">
            <a:avLst/>
          </a:prstGeom>
          <a:noFill/>
        </p:spPr>
        <p:txBody>
          <a:bodyPr wrap="square" rtlCol="0" anchor="t">
            <a:spAutoFit/>
          </a:bodyPr>
          <a:lstStyle/>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设计电路的一般方法</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1.根据用电器工作时彼此独立还是互相影响。确认电路的基本连接形式是串联还是并联；</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2.根据开关对用电器的控制要求，确定开关的位置，在干路上还是在支路上；</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3.画出草图，根据设计要求进行检验，不符合的地方进行修改；</a:t>
            </a:r>
            <a:endParaRPr>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4.整理并画出规范的设计电路图。</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left)">
                                      <p:cBhvr>
                                        <p:cTn id="20" dur="500"/>
                                        <p:tgtEl>
                                          <p:spTgt spid="19">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xEl>
                                              <p:pRg st="1" end="1"/>
                                            </p:txEl>
                                          </p:spTgt>
                                        </p:tgtEl>
                                        <p:attrNameLst>
                                          <p:attrName>style.visibility</p:attrName>
                                        </p:attrNameLst>
                                      </p:cBhvr>
                                      <p:to>
                                        <p:strVal val="visible"/>
                                      </p:to>
                                    </p:set>
                                    <p:animEffect transition="in" filter="wipe(left)">
                                      <p:cBhvr>
                                        <p:cTn id="25" dur="500"/>
                                        <p:tgtEl>
                                          <p:spTgt spid="19">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wipe(left)">
                                      <p:cBhvr>
                                        <p:cTn id="30" dur="500"/>
                                        <p:tgtEl>
                                          <p:spTgt spid="19">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wipe(left)">
                                      <p:cBhvr>
                                        <p:cTn id="35" dur="500"/>
                                        <p:tgtEl>
                                          <p:spTgt spid="19">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9">
                                            <p:txEl>
                                              <p:pRg st="4" end="4"/>
                                            </p:txEl>
                                          </p:spTgt>
                                        </p:tgtEl>
                                        <p:attrNameLst>
                                          <p:attrName>style.visibility</p:attrName>
                                        </p:attrNameLst>
                                      </p:cBhvr>
                                      <p:to>
                                        <p:strVal val="visible"/>
                                      </p:to>
                                    </p:set>
                                    <p:animEffect transition="in" filter="wipe(left)">
                                      <p:cBhvr>
                                        <p:cTn id="40"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133215" cy="460375"/>
          </a:xfrm>
          <a:prstGeom prst="rect">
            <a:avLst/>
          </a:prstGeom>
          <a:solidFill>
            <a:schemeClr val="accent3">
              <a:lumMod val="40000"/>
              <a:lumOff val="60000"/>
            </a:schemeClr>
          </a:solidFill>
        </p:spPr>
        <p:txBody>
          <a:bodyPr wrap="square" anchor="t">
            <a:spAutoFit/>
          </a:bodyPr>
          <a:lstStyle/>
          <a:p>
            <a:r>
              <a:rPr lang="zh-CN" altLang="en-US" sz="2400" b="1">
                <a:solidFill>
                  <a:srgbClr val="0070C0"/>
                </a:solidFill>
                <a:latin typeface="微软雅黑" panose="020b0503020204020204" charset="-122"/>
                <a:ea typeface="微软雅黑" panose="020b0503020204020204" charset="-122"/>
              </a:rPr>
              <a:t>考向03  串、并联电路的设计</a:t>
            </a:r>
            <a:endParaRPr lang="zh-CN" altLang="en-US"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552450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有一种智能锁，需要通过“密码+人脸”两次识别成功才能开锁。密码识别成功时仅闭合，灯L发光，照亮人脸进行识别，但不开锁，人脸识别成功后才会闭合，电动机M工作，开锁成功。下列电路设计符合要求的是（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47" title=""/>
          <p:cNvPicPr>
            <a:picLocks noChangeAspect="1"/>
          </p:cNvPicPr>
          <p:nvPr/>
        </p:nvPicPr>
        <p:blipFill>
          <a:blip r:embed="rId6"/>
          <a:stretch>
            <a:fillRect/>
          </a:stretch>
        </p:blipFill>
        <p:spPr>
          <a:xfrm>
            <a:off x="292735" y="2974975"/>
            <a:ext cx="5490845" cy="948690"/>
          </a:xfrm>
          <a:prstGeom prst="rect">
            <a:avLst/>
          </a:prstGeom>
          <a:noFill/>
          <a:ln w="9525">
            <a:noFill/>
          </a:ln>
        </p:spPr>
      </p:pic>
      <p:cxnSp>
        <p:nvCxnSpPr>
          <p:cNvPr id="25" name="直接连接符 24" title=""/>
          <p:cNvCxnSpPr/>
          <p:nvPr>
            <p:custDataLst>
              <p:tags r:id="rId7"/>
            </p:custDataLst>
          </p:nvPr>
        </p:nvCxnSpPr>
        <p:spPr>
          <a:xfrm flipH="1">
            <a:off x="5882005" y="1256665"/>
            <a:ext cx="0" cy="334454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8"/>
            </p:custDataLst>
          </p:nvPr>
        </p:nvSpPr>
        <p:spPr>
          <a:xfrm>
            <a:off x="5984875" y="1301750"/>
            <a:ext cx="601472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为了响应国家节能减排的号召，小南的爸爸购买了一辆电动汽车。通过查阅资料小南知道：电动汽车的速度是由流经电动机的电流控制，电流越大，车速越大。当驾驶员踩下“油门”踏板时，接入电路的变阻器阻值发生改变，车速变大。下列模拟电路中符合要求的是（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646" title=""/>
          <p:cNvPicPr>
            <a:picLocks noChangeAspect="1"/>
          </p:cNvPicPr>
          <p:nvPr/>
        </p:nvPicPr>
        <p:blipFill>
          <a:blip r:embed="rId9"/>
          <a:stretch>
            <a:fillRect/>
          </a:stretch>
        </p:blipFill>
        <p:spPr>
          <a:xfrm>
            <a:off x="6294120" y="3239770"/>
            <a:ext cx="5396230" cy="1066165"/>
          </a:xfrm>
          <a:prstGeom prst="rect">
            <a:avLst/>
          </a:prstGeom>
          <a:noFill/>
          <a:ln w="9525">
            <a:noFill/>
          </a:ln>
        </p:spPr>
      </p:pic>
      <p:cxnSp>
        <p:nvCxnSpPr>
          <p:cNvPr id="30" name="直接连接符 29" title=""/>
          <p:cNvCxnSpPr/>
          <p:nvPr>
            <p:custDataLst>
              <p:tags r:id="rId10"/>
            </p:custDataLst>
          </p:nvPr>
        </p:nvCxnSpPr>
        <p:spPr>
          <a:xfrm>
            <a:off x="10160" y="4585335"/>
            <a:ext cx="121818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1"/>
            </p:custDataLst>
          </p:nvPr>
        </p:nvSpPr>
        <p:spPr>
          <a:xfrm>
            <a:off x="292735" y="4642485"/>
            <a:ext cx="569150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自动电压力锅已经逐步取代传统压力锅，其智能化的控温、控压设计大大提高了使用的安全性。当锅内压强过大或温度过高时，发热器都会停止工作。已知：压强过大时开关S过压会自动断开，温度过高时开关S过热会自动断开。图中反映了该自动压力锅原理的电路图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11" name="图片 -2147481645" title=""/>
          <p:cNvPicPr>
            <a:picLocks noChangeAspect="1"/>
          </p:cNvPicPr>
          <p:nvPr/>
        </p:nvPicPr>
        <p:blipFill>
          <a:blip r:embed="rId12"/>
          <a:stretch>
            <a:fillRect/>
          </a:stretch>
        </p:blipFill>
        <p:spPr>
          <a:xfrm>
            <a:off x="5984875" y="5039043"/>
            <a:ext cx="6188710" cy="1054735"/>
          </a:xfrm>
          <a:prstGeom prst="rect">
            <a:avLst/>
          </a:prstGeom>
          <a:noFill/>
          <a:ln w="9525">
            <a:noFill/>
          </a:ln>
        </p:spPr>
      </p:pic>
      <p:sp>
        <p:nvSpPr>
          <p:cNvPr id="21" name="文本框 20" title=""/>
          <p:cNvSpPr txBox="1"/>
          <p:nvPr/>
        </p:nvSpPr>
        <p:spPr>
          <a:xfrm>
            <a:off x="4878070" y="252730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8174355" y="286448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4068445" y="622427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500"/>
                                        <p:tgtEl>
                                          <p:spTgt spid="2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 grpId="0" animBg="1"/>
      <p:bldP spid="21" grpId="0"/>
      <p:bldP spid="6" grpId="0"/>
      <p:bldP spid="10" grpId="0"/>
      <p:bldP spid="14" grpId="0"/>
      <p:bldP spid="13"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endParaRPr lang="zh-CN" altLang="en-US" sz="2200">
              <a:solidFill>
                <a:srgbClr val="C00000"/>
              </a:solidFill>
              <a:latin typeface="微软雅黑" panose="020b0503020204020204" charset="-122"/>
              <a:ea typeface="微软雅黑" panose="020b0503020204020204" charset="-122"/>
              <a:cs typeface="微软雅黑" panose="020b0503020204020204" charset="-122"/>
            </a:endParaRPr>
          </a:p>
        </p:txBody>
      </p:sp>
      <p:graphicFrame>
        <p:nvGraphicFramePr>
          <p:cNvPr id="6" name="表格 5" title=""/>
          <p:cNvGraphicFramePr>
            <a:graphicFrameLocks noGrp="1"/>
          </p:cNvGraphicFramePr>
          <p:nvPr>
            <p:custDataLst>
              <p:tags r:id="rId3"/>
            </p:custDataLst>
          </p:nvPr>
        </p:nvGraphicFramePr>
        <p:xfrm>
          <a:off x="292735" y="1928495"/>
          <a:ext cx="11483975" cy="4808855"/>
        </p:xfrm>
        <a:graphic>
          <a:graphicData uri="http://schemas.openxmlformats.org/drawingml/2006/table">
            <a:tbl>
              <a:tblPr/>
              <a:tblGrid>
                <a:gridCol w="2466340"/>
                <a:gridCol w="4702175"/>
                <a:gridCol w="4315460"/>
              </a:tblGrid>
              <a:tr h="41211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考点内容</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课标要求</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命题预测</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66738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两种电荷</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观察摩擦起电现象，了解静电现象。了解生产、生活中关于静电利用和防止的技术</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rowSpan="6">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本单元是电学基础知识和基本概念，是电学理论的基础，虽然电学内容的考题主要集中在电路分析与计算、电学理论在人类活动中的应用；但作为电学的基础知识，对这些内容的考查仍然要引起考生的重视。对此考点的考查题型主要有选择题、填空题、作图题和实验探究题。本考点的命题点有：两种电荷与摩擦起电、电路的组成与电路三种状态、电路与电路图的转换、连接串并联电路、电路分析与设计、电流与电压的测量、电流电压与电阻的概念、串并联电路中电流与电压的规律、影响导体电阻大小的因素、变阻器及其应用等</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1BC64"/>
                      </a:solidFill>
                      <a:prstDash val="solid"/>
                      <a:headEnd type="none" w="med" len="med"/>
                      <a:tailEnd type="none" w="med" len="med"/>
                    </a:lnB>
                    <a:lnTlToBr>
                      <a:noFill/>
                    </a:lnTlToBr>
                    <a:lnBlToTr>
                      <a:noFill/>
                    </a:lnBlToTr>
                    <a:solidFill>
                      <a:srgbClr val="FEFEFE"/>
                    </a:solidFill>
                  </a:tcPr>
                </a:tc>
              </a:tr>
              <a:tr h="72644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电流和电路</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知道电流的形成过程，能从能量的角度认识电源和用电器的作用，知道电路的基本组成</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45490">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电路图与实物图</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latin typeface="微软雅黑" panose="020b0503020204020204" charset="-122"/>
                          <a:ea typeface="微软雅黑" panose="020b0503020204020204" charset="-122"/>
                          <a:cs typeface="宋体" panose="02010600030101010101" pitchFamily="2" charset="-122"/>
                        </a:rPr>
                        <a:t>会看、会画简单的电路图。会连接简单的串联电路和并联电路。</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70675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串、并联电路</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latin typeface="微软雅黑" panose="020b0503020204020204" charset="-122"/>
                          <a:ea typeface="微软雅黑" panose="020b0503020204020204" charset="-122"/>
                          <a:cs typeface="宋体" panose="02010600030101010101" pitchFamily="2" charset="-122"/>
                        </a:rPr>
                        <a:t>能说出生产生活中采用简单串联电路或并联电路的实例</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62801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电流与电压的测量</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latin typeface="微软雅黑" panose="020b0503020204020204" charset="-122"/>
                          <a:ea typeface="微软雅黑" panose="020b0503020204020204" charset="-122"/>
                          <a:cs typeface="宋体" panose="02010600030101010101" pitchFamily="2" charset="-122"/>
                        </a:rPr>
                        <a:t>会使用电流表和电压表</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tcPr>
                </a:tc>
              </a:tr>
              <a:tr h="922655">
                <a:tc>
                  <a:txBody>
                    <a:bodyPr vert="horz" wrap="square"/>
                    <a:lstStyle/>
                    <a:p>
                      <a:pPr indent="0" algn="ctr" fontAlgn="auto">
                        <a:lnSpc>
                          <a:spcPct val="150000"/>
                        </a:lnSpc>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串并联电路中电流与电压的规律</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400" b="0">
                          <a:latin typeface="微软雅黑" panose="020b0503020204020204" charset="-122"/>
                          <a:ea typeface="微软雅黑" panose="020b0503020204020204" charset="-122"/>
                          <a:cs typeface="宋体" panose="02010600030101010101" pitchFamily="2" charset="-122"/>
                        </a:rPr>
                        <a:t>探究并了解串联电路和并联电路中电流、电压的特点。</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vMerge="1">
                  <a:txBody>
                    <a:bodyPr vert="horz" wrap="square"/>
                    <a:lstStyle/>
                    <a:p/>
                  </a:txBody>
                  <a:tcPr>
                    <a:lnL w="12700" cap="flat" cmpd="sng">
                      <a:solidFill>
                        <a:srgbClr val="E36C09"/>
                      </a:solidFill>
                      <a:prstDash val="solid"/>
                      <a:headEnd type="none" w="med" len="med"/>
                      <a:tailEnd type="none" w="med" len="med"/>
                    </a:lnL>
                    <a:lnR cap="flat">
                      <a:noFill/>
                    </a:lnR>
                    <a:lnB w="12700" cap="flat" cmpd="sng">
                      <a:solidFill>
                        <a:srgbClr val="E1BC64"/>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en-US" altLang="zh-CN" sz="4400" b="1">
                  <a:solidFill>
                    <a:schemeClr val="accent2">
                      <a:lumMod val="75000"/>
                    </a:schemeClr>
                  </a:solidFill>
                  <a:latin typeface="微软雅黑" panose="020b0503020204020204" charset="-122"/>
                  <a:ea typeface="微软雅黑" panose="020b0503020204020204" charset="-122"/>
                </a:rPr>
                <a:t> </a:t>
              </a:r>
              <a:r>
                <a:rPr lang="zh-CN" altLang="en-US" sz="4400" b="1">
                  <a:solidFill>
                    <a:schemeClr val="accent2">
                      <a:lumMod val="75000"/>
                    </a:schemeClr>
                  </a:solidFill>
                  <a:latin typeface="微软雅黑" panose="020b0503020204020204" charset="-122"/>
                  <a:ea typeface="微软雅黑" panose="020b0503020204020204" charset="-122"/>
                </a:rPr>
                <a:t>电流的测量</a:t>
              </a:r>
              <a:endParaRPr lang="zh-CN" altLang="en-US"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一、电流的强弱</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130173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1.电流的概念：</a:t>
            </a:r>
            <a:r>
              <a:rPr sz="2000">
                <a:solidFill>
                  <a:schemeClr val="tx1"/>
                </a:solidFill>
                <a:latin typeface="微软雅黑" panose="020b0503020204020204" charset="-122"/>
                <a:ea typeface="微软雅黑" panose="020b0503020204020204" charset="-122"/>
                <a:cs typeface="微软雅黑" panose="020b0503020204020204" charset="-122"/>
              </a:rPr>
              <a:t>在物理学中，电流是表示电流强弱的物理量，通常用字母I表示。</a:t>
            </a:r>
            <a:endParaRPr sz="2000">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374650" y="2074545"/>
            <a:ext cx="11301730" cy="1938020"/>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2.电流的单位</a:t>
            </a:r>
            <a:endParaRPr sz="2000">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（1）在国际单位制中，电流的单位是安培，简称安，符号是A；</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（2）电流常用单位还有毫安（mA）和微安（μA）；</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（3）换算关系：1A=10</a:t>
            </a:r>
            <a:r>
              <a:rPr sz="2000" baseline="30000">
                <a:latin typeface="微软雅黑" panose="020b0503020204020204" charset="-122"/>
                <a:ea typeface="微软雅黑" panose="020b0503020204020204" charset="-122"/>
                <a:cs typeface="微软雅黑" panose="020b0503020204020204" charset="-122"/>
              </a:rPr>
              <a:t>3</a:t>
            </a:r>
            <a:r>
              <a:rPr sz="2000">
                <a:latin typeface="微软雅黑" panose="020b0503020204020204" charset="-122"/>
                <a:ea typeface="微软雅黑" panose="020b0503020204020204" charset="-122"/>
                <a:cs typeface="微软雅黑" panose="020b0503020204020204" charset="-122"/>
              </a:rPr>
              <a:t>mA=10</a:t>
            </a:r>
            <a:r>
              <a:rPr sz="2000" baseline="30000">
                <a:latin typeface="微软雅黑" panose="020b0503020204020204" charset="-122"/>
                <a:ea typeface="微软雅黑" panose="020b0503020204020204" charset="-122"/>
                <a:cs typeface="微软雅黑" panose="020b0503020204020204" charset="-122"/>
              </a:rPr>
              <a:t>6</a:t>
            </a:r>
            <a:r>
              <a:rPr sz="2000">
                <a:latin typeface="微软雅黑" panose="020b0503020204020204" charset="-122"/>
                <a:ea typeface="微软雅黑" panose="020b0503020204020204" charset="-122"/>
                <a:cs typeface="微软雅黑" panose="020b0503020204020204" charset="-122"/>
              </a:rPr>
              <a:t>μA。</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二、电流的测量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55651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1.认识电流表</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aphicFrame>
        <p:nvGraphicFramePr>
          <p:cNvPr id="2" name="表格 1" title=""/>
          <p:cNvGraphicFramePr>
            <a:graphicFrameLocks noGrp="1"/>
          </p:cNvGraphicFramePr>
          <p:nvPr>
            <p:custDataLst>
              <p:tags r:id="rId6"/>
            </p:custDataLst>
          </p:nvPr>
        </p:nvGraphicFramePr>
        <p:xfrm>
          <a:off x="292735" y="2122170"/>
          <a:ext cx="11336020" cy="3180715"/>
        </p:xfrm>
        <a:graphic>
          <a:graphicData uri="http://schemas.openxmlformats.org/drawingml/2006/table">
            <a:tbl>
              <a:tblPr/>
              <a:tblGrid>
                <a:gridCol w="2183765"/>
                <a:gridCol w="4735195"/>
                <a:gridCol w="4417060"/>
              </a:tblGrid>
              <a:tr h="36576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作用</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测量电路中电流的大小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36576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符号及结构</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电流表在电路中的符号为     ，实验室常用的电流表通常有三个接线柱、两个量程</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731520">
                <a:tc>
                  <a:txBody>
                    <a:bodyPr vert="horz" wrap="square"/>
                    <a:lstStyle/>
                    <a:p>
                      <a:pPr indent="0" fontAlgn="auto">
                        <a:lnSpc>
                          <a:spcPct val="150000"/>
                        </a:lnSpc>
                        <a:buNone/>
                      </a:pPr>
                      <a:r>
                        <a:rPr lang="en-US" sz="1600" b="1">
                          <a:solidFill>
                            <a:srgbClr val="000000"/>
                          </a:solidFill>
                          <a:latin typeface="微软雅黑" panose="020b0503020204020204" charset="-122"/>
                          <a:ea typeface="微软雅黑" panose="020b0503020204020204" charset="-122"/>
                          <a:cs typeface="微软雅黑" panose="020b0503020204020204" charset="-122"/>
                        </a:rPr>
                        <a:t>表盘上锁标字母“A”的含义</a:t>
                      </a:r>
                      <a:endParaRPr lang="en-US" altLang="en-US" sz="16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gridSpan="2">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含义有两个：一是表示该表为电流表，二是表示用该表测量电流时表盘上的示数的单位为安培</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txBody>
                  <a:tcPr>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687705">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表盘及两种接线方式</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0~0.6A</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0~3A</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29970">
                <a:tc>
                  <a:txBody>
                    <a:bodyPr vert="horz" wrap="square"/>
                    <a:lstStyle/>
                    <a:p>
                      <a:pPr indent="0" algn="ctr" fontAlgn="auto">
                        <a:lnSpc>
                          <a:spcPct val="150000"/>
                        </a:lnSpc>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对应量程及分度值</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当接“-”和“0.6”量接线柱时，其量程为0.6A，此时每个小格表示0.02A，即分度值为0.02A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当接“-”和“3”量接线柱时，其量程为3A，此时每个小格表示0.1A，即分度值为0.1A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title=""/>
          <p:cNvPicPr/>
          <p:nvPr/>
        </p:nvPicPr>
        <p:blipFill>
          <a:blip r:embed="rId7"/>
          <a:stretch>
            <a:fillRect/>
          </a:stretch>
        </p:blipFill>
        <p:spPr>
          <a:xfrm>
            <a:off x="4781550" y="2563495"/>
            <a:ext cx="286385" cy="2584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二、电流的测量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55651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2.电流表的使用规则</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374650" y="2070100"/>
            <a:ext cx="2556510" cy="55308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（1）电流表的连接</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7"/>
            </p:custDataLst>
          </p:nvPr>
        </p:nvGraphicFramePr>
        <p:xfrm>
          <a:off x="2821305" y="2002790"/>
          <a:ext cx="9047480" cy="4567555"/>
        </p:xfrm>
        <a:graphic>
          <a:graphicData uri="http://schemas.openxmlformats.org/drawingml/2006/table">
            <a:tbl>
              <a:tblPr/>
              <a:tblGrid>
                <a:gridCol w="1579245"/>
                <a:gridCol w="3522345"/>
                <a:gridCol w="3945890"/>
              </a:tblGrid>
              <a:tr h="304800">
                <a:tc gridSpan="2">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使用规则</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hMerge="1">
                  <a:txBody>
                    <a:bodyPr vert="horz" wrap="square"/>
                    <a:lstStyle/>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违反规则的后果</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121793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调零</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使用前应检查电流表的指针是否指在零刻度线</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如果指针不在零刻度线位置就开始测量，会出现以下两种情况：指针在零刻度线左侧：会导致最终读数偏小；指针在零刻度线右侧：会导致最终读数偏大</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串联</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电流表必须与被测电路串联</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如果将电流表和用电器并联，用电器被短路，而且还有可能烧坏电流表</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微软雅黑" panose="020b0503020204020204" charset="-122"/>
                        </a:rPr>
                        <a:t>“+”进“-”出</a:t>
                      </a:r>
                      <a:endParaRPr lang="en-US" altLang="en-US" sz="1400" b="1">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连接电流表时，必须使电流从“+”接线柱流入，从“-”接线柱流出</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若电流表的正负接线柱接反，通电后指针将反偏，容易损坏电流表</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17930">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量程选择</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要选择合适的量程：（1）所测电流大小不能超过所选量程；（2）在不超过量程的前提下，应选用小量程测电流，因为小量程分度值小，精度高</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如果电流大小超过电流表量程，无法读数还容易损坏电流表；如果选择量程过大，例如可选择0-0.6A量程时选择0-3A量程，测量误差会较大</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8965">
                <a:tc>
                  <a:txBody>
                    <a:bodyPr vert="horz" wrap="square"/>
                    <a:lstStyle/>
                    <a:p>
                      <a:pPr indent="0" algn="ctr">
                        <a:buNone/>
                      </a:pPr>
                      <a:r>
                        <a:rPr lang="en-US" sz="1400" b="1">
                          <a:solidFill>
                            <a:srgbClr val="000000"/>
                          </a:solidFill>
                          <a:latin typeface="微软雅黑" panose="020b0503020204020204" charset="-122"/>
                          <a:ea typeface="微软雅黑" panose="020b0503020204020204" charset="-122"/>
                          <a:cs typeface="宋体" panose="02010600030101010101" pitchFamily="2" charset="-122"/>
                        </a:rPr>
                        <a:t>严禁电源短路</a:t>
                      </a:r>
                      <a:endParaRPr lang="en-US" altLang="en-US" sz="14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a:noFill/>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不允许把电流表直接连接在电源的两极上</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若电流表不经过用电器直接接到电源两极上，会造成电源短路，可能烧坏电流表和电源</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二、电流的测量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2556510"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2.电流表的使用规则</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374650" y="2070100"/>
            <a:ext cx="5139055"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（2）电流表的读数</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一、明确所选量程；</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二、明确所选量程的分度值</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三、由指针所指位置，读数。</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3756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电流表的连接</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（1）判断电流表测量的对象：电流表和哪个电器串联，就测量通过哪个电器的电流；</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电流表连线：连接电路时，首先要根据已知条件，明确用电器是串联还是并联，开关是在支路上还是在干路上，电流表测哪个用电器电流。开关控制单个用电器时，必须连接在所控制的支路；开关控制所有用电器时，连接在干路上；电流表必须与用电器串联。</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3756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a:t>
            </a:r>
            <a:r>
              <a:rPr lang="en-US" sz="2400" b="1">
                <a:solidFill>
                  <a:srgbClr val="0070C0"/>
                </a:solidFill>
                <a:latin typeface="微软雅黑" panose="020b0503020204020204" charset="-122"/>
                <a:ea typeface="微软雅黑" panose="020b0503020204020204" charset="-122"/>
              </a:rPr>
              <a:t> </a:t>
            </a:r>
            <a:r>
              <a:rPr sz="2400" b="1">
                <a:solidFill>
                  <a:srgbClr val="0070C0"/>
                </a:solidFill>
                <a:latin typeface="微软雅黑" panose="020b0503020204020204" charset="-122"/>
                <a:ea typeface="微软雅黑" panose="020b0503020204020204" charset="-122"/>
              </a:rPr>
              <a:t>电流表的连接</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700595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如图，a，b，c，d为电路中的四个接线点，若用电流表测量通过小灯泡的电流，则电流表的M、N接线柱与电路中各接线点的连接关系为（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t>
            </a:r>
            <a:r>
              <a:rPr lang="en-US" sz="1600">
                <a:latin typeface="微软雅黑" panose="020b0503020204020204" charset="-122"/>
                <a:ea typeface="微软雅黑" panose="020b0503020204020204" charset="-122"/>
                <a:cs typeface="微软雅黑" panose="020b0503020204020204" charset="-122"/>
              </a:rPr>
              <a:t>M</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a</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b   </a:t>
            </a:r>
            <a:r>
              <a:rPr sz="1600">
                <a:latin typeface="微软雅黑" panose="020b0503020204020204" charset="-122"/>
                <a:ea typeface="微软雅黑" panose="020b0503020204020204" charset="-122"/>
                <a:cs typeface="微软雅黑" panose="020b0503020204020204" charset="-122"/>
              </a:rPr>
              <a:t>B．</a:t>
            </a:r>
            <a:r>
              <a:rPr lang="en-US" sz="1600">
                <a:latin typeface="微软雅黑" panose="020b0503020204020204" charset="-122"/>
                <a:ea typeface="微软雅黑" panose="020b0503020204020204" charset="-122"/>
                <a:cs typeface="微软雅黑" panose="020b0503020204020204" charset="-122"/>
              </a:rPr>
              <a:t>M</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c</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d   </a:t>
            </a:r>
            <a:r>
              <a:rPr sz="1600">
                <a:latin typeface="微软雅黑" panose="020b0503020204020204" charset="-122"/>
                <a:ea typeface="微软雅黑" panose="020b0503020204020204" charset="-122"/>
                <a:cs typeface="微软雅黑" panose="020b0503020204020204" charset="-122"/>
              </a:rPr>
              <a:t>C．</a:t>
            </a:r>
            <a:r>
              <a:rPr lang="en-US" sz="1600">
                <a:latin typeface="微软雅黑" panose="020b0503020204020204" charset="-122"/>
                <a:ea typeface="微软雅黑" panose="020b0503020204020204" charset="-122"/>
                <a:cs typeface="微软雅黑" panose="020b0503020204020204" charset="-122"/>
              </a:rPr>
              <a:t>M</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b</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a   </a:t>
            </a:r>
            <a:r>
              <a:rPr sz="1600">
                <a:latin typeface="微软雅黑" panose="020b0503020204020204" charset="-122"/>
                <a:ea typeface="微软雅黑" panose="020b0503020204020204" charset="-122"/>
                <a:cs typeface="微软雅黑" panose="020b0503020204020204" charset="-122"/>
              </a:rPr>
              <a:t>D．</a:t>
            </a:r>
            <a:r>
              <a:rPr lang="en-US" sz="1600">
                <a:latin typeface="微软雅黑" panose="020b0503020204020204" charset="-122"/>
                <a:ea typeface="微软雅黑" panose="020b0503020204020204" charset="-122"/>
                <a:cs typeface="微软雅黑" panose="020b0503020204020204" charset="-122"/>
              </a:rPr>
              <a:t>M</a:t>
            </a:r>
            <a:r>
              <a:rPr sz="1600">
                <a:latin typeface="微软雅黑" panose="020b0503020204020204" charset="-122"/>
                <a:ea typeface="微软雅黑" panose="020b0503020204020204" charset="-122"/>
                <a:cs typeface="微软雅黑" panose="020b0503020204020204" charset="-122"/>
              </a:rPr>
              <a:t>接</a:t>
            </a:r>
            <a:r>
              <a:rPr lang="en-US" sz="1600">
                <a:latin typeface="微软雅黑" panose="020b0503020204020204" charset="-122"/>
                <a:ea typeface="微软雅黑" panose="020b0503020204020204" charset="-122"/>
                <a:cs typeface="微软雅黑" panose="020b0503020204020204" charset="-122"/>
              </a:rPr>
              <a:t>d</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N</a:t>
            </a:r>
            <a:r>
              <a:rPr sz="1600">
                <a:latin typeface="微软雅黑" panose="020b0503020204020204" charset="-122"/>
                <a:ea typeface="微软雅黑" panose="020b0503020204020204" charset="-122"/>
                <a:cs typeface="微软雅黑" panose="020b0503020204020204" charset="-122"/>
              </a:rPr>
              <a:t>接c</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9" title=""/>
          <p:cNvPicPr>
            <a:picLocks noChangeAspect="1"/>
          </p:cNvPicPr>
          <p:nvPr/>
        </p:nvPicPr>
        <p:blipFill>
          <a:blip r:embed="rId6"/>
          <a:stretch>
            <a:fillRect/>
          </a:stretch>
        </p:blipFill>
        <p:spPr>
          <a:xfrm>
            <a:off x="2525395" y="2974975"/>
            <a:ext cx="2013585" cy="1477645"/>
          </a:xfrm>
          <a:prstGeom prst="rect">
            <a:avLst/>
          </a:prstGeom>
          <a:noFill/>
          <a:ln w="9525">
            <a:noFill/>
          </a:ln>
        </p:spPr>
      </p:pic>
      <p:cxnSp>
        <p:nvCxnSpPr>
          <p:cNvPr id="30" name="直接连接符 29" title=""/>
          <p:cNvCxnSpPr/>
          <p:nvPr>
            <p:custDataLst>
              <p:tags r:id="rId7"/>
            </p:custDataLst>
          </p:nvPr>
        </p:nvCxnSpPr>
        <p:spPr>
          <a:xfrm>
            <a:off x="292735" y="4527550"/>
            <a:ext cx="704850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8"/>
            </p:custDataLst>
          </p:nvPr>
        </p:nvSpPr>
        <p:spPr>
          <a:xfrm>
            <a:off x="292735" y="4581525"/>
            <a:ext cx="6800215" cy="46037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如图所示的电路中，电流表测量通过灯L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电流的是（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644" title=""/>
          <p:cNvPicPr>
            <a:picLocks noChangeAspect="1"/>
          </p:cNvPicPr>
          <p:nvPr/>
        </p:nvPicPr>
        <p:blipFill>
          <a:blip r:embed="rId9"/>
          <a:stretch>
            <a:fillRect/>
          </a:stretch>
        </p:blipFill>
        <p:spPr>
          <a:xfrm>
            <a:off x="597218" y="5295583"/>
            <a:ext cx="6190615" cy="1123315"/>
          </a:xfrm>
          <a:prstGeom prst="rect">
            <a:avLst/>
          </a:prstGeom>
          <a:noFill/>
          <a:ln w="9525">
            <a:noFill/>
          </a:ln>
        </p:spPr>
      </p:pic>
      <p:cxnSp>
        <p:nvCxnSpPr>
          <p:cNvPr id="25" name="直接连接符 24" title=""/>
          <p:cNvCxnSpPr/>
          <p:nvPr>
            <p:custDataLst>
              <p:tags r:id="rId10"/>
            </p:custDataLst>
          </p:nvPr>
        </p:nvCxnSpPr>
        <p:spPr>
          <a:xfrm flipH="1">
            <a:off x="729805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custDataLst>
              <p:tags r:id="rId11"/>
            </p:custDataLst>
          </p:nvPr>
        </p:nvSpPr>
        <p:spPr>
          <a:xfrm>
            <a:off x="7341235" y="1331595"/>
            <a:ext cx="470090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如图所示是小明设计的电路，大家对他的设计进行了电路分析，其中不正确的是（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A．开关S同时控制灯泡L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是并联的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C．电流表测量灯L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的电流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D．电流表测量灯L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的电流</a:t>
            </a:r>
            <a:endParaRPr sz="1600">
              <a:latin typeface="微软雅黑" panose="020b0503020204020204" charset="-122"/>
              <a:ea typeface="微软雅黑" panose="020b0503020204020204" charset="-122"/>
              <a:cs typeface="微软雅黑" panose="020b0503020204020204" charset="-122"/>
            </a:endParaRPr>
          </a:p>
        </p:txBody>
      </p:sp>
      <p:pic>
        <p:nvPicPr>
          <p:cNvPr id="10" name="图片 100003" title=""/>
          <p:cNvPicPr>
            <a:picLocks noChangeAspect="1"/>
          </p:cNvPicPr>
          <p:nvPr/>
        </p:nvPicPr>
        <p:blipFill>
          <a:blip r:embed="rId12"/>
          <a:stretch>
            <a:fillRect/>
          </a:stretch>
        </p:blipFill>
        <p:spPr>
          <a:xfrm>
            <a:off x="8085455" y="3741420"/>
            <a:ext cx="3081020" cy="2352675"/>
          </a:xfrm>
          <a:prstGeom prst="rect">
            <a:avLst/>
          </a:prstGeom>
          <a:noFill/>
          <a:ln w="9525">
            <a:noFill/>
          </a:ln>
        </p:spPr>
      </p:pic>
      <p:sp>
        <p:nvSpPr>
          <p:cNvPr id="22" name="文本框 21" title=""/>
          <p:cNvSpPr txBox="1"/>
          <p:nvPr/>
        </p:nvSpPr>
        <p:spPr>
          <a:xfrm>
            <a:off x="509905" y="217614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6200140" y="470471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11433175" y="183896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up)">
                                      <p:cBhvr>
                                        <p:cTn id="50" dur="500"/>
                                        <p:tgtEl>
                                          <p:spTgt spid="11"/>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barn(inVertical)">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left)">
                                      <p:cBhvr>
                                        <p:cTn id="60" dur="500"/>
                                        <p:tgtEl>
                                          <p:spTgt spid="22"/>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500"/>
                                        <p:tgtEl>
                                          <p:spTgt spid="1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left)">
                                      <p:cBhvr>
                                        <p:cTn id="7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1" grpId="0" animBg="1"/>
      <p:bldP spid="22" grpId="0"/>
      <p:bldP spid="13" grpId="0"/>
      <p:bldP spid="23" grpId="0"/>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37566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电流表的读数</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4" name="文本框 13" title=""/>
          <p:cNvSpPr txBox="1"/>
          <p:nvPr>
            <p:custDataLst>
              <p:tags r:id="rId5"/>
            </p:custDataLst>
          </p:nvPr>
        </p:nvSpPr>
        <p:spPr>
          <a:xfrm>
            <a:off x="292735" y="1331595"/>
            <a:ext cx="690308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如图甲所示，当开关S闭合后，电流表A</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、A</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的指针偏转分别如图乙、丙所示，其中电流表A</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测量的是通过</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（选填“干路”“L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”或“L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”）的电流，电流表A</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的示数应为</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17" title=""/>
          <p:cNvPicPr>
            <a:picLocks noChangeAspect="1"/>
          </p:cNvPicPr>
          <p:nvPr/>
        </p:nvPicPr>
        <p:blipFill>
          <a:blip r:embed="rId6"/>
          <a:stretch>
            <a:fillRect/>
          </a:stretch>
        </p:blipFill>
        <p:spPr>
          <a:xfrm>
            <a:off x="1224598" y="2605088"/>
            <a:ext cx="3971925" cy="1152525"/>
          </a:xfrm>
          <a:prstGeom prst="rect">
            <a:avLst/>
          </a:prstGeom>
          <a:noFill/>
          <a:ln w="9525">
            <a:noFill/>
          </a:ln>
        </p:spPr>
      </p:pic>
      <p:cxnSp>
        <p:nvCxnSpPr>
          <p:cNvPr id="15" name="直接连接符 14" title=""/>
          <p:cNvCxnSpPr/>
          <p:nvPr>
            <p:custDataLst>
              <p:tags r:id="rId7"/>
            </p:custDataLst>
          </p:nvPr>
        </p:nvCxnSpPr>
        <p:spPr>
          <a:xfrm>
            <a:off x="292735" y="3826510"/>
            <a:ext cx="704850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8"/>
            </p:custDataLst>
          </p:nvPr>
        </p:nvSpPr>
        <p:spPr>
          <a:xfrm>
            <a:off x="292735" y="3921125"/>
            <a:ext cx="680021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如图所示电流表，当采用</a:t>
            </a:r>
            <a:r>
              <a:rPr lang="en-US" sz="1600">
                <a:latin typeface="微软雅黑" panose="020b0503020204020204" charset="-122"/>
                <a:ea typeface="微软雅黑" panose="020b0503020204020204" charset="-122"/>
                <a:cs typeface="微软雅黑" panose="020b0503020204020204" charset="-122"/>
              </a:rPr>
              <a:t>0~0.6A</a:t>
            </a:r>
            <a:r>
              <a:rPr sz="1600">
                <a:latin typeface="微软雅黑" panose="020b0503020204020204" charset="-122"/>
                <a:ea typeface="微软雅黑" panose="020b0503020204020204" charset="-122"/>
                <a:cs typeface="微软雅黑" panose="020b0503020204020204" charset="-122"/>
              </a:rPr>
              <a:t>量程测量时，其读数为</a:t>
            </a:r>
            <a:r>
              <a:rPr sz="1600" u="sng">
                <a:latin typeface="微软雅黑" panose="020b0503020204020204" charset="-122"/>
                <a:ea typeface="微软雅黑" panose="020b0503020204020204" charset="-122"/>
                <a:cs typeface="微软雅黑" panose="020b0503020204020204" charset="-122"/>
              </a:rPr>
              <a:t>      </a:t>
            </a:r>
            <a:r>
              <a:rPr lang="en-US" sz="1600">
                <a:latin typeface="微软雅黑" panose="020b0503020204020204" charset="-122"/>
                <a:ea typeface="微软雅黑" panose="020b0503020204020204" charset="-122"/>
                <a:cs typeface="微软雅黑" panose="020b0503020204020204" charset="-122"/>
              </a:rPr>
              <a:t>A</a:t>
            </a:r>
            <a:r>
              <a:rPr sz="1600">
                <a:latin typeface="微软雅黑" panose="020b0503020204020204" charset="-122"/>
                <a:ea typeface="微软雅黑" panose="020b0503020204020204" charset="-122"/>
                <a:cs typeface="微软雅黑" panose="020b0503020204020204" charset="-122"/>
              </a:rPr>
              <a:t>；当改用</a:t>
            </a:r>
            <a:r>
              <a:rPr lang="en-US" sz="1600">
                <a:latin typeface="微软雅黑" panose="020b0503020204020204" charset="-122"/>
                <a:ea typeface="微软雅黑" panose="020b0503020204020204" charset="-122"/>
                <a:cs typeface="微软雅黑" panose="020b0503020204020204" charset="-122"/>
              </a:rPr>
              <a:t>0~3A</a:t>
            </a:r>
            <a:r>
              <a:rPr sz="1600">
                <a:latin typeface="微软雅黑" panose="020b0503020204020204" charset="-122"/>
                <a:ea typeface="微软雅黑" panose="020b0503020204020204" charset="-122"/>
                <a:cs typeface="微软雅黑" panose="020b0503020204020204" charset="-122"/>
              </a:rPr>
              <a:t>的量程后，指针仍在图中位置，这时的读数是</a:t>
            </a:r>
            <a:r>
              <a:rPr sz="1600" u="sng">
                <a:latin typeface="微软雅黑" panose="020b0503020204020204" charset="-122"/>
                <a:ea typeface="微软雅黑" panose="020b0503020204020204" charset="-122"/>
                <a:cs typeface="微软雅黑" panose="020b0503020204020204" charset="-122"/>
              </a:rPr>
              <a:t>    </a:t>
            </a:r>
            <a:r>
              <a:rPr lang="en-US" sz="1600" u="sng">
                <a:latin typeface="微软雅黑" panose="020b0503020204020204" charset="-122"/>
                <a:ea typeface="微软雅黑" panose="020b0503020204020204" charset="-122"/>
                <a:cs typeface="微软雅黑" panose="020b0503020204020204" charset="-122"/>
              </a:rPr>
              <a:t> </a:t>
            </a:r>
            <a:r>
              <a:rPr sz="1600" u="sng">
                <a:latin typeface="微软雅黑" panose="020b0503020204020204" charset="-122"/>
                <a:ea typeface="微软雅黑" panose="020b0503020204020204" charset="-122"/>
                <a:cs typeface="微软雅黑" panose="020b0503020204020204" charset="-122"/>
              </a:rPr>
              <a:t>  </a:t>
            </a:r>
            <a:r>
              <a:rPr lang="en-US" sz="1600">
                <a:latin typeface="微软雅黑" panose="020b0503020204020204" charset="-122"/>
                <a:ea typeface="微软雅黑" panose="020b0503020204020204" charset="-122"/>
                <a:cs typeface="微软雅黑" panose="020b0503020204020204" charset="-122"/>
              </a:rPr>
              <a:t>A</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19" title=""/>
          <p:cNvPicPr>
            <a:picLocks noChangeAspect="1"/>
          </p:cNvPicPr>
          <p:nvPr/>
        </p:nvPicPr>
        <p:blipFill>
          <a:blip r:embed="rId9"/>
          <a:stretch>
            <a:fillRect/>
          </a:stretch>
        </p:blipFill>
        <p:spPr>
          <a:xfrm>
            <a:off x="1739265" y="4914265"/>
            <a:ext cx="2905125" cy="1420495"/>
          </a:xfrm>
          <a:prstGeom prst="rect">
            <a:avLst/>
          </a:prstGeom>
          <a:noFill/>
          <a:ln w="9525">
            <a:noFill/>
          </a:ln>
        </p:spPr>
      </p:pic>
      <p:cxnSp>
        <p:nvCxnSpPr>
          <p:cNvPr id="18" name="直接连接符 17" title=""/>
          <p:cNvCxnSpPr/>
          <p:nvPr>
            <p:custDataLst>
              <p:tags r:id="rId10"/>
            </p:custDataLst>
          </p:nvPr>
        </p:nvCxnSpPr>
        <p:spPr>
          <a:xfrm flipH="1">
            <a:off x="729805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custDataLst>
              <p:tags r:id="rId11"/>
            </p:custDataLst>
          </p:nvPr>
        </p:nvSpPr>
        <p:spPr>
          <a:xfrm>
            <a:off x="7400290" y="1331595"/>
            <a:ext cx="468566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某同学在使用电流表测量通过某一灯泡的电流的实验，闭合开关后，发现电流表的指针偏转到图所示的位置，于是他立即断开开关。</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(1)测量时产生这种现象的原因是</a:t>
            </a:r>
            <a:r>
              <a:rPr sz="1600" u="sng">
                <a:latin typeface="微软雅黑" panose="020b0503020204020204" charset="-122"/>
                <a:ea typeface="微软雅黑" panose="020b0503020204020204" charset="-122"/>
                <a:cs typeface="微软雅黑" panose="020b0503020204020204" charset="-122"/>
              </a:rPr>
              <a:t>       </a:t>
            </a:r>
            <a:r>
              <a:rPr lang="en-US" sz="1600" u="sng">
                <a:latin typeface="微软雅黑" panose="020b0503020204020204" charset="-122"/>
                <a:ea typeface="微软雅黑" panose="020b0503020204020204" charset="-122"/>
                <a:cs typeface="微软雅黑" panose="020b0503020204020204" charset="-122"/>
              </a:rPr>
              <a:t>          </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(2)同学为了完成实验，下一步应该采取的是</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100021" title=""/>
          <p:cNvPicPr>
            <a:picLocks noChangeAspect="1"/>
          </p:cNvPicPr>
          <p:nvPr/>
        </p:nvPicPr>
        <p:blipFill>
          <a:blip r:embed="rId12"/>
          <a:stretch>
            <a:fillRect/>
          </a:stretch>
        </p:blipFill>
        <p:spPr>
          <a:xfrm>
            <a:off x="8162290" y="3931920"/>
            <a:ext cx="2829560" cy="1924685"/>
          </a:xfrm>
          <a:prstGeom prst="rect">
            <a:avLst/>
          </a:prstGeom>
          <a:noFill/>
          <a:ln w="9525">
            <a:noFill/>
          </a:ln>
        </p:spPr>
      </p:pic>
      <p:sp>
        <p:nvSpPr>
          <p:cNvPr id="20" name="文本框 19" title=""/>
          <p:cNvSpPr txBox="1"/>
          <p:nvPr/>
        </p:nvSpPr>
        <p:spPr>
          <a:xfrm>
            <a:off x="4083685" y="1762125"/>
            <a:ext cx="36449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L</a:t>
            </a:r>
            <a:r>
              <a:rPr lang="en-US" altLang="zh-CN" sz="1600" baseline="-25000">
                <a:solidFill>
                  <a:srgbClr val="FF0000"/>
                </a:solidFill>
                <a:latin typeface="微软雅黑" panose="020b0503020204020204" charset="-122"/>
                <a:ea typeface="微软雅黑" panose="020b0503020204020204" charset="-122"/>
              </a:rPr>
              <a:t>1</a:t>
            </a:r>
            <a:endParaRPr lang="en-US" altLang="zh-CN" sz="1600" baseline="-250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3723005" y="2105025"/>
            <a:ext cx="61341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1.2A</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6457315" y="3926840"/>
            <a:ext cx="47053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0.5</a:t>
            </a:r>
            <a:endParaRPr lang="en-US" altLang="zh-CN" sz="1600">
              <a:solidFill>
                <a:srgbClr val="FF0000"/>
              </a:solidFill>
              <a:latin typeface="微软雅黑" panose="020b0503020204020204" charset="-122"/>
              <a:ea typeface="微软雅黑" panose="020b0503020204020204" charset="-122"/>
            </a:endParaRPr>
          </a:p>
        </p:txBody>
      </p:sp>
      <p:sp>
        <p:nvSpPr>
          <p:cNvPr id="26" name="文本框 25" title=""/>
          <p:cNvSpPr txBox="1"/>
          <p:nvPr/>
        </p:nvSpPr>
        <p:spPr>
          <a:xfrm>
            <a:off x="5560695" y="4331335"/>
            <a:ext cx="47053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2.5</a:t>
            </a:r>
            <a:endParaRPr lang="en-US" altLang="zh-CN" sz="1600">
              <a:solidFill>
                <a:srgbClr val="FF0000"/>
              </a:solidFill>
              <a:latin typeface="微软雅黑" panose="020b0503020204020204" charset="-122"/>
              <a:ea typeface="微软雅黑" panose="020b0503020204020204" charset="-122"/>
            </a:endParaRPr>
          </a:p>
        </p:txBody>
      </p:sp>
      <p:sp>
        <p:nvSpPr>
          <p:cNvPr id="27" name="文本框 26" title=""/>
          <p:cNvSpPr txBox="1"/>
          <p:nvPr/>
        </p:nvSpPr>
        <p:spPr>
          <a:xfrm>
            <a:off x="10147935" y="2377440"/>
            <a:ext cx="20116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电流表所选量程太小</a:t>
            </a:r>
            <a:endParaRPr lang="en-US" altLang="zh-CN" sz="1600">
              <a:solidFill>
                <a:srgbClr val="FF0000"/>
              </a:solidFill>
              <a:latin typeface="微软雅黑" panose="020b0503020204020204" charset="-122"/>
              <a:ea typeface="微软雅黑" panose="020b0503020204020204" charset="-122"/>
            </a:endParaRPr>
          </a:p>
        </p:txBody>
      </p:sp>
      <p:sp>
        <p:nvSpPr>
          <p:cNvPr id="28" name="文本框 27" title=""/>
          <p:cNvSpPr txBox="1"/>
          <p:nvPr/>
        </p:nvSpPr>
        <p:spPr>
          <a:xfrm>
            <a:off x="7774305" y="3260090"/>
            <a:ext cx="1198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更换大量程</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wipe(left)">
                                      <p:cBhvr>
                                        <p:cTn id="70" dur="500"/>
                                        <p:tgtEl>
                                          <p:spTgt spid="26"/>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left)">
                                      <p:cBhvr>
                                        <p:cTn id="75" dur="500"/>
                                        <p:tgtEl>
                                          <p:spTgt spid="27"/>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9" grpId="0" animBg="1"/>
      <p:bldP spid="20" grpId="0"/>
      <p:bldP spid="21" grpId="0"/>
      <p:bldP spid="24" grpId="0"/>
      <p:bldP spid="26" grpId="0"/>
      <p:bldP spid="27" grpId="0"/>
      <p:bldP spid="28" grpId="0"/>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600431" y="1563294"/>
            <a:ext cx="6383020" cy="3731458"/>
            <a:chOff x="3314065" y="1682616"/>
            <a:chExt cx="6383020"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05</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314065" y="3747636"/>
              <a:ext cx="638302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串、并联电路中电流的规律</a:t>
              </a:r>
              <a:endParaRPr lang="zh-CN" altLang="en-US" sz="40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一、串联电路中电流的规律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617283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【提出问题】</a:t>
            </a:r>
            <a:r>
              <a:rPr lang="zh-CN">
                <a:latin typeface="微软雅黑" panose="020b0503020204020204" charset="-122"/>
                <a:ea typeface="微软雅黑" panose="020b0503020204020204" charset="-122"/>
                <a:cs typeface="微软雅黑" panose="020b0503020204020204" charset="-122"/>
              </a:rPr>
              <a:t>串联电路中各处电流之间有什么关系</a:t>
            </a:r>
            <a:endParaRPr lang="zh-CN">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374650" y="1956435"/>
            <a:ext cx="11574145" cy="175323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【猜想与假设】</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（1）测量电路中电流只有一条路径，所以各处电流可能相等；</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（2）从电源正极到负极，由于存在用电器，串联电路中电流可能越来越小；</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rPr>
              <a:t>从电源正极到负极，由于存在用电器，串联电路中电流可能越来越大</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7"/>
            </p:custDataLst>
          </p:nvPr>
        </p:nvSpPr>
        <p:spPr>
          <a:xfrm>
            <a:off x="374650" y="3709670"/>
            <a:ext cx="11574145" cy="133794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【设计实验】</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将不同规格的小灯泡按照如图所示的方式接入电路，进行实验，分别把电流表接入图中A、B、C三点处，测出A、B、C三点的电流I</a:t>
            </a:r>
            <a:r>
              <a:rPr lang="zh-CN" baseline="-25000">
                <a:latin typeface="微软雅黑" panose="020b0503020204020204" charset="-122"/>
                <a:ea typeface="微软雅黑" panose="020b0503020204020204" charset="-122"/>
                <a:cs typeface="微软雅黑" panose="020b0503020204020204" charset="-122"/>
              </a:rPr>
              <a:t>A</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B</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C</a:t>
            </a:r>
            <a:r>
              <a:rPr lang="zh-CN">
                <a:latin typeface="微软雅黑" panose="020b0503020204020204" charset="-122"/>
                <a:ea typeface="微软雅黑" panose="020b0503020204020204" charset="-122"/>
                <a:cs typeface="微软雅黑" panose="020b0503020204020204" charset="-122"/>
              </a:rPr>
              <a:t>，记录数据并进行比较</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2147481817" title=""/>
          <p:cNvPicPr>
            <a:picLocks noChangeAspect="1"/>
          </p:cNvPicPr>
          <p:nvPr/>
        </p:nvPicPr>
        <p:blipFill>
          <a:blip r:embed="rId8"/>
          <a:stretch>
            <a:fillRect/>
          </a:stretch>
        </p:blipFill>
        <p:spPr>
          <a:xfrm>
            <a:off x="5899785" y="4668520"/>
            <a:ext cx="2911475" cy="19126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endParaRPr lang="zh-CN" sz="4000">
              <a:solidFill>
                <a:schemeClr val="accent2">
                  <a:lumMod val="75000"/>
                </a:schemeClr>
              </a:solidFill>
              <a:latin typeface="微软雅黑" panose="020b0503020204020204" charset="-122"/>
              <a:ea typeface="微软雅黑" panose="020b0503020204020204" charset="-122"/>
            </a:endParaRPr>
          </a:p>
        </p:txBody>
      </p:sp>
      <p:sp>
        <p:nvSpPr>
          <p:cNvPr id="4" name="文本框 3" title=""/>
          <p:cNvSpPr txBox="1"/>
          <p:nvPr/>
        </p:nvSpPr>
        <p:spPr>
          <a:xfrm>
            <a:off x="414714" y="1481123"/>
            <a:ext cx="10856873" cy="3322955"/>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电流、电路、电压、电阻》是中考必考内容。对本单元考查经常会出现与电路分析、欧姆定律等相结合的考题，考题综合性较强。本单元在试卷中所占分值一般在2-5分之间。虽然本单元是电路基础知识和基本概念，但作为必考内容，仍需要考生加强对本单元的复习，做好备考准备。对本单元的考查，从出现概率看，主要有：摩擦起电现象、电路分析与设计、电路图与实物图的转换、串并联电路中电流与电压的规律及应用、探究串并联电路中电流与电压的规律、电阻的概念及影响导体电阻大小的因素和变阻器等。</a:t>
            </a:r>
            <a:endParaRPr lang="zh-CN" altLang="en-US" sz="2000" smtClean="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一、串联电路中电流的规律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497330"/>
            <a:ext cx="11574145" cy="299974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【进行实验】</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（1）按照设计的电路图连接好实物图，并合理选择电流表量程；</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（2）把电流表接在电路中的A处，如图甲所示，经检查连接无误后，闭合开关，测出A处的电流值IA，并填入表格中；</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（3）把电流表先后改接在电路中的B、C处，如图乙丙所示，分别测出这两处的电流值IB、IC，并填入表格中；</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（4）换用不同规格的小灯泡，重复上述操作，并将每次的实验数据填入表格中；</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（5）比较测得的数据，总结串联电路电流的规律</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2147481816" title=""/>
          <p:cNvPicPr>
            <a:picLocks noChangeAspect="1"/>
          </p:cNvPicPr>
          <p:nvPr/>
        </p:nvPicPr>
        <p:blipFill>
          <a:blip r:embed="rId6"/>
          <a:stretch>
            <a:fillRect/>
          </a:stretch>
        </p:blipFill>
        <p:spPr>
          <a:xfrm>
            <a:off x="3232785" y="4586605"/>
            <a:ext cx="6080125" cy="17595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left)">
                                      <p:cBhvr>
                                        <p:cTn id="25" dur="500"/>
                                        <p:tgtEl>
                                          <p:spTgt spid="6">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wipe(left)">
                                      <p:cBhvr>
                                        <p:cTn id="35" dur="500"/>
                                        <p:tgtEl>
                                          <p:spTgt spid="6">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wipe(left)">
                                      <p:cBhvr>
                                        <p:cTn id="40" dur="500"/>
                                        <p:tgtEl>
                                          <p:spTgt spid="6">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一、串联电路中电流的规律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263650"/>
            <a:ext cx="1157414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【实验数据】</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3" name="表格 2" title=""/>
          <p:cNvGraphicFramePr>
            <a:graphicFrameLocks noGrp="1"/>
          </p:cNvGraphicFramePr>
          <p:nvPr>
            <p:custDataLst>
              <p:tags r:id="rId6"/>
            </p:custDataLst>
          </p:nvPr>
        </p:nvGraphicFramePr>
        <p:xfrm>
          <a:off x="494030" y="1968500"/>
          <a:ext cx="11082020" cy="2035175"/>
        </p:xfrm>
        <a:graphic>
          <a:graphicData uri="http://schemas.openxmlformats.org/drawingml/2006/table">
            <a:tbl>
              <a:tblPr/>
              <a:tblGrid>
                <a:gridCol w="2770505"/>
                <a:gridCol w="2770505"/>
                <a:gridCol w="2770505"/>
                <a:gridCol w="2770505"/>
              </a:tblGrid>
              <a:tr h="4070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实验次数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A点的电流I</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A</a:t>
                      </a:r>
                      <a:r>
                        <a:rPr lang="en-US" sz="16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A点的电流I</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B</a:t>
                      </a:r>
                      <a:r>
                        <a:rPr lang="en-US" sz="16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A点的电流I</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C</a:t>
                      </a:r>
                      <a:r>
                        <a:rPr lang="en-US" sz="16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Arial" panose="020b0604020202020204" pitchFamily="34" charset="0"/>
                        </a:rPr>
                        <a:t>…</a:t>
                      </a:r>
                      <a:endParaRPr lang="en-US" altLang="en-US" sz="1600" b="0">
                        <a:solidFill>
                          <a:srgbClr val="000000"/>
                        </a:solidFill>
                        <a:latin typeface="微软雅黑" panose="020b0503020204020204" charset="-122"/>
                        <a:ea typeface="微软雅黑" panose="020b0503020204020204" charset="-122"/>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title=""/>
          <p:cNvSpPr txBox="1"/>
          <p:nvPr>
            <p:custDataLst>
              <p:tags r:id="rId7"/>
            </p:custDataLst>
          </p:nvPr>
        </p:nvSpPr>
        <p:spPr>
          <a:xfrm>
            <a:off x="295275" y="4201795"/>
            <a:ext cx="1157414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【分析论证】</a:t>
            </a:r>
            <a:r>
              <a:rPr lang="zh-CN">
                <a:solidFill>
                  <a:schemeClr val="tx1"/>
                </a:solidFill>
                <a:latin typeface="微软雅黑" panose="020b0503020204020204" charset="-122"/>
                <a:ea typeface="微软雅黑" panose="020b0503020204020204" charset="-122"/>
                <a:cs typeface="微软雅黑" panose="020b0503020204020204" charset="-122"/>
              </a:rPr>
              <a:t>电路中ABC三点的电流相等，即I</a:t>
            </a:r>
            <a:r>
              <a:rPr lang="zh-CN" baseline="-25000">
                <a:solidFill>
                  <a:schemeClr val="tx1"/>
                </a:solidFill>
                <a:latin typeface="微软雅黑" panose="020b0503020204020204" charset="-122"/>
                <a:ea typeface="微软雅黑" panose="020b0503020204020204" charset="-122"/>
                <a:cs typeface="微软雅黑" panose="020b0503020204020204" charset="-122"/>
              </a:rPr>
              <a:t>A</a:t>
            </a:r>
            <a:r>
              <a:rPr lang="zh-CN">
                <a:solidFill>
                  <a:schemeClr val="tx1"/>
                </a:solidFill>
                <a:latin typeface="微软雅黑" panose="020b0503020204020204" charset="-122"/>
                <a:ea typeface="微软雅黑" panose="020b0503020204020204" charset="-122"/>
                <a:cs typeface="微软雅黑" panose="020b0503020204020204" charset="-122"/>
              </a:rPr>
              <a:t>=I</a:t>
            </a:r>
            <a:r>
              <a:rPr lang="zh-CN" baseline="-25000">
                <a:solidFill>
                  <a:schemeClr val="tx1"/>
                </a:solidFill>
                <a:latin typeface="微软雅黑" panose="020b0503020204020204" charset="-122"/>
                <a:ea typeface="微软雅黑" panose="020b0503020204020204" charset="-122"/>
                <a:cs typeface="微软雅黑" panose="020b0503020204020204" charset="-122"/>
              </a:rPr>
              <a:t>B</a:t>
            </a:r>
            <a:r>
              <a:rPr lang="zh-CN">
                <a:solidFill>
                  <a:schemeClr val="tx1"/>
                </a:solidFill>
                <a:latin typeface="微软雅黑" panose="020b0503020204020204" charset="-122"/>
                <a:ea typeface="微软雅黑" panose="020b0503020204020204" charset="-122"/>
                <a:cs typeface="微软雅黑" panose="020b0503020204020204" charset="-122"/>
              </a:rPr>
              <a:t>=I</a:t>
            </a:r>
            <a:r>
              <a:rPr lang="zh-CN" baseline="-25000">
                <a:solidFill>
                  <a:schemeClr val="tx1"/>
                </a:solidFill>
                <a:latin typeface="微软雅黑" panose="020b0503020204020204" charset="-122"/>
                <a:ea typeface="微软雅黑" panose="020b0503020204020204" charset="-122"/>
                <a:cs typeface="微软雅黑" panose="020b0503020204020204" charset="-122"/>
              </a:rPr>
              <a:t>C</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8"/>
            </p:custDataLst>
          </p:nvPr>
        </p:nvSpPr>
        <p:spPr>
          <a:xfrm>
            <a:off x="309245" y="4708525"/>
            <a:ext cx="1157414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【实验结论】</a:t>
            </a:r>
            <a:r>
              <a:rPr lang="zh-CN">
                <a:solidFill>
                  <a:schemeClr val="tx1"/>
                </a:solidFill>
                <a:latin typeface="微软雅黑" panose="020b0503020204020204" charset="-122"/>
                <a:ea typeface="微软雅黑" panose="020b0503020204020204" charset="-122"/>
                <a:cs typeface="微软雅黑" panose="020b0503020204020204" charset="-122"/>
              </a:rPr>
              <a:t>串联电路中电流处处相等，即I=I</a:t>
            </a:r>
            <a:r>
              <a:rPr lang="zh-CN" baseline="-25000">
                <a:solidFill>
                  <a:schemeClr val="tx1"/>
                </a:solidFill>
                <a:latin typeface="微软雅黑" panose="020b0503020204020204" charset="-122"/>
                <a:ea typeface="微软雅黑" panose="020b0503020204020204" charset="-122"/>
                <a:cs typeface="微软雅黑" panose="020b0503020204020204" charset="-122"/>
              </a:rPr>
              <a:t>A</a:t>
            </a:r>
            <a:r>
              <a:rPr lang="zh-CN">
                <a:solidFill>
                  <a:schemeClr val="tx1"/>
                </a:solidFill>
                <a:latin typeface="微软雅黑" panose="020b0503020204020204" charset="-122"/>
                <a:ea typeface="微软雅黑" panose="020b0503020204020204" charset="-122"/>
                <a:cs typeface="微软雅黑" panose="020b0503020204020204" charset="-122"/>
              </a:rPr>
              <a:t>=I</a:t>
            </a:r>
            <a:r>
              <a:rPr lang="zh-CN" baseline="-25000">
                <a:solidFill>
                  <a:schemeClr val="tx1"/>
                </a:solidFill>
                <a:latin typeface="微软雅黑" panose="020b0503020204020204" charset="-122"/>
                <a:ea typeface="微软雅黑" panose="020b0503020204020204" charset="-122"/>
                <a:cs typeface="微软雅黑" panose="020b0503020204020204" charset="-122"/>
              </a:rPr>
              <a:t>B</a:t>
            </a:r>
            <a:r>
              <a:rPr lang="zh-CN">
                <a:solidFill>
                  <a:schemeClr val="tx1"/>
                </a:solidFill>
                <a:latin typeface="微软雅黑" panose="020b0503020204020204" charset="-122"/>
                <a:ea typeface="微软雅黑" panose="020b0503020204020204" charset="-122"/>
                <a:cs typeface="微软雅黑" panose="020b0503020204020204" charset="-122"/>
              </a:rPr>
              <a:t>=I</a:t>
            </a:r>
            <a:r>
              <a:rPr lang="zh-CN" baseline="-25000">
                <a:solidFill>
                  <a:schemeClr val="tx1"/>
                </a:solidFill>
                <a:latin typeface="微软雅黑" panose="020b0503020204020204" charset="-122"/>
                <a:ea typeface="微软雅黑" panose="020b0503020204020204" charset="-122"/>
                <a:cs typeface="微软雅黑" panose="020b0503020204020204" charset="-122"/>
              </a:rPr>
              <a:t>C</a:t>
            </a:r>
            <a:r>
              <a:rPr lang="zh-CN">
                <a:solidFill>
                  <a:schemeClr val="tx1"/>
                </a:solidFill>
                <a:latin typeface="微软雅黑" panose="020b0503020204020204" charset="-122"/>
                <a:ea typeface="微软雅黑" panose="020b0503020204020204" charset="-122"/>
                <a:cs typeface="微软雅黑" panose="020b0503020204020204" charset="-122"/>
              </a:rPr>
              <a:t>=…=I</a:t>
            </a:r>
            <a:r>
              <a:rPr lang="zh-CN" baseline="-25000">
                <a:solidFill>
                  <a:schemeClr val="tx1"/>
                </a:solidFill>
                <a:latin typeface="微软雅黑" panose="020b0503020204020204" charset="-122"/>
                <a:ea typeface="微软雅黑" panose="020b0503020204020204" charset="-122"/>
                <a:cs typeface="微软雅黑" panose="020b0503020204020204" charset="-122"/>
              </a:rPr>
              <a:t>n</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9"/>
            </p:custDataLst>
          </p:nvPr>
        </p:nvSpPr>
        <p:spPr>
          <a:xfrm>
            <a:off x="292735" y="5167630"/>
            <a:ext cx="11574145" cy="1753235"/>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交流与反思</a:t>
            </a:r>
            <a:endPar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（1）记录数据要真实，不得随意修改实验数据，在误差允许范围内得出结论；</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（2）同一次实验过程中，每盏小灯泡的亮度可能不同，甚至有的小灯泡不亮，但这不能说明各处电流不相等，因为各小灯泡的规格不同。</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wipe(left)">
                                      <p:cBhvr>
                                        <p:cTn id="4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二、并联电路中电流的规律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655256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【提出问题】</a:t>
            </a:r>
            <a:r>
              <a:rPr lang="zh-CN">
                <a:latin typeface="微软雅黑" panose="020b0503020204020204" charset="-122"/>
                <a:ea typeface="微软雅黑" panose="020b0503020204020204" charset="-122"/>
                <a:cs typeface="微软雅黑" panose="020b0503020204020204" charset="-122"/>
              </a:rPr>
              <a:t>并联电路中干路电流与各支路电流之间什么关系</a:t>
            </a:r>
            <a:endParaRPr lang="zh-CN">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374650" y="1956435"/>
            <a:ext cx="11574145" cy="175323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【猜想与假设】</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（1）干路电流可能等于各支路电流；</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（2）干路电流可能大于各支路电流；</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3</a:t>
            </a:r>
            <a:r>
              <a:rPr lang="zh-CN" altLang="en-US">
                <a:latin typeface="微软雅黑" panose="020b0503020204020204" charset="-122"/>
                <a:ea typeface="微软雅黑" panose="020b0503020204020204" charset="-122"/>
                <a:cs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rPr>
              <a:t>干路电流可能等于各支路电流之和</a:t>
            </a:r>
            <a:endParaRPr lang="zh-CN">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7"/>
            </p:custDataLst>
          </p:nvPr>
        </p:nvSpPr>
        <p:spPr>
          <a:xfrm>
            <a:off x="374650" y="3709670"/>
            <a:ext cx="11574145" cy="216852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【设计实验】</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（1）按照如图所示电路进行实验，用电流表分别测出干路（C点）电流和各支路（A点和B点）的电流，记录数据并进行分析，看看它们之间有什么关系；</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2</a:t>
            </a:r>
            <a:r>
              <a:rPr lang="zh-CN" altLang="en-US">
                <a:latin typeface="微软雅黑" panose="020b0503020204020204" charset="-122"/>
                <a:ea typeface="微软雅黑" panose="020b0503020204020204" charset="-122"/>
                <a:cs typeface="微软雅黑" panose="020b0503020204020204" charset="-122"/>
              </a:rPr>
              <a:t>）</a:t>
            </a:r>
            <a:r>
              <a:rPr lang="zh-CN">
                <a:latin typeface="微软雅黑" panose="020b0503020204020204" charset="-122"/>
                <a:ea typeface="微软雅黑" panose="020b0503020204020204" charset="-122"/>
                <a:cs typeface="微软雅黑" panose="020b0503020204020204" charset="-122"/>
              </a:rPr>
              <a:t>换上另外两个规格不同的小灯泡，重复上述实验，根据所测实验数据总结出并联电路中干路电流和各支路电流之间的关系</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2147481815" title=""/>
          <p:cNvPicPr>
            <a:picLocks noChangeAspect="1"/>
          </p:cNvPicPr>
          <p:nvPr/>
        </p:nvPicPr>
        <p:blipFill>
          <a:blip r:embed="rId8"/>
          <a:stretch>
            <a:fillRect/>
          </a:stretch>
        </p:blipFill>
        <p:spPr>
          <a:xfrm>
            <a:off x="7062470" y="1956435"/>
            <a:ext cx="2300605" cy="20224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ipe(left)">
                                      <p:cBhvr>
                                        <p:cTn id="50" dur="500"/>
                                        <p:tgtEl>
                                          <p:spTgt spid="6">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wipe(left)">
                                      <p:cBhvr>
                                        <p:cTn id="5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二、并联电路中电流的规律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10" name="文本框 9" title=""/>
          <p:cNvSpPr txBox="1"/>
          <p:nvPr>
            <p:custDataLst>
              <p:tags r:id="rId5"/>
            </p:custDataLst>
          </p:nvPr>
        </p:nvSpPr>
        <p:spPr>
          <a:xfrm>
            <a:off x="292735" y="1497330"/>
            <a:ext cx="11574145" cy="1753235"/>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【进行实验】</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（1）按照右图乙所示电路图连接好实物图甲，并合理选择电流表的量程；</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（2）分别测出干路（C点）电流和各支路（A点和B点）电流，并将数据记录在表格中；</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（3）换用规格不同的小灯泡，重复上述实验步骤，并将实验数据记录表格中</a:t>
            </a:r>
            <a:endParaRPr lang="zh-CN">
              <a:latin typeface="微软雅黑" panose="020b0503020204020204" charset="-122"/>
              <a:ea typeface="微软雅黑" panose="020b0503020204020204" charset="-122"/>
              <a:cs typeface="微软雅黑" panose="020b0503020204020204" charset="-122"/>
            </a:endParaRPr>
          </a:p>
        </p:txBody>
      </p:sp>
      <p:pic>
        <p:nvPicPr>
          <p:cNvPr id="2" name="图片 -2147481814" title=""/>
          <p:cNvPicPr>
            <a:picLocks noChangeAspect="1"/>
          </p:cNvPicPr>
          <p:nvPr/>
        </p:nvPicPr>
        <p:blipFill>
          <a:blip r:embed="rId6"/>
          <a:stretch>
            <a:fillRect/>
          </a:stretch>
        </p:blipFill>
        <p:spPr>
          <a:xfrm>
            <a:off x="3876040" y="3491230"/>
            <a:ext cx="4365625" cy="25158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left)">
                                      <p:cBhvr>
                                        <p:cTn id="30" dur="500"/>
                                        <p:tgtEl>
                                          <p:spTgt spid="1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wipe(left)">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3840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二、并联电路中电流的规律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263650"/>
            <a:ext cx="1157414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【实验数据】</a:t>
            </a:r>
            <a:endParaRPr lang="zh-CN">
              <a:latin typeface="微软雅黑" panose="020b0503020204020204" charset="-122"/>
              <a:ea typeface="微软雅黑" panose="020b0503020204020204" charset="-122"/>
              <a:cs typeface="微软雅黑" panose="020b0503020204020204" charset="-122"/>
            </a:endParaRPr>
          </a:p>
        </p:txBody>
      </p:sp>
      <p:sp>
        <p:nvSpPr>
          <p:cNvPr id="7" name="文本框 6" title=""/>
          <p:cNvSpPr txBox="1"/>
          <p:nvPr>
            <p:custDataLst>
              <p:tags r:id="rId6"/>
            </p:custDataLst>
          </p:nvPr>
        </p:nvSpPr>
        <p:spPr>
          <a:xfrm>
            <a:off x="295275" y="4201795"/>
            <a:ext cx="1157414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【分析论证】</a:t>
            </a:r>
            <a:r>
              <a:rPr lang="zh-CN">
                <a:latin typeface="微软雅黑" panose="020b0503020204020204" charset="-122"/>
                <a:ea typeface="微软雅黑" panose="020b0503020204020204" charset="-122"/>
                <a:cs typeface="微软雅黑" panose="020b0503020204020204" charset="-122"/>
              </a:rPr>
              <a:t>通过分析数据可发现：I</a:t>
            </a:r>
            <a:r>
              <a:rPr lang="zh-CN" baseline="-25000">
                <a:latin typeface="微软雅黑" panose="020b0503020204020204" charset="-122"/>
                <a:ea typeface="微软雅黑" panose="020b0503020204020204" charset="-122"/>
                <a:cs typeface="微软雅黑" panose="020b0503020204020204" charset="-122"/>
              </a:rPr>
              <a:t>C</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A</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B</a:t>
            </a:r>
            <a:endParaRPr lang="zh-CN" baseline="-250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7"/>
            </p:custDataLst>
          </p:nvPr>
        </p:nvSpPr>
        <p:spPr>
          <a:xfrm>
            <a:off x="309245" y="4708525"/>
            <a:ext cx="11574145" cy="506730"/>
          </a:xfrm>
          <a:prstGeom prst="rect">
            <a:avLst/>
          </a:prstGeom>
          <a:noFill/>
        </p:spPr>
        <p:txBody>
          <a:bodyPr wrap="square" rtlCol="0" anchor="t">
            <a:spAutoFit/>
          </a:bodyPr>
          <a:lstStyle/>
          <a:p>
            <a:pPr fontAlgn="auto">
              <a:lnSpc>
                <a:spcPct val="150000"/>
              </a:lnSpc>
            </a:pPr>
            <a:r>
              <a:rPr lang="zh-CN">
                <a:solidFill>
                  <a:srgbClr val="172EDB"/>
                </a:solidFill>
                <a:latin typeface="微软雅黑" panose="020b0503020204020204" charset="-122"/>
                <a:ea typeface="微软雅黑" panose="020b0503020204020204" charset="-122"/>
                <a:cs typeface="微软雅黑" panose="020b0503020204020204" charset="-122"/>
              </a:rPr>
              <a:t>【实验结论】</a:t>
            </a:r>
            <a:r>
              <a:rPr lang="zh-CN">
                <a:latin typeface="微软雅黑" panose="020b0503020204020204" charset="-122"/>
                <a:ea typeface="微软雅黑" panose="020b0503020204020204" charset="-122"/>
                <a:cs typeface="微软雅黑" panose="020b0503020204020204" charset="-122"/>
              </a:rPr>
              <a:t>并联电路中，干路电流等于各支路电流之和，即I=I</a:t>
            </a:r>
            <a:r>
              <a:rPr lang="zh-CN" baseline="-25000">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2</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sp>
        <p:nvSpPr>
          <p:cNvPr id="12" name="文本框 11" title=""/>
          <p:cNvSpPr txBox="1"/>
          <p:nvPr>
            <p:custDataLst>
              <p:tags r:id="rId8"/>
            </p:custDataLst>
          </p:nvPr>
        </p:nvSpPr>
        <p:spPr>
          <a:xfrm>
            <a:off x="292735" y="5167630"/>
            <a:ext cx="11574145" cy="1753235"/>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交流与反思</a:t>
            </a:r>
            <a:endPar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（1）分析实验数据可知，并联电路中各支路电流不一定相等。当并联的两个小灯泡规格相同时，各支路电流相等；当并联的两个小灯泡规格不相同时，各支路电流不相等。</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（2）并联电路中，干路电流等于各支路周六之和，即I=I</a:t>
            </a:r>
            <a:r>
              <a:rPr lang="zh-CN" baseline="-25000">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2</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3</a:t>
            </a:r>
            <a:r>
              <a:rPr lang="zh-CN">
                <a:latin typeface="微软雅黑" panose="020b0503020204020204" charset="-122"/>
                <a:ea typeface="微软雅黑" panose="020b0503020204020204" charset="-122"/>
                <a:cs typeface="微软雅黑" panose="020b0503020204020204" charset="-122"/>
              </a:rPr>
              <a:t>+…+I</a:t>
            </a:r>
            <a:r>
              <a:rPr lang="zh-CN" baseline="-25000">
                <a:latin typeface="微软雅黑" panose="020b0503020204020204" charset="-122"/>
                <a:ea typeface="微软雅黑" panose="020b0503020204020204" charset="-122"/>
                <a:cs typeface="微软雅黑" panose="020b0503020204020204" charset="-122"/>
              </a:rPr>
              <a:t>n</a:t>
            </a:r>
            <a:r>
              <a:rPr lang="zh-CN">
                <a:latin typeface="微软雅黑" panose="020b0503020204020204" charset="-122"/>
                <a:ea typeface="微软雅黑" panose="020b0503020204020204" charset="-122"/>
                <a:cs typeface="微软雅黑" panose="020b0503020204020204" charset="-122"/>
              </a:rPr>
              <a:t>；当各支路用电器都相同时，I=nI</a:t>
            </a:r>
            <a:r>
              <a:rPr lang="zh-CN" baseline="-25000">
                <a:latin typeface="微软雅黑" panose="020b0503020204020204" charset="-122"/>
                <a:ea typeface="微软雅黑" panose="020b0503020204020204" charset="-122"/>
                <a:cs typeface="微软雅黑" panose="020b0503020204020204" charset="-122"/>
              </a:rPr>
              <a:t>1</a:t>
            </a:r>
            <a:r>
              <a:rPr lang="zh-CN">
                <a:latin typeface="微软雅黑" panose="020b0503020204020204" charset="-122"/>
                <a:ea typeface="微软雅黑" panose="020b0503020204020204" charset="-122"/>
                <a:cs typeface="微软雅黑" panose="020b0503020204020204" charset="-122"/>
              </a:rPr>
              <a:t>。</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13" name="表格 12" title=""/>
          <p:cNvGraphicFramePr>
            <a:graphicFrameLocks noGrp="1"/>
          </p:cNvGraphicFramePr>
          <p:nvPr>
            <p:custDataLst>
              <p:tags r:id="rId9"/>
            </p:custDataLst>
          </p:nvPr>
        </p:nvGraphicFramePr>
        <p:xfrm>
          <a:off x="466090" y="1828800"/>
          <a:ext cx="11216640" cy="2339975"/>
        </p:xfrm>
        <a:graphic>
          <a:graphicData uri="http://schemas.openxmlformats.org/drawingml/2006/table">
            <a:tbl>
              <a:tblPr/>
              <a:tblGrid>
                <a:gridCol w="2803525"/>
                <a:gridCol w="2802255"/>
                <a:gridCol w="2807335"/>
                <a:gridCol w="2803525"/>
              </a:tblGrid>
              <a:tr h="4679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实验次数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C点的电流I</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C</a:t>
                      </a:r>
                      <a:r>
                        <a:rPr lang="en-US" sz="16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A点的电流I</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A</a:t>
                      </a:r>
                      <a:r>
                        <a:rPr lang="en-US" sz="16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B点的电流I</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B</a:t>
                      </a:r>
                      <a:r>
                        <a:rPr lang="en-US" sz="16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79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79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0.44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0.24</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79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0.46</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0.16</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79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Arial" panose="020b0604020202020204" pitchFamily="34" charset="0"/>
                        </a:rPr>
                        <a:t>…</a:t>
                      </a:r>
                      <a:endParaRPr lang="en-US" altLang="en-US" sz="1600" b="0">
                        <a:solidFill>
                          <a:srgbClr val="000000"/>
                        </a:solidFill>
                        <a:latin typeface="微软雅黑" panose="020b0503020204020204" charset="-122"/>
                        <a:ea typeface="微软雅黑" panose="020b0503020204020204" charset="-122"/>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wipe(left)">
                                      <p:cBhvr>
                                        <p:cTn id="30" dur="500"/>
                                        <p:tgtEl>
                                          <p:spTgt spid="11">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left)">
                                      <p:cBhvr>
                                        <p:cTn id="35" dur="500"/>
                                        <p:tgtEl>
                                          <p:spTgt spid="1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ipe(left)">
                                      <p:cBhvr>
                                        <p:cTn id="40" dur="500"/>
                                        <p:tgtEl>
                                          <p:spTgt spid="1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wipe(left)">
                                      <p:cBhvr>
                                        <p:cTn id="4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4463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串、并联电路电流规律的应用</a:t>
            </a:r>
            <a:endParaRPr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custDataLst>
              <p:tags r:id="rId4"/>
            </p:custDataLst>
          </p:nvPr>
        </p:nvPicPr>
        <p:blipFill>
          <a:blip r:embed="rId3"/>
          <a:stretch>
            <a:fillRect/>
          </a:stretch>
        </p:blipFill>
        <p:spPr>
          <a:xfrm>
            <a:off x="475329" y="1418708"/>
            <a:ext cx="2013585" cy="483870"/>
          </a:xfrm>
          <a:prstGeom prst="rect">
            <a:avLst/>
          </a:prstGeom>
        </p:spPr>
      </p:pic>
      <p:sp>
        <p:nvSpPr>
          <p:cNvPr id="6" name="文本框 5" title=""/>
          <p:cNvSpPr txBox="1"/>
          <p:nvPr>
            <p:custDataLst>
              <p:tags r:id="rId5"/>
            </p:custDataLst>
          </p:nvPr>
        </p:nvSpPr>
        <p:spPr>
          <a:xfrm>
            <a:off x="374679" y="1902477"/>
            <a:ext cx="11734800" cy="147637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（1）在串联电路中，电流只有一条通路，在任意时间内，通过导体的横截面的电荷量相等，即使导体的粗细发生改变，在任意时间内通过任一导体横截面的电荷量依然相等；</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（2）看清电路连接方式以及电流表测量的对象，是解答此类问题的关键。</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44639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串、并联电路电流规律的应用</a:t>
            </a:r>
            <a:endParaRPr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3"/>
            </p:custDataLst>
          </p:nvPr>
        </p:nvSpPr>
        <p:spPr>
          <a:xfrm>
            <a:off x="292735" y="1331595"/>
            <a:ext cx="618299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【例1】</a:t>
            </a:r>
            <a:r>
              <a:rPr sz="1600">
                <a:latin typeface="微软雅黑" panose="020b0503020204020204" charset="-122"/>
                <a:ea typeface="微软雅黑" panose="020b0503020204020204" charset="-122"/>
                <a:cs typeface="微软雅黑" panose="020b0503020204020204" charset="-122"/>
              </a:rPr>
              <a:t>如图所示电路中，闭合开关后A</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、A</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两个电流表的示数分别为0.5A和0.9A，则通过L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的电流为（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A．0.9A</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B．0.5A</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C．0.4A</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D．1.4A</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5" title=""/>
          <p:cNvPicPr>
            <a:picLocks noChangeAspect="1"/>
          </p:cNvPicPr>
          <p:nvPr/>
        </p:nvPicPr>
        <p:blipFill>
          <a:blip r:embed="rId4"/>
          <a:stretch>
            <a:fillRect/>
          </a:stretch>
        </p:blipFill>
        <p:spPr>
          <a:xfrm>
            <a:off x="1843405" y="2491740"/>
            <a:ext cx="1822450" cy="1822450"/>
          </a:xfrm>
          <a:prstGeom prst="rect">
            <a:avLst/>
          </a:prstGeom>
          <a:noFill/>
          <a:ln w="9525">
            <a:noFill/>
          </a:ln>
        </p:spPr>
      </p:pic>
      <p:sp>
        <p:nvSpPr>
          <p:cNvPr id="17" name="文本框 16" title=""/>
          <p:cNvSpPr txBox="1"/>
          <p:nvPr>
            <p:custDataLst>
              <p:tags r:id="rId5"/>
            </p:custDataLst>
          </p:nvPr>
        </p:nvSpPr>
        <p:spPr>
          <a:xfrm>
            <a:off x="292735" y="4446905"/>
            <a:ext cx="630618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两个小灯泡接在同一个电路中，分别测出通过它们的电流，下列判断正确的是（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A．如果电流相等，两灯一定是串联</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B．如果电流不相等，两灯一定是串联</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C．如果电流相等，两灯一定是并联</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D．如果电流不相等，两灯一定是并联</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92735" y="4377690"/>
            <a:ext cx="626046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5" name="直接连接符 24" title=""/>
          <p:cNvCxnSpPr/>
          <p:nvPr>
            <p:custDataLst>
              <p:tags r:id="rId7"/>
            </p:custDataLst>
          </p:nvPr>
        </p:nvCxnSpPr>
        <p:spPr>
          <a:xfrm flipH="1">
            <a:off x="654621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8"/>
            </p:custDataLst>
          </p:nvPr>
        </p:nvSpPr>
        <p:spPr>
          <a:xfrm>
            <a:off x="6600190" y="1256665"/>
            <a:ext cx="5593080"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如图甲所示电路中，电流表A</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测的是通过 </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的电流，当开关S闭合后，两电流表指针偏转均如图乙所</a:t>
            </a:r>
            <a:r>
              <a:rPr lang="zh-CN" sz="1600">
                <a:latin typeface="微软雅黑" panose="020b0503020204020204" charset="-122"/>
                <a:ea typeface="微软雅黑" panose="020b0503020204020204" charset="-122"/>
                <a:cs typeface="微软雅黑" panose="020b0503020204020204" charset="-122"/>
              </a:rPr>
              <a:t>示</a:t>
            </a:r>
            <a:r>
              <a:rPr sz="1600">
                <a:latin typeface="微软雅黑" panose="020b0503020204020204" charset="-122"/>
                <a:ea typeface="微软雅黑" panose="020b0503020204020204" charset="-122"/>
                <a:cs typeface="微软雅黑" panose="020b0503020204020204" charset="-122"/>
              </a:rPr>
              <a:t>，则电流表A</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的示数为</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A，通过两灯泡的电流比I</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∶I</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17" title=""/>
          <p:cNvPicPr>
            <a:picLocks noChangeAspect="1"/>
          </p:cNvPicPr>
          <p:nvPr/>
        </p:nvPicPr>
        <p:blipFill>
          <a:blip r:embed="rId9"/>
          <a:stretch>
            <a:fillRect/>
          </a:stretch>
        </p:blipFill>
        <p:spPr>
          <a:xfrm>
            <a:off x="7570470" y="3254058"/>
            <a:ext cx="3676650" cy="1876425"/>
          </a:xfrm>
          <a:prstGeom prst="rect">
            <a:avLst/>
          </a:prstGeom>
          <a:noFill/>
          <a:ln w="9525">
            <a:noFill/>
          </a:ln>
        </p:spPr>
      </p:pic>
      <p:sp>
        <p:nvSpPr>
          <p:cNvPr id="23" name="文本框 22" title=""/>
          <p:cNvSpPr txBox="1"/>
          <p:nvPr/>
        </p:nvSpPr>
        <p:spPr>
          <a:xfrm>
            <a:off x="3905885" y="176276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2672715" y="493204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zh-CN" altLang="en-US" sz="1600">
              <a:solidFill>
                <a:srgbClr val="FF0000"/>
              </a:solidFill>
              <a:latin typeface="微软雅黑" panose="020b0503020204020204" charset="-122"/>
              <a:ea typeface="微软雅黑" panose="020b0503020204020204" charset="-122"/>
            </a:endParaRPr>
          </a:p>
        </p:txBody>
      </p:sp>
      <p:sp>
        <p:nvSpPr>
          <p:cNvPr id="9" name="文本框 8" title=""/>
          <p:cNvSpPr txBox="1"/>
          <p:nvPr/>
        </p:nvSpPr>
        <p:spPr>
          <a:xfrm>
            <a:off x="11366500" y="133159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干路</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8427720" y="2004060"/>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1.5</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7099935" y="2407285"/>
            <a:ext cx="47053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4:1</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500"/>
                                        <p:tgtEl>
                                          <p:spTgt spid="17"/>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wipe(left)">
                                      <p:cBhvr>
                                        <p:cTn id="7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23" grpId="0"/>
      <p:bldP spid="21" grpId="0"/>
      <p:bldP spid="9" grpId="0"/>
      <p:bldP spid="10" grpId="0"/>
      <p:bldP spid="11" grpId="0"/>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9817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a:t>
            </a:r>
            <a:r>
              <a:rPr lang="en-US" sz="2400" b="1">
                <a:solidFill>
                  <a:srgbClr val="0070C0"/>
                </a:solidFill>
                <a:latin typeface="微软雅黑" panose="020b0503020204020204" charset="-122"/>
                <a:ea typeface="微软雅黑" panose="020b0503020204020204" charset="-122"/>
              </a:rPr>
              <a:t> </a:t>
            </a:r>
            <a:r>
              <a:rPr sz="2400" b="1">
                <a:solidFill>
                  <a:srgbClr val="0070C0"/>
                </a:solidFill>
                <a:latin typeface="微软雅黑" panose="020b0503020204020204" charset="-122"/>
                <a:ea typeface="微软雅黑" panose="020b0503020204020204" charset="-122"/>
              </a:rPr>
              <a:t>探究串、并联电路中电流的规律</a:t>
            </a:r>
            <a:endParaRPr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3"/>
            </p:custDataLst>
          </p:nvPr>
        </p:nvSpPr>
        <p:spPr>
          <a:xfrm>
            <a:off x="292735" y="1331595"/>
            <a:ext cx="11666855" cy="378460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如图是小明在探究“串联和并联电路电流规律”的实验电路图。</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（1）在连接或拆开电路时，开关必须</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。使用电流表时，若不能预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先估计被测电流的大小，则应先用电流表</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（选填“较大”或“较小”）的量程进行试触；</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（2）下表是小明按图甲进行实验时测得的三组数据。分析表中的数据，可得出的结论是：串联电路中电流处处</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；本实验测得多组数据的主要目的是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（选填“寻找普遍规律”或“减小误差”）；</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（3）接着小明同学用图乙所示的电路继续探究并联电路电流规律，他要测干路中的电流，应该将电流表接在 </a:t>
            </a:r>
            <a:r>
              <a:rPr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（选填“A”、“B”或“C”）处。小明同学根据实验得出了下表数据，则他下一步最合理的操作是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A．分析数据，得出结论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B．换用不同规格的小灯泡，再测几组电流值</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C．换用电流表的另一量程，再测出一组电流值</a:t>
            </a:r>
            <a:endParaRPr sz="1600">
              <a:latin typeface="微软雅黑" panose="020b0503020204020204" charset="-122"/>
              <a:ea typeface="微软雅黑" panose="020b0503020204020204" charset="-122"/>
              <a:cs typeface="微软雅黑" panose="020b0503020204020204" charset="-122"/>
            </a:endParaRPr>
          </a:p>
        </p:txBody>
      </p:sp>
      <p:graphicFrame>
        <p:nvGraphicFramePr>
          <p:cNvPr id="9" name="表格 8" title=""/>
          <p:cNvGraphicFramePr>
            <a:graphicFrameLocks noGrp="1"/>
          </p:cNvGraphicFramePr>
          <p:nvPr>
            <p:custDataLst>
              <p:tags r:id="rId4"/>
            </p:custDataLst>
          </p:nvPr>
        </p:nvGraphicFramePr>
        <p:xfrm>
          <a:off x="5668645" y="4119880"/>
          <a:ext cx="4346575" cy="2131060"/>
        </p:xfrm>
        <a:graphic>
          <a:graphicData uri="http://schemas.openxmlformats.org/drawingml/2006/table">
            <a:tbl>
              <a:tblPr/>
              <a:tblGrid>
                <a:gridCol w="869315"/>
                <a:gridCol w="869315"/>
                <a:gridCol w="869315"/>
                <a:gridCol w="869315"/>
                <a:gridCol w="869315"/>
              </a:tblGrid>
              <a:tr h="60071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实验序号</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电流表的位置</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solidFill>
                            <a:srgbClr val="000000"/>
                          </a:solidFill>
                          <a:latin typeface="微软雅黑" panose="020b0503020204020204" charset="-122"/>
                          <a:ea typeface="微软雅黑" panose="020b0503020204020204" charset="-122"/>
                          <a:cs typeface="宋体" panose="02010600030101010101" pitchFamily="2" charset="-122"/>
                        </a:rPr>
                        <a:t>a</a:t>
                      </a:r>
                      <a:endParaRPr lang="en-US" altLang="en-US" sz="1400" b="0" i="1">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solidFill>
                            <a:srgbClr val="000000"/>
                          </a:solidFill>
                          <a:latin typeface="微软雅黑" panose="020b0503020204020204" charset="-122"/>
                          <a:ea typeface="微软雅黑" panose="020b0503020204020204" charset="-122"/>
                          <a:cs typeface="宋体" panose="02010600030101010101" pitchFamily="2" charset="-122"/>
                        </a:rPr>
                        <a:t>b</a:t>
                      </a:r>
                      <a:endParaRPr lang="en-US" altLang="en-US" sz="1400" b="0" i="1">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i="1">
                          <a:solidFill>
                            <a:srgbClr val="000000"/>
                          </a:solidFill>
                          <a:latin typeface="微软雅黑" panose="020b0503020204020204" charset="-122"/>
                          <a:ea typeface="微软雅黑" panose="020b0503020204020204" charset="-122"/>
                          <a:cs typeface="宋体" panose="02010600030101010101" pitchFamily="2" charset="-122"/>
                        </a:rPr>
                        <a:t>c</a:t>
                      </a:r>
                      <a:endParaRPr lang="en-US" altLang="en-US" sz="1400" b="0" i="1">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09905">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电流</a:t>
                      </a:r>
                      <a:r>
                        <a:rPr lang="en-US" sz="1400" b="0" i="1">
                          <a:solidFill>
                            <a:srgbClr val="000000"/>
                          </a:solidFill>
                          <a:latin typeface="微软雅黑" panose="020b0503020204020204" charset="-122"/>
                          <a:ea typeface="微软雅黑" panose="020b0503020204020204" charset="-122"/>
                          <a:cs typeface="微软雅黑" panose="020b0503020204020204" charset="-122"/>
                        </a:rPr>
                        <a:t>I</a:t>
                      </a:r>
                      <a:r>
                        <a:rPr lang="en-US" sz="14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0.3</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09905">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电流</a:t>
                      </a:r>
                      <a:r>
                        <a:rPr lang="en-US" sz="1400" b="0" i="1">
                          <a:solidFill>
                            <a:srgbClr val="000000"/>
                          </a:solidFill>
                          <a:latin typeface="微软雅黑" panose="020b0503020204020204" charset="-122"/>
                          <a:ea typeface="微软雅黑" panose="020b0503020204020204" charset="-122"/>
                          <a:cs typeface="微软雅黑" panose="020b0503020204020204" charset="-122"/>
                        </a:rPr>
                        <a:t>I</a:t>
                      </a:r>
                      <a:r>
                        <a:rPr lang="en-US" sz="14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0.4</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0.4</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0.4</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51054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电流</a:t>
                      </a:r>
                      <a:r>
                        <a:rPr lang="en-US" sz="1400" b="0" i="1">
                          <a:solidFill>
                            <a:srgbClr val="000000"/>
                          </a:solidFill>
                          <a:latin typeface="微软雅黑" panose="020b0503020204020204" charset="-122"/>
                          <a:ea typeface="微软雅黑" panose="020b0503020204020204" charset="-122"/>
                          <a:cs typeface="微软雅黑" panose="020b0503020204020204" charset="-122"/>
                        </a:rPr>
                        <a:t>I</a:t>
                      </a:r>
                      <a:r>
                        <a:rPr lang="en-US" sz="1400" b="0">
                          <a:solidFill>
                            <a:srgbClr val="000000"/>
                          </a:solidFill>
                          <a:latin typeface="微软雅黑" panose="020b0503020204020204" charset="-122"/>
                          <a:ea typeface="微软雅黑" panose="020b0503020204020204" charset="-122"/>
                          <a:cs typeface="微软雅黑" panose="020b0503020204020204" charset="-122"/>
                        </a:rPr>
                        <a:t>/A</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0.2</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2" name="图片 -2147481643" title=""/>
          <p:cNvPicPr>
            <a:picLocks noChangeAspect="1"/>
          </p:cNvPicPr>
          <p:nvPr/>
        </p:nvPicPr>
        <p:blipFill>
          <a:blip r:embed="rId5"/>
          <a:stretch>
            <a:fillRect/>
          </a:stretch>
        </p:blipFill>
        <p:spPr>
          <a:xfrm>
            <a:off x="1083945" y="5191125"/>
            <a:ext cx="4282440" cy="1043940"/>
          </a:xfrm>
          <a:prstGeom prst="rect">
            <a:avLst/>
          </a:prstGeom>
          <a:noFill/>
          <a:ln w="9525">
            <a:noFill/>
          </a:ln>
        </p:spPr>
      </p:pic>
      <p:pic>
        <p:nvPicPr>
          <p:cNvPr id="6" name="图片 100029" title=""/>
          <p:cNvPicPr>
            <a:picLocks noChangeAspect="1"/>
          </p:cNvPicPr>
          <p:nvPr/>
        </p:nvPicPr>
        <p:blipFill>
          <a:blip r:embed="rId6"/>
          <a:stretch>
            <a:fillRect/>
          </a:stretch>
        </p:blipFill>
        <p:spPr>
          <a:xfrm>
            <a:off x="8134668" y="848043"/>
            <a:ext cx="3495675" cy="1343025"/>
          </a:xfrm>
          <a:prstGeom prst="rect">
            <a:avLst/>
          </a:prstGeom>
          <a:noFill/>
          <a:ln w="9525">
            <a:noFill/>
          </a:ln>
        </p:spPr>
      </p:pic>
      <p:sp>
        <p:nvSpPr>
          <p:cNvPr id="15" name="文本框 14" title=""/>
          <p:cNvSpPr txBox="1"/>
          <p:nvPr/>
        </p:nvSpPr>
        <p:spPr>
          <a:xfrm>
            <a:off x="3711575" y="176339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断开</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4044950" y="2100580"/>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较大</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10211435" y="2437765"/>
            <a:ext cx="589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相等</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2642870" y="2825750"/>
            <a:ext cx="1402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寻找普遍规律</a:t>
            </a:r>
            <a:endParaRPr lang="zh-CN" altLang="en-US"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10211435" y="3206115"/>
            <a:ext cx="31877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C</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nvSpPr>
        <p:spPr>
          <a:xfrm>
            <a:off x="8691880" y="3543300"/>
            <a:ext cx="31051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wipe(left)">
                                      <p:cBhvr>
                                        <p:cTn id="35" dur="500"/>
                                        <p:tgtEl>
                                          <p:spTgt spid="7">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wipe(left)">
                                      <p:cBhvr>
                                        <p:cTn id="45" dur="500"/>
                                        <p:tgtEl>
                                          <p:spTgt spid="7">
                                            <p:txEl>
                                              <p:pRg st="4" end="4"/>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5" end="5"/>
                                            </p:txEl>
                                          </p:spTgt>
                                        </p:tgtEl>
                                        <p:attrNameLst>
                                          <p:attrName>style.visibility</p:attrName>
                                        </p:attrNameLst>
                                      </p:cBhvr>
                                      <p:to>
                                        <p:strVal val="visible"/>
                                      </p:to>
                                    </p:set>
                                    <p:animEffect transition="in" filter="wipe(left)">
                                      <p:cBhvr>
                                        <p:cTn id="55" dur="500"/>
                                        <p:tgtEl>
                                          <p:spTgt spid="7">
                                            <p:txEl>
                                              <p:pRg st="5" end="5"/>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7">
                                            <p:txEl>
                                              <p:pRg st="6" end="6"/>
                                            </p:txEl>
                                          </p:spTgt>
                                        </p:tgtEl>
                                        <p:attrNameLst>
                                          <p:attrName>style.visibility</p:attrName>
                                        </p:attrNameLst>
                                      </p:cBhvr>
                                      <p:to>
                                        <p:strVal val="visible"/>
                                      </p:to>
                                    </p:set>
                                    <p:animEffect transition="in" filter="wipe(left)">
                                      <p:cBhvr>
                                        <p:cTn id="60" dur="500"/>
                                        <p:tgtEl>
                                          <p:spTgt spid="7">
                                            <p:txEl>
                                              <p:pRg st="6" end="6"/>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7">
                                            <p:txEl>
                                              <p:pRg st="7" end="7"/>
                                            </p:txEl>
                                          </p:spTgt>
                                        </p:tgtEl>
                                        <p:attrNameLst>
                                          <p:attrName>style.visibility</p:attrName>
                                        </p:attrNameLst>
                                      </p:cBhvr>
                                      <p:to>
                                        <p:strVal val="visible"/>
                                      </p:to>
                                    </p:set>
                                    <p:animEffect transition="in" filter="wipe(left)">
                                      <p:cBhvr>
                                        <p:cTn id="65" dur="500"/>
                                        <p:tgtEl>
                                          <p:spTgt spid="7">
                                            <p:txEl>
                                              <p:pRg st="7" end="7"/>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left)">
                                      <p:cBhvr>
                                        <p:cTn id="80" dur="500"/>
                                        <p:tgtEl>
                                          <p:spTgt spid="17"/>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wipe(left)">
                                      <p:cBhvr>
                                        <p:cTn id="85" dur="500"/>
                                        <p:tgtEl>
                                          <p:spTgt spid="18"/>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left)">
                                      <p:cBhvr>
                                        <p:cTn id="90" dur="500"/>
                                        <p:tgtEl>
                                          <p:spTgt spid="19"/>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left)">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p:bldP spid="17" grpId="0"/>
      <p:bldP spid="18" grpId="0"/>
      <p:bldP spid="19" grpId="0"/>
      <p:bldP spid="20" grpId="0"/>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9817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a:t>
            </a:r>
            <a:r>
              <a:rPr lang="en-US" sz="2400" b="1">
                <a:solidFill>
                  <a:srgbClr val="0070C0"/>
                </a:solidFill>
                <a:latin typeface="微软雅黑" panose="020b0503020204020204" charset="-122"/>
                <a:ea typeface="微软雅黑" panose="020b0503020204020204" charset="-122"/>
              </a:rPr>
              <a:t> </a:t>
            </a:r>
            <a:r>
              <a:rPr sz="2400" b="1">
                <a:solidFill>
                  <a:srgbClr val="0070C0"/>
                </a:solidFill>
                <a:latin typeface="微软雅黑" panose="020b0503020204020204" charset="-122"/>
                <a:ea typeface="微软雅黑" panose="020b0503020204020204" charset="-122"/>
              </a:rPr>
              <a:t>探究串、并联电路中电流的规律</a:t>
            </a:r>
            <a:endParaRPr sz="2400" b="1">
              <a:solidFill>
                <a:srgbClr val="0070C0"/>
              </a:solidFill>
              <a:latin typeface="微软雅黑" panose="020b0503020204020204" charset="-122"/>
              <a:ea typeface="微软雅黑" panose="020b0503020204020204" charset="-122"/>
            </a:endParaRPr>
          </a:p>
        </p:txBody>
      </p:sp>
      <p:sp>
        <p:nvSpPr>
          <p:cNvPr id="10" name="文本框 9" title=""/>
          <p:cNvSpPr txBox="1"/>
          <p:nvPr>
            <p:custDataLst>
              <p:tags r:id="rId3"/>
            </p:custDataLst>
          </p:nvPr>
        </p:nvSpPr>
        <p:spPr>
          <a:xfrm>
            <a:off x="292735" y="1331595"/>
            <a:ext cx="1162240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如图甲所示，是“探究串联电路的电流规律”的实验电路图：</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（1）实验中，应选择两个规格</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（填“相同”或“不相同”）小灯泡。测量电流时，电流表必须要</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（选填“串”或“并”）联接入所测电路中；</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（2）连接电路，把电流表接入电路中的A点，闭合开关，出现这种故障的原因是</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（3）排除故障后，测出A、B、C三点的电流，并把记录数据填入表中；</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分析表中实验数据，得到串联电路中电流的规律是：</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（语言或字母表述都行）；</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（4）上面的实验设计存在的不足之处是</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，难以得出结论的普遍性。</a:t>
            </a:r>
            <a:endParaRPr sz="1600">
              <a:ea typeface="微软雅黑" panose="020b0503020204020204" charset="-122"/>
              <a:cs typeface="微软雅黑" panose="020b0503020204020204" charset="-122"/>
            </a:endParaRPr>
          </a:p>
        </p:txBody>
      </p:sp>
      <p:pic>
        <p:nvPicPr>
          <p:cNvPr id="2" name="图片 100033" title=""/>
          <p:cNvPicPr>
            <a:picLocks noChangeAspect="1"/>
          </p:cNvPicPr>
          <p:nvPr/>
        </p:nvPicPr>
        <p:blipFill>
          <a:blip r:embed="rId4"/>
          <a:stretch>
            <a:fillRect/>
          </a:stretch>
        </p:blipFill>
        <p:spPr>
          <a:xfrm>
            <a:off x="748983" y="4083050"/>
            <a:ext cx="4303395" cy="1456690"/>
          </a:xfrm>
          <a:prstGeom prst="rect">
            <a:avLst/>
          </a:prstGeom>
          <a:noFill/>
          <a:ln w="9525">
            <a:noFill/>
          </a:ln>
        </p:spPr>
      </p:pic>
      <p:pic>
        <p:nvPicPr>
          <p:cNvPr id="6" name="图片 -2147481642" title=""/>
          <p:cNvPicPr>
            <a:picLocks noChangeAspect="1"/>
          </p:cNvPicPr>
          <p:nvPr/>
        </p:nvPicPr>
        <p:blipFill>
          <a:blip r:embed="rId5"/>
          <a:stretch>
            <a:fillRect/>
          </a:stretch>
        </p:blipFill>
        <p:spPr>
          <a:xfrm>
            <a:off x="5303520" y="4339590"/>
            <a:ext cx="5875020" cy="998220"/>
          </a:xfrm>
          <a:prstGeom prst="rect">
            <a:avLst/>
          </a:prstGeom>
          <a:noFill/>
          <a:ln w="9525">
            <a:noFill/>
          </a:ln>
        </p:spPr>
      </p:pic>
      <p:sp>
        <p:nvSpPr>
          <p:cNvPr id="13" name="文本框 12" title=""/>
          <p:cNvSpPr txBox="1"/>
          <p:nvPr/>
        </p:nvSpPr>
        <p:spPr>
          <a:xfrm>
            <a:off x="3115945" y="1714500"/>
            <a:ext cx="7924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不相同</a:t>
            </a:r>
            <a:endParaRPr lang="zh-CN" altLang="en-US"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9225280" y="1714500"/>
            <a:ext cx="386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串</a:t>
            </a:r>
            <a:endParaRPr lang="zh-CN" altLang="en-US" sz="1600">
              <a:solidFill>
                <a:srgbClr val="FF0000"/>
              </a:solidFill>
              <a:latin typeface="微软雅黑" panose="020b0503020204020204" charset="-122"/>
              <a:ea typeface="微软雅黑" panose="020b0503020204020204" charset="-122"/>
            </a:endParaRPr>
          </a:p>
        </p:txBody>
      </p:sp>
      <p:sp>
        <p:nvSpPr>
          <p:cNvPr id="21" name="文本框 20" title=""/>
          <p:cNvSpPr txBox="1"/>
          <p:nvPr/>
        </p:nvSpPr>
        <p:spPr>
          <a:xfrm>
            <a:off x="7482205" y="2501265"/>
            <a:ext cx="2621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电流表的正负接线柱接反了</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5889625" y="3178175"/>
            <a:ext cx="92710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I</a:t>
            </a:r>
            <a:r>
              <a:rPr lang="zh-CN" altLang="en-US" sz="1600" baseline="-25000">
                <a:solidFill>
                  <a:srgbClr val="FF0000"/>
                </a:solidFill>
                <a:latin typeface="微软雅黑" panose="020b0503020204020204" charset="-122"/>
                <a:ea typeface="微软雅黑" panose="020b0503020204020204" charset="-122"/>
              </a:rPr>
              <a:t>A</a:t>
            </a:r>
            <a:r>
              <a:rPr lang="zh-CN" altLang="en-US" sz="1600">
                <a:solidFill>
                  <a:srgbClr val="FF0000"/>
                </a:solidFill>
                <a:latin typeface="微软雅黑" panose="020b0503020204020204" charset="-122"/>
                <a:ea typeface="微软雅黑" panose="020b0503020204020204" charset="-122"/>
              </a:rPr>
              <a:t>=I</a:t>
            </a:r>
            <a:r>
              <a:rPr lang="zh-CN" altLang="en-US" sz="1600" baseline="-25000">
                <a:solidFill>
                  <a:srgbClr val="FF0000"/>
                </a:solidFill>
                <a:latin typeface="微软雅黑" panose="020b0503020204020204" charset="-122"/>
                <a:ea typeface="微软雅黑" panose="020b0503020204020204" charset="-122"/>
              </a:rPr>
              <a:t>B</a:t>
            </a:r>
            <a:r>
              <a:rPr lang="zh-CN" altLang="en-US" sz="1600">
                <a:solidFill>
                  <a:srgbClr val="FF0000"/>
                </a:solidFill>
                <a:latin typeface="微软雅黑" panose="020b0503020204020204" charset="-122"/>
                <a:ea typeface="微软雅黑" panose="020b0503020204020204" charset="-122"/>
              </a:rPr>
              <a:t>=I</a:t>
            </a:r>
            <a:r>
              <a:rPr lang="zh-CN" altLang="en-US" sz="1600" baseline="-250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4370070" y="3515360"/>
            <a:ext cx="2058670" cy="337185"/>
          </a:xfrm>
          <a:prstGeom prst="rect">
            <a:avLst/>
          </a:prstGeom>
          <a:noFill/>
        </p:spPr>
        <p:txBody>
          <a:bodyPr wrap="square" rtlCol="0">
            <a:spAutoFit/>
          </a:bodyPr>
          <a:lstStyle/>
          <a:p>
            <a:pPr algn="l"/>
            <a:r>
              <a:rPr lang="zh-CN" altLang="en-US" sz="1600">
                <a:solidFill>
                  <a:srgbClr val="FF0000"/>
                </a:solidFill>
                <a:latin typeface="微软雅黑" panose="020b0503020204020204" charset="-122"/>
                <a:ea typeface="微软雅黑" panose="020b0503020204020204" charset="-122"/>
              </a:rPr>
              <a:t>只有一组实验数据</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3" grpId="0"/>
      <p:bldP spid="14" grpId="0"/>
      <p:bldP spid="21" grpId="0"/>
      <p:bldP spid="22" grpId="0"/>
      <p:bldP spid="23" grpId="0"/>
    </p:bldLst>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9817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a:t>
            </a:r>
            <a:r>
              <a:rPr lang="en-US" sz="2400" b="1">
                <a:solidFill>
                  <a:srgbClr val="0070C0"/>
                </a:solidFill>
                <a:latin typeface="微软雅黑" panose="020b0503020204020204" charset="-122"/>
                <a:ea typeface="微软雅黑" panose="020b0503020204020204" charset="-122"/>
              </a:rPr>
              <a:t> </a:t>
            </a:r>
            <a:r>
              <a:rPr sz="2400" b="1">
                <a:solidFill>
                  <a:srgbClr val="0070C0"/>
                </a:solidFill>
                <a:latin typeface="微软雅黑" panose="020b0503020204020204" charset="-122"/>
                <a:ea typeface="微软雅黑" panose="020b0503020204020204" charset="-122"/>
              </a:rPr>
              <a:t>探究串、并联电路中电流的规律</a:t>
            </a:r>
            <a:endParaRPr sz="2400" b="1">
              <a:solidFill>
                <a:srgbClr val="0070C0"/>
              </a:solidFill>
              <a:latin typeface="微软雅黑" panose="020b0503020204020204" charset="-122"/>
              <a:ea typeface="微软雅黑" panose="020b0503020204020204" charset="-122"/>
            </a:endParaRPr>
          </a:p>
        </p:txBody>
      </p:sp>
      <p:sp>
        <p:nvSpPr>
          <p:cNvPr id="10" name="文本框 9" title=""/>
          <p:cNvSpPr txBox="1"/>
          <p:nvPr>
            <p:custDataLst>
              <p:tags r:id="rId3"/>
            </p:custDataLst>
          </p:nvPr>
        </p:nvSpPr>
        <p:spPr>
          <a:xfrm>
            <a:off x="292735" y="1331595"/>
            <a:ext cx="1162240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在“探究并联电路的电流规律”实验中，某小组的同学在老师的指导下，设计了如图甲所示的电路图。</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（1）电流表在使用时必须</a:t>
            </a:r>
            <a:r>
              <a:rPr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联在被测电路中；</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（2）某小组刚连完最后一根导线灯泡就亮了，实验过程中不当之处</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（3）小丽把电流表接入C点，当闭合开关时，发现电流表指针如图乙所示，出现这故障的原因是 </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 ；</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（4）连接正确后，测出三点的电流并记录数据，将电流表的读数写入表格；</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（5）分析上表的数据，可以得出结论是：</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（6）评估交流： 实验过程存在的问题</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 ；改进方案</a:t>
            </a:r>
            <a:r>
              <a:rPr lang="en-US" sz="1600" u="sng">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 </a:t>
            </a:r>
            <a:r>
              <a:rPr lang="zh-CN" sz="1600">
                <a:ea typeface="微软雅黑" panose="020b0503020204020204" charset="-122"/>
                <a:cs typeface="微软雅黑" panose="020b0503020204020204" charset="-122"/>
              </a:rPr>
              <a:t>。</a:t>
            </a:r>
            <a:endParaRPr lang="zh-CN" sz="1600">
              <a:ea typeface="微软雅黑" panose="020b0503020204020204" charset="-122"/>
              <a:cs typeface="微软雅黑" panose="020b0503020204020204" charset="-122"/>
            </a:endParaRPr>
          </a:p>
        </p:txBody>
      </p:sp>
      <p:pic>
        <p:nvPicPr>
          <p:cNvPr id="2" name="图片 100035" title=""/>
          <p:cNvPicPr>
            <a:picLocks noChangeAspect="1"/>
          </p:cNvPicPr>
          <p:nvPr/>
        </p:nvPicPr>
        <p:blipFill>
          <a:blip r:embed="rId4"/>
          <a:stretch>
            <a:fillRect/>
          </a:stretch>
        </p:blipFill>
        <p:spPr>
          <a:xfrm>
            <a:off x="614998" y="4252913"/>
            <a:ext cx="5276215" cy="1068705"/>
          </a:xfrm>
          <a:prstGeom prst="rect">
            <a:avLst/>
          </a:prstGeom>
          <a:noFill/>
          <a:ln w="9525">
            <a:noFill/>
          </a:ln>
        </p:spPr>
      </p:pic>
      <p:pic>
        <p:nvPicPr>
          <p:cNvPr id="6" name="图片 -2147481641" title=""/>
          <p:cNvPicPr>
            <a:picLocks noChangeAspect="1"/>
          </p:cNvPicPr>
          <p:nvPr/>
        </p:nvPicPr>
        <p:blipFill>
          <a:blip r:embed="rId5"/>
          <a:stretch>
            <a:fillRect/>
          </a:stretch>
        </p:blipFill>
        <p:spPr>
          <a:xfrm>
            <a:off x="6002338" y="4301490"/>
            <a:ext cx="6189345" cy="1043940"/>
          </a:xfrm>
          <a:prstGeom prst="rect">
            <a:avLst/>
          </a:prstGeom>
          <a:noFill/>
          <a:ln w="9525">
            <a:noFill/>
          </a:ln>
        </p:spPr>
      </p:pic>
      <p:sp>
        <p:nvSpPr>
          <p:cNvPr id="7" name="文本框 6" title=""/>
          <p:cNvSpPr txBox="1"/>
          <p:nvPr/>
        </p:nvSpPr>
        <p:spPr>
          <a:xfrm>
            <a:off x="2785110" y="1714500"/>
            <a:ext cx="386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串</a:t>
            </a:r>
            <a:endParaRPr lang="zh-CN" altLang="en-US" sz="1600">
              <a:solidFill>
                <a:srgbClr val="FF0000"/>
              </a:solidFill>
              <a:latin typeface="微软雅黑" panose="020b0503020204020204" charset="-122"/>
              <a:ea typeface="微软雅黑" panose="020b0503020204020204" charset="-122"/>
            </a:endParaRPr>
          </a:p>
        </p:txBody>
      </p:sp>
      <p:sp>
        <p:nvSpPr>
          <p:cNvPr id="9" name="文本框 8" title=""/>
          <p:cNvSpPr txBox="1"/>
          <p:nvPr/>
        </p:nvSpPr>
        <p:spPr>
          <a:xfrm>
            <a:off x="6339840" y="2102485"/>
            <a:ext cx="24180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连接电路时开关没有断开</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8987155" y="2439670"/>
            <a:ext cx="26212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电流表的正负接线柱接反了</a:t>
            </a:r>
            <a:endParaRPr lang="zh-CN" altLang="en-US"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7159625" y="2865120"/>
            <a:ext cx="589915"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0.22</a:t>
            </a:r>
            <a:endParaRPr lang="zh-CN" altLang="en-US" sz="1600">
              <a:solidFill>
                <a:srgbClr val="FF0000"/>
              </a:solidFill>
              <a:latin typeface="微软雅黑" panose="020b0503020204020204" charset="-122"/>
              <a:ea typeface="微软雅黑" panose="020b0503020204020204" charset="-122"/>
            </a:endParaRPr>
          </a:p>
        </p:txBody>
      </p:sp>
      <p:sp>
        <p:nvSpPr>
          <p:cNvPr id="16" name="文本框 15" title=""/>
          <p:cNvSpPr txBox="1"/>
          <p:nvPr/>
        </p:nvSpPr>
        <p:spPr>
          <a:xfrm>
            <a:off x="3994150" y="3178175"/>
            <a:ext cx="38404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并联电路中干路电流等于各支路电流之和</a:t>
            </a:r>
            <a:endParaRPr lang="zh-CN" altLang="en-US"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3836670" y="3535680"/>
            <a:ext cx="28244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实验次数太少，结论有偶然性</a:t>
            </a:r>
            <a:endParaRPr lang="zh-CN" altLang="en-US" sz="1600">
              <a:solidFill>
                <a:srgbClr val="FF0000"/>
              </a:solidFill>
              <a:latin typeface="微软雅黑" panose="020b0503020204020204" charset="-122"/>
              <a:ea typeface="微软雅黑" panose="020b0503020204020204" charset="-122"/>
            </a:endParaRPr>
          </a:p>
        </p:txBody>
      </p:sp>
      <p:sp>
        <p:nvSpPr>
          <p:cNvPr id="18" name="文本框 17" title=""/>
          <p:cNvSpPr txBox="1"/>
          <p:nvPr/>
        </p:nvSpPr>
        <p:spPr>
          <a:xfrm>
            <a:off x="7637145" y="3583305"/>
            <a:ext cx="3230880" cy="337185"/>
          </a:xfrm>
          <a:prstGeom prst="rect">
            <a:avLst/>
          </a:prstGeom>
          <a:noFill/>
        </p:spPr>
        <p:txBody>
          <a:bodyPr wrap="none" rtlCol="0">
            <a:spAutoFit/>
          </a:bodyPr>
          <a:lstStyle/>
          <a:p>
            <a:pPr algn="l"/>
            <a:r>
              <a:rPr lang="zh-CN" altLang="en-US" sz="1600">
                <a:solidFill>
                  <a:srgbClr val="FF0000"/>
                </a:solidFill>
                <a:latin typeface="微软雅黑" panose="020b0503020204020204" charset="-122"/>
                <a:ea typeface="微软雅黑" panose="020b0503020204020204" charset="-122"/>
              </a:rPr>
              <a:t>换用不同规格的灯泡进行多次实验</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0"/>
      <p:bldP spid="9" grpId="0"/>
      <p:bldP spid="11"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endParaRPr lang="zh-CN" altLang="en-US" sz="4000">
              <a:solidFill>
                <a:schemeClr val="accent2">
                  <a:lumMod val="75000"/>
                </a:schemeClr>
              </a:solidFill>
              <a:latin typeface="微软雅黑" panose="020b0503020204020204" charset="-122"/>
              <a:ea typeface="微软雅黑" panose="020b0503020204020204" charset="-122"/>
            </a:endParaRPr>
          </a:p>
        </p:txBody>
      </p:sp>
      <p:pic>
        <p:nvPicPr>
          <p:cNvPr id="4" name="图片 7" title=""/>
          <p:cNvPicPr>
            <a:picLocks noChangeAspect="1"/>
          </p:cNvPicPr>
          <p:nvPr/>
        </p:nvPicPr>
        <p:blipFill>
          <a:blip r:embed="rId3"/>
          <a:stretch>
            <a:fillRect/>
          </a:stretch>
        </p:blipFill>
        <p:spPr>
          <a:xfrm>
            <a:off x="1649095" y="1476375"/>
            <a:ext cx="7577455" cy="51422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06</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879215" y="3747636"/>
              <a:ext cx="466598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电压</a:t>
              </a:r>
              <a:endParaRPr lang="zh-CN" altLang="en-US" sz="4000" b="1">
                <a:solidFill>
                  <a:schemeClr val="accent2">
                    <a:lumMod val="75000"/>
                  </a:schemeClr>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3" name="1BCC2C28-871D-48CB-8BE0-2867F7803ADB-9" title=""/>
          <p:cNvPicPr>
            <a:picLocks noChangeAspect="1"/>
          </p:cNvPicPr>
          <p:nvPr/>
        </p:nvPicPr>
        <p:blipFill>
          <a:blip r:embed="rId5"/>
          <a:stretch>
            <a:fillRect/>
          </a:stretch>
        </p:blipFill>
        <p:spPr>
          <a:xfrm>
            <a:off x="477520" y="1303655"/>
            <a:ext cx="8366760" cy="55479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二、电压的测量</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2" name="1BCC2C28-871D-48CB-8BE0-2867F7803ADB-10" title=""/>
          <p:cNvPicPr>
            <a:picLocks noChangeAspect="1"/>
          </p:cNvPicPr>
          <p:nvPr/>
        </p:nvPicPr>
        <p:blipFill>
          <a:blip r:embed="rId5"/>
          <a:stretch>
            <a:fillRect/>
          </a:stretch>
        </p:blipFill>
        <p:spPr>
          <a:xfrm>
            <a:off x="1006475" y="1206500"/>
            <a:ext cx="8759825" cy="56921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36664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电压</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（1）常见电压值：解答此类试题需要学生记住一些常见用电器的正常工作电压值，例如家庭电路中用电器的工作电压一般为220V，手机电池电压为3.7V，电动车电压一般为48V等。</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（2）对电压的理解：1）电压时电路中形成电流的原因，电路中有电压且电路时通路，电路中才有电流；2）电源是电路中提供电压的装置，无论电路中是否有电流，电源两极间的电压都是客观存在的。</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36664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电压</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7" name="文本框 16" title=""/>
          <p:cNvSpPr txBox="1"/>
          <p:nvPr>
            <p:custDataLst>
              <p:tags r:id="rId5"/>
            </p:custDataLst>
          </p:nvPr>
        </p:nvSpPr>
        <p:spPr>
          <a:xfrm>
            <a:off x="292735" y="1256665"/>
            <a:ext cx="556958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在我们生活实际中，下列数据最合理的是（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A．人的正常体温约为38.6℃；</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B．对人体的安全电压为36V；</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C．在1个标准大气压下，水的沸点是100℃；</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D．我国家庭电路的电压为380V</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6"/>
            </p:custDataLst>
          </p:nvPr>
        </p:nvCxnSpPr>
        <p:spPr>
          <a:xfrm flipH="1">
            <a:off x="564197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7"/>
            </p:custDataLst>
          </p:nvPr>
        </p:nvSpPr>
        <p:spPr>
          <a:xfrm>
            <a:off x="5651500" y="1256665"/>
            <a:ext cx="633285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如图所示，在烧杯中加入盐水，然后将连在电压表上的铜片和锌片插入盐水中，这样就制成了一个盐水电池。观察电压表的接线和指针偏转，下列说法正确的是（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A．盐水电池将电能转化为化学能；</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B．锌片是盐水电池的正极；</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C．这个盐水电池的电压是0.4V；</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D．盐水中，电流的方向是从铜片流向锌片</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5" title=""/>
          <p:cNvPicPr>
            <a:picLocks noChangeAspect="1"/>
          </p:cNvPicPr>
          <p:nvPr/>
        </p:nvPicPr>
        <p:blipFill>
          <a:blip r:embed="rId8"/>
          <a:stretch>
            <a:fillRect/>
          </a:stretch>
        </p:blipFill>
        <p:spPr>
          <a:xfrm>
            <a:off x="6650990" y="4008755"/>
            <a:ext cx="3966210" cy="1891030"/>
          </a:xfrm>
          <a:prstGeom prst="rect">
            <a:avLst/>
          </a:prstGeom>
          <a:noFill/>
          <a:ln w="9525">
            <a:noFill/>
          </a:ln>
        </p:spPr>
      </p:pic>
      <p:cxnSp>
        <p:nvCxnSpPr>
          <p:cNvPr id="30" name="直接连接符 29" title=""/>
          <p:cNvCxnSpPr/>
          <p:nvPr>
            <p:custDataLst>
              <p:tags r:id="rId9"/>
            </p:custDataLst>
          </p:nvPr>
        </p:nvCxnSpPr>
        <p:spPr>
          <a:xfrm>
            <a:off x="292735" y="3283585"/>
            <a:ext cx="534479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10"/>
            </p:custDataLst>
          </p:nvPr>
        </p:nvSpPr>
        <p:spPr>
          <a:xfrm>
            <a:off x="292735" y="3372485"/>
            <a:ext cx="5263515" cy="304609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下列关于电压、电流的说法正确的是（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A．用电压表“0~15V”、“0~3V” 量程分别测量同一电路中某电阻两端电压，示数分别为2V、2.2V，则该电阻两端电压为2.2V；</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B．电路分析中，应该将电流表视为一个阻值很大的电阻；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C．电压表、电流表均不能直接接在电源的正负极之间；</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D．电流看不见，我们通常用水流来比作电流，这种科学思维方法被称作归纳法</a:t>
            </a:r>
            <a:endParaRPr sz="1600">
              <a:latin typeface="微软雅黑" panose="020b0503020204020204" charset="-122"/>
              <a:ea typeface="微软雅黑" panose="020b0503020204020204" charset="-122"/>
              <a:cs typeface="微软雅黑" panose="020b0503020204020204" charset="-122"/>
            </a:endParaRPr>
          </a:p>
        </p:txBody>
      </p:sp>
      <p:sp>
        <p:nvSpPr>
          <p:cNvPr id="23" name="文本框 22" title=""/>
          <p:cNvSpPr txBox="1"/>
          <p:nvPr/>
        </p:nvSpPr>
        <p:spPr>
          <a:xfrm>
            <a:off x="4943475" y="140017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9216390" y="213423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4943475" y="349250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2" grpId="0" animBg="1"/>
      <p:bldP spid="6" grpId="0" animBg="1"/>
      <p:bldP spid="23" grpId="0"/>
      <p:bldP spid="7" grpId="0"/>
      <p:bldP spid="10" grpId="0"/>
      <p:bldP spid="11" grpId="0"/>
    </p:bldLst>
  </p:timing>
</p:sld>
</file>

<file path=ppt/slides/slide6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8481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a:t>
            </a:r>
            <a:r>
              <a:rPr lang="en-US" sz="2400" b="1">
                <a:solidFill>
                  <a:srgbClr val="0070C0"/>
                </a:solidFill>
                <a:latin typeface="微软雅黑" panose="020b0503020204020204" charset="-122"/>
                <a:ea typeface="微软雅黑" panose="020b0503020204020204" charset="-122"/>
              </a:rPr>
              <a:t> </a:t>
            </a:r>
            <a:r>
              <a:rPr sz="2400" b="1">
                <a:solidFill>
                  <a:srgbClr val="0070C0"/>
                </a:solidFill>
                <a:latin typeface="微软雅黑" panose="020b0503020204020204" charset="-122"/>
                <a:ea typeface="微软雅黑" panose="020b0503020204020204" charset="-122"/>
              </a:rPr>
              <a:t>电压表与电压测量</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3784600"/>
          </a:xfrm>
          <a:prstGeom prst="rect">
            <a:avLst/>
          </a:prstGeom>
          <a:noFill/>
        </p:spPr>
        <p:txBody>
          <a:bodyPr wrap="square" rtlCol="0" anchor="t">
            <a:spAutoFit/>
          </a:bodyPr>
          <a:lstStyle/>
          <a:p>
            <a:pPr eaLnBrk="1" fontAlgn="auto" latinLnBrk="0" hangingPunct="1">
              <a:lnSpc>
                <a:spcPct val="150000"/>
              </a:lnSpc>
            </a:pPr>
            <a:r>
              <a:rPr sz="1600">
                <a:latin typeface="微软雅黑" panose="020b0503020204020204" charset="-122"/>
                <a:ea typeface="微软雅黑" panose="020b0503020204020204" charset="-122"/>
                <a:cs typeface="微软雅黑" panose="020b0503020204020204" charset="-122"/>
              </a:rPr>
              <a:t>（1）电压表的连接：在用电压表测电路两端电压时，要注意以下几点：1）必须把电压表并联在被测电路两端，即需要测哪部分两端的电压，就把电压表并联在哪部分电路两端；2）要使电流从“+”接线柱流入，从“-”接线柱流出。</a:t>
            </a:r>
            <a:endParaRPr sz="16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1600">
                <a:latin typeface="微软雅黑" panose="020b0503020204020204" charset="-122"/>
                <a:ea typeface="微软雅黑" panose="020b0503020204020204" charset="-122"/>
                <a:cs typeface="微软雅黑" panose="020b0503020204020204" charset="-122"/>
              </a:rPr>
              <a:t>（2）判断电压表测量对象：以电压表接在电路中的两个连接点为分点，可将电路分成两部分，将两点间含有电源的电路“去掉”，看电压表与哪个用电器组成闭合电路，电压表测量的就是哪个用电器两端电压。</a:t>
            </a:r>
            <a:endParaRPr sz="16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1600">
                <a:latin typeface="微软雅黑" panose="020b0503020204020204" charset="-122"/>
                <a:ea typeface="微软雅黑" panose="020b0503020204020204" charset="-122"/>
                <a:cs typeface="微软雅黑" panose="020b0503020204020204" charset="-122"/>
              </a:rPr>
              <a:t>（3）电压表、电流表对电路的影响：在判断含电表电路的结构时，可先在“心”里面“去表”：1）把电流表当做一条导线；2）把电压表当做一个断开的开关。这样就可以把一个看似复杂的电路简化，然后认准各电表测量的对象，对电路作出准确的判断。</a:t>
            </a:r>
            <a:endParaRPr sz="16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1600">
                <a:latin typeface="微软雅黑" panose="020b0503020204020204" charset="-122"/>
                <a:ea typeface="微软雅黑" panose="020b0503020204020204" charset="-122"/>
                <a:cs typeface="微软雅黑" panose="020b0503020204020204" charset="-122"/>
              </a:rPr>
              <a:t>（4）电路中电压表与电流表的判断：1）电流路径法：根据设计要求在电路图上画出电流的路径，在电流路径上的电表是电流表；不在电流路径上的电表是电压表。2）假设法：即任意假设某处的电表类型，再看该假设是否符合要求，逐一分析得到正确的答案。</a:t>
            </a:r>
            <a:endParaRPr sz="16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1600">
                <a:latin typeface="微软雅黑" panose="020b0503020204020204" charset="-122"/>
                <a:ea typeface="微软雅黑" panose="020b0503020204020204" charset="-122"/>
                <a:cs typeface="微软雅黑" panose="020b0503020204020204" charset="-122"/>
              </a:rPr>
              <a:t>（5）电压表的读数：1）根据表盘上所标的符号，判断电表是电压表还是电流表；2）根据连接的接线柱判断所选的量程；3）看分度值；4）看指针位置，确定示数。</a:t>
            </a:r>
            <a:endParaRPr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8481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a:t>
            </a:r>
            <a:r>
              <a:rPr lang="en-US" sz="2400" b="1">
                <a:solidFill>
                  <a:srgbClr val="0070C0"/>
                </a:solidFill>
                <a:latin typeface="微软雅黑" panose="020b0503020204020204" charset="-122"/>
                <a:ea typeface="微软雅黑" panose="020b0503020204020204" charset="-122"/>
              </a:rPr>
              <a:t> </a:t>
            </a:r>
            <a:r>
              <a:rPr sz="2400" b="1">
                <a:solidFill>
                  <a:srgbClr val="0070C0"/>
                </a:solidFill>
                <a:latin typeface="微软雅黑" panose="020b0503020204020204" charset="-122"/>
                <a:ea typeface="微软雅黑" panose="020b0503020204020204" charset="-122"/>
              </a:rPr>
              <a:t>电压表与电压测量</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7" name="文本框 16" title=""/>
          <p:cNvSpPr txBox="1"/>
          <p:nvPr>
            <p:custDataLst>
              <p:tags r:id="rId5"/>
            </p:custDataLst>
          </p:nvPr>
        </p:nvSpPr>
        <p:spPr>
          <a:xfrm>
            <a:off x="292735" y="1256665"/>
            <a:ext cx="628904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比较电流表和电压表的使用方法，下列说法错误的是（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A．接入电路前要估计测量值的范围，来选定量程；</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B．接入电路时都要使电流从正接线柱流入，从负接线柱流出；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C．接入电路时都严禁将表的两个接线柱直接接到电源的两极上；</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D．使用前都要检查指针是否对准零刻度线</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92735" y="3283585"/>
            <a:ext cx="618871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7"/>
            </p:custDataLst>
          </p:nvPr>
        </p:nvSpPr>
        <p:spPr>
          <a:xfrm>
            <a:off x="292735" y="3337560"/>
            <a:ext cx="633285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如图所示的电路图中，闭合开关S后能用电压表正确测出灯L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两端电压的是（  </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647" title=""/>
          <p:cNvPicPr>
            <a:picLocks noChangeAspect="1"/>
          </p:cNvPicPr>
          <p:nvPr/>
        </p:nvPicPr>
        <p:blipFill>
          <a:blip r:embed="rId8"/>
          <a:stretch>
            <a:fillRect/>
          </a:stretch>
        </p:blipFill>
        <p:spPr>
          <a:xfrm>
            <a:off x="292735" y="4310380"/>
            <a:ext cx="6188710" cy="1111250"/>
          </a:xfrm>
          <a:prstGeom prst="rect">
            <a:avLst/>
          </a:prstGeom>
          <a:noFill/>
          <a:ln w="9525">
            <a:noFill/>
          </a:ln>
        </p:spPr>
      </p:pic>
      <p:cxnSp>
        <p:nvCxnSpPr>
          <p:cNvPr id="25" name="直接连接符 24" title=""/>
          <p:cNvCxnSpPr/>
          <p:nvPr>
            <p:custDataLst>
              <p:tags r:id="rId9"/>
            </p:custDataLst>
          </p:nvPr>
        </p:nvCxnSpPr>
        <p:spPr>
          <a:xfrm flipH="1">
            <a:off x="660717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10"/>
            </p:custDataLst>
          </p:nvPr>
        </p:nvSpPr>
        <p:spPr>
          <a:xfrm>
            <a:off x="6732905" y="1256665"/>
            <a:ext cx="526351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是灯泡，且两灯均正常发光，“〇”处可以连接电流表、电压表测量电路中的电流、电压，以下说法中正确的是（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A．a为电流表，b为电压表，c为电流表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B．a为电压表，b为电压表，c为电流表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C．a为电流表，b为电流表，c为电压表</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D．a为电流表，b为电流表，c为电流表</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7" title=""/>
          <p:cNvPicPr>
            <a:picLocks noChangeAspect="1"/>
          </p:cNvPicPr>
          <p:nvPr/>
        </p:nvPicPr>
        <p:blipFill>
          <a:blip r:embed="rId11"/>
          <a:stretch>
            <a:fillRect/>
          </a:stretch>
        </p:blipFill>
        <p:spPr>
          <a:xfrm>
            <a:off x="7758430" y="4043680"/>
            <a:ext cx="2591435" cy="2051050"/>
          </a:xfrm>
          <a:prstGeom prst="rect">
            <a:avLst/>
          </a:prstGeom>
          <a:noFill/>
          <a:ln w="9525">
            <a:noFill/>
          </a:ln>
        </p:spPr>
      </p:pic>
      <p:sp>
        <p:nvSpPr>
          <p:cNvPr id="23" name="文本框 22" title=""/>
          <p:cNvSpPr txBox="1"/>
          <p:nvPr/>
        </p:nvSpPr>
        <p:spPr>
          <a:xfrm>
            <a:off x="5936615" y="134937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2196465" y="3830320"/>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9285605" y="212407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up)">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7" grpId="0" animBg="1"/>
      <p:bldP spid="10" grpId="0" animBg="1"/>
      <p:bldP spid="23" grpId="0"/>
      <p:bldP spid="11" grpId="0"/>
      <p:bldP spid="13" grpId="0"/>
    </p:bldLst>
  </p:timing>
</p:sld>
</file>

<file path=ppt/slides/slide6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88454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用电压表和电流表判断电路故障</a:t>
            </a:r>
            <a:endParaRPr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custDataLst>
              <p:tags r:id="rId4"/>
            </p:custDataLst>
          </p:nvPr>
        </p:nvPicPr>
        <p:blipFill>
          <a:blip r:embed="rId3"/>
          <a:stretch>
            <a:fillRect/>
          </a:stretch>
        </p:blipFill>
        <p:spPr>
          <a:xfrm>
            <a:off x="475329" y="1418708"/>
            <a:ext cx="2013585" cy="483870"/>
          </a:xfrm>
          <a:prstGeom prst="rect">
            <a:avLst/>
          </a:prstGeom>
        </p:spPr>
      </p:pic>
      <p:sp>
        <p:nvSpPr>
          <p:cNvPr id="13" name="文本框 12" title=""/>
          <p:cNvSpPr txBox="1"/>
          <p:nvPr>
            <p:custDataLst>
              <p:tags r:id="rId5"/>
            </p:custDataLst>
          </p:nvPr>
        </p:nvSpPr>
        <p:spPr>
          <a:xfrm>
            <a:off x="374679" y="1902477"/>
            <a:ext cx="11734800" cy="460375"/>
          </a:xfrm>
          <a:prstGeom prst="rect">
            <a:avLst/>
          </a:prstGeom>
          <a:noFill/>
        </p:spPr>
        <p:txBody>
          <a:bodyPr wrap="square" rtlCol="0" anchor="t">
            <a:spAutoFit/>
          </a:bodyPr>
          <a:lstStyle/>
          <a:p>
            <a:pPr fontAlgn="auto">
              <a:lnSpc>
                <a:spcPct val="150000"/>
              </a:lnSpc>
            </a:pPr>
            <a:r>
              <a:rPr sz="1600" b="1">
                <a:latin typeface="微软雅黑" panose="020b0503020204020204" charset="-122"/>
                <a:ea typeface="微软雅黑" panose="020b0503020204020204" charset="-122"/>
                <a:cs typeface="微软雅黑" panose="020b0503020204020204" charset="-122"/>
              </a:rPr>
              <a:t>（1）用电流表判断电路故障</a:t>
            </a:r>
            <a:endParaRPr sz="1600" b="1">
              <a:latin typeface="微软雅黑" panose="020b0503020204020204" charset="-122"/>
              <a:ea typeface="微软雅黑" panose="020b0503020204020204" charset="-122"/>
              <a:cs typeface="微软雅黑" panose="020b0503020204020204" charset="-122"/>
            </a:endParaRPr>
          </a:p>
        </p:txBody>
      </p:sp>
      <p:graphicFrame>
        <p:nvGraphicFramePr>
          <p:cNvPr id="14" name="表格 13" title=""/>
          <p:cNvGraphicFramePr>
            <a:graphicFrameLocks noGrp="1"/>
          </p:cNvGraphicFramePr>
          <p:nvPr>
            <p:custDataLst>
              <p:tags r:id="rId6"/>
            </p:custDataLst>
          </p:nvPr>
        </p:nvGraphicFramePr>
        <p:xfrm>
          <a:off x="475615" y="2499360"/>
          <a:ext cx="10942320" cy="929640"/>
        </p:xfrm>
        <a:graphic>
          <a:graphicData uri="http://schemas.openxmlformats.org/drawingml/2006/table">
            <a:tbl>
              <a:tblPr/>
              <a:tblGrid>
                <a:gridCol w="3088005"/>
                <a:gridCol w="7854315"/>
              </a:tblGrid>
              <a:tr h="4648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无示数</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电路有断路的地方；用电器工作时，电流表内部发生短路</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648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有示数且示数很小</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说明电路有接触不良或电流表量程过大</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5" name="文本框 14" title=""/>
          <p:cNvSpPr txBox="1"/>
          <p:nvPr>
            <p:custDataLst>
              <p:tags r:id="rId7"/>
            </p:custDataLst>
          </p:nvPr>
        </p:nvSpPr>
        <p:spPr>
          <a:xfrm>
            <a:off x="292764" y="3565542"/>
            <a:ext cx="11734800" cy="460375"/>
          </a:xfrm>
          <a:prstGeom prst="rect">
            <a:avLst/>
          </a:prstGeom>
          <a:noFill/>
        </p:spPr>
        <p:txBody>
          <a:bodyPr wrap="square" rtlCol="0" anchor="t">
            <a:spAutoFit/>
          </a:bodyPr>
          <a:lstStyle/>
          <a:p>
            <a:pPr fontAlgn="auto">
              <a:lnSpc>
                <a:spcPct val="150000"/>
              </a:lnSpc>
            </a:pPr>
            <a:r>
              <a:rPr sz="1600" b="1">
                <a:latin typeface="微软雅黑" panose="020b0503020204020204" charset="-122"/>
                <a:ea typeface="微软雅黑" panose="020b0503020204020204" charset="-122"/>
                <a:cs typeface="微软雅黑" panose="020b0503020204020204" charset="-122"/>
              </a:rPr>
              <a:t>（2）用电压表判断电路故障</a:t>
            </a:r>
            <a:endParaRPr sz="1600" b="1">
              <a:latin typeface="微软雅黑" panose="020b0503020204020204" charset="-122"/>
              <a:ea typeface="微软雅黑" panose="020b0503020204020204" charset="-122"/>
              <a:cs typeface="微软雅黑" panose="020b0503020204020204" charset="-122"/>
            </a:endParaRPr>
          </a:p>
        </p:txBody>
      </p:sp>
      <p:graphicFrame>
        <p:nvGraphicFramePr>
          <p:cNvPr id="16" name="表格 15" title=""/>
          <p:cNvGraphicFramePr>
            <a:graphicFrameLocks noGrp="1"/>
          </p:cNvGraphicFramePr>
          <p:nvPr>
            <p:custDataLst>
              <p:tags r:id="rId8"/>
            </p:custDataLst>
          </p:nvPr>
        </p:nvGraphicFramePr>
        <p:xfrm>
          <a:off x="475615" y="4290060"/>
          <a:ext cx="10942320" cy="820420"/>
        </p:xfrm>
        <a:graphic>
          <a:graphicData uri="http://schemas.openxmlformats.org/drawingml/2006/table">
            <a:tbl>
              <a:tblPr/>
              <a:tblGrid>
                <a:gridCol w="3088005"/>
                <a:gridCol w="7854315"/>
              </a:tblGrid>
              <a:tr h="41021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无示数</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与电压表并联的电路短路；与电压表并联的电路以外的电路断路</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021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有示数且等于电源电压</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说明与电压表并联的电路断路，电压表的两个接线柱与电源构成通路</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wipe(left)">
                                      <p:cBhvr>
                                        <p:cTn id="30" dur="500"/>
                                        <p:tgtEl>
                                          <p:spTgt spid="15">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88454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考向03 用电压表和电流表判断电路故障</a:t>
            </a:r>
            <a:endParaRPr sz="2400" b="1">
              <a:solidFill>
                <a:srgbClr val="0070C0"/>
              </a:solidFill>
              <a:latin typeface="微软雅黑" panose="020b0503020204020204" charset="-122"/>
              <a:ea typeface="微软雅黑" panose="020b0503020204020204" charset="-122"/>
            </a:endParaRPr>
          </a:p>
        </p:txBody>
      </p:sp>
      <p:sp>
        <p:nvSpPr>
          <p:cNvPr id="17" name="文本框 16" title=""/>
          <p:cNvSpPr txBox="1"/>
          <p:nvPr>
            <p:custDataLst>
              <p:tags r:id="rId3"/>
            </p:custDataLst>
          </p:nvPr>
        </p:nvSpPr>
        <p:spPr>
          <a:xfrm>
            <a:off x="292735" y="1256665"/>
            <a:ext cx="646366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在如图所示的电路中，闭合开关S后，两灯都不亮，电压表有示数，电流表无示数，则该电路故障可能是（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A．电流表短路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B．灯泡L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C．灯泡L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D．灯泡L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断路</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6" title=""/>
          <p:cNvPicPr>
            <a:picLocks noChangeAspect="1"/>
          </p:cNvPicPr>
          <p:nvPr/>
        </p:nvPicPr>
        <p:blipFill>
          <a:blip r:embed="rId4"/>
          <a:stretch>
            <a:fillRect/>
          </a:stretch>
        </p:blipFill>
        <p:spPr>
          <a:xfrm>
            <a:off x="2322830" y="2455545"/>
            <a:ext cx="1978025" cy="1591945"/>
          </a:xfrm>
          <a:prstGeom prst="rect">
            <a:avLst/>
          </a:prstGeom>
          <a:noFill/>
          <a:ln w="9525">
            <a:noFill/>
          </a:ln>
        </p:spPr>
      </p:pic>
      <p:cxnSp>
        <p:nvCxnSpPr>
          <p:cNvPr id="30" name="直接连接符 29" title=""/>
          <p:cNvCxnSpPr/>
          <p:nvPr>
            <p:custDataLst>
              <p:tags r:id="rId5"/>
            </p:custDataLst>
          </p:nvPr>
        </p:nvCxnSpPr>
        <p:spPr>
          <a:xfrm>
            <a:off x="292735" y="4065905"/>
            <a:ext cx="662051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7" name="文本框 6" title=""/>
          <p:cNvSpPr txBox="1"/>
          <p:nvPr>
            <p:custDataLst>
              <p:tags r:id="rId6"/>
            </p:custDataLst>
          </p:nvPr>
        </p:nvSpPr>
        <p:spPr>
          <a:xfrm>
            <a:off x="292735" y="4099560"/>
            <a:ext cx="655828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如图所示电路，闭合开关S后，发现灯泡L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均不亮，电流表示数为零，电压表示数等于电源电压，则该电路中的故障是（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C．L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短路</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8" title=""/>
          <p:cNvPicPr>
            <a:picLocks noChangeAspect="1"/>
          </p:cNvPicPr>
          <p:nvPr/>
        </p:nvPicPr>
        <p:blipFill>
          <a:blip r:embed="rId7"/>
          <a:stretch>
            <a:fillRect/>
          </a:stretch>
        </p:blipFill>
        <p:spPr>
          <a:xfrm>
            <a:off x="2527935" y="5247958"/>
            <a:ext cx="1333500" cy="1609725"/>
          </a:xfrm>
          <a:prstGeom prst="rect">
            <a:avLst/>
          </a:prstGeom>
          <a:noFill/>
          <a:ln w="9525">
            <a:noFill/>
          </a:ln>
        </p:spPr>
      </p:pic>
      <p:cxnSp>
        <p:nvCxnSpPr>
          <p:cNvPr id="25" name="直接连接符 24" title=""/>
          <p:cNvCxnSpPr/>
          <p:nvPr>
            <p:custDataLst>
              <p:tags r:id="rId8"/>
            </p:custDataLst>
          </p:nvPr>
        </p:nvCxnSpPr>
        <p:spPr>
          <a:xfrm flipH="1">
            <a:off x="692213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9"/>
            </p:custDataLst>
          </p:nvPr>
        </p:nvSpPr>
        <p:spPr>
          <a:xfrm>
            <a:off x="6936105" y="1256665"/>
            <a:ext cx="526351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3-2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如图所示，电源电压不变，开关S闭合后，灯L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和L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都正常发光，一段时间后，一盏灯突然熄灭，电压表和电流表示数都不变，则故障原因可能是（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短路</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断路</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断路</a:t>
            </a:r>
            <a:endParaRPr sz="1600">
              <a:latin typeface="微软雅黑" panose="020b0503020204020204" charset="-122"/>
              <a:ea typeface="微软雅黑" panose="020b0503020204020204" charset="-122"/>
              <a:cs typeface="微软雅黑" panose="020b0503020204020204" charset="-122"/>
            </a:endParaRPr>
          </a:p>
        </p:txBody>
      </p:sp>
      <p:pic>
        <p:nvPicPr>
          <p:cNvPr id="9" name="图片 100017" title=""/>
          <p:cNvPicPr>
            <a:picLocks noChangeAspect="1"/>
          </p:cNvPicPr>
          <p:nvPr/>
        </p:nvPicPr>
        <p:blipFill>
          <a:blip r:embed="rId10"/>
          <a:stretch>
            <a:fillRect/>
          </a:stretch>
        </p:blipFill>
        <p:spPr>
          <a:xfrm>
            <a:off x="7847965" y="3375025"/>
            <a:ext cx="3184525" cy="2080260"/>
          </a:xfrm>
          <a:prstGeom prst="rect">
            <a:avLst/>
          </a:prstGeom>
          <a:noFill/>
          <a:ln w="9525">
            <a:noFill/>
          </a:ln>
        </p:spPr>
      </p:pic>
      <p:sp>
        <p:nvSpPr>
          <p:cNvPr id="21" name="文本框 20" title=""/>
          <p:cNvSpPr txBox="1"/>
          <p:nvPr/>
        </p:nvSpPr>
        <p:spPr>
          <a:xfrm>
            <a:off x="4504055" y="173926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endParaRPr lang="zh-CN" altLang="en-US" sz="1600">
              <a:solidFill>
                <a:srgbClr val="FF0000"/>
              </a:solidFill>
              <a:latin typeface="微软雅黑" panose="020b0503020204020204" charset="-122"/>
              <a:ea typeface="微软雅黑" panose="020b0503020204020204" charset="-122"/>
            </a:endParaRPr>
          </a:p>
        </p:txBody>
      </p:sp>
      <p:sp>
        <p:nvSpPr>
          <p:cNvPr id="23" name="文本框 22" title=""/>
          <p:cNvSpPr txBox="1"/>
          <p:nvPr/>
        </p:nvSpPr>
        <p:spPr>
          <a:xfrm>
            <a:off x="6224905" y="458089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11341735" y="211836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up)">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barn(inVertical)">
                                      <p:cBhvr>
                                        <p:cTn id="50" dur="500"/>
                                        <p:tgtEl>
                                          <p:spTgt spid="9"/>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barn(inVertical)">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7" grpId="0" animBg="1"/>
      <p:bldP spid="10" grpId="0" animBg="1"/>
      <p:bldP spid="21" grpId="0"/>
      <p:bldP spid="23" grpId="0"/>
      <p:bldP spid="6" grpId="0"/>
      <p:bldP spid="11" grpId="0"/>
    </p:bldLst>
  </p:timing>
</p:sld>
</file>

<file path=ppt/slides/slide6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4352781" y="1563294"/>
            <a:ext cx="6167755" cy="3731458"/>
            <a:chOff x="3066415" y="1682616"/>
            <a:chExt cx="6167755"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07</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066415" y="3747636"/>
              <a:ext cx="6167755"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串、并联电路中电压的规律</a:t>
              </a:r>
              <a:endParaRPr lang="zh-CN" altLang="en-US" sz="4000" b="1">
                <a:solidFill>
                  <a:schemeClr val="accent2">
                    <a:lumMod val="75000"/>
                  </a:schemeClr>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两种电荷</a:t>
              </a:r>
              <a:endParaRPr lang="zh-CN" sz="4400" b="1">
                <a:solidFill>
                  <a:schemeClr val="accent2">
                    <a:lumMod val="75000"/>
                  </a:schemeClr>
                </a:solidFill>
                <a:latin typeface="微软雅黑" panose="020b0503020204020204" charset="-122"/>
                <a:ea typeface="微软雅黑" panose="020b0503020204020204" charset="-122"/>
              </a:endParaRP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7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87875"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一、探究串、并联电路中电压的规律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679513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1.探究串联电路中用电器两端电压与电源两端电压的规律</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13" name="文本框 12" title=""/>
          <p:cNvSpPr txBox="1"/>
          <p:nvPr>
            <p:custDataLst>
              <p:tags r:id="rId6"/>
            </p:custDataLst>
          </p:nvPr>
        </p:nvSpPr>
        <p:spPr>
          <a:xfrm>
            <a:off x="292735" y="19392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两个或两个以上用电器组成的串联电路中，各用电器两端电压与电源两端电压有什么关系</a:t>
            </a:r>
            <a:endParaRPr>
              <a:latin typeface="微软雅黑" panose="020b0503020204020204" charset="-122"/>
              <a:ea typeface="微软雅黑" panose="020b0503020204020204" charset="-122"/>
              <a:cs typeface="微软雅黑" panose="020b0503020204020204" charset="-122"/>
            </a:endParaRPr>
          </a:p>
        </p:txBody>
      </p:sp>
      <p:sp>
        <p:nvSpPr>
          <p:cNvPr id="3" name="文本框 2" title=""/>
          <p:cNvSpPr txBox="1"/>
          <p:nvPr>
            <p:custDataLst>
              <p:tags r:id="rId7"/>
            </p:custDataLst>
          </p:nvPr>
        </p:nvSpPr>
        <p:spPr>
          <a:xfrm>
            <a:off x="297815" y="2411730"/>
            <a:ext cx="11807825" cy="175323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（1）与串联电路电流关系一样，处处相等；</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（2）各用电器两端电压之和可能等于电源两端的电压；</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（3）各用电器两端的电压可能与电源两端的电压相等</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8"/>
            </p:custDataLst>
          </p:nvPr>
        </p:nvSpPr>
        <p:spPr>
          <a:xfrm>
            <a:off x="292735" y="4164965"/>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【设计实验】</a:t>
            </a:r>
            <a:r>
              <a:rPr>
                <a:latin typeface="微软雅黑" panose="020b0503020204020204" charset="-122"/>
                <a:ea typeface="微软雅黑" panose="020b0503020204020204" charset="-122"/>
                <a:cs typeface="微软雅黑" panose="020b0503020204020204" charset="-122"/>
              </a:rPr>
              <a:t>分别按甲、乙、丙所示电路图连接实物电路，其中两灯泡规格相同，测出A、B间的电压U</a:t>
            </a:r>
            <a:r>
              <a:rPr baseline="-25000">
                <a:latin typeface="微软雅黑" panose="020b0503020204020204" charset="-122"/>
                <a:ea typeface="微软雅黑" panose="020b0503020204020204" charset="-122"/>
                <a:cs typeface="微软雅黑" panose="020b0503020204020204" charset="-122"/>
              </a:rPr>
              <a:t>AB</a:t>
            </a:r>
            <a:r>
              <a:rPr>
                <a:latin typeface="微软雅黑" panose="020b0503020204020204" charset="-122"/>
                <a:ea typeface="微软雅黑" panose="020b0503020204020204" charset="-122"/>
                <a:cs typeface="微软雅黑" panose="020b0503020204020204" charset="-122"/>
              </a:rPr>
              <a:t>，B、C间的电压U</a:t>
            </a:r>
            <a:r>
              <a:rPr baseline="-25000">
                <a:latin typeface="微软雅黑" panose="020b0503020204020204" charset="-122"/>
                <a:ea typeface="微软雅黑" panose="020b0503020204020204" charset="-122"/>
                <a:cs typeface="微软雅黑" panose="020b0503020204020204" charset="-122"/>
              </a:rPr>
              <a:t>BC</a:t>
            </a:r>
            <a:r>
              <a:rPr>
                <a:latin typeface="微软雅黑" panose="020b0503020204020204" charset="-122"/>
                <a:ea typeface="微软雅黑" panose="020b0503020204020204" charset="-122"/>
                <a:cs typeface="微软雅黑" panose="020b0503020204020204" charset="-122"/>
              </a:rPr>
              <a:t>，A、C间的电压U</a:t>
            </a:r>
            <a:r>
              <a:rPr baseline="-25000">
                <a:latin typeface="微软雅黑" panose="020b0503020204020204" charset="-122"/>
                <a:ea typeface="微软雅黑" panose="020b0503020204020204" charset="-122"/>
                <a:cs typeface="微软雅黑" panose="020b0503020204020204" charset="-122"/>
              </a:rPr>
              <a:t>AC</a:t>
            </a:r>
            <a:r>
              <a:rPr>
                <a:latin typeface="微软雅黑" panose="020b0503020204020204" charset="-122"/>
                <a:ea typeface="微软雅黑" panose="020b0503020204020204" charset="-122"/>
                <a:cs typeface="微软雅黑" panose="020b0503020204020204" charset="-122"/>
              </a:rPr>
              <a:t>，并分析三者间有何关系；换用不同规格的小灯泡重复实验，观察上述关系是否仍然成立。</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776" title=""/>
          <p:cNvPicPr>
            <a:picLocks noChangeAspect="1"/>
          </p:cNvPicPr>
          <p:nvPr/>
        </p:nvPicPr>
        <p:blipFill>
          <a:blip r:embed="rId9"/>
          <a:stretch>
            <a:fillRect/>
          </a:stretch>
        </p:blipFill>
        <p:spPr>
          <a:xfrm>
            <a:off x="4076065" y="5091430"/>
            <a:ext cx="3559810" cy="15576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left)">
                                      <p:cBhvr>
                                        <p:cTn id="45" dur="500"/>
                                        <p:tgtEl>
                                          <p:spTgt spid="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87875"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一、探究串、并联电路中电压的规律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679513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1.探究串联电路中用电器两端电压与电源两端电压的规律</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13" name="文本框 12" title=""/>
          <p:cNvSpPr txBox="1"/>
          <p:nvPr>
            <p:custDataLst>
              <p:tags r:id="rId6"/>
            </p:custDataLst>
          </p:nvPr>
        </p:nvSpPr>
        <p:spPr>
          <a:xfrm>
            <a:off x="292735" y="1939290"/>
            <a:ext cx="11807825" cy="216852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【进行实验与收集证据】</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（1）调节电压表指针归零；</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（2）按照电路图连接好实物电路，并检查电路是否连接无误；</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（3）分别将电压表接在A和B、B和C、A和C两点，将测得的电压记录在数据表格中；</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（4）换用不同规格的小灯泡，重复上述步骤</a:t>
            </a:r>
            <a:endParaRPr>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7"/>
            </p:custDataLst>
          </p:nvPr>
        </p:nvGraphicFramePr>
        <p:xfrm>
          <a:off x="444500" y="4238625"/>
          <a:ext cx="11332845" cy="2044700"/>
        </p:xfrm>
        <a:graphic>
          <a:graphicData uri="http://schemas.openxmlformats.org/drawingml/2006/table">
            <a:tbl>
              <a:tblPr/>
              <a:tblGrid>
                <a:gridCol w="2832100"/>
                <a:gridCol w="2832100"/>
                <a:gridCol w="2836545"/>
                <a:gridCol w="2832100"/>
              </a:tblGrid>
              <a:tr h="40894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实验次数</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A、B间电压U</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1</a:t>
                      </a:r>
                      <a:r>
                        <a:rPr lang="en-US" sz="1600" b="0">
                          <a:solidFill>
                            <a:srgbClr val="000000"/>
                          </a:solidFill>
                          <a:latin typeface="微软雅黑" panose="020b0503020204020204" charset="-122"/>
                          <a:ea typeface="微软雅黑" panose="020b0503020204020204" charset="-122"/>
                          <a:cs typeface="微软雅黑" panose="020b0503020204020204" charset="-122"/>
                        </a:rPr>
                        <a:t>/V</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B、C间电压U</a:t>
                      </a:r>
                      <a:r>
                        <a:rPr lang="en-US" sz="1600" b="0" baseline="-25000">
                          <a:solidFill>
                            <a:srgbClr val="000000"/>
                          </a:solidFill>
                          <a:latin typeface="微软雅黑" panose="020b0503020204020204" charset="-122"/>
                          <a:ea typeface="微软雅黑" panose="020b0503020204020204" charset="-122"/>
                          <a:cs typeface="微软雅黑" panose="020b0503020204020204" charset="-122"/>
                        </a:rPr>
                        <a:t>2</a:t>
                      </a:r>
                      <a:r>
                        <a:rPr lang="en-US" sz="1600" b="0">
                          <a:solidFill>
                            <a:srgbClr val="000000"/>
                          </a:solidFill>
                          <a:latin typeface="微软雅黑" panose="020b0503020204020204" charset="-122"/>
                          <a:ea typeface="微软雅黑" panose="020b0503020204020204" charset="-122"/>
                          <a:cs typeface="微软雅黑" panose="020b0503020204020204" charset="-122"/>
                        </a:rPr>
                        <a:t>/V</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A、C间电压U/V</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894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1.5</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1.5</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894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1.8</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1.2</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894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2.1</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0.9</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3.0</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894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Arial" panose="020b0604020202020204" pitchFamily="34" charset="0"/>
                        </a:rPr>
                        <a:t>……</a:t>
                      </a:r>
                      <a:endParaRPr lang="en-US" altLang="en-US" sz="1600" b="0">
                        <a:solidFill>
                          <a:srgbClr val="000000"/>
                        </a:solidFill>
                        <a:latin typeface="微软雅黑" panose="020b0503020204020204" charset="-122"/>
                        <a:ea typeface="微软雅黑" panose="020b0503020204020204" charset="-122"/>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 </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wipe(left)">
                                      <p:cBhvr>
                                        <p:cTn id="35" dur="500"/>
                                        <p:tgtEl>
                                          <p:spTgt spid="13">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wipe(left)">
                                      <p:cBhvr>
                                        <p:cTn id="40" dur="500"/>
                                        <p:tgtEl>
                                          <p:spTgt spid="13">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87875"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一、探究串、并联电路中电压的规律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256665"/>
            <a:ext cx="679513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1.探究串联电路中用电器两端电压与电源两端电压的规律</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13" name="文本框 12" title=""/>
          <p:cNvSpPr txBox="1"/>
          <p:nvPr>
            <p:custDataLst>
              <p:tags r:id="rId6"/>
            </p:custDataLst>
          </p:nvPr>
        </p:nvSpPr>
        <p:spPr>
          <a:xfrm>
            <a:off x="292735" y="1746250"/>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【归纳总结】</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（1）由实验数据可得：U=U</a:t>
            </a:r>
            <a:r>
              <a:rPr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+U</a:t>
            </a:r>
            <a:r>
              <a:rPr baseline="-25000">
                <a:latin typeface="微软雅黑" panose="020b0503020204020204" charset="-122"/>
                <a:ea typeface="微软雅黑" panose="020b0503020204020204" charset="-122"/>
                <a:cs typeface="微软雅黑" panose="020b0503020204020204" charset="-122"/>
              </a:rPr>
              <a:t>2</a:t>
            </a:r>
            <a:r>
              <a:rPr>
                <a:latin typeface="微软雅黑" panose="020b0503020204020204" charset="-122"/>
                <a:ea typeface="微软雅黑" panose="020b0503020204020204" charset="-122"/>
                <a:cs typeface="微软雅黑" panose="020b0503020204020204" charset="-122"/>
              </a:rPr>
              <a:t>；当两个灯泡规格相同时，U</a:t>
            </a:r>
            <a:r>
              <a:rPr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=U</a:t>
            </a:r>
            <a:r>
              <a:rPr baseline="-25000">
                <a:latin typeface="微软雅黑" panose="020b0503020204020204" charset="-122"/>
                <a:ea typeface="微软雅黑" panose="020b0503020204020204" charset="-122"/>
                <a:cs typeface="微软雅黑" panose="020b0503020204020204" charset="-122"/>
              </a:rPr>
              <a:t>2</a:t>
            </a:r>
            <a:r>
              <a:rPr>
                <a:latin typeface="微软雅黑" panose="020b0503020204020204" charset="-122"/>
                <a:ea typeface="微软雅黑" panose="020b0503020204020204" charset="-122"/>
                <a:cs typeface="微软雅黑" panose="020b0503020204020204" charset="-122"/>
              </a:rPr>
              <a:t>；当两个灯泡规格不同时，U</a:t>
            </a:r>
            <a:r>
              <a:rPr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≠U</a:t>
            </a:r>
            <a:r>
              <a:rPr baseline="-25000">
                <a:latin typeface="微软雅黑" panose="020b0503020204020204" charset="-122"/>
                <a:ea typeface="微软雅黑" panose="020b0503020204020204" charset="-122"/>
                <a:cs typeface="微软雅黑" panose="020b0503020204020204" charset="-122"/>
              </a:rPr>
              <a:t>2</a:t>
            </a:r>
            <a:r>
              <a:rPr>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（2）结论：串联电路中，电源两端电压等于各个用电器两端电压之和，即U=U</a:t>
            </a:r>
            <a:r>
              <a:rPr baseline="-25000">
                <a:latin typeface="微软雅黑" panose="020b0503020204020204" charset="-122"/>
                <a:ea typeface="微软雅黑" panose="020b0503020204020204" charset="-122"/>
                <a:cs typeface="微软雅黑" panose="020b0503020204020204" charset="-122"/>
              </a:rPr>
              <a:t>1</a:t>
            </a:r>
            <a:r>
              <a:rPr>
                <a:latin typeface="微软雅黑" panose="020b0503020204020204" charset="-122"/>
                <a:ea typeface="微软雅黑" panose="020b0503020204020204" charset="-122"/>
                <a:cs typeface="微软雅黑" panose="020b0503020204020204" charset="-122"/>
              </a:rPr>
              <a:t>+U</a:t>
            </a:r>
            <a:r>
              <a:rPr baseline="-25000">
                <a:latin typeface="微软雅黑" panose="020b0503020204020204" charset="-122"/>
                <a:ea typeface="微软雅黑" panose="020b0503020204020204" charset="-122"/>
                <a:cs typeface="微软雅黑" panose="020b0503020204020204" charset="-122"/>
              </a:rPr>
              <a:t>2</a:t>
            </a:r>
            <a:endParaRPr>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7"/>
            </p:custDataLst>
          </p:nvPr>
        </p:nvSpPr>
        <p:spPr>
          <a:xfrm>
            <a:off x="292735" y="2996565"/>
            <a:ext cx="11807825" cy="3830955"/>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注意事项：</a:t>
            </a:r>
            <a:endPar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（1）连接实物电路图，可对照电路图按一定的顺序（从电源的“+”极到“-”极或从电源“-”极到“+”极），逐个顺次连接；</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（2）在连接实物电路过程中，开关要处于断开状态，防止电路出现短路而烧坏电源；</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（3）电压表要并联在被测电路两端，同时要注意让电流从“+”接线柱流入，从“-”接线柱流出，并采用试触法选择合适的量程；</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（4）闭合开关进行实验之前，要检查电路的正确性，确定没有错误后，方可进行实验；</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（5）实验中，每次读数后，应及时断开开关，以节约用电；</a:t>
            </a:r>
            <a:endParaRPr lang="zh-CN">
              <a:solidFill>
                <a:schemeClr val="tx1"/>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solidFill>
                  <a:schemeClr val="tx1"/>
                </a:solidFill>
                <a:latin typeface="微软雅黑" panose="020b0503020204020204" charset="-122"/>
                <a:ea typeface="微软雅黑" panose="020b0503020204020204" charset="-122"/>
                <a:cs typeface="微软雅黑" panose="020b0503020204020204" charset="-122"/>
              </a:rPr>
              <a:t>（6）记录实验数据时，要如实记录，不能随意改动数据，更不能“凑数”。</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500"/>
                                        <p:tgtEl>
                                          <p:spTgt spid="1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wipe(left)">
                                      <p:cBhvr>
                                        <p:cTn id="30" dur="500"/>
                                        <p:tgtEl>
                                          <p:spTgt spid="1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wipe(left)">
                                      <p:cBhvr>
                                        <p:cTn id="35" dur="500"/>
                                        <p:tgtEl>
                                          <p:spTgt spid="2">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1" end="1"/>
                                            </p:txEl>
                                          </p:spTgt>
                                        </p:tgtEl>
                                        <p:attrNameLst>
                                          <p:attrName>style.visibility</p:attrName>
                                        </p:attrNameLst>
                                      </p:cBhvr>
                                      <p:to>
                                        <p:strVal val="visible"/>
                                      </p:to>
                                    </p:set>
                                    <p:animEffect transition="in" filter="wipe(left)">
                                      <p:cBhvr>
                                        <p:cTn id="40" dur="500"/>
                                        <p:tgtEl>
                                          <p:spTgt spid="2">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animEffect transition="in" filter="wipe(left)">
                                      <p:cBhvr>
                                        <p:cTn id="45" dur="500"/>
                                        <p:tgtEl>
                                          <p:spTgt spid="2">
                                            <p:txEl>
                                              <p:pRg st="2" end="2"/>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
                                            <p:txEl>
                                              <p:pRg st="3" end="3"/>
                                            </p:txEl>
                                          </p:spTgt>
                                        </p:tgtEl>
                                        <p:attrNameLst>
                                          <p:attrName>style.visibility</p:attrName>
                                        </p:attrNameLst>
                                      </p:cBhvr>
                                      <p:to>
                                        <p:strVal val="visible"/>
                                      </p:to>
                                    </p:set>
                                    <p:animEffect transition="in" filter="wipe(left)">
                                      <p:cBhvr>
                                        <p:cTn id="50" dur="500"/>
                                        <p:tgtEl>
                                          <p:spTgt spid="2">
                                            <p:txEl>
                                              <p:pRg st="3" end="3"/>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
                                            <p:txEl>
                                              <p:pRg st="4" end="4"/>
                                            </p:txEl>
                                          </p:spTgt>
                                        </p:tgtEl>
                                        <p:attrNameLst>
                                          <p:attrName>style.visibility</p:attrName>
                                        </p:attrNameLst>
                                      </p:cBhvr>
                                      <p:to>
                                        <p:strVal val="visible"/>
                                      </p:to>
                                    </p:set>
                                    <p:animEffect transition="in" filter="wipe(left)">
                                      <p:cBhvr>
                                        <p:cTn id="55" dur="500"/>
                                        <p:tgtEl>
                                          <p:spTgt spid="2">
                                            <p:txEl>
                                              <p:pRg st="4" end="4"/>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
                                            <p:txEl>
                                              <p:pRg st="5" end="5"/>
                                            </p:txEl>
                                          </p:spTgt>
                                        </p:tgtEl>
                                        <p:attrNameLst>
                                          <p:attrName>style.visibility</p:attrName>
                                        </p:attrNameLst>
                                      </p:cBhvr>
                                      <p:to>
                                        <p:strVal val="visible"/>
                                      </p:to>
                                    </p:set>
                                    <p:animEffect transition="in" filter="wipe(left)">
                                      <p:cBhvr>
                                        <p:cTn id="60" dur="500"/>
                                        <p:tgtEl>
                                          <p:spTgt spid="2">
                                            <p:txEl>
                                              <p:pRg st="5" end="5"/>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
                                            <p:txEl>
                                              <p:pRg st="6" end="6"/>
                                            </p:txEl>
                                          </p:spTgt>
                                        </p:tgtEl>
                                        <p:attrNameLst>
                                          <p:attrName>style.visibility</p:attrName>
                                        </p:attrNameLst>
                                      </p:cBhvr>
                                      <p:to>
                                        <p:strVal val="visible"/>
                                      </p:to>
                                    </p:set>
                                    <p:animEffect transition="in" filter="wipe(left)">
                                      <p:cBhvr>
                                        <p:cTn id="6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87875"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一、探究串、并联电路中电压的规律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679513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2.探究并联电路的电压规律</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13" name="文本框 12" title=""/>
          <p:cNvSpPr txBox="1"/>
          <p:nvPr>
            <p:custDataLst>
              <p:tags r:id="rId6"/>
            </p:custDataLst>
          </p:nvPr>
        </p:nvSpPr>
        <p:spPr>
          <a:xfrm>
            <a:off x="292735" y="19392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两个或两个以上用电器并联，那么各支路用电器两端电压与电源电压关系如何</a:t>
            </a:r>
            <a:endParaRPr>
              <a:latin typeface="微软雅黑" panose="020b0503020204020204" charset="-122"/>
              <a:ea typeface="微软雅黑" panose="020b0503020204020204" charset="-122"/>
              <a:cs typeface="微软雅黑" panose="020b0503020204020204" charset="-122"/>
            </a:endParaRPr>
          </a:p>
        </p:txBody>
      </p:sp>
      <p:sp>
        <p:nvSpPr>
          <p:cNvPr id="3" name="文本框 2" title=""/>
          <p:cNvSpPr txBox="1"/>
          <p:nvPr>
            <p:custDataLst>
              <p:tags r:id="rId7"/>
            </p:custDataLst>
          </p:nvPr>
        </p:nvSpPr>
        <p:spPr>
          <a:xfrm>
            <a:off x="297815" y="2411730"/>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（1）各支路用电器两端电压可能都相等，且等于电源电压；</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（2）各支路用电器两端电压不相等，它们的和等于电源电压</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8"/>
            </p:custDataLst>
          </p:nvPr>
        </p:nvSpPr>
        <p:spPr>
          <a:xfrm>
            <a:off x="292735" y="3677285"/>
            <a:ext cx="11807825" cy="175323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【设计并进行实验】</a:t>
            </a:r>
            <a:r>
              <a:rPr>
                <a:latin typeface="微软雅黑" panose="020b0503020204020204" charset="-122"/>
                <a:ea typeface="微软雅黑" panose="020b0503020204020204" charset="-122"/>
                <a:cs typeface="微软雅黑" panose="020b0503020204020204" charset="-122"/>
              </a:rPr>
              <a:t>（1）如图所示，选用两个规格相同的小灯泡并联在电路中，分别将电压表并联在A和B、C和D、E和F两点，测出相应的电压值（所用电压为两节串联的干电池），将数据填入表中。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（2）换上两个规格不同的灯泡，所用电源仍为两节串联的干电池，重复上述步骤；</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（3）分别选用两个规格相同和规格不同的小灯泡，所用电压为三节干电池，重复上述步骤。</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646" title=""/>
          <p:cNvPicPr>
            <a:picLocks noChangeAspect="1"/>
          </p:cNvPicPr>
          <p:nvPr/>
        </p:nvPicPr>
        <p:blipFill>
          <a:blip r:embed="rId9"/>
          <a:stretch>
            <a:fillRect/>
          </a:stretch>
        </p:blipFill>
        <p:spPr>
          <a:xfrm>
            <a:off x="3627120" y="5334000"/>
            <a:ext cx="4937125" cy="144081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500"/>
                                        <p:tgtEl>
                                          <p:spTgt spid="1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wipe(left)">
                                      <p:cBhvr>
                                        <p:cTn id="45" dur="500"/>
                                        <p:tgtEl>
                                          <p:spTgt spid="6">
                                            <p:txEl>
                                              <p:pRg st="1" end="1"/>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wipe(left)">
                                      <p:cBhvr>
                                        <p:cTn id="50" dur="500"/>
                                        <p:tgtEl>
                                          <p:spTgt spid="6">
                                            <p:txEl>
                                              <p:pRg st="2" end="2"/>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4587875" y="182245"/>
            <a:ext cx="5059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一、探究串、并联电路中电压的规律</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6795135" cy="553085"/>
          </a:xfrm>
          <a:prstGeom prst="rect">
            <a:avLst/>
          </a:prstGeom>
          <a:noFill/>
        </p:spPr>
        <p:txBody>
          <a:bodyPr wrap="square" rtlCol="0" anchor="t">
            <a:spAutoFit/>
          </a:bodyPr>
          <a:lstStyle/>
          <a:p>
            <a:pPr fontAlgn="auto">
              <a:lnSpc>
                <a:spcPct val="150000"/>
              </a:lnSpc>
            </a:pPr>
            <a:r>
              <a:rPr sz="2000">
                <a:solidFill>
                  <a:srgbClr val="172EDB"/>
                </a:solidFill>
                <a:latin typeface="微软雅黑" panose="020b0503020204020204" charset="-122"/>
                <a:ea typeface="微软雅黑" panose="020b0503020204020204" charset="-122"/>
                <a:cs typeface="微软雅黑" panose="020b0503020204020204" charset="-122"/>
              </a:rPr>
              <a:t>2.探究并联电路的电压规律</a:t>
            </a:r>
            <a:endParaRPr sz="2000">
              <a:solidFill>
                <a:srgbClr val="172EDB"/>
              </a:solidFill>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297815" y="200279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【实验数据】</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7"/>
            </p:custDataLst>
          </p:nvPr>
        </p:nvSpPr>
        <p:spPr>
          <a:xfrm>
            <a:off x="292735" y="4510405"/>
            <a:ext cx="11807825" cy="92202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【分析论证】</a:t>
            </a:r>
            <a:r>
              <a:rPr>
                <a:latin typeface="微软雅黑" panose="020b0503020204020204" charset="-122"/>
                <a:ea typeface="微软雅黑" panose="020b0503020204020204" charset="-122"/>
                <a:cs typeface="微软雅黑" panose="020b0503020204020204" charset="-122"/>
              </a:rPr>
              <a:t>分析实验数据可知，灯泡并联在电路中时，各灯泡两端电压相等，且等于电源电压，即U=U1=U2。该结论可表述为：并联电路中，各支路两端电压相等。</a:t>
            </a:r>
            <a:endParaRPr>
              <a:latin typeface="微软雅黑" panose="020b0503020204020204" charset="-122"/>
              <a:ea typeface="微软雅黑" panose="020b0503020204020204" charset="-122"/>
              <a:cs typeface="微软雅黑" panose="020b0503020204020204" charset="-122"/>
            </a:endParaRPr>
          </a:p>
        </p:txBody>
      </p:sp>
      <p:graphicFrame>
        <p:nvGraphicFramePr>
          <p:cNvPr id="10" name="表格 9" title=""/>
          <p:cNvGraphicFramePr>
            <a:graphicFrameLocks noGrp="1"/>
          </p:cNvGraphicFramePr>
          <p:nvPr>
            <p:custDataLst>
              <p:tags r:id="rId8"/>
            </p:custDataLst>
          </p:nvPr>
        </p:nvGraphicFramePr>
        <p:xfrm>
          <a:off x="1784350" y="2098675"/>
          <a:ext cx="9766935" cy="2255520"/>
        </p:xfrm>
        <a:graphic>
          <a:graphicData uri="http://schemas.openxmlformats.org/drawingml/2006/table">
            <a:tbl>
              <a:tblPr/>
              <a:tblGrid>
                <a:gridCol w="1402715"/>
                <a:gridCol w="2809240"/>
                <a:gridCol w="2775585"/>
                <a:gridCol w="2779395"/>
              </a:tblGrid>
              <a:tr h="3759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实验次数</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微软雅黑" panose="020b0503020204020204" charset="-122"/>
                        </a:rPr>
                        <a:t>A、B之间的的电压U</a:t>
                      </a:r>
                      <a:r>
                        <a:rPr lang="en-US" sz="1600" b="0" baseline="-25000">
                          <a:latin typeface="微软雅黑" panose="020b0503020204020204" charset="-122"/>
                          <a:ea typeface="微软雅黑" panose="020b0503020204020204" charset="-122"/>
                          <a:cs typeface="微软雅黑" panose="020b0503020204020204" charset="-122"/>
                        </a:rPr>
                        <a:t>1</a:t>
                      </a:r>
                      <a:r>
                        <a:rPr lang="en-US" sz="1600" b="0">
                          <a:latin typeface="微软雅黑" panose="020b0503020204020204" charset="-122"/>
                          <a:ea typeface="微软雅黑" panose="020b0503020204020204" charset="-122"/>
                          <a:cs typeface="微软雅黑" panose="020b0503020204020204" charset="-122"/>
                        </a:rPr>
                        <a:t>/V</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微软雅黑" panose="020b0503020204020204" charset="-122"/>
                        </a:rPr>
                        <a:t>C、之间的电压U</a:t>
                      </a:r>
                      <a:r>
                        <a:rPr lang="en-US" sz="1600" b="0" baseline="-25000">
                          <a:latin typeface="微软雅黑" panose="020b0503020204020204" charset="-122"/>
                          <a:ea typeface="微软雅黑" panose="020b0503020204020204" charset="-122"/>
                          <a:cs typeface="微软雅黑" panose="020b0503020204020204" charset="-122"/>
                        </a:rPr>
                        <a:t>2</a:t>
                      </a:r>
                      <a:r>
                        <a:rPr lang="en-US" sz="1600" b="0">
                          <a:latin typeface="微软雅黑" panose="020b0503020204020204" charset="-122"/>
                          <a:ea typeface="微软雅黑" panose="020b0503020204020204" charset="-122"/>
                          <a:cs typeface="微软雅黑" panose="020b0503020204020204" charset="-122"/>
                        </a:rPr>
                        <a:t>/V</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微软雅黑" panose="020b0503020204020204" charset="-122"/>
                        </a:rPr>
                        <a:t>E、F之间的电压U/V</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3</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4.5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vert="horz" wrap="square"/>
                    <a:lstStyle/>
                    <a:p>
                      <a:pPr indent="0" algn="ctr">
                        <a:buNone/>
                      </a:pPr>
                      <a:r>
                        <a:rPr lang="en-US" sz="1600" b="0">
                          <a:latin typeface="微软雅黑" panose="020b0503020204020204" charset="-122"/>
                          <a:ea typeface="微软雅黑" panose="020b0503020204020204" charset="-122"/>
                          <a:cs typeface="Arial" panose="020b0604020202020204" pitchFamily="34" charset="0"/>
                        </a:rPr>
                        <a:t>……</a:t>
                      </a:r>
                      <a:endParaRPr lang="en-US" altLang="en-US" sz="1600" b="0">
                        <a:latin typeface="微软雅黑" panose="020b0503020204020204" charset="-122"/>
                        <a:ea typeface="微软雅黑" panose="020b0503020204020204" charset="-122"/>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latin typeface="微软雅黑" panose="020b0503020204020204" charset="-122"/>
                          <a:ea typeface="微软雅黑" panose="020b0503020204020204" charset="-122"/>
                          <a:cs typeface="宋体" panose="02010600030101010101" pitchFamily="2" charset="-122"/>
                        </a:rPr>
                        <a:t> </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1" name="文本框 10" title=""/>
          <p:cNvSpPr txBox="1"/>
          <p:nvPr>
            <p:custDataLst>
              <p:tags r:id="rId9"/>
            </p:custDataLst>
          </p:nvPr>
        </p:nvSpPr>
        <p:spPr>
          <a:xfrm>
            <a:off x="292735" y="5417185"/>
            <a:ext cx="11807825" cy="1337945"/>
          </a:xfrm>
          <a:prstGeom prst="rect">
            <a:avLst/>
          </a:prstGeom>
          <a:noFill/>
        </p:spPr>
        <p:txBody>
          <a:bodyPr wrap="square" rtlCol="0" anchor="t">
            <a:spAutoFit/>
          </a:bodyPr>
          <a:lstStyle/>
          <a:p>
            <a:pPr fontAlgn="auto">
              <a:lnSpc>
                <a:spcPct val="150000"/>
              </a:lnSpc>
            </a:pPr>
            <a:r>
              <a:rPr>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endParaRPr>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在同一电路中，并联的用电器两端电压相等。但两端电压相等的用电器不一定是并联关系，也可能是规格相同的用电器串联。</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70928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探究串、并联电路中电压的规律</a:t>
            </a:r>
            <a:endParaRPr lang="zh-CN" sz="2400" b="1">
              <a:solidFill>
                <a:srgbClr val="0070C0"/>
              </a:solidFill>
              <a:latin typeface="微软雅黑" panose="020b0503020204020204" charset="-122"/>
              <a:ea typeface="微软雅黑" panose="020b0503020204020204" charset="-122"/>
            </a:endParaRPr>
          </a:p>
        </p:txBody>
      </p:sp>
      <p:sp>
        <p:nvSpPr>
          <p:cNvPr id="17" name="文本框 16" title=""/>
          <p:cNvSpPr txBox="1"/>
          <p:nvPr>
            <p:custDataLst>
              <p:tags r:id="rId3"/>
            </p:custDataLst>
          </p:nvPr>
        </p:nvSpPr>
        <p:spPr>
          <a:xfrm>
            <a:off x="292735" y="1256665"/>
            <a:ext cx="11669395" cy="1706880"/>
          </a:xfrm>
          <a:prstGeom prst="rect">
            <a:avLst/>
          </a:prstGeom>
          <a:noFill/>
        </p:spPr>
        <p:txBody>
          <a:bodyPr wrap="square" rtlCol="0" anchor="t">
            <a:spAutoFit/>
          </a:bodyPr>
          <a:lstStyle/>
          <a:p>
            <a:pPr fontAlgn="auto">
              <a:lnSpc>
                <a:spcPct val="150000"/>
              </a:lnSpc>
            </a:pPr>
            <a:r>
              <a:rPr lang="zh-CN" sz="14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400">
                <a:solidFill>
                  <a:srgbClr val="0070C0"/>
                </a:solidFill>
                <a:latin typeface="微软雅黑" panose="020b0503020204020204" charset="-122"/>
                <a:ea typeface="微软雅黑" panose="020b0503020204020204" charset="-122"/>
                <a:cs typeface="微软雅黑" panose="020b0503020204020204" charset="-122"/>
              </a:rPr>
              <a:t>1</a:t>
            </a:r>
            <a:r>
              <a:rPr lang="zh-CN" sz="1400">
                <a:solidFill>
                  <a:srgbClr val="0070C0"/>
                </a:solidFill>
                <a:latin typeface="微软雅黑" panose="020b0503020204020204" charset="-122"/>
                <a:ea typeface="微软雅黑" panose="020b0503020204020204" charset="-122"/>
                <a:cs typeface="微软雅黑" panose="020b0503020204020204" charset="-122"/>
              </a:rPr>
              <a:t>】</a:t>
            </a:r>
            <a:r>
              <a:rPr sz="1400">
                <a:latin typeface="微软雅黑" panose="020b0503020204020204" charset="-122"/>
                <a:ea typeface="微软雅黑" panose="020b0503020204020204" charset="-122"/>
                <a:cs typeface="微软雅黑" panose="020b0503020204020204" charset="-122"/>
              </a:rPr>
              <a:t>学校物理小组的同学分组进行“探究串联电路电压规律”的实验活动：</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（一）第一组进行了以下实验</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（1）如图1所示，连接电路时，开关应该处断开状态，为了让实验结论可靠，实验中应选择规格________（选填“相同”或“不同”）的小灯泡；</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（2）排除故障后第一组的小田分别测出AB、BC、AC间的电压并记录在表格中，发现：串联电路总电压等于各部分电路两端电压之和。</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由下表中实验数据可知：小田同学主要通过________方式来多次实验；</a:t>
            </a:r>
            <a:endParaRPr sz="1400">
              <a:latin typeface="微软雅黑" panose="020b0503020204020204" charset="-122"/>
              <a:ea typeface="微软雅黑" panose="020b0503020204020204" charset="-122"/>
              <a:cs typeface="微软雅黑" panose="020b0503020204020204" charset="-122"/>
            </a:endParaRPr>
          </a:p>
        </p:txBody>
      </p:sp>
      <p:graphicFrame>
        <p:nvGraphicFramePr>
          <p:cNvPr id="7" name="表格 6" title=""/>
          <p:cNvGraphicFramePr>
            <a:graphicFrameLocks noGrp="1"/>
          </p:cNvGraphicFramePr>
          <p:nvPr>
            <p:custDataLst>
              <p:tags r:id="rId4"/>
            </p:custDataLst>
          </p:nvPr>
        </p:nvGraphicFramePr>
        <p:xfrm>
          <a:off x="7018655" y="2613025"/>
          <a:ext cx="4845685" cy="1546860"/>
        </p:xfrm>
        <a:graphic>
          <a:graphicData uri="http://schemas.openxmlformats.org/drawingml/2006/table">
            <a:tbl>
              <a:tblPr/>
              <a:tblGrid>
                <a:gridCol w="958850"/>
                <a:gridCol w="1130300"/>
                <a:gridCol w="1301115"/>
                <a:gridCol w="1455420"/>
              </a:tblGrid>
              <a:tr h="386715">
                <a:tc>
                  <a:txBody>
                    <a:bodyPr vert="horz" wrap="square"/>
                    <a:lstStyle/>
                    <a:p>
                      <a:pPr indent="0" algn="ctr">
                        <a:buNone/>
                      </a:pP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U</a:t>
                      </a:r>
                      <a:r>
                        <a:rPr lang="en-US" sz="1400" b="0" baseline="-25000">
                          <a:latin typeface="微软雅黑" panose="020b0503020204020204" charset="-122"/>
                          <a:ea typeface="微软雅黑" panose="020b0503020204020204" charset="-122"/>
                          <a:cs typeface="宋体" panose="02010600030101010101" pitchFamily="2" charset="-122"/>
                        </a:rPr>
                        <a:t>AB</a:t>
                      </a:r>
                      <a:r>
                        <a:rPr lang="en-US" sz="1400" b="0">
                          <a:latin typeface="微软雅黑" panose="020b0503020204020204" charset="-122"/>
                          <a:ea typeface="微软雅黑" panose="020b0503020204020204" charset="-122"/>
                          <a:cs typeface="宋体" panose="02010600030101010101" pitchFamily="2" charset="-122"/>
                        </a:rPr>
                        <a:t>/V</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U</a:t>
                      </a:r>
                      <a:r>
                        <a:rPr lang="en-US" sz="1400" b="0" baseline="-25000">
                          <a:latin typeface="微软雅黑" panose="020b0503020204020204" charset="-122"/>
                          <a:ea typeface="微软雅黑" panose="020b0503020204020204" charset="-122"/>
                          <a:cs typeface="宋体" panose="02010600030101010101" pitchFamily="2" charset="-122"/>
                        </a:rPr>
                        <a:t>AB</a:t>
                      </a:r>
                      <a:r>
                        <a:rPr lang="en-US" sz="1400" b="0">
                          <a:latin typeface="微软雅黑" panose="020b0503020204020204" charset="-122"/>
                          <a:ea typeface="微软雅黑" panose="020b0503020204020204" charset="-122"/>
                          <a:cs typeface="宋体" panose="02010600030101010101" pitchFamily="2" charset="-122"/>
                        </a:rPr>
                        <a:t>/V</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U</a:t>
                      </a:r>
                      <a:r>
                        <a:rPr lang="en-US" sz="1400" b="0" baseline="-25000">
                          <a:latin typeface="微软雅黑" panose="020b0503020204020204" charset="-122"/>
                          <a:ea typeface="微软雅黑" panose="020b0503020204020204" charset="-122"/>
                          <a:cs typeface="宋体" panose="02010600030101010101" pitchFamily="2" charset="-122"/>
                        </a:rPr>
                        <a:t>AB</a:t>
                      </a:r>
                      <a:r>
                        <a:rPr lang="en-US" sz="1400" b="0">
                          <a:latin typeface="微软雅黑" panose="020b0503020204020204" charset="-122"/>
                          <a:ea typeface="微软雅黑" panose="020b0503020204020204" charset="-122"/>
                          <a:cs typeface="宋体" panose="02010600030101010101" pitchFamily="2" charset="-122"/>
                        </a:rPr>
                        <a:t>/V</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86715">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2.0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3.0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86715">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2</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1.5</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3.0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4.5</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86715">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3</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2.0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4.0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6.0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0" name="文本框 9" title=""/>
          <p:cNvSpPr txBox="1"/>
          <p:nvPr>
            <p:custDataLst>
              <p:tags r:id="rId5"/>
            </p:custDataLst>
          </p:nvPr>
        </p:nvSpPr>
        <p:spPr>
          <a:xfrm>
            <a:off x="313055" y="2948305"/>
            <a:ext cx="6165215" cy="1383665"/>
          </a:xfrm>
          <a:prstGeom prst="rect">
            <a:avLst/>
          </a:prstGeom>
          <a:noFill/>
        </p:spPr>
        <p:txBody>
          <a:bodyPr wrap="square" rtlCol="0" anchor="t">
            <a:spAutoFit/>
          </a:bodyPr>
          <a:lstStyle/>
          <a:p>
            <a:pPr fontAlgn="auto">
              <a:lnSpc>
                <a:spcPct val="150000"/>
              </a:lnSpc>
            </a:pPr>
            <a:r>
              <a:rPr sz="1400">
                <a:latin typeface="微软雅黑" panose="020b0503020204020204" charset="-122"/>
                <a:ea typeface="微软雅黑" panose="020b0503020204020204" charset="-122"/>
                <a:cs typeface="微软雅黑" panose="020b0503020204020204" charset="-122"/>
              </a:rPr>
              <a:t>A．更换不同规格的小灯泡</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B．更换不同的电源</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C．同时更换了电源和小灯泡</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同组的小名同学在电路中串联了</a:t>
            </a:r>
            <a:r>
              <a:rPr lang="en-US" sz="1400" u="sng">
                <a:latin typeface="微软雅黑" panose="020b0503020204020204" charset="-122"/>
                <a:ea typeface="微软雅黑" panose="020b0503020204020204" charset="-122"/>
                <a:cs typeface="微软雅黑" panose="020b0503020204020204" charset="-122"/>
              </a:rPr>
              <a:t>                             </a:t>
            </a:r>
            <a:r>
              <a:rPr sz="1400">
                <a:latin typeface="微软雅黑" panose="020b0503020204020204" charset="-122"/>
                <a:ea typeface="微软雅黑" panose="020b0503020204020204" charset="-122"/>
                <a:cs typeface="微软雅黑" panose="020b0503020204020204" charset="-122"/>
              </a:rPr>
              <a:t>也实现了多次实验的目的；</a:t>
            </a:r>
            <a:endParaRPr sz="1400">
              <a:latin typeface="微软雅黑" panose="020b0503020204020204" charset="-122"/>
              <a:ea typeface="微软雅黑" panose="020b0503020204020204" charset="-122"/>
              <a:cs typeface="微软雅黑" panose="020b0503020204020204" charset="-122"/>
            </a:endParaRPr>
          </a:p>
        </p:txBody>
      </p:sp>
      <p:sp>
        <p:nvSpPr>
          <p:cNvPr id="11" name="文本框 10" title=""/>
          <p:cNvSpPr txBox="1"/>
          <p:nvPr>
            <p:custDataLst>
              <p:tags r:id="rId6"/>
            </p:custDataLst>
          </p:nvPr>
        </p:nvSpPr>
        <p:spPr>
          <a:xfrm>
            <a:off x="313055" y="4366895"/>
            <a:ext cx="11543030" cy="1706880"/>
          </a:xfrm>
          <a:prstGeom prst="rect">
            <a:avLst/>
          </a:prstGeom>
          <a:noFill/>
        </p:spPr>
        <p:txBody>
          <a:bodyPr wrap="square" rtlCol="0" anchor="t">
            <a:spAutoFit/>
          </a:bodyPr>
          <a:lstStyle/>
          <a:p>
            <a:pPr fontAlgn="auto">
              <a:lnSpc>
                <a:spcPct val="150000"/>
              </a:lnSpc>
            </a:pPr>
            <a:r>
              <a:rPr sz="1400">
                <a:latin typeface="微软雅黑" panose="020b0503020204020204" charset="-122"/>
                <a:ea typeface="微软雅黑" panose="020b0503020204020204" charset="-122"/>
                <a:cs typeface="微软雅黑" panose="020b0503020204020204" charset="-122"/>
              </a:rPr>
              <a:t>（二）第二小组也完成了“探究串联电路电压规律”的实验，但是他们得到“电源两端电压大于各用电器两端电压之和”的结论，物理老师引导第二组的同学们用如图2甲所示的电路继续进行了深人探究，他们的步骤如下：</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（3）测量电源及灯泡两端电压。电压表接在CD两点，是为了测量灯泡________的电压：闭合开关，电压表的示数（如图2乙所示）是________V；</a:t>
            </a:r>
            <a:endParaRPr sz="1400">
              <a:latin typeface="微软雅黑" panose="020b0503020204020204" charset="-122"/>
              <a:ea typeface="微软雅黑" panose="020b0503020204020204" charset="-122"/>
              <a:cs typeface="微软雅黑" panose="020b0503020204020204" charset="-122"/>
            </a:endParaRPr>
          </a:p>
          <a:p>
            <a:pPr fontAlgn="auto">
              <a:lnSpc>
                <a:spcPct val="150000"/>
              </a:lnSpc>
            </a:pPr>
            <a:r>
              <a:rPr sz="1400">
                <a:latin typeface="微软雅黑" panose="020b0503020204020204" charset="-122"/>
                <a:ea typeface="微软雅黑" panose="020b0503020204020204" charset="-122"/>
                <a:cs typeface="微软雅黑" panose="020b0503020204020204" charset="-122"/>
              </a:rPr>
              <a:t>（4）用精密的电压表测量电路中导线的电压。测出导线BC间的电压大约为0.05V，由此得知导线分压可能是造成结论与猜想不符的原因。完成以上步骤后，他们觉得有必要侧量开关两端的电压，他们这么认为的理由是________。</a:t>
            </a:r>
            <a:endParaRPr sz="1400">
              <a:latin typeface="微软雅黑" panose="020b0503020204020204" charset="-122"/>
              <a:ea typeface="微软雅黑" panose="020b0503020204020204" charset="-122"/>
              <a:cs typeface="微软雅黑" panose="020b0503020204020204" charset="-122"/>
            </a:endParaRPr>
          </a:p>
        </p:txBody>
      </p:sp>
      <p:pic>
        <p:nvPicPr>
          <p:cNvPr id="2" name="图片 -2147481771" title=""/>
          <p:cNvPicPr>
            <a:picLocks noChangeAspect="1"/>
          </p:cNvPicPr>
          <p:nvPr/>
        </p:nvPicPr>
        <p:blipFill>
          <a:blip r:embed="rId7"/>
          <a:stretch>
            <a:fillRect/>
          </a:stretch>
        </p:blipFill>
        <p:spPr>
          <a:xfrm>
            <a:off x="7321550" y="796925"/>
            <a:ext cx="3584575" cy="1235075"/>
          </a:xfrm>
          <a:prstGeom prst="rect">
            <a:avLst/>
          </a:prstGeom>
          <a:noFill/>
          <a:ln w="9525">
            <a:noFill/>
          </a:ln>
        </p:spPr>
      </p:pic>
      <p:sp>
        <p:nvSpPr>
          <p:cNvPr id="15" name="文本框 14" title=""/>
          <p:cNvSpPr txBox="1"/>
          <p:nvPr>
            <p:custDataLst>
              <p:tags r:id="rId8"/>
            </p:custDataLst>
          </p:nvPr>
        </p:nvSpPr>
        <p:spPr>
          <a:xfrm>
            <a:off x="7984490" y="1886585"/>
            <a:ext cx="538480" cy="306705"/>
          </a:xfrm>
          <a:prstGeom prst="rect">
            <a:avLst/>
          </a:prstGeom>
          <a:noFill/>
        </p:spPr>
        <p:txBody>
          <a:bodyPr wrap="none" rtlCol="0">
            <a:spAutoFit/>
          </a:bodyPr>
          <a:lstStyle/>
          <a:p>
            <a:pPr algn="l"/>
            <a:r>
              <a:rPr lang="en-US" altLang="zh-CN" sz="1400">
                <a:solidFill>
                  <a:srgbClr val="FF0000"/>
                </a:solidFill>
                <a:latin typeface="微软雅黑" panose="020b0503020204020204" charset="-122"/>
                <a:ea typeface="微软雅黑" panose="020b0503020204020204" charset="-122"/>
              </a:rPr>
              <a:t>不同</a:t>
            </a:r>
            <a:endParaRPr lang="en-US" altLang="zh-CN" sz="1400">
              <a:solidFill>
                <a:srgbClr val="FF0000"/>
              </a:solidFill>
              <a:latin typeface="微软雅黑" panose="020b0503020204020204" charset="-122"/>
              <a:ea typeface="微软雅黑" panose="020b0503020204020204" charset="-122"/>
            </a:endParaRPr>
          </a:p>
        </p:txBody>
      </p:sp>
      <p:sp>
        <p:nvSpPr>
          <p:cNvPr id="13" name="文本框 12" title=""/>
          <p:cNvSpPr txBox="1"/>
          <p:nvPr>
            <p:custDataLst>
              <p:tags r:id="rId9"/>
            </p:custDataLst>
          </p:nvPr>
        </p:nvSpPr>
        <p:spPr>
          <a:xfrm>
            <a:off x="3861435" y="2548255"/>
            <a:ext cx="1003935" cy="306705"/>
          </a:xfrm>
          <a:prstGeom prst="rect">
            <a:avLst/>
          </a:prstGeom>
          <a:noFill/>
        </p:spPr>
        <p:txBody>
          <a:bodyPr wrap="square" rtlCol="0">
            <a:spAutoFit/>
          </a:bodyPr>
          <a:lstStyle/>
          <a:p>
            <a:pPr algn="l"/>
            <a:r>
              <a:rPr lang="en-US" altLang="zh-CN" sz="1400">
                <a:solidFill>
                  <a:srgbClr val="FF0000"/>
                </a:solidFill>
                <a:latin typeface="微软雅黑" panose="020b0503020204020204" charset="-122"/>
                <a:ea typeface="微软雅黑" panose="020b0503020204020204" charset="-122"/>
              </a:rPr>
              <a:t>B</a:t>
            </a:r>
            <a:endParaRPr lang="en-US" altLang="zh-CN" sz="1400">
              <a:solidFill>
                <a:srgbClr val="FF0000"/>
              </a:solidFill>
              <a:latin typeface="微软雅黑" panose="020b0503020204020204" charset="-122"/>
              <a:ea typeface="微软雅黑" panose="020b0503020204020204" charset="-122"/>
            </a:endParaRPr>
          </a:p>
        </p:txBody>
      </p:sp>
      <p:sp>
        <p:nvSpPr>
          <p:cNvPr id="14" name="文本框 13" title=""/>
          <p:cNvSpPr txBox="1"/>
          <p:nvPr>
            <p:custDataLst>
              <p:tags r:id="rId10"/>
            </p:custDataLst>
          </p:nvPr>
        </p:nvSpPr>
        <p:spPr>
          <a:xfrm>
            <a:off x="2959735" y="3944620"/>
            <a:ext cx="1184910" cy="306705"/>
          </a:xfrm>
          <a:prstGeom prst="rect">
            <a:avLst/>
          </a:prstGeom>
          <a:noFill/>
        </p:spPr>
        <p:txBody>
          <a:bodyPr wrap="square" rtlCol="0">
            <a:spAutoFit/>
          </a:bodyPr>
          <a:lstStyle/>
          <a:p>
            <a:pPr algn="l"/>
            <a:r>
              <a:rPr lang="en-US" altLang="zh-CN" sz="1400">
                <a:solidFill>
                  <a:srgbClr val="FF0000"/>
                </a:solidFill>
                <a:latin typeface="微软雅黑" panose="020b0503020204020204" charset="-122"/>
                <a:ea typeface="微软雅黑" panose="020b0503020204020204" charset="-122"/>
              </a:rPr>
              <a:t>滑动变阻器</a:t>
            </a:r>
            <a:endParaRPr lang="en-US" altLang="zh-CN" sz="1400">
              <a:solidFill>
                <a:srgbClr val="FF0000"/>
              </a:solidFill>
              <a:latin typeface="微软雅黑" panose="020b0503020204020204" charset="-122"/>
              <a:ea typeface="微软雅黑" panose="020b0503020204020204" charset="-122"/>
            </a:endParaRPr>
          </a:p>
        </p:txBody>
      </p:sp>
      <p:sp>
        <p:nvSpPr>
          <p:cNvPr id="16" name="文本框 15" title=""/>
          <p:cNvSpPr txBox="1"/>
          <p:nvPr>
            <p:custDataLst>
              <p:tags r:id="rId11"/>
            </p:custDataLst>
          </p:nvPr>
        </p:nvSpPr>
        <p:spPr>
          <a:xfrm>
            <a:off x="6004560" y="5056505"/>
            <a:ext cx="1003935" cy="306705"/>
          </a:xfrm>
          <a:prstGeom prst="rect">
            <a:avLst/>
          </a:prstGeom>
          <a:noFill/>
        </p:spPr>
        <p:txBody>
          <a:bodyPr wrap="square" rtlCol="0">
            <a:spAutoFit/>
          </a:bodyPr>
          <a:lstStyle/>
          <a:p>
            <a:pPr algn="l"/>
            <a:r>
              <a:rPr lang="en-US" altLang="zh-CN" sz="1400">
                <a:solidFill>
                  <a:srgbClr val="FF0000"/>
                </a:solidFill>
                <a:latin typeface="微软雅黑" panose="020b0503020204020204" charset="-122"/>
                <a:ea typeface="微软雅黑" panose="020b0503020204020204" charset="-122"/>
              </a:rPr>
              <a:t>L</a:t>
            </a:r>
            <a:r>
              <a:rPr lang="en-US" altLang="zh-CN" sz="1400" baseline="-25000">
                <a:solidFill>
                  <a:srgbClr val="FF0000"/>
                </a:solidFill>
                <a:latin typeface="微软雅黑" panose="020b0503020204020204" charset="-122"/>
                <a:ea typeface="微软雅黑" panose="020b0503020204020204" charset="-122"/>
              </a:rPr>
              <a:t>2</a:t>
            </a:r>
            <a:endParaRPr lang="en-US" altLang="zh-CN" sz="1400" baseline="-25000">
              <a:solidFill>
                <a:srgbClr val="FF0000"/>
              </a:solidFill>
              <a:latin typeface="微软雅黑" panose="020b0503020204020204" charset="-122"/>
              <a:ea typeface="微软雅黑" panose="020b0503020204020204" charset="-122"/>
            </a:endParaRPr>
          </a:p>
        </p:txBody>
      </p:sp>
      <p:sp>
        <p:nvSpPr>
          <p:cNvPr id="18" name="文本框 17" title=""/>
          <p:cNvSpPr txBox="1"/>
          <p:nvPr>
            <p:custDataLst>
              <p:tags r:id="rId12"/>
            </p:custDataLst>
          </p:nvPr>
        </p:nvSpPr>
        <p:spPr>
          <a:xfrm>
            <a:off x="10699750" y="5056505"/>
            <a:ext cx="1003935" cy="306705"/>
          </a:xfrm>
          <a:prstGeom prst="rect">
            <a:avLst/>
          </a:prstGeom>
          <a:noFill/>
        </p:spPr>
        <p:txBody>
          <a:bodyPr wrap="square" rtlCol="0">
            <a:spAutoFit/>
          </a:bodyPr>
          <a:lstStyle/>
          <a:p>
            <a:pPr algn="l"/>
            <a:r>
              <a:rPr lang="en-US" altLang="zh-CN" sz="1400">
                <a:solidFill>
                  <a:srgbClr val="FF0000"/>
                </a:solidFill>
                <a:latin typeface="微软雅黑" panose="020b0503020204020204" charset="-122"/>
                <a:ea typeface="微软雅黑" panose="020b0503020204020204" charset="-122"/>
              </a:rPr>
              <a:t>1.7</a:t>
            </a:r>
            <a:endParaRPr lang="en-US" altLang="zh-CN" sz="1400">
              <a:solidFill>
                <a:srgbClr val="FF0000"/>
              </a:solidFill>
              <a:latin typeface="微软雅黑" panose="020b0503020204020204" charset="-122"/>
              <a:ea typeface="微软雅黑" panose="020b0503020204020204" charset="-122"/>
            </a:endParaRPr>
          </a:p>
        </p:txBody>
      </p:sp>
      <p:sp>
        <p:nvSpPr>
          <p:cNvPr id="19" name="文本框 18" title=""/>
          <p:cNvSpPr txBox="1"/>
          <p:nvPr>
            <p:custDataLst>
              <p:tags r:id="rId13"/>
            </p:custDataLst>
          </p:nvPr>
        </p:nvSpPr>
        <p:spPr>
          <a:xfrm>
            <a:off x="6051550" y="5668645"/>
            <a:ext cx="3883660" cy="306705"/>
          </a:xfrm>
          <a:prstGeom prst="rect">
            <a:avLst/>
          </a:prstGeom>
          <a:noFill/>
        </p:spPr>
        <p:txBody>
          <a:bodyPr wrap="square" rtlCol="0">
            <a:spAutoFit/>
          </a:bodyPr>
          <a:lstStyle/>
          <a:p>
            <a:pPr algn="l"/>
            <a:r>
              <a:rPr lang="en-US" altLang="zh-CN" sz="1400">
                <a:solidFill>
                  <a:srgbClr val="FF0000"/>
                </a:solidFill>
                <a:latin typeface="微软雅黑" panose="020b0503020204020204" charset="-122"/>
                <a:ea typeface="微软雅黑" panose="020b0503020204020204" charset="-122"/>
              </a:rPr>
              <a:t>开关容易接触不良，造成电阻变大，分压增多</a:t>
            </a:r>
            <a:endParaRPr lang="en-US" altLang="zh-CN" sz="14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up)">
                                      <p:cBhvr>
                                        <p:cTn id="35" dur="500"/>
                                        <p:tgtEl>
                                          <p:spTgt spid="11"/>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left)">
                                      <p:cBhvr>
                                        <p:cTn id="50" dur="500"/>
                                        <p:tgtEl>
                                          <p:spTgt spid="14"/>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0" grpId="0" animBg="1"/>
      <p:bldP spid="11" grpId="0" animBg="1"/>
      <p:bldP spid="15" grpId="0"/>
      <p:bldP spid="13" grpId="0"/>
      <p:bldP spid="14" grpId="0"/>
      <p:bldP spid="16" grpId="0"/>
      <p:bldP spid="18" grpId="0"/>
      <p:bldP spid="19" grpId="0"/>
    </p:bldLst>
  </p:timing>
</p:sld>
</file>

<file path=ppt/slides/slide7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70928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探究串、并联电路中电压的规律</a:t>
            </a:r>
            <a:endParaRPr lang="zh-CN" sz="2400" b="1">
              <a:solidFill>
                <a:srgbClr val="0070C0"/>
              </a:solidFill>
              <a:latin typeface="微软雅黑" panose="020b0503020204020204" charset="-122"/>
              <a:ea typeface="微软雅黑" panose="020b0503020204020204" charset="-122"/>
            </a:endParaRPr>
          </a:p>
        </p:txBody>
      </p:sp>
      <p:sp>
        <p:nvSpPr>
          <p:cNvPr id="17" name="文本框 16" title=""/>
          <p:cNvSpPr txBox="1"/>
          <p:nvPr>
            <p:custDataLst>
              <p:tags r:id="rId3"/>
            </p:custDataLst>
          </p:nvPr>
        </p:nvSpPr>
        <p:spPr>
          <a:xfrm>
            <a:off x="292735" y="1256665"/>
            <a:ext cx="11669395"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小阳同学设计了如图甲所示电路图探究并联电路的电压规律，请你回答下列问题。</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（1）分别测出小灯泡L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两端的电压及</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电压，就可以分析并联电路的电压规律。</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（2）当开关闭合时，电压表出现了如图乙所示情况，其原因是电压表</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（3）连接好电路后，同桌说小阳可能组成了一个串联电路，于是小阳拧掉了其中的一个灯泡，发现闭合开关后另一个灯泡</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，则它们是并联的。</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（4）小阳测出第一组数据之后，断开开关，为了得出并联电路电压的普遍规律，接下来的操作是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custDataLst>
              <p:tags r:id="rId4"/>
            </p:custDataLst>
          </p:nvPr>
        </p:nvSpPr>
        <p:spPr>
          <a:xfrm>
            <a:off x="4158615" y="165290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电源</a:t>
            </a:r>
            <a:endParaRPr lang="en-US" altLang="zh-CN" sz="1600">
              <a:solidFill>
                <a:srgbClr val="FF0000"/>
              </a:solidFill>
              <a:latin typeface="微软雅黑" panose="020b0503020204020204" charset="-122"/>
              <a:ea typeface="微软雅黑" panose="020b0503020204020204" charset="-122"/>
            </a:endParaRPr>
          </a:p>
        </p:txBody>
      </p:sp>
      <p:pic>
        <p:nvPicPr>
          <p:cNvPr id="2" name="图片 100037" title=""/>
          <p:cNvPicPr>
            <a:picLocks noChangeAspect="1"/>
          </p:cNvPicPr>
          <p:nvPr/>
        </p:nvPicPr>
        <p:blipFill>
          <a:blip r:embed="rId5"/>
          <a:stretch>
            <a:fillRect/>
          </a:stretch>
        </p:blipFill>
        <p:spPr>
          <a:xfrm>
            <a:off x="2931795" y="3782060"/>
            <a:ext cx="5789930" cy="2198370"/>
          </a:xfrm>
          <a:prstGeom prst="rect">
            <a:avLst/>
          </a:prstGeom>
          <a:noFill/>
          <a:ln w="9525">
            <a:noFill/>
          </a:ln>
        </p:spPr>
      </p:pic>
      <p:sp>
        <p:nvSpPr>
          <p:cNvPr id="6" name="文本框 5" title=""/>
          <p:cNvSpPr txBox="1"/>
          <p:nvPr>
            <p:custDataLst>
              <p:tags r:id="rId6"/>
            </p:custDataLst>
          </p:nvPr>
        </p:nvSpPr>
        <p:spPr>
          <a:xfrm>
            <a:off x="6635115" y="2058035"/>
            <a:ext cx="1808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正负接线柱接反了</a:t>
            </a:r>
            <a:endParaRPr lang="en-US" altLang="zh-CN" sz="1600">
              <a:solidFill>
                <a:srgbClr val="FF0000"/>
              </a:solidFill>
              <a:latin typeface="微软雅黑" panose="020b0503020204020204" charset="-122"/>
              <a:ea typeface="微软雅黑" panose="020b0503020204020204" charset="-122"/>
            </a:endParaRPr>
          </a:p>
        </p:txBody>
      </p:sp>
      <p:sp>
        <p:nvSpPr>
          <p:cNvPr id="9" name="文本框 8" title=""/>
          <p:cNvSpPr txBox="1"/>
          <p:nvPr>
            <p:custDataLst>
              <p:tags r:id="rId7"/>
            </p:custDataLst>
          </p:nvPr>
        </p:nvSpPr>
        <p:spPr>
          <a:xfrm>
            <a:off x="11299190" y="2395220"/>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发光</a:t>
            </a:r>
            <a:endParaRPr lang="en-US" altLang="zh-CN" sz="1600">
              <a:solidFill>
                <a:srgbClr val="FF0000"/>
              </a:solidFill>
              <a:latin typeface="微软雅黑" panose="020b0503020204020204" charset="-122"/>
              <a:ea typeface="微软雅黑" panose="020b0503020204020204" charset="-122"/>
            </a:endParaRPr>
          </a:p>
        </p:txBody>
      </p:sp>
      <p:sp>
        <p:nvSpPr>
          <p:cNvPr id="20" name="文本框 19" title=""/>
          <p:cNvSpPr txBox="1"/>
          <p:nvPr>
            <p:custDataLst>
              <p:tags r:id="rId8"/>
            </p:custDataLst>
          </p:nvPr>
        </p:nvSpPr>
        <p:spPr>
          <a:xfrm>
            <a:off x="6339840" y="3563620"/>
            <a:ext cx="5466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应换用不同规格的灯泡（电源或加滑动变阻器），多次测量</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5" grpId="0"/>
      <p:bldP spid="6" grpId="0"/>
      <p:bldP spid="9" grpId="0"/>
      <p:bldP spid="20" grpId="0"/>
    </p:bldLst>
  </p:timing>
</p:sld>
</file>

<file path=ppt/slides/slide7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54672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串、并联电路中电压规律的应用</a:t>
            </a:r>
            <a:endParaRPr sz="2400" b="1">
              <a:solidFill>
                <a:srgbClr val="0070C0"/>
              </a:solidFill>
              <a:latin typeface="微软雅黑" panose="020b0503020204020204" charset="-122"/>
              <a:ea typeface="微软雅黑" panose="020b0503020204020204" charset="-122"/>
            </a:endParaRPr>
          </a:p>
        </p:txBody>
      </p:sp>
      <p:pic>
        <p:nvPicPr>
          <p:cNvPr id="2" name="图片 1" title=""/>
          <p:cNvPicPr>
            <a:picLocks noChangeAspect="1"/>
          </p:cNvPicPr>
          <p:nvPr>
            <p:custDataLst>
              <p:tags r:id="rId4"/>
            </p:custDataLst>
          </p:nvPr>
        </p:nvPicPr>
        <p:blipFill>
          <a:blip r:embed="rId3"/>
          <a:stretch>
            <a:fillRect/>
          </a:stretch>
        </p:blipFill>
        <p:spPr>
          <a:xfrm>
            <a:off x="475329" y="1418708"/>
            <a:ext cx="2013585" cy="483870"/>
          </a:xfrm>
          <a:prstGeom prst="rect">
            <a:avLst/>
          </a:prstGeom>
        </p:spPr>
      </p:pic>
      <p:sp>
        <p:nvSpPr>
          <p:cNvPr id="6" name="文本框 5" title=""/>
          <p:cNvSpPr txBox="1"/>
          <p:nvPr>
            <p:custDataLst>
              <p:tags r:id="rId5"/>
            </p:custDataLst>
          </p:nvPr>
        </p:nvSpPr>
        <p:spPr>
          <a:xfrm>
            <a:off x="374679" y="1902477"/>
            <a:ext cx="11734800" cy="1938020"/>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解题通法：</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（1）结合开关的通断，分析电路的串、并联情况，画出等效电路图；</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（2）判断电压表和哪部分电路并联；</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（3）根据串、并联电路电压规律求解</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554672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串、并联电路中电压规律的应用</a:t>
            </a:r>
            <a:endParaRPr sz="2400" b="1">
              <a:solidFill>
                <a:srgbClr val="0070C0"/>
              </a:solidFill>
              <a:latin typeface="微软雅黑" panose="020b0503020204020204" charset="-122"/>
              <a:ea typeface="微软雅黑" panose="020b0503020204020204" charset="-122"/>
            </a:endParaRPr>
          </a:p>
        </p:txBody>
      </p:sp>
      <p:sp>
        <p:nvSpPr>
          <p:cNvPr id="7" name="文本框 6" title=""/>
          <p:cNvSpPr txBox="1"/>
          <p:nvPr>
            <p:custDataLst>
              <p:tags r:id="rId3"/>
            </p:custDataLst>
          </p:nvPr>
        </p:nvSpPr>
        <p:spPr>
          <a:xfrm>
            <a:off x="292735" y="1331595"/>
            <a:ext cx="1151890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如图所示，电源电压为6V，闭合开关，电压表的示数为4V，则以下说法正确的是（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两端的电压为4V</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B．灯L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两端的电压为2V</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C．电源电压与灯L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两端的电压之和为6V</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D．灯L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两端的电压为2V</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07" title=""/>
          <p:cNvPicPr>
            <a:picLocks noChangeAspect="1"/>
          </p:cNvPicPr>
          <p:nvPr/>
        </p:nvPicPr>
        <p:blipFill>
          <a:blip r:embed="rId4"/>
          <a:stretch>
            <a:fillRect/>
          </a:stretch>
        </p:blipFill>
        <p:spPr>
          <a:xfrm>
            <a:off x="9467215" y="1256665"/>
            <a:ext cx="1810385" cy="1351280"/>
          </a:xfrm>
          <a:prstGeom prst="rect">
            <a:avLst/>
          </a:prstGeom>
          <a:noFill/>
          <a:ln w="9525">
            <a:noFill/>
          </a:ln>
        </p:spPr>
      </p:pic>
      <p:cxnSp>
        <p:nvCxnSpPr>
          <p:cNvPr id="30" name="直接连接符 29" title=""/>
          <p:cNvCxnSpPr/>
          <p:nvPr>
            <p:custDataLst>
              <p:tags r:id="rId5"/>
            </p:custDataLst>
          </p:nvPr>
        </p:nvCxnSpPr>
        <p:spPr>
          <a:xfrm>
            <a:off x="10160" y="2736215"/>
            <a:ext cx="121818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custDataLst>
              <p:tags r:id="rId6"/>
            </p:custDataLst>
          </p:nvPr>
        </p:nvSpPr>
        <p:spPr>
          <a:xfrm>
            <a:off x="292735" y="2823845"/>
            <a:ext cx="542988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如图所示，闭合开关，用电流表分别测出A、B、C三处的电流I</a:t>
            </a:r>
            <a:r>
              <a:rPr sz="1600" baseline="-25000">
                <a:ea typeface="微软雅黑" panose="020b0503020204020204" charset="-122"/>
                <a:cs typeface="微软雅黑" panose="020b0503020204020204" charset="-122"/>
              </a:rPr>
              <a:t>A</a:t>
            </a:r>
            <a:r>
              <a:rPr sz="1600">
                <a:ea typeface="微软雅黑" panose="020b0503020204020204" charset="-122"/>
                <a:cs typeface="微软雅黑" panose="020b0503020204020204" charset="-122"/>
              </a:rPr>
              <a:t>、I</a:t>
            </a:r>
            <a:r>
              <a:rPr sz="1600" baseline="-25000">
                <a:ea typeface="微软雅黑" panose="020b0503020204020204" charset="-122"/>
                <a:cs typeface="微软雅黑" panose="020b0503020204020204" charset="-122"/>
              </a:rPr>
              <a:t>B</a:t>
            </a:r>
            <a:r>
              <a:rPr sz="1600">
                <a:ea typeface="微软雅黑" panose="020b0503020204020204" charset="-122"/>
                <a:cs typeface="微软雅黑" panose="020b0503020204020204" charset="-122"/>
              </a:rPr>
              <a:t>、I</a:t>
            </a:r>
            <a:r>
              <a:rPr sz="1600" baseline="-25000">
                <a:ea typeface="微软雅黑" panose="020b0503020204020204" charset="-122"/>
                <a:cs typeface="微软雅黑" panose="020b0503020204020204" charset="-122"/>
              </a:rPr>
              <a:t>C</a:t>
            </a:r>
            <a:r>
              <a:rPr sz="1600">
                <a:ea typeface="微软雅黑" panose="020b0503020204020204" charset="-122"/>
                <a:cs typeface="微软雅黑" panose="020b0503020204020204" charset="-122"/>
              </a:rPr>
              <a:t>，用电压表分别测出灯泡L</a:t>
            </a:r>
            <a:r>
              <a:rPr sz="1600" baseline="-25000">
                <a:ea typeface="微软雅黑" panose="020b0503020204020204" charset="-122"/>
                <a:cs typeface="微软雅黑" panose="020b0503020204020204" charset="-122"/>
              </a:rPr>
              <a:t>1</a:t>
            </a:r>
            <a:r>
              <a:rPr sz="1600">
                <a:ea typeface="微软雅黑" panose="020b0503020204020204" charset="-122"/>
                <a:cs typeface="微软雅黑" panose="020b0503020204020204" charset="-122"/>
              </a:rPr>
              <a:t>、L</a:t>
            </a:r>
            <a:r>
              <a:rPr sz="1600" baseline="-25000">
                <a:ea typeface="微软雅黑" panose="020b0503020204020204" charset="-122"/>
                <a:cs typeface="微软雅黑" panose="020b0503020204020204" charset="-122"/>
              </a:rPr>
              <a:t>2</a:t>
            </a:r>
            <a:r>
              <a:rPr sz="1600">
                <a:ea typeface="微软雅黑" panose="020b0503020204020204" charset="-122"/>
                <a:cs typeface="微软雅黑" panose="020b0503020204020204" charset="-122"/>
              </a:rPr>
              <a:t>两端的电压U</a:t>
            </a:r>
            <a:r>
              <a:rPr sz="1600" baseline="-25000">
                <a:ea typeface="微软雅黑" panose="020b0503020204020204" charset="-122"/>
                <a:cs typeface="微软雅黑" panose="020b0503020204020204" charset="-122"/>
              </a:rPr>
              <a:t>1</a:t>
            </a:r>
            <a:r>
              <a:rPr sz="1600">
                <a:ea typeface="微软雅黑" panose="020b0503020204020204" charset="-122"/>
                <a:cs typeface="微软雅黑" panose="020b0503020204020204" charset="-122"/>
              </a:rPr>
              <a:t>、U</a:t>
            </a:r>
            <a:r>
              <a:rPr sz="1600" baseline="-25000">
                <a:ea typeface="微软雅黑" panose="020b0503020204020204" charset="-122"/>
                <a:cs typeface="微软雅黑" panose="020b0503020204020204" charset="-122"/>
              </a:rPr>
              <a:t>2</a:t>
            </a:r>
            <a:r>
              <a:rPr sz="1600">
                <a:ea typeface="微软雅黑" panose="020b0503020204020204" charset="-122"/>
                <a:cs typeface="微软雅黑" panose="020b0503020204020204" charset="-122"/>
              </a:rPr>
              <a:t>以及电源电压U，下列关系式正确的是（　）。</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A</a:t>
            </a:r>
            <a:r>
              <a:rPr lang="en-US" sz="1600">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I</a:t>
            </a:r>
            <a:r>
              <a:rPr sz="1600" baseline="-25000">
                <a:ea typeface="微软雅黑" panose="020b0503020204020204" charset="-122"/>
                <a:cs typeface="微软雅黑" panose="020b0503020204020204" charset="-122"/>
              </a:rPr>
              <a:t>A</a:t>
            </a:r>
            <a:r>
              <a:rPr sz="1600">
                <a:ea typeface="微软雅黑" panose="020b0503020204020204" charset="-122"/>
                <a:cs typeface="微软雅黑" panose="020b0503020204020204" charset="-122"/>
              </a:rPr>
              <a:t>&lt;I</a:t>
            </a:r>
            <a:r>
              <a:rPr sz="1600" baseline="-25000">
                <a:ea typeface="微软雅黑" panose="020b0503020204020204" charset="-122"/>
                <a:cs typeface="微软雅黑" panose="020b0503020204020204" charset="-122"/>
              </a:rPr>
              <a:t>B</a:t>
            </a:r>
            <a:r>
              <a:rPr sz="1600">
                <a:ea typeface="微软雅黑" panose="020b0503020204020204" charset="-122"/>
                <a:cs typeface="微软雅黑" panose="020b0503020204020204" charset="-122"/>
              </a:rPr>
              <a:t>&lt;I</a:t>
            </a:r>
            <a:r>
              <a:rPr sz="1600" baseline="-25000">
                <a:ea typeface="微软雅黑" panose="020b0503020204020204" charset="-122"/>
                <a:cs typeface="微软雅黑" panose="020b0503020204020204" charset="-122"/>
              </a:rPr>
              <a:t>C</a:t>
            </a:r>
            <a:r>
              <a:rPr lang="en-US" sz="1600">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B．I</a:t>
            </a:r>
            <a:r>
              <a:rPr sz="1600" baseline="-25000">
                <a:ea typeface="微软雅黑" panose="020b0503020204020204" charset="-122"/>
                <a:cs typeface="微软雅黑" panose="020b0503020204020204" charset="-122"/>
              </a:rPr>
              <a:t>A</a:t>
            </a:r>
            <a:r>
              <a:rPr sz="1600">
                <a:ea typeface="微软雅黑" panose="020b0503020204020204" charset="-122"/>
                <a:cs typeface="微软雅黑" panose="020b0503020204020204" charset="-122"/>
              </a:rPr>
              <a:t>&gt;I</a:t>
            </a:r>
            <a:r>
              <a:rPr sz="1600" baseline="-25000">
                <a:ea typeface="微软雅黑" panose="020b0503020204020204" charset="-122"/>
                <a:cs typeface="微软雅黑" panose="020b0503020204020204" charset="-122"/>
              </a:rPr>
              <a:t>B</a:t>
            </a:r>
            <a:r>
              <a:rPr sz="1600">
                <a:ea typeface="微软雅黑" panose="020b0503020204020204" charset="-122"/>
                <a:cs typeface="微软雅黑" panose="020b0503020204020204" charset="-122"/>
              </a:rPr>
              <a:t>&gt;I</a:t>
            </a:r>
            <a:r>
              <a:rPr sz="1600" baseline="-25000">
                <a:ea typeface="微软雅黑" panose="020b0503020204020204" charset="-122"/>
                <a:cs typeface="微软雅黑" panose="020b0503020204020204" charset="-122"/>
              </a:rPr>
              <a:t>C</a:t>
            </a:r>
            <a:r>
              <a:rPr lang="en-US" sz="1600">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C．U=U</a:t>
            </a:r>
            <a:r>
              <a:rPr sz="1600" baseline="-25000">
                <a:ea typeface="微软雅黑" panose="020b0503020204020204" charset="-122"/>
                <a:cs typeface="微软雅黑" panose="020b0503020204020204" charset="-122"/>
              </a:rPr>
              <a:t>1</a:t>
            </a:r>
            <a:r>
              <a:rPr sz="1600">
                <a:ea typeface="微软雅黑" panose="020b0503020204020204" charset="-122"/>
                <a:cs typeface="微软雅黑" panose="020b0503020204020204" charset="-122"/>
              </a:rPr>
              <a:t>+U</a:t>
            </a:r>
            <a:r>
              <a:rPr sz="1600" baseline="-25000">
                <a:ea typeface="微软雅黑" panose="020b0503020204020204" charset="-122"/>
                <a:cs typeface="微软雅黑" panose="020b0503020204020204" charset="-122"/>
              </a:rPr>
              <a:t>2</a:t>
            </a:r>
            <a:r>
              <a:rPr lang="en-US" sz="1600">
                <a:ea typeface="微软雅黑" panose="020b0503020204020204" charset="-122"/>
                <a:cs typeface="微软雅黑" panose="020b0503020204020204" charset="-122"/>
              </a:rPr>
              <a:t>    </a:t>
            </a:r>
            <a:r>
              <a:rPr sz="1600">
                <a:ea typeface="微软雅黑" panose="020b0503020204020204" charset="-122"/>
                <a:cs typeface="微软雅黑" panose="020b0503020204020204" charset="-122"/>
              </a:rPr>
              <a:t>D．U=U</a:t>
            </a:r>
            <a:r>
              <a:rPr sz="1600" baseline="-25000">
                <a:ea typeface="微软雅黑" panose="020b0503020204020204" charset="-122"/>
                <a:cs typeface="微软雅黑" panose="020b0503020204020204" charset="-122"/>
              </a:rPr>
              <a:t>1</a:t>
            </a:r>
            <a:r>
              <a:rPr sz="1600">
                <a:ea typeface="微软雅黑" panose="020b0503020204020204" charset="-122"/>
                <a:cs typeface="微软雅黑" panose="020b0503020204020204" charset="-122"/>
              </a:rPr>
              <a:t>=U</a:t>
            </a:r>
            <a:r>
              <a:rPr sz="1600" baseline="-25000">
                <a:ea typeface="微软雅黑" panose="020b0503020204020204" charset="-122"/>
                <a:cs typeface="微软雅黑" panose="020b0503020204020204" charset="-122"/>
              </a:rPr>
              <a:t>2</a:t>
            </a:r>
            <a:endParaRPr sz="1600">
              <a:ea typeface="微软雅黑" panose="020b0503020204020204" charset="-122"/>
              <a:cs typeface="微软雅黑" panose="020b0503020204020204" charset="-122"/>
            </a:endParaRPr>
          </a:p>
        </p:txBody>
      </p:sp>
      <p:pic>
        <p:nvPicPr>
          <p:cNvPr id="6" name="图片 100009" title=""/>
          <p:cNvPicPr>
            <a:picLocks noChangeAspect="1"/>
          </p:cNvPicPr>
          <p:nvPr/>
        </p:nvPicPr>
        <p:blipFill>
          <a:blip r:embed="rId7"/>
          <a:stretch>
            <a:fillRect/>
          </a:stretch>
        </p:blipFill>
        <p:spPr>
          <a:xfrm>
            <a:off x="1151255" y="4434205"/>
            <a:ext cx="3075940" cy="1851025"/>
          </a:xfrm>
          <a:prstGeom prst="rect">
            <a:avLst/>
          </a:prstGeom>
          <a:noFill/>
          <a:ln w="9525">
            <a:noFill/>
          </a:ln>
        </p:spPr>
      </p:pic>
      <p:cxnSp>
        <p:nvCxnSpPr>
          <p:cNvPr id="25" name="直接连接符 24" title=""/>
          <p:cNvCxnSpPr/>
          <p:nvPr>
            <p:custDataLst>
              <p:tags r:id="rId8"/>
            </p:custDataLst>
          </p:nvPr>
        </p:nvCxnSpPr>
        <p:spPr>
          <a:xfrm flipH="1">
            <a:off x="5835015" y="2708275"/>
            <a:ext cx="0" cy="41497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custDataLst>
              <p:tags r:id="rId9"/>
            </p:custDataLst>
          </p:nvPr>
        </p:nvSpPr>
        <p:spPr>
          <a:xfrm>
            <a:off x="5895975" y="2823845"/>
            <a:ext cx="6137910"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如图所示，开关S闭合后，电压表</a:t>
            </a:r>
            <a:r>
              <a:rPr lang="en-US" sz="1600">
                <a:latin typeface="微软雅黑" panose="020b0503020204020204" charset="-122"/>
                <a:ea typeface="微软雅黑" panose="020b0503020204020204" charset="-122"/>
                <a:cs typeface="微软雅黑" panose="020b0503020204020204" charset="-122"/>
              </a:rPr>
              <a:t>V</a:t>
            </a:r>
            <a:r>
              <a:rPr lang="en-US"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的示数为2V，电压表</a:t>
            </a:r>
            <a:r>
              <a:rPr lang="en-US" sz="1600">
                <a:latin typeface="微软雅黑" panose="020b0503020204020204" charset="-122"/>
                <a:ea typeface="微软雅黑" panose="020b0503020204020204" charset="-122"/>
                <a:cs typeface="微软雅黑" panose="020b0503020204020204" charset="-122"/>
                <a:sym typeface="+mn-ea"/>
              </a:rPr>
              <a:t>V</a:t>
            </a:r>
            <a:r>
              <a:rPr lang="en-US" sz="1600" baseline="-25000">
                <a:latin typeface="微软雅黑" panose="020b0503020204020204" charset="-122"/>
                <a:ea typeface="微软雅黑" panose="020b0503020204020204" charset="-122"/>
                <a:cs typeface="微软雅黑" panose="020b0503020204020204" charset="-122"/>
                <a:sym typeface="+mn-ea"/>
              </a:rPr>
              <a:t>2</a:t>
            </a:r>
            <a:r>
              <a:rPr sz="1600">
                <a:latin typeface="微软雅黑" panose="020b0503020204020204" charset="-122"/>
                <a:ea typeface="微软雅黑" panose="020b0503020204020204" charset="-122"/>
                <a:cs typeface="微软雅黑" panose="020b0503020204020204" charset="-122"/>
              </a:rPr>
              <a:t>的示数为3V，则</a:t>
            </a:r>
            <a:r>
              <a:rPr lang="en-US" sz="1600">
                <a:latin typeface="微软雅黑" panose="020b0503020204020204" charset="-122"/>
                <a:ea typeface="微软雅黑" panose="020b0503020204020204" charset="-122"/>
                <a:cs typeface="微软雅黑" panose="020b0503020204020204" charset="-122"/>
              </a:rPr>
              <a:t>R</a:t>
            </a:r>
            <a:r>
              <a:rPr lang="en-US" sz="1600" baseline="-25000">
                <a:latin typeface="微软雅黑" panose="020b0503020204020204" charset="-122"/>
                <a:ea typeface="微软雅黑" panose="020b0503020204020204" charset="-122"/>
                <a:cs typeface="微软雅黑" panose="020b0503020204020204" charset="-122"/>
              </a:rPr>
              <a:t>1</a:t>
            </a:r>
            <a:r>
              <a:rPr lang="zh-CN" altLang="en-US" sz="1600">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R</a:t>
            </a:r>
            <a:r>
              <a:rPr lang="en-US"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等于（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A．2:3	B．3:2	C．2:1	D．1:2</a:t>
            </a:r>
            <a:endParaRPr sz="1600">
              <a:latin typeface="微软雅黑" panose="020b0503020204020204" charset="-122"/>
              <a:ea typeface="微软雅黑" panose="020b0503020204020204" charset="-122"/>
              <a:cs typeface="微软雅黑" panose="020b0503020204020204" charset="-122"/>
            </a:endParaRPr>
          </a:p>
        </p:txBody>
      </p:sp>
      <p:pic>
        <p:nvPicPr>
          <p:cNvPr id="9" name="图片 100001" title=""/>
          <p:cNvPicPr>
            <a:picLocks noChangeAspect="1"/>
          </p:cNvPicPr>
          <p:nvPr/>
        </p:nvPicPr>
        <p:blipFill>
          <a:blip r:embed="rId10"/>
          <a:stretch>
            <a:fillRect/>
          </a:stretch>
        </p:blipFill>
        <p:spPr>
          <a:xfrm>
            <a:off x="7442835" y="4215765"/>
            <a:ext cx="2311400" cy="2139315"/>
          </a:xfrm>
          <a:prstGeom prst="rect">
            <a:avLst/>
          </a:prstGeom>
          <a:noFill/>
          <a:ln w="9525">
            <a:noFill/>
          </a:ln>
        </p:spPr>
      </p:pic>
      <p:sp>
        <p:nvSpPr>
          <p:cNvPr id="22" name="文本框 21" title=""/>
          <p:cNvSpPr txBox="1"/>
          <p:nvPr/>
        </p:nvSpPr>
        <p:spPr>
          <a:xfrm>
            <a:off x="8540750" y="1466215"/>
            <a:ext cx="351155" cy="353060"/>
          </a:xfrm>
          <a:prstGeom prst="rect">
            <a:avLst/>
          </a:prstGeom>
          <a:noFill/>
        </p:spPr>
        <p:txBody>
          <a:bodyPr wrap="none" rtlCol="0">
            <a:no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5128260" y="3691890"/>
            <a:ext cx="351155" cy="353060"/>
          </a:xfrm>
          <a:prstGeom prst="rect">
            <a:avLst/>
          </a:prstGeom>
          <a:noFill/>
        </p:spPr>
        <p:txBody>
          <a:bodyPr wrap="none" rtlCol="0">
            <a:no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9403080" y="3299460"/>
            <a:ext cx="351155" cy="353060"/>
          </a:xfrm>
          <a:prstGeom prst="rect">
            <a:avLst/>
          </a:prstGeom>
          <a:noFill/>
        </p:spPr>
        <p:txBody>
          <a:bodyPr wrap="none" rtlCol="0">
            <a:no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up)">
                                      <p:cBhvr>
                                        <p:cTn id="50" dur="500"/>
                                        <p:tgtEl>
                                          <p:spTgt spid="25"/>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left)">
                                      <p:cBhvr>
                                        <p:cTn id="55" dur="500"/>
                                        <p:tgtEl>
                                          <p:spTgt spid="10"/>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ipe(left)">
                                      <p:cBhvr>
                                        <p:cTn id="65" dur="500"/>
                                        <p:tgtEl>
                                          <p:spTgt spid="22"/>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0" grpId="0"/>
      <p:bldP spid="22" grpId="0"/>
      <p:bldP spid="9" grpId="0"/>
      <p:bldP spid="11" grpId="0"/>
      <p:bldP spid="13" grpId="0"/>
    </p:bldLst>
  </p:timing>
</p:sld>
</file>

<file path=ppt/slides/slide7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08</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879215" y="3747636"/>
              <a:ext cx="466598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电阻</a:t>
              </a:r>
              <a:endParaRPr lang="zh-CN" altLang="en-US" sz="4000" b="1">
                <a:solidFill>
                  <a:schemeClr val="accent2">
                    <a:lumMod val="75000"/>
                  </a:schemeClr>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一、摩擦起电</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1" title=""/>
          <p:cNvPicPr>
            <a:picLocks noChangeAspect="1"/>
          </p:cNvPicPr>
          <p:nvPr/>
        </p:nvPicPr>
        <p:blipFill>
          <a:blip r:embed="rId3"/>
          <a:stretch>
            <a:fillRect/>
          </a:stretch>
        </p:blipFill>
        <p:spPr>
          <a:xfrm>
            <a:off x="296545" y="1282700"/>
            <a:ext cx="11442700" cy="44399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一、电阻</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3" name="1BCC2C28-871D-48CB-8BE0-2867F7803ADB-11" title=""/>
          <p:cNvPicPr>
            <a:picLocks noChangeAspect="1"/>
          </p:cNvPicPr>
          <p:nvPr/>
        </p:nvPicPr>
        <p:blipFill>
          <a:blip r:embed="rId5"/>
          <a:stretch>
            <a:fillRect/>
          </a:stretch>
        </p:blipFill>
        <p:spPr>
          <a:xfrm>
            <a:off x="676275" y="1379855"/>
            <a:ext cx="10117455" cy="53587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二、影响导体电阻大小的因素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13" name="文本框 12" title=""/>
          <p:cNvSpPr txBox="1"/>
          <p:nvPr>
            <p:custDataLst>
              <p:tags r:id="rId5"/>
            </p:custDataLst>
          </p:nvPr>
        </p:nvSpPr>
        <p:spPr>
          <a:xfrm>
            <a:off x="292735" y="1248410"/>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【提出问题】</a:t>
            </a:r>
            <a:r>
              <a:rPr>
                <a:latin typeface="微软雅黑" panose="020b0503020204020204" charset="-122"/>
                <a:ea typeface="微软雅黑" panose="020b0503020204020204" charset="-122"/>
                <a:cs typeface="微软雅黑" panose="020b0503020204020204" charset="-122"/>
              </a:rPr>
              <a:t>导体的电阻大小与哪些因素有关</a:t>
            </a:r>
            <a:endParaRPr>
              <a:latin typeface="微软雅黑" panose="020b0503020204020204" charset="-122"/>
              <a:ea typeface="微软雅黑" panose="020b0503020204020204" charset="-122"/>
              <a:cs typeface="微软雅黑" panose="020b0503020204020204" charset="-122"/>
            </a:endParaRPr>
          </a:p>
        </p:txBody>
      </p:sp>
      <p:sp>
        <p:nvSpPr>
          <p:cNvPr id="2" name="文本框 1" title=""/>
          <p:cNvSpPr txBox="1"/>
          <p:nvPr>
            <p:custDataLst>
              <p:tags r:id="rId6"/>
            </p:custDataLst>
          </p:nvPr>
        </p:nvSpPr>
        <p:spPr>
          <a:xfrm>
            <a:off x="297815" y="1720850"/>
            <a:ext cx="11807825" cy="258445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【猜想与假设】</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（1）路越窄，车辆越难同行—导体越细，可能阻碍作用越强，电阻越大；</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（2）道路越长，人走得越累—导体越长，可能阻碍作用越强，电阻越大；</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（3）不同的道路同行效率不同，如高速公路、水泥路、乡间小路—导体的电阻可能与制作导体的材料（铁、铜、银、铝等）有关；</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（4）物质的很多物理性质都受到温度的影响，如密度—导体的电阻是否也受温度的影响。</a:t>
            </a:r>
            <a:endParaRPr>
              <a:latin typeface="微软雅黑" panose="020b0503020204020204" charset="-122"/>
              <a:ea typeface="微软雅黑" panose="020b0503020204020204" charset="-122"/>
              <a:cs typeface="微软雅黑" panose="020b0503020204020204" charset="-122"/>
            </a:endParaRPr>
          </a:p>
        </p:txBody>
      </p:sp>
      <p:sp>
        <p:nvSpPr>
          <p:cNvPr id="6" name="文本框 5" title=""/>
          <p:cNvSpPr txBox="1"/>
          <p:nvPr>
            <p:custDataLst>
              <p:tags r:id="rId7"/>
            </p:custDataLst>
          </p:nvPr>
        </p:nvSpPr>
        <p:spPr>
          <a:xfrm>
            <a:off x="292735" y="4307205"/>
            <a:ext cx="11807825" cy="133794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【设计实验】</a:t>
            </a:r>
            <a:r>
              <a:rPr>
                <a:latin typeface="微软雅黑" panose="020b0503020204020204" charset="-122"/>
                <a:ea typeface="微软雅黑" panose="020b0503020204020204" charset="-122"/>
                <a:cs typeface="微软雅黑" panose="020b0503020204020204" charset="-122"/>
              </a:rPr>
              <a:t>分别按甲、乙、丙所示电路图连接实物电路，其中两灯泡规格相同，测出A、B间的电压U</a:t>
            </a:r>
            <a:r>
              <a:rPr baseline="-25000">
                <a:latin typeface="微软雅黑" panose="020b0503020204020204" charset="-122"/>
                <a:ea typeface="微软雅黑" panose="020b0503020204020204" charset="-122"/>
                <a:cs typeface="微软雅黑" panose="020b0503020204020204" charset="-122"/>
              </a:rPr>
              <a:t>AB</a:t>
            </a:r>
            <a:r>
              <a:rPr>
                <a:latin typeface="微软雅黑" panose="020b0503020204020204" charset="-122"/>
                <a:ea typeface="微软雅黑" panose="020b0503020204020204" charset="-122"/>
                <a:cs typeface="微软雅黑" panose="020b0503020204020204" charset="-122"/>
              </a:rPr>
              <a:t>，B、C间的电压U</a:t>
            </a:r>
            <a:r>
              <a:rPr baseline="-25000">
                <a:latin typeface="微软雅黑" panose="020b0503020204020204" charset="-122"/>
                <a:ea typeface="微软雅黑" panose="020b0503020204020204" charset="-122"/>
                <a:cs typeface="微软雅黑" panose="020b0503020204020204" charset="-122"/>
              </a:rPr>
              <a:t>BC</a:t>
            </a:r>
            <a:r>
              <a:rPr>
                <a:latin typeface="微软雅黑" panose="020b0503020204020204" charset="-122"/>
                <a:ea typeface="微软雅黑" panose="020b0503020204020204" charset="-122"/>
                <a:cs typeface="微软雅黑" panose="020b0503020204020204" charset="-122"/>
              </a:rPr>
              <a:t>，A、C间的电压U</a:t>
            </a:r>
            <a:r>
              <a:rPr baseline="-25000">
                <a:latin typeface="微软雅黑" panose="020b0503020204020204" charset="-122"/>
                <a:ea typeface="微软雅黑" panose="020b0503020204020204" charset="-122"/>
                <a:cs typeface="微软雅黑" panose="020b0503020204020204" charset="-122"/>
              </a:rPr>
              <a:t>AC</a:t>
            </a:r>
            <a:r>
              <a:rPr>
                <a:latin typeface="微软雅黑" panose="020b0503020204020204" charset="-122"/>
                <a:ea typeface="微软雅黑" panose="020b0503020204020204" charset="-122"/>
                <a:cs typeface="微软雅黑" panose="020b0503020204020204" charset="-122"/>
              </a:rPr>
              <a:t>，并分析三者间有何关系；换用不同规格的小灯泡重复实验，观察上述关系是否仍然成立。</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500"/>
                                        <p:tgtEl>
                                          <p:spTgt spid="2">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wipe(left)">
                                      <p:cBhvr>
                                        <p:cTn id="25" dur="500"/>
                                        <p:tgtEl>
                                          <p:spTgt spid="2">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wipe(left)">
                                      <p:cBhvr>
                                        <p:cTn id="30" dur="500"/>
                                        <p:tgtEl>
                                          <p:spTgt spid="2">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wipe(left)">
                                      <p:cBhvr>
                                        <p:cTn id="35" dur="500"/>
                                        <p:tgtEl>
                                          <p:spTgt spid="2">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Effect transition="in" filter="wipe(left)">
                                      <p:cBhvr>
                                        <p:cTn id="40" dur="500"/>
                                        <p:tgtEl>
                                          <p:spTgt spid="2">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left)">
                                      <p:cBhvr>
                                        <p:cTn id="4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二、影响导体电阻大小的因素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249045"/>
            <a:ext cx="11807825" cy="507746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【设计实验】</a:t>
            </a:r>
            <a:r>
              <a:rPr>
                <a:latin typeface="微软雅黑" panose="020b0503020204020204" charset="-122"/>
                <a:ea typeface="微软雅黑" panose="020b0503020204020204" charset="-122"/>
                <a:cs typeface="微软雅黑" panose="020b0503020204020204" charset="-122"/>
              </a:rPr>
              <a:t>（1）探究电阻的大小与导体的材料、长度、横截面积是否有关，涉及的因素较多，应采用控制变量法涉及实验过程。</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①选取材料、粗细相同，而长度不同的镍铬合金丝，分别接入电路中（如图所示），</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观察电流表示数的变化情况，探究电阻大小与导体长度的关系。</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②选取材料、长度相同而粗细不同的镍铬合金丝，分别接入电路中，观察电流表</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示数的变化情况，探究电阻大小与导体横截面积的关系。</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③选取粗细、长度相同的铜丝和镍铬合金丝，接入电路中，观察电流表示数变化情况，探究电阻大小与导体材料的关系。</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（2）转化法：电阻大小是通过电流表示数的大小比较的。电流表示数大的电阻小，电流表示数小的电阻大，此方法称之为转换法。</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（3）将日光灯的灯丝与电流表接入电路中，比较灯丝温度不同时电流表示数的变化情况，探究导体电阻与温度的关系。</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748" title=""/>
          <p:cNvPicPr>
            <a:picLocks noChangeAspect="1"/>
          </p:cNvPicPr>
          <p:nvPr/>
        </p:nvPicPr>
        <p:blipFill>
          <a:blip r:embed="rId6"/>
          <a:stretch>
            <a:fillRect/>
          </a:stretch>
        </p:blipFill>
        <p:spPr>
          <a:xfrm>
            <a:off x="8940165" y="2002155"/>
            <a:ext cx="2960370" cy="159893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5" end="5"/>
                                            </p:txEl>
                                          </p:spTgt>
                                        </p:tgtEl>
                                        <p:attrNameLst>
                                          <p:attrName>style.visibility</p:attrName>
                                        </p:attrNameLst>
                                      </p:cBhvr>
                                      <p:to>
                                        <p:strVal val="visible"/>
                                      </p:to>
                                    </p:set>
                                    <p:animEffect transition="in" filter="wipe(left)">
                                      <p:cBhvr>
                                        <p:cTn id="45" dur="500"/>
                                        <p:tgtEl>
                                          <p:spTgt spid="6">
                                            <p:txEl>
                                              <p:pRg st="5" end="5"/>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wipe(left)">
                                      <p:cBhvr>
                                        <p:cTn id="50" dur="500"/>
                                        <p:tgtEl>
                                          <p:spTgt spid="6">
                                            <p:txEl>
                                              <p:pRg st="6" end="6"/>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7" end="7"/>
                                            </p:txEl>
                                          </p:spTgt>
                                        </p:tgtEl>
                                        <p:attrNameLst>
                                          <p:attrName>style.visibility</p:attrName>
                                        </p:attrNameLst>
                                      </p:cBhvr>
                                      <p:to>
                                        <p:strVal val="visible"/>
                                      </p:to>
                                    </p:set>
                                    <p:animEffect transition="in" filter="wipe(left)">
                                      <p:cBhvr>
                                        <p:cTn id="5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二、影响导体电阻大小的因素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249045"/>
            <a:ext cx="11807825" cy="2168525"/>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【进行实验】</a:t>
            </a:r>
            <a:endParaRPr lang="zh-CN">
              <a:solidFill>
                <a:schemeClr val="accent2"/>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（1）将图甲中的导线CD和EF分别接入乙图所示的电路，闭合开关，过程的示数。      </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（2）将图甲中的导线CD与GH分别接入乙图所示的电路，闭合开关，过程的示数。</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（3）将图甲中的导线AB与CD分别接入乙图所示的电路，闭合开关，过程的示数。</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（4）如图丙所示，把电阻丝接入电路，慢慢地给电阻丝加热，观察电流表示数的变化情况。</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645" title=""/>
          <p:cNvPicPr>
            <a:picLocks noChangeAspect="1"/>
          </p:cNvPicPr>
          <p:nvPr/>
        </p:nvPicPr>
        <p:blipFill>
          <a:blip r:embed="rId6"/>
          <a:stretch>
            <a:fillRect/>
          </a:stretch>
        </p:blipFill>
        <p:spPr>
          <a:xfrm>
            <a:off x="1508760" y="3490595"/>
            <a:ext cx="8860155" cy="215011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4145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二、影响导体电阻大小的因素</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6" name="文本框 5" title=""/>
          <p:cNvSpPr txBox="1"/>
          <p:nvPr>
            <p:custDataLst>
              <p:tags r:id="rId5"/>
            </p:custDataLst>
          </p:nvPr>
        </p:nvSpPr>
        <p:spPr>
          <a:xfrm>
            <a:off x="292735" y="1249045"/>
            <a:ext cx="11807825" cy="50673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【分析论证】</a:t>
            </a:r>
            <a:endParaRPr>
              <a:latin typeface="微软雅黑" panose="020b0503020204020204" charset="-122"/>
              <a:ea typeface="微软雅黑" panose="020b0503020204020204" charset="-122"/>
              <a:cs typeface="微软雅黑" panose="020b0503020204020204" charset="-122"/>
            </a:endParaRPr>
          </a:p>
        </p:txBody>
      </p:sp>
      <p:graphicFrame>
        <p:nvGraphicFramePr>
          <p:cNvPr id="3" name="表格 2" title=""/>
          <p:cNvGraphicFramePr>
            <a:graphicFrameLocks noGrp="1"/>
          </p:cNvGraphicFramePr>
          <p:nvPr>
            <p:custDataLst>
              <p:tags r:id="rId6"/>
            </p:custDataLst>
          </p:nvPr>
        </p:nvGraphicFramePr>
        <p:xfrm>
          <a:off x="292735" y="1720215"/>
          <a:ext cx="11174730" cy="2280285"/>
        </p:xfrm>
        <a:graphic>
          <a:graphicData uri="http://schemas.openxmlformats.org/drawingml/2006/table">
            <a:tbl>
              <a:tblPr/>
              <a:tblGrid>
                <a:gridCol w="2604135"/>
                <a:gridCol w="8570595"/>
              </a:tblGrid>
              <a:tr h="28511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实验现象</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实验结论</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0230">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I</a:t>
                      </a:r>
                      <a:r>
                        <a:rPr lang="en-US" sz="1600" b="0" baseline="-25000">
                          <a:solidFill>
                            <a:srgbClr val="000000"/>
                          </a:solidFill>
                          <a:latin typeface="微软雅黑" panose="020b0503020204020204" charset="-122"/>
                          <a:ea typeface="微软雅黑" panose="020b0503020204020204" charset="-122"/>
                          <a:cs typeface="宋体" panose="02010600030101010101" pitchFamily="2" charset="-122"/>
                        </a:rPr>
                        <a:t>CD</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&lt;I</a:t>
                      </a:r>
                      <a:r>
                        <a:rPr lang="en-US" sz="1600" b="0" baseline="-25000">
                          <a:solidFill>
                            <a:srgbClr val="000000"/>
                          </a:solidFill>
                          <a:latin typeface="微软雅黑" panose="020b0503020204020204" charset="-122"/>
                          <a:ea typeface="微软雅黑" panose="020b0503020204020204" charset="-122"/>
                          <a:cs typeface="宋体" panose="02010600030101010101" pitchFamily="2" charset="-122"/>
                        </a:rPr>
                        <a:t>EF</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导体电阻大小跟导体的长度有关，在材料、横截面积相同时，长度越短，电阻越小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6959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I</a:t>
                      </a:r>
                      <a:r>
                        <a:rPr lang="en-US" sz="1600" b="0" baseline="-25000">
                          <a:solidFill>
                            <a:srgbClr val="000000"/>
                          </a:solidFill>
                          <a:latin typeface="微软雅黑" panose="020b0503020204020204" charset="-122"/>
                          <a:ea typeface="微软雅黑" panose="020b0503020204020204" charset="-122"/>
                          <a:cs typeface="宋体" panose="02010600030101010101" pitchFamily="2" charset="-122"/>
                        </a:rPr>
                        <a:t>CD</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&lt;I</a:t>
                      </a:r>
                      <a:r>
                        <a:rPr lang="en-US" sz="1600" b="0" baseline="-25000">
                          <a:solidFill>
                            <a:srgbClr val="000000"/>
                          </a:solidFill>
                          <a:latin typeface="微软雅黑" panose="020b0503020204020204" charset="-122"/>
                          <a:ea typeface="微软雅黑" panose="020b0503020204020204" charset="-122"/>
                          <a:cs typeface="宋体" panose="02010600030101010101" pitchFamily="2" charset="-122"/>
                        </a:rPr>
                        <a:t>GH</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导体电阻大小跟导体横截面积有关，在材料、长度相同时，横截面积越大，电阻越小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5115">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I</a:t>
                      </a:r>
                      <a:r>
                        <a:rPr lang="en-US" sz="1600" b="0" baseline="-25000">
                          <a:solidFill>
                            <a:srgbClr val="000000"/>
                          </a:solidFill>
                          <a:latin typeface="微软雅黑" panose="020b0503020204020204" charset="-122"/>
                          <a:ea typeface="微软雅黑" panose="020b0503020204020204" charset="-122"/>
                          <a:cs typeface="宋体" panose="02010600030101010101" pitchFamily="2" charset="-122"/>
                        </a:rPr>
                        <a:t>CD</a:t>
                      </a:r>
                      <a:r>
                        <a:rPr lang="en-US" sz="1600" b="0">
                          <a:solidFill>
                            <a:srgbClr val="000000"/>
                          </a:solidFill>
                          <a:latin typeface="微软雅黑" panose="020b0503020204020204" charset="-122"/>
                          <a:ea typeface="微软雅黑" panose="020b0503020204020204" charset="-122"/>
                          <a:cs typeface="宋体" panose="02010600030101010101" pitchFamily="2" charset="-122"/>
                        </a:rPr>
                        <a:t>&lt;I</a:t>
                      </a:r>
                      <a:r>
                        <a:rPr lang="en-US" sz="1600" b="0" baseline="-25000">
                          <a:solidFill>
                            <a:srgbClr val="000000"/>
                          </a:solidFill>
                          <a:latin typeface="微软雅黑" panose="020b0503020204020204" charset="-122"/>
                          <a:ea typeface="微软雅黑" panose="020b0503020204020204" charset="-122"/>
                          <a:cs typeface="宋体" panose="02010600030101010101" pitchFamily="2" charset="-122"/>
                        </a:rPr>
                        <a:t>AB</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导体电阻的大小跟导体的材料有关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70230">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给电阻丝加热，电流表示数越来越小</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导体的电阻大小跟导体的温度有关</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7" name="文本框 6" title=""/>
          <p:cNvSpPr txBox="1"/>
          <p:nvPr>
            <p:custDataLst>
              <p:tags r:id="rId7"/>
            </p:custDataLst>
          </p:nvPr>
        </p:nvSpPr>
        <p:spPr>
          <a:xfrm>
            <a:off x="292735" y="4005580"/>
            <a:ext cx="11807825" cy="922020"/>
          </a:xfrm>
          <a:prstGeom prst="rect">
            <a:avLst/>
          </a:prstGeom>
          <a:noFill/>
        </p:spPr>
        <p:txBody>
          <a:bodyPr wrap="square" rtlCol="0" anchor="t">
            <a:spAutoFit/>
          </a:bodyPr>
          <a:lstStyle/>
          <a:p>
            <a:pPr fontAlgn="auto">
              <a:lnSpc>
                <a:spcPct val="150000"/>
              </a:lnSpc>
            </a:pPr>
            <a:r>
              <a:rPr lang="zh-CN">
                <a:solidFill>
                  <a:schemeClr val="accent2"/>
                </a:solidFill>
                <a:latin typeface="微软雅黑" panose="020b0503020204020204" charset="-122"/>
                <a:ea typeface="微软雅黑" panose="020b0503020204020204" charset="-122"/>
                <a:cs typeface="微软雅黑" panose="020b0503020204020204" charset="-122"/>
              </a:rPr>
              <a:t>【探究归纳】</a:t>
            </a:r>
            <a:r>
              <a:rPr lang="zh-CN">
                <a:solidFill>
                  <a:schemeClr val="tx1"/>
                </a:solidFill>
                <a:latin typeface="微软雅黑" panose="020b0503020204020204" charset="-122"/>
                <a:ea typeface="微软雅黑" panose="020b0503020204020204" charset="-122"/>
                <a:cs typeface="微软雅黑" panose="020b0503020204020204" charset="-122"/>
              </a:rPr>
              <a:t>导体的电阻是导体本身的已知性质，它的大小取决于导体的材料、长度、横截面积。同种材料导体，长度越长、横截面积越小，导体的电阻越大。另外，导体的电阻还受温度的影响。</a:t>
            </a:r>
            <a:endParaRPr lang="zh-CN">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8"/>
            </p:custDataLst>
          </p:nvPr>
        </p:nvSpPr>
        <p:spPr>
          <a:xfrm>
            <a:off x="292735" y="4851400"/>
            <a:ext cx="11807825" cy="2168525"/>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特别提醒：</a:t>
            </a:r>
            <a:endPar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（1）实验过程中要控制电源电压不变；</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在叙述结论时，要注意控制变量法思想的运用。如在“探究导体电阻的大小是否与导体横截面积有关”实验中，得出结论是“在导体的材料、长度相同时，导体的横截面积越大，电阻越小”，如果说成“导体的横截面积越大，电阻越小”是不准确的。</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500"/>
                                        <p:tgtEl>
                                          <p:spTgt spid="10">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wipe(left)">
                                      <p:cBhvr>
                                        <p:cTn id="35" dur="500"/>
                                        <p:tgtEl>
                                          <p:spTgt spid="10">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2" end="2"/>
                                            </p:txEl>
                                          </p:spTgt>
                                        </p:tgtEl>
                                        <p:attrNameLst>
                                          <p:attrName>style.visibility</p:attrName>
                                        </p:attrNameLst>
                                      </p:cBhvr>
                                      <p:to>
                                        <p:strVal val="visible"/>
                                      </p:to>
                                    </p:set>
                                    <p:animEffect transition="in" filter="wipe(left)">
                                      <p:cBhvr>
                                        <p:cTn id="4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algn="l"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三、半导体与超导体</a:t>
            </a:r>
            <a:endPar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2" name="1BCC2C28-871D-48CB-8BE0-2867F7803ADB-12" title=""/>
          <p:cNvPicPr>
            <a:picLocks noChangeAspect="1"/>
          </p:cNvPicPr>
          <p:nvPr/>
        </p:nvPicPr>
        <p:blipFill>
          <a:blip r:embed="rId5"/>
          <a:stretch>
            <a:fillRect/>
          </a:stretch>
        </p:blipFill>
        <p:spPr>
          <a:xfrm>
            <a:off x="179705" y="1327785"/>
            <a:ext cx="6176010" cy="5429250"/>
          </a:xfrm>
          <a:prstGeom prst="rect">
            <a:avLst/>
          </a:prstGeom>
        </p:spPr>
      </p:pic>
      <p:sp>
        <p:nvSpPr>
          <p:cNvPr id="11" name="文本框 10" title=""/>
          <p:cNvSpPr txBox="1"/>
          <p:nvPr>
            <p:custDataLst>
              <p:tags r:id="rId6"/>
            </p:custDataLst>
          </p:nvPr>
        </p:nvSpPr>
        <p:spPr>
          <a:xfrm>
            <a:off x="6570980" y="1424940"/>
            <a:ext cx="5436870" cy="3415030"/>
          </a:xfrm>
          <a:prstGeom prst="rect">
            <a:avLst/>
          </a:prstGeom>
          <a:noFill/>
        </p:spPr>
        <p:txBody>
          <a:bodyPr wrap="square" rtlCol="0" anchor="t">
            <a:spAutoFit/>
          </a:bodyPr>
          <a:lstStyle/>
          <a:p>
            <a:pPr fontAlgn="auto">
              <a:lnSpc>
                <a:spcPct val="150000"/>
              </a:lnSpc>
            </a:pPr>
            <a:r>
              <a:rPr lang="zh-CN">
                <a:solidFill>
                  <a:schemeClr val="bg1"/>
                </a:solidFill>
                <a:highlight>
                  <a:srgbClr val="FF0000"/>
                </a:highlight>
                <a:latin typeface="微软雅黑" panose="020b0503020204020204" charset="-122"/>
                <a:ea typeface="微软雅黑" panose="020b0503020204020204" charset="-122"/>
                <a:cs typeface="微软雅黑" panose="020b0503020204020204" charset="-122"/>
              </a:rPr>
              <a:t>培优拓展：</a:t>
            </a:r>
            <a:r>
              <a:rPr lang="zh-CN" b="1">
                <a:latin typeface="微软雅黑" panose="020b0503020204020204" charset="-122"/>
                <a:ea typeface="微软雅黑" panose="020b0503020204020204" charset="-122"/>
                <a:cs typeface="微软雅黑" panose="020b0503020204020204" charset="-122"/>
              </a:rPr>
              <a:t>导体电阻和温度的关系</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（1）一般的物体，如金属，其电阻随温度的升高而增大，随温度的下降减小。</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（2）有的合金，如康铜和锰铜，其电阻几乎不随温度的变化而变化，是制作标准电阻的好材料。</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（3）半导体的电阻和温度的关系较为复杂，有些半导体的电阻随温度的升高而减小，有些半导体的电阻随温度的升高而增大。</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wipe(left)">
                                      <p:cBhvr>
                                        <p:cTn id="30" dur="500"/>
                                        <p:tgtEl>
                                          <p:spTgt spid="11">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left)">
                                      <p:cBhvr>
                                        <p:cTn id="3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1209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电阻</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1476375"/>
          </a:xfrm>
          <a:prstGeom prst="rect">
            <a:avLst/>
          </a:prstGeom>
          <a:noFill/>
        </p:spPr>
        <p:txBody>
          <a:bodyPr wrap="square" rtlCol="0" anchor="t">
            <a:spAutoFit/>
          </a:bodyPr>
          <a:lstStyle/>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导体的电阻是导体本身的一种性质，与导体的材料、长度、横截面积等因素有关，与导体是否通电、导体两端电压的高低、通过导体的电流大小等因素无关。即使导体两端电压为零，导体的电阻也仍然存在，且大小不变。</a:t>
            </a:r>
            <a:endParaRPr sz="200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212090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考向01 电阻</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7" name="文本框 6" title=""/>
          <p:cNvSpPr txBox="1"/>
          <p:nvPr>
            <p:custDataLst>
              <p:tags r:id="rId5"/>
            </p:custDataLst>
          </p:nvPr>
        </p:nvSpPr>
        <p:spPr>
          <a:xfrm>
            <a:off x="292735" y="1331595"/>
            <a:ext cx="604774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关于导体的电阻，下列说法正确的是（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A.当导体两端电压和通过导体的电流为零时，导体的电阻为零；</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B.当导体被均匀拉长至原来的二倍时，导体的电阻将减小；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C.白炽灯泡常温下电阻小于正常工作时的电阻；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D.导体的电阻与电流大小成反比</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69240" y="3478530"/>
            <a:ext cx="1187069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5" name="直接连接符 24" title=""/>
          <p:cNvCxnSpPr/>
          <p:nvPr>
            <p:custDataLst>
              <p:tags r:id="rId7"/>
            </p:custDataLst>
          </p:nvPr>
        </p:nvCxnSpPr>
        <p:spPr>
          <a:xfrm flipH="1">
            <a:off x="6149975" y="1298575"/>
            <a:ext cx="0" cy="21710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8"/>
            </p:custDataLst>
          </p:nvPr>
        </p:nvSpPr>
        <p:spPr>
          <a:xfrm>
            <a:off x="6213475" y="1331595"/>
            <a:ext cx="5810885" cy="156845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在木棒、塑料、玻璃、铁丝这几种常见的物质中，玻璃的导电性能比铁丝的导电性能 </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（选填“强”或“弱”）；在同一环境中，相同长度的细铁丝的电阻值比粗铁丝的电阻值</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（选填“大”或“小”）。</a:t>
            </a:r>
            <a:endParaRPr sz="1600">
              <a:latin typeface="微软雅黑" panose="020b0503020204020204" charset="-122"/>
              <a:ea typeface="微软雅黑" panose="020b0503020204020204" charset="-122"/>
              <a:cs typeface="微软雅黑" panose="020b0503020204020204" charset="-122"/>
            </a:endParaRPr>
          </a:p>
        </p:txBody>
      </p:sp>
      <p:sp>
        <p:nvSpPr>
          <p:cNvPr id="18" name="文本框 17" title=""/>
          <p:cNvSpPr txBox="1"/>
          <p:nvPr>
            <p:custDataLst>
              <p:tags r:id="rId9"/>
            </p:custDataLst>
          </p:nvPr>
        </p:nvSpPr>
        <p:spPr>
          <a:xfrm>
            <a:off x="292735" y="3632835"/>
            <a:ext cx="671004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关于导体的电阻，下列说法正确的是（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A．导体在接入电路前没有电阻；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B．导体的电阻随通过导体电流的增大而减小；</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C．同种材料制成的长短相同的两根电阻丝，细的比粗的电阻大；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D．镍铬合金丝的电阻比铜丝的电阻大</a:t>
            </a:r>
            <a:endParaRPr sz="1600">
              <a:latin typeface="微软雅黑" panose="020b0503020204020204" charset="-122"/>
              <a:ea typeface="微软雅黑" panose="020b0503020204020204" charset="-122"/>
              <a:cs typeface="微软雅黑" panose="020b0503020204020204" charset="-122"/>
            </a:endParaRPr>
          </a:p>
        </p:txBody>
      </p:sp>
      <p:sp>
        <p:nvSpPr>
          <p:cNvPr id="23" name="文本框 22" title=""/>
          <p:cNvSpPr txBox="1"/>
          <p:nvPr/>
        </p:nvSpPr>
        <p:spPr>
          <a:xfrm>
            <a:off x="4614545" y="144081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10" name="文本框 9" title=""/>
          <p:cNvSpPr txBox="1"/>
          <p:nvPr/>
        </p:nvSpPr>
        <p:spPr>
          <a:xfrm>
            <a:off x="9611360" y="177800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弱</a:t>
            </a:r>
            <a:endParaRPr lang="zh-CN" altLang="en-US"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7577455" y="2470785"/>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大</a:t>
            </a:r>
            <a:endParaRPr lang="zh-CN" altLang="en-US"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5060315" y="377380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up)">
                                      <p:cBhvr>
                                        <p:cTn id="50" dur="500"/>
                                        <p:tgtEl>
                                          <p:spTgt spid="1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23" grpId="0"/>
      <p:bldP spid="10" grpId="0"/>
      <p:bldP spid="11" grpId="0"/>
      <p:bldP spid="13" grpId="0"/>
    </p:bldLst>
  </p:timing>
</p:sld>
</file>

<file path=ppt/slides/slide8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900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影响导体电阻大小的因素</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4" name="文本框 13" title=""/>
          <p:cNvSpPr txBox="1"/>
          <p:nvPr>
            <p:custDataLst>
              <p:tags r:id="rId5"/>
            </p:custDataLst>
          </p:nvPr>
        </p:nvSpPr>
        <p:spPr>
          <a:xfrm>
            <a:off x="292735" y="1331595"/>
            <a:ext cx="5679440" cy="230695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质量相等的铜丝和铝丝，它们的横截面积相等，则二者电阻大小比较（</a:t>
            </a:r>
            <a:r>
              <a:rPr lang="en-US" sz="1600">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A.铜丝电阻较大；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B.铝丝电阻较大；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C.铜丝和铝丝电阻可能一样大；</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D.无法判断谁的电阻较大</a:t>
            </a:r>
            <a:endParaRPr sz="1600">
              <a:latin typeface="微软雅黑" panose="020b0503020204020204" charset="-122"/>
              <a:ea typeface="微软雅黑" panose="020b0503020204020204" charset="-122"/>
              <a:cs typeface="微软雅黑" panose="020b0503020204020204" charset="-122"/>
            </a:endParaRPr>
          </a:p>
        </p:txBody>
      </p:sp>
      <p:cxnSp>
        <p:nvCxnSpPr>
          <p:cNvPr id="15" name="直接连接符 14" title=""/>
          <p:cNvCxnSpPr/>
          <p:nvPr>
            <p:custDataLst>
              <p:tags r:id="rId6"/>
            </p:custDataLst>
          </p:nvPr>
        </p:nvCxnSpPr>
        <p:spPr>
          <a:xfrm flipH="1">
            <a:off x="6017895" y="1298575"/>
            <a:ext cx="0" cy="554545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6" name="直接连接符 15" title=""/>
          <p:cNvCxnSpPr/>
          <p:nvPr>
            <p:custDataLst>
              <p:tags r:id="rId7"/>
            </p:custDataLst>
          </p:nvPr>
        </p:nvCxnSpPr>
        <p:spPr>
          <a:xfrm>
            <a:off x="269240" y="3661410"/>
            <a:ext cx="575945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custDataLst>
              <p:tags r:id="rId8"/>
            </p:custDataLst>
          </p:nvPr>
        </p:nvSpPr>
        <p:spPr>
          <a:xfrm>
            <a:off x="292735" y="3721100"/>
            <a:ext cx="5537200"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ea typeface="微软雅黑" panose="020b0503020204020204" charset="-122"/>
                <a:cs typeface="微软雅黑" panose="020b0503020204020204" charset="-122"/>
              </a:rPr>
              <a:t>如图所示，AB和BC是由同种材料制成的长度相同、横截面积不同的两段导体，将它们串联后连入电路中。比较通过它们的电流的大小，有（　　）。</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A．AB段电阻大，电流小；</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B．BC段电阻大，电流大；</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C．AB段电阻大，电流与BC段相等；</a:t>
            </a:r>
            <a:endParaRPr sz="1600">
              <a:ea typeface="微软雅黑" panose="020b0503020204020204" charset="-122"/>
              <a:cs typeface="微软雅黑" panose="020b0503020204020204" charset="-122"/>
            </a:endParaRPr>
          </a:p>
          <a:p>
            <a:pPr fontAlgn="auto">
              <a:lnSpc>
                <a:spcPct val="150000"/>
              </a:lnSpc>
            </a:pPr>
            <a:r>
              <a:rPr sz="1600">
                <a:ea typeface="微软雅黑" panose="020b0503020204020204" charset="-122"/>
                <a:cs typeface="微软雅黑" panose="020b0503020204020204" charset="-122"/>
              </a:rPr>
              <a:t>D．BC段电阻大，电流与AB段相等</a:t>
            </a:r>
            <a:endParaRPr sz="1600">
              <a:ea typeface="微软雅黑" panose="020b0503020204020204" charset="-122"/>
              <a:cs typeface="微软雅黑" panose="020b0503020204020204" charset="-122"/>
            </a:endParaRPr>
          </a:p>
        </p:txBody>
      </p:sp>
      <p:pic>
        <p:nvPicPr>
          <p:cNvPr id="2" name="图片 100003" title=""/>
          <p:cNvPicPr>
            <a:picLocks noChangeAspect="1"/>
          </p:cNvPicPr>
          <p:nvPr/>
        </p:nvPicPr>
        <p:blipFill>
          <a:blip r:embed="rId9"/>
          <a:stretch>
            <a:fillRect/>
          </a:stretch>
        </p:blipFill>
        <p:spPr>
          <a:xfrm>
            <a:off x="3412490" y="4974590"/>
            <a:ext cx="2416810" cy="847725"/>
          </a:xfrm>
          <a:prstGeom prst="rect">
            <a:avLst/>
          </a:prstGeom>
          <a:noFill/>
          <a:ln w="9525">
            <a:noFill/>
          </a:ln>
        </p:spPr>
      </p:pic>
      <p:sp>
        <p:nvSpPr>
          <p:cNvPr id="20" name="文本框 19" title=""/>
          <p:cNvSpPr txBox="1"/>
          <p:nvPr>
            <p:custDataLst>
              <p:tags r:id="rId10"/>
            </p:custDataLst>
          </p:nvPr>
        </p:nvSpPr>
        <p:spPr>
          <a:xfrm>
            <a:off x="6096635" y="1331595"/>
            <a:ext cx="5873750" cy="341503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利用如图所示的电路探究影响导体电阻大小的因素，演示板上固定有a、b、c、d四根合金丝，长度关系为L</a:t>
            </a:r>
            <a:r>
              <a:rPr sz="1600" baseline="-25000">
                <a:latin typeface="微软雅黑" panose="020b0503020204020204" charset="-122"/>
                <a:ea typeface="微软雅黑" panose="020b0503020204020204" charset="-122"/>
                <a:cs typeface="微软雅黑" panose="020b0503020204020204" charset="-122"/>
              </a:rPr>
              <a:t>a</a:t>
            </a:r>
            <a:r>
              <a:rPr sz="1600">
                <a:latin typeface="微软雅黑" panose="020b0503020204020204" charset="-122"/>
                <a:ea typeface="微软雅黑" panose="020b0503020204020204" charset="-122"/>
                <a:cs typeface="微软雅黑" panose="020b0503020204020204" charset="-122"/>
              </a:rPr>
              <a:t>=L</a:t>
            </a:r>
            <a:r>
              <a:rPr sz="1600" baseline="-25000">
                <a:latin typeface="微软雅黑" panose="020b0503020204020204" charset="-122"/>
                <a:ea typeface="微软雅黑" panose="020b0503020204020204" charset="-122"/>
                <a:cs typeface="微软雅黑" panose="020b0503020204020204" charset="-122"/>
              </a:rPr>
              <a:t>b</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rPr>
              <a:t>(1/2)</a:t>
            </a:r>
            <a:r>
              <a:rPr sz="1600">
                <a:latin typeface="微软雅黑" panose="020b0503020204020204" charset="-122"/>
                <a:ea typeface="微软雅黑" panose="020b0503020204020204" charset="-122"/>
                <a:cs typeface="微软雅黑" panose="020b0503020204020204" charset="-122"/>
                <a:sym typeface="+mn-ea"/>
              </a:rPr>
              <a:t>L</a:t>
            </a:r>
            <a:r>
              <a:rPr lang="en-US" sz="1600" baseline="-25000">
                <a:latin typeface="微软雅黑" panose="020b0503020204020204" charset="-122"/>
                <a:ea typeface="微软雅黑" panose="020b0503020204020204" charset="-122"/>
                <a:cs typeface="微软雅黑" panose="020b0503020204020204" charset="-122"/>
                <a:sym typeface="+mn-ea"/>
              </a:rPr>
              <a:t>c</a:t>
            </a:r>
            <a:r>
              <a:rPr sz="1600">
                <a:latin typeface="微软雅黑" panose="020b0503020204020204" charset="-122"/>
                <a:ea typeface="微软雅黑" panose="020b0503020204020204" charset="-122"/>
                <a:cs typeface="微软雅黑" panose="020b0503020204020204" charset="-122"/>
              </a:rPr>
              <a:t>=</a:t>
            </a:r>
            <a:r>
              <a:rPr lang="en-US" sz="1600">
                <a:latin typeface="微软雅黑" panose="020b0503020204020204" charset="-122"/>
                <a:ea typeface="微软雅黑" panose="020b0503020204020204" charset="-122"/>
                <a:cs typeface="微软雅黑" panose="020b0503020204020204" charset="-122"/>
                <a:sym typeface="+mn-ea"/>
              </a:rPr>
              <a:t>(1/2)</a:t>
            </a:r>
            <a:r>
              <a:rPr sz="1600">
                <a:latin typeface="微软雅黑" panose="020b0503020204020204" charset="-122"/>
                <a:ea typeface="微软雅黑" panose="020b0503020204020204" charset="-122"/>
                <a:cs typeface="微软雅黑" panose="020b0503020204020204" charset="-122"/>
                <a:sym typeface="+mn-ea"/>
              </a:rPr>
              <a:t>L</a:t>
            </a:r>
            <a:r>
              <a:rPr lang="en-US" sz="1600" baseline="-25000">
                <a:latin typeface="微软雅黑" panose="020b0503020204020204" charset="-122"/>
                <a:ea typeface="微软雅黑" panose="020b0503020204020204" charset="-122"/>
                <a:cs typeface="微软雅黑" panose="020b0503020204020204" charset="-122"/>
                <a:sym typeface="+mn-ea"/>
              </a:rPr>
              <a:t>d</a:t>
            </a:r>
            <a:r>
              <a:rPr sz="1600">
                <a:latin typeface="微软雅黑" panose="020b0503020204020204" charset="-122"/>
                <a:ea typeface="微软雅黑" panose="020b0503020204020204" charset="-122"/>
                <a:cs typeface="微软雅黑" panose="020b0503020204020204" charset="-122"/>
              </a:rPr>
              <a:t>，横截面积关系为Sa=Sb=Sc=</a:t>
            </a:r>
            <a:r>
              <a:rPr lang="en-US" sz="1600">
                <a:latin typeface="微软雅黑" panose="020b0503020204020204" charset="-122"/>
                <a:ea typeface="微软雅黑" panose="020b0503020204020204" charset="-122"/>
                <a:cs typeface="微软雅黑" panose="020b0503020204020204" charset="-122"/>
                <a:sym typeface="+mn-ea"/>
              </a:rPr>
              <a:t>(1/2)S</a:t>
            </a:r>
            <a:r>
              <a:rPr lang="en-US" sz="1600" baseline="-25000">
                <a:latin typeface="微软雅黑" panose="020b0503020204020204" charset="-122"/>
                <a:ea typeface="微软雅黑" panose="020b0503020204020204" charset="-122"/>
                <a:cs typeface="微软雅黑" panose="020b0503020204020204" charset="-122"/>
                <a:sym typeface="+mn-ea"/>
              </a:rPr>
              <a:t>d</a:t>
            </a:r>
            <a:r>
              <a:rPr sz="1600">
                <a:latin typeface="微软雅黑" panose="020b0503020204020204" charset="-122"/>
                <a:ea typeface="微软雅黑" panose="020b0503020204020204" charset="-122"/>
                <a:cs typeface="微软雅黑" panose="020b0503020204020204" charset="-122"/>
              </a:rPr>
              <a:t>，其中a、c、d均为镍铬合金丝，b为锰铜合金丝。将导线P、Q分别接在同一根合金丝两端的接线柱上，下列说法正确的是（　）。</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A．选用a和b进行实验，可以探究导体电阻跟导体材料的关系；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B．选用c和d进行实验，可以探究导体电阻跟导体长度的关系；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C．选用a和c进行实验，可以探究导体电阻跟横截面积的关系；</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D．选用b和d进行实验，可以探究导体电阻跟导体材料的关系</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100005" title=""/>
          <p:cNvPicPr>
            <a:picLocks noChangeAspect="1"/>
          </p:cNvPicPr>
          <p:nvPr/>
        </p:nvPicPr>
        <p:blipFill>
          <a:blip r:embed="rId11"/>
          <a:stretch>
            <a:fillRect/>
          </a:stretch>
        </p:blipFill>
        <p:spPr>
          <a:xfrm>
            <a:off x="7392353" y="4835525"/>
            <a:ext cx="2543175" cy="1714500"/>
          </a:xfrm>
          <a:prstGeom prst="rect">
            <a:avLst/>
          </a:prstGeom>
          <a:noFill/>
          <a:ln w="9525">
            <a:noFill/>
          </a:ln>
        </p:spPr>
      </p:pic>
      <p:sp>
        <p:nvSpPr>
          <p:cNvPr id="21" name="文本框 20" title=""/>
          <p:cNvSpPr txBox="1"/>
          <p:nvPr/>
        </p:nvSpPr>
        <p:spPr>
          <a:xfrm>
            <a:off x="1939925" y="177800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endParaRPr lang="zh-CN" altLang="en-US" sz="1600">
              <a:solidFill>
                <a:srgbClr val="FF0000"/>
              </a:solidFill>
              <a:latin typeface="微软雅黑" panose="020b0503020204020204" charset="-122"/>
              <a:ea typeface="微软雅黑" panose="020b0503020204020204" charset="-122"/>
            </a:endParaRPr>
          </a:p>
        </p:txBody>
      </p:sp>
      <p:sp>
        <p:nvSpPr>
          <p:cNvPr id="22" name="文本框 21" title=""/>
          <p:cNvSpPr txBox="1"/>
          <p:nvPr/>
        </p:nvSpPr>
        <p:spPr>
          <a:xfrm>
            <a:off x="3493135" y="456819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endParaRPr lang="zh-CN" altLang="en-US"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11409680" y="2911475"/>
            <a:ext cx="49022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A</a:t>
            </a:r>
            <a:endParaRPr lang="zh-CN" altLang="en-US"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500"/>
                                        <p:tgtEl>
                                          <p:spTgt spid="14">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xEl>
                                              <p:pRg st="1" end="1"/>
                                            </p:txEl>
                                          </p:spTgt>
                                        </p:tgtEl>
                                        <p:attrNameLst>
                                          <p:attrName>style.visibility</p:attrName>
                                        </p:attrNameLst>
                                      </p:cBhvr>
                                      <p:to>
                                        <p:strVal val="visible"/>
                                      </p:to>
                                    </p:set>
                                    <p:animEffect transition="in" filter="wipe(left)">
                                      <p:cBhvr>
                                        <p:cTn id="20" dur="500"/>
                                        <p:tgtEl>
                                          <p:spTgt spid="14">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wipe(left)">
                                      <p:cBhvr>
                                        <p:cTn id="25" dur="500"/>
                                        <p:tgtEl>
                                          <p:spTgt spid="14">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xEl>
                                              <p:pRg st="3" end="3"/>
                                            </p:txEl>
                                          </p:spTgt>
                                        </p:tgtEl>
                                        <p:attrNameLst>
                                          <p:attrName>style.visibility</p:attrName>
                                        </p:attrNameLst>
                                      </p:cBhvr>
                                      <p:to>
                                        <p:strVal val="visible"/>
                                      </p:to>
                                    </p:set>
                                    <p:animEffect transition="in" filter="wipe(left)">
                                      <p:cBhvr>
                                        <p:cTn id="30" dur="500"/>
                                        <p:tgtEl>
                                          <p:spTgt spid="14">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4" end="4"/>
                                            </p:txEl>
                                          </p:spTgt>
                                        </p:tgtEl>
                                        <p:attrNameLst>
                                          <p:attrName>style.visibility</p:attrName>
                                        </p:attrNameLst>
                                      </p:cBhvr>
                                      <p:to>
                                        <p:strVal val="visible"/>
                                      </p:to>
                                    </p:set>
                                    <p:animEffect transition="in" filter="wipe(left)">
                                      <p:cBhvr>
                                        <p:cTn id="35" dur="500"/>
                                        <p:tgtEl>
                                          <p:spTgt spid="14">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up)">
                                      <p:cBhvr>
                                        <p:cTn id="45" dur="500"/>
                                        <p:tgtEl>
                                          <p:spTgt spid="19"/>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up)">
                                      <p:cBhvr>
                                        <p:cTn id="55" dur="500"/>
                                        <p:tgtEl>
                                          <p:spTgt spid="15"/>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left)">
                                      <p:cBhvr>
                                        <p:cTn id="60" dur="500"/>
                                        <p:tgtEl>
                                          <p:spTgt spid="20"/>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left)">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p:bldP spid="21" grpId="0"/>
      <p:bldP spid="22" grpId="0"/>
      <p:bldP spid="24" grpId="0"/>
    </p:bldLst>
  </p:timing>
</p:sld>
</file>

<file path=ppt/slides/slide8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4739005"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影响导体电阻大小的因素</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20" name="文本框 19" title=""/>
          <p:cNvSpPr txBox="1"/>
          <p:nvPr>
            <p:custDataLst>
              <p:tags r:id="rId5"/>
            </p:custDataLst>
          </p:nvPr>
        </p:nvSpPr>
        <p:spPr>
          <a:xfrm>
            <a:off x="252730" y="1287145"/>
            <a:ext cx="11717655"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2-3</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在“探究影响电阻大小的因素”的实验中，某实验小组同学利用如图所示的电路分别对“导体电阻跟它的材料、长度、横截面积有关”的猜想进行实验验证。实验中使用4根电阻丝，其规格、材料如表所示。</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(1)实验中通过观察</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来比较电阻的大小，此过程用到的研究方法是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(2)分别将C、D两根合金丝接入电路，可初步探究出的结论是</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(3)分别将</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（填编号）两根合金丝接入电路，可初步探究出的结论：导体的材料、长度相同时，横截面积越小，电阻越大。</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100021" title=""/>
          <p:cNvPicPr>
            <a:picLocks noChangeAspect="1"/>
          </p:cNvPicPr>
          <p:nvPr/>
        </p:nvPicPr>
        <p:blipFill>
          <a:blip r:embed="rId6"/>
          <a:stretch>
            <a:fillRect/>
          </a:stretch>
        </p:blipFill>
        <p:spPr>
          <a:xfrm>
            <a:off x="842645" y="3474085"/>
            <a:ext cx="2957830" cy="1830070"/>
          </a:xfrm>
          <a:prstGeom prst="rect">
            <a:avLst/>
          </a:prstGeom>
          <a:noFill/>
          <a:ln w="9525">
            <a:noFill/>
          </a:ln>
        </p:spPr>
      </p:pic>
      <p:graphicFrame>
        <p:nvGraphicFramePr>
          <p:cNvPr id="7" name="表格 6" title=""/>
          <p:cNvGraphicFramePr>
            <a:graphicFrameLocks noGrp="1"/>
          </p:cNvGraphicFramePr>
          <p:nvPr>
            <p:custDataLst>
              <p:tags r:id="rId7"/>
            </p:custDataLst>
          </p:nvPr>
        </p:nvGraphicFramePr>
        <p:xfrm>
          <a:off x="4449445" y="3444240"/>
          <a:ext cx="6797675" cy="2654300"/>
        </p:xfrm>
        <a:graphic>
          <a:graphicData uri="http://schemas.openxmlformats.org/drawingml/2006/table">
            <a:tbl>
              <a:tblPr/>
              <a:tblGrid>
                <a:gridCol w="1359535"/>
                <a:gridCol w="1359535"/>
                <a:gridCol w="1359535"/>
                <a:gridCol w="1359535"/>
                <a:gridCol w="1359535"/>
              </a:tblGrid>
              <a:tr h="820420">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编号</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材料</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长度/m</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横截面积/mm</a:t>
                      </a:r>
                      <a:r>
                        <a:rPr lang="en-US" sz="1600" b="0" baseline="30000">
                          <a:latin typeface="微软雅黑" panose="020b0503020204020204" charset="-122"/>
                          <a:ea typeface="微软雅黑" panose="020b0503020204020204" charset="-122"/>
                          <a:cs typeface="微软雅黑" panose="020b0503020204020204" charset="-122"/>
                        </a:rPr>
                        <a:t>2</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微软雅黑" panose="020b0503020204020204" charset="-122"/>
                        </a:rPr>
                        <a:t>电流大小/A</a:t>
                      </a:r>
                      <a:endParaRPr lang="en-US" altLang="en-US" sz="16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8470">
                <a:tc>
                  <a:txBody>
                    <a:bodyPr vert="horz" wrap="square"/>
                    <a:lstStyle/>
                    <a:p>
                      <a:pPr indent="0" algn="ctr">
                        <a:buNone/>
                      </a:pPr>
                      <a:r>
                        <a:rPr lang="en-US" sz="1600" b="0" i="1">
                          <a:latin typeface="微软雅黑" panose="020b0503020204020204" charset="-122"/>
                          <a:ea typeface="微软雅黑" panose="020b0503020204020204" charset="-122"/>
                          <a:cs typeface="宋体" panose="02010600030101010101" pitchFamily="2" charset="-122"/>
                        </a:rPr>
                        <a:t>A</a:t>
                      </a:r>
                      <a:endParaRPr lang="en-US" altLang="en-US" sz="16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锰铜合金</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0.8</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0.40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7835">
                <a:tc>
                  <a:txBody>
                    <a:bodyPr vert="horz" wrap="square"/>
                    <a:lstStyle/>
                    <a:p>
                      <a:pPr indent="0" algn="ctr">
                        <a:buNone/>
                      </a:pPr>
                      <a:r>
                        <a:rPr lang="en-US" sz="1600" b="0" i="1">
                          <a:latin typeface="微软雅黑" panose="020b0503020204020204" charset="-122"/>
                          <a:ea typeface="微软雅黑" panose="020b0503020204020204" charset="-122"/>
                          <a:cs typeface="宋体" panose="02010600030101010101" pitchFamily="2" charset="-122"/>
                        </a:rPr>
                        <a:t>B</a:t>
                      </a:r>
                      <a:endParaRPr lang="en-US" altLang="en-US" sz="16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镍铬合金</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0.8</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0.32</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9105">
                <a:tc>
                  <a:txBody>
                    <a:bodyPr vert="horz" wrap="square"/>
                    <a:lstStyle/>
                    <a:p>
                      <a:pPr indent="0" algn="ctr">
                        <a:buNone/>
                      </a:pPr>
                      <a:r>
                        <a:rPr lang="en-US" sz="1600" b="0" i="1">
                          <a:latin typeface="微软雅黑" panose="020b0503020204020204" charset="-122"/>
                          <a:ea typeface="微软雅黑" panose="020b0503020204020204" charset="-122"/>
                          <a:cs typeface="宋体" panose="02010600030101010101" pitchFamily="2" charset="-122"/>
                        </a:rPr>
                        <a:t>C</a:t>
                      </a:r>
                      <a:endParaRPr lang="en-US" altLang="en-US" sz="16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镍铬合金</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0.5</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0.16</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458470">
                <a:tc>
                  <a:txBody>
                    <a:bodyPr vert="horz" wrap="square"/>
                    <a:lstStyle/>
                    <a:p>
                      <a:pPr indent="0" algn="ctr">
                        <a:buNone/>
                      </a:pPr>
                      <a:r>
                        <a:rPr lang="en-US" sz="1600" b="0" i="1">
                          <a:latin typeface="微软雅黑" panose="020b0503020204020204" charset="-122"/>
                          <a:ea typeface="微软雅黑" panose="020b0503020204020204" charset="-122"/>
                          <a:cs typeface="宋体" panose="02010600030101010101" pitchFamily="2" charset="-122"/>
                        </a:rPr>
                        <a:t>D</a:t>
                      </a:r>
                      <a:endParaRPr lang="en-US" altLang="en-US" sz="1600" b="0" i="1">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镍铬合金</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1.0</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0.4</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latin typeface="微软雅黑" panose="020b0503020204020204" charset="-122"/>
                          <a:ea typeface="微软雅黑" panose="020b0503020204020204" charset="-122"/>
                          <a:cs typeface="宋体" panose="02010600030101010101" pitchFamily="2" charset="-122"/>
                        </a:rPr>
                        <a:t>0.08</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0" name="文本框 9" title=""/>
          <p:cNvSpPr txBox="1"/>
          <p:nvPr/>
        </p:nvSpPr>
        <p:spPr>
          <a:xfrm>
            <a:off x="1929130" y="2086610"/>
            <a:ext cx="1808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电流表示数的大小</a:t>
            </a:r>
            <a:endParaRPr lang="en-US" altLang="zh-CN" sz="1600">
              <a:solidFill>
                <a:srgbClr val="FF0000"/>
              </a:solidFill>
              <a:latin typeface="微软雅黑" panose="020b0503020204020204" charset="-122"/>
              <a:ea typeface="微软雅黑" panose="020b0503020204020204" charset="-122"/>
            </a:endParaRPr>
          </a:p>
        </p:txBody>
      </p:sp>
      <p:sp>
        <p:nvSpPr>
          <p:cNvPr id="11" name="文本框 10" title=""/>
          <p:cNvSpPr txBox="1"/>
          <p:nvPr/>
        </p:nvSpPr>
        <p:spPr>
          <a:xfrm>
            <a:off x="7884160" y="2086610"/>
            <a:ext cx="792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转换法</a:t>
            </a:r>
            <a:endParaRPr lang="en-US" altLang="zh-CN" sz="1600">
              <a:solidFill>
                <a:srgbClr val="FF0000"/>
              </a:solidFill>
              <a:latin typeface="微软雅黑" panose="020b0503020204020204" charset="-122"/>
              <a:ea typeface="微软雅黑" panose="020b0503020204020204" charset="-122"/>
            </a:endParaRPr>
          </a:p>
        </p:txBody>
      </p:sp>
      <p:sp>
        <p:nvSpPr>
          <p:cNvPr id="13" name="文本框 12" title=""/>
          <p:cNvSpPr txBox="1"/>
          <p:nvPr/>
        </p:nvSpPr>
        <p:spPr>
          <a:xfrm>
            <a:off x="5852160" y="2423795"/>
            <a:ext cx="48564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导体的材料、横截面积相同时，长度越长，电阻越大</a:t>
            </a:r>
            <a:endParaRPr lang="en-US" altLang="zh-CN" sz="1600">
              <a:solidFill>
                <a:srgbClr val="FF0000"/>
              </a:solidFill>
              <a:latin typeface="微软雅黑" panose="020b0503020204020204" charset="-122"/>
              <a:ea typeface="微软雅黑" panose="020b0503020204020204" charset="-122"/>
            </a:endParaRPr>
          </a:p>
        </p:txBody>
      </p:sp>
      <p:sp>
        <p:nvSpPr>
          <p:cNvPr id="17" name="文本框 16" title=""/>
          <p:cNvSpPr txBox="1"/>
          <p:nvPr/>
        </p:nvSpPr>
        <p:spPr>
          <a:xfrm>
            <a:off x="1151255" y="2824480"/>
            <a:ext cx="64960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B、C</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p:bldP spid="10" grpId="0"/>
      <p:bldP spid="11" grpId="0"/>
      <p:bldP spid="13" grpId="0"/>
      <p:bldP spid="17"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二、电荷间相互作用</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pic>
        <p:nvPicPr>
          <p:cNvPr id="2" name="1BCC2C28-871D-48CB-8BE0-2867F7803ADB-2" title=""/>
          <p:cNvPicPr>
            <a:picLocks noChangeAspect="1"/>
          </p:cNvPicPr>
          <p:nvPr/>
        </p:nvPicPr>
        <p:blipFill>
          <a:blip r:embed="rId3"/>
          <a:stretch>
            <a:fillRect/>
          </a:stretch>
        </p:blipFill>
        <p:spPr>
          <a:xfrm>
            <a:off x="296545" y="1483995"/>
            <a:ext cx="11562715" cy="39839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endParaRPr lang="zh-CN" altLang="en-US">
                <a:solidFill>
                  <a:schemeClr val="bg1"/>
                </a:solidFill>
                <a:latin typeface="+mn-ea"/>
              </a:endParaRP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09</a:t>
              </a:r>
              <a:endParaRPr lang="en-US" sz="4400">
                <a:solidFill>
                  <a:schemeClr val="lt1"/>
                </a:solidFill>
                <a:latin typeface="微软雅黑" panose="020b0503020204020204" charset="-122"/>
                <a:ea typeface="微软雅黑" panose="020b0503020204020204" charset="-122"/>
              </a:endParaRPr>
            </a:p>
          </p:txBody>
        </p:sp>
        <p:sp>
          <p:nvSpPr>
            <p:cNvPr id="14" name="文本框 13"/>
            <p:cNvSpPr txBox="1"/>
            <p:nvPr/>
          </p:nvSpPr>
          <p:spPr>
            <a:xfrm>
              <a:off x="3879215" y="3747636"/>
              <a:ext cx="4665980" cy="835025"/>
            </a:xfrm>
            <a:prstGeom prst="rect">
              <a:avLst/>
            </a:prstGeom>
            <a:noFill/>
          </p:spPr>
          <p:txBody>
            <a:bodyPr wrap="none" lIns="0" tIns="0" rIns="0" bIns="0"/>
            <a:lstStyle/>
            <a:p>
              <a:pPr algn="ctr"/>
              <a:r>
                <a:rPr lang="en-US" altLang="zh-CN" sz="4000" b="1">
                  <a:solidFill>
                    <a:schemeClr val="accent2">
                      <a:lumMod val="75000"/>
                    </a:schemeClr>
                  </a:solidFill>
                  <a:latin typeface="微软雅黑" panose="020b0503020204020204" charset="-122"/>
                  <a:ea typeface="微软雅黑" panose="020b0503020204020204" charset="-122"/>
                </a:rPr>
                <a:t> </a:t>
              </a:r>
              <a:r>
                <a:rPr lang="zh-CN" altLang="en-US" sz="4000" b="1">
                  <a:solidFill>
                    <a:schemeClr val="accent2">
                      <a:lumMod val="75000"/>
                    </a:schemeClr>
                  </a:solidFill>
                  <a:latin typeface="微软雅黑" panose="020b0503020204020204" charset="-122"/>
                  <a:ea typeface="微软雅黑" panose="020b0503020204020204" charset="-122"/>
                </a:rPr>
                <a:t>变阻器</a:t>
              </a:r>
              <a:endParaRPr lang="zh-CN" altLang="en-US" sz="4000" b="1">
                <a:solidFill>
                  <a:schemeClr val="accent2">
                    <a:lumMod val="75000"/>
                  </a:schemeClr>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9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一、变阻器</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custDataLst>
              <p:tags r:id="rId3"/>
            </p:custDataLst>
          </p:nvPr>
        </p:nvSpPr>
        <p:spPr>
          <a:xfrm>
            <a:off x="374650" y="1449705"/>
            <a:ext cx="11559540" cy="922020"/>
          </a:xfrm>
          <a:prstGeom prst="rect">
            <a:avLst/>
          </a:prstGeom>
          <a:noFill/>
        </p:spPr>
        <p:txBody>
          <a:bodyPr wrap="square" rtlCol="0" anchor="t">
            <a:spAutoFit/>
          </a:bodyPr>
          <a:lstStyle/>
          <a:p>
            <a:pPr fontAlgn="auto">
              <a:lnSpc>
                <a:spcPct val="150000"/>
              </a:lnSpc>
            </a:pPr>
            <a:r>
              <a:rPr lang="en-US">
                <a:solidFill>
                  <a:srgbClr val="172EDB"/>
                </a:solidFill>
                <a:latin typeface="微软雅黑" panose="020b0503020204020204" charset="-122"/>
                <a:ea typeface="微软雅黑" panose="020b0503020204020204" charset="-122"/>
                <a:cs typeface="微软雅黑" panose="020b0503020204020204" charset="-122"/>
              </a:rPr>
              <a:t>1</a:t>
            </a:r>
            <a:r>
              <a:rPr>
                <a:solidFill>
                  <a:srgbClr val="172EDB"/>
                </a:solidFill>
                <a:latin typeface="微软雅黑" panose="020b0503020204020204" charset="-122"/>
                <a:ea typeface="微软雅黑" panose="020b0503020204020204" charset="-122"/>
                <a:cs typeface="微软雅黑" panose="020b0503020204020204" charset="-122"/>
              </a:rPr>
              <a:t>.</a:t>
            </a:r>
            <a:r>
              <a:rPr lang="zh-CN">
                <a:solidFill>
                  <a:srgbClr val="172EDB"/>
                </a:solidFill>
                <a:latin typeface="微软雅黑" panose="020b0503020204020204" charset="-122"/>
                <a:ea typeface="微软雅黑" panose="020b0503020204020204" charset="-122"/>
                <a:cs typeface="微软雅黑" panose="020b0503020204020204" charset="-122"/>
              </a:rPr>
              <a:t>变阻器：</a:t>
            </a:r>
            <a:r>
              <a:rPr lang="zh-CN">
                <a:latin typeface="微软雅黑" panose="020b0503020204020204" charset="-122"/>
                <a:ea typeface="微软雅黑" panose="020b0503020204020204" charset="-122"/>
                <a:cs typeface="微软雅黑" panose="020b0503020204020204" charset="-122"/>
              </a:rPr>
              <a:t>能改版接入电路中队长大小的元件叫做变阻器。学生实验中常用的变阻器有两种，一种是滑动变阻器，另一个是电阻箱。</a:t>
            </a:r>
            <a:endParaRPr lang="zh-CN">
              <a:latin typeface="微软雅黑" panose="020b0503020204020204" charset="-122"/>
              <a:ea typeface="微软雅黑" panose="020b0503020204020204" charset="-122"/>
              <a:cs typeface="微软雅黑" panose="020b0503020204020204" charset="-122"/>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4"/>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5"/>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6"/>
            </p:custDataLst>
          </p:nvPr>
        </p:nvSpPr>
        <p:spPr>
          <a:xfrm>
            <a:off x="379730" y="2409825"/>
            <a:ext cx="11559540" cy="3415030"/>
          </a:xfrm>
          <a:prstGeom prst="rect">
            <a:avLst/>
          </a:prstGeom>
          <a:noFill/>
        </p:spPr>
        <p:txBody>
          <a:bodyPr wrap="square" rtlCol="0" anchor="t">
            <a:spAutoFit/>
          </a:bodyPr>
          <a:lstStyle/>
          <a:p>
            <a:pPr fontAlgn="auto">
              <a:lnSpc>
                <a:spcPct val="150000"/>
              </a:lnSpc>
            </a:pPr>
            <a:r>
              <a:rPr lang="en-US">
                <a:solidFill>
                  <a:srgbClr val="172EDB"/>
                </a:solidFill>
                <a:latin typeface="微软雅黑" panose="020b0503020204020204" charset="-122"/>
                <a:ea typeface="微软雅黑" panose="020b0503020204020204" charset="-122"/>
                <a:cs typeface="微软雅黑" panose="020b0503020204020204" charset="-122"/>
              </a:rPr>
              <a:t>2</a:t>
            </a:r>
            <a:r>
              <a:rPr>
                <a:solidFill>
                  <a:srgbClr val="172EDB"/>
                </a:solidFill>
                <a:latin typeface="微软雅黑" panose="020b0503020204020204" charset="-122"/>
                <a:ea typeface="微软雅黑" panose="020b0503020204020204" charset="-122"/>
                <a:cs typeface="微软雅黑" panose="020b0503020204020204" charset="-122"/>
              </a:rPr>
              <a:t>.</a:t>
            </a:r>
            <a:r>
              <a:rPr lang="zh-CN">
                <a:solidFill>
                  <a:srgbClr val="172EDB"/>
                </a:solidFill>
                <a:latin typeface="微软雅黑" panose="020b0503020204020204" charset="-122"/>
                <a:ea typeface="微软雅黑" panose="020b0503020204020204" charset="-122"/>
                <a:cs typeface="微软雅黑" panose="020b0503020204020204" charset="-122"/>
              </a:rPr>
              <a:t>滑动变阻器</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（1）原理：通过改变接入电路中的电阻丝的长度来改变电路中电阻的大小。</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（2）作用：①调节滑动变阻器的滑片可以逐渐改变接入电路的电阻值，从而改变电路中的电流和用电器两端的电压；②滑动变阻器还能起到保护电路的作用。</a:t>
            </a:r>
            <a:endParaRPr lang="zh-CN">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3）构造：滑动变阻器的构造如图所示：接线柱A、B之间时滑动变阻器的电阻丝；接线柱C、D之间是金属杆，电阻为零；P是金属滑片，与金属杆和电阻丝相连（电阻丝的表面涂有绝缘漆，但与滑片接触的地方绝缘漆被刮掉），滑片本身看作电阻为零。滑片移动到不同位置时，接入电路的A、C（D）或B、C（D）两个接线柱间电阻丝的长度不一样，这样就改变了接入电路中电阻的大小。</a:t>
            </a:r>
            <a:endParaRPr lang="zh-CN">
              <a:latin typeface="微软雅黑" panose="020b0503020204020204" charset="-122"/>
              <a:ea typeface="微软雅黑" panose="020b0503020204020204" charset="-122"/>
              <a:cs typeface="微软雅黑" panose="020b0503020204020204" charset="-122"/>
            </a:endParaRPr>
          </a:p>
        </p:txBody>
      </p:sp>
      <p:pic>
        <p:nvPicPr>
          <p:cNvPr id="1073742973" name="图片 1073742972" title=""/>
          <p:cNvPicPr>
            <a:picLocks noChangeAspect="1"/>
          </p:cNvPicPr>
          <p:nvPr/>
        </p:nvPicPr>
        <p:blipFill>
          <a:blip r:embed="rId7"/>
          <a:stretch>
            <a:fillRect/>
          </a:stretch>
        </p:blipFill>
        <p:spPr>
          <a:xfrm>
            <a:off x="6536690" y="5342890"/>
            <a:ext cx="3525520" cy="12871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left)">
                                      <p:cBhvr>
                                        <p:cTn id="20" dur="500"/>
                                        <p:tgtEl>
                                          <p:spTgt spid="3">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73742973"/>
                                        </p:tgtEl>
                                        <p:attrNameLst>
                                          <p:attrName>style.visibility</p:attrName>
                                        </p:attrNameLst>
                                      </p:cBhvr>
                                      <p:to>
                                        <p:strVal val="visible"/>
                                      </p:to>
                                    </p:set>
                                    <p:animEffect transition="in" filter="barn(inVertical)">
                                      <p:cBhvr>
                                        <p:cTn id="35" dur="500"/>
                                        <p:tgtEl>
                                          <p:spTgt spid="1073742973"/>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wipe(left)">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17068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一、变阻器</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5"/>
            </p:custDataLst>
          </p:nvPr>
        </p:nvSpPr>
        <p:spPr>
          <a:xfrm>
            <a:off x="379730" y="1271905"/>
            <a:ext cx="11559540" cy="922020"/>
          </a:xfrm>
          <a:prstGeom prst="rect">
            <a:avLst/>
          </a:prstGeom>
          <a:noFill/>
        </p:spPr>
        <p:txBody>
          <a:bodyPr wrap="square" rtlCol="0" anchor="t">
            <a:spAutoFit/>
          </a:bodyPr>
          <a:lstStyle/>
          <a:p>
            <a:pPr fontAlgn="auto">
              <a:lnSpc>
                <a:spcPct val="150000"/>
              </a:lnSpc>
            </a:pPr>
            <a:r>
              <a:rPr lang="en-US">
                <a:solidFill>
                  <a:srgbClr val="172EDB"/>
                </a:solidFill>
                <a:latin typeface="微软雅黑" panose="020b0503020204020204" charset="-122"/>
                <a:ea typeface="微软雅黑" panose="020b0503020204020204" charset="-122"/>
                <a:cs typeface="微软雅黑" panose="020b0503020204020204" charset="-122"/>
              </a:rPr>
              <a:t>2</a:t>
            </a:r>
            <a:r>
              <a:rPr>
                <a:solidFill>
                  <a:srgbClr val="172EDB"/>
                </a:solidFill>
                <a:latin typeface="微软雅黑" panose="020b0503020204020204" charset="-122"/>
                <a:ea typeface="微软雅黑" panose="020b0503020204020204" charset="-122"/>
                <a:cs typeface="微软雅黑" panose="020b0503020204020204" charset="-122"/>
              </a:rPr>
              <a:t>.</a:t>
            </a:r>
            <a:r>
              <a:rPr lang="zh-CN">
                <a:solidFill>
                  <a:srgbClr val="172EDB"/>
                </a:solidFill>
                <a:latin typeface="微软雅黑" panose="020b0503020204020204" charset="-122"/>
                <a:ea typeface="微软雅黑" panose="020b0503020204020204" charset="-122"/>
                <a:cs typeface="微软雅黑" panose="020b0503020204020204" charset="-122"/>
              </a:rPr>
              <a:t>滑动变阻器</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4</a:t>
            </a:r>
            <a:r>
              <a:rPr lang="zh-CN">
                <a:latin typeface="微软雅黑" panose="020b0503020204020204" charset="-122"/>
                <a:ea typeface="微软雅黑" panose="020b0503020204020204" charset="-122"/>
                <a:cs typeface="微软雅黑" panose="020b0503020204020204" charset="-122"/>
              </a:rPr>
              <a:t>）铭牌上各数值的物理意义</a:t>
            </a:r>
            <a:endParaRPr lang="zh-CN">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6"/>
            </p:custDataLst>
          </p:nvPr>
        </p:nvGraphicFramePr>
        <p:xfrm>
          <a:off x="585470" y="2468245"/>
          <a:ext cx="10681335" cy="1572895"/>
        </p:xfrm>
        <a:graphic>
          <a:graphicData uri="http://schemas.openxmlformats.org/drawingml/2006/table">
            <a:tbl>
              <a:tblPr/>
              <a:tblGrid>
                <a:gridCol w="3784600"/>
                <a:gridCol w="6896735"/>
              </a:tblGrid>
              <a:tr h="1048385">
                <a:tc rowSpan="2">
                  <a:txBody>
                    <a:bodyPr vert="horz" wrap="square"/>
                    <a:lstStyle/>
                    <a:p>
                      <a:pPr indent="0" algn="ctr" fontAlgn="auto">
                        <a:lnSpc>
                          <a:spcPct val="150000"/>
                        </a:lnSpc>
                        <a:buNone/>
                      </a:pPr>
                      <a:endParaRPr lang="en-US" altLang="en-US" sz="1600" b="0">
                        <a:latin typeface="微软雅黑" panose="020b0503020204020204" charset="-122"/>
                        <a:ea typeface="微软雅黑" panose="020b0503020204020204" charset="-122"/>
                        <a:cs typeface="Times New Roman" panose="02020603050405020304" pitchFamily="18"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20Ω：表示此滑动变阻器的最大阻值为20Ω。使用此滑动变阻器时，接入电路中的阻值可以在0-20Ω之间变化</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24510">
                <a:tc vMerge="1">
                  <a:txBody>
                    <a:bodyPr vert="horz" wrap="square"/>
                    <a:lstStyle/>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50000"/>
                        </a:lnSpc>
                        <a:buNone/>
                      </a:pPr>
                      <a:r>
                        <a:rPr lang="en-US" sz="1600" b="0">
                          <a:solidFill>
                            <a:srgbClr val="000000"/>
                          </a:solidFill>
                          <a:latin typeface="微软雅黑" panose="020b0503020204020204" charset="-122"/>
                          <a:ea typeface="微软雅黑" panose="020b0503020204020204" charset="-122"/>
                          <a:cs typeface="微软雅黑" panose="020b0503020204020204" charset="-122"/>
                        </a:rPr>
                        <a:t>1.5A：表示此滑动变阻器允许通过的最大电流为1.5A</a:t>
                      </a:r>
                      <a:endParaRPr lang="en-US" altLang="en-US" sz="16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pic>
        <p:nvPicPr>
          <p:cNvPr id="6" name="图片 5" title=""/>
          <p:cNvPicPr/>
          <p:nvPr/>
        </p:nvPicPr>
        <p:blipFill>
          <a:blip r:embed="rId7"/>
          <a:stretch>
            <a:fillRect/>
          </a:stretch>
        </p:blipFill>
        <p:spPr>
          <a:xfrm>
            <a:off x="1377950" y="2638425"/>
            <a:ext cx="2162175" cy="1164590"/>
          </a:xfrm>
          <a:prstGeom prst="rect">
            <a:avLst/>
          </a:prstGeom>
          <a:noFill/>
          <a:ln w="9525">
            <a:noFill/>
          </a:ln>
        </p:spPr>
      </p:pic>
      <p:sp>
        <p:nvSpPr>
          <p:cNvPr id="10" name="文本框 9" title=""/>
          <p:cNvSpPr txBox="1"/>
          <p:nvPr>
            <p:custDataLst>
              <p:tags r:id="rId8"/>
            </p:custDataLst>
          </p:nvPr>
        </p:nvSpPr>
        <p:spPr>
          <a:xfrm>
            <a:off x="379730" y="4188460"/>
            <a:ext cx="11559540" cy="1337945"/>
          </a:xfrm>
          <a:prstGeom prst="rect">
            <a:avLst/>
          </a:prstGeom>
          <a:noFill/>
        </p:spPr>
        <p:txBody>
          <a:bodyPr wrap="square" rtlCol="0" anchor="t">
            <a:spAutoFit/>
          </a:bodyPr>
          <a:lstStyle/>
          <a:p>
            <a:pPr fontAlgn="auto">
              <a:lnSpc>
                <a:spcPct val="150000"/>
              </a:lnSpc>
            </a:pPr>
            <a:r>
              <a:rPr lang="zh-CN">
                <a:latin typeface="微软雅黑" panose="020b0503020204020204" charset="-122"/>
                <a:ea typeface="微软雅黑" panose="020b0503020204020204" charset="-122"/>
                <a:cs typeface="微软雅黑" panose="020b0503020204020204" charset="-122"/>
              </a:rPr>
              <a:t>（</a:t>
            </a:r>
            <a:r>
              <a:rPr lang="en-US" altLang="zh-CN">
                <a:latin typeface="微软雅黑" panose="020b0503020204020204" charset="-122"/>
                <a:ea typeface="微软雅黑" panose="020b0503020204020204" charset="-122"/>
                <a:cs typeface="微软雅黑" panose="020b0503020204020204" charset="-122"/>
              </a:rPr>
              <a:t>5</a:t>
            </a:r>
            <a:r>
              <a:rPr lang="zh-CN">
                <a:latin typeface="微软雅黑" panose="020b0503020204020204" charset="-122"/>
                <a:ea typeface="微软雅黑" panose="020b0503020204020204" charset="-122"/>
                <a:cs typeface="微软雅黑" panose="020b0503020204020204" charset="-122"/>
              </a:rPr>
              <a:t>）接线方式：将滑动变阻器串联接入电路，应采用两个接线柱“一上一下”的接法，不能同时使用上面两个接线柱（此时滑动变阻器接入电路的电阻为零），也不能同时使用下面两个接线柱（此时滑动变阻器接入的电阻值最大且不变），否则就起不到改变电路电阻的作用。</a:t>
            </a:r>
            <a:endParaRPr lang="zh-CN">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二、电阻箱与电位器</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5"/>
            </p:custDataLst>
          </p:nvPr>
        </p:nvSpPr>
        <p:spPr>
          <a:xfrm>
            <a:off x="379730" y="1271905"/>
            <a:ext cx="11559540" cy="1753235"/>
          </a:xfrm>
          <a:prstGeom prst="rect">
            <a:avLst/>
          </a:prstGeom>
          <a:noFill/>
        </p:spPr>
        <p:txBody>
          <a:bodyPr wrap="square" rtlCol="0" anchor="t">
            <a:spAutoFit/>
          </a:bodyPr>
          <a:lstStyle/>
          <a:p>
            <a:pPr fontAlgn="auto">
              <a:lnSpc>
                <a:spcPct val="150000"/>
              </a:lnSpc>
            </a:pPr>
            <a:r>
              <a:rPr lang="en-US">
                <a:solidFill>
                  <a:srgbClr val="172EDB"/>
                </a:solidFill>
                <a:latin typeface="微软雅黑" panose="020b0503020204020204" charset="-122"/>
                <a:ea typeface="微软雅黑" panose="020b0503020204020204" charset="-122"/>
                <a:cs typeface="微软雅黑" panose="020b0503020204020204" charset="-122"/>
              </a:rPr>
              <a:t>1</a:t>
            </a:r>
            <a:r>
              <a:rPr>
                <a:solidFill>
                  <a:srgbClr val="172EDB"/>
                </a:solidFill>
                <a:latin typeface="微软雅黑" panose="020b0503020204020204" charset="-122"/>
                <a:ea typeface="微软雅黑" panose="020b0503020204020204" charset="-122"/>
                <a:cs typeface="微软雅黑" panose="020b0503020204020204" charset="-122"/>
              </a:rPr>
              <a:t>.</a:t>
            </a:r>
            <a:r>
              <a:rPr lang="zh-CN">
                <a:solidFill>
                  <a:srgbClr val="172EDB"/>
                </a:solidFill>
                <a:latin typeface="微软雅黑" panose="020b0503020204020204" charset="-122"/>
                <a:ea typeface="微软雅黑" panose="020b0503020204020204" charset="-122"/>
                <a:cs typeface="微软雅黑" panose="020b0503020204020204" charset="-122"/>
              </a:rPr>
              <a:t>电阻箱</a:t>
            </a:r>
            <a:endParaRPr lang="zh-CN">
              <a:solidFill>
                <a:srgbClr val="172EDB"/>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滑动变阻器能够改变接入电路的电阻值大小，但不能准确知道接入电路的电阻阻值。如果需要知道接入电路的电阻阻值，就要用到电阻箱。电阻箱是一种可以调节电阻大小并且能够显示出电阻值的变阻器，电阻箱有两种：旋钮式电阻箱和插入式电阻箱。在电路中都用符号“</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”表示。</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379730" y="3025140"/>
            <a:ext cx="11559540" cy="216852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（1）旋钮式电阻箱</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①使用方法：将电阻箱的两个接线柱接入电路中，调节六个旋钮，就能得到0—99999.9Ω之间的电阻值。</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②读数方法：将各旋钮对应的小三角对准的数字乘以面板上标记的倍数，然后将数值加在一起就是电阻箱接入电路中的电阻值。如图乙所示是某电阻箱接入电路后的示意图，该电阻箱的示数：0×100000Ω+0×10000Ω+4×1000Ω+6×100Ω+8×10Ω+8×1Ω=4688Ω。</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729" title=""/>
          <p:cNvPicPr>
            <a:picLocks noChangeAspect="1"/>
          </p:cNvPicPr>
          <p:nvPr/>
        </p:nvPicPr>
        <p:blipFill>
          <a:blip r:embed="rId7"/>
          <a:stretch>
            <a:fillRect/>
          </a:stretch>
        </p:blipFill>
        <p:spPr>
          <a:xfrm>
            <a:off x="5666740" y="2649855"/>
            <a:ext cx="429260" cy="220980"/>
          </a:xfrm>
          <a:prstGeom prst="rect">
            <a:avLst/>
          </a:prstGeom>
          <a:noFill/>
          <a:ln w="9525">
            <a:noFill/>
          </a:ln>
        </p:spPr>
      </p:pic>
      <p:pic>
        <p:nvPicPr>
          <p:cNvPr id="6" name="图片 -2147481644" title=""/>
          <p:cNvPicPr>
            <a:picLocks noChangeAspect="1"/>
          </p:cNvPicPr>
          <p:nvPr/>
        </p:nvPicPr>
        <p:blipFill>
          <a:blip r:embed="rId8"/>
          <a:stretch>
            <a:fillRect/>
          </a:stretch>
        </p:blipFill>
        <p:spPr>
          <a:xfrm>
            <a:off x="3915410" y="5347970"/>
            <a:ext cx="3764280" cy="148590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left)">
                                      <p:cBhvr>
                                        <p:cTn id="25" dur="500"/>
                                        <p:tgtEl>
                                          <p:spTgt spid="10">
                                            <p:txEl>
                                              <p:pRg st="0" end="0"/>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left)">
                                      <p:cBhvr>
                                        <p:cTn id="30" dur="500"/>
                                        <p:tgtEl>
                                          <p:spTgt spid="10">
                                            <p:txEl>
                                              <p:pRg st="1" end="1"/>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2" end="2"/>
                                            </p:txEl>
                                          </p:spTgt>
                                        </p:tgtEl>
                                        <p:attrNameLst>
                                          <p:attrName>style.visibility</p:attrName>
                                        </p:attrNameLst>
                                      </p:cBhvr>
                                      <p:to>
                                        <p:strVal val="visible"/>
                                      </p:to>
                                    </p:set>
                                    <p:animEffect transition="in" filter="wipe(left)">
                                      <p:cBhvr>
                                        <p:cTn id="35" dur="500"/>
                                        <p:tgtEl>
                                          <p:spTgt spid="10">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二、电阻箱与电位器</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5"/>
            </p:custDataLst>
          </p:nvPr>
        </p:nvSpPr>
        <p:spPr>
          <a:xfrm>
            <a:off x="379730" y="1271905"/>
            <a:ext cx="11559540" cy="506730"/>
          </a:xfrm>
          <a:prstGeom prst="rect">
            <a:avLst/>
          </a:prstGeom>
          <a:noFill/>
        </p:spPr>
        <p:txBody>
          <a:bodyPr wrap="square" rtlCol="0" anchor="t">
            <a:spAutoFit/>
          </a:bodyPr>
          <a:lstStyle/>
          <a:p>
            <a:pPr fontAlgn="auto">
              <a:lnSpc>
                <a:spcPct val="150000"/>
              </a:lnSpc>
            </a:pPr>
            <a:r>
              <a:rPr lang="en-US">
                <a:solidFill>
                  <a:srgbClr val="172EDB"/>
                </a:solidFill>
                <a:latin typeface="微软雅黑" panose="020b0503020204020204" charset="-122"/>
                <a:ea typeface="微软雅黑" panose="020b0503020204020204" charset="-122"/>
                <a:cs typeface="微软雅黑" panose="020b0503020204020204" charset="-122"/>
              </a:rPr>
              <a:t>1</a:t>
            </a:r>
            <a:r>
              <a:rPr>
                <a:solidFill>
                  <a:srgbClr val="172EDB"/>
                </a:solidFill>
                <a:latin typeface="微软雅黑" panose="020b0503020204020204" charset="-122"/>
                <a:ea typeface="微软雅黑" panose="020b0503020204020204" charset="-122"/>
                <a:cs typeface="微软雅黑" panose="020b0503020204020204" charset="-122"/>
              </a:rPr>
              <a:t>.</a:t>
            </a:r>
            <a:r>
              <a:rPr lang="zh-CN">
                <a:solidFill>
                  <a:srgbClr val="172EDB"/>
                </a:solidFill>
                <a:latin typeface="微软雅黑" panose="020b0503020204020204" charset="-122"/>
                <a:ea typeface="微软雅黑" panose="020b0503020204020204" charset="-122"/>
                <a:cs typeface="微软雅黑" panose="020b0503020204020204" charset="-122"/>
              </a:rPr>
              <a:t>电阻箱</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379730" y="1793875"/>
            <a:ext cx="11559540" cy="424624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（2）插入式电阻箱</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①使用方法：插入式电阻箱有两个接线柱，接线柱之间有几段电阻丝的上方有能插入或拔出的铜塞。拔出铜塞时，对应那段电阻丝就接入了电路；插入铜塞时，对应的那段电阻丝就会被短路，相对于没有接入电路。</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②读数方法：如图所示，是插入式电阻箱的示意图，插入b、d铜塞，接入电路的总电阻R=10Ω+20Ω=30Ω。</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实验室常用的变阻器是滑动变阻器和电阻箱，生活中常用的变阻器一般叫做电位器。常见的电位器有机械式电位器和数字式电位器。</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726" title=""/>
          <p:cNvPicPr>
            <a:picLocks noChangeAspect="1"/>
          </p:cNvPicPr>
          <p:nvPr/>
        </p:nvPicPr>
        <p:blipFill>
          <a:blip r:embed="rId7"/>
          <a:stretch>
            <a:fillRect/>
          </a:stretch>
        </p:blipFill>
        <p:spPr>
          <a:xfrm>
            <a:off x="4192270" y="3655695"/>
            <a:ext cx="3507740" cy="136842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left)">
                                      <p:cBhvr>
                                        <p:cTn id="30" dur="500"/>
                                        <p:tgtEl>
                                          <p:spTgt spid="1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
                                            <p:txEl>
                                              <p:pRg st="7" end="7"/>
                                            </p:txEl>
                                          </p:spTgt>
                                        </p:tgtEl>
                                        <p:attrNameLst>
                                          <p:attrName>style.visibility</p:attrName>
                                        </p:attrNameLst>
                                      </p:cBhvr>
                                      <p:to>
                                        <p:strVal val="visible"/>
                                      </p:to>
                                    </p:set>
                                    <p:animEffect transition="in" filter="wipe(left)">
                                      <p:cBhvr>
                                        <p:cTn id="40"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9" name="图片 8" title=""/>
          <p:cNvPicPr>
            <a:picLocks noChangeAspect="1"/>
          </p:cNvPicPr>
          <p:nvPr/>
        </p:nvPicPr>
        <p:blipFill>
          <a:blip r:embed="rId2"/>
          <a:stretch>
            <a:fillRect/>
          </a:stretch>
        </p:blipFill>
        <p:spPr>
          <a:xfrm>
            <a:off x="10218420" y="46863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endParaRPr lang="zh-CN" sz="2800" b="1">
              <a:solidFill>
                <a:srgbClr val="92D050"/>
              </a:solidFill>
              <a:latin typeface="微软雅黑" panose="020b0503020204020204" charset="-122"/>
              <a:ea typeface="微软雅黑" panose="020b0503020204020204" charset="-122"/>
            </a:endParaRPr>
          </a:p>
        </p:txBody>
      </p:sp>
      <p:sp>
        <p:nvSpPr>
          <p:cNvPr id="5" name="文本框 4" title=""/>
          <p:cNvSpPr txBox="1"/>
          <p:nvPr/>
        </p:nvSpPr>
        <p:spPr>
          <a:xfrm>
            <a:off x="5288915" y="182245"/>
            <a:ext cx="2926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二、电阻箱与电位器</a:t>
            </a:r>
            <a:endParaRPr lang="en-US"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grpSp>
        <p:nvGrpSpPr>
          <p:cNvPr id="66" name="组合 65" title=""/>
          <p:cNvGrpSpPr/>
          <p:nvPr/>
        </p:nvGrpSpPr>
        <p:grpSpPr>
          <a:xfrm>
            <a:off x="6466824" y="913684"/>
            <a:ext cx="3595615" cy="0"/>
            <a:chOff x="6525531" y="842564"/>
            <a:chExt cx="3595615" cy="0"/>
          </a:xfrm>
        </p:grpSpPr>
        <p:cxnSp>
          <p:nvCxnSpPr>
            <p:cNvPr id="67" name="直接连接符 66"/>
            <p:cNvCxnSpPr/>
            <p:nvPr>
              <p:custDataLst>
                <p:tags r:id="rId3"/>
              </p:custDataLst>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custDataLst>
                <p:tags r:id="rId4"/>
              </p:custDataLst>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 name="文本框 2" title=""/>
          <p:cNvSpPr txBox="1"/>
          <p:nvPr>
            <p:custDataLst>
              <p:tags r:id="rId5"/>
            </p:custDataLst>
          </p:nvPr>
        </p:nvSpPr>
        <p:spPr>
          <a:xfrm>
            <a:off x="379730" y="1271905"/>
            <a:ext cx="11559540" cy="506730"/>
          </a:xfrm>
          <a:prstGeom prst="rect">
            <a:avLst/>
          </a:prstGeom>
          <a:noFill/>
        </p:spPr>
        <p:txBody>
          <a:bodyPr wrap="square" rtlCol="0" anchor="t">
            <a:spAutoFit/>
          </a:bodyPr>
          <a:lstStyle/>
          <a:p>
            <a:pPr fontAlgn="auto">
              <a:lnSpc>
                <a:spcPct val="150000"/>
              </a:lnSpc>
            </a:pPr>
            <a:r>
              <a:rPr lang="en-US">
                <a:solidFill>
                  <a:srgbClr val="172EDB"/>
                </a:solidFill>
                <a:latin typeface="微软雅黑" panose="020b0503020204020204" charset="-122"/>
                <a:ea typeface="微软雅黑" panose="020b0503020204020204" charset="-122"/>
                <a:cs typeface="微软雅黑" panose="020b0503020204020204" charset="-122"/>
              </a:rPr>
              <a:t>2</a:t>
            </a:r>
            <a:r>
              <a:rPr>
                <a:solidFill>
                  <a:srgbClr val="172EDB"/>
                </a:solidFill>
                <a:latin typeface="微软雅黑" panose="020b0503020204020204" charset="-122"/>
                <a:ea typeface="微软雅黑" panose="020b0503020204020204" charset="-122"/>
                <a:cs typeface="微软雅黑" panose="020b0503020204020204" charset="-122"/>
              </a:rPr>
              <a:t>.</a:t>
            </a:r>
            <a:r>
              <a:rPr lang="zh-CN">
                <a:solidFill>
                  <a:srgbClr val="172EDB"/>
                </a:solidFill>
                <a:latin typeface="微软雅黑" panose="020b0503020204020204" charset="-122"/>
                <a:ea typeface="微软雅黑" panose="020b0503020204020204" charset="-122"/>
                <a:cs typeface="微软雅黑" panose="020b0503020204020204" charset="-122"/>
              </a:rPr>
              <a:t>电位器</a:t>
            </a:r>
            <a:endParaRPr>
              <a:latin typeface="微软雅黑" panose="020b0503020204020204" charset="-122"/>
              <a:ea typeface="微软雅黑" panose="020b0503020204020204" charset="-122"/>
              <a:cs typeface="微软雅黑" panose="020b0503020204020204" charset="-122"/>
            </a:endParaRPr>
          </a:p>
        </p:txBody>
      </p:sp>
      <p:sp>
        <p:nvSpPr>
          <p:cNvPr id="10" name="文本框 9" title=""/>
          <p:cNvSpPr txBox="1"/>
          <p:nvPr>
            <p:custDataLst>
              <p:tags r:id="rId6"/>
            </p:custDataLst>
          </p:nvPr>
        </p:nvSpPr>
        <p:spPr>
          <a:xfrm>
            <a:off x="379730" y="1793875"/>
            <a:ext cx="11559540" cy="1753235"/>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机械式电位器：如图所示，是机械式电位器的一种。其电阻丝呈圆弧形，滑片可以在电阻丝上转动。其接线方法是“中间固定，两边接一边”。当接中间和左端接线柱时，接入电路的电阻丝为左侧部分，如果顺时针转动滑片，则电位器接入电路的阻值变大。可连续调节亮度的台灯、可连续调节声音大小的耳机等都是使用了这种电位器。</a:t>
            </a:r>
            <a:endParaRPr>
              <a:latin typeface="微软雅黑" panose="020b0503020204020204" charset="-122"/>
              <a:ea typeface="微软雅黑" panose="020b0503020204020204" charset="-122"/>
              <a:cs typeface="微软雅黑" panose="020b0503020204020204" charset="-122"/>
            </a:endParaRPr>
          </a:p>
        </p:txBody>
      </p:sp>
      <p:pic>
        <p:nvPicPr>
          <p:cNvPr id="2" name="图片 -2147481725" title=""/>
          <p:cNvPicPr>
            <a:picLocks noChangeAspect="1"/>
          </p:cNvPicPr>
          <p:nvPr/>
        </p:nvPicPr>
        <p:blipFill>
          <a:blip r:embed="rId7"/>
          <a:stretch>
            <a:fillRect/>
          </a:stretch>
        </p:blipFill>
        <p:spPr>
          <a:xfrm>
            <a:off x="4133215" y="3324860"/>
            <a:ext cx="3447415" cy="1463675"/>
          </a:xfrm>
          <a:prstGeom prst="rect">
            <a:avLst/>
          </a:prstGeom>
          <a:noFill/>
          <a:ln w="9525">
            <a:noFill/>
          </a:ln>
        </p:spPr>
      </p:pic>
      <p:sp>
        <p:nvSpPr>
          <p:cNvPr id="6" name="文本框 5" title=""/>
          <p:cNvSpPr txBox="1"/>
          <p:nvPr>
            <p:custDataLst>
              <p:tags r:id="rId8"/>
            </p:custDataLst>
          </p:nvPr>
        </p:nvSpPr>
        <p:spPr>
          <a:xfrm>
            <a:off x="379730" y="4767580"/>
            <a:ext cx="11559540" cy="92202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2）数字式电位器：数字式电位器是用数字信号控制阻值的器件（集成电路等）。它有耐振动、噪声小、寿命长、抗环境污染等优点，已在自动检测与控制、智能仪器仪表、消费类电子产品等许多领域得到应用。</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9001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滑动变阻器的使用</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pic>
        <p:nvPicPr>
          <p:cNvPr id="2" name="图片 1" title=""/>
          <p:cNvPicPr>
            <a:picLocks noChangeAspect="1"/>
          </p:cNvPicPr>
          <p:nvPr>
            <p:custDataLst>
              <p:tags r:id="rId6"/>
            </p:custDataLst>
          </p:nvPr>
        </p:nvPicPr>
        <p:blipFill>
          <a:blip r:embed="rId5"/>
          <a:stretch>
            <a:fillRect/>
          </a:stretch>
        </p:blipFill>
        <p:spPr>
          <a:xfrm>
            <a:off x="475329" y="1418708"/>
            <a:ext cx="2013585" cy="483870"/>
          </a:xfrm>
          <a:prstGeom prst="rect">
            <a:avLst/>
          </a:prstGeom>
        </p:spPr>
      </p:pic>
      <p:sp>
        <p:nvSpPr>
          <p:cNvPr id="6" name="文本框 5" title=""/>
          <p:cNvSpPr txBox="1"/>
          <p:nvPr>
            <p:custDataLst>
              <p:tags r:id="rId7"/>
            </p:custDataLst>
          </p:nvPr>
        </p:nvSpPr>
        <p:spPr>
          <a:xfrm>
            <a:off x="374679" y="1902477"/>
            <a:ext cx="11734800" cy="2999740"/>
          </a:xfrm>
          <a:prstGeom prst="rect">
            <a:avLst/>
          </a:prstGeom>
          <a:noFill/>
        </p:spPr>
        <p:txBody>
          <a:bodyPr wrap="square" rtlCol="0" anchor="t">
            <a:spAutoFit/>
          </a:bodyPr>
          <a:lstStyle/>
          <a:p>
            <a:pPr fontAlgn="auto">
              <a:lnSpc>
                <a:spcPct val="150000"/>
              </a:lnSpc>
            </a:pPr>
            <a:r>
              <a:rPr>
                <a:latin typeface="微软雅黑" panose="020b0503020204020204" charset="-122"/>
                <a:ea typeface="微软雅黑" panose="020b0503020204020204" charset="-122"/>
                <a:cs typeface="微软雅黑" panose="020b0503020204020204" charset="-122"/>
              </a:rPr>
              <a:t>（1）滑动变阻器的连接：1）将滑动变阻器接入电路，关键是确定其下接线柱的连接点，上接线柱无论接在哪一点，都相对于接在滑片上；2）要使接入电路的电阻变小，下接线柱要接在滑片移向的那一端。</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2）一上一下，决定在下：1）明确滑动变阻器哪两个接线柱接入电路，找到接线下接线柱；2）根据滑片位置的变化，判断滑片是远离还是靠近该“下接线柱”；3）若远离，则接入电阻变大；若靠近，则接入电阻变小。</a:t>
            </a:r>
            <a:endParaRPr>
              <a:latin typeface="微软雅黑" panose="020b0503020204020204" charset="-122"/>
              <a:ea typeface="微软雅黑" panose="020b0503020204020204" charset="-122"/>
              <a:cs typeface="微软雅黑" panose="020b0503020204020204" charset="-122"/>
            </a:endParaRPr>
          </a:p>
          <a:p>
            <a:pPr fontAlgn="auto">
              <a:lnSpc>
                <a:spcPct val="150000"/>
              </a:lnSpc>
            </a:pPr>
            <a:r>
              <a:rPr>
                <a:latin typeface="微软雅黑" panose="020b0503020204020204" charset="-122"/>
                <a:ea typeface="微软雅黑" panose="020b0503020204020204" charset="-122"/>
                <a:cs typeface="微软雅黑" panose="020b0503020204020204" charset="-122"/>
              </a:rPr>
              <a:t>（3）滑动变阻器的接法一般有以下三种：1）断路式接法：如图甲所示，滑动变阻器右边的电阻丝被断路；2）短路式接法：如图乙所示，滑动变阻器右边电阻丝被短路；3）混连式接法：如图丙所示，该接法的优点是可通过移动划片，使用电器（图中的小灯泡）两端电压最小为零。</a:t>
            </a:r>
            <a:endParaRPr>
              <a:latin typeface="微软雅黑" panose="020b0503020204020204" charset="-122"/>
              <a:ea typeface="微软雅黑" panose="020b0503020204020204" charset="-122"/>
              <a:cs typeface="微软雅黑" panose="020b0503020204020204" charset="-122"/>
            </a:endParaRPr>
          </a:p>
        </p:txBody>
      </p:sp>
      <p:pic>
        <p:nvPicPr>
          <p:cNvPr id="7" name="图片 -2147481643" title=""/>
          <p:cNvPicPr>
            <a:picLocks noChangeAspect="1"/>
          </p:cNvPicPr>
          <p:nvPr/>
        </p:nvPicPr>
        <p:blipFill>
          <a:blip r:embed="rId8"/>
          <a:stretch>
            <a:fillRect/>
          </a:stretch>
        </p:blipFill>
        <p:spPr>
          <a:xfrm>
            <a:off x="2489200" y="5089525"/>
            <a:ext cx="6007735" cy="10871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9001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滑动变阻器的使用</a:t>
            </a:r>
            <a:endParaRPr lang="zh-CN"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0" name="文本框 9" title=""/>
          <p:cNvSpPr txBox="1"/>
          <p:nvPr>
            <p:custDataLst>
              <p:tags r:id="rId5"/>
            </p:custDataLst>
          </p:nvPr>
        </p:nvSpPr>
        <p:spPr>
          <a:xfrm>
            <a:off x="292735" y="1331595"/>
            <a:ext cx="730567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如图所示是小明连接的电路，还剩下几根导线没有连接上去，请你帮助小明完成电路的连接，要求开关S闭合后，向右移动滑片P，灯L</a:t>
            </a:r>
            <a:r>
              <a:rPr sz="1600" baseline="-25000">
                <a:latin typeface="微软雅黑" panose="020b0503020204020204" charset="-122"/>
                <a:ea typeface="微软雅黑" panose="020b0503020204020204" charset="-122"/>
                <a:cs typeface="微软雅黑" panose="020b0503020204020204" charset="-122"/>
              </a:rPr>
              <a:t>1</a:t>
            </a:r>
            <a:r>
              <a:rPr sz="1600">
                <a:latin typeface="微软雅黑" panose="020b0503020204020204" charset="-122"/>
                <a:ea typeface="微软雅黑" panose="020b0503020204020204" charset="-122"/>
                <a:cs typeface="微软雅黑" panose="020b0503020204020204" charset="-122"/>
              </a:rPr>
              <a:t>的亮度不变，灯L</a:t>
            </a:r>
            <a:r>
              <a:rPr sz="1600" baseline="-25000">
                <a:latin typeface="微软雅黑" panose="020b0503020204020204" charset="-122"/>
                <a:ea typeface="微软雅黑" panose="020b0503020204020204" charset="-122"/>
                <a:cs typeface="微软雅黑" panose="020b0503020204020204" charset="-122"/>
              </a:rPr>
              <a:t>2</a:t>
            </a:r>
            <a:r>
              <a:rPr sz="1600">
                <a:latin typeface="微软雅黑" panose="020b0503020204020204" charset="-122"/>
                <a:ea typeface="微软雅黑" panose="020b0503020204020204" charset="-122"/>
                <a:cs typeface="微软雅黑" panose="020b0503020204020204" charset="-122"/>
              </a:rPr>
              <a:t>的亮度变暗。</a:t>
            </a:r>
            <a:endParaRPr sz="1600">
              <a:latin typeface="微软雅黑" panose="020b0503020204020204" charset="-122"/>
              <a:ea typeface="微软雅黑" panose="020b0503020204020204" charset="-122"/>
              <a:cs typeface="微软雅黑" panose="020b0503020204020204" charset="-122"/>
            </a:endParaRPr>
          </a:p>
        </p:txBody>
      </p:sp>
      <p:pic>
        <p:nvPicPr>
          <p:cNvPr id="2" name="图片 -2147481714" title=""/>
          <p:cNvPicPr>
            <a:picLocks noChangeAspect="1"/>
          </p:cNvPicPr>
          <p:nvPr/>
        </p:nvPicPr>
        <p:blipFill>
          <a:blip r:embed="rId6"/>
          <a:stretch>
            <a:fillRect/>
          </a:stretch>
        </p:blipFill>
        <p:spPr>
          <a:xfrm>
            <a:off x="2211070" y="2412365"/>
            <a:ext cx="2386965" cy="1814195"/>
          </a:xfrm>
          <a:prstGeom prst="rect">
            <a:avLst/>
          </a:prstGeom>
          <a:noFill/>
          <a:ln w="9525">
            <a:noFill/>
          </a:ln>
        </p:spPr>
      </p:pic>
      <p:cxnSp>
        <p:nvCxnSpPr>
          <p:cNvPr id="30" name="直接连接符 29" title=""/>
          <p:cNvCxnSpPr/>
          <p:nvPr>
            <p:custDataLst>
              <p:tags r:id="rId7"/>
            </p:custDataLst>
          </p:nvPr>
        </p:nvCxnSpPr>
        <p:spPr>
          <a:xfrm>
            <a:off x="292735" y="4239260"/>
            <a:ext cx="729996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8"/>
            </p:custDataLst>
          </p:nvPr>
        </p:nvSpPr>
        <p:spPr>
          <a:xfrm>
            <a:off x="292735" y="4301490"/>
            <a:ext cx="7305675" cy="119888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为了减少碳排放，国家大力推行电动汽车。电动汽车的速度由流经电动机的电流大小控制，当驾驶员向下踩油门踏板时，改变接入电路的变阻器阻值，车速变大。下列是该电动汽车的模拟电路，其中符合要求的是（　　）。</a:t>
            </a:r>
            <a:endParaRPr sz="1600">
              <a:latin typeface="微软雅黑" panose="020b0503020204020204" charset="-122"/>
              <a:ea typeface="微软雅黑" panose="020b0503020204020204" charset="-122"/>
              <a:cs typeface="微软雅黑" panose="020b0503020204020204" charset="-122"/>
            </a:endParaRPr>
          </a:p>
        </p:txBody>
      </p:sp>
      <p:pic>
        <p:nvPicPr>
          <p:cNvPr id="6" name="图片 -2147481642" title=""/>
          <p:cNvPicPr>
            <a:picLocks noChangeAspect="1"/>
          </p:cNvPicPr>
          <p:nvPr/>
        </p:nvPicPr>
        <p:blipFill>
          <a:blip r:embed="rId9"/>
          <a:stretch>
            <a:fillRect/>
          </a:stretch>
        </p:blipFill>
        <p:spPr>
          <a:xfrm>
            <a:off x="602933" y="5473700"/>
            <a:ext cx="6191885" cy="1341120"/>
          </a:xfrm>
          <a:prstGeom prst="rect">
            <a:avLst/>
          </a:prstGeom>
          <a:noFill/>
          <a:ln w="9525">
            <a:noFill/>
          </a:ln>
        </p:spPr>
      </p:pic>
      <p:cxnSp>
        <p:nvCxnSpPr>
          <p:cNvPr id="25" name="直接连接符 24" title=""/>
          <p:cNvCxnSpPr/>
          <p:nvPr>
            <p:custDataLst>
              <p:tags r:id="rId10"/>
            </p:custDataLst>
          </p:nvPr>
        </p:nvCxnSpPr>
        <p:spPr>
          <a:xfrm flipH="1">
            <a:off x="756221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11"/>
            </p:custDataLst>
          </p:nvPr>
        </p:nvSpPr>
        <p:spPr>
          <a:xfrm>
            <a:off x="7661275" y="1337945"/>
            <a:ext cx="43408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【变式1</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如图所示，是一种自动测定油箱内油面高度的装置，其中油量表是用</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表改装的；当油箱中的油面下降时，R的电阻值将</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。（选填“增大”、“减小”或“不变”）</a:t>
            </a:r>
            <a:endParaRPr sz="1600">
              <a:latin typeface="微软雅黑" panose="020b0503020204020204" charset="-122"/>
              <a:ea typeface="微软雅黑" panose="020b0503020204020204" charset="-122"/>
              <a:cs typeface="微软雅黑" panose="020b0503020204020204" charset="-122"/>
            </a:endParaRPr>
          </a:p>
        </p:txBody>
      </p:sp>
      <p:pic>
        <p:nvPicPr>
          <p:cNvPr id="7" name="图片 100035" title=""/>
          <p:cNvPicPr>
            <a:picLocks noChangeAspect="1"/>
          </p:cNvPicPr>
          <p:nvPr/>
        </p:nvPicPr>
        <p:blipFill>
          <a:blip r:embed="rId12"/>
          <a:stretch>
            <a:fillRect/>
          </a:stretch>
        </p:blipFill>
        <p:spPr>
          <a:xfrm>
            <a:off x="8075930" y="3575685"/>
            <a:ext cx="3511550" cy="1745615"/>
          </a:xfrm>
          <a:prstGeom prst="rect">
            <a:avLst/>
          </a:prstGeom>
          <a:noFill/>
          <a:ln w="9525">
            <a:noFill/>
          </a:ln>
        </p:spPr>
      </p:pic>
      <p:sp>
        <p:nvSpPr>
          <p:cNvPr id="11" name="任意多边形 10" title=""/>
          <p:cNvSpPr/>
          <p:nvPr/>
        </p:nvSpPr>
        <p:spPr>
          <a:xfrm>
            <a:off x="2379980" y="2708275"/>
            <a:ext cx="616585" cy="1038860"/>
          </a:xfrm>
          <a:custGeom>
            <a:gdLst>
              <a:gd name="connisteX0" fmla="*/ 583145 w 616480"/>
              <a:gd name="connsiteY0" fmla="*/ 0 h 1038860"/>
              <a:gd name="connisteX1" fmla="*/ 562190 w 616480"/>
              <a:gd name="connsiteY1" fmla="*/ 287655 h 1038860"/>
              <a:gd name="connisteX2" fmla="*/ 58000 w 616480"/>
              <a:gd name="connsiteY2" fmla="*/ 421640 h 1038860"/>
              <a:gd name="connisteX3" fmla="*/ 27520 w 616480"/>
              <a:gd name="connsiteY3" fmla="*/ 1038860 h 1038860"/>
            </a:gdLst>
            <a:cxnLst>
              <a:cxn ang="0">
                <a:pos x="connisteX0" y="connsiteY0"/>
              </a:cxn>
              <a:cxn ang="0">
                <a:pos x="connisteX1" y="connsiteY1"/>
              </a:cxn>
              <a:cxn ang="0">
                <a:pos x="connisteX2" y="connsiteY2"/>
              </a:cxn>
              <a:cxn ang="0">
                <a:pos x="connisteX3" y="connsiteY3"/>
              </a:cxn>
            </a:cxnLst>
            <a:rect l="l" t="t" r="r" b="b"/>
            <a:pathLst>
              <a:path w="616480" h="1038860">
                <a:moveTo>
                  <a:pt x="583146" y="0"/>
                </a:moveTo>
                <a:cubicBezTo>
                  <a:pt x="588861" y="54610"/>
                  <a:pt x="666966" y="203200"/>
                  <a:pt x="562191" y="287655"/>
                </a:cubicBezTo>
                <a:cubicBezTo>
                  <a:pt x="457416" y="372110"/>
                  <a:pt x="164681" y="271145"/>
                  <a:pt x="58001" y="421640"/>
                </a:cubicBezTo>
                <a:cubicBezTo>
                  <a:pt x="-48679" y="572135"/>
                  <a:pt x="23711" y="918210"/>
                  <a:pt x="27521" y="103886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任意多边形 12" title=""/>
          <p:cNvSpPr/>
          <p:nvPr/>
        </p:nvSpPr>
        <p:spPr>
          <a:xfrm>
            <a:off x="3159125" y="2882900"/>
            <a:ext cx="976630" cy="524510"/>
          </a:xfrm>
          <a:custGeom>
            <a:gdLst>
              <a:gd name="connisteX0" fmla="*/ 976881 w 976881"/>
              <a:gd name="connsiteY0" fmla="*/ 0 h 524510"/>
              <a:gd name="connisteX1" fmla="*/ 421256 w 976881"/>
              <a:gd name="connsiteY1" fmla="*/ 144145 h 524510"/>
              <a:gd name="connisteX2" fmla="*/ 9776 w 976881"/>
              <a:gd name="connsiteY2" fmla="*/ 164465 h 524510"/>
              <a:gd name="connisteX3" fmla="*/ 164081 w 976881"/>
              <a:gd name="connsiteY3" fmla="*/ 524510 h 524510"/>
            </a:gdLst>
            <a:cxnLst>
              <a:cxn ang="0">
                <a:pos x="connisteX0" y="connsiteY0"/>
              </a:cxn>
              <a:cxn ang="0">
                <a:pos x="connisteX1" y="connsiteY1"/>
              </a:cxn>
              <a:cxn ang="0">
                <a:pos x="connisteX2" y="connsiteY2"/>
              </a:cxn>
              <a:cxn ang="0">
                <a:pos x="connisteX3" y="connsiteY3"/>
              </a:cxn>
            </a:cxnLst>
            <a:rect l="l" t="t" r="r" b="b"/>
            <a:pathLst>
              <a:path w="976881" h="524510">
                <a:moveTo>
                  <a:pt x="976881" y="0"/>
                </a:moveTo>
                <a:cubicBezTo>
                  <a:pt x="874011" y="28575"/>
                  <a:pt x="614931" y="111125"/>
                  <a:pt x="421256" y="144145"/>
                </a:cubicBezTo>
                <a:cubicBezTo>
                  <a:pt x="227581" y="177165"/>
                  <a:pt x="61211" y="88265"/>
                  <a:pt x="9776" y="164465"/>
                </a:cubicBezTo>
                <a:cubicBezTo>
                  <a:pt x="-41659" y="240665"/>
                  <a:pt x="124711" y="452755"/>
                  <a:pt x="164081" y="52451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文本框 22" title=""/>
          <p:cNvSpPr txBox="1"/>
          <p:nvPr/>
        </p:nvSpPr>
        <p:spPr>
          <a:xfrm>
            <a:off x="6469380" y="513651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endParaRPr lang="en-US" altLang="zh-CN" sz="1600">
              <a:solidFill>
                <a:srgbClr val="FF0000"/>
              </a:solidFill>
              <a:latin typeface="微软雅黑" panose="020b0503020204020204" charset="-122"/>
              <a:ea typeface="微软雅黑" panose="020b0503020204020204" charset="-122"/>
            </a:endParaRPr>
          </a:p>
        </p:txBody>
      </p:sp>
      <p:sp>
        <p:nvSpPr>
          <p:cNvPr id="14" name="文本框 13" title=""/>
          <p:cNvSpPr txBox="1"/>
          <p:nvPr/>
        </p:nvSpPr>
        <p:spPr>
          <a:xfrm>
            <a:off x="11082655" y="176212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电压</a:t>
            </a:r>
            <a:endParaRPr lang="en-US" altLang="zh-CN" sz="1600">
              <a:solidFill>
                <a:srgbClr val="FF0000"/>
              </a:solidFill>
              <a:latin typeface="微软雅黑" panose="020b0503020204020204" charset="-122"/>
              <a:ea typeface="微软雅黑" panose="020b0503020204020204" charset="-122"/>
            </a:endParaRPr>
          </a:p>
        </p:txBody>
      </p:sp>
      <p:sp>
        <p:nvSpPr>
          <p:cNvPr id="15" name="文本框 14" title=""/>
          <p:cNvSpPr txBox="1"/>
          <p:nvPr/>
        </p:nvSpPr>
        <p:spPr>
          <a:xfrm>
            <a:off x="8184515" y="248983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减小</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up)">
                                      <p:cBhvr>
                                        <p:cTn id="40" dur="500"/>
                                        <p:tgtEl>
                                          <p:spTgt spid="25"/>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up)">
                                      <p:cBhvr>
                                        <p:cTn id="55" dur="500"/>
                                        <p:tgtEl>
                                          <p:spTgt spid="11"/>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up)">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left)">
                                      <p:cBhvr>
                                        <p:cTn id="65" dur="500"/>
                                        <p:tgtEl>
                                          <p:spTgt spid="23"/>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500"/>
                                        <p:tgtEl>
                                          <p:spTgt spid="14"/>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11" grpId="0" animBg="1"/>
      <p:bldP spid="13" grpId="0" animBg="1"/>
      <p:bldP spid="23" grpId="0"/>
      <p:bldP spid="14" grpId="0"/>
      <p:bldP spid="15" grpId="0"/>
    </p:bldLst>
  </p:timing>
</p:sld>
</file>

<file path=ppt/slides/slide9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endParaRPr lang="zh-CN" sz="2800" b="1">
              <a:solidFill>
                <a:srgbClr val="92D050"/>
              </a:solidFill>
              <a:latin typeface="微软雅黑" panose="020b0503020204020204" charset="-122"/>
              <a:ea typeface="微软雅黑" panose="020b0503020204020204" charset="-122"/>
            </a:endParaRPr>
          </a:p>
        </p:txBody>
      </p:sp>
      <p:pic>
        <p:nvPicPr>
          <p:cNvPr id="4" name="图片 3" title=""/>
          <p:cNvPicPr>
            <a:picLocks noChangeAspect="1"/>
          </p:cNvPicPr>
          <p:nvPr/>
        </p:nvPicPr>
        <p:blipFill>
          <a:blip r:embed="rId2"/>
          <a:stretch>
            <a:fillRect/>
          </a:stretch>
        </p:blipFill>
        <p:spPr>
          <a:xfrm>
            <a:off x="4224655" y="114935"/>
            <a:ext cx="903605" cy="923290"/>
          </a:xfrm>
          <a:prstGeom prst="rect">
            <a:avLst/>
          </a:prstGeom>
        </p:spPr>
      </p:pic>
      <p:sp>
        <p:nvSpPr>
          <p:cNvPr id="5" name="文本框 4" title=""/>
          <p:cNvSpPr txBox="1"/>
          <p:nvPr/>
        </p:nvSpPr>
        <p:spPr>
          <a:xfrm>
            <a:off x="5196840" y="346075"/>
            <a:ext cx="3900170" cy="460375"/>
          </a:xfrm>
          <a:prstGeom prst="rect">
            <a:avLst/>
          </a:prstGeom>
          <a:solidFill>
            <a:schemeClr val="accent3">
              <a:lumMod val="40000"/>
              <a:lumOff val="60000"/>
            </a:schemeClr>
          </a:solidFill>
        </p:spPr>
        <p:txBody>
          <a:bodyPr wrap="square" anchor="t">
            <a:spAutoFit/>
          </a:bodyPr>
          <a:lstStyle/>
          <a:p>
            <a:r>
              <a:rPr sz="2400" b="1">
                <a:solidFill>
                  <a:srgbClr val="0070C0"/>
                </a:solidFill>
                <a:latin typeface="微软雅黑" panose="020b0503020204020204" charset="-122"/>
                <a:ea typeface="微软雅黑" panose="020b0503020204020204" charset="-122"/>
              </a:rPr>
              <a:t>考向02 电阻箱与电位器</a:t>
            </a:r>
            <a:endParaRPr sz="2400" b="1">
              <a:solidFill>
                <a:srgbClr val="0070C0"/>
              </a:solidFill>
              <a:latin typeface="微软雅黑" panose="020b0503020204020204" charset="-122"/>
              <a:ea typeface="微软雅黑" panose="020b0503020204020204" charset="-122"/>
            </a:endParaRPr>
          </a:p>
        </p:txBody>
      </p:sp>
      <p:pic>
        <p:nvPicPr>
          <p:cNvPr id="9" name="图片 8" title=""/>
          <p:cNvPicPr>
            <a:picLocks noChangeAspect="1"/>
          </p:cNvPicPr>
          <p:nvPr>
            <p:custDataLst>
              <p:tags r:id="rId4"/>
            </p:custDataLst>
          </p:nvPr>
        </p:nvPicPr>
        <p:blipFill>
          <a:blip r:embed="rId3"/>
          <a:stretch>
            <a:fillRect/>
          </a:stretch>
        </p:blipFill>
        <p:spPr>
          <a:xfrm>
            <a:off x="10218420" y="509270"/>
            <a:ext cx="1651000" cy="528955"/>
          </a:xfrm>
          <a:prstGeom prst="rect">
            <a:avLst/>
          </a:prstGeom>
        </p:spPr>
      </p:pic>
      <p:sp>
        <p:nvSpPr>
          <p:cNvPr id="10" name="文本框 9" title=""/>
          <p:cNvSpPr txBox="1"/>
          <p:nvPr>
            <p:custDataLst>
              <p:tags r:id="rId5"/>
            </p:custDataLst>
          </p:nvPr>
        </p:nvSpPr>
        <p:spPr>
          <a:xfrm>
            <a:off x="292735" y="1331595"/>
            <a:ext cx="7305675" cy="267652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【例</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如图所示，甲为亮度可调的台灯，电位器实际上是一个</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电阻；（选填“可变”或“定值”）；乙为电位器的内部结构示意图，a、b、c是它的三个接线柱，旋钮带动滑片转动。若顺时针旋转旋钮时灯泡发光变亮，则需将</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（选填“a和b”、“a和c”或“b和c”）</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接线柱接入电路。关于电位器上电阻丝的材料，应</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该选用</a:t>
            </a:r>
            <a:r>
              <a:rPr lang="en-US" sz="1600" u="sng">
                <a:latin typeface="微软雅黑" panose="020b0503020204020204" charset="-122"/>
                <a:ea typeface="微软雅黑" panose="020b0503020204020204" charset="-122"/>
                <a:cs typeface="微软雅黑" panose="020b0503020204020204" charset="-122"/>
              </a:rPr>
              <a:t>                   </a:t>
            </a:r>
            <a:r>
              <a:rPr sz="1600">
                <a:latin typeface="微软雅黑" panose="020b0503020204020204" charset="-122"/>
                <a:ea typeface="微软雅黑" panose="020b0503020204020204" charset="-122"/>
                <a:cs typeface="微软雅黑" panose="020b0503020204020204" charset="-122"/>
              </a:rPr>
              <a:t>（选填“铜丝”或“镍铬合金</a:t>
            </a:r>
            <a:endParaRPr sz="1600">
              <a:latin typeface="微软雅黑" panose="020b0503020204020204" charset="-122"/>
              <a:ea typeface="微软雅黑" panose="020b0503020204020204" charset="-122"/>
              <a:cs typeface="微软雅黑" panose="020b0503020204020204" charset="-122"/>
            </a:endParaRPr>
          </a:p>
          <a:p>
            <a:pPr fontAlgn="auto">
              <a:lnSpc>
                <a:spcPct val="150000"/>
              </a:lnSpc>
            </a:pPr>
            <a:r>
              <a:rPr sz="1600">
                <a:latin typeface="微软雅黑" panose="020b0503020204020204" charset="-122"/>
                <a:ea typeface="微软雅黑" panose="020b0503020204020204" charset="-122"/>
                <a:cs typeface="微软雅黑" panose="020b0503020204020204" charset="-122"/>
              </a:rPr>
              <a:t>丝”）。</a:t>
            </a:r>
            <a:endParaRPr sz="1600">
              <a:latin typeface="微软雅黑" panose="020b0503020204020204" charset="-122"/>
              <a:ea typeface="微软雅黑" panose="020b0503020204020204" charset="-122"/>
              <a:cs typeface="微软雅黑" panose="020b0503020204020204" charset="-122"/>
            </a:endParaRPr>
          </a:p>
        </p:txBody>
      </p:sp>
      <p:cxnSp>
        <p:nvCxnSpPr>
          <p:cNvPr id="30" name="直接连接符 29" title=""/>
          <p:cNvCxnSpPr/>
          <p:nvPr>
            <p:custDataLst>
              <p:tags r:id="rId6"/>
            </p:custDataLst>
          </p:nvPr>
        </p:nvCxnSpPr>
        <p:spPr>
          <a:xfrm>
            <a:off x="292735" y="4411980"/>
            <a:ext cx="729996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custDataLst>
              <p:tags r:id="rId7"/>
            </p:custDataLst>
          </p:nvPr>
        </p:nvSpPr>
        <p:spPr>
          <a:xfrm>
            <a:off x="292735" y="4474210"/>
            <a:ext cx="7305675" cy="829945"/>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2-2</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如图所示，图甲中电压表读数为______</a:t>
            </a:r>
            <a:r>
              <a:rPr lang="en-US" sz="1600">
                <a:latin typeface="微软雅黑" panose="020b0503020204020204" charset="-122"/>
                <a:ea typeface="微软雅黑" panose="020b0503020204020204" charset="-122"/>
                <a:cs typeface="微软雅黑" panose="020b0503020204020204" charset="-122"/>
              </a:rPr>
              <a:t>V</a:t>
            </a:r>
            <a:r>
              <a:rPr sz="1600">
                <a:latin typeface="微软雅黑" panose="020b0503020204020204" charset="-122"/>
                <a:ea typeface="微软雅黑" panose="020b0503020204020204" charset="-122"/>
                <a:cs typeface="微软雅黑" panose="020b0503020204020204" charset="-122"/>
              </a:rPr>
              <a:t>；若使用前出现如图乙所示的情况，则原因是______。如图电阻箱读数为______Ω。</a:t>
            </a:r>
            <a:endParaRPr sz="1600">
              <a:latin typeface="微软雅黑" panose="020b0503020204020204" charset="-122"/>
              <a:ea typeface="微软雅黑" panose="020b0503020204020204" charset="-122"/>
              <a:cs typeface="微软雅黑" panose="020b0503020204020204" charset="-122"/>
            </a:endParaRPr>
          </a:p>
        </p:txBody>
      </p:sp>
      <p:cxnSp>
        <p:nvCxnSpPr>
          <p:cNvPr id="25" name="直接连接符 24" title=""/>
          <p:cNvCxnSpPr/>
          <p:nvPr>
            <p:custDataLst>
              <p:tags r:id="rId8"/>
            </p:custDataLst>
          </p:nvPr>
        </p:nvCxnSpPr>
        <p:spPr>
          <a:xfrm flipH="1">
            <a:off x="7562215" y="1298575"/>
            <a:ext cx="0" cy="555942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8" name="文本框 17" title=""/>
          <p:cNvSpPr txBox="1"/>
          <p:nvPr>
            <p:custDataLst>
              <p:tags r:id="rId9"/>
            </p:custDataLst>
          </p:nvPr>
        </p:nvSpPr>
        <p:spPr>
          <a:xfrm>
            <a:off x="7661275" y="1337945"/>
            <a:ext cx="4340860" cy="1938020"/>
          </a:xfrm>
          <a:prstGeom prst="rect">
            <a:avLst/>
          </a:prstGeom>
          <a:noFill/>
        </p:spPr>
        <p:txBody>
          <a:bodyPr wrap="square" rtlCol="0" anchor="t">
            <a:spAutoFit/>
          </a:bodyPr>
          <a:lstStyle/>
          <a:p>
            <a:pPr fontAlgn="auto">
              <a:lnSpc>
                <a:spcPct val="150000"/>
              </a:lnSpc>
            </a:pPr>
            <a:r>
              <a:rPr lang="zh-CN" sz="1600">
                <a:solidFill>
                  <a:srgbClr val="0070C0"/>
                </a:solidFill>
                <a:latin typeface="微软雅黑" panose="020b0503020204020204" charset="-122"/>
                <a:ea typeface="微软雅黑" panose="020b0503020204020204" charset="-122"/>
                <a:cs typeface="微软雅黑" panose="020b0503020204020204" charset="-122"/>
              </a:rPr>
              <a:t>【变式</a:t>
            </a:r>
            <a:r>
              <a:rPr lang="en-US" altLang="zh-CN" sz="1600">
                <a:solidFill>
                  <a:srgbClr val="0070C0"/>
                </a:solidFill>
                <a:latin typeface="微软雅黑" panose="020b0503020204020204" charset="-122"/>
                <a:ea typeface="微软雅黑" panose="020b0503020204020204" charset="-122"/>
                <a:cs typeface="微软雅黑" panose="020b0503020204020204" charset="-122"/>
              </a:rPr>
              <a:t>2-1</a:t>
            </a:r>
            <a:r>
              <a:rPr lang="zh-CN" sz="1600">
                <a:solidFill>
                  <a:srgbClr val="0070C0"/>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如图甲所示是生活中常见的亮度可调的台灯，图乙是台灯的工作电路的示意图，a、b、c为电位器的接线柱。要求：旋钮带动滑片逆时针转动时，灯泡变暗。请完成该电路的连接。</a:t>
            </a:r>
            <a:endParaRPr sz="1600">
              <a:latin typeface="微软雅黑" panose="020b0503020204020204" charset="-122"/>
              <a:ea typeface="微软雅黑" panose="020b0503020204020204" charset="-122"/>
              <a:cs typeface="微软雅黑" panose="020b0503020204020204" charset="-122"/>
            </a:endParaRPr>
          </a:p>
        </p:txBody>
      </p:sp>
      <p:sp>
        <p:nvSpPr>
          <p:cNvPr id="15" name="文本框 14" title=""/>
          <p:cNvSpPr txBox="1"/>
          <p:nvPr/>
        </p:nvSpPr>
        <p:spPr>
          <a:xfrm>
            <a:off x="6269990" y="1368425"/>
            <a:ext cx="5892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可变</a:t>
            </a:r>
            <a:endParaRPr lang="en-US" altLang="zh-CN" sz="1600">
              <a:solidFill>
                <a:srgbClr val="FF0000"/>
              </a:solidFill>
              <a:latin typeface="微软雅黑" panose="020b0503020204020204" charset="-122"/>
              <a:ea typeface="微软雅黑" panose="020b0503020204020204" charset="-122"/>
            </a:endParaRPr>
          </a:p>
        </p:txBody>
      </p:sp>
      <p:pic>
        <p:nvPicPr>
          <p:cNvPr id="2" name="图片 100029" title=""/>
          <p:cNvPicPr>
            <a:picLocks noChangeAspect="1"/>
          </p:cNvPicPr>
          <p:nvPr/>
        </p:nvPicPr>
        <p:blipFill>
          <a:blip r:embed="rId10"/>
          <a:stretch>
            <a:fillRect/>
          </a:stretch>
        </p:blipFill>
        <p:spPr>
          <a:xfrm>
            <a:off x="4839970" y="2675255"/>
            <a:ext cx="2623185" cy="1332865"/>
          </a:xfrm>
          <a:prstGeom prst="rect">
            <a:avLst/>
          </a:prstGeom>
          <a:noFill/>
          <a:ln w="9525">
            <a:noFill/>
          </a:ln>
        </p:spPr>
      </p:pic>
      <p:pic>
        <p:nvPicPr>
          <p:cNvPr id="6" name="图片 100039" title=""/>
          <p:cNvPicPr>
            <a:picLocks noChangeAspect="1"/>
          </p:cNvPicPr>
          <p:nvPr/>
        </p:nvPicPr>
        <p:blipFill>
          <a:blip r:embed="rId11"/>
          <a:stretch>
            <a:fillRect/>
          </a:stretch>
        </p:blipFill>
        <p:spPr>
          <a:xfrm>
            <a:off x="8025130" y="3359785"/>
            <a:ext cx="3496310" cy="2199005"/>
          </a:xfrm>
          <a:prstGeom prst="rect">
            <a:avLst/>
          </a:prstGeom>
          <a:noFill/>
          <a:ln w="9525">
            <a:noFill/>
          </a:ln>
        </p:spPr>
      </p:pic>
      <p:pic>
        <p:nvPicPr>
          <p:cNvPr id="7" name="图片 -2147481719" title=""/>
          <p:cNvPicPr>
            <a:picLocks noChangeAspect="1"/>
          </p:cNvPicPr>
          <p:nvPr/>
        </p:nvPicPr>
        <p:blipFill>
          <a:blip r:embed="rId12"/>
          <a:stretch>
            <a:fillRect/>
          </a:stretch>
        </p:blipFill>
        <p:spPr>
          <a:xfrm>
            <a:off x="1657668" y="5248593"/>
            <a:ext cx="4219575" cy="1552575"/>
          </a:xfrm>
          <a:prstGeom prst="rect">
            <a:avLst/>
          </a:prstGeom>
          <a:noFill/>
          <a:ln w="9525">
            <a:noFill/>
          </a:ln>
        </p:spPr>
      </p:pic>
      <p:sp>
        <p:nvSpPr>
          <p:cNvPr id="16" name="文本框 15" title=""/>
          <p:cNvSpPr txBox="1"/>
          <p:nvPr/>
        </p:nvSpPr>
        <p:spPr>
          <a:xfrm>
            <a:off x="534035" y="2501265"/>
            <a:ext cx="61722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b和c</a:t>
            </a:r>
            <a:endParaRPr lang="en-US" altLang="zh-CN" sz="1600">
              <a:solidFill>
                <a:srgbClr val="FF0000"/>
              </a:solidFill>
              <a:latin typeface="微软雅黑" panose="020b0503020204020204" charset="-122"/>
              <a:ea typeface="微软雅黑" panose="020b0503020204020204" charset="-122"/>
            </a:endParaRPr>
          </a:p>
        </p:txBody>
      </p:sp>
      <p:sp>
        <p:nvSpPr>
          <p:cNvPr id="19" name="文本框 18" title=""/>
          <p:cNvSpPr txBox="1"/>
          <p:nvPr/>
        </p:nvSpPr>
        <p:spPr>
          <a:xfrm>
            <a:off x="1074420" y="3197225"/>
            <a:ext cx="11988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镍铬合金丝</a:t>
            </a:r>
            <a:endParaRPr lang="en-US" altLang="zh-CN" sz="1600">
              <a:solidFill>
                <a:srgbClr val="FF0000"/>
              </a:solidFill>
              <a:latin typeface="微软雅黑" panose="020b0503020204020204" charset="-122"/>
              <a:ea typeface="微软雅黑" panose="020b0503020204020204" charset="-122"/>
            </a:endParaRPr>
          </a:p>
        </p:txBody>
      </p:sp>
      <p:sp>
        <p:nvSpPr>
          <p:cNvPr id="20" name="任意多边形 19" title=""/>
          <p:cNvSpPr/>
          <p:nvPr/>
        </p:nvSpPr>
        <p:spPr>
          <a:xfrm>
            <a:off x="11068685" y="4261485"/>
            <a:ext cx="104140" cy="658495"/>
          </a:xfrm>
          <a:custGeom>
            <a:gdLst>
              <a:gd name="connisteX0" fmla="*/ 104234 w 104234"/>
              <a:gd name="connsiteY0" fmla="*/ 658495 h 658495"/>
              <a:gd name="connisteX1" fmla="*/ 1364 w 104234"/>
              <a:gd name="connsiteY1" fmla="*/ 360045 h 658495"/>
              <a:gd name="connisteX2" fmla="*/ 52799 w 104234"/>
              <a:gd name="connsiteY2" fmla="*/ 0 h 658495"/>
            </a:gdLst>
            <a:cxnLst>
              <a:cxn ang="0">
                <a:pos x="connisteX0" y="connsiteY0"/>
              </a:cxn>
              <a:cxn ang="0">
                <a:pos x="connisteX1" y="connsiteY1"/>
              </a:cxn>
              <a:cxn ang="0">
                <a:pos x="connisteX2" y="connsiteY2"/>
              </a:cxn>
            </a:cxnLst>
            <a:rect l="l" t="t" r="r" b="b"/>
            <a:pathLst>
              <a:path w="104234" h="658495">
                <a:moveTo>
                  <a:pt x="104234" y="658495"/>
                </a:moveTo>
                <a:cubicBezTo>
                  <a:pt x="82644" y="605790"/>
                  <a:pt x="11524" y="491490"/>
                  <a:pt x="1364" y="360045"/>
                </a:cubicBezTo>
                <a:cubicBezTo>
                  <a:pt x="-8796" y="228600"/>
                  <a:pt x="40734" y="66040"/>
                  <a:pt x="52799" y="0"/>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1" name="任意多边形 20" title=""/>
          <p:cNvSpPr/>
          <p:nvPr/>
        </p:nvSpPr>
        <p:spPr>
          <a:xfrm>
            <a:off x="10185400" y="4467225"/>
            <a:ext cx="452755" cy="462915"/>
          </a:xfrm>
          <a:custGeom>
            <a:gdLst>
              <a:gd name="connisteX0" fmla="*/ 452755 w 452755"/>
              <a:gd name="connsiteY0" fmla="*/ 0 h 462915"/>
              <a:gd name="connisteX1" fmla="*/ 308610 w 452755"/>
              <a:gd name="connsiteY1" fmla="*/ 288290 h 462915"/>
              <a:gd name="connisteX2" fmla="*/ 0 w 452755"/>
              <a:gd name="connsiteY2" fmla="*/ 462915 h 462915"/>
            </a:gdLst>
            <a:cxnLst>
              <a:cxn ang="0">
                <a:pos x="connisteX0" y="connsiteY0"/>
              </a:cxn>
              <a:cxn ang="0">
                <a:pos x="connisteX1" y="connsiteY1"/>
              </a:cxn>
              <a:cxn ang="0">
                <a:pos x="connisteX2" y="connsiteY2"/>
              </a:cxn>
            </a:cxnLst>
            <a:rect l="l" t="t" r="r" b="b"/>
            <a:pathLst>
              <a:path w="452755" h="462915">
                <a:moveTo>
                  <a:pt x="452755" y="0"/>
                </a:moveTo>
                <a:cubicBezTo>
                  <a:pt x="429895" y="53975"/>
                  <a:pt x="399415" y="195580"/>
                  <a:pt x="308610" y="288290"/>
                </a:cubicBezTo>
                <a:cubicBezTo>
                  <a:pt x="217805" y="381000"/>
                  <a:pt x="59055" y="433705"/>
                  <a:pt x="0" y="462915"/>
                </a:cubicBezTo>
              </a:path>
            </a:pathLst>
          </a:cu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文本框 21" title=""/>
          <p:cNvSpPr txBox="1"/>
          <p:nvPr/>
        </p:nvSpPr>
        <p:spPr>
          <a:xfrm>
            <a:off x="4369435" y="4512310"/>
            <a:ext cx="470535"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2.3</a:t>
            </a:r>
            <a:endParaRPr lang="en-US" altLang="zh-CN" sz="1600">
              <a:solidFill>
                <a:srgbClr val="FF0000"/>
              </a:solidFill>
              <a:latin typeface="微软雅黑" panose="020b0503020204020204" charset="-122"/>
              <a:ea typeface="微软雅黑" panose="020b0503020204020204" charset="-122"/>
            </a:endParaRPr>
          </a:p>
        </p:txBody>
      </p:sp>
      <p:sp>
        <p:nvSpPr>
          <p:cNvPr id="24" name="文本框 23" title=""/>
          <p:cNvSpPr txBox="1"/>
          <p:nvPr/>
        </p:nvSpPr>
        <p:spPr>
          <a:xfrm>
            <a:off x="1764665" y="5236845"/>
            <a:ext cx="140208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指针没有回零</a:t>
            </a:r>
            <a:endParaRPr lang="en-US" altLang="zh-CN" sz="1600">
              <a:solidFill>
                <a:srgbClr val="FF0000"/>
              </a:solidFill>
              <a:latin typeface="微软雅黑" panose="020b0503020204020204" charset="-122"/>
              <a:ea typeface="微软雅黑" panose="020b0503020204020204" charset="-122"/>
            </a:endParaRPr>
          </a:p>
        </p:txBody>
      </p:sp>
      <p:sp>
        <p:nvSpPr>
          <p:cNvPr id="26" name="文本框 25" title=""/>
          <p:cNvSpPr txBox="1"/>
          <p:nvPr/>
        </p:nvSpPr>
        <p:spPr>
          <a:xfrm>
            <a:off x="4369435" y="4880610"/>
            <a:ext cx="660400" cy="337185"/>
          </a:xfrm>
          <a:prstGeom prst="rect">
            <a:avLst/>
          </a:prstGeom>
          <a:noFill/>
        </p:spPr>
        <p:txBody>
          <a:bodyPr wrap="none" rtlCol="0">
            <a:spAutoFit/>
          </a:bodyPr>
          <a:lstStyle/>
          <a:p>
            <a:pPr algn="l"/>
            <a:r>
              <a:rPr lang="en-US" altLang="zh-CN" sz="1600">
                <a:solidFill>
                  <a:srgbClr val="FF0000"/>
                </a:solidFill>
                <a:latin typeface="微软雅黑" panose="020b0503020204020204" charset="-122"/>
                <a:ea typeface="微软雅黑" panose="020b0503020204020204" charset="-122"/>
              </a:rPr>
              <a:t>7280</a:t>
            </a:r>
            <a:endParaRPr lang="en-US" altLang="zh-CN" sz="1600">
              <a:solidFill>
                <a:srgbClr val="FF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left)">
                                      <p:cBhvr>
                                        <p:cTn id="30" dur="500"/>
                                        <p:tgtEl>
                                          <p:spTgt spid="1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wipe(left)">
                                      <p:cBhvr>
                                        <p:cTn id="35" dur="500"/>
                                        <p:tgtEl>
                                          <p:spTgt spid="10">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up)">
                                      <p:cBhvr>
                                        <p:cTn id="45" dur="500"/>
                                        <p:tgtEl>
                                          <p:spTgt spid="17"/>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barn(inVertical)">
                                      <p:cBhvr>
                                        <p:cTn id="65" dur="500"/>
                                        <p:tgtEl>
                                          <p:spTgt spid="6"/>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left)">
                                      <p:cBhvr>
                                        <p:cTn id="80" dur="500"/>
                                        <p:tgtEl>
                                          <p:spTgt spid="19"/>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down)">
                                      <p:cBhvr>
                                        <p:cTn id="85" dur="500"/>
                                        <p:tgtEl>
                                          <p:spTgt spid="20"/>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wipe(up)">
                                      <p:cBhvr>
                                        <p:cTn id="90" dur="500"/>
                                        <p:tgtEl>
                                          <p:spTgt spid="21"/>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left)">
                                      <p:cBhvr>
                                        <p:cTn id="95" dur="500"/>
                                        <p:tgtEl>
                                          <p:spTgt spid="22"/>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left)">
                                      <p:cBhvr>
                                        <p:cTn id="100" dur="500"/>
                                        <p:tgtEl>
                                          <p:spTgt spid="24"/>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left)">
                                      <p:cBhvr>
                                        <p:cTn id="10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p:bldP spid="15" grpId="0"/>
      <p:bldP spid="16" grpId="0"/>
      <p:bldP spid="19" grpId="0"/>
      <p:bldP spid="20" grpId="0" animBg="1"/>
      <p:bldP spid="21" grpId="0" animBg="1"/>
      <p:bldP spid="22" grpId="0"/>
      <p:bldP spid="24" grpId="0"/>
      <p:bldP spid="26" grpId="0"/>
    </p:bldLst>
  </p:timing>
</p:sld>
</file>

<file path=ppt/slides/slide9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endParaRPr lang="zh-CN" altLang="en-US" sz="6000">
              <a:solidFill>
                <a:schemeClr val="tx1">
                  <a:lumMod val="75000"/>
                  <a:lumOff val="25000"/>
                </a:schemeClr>
              </a:solidFill>
              <a:latin typeface="思源黑体 CN (标题)" charset="0"/>
              <a:ea typeface="思源黑体 CN (标题)" charset="0"/>
              <a:cs typeface="思源黑体 CN (标题)" charset="0"/>
              <a:sym typeface="+mn-ea"/>
            </a:endParaRP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endParaRPr lang="zh-CN" altLang="en-US" sz="6000">
              <a:solidFill>
                <a:schemeClr val="tx1">
                  <a:lumMod val="75000"/>
                  <a:lumOff val="25000"/>
                </a:schemeClr>
              </a:solidFill>
              <a:latin typeface="思源黑体 CN (标题)" charset="0"/>
              <a:ea typeface="+mj-ea"/>
              <a:cs typeface="思源黑体 CN (标题)" charset="0"/>
              <a:sym typeface="+mn-ea"/>
            </a:endParaRP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TABLE_ENDDRAG_ORIGIN_RECT" val="892*243"/>
  <p:tag name="TABLE_ENDDRAG_RECT" val="23*167*892*243"/>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TABLE_ENDDRAG_ORIGIN_RECT" val="712*359"/>
  <p:tag name="TABLE_ENDDRAG_RECT" val="222*157*712*359"/>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TABLE_ENDDRAG_ORIGIN_RECT" val="872*160"/>
  <p:tag name="TABLE_ENDDRAG_RECT" val="38*173*872*160"/>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TABLE_ENDDRAG_ORIGIN_RECT" val="883*184"/>
  <p:tag name="TABLE_ENDDRAG_RECT" val="36*144*883*184"/>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TABLE_ENDDRAG_ORIGIN_RECT" val="316*166"/>
  <p:tag name="TABLE_ENDDRAG_RECT" val="379*324*316*167"/>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TABLE_ENDDRAG_ORIGIN_RECT" val="861*73"/>
  <p:tag name="TABLE_ENDDRAG_RECT" val="37*196*861*73"/>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TABLE_ENDDRAG_ORIGIN_RECT" val="861*64"/>
  <p:tag name="TABLE_ENDDRAG_RECT" val="37*337*861*64"/>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TABLE_ENDDRAG_ORIGIN_RECT" val="892*160"/>
  <p:tag name="TABLE_ENDDRAG_RECT" val="35*333*892*160"/>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TABLE_ENDDRAG_ORIGIN_RECT" val="769*177"/>
  <p:tag name="TABLE_ENDDRAG_RECT" val="140*165*769*177"/>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TABLE_ENDDRAG_ORIGIN_RECT" val="381*121"/>
  <p:tag name="TABLE_ENDDRAG_RECT" val="527*260*381*121"/>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TABLE_ENDDRAG_ORIGIN_RECT" val="904*378"/>
  <p:tag name="TABLE_ENDDRAG_RECT" val="23*109*904*378"/>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TABLE_ENDDRAG_ORIGIN_RECT" val="879*179"/>
  <p:tag name="TABLE_ENDDRAG_RECT" val="23*148*879*179"/>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TABLE_ENDDRAG_ORIGIN_RECT" val="372*175"/>
  <p:tag name="TABLE_ENDDRAG_RECT" val="480*256*372*175"/>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TABLE_ENDDRAG_ORIGIN_RECT" val="841*123"/>
  <p:tag name="TABLE_ENDDRAG_RECT" val="46*194*841*123"/>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AS_OS" val="Unix 3.10 unknown"/>
  <p:tag name="AS_RELEASE_DATE" val="2023.03.31"/>
  <p:tag name="AS_TITLE" val="Aspose.Slides for Java"/>
  <p:tag name="AS_VERSION" val="23.3"/>
  <p:tag name="COMMONDATA" val="eyJoZGlkIjoiZDhkNGI4NmJhMmU1MTZhMTI4OTdlYzlhMTQwNTZmNmIifQ=="/>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891*157"/>
  <p:tag name="TABLE_ENDDRAG_RECT" val="23*166*891*157"/>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TABLE_ENDDRAG_ORIGIN_RECT" val="911*95"/>
  <p:tag name="TABLE_ENDDRAG_RECT" val="23*398*911*95"/>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 name="KSO_WM_DIAGRAM_VIRTUALLY_FRAME" val="{&quot;height&quot;:317.75,&quot;left&quot;:23.05,&quot;top&quot;:104.85,&quot;width&quot;:435.8}"/>
</p:tagLst>
</file>

<file path=ppt/tags/tag59.xml><?xml version="1.0" encoding="utf-8"?>
<p:tagLst xmlns:p="http://schemas.openxmlformats.org/presentationml/2006/main">
  <p:tag name="KSO_WM_BEAUTIFY_FLAG" val=""/>
  <p:tag name="KSO_WM_DIAGRAM_VIRTUALLY_FRAME" val="{&quot;height&quot;:317.75,&quot;left&quot;:23.05,&quot;top&quot;:104.85,&quot;width&quot;:435.8}"/>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 name="KSO_WM_DIAGRAM_VIRTUALLY_FRAME" val="{&quot;height&quot;:317.75,&quot;left&quot;:23.05,&quot;top&quot;:104.85,&quot;width&quot;:435.8}"/>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DIAGRAM_VIRTUALLY_FRAME" val="{&quot;height&quot;:317.75,&quot;left&quot;:23.05,&quot;top&quot;:104.85,&quot;width&quot;:435.8}"/>
</p:tagLst>
</file>

<file path=ppt/tags/tag64.xml><?xml version="1.0" encoding="utf-8"?>
<p:tagLst xmlns:p="http://schemas.openxmlformats.org/presentationml/2006/main">
  <p:tag name="KSO_WM_DIAGRAM_VIRTUALLY_FRAME" val="{&quot;height&quot;:317.75,&quot;left&quot;:23.05,&quot;top&quot;:104.85,&quot;width&quot;:435.8}"/>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317.75,&quot;left&quot;:23.05,&quot;top&quot;:104.85,&quot;width&quot;:435.8}"/>
</p:tagLst>
</file>

<file path=ppt/tags/tag81.xml><?xml version="1.0" encoding="utf-8"?>
<p:tagLst xmlns:p="http://schemas.openxmlformats.org/presentationml/2006/main">
  <p:tag name="KSO_WM_DIAGRAM_VIRTUALLY_FRAME" val="{&quot;height&quot;:317.75,&quot;left&quot;:23.05,&quot;top&quot;:104.85,&quot;width&quot;:435.8}"/>
</p:tagLst>
</file>

<file path=ppt/tags/tag82.xml><?xml version="1.0" encoding="utf-8"?>
<p:tagLst xmlns:p="http://schemas.openxmlformats.org/presentationml/2006/main">
  <p:tag name="KSO_WM_DIAGRAM_VIRTUALLY_FRAME" val="{&quot;height&quot;:317.75,&quot;left&quot;:23.05,&quot;top&quot;:104.85,&quot;width&quot;:435.8}"/>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TABLE_ENDDRAG_ORIGIN_RECT" val="887*418"/>
  <p:tag name="TABLE_ENDDRAG_RECT" val="23*110*887*418"/>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 standalone="yes"?><Relationships xmlns="http://schemas.openxmlformats.org/package/2006/relationships"><Relationship Id="rId1" Type="http://schemas.openxmlformats.org/officeDocument/2006/relationships/customXmlProps" Target="itemProps1.xml" /></Relationships>
</file>

<file path=customXml/item1.xml><?xml version="1.0" encoding="utf-8"?>
<s:customData xmlns="http://www.wps.cn/officeDocument/2013/wpsCustomData" xmlns:s="http://www.wps.cn/officeDocument/2013/wpsCustomData">
  <extobjs>
    <extobj name="1BCC2C28-871D-48CB-8BE0-2867F7803ADB-1">
      <extobjdata type="1BCC2C28-871D-48CB-8BE0-2867F7803ADB" data="ewoJIkZpbGVDb250ZW50IiA6ICJVRXNEQkJRQUFBQUlBR2xQWFZpekFCZC90Z0VBQURjRUFBQU1BQUFBWkc5amRXMWxiblF1ZUcxc2ZWUlJiNk13REg2ZmRQOEI4VTRiVXRLR2p0NDByVm8zYVhlYjFHNTd6b0ZiY29VRWhiQ3RtdTYvWDhqYXJhVHRRTExBMzJkL2ptMUlMdDdLd25zQlZYTXBKbjdZUTc0SElwVVpGNnVKLzdpNERxaC84ZlBIV1RLVmFWT0MwTjdUSnhmMWFDLzBQWVBzKzVEMXpCcWVUZngzUWtja29zdEJFSVZSYUF5Smc1Z01qVWxoUUhINmg3QncrYzgzK1QxekpROUtWcUEwaDNycnNkN0xSc3M3dHBHTjBUWUtmbjhmWFBBU0NpN2dtV2M2dHpoQ3FFdTVZa1ZoZ2srbW1PZnlkYVprVS8xbUpSekJweFczM2g0bVhlQXkxZndGYmtVR2J5M0JrWjJuQ2tCODFVVUd3Mk9FRytDcjNKWkZoMUdYOEZBd3ZaU3FiTUZYTHJyZ0x6T2k1ZVpieXBVQ3BpSGJEdWVqT1haa2h5eXBXcmlwUVIxUjRYQUMzUXBNaldrSkdPRW9RR0dBc1lmRE1SNk5vK2hvTmljQUJ6ajJVRHdtOFRpa1RnZllDdXFXV1prSEp4ZXJURHBuWGtuL1lJV1NHUk5hMzFmYXRHQS8vbG1xOVpSdGJQejU3a2JueUZYNUs5V0NwK3VXTjNBd0xyNHdkL2lhS2IwN3BvTmRjOEhyL0FSb0E5dWx0djJoMUYzbWorQWRnWXlHTHVGUmNMMy9NVGdUeTVsWWdhMjhLNTcwRC90a1RxL1c4eHhBdDZ5a3Yvc0ZtSmYv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R2xQWFZnOEFJR3Zzd1lBQUVzT0FBQVBBQUFBYlcxd1lXZGxMM0JoWjJVdVltbHVsVlpiVEZSSEdKN1pYV0MzVU5KRVl0cVVXazFzWXROb1NqVk5UZFFtbFUyOXRCVnRZelJ0R3B1VUZVRU5Bb3FBeW9IRnZjRGVBRUhjNWFxNElMSmNVc1REWHFSSm95OGxmZXREWDB6VWM5dUdoTDcwOHRoL3pneUhzOXZURUhsWWRtZm0rLzUvdnY4MldIamlDbUxUeGlMcngrbVJCK21CMjl0TDBDZnQ2TlNWL1Y2RVNrdTk4TTN1Z1c4SDloemNjd2dmTHZzaTkwaFpXZG5Sc21QMjcydStxMGRmNGVQNEJENkp2M1loTlBxTkc2RjN6NytEVDV1Mldzd09aQzB2d0J0eVNyM1ZLVCtoeUVmNGpNRkcrTGUzRWE0eTJIQkkreEMrUURaT0k2c0ROdkpMdlVXRlNUc1lHVVc0bG0xVTBJMnBzUi90Ym9mamI0UXZzbzFLdXRGWTk0dmRzN1MwRytITEJqYVdmQ2NRYm1TSWVoMGkvTVk1aEs4WTN1TXF3dGNZb21uTks5aVlSNWpEbVpDUXFjcnUyZlhscXdpM1lvWnBwcGhqcjM5a2R5OTlGa080elFnVDNuMGNZZGNxeG9rcGFIbDJEOURWVmlEc01RSTVucFFnM0w0S2NqTVFmNjJZWEJSVTlobUJsaVliRVE2c2dqbzAwRTV3NHVRc3d1V21OeTJtTStaS2xHUEtPMmM5YTZ0Q3VSaWZNNTIzWU5OWmk5UjVUK3FPS2c4ZXlqY2VJUGdyeUMrME9Tb3E2NXM2c0JPN2NmT0duQzFiaTdjV3I2VVJ3ZzVUc2NWVWJiNEFmSml6NXRWWmEyMDFoTEpPcGF5MWlId1V5SVJVTitHemx0dE9GK0JDWEwwaHZ5aDN5K2JDellXbDNnUFBKbGdPVkt4RGxlMGRzSjBoYkRVNnRxSWRNWlk0bFMvQkpvZmJ4TUNRR0JsbXRGV0V0azVIMjFnMHg5S3UydlFXb2IxSWFGOEQxa3Q2MWtzV3haa1NRN3lZN0ZGU0NYRW1LSHZ2d2RXbG0vTXJTWjh5UFNmMUJlZ0txQ0xFWFdBWjFxbENiRDE0UDFNd2grMUNRWTdxU0tHbDBBS096UDFwZCsrcTdVVzRKc3VSZXIwajlaWTBGMVlXM2ZTU1FtcFJNMHR2Sy9VdVNELzBxQllxYkxVWkZxYmtGNkJnVkVGQVpYQlZzM2JWbGFTblpDWHBGWGkvR1BJQnZ6STN6blNNaGFSaFhob1lrcE5oTUFjL2ljWCt5ZlJ0RnoyOGtveUFaVDNSQjBBa2pzNktnWVFHWUI1SGhnVStMaWZqNGt3bjNWSTRvcGdVdTZPcWwwMjBreEE5dWlsNlpneUpwSDR2NkM2T2hvWFVMVDJkSFBPbTNVRTRyTXdOcldaWHBlMmlYcGoyVjhiTXBKQzNJVnovY3FrRlZ3ZHRXR3BkSnFuVmtKMWFhbjlxTU5EYjdIN2VPS1RMTHoyMXVEQVBla3A5MDZJbmt1YUdhVUlwL29jazF6Z2ZyTk9mUWlJZzhKekFUMUFobE5Ta1BKWUFnY1JnVkw4T0tNZ1QwUFVGMTBKVkFLem9jWWxKRGp5M1lXaW90a1lxeUViRUpObjAyQUpsc1h3SzRhWjFKQ0VwemNmRUxoK1Q0UXFSNFdwV0c2Qk45NnFoREZPZkx1dGtZSFVGVjZkaDlYSTBKelRIcFo0WkNDaklBNUZWeFhna2o4WkZkeHgySlc0TWdnTFhCWlNRdUVzcU1Ob3FEZmFMTXk1QzB1K2x5U0FtVytVeFAyWFRza2lPOEVLOFN3cmNWY2FpQkRqbEZCS1QxRG9KdE00QitDa2s3b0FiY0dmd01CMGhMVUNjWGhCSGU4R1FHcmRIMUJtVkp3SSswR2lRRXFFdGdPZWtZVFdZaTdlZ2cxQmJZcWVIU2ttQnNFV2NETXdvc3lQUU8vUXFrNGcxMmE1bFJZei9Gc0ZneVIxQ3VIbWRpQW44cUhaL0ZqUU9rNmkxd0VRcHlnTkdHcmpsenNOczhyVmd3OGdkZVBacnJpbTdhOUQ2VlpNVmVzUzR3QS9JQ1o0bDk2S2I2QTJ0b01zcDNlblMxR1VaR2J5dncwWUErNXpyZis4NU42Q01qRU9JWDNDdEJxMUZpd3ExSmsxSDVQQ1UzcHAwYjBSeHpodGEwMkdadGUyYU5TWnpzNjBWcXpybnJlcnNjVlV0MjkzaGs4MElCdWQ2RS9LNk0wUGxObFhsNjVrcTgwOC9aMCtGNjNxVi96aWl5bndabVQzaFcyYVFtVXh5czY0NXgrTWtRZHZiRmZlRTNEWXY5L2hJNnZSelpEU3QzcEhrT295ZGxyRG1DSWdJMlFiVnhmcUQyaWoxeWdBRWtnL1VrQ2VqWXZCaE9WVURCQ3JmVzdManc1OXVscnlQa0tuQnNyMWtOL3kvWk5sdjNQQ0ZSRUpJOVdqekxrdDZzSkYycHNDSmNoS2ZuamxTU3B5ZmRDa29rRmlmMkQrZUhoalVYTllPYUE2eTJEaXh6WlVkbkgySDB0QnlHNDRpZU5Pc1Z3WC9HWjIwTG1DQWlza2dpNWhIalpnM00yS2JIdTlsN3pUdi85VkZvMEZkNlBvN1MxWjFSWnZaV1E2UmNzaUFHQWxOK3hVRkVGS0s3L0t0U1U4UGhBTGF1NFNrUUxSVk95RHdnZlNFajlpN05aNTJkNHF6ZzNMSVNWSGdrTERRUVU4eXpkM1kxcDZ0K2JGL2ZvWUU3cllpM0xGdVFhaFBDQkxJUkxjMDJNWkU5cWtpKzdORXRoOWs3MXEvc2NqOHB0OTFJb3M4cjR5MTBMZUtPaDlueVlDTGhXRGtNYU9KTnNrVFl1TUJKZ0c4WjlRRDVDUThHdmdKOXJ3WkpNZXl6b2pCQ2ZLOFVFdEdmeXlySlRGRE4yYUZsRitJQjBpL1huVHFIMDRRR1BJNTJzdGVNQWxtYSszQTJ2TW40eVNzMDJhbDFpYkY5bWlvOVAyK05EZWtMSWJFOW5FV3B3NXNDMlRINmE5dFQyRU9ud29qOUM5UVN3TUVGQUFBQUFnQWFVOWRXSGczZVlJYkVnQUFnN29BQUEwQUFBQndZV2RsTDNCaFoyVXVlRzFzN1YxYmN4TkhGbjdmWDZGU0hyYzBucjdNOUV4eFNXRTc3S1lxcE5pWUpHVGZGRnVBTnJibGtrVVM5a21KQ1pjczJFQkNRbXdnSkNGQUlBU29UWWp3SlR6c1AwazBrdnpFWDlpK2pFWnoxNHhuSklnOVVGRFNURi9Pbk9senZ2N082Vzd0ZnZuRG1lbmMrNlhxZkxreXV5Y1BKRG1mSzgxT1ZxYktzMGYzNU44OHRMK2c1Vi9ldS90ZzhXZ3A5K3I0bmp5UzJSOGcwMktIVHN5Vjl1VFpuWHp1OWVJTS9iejV6UytiMTc0dGdIenVuNVhLREcwdG4vdkg4ZkxrZXdlSzgrL3R5Y3Q1MGM3QmFtVnVmdS91dDh0VHRXTzV0MWlUR09WSDl1NytlNmw4OUZpTlhRRlFWOW1Wc2NQOG13S0JwT1J6bzd6Qmc2d2hkdThkZGsvRkdyOEJlemNtSnF1VjZXbGVVNVlVaFlxS2U1ZmZFWmRWM3Z5SVRaclhpaWNxeDJ0VWlJbTU0aVI5ZGlFWUsvV1c1NG9veTc1cnZPWFNaSzFTM1RkZFBqckx4ZVZOZDl2Ylg1NmUzbCtwemhScjlPckJhbm0yTmxHcUhaL0w3Uy9YYXBXSlk2VlNqVC9WMzNzZjMrcDlIQzFPdm5lMFdqaytPOFcvY28zUlp3VlUrVUpaOUl0TzhyazNaOHYwNDh4TVB2ZGE2VWp0UUxGNnRNemVKWHRIbFRuNzF6ZFlKZnVGMFFvVlk4WjJoVXA1NkZocFJyeHN6S29VeTdQdlZqNWd5czI5Y3VRSWZWYitVYnp3VjZhcXhRL3lacFd4eW5TbHlyVmt0U0lxc0d1NDEvU2gwb2Z1U3hQSGluT2wzclVSZnBGcWxsOW1rZ0FaZFFmY2dRTmpsZGxacm5QV2M3VTRPMytFS3RnMm9HVG5hSkx0UTBtWEpUcTJmTWVTZ3JCN0xJM1ltdWZDaUZmcEh0V09sL3hhZWRZc0pqNi9iUW5DOWZJR2U1M2Q0WlEzeTQ4VjU5aDNmcTk3alRWcVB2SkVaYm84UmZzUkd1NHBtOHQ2aUk0cGFnaDUxc0JMUjQ1Z2hmMmw3NjEwaEg2bnRpcUdvOWxnOTZNcDM0anRvV2l2cGZkTDArUEZXcEUrN1BHNUVuK1hRRGJIYysvZTMwcVZtVkt0V2k3Tlc1OVA1TWFtSy9PbEthR09BNVgzUzRjcWUzZHpsUmNRa3FDaWVleVhxMXlESG8xM0s0OGRyOXBhVVhVSmUxNGJiNklBZ09lMTdlTTNJSktJcnV2dVdxUDhYVXRZbDNWUDcyUDhrYkdrRTRqYzljYURlaHV4UkIzcHFxUDNrV3VKYTNtaWRtSzZaRG1JMFJLMXVJTzEzT0dlZjN0SHVETjY4NVhaS2ZPV3Fzb1NodndlaHJ3MzIvRFA3Wjh1ZlZqaDdkSW5vaVBoR0IyVnM2WDUrYTVndkYrbkdTbUROeU9pU0NRenBQUU5DU29TaE1UZkNyQXNJUmtveWEySlFBbjVteE5Ba2t4TUYrazJwd0tSaUticndOZWU2T2pXRks4ZGpnZjJOeVNEVW1RazRSUk1pZ3pjcEZSRUpNODhKek9weENhbFNBREkwQithNk5zZ1dKVzluaXcrUU1tU0IyaTRTUUZOQXFyWG9JVkZZVWtsV1BkMFAyWmF1NGE5RmNjRHV4dVNSYW1RU0dweWl3THB6UFVJVWFuRDlMY29CcVlEdFNmd3A3UW5tQlNpZ09SdkJGNXRkeXN5RVhzTjBNRWJ0WUZ1UmFjZEJrb0FxY2xBUUVxRmdPbWlRdTNOTTFoRys5UWNDNnc1M3FkbVlvc2tDdlVRanBsaHp5U0pUdkVpMHF3UmdHZ1dtYzYwa2VoQ1p0OXBJMGZqekNZOU5vbTNyMDE2R3VoamlaN3lmZXpQSzJCaXF5TjBGdXlhUHZic1RnTUNjYUpNTHFOYVhqcXpTdzNya2haZ2VRSzFNOHZ6V0o2NmZTMlAyb3lHRWQ0Q0dvYlU3R09OSVRVVDI2VUd0YTdsV1pOUW0xMFNFSG1LR3RFdW9UeDQxcWZwa29kUlo2d3ZlU0JGbDRnaVF4REExcEFFVmRrYms0aEwrekR3dmp4dVdrZ2lrQ0Qvc0NTQUVnS3FmeGdGUVFuS2dQaWFsbDluUStKOEJERyttWmp6TWVNZE1NNEpTVE9jYzlzVDBMY3Z6djM1WnBnMkpMTk15eGZKK2hwZVZDVERBMGN5b2c3WTduWW1qb1ZsMWdvcHBOYTJsRmtyYkRXMTl2d3lheHBKSVdnSjFZRUhMVFdTMFRTdkdVRzBmZUdyUU9kMVNOVllCTkUvS3hlTVpHRlYrNEJhV05VMDQ1YW0zZm5HTGZ2WVpGUnMwMUl4U3F4QVNmWmtQcnVyUmpSSjlTWmVNM2hMQ20rVTc2aWE0Z0VaTWFFZ0VvcWE3QzZFcHVaMG40YTRaVUZJb1lwNHdIVlVVRGdkcU1pVGtSMFRiU3FTSXF1ZWl1TWhIUTRTNTVBR0pVVXpjd0cwOCtSSWg5SUpmVUNzU2FZT2ZkSnp1cyt5Z0F6cklFbG1VMG1oTGpIU3hRRGJmZVpzTWg1Vjg2OHdJSzRHcVd2UlhiYlZzendJVllsRXRMeUllSWJTaVpLRTRabXFZUWxuZUpZK25xa1MwQW4yREUxcmpZaXVLTjRZWG14SVE2clAyeE9tcEVvNkl0aER2a1Rna2VJSGhQNmtyWUN3SkJQaWlaZU9CL1kzSkR3amtHb3RCVHhMSndBQ1ZXSHV2Z0VRTG1tR1oyNmJRZ2x0NmdYR3M3N1VMUVRhK25LM0VKUWJLSG1EbXBpejJZM1BCbmhZa1VCRTA0d0tlT2xFVlVJQmovbStEUENHQzNpcDRWMWhpNEJYMkRMaStmYzRKTWhqaSt0QkNwQ1hUbHdFSU1MbnY3NXhFUzVwQm5rZXlGTUdCSG1Gc1BVVjhkQXZ0S21kUU95QW9uc3NybWVQQUtoZEZPeHJqeEZ4RHFjVFV3bkRPYUw0QnMweW5CdGtvTEtRVXFSeWk0SEt3cFlqbGM4MVVLa3hLcFVjNVhBNjBSSUk5VUNVRTVKbUtPZEJ1WVJyU2dMUkpJemR4QU81c0paMkFzWkJCWGpzemNibFpJdnA5YlhHaUJnbkE4c2NpK1haVjZkS3hRQmJCRlF5RFRzTlVzVTJpNHgzSUVCc2MreHJQMnpudkxBYldTNGVVY1FLL1Y3OXZnZ1oyVkI5TzRwa2xXeVRmWUIyWlpldlE3Q24ycERWQndqMGlRdXpMa2VuSzVQdjVkZ25JVWhQdlQ0UDEzMDI4WWYzZEt4WUxVN1dxQk41OVRBZjgvdUxNK1hwRTN2eXhtOC9kVFllYks1OHNybDJNWitiS1ArYkRUdjZwcnNqTUo4ekczMnAxOWhCMnRiUmFuSHVXTGN4ZmtURG5qeWRIMDNNTWMxWnVoREttcHZMSFJRRnh3NExtV3R6M1krdGl6KzBQcnZWK2VYWDl1ZS83QjZwemRFbm4yUC9pWm9qMXFOYmx4eGU4VjMrVFNnZjdnSXlwdi9VWFFEb3V3QkV1Nml6cFA4QS9hZnNpcHZoQWQ3SkNIOUZpbmhGa2hJN0lnWjBabnVzckJxaERYOUhhUnB3YnhnQnF3bmtZTnlpYmJFWmtuSkpCVGg3aGhCcFNoK2Y2ZCtYbU1OZ0NVRVZPeFJpTmRuem55N1p3eFNnMnVrUTZNbnVLd01YR3V2VXBTT0JHc1F0dzFqZkJ4LzM3N1Vudk9QbEJiNThueGI4MzV6c24xUUlmR2xoR2g3MTczbk10NS94dnNvS2VtSFJSL3crMzU1SCt6N0lXTjhTS1VFMDEwLzM1SmhYWjlqcE5KVjVDN3g3a012aks3MnlmQ0xLQVpxZjR6THZQQVZHYzU0Q2c5Mm53REM4ZEo0Q1k4S01LWWNma2tNN2t0UFd5NU1CVUs1anNVYTFoemFZbW9vTnlvbE1SMzhBNHFTeFNkY1hZdDJ3RXhHN29Yc21qcC9mckRzWTN4WGRyWEtJN1NySFJBcUlFRUM1VDRBZ0dPSHBrTURoRDQyNkQ0MWs5dGYxMFBHQUgvc0J2OWx1Q1BDRExRQy8wYmhGSWIrNThWbDgxSGZHRnc1VmJGZjRMTkF4THdEeHRsNTdjTi9mY1VjRWZXNmxmbWdkRFBqUjZuTmpEMEllUnhQKzhpZXRIeXgvRE5JVTBTSGJ2VGRIdmtDUHJEbzhNbkU3Wk5YdGtFbGZmNHlqK21NNnpzVDJ0MkNIRENqYkMzREk2ZXpSM25rdW1SQzMwcDB1V1ZHOWNZWE1KUStHaTRWNFpjWHJsZU50dmsvWEt3dGJUZUNXZ3h2SS9QSncvTElhMlMrclJEaUVZTCtNR1FFSkNIcWxzb04vNS9sbGdLQmI2MDdIckRrbk5wbGpqdXlZMjhzbmpjV3ZqWlVicVhwbzR2WFE4UTVwU05sRHE5MXoyYmJxb1FNYnlEejBVRHcwc0NJWmRGU0ZPV2dNM0k2Q2lNUy9jQlJRbHRYQWplZFk5bDB4OUR6OU0zZ1IzVEdXWFVrZm5tK3o2ZGlUWXhmNnBkT2MwTVcxSWE1WUhaNGpob04ydjUyRkRlTkN3MWkvM05sWU14NHV0Yy8rME56NHJQWGw0MmZyNXpvUGZtNWRXUlJYak1hdDV1b3A2cUxwZFJIZE1LOHYzVXNqMkFIZFRodkUyNTlKbi96MWl2bmtxVHByREJLNTZxRHEzQThrY0xSSjYwZHkxRDRKZDZwbFpxcVJ0ZXdyWnl4Rmh6NXBORlN4QmIzVFF4WGlBQlhvQWhYaXhoVFlGMU53UkV5QlNQTk1QM1dSd0RBbi9UcFNBZy9NdzFvcUcwKzNQYXJBN3BUZVBzbTM2UmpvUWZGd2dNTlhzTDRZdUlJSGpTdWI5ZVhPMDlOaWN0L2NlR3FoaUpqbHQ3NTQwdnJ2NVFTQWdUMkFFVytGN01BQVE1aG5Bc2dJYm9DYmVSTFFTRmgvYUtEaEoyZE1aWWMrNjNhQ0RUVXlGUUh1Y0RLUnhmYlM3a1Naa01CbFBJb09NeklTQVRhUTdnbmFxNDdZRUpRVktXQlZLTUxTVm1ORDI0bVFQRnMvQTU2dG4yMDJ6aHNYemxIWTZQeDh4d3dMM2IvUXV0Rm9YZnU2dmI1TVVZUitaVUJ5OWNmTmIwK0p3cy9XVjJ5STBxY1BTUHN3Ymo0eUZ0ZXN0a3lNV3JuUmJLeTIxMWVOaHhmRnJVNmRVWjdXL2U4NC9ZblJCMko5L1BhbGNlYWhieCt0cTJjcHB6SnVMamMzdnJMMzFMNS9kdlAwRWkzYytmbnJaTmtLMVlPU2NSZUtEWXhXZ1dSWml1QUd1RmRMZ0hKSjZ3OExKWDNsaktuczBHZmRUaWlwRHllbGtzNWhrVmxLSlV1cHBKbFNvUmhKUVRUTmxJcjRlUUJIU2dYRzJ3K1ZwVlN5bElyanpEVVFsY2RRWm9mZEhsb1RXMDI2VTJ4TmxVRFFvYUpzL3AwUkdadEh6cjFkck02WlB4S0pnY0tVSzM0emN0L1V2NDdQMTdyRzZzOHBhWEdpdUY0R2tteGJReURBRWdrNnNJdWRDSm94SG9lN05wNDhwbVNtZGVXQmNXWmxzMzVENUZ3NjUzOWw2Wmo2T1hwZGZHMnVMVFliOVdianJ1QVRuWTBmMjdmWEtNOHdsbTdacjlOYXpZMm5sTG44VWY5SWtBbGExemh6eWxpdmJ4ME94TW5QRGppSXV3eDFVS3hDK0lZa3RDSzRCZTVra2dCQnd2ckQ0aFcrY3NaVmQrakREb2xZaUsvajVXcHBzbGF1eklvbkhoTGhnR2dvZXgzU09OdDM1N0dOYks5RG11akZjditOKzhhbGM2a1NET3dsR0hFVFBObGVoNHhlV1A1WWlVZ3ZGRm1Wb0l0ZTZFQ2NTbVpGOElOL3MwQkRzaVJuOUNLSVh1aVFLVGN5dldERjNmU0NjanRiSGg0cVNBTEk4L00yNWxvSEpmdzQ0QjFDTDh3bFhaUlNpS3pEMmJySVpsaUVvSFg1NGVicEpVbzcydmZQY3BMeFcvdm1xbkY2bGQ1dDFXKzNsMDlTR2tGck5kZStaNHUvYm4zY3VuN1ZlSGlLTlhMMXJNaFZHT3NmdDIrZkY2MVpTWTcyU3FPNWVxbTErSDNuOWkxVzhhZUY1dHFQb25jV2xMSUpRTDgyMTc2allsQVVvUkp1cnJEVlo4YURKOGJOTDJoSG5BLzlKb1RoN2F4UUdRVExZWGtmc2Zxc1VXL2Q0Q1RwNlZldEx4K0x2b3lMWndRNGlZcjBGaE55OFdIbjBUZkcwcjBVY0V2OGlJQUR0K0l1TEI0UUV6TGRXQUxFQ21tQis4TUVtSk8wL3JDWWtLK2NjZFVkK3JBN2dRbVJ5S21YdnJzTUVYU3AyZTdzVXpuOGZlZVJvV3lYWVpwWTIyemN0SUF3VlQ2a2VmbFF2TU95c2wyR2Z3SkdST0o2NndFd0pUMXFJa1pEa2hiS2xIUU5Pdys0c1M5Mm9yVlRPRmR5dXhJbFZXZTZqVXlVV1BFK1JJbWFoUjc0d3lrWlVjcjNWcDZKaFY0ODU3TGMvdnhPczNHdHZkWXdjelJQVHpONnM3ald2clRRK3U2U1JXYk14TXJTUFZ2ZEZWcjM5L3JWdi81ZXY5YjU1ZzVsVkgvVVA0NjNQTTNpUjBLUTFvT1Y5dkpQZGtGYVAzelRXWGpzSzRpdHJpbEl3UklrQWVFaGJtQkM4b3RCZUV4dmxDVDFFOXhDUm5qU1V0YmdDVTlzQ0UyYjhDQ1FXdW9ISWNXWllMTXZaRWpseDBGMkh0L0praitwSG5UMXlVTDZaRWNjTGVvZ095anVkdEFzK1pOUm5iNmVHa1ZOQ2lIa2Rob3Vwa00wZmlxeW45dFFDWmIwak9rRU1CMEZNSDhjbGVpSTBtRTBSdzBNVnlVZ09USzB1VytIbXg0MmlYRjJCc0k3MC8zNmlyNEJaM1dWNVdzKy9iUnorbTc3NU9QMjVYTXNrM0sxemc0SjZCSU5sdnBadW1kOHRHemhBQ1U1eGs4THJTc1B6R1ZvZkZ1TG5aN1FLcy9XejFGSzB2N3hsckgwYTBsUUVzcFNTbnVBcFA3dlN5QUxLREhsb1NPaEFIVEhKU3JpV095dFBzMjF0ZWJHWmV1b0FoZGhva0p0TG14UXFVdU1WVjMrbWFXaTZ1Zlo2cm5HZWVQK0ZlUHFuYzFyMTYxbnRBcFlUN1IxOUVOZTlJdDdldGlnVWtqYzZTWEpJQVUya1BHcGxIUzFFK2lVRXBWT1FaR09EV1JUa0FCSkh1anZUdTA4TmdYY0VXQW5tUUlBQk8xMnpkaVVUL2JJYzA2Q3lDZTF2bmhpckNjQUdSK0twWG9wVnNMZkVFaDJhZ0pFU2FBbXFIcEdzSjR2d1NJUkNSYlNZYjljRXAzNTZ3R0JHUVhxRXNnWVZnRERRcFNieHNnbDhlTGh1U1NnMDY5WkxpbFNMc20ydGNmTTR2QXIxaEU0THBmUFVraU9LakZwamxodEo5cGkvWW1tTDUzckVSOVI0TUtpZGFBYlkyeTNQcllLTkJ1TG0zZlBNVkcrdXJONStxTHg2SHI3d29Lb1JXVnRQdm1QS0ptQThTZ2VNTkplRE1aamVxRUVPQlRTUXNaNTBsTFdUaUE5MGM4ckVBR0U0QlFTSUlHa0o1MmZJZHg1cEVjUFhUQ25CaDd3azFFZW53UVNQOWVIQmRMV1BtdGRQNWtteDhHeWgrUGc1M3BJQVFLSlZzd0ZWTTg0em5QbE9EanF3UVdLakNVUW5rVlMxTUNUWlRUcVBFakdjUUkzRnNsTXQ5RTNGdEhpd0JVdGRHOHNncEtzcEo5SzJrNGN4MmcwT3JjL0VrZTA4Wk1KSHJHakJlNWYrS1Ara2VuVzEwNjJ6bHd3TnhCZFBjdU9jZU1GV01tYnk4M0dYZk5VdCt1c21LdU1zWFNYblkvR3MwajJZdEZYMFpreWZQNm91WEcrdWJySU52czhYYkFmSlVkNUVmdi81aGZtNld4cnBoaTlBcjFUM3h3bDZYV3h2bzVuc2tUZHkxYXR6WHRYTnV0ZmQ1NWVNRDVOY09nTzhweXlnRitRVXhaTVI1Wm9iMUZnQ3hsTlNrdFoyNVVtalJ5a1F1Nzl5LzhCVUVzREJCUUFBQUFJQUdsUFhWalZBQVpmMUFFQUFId0dBQUFWQUFBQWNtVnNjeTl3WVdkbFgyWnZjbTFoZEhNdWVHMXNwWlZkU3NOQUVNZmZCZThRMW1mTjVrdGIyRmkwVWlnSVNsTS9Ya083YVJjM1NXbFRzYjU3QUorOWd4NUE5RGFDdllXelNkcGtsd1FpVFY2NjAvMzk5NStaeVlSMG5rS3VQZEw1Z3NXUmk0d2pqRFFhamVJeGl5WXV1aG4yRGx1b2M3cS9SM3J4UFBRVCtLWEJSYm94aitlTGZGVkV0UDQ5YUppZ2NldWlneUN3c0xpUlhyUFJNRFliczZ0Mkl6NUIybkJLUTVyR0lOQ1FNMnlaTTJISm9zUkZsdUpRRzlBQTFoalhtNFcvcXJXT04xcTJJKzVHV29vdlk1c3hqUDNBc2JjZzBhVk1reDdqdkJjbVV1WkZMSmVGdkF4WE0rb2lMK1pzakxRVTdsOWs3dlVheUttSDdEcklNR3NoS0dyaFh2RkxMbGxFVmY4aWxxdENtZThvbTB5VHRNUUN6bndZc284U1lSVUVXQnJFeXlqclhMc1JqbzhMM0NvVFRpMWhTUmFMQXlFdWRuWDltWXZTYURNRHBtVGczM0pFVnpKS3VsTi9ybVpZeFBKOFFhTjU3Qm5xMWdaQlAyUjhCU1Zrb2JlTWxHYmRJcVpSZ2Z4OHYvOStmYXpmWHRhZnIzbnhvWDByWC9maTdOWkdTSFRQVGtydHJaSzlvNUpUVnZLU0ZhZFo2KzJnaVl2bmJEWFhWQ1ladlBoeUljazVqMGNQYW1YVFlQNG8wTXZlVExSRFBxek9PSnVJa1M3N0xCRzRYVTJVeDQ5NktybjJKL1JxbHNEWG9xd3FvcHBvVGd1THF6eHVpQzRoTUJNMlg1SS9VRXNEQkJRQUFBQUlBR2xQWFZnazhOdjRPZ0FBQURvQUFBQVNBQUFBY21Wc2N5OXdZV2RsWDNKbGJITXVlRzFzczdHdnlNMVJLRXN0S3M3TXo3TlZNdFF6VUZKSXpVdk9UOG5NUzdkVktpMUowN1ZRc3JmajViSUpTczFKTEFHcUtjN0lMQ2pXQjRvQUFGQkxBd1FVQUFBQUNBQnBUMTFZUnoyY1FpY0VBQURZT3dBQUNRQUFBSFJvWlcxbExuaHRiTzFiM1c3VE1CUytSK0lkSW5NREY1Q2tTZitrbEdrYnE0UzBJVmdudUhZU3A3V1d4bFdTc28xN0hvQnJicEc0Z3dkQThEWkk4QmJZVHRMMEowNnpzWGJ0Nmx3bDU4OCs1M3oyc2VQRTJyc2Mrc3A3RkVhWUJCMmdQOU9BZ2dLSHVEam9kOEE0OXA2MndON3podytzc3dFYW9vamVLZlJLbnBTWEx6ckFwQXFuRUFjMnVlZ0FldjhLRGxFSEhMa2h2QURLa2VjaEoyYjBWREZYUGlRK0Nia0ZJMVBhRC9ySW41YmswbHl3NS9BRzl4MEhCWEc5QXg0MTdLWnBOMEZLYVZPS1o3VHFiUzJqTkJpbEJaRU9NNHF1VVpMcE9rM2J5VWhOUnJHaDYwN1VXcFNpYWRDcm14TTFTcW1qbHVsNUdhWEdLRTdielNrR3BUaE9FOWtUT3lhbElLL1JxQnRBblhaZHpYMWZpRWdTckVsUXB3TTVINU1UT0VxazV4aWMyUnZBRWVxU2NBaGo1YzBZTytjbk1EcnZnS2Y2dkptSlJoZjdmcXB3ZGpXaXJmYUlqMTJSZUo0VjVTMkxjbm9CSmZlTkFrbWJjWHhHVjgzYkU0a2M0d0NWU2t5azNpSGNIOFNzSjRhd3hkd2tiYmlxaS8vclp1SnExcW93RnFXZVd1cFVNamNwMSt2T2JhMDh6S2RrSExBWmk0bWFLNFBCS2ZJbU1RRHpvTUFCbmVjYXMraFkwbXNKamtXUm00QkRseGxQK1RManVVbVo4ZnRjN0RlaUlNaDFRWGtRTmcwVk10VmNRNmI2cGw3dVRxcVRPcWpadXVrbVpkQXdVTk9yb1haV0JsdmFOdFdBMW5LMHZJWnhqTUtBNzc5cmNpOTVQWFFKVXkrSGRzcmVsdUJYUVA0aEhERkpQcjZxRDhIVkRhbGRXclBmYXE0cmJLTmtybVd1RjZWbHJqYzYxeFVLNk1weVBiMk1hcGVMSHdYdWZoaVNDeTViQjBvUGYwQTd0MTIzVk5GaGpuV0lROGRIMVE1NlhnWURGT0pZTk03WHZVdEU5YTNZSlc3S3VVRk52emNUMlJhL1VwQnZsVE8rQklEUTVMMEhnS1dXMUIzcllHemJXMXFUTmdWbHEzdTlzVVVvNC93ZEJZQ2NaaksrQklEUTVMMEhnS1dXMUJLclIya2tsQis1cmU4anR6TG8wR2k3MUZ5elVYWGtKQ0dRczhkTzdta2xXallJTFhkVGF5UUVKQVEyRFFLVUoxNVVXR2ZvTXVaZGpJck1UcmlpYnQwczY1WmFacmhxcThzWGZVYVZSWi9zekdvN2N6ZmdTRnJWK0hVbnptMUJmcm5GQStpY1YveTBXZHo1S2M3OFBNSWI2SWRzZGFhY0VEWTFha0E1T085M2NadzlGdndxdERCWkpmOEtzVmJtL2hUNi9ldmJuNS9mLzM3KytQZkhKK1h4N3k5Zm55ejhOdFFsUVp6OFNYVWNGYzZldVlEQ2IvbUJuTjRDL0dteEdVcjNZVitJMzJKcjVxMWEwNVpaRTRCK0hkWnFPK1BwRGF6UnhZNEFqU255R2NRWGNNK3JlNlZmNUE1SmtKa3Y4b094K1dxQVRnOTBJUmlnS09JRHNoZGYrWWlkUmhkNnYwUkxGeVQwK21xV0t1NS9zb3dWdTNaR1J0aFJ1amdhc0NpeGswVThURnBaMXM5RU14WFBwY3VFeStOVlJlWVUrVERHSklnR2VLUzhodkdBSlg0bVBKcWdCd2RzTG9YaFZTWllFd24yeHNQaHRGeTlJY2dUOUgweWpqTTVReXYrYk5UcStvUjJtVzZ4UzROYzJwZVp5QlFDb0RqTDZlRGd6SlNja3VoVGVzY3F6ejlRU3dNRUZBQUFBQWdBYVU5ZFdEWFBtVklpTVFBQVNERUFBQTBBQUFCMGFIVnRZbTVoYVd3dWNHNW5aWnRqZEdSZjBPNjdZeWVUaWMySk03RnQyK2JFdG8ySk03RnQyNTdZeWNTMmJkLyszN3Z1aDNlOXRWYnpuTlBkdGMrdXArclh0Yzl2QlRseFJEZ2NPQUFBZ0NncElhSUVBQUNSUU05TlljQkE5OHdwNlZ1Z0IxaDdDVTBuQUFEVitiOGJjUE1Yb1RzQVFBU1FGQkZVY2MrODhQR3hSelB6UExLRElMVkdKcHczME1LZ2M5OXFzUmxkVG83RDN0UFVibWFla0hQdDY3QmVQSU1idmRTakxxTGVPTkJSVHhuVDNTQlBLcGR1Zm13K0xkZHBjbmtwMVRuMUxpUGRpVFZKb0cxSmJWcWhYZVltY0xFZU92ZUhEakx4b2x2NTZQNVoydGRJTGdhR3cyQmMrRmJBWHl5ZVE0cWkvOHRYTlRmNzhzbks4L1hreVNQbnljTlgzc1RJQ016bG4rS3dqbm5yQ25ocFFjd2F1SXRpV1VGTXVnSm1FdGRwS2V6L2VCRjVwQzhxaGJKTEtBVWdncmdFRWdYbmxxSEJSdUFJQVdZcEwrYUlZSW1WcEloUmltWUFRdUhCd1JBMzZTUFN1OG5sdG5oeEVIR0NQNU1oWloyc0FOZXZEMnNZTEVtMzQxTjh6VnlucVpna2R5d1kwbW1ZUXRKRlJPVEVjVW93UUtuNGNZZGNFNjdmTXR4SEVpVlVNTVQrZFU0VUdwVitTMWFueFZzT0dvazNRS1RFQ2ZDWkhDV1VTTWJoSFlDUmpZVnFrQzVsNzRteVp1anFTQm1lWnNPL1BCb2s2ZUU0NWJZMDBWODBlK0NhZjlPTmhDL2t3R3dTazUyNHJhR0ZVMXhFZ2RMTU1QNU8zRVAveU15Skxjc09ibW1OS3dwaVBIWlcwUmlJQVFwZy9vd1lWdGFCazBBb01QZHBFdkRjY2hwQ1NQQWdNV3hBSXd1dmR6K0xiSEdaQVFKQU9oa1NCdUFWYmtyWmFtOUZMV3N2TTc4UDZROXNueklJcUpQUldpc2w1eEFBOW1tS0RhUU5ZUXhoTmNBRE9IcHpIZW1KUW1NMDVtT3I2Q2xjZE5BUHVTc0VwT1RqU1F6SncyUzZsVlJKcnlway9sb0J1NGZRcXMrVE1ZaW9TSXJJQkFpT3dYNndZOTd2cThHTmhRMzVTN0U3UlZYRmNGa084b2dNYXJzcnBKT1FhZFJJVUcyVWJLTDBkNUFvTHRtZlB1OGFFb3g3eHU4WklIQVNkd1E5TlZPZ2l0a09TNzlCYTdjczg4cWdBeURpeXFXbDhmVXBKNGJCaHFqRDBEbUpJQUNtcjhsMFhCcW9nS0phT01qQTlzSi9OeUg5cWhxOXRNNHVxcFY5cU1Fb0k5NmJjeXlJS0NGZHN4ZHJqUVluMjZmV2luQ3lnTEtJSFF3bnJNaWlSTERjN0xvbnk2akJwTHFGNkVFWFdzRGhUMnBVSVNKUll0aGdZc0RVN0tGMlFBa3JCblBITW4raXViektlWE1EYm1RQjI5YlJ0cmZ2MTF5WTNnZ1p3Tjk0YzJqM1dHL05VajFMYzBoTkhQK3V2ek42TUNRd2R6TWpUVUVLQ0tYUmdCTnBremdEcGhCQWFZeGdmdUplenBKUnR3dzJIOUQwMU9US0k4OEozVVZ0N1BEQzFIZ3lySmFTVUJHVUdLY2tKU0JGWmFxSEU1cDRqUkM5MlhreHRjV2tJcW8yRmp3dG1aYWlKRVdxdzBlSmN6cEl4MVpVNzhkUTl2TVpQRTJwMGhKQ1BkS0tDVU05dzhDTURXUGM0bDlwVzlSZ3JYOTlTYUJ1ZEYxcmM5M0dOdzduNDVtRDhSUXJxcFhsWlpqdG0ySENIRWRSSEc2bmRRZ21HNXZPemxpSElpeHBucHpDV3BGcWhDRk9lYmVTT3VWejEzb3BHZWk0R09LUzlKclB4cjBlYjJVNjhHdFdmUXNzenR5cW51ZngxRDhHdFRZY1NBWUU5QzZWdFBlbWV1Y0JJd0hNaGNwVUpBZlZYUjFacVdEK0xtNGw3Mk9aZVlqZS9nVW1CUFFuR2M0OU5SOHJFMWRtQ3NXNWtCM2JwVEg2Q0llR3pBMk9EQmtlTjlCTHhkN1R4cHFFV0pHd0tESzQyYWJMekJqQ1VqS2EwMTd5Rk1TK2RGOFdpUHpOZll3My9KTzNUZS85Z294TVRaSlBsRHEzNVRiTG1ELzFlRUJ1NVl0R0hxcGFlWHQ3enhmTHVtMzVQQzA0dCtXMmVyL2NLc3Z6cWhydmdFTWpUVGovUHRrRzlMb2dOWnBmU280UkFSakdVWENFNFM5NmJWVlZXd0V5MnhhOUVTU2F4WDAxa3IzQVIrbEVCYVZlUUhRZEVCQ0dETkFHR0NxT09lSlp0TlF1VmlmcUd2OTUwb0JVNXpTbXhYRENDY082ZTFzRjAyQno2MldBb091RGZqZXlud0JuYXdiazc4YTV1S1NXWW5mNVBibDFnY3h2aWViSGorRFUxRlNZVDVuN3o0MGMzN2UxNmE4ai9nLzkveloyZmE3OGhJTUw2VWVzYnExMVA2dHFXUWNuRnFrNVJoZVNnU0VPUnZuKy9mdmxqWE1JUlYvVkxFMndGNGZEOW5BWGliZUZrWkZRcTluZllIWHovcXY4MTREcktVak12OEVjS0RpaFQrb3dQUi9scDNuSVF1RlVQckxxNTcwQm8rbzFTSGNLdlFqR0ZMMjlnaDNLMWZYS0Roa3Nyb2NjVW5KcmQyc3NNSUpLWlZieG05cUkwRWg0MTF0am14TndNNVRCWWxUbGFGSURLQUNsdmhaMkJGS1hPOXNRbTdWbW14dytuOWY3ay9tdGowdTNEMzFZZ1VxVHh5VEFNVDdYYSszWHdvZjI0M3RCaTNyb2tyNmZ6OGZyUTBKNnUvZExmVVhHeHFWR3QvZExCRHBOZGJXdExOd3l5RllhekZ4NHdUVVdVVmt5T1J6QUJJVEI1VEx0NFZtT3o1Wit6ckpNVW1zZ1N1cnk3K1QwWERCY01EdnM5SWRzYTF5bjFMOXBRN2M0azAxMm8wSkIzM2lqWGhxbm5BaXlXWUdoZCtFMTIvUzhubFpNVGs0aTgxd0w4QkQwS09xREFTSUc4L2M0YU5RcXplM3NlczZxT3dBQUNBWlp3UEZNUUQrUlZ0NlFNMGZWbGptckUycDI1YnJUTksvVlVuVlh2SENYcmtKQ2FhVkdYWC9LWUpwdGdkZG5wRWRDTENFL0FkN2Rod0NOQVJKd3hxVVh3cjlQc0JFTTBnY2xTUHRheURTcDZkZGsrdFRVVkFLRlBBR240MzRmTktGT3c2L0phT3pyczVxZWJ0dU5kaEdTSGQvMzQ0TFk5U0NWSitSU3M1WGw3T1JRUU5FeDhjbkordmxwYXFDSGR1K2xRREFhdzNTYU9BNFJHdEYxbDlqR01GSndieHdaUTJNd3plUGpJeHNySysvOWpQQ1NTeW5vdEhzOVhmcnMvcVpRcTlIRHo5U0JnZGZBQnlVcllCZ1NmbnQ3aVpuU1lNdVdyL1o4bzh2Wkl0MzZ6QS9qcjgrUEREWWJyU2JMaFllejNSaFJYWlhEb2NGSVRHUkN2dlVaaHA2TFZScjFhcDdQNTcyRXFNRlFRNVJkMncxNm5oZzhUc2NsWFRmZHE5OW4vKzF1eTZMbiszSlFwZDFDLyt3N1BwcEFBUTBOYlpmZmR3RWZ5NFU0R0MzMkk4RmpMNW9kbzNORktPL2FxdWZSQ243VEdoOTRtdTlZVU9mOTRqaWtvYSsvQmRhOHNyWGw5L1h4SkU0U0QybmRFQ05aR2prbTJ6dUF6UC8rK1hZVkd4djdVOElLNU5ISHh3YytQajc4bkJZK2MxNjNXaHZuOC9VQU12NHdiRE5mTmVSVjk1dXRzZkVlNkFnZTVZRFY2RUVneGsrOVRzdUZjbWdDZDROVGNuWUVZUVVwM2l2K1lEejlMa0RoTlp2c0lBM0R0U1prZVJjZW1UY2NaSStFUVZoUGlFSkhoOGxJTEdTQ0hTSVJaSnhqVmo0TkQ0b2dMUjkxb3A2Z2hObzI3bmtidnZxbDlNTGt3NVRxMWtydTZUL0dkYTBXTnpHZTUrMmduejN2dDZDdlBiY3IwaWNmTzZnMzFkVC9lbDB5KzZrRytqai9JR2hrT1FwcVZCU1M4WWIyTGxZNkltS0lrT1g0UFM1cW9BVHRVT3RZMzdmSVBnZi91RHU3YmU3MUg4LytaNllKY2hWdCtBYlkvb2V1KzNHR0ZsTEVJU2d0V09MQ2RQbTd0aDJ3Ty96ekRQMHR4U3BjT3YzRlVmMzUxOTA4WjNMS2toSW9rVGxtSzhEcTFGK1NzeTZRZGMyTlhDanRyUGgxYktXbVFKaDQ4SitteUNtSnN1MjdXK3M1Ykx3OWVSdXdXNXBES3RRS3RWOXpEbXd5Mk9DeUcwSlBya2pXNjYxMVBUMStJTWxibWd1M1NIL2FjTnM2TnhWU2p1alFUTDhGNTRYNUZpb0lGRlJ1UEdXRjNoNUxvcGxuRlFzZUVUVGpNb0IxVm9RQnpNak9pL3l5Z2pMMWR4SlR0WWNqcWxKVW5BS1djbnlGZW9keEdpUDQyOEJPTVZuWUEydXpiYWtSV2lzMTd6RWlPWHZnWENWVnR0TC92S3g0WkFVQTJkWi9Yc25DQjRhTUU3NFZub3dpNEUyeHlDSWtDcmNVMTFZUTVTcWhBQlZ5U1JkMlNpMFBEc3ZESFlLdktpYzVzVUxQbTRybTU2TU0wNG44dGRHRDQwQ2pxMWRRS2tGRjZIVmVaL0h6NDFTOUI0ZUFnQUQzUDNNeVF6YytJalNicFBPdk1uQXpSS21xbW5ZemNNdnBodnhWRi83bmJQUXh5SFo2M1J1a0VHWGQzaWsvOVJjZm9wb0theWZtL3JTN3p0UW4wMXFZenpEcGE5ZnJ6Yk9NMTlmNitvaFoxVmFhbGl4U3BHVFc0emo3OE5JZTQxU1NyM3JTenJJZzFpN1dMT0d3bUFBMGtoK0NpeldUWGNhMGFzNXdLb05DeUQzcmdlM2RmK3ZsOEszTlo2b0greHdNR1plMFJLVmdOUVRVWGZaVk5DN0lWS1BFRXZwTHdHNExwQkM4S2NuZ2xYQjhLVEYxOGpHZit4NzFhRFdTWE5VV25pZU1XMjJ1RjdYdFFCRjFXZjUwaFQ4OCtxdWg1d2EzaC9Ia0haclEyLzU4dVE0VTdhYmp5VlVhZGZrOVBWOWxKZGxnaFRkZC9MNFdLT2F5UHhTVmNqTThaUmpkYUphTlRoa0h6MmtROHB0WTUvZWdCVUs2SEU5N2RmSlJXMjI4dUJac0h2QTJvYkJ3Y0poazc4cWZoRGU5cnJwQVFXNjlYRXZzZmR1MHBLZmQ1ZmtRaW9nYnFORzRuWmVDaWpMbnhRb3JQK2pRNXF4TXRVdGw5aG1yZzVra21hb012SE1wYjgvVWdXNXNiTnkvZXdFZFBzSCtkeTRFWmZla0pBZUpUNi9kK2VRZ1JmL3pkYWtISk9LMzluVkVsZjRvL0Zpc2FLWTRjWWdvU2swejJwM1BwNGwzUDJsLzllQ1RMVnhvWDl2T3VGOXlLRWlGb0R5QmhNQ2JKaVltUm93a1hpQzJ4L2xrenFxbTZ6SHJ5dHRzdGI4aEdDZ2ZLUnFKc1FINnZYZjRjNWk0ckZjVktqKy84OXk5Tko1Z1c3Szh5WkVVRWdXM1Rtb1I2ZmFOaWNEUVNQa3MxcHg0T1NDK2VjQWl0bXhvUWZyYnJBM0g0TDg5Nkg4OXZLanhlTjZicytBZ05pdjczaGNRK2p4MWJPa2V6eTRvQ2s0T0dZRVpTZ2dSd3dZUVF4d1oySFEwdkVtMWIrNjQvOVhKSDlOQTJLbHk4cjVGNHVrU2xDK2NINEZuUkttdmhBN0c0VVVKeEd5QWxzc2tYTDZXVFc3MmtET2R1R3lKT0FpQW1DTVRKVUlFaG1mMmVKL0tBZWRHTGdDZTFtWlhDcHpKQXEvTkNlaXFxdE01L0g0M3U0TXZYQXFPVXoydkN6WHR3MSszUDcrWWpoYWw4SmZDdGZDMUVVaHp2eHhsVDM0Y21jKzZaREdXOGpGaVlobEhNZG94NVVVRk1BcTQ3K1BMUmpPbWJBUXBZVkJ2TmQ0bVNwY3FBdnkvYTlTNzBoa0QvaUFBUkh0ZklRR1hLRmlnR3FOaFF6SlVDQnBjcGFsSTZad3RxQ0pvc21Lc0pNY1hKM0x3c3UySUFBRFNUZnFpZTR5NlV0OEFSa0xqdWtSYm5EQWVBSHk2V21QY0RPMDQyR2JRZ3lvZGxUK2FJRjlzTlgwS0RpRmI5SS9mdnc1bWl6UlIwMVViMjdzWFFrN1hrWDcyV1B0VXdIcklCa0VpSnJ1OHNxRENJbTV1ZHFjMFJVSzRtdHBwMlA1TUVQTmNrNldpRnhNWDMvSjl1ekRMOFdsK3BBWWxvWWpodmFxcUtsRGR0ZDdqOXdWS3AyNGZvZXBoa1ZyUmd3aDQyY1pDOUdHcGQwL0NKVGxLemx0T2VTYnBFZFZCVFVXTVJMMGM1bEZYOXJrWmNyVHoxV0NKVUdNTHlyamRvM08yZXZSSXlYTEtBbWlQcTNKZUlYdTB1UklkQksxd1lhVVZBNTJCZGx2dWU5RWlKSXJjcW9NME5aMS9SazJNNnBZejdMcEhzYXdzTE5wZUF4WVZjUzFaTWRiV1Zlb2dLVFVNRUJUZkZCdVprMGpMYjVsU0wxSkxqR2puaDhkdG9rdzkxTXg0SlEzQ0xMTEZsUnQxOGEvVHl5blZ5eXRvaXFpSUlNd2RjZEhiZE15bFA3bHMyNmNqK1M5eEZEczJUcks5THFtU3BGZ2p4a0N1UHI0YzVRd2IxYzJYeU91RFlpQTVNY0VDTlJRc1c1N280VEd2aXllUFN0YnBCUzRZTkNVVlZKUGExN2l6YVlxSklZb1NuK1ZESUdqRDZ3R1VMdnFsNk9yU1JOY0hFQWFhK1RxUFRHQzZiK3JsQ3hveVZPUVdFUHB6TVQvS29PQ0VsQUJrMFQveWlDVmhBLzZaSXd2QVhKeWNQRWFwcHA4UlMzN2xsa3lTMTRWQlFxWG54d1VYNm9oSnBjdDlGNXFKeGpYTHFINFA3aGFkZEhNSVNRUUxERlNyYnVzQjc4enBpSUNPQ3M3RVFpQ1ZhZVlQd2wxZ0NSL2VLeWdvWU1VZ3dNWjJLRGphOGpqSzByWkxtWG5DUXREaGdYSGtGbTNITmFMb1BmOGsvQldaNFF4NXdnWjFiY1M0MlArVXBBbkYxcG9BeWJVNlJ3bmZ1OXlXd014UUNPenpxT3ZSaUtJaS80NlBYLzFsU3BVc1Z3b1doOUpkUWU3STdkcmlRZ2FGTjRVRktXaHJSZ3lsYWlvZ04zSVBoaVZ1OWgwOTVSUGUzTnljQTlqNkpaY0p3TUc1cCtCQkpjMzVSdnNNd3c3MjhSZVdoVVhGRHd5UTgyWk81OXhyVlpPWFI4d0J0ZTNhUWlSaTFQREhjelNyRFovQjhCUi83SE1qUkEwd1RmSEFaL3BWOGRieS9nQ1B0UTBJdzFjWU41MUpZWFU1cmtNNnY2ellCWHJ0RENKczljVWIybXlEcjdQRWwzVU95R1Z4TlhrOTJZb3Fvb2tTQjFOR01NMHI3TjA4ZzJvWnEzZTk2bEx2KzFueEN2V2E3Z1AxT3lVY0E0UzRaTVRMNjdtREpGa0RCQjBBM3JrMDNlUFBCUmxVSFhPTHhJREs4aUlxcGVBUmxpQUFOR1dyUlhKaWNRd1dtZ0dNQkFNVWcwYjFjUHRPdXhZR2Jla00ramg5OGlvNjFEZ1R5NUFCWnFRb0pSeVdicmpxdVhVK2F2N1g2MjR2eFFOSlZNQVZJU2kzNXFPVE53cXBhMi9mRGlNdXY1SlpjaTV6TVhuaVVLS1ZYUHRyNG5seUlRSWpBaXFSc3VCUHhxV2twY2VOWTNuVnFKT2tpdWE0cnpvYlFLb3BUdWpqckZYakphcG9tYU1hR2hhMlZLUC9OY1Y5NVgxQW82OFpybDFmYTI5bWhMUGd6WFdDUnNzZVRMNEJ1VDhMSlEydXBEdXkxcXlxaHZtelNMRWlUczRHZXZKcEd4cUNDVmtTWUxqR2xpb2xPSy9kMG15UmpzRUJMcFVXQmprZVNBYkI4Z3NUemxYYk1lTUhMWGR4YzlYTVRLR0ZMZ1NUblFXTzdJL3Z5WkEyZ29tSjNFc2VBWE1JUG5VVWRBS2Vlb1gyVDJ3V3ZZUXBtVEowS1JCRWNkNThXWmwvd2FFS1diQnlxZjZjZmdJTERWV3E2aS9iejZvUC82K0ZFZm91czB6bWZMMGZSZFg5NThxY1FUS3RKdGoyWEpGMFUzQk5GTWhpWTBHSXRtRmJwWTJBU2tSVTN6bCttNHdTeXRqcmtWWkVKVXIvTks0Qkc1TVBPTGgwVmtxR0R6SEgzVkwvbGZaT3o3Y05lTk9SZXIrOU1tdWROMHR2UjhwNGVrZzc0dWQwK2xML3JOV2RoSTAwQkRRbjRFZWNqUFVDenVRbzh1RHlCR0ZLWTVSNWRuTjlhSWxaRkJMSDFYcXdzTERBRlM2MVlMUjZ1ZVZVY0hCeFB4WWVqUXhnSWhsWklBQ1hPY1FBNFQ3WXA2dmQzQkVqZ3hHNjQreGJLMEJrQUxodDNtQ2t3M1p2M05vczJZUDhrb3Z1a3V6OCtjWEZScWZIWFdGQTIvZnh6RDZLbytrYy9YcVQzNmFhTGZXbTZ3d1Fza3BQcVFyK3pGS3d3WDBhMGoyL0g0UGgzR1JoYUtpZ1JINGc2cFVXLzIyeEprb1k5UThxWnJia3NyeHErb2QzUkx1UlJXSzZOLzJXSkxLZERrTWthZ0NqVUp0djJXSVBiZkZUdHJPY3dRWElpMVdUUnRRWjQ3RzNQNXJBLzdZeS9TT0xGaVB5cXVmck05T0Y4K2pGKzNPWS85T2hUYWVicjZCRERlTDlhU2VXejlqbjJTaUVrajkzQnBueVJoVHkrL2Y4Rm5XWjU4bHdpemZZZERnKzlhY21RT3ZlcnlSdElJaWMzRFpjbG43NjNrVFducVhrVTViSVphVTNWRmY0bEpWcmRSeGQ5ZHVTVDZLNlhwR0V0ejd4Z1lXeUFLU0tVSEtwYUhMQ2lyOUpVQVdqOUVjVXMwd3VhVXBpM2pEYmVYekNKeXBSQ2VweWwxbmhJTFo5NzlmSDhjZ09yLzZtQ2ZoWFJkZ0VRQ3pWNE5iTllJbFc0ajhyVFdTeUJzOTZpTlEvUUt6WVc4MmxoQ3U2Mys0TGt1ZTVDZmI2UVJBTGN1ak5TUTJQZ0FDS2diVm00RnhESStNV3dmQ0ozdHZZWWRQdEJnVU1FQVpwajdRMmhZUjRFZ0cybUZVc2tBZHdPVUxxWTFJTFFBNmVjL3Z3RGIycnREajFESnQ4ZTVVQnlFb1Y4KzR3Nm1OQlJuSy85WHJPalJ3NEFtWXdCZ1NXdzJraGVqMW1IWFNnaFFUMjNaUHJDSzd4TmUvZVBRNUdFY21UVEN2QnhxZ2p1T3RuWEV5bm9xL2FTOWRaZUs1N3dVRWp3dVc3K3hmM095RStEN081TG5VYTVzR1g5OW5NZVJNZnA1OG5MQWE1OU8xdmliV3JhbG5XZjcwZnJEM0xubmJRbzJ2Zm5kM2l4Z1FvTVlmVzMwUlIwWklQdWg4aGV6bWhOUklaWnlqOU1Zckw3N1FyRk03cDdGdm93UHgvakkrWWNtRG1SZ0V6Z2RzSXhLU09EM09EZ2RzR1hFZmhZRUZCOVcwdWRIZTAveHBwclh0ZDNick50cDZyRTNBM1pCTHB1ZVc3WC9YNXRid1B4LzUyY3ZaaGlPSmthN1g1VHFkOFNsaEVUZW94aFp1eHVQcFNXTmtDalpTTnpxUWpNTFVKejRucWtKSmQ2aG55M0ZOeW45NXpPNUkxZGkxdWJWOVBCSFlxZmkyVWlYd2NPMGhJNTQ5dlFUNnVrVUtFQnFpTTFWajZ6OEFGS2JYbVNEbk9vaHdvVWE2WWN6amlvOWpqSC94TzJUQ29idktMemtmOXhWWStwZ1hYK3JKdFFUM0JKUktldEtWS1gzRTlKYjFVMGZmQUFNUFdUUkUyQkUrY2oyYTZZMHRQM0lsNDJVQ2sybTNwZ3VySnZ5MEsxU1hEeFQrS0t3UldxN01FVkNMV2hqdHk2UHJFeWtsZGZqOTgydUpoYnBsamhjL1dmRkM0bXYvYTRQVExkdkk5bkVpYjVuczczeDJNQkpIakh0KzY4VStycGZXNkIzeDh6NXdJQW9GbDJqTVRGK1hZazBQYjcxVkJNL3Izb2dmd21TdFdHSXVSbktLRDZKejZsYkRFL25YekVpNGxDTVlVUlJ1TG0zNVA0OHRYWkhOb2JYaFllK3UvN0RrVUhLV2taSUJXeHAwVGlzNUlQVjgzWTRkRm5zVVVzazVHYmhOeUhENEdhYVdUMEhnQTM4V1gzZW9lL3JwNmo3SnUxb0V4dEZuOHdhOFNHbHpBb1FkM0w0MitwTkJXRnB5SUdveUN1NVdnZWxZdFhINGwyTFZtaW81b2NuSHBjdG80eWVKK3lJcUMxdFJGS2M3RWc5TWlndkhSemFhZjE3NWYyT0gzMVNhZC9XbW80WkVjOUUzSm1lb0dFbVNETnI5dFk4WENIWDZ4N1BlSFVPalYxZFZrZXQxMjY1VjZFTUtEZUZxQ3JONThObCtDYkc1bUptNzZ5Q3EycWdTd3JRZUJFbEVHM3lWOE9WSDc5bEtqV2dpRUVnNVVndW9WY29LWExpSnk2M1Bta0tsbEFSZFllM1hUT0RsYXdNdVg4YWZSYUxPbWNzNFNEUUVJdzR2V3hYa1FkRzUzR0s5Q2xsSkRxKzMrMnphbzZFYlBoQjlTMEJwSEhYRmNSVFM4OXQ4ZGNjVWJsaFc2bW5LRjZCZUlVSUlGSWsxdFYzOEt3REFpa0NiTkllajlVbzJnTmNiR2lkWTY3ZlUvTTlubkVnY3NiV2d5UndXWlFZRnh2blNGZmU2MnNWSTQyTXJTZUNJYjNaV2Jta1BhWDZwL3VkdCt1Q1YvN0ljdHJoNDFpdlByTEQ1dTE3TldIY2toWmIvZExQR2gyQTdTZk44N1doUnA0ZTIyU1k2cEptbnVQajJUVHpPOUFqbllobDVMRlN4Mm5jVUhKTXBwYVdlaFkyanQrNkw3VVJiWFo3cDcwRlJ1WHFyS3UvOHQ1dTNCRXlMUSswa1ZQTjZYRWg0c0kwYy9Rb2JBV3lNKzYzYWhHSC9DWmJqRjkyV0F0d1R1MG9HSW1tT0p1OTc2N3ZzNGcvdWx5VmxiQUtIUm5kTTRISUNQeHcxb3hXWUhibzhVZFBSSmdvSU9tR2FsMFArY0k1eWFtKzNIaWR5b2ZkT01HdFJYMFprMjlYa1lJN1p2UnpJNm9GSDNFYmN5S0M0S3pHeDBMYXZVNnpmZFI5UTJwd1hvdVQvWmZjYTZiL0IrZ3NiaE9NOTB1UmtoaUdKck00aUNVQ3ZVWm53UklmdjlDRG5sNDVFTnpkY2RhWHFuZjZTKzJiRFM0M3BkbnUvdnFpN2hPNlhDd0Nmdng1aDA3T2ZtNUN1R0d4S0d6OWZiVm8rYzdEaXYzMk1DQ1Q5VGNRbGhORGhIZXdtbTFJcnZoekhOckFaRy9FZ3BGaVRVSmhmTCtuMzR4TWVLOUZmbkU2OW10NTNwWG1tVUNJbXg4WTA3WGx6b3phc2tKdzlCbnZIdXNZWUlBZm9OUjNTc0pDY2JCaUhOdTdDZ0ZSNmZGRlZTcUxkK3Q1OEMvZFVwV1p6UzVyWkp0M3JrenJqWmsrL3RGTVFQQUcyYjkvYkh0RVJpejMySDJvQ3g5TlJqTm00RVVzL2ozUFhMVXhqeTVRdkNxWm1aMzhOS2I4NzdxZG5iOUFkMUtQcEFUbGZMVWVhUmRodmwzRFhoZlZWc2RTNzdYY1k2ZG11MzFORTJhS3BkK3RrTC8vV1BGc0FHY0J5UmY2ZmpCYVIybTBicU9hNVNMaEFGNDBLQVN3RE5NUWl4QUxMZy9qYmdEQUxFQXJEYjlIeEZpWHFOL01IY0ZldjA4Mk5YMVJ2dkxVeFBoeVBRZ0Z1emdJWkxFZUxQSVZUN2ducmQ0S1ViczhHdFRQUWRNWkFxZnJvdGJjS1FpdUN6VWhvbzB5MFpSaEEvMVp3SktHaXlBd0MwOExZbzNZZTRKb2FhR0N3ZzZFa1UzUUhIUlM2VG5NNUcwQmpzV2h5emtlUUgwRnYzUG5DVHpGc1l6aXNROXVHU2wwWDlNUGxUWEIyL2lldWF4T21acDNObUtYeFNuK0Q3MGZQZzUzdDYrcWpLaGNIYWM3UHd4WGpVTFlVUEg4aHBoazZsbU1lS0txUWdRRVQrVis2YVpRNVZhRi9CdVQ3OFJBb2w4R3UrZUQ5MEhtNjhzQUFGZkNSSkZOZWNzMlhBbGNGWlV6MHhvTjRLaCtEVTcrTHY2Q0VmNzJwUUFQNFBaUzQrK1ZJVUlTRTBPTVdGRmVqa09yZ1ZINS8yNmdhV1BlNzY0cGdmek4vblBReW1IMGpPd3drelljQ0lCUXBtZFR3STkzZ2xoR0VNbjh6QzZNOGlkak1LUFd4VGJCNGZUcmdtakh1aGVBZXdPTnpMTkN4VnBDNW9uZmFVNURONVdkL1ZhWHp2OWx4eUNIbVlEWFNwZnl0VFhIWTliV3F5YlE4UEQ0dFBaUkkvTlptN1VjbFhXaThjN042VlRGTmFuZVU3a2pLMGdLbFJodSs3WHRHQk9JWWdqLzg3SGtDQWFoejlMUWxqU09XWitQbG81eStUaFJSd3BqNkRXTUErMmVKc3k3VEZKSlZya0NVVG5Ja3J2L2xEZWtHU2lCb3d1VXV2M1owOHlzRUQzd2ljWVo2WVNEWVBmUkg3SXVxbjc0R1hDRHhDYVJKc1VhYjUyZHRIVEVuWkN5d3FDaWxMOGsxTE44RU8rL29IY1k4QVhtS1FXWSt4aHEzRWpLWkQ1RUpLVnFSRDMvUHh1TGIxK2RpU0EyeGZzdm52cndvUUtkNW1UTDhmbmpjOW5xODBGRGxGU3VPdzFibnU1bnllNVB3eVN1ekVUcVc1aWJGcVJqalB2SjdrekpzOGlLQkdLYVVPb0Zld0lSUnEwNUhjWkM3U2NKZkpibGVXM1Q1dVIzYUhpeVlmdzVHZExGZitaMG1MZEY2ZTF5aVRWSFhOZ05oTGh2OHJRdEFWWjc1V25NNi9PcTVzNlNlaFd1bDdSOWpKUkYvM1I0WFVIcHhtV2tYMFpoeHFzcW1GNmtRU0FFVWp1dVluaUtCajhia2ZsNDFqQjQwMk0rMUI2VTA0RE1sbXBkNzBNU0poNUU1Y1RDeUdnUGYxNEtmZnl5dFNDNXZFbnRmOGowMURkSHBSTElDQWgxeGhoeklEQXZEZUxQSWlEYUlWMzlReXpXbHE3Z1F0WUwzSnJlVzdNb3ExL0J2MzFCeEQ4Qm5jeXR4bWRmNmZoV0VhdFhNN3IrNHVHU1VxZGFnZk5zSnZFREZmL2lWZjBkWDJpeGg3NE5RMEQydFNNcVlXTTVwb0VacG02RjlsekFnREZNTkVwYXVkY0I4M242OWZDcnFsOVdmb1BBZkJ6cXBTTDBrU3JRNUtMbEFKV3RXMmZuTU01ZFFRYTdZN0RuL3NSeFd5TlAvdWczSnpHQkorZVh5RTEvL3J1Y3c3aW1WenVaeU94SlBxdjYwdTlWTk1aM0czZ05JWVo0WnVsK2ZEOWJVOUVYV0ZXdFVxcUhTTzlYdmYyM3F0MmlvM1ZWbkNkaUxiSElYM1gzM1VHMXNGVXRINUI3MjVxTUxybUNMb3hLSEZ6NndtTWZXdnpWZmV6aXZVa3J5RzlhbzJ5cTRPMGpmbFp1NFpVRDNsSVRmbmtZL2hDU29WbHFUc2ZwQjRTZTBrajJGeGRKemY2OHQ1ZWlUOTZxZHRpQkFIVStQeXptMnM1OXluZFR2YW5ja1RacjMxbkZUYVpKbmNHNDZWanc0OHY3b2lKQ1RNU1FRYVVZTUFLeGFQazRtcS9ITXNpYWJEOWVMMXNhVkg5MjI1R3I1d1haV1NMR0VOUElRbVo5cEtDL1BtdUJUOFlHRDg4L0REVEJNRFlNNDNUeUtyYUpWU1pMTkVaS2g1ZkJxWW1LOFFicnRWTFNrSmM0dXFWYWNoNDAzRHFOa0hTOE5vNkVpdUQwd1FqR3V4UzdobFlYaUM1SC9yWGorM1FoL0NNam9NYUlHQ0pwdzFvM00zSStvODBoMTExbFQ4aXlnTWtDaFNtaytFTmtnL25DMFF4elpXUG9Eb1hXa3c2M0s3cW14OTJ2VGkvN2lmbDZUQXBOTzZYK3Y1V0t2cGZqMTlmVGpUMXRhbTBOVmQzbmpWTEFXUUI1ZVhnODExVWJ6b2ltbUdvSGpFdzlQd3Z6V2tZVzU0aXd1ZG8rRU5LbFdTNTVYL3l6cFREcFlZb0t4WS91akN0OFdTMURSR0VkanE3bG4wYkU3YXlBVlc2clE1NGtCU1ZHcERGSlRyd0o5aGZaYlY0akIxTUpwaEtONUk5dWI3L1RudnE0d1l4WWM1dVRyUThNdmVPQ29PUGZ1dkxiUFRpN1E5NStJZHpBZ0FvRnordHhhZ1NKcmUrTDkrUWdxOTd1dDV3L1NVQ0l1aHBocFRXbVhSbGRkVmw1dTd1N3VTVXBnRTJXMjBuZmZlOWM3QWZ4MlA5NXZoalBUMFFHbjRLVlNPNytoRXdHQXJCK0lHU241dHdMZk9PeXFERm9HUUZ1VkRObUVxRWZLb3Z3dVZLbDNnT0RxcmxoN0tCRU1ub29ObUFHSDA0U1VoZTZjTit0UWtZUVFBOGNnQmh6QU9BQXA2Rmc3dFhoREJ0ZzgrYWN2QjNQejQvbVNlSGhrVWg3eHM4TWpMeThzYXRCZ1ZzNGczbTE1WCtOallhV3hmbzhXeUdWUFp2RjdQMXp2SWZNOUVHSkZWT20zMTdmTWV3YTR2N1gvRStYVS9vRklKVUZsRVEwUk1wUk9WVHVYUUxTUUtlZVF5L1pNaWxhRFNwYlE4ekZmSkNCZFVMTG1McW4yVHBiNFJrUmQ0d01HZzdESlNiOXBibElXNVRvSWJIdDBwMkFzTitteTRRVDJNZlozMWZGcEZqNTd4dlI0WE1KdE4vZU9vd09QM2ZYKysyZHZ4MWxXK09TbkppWW1Pam82S1NwUXFBbTF0TFZNL1JGOXRTakw5T3VWSGJQNGNqTVR1RHJvaVhPODVDTUhzNkxKN2hJeFJoMlZndFQrUXV5L3V0Z3dtaEh5YVBLYVg3cjg4MjJHM3U2QlNCazF3VmRXcXV1dlRoWXJJd2QxTVU3VWF2WXZYcjlmWFA4Ry8rL28rekdWL3pMWVhxYks3SUtUTnlLWjZ3ay9NR2JCeTVnNCswUG5sQm1GR1lLbG90VFNHSWlnOHJUdE5hK1ZRM2s4SjZxb2NCancrUHJKdmVUZms1UlVYc3FoWDY1UnQ2S2hSSngwMitrQzJ2bDEyZ0U2NFZvRURKNFNRMStmTm9JSzVlbnBnWVlJU0RGVDY2U1o5eFNpd1JaM0VNMEVpZ1dWZjU4S3ZUMUc5MTVaUExvZHZZMnNyWjlURXN1WjJKNHlRS3laQmdzeVNpa2NmOXluVC9XNlNQY2ZqTUEzUytycFp3RWV0N1dVN2M4bm9CMUtRMG10RHprZWxtR0xmKzN6eFZPRFEwSkJzQmh1ZGlsWEx0OU44eDdzK1R1VGxYc3UvZjhpbGQyK2VUK1pMQnNSMjBtcHJsY2Z3STdXY0JCY2Rzb2lDVzdscS9JUkd2SmtsRmgzby91dFdRUjNwTE5VTW9lZW4veXVQT1l2QlJxdnRKZVdhMklJazJwL2N5YTVwL1NhZGhoemVUSDNKbnRDUTdPRmwwUDJGM0c4N2tzZEJSeVR6NjlCTnk1RDlMcXJKRnFaUVBGQ0M0b2tQRVg0d2NjaXVHam13STRXZjR1MmpVYVBUL2NibmFlUElTM3pKWVlPeHFsU0NTaVRHeWIrcGlBcEFaSGVPdHkwd0d0VjBIQU4reW1XSUFkZWhvb3BlU3pTV09PZllGMU51eWRrWVN3MXhwS281ampDMWJmS0Z1dHpydFRwSDZiVXl1bDZpSFk3WFd3cVo2TVJ0WFZKVzY2QmRiNDJWcUFSSHZHMkRpMW1aM3lCdnlMdUJFZ3A0Zll1c200ZGphc1JWRVlKaFo4ZEpWWDR0MDFyZHZpL3MyTGlabU9FNFhBL3N6bTQ5cFJvTW9ibGlsMUg1TWVqVkt2UDdzbWI3WXZ3TmlKNEVUcE83bllaSzlnMU92S296dnFKQU04Z2toa0NYSFVUeDFxcWhuUVJkNnF3dzhmUGQza0U2WG4zczhVUmtPZXlkTXZFSllWd2ZTemxxS3VHNFZWTllGNEhMYVpBWGd2OVlaMU0xYXduRWRwaHNCN2VIdE15cnRTRmtiYUhMYnpuYVcycitORVhCQWx5SEUxUlUyL3doVS93cnVCS2xBSmN2UnNCUE11S0FiZnArUzhHaEhhRmlKU3BEckxWbUtpUG8rdXZNRFNVSUtHT0VUdmR6MzRzTWF3R0JQN1huY2hiZXIydU9RYjJjUFJoWHRFSWpBZURRN2UzdGgvU2VWVENPc2w3MHNmdzJucDhaRitVb0hpcDM5am5RaTBMeUpuTVlmd0h1RTdiSzQ2WUs2cm51Y28xdGRUUUVKNFpUdGZFWHpDNlEwRkxtb1hKK014Y2hUVkxDKzgveStFZWpqNmtEd0F3emZNcmgrdWl0aVVSaUJZR3BIZkk3ZThtdFFuQkdLR2lBbVkyRjFzTnRFa2tLQ1BabWs5ZnBoZTFFTGZaZEFid2ZoMXQrVVNDZWhKWUpPNlBrWkN3Nlp5ZzArNU4wZ3EwOVJISTdMejllSjk0SWc3ZllXR292dGlhMWg3a3IxMGpWWklGLzh2Zk4rTVlzMVFtSU9lM2pPT1ZBYXdNSStkN0RaV1NSWTNWOGZhSlVtT2dBUnY3SFlPdjA3ekxXNytGdkpZbGlKTkpOOUtpeGxEY0grRm0wcUgyVVorZk9GUXF2NW1Tb3Y5M2k1TWhSKzNvZEwvSU93SUtIaUx0T2plTWxlSkRNY2JOWE90T0dnQ0lrMzhBd0pHdnRYRkRkQjNjVGxYQVU2Zmx2a3N4MnY1RWo3U0taRHczWjRVZ1YvVEhWdkxpNFdKb2JhWE02R2hvZXJ1RVhuOVF3b1NWQmd5d29pS1lja29yMWEzVytEenhsTVVZWEU3OFhFY0tPNXYyenFQNmorLzFsZEpvN3h6MWRpVFoybUZROGVONmRDaU55ZG1yS25ZeUpDd2Q3a0dMTVBMSi9qQlFUajhNeWJZV3V3SlVzdnZVZTZRcjNUd1dCdXdTaE5vR2kyRjU4d3VMeE1LblVuc0xXTFhSUzhqZElhMk9URjF4ay9lT1piRzhUWFc4VmMyZGpNa2ZiRXpOWk91UVdTaW5hZG9jOVpsb21ESDFNRUI2L2l0bC84MHNjQ2lod2xKbGxIOHJTejlUMFpDZDBtUWFHaTI4bUZVVHQ5Ry9IQlQzOERrYkZ4alk5MStPSWR1VnNqcC9GdGoxRTBJN3pQU2NQdVg4WERzZ0MzR2wybGlmbE9MT0hvSVYwaVZJVU15UVh1OXFHV1o1MlVtejRKQ3lCdGJEY3ZuUVdXeXkxNm5CNTNPNkRBR2J3NnN1VEJPM0s4R0NENFErS2F2NFpFSFBSWEZqbGQ2R25od2J4WTdVWStuaDQ0aHpZeWUyZTVIbzk4UzloaU0wc1FXL0hWRm9lbnVzMHRTSkJQRHVVSWFieGFjWWd5Q2dVZFc1aUlhdzVnVzBhclVVWTRtRC9RaVZBczQweWxvSG5RZE1qaEhIVUhiNlF0Smw1cUNDUlB2dnNoRDlJL2pPNTNTNVhKK0dzRml1eGNYR2Q4TXdFeFZoeEM0T0RNWDhpeXpZVVRyOFRCNk5zbmdZV0tzWE4rVVFWQmFPRUhvaktmaE9pUmdqYk5BMG1GUWxjRU9XNEwwUVZ2TXh1RUNBdTRrWUZKRk4weHNId20rMHdTZ3d3M0Y3ZlZVcGZCYjRORXhiZmsvYjkrdUw4NVdnTk82cTluTTFDVmJxaGU2cTYrWjJlR1VMeVpZaHFvbDZxdmVFbVV2ODl2NkhCNmVGMFlXa3pFV1gzWDVteVBOL0xmaE03Sys1L2kwd29pNFQyM2RsK1pWOE5LQjN6WXUvM1lobXM2YWl1a0RuaWRXZzBLbHJLcTVUT2R4Vk44Uk90SkVtMmVwT0ExYjdac0I3Nk42SC8xNlRMTnJUSWNWSHBIejlMTFdoY1czM3IwczllL0U3d1hZSHhWd3VIRC9YNERLV29Ka3pySWlGYWc2OWwzaW1qUXNhUmlyL1hPWDlFNEo5OHM3a1RjK0tXbW1tSWV4bDVOOHZrTUJkUDQ3b1ViNWtaU3ZUK2E4U21IU0tvcmYzVG1pYWFmRm5ZUUpndzBKc29NUFVDRUJqYXFDTUc1TjlEMGV0WjFWY1NhZm81Vis1MTRrZktWQXhVbWFncmppbkwzOUtIOStvRnNIQnd0T3BOUmdOSFlBRlNGdnI2Vys5ZEZEVncvV0FjcVh6T3o4dGVwRUd4eHhpUWpvQWdLTFZpckZOeFZrNjV2Uk9SWDlyazgzR1lHMGtRM3JkTTdGSFNxcW9VNHg3YWtkVTBVY1FHV3Y3eTYwaFF2VUxLMGo4TXdLaFg2NGpaQytLVy9waUpaYUY5eDRnU05EOXh4b1F3V01IekxDNUt0REZFQU5PYW0zUWxPNFFKU1BOVlk0eks0b0gzKzdaTHI0VkFQR09IMlVLZWd3bEdCU2VNZHA1L1Nwa1pJSXJkaU5aMEd4SUFHaVVGWE00U3BhN2FsdU8vcUFibUJkNUVZUnFWTEN5SkN1dU54Z0xKeGpRVlVxY0M4ZDh6KzBZL0cvRngrK0VKN0ZUd2JTeWFhQ2xkakN1TVBoaExOZ3dsdktCRW4zaTJqM3pqaHFid3pPeGZqUzh1ZkpSZjJ6bUxkOVgxUEE1V3pIS2l4UXJnRjdadjlvYmxNemtjZEw5elNsaUVCOXBZalY1Y252YlY1MXJZUnVDZytpSnIrZi9TVkVzcHhoWmFma3diMUZKT0tIS3hvWWdiMFQ2ZTB6RWxDeThKSTJldDBoQWgyUkdkVkw5QTA2dzFFRHc3RmRJRHcyanNQYzZZUG1KRjlQOGhVRW9PSEo5clo2R1JiMjkvbDlZTmxxQ2lxNEE1YzRKZmZieElmMHR1WkdsSnFhWWY0WkhBSklPSjBsVWJpOTdJT2ZtZHVnbUc4YnNUbHpNd2Yyb3V5NFFXOVlUc3BvNlJrd3Z1NzVMRitQVGZ2U3dIMUZpUlpFdTMySWhaeFpDeXMxcWtmMXhQWTlBcDJlNU1RNkxlZThlM1VnOUZOc2lpSkFWd3d5VEZ0TEdVakdZYitRZDdkR3k3MDdPS25PVTB6dmdpSW9ZUmMzaE9sRDZoY1NPcFVRQ045dHY0R0F4R0hIWHZoR0QyOGhoRVdKd3JNckw4S0ZHeEpPUnZmc3NFZldJWW1FWm91VmszczI2a2NNcG9rTitrOXNJN0J2RTRwQ3FOcGZUWit3Q0xhMnNkaGdPaGFiY2JPdmhxbFJvM3MrS0VWVnBOcCsybTlTbkdYakh2K3dQSUtURVVpZUo3WkFTRXpMSU9KdmQ3OGFRNVlpUUR0eFRpKzMvcWNqcWRUR1RDRDZKM0pUd0cyRXVYNzFxOEc2M3h0cDlvc1g5Rzl0VzVJVWQzYzkvZXBOYTNKUkFSRUk3LzJ0SUU0WEFyS2Y4bU96V3EyMDk2anRVNUIyY0JQRjVtUGo0dW5Ldnp2OW04K1E0dng3M1B3K1BpUDBkSXdjWC9qb3pFeXlleFNnOFBEY1ZjcmpUWXZrallPZzhjeWdudE9VNmdHWUVBNzk3RU84djEvbmdXRk8wUXE4Sm1mMU1UMjl6ZmNZODJQUTd3akUrZkpUMzJzMGlGb3NLbHZ5bCt1dTlmZTMwOUhSV2tERU1QSlU1bU9md2xsWjRzRUFlWmFmQ1VBVWFXSHBCVUxhTUpuUmNIZUp0YzlBM01TTFNLa25xWC9nNVNlcDdTeUJWQmhUUll3c0xRR0w1U3lJKzJiYmIrQXNtRTBydERsQVZIVk9zTXpPUmZQWXQ1YlpYakg2bklZcVU0b2tKdWhTSVl3QitwYjFUa3N0OUduQ21aRW9taUNkNTdtZFg4VWVCYUJjT0p1Zi9jVXdIZkVRbGFOTWlyTkZ6MDJiSEVZd2wwbXl4Vm5aenVBbHZlOXhQa0w3ZDZ2dHFPc3JXdmszVmhjajFiRWtrM0puaytTQVpLb1h3QXRCaG5MVFBWUW1QbVdtYmNSb2NmQkNsR2lYUDAvRW1rUkgwNmNHZU9hSjVwUUlXdW5MakNZTU5DcGVzUmxJTFpaWUU0ZFdpRDdIZ1pCcWlwdm5WVjNtOGppclY0QWtBNHVFbjZJQWhMWEJVRWgrcml0VzF1ZTNHZ3ZhaXNqNFZYdmZWenU5N01pTXpRM3hOMEJnc3NUdnRRdGx3RSs1aG11RFBOM0FXaVNxWURnSW1zY2tDMXlyOW1BWEZxVGtiSVNqclpjUkoxV2k2NjM2NExkeUk3ZUo4NGwyb0RlY0poRENFdVJhNHlwbXljcnVkWS9xdkNyWWVSc2Z5ZklMQjZsdFovblhPeDlLdWZWVzIzd043cEN2cVJwak53TmtmdFpUdWoxR1RoSVVXeG9CTTk3Nkp2NnNqRVl6VGEyNHhYV1hybisyTkFxdUt6Z29XbHNGeXNlQUNCenlDeEhrOWNxeUQ3b3kvOXoyeEV5SzNCdDFHTkdETjBVUXVxUE9TK0ljNTRDeWhETS9rVVovenRBN0RXQ0loL0pLMXc1cHVCdGJmMWJVMzJGeUlVTzVUeExWdSszRGpSZWtzU3NXOVhQVitnUkJFVUZKVHdIRzFKd1c1cGJXMXRaNWZETjhYNUR0T0JRV2hlWGNaYysvSUtjWkpnK2FvVFFkenkyNzcxb2JHSVpnRW16WEh3UytPQkdOMzhHMFRwTWlSZ1RsVTNUaVVwdlR2K2hNRVl6VVNqdU1JdHBsKzB2TnQvNG1qbm9reDF0aUJVeDE5blNYeEp2MVJwZTVHRlVqMUJUc1hhTTJtOTRsS2VDcFFScjFjZWhMY09ld1BBczdLeWNyeHZSMEZZdWxTdHk3MzFYRlV4a0dIWDNXYTcwWDVObDZXT3RvL3dEM3R1bWFvWEFCTFRzT0hNdWJVU2Fla2QwNHZDUUswUlJQdkVpWUhvMTJJc1lWbzRNd0J0Vm5ITGNRMjNud3h6UmV1RUdDSWlJb1ZjSnN3WDhyTWZiNnZnWVJJem90WFNhMDdRSDhHMDBGQ29USTZBMEloK2JTcjdlWStFdzN5bVFCVE43QkRZcmhJS3VtZWttS3J0dC9waUpON2lWSitJNmlEUkYyay9VMXNQNGdIcWpNRmtVeEQ2c2JDejg5K09rRmFvVmJVemJoMmttV1dQSHQwVkZCU0FmT2hydWFzTzBiUGRsSjVoOFBhMHFSbUpZbWxBUU5QeHR6UXdSWHVUdHBvK0d3dHRETldSWTdEL1ptb1FWWmM2encvQlVHeEJtVEp3b203bkowTktUUVBTSG8yM0NadUl2ZUZZOVp5WlBHWUFIbGNCVHV1d3RkSFpNWFBlUUlUTlNqNXB4dVFwYjdmUjdMOS96c1k2Y2oveUtpck91cDQyeHc4Y2I5eDVUSVRpdU4zT0dZREgrTzBuQXRBVFNoYTFDdVlidDBLaGs0TVdjanBzOVBLeitTeXJ2MnljV01NdmJWdWxkOUFBVkJiVTJCSGp6L2tUbEFLOEJxMWlDcXZDWG5FL2dpVkdkWVFlblpGMWZuMG5TN0RvblkrWkYydS9kVjcvSzlNWnkzTXI0ZVRVWUxORzZIM2RWNlpjQWlZN1o4b1FjV0lQT0tiRG9tMEV5d3g2UmZYNWIvMVhndmRENWRyTURLaUNRQ1NKQ2cwTi9TNGdXdEI2OHRyZlpNQ0V2aXlDejV5clFMbCtqNEVCWWRmMW9HWlBLMkpYODk5NldxSHczMk01Si9CTDM4UjgxTksrZ2NMbHVRbkZtSjJOYlpQa0hYbEJ4cS9NVW5qV0JQRmtha0pTSC82VXgwRGYreC85dFp1MTNLdlcvNzltWUNqNWYxMDY4RVdZZmI1RzhheWFCZ3NBbWFTb25FaTFrRUhnL3dGUVN3RUNGQU1VQUFBQUNBQnBUMTFZc3dBWGY3WUJBQUEzQkFBQURBQUpBQUFBQUFBQUFBQUF0b0VBQUFBQVpHOWpkVzFsYm5RdWVHMXNWVlFGQUFmMjVOOWxVRXNCQWhRREZBQUFBQWdBQmFzMldOdXVlZ25vRHdBQU5CSUFBQWdBQ1FBQUFBQUFBQUFBQUxhQjRBRUFBRzF0TG1KcmFYZHBWVlFGQUFkNmJLNWxVRXNCQWhRREZBQUFBQWdBYVU5ZFdEd0FnYSt6QmdBQVN3NEFBQThBQ1FBQUFBQUFBQUFBQUxhQjdoRUFBRzF0Y0dGblpTOXdZV2RsTG1KcGJsVlVCUUFIOXVUZlpWQkxBUUlVQXhRQUFBQUlBR2xQWFZoNE4zbUNHeElBQUlPNkFBQU5BQWtBQUFBQUFBQUFBQUMyZ2M0WUFBQndZV2RsTDNCaFoyVXVlRzFzVlZRRkFBZjI1TjlsVUVzQkFoUURGQUFBQUFnQWFVOWRXTlVBQmwvVUFRQUFmQVlBQUJVQUNRQUFBQUFBQUFBQUFMYUJGQ3NBQUhKbGJITXZjR0ZuWlY5bWIzSnRZWFJ6TG5odGJGVlVCUUFIOXVUZlpWQkxBUUlVQXhRQUFBQUlBR2xQWFZnazhOdjRPZ0FBQURvQUFBQVNBQWtBQUFBQUFBQUFBQUMyZ1JzdEFBQnlaV3h6TDNCaFoyVmZjbVZzY3k1NGJXeFZWQVVBQi9iazMyVlFTd0VDRkFNVUFBQUFDQUJwVDExWVJ6MmNRaWNFQUFEWU93QUFDUUFKQUFBQUFBQUFBQUFBdG9HRkxRQUFkR2hsYldVdWVHMXNWVlFGQUFmMjVOOWxVRXNCQWhRREZBQUFBQWdBYVU5ZFdEWFBtVklpTVFBQVNERUFBQTBBQ1FBQUFBQUFBQUFBQUxhQjB6RUFBSFJvZFcxaWJtRnBiQzV3Ym1kVlZBVUFCL2JrMzJWUVN3VUdBQUFBQUFnQUNBQWxBZ0FBSUdNQUFBQUEiLAoJIkZpbGVOYW1lIiA6ICLlr7zlm74xLmVtbXgiCn0K"/>
    </extobj>
    <extobj name="1BCC2C28-871D-48CB-8BE0-2867F7803ADB-2">
      <extobjdata type="1BCC2C28-871D-48CB-8BE0-2867F7803ADB" data="ewoJIkZpbGVDb250ZW50IiA6ICJVRXNEQkJRQUFBQUlBSFJRWFZobU50ZDJ0Z0VBQURjRUFBQU1BQUFBWkc5amRXMWxiblF1ZUcxc2ZWUlJiNkpBRUg2LzVQNEQ0UjFkRmxDMGVFMVRVOXZrZWpYUlhwLzNZSlE1WVpjc1MxdlQ5TC9mc3RWV1ZqMUlKakRmTi9QTnpnd2tsNjlsNFR5RHJGSHdpZXYzaU9zQVQwV0dmRDF4SDVjM1h1eGUvdmorTFptS3RDbUJLK2YzSjVmMDRwN3ZPaG81OUJIam1UV1lUZHkzS0I1R1lid0t2TkFQZlcyaWtUZUtCdHFrRU1RMC9STXhmL1h1NnZ5T3ZwSzVGQlZJaFZEdlBNWjcxU2p4azIxRm83VzFndHMvQkpkWVFvRWNuakJUdWNFSklWM0tOU3NLSFh3MnhTSVhMek1wbXVvWEsrRUVQcTNRZUhzMDZnSlhxY0pudU9NWnZMWUVTM2FSU2dEK1ZWY1VERTRSYmdIWHVTa3JIb1Jkd3J4Z2FpVmsyWUl2eUx2Z3ZSN1JhdnRmeXJVRXBpRGJEZWVqT1daa3h5d2hXN2lwUVo1UVFUaUQ3Z1NtMnJRRVNtam9FZCtqMUtIK21BN0hZWGd5bXhWQVBUcHlmREltd1RpMGVqaG5hNmhiWnFVZnJGeXMwdW1zZVNYOW94Vktab3dyOVZBcDNZTEQrQ2NoTjFPMk5mRVgrNXRjRUZ2bHI1QkxURGN0TDdBdzVGK1lQWHpGcE5vZjA4SnVrR09kbndGTllMdlVwajl4YkMvelIvQ2VFQTBITnVHUm96cjhHS3lKNVl5dndWVGVGVS82eDMzU3A1ZWJSUTZnV2xiUzMvOEM5TXMv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SFJRWFZnRjdIL00yd0lBQUFBRkFBQVBBQUFBYlcxd1lXZGxMM0JoWjJVdVltbHVoWkxOVHhOUkZNWGZuVTZoRFhWQ0F0R0ZrRUJDVEl3aGhzUWxDWW0yQ1dJQzFSaS9ZekNSdGlRSXBYempwaW1rVExFdEJjcEhTNm1JUUVGTmhRZ3lscW00Y3NVLzRGS2ROek5kNGRLbGJ6b1ZobHBEVjIzdXUrZWMzN2tGNGF0M0FxaXo1WWFHekt1ZHpPSnliUjI2T281YTY2NzVFREtiV2ZUbHdNS1NiNDMxMSt1YjRJYTF1YWpGYXJYZXRONnlQSFU5R1VDMzRRN2NnL3Z3MEl2UXlxTXhoQzUybmdFN1ZVUHJiTWpRWm9JeXZabjlNZnpid2w2WnJrWFFYbUJ3MFBFQVFiY3lzQ09EalF4S3pMNWtvc25DMmk2Y1E5Q1RHempVUVRsejJjSkd2ejFHRUlPQ0V6dUNlT0dKQjBFYmRaNEdvTnAxSFVoUEZYY1pPbzNQVUJGQUYrV2tnZXFrcGZDT0hOak56RzFMQzV5UW1oTFNNU204anNqSFZNSlFOa2VadnJxbW9xYml1QklFTnFxQ3BseTZIaUlIYmtOeHY2SFAyS3NvOW1jVit3b3J5b2xSL1BtRm9tdG9NOXBOd0lDenJLUzhxTHFLcVdKSTJ1U2xITHJqRlBITUd6L1J4NUgxbkZRN2tkSzVGbUFSTkhLTjN5c1ZlQ2NDSjFXcHlBMG9jcVZFYlZDck5ramprRjlLQk5UQWFsb3hPQ1hPcmg3eWZzeDc4a1k0eEdGK0p1dHJNM2FiOUZsRGhtWm9rcis1bDVUVFdvckFsV2M0cERVY29vWDBQaWxEblAwa2ZwZzU1S040MHlzdnZ4VmZ1eFdzNktqazJ4RFMwd0lYUEtMTWpFM2lyYmdVR2hHRHEzSmlUY20xNWhIanNhTUhaRXZnVmlUZldPNWxNb3o1SmN5N0JjNk5rMUU1TVlWVDJTMDJJci9mRnVlRHFnWG0xc2g2RnNWaDdEbUJNcnhOVUtKRERRZ1dRTVB5cStWZkdMeTdTbzZMZ3krbGtGZUJZVGNJMi84cUpVSFZsK29XK1ptemo4RUovMGF3Sy81M0VUbnBLZjc1WmFhbkZmOHNHbUZVRzlNV2RWem0zRWVsazgwdE1lWWpSV1ZHMWpIclZTUEw2WGRTWWcrem13VVdrMkdCR3llTDhuNGtyM01wdkNXa2dzUmFTMC9RU1FFcXZlejJxM2Y1NmZia0gvZnZ5WWlSZWkrQkN4QWRKZUZFUUp4ZkVsTGVJeWlCWDVMMkl0cHN1YVpKdXl2azd6U3A3dWFxalVPaDB6NUg2QTlRU3dNRUZBQUFBQWdBZEZCZFdNMzNtTzUzQ1FBQUlrUUFBQTBBQUFCd1lXZGxMM0JoWjJVdWVHMXM3VnhiY3hOSEZuN2ZYekUxZWZaNHVxZm5Wckdkd2pMZVVJVlQzdGdoZU44bTF0aWVRdEtvSkpuZ1BMbElsa0FDWGlET0JVSVNOaHN3MmQwaVVKdHN2R0FuUHlhNitTbC9JWDJaMGR5bGtVWXlUa3BRVURNOTNhZFBuKzd2Ky9wMEc2WmV1VlFzY0JmTlN0V3lTOU04RUVTZU0wdXJkdDRxclUvemJ5elBUMmo4S3pOVGk4YTZ5WjJabStZbGtmd0NJcTYydkZVMnAzbnloZWRlTTRyNCtlZ2ZQeHg5OGZVRTRMbS8ybllSVytPNXYyeGFxeGNXak9xRmFWN2ttWjNGaWwydXpreTlhZVZyRzl5NWFSNGlKUEdUTTFPdm10YjZSbzJVQUtncnBDUjNucnpwRUFneXo4MVNlNHZFRHZtMFFqNHBTS01mb1BkaGFiVmlGd3Ewb1NqSXNpSXB3Q3RlY1lwSnlhVFBsN1BHbHIxWnd5NHNsWTFWUEhKU1RhTG16a1ZLV0YzeXJsSEQ1bXJOcnB3cVdPc2w2am8xN2RxYnR3cUZlYnRTTkdxNGRMRmlsV3BMWm0yenpNMWJ0WnE5dEdHYU5UcW9WNzNIYzk3anJMRjZZYjFpYjVieTlKWEdDdzhWNE5DelVPRVhYZVc1TjBvV2Zpd1dlZTZzdVZaYk1DcnJGcGxKTWtOMjJmLzZPbW5rTDVpMXNSdEZYd24yY25uRExMS3BScVNKWVpYZXN0OG1zZVZPcjYzaHNkSkhOdDJuOHhYamJkNXBrck1MZG9WR3FXT0ZOU0JseURPOWJGNEtGeTF0R0dYVEs1dWtoVGl5dEpoNEFrVEpYVzRMQ3ptN1ZLSXhKejFYakZKMURRZll0NXpFNEZvU3ZZV0VWNjBtNEpVVnY1UkVTUUJ5ZURWTitucWcvckRaREMvcndEeWZ0VXBPTmZiOFpzY1hHcHJYeVl5Nks0cDM2dWVNTW5tbjM5d3lZdFFaOVpKZHNQSzRIeFprTDk3VTEyVzhyTEQvUERIdzB0b2Frc2x2UEhYbUduN0hZR1VyMGpIb1BqcitUZm9HaFhzMUw1cUZPYU5tNE1GdWxzMEtDNXF6cEwxdmZ6YnRvbG1yV0dhMTg3ekY1UXAyMWN5emNDellGODFsZTJhS1JuMENDVWdIZWdUQkt3enBncTVMVWlUc3JvWGNac1ZuU2xNRkZKbStGZFlKRXJUSTdKMmlYUUJCZ2JJV2JqWkxtd0VreUpJY0laRWNYWTM0bTZwRUdzNGw5emZaY1hmU2pZdjNTTU5GdzcxVTJ5cVlIYktZTlRINkZtdmMrUTdUclRCaXc5OU9sL0xzQ3hCMVJVQ1FmcE5sVGFBTHg0Y0ZicjVnWHJLcFlWd0JyNGtOdkQ1TFpyWHFla1k3RG1KS0hqMm1kQmdYcFRHbVJvcXBpV0dCYWpCTURRcXBGNGdvVlZJRk5UdWl3SEJVU29JUVJ6Y2VVUXo3SXdVVStGMENDbVlFRkY0bjhTQVFFMkZFWFBRTUFERzFBYmRoRUlmcFBhQVFsQVZGalN5UzJkajZ1Y1Q2Yy9FT1pnUWRrRVNjUjRURXlnT2VoSkVPVTBvWkFPbVFOeHd0ZzVnNVlRTHlWRHdtZFl5OEtQTFFxSkFuS1ZtaEYyT2hUK3hOUkUzMFFGOU1peDc0aTJtUkdZRkFGNm1HK01YTlF5Q1VKRUZqWHhWRjdpNTlLUkVvSzZOSElOREhDQndGQWhQeEF5Szd1SVE5WkRKK29pWjY0U2Zhb2hkK1l0dzhOdnd3V1JnQ2ZyVFI0MGVWeHZnNVZ2ekVNWHVmQU9wYmYvcVdueGVwUHBxb0R3VTlJdWlneDdCS1ovS21rUUFkQ0hIZktJZ2ZCWGtBNnUrc09RVjRRQUE4UFZjNzdnSWJ5dU02VUhiWGU5N1FkZEJaNzJ1YVlRS0Q5dTdaN1hsQWtocHU1RmlZZFN1S3hwcU0wbU9MSE96R0J4Mm9NQmh4Q2Zvb3F3dGpTVUJBWFkrUFNKK3pCWHYxQWtlZW1DY2VhY1dNemgwYyswVjcyakFxeG1vTmM4R1o4elFYbWplS1ZtRnJtbS84OUxoOStOM1I1Mzg3ZW40THo0cjFqc2tFMFYyWlBPY1lmY2t6dG9odHJWZU04b1pyak40TFRQTUlOeXVUME5FRE0xS1RSYXRjNWhaWnhkeDU1bk90N0Q2MmRuOW8zL2p4Nk5Qdlc1L3YxNS9kcmgvZWErMCttcHFzbFhFSXl1UXZabUt5RTROT1VZRGwzcUp2VHBMOGNyOWtCOEprSjdHcGt0bDhzSnVVZnZKa29BTUNRRkpYU1dFallidk9VT3l0R2VEeEpmVGJZTFlwWTBKTU5USUk5b3p0YUhLUHZEbStyem5ucEV1Q0Nnb0VwR1BTSTlHZzcxMEQ0QmlEWGtlbmtuMmdUaU1kRTd0RDRXclloMXpQZ2MvRjkrbzVINWk4eE1tUHNSQS9jMks4eUNWTld0Y0l6OGIzbkl2dFo2NW5zSkltTFAyS1B4WGI4MnpQZ2VSNjFoalNPUTJOajNzM2VhWkk3ai90YWtmQlBkMmxHd2F2TG5tbGg2ZnNwckFhdkdmVWd2ZU1LSHpQcUVYdUdSMEtjdnlJazNQb2wzTnMzVnBOMG5NUkNVcFFYQkRHbDE5ZWRFMkk3bnlHZVpvYXE2bGhtVWtwMWpDOGdVWXZiclBjUmRBVlBSeDFpQUpSRjJGMFA4dGlEa1ZCR2xEVHNWWFVmZGlTTzJ4SkpMOUR3KzVQNmxHYzFEdDJ1MGc5R0piVXQvZmVhL3owWWYrQ0g3eGpXclo5SlhRckdOZ1NnUDdPelNQYmdYZytUN2tYWU9DTlUvSGtqVUJLQTVRRWtpUXBZQ04rQkZuYkp3K2dqNVFxSlZQN2FaMUtZaUpWS3dHcVZzTk1yWVNaV3UxSjFDZ3RVZXRJQ0NVQllaNUdraUFublZ6UUpITE0wLzN5dEt5SGd4NmthYVFLYU16U2FWbjY2Ri9YTVZFMzdneVFoSFhoWkRuS3llaGxJTXY0ai9vQ3VabmlOUU0xSjdZZk0vT3hNRFBvYktIeDJ1cTZnOVpEeDhsUUZZQ1BsNUdtSjU3UHlBZ0phdmFmN3hrbU1ZT1R5TU5RRGUrV2dhRDRZNXh3NUVoK2tHZEFFbGFPajRMaHFJbTNjZk42YSs4RzJ5U3pIWEp6NTNiemt3ZS9IbHh2SEZ3T2ZXcmMzRzhjZkp5Qm9tR1lvb0hVSnc5enI5bk9DSWU3WGRiRlRKdmxoT1lVN3hrSU5XdjdWSVFjY3d1RG8wd2dtVHJLc1g3MkZlaXVJMDJuSHI1VGxlR3BoeG9RRHhnU0R6V3NIYkNuZHFDVTJpR0QwRldLTExIek1aZlhkSkhlOU1SZXAwaWFvSSsxby9jZVhnenBNL0p0NEtHc0p1emZsY0JTUGFIS2dVYXRIUFhEbjF1N2o1cWYvTC81MzQ5L1BiamJlSEtsL2ZXL20vL2NKbHY1dSsrMXJuMWJQL3lvdnIvVDJka2Z2WCtyOGZUTDFzMTNtenNQMm5zUGljQTh2Tno4OGw2bkFtNVYzLyttZGUxOXArYmozY2JCL2NiQmRuMS91L0g0Ym52dmR1TVpiWFgxVHZ1Nzc1dWY3YkF1R3ZzUGNmTU1tb1FpbWlTZkRFMXlMeFlHMUtTazVwUkhNbWhLMXZiSHBVbXhmdllWNks0ai9RTnBraXluMUNRa0lpR2tTbEFQcXBLazBKOU9qVlVsVFJtclVncFZrckN5aDZQcyt6RUtLRUloSWNJQURheE1JanptazZVUnB6VS9QcWdmM212c2ZOVzZlWVdJMDlWdnNWWWw1VHBZZUZoTjFncS9EbE5PWk9Wa3lBa0Rid1pCU1RaQVNTQkxtcE94L2JHbE9YRis5aG5zcm1QOUk0bUtPbWlpQTBTUU90TlI1WEdtTTFDbTQvOUg0SW1aaml5TzlTUSsyVG44aU9nSlRUMXdEc0l5R244aTR5VTduLzZQNUN4UG5qYnZYY09Kek5HN2p4cFhyekFKYWgvK3A3WDN2SEgxU1V6RHg3djEvUTl3dy9iUGQwSTVVV3YzYWYzWkR1N2FyMlpZeXJDZ01UVnJiMTluZWRNdjI1ZkR5WmViVXVHT1dENVYzNytCN1JBUC8zNmorZG45K3JNcm5VSFZEKzYzbnQveCsrWW9KMWJMYjNDNmQ0dTFIYXBVYWlkREtrZVVlVEZpeTZCem1RMGNsMURHTzlwWHJMdVA5ZmN1bFBRL3lKajUwMjlRU3dNRUZBQUFBQWdBZEZCZFdQUmx0UG5qQVFBQWxnWUFBQlVBQUFCeVpXeHpMM0JoWjJWZlptOXliV0YwY3k1NGJXeWxsZDFxMnpBVXgrOEhld2VoWG5lV1lqdHhRRjdaTWd5RlFVdVNmZHlLUmtuRVpEdWszbGg2M3dmb2RkK2hlNEN4dmMxZ2ZZc2RPZktIUkFVZWxXK3NnMy8vYzNUTzBURTcrNTRyOUUzc3IyVlpwSmkrSWhpSjRxcGN5V0tUNGcvTDdEVEJaNjlmdm1CWnVjOTVCVzhJRnB1VnF0eGZtMTFuUWVlZlFZT0dHSDFNOGNuYUxCeDRQaVJUakpaYmtZdmFCb2FCSEIzYjNBaTJzcWhTM0RvT2lYNHdtb3MxN0FraC9oaUlSMnZjYUVXeGZnWnBSYlpXMG1pZGp1SkdiY1duVTlxcXJSTXVLUGNMT2dlbHBKRWhoSy9qcUFWWllGV0VaVktwTEsrc0NtbWJrWVZFTHc4N2tlSkZxZVFLb3hvK2YzZE1SK0NCWWo4VWVhR0pIeHI3SUJwNUlXaXQ3c2pPSWRsN1dRajMwTnBtVktIWlBnbTUyVloxbzJuNEdBZTE0K2dSY1VkQVc4ekxyOFh4V2tTRGNKSjBlTmduSmw0aXRFTHNISUpkZnpYanV4VFgxbUVCakt3QS9sdU9CVTVHMld6TDkyNkd0YzNrQy93dDVBM1VEVktkOFZ5cVE0ci8vSDc0Kyt2SDQvM3Q0ODg3cDg5YmNFUWFVRXM4U1NKekEwN016ZllwMFZZcGVwNFNuZlNWRnRWQmlXUGZQRWV6TzJjeVhOTVpobkRWN1Nxd3Q2cTgrdUtXcFRZYXQ5clpUdGZTekxzM1NtNzBzTGZqN0JQMGFhSS9jRnl2N0pKdnhNV3VndjlJWDFWYmtlNnNrT2pWSHpBc3NCQzQwTTAvNWg5UVN3TUVGQUFBQUFnQWRGQmRXQ1R3Mi9nNkFBQUFPZ0FBQUJJQUFBQnlaV3h6TDNCaFoyVmZjbVZzY3k1NGJXeXpzYS9JelZFb1N5MHF6c3pQczFVeTFETlFVa2pOUzg1UHljeEx0MVVxTFVuVHRWQ3l0K1Bsc2dsS3pVa3NBYW9wenNnc0tOWUhpZ0FBVUVzREJCUUFBQUFJQUhSUVhWZ2ptMmFUS2dRQUFOZzdBQUFKQUFBQWRHaGxiV1V1ZUcxczdWdk5idE5BRUw0ajhRNHJjNEZEc1ozL1NBNVZHeG9KcVVVbHFlQzh0dGZKcW80M3NoM2FjdWNCT0hORjRnWVBnT0J0S3RHM1lIZjlGeWZlMUJTYXV1bm1FbnQyWm5abjV0dVoyVGcyZHMrbkxuaVAvQUFUcjZmb3p6VUZJTThpTnZiR1BXVWVPanNkWmZmRjQwZkd5UVJOVVVDdkFQMUVkK0ExbktLZWNtRDc4RXdCUTRnOWs1ejFGS3JoMWN1ZTBxRGZCNDZEckpDUllzRk11RTljNHNjYTlyd3hjaU9wK2lJbjUrYU1JNHRQdUdkWnlBdnJQZVdKWmJXUlNXZUlLRzFLYVpqUXRsTktrMUphWnJ0aHRoT0tUaWxOMUdrNFRrTHBVSXFtUWFmWlNIazBwc2kyMnFhVmtHcE16T3JhbVZpTFVwd09SRHBNS0YxR3FYZWEzWFQ2QnFVZ3A5VnExaFYxMFhRMXMzM0ZJNUd6OGs2TkhibnNreU00aTdpWEJ2amdhQUpuYUVEOEtRekJtem0yVG85Z2NOcFRkdlJsTmFuRUFMdHVMSEJ5TWFPemo0aUxiUkY3RmhYd2xoa2VmeFNRMlVhQnBPVU16OG1xMlh3aWxrUHNvYlVjS2RjN2hNZVRrSzJrTHB3eFUwa25MbXZpdjVvWm1ack1LdlRGV2tzTmRTR1lWWXIxcG1OYlcrL21JWmw3TEdNeDFzYUdZREJFVG5xZkIwV04zbUtQcHIyV0JFZCt3YmNERGwxR1BCNlhFYzlVeW9odmM3R3ZZRUdRZmNHeUU2cUdDaGxxTGlGRGZWTXJIMWFvNjNYVWRtcW9tOVJCemRRYjlvcEg0anJZcVhRTjZGeVBsbU1ZaHNqMytKRzdKcytTZjRjdVllamwxbzZINzR2elN5Qy9EMmVNaysrdjhsdHdVMXRxdTN2Mi94cnJFc2NvR1dzWjYxVnVHZXRLeDdwRUFiMjFXQysyVWQzMTdBZWV2ZWY3NUF5TThBZkV6dWxjcVBtd3FyK2hpaDdtR0gzc1d5NHE5NkRubFRkQlBnNUYrM3pUUndmVXZCZW54SW8rTjZoZGs2eXJuTWp1OFU4SzhsZmxaRndDUUtoeTZ3RmdxR3ZxanJFL044MTdXcE9xZ3JKTi9ieFJhWlR4OFFjS0FKbG1rbkVKQUtIS3JRZUFvYTZwSmNhSTBvZ3YvK1IyVjM5eUUwTkhWd0IxdmsyMXQyWDJxR0QvVUswenJVVExnNjgxRWdJU0FsV0FBQjBUTnhYR0NUb1ArV3FESXJYcHFHaFpONHU2b2E1VGZMTlpTelI5eFUyRVhNd21GN05aY0dqOGN5ZkdGYmNybFlvdjE3Z1ByZE9TZjIwV0wzNWhaRG1QOEFuR1B1dk93UDdwZUlEREk4SXlvcWFBNUtMZ1ZhR1ZaQlc5SzhSbWlkOFV1dnoxN2ZmUDcxZWZQMTc5K0FTZVhuNzUra3o0MnRDQWVHSDBKdFZoVUpnOU13YkFMbGNuVU1EQWhXT2UwRGt2ZjNDbkYvKzc2cWJhaXB2Vzh0cTBuRFlCNk85SVc5NVN3ZGJZQ2t1djAwYWJIUUVhWStRemlLL2dubGYzVXEvSTlZbVhxQyt5Z3czemJnQ013Z3NYc2NmT05HUFFsdEJEUWJDOEY4VlN1bjQ3WW9ZcVhuL1V4b3BOT3lFemJPVm13dFA0YW9DRENmT1dvT0RrSlZQQkVzekZEKzFMOFF5UkMwTk12R0NDWituY2RJWGdHSVlUQmdLaFcvZFpMb1grUlNKVkU5azFtaytuaTN6TjRpYlU2RVBYSmZNdzRhdHJvc1RtRXJwa2VzUmVjZFgxUG83WHNoeWtWUUFVUnpuZUhId3dKc2NrZWhkZnNjcnpCMUJMQXdRVUFBQUFDQUIwVUYxWSsyYU9jbE1sQUFCZkpRQUFEUUFBQUhSb2RXMWlibUZwYkM1d2JtZHRlblZVRk00WDc5TExFaTZOQXBJaUpaMUt0elFJTExnZzNTd3MzUzJ0Q0NnbExjM1N5QzRoM1NDQ2RIZTM5SktQNysrZDgvNTZjODdNblRsbnpzeVplKzk4NXNaRWEya29FWUdlZ1FBQUFORmJaWGtkQUFDRCtMRVBBV0krdHI0dnhIMGVDVDVjMmRBTkFDQjEvNjlpTEZyVGV3TUFESUMzOGpLNjNoa0hBVUZ3dW9tQUk1c1hVT0krcVl1KzltNFgwMkd4a3hkT1JNcU5oVC94WWZwN0FmSnBrcWtrVHZOeGMxTTdoU2dmaSs4OWJ3dlhjYXdYYmFtSDB0bloyWEg0WHdScStWdzBzd29SOFEwTEZEd2xINjZaRlJ6NW1MSWRlY2ZRVm5mcHB4SERSMDF3TUV1cVdFTjA5S1U1OGFnNTJUSnRPdGxxYVpqK29obFJ1K1h2VldkeUlKWjloQTVzNmNHajl3OStabCs4NGxpYzdveGxYMnhtbHJQSklUVE8rM0xjcUNEaTJlYkg3NGh4cmM0TUxiZWtaL2FwWlBZVnJsYlNleVZQR25maDNTRnBmeVlhYitVbERzVGVRNUN5R3piR2dWZGxZUnBUWXBKZFBsdFBZamRoNjZwWVBMK09ReWQ5M2QzZFc0alNpRlJUdU91NDl0NWxYNDhiUFZNS3BHTEFaOEp0bElEZUJMS0I4ZmpXMVVYTUpqakErQmp3WWFUNytpVjJQS20waGNVdlovcDhLRHlIZkl1Y28zY0Z3RFU0cWsyZEdFWFNaeEF6RE1wWXp0QVVxWWpyaUFkMGdSZUkxWWwyS2NVci9NUDdYZWcrZmcwRDlhNlZJbDZtV2hzVlYwVXVnekRnYzBnQUVjTW5wcGUxTzVCZjJmVEVrRWFFYlRuS2NZWi9TVCtEN28zWFlVWWVRbHBaT21wc3lTS2UwNWdSZnNXcmgyUlJwZ29HTDlQZTlCVEdjVEtLNW54YlRRN2ZiL2dHeU8rY0t1YlZaV0JpcEIyczhMWjhsVVhFQVRBVzNuN0tSak1laW9Ndk5sUlBLeHNUakxsU3p4RnFwYVRpY2dpbjRmZytKbEVQcmg5OWFacHlkV01KMnJMZXNrc1pDZWFrNVFZY0N5RllzNDB3Q2pBNC9SSjlQSDlUdkh1Q2hKM1cvS2tITTkxVXdNRWRLN1F1NG1JZE85SEc1TGd5MHVUWUdNM2V4MmM1ODVoYXd0d2N1SmsrUnFUd2NGV0pMaGdBQ1lOcTJkOWJteFEzNjNGTHdROE5rRUpvUW1neWxxVUE1V0FOVjl0bUZIbGJlWC9oQ0VtOWxRdEFCWVAybDd1VDNZK0M5Z2FZeXlFbUVnZG1TSmtobXl0SU1Nclc3R0hxb3MzbW5WeFFoMVI1c0E3RHJJTHRuZFhUdm52czBFb3UxQ2R2eUNpcGlDMW9DRWRNSnF6T3R4eWpuSzJwSVZjOXlTK3p2RmNKVEs0NnhpRUhYdWRkM2VZa0RVWWFsSTBTcWtyR2wwNDhMWmhsblp4dG1kQldsakFiaTUwQjBhaFlCY2VGSFZ4amVIV0FING0wMDVpK2VIT3o2QXpFYVE4THAxRkV2a0lrR1dxTTBaSjZlR2ZPY3p6QXVUZTVralRmMmJSeDRmYzNZZTlBZ1ZqQk1hQ055QmN6ZXBYNUlkUmp6eFhxNVRsWE8yM1kyZDJiZEs3dnMxZU8rdUM3VXlBWFNkeDhkekhYRzBmM3h2Zk1OaUFnd0FlTGdxcGdUcHVySTZrNUJKTnJrTnNkVzZMQnZEcktBd0RueFIxcGtsRFU4RnczdCtXZ3RBRDBiV2gxY1RTTlZOOHRMcFloNGtMTGZWc1NPelA3R0ZrUFJRRm14dHlSa0dDalNVTnVrZk1uT1RWQ2ZJRGxKQ1k3WFM2Y25wNmU2NXNialBHcHFlelhIdmF6Q0JwNmVwTWF5MzUwSXlSRlVyL3lRN1B2K1c2czhEekZDb2Y4Mldvc3orRkNrOWZmSHdwN1U1VW1LS2VGQ0NLYVpCNlRGc2VabXBmWi9qVTFNR0xhQmxwUlZ3RGdZT2tHNk9xRjJiZmhHdSt2WjdSNEJaKytBYm1LNVhSNmFCTUNLSmlucWljb3lMR0RjU2ZiRHc0VnB5aDFRQm5NS1Y5SjkySkdEN2FKaUxHK091RUNJa3N1VFViK1ZjV2FrOURSVmJ6clBoRVVGdDQ4UlJONGhObW5Zbkc3UVo0K2V6WmJhelBjLy9XbDFOMk81bExnellHNnVub3Rha3NuVWJhYW1oUENkRngzNEFNOTJnZkZTNnkvYzBxVTB3QjE4V1hFdmJGWXdld1NXRm9OeHdNQnBOa3drdzgyUS9jL0xqSUUzeGhLZ3pEV3NaV0lFUUJBRFZaemMzZGNYRG1DOXZKUHFyUk5xbTduaTlEQlNiMkxvNldITVBwYjAzK3IzWm1abVE1VEZabHJoc2xiUHNGeXhoSXlYQXVoT01HcWhzZU41WDFIb1BuUWJrYUNEeWljUnkxU1Jwbis0OE1uZnFzaW8xS1I5SWlvSzA3aG84czZtTUg3M20yblhOdEFCOGNLWlIxcTFTbXNLdzBsOUc0STNueldjOUlzNWhmMXpLOEJ2U3VuWksrTHpTaU5zZ2F2ZzY2TGduelhQb3RJUHFDSEs0MGFYQytTQ2F3YWZtbnQvL3JrMHRDdHQraC9PbFRwdjhFNVpleTFJSEU1NzZZdmhWSGx2ak1hYXpwUkdSZHV2bVgxYWRBZUV4bjBjSC9rdi9WbTZhcEhaRk1EMnpDNXptM3JqNm80T0EzbW1PYk1XZUZ1SkVsVzVZZ1ROQ3h4K1J2RktHU1VWYTltdElIZXlsNUNPUzlObGtPMzV1S2ZjVU9OaUN0T091bnZqOHRSaTlkZnBkQmYwY0w1RVlOUENRSU5wVVJGUlYrL2ZuLzY5Um0zSUNVU2NYdlZLeFY0ajk0U2djMEtMa1dNdzlFV0dFMERDY3hLV1FFWE16eUIvMkpQWWNwRUVHektLb1Q0OVhhZXlmVm95dVpjekxNS2NxNXhxN3ZMbHN2bUw0Rm5lVFFpVGhuT2N2YjFPbFVNU3h3OHpXZWpVT2RtdmYvV1o5MDgwMGZmdDI5ZFByL3VIMVI2d0hxNTVMZlI5Uy9XZEpMTEFIWEZjWDZkM3VwMWVyVDQ2eG9saGRwRW9vVUtJemp4YkZ5U1drUk1mbTF0QlQwMDlSSUxmbW10dlZqL3Qvbk9vbGF3eFZaVWE2ays2SzhlWHJMZ25hM2g2WkxUbGZsTkhlb1BTbUdMbUE3TitMR1BuSzYrdklNYmM1V2FOQmdLMXBJR1k0OTY0SWdxRmRmM2tyQjNOeGczZHl2c0tiTnJ5R2h5dmZnNE5xU0gvU2NKRlAxeGJUb1poMDZoQ3JiaFJRTEt3cU1MWnhUSE01YlEzYjRBZTV4ak83VVhQQ2V0NkJTVExSRFhvc0tId0ozazBERnZ0RUFaYm9NMVRLMnhIOU90T3QzKzZGbEJBcFZkYU9WVTJETVNkUWlVNDZVTFNiQU9iaVNrMjArNUdFNmFpdk5sU09USXNjbTlyVVUrV2pDZk1VckxQTTY4eEpVWnhvVTNTY2lUT0RhOWRoRTlDUkI5L2syVG5LQ295WjBiSHlOMDY5aVdrdmxBekptNnRQWGgvc2JtZW1hSjBPbGhwUzB2NlBLQ29GVkk4dGZGZUpNNmZVYXFReVVWOVNNMThOdGRXS0tsYjNFNGEwTVJIM0ZtaVFiTzFhRitvN1MzY0p1Ymh1SFVpU3h2cVFYVWlDbFkyMko1ekE4R3pMa0lzbEZFNWVuQ1RvNENROG1VaE9kUGYyVkNDeWNiQzhLeG9uNzBMYy8vYmxTSjlDVFUrbENGZ2VrMk55dm1iaUpxV2lYY1ErajB2ZERPM0xZM1RqNFNHMkk2RlhkbVNSWWcvdFpUUEtXZTIvTzg0R1hhN2VCbmIxc3FUdjhKallnTGxuNThMVkFmaTB4clFoOEcvMnVGbXJXUU5vTjBxbm5CYzFOaktIVFNPYllnNHRyQUIvTDJ4S1dkTUF3ZlErVTlEaTRlRUQreHZqVzdYM3pQYjVzeGFYanJLYzEwdFVXVkJuOHlmOFQ5dmJjbHR1T2FNU3hhSTVFRmd4cEx4T2RIRnE1RmRMdWk0dXF0WW15V3dEVFFyekdPaGJRY3lubWU1TDZVMDA2b2J2b2gvVy9SKzZjMDY3UXFkWFh0eXUrL1dnb3pROFUybzU0YWJ6ampvcDYwL2xyalZESnArZ1lSOEdnclducHo2NitDVmFUeGlzMzU3MDVPQWxBcmtjRU1YL1Y5Z2kycndmZWFYMlVDcVdNRGtkZlg5V0N0bGZpL1RnVE02cEVSbm5oZHV6cWR5OWFEMzdJQnZCNVg3ZytBejhwaXBKZFBhTVVTNzlmVHZDMWZDRlYvcHRheTVoVEpheGt4NVJyR0htRzFHdlROWXVWSVNBL3VTdmp0bUc4Y01FekNxVnczWjdxUHJmUlFFY2grcWt4OUl1cklTcS81bm13VXRTNkQ5YU51WXYyM01nYUFnNVovdGw3N0w0V0FxRTFFdTZpTllvZDZQc2RiQUc4eUZjdzYxclpVUUZwZWJkMHFmU0Z4V3daTTJFTnRJZnZ6ZTdRd2pDV2cvU0lRblgzaU8vWEFzcFlzbnNpU1BleEdacytBa1VpU2wzSzlSN2lqSzdtOHMyemFRVTNkTm1USmE0YlBYckFxcXZFdW1hV3NIQ2JNWEVRbGxFNDg5a1oyS1oyblJkZC9kMWhwUWt3SzZ6UkVpbDZQaHlKNzErKzBHeTFzZVZqRmhXRkFLMFBZZStFSUpmc0lJMkNubTBzQWdFa3kxTXpEQVhRUkE1aTV5eUZBeXB5OFlqVkVRbFBGM0lIS0Nya1Jxc3FuZHMzSncxZ2JjQjVmOVFxQVhBTWRBcGJKUXgzWTRzRmFtT1NrS0FhalhnOGNSNTY5QlU5ai9HQ0F4czhCVWlBVEVGdUdzSGo3cDJJK3praDdhY1hWRHNFNjdWOFpKZ0JtbEV3K2dFQlhSNFhKWUtUUFZYSk5WRkZOaFJNa1N3OCsxRStSdFdxaUcxMEJTSGU5SXBBRk1ZYnZTU3lyc0l2bTVQSEw4QTZTeUVnelNITUNrcmVBVVcvMUpIODdyYytmSnhhYUlCeXZwcVR1RG1tR0ozbG9uNk8vbWQybWZBbTRzSGxBQncyaEdOMGVUUXhRTzExRlIvd3ptdTd5ZEppcVVnSW1pUk5ZMUd4Ty9FUXVkTTNxMUszaXg2alJjOC96MjBZV05uSTBvL2p3NUdzZEVBRFZFRU9PZ3FrNkVLbXgycnJHOFlxWGwvU0trWXNDSHBlaEhhNWxYWkJoaDg5MTVCdG9wNVhtU2NMU1RCYjFyRlBqbU1JZEdkODlTd1JvMzlNQlRINVg0NmJwNXNmNWR6ZVBOc3dvMGFGQm9jQTRDemtGUERFVExJcFNIUkhwYmxoZnNybStKdzEvT0F0Q3pRcWZJNk83VHlBNVVNRDhHZVFSWE9tbEhwd3Y3N3YvVGhWSzVhR2JrdjBWajJiU0FoeHNGMGVETmJrR3QxaXZzMFBtSjNsUHRxc1RUTlNxS2wvUitJQlBISWdNOHhMd250enRUMEdjVzlhbTN6MzVnWjZxdFloZGZKanVieFRoOEgyTzd0NStFNmJxak9aZXhVdHgzQlpIYnQxSDczdVAzU0ZFMWdkb05McWVFTk5UbDlYc1ZXK0l6RjgwTFJXN21Bc1pNYWg5bmEyN0hORk03MTBTTy9YdWZQWGd0SkdPQVVCdDNlOHh0MlhKZlpFQ2V2YnlzOUlBK3Q0OCsyMmQ2c1dMN3J2NVozRzBNdFdyRkFQbytWdjl2ZUZ4THlPc3pvRzVWbHl5dkx2aFQ3V3dxZHZaMHlPanUvT0NzNDJWaEJNWkpOZmcyblRmMVBldUExVVJMNEQwcUIvYm4xZENzWkhYMVZ4TEdMN3VvVERvQUs5L2hNL1EydEcreE5uWW83TUFEK0g5alBqbGZ5WWw2ZUY2dmR3di81QVNXUTJyMjVZWS8yS0ZwdVVWdmE1OVBOZTlNS2xnS3Frb29FOGhsby92eEQ2c3FUeGtGVGZrSHdPdW40VTVDKzY2N2FlQ3d3UFZVMWQyQjl3QWVrZ2VZeXZNcWw5dmRhWElVM2orNUtDQW1lOEU5V1UwcThCYjhlR1dxbTBaKzRaNzJxVHNONzJ0NlZBYkVuL3lVNEtkSTlUdnhIdnByMGxXNnhzM3M5dzhFTk9FakNhT0JlSWJFeE5HUERoMERobkROSWQ4YWZPc3JheU04eHk3K2x1ZnJYNXZyZXJBbkt3M2JjSXFyWmttV0U2bHE5cWRRTS9kVHJnaFpzMUFCWC9GRzNuU2hLbmMxVWVPclNxRm81SUpuYUI2RWNXQUhiV01IMU12bDB2SzRQMzh0Z0pRd1JrVm5DcmZucHRtYUZkYzlUS1Z0Qy9oMEFhbitTS1hldkUwYW9jMFFqTnVXQ0p3RkQ2SVNoL3hzMlZCRWJiMUNaRHRKeUJvL2trQ0JFVlNiVk5Ic2N4ck1JWlVUOXY2TERyYkQvRXZoRlFybkV6OWlDWHVlL01BM3c5UlJtbzVIbW0ydUw1ZnpxVUVZdDY0SGpJamhyREkzQzl6U1lKYi9MZTNERGFkNUI0VzF2Ym54Z3AvaTJRLzZ5ejU1OWFDY1lySEJDREhlendJeU1rTHcxaml4d2dNd2NZQm9XTnR3MlU3anE2cDdTSUNab1h2TlVwUFQrQ2dHRDZTOTFFdXhzZDFNeG96c2tVVmtNZkJNTFNwdTZxL2hUSnRUQ054dkxuUjg2ZTY1RW1GVjBXZmE4aGxnQWs3UURKMmRabjlSbjZnRVFSTlFzdlJnQi9UWE8yZXVldEFPcU9UQ1pTMmtBK1ZhMStoMVVxSWdCc0R5SHVsK1p4ME1YT0FjQmxnam1qQ2NmM3U3UE8rY2h3bnQxNlBvcC90WWxJa2lXRFNZREJEdUdxUEh1VXJNYTBsMFhLVTREcXFYRjRnL3U3emx5OFlSRzNZVlIvZmRqWDNCV0gyVzQ0bDlFYUVRVkxxdlFBQVNhU2FLYVpmUk5qcXdQQmR0d29LcSt6cFdXdklITVQ1L2hJZllPdlVadEcyZlB6T3hHbjZOam9hNjgxZmZ6ekY1elNIUVJUTUFLeXUveGhIVlBZVTdheFpaWDJtYVhFZWNxMDR6c01BVTBoQWgzMnJXSmFtdnNLd2JDY0tlQ1YvTVFaZ3NXZ3JGeC84NTZpNkp2ODJidEdqQVZZQ1pPajdkQkpDdkNLcXhVWmVyNlBTaWRrZFh3Rm1pQitkRDQxaGkyT1BrY2JtMmhUTkhjQmR6dEpLSURwWkVZMkRHV29uOGFlNUU0VEtZcjd1TXJ5dnI2ekJZZElhSWZ1bWdTV2F3MjhQUW9pR1pvbWVQcThYSlFSS0o4enZoc3BPRTBjVmZuREtJR0RrMTA5eGsxYVhXZ3p2RWJUODU4elY2dlR3QTFGbzkyYjA1cytsVkVtWVJFNHZNWTdYSG9CVFpFbnFYNjJTNm5Eajc1QVByeHd5b1IyOGl3L0wySUJmZkxmamVRVkMxLytwMGtKa3FJU3RxT0R0M2ZEMjhxSGM0L0Q2RWlCZGwySGN5Ky9UeXgrTnl5cGpNcW01Y1Blbkw4UXJ0Q255NW9tYTM0c2JLdU56bXNGS0tSUWlXMG1YcENUcDB5dHdQQnVRRVVRTURHWWxGeDgrbGI5QXBpVjUxTkdDT2s4U3VDcWJtc2lOOGNLRHJkeVVwMnBoakI5aFFRTTFnMmFHMnVCNDNMYVhUeXNkN1NFNnAyUS9XTFJaY2ZCSzMwS0pzZmxvZTExcU1OaUQ0Y1pUSHNaNHU3dzRqQ1FKeDQ1S3ExeGxnZ3dmMXhvcTl2QVpqMWVlUGw0WnUwVU9rY3I3ZzYzTEIvcFA5Q1d2SlYyVzc4MEFSK0tuR29GejlpaXNOdHNIZWsxVGdtQUxQMzBpaThIZG9ibGs4K0hwSmxjK3orZSs5aTlIR2wxUG4wQldIK2RvbU5aRTRPOFpJQm54M09nK21VQWJWbjdXYk5zbVF0bFJoQ20xK1AxNWtSZjcyQ053QXNXMVRHbk94SHF6VGxUS2QycWkwaDBld0tPTnU0QzhSZ1VtK2Jsbzh4bHl5R0RPWk0rcEVVaWV5SWsrYjZNYnJESGQ2Y056TFA5b2d5V3QzeUh2QUdRRGdEQ3ZjZUM5YWVOeGx4UlR5MWw1VEI3ZjB5WVNOT0cwZ0t3RDIzTG1EVy9od3Z4RHpoeG04a1k2ZVJXMnBTZU16MVFyK1N3ZFh1SzBSY0pwS3pwR0l0ZStDWjZyYm5GNEx5eThkMkFMUFc1clFNZzYyV1RVclBrc2pHaGIvdXQ3d2tnTE1LeUs1TVRweFhWdnIrSDZVOHVKcDhVaGJUa2pEQmpFQlZDd0YvQnF4bHlOOWVvNW9SK2Yxait5c1lqYmY3MlNONmM0NUpBU3Mxd3pYN29xWjZlclZaUFdtK3NnK2htdmhITDB5SlhEYVUvckF2eHRrUnhIUVU5djcwdFdWa1VscFVxMjVtdWNHQUdyaXlLdnBBc0g1d0ErRkpyK2d5U1M0UUo1MjZuVElvbEM2eXlhM0k2cThwUWIxaGJtNXBvOU9uYXhWRHhaem03MlY3eXBNTEw3UjBzNXFPUnFQS0Qvb2NuU3hyeUljSzF5aUdacVMvZ0JOYWtLd2RnL256Snh0clUxcUxPZjhLZlI2YXo4V0x1RnVKMFlmcmdmUzdGdkdXaDk1WEMvV1pCWmVkS09SMDlJU0RpdWttZUVtK3BIdWE1cEluazlxTXBJY0hKTlJ2OUovWmZ6NE8wUUltaHZkS2tuc1hEbitCaE9lY3JXS3lqekR3aXNLV1AvUTNMeGpiODVYOTZDK2VLZ1UvZlZoeFVmVHl0TnczQ0NTTGxIcDBKbXc5QjhJU3NUNTIvdDVNZnUwS3dYMnZCNkhkQThFbkZhRFM3SkNqYWl3bDZCMCtSVzBtbzlZYkNJQ2dYNmh1b0E4VHIrNVREOVNYQ0J6WE1yWEJUMHhkaTY2U1VJNmllM0NBOHBpSVZhTnpERy9qMTE5SUdjNWk2THYvUTVHaTV2T0VqMFpmUGFuM1padXhGWmJOd2NEVWhUWTN5YnVER1lrdTB6WHlNeHJFaXVZS2lTZmVFSE1Ed2htNnRoWXNSSmtuMjJPam5rUDhFUnJLR2srb050ZGVNbU5yYmJnRU9iVDdvYW1NYXBQMDQ5V0JWQjhMWUExcWlsalMycndEQ3Z5R1lNeG5BQk54cDE4ZUUvVFhHc2RvU01XaWFZenNubW0rcjFZRyt3RUZTY1BZV0NyWnVLWjV5allqaWF2aitCTkh3alExbDNaZC9OWk4rZFNqMmNUaysvNEtQSm9GUDY4dHk0MnJ4NzVyMGRFQ0s2cVB2S1BoT0g3YVZJcWlWYlVqalZMOTMwUnV4QnlobDZhOGtKSFJDam14aTdaY1VaUHhtQUpLcW1acHE4RnlPRUh5QUw1NWEvNFBtNVJBSEVBQUpYR2p2MGRlWFY0TWE5TGtZWXRxSExHVzRhV2lQYVlLMzg0cDhwQ2xqeEJRd0pzRGxLdG1NL1RFUHA3VDB4bzNGSGtmeFNoRTk3cURzRllBNEp1NWxFdFFndDZXZmc5SDZoTi9scCs1ZVdqY2VCZzFZOVh6ZWZVWDdtZ29NZ0pqUWVnQW1rMVNzeEpwRlhpdHliNldPS3NiR01UdUkxdEwvUENkMmpGQjkyK3dqL1ZWUEVOMmpzQXVJR1lMK1lxczBrM25sdHp1SHA3RU9NQjhBWndEd0VkUE9GcklycThvQS93dVlZUVA1U294TlE4QjlYN2RxbCtOSUZ3dFBnR2RjOUhxdlV3clRDSFVSbHkzVzBwcjk1Q3l5TnBMT3preDdkcDVUOEN1cTUrY1dkbk1pT1NOcWh2SzVkZlN6WXJzUDBSMEhCQzdyUjZINURmdW50L1gxQndmZXpkRDN1NXJ3OThhbTRxUGNhTHduVE0yanM3RjJkQ3VRQ1lzcjVwNGVFUlQ0TDZ2a3ltTUhLNTlXSU9oM3RXaEZKQlFGWVhZZjdqZ0tFanh0YlA2UmxwTE9LL05SL213aGZ4QnpqaGM0ZW1mdGVBbWJmaTQyT0N5YXdsUXVGb0o3WkpYTTdnc3dLZDBha1J5ZG4wbEorazZQOW05QWFISTVPSFpacVNCUXFOV0p5bWRlTThJQ1lyR2hJK1ZINkltZGE0bXRFSmJ1bHRSUGlwM0VmNEZ5Ni9iOEluMGpkSGcrSkxQbjNnMElQbGxxREprcjF4aXIwN0EzZ0J0TVZtS1p3T0cvY211cTdGVDliMiswZUd1ZXl5a3A2T3JxQXUvTXB6UXhSbDkzeGtyWGVMMU0venJjSXFHcmQ3MEo1NEZPenM3NVh4eXRCdDcxQnY4WjNGVDk5K1RMMXYwSXY1cnJlbDhBc0c5WFkySGg5ZmQzWUdONG8rYXZEUmV4MlZ2STBiVmlaSGVXOEpMa1VvV3ZxNkZoV1hjMFhpeWlEb3B6NkUxODh3a2NGdXIrajIrb2t2ZWtBT1NlSjd0Y01QRTFmeW5DVzAxaGI4RnBxdnQ1RkJLRUhUYktlQnBXWk1acTNWK29OSk9oUnR4eTEzR3kyVUh1dmhGUDluTndxNkRqK29SQXJESnNWcEZEd09aK0FVTDE2UHo0OTdYMVFONlV4ZG4yTFh5MTcwM0tDelpSdW9RS3Y0M28vekJ3MEtlNGhUNkdER01oV3dFaUN4TmIvS2Z6MS9nVzFLWFNMb1dzZ2w1eHhUQ3ltZENPamhnZ1VYMEhPb3N6RjNjVHdqVlNCMDlrOUhvWVpERmgrdEFFRERxTkh0cks4aUhOLzQ3VHFzL2ZPMWptZ25CYXV6eXVEN2lxYURsKy9tL1o4LzcvQXN1dUZwMXZuZjlFWnFhc3dxVDdKMXB2RHBnaXozL2tmaXVWSTQ5aTZHeWJXLy9hRG16Wm1vcGhRV3N2QlZvd25PQ2d6REJXclFCMlM4aWt3ZzVTMEdrdTRCY1FEeDZCMnF3VENXZ2NGbUV0YmMxQ0VFb0R5c1J1WlhFUFlNSlVCeGhKdzQ3T3J2K3JGVVdlbmhqaFk3dE5qQXVrc3dUcUdyNytEbDdWQXRPVDJoNVlpUmFzSnlQcDRhY0tZc0VWcXVvcTFhRk5WcmplQXJnNnhjc3RrSVNTT3NySjBNTEFqN0tqekgxZWJtLytTMStiaHE1UitiRWZRMUFlL2c4NG5VdjdIeTQ5WTdIL2NsN0FyLzBmQUpaQnpzcWlnR0N1T1hrcFNVckxGdkR2bVVjbzd6M1oxNW1rQjBscWl6RjBWVWFJQUNzWFpHanBpT29WQTZTaW1jczY4OHlxdVExR05kbmJSdU9CUkcwOGNNQW1PVEx6Q0ZxTGpOT250d1d1UXJ3d1lZRFMxVWNBSUhLZkI1Z3R4dzJoN0JZQWJ0VVAwM0hIVURnVTU4WEYxSTZaZlBUcW9VY0FPajh4OVRLQ09DcnNWZSs0TUx0djBjOHVzWEVDdWJQZmdKYU1hb3lJaEVDTGIrQnlpemV0VFQ4MVdyaWQyUmdCbUFJS1hnVEhMd0ROM3RQYjZwWFRHSUhURDFTMkpNT2hNS2Vqc3B2WGhSbE1Tdlc3eFJlSy9HRitzYzF2VG96b3QraDBadXcwSkNkemVpb09xOWRkKzJ6WUxRYk1hWlJWMG1sWnIyWE80SlVVMkprckJOMkxBYWtVR1djTHBkMi9rT0JPdktQTGRqVW5BcjZVVFZqMGI5Q1AxQ2lpcmNPSGllTkswa2RodE5Zekd2VWc2eUxlWklFK3VjZHM3dzNicXB2TkphQXFYNFVrWS9lMnlrdFMxdHJIeGdoN0UyT05SWHlGQ2UwZEhTMVZtbmVzaWRCNExBVXRyZWEwK1EyTmVTMVFmVHRPSlJYTHZLaUt6QWg4ZmM2K0RoU2FJNnNzQTI4R0FMMGV6VFY1SGExK2tXaHlPaExMZHJuNDJOOTlmNzYydHJRME5EUW5NMmxEN3NsblNpTlNWTERUZHhEakhMcUdieHhndjlFb0NXMnZIUHQwdUJFU3YxUlhKbFZSOVpoRWlEVU05NWRpWTUwaTVuUFJWTG1IcHQxem5TODRnS1kvc2I4RHZITEdPTmI3V2Y1NGxvajR6T3RxUi94dUZRbEhMQmVBSzRFYUphUlJwL1IzTVdISms1WkQ1Zm94RVdxSmxDQW5EcXZmdldSVmpGM1FXSjg0anpIaHhld2g3c05YaThzVzcvdWpBV1BDRHNRbDdhQXA5YXNFL211KzRsUXBubHc4OG04Wm03YmRiUG5wNUl0M0NxcE9iWmh2aWJ1TU4vRGluNUdiRkEvN09VOU9xVVgvTnpJVHRtSGJNTlJoNnFiZlVEbEdyUVRiZklPb08zc2t4QzVHTnhhdkRNak5mMmEyblo4SUdsaVRhWm1mUlloL3ZlQkJXZDJwYUtuZG5SVklMVFY3T2p4eStQdCticWpEMmUyUXlqMG1MZjNjTXhYK0NwMm81RHUrUG1EM2FqY1lnaiszTE5kajNOaTBxYWtUR3ovMXRvb08rOGNXcXJnMGUrKzRDSjFoSTJodDZtZVhOdEZkZVdWblowSUJ1M0t0b3FxZDYzNG5UWlZWWGxvMmY0ZllIVFgrL1F0OXlkekhIMDNwNzRsRFpMQ3d1bmxGbzk3MVF6d0dmOGU4YzlEZnNJQjZiblk1QXF5K0VPUVdyTjkvSmRaNWdQZGhPZExtNnV2cisvdjdyUzgzRE9WUmxjM01BNWRlek1rTW1vL096K0QwUVV5aFlKRGlMYUxrUmlBbW83Kzl1WWNqeis4aWNJOXE3WCtCcERha1JwK0hUSzllell6eXhXWTFqV2hvMmtMRHNNTjdTWnY0cUo4ZmVMVFljRlRkS3o4VmVVQzh6VXF0SHZoUXR0clgxMnpqZ0tBYWV4RzcwcU50NnY2ZkpOTVcxWitRM1hYV3MzV3hYTUpiL1g5emZSTjdabWFTQk5xWjdrYWxVYiswWkRVM3R4MTVFUmVOdVZ6Ulo3VDY3ZnExMXRMKytNcnVvRXJpTm9zME13SmU3L0NOeS9uQm9mdW1sTVpVOEF3NUdnYlZGZ2NyZzFoTk5OVDBIUGN3b1B6Ly9QbnQ5eXBFMHVBUktZdU5tZm5QWFBXS29zamdobWszbkJiZDJDVkRZaXpaTHU1VTRFaWZ3UjhZcU5FODVVM2pYRVMwbUJFRnJWWGw3OXFxU2xTblBJVGQ4bmk5clFaTHR2VG5OMUREN1JQMGwzeWw5L3Z6WndzS2lVT3hVMStEYjRBdjdWazV3aFdwd01HZWJwaGE0Ri94VXFHdHFYbVVhVDR0YXVqSHFSMWlIQXJqTlF3RDNzMXR1MUR4bVRzWitOUHRlZytBMGwwcHk4bHJqVm82ZUhVWThYYmpkRWdlbEx1WDBER2xVNXNLSVNvYklaelV3ZWMzWjk5OTdITnFNQ3YycWFERzJnczV2aTR4ZnZ3ZFJlQVgyTEEybkZUZW80SERON1dWeFA3ZndXVmlZZVRsM3VqbWlhV0d4dHIyOXpWWFJNU2pweXZZQm5vU0ptUk4vZDEraks4TVlGZVhHYlRTMW92VjBZdGRIV0FNYzR2WW5kenhXQzZFTXpBV0ErdjlsMURDeDBpWkVTQlJZUGczT3FRZFhNT2VZem1WZEJFd0xLN3N3dHNrTTFOUjlaeXBreVJHUHZLMFNwMEtBWHNlVTFWd0thc3RqMjlqSW9CTTgrVCtyc1VVeTYxWUpmRllqU0RqQ0VpNXpld2FCeitHYXp0RnE2eWZqMkt0Z3ZpTlltWmFWRndhckYxcjFZTFB6cG1WYmFIYnpEeGIvSEwxTFcvUGJxTEZxMjR6NkQrVUwwNTFlbXpUVGljSk43NjdQWjdaV1ZsYit5eVVJMUdVSXFlWXZPTm5veENRblUvNFpKWC8xcXRBTTBDODl1dW1PUkVrcmFZOU85cGpKSER4dk93SVNGcWNabGxDT3FZMmR5Wkc5KzAxK1lGNmp3cXdtOTRUSWpqZjVXNDBLb1o2aW1oME1tRUFkZzR1ckY5cGxhenZuN1JZNzBlSHplcnhvNUUvaXorWndMTjVSOG95aWE5b2VJWi9RY1Y1MUFmV0UxT1hDRXVhZ1lMRVhJRVRpNmh2VWJZYmg0bTFTUFJOMWxTRThSQmc1L3ZFOXQ1VFJUb1hyeW5Hc3lXMm9XK0NFM2hoK3dWUVZRQnVLTUdMak1tNTBkM1IwWklYOHZTYjByRGNTaklJb2d6d0lmcGN4ZHBGa3NXcGd1SVNGVFEyQW5zd2doUnFhNEJHemNsczFXQ2VPZFZ1YzFJc2NxcVVxREpudGhzTTZwOXVGaXA4K20rMHlkUk5SdVBOV1d2c3p0OFl1eDd5TllkN0hYL1o4RTZYeHRUdXQyNldTYXovamRER1pNNkRjZFFYK2FDQlo5TVlOL2F3UlVWOG9la0dLZVgyajk2N2xYZUY3VUR1MUJjd3pWdXpzYkd5OHl4elRndG1VT015Skw1Y013Q3VtaVNzbnQxNnI5Q0pacmJNTEFNREIrZTh2QUYrQytCUTlGaW56UCtDZ3M1RmtGVUxLV28zVmJqUTVuRWR0OFgzUnVlS3dReWxpN3llMGxPdnA2K3k2TGFJRkZnWFpMc3ZGSFgrcGVXMm50MGxQNVJvUFQybitqWERyWDVWbUVoSTlEV2gzODBrNWZ5ZTVORjVFSkRNc1FmVUZRTnBOcFRRNTYrV2JlY0JGaEdkNUNYa0RoYUp2ZkhreEJ2YzFUWkg2T0F2bnBxbHR5b2tzT3phcjNOUWVpVGdCV0lsOExMTzIxWE5RS05Ud2RmRjY0Y05mSDJLL052c0sxMXd0Q09SeUV1bzhsTk5hZWxkaHpNUkRsZ3hNVHZudHhIZU4reGtwN1BRZEs5cCtvL0hJSlFiQ0wzTDBzMDdvYWVYTzhrdmRxVzlnYW1aK1E0Y2ZnaGFmc0tKaGM0WFB4MmxPMFlVYTdIdkMvTFQ1OTNlL2h3aFlHRHBONXdWejgyeHpXazBtSmw3STJ3MTRiNFJaVWUrZ1N5V0djVW4vUm5STjExY1BLWS9UNkNYbnkxRllCM3VlU3lpVk1VdzRoVlhuaHo5bHBHWTIxMkhsVlVnVWhnM1EySFhzVG02MnpzNzhZSmFTbDN5U1YrbnNOWUQ5Q1Z0ZW1aUVg0eXVrU2VYOVZESkxoOXMzalZsb3JsRFV0UVVURS85M1MwNlJrTnlXZHVTZkN6ZWQybnB4bE9vSGtFR05aWC8vSXp4bnZoWmFlUEtxVWtldVdFZXdXRVhIZHNKUThDTkhWV0hwTWJqVTRZbmg2NU5CNUhQOWxPcXRvcWJ2VG5qcllyb3lwY2o4Z1U4QzV6SFdKVDc1N1FMcTZvT25oWVhRcjY3cXhiTnFKUmhPUGo5c1ZKL1EwZ0JJOEZFTUJkOUc3eWdHbENjWE9hakFSODJYV1diVVl6d1FsVStiK1JGYXBZUHlZV3Exc2pxMkxpcEh3NFdNM3dxWDV3V0g4bmxZV0d1ZXo1bm0xTDdMbnhWVXB5T0sxcGpESnV4OHZETVRZZmpaMzJ0VFN3N1R3eDBxWmpIc3FQc2JlQWNwSHRsVU92K0pvL21Ib0ZtbUp3RUNJY0QyTnBVM25pWEFWQU9hemdlK0tQalJiTFhiTlNaU0tZK0hRajNiU0dmM0tDV2JLRUlYdGphcUVxTGxGRzFzL0JDNWtmTC9FUks3cjBVSkQrQm85YTJmRUZJaDNQMVFKdlV4WnFXNDM4alcrb2p3c0dkWW5oaVB6bVFNRmw1aHVWSEo4S3ZvcVJoL2Vrd1pCcU1VTjJnSjIxcTdNcmxLSFZMcTF2TnRSVWV0NDN6WmNrbk9IUys1YkRBd3pnYjZmcytSYW0yZHRlY1J6Z21JNnZDbnc3di9yZlVTZFY3MUtVbnErRXdMR2hpLys4cVYrN2xWS3NmZzZWRVg3dlVuallSOWJ3YmV5VTBjVGE4akxYT0xVYW40Rk5MKzZZY0NDU2tmYnNMb0JyVGwvMDJMK1Z1REVFbk1FeFJjeVNHRnJydnN1Zm4rMnhmSklQdERscTlCaG4vZTdXQnorY1NSaGxsOTJEN1NQeUJzTEhqeEw2QjJ6TUU1ODQxbTNZaVdXeEpCN0JQSnErWHR2M2syT2oxMnN5Szg4V2VYbHpRUkNjRDJUNjZML2J4a3pIYnF5a3VKZUVSQTFrK3NZZWx2Wjd1bzJ5cE5uUFBWYVVSZ2p2eWt2QTEvUHpqL1VUUnppZE9GVkJsUUYrZGt0Um1nUndMZWNCUTNLTTVxTDA1amgyTlQ5dkxpdHZBWmVIMXVmdzJycUJPKzdvUFArdmh5aTAvSXluM0dhS295cURaWFFQYVZkNGk5K0dmTmxRYVF4aDdFOUtxNWkwUVNnVXhTTXp0R1JWVlhqa3B6RWV2TmlHZFFJMkJ2eUxmZ20yQ2JPV1NtZGpXSFgyOUdlTkg3NmVKWGV6eWlQeWNIVTNoc1BxbGY1dlhWYUJ3TlRtam5CNWROLzBSeXFUcGtIdVJtM21wbFVWRDhMN2tSeHRzMS9udytNWEZ3cDRJTGNmYVVRZHF5b2c4RFRoRWhXR0tnd3lmSU5jaVJoTFBGd2VHOHp5YVZYeUpPUVpjVXhObTBPQnE0eEk2NGl5OEZzYjJTSGpmYU1EYzlXbXllTWdrS1lPVnRzTlgrckdJWVg5d3dvQkNxczl0OHVmakdaVlcrblBveXRDMnRZMFVJVXBJYklaYUxMS3Y4ai94L3ZoVWRQMkNjbGFUUUxxZVBZZ0VleTFzRkRma0tXZFBRL3dOUVN3RUNGQU1VQUFBQUNBQjBVRjFZWmpiWGRyWUJBQUEzQkFBQURBQUpBQUFBQUFBQUFBQUF0b0VBQUFBQVpHOWpkVzFsYm5RdWVHMXNWVlFGQUFmODVkOWxVRXNCQWhRREZBQUFBQWdBQmFzMldOdXVlZ25vRHdBQU5CSUFBQWdBQ1FBQUFBQUFBQUFBQUxhQjRBRUFBRzF0TG1KcmFYZHBWVlFGQUFkNmJLNWxVRXNCQWhRREZBQUFBQWdBZEZCZFdBWHNmOHpiQWdBQUFBVUFBQThBQ1FBQUFBQUFBQUFBQUxhQjdoRUFBRzF0Y0dGblpTOXdZV2RsTG1KcGJsVlVCUUFIL09YZlpWQkxBUUlVQXhRQUFBQUlBSFJRWFZqTjk1anVkd2tBQUNKRUFBQU5BQWtBQUFBQUFBQUFBQUMyZ2ZZVUFBQndZV2RsTDNCaFoyVXVlRzFzVlZRRkFBZjg1ZDlsVUVzQkFoUURGQUFBQUFnQWRGQmRXUFJsdFBuakFRQUFsZ1lBQUJVQUNRQUFBQUFBQUFBQUFMYUJtQjRBQUhKbGJITXZjR0ZuWlY5bWIzSnRZWFJ6TG5odGJGVlVCUUFIL09YZlpWQkxBUUlVQXhRQUFBQUlBSFJRWFZnazhOdjRPZ0FBQURvQUFBQVNBQWtBQUFBQUFBQUFBQUMyZ2E0Z0FBQnlaV3h6TDNCaFoyVmZjbVZzY3k1NGJXeFZWQVVBQi96bDMyVlFTd0VDRkFNVUFBQUFDQUIwVUYxWUk1dG1reW9FQUFEWU93QUFDUUFKQUFBQUFBQUFBQUFBdG9FWUlRQUFkR2hsYldVdWVHMXNWVlFGQUFmODVkOWxVRXNCQWhRREZBQUFBQWdBZEZCZFdQdG1qbkpUSlFBQVh5VUFBQTBBQ1FBQUFBQUFBQUFBQUxhQmFTVUFBSFJvZFcxaWJtRnBiQzV3Ym1kVlZBVUFCL3psMzJWUVN3VUdBQUFBQUFnQUNBQWxBZ0FBNTBvQUFBQUEiLAoJIkZpbGVOYW1lIiA6ICLlr7zlm74xLmVtbXgiCn0K"/>
    </extobj>
    <extobj name="1BCC2C28-871D-48CB-8BE0-2867F7803ADB-3">
      <extobjdata type="1BCC2C28-871D-48CB-8BE0-2867F7803ADB" data="ewoJIkZpbGVDb250ZW50IiA6ICJVRXNEQkJRQUFBQUlBRlZSWFZoa1FPYmF0UUVBQURjRUFBQU1BQUFBWkc5amRXMWxiblF1ZUcxc2ZWUlJiNkpBRUg2L3BQK0I4STR1S3lncVh0UFUxTHZrZW0yaXJjOTdNTXBVMkNYTDB0WTAvZSszYkxXVlZRdGtBdk45TTkvdXpDeng1V3VSTzg4Z0t4Ujg0dm9kNGpyQUU1RWlYMC9jaDhXTkY3bVhQeTkreEZPUjFBVnc1VHgrY2trbjZ2aXVvNUZESHpHZVdZM3B4SDBMbzBFWVJLdWVGL2lCcjAwNDlJWmhYNXNFZWhGTi9vWE1YNzI3T3IranIvaGVpaEtrUXFoMkh1TzlxcFg0dzdhaTF0cGF3ZTBlZ2dzc0lFY09TMHhWWm5CQ1NKdHl6ZkpjQjU5Tk1jL0V5MHlLdXZ6TENqaUJUMHMwM2c0TjI4QlZvdkFaZnZNVVhodUNKVHRQSkFEL1dsZlk2NThpL0FKY1oyWlpVVDlvRSs1enBsWkNGZzM0Z3J3TjN1b1dyYmJmVXE0bE1BWHByamtmeFRFdE8yWUoyY0IxQmZLRUNzSVpkQ2N3MWFZaFVFSURqL2dlcFE3MVIzUXdDb0tUMmF3QTZ0R2g0NU9SZmdKcVZZQ3RvV3FZcFg2eGNyRlNwN1A2RlhlUFJpaWVNYTdVWGFsMENRN2psMEp1cG14cjRzZjdtNHlKcmZJazVBS1RUY1ByV1JqeUw4eHV2bUpTN2JkcFlUZklzY3JPZ0Nhd0dXcFRueWl5aC9ramVFOElCMzJiOE1CUkhSNEdxMk1aNDJzd0syK0x4OTNqT3VuZHk4MDhBMUFOSys3dWZ3SDY0ejlRU3dNRUZBQUFBQWdBQmFzMldOdXVlZ25vRHdBQU5CSUFBQWdBQUFCdGJTNWlhMmwzYVRXWGhYYnlETmR0Y1pjQ0xlNFJnaE1DSVlGQUNPNGxPQlNwUWdzdFVxSDZ2TDMxdjk4NDQ5ekNISHV2TmRlVkNmWjc3TXg1MXJINXVGK2ZsQ1B2VVEzaWQ1YXllY0lIUVcybVVLMzRZRlhBSDJjYnpQZmF4ZVVSaDZPa0JrZlcwZnU3OGlvZGthdkUwWDg0Rm5Tei9oR0RFNnY0UGowZlpJNk5RVmxwT3hZbVQwN2lUTUxCY1g5K2NKcE9WNTlxRXdrbEJDelBsZjVhbytGNVpXT1RPRmZaM2hGSWhrUFh5YStvZWJqUWVodWIwYmlaUW9mU1Y3aHdoU21OdmxMa1BWY1hPTUdwRlZSY05lbE9MQnNVQkUvTklzaTQzOTNRTUpEbHVsVDdoM3JZWHZETEFnbk5ZNWNvbTFPR2tSbmphcHJUMjFoSzc1aWVXa1lWSWptQ2VMYUVLR3M2aVl2MGkvSEJIMzJURkxBWkozM0FheW00NldwMTEyM0trR0VyN0xtRVlnVkFma1o4V2lSbHBhZFAxSmkra3llQlVVakwraHE2WTVXTm1EOE96U2ViMkUwTjV2NVZYMit2Zis0YnVrOW1rN1VtMWc5SG1EcmE1UUJjckJUVW1IdC9IVnROQkg1NkRYYXVMdUkxdm1Ed0IvUngwTFZUQnJMYXlEV2xRZXBVSkQ1c040K0tyWWYxaDZGaW9ZRDRVOHlBeUlhZ2xEeklENldZVGpHdlpIMzZZMnAvME1HenBjeHp2eTVmRVpRVVFmYXZXQ1NyMkRsR3ZjNzhCRVVuRjdQWXNkYUpDZlZhOTJSWHJ2QlY2a25iWDRoOWUvRVFMengrYkIrOGVqSFpYekZ2TWg4MTB2RWZLc3ViYW9qU2dxRUNnSDFIVVgyb0p3REcxWHI3V1VTMWZDS3gzaUJBeUxkY3crNE9SZDVmUCtlQlVpZUdOYmgrS3kvREZ2WjN2S0V5Tk4yeVg2K0EwUTlPd21HZjM2SjBFNFU2bDg5OHpuYnZtYUIrVEduUmlkQVNxYU1rWmliMEtOcXlzSlBkODcrSXZiVWMyM0pvaWRNNkptcHh1RUU1RFViQW8yNzFtajNrRkgyM1E0RXc4ZnQ1bFRlNkJvM3pQdnRvVjVzalBuM3N5V1d5RUJCNnRUOGhSUEZVbWlpTS9kZURONVZiYnhXNFBzODNXZDVjcWFDOG0ramhscWJBVUVoanQvL3h2KzRvZkhnZ0I5OEV4bW1ZUHcyY2pSeUQycm9yZzVCZ01CTUlKSE9IelpHalRtSlpTejgzWnBzQ3pPbHllZzFEeklta2M4ekc3U0haSFBOeDRWZVphdnZYZmFVNkZ2K1AvL0wvM2Y4Qmo2RmhObnh4MGMyZG9uZ24wWWVNQ0s5blZlcmlzY2RzN2Fpd0ZpWlR5ZjdqZk5TeUFZQ2kvVk4vMW9Ba0Z5TmRqWm4vVnpNQytVNW5NQzZ5cXlQL3NJL2lRaE52QjluMmVUYkFFb2FDVHh3eFJGN095Vy9sRGt1R1ptZXZYeWpZK2VOL0xnQTB4bGdHMzkvY3BOVGdRcDVRN1ovT2IwTWpJaDJrTEZMSFQ2bDZmek4xVUNrN0V1UCs2dDV2c0Z0TEdtczhqVEhLWnNQRFczWmhOVEZLWSt0aTVuenVvZHVxWXdCRTg4NSt5WmJtZ1JwZlRCb2hMZjNZTHVNWjBWOGZ1cWs5M0p1SmhPeGpmK0wwTzZSNHc2MFNqTnZvSlliYitYVHNURHJvdCs1Nkgxd2lKU1JsbjlWTm5qTlFLZDZXbXdTZjU3TnhhNlZsRHpualh6b0tuTko0N2VkeWFuZ1BKcnBwL0dtemFPOUVaaHFHUWhaNTNHOVpYUisyRm9sejZoa0hUR3lqVkVKRElNaGx3NmZWYks1dUF3T0J2L3pabndkRnZQYitlNTh0OTNrQmpySDhXT3RZOWFLQjVwbEY0WHBERzB0K1JhNFhxY0hVWVhkRDhmV1hBNWhzeW5XN2d0K05PeGxjRHFKQnVabFF4VVgxK1V2RlRtcXRDb1Qrc0d0NzFPNnE0U1E1Zi94L3NSZDJ6QWszTnIxeGs0aTE0NXFmZ0RKbU9QYkxTVXB6ZjVhQ0NwaEZ2d0RaRGtaNmhGcUR3QTA0VGRvYllwMXYyOFJhaDhNaThYVmhSWEYwM05MMU0xQjg4bTJmYkk4dFFENU8vdkcvTThpQjJiUTRHSHl3OGg5K2pMSWM4UEh4WWxoUkZMZ1RjZklRYWJXeEd1UUgwMFJBQWJNRnRpaUxsYVNRUE0zYU5EcHNYMEg3SVF6bnBmelZYdjFST0E0TGhYUW1yL3E0cVJ2cG1BQk5wUHkzR1EwM29CVTBIejlyc29EMFF2VHc4M1JmTkVwUGU0MWFVWitKZWUvU1MxU0doVVFsU2tUTWlJWjNncmhlQkdCYS92Y3Y1MDRZWFpkYWVhN015aFdmbEtQdlVUQkVvMmRJeXBmUHNha29HWUU4K2N0NjJaM3hodVJFN3ZwbFlrQWRjRGEzYWQ2dmhWSW9LYUE0V2RPd1VDeEdvVjRUeDFlUlJXbzZGUndybllUMHpPR01QUlpxTHdKT3AxMk14dzZWS1NRUEJFRlVITkJaNjlOdGdhZndSeGNwZlQ0c1VwNVhKczhBbUUxME9QMkZoVUUzZzVTVERnd29zb1VMZmJMalZ3azk5ZllrempxKy8yZWVxOGFaT2RQYTU1N2RtRGRPeW5senRXQmdKUzJDKytZVjJJNCtsTWJ2Rm5vYUJlKzM1SGRVNXZDaEovajgvWTRSV0RYaExJa1ArdmE0b3lSR3hyZUhtTS9FZG9sSHZITzB1RzJkNUpCQktHZFU3YTM4dHRwaDBLV1A1QjQ3K2NsRUhaRU9yWERqTC84N1RwNGk0S1NkbVRFZzQ0MjdLWlZKQysvWTlpRTVtaGNNZytWOTFXUU1HR2pJa2NzbUx1VW1ubVNla0JHOXQxcFJuVXpqa3V4U2RKY25IUG1NcURGVzFCNXppS3ZuamlMcnptZk41d0pTQUlUbkxqZWZjb0VRcVdkNlNXWlFQQThpVkVJU3p6SzFhbDZ2Z3p3QmQ3S1kvOGQ2K1pvWnFaZlVrTWdhNFNqamdaQnI5MjhYRVpkWTJQME5GQzl5NkNVYVFXZERRZ2ZBOFp2UFo0TXM1SWQwb20wTXZYQ1dURndLM1RiSDk1ak5KMG1GZzl2U2Z1WEVScnhNUDdLN1BjOVJJand3Yzh4RURON01VazZSMG9jRnlPNi9uRjhFMzc2OWxCZm1LTUYycW1YZW1XUUxkdUF4Vmo0eUNrR0NqdXFsbXQ1NlM2NHBsVTFnNGNXenRldmlWS1FFeDY2TTFNREtKdjMzZXNUdzd1WkxqeVpMR3BxU2tjSEE0QkxsZVRTMWUwTlowK2lLVmVhb054a29LQ1NqSG4rdnRRQXpsSzNWclJBWlBOa1hSejBqOHV0RFVsS0M3TURIOURkRDFKZUE4TXhJdi9rZGQwWWNnOXJHZ2FUN2RnSmZjRUtjKy9ldk40Vkc2Wlg0K0IybDdXMzNjSEVpOC9aYXRleHAxRXR5RzB2c3JtQ3hYMkNjZG13RzJxOWNlTnN4NkR4UVpyZkhGRXhHbVhKdXlkT0toU1JTQzBYcVRCZU14cDBCZjVUOXlMYTRrU2g4NXZHRi8vanZCNUJhUjN3L0g0QjZaZE80MzJMV0pMWDczS0dpN2hURVBwRmVHVSt1NGgxOFVHLzhhdzVMTmtzQ3lOakx6SDRqNjVZcTJFeENvVENuMW5rWW5tQXFqcy9LOFRqdXloUEFJWGdMU25uSllPaDFVQ2VqTmQ2d1lFSUdIQjdxQy8zeGZ5OTVsTUdZaVdNbi95dVJLaFNjT3kzeXl6Ly93UzRTSW85TU9Eakx2a0NLbnRnek5QYytqcUtRRElreER3WEtvcVI3cGZMOVhkUHF0aHhMNDFVSDUvT3g1VzVLc2JOaWhqMzAzc3NxSWlNV291MTk4RzBvdUVBblpwdXA0d2Z5M29FbkxxU05oclMwT1dwK1UzMCtxVXZVZ2M4dDl1MGY5dDBnN1lCSDNIRWxHaGxCYmlPZFFhOWVkWWgxY0xFZmxiTTVHZmo2VlAvZzBESjdVb1hhRXN1SG8wMVYxdkxjem1LZXVRWkRHa1BXM2RjQWs2ZndVTWdtV0pKM1JEenREZHQrUkJVMGt2YkRBcWFhdTdRN3VJNkhMUGs3UmhXRUY5REduVUdRSlptQ002bDNuem81V0F5TVc2ZUZtMlBVeEFXaHlsQWNNaitXN3BpMFRDYWJudnkrNG1XNlNWME51L0xlUGpIdk4xNkx6b2tqd2ZkTkhzcDFIWS8za1MweDZFY3Q0K1RCWnFIN3JmbDFvQ1A2T0NiTlRJTEhsMUVxcUFDZ3lkdXdWWERVUlZjTE5Vajg5V01xNUd5eXYrRThGNWFZbzc3MkNVTGNkdkszR3YzcHRCbTc2RXpkcnYvNWo1dDVXMTNYaGZHRFBHMHpXcWxWSlY0UkJoSTZIOTN6TmJhcnBBUGptMVZ4UGM2K1g1Y0Zob0NrVjBmYjdMODA5MG1RVHUvMjZNSTB1cTVKUnA2Q21qb2RKNGM1ZnllYzVPTndwTlZwamtNT2N1SVlLc2VvejZpNzhBVVhSTE1DYWFGMGRWRmZ4WXErRkkvTHVtNitCSUJjQkhySG5pakNwMFVXbWhUUVVpK0Y1ZjVMck5SV2g1R0o2akxFV2NhNExFL2U5S3p3UXU0MjJXZVpQM01qSnV0WUVoOElpSmpYSlhlWjBwYnFGMU9OaU5SR201SEVydDZkdVNvQXVwRVlwWXRMQ0xhWk5RRUp0UkdHYllHb2tpZ3RIWFhNN2lCcnZVM3QvaW1rRitCZUhYLyttb2lVUTNYZTRuT3g0S0hSRGxvTjhpQnVXeTA3bmwzY0syeTBXdEFkTEJoYzRhS3FEN1dSelNzTWZSM3FRek9ta2ROVVFXQkdiM2VYM2hCaXd1bklFanVXdXNvNE1XU25LWkNlcHpVekpaeS9PYjY1NjNaZmorZmt2ZTVmUGpLWnZMdkhpS081MytNY0NnRTYzZFFvLzdmdGZuMnEwaExuUDlWRGJ2eGpKQSs4eG00VmxVVlZJa1IyY3A3U0xtTlhOMzZhNmZjc0VUbjlqR3ltUHJQdUd0VmNkQS9CWWcvYlpZMEZNd0UyU0QrNGJsZmVQVzRwQU9ySnJuMllHeUU2V1hoaUN4TGtlWnNRUlNXd3YzN0hrb2hZNThwY0c3aEtaTmR2MzhRSDljS0orM1ZYMzFvRFZuM2FvWkhuYjdadkgrS2VSRUk2dVFDMjdFMldja2ErMHRDNE9qeThDU2VhSG5oSTQrTk50LzFNbkFBV0JIWTZvcTM2NnRrcTFhWGdtYjJJTXFQaU5Cb1BvZkdUQWV3S1ZPdjVId0oyUXo2TUdBQXFIZkg1L0VqV3VnN1FuSElyZ3FqbGF4bDlLUFpoYkpqNWFiZUxLd0pyTU5QdzMrZXR1SFk3TnJrcjkrMUdmcTg5MXZVVndWRjJ1NDVKM0ZyM0tiYyszbDVxWldUc25NYlE4eDBUY09KR0lsUEEzcmxSOVBWNllvb2tBb0M5QjcyaWhaSkx6cmU1MXp6d0FManFpUU5yR2JrbTZVSlpJZ2llMFZxMnRNL0thckIvS0RlZG5TclBsMDFkZ0pQdzhjTGdNRTRUdXF2UDdtN3VqK2lMUU94MHFyVks2Q3VTR0h6SVVVMVdHRGZiN0RtZmM3RWxMdkgveXZLZ2ZldzdSUXR3V21TWFZBNnRMNUlFVFptUkZJeU0wSzgrbDlGRG0zWUlqYmsxbzlab3FjMTh3RElSWlh5NytiMjZzV0NJUUphdmx6bUQ5L3RiSGQvRTRWS0lUejBXS0RSUDZ6aHo1dlVvUXVTeVBXSDBES2VqeUV5dXdwZkNvYjlQaTdyVlVYeVVRbzJaUkFBTTVITHJOd0E0NCtCbWdUVkIva1RlQTVGRVVBZFNNc2hMbEpxL1hKRllSTHNsOFRUekgvRWlKemN4bmNDLzdPbnF1OGRmT1JTVWZiSFJabitCK0didVF2d0huYlhMY0hjQ0h0VWRsWk1qY2lPUDNGckRwQzdPcjhNZFErVzAyczBRY3VxazdudCtTNmtEWjMvNWY2b3d6cUhkK3B4TG1RQVJLeDA5eC9FWXpxb2g5RHczK2lZMUpVQ1d1UDE5RVZidHlPWHFvdjdLc2VuL2wvK3YvMy8vbXY3Mjc2L0pWZWNTZXFkVnZ5ckVsQzY5MTZDbUI2N0cwK29RbGpvTW9ZaU1IVDR2dnlSV2VlaWlPUWRQVHRObnpLWTlob1RqdjZiOS9YbkFlci9Xc0hFY0lHTCtkc3VzVG9Sc1FhalpheWJ3aVozdlQvY2RFUUQ3cVJ4blhvK1FINGtITk9wbHo4OTE2RnpRbmR5bVFHQnQrMjI4WXZKblBLc1NkcERTdTU5S0VoZDFWSXFVUXRRK1BEWkVBVklqaFVJOHdVd2J1eTFKK2ROVFdTTTRyRzJpdG1TSnlOQTJydDRYZ2p6VkRXUHhueEltc2RYdkpJK1JVeFFJSUhHTDg4LzUwNHdaTmZ0Z0hwMHZzVGJDMTNhSmVjVDdzemZaeXFySU5DK2txYzEzVGtkWDBNMXBRMU5pRktkUml1bTRoM1dCRG96UHJKKy9aWkUxRHRoTndMRGNRQ2J5U3ErS2tYRk83TVNvTllSYzI0ZDlLaGhybUxVb3M2UFNJSDRHS0hObjg5U3grRllpNVFBRitBSlBtZlFtY1YyNE01eDQraFp2VTJmM1ZSMWN4VCt3ME1HeGdBTk44Y0MwUmdESlJ3Sm9LdXQ5NytWZUZWM08rRkMvbVhKZmxvcjMvTVVKWXVXcGd2cUptRTlqOTdzME1adk1pWGpLeWNtbklPN3VBNlg1cmY1UTNERmtyVzVYM2pDcythTmVURWdGRlJTQnVKdWgzbHdZQytEM1p6TDZ6LzlaTmhDaVUwbi95U2kzVEkzY1BPM2YvWjk4TEJzQ0dxQ0kxbXl1TVpnMTllKzlTeUZUbUFCcFc2UjhlOXlNdEdxSWNCR2daS2c0eUdkYVZtS2ZmSVhUc2diVjE2M2RWV0Rxd05KcHlrYTZxcDJxQlVsNlpNQXBWL0UzU2xlUkNPSldoaUZRRVFoRHN6QlpyZVFpQWpBVUFQMklrbEhDUjNvditqOVFTd01FRkFBQUFBZ0FWVkZkV0dtOUpaRCtBZ0FBb3dVQUFBOEFBQUJ0YlhCaFoyVXZjR0ZuWlM1aWFXNk5rOWxQRTFFVXh1K1pEdENHcHRGQWlFRk1JTUVRRTAza25VU2p4ZUJLTmNhNHhZQ1JVcUlzTFR2eG9ZU2xsTkNXTFFUb0JnM2FBbUdYMG8zRUo1OTg4RjhRNTg2MFQvaml1K2ZTRVFvWkEvTjBNdCtaMzNmT2QrK0E4RzNRQlZ4QnZ2cEdhbjQ3NVExY0t5ZTNoa2xOK1cwN0lYcjlFUG42dlhJSXE2cUt1eFgzNEw3aFVYYTF3V0I0YkhoUytjNVMyMG1ld2pONERpL2cxU0FoQzY5dGhGeHBPZy8xWENtdk1oSjFuUmJ5c3ZSRGV6MS9FSEg5R29FR0plSEhTd0ptSnRRVHRSR0ZYTDI5cDYwTWhab2NBcTJ5WUVvTCticXJLTXk5SmVBQlJlVTlBWit5WWlYUXFlaFNRS0JiVWJoTW9JNjd5QU53RGFvUEpJdkxhVlkzYVJwSk5rQXoxOElEMThUVHRZU3dPMEhIUjZTNFYwcE1ZMDN3MGVicU9LTXBMNnVrdEtpMDZDaEJBa2F1aU9jc3FsWmtnVldkMDZGdTE3UXhYTWNCcmwzR01ZUzZUbE92QloycXBhTXJMemMvdTZSWVY2ekR1U1l2eUFPYlRpRWRtd2RoRFF4bWNZTVhNbkJWUHd0Wk1HWUNMZHdsaHV0a3VITkk2OHFrZGZGMGRWYUkydmNUczNRMUtrNVA0SmpTNUxZMDJ5L1pGLzlaR0RWbWJkWUJXOGZyZUwxOXIvQk9KZDZHUFFLV003S0ZpT1AvZUpPbTlSaStDaDdpNkRjZkVIQkRCdjkzdFlKQkpKSU05aDRHZ2s3aTRueXlML3pMMmlzNTQ5SjRIeGFwbWJBMHNZTUZuUjhUcDJhd0VEZWowb3BkOXZiQU1mT2VMN1hNL0EzQk9FOHhaMHNkckVPZGZ1cWVRL1BEUVU3c0swNnZZWU1RaVZGUDZMQ0hEZzZnbEhUc1VOdWNFSFVtQTh1aTF5L2hPWGhDRExneWlnMzdpUkZFSmZ0Mms3WWxhWEpEQ3NicGNBaGZVc2ZXRVNjYVRubDl6SEYwT1EzRWhxUjFCRTJsUkV5SXV2Qnp1dURQSkxEOER6cmxESHduTXpDekRENFNYUFVzK2Fldk51NmZzbzNSRFI4TDM3OUZBeUVzaEZnTUpSYitRcEI2MXRrKzhVL1VOVXhIKzZXZ0l6VVFZYzJCRGNrOWlqT0pzYkFZM3BTdlhPZUpLOWZJL2pNTmdhN1RSanArSlBKZnJIZ1lhV2x3UVBUWWNieVV6WVV6VU5lYVlsSTRlYm9RNHM3MGh5Z0pFYXNRV2NLOXhLbG91cDhPclZQWDU4ejM4anJkU3V1VUVmSVhVRXNEQkJRQUFBQUlBRlZSWFZpd1lPL2UyQWtBQUo5V0FBQU5BQUFBY0dGblpTOXdZV2RsTG5odGJPMWNhM1BUeGhyK2ZuNkZSdjBjUmJ0YVhUd2s2UkNIbkRKRE9qbE5TcUhmaEtNa0htekxZenVVbkU5MEtLVjBnRURwZENpWFVwaWVBMjJuVU5wcG1odm56eHpMVGo3MUwvVGRYZHU2V0xMbDJFN1NWR1JnVm50NTk5MTM5M21lWFduRDJOdVg4em5oa2xVcVorM0N1SWdrV1JTc1FzWmV5QmFXeHNYMzU2ZEhEUEh0aWJGWmM4a1NUaytOaTRwTS95QVpxczJ2RnExeGtaYUl3cnRtSHRKN1QzL2JlL3hzQkluQ2g3YWRCMnVpOEsrVmJPYmlqRm0rT0M3S0lyY3pXN0tMNVlteEQ3SUxsV1hoN0xpSUNWSEUwWW14ZDZ6czBuS0Y1aUNjMG1oTytoeDlTbUVrcWFJd3llek5VanUwNkR3dDBvakJDckJiTUpjcDJia2NheWhMS2xaVVRYT3p6L05zWWhoRTEybjJxTWVoTSthcXZWSUJQK2FLWmdhR1Qrc3F6T2JadGh4ZWx6NGJ6THFWcWRpbGs3bnNVb0g1ejB3MzdVMW5jN2xwdTVRM0s1QTdXOG9XS25OV1phVW9UR2NyRlh0dTJiSXFiR1R2dU1temJuTFN6RnhjS3RrcmhRWDJ5SUlHNDBVUWZ4NHZlRWpwb3ZCK0lRdkpmRjRVemxpTGxSbXp0SlNsMDBtbnlTNTZIOStqamJ3Wmt6YTRrZmZrZ0pmenkxYWV6emVoVGN4czRZTDlFUTJ3Y0dweEVjYktrbnpPVHkyVXpJL0VScE8wbmJOTExFb3RLN3dCelNPdTZYbnJjakJyYnRrc1dtN2VLTXVFeUxKczZnbVNsZWFhbTVsSjI0VUNpem50dVdRV3lvc1FZTStha3YwTFNuWlhFeXhkTE1IeUNsOVBVS2JvYW5CTmpYcTZZQTd4NlF3dWJ0OUVuOGtXR3RWNCtvT1dNeXcyNzlFcGJTNHBzVkUvYlJicE15dHI1bEdqaldIUDJibnNBdlREbyt3R25QazZEK3NLQmlCU0EyOHRMaEtWL3NEY1dZdndESkRsUzdKaHNKbHMrRGZxR1JUMGFsMnljbE5teFlUQnJoU3RFbzlhWTAyN1pmKzA3THhWS1dXdGNpdTlLcVJ6ZHRsYTRPR1lzUzlaOC9iRUdBdjdpQzVwZXNyUWczRm5ZVWRFUWhxZDNrRFlteGJTS3lXUEtRTkpwRzMrbUowUm9rb2FicHUrazdRTStsZFRTbHYvazZ3ZE9DQ25aQkpzbUdhems1STBUVldDRGFjNmREamFjbmkwR1JrM3lRTEdBajVYV2MxWkxiNll0QUNBc3hYaFhJdnh6bk9DZzdKVGhRVmVnbVNEU0FTek1sWFZKRmlyVU96Qmd6Q2RzeTdiekRMVWdHV3hERXUwWUpYTFRkZFl6MzVjcWNQSFZVb0pqVk9DcTZIaWFtUlF3Tm9ucnZZTHE4TkVsUTZPNFFHZ0NnMUdyUkJNaW9IRFVhVmlSZ0JEQlJYNlM0SUs5d2txV0NuaFFGRGtTQ3hSSDEwTFNJNXZvZG5TajhaSUgwYmFUVEFrQW1qMHRwVXlHZEVpSGRsaUtxSkZ2L0JEd0VRU0RrcVhpMEVzSzAwTWtsUTNaVU1vSGdnSEkyMVk1cDZIZ1ZDWEdWOGtJR3dESVVsQWVBUkJxQnVnclFHbDg0QVFjN21oSXFsM0U4S1lJRlMxNFlNUTZ3a0lod0xDU0FnaEhITlhHUTJoZGhQZElOVGVvaHVFUXR3OE9BanBTQjBRaEl6aFEwaExkT3lBSVJURzd6MWlxR2NWNmxtRURsV0Q5TlNBTkFpbGhuOGFVNVBUMkhCT1k1RUE2aHMrdmFLblYvQWM1aUdxKyt2Qm1OakJhUGpZTVJMc0hEQjIvcmJpRXh0QUdob1FnR1FYUUdhMmNIckJNaVBRZzBEdURPS0hrRVpjRFBYMkpUUUdmSkFQUGwzWE85MU1OOWI1UWthL2tHRzl1TzI3dnB5UERTejZYWkozSk12bW9rcmlvNGgrV1l3SUxuL3A2MFpXd1I1MjZyQXpWcEJFT25JVDdYTXlaMmN1Q2pURlBYSHBLV1IwemNIeFA2eW5aYk5rWmlxQSt0UG5tR3hNbS9sc2JuVmNkUDczY3ZmTnE3MkgxL2EyNzRyQ1hQYmZkTm5CVkRkWG9DZzBqTDdsR3BzRlcwc2xzN2pjTk1ZK1RJK0xCSm9WYWVqWWVHbE5IcTFpVVpqbEZkUG51TStWWWpQcHZOcXB2cm5uZkhHenZ2MjR2bk1mMG1PamxTS012MGovNGUxSFd3Rm9aZm5JN0FKN2F2RFppVjQzMUNqSWFRcWZKNVZQaHFURzJBNzRYZ3NoVGFjb28zVzFHRGJDWHd3MW9Pb3VHT1RTb3UvSXlXMHpZa1NHS3FuSTN6UEdpcUYyMlYrRTl6WEZGN1drWUkzNEF0SXk2WEpsd1BkT0FkQzhuMnVRNjN1b0Q4eHBrZ0wrVnJoRTZFRWYwbDBIUGhYZXErdThiL0lpSnovRVF2ak15ZUZhRmpscG5TSThHZDV6T3JTZnFhN0JpcHF3K0N2K1pHalBrMTBIa3U1YVkwRDdXUmFmNXMyWTAzbDYrOFl1dDRUYUZWZTJMM0RyMGtkRzMveWVTdGwveThYdzMzSWh3VnN1UnRzdGx3WUZOZndJMDJ6czFXeXduczFFaUxhdVNnRmhJWWpuTkRlK0dFdktjQStOb1lJYTFKaVlTbzJEKzJSeWVIdmlhRFVuY2pEcW1IaWpyaGhTUk1peExDbjdsSE5ZRmFUem9KWG1vQldaL2dRRzNadktrekNWYjlqdG9QSm8zeXJmdTdMN2J6SE0yNTRjdHVIemFUOEM3VWZHQ2RoaTk2Zi80UVFlVS93WldzTlVPMXI0NDdWbm9JOVNJSitKY1AvN2JSL3RmdzhIcFpqRTdHVnhwb0NSekt6NW1Ga1BFck1XSkdhOUt5K1R1THljSWhMdXpNdXdzVmVqM29ZckEza2IvdmZqWlRVVmpMcWZsNGt1a1lTWDQvSnlINGV1RHRTc3RsTXpPWUZVRmY3cWgwak5ETEI5VUhOays0U2FENFNhVVd2TERHdXJFek5qT1VnUktYNm1hUkN6SXZQYmVHRXNRWXoyRDdxSHljcm9LSkl3TXRyMnh0NVhYU2c4dFBTeTZENzVWenRROWgzeVh2amxnK3JtalQ5MkhqZ3ZOMnYzNzhIV3VQN2xiL1VIbjlSdmZOOGZFZU1nRVNPbFI3WVYzclViZ3hrbzhWSTg5c0c3VWMwWnF2dWd6WDdieDZMZGtFOG9FR1dLdmRoUkR2V3pwMEIzSEdrOGpmQzhLeG1jUnVnK2ljQUJpZENEQ29HN0tnU0pxeEN3R1F4OEJ3bHFoSUlsT1VJak5JMUlSMnZ2ZmlSVkFzdGFXNUM5T29Ia3FGY29pVkw0bGFLNmNXdlFZa0hheEVJOUltTEJvTm1QWEVRYVNBUmpRTEU2UnBLaHFqRWxRekcwam9KQmdMU2lycC9vc3B3SVJuZkJVUFMyVnp1ZUFLZmFmcGVyYjdHUThRRy8xeG15WG14czdENy91UFZPQjRTajl2M1QzYXZyLzcveWNmMzJkdjJMcTVEWSszcTlmdTkzU0RoUDc5YSsraG9TdFY4MjZ6L2RHS1NVcU5yUmtCSUsyVDZFSktwNUlpTURpZFJ4RWhFOXBvaW9LTEFoMW5XL2lPaEd0SWhvaVlqRStVQWdCKzZJNnA1cldGaHQrMFhpeGgwc0l4RVJucVJuRFhiS2NHNC9jUjUrQ3lMU0VwVEFNYVIyL3hWVXFHNXNPWTlldE9vNG4xNkRvdDFidnp2WHY2MXUzdDU5OW1QdDhaUDZ6Z09vUXczK2RBY3EvTEZ6RTB6dFhuMnplLzJIK3BldjY4KzNuYzlmUUtaejYxZlh6dWI2M3VOdmFJOTNmdVFHb2NMdWxadlFhWDFucTdxNUJzMmQ3NTU0TGRCakVhczVVQzB6am9hV05hODM3VlBMb3Bvei91bERpL3B0ZjFCYUZ1cG5UNEh1T05KanBHWEkySytXcVlwZnkwQ3ZvcjZ5cUNFWHJ4TWw2NlpreFBPZE8xTEpzSllvbWZjNHhLOGVnWXp0WGIvcnZQNkdub1dlL09vOGV3R0o2dFlXRk5HejBIZlBuVWMvVTFuYS9vK3o5cmx6NTVQNjgxdDcxelpvNVdldjZ3L3ZnTFRVdHRacjY3OE05UE5NNmxoTEM2T0RQcVNoMy9ZSEpTMmhmdllVNkk0alBVYlNndVdEa0paVUlpMkp0QXovUHF2M2hOVDRKWmJRc3hFdit2UmE3ZEVOa0ptOTYydWdKYzdhcTlDREN5Z1FUMVMzYi9PR1VGVGR1RkxkK0FIMHFmYlZKcS92ZlBhenMvWmZiLzRnWlFuMzlqK0dKYktVeU5KZlVKYllmOHc2OFk4L0FWQkxBd1FVQUFBQUNBQlZVVjFZK2k5TWVOSUJBQUF1QmdBQUZRQUFBSEpsYkhNdmNHRm5aVjltYjNKdFlYUnpMbmh0YktXVTNVckRNQlRIN3dYZkljUnJiYnAySDBLcTZLUWdDSXFiSDdkMXk3WmcybzZ0RStlOUQrQzE3NkFQSVBvMmdyNkZKMTI2TnNGQXhlU21PZlQzUHlmbm5CeTZmeDhMZE1kbWM1NG1BWFozQ0VZc0dhUkRub3dEZk5FUHR6dDRmMjl6ZzRicExJNHkrRUt3YURjVjZXeXVUcVVGSFYrRGh1dGhkQm5nclpGYTJMSDhTSFl4Nms5WXpISWJHR3B5Ymt2bkduRGtTUmJndFdPUHlJM1JPUnZCbVJCaWo0Rll0RnFGbHQrVXU1YVdFWmRMQ2cxQ29sSFR0NE8rQVRiV3pvZUQ5czFnRFZKSHl6d051UkJobkdtVmtEWWxDd250TDZjc3dMMVU4Q0ZHT1h4OHRMcTJZNEdhZHNpM1FtMDcxTEpCcm0rRm9JWEtLeHVYcENjOFllYWxwVTJwUWxOZE1UNmVaSGxEU1hnVmg2dkhVU0dhSlFHSlAwOFh5YXI5L1ZvNDZaUzRWeVhhVnNMVFFpd2RnbDMrMVkybUFjNnQ5UUpvYUFIOFdZNDZSa1pwZHhMTnpBeExtOG9YK092eEI2Z2JwRHFNWWk2V1VFSWU5eGFKMGVGcnBFRUtSQmE5WUQ0L1hyN2VYNytmSDcvZm5sVDFvZW5WMjdVb3VlMnFVaTliQ3JhcTgzODB5K2c2OVRXTklRVlBVODhhUFJUcDROWk1ZMjVVYnFXenFjeTlta01IZ28vbEVOYmpyQkx1NzRSZmljTDBTcytpTVR1ZFpqRGZxNnJTaW1RbmVFU3U2a0Nnam9iQUF5eG0vdzlRU3dNRUZBQUFBQWdBVlZGZFdDVHcyL2c2QUFBQU9nQUFBQklBQUFCeVpXeHpMM0JoWjJWZmNtVnNjeTU0Yld5enNhL0l6VkVvU3kwcXpzelBzMVV5MUROUVVrak5TODVQeWN4THQxVXFMVW5UdFZDeXQrUGxzZ2xLelVrc0Fhb3B6c2dzS05ZSGlnQUFVRXNEQkJRQUFBQUlBRlZSWFZoajVqNi9Md1FBQU5nN0FBQUpBQUFBZEdobGJXVXVlRzFzN1Z0TGI5TkFFTDRqOFI4c2M0RkRzUjNuS1RsVVRXa2twQmFWSm9MejJsNG5xempleUhab3k1MGZ3SmtyRWpmNEFRaitUU1g2TDloZHYvTHdPbTZCSkUzV0ozdDJIanN6bjJkbi9UQU9yOGF1OUI3NkFjSmVXOWFlcTdJRVBRdmJ5QnUwNVdub0hEVGx3eGVQSHhuOUlSekRnSnhKNUlpdXBOZGdETnZ5aWUyRFMxbDY5Ykl0VjRuMGllTkFLMnpMNVBRQ0lNL0VsL1E4RnN5RWo3R0wvVmpEa1RlQWJxUkJuK1ZrM0l5eFp6R0RSNVlGdmJEYWxwOUFwMTZ2NlhKTXFSQkt6V3JaanBOUWRFS3hyQVkwMVlUU0loUkhiOVphS2FWT0tVMEFOWkJRTktvSE5xdVpuaHFoMU0xRzFXeWtQQ29oVlcycllWb0pxVUVwSnJEdFZIV1RVRlFWT0xXcXJNeTZybVMrTDBVa0NseHVVQmRqY2dZbUVmZkNBQnZzRGNFRWRyRS9CcUgwWm9xczBSa0lSbTM1UUZ0VWswcDBrZXZHQXYzckNiSGV3eTZ5ZWV4WlZxVE1Hd0lkNHZ4Ykd0SDRtSE44VGxiSjdQRllUcEVIQ3psU3JuY1FEWVlodGF4ekxXWXFpZUd5THY2dG01R3JpVlZ1TEFvOU5aU1paRzQ0MXh2TmJhVTR6QmQ0NnRHS1JWbXJhNEZCUlpiNnlDTmxyazdLSEhUUzJBaHdyQjhjbXNoNFBDNHlucWtVR2QvbHhYN3JGb1M5N1F2bWdyRGRxQkNwWmhJaTFlVzlGS21PZ2hBdGhFMDFXUWxWVTZ2YVVXeDBIVGFjQ214dEd3Um0xNERtYXJTY2d6Q0V2c2UyM0JXeGw3d2J1cmlwRjdkMlBQeFFnbDhDK2NkZ1FqblovVlgrRmx6UExiWHJQZnMvelhXSmJaVEl0Y2oxTXJmSTlWYm51c1FDK3Q5eVBkdEc4VnRDeG43aTJVZStqeThaYjAyV2V1Z0QzTHZ0dXFId1h1WVl4OGkzWEZqdVJjOHJid2g5RlBMdTh3M3ZFbUZ0TzNlSkczeHZVTkYyczVBOTRFY0s0cWx5TWk0QXdGVzU4d0F3bElKMXgraE1UWE0zMXFRZGYzSzU1U2hqNDNzS0FGRm1rbkVCQUs3S25RZUFvUlNzSlVhUDBMQXZQbkxiMEVkdWk0Z2g0YmFKdmtaOVM4RER4dmUwZW16ZG5sYWdwVGc0ZTdEV0NBZ1VCMGRBWVBNUUlHUDhwc0xvdzZ1UWVSTGtxVTFIZWRPNlg5WU5wVWp4ZmF5bVRaOSs1NlpQVEdaOWsxa2ZPQ0l6S2p2V0YrbUhsVittc1FPc1VjbFBtL21UbnhsWnJDUE13TUNuM1psMGhtbGxKSHVKem1qUVJXRnltZk9yMEZLeGl2NFZvbGJpUDRWdWZuMzcvZlA3N2VlUHR6OCtTVTl2dm54OXh2MXRxSXU5TVBxVDZqVElyWjRaZzBSUGx3M0lVdGNGQTRaZnhzdmUyR241WDFmZFYxdCswMXBlbXpxbmpRUDZEV21iOXpTL2s5OE5UMWRwSTgwT0I0MHg4aW5FbDNEUFZ2ZFN2OGdkWXk5Um4rY0hIV2JkQUtraHBCSDBZQkN3T2ZmQ2F4ZlN0OUc1M3ErUTBqZ1B1dTh1WmlqOCtVZHRMTisxUHA0Z2k5VENjYVI2eG9yVVJjR1FSb3N6enpuSlRMQ0l1VGhlWlhndW9BdENoTDFnaUNhcFNUSkQ2UnlFUXdxQ3hjcVlTblpvTFFYK2RTSlY0Zm5WbTQ3SHMzeTFPaWRQd0hYeE5FejRkSlZYMkZ4TXBreTIyTXRCWGhuamVDNXprY2tGUUg2VzQ1dUREY2JrbUVTdTRqTzY4dndCVUVzREJCUUFBQUFJQUZWUlhWaGRvSElzdUNjQUFPNG5BQUFOQUFBQWRHaDFiV0p1WVdsc0xuQnVaMVc2QlZRYlhkZzFPZ2tXdENsRkN4UXZGTGNpQlFyRml4UzNFdHdLd2JXNHV4VjNLQlNYNEU2QkZvcERpaFFMVnJSNGNTODM3Lzk5Ni83M1Bpc3pjOWFzbVVuT09mUHMvZXlkRTZYMlRwNFE3eWtlQUFDRWJ4VmtOQUFBUklSdWY0Q0EwZnNFM0NnUStvRHJwS0R2Q2dERWJ2OXRvR1VyMm84QVFBZThsWG1qOVRIbklOZlBqbWJXYXl1L1RZQXpKbVdEY3JKa0xmSWl4M01tYWZIOXpGZW14YjdyT1pwNEZuMTcySnhseUhSMmtRTHZZWmlRaTFDTVNyMkNDUjFWczZtUVpDMG9wZG1nVllxZ0lzVGtpNTI1UEQyQkhZRzlKNThZVlYrYXBqUVRLYXB1ekh0Y2hDOVZ6MDEyUE5MWWhTbnhkbUJSYVlsYnZaRWpxbEJBQWtyc2RaVHB1dXpqWlR3K2VudE1iZS9zL0ppU2twS2NvV1VCMjhLaWlwQlBkMmhRNzNGbUpib2RPYXJOeDZjanM4VkdTY25PNEpvYUcwdWEyS1lvMXgvZGF0cEUySnFtdnZnSXE1QzFuZ04vNDZPeUM4OWp4WVNlVFB0czhxY0p0YW85NEVESTlORzN5emVZa2hEaFo4bitySVdzd1piNjZNc3VDREVkSmtneGdtRVI4eVhsS2R6Rk9CTXNnOHo5ZGdyR2ZEZ2F3YnhXV2U2VjFoeXFIanB0c1FvZ0JoZkQ5RWc2SnVYblVoL3pxa05OaWxYWnRtRzVvb0dQSlJGN2t5ZW54TGhEQWZTU0Z2cHBxZU9jdnkvSWVhRnFFdzMwekorTE1ERnhZQkJNalFxMVQ0U1UrNFNobmNvMWx3dlBYVk5ISWc4ZW0waERlTFkrQ3BwNGs5d3NQaHBpZjFCcFlWZmwydkdNNVFYNkFMbkl3cE5rdkZnRkNIMG9CQnpvRHVXVlMvbUhMNG41VDlLRTlQRk4rVkVtZ1RvVWhBbUZLUU9ZQ3FZSEh2VGYyZit1MVlqdzZiYmwvS1dENHZWTW5zZEwzVndidmtvdUcyNklUZ0pGZ2t4a2VGU1lUZlc1SGcrK0lBWjRRQzdVRWJEMGpLRnh6bDZLSzh5MitEMWlPMlFJRkRCWlFNQkJVT0JKWVM4VEpuVW9YU1NnNzhVMW92ZjR2UTZHeDd4YVRxL1Zxb1lVQkxRZ04vZmRiZ296WlUxam9ka3dJSlEyR0FJMXlTTXNwaXUyZ0JiUURTaXBTa1RmRnRBaEc5Sm5QZ0VVNWhyQklCTStnckIxcitkQXNVYkVKK0pSd1lJVW15ekZGeFpDYk9UUy96T0pNWUdHZkdSa1pLSFFvODdUOFoycFVuUTR0dStVL0dyK0lOdjVjSDhVOEhDNzByMmdVd1ZDOTAyQWc0T0RXc1Nscjc1cTYvOEVsY1BnOGh3OGJoKzhQL2wzdDdKbTJYbUFocE9UczlKZW9YL3p2OGVDdDdhM2tYbmkyZGREVFNwVHhuYy9qS3VhQ2VGNVVWRlJhV2xwY1ZSQ002OExXaVhLa21US0MrZ3RTZWJLVm9SU05vaUx3eThJbWQ4RmdSWXZ0WlBLVGdKRGI3OWtGY2pKcDViWXRDTm1xNHQ4QTVDRGtkcXNmNERMMjNDNTZjSC9JaWpSclgyaEtZS0lXaGpLVml3bko1ZlVadkZueUE5SGlqUWNSeXExQWEvSzM4TnBmS3FLYURxTW81d1M2V2ZNSDh0RVNhT2l0elFhZlJwYS9zYVluZUtMbU9sQ1diZjFDcWg0T2dpRE1VM3pKeWp3OHB4dzB5WHE2Vk9OOEFMc1N3TG10SUs0K0hpMnVMclFXNTl3T1E1R1NwcHFJVG5uQUdRWFU3cW03WWNQSzBHSk9aWUVCL1A4U1EzRUw4dnFnb2trajd2RWIxMTBIRDRnMVpMNEJUeTZ5RjNwNnh1R21VMXNiU3VxcTZ2L09XTzlzVm5MVlpBRTFWSlRCUjdvTlVsSGhXNGdmejJmcm5TNUhqN2F3NCtDRmRiV0lMZnhMQjdUUnhleWd2V1cxa29PdkN6MGZ4U3VDOGR2enh0QVFSU2l3dGgwRlZTNUNMcEpBYWhUd1hUWFd0ZlJyZDhiNkJYNm9DcE9TaTBteklNT0tPYmtkdWNFZmZOMjVpY3BvT1JBcjVZNmdVTkdvM2lxUUU4R2lna1NhYmJocXdjb0ZZRlBPUmdUZWlSaDlEMUZLUzl4NlpNVExVRlNrQjUzR3F1c2VNdkgvQ0R3Wlp1VUgwMnZiTktTWDVjdWVyWmQyaGJiM2ZkMjgvbFU1QlZmaE5JeERBalFKL3BUNjllSkJUOE9rd0lpR1ZvZkhQQVY4cFRLVU04cU5MaEwxdHVKcFNBTXM1Yk5MMFRvVFBUSkF1VlNlWWFQOEZmSlFKSXVEbnl0Q1B5UitzaHhUYUZlYVQySWlKaUJkdW1GZmMxaDZueWVkY2h0L3VQcG8zbmdhcCtETVltQWdRQ3pnTXNja3hYckNkZ0NBOUQvdE9nQm8xY0JGS01sSVMxNmJoWVVOOEhOOU5YMklRQmdWdXZSOWhoVGhqVlNiNnpSRlBwTmlvU21zWmFkcnQ4Q0l1a0NBUTNVcVVoRzl6d3lJVjM2cWJ2dHM4Tk9MMXJacVZ0U1V1THc5WHdtWFBXRkJLYTVUQjhGazI0dERSNE9nMlJXWHNpWnIzcG00SU9Ub2RSWHR2UkhUOEN4a1JTWXlxeVFvbmRrOU1UMU9RNVZGSWVrbFRGRG9aRGdrSWx2ZE5BMW1MZkxrTTR5eStDcEdMRWZMUE84L0w3OW12UXk3QlJEL2dvR1VwUlJad1Y0Qmw1SU9aVlZhTVpBc0gxeGYvUTJzc1ZGZkQvT3VCcGQvMTRINm1ta1NhZEdDYWlnNkYzbWJGb2RKazdGSWdhUHhhaGt0Q3FleHZXTTJpb3BEOGlTZ01nQ0I4RUFRd1RBUUx6amhldnVUa0F1VHdieXFlazhHV2FYYWZTL3Z6a2xWRlBNZkE1b09odnpJYkV2cFlPS3ozd3N3VWFjNldxNjBma2R2aVpqQkFaQVJrbFVzVmVxdm1GMUZZa3E5MWdScG5uOXlWb0lMMVc5V1dlRnNKNnpKZCswdm9ZSVpnNzNMem4yOFVUL0RxMVhKdEpwdEFiMVlhNURkcWhRRFR5TmNIQzh0YlF6TGtwd1JMNmtaRjV3MGwxcGhIMWN5Vm96NG8yaVZZUGlpQ2FMb0lvVEVXUitmL1dzclR6RFBpdjZ0UDFWZUF5OWErcGwzL2Z2M3djSEZUdzlMMjJwa3B6bmg3aDZscDlNVFUxbEM5cS90MmZuUTJET0x0bjdVUStvaXA5UHp6ZFljNi9OcVdRTGppR1JBVGRUK1E3MjlpcTBtWGw1RGxCR3J1Um0yOVJEZGNPQk54UmdTTnBDM1c1MkJ4L0NDQ0dxZXoyazZuL3k1MHVDMGRudjBuZTVyNXhXZTZ3bGJ1ZlBCbloyZGtRUFc5ZkZ6Rk5KTm9RaHVJakFIdDRYZzg0eUgvUWpBYlBNL0NwT1JBZCtiVEtMYWxkNjczODRWMHhKUms2K3ZiV1ZOczdqbnRFOEFFaENJVDFrcURmQ1VGbDFpemJXUzJmTEtrcEVCenFCTGE0cnVZRlZEVDZRQ3dWR1VYbVJHeXpkTGhJSnVmbEd5c2UzcnBIWWhwZnlrRG53cGRvQUZCdW52M0lUeEhMN21uRnhhYTZEdk1OVDFJWmR4OXpLeWlyTmt4UnJqbzYrS0JSb21CSzJIdng5MTVPWVU0a3RSVUtweTUxWkNRRDkvZjJBQ1R2MlhTbFBjNlVlU1VMM0RSc211eENWb0lXM3QvZElHdWNJQVk4OVZlQTJ5T1ptUVFERUg3ZVhuWmxkOVJMaHJDdmlmM2Mxd3QwdDl2cjF2d3VVWTc2WTE4bkdVUExZMk5oTGMyWHJTMFJqS0VQMHFrUDJrZy8wdDJUaitUZWNJRkQ4djFmV21ibTVmc2MveUpFNUlxNS9maFlrK0o5OUlad1ZkOStkZm05ek1Od3pmSU5DcU9pS2VKLzlPVVZLU0lpSkxVNVB1MTB1ZWE3NFhTN3R6ZFowWDI5bEM5a3ZuS0Zwb2R1N1NrTkRCb2NSM2hJVGd2T2JyT1ZnNFVhQ0tCNVUweFdOUTlzb3ZQdHExY0RBNE9qcnBSR0FaZ1RQSmZmWk9LSGxqOFZHT3YyMkx0VnR3elgrNTVYVytYNGVWbFlscGFVRDdrc0dEbTJiVXZJWkpRZm5LRFgvbFI3RWtpd0tzMnBwWmJmbDkyMnI1T08rL2pncU5DdWhVQ2p1M0d2MGNNM0dWOTV0Q1hWZkh5Y0VpRWxJUEVTcCtxNTVCbHg2cmh6OExwbGR5ZmUzTGlWYTh5Si9aYkhlSDhmUHo1OVpDV09CTVNKT1J2bVJkMU1TOTFQYkVnL1g0K1BqbS9KZGw2OVNpaWtGSFJhdlpnd2NPWVZTdUZseWJiUFJ6SUw1NlRXbXJleGZKYjFJaGhGd21WNzJXRTNlR0hZTmlVNVlGWmx6MDVqYkNlbHVhMXEwTU9nekU0aHErdjEzUHlKSWlsdHEyc3ZuMVc0cEduejluN0owM3JQbExndUN4cS9ibm9XNFZyd3J0MDh0ckIrREdIUHJrOGsrWGpSTGZFdUo5MGFtMkh0d3R3a2IzTW9WREFDTC9zaDM4T2VSWlZwcEFYWEhLUy96ZzJFdzJOM05iSGRYYSt0VmVzQjFPdm5aRTZCbHlRTkY1ZGpwUERFaWZydmZnQjVOM1p0N05CU1A1NG43YkkxbTR0UE9LTHg2NmZlZFFhODRBYnFuQUI4S09ubjR4VmY5cStIWFJWQzFXcCs3dm5sWllYcnhBakVyRjEwd0s1NXZONXBmWGpiOG9raWVrY1FIU1NvU29iNThJRWpEb21PSUdLcG81a0VBekNPY1FwZ0sya3V4N2dzZXJEK2NPU3MvWlBQZGIyQkFDMlJrdnphbDNGRUFNdUQ0bUVFWEpkRG9tU1Z1NEZEOXhaWnNiVE9TelhvOHgydS9icURyT002eENwWTM0Snh6ZjN2NXNDN3hiMTJXbzhWbXFxVGpzTDJ5UHY0amVrcFlWUFBzNXNDNDAyNE9wS0lRRzA5TzgwQk1nQm16N0E2T0E0d2NVNThGVWVNUWx6a2N0S3ZSNnIzaVQ1YUNzc2ZKUTR2eWZ5YkY3M25GcVl1UnFHdFY2RFJJTGIrSDR5cWpUak9PUWxaNWRNRUVJeFRyQUVFQklQVTIxRHdIcHpnZEdvZGxjVEhiR0FZeWtZU0EzZ0RVVDM1TGF2T25ZZHBSZFJrZm1qQ3lOYjBvZGZ3aVdmRVdRankzQmdBeUZEMHU2dStNd2hSNi96MlhKS2NwTXU1RnVPeE9sM1A3SDhlb3ZyN2U2QkIzS2cvZSs5cGcyaHVlbVpsNTJvNlhBVkJIdkdYZ1NkWnV6T1p4d3FLU0daOWNjY3VRSkxuWk9QTlo5WWNNSUQ1Z2xXY2Y5RDYvQWlKaTZDSTVZcTVjSVpLeVFLeENsbzJqYWNVNlcwLzBweEVxeHQ4OURCRXltQXo5ZHBUWXY5SUFOZitNaXZjdVhQTW4vZFFod29RRHA1TnlLWnpOQjlnK0k4dGdqcWF3c05mV2VmWmdSZXh5WVZmTXdCUWxoUFNuV252VjY5ZDJPR3JSSW5rdjd1VWMrWGhSMkNZb2dqdUtRWGNhN0xkUXFaNkdnanM2dXBFVERMWHV1UEN2byt6bTFjTnFvNk9qdnVlVnhuNXJVU3c2czdFd0xzKzdxK1A0K1BoKzFUM3ZncDZraVcrbXBtY1hQTG04aHRaWkdueng1djBuM253VlpybVV4N1dTam80MUpRS2NFd1NNT216aHBwTFdvMVZKYm1WNWhGbFdtNmRldmZYdFB0NG4reDZjUW56VThQZlUrTFhncVNDWktZVVljNnRJcDdrL3U2WmJmUDBDQXk3VzNDR1RDMEJmZTc4dDV3UXBiYkdSZ1c2bm81cWVPL3IxYS9oTTJXNnpxK2JyUkdFb3JqenIwdUp4NldIRCtOYkgwL0hOc2ZvTUNpN0ZUZEtvbnNkVHd2SWVVVDNHOXMyTmJNRGtaMEVjVVhqZGxBRVA1ZFM1eFRRdHljWVpqNkdtTk4vTW1yQmZlVHZpMDRkMkJBdXVtWittMGV4THVtZnhIVG5MZVdMQTExWGhLaE1tRVROYkhxdXZjUnRDT24xWmRnZUtTUnZJaHp2a3cyN05QOXNtUWxCZ1ltS2l6MkZiYVhtNVRSUGhVR3RuMVZmVXpmejh2S1B2T3BWdVZEN3dBUTdQenNyNmo2NjRST0g3WUR0Ly8zK2lLOWZqYVBRWit5VzRRWTJHMm9GNEduaVpqUG9YeWVJNElxNFhyc3h5UVR0cTBRbUg4MElwSTNFRTVVWHZDaXMwaHRoNThkNXI4SCtjdm15U01tMHMrcUhOK0tKazF0YUwrUXQ1U3UrYXYvSGIvQ3FqV1NYbjF4WFRYWDYzV2x6cFpjYVZCU3lYY1JzdWpMY1hjYUcvRmNZVnc3RWo1SktZS1A4clNlT0lEdWZUOFQ0eHl4WEtaVDVsdy8yTXJwNjF5N1E1T243dS9sS0NuNzh5MXcxL3VjWG1jN0YvUFYzNjJsM2I4ajRyT3p1QlZzTC9kRXhvZG84a29XS1I4ZEljbVJDN2xyNy8wVTJBck81TmVBbWxETlM1b09mem5xMkNmaVNXMDFXdFhlVkVIUlhOMDNMcWxlUWFTZ0tSUW5LOE9vMVlYc200MkI0ZWdDSThNdldiSHA5dzBibEc1NUZCa0llMUVDK2xMbVd2Z0FxejBoL3Z0VXZDcC9sM0ZycGlyZGFzK3VtWXR3K21ldVcvVGVrWHRONlJVa3hSVHFYWWRqejg0ekpFYmd1Vko1byt0cGxoNmZpaCt2SlM2V3U3b2tBdklFUHRhY05uMXo4dDFSSWpMRmRGaVUxQkZIQlpPNFA0NFV6OXpRa3ZxK0w5ZTV4cGw4ckxPWThmazVVNlZ1MXBzRERYcnRyYVZlRnhXeXFORWJSbVVjMTlwVzM4cVFZdEh1NjFLR1NWaUd6REgvZnlVUEFMakptTS9qVHJ6emk1OVpkWjBySHJzM0F6Q00rMS9oWEI4dmJIUi9zUHh1Y205aDgyU2wyWXlHbkpvalJOZmlaWjZFVUt4eitpRFhjUGVLU1U5SmlUcTA5cUNVWElxNHhsM2pxWk1kdDAxUmliL3RPL2Vpci9iRU5lWHY1Z1daN0FubjVsUnNBMXdOTVRkWjhtNkNzc09ObDkva1ZhT2hiQ1IvM0xPNE1nb3BTQVUwVE0wczBnYWpMSXROYklRQ2xKTEhhRHFEZnBUZUNoUXg4UHdZZWZXVElrS3BUaHBqMFovR3REdzhVdlMxaWlqaU5HRUVaMWJ0TDZvK3pmc25ESjhsKzU3NWFYNXQyZ3V1OVJ2d1NMUVBiMjl1b2thQ3F3YjFMVndoSFBkWjMvcGxFN3g5NE9BNFBVbERVeG8xMWRYNlIvVnhNeHFpOWtaOGRteDkzMURPV09ZZksxOVBsVlp3SThIeG9HRG1WU2VXa3Vya1Z2VmFhMFRFbHdvYnhid2o5NE5tcnRuVUFEZ2lvS29XcFZiTS8zSWswKzg5SEJGd1J4UWYwVUlTbVRqZUx5VjV1cnZLTTNzVjQvTU9KMDVIOU14bTFjSVNEdzUrQUxvWUJUSVhGeGNWSFBRNWk5OU5NcE5kenVBdkF2a1RvT2Z0SWZmQ3FhemhMS0k5SzJtdzBWZlUxcXZIT21QT25UelJyM1BOUDdPOXJWYk0zRUlsWEZYcmJwZ3QvYUd1Mzc3OVZTaUo4cmd2aFM5bUhsQ3UxU3JKa0RUQks2VThIMlRFYmM2Wk1tbE9keHAxWExCRjd0dGp2YVpyS0lrKzcrZ0hIVnUxTWxsaFd4anRxeWQ1d0c1Mjdsdkk3ZXhwcnZmRlljSGZuOC9YWTc4bTlyZEYxMlBIK3NyYTBsTXNwSHNxS01OOTl2Z2hFbis4ZU1DWEdIS0tmZVc4ZmhIU3BISHNGbHA2N0dNMHVMbTlHTnM4eHlUZnpqMFV6akI4Ti9xaEoxMTJ6aWRWVVRoaDE4dGZVemlFM1lKanYzUXk5L3Q1YzlmQy9DWlVFNzBWOWZEMGFSN2ZldkFOVWNjSHNZMEwzUWJBSHp6Sm5WN2pvNWtSRHo4VjIwZlFFekRlRlNFQkE2aVJyTHpXeXhnSmsremVmS0UvZmZ5RnpwOUNDOXdRVXFpLytPT2hyNVhGd2wvaEprV3I4cFBOWVB1OC9uUHB5N3V0VWRjdGNWeDQvQjUxWjVjTHgyckVsYlNJdmRDOEorTVVnYiszQVhWdDU2MFA5cVBvOXNEejU5N2JnZ2xONHRHSnVmRVYzM1c3WFpQVStNbDdSRnovZ0xWWUNIR1JuUVpNZGx0M0EzMEVLbGNscmF0RVVWaC81TUNiMXVySjRTNXYzeDZ1aDJmZXNqcklQMzliMkJ5V20rSGNyM3BDL3VnZGR4Z25Mc3cvem5NYVJnVGkyMnlwUVZjcnp4cGZsQXlXblVaeXNMbU5uVFBvR0hsYWlBcmhlenJJenRYZWNoR2ZmSTlTZEFZRHp5ME80bGFHTFNlZVZtQm5WNmFmOEd2dTB0bHNneUd1T1lzQjcvN3ZzVmZvWDlnSEVMc2l0d2h0UDFDT2grdmVDRjdEMW9rS0ErdWhvZWo1ZVdKN3F2aWp2TWZpSUJkMXdDZDdaMW5UTWVWQXM3ZC80T0RiaTRPWDVxNERDOGM5Y25FZEIreXBoK1J6TTArRUVCUTlkclp5T2J5bkZ1K2VQVlRUelNJNDNabThXQWR0eWdWTlhOYlR4R2dtcGd0dm53RDJaOFhIZmpBK2EvODJhYS9QZVA3SmJxTEordHMvUUpiYmY4VTUzeE9CbHRqNWo5NGlyKzdIRC9EK1lodklQMG9EcDNiNGY5RkhBeTltR2ZXZjg5UGxhcUx2RmIrU3M5K3Uwd2VuVzl3T3o5aEkrUFN6bWtJN0VCUHlidWxJWGxlUjUyYzVValp3Q0lwZVJCMjRjZHFEcWE0NVBnZlMwU05FNWtzdVZURTBNZWVIeWMzdVhISUg0eU9qUmszdFBYTW1ETksrSU1lZUxUL3p6dytpaE9OVlkxbWpZdkErdTk2RGFMdjdDZ0R3RiszSE83bm42cWhYR3VxcmhYSWJId0VHekVaTXBVQ1ZKNVJyeXpvTFJoL2VKNjNueUgvQ2N1dGZSaG5ETnZWMTdlWERSdFBCTDg1RmJWN2U2OGVVd2M5U2RFMG5vN3ZpYUZQWERXY1dFeU15OXg0WS9tbm1oWFp4T0dwS3FQL1BaTmZBSXd3SU8rRVgzbWZHeW9KV0RtdzNkdnhsS2tzdUJtbzlLTmpvVUZoenlHN256ZHpzVU8vL2xYUlg3cFpMTUgyQjRPYjEwQWJGK0NOOGFyTHVEa0Nya05HbjJXMWRkclVONWdQNkM3WUozL21qZm1pUm1TeVloQzlPemd5Wi85dTFWK0E5SHhVUm9mYjVlTE1TK1RrK0lJSXF4SE5JOEgzcjlYellkeWp5SzdSQ1R3RzU5bDUvdVorcTUxalk5OUVEYWxtYkl1OGJCcnYwL3FwcUdrM1A3eTdXdjBrdjgyOHQxZDU3ZTVOa3BlenovMG42MVJmbzlxQnZEWEc4eUlQb0MyV0xvdWI0NlBtdlJVM2NiVGpycXR2UmR3Z1MyV3ZHZlpWOHUrQXdIdDUvc1RtYzR2Vjd4dmRid1pWSUg0M0k4N3N6My9qdlViNHVMek1qNjJmbDMvK2JFeGdCaXM4d1VYTHRJRVJSM0E5L05la3haVkpPMXE1SVJFcVhtSEZ0c3JWRWFrYTJ0Sm9oUTZqYnlFdjF0YWRObnhpLy9MbWRSdGFpVXpoeFNmMGQxZ3R2VmxFT3B6YmpTeEhmM1VWa25UYlhQaEtCOEZRWmtQUkZKM3Y2YjlxMXhzRlpJOTdnS2RYYUtBbERWVGZkMTNIT3RzZ1FBMUtxM3JVVENVTGpoUWZsVlFlZ1dJdm0vZVVBVTFsS2Q5QWhpazFDRTdJbjk4eEdvOXlGZENFSXN2bGMydHJ6cnU4dVBIWGdlRXFlaUxtRGNnLzhNaFhWUzBaOXovZXBRcEpMWEtDVkw1dC9URlB6WTk0dkt2NkdIa3c1ZCtpRWtXRFN3T000Q3hLRnBTOHUyVzB2K3hLb3NJMldWaUh4Yy9nS0ZCRWxBOTJkQXU4Q3VLUWpvd2hLNDFRK0hIN3JDVUVTWGhoMzIyL0xuT1V6Uit5YnN5NnM1bHBVTEg0dTYrMmFOcUZtN1dObGZmMEpFRUR1TlRoNTN4WjBjL3ExQVVlWXVWNXBHWGtiYzlYL0svUHVaWS9TajUvM1V4aFphc2szSU5NbmovNHJyUXpETFA1ZUhRLytkaTB2K0NrZnkvTHVhODJ0U0p0L1dCTnRrRCtrc2Vick9xVXJYK016UDVma2tWYWJEcnRuTm5hTUFVT3h4QzhMUUV4WEtmWEdDZDJxV2tlTk5MMVUxemEvOWEwRGJTWmtqTlRmbFZiYWhZVEVUUG5HRmZXUEdJNDB0ZWxURXpvN2xzVlJEWG9PZTdzWldjVlFuZnE4dFpIY3FScG9tZHBxUzgwcjNRcGdtRGg3NG5xb3RvNVpyYXZxQXJnbytQTHg5UFhjZkJ2a2ZiWmFWSGhYQkJDeWR1MzkvNFBwZUhodmJTT29yUzJ0R3hMOGUwbmJ2OTN6aTAvZzVIK2gyNkJqeGNvc0U5dkNyeSt2cTZ3UnBwNWU4U1YyZkZSZkQ2SkRHQitwWGJuMVJkbzdiSXNUMEVUM0p5Y2x4TFl0bHlka1Vubkx3Tk0xSlNyUnRubkZLYUFvdzUwR3g1c3g0SVNONC9XeDlobm00N0NvRkdRbGd2Zkt4RVVLcWhkSUY3cjl5YkFCZ1lDSllzU2pMYVNaQUtMR3QyQWxnZFFXU3lDbkNzakExaUJnZ0RrSVl5L2dwdk83bkZadmpjT0RFUnVqNDYvRWx5NTRMazNGWGEyWmd2SXZWaVdiRmxPWnFERHN3eEl0NU5QVWxxYVoranJmSDY0Um9aY05teFltalB6alU2UGEwbHJhc09MWFo3bGNqS3JHRWlJZ2lnNm9CTm5DQUtDb2drR0h3aXdoVk1sMEtIWHdzVTJ6YnZWQ3hQS1VXeEVvTzU5TW5DY2pBQ0l3c2hBR2tNa3hxTHhvQmlKdmtJQTA5UkZBVzlERWtVM1pKdkdUYTQwTzNoU1FSZEtnazRjTE1kWVNsUzVWQUxiMHZEQnlKL2duQ0QzS2k2d2xsZlFFeFpWWUFTZ252ellveXA4bkhQNlZRcnpyYmhjRUtxcnI5aDNMQmNjTExTNk5qWXBrdWIrOTdNTHduTExLSlBoOXhZcFF5NEx5YjdtSlRyQXdzdDN3RFFPWEFQZ3lUSDVnYWNlRmU3M0MrVFNMRkZVamsza0tPeVU0bG16aXNwT3Foc2tTQUtDcXFWNlMwZzAwOE1xd3Q1UXhHSis2S1FGVnFzKzJRNGExNEZ1d2NVU1FGa1JCTEpBVXpwVXFIbmFSbk5BNEdzZjBQby9vWjgyTTJRYlArRkIwUXVET25HTkcyd0FZZWRwK1B5ejd3MlJvei9uZGhTdVJpVmxKUThyVmpEVVBPSDlFZEcxcmxJTFhxd1VrY0NOdDVFd3E3Um1GQ3Z2RzJSVDZNdmtxQTdEckdZMDh6VGxScTN6WEJRb0tVc1pITHNoR21RM293QUl3Ri9BRFlzbkJhSEcwWUJrVW5zQzZSRGFURkFwT2dWRGF5anRyV1d0alZsUUJ6ZkVkVmsrdE9tb2dpNCtudUtkZUY5dlpCalV5Z1dBd21pVjdocUNVSElnODFRT2tNTVJDdUJSczVocytld2tiazFhQ0hyVW1VU0lxdGhlQ0V5OEplVHRyMnNWaTk3VGFlVXpONXNqY1FLVUp4aUEyYmRLVkhVV1Y1cVNYSGhKaVZKVjBwSVRUS05QTGtjWVpyV3BOU2lUTHNFZEtKSDFDQTl4NTFhcTZTd1RHMW1xK2dSS1BPOEZvcHJMTFplcFNsRW0yMTd0L1FIYU5XZk5UTG5KS25LcGJOaWJrVGdsek5uS2pVSExsSkhkYnpOREFJL1hCL2ViZFNOS3ExUzBRWHg4UE9mWHEwbkdOdVRtNk16akpHUkVjNzZrRnpuTWxOUitiblRmbGM3MWU1dDBzWkJ5MHJYNmJnb09UbjVpdmRlZFhsNStjcS9peGIwMWE2dXJuQUJnd0R0dXZaaURQaWN0cE42dGpQR1hIZkF3MUF5QzNjVUtGdlF2bUt4NXFPdmIyZGJtOWZwMWhnNmUyMGNIWS8rL1BrcGdIN0cyNm42NWEwbTVOcFRhMVBUMzN2R0R6Y0pBWGZycFBFUC95NjdBMndJeTNMK29yTVRMZGk5cmpmVHQ3ZTJ1QTdZS0N2SG44WUUvdnBpOHo0Z0lFQlRjMnEyNjZMcGkzeUNrZE5kOGF2OGFkWFcxbFpoSWFITEM1Umo5NUhma2NGVzgydnp1SHFyK3ZPUjA5V1FSLzZyR0xUQ1RxczlhQm1OOFVqTTZYTEowOWlMcXFTMEZDME0zK1crU2hWa3M0S1p3eGdSWUJQMHowd1F2NWlEMTN5OVNNNi8yOWdwemZlZzN2YjAzL1ljVDE4ckM3NDgvOVowY1NnT3NWczZyMmJBbGhxSWU3WWlpbTIzZEIvaWYrWW4xOXBSNThudGNlUXh4MmU0emMvUFB6VTFoV3JKbDdldmZhZnovZGd1V2RkR25rZWZtZHBVcVZzVjJEeXVodmpqNHF0YjZBT2s4QzlsbmUycy9URHZJbE5EQW9zckJ3R3VmVHpMd1BDU1FwSTFiRVY1SE8wU3hYd01TNUVnUEMrQ2xPQzFPMFB0c3pJTlhTcHpHNmNPUlhzTUdCSG1kM2Q2eWVLVjlEWC9WOW9URFdPdVpuUUlWRm53ZGlkTUZKRlU3M2Q3Y1lCcStjL3dRNHBmTGpZZ1grT2JvSld1UVlzRFdvVjgvUjhiVU1zejlPUXlQczZlaGdvalVIZWcwRGlVUXZTakU4Rk9BaWdBejd3ald2YjRxckpHcW5aWHNmUnAvRE54N3hIT2xweUh5WkZHY2FST0ozZmh2eHV2eU5DTkoyQVpNb0FCZ2t0bG9mNENDOWVNQnF4VHZzaW84bDNYVm9kVkFnTElwTUhmZkxMZytTWUxoY3dXQzl6V2FMRU9tdGM3T3BvY2NQRjE5Rk1VLzIwUDNOTW96ektoZkpvMURLaTk0QXhPaWxJcVllT2FaS05hZWNUUWVwL0g2RnU2a3B4VDZwZi9zbCtJRzk1VzNwb1NpMVkxUlJ1U2NjeUNVaU5oVUVtU1VLNVQ1U2ZseVhTY2w3ejI0QXlsUHJxaXRrWHV4dkNteHQ2L3cyM29MbnJ1engzWEpmaHg1Q1BSb2ZRaTRIckUrUFhEM1NuT28yZktTUnZydEE4ZmYrZ3RaVnhQUEx6MHNCL2JmTTdpK3FGRklwNDhlUVgxSzgvSHZQNWUycUNha01yL21GMmduTFhGejZlRE40ZGR1TXFEYy96NlB5UDA3TStFZEFTUitOVnF5RWhtY1N0dFlRZlZ3cytmSnUzT2Z1Zk5QYm5oT20xWWRjL0RpMEI4Z3p5eEZPMlBXUXp6a2tOeC9TWjV6WGpTYXVhK0dhcHFVUVJNOGxrUTBBbVc5U2kvSkxhMW9GejdhMG9SL29aRTExNFlwbEFSdXpPeC9qZ0t3VVdtWk9QMmVLcnBiMmtFWVM5UVlxSkh6cWV0MmRzYjhVVXZzdmM3ajBCbVR2akZCSjdtcVlmcU56VzJuWERYZ0phU3lvS2dqUFluTHpsa2tpaWVUbzNacm5zK1BmN0xsNlpaNWVhbk42eG5HdzZpK1pVMmZkZzdDakFwQnZHeVl2VVRIejRhcUJQenZYSXFwRHhXdUlIclBaNHRxZVNZV0ZoUWxFRnJ3cnVmRWErbnA2WWE0TE1JZEhmWGwzMk9xcW41WC9GTnhYOFlkdXErK2ZOVlpTalVkTEdBUGl2TE5yOXZibU9hNXRHZGtjUER0N3Fob2UyODdQMjU1VHlsbG1MRXhtQWk0eVB4TXpWcmEyc2xwUmhUQ2hVVmxXMStPZWIzcXFwR0wxS1BEamp2ZzRudEZXempwNHFibWlnNWtHWllOTTRFaHRiZVl0NmpQQjRNOGFaQVpLTFFHa1l2by8xNHV2ZjV4RGRUdFNEbUhCYWw1ZThFN0VFQ0FqVXRMU1psRTZGMW5hYk12YjJCOUlFT0lTZHluYW9Gb2tUQmd6d0xTU0s1NG5xbXNVK1hXT0p1MzBZZ2JKeGYxOFJWeURSRW1uM1pTNVlqNkQrelZFbjExczFwRkZsYXFKVmRNalM4c05HSFYwaVVlZVVaL3BSUG5UeEFOTXNnVWRkTWIrMUVhMmFwYWp5WGFuSlhUcWpvbjd1WHRwU1dmbjVCdWtmZ1hNenMxazA2RUJreTE3b2lPVXFCTWIycXRxaHBzclE3VEFVQU9Dbi9yUVdJMHZpWk11M2o0NE1YQnVPYVJhRU1QZ3FKK2hpdkl6U1FNZHhkZXV0c1dhWlE5NVloMnZzL3BkLy8rTmRXeGtTMmQ2Q1NudTlOeU5QdXpLZVVpVXFjci93YkdYQm8zekUzdnRGNFpHRDF2YTFOUkdVcXpVWnp3cDBtc01SbVIyaEhPZ3lzSkljVEVUYUI2blhyZDh1MVVSd1NqdGMvbGVyOHpNLzRqT3pQd2NHdmxCTG1MTk0reFI4OEJIOWlNNnRPeUt2M2xJV21mNjcrSEl3VWFQZk9JREswRGkrdzRlUE5NVUtGbHVoZit5N1hWaDNtNVlsMWZGMmdNQnlKSXhqSUloc0FWL1Y4dGluNndjc3ZJNXp6cnJtenZHNXhmdVJ6b3lCUWg2aXoxWHpKWEQ0N1EzcEVSYUtqK3lpazVOT0hLTVRlMjZRLzdVYld2c3V3L2hPc3NaOHFtaEZySWIxL2RvZTIyVGxOdmY1azVSMWRTMHNURW4ycDdIRXI2L3N6dEJlSUtGZkhUYk51WC9QZmFmUHNYWGozeGdnVFhjWXRmZlc1M016NGEveHYwOWpLMnByL2F6SThGWDdRN0U4NjMrcThidURJV1RsUklJeGpyaEV1OVdsOTdubWFtVm1hWmVyVE54UWhCR0YwaFZhUnM1VU1za3pZYkdDeitGNkw5OG1zd1lIUjkwcTI4ckV2MlVxcjB0MS8yQUNzK0p5OGZ5ZmJUVVlSVVh5WmFvdTBrTlgyWXJhQUZnVUdFam9HK3RYcGNuV1hibTZBUTA4ZFUyOWFWWStyeHpMZHA0UE5ETGI0Nkxjd0E4R1VtZW9MOEJzZHBrR1ZsYlJkU2JNZFB6ZHFidkY2UGdGcnFmS2JqTGtmdFZ1YW40N1M1TjdVS3ZILy9yK2V2aVYyREUrS2lVeGZvQUNGNXFGc2xLUnl0R1NvNlZOcDRyWEdBNUhhNlB0N21RMnZQUHRnRHFueXVKQU1tNnhtZTM3NlZiUUFzWG8vd280SnpDdWNqS05oMWhYaWRDdU9QTjNuTE5aTEJVU1lpcEoyV0dnREljeHNiQ0hzVmpHWTFPU0ptOTZDa2pZOStDWjhaL0RabUVrb0E4ZXNxNDNaZGRwTHdOMFFYbHdNQXBzc3hDWmk5VEQwN3ovUzdZWSt2KzlTZ3pMUUVkejZjc20rNzNRc0J2RUNKYmpxMFZGWWJ3emhZOE50aCtOc2o4VCs5aVNydnZhNjJKOVg0ak5BVXl6dC9RUXQ1ejE2OVB1VFdWUUZEOG5DMTB5ZGVMNGpJc3NpMWI0YjNPd0pwdlZycWZRd0JFTUtJWUd5aTdRQXFRZzV3d0U5Q1Zqcm4zQzZxTDhzU1pBd0V4eWJRZ29VV2w4VkEydjVsMVFGVnlEQ3dtR0VzNjhtaFdpMXBxWnBsQklIU2xiczR4QUg1Z3JDUVF3RUptMDJjeTlKRHpHVUE1LytLM2l1U0dYOWFqRFlpWU9kbzZscW9pM3Q1VWd3YnRrdTRxV2NQNFhNWTJnY0RTWXdZRDdTQ1VYdVdTdCtlOE9xMzIzdkVuOW15WlBXQmQyOHhOcG9COU8xaHNiVTdIUWZ3bVJueitWcC9jNzRWTHIrOXgrQTFtZ2JVUzZJQ1JRaitNWWVxS1hSVmFpallvcWM1OG5zdFlUMDFBTThXNjJCTnRtWWM4MjRzcW1FTVNXWlJtOGhpVnM2SkkrWXFaSDhTUGN4YVdjSExsd2ROaDRrdjhoMnliWVg4RWd4QVI4MzRrM3FOcWYwYUROb1RoQUQ1N09rRFk1LzFrZG5HUjdKdEUyY3ovNmlOR3B0WkZYVlhGQUkzY252VjNtYW1GS2ZyRkZxT2IwdkdBaEdPT0Y0UENwSkdOVG9FcjZlSTJuVWxTTmZMT0g2VTk3QXBCSmJxdzVKS0xSeHJOeWJYdUdVSTFZRTRuY29zbTBFTmwvRmE5WjFhOE1FZjlaenlXUFQxQjExSndkMVZHMjR0SzBQSkhpNkNTemJFRVNWckZId3RqL2JpYjR1NjljclRQSlZYZjRaNjZ2NldsMVJTS1VmRDJ0QVVhN285L2xHOHJDQ09zTjZLeDhkdHFIdUlxMWd6ck1TRElXS2RTbGxuT215U1NUV2tPMmE0L3ZER1VGcC92YjIyTjlPZWwrZWtUMGEwb3RaRjhBczJjT0xLdG56VHFLYitlYW1PU3RBR0JteHpsWGF3bEpEVGgxQkdzc2tyMHpZWDVYT3JBMjNDVTlGNS91QWdzdlMxNjllOTJBUTErZm4vYWwvMVhlYjNKbmVGdkpiMVVzVm1Hd1NMOVcyb3dIUzF0eFRJU1Y2WFRqZXZBK2JmUnE3ejQwbVNvZjBTYVdnK3liTTgzSHR5TmpnNE9CL3RZdXlCN041bk12UzBveXh3OExDUWtuSjdxWFlpTjRwelBPU0xUM2J3S0ZOVnRFTFhaeE1pemRvbFVab2ZQaFk3dkVJa0l3ZitONEYwa09zUjZxbG1YL2VaaGdhRnlublNweGh1cUhEb1lDQVJ6aG5aSDBTUGVyVE1ibytqY2o1cURlVXBoTndhdzY2SHlUbGFuUHhjbkp5b292Ym84N1RkMHY4VmxrRWdXR3MwV3diMWF5RUhXREZwRDJObTlCUHNNellTQmc3elRkbHJURFBnT05jT3JBTXE4azNCcFNNZXlONUdlN1ZNNHkwbUl0L1lJZUF4eGdnVW5FcURhT3VUM3NMektLVk1HK0Mzb3ljbk02RFp0UnVYbDAwMTF1cVZRTGc4MGZXd2pMZlFseEw5aWdpdW4xOG9ualRXUzZ6WnZ0c0UrVlFlbW9xbDg5OG5iZEJEbGxoa1poUSttamZ2T2pueGFkcHpFZHNHRjBHa3o5L1hoZCtwV0g0aTZFbkszUkdxdDYrVHU1RUtZV0FwKzlYdWV6WXdPSFpPVlVyWTUzUHBqeE0ydUxoMzVoZHFFVUpjeEkzRHhjc0U4MnpoeS85akJuR0pQS2tGWGpDcmFDTTVESnBXQ00yVi9QTVZpZ1pDMVNzRThGR3UyekVZQk1kcGg0RkpwTlV0eW9kWWJiTzBjNlBjWldrY0poS3pSK3dwRm9UMVp5N0xCbEgxNW1Ba0pEcXUzZk5qWTNvaHU1ckJETXV4WlM3K0RPOHNEZGhBcXp2MVMwL2JQdFE4R3NWWGw1Y2ZQaUNaTDU1eDhDWnB2aWlXQ0N1YVVtZmN0bnYwNCtRWGpvTVE4T0VzNHpBRXJZdlg1WGxuOXB5NGZnS2Jicjd0WDF3UkJPUU5CVU5nWGxweTNZdy9hd25yWjNobnNXM3RaSHYveDlYT0l2ZU5YWGtSMU1kZk5aZDZldVczditzaHVxb1J2Ny9sN3IxUGVCOHlxQ2JaeHQvV3dDZzQ2M3NPeG1FbEVudy93TlFTd0VDRkFNVUFBQUFDQUJWVVYxWVpFRG0yclVCQUFBM0JBQUFEQUFKQUFBQUFBQUFBQUFBdG9FQUFBQUFaRzlqZFcxbGJuUXVlRzFzVlZRRkFBZWk1OTlsVUVzQkFoUURGQUFBQUFnQUJhczJXTnV1ZWdub0R3QUFOQklBQUFnQUNRQUFBQUFBQUFBQUFMYUIzd0VBQUcxdExtSnJhWGRwVlZRRkFBZDZiSzVsVUVzQkFoUURGQUFBQUFnQVZWRmRXR205SlpEK0FnQUFvd1VBQUE4QUNRQUFBQUFBQUFBQUFMYUI3UkVBQUcxdGNHRm5aUzl3WVdkbExtSnBibFZVQlFBSG91ZmZaVkJMQVFJVUF4UUFBQUFJQUZWUlhWaXdZTy9lMkFrQUFKOVdBQUFOQUFrQUFBQUFBQUFBQUFDMmdSZ1ZBQUJ3WVdkbEwzQmhaMlV1ZUcxc1ZWUUZBQWVpNTk5bFVFc0JBaFFERkFBQUFBZ0FWVkZkV1BvdlRIalNBUUFBTGdZQUFCVUFDUUFBQUFBQUFBQUFBTGFCR3g4QUFISmxiSE12Y0dGblpWOW1iM0p0WVhSekxuaHRiRlZVQlFBSG91ZmZaVkJMQVFJVUF4UUFBQUFJQUZWUlhWZ2s4TnY0T2dBQUFEb0FBQUFTQUFrQUFBQUFBQUFBQUFDMmdTQWhBQUJ5Wld4ekwzQmhaMlZmY21Wc2N5NTRiV3hWVkFVQUI2TG4zMlZRU3dFQ0ZBTVVBQUFBQ0FCVlVWMVlZK1krdnk4RUFBRFlPd0FBQ1FBSkFBQUFBQUFBQUFBQXRvR0tJUUFBZEdobGJXVXVlRzFzVlZRRkFBZWk1OTlsVUVzQkFoUURGQUFBQUFnQVZWRmRXRjJnY2l5NEp3QUE3aWNBQUEwQUNRQUFBQUFBQUFBQUFMYUI0Q1VBQUhSb2RXMWlibUZwYkM1d2JtZFZWQVVBQjZMbjMyVlFTd1VHQUFBQUFBZ0FDQUFsQWdBQXcwMEFBQUFBIiwKCSJGaWxlTmFtZSIgOiAi5a+85Zu+MS5lbW14Igp9Cg=="/>
    </extobj>
    <extobj name="1BCC2C28-871D-48CB-8BE0-2867F7803ADB-4">
      <extobjdata type="1BCC2C28-871D-48CB-8BE0-2867F7803ADB" data="ewoJIkZpbGVDb250ZW50IiA6ICJVRXNEQkJRQUFBQUlBRGgyWFZoUlM0ZWh1QUVBQURjRUFBQU1BQUFBWkc5amRXMWxiblF1ZUcxc2ZaUnZUNnN3Rk1iZjM4VHZRSGpQVmxpWlpUS05jWEgzSnRjL3lhYSs3dUF3NnFBbHBhaUw4YnRiNnFhajI0U0VqUFA4em5uYWM4cmlpN2V5Y0Y1QTFrendzZXYza09zQVQwVEsrSExzUHN5dlBlSmVuSi84aVNjaWFVcmd5bm44WmxHUDlIelgwY3B1REpuSXRHSHAySDBuSWNyd0lvcThJVjRnRDJkWjZKRUZVTzhVTXBLazBTQkxjZkxoNnZxT3Z1SjdLU3FRaWtHOWlaam9aYVBFZjdvV2pmYldEbTUvVjV5ekVnckc0WW1sS2pjNlFxaUxYTkdpME1sSFM4eHk4VHFWb3FsdWFRa0g5RW5GVExRWGhGM2hNbEhzQmY3eEZONWF3TEtkSlJLQS82d3JIQXdQQVgrQkxYT3pMRExFWGVDK29Db1RzbXpGVjhhNzRvMGVVYmIrRmJtU1FCV2ttK0Y4TmNlTWJKOFNzcFdiR3VRQkZ3WkgxSTNCUkQ5YUlFQUI5cER2QllFVCtLTkJPQW9IQjZ0WkNZRVhSSTZQUnpnYVlXSjFnQzZoYnNsSy83QnEwVXFYcytZVjkvZU9VRHlsWEttN1N1a1c3T1kvQ2JtYTBMWEpQOXZlNkF6WkxzOUN6bG15YWpsN040ei9hUGJ3RlpWcXUwMUx1MmFjMWZrUjBTUzJoOXIwaHhEN01IOGxiNEh3ZEdnREQ1eXAzWS9CbWxoTytSTE15cnZtY1grL1QzcjNjalhMQVZSTHhmM3RYNEIrK1FSUVN3TUVGQUFBQUFnQUJhczJXTnV1ZWdub0R3QUFOQklBQUFnQUFBQnRiUzVpYTJsM2FUV1hoWGJ5RE5kdGNaY0NMZTRSZ2hNQ0lZRkFDTzRsT0JTcFFnc3RVcUg2dkwzMXY5ODQ0OXpDSEh1dk5kZVZDZlo3N014NTFySDV1RitmbENQdlVRM2lkNWF5ZWNJSFFXMm1VSzM0WUZYQUgyY2J6UGZheGVVUmg2T2tCa2ZXMGZ1Nzhpb2RrYXZFMFg4NEZuU3ovaEdERTZ2NFBqMGZaSTZOUVZscE94WW1UMDdpVE1MQmNYOStjSnBPVjU5cUV3a2xCQ3pQbGY1YW8rRjVaV09UT0ZmWjNoRkloa1BYeWErb2VialFlaHViMGJpWlFvZlNWN2h3aFNtTnZsTGtQVmNYT01HcEZWUmNOZWxPTEJzVUJFL05Jc2k0MzkzUU1KRGx1bFQ3aDNyWVh2RExBZ25OWTVjb20xT0drUm5qYXByVDIxaEs3NWllV2tZVklqbUNlTGFFS0dzNmlZdjBpL0hCSDMyVEZMQVpKMzNBYXltNDZXcDExMjNLa0dFcjdMbUVZZ1ZBZmtaOFdpUmxwYWRQMUppK2t5ZUJVVWpMK2hxNlk1V05tRDhPelNlYjJFME41djVWWDIrdmYrNGJ1azltazdVbTFnOUhtRHJhNVFCY3JCVFVtSHQvSFZ0TkJINTZEWGF1THVJMXZtRHdCL1J4MExWVEJyTGF5RFdsUWVwVUpENXNONCtLcllmMWg2RmlvWUQ0VTh5QXlJYWdsRHpJRDZXWVRqR3ZaSDM2WTJwLzBNR3pwY3h6dnk1ZkVaUVVRZmF2V0NTcjJEbEd2Yzc4QkVVbkY3UFlzZGFKQ2ZWYTkyUlhydkJWNmtuYlg0aDllL0VRTHp4K2JCKzhlakhaWHpGdk1oODEwdkVmS3N1YmFvalNncUVDZ0gxSFVYMm9Kd0RHMVhyN1dVUzFmQ0t4M2lCQXlMZGN3KzRPUmQ1ZlArZUJVaWVHTmJoK0t5L0RGdlozdktFeU5OMnlYNitBMFE5T3dtR2YzNkowRTRVNmw4OTh6bmJ2bWFCK1RHblJpZEFTcWFNa1ppYjBLTnF5c0pQZDg3K0l2YlVjMjNKb2lkTTZKbXB4dUVFNURVYkFvMjcxbWoza0ZIMjNRNEV3OGZ0NWxUZTZCbzN6UHZ0b1Y1c2pQbjNzeVdXeUVCQjZ0VDhoUlBGVW1paU0vZGVETjVWYmJ4VzRQczgzV2Q1Y3FhQzhtK2pobHFiQVVFaGp0Ly94dis0b2ZIZ2dCOThFeG1tWVB3MmNqUnlEMnJvcmc1QmdNQk1JSkhPSHpaR2pUbUpaU3o4M1pwc0N6T2x5ZWcxRHpJbWtjOHpHN1NIWkhQTng0VmVaYXZ2WGZhVTZGditQLy9MLzNmOEJqNkZoTm54eDBjMmRvbmduMFllTUNLOW5WZXJpc2NkczdhaXdGaVpUeWY3amZOU3lBWUNpL1ZOLzFvQWtGeU5kalpuL1Z6TUMrVTVuTUM2eXF5UC9zSS9pUWhOdkI5bjJlVGJBRW9hQ1R4d3hSRjdPeVcvbERrdUdabWV2WHlqWStlTi9MZ0EweGxnRzM5L2NwTlRnUXA1UTdaL09iME1qSWgya0xGTEhUNmw2ZnpOMVVDazdFdVArNnQ1dnNGdExHbXM4alRIS1pzUERXM1poTlRGS1krdGk1bnp1b2R1cVl3QkU4ODUreVpibWdScGZUQm9oTGYzWUx1TVowVjhmdXFrOTNKdUpoT3hqZitMME82UjR3NjBTak52b0pZYmIrWFRzVERyb3QrNTZIMXdpSlNSbG45Vk5uak5RS2Q2V213U2Y1N054YTZWbER6bmpYem9Lbk5KNDdlZHlhbmdQSnJwcC9HbXphTzlFWmhxR1FoWjUzRzlaWFIrMkZvbHo2aGtIVEd5alZFSkRJTWhsdzZmVmJLNXVBd09Cdi96Wm53ZEZ2UGIrZTU4dDkza0Jqckg4V090WTlhS0I1cGxGNFhwREcwdCtSYTRYcWNIVVlYZEQ4ZldYQTVoc3luVzdndCtOT3hsY0RxSkJ1WmxReFVYMStVdkZUbXF0Q29UK3NHdDcxTzZxNFNRNWYveC9zUmQyekFrM05yMXhrNGkxNDVxZmdESm1PUGJMU1VwemY1YUNDcGhGdndEWkRrWjZoRnFEd0EwNFRkb2JZcDF2MjhSYWg4TWk4WFZoUlhGMDNOTDFNMUI4OG0yZmJJOHRRRDVPL3ZHL004aUIyYlE0R0h5dzhoOStqTEljOFBIeFlsaFJGTGdUY2ZJUWFiV3hHdVFIMDBSQUFiTUZ0aWlMbGFTUVBNM2FORHBzWDBIN0lRem5wZnpWWHYxUk9BNExoWFFtci9xNHFSdnBtQUJOcFB5M0dRMDNvQlUwSHo5cnNvRDBRdlR3ODNSZk5FcFBlNDFhVVorSmVlL1NTMVNHaFVRbFNrVE1pSVozZ3JoZUJHQmEvdmN2NTA0WVhaZGFlYTdNeWhXZmxLUHZVVEJFbzJkSXlwZlBzYWtvR1lFOCtjdDYyWjN4aHVSRTd2cGxZa0FkY0RhM2FkNnZoVklvS2FBNFdkT3dVQ3hHb1Y0VHgxZVJSV282RlJ3cm5ZVDB6T0dNUFJacUx3Sk9wMTJNeHc2VktTUVBCRUZVSE5CWjY5TnRnYWZ3UnhjcGZUNHNVcDVYSnM4QW1FMTBPUDJGaFVFM2c1U1REZ3dvc29VTGZiTGpWd2s5OWZZa3pqcSsvMmVlcThhWk9kUGE1NTdkbURkT3lubHp0V0JnSlMyQysrWVYySTQrbE1idkZub2FCZSszNUhkVTV2Q2hKL2o4L1k0UldEWGhMSWtQK3ZhNG95Ukd4cmVIbU0vRWRvbEh2SE8wdUcyZDVKQkJLR2RVN2EzOHR0cGgwS1dQNUI0NytjbEVIWkVPclhEakwvODdUcDRpNEtTZG1URWc0NDI3S1pWSkMrL1k5aUU1bWhjTWcrVjkxV1FNR0dqSWtjc21MdVVtbm1TZWtCRzl0MXBSblV6amt1eFNkSmNuSFBtTXFERlcxQjV6aUt2bmppTHJ6bWZONXdKU0FJVG5MamVmY29FUXFXZDZTV1pRUEE4aVZFSVN6eksxYWw2dmd6d0JkN0tZLzhkNitab1pxWmZVa01nYTRTampnWkJyOTI4WEVaZFkyUDBORkM5eTZDVWFRV2REUWdmQThadlBaNE1zNUlkMG9tME12WENXVEZ3SzNUYkg5NWpOSjBtRmc5dlNmdVhFUnJ4TVA3SzdQYzlSSWp3d2M4eEVETjdNVWs2UjBvY0Z5TzYvbkY4RTM3NjlsQmZtS01GMnFtWGVtV1FMZHVBeFZqNHlDa0dDanVxbG10NTZTNjRwbFUxZzRjV3p0ZXZpVktRRXg2Nk0xTURLSnYzM2VzVHc3dVpManlaTEdwcVNrY0hBNEJMbGVUUzFlME5aMCtpS1ZlYW9OeGtvS0NTakhuK3Z0UUF6bEszVnJSQVpQTmtYUnowajh1dERVbEtDN01ESDlEZEQxSmVBOE14SXYva2RkMFljZzlyR2dhVDdkZ0pmY0VLYysvZXZONFZHNlpYNCtCMmw3VzMzY0hFaTgvWmF0ZXhwMUV0eUcwdnNybUN4WDJDY2Rtd0cycTljZU5zeDZEeFFacmZIRkV4R21YSnV5ZE9LaFNSU0MwWHFUQmVNeHAwQmY1VDl5TGE0a1NoODV2R0YvL2p2QjVCYVIzdy9INEI2WmRPNDMyTFdKTFg3M0tHaTdoVEVQcEZlR1UrdTRoMThVRy84YXc1TE5rc0N5TmpMekg0ajY1WXEyRXhDb1RDbjFua1lubUFxanMvSzhUanV5aFBBSVhnTFNubkpZT2gxVUNlak5kNndZRUlHSEI3cUMvM3hmeTk1bE1HWWlXTW4veXVSS2hTY095M3l5ei8vd1M0U0lvOU1PRGpMdmtDS250Z3pOUGMranFLUURJa3hEd1hLb3FSN3BmTDlYZFBxdGh4TDQxVUg1L094NVc1S3NiTmloajMwM3NzcUlpTVdvdTE5OEcwb3VFQW5acHVwNHdmeTNvRW5McVNOaHJTME9XcCtVMzArcVV2VWdjOHQ5dTBmOXQwZzdZQkgzSEVsR2hsQmJpT2RRYTllZFloMWNMRWZsYk01R2ZqNlZQL2cwREo3VW9YYUVzdUhvMDFWMXZMY3ptS2V1UVpER2tQVzNkY0FrNmZ3VU1nbVdKSjNSRHp0RGR0K1JCVTBrdmJEQXFhYXU3UTd1STZITFBrN1JoV0VGOURHblVHUUpabUNNNmwzbnpvNVdBeU1XNmVGbTJQVXhBV2h5bEFjTWorVzdwaTBUQ2FibnZ5KzRtVzZTVjBOdS9MZVBqSHZOMTZMem9randmZE5Ic3AxSFkvM2tTMHg2RWN0NCtUQlpxSDdyZmwxb0NQNk9DYk5USUxIbDFFcXFBQ2d5ZHV3VlhEVVJWY0xOVWo4OVdNcTVHeXl2K0U4RjVhWW83NzJDVUxjZHZLM0d2M3B0Qm03NkV6ZHJ2LzVqNXQ1VzEzWGhmR0RQRzB6V3FsVkpWNFJCaEk2SDkzek5iYXJwQVBqbTFWeFBjNitYNWNGaG9Da1YwZmI3TDgwOTBtUVR1LzI2TUkwdXE1SlJwNkNtam9kSjRjNWZ5ZWM1T053cE5WcGprTU9jdUlZS3Nlb3o2aTc4QVVYUkxNQ2FhRjBkVkZmeFlxK0ZJL0x1bTYrQklCY0JIckhuaWpDcDBVV21oVFFVaStGNWY1THJOUldoNUdKNmpMRVdjYTRMRS9lOUt6d1F1NDIyV2VaUDNNakp1dFlFaDhJaUpqWEpYZVowcGJxRjFPTmlOUkdtNUhFcnQ2ZHVTb0F1cEVZcFl0TENMYVpOUUVKdFJHR2JZR29raWd0SFhYTTdpQnJ2VTN0L2lta0YrQmVIWC8rbW9pVVEzWGU0bk94NEtIUkRsb044aUJ1V3kwN25sM2NLMnkwV3RBZExCaGM0YUtxRDdXUnpTc01mUjNxUXpPbWtkTlVRV0JHYjNlWDNoQml3dW5JRWp1V3VzbzRNV1NuS1pDZXB6VXpKWnkvT2I2NTYzWmZqK2ZrdmU1ZlBqS1p2THZIaUtPNTMrTWNDZ0U2M2RRby83ZnRmbjJxMGhMblA5VkRidnhqSkErOHhtNFZsVVZWSWtSMmNwN1NMbU5YTjM2YTZmY3NFVG45akd5bVByUHVHdFZjZEEvQllnL2JaWTBGTXdFMlNEKzRibGZlUFc0cEFPckpybjJZR3lFNldYaGlDeExrZVpzUVJTV3d2MzdIa29oWTU4cGNHN2hLWk5kdjM4UUg5Y0tKKzNWWDMxb0RWbjNhb1pIbmI3WnZIK0tlUkVJNnVRQzI3RTJXY2thKzB0QzRPank4Q1NlYUhuaEk0K05OdC8xTW5BQVdCSFk2b3EzNjZ0a3ExYVhnbWIySU1xUGlOQm9Qb2ZHVEFld0tWT3Y1SHdKMlF6Nk1HQUFxSGZINS9Fald1ZzdRbkhJcmdxamxheGw5S1BaaGJKajVhYmVMS3dKck1OUHczK2V0dUhZN05ya3I5KzFHZnE4OTF2VVZ3VkYydTQ1SjNGcjNLYmMrM2w1cVpXVHNuTWJROHgwVGNPSkdJbFBBM3JsUjlQVjZZb29rQW9DOUI3MmloWkpMenJlNTF6endBTGpxaVFOckdia202VUpaSWdpZTBWcTJ0TS9LYXJCL0tEZWRuU3JQbDAxZGdKUHc4Y0xnTUU0VHVxdlA3bTd1aitpTFFPeDBxclZLNkN1U0dIeklVVTFXR0RmYjdEbWZjN0VsTHZIL3l2S2dmZXc3UlF0d1dtU1hWQTZ0TDVJRVRabVJGSXlNMEs4K2w5RkRtM1lJamJrMW85Wm9xYzE4d0RJUlpYeTcrYjI2c1dDSVFKYXZsem1EOS90YkhkL0U0VktJVHowV0tEUlA2emh6NXZVb1F1U3lQV0gwREtlanlFeXV3cGZDb2I5UGk3clZVWHlVUW8yWlJBQU01SExyTndBNDQrQm1nVFZCL2tUZUE1RkVVQWRTTXNoTGxKcS9YSkZZUkxzbDhUVHpIL0VpSnpjeG5jQy83T25xdThkZk9SU1VmYkhSWm4rQitHYnVRdndIbmJYTGNIY0NIdFVkbFpNamNpT1AzRnJEcEM3T3I4TWRRK1cwMnMwUWN1cWs3bnQrUzZrRFozLzVmNm93enFIZCtweExtUUFSS3gwOXgvRVl6cW9oOUR3MytpWTFKVUNXdVAxOUVWYnR5T1hxb3Y3S3Nlbi9sLyt2LzMvL212NzI3Ni9KVmVjU2VxZFZ2eXJFbEM2OTE2Q21CNjdHMCtvUWxqb01vWWlNSFQ0dnZ5UldlZWlpT1FkUFR0Tm56S1k5aG9UanY2YjkvWG5BZXIvV3NIRWNJR0wrZHN1c1RvUnNRYWpaYXlid2laM3ZUL2NkRVFEN3FSeG5YbytRSDRrSE5PcGx6ODkxNkZ6UW5keW1RR0J0KzIyOFl2Sm5QS3NTZHBEU3U1OUtFaGQxVklxVVF0UStQRFpFQVZJamhVSTh3VXdidXkxSitkTlRXU000ckcyaXRtU0p5TkEycnQ0WGdqelZEV1B4bnhJbXNkWHZKSStSVXhRSUlIR0w4OC81MDR3Wk5mdGdIcDB2c1RiQzEzYUplY1Q3c3pmWnlxcklOQytrcWMxM1RrZFgwTTFwUTFOaUZLZFJpdW00aDNXQkRvelBySisvWlpFMUR0aE53TERjUUNieVNxK0trWEZPN01Tb05ZUmMyNGQ5S2hocm1MVW9zNlBTSUg0R0tITm44OVN4K0ZZaTVRQUYrQUpQbWZRbWNWMjRNNXg0K2hadlUyZjNWUjFjeFQrdzBNR3hnQU5OOGNDMFJnREpSd0pvS3V0OTcrVmVGVjNPK0ZDL21YSmZsb3IzL01VSll1V3BndnFKbUU5ajk3czBNWnZNaVhqS3ljbW5JTzd1QTZYNXJmNVEzREZrclc1WDNqQ3MrYU5lVEVnRkZSU0J1SnVoM2x3WUMrRDNaekw2ei85Wk5oQ2lVMG4veVNpM1RJM2NQTzNmL1o5OExCc0NHcUNJMW15dU1aZzE5ZSs5U3lGVG1BQnBXNlI4ZTl5TXRHcUljQkdnWktnNHlHZGFWbUtmZklYVHNnYlYxNjNkVldEcXdOSnB5a2E2cXAycUJVbDZaTUFwVi9FM1NsZVJDT0pXaGlGUUVRaERzekJacmVRaUFqQVVBUDJJa2xIQ1Izb3YrajlRU3dNRUZBQUFBQWdBT0haZFdBYzJZSzM4QVFBQVBnTUFBQThBQUFCdGJYQmhaMlV2Y0dGblpTNWlhVzVqZkhLc3JaK1JTWXlGS1pWQmhNMys1Y0t0TCtjdTBqVmtjT3BrT0hER3VaT0J3Y1dsQThoeTdRQ3lQR3c4YmJ3WXZVTjhtUHg0L0VNQ0FnSkRnbHhUaWhMTEdVSVl3eGdqR0NNWm85c1lHSmJFdERNd2FPYnhNcVl6cWJBd1p6QndwUEl3Q2pQcDFETUFEZWg0cy9HbGEwZWFteFlEWXlaSU5odWJMSnN6QTJNMlNEWVBpK3lzbmJFTWpQbFF2UmtnV1pkT3VhM3FyaDFuL2xnd01GWmdrK0J4WW1Dc3dpWWg0ODNBbU1va3pjSlV3RnpJd01yRVhzSlJ6Rm5Fd01iSVdNSlV5c0xJVk16eWZNcldaMXNiZ1pZejhIRHpNYWRsWkFremliQ0pzaW1xeUtqSUlFS0ZnVEdOU1lhRnVReGtSQVZIT2NTSUNyQVI1VkFqbnM5cWVicDMwYk9PQ1NDek9GSTUwM2xZUVVZcEt2QXA4TGwwdmdrVUJucE1rNTJCTVFOa1VDVitnNTVOMi9sMHdrU29RWms4ckh6TWVlV1ZHS2F0QklaR0ZzaTBLcXltdmVqYi9uVGY5R2M5amM5M3IwV1lQSGZoazkzYm9DWm5vemhScmxVRzZGZUJQQWJHUENaWmlCTVpCWURHVmdPTlpXNWJVcUFNTjdzYTZsS0lNNEdtdmxqZThuVGRMS0Nobkl6QThPZk1oNXJMeDhMSDR0SVp3KzhBaklnYURRYkdjcmk1SC95aEJxT2ErV0w3K2ljNzFpSWJEblpwQm1jRmlvbHZDdTJBSnM2eFltQ3N4R3ZpczdXTFgyeVpEekszZC92ejVidWZkcTE0MmJ6M2FmLzZKN3VYUXFJS0VmbEFPNnBRN05oaDV3TzBZNDhQQXdNQVVFc0RCQlFBQUFBSUFEaDJYVmcxSmhUVVN3Z0FBUHBCQUFBTkFBQUFjR0ZuWlM5d1lXZGxMbmh0Yk8xY1cyL1VSaFIrNzYrd3pITm1aOFllWDBRU2xOMlFGb21nbEEyM3ZqbTczc1JsZDczeU9rRDZoa3FscXVvRnBLcVZxRkFGVlVWZmdKZFNXa1h3YTBoSS9rWG5zcjdiZThsdU5nRTJLTWdlZTg2Wk9YTys3NXVMbGZsemQxcE42WmJ0ZFIyM3ZTQWpBR1hKYnRmY3V0UGVYSkN2cksvTUdmSzV4ZmsxYTlPV0xpd3Z5QXBrUHdqUzE5WjNPdmFDeko3STBpV3JSYThQSDc4OGZQUmtEc25TRjY3Ym90Wms2Zk50cDNaejFlcmVYSkNoTE95c2VXNm51emgvemFuN1c5SlYrcGFoS25KcGNmNHoyOW5jOG5rSk5qVldVcm5PN2t5TUFKR2xNcmUzeHV5d1J6ZllJMDAxK0FNY1BhaldQTGZaNUJVaDBJaUdTVlI2UTVUeWtsS3NLUmV0SFhmYnB5Mm9kcXdhN1RoN1RlSFdybVpLeEx2Y09UZHMxM3pYVzJvNm0yM2VjbTQ2c0xmaU5Kc3JydGV5L0Y2d3FtN1RxZE13Vk55bTY3SDN6elFhalkxR3JiSEI2MFh2MDBoNVR0dXYydjUyUjFweGZOK3RidG0yejBQd1dYUjVOYm9zVzdXYm01NjczYTd6V3g1ZEdoaEVCMG9FbHQ2WXVpeGRhVHYwc3RXU3BZdDJ3MSsxdkUySGpUc2JUN2NUdjczTUtzVUx5aTV0Uml0V1FwdTh2bVczUkdLb2RBd3VXMDU3dzczTkczQyswYUNoWVlQU1M0N3pkYys2TGZlcWhBSFFRaXVpQWl1anBvTENkZnVPS0lxOFZiZXNqaDI5VnVLRmRDQjRNV3NKZ2txUW5LdXJGYmZkNWtQRVBIdFd1OXVnOFkwbEgweG1Ib3lsblc0Q3hjelBPMkpxZ0pCMDZwVmlEbmh6ZW1PZndrQTB5aXlkbkxZZEREbTd2aFkyaGZmdU1odlFJUC9rM3ZzVnE4UHUrYk9nakJuTlRiSW8zRFJpY3BCekRaM29BZ1pCNWVDeTE1WlNyQVBVZzMzTGJpNWJ2a1U3dHQyeCtjZ2gyRXYyNk5tbnR0dXlmYyt4dStIMWpsUnB1bDI3THJxKzZ0NnkxOTNGZVI3Z09XUUFBK3ZwQ1BNQVl4V1l1QmY5ZUlRREE1VnRMMmFKNk1ESWpCUzNNMGNRVURNRHRjVFRCeEFJRlNOZHJTeXFBYUtwdXA2dVdPRWQxd0F5TXZXV2k5MlZ3dGFXZ3FoRWx6eFlQTmhWZjZkcGh5UlN0aW5NMW56cGVraUFOd1RmMFdmbjIzWHhoS2E2RHJEQm54R1ZBRjR6bHZUU1N0Tys0M0xEdkVYcld6UVQyM2EzR3pBVmQ1d0VEemx1OEdpcUJ1RDdCeDRTZ0ljME52UUdPbW53ME1GV05TcVRlVmtQZ1dKUTRjdkdlR1Q0SUdEbW80ZGlsNmdZNWFPSENxOXBGS0JITVFCR1dxYmljcUc3NmFCSFU5V0pvRWMvZHZTWVpoN0ZuSGIwYUpIMDFPcmtORXZQM0tTMDUyalNjMFRsT1VIaDBRa0U1dmpRUVdnUzBFSEl3TUJRQ3JDRENURDE5dzg4RTVZZWRWenc2TUhrTjUzeUZGWUlEeXM3eFdibTh1MHM5UloxcXFvYW1ZcmxZdjhWQVd1ZzZWbk1MZmZ4Tnk1OEVOSklSbDhpQ0dISWRGbzhoWlJGeVBBWWdnVVl3dkQ0TWNRN01rUFFNU0VJamcyZWpBVU9temtGa1B6Wld1WjlEaGNkUUp5TGxXd0RwNGVTMGVab2hTREJ4dzhTRFFPY1F5Z3ptRXdJSmtXTVBTcFlqaW8wQmY0SEtzMkpDNDFCTHljZ05EQ2FyRmxPKzBMZHRnb0FoQ0NiMENaUnBKSFlVbWVremQyUkFUUXc0MUcwTG1FLzNFbDhHN1lZZnVwSXlNcnpNeFN5MkE1b2ZtZ0pUb1pWd1ZGWWlRSmdKZ05GV0pYY1JYYk1BZk5ZYnJxMW14SzdFdTJJWXB2dEdzc1lwKzNIMW5ncVlmOWs2Ykxkb1BjUUN1OWJsbWZWZk1vTkY2NXpHVm14V2s1elowSGVlL1A4NFBXTHc5KytPZHg5SUV0VjV5dWI0WVJlaVlTa0hlZzVPdE96VzJMbkNKNjE2Vm1kcmNBWTM0SG5PNXpWRGdzbXl6eXhaOHpqMStsSWErTEZ5blhSRDc4VFhMNzcrZVgreTd2ekpiOUQ0OUJoLzRrNnBUQVFZVkdDNWpiNG5VaHlmSmF5SGYzVlJtSThsR1k4QmZmQVFNVFFpS09LQVJNRDF0M1FnazRIWG13S2FVT1lDS3FtNkZKZ05zb2VGSm9JRzRqajFqbGZtZ2hBYU9vSjN4Z3JZbHJiWjZhUjcwMndKVjBvRTZna0loS2FqRWd6MmZwK0VkRGlqVWZSWmxadUU4UnlIQUpWTlFXVTlIUVRLZ1A3dlp6dk5XcDdZdkQ2REgrT2pmekJnN2s2MTJmYytnYTVuTys3a3V0cGVXREFpc1pzbEx4Znl2VmRIdGlWeXNBM0pqUy81UkVLamdBdnROZ3hvOXNOWlR2UzJuQU9senBTRkxlcmRzdWxWQkVVaW1PM2J2TFF6a2dlMnFucFF6c2pjMmpYbTVIMUdwY243RGd1N05TNlV5dFNkbXlrOUlmUHNtSVRaSWo0cENUM0FBMXJRSm5LQlBuNEQ4ZUtGZHBNVFh5d0Nvd29RSm9hemdVejhVRjlwejZuUXFIVm95azBPckpDdjN0NGIrLzFrLzF2NzQ4dTFjbDk0M1UzVnFLTXFOalNKYmZYK3JSNDV6UHZrTHFORWtoQmZhb0gxWWFxcnVqSmMycFViS0pBT01ZMVVOeUJHSjNtckFWcG5CbnlobzV6ZmtOSGluWC92ZzdIL21STThzL2xlUzNCODNxYTVyVTB6ZXNEV1Y2ZENzdXovZlpUeHZKSDN1R1lzZnpVV0g3L2wvLzI3aitZS011TGo4RGlTellFenlKa25rVjR0S1BFbVFETUJPQkRFQUJ0V0FIQWxOOVRCSmVSQU1VbzNHM1M2ZEl1YjhmekJDWGd5SjhpRkVzQTBzeDBrSklxUUVrUW1ETVpHRVlHRG41OHRmZm0xLzN2Nzc3YmZSWkp3cVBIYjNmL21hZ2s2S2VEOXdXK3htRCtZZ016N2g4cDNoOFArNlB3TXdFNkplbzcreWNtMEZQSERKZ1d4ZGtmR3hCZ3RXQ2J4OFJUK3VCbU9nc0E2WnJsZFhxZjFpT1ZzTmlJTCsyWDZsOXVkLzFnVHo4M2xGUUlVMHNwckVaaDFCVkFDdlZCR1JURVlvMmcyVEZOa1pqR0NrRXNENmdvSER5OXQvZjg0Umlpb0taRkFaMld4WURBM1RqcmdXSUxBc0Jqc1ByWUJxWWxDL2tOSFRYaS9idDdjcnFnSjJRQnAyUkJUNnNDSHFnSzVyQ3FvR29aS2t1TEF1VXp2WEJYeUp6U3h6RW51U3QwVW53UE1YWHpRVkgrd2FzWGIvOTlGdWYrU1ZJK2hxZUU4am1veG1IOFFnTXp3aDhwM2g4TDMyTTBKTjlqb29NQml3QUZHOEFzNG51TkFQVURXZ1FVQkVsVk1rR0s4VDFkSnRINXhZendCeEwrL3JNL0R2NytuZEgrRDYvZVBkM2QrKzZ2dzY5ZjcvMzA0dTN1bitMMDk2aWZhL1dSQUh3NkpFRGdiSnl0b0VJRE13a1lLZDRmdEFUd3YzeXcrTW4vVUVzREJCUUFBQUFJQURoMlhWalpHRklkNWdFQUFNY0dBQUFWQUFBQWNtVnNjeTl3WVdkbFgyWnZjbTFoZEhNdWVHMXNwWlhmYXRzd0ZNYnZDMzBIb1Y2dnNXekxTVUJ1V0ZNTWhVSkwwdjI1ZFJJNUVaWHRrSHBqNlgwZm9OZDloKzBCeHZvMmhmVXRkdVE0c1dWeW9HVHlqWFh3NzlQeGQ2UWpNZmlSYXZKZHJ1NVZub1dVblRxVXlHeWF6MVEyRCttbjIraERqdzdPam85RWxLL1N1SUEzQWtNTWM1MnY3cXRaSFNHWFgwSERBWTNQSVQxSmttU1NUSk1KN1NBZk1rYko3VUttc294QllNZVZBK2Q4bTNOaHFySWlwTUZXd09mbW9XUWtFNWc3a0JHbTViaTJsbC9uME9WZGpuUGM1dmlXNDhta216Q2M2OWxjVUs4M25mRjZQZEd4UEJhUjBqcEtDOHR6RTZ0VWpaUHJwUXpwT05kcVJra0pYMTVzcXRGQklBK0hYQlFLY0lpalVCK0hlaGpFWEJSaXJPRlR5eGx4cFRMWmRzckVLbFh3LzR0VTgwVlI3aHNEYi9MdzdEeHF3bVVJRWFDRWl4QjlqR0JlVGZnTmdya1k0ZmpXR3FQOFc3WTVzNkJrdmhyR3k1Q1cwWGY5cE5NOVJBNTFnRG1IeVBVYlZXMVZVUXdYOGFwZFZST3Ixb1AweCtvQjlncnN0Q2hPbFY2SDlQWGw1OTgvdjk2ZUg5OStQN1hPNHc1MHZTMW9tc3Bla2xRbjlhUnFLb2dTNnplVnhzVmF5N0tqL1pjbTMybjJEdGFFVG1KN0o4NTFQcjFybTFrR0sxT2dldU9scVVEVnpUOXFOVGUzZzUxbmcyREJmc0p2Wk5GZVZkekVjM205TE9EaWFhcWFLREg3d1hQTWFQWXYwYkVRT1ByYlMra2ZVRXNEQkJRQUFBQUlBRGgyWFZnazhOdjRPZ0FBQURvQUFBQVNBQUFBY21Wc2N5OXdZV2RsWDNKbGJITXVlRzFzczdHdnlNMVJLRXN0S3M3TXo3TlZNdFF6VUZKSXpVdk9UOG5NUzdkVktpMUowN1ZRc3JmajViSUpTczFKTEFHcUtjN0lMQ2pXQjRvQUFGQkxBd1FVQUFBQUNBQTRkbDFZdWZ5UEd3b0VBQUJqTXdBQUNRQUFBSFJvWlcxbExuaHRiTzFhelc3VFFCQytJL0VPbHJuQW9iV2QxUG1SSEtxMk5CSlNpMG9Ud1hsanI1TlZuZDNJZG1qTG5RZmd6QldKR3p3QWdyZXBSTitDM2ZWUGZyeE8zSkNtSnQyYzR0bVoyWm41eHJPejY3WDJyNGFlOGdINkFTSzRwUnE3dXFwQWJCTUg0WDVMSFlmdVRrUGRmL24waWRVZHdDRU02RCtGL3FJbjVSd2czQ09YVkV4VlhyOXFxWHNWVlhrRGhyQ2xIanMrdUZTVlk5ZUZkdGhTZFRVV25BZ2ZFWS80WEtxV0NKMFJEd1dEYVZiT3pqazdOcC94d0xZaERtc3Q5Vm5OdHB2UVZHT0tRU2tWcDltRWRrTFpveFRYdFIwejVURVp4UUJWSitWcE1BcG9tR1l0b2RRcHBhSGJibDFQS0UxS0FjMEdnUFdFVXFVVTArM1ZYU09oVlBoY2RiTStzVWRuVEEzSGRFeFZtL1pkbXppZkNVa1VMV0VrNTJOeUNrWVI5OXdBSCt3TXdBaTJpVDhFb2ZKMmpPeUxVeEJjdE5RZFkxNU5LdEZHbmhjTGRLOUhkTllPaGNMSlk1K2dva3k4NFVud2pnY2krczM0UFNPcVRhYkxZemxCR0M3a1NMbmVROVFmaEd6bXZkd1pKeXJweEVVOS9FY3ZJMCtUU1hORHNkQlJTNXVDY3QxSTU4S3pTdXdyRzRtOUtXT2Zjc25ZeTlnTHhjc2MrenV1THBIVDhlcTc2ZVhFV0J6bWN6TEdyRW02MzVXblVBUTQvOWJCTHVpZVpnM2VldGlYUklEemJ4SHNaZW9sbDJUQm11cDY3UkhYZGQwcy93dmVrQys0WU1KN2FxWHVnSXRoN2hwR1E3NmpwZTU3ajhDSWNYTGNpa05ibFEyMUJGV0NLa0dWb0dhNDd0U2UzZ3VveDlnNThIMXl5YytvS1RRZDlCRnU3T0MxTENldmxwWjMrbTRkSWQvMllMR1QrZGQ0QUgwVTVvRlpubVRiekJuWFhrblE1ZU9yNHJTQTE5SVdKSWQxT083MXlwQTRLNTNVdUQzWGRuc2IzOGc5OHJ5VTBNcmVRa0k3NVZZWm9iVzBCWlhkNmxBYThlV0gvQWRKa1dwSlVvU1BsNmJaTTNhcjdDZVgxa2VCUUZuS0pCK1hDRHpvUXJWZ01iSzY4Q3JrQmdjaXRlbG9ubGxadHl1cTBrVTR6QjZ2SytmUVRaL0YreHR0MFh6U21LMHladW03c1g2ZmkzUS9XeGhwb1RIelBkSnlZN2pHUTJCZkZOeHE1QnMvTlRKZmRmZ0VmWitkV3lxbnhJRWN0TU9MZmh1RjBhTXVxc1JGZGorMFgwOVZUdzNGMTNZenhURzZ0OHZzakc3dDZzbXQzWnZmMy8vOCtuSDc1ZFB0ejgvSzg1dXYzMTVrcnZDMkNRNmpXODBuZ2JCYVR4aVV0Z2Y2M0VsR3k4NFEwYVBEV0VQODBYcFZiZUt6M2F3MnZaQTIvVUcwRmZOVXZPdjR2enhkVlJ2ZHllVmtZNXo1TE1VemVjKzdpVUxYMVk4SVR0U0xYMHlNZWZkQnF4RHQrekFNQW81YUo3ejJZTjUrVUN5bHIxM0swdkt0ajNyV2ZNZTZaSVRzUkRYN2dORkd3WURWQ1lOVjJHRkVGSm81STJrbTNPSzdJdlBNSy9PY1F3K0VpT0JnZ0VhcDFjeldNeEFPV0Fxd1NBa2xEMW5CQlA1MUdrWTk3M0I2UEJ4Tzg1bTFISmlBNTVGeG1QQlY4L1MxUFVKTnh2M1UzRHZFT0xabEhxUnNBb2hSamw4TlBoaVRZeEo5aXYreGxlc3ZVRXNEQkJRQUFBQUlBRGgyWFZoYjNRT0cveDhBQUIwZ0FBQU5BQUFBZEdoMWJXSnVZV2xzTG5CdVo0MTVkVXpjei9QK0M2ZjBrRkxjcGJoRGtjT0xIbDZzV0tFVWw0T2phUEVEaWhWM0tFNXg3YUhGS1JUbmNIZUtGWGNvL3VYOStmK1gvQ2JabmNra3M1bmRuWDJTWnpiOHJib2lMZzRGRGdBQXVFb1FPUzBBUU1GN3N0MnhVWi9tK3FuZDNTZjF6QWxpNEFJQWhLNy9EWlJsSzlyUEFFQTdvaVQzUnVkenhrR212UlBsVE5MMlk4T2I4SGltaFh5RzdtZ1hvd1lNVVFHVHdlUXVhbXNTK01JWGtNTUdJdSt6c1JFR0dhakVRcC9kWlI5a3JKMkV5azdtbnpNek5BbWkrak9vK21rZHh4aEhuSDMwU3dCU2xKSXQvdnZYRjJnaGMzM200SGlvdmNRSndYNVptNStjWDFqK2tENSt0YmNVOEVwZUtSRmlSSWhkNnQvTkxuVHo2UmI0SzNXNGwrSFNueFl1OEFPQmFDVFNLc0Q5Z1NqQmc1Yk16ZzQ5TjJJWEVqcnJUUDRhaFd6NVVXQm1Mc0R6LzNSbnhMRG1tOW55MlN1K0dhSml6M0NEMk96VU1pc3JqcGZzTUpxRmpPTlZPRjNxQWw5SVZPeGxiTGIzNncxYUpuWG00ZkpmUnNmN3hiRnlyUG43QWdRQVRySkxiY2JzdjhxdktJQWNFUjI1OXg1QzByWmZ2NGpMN0VWWWsxdk1xV0VSbm1TZ2tsZXJqcTBzSndYVW9IVFRkOHpNOVJNYWY2cVYySE4rUTFSYi9UcXlKU3NZTXd0SlVjc2l6WEZWNkxBVjhiMm1wbVpjaUpPa3A5YjZZZlBZV0t4K0ppbzhpRkh0U1ZNalcwVkthNzFZRGRwM21uK3QxcXV0MzdySFNFd3VYRFZFTS9hMDVsNHVkS3VNMFI3MzlJekpqcENiM1hXL0dmOFowSEt6NktLd2Z0VzFmSFZEdFpDOXN2YlhaZjl6NEt1YnZuVXBIMWRHeDU4ZjkxUEdSclA0ZW1mSHZpc3FYcSt1L3YwbVdGNVpXZWw0citBbFc3RFNqR1JDMkNmTmdicGYrZzcvSWVCTmhMd21pamhHWVQxWGJQN1pFTlc5TGd2a1VUZWFmY0lXM1lzQ2hndE5JZXBXcDVIWDg0RWZwYlM4UXZ6MUlhMzVhRjROZU5LMGJ4a2xIQ3UrUzR4TkxxeW50ZUZxcDJlUVY1WkNOalp6akl0ME1PcDFyTmIzSWwvTFJyaWZKRU1JREdzajBKeUNHVnNEdGRBTU9nYnBCcGRiNkxFa2lOQllleFlhVUk3ckFub1htamROTUZsdTJaT2tNS3BOcHRLUkZxMTlpclI5T1JVTkxOTDBjTXpnRXM2RjdpbDFqRVk1TTRndDdvSnlDZDYrNHoyVTMvZ2d4clU3TkhiSERuYjBsUlJGRnBDSlVKaEFiY0dtU3hFRVphMWhnbEE2NXFhYnF5YXcraDRnNlZXMXozUDRBWG4zUVJ3aU1NRlg4UVhLTjdYZm0rbEFKaFpEWEdpQXhSWVZlNTVhc0pYSGZobWFFYnMxdmJldlErdnQ1Vlc5NE5OOUx0eENZVERLUDJQblIxalY4c3hkbzVtcVdhSkpMTGUxVndGbTNPUjdFeWp3cGlDa294TkFnRGFYcCtHV05FS1VKelZQbzJlWWJzenJDbWVoRGUvcWpiUnB3UzRpdlpiTHJramE3VWdlQUUwZTRHT3dTaStwcWJmeVVFUXBmQWN2emZ6SlhqM21lK1Z5N01XYWlrcmVaM0hPZkczVjBaODZqdzZNeGgvRTFIcFlybDY4L2NWWFFjUklyTmF4MEN5MWtVZEFKU2xJTk4vT2szZktPUzhxbGdRVkQySnVXRUl0d3dtanhyQTFGNkRkTit6dXNUS1oxVUlnMGtobnhrMVBTclJUVStHV3Y5WTZCcEtTNm5zS0IvUjN0Y0F1SVMxWE5Hd2svWnBvL2hTaHRtL2lnZFhmK2dWY3phK1R0Mm5PYUVZS1Jtb2EyVG1OU3lJakliQjdNZkJuQXV2aG5MYmwrUisvN0p6eTNJTTNZOThhMmMrd0N6MjNaRlBlVE5ESW44SHNvNFNaeWxlNFhjME1pUW1aVFpVcUwxaG9YM0RXL1RKei9odDdya3dpS0ZoNEpGbVdpektZb2pmUGtNN1VTVmlxSy9rd2k3Z2lKUWk1bUZLWThLQjlWMTVjKzBaSTVTdVRWaGtCZlg3MkEyeHkrcHRSZytFd2JwSlFyOVd6YWlJNzR0TlFLY2pqOW5aeFZmYmRKVjV6dDZWTGNQRU5HMFNMS3RudlJydThKQnQ2YTIvRUlxUVh2VnVwMjdjQUV6T0JHQ1NxKzNrcmVuYis3dGthZU5zZFEzcDlMR3M3WXZLRU9QeXJEVzVtTGdVbDh5ejdHMG83UlZMZE85cGJ3ZzNyVFh2c0RsSEk4U0xEZ2ovL3Jta1lsaEgxVU1SMFZWVXRsOUFNdWk0YjhZNUhPMHNvdnBISHNxM2ZnWDFTZmZlV1llNU52a3cwTmVOY2VaMFZjbU9tM2NUV0NGcEpYNnJHWHNoMmIwWkxUbzc0OXUzdEJ6MWIrLytjcXV6alpaNm5sd3ZUZW0xbXkvZWsvNFhQNTMzTGx3RUZnVUQ2Ym01YjlWanNEaEZJUWNVTHlPYTVyZTJqeWthQ0JtZE1yMkZENWZpMERoYURJSWNhdUhBaUNvMGhpVHZELzVlbmJWK1J1aVNzQVpMaUVXNlFvcnAwc25pM3BiMVpWQ2FjN1RrMU5LMHl4MGxPVTA5Qm9SclRQRjdQNlc1MW11aENuY0VoRGRZQUUvYzdSdkVOZ3p2Y01zL0VBUktRNTFzL3VDV2psTFF0K0RSZUt5eVFIbUNNVzYvZ0x5UkViV0xGMmJGSmJ1aURSK0M5T2dVc3BOMGJpd2t5WkxGQk5wM3JoVUNreFJBMlJwVCs2eUlOZ3hRMUFFZ3NoQlNYbm43VEM5V0JJRmp2dHhwK1B0ejBZOUg4WU5uaWlmcGw0Tktub2ZrM21wN0tHU1g0TUJXZ3MySGRSNlhUUXVUUFQ2eHpFNzFPR2NURlJwRStaeG1qQW1WUjUwSmZuV0ZqV2xLRS95eTZlb1dyTjhxN0FmbnRZTk9QZ3RZaU9LdjY4Y2xRbHVoYzlRTDNNei90NGN2a3Fkc3lKT1lSYWh6bUNsMzk2ZzlLU2JHTEhkaVpHSzh5NmZuMzA3UHFLOCtLbHExOUthb0U1VUVmS2hsNzRONHpRRmJabm96SWtKTUpLODVtaEUyU0pHSVRKWXQzZzBhcWdJaGc5T1c5VW9FT29DMkxnb01HRU45VFB6T1puNXNYdVBnYnBJVkRoNitiT1M4ay9jYXlVTHB3a3RlcXJzWWlKTUNWQXRoK0FpNHllSnBxcHE0TU1VVGU2MEtYWHh6cXU2TmlwYTFkNEZCQ1FnVGJXRFRFQUlxbGlBRDBlWXZkRURnSWlhMCtSZG9KRnlia3ZqOG5OVnVxVWJZL2VOWm9kYkJ4clRPL2FwQXBMMU5Oc3FkUTNLanpoUmRlTW9rMExYOGY4N1poSlNxVk9mUXU2eld0MDIxWjZaSWcwaXdGNThWUjdNb2RwcURnZE91VjJjV3Vjcm8yVjRaZW1iUXRoaklGdGlEbFlvNGptUXltY0hGN1BuSHVwNzRIc0xLS2ErL3BxRnV0K3NGSHU0NGp3bFUwNEFKcnl2bERaaFBicWVoSW1hTXVpYUVrVGVnZGxGZWZYUklmRE1MKzIyZ1JpV1pxVjdPaXF4dHZzS2lWbHBIb2QwMElQZ20vU0RKQzlsUzltLzlXR3VERkVBY1VwSmJvQW5HSDZ0cEpzcmkvK21RdnUxaXozME1LYkR1NGJtcktHNHRhVk1oTUJjeFpFajBaQTBxaVE1S3hBQ2Raam81Vk9DWGc5b1N2QUFHRmRWeHNlUUg5bWJqOTJhZTNOa3UySHZyRExuUzZPVFNzYXI5MmQ1RWFOY1VGREsyWEZPVHNobVY2NlVaSFQyOU9WNzdrRFBpcE16MDJwa256eVc3bkV5VmZpQ3VXbm5jbkFhYTA1YkVGVGNQU05MV3Z5c0V6VFd3dWtvTUpsRzdLdEJKVG01eGFMcHdTQzBrc0VoUVE4MkRpQUFnTm5uejRkekNabSsyY2theVFnRDltYXlxTFFLMDdma2twczhUWncrVHBHdVRvcDdPblBPc1pzUUFidTROblA5OUtjQzdQZWpudnA1NG5pSkJUQ3g3cEloMFcyQjJpa1hYRFp0U2ZNMU5qL2RwQ0k2TU5HeGJOcnJZY1NOQWlhbEdZVzg4SnlTbGtIQ284VjN6ZFlROE1vSmcwLzMrems3MURqTFFhbGUvelAyeFpiK3p0cFRnWXRJY3RqelB3VzFMc3JOSS9vUWlXcVpEZlZKTzVlUUhTb0FWRWswNUdnWml1ZUhYRkllaGYwNi8rNjVPbGdhc1cvVkc3aHQ4RlI0YWtBNS9WTXV4cWE5dkNacEtLUXZEZTM0cGpnLzFrcmtCR1dycFFpQ1FNbzZ6bG8wRU5Yb1lrMThHY3JPUU45dFBaNGQ4bFpkSTdjeS8vcytHL0d2N3RJVHoxYmo3V1BneERKWmlBNFVWNExNYWdPWGU1cmFuUzdXWGNIMTVzdnFNVC9VampTaU5PaVljWjJtRzVOcXU5amRKcStBdmVjSWhnTkVYb3hzOUkwVGRLM3ZFYlRpSlV0TFFwSVYrQmNpTksxYW9yL21XemdEQVpkcUZCVDkrZWtmZEVXZ2dEeVcxRFVXTkRlbjJpOFczUDBoR3F6RmF4cGZ0R256RUJzeitVbE1rVnhZMFpLNEZJcGpSWWhmTWNzYk9reFpLb3o1SDN0QXBQbXNjalJ1VnhLM2RmNUpFWGN4Q1ZpT3ljeDFJZlN4TmhPQ2JBaWtmOFlpWVQ5KzAzQnZxWTBacy9CcGdHN2hNQmN1SkYwaUdjMnFLeHFzbDN6ejJaQlJJM0pURUFmVjVXKzM1eEh1SWpkQjZrdDREZzN3K3JGRjFZNXdLYWJpWjdYV0U2RkFFMUVsNkRKNHlKV3JrRndUNVo5dUdRb3JXcmJPdmh4azFzK2tJcnNEdzdGK3FEU3hGaG5jd2I5OHlqQmdZdERQVFN3VXpMRUpXbjAvb1RTNlgzaXdod0V1bTdQUGpOenpYUm91d2hUc21ZdnJZOFRBS1hoV25wYnJ6OHhOMlo0OHhibmEwVjVxb29OdS9sTFc1WS9nRVBveGdpdjM1OC9ibStMUHVXWDc1SVk4M1grTlAwM0VKNWFYWGMzd0YyaDh4TUx1M2d3UTVwb2E0MTg2OGplc3RGWjVIRGdRL0I2S3N0bDRmNVhvTk1iWFdOZjNSamxabHorYk1VYXdadXEwV3JuMG5iN2p4VG96UjF3b09iNUdVTWtseHA2ZVkxL2c3MTAzVkRUV1IvR1E2Sk5YMG54eVY3SXBkZEk0SU9ZaUxFN1did0FYRHV4N2dQSGN4UC9oSEFiUlFyOWFrQ2g3MFk0VFZzWlBFSmFlTG1iZldtc3pHSldXczVrL0pzcDZ5NzRqSFZ0MDBVbkxyVVE0T3h5R1FQcjFiUUhBYkZQMXJHTGRsaEZWOUdsOTlscWhKcFhrSTR3V3dWeURmZlA3ZzBvM0JOajJFRm83eWYwWFFlbmhrYmY5blMrWWtubDRtUk9MQ3NMS0VtTnN6aXhkN2lDYUlNWGlVd0R1S2E3elppZUdNenhvM1hRUng5anFPTWE0SENFOFRwZlJaQ2RmNFdsRU1HVzhIc21NR2tnUjBsZTVObjdMY2NaZStSRHdkT1BLaTNGTmVlWThaQmo0SThBaGhKSDkyaHpwWlJidXRmVlM1NXQ4UDBUb3JmZEkxdVFEUlNaZkxGYU1LOXNnL1kwc3BxdjhnNFNrZDA4N2J5ZVlCVCtBNEx2SDZtNnVSLzdhRVVmZFg3ZStQM1ZKdDlZWmtFR3NENmVFV095bTB6eHNyQTFZSzloYlNNWW1icWVwSElCbGdid1dJeUZwTlQ3dU9FbHYzZmlTY2tqM1RNR0p6dVRwbWx0Yms0RWs1cHlza3VCRllJTUxlNTNQb3dhMjJGNmZHQmNGZERJTnNKR1NWeDl5OXNFTkYrZ25reXdqZ1lRRWpsOXhZVXowTm5icU5GRlVHK0loM3VvN0JqYTluNC9MSjVVRUpyV3oyRUZmNVVKYkFkM0lFTzZXcUpiOHVqaVZ6Vjc4Z01XTFFIY2RtUExXaUZoSE5UVlhweWdrcHlEazBGNVB4SlFBUTcwWldSTlJVekdQVG9jaVpZMm13RERxNk4vVFBUaEs2RFFNNUY3elpzYVk5V2ZibmxhN2t4T0p2SHN2SXpNV0JhUFhqRVp6Ym1FNDlHdFJ3VzBYa2NxRVVPejBzVWJsSEZqT1NndnRKU0crSktraWZvNUg3Ukh5Z284Y0d6SU5mUnZ5Um96OUhaNmpaUEU0QlhNYjJPRzdraGl3ZC9aaVI2SHdENkxlQmx0STJFSi9BbDdaRGoyZlJmVm9KV29kN0pYd000ZlRJbFVIQzQzczN2N0dYUU1NUWJvN1EvSnlpSnZ2eU1jSDBRUnc2U3ZjUWZnVG42SFQ0bHM2cndCaWhuMnZCQU14VEZoYXRIZVpHemVoOXJ0OU4yRU1kNGx6Qno3My9oZVdITEI4R0EyMzRyMUExL3VHZFlIOFY2aVNXVmVqZDg4RHpEblJNckFZQ1BqMytuc08zalQySUxKdG5ETWdlMmJmQ1FJRFNOSzExdVEvWFJNRnRUQSs2ckw4WU1TU1FvNEpWTUxNZG1YSjdXZ3Nzdmk5YTlyVi91empQTWl0Wk5aTFpqbEhtc3VEbVRna2Z5YkRSZ3ZvUWExUDhlOWpYbVBxOGhNcXVneXhkRFhhZVRZQjRZK0NnL3dzeGdPaC9jU0tDU1RNZWliaVNCcFhGLy8ySGVVVEpwbzFPcjVOTVF6RTdMMjJzdmdlZUQ2V01rVFNRcHpjTDExMm9Nbm5ieDE3ZUpJWm5hT0UxRUxDT3FBQjM2dU9lZk9zNVU3WU1hcGNGdmZyYkpRcHo2UDB4ZlJPZ0QyTkxTMkwvNHNkN3BkdWxjOWJLb0FiQ1kxS3BXc2V2V1IyZ3pRaWYxT2NRczREQ0d5V0Jva24xK3dpZzdROVNxNVRqbXBnRmZmQjJ6clVDODNvWFUvZEJyNjJQTDhleXc4WUQyMmVReitQYUs2UDJhMGtzNlFYUm0zaVVYZXZTWHlSZ2QvRyt3d2VhR3lmS3FIYThybnRYa2t3L1dZcHNhMEEyK2doRGFVZE9oOC9iMzdiRGJUUHE2ampQQWcySXBreG5qSDgvL3NQaUxCcFJHNnhsQXg5aTJYZWpYU1M2RGJrOFRqSXJZazNjcXVLeHAvVlE5N2M0NE5BNHBVSC9ZYjA4YkEvQmNsb2FzbGZmcFFldEZUaHZmd2RuN2hsZ0dta0ZKZ2xZVnNxVko1Y1NDRmdWQjVTWUs3M2g2THdZTEtKUFhlZ3kxakdUdHNFdm85YmNBRkR0N3AwempzbG5PMkpHcTlZZ3A5dE91RWZFQzJKTHZlYmcxbnJqNGxNdGN5ZjY4SUN3TjZORGJaWG9lYlluT1lmZERsWUhEL29kZFdxMGR1UEpEOUo1OVByR2dQbmZjSmw2WkFzTWd0YjdKTmYzaFlNODNZa0w0bzNPTjZ5MUZyOVQ5WmY2U1hnbW5YdE9BUVBRdUhIVTl1TmQ5TjkxRC9VanlwdE84K2VUM0hjWEhoVVRMaFVTVitVYWQ4MC8wbFIvVTZ4MktyMmNZaTBqRVVhMWNybitPTXY3OFlSdjVYTERqZU9PZDczYWxOVTF5VklCZVNJNlBFVWtqdmVtWnRVQWN3WHRmckpUdUh1TTlPNU1YQ1VjeFJzSlZoZ05TT0JGcHoxV3pPSjBHWUlQYVdIaFVJc2VUeVNVVnA4OHRXMEZrYUZXZ2p5b3ZmVDllRGM2T2I2UzVaVmI3WmQzZjRId081RkwyY1VZTzlqQWc1ZHk0bk5ZOGU2NGxNdytQYUZrOVJJdkg0U25aaTRaLytsTW8zZjBHSlNxSXhOdnRiUWExdFRNVExwVFJUSmJybmcrMGJHVkRNMVZkdGcxN2I5ZW5RN1A5bHZIbGhscjcraHYzRUlralBKbmM0eVhQM3d0WjIrYnhjcFFmN0Z2cWMvODRIZ0RQSk9PUjRzeVh6NUMySWZjWlpWUklhenZCTDl5ZW0xaHZ5Y3pXWEV6OWJxZE85L0cyNEhkaXUwcmVFWGtwUFFNbUtqUmxENEhhMFZBREhRTitVVFYvdEZMekFPMFRMb1FGRzBNdzI0Q3JwdXBTNUowTGVHbGhmRGM1eWlJeENHWFVqU1E4MFh4R0djRmhDTzB3SG1oa3IzWGx6NTVxL09Qd2tSZkFNOWk4dm5OZzl5NkRXcEViYjM4ZHo4ZmM5Q0hNalRYS2IwNXcvcm4va1J5bm1RNW41MEZjcCtkV0pBTDluZ0RoeDZqdmpNend1dW1XSG84TmNwUjlTU01seUgzWHhvcURjRFJuWGk1MERUTm1rTjBQYmg0c3RGU09ZRXpQTWk3TFVGc25wUTZWZXEybzhZMzBxaXZiM2FyclhCWVRlSUloVmxpVVhDQWc1Lys2cWtuenExa2FJM2MzTVhhd25LaEVUaWsva01UWHh3OTROVkJsckNyMWpXSmExSVYzZmQrNk5YZ2x6Vlo0eURHT2VDZ2Y5b3pjRXpYMDdueUlqYXhkVTVCa0M5VmxsRGRlVlRoekoxMDYvUFlRVUpTWUY2dXU2UTlYOXd6VDlLLzVScEw2TEQyZk80MTg4a0NCeHRFR2dRSW11NVFGYW1OcDRBc3UwMEVtSnRpMkFTZENwSmJEY1V3VHJ6bE1FS25KbmxNK1RHWEJSbnY1ZWl1Wmk0Y3R2L1VFMWxmN29yUUVRZ2E0S2NJK055ZDh5eDNnQmRYcEJvL21LVFd5eUcySHFhRElOV1VQZnBRaVJnV1NWRDRhMFgvTVAzdHZyVEJLRFlmc2hQc0pFbDVxaDhsNDFGTEZvY0xzZjBlZ2VMRFNtUzF0TXIrdjU5bHgwRlFKNzVnbytQMlA5ZmNOWDExOG5CaVJ5SkhEMjVrNTlRRVpEcklNU2dxUmJkN0FYd0R4RXQ5MzhBYldaKzRSY01ja25XbGZJc1ZPN2I0SGo4anlsaG50enFJV1F0VXNia0JkUzRlWndQbVR5d2hYTk9UaDNIMjcrdHFrdzRKZEc5QWVheHc2Y05mOFNCWXl1SWw1V3JCeTlMeTNJRXlIZjlBQVBkamlOWDdoSHVjNERqd1E5WWJndkFWVE5obWxZMVFMTTVRS3BOaXk5SzE1VHUwSnlnY0gvYVI1RlVvNDQ4ZktPMXY2S0cyU1VYWmhWZ2lkWDhSQW9Vc2M1WGE2WkhCeUtBV3F0Q1ZPajRVQlpoRG44d294OE1GZS83ZkFCMkI4aVdKU1N4cHZjUTI4TWlPLzdyQzFZWFpHWEdnclNwVVVIb2h1NnEwMDNQM09jdTVvT2Z0dUhubDJiL2YzbW0rL2dPeUdmQ3RNNVFUZEtCZkZWSzNVeUtyZjF2L1dyL0lma2VCK1VZaytZVndXYnpCSkJMa2orK3ZoeFlmVG14aFRHbWt5S3AwT2FXMzdVZG1uU29TRGdFbmtUMlk2eG9TL3E4OEE1WW5Ha2RKUk0wM1pKNGFBNDBsZFVLeUU0elFLQ0pxKzNYVU9OaVlJMXNlaGovbWxNamFxV3NoL0RDRWF1VXo4dzBkS0JSTVFKazM0aW1FL25sRU9HZnBobStiT1k4bnRVN3ZsYjhOeTlKNkRTN3o5eFVYb1BVR3dLMDFrdCtocGVSMzRiK2ZpSjdhMWtpMTg0UytjWlRTR1g2SGZrZlIxVXBqWTlGaXlUL1N3YjdlOGprWDErWklCdFhqeWhCdUpTaUFHMnFhVGtQS21RZHhZbzRXaXV0NDNCais2ZjlBTlRxWVJrTFpsaytnbytjNnpuTkdsT0QxR084bmtaRmsvbTR4RzYyOFdETlI3aXJ6N29jbldzZVpMenpMbEZ4Vk1ZRzkxdnNxd3R4NjdXWEZQb3plZjU3M1FFMzRaakVFd3dYOVFPTlBkYU9PdXBBbGhzbzdoUkpHMjNkaE55c0NicGdDbE5BM2tqVklqYTJyZTNXUlNweEE2WjE4QTRhNmMzNmFLTUpFNFMzeGZnaUJNWnhrbHlFT1grQ3FpSm5NRkZ3ak5YOGlHc2xxT1REa2pQcVpUcHJ3aG4vU0kwYnA2dmxpZWdiUnQrSmZGMmd4eEpTS3pNWEY3TmlaL3dwM0pYMGwzRlhWcnNjOFpsaXI2STdjMUtXb0lkeHlSeGhSWUUrTjhYZFE0WWZxS010WVZFdHJyNUdjUkRacEZrc25QQlZZdWRDdGxhSGlCSDh6bEhsbkNNOUI2dTROTlRaNWZvOFhnejlET1IySXg2eE5kTXhTVkY4WTcvU1I3RzgwV2YyMHp2RWFhSG9iN2NWZXdESWkrVDBXazdhaitHNGlLZHc2Ni8yUnNRTkppTjVPRU5PRDBZL0E5NTRDbkN0OGkwMm1hM2pmb2QzS3VYZWl5RDE2ZkNHVDdCalJ6eEQ5YkVkOGtlNkMvM25qOGFMRDA2bGJNZmlyYlgyZ0JDdVVXeTI2ZHJpL2NSWnZnSjcwUjFvN0xzRmV2VUhxY0wyMTlacTJRZjNYREIzNW9YTTZJUW02YWp3azZWUmpPTmZYajIyS1FQd2FkUHp4UEV1cnRLUnpLUzhBQmFwYk5LK2RBMGpmL0JQbFAwNVhUemMzUk9OVkxBRjZZYlgzbEN2YVo5czdzQ0IrZm9hMExGRXBTcGlPZG5QYmhJYnJPaCt2YVZmL0dGRlpRZ1VBWTFHcWhsQnZhVmJUUzBtMnNpMTlySThhM1p0L3ZjWm84TFRHekRETnVqMU9OVlBaWDVYcTlzZEt6ZFZwZFhJQ3FaYjVNVlpzOGxmQlNNWDk5S29WZzNvb044Yk1BVlg4R1hNRUREUkI4SXprYkkrRCt1RnhveHVuKzN4SytYWWErbE5jNktkRUhKZisxeExoMTZZZ2hkVnRxS0pPTGRGRjRIWWNyQ3pwaGRyRTRwaFZ0eUx0QWZHc0ZxaU9XajhZWHVrZFFhS2s4T3pERTh5QnNmK0d3a2NBNHJ2aS9WbGNkWkFxQ29WVnhYUUF6RUJTT3g4ZUwxVDdTbWFkSXQ0L2VqY014TmZZb3F6djBjOTZTM1ZuYTV2aGZYMHhRQ1FQZWVKZyt2U3ZXRnk2Y0gyUHl2eFJJZEptSjRha2ZIdXJyZkhDdlYwbEY3alVMb2hDTkljV2lKUjJscmQyR1YzVGdlOFhlMnhLT3R5MnMrZU1ZS0dFeW9tN3Z0bXdxM2hMSTJBUjNUbVlUc0ZvT3NHVXpqaVBTenVRL2ltYWZnemNUWTNxc0N0S3psSHk1Y0VwbTU2eWZjeGtQNi9pYWdMZEorSDBmZEU2WHlSZWczRmk2NU5FT2ZtdVMvQThrNU5kUnRic2pRenpReG5PTXN5ZEdNcjllMEcyOC9rbjFFV2F6RjBVM1Q2d25LamFXSkoyZWdpSk9xampZUm9BKzR0Um9ZSE0vQmkzVVJ6L1AwSDdpZGYyR0RLRVE2ZnptN3dZbW5IajA2UzdzYW5Hck9wZjJFZ2x2OERKeU14em0vei9vTUtsOHJ0aDhFcHVvaTFlOTZ6T2Z6RnRaYnV3S25tR2p4WjIvUXN2ajRhQ1VydUxTaTBwU3dlamg0V0hsaFdPREgrOVczdlRFeENJZUkvWWN1MDk1M2tjendHWi8ybDU3MjlNdUlucWNKTWV1WXZDNS9XRUhRV0kwNS9WM3lQcy92V3RkNldLMHJXaXdmWENrUWdFZTJTWVdvdjkydUcwMG9xdHJqdEdlMXFmY2MySCtSSUpGU0p6R2M5SmxIVmZ4SnB1OE9XSWY5NENKTXJGSmxGLzgvY3BzY1U2bDQ4RnNWalpWbTMzdlpSUGZKNmQ4MnlmOXZaRlVNZWtkUHRPZXNLOHcyV0s5cmMvS0lTTFU2L1poK3RQdm44S1RmczJmMlc3UWxtZEZ2UDZDWlNQYlJTQVV3ckY2MmQ3RE5sQ3lmNXFveXdvN3E5amVmVWE5K01wUkRsS2dKWDgwT3Ivcm9mYm9wVTAzQzM5M0o5NTA2aDZuK3FxcW85YVFaRzlvNjN2TVVsMzIyR1NETXNjRUJYOFZTYytKcGhOSFNJcjVaZ09DY2NUai9teEVTUHg4U1F4R0pXQnlteklUZnZVM3kzZThzS05yNVgwTkQ1RlhWNk1uR2puMWZ5Sy9oT2srOHVHYTF1WnoxUWhpUGRUdDJtYkZSRklySnE3cjJtZVpyRDM0WktVWEsybTRhT3E3ZHd6LzBaWmd2cnBsNkdXMGI5TEpCMnMvaHpERXI5ejFYbnlLbnZCZmYwNXdsOS9GL0R0NW1mdHdzZ2w3b0pNTVcyZFpuanh0cDZFYXNodHNaVCtGVlNzK3ZpSDJWWnpid28xQ3Jpa2UvcE5iRUdncUNZN2F4S2Vsb0JMMWUwOUJTY2xGUTB0Qkk1WjM0TzJDTEh6cDdVNzdtd0tMZHZINFh4dXQ1OHFleS83c28xUTdiRytEWDdOT0MrVnREVVhkaC9qb2RobEo2dnJkOTlsU01QMjEzcEZJaDJKYVRQTEg3dVZXS1VweFNSOWVqcWtFdmxEd0tPbmdhL2REc3FXelVrbCtVWDUrVVJFUkVYRWh2L1YvMHZ2ZGEydjcvNzRoM2R6eS8vc3lzbkFpaUVvL3VxODZuWFhzM1dyL3dIUFpxcHl6YkhCbGg3ZUNMWXdsWE9ubnNwSWxHQ04xUDF0WXAxaHRUK04vTTZabXZ6SVU3V2gzOGZOd2JtTnB3MzJHYTRZcUNuK3BZTEZNU0RRRFgzSzNrYnFuYmVsa3lYZnVJOVFHdW5GQzJ6SjNqR3pxZ2swN1BCOWdpWjdrU0tmMStmRnAvN2hLa1hiWHB3WFJacUo1dU1oNmVTajV1Y1h2TEhwYUlmQ2x1UUszZDNIYlIrUXpGUFlWSndQSkkvc011MlFjK0h4NitaNGpFKzI5MXMyR1c5a3d4dWsxWVkreTRxV2s4R2VmejEzUjI3UVZQUHZnejFSdHZiY1BhMnRSdE8wMUl5TDZla2ZvMjR3QWZMMDM1cnRmRi9XVm9CVGtVc1Q5amxWa3V2MXExSGloWVNhS25HWDNVRXZpOTZ3OUZYUDBUWk1vbGFqck9TOHRPcTBVdzNMYzlKL2pxZzkzYzFrU2MwRzlmQmxjOXl1cmkvdHpJcGVETEhtS1FnNS9tbU9tQldtR282Y1NTTUhYVmt0UlpJUHRjLzljVjRMV2ZSV1A3bnA3TTQ1YStkN3A5ZUxMTHJsKy83eCtzWityMTl2M2Q1VzNoNnJxVEpadTRFWnNjVVZmckMwMFJuUlA4WHBQTVlhR2doelRJeklxcnVtQ3NxUWlhVVRqSWdxZUdWUjNJNVYyYWk3aU5zUjNKNnVhZGVjVGpKaTJGdk9GeDMzdEdadGUyQmwwN2NaQnJaUXVRKzBMeUNHVkx5Z29ZaG5mZ3RwRWZMbjNTRWtYbWx6SkE1dzh5VG9XSFhGWWNTWnEzcnNMTjNoNUlzTHlPaWR6ZXQxcTlpL3FMZzRYVmhhbWdRL1dzS09hMWxhSE1NV0pkdG8ra2pTUXJFZjF6aWFmWjdXR055M3JWanhpbk1Gb2tocnFiaTc2a284blR3bFhDUHpMY0lxWlNNV2dvUVFFOTd6TGRXSWxjdFROcVEyUnplM29QajJlSDhvdVRjRUI5bTdFMUM0OVJGdzYrZTQwTmhLRXBWekFSQzE3Y2R4TFdGbXlScjgxbG5LWGhTVDRlQ1grS04vSExlZU1JUTdpUkZKVkEyUTg5QW9EVU9CaWt3UE5oVmV5VnFVVTRjVUs1M0hvc04zOXBaV3lVemx2LzRDbSsxd0FvN2k1ditSSy92dVl6ZXVpVzhPN2wxU1NJUlo0SnZnWTJuUm9hWkhMcjFaQUl1VGE2UUJnV0gwZmQxa0phcUhCZ2N0ZjFwMVdYbjRlSzlMU3l5bHFDUDVGczlmVTZYTzVIeDhSclUwcnNyd1VwYkZTdjNzazJQNlBnS3FNM1NFV0dXLzJUQWtEa0ZaNHZSUGpMUjNtT2VIZjhHNEZyM2RBMmNpaVJrN2ZUZ3NGSHY1eUhPRzc4UnRHWC9GamV0RjYrVjlLTWFLNVRpZzdwWUExaWRCYU1yNEhMMzRkckpyVmVlbzJYU3IxRkl2U2l4TXgyWUVZZDh5YTQwd3M0RWdpM0NKM2RrNk5mQlM3bnZCZlBXY053eURRNy9oOW9tejB6ck84Ym1ISTdVcHYvbXZweHhLVlRlalFCSzhHR2trWVd2Ui9uMVpxU1orNGxMcDd0bHgrRUczcFFxR1ZxUFU2VU9oV01CY3haYnJueVNOSzhoSUc5Yk5YZ1hYQWt5akpxOHRWeXBnRy9oOVFTd0VDRkFNVUFBQUFDQUE0ZGwxWVVVdUhvYmdCQUFBM0JBQUFEQUFKQUFBQUFBQUFBQUFBdG9FQUFBQUFaRzlqZFcxbGJuUXVlRzFzVlZRRkFBY01LZUJsVUVzQkFoUURGQUFBQUFnQUJhczJXTnV1ZWdub0R3QUFOQklBQUFnQUNRQUFBQUFBQUFBQUFMYUI0Z0VBQUcxdExtSnJhWGRwVlZRRkFBZDZiSzVsVUVzQkFoUURGQUFBQUFnQU9IWmRXQWMyWUszOEFRQUFQZ01BQUE4QUNRQUFBQUFBQUFBQUFMYUI4QkVBQUcxdGNHRm5aUzl3WVdkbExtSnBibFZVQlFBSERDbmdaVkJMQVFJVUF4UUFBQUFJQURoMlhWZzFKaFRVU3dnQUFQcEJBQUFOQUFrQUFBQUFBQUFBQUFDMmdSa1VBQUJ3WVdkbEwzQmhaMlV1ZUcxc1ZWUUZBQWNNS2VCbFVFc0JBaFFERkFBQUFBZ0FPSFpkV05rWVVoM21BUUFBeHdZQUFCVUFDUUFBQUFBQUFBQUFBTGFCanh3QUFISmxiSE12Y0dGblpWOW1iM0p0WVhSekxuaHRiRlZVQlFBSERDbmdaVkJMQVFJVUF4UUFBQUFJQURoMlhWZ2s4TnY0T2dBQUFEb0FBQUFTQUFrQUFBQUFBQUFBQUFDMmdhZ2VBQUJ5Wld4ekwzQmhaMlZmY21Wc2N5NTRiV3hWVkFVQUJ3d3A0R1ZRU3dFQ0ZBTVVBQUFBQ0FBNGRsMVl1ZnlQR3dvRUFBQmpNd0FBQ1FBSkFBQUFBQUFBQUFBQXRvRVNId0FBZEdobGJXVXVlRzFzVlZRRkFBY01LZUJsVUVzQkFoUURGQUFBQUFnQU9IWmRXRnZkQTRiL0h3QUFIU0FBQUEwQUNRQUFBQUFBQUFBQUFMYUJReU1BQUhSb2RXMWlibUZwYkM1d2JtZFZWQVVBQnd3cDRHVlFTd1VHQUFBQUFBZ0FDQUFsQWdBQWJVTUFBQUFBIiwKCSJGaWxlTmFtZSIgOiAi5a+85Zu+MSgxKS5lbW14Igp9Cg=="/>
    </extobj>
    <extobj name="1BCC2C28-871D-48CB-8BE0-2867F7803ADB-5">
      <extobjdata type="1BCC2C28-871D-48CB-8BE0-2867F7803ADB" data="ewoJIkZpbGVDb250ZW50IiA6ICJVRXNEQkJRQUFBQUlBRkYzWFZnU2lrSkx0d0VBQURjRUFBQU1BQUFBWkc5amRXMWxiblF1ZUcxc2ZWVFJicU13RUh5dmRQK0FlQ2N4QkZJbkphMnFSazByOWU0cUpXMmZIVmpDWHNCR3hyU05UdmZ2Wjl5a0RVNVNrQkRzek96WXUydmlxL2V5Y0Y1QjFpajR4UFY3eEhXQUp5SkZ2cHE0VDR0Ymo3cFhsei9PNHFsSW1oSzRjcDQvdWFSSGU3N3JhR1EvUmt4azFtQTZjZi9TaUdUaGNqVHlodUdTZUdHV1JSNWRBdlBPSWFOSk9ocGthWmo4YzNWK1IxL3hveFFWU0lWUWJ5TW1ldDBvOGNBMm90SGUyc0h0NzRNTExLRkFEaStZcXR6Z2hKQXU1WVlWaFJhZlRESFB4ZHRNaXFiNnhVbzRnazhyTk5GZUVIV0I2MFRoSzl6ekZONWJnbVU3VHlRQS8xcFhOQmdlSTl3QnJuS3pMRG9NdTRUSGdxbE15TElGMzVCM3daKzZSZG5tVzhxTkJLWWczVGJub3ppbVpZY3NJVnU0cVVFZWNVRTRnVzROcHZyUkVnSVNoQjd4dlNCd0FuODhpTWJSNEdnMlN4QjR3Y2p4dzNGRXRjYXFBRnRCM1RJci9XTGxZcFZPWi9VcjdoK01VRHhqWEtuZmxkSWwyTmUvQ0xtZXNvM1JYK3h1Y2tGc2x6OUNMakJadHp4N044aS9NTHY1aWttMTI2YUYzU0xIT2o4QkdtRTcxS1krbE5yRC9DSGVFYUx6b1UxNDRxajJENFBWc1p6eEZaaVZkODNqL21HZDlPN2xlcDREcUpZVjkzZS9BUDN4SDF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JSZDExWU1GeHJMMTBCQUFBa0FnQUFEd0FBQUcxdGNHRm5aUzl3WVdkbExtSnBibU44Y3F5dG41RkpqSVVwbFVHRXpmN2x3cTB2NXk3U05XUnc2bVE0Y01hNWs0SEJ4YVVEeUhMdEFMSThiRHh0dkJpOVEzeVkvSGo4UXdJQ0FrT0NYRk9LRXNzWlFoakRHQ01ZSXhtajJ4Z1lsc1MwTXpCbzVuRXlwak9wc0RCbk1IQ2s4akFLTStuVU13QU42SGl6OFpOcmgwbTNKZ05qSmtnMkc0dHNtcDQxQTJNMlNEWVBpK3lzaXo0TWpHVWcyVUlzc21kSzRoZ1lVNW1rV1ppS21Vc1lXSm5ZeXpuS09Fc1oyQmdaeTVrcVdCaVp5bGllVG1oNTJ0cjhaUGUySjN2blBKK3lBcWlWZ1llYmp5VXRJNnRVbUVtRVRaUk5VVVZHUlFiaFpRYkdOQ1laRnVaS2tHSFZIRlVRdzZyQmhsV3hQSit5OWRtdUNTQXpPRkk1MDNsWVFTWW9LdkFwOExsMHRtV0xBajI2bVpXQk1RT2t2d2FIL2hWQUk1N09YQUUxSWhQRmlLQWQ0a0QvL3RSZ1lNd0NHVkdMMVlpbmV4cWV0bTZHNnMvR2RBS0RBekM4U2tINjY3RHJYNy9uK2E3OVVQMWxtUHJUMnZJWkdBQlFTd01FRkFBQUFBZ0FVWGRkV09KYnRMcW1CZ0FBVXk4QUFBMEFBQUJ3WVdkbEwzQmhaMlV1ZUcxczdWcEpiOXRHRkw3M1Z4RE0yU1BPa01NRnNSMUVjdHdZaUFNM1VoS25OMW9hU1lRbGtxQm9KKzZwUUp0N0N1UlN0RDIwcDV5YVE1RWVzclIvSm03cWY5Rlp1SXZVRm5sSkl3Y0pock84OSthOTkzMXZacHoxRzArR0ErbVlCQ1BIY3pka0NCUlpJbTdiNnpodWIwTyszOXBlTStVYm0rdDdkbzlJTzFzYnNxcXdINmpRYWEwVG4yekliRVNXN3RwRDJqNzc5ZFhaTDcrdFFWbjYydk9HVkpvc2ZYWGt0QTkzN2RIaGhxeklRczVlNFBtanpmV0hUaWZzU3cvb0xGTlQ1ZHJtK20zaTlQb2g3MEdXem5vYSsrekxRaEJnV2FwemVYdE1EaHQ2eElaMHplUURLQjFvdGdOdk1PQUxGYUNyQ0dHVWRqOFMzWmoxMURLMjNMRlB2S09RbXREMDdUYmRPWnVtY25FUHhuckVYSzZkQ3lidDBBdHVEcHlleTAzbm9tTjUyODVnc08wRlF6dU12TlgwQms2SCtxSGhEYnlBemIvVzdYWVB1dTN1QVYrWHpxZXVDaHczYkpMd3lKZTJuVEQwbW4xQ1F1NkQyMm56UWRxczIrM0RYdUFkdVIzK3lkMUxQUU5wcElSbjZZZGx5Tko5MTZITjRWQ1c3cEJ1dUdzSFBZY0ZuZ1hVODdPZjk5aWliRWZkbzJZTU16M1U1RmFmREVWbWFEUUk5MnpIUGZBZWN3TnVkYnZVTlN3cVVYYmM2Z1QyWXpsYWtqaEFUNlNJQmF4UFEwbG5pendSWGFtMlp0LzJTVHF0eGp0cElIZzNzd1FxYXB5ZHU3c056M1Y1aUpqbXdIWkhYZXJmVFBZcCtkUlRNbmxuR1VDMXloTVBXeGdvcGxGTXZscEdBN2NuQ240QkJXbVlXVDQ1TG9sanp0b1BFMXY0OXU2eGlNWUpLRWZ6RzdiUHZ2bFkzTWVFbG1aWjZtL3FNamxPdXE2QkRZR0RlSEhjakd5cFpUWkFOWkJqTXRpeVE1dHU3TWduUEhSUWliSTlIZnVTZUVNU0JnNFpKZTBUcVRId1JxUWp0cjdySFpPV3Q3bk9QYnlHRktDYTZoaTR1WXZwbUFZUkhuTnhMS0Z4RkdSRUdSaVlZN0hpY3RZd0FsYUpvSnM4eG5RSVdtcHhZWjB2aEpSQUxLUVZGemE0ZFNhd1RGVXZMdHlhcExHV21GeUxmWk0ydWN1NHk1dmh5WUFrWEZJbkZHMTdvYlNmRU9FandYdDA3SmJiRVNOUU1WU0FURDZHTlFTZ0NHMG0rNlh0QVhuaWNkSGNwbGFmWnFSTFJxT1lzcmpxUElyd2VhTklWMm44ZGZUSm9RakhLTUxkQTZNTEx4bEZPdEN3aVN1U0h3TEQwTFFsb0FnYXRKb2E1U2hDRnRBc1l3d01Ba1VVWW5RaExFVVJWZ0JVeDAzZm1xVHhZbENrUXdRTXRBd1VHZWVPSWgwelIzMXlLTkxUV3RUdTRNdXVSWk5RdEN3UUxZcWhSU0YwdVFneWFYTVpkUWlhNTQwZ1ExRll3ZjdrRUdRa0NJSzIybWxmNWRQYzJyS09jNHVlNWhZOXpGM3FXYzdBS2pDWFVvVmdnaUY2UmR2cEVMc0NRTkF3QU5iektOTHhvcGZ4dVJFME5lVmhXalRZejlpdHVScC8ybHpRS3RNekU3VFloYlhDdFVqTCsxVkZxVjlOaTk0bnkvMnFRbUNONTE5R0ExTlpIM2p0UTRtMWhDR3BjOGYzeGxMR2NjTk1CZFl3KzBQdjc2Ukx2eFZGYU8vYmdkME9LVHZzN1BOci9MWTlkQVluRy9McFg3Ly8rKzdsMlU5UHo5NzhJRXRONXh2Q0huRm9TMlFrM1VDazZGb2t0OFllZmdLN0Y5aCtQeGJHWDB6NGhiVHBNMit5SkJWM2ZPNUEzNWYyeE1UR3Z0aEg2TWZOMDJmZm56Nzk3djJiUDkrLysvbkQ4eGZydGRDbkR2SFpQMkp4TGZGSTBwVmp2QVArSlZnQlhZZUtSdi9xMXlFMDVpSkFXQ1JBRlVYUXdDSk80cDFKdkRsVjhoN2JleUlCYWhnb2dvZjBHV1RFYS9QY0dVRTR6U1dZaUVnc1JGbnBuRHVocmdJRjVsUWpwSm80SWRBeDlZMXFaZUwwb1FHTUZUWG5rVVJreXA4RjR5ZDVRTThhRDFQVFMyMm9SNmNqVGJNRXNJeWlEWTFwKzk0cVY1cmFuZ3ZlaFBDWHlDaVBuVkphOHlhRmJaS1Q2K1c2RzZXYXRxYjZxeXBtOCtUOXpWTGQ5YWxiYVV5ZHNWV09rWG5yTlBkUS9INjdNMlJ2eE40b3FlQnA1VTJPZElYM1lQRzVTNFllcFlxNFU3eVpqdkl2cm1iK3hWVXJ2cmlhWXkrdW1zaWN5TGl5TW8reVpaNUtkOW9WZGQ1QXdDeFVJd3FpVEtHSFVMR0FYbEdTTUZMQjJGSHFISTdMNS8rdVdWMnVOYVhvSWFTSkh1RWdWUWNZVlJ5RjRNU1QwSldvMTlwaTlSb3VVSzgvUEgvMXordG44NWZwL01XazVXVjYxRGtydFhUWGk0d3VGdTF5eHAyeFhuTVVsUlhhNmxvOTIzb0J4cXFha1pOUlVUSStWa0QxRGpKRVduSXBwSjVtb0p2WjArV0d6dWZ0eVp1ZGpmanhSL0orS2NYck9ZbzNpZ3l2RnhuZW1FcncycXdFYjBHQXBoQThOSUZaUmZDV091WFNjZEVNdi9DYmV6WERZNnZvb2p6RDA2T29zV0w0MlJqK0JTWDUweDhYdUl0TklIbDhOVWllSStralNMNXkvWXJrNS9IMlowVHkrc1djNG5WZEExZUs0eGYramREcUZILytISC82OXR2VHAzOHNsZURuZlc5Ym5lTC9Cd1MvT3NXemgrWUxJWGhEeFVDNVVneS84RzhzVnd4L0FRei84dTJIMTM4dmsrR2h1V0w0RmNOL0xnelAvMGY1NWhmL0FWQkxBd1FVQUFBQUNBQlJkMTFZYUdGQk1ma0JBQUJyQndBQUZRQUFBSEpsYkhNdmNHRm5aVjltYjNKdFlYUnpMbmh0YkoyVno0N1RNQkRHNzBpOGcrVTlRK0lrVGxMSllRVkZrVlpDQW0yWFA5YzBkVm9MSjZtNkFWSHVQQUJuM2dFZUFNSGJyTFQ3Rm96VHRMV2pqb1RxWE9KUmZwL0gzemhqY2ZtbDF1U3ozTnlxdHNrb2UrcFRJcHV5WGFobW1kRzNOL21UbEY0K2UveEk1TzJtTGpwNEl6REV0Tlh0NW5hWUhTUGs2Z05vK0tEeExxTVhWVlhOcTdLYVV3LzVrRVdVM0t4a0xmc1lCQTVjUDNBdWNia0FwcXJwTWhydkJTSnVIa3F1WlFWekh6TEN0UHpBMVlxT09TUTg0VGpIWFk3dk9WN05rNHJoWE9weThYRzljc0h4OVJoenVlVEFzU0pjbEFkT2VFNXRSSzYwenV2T3FaV0pEZGtZMWUxYVpuVFdhcldncElldlh1NnE2Q0ZRaUVNQkNzVTR4RkZvZ2tNcEJyRUFoUmhESVk1RGtXWHV5RTd4U2pWeWJLK0o3VlFEc1BlOVZNdFYxeDlTQSsrU0Q5MDhMQ0pDaUJnbE9FSk1VQ0krVGJBQUk1aEZSRGJCTWNKMzkzSGRmbXAyTFFYT2p2bHFXcXd6MmtmL3l4WS9PVWNPOVl6NTU4aWhockx3RERuTGJlR05qcEdZcm9yTitGaVoyRkJBU0grbXZzSmhoZjhqTDJxbHR4bTkrL3Z6L3Mrdmh4L2ZIbjUvSDNXUkl4anNRZE42WjkxV3k3N3JudFFnUTZlNUdKb3Bvc25TZzJaNnRpWjBMWGZING9WdXk0OWpDL3Jnc0JYd2RyWTJ2ZzAzem5PdGx1WUdjL08wQ0RZNVRkaS85M2hWOGFaWXl0ZnJEaTVIVzlWRWlhbGk2SnRoOTByaE9RaDBqUDNGK1E5UVN3TUVGQUFBQUFnQVVYZGRXQ1R3Mi9nNkFBQUFPZ0FBQUJJQUFBQnlaV3h6TDNCaFoyVmZjbVZzY3k1NGJXeXpzYS9JelZFb1N5MHF6c3pQczFVeTFETlFVa2pOUzg1UHljeEx0MVVxTFVuVHRWQ3l0K1Bsc2dsS3pVa3NBYW9wenNnc0tOWUhpZ0FBVUVzREJCUUFBQUFJQUZGM1hWakx0c1UrQkFRQUFHTXpBQUFKQUFBQWRHaGxiV1V1ZUcxczdWdmRidG93Rkw2ZnRIZUlzcHZ0b2swQ0JJSVVWcldzU0pQYXFTdG91emFKQTFhRGpaS3d0cnZmQSt4NnQ1TjJ0ejNBdEwxTnBmVXRaanMvcEJBRHBiU05pbk9WSEgvbjJPZDgvamsyeHQ2N0dQbktKeGlFaU9DV2F1enFxZ0t4UTF5RUJ5MTFFbms3bHJyMyt2a3p1emVFSXhqU040VSs4WmR5Q2hEdWszT3FwaXFIbmdlZHFLVlMvYmR2V21xdG9pcnZ3QWkyMUVNM0FPZHFvamhWYmhPZkJCeGFUNUVueEVmaE1BL2xjSTdzT3J6R2ZjZUJPREpiNmd2UEFGWFhVUk9KUVNVVnQ5bUVtYVJKSmFCcEFkaklNRG9WbVpacnVtWXFhbENKcFR0ZVEwOGxWWWJ4K2czUFNDVTFWcG5udUdhbVZhZVN1dU0wWVNhcGNFekRiR1FTaTBtQVpacDFWY3Y3cmsyZG53dEpITUpsNGVQNFl6Q08wVE1GdkxBN0JHUFlJY0VJUk1yN0NYTE9qa0Y0MWxKM2pGa3ptVVlIK1g2aTBMc2MwMXE3bEFwWEJKK3lva3k5NFozZ0E0OUQvTnp3KzRhcU5xMU9CRGxDR0M1RVpLaVBFQTJHRWF1NUpxeHhhcEpXdktxSGQvUXk5alN0VkJpS2hZN2FXbzdLVFRNdHBHZWQyRmNlSlBhbWpIMkdrckdYc1M5VUwzUHNiN202eEU0bnEvaERMeWZHNGpDZmtnbG1TZEw5cmp3clJZRGpueHp0U2FhMnhiUXZpUURIUHlIYXk1UkxMdWtGRzVyWDYxczhyK3RtK1FlNEpRZDRRWVgzbEVyZGdoZkQzRFVNUzQ3UlV1ZTliVEJtU003YjZ0UldaVUl0U1pXa1NsSWxxWE9vVzZXbjkwTHFJWGIzZzRDY0sxMzBHYklORUQrc1hwTEJiT3JndFN3bnI3WW1PbjIzMnlod2ZMamF5ZnhiUElRQmlrUmtscWV6UGN3WlY2MGs3UEx5ZFhsYWdMVzFCWjNEUHBqMCsyWG9PR3VkMUhoOXovSDZENzZSMi9KK0thbVZ1WVdrTnVkV0dhbTF0UVV6dTkybE1oTElIL0lmcFl0VVM5SkZlSGxwa2oxanQ4b2V1YlJ1QlFObG1TWjV1V1RnVVJlcUJZdVIzWU1YRVc5d1dHUTJLeFUxYTk3dGlxcjBFSTdtajllVlUraGwzOFg3RzIxUmZiSXhUNm94UzhmRzVuMWVKZnQ1Z3BFdWJNeHNqclM4TWR6aUFYRE9WdHhxaUJ1Zks1bWRkWGdGZzRDZFd5ckh4SVdjdElPelFRZEY4YWRlTkJPdnN2dWgrWHBtT2xlVVhOdWRteHpqZTd1c25mR3RYVDI5dFh2MTkrZS9QNyt1djMyNS92MVZlWG4xL2NlcnVTdThIWUtqK0ZielVWZzRXMDhCQ24vbFI2NkdwU29kSHd5NHkwdzhYMTl4bkl1dDFUWnFUVSt0NmVXelZ0a2FUOWV3Um5keWd0Nlk5SHpXeGVmNlBjOG1WcnF1M2lZNE5WODhNREhtMlFlZGhXamVoMkVZY3A2NjBhVVBSZnZCWWkxOTQxcTJKbTU5bkxPS0hldVJNWExvWE1vaVkwd2RZcThkRkE3WmpDRTR4TTFybXBsaThTOHRDZmp1bUZQb2d3Z1JIQTdSV0RrQjBaRFJubytPSVdydUFac3dRWENaaFZFRTdFNUdvenh1NXY4UkdhNE5mSjlNb2hSWEZkbnIrSVEyR1E4S2dydzB4a2xiYmtUR0tEcTVMMlk1R1JxOE1CRW5JdnFWdkxHVjZ6OVFTd01FRkFBQUFBZ0FVWGRkV0N2eW1NV0xIZ0FBMGg0QUFBMEFBQUIwYUhWdFltNWhhV3d1Y0c1bmZYbDFXRlRmRS9kZHVydERPaFdVQnVrU1dMNElMQ0RkSmQwbFhVcURwTVRTaXlBdUhkSXRvTkt4ZERkSWQ3N3I3OS8zZWQ5N24zdnZlYzc5ekttWk0zTm1KbHJqclJJK0RnME9BQUQ0S3NvS0VBQUFFU0RMUTFnb3lQZlBHV3dqNUFmYlZWbmZBd0JJUFA4OW9DVWJCbDhBZUJhaG9pQ3I3WnZ6RitydlNvc0lQQXJlUGdoRFd5NHViUVJoWTlCeE9HL01WZThySk9sa3NVTjdyUmhFeWxTck5ZM1UrT0pFTC9DZW1ueUtDL3FEazFnZVY2dC83a2xqSDVYQ3VtTW5FYm9OdmZNbGJvWlYxZkpHTWVub2MvWDdTdVRpM3VnMFpHWnRiRkpNcmQ0alRjRUhheXBKYUNwRXVDRWRpUkxQWGx3ZUhDYk9uUFVkdVJGY0prV1JnZEJrMDhQdG5ZQXdNZ3hPY3JSQnJGU2NNQ3MwTUxvc1B3b3NqSkU2RkNLYkZDZFR4cWo4SmwrYmlKVkZneHNybWZqL0JTT3FGd1ptZjF3UGUzdk5jZnhwQ0gxRS9ZaCs5N0daWUw1TGVEUVkrTmo4K3UraDR0dXh5WFhSWmgvb2tMWnNHZU5OOU1WTjd1QncrL0MwU2pZKzhBSkpJWXphZWYwYkhqaGNrcnZLSWphdWhJSVdQQmU1UWJDc2dUQy82NFh3L0duUWVuQlNrZm9wTWpsbGh6bmZtY2doZnBjekdPL3hqZnFQVGxLT1pUVStuamhkVHdJb214cjQwd0RxcityaGt6Q3I3YzFHRHFmZUcvK0dnbTV1Y3QzMWY0amNrb1haOGhBUVZYSUdsWnBOWTFzdExzWXRQTnBGL000QUdrdGZNNXl2blpTejN1RFRNR05wU0hvNS9NN2ZualQ4UXZtcGJOSDQwOS9LbHU4dHBFc3VlMjUwMVNpbEtyOXZzN01BTVBxZzJCaWRaQlBLbGlyY2szcnU5dE04OEZQOUhLUmdLWURmaHJQRnJaeWJuRnB4SUV6elhZbXVoNkRmVloyMHR3YWFNOTAxV3M0b3hoRU80QUVCS2FRckdBajlsTDAzQWZMR256ank2SmNxSFp0TW5PdmxEekYwQUZqWWU1bGJKQWd3NGpBZ2JKemphUWdOV3ZmakNObkVac2xCRFNsWk5JSDlDbGlxWndBNm5hUXhiVnl2b0RPVkpieGlBT29yMWs5VXlISFFKNlNHcHFBRm1CQUNYMmkvWXlDUWRINVhHK1dYMkVDdDdTa2RJS09WeUIxWGt2djR1TzFFNFpyTE1CSy9HaUtmRkZVU2wvZGVYNi9mZm85YXlrSjBmc291N3oxeXFud0VYbTAyQjdvb1BBaHMyQUY1ZWZnbXlmODRqMkgyL3hHRXpyRVBWcHNLekVRNG44Mnc1R1N4SXMwK1lId3JyMnZnUWhXZU9sUHpLcGVpZ1lXOVNIaVJraTJ5dXFXMmRwR2MzY2pvU25tSW9TeUtsNHdHZEZLNUVnQjBJV2poTk5sWm9POU5tZEpUclhzOW10ekszQnUzK1B4OHN1d0x4MVBrM1ZUWEQ1MWlpUDFvVG5kd0tNVEVsRkFucmJVR3g5NGgvMXVXRm81T21vRWhGSlM5aDNBWFRKaG00ZDRZSnJ2WklEMDk2V2VsaXBqVkowSXJMVjBweFByby8yVlRhcVlkLzl5NnRSWHYxKy82Qm0xYXBHUW5EYXE4dmhRK3VURUxlZ2JrTjJlNXpIWS9DMFNMYTVrbVdhQ2s1a3pEeDcrNXRuejlJZUUvTlZuTzN2SnYrZTI1a3JkWUhVOUJwUlhUYzNXdHFCNXArQ3FzY2s4UGdhZkRmdnppbURWNDJTSm5jelRUbzUxSExlb092MDhwVTM5OURBODRCa2srRVRSNTRiSmk3KzNmTkRnNVBxM2ZML25YTnp4ZmxpMXpaQzBwaVN4Z2N0L0VpWkRUTVB6dGMyaWxMbmhzM0ZJblhQNnEwOGk2U0NaWVFLNi92K3NJc3kzWFpmWlAwTFY4dStXbjZUZmtKRHM2TVF6dWYya2tQZElYZm9EaXVxYmhCNGFFdFQvZndPTzVKVFM0RlFrQzkwWE8yNjZRRS9yMXk5ZVkvcTZXNGRUL2NHeXVOQXdOQm1sOXhUNFRMTXZPd1VRUzJ2eTZ3WmJRd1dsc3JnUUZBd2JKU1JMWDZoNEpKcGlZQURwRm5DeWtyMEZQTkJSaENEUXdESXNwTDVqM2ZnLy9TeGFLN01xYm92c1VBaUkwWkUrK0d0eDlHTWlKQmQ0NWZZR2lReE9DMS9kUHU4SU5ETFZaODdWamNGWXpPbGlmL0loUlFKelBMUk1sdWgrdkUrc2FTbjFseXNnSXUxZWVtRTJEc0d2K1BIOSs4L2h3RUkwQjUrSG1SbzQ2N0hnaTc3TURJc1NqdE1JR3puTmY4QWxKTUlNa1FPV0RIanZONnpuZ0lsY2RDWlhUNEVaWFg4aWJuS3hpdUJkeDVyZHowblFMVTNma2NpUlo1NzJSb2QyemVwQ3BoSFQycmxmOEFsOXlCSGNQSVp2aXRoa3RKK04yZzJwclYzM3RHTGtLMEhLSWphRkxCY3ZLL2UzUVdLODRkYiswWWdrKzEwVGlnbDRCenlVaVRPOGxtenl4UlQrTlF4cUNwWVB2M2VBOGMwVDV1bHl2SW9MdmxmajVRSEdoak1lWURGYnF3dlpPWTI5QU1JanlhR09RUE84akJUTXhzTklTZHlvUVhGS3ZTSXVWQ3U2U1dRck1hQlVuQ0FVQUdXUG93bXdac2hvM0ZXd3VJL1VROS9xSjRXUVpIU2lGcHhFd1RNOFY0bU9DWVFDamJzWG9xam0vT0M2Z29jUDJkQ09nb1Z0ZXIwbEw4RDFrVXpKSStrSDY2eUJVSEFBMk4wOVQ0aGNza0N5THgvcVFGcUIwUGQraDVjVWNjMS9kLzBOb0c3ZUJCUWlCREhxZ3RVQVgydUd0VzFjSHFYbVA3UTJYamxZYTNEZTRnZXY0YTVuYUdYZGw1V25pcitzYTNzdUhRd2Exb2h4eUF1NnhJM29BUUVqb1FFa2FCZnJXb1VoWThNdjBOc3ZHT0p1NUo5bmhFanJBK1R3bHp6ZU1OdDZBTm8wK3dMYmw5VjlTVldFN3BMS29FVm5VdEptWGVRTEp6OVVTZUhuTkxaNDQxVHF0K1BseTdjcFJ6TXNFRzg2RkM2QzFnUi81Qk9TZmJreGx1UEJ4VVlKWFFNNkxMUXQ4NkcrMEVudjREcEI2K1VNVzBPa29Ebk84RklSdkZsUE1kMWIxdVAxS1A5WkMyL3lEMnVDWWlqZFd2a0cvdHZ3SVBTMFZCMVlNRzM4NUJWZkFKZWRXYVBkZTUrd0ZzaDlBNFpjejZiUGUzTE5xUC81Q2VmYWNQUTZpZXNaWXByOVRwSUtEbVBCeXdqS3BONFdXRzlRZVZkeEtUb2ZiMzlrR1BDK1EvMG9VbjVXTVdqWHBpdHM1T24zMFB0WWxJZS85N2tFRTB2UUU5Y3hXdkwxVDBFcGNIOGh5T09CTWs1QzczcFFtemxQbjhwUFZJYjlibCthZUZnSmJCdnJjYjA1TDJmNlJSaXJOWFE5ZWovYzBQMDJkMVh5KzFGYjJVUWRPN1dsWGZQQzhLSGdCWmpQTjMxNW1vbnpKWGZ1eG9EaEMvMnJOM1NPYWo3d1l3OHp0OHBtWGFNTFBocC9xZGVkK3FYVkJwN1AxNzFuUVU4RW1NdTNYWWJuU2xlbXRXS3NVQXY2bkt2QjRBNlVhK3BDeTBrTllXYjliSjNEY0NpK3ZyVWVucU15RzQ2WEdYUDdickpWTFVWODV2YnhPQytUbnN1cVd2cHNDNlVucFNDTkFQMTFyRE9VempRRHBtZmVJQlY3b2FOajRnV1RVOEdzZjB0SXZ2d3UwRDJJRFo0ZDRTdEg4K0owWWppbmY4alR2ZFc3ZDB1clJMVVVyQ3ZtNjFZUGZWSmpvbUp6RnVOL3NmcjNaR2tLMm5CdVg1NE1TTXZqRlhLWVlMdzFQSE1QUkJuZzFqNUU2Um9VMHRtT1dOUXpPVG45cFR2dG9SQzVFeHhQTFJhZUZUWXJDVEJSVkkvS2VjaForRkRqdmVDS0Y4N3BIOGVHN09kSWNBWHJlWDNWalJ2YWoyNFRyTGdnYllVNXBNOU1MWnZGNTNFeWdicmUwUWpuZkI3ek1Wcnc0RUVEVVBYUlZjMFI1MDJ1ZWQvSVN3ekUzb3pPTG05d2xvSFBNOFM0MjBpMTV0Yk5XN1ZMSzFoNllQbmUwYUs4b1ptNHZxT2lwZm1OUElmam83ckM4WVJEZjMvZWpQdlR4ZDhmNDFmSW5EZVhaRGNPR2dhZjFEZ2NIa2hyQkwrWHZBWHJhSW9ZZ0tvU0tFL3grd2ZSZjdRdk9OQ041cWR1b25HQWxlamxRU0JiTlpjYUluSDVteVJ1bTMrRk40TGRNcEtUZEhRODBXMXVwYWliNlhRYTVXK0krOWc3a3lkZzdPdTZZVFc3eTF4MVBSTFQyRWNra2ozK1BWazROSWxIQWJMclhEK2VVd1lSYVduc2xqTWN1QWREQUt5NDFKN2wzQUlhWm1OekJVMTYxYVFFQUxGZkxQNDRsQ3RaaDZuTWh1MmU4UDdkVmVjMVZtb3hZeElxZ3pxQlN4bU9PVTZKU0tIeUpCV3dUMldqb0ZOYW42VnVYNXpyemNuQzVGR3BQMDYrbVBha2RMb1FtazBRcFRKTFRCbytEQkkva2xtZGY1ZUdmWlJKMUhHNGpVTys5UTRZaXJvMm96cG5ScklCaE1jQ1MwU01KUkxVZFI0b2lnMFcwQWxKeDJLLzlsWmZsRld5dkVyaWpkUG1KTVJwRjRZbUpUMVEzdDdOYkZTenFpbzQvMUVTK2dqamtQM3JSSWpoMGlOWmthc0hQQVlyK3RPbEwremtaaHg0TERRdEVrRStwRENPd0I2c1lZNWROcEF4Wm80VTRFbFVtQzVWcHlPbkVNejRQOVJnVy9SMXZZeU4zSDVQblp6TUxzL1AyeWhWWWtZMitZMG55L2J0SHdrbUtEWlJ4c1gwRTE3UVl6R2krL2VWVkxJZVoxb3dmNkY5TEZLSUo1aHBzY1MzVVlJekFVbGpwcERhazdFSmpPOHkwemxPdmptM2NiSHBGcUx5UWQ3K296RFc1RTZYY1pTUWZyK05weTdiNDdvMUlCakd4aXgyL1F6Sk9ES3NoRVNNS2VjMk9PYnZOVExEYWIwcVhRUkVVQ2RhdUFOYmRuQWlaK29Rb3NqaWQ4NjRQWXhBbHZEUmZoZ3p6TkFoVEJKYjJRQVZYMUo2NWFFWm1hOEErK3AvSUc1amRaWmZYN2kvakw5ZzFUVmkyZzRYUFNWV2N1TXFtZW5JL3JEclVoNVZsamVQVGFjQlRwemE0ZC81ekQvbXpnYmY0MjB2NmFaSCs4bkZvSUw3bDNoa05CYktudWNuTVJkb0ZVV1dZNXcwcVNraVBMazJjcXJLb1pOWXdsK2Z3YVpMTFI3R01jMnZRQzM5cE8ydmJPSHVIS1BhTEh2bllWSmR2M3BTd28zajlCbm84STd5Njd5V0hqUUZ5c0VTSE1NbVV5bFEvWmd0d3dqcERxMW1KQS9qNnBKcTVBajFUSXEybDZNSHIzcjhVSU96ZGpZMjQvbnVSZC90b2VOVTFmVGpGWWE4SEpWTTE4b25TWnlnblRqRVJzMzJHa0lndVI5RjRPWVZ2NlQ2MDNqSCtEVmdvUzZXT0tXWGFhTno1YndWRFNXNUhTRDk3dEkvZU02dFlHM1BCcDNvZW9XczloaEZaa0ZhbGZjVTNrSUpVaTZCQ3BwRUYwNzNNdEdCL2NidExKUGZQbWUxbXl2emZaN3Vxb3k5QnZXeHZjS2ltSTg5Q1Ezb1RtKzRSOS8vbEZ6ZWtIbFF3NDJPNHFVc3VaU3hVdDJvcmdMNXFiNkYzdExDMFhkcTU1c2tHZUpacnhJYStHOVovd3kwYWtheHJKVFVUWmdXMXRncDVQZmo4L2FQYTRyTG9pNHV4OWZoQkVTeWkrOVB4R0RaWW1BL2JVK2ZSUzdqZXVZY1NkSU5IN3djaVFySGNjTGFEWVVsZ3hBdXZtU2Q5Uy82bHB5SEN6Yzd1S0hQYjVGeFFXUGpBUWIwNVp2LzY2b01Ta0g4ems3MFkreDEzNS9YandoZXVEL2xYZnp6b2kwWVhmRXRiQWsrczBkcE1YRXBzcUdzYmNvVFp0TGZLTXovRWZZL01VZW56MytxVEZRRitnRHEzM1cvRzYvbW92bzg5RnU5d0Z3a1l2c1pRYitodktianFMcDMvNjkwaVdUVXlkeWgrdGtCRlp6OWpPNlNRWFZGTmZJWEZpVW5UUnZsbWNlVWpNYW5ueXdzUmEvdU5aQkpqcGgwZFFhWTI3Wm9LVXNTSlhwNTc0dmxsUXJITGRNREIwR0Y5ME1XSGwzSE5JQ0NMc0o2Mnk5OThVbkx0a1A2RXp0L2poSUNoVDBnWUJUQ3pXN0Q5VDFRdG5BbTZQWkFicTBjZlFmU2RadnNMblRMYm1LeGVWclphMlowa0N3dHVSMmI4SFFIOWZOb3FPaDcyb3ZCU0gvd0VQM1p3NWVMbmc5NzNJdzV2MzZOTVhaTFV0ZGR3QTRueCtjOXZFWU84aFRjeks3SmVKeWpMdXdsTHhJQnFmelhsSlpmTERXL3JUSGIxL2lCWkt2aFFYNEY3Tm90NjE0cyt1RnBFRnZ1UVdIMjltdEpDSlFMaHRkVlhHbHZ0aWNlT3dma3p6cUpFdTlDNHRha0xCNUJLZExlK01sUHFONnRUa2R0VzN6bm0weEU2RlBocGxTTEdOOWFIWnFlbjJ4K3VwZXN4d3R3RW5uYnV0WVkxR3J6R01KM3h1dTFiSW03MHIycTByR3RhSCsweXRuelp6ci8yN3RZZDNGeHRQMG5GL1hkNkhEUDM3ZlZhNHU3Zm1memR0QVRacXhxL2o5dHA2LzM5a3huUEFNQTFNVmZxTVBwd3FFRVZOTENHTDhkdkRXMkxxWDZJSkJqWk5jWnNnYjhKT1V3SngrODNQYUIzYTFIQ1dOK05nYTNQREc3UXBGejlPYUZVa256ZW5GQjJFbm5vcmV5Tk1iWWdIeDg1T2NySlp4Q0RJQ0loT0Zka3FVNElmL2ZqR015dTY5TlNsSlhZa2NiNzdjOHpwTW9mK2FBZWVkN2RIbzRaS0lYSW5MQXN5a1dueHdFNkpXZnUybVNyOUY2d3AyQUQrYXNyc3NjL0p1cU5Zbjc2NHNGSVJzYlRhZ3drZEZXdzR3dnJtNnhTYTBLYStjYnZjamphMC9OM1J3ZXRHQ3lyQlo4M29QcE9Tdk16Y2FsbXh6S2g5OStDMlFLRnBzWVgzSFpXcE1LUFBDVlFVQnZuNFFORlRRVzAza0xzVmsvMjZySGUvYWxxNUJNVkcxUTR3SGZNUkNGL2t4UEJRMFBlcWpNMkplV1BsL0pEUlpiNFhDRGRRbSsxcExCZERaKzZwdjFyNVVyYXpuSGZLc040empiYjhXQkZSdlNmdCtDK21hQlMvZWo2RitrMldwYnk0OENuNnJ2aWVscWdsUmNSK2RzeVZ6TVJjOEhNdmlxTWVHNmRmc29yd0tvWDM4d3VvS0Jsa2VySUY3dE5xODkvdGpCdXJqUzdBdGZTakQ5VDRtc2lBMmFJSHNYbkwzb2haYXRtTFZOem8zZ3Nvd3NTL0lWdnpLY1BVN2lpbzVHTFh1QXJPVnpsR3JnUWlXNXRlZzZ0WTFGV1hxMWVBbjJwdnhzU2FVbmI2QkhZTzRscnIvRTlkbm50eVY4ZmkrTDcwajhWMnBMdVFmRFRtUDI5bENkZVlaRndodElFcGxSMGRHU2ZaOVVpRG9aV2YvV2xzYVVtckZqQUtXT3FXY0dnbzZydzRObEJQR0locVpDeFRWdjArSUE5SVpPVm9VVHdpQzB1N29VL2ZrOVhsM1BSa2U5OVFIb3g3TmM2aFo2RmVLb3F6Zng4L0FwTmVOK0prWGRUTW0vOU43QTN4V3BJT0hlVERYRmxONktJTHZNVmI0WkNuWEI5MHZ0SGMzM0JkUTJPZENFRy80SjVlMEgyQ1BHZmw0Y3BmMVcyWTRaQTRrMXIyT3lIWFV0THhkSldvM1BPY2RaaTBURG5DMjVzRjdoWnpEQ09ER3dqaDg2UFBPMTgzVDFXNFF5cHBNcHdESXk0N0YyOC9IbFJyV3pEcHBqMVNJeFRWWVEwOEFtRWdMYi83YldjeWs4UUNVcWpDc0ZhbmZIekg3MmFRYXI5dUxpZk9KUitHbUhpWXh5WEZjWDkvc3J2d0F6bmlDSC9PbUc2VUQ2TVRVODcxS3lxaVVDWGMvKzFCaG1VVW1GSlZFMGlxeEZrVUtYcEZ6bms1L0txS05ZMnlPeFBOclFBNjIrc3RWY1gyeFZrV2hsbWFsVkJxS1hIeHJlTlN1Sm52YjkxOE56YTNReDdlNzJWMmhkdEZtbEdpRXhPK1ZXWTV6L0pDRXVQL0tkWGgvSlRiT1RXNnNnemhZMUp5cEVTS1Rhblg3YjkyMWpzdGx2MENMMEYvVEZJSFF6VHR5ejFzeGJibWVQdUNJUVNMeE4rVUthVTFSZFFXeWdLcVo0Vk9QNjNvTW1wQndVNmwxaDZFbGhpZ0FOU0c4UHYvYzlKN1AvblJsUTN1ZXl3M2FISm1DSU8zNnNpOXIxRlFsck9Jc2JjV0J0OUFzYzRHalRrYXEvbXRZV285SXRkTnk2YUE5cUxUY3VCRU1TKzhWQkVUOTAyZUNIRldYZjhrSlcyNk9OWGFReWcxVVJ2QVd4ZHg3Wi94aDY3MHNTVENVYi9GMFc1eThrL2hFQWhXdW9WWGlpcTBndFllVUI2bnJKNzEwdElWcWcyUC9iVXVJckRvaDRZTDA3Z1BqS3cvZk9wMmYyYUl2NVU0WXREYi9lK1pJaDVIQTdTRXdoRE5iWG9TN3UzUlo3OUZkVDV6SThjNnprT2ZTN3JSVUgvd2xlK0Zua3ZWeWJZY0tPWkJ5QmtaRU9zeFhSbGIxa1V0V1BISjFNMDZBeE4wd2ZmakZadkVIdDB3S1RFSy8zRHBvSm9QUzhNREdzcEFwWlVnRmRISnExTDFWZWxQVzZDN2RSYWIrVStwRGlrWjNUdHBSOHIxTVFGVVBJU0puVmFmN2dRT29Ia3JkelE4bDhWVEF2REtXQXJ1T3lXSHdPWHZBcEhzTTNzN0dzNkl4NWdUUEZiOWk5TjF5SHZvbjYrK2s5Vk5EeTZJM1JVQndCNFphL1pzWmVMSDBld3AzNWZER2s4OEZTTW5IK21uMXVuM1lQUUtVdzh4akYvMWF2KzhUUmdNa1BJRTNqWlkrd0tEdGRtTDNKL1pSbW5FWmFZTng3M3ZGSjI1WGZxVlpRZzRhdVhScEs0alV0ckZqekxrNTMyajRCbnRpRGZLL2xVR2o0QUVMeDRrV2Vwc045M0VtRjE5SGsxZE5FWWV0a0R2NlN6NGNKNXJoZG5TT1FhTDQ1dmxzT256L3c0c3ZQSDMrcFMzb3c0eVdhOGpvVjV4NzVwcVhNdmQyT0tFSFZxYzJFODdoajZkNC9PMzBJMjFPRnpYZEFZWkVhT0hDNytQQW1uNGxXT1A1VXRGeXBYN3hONnBsL2VueUFaUFNMbUNidVM5UWwrM25mSFdVZkgzNWEzMHdpQkxyZU5neXFVTXM2VjVnc3h5MTJ2ZlpVVjFTOHR5bC83b3lWd1AxT3ZsTWxmRzVXaUZaQnhNNWdKK2Z0dEhvR21LbXZiRklkallDaWlNOG1rL0F4eVRBWDdyNTY0b0g2VWNycFJCNWhpU1hOeXBTdHlZcW5aK3ZBMDNRRFMzcGlEN0JhUVhydzJnSUFZcTR0dWw3OFkvUjIwOWtRUERTSU15MUN4b3RpZ1ZuWUR5NGtocGtJclB1cEs5VDd2R1A3OWh5clhlcGdiVnBnME5kc2ZaWkF4OHN0WEF2dS9wSnVSd1FNbG9uYXdIbFp4MDhZaVdZVDlXOFZSV3I4cCtkYTFJQk1iZ3p2RjJHd2hGVVhRZW5WOVQ2aEFPdjNuNG00NTFsZXlXOUpzdFhraGd1Z3ZGSXB2aWkyQUFzWkpnTnkzRC9FamlCS3hqQXFiYjNKK1BwcDhRS3MxWUNYTGphTk43ZGNWRnh4cE5aYnlJbEZRRmNXRTVENzV1aU1rSk5FMXVwYng4d1AyTHlhajcreHlZaHlBQlQ2Q1ZzWmw3ZFpmNXZ0S0hVNHZtSkZXWkc4NFMzdk5WcHVjOU9GVDcwb25Hd2JBU0RJc2hsbHhzdEIvekVQU0RBNTd0dmIwTW1yaDR3RGRLckdackZtQkx5MnplMEdNeGpjcHg5RDBNQTMwWm50ZTU3RGtEeWJONUtLWUZDRGorSGZCdlRpalRwc3dROTFBejB0WVdERlIwRjFKZ0NSYWpsczBLc0JEcVVyYm1KeDFUOHVjdWhVbGdmclpEc3VFcGFDYzFaMlVlWUp4Qk1URDVBNlE2WGhnTUtMYTV2eU9FR0RzREFVMHVnL3RuUjVPcTV4R3F2Nk9mTDkxVFFYellqM2VjcmVRSmpnbDQyZ3VONGRIb1NldmNBVjlWTVRLQ0ZGQzNseFBoS2hFQUlFNzBJYVRMQlRtRXRCM2Y2SXBaMUEwMFhnNE9mck1Da1kyUUdtNHFqVlhFNjdkaThrM0UwZEcwMUpXSURrQWxpM2J3Q29zZ3FuTmsweDJ6MTZZWFV1WDFOVmg2Mk56cGkzSVB1OGI3eGRKY2E5ZitzWEc3cmRWck9xaHloQzVnZnlUSTdldjZwWG96R3c5TmhaTmxHaVVZNDRJeTZLSnRFSURzeUdpUHJvdjV0S01sdWRKRUE0VStMaHcyTndyQjRWQnhvQ1RkdTdGUUozODJHK2JGV1EwVFNWd2xZR2FmTzA2MlNzeitQdHZVZmh3MXc2NkFOeXBaRVMrdG1EUkJxSHdHUDJIL0wwRkJtOE91cUNuaEFaMkp0VVF5Rmp5K0lQaCs4RG8xNW9KYm43akx3TVQwS3NsMEdHRmZMZGZHeVp1SVp0Q2hMVUR0Z0lIN0JTOXA4U3BNWmVwd3M1c2FYdWpySVFEVEFpbloxd3JtS1NVenpuSi96SzkvdmJVQXk5bWZpMjRteUUzVER1WEZmRUNEWlpNbVdRQVBWeFZ5OWVkNmk3cFdiMXlScnJGeVVoSDFwVElKeTMyU2plWkJIbkUrWEhRRnV0aGNvcVRDbjZtZVRwa1lHNmJDWkhhTXFlNGNVeFhXMVZuUFVWUEJRZHBXaXorSjFJMkVyeHlCdG41dTg5STJSUEdyUWlBMlk1R2czM0U0VnJCYi84OHVJLzZHUnY2RXlIQlVwRHhxclEzd2JQZGh4RTlUd2xGMTNQaGtFR2w5MDE2Rm5EZDdUMEJYditITDJzT0JHQTI5UUxEOCtaUDl0RzVLQUJoOVVBZnRUZEgzWUhtd0cwb1pOQzAxLys1b21vOXYyNGU1c2JvamVHZVpTOFJqMHpaaGxEemNpV3hkeXFYVC9RZGJIU0dCODR6OXlOZit4U0s1T0tFMmw0QTJKdUY2Z050M2xraFBtY2Fpc3pUNHQ4Nk1DYlFLZFpDRXhVUU5lSTNCcVNDelRWdXo3MDN1NVNOdHNZenpwSnBjUzJhTUdBUUtxTFA2VkwxYXRTT3Ewd1VOK29CdzZvVnNtVmtlSFZHTDI1NmVINFpCVjZJdlR5N3pzbFlDSVZ3c2I0M1Z0bTF2Q2cyUWdPQ2RISHlXdHBkUTgydG9ESmxaRlNlU3ZxRDh2VUtMd0VnT3kzczZUWnRtc0tKVElNNzhwUFpOODZidDVKY01LQnpxemgvUFFaWmphWEJqUjVkVmZzZlVqSk9vOERDcE5qMzh6ci9JcFJJZE14MS9iZGt5VEVWaTRuVmxlenIzcllMOUF4bWJzZmk2SnNCamdrSlJsUlFzMzVsc0gzMk5BVlArSkdqN3RkQWk3SEZmK0c0YktabW9YK3hFYXNEK21VTjNhK0xpNU1lOWxmbG4vNldQT3NuZGlBNGlHZmhYVVlidEZUd1lJc1NQRjJsRDlLMWFaU1gzZllLMUdvdlJ3ZXl4ajNQVDBoNUFvZDdSUUxrSzErRFZuSitJeWgwQ1lHUUMvMzVwdmIyZDRsT3lJUENlSUlYT21wVm1OS0NUZ1d2UXBkb0N6WE9ZN1BvS2NYeXFPb2w5cXY1dHhjYys3MW5lNnJRd0V0czRFdFZoK0RHYjZqc2prNE1hRXpqTFJwV2gzVGZOaHRTeksrbmRHK1BuRmlzYi93OW9JSHc0WE4vZHRNamU2OHdlT1ZxemlLK3pmeVoweElwL0JQcC9Oc3ZRUWM3STA0N3NLU09QUFlhNWdqNlRkZzdKczlWaWl2Vit3cXlnUDBQdSsxRG5oNWwwOTR3RG1PZzVGVlFZWjlkZ3o1TVJSejRiMGJjTUcyclIrbVN1eXgyb25YK2k2cnF1aG53VG1KMENIYjcxV2UwbVNRL0Fpa3Y0bzFXaWFZT1JSQStLalZnUlVJNk42aHh2NVcwMDByd1FITFBGWTl3NWdVQXFFa3FYZjQwL0crR3NMR2hvZlRKQ3pwa2pQYVJ2SXFaOWFDWkxaaDhoZmpOdVhackpSakp1R2tLTnI1L1M4NjhTaW5UaWxVeStldC8yYkZYazFOMlB1VjNRLy9LR011ekZZajRoNllYWVFYYU1hUzdQZ0tmUjJ6OGtrSVQ5ZzdobzVKR21DaGpjNlV3alFoaXdqLy84a1NXaXRaQ0FDb2llbHFLUS9BQzd5Q29ma0lLWkpmODZJVUdnOVJWT1hTdCtEZDJ2a1FGR1REdFBWdGtQWGd4TWNsc1d1aWhoeFBydE5LZkFnMThxenhrVDRMN1Myd0tPMTg3aHZaWnF2elJ3bHFqdk5GV3NWengvQVZib2lOejRmU2g0Z1dWcG1sQmE4YWFEb2tiUGo3MS9IZEtrcCs4Ly9KUDVlWDdiTDVTUHZaZE9IcDg4dWRoN1g2R0d4UFV1MmY2aHhrejFzRTdOc3BYOE5meGk3RUY4T0FaMzBKWTVkSG1RMExSTjcyQUZOeVB4Mm11cW4zTzZndjE4KytQbTRhYk9OaE5hRjNFbTBVdU9pOUFiYjgraG1CdUhvczNic3d6SllseFVlNEtCKzVhWnA4eSthdGtiWTlQa21vbEpOOHFRZU5jU3NzbkNNYW9lZm13MlViQzlGMDB1R214ZG11a1R4bTBKRGhSQVRnWGNaeDFJUXdjK0pHdGhvNHpEVjlwbzRkcmtITGxqSmlaQ01LTGM1VWFuYzROaVMrNDVzL1hGbVlPRUNacEYrMXhSdk9Ud1FBcjF5ZE1wKzBjbHYrWkgzc0lBR0ExYnF1eStyY1diOTFIenBMd2dHSTVWbktMUVZTaDRuZWZOR2ZsTkxpeGxETWV4cmM5QW5pNzVlTjIwQ0JnbFNiR2c4bVVXNGlCcnB5bjZCMDJBQXZyWFJINFBBQVQ4MmJyWk1XUXhVZ2RCUk5qSllFMVp3b29oZmRsMVZXaWt3aTlCTlJreWhqTGpzVlUyc21USzlGbXRLTStVWDBXeFh4R2lrMk16VVd1VE0zMjRYT3E1aWh1Uk5MTTNNQU5IcHhNWlhPdm5KS1QzSXJMVjlsbWd0aWJaY0NXK2JSVmdUbm5OeDdWZGh4ZzNrbE9LTS9JN09ENEhtUG5jbkx2MlhmOWkxVWt1TzhZQ3pVNnZMZXBWMlp0NFdXQnJpeVJBbm9zN2YrVnJGdDdRcjBZZDcvazRlN3FCWkNYaXVKYmhRbzVzN0QvQTFCTEFRSVVBeFFBQUFBSUFGRjNYVmdTaWtKTHR3RUFBRGNFQUFBTUFBa0FBQUFBQUFBQUFBQzJnUUFBQUFCa2IyTjFiV1Z1ZEM1NGJXeFZWQVVBQnhzcjRHVlFTd0VDRkFNVUFBQUFDQUFGcXpaWTI2NTZDZWdQQUFBMEVnQUFDQUFKQUFBQUFBQUFBQUFBdG9IaEFRQUFiVzB1WW10cGQybFZWQVVBQjNwc3JtVlFTd0VDRkFNVUFBQUFDQUJSZDExWU1GeHJMMTBCQUFBa0FnQUFEd0FKQUFBQUFBQUFBQUFBdG9IdkVRQUFiVzF3WVdkbEwzQmhaMlV1WW1sdVZWUUZBQWNiSytCbFVFc0JBaFFERkFBQUFBZ0FVWGRkV09KYnRMcW1CZ0FBVXk4QUFBMEFDUUFBQUFBQUFBQUFBTGFCZVJNQUFIQmhaMlV2Y0dGblpTNTRiV3hWVkFVQUJ4c3I0R1ZRU3dFQ0ZBTVVBQUFBQ0FCUmQxMVlhR0ZCTWZrQkFBQnJCd0FBRlFBSkFBQUFBQUFBQUFBQXRvRktHZ0FBY21Wc2N5OXdZV2RsWDJadmNtMWhkSE11ZUcxc1ZWUUZBQWNiSytCbFVFc0JBaFFERkFBQUFBZ0FVWGRkV0NUdzIvZzZBQUFBT2dBQUFCSUFDUUFBQUFBQUFBQUFBTGFCZGh3QUFISmxiSE12Y0dGblpWOXlaV3h6TG5odGJGVlVCUUFIR3l2Z1pWQkxBUUlVQXhRQUFBQUlBRkYzWFZqTHRzVStCQVFBQUdNekFBQUpBQWtBQUFBQUFBQUFBQUMyZ2VBY0FBQjBhR1Z0WlM1NGJXeFZWQVVBQnhzcjRHVlFTd0VDRkFNVUFBQUFDQUJSZDExWUsvS1l4WXNlQUFEU0hnQUFEUUFKQUFBQUFBQUFBQUFBdG9FTElRQUFkR2gxYldKdVlXbHNMbkJ1WjFWVUJRQUhHeXZnWlZCTEJRWUFBQUFBQ0FBSUFDVUNBQURCUHdBQUFBQT0iLAoJIkZpbGVOYW1lIiA6ICLlr7zlm74xKDEpLmVtbXgiCn0K"/>
    </extobj>
    <extobj name="1BCC2C28-871D-48CB-8BE0-2867F7803ADB-6">
      <extobjdata type="1BCC2C28-871D-48CB-8BE0-2867F7803ADB" data="ewoJIkZpbGVDb250ZW50IiA6ICJVRXNEQkJRQUFBQUlBTng0WFZpaFh4NmZ1UUVBQURjRUFBQU1BQUFBWkc5amRXMWxiblF1ZUcxc2ZaUnZiNXN3RU1iZlQ5cDNRTHduTVFRVGtwSlZWYU5tay9hblV0TDJ0UU5IdUFWc1pFemJhTnAzbjNHVE5qakpRRUxobnQvZFk5K1pKTmV2VmVrOGcyeFE4Sm5yRDRqckFFOUZobnd6Y3g5V2QxN3NYbi81L0NtWmk3U3RnQ3ZuOFowbGczamd1NDVXam1QRVJCWXRaalAzVDB4SkhxNG5FeThLMThRTDg1eDY4UnFZTjRZOFRyUEpLTS9DOUsrcjZ6djZTdTZscUVFcWhHWWZNZEdiVm9udmJDZGE3YTBkM09HeHVNSUtTdVR3aEprcWpFNEk2U08zckN4MThzVVN5MEs4TEtSbzY1K3NnalA2dkVZVEhRUzBMOXlrQ3AvaEc4L2d0UU1zMjJVcUFmakh1dWdvT2dkOEJkd1VabGx4RlBhQis1S3BYTWlxRTErUTk4VWZla1Q1N3IvSXJRU21JTnNQNTYwNVptU25sSkNkM0RZZ3o3Z2dYRkQzQm5QOTZJQ0FCS0ZIZkM4SW5NQ2ZqdWlVanM1V3N4SUNMNWc0UHAyU2FFckhWZ2ZZQnBxT3JQVVBxeGFyZFRsclhzbnc1QWdsQzhhVitsVXIzWUxqL0NjaHQzTzJNL2xYaDV0Y0Vkdmx0NUFyVExjZForOEcrWWRtRDE4eHFRN2J0TFE3NU5nVUYwU1QyQjFxMDU4NHRnL3pXL0lCb09QSUJoNDRxdU9Qd1pwWXdmZ0d6TXI3NXNud3RFOTY5M0s3TEFCVVJ5WER3MStBZnZrSF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54NFhWaWt2YXZIS2dFQUFMOEJBQUFQQUFBQWJXMXdZV2RsTDNCaFoyVXVZbWx1WTN4eXJLMmZrVW1NaFNtVlFZVE4vdVhDclMvbkx0STFaSERxWkRod3hybVRnY0hGcFFQSWN1MEFzanhzUEcyOEdMMURmSmo4ZVB4REFnSUNRNEpjVTRvU3l4bENHTU1ZSXhnakdhUGJHQmlXeExRek1Ham1zVE9tTTZtd01HY3djS1R5TUFvejZkUXpBQTNvZUxQeHZXdkhtUmdqQnNaTWtHdzJGbGtnZzRFeEd5U2JoMFhXWkhFb0EyTXFrelFMVXdGeklRTXJFM3NKUnpGbkVRTWJJMk1KVXlrTEkxTXh5L01wVzE5c1gvKzhhOXV6aGthZ1BnWWViajdtdEl3c1lTWVJObEUyUlJVWkZSbUVoeGdZMDVoa1dKakxRQVpWY0pSRERLb0FHMVRPOHJKaEZ0QWdrQkVjcVp6cFBLd2dFeFFWK0JUNFhEcmJzb1ZjTzlMQ3hCa1lNMEQ2SzdIcWZ6NS9MVUovSnFiK00zT3NHQml6UVBxcnNPcC9OZzFKZnphbWZwUEhzUXdNQUZCTEF3UVVBQUFBQ0FEY2VGMVlQTEIrTS8wRkFBRDZKUUFBRFFBQUFIQmhaMlV2Y0dGblpTNTRiV3p0V2t0djIwWVF2dmRYRU16WkZKZms4b0hLRGl3NWFnekVnV3NwanQwYkxTMGx3aFNYb0NqSHppazk5TkpiZ2FLSEZrWFIzdHVjMGg2Szl0ODBqdjlGOThHWEtGSXZQeUlnY3VCZ09iczdPL3ZOekRlN0M5Y2ZYdzQ5NFFLRkl4ZjcyeUtRWkZGQWZoZjNYTCsvTGI3b3RMWk04ZkZPL2REdUkyRi9iMXRVWmZvRFpES3NjeFdnYlpIMmlNSnplMGphTjcrK3UvbjV0eTBnQ2w5aFBDVGFST0hMc2RzOVA3Qkg1OXVpTEhJOWh5RU9SanYxbDI0dkdnakhaSlNwcVdKdHAvNFV1ZjFCeENTS3BWTko4NFIrV1FxUW9DZzBtTDVEcW9kMm5kSXVYVE5aaDVKMXRMc2g5ancyVVphZ3BnQ3Vpb3RQWXpHVjFISzJQTE92OERnaUpyUUR1MHQyVG9lcFROM3hsSVNQWmFzenhhZ2I0WERYYy9zK001MnBUdlMxWE05cjRYQm9SekZhYmV5NVBZSkRFM3M0cE9NZk9ZNXo1blNkTXpZdkcwK2dDbDAvYXFOb0hBZ3RONHB3ZTRCUXhEQjRtaldQczJiRDdwNzNRenoyZSt5VHdVdVFBY1JUSEZueVlSbWk4TUozU1hNNEZJVm55SWtPN0xEdlVzZFRoK0lnLzNsRUorVUZEVXpNR09Za3hPVE9BQTE1WkdqRUNVZTI2NS9oVjh5QUo0NURvS0ZlaWFQalNTKzBYNG54bEJRQVBkWENKMUFaVVpVSU8raVNpN0xWMmdNN1FObXdHaE1TUnpBeHRRVElhaEtkQndkTjdQdk1SWFRsMFBaSERzRTNGMzN5Wk9qSnViaXpnS1JhRllFSEZNbFFZREg0YXJrVm1EMng4d3Raa0xtWnhwUHJvOFRudFAweXRZVnQ3NGg2TkFsQU1SN2Z0QVA2emZvU0dWVmFHbVVaM2dReU1RazZ4NEFHejROa2N0S01iYW5sTmtCV1FCZkkyN01qbTJ4c0hDRG1PaURIMFo3MWZZSHdFRVdoaTBacCswcG9lbmlFZW56ckIvZ0NkZkJPblNHOFpVa2FBSEFLWXdheEljbVdZb0VwaUJNTnpYR1lVNlZia2xtdVowdUZrbUpNdVdxWDdRQktVQWJGYVEwMmpYZ1lRa3Nwem1zeVIwQUo2SXBSbkxnM1k3MWFhbTh0QVNack1yd1kzdTNveWtNcGtUUVFTYlhEU0RoSldmQ1VreDdwZStMM2VBK1FkU0FwSnV1RGhpRnB6SzI1eUJkYUhyckVURE16cVRNZzBlaWowU2loSzdieVpBYkJlOCtnYWVwZSsreUJTZlpBNTh4d3dFZk9IcjBxNHVWYjU4eVVCcFl0aWlWWjFsUWxicFJPWUdtaWtRbWFNalZqcjl6SUIwbVF1TytXMldIY2UzYVlhaW1Kckh1RzZGbDk2ZmJnV3RlWHJic3FNS3ZWbDFYTHk4ZXNMZ1l3SlhnWDFRV2srVU1PalBzOVpGY2tENENxQlBYSkROTGhxbGVEcGJObmJyaURMTnpwejlRWnZqcjN0S1hTcW15ZGhkS0tIcDhyb0pVTHpLUXFHYTdrRkNHYjViaXFRTEptOGhKZHN1SGg3cmxBVzl5UUROenB2ZEdRSVRlZEhIZG9rUDRqdHdua2tHK1pHOW9jMktIZGpRZ3o3Sit3NnRHeWg2NTN0UzMrOSs4ZkgvNTVlL1BUTnpkL2Z5Y0tiZmMxb2xkSzB1SVJTVFlRTC9RbzFsdWoxOURRN29kMk1FaVVzZnNiT3g2M0E0cG1pZzhITUFpRVF6NndlY0wzRVFWSjgvcjdkeC8rZW52OTdaL3YzM3hkcjBVQlFTT2cvL0dadFJTT1ZEUkJkV2ZzaXp0RStSeklHdm5WbDJJOVVHUTlWWWx6QW5JSDhldnVuSk1CM1hTcUFaQzBJbGJRc2ZvQ09wSzVrNFFaNTI0V1JDQmp6TVJDSmErZE02WnFTVEZqSmtzcmltckNPU2VOOHNVWVlRS05jQmE5RWVZUVNWVm12Rmt3ZmhZQ2V0NTRrQ1A3TWh1WTBWQ1dOTTNpR1dVVWJXak8yL2RlK2FLWjdSUE9tK0grRWgzbHZwUExDOTBNdDgwQ3VWRytkck4wcGIyNWVGWDViSm00M3kxZHV6RjNLODI1SSs3b2NBdXlwNmFkK3Y2UVBsWGhVVnE1czVLYm51TUt6MUw4OHdBTk1hR0tSTWlmYmthVER6L201TU9QVm56NE1hY2VmclNKTjY2eStxN2s2enZSN25ZckNyeWhTR2FoREJueEVZTlhJaUJiaHFSWDFDSUlUVWwva0ZQeS9UK3dWRmRxVFM1aXBHaGN3aUZTZFFsT1g3STRRbURtSVdndFNyVzJXcWtHSzVUcW16Yy9rbEs5ZkpHZXZJOTBjRTZpTGxtcmhlYzROcnBZdHNzNWQ4R0t6Zktvck5SV1YrdkY1dk4wcktvYUV6b3Fpc1p0RlZUdklFZWxKWGRCZ2pSTnVvV1JMamQwT2JSbmIzWXg2b2UzWlA1U2t0Y25TTjRvY3J4ZTVIaGpMc1ZyRDBQeHVtS1IycnBXRkwveUsrQ0c0dStmNHE5LytmMnVLUjV1S0g1RDhaOGl4ZXNQUlBHV0pSbnJkWXBmK1JsN1EvSDNUL0h2ZjdoemlqYzJGTCtoK0UrRjR0a2ZQdTE4OWo5UVN3TUVGQUFBQUFnQTNIaGRXRDNBdFduZkFRQUFmUVlBQUJVQUFBQnlaV3h6TDNCaFoyVmZabTl5YldGMGN5NTRiV3lkbGNGTzR6QVFodThyN1R0WTVyemJPSTNUVm5JV0xVV1JrSkJZTlYzZ21yWk9hNjJUVkNXTEtIY2VZTSs4QXp3QWdyZEJvbSt4NHpRbGNjUklxTzZsSHVYN1ovS1BQUkdITjZrbTEzSjFwZklzb095N1E0bk1wdmxNWmZPQS9oNkgzL3IwOE1mWEx5TE1WMmxjd0Q4Q1N3eHpuYSt1cWwwZElTZVhvT0dBeG5sQUQ1SWttU1RUWkVJN3lJT01VVEpleUZTV01RaThjK1hDT2MvbVhOaXFyQWlvdnhQd3VQbFJNcElKN0Iyb0NOTnlYRnZMcTJ2bzhSN0hPVzV6Zk1meFpOSkxHTTcxYmM2djgwMW52TTRuT3BiSElsUmFoMmxoZVc1aWxhcHhjcjJVQVkxeXJXYVVsUERKOGJZYkhRVHE0cENMUWo0T2NSUWE0RkFmZzVpTFFvdzFmR281STA1Vkp0dE9tVmlsQ3Y1ZlNEVmZGT1c1TWZDMmpxNWRSMDI0RENGOGxIQVJZb0FSckZzVFhvTmdMa1k0bnBWamxQL050bmNXbE14VHczZ1owREw2cVpkMGV2dklvUTR3WngrNVFhT3JyUzZLNFNKZXRidHFZbFUrS0Q5U3QzQlc0S1NGY2FyME9xQ3ZMdzl2ejQrYis3dk4wNy9XZmF6QndRNDBReVVxMWxxV2MraEREVkxkMllOcXZHQ2EvRjJ6djdjbTNILzdqY1dSenFkLzJoYVV3ZXJVZ2VmUjB2aFd6ZUNmV3MzTlRMZnJiQkRNLzVqd0dsVzBzNHBmOFZ5ZUxRdjRYRFJWVFpTWUxuWWRzNXBUUjNRc0JDN3M3bFB5SDFCTEF3UVVBQUFBQ0FEY2VGMVlKUERiK0RvQUFBQTZBQUFBRWdBQUFISmxiSE12Y0dGblpWOXlaV3h6TG5odGJMT3hyOGpOVVNoTExTck96TSt6VlRMVU0xQlNTTTFMemsvSnpFdTNWU290U2RPMVVMSzM0K1d5Q1VyTlNTd0JxaW5PeUN3bzFnZUtBQUJRU3dNRUZBQUFBQWdBM0hoZFdNL2JBWW9QQkFBQVl6TUFBQWtBQUFCMGFHVnRaUzU0Yld6dFdrMXYyellZdmhmWWZ5QzR5M3BvSk1XUlB3QzVSZVBHUUlGbWFPT2dQZE1TWlJPUlNVT1NtMmIzL1lDZGR4MncyL29EaXU3ZkZGai9SVW1La2gxYnRCU3ZjZFNFUHNtdkhyNWZEejllVXZTZWZaaEY0RDJPRThKb0h6b0hOZ1NZK2l3Z2ROS0hpelI4MG9YUG52NzB5RHVmNGhsTytCUGd2K3dmK0JYTmNCK2VCREc2aE9EbGl6NDhPb1RnREJFNlpwZGNGd1FuWVlqOXRBOXRxQm91R3c5WXhHS2w0VFdMU0RMTlZMUlhvUkl1a1NOZlduenUrNWltN1Q3OHVlMzdQZXhDSlhGc0xuSzdnUnNVb2c2WGRHMC83Tmk1cENVdzRiZ1RPcm5FNVpMUVFhM0F6eVdIUWhKMjNFNmhwOGNscU5kRnVKTkxqaVRHRDl5bGVTNDVESG85WE9qcENnenF1bTRiV3F1eFc4dmdOMUtTWmFzMHErczVPVVh6REwzMlFyNGNUZEVjRDFrOFF5bDRzeUQreFNsS0x2cndpYk91cG1neEpGR2tHcHhmemJuMUVXY2swTUdYcklDM01oWFpENEpsYklKOVMyZk5XcHJUUVY0UmlyY2lDdFE3VENiVFZEaHlwTFc0Vk1rTjE0M3dmMGFaUlpvYjFhWmlhNkNldFVMbDkyWmFTODh1dVQrOGc5eTdKdmNtOXliMzY4MmJuUHVkVmhlMStPNTdPYW1ZMnMvWWdvb2lhUjhyVDBVR0pQN2UwYTZxdVFkTWUwVUdKUDdlMGQ2TVdyS2lGOXpLdk41K1VFemJidk1IZU5jTThCS0R0MVJLM1lBWHh6MXduSzRabzQydWV3ZG9McENTdC9yVXRreEJiVWcxcEJwU0Rha2JxQnVWcDdkQzZna05uc2N4dXdRajhoc1dHeUI1UGwzQnl1MGN2TjdkeWF0bjZVN2Z2UUdKL1FqWE81bC9TYWM0SnFtT3pPWjB0cnM0NDZyWVd1OXpvTitFcHkxWXo5clNPYnpqeFhqY2hJNnoyNVo5SFByaGVPOGJ1UWZlTHcyMXByWXcxRzZHMVNocVBXdkx6TzZOdUl6RjVrTitBN3BJUmVIYjVOSC9mWGNXQnkzeE0wdnJBMlRnQjE0QkRRTXJnTjBXcWkyTGtYZU9QNlRTeGFSTWJmRlc1MVlXOWhrT2k4RGhlaElJVGNYcCtyVnNsSzhEbnJYTm5uSG1Yamx6emZ5ZXpOU29mdTVocHF1ZGFkVnhSbW84UnY1RnphMkczdm1WTit1empqUXdpY1c1SlRpK21BeEplc29DTEs0WmcreWhkTW1vcy92aDlYcWhldVdWdXJhN01UbG05M2FGbityVzdwZC8vL252ODhldmYvNys5ZE1mNEpjdmYvMzlXRjNodGRjOThvYU1wdG10NWxkSjZXeTlCSUJoaENieVFyV1FiVnJLNU5tWnJGUCswWHBYYmVWVjJhWTJ1NVkyKzA2MDFZdFVNN2grcUVoMzFjWjNjcHJlcUhxKzZPSWIvVjVXRTdXdXF3OFl6ZFdYRDB4S1pmVUJSdWxWaE1YY3dxY2FYZ0ZTbkNUYU9iaWlsU1puTjI3bFdYcnZzNXBWSDlnNW14TWZERWt5RlZNQTc0ZktwdU9JU1hXR3RkOHhWRXNGZDNOMGVYMjREdDRaYzRZamxCSkdreW1aZzljb25RcmFaYS9LL2JZMTdoNkxDUlBGVjBWU2RjRFJZalpieGJubE55cThBWW9pdGtoelhFdW5ieGd4N2pLZGxDVzVLc2ZLbDJ1WktjR3Fzbm1EWlRVMDVFc2xWaUwrVHoySmxlc2JVRXNEQkJRQUFBQUlBTng0WFZoc0EvYXczQnNBQUIwY0FBQU5BQUFBZEdoMWJXSnVZV2xzTG5CdVo1MlpkVlNVei9mNGR5bHhxUVZwcEVGZ1JVSWtwRUdrdTVkdWtKYnVrQktrWXdFcEFaZnU3cFJHVUNTV1dycTdKUmErK0Rubi9kL3ZyOTl6enN3elorYk96SjB6OXo1M1h2TkVxaXJMNElFb1FRQUFBRTlPVmtvZEFBRGlQNVpMc05FZTh6OXNmQjJQcjZmT3NsQlhBSURJN1Y4Q0lxMW92UUFBcW5FNUtRbE5yOHlETEY5bi9Sbi9yYzR0QTNEaTMxKzlpUWNJTEZueUdYbEtwNFgrMlRyNkpxTW9vQ0NTUG5PbTRaMWFBWWs3T0ZwQWJjVGo5aHVNNGlmcDg3emFyODQvSEJxcFBUWlV2N3pYcWFkUTJ6L2NSMEM1cGtsWis0YkFzb0tPZXFYYStnTmtuekNrQW1Sclh1bjdyU0ZyQXhlK1BKRUFZN3lQSjhNWXN4YW1PVjVHaHVURW5QVWRmUXk0TXFwSk5rQ0w2SVhpbERRQ240OWRCaW1FOWJLQk9FandDMW1iTkFVeTg1YlZWNXlqUHYxL1ZscEtySnJGblNsYTVOZUdSbVFlS0Z2N2pudmxFZk85R2xDOVlYdWJlWkZJL2xBaEJ2THkvU29kcnQ4ak1vRDZQUlZMYk1qWVMvMkNxZCszQmFWdWhkaWxwQkROSkQ4TkIzUUYxUFZxK2xBMTY2d2tBd3RpVGVPb3hTZVhSSWlQeUxPeG81dktBUHZaNGlZTTREUnNyLzI1NEV1eUdpMlRLMFdNaWFQM1kwV1NRRWtqNjFhZUM1VWhZZHdyU09acDEvUmVkVVRBdWVLM0dTeUF6VnVMSzVsM1J0YXlkWHB3RzgwenFsTEJMMFdkOHpoMGUxVS8rcklkQTRsWDZmVWpoWEZUUVlVR05xSVVObGp4NU1ha1FYSnFGKzZUU3dmbmhlaFZCbVVlUXIvY3RsdVdqanJCYnhmbW93Y3hBNG1iald6ZUhRT2lOV0NmS3hJaXhVMTZ6RlU2UmJkcU5tbUlUeHVFc213UlUyNFdmeTBpeXFkQW9XM1dETFpjVnU0eE5xSWx4T0NBQWRMWVE2a3hHeHdhRDVYbGF5L0NEKzFSWHhmMERiY20zaVhrWG1yMm95RkVnb25rdzN4Sll1L2Y1SXhhYkZHR3RjdWJ0UlV1dmlVMkVsVXdhNU9aaXJScC9BSUFud29xcUFZcGQ3dVNLR1BHbDFEUGl3UW4vUVFFSVkxK1FyMnpaQWtjc1RsSWxLRU0xNjN6S0crakxmcGRNYVRERlFiYVM3UHl6YVRncnFGRTZBOTRENXRDWFNiVDY4bER2T0pLVjRnNVJaM0IrMUw4clp4Q0RPZGlaMGlVSXFTenBPN3cyZU1nMTY0b3lUZ2VKbUJRZmIybVVOUmV1RUtZQmo1VHZ6RStVSHh3L3MrYjE4Sy9FeWlkRHJPd3o5RnN2M2FBMUI0K0ZocTdlZXZ4ejBoeFBLclB4QkV3dzFsY3JXRlIxRDRQcFl0NFluTGx0UnlIcHViVWVGT290eXh2MElaTHQrNGVEc3IyWDNxY2MvalQ1SmpQWEF5eDFkVEU5T1lHeEs4eCs5R3FPdlRIVjRneFUwRVJHc1FHa09mS2FvOXlBdSs3NFQzL1Zmb1poOVVDTFNqT3ppdzg4TTljMDdMNkZwNWJwTFBpMXZLVTVVbzRyUjJteXRCYTV0eE1EcHMrcnFNNlhvaDJlWE5jN2sxVXErZFErYnlGS2JBR1YxSWNteGl6QmhlS1pRNGdwMytUUGptUHZKWDZLUEJveFhzV0Fka0xiWEpNa1cydkV1WWJ2M0V4SmFueTBtRnpUWXR6QlhGejlWTlNWbGtUQ0RrRG5seUdxTEtQdnB5ZkxWMm4zbFJmS1RPeEN1ODR3V3IyU1Zud2V6TEVSRW9HN0RJUk42UzJ0ZFgxRi9IZGRiVkIvTHpjN3o5Y3RMOXkzSitETi9icEE1M3NWeXpvbkF4eUU3QzlqMFRZT1d5UjVqTWNEZVpQb3FVdmQwTDJUd2FnR3M5MmQ4LzVOR2liZEZhQ0REcVZBKy9NWFM0Z0Z1ODFCc2V5RU5YdnJ2ZXQweTgrdm9FaTBHL1BHOVFDbXpSTEtFOXZsbjdMaHZvZEE2MnNnVUhxKy9NRHVGalRaaG9keDVqa01UNVV1dExPeFpwczYwY1BSbDRIUkp0YjNHSUVBQ3gwVzd1VUF1bExPQ2UzMnVSOGkwdW9BbnlYVHFjQ1c4d1B6N1UyTGVNSklEL2hBUGt6WUNjMTJmaWU0WEwvOTN6TGFaZ0NQSXJPeVFndWRrZWYzbHdZR2FxK3YxRDgzRlpMai85YWJ6NHFTQUVPb2VOM211akM4TjU2WWJWVmwzdmpjems3UG15TUF0bmF1dkU2ekhmQjFhOS82UmpCZFNxV2tTSUhSM042bDRPRnlaV0JJU0plNGpxdERSUUdrQlRjNjlURzBNNmJsL1c4T0FDUFF5bkRyTHVMeXVxUUp4ZDhEcmZkY1BWYzlsZFB5UWFHNnUzUzBuOUw3KzVaM3FhbWw3czFobGUrYnRLRWdFOXY5aVJOMEZ4ZGJjOFljTEgyNTFrZStwMnFVQVRiRG5OODRRcndDZkQ5S3VkZ0RKVmVESTY0WWRicDlmaExZMjlsblh3SWtDTmxPRmcyOGZpVWRYT0wxMXFTemRadUk1K3pxdUJGdTFJcHh1T2dHSlJwMzhSUWJKdDFlbHlsbFNGL1EvMitheGlYUXA1eXBCeU1qMFl2MzlLdWoxR1g2OU9JKzdlZkhuVjJaL3VwNjlSQzhCNGI4YTRqK0VOcDI2SjhpMStUd1JIMUN2ZVhqZDVZeGk1Tm1nM2M1eWs2TzFST0ZzUGQwb3c4SWk5b3hTcEsxVWh3VW9jdkxVd2x2RTU4MXk4ZHZuT2FWcFpxWkFmb2VZOFZsMEpUY0IvYlFxVHllN1pacmF4NDN1SGhuZXAwRG1mZlpBWklhNGthUU9aeGIvaVQzandmbTM0NjMybDhQZDM0Tnl3cUF5OTEyRVB5Yjg3VzBNWGVUaFFYTHRibDhUc1hsYmdLYVMyY1IvblFWazg4YStNZkxEbmlhblVKMUVLSTdwQlRITU9XcjFydm5ZdnQwUWN6ZE1KMGpMb0hhSzNESDgzQytKcGtZMG1rTkVkTjYwbXFmUE03bGdCWjQwQVJEVUlzVlIwV3NTMExGYkh5SExVcDdGUjVLT09kSjYwY1UxVlZQSTNwN1NYYk9LMnBWVzJzdGhhTEFjUVMxSHdXZkx6NkpTM3JKeE1MWUhkdkkzdEowcUU4d0VPTDB3Q3lnZDE4R3RmenN0S0M0d1NURG50L0pXSmphYk9QWTNGWm5VMG9WTWVJZWZZQUFuajBnbERXd0xPTUc0cStXY2xpTURqKzFXMWRUWEJ3TUludjhXcmVjZnRSZ241amRiSTc0ODZjNGZBZjQrVVpxNTJ4Ri9KaFJVRmc5VENpb1REdWl4MVFkUFhkTUwxVDV5dS9oMDhlN3liZnVMdlg5SGJiLzlRM1pTaWtnNmVDNkVPSmhqY1NRbTVLYzIrMHRMaEFJK3Q3NXhNUCtXTFhjckhLQ0hRQzFxVy9ncDJ0OHVtcThzV3FrbXdiQktrR1ZGT0w2cXI5YVhtc2J1dSs2MXY4UEdSV3hmdHp6SUVqWWFoYjk1cUVKSVVQMm56TWszVGtUY3JUT1BSU1lBd3pPNmoyQXduRzVTQ2ozRGl0UzFZeUNaVS9NU0ZCbzN6dktnTWFVSXFCaTNLMm0yV2RBem1yNVdFdkN4RmVoWERQVkxEeFY3d2NGODV2cE00VVhuaVFKQ3ZxY2xjM293bk1wTEV0VlNiTGFrS3MyUjlScU5qYnc0N2pheGVobjd4UFArWjhhQmNQMjcyVGJnUUVnMm9ZS3JVMUtqU0padktEZU04OHZRWjM4RFpFSnY3RjB1aVRiTWZPWko0MGNuV1ZhdG9EcmhSa3oyMENhR2JJU3NQZk52S09GYVBMVEpuem83NlRTWjdueFpwV3BlbVY0amxmb1JUSjI2UUo3Y0c5MGFMUlhVRitBNktOTW4ySUFZditPL2RpWnNLNGYxLzlpdktQclN5L1dyT3BFbVJRaTBhQXI3N2NRRm1EL1oxTEdYcWFtcFRCM2pLVmYrS1I0cGhRMk14dnNsb0hPVVhqMko3ZDArY3QreGN5NzJjR25TT2VSbWFDWDRZdDh2eHVyZkh1dG0xRVY0cW91RVhkNHlUMHR2LzhiSEFzQTBRWXMwTFpHL0NMVlllLzlPamprUlNWaVZMQ1YvOXBQOEM1RldzVm9mSVlKRFBQbWRmQ2ZqMUcxeXEyanljMXhpRHZjZUcxWUg0TVhVUEdQUmVsTUxhR1VQaGhUdksrK2RzK0NmR1MzRkViUWVIbkFzMFZvdndhQTg1MFhOeXJSRUJkd3kwMDIxK1dnbjZUK0hUcldzd3BLVGZKUVdhZFdNRWc1anRONVJQTlhueW45ZWcvczRkdU5GY3lRTm43UTQvQ004V21YMDhqVDdJOXRsUzlOcjd4WTRqWHpiOEhZSHRuamZFa3FGTkFOUUg5N25tY3lkcGU1Tk4rcjhFQzZSRHcvOEt4dUZuYkFJRVVhaURydnA1RmxwbHZyaG5nNHhzOFNGSEl2KzdlVTZ1Y21wSlREOCtybjNBOUR3bFNsYXdWU25oSlZJOXI1YUNlLytKUnpXLzVSV2Q1OTJ1TEhpcDBWUXl2ZmhQck1rekRRQ3BxdzBENVlnYWRGczBLR2FBVWFuR01yUjZibE1MMmlzR1FWem42Nm5tbkgrdjRpMGpZamQzVXl2TTZINzJudXUrd0Z1REpCQ24zR2ZCRFNiM3l2SzhWdURIR2Ztd1lvVWJUWHpXSi9xVG1mNzZKSXlCUkZ2M3ZNSVV4MWx5R0dXZkFhWGUzVkhsZWFTMmtOZ3QvUEJtbFNnSit2RnVpdUVRQVAzTTFQcTlIajc4ajZ4SDN5Zm1SWksxaGFjZEtISFJpNXorQ0p5a2JkcmhrSjEvVk1LZklSZjJ4T2Z2dHdtL2NybGpWd2Z0b1BPd0hWZ3h4TitxaFdoV2lDMXJQbS9lcGhlNnVTdXlUb1Nwc2kyaVZSQVFSV2dSMk5iTjhiclJOZnhITGJ1WjJqSW92NXZYNGt4WDhOMC9qb2dkNkl6RlVSekdnUERFeHluMEFYYjFXUVg2clFFSldSYlZrMEtpdStnZHBXeFpSYnFTcm4rVmNncVFieWlycG9SUE96NmloVmZselRBdmtrMUx1ekhheWM0WVNmUnEwZlRrck9LTzNldkkzaXJ1MnBXek52TkJmNHFsRUY3ZHpjZVd4Y1BINDZQWGdENXZBUVBBdUJqWkI5bUZjL2ZWWWhlVkV6SkNKS2hxZFhvdWdRaU5QR3loWkZaT0VsZVRQeWdyaHVRRlg0YWVYR2dQSFVpdTdPZ002Mm13T3M2a3BRTzJaK1J1b0ZnVGorNEtqTkRHdDBNSGxoZ2RtcE9QU3JESlBUMzZ4cDVRaUhyNnlKYlhhL3BIL25UVDdYdEpOQ0JGZHN3cGRPY3hQOEQwRHpEdjlDRldYclBBZTNtOVMwTnVMU1JuNUpaUGVXZUQyaVBlaVFWUTdWWDdIVU43UC92amNndDFUY3dMV3RDN2tiK2JTOXhabWJuMDdmVitOVDNENTVNOVpjZWNwaFhybjFja3hZcHRZN3picTd3bS9aemIxWjVGNVdneW1ITitxRS9VY3ZCVUp6MDJlVTdycm04VU9QeWNCTEE2U0UyUFZOeGpmS1NsWlIrTExrMEhncE8vQzdYbHNwKzBmaGx3enQya0VwajlUNlMySC8wQkVmdnFpeXl6cW9TZlNVVjliVkdHdnZ4VEVpS0FOM1Q2Y08yK3lGUUZMTnFtN1NSUlNWVWZscGZta0U4b2l1NFYxS1IzNHFMZ3daWVBXOTFSb1N6RE5BVUhIeTdVbFFUOGFTSGtBcmdvWjIwbE1HSVU5L24yTGE5M1RXMVEyN3lFbmpSZlhmczFiU25FdC9pTlN1ODYzTFhvdStLdFhaWlhnaHVsU204K0hHanZNMUxSQ0s5TVRONk1tVnJsYmpCNEJ6czZnNmpUQlZGYjVkUEl4RWNUMlhtMzZHb1hNbWtDQjBsZDRDb2VDYllsVVNSQW1nSnZOTnlDbXVGaXpJaW5KN2NlQXNvMGc0V0tIT2JkbklCajdSam4vUkhQSlNydkg2OXFJMCswVWtrNHNrT0JVeFpWSVBPb2k2RkNJTlZlZzlDb21mOWZzd0hQZzllcGpKOFhzK04vRGRVTCtIaVZCOVRkMzNyYjZKODZRcitoMExTcnVYMzhlTjVzNzVtQ3dJWTd3bzJLRGYwNk9ST0FvMG5HQnlWbUxjNWZuWmlsUEZTeVQ3SXk5TlphMXpsYloyVzAvd3p3WTgxajFBUHJXTEVHaUR0VUZTeVRVNkNNSzdXemxQOTVFMUFXc25oeHY3NXhCSlltb0hVZldkNnI3TmJJYXhtcEZiZkRWUVpldElXRHF3NFpwbUJMQy9xMm41Y2tpUlJnUTF3UVhBNHlOQVVJUEU1ZkZDd3ZPQzAra0JQSVNTOHZiWWxoOWQ0c0E1QVB5eGFPSnNlUnhreW1LWHZCZGVCMm9vQVhYVU1vM0Vic09kbUxLWWMrRzl0KzZsZFhqbjA3RnFaOFZGY3NKMDZnb3FxZ28zV2g3UFFIa2JWZlZRZlgwOVNhVityeUVIZmt5WEYvSVVtYzh2WUhGb1lzTEN4ZkI0bEtWRHAzMXplWUdvdkN2aWp1VVhUdld0TWNhSkxCNmVHWU9rWUVxb3ZCdkdHalljRG9UNGxDd3RQb0ZtaFpadENtanVrRjhDdGFhaDBQdmh6a2xwUXZ2NkJsbXdEUHFRL1B5bU4wOUtvMnRxU21ZU0JxYmsyVXVoK1ZBRjN4LzMyZkQ2TXUyczY1WmNaRjhETnpNcHRvZGJjZU4wWTZIeWE1Z3RDSHF6VnZxSTRQRGVQdHlVZ3M1Y1Ewc3NOT1BuZnR2R0d6YnJ2bS9aNnozaFBic3FLbEVjZ2dkQmFFUUNsNHEvZEFvTkV6WlR4SkpWQ00zVjEvTFBIU2xXOUNZaVhYVkU2bXExRlE2ck1yWmFJdTdKaElQV2JrWEJZNzB1ZE1nVGlUU3AxbWkzQitxQmVnd2MrWExGYzVvdHZlK1JBeElqNnRnTWJNWm9tdEFmOWIzRmJMdzVLdXpBOW1ObHhzNEdzblA1WFlITFBJZ3RlVkhrMEdXNTNjV1phOVNzdE1jc3Z3Ynhpb2V2ZERiR0p5aGFtZTBnTkF5U2hhbit4YXFpZ2FXbG1BRlZyRnZXbjBZNktGVFZVVkREd3NXSHdRaGJGbHRNY3lZaWdnUitQSXhhRHdnaXdoeFc5Yk54bWFkSWFHT0tFMitaaGZhRFB3SURTTm1tRFdYWFIxZEloTTBOdXZDdlY0NVRya1BuRUVaWStuMHA5ZnNveTQ3YkxwaTBzTzNnMVdlc1p4WUxWUmJ2ZUdWOGRybW1FWUhMRVgvNk5IeEExV0pGd2YwWUozbWZMd05OR2NPOGk1TzMyeTRFbVBZTnlqbE1ZWmhjTlpkYUNpNURVUkhybjFFYllnelJRbEpBUHZVa1FKZmJnc0pJNlRHLzlLSDRZb1UxQWJKMk5GT0tnZTN6VWJMNjdIRm1nLzhXcUtWT3I3VDFYRlUwRFB6Y1NNdU44emlzM0Y0QW12Z1U4UUN5aVpXTG9ta1YvakNlYUdyV1Q0eFRnOTVhblNJVWZqb3Mydmg1TnM0YVh0YjlqYTlwMUQ3dmQwOS9ZN01QbllYYS9ranQ1WW5DMitkQ29RR241Zno2WmVpQTVpV2JNWU04WHMwT2t4K3pSeUpjc1BFRlJPWjVLSnk0VWRsbkx3WnhQc3p5dHdaN0x0czNmZmRuencxbXNRdUQrbndwR3RHdWdKUEc1TzFYRW42RVFVSEhwR0h3UnF2OUR6bHpHN2NTbW9GZUQ2WFhmbWhKSExtOWx0ZnhBYVhoVmR2eUVWcXMwNUhXWmtuelJiMkRZd1ZYcjdVZHdEb1VXTmpCWnM4bU5qQk5MQlZQbXhVTjVBK3F4bmpueGNjTjdLbEVGckp0ais3bUYxZDZWWnpjM2ZQZGxGcDhaK0lrdU5UZm44cDc0aWpuUXJTM2ZIVXFmTW54Rkc4dm5IUXdYMmhuaTFlbHdaejBMWlZqTVh2QnlqWWNjZEFObUY4TXNpWTg3K0luZVE4VFhoWHdRZk03dnRuTU0xY2ZnVTJLOFhLdFBhemZianlRWlVKRjNub3RvZmRScmhmN2dMV2NudWlqOXBnYWJJZTIrWllSMjFXYWNmTGEra0J5ajlUWmdEK3NVSVhzdXJ5dnVjMGJrK0FkSWdIZTBqK2I0OHA2dkppNlJTVGgwamRGM1hESHhoNVBEZWJvNWk1UFJnTVV6eHd2d2VnTktZNHhFK0xIZjdLdnMyMm5IckRCdnZNdVhjU0ZhY0UvMU1PNDdpeStNVVNHYnNRR21qdVhKbEhoZ212SWZuZThBdFlCcHNwSGZuRFFLb2h4akZwMVp3NGRMWURkb0ErcVg1TExWNHNwNkJnUE1MdHVkL0dpYTNGRmtNNkJUUHBGQXBrN3ZsWTlzZGVHcGs0aTdXaS92dUw1QzBrSTczQ1l0QUk1ZzJtUmk4VXJJVVZza1pWNmJLVEt0aVo1dzlaZkdxNURUQVMwWGJUWmQvaE1TL1Y2Vk92eXpxdHovSzRaVnEvN0xLbzBDVmN0TzJiV1ppMTNsUGNVS0JvVEZxeVVQSXdZRW1Sb2k5bVZTUWNKRjNRVWNjN3h6SEF4UVZVWFJqcWlkVHJKTkdOVkhmczE5Rncvd0RSVm9KNCtSWVRPVThhTGd3cHEwS1Z2UC9ndW03Tktyd3F6a0JqTnhjaDI2eWs0aUNoaHE1QjQ3RWtDcWZObFVVVFR6ME9TSXNCMDBXak91c29pUVkya2tERzZkZldyNHFQS3d2dFRVQnhIZWNXQnlpalE5MWhZRC81a3RydlZJYnZQY1RaU3J1eFpmWmxXV20xcGxHN0RLdW1hUjNPQTBiNHhNd2svZVFQRGVlZnVQc0RTNGFEelh3MVNBcU9PUlhKdkxhMVhwVGx4K2lyZVUzVVREbG5KUlBzdGE1S2FKZXNjdTlhZmlvYnZHc3M5dE85NnBPSUtuT3V0d2N1UktSUzdjRkE2RW1XOTNhTnpZTlJvenk5TG11aW5HODNsalkydTljcVR0ZnZLOGUwazRmOVBpVm5qeG9sT1JsdkNyS3A4RTBLbEhHRnNVVVREUis5YlZkTGZ0L0dFM3NWU0lkZFA3eUF0L0Y3NjRMdmM5SUlwZExmOTVKUHkvZTNsaHc1YUZFWVlnOEs3RzJGS0xiSm12REM5WUtIYjZWS21RYnl0UjBrQlV3YlRIRUQwemptaXRvV2w0Y1AvUk1SNldyZXNBV1UwSW8xRFdwL2RUMzNqWkhsYkhUb2NYd1pWM1IxcGdjSi9RcWpaMkQwZXZ1b1JHaU5ZZHlJaXBlNHJSdFhRdTJuQ1FWbW5ub1FkaXFldXVFNXhKdUFqdGFBRk5rY3RMNW9tUjkrczk3OWdMc1c4ajhLeTJCTldWQ1oyeTlzU0dheHAvWThaRGo3dUhJQUhIUWRjYVEwck5WeHZESFV2dHBSNG83VGVLUFBRcUtjZ08xRUVOOXNwMHJLOHk2OC9kUjh5Y0ozWlBlNi9CK2F2bVZnR2t0b0RXeGxkK2ZlMThZWFNJbm9MSGdrVS94VStYVEp3N3Y2WStSRGovb0xkMVBKVjVjb3FtdnUxRWMwNVhuRVQ1eDBmLzNQMmNGM2NsYXlpTDdkN0dUYUIzUlVkSWxSaytZd2xXWDM4VFFiT3hKTllSRVlUWTZJbFZrZng5MjExZWJ0Z2RmZ2djMENKYTJRVWk1OHZPSjBreXhpWjRhVCszLytsRUZDRkN4OXhSMVJ4aXNvbllRN0FSN05XaG5IR3hFaktlUnJyN1hweXlDUnY1a0xrK2p2M2xuWjdGU0FieXZYUTBadUtPcmxwTUxuL3JIRDNkckJXQzRhZ1NRT3dkdjVyTEhMN0JOaHp5UWs2eDNzeHp5VzlrUHp1dlg5bDVVRHNSOFREa1V6Q3l4aVJNanJqc1E3V2UvdFBSLzlSbTZpTlpFQmxGcnJRRWpxNmpqdFZEL0hwZHR0L2toY3JlOExIOEpZUU1FajlnVk81Mk9YVlNTczlFYlNPMkVEOW1XRVlHTDM1VXlQb1A4UzkyTEkrTyt6bFp1Y0JGK2QrRXhnMFByQU9ZbzIzdmVCUWY4aEg5bnZrQlkvZzZPYnNVb0srQnhSbUZmVmFqQ0RDaGg2Sk1GTUtLcGhjNUp4WVQ4N0VybDVIUCtIQ2czOE5oK0UrUWhCdWVmZlI4WVhBY0tBK1lCQnBjNTg0WE04OHN2djk5bjBWMGd1ZzRQdUNXckRnemt1ajdpQjJPM0pEZktnK0NWT3FPRTQyZnczOElWbnFXUjFpelRhcytBdUtaTWZscGlBay9oeUtacHdCVXY5UE9HL21mYlhJZzFuYWdmZHM0cmRFMC9DRysrZlhXKzd0eXZOZzMreW9BZXY1Sk1DUEZSTXpLaVJYYmFOK2djY3FaK0xIaVF4QUF4a2QycUFTeko1MGk4bklJU0hOQlNjVnpqazkveTBqYzhNVVM3OHEwRFlSVXFuZGpvT1ZvbzR5RlZsOVRXb215Y0ViUWpUS0xuRjRNNzNlTHVRSk1HUUNCRWFyM1o2aHlwTlBwZkttcXhjb1hVV3JPUW5uWisrdHMvSm5wcjdiUEhTKytqcDFCNW1XUHV3b05FSUFhWktNZEI2WmI0Q3VuWUZDekUxdFdka1RacDZNZjVqekhwUExiazBmTnA2ZEd6dktaTlJNdzVMajNGNHpZRWF6VDN2OVlsWWtHbmpwY013empveW8wZC9pYjdXYWNkaDdrWXV1dk43UzByOERQVGJlZ2I1RVJUNmorbnFmTjhCcEZvTkp6Y0hkZHc2Vkx3d3k0aE1XbitzZC9xb2ZVWnhwemRIcmJPVE03cnloOW9GbHUwN3FORUlGVFM2NzlHZCtnZHEvdStDdTA2UE9kQnozTjFYYll1NWJxNTY4Wm5BTEM1Zyt3Q1R3VG9UR1Q4VGViNGN2cXhlL054aTVDaEpLSkN4N1NHd3lndEhOYVNhRHJWZVdBTlBQZkJUZE5xTEVuOUYyb29QL1c1VHQ3UHRxV2ZjWWlJNmNlNWlVeTRMK2U4MnVjVHkzMllrTWRmR0tzRHpURzQ3TSsyOTVKdnVDeTFXcUFkclRSUjB2VlErM3lmVVBFQTNWb3ovekxmVWc4dTFuMGJvamM2Z0FDYUN3Z3RmQnVNOWYvNnB5MHJ5MDRmWjRuMTc4NTRydTFUemVULzZhYmRZSXEwL1VCSWRHek1JSHJkeld3a1NFd3FEeDUzelZkQXBSZUEzdzV6cVdGYTVBV1lhSjNhTGgwK0xiaUhCcnJ2OThrT1BTMUZFb0JzcmkxNWIyMStSbVNMd0FNTm82VEZQblFoK1pYRG0raDJOT1I0S3RMRVh5eW9heDZKTlQ2c2ZNRGhpYzZRTWh4M0d2K3A4eVg5UGFuc1pUQW1NNzd2YVBwakJmVUFvT1hVV05IN0V0RG5Nd3NaUTVrT1BQTllrdHB2eHk3OWZHNVBjcUNIcWRrMEJSZkFLcC9pZGp1LzhUTjJSRWV1ZWNPQ2lPTVgxdDQ1R2dnYmpBcElPcnZPUVdGYlZaWjR2WTFEcEpOYys2N2Yzck9BTEQvVDBFcDNWMVEydExWWk1BNGhXOE9rMnp2QzlNUW15WFZiVUcvMFVOOW1iZlF3bmt2RHkvdVd3K1lEdXdUUEJlZXRkOHV6dFFaNXNjdHF2RGVYczU2U3NEck1pd1VZWkhvN2pKeWtmN2xHOVZQb2xPRFZlWDVCM0NpNUhTb091Yy9HbUJQT1dhdmgza0hsVXBUdHYrY0tLZXJFOHFkUFRvemJGUThPZkMySkRWUm1FNlBOSHFwY29mWEtDYlZ1RDlCNjRlaDg3a2doSlBkQWUrR0lvcm03ZUFMditXNzI5VHBKTFZ6ZWxhR1dqL3dabXF2eFUwbDFhQVBrTDJ2REIxWU95SW52T0lvblorWjdkd09BcG1sRFZ3dEpJUzJBcVNDYUV2VTNtOEk2M25TcFltTUFiQzRBZGJNb3BublpDci8zd1Z0c3pmc3FmMGkwQ0NkdEZUd1d4a0wwbWczdHltRisrcWptblQ0YXlGaU1VaTlEMUxmb2pFTm1jRWtYbXZMZXFaNERTV1IxbTBRaUZzRnFJeFlyaHFHRitqa0gzNlBqZ2hBTVl6Wkp3MTl5MGlQQUhOZ01BbDI3MFY5QlgxT2hmc0ljd0xvTTQxQ1M4M1U3SnVHSlNEekhXbjlKckFNazBveitiNGFiS3Y3cC9xdUQ1Mkhud3pFUU9EQVNrb1RIbE1uV1RZNXZTaFRyTXVNT0Y3L2FHQ3dQOE53UlNRZGJvanhzb2twZ1o5aHJkRytzVVZ3MEdvUE5POVNYQkw1UmZPVWo4Zi94MGVLQ3Q2VmtQTVRTOTVRSThQbkx2bGFVcUpFMCsvUjlRU3dFQ0ZBTVVBQUFBQ0FEY2VGMVlvVjhlbjdrQkFBQTNCQUFBREFBSkFBQUFBQUFBQUFBQXRvRUFBQUFBWkc5amRXMWxiblF1ZUcxc1ZWUUZBQWNSTGVCbFVFc0JBaFFERkFBQUFBZ0FCYXMyV051dWVnbm9Ed0FBTkJJQUFBZ0FDUUFBQUFBQUFBQUFBTGFCNHdFQUFHMXRMbUpyYVhkcFZWUUZBQWQ2Yks1bFVFc0JBaFFERkFBQUFBZ0EzSGhkV0tTOXE4Y3FBUUFBdndFQUFBOEFDUUFBQUFBQUFBQUFBTGFCOFJFQUFHMXRjR0ZuWlM5d1lXZGxMbUpwYmxWVUJRQUhFUzNnWlZCTEFRSVVBeFFBQUFBSUFOeDRYVmc4c0g0ei9RVUFBUG9sQUFBTkFBa0FBQUFBQUFBQUFBQzJnVWdUQUFCd1lXZGxMM0JoWjJVdWVHMXNWVlFGQUFjUkxlQmxVRXNCQWhRREZBQUFBQWdBM0hoZFdEM0F0V25mQVFBQWZRWUFBQlVBQ1FBQUFBQUFBQUFBQUxhQmNCa0FBSEpsYkhNdmNHRm5aVjltYjNKdFlYUnpMbmh0YkZWVUJRQUhFUzNnWlZCTEFRSVVBeFFBQUFBSUFOeDRYVmdrOE52NE9nQUFBRG9BQUFBU0FBa0FBQUFBQUFBQUFBQzJnWUliQUFCeVpXeHpMM0JoWjJWZmNtVnNjeTU0Yld4VlZBVUFCeEV0NEdWUVN3RUNGQU1VQUFBQUNBRGNlRjFZejlzQmlnOEVBQUJqTXdBQUNRQUpBQUFBQUFBQUFBQUF0b0hzR3dBQWRHaGxiV1V1ZUcxc1ZWUUZBQWNSTGVCbFVFc0JBaFFERkFBQUFBZ0EzSGhkV0d3RDlyRGNHd0FBSFJ3QUFBMEFDUUFBQUFBQUFBQUFBTGFCSWlBQUFIUm9kVzFpYm1GcGJDNXdibWRWVkFVQUJ4RXQ0R1ZRU3dVR0FBQUFBQWdBQ0FBbEFnQUFLVHdBQUFBQSIsCgkiRmlsZU5hbWUiIDogIuWvvOWbvjEoMSkuZW1teCIKfQo="/>
    </extobj>
    <extobj name="1BCC2C28-871D-48CB-8BE0-2867F7803ADB-7">
      <extobjdata type="1BCC2C28-871D-48CB-8BE0-2867F7803ADB" data="ewoJIkZpbGVDb250ZW50IiA6ICJVRXNEQkJRQUFBQUlBTFIrWFZqVytIaWt1QUVBQURjRUFBQU1BQUFBWkc5amRXMWxiblF1ZUcxc2ZWUmRiNXN3RkgyZnRQK0FlQ2N4eG53a0phdXFSczBtN1NOUzB2YlpoVXZ3QWpZeXBtMDA3Yi9QdUVrYm5HUWdJYmpubkh1dTc3VkpyMS9yeW5rRzJUTEJaNjQvUXE0RFBCTTU0NXVaZTcrKzh4TDMrc3ZuVCtsY1pGME5YRGtQNzF3MFNrYSs2MmprT0laTVpOR3hmT2IrUVdSU3hCQkVYaElpOEFqRXNmZmtQMlZlVFBJaWlxS2dJQlA2MTlYNUhYMmxTeWtha0lwQnU0K1k2RTJueEhlNkU1MzIxZzd1K0JoY3N4b3F4dUdSNWFvME9FSm9TTG1sVmFYRkYxT3NTdkd5a0tKcmZ0SWF6dUR6aHBub0NJZEQ0Q1pUN0JtKzhSeGVlNEpsdThva0FQK29Ld3lpYzRTdndEYWxLU3VKeUpDd3JLZ3FoS3g3OElYeElmaERqNmpZL1pkeUs0RXF5UGZEZVd1T0dka3BTOGdlN2xxUVoxd1lYRUQzQm5QOTZBa1lZZUloMzhQWXdmNlU0Q2toWjdOWkF1emhpZU9IMHpDWUVxdTJKZDFBMnpNYi9XTGxvbzFPWjgwckhaOXNvWFJCdVZLL0dxVmJjS3gvRkhJN3B6dWp2enJjNkFyWkxyK0ZYTE5zMi9NQ0MyUDhBN09IcjZoVWgyVmEyQjNqckMwdmdFYlliMnJUbnlTeE4vT2IrRUFJNDhnbTNIT21qZytETmJHUzhnMll5b2ZtNmZpMFQzcjFjcnNxQVZUUFNzZUhYNEQrK0FkUVN3TUVGQUFBQUFnQUJhczJXTnV1ZWdub0R3QUFOQklBQUFnQUFBQnRiUzVpYTJsM2FUV1hoWGJ5RE5kdGNaY0NMZTRSZ2hNQ0lZRkFDTzRsT0JTcFFnc3RVcUg2dkwzMXY5ODQ0OXpDSEh1dk5kZVZDZlo3N014NTFySDV1RitmbENQdlVRM2lkNWF5ZWNJSFFXMm1VSzM0WUZYQUgyY2J6UGZheGVVUmg2T2tCa2ZXMGZ1Nzhpb2RrYXZFMFg4NEZuU3ovaEdERTZ2NFBqMGZaSTZOUVZscE94WW1UMDdpVE1MQmNYOStjSnBPVjU5cUV3a2xCQ3pQbGY1YW8rRjVaV09UT0ZmWjNoRkloa1BYeWErb2VialFlaHViMGJpWlFvZlNWN2h3aFNtTnZsTGtQVmNYT01HcEZWUmNOZWxPTEJzVUJFL05Jc2k0MzkzUU1KRGx1bFQ3aDNyWVh2RExBZ25OWTVjb20xT0drUm5qYXByVDIxaEs3NWllV2tZVklqbUNlTGFFS0dzNmlZdjBpL0hCSDMyVEZMQVpKMzNBYXltNDZXcDExMjNLa0dFcjdMbUVZZ1ZBZmtaOFdpUmxwYWRQMUppK2t5ZUJVVWpMK2hxNlk1V05tRDhPelNlYjJFME41djVWWDIrdmYrNGJ1azltazdVbTFnOUhtRHJhNVFCY3JCVFVtSHQvSFZ0TkJINTZEWGF1THVJMXZtRHdCL1J4MExWVEJyTGF5RFdsUWVwVUpENXNONCtLcllmMWg2RmlvWUQ0VTh5QXlJYWdsRHpJRDZXWVRqR3ZaSDM2WTJwLzBNR3pwY3h6dnk1ZkVaUVVRZmF2V0NTcjJEbEd2Yzc4QkVVbkY3UFlzZGFKQ2ZWYTkyUlhydkJWNmtuYlg0aDllL0VRTHp4K2JCKzhlakhaWHpGdk1oODEwdkVmS3N1YmFvalNncUVDZ0gxSFVYMm9Kd0RHMVhyN1dVUzFmQ0t4M2lCQXlMZGN3KzRPUmQ1ZlArZUJVaWVHTmJoK0t5L0RGdlozdktFeU5OMnlYNitBMFE5T3dtR2YzNkowRTRVNmw4OTh6bmJ2bWFCK1RHblJpZEFTcWFNa1ppYjBLTnF5c0pQZDg3K0l2YlVjMjNKb2lkTTZKbXB4dUVFNURVYkFvMjcxbWoza0ZIMjNRNEV3OGZ0NWxUZTZCbzN6UHZ0b1Y1c2pQbjNzeVdXeUVCQjZ0VDhoUlBGVW1paU0vZGVETjVWYmJ4VzRQczgzV2Q1Y3FhQzhtK2pobHFiQVVFaGp0Ly94dis0b2ZIZ2dCOThFeG1tWVB3MmNqUnlEMnJvcmc1QmdNQk1JSkhPSHpaR2pUbUpaU3o4M1pwc0N6T2x5ZWcxRHpJbWtjOHpHN1NIWkhQTng0VmVaYXZ2WGZhVTZGditQLy9MLzNmOEJqNkZoTm54eDBjMmRvbmduMFllTUNLOW5WZXJpc2NkczdhaXdGaVpUeWY3amZOU3lBWUNpL1ZOLzFvQWtGeU5kalpuL1Z6TUMrVTVuTUM2eXF5UC9zSS9pUWhOdkI5bjJlVGJBRW9hQ1R4d3hSRjdPeVcvbERrdUdabWV2WHlqWStlTi9MZ0EweGxnRzM5L2NwTlRnUXA1UTdaL09iME1qSWgya0xGTEhUNmw2ZnpOMVVDazdFdVArNnQ1dnNGdExHbXM4alRIS1pzUERXM1poTlRGS1krdGk1bnp1b2R1cVl3QkU4ODUreVpibWdScGZUQm9oTGYzWUx1TVowVjhmdXFrOTNKdUpoT3hqZitMME82UjR3NjBTak52b0pZYmIrWFRzVERyb3QrNTZIMXdpSlNSbG45Vk5uak5RS2Q2V213U2Y1N054YTZWbER6bmpYem9Lbk5KNDdlZHlhbmdQSnJwcC9HbXphTzlFWmhxR1FoWjUzRzlaWFIrMkZvbHo2aGtIVEd5alZFSkRJTWhsdzZmVmJLNXVBd09Cdi96Wm53ZEZ2UGIrZTU4dDkza0Jqckg4V090WTlhS0I1cGxGNFhwREcwdCtSYTRYcWNIVVlYZEQ4ZldYQTVoc3luVzdndCtOT3hsY0RxSkJ1WmxReFVYMStVdkZUbXF0Q29UK3NHdDcxTzZxNFNRNWYveC9zUmQyekFrM05yMXhrNGkxNDVxZmdESm1PUGJMU1VwemY1YUNDcGhGdndEWkRrWjZoRnFEd0EwNFRkb2JZcDF2MjhSYWg4TWk4WFZoUlhGMDNOTDFNMUI4OG0yZmJJOHRRRDVPL3ZHL004aUIyYlE0R0h5dzhoOStqTEljOFBIeFlsaFJGTGdUY2ZJUWFiV3hHdVFIMDBSQUFiTUZ0aWlMbGFTUVBNM2FORHBzWDBIN0lRem5wZnpWWHYxUk9BNExoWFFtci9xNHFSdnBtQUJOcFB5M0dRMDNvQlUwSHo5cnNvRDBRdlR3ODNSZk5FcFBlNDFhVVorSmVlL1NTMVNHaFVRbFNrVE1pSVozZ3JoZUJHQmEvdmN2NTA0WVhaZGFlYTdNeWhXZmxLUHZVVEJFbzJkSXlwZlBzYWtvR1lFOCtjdDYyWjN4aHVSRTd2cGxZa0FkY0RhM2FkNnZoVklvS2FBNFdkT3dVQ3hHb1Y0VHgxZVJSV282RlJ3cm5ZVDB6T0dNUFJacUx3Sk9wMTJNeHc2VktTUVBCRUZVSE5CWjY5TnRnYWZ3UnhjcGZUNHNVcDVYSnM4QW1FMTBPUDJGaFVFM2c1U1REZ3dvc29VTGZiTGpWd2s5OWZZa3pqcSsvMmVlcThhWk9kUGE1NTdkbURkT3lubHp0V0JnSlMyQysrWVYySTQrbE1idkZub2FCZSszNUhkVTV2Q2hKL2o4L1k0UldEWGhMSWtQK3ZhNG95Ukd4cmVIbU0vRWRvbEh2SE8wdUcyZDVKQkJLR2RVN2EzOHR0cGgwS1dQNUI0NytjbEVIWkVPclhEakwvODdUcDRpNEtTZG1URWc0NDI3S1pWSkMrL1k5aUU1bWhjTWcrVjkxV1FNR0dqSWtjc21MdVVtbm1TZWtCRzl0MXBSblV6amt1eFNkSmNuSFBtTXFERlcxQjV6aUt2bmppTHJ6bWZONXdKU0FJVG5MamVmY29FUXFXZDZTV1pRUEE4aVZFSVN6eksxYWw2dmd6d0JkN0tZLzhkNitab1pxWmZVa01nYTRTampnWkJyOTI4WEVaZFkyUDBORkM5eTZDVWFRV2REUWdmQThadlBaNE1zNUlkMG9tME12WENXVEZ3SzNUYkg5NWpOSjBtRmc5dlNmdVhFUnJ4TVA3SzdQYzlSSWp3d2M4eEVETjdNVWs2UjBvY0Z5TzYvbkY4RTM3NjlsQmZtS01GMnFtWGVtV1FMZHVBeFZqNHlDa0dDanVxbG10NTZTNjRwbFUxZzRjV3p0ZXZpVktRRXg2Nk0xTURLSnYzM2VzVHc3dVpManlaTEdwcVNrY0hBNEJMbGVUUzFlME5aMCtpS1ZlYW9OeGtvS0NTakhuK3Z0UUF6bEszVnJSQVpQTmtYUnowajh1dERVbEtDN01ESDlEZEQxSmVBOE14SXYva2RkMFljZzlyR2dhVDdkZ0pmY0VLYysvZXZONFZHNlpYNCtCMmw3VzMzY0hFaTgvWmF0ZXhwMUV0eUcwdnNybUN4WDJDY2Rtd0cycTljZU5zeDZEeFFacmZIRkV4R21YSnV5ZE9LaFNSU0MwWHFUQmVNeHAwQmY1VDl5TGE0a1NoODV2R0YvL2p2QjVCYVIzdy9INEI2WmRPNDMyTFdKTFg3M0tHaTdoVEVQcEZlR1UrdTRoMThVRy84YXc1TE5rc0N5TmpMekg0ajY1WXEyRXhDb1RDbjFua1lubUFxanMvSzhUanV5aFBBSVhnTFNubkpZT2gxVUNlak5kNndZRUlHSEI3cUMvM3hmeTk1bE1HWWlXTW4veXVSS2hTY095M3l5ei8vd1M0U0lvOU1PRGpMdmtDS250Z3pOUGMranFLUURJa3hEd1hLb3FSN3BmTDlYZFBxdGh4TDQxVUg1L094NVc1S3NiTmloajMwM3NzcUlpTVdvdTE5OEcwb3VFQW5acHVwNHdmeTNvRW5McVNOaHJTME9XcCtVMzArcVV2VWdjOHQ5dTBmOXQwZzdZQkgzSEVsR2hsQmJpT2RRYTllZFloMWNMRWZsYk01R2ZqNlZQL2cwREo3VW9YYUVzdUhvMDFWMXZMY3ptS2V1UVpER2tQVzNkY0FrNmZ3VU1nbVdKSjNSRHp0RGR0K1JCVTBrdmJEQXFhYXU3UTd1STZITFBrN1JoV0VGOURHblVHUUpabUNNNmwzbnpvNVdBeU1XNmVGbTJQVXhBV2h5bEFjTWorVzdwaTBUQ2FibnZ5KzRtVzZTVjBOdS9MZVBqSHZOMTZMem9randmZE5Ic3AxSFkvM2tTMHg2RWN0NCtUQlpxSDdyZmwxb0NQNk9DYk5USUxIbDFFcXFBQ2d5ZHV3VlhEVVJWY0xOVWo4OVdNcTVHeXl2K0U4RjVhWW83NzJDVUxjZHZLM0d2M3B0Qm03NkV6ZHJ2LzVqNXQ1VzEzWGhmR0RQRzB6V3FsVkpWNFJCaEk2SDkzek5iYXJwQVBqbTFWeFBjNitYNWNGaG9Da1YwZmI3TDgwOTBtUVR1LzI2TUkwdXE1SlJwNkNtam9kSjRjNWZ5ZWM1T053cE5WcGprTU9jdUlZS3Nlb3o2aTc4QVVYUkxNQ2FhRjBkVkZmeFlxK0ZJL0x1bTYrQklCY0JIckhuaWpDcDBVV21oVFFVaStGNWY1THJOUldoNUdKNmpMRVdjYTRMRS9lOUt6d1F1NDIyV2VaUDNNakp1dFlFaDhJaUpqWEpYZVowcGJxRjFPTmlOUkdtNUhFcnQ2ZHVTb0F1cEVZcFl0TENMYVpOUUVKdFJHR2JZR29raWd0SFhYTTdpQnJ2VTN0L2lta0YrQmVIWC8rbW9pVVEzWGU0bk94NEtIUkRsb044aUJ1V3kwN25sM2NLMnkwV3RBZExCaGM0YUtxRDdXUnpTc01mUjNxUXpPbWtkTlVRV0JHYjNlWDNoQml3dW5JRWp1V3VzbzRNV1NuS1pDZXB6VXpKWnkvT2I2NTYzWmZqK2ZrdmU1ZlBqS1p2THZIaUtPNTMrTWNDZ0U2M2RRby83ZnRmbjJxMGhMblA5VkRidnhqSkErOHhtNFZsVVZWSWtSMmNwN1NMbU5YTjM2YTZmY3NFVG45akd5bVByUHVHdFZjZEEvQllnL2JaWTBGTXdFMlNEKzRibGZlUFc0cEFPckpybjJZR3lFNldYaGlDeExrZVpzUVJTV3d2MzdIa29oWTU4cGNHN2hLWk5kdjM4UUg5Y0tKKzNWWDMxb0RWbjNhb1pIbmI3WnZIK0tlUkVJNnVRQzI3RTJXY2thKzB0QzRPank4Q1NlYUhuaEk0K05OdC8xTW5BQVdCSFk2b3EzNjZ0a3ExYVhnbWIySU1xUGlOQm9Qb2ZHVEFld0tWT3Y1SHdKMlF6Nk1HQUFxSGZINS9Fald1ZzdRbkhJcmdxamxheGw5S1BaaGJKajVhYmVMS3dKck1OUHczK2V0dUhZN05ya3I5KzFHZnE4OTF2VVZ3VkYydTQ1SjNGcjNLYmMrM2w1cVpXVHNuTWJROHgwVGNPSkdJbFBBM3JsUjlQVjZZb29rQW9DOUI3MmloWkpMenJlNTF6endBTGpxaVFOckdia202VUpaSWdpZTBWcTJ0TS9LYXJCL0tEZWRuU3JQbDAxZGdKUHc4Y0xnTUU0VHVxdlA3bTd1aitpTFFPeDBxclZLNkN1U0dIeklVVTFXR0RmYjdEbWZjN0VsTHZIL3l2S2dmZXc3UlF0d1dtU1hWQTZ0TDVJRVRabVJGSXlNMEs4K2w5RkRtM1lJamJrMW85Wm9xYzE4d0RJUlpYeTcrYjI2c1dDSVFKYXZsem1EOS90YkhkL0U0VktJVHowV0tEUlA2emh6NXZVb1F1U3lQV0gwREtlanlFeXV3cGZDb2I5UGk3clZVWHlVUW8yWlJBQU01SExyTndBNDQrQm1nVFZCL2tUZUE1RkVVQWRTTXNoTGxKcS9YSkZZUkxzbDhUVHpIL0VpSnpjeG5jQy83T25xdThkZk9SU1VmYkhSWm4rQitHYnVRdndIbmJYTGNIY0NIdFVkbFpNamNpT1AzRnJEcEM3T3I4TWRRK1cwMnMwUWN1cWs3bnQrUzZrRFozLzVmNm93enFIZCtweExtUUFSS3gwOXgvRVl6cW9oOUR3MytpWTFKVUNXdVAxOUVWYnR5T1hxb3Y3S3Nlbi9sLyt2LzMvL212NzI3Ni9KVmVjU2VxZFZ2eXJFbEM2OTE2Q21CNjdHMCtvUWxqb01vWWlNSFQ0dnZ5UldlZWlpT1FkUFR0Tm56S1k5aG9UanY2YjkvWG5BZXIvV3NIRWNJR0wrZHN1c1RvUnNRYWpaYXlid2laM3ZUL2NkRVFEN3FSeG5YbytRSDRrSE5PcGx6ODkxNkZ6UW5keW1RR0J0KzIyOFl2Sm5QS3NTZHBEU3U1OUtFaGQxVklxVVF0UStQRFpFQVZJamhVSTh3VXdidXkxSitkTlRXU000ckcyaXRtU0p5TkEycnQ0WGdqelZEV1B4bnhJbXNkWHZKSStSVXhRSUlIR0w4OC81MDR3Wk5mdGdIcDB2c1RiQzEzYUplY1Q3c3pmWnlxcklOQytrcWMxM1RrZFgwTTFwUTFOaUZLZFJpdW00aDNXQkRvelBySisvWlpFMUR0aE53TERjUUNieVNxK0trWEZPN01Tb05ZUmMyNGQ5S2hocm1MVW9zNlBTSUg0R0tITm44OVN4K0ZZaTVRQUYrQUpQbWZRbWNWMjRNNXg0K2hadlUyZjNWUjFjeFQrdzBNR3hnQU5OOGNDMFJnREpSd0pvS3V0OTcrVmVGVjNPK0ZDL21YSmZsb3IzL01VSll1V3BndnFKbUU5ajk3czBNWnZNaVhqS3ljbW5JTzd1QTZYNXJmNVEzREZrclc1WDNqQ3MrYU5lVEVnRkZSU0J1SnVoM2x3WUMrRDNaekw2ei85Wk5oQ2lVMG4veVNpM1RJM2NQTzNmL1o5OExCc0NHcUNJMW15dU1aZzE5ZSs5U3lGVG1BQnBXNlI4ZTl5TXRHcUljQkdnWktnNHlHZGFWbUtmZklYVHNnYlYxNjNkVldEcXdOSnB5a2E2cXAycUJVbDZaTUFwVi9FM1NsZVJDT0pXaGlGUUVRaERzekJacmVRaUFqQVVBUDJJa2xIQ1Izb3YrajlRU3dNRUZBQUFBQWdBdEg1ZFdNY1UzSTFFQVFBQTJ3RUFBQThBQUFCdGJYQmhaMlV2Y0dGblpTNWlhVzVqZkhLc3JaK1JTVXlFMWY3bHdxMHY1eTdTTldSdzZtUTRjTWE1azRIQnhhVUR5SEx0QUxJOGJEeHR2Qmk5QS96WS9BTUNBZ0lEZ2x4VGloTExHVUlZd3hnakdDTVpvOXNZR0piRXRETXdhT2F4TTZZenFiQXdwekZ3cFBJd0NyTzRkTng0Zk1TMVkxWmxJZ05qSmhhSk16b2xESXpsV0NRWUhyUXhNS1l5U2JNd1pUQm5NckF5c2Vkd1pITm1NYkF4TXVZdzViSXdNbVd6dkZqZjlyUmo5Yk5wTzU5dG5zb0FCRHpjZk14cEdXWENMQ0tzaWlveUtqSUkxek13cGpISnNERGxNeGVBRENybUtPSXNCQmxVRERhb2lPWFpzcWFuKzdjQ1RYbS9wK1BwdWxsUGRuYUMyWjBnUXpsU09kTkJyZ0thcWNDbndPZlNLY2ZLNE5waDhqbVBnVEVEbjVuUHAyeDl0clh4eGZiMVQvZTFRTjBITkNvVDJhaU9BdHRQd0pDSm5NTEFXSWJYZWQxdEwyY3VnVGp2MmJTMVFETlJuRmVPNlR5R0F6c1pHQUJRU3dNRUZBQUFBQWdBdEg1ZFdHOGpuVGd3QmdBQWFTWUFBQTBBQUFCd1lXZGxMM0JoWjJVdWVHMXM3VnBOYnh0RkdMN3pLMWJiYzlZNys3MnFuU3AyR2hxcFFhWjIyNFRiMWg3YnE2eDNWdXROMjNBRFFkV0tFeEpVQXNRQmhMZ2dtZ09LVUFXVVAwTkNjK0l2TUIvN25WbmJtN1RweFlsVXpjN0hNKy83emp6UE96TnA4OGJqcVNjOGhPSE1SWDVMQkpJc0N0QWZvS0hyajF2aTNmN1dtaVhlV0c5Mm5URVV0amRib2lxVEh5RGpidjNEQUxaRTBpSUtIemhUWEQ3NzRmanMreC9YZ0NoOGhOQVVvNG5DaHdmdVlIL0htZTIzUkZsa09OMFFCYlAxNW4xM0dFMkVlN2lYcGFsaVk3MTVDN3JqU1VSckZOc2dOWjFkOG1VclFOSkZvVTN4dWdTSE5PMlJKa096YUlPU05mUUdJZkk4T2xDV2ROTUNRTXVxOTFpMUFWVGRCS1M2a1RQb3RuT0lEaUpzUnk5d0J0aDkwbGVsbVBmTzFiQys1RnVuNkhBUW9YRERjOGMrdFo5Q0ozaGJydWR0b1hEcVJMaTJHN3ArMUlQUlFTQnN1VkdFZWhNSUkrclpyYXg0THl1Mm5jSCtPRVFIL3BCKzBxQmhmd0dPUDRzWC9yQk5VYmpydTdnNG5ZckNiVGlLZHB4dzdKTGxKTXVFZ3Z6bkhUSW9YOUZHMkl4cHJnWmIyWi9BS1Z0dmpReHhYUDhCZWtRQ0xOd2NqYkN2dE1qVy9PWXdkQjZKOFpBTzhsQklvNVNpc0FHa1RzdWcrL0J4dWFvM2NRS1kxVFZvSlk0c3JTYVdBRmxOOXR6T1RnZjVQbzA1bVRsMC9Oa0lCemkzcCtUaWhwSnp1MG5XSmRQaWJ5ZFROaVJiTCsrb1JtNENhZzVielBMV0xpenpiZGVQdTdIeS9kUVVHcGs3WkVHVERTWEcvVHRPUUw1cFcxSkhRR09uZThoemgzZ2VGdU1zM05UV1B0NVZtQTRpQWJnMkdtazYrY1VyQjBmNEd4T1diY2dZTUNuRzlqVnlUdUZaNFVQb2JUcVJnNTA5Q0NCZFRTREhPenByZXgraUtZeENGODdTOHFIUThkQU1EbGs0ZHRCRDJFZnJUUnIwTlVXWGxITE05MWdMTitUSmFHTG5FaWlLekFOSkJuY093cnd0d0s1QzRabXlVVGx6bTQ3UkpNVlF5b002YkpBaTZlRGNzTTNLcVJxcG9RVzNxNzNtZ2lSakc4bXlaRVc2V25TMWU5R2hCMU9wYWtQTS9XNGs3TFpFeThLcWllbXhoM2VUUlFGditrUFdaS3M0eXF6SlZGWEpKbzA1SmdwYkhueU1LREFtTWQ2U0Uwd1BIODVtaVdGMDRpS2o5YmZPYUUyVDFCV2pyNVRSQmpma05SbXRXenlRdW96bW1yS0EwUWFRakFzd211OTFUVWJ6UWE2QzBaWnNTZWJsR1Ezc3Q4NW9DMGptaXRGWHltaU16WXQ1VFVyYk9nK2tMcVg1dGl6Z3RHMUw4Z1U0WGVGM1RWSlhvRndKcXkxVjB0OUFuZ1lwcS9GVllIc0luUXBLQXgxSWxsYmt0YUZkOUNwWG05UUxXVWp1TzR4OXN1eU1kR3BaSXh1L1VCT1dwanQzb3FXNFRhNUdGY0dWUzRxcEtsbGtUVU5Tem0wL0Zsa1ZTTnBjd1NSVHRqMDAyQmRJaVJtU2haZmpYT0liKzZFelRaelFHVVJZaXJaMzZlVnd5NW02M21GTFBIbjE0dlZmUjJmZmZYNzJ4NWVpMEhNL2h1VENqMHRzLzJHb0dQUmFCdGJGV09QUUNTWUpHTDFZMDgzYUMwamswbGl3WUFXQjBHVWRPN3ZNNWloSWlxK1BucHc4L2VYMCtjdlQzNzV1TnFJQWV4NlFmOWpJUnVwNldsWFExZ2YwaXdWZnVRNWs3VHJBeHRlUldWQ1dXWld0a3M2V2dyR1RQVXNzcDY4NHhSS0trYjdHRWhoOGVZMTVtbTBYa0VLb0JabGsyRlJkZ1dwaW9Tek9yQ2lxcGFjcWUyNzJUdlZjVEYveGNVY3h0RUpBVXNoTVprdTJ6d3RBREtaa0UyMVUyMENOMW16Sk1GV0R0cGxsR3pvTEhkL2t6MXFSSXlvWG40UEFYem1abTJLcUYyMWVoTnY4bVR2Y2VUWVhCcXRxd1piZjhSdmNtZHNMSGVrczdMSEpaMGRxNkpKSkdHUnZmK3ZON1NsNU8wU3pORDFuaVpYR0t1dWJ2aE95VjdaWjhZM09LcjdSYWVVM091dmNHMTJjVG1JN2VBbGJ5U2Rzak80T3FqSzJoUk5ITWExb21DdFpZc0ZZbWlSWEhjYnBPOEJiU2R2bERMTmttbGJLUjNmdDNSM1Q1NlJ5ckVlbHFPTW81Nkp1cTVMR0Q3a2lMM2pRcUp2TlU1ZlZ4R1ZWSnI4bGwrdGxlSTJYNFdQY09Sa2VYQ0REbi83ODZjbmZ4emk5Ly9mbjA1TVgzLzd6OGhrdFA2dWY3WXMzcVQ3SzFhaVhTL3A4MVY0MjQxT0s4bkoxZGJwZkVvQlN2U3J4RkRENEhseDJmTFVETlc1RmIxcVBqWUllbTJVNU5zcHliQzVVWTIxcE5WYkJQQzIyYlVQU0txU1lQZUNzcExpdUZMTy9ORmJwc0tGTEZmRmU2WEJKaC8vOTZ2ajArSlBYdngrZHZQcnNRcGV0T2ZLcnYwdjVWY0dseExkaStFcDZyMEo2NmVINkNnN0M3S0Z0cGI2cmcvQTdQQWgvOGVUc201L1lRZmowK2E5WWlkLzhRUmpZcTRQd1NvMXJxVEg5TDFicjcvMFBVRXNEQkJRQUFBQUlBTFIrWFZpdWxLb25xQUVBQVBzRUFBQVZBQUFBY21Wc2N5OXdZV2RsWDJadmNtMWhkSE11ZUcxc2pWVGRTc013R0wwWGZJZVFYV3ZUdGRNSnFVTW5oWUdnYlBQbnRteFpGMHgvNktvNDczMEFyMzBIZlFEUnR4SGNXL2lsUzljMkxMRGtKam4wbkp5Y2ZsOW83emtTNklsbEM1N0VIcllQQ1VZc25pUlRIb2NldmhuN0IxM2NPOTNmbzM2U1JVRU9Ld1NEOWhPUlpBdTFxeEEwdUFjTkd6UnVQZHlhcVlFdHc0ZmtDS1B4bkVXc3dBRFlrV2M3VFY0YnRqek9QZXlVQWc2UkU2TWhtOEdlRUdMMlFBeGFSNldXMjVGekp5M05WeFVFSWNHczQyNkkxR29FU0gwdWhCL2xqVUFscG1RaGwvRXlaUjRlSllKUE1TcklnNHUxZTh0QWNzMGt4MFN5elNmWnBPWmU4MHN2ZWN4MC94SlRxcERwSGVQaFBDL2lIU2FQOGJxOHdLSlVXcHV5bTZZcU91bFVkS2ZPY0kyTWRvTlJIUWdiK1ZVL1NEMWNvTnNOVUV1N0VPM1BnMHkvb01UVWVTY1lqZmdMeEFZTFA0aTRXSHI0OStmajcvdHo5ZjY2K25yVEttWkR0TjJTV0t6eXBXQkZGMnpWUUtxcVdxcTREWnJrZUtQWjNWMVQ2emdvME9hTjZibElKZzk2QkFXb3JnSi9hWlRLM0ZSVG5Ra2V5aGVsNmJQR0lOM3RqSHFiNktmUzZ5QmtWMmtPajFWZFZhSkkva1dIeUZGdkMybzFLRkM3NVVQMkQxQkxBd1FVQUFBQUNBQzBmbDFZSlBEYitEb0FBQUE2QUFBQUVnQUFBSEpsYkhNdmNHRm5aVjl5Wld4ekxuaHRiTE94cjhqTlVTaExMU3JPek0relZUTFVNMUJTU00xTHprL0p6RXUzVlNvdFNkTzFVTEszNCtXeUNVck5TU3dCcWluT3lDd28xZ2VLQUFCUVN3TUVGQUFBQUFnQXRINWRXQWw3ZFpZNEJBQUEyRHNBQUFrQUFBQjBhR1Z0WlM1NGJXenRXOHR1MnpnVTNSZm9QeERxcGwxMEpGbVdINERjSUVsam9FQlN0TEV4czZZa3lpWWlpNFlrTjAzMy9ZQ3V1eTNRWGVjREJwMi9LVEQ5aXlFcHliWXNVVkhjT3ZHRFhzbVhoNWYzY1VoZTZtRWR2Wi80NEIwS0kweUNucUwvb1NrQUJRNXhjVERxS2JQWWU5NVJqbDQ4Zm1RTngyaUNJbm9GNkMvNUIxNjk3Q2xOMnVFMW5LQ2VjdWFHOEZvQlo1NkhuTGluVVBrbHhJRk5ydGwxMm5IUitaVDRKT1FhakV6QmNUQkMvaktTb3psdzRQQUJqeDBIQmJIWlU1NjA3SGJUYml1cFJOZW9xT2s2YmR2SlJFMHFRVjZyWlJxWnhLQVN4MmtqVzhza0RTb3huYTdyZVpta3pmVFkwSFhubUM2VmVFYkg3TTRsTFNicFFLVERUTktoRWsyRG50bWNHOFEwbzA2VGFsYVhYVmNYdmhjaWtnU3VOS2lyTWJtQTB3Uzkwc0FiQjJNNFJYMFNUbUFNM3M2d2MzVUJvNnVlOGx4ZlZUUHYwY2UrbjNZWTNrenBxQVBpWTFjRVgyUUYvTWxDa2Y0VXNQQ05Fa25MT1o3cnF5N0dFMEhPY1lBcUVYUFVYd2lQeGpHenhCQ091RkJKQjY3cjRxKzZtYmlhalNxTVJhV25scnFVekczSzlYM250bEVkNWtzeUM5aUt4YUROamRIZ0VubnpHRkFhNElDdWNpMmxnaDIzV0MzSlVZU3NRdzVkWmp4dGx4bGZxSlFaMytmTmZpczJCRmtYVkFkaDIxZ2hVODE3eUZTdjYrWGhwRHJaQnpWYmI3clpOdGpSa24zUU1GRGJhNkR1THUwQm5kdlo4Z2JHTVFvRGZ2NXV5TFBrM2RnbFRMMmMybW56cmdTL0J2TlA0WlFoK2Z5cVB3VTNONlVPcVdiL3JibXVjWXlTdVphNUxxSmxycmM2MXpVMjBJM2xlcm1NNmxiRHp3TDNPQXpKTmNlYUNoamdEK2pnanV1V0tucVlZNTNpMFBGUnZRYzlyNEl4Q25Fc211ZjNmVXBFNWs2Y0VoL3V1VUZEMzlPRmJJZHZLY2k3eWxtN0pJQlE1ZDRUd0ZJcjloM3JaR2JiTzdvbmJRdkxObmQ3WTRkWXh0c1BsQUJ5bWNuYUpRR0VLdmVlQUpaYXNaZFlBeW9qb1h6SjdmNWVjc3RUSis4MGpiWkwxYlZiZFdkT0VnSzVlaHpJbVZheUpSZWNiV0xMZmUwMWtnSzU0RWdLYkIwRmFKdTRxTENHNkgzTVRZeksxTTViUldhdGwzVkxyVkpjZDlTeW9zKzRlOUVuamRtc01ROURqbVJVamY4ZXhMa2R5Qy9YZUFLZHE1cXZOb3VOWDJwWlhVZjRBS09RVldmZzVHclV4L0VGWVF1a3BvRHNvdVJUb2NKaWxYd3J4RVpaK1ZMb3g3L2YvdnYrOTgvUEgzLys4d2s4L2ZIbDY3UENaME45RXNUSmwxVG5VZW5xdVFBQWRsbFVySUMrRDBlTXNSeVFQTEhUeTkrdVdsZGJlZEZhWDV1VzB5WWcvUU5weTNzcW1CcDc0ZWx0Mm1peEkyQmp5bnhHOFFMditlNWU2eE81VXhKazZzdjhZTTI4R2dDRCtNWkgvUG56Y0V4THdnQkYwZXBjRlBmUzljMTBzMVN4L1VrWkszWnRTS2JZQVgwY2pWbVU2RWpMZytKSmNsVnFaOUl6ZzgvUk5jRG0rcGhMNU1NWWt5QWE0eWw0QStNeFN6em5UMmFJSnJEZ2hLMmxNTHpKZ0EwUmNEQ2JUSlp4Wmt1UUorajdaQlpuT0VNVExXdytvU2JUSTNaSmtHK0xjV3BMUHRSRmJGcklGcktjVGc3ZW1JcFRFZjJYWHJHZDUzOVFTd01FRkFBQUFBZ0F0SDVkV05nVTVmWnJJd0FBcnlVQUFBMEFBQUIwYUhWdFltNWhhV3d1Y0c1bnRacDFVRnRmdjY4M2JrVUtGQ2t0ME9JT1JRckZuZUJPY2FlNHUwT1JBcVU0RkhlQ082UTRCWXFXNGxDOGFIRFhRT0NtdnpQdm1Ydk92UGYrY2VmY05aTkpkbWJiV251dDcvTjVNb2xTVlpiRnhYNk9EUUFBTGtoT1NoM3gvZ0FBU0hpWXlJaFA5RStGS3hCdldNNXl1bTRBUU9qKzk0VzBZa1hsRFFEVUFFaEtYTk03NnpBN3lKMEkyZ0tsTWc5RW81R01EdW5EWmxsOC8xWnlVbjJmM29yQ1M3Zkt2SlNkMWszSFB0UCtJTE5od2tqUGVXclJtaC8zUlQzV093RjVMdzZGYndQUCtUN2dGTmtuZHdoTU5OdHJaQXVpVmVmaFRiZzZBMU9DV0xTV0JtM054UEZPbko3VjV1bEZTQlNIVk1jL3JXbGo3eVZuOGNmdi9QR2dmMjR2TzhjcWJqdVA3OXJIN240cGdsaEpVRkR6NDNURCtRQnhiQlI1cW56aVpCRUpKc2FBTUhWVkdHWngzc1ZUK2ZUc3RpSkpZNE83NVJNcVVjcVcxN0V5RVk1U3N2MmRMMTdlRWRIVlRTY21Kb1kzUU5QR091MkdERkFheG05TWJnUHcyWXgwbTB4czhnOGwxaTEwWVZ5ZnNwKzN1dk9mQlpyODZUMmFDUHJsdU83MWJqdjhlaUUxNEJ4azN0dWwyNU1zQnNvZnpjOU90T2Z0cFRFM3B0d1JQRDAvY1hvTWpzNzlMS3J2Zlh5dHRLOVhNVWRodGFwbHJiOURoek5KOWZKdXFuT2xNR2lPeHQvVG5JZUZUNjFuYnB2ZHYvT0tJOGlnd1hUdDREYThPVnpHaWpsZ2JlcGNGSFlDVGV0Nk1ad3EzbGkzWGszM2VKNHA2bjJmRTRudGdPbGh3UTRmY3dxc3UveUkwdlhKM1dLTyt0MXRYSDhFaW9jKzZhaXVxclVrNDJ2SlhXTXlyS0RyZzVXYy9WeXJaV3BiTG83MmF4MjduRWVaMnk3bXhsZU44VkVYajZkN0dLdkNrT3VZMHhwWFU0SlJWc2JzNndyZXNjY2ZaNjBTRkJKb1U2a1BhNE4zUVplQ0Q5dFZweS9JcFFUY3JGSTY0WnpYSGNOT3p4Ymkxei80VGdhQkh3K0lzb084WXI3WWxFbHdWUlJ0T3NOVkhpUzN1dGdiWDBuLzRpRjVjOStWdndySmdxcGR0Mnhyczg2NjVvanl1cGVOUnhBTGFLUUVIbDlXUEQ3OHpLbHhYUDVaeG91NVZxSC85dkhzWjlCeFIyQVRZZ2R1amNTSFdIM3pVYWh3NzlzYTZNSnpLY3ViN2N2dGM4b1hHbHRmbUVDckhydWswSWRpaHJrU2FsRFdYVnFPWWRxRFNuNFZveDU5MmtONHdzbEtUdERnUnlZNVpqKy9oN1gxUVlidzVnTCtkQ2tZeEt5T0t2QUU1bjJnSFZncG5rZ1d0d3hiaTZ3eHQzNUZxdmdhYm55WnUzdFR5U0phUXQyYVJabTRjZ3R0UUJ5RW1TNkhlT2p3T2RIMnBMY2E4ZTcza0dvdnMyRGNvRlRFMXdQVjBWU0JsTU5wZEhKNmZXTjNENGd4Uk96Lys2c2NEQU9tdkRtS1oyR0dGM1ppWkpIZWlNOW9kR2U3dWFQRk5kS1Nvdk5kam5IRVptOUMxUWdONENUTTZJbmVLMGVuY1plUzRCNnVhZDlpZEtNQzNLVURXeHdpUU1WcmcrQkg5OE9LaE9MelliY0UvdXlpbEFlTzF5L042MWgvZ1RVZGRIdGZsdkpjdVR1OE5jWkdBcEoxSExncXY5NWt4TDBHZi9LazBENzBIb28vUW5SQytOb3p0RzlFZjhYZlhZTU51RGhtRWZCaVhyYkU3WDhKM3Q5SEFxalhvMXdYWmVqcnVxcDJad1lLNzNJRXZPVEI3OGlQRmxWMThZSHRIUTZJTkwweWcyUy8yUVppUHQwcmpScHYwbm93ZzFqZzNXTGEyUW9iU1JqTXNZQ3FuK2djeVZwekxFQ1dJMFROd3ZIeXFjcUY1Z0FtMEQySGUwbkJQSlVEeGRoUjFZTjlZYnBtZnBsd0hUY3o1d1FBbkNLT2xRdDhFK0ZhK3JQdHcrVEFrN0ZzUjE4TE8yak94NlRwcEN4bi96K1N5WUVrRTJrUDcrMkYrRy91N0xlSjVodG12Ry9FNkFDeUZsaHE3NkhUaHh0bkhSN0NYQzArTXJ1WnJoVDYrL2RRSW9yQ3FMVGtHZ2R6eWhaakRxNkdNMWtIT3EvcDhWeGZpYlRHRDR1WVFCaWUvTjFCQkpTUERIaHlpVUY1V2JtM2lTZGJjWkZvTUpIbkFTclpkRkZLK2ZObndMenVkSjZ1ZUY0aDBmYWkrUEU3TkgvbmQ5cjg2TzZmbGdEUE96Y0tvTHQybTI1amtTSUZMbXg0bHhObE1KdHo2N0U5Z3dKejhJZk9YZ2xqcE1SR2FPVk1YVk9BNDgrakIxajI3UmhFZnBnc21Zd3JNQ09MUGI5SjBLQlk1SUR3ZGd5VDU0RkhHbkE5K3lobmR1dHRqNE9PR3BzVGxYWmNsTklTNmpoRTc0WHV4OWN6N09ua0JHQ1RqOTZiOVVjUDZTNTdZTU5WWG9wZkhjd2RBYzZvMU5XTkl5Q2o0VG0zZUM4K1RBZTdvUFZFbDhQdmNwZ2w2aHV1M1FNVEk0eHcrM3lPQUJ1ZXRvOU56UE80bjd4emtIWUdsOVNxbHpxdElnMlhKeDNBR3VRK2l3ZEIrc3NMOVJFM2hnUlV6aXJoWjZtRi9WOWkweVF3YU1BQThOcXZzOHJEKzRrS29SZExDOGFJSjc5QzlMWVZnUklkYlBLWWZIVDdmRnQvbHBhZmMrQmQ3dSt2YXk5NVpyV2ZNN2dZdW9yN0tGd1hadHFhYWxTZXphMXF5ekJoQ1dzSndaS1hQbHFTK3VjYi9uMTZKNk1jWi9ZREZsSytCVW01UEVxRWtVVllZWVN0OUwwQncxU1p5bStYZFVveDhRRi9FYysyNVRSQnNvRGREMTZmNzlRYXo5K0xCdWNIU2k3OHZxZDlJVFR3RXRXYXM3bmRvaDEvUFNTTlBFR0lWaW5QclVKVUpDZGlrTkxOL1hCQ2RvaXN3elhsbldXSnBMekhzRzA4dzdzcjhBR2RqQ0JpK0Z6dlpVak9kNzQxZnFBUjYyVWVRKzhJVmp5RUczaVpDWUg1aWlNSXlnSTYvRWNqNUduRVVGOXI0UzcwVHNYcnpKVC9MRjhkTElzTjVGKzRXSzVXZHFRZ2VKVEZ5TjVMbnFFZUl6Vy9RZjVhbWM4QlIydUFiazJnbTVmUEVzVlZURldmWFVYQWRONWFOL3UxTm1lQ0Y3QXF2eGtQVllEdFZpdEFPaW1pOWZBSHJKNDhNRjl6TGpMQXVHUVdXdCsra3ZaYTFoaTI1ZU9ENGp4R2U0cWRMVUJ2MkFvV3FXYzF6bGMwbHc0a0VrZzVxSmZWc2UvcW9nU29mYmRvc21QbUtKdEVQM3p4N0dTR242Vjd6VGlXckJYTHZrM3c5YTYwdTFQUndFbWVVWE82dGZmbk5wMGRUM3RJYkVuMzNkSW9haS9HdmZxNmlBUTgvNndWVlRGUTNwd2NTU2pGSkV1b0k2VDIrT0lERVB5cjZ2amhqT1pUSkRGWSthTkw3R1RwdGJIOEllT1RheVZpRVdaalUvUlMzbWtxenM0YUdLZitMQ05jNWJFejlteWhxRWsydHZaVWZUYnJCWnR4WmhzbjZkQmtWT2RGZXJoQVZnTVhoWmU3enF5a3prQ3puRnhPZ3VVNzBPK2k3OTgyUm1Fd3ZVKy9CUVVjZ0Vaeld0UXRYS2RFR0ZuSDJWT1hJN0NoOEZ4bkVSNGZiRldVZjYyc3JIUm0rNzFVUXBOTEpHSGo0Wkx2VVhLckZEN3c1VXZXTUUrdzROT0tFdjZVRUVVaytDVU1QM1VWM0NiS01xMDlPNGM4L1Z4YnpHY2tVeW9td2xkd3dzWEhrZzBJZHBIc0FMTk5GR3VuekUydDVndVdIa2JKMEYvbE5WZjZLSk8va2hLYURLdHl2WENWSjlGUzBTU2M5NEJ0S2M1U2FzR3l6TE5wWHhDL0kwdklidFM4YStqNW1GVGxJVjN5cGZPQ1NxLzl6Y0N0ekJkcG5SZGFHN1R3T3ptS2VaZW9SZWFZZ1VIaFZuT0YrM3Z2ajFXK1Y3aGJHZDJxRm5FdDJkd1F0OTJGQlRZN29WT2JwZ2ZqM1g0WklrTEZndlkxRjNXQnJhT0M4aXBRdFp5dzRlSkd1c3hWMzJHTms0MmNzbVhKdlVDMTJTQWxERTlsSnJTWVpTVDFrU3ZUNlZGZFh5bllHanI3NjFwblJuUmdLTFByb1puK250UjRDLzBTSTBOUHhEYW9UYktRKzVPblo4b3h2eTFxc0x5YnBkbXhjYldVVUpMaDFUY3FaQ0RhRFJuUTB0Y1d0b256VTBxaFNIYnpMUmhTK0xvZW9IenhScmR0aklsMFZ0djJZME9HZFlycFZHYkZ1NUk2YmJNM3RpTkgzL0VuTEJNYTl5KzdHZzR5UmZjRmN6bytTMFRlMFN6QlpUNDl3QllQWDZyMEZVKzE4UG9nblpmRkhsZkhvMEFqbEp5cTk3elIrYlUrREJRSnAzMk9iQW1iVGZlbTFuSzRkQkVndEVCamlVTmtRckcrOCtwM09zOUNlZUtRaXNJK1QvdFMzQ3JSb3FxbU9JL0hlenBJMzYrRjJkY0d6dThkMElZQjNhaGoyNEUxWndrSDI5TXVReHU3QzdLejNRYUoyYTVWQkx5ZjIrR0thZjQ5VGpKNUc0a0RrdHBjRjhlTFpDRWZFNVJIeXhMTURidG9BNi9XSG1pTkl3ZUpxZXVoaTRhMm5sZ1M5M0pPOXVPRjNzWXV3eFNiODhFN0xiMDBJQi9wUWJKQ2h1ZTd1OGRDSlE5SmFZWmtWRysxaStIU0pVTkUvYXlyVDRkQmQ0bW4rblZmYnlHaXY1WXBWUDZDME1aQ0JjWXBwN1dZRWRGN3lvQS9SMm1JSWtxSGo5R2ZhOTkrcnliRkhXZTNOREdxaVN6bTFVajFKenFYTmZZTCtHcVRqc255VU9sTU1qRUtpMTZ0czNuVTJhYzhiaVVWOHNLU2VpS0N2SzdlL3BacUZoNm5TM2N6TkZISk5YRjMrWGlGMy9YQTBSVWt1S3hHbTN0L2lCTFVkRDUya0pRYnFaZ2VaU1J6MXJ0My9DZHkxQkdEWkZSM1hLK2pjMXlibUlJSUZIU2E5Y1p4eTl5SEd3MDAwSndTeDVHam9XM05FaDBMV21scGNkamF1UDVwbkVXbFFXQjRsTjVGUnBGbndCbDFnWWh3M1VFYm90QUJZcW0wZ05VYk8zZEJ0KytieDNOQlBUZVlmbU85UHB4b29QQU82Tm94K2FsZHRJQ3A2MjZhMk5CajRJNFRtUUYvaXBjMitlZWd4L0U0QlFBbFE4QlVub3BZVHdpc2VET3JiTUNWcWRMSjU1Vi9Va1U2UGpQMFVnTWVhdVl3TDl5bGR5N1VDV01SL2NuT0ZQQmg5Q3JGY2dUSFFZNkxPL1o0KzZFdEdpTkkrL3JqVW5wbzZYM2xFY1pzTkFhMmczUkNrdWR0QnZ2cVcxNmtibnhSYitFS0RsT1pkY1N4eThZUXk0YmRDUWtLOVh2Rnh2aFhMNDl4QSsrWDNmeEUyN2d5Y0Q1YWI5dTVrWFkyV0FrMlg5KytJdHBGRVJ1N1ZKbm5ianNWOXRZTjR5SUxPa2ZjVU5jWUJiazhGUkRoWlBTbzB1V25kSFBoNzRsYlFIU1ZFL240a0U5bExzU1FhOEVlQUh3U1AzaVUrU1hrZFJvVUFBT3ZzUzVJUFVPTVcvc3hSUkJjZUFQQ0daajd3WW8yb0FmNnR1dmsvbFJ1a1Nyby9OYmh1dVRYWW9hMEc0bTkvaTAvNUl6TC9nQkhncVJJaGF6VEp5Qm9OU28zTWloemhzRTNKZ25SNlM0bnZUbTlEc281YzVMNFNsQ3VNd3NKRGw2QVAvL1pRMVFJanZCY3cyM0oyZXU4NW9PY3l4RnRVUnY3RzRnQ1pUZTBDbHM1dGJpRzd1SkhVOUR6SXppLzc2MDZ6OWw4N0FTQzd3WG1RZEUvek5hY3YyYVp2RWwzVGZiNHpzVEV4UFV6eDFqRTd6c2k0eHRZY29wWXZ6K0Z4dGlkQkdCRG5na2tCNzdyUE04K2poZjlRalcyVGtGRllPR3JhUDRLSlpTWTZIOTNGL0ZkbXVUUVNWbEd0T0k0VmV4L0p6Zi9ienRNM2VXcG5uSnhjbzZ2SW9vMnYvZitiSlhFWXFoRit1VGs1TlpJV28xQnkxbDEyNUc4c0h6TkJRWTZ1cEhmWVJQM2gxL0VDd1Mwa09TVUZJZUZ4dDFkY0c0T0w4djNnWHhObUxtNWVVMzdtYnlYMTNXcng3NnRuZDNJOExEOHljeUE5TUROemMyZlAzOTJwOENydnZ0VkZUbzFJby8zNXd0dGltVVhmbjUrYmEydEI1NTNEV01pK3RiNjhVdUlxNTcxNEhCazhidjBPRUl5UjYwOFJJdDdsMWgwcWdFeER3K1BmRnh4VjJVYm05MkZKanVrUDBrcUloTkg0SDh1Q3FqcVJWTUZnVU45enJlUnVtKzhld1p5bUZKRVF2OTloeDh1c1B3eTJVaGlXTDZ1Ylltbi9UQkxCeUhQeS9MWkRKT2dHVUxTNE9RaGs3bElSWGlEUEg0ZDdBcXZmZGN4Vy9sRDd1bWNXOWYvSHBScTVjUi9LWkdvTUJ6Q3FxclZDd0NZaDdzekw2NzRLdEN3bTNFQTZnTWRleEJmRllIMFZ4RkdlSG9QUDd3Z0VnMndkbzhwWUV6RTdkOGxsWWJ3N2k3VlF0S0pnT0JMNy9jQUFiOHdPYy9DKzNodlB6NzltVDV0NGZ4K1BWYVNtQisvRkJCUzdRekMwTHdMamZRR1ZWSE1qaXFqQTBYZFE1eUEyTGNhQ2tCc0Q5ZFNPMnozU2tDM0FKalVTU1BZZXJTYjRXYllVUTk3N1p5YUhSSm0va3FwdHpTb0tqc05lQiszMDZ5M2pMZ0R4QVhPME9pVGV0bGcyWXF0UnFZTGc1ZXhsN1JhMHJNMHlrRFpLUE1zUFluWVRHZlpSRDhRM0VlRmpSeW1nazRMQU0wZ1VHQ0dkSHdRRGp5QzJvdFlIUVlkeXgwTE91THUyOVBXL083YnQ4d0h4SHUzaGQ5d0JuU29MK3ozckZqaE1BQWJGekdaZDRPcTRzcnlmOXozWW9iV2lLUW5ESXR0Y2tHVWhFNjU0N21UUTk0TVpVNU1odU1YY2hkUmlsKzB0VUU4MDVsRjkwK2l4V0JQMVZQT3BKR0thdGd6SGUzczlnOE8yamNXQXRkM3kvdGVVZ0pBU1FrQ1BUOW5TbTdRaXNBbVdZRVRVTTZoV05vSjFmTDdqK3l4bWVLYmhRNFI1R0RqWmU1blhFU3k0UzZPczFrczRIZW5XOW9ReHVpQ01WTjFEdHVaNWpzVGp4R21RZEZJbWR0MFluRmxFWkhBUVdHMDk0MlZ6YkNQSHo5eWRONnNMN1c0cGJIcHAwSlRMQW9MQzlPTm1QMmFxWjFUSFNOQXdwU0pjVVNoN0MxMU90SVd0bzFjN2JRaDQ1VHUrbFhVTVl3NzljNGtJWmZlR2JaWm43c1gyWkJHNmNpSnJvNUlnZUE2WGx1TjEzeEt1TEdaRmc1bTRnUml2NCtYN2JYWU5GekhwNnVvTFRSUkU5c1JnL3ZPNnJlNFVrSm8xUndIR3hzdjJaUGUzdDYzamt2VUNwK09ueENQa2J3SE4yUkNrWUloK2dEd2RXWGxhSHFxeWxITlBTbUNVOWNCR1h4Z2xoVklKWUFQVkdwWEZDNVlydDFrci9TblIrZmV2QVlONjlqTE02WkE1bjhwbEcyRTlOVVRIQ3FFSkpsRzJwUHRhZ1k3ekpEWk5yMTd3eHlhNWU5bFRGYkpYWFd1a1c4eW1jdHJON3RmMHhXNE9aaUFROHIrQkIrZmdZMXhsQmZSZVVsSlNYS0RVbWFxdklXNlJmTGE4N3hHQjFPbkJvQndEQVRVVjIvRWRueFpBS1pGWG9FeWhuY1JYNGVyUEJlUmExL3VxZEFuVXREYXpXdjhwU08vTW1XVFhwV1ovYmxiSWZHMVRjdlEzRXRaQzlXdzh1Zm9Zb20ra29BMFd3RHd2dEZhVGVHZjl0QWdFbmgvczlMaHgvMk5jNXFGaXhVbk5LOGpWenpOTWloMkZYb1NoVmRRR29WV25FWHA2b0lNYkN4bHU5cU9XNjUxMDdRR0ZFak8wejdQVEF3U3BhT3ZKTm5sRk5EVHpTRVNXOGRIZTVsNVIvOWNESnFQeVkyNkFac3FMSTlvNHAyaFBSS2NaeS9sY255ek00VXRuMzFIdDJhWE52SURpL3IweW9xVVI0RGNSUDlsU1MxRXdMU0E0VGU3dFZYN1pyUFdLZmhqZFdWWWR4UkhNbkVxS0hwL0g1V2l5dkdOOWpQK21JQ0NRVFdSYUU1SlZkaFVyK2F5cG1GS1kwMnJETzdQb1RVOHBVOTZWL0d0ZDhUUGVCTVkrZVNRSVZTZU1ZNHNXS0x5OThvZXNGSkRidGRrQmhTTElMMHZFeXBjcUk3bGZKSVNLeTdFa2tSUXB5UUplS3R3MnV0QWlZeDRSUm5wZUZsNjE4K3MwTHdMY05STXh2UXdTRWpXc1hLY1VqSGFML1NCbjZEU3NTdkpOQ3N3bDJhem5pZlgvdUlXcEptcDZEUlVYOGRiL2daSlM1bytVcVdhdjh6TjlGMjhTYnRWaGhhdkFwYzdiRUxLaHc2ZFJoWkN1NUtqaDh2TkxDSEQvdnVKMk82SEw2eDJ3Q3pObUtHdGVjUXJwNGJpRmdkbDNFd3lHSTFTN2REYXVZQWlnVDJwMlBwaGRidzU1Ty9WSUZvVWNja2ZDc1VvOFJuMzhkZnRndWtkWUZ1NmM4UUJHSXRvUVArdXl4dllwSksrR2VsUXp1VW5rVnlWQzBGeVFFNjNQbDczNmVZUmw0OFZxMWZlQmZmQTNsVnRONkx1TFpaWG9UMFA2cjZINHVKQjF2a1p1Vk5QV3hRdE42SE56QjVJZ3pEU1NSUG1Ccmt6YVVGVHlGNzBUZmFUMnB6bDJLUjBSb2I4ejFLWVVobjJGYjE3SjFFRmtTbmViUWNKUlpWcklMM3JYcXcraGtTNFgxSXZ3ekNNbEg5MHlaNWVlanpUYjRTcnJyM0JaYVAvY24vT2Fla2IxNk51QlNweUNHSURBemxFa1IydjQxVFQwSEM1K25yZGI4WHZPUFp0VHJuZlhpekIvSUtXRHFLQkhVbkp6SlNYdmw1NzB1bUtZaFY5U3lLV0ZiQjVod1UyeXBuL2tWVG8xNllHSTZiRzJlY3JpMmJhWEJGYVhsVGFYWnpiNmRtTUw5eUhNS0M5d1EvNGJ6Q1ZLTHNZMmtDNm9Yc21UKzFFcWd4clJDMmVyQ2t0QllLdGVmU3NKZVA5Q2FLa0FKUFQ5UjhMMmNueXE5WTh5TjAvWWtoeEhEQVQzYXFOdXdMUE5vY1F3QkkrNlVaWmdDZjNYN0l3TTl2ejZWTVQvRzZ5bTl1YnFjQkZsMVIzK2tTTXRMR3hvVk5qSk95eTNvY2c2TlhoSWlucit6eGgrYklMSkJNRXFBRUNUTlJmT2NKL3lmbkM5WHJaeTJteDJRRU91d1RkS1pqNUJMM3FNWThUOWp6ZkhoVncyMzRoNEVvN3BndCt3OE5ESENWVmJkaVdDbVdnVFJCUzFkUHpQZTY0bnAyZS9wa3JLbnJKMkZFbFlqcVVTS2VReXNyVStFd09TUXlEOUg4cVkveGZkMWhZN2VUN1YvejRkTHlRKzZyQmFyUzh0TFMwc3RLZzJWNDMzeUdkOEVJK3lNVGtUOU9ja2FEYnRtSStMaE1mcGM5bUFoVjhSeFlTaEpiMzczT0h2RHkydzNTMkVpdEpXeURjVjBWbHJPMjQ4MjcrUTI1VFU5Tm9Ub0IreFg0ekg3dlh4ZFdWcDRmSC9PSFZoOXlBNXZGbVlncEVYYnk0Z3djRUJGZzF0SXczSzZMK2wrekJKREZZNDN0N3RpVkI4UVlyV1Q3WFgrZXp2eUxlRVB1bURsM1h5ZUdUNGtsWmduL2YwMXltdnptampzZXZGeGJadTJJVjgrUFo5THdOYUZuVWhtLzNIS3Qxa2xMQ1hYd1htaUZEZ1lPY1ZxcXJVUmlMQkJCY2dZZTF5a2l3UjFjNHhjWi9ZQUVBWWwwVUpjbitYdnlKUmVnRStkWU8wbUVvTGh5U0FKY29xc2ZFZkE1bHN4aDhCSmMzU0kxYnZucWppRmpSSkVZTm8veHdrVWdzUUpFK1VyOFNIV2ZnMlAweWxGcHVsME9qQmdsUkQxcXI1TFdqVDVCUWZ4R082UXVJSGl3UEtad3FSVXFPTFlYSlQxbWIrK1JBOUgyRkN4WXpKbXBVVVluelpoZ2FBaEJUMEtzU2hoVHNBcE1Palp4WlZPN2JJNUdlZ0hyZU5USXdwbm0vdjFYSmRZeGhQL1Y4N2MrTDA1V0VCSmpZeDlJSDEvN2xVcmZ2QmJ1Tyt4Zy9YQzhxVXhFUHN1UDFodHA1eXJrbE9oWlpMdGUvU1pna0psczBTT1N4QlpxWngvSTlYUFh1U1g5TFp1UHYwU3lBMEVtbFFqekNrbngyMStKdm1VY0NFR0VJSzlsS3lQOE5OWmR5bC9MR1MzZmQ1Q1BRbk5JYkFmOEN4dFlLSGtwQ0FjUDF3NzBjczJweXRQaUhubkNjSVNvSEI0ZnM3R3d2MTBWUkFYR0FoSGJGMFFXdHlTdzVITi9FdFRGUm1ib01pWVJmSzVvM004QlJ0akQyRlpRQUt1dlFyNFNYdTdTRVlSaXRPbVF0dnBGQ2g4dExhRXRUaGdSNytmWDk5SkVxa24rQXg4UnZ4QUtNNGVqazl6cGFzaHhKM2ZLaG05L1oyZmxKS0hkMW1BUjVWcWtOMFZveW1MS0hDdWdrclE1aHRpY2Z1WWZZVlovZXZVQlVhL2ZCUU1XbHU3Zi9jQXYxQ3dvQXVIbW9jeXZiaHVXUlk5VkdVNmtrUnZ0ZGlaZTZ2RUYyZ3FEeW1PTmdNLzNtOU5xZExIN3J0UEtDa3JMVFpRTmRWOEpmOWlrcG5ZdHBJb1NJMmhZZHFCMStaQ0M2NGx2MDB3L0FJM3BhUHI5UkF4TDVxUUIwMTdKaWhxSWlmM2o2KzRZc0JUUDM4bFBtWGNaaHU0RExpYTNyalpUc2J3WGJYRVFvck1Lcm1GRTdySGUrVjNhaTZWam4rSHFCcUNlMVhzY3JOTEpmREw0NW0zcDdlL3Y3QytXMnhIMzVnb2VMdThVQ3lSdXA3K3F2d2RZM3kzcVlOUkprQVBaUDV3N1M5Syt4bU5FNGJKNjdPTGR0d1g3b0loaGRaZkVONk9iVC9XNmhsS1RjZmpYMGZybGdKd0l4QjNvWTBMTVRmV21iclQrS2hmdkwyMDBVU0xQOTAyN0hZRGVuRzM3WFI2TWFWdDg5a1docjI4cWx2V1l1cXBPOTI3SXZQNWxGWDMxeVJqeDE5amFaTnR2clBOblE2SS9zT0JpVUUyeHptTHpvZW8zeUtpR1RHTVFmZm1vR0JBQ1kxeDRvOFRMa0pRSzZ0SWpLSFdyMUY1clQ3TFdVK003MWNjVTJTeHRxS3NKc2Z3RkdUWW1JWlczR2VJSU96Ukx0ZXNSZUw3dm5sMzdLVWMweENJNjJHMklWaHZuU0FTYTI1ZE5kR3VobFlqMXZpTVlLNnlucFBBUnE4UUVUanc5RnFnWCtXcnV1UDh6MFFjSWJxRUFJeTVXdVlmS0RlMTNyajhZcEZXeFhTWTdMQ00yVStlZEtlNnU4V3JBMFVFZit3VUlHWHF6U3NKeDRGU1o5Wkp3bU5JcWVJaG9wT2RCVFR0WGh4a0lNV1ZmQmxZMVRKelA1RXJPSVJKRk5hOUlyakY3WVJXL3dDTmZjam1mSWpsb3N4MFoxRnYvSG5CS3h5MVJjNTROaVhhdHdaVGNXVm9VZGtLeGJVWnMySGZwY1ZVL25UZE56ZVdYNmFSWWs4d3BzeW5WYUlLb0JwVzhneTlRSlNKdzkzaWw0U3ordWYvbDNMWmN0emxxcmwrQ0lVVlp5S25jeFpxeEhYVFlmT1diTnhya3dJRHhINE5SWmdWbEtmN2xacHFKM0xYSTd1MVp3Z2pldGFXQlJBSmpkNE5SOTVhQjNpbVRYeXE4c2o4b2RxNFNvSThJY1ZhZUl5WndsVkNWSWxoeFlYZGNxclN0Qkh6a0dYbVpoY1F5TlJ0a0x4MHBVWHNrcFBYcTFLMmI4YjZvK1FnODNUNEg3UkhsMjZxNjl3MGRtWS9saVl6VTFKR0RDdW5FOGd2alZwbzVocTd0TlBtNDZxbnl4RTg5enBEL3JQMkxDK1lvd1c1elhrQm4vcWE4YWVzK2VQZVBMWkNQQVBFRDQzK1hlRFBwSDAxbFdlZjBRZXhjRUNhMTVmTmQ2d2hzK2pDM1lOeU1BUnJ4UUFFS0FBYWoxMk5jR01CR0xZaXlIclpGTk9uelVpcWJyMEFHdlk5TDRtL09hU3VBWlVXVHYwLzhFWWt3Y3dqNkxGZEtleC9ZdmRuVXdqTE1FOUNCZ2VKU3NIMjVCNnU3OC84Mi8vOHNvd1EvdFVGQlE0SEE0d2xKdXF1SHJoWTJON2dqbUlDalV2bC9kcGg0M3lRSVBDUW1aUTNqNHozVHVjRDdVSVRaTFM4dE1QZ2RmMkM0NHlhaEVxZXhpb0wvZnlHY3I1ZWpveUdOL2RtWjJOalVsSlNVNW1YaUJrWGJrYzF3Y1BoNWVqa2dBckFxeTB1cDd1WGMrSmxyVE1aSXMzd1dCUUNvcVJod2hvbmNIRGVITmFFTi9GeWxIKzBsUEZCSERnV2ZidkwzMnRjYTdueDJ1VzlpQXBvNE9LY0wrb2NtcHFZaGhJd0ZFYmplSkRnUGxpMFg1K05DOWVzQy80aXM1blZhRUFEbFlHUEwvR1lsamZ3SHhEeExEK1doeFVBMUova0p4dGNhUDlqWlo4TklMRVZ6SjFkbldFejg1TWV5SE1USkk4eU84b3pwck1pdW5McXJhWlB5WkN0dVFZa3c0VVRDaVVCQ2hhdUR6K2ZVQzRxUU1BRkJiaFpka2hDN0FKc0hIR0h3eEpLVmU1MThnb0V2aWFZUVFLRFhpSDhzenJ5NHBHeWduamkwSWF4WTVBRUR1UHI4b29tbWlQN1J2a2NIZUdSeGxSTVR1bkVXTnBueUZCSWl0RGdXalZrNE5BY0gybll5dFZZQjJoWllHdXRwRnJYeTAxQTJBbktiWEFOWUpZM0xuYk1rREpvM2J2YmtBZ3paUE5wS1lMZEZyY2tMM3B6NG93WDJMYkNSem9IcEVCV1lXbVh5U1VhbXQ1RVltUWg0UGRCczRJQU9ZZmw1bmhNQklQZUpFNDNnWi84TGkvRlBKdjNRSEttWGQ5WG5iZE9NaTBaZ0lkdENCRUNoZGYwdUxTelNUZkhzMnBuRVZuV3VIbFgxc3lTN3A5ejBTNGJJdXlWOU13UmVJY0lnTEdBZGN6dHllUTg5ejc1N1V0YzVRSU9oZnNKTlRiaURSUVFodzhtb0JCTzd6UGxqQmw5K1dIZkZ4RUNwRUcvWDFoWWdhOGJKV0JudDRraUJXVytzSGVWN0pNb3NjMU9VS3k5T21qQkJOQStQbzFVU1MveUR3TkR1TDk2YzA2cUhyZE8ybmxRakxNOEwvcW9CZDYzcGVOMEI1ZmdkSGVLekRDZWZKTUFDZ2FmMzlMNENEQXlLQit0MnNSY2FZZksvdDFnMmI3dmc4MVpWNVB6TTNod3VZVlBPaEdaSW9Bd2liaHp3REVJN1RzUGdMSjB2YUJCRTJucnZyZm5NRTUySk9iQ0lzVUlETjlXWGhpNHpYVXNtZjNkeWlUL0tYTFNmNDJaQ0IzbnBBS3FPOUdiT3pmL1AxclAyVmdLS3BVM0FhNnErWlRTU0hrRS9GVTJ5aFF4UERaMW5VQjllT3pjcGdmKzYvRDZmUit1bUFDMGZYL2RtL0liZTFKNUhtVWxSeUc4VVZNdUNPZ1V3WXJDMFNoWXppT2o2emFWUCtIeXd1S1hNeDNFUUtQNGlrbmRna1dWYVNlcWkvUkV4RTZoaTRCVGQ1SXdIRkM1RUpKRk9uSGhHdHFoY1lRRGtMQmtIWTUyaVR2LzVQKzZBNm5yQWd2aFhhVXpublpHM3RmYnVWSmt3NWRuSnlFa3Z4ZHBEUURGdnVCSkpVVEd2ZXBQZHloaDBSelM3NGZtbmUxNmNWVi9oL3dtOFMvOE82Ykx0ZjdhYlhrUDNXNzU2WFNaQ09PaUNjV2k3dlNsKzdncWJ3TmNHaDVGK2h2N1creHJrcWxaZVU3UDJJTCtMOW56NFBGZmpEL2U3ZE94NGVuZ1llUk9SWjB3VzdNVU16OUwwV3J4WnZ5NjZnMmhERzFsY0hEczBuaWNvbGU5cG40N3hSdFh1V3U1UjRsT3QwRWFhMElETXltZlhEMFk0RDRtaENuUUFoTDRqKzBURS96cUFnTjZPRUZpNEtOYWpqVlhCQnFnakFxdGRZV3Z5MzBUM3FVb2tHK2grdmRKQWJrSDBXSEN6cXdQUEw5QUZLU3NiK1NqdGZjZHY0dExXNU53ajdoU3NhcWpnTmVpekIra3V4ZU5ydDFHVUx1aWxRc29nd0lnaVpaUEUxMElLMlo1ZWI0WkhsYitjT1NDZm5pR2VNQlBlZlNpK0xOd2gycHNlOS92a2thektETWdOVEJibGpKaFAreTFHNWl0U21iUDZBcUFsSm5GZWtOS29PZFJIdEV3YjZNNGdVWlFXNjRUeFdDUGNUbE05VmFvSEtvNXNuTFZWOW9obWJiOERHN3ZvYTRPNUUrb016OWJCMEJQVmVTYkZ2MDFjTWJaNHdhWWpRYnRaNHVZRStNZXkrSDAvaC9FR08wR0Vhb25YMXBNSDhGNFc1WnBoTG1nN293TTdSbE9DY2ZZTUFFWU5aVkpEVWVvMEdqVWhtd3ZSekMwMVVoL3UzK0hrWEh5STZEY2pBcThjSDIrdllwUHd4MlduQkxvN1ZaMGVrUUJqODlDNXc4dTlQRDRJcHd2WDI5ckhsaW1KYUNVTnJORTBzSHN4aWNlWFAwWUdpbGZpVjc3YVJOTjh2cVpNY2JRYjZwbDRWdmxaODgyYm9IU09jL0ZYa3FNZW1tZXROM3pkOWxyZHhJcktNSG1mZ2ljTzVuMURyOVlRemUyS0E4OWN5WHRLNmVkL0gweVErZUlrTUJVclVNemJ5Q24yaituais1U3lTS0lnKzYraktPQ3JZUWh0VklLaVp5VmdTS2ZuaENhWVNNZCtjcE9IWmpJVVd6QXNnZklVaG5SL0xwNjJzdm9KYnYrTFo0NmkyYjR5dzhTUmx1aEdRWEVnUzA0TEtlNy9DNmwvamFwUmxLOGhnS1E4cHRRdUI4c1RKV3JzTi9uUmkwOUFXaU1IVHdrUXg2dHBBT0V5TW1uTVpSOUpKNkIvQjFybWVwc2gvejBvUzB3RlJ1RlZZbWFiVTVQaDlhWVRZRHBmSXYvYWNtVG4wamN2U0FsTisraUhoSkhRNVRYRWN6c05rR1V1Y05QblUxenpObGJET045U3U4VWZHSkZxU0pWelRVTUozWHZyYXMvQ0NTWXhFdTcvbkoxZkxXNVZyVHczWUZXL3JlSFZoQ3k1VHZNL08vbjhqcW55eENpVitOMGVaS3JKUG0vTWttSTR4SlZCYUdnMlFLcHlRb0FqZC9DaEhpendzdWNiOFA2dmplb1J0S0t1WWljOWtaR1h4WC9Bam5Cd2JjVkw5bzg0N3g4amVPdFBlaUNMNGhYd3U1Ny9jVzV1MXBrOWlIY0hQRmIvakRsNWUzblBvbUlxd2ZOdkZVMXZ4L3k3YzkwRzBZaitUOHFrQ0N3QkVBMGtyUzFWTG1JVCtMMUJMQVFJVUF4UUFBQUFJQUxSK1hWalcrSGlrdUFFQUFEY0VBQUFNQUFrQUFBQUFBQUFBQUFDMmdRQUFBQUJrYjJOMWJXVnVkQzU0Yld4VlZBVUFCd1U0NEdWUVN3RUNGQU1VQUFBQUNBQUZxelpZMjY1NkNlZ1BBQUEwRWdBQUNBQUpBQUFBQUFBQUFBQUF0b0hpQVFBQWJXMHVZbXRwZDJsVlZBVUFCM3Bzcm1WUVN3RUNGQU1VQUFBQUNBQzBmbDFZeHhUY2pVUUJBQURiQVFBQUR3QUpBQUFBQUFBQUFBQUF0b0h3RVFBQWJXMXdZV2RsTDNCaFoyVXVZbWx1VlZRRkFBY0ZPT0JsVUVzQkFoUURGQUFBQUFnQXRINWRXRzhqblRnd0JnQUFhU1lBQUEwQUNRQUFBQUFBQUFBQUFMYUJZUk1BQUhCaFoyVXZjR0ZuWlM1NGJXeFZWQVVBQndVNDRHVlFTd0VDRkFNVUFBQUFDQUMwZmwxWXJwU3FKNmdCQUFEN0JBQUFGUUFKQUFBQUFBQUFBQUFBdG9HOEdRQUFjbVZzY3k5d1lXZGxYMlp2Y20xaGRITXVlRzFzVlZRRkFBY0ZPT0JsVUVzQkFoUURGQUFBQUFnQXRINWRXQ1R3Mi9nNkFBQUFPZ0FBQUJJQUNRQUFBQUFBQUFBQUFMYUJseHNBQUhKbGJITXZjR0ZuWlY5eVpXeHpMbmh0YkZWVUJRQUhCVGpnWlZCTEFRSVVBeFFBQUFBSUFMUitYVmdKZTNXV09BUUFBTmc3QUFBSkFBa0FBQUFBQUFBQUFBQzJnUUVjQUFCMGFHVnRaUzU0Yld4VlZBVUFCd1U0NEdWUVN3RUNGQU1VQUFBQUNBQzBmbDFZMkJUbDltc2pBQUN2SlFBQURRQUpBQUFBQUFBQUFBQUF0b0ZnSUFBQWRHaDFiV0p1WVdsc0xuQnVaMVZVQlFBSEJUamdaVkJMQlFZQUFBQUFDQUFJQUNVQ0FBRDJRd0FBQUFBPSIsCgkiRmlsZU5hbWUiIDogIuWvvOWbvjEoMikuZW1teCIKfQo="/>
    </extobj>
    <extobj name="1BCC2C28-871D-48CB-8BE0-2867F7803ADB-8">
      <extobjdata type="1BCC2C28-871D-48CB-8BE0-2867F7803ADB" data="ewoJIkZpbGVDb250ZW50IiA6ICJVRXNEQkJRQUFBQUlBQVIvWFZpREFpYk11UUVBQURjRUFBQU1BQUFBWkc5amRXMWxiblF1ZUcxc2ZaVGRicU13RUlYdksrMDdJTzVKakdOK2twSldWYU5tVjJwM0t5VnRyMTBZZ2pkZ0kyUGFSdFcrK3hvM2FZT1RGQ1FFODUyWlkyWU15ZVZiVlRvdklCc20rTlQxQjhoMWdLY2lZM3cxZFIrV04xN3NYbDc4T0V0bUltMHI0TXA1L05TaVFUendYVWVUL1JneWtYbkxzcW43anNnNGoyQVVlbkdBd0NNUVJkNnovNXg2RWNueU1BeEhPUm5UZjY2dTcrZ2p1WmVpQnFrWU5OdUlpVjYxU3R6U2pXaTF0M1p3aC90d3lTb29HWWNubHFuQ2NJUlFYM0pOeTFJbm55eXhLTVRyWElxMi9rMHJPTUpuTlRQUkFRNzY0Q3BWN0FWKzhRemVPb0ZsdTBnbEFQOWFWekFLandsK0Fsc1ZabGx4U1BxQys1S3FYTWlxZzYrTTkrR2RIbEcrK1ZaeUxZRXF5TGJEK1dpT0dkbWhTc2dPdHczSUl5NE1UdEN0d1V4Zk9nRkdtSGpJOXpCMnNEOGhlRUxJMFdwV0F2YncyUEdEU1JCTzBOanFBRjFCMHlscmZXUFZvclV1WjgwckdSNXNvV1JPdVZKL2FxVmJzSi8vSk9SNlJqY20vM3gzb25Oa3Uvd1Zjc25TZGFjYldZenhMMllQWDFHcGRxOXBzUnZHV1ZPY2dDYXgyOVNtUDNGc2IrYVA1SjBnaUVKYjhNQ1oydjhZcklrVmxLL0FyTHh2bmd3UCs2VGZYcTRYQllEcVZNbHc5d3ZRRC84QlVFc0RCQlFBQUFBSUFBV3JObGpicm5vSjZBOEFBRFFTQUFBSUFBQUFiVzB1WW10cGQyazFsNFYyOGd6WGJYR1hBaTN1RVlJVEFpR0JRQWp1SlRnVXFVSUxMVktoK3J5OTliL2ZPT1Bjd2h4N3J6WFhsUW4yZSt6TWVkYXgrYmhmbjVRajcxRU40bmVXc25uQ0IwRnRwbEN0K0dCVndCOW5HOHozMnNYbEVZZWpwQVpIMXRIN3UvSXFIWkdyeE5GL09CWjBzLzRSZ3hPcitENDlIMlNPalVGWmFUc1dKazlPNGt6Q3dYRi9mbkNhVGxlZmFoTUpKUVFzejVYK1dxUGhlV1Zqa3poWDJkNFJTSVpEMThtdnFIbTQwSG9ibTlHNG1VS0gwbGU0Y0lVcGpiNVM1RDFYRnpqQnFSVlVYRFhwVGl3YkZBUlB6U0xJdU4vZDBEQ1E1YnBVKzRkNjJGN3d5d0lKeldPWEtKdFRocEVaNDJxYTA5dFlTdStZbmxwR0ZTSTVnbmkyaENock9vbUw5SXZ4d1I5OWt4U3dHU2Q5d0dzcHVPbHFkZGR0eXBCaEsreTVoR0lGUUg1R2ZGb2taYVduVDlTWXZwTW5nVkZJeS9vYXVtT1ZqWmcvRHMwbm05aE5EZWIrVlY5dnIzL3VHN3BQWnBPMUp0WVBSNWc2MnVVQVhLd1UxSmg3ZngxYlRRUitlZzEycmk3aU5iNWc4QWYwY2RDMVV3YXkyc2cxcFVIcVZDUStiRGVQaXEySDlZZWhZcUdBK0ZQTWdNaUdvSlE4eUErbG1FNHhyMlI5K21OcWY5REJzNlhNYzc4dVh4R1VGRUgycjFna3E5ZzVScjNPL0FSRkp4ZXoyTEhXaVFuMVd2ZGtWNjd3VmVwSjIxK0lmWHZ4RUM4OGZtd2Z2SG94MlY4eGJ6SWZOZEx4SHlyTG0ycUkwb0toQW9COVIxRjlxQ2NBeHRWNisxbEV0WHdpc2Q0Z1FNaTNYTVB1RGtYZVh6L25nVkluaGpXNGZpc3Z3eGIyZDd5aE1qVGRzbCt2Z05FUFRzSmhuOStpZEJPRk9wZlBmTTUyNzVtZ2ZreHAwWW5RRXFtakpHWW05Q2phc3JDVDNmTy9pTDIxSE50eWFJblRPaVpxY2JoQk9RMUd3S051OVpvOTVCUjl0ME9CTVBIN2VaVTN1Z2FOOHo3N2FGZWJJejU5N01sbHNoQVFlclUvSVVUeFZKb29qUDNYZ3plVlcyOFZ1RDdQTjFuZVhLbWd2SnZvNFphbXdGQklZN2YvOGIvdUtIeDRJQWZmQk1acG1EOE5uSTBjZzlxNks0T1FZREFUQ0NSemg4MlJvMDVpV1VzL04yYWJBc3pwY25vTlE4eUpwSFBNeHUwaDJSenpjZUZYbVdyNzEzMmxPaGIvai8veS85My9BWStoWVRaOGNkSE5uYUo0SjlHSGpBaXZaMVhxNHJISGJPMm9zQlltVThuKzQzelVzZ0dBb3YxVGY5YUFKQmNqWFkyWi8xY3pBdmxPWnpBdXNxc2ovN0NQNGtJVGJ3Zlo5bmsyd0JLR2drOGNNVVJlenNsdjVRNUxobVpucjE4bzJQbmpmeTRBTk1aWUJ0L2YzS1RVNEVLZVVPMmZ6bTlESXlJZHBDeFN4MCtwZW44emRWQXBPeExqL3VyZWI3QmJTeHByUEkweHltYkR3MXQyWVRVeFNtUHJZdVo4N3FIYnFtTUFSUFBPZnNtVzVvRWFYMHdhSVMzOTJDN2pHZEZmSDdxcFBkeWJpWVRzWTMvaTlEdWtlTU90RW96YjZDV0cyL2wwN0V3NjZMZnVlaDljSWlVa1paL1ZUWjR6VUNuZWxwc0VuK2V6Y1d1bFpRODU0MTg2Q3B6U2VPM25jbXA0RHlhNmFmeHBzMmp2UkdZYWhrSVdlZHh2V1YwZnRoYUpjK29aQjB4c28xUkNReURJWmNPbjFXeXViZ01EZ2IvODJaOEhSYnoyL251ZkxmZDVBWTZ4L0ZqcldQV2lnZWFaUmVGNlF4dExma1d1RjZuQjFHRjNRL0gxbHdPWWJNcDF1NExmalRzWlhBNmlRYm1aVU1WRjlmbEx4VTVxclFxRS9yQnJlOVR1cXVFa09YLzhmN0VYZHN3Sk56YTljWk9JdGVPYW40QXlaamoyeTBsS2MzK1dnZ3FZUmI4QTJRNUdlb1JhZzhBTk9FM2FHMktkYjl2RVdvZkRJdkYxWVVWeGROelM5VE5RZlBKdG4yeVBMVUErVHY3eHZ6UElnZG0wT0JoOHNQSWZmb3l5SFBEeDhXSllVUlM0RTNIeUVHbTFzUnJrQjlORVFBR3pCYllvaTVXa2tEek4yalE2YkY5Qit5RU01Nlg4MVY3OVVUZ09DNFYwSnEvNnVLa2I2WmdBVGFUOHR4a05ONkFWTkI4L2E3S0E5RUwwOFBOMFh6UktUM3VOV2xHZmlYbnYwa3RVaG9WRUpVcEV6SWlHZDRLNFhnUmdXdjczTCtkT0dGMlhXbm11ek1vVm41U2o3MUV3UktOblNNcVh6N0dwS0JtQlBQbkxldG1kOFlia1JPNzZaV0pBSFhBMnQybmVyNFZTS0NtZ09GblRzRkFzUnFGZUU4ZFhrVVZxT2hVY0s1MkU5TXpoakQwV2FpOENUcWRkak1jT2xTa2tEd1JCVkJ6UVdldlRiWUduOEVjWEtYMCtMRktlVnliUEFKaE5kRGo5aFlWQk40T1VrdzRNS0xLRkMzMnk0MWNKUGZYMkpNNDZ2djlubnF2R21UblQydWVlM1pnM1RzcDVjN1ZnWUNVdGd2dm1GZGlPUHBURzd4WjZHZ1h2dCtSM1ZPYndvU2Y0L1AyT0VWZzE0U3lKRC9yMnVLTWtSc2EzaDVqUHhIYUpSN3h6dExodG5lU1FRU2huVk8ydC9MYmFZZENsaitRZU8vbkpSQjJSRHExdzR5Ly9PMDZlSXVDa25aa3hJT09OdXltVlNRdnYyUFloT1pvWERJUGxmZFZrREJob3lKSExKaTdsSnA1a25wQVJ2YmRhVVoxTTQ1THNVblNYSnh6NWpLZ3hWdFFlYzRpcjU0NGk2ODVuemVjQ1VnQ0U1eTQzbjNLQkVLbG5la2xtVUR3UElsUkNFczh5dFdwZXI0TThBWGV5bVAvSGV2bWFHYW1YMUpESUd1RW80NEdRYS9kdkZ4R1hXTmo5RFJRdmN1Z2xHa0ZuUTBJSHdQR2J6MmVETE9TSGRLSnRETDF3bGt4Y0N0MDJ4L2VZelNkSmhZUGIwbjdseEVhOFREK3l1ejNQVVNJOE1IUE1SQXplekZKT2tkS0hCY2p1djV4ZkJOKyt2WlFYNWlqQmRxcGwzcGxrQzNiZ01WWStNZ3BCZ283cXBacmVla3V1S1pWTllPSEZzN1hyNGxTa0JNZXVqTlRBeWliOTkzckU4TzdtUzQ4bVN4cWFrcEhCd09BUzVYazB0WHREV2RQb2lsWG1xRGNaS0Nna294NS9yN1VBTTVTdDFhMFFHVHpaRjBjOUkvTHJRMUpTZ3V6QXgvUTNROVNYZ1BETVNMLzVIWGRHSElQYXhvR2srM1lDWDNCQ25QdjNyemVGUnVtVitQZ2RwZTF0OTNCeEl2UDJXclhzYWRSTGNodEw3SzVnc1Y5Z25IWnNCdHF2WEhqYk1lZzhVR2EzeHhSTVJwbHlic25UaW9Va1VndEY2a3dYak1hZEFYK1UvY2kydUpFb2ZPYnhoZi80N3dlUVdrZDhQeCtBZW1YVHVOOWkxaVMxKzl5aG91NFV4RDZSWGhsUHJ1SWRmRkJ2L0dzT1N6WkxBc2pZeTh4K0krdVdLdGhNUXFFd3A5WjVHSjVnS283UHl2RTQ3c29Ud0NGNEMwcDV5V0RvZFZBbm96WGVzR0JDQmh3ZTZndjk4WDh2ZVpUQm1JbGpKLzhya1NvVW5Ec3Q4c3MvLzhFdUVpS1BURGc0eTc1QWlwN1lNelQzUG82aWtBeUpNUThGeXFLa2U2WHkvVjNUNnJZY1MrTlZCK2Z6c2VWdVNyR3pZb1k5OU43TEtpSWpGcUx0ZmZCdEtMaEFKMmFicWVNSDh0NkJKeTZrallhMHREbHFmbE45UHFsTDFJSFBMZmJ0SC9iZElPMkFSOXh4SlJvWlFXNGpuVUd2WG5XSWRYQ3hINVd6T1JuNCtsVC80TkF5ZTFLRjJoTExoNk5OVmRieTNNNWlucmtHUXhwRDF0M1hBSk9uOEZESUpsaVNkMFE4N1EzYmZrUVZOSkwyd3dLbW1ydTBPN2lPaHl6NU8wWVZoQmZReHAxQmtDV1pnak9wZDU4Nk9WZ01qRnVuaFp0ajFNUUZvY3BRSERJL2x1Nll0RXdtbTU3OHZ1Smx1a2xkRGJ2eTNqNHg3emRlaTg2Skk4SDNUUjdLZFIyUDk1RXRNZWhITGVQa3dXYWgrNjM1ZGFBaitqZ216VXlDeDVkUktxZ0FvTW5ic0ZWdzFFVlhDelZJL1BWakt1UnNzci9oUEJlV21LTys5Z2xDM0hieXR4cjk2YlFadStoTTNhNy8rWStiZVZ0ZDE0WHhnenh0TTFxcFZTVmVFUVlTT2gvZDh6VzJxNlFENDV0VmNUM092bCtYQllhQXBGZEgyK3kvTlBkSmtFN3Y5dWpDTkxxdVNVYWVncG82SFNlSE9YOG5uT1RqY0tUVmFZNUREbkxpR0NySHFNK291L0FGRjBTekFtbWhkSFZSWDhXS3ZoU1B5N3B1dmdTQVhBUjZ4NTRvd3FkRkZwb1UwRkl2aGVYK1M2elVWb2VSaWVveXhGbkd1Q3hQM3ZTczhFTHVOdGxubVQ5ekl5YnJXQklmQ0lpWTF5VjNtZEtXNmhkVGpZalVScHVSeEs3ZW5ia3FBTHFSR0tXTFN3aTJtVFVCQ2JVUmhtMkJxSklvTFIxMXpPNGdhNzFON2Y0cHBCZmdYaDEvL3BxSWxFTjEzdUp6c2VDaDBRNWFEZklnYmxzdE81NWQzQ3RzdEZyUUhTd1lYT0dpcWcrMWtjMHJESDBkNmtNenBwSFRWRUZnUm05M2w5NFFZc0xweUJJN2xycktPREZrcHltUW5xYzFNeVdjdnptK3VldDJYNC9uNUwzdVh6NHltYnk3eDRpanVkL2pIQW9CT3QzVUtQKzM3WDU5cXRJUzV6L1ZRMjc4WXlRUHZNWnVGWlZGVlNKRWRuS2UwaTVqVnpkK211bjNMQkU1L1l4c3BqNno3aHJWWEhRUHdXSVAyMldOQlRNQk5rZy91RzVYM2oxdUtRRHF5YTU5bUJzaE9sbDRZZ3NTNUhtYkVFVWxzTDkreDVLSVdPZktYQnU0U21UWGI5L0VCL1hDaWZ0MVY5OWFBMVo5MnFHUjUyKzJieC9pbmtSQ09ya0F0dXhObG5KR3Z0TFF1RG84dkFrbm1oNTRTT1BqVGJmOVRKd0FGZ1IyT3FLdCt1clpLdFdsNEptOWlES2o0alFhRDZIeGt3SHNDbFRyK1I4Q2RrTStqQmdBS2gzeCtmeEkxcm9PMEp4eUs0S281V3NaZlNqMllXeVkrV20zaXlzQ2F6RFQ4Ti9ucmJoMk96YTVLL2Z0Um42dlBkYjFGY0ZSZHJ1T1NkeGE5eW0zUHQ1ZWFtVms3SnpHMFBNZEUzRGlSaUpUd042NVVmVDFlbUtLSkFLQXZRZTlvb1dTUzg2M3VkYzg4QUM0Nm9rRGF4bTVKdWxDV1NJSW50RmF0clRQeW1xd2Z5ZzNuWjBxejVkTlhZQ1Q4UEhDNERCT0U3cXJ6KzV1N28vb2kwRHNkS3ExU3VncmtoaDh5RkZOVmhnMzIrdzVuM094SlM3eC84cnlvSDNzTzBVTGNGcGtsMVFPclMrU0JFMlprUlNNak5DdlBwZlJRNXQyQ0kyNU5hUFdhS25OZk1BeUVXVjh1L205dXJGZ2lFQ1dyNWM1Zy9mN1d4M2Z4T0ZTaUU4OUZpZzBUK3M0YytiMUtFTGtzajFoOUF5bm84aE1yc0tYd3FHL1Q0dTYxVkY4bEVLTm1VUUFET1J5NnpjQU9PUGdab0UxUWY1RTNnT1JSRkFIVWpMSVM1U2F2MXlSV0VTN0pmRTA4eC94SWljM01aM0F2K3pwNnJ2SFh6a1VsSDJ4MFdaL2dmaG03a0w4QjUyMXkzQjNBaDdWSFpXVEkzSWpqOXhhdzZRdXpxL0RIVVBsdE5yTkVITHFwTzU3Zmt1cEEyZC8rWCtxTU02aDNmcWNTNWtBRVNzZFBjZnhHTTZxSWZROE4vb21OU1ZBbHJqOWZSRlc3Y2psNnFMK3lySHAvNWYvci85Ly81cis5dSt2eVZYbkVucW5WYjhxeEpRdXZkZWdwZ2V1eHRQcUVKWTZES0dJakIwK0w3OGtWbm5vb2prSFQwN1RaOHltUFlhRTQ3K20vZjE1d0hxLzFyQnhIQ0JpL25iTHJFNkViRUdvMldzbThJbWQ3MC8zSFJFQSs2a2NaMTZQa0IrSkJ6VHFaYy9QZGVoYzBKM2Nwa0JnYmZ0dHZHTHlaenlyRW5hUTBydWZTaElYZFZTS2xFTFVQancyUkFGU0k0VkNQTUZNRzdzdFNmblRVMWtqT0t4dG9yWmtpY2pRTnE3ZUY0STgxUTFqOFo4U0pySFY3eVNQa1ZNVUNDQnhpL1BQK2RPTUdUWDdZQjZkTDdFMnd0ZDJpWG5FKzdNMzJjcXF5RFF2cEtuTmQwNUhWOUROYVVOVFloU25VWXJwdUlkMWdRNk16NnlmdjJXUk5RN1lUY0N3M0VBbThrcXZpcEZ4VHV6RXFEV0VYTnVIZlNvWWE1aTFLTE9qMGlCK0JpaHpaL1BVc2ZoV0l1VUFCZmdDVDVuMEpuRmR1RE9jZVBvV2IxTm45MVVkWE1VL3NOREJzWUFEVGZIQXRFWUF5VWNDYUNycmZlL2xYaFZkenZoUXY1bHlYNWFLOS96RkNXTGxxWUw2aVpoUFkvZTdOREdieklsNHlzbkpweUR1N2dPbCthMytVTnd4WksxdVY5NHdyUG1qWGt4SUJSVVVnYmlib2Q1Y0dBdmc5MmN5K3MvL1dUWVFvbE5KLzhrb3QweU4zRHp0My8yZmZDd2JBaHFnaU5ac3JqR1lOZlh2dlVzaFU1Z0FhVnVrZkh2Y2pMUnFpSEFSb0dTb09NaG5XbFppbjN5RjA3SUcxZGV0M1ZWZzZzRFNhY3BHdXFxZHFnVkplbVRBS1ZmeE4wcFhrUWppVm9ZaFVCRUlRN013V2Eza0lnSXdGQUQ5aUpKUndrZDZML28vVUVzREJCUUFBQUFJQUFSL1hWamUvRVBUQkFFQUFGZ0JBQUFQQUFBQWJXMXdZV2RsTDNCaFoyVXVZbWx1WTN4eXJLMmZrVWxNaE5YKzVjS3RMK2N1MGpWa2NPcGtPSERHdVpPQndjV2xBOGh5N1FDeVBHdzhiYndZdlFQODJQd0RBZ0lDQTRKY1U0b1N5eGxDR01NWUl4Z2pHYVBiR0JpV3hMUXpNR2ptc1RLbU02bXdNS2N4Y0tUeU1BcXp1SFRjZUh6RXRXTldaU0lEWXlZV2lUTTZKUXlNcVV6U0xFd1p6SmtNckV6c09SelpuRmtNYkl5TU9VeTVMSXhNMlN3djFyYzk3Vmo5Yk5yT1o1dW5NZ0FCRHpjZlUxcUdNSXNJcTZLS2pJb013bzBNakdsTU1peE0rY3dGSUhPS09ZbzRDMEhtRkRPVkFNMHBZbmsrZisyTDdldWhobkNrY3FhRFhBRTBSSUZQZ2MrbHc0N3JwV3VIeWVjOEJzWU12SVlzMy8yOGFTZkNrRXhNUTJaRlRtRmdBQUJRU3dNRUZBQUFBQWdBQkg5ZFdDaFlvTWlJQlFBQTdCd0FBQTBBQUFCd1lXZGxMM0JoWjJVdWVHMXM3Vm5KYnR0R0dMNzNLUWptYklyRFhhaWt3S0tzeG9CZEtKSGkyTDB4MGtnaVRISUlpbkxzSGd1MDZEV0g5bElVUlh2cG9XaDlLSXFpQ05xM1NXSy9SV2ZoN3FFV0ozRXVsZ0JqT012Mzc5L1BrVnNQejMxUE9JUFJ3a1ZCV3dTU0xBb3dHS09KRzh6YTR0TlJmOGNTSDNaYUEyY0doZjFlVzFSbDhnRXkzamE2Q0dGYkpDdWk4TG5qNC9IMXozOWQvL2pMRGhDRkx4RHlNWm9vUEY2NjQ5TkRaM0hhRm1XUjRRd2lGQzQ2cldmdUpKNExSM2lYcGFsaW85TjZCTjNaUEtZelN0TWdNL1l4ZVdvcVFOSkZvVXZ4QmdTSExKMlFKVU96NklLU0x3ekhFZkk4ZWxDV2RGVXhUWkJQbnlUVGxtbm9WRUtqb05DQmM0R1dNZFpqR0RwamJEN1pxMUxNb3hzemJDOTUxaWs2SE1jbzJ2WGNXVUQxcDlBcFh0LzF2RDZLZkNmR3M0UElEZUloakplaDBIZmpHQTNuRU1iVXNrZjU4Q2dmZHAzeDZTeEN5MkJDSDZuVHNMMEErNS81Q3o4MFRWRjRHcmg0NlB1aWNBQ244YUVUelZ3U1RoSW1GQllmbjVCRHhZa3V3bXI0aFJtczVXZ09mUlp2alJ4eDNPQTVla0VjTE94TnA5aFdPbVF4MzV0RXpnc3hPV0lqRDBYVVN4a0tPMERtdEJ4NkJNK3JVOE81RThKOHJrRW5zV2ZwTk5FRXlHcWFjNGVITmdvQzZuTWlPWEtDeFJRN3VKQlRjam1oNUVJMnlicGtXdngwTW1WRGF1clZqR29VQkZCMVdEQ3JxVjBLODRFYkpOdlkrRm1tQ3ZYTUV4TFFOS0hFWkwvdGhPU1pycVZ6QkRReGVvZzhkNExsTUIvbjdxYTZqbkJXNFhJUUNjQ0Q2VlRUeVJkSERrN3hNeTVZbHBBSllEcE05R3NVak1KUzRSbjBlazdzWUdPWElhVFJCSEtTMGZuYVp4RDVNSTVjdU1qR0Y0THRvUVdjTUhjY29qTTRRcDBXZGZxT29rdEsxZWNuYklYcjh2UTAwWE1ERkVYbWdhU0g3V1ZVMUFVMDYxQjRxdXpXU3U3U001cWtHRXIxa00wT0taSU9iaHpyMVlwcVpJcVd6SzYzbWd1U25tMmtZY21ITkZvMDJzUDR3b01aVlhVaHJ2MUJMQnkzUmNzaTlDZ0tKemliTEFxNEYwellVbFBGWG1aTHBxcEtUYkpZcUVTaDc4RnpSSUZ4RWVPVW5PUHlDT0Jpa1NwR0JaY3JXdi9nRmExcGtucGYwWGRhMFFiWDVWdFd0Rzd4UUxhdGFLNHFheXJhQUpKeGk0cm1XNzFsUmZOQjdxS2lMZG1TelBkUTBTQ3JhUHpTc0QrQlRrMDVBeDFJbGxhdWFVTzc3VXZmMWdXOXRnTEpteEdyUEZsMnBqclZySkdmWDhzSEc1YzZWOUJHZFUxZW9tcWNLMWZZVWxWeXo1cUdwTnpJUHVaWkZVamFTcklrSXJzZUdwOEtaTVFVeWQzTE1TNjFqWDJvcExrVE9lTVkwOUQrTVgyTjdEdSs2MTIweGRmLy9YSDE3K1gxRDE5ZnYzb3BDa1AzUzBpdUJuakU4ZzlESmFBUGNyQUJ4cHBGVGpoUHdlZ3JPRTNXWVVnOGwvbUNPU3NNaFFIYmFCOHpuZU13SFY1ZGZ2UDYyOS9lZlAvUG16Ky9helhpRUZzZWtqL3NaQ016UFpzcThlcHorc1NjcjN3S1pHMHJlZ1ZWZWxWWmhIUVdCa25QR0VMZWpGZ0Jwa1JjWG1TdnNRRUduMWVUR3MxVEJXUVFhb2tnR1RibFZhQ2FtQ0xMa2hWRnRmU01YMjlJdCt0bFVXWUZtQlFWUXlzNUpJUE1HYmFpK3lvSEpHQktMbWkzWGdlcXROYVVERk0xNkpwWjFjRmVhM2lQTDdXbVBkUUduNFBBajV6TTdTNzFRVnZsNFM1ZnNzMlYwMXZyckxxQWJaN3h1MXpKM2JXRzJHdDM5UGpWa1NtNllRTUcrUzhFbmRhK1QzNWhRSXVzTmVkTmxmcUs4MnNDdTRzdnlqZDVxM3lUMTZvM2VldkdUVjRyL1FyQmE5WktzVmxqZEhkYzA2MmIrSlpUN2lnYUxwVkN0ell0U2E1N0JhZDNoUS9Tc0t1OVpjTUdyVlJmMkxXUDkzSmUzOFQxWnRYbitLNVo4TGxtU2hyZjQvZzJ2UHJPczIwYnp5eFdVNHRWbVh3ckZtL1gyalZlYTA5d1Y3UjJjSXZXL3ZhbjM2Lyt2cnhWWHkvZmwwYW9NS08rVzR2bmMvU0cvWjBXSks4eDEvZjJ6YzdUdXE1ck1pVUl2djd2ZXI1ZS95MXVQKytiZTQwUzk1cFY2aldxMUd1dVpWN3RMcGlYM2VudW1mZWVlVDhlOC83NjZ1MVh0N3RScldCZS9aNTU3NWwzQythbC8rWHJmUEkvVUVzREJCUUFBQUFJQUFSL1hWZ3pZWk5ic1FFQUFDNEZBQUFWQUFBQWNtVnNjeTl3WVdkbFgyWnZjbTFoZEhNdWVHMXNqVlRkU3NNd0dMMFhmSWVRWFd2VHRac1RVb2RPQ2dOQldlZlBiZG15THBqK3NIWGl2UGNCdlBZZDlBRkUzMFp3YitHWExsdmJzTUNTbStUUWMzSnkrbjJoM2VkWW9DYzJtL00wOGJCOVREQml5U2dkOHlUeThPM1FQK3JnN3RuaEFmWFRXUnptc0VJd2FDOFY2V3l1ZGlXQytnK2dZWVBHblljYkV6V3daZmlRdERFYVRsbk1DZ3lBUFhtMlUrYzFZY3VUM01QT1JzQWhjbUkwWUJQWUUwTE1Ib2hCcTczUmNsdHk3cVdsK1NxRElDU2N0Tnd0a1ZxMUFLblBoZkRqdkJhb3hKUXM1REpjWnN6RFFTcjRHS09DM0w5Y3U3Y01KTmRNY2t3azIzeVNUU3J1TmIvMGlpZE05eTh4cFFxWjNqTWVUZk1pM2tHNlNOYmxCUmFsMHRxVVhUZFYwa21ycER0VmhtdGtOR3VNOGtEWXlLOTZZZWJoQXQxdGdGcmFoV2h2R3M3MEMwcE1uWGVLVWNCZklEWlkrR0hNeFJJUzVIR3dTTFJhMlZMczlnN0s3OC9IMy9mbjZ2MTE5ZlZtSkxvYllySEtsNElWamJOVEE2bENiS2grTUdpU2s2MW1aMzlOclVtaHB1c2gwUXVSamg3MTFBcFFYUVYrYkpESnFGVWZuZ3NleVVlbzdyUENJSjNkakdwbjZhZlNtekJpMTFrTzcxdFZWYUpJL25pSHlGSHRKR3JWS0ZEdW03ZnZIMUJMQXdRVUFBQUFDQUFFZjExWUpQRGIrRG9BQUFBNkFBQUFFZ0FBQUhKbGJITXZjR0ZuWlY5eVpXeHpMbmh0YkxPeHI4ak5VU2hMTFNyT3pNK3pWVExVTTFCU1NNMUx6ay9KekV1M1ZTb3RTZE8xVUxLMzQrV3lDVXJOU1N3QnFpbk95Q3dvMWdlS0FBQlFTd01FRkFBQUFBZ0FCSDlkV1A1NVNnWW5CQUFBMkRzQUFBa0FBQUIwYUdWdFpTNTRiV3p0VzgyTzB6QVF2aVB4RHBhNXdBR1NOT21mbElKMmw2MkV0SXRnVzhIWlNaelcyalN1a3BSbHVmTUFuTGtpY1lNSFFQQTJTUEFXMkU3U2RMZHhtbDNvMG02ZFV6TCtadXlaK2VLeDgyTS9lVHNKd0JzY3hZU0dQV2c4MGlIQW9VczlFbzU2Y0piNER6dnd5ZU83ZCt6aEdFOXd6TTRBTzlJcmNJSkk2TkN6SG1SS2g3NlAzVVNjUGtjVDNJT0hYb1RPSUhqMnRBY3RIV2FLaGZJQkRXaVVRZmZDRVE1U3FMbUlGR2dCSExpaXd6M1h4V0hTNmNGN3VvNzhwZ1V6aWFFemtlVzViY2ZOUlMwbThUc0lHeWlYdERuR1FaNm56OVdZcElrN2x1L25Fb3RKc045cU5jMWMwbVNTbHRPMm5IWXVhWEF0dCtzVldpYVR1RzRiTzNQTFhkNjcyV2wyZGFndHVxNFZ2aTlGSkkzZ3F1Z0ovREdhcHVoTERhSnhNRVpUM0tmUkJDWGc1WXk0cDhjb1B1M0JoOFpsTTNPTlBnbUNUR0Y0UG1XOUQyaEFQQm04eUFwNHhkM01EZ2dLM3hpUkxqcCtRVmNyK3BOQmpraUlLeEZ6MUd0TVJ1T0VqOFNVOWxpWVpCM1hkZkZ2M1V4ZHpYdVZ4cUxTVTF0YlNPWW01ZnFtYzl1b0R2TUpuWVY4eHVKUWEyMDBHSktRVFhBdENFNndQdzhHckdESGlsRXJjaXhEcmtNT1EyVThhMWNaTDB5cWpOL21ZcjhSQlVHdEM2cURzR21zVUtrV0dpclYxL1Z5ZDFLZDFzR09uaGRDM1RFc0w2MkRwb25iZmdOM3Q2a0dkRmF6NVFWS0VoeUZZc3ZkVUh2SnE3RkxtbnAxYTJmTjJ4TDhHc3cvUUZPT0ZQZFgvVnR3ZmJmVUxxM1ovMm11YTJ5alZLNVZycGZSS3RjYm5lc2FCWFJ0dVY1Y1JuV3I0WWVodHhkRjlFeGdteEFNeUR1OGM5dDFXNU85ekxFUFNPUUd1TjZMbm1maEdFY2trZDNuTjcxTHhNMnQyQ1hlNUh1RGhyRVRFOWtXUDFKUVQ1WHpka1VBcWNsYlR3QmJxNmc3OXY3TWNiYTBKbTBLeTliM2VHT0xXQ2JhZDVRQWFwckoyeFVCcENadlBRRnNyYUtXMkFNbW81SDZ5TzNtUG5KakVmV1lTdnNLNUZuQll6VjczTjQ5cldKTFJYQTJpUzNycXpXS0FoWEJVUlRZT0Fxd052bWl3aDdpdDRrWVlseG1kdDRxRzliMXNtNXJWWWJyOXBvdStzeS9YZlNwd2F4M01QK0hIR212dWpqK2kzTmJrRjloY1IrNXB6VS9iWllQZnFIbDhqd2lPaGhGZkhVR2ppbWZOblVJOWs5SGZaTGtseVcvQ2kxTlZ1bS9RcnlYN0UraG56KysvUHIrOWZmSDk3Ky9mUUQzZjM3Ni9FRDYyMUNmaGtuNko5VlJYRHA3RmdBZ1RzVUxPYU1EUVQ5QUk4NVRJVjd1dHp4SzVkYXNmMnBOejYzcG0yZXRzVE9lWHNNYVcreEkySmd4bjFOOGlmZWl1dGY2UmU2QWhybjVNajk0czFnTnNPbUJMUVJESE1kaTlJUGtQTUQ4YlhTcDl5dTBETWxFZm5VMVc1T1BQMTNHeWwwYjBpbHhRWi9FWXg0WXhyMGhtYVM5ckJwbnFwbkJDM1FWdURwZWRUQW5PRUFKb1dFOEpsUHdBaVZqbnZnTDRkRWxJOWpuY3ltS3puTmdRd1ljekNhVFJWeXpKY2tUQ2dJNlMzS2NxWmQvTm1yM0E4cUd6TGJZbFVHdUhNdUZ5SlFTb0R6TDJjMGhHak54Sm1KWDJSbXZQSDhBVUVzREJCUUFBQUFJQUFSL1hWaWUzSkpTUmlFQUFBZ2pBQUFOQUFBQWRHaDFiV0p1WVdsc0xuQnVaNzJhZFZSY1Q1VG5IKzZTQUFHYUVDUklrRUJ3ZDRLN2U1UGc3dTVCRWdnU0lIaXc0QjdjR3dnU1hBT05hM0QzcHJIcC9HYk83TTdNN3M3K3MzdlA2Zk5lbjZyenF1cldyWHMvMzNkZXBKcUtMQjQyQ0JzQUFEeDVPV2tOeEhVVEFKRHdNWkVSZHpkZzJUckVCY3RaVHQ4TkFKNjYvLzBoTFZ0U2VRTUFOU0F2TGFIbC9lMHdNOGlaQ05xKzA4SFo5OFdVaWFZdk54NDM0VGxPVlpIS0owVmx4K0Z6eldqWERZeElRVnBpRUVkajR4NC9EVnRqMTlCK1dFdTdVVGpzOUV6NGpkT1hmanF5cDZyVFYyanFtRysxMFByU1ptTWxYVFNNM3N2SnQ4VVd2KzVOUnQ1c1JLTUpkbWdYMHhIVG1UUklQa3p5SkEwU1N4UmpQVHlhY3hxM0dzczZGOWsrVVBqUVJVMzlTYTUvWFFoQUpjZllZYUZsR05lVlZzcXArcFFxRG43Q0VRS2hmVStiOGNzTmc4Wjc4eXFtek1zUk5jSVJQUUxTem5IM2VtdUdJVmdhdWJadzVLdmwyRmZMRmJmSEMvMWFOMHQ1OFo5ZWFydTBlWkJZMU5DaXlzdDY4TjNkOEtxdUNQUmVxOU5yY3pSR0NmME5TYXBJd0RNYWJlTHRRVVdMODdJdC8rdnEyOS82Q2EyeVlIbjBQaHowajQ0UEU0L1E3bTJWQm1OaHQ1dXJTL2RzL0hkbjRpcEhrd0lGWS81V0V3bzNHNU1IZmpCOHE1cjhDV2k4NlVrb1R2Wjk1Y3FsN0NQWUNYOUZaVXIvQzNHemxjR28yOW12eDRDc3E1STcyVjdEamNKZTZOcHFmK0RLcjhmYkliRXM4cnVvODUveDhock1HWS9aT0ZtR0JkN3YwNlg5MngxaUEvQWtuWTg3VDBkK1E5aXJna2JlVldOdXMvWUhXSE5WdzI4KzBLL3ZmWFBaWlNFNXVmOWxkVnhuek4rdEhTTFhvcDhPaHMvOEpQM3N0dW1Qa2NDOENCTWtmdjRBRmptK3oyWW5XQ1luei9LM2tXTVlHQmg4bVA1QWtoR2xhNmxZZUVvNU5PdThhdmM0b3RqWG9SOEwvczZQaGJrV1R1L1RzM3ljaUhiOTU1U3luMHhwQnBxMzNScm9meGFqMkloaWhCWjI4dFlrOXVMNnM0a0piMlAwc1hnQ0J4TTRBNzRNOW9KblVxOFcvemIrZ0VybjlOby9WK2VlZXlVa2VoQVZNZjBUSHR0SHU5K0JveWlTM2xaYzFmTktkMnFwUHFHUk1GQ1k2WkpWaDAvZXRiVWdzbVJZNTFENFVIbmNnMWJ3b0FxZDJSMm9uc3FpdmZWdkc4cmxpeFgxSDI4Y3dWNVg3WEVqd1NXZGxyWmd6WlZiZjlrbll6Qi9FVi9JdnBoS1IyS2hHbUZ1OWRHRmtPeVkxeW5sVzl5TkU0L1ZyUUtxYkgrVVdpVE5qOVNvUVlpcGgyU2t3UERwRkVvaCtHZ2ZzeDh6ME03TE5mOHVaK3h4aEpPWWVQQ0hSU25FY1ZjZytLV2VadUpHU3ZGckVReFlMSzIwd2sxNTF2NkQ3UHdENHloZWFzMGZjNHVnaG90SDdIY0d3N09YZG9RZjlsVTZZbXBVTEJ6amNDdUU3aHNJVzlqTWJsdThWdmxWbmtqUHMzMjc2UmJIV0ZHUDN0eDNkamJucW1mbnlxVkczdGJlSStqdWVoSm9SdFlOdllmRXVSUUFrdWVibDFVcjUwRS9uWEFIL0NteDBNT25PS1RET3BPelVGNjJpZExScGxWUkdjRU96c1dEK2lRbHdzYlN1cW9NMk84eWZ3RUpOL0RXUU4yK2RmRWU1QTZkNlBRZ3l1Y3RONWw1N0t0dUtLaGhTdlU2Z3V3WFhxdXpSeEtCMzV1ODVxUGRocGEzOWljbzhrVGpYazBSTkgvUmZzRUVyanJ0K0w1NzVheGhFcTZVOU5Na0M3OEIzUDY5eDdWTkR3a0FSQlVwbW1uZWNwa25MWkNvRWc5dER1VmpCNCttUERmMEtnS3hsaHUzVmZjME9vV09KZG96N3U0WmIyNWVaRnY1d2IwSUdKWUVIUHk1L1BlREg2c0tiMVRQWEsvVUEwVDhqOHdMMzZ0VkdDc2RKYkFBUUZRakpibFIvU0lwUFBEMi9abSt6V0F2S3I2MXluT2MrNHBaYitHN0tRYVJQNnNKTXlMZjZFa0tWTC8weGljbVV4RC9XRWlaZENHaFR6WjJSZXNmeXRZK2dBMUVtdDB4Q3Z4YTc3OVJEZC9jbDNzejY4bGhab2I2QW5qN3A3dm1MTVl1WUMxZHZ2UVY2R01WVVJ5MUJybVhVdUhrV1lCL1hadS9QbXlLOHkwOUxKWitJVnZVbzQ3dEkrME5mS09GMFdSdmNSRGFMdm9Xc1Vma1dPZytQc1ZQV3FzUTZjRGlyTXUrVmZYZ0Rkbk14NkRkTStQUExGN1paTGNwVzdoejZTdHN4dXFvQUNBcjlMTGVqN1lVdTdkdDhzOWJOSUNXTk5WLzB4UE5QYTdGN3BFOHV3Z2xKeS9EQ0ZuZFFzSUFZbGRTUUhjcGcwbGwxRUxKTDdMRDFLcWFlYU5aZXpzZmVIbytIT0ZpNzdOTjFOVlBhUVI1K0xTdVY4NEhxUTNzeU5nVXYrRnMvckJwaHg2SlhXbmNGZ1NWdG5RY1h0QjYwVnlzSVNHUlhFVVZZTGV0Q0ttNHFPaEFqTURaZE5xSWNEMFBTZ2pSTFFaTEhGbENabG14dCtFUC9vZWhmRktLWDNWZ21KRTQ1T3prRysrS0tJNjZpZ0lTTUFvbkVGeDNPbnB3WUp4dFlhL2hjZlFwdGlYbW9ZUlVwSGVDcmlkSjNvN2ZhT3huNFJmL0Vmck9zYm92SDNnQXVUSzZ0dUxIQjhZaVJrUEhra252MGtCbEdmNk5uRTJ5R3p0NkxPZjVXZHFyVDBSeGtVd3ZlVEFsbUwrVTNHSW5kb21rNnh3cFR2Y3pRL3NDTlJOOHFkZ2l6SVlXNEN6dklXbU5wZjRpNUd5SDF0c3NobjBUMitmU1p3QkpGRTlCaUVnckJsSW4wWkVOZlJhT2VBdmNtenU3Zm9NUkFzdVZuVmswU3QvQngwV2xTYjFCVzJHRm1EUUh2RFNMczZsNk5RY3o5REV5bk95bzhIaWVOc1RCeEd6UzhibXNCbDNFWmFCUW15Tjd0cmJaakZDaC9UWHZoVjR5bDlzWTF2YUgxS0h5SUkyU2FIazNSRUpuYVhRUy9wS1lzWFplQS9QbHlUc20va0lxdnlHb2RMZG9EWk9vbnFBczVTUVppbXBzTGxqdjc1ZzBvb0RMRUVMUUl4d3QrVCs1Ty9NbU1ZeVk2NnFPc2xqKzlvbkVJK0NWdENrbmhBUUU0Vjl6MGlRRWJWNWNKWWg2bjRaTlE1MjR5SUlmN1JIMU1qYzU4em1rQW1TZzI1ZDZtOVpaWGRkd29tSG5MVDJsQndDcmMrTXRwWDdWRnJwMExIeGREVHdFcUVlWTNWQWxGWXFkbmVYU1hYUmcybk9KbDNOT2xaNWQvY2UwU2MwSERwVk9NamV4ZVIvN1p1ckVrMWJWTDFhU2VVYVo3UFVPUzY4TjNmTDlxeGxjeFByb2piV1VXdVkwK2gyRDdGL3laL3AzL3pKNjlReDhuSmFjZU1QZlIrdHpKSUkvZmRWYkpqWG5ibk9oTzAxSUVkZWp1NDZDYnp2VzR3U3A4V0hWVWY0VTYrZzZzSnF1N1o0c2pnNHFlVitlZitZdFV6clYzZTd2L1hPOWpOdlBjbXRqOWF0UDc5bFpUMWN1clkzUFR5Zlc0OXdyWi9mSjBaVDVxMnJWWnRNL3VkUnYzc3pYUmVOVGVYRTVjWDV3RnlUUXhOWVBJTGszN09XVUNuL3ZVdmNNRi9lYi9MRDRSTDdXazlLRy9ZYjRjWnZjcTBNQ2Qvdjk2SUVLMEtmTG9lL2g3Z2FDWWk4OERDUTdFd2NIK0VOSVZmWDgyNFBnNWNPL3VqN2c4dFpWenIrSmYzbnJkNWQ1QVFiNWVLdGxDYUFnemxKMGFFYUpMWW5ibm1ST2tFWjlYdm02UGhQd05YRnowM3lSVlhZdVhaZHM0c1hoWWt0SVhOYzM2YU1oQ044NW80VStBWmVRMVl3OUpLbmlWVFhxRUFzdGlyQWRxZUhpWjVhTlgzN21kckU3ckZqS0dzQ0pQWCsxeDAxa3haQ3EvM0FxN2NiS003anIvak14VXJHbTl6eTFvZDY4dmVHT2VkWWo1YVZqY0NHeTIrS0dGQzRHT1ppWE5BTkcxZXU1SGQ0RHI1VGl2aWRjWG9qQUVoTDZpQ0d2NTU4VUhMYksyOG90K2llaU4zbWpGL3ZMc3pDR1l5WmVST0tMK3JNZlI4RzZRTUlNQUloVWFJL0ZabHl0VktxbjR6akhSbEZBWnhuVS84aFJKSzg4N2ZsQmdHcnhlbnRpVzFpcnYrOGJibDk1cVZsVTZTc2FjdDIzMjRxNU5zbEpzcmdMbmlRcHBFakVKRTVtcmUrbjhPUExWamQzRnc3MjhYd0NOQkpvaGQrcW1kQ2lmS2x3a2RYRmZpWDM5bFdhd2RQMjc4Ui9KbVBLSStIMTBuV1dDdlVQaWpGNk1jQWRCZ09QTWM5dk1nRHc1WHdIYytydDIyblRPOUdmcDkzQS9OVndJZTMwWkdodzd2RjZDaHNjOGVQV2dEa2plNDEvTmw3bmhmNWdFd1U2UGh1Vzlwc3N2QW9oTXRWODlwVUN3OFJaQTI5NnVHcDYrVU5vbDRpWWpaK0YvQUtMNHJ5SnZNMkRkYlFNc0Zxck5tQ1prc0xwcUhPUUVsTVhYTUJCNkpiN2MrNEZ6bm5Dems2RDN2ZFF0ODNXWjFhK0R6VC9ETVN6M1VvZSt4SXB1MkFFR2RWdHRHWnNjbUFZOXR4d2VZNzhuczdZUlhpTDc3UERGUWRMUlZQZ1V3Qnd4L1hkZWV6RExhTVZYS2RpOE5sa0x1T08xaWFxMEpiR2pqYlNyU1l0RGNJd0l5OHNsU3dzL2RJVnVMYzYxNDkvZGtudTJLK3plVzZHZVhzSC9YV2tLWWJJQTgzMEhNTVV0R0hKU01sc3l4MHNoZUJ2UDZSN0dqMGlvNnNUcENITHhwT3FqNVYycEw4V3ErTGc3eEpISlJzdHpEQUM3NWR5T2JWSkptUk8ycFI3eTVVbHArZWZ1dXJlRmNwbFBBVzBGanorMUhJWWJ0VENIWk1WUDlCd0J4Z1BNTWV4eGhnYlVZT3B1S001akRTMGxCeXZMYXhKbEUxaTNkOHBETVUxZjF5Q3NrYWE3MzZiSEJaaHRmbXhNUlpDc3RhTEpoVG91cTVuYzVDUVZDdHk0TFVYNi9qNTdRdksvdGZNeTU3bXp0UFB5TTM0WHdESUdJM3VYdVVKVmFZRDc4SnJyMG5vLzdoNHlwSy8wbUhzSDdUWFJBNHVFc3FoVHB3dWhHU0ZrZk9TMExPOHRJMEFvWVRlaXlDUkJmVXBTenhOb3VDc09YS3dDV1JpLzR4SE0zQnVuSFV6K2gwM1ltMXUzT2VFdFhNdVM1ZWJNZGFqaDF0azR5Z0NDNk9QMjF6aVpWbTB3OEpFQmFZcTM0SldlWjVXY2NqRW1wQkxzb1dmdmRUUFJnOTVndlB2NzN5NHV4ekJqTkVxUmhURWdNd0FydmVWS3VzR0F6Zzd6YWpyckhsbHFNZG1sdXp5Qm1Wc2dBcEJnb2ZESXdIa2kzazIrd0RjVTZCSmRtb21LTi8vbnBPcE5vNEhGRjhmSmFwWUZHNmlXSnZySVZ2OTdwNVRobVZkcWZPWEVROCtVblo0alRUUmNUUjJWZ2c3TGJleUxOOU53dGRLbUt4UHJJenBLdXZYV3J6NzI5aXJINlBTcHdkRitNK0kzSmVvYkw2SnkxNkg1SjBsZ1U1YVVRQkFKQ1R1WlFiMStCalp4S1U3cmt5S2F0Ymw4V3pDUTI2WVg5R0lIbE9ROEdFUmViajVXT2hqWTZMUTh1SFlhc3VldDlZQ2FkV1JwYkZsYXVkOEFvOVZpOW12RlF1N0JrV2hWTVd1QkRIem5PL21HNFhGVlNnaWtJZDcwWm1TcWRMRHp5eFgyV1FCNWVEQ3FDR3QvQVpDY1cyYWpKTXBBdWE0blN4bjg3MFN0RWZlNDQ3SHdJbWhOSDRpaWdIL2dNZnNvaktoQm5OT2tEU3NEWHdLZm9TdjV2bG5pc3lkWTJVUEJtbTlpdFNUSnZzNnVMVi9SclhHRVd3T3NaU25lMnhlYlk0Ty80Q1pyZHpMY2pPSU94NTlLZ3pUam1KODlrZjBhNW9hWVlqbU41YkgzRHN3TE9ZZExyaEl2b2FYcUl5TENKdldHWEV0a21jNGsvVENKNys5R0NObDFVOFg2ek1iL2RMNnd2amhwUmp6cCt5OGVKKytLMjNraE1abmtOUkVIdHZDWjgzN0NQWVBkRnZEYVZPaWpuNVpzTmZPci90UWhzWXlTWWxOcXhkWWJ4cE9hTktIVmRKeDdLMTVPa2p2STIwZ0pSRTJrQ0Q4WHZOVUFaS0hHVjlhTlpkZzQ5ZWh1clY1MHY2SmJJRFZSMkN5ZllXeGxuNEtBZFk5L0MxK0NMbHdqL0NBcEhVUGRab0Vjc0lLdTIvemFwWXdCQ1dTRTNMUlU5TnNnWkFGTk1xNTFKSWJGZUhzckJtR2ZWN0VITkZDbVRwbGdYRHQ5OU96dHpTMENIWFE4bGMzcVBkd3hWOGNsL1dVcHVEOE9xY09rclp2TTJvYVZycjdjdnhLVDQ1WGpBVkxBcE5YN1hpdGJPdFl3ZVJsNEFXNFIrR2RweGJERG9zeVFoY2dvSndJVlJROEcrMHNseXg5aHRCQllJMTdscjlDSk44ZkxmamZWUXpqN1I5d21OZVphLzZqMHdUOGtlT2FBNElpMzJjZWdCYU1VQWxaanhtYk1QcW94R0JDRTVpVFQ5ajliWDZPaG02NTh5b0xnSXYyc2ZIaXVmZjlrTmgvRlZMWVZtclVXSXN3aFNtM3BZNmppd1VIVXM2cmRYM3ptcDB6S2grRXQ1SFRLTDVnRzhHeEFRbk1oM2M1R3dnaEFEWjVUTzkrLzJSVS84dnR1RjFQWEtDV0dzMndjS2UxOHdITGlMUHpINUZIUmtOZi9KUExHUms2cklLYUc4VHpIOVFlMk50VUlWbUF6V21TSlIyWmZmdko5Y3BsS3o1TWJPQ1BrRENoemxFbTc0YkF6Y2FqcUdyWlVGRFlDbzllSWswTVJBWVRkMGw0OVhFLy9qeTd3UVRteHdEV2pBUEVFU25KSm5BWGNXSU5tWUx1Mkx3bmd4ajhZOTQ4eGMxNmNZSEF4MzlUeEVzaElkSHRNTGU5TjM3dzhxYzJFaTZWYlZxOEhjeVByVGdXektjemhaSG12Nkg4SHdqYlhHLzc2bk9ka0tYNFVMd2NUYWdlZU1uQ3JxNnVDRVJod2N0ckpVVlpwYVdsNnl6QzFkVHg0a2QxYVpPNzEzSzF4ODNzdDh0ekFyVTkwK0VnVXYvS3dZVGdQeUhmRnB1OHZwaUFIdHIyeTRRdVZ1THd4VjZkckQyajYvNVU5ZkdUa3NWL2x2dklBVzk3VU9GUm43QXVTSjRRL2EvZUIvdy82bkJ5SXd4cmpSdEtZVzgxcW5UYkhqVnU4M2J4SmdNckMrTFgxTlJzRGFlZHI0WVNsRTd2SWY2VXMxNmxFd2RzUnVUbTVxN2NiZkY5eEtkc0NhQlk0ZWJWLzIxN1dWWUZZVTZwYmFQLzIyN2M2a2twNkk0SjVHdnMzdDJjdTdtNUZTa1RkZTJIaG5mMzkvY2ZMalJXbWJUUEx5d3NRS0hYODNaVmg0dk5YTlhKYjhFQ3BxYW1xNnBCY0NKZzV4SmVid2NkVGVVSVBmNGtyYVNyQzJVUHVobUNRQ0NhUlNvQngzNHJueGVpN2wvajcrenNZS0tIMWxxTytKNzJrcXJQeUd2bzZPam82V0VDQVFFQmtZWVR1dmc3eDhjWVFMT1JxTnVXRXNTc21hTHBHSElMckNJbUU1a3hyb3ZmRkhndkNBaWZkS0w0WTdpbWlLL2tzUm0zZkczQ0N0Z0U0Sm1GczEzcjJDMFp2ZW1FMHYrZFR6dHYyQ1I3OWwxREZOQVVDamdkTnYyMEVnVkRvUHRuM2dDZ3hlelE4dDBjSllDRXV0SXl3UjE1NTdVeDN2eE9vMG5LRU5kTVBOUGNSdjEwb2c0MkVGenNOcXVjZDNCY1Q3NmYyekNSYjdGMGxDdVZIeW9OTHVLdTFHRUVBUFhpOTRIN0RrN1krc21vOHkrcVJxeE41M2orZEpRSjFNV01RM1VRdzFnY0VaVzZkTk4vaVhqV1hsQWRzcVF2U3ZpdGFwaXBSVXBLU2xqbUorbXlLQjhDeTJaOHpSVC9HQ3A3OERBV3RBNjd0Mk1pMkpLYjM2eFJodG1vUGdLSXdqNzhvNktCWjBYV2RjT2NPRUFiVkR2NnFuWGh0S0V4ckV3bUtrb25JZDNBTHkvUHRqeDBBNFFTWmxLRjVOeWFtZnVoamZmbHJya1FXKzV6aDlDbFhDNW80cWdhS3BzYitXMjhTZzNyMW0yVERDNFVjeFI2ZDNmWHYwTDhGaTFVSWxMNnA1bHdHb04vSThNRjZuajZ4Q1JKcVhoSjJHeUdsL0Nwc3U3M2xzS3VmTlNVT1hrTllKVU9iMExaSTluQUF5Wmxwem1yR0NOb0VLYXhZT3BGRE5yM3N6dGtLQmdTM24za1VrRXNUa2tJQXgwOTlvVklpLytONjR1TmdUZTVmWUE2ZERiSDBUTkJTMW9RT0puZm0wc3ZVTzlUYjFTZjBjRThQT0JNekpXTWJFbHY2azVpYUtWRWJFaTRiM3RXTlkyR0ZWR1lTZDQ3KzA4TzdtNnhxLzR4R3lOOEs4L0p5WDIyMHF3SzVWNlhjZlBNMUpNWmxKWjlYVTF6Zi9kMVdzMHlKdkEzZExxNTRqVkloRCtUT0RpUiswT0JPbFNYQ2pKRzVCRVRMMU02WkUrWDJibGp5NlNNaHpmOHZkdUQxOXFXWXRMbk1VNTJCN0xjN0diMUs1YVNLdUJDM2NKaU01UkFsSCsreGoydzJmZVMyU3VjU1RrbWxybmdhUUlNNU1hRnNXUG5VQ1A0YS9BNUFCUXJYN0VoUWo4bjJyM3ZxaEd6blg2eTRHdysydjIyVXg2MCtGT0JBSE5aTngwUi9wbUNIbEhIcnpoRG9CWjJqb2RvQU9EMVNubDgwdjRJTFZneWs2MHRVYVppbW5PUFd4dWN5Rk5JYUtGZDhSYVBrQ2R0SERxOTk1dFplK2Q1cWFRSUVrY0UwYlJnRWltMVVRcXZnYStVOGV0QmVSQjF1M0d4QzQwMVdMY0NzUUVuYTA2UW00aGpjVTQ1OEdldXlzcjhIZlpQa3NaNzVCWGpxOW85ZjM0eVZ3eWEyZkUyOERQTlJLWFdKS0N6QUlERWI1NTU1ZHpLNUM0RnBKM1hlTXdwSTg5YlB2ME1ZMk1BdkJMbkZrR0dldSthdWpMUlVRLzN6ZUpFR3Q3M1JyWDdYVGZVMTAvWXdRbURwV1VYcS9GYmh0RW5zYVF6dTBlSGc1aTBWeTBIRlFqaDgzMmdwQ0tCOURwa2dEbUJSaTM5QUw5K0pJL1Rwc3RPc2VuVGR3dzFySlJnRXlpZ09ha0xwSEpaalk0RlBaelB6ODhqRXRiOWVmWWo4WlpVeVhMQTlSSTdCUFloOGZ2WFhBWkw3ZzN5d3dzL2g5dzFsR2V5Q1ZMNmVCWTZrbFdNd2NpU1lHTkRUUkx5Qm0zZTJWWlE1MzVOZldOREhUOVRETnZXYUpVT1Z0RXVOdkR6T29sQlNLZzE1NjhGSDR2UEN2akQzbXhiUk1nMnZ4OG43S0dMWWkzUGRUclRtYlN4V0pGeXF1WmlaSzNqaTlkNWlobGdYTkZleG5MbjRQNkhldTRnMUowR0gxeEVuYldzaHJmbnlNeGlWNG80NkFvRkpWMG1telU4ZkpkN0J4eEU3K3kzTEQyVWEwejhpenQ0UkJ0L29qaDhwZENLWjgvcmJvNi9TSUZhVkRxOXRsY0NaeVJod1ptVkpOMU1nQjExLzdJdVRIdy9iVC9yRjUrbnlqOTd6aG1QNkJRUmZSczF2elIrbDZSVGhncjBuWkIxRlpjeEpXKzlOVGRLTGE2TUtyVFljSWo1M1lDdVprWDdtYnJIbldHOW5pZThiZHlROWVMSFV3dWVWQkh0K2x3T0JxdkVFWW9PbHU2eTZnbkRBM1hRL3RNTThna2IzTFVYWkdabkV1N1dFb1pFb2pQeTZjWk0yWUUvYzZxUTZUZzNDQzRFS3hwQ2VKUEg5N1VHUDczNFdqOUhVc3ZpNXM0Y0RTV0NoOXJhOEdiRXlOU09vREE5bmRhdXdvbVpsK243UUM2RmN4RnNoQjdUZXhXOGFycnNibGNINURnNDY3bm5hQ0I1dDZ0cEsrdEphT29hYWhhYytSb2Z4dnMycFdjTmxtcjVTcEt3V2ZCSUZ6V09DeGg5QjJGTGdmbmw4ekxtWG56NlRLT2k2K3ZORzkwNllHMGY5WHhBK0xjOENHZHFBVU1LSEk3bTFwY040YjBiWXRFT2tFRVo2RTlnY0QvTjFBbWR3Z1o4UCtjUnlramw2YndWKzFHdi8xSzlCMXJadWNnM0Y0K1l0WVdDbWRDekFKSm5Db2xMU0RLaFNlL1RXSlBlWTlrcXk3Ri9vQmJQbXhEUFZTbkN4L1AyY1ZpTDR0QVBZcEhRZFZDbVhJdE9BL1VKZzdoQmVNRkMzUG1yOWpYVDFrVmJzSm5mMGpZMVFwMWJIQnhCYmdWTTRRUHp3QVd4WGtYM3hKc1pacmIyOFBpbjUvUERsNitqM2FzbXpZODVmWXdidGtUcmVVR2FTWHczWjlLVVpCazV2Q08xWnVPNk5OKzU2YlhVTnZRSEJlR1ZFMnUxczA0VUIxZ3J6UFhWMTVjY0tPTzhzeHpaNGRSSy8vc0Nub1N5bzkycWViNHJ2MnRxYm80cTR5TkdEQjlFdWw0SkVnTmcvcUlRbEdiRkhOMVUwWXR4cVg4cVhnNTRhUC84QnYrRnNCd1VyeitNbkl4c1ozY1hLZmptZkp2UnNmZFVEMSt2eGx3ZWthbXF6WDU1SGkwMmV4MmJoRXR5Mk0ydytpK3ROZVdzTUFiZHd6MGFGeWh4MFhHd3NiUDh6d1o2bGhCUC9DSkhSOEhuK0UwMEFQNlJLdEI3Y3pDSlJiZnloREsrU2YrSGFWY0VIb1dycSt0VHZ0eXF4VGRtZmRGd09Eejc0YUlJVWNYQm85bGlRYnVUOU8vWVJCQXdyNi92dGpVOE1EWVdCRnY3T0RRNEtPTm5CSUlQMHY4bGtHWlgraFgxeFJIVElKei9yeUQwZjlXaDg5ckJlUURodWQzcmJxTTI3eWZnNTN4c0NEUTZROWo1K2Vlb3FKUDdOemJiTXhXR0M0MU9qeWZkQk9wVEE3V21YY2dKZElpbXZ3NTVUb2lMM3VpNDVIc3d5d0draXZqeFFsYWNrVkZEdXhDOU1aQ1JHaGZ1TjFQQWtBZjR2ckt5Y21SVnRCUllZQlYydWxGWHZqOVRjZHRGRUNqZVVVbVJSb2FDZ2lKMk96ZUdqbzR1ZW5mU1haUWRLT2pJOGpEazJvbTR3d2F3dzMrYXZza3BUOHhIWksrbUpqSUFBdDhyNjZtQXhRMGg2VmFab0FIaGtsMWUxRjVZMTh0KzdJRC8vU1gwWDRQalZtOXViclpwSFIzK29oZU9iUExmZWtUSjVUTmhGUlFIQUJEY0k0VlI4L1hQdnpMUFlUNE9CY1pPMlhoTzVwbTM4RGdVT3Irdzc5bktGRFZwMkFLcXl6M2t6VU9VQ1VCOSswZEdYMTRVVkVlVkNpdDZQZUhBb2Z6anZFeGk4aVZ4RmdLVUlqNUxnb3ZZS2kxUlhrdmlIb215V3ljQnE1d2Z2NklnKzJhTWJNMHVZZHVCTkRobmw3WmRZMm9pSzltN1NkRnNyQ2NNUVJTem1ac29YVGVEMzNnRnVibDd6T2p1Y3BqcGdPTFpZMHhKbEJmc3IwUXN6WDViUkxscXVOeUdJQ3BIU2ZGYmZYblhyOHE1Y0kwS211RHZRTEJyQXZxMXQ5M1pCUTAvMkdvc2kvSm00Zmo2bkF4TDdGV1o3V3RiWU1lT3RvSlkybW5KSktXWmxZNGxGMnFYK3JGcEtYSkxoUmY3My9HbmE2TDIxeHJkMEh1SWFrRUpCeGJxOXI0VWdRaDNBUHhDeU9zSTZCUjdPQ1dBZEE4SUs3d091SGF3MEtwbHk0akg1VVBaWTQyeFRlTDAvZWlaMXYxejUzVkordmRHZmx1dHZHK2lHai8rQS9VTVEvd0tuM3lyUXBRNW96cnJDY1pzZjJUZzhQQ3dUS2RDbzJ6YUh5TkovbWVBOXhacGFhbEJBTTV1L2lkQlJRZW54QzZGY0VGRGt4U0J4ZmxwdytjYkpWQ05ZY0pYeXA1Q0NMTEF2dlFWTVpQS1YySEViSS9RWHlBdDFTQjRqNHc1cWd2b3RmdnlITzZmbkp6c1YzVTg3SU1mZmZkZVVSeDJmM1JPUUdjRUVNZ2FDNnJTd09KOWlRYUk2K1AxUGZ1QVhZOXk4VXpXUC90VmdvenB5d2NHZktENkJqMWxUazR3WkdKYUl4MEVTaFZxSFZaSlFBYkdmL1Btbno5UXhSRUd2SDc5T2dDK1c3UVM5QmdBblBpMkkwTFk3MnlBa1NvUTlpNWNrbVpZWU9JQy9zRmRTamVTb1JWdHAwOUNic2FscUw2dng0NXI4bENIMGNZWmgwV0VXZzZNWkhvUHZ3enNlQnhPNHdMZUNBc3Z6disxUVMrMU5IRWJXM2N0SkhFL2JtMlFyVzJMVWNOTVlmSnNGb202bFUwNWFLZ1FKdVQ1UExLZHA2QmtZcEppejFaZFpSTFlQWlNNd1FtQnB5Y21UczNPd3Zvb25PcnE2azRvRlNQVW1aTlc2K3VsaWZkUXhwbVRKaUtZaVFZVlpycjFwdmZKdkE3Nk16UEpVWmFtT2ZXWWdQWUNpYzJhTkVNL3N5dm4xdTRnN3JRUkZ4NzVVdjNWU0dvMU1CSTFJK00yYVFmc3JZZkhKU1RnVmlWTFdONEt0eEM5Y3N0NmFNcUdoOTl3Ny9sVnV1QlBtNExnZnpDc1FqbGVtbWhhd3luYVpESjlUNmJTU1AxLzhJMmRpNkNzRFU1dGZvam1DTElxNmhwY1FkUGdyL2tpbkliWUcvalo1bEM1M2JqMzlwTFh5djM2Wi9ZbTVoRTd1Nmd5ZWFaL3FDQUZheWRRU3lsQXJuZEhJMVB2aFNJZVdlMmNDSnhYclN4c3loME5XTHRWNERMcncwMVNLTkFvZ2VHSFpYWi9KSERUSmF0MVJRUGFUWTdkQlMvcnRSVk9XdXd2MTdqdEQzSWtKcCtnTklUOCtIclM4RDhoelZPdysrS0hqKy9ZWFdDQ0hzNXA4b3dBb1ljSHFHd2FDOGl4Yzk2eEJkSmorajU1NWpvbWM3b3E2ZXZseU9EZm56Wk14VmdQNHBYQ1lLbU01eTNEbHhYaDMrcWxFa0loMkRnVktnUXFqT3JHQlVmMUVSMmF0bDNQNHBQR0RXMXpJN24xcE9vem9KWjBjL2JhT2hPUkVWOVB4ZTN6dU1wWkNLZTFKMWhlTHMvSU9kZ0JIZ3cxbVB4Z1ExTnJEOTl4YU4rME5xSjJmMGNFYysrRVJWV0lEaDhhOEJmVnVaUERNZEF1a21mOWFzdm1USXVybks3R3NUQlUvZnpjQWdLRVhpWEZxNkpMMVg1OG1GMDJjbnBEMWcvMzNPcmNZL2R1QXdEa3lyL2ZBaGhJNjQ0WDc3cm02YUp2VEk3UC9INXk0YVV5S1R6L2pSMWZBaHdlb2FCYlpGWlNWSWZuNlJlcUk3K2R6dXBya0dDZFNhSGJPQkhBRytXYU1QSUMwT1d5cVJka0txVTNOd2QvbnBaSDRzK3d2N0R5c3U0dkYyQTIwdElWb1ZSMnB6VTdLTWpsNXJHYzFMdlF0bjVWWDZqdVZHWlNOV1RKQ3hycXQvYU1ISWNLSEp6eXJjdGx4eFNYVFV4NjhJcjN5RmxvODNUQnlybW5JeXpScFZGam9kTzkzL294anhqTXdtcHFPUHQrVkNWeXo2OWJpam5qd3BtUmpYanpxc3NSTm14S1hSRTlLcHJieUg4UWVmL05XcEoxOFFjbURzNm9EbWtQMmZ3ZWNwK3lpRkV2dys5S3doU0p6NFJVdGtyMG1lamp1azl5S3FJVXk1NkdMYTg3dTgvTnlWeTF1eVN4R0V2cTZYbGxwNXltVVFOdGhJdy8rTlNoMWl3OElDU1VkcE1xNkVldlR6cVR1OEE1eW50eG05THBSdTVtQ1UzamlySlNCVWluYWdrQzY3QXpNZ3lDNSt5bVp2U2U4MFNqMU9NWkd3OWo2YzZuQzRvVTIwbTJwaDRZTTFRTnpTd1d6VVNnL0JBcWJSdGdwTm5ybkVXdHQ4bWlmSW1GSG1yREdtajd3K2Q4S3pZMk5pb3FhaVNENzV4eWFFazhJVWpWbm9ENi8xU21CWUlEQmFyZVFFVS9QWUhmcTVXemM3OEZDMUR6OFpFQ2JHREk4TjhhaDZpeXlNRnRiVzA5eWpzc0dNTVpmQVRBWGVCajQwcmdrQmVyRndxMDBoZ2x1Tmx0bThGUkVpeVE4LzI3SkczOFlwUEx4bUhqU3VFK3V2bFBkOFNCdnJwQ0J2YWxBcHdmQUw2Mm02Mk1qL2lVeUVDSmxxRFRzbkNKVnRSeEloWHB5NWN2RVdPMGVCNGFTTTlrQ25reFFJUkIvN3dib2NrWThkd1pweWtITThZWlZBUmVUdXR1dXZxc00xd2tLU0ptZGpjaFM0WG9lL1F6SENlVmpZeDBxbEI1YUdnb1E4aXJFdEh6b1ByWFV6c2QwTitWenE1SS90ZGwzd1Z0b3lTRWlPUUdud0FJazMrcklsMHBhZnJoWHdCUVN3RUNGQU1VQUFBQUNBQUVmMTFZZ3dJbXpMa0JBQUEzQkFBQURBQUpBQUFBQUFBQUFBQUF0b0VBQUFBQVpHOWpkVzFsYm5RdWVHMXNWVlFGQUFlWk9PQmxVRXNCQWhRREZBQUFBQWdBQmFzMldOdXVlZ25vRHdBQU5CSUFBQWdBQ1FBQUFBQUFBQUFBQUxhQjR3RUFBRzF0TG1KcmFYZHBWVlFGQUFkNmJLNWxVRXNCQWhRREZBQUFBQWdBQkg5ZFdONzhROU1FQVFBQVdBRUFBQThBQ1FBQUFBQUFBQUFBQUxhQjhSRUFBRzF0Y0dGblpTOXdZV2RsTG1KcGJsVlVCUUFIbVRqZ1pWQkxBUUlVQXhRQUFBQUlBQVIvWFZnb1dLRElpQVVBQU93Y0FBQU5BQWtBQUFBQUFBQUFBQUMyZ1NJVEFBQndZV2RsTDNCaFoyVXVlRzFzVlZRRkFBZVpPT0JsVUVzQkFoUURGQUFBQUFnQUJIOWRXRE5oazF1eEFRQUFMZ1VBQUJVQUNRQUFBQUFBQUFBQUFMYUIxUmdBQUhKbGJITXZjR0ZuWlY5bWIzSnRZWFJ6TG5odGJGVlVCUUFIbVRqZ1pWQkxBUUlVQXhRQUFBQUlBQVIvWFZnazhOdjRPZ0FBQURvQUFBQVNBQWtBQUFBQUFBQUFBQUMyZ2JrYUFBQnlaV3h6TDNCaFoyVmZjbVZzY3k1NGJXeFZWQVVBQjVrNDRHVlFTd0VDRkFNVUFBQUFDQUFFZjExWS9ubEtCaWNFQUFEWU93QUFDUUFKQUFBQUFBQUFBQUFBdG9Fakd3QUFkR2hsYldVdWVHMXNWVlFGQUFlWk9PQmxVRXNCQWhRREZBQUFBQWdBQkg5ZFdKN2NrbEpHSVFBQUNDTUFBQTBBQ1FBQUFBQUFBQUFBQUxhQmNSOEFBSFJvZFcxaWJtRnBiQzV3Ym1kVlZBVUFCNWs0NEdWUVN3VUdBQUFBQUFnQUNBQWxBZ0FBNGtBQUFBQUEiLAoJIkZpbGVOYW1lIiA6ICLlr7zlm74xKDIpLmVtbXgiCn0K"/>
    </extobj>
    <extobj name="1BCC2C28-871D-48CB-8BE0-2867F7803ADB-9">
      <extobjdata type="1BCC2C28-871D-48CB-8BE0-2867F7803ADB" data="ewoJIkZpbGVDb250ZW50IiA6ICJVRXNEQkJRQUFBQUlBQXFhWFZqUW0rU2N1QUVBQURjRUFBQU1BQUFBWkc5amRXMWxiblF1ZUcxc2ZaVFJicU13RUVYZlY5cC9RTHlUR01jQmtwSldWYU5tVjlxMmtaSzJ6eTRNd1J1d2tURnRvMnIvZlkyVHRNRkpDaEtDT1hmbW1obERmUFZlRnM0cnlKb0pQbkg5SG5JZDRJbElHVjlOM01mbHJSZTVWNWMvZjhSVGtUUWxjT1U4ZldwUkwrcjVycVBKWVF5WnlLeGg2Y1Q5UUdTVWhUQUl2R2lJd0NNUWh0NkwvNUo0SVVteklBZ0dHUm5SZjY2dTcrZ2pua3RSZ1ZRTTZsM0VSSzhiSmY3UWpXaTB0M1p3KzRkd3lVb29HSWRubHFyY2NJUlFWM0pEaTBJbm55Mnh5TVhiVElxbXVxY2xuT0RUaXBsb0R3Kzc0RHBSN0JWKzh4VGVXNEZsdTBna0FQOWExM0FRbkJMOEFyYkt6YktpZ0hRRjg0S3FUTWl5aFcrTWQrR2RIbEcyK1ZaeUk0RXFTSGZEMlRiSGpPeFlKV1NMbXhya0NSY0daK2pPWUtvdnJRQWpURHprZXhnNzJCOFRQQ2JrWkRVckFYdDQ1UGlqc1IrTXNkWERPVjFCM1NvcmZXUFZvcFV1WjgwcjdoOXRvWGhHdVZJUGxkSXRPTXgvRm5JOXBSdVRmN0UvMFFXeVhmNEt1V1RKdXRVTkxNYjRGN09IcjZoVSs5ZTAyQzNqck03UFFKUFlibXJUbnlpeU4vTTJlUzhZaG9FdGVPUk1IWDRNMXNSeXlsZGdWdDQxai92SGZkSnZMOWVMSEVDMXFyaS8vd1hvaC85UVN3TUVGQUFBQUFnQUJhczJXTnV1ZWdub0R3QUFOQklBQUFnQUFBQnRiUzVpYTJsM2FUV1hoWGJ5RE5kdGNaY0NMZTRSZ2hNQ0lZRkFDTzRsT0JTcFFnc3RVcUg2dkwzMXY5ODQ0OXpDSEh1dk5kZVZDZlo3N014NTFySDV1RitmbENQdlVRM2lkNWF5ZWNJSFFXMm1VSzM0WUZYQUgyY2J6UGZheGVVUmg2T2tCa2ZXMGZ1Nzhpb2RrYXZFMFg4NEZuU3ovaEdERTZ2NFBqMGZaSTZOUVZscE94WW1UMDdpVE1MQmNYOStjSnBPVjU5cUV3a2xCQ3pQbGY1YW8rRjVaV09UT0ZmWjNoRkloa1BYeWErb2VialFlaHViMGJpWlFvZlNWN2h3aFNtTnZsTGtQVmNYT01HcEZWUmNOZWxPTEJzVUJFL05Jc2k0MzkzUU1KRGx1bFQ3aDNyWVh2RExBZ25OWTVjb20xT0drUm5qYXByVDIxaEs3NWllV2tZVklqbUNlTGFFS0dzNmlZdjBpL0hCSDMyVEZMQVpKMzNBYXltNDZXcDExMjNLa0dFcjdMbUVZZ1ZBZmtaOFdpUmxwYWRQMUppK2t5ZUJVVWpMK2hxNlk1V05tRDhPelNlYjJFME41djVWWDIrdmYrNGJ1azltazdVbTFnOUhtRHJhNVFCY3JCVFVtSHQvSFZ0TkJINTZEWGF1THVJMXZtRHdCL1J4MExWVEJyTGF5RFdsUWVwVUpENXNONCtLcllmMWg2RmlvWUQ0VTh5QXlJYWdsRHpJRDZXWVRqR3ZaSDM2WTJwLzBNR3pwY3h6dnk1ZkVaUVVRZmF2V0NTcjJEbEd2Yzc4QkVVbkY3UFlzZGFKQ2ZWYTkyUlhydkJWNmtuYlg0aDllL0VRTHp4K2JCKzhlakhaWHpGdk1oODEwdkVmS3N1YmFvalNncUVDZ0gxSFVYMm9Kd0RHMVhyN1dVUzFmQ0t4M2lCQXlMZGN3KzRPUmQ1ZlArZUJVaWVHTmJoK0t5L0RGdlozdktFeU5OMnlYNitBMFE5T3dtR2YzNkowRTRVNmw4OTh6bmJ2bWFCK1RHblJpZEFTcWFNa1ppYjBLTnF5c0pQZDg3K0l2YlVjMjNKb2lkTTZKbXB4dUVFNURVYkFvMjcxbWoza0ZIMjNRNEV3OGZ0NWxUZTZCbzN6UHZ0b1Y1c2pQbjNzeVdXeUVCQjZ0VDhoUlBGVW1paU0vZGVETjVWYmJ4VzRQczgzV2Q1Y3FhQzhtK2pobHFiQVVFaGp0Ly94dis0b2ZIZ2dCOThFeG1tWVB3MmNqUnlEMnJvcmc1QmdNQk1JSkhPSHpaR2pUbUpaU3o4M1pwc0N6T2x5ZWcxRHpJbWtjOHpHN1NIWkhQTng0VmVaYXZ2WGZhVTZGditQLy9MLzNmOEJqNkZoTm54eDBjMmRvbmduMFllTUNLOW5WZXJpc2NkczdhaXdGaVpUeWY3amZOU3lBWUNpL1ZOLzFvQWtGeU5kalpuL1Z6TUMrVTVuTUM2eXF5UC9zSS9pUWhOdkI5bjJlVGJBRW9hQ1R4d3hSRjdPeVcvbERrdUdabWV2WHlqWStlTi9MZ0EweGxnRzM5L2NwTlRnUXA1UTdaL09iME1qSWgya0xGTEhUNmw2ZnpOMVVDazdFdVArNnQ1dnNGdExHbXM4alRIS1pzUERXM1poTlRGS1krdGk1bnp1b2R1cVl3QkU4ODUreVpibWdScGZUQm9oTGYzWUx1TVowVjhmdXFrOTNKdUpoT3hqZitMME82UjR3NjBTak52b0pZYmIrWFRzVERyb3QrNTZIMXdpSlNSbG45Vk5uak5RS2Q2V213U2Y1N054YTZWbER6bmpYem9Lbk5KNDdlZHlhbmdQSnJwcC9HbXphTzlFWmhxR1FoWjUzRzlaWFIrMkZvbHo2aGtIVEd5alZFSkRJTWhsdzZmVmJLNXVBd09Cdi96Wm53ZEZ2UGIrZTU4dDkza0Jqckg4V090WTlhS0I1cGxGNFhwREcwdCtSYTRYcWNIVVlYZEQ4ZldYQTVoc3luVzdndCtOT3hsY0RxSkJ1WmxReFVYMStVdkZUbXF0Q29UK3NHdDcxTzZxNFNRNWYveC9zUmQyekFrM05yMXhrNGkxNDVxZmdESm1PUGJMU1VwemY1YUNDcGhGdndEWkRrWjZoRnFEd0EwNFRkb2JZcDF2MjhSYWg4TWk4WFZoUlhGMDNOTDFNMUI4OG0yZmJJOHRRRDVPL3ZHL004aUIyYlE0R0h5dzhoOStqTEljOFBIeFlsaFJGTGdUY2ZJUWFiV3hHdVFIMDBSQUFiTUZ0aWlMbGFTUVBNM2FORHBzWDBIN0lRem5wZnpWWHYxUk9BNExoWFFtci9xNHFSdnBtQUJOcFB5M0dRMDNvQlUwSHo5cnNvRDBRdlR3ODNSZk5FcFBlNDFhVVorSmVlL1NTMVNHaFVRbFNrVE1pSVozZ3JoZUJHQmEvdmN2NTA0WVhaZGFlYTdNeWhXZmxLUHZVVEJFbzJkSXlwZlBzYWtvR1lFOCtjdDYyWjN4aHVSRTd2cGxZa0FkY0RhM2FkNnZoVklvS2FBNFdkT3dVQ3hHb1Y0VHgxZVJSV282RlJ3cm5ZVDB6T0dNUFJacUx3Sk9wMTJNeHc2VktTUVBCRUZVSE5CWjY5TnRnYWZ3UnhjcGZUNHNVcDVYSnM4QW1FMTBPUDJGaFVFM2c1U1REZ3dvc29VTGZiTGpWd2s5OWZZa3pqcSsvMmVlcThhWk9kUGE1NTdkbURkT3lubHp0V0JnSlMyQysrWVYySTQrbE1idkZub2FCZSszNUhkVTV2Q2hKL2o4L1k0UldEWGhMSWtQK3ZhNG95Ukd4cmVIbU0vRWRvbEh2SE8wdUcyZDVKQkJLR2RVN2EzOHR0cGgwS1dQNUI0NytjbEVIWkVPclhEakwvODdUcDRpNEtTZG1URWc0NDI3S1pWSkMrL1k5aUU1bWhjTWcrVjkxV1FNR0dqSWtjc21MdVVtbm1TZWtCRzl0MXBSblV6amt1eFNkSmNuSFBtTXFERlcxQjV6aUt2bmppTHJ6bWZONXdKU0FJVG5MamVmY29FUXFXZDZTV1pRUEE4aVZFSVN6eksxYWw2dmd6d0JkN0tZLzhkNitab1pxWmZVa01nYTRTampnWkJyOTI4WEVaZFkyUDBORkM5eTZDVWFRV2REUWdmQThadlBaNE1zNUlkMG9tME12WENXVEZ3SzNUYkg5NWpOSjBtRmc5dlNmdVhFUnJ4TVA3SzdQYzlSSWp3d2M4eEVETjdNVWs2UjBvY0Z5TzYvbkY4RTM3NjlsQmZtS01GMnFtWGVtV1FMZHVBeFZqNHlDa0dDanVxbG10NTZTNjRwbFUxZzRjV3p0ZXZpVktRRXg2Nk0xTURLSnYzM2VzVHc3dVpManlaTEdwcVNrY0hBNEJMbGVUUzFlME5aMCtpS1ZlYW9OeGtvS0NTakhuK3Z0UUF6bEszVnJSQVpQTmtYUnowajh1dERVbEtDN01ESDlEZEQxSmVBOE14SXYva2RkMFljZzlyR2dhVDdkZ0pmY0VLYysvZXZONFZHNlpYNCtCMmw3VzMzY0hFaTgvWmF0ZXhwMUV0eUcwdnNybUN4WDJDY2Rtd0cycTljZU5zeDZEeFFacmZIRkV4R21YSnV5ZE9LaFNSU0MwWHFUQmVNeHAwQmY1VDl5TGE0a1NoODV2R0YvL2p2QjVCYVIzdy9INEI2WmRPNDMyTFdKTFg3M0tHaTdoVEVQcEZlR1UrdTRoMThVRy84YXc1TE5rc0N5TmpMekg0ajY1WXEyRXhDb1RDbjFua1lubUFxanMvSzhUanV5aFBBSVhnTFNubkpZT2gxVUNlak5kNndZRUlHSEI3cUMvM3hmeTk1bE1HWWlXTW4veXVSS2hTY095M3l5ei8vd1M0U0lvOU1PRGpMdmtDS250Z3pOUGMranFLUURJa3hEd1hLb3FSN3BmTDlYZFBxdGh4TDQxVUg1L094NVc1S3NiTmloajMwM3NzcUlpTVdvdTE5OEcwb3VFQW5acHVwNHdmeTNvRW5McVNOaHJTME9XcCtVMzArcVV2VWdjOHQ5dTBmOXQwZzdZQkgzSEVsR2hsQmJpT2RRYTllZFloMWNMRWZsYk01R2ZqNlZQL2cwREo3VW9YYUVzdUhvMDFWMXZMY3ptS2V1UVpER2tQVzNkY0FrNmZ3VU1nbVdKSjNSRHp0RGR0K1JCVTBrdmJEQXFhYXU3UTd1STZITFBrN1JoV0VGOURHblVHUUpabUNNNmwzbnpvNVdBeU1XNmVGbTJQVXhBV2h5bEFjTWorVzdwaTBUQ2FibnZ5KzRtVzZTVjBOdS9MZVBqSHZOMTZMem9randmZE5Ic3AxSFkvM2tTMHg2RWN0NCtUQlpxSDdyZmwxb0NQNk9DYk5USUxIbDFFcXFBQ2d5ZHV3VlhEVVJWY0xOVWo4OVdNcTVHeXl2K0U4RjVhWW83NzJDVUxjZHZLM0d2M3B0Qm03NkV6ZHJ2LzVqNXQ1VzEzWGhmR0RQRzB6V3FsVkpWNFJCaEk2SDkzek5iYXJwQVBqbTFWeFBjNitYNWNGaG9Da1YwZmI3TDgwOTBtUVR1LzI2TUkwdXE1SlJwNkNtam9kSjRjNWZ5ZWM1T053cE5WcGprTU9jdUlZS3Nlb3o2aTc4QVVYUkxNQ2FhRjBkVkZmeFlxK0ZJL0x1bTYrQklCY0JIckhuaWpDcDBVV21oVFFVaStGNWY1THJOUldoNUdKNmpMRVdjYTRMRS9lOUt6d1F1NDIyV2VaUDNNakp1dFlFaDhJaUpqWEpYZVowcGJxRjFPTmlOUkdtNUhFcnQ2ZHVTb0F1cEVZcFl0TENMYVpOUUVKdFJHR2JZR29raWd0SFhYTTdpQnJ2VTN0L2lta0YrQmVIWC8rbW9pVVEzWGU0bk94NEtIUkRsb044aUJ1V3kwN25sM2NLMnkwV3RBZExCaGM0YUtxRDdXUnpTc01mUjNxUXpPbWtkTlVRV0JHYjNlWDNoQml3dW5JRWp1V3VzbzRNV1NuS1pDZXB6VXpKWnkvT2I2NTYzWmZqK2ZrdmU1ZlBqS1p2THZIaUtPNTMrTWNDZ0U2M2RRby83ZnRmbjJxMGhMblA5VkRidnhqSkErOHhtNFZsVVZWSWtSMmNwN1NMbU5YTjM2YTZmY3NFVG45akd5bVByUHVHdFZjZEEvQllnL2JaWTBGTXdFMlNEKzRibGZlUFc0cEFPckpybjJZR3lFNldYaGlDeExrZVpzUVJTV3d2MzdIa29oWTU4cGNHN2hLWk5kdjM4UUg5Y0tKKzNWWDMxb0RWbjNhb1pIbmI3WnZIK0tlUkVJNnVRQzI3RTJXY2thKzB0QzRPank4Q1NlYUhuaEk0K05OdC8xTW5BQVdCSFk2b3EzNjZ0a3ExYVhnbWIySU1xUGlOQm9Qb2ZHVEFld0tWT3Y1SHdKMlF6Nk1HQUFxSGZINS9Fald1ZzdRbkhJcmdxamxheGw5S1BaaGJKajVhYmVMS3dKck1OUHczK2V0dUhZN05ya3I5KzFHZnE4OTF2VVZ3VkYydTQ1SjNGcjNLYmMrM2w1cVpXVHNuTWJROHgwVGNPSkdJbFBBM3JsUjlQVjZZb29rQW9DOUI3MmloWkpMenJlNTF6endBTGpxaVFOckdia202VUpaSWdpZTBWcTJ0TS9LYXJCL0tEZWRuU3JQbDAxZGdKUHc4Y0xnTUU0VHVxdlA3bTd1aitpTFFPeDBxclZLNkN1U0dIeklVVTFXR0RmYjdEbWZjN0VsTHZIL3l2S2dmZXc3UlF0d1dtU1hWQTZ0TDVJRVRabVJGSXlNMEs4K2w5RkRtM1lJamJrMW85Wm9xYzE4d0RJUlpYeTcrYjI2c1dDSVFKYXZsem1EOS90YkhkL0U0VktJVHowV0tEUlA2emh6NXZVb1F1U3lQV0gwREtlanlFeXV3cGZDb2I5UGk3clZVWHlVUW8yWlJBQU01SExyTndBNDQrQm1nVFZCL2tUZUE1RkVVQWRTTXNoTGxKcS9YSkZZUkxzbDhUVHpIL0VpSnpjeG5jQy83T25xdThkZk9SU1VmYkhSWm4rQitHYnVRdndIbmJYTGNIY0NIdFVkbFpNamNpT1AzRnJEcEM3T3I4TWRRK1cwMnMwUWN1cWs3bnQrUzZrRFozLzVmNm93enFIZCtweExtUUFSS3gwOXgvRVl6cW9oOUR3MytpWTFKVUNXdVAxOUVWYnR5T1hxb3Y3S3Nlbi9sLyt2LzMvL212NzI3Ni9KVmVjU2VxZFZ2eXJFbEM2OTE2Q21CNjdHMCtvUWxqb01vWWlNSFQ0dnZ5UldlZWlpT1FkUFR0Tm56S1k5aG9UanY2YjkvWG5BZXIvV3NIRWNJR0wrZHN1c1RvUnNRYWpaYXlid2laM3ZUL2NkRVFEN3FSeG5YbytRSDRrSE5PcGx6ODkxNkZ6UW5keW1RR0J0KzIyOFl2Sm5QS3NTZHBEU3U1OUtFaGQxVklxVVF0UStQRFpFQVZJamhVSTh3VXdidXkxSitkTlRXU000ckcyaXRtU0p5TkEycnQ0WGdqelZEV1B4bnhJbXNkWHZKSStSVXhRSUlIR0w4OC81MDR3Wk5mdGdIcDB2c1RiQzEzYUplY1Q3c3pmWnlxcklOQytrcWMxM1RrZFgwTTFwUTFOaUZLZFJpdW00aDNXQkRvelBySisvWlpFMUR0aE53TERjUUNieVNxK0trWEZPN01Tb05ZUmMyNGQ5S2hocm1MVW9zNlBTSUg0R0tITm44OVN4K0ZZaTVRQUYrQUpQbWZRbWNWMjRNNXg0K2hadlUyZjNWUjFjeFQrdzBNR3hnQU5OOGNDMFJnREpSd0pvS3V0OTcrVmVGVjNPK0ZDL21YSmZsb3IzL01VSll1V3BndnFKbUU5ajk3czBNWnZNaVhqS3ljbW5JTzd1QTZYNXJmNVEzREZrclc1WDNqQ3MrYU5lVEVnRkZSU0J1SnVoM2x3WUMrRDNaekw2ei85Wk5oQ2lVMG4veVNpM1RJM2NQTzNmL1o5OExCc0NHcUNJMW15dU1aZzE5ZSs5U3lGVG1BQnBXNlI4ZTl5TXRHcUljQkdnWktnNHlHZGFWbUtmZklYVHNnYlYxNjNkVldEcXdOSnB5a2E2cXAycUJVbDZaTUFwVi9FM1NsZVJDT0pXaGlGUUVRaERzekJacmVRaUFqQVVBUDJJa2xIQ1Izb3YrajlRU3dNRUZBQUFBQWdBQ3BwZFdOMU0vK3FtQWdBQWRBUUFBQThBQUFCdGJYQmhaMlV2Y0dGblpTNWlhVzZOazI5SUUzRVl4NS9uZGx1N1dxUFFlcE9KZ1c5NlVUaUk2SVVRNUFiOWdWcFJVdFNMaEp5VG5HajRod3JybG03ZXFYTUxqR3liNUthb2tjNUF6R1UzNjAyOWt1aWx2VXp2ZGdyQlhnaUIwSXQrdjd2enowVEJlM1AzL1BzOHovUDkzUS9sNzhFd01rY0x6ZWRYRXRNckE4bFREcmpRQmZjZEZTS0EweW5BMTNtWFFMNHVsbDhxdjR4WDNGY3QxOXh1OTNYM0RkZURSMVd0Y0JNcjhUYmV3YnRCZ09GN25RQW42dzlpRFZQS21wNkF0ZHFHQmF4VFdGajY2UktpajZzQWEzY0l6UDlyQS9UUndGT3dldlRBL3BsVmwrQTUydzdZYUFTOFd3THo1UkpnOHc0bzRLT0FyVVpGMDJhRkdFMEFZRFZ6akdYYVRNL0F6T3p6bzVWSDdqbFlFUDNJdkVBV0dSNVp0VzlhNmUwRzh0Z08yRTBlYjFNQlcyZytVVnBVV3JTcEE2Q0hLV0taRGpRRmtKSUV0SFlpRjBTS0VneFVwNGJLemtia2RLL09WS01kY2lhdTlvMVJ1TFdhcTdHaEhlczBmSW05eE80VWk4MFdsM0JtdFI3UXUwYzhwWTZQS09FWkExbExrUTJiU0dGaGFJM0l2allLV01jYzE1QWlSZUloQ3UzYUR1MWFuem5iUDVrTlIrUzUyTWJreTBNQk5aUEtTVDI2aHlRb21XUldpTkQ4YVQ5SlVIcmZLckZCYlE0UDU3T1p0U0hzckowbGUzMDdUVTV5SkFEWXNNY2h4SGRxSktoTWpNanBpWTJXU2pwTnRGdms0N2NXK1lIbHhKZzZQS3QxODNLTmVkMytIQzRtdjhmNEhHRFQzbFZVUXEva1RNaFFzWm1xMkxKZFJZRGZnQzI3TFdBU0lzd1JpNG1TdTQwdEZsOE9LdkV4SlpaWmVSUFErWXJ3TVc4anpVbWtsS1d3S243S1NZS2E0dFhSRDNKNmxuaG9tbmEySktFeUo0azVLVWJHeTIrUTJDcU5qbHYrMHArTmsrU29FbXJYS01KRFdyM0UrN09UNzNXSHozQW9jeW5kOFVQYXJVRXlHMHFxcWRkS1lFcWQra3lnRGdvYmNKU1ZsWkYzajJQZDhHbVdiOTBrUEVMaWtGeEFyalh2Y1A2ZXF5QTM4UmNDL0FkUVN3TUVGQUFBQUFnQUNwcGRXTW9vUnNvdENRQUFDa1lBQUEwQUFBQndZV2RsTDNCaFoyVXVlRzFzN1Z4YmJ4dkhGWDd2cjFoc25yM2FtWjI5SVpJQ2tiSWFBMWFnaHZKRmZkdVFLMmtya2t1UUs4ZnFrNFBHZ1kzR2x3QXU2a1kyR3J0RjZxS05YU0J3cXpwUytnLzZJMXhSdEo3OEZ6cVhYZTZGTXlUWHBHaTVwUTNFdTdNN1o4NDVNOS8zbloyUk12dkIxVnBWdXVJMlc1NWZuNU9Cb3NxU1d5LzdGYSsrTVNkZldGMDZZOGtmek0rdU9CdXVkRzV4VHRaVThnZW8rTFhWbllZN0o1TW5zdlNSVThQWHg0K2VIejk4ZkFiSTBzOTl2NGF0eWRMUHRyM3kxckxUMnBxVFZablpXV242amRiODdDV3ZFbXhLRitka2lKQW16OHpQZnVoNkc1c0JhUUhRTmtoTDhUSzVzeUZRZEZrcVVIc3J4QTU1dEVZZUdjaWlEMkQ4b0ZSdSt0VXE3YWdxU0VPR2JjWE5hNnpaMUZVRDZxUjVKdUhRZVdmSDN3NndINldHVThiaGszYzFhdk5pVHd0N2w5eFRNeVczSFBqTmhhcTNVYWYrVTlPUnZTV3ZXbDN5bXpVbndLMHJUYThlbE54Z3V5RXRlVUhnbHpaZE42Q1JmUmhmWG93dkMwNTVhNlBwYjljcjlKWW1EY2NMY1A1WnZ2Q05iY3JTaGJxSEwyczFXVHJ2cmdmTFRuUERJOU5KcHNsdkpHOC9KcDJTRFFVZnUxRkx0R0F2VnpmZEdwdHZSTG80WHYwVC8xT1NZT25zK2pxT2xWNnlPVDliYVRxZnltR1hvbC8xbXpSTFhTdXNBMmxEc2VsVjkycTJxYlRwTk55NGJZWTI0c3pTWnVJSlVMVm96UzB2Ri8xNm5lYWNqTngwNnExMW5PREVtbExUQzBwTnJpWmJNUzMrY2pKVlE3SDE3SXFhU1F4QTNXR1RtVjNhcVdrKzc5WEQxOWoxcGE0ck5ETWZrd21ORnBRY3ZsOTBHdVNlUG92YWlORXc2SkpmOVNwNEhKYmpPTjNVMTFXOHFqQWNaR0xndmZWMXBKTy9lT2JjZFh5UEFjc1daR2d3dWd6OW0wa0VoVWQxcjdqVlJTZHdjTERiRFpmT0psRERGUjAvKzZucjE5eWc2Ym10N3ZXT1ZLejZMYmZDMHJIc1gzRlgvZmxabXZRelVGZGdOdWRyN0FrMzVWRnY0dWNRVnFES014SjFMbTQzazc0QVcyU0Y1OHFDY09RQ0l5OEZHakRicWNnNlFVVUhQZDBXaFVQTmRCMU5oUzJPbW1zazZqc1RUVXQ4U1dlTHpuWXAyS202WGFvcXVCajdLNEYwR2NORFJZcU80YkdHVjVORkRaNnRWOEpIT2xKczlzalVOTVVtRHhOSWxKYXE3bFdmR3NZZ3hrdHlFOE9qN3JaYWtXTjA0RFNpOVJOSHRJRWROYWVRbmlpa0xYN09jMkxhTkxsVzhvS2E3OHdBVkZ0QWdaYVpHOVdDd0hQQ1dtQmxFcmkya0Vrb1pYUmcyMk1CdG0zakNrNEFiQk1wQ0o0d3NNRTdDV3c0SXJCeDBudks3YlVJWkFZbjUzeGdDODBBald0RkFHeE5hSWJyeklKd2JBcHNnQ1ZURXdEYlVFeURqMnRCM0h4Y2krUG1XeGtSMTViZEZXV01ZeXVGYlB5WlppbFcrTlJHaWpvR2FJUHhWT0Y5b0cxWmxvSk9XclBmVFdpaktiVC9MNkZ0R1JqSHVoRGJOcjRFWTRDMmVkTGx1QVhCdEJTZlpDa09VRy9DYzliaFFCdTlDT2U0TWFBQ0I1cWxhQ0QvaHpVdjRKejFOOC9FSklwdjI0Qmp3UENKVjk2NHdEUVV2V2RtcHZJTWdIRmk4b3o0d3BwVG5qVnpMUExNZDJhQVBDUDFUZVJaRUhkT2VSWllHWnM4MnhaazIyRmNkUWFxcVNwZ0hGL1ZvSXR0eDZ1ZnE3aU9BTmhBMVJRTHBkRnRvS1JFNXpsUnlZM3NnVkFreHc0TWdxcnFyT3VzcW8zN0R4VDRvVEhQSFdnb2dKTVRDbjV5ZFpoT3JBYmp4T3BRZ1QwTG1TVldBOUhxRktTV2pGaW8rdVV0aVZ3eFArTHNjbUtMUW1OLzZFaWJUdE1wQjVpT3psMm1SelJMVHMycjdzeko3UitmdmpwNGRyeDcvZmlIcjJTcDVQMFNadzNnaVE2WEh6WVZHbjB2TnJhQ2JXMDBuY1ptWkl3ZWI5RzFXbXFReE5GVlR0NWt1V28wcEJYMll2RXk4emxvUkplZGU4L2J0Mzg5T3hNMGNNd044aC9XWjZZYmRMY3B4YXlmMEx0UWRkN0gzei92NXlWWmtDVlpqYzJQemlaQjBic2tvUTdIcmlZZzBDS3ZHa09ZNEZOcmlNOTRuWUNZb2xQQ3lteFRac1Zzb3dQTlNJME1vY2ErQ2dyYzBZdmlzY0phU2RHZ2dWTDU2SnFNT1RidGU3LzRRMXN3SG1kQjdBSlRCZnpoWklaUm1Wa1hpZ1BqWHVTUEt0QUg0ZFJ6TFBBblR1WExxbWpPK2lhNHdCKzV5QjFuY1dDeVJQTTEvSHBmNEk1Y0dCaEljZUFiaTN4d2RCMGRVb0JwZnFKVDlYTTFjbkx2dDdyU0hPc3B6Vlg4TGlWbXFyNzBqTHVWUGlHMzBpZmtLSHRDYnZXY2tJY3FFdnJCMDJtWTFHbHMzU3VMaE5veWxJeWNJTUEyOFlvaFV5QkxVVVdIVy9RVTdrVFVPcXNzUTZvenpKYnQ2TzJWNkdJRkJ6cklaaDJpWk5adFhQcnlVdzVWaGZNNVBJS0tkMFBXb3BBMWxmek5oSnhQMlJGUDJVTzdmWlFkdkpteUg3MjRlN2gzbTBsODUrdlBEdzhlZE80OXlhLzE2ZDJRVlQvUlFvdStkRFZnalZZRjhJbDh5QktBb1phbjN1SUNZRWdERlAwaUxVclo0RWN3YW45eEFEaytrc1pOMFVhS29zMHNReHRaaGpZSEVqUWFtcUFCVkl6K0JBM0lXYkZndTVNZHAwNFpPaTlEbTJZMjYybUMxZzNGbUJKMGprK3Z6bCsvYmQvNXgxaEpXZThoWlpEdjVIbk1wRXlST2dvcEN3MU1TWGtpcEd4RnBJd1hWVDlPUmlwU01wdGIwR1lmTmlFblE4ekp3cUxadEJYdFZGRXlPSTBNck5scVQ1SVRPNGhRaGIybkorSDVBRkw2SHZLSkNSZ3Zta2t5OENRSzQ2UDd6NDd1M0QzOGNiZGJIci82dy9YT3dkUFgrMSt5RnZ4QysrRHgwWTI3NVAzbm4rRVgycmQvMzk3OVpnU3FoajFVYmVma1pla2pQNHgyckJUTmdEc0NSWXNOVUFJWWdXSkg3VDhVUlhOT2dIQ21DVWlIempUWHo1eko3aHZyY0lxaW40Q2ltQ2xCZ1JsQk1iTjZBZ2ZwQ1lCRDZnazBWVlpiQ3ZVRUlDU3U4VzF0UU1VNUZSU2FVbHl6WjdPY0VCU2c2YUk5bDZtZ01FRzUrZWZPM1MvYTMzMTd1UGRkVno3YWUzdWRlMDllWG50dzRlVzFoNjhlUGVuODhjVUl5b0d5eWdHMDA2RWNES0lqS0lmWXdGUTV4cFNyL3lIbE1DYXpQV1QzL3VMUWRHOW91amMwNmIyaDlxM2ZIQjdjR3VmZUVEQjc5NGJlNm9iOWRHL28zZDRiQXNQdURlbUdwYWlac3oxTUdLbk5JUnNxbGkwb05WWHlZenFuaXBUZmNqRXZYWEthamZDM3puVWRrZVN5WDBKZnFQeGl1eFZFV09YT0JWN2JHYVkyRXo4ckJmRzhDSVJSczZZVlA3NTgrZFUzN1FkUDJyc0h4Nys3emtpNmZlUHZxZXFmTmg3ZGYzYTRmNmR6ODUrdjkyOTBubDdyL09sdmgzc3ZjQXQ1alc3NzR4Y3V2dDYvK1hwL04wSHkvUWQrbFB5OFlNTzgrdGY5b3dmWXlOZnRXNytpMW05c0Vhdi91ZmJaMGJPL3NJWmEySURUeFJyK3ZaOTM0TWRIdHg1M252NjJmZjM3enZjLzRNRUFHZVFoVHBtSy8vMFNSRGMxZWxlTGJ2RTRiNjVmN0NmS1V2cDFTamJNUWpZYlFiajZXS0MwT0lMeWpOcC9VaDgrWEQvenBydHZzTy80bHcvOWY2RE0vK1MvVUVzREJCUUFBQUFJQUFxYVhWZ1lWWURneHdFQUFQa0ZBQUFWQUFBQWNtVnNjeTl3WVdkbFgyWnZjbTFoZEhNdWVHMXNwWlRQU3NRd0VNYnZndThRNGxtYk5xMnVrQ3E2VWhBRXhhNS9yc1hON2diVGRsbXJ1TjU5QU0rK2d6NkE2TnNJK2haT3VxMXR3Z1lxcHBkbTZPL0wxNW5Kc04zN1ZLSTdQcnNSZVJaaWQ0Tmd4TE9yZkNpeWNZalBCdEY2RCsvdXJLNndLSitsU1FGdkNCYnI1ektmM1ZTN0pvSU9MMEdEdWhpZGgzaHRWQzNzV0Q3MHRqQWFUSGpLeXhnRU9uTFUxemtQdGlJclFreHJBVXJVZzlFcEg4R2VFR0wzUUN4YW03V1dINmluazViaHl5VzFCaUhKS1BCL1FlWm9DV1NSa0RKS0N5MmhLbGJKUWw0Rzh5a1BjWnhMTWNTb2hBOFBGdTRkQ3hUWUlkOEdVYzhLUVZFYjk0WmZkaVF5YnZwWHNVb1Z5bnpCeFhoU2xDVlc4TUtIcS90b0ViUWh3TkpwZnBzdEd0THZoSHViRFU3YlJHQWxxR2F4T1JEaTZxdCtNZzF4R2UxbXdOTU0vRm1PT1VaR1dYK1N6TXdNcTFpVnIyMk1ZdkVBZFlPWEtFbUZuRU1KUlJyZlprYXpOZ2haZ254K3ZIeTl2MzQvUDM2L1BWbkJYZzI2dm9WRVZmK3ZWZGZRcGhTMGxlSmlMdm1pUWY2aDZUWHVldDAxalhrRDExTlBOOXVYK2RXMW1mOHlXUDBLZEZ3OFZVVlR0eDVTdXlmRldNMVQzV2VMOExhWEUrMGhZWjdLVHBJeFA1NFdNS3JicWlxS1ZBdFJvcGJibWxETTBSQzR1ZlVZL3dGUVN3TUVGQUFBQUFnQUNwcGRXQ1R3Mi9nNkFBQUFPZ0FBQUJJQUFBQnlaV3h6TDNCaFoyVmZjbVZzY3k1NGJXeXpzYS9JelZFb1N5MHF6c3pQczFVeTFETlFVa2pOUzg1UHljeEx0MVVxTFVuVHRWQ3l0K1Bsc2dsS3pVa3NBYW9wenNnc0tOWUhpZ0FBVUVzREJCUUFBQUFJQUFxYVhWaEZFbDdXSWdRQUFOZzdBQUFKQUFBQWRHaGxiV1V1ZUcxczdWdmJidE13R0w1SDRoMmljQU1YSTBuVG81UXlyV1dWSm0xb3JCVmNPNG5UV2szaktrblp4ajBQd0RXM1NOekJBeUI0bTBuc0xiQ2RwT2toenJMQ3VoN2NxL2IzZi80Ly83YnJ4RGk4R3JuU0IrZ0hDSHROV1h1cHloTDBMR3dqcjkrVUo2RnpVSmNQWHoxOVl2UUdjQVFEOGswaW4raVhkT3c0MEFxYk1wRjVBMGF3S1IvYlByaVVwWlBYVGJsTWlCY0FlU2ErcEF5eFlDcmN4aTcyWTdFanJ3L2RTRXlmNVdUY2pMRnJNWU5IbGdXOXNOcVVuemwxQURVZ3g1UTZvYWdxY0NybGhGSWhsS3BaSzV1MWhLSVJTZ1hXeTQ2VFVFcVVZalhzbEZJbUZPaFVxeFU5b2RRSXBXd0MyMVlUaWs0b2xsV0Q1cFNpcVpUSnRtcW1sWkFhMUVXOVhtbW9zaklidXBMR3ZwU1JLSnVabVZ6TXlSa1lSOXdMQTJ5d093QmoyTUgrQ0lUUzJ3bXlobWNnR0RibEEyMVJ6VlNpZzF3M0Z1aGRqNG4xTG5hUnpXTlBxeUs5bzJIR0gxbEtZeU5BbWc5OFRsWko3ZkZZVHBFSGN6bW1YTzhoNmc5QzZvbk90WmlxSklhTGh2aXZZVWFoSmxhNXVjaU4xRkJtaXJsSnRWNTNiVXY1YWI3QUU0OTJMTXBhWGhjTWtFZGFYNVYwT2VoTUIrYlJjWWZYQWh6TExLdUFReE1WajhkRnhWT1ZvdUs3dk5odjRvSWc5Z1VMU2RnMFZJaFNNd2xSNmxXajNLOVM2enFzT1NYWVNOYkJ1cG9zaEtxcGxlMXRXZ1BxZDZQbEhJUWg5RDEyNUM2SnMrVDkwTVV0dlpqYThmQzJKTDhBOHR0Z1REblovQ28rQmRjMnBYWjZ6LzVmYTEzZ0dDVnFMV3E5ekMxcXZkRzFMckNBUGxpdFo3ZFJqWHoyWTg4KzhuMThLWFhSUjBqUDZVeW9zbCtydjZId0xuT01Odkl0RnhhNzZEbnhCdEJISVcrZXIvdm9BQ3RiY1VwOHZIdURrcmFqald5TC8xSVEveW9uNHdJQVhKVTdEd0JEeVZsM2pOYkVOTGQwVGRvVWxLM3Q3NDFOUmhrYjMxTUFpRGFUakFzQWNGWHVQQUFNSldjdE1icUVobjN4a050alBlUkc4bXNUQmJWYzhOeUJZOUU5OXVWTUs5Q1NrNXo5V0dzRUJIS1NJeUN3QVJBZ1kveE5oZEdEVnlGek1jaFNPeDNsdWJWYTFRMGxUL0dLVnRtbVQ3Ly9wazg0czFabjFnb09sWDBlSmJndHFDL1QyQUxXc09DanpYem5aMFlXK3dnejBQZnA3a3c2dzdSUnFyTFVHdlk3S0V4K1pyd3F0TlNzb25lRnFKWDRUYUdiMzkvLy9QcHgrK1hUN2MvUDB2T2JyOTllY0Y4YjZtQXZqTjZrT2cweXUyZktJSFZjMEtmSWxDaHQyVkpFank3dXRPeW5xMWJWbHIxcFhkYW1GdExHQWYwRGF5c1dLV2RxYkZXa3Eyb2pteDBPR21Qa1U0Z3Y0WjZ0N29WZWtXdGpMMUdmRlFjZFpyc0JxUnRldTVCZU81TkdRYmFFSGd5Q3hibklsOUswaHhFekZMNy8wVGFXSDFvUGo1RTFhNm1EZ2dITkVUV0tSaEV4MDg5NXlTbDNBZWJzUy90Q1BCZlFCU0hDWGpCQTQ2bHQ2dXM1Q0FjVUJOeTB0bWd2QmY1MUlsVlNlUmNOazlGb2xxOVM1ZFFKdUM2ZWhBbWZydklhbTR1SnkrU0luYWFxY0k1alh4YUx0QXlBN0NySGs0TU54dVNZUkg3RjMraks4eGRRU3dNRUZBQUFBQWdBQ3BwZFdHZGtUbFdKSndBQVZDZ0FBQTBBQUFCMGFIVnRZbTVoYVd3dWNHNW5qWm9GVUJ4ZmwvWWJkOWNBUVFJRUd4d0NCTmZnN3NFbHVBNHVZUUxCaHlFUUpNSGRQUkJrY0hlQ3Uxc0lBWUlUZE9lLzMyN1Z1L1c5dGJWZDFWTFZ0K3YydlgzdWVYN1BxWTdXVkgrRGgwMkZEUUFBbnBLaW5EWUFJT0Vqcm1zeGtSSEhGdUhlUGNRSnkxM1JDQXdBeEY3LzdFaHI3K2o4QUlBZVVKS1QxdlhMT01vTS9rSHpKbmkvSTM2dHhuYnpweGErTmNQZ2hSZmxpL0ZYZy9oWFJJcGZxUGRLMm1aeVkvNHM2cGtsY3FSUjBhdjAxWkpXS2JxVW5KTm01UTE2bG5veURUUXZmYUtHSDNxdTNDTDd5SW12ZExrTDFpK1JLWTY3cHpEVCt3K2F0QlNUVUl1OGRqYnFUM1FlT1FPSGpCNmZ0OFJuQmEvcFR6QmU3OGZ2ZjgwOE9sNnZEdHdYZWpnN1RFMklqc1l5QktXRUw3aVhrdFVZem1ITTZZSlNQdFFVV2RYaWZoUWtpN1dscnlnMUJLSFVPbUI1dk9UeE9PNGVxY1ovNWZYZDBtWm5PTzZ0QWs4ZHFqVDV5SktscGc2djNkUDZmTmFqSkVIMnpTR2R4Rk44OFhpMitOTXZqckNSaFZiTDZaOTdsZk9tRHlraDhQTlZ1dFlyaXN4S044UEVNdktSUWhzYjZZNFlpY0F6ZnNuN0tVWVcybVdCdXRQZjRha3BqTTZIL2ZOdGZCNmJjNWxQVytmendRdXJBV09laVhXR0VhUElSV2NRSWwvYXA0bHFWUlBocDEvaHljVE4vajM5YW96VVR6ZlA2ZTVLU0NwMDA4aEhIUG1yUzFVdHRzYTMyWjRpR2UzTWpmVFYrT2plQ3JsYXFycy9pYjVZanF1dHdObDdqdVQwc0dycHFqK2lEbVMwL2VFVDJzTHAyOVJUWHJjeU1ycWRadzk1K0wyT0Z2SjNrY0pjdkdOcHEzcWh4dWorekc2OWJkdWxuSFBReXVobHNHT3lBY3RMaVN1NXU4SStxQWZuMTFRejhhZFRsa2ViVGcrNzJGM2lxUUZkMnVBOXQ1bXZJV21kUExUcldCc25FMklQUC9sRCtGR055RWM4ZjI0Yi9EM1JlTCsvaTFTV2ROMzZzTkc0ZnJFUWVQNTBsVmthMkhFbWViMTZXUTRPZTd6Z2ZvZWUzdlUzMnVEeGZpRGtrdnRwMFR1TXpibldoT3IyeTdDUXVvU0g1ZGJzM3hldCswY1lIUTg0OElCc2lZdWpZRHJrSXVvZUhZd083dzNmTEF5ZmgrUGVZeFp1SzRiUHJXZS95czFEYmxuWGFrbVBPRk55SjR1UnJqUzR4UnVsQ3JJZit3SUoxaC9YNk1RRnZXdkYxTnU5QXI2eUdZTEt4MzRiNys0YW1JdjRidTZpdldock4vaXFPc3V1WS83WWZSeEc0bFpXbHBsZTd2WjBFaTl4OU9EaW4zQXhidVozZ0dpN1dHZkpSaklGU3Rua2dlc2pycWU3NDMvTE95WFR4ZEZSaWdUZERmcDJ4Q0s2Y252OFdWb2RjbjBWdTR3Rm1YZFpjRDdxcmVzL21BYVdhMjJYa1JQTW5uTGRUdTdPR2tNczU2R3hmM3BPbW04NWFkL2ZOMDVvb04xM25Vcyt6cWFIWEpQZ3NOVmFuK3ZGNmk1YlBYc1ZyTHA3V3g3aStrR1IzeWs1NGZoUzBtcWUwKzNoMUR6WUkyQ3crSEhiN2ZGbUx4aStwMUxDY21xWDBlZmdVb3ViS2JGMks4bjJOTi94OUJnaUF0N3NROHM3dmwyTlRuZkx1cis0UEZsNzd6ZWZlaTN1VGVlYXhXOFdOTm0xVmY2cTdYanRjSkZsc01PNFlJOThSUFBBbWwwakt6RGkvWG5qdUViRmd1NVc3RGQvbS95cWgySlRnOStVTU9GWVc0Y0xCMGpiMytIc2g3anM4OGpwaVRYRURIVGNOVjhiaWRaV0JOOU9nQjVYbGs4VzZpMjNDWHZkYUJjdm1odm5JK24vaWFBSHRWMDFBNmpFUlJXS2dldEtYVmxkOVVyVGJtNDZ3ZTlXS3krOVFrTVFSM2Zyb2Q2VjJWM1ZSRnRiZThDYzUyNC9aM1pnNEVQWS9PTVdlNkZiYlFVSUIwUkpHM2diZUhsQysxcnlkSmllaEJYRFppUkNMZjNOSzNHdmN5UW5saFR2M3U1bHpmdWJQcDJuVFRlNjIrb24ra2JuRmE5My9yRXZxcGN1V3M2cnpXN2lHdStIOTlmTUdvKzRSbTZ0TEhWSy9YNzEyVDBOVE1lSDdBNkVQSVJON3kyZTI1a1pqeUlQSWI1V0syTG01NStnNE9YMHRRZTNxcllobUsvUkhHTlkyakJvNXZQZWRzZmZhQjk0RzNoL1BEWnlSYmpPc2lFU0E1VENVQ08zUDBSRy9jcE5UTkpqdG4vZVpkbXJiNWpkcHJaQzdYZFdIL21JbEtGT3JTRjZkMXBNSHgvaHY4MHpsbXA5VnM4d25kZ1JUWEVEVlhMM3MwTWVIKzlPMXIrN0xFZVRzRVNBQW15YmIzK1ZTMTdWeHJkdDRsM1Z0TTlqOTd3aUcvLzdBUVhqdSt2cWE1dm04cTdnNjFYZmVWTmZVMGRPa0t6VkFsNE5DWXU2Q2EwUHNrV2JBVFJGM3ZLTy9iL2Z3U282T0RtT1dnalo3M0xXZnlMRkVKdXZhdCtTNWJSY0kyTGdCV2JDbmlNZmdNZW9JTGVpcTVON094RE9Xd2V5aTZCdlB4bHNxc3JIQitQRzZ3Z3BCMkVBVFBGRWNxL0pwTHN6bE4zTGlnWUtMSHVENEUrN1Rwbk1hY043WStsSTl6c3NrdjduNmV1dFFjeTQxU2VpQXZnQUpkd0R0M010N0EySkpDWkRQUldLT0UzWnUvUlh4a2dlTkpTazI5WjZKVEdyY0o3SG1kOU50Z0U1cHI4dnhVajdLRnZiYUtWNlB2dWZuMXR2czFvSjJML1NCenpVOHo4bS8yWDQ2QnBnN3d6aTRBUDh4UHREakVVWHBOYkdOWjAwWjhjRnZraStjUmh4Z3RyR1FZS1BuTXp2L21ZLy9WVkxKMDhZRElybDhqMlJYSkM2azlJWHo4Zm00WE1wcjBGaVRhWmxiVzJ6Ri9wbVhONEQvRjZEZHhDMXJFYWwwN2s5YWJub213Q1FlVVZpT2o0dUw5MVpjajZKbXV1TlRSNjM3OHZoalIxa3pRZnRyVkMvUU9mR3lLdUZ0YmJBQVVKYUdDYXR5blh3b3lhOExUQW9pTWIraEpadTRMR1FJbUczenRLb3lITnY5T3V5Szl4RlN3WG1lMlJzWDMzQ0JjdXV0eGdPR3FlbzJtZExOaGlyeTZOY1BqaFNlTUxqUEd0YTQrb2ZHTkNhNGZkcjBNY2tQYW9ISE9PTVUxSmhPQnNGZy8wZmpCZUVmekxTaWJybkdQMithczFjQ0t3aGt4Wll0cTgzV1hVbXlCSWYyUjJwVTkyZHpuNjhRSVFKbDRsaDczSC85UXBZWS8xdU8zTEpCWXF5ZlhSMWZPckJqVW8vN1lQdkpsUzRZQXFOaTdPOFBsN1NFWHZNci9qWmQrb29TREJ3MTQ4RzRUbGcrdVJoR3RrQThrWEJ3RFpqeEQ0dmVpbGRhZS81QzJtK1pseGFiNzczbWdIOGUyM2R2a240NzJ6dEJKMDlPWHhnWUdEU2RjbTRUN3ZXaEdJbmhUTjIyY3JLeHFaZ3dyVHgreE9QdFcyUXRmcGJMUWlmeTl6ZlBlUE5MZzZ4SDkzbFIrRVkxWjFjNUEyaHBmYUY5c2dkS3l6SFNtN09RbkZRWHIybUhLSVU0S1VUbVhERkxOOExjWUczOGFDSk5vb3NRY1JBUHhPYXVlWE5lb1pYNm9FNi83UmRCbnNFOVFQQ200OCs4TVZSWUlacXlMK1NGVzJqUmJlQmY0WktDN1hUZ3diZzRYUDlqdE81dkg3THVUY2FIUmpiLzh5Z29CUjVnMEdEVE1vRHhTZXc0Uk03RUNHVS9xeW1Jd0h3VkNhb1RtQnEzN3gwcVNLZzlNdFNUamY2WUR5Q0gySUVpV1krSGVXZkNOcEFvZlBiKzJwSFRsMjc2TXlsdGtXMTR6a2NheXRkZ1RObDlTektNbjE0UEZOMElrdGMxQ2EzdkRkMEdjMllpeVZpMWNBUytsek16NzFMNldaL1BCTitOc3dSV1RSTFhQSnkweHl4R0h1c0Y0bzhMMmNOUXZiNHM0MTRETFAyTFNtNUtFZXRubEY5ci80M0dTQktjTFBTbkQwUjNHMDRuK3pLeEkzRldBZ3FSbmFPZU95ZkNVZzliaUVaRXJHVUhvSnpXQWFVYXpHbDlvN3BNR0Z0dHRyb1RCOFhxM3lGNDBmY3RET0tZRmhMak9yS01jYWhkR0Zad3pack1ZblJuK0dvRmI5Z0YxTGthc0YrcDNCOEczMzhXVlFWUnk1b3ZSVGJWaHU2V2VzdSs5T3NKUmo3aDIrTFNuamkyb05FYzFqQ2RPeXp6cUhQVFh0cEltamdoSlZLeWJuQ1VrcGFJVEl4VXZsTk5qUlNUTkhvRTR6Q0JCbEd6Q2hGZVVJMFFNNE1NQ01yMTZTaVQyejhOaHFtUW9ZblMvR2pHVDJJTW9zeEN1ajhRZ3hCK3ZGR3VVUXdGQUxZR2hITEFNSVJBMGU0Z3N4S0JkOUFJM1d2V2hWWUdBcEpOZE1HbE1ua2M2M0NTU1I3QTVIUWpCL1lQQ21DNllvZW0yWFozc1ZtcFl1dWU5Q2pJaHZnb01xZEdjS0p3QlpNRkZSQVRvenFKRlh3L1hqODB5NHNjMzZNVTJySXY2d3VEMUs4UlptajliRmU0empQbFRmSm9heUhsZDd2MStuOVNWVTBNakxETUQwOXF6eDcxQVFYeDF1ajFDTGtId3FraEVreTlKaUtiS2dXVEJwRWNoRENVaC9aUnRKU0g4WWM4cXVVN3o5TVVHQVRWRlFmaVlnT0hRNkdCUEtKWkpzL2tRSzlpS1NWNEtpdGg2MmRPNm1FdVY4cVZUN3RRYjlOV1ZUMnpaNVNwaFFaTU91VVhGZEJvaC9STE5lQ2FGUG1uUFRNR0J5YlRMNVRQd1lJYzd3d05WL1RTMitsWmxDVDJ6ZnBCZE1qZFZPMmc3R0ZWbDhYQTl1a1dzUWZhL01xV1NHS09xa2l0aXNzdm1ReVVmUXhtRURDKzEzUzd3NjVubnFrNGRxMGhVRFJtRk1ieUxDNGlJOWl3QzZCOTh2amZmYXR0SWp5NmxBOGx6d2IzaWU3WjhEU1EzOGhhMGVQb09OUGlVYjFhK213QSs2U0hZK3lINVZzOXBUTnJFc2V2OGt3UlhPam1GV2syRHhDV2JFQnFRSUJSM2s5MVlTaW5KbHpRSXJ0WSt6N2czRkM4ZHQrNnIyZFk5SENSNFVVcExKQlFNaHJXdmROTkFGS1llRk1zNDlzam9EWTAzcU8wQmhuWjBGYXJKcXNRZFNVdDJ4WjRVRzZxRzVmaFdZTE01QURpRkh4OUFlb0NmVlk4Nzd0RExETFRJdHhMSFpVSUFsSFVvaWFRak9objFnMjJzd2xmNG5FRk5TeFF5TXRoZWxCTS9DbFJwOFJSTmg2a1NzU1N1OU9NeUE1NGMvV2pON1pySStkc2UwQ0xrVFZ4RXhrS3FWNjBEM285QjFlY2RKOW9MNEI3VXlwaXJjWEtuNExiUUhZNUpXUU5hbFFwUWtCU0RuWEdldmxXR1lXNTIyamEyUkdwdWpOUGhpTlhDc0oyb2xZSkNaMXdNeGw4STRJcHQ1WTB2ZTh5ZnJGUmtDZUVNQ0VKTnJqOWRPSWhCeWJZRXZ0aThnWUI0N1lDMXFLeWxQR2ZNR1lWSDdhY0lKNE83Q3JFelo4MlZhOVZNYmJEK0xmYURHR0kwbkpLc3RTaURBdE5hdThxNGc5VWQraU1Jckk0V1hVMitMZm9ZRVMwY1pDL3NJWTRPK1VvdFB6aWRKeEo0aW5LdjNMSHZHQTdMK2ZxSGdLRmM5eDYyY1BJUFBwL3ZuSndqOTBxamZaQWpMMzBEemZtTWlIR2VVVmZ2a3NTaG4zU2M4dGVBQWpQanlkcDBmUWhBMzhvMFFYelg0bktSNzY2SE1tZXZLVkV4a3pndzhOcXlYNVc4SVprL3ZZeWdvV1BXU2NpQ2ZWRVRuWmlsVFp2WkVLNTA5MFVxcHBadDA3dGNLbFBTdXpsbkw5SUlvTU1JRHQ2bWtHcmlSQ3RjVVNtdkFlREtXVzhQNlpOdDRtZDZiTGhyM0R6dUYrV0hseGgwMXE3eDJhV0t6TXBrZnZ6QXlneGhNeDR3SXFLOElwU3I0UVIrMWhqM0JqWGZYamZXM3ZvQjVxaUZNWkZ6SnVmTHJSNXF4eDlIWk5yKzkyd0RBUldxWTYvUk5QK3psZHJmV3lEWXFXOUFlVjdxaUlFZkp4VTExSDFDOWN0K0hGc2RudmM4NkwrY0h6VGNrdnJQU1d0YzRvcGJ0cEtQRlQvMG9FSVhPRnFwZEREMTJXZm82eVNkbmpQei9rT2UxQ2FpcGIxWTE3aXpRNmJzcjBrVG9wRDdwU3Y2YVEzMlBveWZkNFV6cEphT3Rtb1ZvK1VsMWQxOXZUbEIxOHRTaDYzTFNkRzBtN1ZHdXRoNThyMUoveDJ0c1JrYVRMRTVyNjZsRG43Q3UxMnd6cGdpOG16L2NuTk5hQ1R2c29xcHU2c3g3YUh0MU5VN1ZiM0pzYXhxZ0V5UURZdHRmYkYrUWpWSjNxenY5blZQc1hxa3Uxc0lwTk9sdW90WmFWR0FwQXlBQzB0cnk2UGVDTERHY3FDUUxWMkhZL2EwajRJL2dNeitoNDhac2RBYTJZOEdCL0NybUtlY1FxSU9yemU2SDY2YmFhd0lnVlV2bTIwWFg1dTh1TkoyY3FYcytyWklaRytGeVUvWWd0NUdqdUxjS0xwc3lWRHpabFJXWVdOQm9HSGRONjBMZWJud1hBRkg0Uy8zeEhIUmNSTy9iNktTSU5XelovNTJ3cFpManVsV0ZlcWZOS0UxRm5NM2hmWHc2cjUvQU9QdzRGNkhlbFFVRlF6V1F2OXpUS2tWWDFmaTVyLzhiUkpVQ1ZOYnI4ZGQrLzJjZkJCM1B0MkVTb3UzeUc4dWZtbXBuTW5lN1hpM1hURVNzamZCV0I1RjhXbTVKMzN5VHZiZ1lrMjcwUDU3b1l4eHVUUXE0ZncvRHFDV3dhd3ZCMmpzeVlOd1VUZXlPaE9LdVY3TkN1WndrOWVKZ3JZYy96RHRrU280NGYycFhoMUFJVzNNd3FJNGw5bmxvcHMwQWdRbVFsN2pjSnVCMFpZMDNoUHB3S01yVHp5MzAzTjhJeEFlalZjOG9yOXo4WWZxL0NUMzRZY2cvQ0IvNU1RWVd0MGZCOW5hbEg2N3BCSTdxSlRJdE5IdHZoT0JUbzhaNFQ0dGNYYlpMdlMxYjdoWG5XWEJFY2RoMkE0Uk91eFBJQmV2aTZ3cmFaR2lJMEFHbXpiR3FVV2xDT0tpbDJaWm02RFA3YTJBajNyVDRxTjlTUDNQVTVMRTlaMklCQ29SZk5oM05YZE84cW9HNmpEaHpZbWtWanJ5VVA0bzZLWnVkeUFFS0JibUw4UXhwZG9iMC9uOGxWSjJocDVsNnZMSU9Ici9SQTVYMXBsRWpnL3drbm5GUjJKbHFYMG1JN3BjaXNtSWZ5REhsbUV4QmpITWkyTUY5Vkl3NndzSzdJcFVRTFNoVjE2dFlOdUtuWS91YVFUUW1FK09Uc2xCQUErSWRlUmQzZEdxL0JNc1lnamlodmFXTVFDcSt6emlMaUczNWlya0tiVEJtQklBaEVkUDN2T0hmd2dZb3NPZmJHNzhWdjNLMS91di9zR25OUkkwRGtOTmhjMlg4OStObzA2R3dMOFZCVjY5a3dXUkljNFZSRVQxckJhQ1QxclhOTnFLc0I2OWZCSVI4ay9QNWhFVE14YUIrZnFuUGoydjhJYVN1MVpucUtEMUJyM1FGL2RkcUNoWFFVSGZVcVR3WlVXKzhxVnN2UkJCUGlWLzdhUVNlZ0ZTUzVTM3hWdVE1QkFRUWoraXRSRXRWaUp1YnNNRnUybzB5TEhyb1lkN0paOWxOaXRJV3hGV3Z0V3M0MTg2MUNvM1ZSWjdWUkJqejJXR1dpM0RUeWpmVCtJWXR4TUwwQTN4aXBia2JZQzF4aTdjenVLc0V2NVNLV1ZSc2FhTWYrRGxHSEtmMllSK2lvUDhWN2pNbXd0VnUrWEJKcXBCSUxrYjJqNlZuR2FsQWdKTXdCcWNoZ0FnTi9ERGwyZURXbCtyQnpQakV4dkpoSG1KUGhnbURGOFRoSmh5OTFyMk96YXV2dXZPZXZaRmZiSk5Yb3JObVg1OHMwV1ZkL2ZUUWY4QmhVZGFuTXJIaDFPS2tMQlZoejVOV3BTZDF6RzRaVm1JQW9sTXI2ajlyR1c2S0xIdlZYR0FBbWtxS1VIQldjYUt5QkdnMTFKa3dGa3cyQkV1c2RQcmx4clBRbG9FOUpzOXQ0VzhMNFVFWEJVcGllWUE0bTJTd3BLWkIwcU0vb0s1L2lxYWxIdW1FaXk2WXFtdE9TOWcxRmFweFUyRCtFQ3Q4cmpRTkF3OTdSQk9LSStlRGpNa1o1SFgxdjlhTXU3UkdDVTZNOUMyNGtjOUJDTis0cHBGZkFMcXozUWlyVTA0SnNMUzA5NWl6VFRQdUw1c2ZwSndwSDdJOThObnZPYTBJYUhrTm1UOG5idjlLVXBZTmR5Q3FmQUZmYTZ1d3NsNGVLYUxQeDdNbDZ0Z3Q0S0dCckt1ZnFJdVc4MXRaU1JQMm91MVRBbGhjRjFFeVhHbnhGOUZkRTZtRG1aNm1ML1J6MUJScTRJV0licmt1eTdvdkpXd2lFV29BWGo3Ny9GTXRINUJadFpVS3BnNm1qQmp1dUFPZjZmeFFkQlFTUitjU0VoUnNmcnBLTUg0U2g0T2luV2NhSzNYbitDYnpORHlpN3d4NGJsTFBGSEg2ME93cExXTGNubU9UTzVyQ1o3RFJUOHc0Y1hEVUFuUitpZElTVUtpb3IyQkVUVDVQTnJNa3JGU3BWOEVJWk9pZ05uV0YzUWd6K2sydVQ2V2RPNHNyaVc4YjNpUUF3S1lLODdodXdwamtrOHZJTkpqdXY5SXdWakgrMlVrak1GYVpRY1MxdWljVUw1QkM5akY2blp1SEpTQVdrR1B0cFFKcmxOMFNWODlzcnNsby95QThwa0JNSFJGZ0xQOGdTeGdnUTVIZCsyR1RMNjBWU0J0d05pZnRyTDBoRW13UElqT0tMK0pUWTVBaWJRNHN4U1RBaW1ET2xQQmtFY2tnQlBDRUxRbzhxUXJPTFpQeE8reWJudWJaanFhU1RVREQrUnBNTVo5bVNPWkNEQUU3TDN0RFNYNTJVUmkwZkNJYUlWQ1VhRStlWHY4Ny92UGg4V0tPK2ZxZHpBenBsUUFqa0txdUZraFZUcWdYSXNzM3JiZWNPVG1kZEFCVGthSHZQaEpDS3V3Ynp1NGJxOTVmbEhLSTZUb2x2RUVvVmZCSzQ3bGpnWEF1S0Uvd1Y2a1d6SDgyUzFUUmpiQWpTcVpoRU41eTk4citZZkRPUkxZbncyWDBVNXExYk1SeGNtZHFIS1BQZTVSNThJOE4xQ21wb2lGUUR1eXczbXNOMXFrZDZWMXNoK0wvbzFyK1ZPQStzbDkvRnpnWVpOU1QrN255SzcxOXJCdHUxbVlYMFVLL3hxT2FtakVRamNsRHc5ZXIxNDNYSDA5eGJ0K2QxSmtESDAxM0hVMkRIZFdCUHFsT3pHS1VQeXUvZWFKSjU4NUNIVCtINllrLzM1Nmx5VmJ0bm5ZaDArVjk5OVJLcjJXNzN4d0hrM3QvL2RBODIwV29zVTQ1UWlsQ2pkQTRLNzZGRGRpNE45U2w0aFNBSkhwbnB5YnFEVmwrdG9sZHZPZDkrLzcxUXU3MHo5Qmtoa0cvYmlTUG1yNTlUWVFEUVZXRjBpNU91L0dqeklveWxQck1KV1MxbzEvSWhrZ0NUWXZwUjdlbHA3WXVlRytFYU9KYkFKNlF5TTI2RTBlYlZuL0FKaklPdHdudnJwa0RCcUtQWEQ5VkJ1eHpaOXpzc1FpN0djaS9PandKcUE1KzYwSmN3NnBhNjBNKysvMXE3cEZMYWt1MFBQMzZ1d0EzMlc4MjVLOCtSSEJ5UUluaGoyY0R2eU5aYjM2WU5TaUd6UGlnNlM0Z1Ayc0V4ditsMmFWejlYaUp1N25PMDFFREo0Ry9pUnJHOXZjMzY2MW1yTVljSFV0Tkhld0phVEk5VHo2dEwzdGIza2puTElxK3hpSXdpSUVadmF5dUVWWVNTRWZLL0JwNFE1KzY0UDhzTEFQMy9acjdhMThMZ2l4ZnhZRk5WajNFSy9BT0tKb0YvR2ptYVprRnA1S0hyMzBGdlAxUjNFemRRS3RHWXB0TWkydDhVUFl0bXJrSEV0SUhZN3djSEZiUGhyaTVQbHYzRE4vMFozL01BMjZXSzg4OXJDNjVVbCtxaFVqOHdWU2l6M3NraldRVFJTQ0VCZnB0MjV1amhESk5kTmFRdU0xUThQazltSThQZlh2bzRlNVE5MzhoMEQ0R3ZPcjhESE9OMnlPUDRxeFIxMERwbHM5Z2hFVnBUbGdEOU52VjV6YTlXYWpNM2RvWWs3Wkx2dU9vZm9oYlZOams1UnRONGtta2xEbStjbDFqUWMwSWFlelJnVisyR2ZodzZzYlpvTlZ5S2lKaUxjR0VYOVQwV0M3ejZqUWdYRS9DWTRIK0dpMFgwY2lEMzEzK3BoUFd4YkdhTCtycmFDdUdIYkZPdjM4dzF0bCtHMGQxdllCYzUrS3NoVlBMWko3R0pIaDRUNFl3K1BwQ3orYitMZFdySnU4VUpNOGZudHprTlprdityeU1HQmhSUTZ0cHU2WGQ1K2NPSStEeU5hVVhmS1NnTUhrenZlZlZkSFMwaktZNlBaWW5iTEtGWkNFdCt0eVA0Mm1JTEZmRTVhWHVKaWFuWjl3d0JjWUVhWjV1VE9YZVc3NHZlSUZsQXhYeWNVMkpzN2lERGl1OVBVT0tqdU42aHJNcVdRUWNUeEczZ1VHdlpnMEdiUGZiU2I3MFRiSzA5K1Y0WEYxZlRrWDgzSnljbnA0c2IzU1JkUm11dEIwWUhvMFNDL05pTEV1NEZGc0VnR0V0c1hzZkszNWhPS0F5bXFpUVMvUHZQQ25UME0xeko5RU40VEVDNGtjN2FyVHpDQnk5NW0wbzVIYUdQK3VMRzZ5QXM0bjVwMCt1MHgzQzdVNVhyTjQycVZWZWV5bDE0dXJCUE1WTUVneGM3Zml2ajJEWkc4TnNLS2VJOXl0eU5NMkY5S2ExZWRnejEreG8vNmJoODFqT0Z1RitkbGJvSnpKcVp4NXlGT0JhL2hMZWZFYWRoODhPdWpwa2tsSE9KVUZGWnkrVlJJZndsZkJjUldub0l4MStpU2ZVSHFRZU0yc2FvbTZuOUp4RXRiVi9Ldm9EUTJQWVo4QXQ5dXVqeFl2eHlqNjFiTTRwUENqODFoaGpwQTVKeUpSWmpYcGJ0SUI5Z2x2LzU1cjBtWjMxNlNvZUk1NTNHbnhRUGZIcTBRdVVQWmJvZk41ZkwrTlBnNjJDenNja2ZZRStXN1NZNGxXdy8yNHUwMkJ6NEsydktDZzJkQkJOQ2NvZ1F1SjU0ajNxYzJSb1U3UWZLTy9aZmdQNXRzNjVWU1hBVXdsYms5cW1TSmlyMlArSEh5d2NnKzNvRWRmdmVMRmJEQXZsYUE5NWRRWFNRaEpCN1JYVnFBYWY4U2Zmb09TckFRczZzVUYyODZlTW43WUxRbStEMzBrdFJvY2VoYVpBa21ZdGprZ0VQQzdreUpXM3g5bmYwdGt4UituYXUyS3V1djVxUDBmSkw1dmtSQzBVZXljOGdNeThIVUc2cXdwa0lPMnladnVTVENZY2lXU1NNb0puTU9sTklJZG1VWFMzbjN1YjdlQy8rRWtCbFFaSTdTRDltRzVIWDh2UElRSkgva0psejhvVnRIdSsybFplZVNLR0szSFdqMjFZaW9mWGl3ZFFZWi9IdFU5bUhOVzQ5SEx1OWNZSUVISlM5UVJyTHJSdk5GUXQ5SlJYYXcxbmVISVFwSmVZQ0E1R0NBaGhBWkhQaHgwazFzdThtNC9LWHYyYUtaMHJUb1lxSVVFRFQxb3R0Z2FYOTBLTlM2aTVTTDRpY3JDZENLeUJsODg3L0pmM0toSUlXeUFPckIrMVJKcGlIT01scHNoTjhKTVFJQ1BmVWVYNWkrbDhzRVNxZEpISVFrYU16MGFxaU5YeUNHVWVGUEdjNStpZUFwQklmREZocnhnaS8rWFFETzdsTEJQTWRoYnQ5ekp0MTJOTCtTZSt1TStOSU9veEhqTmsrb2tIMU44NkZCbXJTSlFnZ3BYYVZ3aDVUZUFsa1UyOGtIditNWDh6QTl3YVBZazhZWWRLVHpoVDJqVWl0OXhpTDNya1lhS3F2bXRCUzNjQzhMTDc5QjBzeDZZeXFBR0Zaci9QYjAwWEhTa2liYzhzbFN5SGt6ZVlOdExaRUgrZVpkZU9VbHJBMGFiaGd0WDcrVENaSVcvSmoxZHcyU3QydDVMazh6bng0ajJFWXNqdHlURjNBOVcyaFlqZ1h0bWxNa3NZMzBzS1J1cG15bjQvWmIyUm4xYWNGWE95TXNvb2NzdGdBSHVNUE5VeEtlV2tHT0d6Mkc2SW83R0Q0Q1FaWDFJbXNFNkZNYU9mMWVvL2h0YmZGeDdMWkpCNUFsYzJ2eWw1T2VidzVTWnVEdVVnd2k4WTNJTHRtRkFkTmlzemZxTEJIOEdwZTVvVW5LcGNVOHM3cUF3N3VoTVBHbmFLMUVheWRJNE9qa1Z2aGpHYkdWbXVzdk9GMXBuNmx6L3o4NnlHMWFUMU4xODc3NjR1aFRKUWJJcjNRZlV6NEhzL1JHMVB2T2R0S21mcVVkZzBtTjd1dkdFSldQMjdKKzNQOHNheHhsWUgrTDhYcTB1bkV6Q3RsdEVKNnEyWTdHZHFGOXIzMGdLVE12YTFTUnpaSGpxTjJBVGJBaWxsZUlDSU5XS1BLb050VE5XblNRL0Fwd1V3WU5DbE15ZHIvRUZSUXgrMHo1djB2Y3lhK29TVjlOSFpsTC9rendGdnNWRFZEenJVZktTblp6cnFTRXZJeTRRWHJvak4vZE1PVlpQeEcxYnFEK2p0RmFDUWhYTkVuMm1wRmpWQk1YUkc3OFBqNVFMOHdlbEprWnBrOUNBbytEZ01lRGFJNUZrb0cwd2NvdU1rTFptS256Z0RBSmw2TXFRaURzSXQrT3dUby9UZ3N2NWpJSlBuaG5PMUlnd1lrT2RaVlJoeE03aDh3YzM1R3hESytOZk8rTGFIWDYxRktOdUd5U0FMVGFjaGhIbWprY3pITXJ2U3NhSXNzNXdNT3Q4MW9aSUpIbXhyMWMyR1FCMlE1MktJdWJEblEyYWJhVzVkb0lGL28zb2tPVzZxVDBzOWs0c2NYTnlUSXBQc2libUg1ZG1Mdy82dDcvRk4rU1BwUFNwdHBhSXZsT0MvVnFBKzUvVENlVFR5a1U4ajZxYnhDS2o4WklCVHp6dS9GNkNST0JZczBRNVlzUDBRZFBxT3FmQmFESnJCYnRBdy8rNnl1Ujh3SEExTzloSVVSMDB0dytMZFZVbkYyMnJWdmVoaUU3bHo2b0ZkUEt0TmZtRFRiK0RDb1VzUW1ucHZrQ2dVUERUWXRjbTNNVWtVVE1HNnZIREdCUGZkRkVkN3hTR0ZESkpORzhVdmpnZ0hNV3h4alZOSG9pdHFsemxBL3k5dW8vTUs5NHF0aFJML3RkR1cyM0ZscDhQbmVjWXNkd05nc3dDTzJWeFNJbDJQZXljNHJzdDN0OWFUeEhrbVJEV25VbmZGcTJwYTI2SVdlVmFCbitSaXdiYWl1NHFvLytoak5iVFhkbVdVenZvczdocEhRYnJFVWl3VXFGRmp0VG1QZjJQMVpReVhLVW1YZzFwWncveWRodWxpREdyd3ptRENkSHpqbzA3T3RJZkVDRnVzbWNmVkY1TDFKRkhjTVh1T1JjQUNxMEpyaWQ3ZVE0K1o5VElibFJqZGZkYnIyNjVLcGRlSTNHbVRGTUZySk1vMDRtbFVlS21nVUJtenRaakw0UklCQURCTC9mb1psYjNBelFUdy9jbHYvYXVHYTl2M05aaVRkNDlyNjA4TTFyTU9kbjdOREQ1Wm1FWURlRGdBWXQvLzhDL0NHMWs4dU8rQjMrdGFOaCtXckg4RTc5a0hPRjBWSGdCejdTcnFKeGQxQnoybGJmTkJwN1BwS1RkZm9vUnM2WUExTDNnVlBQQSsrMmZRY3VITmpXbTRVSGZmcC9JTXhUQzFaYnljS0piejVBY3Yvakg4M1pDOG1JZFlpRzN6WVhGVnQwbjlLUlBWN0VYL3d4b3dFMWFhbUZLVllnNDZqYnpLZitZK0pVY3J1WUJRODAzbGQ0c3ZGKytnSjNiQTBEUFN2N1FEalh5MCtZOW81cWIrOUpJWER0QlRjOXp2UkF4TlBVeSs4RGEwWWNFZHZuU0dYSnA5a09NSlpHVUpWeUMrdVQ4ZDgvanpUL0JqemE1Z1RZN2RGTDdWa1VCdS9MQVk1dzRrMUhMUFQyV0RER3Z3QWtTandZbHozQUo3WllZYVYzWTBuUnMybi8xeUVlNkxzcGZMZkhRQWJ3dTNiZ054K3FOZmRRL0JxRlArcXYybXhKVzdPY2svV1pqcktSazFOZktEckszeXZzaCtCektVbUdOR1NKVjdQNXNHL0dGQXF0UXI1UG1iMjB2WEtMMkFRU3hWb2xyU20yUXZZUDg1QzI2MjlOb2tCR3hwR3BhQWVheUpjVGN3UkQ4MHFGWjJ2WHRKODV2MnR2MXZvNy9nSHVnYStVTStEbFhOSkMxazloWlJvS1AwYW9uamZzS1AxM3p2MkVuOHorUkIvMzdVZDc1L1Bmdyt4YUVmQnRMeVg2cVVTeENZYWlFck1nVTZQbGd1MjBCSlhlbUdGVlBsV1VFa2hRenhzNU5HQmhyZE9QN2NWTXRUbkhReVIvVE9tV0UrZld4UzU0VCtzZ3IvRkpoVEhhR1Byd2xjQnhiK3BCNTFUYlorWTI2a0hMTERBMjRiZDF4anVST045YkRxN0NneW9nRkNCc2VTanVETzFZcVRSRFE1RnR5ZE4wdUdVYmdBbDdTR3JaVnQ4V1diWnM4OFZ5S3lvU29tZGZ3eWIvcWtEV3hSRVlCVEc1Slc4a3QzcXR3T1NObWo0blpLTnFqclRYVHN1WDNLK2ZJQVFzdHNBTkZKWU1IcExydjJQek5FSjZFd3hqbm1pNVRqQTBjblNpWXNXdjVQSlRkcXdacHhtQTlXZWhQTm45WjQ4S1Rld3RHUmU4NGJqR1VNWGNDeVNMZjlKeGtrUE1zZTZvZTkyTEYxNHJlYVpRb1hTaEJrM2s4TlZyNDA5WTR0MHRnZlBRKzhsOWpKVVpzQWRiL2s5UjFMSmpGc3R4RitTUkMzbHFKWkI3OGlzbENqZzJNQ3FsRmhBY2lCQWpmZFNKYWFtSUlESTRhUHB0VjhTazVLY0ZqS3pmUytsZGU1K09KU1hYRnVNV1Q3TEFIYVo1MW16MzN6VHhRYTRoMElvR1Zza3JQUEo4QmJxNmFaUG53OTR0S2pmMTJWY2JLalFqblRkcFVjVXM5dUFaRjRYWDV1SjRDRlZKOGk5cmxRbmNFZE9lNTUyWVRYaE1hRWtZbENma0pjMnNFZUdEZFNUdDFJNEFnZkJYM1A3VFNnczZRUnBKSE1BcVo2b2R5NWNMZUExOUxsYyt3R1BqSGZnd21zZGl5WDcwVHlqNnZka1F5S2huYjQwMWdXRS9QZmZFZzArcThNNExtR3NjbWthNlE3YWFyVjhzRzFLMmxoNjdPRTZwbmJ6SzVPZmZEQ2lLUi9SOU8vcGp4Y0c3VHMwbXRQYUJVSXJFQ2RYckhwRnZZWVRac0F2VG44clArMmJrV0JkcS9HaEZlZk80cHJDdUdBU3RWZXhodkk0MGVnQzZvL1JvMHNUZ1M1WDlvK1hjVlorR2FGVHd4ekQ5NTZMVTl6a0ZmRlVFZURKeXNteTZLcU5rSHZoS3FybmNwR3U1clpTYUMzbjloU2FRYlJ6NWFVQXdqbmdRSG0vMEJBWW1jNTVtL2UxMEp1ZjR3NnBRcnlYREw1R1Z2VlU3MnVoc0V2bTg2SkhnQ1VPck5JdlJOV2RXdFJ2Z2NLa2pBR0tROTBMYmFONkRQZXA1SGVqdXVuQjdZZG9PdWxaRzJlRkUyVGlicTlqSiswY0pqRzRzN3RJekNVT1ozV2hGZStTVklaRVRtNDNsbzFTUElkMGR2TklIVDZIZk1VUitrZ0lJWFZmMVUwQ0xGU3hkdGhTRXdkYzBIVHhQVEdBTXpHTTB3ZDZ6UHpIMmVSTkR4TzNJdVovNU01dVVkU1Q0SlBIVXVPeXNIZ2VWRWNhYytwTGV2dDhka21JNDRlWmR5K2JrS2UyTmRSV2Z3OXN5WUg0YjJWMitWV0d3a25NR2VhS1MzVzVGQTJjTXZkZE82TTJwazZOOHZWamtTdGo4bFpkN2REcStLdkt3WUNNdlpSVG1kY0JBTnUrQXlraFp6TCtZaHE5Zm83QncrZnlhamxIUUdQYk1LbGdIM2VIUDRRaWtsbkpla25YbHBKMllPcUdvWXlaeXRPUnVXOEdtbXhFWkF2N0pBS2prNG5tdm9hM1gxMnl3Q2FVWEY1TkUyZHdCRitocG9jWFNEN2NSRk1IQ01WQkQzbmp0d05HUmVMaHhlQ3JzWTJnV3d0MWJJNjNFc21KdFJVeDJaL1J2Tjh5ek5tYUZ4Nkd5alY4WHkwMStkUnZuN3pyR2pkblRDUTNoR3pLU1pFbDcxYnJOTUVSN1dnNHFtRzg0UURqVVk2S2t2ZFZ2MFdtTFkvMUF5Z2lmcFI2Si9GWFYxL0N5dnNLWHMxZmZsYzhtQjl2YmE1eDgyQjRWMXpqakxmZmpGNVQvNXM3L05Lb1hGY1luNkZxNm5OeWxZb1R3bDg2cE5tS2FDUlBTUXFicWNZZGxzbmtCb1F3S3hGckVkREdKVElwRWUrSkt2UTdWRUVxTXMrbThGYjkwMTlNczJIbkhCWmt0TDBtVUxqYWV4L2RYT25rQWlSaEh3cytWUGM4Zk5OK0MvazZ4YzNlVW4xUlhIdWtlckluMXJZajhzeUVCakhFYjBrbVJhNWhkVnhPeWNmc2cyWHZjN1IyUXk4ZWlPbmZKeEkrSzg2SkN0WEVOSlV0MG8zVExxbjQ0NWlrTWlXSUs1ZFpBTFdtVlJqMTNTREUvdlVTdEpOQldNQVdSNHdCMmVFTnNMNERuMUlwRmNDM2IvbjE5M05mbTVZK2NlKy9FZEFRaWN6VDJwSzlidlBKS1M3K3ZqSGMvbXhxbjBJOCsrSTZhSyt0ekpmRWRrMW95NHRJeGRDaHFXNDNqSTk3eVNNakg4RGJlOW11ckZxaFZKQkVRZUMrMDRVUm43VGIyeXRuUk92L3A0dVJoR1EzQWVQay9aOUJ4TEhwcm92eG56ditPOGVpeDIxUHgzQTZNVzE1VnJxS0twaVluNitRblBmZDRLcXY1TTMrRzFveGJmVWtnclhnZ2Vlckc3c0pwZlNwR1ZtL25NSUZjeVlTNENlMExkaE9NMmdPVUJIdlh6Tlo0b0ZjdE1PSVpaYVBPM2t1UEVRbFNIYWhvRGorVHhGcS83K0xVTG5LS2ZQNFZZZmp4cndOUG1wOVZrWTZGZnRFUExHMlVmL2l3Si9vT3FVc3grQll4bkVBWWxPU1Y1ZXJrckVJL1E5UVN3RUNGQU1VQUFBQUNBQUttbDFZMEp2a25MZ0JBQUEzQkFBQURBQUpBQUFBQUFBQUFBQUF0b0VBQUFBQVpHOWpkVzFsYm5RdWVHMXNWVlFGQUFlRVorQmxVRXNCQWhRREZBQUFBQWdBQmFzMldOdXVlZ25vRHdBQU5CSUFBQWdBQ1FBQUFBQUFBQUFBQUxhQjRnRUFBRzF0TG1KcmFYZHBWVlFGQUFkNmJLNWxVRXNCQWhRREZBQUFBQWdBQ3BwZFdOMU0vK3FtQWdBQWRBUUFBQThBQ1FBQUFBQUFBQUFBQUxhQjhCRUFBRzF0Y0dGblpTOXdZV2RsTG1KcGJsVlVCUUFIaEdmZ1pWQkxBUUlVQXhRQUFBQUlBQXFhWFZqS0tFYktMUWtBQUFwR0FBQU5BQWtBQUFBQUFBQUFBQUMyZ2NNVUFBQndZV2RsTDNCaFoyVXVlRzFzVlZRRkFBZUVaK0JsVUVzQkFoUURGQUFBQUFnQUNwcGRXQmhWZ09ESEFRQUErUVVBQUJVQUNRQUFBQUFBQUFBQUFMYUJHeDRBQUhKbGJITXZjR0ZuWlY5bWIzSnRZWFJ6TG5odGJGVlVCUUFIaEdmZ1pWQkxBUUlVQXhRQUFBQUlBQXFhWFZnazhOdjRPZ0FBQURvQUFBQVNBQWtBQUFBQUFBQUFBQUMyZ1JVZ0FBQnlaV3h6TDNCaFoyVmZjbVZzY3k1NGJXeFZWQVVBQjRSbjRHVlFTd0VDRkFNVUFBQUFDQUFLbWwxWVJSSmUxaUlFQUFEWU93QUFDUUFKQUFBQUFBQUFBQUFBdG9GL0lBQUFkR2hsYldVdWVHMXNWVlFGQUFlRVorQmxVRXNCQWhRREZBQUFBQWdBQ3BwZFdHZGtUbFdKSndBQVZDZ0FBQTBBQ1FBQUFBQUFBQUFBQUxhQnlDUUFBSFJvZFcxaWJtRnBiQzV3Ym1kVlZBVUFCNFJuNEdWUVN3VUdBQUFBQUFnQUNBQWxBZ0FBZkV3QUFBQUEiLAoJIkZpbGVOYW1lIiA6ICLlr7zlm74xKDIpLmVtbXgiCn0K"/>
    </extobj>
    <extobj name="1BCC2C28-871D-48CB-8BE0-2867F7803ADB-10">
      <extobjdata type="1BCC2C28-871D-48CB-8BE0-2867F7803ADB" data="ewoJIkZpbGVDb250ZW50IiA6ICJVRXNEQkJRQUFBQUlBRHFiWFZpenJ6UzN0d0VBQURjRUFBQU1BQUFBWkc5amRXMWxiblF1ZUcxc2ZWUmhiNXN3RVAwK3FmOEI4WjNFT0pCQ1NsWlZqWnBOV3JkS1NkZlBEaHpoR3JDUk1XMmphdjk5eGszVzRDUURDY0c5OSs3WmQyZVM2N2VxZEY1QU5pajQxUFVIeEhXQXB5SkR2cDY2ajhzN0wzS3Z2MTU4U1dZaWJTdmd5dm45ajBzRzBjQjNIWTBjeG9pSnpGdk1wdTU3RkpJOFdNV3hOdzVXeEF2eVBQU2lGVER2RXZJb3plSlJuZ1hwSDFmbmQvU1ZQRWhSZzFRSXpTNWlvamV0RWovWVZyVGFXenU0dzBOd2lSV1V5T0VKTTFVWW5CRFNwOXl5c3RUaXN5a1doWGlkUzlIV1Axa0ZKL0JaalNZNm9HRWZ1RWtWdnNCM25zRmJSN0JzRjZrRTRKL3JDa2ZqVTRSdmdPdkNMQ3NhQjMzQ1E4bFVMbVRWZ2EvSSsrQzlibEcrL1MvbFZnSlRrTzJhODFFYzA3SmpscEFkM0RZZ1Q3Z2duRUYzQmpQOTZBaVUwTUFqdmtlcFEvM0pLSnlFbzVQWkxBSDFhT3o0OFlScUFiVXF3TmJRZE14YXYxaTVXSzNUV2YxS2hrY2psTXdaVitwWHJYUUpEdlZQUW01bWJHdjBWL3ViWEJIYjVWbklKYWFiam1mdkJ2a25aamRmTWFuMjI3U3dPK1RZRkdkQUkreUcydFFuaXV4aC9oRHZDZUhsMkNZOGNsU0hoOEhxV01INEdzeksrK2JKOExoT2V2ZHlzeWdBVk1kS2h2dGZnUDc0QzF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E2bTExWVExNE5OSlFGQUFCVUN3QUFEd0FBQUcxdGNHRm5aUzl3WVdkbExtSnBibzJXUzJ3VFJ4aUE1OTg0YVV5akZBbmFIcHFpb0ZJSjFGSWxSYWs0b0ZhaWlVUWY0cVVJZ2NxaGxab1F3cnNxNWRFUWJKSjQ3VGlPRFlRQ3NlTUVjSnlVa05oNTJGa2NPNms0dEJ3NFZDcUhIampSbmQyMWlwU3FoeDZxSHZyUHpucTlUc3hEc3F6eC9QOTg4Ny9ISVAvczhvUHdtazBZQUxLNjdLUHNqVVIyNE9iR1dySzFtM3haKzdHSGtQcDZOL25wUVlNYlY5dTJmTExsVS9pczhYTmhlOFdPeHAwN2R6WHVidmo2bTY5T2tVYllBM3RoSDN6aElpU3lYeVJrdzlIWDRZQ3d6bFl5QktTOHFRSldDZStlSjBod1A1bjh1MEVrZS84bGNKQ0pieFVSdThtVER3Z2NZdUpvVVhHb2xjQ1JITHlaaWVzOWF4STF5QTFzSTNBc3gyM2hFbWw3SFo3NWZRT0JFemxrcTFXeStTS0IwMFZwOFdZQ1o0dEtmZzBRT01ja1B4WTE4R0UzZ2ZNNWNScy8rTVQ1SVVxcWZ5SGdoS0tpbWtjRW1vUTNiTUlZbE53QlVpcThGSVB5Q2JDUEF5a0RpSUVRQnhzSUUyQlQreEswMTZ2MmR5b0piMWIwNDcyazR1VktXM05MYTlzcVlYWFpxMlZyMTFXdHE4cG5qVUN6VUdVcm1kU1owMUErbFdOT0c4d3BzR2tURVMzbTRtVHR4aWhqbGpmWkQxU1VWcFljUG5XR1lkZFdWMVpYb3EyN3FockUvdXcrQWkwTU92TXNxSWxEVytYTWd0cVg0eDVFTGh5MVVLWHdtZ2IzZzIrckNiUXlhdUpGcWRwQ1dPa2ROcWlIR1BYNE11cERrY0JoNFUwakFMQ1NjWk02dDBSMC9mbWZCWjVFK0owbzljL0tVcTg2ZDFrSmR5Nm0rODNyYUdnVTE5cHNUSmJHOFdxdXFWeUxMYVo3NkVRNGV4dS9JMVNTMEV2elNOYlJqenRLeUNOTCtMbU5wcXFwQldWd0VvL0lVZ1IzTUgzcXFCZk50N01Lc3grcEtOWE5yN1JWMnVvOTkwNSt4MHJhVHVBb00zK211UG1DMVh3ZVplcngwUzYzY3N1aERBNHJQV0wya2h2TnBJRW9ydEdKYkRCSjNYTTBGVVZibU8zUkMwbzRKRXMrRk9GUExlcFVybnExekIwdDNvR2F1TTVlbWtDc3dWbEdvQkVNVWhBOXNKckJtZndJSnhjY2lVL1N0SU9PZUhuOXNtQ2srNm1ZVW52ajh0eXdMSGt4TnVxSVQrbm9vcTRFWm1BeDdhNWRUSHM0Ymlsck5pclBqeGlJV0ZvVFo1U1FRNTF6YTdFNTVVcWNPdjAwamhjRUVmSCtVeEgrNmVjZ0lpTkdobHJzeHdveXRQK1Y3N0hEV2xZUU9NNHlsRmlXSWZlOWt5dktTcXloTVp6QndtV2xjRFdKOTJJWTZPWGJXQTFHNlZ3M0NvZ2xKejdKRXRMZGJaWVVsdVpTNWFCRTd5WTFaOS95UEJodWE5NWhHbmNWSU9hNzhGWVRJVXRUK3ZrZVpUeUNObW5YTTJwbjBxTHYwOFJwT2RXcjNSeFRPMGJvZ0o2eWpFdGJ1SzRNemJKVzBOdENXN2dvcDlQS0QrTzQ1bDZ4MUl1cFpYZEYxTEZZenNNaUZtOWlpUm9Tc1dzZU8wTHZQSFlNc0VtWDZ4eTI2RXNvcVFEYkhMK2xoSjNzcXB6MnhtZG9hek9EcVAySDR3SXZUb050SExLZW9INGZMd2E5bWZLenhpZ2V2NDhHTG1KVllJdXdxMzJER0E5VERmRkdxYlRhVHl3cGxYWXNsZnROQkU3bFo5RmZPNnkxc3Y2UnJYQVlzWHVEMS9JZHdINUhVbHBzV0U5S3lydzFYK0JXRGQ1ZFhJa2xWWWZKVWpjcVlGMmpROVIzUmM3NGNEVElhYi9xdVd0T29kTkxERC9OSHJ3R0FtZWVabmhnYTJtaDRYeXNzVHB6dTdESnFDT05UdERNWlQ2ZWpKalRTejI0Mm9RclBndnpPZEM3SXNkSTFiUnYyc05hb1N0cDB0anVlN1c0R3l3T3JhMTdBV3B0WFZGczNSNHpFR2NMQXZIUGVoYUlsYjBFMnRnYk5mdjhOOHA4b2pFU2ZKb1lMOVU1ZkttRWRnZFkzcXJkbTkvQ3Q2citQb0YyRnViWnBhT0U4eVVqd0lySG9mY1V1NFcxWjBkR1MzWnBDeUx1WngwZTdpU0xUa2h2WGwzRU4xbmFQVDdGSDhBeHE4K1hEUFhIOERpZVlnOUgzTS9WVERqcmhMbGgxTStPWFRNS2Ftb2VvNlU3MG1ZL1h4Q2hOVzkzWUkydmp4RndRSEVuQktzVCtaZlZIMU9ETTVncDFuMzZLNHN0dTZSQncwNCtPTXdoWlZpRC9zUW5zWWFOUHRlUnZBc0w0alU5cW5UaTJPcm5aNDMzeVJJczlCd0huQlhDb3FPSEJpY0JuM3FGLzQ3YTdFNG80djIyM3dqNUgxQkxBd1FVQUFBQUNBQTZtMTFZSkdrekJWRU9BQURZZGdBQURRQUFBSEJoWjJVdmNHRm5aUzU0Yld6dFhWdHpFMGNXZnQ5Zm9WSWV0enllN3JsWE1DbHNoMTJxUW9yRkRvRjlFL2JZMWlKclZMS2NoSDNZTXVGaUhMQk5FcklobUpoY2JFTWxBWnNrZ09NTC9pOVpqU1EvOFJmMmRQZU1aalFYWFR5U0VFWUdYRDA5M2FlN1QvYzUzem1uajhTUmR6NlpUTVUrMHJOVFNTUGRGMGNjSDQvcDZSRmpOSmtlNzR0L01IeThSNDIvYy9USXFjUzRIanN4MkJjWGVQS0RlR2cyZkRHajk4WEptM2pzL2NRa2xQZS9mN3IvN1E4OUtCNzdwMkZNQXJWNDdCL1R5WkVMSnhOVEYvcmlmSnpST1pVMU1sTkhqM3lZSE0xTnhNNzB4YkVvQ3ZIZW8wZityaWZISjNLa0JtRk5KalVEWjhtVGhoRW54V1A5bE40cFFvZThPa2RleWFKS1gyRG54ZEJJMWtpbGFFZWVreFFGUzA3dE9WWXJ5MGhWYUhXdmF6N3ZKUzRhMHptWXhsQW1NUUtySjIwRlN2S01yNGExcFRPZzFQV1JuSkU5bGtxT3ArbjBLV21iM3ZGa0tuWGN5RTRtY2hiSGhveFVjaFI0TVdDa2pDeHAvOWJZMk5qNXNaR3g4N1NmMHg3WWxVMm1jME42YmpvVE81N001WXloQ1YzUFVUNzgzU21lY1lyOWlaRUw0MWxqT2oxS0h5bUxnVHNJZG90eEZ4NDBKUjc3SUoyRTR1UmtQUGFlUHBZN21jaU9KOG5tazAwMU11N0gwNlNUdTZMZmdHbE11bXBneXNNVCtpUTdIU0pzeE9sRU1uM2UrSmhPNE4yeE1XQU4yUm5yaEx3N21rMThITGU2bEJrZ2w2bXdEcVFPU05tVncvb25yTW9aYldnaWtkR2RacjIwRWphQ1ZwT1pJRjZ3VCtqSmt3TkdPazIzaUl5Y1RhU254b0MvcmhQSVZ4NC8zblgyTklVVHRPRERKL0V5SjRpaTl3RDJ1a2FnODdFMjN5TUp6amFUODVSTTYvYWVrL0tINWJuUTVaMG1PMm9md0xqVmZpQ1JJYy8wblYxSGlBYWVNb2Zmd0xLNGZlakdGTW1TQTd1elhiVG0wdXRhQUl5Z2Y2U25CaE81QkN4c09xUFRyVU84ZGRxZGQzL1RqVWs5bDAzcVUrWHl4ZGhBeXBqU1I5blNUeG9mNmNQRzBTT1V3ejBpNXBEc1kvRTVSbHpqa0NUN09Hd1RHSmpPdWlncEVxY0cwK2xCSXVKa1A2Rmo5Q1ZSQ0lJcWlONnUvWlRkSXFkWUI4RFZjWUJSbFRra0NJcTMzMkMxSVh2TGMrNjFlZU1VS2Nzb3k0ZHlGMU42V1pmMDZ5QnRwM0t4czJWbGVJN3BQbmozYm5xVXZVRzhJbkJZcGU4RVdlUmtsYjUzbmY3WThaVCtpVUZKMHprTlQ4Q0pUT3RUVTdiS29rTlhTcEhVYWltU1lVSHFheWhGa2kxRjB0aDVaUXk5WWluaU9jQmtUY00rbkxRZ0R6QldWWVhvZ29SbElwQStRc2NZam5PaXBPRkFNZXBCbU5PUWY1dXBJSWtTcDhocXNCaUZETmdlTVpJMENjUklhWUlZS2EwV0k3QnpPSXg4aXFyanhVaDJ3R2hrVkhybFlDUWdEb21XMXZZZGZoR3dBS2sraTdOaEtWSVUyQ3BWQ1JRaWdST1FJZ1pqRWRpenFpQ29PRkNJRUdoOFRmWE5mTERLZ08wUklwWEhuQ2cwUTRpMFpnZ1JBazV3bGlyMFNaR0FWUzVJMjNTNkZEWFpwTU1ScFFncG5CU01SQUtvY3d1a2FrdFFPSm1lWURwVWdrUU84YUxzMitEKzhPRXRhNDduRkZIeGpUZFlaYnlvQW9Rd2p3Sk1Oa2VNTUl3cnNQZFlJMkxVZ0VuSGg0Z1JRczBSSXdHVVNvZ1lNZHowSzhwT0Y2TW0yM1JpeThTSWp5eEJQZ3JNRnhJNENRVmpUNkRRS0J6dnMvY0dneWNZV1ZTUXhzbHVzOHdyS2hLZ3MrOTlSRkZwU2d5aHFxZ3dkSHo5UktYSmRwdmNGWldXaUlwOXZNSkV4ZlUrbXFoZ3Z2WEdtYVMrbHFqeTJoaG45UWJhcXRobElTRTJERFlaTHdYYlpMNHVBOHdQVWdUa1Y1cUR3YU8wMHhBVEpOd2NkTUc0NVNJajhqeW5vcTQvMHpLUkNYTU1HaFdjQS9vekljUFhkbWhldlQ4alFsRnJDdkswUEVTdHFGcGdLTC9UcFVncFN4RktDS01qcnpxMlZ1V2lwNmRaTnowSHYranBPZWhOenl1OTZORUV4QUZPUmcrdTRhWkVxSUdNeVBFaFlLU0JRZ3JRT1crV0ZPSFdCUVhnd1BCeU00SnJJWVNvRUlGK1YwaGtJMGlFUXZveEVRSVlFeVFsT0Q0ZE5tSjBQSkprVHZSSmlndVBOQkF5eXhNQ0pZK2FZdFkxS1V4ZFRaTEFCQldVcmlpMXpxeHJsaXdkVkpUQ0psQmJsanBBbERUQXA2WUVGWGduVkoxSXBrK002b2tRT1VJSzdJQmNLVXl5NUxMdUdrb2hhMWlPYWg1ODVQZ3o1SWNPNHM3ekNwZENzU0VCQ3hxbkxnRWpLVllockdWaTV2QlZ3QTVmUVdmeXZvdDdLMXFET0sycWhpSkQ5cWVNa1FzeFVtSVRjWmpyWHhzNU1zbDB6aFY2RkNYeUp4NDdyWS9CTTgrejBTY1MyY1JJRG5URWliTTB1SFk4TVpsTVhleUxteThlbDNiWDk1ZXU3bTkvSG84TkpmOE5uRVF3ZWV0RXdnS3NnZDZ5NlBhU2RNVnNZanlieUV6WXhHaU9IL1ZQaHpLRW0rU1EwbUVaQXpPWjJDbldjT0FzVzBjdVl4ZUx0NSthQ3plS2Q2OFVudDdZbjEwODBwdkxBRU15NUJmcjNGdm1TTG1xUXUrZHAwK1dSL3MyYUE3NEo3L2RxQnBFWGpVb1lFczBKTFpQbkZUV1h1R3hVN0oyUi8ySkV1Z2MybGF1ZzRiZDE2dERxUWc3WndrNXpyRTlRK3ltem5Tb0xIQThxaGdhWTBHVnlvbzBPQmdiUEpobHpvTXV0NEJYOHBKMHRLaG44dFU0SUxzbmo1eXBCODZCVGxyaU9WSFVtR0FwM2prTTFGcjNZUENnenR3ck5xL0s5Z2ZRQ040N1BqaW1VV1hicWpHNVAzanNnY0NSQm12eUsyelBHam4zeHdMSDdxKzVsSUdhTFpwMEJVQTVaR2NjbjVna1djM0dWQm5ISGVRdEczYWVER2IyZUZLZk5FQlYySlVzeTNlcU1rZFlyY3dSRnIwNXdtUVhLbk9FTGYxa1RTNEk1ckViNW9GNmNpUU01N0hxQVNOcWVUbFdNeUpYYldHSUJFS3F0U1VZMnZvNFp6aGVheDR6Q0l1YzZqQklGc3R4UHg5L1VGVkRxQ1BnV2p3WVhLTUR3SFhwOFVwcC9Sb0Q3ZEwzRHh1SDY4cTQyYkRocXFHZVZDV2dxMjhqcEFHWU54WmtnNFc5YjFnTDg2V0VObmdkV2ducEZVS0VxblMzdTlYVlhTZzdTa0dnVWtFaUJGT2lFZ2hmZ0V2VEJ2aU93R2NpbEhYek9YaWlEZkc2K2xyckF3WXBJaTRFUW9CY0FRR0tGd0ZrTHdJb05RRkFyQnNBUlBCQ2EwQ0F5QnpWd01Ra1JlNDBDRGh3emxFVmx3MHNEZytUS2xFQS9IT2hpd0wxTzIyZy84RnZ5Ky91Rlc4M0Z3Z2tIeEFndmtNQWdBcGFGQWdJSmRBRmdZYjQvUWJCZ053bUdGQlVnVndGZGhJTUhEaWZyZ3NEYllhQjB0NXlZV0cxcVRDZytHR2dzWlNWTGd4MFllRHd3SUJxd3dDSVJEVVVrRERtTkZ5cDRTU0JVOXd3SUdvS3AvcnUySmlPdzdMVXBrLzd0Q2NnRlBzd2tjMVluL21YZUpYd2huMEZ3TEhSZjAxUDVlem9meUFyU1hQaytSb0cwWVVWV0NiWGU3NkVaNHVSRXFkVnY0NE9Cd3c0SU8xRWpCYmp4QzlyNXVMei9PWkNjZnZMd3ZLVmx6dDN5OGhoM25zSTVkTHo5ZnptSTBBUjFySndaLzNsemszejhmTCtUL0I3eGR6Y0JBK2ozR1YvNWk3VUZPN041VGZoNzArQU9zV3R2Y0w5SjlBbHY3a0NOZnV6aThXSE55SkFFZlpCa2RZWnVHT0pkZ1RncVVLQjZZZ0l3QkdaUUx1UUozaWlqWEs4K25KZkhmUW9GY2lEUGNpamVJRUgxd0lleEVjQUhnUktzQUo1SkNSek9BUjVKQUczS1MrN1BYR29aaU1QK1RoSmZkQUQ3N3JRUTRvc09tWE96WnRYcnhkK25DbmNYeTNjbk4zLzRqcEFqSGxyRGNvQVFQdEx6OHpyMitiV0d1QUl3WjIxVHd2TDkvS2I4L0FLSGt0cmx3cGYzeWp0L2xMYXVBd3RvYnoveFdNZ2E5SHhVVEJYQU9DV1hPaFRiWHBzTEVhS2pWaEJhdU9KdVROalByakJjaU1Jd08zY05XZTNpZ3NiK2UzVi9PWU53THZpZy9uQzVhdm10YWVBcWk5M3JxT1hPM09NbkpmVzg3WDhpd2NXaWZXZDB1enZoWHN6eGUzcnBmWHR3bGNiNXFWRmN3TUdXQUlTT0pURTRtODFTS3c4aUlDNm9oZDFVWWZjK3JRVWRTMEZHUUUxbzFOb0YrNkd6TFJScHRkWThDRkNYbHd2OG9KLzdFTmV4ZVB6U1ZnTlJWNEZkWnpQRnluMFY0RzhBbTRJZVVsekgvTEticWNQT0J1S3ZHclg2V05GQzR4S2U4dkVQZnY2R2VBR3dKajU1VS9nb1ZudTNEZVdVMGRBZCtNSkFkclBQaXU3ZWVBdWVoc3ZiWnAvUEN0ZHVsMC92bHB3VnJxeGFtNWNxeUQ5NGlyTXBrdzZ2L2tycFh1ejhHZ0Y1bHI2WnJkNDVabXIvWHhwOXJmODFrTHBoNStMbHgrWTMxSW8zcjFXMnZ1bThOMXo0clpTRjdhMDkzbCtaNmZ3MzBkUVpxc2xrRDY3NVJ0cnBmanp1cjN5QmxZaUVHRCtiaFk4M3o5bjd2MzF6NWx2U2RhazdmMlN3dTJuaGExYnBQTFJqNFhsUzJRS2R1dWVLcTFMdjkrSDF2K2IrWlFaSXhadHE1TzdoN2s0ejhDZkdsVk82TmN5RmhibnpWdWZneFVBcGhJWmV2NCs4S25jRE1oSE1BMWtuMmtnZElocHdCUnZGTk1nbklLbHdhT1lCcEVwdE0wMENKNXBvMHl2c2VCRFpCcG85Wm9HQWhoTE5hTEJFaStHV2dZQ0dGc2Q1cE0zTHhxTUVlRk4zWllCYVk0OHZLeU1CaXVjMXBKb01JOWhmdzZQYlVCd1krbU80N0dTNTVXdDB2b3FCZHV0TW1vNERxbTdCZk9HV1NNQzFwUllmdk16YUFCK0tBQ1NPZjlWZm5jZVhQejh6bUp4N285bVJvSnhoeVNpV0dJZEJYakNLWFFqd1kxeC9FMkpCR05VTitqSW5PUlJsSXJpQngwNURIUTBsZU03eXgxdEl1aGd3cHY2UVFlYWU5MVJ4ZlZoTXl5cm5CQUdPb0xTQlIyN3lLNEZpZTkzL1pxNXRXYk83QUFBbWJ0ZnNoQ3g1ZStZWDl5RWtnQWxkcGZvK0QvVWc3VnBiUEgvRWM0UXQvWHFzekkxVXNzaHFGMEtKb3FrT3FnaUtaQ3NkS2FwSU5ZaGFUU1dtb2dFWXFFVW1MNkpnRUdSQ2JRTHhJSW4yaWpIcXkvM0VJRlkvVm4xcXNCNVFNeVhUaW1MbkJxU1Rxa2gwTnh0K1E3RHVrSHN3TjgwVUNXZFVrSmVKbFdtVTJyRXgrcW1VemIrVVdoQUtuYXoxc3lrU3V6UHJjZmswOUpxWnlBQ0U3a29pWldoQkxxSmxRM3grODFKck1SeXZWNE44dVNOKytKb29rcS83Q1B3WGtqR25OQlpjYlFXb0lIRWRGMUllRXhTd2o5bTIwMld0SXFGdVJsNlcwU3dnRnc4WGQ0dFBidGEycHVGK3YyWk9lWXFFQi9qSHIyV29xOVlKUWw4emMwWEZtL2xOOW1OMnE2NXVBN2RvUmRKZ2RsWVpNM0t4TWxkenZZcXROLy8rWTRWVXZ2MUJmZ2NCNGNiN0V2aHdFcG40QW9SM1NodVJrajNicUNzQVY2L01WR3l1aFAxdlhqaUM1RlZ3Uk5ORURzdFk2TWRlRklSK2FxR0o1RWlYNGNKVDV4VSs4WDE0dEx2aFlWVmNwVlAwKzRMVzdjOHQvM0xsMWgyUWprVHdnSUdnSmFOSjRVNzYxYlNBQ1ZaZWFWZkZkSitlMWk0c3ZoeTV5NmphU1U5dXZBTXdDbS90ZUFtVGdDTW9sZCs1eTVMdVdqQ2QwNEU0Rk9uSlBhM0JwKzZNYkFHZUgyb0EyRDB2M1E5K3BmL0ExQkxBd1FVQUFBQUNBQTZtMTFZRlMzTzRRb0NBQURvQndBQUZRQUFBSEpsYkhNdmNHRm5aVjltYjNKdFlYUnpMbmh0YktXVlM0N1RRQkNHOTBqY3dlcFpROXl4K3hISlpnUkJsa1pDQW8ySHg5Wngya2tMUDZLTUJ4SDJISUQxM0FFT2dKamJqTVRjZ21ySHNkMVdDcUhRM3JoTC92NXEvMVdxRHM0L0Y3bnpTVzJ2ZFZXR2hENTFpYVBLdEZycWNoV1N0MWZSRTBuT256MStGRVRWdGtocWVITmdCZk1xcjdiWDdhNlBPQmNmUUlOeDRyd0x5Vm1XWllzc3pSWmtnbndvSU5uVldoV3FpVUdnNDVxRmM1N05UV0dyeXpva1hXS2ZtWWM0bHlxRHZldTZxQmFUdHBiZm4wRXd3VkNPVTV0akI0NWxDNUZSblBOdHJ2Y3FTNWZzTC9tRXpZbU9vNG0zVERzdW1GaTFDU0tkNTFGUlc3VXlzZmJ2amVwdW8wSVNWN2xlRXFlQkwxN3VxemhCb0JrT1NRemlVeFRpRklVWUR2a29KSEZJWUpDZ0tDVGNnYmtqTzROWHVsUmplMDJzVlFWNzN5dTlXdGROa3hwNGI5UE1Qa2RQU1BjNEFmWmhCRVVJaGhJZVFraU1FTk9lOEFlRW9CakI3Zis0ckc3Sy9VaUIzT2FyZWJJSlNSUDlKMXU0ZDRJYzdobm5wOGloaHZMWktYSnkwRmFqTmdybTYyUTdiaXNUYXdzSU5ZajFGMmhXU0J3bGhjNTMwTGU2aUcvSzBmem9FTUdQSVBkMzMzLy8rdkZ3Ky9YaDV6Y01sTk1EU0gyRWROcVJkTlpPWGV3SWNxZ1UxN3RjTlNQL3Z6UTdKNmc4V1JOR3BtMTM4Q0t2MG85ai81dGdteFpNakRlbWFMQ0J5OFY1bnV1VnVUN3RjdzRKZHB6d0I2Y1ladzNlSkN2MWVsUER6VHhVTlZISHRKRG5ta1hkNFh5eUVCaFhoMXY3RDFCTEF3UVVBQUFBQ0FBNm0xMVlKUERiK0RvQUFBQTZBQUFBRWdBQUFISmxiSE12Y0dGblpWOXlaV3h6TG5odGJMT3hyOGpOVVNoTExTck96TSt6VlRMVU0xQlNTTTFMemsvSnpFdTNWU290U2RPMVVMSzM0K1d5Q1VyTlNTd0JxaW5PeUN3bzFnZUtBQUJRU3dNRUZBQUFBQWdBT3B0ZFdHa2ZtYTcvQXdBQVl6TUFBQWtBQUFCMGFHVnRaUzU0Yld6dFdzOXUwekFZdnlQeERsRzR3SUVsYVpzMmxWSW1ObFlKYVVPd1ZuQjJFNmV4bHRwVmtqTEduUWZnekJXSkd6d0FncmRCZ3JmQWRweTBYZU9zKzlkRm5YTktQbi8vZjEvc0w0N2QzUStUU0hzUDR3UVIzTk90SFZQWElQYUlqL0M0cDgvUzRLbWo3ejU3K01BZGhuQUNFM3FuMFN0NzBnNkNBSHBwVDZjeXI4QUU5dlFEUHdhbnV2YnlSVTl2TlhUdEdDQThJcWRVclM0RTU4TDdKQ0t4RUh0TklwU0VtVng3a1pXemM4NkJ4eTArOXp5STAyNVBmd1M2RG9BZFhWQmFsQklFbm0vYk9hVkRLWTdwQlIwenB6UXB4UTVHbmNES0tRNlRBbzV0dDNOS2crdnAySjFDVDV0UzJwN1hoUVhGb3BTRzMrMUNMNmZZVE1vQ1RiK2dXQ1l6NXZpMmIrdkdZdXpHUFBpVmxHVHBMRTNsK1p3Y2dXbkdmVzZBRHc1Q01JVjlFazlBcXIyWkllL2tDQ1FuUGYycGRWNU5JZEZIVVNRRWhtZFRhbjFBRWZGbDdITlV0SGswREdUdExVOWZkaTNGdlNScXpNM0pXQTRSaHBVY0JkYzdpTVpoeWl5M3BCYm5LcW5oZFNPOFpwUlpwTGxSYVNvcUEzV05CU2h2R21rcFBGZkpmV01qdWJkVjdnc3VsWHVWKzFMeE91ZitrcXRMRnJSWTZUZTluRmpWYVQ0bU04eWFwTnRkZWRiS0FPZmZPdGhMdXFkbGg3Y2U5Z3N5d1BtM0NQWTY5WklYVk1FTnpldnRlenl2bTNiOVgzQkh2ZUFsQm0rcGxib0VMcGE5WTFtT2VrZHIzZmZ1Z3luajVMaXREMjFUTmRRS1ZBV3FBbFdCdXNKMXFmYjBWa0E5d1A3ek9DYW5mRnVhUWpOQUgrSEdObDdyc3ZQcUdyTGRkM2NmeFY0RTE5dVpmNGxER0tOVUJtWjlpbTB6ZTF5dG1xREx4NitLVXdXdmExUVVoN3MzRzQzcVVEaFgycWtKUm9FWGpEYitJWGZQNjFKQnEzb0xCZTFDV0hXRTFqVXFablozUUdra1ZqL3k3NlJFbWpVcEVUNWVtMmJQMm1teVN5MnQ5d0tCdWt5VGZGd2hjS2NMVmNWaTVBN2hoNVE3bkpTcExVWmxib213RVU3NWZ2b3hESXFROWFWc05OYklobXRVMlZQT2JKVXptNHI1a3QzUEZtWTZjNlo1WFdlNHhqM2duYXo1cVNGM2ZtSGsvS3pERFl4anRtK3BIUkVmY3REMlRzWjlsR2FQWnRsTXZNN1hEKzNYQzlVTFErTFk3c3JrbUozYlpYNktVN3QvZm4vLysrdkh2eStmL3YzOHJEMys4L1hiRTNHRWQ4VWp0MDl3bXAxcVBreEtaK3M1ZzhaditWNnI1ZWhhUHdKakhqSWpyOW90ejNPNXR0YU5hak56YldiOXREWHVUYVJYMEVhLzVDVFZLQ3FmbGZoSzNmTnVZcTNqNnZzRTUrckxYMHlNZWZlaERkS3pDUEtaWmhqU0RoRERKSkh1YzE0Z1pkNlFsR3ZJdmM5NlZubGdRekpGbnRaSFNjaW1BRnA1UThTU3hYNWxDT3VXSkxoTU1tTzNDKzd5c3lLQytmbzh4ekFDS1NJNENkRlVldzNTa01ITzZ5ajMxcFM0dThjbVRCQ2ZGVW1WTVE1bWs4a2luOTJXd0FTaWlNelNuSzhwMDllUENIVVpqNnVUWE9uTFVtWks4QkJ0OHdySzR0WGdnNElzU1BSSjNMR1Y2ejlRU3dNRUZBQUFBQWdBT3B0ZFdNV1pXYTBGVWdBQUpsSUFBQTBBQUFCMGFIVnRZbTVoYVd3dWNHNW5kTHhsVkIzTkV6NTQ3OFhkM1FudTdob2d1THNHMTR0YnNIQ0I0QTdCZ3dkM2wrRHU3dTRlM0hYei92YS9lL2JMbmpNejNXZG11azlOZFhYVlUxM1ZFNjZpSkkyQ1NJZ0lBQUJRWkdVazFRQUFJT3EvK2dRODZOOVZUTUhuK2wrQjRDU2o2d29BWUxyOWR3STNMTW0rQVFEa0FGbEpjWTF2djg3YS9aMklGNU5ZN3U4QVB5WGZVa09ZUmtLT1hKM0VoeWNUMkhJK1ZlMzcrYTIyLzE3NGJxU2lwM25OczB3UVVEdnk4bXB3UDBCZmRJMkdVMlpBcjkyWTRESnM4Um92eDc5di90WGVLSytXSGoreDZXVmpsVmwvcGVsZFhNdkhRYkNzdktFUWt1VEo3SngrT0ZWSU5ZTkxpRWtmc2FYd2ZrUmdiSGtaSklxTVNDNzh0WVdxN0kvalEwdTBpT3ZGMnpuLzV0VUVjNVlFbWQrdE13VTJ6eXBFNUxsWllNb3o2VjlCZDJ0WUVDdkNndWluZlp3ZkcvbDVVL1A1YURmdi96eENkbWdFTHJJWXVNdnhtV0tZb05KRHRPeU1ZU1hSazZIa1NyL2l4T0FEeElCY0pvRjhHR3lyRUc1Z0xnOHpNYnU2Mkp5WG1ic21yVTE2RDM2dkNYL2N5Yzh1QU9EZ1VCa3RkdFB2eTQrMDdxQmlFdnV2OEJEUEd1Sy8xdkFsbjNYUWk5aU1mYm8rNHpESUtaQUhacVRINUEvTEZBYm54NEdjN1R3T2xaSlRxSnVpZTEybUxKZzBzSEJrbUlqWlUrRlBiT2xDVTczMWFNaFllelV6eVJYVnpaQ1hrbHRlbUdYZDVTQmN3VUIweFZvRGcwRjZkRzJMVVc1YW00ZzN1SkYxR2tOUzJJN2JBbGI3THZ2bm8yQ2FrMmp6cm04Mm9MVGtBYnBaL2k2NHJaZkw4QWdCYmJxa1pwM2J5SDdNZzdYeU1HM0NCK0ZIODhHSXVvbngwc2svZnFqa3JuM3BmT2g0Ti9xVExmelpvVUtPWVFRSlNYSTZkR2NacVpkNHVOOTJtaHdlaS9JVENteE92SXhDZkdqdnI5YXVyaVo5Ri9TSGFHanVwMnZPUXpwOGFaVmlVZjdHaE1TWS95R3JFYmdCRDBReE1UNm4rWHdSOXY5OWpmRjYzUFEyUEFtN2ZHYlNUMkxuWVFWWXJ2SzEzSnprY0FxUE1HU2xIRlVaczJ6SGdGZitHVmN5OXF6TFEyS2wrc1B4VHpESjdqdHpndGNmejdxTEZ3Tm9TK0ZId05iTFR2NVBHMmFvNzljUGJCSjNidVp6b3l5VnUyZEIvTE82b2tGTlJHTGhmK3hibVc2bGt4aWhLZE04d0NwUTVJSGlnYi9aOVRvRHlQTzZha0dBT2Y1YUNKc0dRRXhUVTQwY0UwSU5CRUFIL0czbTVXUUhvRU5WZkhYVkJNWUorVWNRWE9WaTA0Q2d3eFdDYUxGb0tRSHFqaEk4TkRDU2ZLWnBzbzFGb1ViUWNZVURXeXFFd2lITmhMMW5zV3RSSEJmazRZdEhFNzdwUEp0OUtxZUxIY2txQlhZR0ZOYWFTN1h3Mk9TbVd2SFdvdVE4cG10b0ZZRVlnNkRMZHloSkxTbXBIMm5NR05BaEJKYllZSmFTM2I1MGdFNEhHR3FLVExNU08rSzdTWGMyblhoa3g4WHlKdW11bXJWdmRsb3U2V3FOUXQycndNZ2NEcjg1YXdZT3ZlSVpZNnVWR3lXeHJ2RjFIVExvU3RXVWlrV2ZVRE1Ia1V3M0pFKzVIM3hPSnVXUnpPUlZLcEw1ZlR2VS8rRUc3V014bStocHU2a09UdFJ1OExVblVCVDNKeTV1TFRrZGpnOWhSOVJaRE1icEN5bTcwSlEwV1JxeWZNSG5YTGFhcXVzcGFabTZ6emJtZlRkQkNCbjhLY3RPNXRIbmJUeHVpeWlMaWV0LzI5bDYvc2p2QW5HNG5mdGZNMkFoeUNKV3MxOUZPY3dIbGlmSmw4c3ZYdExRMHBLY1R5Tm5tZVFQRDBPamhyZGVKaXgycWNsSTJkMXcwZS91RlI4SFkxUHVsNE9YeS9kMktRV05OSW91M3hJdUppbHZJb2s0U204Tjl5TW9vRlNvdm1ablN0Rm5KMkhYdFZpdGxUdlN5a2xoUi9hYnNtZjRMYlNNYVRIaFJQYTk5NVRiSmx1SUpMMVNpcGwxQ0dDUVp1ZVl4Z3U4TDBrVm1zYm5sT29tWDIwcGRlRFZ1Ym9TeEZud25qK3E4SEdVZlMrNUpyZEt4MUhWTUIrS2tCSWRyYVZNRWlDYWVmRmplZFlZKzJVcE12WDlSNmhwRFR5ZzFCZzdvTVhLQUZmcFo3V1dwOGRUdEE4dGZnUUZJQTF0Uk1QUFZybVh5MnRnUE84MlRYUkQrL29nSzRuU1RHdjdrSk5YVkNKZUdPMTlhQ2pzNGtVRWI3Qzh3QlNETkN5aUwzV1ViNHV5Rm1aK2VZeFZWOUREbWVSamNLeXpLZFdpVG9uRGZFaW8wMVByRy8vbE03dnhQNVhFZnBUWS82OVFQV0k5cmNMbk90NFNacloxZ0hGYzdVaXdYOGFNMCtoa2VQM0dEOWdxMVdTalVsTEh4OUlOY1VHWGFVQzBoQWJTSW9UbE1FZ3FaQ3JVdGtwSy9RQ2FXQ0o2TzZ6YXpkUTdRV05Zd3JzUVBldGcrV20zcUtuQWMwSUI2Z0Q3aUlQWnl1T2tBUHJRL1JmNjVzN0V1WmtUaldqYUIvM010TkpyY3dJWklKUlpYS0hRa0l1R1M2Y3BwVllZUEJ4UUhHYnV4VXYrOEFPcDFkRU91RmRtRDdzSERkRXdqb3NBZ0tjSFc0K1V1eXF4dzVnQUdFQmpoUEJJZmRvWmJ5YUk3VTdDcTMrcHloSlVrcGhVMEFod2xEYmhFUjBhbVR5Q2twUUdsaFBDaGFNcFRtbWpWMGJET2Vzc1pPaSs4cVlEcXdhdkJwbDJYY1VkWktCRWgxelFBdEF0b2ZDL2tPR0orV3UwcUUwUmhFNXhpQ0c3dzRPeC9UblAyeURmdkNTUGZrbGhyQ3RQcTVwOFZpVC96QVBBLzR6OTVadmFKWUlLdmhROFNJMFBPaG1nU056QWEyUzZMUnVpRjRJRmJkaEU3VDVyZ3dpZ0IzeDNTTWdQQys5RFdNbFhKTFBMVjhiOVNvOHRYNEM2a1FqQWRpREp4bjg0d0hWWWI2K1MxRTEyTjhpWXJiUFAwOEk2ZkVyRjJWenhLMmNoWW95TzUrV0ZLNVhNR2gxNmxpTFB5TkFrVjRjUkdsL1pBeDlFTzRVUHBOYnFGbFZUbjdjeGMxU3hjWEhOZ0M2SWJ5SUJYRGUrbTlKYTBIaTh4Zy9iSzFMWlRPZi9XUlYvVUdPdWpzN2xUUDFsRDlLNHZ1TTZXUDNmNEl3L3RGZDVMUnFtckpTS2xvS0pqZnpiTDN2QU54T0c0NW1DdktzL1JYaEkzMVF0ZWxVZXAyTUpzYkF5N0tYSXRCSC8zVERiR3AvZ2R0d004T3owcVVNNTNwWEwvZGNVdVMyYnpERm1mZFhyZDlKTS9VK3dwTXl2MFE4a1ltaTd2MUYyQ1RMb1Rtb1YzVm9nRjlrWlorZERZZVVzQVplRFc1VlRhSDJrdzY2MWtWeEswNy9mVzdWSXlPbTBRZVVaeExDWGxlaVJodmJhZFpxSmtxRFA4N0tJSWlvRDZSNkI0WDB0TVZNLzdoU3BuV2NEdzREYjMxNlV4OVArcEhDMHl5eHdaOVRRNWNpSnBWUEJ3NmZjdlM5KzJkVGtBV3pZMFdZMHJjTk9uZ293VUFaeWJRNTFrZHVLaHFsRDlka2c0cXZBbkZ4M0piSlFjZWZLQWFDakdOQzdFc2FveEtsMW5DZWZubVk5b3piYjg5ZlArMjU2R2tHOHZZbkk5clFhamRsS1ZDRFpXZXo1TkQ0cGJPQVlMSUJURWgyU0w0ZHVuVUFPVCtmNWU3OFJTRDJNcU80cWlMQmZxMWpLR1RHaTV3SENwNnJmd1dYcG1ST0hmRW9XT3RrYVYrOWFCMXhmZ2pSMUo4LzZxS0dkNWJTU28zUU8zNzdXMXQxNm52S0NpcFM0UTBPMWlTMis2RTAyalZ1a0d1ZTk4VVFvbUN0Z3cvNHdMc2plaTI2TnhYUjlPRjRROXZzWU1JR1FneUJuYjJpY0d1RzZ4T1I1Njhwd3l5NzhYQU9TOExUNVdqRjRydStUQzVtYU1IRlUwNlNqQVpxSzlzdHBHbGJHalBXTm1SRGt4SUpJSG5jK1k4emZDYUF1eFNiM0VEeURLVEJkMTg3UEc1TDV1ODBQNnZ3TEJpTEF4ZDJpODZ3aUk2cjhyeS9LUWhnRjdPRGdNSUk4UUJBQlNDeHhJL1ZuVzd3Ym1lYnh5SzUreHlFTGNUQTF3SHg0bkFvZ1Nkd1ZGcHptbllWcTNUQ3dMNmRDQXpOMWxZdE80YVgwUTZ3UGdDV3AzYWk0ZHVKQnc4bU9YOW9hazluNFdXQ1haVU1EeDRLSFRZRUNKVE5kZnBaUDhkOWhObzJVeWh5SVhiMXZ6RTJrMWZZaC84VmZ0eE5JOTFyME1mZTROS2h5OUxhdXFxM1pDQlRIK1R1M1FDenBNWThEbU1wU0tuL1BGbjdBUGt5bUROVEVPZmt4a3F5UkZOWmFwYkVFNFVvcmxaM1RpbEJKUWFNSSttRVMxbWo0RTdRNm41d2p6R05RbXRuQ2ptZFRHZ0hDMWlsMm5meTFKdEtSTHp3TXJrcGY0TWpBbDRSV0xPWGVsdU52Ym52bzVIbXV2TGJiSGVkRkV2M2VnZUZuWHZmM2FIY2tyN1A4dzMyNy9lckxUWExHSXQ4L25oWWJEUHNqbGEwenhRbjBSY2xBOHlDVHI4dDluanFaWmFkTUhBaTdUN2tKNXE1cEpWeU9nNWR0V0tDbitmbnZkZUpXMitqRHB0RkhWSGtWMmkwbmxPdlMyTkYvK082N3ZUbkJRZ3luQXBxeXRrblhIekFlMGc4c1RESUJBekp1TWV3YU9uU1NwZGlTSXEvckt6RkRrSXd0OHM0Y2ZoODNkUittRW1hZ2l4UlcwYzhxWFZkRW5DbUM3VGhNV1hWdzU3b1BTZDRJQ1BENXlHZGtZSHZGRXlmejZUWHgyNDVkYmticHNxeUNjdS9XWmE0QVcrdGgrTDk2MFoxM2hDcW43VDFaZFVNSkxkcWkvdmlZMmNzWWJ4WS9jaHYwR3N5WjE1bWR2SUkxYnhzNDEyYXN0QWlRS3B6NFZBd3FGaEFqVGgzKzNIKzJic1puUGdkTkxGWW8rUE9IOTdrekpSNkdDemR6cU5KU0hvMU5SR1BxMUZlVVFISHNzSERuelVFSEgrZG5NaXBUeXpENG9mdE1pMTZuY1U3ajBxVVhIUm5BQ1YrdUYrWnNGbTNIZlo4UklIMUJzUjV2aVNqTm13RlEvUkJPUzdvYU5LMHNkTlczMiszWDVubVJwYm9XUEMzczgzQzlrcjNXODdudTIyanczeVBUZ090NElPaHpPaUlVOFRLZEtmUStvcVFTemFpZzNZQXhCaktFeVk0U0hCNklUbE1iTDk0SDdnMjlzQUxvNFdUMTFlL1NSWXlncXd3UjN4ZDlKUXEzKzY2UjY4c1pTK1gzeEFiN01LZk96dmU2ZDRobTVoWUw4NlVibjVzOHFwRUZMd243Ym83L3pGUVdqZVI5WTVSMUhZRzRsS2l4eklYR3NUUGFFbXZSc09sYVFXbU83ZkEzRzB3U2g4RjhEWXJZUG1KSkVJcXNIZW9MYlFVVkxZQU5QbjJNNzhjK0JCM0FMd2dOUUpTWndWM3lPZmRhNHZna0RpMlcyd2RkMUlpSkRqck5nZ3Bpb3VaRXRVTU84ak1nL1E2Rno4WjdweElWVzBpejRucjA4VHJNNy9lV3ZXNHpaa1lUL2RUMVc0TmtkNHAzZGxERVpBZi9nVnk0emovQlRubGdDZWtzWXViamxHaVRhUDJGL25YVlgvOWpydk5wcGJTMWFhUGtxL2VkOTY1RTUxM01RMm1zSjJFbnNES3ZWR1ZjZ3VmOW12OU1SNE1JV213bm9Rc1c0R1pwS3hBY1RzUHNxWG9SUUoxWkl0REliOWp3ZlBCY1k3YlIwbjlnNkFtNlZNcnFDZi82YlRuUWsrbnZZWmtCVHZQdnZxUk5nSFpMQXAzdnhVdjBadmpsQUZHdy83T3VxeE9ndDNkYzM2R2JHYytvOWRaNWZsdlBMZW5ta0ozTnFZQnNKL09aV2ltelo3bkp5V0ZhM3dEOFd2ZVFLNXBnTU50TWszeG5OYkYxS01yYWRvMjQ4YTNYNThYQTFRbDlJNWpvTGYweXBnMXlXdVVZWXVJNngrWHd4ejZKa1NWSHVjandUdk1mbnpSTHF6T0c4ZDVHYTlvSEpIbCtsQ0hNU0lSV2UxYVpyR0xobE0yWC9pU1E3WkpSRWpPQ1pkVVV4MWpVemQ0VDg4bXRZbEd0RHd5ZXAwYWxXeTFRVjFlaVBEQVE4dGVWWm5YODdNUUNlNTlTd2RUVUNsSGFMQmo2RU1mOEMvLzdLNEZpM1Qzak91cVp6Z2hITTJaenV1SCttZTVGOXZlRDlsdE9ybW5maDcvam5wMS92Q2FGbTdkaERmemZCTmxMWDYwZXRtOXRrTEhUeTU0UmNsd28vRnFIR3ZkMnd0MEtJNm9WeFBqTHRheks3Zi84bzdBazNHUCtod1R1OXpOMk1iRWZsY1hmWUNSSzJkVXc2dnhJWDQwRmlaMXMxcE1XVEw2YzJvUTZLNHl1SnE3VnZaZ0N5R0ZGalVMa3A1d0pBc0pHa3N1VXZQVXFpbVk5WmEvOXczTVk0enFLU3FkWHF0emU2eTgySDNmVWtyc0RHTGZZdEN2SzVtWjdYQ2ROSG9Xak41OUlIdDhGdDRpRXJWRTc0Y1MyZlRZZHo5ZkM3VmUxak1TUTU4alJZZEUzbEsrRERMS1ZYSmlGM0JhMHhmbk4vYnhMQ2FYQ3VtT3hMQlhxc3d0b3Vvd3FweTZSc2UyZmhBdXpYQmdselNWcXE3dHVKa1ZSaklmVnVjUTgvUkppYUlhd3FxczVIcW5IT1FXOGVUNm5KSTFBUXp5R093TUQ4RTNWeUcyUGIxVjNFbkpjSUxjdGU4Y1NiTEhzNUMydlpERWd5TzhTdGlDTkdZMVNoQm0rWU9PRUZLaGpiUXdhL2NPa21FMTdLQTlOdHM4UlBKV0ZjclNWUGN4RGxuV1h2UDdxajhPYnZOOC9jcjlnYnh0ZWVCKyttU05FUDZ6dmsraS9zZVpqZWtMSGljTEY1RlVMbzdOVkUyTWd3WXNCRmN6dGpUL1JBTVlxbEtlZEdDZUlFd29CTTI2WmdPOW5TODZDWWovNHBQQi8ydWVBR29GRVpoV0dCQ3BpMk9XWFdKcVNxaHFOTXYzVXRYbFdKNWhTS3k5MjJhZTM3TW9oY1RqWC91TDFpejlhNGdyUU1WS0JlV3c5SnNDZlBYU0lvK0lXSEJFMG84bGEwRE9lL1I5VkwzTEticFlFQmdnRzlxUFAvNmc5OUErSWp4OEl2ZGdFcTBQY0h6U3ZmeS9qcG9MRTRxVlR6ZWpoaGI0bUxza1JWQ0xhdVE4Z3JOWks3V0NEZm5pVk1xL0dhUmk4OVA0MUxITVRQdG9qOXlDRzBjYzhOSC94Nkxnd2tUL0JERGFvaHpTVllsSUZvT1FJNXcrbW83aDhxR2k3MDZYWXY3QklRbWc0RVhIRjRRNHJaVUdJT1pxNUhKN3R5ZUlEYjVrQnQrdU15ZTVHeDhQWldjVHYybWlibTVrVzFUWE5wUVlGeThTUG52NGJkRW5wRHh0MXk0WDFWL2Vyd1dRTGhKMHZYWmFyMDRNNGcvTmNRRWFoR3dWWGMzT2tKd1RJYVdYUTRmYmZKdDdWR0pGS3ZzcDBDNzljcmFCRDd1OHZ2Um4yUTRockxwRXB6RnllNVZ2ZEJnM3BaV2x1VE4zem1vWkNING01VngvSG5FQ0RocEg5ODI4RWlwYUZ1M1A0VUw5dGJQT0c1WExzNG9ja21qclBOL25xeDhoNzNhMXIzWVFOWGQvd1hEajFLc3Z2MTVSYUNjUWh2eExiMWFKY3UvUXF1bXNWa1BLcUZXWm03MTFLRGhPNzRMUlpCZXNvbXVXKzRHZ1NDN2R5d3h5bjkrdFh4MVVJWmNHbk1DWmFKOEU3QklDWHp4L0dUeE1BNGNiOUt3R0JjdlhZNnNTYW9IcVp2UnppMXBPb3p6TzRva2tMaHpPTDUvQUUwMmF4VXNnMGZBRjlOb1RhVm9XRmxnbVZSZXBkNkJDbTVLd01OMHdvNWxiZEhTRXpCYnNla3hjRDJsM2tXNDRKZWVDaVFyTGcwekxQcnNFdzNxZDFSVHJqSVFSWlJXc292ZVhHU084UXJTSkw0d2Y5TVlWOUhBNDFBQnVzakplSzFPOWtLaEJrU0pBeVowMnFVbExoYnA2dGxJa0Z0K1BqYldCUWRLT010RjVLaFdtbkx4eEhXaE95c0xtcFdRYjZiZjNHZ3ZqcVk0U1hBcmdQM0JPdGtLWGNiRnFQdXJBdWdmOG54S01XbFkzTE0xaVVrWXlPU2hRR3B5MWVkeW4zVnhhdHVwcFpvN3lzbFV5N3lNamFOS0h6bWxaZ3dXd3JoQlJaNFd3bC8vZVZZNHNOcjk3SU9FT1lmTG50aTNmVXByOWREQ2ZpK3FEeERNZDczQTBkNTFTbTN5ZkVmQkRtRk1iOTY5MFd0czk1TWpXNzRyNDNSUEQ2OUY4TmZZdWhrTHRrZ0h5R0daS2tuWTR3UVd2ZHlhaXN3dTNVSzlYbUdxY3RaZUhWOVd3S3ZoWUVod1ZsWENsTUovMFdhcE9lbTV6ZXlyUVhiZE5MMThnNnlUaWxIOHBtMS9IemMwR05pQXRxNEJZNnQ2dGNMeEVuK1RRcVp3RjRBcU5JeWU4bUwvZFhuRllyeU5jc0E1ZUlpc21SUHRhOENFaUkrT0hObnFuTzUyQ3Z0TG1iV0xpL2NLRStSNDhvZlZxZVNUMTEvdXR0KzhtV3pRV01PTGdKWk56bjdiUlZBeHVERFJFVjdWcjhmb1F1NVMzK0g1YXJ6a0F1eDNZY3g3YnBYWVlURnNIcnlXVDdsTDVMQnZOMGxuQkM3U0pvVmV1Q1JvWS83dlEvOVJ3TkRvNFhuODV6TmUyYnV5U3FGTUhIRFhJbURxZ1hCQnNqNmxXNEczY3NGMG5hM2pIMDEwT2RCdlQxVGYybDhmNWlEQW1nS2ZlamNtSm1OYVNWblhpQjVZcUpRd05RUVRLSTFyYkhYc3YrL1haVndtN0pLVGZVS0dPcHA5TGxudW45blRaNks5dXhrUVR2eTgwOXlVYUp1aldQVDR5bi9KR0h5WnRwNXpwbWI5Qm96RUhwZkpydFhkazhkVkh1eU8vZ3NnbTZZSFRQN2Rqa3p3T3o2cG9wR3RtdzJ2QnMwKzlEK1BoMXZLVlRUZzdGWVdHUG5xTE5yU2dwNzFOMlVQcUxtbTJMUnIxYjVBdnd6cHUyMXVlK3JFWStGYWRUKzlMdkpzd0NaWWtLZHB2RjQ1OHF1aDBNdVFvYU9WaHUrdEovcmpDZ3RkL1h1S2ZjQlR2NnczMnZ1WW92KzdKVmYzbFdsNW54bTNubVlPYlRCNER3aHhFb2N6NW90SEN1ZFpmamNIYjJRZmhkV3BzTGNIWFNvK1dlMUxSQitOaVpMZkFSK2pFL3oxRUs2SHIxM1I2S1A4ajB2TGNUTjBwY3lrTk9mU2o3YW1Kc1RCSXdXd0cvNmJqbW1hMWRoVVlzc3FZTmJtRndZcVpyeE01NnM4TnUreWY1SGNzaHQ5UFNTUG91dWgvM3F4dlQrZU5YVitPTitiRWl5VFU0aHYwdjgxVlQxcmVIYkg1Z2VyQ3N0dGQyTUEyblE3UEpQMjh4UDlZQ0xLek43em5oODJSdDFsYS83UEd2RDd6R3JMSmYvRUhCTUV5YWdMUDgySW9BNWtPR2pYQnRwNXZ4dDJWdE1uMFUvVW5ORSttTTN0NnlpS203NlVFYTA4aVdrUjNLR0xMQmxidWQ1eU96dXVwK2cvMktwcmJFSXNKUFpXRk85OU9EQjZaMk1JM2ZhSlczVzArci9WNHNpVnhnY2s3cFlSVTVETllxTzBpV3UvNk5GQWpLRWhZT21BQXRUajVQMzIxZWdLeW9RUldqamlVMWhpMkdKV1lMTUJmeGU3dXpmcUNDMHl0VEsxQlkwV3pNaUNzV2swd2xXRWZwL3FNVEkxZUd5d2pZQ0g2RW96K3g4WnVMNmhGQzM3YitWY2ltaW8wcGlWRDdDeXRrdGVuaUl6ODBwZSt2RDRlV1lRT2lmb2lXbEZvajNGYnBWZ0VWRHk2dGRRcWsvLzR2bjJ0aGI0Z1JpYUsydTNNNklUazNUUzN1N0t3emRocGZDSUZjdHFERHUzR2dGUFFZRDBUK1IzQTNCS0MxYzd6Zm9VQjZoTlBSVEFldVVPMHZXN3pLOHZ5YWFQZU1SQStMRUFVODIvc09tNE42ZjhYQkNjY0REeC9IbDN6eWs5eFV3WitibjRLeVJ4WGJXYjZLdWpNSmNETzU2QThiSUVkcGMySlFHVG0yeGdLbDVQWGtZSVRwcldzYnBvRWJGQkdjSm5USng1a3ltbVNjR2gydy9CTGVEanZ3b3hmNGFZVk1pcGdjemQ5b0F1Rmw4UERnNjB0L1FnLzZneHhzR1NRM0hNSzRFQWI2SmErTUhpUXVYbUNBU2hDR3FqR3lQOUtMNXJsYWZSMXBhYVpnSFRWOFkvc1Bad0NDc0x2K0NxYkIyeURDS3IwbXNiRkQrR0pXeDVOZlhOTDh1d05ZL1k3bFU1YmRlcDNmMjdSZktLSnNZcUxBamZSRXFPT1c3VkVVdWlGams2L2xQODZhSnlWMGVlcFh2MldKWnBFOFVSd2MxdVZTQU9odzQxdU9qOGNFN3pPWFAxTUVqU0JsaWRhdld1VndjWERjcjdheHdUMENYc2VzRmxhYXpLS1FTVWJaYm1zUDdYdGY3ejZScFYzaXhhVGMxNGh3K2xDTng1QUl1b0N0aHhKaHlLNTdtVEpFRTd3bGJpNEg4U3hUQ0FzbGlGbWFqNk1HOGR5MHpFMjZCM1hDOFdMc2tvRVNZSy95STlabXdsZUYvbEEwYkU3SG85ejFqYzg4UC82Y1ArTkovUEVsVzQ3L3REeUZIdEZuS0Y2NWZHWnc4SElKWkxHc1M4c09qeWkwYWExbSsybnhmVGk3YktIYWgzZHJyUzV0MHd6S3ZYLzA1SmU2N0t5YmlUVThBWWNqMFVzMFUyL3pSWHRjVzZDclZXd215WFdJMEwzZnhwT3F1YXNZck9ORFdEWndJYm4xMlVWWHRWbmZSc1BybFBtZk5xdVNFZ1ZlbDVlNFl3Y3RTUklUZkRGeURtYXFDUi9KWlNkRy85a1R0Z3dpZDY3NE1hSWpLV2tLd1A2aDJnY3hPVURBOHFQamtQY1dGN2I0QXdWUzBCRzVmQXh3c1c0bCtnSUlaRE10N09Kd1JVY3ZDVXpsbjBUNFJBWDZ3cVRBMCtrbnJiVGsxTlRjN25HWXJEcmt6QlNYL0NpcXlSUzBlc09vcHBMMVJ6bkpaVmt0Rm1YZHhoWmJnNmxYRXRtcHhRQUI5MFp5SnIzTGw0N0RyRVdUaVpKOGZERHhVWVVKTURXYk10cUxTNmpaOXVSMTRmalJXR09GVnRuNXZjNitCWFNaVXpmeE1SUkU3WFd2NjNtTDdmK1lieURabUNPUThVUnQrWTl2RVpoV2RYVmJNRVVhQ0JGUy90M0NncWNwNVYraDR5eDBEMTZHQUtJM0liNmJEMjhZWk84SUZRWFYxUDQ4UVdoa1VvK0NnM0pTNWtqR1krUFgwQkxzME9RMzRoMjh0SzA1cGJvSGRWVU55eE1oZTNnNEJMV20wNU8xNVRJYVRCdzVBbHdpN0ZyUVFzd3UvYy9Mdi9pNjdVa0owNExJa3VWU2hUbE9Vd1k0WVRRcEp5M01oVFd6aSs5R0s0YkJOZGRoMUdRNTdQZnhGdmgxWmgyaXBuOTFHbi83N09XbWZzeFpIZFhucG82N3J5R2VaR1hlTlhPSmRPdTZLMDJpRTVMNityZnQ3UmFicjRvK1RvWDYvK0g2OHQ0RHNpN240akFkT0F0Q2l6WlhVcTJsUGprWjNYOEROaW1oZjk4ZUZMMVBJTXY4dU8wMGFrRDJKZk1Ec3pSaVF0RkVrQWhXYW9xcThqWklMcWIrK3JwREY3SEx0emlHT3QwZjYrNnN2aENSWVhtKzE3QmdXbm5nZjczbS9IRy95QkxTcUZmQVpOYkEwQWptZG1iVUtSZHBuSUkrVzJzSmRCMDN6Rjg4MG9OSkV4UzVWVUdvZFdMcW41cHFxV3MrcHVua1l1ZlFXTUtMTVpjYW0vRE8zY3d5d3htZXhCNHk3VWFmT1p2Ny9EelR4c3NCbmZSSnVwNXQ1MFczMGZjK1dhNkF5OVAzbFRQN0RyYzJmTlA3NDlRcUZpVmFSRWpBRFd4OWxPdERteE1jZTBZcURnR2ppcW5HdkxKbHdpSFBkR2J6Q3VMVnFSZVptMUNNY25ScTdEQ1ZsZkJXQ3B6S2x5T0ZGS2RTb1FyYjNXNmFnOU1zM3BicitKNzBidG92MXNHQ2xmaXBGQkZ4S0dxWGw2aS9TNnk1WS9yNXU4TWRwUDRlSnVvUk53MnR6VjJ5RVpIak9DbEJpZjJaVU9QZ1JQbXlJMG1sdXRFUGk5NVZEUk9nYXd1aHNyZHNWaDg1Mm43Qkh3UE1hR2pzUXdQbThKRmpRSUVnOFVzaUNqMjNtaVdHeXAzeFNSK3JUWWVPVThOL0dEY3BrR1dXVzNWNWcreEh2TWtPWGUyQ1MxWGVmZS82MnB5VFNuaXJWd1YzR21QUHBkU01Wa3V0S3B4clF4aWlQTU1Uek55b3lGMk5CWTF4OExLdXVlNU5MOW5BbHBhZWlEMCtkbnJEY2JydUlhNnYvQm5GYUswQ3AxUDhxeW10cUllRzB2clNzS0t6YXQwT1I5WGRXUG9ZanBoR0s5M0tTQXRNWTNjcUwrK2laYVVPNTNkemtGS2RnZW1meUtFVHMxRTI0MkRSRHlTdUNkNzNTelRlMVRpUlp4MFMvVjNhMTMvT2FKSjIrcUxId2E1M3JzbytCNjJkdXBHVzFRTFN6eFA0aGRhM2hxZk1wcGNiUEdrdkRITUJKUlBLM3A0ZTgrM0NYZXdCY2tWRkx0MlFNcGVXS0twaGVaT1drM3B5VXpFK1MySmp0NkhFS3ZTNVdkczdHMlAvRmdYbXYyTHVzc2F5T0hvWk1jQ2c0bmwxT3FZMTVDUUpSYkhpaGpQdWdiMGtOdHlVeUhXVXo5L0poV3gwTmNWNHlGT29vaDZQSGVkbXB6UEcvdTRmRGVRYmQvd1l3VTBKcVdBSCt0eU1CM1ErT1poTlhteXRKR1dwOEI0K1pTRyt5ZzI3NmwyLzhkT0VKUTlzVzFCZnU5dVAyTFhWVCtyNTU5NzNEQVZNS3YyVXUvRDNILzZhMTBaenIvcEpzR1BLdE4xaDg2bTd5Y1AvdGZmZjkrU0dCZU8xUGVXQzM0ZTJ6VzZhVUtNdk12QUZ2Z3VWL3d4RkRFWVFMSFJRc2pnWHZNSnczQTRtbTNoM0dlbzA2NXNrQjd5YWlYemhLTjVFckJRLzhNUzBFT0M4SytLbzkrRzEyc3g2bjdqcWdlZTRnekFGcFpSRXdld0dnMklmeFpLZnp2QWloN29DbUhIWVQzODUwb0pMTkJpSXE3eGVWYng2MUNRTWt5bHVBdjdabkV4cWYvRnRHMWl5b1Z1dmFPWGh1RTZmdlFWOXgvVzNTVTgwUEtkUlpvVTlIeU10cXF4VnAyY0grYWovTUFvYjMxSmJ4QThxVnFLL3R5Q2NBQm5HSGZSSjhaMVUxK0hudVV1b0tMeFpEZlRrWlhoZFNzVlNia2tNdDhLVHBkci9BbmdwZU5RRlhYb1Q4K29vcXlZZTNHd0pRc1c0T2d4aFRTbU1hSWxsREhyN1cvaVNNdkVnVlhOeUE0UXRURmwxWndSSkFJaFRBdjhMb1BjQkpxcTBUMGJSYUQ4R3YxaWNIUG5XRmpkVWxRclFwVnJmOTRsdUt1SmNGNmFVSFA2YkRlZWdUb0t0WnZsZkZvL1FoWGRWSlJ3WGZoQyttcGxsZk9LcTE2Q2ZtbXRQTlRHZ2ZsdGZRajhRZUxPbmMzTy9XalVNMmFFdUowSjAvMmo5aWJlQTl2TUUyY243ZmExZjNlaFpLQ3FjTWdiR2g1d2xnRHExR0F4bGljb0VFK2ZZRjlhOUgyRWhKcFdHZ3F3dVl4a3M1S1U5aFFmenc0QWtHMFNKSS9Yblo4bUlLd01sdHhpVkJmcnRqNzVaem9waTl1TzJjT1lVWm5lOFA0SzVZWGx2K3k3OUhLdGE4M2d5NlJFeXoydXhZcmdRQ3pZcVZXc3J3eVdVYnR4VVNLYm9CZi9oazhUNCttTDFsNDNuWEpYSmNmZEJaM2Qxb3puRWFzTlBLcVdjT3Fkdjc5UXFSdjVkQWlsUDcwTjlmWTg5QmwvS1IxNENUVS9GZGZOZWw2V2IyUVRMMHVDd09jMkg1Q3dJTEdYL24xd0FySmVJNVhMMW42bWhJU0ZmOUpidUdUWmUzaTBxRlJLdE9EY1hrVk0xcTdnT1R0ZktRU3Jqa0V5emhlYzB5MTBza3dOaU9iTE5KdFpiZHlWcjAyeG1yM1Q1Q3hiemloYjEvemZpOHZqWXh3Y3hyVWx0TUFxR2d3eDYxdEVpOFc1K21DZzMxRHVXRjAva21xZngrTjY0SWJFWk8zYndYM1ora0kxUDhZQkYwL05pS3lMSHN5RmVqaDNIYjljcDQ0eXFObTJ4SWp5b0daM2xEekVrZGh0dVpwekt0cytLRUpwd2FDQXJqcXNDNW5reGRnbWVhVFF2SlVkQ1hIRWZlMTRZVUtWTFFETlMwWmF2RnNTOGlrTjlrVEswdVVDaVI4d3VPNCtnand0bmx3WS9YMEtyams4ZTdMVWpwcHZ3QTRFYnpoS1l0STFaTGZPcmNjWnZuc0pTa3JMYVJFeW1WRGtvWHlnejdUbzEzYnhRTHFraFVzRTJRVWFzdUxWTmhwcmxYZEZJYVh1RW1hMzA5K0JsMXJhZGorSm0rRzhhODVSSS9wNkV1WVNOU0QzWnRzay9YSDlsQUxEdWU3UG5MMjh2Z3l3TXVVMVpPM3MzbERQeHMvSThnREZ6YW5nd3VvNWNWa3gzQ0FwNWVpV2J6ajl2M0hZcjdPcDJUdU5YUnhhWkJhNXNWZ3AyM0RFK1dCTUc4QWx2bGQzWW12djl5MnU5WGIrOFBoMVRnMXdnUmZRNlFqaWFYeDNwb1BPSWltb0ZnZ0xwYXZJaEIrMDhBVXdPUzlWQlNybEI0YUZqQXJqRklKemNtOTVSamRWc3VITzUwdVdaeThpcndHdVFwRk84NSt2WXVxaE4zeWgyYVNVUm5Xd3JlM3c4QUZOVzk4YTd1TlE4N3c0Wk5UK01BQ0N0ZXZ2bjRTeFpDTWdKZXlUQ1l4TkJaenEyUi8vaVRPTGVCUWlEV1RpTHBzUUZoakp4SWhaelpOQnhoS0FKT2VDWjNKOHZFLzJOemROSzk4L0FVSENXMGJENndRZ05BVzk0TkN5TkwyUW9sSEpXNDdUKzV2VzZpMmJZT0o3ZFlQMCtUZnltaVBtT2Vmd3VPMnNoRmJhaE1tUzA4QzJJOHROZGxXV2ZDQ2swV0FFZldySXZMQlZHUVFIMkNPSG5HYVYvNkFWV05ZcTkzV1JmTGJ0Q01oVU9PcUNPZDhWT3dlZ3RDWDFsSVJHR0dCYTZqOXNrSEkwa3VkU3U0QXNTdkExRG0ra290VUU2REN6UEdYZkpqZUwvd2l2ZXNvN1hITlhENXM0bURoTXZ5NU9FTC9lR0diSTlaUUd2d1MxUnhmQU1TUkVBTjRlQW9QM2JsU3lWSVllRjVpVnhyQStCK0hoL3RnblhPbGZFelVrTm5MNDBMSVlMUnNzVDdBSTE1Unh6MnFmVFZRVDU1Yk82dWgxbEhUVVlWMVdyaGxzWmVsZFgybWEzcWdzdjBFZnVWTXBadlhLbklhVnBZT3NZYTN3c1NPTVZqdXpEekVnRmUvdnEyM0FadjlDdHNld0JSNGdsdGVCRTJ5b1JZQm16cEd6aWVjR2xSb2ZwODZIV2dNT0JJMGUxQ2YzaExPdXhvdEV6bVlQNjhFNS9mNC8vWSt4R1dWWFd4NWtWRzV0VE1Ha2VwL3FzVFh1VzZWd1VLc3IyVTJkVmsxTHE0SDJhbzVBci9qZUVacVNsbXlVc1lsR0NERnBLSVlMZG1pSFkxSGRmOFAzT1ZLNmIyMFdXTlY3SFZVRnZsenpycGhlZUVjL1g1L3RkeG9VT1A0UFpKUTNZczF1Ymk2V2FBK0VIQTM1UllJN051cVRQS1QybDY5SHl2MlpZeWs1L2gxT3pVK3VoYWEzdWY0ZXFrSzNYTGJMWlJBM20zUTQ3bWw1Z3FiNytGclE1OFVGQkpSa1lMZjRVWGQ2ZGFZbk5Db1QxTkdyRmtZWHpjcmNKZEN1NzF0YWhyR2JwKytyK2hhV1ZzZmZyT3NMREc4NWVrbnhna3NMS2ZOUzRHODdGdkhiN29wSGQ2K2pIRHFLb0ZYYVVLbFFQSFNCTUxzTDdoTmlqNW5jb3F2L0Zmc281Tk9vOHlrWHZROVlUelpkeDZkbjBMdkJtd0xUdnlhcEgxTFNxbVpQMlA0TFIrbE5zb1dCd0dEbnZ4UXFTV2lxVkZCQnZFSUx3NFVPaCtDUFlBcUhqb0sxaEJJR3d4N2x6YTNXR0U3OXNtUDNDZGNKQlkwTjd1OHdEbkU4blhKUzlBTW5aYzRMT0NRWEZYa21NMFZsMWRacDBBNEZScG9SZlA3RzczS0tPbkRXbCs1QVRRYU92bWhHK2hpd0dGTzdKV3pzOC9nMmovOGhibEVaQmwxcnQ5SWUyRk1FMUl3OFVINnRmRTRwVnJTdWozelNNWGhxemFIK1k5UWR2Q016NVR2cFVIcWtQNGNPZjJKU0NsU1lYdmxxWkJxa0dhVURxWTFKRW5rdVVvenRlTWUvUDBUeTJKdHA5emlYZGpEbWdxeitGSVM5RmdmSjlzaDVYZG9HQVhqRGJ5SytYdFlKY3pncGVWV283MXV4T0YvVloram5xOERLbGNhRW1Vdjk1V2FOZ3lSYUZCZGdiYlZiQUg4R2hzdjRjTlJadHlrVEN5dkpLZEs4azA1dmtPOGQyemNlTmgzUkJUeDdSYjVzNGZrbzFHZ3pPeDFDT2N4MSs1dS90UG9IcmtaR1hvdi9RN2FmM2lhMzRZVFFEVDRPbjdvK0Q4S0dNOFNHaXkyOXpabCt6MzdkVk5PaXZldGJBUE5oLy9hYzgvVTllblVsTjVUZUlrQ2lQcDg3bGpqR3BoNFpabVI3TnhHMU1LSkFDMVZTNUdYdHVYczlrRG1MMTB6TTBSU09ESlViN21VWWpPcjR5aVZ0eElqdVhTRjdpMWtaWit4NEZPNDRNd2JWaEVjL0VTU3RJYmVySFpTYlhnVjRvdjRmYkFGbFpqMTVTbG42Ynh1ZXcxRkZiczlOaGNQQmRnWFd1UTBKOFNZa1ltWWxGejFQdXA4K2FyTjdnNUg4UGJoSVRrRngvczM1Zm1wSytaMzlwb1lQbGVOenQxaW1jcmFzVkZMeE9DVzNuZGR4UHFFcW4yRTBnRS9VODJjQllTNldBT29oSGZVSkxpaHNiU3ladHF1TjAvWDY4SXB1L1ZtL2h0eDJNaHdpWExmSWg3VC9YOXZLV1lkb2xpREp2cnJ2TXBoMmg3cTdVUXF6eW5ZUGNtbEtwT3JJR0h2aVowbGxwU1FzMFF3V0VtU3BWV2Y1c1NEcFp4WUI5T1NOK3FPUndpQ2F5MW1KbWlGT3ZvK3RBYlZ4U0pyRHRRcTJpQ1dDUVM1NDdKcDlsMDdBVGswRkg1bGpmN0RCcUlhNEgxMWxFOWdYa0dNK2tTMWdmRDI2K1RjVEVDcWRHTWlPeC93U2Zxb2IzY3VkYjFNaFcxamJyUEI3d3RzOWFUWHljS3R1VEs2NUJFeXB5QllnNzVqc3NTNU14Z3lkcU4xNzZXUkUvYnVzR09zSy96aXBQTVBGTS9ySjdaK3FWcjJMdGFGZ2lwak91M2pMVXZrUzhhQzc3SlREYmJQOXlndFRwcm5SWGc4TjJYOWtqZk5IS0J2ZUh2MUx0Y2Zvak1zUEIxbmNMS21YeE5kcDFQTHQ5NDNVVjY5QklOTEliT0tVWWpOWnBaWHprZmRFS2ROUUhyc0sydlJmUERJYVljUnJzYTNkZUcvbldxREpzWS9hLzRCSHh2WC81eE8vOC9Uemw4TlVlcXZObW8vc0JCY2VoWTJKMTRXUDRmSGZFRE11ZzRQTGpqV1FpeS83NzQzdWtvOHU5NzAzMjkvblhyRi95ZUlTN2dvaitiaGNvbjVxd1lWOUlad1lGd3p6WE5KV3k3LzkxL3ZUK3dCc2F5bnB3elJrNWpxZkVqWHFjWng3dEx5TDBlQ1M4Nm5GNytPWUhobVVaZzNoZENrM2VJR2FGTXY0QldlY3RnN2t5eGkyeEZBRld1Qm1UbmQ3dmNJTjRGcmxQdVo1NHBNVHJqVGNISFltM05UYk5rREpzeE9EQUJ5WC9uR2pMVDA5UExaMzhIcFZaM0NMVlpsdmJnbkRTa2Rwc011V3hJaXl3cDRwZHNMQ3dsYmN5dGJDSStlK04rcFg2cjY5d0RuVHJSdmhIczdwK1lHQTVmeWs0S3hzZ1ZoZE9reDQ5OERUT2tSTXI0bDM5dkZlcVFnZk95d1pjQ21FTFZha2NzU285THpIbzdPdmZiclhmbkNacXFsN3lMSnU5SEpraGxKVnJDamtpK1dWbUhYSm5qSTgzbWtyVWREVEhsMmtGY0UyNGRuM2pWcVZVWWZUbU9FSjJXblFvZUpZTlE0VCtWWnNxOUE4QjM1WDF4S1pBQVNvRnFNWFNld0JoTkxySjF4TjhUSWw3TXdOTXlCQ210ZXRsSW96c0wvb0l1YlI0VW9scFJqWitlRVVsUURVelN2MFFHbVNNQUxibWw4Yi81VUF5YlhwcGgwbUpaekhCRmtMcW56VzN3NEMvWG8valNYaFI3V1VXUjg1S1RTbG1JYkxkY0F5bisza1ZCd3gyWDFUQzRXKzNVbUwvUHBrdXFmbS9MMmlqTHFSTXhwNTczV0lRdjY3VlNIZSt3M2ZjdFFSOSt2b1JDQU40V2poRVhaQSt2UlA0UXZhNGw4L242N1NINUlQcWYwNGZGUU1DbkxqNzFycnZud3dZNkNNbC82YlJRSUJBVkdGQU9nbHBWTllmOGRnTHRYYjd2SG96QkxRa3NvWU01R0hxdFUvZCt4Y2FPTVExT1prWGVUTHhoSHNUUFJiLzMvd28vazY2aXQ2b0JYVzZMakJFYXhqRzloaEpsckNJSmwzam1POUZQZVpkRTczY2FXNk4wQlRxZHh5WHlDOVQ1WHJHUldPRW1uSmJWRGE5bmwzREpoem9yZUphWHl2MytRSWhGUWdJUkpsQmkvZExNdXFidFVSck1tTm1ob0haMjJlZGNjMkYxSnZtS3Q5bmVsL2t1eFJJa0dqeEl0bmp6aUxadExlZjJ5U2VCUEhyN2Jhdy96MWR3QjFqcHphY3lGdkw4K0NsR2tubmcwL294MTVWcHpILzYwNytwNGFnL1B6aVJiUkZnTUZua3prN0oxQmpSUE4wN1E4a2NTd0dmYXFWbVROUWRia2htaGdRdDJndGtVVkNXTzZPSkF3aWFZS21RZWNzcThJdlZvcU9iNW1xdXFmTmVZaEdPWUdrMXZodW9jRElEbjQ2VXdiVzc4VnIzU1FyMmZqcC9ZcTNPUGJtZjlJK2ptUWx4S3FobmdpKzhpRmRjYmNDY2U1STBDdEF3eHREclhyTFArOG9iNElQYTk5YURlVnQzWC9EcXBxbjZiRGtvSGpZMkNXa25OeWxHTm0rMVFVL2J3ZkJaWmZtdjg5MUI4SFpnZGJ1dW1nLzlzd0FwSStKVmY1WHM1NUF3RytQeXkyVEhLT3FKcUxobXZzNGtMRWI5bUN5bEUybFh6bXR3NXhBN2V1RmcycGVJcVVNVUI4VlF0cWVUVnJnSFJoZ0VvTlBTU2tXZW9tRFVRS3hyd3l6VUR6Y2dxYWtvdjE5cDdqUDM1bHBCZmMxRXM0VnpqTFF1Z3JGY09aWkRtZVVEUVBLZ0VXYjlEdGZSRjVjdDZRa2xjRFMyOVNoWlBIcEJHYlJOSmF5cEEyeVBnV1R6UnBHaU5GcWk2b2hVazg3VGUydlJiMVdkQmJtNnYzS2FkVXQ2bi9DZGJlUU95MU5obkszNVlrR2hZOUNjSmZ5M2VtUmZpdEFlYWRra29SNEhBNGRWVnI2OUZHOHZXT1BUQ2p3NGgyUVRWcnhBVUNMV3ZoQTl1bHdrclUwbUlmL3JJUXRDYzlnQVZEWmQ3S0pLQitSbk9BSEFqQ1c1TkRKWmNYZ3NzUTBoMElrY1FKcDV0T2Q0TjJpbEJIRndDMGdkOVJxYzFrZ0tDOHU4TjVUck9KVWN4a1d3bEhtYWl6dmRaOUV4WUJJQThJRkFtQ05JUzdjQ0xJYVdhSlBmOURXRGhOKzM0a0YyaGFoQUNXZ3cwWXNsRW8vT3lraDY2UEtsSWF2d2dCMUErVVQycGlRM1VYYzRwYnlkaWZNUnhPTEdjNENCbVUxOWQwTkRPZm5xeSt1NE9idEZSWUJsckNTV0VVZ3ZhL2Naa2wrU1EwZUdudjZtek5zZmQyc1pCczMvZElsOS91c3U5M1RvaStoLzRubWNiY3lHZWxib2lvNU1mL3JjWkVUM2dtYTc5VXBoY0hmMFZEcGpuY1l4czNudGU3NGYvd3B1dXlpSlVPSkpSSGl1dzRXSHV4d2FZN3hibytabmxhTk9uL3ErV1JYcnBsdW5TWHFiOCtzOWR3c1VCTlJodDNXNDAxRWVLNy9sZDhBanEzMUVJbmlGNm1nYi9PR0NIZnI0Y2F6dWhYcEc1VXR2RFNxL3hPOTBPVXdxNURwZHNkZGhWbVh6Q044U1JtSm9BSFowMUdXR1NzWkZLUWd3SkxLdDY4eXZYekRtb3R3ZktCcWNaQVpwR2hKL0ptUjI0cFJ5K3AvSVZWTCtCUldhWWZXV0UvY3N1WUlPTWN0T1VSWFE4eUpiTkZzYVdXanR5SEQ0QUpZZlFRMlR1N005T0czdFZKQUJKV3oyL2p2M0srSk9oWVZNNUoxMDJCd3NPSFFsenBuNWlmWlg0VmllcUxJZ0QvWCtZRjh5V0hoZEV1WEs4RitZQ2F0aDlBdlpqZWQwLytwN2diMnU4OHNhVllLYmprY0xaN0tHcFhRa1lBNHhENThlR3YzcHhPUlJzd0ZwSjdOdnJCaE8wZnVLcFlBbEdLSkMybHUxZHl1aEZKTXR3YjdDSkZHOUVicmpoRnVycXhiNStndDBBdkRrd0pZdlpiOG40YVgzKzdSajFQOFo0NE92c0NZY2s5bStaKytWT0U2RUxlSjNDSmRkK0pNRUJ1MjNYUU9vblRLY3NiZU1lQTNhbjhNa0N0R2gzc0U2MkFuZkJQZ2hnWFRMc1lZR05CMm9PZEFERFhMZ3pOaStGZVVxU281RzY4QmU2WVN5TXBaZldtY051bUVabnoxeFlhUTY0VzBVaTE4Rm5nZHpYckdCU3paaG1ROEJzd2YrNEI1MitnMEJDZElRVU1RL2VIL25mRmVPRDhyUGhlRE9NWEMwZlhuTTlQQ3RTdmc4UHJYM3pyd2FEbENtR1FtZkNnUHVtTHFieDRVL0dybXFsR3hqdGxFeG92bkFQR1Y3Kzk0Vm9RMzR3TSt0QmxHZFpjM1FkWU9IdUtYbnVpbldteFVwakdVUWRpcTJPeXoxWDJVRmRhRllmUm83RndEYkJKS0xocjBLUklIMVFhVjBMMlVsQW1GSlh2YnBFTzdTT0dwUXdtQkZGNU9ZV0pLZEh4Nk1XMjJueXFnaW91T3ZPVUVIY1RJYlloMzUxaFgraW5WNHhlMFdsQUl0cEt5MDFvbDR3YzRhL3JtR2E2UGdNNmxEQlhTcnFUV1k4aldhbENmY0pzZk0wcU1DMUJHTTlkNXYrK203V2Vod2lXNThKdVRDNmpRcHpCMnY4WHhqZmVQbUFFeDlJbFdobExwNnIyRU9VdjRZZGc1dHlVeEIydUtMUkpKbFZZdnJCVEJvRTlDMWFlV2pxdGRMU2tiZmU2ZVhLR013Y0haMkVwK0Q1bThaclBWUmpBU2NkVGg2b25hN3hhVTVJcEZ1M09wWE5IWlNrb2NXSnlISDlCNlY4RUpWSWdRQWh0aFEwUjQ1QldmMXBOZnRzeXdXRjJxME4xT1hWUXlCZm1TcFNZOGxuUFZCTnhlWVNhSDZucThIRFFySGZsMXRCWEtqRVZ0N25lczQ1SkpZZmtMa05tWU8yaDhQYnNVMng5OTNOQVVnMkZNNkg2VXR1MEZMRVRKZ2krdkplZFp0bW9WRkJFNW5QT2w2bkdaYTQ3QXBiZEV4aU5QUmR1clhLNGtuVzRuRG1KSjFiN2ZXMGRZc0w0QmZOV0tUa2s5aWtIQkR4dFRyMC9IQjhjMzBmcjVCeFhpMi9NZllVMHhuVGZKWU5TRk1tTjR6WDNyV25BUXBEK2NRVnJWalp3RC9DQTkvWjZUYjlrMU10VFB2WXRFNFlVaEs0Yk94cW11RE43dkQ4WFA0bHVleDRGaGtmUXFxc0VDbkNTYzZ5Z2IwMFByR2FkcW9BY0Q5RTEzY0hqY1lOU3poR2FXMVdHU0dJR0EwcDgrVmlyUUtvellDV0ZoZFBENWczbGhEeEpadUkyLzQ3UXVTeUVFcDdFTUdaOHUxdm5jN3lzdU9tci9Ra21zbnRQdnJKMUNpYjVrWnl5aThYcThlVjUraHpwQmZxRHl1VDM0YnYzbnhLM1NzS3BVOHZkd2xFVEJYWHlKUERhdHNnTlJ4OFhhVG9JRWRQS2NacEs5bUhVb1htT3RDTGhnRFpGZmtqRmJ3UkNrRWhkNWFJWm54bGY5bTBVMUxJZmJRanNsVmxQeWIxbzRJSXJuei9vN2dsSG85VG04cXdLMkpIS2VSN2xWdittQXJFOGZPanBVUUxBdDQwbU52YjlETDdsSnMxbWdKUFRpcXZwZmg1azNQWU0vNmlxS2t2R0hJSDZTUFdNZHpBYnhyVkpOQStPS1dsbTV4OE1NeC82cUhmRE44NlpmVTFQRmxvVW9xY3hIeWdCSnR2WFpZN3NpVytFLzZBakswTmh5NkZyMXNMb0N2OXJlTk5SdFRQd2QzNEVqdW5pMjNtN3czMnplRDJwK3Z4OW5QNWFUU0pRa1Q3alJuNDZvZFpSMS96S0RQZkI3YTVqREFHZnNLVDJGM2xneExzWGlSdzZZblp0RU9qRmVBVW02Z3BDSk9lYndOcnI1aFF0cEJ4c1dqTlpGRFZaMUJUbFpRMWxUU2pyRnBGRkRGR1J0MVJJcG8vUENBSERIMXF0dldLdVpjYjRjQ1p5amJiT3Y5NGJaWHQrbXFRT29OU2sxZUVQc29YU0xJK0NodkpLR1h4c2dlZ0hQZUJuRGJleEw5V0pWUFpkM3dmcFZYeFUyaHo3cXJySkVyYjE1Y1l4ZVJzZHJEK1VrcEtBMVVLUERhYlNUL1dZSnRwMUtoZ1N3Ri9RKzY3RFV3YXRuOVVyeVQvZXBTTUxkbXdrY0RNc0JwcFZxanhyOFpYYTVZS1ZwcE14bFRXN01pM3dMODdtQkd2YTBaYXNNNy9CYnY5MGEvckpYWjNDdFR2Y0xSbC9vakpVUmxwUWE5eTQxdnFMYXcrZUFDVURPbEpSNWsxWGpjSmdKOTBJZXZkVTJsVHYyak1odGg2MzlpWWZwVnBOUVhjWTFUK2VoaUZXTGx3c05hUmhwblB6emVoRkxtajZMSGVsMUNpSGgrR3NqYVhsaXBkbXhMUW95VklaSzBWUmlPeWV6TmN0b3ZJbTBHeXlKVWsyYkRzakkvOXNzQXRDRThPZG8xUnAzY0ttTWM5NHZrMWRBMFNBQ3AxRFBiVmZmY2xWWmJSYUdCVE9KRFNxL0RDelJOVEp2RWdEVjRGMWE1ZnNiWnFQU0pGWnFTTW53d2Q5Uzd5MUQwUERPbDJKNEo3aU5ISm1UQ1NWTWJtQTVMMCs0K2F2M0VERkhrdUFIOUtoV3BIQlZUeWZSQUQvYTlCckx0RXc2RzhrMGk4VHgyV1Z1TnRXS3RvYStZSHlpMDU1S25QSWhtdmtiYjJGcHlvWWxiZzVibmFrYy8rMkw1Z3cyQlBKd0Z0MkRHaDFXMlhoS1RlVjVyZVF4U0tuSGhLWGhsci9FZ3dHb3VhVGlWQTVCaDBENGNHbVJROEtNZkdsdVFveHZSZ3BCRzJLNVZ6ZXpXZHI0K0IxQVFKczRtSWloN2ZraWd6ZldiUFVQejJncFk1QnBmTW1RWk5mbkVIWkJyVG4rTzV1V3dtSTRxUkNtMFZyazVXTXMzNHYydENJT1FWb0Nqa2tyaG1jdXJXdS83RUU1cjNTV2lLNDFUaFlrV25CNGhGUmdxZVh5c2VCNTIwWDdBelpuVVJvYWR2ZllFTWM4OHBCUTNGZko0Zk1ielJiTVp3RkxBaEdyQkJqcVFHMm01Ky9UUlFXTmV6WkZ3YTZsUTNML1orVVpITzVTRjlsdk9qM2JzdXdMU2daS1hVY0NvbXUwN09oMFp5cERtcnplMjRGNDhjekZFNWJmaDFkcXFIYzVDek12aFRaREwzdzZKdWx3dlg3SmN3MzhIQmNJYm1qRUp0dzhwSHhKczV5YnZ0L1h2aUQwLytvTlpvR3FCUmRjRVFVcU1tWWdBcUlQVmlmZmF2bjl6NTlqMitGYTh0VHFWUG51Ty9QQ1E1NGN0KzJUYm10Rm5yc0syWTM1RVkxTUJ0MFBaM2d6cklnMjdvR0FTOFJ4ejQvUmdQeXZEaDFYcGpmSk01WXJIdnZWMkZDNFVDK2pGc2ZKWTdOVWFHb2pEMWdxZ2lzSDM2Wmt6L1lFY2VSbm5kM0RvVVlhbVdrT1d1bHF4UXh3b3FpdksvUkRXTGVvZ0JnYXdVYy9YWnVZdjdaRTdsdnpDdTlEMDZ2OUhzRGY2TDlDOHc1dlByZG1GQ2NlaE8xNmgycmZOaGxkRjNxYXhmdnV2SHQ2Yy9yZzNDc3dKS24ydDYyNUtQWVUzU3JqMXdtZjB3dUt0WGUwdWxWS0RGZFRMSSt2UHQrVHRyVkJSb0NKUEx1eGgzK2wwendCRkd6WTBJeFJCakljemtRUWJjRFAzcGpPVDFqc0RkUktBSnJSVWU5UHd0Z0VLMElwUURWU0RZd1NhbGw1S3dWWFlQNUM4cjE5cHZhTUtaNXdBY1BZR0kzb2VQM1NHN2JwUWJXUWpjTFBpL1JJK0tIVU1KU1pKRXo5MGZVMTU0ZEhrdE03WnpOQm1hT08vMmg2MitaeDF3QTZ2VUY0Nnl1dVZwYUJyYzdIT3J2M0g3NWJCUi9UK28reXN4OVROT2tlQmRWVWFiUkREM0FDMURlWXN0Mi9wSGt4UGprN24wcnF4UkowYzh4S1R2MG1ITFFoVFY3RjZxQnk1ZzVaSm1zaHNCQko2d3MxSmpVVHk2UGJNZWxSTmRZTlVhWldMRWduajU3bDNWMzhIdk1pT3QrQnVWN3FnZjFEUmtEMHViSUlnQjV2YkhObzREckJDSE12L2NYYnYweXcxZXQ2cndSdjhjeU1GQVd3a29QNitSTGdhYmcyTzNqMzdwQWhWUHB0RVVmSVg5L3NuWGpDYzYvWXdGUGZkZkFDeitnSjZaZG91MWVoSVh1WXRlQUpiazRXZmpWNTFFcEU3bTl1YVI2OUd4SHNudy9LU2xwYUdaeHVxdWFDL3p3VkJGZCtKb284VWdJUnhIdzZKcmlrWWJybjJ3RFJSN3hNN1VyNFBqVmdLZ29uWjNGbzJHbGI4bFNNUUdTNUVFR2RGQnIxL1BUNGk4ZXZnUXk3VHVhOG5FVmxsczZnUkFzZi84bCtZVDhESzFaTFRvSnE0bzNWNkg0elI5U1lqVFZkK3VhV1RNUk9GOUlOaDQzSGQ4WDZ2M0tRL3hhc0IrUWtpWlB4cDFwZ1VKTmIwcEV2bVVmcjZxcXhYdVNrY3B4T0gvdWFlWnVjVHMvOUNqYVVDNXUvUkIrd1JKVFhzNTMrLysrVDJkcS9HRmlOa0pCV1pqWmNsbEMycUNOTm9adlYvVW5ESjVIc0x0S1BOeGxrMllHbXFkbkZhcGwyK0lueHpibmdxSDVKUXRiZDNYVXZ4UDI1T1o1a1RFTlppTFZwYmRyTDJaTnNjS0hTdTcwRUdSK1F3KzUvWG5IeHVoTVNpNGJuOEtmeXB2bGh3RUQ4ZmZ6cHp6dWNnZWVxNWZLQ05KbjhraS9NcDR1UVFNK2JyYWV2V1gvNU45cThrSG5YMWIvZGlZSWpOUDF1cDRQR2pSYWdOaG8vZDI4dVBNNnZNaXBua3IyendobTlSM2crN3g5RWUzYmNoTmd6NldtaUx4anJRYzJjYU84S01UNUNDb1FhWFJRTHVXUHhRLytYU2hTblh0Q0RMTjRDdmhsMHJ4blc2Vzd5SVAwYW1SaGNWaW5ia3dVdDBrd0RaYWRiQ0tQS3FHSFJuMGNNMFNwVC9tOGkyL1lQc1VYQ3UzcmVIcmFXOUVoeXJFc1JTUHlYNkFRTnJtaTJPWkJGcmRjcWtFc3pjQytkcGJLbWRDYVdWb1crbExMWkI3OFhCd1pxWHpaeDQrRm1SREpxNkZYK2FXL1ozZDFnL0VBZEx6TThzdllydkhzeXAxR0tacmVKV0tLT3VFdlR3bUhqd25EcUoxU0Z1RWJiNzB3STBOZ1h1cU44Sm1Dc012aWJ6aTJyY3pFa2dBeitMb2lCRWY0blVOdmw1ZjhORE0wcFhCdXdhR1pKc0lob2ZzTVp3UWVvQWVOR2JsZ1VLVlJrcVJRejdZclc2aFhWZ003bnREK1FraUtIYW1BTVlQQ2IzNTR0RzhOY3krQUp1VGZ1SUl0OHU4eENIeFA2RGJrNTVBYmluaXloUXVmd1M2blZZd01LSWhQb1ZBbWZpZFhFOGROd3N2V1E1TDNxS1l0YnVCUU43VnZJcFJpZmxCTnRpUWM1NXlWVFpvRGFPbDhrb2VlcFZQOTJmRW44MzE0eFdoTitOSFY1OWVtTDk5N0pXVDN1dExTWTNlTlNuOG9YT1FCeHNKaE9vODc0SzV0dC8rY3ZxdGlvcUlmaWprLzZBVWFmUzUwV0JZWFM1blk4RUYxc3Y2V2l4Q0h5eGZKKzBqTkpPQmg1eFR1a1hhS3NCUGtURVVZZkVKV2hrQVQvczQyaWV0LzJXWjNPN3p6WHlxTi9WRTdXYzNCcXZIL2NWMTQwUlRPMloxSFFEOWVTb0dDTmh2OXF6MlpKWEhmNE5lU0JXZDZVT1RxbUYxa1BJU0gzVzRLenhlbVQ4Z3p3aUxkdjhwTURmQ0FBRitoVWNxd0RSTzRvZEpGMmV1OU5Uc0VCbE5WUk5aYTRsNVoxWlRyQkdYMmpweGNDTldhMEdOTGhGcnFVeTZFVTlBbVlOZ3lpNEpHc0c2cHc3SXY5dU0yeGRxc0p6NWlGRGpRVnhsbmJWOTlQc3d5MWUxN0lNVzY5NkZnTUVZTWdHY1Y2dDdGRzJwOFpOUmkwakFKeDFiRi94OC9zSjdzSXhjS0lNeCtYc2VlZTZmQXBpSUVobUJDblBuRnhDUG9sVjYyU0VqL3ptWDJvMXJiV0NOOXBxNGFqT2I0empZRjJKYlZlZVFZbTRQNnRjQ3B5b3ZrR0dSOHlJdWYxTkpkRTlmZG85USs3Wmtyek02eUlmOU92Snpqd01ucFZjWVoyOVlYRVBud0lDdnowT05iRUFmWmlocDdpVmkvRjNMTWV5U1BzSmNyK0FuSWNwYitjV1ZUeC9SU1NxaDJUZy9YKzI3VTZhaUZLR0lFY2ZlcEpqamhndTJ2UFAwVk5PVGIxaEo3ZlBWbzdkREhMUzlkNG5rMXlBUVArbXNuRlhNLzc5ODAwTloxdFJBakNrclNiVStseWpHRURZdjR4UGtQNkhYc3VtK0ZiZmo0NkNkMHVuQXFvdytaWEFtVzVSZU1jejdmTWFhd0MwTmFCbzBoSmp0Q2xWYTg5YVJYVnJhalo0ZnQxcGVqbUdXUEc4YTU2cThyVTBKQ0NRSFNULzlkaUVmSlkwdmlxdDJldVM1Rkx4YTJwYWJPOTlwTmhNeGFqTzZjNXpjQ2lRbktrSWl0eVRnTCtKdzVGRXF2d1dVNFl3UFZSamJicDZwd1BrbWNXTU5KWWVFcWJ4ZGRJbDU1M0l3enMyL1lhM1NtTCt6NThzbXBJSUZCZG9zM1RTcjUrRlJqQ2FQV3VielVRUzVLL3JDMHN3Rk1DN1dzazhOdEtaWWlZTUlVcUtqUy84dnVkZXhTWmE3djIyMFhuVWVzbFl1Z0Faem9ON1k4MEZtdzNEVzI4SElLalgxZjEzMG5GMzZHSG9oWCsvdWlhdy83ajBFQ3IwM0JQOGZRa1JGL3FBYTlkRUxxbXRMMlk5V2tGNGgxeEpUVk41SU5EM21LWDA2YlQ0NDFaSGpNM01YTzBTU3Z5ckd6bjdKQllsUW1rK0VRUkJ3VHdsS3RlK202SzJ1bE0vdnArMC9OQzl5c3I3V3FNdSsxcDVkVFJrdXFXU1dKRy9CdXBNdWtveURpMTd2MFlDWStMWTdNTjhBUSttQXBwa2MwMHRpVGdXUEg4d29CT0x3dHZqUUxpcVowdmNaODBOYXk3RWdqK3FoOURONkFkWmtTUFkrY3pJOWU0dkx3NDNWbEc5Y0h1Zk5lSlNmYUJ4bEJtMkZFYmh4a1Z1QkN5ZCtjYURJTkpGUjgvaFh3RTJ2Qy9IeFNkTURDNzBFQURBREM2L3ZkZkFMSmRWcjdlYjI2dlUvbE9YN1BHUUpEdHorTGFaZ1Fvc2NWNDJYNzNVdG83cXRaRFo1YmFYekVLaUlhdDJIc2RpUlpXYmxEa1pRRU4xWkkwbDViMXZQdnhsR3JRc3l2Z05XRnA3TjJ5M3N4RmlGUTFVOWxyTjhvdGRVSXZWR1pXeXBwV3l3ZUJIVVcxaUhEd250OVJuY202S1FvL0Z3L1BGek00a1F4aGZ1M1hBUXFyai84clN4RzA3dW9xN0FPanRqMXFQK3o4Y1BKQS95VkR6LzNkTWRjNkZ3b3JhVkhHSXR1Y09KTjJKOGgrd0IwTnozZ2FLRjYwVnRQaGpsRTduTHYvZXkrOU1Hb1lZN1NwRnJ1aG9kRE1JMFFJRktIVGZRZXc0MklSby92SlptWlNZME1tOEllcTBkc1lFb25QTDQzdTM0L1E4OExSMFJUQzhoQkM2OGhvZUdsTTJmUFhnWjAyd2hCRHRoZ0s1LytQK2VFeEZmWDlYWC9uekZzZmZQZWxuNDZlT1JrKzl4TVYrdmw1TXlZMmZRbU1zUUY2WlZzUFlPV3RUOG9ySFhiMnpWaitJUEhSU1pSdndQNU8rYjRua2R4KzYzKzVzekExNGdYR1o1RlROYnUzbXRkMUEwZGtnbWtmUkF5UlV6QStvS0k5eDFvMkM3cmxpQnFwc3hoZkNqMVVLcXVGejFiZi8zeGdmTGVWNm5wWnVGSk1mSElLSzFkUVNXRG4zdkxPZlVqdVFDSzFkVG5sR0QyTEhpcVZTcmh5NDgwcjJ3N3ZxVFlQYitJL1Y3QWFKaFovanlVR0tyQlNTTnh1UTFmcjVyVksvOGJYd3c0UHhlaE5WSGJ1cSt4czdWZnZGYklZQUFZU2xaUlYrWHgxMDZWaTlhRnZWL21CWndHZ3ZBeFVrTmoyZFV3d3hyMk1YbUhBQUZqOWlZU2RLbjJ5Z2NSNEUwZ014SFVTNCt0QUQ1VUtMQ3U1YTZCOHRiVnhKVWFNWGtBdmxRcVFmSEN3RXE1VU5wSVl4NGh4WjlGYnBXTHRUR0cxWEZtT1N5Vkd6NkhIU3FVdllkMlhLbi84NWJZck1XSjhEZWl0VWtIU1N0emZYNG0zS3pGNkR6MVdLa0R5d1czbGhadE50bUF4WXZRQWVxNVVySFIvWmJsVXVSbHZWMkwwRm5xdlZQb1QxbUNpSEhZckhJNFI0L2FnbCs3V1IwaGFpUWNIU253OStWQkhpZkhkQmVQbmZaQUNUekc1SkFTYThoTW53ZTM4Zm9EQlFTd3QxV0laMC9yNmlQdlljR1Q1UWtxUlAzV0NYRGZLVTBTT09FOUtBV0JqeUJIY05LZ0RQMDhFQmtFSUpVVFZjd2hnUmxaaGRvckpyVmtvTllieG1tRGFiN0RyYjVxUEJEMlM1VlB0NStDZzB5Z0tVODJwbDhiM1BMaFNlM0JkNWNBRUN2eHpoaXhxWFpHeVdKdkV1aXhJUDMrY3lZMk1sYUdJL1pwZmhkWndKN3RyYU8yOVVnR1N0R1A1TjUrMDc0aThHOEZhYTVDRUpBQ1gzd2E1eFBXR2s4anZCMERVeStXQTNBbkhhVXp4TnNGeFRTOVBPS1lhbnNjZ1JXd3VSejh6UUI0d2FTQlVaTWl3d2FBNEM2WFlOMFJnd01Cd3pSU0dBTDRNUURNa05ETkFDZ2dDUDNJUEU4NkU0bW4xOG9RSmZNZFJUZk1CWUh6dU1JZk9vMFQyUmNkUDBPUXJVWUE0UTBwQVRiNWdUTlFrWnlMZkNZQlVUcG44ejdsdDhFTzFUa0FRVHBhaVl5c0lvRzZGMTczNFhiUjJwS3lFVmZuc1hscURrWFJkTUtKUC9lRHpMZm1KN1h1NUF0TVV5emoxeS8vUjdFWDl3aUF4QWtDU2dBYWtaaU5nakJDSW91RkV5NkRpSUl4UmltY0JHTUJFenZETTBiZjhZR1RIRWptWkVkQVl0aGhNVDRFUStNd2NCTVkweFVSRzJhWHQ1M0NMVVZwU0wxbHJhTTFSblZ3T1BBMEc0SG1lcnJZaFNDVzRObWp6OFhXajY2VUhvYUtzRHVjV0dSSHIwSk9sa2tva0h4d29tYnZSQnI4TkRFaW9IRkg5WE51VW45ako3NGROWXl5anU3c3FxV2FHSUx6dHpSUUFvRjUyRE1BaDVEMWVQeWpBN1BzZ0IreE56WnF6N0dudGFhMDlyVDArQzNMZGJLMDRDSTErUlU3V0pSS09JaUxIRWFKeFBqa2xUT2M1ZEI2bDFRSkt1dVJLZ2lBQUkwNWtKMGFUcm5RcFc3VVJFQ3BYTjc2cEg5MDhBd3dpb1Y1UnhqY2d3QmlSYlhYdDdJd2VFdUUzb3Z6cHpadS8rM1RnMElOVzZsN29QSWs4aVlMQWR4d3lCc0p3RU5uekdOK3ZtUjYxN2VXcWVxaEc1a1orWU1DSXN1cnBFVVVOejR4TUg5ZCtUUWtjYkJnVUFNQitiUlZQajJTeFdqL3RrbkNpYTAzVnpVZ0lNbVp0K1dlQ3RYcXVtaXZWYkpaTTVFTFVaZzZSbFd2YlVWSXdJNDBXVURCZzM0ZFM4SDBvWWdPQ0lCZ0dNOVNFTVBYV3Q4YlY2ZHBoRHZJc2NtdTljZm02bDFJMzZORlNxYXlVYjU2NjJxZDJKWGIyNG00cXhqMklIdjBpV24ySnhPNytrcm1lYUdPaWQ1ZWhlc1dvTVZlNUZqTEt6eDluUUd0SUFHNjBYUTZtODJJaUoxQzN4d2I0bmZQRmhlMzdHaG1rN3BtMDF2T3I4UU1vK05NaWx6VUJISWVER3QwRTBDUEVmNnpPU0tLbzlTVXBEOWRHZVpuUVRHcEZGeXJkNE13RXJUVUFLZDN1VCtwM0hMMjRWNG1RSE4xUit1Z0d5dmZJYmZ0b2oxbGxyczVDS2VicUZyNitSOVVGQUFVTklNaFBHd0RHendjdEpOTEM1MVY3YTliQVpRTnlHNnhiT2pobjV6Yit5anE1Q1ZGTmtBZXo0U3JkaEJGbmdoQUZPT3I1aGNmZHc4MmpOSkJhaUF5Y2F1T0tFZFphYTBCR3hqSmJDTDFiS3RaUUN1VktlZkdlNE1HTU45UElYTFdRVVFBa2taUVpTVElqWWFhWkpnUUFvWWluRzZrcWUxZDZSd09ETk9Kc2lrbmJhRjRtS2pCaFd1aW1zejZUUzBSRTdtRlpTVFdPMGt4cWlhcGZESU9JSW5MWGZjR1ZFbEtPdTF2bmtvS2VMcFZVSWtYYlMrOStkcWNuY2xzUk1WZW1sWXdDcWNqUlhVa0EyYnBCdGFPeWpTVFMvRy83OWpZeVNKdGkwbHBNdU1IZTFMU0ovc2ErYUtHYlZxUGJHc3dlWS9EamM0Mmp0SkJhQVV1WHdGcDduamNEZ0dxWkVySnJZKzNlUUk5dTZ5TlVsa3ZMWjY0T1pIZGIyemJaYmIvVnNCRnpWU2VqQmdmcHFlZFZsZDJLN3BRYlA3L0dqSmxnalVUcVM0bVJ1dXUydUFZejNEMlQxbUxDRGNBRUFRdEhDWml6d2V4cUk5MzBDR0ZFUlQ3YythbnpnKzVqVDlWSFViUUJxUVVBN1B0NGhMQUtCcXFSUTVzZ29PNDRlcnBVQU55Yyt6UXhrRXg5KzU3WTNNZm9aZlFvQTFaSDM3ZUdidm9mSitVT2ErQnV1N0NVUDFvdWh5dWxxemNTTzNyOVU3Z0hrWGhvVy9LaEpqK1RYcitxQUZoOWY3RVNsdnFlVHQvcGlYeVZLSDI0WktVU0dFekdONDYyQ25wM1cxOUhLck96dkhpelhPejFrdTRlNVkrWHNWcEo3QjZJNjJRTFlRdVVDcEpXMzVpOStzNm51Tk8zV0xwTkRleU1VcVgwNFkwazliekpjb3htYklFRldJU1Y4eUZ1bFB1ZTNQUXlyRU5xMTQ5Yzd6OGFZcnJBVTYrZExtU1FnVVJCdXNmdzJxczZrd0dBUWtFZSs1ZXMvN05YWnpJeUF3RFMzUXR2aWVUTTZ6TVhnRWNQSFQwSzd6VmR5TWh4bk5ieXhVbWwyb1lBbGN4MWF6Q1oyTlhValdQOGZJZjc2SkVjaTZzQlF5bk0vckdoM1dMdlhsbnRENUZTUXVzRjEwMDNoR0w3YXhuWmV3ZXh0TFRXV0VJdGtVYUNtK0xDNjl4VVM2NzNGd24xYnM0V1Z4eVlxSHVGaWFJK0dVU2lUWVBtQVBIYUo1ZzNFd1RmRVIvL3lsd2ZGaE9PTUVFQVIzQytVWXZRckJMSUNUN2UwT3VTd3V3cFQwTzZrcGlZUkk1TWZyWW1kMnVuMjI5R3I0UkczQkxKNFlIeTVhWEs1NnVKQnpiWDhqVi84aGVXTzY3bk1zOC8rZnZmWFVsLzk2Y3ZmUy9oaGU2eGwzNzR4TUxVN0FHMytLK3ZGOGQvdW4vdTMyYTN5NGUrSVhWUnA1SEdRbnA3UnIvM0I3MndVRnhZS0FMSUhOZ2ZHczY0N3Y3UjBkSFJmZUpqYnhFWFozUXg4N1JNTC96aDRzTVM3LzF5SWYyQUxqejVwRFZuSFhsbTQyTmZXU21YUHJ5UmtqdGFKK25QMjVTMnJEUVJPQndidzJMaXlPSEQ5dUlpSFQ2c1JQbWNmNDVEcmJWbFdTRWVQN3pQV29SdDIvYllxTFg0ekE5K2dQazNRc2gwR2dBOW5INTN1NTBPclhTeHFQZG5qOEM4Z2ZxdmYvR2pJelIvYWQvZi9zUmFEQThmUGlJdU5nMXFXMnpaWkZ2aHhYUTZEUnBUdFZTTTBNS1FMWWFHQUQ4SVNBeFpJUHVKb1hXVTVOclRnTERsT2VkOEgyTnBLMDNwaTNNWTNZZHpZWWpRQmtJN3RJZHNJaXM4QnpZY2htRm8yV09pOGJXTkg1aHd6anQzMFpxN2RHYjNudXdLKzdadGN4aUdDR0dOMmlFWWdIM1J4bWdJWThNR1lJY0k3UkRwaVdmdzd5ZnR5Wjg0NGJtTHdyYmVzWXJwc0RoMyttTHgvdlFvd2JCTlpOdGhDR29lc2cyMndnS3NocjZuN2k5Zld5NlpwVTMrWDd2VUxvT21tSzU5ejJjYnd6T0hoUVJrQmtCR0FsSUlxTWtYbENBaHdONHNsTlNRNDVsREVwREhqbjEvR01DejQ2NDdudEV6a0czUFVhWExONUlqRy9uRTN1SStla3NJZGJ0MmkrTDUzemFHWWw5dXljaHViU3hwR25SZFhIZ05MYm5lQnBzTjlWNmZMVTZBQmlONlE0WjlnQVFCb0xxV3ZoblNuWERKemJtN1lBQmkzeEJBb2tXTDBLSVNhTzExZ1lZR3lKV1E3b1F3czZ3MWU1N25BVHpiUnF2UWpLMVVLZ0Q2LzNTNDlNSDFsUXVidUlYZktiV3JKYVpyZGdySUZLUjAzV2labGNtZ0FLQ0FUQVl3YkF3YmY5WTMxUStuTUtNaDlVeEJhNTlIQkFyUU14NlUxQmZxaWZJdHFLeVdLK0ZLNG9IK0RTYlo4T05HOTlHNU9ZUjZYYnNGUmJBZiswNWpLSFpyUm5aTFk4bTZRWnZqd2x1bjJGV3U5MGFoM3EzWjRvREhORWxFazFrd0lBRFBZNThKRkxVMU5vc0dBRUI3UGdPNDVublhOS0J5MGNLdVJZdlFyQkl3TGIwdUJsSzZMbm1NUTJEZmlDeWtxMXdKbDBoMWw4RzJaZllxalZoNVo2RzhYTzQva082K285aE1INS9TU08vZHUyKzRudDhnQlB1R3dLUndZZ3J1eTRROGczSktHTitmd2lOdVZUeXJHOXUxemZUeEtTMG5YOGtKRXdUTURKV3JCMmVUQVBzK0tXS3NYM0FES0gyd1pQVW5FdTFqeVRwMHBFUlozbEhBVVBRbHI3ZGJZTzF1L2JYekhuYTVTMHUxVUd6d2FsT2FObUdEeHBMcW9OSFJXSXNMeDFjWXVXcE1VN2I0K2lCc0U3MVo0NjlMN2phMU4yejg0TzFycWVmLzhpQk1rSjlsbXNqQmIrcnFhVkVKaU9hNDh4enllU2FDNDFDUTV4UmhwSjU0M21XKzdKWXNGUUNsYTh1bDl6Nno3TDRrYlU4TUpwSHMrUTZ3Q2xiT2gzMlBEY1VwU1ZzVVc3VlVBR0NsWExxOFhMcXloRXJGR3VwTDJIM1d6ajZyejdMNkU3QjY2UHRZV1M0QktMMzNXZkxiOTdXN0RMWXdZQzFrVklmMDdRM2NTV0o4UGRqS3Q4RDZFa2thVE5KZzVXYTVYTHhaV1ZncFgxbXVsQ3BXQWtqMFVLbVVyOXl3QmhMOXpqRGFMeGViUFZrTUlqVSthMGlBeENyekxSeGJZbno5Mk1xbFVvUFZuMGp1M29iZE5XYXBVdW5CcThycWU0dkpiOTFuOWJlcEZvb29vSWpHRVU2MnRvemU0TkhvVDlHNlBLNlcyNGN0eG9CMWhWNnFFd0RXUU5JYVNLWWV0MWN2TExZVEhIUW1vMjdoMk9MbjExRkdNYjU2Yk9XOXlsWkQxd3pZeG1SVXgvVHRPSEg3YTBkY0tyY1BsZFh5NnZuRnZqSDdUazhreGhmQjNiZ0E2MVZZcVlRMTFGZitrcm13TWU0UTdvWnQvUlpDY21UYjZydWZyYjloYi95OEFZRTlENjVMd2lFVHpFWkd2eHVMK2VvS1FvZU1ZV01ZVlJIaDI4eTdWQTRtejZ4SnZRdy9ENnA1SGVVVXZxeWZkOTFSeWZoNW4ydWU0dGNYN08zRnI0THBOc0Yway9IMjkxMUVMaVJWenljbFlQTDVFOEFMdVp5b2F0SjRkZ3FRR0J5azRXR3U2VVE3RDlvc1ArM3EvaU8ya0Z6eTdvQ1Z0TEJjd2tyWjJ0NTRrakx6dmlXT09FL1lseTdoOEdFMVpINDlkVkpmTEJhTHhXTFJTbytPMFh6Z1E5VDBpNDBLd3ZuOXlncU5DS3Npd2d0dmhYdEdMY093SjhZczM0elo5andKc0JuYkJ5c2NHK0kzenN4WmFRc1cyVGFHTG9NZUQ4OVpaQ01jR3JLR1FqWU5jc00raElXNWNEU051VEFzd3Q0M1J2UDVhZGd3WVRodmFPd0p5N2FKMG91TG8xbVZPSDl0ejUrMGxWM2V4NmFERXJSWnBqZ2s3TVVHSmVqaHgwUC9IR3diSE5xSzJGdytOL1VMVHUvZlQrSEpxVGN1ZmZMSjNGdHZwZFBQMmRhWlgybHI5ZHFWMGV4ZjdWdThsSDR1ZCtTSmk1dVFuOUlZZGRXT0hsOVZiamVTZXdaWC9qZHNGdUVMSnd0amd2eUptUmtBVURsQ1FjdHhDV2dORXBGOG94blNqYTRxQWdIWFJZU0VxRWVocnJoa0JuUFZkd3RHa0hTamF3d0JFQWM1Q0pUaWFVTVVDWE9BV1RDWUFHUVBDajRWK1NReGd4QTVLam1ZaGxEa1R4c24yekNYUFY4ZDB4MHBRYWZ6MFZzdzNveVdHY0NsTEFBeFFxN0xBRUN1U3lRY0doNG1ZUmp1aStCcmd3VGtaelUwOHNoUngwRUZpT0ROYUVnM0dyR3JEeTdlcTl4MkpLM2tubTBsYmpJdk43TStoSk43WVh6Y3plV1VNSkRqTGdGRXJsdXpIV29SdjFZVmhNWVByakdqSmlJY2ZwbzhqOEdSZ3hmRWhDSlExSjJpSnNTWDh2TnVkbFNxNlkwaGhIaHFWMzFXbTJhNlc4V1JiWXkzSTg4bkNFZUFFU1ZWQ0dIQUhOVWtGd2N0cEdCb3dvVlVDa0hxRm9NMnkwKzdROHlBM1JtVVBseXlFZ2xyUjlMYW1ZcStMbUpON1NjRUNYRGVaMVFYNk0xb1ZCQWFDRUVRUXNBRStkbDNydE9SdjFZaTh0YXVWb3NRVmVkdmN4WmZ4czliQ1RRNEtxRXFkbXo4OVlzdzNSczRLalVxUVpzOG4xU09URDdxS1FDRGNnSUFCMFk1anAvUFYyZGlBaDlPNjVTNmtwL2VFbkdwM0RHVXJ5Nlh3NVhTUjdGalN5OWlTenEyeElqUkM0ajNLakZpZElXNFZHTEU2QXB4cWNTSTBSWGlVb2tSb3l2OFA2RGpBeUdWZlNja0FBQUFBRWxGVGtTdVFtQ0NVRXNCQWhRREZBQUFBQWdBT3B0ZFdMT3ZOTGUzQVFBQU53UUFBQXdBQ1FBQUFBQUFBQUFBQUxhQkFBQUFBR1J2WTNWdFpXNTBMbmh0YkZWVUJRQUh3R25nWlZCTEFRSVVBeFFBQUFBSUFBV3JObGpicm5vSjZBOEFBRFFTQUFBSUFBa0FBQUFBQUFBQUFBQzJnZUVCQUFCdGJTNWlhMmwzYVZWVUJRQUhlbXl1WlZCTEFRSVVBeFFBQUFBSUFEcWJYVmhEWGcwMGxBVUFBRlFMQUFBUEFBa0FBQUFBQUFBQUFBQzJnZThSQUFCdGJYQmhaMlV2Y0dGblpTNWlhVzVWVkFVQUI4QnA0R1ZRU3dFQ0ZBTVVBQUFBQ0FBNm0xMVlKR2t6QlZFT0FBRFlkZ0FBRFFBSkFBQUFBQUFBQUFBQXRvR3dGd0FBY0dGblpTOXdZV2RsTG5odGJGVlVCUUFId0duZ1pWQkxBUUlVQXhRQUFBQUlBRHFiWFZnVkxjN2hDZ0lBQU9nSEFBQVZBQWtBQUFBQUFBQUFBQUMyZ1N3bUFBQnlaV3h6TDNCaFoyVmZabTl5YldGMGN5NTRiV3hWVkFVQUI4QnA0R1ZRU3dFQ0ZBTVVBQUFBQ0FBNm0xMVlKUERiK0RvQUFBQTZBQUFBRWdBSkFBQUFBQUFBQUFBQXRvRnBLQUFBY21Wc2N5OXdZV2RsWDNKbGJITXVlRzFzVlZRRkFBZkFhZUJsVUVzQkFoUURGQUFBQUFnQU9wdGRXR2tmbWE3L0F3QUFZek1BQUFrQUNRQUFBQUFBQUFBQUFMYUIweWdBQUhSb1pXMWxMbmh0YkZWVUJRQUh3R25nWlZCTEFRSVVBeFFBQUFBSUFEcWJYVmpGbVZtdEJWSUFBQ1pTQUFBTkFBa0FBQUFBQUFBQUFBQzJnZmtzQUFCMGFIVnRZbTVoYVd3dWNHNW5WVlFGQUFmQWFlQmxVRXNGQmdBQUFBQUlBQWdBSlFJQUFDbC9BQUFBQUE9PSIsCgkiRmlsZU5hbWUiIDogIuWvvOWbvjEoMSkuZW1teCIKfQo="/>
    </extobj>
    <extobj name="1BCC2C28-871D-48CB-8BE0-2867F7803ADB-11">
      <extobjdata type="1BCC2C28-871D-48CB-8BE0-2867F7803ADB" data="ewoJIkZpbGVDb250ZW50IiA6ICJVRXNEQkJRQUFBQUlBSmVxWFZoYVpVaW50d0VBQURjRUFBQU1BQUFBWkc5amRXMWxiblF1ZUcxc2ZWVHZiNXN3RVAwK2FmOEQ0anVKNDBCS1VyS3FhdFJzMG41RVN0cCtkdUFJdDRDTmpHa2JUZnZmWjd0Skc1eGtJQ0c0OTk0OSsrNU1jdk5hbGQ0enlBWUZuL3FESHZFOTRLbklrRyttL3NQcVBvajlteStmUHlVemtiWVZjT1U5dm5OSkwrNE5mRThqeHpGaUkvTVdzNm4vSjQ1SUhxN0g0MkFVcmtrUTVua1V4R3Rnd1JYa2NacU5oM2tXcG45OW5kL1RWN0tRb2dhcEVKcDl4RVp2V3lXK3M1MW90YmQyOFB2SDRBb3JLSkhERTJhcXNEZ2hwRXU1WTJXcHhSZFRMQXZ4TXBlaXJYK3lDczdnc3hwdHRFZWpMbkNiS255R2J6eURWME53YkplcEJPQWY2NHFHbzNPRXI0Q2J3aTRySG9WZHdxSmtLaGV5TXVBTDhpNzRRN2NvMy8yWGNpZUJLY2oyelhrcmptM1pLVXRJQTdjTnlETXVDQmZRdmNGTVB3eUJFaG9HWkJCUTZ0SEJaQmhOb3VIWmJJNkFCblJzQkpSTVFxZEVDN2FCeGpCci9lTGtZclZPNS9RcjZaK01VREpuWEtsZnRkSWxPTlkvQ2JtZHNaM1ZYeDl1Y2sxY2w5OUNyakRkR3A2N0crUWZtTnQ4eGFRNmJOUEI3cEZqVTF3QXJkQU10YTFQSEx2RC9DWStFS0tya1V0NDRLaU9ENFBUc1lMeERkaVZkODJUL21tZDlPN2xkbGtBS01OSytvZGZnUDc0QjFCTEF3UVVBQUFBQ0FBRnF6WlkyNjU2Q2VnUEFBQTBFZ0FBQ0FBQUFHMXRMbUpyYVhkcE5aZUZkdklNMTIxeGx3SXQ3aEdDRXdJaGdVQUk3aVU0RktsQ0N5MVNvZnE4dmZXLzN6amozTUljZTY4MTE1VUo5bnZzekhuV3NmbTRYNStVSSs5UkRlSjNscko1d2dkQmJhWlFyZmhnVmNBZlp4dk05OXJGNVJHSG82UUdSOWJSKzd2eUtoMlJxOFRSZnpnV2RMUCtFWU1UcS9nK1BSOWtqbzFCV1drN0ZpWlBUdUpNd3NGeGYzNXdtazVYbjJvVENTVUVMTStWL2xxajRYbGxZNU00VjluZUVVaUdROWZKcjZoNXVOQjZHNXZSdUpsQ2g5Slh1SENGS1kyK1V1UTlWeGM0d2FrVlZGdzE2VTRzR3hRRVQ4MGl5TGpmM2RBd2tPVzZWUHVIZXRoZThNc0NDYzFqbHlpYlU0YVJHZU5xbXRQYldFcnZtSjVhUmhVaU9ZSjR0b1FvYXpxSmkvU0w4Y0VmZlpNVXNCa25mY0JyS2JqcGFuWFhiY3FRWVN2c3VZUmlCVUIrUm54YUpHV2xwMC9VbUw2VEo0RlJTTXY2R3JwamxZMllQdzdOSjV2WVRRM20vbFZmYjY5LzdodTZUMmFUdFNiV0QwZVlPdHJsQUZ5c0ZOU1llMzhkVzAwRWZub05kcTR1NGpXK1lQQUg5SEhRdFZNR3N0cklOYVZCNmxRa1BtdzNqNHF0aC9XSG9XS2hnUGhUeklESWhxQ1VQTWdQcFpoT01hOWtmZnBqYW4vUXdiT2x6SE8vTGw4UmxCUkI5cTlZSkt2WU9VYTl6dndFUlNjWHM5aXgxb2tKOVZyM1pGZXU4RlhxU2R0ZmlIMTc4UkF2UEg1c0g3eDZNZGxmTVc4eUh6WFM4UjhxeTV0cWlOS0NvUUtBZlVkUmZhZ25BTWJWZXZ0WlJMVjhJckhlSUVESXQxekQ3ZzVGM2w4LzU0RlNKNFkxdUg0ckw4TVc5bmU4b1RJMDNiSmZyNERSRDA3Q1laL2ZvblFUaFRxWHozek9kdStab0g1TWFkR0owQktwb3lSbUp2UW8yckt3azkzenY0aTl0UnpiY21pSjB6b21hbkc0UVRrTlJzQ2pidldhUGVRVWZiZERnVER4KzNtVk43b0dqZk0rKzJoWG15TStmZXpKWmJJUUVIcTFQeUZFOFZTYUtJejkxNE0zbFZ0dkZiZyt6emRaM2x5cG9MeWI2T0dXcHNCUVNHTzMvL0cvN2loOGVDQUgzd1RHYVpnL0RaeU5ISVBhdWl1RGtHQXdFd2drYzRmTmthTk9ZbGxMUHpkbW13TE02WEo2RFVQTWlhUnp6TWJ0SWRrYzgzSGhWNWxxKzlkOXBUb1cvNC8vOHYvZC93R1BvV0UyZkhIUnpaMmllQ2ZSaDR3SXIyZFY2dUt4eDJ6dHFMQVdKbFBKL3VOODFMSUJnS0w5VTMvV2dDUVhJMTJObWY5WE13TDVUbWN3THJLckkvK3dqK0pDRTI4SDJmWjVOc0FTaG9KUEhERkVYczdKYitVT1M0Wm1aNjlmS05qNTQzOHVBRFRHV0FiZjM5eWsxT0JDbmxEdG44NXZReU1pSGFRc1VzZFBxWHAvTTNWUUtUc1M0LzdxM20rd1cwc2FhenlOTWNwbXc4TmJkbUUxTVVwajYyTG1mTzZoMjZwakFFVHp6bjdKbHVhQkdsOU1HaUV0L2RndTR4blJYeCs2cVQzY200bUU3R04vNHZRN3BIakRyUktNMitnbGh0djVkT3hNT3VpMzdub2ZYQ0lsSkdXZjFVMmVNMUFwM3BhYkJKL25zM0ZycFdVUE9lTmZPZ3FjMG5qdDUzSnFlQThtdW1uOGFiTm83MFJtR29aQ0ZubmNiMWxkSDdZV2lYUHFHUWRNYktOVVFrTWd5R1hEcDlWc3JtNERBNEcvL05tZkIwVzg5djU3bnkzM2VRR09zZnhZNjFqMW9vSG1tVVhoZWtNYlMzNUZyaGVwd2RSaGQwUHg5WmNEbUd6S2RidUMzNDA3R1Z3T29rRzVtVkRGUmZYNVM4Vk9hcTBLaFA2d2EzdlU3cXJoSkRsLy9IK3hGM2JNQ1RjMnZYR1RpTFhqbXArQU1tWTQ5c3RKU25OL2xvSUttRVcvQU5rT1JucUVXb1BBRFRoTjJodGluVy9ieEZxSHd5THhkV0ZGY1hUYzB2VXpVSHp5Ylo5c2p5MUFQazcrOGI4enlJSFp0RGdZZkxEeUgzNk1zaHp3OGZGaVdGRVV1Qk54OGhCcHRiRWE1QWZUUkVBQnN3VzJLSXVWcEpBOHpkbzBPbXhmUWZzaERPZWwvTlZlL1ZFNERndUZkQ2F2K3JpcEcrbVlBRTJrL0xjWkRUZWdGVFFmUDJ1eWdQUkM5UER6ZEY4MFNrOTdqVnBSbjRsNTc5SkxWSWFGUkNWS1JNeUlobmVDdUY0RVlGcis5eS9uVGhoZGwxcDVyc3pLRlorVW8rOVJNRVNqWjBqS2w4K3hxU2daZ1R6NXkzclpuZkdHNUVUdSttVmlRQjF3TnJkcDNxK0ZVaWdwb0RoWjA3QlFMRWFoWGhQSFY1RkZham9WSEN1ZGhQVE00WXc5Rm1vdkFrNm5YWXpIRHBVcEpBOEVRVlFjMEZucjAyMkJwL0JIRnlsOVBpeFNubGNtendDWVRYUTQvWVdGUVRlRGxKTU9EQ2l5aFF0OXN1TlhDVDMxOWlUT09yNy9aNTZyeHBrNTA5cm5udDJZTjA3S2VYTzFZR0FsTFlMNzVoWFlqajZVeHU4V2Vob0Y3N2ZrZDFUbThLRW4rUHo5amhGWU5lRXNpUS82OXJpakpFYkd0NGVZejhSMmlVZThjN1M0Yloza2tFRW9aMVR0cmZ5MjJtSFFwWS9rSGp2NXlVUWRrUTZ0Y09Ndi96dE9uaUxncEoyWk1TRGpqYnNwbFVrTDc5ajJJVG1hRnd5RDVYM1ZaQXdZYU1pUnl5WXU1U2FlWko2UUViMjNXbEdkVE9PUzdGSjBseWNjK1l5b01WYlVIbk9JcStlT0l1dk9aODNuQWxJQWhPY3VONTl5Z1JDcFozcEpabEE4RHlKVVFoTFBNclZxWHErRFBBRjNzcGoveDNyNW1obXBsOVNReUJyaEtPT0JrR3YzYnhjUmwxalkvUTBVTDNMb0pScEJaME5DQjhEeG04OW5neXpraDNTaWJReTljSlpNWEFyZE5zZjNtTTBuU1lXRDI5Sis1Y1JHdkV3L3Nyczl6MUVpUERCenpFUU0zc3hTVHBIU2h3WEk3citjWHdUZnZyMlVGK1lvd1hhcVpkNlpaQXQyNERGV1BqSUtRWUtPNnFXYTNucExyaW1WVFdEaHhiTzE2K0pVcEFUSHJvelV3TW9tL2ZkNnhQRHU1a3VQSmtzYW1wS1J3Y0RnRXVWNU5MVjdRMW5UNklwVjVxZzNHU2dvSktNZWY2KzFBRE9VcmRXdEVCazgyUmRIUFNQeTYwTlNVb0xzd01mME4wUFVsNER3ekVpLytSMTNSaHlEMnNhQnBQdDJBbDl3UXB6Nzk2ODNoVWJwbGZqNEhhWHRiZmR3Y1NMejlscTE3R25VUzNJYlMreXVZTEZmWUp4MmJBYmFyMXg0MnpIb1BGQm10OGNVVEVhWmNtN0owNHFGSkZJTFJlcE1GNHpHblFGL2xQM0l0cmlSS0h6bThZWC8rTzhIa0ZwSGZEOGZnSHBsMDdqZll0WWt0ZnZjb2FMdUZNUStrVjRaVDY3aUhYeFFiL3hyRGtzMlN3TEkyTXZNZmlQcmxpcllURUtoTUtmV2VSaWVZQ3FPejhyeE9PN0tFOEFoZUF0S2VjbGc2SFZRSjZNMTNyQmdRZ1ljSHVvTC9mRi9MM21Vd1ppSll5Zi9LNUVxRkp3N0xmTExQLy9CTGhJaWowdzRPTXUrUUlxZTJETTA5ejZPb3BBTWlURVBCY3FpcEh1bDh2MWQwK3EySEV2alZRZm44N0hsYmtxeHMyS0dQZlRleXlvaUl4YWk3WDN3YlNpNFFDZG1tNm5qQi9MZWdTY3VwSTJHdExRNWFuNVRmVDZwUzlTQnp5MzI3Ui8yM1NEdGdFZmNjU1VhR1VGdUk1MUJyMTUxaUhWd3NSK1ZzemtaK1BwVS8rRFFNbnRTaGRvU3k0ZWpUVlhXOHR6T1lwNjVCa01hUTliZDF3Q1RwL0JReUNaWWtuZEVQTzBOMjM1RUZUU1M5c01DcHBxN3REdTRqb2NzK1R0R0ZZUVgwTWFkUVpBbG1ZSXpxWGVmT2psWURJeGJwNFdiWTlURUJhSEtVQnd5UDVidW1MUk1KcHVlL0w3aVpicEpYUTI3OHQ0K01lODNYb3ZPaVNQQjkwMGV5blVkai9lUkxUSG9SeTNqNU1GbW9mdXQrWFdnSS9vNEpzMU1nc2VYVVNxb0FLREoyN0JWY05SRlZ3czFTUHoxWXlya2JMSy80VHdYbHBpanZ2WUpRdHgyOHJjYS9lbTBHYnZvVE4ydS8vbVBtM2xiWGRlRjhZTThiVE5hcVZVbFhoRUdFam9mM2ZNMXRxdWtBK09iVlhFOXpyNWZsd1dHZ0tSWFI5dnN2elQzU1pCTzcvYm93alM2cmtsR25vS2FPaDBuaHpsL0o1ems0M0NrMVdtT1F3NXk0aGdxeDZqUHFMdndCUmRFc3dKcG9YUjFVVi9GaXI0VWo4dTZicjRFZ0Z3RWVzZWVLTUtuUlJhYUZOQlNMNFhsL2t1czFGYUhrWW5xTXNSWnhyZ3NUOTcwclBCQzdqYlpaNWsvY3lNbTYxZ1NId2lJbU5jbGQ1blNsdW9YVTQySTFFYWJrY1N1M3AyNUtnQzZrUmlsaTBzSXRwazFBUW0xRVladGdhaVNLQzBkZGN6dUlHdTlUZTMrS2FRWDRGNGRmLzZhaUpSRGRkN2ljN0hnb2RFT1dnM3lJRzViTFR1ZVhkd3JiTFJhMEIwc0dGemhvcW9QdFpITkt3eDlIZXBETTZhUjAxUkJZRVp2ZDVmZUVHTEM2Y2dTTzVhNnlqZ3haS2Nwa0o2bk5UTWxuTDg1dnJucmRsK1A1K1M5N2w4K01wbTh1OGVJbzduZjR4d0tBVHJkMUNqL3QrMStmYXJTRXVjLzFVTnUvR01rRDd6R2JoV1ZSVlVpUkhaeW50SXVZMWMzZnBycDl5d1JPZjJNYktZK3MrNGExVngwRDhGaUQ5dGxqUVV6QVRaSVA3aHVWOTQ5YmlrQTZzbXVmWmdiSVRwWmVHSUxFdVI1bXhCRkpiQy9mc2VTaUZqbnlsd2J1RXBrMTIvZnhBZjF3b243ZFZmZldnTldmZHFoa2VkdnRtOGY0cDVFUWpxNUFMYnNUWlp5UnI3UzBMZzZQTHdKSjVvZWVFamo0MDIzL1V5Y0FCWUVkanFpcmZycTJTclZwZUNadllneW8rSTBHZytoOFpNQjdBcFU2L2tmQW5aRFBvd1lBQ29kOGZuOFNOYTZEdENjY2l1Q3FPVnJHWDBvOW1Gc21QbHB0NHNyQW1zdzAvRGY1NjI0ZGpzMnVTdjM3VVorcnozVzlSWEJVWGE3amtuY1d2Y3B0ejdlWG1wbFpPeWN4dER6SFJOdzRrWWlVOERldVZIMDlYcGlpaVFDZ0wwSHZhS0Zra3ZPdDduWFBQQUF1T3FKQTJzWnVTYnBRbGtpQ0o3UldyYTB6OHBxc0g4b041MmRLcytYVFYyQWsvRHh3dUF3VGhPNnE4L3VidTZQNkl0QTdIU3F0VXJvSzVJWWZNaFJUVllZTjl2c09aOXpzU1V1OGYvSzhxQjk3RHRGQzNCYVpKZFVEcTB2a2dSTm1aRVVqSXpRcno2WDBVT2JkZ2lOdVRXajFtaXB6WHpBTWhGbGZMdjV2YnF4WUloQWxxK1hPWVAzKzFzZDM4VGhVb2hQUFJZb05FL3JPSFBtOVNoQzVMSTlZZlFNcDZQSVRLN0NsOEtodjArTHV0VlJmSlJDalpsRUFBemtjdXMzQURqajRHYUJOVUgrUk40RGtVUlFCMUl5eUV1VW1yOWNrVmhFdXlYeE5QTWY4U0luTnpHZHdML3M2ZXE3eDE4NUZKUjlzZEZtZjRINFp1NUMvQWVkdGN0d2R3SWUxUjJWa3lOeUk0L2NXc09rTHM2dnd4MUQ1YlRhelJCeTZxVHVlMzVMcVFObmYvbC9xakRPb2QzNm5FdVpBQkVySFQzSDhSak9xaUgwUERmNkpqVWxRSmE0L1gwUlZ1M0k1ZXFpL3NxeDZmK1gvNi8vZi8rYS92YnZyOGxWNXhKNnAxVy9Lc1NVTHIzWG9LWUhyc2JUNmhDV09neWhpSXdkUGkrL0pGWjU2S0k1QjA5TzAyZk1wajJHaE9PL3B2MzllY0I2djlhd2NSd2dZdjUyeTZ4T2hHeEJxTmxySnZDSm5lOVA5eDBSQVB1cEhHZGVqNUFmaVFjMDZtWFB6M1hvWE5DZDNLWkFZRzM3YmJ4aThtYzhxeEoya05LN24wb1NGM1ZVaXBSQzFENDhOa1FCVWlPRlFqekJUQnU3TFVuNTAxTlpJemlzYmFLMlpJbkkwRGF1M2hlQ1BOVU5ZL0dmRWlheDFlOGtqNUZURkFnZ2NZdnp6L25UakJrMSsyQWVuUyt4TnNMWGRvbDV4UHV6TjluS3FzZzBMNlNwelhkT1IxZlF6V2xEVTJJVXAxR0s2YmlIZFlFT2pNK3NuNzlsa1RVTzJFM0FzTnhBSnZKS3I0cVJjVTdzeEtnMWhGemJoMzBxR0d1WXRTaXpvOUlnZmdZb2MyZnoxTEg0VmlMbEFBWDRBaytaOUNaeFhiZ3puSGo2Rm05VFovZFZIVnpGUDdEUXdiR0FBMDN4d0xSR0FNbEhBbWdxNjMzdjVWNFZYYzc0VUwrWmNsK1dpdmY4eFFsaTVhbUMrb21ZVDJQM3V6UXhtOHlKZU1ySnlhY2c3dTREcGZtdC9sRGNNV1N0YmxmZU1LejVvMTVNU0FVVkZJRzRtNkhlWEJnTDRQZG5NdnJQLzFrMkVLSlRTZi9KS0xkTWpkdzg3ZC85bjN3c0d3SWFvSWpXYks0eG1EWDE3NzFMSVZPWUFHbGJwSHg3M0l5MGFvaHdFYUJrcURqSVoxcFdZcDk4aGRPeUJ0WFhyZDFWWU9yQTBtbktScnFxbmFvRlNYcGt3Q2xYOFRkS1Y1RUk0bGFHSVZBUkNFT3pNRm10NUNJQ01CUUEvWWlTVWNKSGVpLzZQMUJMQXdRVUFBQUFDQUNYcWwxWWpZL0FkUW9FQUFCZUJ3QUFEd0FBQUcxdGNHRm5aUzl3WVdkbExtSnBicFdVYldoYlpSVEhuM09UeHNhRktHUlRkRlUyN0FkbEV4WWNDRElSTldIVDZweWxqSWxqT0xCZDI2eGRLMGozQm1idGt0eTBUZEt0MmZMU1ZOZmFOdW42a200MTdXMmJNQkgwa3hUeHV5RGJmZTY5WVlQaWwzMzJQUGU1Y2JkZEtBajVjTzg1ei9tZC8zUE9QeGZrMzRJeEVGNndDcjFBZHRyZUs0OFZ5cVBqYjdySkIvM2tLL2VIWVVJOEhwSDgvTHRYeEtjamh6NDY5REUwTkgwaUhIVjgxblRzMk9kTmpkNnZ2em5kUTVyZ09KeUFMK0RMSUNFVEowT0V2TkhwZ2pOQ3ZkVVNBRkxiN0FDWHNQODdnZ1R4MFoyeVYyeDU1MlVDYlN3dFZrdW4vOXBId01mU0ExWFRrY01FT2lyd0ZwYjJoQnUxbDd5aGRQbHZBdWNxM05ZbkdmSGdtb3RBZHdYWlhza2N3TXp1QmdMbldTWmF0ZG12SFFRdVZ0STl2RkE2dWg4TExTRUNsNnRtWERrQ3pjSnVxekFFbG10QWFvUm40bEE3RFBiclFHd0FjUkJ1Z0JXRVliQ3E4VUk1dVliZGlHT0gwOXJTMnQ3akVuYmFkdG4yMXRmVjF6MlpPNEVXb2M1cXVhbWprbENicUtDU0JpcGhSdFUyMjg4NGFweHdsckgyN25IdWNYckNRWi9ER3pyNDJqcUJWa1pLYlV1YW5hS3haWVBVeGtpZFcwZ2lPZkVzZ1haR1NtOUhvcEViY2lsQ1kvMUtaRnlkVDlEQW9ycFlrZWhqNEM0eitPR0xDSmJlSjNCV2VNVzRMRHpQMENNNjJpSSt6dFdZK0NQSXorVFU4TFE2RktSelU3STB0MUVjVk9PNSsvNE1uOFY5LzZneU9xbU41ZFNKVlpvdnlxVmhtbC9CbEZLNG9xYXY0Z0YxUENLWDhIQU9YK2xFbGk3RVVKcWRlY3JlNGFqUnBUbXRUcXNuL011M3A5RmM5ajhKZERKcHFhZWtoWUlQVDIyV1Z2YW5xU1J4T1kyb2hNdjRiMG1zUzZ2OTNLWXVqN1VHOUU2RGcwQVg2NUordW92MDZoODJZY3NBNkVpcG5Bb1lreGFYS21OZ2ZkaTE5TGlTektNTVpUWkxzMEhVd2c3TSs5WHNBZzhhRVgzci9PVDZOTVllK0h2NURReEdKa3dqZlhoOG95ajYxcWMzaXVFSC9pczBFT1NSVDQxSUw5N05MTkM4K0kxaTJvM24zblVmZUVzSERMcDkvRzE5bWhleW9iVGJ1emNONWVSejNUaVVtYmNKOURDN1piYTFtNzVlZm5FMGhaYjkwZkRhZWZTYWNPR1N5V3pTOTd2UWJLOUhDVnhnczg1c25UVUhqMWJHckx1SFVYVzh0dFNQZHNFTFZQV1cyVmpzWkhFVlR6S254Z3MwT3FDT1NIUm9FRkZLWDRBR0M3STBnRmswaTNZdlpPNkNIRmFyT3hJL0x2YUxtNGJ5Nko4dUhNcU9OZ0tYL3I5NlhER1BLSmxaYlhVRzQ3S0Vab2dvL3F6MlU0NXBqU3h1S1ZIamQzaEVDOTNtSlZ3OURTN1MrVFF1VDVZaTZ2eVlnVVgrMEpRU25hU0JTU3pYbHZOb0ZDT1lDUnN6MGkrTXZlU1ZIOHkxc2pTaHp1VDVwSXlTK0FxTkpSWHhwdUtQS3JlVytTc1R1ZTBmR2gySnQrRGkwWmZsdmhLanpTWFpHdEpYVWJDU3VHVldvaVNXMkRydnBYQU9abzY4RnNBZjFpcDN4MUE4MjNkMGdZWlcyWGZGUDBpWDd4cnJ1VnhsUGZ0U2hQd0xVRXNEQkJRQUFBQUlBSmVxWFZpMUJLYys5d3NBQU1GZ0FBQU5BQUFBY0dGblpTOXdZV2RsTG5odGJPMWNXM01UUnhaKzMxK2hVcDQ5bnU2NTlFeGhrN0psdktFcVRySFk0Ykp2Z3p5eXRaWTBLbGttc0U4Q1lnTUpCcmFXWFlpQjJzQUNoZzFnTml6Z2dKMzhBMzVFOEVqMmsvL0M5bVZHTTVxTExoNUp0a0htVWpOOU9YMzZkSC9uNis3VDQ0SFB6MlF6c2RONllUWnQ1QWJqZ09Qak1UMlhOQ2JUdWFuQitOY1RvMzFLL1BPREEwZTBLVDEyZUdRd0x2RGtCL0M0Mk1UWnZENFlKem54MkZkYUZqOXYzWHUxZGZkK0g0akgvbXdZV1N3dEh2dlRYRG81TTZiTnpnekcrVGlUYzZSZzVHY1BEaHhQVHhhblk4Y0c0MUFVaFhqL3dZRXY5UFRVZEpHa0FLaktKQ1Z4Z3J5cEVIQlNQRFpNNVIwaGNraldTWklsaXdyTmdFN0dlTEpnWkRLMElzK0pxaWpJVHVwSmxpcVJsSDZYS2w5cVo0MjVJdFpnUEs4bGNjZEpNWUZLTytaTFlXVnA0MVN3bml3YWhhRk1laXBITmFlaWJYbWo2VXhtMUNoa3RhSmxySEVqazU3RVprZ1lHYU5BeW4rV1NxVk9wWktwVTdTZVV4NWJxcERPRmNmMTRsdytOcG91Rm8zeGFWMHZVaE44NFR3ZWN4Nkh0ZVRNVk1HWXkwM1NWMnBkYkJpQUI0b1pGcitvS0I3N09wZkdqOWxzUFBhbG5pcU9hWVdwTkJsM01wNUczdjE2bEZSeUp3d2JXSTJzS3dXclBER3RaOW5FRVBFWUhOWFN1VlBHTjFTQlE2a1VOZzBaRkd0eUhKb3NhTi9FclNwVkE4aFZLYXdDU2NPaTdNUUovUXhMY2xvYm45Ynl1bE9zbnliaWdhREpSQlBBQy9ia0hCdExHTGtjSFNMU2NrSEx6YWF3ZlYyVGo2K2RlYnhyMmlHVkU5VGdlU2ZKSWlkS3NuZnU5YnRhb1BwWWcrOEJnVFBNWkQ2bGM3bzk1dVQ1ZUZVWDJyMmpaRVR0Q1JpM3lpZTBQSG1uZVhZYUVSbzR5eHg3WTVQRjdVbVhRaEppT0xBcjI0K1dMdjJ1RHVBVzlOTjZaa1FyYXJoamMzbWREaDNncmRudTVQMVJON0o2c1pEV1o2dlBaMk9KakRHclQ3S3VqeG1uOVFuajRBQzFjQitVT0I2cVBtd3pFd3VjSkN2QVoySmJRbUt1NEJJbElVN3hqUldWMDZkZ1FhS0F2SUtHYUNiUDhZSU1FUks5ZFllcFZFNVVCTUhuWWhMTWpTQWsrVlFmcWRka2YxWG5mdHM0emlPMUdiWDVlUEZzUnE4NmsyRWR3KzFJTVhhaTZnaFBNcitIOHc3bEpsa09udktJZ3dyTkV4V2VVd0dkSzY3cEh4dk42R2NNS3BycU5ER05wMlJPbjUyMWZSWnR1aFpHVXNkaHBLb2NFdnhqdk5kaEpOa3drbEtuVUFyc05vd0E0bFJaQ1p6OUVISUNFb1RvS0JJVkRzcUtEd3BERENhWVprUVFDS0UrbVlNUUlDa1FRMWh4Skl0eU1JaENXdXdPaUNRSmNLSU0yd0FpMUdrUXlaTEVBWDcvY1pIc2NGRnlVdHAxTHBJNG1WZFZGRHo3QWJhK3BJcVJZWVRJU0VFZkdJWXNNQUE4em9Fb2dwd2tTYUt2ZlFvaVFjWWtHc0pFSWUxMUIwT3lETEZqYUFlRzFIWmdDQUNJT0ZrSUJwRk5tdnNOUkcxZTBNSG9UT1NmaVl6cU9Wa1JCVkh2QTgyaUtGd1dIN3lXdzR1dVlBNnEwM2FDb1FSM1BBZyt2b2FpQWdjQWdGZWN2bldhQXg4Z1ltZSt3M1VjSHdJZkFEb09INXN1OXh0ODJyeVFFenNHSC85TTdEUm9mT1YzRVNxdTFWZ2dWRnBlcllWQ3BTMG5Cd0FDTlJRcU5pdnVONmkwZWJrbTk2RFNQcWhBSHRwUWNTMjZIS2hBdkNnRE8xeVVoVUVGOHAzZTJDQUJyekw5aTk0OWp4UlVSUXJRaE1ua2JtOXM2aDJ5OWJYcmxDM0NJVnZmRGsvWmR2V1FUUUhZcWdxS3ZyZUJzRDJNd3dNT2hqQU9VaURaSVg3aU9BSnF4eGhIRUxqQVhYYXJ2Tk1YSW9paUNNOTJSVUcraXNOMUZLQUk2bE1wVEh6WUc2blhZdlRGRzBhbjdJT0tpNUdBd2lHV2owU0ZVOXV4ZUlOaXg2R2tZRjFCRDBrZFExTG9mR3dWU2p0RlVwZ0NqYUcwQjVDa0tLQTlhenZlT1RIUTBybkRrN29XQWlQQVMzajlVSXNsV1hJdDcxb0szYmVNbzRZVEh6aWJGdkpERzNFSDJjTlJLTFlFc0tCMm1nSVlpVzhIbTFhQ3RXWVZvR05XdkdyamZmRWVabGE4Wmxick9palM0bkRHU003RXlCUFR3N0d0djJ0a3hxUnpSZGNHVUpUSW4zanNxSjdDN3p6UFdwL1dDbHF5aUYzRTRSTjBpek9xWmRPWnM0Tng4OWZubStzclc3Zm50OTc5TFI0YlQvOFZHNUxzUmF3SmlUdGdOZlNaSmJlZjNCSXBhRk1GTFQ5dEM2UDNLK2hwNTNpZUdKUE1QSFlqZ05vdm40OGRZUVVUSjFnL2lubjdzWExqMWRhdGR3UDl4VHkyUTU3OHgrcjBWdzFSVGFyeGRxZm9tM1VzZWdEd0l2NG5IMmpWK1FHdjh4T2dCUWlKRFErN2pOSmc0MHE2WEpXQWlLT2hSZVVtUk5oVlBZNlQ0ZGFaUWNEeG5MYUMwQzJkT2s0VmNEeHZoVWpzdGlFVUZLbkJUamk0TmVvMWdZZzlPQy9VV0tRcTB2R2R0ZHJYczREc1ZoNVVWUTlXZ1owTzg1d29xZ3hPeUt0Q29tRy9SNEpiZFhTdkdidzZ3eDhnSTNqdytHREdDeCszdWtZZURtNDdFZGpTU0VPRGhZMVpLL04rS0xEdDRZWmRTVFFzMGFiekYyb2grNUxYNFN5NVNHYk1WdG5iNGR2cWNzNXphWXk5anVsWkE3c0tPNUZkckpxdHZaYWwxRjdMRXIzWHNoVGZ0U3pyRE5wU0xvamNvWnZjc2ZSME1vVGRFZVFVRHduUkJaZXpWdVlSVzV3RWh0Umt5QUgvdHI0RGkrWE9SOHZDYVZya3ZUYUNJa3RoSmhKa1RvSWhTeUJRMXpoN2dxakZuUkUxNkNKUjF4NlVUUml1RkxwenFxVnlwVVg2am4xbFdQM3dNbm13RzI2V3hBbTBndWczbk1HYnF5OVV0MFJCUkZJakk0UkhvZ29JNzRITHV3YnNFckdsQ1E2YnRuU3dvcTFadTM1bm0yTURLU0laQlBwOXVjYnZJNi9ibDcxdUh6WDArbUozdkw2RWlUN28xdFl1ZXYwZEIzbDdYcjhMWHYvcEkvUGFtN1o2ZmNubjlRSGY4L285ci84cGVuMjVXYThQWkxHUjJ3ZmtWa09JMjVkRmdSUDMxbUoveHhjV3d0MCtFSHpjV092M0ZkanorODM1ZlhQeEh4dnJpK2ExNzhxTDl5dlBiNXJ6THlzdjI3djRSMzRhYU8xNlk4ZG9nR0V0QWcrRUMrZ1JRVXYyL29TWVFMR1pBRU9pSGhGSTJDYUNKL1lBVlE2NW1VQUVBcWY0d21EMnNZL004WHVMQ1NJZCs4U09hNFc4OVRXbEJBVmlHL1p4NWREa1grWm1pL1loZjZBcCtZQnRnbU5HS0tFNmJDRndxditybWVZWUEwK1BibEpHaDRuaXp1UEs1U2VWNnd2bXMwY2JxOCsyMTY1VWJqeit2WFNISFJmOVhycGJ2dnR3ODk3anlvTzM1c3JheHZyZnpaVmZjRmI1MWJuSzByZTRRT1grNHNZNkx2d1l2NW9QbHMwWDF5S1FEUFNSVEt2Um9BNHhpZ1hhQ0pSU1J3SkRmd1JLaUN5Z1c1d1NyR2lyRnEvZjNkMGpGVlRES2REREtjaExLYkFScFFDK1NVb1JNUCtxRFNoRklGOFhoRkNLUkk1VEZQOU52LzE2cHVTbUZFSGlpVzJhcFJTZ0FNNXozOEpOS1NyQ3ducU1VcDlSdGtwTDV1b3FZNUdqbUVBWWUwUU9QNGhlY2dDdDNkenRHRGxZOEl0QURuVWs5TWloTll0L011UUFteVFIRVNrYzhKQURRcDc5QnBJNUdFSU9NbG1UQjF3RDM2OG5UMjV5RVBFOEFzMlRBeTBPUEw5TEI3bnVqVUZCNVlEaSs0Z2xZZStGZS94ZzdUak0yK3RiUDh4YloxU1hYdHY3RHNJUVpCOUIwOHUzVmpDQmxKOHVtOHNMbUVWSWdlZWx5dklMbG1pbDBPZ0dLL24rQ1U3N1VEclB1TWVTY2VleXVYZ0JGOTlldXpUei9zbjIydVVQcFhQbS9BSkxHYk5TenJ0WXFaN2k3cU8wN2JVbGdPc1BBbDZnZ3ErQUdmYjIva210d0ZacFR2YlJuTEEzYU01eUpCRm9ybzRFNXBFaXNGUmtBZDJpdVdCRlc3VjQvZTUrUkRTbk5oMWdFV1ZPckhYTi9nQUx6NGtoQVJha3lwelFsVjlRMFBtdkN1b0VXSURvTlZKdGdBV1JBN2hlZ0tVWkZxUG5ZSXl3S3RjWE5wZi8zYzdvQ3FSYTFFUlhJRGdBNEI3aEFnYTJLQkdXVUFHOUNFdEw5djUwSWl3UU5CdGhBUjRYSnduZTdZNUVQK2tKNUFFSTZUZEFIemNQU0x6bkF6M1J4UUVrYmdMQ1NBQkt2VjJNNWY5Sk5JUTRmOG9DbTYrL014L2dUY1dWd0ZpSk8xQkNTcTY5eFNWSjVPWEdLL1BxOTVYYnErYjFLMWhVK2NLOHVmQnFZL1Y3bkx0Vld0cjg3YUs3RlN5SDFJMFNZV0ZmMTlRUXpSNkoyVXNnRXArRVZXZlFqMEFHa1FWMGkwMkNGVzNKMXZYNyt2RnNLcUN3VXliQmJyRjVLbEdBc3RkT3pycEJKZGJhdFFrdWtVR1BTNEs0cEh4cmhhV1U3enpkZlBzVFR0OVlMVldXRjh1bDVjMy9QU2JNc2ZqU1U2Vnk0NzhzWmZQaWYxZ1Z4aVhtd2t2eitkS0gwdm1OMWNYSzgzdVdXQ3ovK3FQeTFZZm0vRU5jZmZQTnlvZlNPU3Z4em1XTHNTajk0TFkyZnZtWHUrN0c2b1BLVHl1TXQ2d3FOMzR4cjkwcVgvcG51WFMxL09NYjlrcVVySHRkWUh2dEV1NEZVMzU3N2ZMV2hYVWk3ZGt0UW9wTDMyS0Z5emQvZEd0U3Z2bWFrT3R2UDJBN3VPVnN2SnZIZjNIZDhzLzNzUEtFZmErK01DKytKYmNXU2xmTU56KzNsU3hiK3dWays0MHNMZThXZ2V5aVMrZ1dYWVpvMnBLNUcvUjJueE1tL1FYK0IvL3dmMUJMQXdRVUFBQUFDQUNYcWwxWTFqM0NZQXdDQUFEb0J3QUFGUUFBQUhKbGJITXZjR0ZuWlY5bWIzSnRZWFJ6TG5odGJLV1YyNDdUTUJDRzc1RjRCOHQ3RFluanlhR1N3d3FLSXEyRUJOb3NoOXMwZFZxTEhLcHVGbEh1ZVFDdWVRZDRBQVJ2ZzhTK0JYYWFwbkhVa1ZCSmIrcFJ2dC9qZnlaamNmbXhLc2tIdWIxVlRSMVQ5dGlsUk5aNXMxVDFLcWF2YjVKSEViMTg4dkNCU0pwdGxiWDZIOUdQbURkbHM3M3RWOGNJdVhxbk5id1pKVzlpZWxFVXhhTElpd1Yxa0JlQlUzS3pscFhzWWpvd2NOMkRjNEhOZVhxcDZqYW13VUVBZlBPajVGb1dldTI2THFyRm1hMEZ4eHhDUC9SeERtek9QM0Irc1FnTGhuT2h6UVhIL2ZLbGorOEhyczJGQThjeXZzd0hUamhXYlVTaXlqS3BXcXRXSnRablkxUjNHeG5UdENuVmtwSU92bnErcjZLRFFCNEtjWVpDUGc0QkNrVTRGR0lRTUJRQ0Y0VUFoL2pJM0ltZDRvV3E1ZFJlRTl1cit0cmV0MUt0MW0zWHBBYmVKKy9aZVl3SWpoQStTZ0JDUkNnUm5DYUFZWVQ1bEE0RWpBbkFDRzZmNDdxNXEvY2pSY2ZOVy9Oc0U5TXUraysyOE9BY09kUXpQanRIRGpVVXZEUGtSbTRMWjlKR1lyN090dE8yTXJHK2dQcmpUOVVuM2F6NkhFbFdxWEtuKzFaVjZWMDltUjhEQXJNVHlPOWYzLzc4L0g3LzlmUDlqeThZcUVkU0R6SkFTTktQcEl0KzZtSktiS3lVdHJ0U2RpUC9melJoY0lKRloydnFrV25iTFo2VlRmNSs2bjhYN0kraXE1eHVUTkgwUWw4dTVHbXBWdWI2dFBNY0VSQ2RKbUNVeFhSWDhTcGJ5WmViVnQvTVkxVVRKYWFGdUdzZU5ycmNoR01oZWx3ZGJ1Mi9VRXNEQkJRQUFBQUlBSmVxWFZnazhOdjRPZ0FBQURvQUFBQVNBQUFBY21Wc2N5OXdZV2RsWDNKbGJITXVlRzFzczdHdnlNMVJLRXN0S3M3TXo3TlZNdFF6VUZKSXpVdk9UOG5NUzdkVktpMUowN1ZRc3JmajViSUpTczFKTEFHcUtjN0lMQ2pXQjRvQUFGQkxBd1FVQUFBQUNBQ1hxbDFZNzdiN3pBd0VBQUJqTXdBQUNRQUFBSFJvWlcxbExuaHRiTzFhejA3Yk1CaS9UOW83Uk5sbE8wQWFTdnBIU29lZ285SWttQmhGMjlsTm5OWWl0YXNrSGJEN0htRG5YU2Z0dGozQXRMME4wbmlMMlk2YmxpWnVRb0UyZ0hOS1BuLysvdjNzejU4ZDJ6dm5RMS83QklNUUVkelN6YzJLcmtIc0VCZmhma3NmUjk1R1E5OTUvZnlaZlRLQVF4alNONDArOFpmMkRneGhTOTkzQTNDbWEvdWVCNTJvcFZNQmI5KzA5TzB0WFRzR0NQZklHUldyaTQ3VHptM2lrMEJJT0NJK0NnZHh2OW9zSzJmbm5GMkhhOXgxSElpaldrdC9VWE9jSnJSMFFiRW94VE5CMVhVbWxDYWxnR1lEd1BxRTBtQThvR0ZadFFuRnBKUXR0OW1FU2E4NnBUUXFqbGV2VENoYnJKZFh0K3FKTHJOQ1NWYkR0ZHlFdE0yWkhOZEtLRlhHNC9YcW5xa2JzNzRiVStkVElZa2plRDJxSXBUek1Ua0VvNWg3cm9FM2RnZGdCRHNrR0lKSWV6OUd6dWtoQ0U5YitvWTVMeWJwMFVHK0x6cWNYSXlvOWk1RnhKV3hUMUhSUG5ESDQwZlhwcjR4eUEyWk5tT3FUc1p5Z0RCY3lKRndmWVNvUDRpWUlkdFNqVk9SVkhGUkQyL3BaZXpwUktrMEZBc2R0WTBaS084YWFTazh5OFIrYXcyeHQxVHNWZXhWN09lN2x6bjJTNjB1WWhWZjlYS1NrOXFQeVJpeklta1ZLMDlPQkRqL280TmRWRmhQR1BhY0NIRCtSd2Q3T1dySm5GRndMM205OXFTUXJsamxuK0FOTmNFekZONVRLWFVEWEV4cjB6UWJhbzZXdXU1dGd4SGo1TGdWaDdhcUNtb0ZxZ0pWZ2FwQVRYSGRxRHk5RjFEM3Nic2JCT1JNNjZMUGtHMkErUGwwRGlyM2MvQzZ2cE5YMjVDZHZ0dHRGRGcrTEhZeS94WVBZSUFpR1pqbEdXenJPT1BLMlZxdmNxTGZCS2NGdkxheFlIRFllK05lcnd3RFo3a3RlODl6dk43S04zSlBmRndxYUZWdG9hQk51MVVxYUcxalFXYTN1NVJHQXZVanZ3UkRKS2Z3TGZQc3Y5dWR4V2FWUFdwcGZZSUlQT0FWVUNFd3c3RGNRclZnTWJKUDRIbkVUUXl6eENhdE1yTml0NCtobHppdXp3Y0I0WWlkcmwrTFJ2WTZZQnVMOUNsakhwVXgxOVN2U0UyQjZ1Y1JSanJmbUdvUlk3akVQZUNjRnR4cXlJMmZhWm5QT2x4QlAyRG5sdG9oY1NHRFNkczc3WGRRRkg5V3NqSnhrZDBQcmRjVDBUTk40dHB1S2puRzkzYVpuZUxXN3VYZm4vLysvTHI2OXVYcTkxZnQ1ZVgzSDYvRUZkNlVSWGFINENpKzFYd1FabWJyS1lQVzhVR2ZPOGxvYVUweFBUNlROYk4vV2k4ckxic3FTMHVyRkpKV1dZdTBZcDVLSnRlRDhuUlphWFFuSnhtTll1U3pJWjRhOTd5YUtIUmR2VTN3Ukh6MnhNU1lWeDlhTjdyd0ljc3ROTlhRQ2hERE1KVG00Snhla3BqZHVKZHR5SzJQYTFhNVl5ZGtoQnlhUGxtRVREb01oVXIyMmtIaGdPVUZpWE96UGEya1kzWjlLSmh2ejNNTWZSQWhnc01CR2lXMlVndTFJeEFOMkJDUVJuV1BKVXdRWENSQmxmblZIUStIczN4VzlvMEt1dzE4bjR5akNWOVZKcS9qRTJveTdtY0VPVGZHd3BacmtjbjRyeVRLNWhUS1ltcndSa0VXSlBvbDN0aks5UjlRU3dNRUZBQUFBQWdBbDZwZFdNTU5zZjBTTFFBQUhTMEFBQTBBQUFCMGFIVnRZbTVoYVd3dWNHNW5kWHBsVUJ4TTBPYWl3Vm1DdTd1N3UxdUF4ZDBsT0NTNE95d3VDMEdERTRKTGNBdnU3dTR1SWZoaVg5NzY3dTdmVFkzVitIVE4wejNkTXpIcW4rVFJVWWhRQUFBQXVxS0NEQWdBZ01INGw0OUhndjBYandURGNmeExrRjBWOUw4QUFCKy8vaGRnTm0zSXZRRUFDb0NpaktTV2Q4NUZnRk1jeVpMSFFmbGw1azdHZ3ZScFgrbUoxOU1xeUhHRWhHbldCckxoZTRFeXBBNnJmTTNFV2J2cFBLVm41QUxyVXMreGJScUxKZlVvSHd3dm1kOXo0MERaMDY3bjNja2MzK3UyWkJPaTJsR1Awd05XMElVdStPTDJOL1c3V2NoYlpGeENWR1BUWlBob1FYMlpKNXZrMmh0enB0eWlOUEkza29zaEVza2IybGNidnNiTkpwMDNsNTFEK25wR0VtQWNSa1RLaGhYRVlvVTYwYVEySlRDT2c5UXBFeU9vRXJtODRsOFJYWEYxQ3RWQTF2KzNncU54QmRFSXYxaEVsRmk3QXV1dlVBMTkyZkdqcmcwVllOaEJ5KzAyWm1oOWdvOWpJRDdNNlpKSlE5dHZid0VwVHd5TFF3R09nRHp4azh6U2tyMWVFNGtzVnVNaVlEak5LSnJkQ0Y2TjIwZEcra2NIRUVCRUJKQVlTRUVOTDlBT1pwQ0lPNU9Tb1dBQjQ2U0JPblAxZ3JKQ0dFSVJ0MVVoSDJ2d2lGSFNITkwwdXEzaGNjRm0zd2tsNENsNis3VVVZOUJaMVhrbWhrSVVobnZIWmVCQjFTQ3FBZzZEN3d4TjZkbWRxWXhFQ0dmUEZMQTljVkl6c3NjTlhNQVFFSHk1SHVJUDlhL2FCQVpMdk1kY2luWHNnQThqSDByM2V6OU5JVzZHRHpXb21FaUdPSlZOSUkwMVNCYnZoY1JLYU5JKzRpRjlFNEZONDFMeXdCaURSN2hBYjVzSVFYTTZ6am80TXRPNzF5NWZ0azFhd2wxN1JXREJsREtScHNRRUVKQVB4V0FMMVhSZW45bHB0dExDaVhMZUVXRGh4dExxU29iRFlNQmd4Z1hqYjRRZTRZb0VBOEJUeUt6TW9WUUlJTWUrV2tmYXo2cU9na1oxRlQ5UThsY3ZWNHB4R0FHOUZMTUdEbFQ5L0NSWUJUY0swazV6cFI4anFhZ0c0aDdUTFd3T0djRGZNcC9RSk1ZQThCZXFXRjhlTFNKR0pFSXpneEhVd2NOQUdLb3E1aE1PeFhCRnJQeE9aRXdLWFJoWUYvdVBEVENxYVVhMXQ4dVZPSTE1TktTeUVscnhGQWVBOVVONjBiN1p1Znh3NnkxMnRRK1MyeGtCM1NRb1V0MHNnSDRvYytKZnFKbGZPM2lXS000ZUIva3ovSnRnVG5TaFAxbFc5TitsR1VlOVBBVEt4bkdTU0twZ1VIUW9neHQ2alErQnhrc1o3SFpXSWF4NjVxKzRRamVzWENRbVBpUllRMlNkckQyZTVFVWZWYUdhdFdvRjNpTUtLbG1aNisrQTdaQk1rU2tja1EwUEdvQ0NuczJmOC9FNTdnWkFoclFpV3R6UHVwVU9VMEtFSDhzWEtjOHAwZDh5TThNQUJLdVlzT0YzR3BpT01OWWN4QksvVjNYb1Nla1ltL09EbHdXd3M1RXdYdlpDOHNKWmh5NFhyQnVXa2N6b3FyQW9hNlp5S1JOUlpETjB5Tkl2RVNHR1RIaktlUWs4RVBCQVNpeVhwaUtNZW1UTCtzN2JXY0svazFsaU1ZT1RTQ29KbEZubGZwaWJpYkVraWc3ZGcrbFpFbkYzL2swTnFxYWs0cys3aFZ5TG9BZkRES0J4Zk1CRkpOaTJNc0hDa3NpUG9ZQjlxS012VlpLZHVnR1hsTk9UZllGQmRwTEg3NlhZUzFrY0pOaHdnSm0rRnlyQTZmMUM0dHJkWnpEVWdnREFsaWNYUFlYUlVpaUZVUHhOSUwwcEJKUVdGenVhN3pwb1RNUjg0aHpHUWZNaG00RURBL1dBb1JTd0FqaGpCZzM1eTc0Tkoxd25BMkJjRzhSd0JDQ01STjYxU0tnaFN3amhjWk0rSVNZV1hQQzFTQ0taVC80SnpUaVZEaFJOV1RkTTRrV2RRKzNidnB1NlhXZFVhMm50S3NCWVBJY0hxUnRUcHZkQW1EclFtMzlMV2sraUdqU3lTaUhZd3hEeHFDMW0wdHlZbGJ3L3dtNk90T1QwSFo3RnFLZy9FdGJtVytISmV5a3JIdzZnR0NlZnd0eTluY0dyWk05UWxLN3NXV3BRK3hvcUhYUG5wR1k2WmpORXIrenY2SSt5Q3lGV2t2VjZla3hYcEtvMENxM1ZrNnZiQjZOTEF0SzBXUERCaVBXaEV4TjhlMTBmejZCb3NTR04vSHBhU0U0LzRpcUVCbXVuWkR2SmwzV3FRVFZGSmtQVDk2VlVJRWROeDZlMXk3OEg0K0tkczk1M2tQRmRxdURCUHh4RThRN080NEpCWFhWZVYzY2tTUmJQaFc1VG92SHRWMTJIYzgxL0t0MTNwQTdicC9abWFmMlB3Kzc2b3VvYzhPWGtPTGhTSnBrWStSQU1iNXZHWHJZL1BMNDluSFZmRXd1NEFvUzluSnNFR1VHT3YvVkxab1pmRGt3Rmo3Wk1vT3RIZjBJd0hadDRHVUUweSs3VktZelB3d2VubUFGRUNRMHJUZis0VzF6VkFkTks5MHZGWUVJeVZCclRxWW1TRWZUVkV0VkowdVpUWHIvd1ZYRmdpb1dEUlVVTCtLYUlYUEQ5TWJWazZ2VnNnbzlHRnZ5MlRGUU5xckQrRk9oeTBrejJPNEUwMitrZjIzeXRveldpZmU1RjNyOVo3ZzVxUUZkTXRwQjE3S29RR1BlK1c2Q2RJdmEzQStOa1IwMTRRZ1prajF6ZVNxOTd4SWMyWjFTYi9nMm1YVGRTdmZ2eWNqUzU4dVh1K1hMTmlCdFVUQkN0aXVFNDR2Lyt2bU5KM3NmYWJMUjJBbm9idmZyZUgwWTBKWjRvVEM3aU80NUtGa1RrZ3k2akxRTHRUOU0zdGRSY24xL1cwdlY1RmpIeEtYazd4cS91UkNCNk4wYi9hOWVMYXJQRHROdVJBSkE0NGtVWDhzTFYyNktYeGgzVENCOHBMNFNsdVdXbXNDOHQrUEkrN3MyVHVvYzdOUWxMaEQyUVIvTVl3bmdGMTNCYXM5Y0xNaExtbTlQT3lUQzFYdzgwM0pNbWJ6dkVvM20wS1E3aVI0R1ZXZmo1ZGg4MEVITWdjcmZYSmVJWlg0SU1QMWlyQjdzZGdxQ0UvQzNyNlRlYTRpWDBCMHB1amVjQlhDcEkzZXdDQW1aNERxVlN5THhIazdLeGtkSHdYMDFTY25jMk5LWm5QQWZzVnZwS3lleTdBUXRjbXF6QThiMkhyYU12L29kRDc5TXREMy91NEJlWVh5bUd2U2tPelBFU1g4ZzJ5RzNwM0Rtd2ZaWk1lcVVscGZvWlR5YlUwcEp0UkhHS2NBaXlrSVRJOFdOT0JQZy9IVW4zSDN5ZVRrUE5iemREeFFyRnhtcjg4Q2RRTzFRdm1EVTZ4VkdKU2hhUS94RXVCYzFEVnVMQWdKMXh3TU55THYxdU10dEYwS1ZEb3p0Qml4andNNStYc1RsNFJjSVBVWDJVZDVzaW1rUE16UmdWRjFIQy9zbU4zUm9WSkZPTVpHRnRaaU9TWDg0anU5NGNOeHljOWxBeC9sT3RUbks1MFhWazNQVDlGM1g5N1FDN2M2Y1dLeGFNbmlQb01WaUZjUVNNbit3ZHFXZHA4d0ltcldROGVEMnRQOVhzMkZxbTBXMzFGM3plZXBlM1BGZC9IVTdtemRPb3NVUjJKVUVycVh0aTVJUEx2cEh4MnZUdTg5bUxoM1kvclo5RzhRWjc0Uk5wVkYzUHRnNDhwRy9uYzU3bkI1TDZzTGdZTzYrM09meWErMENXWkVGeDJTN3FkM1d4TXRGazhWb25XSjN5TktNY0QvZEJoLzN4eitvQWxMdUd6Y1RnNTVGY1RwQ24zLzFlczAwRGhseGt6bGNkeFRyR1pUVGQxcS9JWldyOEdJbm0zaTFYRDFjc1BHOUhhdmoydWtUZG1lUkN0YmJlVTY2bkpJeDg1Tm5iVEpOVGdZYzV3cnJpWDM5Y05Zc0hWcnpoaTdmKzdZbHFLRWxFdi9xVVN6T1EvcHV1UmVud1FQUGZyRVRObTZ2UEM1aFRpKzkvYjN0dHI0amVEb1NkZXpJMmNOYUlpTHRxM0U4K212aWh5eEFRbmtBUHIvNDFXVkk3SXU4VXZrdkZNY1Fpdm1DYUpIWVI2SDZVZmNWKytCb2c5dUM1OFQ3eXNpOUs3WlhnN0dueTd3THpXanZ6WUgwNGI3VFhkTmxTb3p1NTFQMzA5MlYvUS9peWxUZFhEZVNvNFZoWllkUVZ4OUFiZ21rNWxiZG9pMzlJclBiYTErRmxkcnk1TnZkRU03QTRFTG1aTzluNlpmS3NobC9zN1hxUlhobDkvS1VQMGtrOTJRMjFDOW9Wa0FXemhzWjdRRm9GejlmMTM0OXpxOVR5UkFNT2ZzVXFZei9Fb1pWd0s0R3I0dEU3cExmOHBzcmw0aFA5NFp0cElOSHYxeGZRaGhyV2dQc2k2bWV2c29RVWl3ckx2VXVObzNOOStlTEFwVnczaG10aDFQanV4eE5JKzRQMU9wd2hhLzIvS2NTV1c5WjRibmEzL2xIYjdkSDFaZXI5ZGJTMzFlZGxjbWRuUEw2YmVrdCt3M0IwcnE2UkRXQUQ1UHpDbmNHaU01bytMVTdXTTZjQmNPSFM2ZGNCOSt1a01US1VVRmdINFUzWG9YSEVPc3lmL3QweTlobXVscklUQmlYVDJ6VkpQeEhOZmdaWS9MNjJKZ1pDSVRUOEZNNjFWVFhxK1QwTmJpZ2szQm9zSlU1OVNUaE1lREpvMWhTa3ZydWR0VzlmZ1orcmloaG1WN2xwYVE5V0FIa1pTTjdzWlRTVjg1Yk5WazhlWmtVMkVGVGVsemsxWXZJSnl5MHhRRkJRMDF2blVvYllGdzYvN1ZMdnUxUHRCOFI4ZEVZQTJJZ0tvSEZPcndGZml3UTRWRGhqaUc1TUNBVXJDSnJCYnVNcGozR1YxRG15TndBSUdONDNpaTdqMmVyT25RL09Qc0VCYnBlRFpiYmJteHYwUURrOE1PUHdTaktPQ051akxOaVVPcHhYczloWGN4ZyttL0JZUG5rSjNIVzRNR2JUOEFVM24ydWxFc1BhOWJqNWpqOU41QWdkZE54NTduVTlKNDEwM0puc3NRZHlCVDFzamd0c3NGVHFKclo1b1VyZTVOMEFnSkp3V3E1K2grSGNkYWJMWUFtV1ZOZzBRdzU0bGkxT3VJUHU5b1hPR2RiMGpTci9EWVNUUmhqemlLTG9NQW9rUUhYNHhSRlBSQyt5aGd4dHhqZUlHd3pTTjRXaHZORU4zOTNYTml0QStoNGhQeGxEdFE2MVJWUHdBWitMZnZsUWlIRWxLZkV1MDgzTjVCZzcvMlZMVWVCUjdoM2lxTGl4dHkzTTkrZmxQMzhtT0lvQXgyV1g2REpORnBtOERSd1dHNmZSa3RPSUVHQlNrcUUxZmVPZ0JVdWpnNEpVNldQSlAwa04zMFNCY0RzYVZLUU0wOEdNcVQ5Tm5iNVI0QjlRUFFkSTNvL1pySmRzUmJDYjhpWWlTejdaMndUb3FYNWlPT01HcXZtd0FUbUFJWUlDV0FyaWllYzZyRmRRUEI2eGFrSXJnRFNTbjhIeDVUWFRtaWs2Y1RMQ1NZNVk3dXRna01QTGFRMWJ3SDJ6V2tmWDQzeGlqZi85NU01VzI0MU5KaWhZN0hUVElrQVI1K3EzZW1US3VIbkJaTVlibjZETDkyejZ4djF1V25paldoY05scXpKdlprS0FFYmpBV1c3VXN6WGFPc0tzb096VGNRMVJ3S2hxTmRFWU8raFg4S2FTd0FON0E1Tks1RmNUSVNERnRYZ1JtdkhpY01YVFFLU01jR0ZqNUd1Mm11ME5hdVdhcGl2ZzFieHkwaTZJK2tCUnlVWjZZRlhXKytQNllrdlIrUW1CWVpjcHExQlF3azg0YlFEVGIzYUhHYUU5SHRXSkI5MGgvUVdqbzV5NVlyYy9td1RGejNibW5SeDVRenNpL2FWZnk5ZTl0U2JxOXdWK01UM3BjckxxeWpFdHpQdzZXL3F3dmxEWU5PZmtycmtvTHIzd3pXRnVqZWVWUGtPbFd4UFNBV0pURWViVlZtaTlObisybStTNHg3M2J4WEpNMGxLL08zb1o0WnlPTElHRGtrRkpsUXRWV2RKeGhHSHo0bVBGK2w5a1pUbzNnZ3A5ZXp3ZEpiNXhWeWkrZFI1VFR6YVBNRzU5NXpheFJXWHp2RUVIZldUVmx4TGwvUUFrZzhyam9kdzVBSytka3Zkei8wSjJUTnFGSlREY0JLbENrNjR0N3ZOYjliVkhyeTd2SlZtdTNVV2RWb3lBNG40eEJWZjhtRkxiWjdqRGxINGY4SXFqSnBYeThuMXNXcmdTRG9BTk1hSEdUVlo2Qm9sNit5Z00vV3E0Ymc2ZEszT1cwck5CM0p1SmFZZWpVMHo5VmdBR2R5UVhnTWhvZCtVRk9icUNLNExHMVdFY0VhMGUxWmNrMUNndGpRaFNRSHA1TVFQNGtxY0R5cmp1TWlaS3lnVXZTUUk2LzJ4VzJRcUhZTkF4SEplMTN3bFFzQTRXZzhEZ2dUMjU5eWw0cHNBOEV2dUNWMm9VNUkvdHJabGxvb2p3V3BTcGpSeHBJN3Y1eFZySUNNQXlZYlpqdGs1WFEvalIrQlVtTFZDL1FtMmRwRjMyR2N6ZVNoRG5RdXIzeDdwUkdWVit5OUxYbjVYRXZwVWZWc3AvdXlSemZETlFoUXlqUmtnRGhZaEFvTTFXRE4xRUNlT0VpajZaNWhpVjF1RHh4Q3ZyZ0VMMmhLdDF4MExSNnFGOGNXRHk2QzExSkJRaVhDSmx3MnJkZEFqM2lBK1BmNUJaa2NWK055MDlMZVV2Zi85MkR3T3dqbTlMNVdvaG9jYmRZVG9CVThBaGlVNEZWYlAzYmhEbTErdFd6VTRDR2lySW80ZkJBVjgzc2plbUkzV1Z3c1BSS2d5Z0NqMm9HWVdTdHJ0WUZDWTZEcDFSVms3ZTdUN0NvNURSdXlpSTVSM2RiOHB5VFlYL2RZcG44QzFXMWxBWHJsMG9jVlorTVVYNW9aTDB3Z0xja09mZERqNXNjWEpqRDV2VUZ0WVliUUVDZ1NtbnlySHkrMEYySXZJZ2gvZ21ObnFQNHpUMzA5MStmOGRYbnFuV0lIZmRYbGQrYTRiNGk5bVdxVURBM2lpTm4zczBMK21uWEhMdVhQRFJTNGovejZUZUtnbUVsODBWR3IwT0RlMGMySkhOeXN2dWtlRW05N045WVZMN092TE1iYnNFbFNNVU9UdEVabmkvUmhiVTY2M1JsUU1tN0pHSXo1SjNQMXJJZnd6QkREVWNleDJuOGZRSmpFYk9ua0VjNnkxdVg4b2U0LzUvZ2Z6T2FpdU42MTNDK3ArTGY1V1ZtWWk4SHAvZ3AvbmUxcGVsZ2RkWVg4MXJMa1BlaFBvelYyNE9icmVzSC96Q3ZSeiticUxjTFJFSnRoUjJGRzBKM0FuOXdxdHlyQzFOVjE4TUg2OGozaE8yS1lWODA3Nkh1aHpWVU5hM0dzcmRwTHo4MkNRb1d3dzhHbkRkbjhwWWVPaGFMdS9LNkJiWkRUb3VmbmxMMmJSVFUvRmtZTlh3R0ZxMUI4b3QyVGFWcnZYMVNicVVRV1VlOU51WW1aUzJUUklVZHozNmdjY1pLeDhkWjJiUFhjbzR1Ym9ZZk5oK01yVXdjbUpPQktlVVp6K1Yrd3VBeVFzcmF3YnFtSmREU3JYWW9Jc2NYOFkrbVAwMURvekV6c2x5bHhreWZRaCt1NTc5dXVrbDhtVWxiMU9EaWZrclBOeE9raEhia2lyU3VUVnFJcEQ3aDh3U3pnT0grZmVyUy92bG83WUV1NXpGa1JvYlFPMkFtMnJkUWh3MzF0WFdnVkYrWHlaS3BOSFlaSWdhaTVYODlVN2o1QjI0b3FxMWJIMC9sK1ZxMWZRV2ZMWG1ZeEw4UHZEbVJjdHVVN0Z3a3N5ZFEvemx2ZmZFZnl1NTFIZjFSYWlud3NNUHd1SlpCZVlKaFZ1bVpBa3pUU1FEU3Jha0JZeVVVZ1hBREdpK2xWeUJPSmNlZUovMjU5MGlOdnVqZ2o5L0cwT1QxekUza2R2dHZ4OWJRNWJjUHRGSE1ScWJwNk9zN2xmOTVDV0VCMEVNWDdaU2xibXBzRHo2dkMyb25BZ1VLTnA2bmtPSWtuZ3VQYWFEWFJvRXFjcHE3NW00SzZBa3FjakM1eEE5aE9hVXFVV24yRkptRFI1VWxVSk03dlduZkZYaFM2K3ZHUzFFMC8vMjBNYmx0R1RmeGQwMWFHbjVuMUd0eHM2d0w3Qit4anVFWXowOTBublhVOXJNeXo0cjhneWtodGJkSnJ0bitPNjY5U2dsNkdaRmczbjY1bnI2eEZrcWR1WGtlRnNyZUJsaHNRZkJ2RS9GNDVDamh0OXpwYzFBbzdDTU1XOHk4akUrUWlqSkU5ZXNOVGtwK1hKeGsycEx4ak1nUndTeDFySHMwNGYwcXFxeGlkRlJMa042NXBJbEZMMzVsZXA4MzdoQmJmWEcvV1BPcGFEd0dtRmJPa1NRb1UwaE1HVjR4ZlY0WUZEcHJKZUR1ZldxRHNHZlBDbVQ0T3BhcnU0MnhENjd4MW5FTjIvTWVmU1lvbjRKajkySVZlQkorMkFTK2hzc0Z5T3NyZ1QybGJrT0p1VmwzRVlPZ0J3a0Y1cXBLQ0hoenVuMUp1RlFQRVhpYVV3emN5b29jUnlTaVJzbXIxYkFmQ2JTMVhraTRwL1pJV1dHeWlzREV6M0dYNXhhQjlicys2UldsbURNU2t6T0ZkMFZ6WE5hSTRmejVQVjA1Y3NEblN3TWtRZDREaUxRTEVmNzRDSUJRdFFMeWxrZXY0NnZzY0hIcitoNjhFcmpnRkc5VmNmczBZVzFsejMwN0RRTzU3QVQ4aDkweHNodzc3cTFOUndaSWdPdGtoZDgxQWRPdmxvY0hDUDczSHE5MkxRN3NBUHFtUm5xSjRldytzRm95MnJOM1hqMTczcXlBYTgzZnkxL1M2VytUNklqNUlrL2o1SGY5UDlMKy8xMDJ0SDgrbUYzM1dmMkZUaVFPMTd2MjczMnhPRXZCZlZaYS9rZlpwZ015b1owM0xvQTdFd0JvOG5saWVKblpVblZUdjJKRHJlVnhaemZRazBwcmFmUGtQOGl1UGZBQU5jTVl3RnVFc3RWTEJOYmdKTzh0NVhnMFNCRTI0dHVqTWpIc0FXNGhoY1k5cFUvWUR2bTRGblkycGRBTURqUEg1MzRKLzlNald5cHpOcSt1NFhxMTlQQVcrYXBxOWh1QUVsYnZxdWx3Z3NlWDI5c2l3bXJuanNaaWRVT1FXRHd4Znh5WWE1NTNhV2p4am5MK29CUTRIMDJRNENmYTZSU1lTSVhNTm9mYTNJMHBZZ1J6RStQOU9TUUlRN1pydHg0VHNFSTU4NWZaR29DTlRKWFdHOWp1akI5dmdTNWsrV01KUHFmU3NoNTBnYzRlUEQybko4M2QydTFSMHJCSzBYdmhnS2RiTFRMUWU2UkszUHVvSm16RmVML09xbXNFUk83NEt1OVNlVktSYWF0YXRPdWk3ekRaTlFOUmFIVFEyM0pNVk9xZ0dkMy9aV2JrVXpQNWFXekl0cVNUOHJLSU9kd0REUFRIZHlBY1pOQzViL3FlelBGbi93ckRwTnVqY2x0bjJMQW4wNC95a1hhMFFPcTFVdVBFU3h5ckYzdnAwaEZWMUxaNmpLR2UvMzhXTy8yVTlSK2ZXM0E4REVxTHAxenRYOHB5MlI3YUpoa1dFbFgyN2lVV01ublRZS1BSbEJqdmlPTWd0dEJjSVArUWtEcC8rQXB3dkd1Y0xtNjlYT01aU3Y5enJYRS9yU2VtMEN4VWkzYUxlUU5ySVdTTlZ1Si9vVkFWMTVRajltKzA5bUVHdHZabnRhUGt4YjNHMVVIQ0dBaXBjL0xqUG9yb2p5TkFiWnZwNzczWG5oODVjTzRUQXU0aFBqQzNKOVhjb2JPQlcrVzJLM3Z0eWtJeXhjZ2p0N2R1UHMwTGxXMEtFcnB5ZlBlTWh6WG5yVmNQeHdESTk3ZnU2VzlVMnJGNCtqcWg4eUhYbUp3a3NuSzJYT3dZMFZzc3VXdFRWZ0wxOUJpRnl1OTBuSk9MTEF3M2lPMWFaNEdUODRiQjlPMDcyazcxRE54NXN5bW9lSEJ4aFNxc1FHaE9MRkpBRFRRbk12S24wWWQ1dE5TNm5xeHZ2aFlhVngyK2M4Mm5qenhKVDgyNzRRbUwrZUhIQjlza0p4WEFtMmhkbmcrVnkxTEJIU3ZxNWdzNVZRd24xVkVNamRHWTdGR2NXdTh3Mk41aHR5RnFTaTdXc1E0aWw4Q0V4dFZmL0lvQnVuei84ek42NHpmd2R3Y0gvQmtSMGY5NmNyTjFGVVJCOUwySHNtS01jWkNEVWJnN1FKeGVPWWcrRHRYSHJoR0NiNVB6ZjdkSWN1cGhZWElVWHZwcVNETUhwVXhUa25jSElTc2pKSU14Z2hGQmF3bk53UHlzZkhpOTRHNTl4eCt4RHdBS3hHZ1I1TEs3Z29HaUhnemhiUkhNN1ltaWExMVVuK3RTb0NPdEVUaHFWaEpNQ0ZGRnp3U2lHaFIzN1hvempReExieFBVUklNdmdlalhLYm9oNG8wVnBpVWJkL29xQlpYZ0svYUNuam4vaXg1eG1pRVF5K3l0L25NMTVRK0Y5alpOUDlhcHlXc3lRdmQ3N3EzTEZuOXRUL3RVRlNBcFBrSXdyWDhuZzJORy9xTDdoTTRRSHdjV0ticEVXR2UrVlRITEJBOCtBK2RhQTdMbGJmamNwdmI5M010ODRDZXdscGUxM0x3THJBeTFFNXp6WkZkVFF1Qk9rOCtkdGdLbmk4Y0lwb1FBTHVwMVdQSU1RemVPVHYwYnRNRUFONXlHTnBjdTM0SVhMZlNOb3NjMzJmNUQ2cDhLRXNqSXFpNGtvdkEyRDBSeW5zNWs4NWc4VXNoSmhwRk4vK09KTktQWE1iRnRSTGo5V09MZTlvQWtEY2tjOCszOEVKSUZnZnV0Qngzall1Mjh5ekkwbk5xSnM5ai91NWU1d3R2bXpUSE9ldzJCUms1b2E2dHhvNzRGZ3RkT1pPZmF0dFlEZk8zdm53UXJ4aUtDLzNkcUNhZkVHejJLd3lrSkt0WmUzSWVOYlBpK1BuRWFRemowd0VhaFNmaVhZa0E2NnEwNWJnMFRhNktrS1JNWitrNk5pbUNaUkpWNXBtVXlxSUNaZjZWS3pDVmxGVitPSzFnT1lISDhNSHVNQzB6Y3ByUDFyejdSMG95K3N6djgxcDNueWtzdXRXR2RDUmNFUEE1TkFhMFRZV0hCY2xVc3Z0VzE2aFNGUCtLRFVnK3dYS0dxalRGOW1HRXN6OC9qQUJYYnNSSmx1L2lsdm4rZXZKNkl6a2VQdWFwZDErZG9SUGhLODVLakRBMXlkWFJtampUUG83NzN4Mml0M1crWGg2eExsYy9xdFNMejNLSlZMQ2xGYVIvMXUwRitaT1lLM3MrUHEzUWttOUJFaVFCVm1heWxYdnhyL0wyRSs5QkNxVlQ3Z3JEeU1FQUphUHNWZEc1T1liWXdoRnFTUHhXelc5OVRWS0F4V0IxMXVSeThmNkF5c1EwcllBMjlkMWtYUm5xdEVXdzQ5a0h4SEgwYWFJeWNWM2ZZb3YrVG16aTdQbVZWTzNRei9wVFlvNUVmWDF3dHRoc3NCYVFsTmtXdmg2MjhqeDExWDFvZ0wxZ2N5Y0hlSjdUU1cxeUtpUjUvS2VTMU1UUyt4YnkybHVMS3hERTdTZk0yZzYzRVdWWk5haUNhUHg1NHpxMHZWL0xSbk95OVZkUFdDbkoyUlVqZ2xoQWpWUVdGQW1QQzQ5c0JZRFdyY3hlZzFHVlVxK2dhaTc4ajcrV29QUDNtYktGSllqNnZ2MGluL2w1TDlFSEdmbjQ5VVJSdVFjV2hTZFdSU05wWk9QQnBET0QxZDFsc3EwNE1TcnZkd0poWm11WjhDRmMwVis0ekwzTXc3M1lQOXZqZmdHNXJEVmpKVjlyazV1bFhySTc2OWgzRG1mT3p4S1RBd0poRnBzbFhIdkRPVG5TZllIeC9zc2kvQXZHTWw0TFlGQTk1NzFoaVlkYnp1V0R3S0E0eitkKzM5a284YWxNUzBuUjVmN290d3RXQWZSYU92RThSM1VyN2VzUDhscEc4NTRZMFc1LzFwbEhPT2RWLy9DUms0bTdHcnZYQjA1RTFia211OHV1Tzl1YWZuVDg3UlZVd1NhcE9IcTZubytYVEFUOXVHS2w0NU5uSjFVSjVNVE1zWVlyVkNsUSswUm5HUGdkRTQ1Q3ZOTHM4emVCbzNnRG1OSnhyN24rUGgzMzJrU3lPSlZzMmhRblMyai9Ub013cGZGa2xEM3VGckNIUFMrV0sxMjVlVlpjaEFMY3NSMG5Nek42clNFeHppMXJiSEMzS1NvQm9rTGQzLzE3QXE4RjdXZGV0Wk80UjZRby9Jejg3cVhrTjk1bW1qVnpEV1dsdlk2TjRLdWxKei8zc2kyNklFV3ZoMzZ2MVl4UzN0ZHVHRnNQRjVSOHJQeU9ZMkpWSGl5ZC9vY0lDcFFPaHZwL2VqMnNENitOTXdoUGZGM3A3YWNNNkw5OHB3d0NDcHlNOCtPK3NSWE81d1JLZVk1WnJPV3ZCc3dWTm9LYm1ETzdyUThvakxkWklGYlJMaHJQcHdiR0ZFTm5URFN4dHhxOVh0N2R1SGROSFQzZEY1cXIzcTdsenE4SnczbzBydGlHUzRQZllUWTFJTzR1MTN1MkhhTFdjdzFpbmVyVXBKK28xSDFVNDRZODdXUXVwMThUTGZOcEVPTGNYVVhvWEdNUEdCYVltQjhUbzhXUU5yMktmYkZIZWo5K3hWZ2Q4d0F5Nk1LV2I4alR3ZFYyclAvOXhabmZFRi82dUJrTENIVjVHYnhnK3JoSjlVMVAzZkhVcXVIdkkydDU4blJtamQ3L2R1bGxNM1ZUeUxMTXdnQ1lmTkNjaDFQZnF4QW1oZ1M3R2NiV3c0SmVGZDNHYStXK0VacHh0bmdmc0ZCQzJtSlhwU2I2NVhITUY3RlY5bUZ4L2RWWnM4amphcTUybWpqeVptMCsyK0lWSWZxZ0pQVFVGWjZTaVRIdFp1UXhXQlZEOGlPeXYxMlhzbXA4QnBQUk12MXBJV05WY1NUYTI0RHhWUTRiZ0lWUmlnRm9PWGoxUy9NVTloZDNXMGZzdEU2TUR1MVQ3MmNaTTdxZ25tZm9Qbm45eXMwZVkyZWlVWW13Q2dyMElkTUFDbTBwNG1rZnRzbjRoNFl2cG5zL1I2SkFBaUx5SXpZMjQ2NHY0ZUU1cmZIQ2t4L0t1L0N6Tld1RzFranlneHJ4d3NFVlh3M0hWNXZlNFdOSjg3SXFQVXIwWlVmQ0daa29JUVZ6UWRPR25namhTbzRvTWkyVWt3QjRhc05QM2FqTmJ5MEQ1ejRzUW1ZSFI4T1BXLzBmcWFUSmdsUm9JMDVoMnNETWtlYVpjYkVMUU5MOWNMRGNjZitkTFM4U0VXaE43ZVRTbVorckQ5U2JSdmJoWEFPc3hKQmlxMEdta21uSm5zZFBoSGxjbFVJWGNIQXdDVmpzaWVFNm0rWncwaU10Z0NNaXN6YVYzVUJPSXJ5K0xydnpNMjFndTEzRjNvaUh1WW5GMCtrbXgvNGwrSWNlbllkcm13OGJiakoxMXRuWWM2K0lTQ2ZleUdidjdDVUhYZ01NQm5UZk9DaDFjWDJBSVVIYXZhMzFLQ1QyaGFPMlNIRDBOeU1UQXV5Yk9heElOTTBGcXA0Z1MxbVBSTHZUNkhvc1NDYUtob0ZtUFZEQ04xRmM1eWRCMlhCbEZ2MDUwb0w0V04rNTc3RGRpWEx3TTl2THBzRVB0dUxiMmQ3ckhFRHV1dzJZbzNNRFVlSXlBSUtkVUo4NGc1TEs4bWswRWRXMUMvNFRjWTdJOUNJZ2ZHbWcwdVFFV3RUUDdaYnRDZDcxLzNrUjlOSnNuWGV4K09xa0VGSVc2cEhrakVsajRIUU4vM2IyWHE0ZWdwdDVTbXg1T3Jtd0J6YzhsK2ZVRFk5N25TYjRuUldhVEpUWXYvZU9zSlhZZVhDSjNoajR6UjNveVFUTmQzTW9KRGlQaGhCMHBZZDZPUjhTL2VacmdQWThMSmpVNnV6Zk0zSVZlSW9RaEV6eXplek1EOTZjbTduV3I5RnFndHVtR0JOcFJsVm1qUWxMamZaUnY2azBXMmtGcncxcUtNMVF1akxURFp0ZGFMMG4xdmhUMnUxMXI3OEJmY3g4T0k2RSttSldsNFVuanY1UVZqSW0vS25EdlcraDRuYUoxemMzcG9BYXpyWTRBNDVYUGxFbjk5N0lXS0hPOWZkbmY0Q0FBQmEzMzkvQVFEL2FmejlyRFRUOG9rbjI5ZEllMFQwbjNSQ3JpM1ZLcitockxVMDdwK2JPTjJtWitydndXN08wNVFtenZWYlZpOERVY3g3enBPUDRoMVVaWlFJZTBJVmVGUFJDMUtzZ0ZUVUJkcG1QTEViSWZyVEFXdU16VnBmYVhNUzBwbnBJaFdjT1FQZ05mdytVLzJERHlNK2JtbEtTczBFUFBRWS90ZnM3NlI1RkRnV2VrWjdORWhhUHh4UG94eE9NaE9zZXZoZTF6ZXJOQXRuZkFXUlBBR1VRZ1cvUEl3VW10cEF2Y3U2TWsxTkZsWkUwNWhiTEFBV0xoZ0ZTYmdOeUZFTzI1QkFEcytXanhaTEN5RFR5OWRpRnJ5RmFtYnh2eU93eU5IeGk5ekd6RVIwKzUzWmY0ekIvUnI0b3RERk8ydGIrUE4rTU1STlRUZTFrUW45K1ByNkVQbmo5Zzk4MGJldlBHS0t2K2QwOG8zWXY0dlBRdDl5NG45Ry81eFIzRStNT3lJM3JycFYzWnN0YktCNmpYQzJ1U2VxcDZpNk1nd1MrcGI1Uk1RZDlWTW1HTlVtaVN0Z0xFcnArQi9Fazl4VGVFL3dSSkk0RWFUelkxS0VveFVnem1KWmdyRHlrdjB4UllvRU9SSWRkUGRaYVJuV0tyUHVHcDFzemhtTmtRbGppdTdmb1JtaW9yREh4emdGNkNtV1JmWXBkVTMyUDIxMGJSaWdkRkVtekUzZ0NzRHdMSnZ0VmdLenVMZmZSVmtMUXNCdThUMVFkdHFueWxtZUxMd2pVcXJMWi9oUjRGUE90TS9Gd051ZmwvRzVxU1BlUWhUcFZOandDbTB6SXpnSmt5MDFJaC8wZkFQUnB3bjcybFd4dFdCOVdkeFkrSEk5WXU0RzNlOEloRnk0OFRQUVl3M1ZmeWVTdUQvYnJzckN4ZUwxdmtNaEJDeElyczNVMUprWFV4dThxNlIzb1ppTW9wN3JrMXlJTXAxM3pTTkNwZW1LbTQ4NlVENVVDbzVveWNsMTczUXpqbjdnMG1kRXVDNWJ3WUU0ZUF0dHRweU1Gb25nejgzSWdGT1FHNzRjZ1ZwRlJRdUxOQStJYXZ5TWhOdVBGUmZPUjlGazFkenRYTGhPRE9xUTlaTXFLTnIvcVJ0M3lzcTJXMk9CZHZRNXZ3bFQvcDU3aFI1SDhWNnBsV0pNYVg5RDhXTkgrZE4zSmV1ajFvMDNUdnF5cjNjeHYyUUsxUWk4TWdtNG9pKy81OElJZmRob3Z1cnRET0p5ODc0OHlKQkgvUzV6b1FYTStaclRlVFJsMm1QeXF2enBOZ3dWY0g4NFpTb1EzN20zU2IrZ3BIR25YR002ZXJsMWduWVh0Qmg5ZHlRWHI0eC9SR0JweVVTdm00dFFQZ2hNdDY3Y0p5UHF5M21ONldFbGpld3AxM2RRTXlZaDFVeHFKWXIvZGE3OEYwaktRayt6dUcvQitrUXNONVIycWdLR0Y3cWg0dlFDazFFaDNjUCtpSmVLRi9yQ2dpOWJyRU5jd2dsSm5SWXFFaGdvR2hSUnNYQWdLSW1LaDAwaVpvNWJwTWtZTy9oQm5maDNyeWlOV0xzMUM3TEtrS1NaTm5aZ1g3Q2Z4YWU4dkdESjl1SEl3clpzK0Z6NFpkcmM5bkszeTQrY1RGTkNGeiszUEt0bWRzZlVhUXFObEZTVDE1Wm5LWS9FSUhYU2FyYWk1ekIxb0ZQdlpjZFFPYU51TDZSVGIwZk9zV0JnL1hrSUxpdEh5WjUxY0V6ZmhVcWZCSHVLTERHREdxcEpGQXRQRjdiWDhLY1VqRWhWT0wxZUV5ejBvZlc3L3U3ZExsUEhzNFhsVHRtdkhiVzQ2alhlc3VXL3krQnFXTE9UWDhxeEMxNE5Ienh0eE92WFZuNGRJSzBNSEcrTTV4VTROV09sN2ZyV3lob2pTTHh1bEpUTVhjMVBtZjVXb1BNYm1oemZ4TEsxSFZ4SmxyVGhWdGJsMmRSM1pPRTd0ZDBpVGlxaW9sTHZMWEJJQTdodnFMQUpwT2tKaHNUc2NtelNnSFVHNEJPbHZJRE9pWTFJNS9iamxTQkhXemh2SXBqa0tNby9KeTAycG1NMnVPeTh5d2JBZkxCVldhSTg1MGo2bnlXM1k3ZUIwQjRHb2tjbmRLYm1Lb3h0OTJ6alBUNktXNEdkZnNPZjdDaHdOS1p0ZHI2MUYyZ3FYV0RJMnlKRjdETmxBMzIyb0FpNFJLN1RzK1J0OEtXM0FqKzNCREVITFFkS1o3RGc3ZkI3SlpNUXVtQ29LNnJVTytvSS9Bd0FVNXhYZjBoZEcwUUVzRkZZUmJNS0ZDQlBGb1Q5OE1BRi9GV3FYZ016Sjd0cTIraTBEbnFMQ0dPZldDSWdrYm02RVZYdURFeWU4SjJZYVNpOEVYS3BxbHBBQlJvUk5lclhiUmswS2N3SlFrRVg2RXdBdG9MbWlUY0tDNHlvRmdkZ0doVW9tQWNaVmg4aXJDT3hMRHRIVGZWWElOb2dNZW1YNVZtYlVtaGw2a296ZFlPTHZJVmRVVjM2d2R0ejFPQ0E3RHh4N0V6SnVHaEZKVHJFOEkrNjYyK3hiNFRWYTRQN0JseXlSZXVoUTVWb2trd1dTbXp3V2pIZnZiQTZrSEdYU0ExczNJM2hZR0ZyRTRLLzRYNXNBakJhMkJTR3dsS25XNm5QWCtwUW9WRUVMbi9CNGJWdFV2cWhWRzJSQUtCNVVPVnNMR0JTSWFHdSs4ZWdtZEVTQ3BFa1pMU0FFc2lHaDlFalJXQVgxSUZDTjhycExFUEpOa3I1c1pCK2xBTElQU0lNVXR2YU9abGdZWlBiNDN4Z1VpTzZGSlk2NHB4cFgzK3hLcDE1WVZPRmpqTk1TajhYLzlpTDIvYUg2ZFE4VmxUYVoxYVZ2REtrSDBZYmF0MFJ3N3U4NXBxdjhNRmZ4cEs0aGM3UENRME1wRWZFWmVVeUN5VWZkKys0V25jSTRWV3daWGcwRkVna1lTUjcrUENDWWgvUXN6YnVVL0YrVTlqZ0FaUmxKZngzYWJTTWZycUFxRVB6dnFZZXEzQ1ZibU1CWmF3RVhqd0Zid2tIUW1HK01WTmEvTUptTUxleHFadGRvSUEycmlodllERGRMSlZEdVdySFRmbFZ0OG9Odm1ndnR6bEFXQk1pTXRqUnlFMGlZRkpySVovbjQ4cnNFSjRHdC9qN0xET2tqWFNSWTR3eDRuOTF5WEtuRno4UldRZ21vK2pyR3hTYk9ycmJmcXNLWllpZStta0hYT1hlbnFQWUk0citwZWdhSHcwK1FnbXR5dGR6MzNQTlBwRElualRiRjBCcFdhSFkvYVVrbi8zS1l5NDBXTUIvMi9MOWRNdytoVDIzWUJReEFOZHNNWHhldXhvTGxkMlVvTzBNempBcFYvbGF6THk5TTlpSlVNQ3ZQbDQ1TnR0SkZoemZsMjY2NktJdDRCZDVtb0hIM1h5M1laQmNLN0pXTGgyUGdXVmZsSFpYSnV6eHc3QXM4cnl0dEQyeUQvNDZPQlNOeHR4MnYxTEJqdG5PdXVRaGFlQmp1dE0weXRwQXRYR0xmNnYwc3BDMytRQVZyb1F0aWRzTEJwOTZsU0g2YkRnV3NaSXBaVHVlQlY5bXBxU005RGIrcW9PMWdsb3krTGQ0ZjFiUTlWZWRWamtyVC9TZERjanBhemtiNmVrYjFmenhmQUVpSUJ4WHgrYUptY2RCQUsxYTAxeXJvOGxacXZpanpJd0trQ002MjJMbElvSWx6WkNxYWcvdGpxSDNOZkVyc3FHWFErK3RFUTJoNWgrUktXNEVTd1dZc0lXMkQvYTlTUGs5T2hhcTIyTFV6QnlERERoZ1dZdlNENzcyMWw4WEx2VnVNT3NRaXh0R2VYdFhVcXRxSG1IcCtHQ2pGUjBTQ2p2RXZDSkZxSlprSFJneEFWbElRcGluVm8vbHhzWUlNaFBFcFdHNDhlS251Nks0R3ZJY2hiRDVpYjd3RWlIZHIwNWQ2N0o0eW9JQUgzajRrSHNSLzNZUjFDd2tWdTZoWW4zOGlWWDhjWlY4T216ZTZEYnRKT0QxcDA4MzMwY2owSEduQy8vQVV6UXhlNVJUVUJwbHZOYkEzL1piSmluNVM3cjV5Y3p6MGpsQUtSZWovOUZEeDRyRVZxQmRpbEovb1Z6NmRSZ3VsMm8rbXJ3blYyaCtUTDQvNlBPaWF6VHM5eGw1bTdhb2g3VHFla1p3SXgxSGp5Tmg4OWFXTkY0N1F1S3dSL3kxeUI3Um5VSlpyWWNMejFkZEZtNmNjemNDMkRSdzV2cnYrUXNKVlFJYm1XQkd0dTdFK3granRYY0IzK2pwZHRid0VmTDQ5Vm5TMFpJWjA5ZnpPQWxmcEN0SkRabnJ2Yk4zY21YUmJLRXBab0pFekhIeDVYVXpnbjRvbUlubFJNRkdHQVFsMGxHRDdzSGpDOE1sSlBiNHNwOFc1SVlHczBLWjdHOTNqVlRMU1RoOC95VDV0SEQ0Y242NWtzYU05L2h3UVRaNndPRTduVVROTzI5UFFEckJLTStXc29iRmZXYVVVeEdTUDRpUnl0bDYyYk5qaE1FTCtOVnF5NXFZeFFsckQ1eFhIenVRYy9obHdLWjdsaEJaN2RIUHBXeG5mWDZEeVJpYTlsMllWOGpteDlxd1NVVDY3eXlPb3FLb3dEa0c1RmVVZjkwVzFMUWo3UlArbEF0V0YzaU82VWtlSlAyVGNZb0tIa3ZmMUoybk1kMXdGVVoySFlabXA5Z3R5NU8xK2FVNDMzSGdrcnVDallXNTJxT0krRnNLcmNIV3hXTlFoNmdHNWpVOXhzN1diTlJJMDBPRzBFV05OUFUrOHlGNmhLLzRWclZkU1pJRHNCSy84eTNhVWJtKzZqcDZVd0oyMWZ0dGNtcWlRUmJTU3d6SkxVWTFqUkRJOGVMekc4UDFDVjB6WXBZOWJvWUNGbld1ZGpVY05XRlp5S0F3czRzTVg2c1pJemRFd1VHVHhTZkxLSCtLUGxlbEdpblZJbFpxaGhXb0t3TmhLUFVOanQ1RllyT3hTU2lNenN4OGFFZVlZdlpXUkRKZlIxUW1lYVRpZlBnWlhoQ3Q0S2FDelVCei9TZTZFS240bnZ1SG1Rb2w4cTNTVE1RL2dLTk9PbEVydTB3OXZDcjk3OU1tbEVRaTJNR3NqeXNWSnVVanNFck5GNVdMb1RsZkFpbmgyWndXd0hqQ09neWdrbG13eS9TN1FQemx6VjJpME1zVlptdWJsNWVKa0NWTGVSdCs1RU03ZFVNbkZDQmRQcS9ybTlRMjZrSFo3bFY4SldkRmorL3Y1MzZrZ1NQRFdmUlRTUHhFTTBsU0x4K01iY0tEN1RONHl6Z01jQVg2RENYNGFBQTBRem0rSUpnbFpFVW9oNmRPUzVWUW9EVUR6SGFQaStSRmcxR1l6N3ZLNFVIWEx2NlUwQXFaMFdCajlsTVg0M0xURnE3YkdjekdnUFMwZmp4aUpTUFlSR0E5QW01R2hYVnNZNEI3S2YwNWZrRkVLQzZYczU4clc0eXB1VUhDajdzSUZSS1p5clNQeENpdDRGUW1QNmZmWTNheU0wM3kvTEhva2lnb29DYVZVcnRwWXZUY3duOUVXWVM1YTdqNTV6TXhyOGJQMXdMdlhqUXJzY29yS2pGUGoycDROanZxR1RKQW5lM0VjSjBXNi8vbmsrOFlGSWZ4UDI0Skt0YkRCdWtxSmx1b0toalR5b0o1ZDk3aFVyODVjQ05sYzJFQy9qbEYyVTh5MVZKbW9mOERVRXNCQWhRREZBQUFBQWdBbDZwZFdGcGxTS2UzQVFBQU53UUFBQXdBQ1FBQUFBQUFBQUFBQUxhQkFBQUFBR1J2WTNWdFpXNTBMbmh0YkZWVUJRQUhyb1RnWlZCTEFRSVVBeFFBQUFBSUFBV3JObGpicm5vSjZBOEFBRFFTQUFBSUFBa0FBQUFBQUFBQUFBQzJnZUVCQUFCdGJTNWlhMmwzYVZWVUJRQUhlbXl1WlZCTEFRSVVBeFFBQUFBSUFKZXFYVmlOajhCMUNnUUFBRjRIQUFBUEFBa0FBQUFBQUFBQUFBQzJnZThSQUFCdGJYQmhaMlV2Y0dGblpTNWlhVzVWVkFVQUI2NkU0R1ZRU3dFQ0ZBTVVBQUFBQ0FDWHFsMVl0UVNuUHZjTEFBREJZQUFBRFFBSkFBQUFBQUFBQUFBQXRvRW1GZ0FBY0dGblpTOXdZV2RsTG5odGJGVlVCUUFIcm9UZ1pWQkxBUUlVQXhRQUFBQUlBSmVxWFZqV1BjSmdEQUlBQU9nSEFBQVZBQWtBQUFBQUFBQUFBQUMyZ1VnaUFBQnlaV3h6TDNCaFoyVmZabTl5YldGMGN5NTRiV3hWVkFVQUI2NkU0R1ZRU3dFQ0ZBTVVBQUFBQ0FDWHFsMVlKUERiK0RvQUFBQTZBQUFBRWdBSkFBQUFBQUFBQUFBQXRvR0hKQUFBY21Wc2N5OXdZV2RsWDNKbGJITXVlRzFzVlZRRkFBZXVoT0JsVUVzQkFoUURGQUFBQUFnQWw2cGRXTysyKzh3TUJBQUFZek1BQUFrQUNRQUFBQUFBQUFBQUFMYUI4U1FBQUhSb1pXMWxMbmh0YkZWVUJRQUhyb1RnWlZCTEFRSVVBeFFBQUFBSUFKZXFYVmpERGJIOUVpMEFBQjB0QUFBTkFBa0FBQUFBQUFBQUFBQzJnU1FwQUFCMGFIVnRZbTVoYVd3dWNHNW5WVlFGQUFldWhPQmxVRXNGQmdBQUFBQUlBQWdBSlFJQUFHRldBQUFBQUE9PSIsCgkiRmlsZU5hbWUiIDogIuWvvOWbvjEoMSkuZW1teCIKfQo="/>
    </extobj>
    <extobj name="1BCC2C28-871D-48CB-8BE0-2867F7803ADB-12">
      <extobjdata type="1BCC2C28-871D-48CB-8BE0-2867F7803ADB" data="ewoJIkZpbGVDb250ZW50IiA6ICJVRXNEQkJRQUFBQUlBSTZzWFZpak5IV0p0Z0VBQURjRUFBQU1BQUFBWkc5amRXMWxiblF1ZUcxc2ZWUmRiNXN3RkgyZnRQK0FlQ2N4aGhDU2tsVlZvMmFUOWxFcGFmdnMycmZCQzlqSW1MYlJ0UDgrMjAzYTRDUURDY0U5NTl4ajMzdE5jZmxhVjhFenFKWkxNUXZqQVFvREVGUXlMdGF6OEc1MUUrWGg1WmZQbjRxNXBGME5RZ2YzNzF3MHlBZHhHQmprTUlaY1pORnhOZ3YvRUpxZ2hGSVdUVkNDb3pRak5Nb0JQVWJqbEQxbU9HWVlDUHNibXZ5QnVZcGJKUnRRbWtPN2k3am9WYWZsZDdLVm5mRTJEdUh3RUZ6eEdpb3U0SUV6WFRvY0lkU25YSk9xTXVLektaYWxmRmtvMlRVL1NRMG44SG5EWFhTQVIzM2dpbXIrRE44RWcxZEw4R3lYVkFHSWozV05rdXdVNFN2d2RlbVdsV2RwbjNCYkVmMGtWVzNCRnk3NjRBL1RvcWZ0ZnluWENvZ0d0bXZPVzNGY3k0NVpVbG00YTBHZGNPRndCdDBaek0zREVqRENhWVRpQ09NQXg5TjBQRTN6azlrOEFZN3d4QXFTYklvblhnWElHbHJMYk15TGw0czBKcDNYcjJKNE5FTEZnZ2l0ZnpYYWxPQlEveURWWms2MlRuK3h2OUVGOGwxK1M3WGlkR041aVlkeDhZSDV6ZGRFNmYwMlBleUdDOTZXWjBBbnRFUHQ2cFBuL2pDL2lmZUUwVGp6Q1hlQzY4UEQ0SFdzSkdJTmJ1Vjk4Mko0WENlemU3VlpsZ0Rhc29yaC9oZGdQdjRCVUVzREJCUUFBQUFJQUFXck5samJybm9KNkE4QUFEUVNBQUFJQUFBQWJXMHVZbXRwZDJrMWw0VjI4Z3pYYlhHWEFpM3VFWUlUQWlHQlFBanVKVGdVcVVJTExWS2grcnk5OWIvZk9PUGN3aHg3cnpYWGxRbjJlK3pNZWRheCtiaGZuNVFqNzFFTjRuZVdzbm5DQjBGdHBsQ3QrR0JWd0I5bkc4ejMyc1hsRVllanBBWkgxdEg3dS9JcUhaR3J4TkYvT0JaMHMvNFJneE9yK0Q0OUgyU09qVUZaYVRzV0prOU80a3pDd1hGL2ZuQ2FUbGVmYWhNSkpRUXN6NVgrV3FQaGVXVmpremhYMmQ0UlNJWkQxOG12cUhtNDBIb2JtOUc0bVVLSDBsZTRjSVVwamI1UzVEMVhGempCcVJWVVhEWHBUaXdiRkFSUHpTTEl1Ti9kMERDUTVicFUrNGQ2MkY3d3l3SUp6V09YS0p0VGhwRVo0MnFhMDl0WVN1K1lubHBHRlNJNWduaTJoQ2hyT29tTDlJdnh3Ujk5a3hTd0dTZDl3R3NwdU9scWRkZHR5cEJoSyt5NWhHSUZRSDVHZkZva1phV25UOVNZdnBNbmdWRkl5L29hdW1PVmpaZy9EczBubTloTkRlYitWVjl2cjMvdUc3cFBacE8xSnRZUFI1ZzYydVVBWEt3VTFKaDdmeDFiVFFSK2VnMTJyaTdpTmI1ZzhBZjBjZEMxVXdheTJzZzFwVUhxVkNRK2JEZVBpcTJIOVllaFlxR0ErRlBNZ01pR29KUTh5QStsbUU0eHIyUjkrbU5xZjlEQnM2WE1jNzh1WHhHVUZFSDJyMWdrcTlnNVJyM08vQVJGSnhlejJMSFdpUW4xV3Zka1Y2N3dWZXBKMjErSWZYdnhFQzg4Zm13ZnZIb3gyVjh4YnpJZk5kTHhIeXJMbTJxSTBvS2hBb0I5UjFGOXFDY0F4dFY2KzFsRXRYd2lzZDRnUU1pM1hNUHVEa1hlWHovbmdWSW5oalc0Zmlzdnd4YjJkN3loTWpUZHNsK3ZnTkVQVHNKaG45K2lkQk9GT3BmUGZNNTI3NW1nZmt4cDBZblFFcW1qSkdZbTlDamFzckNUM2ZPL2lMMjFITnR5YUluVE9pWnFjYmhCT1ExR3dLTnU5Wm85NUJSOXQwT0JNUEg3ZVpVM3VnYU44ejc3YUZlYkl6NTk3TWxsc2hBUWVyVS9JVVR4Vkpvb2pQM1hnemVWVzI4VnVEN1BOMW5lWEttZ3ZKdm80WmFtd0ZCSVk3Zi84Yi91S0h4NElBZmZCTVpwbUQ4Tm5JMGNnOXE2SzRPUVlEQVRDQ1J6aDgyUm8wNWlXVXMvTjJhYkFzenBjbm9OUTh5SnBIUE14dTBoMlJ6emNlRlhtV3I3MTMybE9oYi9qLy95LzkzL0FZK2hZVFo4Y2RITm5hSjRKOUdIakFpdloxWHE0ckhIYk8yb3NCWW1VOG4rNDN6VXNnR0FvdjFUZjlhQUpCY2pYWTJaLzFjekF2bE9aekF1c3Fzai83Q1A0a0lUYndmWjluazJ3QktHZ2s4Y01VUmV6c2x2NVE1TGhtWm5yMThvMlBuamZ5NEFOTVpZQnQvZjNLVFU0RUtlVU8yZnptOURJeUlkcEN4U3gwK3Blbjh6ZFZBcE94TGovdXJlYjdCYlN4cHJQSTB4eW1iRHcxdDJZVFV4U21Qcll1Wjg3cUhicW1NQVJQUE9mc21XNW9FYVgwd2FJUzM5MkM3akdkRmZIN3FwUGR5YmlZVHNZMy9pOUR1a2VNT3RFb3piNkNXRzIvbDA3RXc2NkxmdWVoOWNJaVVrWlovVlRaNHpVQ25lbHBzRW4rZXpjV3VsWlE4NTQxODZDcHpTZU8zbmNtcDREeWE2YWZ4cHMyanZSR1lhaGtJV2VkeHZXVjBmdGhhSmMrb1pCMHhzbzFSQ1F5RElaY09uMVd5dWJnTURnYi84Mlo4SFJiejIvbnVmTGZkNUFZNngvRmpyV1BXaWdlYVpSZUY2UXh0TGZrV3VGNm5CMUdGM1EvSDFsd09ZYk1wMXU0TGZqVHNaWEE2aVFibVpVTVZGOWZsTHhVNXFyUXFFL3JCcmU5VHVxdUVrT1gvOGY3RVhkc3dKTnphOWNaT0l0ZU9hbjRBeVpqajJ5MGxLYzMrV2dncVlSYjhBMlE1R2VvUmFnOEFOT0UzYUcyS2RiOXZFV29mREl2RjFZVVZ4ZE56UzlUTlFmUEp0bjJ5UExVQStUdjd4dnpQSWdkbTBPQmg4c1BJZmZveXlIUER4OFdKWVVSUzRFM0h5RUdtMXNScmtCOU5FUUFHekJiWW9pNVdra0R6TjJqUTZiRjlCK3lFTTU2WDgxVjc5VVRnT0M0VjBKcS82dUtrYjZaZ0FUYVQ4dHhrTk42QVZOQjgvYTdLQTlFTDA4UE4wWHpSS1QzdU5XbEdmaVhudjBrdFVob1ZFSlVwRXpJaUdkNEs0WGdSZ1d2NzNMK2RPR0YyWFdubXV6TW9WbjVTajcxRXdSS05uU01xWHo3R3BLQm1CUFBuTGV0bWQ4WWJrUk83NlpXSkFIWEEydDJuZXI0VlNLQ21nT0ZuVHNGQXNScUZlRThkWGtVVnFPaFVjSzUyRTlNemhqRDBXYWk4Q1RxZGRqTWNPbFNra0R3UkJWQnpRV2V2VGJZR244RWNYS1gwK0xGS2VWeWJQQUpoTmREajloWVZCTjRPVWt3NE1LTEtGQzMyeTQxY0pQZlgySk00NnZ2OW5ucXZHbVRuVDJ1ZWUzWmczVHNwNWM3VmdZQ1V0Z3Z2bUZkaU9QcFRHN3haNkdnWHZ0K1IzVk9id29TZjQvUDJPRVZnMTRTeUpEL3IydUtNa1JzYTNoNWpQeEhhSlI3eHp0TGh0bmVTUVFTaG5WTzJ0L0xiYVlkQ2xqK1FlTy9uSlJCMlJEcTF3NHkvL08wNmVJdUNrblpreElPT051eW1WU1F2djJQWWhPWm9YRElQbGZkVmtEQmhveUpITEppN2xKcDVrbnBBUnZiZGFVWjFNNDVMc1VuU1hKeHo1aktneFZ0UWVjNGlyNTQ0aTY4NW56ZWNDVWdDRTV5NDNuM0tCRUtsbmVrbG1VRHdQSWxSQ0VzOHl0V3BlcjRNOEFYZXltUC9IZXZtYUdhbVgxSkRJR3VFbzQ0R1FhL2R2RnhHWFdOajlEUlF2Y3VnbEdrRm5RMElId1BHYnoyZURMT1NIZEtKdERMMXdsa3hjQ3QwMngvZVl6U2RKaFlQYjBuN2x4RWE4VEQreXV6M1BVU0k4TUhQTVJBemV6RkpPa2RLSEJjanV2NXhmQk4rK3ZaUVg1aWpCZHFwbDNwbGtDM2JnTVZZK01ncEJnbzdxcFpyZWVrdXVLWlZOWU9IRnM3WHI0bFNrQk1ldWpOVEF5aWI5OTNyRThPN21TNDhtU3hxYWtwSEJ3T0FTNVhrMHRYdERXZFBvaWxYbXFEY1pLQ2drb3g1L3I3VUFNNVN0MWEwUUdUelpGMGM5SS9MclExSlNndXpBeC9RM1E5U1hnUERNU0wvNUhYZEdISVBheG9HayszWUNYM0JDblB2M3J6ZUZSdW1WK1BnZHBlMXQ5M0J4SXZQMldyWHNhZFJMY2h0TDdLNWdzVjlnbkhac0J0cXZYSGpiTWVnOFVHYTN4eFJNUnBseWJzblRpb1VrVWd0RjZrd1hqTWFkQVgrVS9jaTJ1SkVvZk9ieGhmLzQ3d2VRV2tkOFB4K0FlbVhUdU45aTFpUzErOXlob3U0VXhENlJYaGxQcnVJZGZGQnYvR3NPU3paTEFzall5OHgrSSt1V0t0aE1RcUV3cDlaNUdKNWdLbzdQeXZFNDdzb1R3Q0Y0QzBwNXlXRG9kVkFub3pYZXNHQkNCaHdlNmd2OThYOHZlWlRCbUlsakovOHJrU29VbkRzdDhzcy8vOEV1RWlLUFREZzR5NzVBaXA3WU16VDNQbzZpa0F5Sk1ROEZ5cUtrZTZYeS9WM1Q2clljUytOVkIrZnpzZVZ1U3JHellvWTk5TjdMS2lJakZxTHRmZkJ0S0xoQUoyYWJxZU1IOHQ2Qkp5NmtqWWEwdERscWZsTjlQcWxMMUlIUExmYnRIL2JkSU8yQVI5eHhKUm9aUVc0am5VR3ZYbldJZFhDeEg1V3pPUm40K2xULzROQXllMUtGMmhMTGg2Tk5WZGJ5M001aW5ya0dReHBEMXQzWEFKT244RkRJSmxpU2QwUTg3UTNiZmtRVk5KTDJ3d0ttbXJ1ME83aU9oeXo1TzBZVmhCZlF4cDFCa0NXWmdqT3BkNTg2T1ZnTWpGdW5oWnRqMU1RRm9jcFFIREkvbHU2WXRFd21tNTc4dnVKbHVrbGREYnZ5M2o0eDd6ZGVpODZKSThIM1RSN0tkUjJQOTVFdE1laEhMZVBrd1dhaCs2MzVkYUFqK2pnbXpVeUN4NWRSS3FnQW9NbmJzRlZ3MUVWWEN6VkkvUFZqS3VSc3NyL2hQQmVXbUtPKzlnbEMzSGJ5dHhyOTZiUVp1K2hNM2E3LytZK2JlVnRkMTRYeGd6eHRNMXFwVlNWZUVRWVNPaC9kOHpXMnE2UUQ0NXRWY1QzT3ZsK1hCWWFBcEZkSDIreS9OUGRKa0U3djl1akNOTHF1U1VhZWdwbzZIU2VIT1g4bm5PVGpjS1RWYVk1RERuTGlHQ3JIcU0rb3UvQUZGMFN6QW1taGRIVlJYOFdLdmhTUHk3cHV2Z1NBWEFSNng1NG93cWRGRnBvVTBGSXZoZVgrUzZ6VVZvZVJpZW95eEZuR3VDeFAzdlNzOEVMdU50bG5tVDl6SXlicldCSWZDSWlZMXlWM21kS1c2aGRUallqVVJwdVJ4SzdlbmJrcUFMcVJHS1dMU3dpMm1UVUJDYlVSaG0yQnFKSW9MUjExek80Z2E3MU43ZjRwcEJmZ1hoMS8vcHFJbEVOMTN1SnpzZUNoMFE1YURmSWdibHN0TzU1ZDNDdHN0RnJRSFN3WVhPR2lxZysxa2MwckRIMGQ2a016cHBIVFZFRmdSbTkzbDk0UVlzTHB5Qkk3bHJyS09ERmtweW1RbnFjMU15V2N2em0rdWV0Mlg0L241TDN1WHo0eW1ieTd4NGlqdWQvakhBb0JPdDNVS1ArMzdYNTlxdElTNXovVlEyNzhZeVFQdk1adUZaVkZWU0pFZG5LZTBpNWpWemQrbXVuM0xCRTUvWXhzcGo2ejdoclZYSFFQd1dJUDIyV05CVE1CTmtnL3VHNVgzajF1S1FEcXlhNTltQnNoT2xsNFlnc1M1SG1iRUVVbHNMOSt4NUtJV09mS1hCdTRTbVRYYjkvRUIvWENpZnQxVjk5YUExWjkycUdSNTIrMmJ4L2lua1JDT3JrQXR1eE5sbkpHdnRMUXVEbzh2QWtubWg1NFNPUGpUYmY5VEp3QUZnUjJPcUt0K3VyWkt0V2w0Sm05aURLajRqUWFENkh4a3dIc0NsVHIrUjhDZGtNK2pCZ0FLaDN4K2Z4STFyb08wSnh5SzRLbzVXc1pmU2oyWVd5WStXbTNpeXNDYXpEVDhOL25yYmgyT3phNUsvZnRSbjZ2UGRiMUZjRlJkcnVPU2R4YTl5bTNQdDVlYW1WazdKekcwUE1kRTNEaVJpSlR3TjY1VWZUMWVtS0tKQUtBdlFlOW9vV1NTODYzdWRjODhBQzQ2b2tEYXhtNUp1bENXU0lJbnRGYXRyVFB5bXF3ZnlnM25aMHF6NWROWFlDVDhQSEM0REJPRTdxcnorNXU3by9vaTBEc2RLcTFTdWdya2hoOHlGRk5WaGczMit3NW4zT3hKUzd4LzhyeW9IM3NPMFVMY0Zwa2wxUU9yUytTQkUyWmtSU01qTkN2UHBmUlE1dDJDSTI1TmFQV2FLbk5mTUF5RVdWOHUvbTl1ckZnaUVDV3I1YzVnL2Y3V3gzZnhPRlNpRTg5RmlnMFQrczRjK2IxS0VMa3NqMWg5QXlubzhoTXJzS1h3cUcvVDR1NjFWRjhsRUtObVVRQURPUnk2emNBT09QZ1pvRTFRZjVFM2dPUlJGQUhVakxJUzVTYXYxeVJXRVM3SmZFMDh4L3hJaWMzTVozQXYrenA2cnZIWHprVWxIMngwV1ovZ2ZobTdrTDhCNTIxeTNCM0FoN1ZIWldUSTNJamo5eGF3NlF1enEvREhVUGx0TnJORUhMcXBPNTdma3VwQTJkLytYK3FNTTZoM2ZxY1M1a0FFU3NkUGNmeEdNNnFJZlE4Ti9vbU5TVkFscmo5ZlJGVzdjamw2cUwreXJIcC81Zi9yLzkvLzVyKzl1K3Z5VlhuRW5xblZiOHF4SlF1dmRlZ3BnZXV4dFBxRUpZNkRLR0lqQjArTDc4a1Zubm9vamtIVDA3VFo4eW1QWWFFNDcrbS9mMTV3SHEvMXJCeEhDQmkvbmJMckU2RWJFR28yV3NtOEltZDcwLzNIUkVBKzZrY1oxNlBrQitKQnpUcVpjL1BkZWhjMEozY3BrQmdiZnR0dkdMeVp6eXJFbmFRMHJ1ZlNoSVhkVlNLbEVMVVBqdzJSQUZTSTRWQ1BNRk1HN3N0U2ZuVFUxa2pPS3h0b3Jaa2ljalFOcTdlRjRJODFRMWo4WjhTSnJIVjd5U1BrVk1VQ0NCeGkvUFArZE9NR1RYN1lCNmRMN0Uyd3RkMmlYbkUrN00zMmNxcXlEUXZwS25OZDA1SFY5RE5hVU5UWWhTblVZcnB1SWQxZ1E2TXo2eWZ2MldSTlE3WVRjQ3czRUFtOGtxdmlwRnhUdXpFcURXRVhOdUhmU29ZYTVpMUtMT2owaUIrQmloelovUFVzZmhXSXVVQUJmZ0NUNW4wSm5GZHVET2NlUG9XYjFObjkxVWRYTVUvc05EQnNZQURUZkhBdEVZQXlVY0NhQ3JyZmUvbFhoVmR6dmhRdjVseVg1YUs5L3pGQ1dMbHFZTDZpWmhQWS9lN05ER2J6SWw0eXNuSnB5RHU3Z09sK2EzK1VOd3haSzF1Vjk0d3JQbWpYa3hJQlJVVWdiaWJvZDVjR0F2ZzkyY3krcy8vV1RZUW9sTkovOGtvdDB5TjNEenQzLzJmZkN3YkFocWdpTlpzcmpHWU5mWHZ2VXNoVTVnQWFWdWtmSHZjakxScWlIQVJvR1NvT01obldsWmluM3lGMDdJRzFkZXQzVlZnNnNEU2FjcEd1cXFkcWdWSmVtVEFLVmZ4TjBwWGtRamlWb1loVUJFSVE3TXdXYTNrSWdJd0ZBRDlpSkpSd2tkNkwvby9VRXNEQkJRQUFBQUlBSTZzWFZnTm9OdVEzd01BQUZ3SEFBQVBBQUFBYlcxd1lXZGxMM0JoWjJVdVltbHVsVlJOYnh0VkZIMTNQQTUyc1N4UVMxZ1FwRmJLcG90S1JXSVpGUWtjaVE4SlRJVVFDRGFWaUp1cWJkb21iWUFGeUhGaVp5YitESFZpSjA1aXV6aDJJalYyMGlhT1AyTVdxS3RzRVlobE0yOCtKS1FzK0FQYzV4bmNTV05RYW5ueDNyM3ZuVG5uM0RNRDBwTkFGTGplTTlaM3RPeU90dnpnd2x2a1haSDhzditlU01pZkxnRlhnd0locnZjSFBoajRFRDV5Zjl6emlkdnQvdFI5ZWZDYjBTdmZrcy9nYy9nQ3ZvU3ZBb1RrdnA0bTVQeklxM0NWNitjdFB4RGJrQU5POHk3aGo0TkhnOExpOTFjSVhPdlNlTnVTSVhDRE5YNGtOby9lT0xYN0cyc0lCRWE2TkVobW5zRHRMbzM5Z1ZVQ28wWmorRmxEOUZ5eUVyamJwYkVmY2hBWTczWWowa3RnaUh1REIrQzhZSmtFWXVWZUNvRE5EL1lwSUQwQUFlQ21nUWZPRHp3Tno5QlNRMnJlbHlvUnRlelgxd1IvanBlZG5HZjROSC9HK3ByMVhIOWZmOTh6T3dsNHVENmVFOEV5MDRZT2d5MEU5bUFiT214QWgwelFETTQyWkwvcUFLZmwrczFiRFBQY1dlZFpwMHU0ZE9wMzlPcnZFUUxESjBFOFFoQVJyekhFTzJQM25rZjA5UHhGNERyM1poc3h3aERoRllZWk5XSEdHR1lVZURudm82MmR3OGFpdkNSS0ZhOVVTOG5MTVhsKzRiQVJvbm1ma3ZYVG4wSmFQTUcycFlZUzM1RzlCWFd5S2RXRFVpMmlrOEVEU24xWmFTU1ppOVdnbHRobWh5c1YvQ3VGVGFsU08ycUV4MzdEWVcwemR2Sk8zaVZlL3U0Q2VqQTJRK0RteVJncllsWHhWWkh4MDlsTUIxcFpuREx6azB0eGc5eHVFZG5ndGtPUnJqWVBHNm1uczFtNXNrNXIrUVB2QlBXTGlyK0FDM25acDI2dktSc2l6YzByY3lHYXlpamJHVnFxL3VkVGxrUzZKOUJjZ2RXYlcvUisyRkE0Y2x6aC9zTUNnVnNuVTBocmNTVytoZ3Fwc0k2THp1UDF5ZEJvU2FxdlVxRXNDekdrTHM5RmtaQ1dyS01BWlhMRHZLV1JvSGtyMVVMeXlvUlN6TEoxUmV5c3RWUUFvZkNZdWx0QzhZYUcyOGMxZU9SZkNkdzVtUVk5cTBwa1U5M0tzblNsWXhndFJWeEhnK25TbXU0OW1pYzFJM0tpakNQU1dkTE5MUnBOSWh1cEZyaUlWYlcxZ0NVNVdUTERIWGg5L3dPQmdidUk4OUM5MGdPb1g5WXJlTm04bGFwcDg1bC9RenBzSHowbVgvU005eEFZZTNINStqanhBME9MSzlxQ240Vmx0VWx6VTBhRTYyVnRycVc3VC8yVFVyMk1CNlJtaXcyKzFLS3pSbHExaFRBS1pjY3dkK0cwNmsyMDZ3OFFFNStDZGJvUlU0dDdORGROOTRwMEpVaEQ4NGFTdTEyVVBIbWR3TDBYVVdMWWlkU1BadFBjeFdCaUtqVnZ4aENQbkdiVzVLVWFScXhUVVJvQmx0T2ZKMlRmUTNtblNJV0Uyc3hqNkhBc1NxcEl4VEFidWdsVGJTWGxSMW4yb2xWYjh1T1VZV1VOalVqTDIvV09vVktscnVZeDcybDhaMWxhT3JlaXMrZ09mb2t3TFZJbGlDZWZuL040RjNkNnp4UHlEMUJMQXdRVUFBQUFDQUNPckYxWVROUW9ZK1VLQUFBMFhBQUFEUUFBQUhCaFoyVXZjR0ZuWlM1NGJXenRYRnR6RTBjV2Z0OWZvVktlR1UvUGZTcTJVMWpHRzZwd3loczdCUFpOc2NlMkNrbWprbVVDZVRJbVp1MEFCalpjWTI3T2NxMWFiTmdGUjVadC9GK0NScGNuL3NLZTdoNUpNM0tQcEVHWEJIWXdVSDA5ZmZwMGYrZnIwOVBRLzhXWlJEeDAya2pQeGN6a1FCaHhmRGhrSkNmTnFWaHlaaUQ4emNUSUlTMzh4V0QvV0hUR0NCMGRIZ2lMUFA2RmVHZzJjVFpsRElSeFRUajBWVFFCNmZMNm0vSzlYdytoY09qdnBwa0FhZUhRMytaams2ZEdvM09uQnNKOG1Nb1pTNXVwdWNIK2IyTlRtZG5RY1dpbFNXSzRiN0QvU3lNMk01dWhKYnFDU3lJbmNFNFhFQ2VIUTBORTNoaVdnNnRPNGlwRjBraUZVS3NZbjB5YjhUanB5SE1LajJRQjFZcFAwbUlKOFFJaVkvWTVGRG9XUFd2T1owQ1A4VlIwRXFhUDI0cEU1dkVESmJRdHpzdEV1akdaTWRPSDQ3R1pKTkdmaUs3SUc0bkY0eU5tT2hITlFPbFlPcGJNakJ1WitWUm9KSmJKbU9PemhwRWhNL3V5bGp4ZVN3NUZKMC9OcE0zNTVCVEpFcVBCZkJIWW45b0xNcm9hRG4yVGpFRXlrUWlIamhuVG1kRm9laWFHbHhNdms1bHlaci9Hblp3RlF5YW9rWENVZ0pZVHMwYUNycmVFdTBSanllL003N0dCUTBlbXAyR3VKRW5YL01oVU92cDkyTzRTTWVObW1saXBLb1Yyd0dWU1RmU0VjYWErYUh3Mm1qSnFaWDJrRUN4TGlyRW1pQmNyZTI1ME5HSW1rOFRtZU9SME5EazNEUVoyN0NuZXZhSDQybTdTRkoxVE5mWjJVbm1GMCtYNkhkWG5HSUNvUXhlemZtdTdsdmxZTEdrM28rbHZxNm9ReTN5TkY3U3lvY0oyKzBnMGhmT2tybEtHaGRxVEhqZmpzU2tZaDlxNFptNmk2d1RzS29CREdBdjRiSHBha3ZFUHJKd3hEWGtBTE4yUXRzQkswdGF2enpFcEdOVTRiY1NIbzVrb1RIWStaWkRWUkx5OW8ydDFmelhNaEpGSng0eTVhdnBzS0JJMzU0d3BhbzVSODdReFlRNzJFNk1mRW1ST3FMZjVTVnJETkhtbE45YXpCU2tDenhKUzZSeVpUenQxUWJxWEZKWXFoejFISGlKOUpFNVFoUHBPRWRwSjRHUjBvTnV3NTFCOVZVVmQwL2FlTlZOSXBXOWZaVmxxU2JKYVpMWEhNMmZqUnRWVkRSbUEvYkZNNkFUQVE1STRHZUJ4RW5hVFJnUWVTVTdaVmJyRTZiUktGVVZPeDVVT0pJWkc0c1laa3dnR0VNT1duQVY0SkkyNXVZcGlaR0Ezb3VWdUkxb1RCWTRYQWtqM0ZOTEF1VXlqK3dRMWtoU21HTCt3OWxDbkNiQ1JwSE9pcVBwR3R0ZmtmV0xiUzB3djBLMXJFc2ZMSFlDMzFnbDQ2NkxPd1FHUlRkaFkwMjdERzMyVThCYmFoRGNZL2NDaDIyWnNBRnJMNlBZVUk0aE1LUjdnRmozRk1KVTU3RG4ya0UyY3NoZTBGVTVWUERpYlBXODJzTDNuelpiU0hxNTFrRnFoWmxuaU5CZXlkVW5qTkZxcEliQjZCNUNOK0c0ajI5WTBBSFlQZ1MxcmxhbzJjQTI4eFJEaUY5Wk1WWnFnV3BhcjBQV0JhdmFrZllLYUxhUkhtRllScDNZQTBrTFhJUzNCMWxBRFRQY1UwNXJLS1F5Yit3UzFocGhTL0tLYXJVd1RXR3Y0WE9xYnJEM203UlBYSGxKNkEyeGQ1RG5VQ2JLV3VvMXN4RU5jb1I5WW93RFpZSml1SVZ2aWZRVFpubUpFZGdEbEY5bHNaWm9nVzFTOUkyeHZaSHZNMnlleVBhUjBETm1JNXlWOE8rZUJiWWlOTzRGc3BmdklWaVh1d0prcUFIWTNnYTNvck1qSEo2NFZadmprRjlaTVZacWdXb0hnMnY4eG5EMXBuNkJtQytrWnBwRkVETmsrckx0K2I0WkFWMDRJY04xVFhDTWV0bWY3WjNIRWkwd3hmckh0b1U0VGRDTWU0TzMvT080MWQ1OEE5eExUTTRnTGdzaDE0bVljVlJFZWpTV1BUaGxSRDNqajhUVEpqWEZGY29EYzE5dUlGdkNOWFBodUNraUVLa0NjRmpWWnA2UFUramY5YXRZeTh2R05JeDJJNTZQVHN0UTZ6UEZiQTdaeGtTcTRMU3NLTmNzaUpGUTg1QUhUaW9oMTNlTVlBbzg1RkRjblQ0VndpbXBTODUrTTJWV3RTSDZSa1dhajZlaGtCdHpTMFJPNFcyZ2ttb2pGenc2RXJiY2JwYjNOOHRwU2VlZGFPRFFlKzhIQUQyWWdSVGNnaUxLRmZsWVROZ2F5WnRMUjFHeEZHSG1xUW5icmVBcWJqdXg4M0pKYUs1VUtqZEdHa1JOVTUweXFrclF1LzJSdDd1YjNmczVuVjB0YlN6VGQzNWRKZ1FsUytDOHFvcTlxZzJxUnkrRitSM0wyOWNmbmZ2MHVxdmU3SWwwcW1hNEh4U2g5N2RPYXYwVTZ3a0REYlpVV1pMQ2RyWTNXMnA1QnRUakxSYlpVTm5HMUFyZzBHYmxIQmprMFBCaGlqaDd4SG9zNlc0a1RCVVZ5R2FRcXN1WnkzYm8zTklBdFRLZ05kTmhiQjZLMHBIT0tLaXFrVHEzWElkSjA0c1BzVVQzNHduUHhHUkxZSzhlemcyT3ZSV3RvNFNIMnlCSG1PTU5OamVXMVlLM3YrTVBNa1llYVRpVFN0TVV3R3gxVlJWdmtZMktmeW5PNW93bjhKTStjcXpKMWpWNkpyV3B0Y1ZhdVpVZU5oQWt1b2xKSVg3VE51ZC9EYWU3M2NGTDllemhNbWU3M2NMWmZzcFZqY2JuZzVIS1FIcHYwSUhNZGg5SXV3cEVRdmY2enlWd1NPTjdyYVJwNWNkUHVlWjFKcy9YTTB5Si9DL1hIZSttUE84cDdjN3lzMTl0Y2tKdzJsMVJPWWx0YzREbXhveVJmbmJGWW1iSEk0NSs2R2ZzamZvbEYvTGJjQnNTUDJpRisvMlR2Zm5RMFlUcEt5REhRZlJ4UTRUaWdmNDZRdnhkS0I0NEViSi9lNG5sQWwxd1BjMUNEL3BWK3JmVW5rUGNpSlpjSXR2N3Q5dmZXMzBmdzFJYXZacnBseGVXVzFYcXZyTlI3WmJXcFU1WjY0WlR0aDFLQlZ3Njg4aC9tbGRzSXdScDRaZm1BVjBZaWVHUVovcWlCVnc2ODhnZDZaYlhpbFdGck5YTEtNcXE3ODVJMCtzYkZ2cHNSZUpsY3lURlB5cHIySnpzcG96K2xDK2JyUGgxSUl1ZTQvaEprMWNNQmkxekRELzNlL2hjMlRNOGNzTkJ0dDF0NHNtanR2M20vKzB2aDdrbyt1NURQclJYdVhTM2N2UE4rOTVMMVpMRzR2bVQ5ODFMNStpMmMzZHd0WG45VFdIaGFPcitYMzdtWXo2MVNmdzBOaWp2M2lydTM4VlhhOXNYeXJkZTRjVFlMdjR0UFgrYXp1VTZjdDRVRG5sM3o2YjVEWDVtMmFUcnF5U3MzUHgvb3lMMjZFei9Samg5dnMzOUxmcHp4RlFtc2pMSGNzcFdaZXZveWRNT1p0a1k2anJ1WGpwR082dUljb1k1ejFIcktFWnBTanQ0RHl0SGd2TnI0VkJwd1RzQTViWE5PY1dXN3VMZ05uUFA3dFlkVmNpais4cU9UWVFxYjEyMTYrVzBEK0FTeVZaS3hIdSs5MzEzNy9kcDZJZnZjeWoxNXQzRE9XbG9wTGoyRlJPSGVZdW4xcytLTEZldlJ6ZUtOUzliYXcrTHJoOWJtdHVjb2QxZXN0OHZXbzZlNGZPK1Y5ZlBsVG5JVTRnT09DampxLzRlakVPb0JSK200THFDb2dLSzYrNDBnZDcxNC9SbFFsTFg4SEJKVi9xREJrWFZsTTcvejJGcmVLaXhmQmU0cDNMZ0NqRksrdlFNTVZEei93cG0xVmk4NnMvbmNwY0w5YzhXTmRaek9ybFRUNWJVTElBcWFsWDdiQlBicUtBbjUremNaQVFrRkpQUnhrNUQ0b1NTazhwellJZ2toWHRJNUxZaVUvTk9RNHZvKzRrbERvc1I5NE5lUlQ0cUc2RWVSNHVyTDBxdDFmRWYzNEdvK3QxWmNlUTVCam5YM0dZMS9JSURKNzYwV2JtMUJtRVNKeG5yNXlycHlHd2dsbjd2QVEybHAvdzRVRlc1dk9zVzlXMWhzSUNLZnpmRVFFMUc2bzlkNHRETXRnYzdPYkg3N2diTk5lMWQ5MGdFRzgvdWs3dU5pTU9KMjJtQ2dkdnYzaXNHWWV2b3lkTU9aZmtJTUp2Y2dqSUpnVGVkUVFHQkJITlV6QXFNeFZUNjdhbTNjTDk5WndsZHVqL2VzUnovYUY0RTdXK1ViK3pRRXNwYk81M2Uyb0VGK2J4OUhYNXY3MWpYN3pxOTg1ekpRRlc1MmZxOXcrVUZwNFJZcC94Vmt3aWhRYnIyNFd0cDRhejM2QjB6WXVuL1J1blN6bzF5a2ZOSmNGRVJUUVRUbDVxSVBmdW5nSjVwQ21oWjhkd3FpcWQ2UWtSM1RBUHU0Ny9pY3RkYVZUV3Q1cTd6dzBPWXZvSldmbmhYdTV0NHRuS3VXRkhjdjRQdStmNTByTFA2NzhHYkRXcjVWMm50U2ZMRUNzVkZ4YmNOYXVZd2pMNGZNMHY3dHduL1c4UmVuN2YzQ2Y5ZHNOc3dCbHowb3ZONnBjbUkrdTFONmNzNWFmV0N0UGNRaFc3WFhsV3RBY0ZZMkN5RmJQbnNSV25ZbjJQcTAzMVVFd1ZZUWJBM1MveTE3OEMvL0ExQkxBd1FVQUFBQUNBQ09yRjFZMWdDbWU5a0JBQUJuQmdBQUZRQUFBSEpsYkhNdmNHRm5aVjltYjNKdFlYUnpMbmh0YktXVjMwckRNQlRHN3dYZkljUnJYZHEwcm9OVTBVbEJFQlRudjlzeXN5Mll0bU5XY2Q3N0FGNzdEdm9Bb204anVMZndwTzJXTmhpb21ONjBoLzYrblBQbEpHRzdENGxFOTN4Mks3STB4TTRXd1lpbncreGFwT01RbjU5Rm13SGUzVmxmWTFFMlMrSWMzaEFNMXM5a05ydXR2blFFSFY2QkJ0M0c2Q0xFRzZOcTRJN3RSeGVqc3dsUGVCR0RRRnV1MStTVWpFanpFTk9sQUNYcXdlaVVqK0NiRUdMVmNxbEZhMVdFNTZ1bmxaYVJsME9XR29URUk5K3pnMTBEMUU3UXdPL3BHVm1uNFR5TGhKUlJramRXUXNVcVdROWs1MU1lNGtFbXhUVkdCWHg0VUpiZHNVQ0JIZXJhSU9XMURlcFpvYTRWZ2hiU0pSdEZzaU9SY3JOb0ZTdFZQVmpCU3k3R2s3eG9LQVdYZVJqMmE0SUdtZ0Q0Tkx0THkvYjMydUdPeG1tTm9NUkd1TnVORlBXRWdLdS8rdkUweEVXMFZRS3UzMGpnejNLc1l6aksrcE40Wmpxc1lwWEQ0TXRBUE1LNlFiOUhjU0xrSEpaUUpJTzcxT2p3RlVMOVg1Q3Z6OWZ2ajdmRnk5UGkvZGtHZW5RSk9xNkZSTldtMmFnMnZVMkpySlJVL3ZsYzhySkIvcUZKZFhaQmUwM2pkSU05M2JTYjdjdHNlR1A2WHdTclVtQ0t3VlF0bWpwam9LNDlLY2JxOUc3bVdTT285enRSYndKelZuWVNqL254TkllTG9hNnFva2kxRUNWcU9LUitPalVRMkxuTFMrTUhVRXNEQkJRQUFBQUlBSTZzWFZnazhOdjRPZ0FBQURvQUFBQVNBQUFBY21Wc2N5OXdZV2RsWDNKbGJITXVlRzFzczdHdnlNMVJLRXN0S3M3TXo3TlZNdFF6VUZKSXpVdk9UOG5NUzdkVktpMUowN1ZRc3JmajViSUpTczFKTEFHcUtjN0lMQ2pXQjRvQUFGQkxBd1FVQUFBQUNBQ09yRjFZVkxuQkF6WUVBQURZT3dBQUNRQUFBSFJvWlcxbExuaHRiTzFiUzIvVFFCQytJL0VmTEhPQlE3RWQ1eWs1VkcxcHBFb3RLa2tFNTdXOVRsWjF2Skh0MEpZN1A0QXpWeVJ1OEFNUS9KdEs5Rit3dTM3bDRYWGRRcHJYNXVUTXptTm41dHZaV1QrTS9hdVJLMzJBZm9DdzE1YTFsNm9zUWMvQ052SUdiWGtTT250TmVmL1YweWRHZndoSE1DQlhFdmxGLzZRM1lBVGI4ckh0ZzB0Wk9uWWNhSVZ0bVNqb0F1U1orSkpkbjd4dXkxVlZqZ1V6NFNQc1lqL1djT0FOb0J1eDZ0T2NqSnN4OWl4bThNQ3lvQmMyMnZLenFnbHNtNmlQS0UxQ1VWWGcxS29KcFVVb2p0NnN0VktlS3FGQXAxNnY2UW1sUmloMXMxRTFHd21sUWlnMXEyVTdUa0twVXoxTkFEV1FVRFNWbXJldGhtbWxKQ29HbTlWTVRDY1V5MnBBVTVXVmFkZVZ6UGVGaUVRQm5BM3FZdlFZL3hrWVI5eHpBMnl3TndSajJNSCtDSVRTMndteUxzNUFjTkdXOTdSNU5hbEVCN2x1TE5DL0hoUHJQZXdpbThlZVpVWEt2Q0hRSVpGK1I2TVYvMlljbjVGVk1uczhsbFBrd1VLT2xPczlSSU5oU0MzclhJdVpTbUs0ckl2LzZtYmthbUtWRzR0Q1R3MWxLcGtyenZWS2Mxc3BEbk1YVHp4YXNTaHJkV2t3NkVJbmpZRXM5WkZIcWwxZG5rRkhSWURqOGNHaGlZekg0eUxqbVVxUjhXM2U3TmRpUXhCOXdYd1ExaHNWSXRWTVFxUzZ2SmU3bXVwb0gxUk5yV29uMjJCVGxYTmpvK3V3NFZSZ2E5MGdNTDBITk85R3l6a0lRK2g3N01oZEVXZkorNkdMbTNxeHRPUGhUUWwrQ2VRZmdUSGxaT3VyL0JKYzNwTGFwWjc5dithNnhERks1RnJrZXBGYjVIcXRjMTFpQTExYXJxZmJLSDVMeU5pUFBmdkE5L0dsMUVNZklUMm5NNkhhYnUzK2hzSjdtR01jSWQ5eVlia0hQU2ZlRVBvbzVLM3pGWjhTWVcwOVQ0bXJlMjVRMGJhMGtHM3dMUVZ4VnprWkZ3RGdxdHg2QUJoS3diNWpIRTVNY3p2MnBDMjhjN2xCS0dQak93b0FVV2FTY1FFQXJzcXRCNENoRk93bFJvL1FzQzllY251OGw5eElSRzBpMGlCd21VUFJBMVpPRkFKUlBiYjJUQ3ZRVWhDY2RVTEw4dllhQVlHQzRBZ0lyQjBFeUJpL3FURDY4Q3BrRXc3eTFLYWp2R2s5TE91R1VxUzRyTlc4cGsrL2Y5TW5KclBjeWF3R0hKRVpsZjBleWJtTnl5L1RlQWlzaTVLdk52TW5QelV5WDBlWWdZRlB1elBwOEdMUVFlRVpwc1dUbkNpU2k1eFBoUmFLVmZTdEVMVVNmeWwwOC92N24xOC9icjk4dXYzNVdYcCs4L1hiQys1blF4M3NoZEdYVktkQmJ2WE1HQ1I2dVdoQWxqb3VHREQ4TWw3MjRFN0xmN3Zxb2RyeW05YnkydFFaYlJ6UXIwamJyS2Y1bmZ4MmVIcVhOdExzY05BWUk1OUNmQUgzYkhjdjlZbmNFZllTOVhsKzBHSFdEWkJpUVJwQkR3WUJtM012dkhZaDd5SDBYVklhNTBiMy9jVU1oVC8vcUkzbHU5YkhZMlJKSFJRTWFXQzBhVE9rUkk0SzVobEpKdXdwZHdsbVRyeks4SFNoQzBLRXZXQ0l4cWx0T3UxekVBNHBDT1lyWXlwNVNHc3A4SzhUcVlyS2U5QXdHWTJtK1dwMVRwNkE2K0pKbVBEcEtxK3d1WmhNbVJ5eGM0SjhWNHpqdWN5R09nOEErVm1PRndjYmpNa3hpZnlMcitqTzh4ZFFTd01FRkFBQUFBZ0FqNnhkV0RMemlXVjhSUUFBcmtZQUFBMEFBQUIwYUhWdFltNWhhV3d1Y0c1bmhMc0ZVRnhCdENaODhRRUNEQm9zdUxzRlNYRFhFQVlJR3B3TXJzRnRJQ1M0RHhyY0FzSGROV0VJRUN5NE93UjN0eVh2N2Z0Mzk5OTZ0VjAxOTk3cTI5WGQxZmQwbis4NzM1bXd0MjhVY0xESXNRQUF3RkZTbElVQUFCTHUwL010Q1BucFNuUzd2L2QwdzNSUzFITUZBSUtQLzM1SWl4K29QUUdBQmxDU2xkTHlUTjlyczQrbDdQWGF1bllFQjB2QzZLQW1XUEh2ZVBpekJFTHlOOGJNSk9mZ25EUEppa2xFbkRNRC9MSmpVSHJQZHJYdkZqNnQxTEw4djJ0TUVmSUdjN3ZQZitYRXlqcit0T1lvSm12NjFnaHJyU1Z0SE52T04zSmtqWU1hMUxOK0pkWFYvN28rY2swWFVTMDdLdHVBQXlFQ2tDOXptcmNLV3FDRm1BU2t2eXY5aldIRjVkNG5CVHZGL2FYTXU0L2pRMWtTTWVIaDRYWFQxWXZFUlVYVHBGcmxFQTFla3NRU0xhMUl1UTAyWW1MenF2T2dHTi9qdXlhb2VwYjMwMDJuVWpBNW50M0d3TjIrNVNaYzM2Mm1pRFFpZVpNdDRIUjQyM1hKdC9aKzNGakNmYWZZTWN2bllCNDl3S2UrNEozUFFsS0doTlBnNWNQNlY0ZjdZcUdIbzh0OTMzdnZxYUxWa3dMQm9ZSFZVK0hISHNlQTg0YUgyNERyZ2FFRWlZZnUvRDJqZTRuV1N0ZkxDSjBENytOK2RzRWRHVFJ1aDY0KzlpSC8yL0F4MXpuMSsrT2Z4UjNUL2lmUXBTdDY2cXZBVDdrdUtlRWFwZnRzank0WHIva0Q3cXVHQTA1SEF5N1BLUHkzWjRUZXRIdXVtTmNQcEhwdVlJY3NIWTAvdXUxTCtLMG1CVnk2K2l5MkwwNFVOKzdwL3RDK2MxMzYvaGhBYmZMZTk4NTJxZUYyTHpHNVZIKzNKNkRsSnIvOW9lL1c0YVk0NFBGZW9tYlJyYml4VlhkUXUvMTg0V0N1NDJyMzNOSCtjY0Z4cEFSNmNudGwyNTdndDZRamNTSERqM0Y1TiswOVZiREtaeWFuNC9XMFd0UTFIVkxxWWhLM2VFS3QzbmY1Nngzdi9VNENUTlY5TnpLb0MxNjBUTFZ3RVNkanMzdDNNV3NlRHc0MVVGMDFlOVpkWThJODB0UHVpZ1BhRDFDTXhaNitTWEZqSk9rK2FManRhbUhwNnV2ajJpZjFxcEtoRGl3eE5BRFhiMWN0NjZGWDR2RjJxNzN1WHp0RDBuM01yTnROWStQVFZlTERoK1ErRmNPdkF4aXYydTdMbGpLdU9qcXVOODdMRlhzMnVxMTBycm0zMVpkTzl5eHc2djYxQ1Bkd043cDk5TDJQT3krWGUzcjlsNmJQT01QM0JKb1ZzR2JUdS84dyt1Snd6dTNHUTl6RC9UTG13SE1KQnlweFhUeW12dFI0LzFCYzAzSGFWQU00clYzY0xvbFozUndQWjkzOEpnVHFmMlV0T1M4WVp6NDlSOGduN2RYSlBkeEZmODMwZlZnTEVLZXJ2OTdNYXIzcHpmUjdXRHMxQ0RndXQ1ODZyOCs0clhrODlicjhQY0RxekZobzNIZ1Q4SmdzZ0lnbXJzQ1NiK3h2T3QzcWNLNi9SZkRiMWExbFprcmMvbjQvRjNDRDBBejRJM1EyZHJoNDh6c0I2b0dpbmt5UktYYmZwNTdoNzcweTVWTi8rZUN6TVBuVjZTSnIwZnY4L3BEcmNkSC9VVXkzZFhYZ3ZjT0M4MlBaUUxqUDNlbXd4T25rQzhjbE5KTmU3dFhybUFEL2dYdEhzY3UrNGJYTzl3YnRDeEk3RzNEaDhLbU10cFB0NStwdG5nK0dkVzlLa2VuZkYvaGNYUE52RGUvcjA3TTkvdDdPaTdIeld4cWZsUEFpQWNwdlIrMkZ4SzY3cTF2T3krMFBXNkJ6MVRLTGJmZUQ2cTFIdjhjbmQ1OW1kanpjVm5sRTZia1oxd1g5ZFVSaTJMRC8zT1A4MFdjMyt0YjVZRmc4NEtEei9WeTV6OFhaNnNRRG56SmxUeDIzZzVqSGcrL2w3OU9XK3ZkdGsrM0VYN1B3SDV6MkoxOFlWRzJzRTBNckpHcFdUUTNXaDVNdnIvWVBVV0QyR0E1b2xmY1BQamNOTzlCaE1SUkRJYy94eWNNTzV3RitJYnV1bXFjUDBlRGdkZGZuS3JReUw3RlE2WGFaeFMyS1UyL1lZUHUzK0dSdlc5MS9aMjl0Mk1IdmpudDQ4ZXdkNWYzNHpPSGo5UXZIZ0V0QllMcHVvL2xFeEgyRnNWd1dPcERLV1RkYnAzT2dhOTRScm9OQmIyaXBVblpSYUQvMXNEWTU1cU1qdnBkK084NktrWjFlQzNkTkxPaVFjTDFadzBzM3VqdEY3RjkyVUNoUWU2NDREb1Q4cU9tTW1sdU1ybEhJV3ZBZUs2OEp1Tnk3b080NFBvTm1zbmlJM2FaaXZPR3NxNzFWOEdnOS9NSVljRGg3MFo3MU15dnhCN1BkYlUvTGpYa2VOcmN6WSthaTk0ZEw0Z20yKzNDcVBBVTluNG9WNDhYajN5MXY5c212MlowVzZoa0piWUVJK2l3b0ZWbUtPN2ZMY21aSndGN2M0Y04yQWhRUFR2aFZJVE1BM1FEcGJ2OXVCdVZ3OFdHVDJlaHFUcW9HR0hxWVdYMWR4Q21rWnQ5VjgwM2l1cWxtNmZGMGJ0Ri9hc0lSQTFhVHQ4UHZIc2J1aGczNHV0MjZDdTNmNlpUc2F4emJtSjExSnozZTFabFQzNTE4by9LNk02NndOem5UUk52WWFEay83cG5TRkw3cHhBNkllQ2o1RGgwV2p5NFQ0blR1ZVpqN0xyVjRsNkJEM1luZGNTcHlkeVkyNTRqODdtdDBoelRqUmRQYUxWV0x2Zkg5U0JURzVFRnd1QTVTWGhiYjR4aEZ3RlZ5L1VPWHNlTmpNclh2U3Qxem15WksvUGRQaG5JNDQvNEN4cHc4MzMzTERienpjV3RabHpxKzJocEdOc2owT2puTHVtUEVuYTg3RXQydTh1enArRTJRN0h3U1hoTndrellVc2xoNVdDRFVhdVphdmVyU1oveTQ4KzNocnVOeFp1dmhZVk1IU25QaVlYeUpGK0MvcG0wTWYzUnVZNGM0TjFXdXBwOC9mUFcvT1hUMzNZb3BmODk1VXFubjViMmJHclAvc05ueGRLS1hlOGl4Y2RHLys1aG9XekYvbk9YWXRuWHZjM2U4LyszZExGVFRCZmNLN1dKZHZmVVlZMkxYMzZSdEYrSk1Walg3ZFNUTDg1N3pjV1VRSTBCZTlHSG5PTW0xMC9HdTVBaHZ5dUY2bXBPL1lpZ08ycU5jZXB4ejE2YjVpTjZwUGg1OTl6RFZrN0d3SzNnNWNab3gyK1J6Y2NWdDdISFI4UkR6dUZKblVLRi91S05sYUJSWk1IM3k2TDg3R25EN0MyWHA4VTc3OFpoaTZmYlQwa3h3aWVqUTJ0MldzYy9KMUJKOGtlZjRKcyt4NC9HOG9zbTl6VmJMZVlZM3FRVDRtK24xNEVFZGNKVVg4Q2h5dkJvZGNMcjNza0U4WUpCaXlNRm5ZWWE5SVhPcGFEaTFwdTVVM1ZIc05FWW44K0ZQZElCNDgrNTZoNTNZWll2anRiR3J1d0Z4WmdWcFgyTTV4T1hrdDJ2Vy9hYXgyRjBkOTZCYnQ5Q1ErN0Nkcm5WZlBMdXR3WVZkeGxWWDMrRnQxa3pNNHpxRnc0eHpqKzFraXp4eE1qZjNvSGFTeThIZHRjSldoL2RTeGIwajlkMHlCcG1CVzgrRFpSOXhIZWRTelg2ZGdRM0ZlYkd1YzFpVDAzM0wweTRyTDN2ZElCWnc0S2JUZm9FengyelU5VXBieS9DTDF0cEplSGhWa1dGQnJoa0htMDd4azZmdDEyWmpRK1M2SlA2L3FpZjVxOHdiNXU1L01vc2YxMVg0N1pzOS8zaC9Qblc0MEhLWmNlaTcxY05WWkVaWWsxbCtrb1BuOTNja1IrYTF4MEVycXFYWTFmS25nTHZlQUVNdmxSNjBta3lVU3R1S3Rvcy9WNWl3eS9iTE51WTM2WTBDbHRwMnlwTmoybHhkSTdZdklrcW1MYlRHYnY2L0FZMG1heC82MlN0UWovNE5RUHhkTld2ZEVBNXBSblRSdmY0RDd4TlJ4Qnl6dW1aOEhkWmFUQlp2clRzeHpwRXFINUdtZG8wMWxaK2JPenpna3VnQ2VkaFdEN2hKOXQ5T2R0L3o3UE5TZkhmM0xqVkgrQ1BQRVprb09vUHJVV3lXQ04zS0haUTJlaE1MTURIQThMVUxZcHpMdkh4WTd2SVN2WmcyVDhucUlOUGtWMkFMS1c0RXRTSnpSNmhuaWw0dlBzMGFHYmYxb0hsRkZBK0FCWmNhNGZIK05qZlMxYWlBc21qeURUVVlZT01selcxQjhkTFlkL2Q3Q3o5RXIrdXRqVlNJb3FzT1VnNXRJRzc3Tzh4a2pyQWFsV3RtNXV2dDU3Ykh2azB0dW9sMFhIL3RFSEh4Q2M4NW92S25rcHk3WmZVRUovTzFRTjNieFNRNkdvM3ZFY3l6ZUNaWW9UMTM0L3RDNmtnMUpCQmpFMzQydG5jYmlaaFNSbjdubi8vK25aQXZLY2dudmV0a29xYnlZdkh0VVZkVFN3d1lIZzRnYVh3QmRVaHYydHFjbWZtVWxaRW13dmJCQUQ0RnhSUDQ2L2tTS0drRWxVSnIvZEZTdEVSMEFMUGRHcm1rTFVxQTlFZFp3K29Ja29TcndGWmwyZkFOaDA0ODdSMno2b1JqNzE0T0JwWFBzeENIOXZ0TXN2Ynl4SXJwV3NNdjVjaG5GajJyOFk4b0pxclVJcmlOaUs0WnIzbnhCSDUwQmhPMk1iWGlCT0hwWEJ0cFkrZmpSbzczQlNGMlZOVE8yd09iY1QxbHF0VFdYSS9xY2owOU9WaFM3N1FpZTd5Yit6UEZmTGowOUliRkx1ZlBwNHdEK3NKTHBuMUx0NEM5THhRT1YyMUx0MjBWQWZlN3RnY3orKzVQTnROTktHSVljSCsrNEhEWmZudlFZb0pOVEx5N3plWXg3OXliNHJQb2M5aEdmZjFMZ2N2RzhtbHR2cVg5TDVDcDBhUXMxNlA3djJIUG5nM0tzZ0JXQnZQY1hCTXBJbW1BbFpNTWdKS2puUlFhbVZyNksyT082clAwSUhHOGwrT3YvVnFuVVdLU095a2FXR1doT3E2UERITjlvNHlaRHpkRDNRSkk5N3FIVVlUTkd5ZWZzUmI0Qi9ZMWdaeTR5THpmSmZEWEgvMXlHUnlkR3lUcnJiTjRxbVgxVXM3YlRWTmRlOXZTY2RNczdpbzdzQkZsRVhsdTh6c2pndFpwNFpBQytnd2VQMHBlL2t2ZXlOMkVEd052NVNqTzVWdnQzdTZydUEzOTZqakdwRUVXaVQ1ejBnbEtvQytWcGU1amxQd3Z2aDVHOHcyU0ZIa2sybjVYWVN1YlJub2Y0aG80TFNvQVk1NmdQT2FVZDJGeStRekN0UjF0a1pSM29CemNkRXBjdDJ2Wjkzc1BRZ1dENG1sRnpGRTBrcHhKelJWWiszVEoyN3Z0Vm9vdjI2YkRaVzJSakVrN2ZjeGR5dEt0NitZQVpHREpnUjVtUzJiUERpQ3BvWm1MV1ZtSXFhMklrY3VEWWlHaHVLcDhpRTlSK3QwaXUyTHBhNFl1UVRROWVWVnZzU1pGa1dITEJNS0FzSG5USlB1RSszZWo1OER5SEJXcmlHM096WDdFcEdTSmJ2QU11TEMxOTA0VWtGSStuV1pwQmJkckE3L2dUSTJvNkZOV28zSDBWZ0tHaS9CbnFrSmZPK05iZnY0aVFNS081WTF5OTZHU0s4S0cyR1NMYU5odTJ3SGg4clRWaG1pMlRlTkQ2TGttQUMyQVowV0RrL3FIWUdqNkQzT1E5Vlg5cjVoWXVYTFBTQnFZQ2k0aDc4ZSsxMk5ZNEs2TDRUUTN5RUFjaGM3TzFPQUtXMlR5STRFR1BwYm5pdkJXT2xnYUJPcEtnSkI2dFZTRytMbzN0c2JtMWhuYU1rRDFlNnBqQU5uTXhFY0NyOWpKVWRKeTFObE1lTkx2VlBlTVdndEYvQ09xb0hTY2ZOblF2QjFXSmRRQ0Uzb0E0UmtKeEpaZUxxWlVFMUVqZHhLMzRpbmpkNnBNVFdvSkJQWGp5L0R1OXFoK0NTYUdUR0JKeVFLUy9GclRLZGZ1U05rTDZEU3RDcGwwcUlNc2t0YlRQUlN1VEdBZ2xFT21FdjBqUFhrVVRiVXEwaTgrV3dyVExZT2plVmVXUTV5Tmdna2Zkenc0YU9saUpvNEplYWRieG5vd2R2NWtVeFl3cFAwcGVrb3lHdlFyTForb2xGR2FaZGJvZCtneVFUaXRKbUF4ckpGZ0M4TzFSY2VnbVFVS3dPYmtNK3l4ci9BUWJBV0FycTBycDg1c0k4SFhIOXFRbjFwaUF5eEEwNUEramlJQ0tIenB3WlRVd21QaUJFczAxT0x2VHBwaUQ4TEE2TXluTXN4S1Q2Y2ZTclI0TmkvU214aGR6NnM5TEp4dWpmcFNCcDlsd1dUU3AwdUVkcmI3MXVXbmdBa1dySTdtczV5TzhtZ0VCNzBUalNkM0tGR0kvU0RLSlBLR09hcDZDNC9Fb2YxQUErMEhQaXk1WlpkeGE3VXFqd25rSEpaWXl4MXJWVXc2VmJYQTBHV1VGUGc2SmJpVWxmdEcxYm9QTEVvREJDK0h5ZUl2NW45VjIwNDNsOFFLVFBxb2pKd2txdjFGWmYwN2x4bGZJSkZVVjFwK0ltZVNFSVprT09jaEdwSTlkU0dBdDI3UmhoRktVN2dNalh0aEdqLzF3MFh6ZnNYTUplcWRycGVGV0xVdG9EdDNZZ1FLMUYyMGtYY3dEQnprTFlOQ01JSFAzT0h2OGxLZWR6VnhreVdrUjBDYzN4RFpEUWpUaUt6OStaT0h1RzFPVVlvbXpYUGRTRWQrQnRsQ3BwMlZqR0JtVDRXbGNreEZLckVtZ2xPNUZBSWRzbk9QN0tucGZKM0tLUlY0VW1tREFhWUNncUI4QzFqL0x0MVkybktaNjZSNWc5WjVjN2JoZUxLTy9YUzdMRXZuUmxDWmdYYjViWURpQW9NdHBDbHY4bFhKbE91Q0s1U0FMSTZsVERHamk0bm1IUDJ4eEdQSUpPelowV2RHNlJJVy9jQmY0bWZqSnE0QVR5cVVETkFZZHFzcC9pclN3NjZkaEFSSVNZN2pxM1puc3liRDFuOTNmZUlVd0xqL0dVS0sxTDZzTXVDRHppdHBYUmI4cTNaU3kzK0YxM3NOeXk3Nm0zS1kzU1pQMHE2b0lBY2M4bXlVbkFLQU5NLzRmTVM3Um8rRDg0bVkwMXIxOUFVWW51aEU0cW9pMHhSYnVpQlFJUVRBbUw2SWtKTVY2bkZCVW5yVmR5OVplcEhlQWxUdUY4bnNqR1R4cm5HZ0laRWhuMHU3TnpPclk1OUMrWU5QYkVqeTlwUHQ3WkxRQW9sdThDQ0Z2OGcxY2RNWXpJTDVtWUJGREhOSlpSV1lzRFE0SHpSSkdocy9SRXFlanM4SXRXUEJxZENsQStLc1dic0NId3hGeFhqSEtYbFlYelppVDVJQ05BVmtuelpaZTk3Q1hEamo1Rk9sVjI5K3hhMUhXcC9kQkxvanQxSStZNENTYzJadDBIdC9ZZGYyWHc2R1UzcUxpYnFzWVkyL2c2dVJmWUptK1YxcytSOXNpZDl2cXgvTzF1MEdSVVhLMUtHWG1pM01VS0pVaG9kSHZQblBJSU9TSWFPSU9UbENHQnFwd2xyZ2NnRWxTT2UxZG1aT0JxYXNHaDhlRTZ3cERVMU15Vk1pbmJGYmRMVGdkdkhXWW11b1NNUlkyS2IyUjVrbmxMS2pSSXZRalFoMjF0UmczakNBd1R6SHJkaXNTdFFYTWYyclVxZmdoODVUMzJpZ3hZUitWOHN5eGtSYkJJQ0FnZUh3WjBNcFAvdlFhWWhPVHl1bE80WExyMDJ1VkcwMjlmTzZqWWdydkFVSGdOLzFXM0tobkJTWXNIMDB2R1VzbGhUNWdHZnlzckxJWUZsWkFWSnhiTEpqMUYrdFhHKy90TEVjaHRDeXNRbUdsREFVZWI4SWptUUF5akY1a2NvMUxOSjRGOFpCUUFvY29xeWtxYW4xRUJQMUxNdFVhN29rMTh6OFdXZTluZDVDQVpuNWhuS1RsWDQyVTM1U24wQ3NrQ1czRlhwZHQ3Q05zTzhYRGRPSzhQQW8vS0RXeDRmYnBjZUh5NDRWSE1mR29nSXRyZEp1QkNuc3Zldmd5NEJMajRDR3hib2lUKzBhWG5RVGd3YUh0dk5KZzdLNnBmc0RqK2VDN1VmZDJITU5qc2E5K3RwMkRnNk5LMDhldXRGMFpUaHFoUTF3UDVndmh1djdkRHd0K28rbnJyUzFTbDhuL3Y4OXNCMkpqdElRS1VhK1ZqbW4wWFI3NWJqblJxeVBpOE1NK1dvVkNVMk1vZC84a3RWTkJGemhSY3FObXlHRWVhdS9tbVJLNmpKdEpWS3BqeXo1UmpDNUhFNVZZOGJhOU1XWmxYR01oNzFjbE5TMDQ3S3Z6Rllna3IybGRuNVZOYzgwVXEveXBaWVpINEpXUlBPUHJwdjF5SjhoZFV0YmlyWTFRMlNJeTVBSWxCeG5EZjNOR0I4N0srZWtXSUZXMGlKTGpGMEtJdHhOY2FqcHBSMTNwZWtpckN6YWRyQis2MXRvLzg4NHNYN2NNNWgrdFdVVGdSeXJmODgxcEMvVG1ZUUdiL2ZTaWt3Tm00RzhFR3dVeXg4bHFWWlhQeDc3UWRGQjB0NXE2ODFqSWxKeHpyZWt1a21Ca2VSbWZRUGQwRTliNHpZem9zUEVzVHo2TFI5KytaTWd3TlRkbFE4alF4bFdEVzBLaytPdm1yNFVNRkZNbkxZTmNVOHRpNWhudjl4U3JwbE91WlFHWFYwSDBaaGlBMmpWeitUd3F5UE5HWjdWbTJwOWdlQ3J2bnhKaDA4TGt3bU5yTXlWQnhMNGt0aHRNbmpEU29nTGxpdjFEQmxwdnhaSGRPTFRod2JWdlUwem9FaGNaVk5nWFg5cEZsYnBxZ3UzSEdON2hjR2F3Ry9MSlVtVnM0UWlDMW9OUm9iSHdVV0RRK3NLdmdDUmJ5bVVENW9xT0JMSUlWaWYzWEJGcjl4TlA1eWdLVFh5Qm4rR1NIUFFuTHk4R1FuWnVDQTBOdkJWN01mSHJrcndjdkNJTnNtUVlZSDlMaEN3OFhvN2M2MEllNm5CTHR3TGZxWjRWcTJvZnE2RjJvak1BWndSdlpKUDk0UHFVeDNWbko1cSttTWRJZHBLRE5FbzZIeFpmd2cwRC9ZSjZNT0ZWZ3hYajhwSXFyVUZUSjRNUEZ2VXIrQVZjZXRsOXM4VjdMa3gyeVA3TE90bllSU2ZZWXdFVXMrNm1GZ0RQMjhnMmg0ajg1WnFwbjhFTWVDMWRZM01RbVE2V2Vwb1g3SzhSRVdUZ2lqVGpEK1h5Q0lyTVpPMEk2WXpHTkJFMzQ5aEZFZVYzUHgwSXhNTzVsQlV3UXp1OUptNlhCNzB6am5OQ1B4andqV2RIMnJHQW5qaUFiU0J5MlZvb2tFd2JqL1h4azNWblVKVnhNOFBWTjR5bjlZamNhaGtBZnl5czdkSytOS290dUh1Rk9mTjRLQXJ0aGUxSXB0c3FqdXRYSXEyeUt3WmxxbEpISkFrd2pnbXVzVGtUM0FwWi9yUHNiR0dKUXVaTHpGWkphdXFudE5VMU4ra1dIT0s0Rk1iMklBKzJjaklRR1RVa2JwU3YyeG5uTG5vaXIvcG9hb3VpOTBLVjVnYjIvNEJXcUVHUGwxd1VxdjdnbVFZcFFsYThRYVVTYm5pV0lQaGhtc2pwWmYxZTc3VExqOFpaSk1zOVpoZ1JMSFdHVkJrMkM4dDlYdkw4ZHB1dlpFZ2dWUlhJSzQvVkVWdU9SMFEzR0ZoSWhaVmhKNTdseTlMK2ZZb1lBa09heGFFYUZrSmhITWs5eUhGT3o5UFdCZmxWUnBGY3BHY0Q3WGVpSlR6ditMSmZhbFJ4c0VsL01VZlR4TFZhV1RWN0lOSTB2amJQcjY2SElvdzlQd3ZBakZRbXJwZ2ZrUktEMHB2RWFrSFluWXhvMW5MdXp2N0NLK1RhQlRtaDVnbVhaWDV3ZmhxNjJOTkdHT3pPcjFjU3YvUU1DNzFKbmJHSWJqMDBzOWEvVEJyTVhYVVlhenlGM3gxZEZZKzIxQ0ZxY2sxakZQY09KNi9mczhlWE1xTEpJdmExK2dhNWl5c0dFVHhDZ3NnME5LVU01ZUs3eXMwMmxqQUUrenZYMzBpa1RMUCtSUE05YlcxSzFkenEwMWZCYmcrNnpSaW9salRzb2NJcW03cC9BZW0vMnBaSG0vNEExMmovWjRnTjlKVmdKeDJBQ1NuWWFHSHptVXA0ZGNuYllQN2hPMVJXMFBBUjcvU3ZGZHErdEFVV1hVcFNGU1REY3hraTVGckdFWVZVbEVaQk1tdEJKdGNZd2xzdDZoWWJaZm1Hc0Z6Wk94cVdQS1d5bVRLQ2QyODZUSUlNZ3cyYWJCdWJBMjNYbHF0UmRHNzR0OVZBSjZOVGZzSWpNOEM4b2FVeUZpRXEycDBocU9jNEZibjhrNDBXTkp6UGFmeTlRQVFIR3RKQjdQOVl0RjZHZlhwY3hIMmtZdWpCTjdvMUdQRzRTQXppdFd4dmpzQ1Ztd3B4Ykg2TEpTeWtwTlFObFUyVUV1emVvRFBQYlVUdytVWGZJakk3cHJ2YVp0bW12REJsdjJjb2dHbjRDNzlqZkVwWmR3aEdMdVJmZzBTRUFmNXp2MjNWU1REc3FZUmkwWVIzNHlzK3EwaFh6NHE3aHliWXFLR0RUUnVRNlJCa0NEODNRK0xKcU11TFVYY2VoYWdDRGppY3cxL3J2Y2w5eWlJaFpjcUVvMlB6a2tKT053b2JINW1ua3h3c1N5SlM2WVdKYiszb2JrOU5vejFsaWpXc3JUdmM2QytHTUdBUWdrNHFER0k4eEFkMjQvRUhnVGdCOHhBVC9nc0NRZTFnM0FNSVVtc1ZIWjdIYiswdkJheFdSbktpV0l1WXBreFExdUxSV2hPeVR3dEJqL2djbjhnZWRjRFRnQlFrYUhCZk5iQmdDK3Mvek9RL0V3MTRaS0JFYzlkcWRYRS9waWhQZHdGd3UxT3hydlQrYTBIVGtPZ3FSbEVnc3lscXN4RzRSRHUzbUlacVFLNlZ6QS9rajFhWVgwK0VRbXFZdkNrRWVISDdrS1NBaTNMNnBZR1kwdHo0SVZ5RkU4NDROSU04Q0ZMUnhxeTUxdjZ4TzlNZWJsV1A3bit6eWVxQlcrSmVJT0VTVkZLNjdCOWVCQ2taaXRRRXBjZG5pU0N4cjg0Q0ZTbHMyRS9weSs3aFpOc3pia05OU0hnOWtyOGJJZ1FxNFVlVHpSbjM1bTdIb0lyYS9uVEQxcW1jMVZIakRjNXhEZXZueENKbEhXWmRGNlZkQmtJbEFPaVlmUVNxRzlJc2FNRkUzUUoxVlRZUlNKTlQ1YVZUUEhMMFUyRGdRbTc2dlZJTjRoS1laMTdvWVpubkpDZVNPQ3ZaTXQxczFGeVNOcTVyMFZmSk54TXhEMEVpRTB2RU1VdW94c29DSGJsWmN5MFJZd0VZRWdTc0ZjZFZLbGcvaHdWc1JETmRrdDR2Wlk5SUJDMWdjeXk4RHVEOXczT1JQaW5JdEQ0ZUt1cWZKODNEaHk3NGpsNWlMUzd4Y2JROUxSZEpIaWRXZnc0Yk02eG80MUE2THV1Z2lBQzJEdXZDUEJqZE5DcWF2ODN2WHI3T1RibnZIQVYxYWNhRFdmYXB5cGR1WjVtemYrTEpuOUpuYXhRVXNZTUxTTTVTVWVKUENjNVNTejVna0V5Y29IbmpDQ2hBc050KzI0aS9NWkdBa1dqcXl4SVNhdHNQSjNMbkxpVmt5R1J5NVRBSjg0QWxhRmFySTU4ZlRxZjU5MWtaU1ljVStUWTh1YWdFZjFDdUltOVlmV2I3SEZ4cE1Za3hURGVTUU9hZElqWnMwSlRWbnFuYU5LQjgvZjBKS3pNVTVXZnMwc05uKzhvdlZUZzhGWjF5SkZYUGo4VkxLamJqN0ZzaFFhWWFIaFk0WkIzT04ycUVKY25jUXh1Z3NxUXBVc05LK0lIVjluYUdKZEZqZUVHb095VHhGU0lLQUwwVEdtUHAxd1JVTzZ6ZWtaVTluRVpiZE5nb1luUTJMcEJJOXo4eXAwQ3lWSHFtQkk4b3NVem1TeE5wN3JEcEk2NW9TZkVaSFBOUkVpWHNzZjVEQjJBUmdDZXdyMzRKRW03d21NZ09IN1FaWGFrV1JCbDdMVkcrUW90R0V1YUJGbmFsRVdHMUNpZjhoTk1WMWZiWHZVbmxvNGFSMFZENC9KV1dkMytXQ05pUUl4RUhFMnhYT01acWFPTlh1WU9kcldFcEVzaFMrdXZZTEF5NGZ3T2hqMkpEaEs0ZEFOMTRLWGVqenAwMzFEVVE2bGdjS2NDVnlQSUhxOEEzWjljT0RhbXlzTHpZL3ZFMmZ3UGUzVmxsVTNWbGpkcFA3S1B3T3QyTkl6U0hBTXFYUEpEUG5RU0tySE5IVnljU01qdFluaTB5MkxWRHlFby9vc3lNSllCWVR4Qkk4elR6eHQ4RW5Cb3FpU01PeHhaTHhPZklYd21SNjRmYUZXWVRIaUw1UThuZit0U2IzVWJXV1IxYXlkL0puNmVxRWN5V2Q5UmVQejUxSlQ4YzlaVE9hR2ljOFNsd09BeGl6dlh2UWdSTHpDTjU5bGwvWllicXFReHl1Tkw3SnluSnFCRDIra1M5QkxwSnd4MEJiNjdhOFdqdmNxTUhwR0V5dTErQzI2WTVQVGJpeEUrUWo0dGU3WDdiWWNzaEQ4cSt3UElKUDZuS0RBVVp0TEcvUzdKQnpWZUJWTnhNZ0YxclUwN2pLcjJLQkJIV1l4WVdoSlVScUxZcnJiemdmKzUyZVl2VTlycUR6WEZqUDBGeDlJV2d4eTF5TUpQaytFRDRqU3RycnVVT1FLZEdRdFJGV2cvdUxCaTFuQitWWTdMcmR1dnNHNWRPbFVXK2pxWTZpMDJVRzFZZzQ4NDV0dkRpemZzVkdYQ1J3MktrZ0xWemJwYUpvaHFRd0RyUVMrenlDQldSM0Z3MHlSd000WkJJMEo0dlFwbkZDa3luQzZxVXcyck9SbEE0R1BnQmd3Z1ZVNXJlcTdUL3Z6c0Z0TmVxU2RmbGd2N1ZiM2NPUFM1YWpRb0xVM2tlWnhxcDJxU0NxS1RGQy9RTzNGbG1lVlV1ekJ6ckI1S2tkS256Y2NKTWszWEF1dHh5VEprQ3huOHJVdHJRWWFiazZ6eWVIQXBrWEVxWGhLTnhydXE0L3V5dElZb1lyRjBkbXB6a2FuUXlySVd3SGtLOUZNY2lhWGg3TWxlSVB5QmpqRlVBTDFmQzlXYTZ2MnFRSUlTZWo3dm5nU09NWWNRYm1SbFZoS0g2RVo4TDZxNEJTWHB3QU5vcmUyOEF0dUpOWFU4MWJVdktJMElkMmkxMG1pZnZHVVZoZnFxMDZham90K2ovVFJENGlaUG92bDA2SFZGODg1M2JFRStYSFh4Ni9VL2pPZ3krWVFMNU9xczdxOVlUVjBJV1Azb1A5dmk3bTM5ZFcvSitMZ25oQ3R4STNQNE52M1lXcnpLY3h4MWkzQ2hxV25vVENCTDJQbk1wRWw5NmtVSnpndGhKTUM2VDZjQnlIcm5TeWRpL3JxMkFscjNPdGw5R3lVK2d0UEFRWVRtOHMwcDVzZXRUUnVNczhBMGZvVWY2KzNiYmJmZm1EV1J0d2dCYnptVWxKUmx3cWZ5ZnVycUNNcmsyT1NUcHE2NjVQVXRUWlc2UHVQMWdWaGxnSGQxRXFrR0RxLzdoVFVtMUM0RVYvWDBZNjZLeTZIUnk5UTNJeFdMNzE3UFlrSGRCLzNJbEFjd1ZUOXVSYi80R3BIUk40ZEhDVjRZTDFPamszYzdiSHV4eG5SeG1BRXdNYlgwUmxOOS9mcDFOM1oybVBtUFlmTSticml4YjIzQ0g4T3o5cHFOSkJUUlppN2pQNllIc3ZFK1hzb0xiYjY1QXhkdkdJUzZybEd6ak1ZZU10OTRkRGFtYkVaT3ZlR295WHJ6MGJZMTZVMjZZa3I2WGo3dXE3bzJsMGZZOGF3QWxKQlFkK0RCYVlQNUN0aFFaMzJ4cTBvUWJicmtlTStXd2NOc00xQWVhMmtYbWRoamZOWDlmUEc4M09QOU9CMGIyenZvay90a1krTmkrcyt6bGlsMWtqNVZIbHRQWGl6RGRwVStPQnZqZzd1aHNpQWI4c3RvVmdielVzajQxL1puMEZ3V2xDQTdZZDBQZGl3eXRtV005UXV4dUdPYlJHSXpJM2J4MzVURDRaYVM4ZHIyaC8rVkN3QkNzOVJUbDdJRTFmc2E5Y2J6eTJub1NvSUtsTTdFaWFsNzRmd2hvaXlJWmI5UVhzVDRuRDVUSGVZaUJ0ak1CWUg0Ykc1MkxTSWFsenRTYldUeC9Wc0tQTDJMNzBWaHZ6cVhpbUJZQ2J4N2dxWWZZS0hTQWVuOFpJVGpGM21CbVEvTlY3WE9YRitYMlN2dmtLMzhrRDRxNkpoSkRrajh6bXNaMmw1WmI5V0FiV3UvZ3NRekpCUHNzRVBaazVOTFhhYVQ3dHJ6NlhKWjJibVUwcWI0eVNuMUFaRktOb242bmtmN2RLK3JWZTNObkxtSGt1K3FTQU94WUZGLzViSVIvRDBEeXpwdFJnZzZ3azV2SkNsYjhBaGI3RXV5YmhQQlJDSjZhVk5wb0RxVkl6aUZ3VHppbFdwYkZ6bmlWNm0yYy9HTWdIb2ltdXlMejBwNTFVNGN3NWl4QkFtdlVQcEJSQi9tU01NbnlxM1lDa0JFTmZhSGN6Vnlqem54eUtCeXdMbVdsc2pqb0o5V0x2Y2JFUHNXTlJZZUQzcEdtdlBqclBwMXptb2kxTHl4Mzlib05PM2w1VGF6L0c3WCt2STBhdzhTQVJDc2lJcml0aDRhZm0vSlpKc1dMaWk1b1lBTG5WbWhiNUt1NUtXVmd6emhWbWt0QlpmcU1sakRPWEZZRUM4aVJYSkhEYllhN256VlRWcXpiQmxwWFpablg0ZFZaRlBva2xyTkt4MGJjSzRUMENQU2NkQzh5MlhEU2t4Y1VzbWJ5YlowMjdaMCs1TlF2ZFNEazgxb3dpN1MrbjdYK1BHR0h6cWt0U3BQbkJ3ZnhlWlFDeDNPRlBPNStJOEdiZitkNS81djR0Ny9kL1Z1RS9yZVNnaTEvMGtmYzhmRGVZWHhYbEI1eDhPTlE0UFBrdC9sZTUvOXV1Y3RwZUdEL2Q3Ti9RbFB4NFJ0eDRWdGNtSHBWcWJQZ1RuMTdiVGY1WUtIOVg4RjZ3bEUxVW1tbTF5M3B0b3Y2bFRlR2ZaczV2MXZBZmpqNmswMkhVTm5OSmpyMWxDYmRLTGV6NWZrdE1OOUYzd2RZUnhUODRKSmxpTmdMODBhSXdlMndYanIyaUlSL2RDaTNGWGlaY3VtL3BkVGhqWG12ZEdPQWJkekZhV1N3YmFVZDRuRDRsKzhmTThxVXh6TkN3K2dLQUwvb2R0WTZyUFB2Vm8ySitTWXVXaTl4TUFiV3F2cXBmcHhkemVZa3FZbjFWU1N1MnA1WEcxWThLNUVpWlhhKzIrTzhjT0dNVmNXRDNjWThVOHpncC9qZzBJU1gxaUpRbVkxejcxSE03UFNUQUdlSlFkT1VWMkhyQ3d4cS9MU0J1cXZhU0x4MENpWmpoTlNucGV1d2hXMWdXeGN1TnlYbHM2Wld4MzNjeDErVSs4OTNuZFdzWXRHa0dMc2FBbzF4Rm02L2E2ZkF3cWxnNFlPVWpNY2g0ZTVEM1E3anNNdVVGS1F6WGdsM0c0SE5UdExQNDgvL3hNWkhsN24yVlR1TXZoeXl2Zm9FN1dvMjg3NDl0ZzM0NTJxL3lrRW5aMkNOV1BFZUF6bW80dFRmNGpvaDNSckRoSDUyM3ovWmlrazhhaTM3SjdlNUx5WitSVUt4Zk4zdDlrc1NySFhNTW9TRzhsZW13QktWK21PK29OcEt0cHZkckNGdjc4cktUc2FNTWNUUFpvZXZQUVYrRGJDcGw5MmZWMmNhbmlTdnZiLzBuZ2UrR1kxTktyb2tnc2E0eHEzOHFqbGVGLzdXSm1xNEkvQy93K3A1OTFtelBCSHpSMEczUHFpdEJFZFExR2pKUER1d1ByOVljRGo0ZVBEb2VQa0twc2dtVGFvK3A5bU9LYjl6N0RVREExN21NekYzbTk4WGJyYlBCMldDTER1OTM0eXZYK3VTRVh6WFUraGhkZ1dXMi8wQzUvMU9BV0Vudkg4dnJ2eDBEZW1LZU9BKyt2VHJjT21yVXo3dWZyM2xYSGhPaUs3MjJ4cnJvZHRsLzdyOU5SNmgvcGFyZCtMQzgvL2U1TjMxaXRIYWdISDg1T0VTNWNjSVFlNUROci9rMlFzT3NSZFpidHFzZkNRNE96WDMzWkNmSXpWdldsUkpaVXJqc3BVWEFxMWFRWkFraXhZRmsyYmlwV0NOc1NxNDJuTVBGL2c2WFYvN2VQYjZDa0VRWjArZUxTb3JJTng0TExQRUVxZ2sxVEdCZUVpeDBtQkNxaC9aNDB6akd6N3c0ZmNDUC85bjhRUm9nZDlCdU1yYnNEWXdPSU5jdTBqWFk1YzBZK3gwbFJXWWVzaTNaMm9CY05wZ3huZEtrbVUrMGh4SkEyVjgxRTVpdjI5clBDZ3owRExuN0pLd2ptbUNJWnFrVGZvZllSRkNKdVM3THo4eHQ1dS8wNlZSNklGUEdOS2l6ZU9sSktmOVVXNkxpcGsvcDJZRVNoSEJremlaV25rYUpHQndoMDNKS0I5UHc0K3JzZGpxS0dWV3BsdXN2SzdTOCs0QXZ0UURDQTk0K3FFLy9sVEFsTml4SnA3VkdIcFc0NUU4elVGRHFQNjZ0REJCalg3MTZ6QW9oQTVHazAxMHpuaDJQQ3dEQ2c0UlRnRTUyMGJlL01sdTA1YUQ2TDF1WFRuOEhOVVRBT0FKZGFTSlR6V2NwNE1wU0FJTFJSRUs2dUl6a0NvaUovdDlURzJ1WFdXU0wrTUJuVjV6ajdXQnRjb2MwaVhaZUtXWGgrbGpNd01ESllFckRrVGVQSGpQN0dqeWVxZ1dvRGlWS0pKN1VHeWxTVDVuc042RklGODBrZFVjQTFWVmFHdkJjZnI1R1haRENxRlNBdGFoYVpYb1NWd3BjL3c5QWlhOEVMVFc2cVh1cTgrWlhHTG9hVmNxc1FZdS8vcEZUNThqdmduZlVWeXp0cUQrU0NWY1VRb05LajRTTURnVzFOcXBQWS9EdGpqU2hxSFBFcm4zVDhhQXB2QlIrSXNyZmtGZlVHL1B0VkdJeVRaTGZqZDhPRVFYUmRCVkZicG4rTkVvVVRKa1NJb0VNbG5TT25KenlraUptR3lod2JweFNkbTRGWkhoVmo0czNqeXFCVE00SjdWQkd1dmZtMnJPdVROT1pEVXlKc2xMbEdhRDRwS1NnQzFHOFhsUHJKa0M0NmtaMHhyd3dTOUprdXBLNGdxMk1KZUN3c2ZmSlNkemcvRkVhQjk0dldZdHVtVEJFZW5WTWl5ZWdpdnlyZ0IvMzN5ZDRrMkdMaEJLSkhMOUR5Nk9ldmtJZUY3aXJpMlVwS1RMUVk0aWJnMEpWQVdkYXVNS3l4bXYvUlRmMU83NkNhc05WaVJPdTBWbld3NUxBV3lkLzRjSEU1bjhaRjlTcSt0bklqMnkwbm1HUndiakp5U0ZvSkJVKzF2ekUyaEMvVEpnYVJad2dHQ1VDNUdzSE9pTGV0WHJDSG5BakxZMjFveE1DZFJJQkUrQnN3RUpSbHVHWTVCa2NCZlErVjdaTE1peSt2WjZYT0lSRTBBT0phRjRDRWRkUldzLytaQXhVQ2xoUkhTSXFsdWtRSDlMZ3ZwcVgyMWt5NE5SVnRlNzJPRDNhd0xGZ2swZ3hSVjFURHBDQ0lNWExGVU1ONm9hand0RWtDSHhJTmVURXorV1NFeU9EZndnVVZ6M0ZYdGlVVlBJSE1lcTBtaDRCQUh4UWg3OEZWRW5NeEFmbnNmSlNxcmM2RUhuM0RBd0MrdVJwUXdlQkJlSFpLQ0lTVTB1UXNPRWFyUTd1ZVRKRWdtRURxaVpZZ3lZejlGRFh0ckF6NElURlNReTYrT0FnUVhSVVFtelR2SDh3K1U4ek1WNUlKRllRQUV3c2NrWWhZNUpQSWNDUmNkcHBReGhRYklDYktReVVoaTBjZ0ZFNFhUeVlPaGtHR1F5YWduTXN3Q1JUZ1lURGRRelVFb2lmV3Jkb2dmU2RKQ3VYb3hFT2hrcmUydS9pWlhpYUJGVFk2OC91N1lvRytQOTZ2SFdzb0Z3YmxmOHFkMzRFMWNzOUlrQTNCVWhwdzdYNFFLUUZFc3lYSllrSmxwUkpJN0xmaUhmVFdJZnQxbW9SY0FRZXlTbFBhZ25nWFE4OFRnSk9jbzVQQ29JcnhjQlNjY1F1MVRSYzJaNnNNUWxaRGd5NS9hUzAwaUZPTGJwTHV0dmNTT2RDVXVQUmppUjRIWXI0N2kvemcwTEQzQnlMSTdIK1VGajd1ZGpEcHpCUlFtNWtDbGp6WUpZNzZIdGF1RWZXUnpPWDVqdm1aQjdJek52ZEd1WmF3dlhudjd1bHhtRGttb0ViaTlpcm5wbXpzUXIreHdwMU03d2pRSlVqOE5LNWpNQ0RPa25rNzhJKzVua3J2N0pyMW80bFhHVVBkaHhwdnZ6dUpJLzRDN2dGZHJUVXcwTlU1K2tXYkppaWVvcXZDZ3pjZXh6T2QzNGJiMTcwRTNtenBjSnViUjdZK3ZYZzR4Tnk4MHJmVzJYVEtyVDlyVXZlbTlkY3hxc3h3ZU1zZWpPcHpQSFcrZmRiNWROdFJScFI5U1UxMk55RzdCYTRXZUJJdG9mTjBrWElEekJKTHZ5M3lyeCt0ZHM3aVBmcjEwbXVrUk9pdDdHU3hDcnJpL1JTZ2MxNXpPYlQzeTh5Y3FMS3p2b0NxdmQzTno4MVgreFdtWVFMSkR5NmZWNTlUNytRTFAydzd0bXRUVXFDU2kvVEptdWRxeXZwbVQzTnIwaXQ4dHo1ZlBIVFRlaWpWOGpLSHlPMXBwNGpSckptbGh1RHpRVHRoR3ZkK3hyOHNyNDduT3RNNDBYUHNMWmRvK3NEWWk2ZnMySWFCajQ0M2NhZUlYcjlLdzkxVjBjZi9qNnZ5OG9lemh2SnA3RENlN253ZG5Sc3V0Zy8rcTFiTy80Njh5M3FSTHlEelc4Mzc4d3d5MEk3eVdHZ0ptdGw4azIrRG8vaE04NHYvQnM1NFBycTFJS0xBNmVvYUJia3lBZFBXdDVDY2s2OUlVaEtSa1hyR2wxenc3MFpnVHdrWE4zVHJiVk1tS2pvelFoOXZOSjJHWDhkRnRTSWsxRUE1NWpCTDQ5RkxEOWlDU0V4WUp2dG1JWVFHWm94YlhVckxGNFJFM2RNLzlkSTZNc1JvTnYwamVtNjVwZDZkUVFMT1lORXRvN0ZmR2o1ZENOeVAvZ1lTRC9wUFhqSnowbVJVUUt0Z0s0Y1Vaa2lKU1cvRjcxeTRjTzE5UElrMW9ZVUF6eXZQNUtDamRPamlEN09sd3pEc3ovRDhUQUVBbTZUVFowcWEwcFRpTG1wbDRKTFc2YXhOQldzWXVGOWdvak8xb1BhNERFUVpSRTVITVBNSmo1RC9hWGRGaDNDaDZkTFkyMTVCWlljcFl2VVExUGlCQkt3dlpsd0pzR1d3eC9vWmoxbCtWSHRuRVpEUXRPQkNHRGxRZFpjckZ3bFZ0MlBTZHQ5bjV4azUrNG9jbldROE8xVWV5THMxZXVaZE1mS0dCNkVQUGJ4UnpWSmE0U2psbjk3djFEVGhhVzg2b2ZxNThjaDN5ZmlJUHJJeVljU3FzakVGcXp0Wld5RUhDbU53czlLeUpuUWNuR2NTc1pTOHh4L2s1eVNEV0RiNnA0NDdxUjFSdm01QWwyUno3VjRKSWdyVGt5SkNxYWRyQitYUjAvUitxdXpQSjJPSU9xVFRtZWRaSVl5ekhQZFJ1K3o1TFF0aG9xei93RDRmR3pDQzRvMHAvcE5uaDZpaXh5eWttN2ZOVGpwRVNqM1RPOHVJOHd4QWdoZWx3RlNJQlRtaEVxajg0YXVvWUJHZ1ZUMHdNVVpkTHM3NURLWWNFZ3RKWU05S1VDRTRCWWVhZzgzYWVBNVY2TVc1cHV4bEZ3TzZRODloRWFnMjErRXJtRTJNMGk0TVdjNlNsYUpUVktPZzJGcnUzU2I3a3NscTRiQUVoaERObFdqQldCeDljWWNNMm5lMEJLYmtVVnUzZDM0ZW1JSndrVWJoWkM2c1lzbGRHZkw2MzB2SGlBUDhsQ3BJK1UrT29WYkx0QzJzY2I1SU1GUnhaN1k2elFQNVFiY2ovN2dzcDMrQlMvbzRibUM4ZWFHVDZLYUFGUm1CRDduK2JoUDNvVVJKYzVZaTBURWVTNFNTM3B3WWs4eTFxOU53L2RKUGFVNUxGNmlVTTh1b29BYUVzd2QweVQ3NWFoVjFVMHp3UzBMam1aa2FkKzdvSUhGRmhoc3J5NEVTb3NsS1YyYVAydXgxNlNPNHllU0J5MGgxaUlhRWFYZnAvSlB2eGhNZ2cwaTRJZEFpQkpPcHhRVS95cVdmaEwzSkNJRFplTXBpRjBBTFZITGsxNUJiQzhzbTNqNHdDS0NETC9rckE4bndSakVSWmUxVWppNnhvazVyTzI1YWJPdG5mRk5pTnVSeXZNSWI4a3JaT3RaQlg2eTN5QzNFWFlYSkNiL1p5YWRWNHBZVzl3Uy9GRWxQNjcrZ1NQdlVnL1NqUk5RbzZkdDVUb1NLUFFwYlVBSEtmUlpRdnlNc0s1ZUxhNG5aL2Ivd1BJVEw2Mzc2VSsvWWZTVzNUbEs3RXoveEdha2pwVllha292Rk52eGZwSmc2dXNwRmltWGNoVzZqbUxXUXE0TytZYlZSUXNyTWhURTRiKzAvd3ZPbDg1NkFLYWFBaWJMeVhMbkZLY2oxWGR2Rk4vVTZrRVZ0dW83ZlpTU2YrZDdtNXEwRXpET1Y4ZkpFYjJDckI3elJxa1VmWjhNL0N3M21uU1ZFcU9RMG0zYmRYZUpKKzFjS1hKVitXVlhoZS93dlk1c2lFSExRY3RoUHpFZWhvR1dJSklnQzdyYUVNZGRIam45NVR1YXZhZy8vVVdiY0o3U2NvM0ZaMzBiSjBmOUNOZUc3a2FYcDdzYityV3hJK09JZ2pOTy8wQTBlSTQ2NkoxeEN0OHg5QjNKdXArU2Zqbmxmem9wc1FFKysrK1c4eW9iNTRvZFNUVkZqNEo4SUp3QWFjNnlLSDJFcG9uYmNuS0pvUS9Xb05hZU1ONXdnNll5Y2NBd3V3M0xXYVM2cTFoV0ozeVRlTEFoTTdBTUNiR0srQytzdUpWUlZ3ZWxSVlRHcytVTFBJa2FGS3FnM2V5akZDT2FiU29pYnArQVZoY0t3eWt1cklSbmpidTB1YUFrWjI5djZCZVQ2VVY0WW91UlliVzVOdnd5dEdBZ3ZzWm9ObTlZMGxjWVlFc0N4czJWdzVIZDEra0tUYTVFNkE5T1EzTm1sekJNWG5kL2pZSXlGOCtqK0laL2lHQjdEc3lIV1FqckEyZEZqcm1vV0hUOUZha0xTK2U3RDJQQmttNUFqbVd0VWd3MW9DbGZyWkJPRkZybVFpUUpWOTIxeDgreVhkbWlQNUtMZHdjNmgrenRMbFJZYmhEMGhDbDk2aHpJKzM3Vm9RYTYvSjVFd3hsQUpoNDBZVFJ2Mm82ZCt1UTgvTE4xRlJvZUhkMENkYVNsejdDNkQ3L0M4bUloTDBHYTZLKzMyUkVmdFArUVFMandRZXNNR1o5M0thanRqYk5xSVZUOHlyZXdVWEZTVW1GTHRlUk5lWW1HY1kzLzRIRGJ1WXpjZVNnWW1xSVZLcktCcWFvSmZnSURCeVBtV3ExNGVpaWI2WFdOekJqc1FBWHdFbWwybFB6SjdRbDliTDVQYXpnb2EyZlh2MngwWE5aS3lLMTR4TXhORWVUSmY3R3lrcTcrblMwdFBUaVNRWXd0ZlU3Vkp2SXlUc1BDcXVNcFhTOW42R0tmME1RL25ZczRTYTdydk80SzhMOGx4cWtsTlRweGtjL0V4YVRMTC84eUZON0JXdldGUlRTTXlVdXh1VlgyMk5yUTRuNm9oQWIvcTkyYmQzdTNEVlB3Slp5Mk1Kckc2dk1zTGVDSXRYUFhZK1dHZHVVdmtUSmJRMEwzemM2OExZcXJmYm5oelpmbk9RTi92Y0ZoNEh2LzFqQ1BYMmRyUS9HTWZ4VUhXUDltaFpXSk9EVGZOZGI2emlsUThGN0NhbFhMeHhweEovcU13Z3RQSE9uZHRQNnAvSEZrNitlQkZiNm5ObU5kL3gyR25od3Z5bmlpNmR5R3pLZVM0d3kyODYwM3N3cVNua29kTHZ4TWVoczY5UDM4UEJ3YUhjQi9HNFl2eXhBclR2M3JnYWZwQkgxVkMwamFrNmJ0TnJwckRrSi9sYnpQUHZhSi9ISWw5cU5KWFl4ZEVQdkRtTC9SK0NCUUpUR1RFQm5oOU8zREptN1M4WG5YdUszK3NQWUFMV1hEaTFSYmM5Q3E4YjlyLzNZSTQzSjJqdC9pVFBDcFY1TWUybVlQOVhkRlk4ak9JSnAzd2pOTC8wV24yOElVa0R6RVFYOFdWOXViTTZsY3N5aTQ3RDFoUmU2M2RsU0c2Tkt2QjZZWTlJZlVQNXVMbTUvNXc2NE5TK0lYaTRkalA2Y1VwQzFIOUhpM3htSjJ3MjZXTXJTbnI2NytvK0o5L3ltdThubDV1ZTM4L0dDM3lQNUxqN0RKUjFtem1vOVFvYjU5OWo2QkNaSHkzWHhocjNtRk1aU1hKbzROSC9SL3ljQVFuakN1eGQzTkFhb2h3S3Q3ei9JeU1wOGl3VUpBYzdvdEp6cEdGd0NjSUpwRUdWWHE1T1JwUXdyM3ordkJxRVpzMGFDRzZFY3h5blF0amw2VUFUQ1pka3pVMkZKK2pOSTVpZ0Mrdis2bmI1dUJSckc4eGxOU1FOMnhSNTliT2VWR2x3NGt3Y1NNeXQ2MzlGMEVBTDFGcWNnOU5iejhJdmNqN1pBL3NYZG42Ym9RZkU3Zmx5Zk1OQXRNbW55N1lFTU1acmNMeFNXWk8xWnh4K0lsU3hqWFAyeEJvZjJScG5DNmhYTHZsUE9mMGJyUXNkQmRiaDFwWkdCYlJoc2NUOU5hemFzRi94amJKSTh3U0lDZ3hJSDhubWduUVpuMDh3cFU1MkJGMXJRd0NsTXFKOEpsaC9PV0hUcEZkYnBuWFphV1RuRmNRYmc0KzFZQWlUQ21pRXh5UHR2MFBDaTBkbFFXdVJUZi9HdllJR1V3cTZOTjJPaVJ6TERsbzBtWHdPWXcwT1h0ZmZ2eWhWVWtUYWdZSS9pUEdXZzJTZHVBb2V1ckk1Qk1pNXlvcmswUDhyb2dlelBaL0RFelluQU9JSDZSV2lLY3Vub05HVUl0Vyt2dlg1Y2tEQytoeFlPZW1lWnpvUWlPZDlaMG1HbkJ3Zi9EWWVxZjA5a1J3QWptZmZhUG9TWHdVdmUxUHViRFhwWTFEdkxUUmJadGJIbFZNUjJDQmJ0TDhkVjhZVXg2bjRYRG1qcS95a0FNRkVCbXR6dWRadVptNSttUW5aK3dqcFhtZUEzTWhqVFZGT0Q0L3V1Ny9lbm5hazlEOExXY3k1cUE1N0tnZGhlUmVla2ZtNFI1aWRxWWlxcHZlM1p3dUhHbU4xaEpzL2VwdVJsMXpuMm03RUVvcVBVNGM0RDJjQ1ROS21taGZDTUkxSzFNYi9qT2IxbWtHWEhyWXhoWk54NS8wdVB3NXk1c3M2YjdJY3RGMUs3Z2UvWHZRU0dDcG9PbGcvVzJ3YisvVHBVOWgySHlGaU5kcTQ4ZlRGUzUvYXZMTkZ3dDdOZzFiekpVeGJHUkcreUxxKzdiRForZU9oZGhTWHcxcElIV0Y1aXdmM2o3ZitpUTdLUHkrcndxNk9vSnNRNzFyKzR1WmU4c1kxSTVIUnVSb1pHNG5EL0o4aUdNMnVyaG5iZkY3OW9TUzBCWjU3dW8wYnp3K21uOGY0WDNXRlpIa1YxbStWQitLdUV4S09qWTBScHF1cmMzMElXdGw1VXpEKzBkNmh2UDVSTWpYZGtrZEV0V0pDSVNiQytPcnpuTU4yWFRPL3gwNjlEOTVlMWp2bDlGZDFLcnNvOUh6RDgzVUJoMFh2UEpqQlpsRkVFOUhVdS9hRzIzUnpwQkZIRW1jNWVBc2VTMzY3N3lNR2ttcjdMVDZldWhRYnRDbWhtMVE0R0gzMkQxSloyaG5rTFRzTVlaTE8wMzR6WGx6c0pWS0RLK2g1R0xjaGcwbEpndnYrNUV2N2ZLV29hSkF3SGMwbmZPN3RzU2NBY2drWFlrd1BIQitsVExmbnRzQjFqcEtQTzEvRVBGTnhRemdGZllaVUp0bmlRUFhSVUVXckk0V0ROdlJyY2tUY2V4Z3RYVVcxNDJ2MjNVMzM0b3Vka0tXQnhra0cyWGRNcmx3WkpxeERjTWdKNWREWlpzelFOQ205WnlyV0szM0NncUhnWDlwSkx6S0xwL0NHUTEyeTBDaXFKTGcvUUd6TDZ0NGRpUTh3N242endFc1JjVmwzZWtGTFMwYklSNHNzSEU1MzFCNkNobWJnYWF4cjRMbGtRK3BFRUtRSVdzM0p1djlSbCszTnRVb2VSZXUySEI0eHVPbEV6S1RkeGtWa1dXQlljNFFkZERuYWxLako4eHFqb0FCT01PbFN0a3dKRkJQRFNQRmxnQVI5VjJpNCt4eFhtR0hNbTRUNGROY2hrVEdyYXc2WmoxeU1VNVg0SkREWE9FbEZHdWtqS2xwMHBLZXhranZ6Z3hnVExmWGtuMGd2WHcvNHBubTVqVFNUdjZZdEVXTi9CbUhtdnhTdTB2c2YrY1J6aENpS2hObHdVQnl0SjdVWnFHdTRBZHRnMDlQb0lWNDhFU2tPcnV4b0JxTGxERllJNGhUTmRSMlN3bVVXcDA1aytxekU2b09KMC8vSWkwRHJGRUNDbkFBOENBWVlCd295Q3lGWW1ZOWh5Z2FGTnhpY1RVU014Q0ZsM2VkNWpmdzZpQ2pCdXhEWGxyek0zZTlEVDQ1RlQ0K0ZheU5Xd25jdVlDZ3U2Rkl3cUxFR1RCWUlIOW81TjJUdkhsRzVNVEtrMDVjRXh5SVRVUkJUS2NtRURWY1lzZ3J3Qm1lOWpDNFpFVzRVOWtXVzFJMEhvdnRLY1ZIQjEzcTJFUzVSR09tdXZGZmRDTkRSWXFheTBPa3IyR2NXaFI1R0MvT2YybFJlNjNIVTEzSFVldGVYNitKM0dDK09tNjlTMzdhc0xiWmNUbTFHOS9oNUczT3FLZmE5M1IyYU1YZDJXZktud3VCdlRIYkdySE9rZHVzWE9xUC9RWDhvNG5RcHVYbzZwL0NaQ1dDWXV0cjR3YnprOVcySG1JK1gxZWk1aEd1cmUyOWJoN2ZLNWQ4UTZqMnN6MWRPZjhkaGI3NnRxU2RGS01kdWJtYkQ1Mjh6cVEvY0hadDhqSDMveHNRRXJIQlQ0YXd3T1BFRmc2TTlHdUJldTkrKzZlbHQ3dUREd2lPNkVLRWx2NGVHRnIyMk1wNnJ6ZitkSUVzdThyVCtKK2lYdjIvaEttelUyR0FtdHEzaFhXV2JNblJWWTNUUWNnNHIvaG5GeHNZVkhNVUxsQlRwZXZ3My8rY1EvRTFSV2Flck9XL0Z1OFVEQ0cvbHI3UDJnSWFRZUtZdFowVlJibVRXZnIySUt0ZGNRWkpxU3VJUXdlaGJLMExoemo4aFVQeDBmb2dwekVsWGJVaUxBR2ZYcWJKMnpSYXh5Slkzdll3RHBaOHlab0ZMOVVMd3Z5djI5WUNjdVBMMmQzbEV6QnZmVlpsKzBpMjJOWklQVTBUSTBnV0RBWmFDTCtJZGgzNjZTTkVqV04rVkxIdlNyVkhoMkJlaVJUTUpQdUhaZjJJdmpTeEtyTm5zbjdCZVpYUGphSEw2dlhSTEZJUzh2MkVPNUlrZHZnV0RGUVpWdFRkdzJBYnI0MzNtWFkrRzBkN1RJb2d4SlZuSm9nSnpFL0ZhWWYydW5IbjJueTNQb1JBaEwyV0FsTDNETVc1VUFIbDVoVktoMGxJRXEwK1A1YlBsUm9WMnlQb2VTSnNCd2NDZTBXYlZzTkxtcWZLbG9uYU9CcFFqb0ZlVFZ2MERMVEdGQTVZTEE5dkh2S0tULzVYUEcwM0tLSTBVeXlwYURaZHZCblFJZUZIbFFwVTlCM1FpNUJ5ZitJVDZmSkVUZXI2SlZIcE9zbXRLS012WFBpd2YrZStMZm9hMkJFWFF0RVAwVm94bE94cEdrbExNVlliVzdNajhQVWZjU1RwOWJKSXlOT0FLYkg0ay9wTlVodlQ3Q0hMT1BvYi9pMWRIM1d6Y1pBUmZkbzBYMS9MMks3RFZZTENzck1zTmlEV2czb0xJZWJjdXk0c2N5dHNzWVBSaXRVZ2RMNTQvU2o3UGxFUHJYY1ZXVTZlREVvQnFuR3ZpbnZQTnppS01wZVByd1BJOUhIWjVmK2lWWk5BZ3B5R01UZnVXaGhEVlpLYVhWQndlVHpXYUJ1cEVEMDdLNm1YUnhINGl1TnRoRlA4emd2akZGVmZDNGw1TGJNMnBFSC84V2FKUXJSZVFUdGpsYmN5UktMdGRmUDV6TVV0bEkxclh1T3hiSytvbjQ2TXZYVG1TdGY3S25yWUxRUzJSd2s4emozbTUwekhOWDBDVmpaRklmYnFYNVBVZWxuTTI5aGExa25mMzZDeFVIUzlGUzlxQ0xFNTJodDl6Rm5WODE2YnU5blQ2bTUxVzJNYWg0TnRNYUw0TGI3OG5zbXhTWXRsUUVjQmdIaS9id1Q1N0tqWnNrUjdxV2dBUFVuRFhQWjZ3YVJVeHRPUnd6c3NhL2NkdzM2cnIvczhNN1hOeGZqTFNvb3NKYjBUY2EyU2VmQWs0cFJaWHJEVm5vbjZqK3hlODF1eitDcTBBWEZ5bnV2V3ZabkViNTk1SlNNcTJ1RUJWYTlzTnVMczd3ejM5MWZ5cjFiRlA2L3FMSWJrczVQVlQvQzExUTI5dFpIbUJVSVRvdW55K1Ivc0lBUklCc3F6b2JHN29XNkw1WlBSOWZua1FyU2VJQmpWd0dlS1N6VEZBRkZpZG1zb3hqVW96QStuR3dhZTdmWng3SGJEMEs0bzlPdUFTOXZNekJaODlzdE1pZ0FWdWJFeDBTbHd4Y2ZndFBVVWFHeVV3TlJnNFNHd2RLVkJlcjV2L3RtQjJFSDJzR01UMTFwcjR0OVVEa3UyRWQ5UzFSajZmU1N4TWt3d0VlZWJocUtPeVVCWlY0NmQvT2xjRWZra3BmaEtXZnYyN2xidmw5aGpaeVpoa0plRCtmR3EzeExtK1Z0T1pQanRqV0lGNXg4TGkvUE13WGk4ZWRjd3BhVnpTUnNYT3VaMzJiczZvVllpTEFnY0tYNzFHQUlzNXgyN2FvQU5YWnFiLzlWOTFQTytIeW51TkRDaFo5Ykg3WTAya3BWNVNuYnZMQloyRXQrQUh2Y3dZc0xSckVTckVsak1hMTlsNVlSMkkzYkthOVJXMWNTL0dUYlJzYkR2UE5vSDBWNjNqcmY1ZDU3RVpHK2xMNmJtK2U1WG9hN1ovUngxMXQ2dmtiajQzU0M3WE1wRzNJMktlVkhVc0hLT0RmcUxwNytlOE1MS2lZRlp5cjVFcDRlODdYaysvZnIxaXVoajh5SGV4VmRyRVI2V1dRSjJaL2phQ284WGFBRUcxdXJsM05wRFg0WHRYNmJsUi8rVzJDdlFZd2QzdWViTGV4NzBRSWRWaHM5K0hNWjB0SlZGM1lWNHRyRy92YTBiTWtLajdpbXUrM3JBeXdZTHQ3WlNiWGhJRld0UWt4Wmh0elcyZnZsbWZmc3FFMVB4Ny9iOXFLL2c5cGJpUmQrRnhSeWVZMXhVcDhlOTkzbWZrcSszQUhQUnBFWTFmWU9CYVU4Z1hNSUg0MzJjVWdyd2FWZDkvMTZMN3BxVCtObnBEenJocFVtYjV1MEpFUHQrV2FaekthZG5YY3ZqbzFXbWt0cXJRUFg5bHFRUDM1SUh0RHRxV3FGU2FGVFBpdEs3OUllNU9aL2MwY3Bzc1pYeDdxcy9DNUhXKzlnM0RRdlRPaTlrWUxkYmdlUC9WME5DcTJDK2V2UHI4SlJvdVpWS3lKcy9RTFRFN2I2dlhxZlljcGdnZTdtck5nRC8zUmhPWHl1L1EzczNwTkRtMVlvckdqeWpRRm5KVDU1SE8zS0p4WEoyZXNvN055bjU4ejFPWHA5d3UyamJCcjg2WXlLakJZOVFMQU9pSy8zSUJDT3BNVmIvblNtclFPQ3R5dktjWDVNSDNocW5uRkdxYW9QemNhVWJ2UGNINjgya2dudzFNaG8wZUM4bFZUTUt0RUJ5V3BPNzQvbmFZc2xLWFk5a1E1K2g3a0d1bldTQUtSK2RLYXpBUXRDVjc1UGI5dHhya2J2SHFNSkZnVkIra29WdUdoTlNnbUlyTVFYa2pqVVhEVit5ZE4vdnRYcEc0azF4TEU3OFdWL2FaNG1zS0wxYXlTR002NnpBUU9uK0owanVDME03b0ZtcXhJdGRKSkZJVDcySjlEQ3hKRnFWdTFIajJ0d0J3bG01emVxOTFNc3o5ZnN2eW81ZXFNbEVvN2Yybi9HQUYzNysrOG9WWTNwdVVUR2xxMnZpUlR5N2R6UzArL2plMFhGUXRqQUJTSlFZYmlHcXdySjEwZHlSU3pidzVNVVE2UXZBRW1iTEYyUUd3MDhCbHl0QmxNZjh4RWZvbWJadU9XNjYzVHgwRW5qZEk4Z2l5SUl6ZVNHRXlsdUhRNWxjL0tMUHF2bi90VkMzNGNVaG0yMjhvRE4vbXJaSTB6NkZNVHVIRUxFVVZTM2dSMHZJeTBObFZackFhSDBpVWptY0NpeUVwTEVkU3hPT0JKZlphWWhHK0lOekZZWFZTMExxdG95NG1xR00rU1FoYjA2NWJWWlR1RDMzNWZYeEJWVTk3b1JmcG9KOVk1K3NHRmlqaysyV3MvYjZGNGJHNlpzVmFISkEvTmJJMTVJd0FkWTBQV1g5bnVPUVhXNmxtd3d3aXN5OWdDRElaa1dJcDlBTUR1VGduSWtJdlhDNXhTMHZXQWxwc1ZWbG9jeWY0MDkrZ21UUVk4bzZzN1dhUDM5TDlqd0J5QkkzN1JXM05vQ3ZWa1hHcFlob1Rva0RCS01DYXp6NVBSaElIeDZjVnZkNDhZMjBxZTlNL1kwTXhnSFBuTG9GakR1YzQ1Mkc5Q29KekRyeTdVVlFJb09id3JDQVBSQnM4UEhtWFBNR0NoZGdPcVJJRjI0N3FuZHFQWVgyaGxHQUFyMVJSTUZZQStJL1YyaGl6UXIxYVd4U0E2Vmc3QUJSRnRIclNkNWQ0S1R1VlhjYjRFSUozU0FNS29NL000TTNpRWFCVXkwTUtwUVNNUjRGQ1VQMzA2WXhTbmFTaVo2d1YzS29VVXRlNjhSN1JUaVlHblZGTEx5WkNQeW02SFdleHVoU3hQSGxhYzNCOGVuNStmbjcrblA5UTh3eHMrbWQwRURmOUxJUlNzdVFIbk1PaHJKUktRNXhVVHBETGt2T1NlTHBlYnpWVFU2VmtzRFdBUXNBNVlxc2xHR25GeW1aSWl5VlgyWXpxbmRvUHJvSm90VG44VkJWQXZMbTQ4S0NQVGs3RzQvRjRQSDd3M1hjZkt2VjRQR1lac213OEh0OWNuTDM0TXYvazJlTU1XWnliSnBmSi9XQ2xkajV2aU5JVWV4TkNOcVlRUjRlNS8vZElQcU53OXFMNTVPTnh0bTFtOE9QWVRpOGV5ZU1OSGVMaTRtb2VtaWJNNS9ONSt3M2w3OFdyczZ1OCt2dmZqbUtxazhReUlMYXRFR0lVcjY2Ym5CN25NZjd1NU9IRzVkeTA3V0dXWlVkSG8ydHpOWi9QNTR0djZBL3ZiV0NpRVdPdHZScHRrNkpvOWNVMXVvNEQwZHFiR0dPVDU0Z3h4aGhIakdVeHR2UVE0Vi9YN1lNMlJ0ODAxTTdQWG11ZWdUNjNpZnpHM3NRWXdmbXkvVkc4bU5YZ1IxSitlTlNZczZ0V2psbThhVWRvY3Q2OHFISDA3T1FrYnlOQ0NEbU5Zb3l4QVVaTjg5dTIvZCt6Wit6bUluZzBvNlpwd21JeCt1Q0R6WkRtWXhiYWx2VkZ0VmNEVnhrMGFDZnR4d2ZZb0VFL3VZWlVHVFJvSiszSERGZ2ZqQXZXTW9Ia1IyNGdGZXUxU2JFNk1Ja0FCbVBRQVM1dG1LU1o4UnlBSTFuQmJPMlhVc3owNExNZmdDQTdCdkF6UldmUUc5QytwQXB1d3pqcjY5clhpMHVrZXRoR1E2cVMzL2F0bjNsd2I5QXhRV09GRW1CU0ZXR3ljSnh6dUVWTnhWUk54U2FMNjdPZlgrYkxLL2NxQVFZZ3JTZVhsd3ZVL3BpL1lwUGdvTGRMZTVNcVd6Qk9UVVhVRTllUkRTWlkwTFBMUzQ1amtzdVpVS0VxcjQyVUVvQXhwbElDQ1V1QmVJZThEdGIyUTdoYVQycEs5bCszOGRsdUNETEFYYnJ5ZkFxUFkrNGcxZDByQmdhOWJkcVBzVXFDY1Q0a0xUZGhXQVBPUFJNQzNnTkZqMDFLREFDTW1jMW1Ca0JuNGN5SWduZUFjODRCenE4NE5DL1Z0SUo1Q1ZRMnRuL3R0RmVKVmNjY1VYdVNSTlVydkNZR3ZYM2FqMVRwZzNGMjRra3BSZWJwVTArcUFMWnRVbUx3a0VwSnprdWxGQ1d5SDQwSEErZWNsMlZabHZ6Mm1UYWRHTmZ3MlM0SXNnQmNiWWd3cSt1Wkp6STllNTRHdloyNkh4OWc3N3p6enVzUEloSkNSS3NOT0JXSXFNaE1OQ3A1Zmc2cnRTYWxwbE5tdFdGS01hdTFJYWtZazBWYThSS2pCVXM1UVBCbXVab1ZjQTdibGhLTUNHQ2c1VXBLcVFRaTZQVDhOR2p0dTJWNlBrUlJDRFZkcnI3dGhsRzhWRUtBQWNPdy9uN3BmaUJJNTl5MzMzNzc2TkdqWDdvamczNjl1aCtwQXNBNUYyTWNUQ01HL1d5NlpScHhiMUpsMEtCZlZ2c3hyQjgwNkNmWGtDcURCdTJrSVZVR0RkcEpRNm9NR3JTVC9nK041NWhncGwrNTlRQUFBQUJKUlU1RXJrSmdnbEJMQVFJVUF4UUFBQUFJQUk2c1hWaWpOSFdKdGdFQUFEY0VBQUFNQUFrQUFBQUFBQUFBQUFDMmdRQUFBQUJrYjJOMWJXVnVkQzU0Yld4VlZBVUFCMTJJNEdWUVN3RUNGQU1VQUFBQUNBQUZxelpZMjY1NkNlZ1BBQUEwRWdBQUNBQUpBQUFBQUFBQUFBQUF0b0hnQVFBQWJXMHVZbXRwZDJsVlZBVUFCM3Bzcm1WUVN3RUNGQU1VQUFBQUNBQ09yRjFZRGFEYmtOOERBQUJjQndBQUR3QUpBQUFBQUFBQUFBQUF0b0h1RVFBQWJXMXdZV2RsTDNCaFoyVXVZbWx1VlZRRkFBZGRpT0JsVUVzQkFoUURGQUFBQUFnQWpxeGRXRXpVS0dQbENnQUFORndBQUEwQUNRQUFBQUFBQUFBQUFMYUIraFVBQUhCaFoyVXZjR0ZuWlM1NGJXeFZWQVVBQjEySTRHVlFTd0VDRkFNVUFBQUFDQUNPckYxWTFnQ21lOWtCQUFCbkJnQUFGUUFKQUFBQUFBQUFBQUFBdG9FS0lRQUFjbVZzY3k5d1lXZGxYMlp2Y20xaGRITXVlRzFzVlZRRkFBZGRpT0JsVUVzQkFoUURGQUFBQUFnQWpxeGRXQ1R3Mi9nNkFBQUFPZ0FBQUJJQUNRQUFBQUFBQUFBQUFMYUJGaU1BQUhKbGJITXZjR0ZuWlY5eVpXeHpMbmh0YkZWVUJRQUhYWWpnWlZCTEFRSVVBeFFBQUFBSUFJNnNYVmhVdWNFRE5nUUFBTmc3QUFBSkFBa0FBQUFBQUFBQUFBQzJnWUFqQUFCMGFHVnRaUzU0Yld4VlZBVUFCMTJJNEdWUVN3RUNGQU1VQUFBQUNBQ1ByRjFZTXZPSlpYeEZBQUN1UmdBQURRQUpBQUFBQUFBQUFBQUF0b0hkSndBQWRHaDFiV0p1WVdsc0xuQnVaMVZVQlFBSFhvamdaVkJMQlFZQUFBQUFDQUFJQUNVQ0FBQ0ViUUFBQUFBPSIsCgkiRmlsZU5hbWUiIDogIuWvvOWbvjEoMykuZW1teCIKfQo="/>
    </extobj>
  </extobjs>
</s:customData>
</file>

<file path=customXml/itemProps1.xml><?xml version="1.0" encoding="utf-8"?>
<ds:datastoreItem xmlns:ds="http://schemas.openxmlformats.org/officeDocument/2006/customXml" ds:itemID="{D205B335-A13E-477D-AEC9-C3B3581D382F}">
  <ds:schemaRefs/>
</ds:datastoreItem>
</file>

<file path=customXml/itemProps37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vt="http://schemas.openxmlformats.org/officeDocument/2006/docPropsVTypes" xmlns="http://schemas.openxmlformats.org/officeDocument/2006/extended-properties">
  <Company>学科网</Company>
  <Paragraphs>782</Paragraphs>
  <Slides>99</Slides>
  <Notes>0</Notes>
  <TotalTime>0</TotalTime>
  <HiddenSlides>0</HiddenSlides>
  <MMClips>0</MMClips>
  <ScaleCrop>0</ScaleCrop>
  <HeadingPairs>
    <vt:vector baseType="variant" size="6">
      <vt:variant>
        <vt:lpstr>Fonts used</vt:lpstr>
      </vt:variant>
      <vt:variant>
        <vt:i4>13</vt:i4>
      </vt:variant>
      <vt:variant>
        <vt:lpstr>Theme</vt:lpstr>
      </vt:variant>
      <vt:variant>
        <vt:i4>1</vt:i4>
      </vt:variant>
      <vt:variant>
        <vt:lpstr>Slide Titles</vt:lpstr>
      </vt:variant>
      <vt:variant>
        <vt:i4>99</vt:i4>
      </vt:variant>
    </vt:vector>
  </HeadingPairs>
  <TitlesOfParts>
    <vt:vector baseType="lpstr" size="113">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2024-03-01T17:54:37.470</cp:lastPrinted>
  <dcterms:created xsi:type="dcterms:W3CDTF">2024-03-01T17:54:37Z</dcterms:created>
  <dcterms:modified xsi:type="dcterms:W3CDTF">2024-03-01T09:54:37Z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