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fntdata" ContentType="application/x-fontdata"/>
  <Default Extension="png" ContentType="image/png"/>
  <Default Extension="svg" ContentType="image/svg"/>
  <Default Extension="wmf" ContentType="image/x-wm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embedTrueTypeFonts="1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403" r:id="rId4"/>
    <p:sldId id="404" r:id="rId5"/>
    <p:sldId id="259" r:id="rId6"/>
    <p:sldId id="260" r:id="rId7"/>
    <p:sldId id="2105" r:id="rId8"/>
    <p:sldId id="262" r:id="rId9"/>
    <p:sldId id="263" r:id="rId10"/>
    <p:sldId id="3267" r:id="rId11"/>
    <p:sldId id="3986" r:id="rId12"/>
    <p:sldId id="3804" r:id="rId13"/>
    <p:sldId id="3987" r:id="rId14"/>
    <p:sldId id="3988" r:id="rId15"/>
    <p:sldId id="3549" r:id="rId16"/>
    <p:sldId id="3989" r:id="rId17"/>
    <p:sldId id="3990" r:id="rId18"/>
    <p:sldId id="3991" r:id="rId19"/>
    <p:sldId id="3992" r:id="rId20"/>
    <p:sldId id="3993" r:id="rId21"/>
    <p:sldId id="3994" r:id="rId22"/>
    <p:sldId id="3995" r:id="rId23"/>
    <p:sldId id="4016" r:id="rId24"/>
    <p:sldId id="4017" r:id="rId25"/>
    <p:sldId id="303" r:id="rId26"/>
    <p:sldId id="304" r:id="rId27"/>
    <p:sldId id="4018" r:id="rId28"/>
    <p:sldId id="4019" r:id="rId29"/>
    <p:sldId id="4020" r:id="rId30"/>
    <p:sldId id="4021" r:id="rId31"/>
    <p:sldId id="320" r:id="rId32"/>
    <p:sldId id="4022" r:id="rId33"/>
    <p:sldId id="4023" r:id="rId34"/>
    <p:sldId id="261" r:id="rId35"/>
  </p:sldIdLst>
  <p:sldSz cx="12192000" cy="6858000"/>
  <p:notesSz cx="7103745" cy="10234295"/>
  <p:embeddedFontLst>
    <p:embeddedFont>
      <p:font typeface="思源黑体 CN Normal" panose="02010600030101010101" charset="-122"/>
      <p:regular r:id="rId37"/>
    </p:embeddedFont>
    <p:embeddedFont>
      <p:font typeface="微软雅黑" panose="020B0503020204020204" charset="-122"/>
      <p:regular r:id="rId38"/>
    </p:embeddedFont>
    <p:embeddedFont>
      <p:font typeface="幼圆" panose="02010509060101010101" charset="-122"/>
      <p:regular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  <p:embeddedFont>
      <p:font typeface="华文楷体" panose="02010600040101010101" pitchFamily="2" charset="-122"/>
      <p:regular r:id="rId44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58" userDrawn="1">
          <p15:clr>
            <a:srgbClr val="A4A3A4"/>
          </p15:clr>
        </p15:guide>
        <p15:guide id="2" pos="39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00" d="100"/>
          <a:sy n="100" d="100"/>
        </p:scale>
        <p:origin x="1080" y="90"/>
      </p:cViewPr>
      <p:guideLst>
        <p:guide orient="horz" pos="2058"/>
        <p:guide pos="39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0" cy="720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slide" Target="slides/slide26.xml" /><Relationship Id="rId3" Type="http://schemas.openxmlformats.org/officeDocument/2006/relationships/handoutMaster" Target="handoutMasters/handoutMaster1.xml" /><Relationship Id="rId30" Type="http://schemas.openxmlformats.org/officeDocument/2006/relationships/slide" Target="slides/slide27.xml" /><Relationship Id="rId31" Type="http://schemas.openxmlformats.org/officeDocument/2006/relationships/slide" Target="slides/slide28.xml" /><Relationship Id="rId32" Type="http://schemas.openxmlformats.org/officeDocument/2006/relationships/slide" Target="slides/slide29.xml" /><Relationship Id="rId33" Type="http://schemas.openxmlformats.org/officeDocument/2006/relationships/slide" Target="slides/slide30.xml" /><Relationship Id="rId34" Type="http://schemas.openxmlformats.org/officeDocument/2006/relationships/slide" Target="slides/slide31.xml" /><Relationship Id="rId35" Type="http://schemas.openxmlformats.org/officeDocument/2006/relationships/slide" Target="slides/slide32.xml" /><Relationship Id="rId36" Type="http://schemas.openxmlformats.org/officeDocument/2006/relationships/tags" Target="tags/tag137.xml" /><Relationship Id="rId37" Type="http://schemas.openxmlformats.org/officeDocument/2006/relationships/font" Target="fonts/font1.fntdata" /><Relationship Id="rId38" Type="http://schemas.openxmlformats.org/officeDocument/2006/relationships/font" Target="fonts/font2.fntdata" /><Relationship Id="rId39" Type="http://schemas.openxmlformats.org/officeDocument/2006/relationships/font" Target="fonts/font3.fntdata" /><Relationship Id="rId4" Type="http://schemas.openxmlformats.org/officeDocument/2006/relationships/slide" Target="slides/slide1.xml" /><Relationship Id="rId40" Type="http://schemas.openxmlformats.org/officeDocument/2006/relationships/font" Target="fonts/font4.fntdata" /><Relationship Id="rId41" Type="http://schemas.openxmlformats.org/officeDocument/2006/relationships/font" Target="fonts/font5.fntdata" /><Relationship Id="rId42" Type="http://schemas.openxmlformats.org/officeDocument/2006/relationships/font" Target="fonts/font6.fntdata" /><Relationship Id="rId43" Type="http://schemas.openxmlformats.org/officeDocument/2006/relationships/font" Target="fonts/font7.fntdata" /><Relationship Id="rId44" Type="http://schemas.openxmlformats.org/officeDocument/2006/relationships/font" Target="fonts/font8.fntdata" /><Relationship Id="rId45" Type="http://schemas.openxmlformats.org/officeDocument/2006/relationships/presProps" Target="presProps.xml" /><Relationship Id="rId46" Type="http://schemas.openxmlformats.org/officeDocument/2006/relationships/viewProps" Target="viewProps.xml" /><Relationship Id="rId47" Type="http://schemas.openxmlformats.org/officeDocument/2006/relationships/theme" Target="theme/theme1.xml" /><Relationship Id="rId48" Type="http://schemas.openxmlformats.org/officeDocument/2006/relationships/tableStyles" Target="tableStyles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6.wmf" /><Relationship Id="rId2" Type="http://schemas.openxmlformats.org/officeDocument/2006/relationships/image" Target="../media/image27.w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6.wmf" /></Relationships>
</file>

<file path=ppt/drawings/_rels/vmlDrawing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4.wmf" /><Relationship Id="rId2" Type="http://schemas.openxmlformats.org/officeDocument/2006/relationships/image" Target="../media/image35.wmf" /><Relationship Id="rId3" Type="http://schemas.openxmlformats.org/officeDocument/2006/relationships/image" Target="../media/image36.wmf" /><Relationship Id="rId4" Type="http://schemas.openxmlformats.org/officeDocument/2006/relationships/image" Target="../media/image37.wmf" /></Relationships>
</file>

<file path=ppt/drawings/_rels/vmlDrawing4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1.wmf" /></Relationships>
</file>

<file path=ppt/drawings/_rels/vmlDrawing5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6.wmf" /></Relationships>
</file>

<file path=ppt/drawings/_rels/vmlDrawing6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1.wmf" /></Relationships>
</file>

<file path=ppt/drawings/_rels/vmlDrawing7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3.wmf" /><Relationship Id="rId2" Type="http://schemas.openxmlformats.org/officeDocument/2006/relationships/image" Target="../media/image54.w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单击此处添加副标题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image" Target="file:///D:\qq&#25991;&#20214;\712321467\Image\C2C\Image2\%7b75232B38-A165-1FB7-499C-2E1C792CACB5%7d.png" TargetMode="External" /><Relationship Id="rId12" Type="http://schemas.openxmlformats.org/officeDocument/2006/relationships/image" Target="../media/image1.png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/>
        </p:nvPicPr>
        <p:blipFill>
          <a:blip r:embed="rId12" r:link="rId1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.xml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26.xml" /><Relationship Id="rId4" Type="http://schemas.openxmlformats.org/officeDocument/2006/relationships/tags" Target="../tags/tag2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image" Target="../media/image17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22.jpeg" /><Relationship Id="rId11" Type="http://schemas.openxmlformats.org/officeDocument/2006/relationships/image" Target="../media/image23.png" /><Relationship Id="rId12" Type="http://schemas.openxmlformats.org/officeDocument/2006/relationships/image" Target="../media/image24.jpeg" /><Relationship Id="rId13" Type="http://schemas.openxmlformats.org/officeDocument/2006/relationships/image" Target="../media/image25.png" /><Relationship Id="rId14" Type="http://schemas.openxmlformats.org/officeDocument/2006/relationships/oleObject" Target="../embeddings/oleObject1.bin" TargetMode="Internal" /><Relationship Id="rId15" Type="http://schemas.openxmlformats.org/officeDocument/2006/relationships/image" Target="../media/image26.wmf" /><Relationship Id="rId16" Type="http://schemas.openxmlformats.org/officeDocument/2006/relationships/oleObject" Target="../embeddings/oleObject2.bin" TargetMode="Internal" /><Relationship Id="rId17" Type="http://schemas.openxmlformats.org/officeDocument/2006/relationships/image" Target="../media/image27.wmf" /><Relationship Id="rId18" Type="http://schemas.openxmlformats.org/officeDocument/2006/relationships/vmlDrawing" Target="../drawings/vmlDrawing1.vml" /><Relationship Id="rId2" Type="http://schemas.openxmlformats.org/officeDocument/2006/relationships/image" Target="../media/image3.png" /><Relationship Id="rId3" Type="http://schemas.openxmlformats.org/officeDocument/2006/relationships/tags" Target="../tags/tag30.xml" /><Relationship Id="rId4" Type="http://schemas.openxmlformats.org/officeDocument/2006/relationships/tags" Target="../tags/tag31.xml" /><Relationship Id="rId5" Type="http://schemas.openxmlformats.org/officeDocument/2006/relationships/tags" Target="../tags/tag32.xml" /><Relationship Id="rId6" Type="http://schemas.openxmlformats.org/officeDocument/2006/relationships/image" Target="../media/image18.jpeg" /><Relationship Id="rId7" Type="http://schemas.openxmlformats.org/officeDocument/2006/relationships/image" Target="../media/image19.png" /><Relationship Id="rId8" Type="http://schemas.openxmlformats.org/officeDocument/2006/relationships/image" Target="../media/image20.jpeg" /><Relationship Id="rId9" Type="http://schemas.openxmlformats.org/officeDocument/2006/relationships/image" Target="../media/image21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8.xml" /><Relationship Id="rId11" Type="http://schemas.openxmlformats.org/officeDocument/2006/relationships/tags" Target="../tags/tag39.xml" /><Relationship Id="rId12" Type="http://schemas.openxmlformats.org/officeDocument/2006/relationships/tags" Target="../tags/tag40.xml" /><Relationship Id="rId13" Type="http://schemas.openxmlformats.org/officeDocument/2006/relationships/tags" Target="../tags/tag41.xml" /><Relationship Id="rId14" Type="http://schemas.openxmlformats.org/officeDocument/2006/relationships/tags" Target="../tags/tag42.xml" /><Relationship Id="rId2" Type="http://schemas.openxmlformats.org/officeDocument/2006/relationships/image" Target="../media/image28.png" /><Relationship Id="rId3" Type="http://schemas.openxmlformats.org/officeDocument/2006/relationships/tags" Target="../tags/tag33.xml" /><Relationship Id="rId4" Type="http://schemas.openxmlformats.org/officeDocument/2006/relationships/tags" Target="../tags/tag34.xml" /><Relationship Id="rId5" Type="http://schemas.openxmlformats.org/officeDocument/2006/relationships/image" Target="../media/image29.png" /><Relationship Id="rId6" Type="http://schemas.openxmlformats.org/officeDocument/2006/relationships/tags" Target="../tags/tag35.xml" /><Relationship Id="rId7" Type="http://schemas.openxmlformats.org/officeDocument/2006/relationships/image" Target="../media/image30.png" /><Relationship Id="rId8" Type="http://schemas.openxmlformats.org/officeDocument/2006/relationships/tags" Target="../tags/tag36.xml" /><Relationship Id="rId9" Type="http://schemas.openxmlformats.org/officeDocument/2006/relationships/tags" Target="../tags/tag37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8.png" /><Relationship Id="rId3" Type="http://schemas.openxmlformats.org/officeDocument/2006/relationships/image" Target="../media/image31.png" /><Relationship Id="rId4" Type="http://schemas.openxmlformats.org/officeDocument/2006/relationships/tags" Target="../tags/tag43.xml" /><Relationship Id="rId5" Type="http://schemas.openxmlformats.org/officeDocument/2006/relationships/tags" Target="../tags/tag44.xml" /><Relationship Id="rId6" Type="http://schemas.openxmlformats.org/officeDocument/2006/relationships/tags" Target="../tags/tag45.xml" /><Relationship Id="rId7" Type="http://schemas.openxmlformats.org/officeDocument/2006/relationships/oleObject" Target="../embeddings/oleObject3.bin" TargetMode="Internal" /><Relationship Id="rId8" Type="http://schemas.openxmlformats.org/officeDocument/2006/relationships/image" Target="../media/image26.wmf" /><Relationship Id="rId9" Type="http://schemas.openxmlformats.org/officeDocument/2006/relationships/vmlDrawing" Target="../drawings/vmlDrawing2.v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52.xml" /><Relationship Id="rId2" Type="http://schemas.openxmlformats.org/officeDocument/2006/relationships/image" Target="../media/image28.png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image" Target="../media/image32.jpeg" /><Relationship Id="rId7" Type="http://schemas.openxmlformats.org/officeDocument/2006/relationships/tags" Target="../tags/tag49.xml" /><Relationship Id="rId8" Type="http://schemas.openxmlformats.org/officeDocument/2006/relationships/tags" Target="../tags/tag50.xml" /><Relationship Id="rId9" Type="http://schemas.openxmlformats.org/officeDocument/2006/relationships/tags" Target="../tags/tag51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8.png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image" Target="../media/image33.png" /><Relationship Id="rId7" Type="http://schemas.openxmlformats.org/officeDocument/2006/relationships/tags" Target="../tags/tag56.xml" /><Relationship Id="rId8" Type="http://schemas.openxmlformats.org/officeDocument/2006/relationships/tags" Target="../tags/tag57.xml" /><Relationship Id="rId9" Type="http://schemas.openxmlformats.org/officeDocument/2006/relationships/tags" Target="../tags/tag58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oleObject" Target="../embeddings/oleObject5.bin" TargetMode="Internal" /><Relationship Id="rId11" Type="http://schemas.openxmlformats.org/officeDocument/2006/relationships/image" Target="../media/image35.wmf" /><Relationship Id="rId12" Type="http://schemas.openxmlformats.org/officeDocument/2006/relationships/tags" Target="../tags/tag63.xml" /><Relationship Id="rId13" Type="http://schemas.openxmlformats.org/officeDocument/2006/relationships/oleObject" Target="../embeddings/oleObject6.bin" TargetMode="Internal" /><Relationship Id="rId14" Type="http://schemas.openxmlformats.org/officeDocument/2006/relationships/image" Target="../media/image36.wmf" /><Relationship Id="rId15" Type="http://schemas.openxmlformats.org/officeDocument/2006/relationships/tags" Target="../tags/tag64.xml" /><Relationship Id="rId16" Type="http://schemas.openxmlformats.org/officeDocument/2006/relationships/oleObject" Target="../embeddings/oleObject7.bin" TargetMode="Internal" /><Relationship Id="rId17" Type="http://schemas.openxmlformats.org/officeDocument/2006/relationships/image" Target="../media/image37.wmf" /><Relationship Id="rId18" Type="http://schemas.openxmlformats.org/officeDocument/2006/relationships/vmlDrawing" Target="../drawings/vmlDrawing3.vml" /><Relationship Id="rId2" Type="http://schemas.openxmlformats.org/officeDocument/2006/relationships/image" Target="../media/image28.png" /><Relationship Id="rId3" Type="http://schemas.openxmlformats.org/officeDocument/2006/relationships/image" Target="../media/image31.png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ags" Target="../tags/tag61.xml" /><Relationship Id="rId7" Type="http://schemas.openxmlformats.org/officeDocument/2006/relationships/oleObject" Target="../embeddings/oleObject4.bin" TargetMode="Internal" /><Relationship Id="rId8" Type="http://schemas.openxmlformats.org/officeDocument/2006/relationships/image" Target="../media/image34.wmf" /><Relationship Id="rId9" Type="http://schemas.openxmlformats.org/officeDocument/2006/relationships/tags" Target="../tags/tag62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70.xml" /><Relationship Id="rId11" Type="http://schemas.openxmlformats.org/officeDocument/2006/relationships/image" Target="../media/image40.png" /><Relationship Id="rId12" Type="http://schemas.openxmlformats.org/officeDocument/2006/relationships/tags" Target="../tags/tag71.xml" /><Relationship Id="rId13" Type="http://schemas.openxmlformats.org/officeDocument/2006/relationships/tags" Target="../tags/tag72.xml" /><Relationship Id="rId14" Type="http://schemas.openxmlformats.org/officeDocument/2006/relationships/tags" Target="../tags/tag73.xml" /><Relationship Id="rId15" Type="http://schemas.openxmlformats.org/officeDocument/2006/relationships/tags" Target="../tags/tag74.xml" /><Relationship Id="rId2" Type="http://schemas.openxmlformats.org/officeDocument/2006/relationships/image" Target="../media/image28.png" /><Relationship Id="rId3" Type="http://schemas.openxmlformats.org/officeDocument/2006/relationships/tags" Target="../tags/tag65.xml" /><Relationship Id="rId4" Type="http://schemas.openxmlformats.org/officeDocument/2006/relationships/image" Target="../media/image38.png" /><Relationship Id="rId5" Type="http://schemas.openxmlformats.org/officeDocument/2006/relationships/tags" Target="../tags/tag66.xml" /><Relationship Id="rId6" Type="http://schemas.openxmlformats.org/officeDocument/2006/relationships/tags" Target="../tags/tag67.xml" /><Relationship Id="rId7" Type="http://schemas.openxmlformats.org/officeDocument/2006/relationships/image" Target="../media/image39.png" /><Relationship Id="rId8" Type="http://schemas.openxmlformats.org/officeDocument/2006/relationships/tags" Target="../tags/tag68.xml" /><Relationship Id="rId9" Type="http://schemas.openxmlformats.org/officeDocument/2006/relationships/tags" Target="../tags/tag69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vmlDrawing" Target="../drawings/vmlDrawing4.vml" /><Relationship Id="rId2" Type="http://schemas.openxmlformats.org/officeDocument/2006/relationships/image" Target="../media/image28.png" /><Relationship Id="rId3" Type="http://schemas.openxmlformats.org/officeDocument/2006/relationships/image" Target="../media/image31.png" /><Relationship Id="rId4" Type="http://schemas.openxmlformats.org/officeDocument/2006/relationships/tags" Target="../tags/tag75.xml" /><Relationship Id="rId5" Type="http://schemas.openxmlformats.org/officeDocument/2006/relationships/tags" Target="../tags/tag76.xml" /><Relationship Id="rId6" Type="http://schemas.openxmlformats.org/officeDocument/2006/relationships/tags" Target="../tags/tag77.xml" /><Relationship Id="rId7" Type="http://schemas.openxmlformats.org/officeDocument/2006/relationships/oleObject" Target="../embeddings/oleObject8.bin" TargetMode="Internal" /><Relationship Id="rId8" Type="http://schemas.openxmlformats.org/officeDocument/2006/relationships/image" Target="../media/image41.wmf" /><Relationship Id="rId9" Type="http://schemas.openxmlformats.org/officeDocument/2006/relationships/image" Target="../media/image4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.xml" /><Relationship Id="rId3" Type="http://schemas.openxmlformats.org/officeDocument/2006/relationships/image" Target="../media/image2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45.png" /><Relationship Id="rId11" Type="http://schemas.openxmlformats.org/officeDocument/2006/relationships/tags" Target="../tags/tag83.xml" /><Relationship Id="rId12" Type="http://schemas.openxmlformats.org/officeDocument/2006/relationships/tags" Target="../tags/tag84.xml" /><Relationship Id="rId13" Type="http://schemas.openxmlformats.org/officeDocument/2006/relationships/tags" Target="../tags/tag85.xml" /><Relationship Id="rId2" Type="http://schemas.openxmlformats.org/officeDocument/2006/relationships/image" Target="../media/image28.png" /><Relationship Id="rId3" Type="http://schemas.openxmlformats.org/officeDocument/2006/relationships/tags" Target="../tags/tag78.xml" /><Relationship Id="rId4" Type="http://schemas.openxmlformats.org/officeDocument/2006/relationships/image" Target="../media/image43.png" /><Relationship Id="rId5" Type="http://schemas.openxmlformats.org/officeDocument/2006/relationships/tags" Target="../tags/tag79.xml" /><Relationship Id="rId6" Type="http://schemas.openxmlformats.org/officeDocument/2006/relationships/image" Target="../media/image44.png" /><Relationship Id="rId7" Type="http://schemas.openxmlformats.org/officeDocument/2006/relationships/tags" Target="../tags/tag80.xml" /><Relationship Id="rId8" Type="http://schemas.openxmlformats.org/officeDocument/2006/relationships/tags" Target="../tags/tag81.xml" /><Relationship Id="rId9" Type="http://schemas.openxmlformats.org/officeDocument/2006/relationships/tags" Target="../tags/tag82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8.png" /><Relationship Id="rId3" Type="http://schemas.openxmlformats.org/officeDocument/2006/relationships/image" Target="../media/image31.png" /><Relationship Id="rId4" Type="http://schemas.openxmlformats.org/officeDocument/2006/relationships/tags" Target="../tags/tag86.xml" /><Relationship Id="rId5" Type="http://schemas.openxmlformats.org/officeDocument/2006/relationships/tags" Target="../tags/tag87.xml" /><Relationship Id="rId6" Type="http://schemas.openxmlformats.org/officeDocument/2006/relationships/oleObject" Target="../embeddings/oleObject9.bin" TargetMode="Internal" /><Relationship Id="rId7" Type="http://schemas.openxmlformats.org/officeDocument/2006/relationships/image" Target="../media/image46.wmf" /><Relationship Id="rId8" Type="http://schemas.openxmlformats.org/officeDocument/2006/relationships/vmlDrawing" Target="../drawings/vmlDrawing5.v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48.png" /><Relationship Id="rId11" Type="http://schemas.openxmlformats.org/officeDocument/2006/relationships/image" Target="../media/image49.png" /><Relationship Id="rId12" Type="http://schemas.openxmlformats.org/officeDocument/2006/relationships/tags" Target="../tags/tag94.xml" /><Relationship Id="rId13" Type="http://schemas.openxmlformats.org/officeDocument/2006/relationships/tags" Target="../tags/tag95.xml" /><Relationship Id="rId14" Type="http://schemas.openxmlformats.org/officeDocument/2006/relationships/tags" Target="../tags/tag96.xml" /><Relationship Id="rId15" Type="http://schemas.openxmlformats.org/officeDocument/2006/relationships/tags" Target="../tags/tag97.xml" /><Relationship Id="rId16" Type="http://schemas.openxmlformats.org/officeDocument/2006/relationships/tags" Target="../tags/tag98.xml" /><Relationship Id="rId17" Type="http://schemas.openxmlformats.org/officeDocument/2006/relationships/image" Target="../media/image50.png" /><Relationship Id="rId2" Type="http://schemas.openxmlformats.org/officeDocument/2006/relationships/image" Target="../media/image28.png" /><Relationship Id="rId3" Type="http://schemas.openxmlformats.org/officeDocument/2006/relationships/tags" Target="../tags/tag88.xml" /><Relationship Id="rId4" Type="http://schemas.openxmlformats.org/officeDocument/2006/relationships/image" Target="../media/image47.png" /><Relationship Id="rId5" Type="http://schemas.openxmlformats.org/officeDocument/2006/relationships/tags" Target="../tags/tag89.xml" /><Relationship Id="rId6" Type="http://schemas.openxmlformats.org/officeDocument/2006/relationships/tags" Target="../tags/tag90.xml" /><Relationship Id="rId7" Type="http://schemas.openxmlformats.org/officeDocument/2006/relationships/tags" Target="../tags/tag91.xml" /><Relationship Id="rId8" Type="http://schemas.openxmlformats.org/officeDocument/2006/relationships/tags" Target="../tags/tag92.xml" /><Relationship Id="rId9" Type="http://schemas.openxmlformats.org/officeDocument/2006/relationships/tags" Target="../tags/tag93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99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vmlDrawing" Target="../drawings/vmlDrawing6.v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tags" Target="../tags/tag100.xml" /><Relationship Id="rId5" Type="http://schemas.openxmlformats.org/officeDocument/2006/relationships/tags" Target="../tags/tag101.xml" /><Relationship Id="rId6" Type="http://schemas.openxmlformats.org/officeDocument/2006/relationships/oleObject" Target="../embeddings/oleObject10.bin" TargetMode="Internal" /><Relationship Id="rId7" Type="http://schemas.openxmlformats.org/officeDocument/2006/relationships/image" Target="../media/image51.wmf" /><Relationship Id="rId8" Type="http://schemas.openxmlformats.org/officeDocument/2006/relationships/tags" Target="../tags/tag102.xml" /><Relationship Id="rId9" Type="http://schemas.openxmlformats.org/officeDocument/2006/relationships/tags" Target="../tags/tag103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3.png" /><Relationship Id="rId4" Type="http://schemas.openxmlformats.org/officeDocument/2006/relationships/tags" Target="../tags/tag104.xml" /><Relationship Id="rId5" Type="http://schemas.openxmlformats.org/officeDocument/2006/relationships/tags" Target="../tags/tag105.xml" /><Relationship Id="rId6" Type="http://schemas.openxmlformats.org/officeDocument/2006/relationships/image" Target="../media/image52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3.png" /><Relationship Id="rId4" Type="http://schemas.openxmlformats.org/officeDocument/2006/relationships/tags" Target="../tags/tag106.xml" /><Relationship Id="rId5" Type="http://schemas.openxmlformats.org/officeDocument/2006/relationships/tags" Target="../tags/tag107.xml" /><Relationship Id="rId6" Type="http://schemas.openxmlformats.org/officeDocument/2006/relationships/tags" Target="../tags/tag108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3.png" /><Relationship Id="rId4" Type="http://schemas.openxmlformats.org/officeDocument/2006/relationships/tags" Target="../tags/tag109.xml" /><Relationship Id="rId5" Type="http://schemas.openxmlformats.org/officeDocument/2006/relationships/tags" Target="../tags/tag110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3.png" /><Relationship Id="rId4" Type="http://schemas.openxmlformats.org/officeDocument/2006/relationships/tags" Target="../tags/tag111.xml" /><Relationship Id="rId5" Type="http://schemas.openxmlformats.org/officeDocument/2006/relationships/tags" Target="../tags/tag112.xml" /><Relationship Id="rId6" Type="http://schemas.openxmlformats.org/officeDocument/2006/relationships/tags" Target="../tags/tag113.xml" /><Relationship Id="rId7" Type="http://schemas.openxmlformats.org/officeDocument/2006/relationships/tags" Target="../tags/tag114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54.wmf" /><Relationship Id="rId11" Type="http://schemas.openxmlformats.org/officeDocument/2006/relationships/vmlDrawing" Target="../drawings/vmlDrawing7.vml" /><Relationship Id="rId2" Type="http://schemas.openxmlformats.org/officeDocument/2006/relationships/image" Target="../media/image28.png" /><Relationship Id="rId3" Type="http://schemas.openxmlformats.org/officeDocument/2006/relationships/image" Target="../media/image3.png" /><Relationship Id="rId4" Type="http://schemas.openxmlformats.org/officeDocument/2006/relationships/image" Target="../media/image31.png" /><Relationship Id="rId5" Type="http://schemas.openxmlformats.org/officeDocument/2006/relationships/tags" Target="../tags/tag115.xml" /><Relationship Id="rId6" Type="http://schemas.openxmlformats.org/officeDocument/2006/relationships/tags" Target="../tags/tag116.xml" /><Relationship Id="rId7" Type="http://schemas.openxmlformats.org/officeDocument/2006/relationships/oleObject" Target="../embeddings/oleObject11.bin" TargetMode="Internal" /><Relationship Id="rId8" Type="http://schemas.openxmlformats.org/officeDocument/2006/relationships/image" Target="../media/image53.wmf" /><Relationship Id="rId9" Type="http://schemas.openxmlformats.org/officeDocument/2006/relationships/oleObject" Target="../embeddings/oleObject12.bin" TargetMode="In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22.xml" /><Relationship Id="rId11" Type="http://schemas.openxmlformats.org/officeDocument/2006/relationships/tags" Target="../tags/tag123.xml" /><Relationship Id="rId12" Type="http://schemas.openxmlformats.org/officeDocument/2006/relationships/tags" Target="../tags/tag124.xml" /><Relationship Id="rId13" Type="http://schemas.openxmlformats.org/officeDocument/2006/relationships/tags" Target="../tags/tag125.xml" /><Relationship Id="rId14" Type="http://schemas.openxmlformats.org/officeDocument/2006/relationships/tags" Target="../tags/tag126.xml" /><Relationship Id="rId15" Type="http://schemas.openxmlformats.org/officeDocument/2006/relationships/tags" Target="../tags/tag127.xml" /><Relationship Id="rId2" Type="http://schemas.openxmlformats.org/officeDocument/2006/relationships/image" Target="../media/image28.png" /><Relationship Id="rId3" Type="http://schemas.openxmlformats.org/officeDocument/2006/relationships/image" Target="../media/image3.png" /><Relationship Id="rId4" Type="http://schemas.openxmlformats.org/officeDocument/2006/relationships/tags" Target="../tags/tag117.xml" /><Relationship Id="rId5" Type="http://schemas.openxmlformats.org/officeDocument/2006/relationships/tags" Target="../tags/tag118.xml" /><Relationship Id="rId6" Type="http://schemas.openxmlformats.org/officeDocument/2006/relationships/tags" Target="../tags/tag119.xml" /><Relationship Id="rId7" Type="http://schemas.openxmlformats.org/officeDocument/2006/relationships/tags" Target="../tags/tag120.xml" /><Relationship Id="rId8" Type="http://schemas.openxmlformats.org/officeDocument/2006/relationships/image" Target="../media/image55.png" /><Relationship Id="rId9" Type="http://schemas.openxmlformats.org/officeDocument/2006/relationships/tags" Target="../tags/tag121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33.xml" /><Relationship Id="rId11" Type="http://schemas.openxmlformats.org/officeDocument/2006/relationships/tags" Target="../tags/tag134.xml" /><Relationship Id="rId12" Type="http://schemas.openxmlformats.org/officeDocument/2006/relationships/tags" Target="../tags/tag135.xml" /><Relationship Id="rId2" Type="http://schemas.openxmlformats.org/officeDocument/2006/relationships/image" Target="../media/image28.png" /><Relationship Id="rId3" Type="http://schemas.openxmlformats.org/officeDocument/2006/relationships/image" Target="../media/image3.png" /><Relationship Id="rId4" Type="http://schemas.openxmlformats.org/officeDocument/2006/relationships/tags" Target="../tags/tag128.xml" /><Relationship Id="rId5" Type="http://schemas.openxmlformats.org/officeDocument/2006/relationships/tags" Target="../tags/tag129.xml" /><Relationship Id="rId6" Type="http://schemas.openxmlformats.org/officeDocument/2006/relationships/image" Target="../media/image56.png" /><Relationship Id="rId7" Type="http://schemas.openxmlformats.org/officeDocument/2006/relationships/tags" Target="../tags/tag130.xml" /><Relationship Id="rId8" Type="http://schemas.openxmlformats.org/officeDocument/2006/relationships/tags" Target="../tags/tag131.xml" /><Relationship Id="rId9" Type="http://schemas.openxmlformats.org/officeDocument/2006/relationships/tags" Target="../tags/tag132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36.xml" /><Relationship Id="rId3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3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image" Target="../media/image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4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.xml" /><Relationship Id="rId11" Type="http://schemas.openxmlformats.org/officeDocument/2006/relationships/image" Target="../media/image8.png" /><Relationship Id="rId12" Type="http://schemas.openxmlformats.org/officeDocument/2006/relationships/image" Target="../media/image9.svg" /><Relationship Id="rId13" Type="http://schemas.openxmlformats.org/officeDocument/2006/relationships/tags" Target="../tags/tag10.xml" /><Relationship Id="rId14" Type="http://schemas.openxmlformats.org/officeDocument/2006/relationships/tags" Target="../tags/tag11.xml" /><Relationship Id="rId15" Type="http://schemas.openxmlformats.org/officeDocument/2006/relationships/tags" Target="../tags/tag12.xml" /><Relationship Id="rId16" Type="http://schemas.openxmlformats.org/officeDocument/2006/relationships/tags" Target="../tags/tag13.xml" /><Relationship Id="rId17" Type="http://schemas.openxmlformats.org/officeDocument/2006/relationships/image" Target="../media/image10.png" /><Relationship Id="rId18" Type="http://schemas.openxmlformats.org/officeDocument/2006/relationships/image" Target="../media/image11.svg" /><Relationship Id="rId19" Type="http://schemas.openxmlformats.org/officeDocument/2006/relationships/tags" Target="../tags/tag14.xml" /><Relationship Id="rId2" Type="http://schemas.openxmlformats.org/officeDocument/2006/relationships/image" Target="../media/image3.png" /><Relationship Id="rId20" Type="http://schemas.openxmlformats.org/officeDocument/2006/relationships/tags" Target="../tags/tag15.xml" /><Relationship Id="rId21" Type="http://schemas.openxmlformats.org/officeDocument/2006/relationships/tags" Target="../tags/tag16.xml" /><Relationship Id="rId22" Type="http://schemas.openxmlformats.org/officeDocument/2006/relationships/tags" Target="../tags/tag17.xml" /><Relationship Id="rId23" Type="http://schemas.openxmlformats.org/officeDocument/2006/relationships/tags" Target="../tags/tag18.xml" /><Relationship Id="rId24" Type="http://schemas.openxmlformats.org/officeDocument/2006/relationships/tags" Target="../tags/tag19.xml" /><Relationship Id="rId25" Type="http://schemas.openxmlformats.org/officeDocument/2006/relationships/tags" Target="../tags/tag20.xml" /><Relationship Id="rId26" Type="http://schemas.openxmlformats.org/officeDocument/2006/relationships/tags" Target="../tags/tag21.xml" /><Relationship Id="rId27" Type="http://schemas.openxmlformats.org/officeDocument/2006/relationships/image" Target="../media/image12.png" /><Relationship Id="rId28" Type="http://schemas.openxmlformats.org/officeDocument/2006/relationships/tags" Target="../tags/tag22.xml" /><Relationship Id="rId29" Type="http://schemas.openxmlformats.org/officeDocument/2006/relationships/image" Target="../media/image13.png" /><Relationship Id="rId3" Type="http://schemas.openxmlformats.org/officeDocument/2006/relationships/tags" Target="../tags/tag5.xml" /><Relationship Id="rId30" Type="http://schemas.openxmlformats.org/officeDocument/2006/relationships/tags" Target="../tags/tag23.xml" /><Relationship Id="rId4" Type="http://schemas.openxmlformats.org/officeDocument/2006/relationships/image" Target="../media/image5.png" /><Relationship Id="rId5" Type="http://schemas.openxmlformats.org/officeDocument/2006/relationships/tags" Target="../tags/tag6.xml" /><Relationship Id="rId6" Type="http://schemas.openxmlformats.org/officeDocument/2006/relationships/tags" Target="../tags/tag7.xml" /><Relationship Id="rId7" Type="http://schemas.openxmlformats.org/officeDocument/2006/relationships/image" Target="../media/image6.png" /><Relationship Id="rId8" Type="http://schemas.openxmlformats.org/officeDocument/2006/relationships/image" Target="../media/image7.svg" /><Relationship Id="rId9" Type="http://schemas.openxmlformats.org/officeDocument/2006/relationships/tags" Target="../tags/tag8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png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image" Target="../media/image14.jpeg" /><Relationship Id="rId6" Type="http://schemas.openxmlformats.org/officeDocument/2006/relationships/image" Target="../media/image15.jpeg" /><Relationship Id="rId7" Type="http://schemas.openxmlformats.org/officeDocument/2006/relationships/image" Target="../media/image16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7" name="任意多边形: 形状 56" title=""/>
          <p:cNvSpPr/>
          <p:nvPr/>
        </p:nvSpPr>
        <p:spPr>
          <a:xfrm>
            <a:off x="5677212" y="-1"/>
            <a:ext cx="6514788" cy="6876200"/>
          </a:xfrm>
          <a:custGeom>
            <a:gdLst>
              <a:gd name="connsiteX0" fmla="*/ 1383874 w 7183759"/>
              <a:gd name="connsiteY0" fmla="*/ 0 h 6876200"/>
              <a:gd name="connsiteX1" fmla="*/ 7183759 w 7183759"/>
              <a:gd name="connsiteY1" fmla="*/ 0 h 6876200"/>
              <a:gd name="connsiteX2" fmla="*/ 7183759 w 7183759"/>
              <a:gd name="connsiteY2" fmla="*/ 6876200 h 6876200"/>
              <a:gd name="connsiteX3" fmla="*/ 1401224 w 7183759"/>
              <a:gd name="connsiteY3" fmla="*/ 6876200 h 6876200"/>
              <a:gd name="connsiteX4" fmla="*/ 1284616 w 7183759"/>
              <a:gd name="connsiteY4" fmla="*/ 6753893 h 6876200"/>
              <a:gd name="connsiteX5" fmla="*/ 0 w 7183759"/>
              <a:gd name="connsiteY5" fmla="*/ 3429001 h 6876200"/>
              <a:gd name="connsiteX6" fmla="*/ 1284616 w 7183759"/>
              <a:gd name="connsiteY6" fmla="*/ 104109 h 68762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3759" h="6876200">
                <a:moveTo>
                  <a:pt x="1383874" y="0"/>
                </a:moveTo>
                <a:lnTo>
                  <a:pt x="7183759" y="0"/>
                </a:lnTo>
                <a:lnTo>
                  <a:pt x="7183759" y="6876200"/>
                </a:lnTo>
                <a:lnTo>
                  <a:pt x="1401224" y="6876200"/>
                </a:lnTo>
                <a:lnTo>
                  <a:pt x="1284616" y="6753893"/>
                </a:lnTo>
                <a:cubicBezTo>
                  <a:pt x="486462" y="5875729"/>
                  <a:pt x="0" y="4709175"/>
                  <a:pt x="0" y="3429001"/>
                </a:cubicBezTo>
                <a:cubicBezTo>
                  <a:pt x="0" y="2148828"/>
                  <a:pt x="486462" y="982274"/>
                  <a:pt x="1284616" y="104109"/>
                </a:cubicBezTo>
                <a:close/>
              </a:path>
            </a:pathLst>
          </a:custGeom>
          <a:solidFill>
            <a:srgbClr val="74B5FF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</a:endParaRPr>
          </a:p>
        </p:txBody>
      </p:sp>
      <p:sp>
        <p:nvSpPr>
          <p:cNvPr id="42" name="椭圆 41" title=""/>
          <p:cNvSpPr/>
          <p:nvPr/>
        </p:nvSpPr>
        <p:spPr>
          <a:xfrm>
            <a:off x="7214467" y="1017244"/>
            <a:ext cx="4823512" cy="4823512"/>
          </a:xfrm>
          <a:prstGeom prst="ellipse">
            <a:avLst/>
          </a:pr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5" name="任意多边形: 形状 34" title=""/>
          <p:cNvSpPr/>
          <p:nvPr/>
        </p:nvSpPr>
        <p:spPr>
          <a:xfrm>
            <a:off x="635594" y="1634391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5" name="任意多边形: 形状 54" title=""/>
          <p:cNvSpPr/>
          <p:nvPr/>
        </p:nvSpPr>
        <p:spPr>
          <a:xfrm>
            <a:off x="3153575" y="-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9" name="任意多边形: 形状 58" title=""/>
          <p:cNvSpPr/>
          <p:nvPr/>
        </p:nvSpPr>
        <p:spPr>
          <a:xfrm>
            <a:off x="11442640" y="-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2"/>
            </p:custDataLst>
          </p:nvPr>
        </p:nvSpPr>
        <p:spPr>
          <a:xfrm>
            <a:off x="5047676" y="463293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1483373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9" name="文本框 8" title=""/>
          <p:cNvSpPr txBox="1"/>
          <p:nvPr/>
        </p:nvSpPr>
        <p:spPr>
          <a:xfrm>
            <a:off x="630528" y="2664373"/>
            <a:ext cx="5983605" cy="10985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Alibaba PuHuiTi 2.0 105 Heavy" panose="00020600040101010101" charset="-122"/>
                <a:ea typeface="Alibaba PuHuiTi 2.0 105 Heavy" panose="00020600040101010101" charset="-122"/>
              </a:rPr>
              <a:t>物理</a:t>
            </a:r>
            <a:r>
              <a:rPr lang="zh-CN" sz="6000" b="1">
                <a:solidFill>
                  <a:schemeClr val="tx1">
                    <a:lumMod val="75000"/>
                    <a:lumOff val="25000"/>
                  </a:schemeClr>
                </a:solidFill>
                <a:latin typeface="Alibaba PuHuiTi 2.0 105 Heavy" panose="00020600040101010101" charset="-122"/>
                <a:ea typeface="Alibaba PuHuiTi 2.0 105 Heavy" panose="00020600040101010101" charset="-122"/>
              </a:rPr>
              <a:t>（全国通用）</a:t>
            </a:r>
            <a:endParaRPr lang="zh-CN" sz="6000" b="1">
              <a:solidFill>
                <a:schemeClr val="tx1">
                  <a:lumMod val="75000"/>
                  <a:lumOff val="25000"/>
                </a:schemeClr>
              </a:solidFill>
              <a:latin typeface="Alibaba PuHuiTi 2.0 105 Heavy" panose="00020600040101010101" charset="-122"/>
              <a:ea typeface="Alibaba PuHuiTi 2.0 105 Heavy" panose="00020600040101010101" charset="-122"/>
            </a:endParaRPr>
          </a:p>
        </p:txBody>
      </p:sp>
      <p:cxnSp>
        <p:nvCxnSpPr>
          <p:cNvPr id="46" name="直接连接符 45" title=""/>
          <p:cNvCxnSpPr/>
          <p:nvPr/>
        </p:nvCxnSpPr>
        <p:spPr>
          <a:xfrm>
            <a:off x="2820241" y="2240761"/>
            <a:ext cx="2281555" cy="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 title=""/>
          <p:cNvSpPr/>
          <p:nvPr/>
        </p:nvSpPr>
        <p:spPr>
          <a:xfrm>
            <a:off x="834390" y="4698365"/>
            <a:ext cx="2218690" cy="53975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0" name="TextBox 5" title=""/>
          <p:cNvSpPr txBox="1"/>
          <p:nvPr/>
        </p:nvSpPr>
        <p:spPr>
          <a:xfrm>
            <a:off x="1138090" y="4779106"/>
            <a:ext cx="1295400" cy="3784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zh-CN" altLang="en-US" sz="1865" b="1">
                <a:solidFill>
                  <a:schemeClr val="bg1"/>
                </a:solidFill>
                <a:latin typeface="思源黑体 CN Normal" panose="02010600030101010101" charset="-122"/>
                <a:ea typeface="思源黑体 CN Normal" panose="02010600030101010101" charset="-122"/>
                <a:cs typeface="思源黑体 CN Normal" panose="02010600030101010101" charset="-122"/>
              </a:rPr>
              <a:t>讲师：</a:t>
            </a:r>
            <a:r>
              <a:rPr lang="en-US" altLang="zh-CN" sz="1865" b="1">
                <a:solidFill>
                  <a:schemeClr val="bg1"/>
                </a:solidFill>
                <a:latin typeface="思源黑体 CN Normal" panose="02010600030101010101" charset="-122"/>
                <a:ea typeface="思源黑体 CN Normal" panose="02010600030101010101" charset="-122"/>
                <a:cs typeface="思源黑体 CN Normal" panose="02010600030101010101" charset="-122"/>
              </a:rPr>
              <a:t>xxx</a:t>
            </a:r>
            <a:endParaRPr lang="en-US" altLang="zh-CN" sz="1865" b="1">
              <a:solidFill>
                <a:schemeClr val="bg1"/>
              </a:solidFill>
              <a:latin typeface="思源黑体 CN Normal" panose="02010600030101010101" charset="-122"/>
              <a:ea typeface="思源黑体 CN Normal" panose="02010600030101010101" charset="-122"/>
              <a:cs typeface="思源黑体 CN Normal" panose="02010600030101010101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795" y="1454150"/>
            <a:ext cx="2719705" cy="3524885"/>
          </a:xfrm>
          <a:prstGeom prst="rect">
            <a:avLst/>
          </a:prstGeom>
        </p:spPr>
      </p:pic>
      <p:sp>
        <p:nvSpPr>
          <p:cNvPr id="4" name="文本框 3" title=""/>
          <p:cNvSpPr txBox="1"/>
          <p:nvPr/>
        </p:nvSpPr>
        <p:spPr>
          <a:xfrm>
            <a:off x="2130434" y="1649818"/>
            <a:ext cx="4130675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中考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物理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一轮复习讲练测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42" grpId="0" animBg="1"/>
      <p:bldP spid="35" grpId="0" animBg="1"/>
      <p:bldP spid="55" grpId="0" animBg="1"/>
      <p:bldP spid="59" grpId="0" animBg="1"/>
      <p:bldP spid="60" grpId="1" animBg="1"/>
      <p:bldP spid="6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二、机械效率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3"/>
            </p:custDataLst>
          </p:nvPr>
        </p:nvSpPr>
        <p:spPr>
          <a:xfrm>
            <a:off x="292735" y="2001520"/>
            <a:ext cx="1180782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机械做功时，额外功是不可避免的。由于额外功是我们不需要的，它白白浪费能量，因此使用不同机械来对物体做功时，人们总是希望额外功越少越好，或者说有用功在总功中所占的比例越大越好。有用功占总功的比例反映了机械的一项性能，在物理学中用机械效率来表示这一性能。</a:t>
            </a:r>
            <a:endParaRPr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374650" y="1449705"/>
            <a:ext cx="387223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1.使用机械时额外功不可避免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二、机械效率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152717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机械效率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2" name="表格 1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74650" y="2095500"/>
          <a:ext cx="11094085" cy="4297680"/>
        </p:xfrm>
        <a:graphic>
          <a:graphicData uri="http://schemas.openxmlformats.org/drawingml/2006/table">
            <a:tbl>
              <a:tblPr/>
              <a:tblGrid>
                <a:gridCol w="1264285"/>
                <a:gridCol w="9829800"/>
              </a:tblGrid>
              <a:tr h="499745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定义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物理学中，将有用功跟总功的比值叫做机械效率，用η表示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9883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公式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           （机械效率是一个比值，它没有单位，通常用百分数表示）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9745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物理意义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机械效率越高，做的有用功占总功的比例就越大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949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可变性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机械效率不是固定不变的，机械效率反映的是机械在一次做功过程中有用功跟总功的比值，同一机械在不同的做功过程中，有用功不同，机械效率也会不同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0125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特点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因为使用机械时，不可避免地要做额外功，故任何机械的机械效率都小于1,只有在理想情况下机械效率才为1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9745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注意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机械效率的高低与是否省力、滑轮组绳子的绕法、物体被提升的高度及速度等无关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图片 5" title=""/>
          <p:cNvPicPr/>
          <p:nvPr/>
        </p:nvPicPr>
        <p:blipFill>
          <a:blip r:embed="rId5"/>
          <a:stretch>
            <a:fillRect/>
          </a:stretch>
        </p:blipFill>
        <p:spPr>
          <a:xfrm>
            <a:off x="1827530" y="2734945"/>
            <a:ext cx="694690" cy="5689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二、机械效率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23082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机械效率的计算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4"/>
            </p:custDataLst>
          </p:nvPr>
        </p:nvSpPr>
        <p:spPr>
          <a:xfrm>
            <a:off x="2834005" y="1449705"/>
            <a:ext cx="432625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en-US" sz="2000" kern="100">
                <a:latin typeface="微软雅黑" panose="020b0503020204020204" charset="-122"/>
                <a:ea typeface="微软雅黑" panose="020b0503020204020204" charset="-122"/>
                <a:cs typeface="华文楷体" panose="02010600040101010101" pitchFamily="2" charset="-122"/>
                <a:sym typeface="+mn-ea"/>
              </a:rPr>
              <a:t>三种简单机械的机械效率总结如下：</a:t>
            </a:r>
            <a:endParaRPr lang="zh-CN" altLang="en-US" sz="2000" kern="100">
              <a:latin typeface="微软雅黑" panose="020b0503020204020204" charset="-122"/>
              <a:ea typeface="微软雅黑" panose="020b0503020204020204" charset="-122"/>
              <a:cs typeface="华文楷体" panose="02010600040101010101" pitchFamily="2" charset="-122"/>
              <a:sym typeface="+mn-ea"/>
            </a:endParaRPr>
          </a:p>
        </p:txBody>
      </p:sp>
      <p:graphicFrame>
        <p:nvGraphicFramePr>
          <p:cNvPr id="7" name="表格 6" title="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374650" y="2087880"/>
          <a:ext cx="11393170" cy="4811395"/>
        </p:xfrm>
        <a:graphic>
          <a:graphicData uri="http://schemas.openxmlformats.org/drawingml/2006/table">
            <a:tbl>
              <a:tblPr/>
              <a:tblGrid>
                <a:gridCol w="741045"/>
                <a:gridCol w="2078990"/>
                <a:gridCol w="3161665"/>
                <a:gridCol w="5411470"/>
              </a:tblGrid>
              <a:tr h="616585">
                <a:tc gridSpan="2"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装置图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计算公式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</a:tr>
              <a:tr h="915670">
                <a:tc gridSpan="2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杠杆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9980">
                <a:tc rowSpan="2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滑轮组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竖直提升物体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>
                        <a:buNone/>
                      </a:pPr>
                      <a:endParaRPr lang="en-US" sz="16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（1）已知拉力、物重及绳子段数时：</a:t>
                      </a:r>
                      <a:endParaRPr lang="en-US" sz="16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（2）不计绳重及摩擦时：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3805">
                <a:tc v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水平匀速拉动物体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5355">
                <a:tc gridSpan="2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斜面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（1）                     ；（2）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图片 10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4194810" y="2747010"/>
            <a:ext cx="1270000" cy="826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8543290" y="2747010"/>
            <a:ext cx="1209040" cy="743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4536440" y="3654425"/>
            <a:ext cx="618490" cy="970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9752330" y="3746500"/>
            <a:ext cx="1113155" cy="47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 title=""/>
          <p:cNvPicPr/>
          <p:nvPr/>
        </p:nvPicPr>
        <p:blipFill>
          <a:blip r:embed="rId10"/>
          <a:stretch>
            <a:fillRect/>
          </a:stretch>
        </p:blipFill>
        <p:spPr>
          <a:xfrm>
            <a:off x="4194810" y="4788535"/>
            <a:ext cx="1566545" cy="998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 title=""/>
          <p:cNvPicPr/>
          <p:nvPr/>
        </p:nvPicPr>
        <p:blipFill>
          <a:blip r:embed="rId11"/>
          <a:stretch>
            <a:fillRect/>
          </a:stretch>
        </p:blipFill>
        <p:spPr>
          <a:xfrm>
            <a:off x="8291195" y="4960620"/>
            <a:ext cx="1675130" cy="7499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 title=""/>
          <p:cNvPicPr/>
          <p:nvPr/>
        </p:nvPicPr>
        <p:blipFill>
          <a:blip r:embed="rId12"/>
          <a:stretch>
            <a:fillRect/>
          </a:stretch>
        </p:blipFill>
        <p:spPr>
          <a:xfrm>
            <a:off x="4312920" y="6028690"/>
            <a:ext cx="1343025" cy="762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 title=""/>
          <p:cNvPicPr/>
          <p:nvPr/>
        </p:nvPicPr>
        <p:blipFill>
          <a:blip r:embed="rId13"/>
          <a:stretch>
            <a:fillRect/>
          </a:stretch>
        </p:blipFill>
        <p:spPr>
          <a:xfrm>
            <a:off x="8291195" y="6200775"/>
            <a:ext cx="1038860" cy="56007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Object 1640" title=""/>
          <p:cNvGraphicFramePr>
            <a:graphicFrameLocks noChangeAspect="1"/>
          </p:cNvGraphicFramePr>
          <p:nvPr/>
        </p:nvGraphicFramePr>
        <p:xfrm>
          <a:off x="8733155" y="4161790"/>
          <a:ext cx="1937385" cy="47244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r:id="rId14" imgW="1663700" imgH="405765" progId="Equation.KSEE3">
                  <p:embed/>
                </p:oleObj>
              </mc:Choice>
              <mc:Fallback>
                <p:oleObj r:id="rId14" imgW="1663700" imgH="405765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733155" y="4161790"/>
                        <a:ext cx="1937385" cy="4724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645" title=""/>
          <p:cNvGraphicFramePr>
            <a:graphicFrameLocks noChangeAspect="1"/>
          </p:cNvGraphicFramePr>
          <p:nvPr/>
        </p:nvGraphicFramePr>
        <p:xfrm>
          <a:off x="10364470" y="6094095"/>
          <a:ext cx="1610360" cy="64008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r:id="rId16" imgW="990600" imgH="393700" progId="Equation.KSEE3">
                  <p:embed/>
                </p:oleObj>
              </mc:Choice>
              <mc:Fallback>
                <p:oleObj r:id="rId16" imgW="990600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0364470" y="6094095"/>
                        <a:ext cx="1610360" cy="6400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  <p:cond evt="onBegin" delay="0">
                          <p:tn val="49"/>
                        </p:cond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  <p:cond evt="onBegin" delay="0">
                          <p:tn val="54"/>
                        </p:cond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441452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考向01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有用功、额外功和总功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292735" y="1331595"/>
            <a:ext cx="537654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如图甲所示，用水平拉力F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=20N拉着重为500N的物体在水平路面上匀速移动1m的距离， 如图乙所示，用水平拉力F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=12.5N拉着同一物体在同一路面上也匀速移动1m的距离，求图乙中使用动滑轮时的：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（1）有用功；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（2）总功；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（3）机械效率。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5" name="直接连接符 24" title=""/>
          <p:cNvCxnSpPr/>
          <p:nvPr>
            <p:custDataLst>
              <p:tags r:id="rId4"/>
            </p:custDataLst>
          </p:nvPr>
        </p:nvCxnSpPr>
        <p:spPr>
          <a:xfrm flipH="1">
            <a:off x="5692775" y="1298575"/>
            <a:ext cx="0" cy="2952750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-2147480977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538" y="3049588"/>
            <a:ext cx="3320415" cy="758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6" title=""/>
          <p:cNvSpPr txBox="1"/>
          <p:nvPr>
            <p:custDataLst>
              <p:tags r:id="rId6"/>
            </p:custDataLst>
          </p:nvPr>
        </p:nvSpPr>
        <p:spPr>
          <a:xfrm>
            <a:off x="5776595" y="1290955"/>
            <a:ext cx="630618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【变式1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如图所示，小明利用两个倾角不同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的斜面进行实验，将同一木块分别从两斜面底端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匀速拉至斜面顶端，下列说法正确的是（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A．若斜面粗糙程度相同，拉力所做的额外功W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甲额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＝W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乙额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B．若斜面粗糙程度相同，拉力所做的额外功W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甲额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＞W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乙额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C．若甲、乙斜面光滑，则拉力F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甲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＞F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乙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D．若甲、乙斜面光滑，则拉力所做的总功W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甲总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＜W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乙总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-2147480969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4455" y="1256665"/>
            <a:ext cx="1475740" cy="115189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0" name="直接连接符 29" title=""/>
          <p:cNvCxnSpPr/>
          <p:nvPr>
            <p:custDataLst>
              <p:tags r:id="rId8"/>
            </p:custDataLst>
          </p:nvPr>
        </p:nvCxnSpPr>
        <p:spPr>
          <a:xfrm>
            <a:off x="292735" y="4253230"/>
            <a:ext cx="11795760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 title=""/>
          <p:cNvSpPr txBox="1"/>
          <p:nvPr>
            <p:custDataLst>
              <p:tags r:id="rId9"/>
            </p:custDataLst>
          </p:nvPr>
        </p:nvSpPr>
        <p:spPr>
          <a:xfrm>
            <a:off x="292735" y="4431030"/>
            <a:ext cx="1159700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【变式1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用同一滑轮组分别将物体M和N匀速提升相同的高度。不计绳重与摩擦，若提升M的过程滑轮组的机械效率较大。则提升M的（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A．额外功较小    B．和N的额外功相同     C．有用功较小    D．总功较小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1748155" y="2883535"/>
            <a:ext cx="50228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20J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1"/>
            </p:custDataLst>
          </p:nvPr>
        </p:nvSpPr>
        <p:spPr>
          <a:xfrm>
            <a:off x="1473200" y="3220720"/>
            <a:ext cx="50228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J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2"/>
            </p:custDataLst>
          </p:nvPr>
        </p:nvSpPr>
        <p:spPr>
          <a:xfrm>
            <a:off x="1867535" y="3568700"/>
            <a:ext cx="6026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80%</a:t>
            </a:r>
            <a:endParaRPr 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3"/>
            </p:custDataLst>
          </p:nvPr>
        </p:nvSpPr>
        <p:spPr>
          <a:xfrm>
            <a:off x="9480550" y="2132330"/>
            <a:ext cx="3105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4"/>
            </p:custDataLst>
          </p:nvPr>
        </p:nvSpPr>
        <p:spPr>
          <a:xfrm>
            <a:off x="1557020" y="4902835"/>
            <a:ext cx="3105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463486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机械效率的概念与比较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" name="图片 26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5329" y="1418708"/>
            <a:ext cx="2013585" cy="483870"/>
          </a:xfrm>
          <a:prstGeom prst="rect">
            <a:avLst/>
          </a:prstGeom>
        </p:spPr>
      </p:pic>
      <p:sp>
        <p:nvSpPr>
          <p:cNvPr id="28" name="文本框 27" title=""/>
          <p:cNvSpPr txBox="1"/>
          <p:nvPr>
            <p:custDataLst>
              <p:tags r:id="rId5"/>
            </p:custDataLst>
          </p:nvPr>
        </p:nvSpPr>
        <p:spPr>
          <a:xfrm>
            <a:off x="374679" y="1902477"/>
            <a:ext cx="117348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功率和机械效率都是机械本身性能的重要参数，但它们是完全不同的物理量，表示机械完全不同的两个方面.功率表示做功快慢，机械效率表示有用功占总功的比值。</a:t>
            </a:r>
            <a:endParaRPr sz="20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当不计绳重和摩擦时，机械效率</a:t>
            </a:r>
            <a:r>
              <a:rPr 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                              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，即同一滑轮组，其机械效率η与G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物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和G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动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有关，G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动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一定时,G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物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越大，η越大；G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物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一定时，G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动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越大，η越小。</a:t>
            </a:r>
            <a:endParaRPr sz="20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graphicFrame>
        <p:nvGraphicFramePr>
          <p:cNvPr id="2" name="Object 1728" title="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4060825" y="2910205"/>
          <a:ext cx="2035175" cy="49657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0" r:id="rId7" imgW="1663700" imgH="405765" progId="Equation.KSEE3">
                  <p:embed/>
                </p:oleObj>
              </mc:Choice>
              <mc:Fallback>
                <p:oleObj r:id="rId7" imgW="1663700" imgH="405765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60825" y="2910205"/>
                        <a:ext cx="2035175" cy="4965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463486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机械效率的概念与比较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292735" y="1331595"/>
            <a:ext cx="567436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关于功的原理和机械效率的说法正确的是（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A．使用机械提升物体可以省功；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B．提升同一物体，使用省力杠杆一定比用等臂杠杆的机械效率大；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C．提升同一物体，使用动滑轮一定比用定滑轮的机械效率大；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D．使用任何机械提升物体，机械效率都不可能达到100%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5" name="直接连接符 24" title=""/>
          <p:cNvCxnSpPr/>
          <p:nvPr>
            <p:custDataLst>
              <p:tags r:id="rId4"/>
            </p:custDataLst>
          </p:nvPr>
        </p:nvCxnSpPr>
        <p:spPr>
          <a:xfrm flipH="1">
            <a:off x="6007735" y="1298575"/>
            <a:ext cx="0" cy="5559425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6116320" y="1256665"/>
            <a:ext cx="589153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如图所示，快递小哥为了把较重的货物装入运输车，用同样的器材设计了甲、乙两种方式提升货物。若把同一货物匀速提升到同一高度，忽略绳重和摩擦。下列分析正确的是（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A．甲方式可以省力；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B．乙方式不能改变力的方向；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C．甲、乙两种方式做的有用功相等；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D．甲、乙两种方式的机械效率相等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0915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2890" y="3977005"/>
            <a:ext cx="4738370" cy="1588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 title=""/>
          <p:cNvSpPr txBox="1"/>
          <p:nvPr>
            <p:custDataLst>
              <p:tags r:id="rId7"/>
            </p:custDataLst>
          </p:nvPr>
        </p:nvSpPr>
        <p:spPr>
          <a:xfrm>
            <a:off x="375285" y="4051935"/>
            <a:ext cx="5059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使用任何一个机械提升物体时，不可避免的会做额外功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8"/>
            </p:custDataLst>
          </p:nvPr>
        </p:nvSpPr>
        <p:spPr>
          <a:xfrm>
            <a:off x="4984750" y="1442085"/>
            <a:ext cx="337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9"/>
            </p:custDataLst>
          </p:nvPr>
        </p:nvSpPr>
        <p:spPr>
          <a:xfrm>
            <a:off x="6453505" y="5756910"/>
            <a:ext cx="3840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通过影响滑轮组机械效率的因素即可判断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0"/>
            </p:custDataLst>
          </p:nvPr>
        </p:nvSpPr>
        <p:spPr>
          <a:xfrm>
            <a:off x="11428730" y="2094230"/>
            <a:ext cx="3187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9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463486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机械效率的概念与比较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292735" y="1331595"/>
            <a:ext cx="567436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关于功率、机械效率的说法正确的是（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A．功率大的机器做功一定多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B．额外功占总功比值小的机器机械效率高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C．做功多的机器机械效率一定高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D．功率大的机器做功时间一定短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5" name="直接连接符 24" title=""/>
          <p:cNvCxnSpPr/>
          <p:nvPr>
            <p:custDataLst>
              <p:tags r:id="rId4"/>
            </p:custDataLst>
          </p:nvPr>
        </p:nvCxnSpPr>
        <p:spPr>
          <a:xfrm flipH="1">
            <a:off x="5763895" y="1298575"/>
            <a:ext cx="0" cy="5559425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5859780" y="1256665"/>
            <a:ext cx="614807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2-3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甲乙两个滑轮组如图所示，其中的每一个滑轮都相同，用它们分别将重物G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、G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提高相同的高度，不计滑轮组的摩擦，下列说法中错误的是（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A．若G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=G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，拉力做的有用功相同；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B．若G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=G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，拉力做的总功不相同；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C．若G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=G</a:t>
            </a:r>
            <a:r>
              <a:rPr sz="16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，甲的机械效率大于乙的机械效率；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D．用甲乙其中的任何一个滑轮组提起不同的重物，机械效率不变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0967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3665" y="4006850"/>
            <a:ext cx="1691640" cy="2537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4984750" y="1442085"/>
            <a:ext cx="3105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8"/>
            </p:custDataLst>
          </p:nvPr>
        </p:nvSpPr>
        <p:spPr>
          <a:xfrm>
            <a:off x="9367520" y="5015865"/>
            <a:ext cx="2824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比较甲乙两图相同点和不同点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9"/>
            </p:custDataLst>
          </p:nvPr>
        </p:nvSpPr>
        <p:spPr>
          <a:xfrm>
            <a:off x="7848600" y="2132330"/>
            <a:ext cx="337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391477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滑轮组的机械效率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" name="图片 26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5329" y="1418708"/>
            <a:ext cx="2013585" cy="483870"/>
          </a:xfrm>
          <a:prstGeom prst="rect">
            <a:avLst/>
          </a:prstGeom>
        </p:spPr>
      </p:pic>
      <p:sp>
        <p:nvSpPr>
          <p:cNvPr id="28" name="文本框 27" title=""/>
          <p:cNvSpPr txBox="1"/>
          <p:nvPr>
            <p:custDataLst>
              <p:tags r:id="rId5"/>
            </p:custDataLst>
          </p:nvPr>
        </p:nvSpPr>
        <p:spPr>
          <a:xfrm>
            <a:off x="374679" y="1902477"/>
            <a:ext cx="117348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 b="1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计算滑轮组机械效率的方法有三种：</a:t>
            </a:r>
            <a:endParaRPr sz="20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（1）分别求出W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有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、W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总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，运用公式</a:t>
            </a:r>
            <a:r>
              <a:rPr 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               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计算；</a:t>
            </a:r>
            <a:endParaRPr sz="20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（2）已知绕绳方式，运用</a:t>
            </a:r>
            <a:r>
              <a:rPr 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         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（或）</a:t>
            </a:r>
            <a:r>
              <a:rPr 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  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计算；</a:t>
            </a:r>
            <a:endParaRPr sz="20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（3）对不计绳重及摩擦的竖直方向的滑轮组，运用公式</a:t>
            </a:r>
            <a:r>
              <a:rPr 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                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直接计算。</a:t>
            </a:r>
            <a:endParaRPr sz="20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graphicFrame>
        <p:nvGraphicFramePr>
          <p:cNvPr id="2" name="Object 1729" title="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4364990" y="2419350"/>
          <a:ext cx="1275715" cy="46545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1" r:id="rId7" imgW="774065" imgH="393700" progId="Equation.KSEE3">
                  <p:embed/>
                </p:oleObj>
              </mc:Choice>
              <mc:Fallback>
                <p:oleObj r:id="rId7" imgW="774065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64990" y="2419350"/>
                        <a:ext cx="1275715" cy="4654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730" title="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3437255" y="2884805"/>
          <a:ext cx="927735" cy="44767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2" r:id="rId10" imgW="736600" imgH="355600" progId="Equation.KSEE3">
                  <p:embed/>
                </p:oleObj>
              </mc:Choice>
              <mc:Fallback>
                <p:oleObj r:id="rId10" imgW="736600" imgH="3556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37255" y="2884805"/>
                        <a:ext cx="927735" cy="447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731" title="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4851400" y="2884805"/>
          <a:ext cx="345440" cy="53848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3" r:id="rId13" imgW="228600" imgH="355600" progId="Equation.KSEE3">
                  <p:embed/>
                </p:oleObj>
              </mc:Choice>
              <mc:Fallback>
                <p:oleObj r:id="rId13" imgW="228600" imgH="3556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51400" y="2884805"/>
                        <a:ext cx="345440" cy="5384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732" title="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6682105" y="3332480"/>
          <a:ext cx="1343660" cy="49974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4" r:id="rId16" imgW="1091565" imgH="405765" progId="Equation.KSEE3">
                  <p:embed/>
                </p:oleObj>
              </mc:Choice>
              <mc:Fallback>
                <p:oleObj r:id="rId16" imgW="1091565" imgH="405765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682105" y="3332480"/>
                        <a:ext cx="1343660" cy="49974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391477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滑轮组的机械效率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3"/>
            </p:custDataLst>
          </p:nvPr>
        </p:nvSpPr>
        <p:spPr>
          <a:xfrm>
            <a:off x="292735" y="1169035"/>
            <a:ext cx="537718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在建筑工地，用如图所示的滑轮组把建筑材料运送到高处。当电动机用1000N的力拉钢丝绳，使建筑材料在10s内匀速上升1m的过程中，额外功为300J，g取10N/kg。则下列说法中正确的是（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A．动滑轮重为300N；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B．电动机对钢丝绳做功的功率为100W；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C．滑轮组的机械效率为70%；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D．建筑材料的质量为270kg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0965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150" y="4345940"/>
            <a:ext cx="1934210" cy="215201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5" name="直接连接符 24" title=""/>
          <p:cNvCxnSpPr/>
          <p:nvPr>
            <p:custDataLst>
              <p:tags r:id="rId5"/>
            </p:custDataLst>
          </p:nvPr>
        </p:nvCxnSpPr>
        <p:spPr>
          <a:xfrm flipH="1">
            <a:off x="5570855" y="1298575"/>
            <a:ext cx="0" cy="2510155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 title=""/>
          <p:cNvSpPr txBox="1"/>
          <p:nvPr>
            <p:custDataLst>
              <p:tags r:id="rId6"/>
            </p:custDataLst>
          </p:nvPr>
        </p:nvSpPr>
        <p:spPr>
          <a:xfrm>
            <a:off x="5669915" y="1133475"/>
            <a:ext cx="636460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3-1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如图所示，小华用滑轮组水平向左匀速拉动A物体，A物体5s内移动了100cm，且A物体与水平地面的摩擦力大小为12N，已知滑轮组的机械效率为80%，则下列说法错误的是（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A．拉力F大小为4N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B．绳子自由端移动的速度为0.6m/s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C．拉力F做功的功率为3W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D．拉力F在5s内对滑轮组做的额外功为3J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-2147480920" titl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9920" y="2414905"/>
            <a:ext cx="2427605" cy="89027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0" name="直接连接符 29" title=""/>
          <p:cNvCxnSpPr/>
          <p:nvPr>
            <p:custDataLst>
              <p:tags r:id="rId8"/>
            </p:custDataLst>
          </p:nvPr>
        </p:nvCxnSpPr>
        <p:spPr>
          <a:xfrm>
            <a:off x="3713480" y="3912870"/>
            <a:ext cx="8457565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 title=""/>
          <p:cNvCxnSpPr/>
          <p:nvPr>
            <p:custDataLst>
              <p:tags r:id="rId9"/>
            </p:custDataLst>
          </p:nvPr>
        </p:nvCxnSpPr>
        <p:spPr>
          <a:xfrm flipH="1">
            <a:off x="3713480" y="3922395"/>
            <a:ext cx="0" cy="2890520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 title=""/>
          <p:cNvSpPr txBox="1"/>
          <p:nvPr>
            <p:custDataLst>
              <p:tags r:id="rId10"/>
            </p:custDataLst>
          </p:nvPr>
        </p:nvSpPr>
        <p:spPr>
          <a:xfrm>
            <a:off x="3801110" y="4015740"/>
            <a:ext cx="769874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3-2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质量为60kg的工人站在水平地面上，利用如图滑轮组竖直向下拉动绳子自由端，将一质量为80kg的重物A以0.2m/s的速度匀速上升1m，此时该滑轮组的机械效率为80%（g取10N/kg）。对此工作过程及装置以下说法正确的是（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A．动滑轮重为200N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B．拉力F的功率为100W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C．工人对绳的拉力做功1000J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D．工人对地面的压力为100N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100023" title="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4473" y="5215573"/>
            <a:ext cx="1152525" cy="1476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文本框 20" title=""/>
          <p:cNvSpPr txBox="1"/>
          <p:nvPr>
            <p:custDataLst>
              <p:tags r:id="rId12"/>
            </p:custDataLst>
          </p:nvPr>
        </p:nvSpPr>
        <p:spPr>
          <a:xfrm>
            <a:off x="361950" y="4345940"/>
            <a:ext cx="10928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用机械效率定义式即可计算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3"/>
            </p:custDataLst>
          </p:nvPr>
        </p:nvSpPr>
        <p:spPr>
          <a:xfrm>
            <a:off x="3608070" y="2382520"/>
            <a:ext cx="3378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4"/>
            </p:custDataLst>
          </p:nvPr>
        </p:nvSpPr>
        <p:spPr>
          <a:xfrm>
            <a:off x="10453370" y="1943735"/>
            <a:ext cx="3257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15"/>
            </p:custDataLst>
          </p:nvPr>
        </p:nvSpPr>
        <p:spPr>
          <a:xfrm>
            <a:off x="10453370" y="4876165"/>
            <a:ext cx="6134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ACD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  <p:cond evt="onBegin" delay="0">
                          <p:tn val="95"/>
                        </p:cond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  <p:cond evt="onBegin" delay="0">
                          <p:tn val="100"/>
                        </p:cond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  <p:cond evt="onBegin" delay="0">
                          <p:tn val="105"/>
                        </p:cond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  <p:cond evt="onBegin" delay="0">
                          <p:tn val="110"/>
                        </p:cond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  <p:bldP spid="21" grpId="0"/>
      <p:bldP spid="20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391477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斜面机械效率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" name="图片 26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5329" y="1418708"/>
            <a:ext cx="2013585" cy="483870"/>
          </a:xfrm>
          <a:prstGeom prst="rect">
            <a:avLst/>
          </a:prstGeom>
        </p:spPr>
      </p:pic>
      <p:sp>
        <p:nvSpPr>
          <p:cNvPr id="28" name="文本框 27" title=""/>
          <p:cNvSpPr txBox="1"/>
          <p:nvPr>
            <p:custDataLst>
              <p:tags r:id="rId5"/>
            </p:custDataLst>
          </p:nvPr>
        </p:nvSpPr>
        <p:spPr>
          <a:xfrm>
            <a:off x="374679" y="1902477"/>
            <a:ext cx="117348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对于斜面，有W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总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=W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有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+W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额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=Gh+fs，故斜面的机械效率</a:t>
            </a:r>
            <a:r>
              <a:rPr 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                            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，在实际计算时可根据题中已知条件灵活选用公式。</a:t>
            </a:r>
            <a:endParaRPr sz="20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graphicFrame>
        <p:nvGraphicFramePr>
          <p:cNvPr id="2" name="Object 1734" title="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6635115" y="1963420"/>
          <a:ext cx="1996440" cy="60071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5" r:id="rId7" imgW="1308100" imgH="393700" progId="Equation.KSEE3">
                  <p:embed/>
                </p:oleObj>
              </mc:Choice>
              <mc:Fallback>
                <p:oleObj r:id="rId7" imgW="1308100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35115" y="1963420"/>
                        <a:ext cx="1996440" cy="60071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858500" y="124333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" name="任意多边形: 形状 39" title=""/>
          <p:cNvSpPr/>
          <p:nvPr/>
        </p:nvSpPr>
        <p:spPr>
          <a:xfrm>
            <a:off x="3370521" y="-1"/>
            <a:ext cx="8821479" cy="6876199"/>
          </a:xfrm>
          <a:custGeom>
            <a:gdLst>
              <a:gd name="connsiteX0" fmla="*/ 347295 w 8821479"/>
              <a:gd name="connsiteY0" fmla="*/ 0 h 6901426"/>
              <a:gd name="connsiteX1" fmla="*/ 8821479 w 8821479"/>
              <a:gd name="connsiteY1" fmla="*/ 0 h 6901426"/>
              <a:gd name="connsiteX2" fmla="*/ 8821479 w 8821479"/>
              <a:gd name="connsiteY2" fmla="*/ 6901426 h 6901426"/>
              <a:gd name="connsiteX3" fmla="*/ 1720669 w 8821479"/>
              <a:gd name="connsiteY3" fmla="*/ 6901426 h 6901426"/>
              <a:gd name="connsiteX4" fmla="*/ 1577477 w 8821479"/>
              <a:gd name="connsiteY4" fmla="*/ 6735814 h 6901426"/>
              <a:gd name="connsiteX5" fmla="*/ 0 w 8821479"/>
              <a:gd name="connsiteY5" fmla="*/ 2233678 h 6901426"/>
              <a:gd name="connsiteX6" fmla="*/ 325046 w 8821479"/>
              <a:gd name="connsiteY6" fmla="*/ 66692 h 690142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1479" h="6901426">
                <a:moveTo>
                  <a:pt x="347295" y="0"/>
                </a:moveTo>
                <a:lnTo>
                  <a:pt x="8821479" y="0"/>
                </a:lnTo>
                <a:lnTo>
                  <a:pt x="8821479" y="6901426"/>
                </a:lnTo>
                <a:lnTo>
                  <a:pt x="1720669" y="6901426"/>
                </a:lnTo>
                <a:lnTo>
                  <a:pt x="1577477" y="6735814"/>
                </a:lnTo>
                <a:cubicBezTo>
                  <a:pt x="597364" y="5546719"/>
                  <a:pt x="0" y="3967123"/>
                  <a:pt x="0" y="2233678"/>
                </a:cubicBezTo>
                <a:cubicBezTo>
                  <a:pt x="0" y="1475296"/>
                  <a:pt x="114339" y="746362"/>
                  <a:pt x="325046" y="66692"/>
                </a:cubicBezTo>
                <a:close/>
              </a:path>
            </a:pathLst>
          </a:custGeom>
          <a:solidFill>
            <a:srgbClr val="FFE69C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</a:endParaRPr>
          </a:p>
        </p:txBody>
      </p:sp>
      <p:sp>
        <p:nvSpPr>
          <p:cNvPr id="22" name="任意多边形: 形状 21" title=""/>
          <p:cNvSpPr/>
          <p:nvPr/>
        </p:nvSpPr>
        <p:spPr>
          <a:xfrm>
            <a:off x="2" y="1403124"/>
            <a:ext cx="4948243" cy="5454876"/>
          </a:xfrm>
          <a:custGeom>
            <a:gdLst>
              <a:gd name="connsiteX0" fmla="*/ 1157736 w 4948243"/>
              <a:gd name="connsiteY0" fmla="*/ 0 h 5454876"/>
              <a:gd name="connsiteX1" fmla="*/ 4948243 w 4948243"/>
              <a:gd name="connsiteY1" fmla="*/ 3790507 h 5454876"/>
              <a:gd name="connsiteX2" fmla="*/ 4574458 w 4948243"/>
              <a:gd name="connsiteY2" fmla="*/ 5433849 h 5454876"/>
              <a:gd name="connsiteX3" fmla="*/ 4563688 w 4948243"/>
              <a:gd name="connsiteY3" fmla="*/ 5454876 h 5454876"/>
              <a:gd name="connsiteX4" fmla="*/ 0 w 4948243"/>
              <a:gd name="connsiteY4" fmla="*/ 5454876 h 5454876"/>
              <a:gd name="connsiteX5" fmla="*/ 0 w 4948243"/>
              <a:gd name="connsiteY5" fmla="*/ 180753 h 5454876"/>
              <a:gd name="connsiteX6" fmla="*/ 30555 w 4948243"/>
              <a:gd name="connsiteY6" fmla="*/ 170414 h 5454876"/>
              <a:gd name="connsiteX7" fmla="*/ 1157736 w 4948243"/>
              <a:gd name="connsiteY7" fmla="*/ 0 h 54548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243" h="5454876">
                <a:moveTo>
                  <a:pt x="1157736" y="0"/>
                </a:moveTo>
                <a:cubicBezTo>
                  <a:pt x="3251175" y="0"/>
                  <a:pt x="4948243" y="1697068"/>
                  <a:pt x="4948243" y="3790507"/>
                </a:cubicBezTo>
                <a:cubicBezTo>
                  <a:pt x="4948243" y="4379287"/>
                  <a:pt x="4814003" y="4936713"/>
                  <a:pt x="4574458" y="5433849"/>
                </a:cubicBezTo>
                <a:lnTo>
                  <a:pt x="4563688" y="5454876"/>
                </a:lnTo>
                <a:lnTo>
                  <a:pt x="0" y="5454876"/>
                </a:lnTo>
                <a:lnTo>
                  <a:pt x="0" y="180753"/>
                </a:lnTo>
                <a:lnTo>
                  <a:pt x="30555" y="170414"/>
                </a:lnTo>
                <a:cubicBezTo>
                  <a:pt x="386631" y="59663"/>
                  <a:pt x="765216" y="0"/>
                  <a:pt x="1157736" y="0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2" name="矩形: 圆角 31" title=""/>
          <p:cNvSpPr/>
          <p:nvPr/>
        </p:nvSpPr>
        <p:spPr>
          <a:xfrm>
            <a:off x="7207794" y="2552830"/>
            <a:ext cx="2712040" cy="66355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A9D3F6"/>
              </a:gs>
              <a:gs pos="0">
                <a:srgbClr val="5890E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专题</a:t>
            </a:r>
            <a:r>
              <a:rPr lang="en-US" altLang="zh-CN" sz="3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14</a:t>
            </a:r>
            <a:endParaRPr lang="en-US" altLang="zh-CN" sz="32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9" name="任意多边形: 形状 58" title=""/>
          <p:cNvSpPr/>
          <p:nvPr/>
        </p:nvSpPr>
        <p:spPr>
          <a:xfrm>
            <a:off x="11442640" y="-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8896998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2"/>
            </p:custDataLst>
          </p:nvPr>
        </p:nvSpPr>
        <p:spPr>
          <a:xfrm>
            <a:off x="3079176" y="320418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4" name="任意多边形: 形状 63" title=""/>
          <p:cNvSpPr/>
          <p:nvPr/>
        </p:nvSpPr>
        <p:spPr>
          <a:xfrm>
            <a:off x="5476126" y="6326312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9" name="文本框 8" title=""/>
          <p:cNvSpPr txBox="1"/>
          <p:nvPr/>
        </p:nvSpPr>
        <p:spPr>
          <a:xfrm>
            <a:off x="6158710" y="3442691"/>
            <a:ext cx="4822825" cy="10172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zh-CN" sz="6000" b="1">
                <a:solidFill>
                  <a:schemeClr val="tx1">
                    <a:lumMod val="75000"/>
                    <a:lumOff val="25000"/>
                  </a:schemeClr>
                </a:solidFill>
                <a:latin typeface="Alibaba PuHuiTi 2.0 105 Heavy" panose="00020600040101010101" charset="-122"/>
                <a:ea typeface="Alibaba PuHuiTi 2.0 105 Heavy" panose="00020600040101010101" charset="-122"/>
              </a:rPr>
              <a:t>机械效率</a:t>
            </a:r>
            <a:endParaRPr lang="zh-CN" sz="6000" b="1">
              <a:solidFill>
                <a:schemeClr val="tx1">
                  <a:lumMod val="75000"/>
                  <a:lumOff val="25000"/>
                </a:schemeClr>
              </a:solidFill>
              <a:latin typeface="Alibaba PuHuiTi 2.0 105 Heavy" panose="00020600040101010101" charset="-122"/>
              <a:ea typeface="Alibaba PuHuiTi 2.0 105 Heavy" panose="00020600040101010101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45" y="2367915"/>
            <a:ext cx="2719705" cy="3524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 animBg="1"/>
      <p:bldP spid="59" grpId="0" animBg="1"/>
      <p:bldP spid="63" grpId="0" animBg="1"/>
      <p:bldP spid="60" grpId="1" animBg="1"/>
      <p:bldP spid="64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391477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斜面机械效率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3"/>
            </p:custDataLst>
          </p:nvPr>
        </p:nvSpPr>
        <p:spPr>
          <a:xfrm>
            <a:off x="292735" y="1169035"/>
            <a:ext cx="537718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如图所示，斜面高为1m，长为4m，用沿斜面向上大小为75N的拉力F，将重为200N的木箱由斜面底端匀速缓慢拉到顶端，下列关于做功的判断正确的是（　　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A．木箱受到的重力做功的大小为800J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B．拉力F对木箱做功的大小为300J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C．木箱受到的合力做功的大小为125J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D．木箱受到斜面的支持力做功的大小为200J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00003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60" y="3845560"/>
            <a:ext cx="2329180" cy="9702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 title=""/>
          <p:cNvSpPr txBox="1"/>
          <p:nvPr>
            <p:custDataLst>
              <p:tags r:id="rId5"/>
            </p:custDataLst>
          </p:nvPr>
        </p:nvSpPr>
        <p:spPr>
          <a:xfrm>
            <a:off x="5669915" y="1133475"/>
            <a:ext cx="636460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4-1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如图所示，斜面与水平地面夹角为30°，某快递员用500N的力，将重800N的货物沿斜面匀速推上车厢，不考虑斜面形变，货物所受摩擦力方向沿斜面向 _____；斜面的机械效率为 _____。不改变斜面与地面夹角和货物质量，采用 </a:t>
            </a:r>
            <a:r>
              <a:rPr lang="en-US" sz="1600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的方法可以提高斜面的机械效率。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-2147480942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735" y="2836545"/>
            <a:ext cx="2022475" cy="164592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0" name="直接连接符 29" title=""/>
          <p:cNvCxnSpPr/>
          <p:nvPr>
            <p:custDataLst>
              <p:tags r:id="rId7"/>
            </p:custDataLst>
          </p:nvPr>
        </p:nvCxnSpPr>
        <p:spPr>
          <a:xfrm>
            <a:off x="292735" y="4890135"/>
            <a:ext cx="11888470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 title=""/>
          <p:cNvCxnSpPr/>
          <p:nvPr>
            <p:custDataLst>
              <p:tags r:id="rId8"/>
            </p:custDataLst>
          </p:nvPr>
        </p:nvCxnSpPr>
        <p:spPr>
          <a:xfrm flipH="1">
            <a:off x="5662295" y="1298575"/>
            <a:ext cx="0" cy="3621405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 title=""/>
          <p:cNvSpPr txBox="1"/>
          <p:nvPr>
            <p:custDataLst>
              <p:tags r:id="rId9"/>
            </p:custDataLst>
          </p:nvPr>
        </p:nvSpPr>
        <p:spPr>
          <a:xfrm>
            <a:off x="292735" y="4971415"/>
            <a:ext cx="81349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4-2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如图所示，斜面长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3m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，高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0.6m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。工人在6s内将重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600N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的物体从底端沿斜面向上匀速拉到顶端，拉力是</a:t>
            </a:r>
            <a:r>
              <a:rPr 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150N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。此过程中工人做的有用功为______J，斜面的机械效率为_______。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-2147480909" title="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5040" y="4964430"/>
            <a:ext cx="2960370" cy="163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文本框 19" title=""/>
          <p:cNvSpPr txBox="1"/>
          <p:nvPr>
            <p:custDataLst>
              <p:tags r:id="rId11"/>
            </p:custDataLst>
          </p:nvPr>
        </p:nvSpPr>
        <p:spPr>
          <a:xfrm>
            <a:off x="4915535" y="2035810"/>
            <a:ext cx="3105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2"/>
            </p:custDataLst>
          </p:nvPr>
        </p:nvSpPr>
        <p:spPr>
          <a:xfrm>
            <a:off x="8427720" y="1933575"/>
            <a:ext cx="386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下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3"/>
            </p:custDataLst>
          </p:nvPr>
        </p:nvSpPr>
        <p:spPr>
          <a:xfrm>
            <a:off x="10767060" y="1933575"/>
            <a:ext cx="6026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80%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 title=""/>
          <p:cNvSpPr txBox="1"/>
          <p:nvPr/>
        </p:nvSpPr>
        <p:spPr>
          <a:xfrm>
            <a:off x="9150985" y="2270760"/>
            <a:ext cx="1808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减小木板粗糙程度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 title=""/>
          <p:cNvSpPr txBox="1"/>
          <p:nvPr/>
        </p:nvSpPr>
        <p:spPr>
          <a:xfrm>
            <a:off x="5939155" y="5402580"/>
            <a:ext cx="54102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360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 title=""/>
          <p:cNvSpPr txBox="1"/>
          <p:nvPr/>
        </p:nvSpPr>
        <p:spPr>
          <a:xfrm>
            <a:off x="548640" y="5739765"/>
            <a:ext cx="6026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80%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  <p:cond evt="onBegin" delay="0">
                          <p:tn val="95"/>
                        </p:cond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20" grpId="0"/>
      <p:bldP spid="2" grpId="0"/>
      <p:bldP spid="6" grpId="0"/>
      <p:bldP spid="7" grpId="0"/>
      <p:bldP spid="9" grpId="0"/>
      <p:bldP spid="11" grpId="0"/>
      <p:bldP spid="13" grpId="0"/>
      <p:bldP spid="14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391477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杠杆机械效率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" name="图片 26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5329" y="1418708"/>
            <a:ext cx="2013585" cy="483870"/>
          </a:xfrm>
          <a:prstGeom prst="rect">
            <a:avLst/>
          </a:prstGeom>
        </p:spPr>
      </p:pic>
      <p:sp>
        <p:nvSpPr>
          <p:cNvPr id="28" name="文本框 27" title=""/>
          <p:cNvSpPr txBox="1"/>
          <p:nvPr>
            <p:custDataLst>
              <p:tags r:id="rId5"/>
            </p:custDataLst>
          </p:nvPr>
        </p:nvSpPr>
        <p:spPr>
          <a:xfrm>
            <a:off x="374679" y="1902477"/>
            <a:ext cx="117348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杠杆机械效率的计算对于杠杆，不计摩擦时，有W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总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=W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有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+W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额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=Gh+G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杆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h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杆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，其中，G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杆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为杆的重力，h</a:t>
            </a:r>
            <a:r>
              <a:rPr sz="2000" baseline="-25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杆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为杠杆重心移动的距离。故杠杆的机械效率</a:t>
            </a:r>
            <a:r>
              <a:rPr lang="en-US"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                           </a:t>
            </a:r>
            <a:r>
              <a:rPr sz="20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，在实际计算时可根据需要灵活选用简便的公式。</a:t>
            </a:r>
            <a:endParaRPr sz="20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graphicFrame>
        <p:nvGraphicFramePr>
          <p:cNvPr id="2" name="Object 1733" title=""/>
          <p:cNvGraphicFramePr>
            <a:graphicFrameLocks noChangeAspect="1"/>
          </p:cNvGraphicFramePr>
          <p:nvPr/>
        </p:nvGraphicFramePr>
        <p:xfrm>
          <a:off x="5334000" y="2392045"/>
          <a:ext cx="1869440" cy="49784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6" r:id="rId6" imgW="1524000" imgH="405765" progId="Equation.KSEE3">
                  <p:embed/>
                </p:oleObj>
              </mc:Choice>
              <mc:Fallback>
                <p:oleObj r:id="rId6" imgW="1524000" imgH="405765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34000" y="2392045"/>
                        <a:ext cx="1869440" cy="4978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655" y="114935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196840" y="346075"/>
            <a:ext cx="3914775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杠杆机械效率</a:t>
            </a:r>
            <a:endParaRPr lang="zh-CN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292735" y="1169035"/>
            <a:ext cx="117557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sz="16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如图所示，一根质地均匀的细木棒OC，OA=（1/4）OC，B为OC的中点。在C端用始终竖直向上的50N的拉力将挂在A点的重为180N的物体匀速提升0.1m。提升该物体做的有用功是</a:t>
            </a:r>
            <a:r>
              <a:rPr lang="en-US" sz="1600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J,总功是</a:t>
            </a:r>
            <a:r>
              <a:rPr lang="en-US" sz="1600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J,木棒的机械效率为</a:t>
            </a:r>
            <a:r>
              <a:rPr lang="en-US" sz="1600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(不计摩擦)。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0959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210" y="1959610"/>
            <a:ext cx="2767330" cy="98679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0" name="直接连接符 29" title=""/>
          <p:cNvCxnSpPr/>
          <p:nvPr>
            <p:custDataLst>
              <p:tags r:id="rId5"/>
            </p:custDataLst>
          </p:nvPr>
        </p:nvCxnSpPr>
        <p:spPr>
          <a:xfrm flipV="1">
            <a:off x="292735" y="2999105"/>
            <a:ext cx="5735955" cy="1397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 title=""/>
          <p:cNvSpPr txBox="1"/>
          <p:nvPr>
            <p:custDataLst>
              <p:tags r:id="rId6"/>
            </p:custDataLst>
          </p:nvPr>
        </p:nvSpPr>
        <p:spPr>
          <a:xfrm>
            <a:off x="292735" y="3018155"/>
            <a:ext cx="5520690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4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4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5-1</a:t>
            </a:r>
            <a:r>
              <a:rPr lang="zh-CN" sz="14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小明用如图所示的实验装置研究“杠杆的机械效率”时，将总重为</a:t>
            </a: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G=100N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的钩码挂在铁质杠杆上，弹簧测力计作用于</a:t>
            </a: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点，现竖直向上匀速拉动弹簧测力计，使杠杆从水平位置开始逐渐上升，带动钩码上升的高度为</a:t>
            </a: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h=0.2m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，弹簧测力计的示数为</a:t>
            </a: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F=50N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，其移动的距离为</a:t>
            </a: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s=0.5m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（钩码重不变），则下列说法正确的是</a:t>
            </a: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    )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A．此时杠杆的机械效率η为</a:t>
            </a: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60%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B．实验过程中测力计拉力的力臂长短不变；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C．若将钩码移动到</a:t>
            </a:r>
            <a:r>
              <a:rPr 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点，测力计的示数将增大；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D．若增加钩码的重力，重复实验，则杠杆的机械效率不变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5" name="直接连接符 24" title=""/>
          <p:cNvCxnSpPr/>
          <p:nvPr>
            <p:custDataLst>
              <p:tags r:id="rId7"/>
            </p:custDataLst>
          </p:nvPr>
        </p:nvCxnSpPr>
        <p:spPr>
          <a:xfrm flipH="1">
            <a:off x="6014085" y="2021205"/>
            <a:ext cx="0" cy="4881880"/>
          </a:xfrm>
          <a:prstGeom prst="line">
            <a:avLst/>
          </a:prstGeom>
          <a:ln w="2857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 title=""/>
          <p:cNvCxnSpPr/>
          <p:nvPr>
            <p:custDataLst>
              <p:tags r:id="rId8"/>
            </p:custDataLst>
          </p:nvPr>
        </p:nvCxnSpPr>
        <p:spPr>
          <a:xfrm>
            <a:off x="5997575" y="2041525"/>
            <a:ext cx="6111875" cy="0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 title=""/>
          <p:cNvSpPr txBox="1"/>
          <p:nvPr>
            <p:custDataLst>
              <p:tags r:id="rId9"/>
            </p:custDataLst>
          </p:nvPr>
        </p:nvSpPr>
        <p:spPr>
          <a:xfrm>
            <a:off x="6143625" y="2081530"/>
            <a:ext cx="5965825" cy="4939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14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4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5-2</a:t>
            </a:r>
            <a:r>
              <a:rPr lang="zh-CN" sz="140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某实验小组利用图示装置研究杠杆的机械效率，实验的主要步骤如下：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①用轻绳悬挂杠杆一端的D点作为支点，在A点用轻绳悬挂总重为G的钩码，在占点用轻绳竖直悬挂一个弹簧测力计，使杠杆保持水平；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②竖直向上拉动弹簧测力计缓慢匀速上升(保持0点位置不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变)，在此过程中弹簧测力计的读数为F，利用刻度尺分别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测出A、B两点上升的高度为h</a:t>
            </a:r>
            <a:r>
              <a:rPr sz="14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、h</a:t>
            </a:r>
            <a:r>
              <a:rPr sz="140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回答下列问题：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(1)杠杆机械效率的表达式为η=____________；(用已知或测量的物理量符号表示)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(2)本次实验中，若提升的钩码重一定，则影响杠杆机械效率的主要因素是:___________；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(3)若只将钩码的悬挂点由A移至C，O、B位置不变，仍将钩码提升相同的高度，则杠杆的机械效率将_________(选填“变大”、“变小”或“不变”)。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8" title="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7763" y="4673600"/>
            <a:ext cx="926465" cy="1103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" title="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83888" y="3142933"/>
            <a:ext cx="1325245" cy="1317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 title=""/>
          <p:cNvSpPr txBox="1"/>
          <p:nvPr>
            <p:custDataLst>
              <p:tags r:id="rId12"/>
            </p:custDataLst>
          </p:nvPr>
        </p:nvSpPr>
        <p:spPr>
          <a:xfrm>
            <a:off x="5918200" y="1622425"/>
            <a:ext cx="4216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18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3"/>
            </p:custDataLst>
          </p:nvPr>
        </p:nvSpPr>
        <p:spPr>
          <a:xfrm>
            <a:off x="7209155" y="1583055"/>
            <a:ext cx="4216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20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4"/>
            </p:custDataLst>
          </p:nvPr>
        </p:nvSpPr>
        <p:spPr>
          <a:xfrm>
            <a:off x="9472295" y="1583055"/>
            <a:ext cx="60261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90%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5"/>
            </p:custDataLst>
          </p:nvPr>
        </p:nvSpPr>
        <p:spPr>
          <a:xfrm>
            <a:off x="4958080" y="4336415"/>
            <a:ext cx="3187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6"/>
            </p:custDataLst>
          </p:nvPr>
        </p:nvSpPr>
        <p:spPr>
          <a:xfrm>
            <a:off x="6390640" y="5615940"/>
            <a:ext cx="1240155" cy="3162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杠杆的自重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9" name="图片 2" title="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45220" y="4521835"/>
            <a:ext cx="763270" cy="4292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文本框 19" title=""/>
          <p:cNvSpPr txBox="1"/>
          <p:nvPr/>
        </p:nvSpPr>
        <p:spPr>
          <a:xfrm>
            <a:off x="8416290" y="6266815"/>
            <a:ext cx="695325" cy="3162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变大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  <p:cond evt="onBegin" delay="0">
                          <p:tn val="95"/>
                        </p:cond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  <p:cond evt="onBegin" delay="0">
                          <p:tn val="100"/>
                        </p:cond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  <p:cond evt="onBegin" delay="0">
                          <p:tn val="105"/>
                        </p:cond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4" grpId="0"/>
      <p:bldP spid="13" grpId="0"/>
      <p:bldP spid="15" grpId="0"/>
      <p:bldP spid="16" grpId="0"/>
      <p:bldP spid="17" grpId="0"/>
      <p:bldP spid="18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 title=""/>
          <p:cNvGrpSpPr/>
          <p:nvPr/>
        </p:nvGrpSpPr>
        <p:grpSpPr>
          <a:xfrm>
            <a:off x="4749963" y="4134277"/>
            <a:ext cx="2746904" cy="1577553"/>
            <a:chOff x="905737" y="4134277"/>
            <a:chExt cx="2746904" cy="1577553"/>
          </a:xfrm>
        </p:grpSpPr>
        <p:sp>
          <p:nvSpPr>
            <p:cNvPr id="23" name="文本框 22"/>
            <p:cNvSpPr txBox="1"/>
            <p:nvPr/>
          </p:nvSpPr>
          <p:spPr>
            <a:xfrm>
              <a:off x="905737" y="4134277"/>
              <a:ext cx="1889307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稿定</a:t>
              </a:r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PPT</a:t>
              </a:r>
              <a:endParaRPr lang="zh-CN" altLang="en-US" sz="24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05737" y="4543406"/>
              <a:ext cx="2746904" cy="11684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</a:rPr>
                <a:t>稿定</a:t>
              </a:r>
              <a:r>
                <a:rPr lang="en-US" altLang="zh-CN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>
                  <a:solidFill>
                    <a:schemeClr val="bg1"/>
                  </a:solidFill>
                  <a:latin typeface="+mn-ea"/>
                </a:rPr>
                <a:t>，海量素材持续更新，上千款模板选择总有一款适合你</a:t>
              </a: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任意多边形: 形状 21" title=""/>
          <p:cNvSpPr/>
          <p:nvPr/>
        </p:nvSpPr>
        <p:spPr>
          <a:xfrm>
            <a:off x="2" y="1403124"/>
            <a:ext cx="4948243" cy="5454876"/>
          </a:xfrm>
          <a:custGeom>
            <a:gdLst>
              <a:gd name="connsiteX0" fmla="*/ 1157736 w 4948243"/>
              <a:gd name="connsiteY0" fmla="*/ 0 h 5454876"/>
              <a:gd name="connsiteX1" fmla="*/ 4948243 w 4948243"/>
              <a:gd name="connsiteY1" fmla="*/ 3790507 h 5454876"/>
              <a:gd name="connsiteX2" fmla="*/ 4574458 w 4948243"/>
              <a:gd name="connsiteY2" fmla="*/ 5433849 h 5454876"/>
              <a:gd name="connsiteX3" fmla="*/ 4563688 w 4948243"/>
              <a:gd name="connsiteY3" fmla="*/ 5454876 h 5454876"/>
              <a:gd name="connsiteX4" fmla="*/ 0 w 4948243"/>
              <a:gd name="connsiteY4" fmla="*/ 5454876 h 5454876"/>
              <a:gd name="connsiteX5" fmla="*/ 0 w 4948243"/>
              <a:gd name="connsiteY5" fmla="*/ 180753 h 5454876"/>
              <a:gd name="connsiteX6" fmla="*/ 30555 w 4948243"/>
              <a:gd name="connsiteY6" fmla="*/ 170414 h 5454876"/>
              <a:gd name="connsiteX7" fmla="*/ 1157736 w 4948243"/>
              <a:gd name="connsiteY7" fmla="*/ 0 h 54548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243" h="5454876">
                <a:moveTo>
                  <a:pt x="1157736" y="0"/>
                </a:moveTo>
                <a:cubicBezTo>
                  <a:pt x="3251175" y="0"/>
                  <a:pt x="4948243" y="1697068"/>
                  <a:pt x="4948243" y="3790507"/>
                </a:cubicBezTo>
                <a:cubicBezTo>
                  <a:pt x="4948243" y="4379287"/>
                  <a:pt x="4814003" y="4936713"/>
                  <a:pt x="4574458" y="5433849"/>
                </a:cubicBezTo>
                <a:lnTo>
                  <a:pt x="4563688" y="5454876"/>
                </a:lnTo>
                <a:lnTo>
                  <a:pt x="0" y="5454876"/>
                </a:lnTo>
                <a:lnTo>
                  <a:pt x="0" y="180753"/>
                </a:lnTo>
                <a:lnTo>
                  <a:pt x="30555" y="170414"/>
                </a:lnTo>
                <a:cubicBezTo>
                  <a:pt x="386631" y="59663"/>
                  <a:pt x="765216" y="0"/>
                  <a:pt x="1157736" y="0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8896998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3"/>
            </p:custDataLst>
          </p:nvPr>
        </p:nvSpPr>
        <p:spPr>
          <a:xfrm>
            <a:off x="3079176" y="320418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4" name="任意多边形: 形状 63" title=""/>
          <p:cNvSpPr/>
          <p:nvPr/>
        </p:nvSpPr>
        <p:spPr>
          <a:xfrm>
            <a:off x="5476126" y="6326312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grpSp>
        <p:nvGrpSpPr>
          <p:cNvPr id="224" name="组合 223" title=""/>
          <p:cNvGrpSpPr/>
          <p:nvPr/>
        </p:nvGrpSpPr>
        <p:grpSpPr>
          <a:xfrm>
            <a:off x="5143991" y="1563294"/>
            <a:ext cx="4870739" cy="3731458"/>
            <a:chOff x="3857625" y="1682616"/>
            <a:chExt cx="4870739" cy="3731458"/>
          </a:xfrm>
          <a:effectLst/>
        </p:grpSpPr>
        <p:sp>
          <p:nvSpPr>
            <p:cNvPr id="7" name="圆角矩形 6"/>
            <p:cNvSpPr/>
            <p:nvPr/>
          </p:nvSpPr>
          <p:spPr>
            <a:xfrm>
              <a:off x="3857625" y="1682616"/>
              <a:ext cx="4870739" cy="3731458"/>
            </a:xfrm>
            <a:prstGeom prst="roundRect">
              <a:avLst>
                <a:gd name="adj" fmla="val 14905"/>
              </a:avLst>
            </a:prstGeom>
            <a:gradFill flip="none" rotWithShape="1">
              <a:gsLst>
                <a:gs pos="16000">
                  <a:schemeClr val="bg1"/>
                </a:gs>
                <a:gs pos="100000">
                  <a:srgbClr val="F9FBF8"/>
                </a:gs>
              </a:gsLst>
              <a:lin ang="2700000" scaled="1"/>
            </a:gradFill>
            <a:ln>
              <a:noFill/>
            </a:ln>
            <a:effectLst>
              <a:outerShdw blurRad="50800" dist="38100" dir="2700000" algn="tl" rotWithShape="0">
                <a:srgbClr val="DAE7D6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546503" y="2003557"/>
              <a:ext cx="1500603" cy="1500603"/>
            </a:xfrm>
            <a:prstGeom prst="ellipse">
              <a:avLst/>
            </a:prstGeom>
            <a:gradFill flip="none" rotWithShape="1">
              <a:gsLst>
                <a:gs pos="39000">
                  <a:srgbClr val="8DB74B"/>
                </a:gs>
                <a:gs pos="100000">
                  <a:srgbClr val="91BD52"/>
                </a:gs>
              </a:gsLst>
              <a:lin ang="13500000" scaled="1"/>
            </a:gradFill>
            <a:ln>
              <a:noFill/>
            </a:ln>
            <a:effectLst>
              <a:outerShdw blurRad="190500" dist="101600" dir="5400000" algn="t" rotWithShape="0">
                <a:srgbClr val="91795A">
                  <a:alpha val="24000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en-US" sz="44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en-US" sz="4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996690" y="3747636"/>
              <a:ext cx="4665980" cy="83502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/>
              <a:r>
                <a:rPr lang="en-US" altLang="zh-CN" sz="44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44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测量滑轮组机械效率</a:t>
              </a:r>
              <a:endParaRPr lang="zh-CN" altLang="en-US" sz="4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497132" y="4582638"/>
              <a:ext cx="3591724" cy="387798"/>
            </a:xfrm>
            <a:prstGeom prst="rect">
              <a:avLst/>
            </a:prstGeom>
          </p:spPr>
          <p:txBody>
            <a:bodyPr wrap="square" lIns="0" tIns="0" rIns="0" bIns="0"/>
            <a:lstStyle/>
            <a:p>
              <a:pPr>
                <a:lnSpc>
                  <a:spcPct val="120000"/>
                </a:lnSpc>
              </a:pPr>
              <a:endParaRPr lang="zh-CN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4" grpId="0" animBg="1"/>
      <p:bldP spid="63" grpId="0" animBg="1"/>
      <p:bldP spid="60" grpId="1" animBg="1"/>
      <p:bldP spid="6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232275" y="182245"/>
            <a:ext cx="3230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测量滑轮组的机械效率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374650" y="2008505"/>
            <a:ext cx="302196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【实验原理】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6" name="Object 1788" title=""/>
          <p:cNvGraphicFramePr>
            <a:graphicFrameLocks noChangeAspect="1"/>
          </p:cNvGraphicFramePr>
          <p:nvPr/>
        </p:nvGraphicFramePr>
        <p:xfrm>
          <a:off x="2025015" y="2008505"/>
          <a:ext cx="1257300" cy="63944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7" r:id="rId6" imgW="774065" imgH="393700" progId="Equation.KSEE3">
                  <p:embed/>
                </p:oleObj>
              </mc:Choice>
              <mc:Fallback>
                <p:oleObj r:id="rId6" imgW="774065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25015" y="2008505"/>
                        <a:ext cx="1257300" cy="63944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 title=""/>
          <p:cNvSpPr txBox="1"/>
          <p:nvPr>
            <p:custDataLst>
              <p:tags r:id="rId8"/>
            </p:custDataLst>
          </p:nvPr>
        </p:nvSpPr>
        <p:spPr>
          <a:xfrm>
            <a:off x="374650" y="2650490"/>
            <a:ext cx="1159256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【实验设计】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(1)组装一个滑轮组，使用该滑轮组分别提起重力不同的物体，比较每次的机械效率；</a:t>
            </a:r>
            <a:endParaRPr lang="zh-CN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(2)换用较重的动滑轮，组装和(1)相同的滑轮组，使用该滑轮组分别提起和(1)相同的重物，比较和(1)提起相同重物时的机械效率。</a:t>
            </a:r>
            <a:endParaRPr lang="zh-CN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9"/>
            </p:custDataLst>
          </p:nvPr>
        </p:nvSpPr>
        <p:spPr>
          <a:xfrm>
            <a:off x="292735" y="4591050"/>
            <a:ext cx="1159256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【实验器材】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刻度尺、钩码、弹簧测力计、滑轮、长约2m的细绳、铁架台等。</a:t>
            </a:r>
            <a:endParaRPr lang="zh-CN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 title=""/>
          <p:cNvSpPr txBox="1"/>
          <p:nvPr/>
        </p:nvSpPr>
        <p:spPr>
          <a:xfrm>
            <a:off x="374650" y="1297305"/>
            <a:ext cx="387223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1.使用机械时额外功不可避免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232275" y="182245"/>
            <a:ext cx="3230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测量滑轮组的机械效率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292735" y="1400175"/>
            <a:ext cx="1159256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【实验过程】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(1)用弹簧测力计测出钩码所受的重力G并填入表格；</a:t>
            </a:r>
            <a:endParaRPr 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(2)按照图甲组装滑轮组，分别记下钩码和绳端的位置；</a:t>
            </a:r>
            <a:endParaRPr 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(3)如图乙所示，匀速缓慢拉动弹簧测力计，使钩码升高，从弹簧测力计上读出拉力F的值，用刻度尺测出钩码上升的高度h和绳端移动的距离s，将这三个量填入表格中；</a:t>
            </a:r>
            <a:endParaRPr 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(4)利用公式计算出有用功W有、总功W总、机械效率η并填入表格中；</a:t>
            </a:r>
            <a:endParaRPr 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(5)改变钩码的数量，重复上面的实验（多次实验，消除偶然因素）；</a:t>
            </a:r>
            <a:endParaRPr 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(6)换用较重的动滑轮组成滑轮组，重复(2)~(5)步，将实验数据记入表格。</a:t>
            </a:r>
            <a:endParaRPr 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-2147480836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2860" y="3429000"/>
            <a:ext cx="2743200" cy="28848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232275" y="182245"/>
            <a:ext cx="3230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测量滑轮组的机械效率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292735" y="1400175"/>
            <a:ext cx="1159256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【实验数据】</a:t>
            </a:r>
            <a:endParaRPr 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92735" y="2065020"/>
          <a:ext cx="11417935" cy="3200400"/>
        </p:xfrm>
        <a:graphic>
          <a:graphicData uri="http://schemas.openxmlformats.org/drawingml/2006/table">
            <a:tbl>
              <a:tblPr/>
              <a:tblGrid>
                <a:gridCol w="762635"/>
                <a:gridCol w="1502410"/>
                <a:gridCol w="1248410"/>
                <a:gridCol w="1271270"/>
                <a:gridCol w="1270635"/>
                <a:gridCol w="2057400"/>
                <a:gridCol w="1779905"/>
                <a:gridCol w="1525270"/>
              </a:tblGrid>
              <a:tr h="46926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实验次数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钩码所受的重力G/N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提升高度h/m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有用功W</a:t>
                      </a:r>
                      <a:r>
                        <a:rPr lang="en-US" sz="14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有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/J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拉力F/N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绳端移动的距离s/m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总功总J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机械效率η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577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1.5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0.3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0.7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0.6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0.42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71%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577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0.6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1.2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0.6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0.72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83%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577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4.5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0.9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1.7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0.6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1.02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88%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34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1.5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0.3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0.9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0.6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0.54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56%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71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0.6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1.4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0.6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0.84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71%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577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6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4.5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0.9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1.9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0.6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1.14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79%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232275" y="182245"/>
            <a:ext cx="3230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测量滑轮组的机械效率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292735" y="1400175"/>
            <a:ext cx="1159256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【数据分析】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(1)由1、2、3三次实验可知，使用同一滑轮组，当提升重为1.5N的钩码时，它的机械效率是71%；当提升重为3N的钩码时，它的机械效率是83%；当提升重为4.5N的钩码时，它的机械效率是88%；</a:t>
            </a:r>
            <a:endParaRPr lang="zh-CN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可见，同一机械在不同做功过程中使用，其机械效率不同.同一滑轮组，提升的物体越重，其机械效率越高。</a:t>
            </a:r>
            <a:endParaRPr lang="zh-CN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(2)由1、4(2、5或3、6)两次实验可知，使用两个动滑轮重量不同的滑轮组提升相同的钩码升高相同高度，做的有用功相同，动滑轮较重的所做的额外功多，机械效率低。</a:t>
            </a:r>
            <a:endParaRPr lang="zh-CN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4232275" y="182245"/>
            <a:ext cx="3230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测量滑轮组的机械效率</a:t>
            </a:r>
            <a:endParaRPr lang="zh-CN" altLang="en-US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292735" y="1400175"/>
            <a:ext cx="1159256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【数据结论】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(1)使用同一滑轮组提升重力不同的物体时，机械效率不同，被提升的物体越重，机械效率越高；</a:t>
            </a:r>
            <a:endParaRPr 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(2)使用不同的滑轮组提升同一物体时，升高相同的高度，动滑轮较重的(或动滑轮多的)滑轮组的机械效率较低。</a:t>
            </a:r>
            <a:endParaRPr 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6"/>
            </p:custDataLst>
          </p:nvPr>
        </p:nvSpPr>
        <p:spPr>
          <a:xfrm>
            <a:off x="374650" y="3329305"/>
            <a:ext cx="547560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.影响滑轮组机械效率的主要因素与改进措施</a:t>
            </a:r>
            <a:endParaRPr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374650" y="3910965"/>
          <a:ext cx="11362690" cy="2347595"/>
        </p:xfrm>
        <a:graphic>
          <a:graphicData uri="http://schemas.openxmlformats.org/drawingml/2006/table">
            <a:tbl>
              <a:tblPr/>
              <a:tblGrid>
                <a:gridCol w="2514600"/>
                <a:gridCol w="4641215"/>
                <a:gridCol w="4206875"/>
              </a:tblGrid>
              <a:tr h="38735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影响因素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分析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改进措施（提高效率）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6DDE8"/>
                    </a:solidFill>
                  </a:tcPr>
                </a:tc>
              </a:tr>
              <a:tr h="82042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被提升物体的重力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同一滑轮组，被提升物体的重力越大，做的有用功越多，机械效率越大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在机械承受的范围内，尽可能增加被提升物体的重力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75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动滑轮的自重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有用功不变时，减小提升动滑轮时做的额外功，可提高机械效率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改进滑轮结构，减轻滑轮自重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滑轮组自身部件的摩擦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机械自身部件的摩擦力越大，机械效率越低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对机械进行保养，保持良好的润滑，减小摩擦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530" y="76200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339715" y="307340"/>
            <a:ext cx="423545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测量滑轮组机械效率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pic>
        <p:nvPicPr>
          <p:cNvPr id="29" name="图片 28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2735" y="1312545"/>
            <a:ext cx="2013585" cy="483870"/>
          </a:xfrm>
          <a:prstGeom prst="rect">
            <a:avLst/>
          </a:prstGeom>
        </p:spPr>
      </p:pic>
      <p:sp>
        <p:nvSpPr>
          <p:cNvPr id="30" name="文本框 29" title=""/>
          <p:cNvSpPr txBox="1"/>
          <p:nvPr>
            <p:custDataLst>
              <p:tags r:id="rId6"/>
            </p:custDataLst>
          </p:nvPr>
        </p:nvSpPr>
        <p:spPr>
          <a:xfrm>
            <a:off x="371475" y="1764480"/>
            <a:ext cx="11734800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1．影响滑轮组机械效率的因素滑轮组是人们经常使用的简单机械，用同一滑轮组提升物体G升高h时，滑轮组对物体做的功为有用功，而人对滑轮组的拉力F做的功为总功，F移动的距离s=nh(n为与动滑轮相连绳子的段数)，则滑轮组的机械效率</a:t>
            </a:r>
            <a:endParaRPr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若不计摩擦力，而动滑轮的重为G’，那么提升动滑轮做的功就是额外功，则滑轮组的机械效率还可表示为</a:t>
            </a:r>
            <a:endParaRPr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</a:t>
            </a:r>
            <a:r>
              <a:rPr lang="en-US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                                          </a:t>
            </a:r>
            <a:r>
              <a:rPr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讨论这个表达式可知，对于同一滑轮组(G’一定)，提升重物越重，滑轮组的机械效率越高；而提升相同重物时，动滑轮越少、越轻的滑轮组，机械效率越高。</a:t>
            </a:r>
            <a:endParaRPr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2．提高滑轮组机械效率的方法</a:t>
            </a:r>
            <a:endParaRPr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(1)减小额外功在总功中占的比例。可采取改进机械结构、减小摩擦阻力等方法。如可使滑轮组在满载情况下工作，以增大有用功在总功中的比例，在滑轮的转轴中加润滑油，以减小摩擦阻力，或减小滑轮组中动滑轮的自重等，即在有用功一定的情况下，减小额外功，提高效率。</a:t>
            </a:r>
            <a:endParaRPr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(2)增大有用功在总功中所占的比例，在额外功不变的情况下，增大有用功的大小。</a:t>
            </a:r>
            <a:endParaRPr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(3)换用最简单的机械。</a:t>
            </a:r>
            <a:endParaRPr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graphicFrame>
        <p:nvGraphicFramePr>
          <p:cNvPr id="2" name="Object 1737" title=""/>
          <p:cNvGraphicFramePr>
            <a:graphicFrameLocks noChangeAspect="1"/>
          </p:cNvGraphicFramePr>
          <p:nvPr/>
        </p:nvGraphicFramePr>
        <p:xfrm>
          <a:off x="1911350" y="2625090"/>
          <a:ext cx="1552575" cy="50736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8" r:id="rId7" imgW="1397000" imgH="457200" progId="Equation.KSEE3">
                  <p:embed/>
                </p:oleObj>
              </mc:Choice>
              <mc:Fallback>
                <p:oleObj r:id="rId7" imgW="1397000" imgH="4572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11350" y="2625090"/>
                        <a:ext cx="1552575" cy="5073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738" title=""/>
          <p:cNvGraphicFramePr>
            <a:graphicFrameLocks noChangeAspect="1"/>
          </p:cNvGraphicFramePr>
          <p:nvPr/>
        </p:nvGraphicFramePr>
        <p:xfrm>
          <a:off x="454025" y="3467735"/>
          <a:ext cx="2643505" cy="41592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9" r:id="rId9" imgW="2908300" imgH="457200" progId="Equation.KSEE3">
                  <p:embed/>
                </p:oleObj>
              </mc:Choice>
              <mc:Fallback>
                <p:oleObj r:id="rId9" imgW="2908300" imgH="4572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4025" y="3467735"/>
                        <a:ext cx="2643505" cy="415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9" name="矩形 78" title=""/>
          <p:cNvSpPr/>
          <p:nvPr/>
        </p:nvSpPr>
        <p:spPr>
          <a:xfrm>
            <a:off x="0" y="5287010"/>
            <a:ext cx="12192000" cy="1570990"/>
          </a:xfrm>
          <a:prstGeom prst="rect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3600" b="1">
              <a:sym typeface="+mn-ea"/>
            </a:endParaRPr>
          </a:p>
        </p:txBody>
      </p:sp>
      <p:sp>
        <p:nvSpPr>
          <p:cNvPr id="80" name="泪滴形 79" title=""/>
          <p:cNvSpPr/>
          <p:nvPr/>
        </p:nvSpPr>
        <p:spPr>
          <a:xfrm flipV="1">
            <a:off x="334841" y="526047"/>
            <a:ext cx="1405913" cy="1405913"/>
          </a:xfrm>
          <a:prstGeom prst="teardrop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sz="3600" b="1">
              <a:sym typeface="+mn-ea"/>
            </a:endParaRPr>
          </a:p>
        </p:txBody>
      </p:sp>
      <p:sp>
        <p:nvSpPr>
          <p:cNvPr id="11" name="文本框 10" title=""/>
          <p:cNvSpPr txBox="1"/>
          <p:nvPr/>
        </p:nvSpPr>
        <p:spPr>
          <a:xfrm>
            <a:off x="735818" y="756063"/>
            <a:ext cx="1877437" cy="11758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66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目录</a:t>
            </a:r>
            <a:endParaRPr lang="zh-CN" altLang="en-US" sz="660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5" name="文本框 44" title=""/>
          <p:cNvSpPr txBox="1"/>
          <p:nvPr/>
        </p:nvSpPr>
        <p:spPr>
          <a:xfrm>
            <a:off x="776804" y="1812598"/>
            <a:ext cx="3048000" cy="3293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dist">
              <a:lnSpc>
                <a:spcPct val="110000"/>
              </a:lnSpc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CONTENTS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0" name="圆角矩形 9" title=""/>
          <p:cNvSpPr/>
          <p:nvPr/>
        </p:nvSpPr>
        <p:spPr>
          <a:xfrm>
            <a:off x="542925" y="2695575"/>
            <a:ext cx="2529840" cy="3081020"/>
          </a:xfrm>
          <a:prstGeom prst="roundRect">
            <a:avLst>
              <a:gd name="adj" fmla="val 10513"/>
            </a:avLst>
          </a:prstGeom>
          <a:gradFill flip="none" rotWithShape="1">
            <a:gsLst>
              <a:gs pos="16000">
                <a:schemeClr val="bg1"/>
              </a:gs>
              <a:gs pos="100000">
                <a:srgbClr val="78C2FF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 title=""/>
          <p:cNvSpPr/>
          <p:nvPr/>
        </p:nvSpPr>
        <p:spPr>
          <a:xfrm>
            <a:off x="1257935" y="3069590"/>
            <a:ext cx="1174750" cy="1174750"/>
          </a:xfrm>
          <a:prstGeom prst="ellipse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b="1">
                <a:sym typeface="+mn-ea"/>
              </a:rPr>
              <a:t>01</a:t>
            </a:r>
            <a:endParaRPr lang="en-US" altLang="zh-CN" sz="3600" b="1">
              <a:sym typeface="+mn-ea"/>
            </a:endParaRPr>
          </a:p>
        </p:txBody>
      </p:sp>
      <p:sp>
        <p:nvSpPr>
          <p:cNvPr id="50" name="文本框 49" title=""/>
          <p:cNvSpPr txBox="1"/>
          <p:nvPr/>
        </p:nvSpPr>
        <p:spPr>
          <a:xfrm>
            <a:off x="970280" y="4519295"/>
            <a:ext cx="1641475" cy="492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考情分析</a:t>
            </a:r>
            <a:endParaRPr lang="zh-CN" altLang="en-US" sz="3200" b="1">
              <a:solidFill>
                <a:schemeClr val="accent2">
                  <a:lumMod val="75000"/>
                </a:schemeClr>
              </a:solidFill>
              <a:latin typeface="幼圆" panose="02010509060101010101" charset="-122"/>
              <a:ea typeface="幼圆" panose="02010509060101010101" charset="-122"/>
              <a:sym typeface="+mn-ea"/>
            </a:endParaRPr>
          </a:p>
        </p:txBody>
      </p:sp>
      <p:sp>
        <p:nvSpPr>
          <p:cNvPr id="5" name="圆角矩形 4" title=""/>
          <p:cNvSpPr/>
          <p:nvPr/>
        </p:nvSpPr>
        <p:spPr>
          <a:xfrm>
            <a:off x="3383280" y="2695575"/>
            <a:ext cx="2529840" cy="3081020"/>
          </a:xfrm>
          <a:prstGeom prst="roundRect">
            <a:avLst>
              <a:gd name="adj" fmla="val 10513"/>
            </a:avLst>
          </a:prstGeom>
          <a:gradFill flip="none" rotWithShape="1">
            <a:gsLst>
              <a:gs pos="16000">
                <a:schemeClr val="bg1"/>
              </a:gs>
              <a:gs pos="100000">
                <a:srgbClr val="78C2FF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" name="椭圆 5" title=""/>
          <p:cNvSpPr/>
          <p:nvPr/>
        </p:nvSpPr>
        <p:spPr>
          <a:xfrm>
            <a:off x="4060190" y="3069590"/>
            <a:ext cx="1174750" cy="1174750"/>
          </a:xfrm>
          <a:prstGeom prst="ellipse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b="1">
                <a:sym typeface="+mn-ea"/>
              </a:rPr>
              <a:t>02</a:t>
            </a:r>
            <a:endParaRPr lang="en-US" altLang="zh-CN" sz="3600" b="1">
              <a:sym typeface="+mn-ea"/>
            </a:endParaRPr>
          </a:p>
        </p:txBody>
      </p:sp>
      <p:sp>
        <p:nvSpPr>
          <p:cNvPr id="7" name="文本框 6" title=""/>
          <p:cNvSpPr txBox="1"/>
          <p:nvPr/>
        </p:nvSpPr>
        <p:spPr>
          <a:xfrm>
            <a:off x="3827145" y="4458335"/>
            <a:ext cx="1641475" cy="492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幼圆" panose="02010509060101010101" charset="-122"/>
                <a:ea typeface="幼圆" panose="02010509060101010101" charset="-122"/>
              </a:rPr>
              <a:t>知识建构</a:t>
            </a:r>
            <a:endParaRPr lang="zh-CN" altLang="en-US" sz="3200" b="1">
              <a:solidFill>
                <a:schemeClr val="accent2">
                  <a:lumMod val="75000"/>
                </a:schemeClr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20" name="圆角矩形 19" title=""/>
          <p:cNvSpPr/>
          <p:nvPr/>
        </p:nvSpPr>
        <p:spPr>
          <a:xfrm>
            <a:off x="6185535" y="2695575"/>
            <a:ext cx="2529840" cy="3081020"/>
          </a:xfrm>
          <a:prstGeom prst="roundRect">
            <a:avLst>
              <a:gd name="adj" fmla="val 10513"/>
            </a:avLst>
          </a:prstGeom>
          <a:gradFill flip="none" rotWithShape="1">
            <a:gsLst>
              <a:gs pos="16000">
                <a:schemeClr val="bg1"/>
              </a:gs>
              <a:gs pos="100000">
                <a:srgbClr val="78C2FF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" name="椭圆 23" title=""/>
          <p:cNvSpPr/>
          <p:nvPr/>
        </p:nvSpPr>
        <p:spPr>
          <a:xfrm>
            <a:off x="6862445" y="3069590"/>
            <a:ext cx="1174750" cy="1174750"/>
          </a:xfrm>
          <a:prstGeom prst="ellipse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b="1">
                <a:sym typeface="+mn-ea"/>
              </a:rPr>
              <a:t>03</a:t>
            </a:r>
            <a:endParaRPr lang="en-US" altLang="zh-CN" sz="3600" b="1">
              <a:sym typeface="+mn-ea"/>
            </a:endParaRPr>
          </a:p>
        </p:txBody>
      </p:sp>
      <p:sp>
        <p:nvSpPr>
          <p:cNvPr id="25" name="文本框 24" title=""/>
          <p:cNvSpPr txBox="1"/>
          <p:nvPr/>
        </p:nvSpPr>
        <p:spPr>
          <a:xfrm>
            <a:off x="6629400" y="4458335"/>
            <a:ext cx="1641475" cy="492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知识梳理</a:t>
            </a:r>
            <a:endParaRPr lang="zh-CN" altLang="en-US" sz="3200" b="1">
              <a:solidFill>
                <a:schemeClr val="accent2">
                  <a:lumMod val="75000"/>
                </a:schemeClr>
              </a:solidFill>
              <a:latin typeface="幼圆" panose="02010509060101010101" charset="-122"/>
              <a:ea typeface="幼圆" panose="02010509060101010101" charset="-122"/>
              <a:sym typeface="+mn-ea"/>
            </a:endParaRPr>
          </a:p>
        </p:txBody>
      </p:sp>
      <p:sp>
        <p:nvSpPr>
          <p:cNvPr id="28" name="圆角矩形 27" title=""/>
          <p:cNvSpPr/>
          <p:nvPr/>
        </p:nvSpPr>
        <p:spPr>
          <a:xfrm>
            <a:off x="8987790" y="2695575"/>
            <a:ext cx="2529840" cy="3081020"/>
          </a:xfrm>
          <a:prstGeom prst="roundRect">
            <a:avLst>
              <a:gd name="adj" fmla="val 10513"/>
            </a:avLst>
          </a:prstGeom>
          <a:gradFill flip="none" rotWithShape="1">
            <a:gsLst>
              <a:gs pos="16000">
                <a:schemeClr val="bg1"/>
              </a:gs>
              <a:gs pos="100000">
                <a:srgbClr val="78C2FF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9" name="椭圆 28" title=""/>
          <p:cNvSpPr/>
          <p:nvPr/>
        </p:nvSpPr>
        <p:spPr>
          <a:xfrm>
            <a:off x="9664700" y="3069590"/>
            <a:ext cx="1174750" cy="1174750"/>
          </a:xfrm>
          <a:prstGeom prst="ellipse">
            <a:avLst/>
          </a:prstGeom>
          <a:gradFill flip="none" rotWithShape="1">
            <a:gsLst>
              <a:gs pos="39000">
                <a:srgbClr val="73B1FF"/>
              </a:gs>
              <a:gs pos="83000">
                <a:srgbClr val="5890E4"/>
              </a:gs>
            </a:gsLst>
            <a:lin ang="13500000" scaled="1"/>
          </a:gradFill>
          <a:ln>
            <a:noFill/>
          </a:ln>
          <a:effectLst>
            <a:outerShdw blurRad="190500" dist="1016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600" b="1">
                <a:sym typeface="+mn-ea"/>
              </a:rPr>
              <a:t>04</a:t>
            </a:r>
            <a:endParaRPr lang="en-US" altLang="zh-CN" sz="3600" b="1">
              <a:sym typeface="+mn-ea"/>
            </a:endParaRPr>
          </a:p>
        </p:txBody>
      </p:sp>
      <p:sp>
        <p:nvSpPr>
          <p:cNvPr id="30" name="文本框 29" title=""/>
          <p:cNvSpPr txBox="1"/>
          <p:nvPr/>
        </p:nvSpPr>
        <p:spPr>
          <a:xfrm>
            <a:off x="9431655" y="4458335"/>
            <a:ext cx="1641475" cy="492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幼圆" panose="02010509060101010101" charset="-122"/>
                <a:ea typeface="幼圆" panose="02010509060101010101" charset="-122"/>
                <a:sym typeface="+mn-ea"/>
              </a:rPr>
              <a:t>题型归纳</a:t>
            </a:r>
            <a:endParaRPr lang="zh-CN" altLang="en-US" sz="3200" b="1">
              <a:solidFill>
                <a:schemeClr val="accent2">
                  <a:lumMod val="75000"/>
                </a:schemeClr>
              </a:solidFill>
              <a:latin typeface="幼圆" panose="02010509060101010101" charset="-122"/>
              <a:ea typeface="幼圆" panose="0201050906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530" y="76200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339715" y="307340"/>
            <a:ext cx="423545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测量滑轮组机械效率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13" name="文本框 12" title=""/>
          <p:cNvSpPr txBox="1"/>
          <p:nvPr>
            <p:custDataLst>
              <p:tags r:id="rId4"/>
            </p:custDataLst>
          </p:nvPr>
        </p:nvSpPr>
        <p:spPr>
          <a:xfrm>
            <a:off x="144780" y="1282700"/>
            <a:ext cx="445452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【例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以下方法不能提高滑轮组的机械效率的是（   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A.在滑轮的转动轴中加润滑油，以减小摩擦力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B.减小动滑轮的自重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C.尽量增大所提升物体的重力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D.尽量使物体移动的距离增大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3" name="直接连接符 22" title=""/>
          <p:cNvCxnSpPr/>
          <p:nvPr>
            <p:custDataLst>
              <p:tags r:id="rId5"/>
            </p:custDataLst>
          </p:nvPr>
        </p:nvCxnSpPr>
        <p:spPr>
          <a:xfrm flipH="1">
            <a:off x="4481195" y="1375410"/>
            <a:ext cx="0" cy="5427345"/>
          </a:xfrm>
          <a:prstGeom prst="line">
            <a:avLst/>
          </a:prstGeom>
          <a:ln w="28575" cmpd="sng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 title=""/>
          <p:cNvSpPr txBox="1"/>
          <p:nvPr>
            <p:custDataLst>
              <p:tags r:id="rId6"/>
            </p:custDataLst>
          </p:nvPr>
        </p:nvSpPr>
        <p:spPr>
          <a:xfrm>
            <a:off x="4521835" y="1282700"/>
            <a:ext cx="7429500" cy="3646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6-1</a:t>
            </a:r>
            <a:r>
              <a:rPr lang="zh-CN" altLang="en-US" sz="1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在“测量滑轮组的机械效率”的实验中，实验小组用如图所示的装置进行了实验，实验数据记录如表所示，第三次实验时的拉力如图所示。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（1）实验中应竖直向上___________拉动弹簧测力计使钩码上升；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（2）表格中编号①的数据应为___________；编号②的数据应为___________；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（3）比较实验数据可得出的实验结论是：使用同样的滑轮组，提升的物体越重，滑轮组的机械效率越___________；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（4）如果在第一次实验时，忽略绳重和摩擦，可以计算出动滑轮的重力为___________N；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（5）结合生产生活实际，用滑轮组提升重物时，下列选项中也可提高机械效率的是________。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A．增大绳重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B．减轻动滑轮重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C．加快物体提升的速度</a:t>
            </a:r>
            <a:endParaRPr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1" name="表格 10" title="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4678045" y="4928870"/>
          <a:ext cx="6100445" cy="1711960"/>
        </p:xfrm>
        <a:graphic>
          <a:graphicData uri="http://schemas.openxmlformats.org/drawingml/2006/table">
            <a:tbl>
              <a:tblPr/>
              <a:tblGrid>
                <a:gridCol w="864235"/>
                <a:gridCol w="1047750"/>
                <a:gridCol w="1047115"/>
                <a:gridCol w="777875"/>
                <a:gridCol w="1316355"/>
                <a:gridCol w="1047115"/>
              </a:tblGrid>
              <a:tr h="60452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实验次数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钩码所受的重力</a:t>
                      </a:r>
                      <a:r>
                        <a:rPr lang="en-US" sz="1400" b="0" 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G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/N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钩码上升的高度</a:t>
                      </a:r>
                      <a:r>
                        <a:rPr lang="en-US" sz="1400" b="0" 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h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/cm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拉力</a:t>
                      </a:r>
                      <a:r>
                        <a:rPr lang="en-US" sz="1400" b="0" 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F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/N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绳自由端移动的距离</a:t>
                      </a:r>
                      <a:r>
                        <a:rPr lang="en-US" sz="1400" b="0" 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/cm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机械效率</a:t>
                      </a:r>
                      <a:r>
                        <a:rPr lang="en-US" sz="1400" b="0" 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η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22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0.8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83.3%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1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1.5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②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1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6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①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*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图片 -2147480951" title="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5023" y="4010978"/>
            <a:ext cx="1095375" cy="1552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 title=""/>
          <p:cNvSpPr txBox="1"/>
          <p:nvPr>
            <p:custDataLst>
              <p:tags r:id="rId9"/>
            </p:custDataLst>
          </p:nvPr>
        </p:nvSpPr>
        <p:spPr>
          <a:xfrm>
            <a:off x="568960" y="1754505"/>
            <a:ext cx="4038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0"/>
            </p:custDataLst>
          </p:nvPr>
        </p:nvSpPr>
        <p:spPr>
          <a:xfrm>
            <a:off x="6617970" y="1986915"/>
            <a:ext cx="662305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匀速</a:t>
            </a:r>
            <a:endParaRPr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1"/>
            </p:custDataLst>
          </p:nvPr>
        </p:nvSpPr>
        <p:spPr>
          <a:xfrm>
            <a:off x="7125970" y="2293620"/>
            <a:ext cx="662305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2.2</a:t>
            </a:r>
            <a:endParaRPr 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2"/>
            </p:custDataLst>
          </p:nvPr>
        </p:nvSpPr>
        <p:spPr>
          <a:xfrm>
            <a:off x="9594850" y="2293620"/>
            <a:ext cx="930275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88.9%</a:t>
            </a:r>
            <a:endParaRPr 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3"/>
            </p:custDataLst>
          </p:nvPr>
        </p:nvSpPr>
        <p:spPr>
          <a:xfrm>
            <a:off x="5427980" y="2952115"/>
            <a:ext cx="662305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4"/>
            </p:custDataLst>
          </p:nvPr>
        </p:nvSpPr>
        <p:spPr>
          <a:xfrm>
            <a:off x="10525125" y="3258820"/>
            <a:ext cx="662305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0.4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5"/>
            </p:custDataLst>
          </p:nvPr>
        </p:nvSpPr>
        <p:spPr>
          <a:xfrm>
            <a:off x="11113135" y="3565525"/>
            <a:ext cx="662305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  <p:cond evt="onBegin" delay="0">
                          <p:tn val="75"/>
                        </p:cond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  <p:cond evt="onBegin" delay="0">
                          <p:tn val="80"/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  <p:cond evt="onBegin" delay="0">
                          <p:tn val="85"/>
                        </p:cond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  <p:cond evt="onBegin" delay="0">
                          <p:tn val="90"/>
                        </p:cond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  <p:cond evt="onBegin" delay="0">
                          <p:tn val="95"/>
                        </p:cond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  <p:cond evt="onBegin" delay="0">
                          <p:tn val="100"/>
                        </p:cond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  <p:cond evt="onBegin" delay="0">
                          <p:tn val="105"/>
                        </p:cond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  <p:cond evt="onBegin" delay="0">
                          <p:tn val="110"/>
                        </p:cond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  <p:cond evt="onBegin" delay="0">
                          <p:tn val="115"/>
                        </p:cond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  <p:cond evt="onBegin" delay="0">
                          <p:tn val="120"/>
                        </p:cond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  <p:cond evt="onBegin" delay="0">
                          <p:tn val="125"/>
                        </p:cond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31" name="文本框 30" title=""/>
          <p:cNvSpPr txBox="1"/>
          <p:nvPr/>
        </p:nvSpPr>
        <p:spPr>
          <a:xfrm>
            <a:off x="1074420" y="655320"/>
            <a:ext cx="322643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必考题型归纳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530" y="76200"/>
            <a:ext cx="903605" cy="923290"/>
          </a:xfrm>
          <a:prstGeom prst="rect">
            <a:avLst/>
          </a:prstGeom>
        </p:spPr>
      </p:pic>
      <p:sp>
        <p:nvSpPr>
          <p:cNvPr id="5" name="文本框 4" title=""/>
          <p:cNvSpPr txBox="1"/>
          <p:nvPr/>
        </p:nvSpPr>
        <p:spPr>
          <a:xfrm>
            <a:off x="5339715" y="307340"/>
            <a:ext cx="4235450" cy="4603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anchor="t">
            <a:spAutoFit/>
          </a:bodyPr>
          <a:lstStyle/>
          <a:p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考向0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测量滑轮组机械效率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27" name="文本框 26" title=""/>
          <p:cNvSpPr txBox="1"/>
          <p:nvPr>
            <p:custDataLst>
              <p:tags r:id="rId4"/>
            </p:custDataLst>
          </p:nvPr>
        </p:nvSpPr>
        <p:spPr>
          <a:xfrm>
            <a:off x="292735" y="1391285"/>
            <a:ext cx="1157732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【变式</a:t>
            </a:r>
            <a:r>
              <a:rPr lang="en-US" altLang="zh-CN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6-2</a:t>
            </a:r>
            <a:r>
              <a:rPr lang="zh-CN" altLang="en-US" sz="16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】</a:t>
            </a: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用图甲滑轮组做“探究动滑轮的重对滑轮组机械效率的影响”实验。实验中把不同的磁铁吸附在动滑轮边框上以改变滑轮的重，每次实验都匀速拉动绳端使物体上升10cm。不计绳重，实验数据如表。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（1）每次实验绳端移动距离为______cm；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（2）第2次实验中拉力F的示数如图乙，读数为______N，第2次实验滑轮组的机械效率为______%。分析数据可知：在物重不变的情况下，动滑轮越重滑轮组的机械效率越______；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（3）实验中若仅增大绳端移动的距离，则滑轮组的机械效率将______；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（4）本实验中，在物重不变的情况下，动滑轮变重时，由摩擦引起的额外功占总额外功的比例______（选填“变大”“变小”或“不变”）。</a:t>
            </a:r>
            <a:endParaRPr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20370" y="4572000"/>
          <a:ext cx="6918325" cy="1939925"/>
        </p:xfrm>
        <a:graphic>
          <a:graphicData uri="http://schemas.openxmlformats.org/drawingml/2006/table">
            <a:tbl>
              <a:tblPr/>
              <a:tblGrid>
                <a:gridCol w="1383665"/>
                <a:gridCol w="1383665"/>
                <a:gridCol w="1383665"/>
                <a:gridCol w="1383665"/>
                <a:gridCol w="1383665"/>
              </a:tblGrid>
              <a:tr h="38798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次数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 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G</a:t>
                      </a:r>
                      <a:r>
                        <a:rPr lang="en-US" sz="14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物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/N</a:t>
                      </a:r>
                      <a:endParaRPr lang="en-US" altLang="en-US" sz="1400" b="0" i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 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G</a:t>
                      </a:r>
                      <a:r>
                        <a:rPr lang="en-US" sz="14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动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/N</a:t>
                      </a:r>
                      <a:endParaRPr lang="en-US" altLang="en-US" sz="1400" b="0" i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 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F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/N</a:t>
                      </a:r>
                      <a:endParaRPr lang="en-US" altLang="en-US" sz="1400" b="0" i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 i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η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/%</a:t>
                      </a:r>
                      <a:endParaRPr lang="en-US" altLang="en-US" sz="1400" b="0" i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98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6.0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0.3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2.2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90.9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98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6.0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1.0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98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6.0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1.9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2.9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69.0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98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4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6.0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3.2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3.4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58.8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76200" marR="76200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图片 -2147480939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5005" y="4279265"/>
            <a:ext cx="1537335" cy="2483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3143885" y="2211070"/>
            <a:ext cx="930275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30</a:t>
            </a:r>
            <a:endParaRPr 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8"/>
            </p:custDataLst>
          </p:nvPr>
        </p:nvSpPr>
        <p:spPr>
          <a:xfrm>
            <a:off x="4587240" y="2603500"/>
            <a:ext cx="930275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2.5</a:t>
            </a:r>
            <a:endParaRPr 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9"/>
            </p:custDataLst>
          </p:nvPr>
        </p:nvSpPr>
        <p:spPr>
          <a:xfrm>
            <a:off x="8295005" y="2558415"/>
            <a:ext cx="930275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80</a:t>
            </a:r>
            <a:endParaRPr 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10"/>
            </p:custDataLst>
          </p:nvPr>
        </p:nvSpPr>
        <p:spPr>
          <a:xfrm>
            <a:off x="4235450" y="2910205"/>
            <a:ext cx="930275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低</a:t>
            </a:r>
            <a:endParaRPr 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11"/>
            </p:custDataLst>
          </p:nvPr>
        </p:nvSpPr>
        <p:spPr>
          <a:xfrm>
            <a:off x="6019165" y="3275965"/>
            <a:ext cx="930275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不变</a:t>
            </a:r>
            <a:endParaRPr 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12"/>
            </p:custDataLst>
          </p:nvPr>
        </p:nvSpPr>
        <p:spPr>
          <a:xfrm>
            <a:off x="8901430" y="3582670"/>
            <a:ext cx="930275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变小</a:t>
            </a:r>
            <a:endParaRPr 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  <p:cond evt="onBegin" delay="0">
                          <p:tn val="40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  <p:cond evt="onBegin" delay="0">
                          <p:tn val="65"/>
                        </p:cond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7" name="任意多边形: 形状 56" title=""/>
          <p:cNvSpPr/>
          <p:nvPr/>
        </p:nvSpPr>
        <p:spPr>
          <a:xfrm>
            <a:off x="5677212" y="-1"/>
            <a:ext cx="6514788" cy="6876200"/>
          </a:xfrm>
          <a:custGeom>
            <a:gdLst>
              <a:gd name="connsiteX0" fmla="*/ 1383874 w 7183759"/>
              <a:gd name="connsiteY0" fmla="*/ 0 h 6876200"/>
              <a:gd name="connsiteX1" fmla="*/ 7183759 w 7183759"/>
              <a:gd name="connsiteY1" fmla="*/ 0 h 6876200"/>
              <a:gd name="connsiteX2" fmla="*/ 7183759 w 7183759"/>
              <a:gd name="connsiteY2" fmla="*/ 6876200 h 6876200"/>
              <a:gd name="connsiteX3" fmla="*/ 1401224 w 7183759"/>
              <a:gd name="connsiteY3" fmla="*/ 6876200 h 6876200"/>
              <a:gd name="connsiteX4" fmla="*/ 1284616 w 7183759"/>
              <a:gd name="connsiteY4" fmla="*/ 6753893 h 6876200"/>
              <a:gd name="connsiteX5" fmla="*/ 0 w 7183759"/>
              <a:gd name="connsiteY5" fmla="*/ 3429001 h 6876200"/>
              <a:gd name="connsiteX6" fmla="*/ 1284616 w 7183759"/>
              <a:gd name="connsiteY6" fmla="*/ 104109 h 68762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3759" h="6876200">
                <a:moveTo>
                  <a:pt x="1383874" y="0"/>
                </a:moveTo>
                <a:lnTo>
                  <a:pt x="7183759" y="0"/>
                </a:lnTo>
                <a:lnTo>
                  <a:pt x="7183759" y="6876200"/>
                </a:lnTo>
                <a:lnTo>
                  <a:pt x="1401224" y="6876200"/>
                </a:lnTo>
                <a:lnTo>
                  <a:pt x="1284616" y="6753893"/>
                </a:lnTo>
                <a:cubicBezTo>
                  <a:pt x="486462" y="5875729"/>
                  <a:pt x="0" y="4709175"/>
                  <a:pt x="0" y="3429001"/>
                </a:cubicBezTo>
                <a:cubicBezTo>
                  <a:pt x="0" y="2148828"/>
                  <a:pt x="486462" y="982274"/>
                  <a:pt x="1284616" y="104109"/>
                </a:cubicBezTo>
                <a:close/>
              </a:path>
            </a:pathLst>
          </a:custGeom>
          <a:solidFill>
            <a:srgbClr val="A9D3F6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</a:endParaRPr>
          </a:p>
        </p:txBody>
      </p:sp>
      <p:sp>
        <p:nvSpPr>
          <p:cNvPr id="35" name="任意多边形: 形状 34" title=""/>
          <p:cNvSpPr/>
          <p:nvPr/>
        </p:nvSpPr>
        <p:spPr>
          <a:xfrm>
            <a:off x="630528" y="1048373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5" name="任意多边形: 形状 54" title=""/>
          <p:cNvSpPr/>
          <p:nvPr/>
        </p:nvSpPr>
        <p:spPr>
          <a:xfrm>
            <a:off x="3153575" y="-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59" name="任意多边形: 形状 58" title=""/>
          <p:cNvSpPr/>
          <p:nvPr/>
        </p:nvSpPr>
        <p:spPr>
          <a:xfrm>
            <a:off x="11442640" y="-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2"/>
            </p:custDataLst>
          </p:nvPr>
        </p:nvSpPr>
        <p:spPr>
          <a:xfrm>
            <a:off x="5047676" y="463293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1483373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8" name="文本框 27" title=""/>
          <p:cNvSpPr txBox="1"/>
          <p:nvPr/>
        </p:nvSpPr>
        <p:spPr>
          <a:xfrm>
            <a:off x="630320" y="2525518"/>
            <a:ext cx="6155531" cy="20313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60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(标题)" charset="0"/>
                <a:ea typeface="思源黑体 CN (标题)" charset="0"/>
                <a:cs typeface="思源黑体 CN (标题)" charset="0"/>
                <a:sym typeface="+mn-ea"/>
              </a:rPr>
              <a:t>感谢观看</a:t>
            </a:r>
            <a:endParaRPr lang="zh-CN" altLang="en-US" sz="6000">
              <a:solidFill>
                <a:schemeClr val="tx1">
                  <a:lumMod val="75000"/>
                  <a:lumOff val="25000"/>
                </a:schemeClr>
              </a:solidFill>
              <a:latin typeface="思源黑体 CN (标题)" charset="0"/>
              <a:ea typeface="思源黑体 CN (标题)" charset="0"/>
              <a:cs typeface="思源黑体 CN (标题)" charset="0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60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(标题)" charset="0"/>
                <a:ea typeface="+mj-ea"/>
                <a:cs typeface="思源黑体 CN (标题)" charset="0"/>
                <a:sym typeface="+mn-ea"/>
              </a:rPr>
              <a:t>THANK YOU</a:t>
            </a:r>
            <a:endParaRPr lang="zh-CN" altLang="en-US" sz="6000">
              <a:solidFill>
                <a:schemeClr val="tx1">
                  <a:lumMod val="75000"/>
                  <a:lumOff val="25000"/>
                </a:schemeClr>
              </a:solidFill>
              <a:latin typeface="思源黑体 CN (标题)" charset="0"/>
              <a:ea typeface="+mj-ea"/>
              <a:cs typeface="思源黑体 CN (标题)" charset="0"/>
              <a:sym typeface="+mn-ea"/>
            </a:endParaRPr>
          </a:p>
        </p:txBody>
      </p:sp>
      <p:sp>
        <p:nvSpPr>
          <p:cNvPr id="3" name="椭圆 2" title=""/>
          <p:cNvSpPr/>
          <p:nvPr/>
        </p:nvSpPr>
        <p:spPr>
          <a:xfrm>
            <a:off x="7214467" y="1017244"/>
            <a:ext cx="4823512" cy="4823512"/>
          </a:xfrm>
          <a:prstGeom prst="ellipse">
            <a:avLst/>
          </a:pr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650" y="1333500"/>
            <a:ext cx="2719705" cy="3524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5" grpId="0" animBg="1"/>
      <p:bldP spid="55" grpId="0" animBg="1"/>
      <p:bldP spid="59" grpId="0" animBg="1"/>
      <p:bldP spid="60" grpId="1" animBg="1"/>
      <p:bldP spid="63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 title=""/>
          <p:cNvGrpSpPr/>
          <p:nvPr/>
        </p:nvGrpSpPr>
        <p:grpSpPr>
          <a:xfrm>
            <a:off x="4749963" y="4134277"/>
            <a:ext cx="2746904" cy="1577553"/>
            <a:chOff x="905737" y="4134277"/>
            <a:chExt cx="2746904" cy="1577553"/>
          </a:xfrm>
        </p:grpSpPr>
        <p:sp>
          <p:nvSpPr>
            <p:cNvPr id="23" name="文本框 22"/>
            <p:cNvSpPr txBox="1"/>
            <p:nvPr/>
          </p:nvSpPr>
          <p:spPr>
            <a:xfrm>
              <a:off x="905737" y="4134277"/>
              <a:ext cx="1889307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稿定</a:t>
              </a:r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PPT</a:t>
              </a:r>
              <a:endParaRPr lang="zh-CN" altLang="en-US" sz="24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05737" y="4543406"/>
              <a:ext cx="2746904" cy="11684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</a:rPr>
                <a:t>稿定</a:t>
              </a:r>
              <a:r>
                <a:rPr lang="en-US" altLang="zh-CN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>
                  <a:solidFill>
                    <a:schemeClr val="bg1"/>
                  </a:solidFill>
                  <a:latin typeface="+mn-ea"/>
                </a:rPr>
                <a:t>，海量素材持续更新，上千款模板选择总有一款适合你</a:t>
              </a: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3" name="文本框 42" title=""/>
          <p:cNvSpPr txBox="1"/>
          <p:nvPr/>
        </p:nvSpPr>
        <p:spPr>
          <a:xfrm>
            <a:off x="812165" y="523240"/>
            <a:ext cx="2444750" cy="73342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lnSpc>
                <a:spcPct val="110000"/>
              </a:lnSpc>
            </a:pPr>
            <a:r>
              <a:rPr lang="zh-CN" sz="400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考情分析</a:t>
            </a:r>
            <a:endParaRPr lang="zh-CN" sz="40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278765" y="1253490"/>
            <a:ext cx="11634470" cy="598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2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一、课标考点分析</a:t>
            </a:r>
            <a:endParaRPr lang="zh-CN" altLang="en-US" sz="22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5" name="表格 4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16560" y="2002790"/>
          <a:ext cx="11039475" cy="3818890"/>
        </p:xfrm>
        <a:graphic>
          <a:graphicData uri="http://schemas.openxmlformats.org/drawingml/2006/table">
            <a:tbl>
              <a:tblPr/>
              <a:tblGrid>
                <a:gridCol w="2974340"/>
                <a:gridCol w="3184525"/>
                <a:gridCol w="4880610"/>
              </a:tblGrid>
              <a:tr h="45593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考点内容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6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课标要求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6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命题预测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6C6"/>
                    </a:solidFill>
                  </a:tcPr>
                </a:tc>
              </a:tr>
              <a:tr h="49911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有用功、额外功和总功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rowSpan="6"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（1）知道机械效率；（2）了解提高机械效率的意义和途径；（3）测量某种简单机械的机械效率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E1BC6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rowSpan="6">
                  <a:txBody>
                    <a:bodyPr vert="horz"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《机械效率》是《简单机械》中主要的内容，也是进一步认识简单机械的重要内容，通过对机械效率的理解加深对人类使用的工具发展历程。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对机械效率的考查题型有：选择题、填空题、实验探究题和综合计算题等。主要命题点有：认识有用功、额外功和总功；机械效率的概念及影响机械效率的因素；机械效率的简单计算；常用简单机械的机械效率和测量滑轮组的机械效率等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</a:tr>
              <a:tr h="58547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机械效率及其比较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564515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滑轮组的机械效率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62865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斜面的机械效率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651510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杠杆的机械效率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</a:tcPr>
                </a:tc>
              </a:tr>
              <a:tr h="433705">
                <a:tc>
                  <a:txBody>
                    <a:bodyPr vert="horz" wrap="square"/>
                    <a:lstStyle/>
                    <a:p>
                      <a:pPr indent="0"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测量滑轮组的机械效率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548DD4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FE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E1BC64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ap="flat" cmpd="sng">
                      <a:solidFill>
                        <a:srgbClr val="E36C09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B cap="flat"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3" name="文本框 42" title=""/>
          <p:cNvSpPr txBox="1"/>
          <p:nvPr/>
        </p:nvSpPr>
        <p:spPr>
          <a:xfrm>
            <a:off x="812165" y="523240"/>
            <a:ext cx="2444750" cy="73342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lnSpc>
                <a:spcPct val="110000"/>
              </a:lnSpc>
            </a:pPr>
            <a:r>
              <a:rPr lang="zh-CN" sz="400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考情分析</a:t>
            </a:r>
            <a:endParaRPr lang="zh-CN" sz="40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414714" y="1481123"/>
            <a:ext cx="10856873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二、考情分析</a:t>
            </a:r>
            <a:endParaRPr lang="en-US" altLang="zh-CN" sz="2000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机械效率》是力学的重点内容，也是必考内容。对机械效率的相关考题在中考试卷中所占分值一般在2-7分之间，选择题和填空题分值一般在2-3分之间，实验题和综合计算题分值一般在4-7分之间。对本单元的考查，从出现概率看，主要有：机械效率的概念、影响机械效率的因素、机械效率的比较、滑轮组的机械效率及其相关计算、斜面的机械效率及其相关计算、测量滑轮组的机械效率等。</a:t>
            </a:r>
            <a:endParaRPr lang="zh-CN" altLang="en-US" sz="200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3" name="文本框 42" title=""/>
          <p:cNvSpPr txBox="1"/>
          <p:nvPr/>
        </p:nvSpPr>
        <p:spPr>
          <a:xfrm>
            <a:off x="812165" y="523240"/>
            <a:ext cx="2242820" cy="73342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lnSpc>
                <a:spcPct val="110000"/>
              </a:lnSpc>
            </a:pPr>
            <a:r>
              <a:rPr lang="zh-CN" altLang="en-US" sz="400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知识建构</a:t>
            </a:r>
            <a:endParaRPr lang="zh-CN" altLang="en-US" sz="400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1BCC2C28-871D-48CB-8BE0-2867F7803ADB-2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575" y="1445895"/>
            <a:ext cx="6985000" cy="51130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 title=""/>
          <p:cNvGrpSpPr/>
          <p:nvPr/>
        </p:nvGrpSpPr>
        <p:grpSpPr>
          <a:xfrm>
            <a:off x="4749963" y="4134277"/>
            <a:ext cx="2746904" cy="1577553"/>
            <a:chOff x="905737" y="4134277"/>
            <a:chExt cx="2746904" cy="1577553"/>
          </a:xfrm>
        </p:grpSpPr>
        <p:sp>
          <p:nvSpPr>
            <p:cNvPr id="23" name="文本框 22"/>
            <p:cNvSpPr txBox="1"/>
            <p:nvPr/>
          </p:nvSpPr>
          <p:spPr>
            <a:xfrm>
              <a:off x="905737" y="4134277"/>
              <a:ext cx="1889307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稿定</a:t>
              </a:r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  <a:cs typeface="OPPOSans B" panose="00020600040101010101" pitchFamily="18" charset="-122"/>
                </a:rPr>
                <a:t>PPT</a:t>
              </a:r>
              <a:endParaRPr lang="zh-CN" altLang="en-US" sz="2400">
                <a:solidFill>
                  <a:schemeClr val="bg1"/>
                </a:solidFill>
                <a:latin typeface="+mj-ea"/>
                <a:ea typeface="+mj-ea"/>
                <a:cs typeface="OPPOSans B" panose="00020600040101010101" pitchFamily="18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05737" y="4543406"/>
              <a:ext cx="2746904" cy="116842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>
                  <a:solidFill>
                    <a:schemeClr val="bg1"/>
                  </a:solidFill>
                  <a:latin typeface="+mn-ea"/>
                </a:rPr>
                <a:t>稿定</a:t>
              </a:r>
              <a:r>
                <a:rPr lang="en-US" altLang="zh-CN">
                  <a:solidFill>
                    <a:schemeClr val="bg1"/>
                  </a:solidFill>
                  <a:latin typeface="+mn-ea"/>
                </a:rPr>
                <a:t>PPT</a:t>
              </a:r>
              <a:r>
                <a:rPr lang="zh-CN" altLang="en-US">
                  <a:solidFill>
                    <a:schemeClr val="bg1"/>
                  </a:solidFill>
                  <a:latin typeface="+mn-ea"/>
                </a:rPr>
                <a:t>，海量素材持续更新，上千款模板选择总有一款适合你</a:t>
              </a: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30" name="文本框 29" title=""/>
          <p:cNvSpPr txBox="1"/>
          <p:nvPr/>
        </p:nvSpPr>
        <p:spPr>
          <a:xfrm>
            <a:off x="6436064" y="3051245"/>
            <a:ext cx="1041952" cy="923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zh-CN" sz="6000">
                <a:ln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02</a:t>
            </a:r>
            <a:endParaRPr lang="zh-CN" altLang="en-US" sz="6000">
              <a:ln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2" name="任意多边形: 形状 1" title=""/>
          <p:cNvSpPr/>
          <p:nvPr/>
        </p:nvSpPr>
        <p:spPr>
          <a:xfrm flipV="1">
            <a:off x="6271317" y="821724"/>
            <a:ext cx="5920684" cy="6036276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solidFill>
            <a:srgbClr val="A9D3F6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任意多边形: 形状 21" title=""/>
          <p:cNvSpPr/>
          <p:nvPr/>
        </p:nvSpPr>
        <p:spPr>
          <a:xfrm>
            <a:off x="2" y="1403124"/>
            <a:ext cx="4948243" cy="5454876"/>
          </a:xfrm>
          <a:custGeom>
            <a:gdLst>
              <a:gd name="connsiteX0" fmla="*/ 1157736 w 4948243"/>
              <a:gd name="connsiteY0" fmla="*/ 0 h 5454876"/>
              <a:gd name="connsiteX1" fmla="*/ 4948243 w 4948243"/>
              <a:gd name="connsiteY1" fmla="*/ 3790507 h 5454876"/>
              <a:gd name="connsiteX2" fmla="*/ 4574458 w 4948243"/>
              <a:gd name="connsiteY2" fmla="*/ 5433849 h 5454876"/>
              <a:gd name="connsiteX3" fmla="*/ 4563688 w 4948243"/>
              <a:gd name="connsiteY3" fmla="*/ 5454876 h 5454876"/>
              <a:gd name="connsiteX4" fmla="*/ 0 w 4948243"/>
              <a:gd name="connsiteY4" fmla="*/ 5454876 h 5454876"/>
              <a:gd name="connsiteX5" fmla="*/ 0 w 4948243"/>
              <a:gd name="connsiteY5" fmla="*/ 180753 h 5454876"/>
              <a:gd name="connsiteX6" fmla="*/ 30555 w 4948243"/>
              <a:gd name="connsiteY6" fmla="*/ 170414 h 5454876"/>
              <a:gd name="connsiteX7" fmla="*/ 1157736 w 4948243"/>
              <a:gd name="connsiteY7" fmla="*/ 0 h 54548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243" h="5454876">
                <a:moveTo>
                  <a:pt x="1157736" y="0"/>
                </a:moveTo>
                <a:cubicBezTo>
                  <a:pt x="3251175" y="0"/>
                  <a:pt x="4948243" y="1697068"/>
                  <a:pt x="4948243" y="3790507"/>
                </a:cubicBezTo>
                <a:cubicBezTo>
                  <a:pt x="4948243" y="4379287"/>
                  <a:pt x="4814003" y="4936713"/>
                  <a:pt x="4574458" y="5433849"/>
                </a:cubicBezTo>
                <a:lnTo>
                  <a:pt x="4563688" y="5454876"/>
                </a:lnTo>
                <a:lnTo>
                  <a:pt x="0" y="5454876"/>
                </a:lnTo>
                <a:lnTo>
                  <a:pt x="0" y="180753"/>
                </a:lnTo>
                <a:lnTo>
                  <a:pt x="30555" y="170414"/>
                </a:lnTo>
                <a:cubicBezTo>
                  <a:pt x="386631" y="59663"/>
                  <a:pt x="765216" y="0"/>
                  <a:pt x="1157736" y="0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3" name="任意多边形: 形状 62" title=""/>
          <p:cNvSpPr/>
          <p:nvPr/>
        </p:nvSpPr>
        <p:spPr>
          <a:xfrm flipV="1">
            <a:off x="8896998" y="6329311"/>
            <a:ext cx="1230958" cy="527958"/>
          </a:xfrm>
          <a:custGeom>
            <a:gdLst>
              <a:gd name="connsiteX0" fmla="*/ 0 w 1230958"/>
              <a:gd name="connsiteY0" fmla="*/ 0 h 527958"/>
              <a:gd name="connsiteX1" fmla="*/ 322483 w 1230958"/>
              <a:gd name="connsiteY1" fmla="*/ 0 h 527958"/>
              <a:gd name="connsiteX2" fmla="*/ 327402 w 1230958"/>
              <a:gd name="connsiteY2" fmla="*/ 24363 h 527958"/>
              <a:gd name="connsiteX3" fmla="*/ 615477 w 1230958"/>
              <a:gd name="connsiteY3" fmla="*/ 215312 h 527958"/>
              <a:gd name="connsiteX4" fmla="*/ 903553 w 1230958"/>
              <a:gd name="connsiteY4" fmla="*/ 24363 h 527958"/>
              <a:gd name="connsiteX5" fmla="*/ 908472 w 1230958"/>
              <a:gd name="connsiteY5" fmla="*/ 0 h 527958"/>
              <a:gd name="connsiteX6" fmla="*/ 1230958 w 1230958"/>
              <a:gd name="connsiteY6" fmla="*/ 0 h 527958"/>
              <a:gd name="connsiteX7" fmla="*/ 1228066 w 1230958"/>
              <a:gd name="connsiteY7" fmla="*/ 28685 h 527958"/>
              <a:gd name="connsiteX8" fmla="*/ 615478 w 1230958"/>
              <a:gd name="connsiteY8" fmla="*/ 527958 h 527958"/>
              <a:gd name="connsiteX9" fmla="*/ 2891 w 1230958"/>
              <a:gd name="connsiteY9" fmla="*/ 28685 h 5279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0958" h="527958">
                <a:moveTo>
                  <a:pt x="0" y="0"/>
                </a:moveTo>
                <a:lnTo>
                  <a:pt x="322483" y="0"/>
                </a:lnTo>
                <a:lnTo>
                  <a:pt x="327402" y="24363"/>
                </a:lnTo>
                <a:cubicBezTo>
                  <a:pt x="374864" y="136576"/>
                  <a:pt x="485976" y="215312"/>
                  <a:pt x="615477" y="215312"/>
                </a:cubicBezTo>
                <a:cubicBezTo>
                  <a:pt x="744979" y="215312"/>
                  <a:pt x="856091" y="136576"/>
                  <a:pt x="903553" y="24363"/>
                </a:cubicBezTo>
                <a:lnTo>
                  <a:pt x="908472" y="0"/>
                </a:lnTo>
                <a:lnTo>
                  <a:pt x="1230958" y="0"/>
                </a:lnTo>
                <a:lnTo>
                  <a:pt x="1228066" y="28685"/>
                </a:lnTo>
                <a:cubicBezTo>
                  <a:pt x="1169760" y="313620"/>
                  <a:pt x="917650" y="527958"/>
                  <a:pt x="615478" y="527958"/>
                </a:cubicBezTo>
                <a:cubicBezTo>
                  <a:pt x="313307" y="527958"/>
                  <a:pt x="61197" y="313620"/>
                  <a:pt x="2891" y="28685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0" name="任意多边形 24" title=""/>
          <p:cNvSpPr/>
          <p:nvPr>
            <p:custDataLst>
              <p:tags r:id="rId3"/>
            </p:custDataLst>
          </p:nvPr>
        </p:nvSpPr>
        <p:spPr>
          <a:xfrm>
            <a:off x="3079176" y="320418"/>
            <a:ext cx="1083376" cy="606655"/>
          </a:xfrm>
          <a:custGeom>
            <a:gdLst>
              <a:gd name="idx" fmla="cos wd2 2700000"/>
              <a:gd name="idy" fmla="sin hd2 2700000"/>
              <a:gd name="il" fmla="+- hc 0 wd2"/>
              <a:gd name="ir" fmla="+- hc wd2 0"/>
              <a:gd name="it" fmla="+- vc 0 wd2"/>
              <a:gd name="ib" fmla="+- vc wd2 0"/>
            </a:gdLst>
            <a:cxnLst>
              <a:cxn ang="3">
                <a:pos x="hc" y="t"/>
              </a:cxn>
              <a:cxn ang="3">
                <a:pos x="hd2" y="hd2"/>
              </a:cxn>
              <a:cxn ang="cd2">
                <a:pos x="l" y="vc"/>
              </a:cxn>
              <a:cxn ang="cd4">
                <a:pos x="hd2" y="idx"/>
              </a:cxn>
              <a:cxn ang="cd4">
                <a:pos x="hc" y="b"/>
              </a:cxn>
              <a:cxn ang="cd4">
                <a:pos x="wd2" y="idx"/>
              </a:cxn>
              <a:cxn ang="0">
                <a:pos x="r" y="vc"/>
              </a:cxn>
              <a:cxn ang="3">
                <a:pos x="wd2" y="hd2"/>
              </a:cxn>
            </a:cxnLst>
            <a:rect l="l" t="t" r="r" b="b"/>
            <a:pathLst>
              <a:path w="1647" h="922">
                <a:moveTo>
                  <a:pt x="0" y="61"/>
                </a:moveTo>
                <a:cubicBezTo>
                  <a:pt x="0" y="27"/>
                  <a:pt x="26" y="0"/>
                  <a:pt x="58" y="0"/>
                </a:cubicBezTo>
                <a:cubicBezTo>
                  <a:pt x="89" y="0"/>
                  <a:pt x="115" y="27"/>
                  <a:pt x="115" y="61"/>
                </a:cubicBezTo>
                <a:cubicBezTo>
                  <a:pt x="115" y="94"/>
                  <a:pt x="89" y="121"/>
                  <a:pt x="58" y="121"/>
                </a:cubicBezTo>
                <a:cubicBezTo>
                  <a:pt x="26" y="121"/>
                  <a:pt x="0" y="94"/>
                  <a:pt x="0" y="61"/>
                </a:cubicBezTo>
                <a:close/>
                <a:moveTo>
                  <a:pt x="383" y="61"/>
                </a:moveTo>
                <a:cubicBezTo>
                  <a:pt x="383" y="27"/>
                  <a:pt x="409" y="0"/>
                  <a:pt x="441" y="0"/>
                </a:cubicBezTo>
                <a:cubicBezTo>
                  <a:pt x="472" y="0"/>
                  <a:pt x="498" y="27"/>
                  <a:pt x="498" y="61"/>
                </a:cubicBezTo>
                <a:cubicBezTo>
                  <a:pt x="498" y="94"/>
                  <a:pt x="472" y="121"/>
                  <a:pt x="441" y="121"/>
                </a:cubicBezTo>
                <a:cubicBezTo>
                  <a:pt x="409" y="121"/>
                  <a:pt x="383" y="94"/>
                  <a:pt x="383" y="61"/>
                </a:cubicBezTo>
                <a:close/>
                <a:moveTo>
                  <a:pt x="766" y="61"/>
                </a:moveTo>
                <a:cubicBezTo>
                  <a:pt x="766" y="27"/>
                  <a:pt x="792" y="0"/>
                  <a:pt x="824" y="0"/>
                </a:cubicBezTo>
                <a:cubicBezTo>
                  <a:pt x="855" y="0"/>
                  <a:pt x="881" y="27"/>
                  <a:pt x="881" y="61"/>
                </a:cubicBezTo>
                <a:cubicBezTo>
                  <a:pt x="881" y="94"/>
                  <a:pt x="855" y="121"/>
                  <a:pt x="824" y="121"/>
                </a:cubicBezTo>
                <a:cubicBezTo>
                  <a:pt x="792" y="121"/>
                  <a:pt x="766" y="94"/>
                  <a:pt x="766" y="61"/>
                </a:cubicBezTo>
                <a:close/>
                <a:moveTo>
                  <a:pt x="1149" y="61"/>
                </a:moveTo>
                <a:cubicBezTo>
                  <a:pt x="1149" y="27"/>
                  <a:pt x="1175" y="0"/>
                  <a:pt x="1207" y="0"/>
                </a:cubicBezTo>
                <a:cubicBezTo>
                  <a:pt x="1238" y="0"/>
                  <a:pt x="1264" y="27"/>
                  <a:pt x="1264" y="61"/>
                </a:cubicBezTo>
                <a:cubicBezTo>
                  <a:pt x="1264" y="94"/>
                  <a:pt x="1238" y="121"/>
                  <a:pt x="1207" y="121"/>
                </a:cubicBezTo>
                <a:cubicBezTo>
                  <a:pt x="1175" y="121"/>
                  <a:pt x="1149" y="94"/>
                  <a:pt x="1149" y="61"/>
                </a:cubicBezTo>
                <a:close/>
                <a:moveTo>
                  <a:pt x="1532" y="61"/>
                </a:moveTo>
                <a:cubicBezTo>
                  <a:pt x="1532" y="27"/>
                  <a:pt x="1558" y="0"/>
                  <a:pt x="1590" y="0"/>
                </a:cubicBezTo>
                <a:cubicBezTo>
                  <a:pt x="1621" y="0"/>
                  <a:pt x="1647" y="27"/>
                  <a:pt x="1647" y="61"/>
                </a:cubicBezTo>
                <a:cubicBezTo>
                  <a:pt x="1647" y="94"/>
                  <a:pt x="1621" y="121"/>
                  <a:pt x="1590" y="121"/>
                </a:cubicBezTo>
                <a:cubicBezTo>
                  <a:pt x="1558" y="121"/>
                  <a:pt x="1532" y="94"/>
                  <a:pt x="1532" y="61"/>
                </a:cubicBezTo>
                <a:close/>
                <a:moveTo>
                  <a:pt x="0" y="328"/>
                </a:moveTo>
                <a:cubicBezTo>
                  <a:pt x="0" y="294"/>
                  <a:pt x="26" y="267"/>
                  <a:pt x="58" y="267"/>
                </a:cubicBezTo>
                <a:cubicBezTo>
                  <a:pt x="89" y="267"/>
                  <a:pt x="115" y="294"/>
                  <a:pt x="115" y="328"/>
                </a:cubicBezTo>
                <a:cubicBezTo>
                  <a:pt x="115" y="361"/>
                  <a:pt x="89" y="388"/>
                  <a:pt x="58" y="388"/>
                </a:cubicBezTo>
                <a:cubicBezTo>
                  <a:pt x="26" y="388"/>
                  <a:pt x="0" y="361"/>
                  <a:pt x="0" y="328"/>
                </a:cubicBezTo>
                <a:close/>
                <a:moveTo>
                  <a:pt x="383" y="328"/>
                </a:moveTo>
                <a:cubicBezTo>
                  <a:pt x="383" y="294"/>
                  <a:pt x="409" y="267"/>
                  <a:pt x="441" y="267"/>
                </a:cubicBezTo>
                <a:cubicBezTo>
                  <a:pt x="472" y="267"/>
                  <a:pt x="498" y="294"/>
                  <a:pt x="498" y="328"/>
                </a:cubicBezTo>
                <a:cubicBezTo>
                  <a:pt x="498" y="361"/>
                  <a:pt x="472" y="388"/>
                  <a:pt x="441" y="388"/>
                </a:cubicBezTo>
                <a:cubicBezTo>
                  <a:pt x="409" y="388"/>
                  <a:pt x="383" y="361"/>
                  <a:pt x="383" y="328"/>
                </a:cubicBezTo>
                <a:close/>
                <a:moveTo>
                  <a:pt x="766" y="328"/>
                </a:moveTo>
                <a:cubicBezTo>
                  <a:pt x="766" y="294"/>
                  <a:pt x="792" y="267"/>
                  <a:pt x="824" y="267"/>
                </a:cubicBezTo>
                <a:cubicBezTo>
                  <a:pt x="855" y="267"/>
                  <a:pt x="881" y="294"/>
                  <a:pt x="881" y="328"/>
                </a:cubicBezTo>
                <a:cubicBezTo>
                  <a:pt x="881" y="361"/>
                  <a:pt x="855" y="388"/>
                  <a:pt x="824" y="388"/>
                </a:cubicBezTo>
                <a:cubicBezTo>
                  <a:pt x="792" y="388"/>
                  <a:pt x="766" y="361"/>
                  <a:pt x="766" y="328"/>
                </a:cubicBezTo>
                <a:close/>
                <a:moveTo>
                  <a:pt x="1149" y="328"/>
                </a:moveTo>
                <a:cubicBezTo>
                  <a:pt x="1149" y="294"/>
                  <a:pt x="1175" y="267"/>
                  <a:pt x="1207" y="267"/>
                </a:cubicBezTo>
                <a:cubicBezTo>
                  <a:pt x="1238" y="267"/>
                  <a:pt x="1264" y="294"/>
                  <a:pt x="1264" y="328"/>
                </a:cubicBezTo>
                <a:cubicBezTo>
                  <a:pt x="1264" y="361"/>
                  <a:pt x="1238" y="388"/>
                  <a:pt x="1207" y="388"/>
                </a:cubicBezTo>
                <a:cubicBezTo>
                  <a:pt x="1175" y="388"/>
                  <a:pt x="1149" y="361"/>
                  <a:pt x="1149" y="328"/>
                </a:cubicBezTo>
                <a:close/>
                <a:moveTo>
                  <a:pt x="1532" y="328"/>
                </a:moveTo>
                <a:cubicBezTo>
                  <a:pt x="1532" y="294"/>
                  <a:pt x="1558" y="267"/>
                  <a:pt x="1590" y="267"/>
                </a:cubicBezTo>
                <a:cubicBezTo>
                  <a:pt x="1621" y="267"/>
                  <a:pt x="1647" y="294"/>
                  <a:pt x="1647" y="328"/>
                </a:cubicBezTo>
                <a:cubicBezTo>
                  <a:pt x="1647" y="361"/>
                  <a:pt x="1621" y="388"/>
                  <a:pt x="1590" y="388"/>
                </a:cubicBezTo>
                <a:cubicBezTo>
                  <a:pt x="1558" y="388"/>
                  <a:pt x="1532" y="361"/>
                  <a:pt x="1532" y="328"/>
                </a:cubicBezTo>
                <a:close/>
                <a:moveTo>
                  <a:pt x="0" y="595"/>
                </a:moveTo>
                <a:cubicBezTo>
                  <a:pt x="0" y="561"/>
                  <a:pt x="26" y="534"/>
                  <a:pt x="58" y="534"/>
                </a:cubicBezTo>
                <a:cubicBezTo>
                  <a:pt x="89" y="534"/>
                  <a:pt x="115" y="561"/>
                  <a:pt x="115" y="595"/>
                </a:cubicBezTo>
                <a:cubicBezTo>
                  <a:pt x="115" y="628"/>
                  <a:pt x="89" y="655"/>
                  <a:pt x="58" y="655"/>
                </a:cubicBezTo>
                <a:cubicBezTo>
                  <a:pt x="26" y="655"/>
                  <a:pt x="0" y="628"/>
                  <a:pt x="0" y="595"/>
                </a:cubicBezTo>
                <a:close/>
                <a:moveTo>
                  <a:pt x="383" y="595"/>
                </a:moveTo>
                <a:cubicBezTo>
                  <a:pt x="383" y="561"/>
                  <a:pt x="409" y="534"/>
                  <a:pt x="441" y="534"/>
                </a:cubicBezTo>
                <a:cubicBezTo>
                  <a:pt x="472" y="534"/>
                  <a:pt x="498" y="561"/>
                  <a:pt x="498" y="595"/>
                </a:cubicBezTo>
                <a:cubicBezTo>
                  <a:pt x="498" y="628"/>
                  <a:pt x="472" y="655"/>
                  <a:pt x="441" y="655"/>
                </a:cubicBezTo>
                <a:cubicBezTo>
                  <a:pt x="409" y="655"/>
                  <a:pt x="383" y="628"/>
                  <a:pt x="383" y="595"/>
                </a:cubicBezTo>
                <a:close/>
                <a:moveTo>
                  <a:pt x="766" y="595"/>
                </a:moveTo>
                <a:cubicBezTo>
                  <a:pt x="766" y="561"/>
                  <a:pt x="792" y="534"/>
                  <a:pt x="824" y="534"/>
                </a:cubicBezTo>
                <a:cubicBezTo>
                  <a:pt x="855" y="534"/>
                  <a:pt x="881" y="561"/>
                  <a:pt x="881" y="595"/>
                </a:cubicBezTo>
                <a:cubicBezTo>
                  <a:pt x="881" y="628"/>
                  <a:pt x="855" y="655"/>
                  <a:pt x="824" y="655"/>
                </a:cubicBezTo>
                <a:cubicBezTo>
                  <a:pt x="792" y="655"/>
                  <a:pt x="766" y="628"/>
                  <a:pt x="766" y="595"/>
                </a:cubicBezTo>
                <a:close/>
                <a:moveTo>
                  <a:pt x="1149" y="595"/>
                </a:moveTo>
                <a:cubicBezTo>
                  <a:pt x="1149" y="561"/>
                  <a:pt x="1175" y="534"/>
                  <a:pt x="1207" y="534"/>
                </a:cubicBezTo>
                <a:cubicBezTo>
                  <a:pt x="1238" y="534"/>
                  <a:pt x="1264" y="561"/>
                  <a:pt x="1264" y="595"/>
                </a:cubicBezTo>
                <a:cubicBezTo>
                  <a:pt x="1264" y="628"/>
                  <a:pt x="1238" y="655"/>
                  <a:pt x="1207" y="655"/>
                </a:cubicBezTo>
                <a:cubicBezTo>
                  <a:pt x="1175" y="655"/>
                  <a:pt x="1149" y="628"/>
                  <a:pt x="1149" y="595"/>
                </a:cubicBezTo>
                <a:close/>
                <a:moveTo>
                  <a:pt x="1532" y="595"/>
                </a:moveTo>
                <a:cubicBezTo>
                  <a:pt x="1532" y="561"/>
                  <a:pt x="1558" y="534"/>
                  <a:pt x="1590" y="534"/>
                </a:cubicBezTo>
                <a:cubicBezTo>
                  <a:pt x="1621" y="534"/>
                  <a:pt x="1647" y="561"/>
                  <a:pt x="1647" y="595"/>
                </a:cubicBezTo>
                <a:cubicBezTo>
                  <a:pt x="1647" y="628"/>
                  <a:pt x="1621" y="655"/>
                  <a:pt x="1590" y="655"/>
                </a:cubicBezTo>
                <a:cubicBezTo>
                  <a:pt x="1558" y="655"/>
                  <a:pt x="1532" y="628"/>
                  <a:pt x="1532" y="595"/>
                </a:cubicBezTo>
                <a:close/>
                <a:moveTo>
                  <a:pt x="0" y="862"/>
                </a:moveTo>
                <a:cubicBezTo>
                  <a:pt x="0" y="828"/>
                  <a:pt x="26" y="801"/>
                  <a:pt x="58" y="801"/>
                </a:cubicBezTo>
                <a:cubicBezTo>
                  <a:pt x="89" y="801"/>
                  <a:pt x="115" y="828"/>
                  <a:pt x="115" y="862"/>
                </a:cubicBezTo>
                <a:cubicBezTo>
                  <a:pt x="115" y="895"/>
                  <a:pt x="89" y="922"/>
                  <a:pt x="58" y="922"/>
                </a:cubicBezTo>
                <a:cubicBezTo>
                  <a:pt x="26" y="922"/>
                  <a:pt x="0" y="895"/>
                  <a:pt x="0" y="862"/>
                </a:cubicBezTo>
                <a:close/>
                <a:moveTo>
                  <a:pt x="383" y="862"/>
                </a:moveTo>
                <a:cubicBezTo>
                  <a:pt x="383" y="828"/>
                  <a:pt x="409" y="801"/>
                  <a:pt x="441" y="801"/>
                </a:cubicBezTo>
                <a:cubicBezTo>
                  <a:pt x="472" y="801"/>
                  <a:pt x="498" y="828"/>
                  <a:pt x="498" y="862"/>
                </a:cubicBezTo>
                <a:cubicBezTo>
                  <a:pt x="498" y="895"/>
                  <a:pt x="472" y="922"/>
                  <a:pt x="441" y="922"/>
                </a:cubicBezTo>
                <a:cubicBezTo>
                  <a:pt x="409" y="922"/>
                  <a:pt x="383" y="895"/>
                  <a:pt x="383" y="862"/>
                </a:cubicBezTo>
                <a:close/>
                <a:moveTo>
                  <a:pt x="766" y="862"/>
                </a:moveTo>
                <a:cubicBezTo>
                  <a:pt x="766" y="828"/>
                  <a:pt x="792" y="801"/>
                  <a:pt x="824" y="801"/>
                </a:cubicBezTo>
                <a:cubicBezTo>
                  <a:pt x="855" y="801"/>
                  <a:pt x="881" y="828"/>
                  <a:pt x="881" y="862"/>
                </a:cubicBezTo>
                <a:cubicBezTo>
                  <a:pt x="881" y="895"/>
                  <a:pt x="855" y="922"/>
                  <a:pt x="824" y="922"/>
                </a:cubicBezTo>
                <a:cubicBezTo>
                  <a:pt x="792" y="922"/>
                  <a:pt x="766" y="895"/>
                  <a:pt x="766" y="862"/>
                </a:cubicBezTo>
                <a:close/>
                <a:moveTo>
                  <a:pt x="1149" y="862"/>
                </a:moveTo>
                <a:cubicBezTo>
                  <a:pt x="1149" y="828"/>
                  <a:pt x="1175" y="801"/>
                  <a:pt x="1207" y="801"/>
                </a:cubicBezTo>
                <a:cubicBezTo>
                  <a:pt x="1238" y="801"/>
                  <a:pt x="1264" y="828"/>
                  <a:pt x="1264" y="862"/>
                </a:cubicBezTo>
                <a:cubicBezTo>
                  <a:pt x="1264" y="895"/>
                  <a:pt x="1238" y="922"/>
                  <a:pt x="1207" y="922"/>
                </a:cubicBezTo>
                <a:cubicBezTo>
                  <a:pt x="1175" y="922"/>
                  <a:pt x="1149" y="895"/>
                  <a:pt x="1149" y="862"/>
                </a:cubicBezTo>
                <a:close/>
                <a:moveTo>
                  <a:pt x="1532" y="862"/>
                </a:moveTo>
                <a:cubicBezTo>
                  <a:pt x="1532" y="828"/>
                  <a:pt x="1558" y="801"/>
                  <a:pt x="1590" y="801"/>
                </a:cubicBezTo>
                <a:cubicBezTo>
                  <a:pt x="1621" y="801"/>
                  <a:pt x="1647" y="828"/>
                  <a:pt x="1647" y="862"/>
                </a:cubicBezTo>
                <a:cubicBezTo>
                  <a:pt x="1647" y="895"/>
                  <a:pt x="1621" y="922"/>
                  <a:pt x="1590" y="922"/>
                </a:cubicBezTo>
                <a:cubicBezTo>
                  <a:pt x="1558" y="922"/>
                  <a:pt x="1532" y="895"/>
                  <a:pt x="1532" y="862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64" name="任意多边形: 形状 63" title=""/>
          <p:cNvSpPr/>
          <p:nvPr/>
        </p:nvSpPr>
        <p:spPr>
          <a:xfrm>
            <a:off x="5476126" y="6326312"/>
            <a:ext cx="1308141" cy="189080"/>
          </a:xfrm>
          <a:custGeom>
            <a:gdLst>
              <a:gd name="connsiteX0" fmla="*/ 1047183 w 1258132"/>
              <a:gd name="connsiteY0" fmla="*/ 0 h 181852"/>
              <a:gd name="connsiteX1" fmla="*/ 1135155 w 1258132"/>
              <a:gd name="connsiteY1" fmla="*/ 0 h 181852"/>
              <a:gd name="connsiteX2" fmla="*/ 1258132 w 1258132"/>
              <a:gd name="connsiteY2" fmla="*/ 90926 h 181852"/>
              <a:gd name="connsiteX3" fmla="*/ 1135155 w 1258132"/>
              <a:gd name="connsiteY3" fmla="*/ 181852 h 181852"/>
              <a:gd name="connsiteX4" fmla="*/ 1047183 w 1258132"/>
              <a:gd name="connsiteY4" fmla="*/ 181852 h 181852"/>
              <a:gd name="connsiteX5" fmla="*/ 1170160 w 1258132"/>
              <a:gd name="connsiteY5" fmla="*/ 90926 h 181852"/>
              <a:gd name="connsiteX6" fmla="*/ 837748 w 1258132"/>
              <a:gd name="connsiteY6" fmla="*/ 0 h 181852"/>
              <a:gd name="connsiteX7" fmla="*/ 925720 w 1258132"/>
              <a:gd name="connsiteY7" fmla="*/ 0 h 181852"/>
              <a:gd name="connsiteX8" fmla="*/ 1048697 w 1258132"/>
              <a:gd name="connsiteY8" fmla="*/ 90926 h 181852"/>
              <a:gd name="connsiteX9" fmla="*/ 925720 w 1258132"/>
              <a:gd name="connsiteY9" fmla="*/ 181852 h 181852"/>
              <a:gd name="connsiteX10" fmla="*/ 837748 w 1258132"/>
              <a:gd name="connsiteY10" fmla="*/ 181852 h 181852"/>
              <a:gd name="connsiteX11" fmla="*/ 960725 w 1258132"/>
              <a:gd name="connsiteY11" fmla="*/ 90926 h 181852"/>
              <a:gd name="connsiteX12" fmla="*/ 628311 w 1258132"/>
              <a:gd name="connsiteY12" fmla="*/ 0 h 181852"/>
              <a:gd name="connsiteX13" fmla="*/ 716283 w 1258132"/>
              <a:gd name="connsiteY13" fmla="*/ 0 h 181852"/>
              <a:gd name="connsiteX14" fmla="*/ 839260 w 1258132"/>
              <a:gd name="connsiteY14" fmla="*/ 90926 h 181852"/>
              <a:gd name="connsiteX15" fmla="*/ 716283 w 1258132"/>
              <a:gd name="connsiteY15" fmla="*/ 181852 h 181852"/>
              <a:gd name="connsiteX16" fmla="*/ 628311 w 1258132"/>
              <a:gd name="connsiteY16" fmla="*/ 181852 h 181852"/>
              <a:gd name="connsiteX17" fmla="*/ 751288 w 1258132"/>
              <a:gd name="connsiteY17" fmla="*/ 90926 h 181852"/>
              <a:gd name="connsiteX18" fmla="*/ 418874 w 1258132"/>
              <a:gd name="connsiteY18" fmla="*/ 0 h 181852"/>
              <a:gd name="connsiteX19" fmla="*/ 506846 w 1258132"/>
              <a:gd name="connsiteY19" fmla="*/ 0 h 181852"/>
              <a:gd name="connsiteX20" fmla="*/ 629823 w 1258132"/>
              <a:gd name="connsiteY20" fmla="*/ 90926 h 181852"/>
              <a:gd name="connsiteX21" fmla="*/ 506846 w 1258132"/>
              <a:gd name="connsiteY21" fmla="*/ 181852 h 181852"/>
              <a:gd name="connsiteX22" fmla="*/ 418874 w 1258132"/>
              <a:gd name="connsiteY22" fmla="*/ 181852 h 181852"/>
              <a:gd name="connsiteX23" fmla="*/ 541851 w 1258132"/>
              <a:gd name="connsiteY23" fmla="*/ 90926 h 181852"/>
              <a:gd name="connsiteX24" fmla="*/ 209437 w 1258132"/>
              <a:gd name="connsiteY24" fmla="*/ 0 h 181852"/>
              <a:gd name="connsiteX25" fmla="*/ 297409 w 1258132"/>
              <a:gd name="connsiteY25" fmla="*/ 0 h 181852"/>
              <a:gd name="connsiteX26" fmla="*/ 420386 w 1258132"/>
              <a:gd name="connsiteY26" fmla="*/ 90926 h 181852"/>
              <a:gd name="connsiteX27" fmla="*/ 297409 w 1258132"/>
              <a:gd name="connsiteY27" fmla="*/ 181852 h 181852"/>
              <a:gd name="connsiteX28" fmla="*/ 209437 w 1258132"/>
              <a:gd name="connsiteY28" fmla="*/ 181852 h 181852"/>
              <a:gd name="connsiteX29" fmla="*/ 332414 w 1258132"/>
              <a:gd name="connsiteY29" fmla="*/ 90926 h 181852"/>
              <a:gd name="connsiteX30" fmla="*/ 0 w 1258132"/>
              <a:gd name="connsiteY30" fmla="*/ 0 h 181852"/>
              <a:gd name="connsiteX31" fmla="*/ 87972 w 1258132"/>
              <a:gd name="connsiteY31" fmla="*/ 0 h 181852"/>
              <a:gd name="connsiteX32" fmla="*/ 210949 w 1258132"/>
              <a:gd name="connsiteY32" fmla="*/ 90926 h 181852"/>
              <a:gd name="connsiteX33" fmla="*/ 87972 w 1258132"/>
              <a:gd name="connsiteY33" fmla="*/ 181852 h 181852"/>
              <a:gd name="connsiteX34" fmla="*/ 0 w 1258132"/>
              <a:gd name="connsiteY34" fmla="*/ 181852 h 181852"/>
              <a:gd name="connsiteX35" fmla="*/ 122977 w 1258132"/>
              <a:gd name="connsiteY35" fmla="*/ 90926 h 18185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58132" h="181852">
                <a:moveTo>
                  <a:pt x="1047183" y="0"/>
                </a:moveTo>
                <a:lnTo>
                  <a:pt x="1135155" y="0"/>
                </a:lnTo>
                <a:lnTo>
                  <a:pt x="1258132" y="90926"/>
                </a:lnTo>
                <a:lnTo>
                  <a:pt x="1135155" y="181852"/>
                </a:lnTo>
                <a:lnTo>
                  <a:pt x="1047183" y="181852"/>
                </a:lnTo>
                <a:lnTo>
                  <a:pt x="1170160" y="90926"/>
                </a:lnTo>
                <a:close/>
                <a:moveTo>
                  <a:pt x="837748" y="0"/>
                </a:moveTo>
                <a:lnTo>
                  <a:pt x="925720" y="0"/>
                </a:lnTo>
                <a:lnTo>
                  <a:pt x="1048697" y="90926"/>
                </a:lnTo>
                <a:lnTo>
                  <a:pt x="925720" y="181852"/>
                </a:lnTo>
                <a:lnTo>
                  <a:pt x="837748" y="181852"/>
                </a:lnTo>
                <a:lnTo>
                  <a:pt x="960725" y="90926"/>
                </a:lnTo>
                <a:close/>
                <a:moveTo>
                  <a:pt x="628311" y="0"/>
                </a:moveTo>
                <a:lnTo>
                  <a:pt x="716283" y="0"/>
                </a:lnTo>
                <a:lnTo>
                  <a:pt x="839260" y="90926"/>
                </a:lnTo>
                <a:lnTo>
                  <a:pt x="716283" y="181852"/>
                </a:lnTo>
                <a:lnTo>
                  <a:pt x="628311" y="181852"/>
                </a:lnTo>
                <a:lnTo>
                  <a:pt x="751288" y="90926"/>
                </a:lnTo>
                <a:close/>
                <a:moveTo>
                  <a:pt x="418874" y="0"/>
                </a:moveTo>
                <a:lnTo>
                  <a:pt x="506846" y="0"/>
                </a:lnTo>
                <a:lnTo>
                  <a:pt x="629823" y="90926"/>
                </a:lnTo>
                <a:lnTo>
                  <a:pt x="506846" y="181852"/>
                </a:lnTo>
                <a:lnTo>
                  <a:pt x="418874" y="181852"/>
                </a:lnTo>
                <a:lnTo>
                  <a:pt x="541851" y="90926"/>
                </a:lnTo>
                <a:close/>
                <a:moveTo>
                  <a:pt x="209437" y="0"/>
                </a:moveTo>
                <a:lnTo>
                  <a:pt x="297409" y="0"/>
                </a:lnTo>
                <a:lnTo>
                  <a:pt x="420386" y="90926"/>
                </a:lnTo>
                <a:lnTo>
                  <a:pt x="297409" y="181852"/>
                </a:lnTo>
                <a:lnTo>
                  <a:pt x="209437" y="181852"/>
                </a:lnTo>
                <a:lnTo>
                  <a:pt x="332414" y="90926"/>
                </a:lnTo>
                <a:close/>
                <a:moveTo>
                  <a:pt x="0" y="0"/>
                </a:moveTo>
                <a:lnTo>
                  <a:pt x="87972" y="0"/>
                </a:lnTo>
                <a:lnTo>
                  <a:pt x="210949" y="90926"/>
                </a:lnTo>
                <a:lnTo>
                  <a:pt x="87972" y="181852"/>
                </a:lnTo>
                <a:lnTo>
                  <a:pt x="0" y="181852"/>
                </a:lnTo>
                <a:lnTo>
                  <a:pt x="122977" y="90926"/>
                </a:ln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grpSp>
        <p:nvGrpSpPr>
          <p:cNvPr id="224" name="组合 223" title=""/>
          <p:cNvGrpSpPr/>
          <p:nvPr/>
        </p:nvGrpSpPr>
        <p:grpSpPr>
          <a:xfrm>
            <a:off x="5143991" y="1563294"/>
            <a:ext cx="4870739" cy="3731458"/>
            <a:chOff x="3857625" y="1682616"/>
            <a:chExt cx="4870739" cy="3731458"/>
          </a:xfrm>
          <a:effectLst/>
        </p:grpSpPr>
        <p:sp>
          <p:nvSpPr>
            <p:cNvPr id="7" name="圆角矩形 6"/>
            <p:cNvSpPr/>
            <p:nvPr/>
          </p:nvSpPr>
          <p:spPr>
            <a:xfrm>
              <a:off x="3857625" y="1682616"/>
              <a:ext cx="4870739" cy="3731458"/>
            </a:xfrm>
            <a:prstGeom prst="roundRect">
              <a:avLst>
                <a:gd name="adj" fmla="val 14905"/>
              </a:avLst>
            </a:prstGeom>
            <a:gradFill flip="none" rotWithShape="1">
              <a:gsLst>
                <a:gs pos="16000">
                  <a:schemeClr val="bg1"/>
                </a:gs>
                <a:gs pos="100000">
                  <a:srgbClr val="F9FBF8"/>
                </a:gs>
              </a:gsLst>
              <a:lin ang="2700000" scaled="1"/>
            </a:gradFill>
            <a:ln>
              <a:noFill/>
            </a:ln>
            <a:effectLst>
              <a:outerShdw blurRad="50800" dist="38100" dir="2700000" algn="tl" rotWithShape="0">
                <a:srgbClr val="DAE7D6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/>
              <a:endParaRPr lang="zh-CN">
                <a:solidFill>
                  <a:schemeClr val="lt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5546503" y="2003557"/>
              <a:ext cx="1500603" cy="1500603"/>
            </a:xfrm>
            <a:prstGeom prst="ellipse">
              <a:avLst/>
            </a:prstGeom>
            <a:gradFill flip="none" rotWithShape="1">
              <a:gsLst>
                <a:gs pos="39000">
                  <a:srgbClr val="8DB74B"/>
                </a:gs>
                <a:gs pos="100000">
                  <a:srgbClr val="91BD52"/>
                </a:gs>
              </a:gsLst>
              <a:lin ang="13500000" scaled="1"/>
            </a:gradFill>
            <a:ln>
              <a:noFill/>
            </a:ln>
            <a:effectLst>
              <a:outerShdw blurRad="190500" dist="101600" dir="5400000" algn="t" rotWithShape="0">
                <a:srgbClr val="91795A">
                  <a:alpha val="24000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en-US" sz="4400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en-US" sz="440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996690" y="3747636"/>
              <a:ext cx="4665980" cy="835025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algn="ctr"/>
              <a:r>
                <a:rPr lang="zh-CN" sz="4400" b="1">
                  <a:solidFill>
                    <a:schemeClr val="accent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机械效率</a:t>
              </a:r>
              <a:endParaRPr lang="zh-CN" sz="4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497132" y="4582638"/>
              <a:ext cx="3591724" cy="387798"/>
            </a:xfrm>
            <a:prstGeom prst="rect">
              <a:avLst/>
            </a:prstGeom>
          </p:spPr>
          <p:txBody>
            <a:bodyPr wrap="square" lIns="0" tIns="0" rIns="0" bIns="0"/>
            <a:lstStyle/>
            <a:p>
              <a:pPr>
                <a:lnSpc>
                  <a:spcPct val="120000"/>
                </a:lnSpc>
              </a:pPr>
              <a:endParaRPr lang="zh-CN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4" grpId="0" animBg="1"/>
      <p:bldP spid="63" grpId="0" animBg="1"/>
      <p:bldP spid="60" grpId="1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3840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一、有用功、额外功和总功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32346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有用功、额外功和总功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9" name="图片 58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53560" y="1118870"/>
            <a:ext cx="1325245" cy="1224915"/>
          </a:xfrm>
          <a:prstGeom prst="rect">
            <a:avLst/>
          </a:prstGeom>
        </p:spPr>
      </p:pic>
      <p:sp>
        <p:nvSpPr>
          <p:cNvPr id="6" name="Freeform 3" title=""/>
          <p:cNvSpPr/>
          <p:nvPr>
            <p:custDataLst>
              <p:tags r:id="rId6"/>
            </p:custDataLst>
          </p:nvPr>
        </p:nvSpPr>
        <p:spPr>
          <a:xfrm>
            <a:off x="215921" y="2522112"/>
            <a:ext cx="2810941" cy="2810942"/>
          </a:xfrm>
          <a:custGeom>
            <a:rect l="l" t="t" r="r" b="b"/>
            <a:pathLst>
              <a:path w="3747922" h="3747922">
                <a:moveTo>
                  <a:pt x="0" y="0"/>
                </a:moveTo>
                <a:lnTo>
                  <a:pt x="3747922" y="0"/>
                </a:lnTo>
                <a:lnTo>
                  <a:pt x="3747922" y="3747922"/>
                </a:lnTo>
                <a:lnTo>
                  <a:pt x="0" y="37479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6" name="TextBox 56" title=""/>
          <p:cNvSpPr txBox="1"/>
          <p:nvPr>
            <p:custDataLst>
              <p:tags r:id="rId9"/>
            </p:custDataLst>
          </p:nvPr>
        </p:nvSpPr>
        <p:spPr>
          <a:xfrm>
            <a:off x="219096" y="3635274"/>
            <a:ext cx="2807896" cy="39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zh-CN" altLang="en-US" sz="2800" spc="175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简单机械中的功</a:t>
            </a:r>
            <a:endParaRPr lang="zh-CN" altLang="en-US" sz="2800" spc="175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Freeform 39" title=""/>
          <p:cNvSpPr/>
          <p:nvPr>
            <p:custDataLst>
              <p:tags r:id="rId10"/>
            </p:custDataLst>
          </p:nvPr>
        </p:nvSpPr>
        <p:spPr>
          <a:xfrm rot="-10800000">
            <a:off x="3027045" y="3542665"/>
            <a:ext cx="1032510" cy="579755"/>
          </a:xfrm>
          <a:custGeom>
            <a:rect l="l" t="t" r="r" b="b"/>
            <a:pathLst>
              <a:path w="768502" h="772717">
                <a:moveTo>
                  <a:pt x="0" y="0"/>
                </a:moveTo>
                <a:lnTo>
                  <a:pt x="768502" y="0"/>
                </a:lnTo>
                <a:lnTo>
                  <a:pt x="768502" y="772717"/>
                </a:lnTo>
                <a:lnTo>
                  <a:pt x="0" y="7727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/>
          <a:lstStyle/>
          <a:p/>
        </p:txBody>
      </p:sp>
      <p:sp>
        <p:nvSpPr>
          <p:cNvPr id="35" name="AutoShape 35" title=""/>
          <p:cNvSpPr/>
          <p:nvPr>
            <p:custDataLst>
              <p:tags r:id="rId13"/>
            </p:custDataLst>
          </p:nvPr>
        </p:nvSpPr>
        <p:spPr>
          <a:xfrm>
            <a:off x="4063973" y="1732000"/>
            <a:ext cx="394158" cy="0"/>
          </a:xfrm>
          <a:prstGeom prst="line">
            <a:avLst/>
          </a:prstGeom>
          <a:ln w="25400" cap="flat">
            <a:solidFill>
              <a:srgbClr val="7167E4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/>
        </p:txBody>
      </p:sp>
      <p:sp>
        <p:nvSpPr>
          <p:cNvPr id="19" name="AutoShape 37" title=""/>
          <p:cNvSpPr/>
          <p:nvPr>
            <p:custDataLst>
              <p:tags r:id="rId14"/>
            </p:custDataLst>
          </p:nvPr>
        </p:nvSpPr>
        <p:spPr>
          <a:xfrm rot="5400000">
            <a:off x="1989455" y="3806190"/>
            <a:ext cx="4158615" cy="10160"/>
          </a:xfrm>
          <a:prstGeom prst="line">
            <a:avLst/>
          </a:prstGeom>
          <a:ln w="25400" cap="flat">
            <a:solidFill>
              <a:srgbClr val="7167E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/>
        </p:txBody>
      </p:sp>
      <p:sp>
        <p:nvSpPr>
          <p:cNvPr id="38" name="AutoShape 38" title=""/>
          <p:cNvSpPr/>
          <p:nvPr>
            <p:custDataLst>
              <p:tags r:id="rId15"/>
            </p:custDataLst>
          </p:nvPr>
        </p:nvSpPr>
        <p:spPr>
          <a:xfrm>
            <a:off x="4064608" y="5881636"/>
            <a:ext cx="394158" cy="0"/>
          </a:xfrm>
          <a:prstGeom prst="line">
            <a:avLst/>
          </a:prstGeom>
          <a:ln w="25400" cap="flat">
            <a:solidFill>
              <a:srgbClr val="7167E4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/>
        </p:txBody>
      </p:sp>
      <p:sp>
        <p:nvSpPr>
          <p:cNvPr id="44" name="Freeform 44" title=""/>
          <p:cNvSpPr/>
          <p:nvPr>
            <p:custDataLst>
              <p:tags r:id="rId16"/>
            </p:custDataLst>
          </p:nvPr>
        </p:nvSpPr>
        <p:spPr>
          <a:xfrm>
            <a:off x="4783512" y="1261754"/>
            <a:ext cx="393742" cy="449291"/>
          </a:xfrm>
          <a:custGeom>
            <a:rect l="l" t="t" r="r" b="b"/>
            <a:pathLst>
              <a:path w="393742" h="449291">
                <a:moveTo>
                  <a:pt x="0" y="0"/>
                </a:moveTo>
                <a:lnTo>
                  <a:pt x="393742" y="0"/>
                </a:lnTo>
                <a:lnTo>
                  <a:pt x="393742" y="449291"/>
                </a:lnTo>
                <a:lnTo>
                  <a:pt x="0" y="44929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1" name="TextBox 51" title=""/>
          <p:cNvSpPr txBox="1"/>
          <p:nvPr>
            <p:custDataLst>
              <p:tags r:id="rId19"/>
            </p:custDataLst>
          </p:nvPr>
        </p:nvSpPr>
        <p:spPr>
          <a:xfrm>
            <a:off x="4201443" y="1801936"/>
            <a:ext cx="1646782" cy="28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zh-CN" altLang="en-US" spc="127">
                <a:latin typeface="微软雅黑" panose="020b0503020204020204" charset="-122"/>
                <a:ea typeface="微软雅黑" panose="020b0503020204020204" charset="-122"/>
              </a:rPr>
              <a:t>有用功</a:t>
            </a:r>
            <a:endParaRPr lang="zh-CN" altLang="en-US" spc="127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20"/>
            </p:custDataLst>
          </p:nvPr>
        </p:nvSpPr>
        <p:spPr>
          <a:xfrm>
            <a:off x="5551805" y="1485265"/>
            <a:ext cx="51587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highlight>
                  <a:srgbClr val="FF00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完成某项工作必须要做的功，叫做有用功，用W</a:t>
            </a:r>
            <a:r>
              <a:rPr lang="zh-CN" altLang="en-US" sz="1600" baseline="-25000">
                <a:solidFill>
                  <a:schemeClr val="bg1"/>
                </a:solidFill>
                <a:highlight>
                  <a:srgbClr val="FF00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</a:t>
            </a:r>
            <a:r>
              <a:rPr lang="zh-CN" altLang="en-US" sz="1600">
                <a:solidFill>
                  <a:schemeClr val="bg1"/>
                </a:solidFill>
                <a:highlight>
                  <a:srgbClr val="FF00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表示</a:t>
            </a:r>
            <a:endParaRPr lang="zh-CN" altLang="en-US" sz="1600">
              <a:solidFill>
                <a:schemeClr val="bg1"/>
              </a:solidFill>
              <a:highlight>
                <a:srgbClr val="FF00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21"/>
            </p:custDataLst>
          </p:nvPr>
        </p:nvSpPr>
        <p:spPr>
          <a:xfrm>
            <a:off x="5704205" y="3359785"/>
            <a:ext cx="39782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highlight>
                  <a:srgbClr val="00808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对人们没有用但不得不做的功，用W</a:t>
            </a:r>
            <a:r>
              <a:rPr lang="zh-CN" altLang="en-US" sz="1600" baseline="-25000">
                <a:solidFill>
                  <a:schemeClr val="bg1"/>
                </a:solidFill>
                <a:highlight>
                  <a:srgbClr val="00808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额</a:t>
            </a:r>
            <a:r>
              <a:rPr lang="zh-CN" altLang="en-US" sz="1600">
                <a:solidFill>
                  <a:schemeClr val="bg1"/>
                </a:solidFill>
                <a:highlight>
                  <a:srgbClr val="00808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表示</a:t>
            </a:r>
            <a:endParaRPr lang="zh-CN" altLang="en-US" sz="1600">
              <a:solidFill>
                <a:schemeClr val="bg1"/>
              </a:solidFill>
              <a:highlight>
                <a:srgbClr val="00808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" name="图片 9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29760" y="3006090"/>
            <a:ext cx="1325245" cy="1224915"/>
          </a:xfrm>
          <a:prstGeom prst="rect">
            <a:avLst/>
          </a:prstGeom>
        </p:spPr>
      </p:pic>
      <p:sp>
        <p:nvSpPr>
          <p:cNvPr id="11" name="TextBox 51" title=""/>
          <p:cNvSpPr txBox="1"/>
          <p:nvPr>
            <p:custDataLst>
              <p:tags r:id="rId23"/>
            </p:custDataLst>
          </p:nvPr>
        </p:nvSpPr>
        <p:spPr>
          <a:xfrm>
            <a:off x="4277643" y="3689156"/>
            <a:ext cx="1646782" cy="28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zh-CN" altLang="en-US" spc="127">
                <a:latin typeface="微软雅黑" panose="020b0503020204020204" charset="-122"/>
                <a:ea typeface="微软雅黑" panose="020b0503020204020204" charset="-122"/>
              </a:rPr>
              <a:t>额外功</a:t>
            </a:r>
            <a:endParaRPr lang="zh-CN" altLang="en-US" spc="127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24"/>
            </p:custDataLst>
          </p:nvPr>
        </p:nvSpPr>
        <p:spPr>
          <a:xfrm>
            <a:off x="5770245" y="5467350"/>
            <a:ext cx="584009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highlight>
                  <a:srgbClr val="00008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有用功与额外功之和是总共做的功，用W</a:t>
            </a:r>
            <a:r>
              <a:rPr lang="zh-CN" altLang="en-US" sz="1600" baseline="-25000">
                <a:solidFill>
                  <a:schemeClr val="bg1"/>
                </a:solidFill>
                <a:highlight>
                  <a:srgbClr val="00008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</a:t>
            </a:r>
            <a:r>
              <a:rPr lang="zh-CN" altLang="en-US" sz="1600">
                <a:solidFill>
                  <a:schemeClr val="bg1"/>
                </a:solidFill>
                <a:highlight>
                  <a:srgbClr val="00008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表示</a:t>
            </a:r>
            <a:endParaRPr lang="zh-CN" altLang="en-US" sz="1600">
              <a:solidFill>
                <a:schemeClr val="bg1"/>
              </a:solidFill>
              <a:highlight>
                <a:srgbClr val="00008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2" name="图片 21" title="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95800" y="5113655"/>
            <a:ext cx="1325245" cy="1224915"/>
          </a:xfrm>
          <a:prstGeom prst="rect">
            <a:avLst/>
          </a:prstGeom>
        </p:spPr>
      </p:pic>
      <p:sp>
        <p:nvSpPr>
          <p:cNvPr id="25" name="TextBox 51" title=""/>
          <p:cNvSpPr txBox="1"/>
          <p:nvPr>
            <p:custDataLst>
              <p:tags r:id="rId26"/>
            </p:custDataLst>
          </p:nvPr>
        </p:nvSpPr>
        <p:spPr>
          <a:xfrm>
            <a:off x="4343683" y="5796721"/>
            <a:ext cx="1646782" cy="28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zh-CN" altLang="en-US" spc="127">
                <a:latin typeface="微软雅黑" panose="020b0503020204020204" charset="-122"/>
                <a:ea typeface="微软雅黑" panose="020b0503020204020204" charset="-122"/>
              </a:rPr>
              <a:t>总功</a:t>
            </a:r>
            <a:endParaRPr lang="zh-CN" altLang="en-US" spc="127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" name="图片 26" title="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4783455" y="3136265"/>
            <a:ext cx="666115" cy="616585"/>
          </a:xfrm>
          <a:prstGeom prst="rect">
            <a:avLst/>
          </a:prstGeom>
        </p:spPr>
      </p:pic>
      <p:pic>
        <p:nvPicPr>
          <p:cNvPr id="31" name="图片 30" title="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874895" y="5339715"/>
            <a:ext cx="472440" cy="396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  <p:cond evt="onBegin" delay="0">
                          <p:tn val="28"/>
                        </p:cond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  <p:cond evt="onBegin" delay="0">
                          <p:tn val="39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  <p:cond evt="onBegin" delay="0">
                          <p:tn val="60"/>
                        </p:cond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  <p:cond evt="onBegin" delay="0">
                          <p:tn val="68"/>
                        </p:cond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  <p:cond evt="onBegin" delay="0">
                          <p:tn val="73"/>
                        </p:cond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  <p:cond evt="onBegin" delay="0">
                          <p:tn val="78"/>
                        </p:cond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  <p:cond evt="onBegin" delay="0">
                          <p:tn val="86"/>
                        </p:cond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6" grpId="0"/>
      <p:bldP spid="51" grpId="0"/>
      <p:bldP spid="11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0" name="泪滴形 79" title=""/>
          <p:cNvSpPr/>
          <p:nvPr/>
        </p:nvSpPr>
        <p:spPr>
          <a:xfrm flipV="1">
            <a:off x="292438" y="397763"/>
            <a:ext cx="859003" cy="859003"/>
          </a:xfrm>
          <a:prstGeom prst="teardrop">
            <a:avLst/>
          </a:prstGeom>
          <a:gradFill flip="none" rotWithShape="1">
            <a:gsLst>
              <a:gs pos="0">
                <a:srgbClr val="A9D3F6"/>
              </a:gs>
              <a:gs pos="100000">
                <a:srgbClr val="F8F9FB"/>
              </a:gs>
            </a:gsLst>
            <a:lin ang="162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2" name="组合 11" title=""/>
          <p:cNvGrpSpPr/>
          <p:nvPr/>
        </p:nvGrpSpPr>
        <p:grpSpPr>
          <a:xfrm>
            <a:off x="6339824" y="827324"/>
            <a:ext cx="3595615" cy="0"/>
            <a:chOff x="6525531" y="842564"/>
            <a:chExt cx="3595615" cy="0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6525531" y="842564"/>
              <a:ext cx="3492000" cy="0"/>
            </a:xfrm>
            <a:prstGeom prst="line">
              <a:avLst/>
            </a:prstGeom>
            <a:ln cap="rnd">
              <a:solidFill>
                <a:schemeClr val="tx1">
                  <a:lumMod val="50000"/>
                  <a:lumOff val="50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9797146" y="842564"/>
              <a:ext cx="324000" cy="0"/>
            </a:xfrm>
            <a:prstGeom prst="line">
              <a:avLst/>
            </a:prstGeom>
            <a:ln w="381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0" y="509270"/>
            <a:ext cx="1651000" cy="528955"/>
          </a:xfrm>
          <a:prstGeom prst="rect">
            <a:avLst/>
          </a:prstGeom>
        </p:spPr>
      </p:pic>
      <p:sp>
        <p:nvSpPr>
          <p:cNvPr id="8" name="任意多边形: 形状 7" title=""/>
          <p:cNvSpPr/>
          <p:nvPr/>
        </p:nvSpPr>
        <p:spPr>
          <a:xfrm flipH="1" flipV="1">
            <a:off x="0" y="6094011"/>
            <a:ext cx="749359" cy="763989"/>
          </a:xfrm>
          <a:custGeom>
            <a:gdLst>
              <a:gd name="connsiteX0" fmla="*/ 0 w 749359"/>
              <a:gd name="connsiteY0" fmla="*/ 0 h 763989"/>
              <a:gd name="connsiteX1" fmla="*/ 749359 w 749359"/>
              <a:gd name="connsiteY1" fmla="*/ 0 h 763989"/>
              <a:gd name="connsiteX2" fmla="*/ 749359 w 749359"/>
              <a:gd name="connsiteY2" fmla="*/ 763989 h 763989"/>
              <a:gd name="connsiteX3" fmla="*/ 698474 w 749359"/>
              <a:gd name="connsiteY3" fmla="*/ 745364 h 763989"/>
              <a:gd name="connsiteX4" fmla="*/ 21108 w 749359"/>
              <a:gd name="connsiteY4" fmla="*/ 67999 h 7639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59" h="763989">
                <a:moveTo>
                  <a:pt x="0" y="0"/>
                </a:moveTo>
                <a:lnTo>
                  <a:pt x="749359" y="0"/>
                </a:lnTo>
                <a:lnTo>
                  <a:pt x="749359" y="763989"/>
                </a:lnTo>
                <a:lnTo>
                  <a:pt x="698474" y="745364"/>
                </a:lnTo>
                <a:cubicBezTo>
                  <a:pt x="393913" y="616546"/>
                  <a:pt x="149926" y="372559"/>
                  <a:pt x="21108" y="67999"/>
                </a:cubicBezTo>
                <a:close/>
              </a:path>
            </a:pathLst>
          </a:custGeom>
          <a:gradFill>
            <a:gsLst>
              <a:gs pos="100000">
                <a:srgbClr val="73B1FF"/>
              </a:gs>
              <a:gs pos="0">
                <a:srgbClr val="78C2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思源黑体 CN Light" panose="020b0200000000000000" pitchFamily="34" charset="-122"/>
              <a:ea typeface="思源黑体 CN Light" panose="020b0200000000000000" pitchFamily="34" charset="-122"/>
              <a:sym typeface="+mn-ea"/>
            </a:endParaRPr>
          </a:p>
        </p:txBody>
      </p:sp>
      <p:sp>
        <p:nvSpPr>
          <p:cNvPr id="4" name="文本框 3" title=""/>
          <p:cNvSpPr txBox="1"/>
          <p:nvPr/>
        </p:nvSpPr>
        <p:spPr>
          <a:xfrm>
            <a:off x="993775" y="607060"/>
            <a:ext cx="3319145" cy="43116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夯基</a:t>
            </a:r>
            <a:r>
              <a:rPr lang="en-US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sz="2800" b="1">
                <a:solidFill>
                  <a:srgbClr val="92D050"/>
                </a:solidFill>
                <a:latin typeface="微软雅黑" panose="020b0503020204020204" charset="-122"/>
                <a:ea typeface="微软雅黑" panose="020b0503020204020204" charset="-122"/>
              </a:rPr>
              <a:t>基础知识梳理</a:t>
            </a:r>
            <a:endParaRPr lang="zh-CN" sz="2800" b="1">
              <a:solidFill>
                <a:srgbClr val="92D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/>
        </p:nvSpPr>
        <p:spPr>
          <a:xfrm>
            <a:off x="5288915" y="182245"/>
            <a:ext cx="3840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一、有用功、额外功和总功</a:t>
            </a:r>
            <a:endParaRPr lang="en-US" altLang="zh-CN" sz="24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74650" y="1449705"/>
            <a:ext cx="483044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sz="2000">
                <a:solidFill>
                  <a:srgbClr val="172ED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三种简单机械的有用功、额外功和总功</a:t>
            </a:r>
            <a:endParaRPr lang="zh-CN" sz="2000">
              <a:solidFill>
                <a:srgbClr val="172ED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3" name="表格 12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74650" y="2098675"/>
          <a:ext cx="11148060" cy="4271645"/>
        </p:xfrm>
        <a:graphic>
          <a:graphicData uri="http://schemas.openxmlformats.org/drawingml/2006/table">
            <a:tbl>
              <a:tblPr/>
              <a:tblGrid>
                <a:gridCol w="1270000"/>
                <a:gridCol w="3089910"/>
                <a:gridCol w="3420745"/>
                <a:gridCol w="3367405"/>
              </a:tblGrid>
              <a:tr h="60960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种类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杠杆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滑轮组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斜面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6EE"/>
                    </a:solidFill>
                  </a:tcPr>
                </a:tc>
              </a:tr>
              <a:tr h="1223645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图示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有用功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有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=Gh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有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=Gh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有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=Gh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额外功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若不计摩擦：W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额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=G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杆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·h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杆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若不计绳重及摩擦：W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额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=G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动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h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额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=fl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总功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总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=Fs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总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=Fs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总</a:t>
                      </a:r>
                      <a:r>
                        <a:rPr lang="en-US" sz="16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=Fl</a:t>
                      </a:r>
                      <a:endParaRPr lang="en-US" altLang="en-US" sz="16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三者关系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总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=W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有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+W</a:t>
                      </a:r>
                      <a:r>
                        <a:rPr lang="en-US" sz="1600" b="0" baseline="-250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额</a:t>
                      </a:r>
                      <a:endParaRPr lang="en-US" altLang="en-US" sz="16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cap="flat">
                      <a:noFill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图片 13" title=""/>
          <p:cNvPicPr/>
          <p:nvPr/>
        </p:nvPicPr>
        <p:blipFill>
          <a:blip r:embed="rId5"/>
          <a:stretch>
            <a:fillRect/>
          </a:stretch>
        </p:blipFill>
        <p:spPr>
          <a:xfrm>
            <a:off x="2439670" y="2800350"/>
            <a:ext cx="1513205" cy="1097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838190" y="2800350"/>
            <a:ext cx="975360" cy="1097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15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9312910" y="2800350"/>
            <a:ext cx="1377315" cy="1096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TABLE_ENDDRAG_ORIGIN_RECT" val="899*300"/>
  <p:tag name="TABLE_ENDDRAG_RECT" val="23*162*899*300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TABLE_ENDDRAG_ORIGIN_RECT" val="894*184"/>
  <p:tag name="TABLE_ENDDRAG_RECT" val="29*307*894*184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TABLE_ENDDRAG_ORIGIN_RECT" val="480*133"/>
  <p:tag name="TABLE_ENDDRAG_RECT" val="402*365*480*133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TABLE_ENDDRAG_ORIGIN_RECT" val="544*152"/>
  <p:tag name="TABLE_ENDDRAG_RECT" val="33*360*544*152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DhkNGI4NmJhMmU1MTZhMTI4OTdlYzlhMTQwNTZmNmIifQ==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TABLE_ENDDRAG_ORIGIN_RECT" val="877*287"/>
  <p:tag name="TABLE_ENDDRAG_RECT" val="29*165*877*287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TABLE_ENDDRAG_ORIGIN_RECT" val="873*314"/>
  <p:tag name="TABLE_ENDDRAG_RECT" val="29*165*873*314"/>
</p:tagLst>
</file>

<file path=ppt/tags/tag3.xml><?xml version="1.0" encoding="utf-8"?>
<p:tagLst xmlns:p="http://schemas.openxmlformats.org/presentationml/2006/main">
  <p:tag name="TABLE_ENDDRAG_ORIGIN_RECT" val="869*300"/>
  <p:tag name="TABLE_ENDDRAG_RECT" val="32*157*869*300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TABLE_ENDDRAG_ORIGIN_RECT" val="897*330"/>
  <p:tag name="TABLE_ENDDRAG_RECT" val="29*164*897*330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Arial"/>
      </a:majorFont>
      <a:minorFont>
        <a:latin typeface="Calibri"/>
        <a:ea typeface="宋体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宋体"/>
        <a:cs typeface="Arial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宋体"/>
        <a:cs typeface="Arial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265</Paragraphs>
  <Slides>32</Slides>
  <Notes>5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baseType="lpstr" size="47">
      <vt:lpstr>Arial</vt:lpstr>
      <vt:lpstr>Calibri</vt:lpstr>
      <vt:lpstr>宋体</vt:lpstr>
      <vt:lpstr>Calibri Light</vt:lpstr>
      <vt:lpstr>思源黑体 CN Light</vt:lpstr>
      <vt:lpstr>Alibaba PuHuiTi 2.0 105 Heavy</vt:lpstr>
      <vt:lpstr>思源黑体 CN Normal</vt:lpstr>
      <vt:lpstr>微软雅黑</vt:lpstr>
      <vt:lpstr>思源黑体 CN Bold</vt:lpstr>
      <vt:lpstr>幼圆</vt:lpstr>
      <vt:lpstr>OPPOSans B</vt:lpstr>
      <vt:lpstr>Times New Roman</vt:lpstr>
      <vt:lpstr>华文楷体</vt:lpstr>
      <vt:lpstr>思源黑体 CN (标题)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2024-02-29T14:52:10.956</cp:lastPrinted>
  <dcterms:created xsi:type="dcterms:W3CDTF">2024-02-29T14:52:10Z</dcterms:created>
  <dcterms:modified xsi:type="dcterms:W3CDTF">2024-02-29T06:52:10Z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