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svg" ContentType="image/svg"/>
  <Default Extension="wmf" ContentType="image/x-wmf"/>
  <Override PartName="/customXml/item1.xml" ContentType="application/xml"/>
  <Override PartName="/customXml/itemProps1.xml" ContentType="application/vnd.openxmlformats-officedocument.customXmlProperties+xml"/>
  <Override PartName="/customXml/itemProps28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2"/>
  </p:sldMasterIdLst>
  <p:notesMasterIdLst>
    <p:notesMasterId r:id="rId3"/>
  </p:notesMasterIdLst>
  <p:handoutMasterIdLst>
    <p:handoutMasterId r:id="rId4"/>
  </p:handoutMasterIdLst>
  <p:sldIdLst>
    <p:sldId id="403" r:id="rId5"/>
    <p:sldId id="404" r:id="rId6"/>
    <p:sldId id="259" r:id="rId7"/>
    <p:sldId id="260" r:id="rId8"/>
    <p:sldId id="2105" r:id="rId9"/>
    <p:sldId id="262" r:id="rId10"/>
    <p:sldId id="263" r:id="rId11"/>
    <p:sldId id="3267" r:id="rId12"/>
    <p:sldId id="3659" r:id="rId13"/>
    <p:sldId id="3352" r:id="rId14"/>
    <p:sldId id="3706" r:id="rId15"/>
    <p:sldId id="3707" r:id="rId16"/>
    <p:sldId id="3708" r:id="rId17"/>
    <p:sldId id="3709" r:id="rId18"/>
    <p:sldId id="3549" r:id="rId19"/>
    <p:sldId id="3710" r:id="rId20"/>
    <p:sldId id="3551" r:id="rId21"/>
    <p:sldId id="303" r:id="rId22"/>
    <p:sldId id="304" r:id="rId23"/>
    <p:sldId id="3748" r:id="rId24"/>
    <p:sldId id="3749" r:id="rId25"/>
    <p:sldId id="3750" r:id="rId26"/>
    <p:sldId id="320" r:id="rId27"/>
    <p:sldId id="3413" r:id="rId28"/>
    <p:sldId id="333" r:id="rId29"/>
    <p:sldId id="334" r:id="rId30"/>
    <p:sldId id="3341" r:id="rId31"/>
    <p:sldId id="3774" r:id="rId32"/>
    <p:sldId id="3775" r:id="rId33"/>
    <p:sldId id="3776" r:id="rId34"/>
    <p:sldId id="3777" r:id="rId35"/>
    <p:sldId id="3778" r:id="rId36"/>
    <p:sldId id="3779" r:id="rId37"/>
    <p:sldId id="3780" r:id="rId38"/>
    <p:sldId id="3429" r:id="rId39"/>
    <p:sldId id="3781" r:id="rId40"/>
    <p:sldId id="3344" r:id="rId41"/>
    <p:sldId id="3782" r:id="rId42"/>
    <p:sldId id="3783" r:id="rId43"/>
    <p:sldId id="3787" r:id="rId44"/>
    <p:sldId id="3790" r:id="rId45"/>
    <p:sldId id="3791" r:id="rId46"/>
    <p:sldId id="3788" r:id="rId47"/>
    <p:sldId id="3792" r:id="rId48"/>
    <p:sldId id="3793" r:id="rId49"/>
    <p:sldId id="3794" r:id="rId50"/>
    <p:sldId id="3795" r:id="rId51"/>
    <p:sldId id="3798" r:id="rId52"/>
    <p:sldId id="3799" r:id="rId53"/>
    <p:sldId id="3800" r:id="rId54"/>
    <p:sldId id="3801" r:id="rId55"/>
    <p:sldId id="3802" r:id="rId56"/>
    <p:sldId id="261" r:id="rId57"/>
  </p:sldIdLst>
  <p:sldSz cx="12192000" cy="6858000"/>
  <p:notesSz cx="7103745" cy="10234295"/>
  <p:embeddedFontLst>
    <p:embeddedFont>
      <p:font typeface="思源黑体 CN Normal" panose="02010600030101010101" charset="-122"/>
      <p:regular r:id="rId59"/>
    </p:embeddedFont>
    <p:embeddedFont>
      <p:font typeface="微软雅黑" panose="020B0503020204020204" charset="-122"/>
      <p:regular r:id="rId60"/>
    </p:embeddedFont>
    <p:embeddedFont>
      <p:font typeface="幼圆" panose="02010509060101010101" charset="-122"/>
      <p:regular r:id="rId62"/>
    </p:embeddedFont>
    <p:embeddedFont>
      <p:font typeface="华文楷体" panose="02010600040101010101" pitchFamily="2" charset="-122"/>
      <p:regular r:id="rId63"/>
    </p:embeddedFont>
    <p:embeddedFont>
      <p:font typeface="Calibri" panose="020F0502020204030204" charset="0"/>
      <p:regular r:id="rId64"/>
      <p:bold r:id="rId65"/>
      <p:italic r:id="rId66"/>
      <p:boldItalic r:id="rId67"/>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0" userDrawn="1">
          <p15:clr>
            <a:srgbClr val="A4A3A4"/>
          </p15:clr>
        </p15:guide>
        <p15:guide id="2" pos="3993"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070"/>
        <p:guide pos="3993"/>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tags" Target="tags/tag285.xml" /><Relationship Id="rId59" Type="http://schemas.openxmlformats.org/officeDocument/2006/relationships/font" Target="fonts/font1.fntdata" /><Relationship Id="rId6" Type="http://schemas.openxmlformats.org/officeDocument/2006/relationships/slide" Target="slides/slide2.xml" /><Relationship Id="rId60" Type="http://schemas.openxmlformats.org/officeDocument/2006/relationships/font" Target="fonts/font2.fntdata" /><Relationship Id="rId61" Type="http://schemas.openxmlformats.org/officeDocument/2006/relationships/customXmlProps" Target="../customXml/itemProps285.xml" /><Relationship Id="rId62" Type="http://schemas.openxmlformats.org/officeDocument/2006/relationships/font" Target="fonts/font3.fntdata" /><Relationship Id="rId63" Type="http://schemas.openxmlformats.org/officeDocument/2006/relationships/font" Target="fonts/font4.fntdata" /><Relationship Id="rId64" Type="http://schemas.openxmlformats.org/officeDocument/2006/relationships/font" Target="fonts/font5.fntdata" /><Relationship Id="rId65" Type="http://schemas.openxmlformats.org/officeDocument/2006/relationships/font" Target="fonts/font6.fntdata" /><Relationship Id="rId66" Type="http://schemas.openxmlformats.org/officeDocument/2006/relationships/font" Target="fonts/font7.fntdata" /><Relationship Id="rId67" Type="http://schemas.openxmlformats.org/officeDocument/2006/relationships/font" Target="fonts/font8.fntdata" /><Relationship Id="rId68" Type="http://schemas.openxmlformats.org/officeDocument/2006/relationships/presProps" Target="presProps.xml" /><Relationship Id="rId69" Type="http://schemas.openxmlformats.org/officeDocument/2006/relationships/viewProps" Target="viewProps.xml" /><Relationship Id="rId7" Type="http://schemas.openxmlformats.org/officeDocument/2006/relationships/slide" Target="slides/slide3.xml" /><Relationship Id="rId70" Type="http://schemas.openxmlformats.org/officeDocument/2006/relationships/theme" Target="theme/theme1.xml" /><Relationship Id="rId71" Type="http://schemas.openxmlformats.org/officeDocument/2006/relationships/tableStyles" Target="tableStyles.xml" /><Relationship Id="rId8" Type="http://schemas.openxmlformats.org/officeDocument/2006/relationships/slide" Target="slides/slide4.xml" /><Relationship Id="rId9" Type="http://schemas.openxmlformats.org/officeDocument/2006/relationships/slide" Target="slides/slide5.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32.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35.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36.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22</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7.svg" /><Relationship Id="rId11" Type="http://schemas.openxmlformats.org/officeDocument/2006/relationships/tags" Target="../tags/tag35.xml" /><Relationship Id="rId12" Type="http://schemas.openxmlformats.org/officeDocument/2006/relationships/tags" Target="../tags/tag36.xml" /><Relationship Id="rId13" Type="http://schemas.openxmlformats.org/officeDocument/2006/relationships/image" Target="../media/image8.png" /><Relationship Id="rId14" Type="http://schemas.openxmlformats.org/officeDocument/2006/relationships/image" Target="../media/image9.svg" /><Relationship Id="rId15" Type="http://schemas.openxmlformats.org/officeDocument/2006/relationships/tags" Target="../tags/tag37.xml" /><Relationship Id="rId16" Type="http://schemas.openxmlformats.org/officeDocument/2006/relationships/tags" Target="../tags/tag38.xml" /><Relationship Id="rId17" Type="http://schemas.openxmlformats.org/officeDocument/2006/relationships/tags" Target="../tags/tag39.xml" /><Relationship Id="rId18" Type="http://schemas.openxmlformats.org/officeDocument/2006/relationships/tags" Target="../tags/tag40.xml" /><Relationship Id="rId19" Type="http://schemas.openxmlformats.org/officeDocument/2006/relationships/tags" Target="../tags/tag41.xml" /><Relationship Id="rId2" Type="http://schemas.openxmlformats.org/officeDocument/2006/relationships/image" Target="../media/image3.png" /><Relationship Id="rId20" Type="http://schemas.openxmlformats.org/officeDocument/2006/relationships/tags" Target="../tags/tag42.xml" /><Relationship Id="rId21" Type="http://schemas.openxmlformats.org/officeDocument/2006/relationships/tags" Target="../tags/tag43.xml" /><Relationship Id="rId22" Type="http://schemas.openxmlformats.org/officeDocument/2006/relationships/image" Target="../media/image10.png" /><Relationship Id="rId23" Type="http://schemas.openxmlformats.org/officeDocument/2006/relationships/image" Target="../media/image11.svg" /><Relationship Id="rId24" Type="http://schemas.openxmlformats.org/officeDocument/2006/relationships/tags" Target="../tags/tag44.xml" /><Relationship Id="rId25" Type="http://schemas.openxmlformats.org/officeDocument/2006/relationships/tags" Target="../tags/tag45.xml" /><Relationship Id="rId26" Type="http://schemas.openxmlformats.org/officeDocument/2006/relationships/image" Target="../media/image12.png" /><Relationship Id="rId27" Type="http://schemas.openxmlformats.org/officeDocument/2006/relationships/image" Target="../media/image13.svg" /><Relationship Id="rId28" Type="http://schemas.openxmlformats.org/officeDocument/2006/relationships/tags" Target="../tags/tag46.xml" /><Relationship Id="rId29" Type="http://schemas.openxmlformats.org/officeDocument/2006/relationships/tags" Target="../tags/tag47.xml" /><Relationship Id="rId3" Type="http://schemas.openxmlformats.org/officeDocument/2006/relationships/tags" Target="../tags/tag30.xml" /><Relationship Id="rId30" Type="http://schemas.openxmlformats.org/officeDocument/2006/relationships/image" Target="../media/image14.png" /><Relationship Id="rId31" Type="http://schemas.openxmlformats.org/officeDocument/2006/relationships/image" Target="../media/image15.svg" /><Relationship Id="rId32" Type="http://schemas.openxmlformats.org/officeDocument/2006/relationships/tags" Target="../tags/tag48.xml" /><Relationship Id="rId33" Type="http://schemas.openxmlformats.org/officeDocument/2006/relationships/tags" Target="../tags/tag49.xml" /><Relationship Id="rId34" Type="http://schemas.openxmlformats.org/officeDocument/2006/relationships/tags" Target="../tags/tag50.xml" /><Relationship Id="rId35" Type="http://schemas.openxmlformats.org/officeDocument/2006/relationships/tags" Target="../tags/tag51.xml" /><Relationship Id="rId4" Type="http://schemas.openxmlformats.org/officeDocument/2006/relationships/image" Target="../media/image5.png" /><Relationship Id="rId5" Type="http://schemas.openxmlformats.org/officeDocument/2006/relationships/tags" Target="../tags/tag31.xml" /><Relationship Id="rId6" Type="http://schemas.openxmlformats.org/officeDocument/2006/relationships/tags" Target="../tags/tag32.xml" /><Relationship Id="rId7" Type="http://schemas.openxmlformats.org/officeDocument/2006/relationships/tags" Target="../tags/tag33.xml" /><Relationship Id="rId8" Type="http://schemas.openxmlformats.org/officeDocument/2006/relationships/tags" Target="../tags/tag34.xml" /><Relationship Id="rId9" Type="http://schemas.openxmlformats.org/officeDocument/2006/relationships/image" Target="../media/image6.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2.xml" /><Relationship Id="rId4" Type="http://schemas.openxmlformats.org/officeDocument/2006/relationships/tags" Target="../tags/tag53.xml" /><Relationship Id="rId5" Type="http://schemas.openxmlformats.org/officeDocument/2006/relationships/tags" Target="../tags/tag54.xml" /><Relationship Id="rId6" Type="http://schemas.openxmlformats.org/officeDocument/2006/relationships/image" Target="../media/image18.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5.xml" /><Relationship Id="rId4" Type="http://schemas.openxmlformats.org/officeDocument/2006/relationships/tags" Target="../tags/tag56.xml" /><Relationship Id="rId5" Type="http://schemas.openxmlformats.org/officeDocument/2006/relationships/tags" Target="../tags/tag57.xml" /><Relationship Id="rId6" Type="http://schemas.openxmlformats.org/officeDocument/2006/relationships/image" Target="../media/image19.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8.xml" /><Relationship Id="rId4" Type="http://schemas.openxmlformats.org/officeDocument/2006/relationships/tags" Target="../tags/tag59.xml" /><Relationship Id="rId5" Type="http://schemas.openxmlformats.org/officeDocument/2006/relationships/tags" Target="../tags/tag60.xml" /><Relationship Id="rId6" Type="http://schemas.openxmlformats.org/officeDocument/2006/relationships/image" Target="../media/image20.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image" Target="../media/image21.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64.xml" /><Relationship Id="rId5" Type="http://schemas.openxmlformats.org/officeDocument/2006/relationships/image" Target="../media/image23.png" /><Relationship Id="rId6" Type="http://schemas.openxmlformats.org/officeDocument/2006/relationships/tags" Target="../tags/tag65.xml" /><Relationship Id="rId7" Type="http://schemas.openxmlformats.org/officeDocument/2006/relationships/tags" Target="../tags/tag6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9.xml" /><Relationship Id="rId11" Type="http://schemas.openxmlformats.org/officeDocument/2006/relationships/tags" Target="../tags/tag70.xml" /><Relationship Id="rId12" Type="http://schemas.openxmlformats.org/officeDocument/2006/relationships/tags" Target="../tags/tag71.xml" /><Relationship Id="rId13" Type="http://schemas.openxmlformats.org/officeDocument/2006/relationships/tags" Target="../tags/tag72.xml" /><Relationship Id="rId14" Type="http://schemas.openxmlformats.org/officeDocument/2006/relationships/image" Target="../media/image28.jpeg" /><Relationship Id="rId15" Type="http://schemas.openxmlformats.org/officeDocument/2006/relationships/tags" Target="../tags/tag73.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image" Target="../media/image24.jpeg" /><Relationship Id="rId7" Type="http://schemas.openxmlformats.org/officeDocument/2006/relationships/image" Target="../media/image25.jpeg" /><Relationship Id="rId8" Type="http://schemas.openxmlformats.org/officeDocument/2006/relationships/image" Target="../media/image26.jpeg" /><Relationship Id="rId9" Type="http://schemas.openxmlformats.org/officeDocument/2006/relationships/image" Target="../media/image27.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9.xml" /><Relationship Id="rId11" Type="http://schemas.openxmlformats.org/officeDocument/2006/relationships/image" Target="../media/image30.png" /><Relationship Id="rId12" Type="http://schemas.openxmlformats.org/officeDocument/2006/relationships/tags" Target="../tags/tag80.xml" /><Relationship Id="rId13" Type="http://schemas.openxmlformats.org/officeDocument/2006/relationships/tags" Target="../tags/tag81.xml" /><Relationship Id="rId14" Type="http://schemas.openxmlformats.org/officeDocument/2006/relationships/image" Target="../media/image31.jpeg" /><Relationship Id="rId15" Type="http://schemas.openxmlformats.org/officeDocument/2006/relationships/tags" Target="../tags/tag82.xml" /><Relationship Id="rId16" Type="http://schemas.openxmlformats.org/officeDocument/2006/relationships/tags" Target="../tags/tag83.xml" /><Relationship Id="rId17" Type="http://schemas.openxmlformats.org/officeDocument/2006/relationships/tags" Target="../tags/tag84.xml" /><Relationship Id="rId18" Type="http://schemas.openxmlformats.org/officeDocument/2006/relationships/tags" Target="../tags/tag85.xml" /><Relationship Id="rId19" Type="http://schemas.openxmlformats.org/officeDocument/2006/relationships/oleObject" Target="../embeddings/oleObject1.bin" TargetMode="Internal" /><Relationship Id="rId2" Type="http://schemas.openxmlformats.org/officeDocument/2006/relationships/image" Target="../media/image22.png" /><Relationship Id="rId20" Type="http://schemas.openxmlformats.org/officeDocument/2006/relationships/image" Target="../media/image32.wmf" /><Relationship Id="rId21" Type="http://schemas.openxmlformats.org/officeDocument/2006/relationships/tags" Target="../tags/tag86.xml" /><Relationship Id="rId22" Type="http://schemas.openxmlformats.org/officeDocument/2006/relationships/vmlDrawing" Target="../drawings/vmlDrawing1.vml" /><Relationship Id="rId3" Type="http://schemas.openxmlformats.org/officeDocument/2006/relationships/image" Target="../media/image3.png" /><Relationship Id="rId4" Type="http://schemas.openxmlformats.org/officeDocument/2006/relationships/tags" Target="../tags/tag74.xml" /><Relationship Id="rId5" Type="http://schemas.openxmlformats.org/officeDocument/2006/relationships/tags" Target="../tags/tag75.xml" /><Relationship Id="rId6" Type="http://schemas.openxmlformats.org/officeDocument/2006/relationships/tags" Target="../tags/tag76.xml" /><Relationship Id="rId7" Type="http://schemas.openxmlformats.org/officeDocument/2006/relationships/tags" Target="../tags/tag77.xml" /><Relationship Id="rId8" Type="http://schemas.openxmlformats.org/officeDocument/2006/relationships/image" Target="../media/image29.png" /><Relationship Id="rId9" Type="http://schemas.openxmlformats.org/officeDocument/2006/relationships/tags" Target="../tags/tag78.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3.png" /><Relationship Id="rId11" Type="http://schemas.openxmlformats.org/officeDocument/2006/relationships/image" Target="../media/image34.svg" /><Relationship Id="rId12" Type="http://schemas.openxmlformats.org/officeDocument/2006/relationships/tags" Target="../tags/tag94.xml" /><Relationship Id="rId13" Type="http://schemas.openxmlformats.org/officeDocument/2006/relationships/tags" Target="../tags/tag95.xml" /><Relationship Id="rId14" Type="http://schemas.openxmlformats.org/officeDocument/2006/relationships/tags" Target="../tags/tag96.xml" /><Relationship Id="rId15" Type="http://schemas.openxmlformats.org/officeDocument/2006/relationships/tags" Target="../tags/tag97.xml" /><Relationship Id="rId16" Type="http://schemas.openxmlformats.org/officeDocument/2006/relationships/tags" Target="../tags/tag98.xml" /><Relationship Id="rId17" Type="http://schemas.openxmlformats.org/officeDocument/2006/relationships/tags" Target="../tags/tag99.xml" /><Relationship Id="rId18" Type="http://schemas.openxmlformats.org/officeDocument/2006/relationships/tags" Target="../tags/tag100.xml" /><Relationship Id="rId19" Type="http://schemas.openxmlformats.org/officeDocument/2006/relationships/tags" Target="../tags/tag101.xml" /><Relationship Id="rId2" Type="http://schemas.openxmlformats.org/officeDocument/2006/relationships/notesSlide" Target="../notesSlides/notesSlide1.xml" /><Relationship Id="rId20" Type="http://schemas.openxmlformats.org/officeDocument/2006/relationships/tags" Target="../tags/tag102.xml" /><Relationship Id="rId21" Type="http://schemas.openxmlformats.org/officeDocument/2006/relationships/tags" Target="../tags/tag103.xml" /><Relationship Id="rId22" Type="http://schemas.openxmlformats.org/officeDocument/2006/relationships/tags" Target="../tags/tag104.xml" /><Relationship Id="rId23" Type="http://schemas.openxmlformats.org/officeDocument/2006/relationships/tags" Target="../tags/tag105.xml" /><Relationship Id="rId24" Type="http://schemas.openxmlformats.org/officeDocument/2006/relationships/tags" Target="../tags/tag106.xml" /><Relationship Id="rId25" Type="http://schemas.openxmlformats.org/officeDocument/2006/relationships/tags" Target="../tags/tag107.xml" /><Relationship Id="rId26" Type="http://schemas.openxmlformats.org/officeDocument/2006/relationships/tags" Target="../tags/tag108.xml" /><Relationship Id="rId27" Type="http://schemas.openxmlformats.org/officeDocument/2006/relationships/tags" Target="../tags/tag109.xml" /><Relationship Id="rId28" Type="http://schemas.openxmlformats.org/officeDocument/2006/relationships/tags" Target="../tags/tag110.xml" /><Relationship Id="rId29" Type="http://schemas.openxmlformats.org/officeDocument/2006/relationships/tags" Target="../tags/tag111.xml" /><Relationship Id="rId3" Type="http://schemas.openxmlformats.org/officeDocument/2006/relationships/image" Target="../media/image3.png" /><Relationship Id="rId30" Type="http://schemas.openxmlformats.org/officeDocument/2006/relationships/tags" Target="../tags/tag112.xml" /><Relationship Id="rId31" Type="http://schemas.openxmlformats.org/officeDocument/2006/relationships/oleObject" Target="../embeddings/oleObject2.bin" TargetMode="Internal" /><Relationship Id="rId32" Type="http://schemas.openxmlformats.org/officeDocument/2006/relationships/image" Target="../media/image35.wmf" /><Relationship Id="rId33" Type="http://schemas.openxmlformats.org/officeDocument/2006/relationships/vmlDrawing" Target="../drawings/vmlDrawing2.vml" /><Relationship Id="rId4" Type="http://schemas.openxmlformats.org/officeDocument/2006/relationships/tags" Target="../tags/tag88.xml"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ags" Target="../tags/tag92.xml" /><Relationship Id="rId9" Type="http://schemas.openxmlformats.org/officeDocument/2006/relationships/tags" Target="../tags/tag9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3.png" /><Relationship Id="rId4" Type="http://schemas.openxmlformats.org/officeDocument/2006/relationships/tags" Target="../tags/tag113.xml" /><Relationship Id="rId5" Type="http://schemas.openxmlformats.org/officeDocument/2006/relationships/image" Target="../media/image16.png" /><Relationship Id="rId6" Type="http://schemas.openxmlformats.org/officeDocument/2006/relationships/tags" Target="../tags/tag114.xml" /><Relationship Id="rId7" Type="http://schemas.openxmlformats.org/officeDocument/2006/relationships/tags" Target="../tags/tag115.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6.wmf" /><Relationship Id="rId11" Type="http://schemas.openxmlformats.org/officeDocument/2006/relationships/vmlDrawing" Target="../drawings/vmlDrawing3.vml" /><Relationship Id="rId2" Type="http://schemas.openxmlformats.org/officeDocument/2006/relationships/notesSlide" Target="../notesSlides/notesSlide3.xml" /><Relationship Id="rId3" Type="http://schemas.openxmlformats.org/officeDocument/2006/relationships/image" Target="../media/image3.png" /><Relationship Id="rId4" Type="http://schemas.openxmlformats.org/officeDocument/2006/relationships/tags" Target="../tags/tag116.xml" /><Relationship Id="rId5" Type="http://schemas.openxmlformats.org/officeDocument/2006/relationships/tags" Target="../tags/tag117.xml" /><Relationship Id="rId6" Type="http://schemas.openxmlformats.org/officeDocument/2006/relationships/tags" Target="../tags/tag118.xml" /><Relationship Id="rId7" Type="http://schemas.openxmlformats.org/officeDocument/2006/relationships/tags" Target="../tags/tag119.xml" /><Relationship Id="rId8" Type="http://schemas.openxmlformats.org/officeDocument/2006/relationships/tags" Target="../tags/tag120.xml" /><Relationship Id="rId9" Type="http://schemas.openxmlformats.org/officeDocument/2006/relationships/oleObject" Target="../embeddings/oleObject3.bin" TargetMode="Interna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3.png" /><Relationship Id="rId4" Type="http://schemas.openxmlformats.org/officeDocument/2006/relationships/tags" Target="../tags/tag121.xml" /><Relationship Id="rId5" Type="http://schemas.openxmlformats.org/officeDocument/2006/relationships/tags" Target="../tags/tag122.xml" /><Relationship Id="rId6" Type="http://schemas.openxmlformats.org/officeDocument/2006/relationships/tags" Target="../tags/tag123.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29.xml" /><Relationship Id="rId11" Type="http://schemas.openxmlformats.org/officeDocument/2006/relationships/tags" Target="../tags/tag130.xml" /><Relationship Id="rId12" Type="http://schemas.openxmlformats.org/officeDocument/2006/relationships/tags" Target="../tags/tag131.xml" /><Relationship Id="rId13" Type="http://schemas.openxmlformats.org/officeDocument/2006/relationships/tags" Target="../tags/tag132.xml" /><Relationship Id="rId14" Type="http://schemas.openxmlformats.org/officeDocument/2006/relationships/tags" Target="../tags/tag133.xml" /><Relationship Id="rId15" Type="http://schemas.openxmlformats.org/officeDocument/2006/relationships/tags" Target="../tags/tag134.xml" /><Relationship Id="rId16" Type="http://schemas.openxmlformats.org/officeDocument/2006/relationships/tags" Target="../tags/tag135.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124.xml" /><Relationship Id="rId5" Type="http://schemas.openxmlformats.org/officeDocument/2006/relationships/tags" Target="../tags/tag125.xml" /><Relationship Id="rId6" Type="http://schemas.openxmlformats.org/officeDocument/2006/relationships/tags" Target="../tags/tag126.xml" /><Relationship Id="rId7" Type="http://schemas.openxmlformats.org/officeDocument/2006/relationships/image" Target="../media/image37.jpeg" /><Relationship Id="rId8" Type="http://schemas.openxmlformats.org/officeDocument/2006/relationships/tags" Target="../tags/tag127.xml" /><Relationship Id="rId9" Type="http://schemas.openxmlformats.org/officeDocument/2006/relationships/tags" Target="../tags/tag12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41.xml" /><Relationship Id="rId11" Type="http://schemas.openxmlformats.org/officeDocument/2006/relationships/tags" Target="../tags/tag142.xml" /><Relationship Id="rId12" Type="http://schemas.openxmlformats.org/officeDocument/2006/relationships/tags" Target="../tags/tag143.xml" /><Relationship Id="rId13" Type="http://schemas.openxmlformats.org/officeDocument/2006/relationships/tags" Target="../tags/tag144.xml" /><Relationship Id="rId14" Type="http://schemas.openxmlformats.org/officeDocument/2006/relationships/tags" Target="../tags/tag145.xml" /><Relationship Id="rId15" Type="http://schemas.openxmlformats.org/officeDocument/2006/relationships/tags" Target="../tags/tag146.xml" /><Relationship Id="rId16" Type="http://schemas.openxmlformats.org/officeDocument/2006/relationships/tags" Target="../tags/tag147.xml" /><Relationship Id="rId17" Type="http://schemas.openxmlformats.org/officeDocument/2006/relationships/tags" Target="../tags/tag148.xml" /><Relationship Id="rId18" Type="http://schemas.openxmlformats.org/officeDocument/2006/relationships/tags" Target="../tags/tag149.xml" /><Relationship Id="rId19" Type="http://schemas.openxmlformats.org/officeDocument/2006/relationships/tags" Target="../tags/tag150.xml" /><Relationship Id="rId2" Type="http://schemas.openxmlformats.org/officeDocument/2006/relationships/image" Target="../media/image22.png" /><Relationship Id="rId20" Type="http://schemas.openxmlformats.org/officeDocument/2006/relationships/tags" Target="../tags/tag151.xml" /><Relationship Id="rId21" Type="http://schemas.openxmlformats.org/officeDocument/2006/relationships/tags" Target="../tags/tag152.xml" /><Relationship Id="rId22" Type="http://schemas.openxmlformats.org/officeDocument/2006/relationships/tags" Target="../tags/tag153.xml" /><Relationship Id="rId23" Type="http://schemas.openxmlformats.org/officeDocument/2006/relationships/tags" Target="../tags/tag154.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tags" Target="../tags/tag140.xml" /><Relationship Id="rId8" Type="http://schemas.openxmlformats.org/officeDocument/2006/relationships/image" Target="../media/image38.jpeg" /><Relationship Id="rId9" Type="http://schemas.openxmlformats.org/officeDocument/2006/relationships/image" Target="../media/image39.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5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56.xml" /><Relationship Id="rId4" Type="http://schemas.openxmlformats.org/officeDocument/2006/relationships/tags" Target="../tags/tag157.xml" /><Relationship Id="rId5" Type="http://schemas.openxmlformats.org/officeDocument/2006/relationships/tags" Target="../tags/tag158.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 Id="rId7" Type="http://schemas.openxmlformats.org/officeDocument/2006/relationships/tags" Target="../tags/tag163.xml" /><Relationship Id="rId8" Type="http://schemas.openxmlformats.org/officeDocument/2006/relationships/image" Target="../media/image40.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64.xml" /><Relationship Id="rId4" Type="http://schemas.openxmlformats.org/officeDocument/2006/relationships/tags" Target="../tags/tag165.xml" /><Relationship Id="rId5" Type="http://schemas.openxmlformats.org/officeDocument/2006/relationships/image" Target="../media/image41.png" /><Relationship Id="rId6" Type="http://schemas.openxmlformats.org/officeDocument/2006/relationships/image" Target="../media/image42.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66.xml" /><Relationship Id="rId4" Type="http://schemas.openxmlformats.org/officeDocument/2006/relationships/tags" Target="../tags/tag167.xml" /><Relationship Id="rId5" Type="http://schemas.openxmlformats.org/officeDocument/2006/relationships/tags" Target="../tags/tag168.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69.xml" /><Relationship Id="rId4" Type="http://schemas.openxmlformats.org/officeDocument/2006/relationships/tags" Target="../tags/tag17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71.xml" /><Relationship Id="rId4" Type="http://schemas.openxmlformats.org/officeDocument/2006/relationships/tags" Target="../tags/tag172.xml" /><Relationship Id="rId5" Type="http://schemas.openxmlformats.org/officeDocument/2006/relationships/tags" Target="../tags/tag173.xml" /><Relationship Id="rId6" Type="http://schemas.openxmlformats.org/officeDocument/2006/relationships/tags" Target="../tags/tag174.xml" /><Relationship Id="rId7" Type="http://schemas.openxmlformats.org/officeDocument/2006/relationships/tags" Target="../tags/tag175.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76.xml" /><Relationship Id="rId4" Type="http://schemas.openxmlformats.org/officeDocument/2006/relationships/tags" Target="../tags/tag177.xml" /><Relationship Id="rId5" Type="http://schemas.openxmlformats.org/officeDocument/2006/relationships/tags" Target="../tags/tag178.xml" /><Relationship Id="rId6" Type="http://schemas.openxmlformats.org/officeDocument/2006/relationships/image" Target="../media/image43.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79.xml" /><Relationship Id="rId4" Type="http://schemas.openxmlformats.org/officeDocument/2006/relationships/tags" Target="../tags/tag180.xml" /><Relationship Id="rId5" Type="http://schemas.openxmlformats.org/officeDocument/2006/relationships/tags" Target="../tags/tag181.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2.xml" /><Relationship Id="rId4" Type="http://schemas.openxmlformats.org/officeDocument/2006/relationships/tags" Target="../tags/tag183.xml" /><Relationship Id="rId5" Type="http://schemas.openxmlformats.org/officeDocument/2006/relationships/tags" Target="../tags/tag184.xml" /><Relationship Id="rId6" Type="http://schemas.openxmlformats.org/officeDocument/2006/relationships/tags" Target="../tags/tag185.xml" /><Relationship Id="rId7" Type="http://schemas.openxmlformats.org/officeDocument/2006/relationships/tags" Target="../tags/tag186.xml" /><Relationship Id="rId8" Type="http://schemas.openxmlformats.org/officeDocument/2006/relationships/tags" Target="../tags/tag187.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image" Target="../media/image23.png" /><Relationship Id="rId5" Type="http://schemas.openxmlformats.org/officeDocument/2006/relationships/tags" Target="../tags/tag188.xml" /><Relationship Id="rId6" Type="http://schemas.openxmlformats.org/officeDocument/2006/relationships/tags" Target="../tags/tag189.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96.xml" /><Relationship Id="rId11" Type="http://schemas.openxmlformats.org/officeDocument/2006/relationships/tags" Target="../tags/tag197.xml" /><Relationship Id="rId12" Type="http://schemas.openxmlformats.org/officeDocument/2006/relationships/tags" Target="../tags/tag198.xml" /><Relationship Id="rId13" Type="http://schemas.openxmlformats.org/officeDocument/2006/relationships/tags" Target="../tags/tag199.xml" /><Relationship Id="rId14" Type="http://schemas.openxmlformats.org/officeDocument/2006/relationships/tags" Target="../tags/tag200.xml" /><Relationship Id="rId15" Type="http://schemas.openxmlformats.org/officeDocument/2006/relationships/tags" Target="../tags/tag201.xml" /><Relationship Id="rId16" Type="http://schemas.openxmlformats.org/officeDocument/2006/relationships/tags" Target="../tags/tag202.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190.xml" /><Relationship Id="rId5" Type="http://schemas.openxmlformats.org/officeDocument/2006/relationships/tags" Target="../tags/tag191.xml" /><Relationship Id="rId6" Type="http://schemas.openxmlformats.org/officeDocument/2006/relationships/tags" Target="../tags/tag192.xml" /><Relationship Id="rId7" Type="http://schemas.openxmlformats.org/officeDocument/2006/relationships/tags" Target="../tags/tag193.xml" /><Relationship Id="rId8" Type="http://schemas.openxmlformats.org/officeDocument/2006/relationships/tags" Target="../tags/tag194.xml" /><Relationship Id="rId9" Type="http://schemas.openxmlformats.org/officeDocument/2006/relationships/tags" Target="../tags/tag19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07.xml" /><Relationship Id="rId11" Type="http://schemas.openxmlformats.org/officeDocument/2006/relationships/tags" Target="../tags/tag208.xml" /><Relationship Id="rId12" Type="http://schemas.openxmlformats.org/officeDocument/2006/relationships/tags" Target="../tags/tag209.xml" /><Relationship Id="rId13" Type="http://schemas.openxmlformats.org/officeDocument/2006/relationships/tags" Target="../tags/tag210.xml" /><Relationship Id="rId14" Type="http://schemas.openxmlformats.org/officeDocument/2006/relationships/tags" Target="../tags/tag211.xml" /><Relationship Id="rId15" Type="http://schemas.openxmlformats.org/officeDocument/2006/relationships/tags" Target="../tags/tag212.xml" /><Relationship Id="rId2" Type="http://schemas.openxmlformats.org/officeDocument/2006/relationships/image" Target="../media/image22.png" /><Relationship Id="rId3" Type="http://schemas.openxmlformats.org/officeDocument/2006/relationships/tags" Target="../tags/tag203.xml" /><Relationship Id="rId4" Type="http://schemas.openxmlformats.org/officeDocument/2006/relationships/image" Target="../media/image3.png" /><Relationship Id="rId5" Type="http://schemas.openxmlformats.org/officeDocument/2006/relationships/tags" Target="../tags/tag204.xml" /><Relationship Id="rId6" Type="http://schemas.openxmlformats.org/officeDocument/2006/relationships/image" Target="../media/image44.png" /><Relationship Id="rId7" Type="http://schemas.openxmlformats.org/officeDocument/2006/relationships/tags" Target="../tags/tag205.xml" /><Relationship Id="rId8" Type="http://schemas.openxmlformats.org/officeDocument/2006/relationships/tags" Target="../tags/tag206.xml" /><Relationship Id="rId9" Type="http://schemas.openxmlformats.org/officeDocument/2006/relationships/image" Target="../media/image45.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17.xml" /><Relationship Id="rId11" Type="http://schemas.openxmlformats.org/officeDocument/2006/relationships/tags" Target="../tags/tag218.xml" /><Relationship Id="rId12" Type="http://schemas.openxmlformats.org/officeDocument/2006/relationships/tags" Target="../tags/tag219.xml" /><Relationship Id="rId13" Type="http://schemas.openxmlformats.org/officeDocument/2006/relationships/tags" Target="../tags/tag220.xml" /><Relationship Id="rId14" Type="http://schemas.openxmlformats.org/officeDocument/2006/relationships/tags" Target="../tags/tag221.xml" /><Relationship Id="rId15" Type="http://schemas.openxmlformats.org/officeDocument/2006/relationships/tags" Target="../tags/tag222.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213.xml" /><Relationship Id="rId5" Type="http://schemas.openxmlformats.org/officeDocument/2006/relationships/image" Target="../media/image46.png" /><Relationship Id="rId6" Type="http://schemas.openxmlformats.org/officeDocument/2006/relationships/tags" Target="../tags/tag214.xml" /><Relationship Id="rId7" Type="http://schemas.openxmlformats.org/officeDocument/2006/relationships/tags" Target="../tags/tag215.xml" /><Relationship Id="rId8" Type="http://schemas.openxmlformats.org/officeDocument/2006/relationships/image" Target="../media/image47.png" /><Relationship Id="rId9" Type="http://schemas.openxmlformats.org/officeDocument/2006/relationships/tags" Target="../tags/tag216.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28.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223.xml" /><Relationship Id="rId5" Type="http://schemas.openxmlformats.org/officeDocument/2006/relationships/image" Target="../media/image48.png" /><Relationship Id="rId6" Type="http://schemas.openxmlformats.org/officeDocument/2006/relationships/tags" Target="../tags/tag224.xml" /><Relationship Id="rId7" Type="http://schemas.openxmlformats.org/officeDocument/2006/relationships/tags" Target="../tags/tag225.xml" /><Relationship Id="rId8" Type="http://schemas.openxmlformats.org/officeDocument/2006/relationships/tags" Target="../tags/tag226.xml" /><Relationship Id="rId9" Type="http://schemas.openxmlformats.org/officeDocument/2006/relationships/tags" Target="../tags/tag22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 Id="rId4" Type="http://schemas.openxmlformats.org/officeDocument/2006/relationships/tags" Target="../tags/tag229.xml" /><Relationship Id="rId5" Type="http://schemas.openxmlformats.org/officeDocument/2006/relationships/tags" Target="../tags/tag23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37.xml" /><Relationship Id="rId2" Type="http://schemas.openxmlformats.org/officeDocument/2006/relationships/image" Target="../media/image22.png" /><Relationship Id="rId3" Type="http://schemas.openxmlformats.org/officeDocument/2006/relationships/tags" Target="../tags/tag231.xml" /><Relationship Id="rId4" Type="http://schemas.openxmlformats.org/officeDocument/2006/relationships/image" Target="../media/image49.jpeg"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 Id="rId9" Type="http://schemas.openxmlformats.org/officeDocument/2006/relationships/tags" Target="../tags/tag23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tags" Target="../tags/tag238.xml" /><Relationship Id="rId4" Type="http://schemas.openxmlformats.org/officeDocument/2006/relationships/image" Target="../media/image50.jpeg" /><Relationship Id="rId5" Type="http://schemas.openxmlformats.org/officeDocument/2006/relationships/tags" Target="../tags/tag239.xml" /><Relationship Id="rId6" Type="http://schemas.openxmlformats.org/officeDocument/2006/relationships/tags" Target="../tags/tag240.xml" /><Relationship Id="rId7" Type="http://schemas.openxmlformats.org/officeDocument/2006/relationships/tags" Target="../tags/tag241.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47.xml" /><Relationship Id="rId11" Type="http://schemas.openxmlformats.org/officeDocument/2006/relationships/tags" Target="../tags/tag248.xml" /><Relationship Id="rId12" Type="http://schemas.openxmlformats.org/officeDocument/2006/relationships/image" Target="../media/image53.png" /><Relationship Id="rId2" Type="http://schemas.openxmlformats.org/officeDocument/2006/relationships/image" Target="../media/image22.png" /><Relationship Id="rId3" Type="http://schemas.openxmlformats.org/officeDocument/2006/relationships/tags" Target="../tags/tag242.xml" /><Relationship Id="rId4" Type="http://schemas.openxmlformats.org/officeDocument/2006/relationships/tags" Target="../tags/tag243.xml" /><Relationship Id="rId5" Type="http://schemas.openxmlformats.org/officeDocument/2006/relationships/image" Target="../media/image51.jpeg" /><Relationship Id="rId6" Type="http://schemas.openxmlformats.org/officeDocument/2006/relationships/image" Target="../media/image52.jpeg" /><Relationship Id="rId7" Type="http://schemas.openxmlformats.org/officeDocument/2006/relationships/tags" Target="../tags/tag244.xml" /><Relationship Id="rId8" Type="http://schemas.openxmlformats.org/officeDocument/2006/relationships/tags" Target="../tags/tag245.xml" /><Relationship Id="rId9" Type="http://schemas.openxmlformats.org/officeDocument/2006/relationships/tags" Target="../tags/tag246.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9.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4.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tags" Target="../tags/tag250.xml" /><Relationship Id="rId5" Type="http://schemas.openxmlformats.org/officeDocument/2006/relationships/tags" Target="../tags/tag251.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52.xml" /><Relationship Id="rId4" Type="http://schemas.openxmlformats.org/officeDocument/2006/relationships/tags" Target="../tags/tag253.xml" /><Relationship Id="rId5" Type="http://schemas.openxmlformats.org/officeDocument/2006/relationships/image" Target="../media/image16.png" /><Relationship Id="rId6" Type="http://schemas.openxmlformats.org/officeDocument/2006/relationships/tags" Target="../tags/tag254.xml" /><Relationship Id="rId7" Type="http://schemas.openxmlformats.org/officeDocument/2006/relationships/tags" Target="../tags/tag255.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56.xml" /><Relationship Id="rId4" Type="http://schemas.openxmlformats.org/officeDocument/2006/relationships/tags" Target="../tags/tag257.xml" /><Relationship Id="rId5" Type="http://schemas.openxmlformats.org/officeDocument/2006/relationships/tags" Target="../tags/tag258.xml" /><Relationship Id="rId6" Type="http://schemas.openxmlformats.org/officeDocument/2006/relationships/tags" Target="../tags/tag259.xml" /><Relationship Id="rId7" Type="http://schemas.openxmlformats.org/officeDocument/2006/relationships/tags" Target="../tags/tag260.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61.xml" /><Relationship Id="rId4" Type="http://schemas.openxmlformats.org/officeDocument/2006/relationships/tags" Target="../tags/tag262.xml" /><Relationship Id="rId5" Type="http://schemas.openxmlformats.org/officeDocument/2006/relationships/tags" Target="../tags/tag263.xml" /><Relationship Id="rId6" Type="http://schemas.openxmlformats.org/officeDocument/2006/relationships/image" Target="../media/image5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image" Target="../media/image23.png" /><Relationship Id="rId5" Type="http://schemas.openxmlformats.org/officeDocument/2006/relationships/tags" Target="../tags/tag264.xml" /><Relationship Id="rId6" Type="http://schemas.openxmlformats.org/officeDocument/2006/relationships/tags" Target="../tags/tag265.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57.png" /><Relationship Id="rId11" Type="http://schemas.openxmlformats.org/officeDocument/2006/relationships/image" Target="../media/image58.png" /><Relationship Id="rId12" Type="http://schemas.openxmlformats.org/officeDocument/2006/relationships/tags" Target="../tags/tag271.xml" /><Relationship Id="rId13" Type="http://schemas.openxmlformats.org/officeDocument/2006/relationships/tags" Target="../tags/tag272.xml" /><Relationship Id="rId14" Type="http://schemas.openxmlformats.org/officeDocument/2006/relationships/tags" Target="../tags/tag273.xml" /><Relationship Id="rId15" Type="http://schemas.openxmlformats.org/officeDocument/2006/relationships/tags" Target="../tags/tag274.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266.xml" /><Relationship Id="rId5" Type="http://schemas.openxmlformats.org/officeDocument/2006/relationships/tags" Target="../tags/tag267.xml" /><Relationship Id="rId6" Type="http://schemas.openxmlformats.org/officeDocument/2006/relationships/tags" Target="../tags/tag268.xml" /><Relationship Id="rId7" Type="http://schemas.openxmlformats.org/officeDocument/2006/relationships/tags" Target="../tags/tag269.xml" /><Relationship Id="rId8" Type="http://schemas.openxmlformats.org/officeDocument/2006/relationships/tags" Target="../tags/tag270.xml" /><Relationship Id="rId9" Type="http://schemas.openxmlformats.org/officeDocument/2006/relationships/image" Target="../media/image56.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79.xml" /><Relationship Id="rId11" Type="http://schemas.openxmlformats.org/officeDocument/2006/relationships/image" Target="../media/image61.png" /><Relationship Id="rId12" Type="http://schemas.openxmlformats.org/officeDocument/2006/relationships/tags" Target="../tags/tag280.xml" /><Relationship Id="rId13" Type="http://schemas.openxmlformats.org/officeDocument/2006/relationships/tags" Target="../tags/tag281.xml" /><Relationship Id="rId14" Type="http://schemas.openxmlformats.org/officeDocument/2006/relationships/tags" Target="../tags/tag282.xml" /><Relationship Id="rId15" Type="http://schemas.openxmlformats.org/officeDocument/2006/relationships/tags" Target="../tags/tag283.xml" /><Relationship Id="rId2" Type="http://schemas.openxmlformats.org/officeDocument/2006/relationships/image" Target="../media/image22.png" /><Relationship Id="rId3" Type="http://schemas.openxmlformats.org/officeDocument/2006/relationships/image" Target="../media/image3.png" /><Relationship Id="rId4" Type="http://schemas.openxmlformats.org/officeDocument/2006/relationships/tags" Target="../tags/tag275.xml" /><Relationship Id="rId5" Type="http://schemas.openxmlformats.org/officeDocument/2006/relationships/image" Target="../media/image59.png" /><Relationship Id="rId6" Type="http://schemas.openxmlformats.org/officeDocument/2006/relationships/tags" Target="../tags/tag276.xml" /><Relationship Id="rId7" Type="http://schemas.openxmlformats.org/officeDocument/2006/relationships/tags" Target="../tags/tag277.xml" /><Relationship Id="rId8" Type="http://schemas.openxmlformats.org/officeDocument/2006/relationships/image" Target="../media/image60.png" /><Relationship Id="rId9" Type="http://schemas.openxmlformats.org/officeDocument/2006/relationships/tags" Target="../tags/tag278.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4.xml" /><Relationship Id="rId3" Type="http://schemas.openxmlformats.org/officeDocument/2006/relationships/image" Target="../media/image2.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8.png" /><Relationship Id="rId11" Type="http://schemas.openxmlformats.org/officeDocument/2006/relationships/image" Target="../media/image9.svg" /><Relationship Id="rId12" Type="http://schemas.openxmlformats.org/officeDocument/2006/relationships/tags" Target="../tags/tag9.xml" /><Relationship Id="rId13" Type="http://schemas.openxmlformats.org/officeDocument/2006/relationships/tags" Target="../tags/tag10.xml" /><Relationship Id="rId14" Type="http://schemas.openxmlformats.org/officeDocument/2006/relationships/tags" Target="../tags/tag11.xml" /><Relationship Id="rId15" Type="http://schemas.openxmlformats.org/officeDocument/2006/relationships/tags" Target="../tags/tag12.xml" /><Relationship Id="rId16" Type="http://schemas.openxmlformats.org/officeDocument/2006/relationships/tags" Target="../tags/tag13.xml" /><Relationship Id="rId17" Type="http://schemas.openxmlformats.org/officeDocument/2006/relationships/tags" Target="../tags/tag14.xml" /><Relationship Id="rId18" Type="http://schemas.openxmlformats.org/officeDocument/2006/relationships/tags" Target="../tags/tag15.xml" /><Relationship Id="rId19" Type="http://schemas.openxmlformats.org/officeDocument/2006/relationships/image" Target="../media/image10.png" /><Relationship Id="rId2" Type="http://schemas.openxmlformats.org/officeDocument/2006/relationships/image" Target="../media/image5.png" /><Relationship Id="rId20" Type="http://schemas.openxmlformats.org/officeDocument/2006/relationships/image" Target="../media/image11.svg" /><Relationship Id="rId21" Type="http://schemas.openxmlformats.org/officeDocument/2006/relationships/tags" Target="../tags/tag16.xml" /><Relationship Id="rId22" Type="http://schemas.openxmlformats.org/officeDocument/2006/relationships/tags" Target="../tags/tag17.xml" /><Relationship Id="rId23" Type="http://schemas.openxmlformats.org/officeDocument/2006/relationships/image" Target="../media/image12.png" /><Relationship Id="rId24" Type="http://schemas.openxmlformats.org/officeDocument/2006/relationships/image" Target="../media/image13.svg" /><Relationship Id="rId25" Type="http://schemas.openxmlformats.org/officeDocument/2006/relationships/tags" Target="../tags/tag18.xml" /><Relationship Id="rId26" Type="http://schemas.openxmlformats.org/officeDocument/2006/relationships/tags" Target="../tags/tag19.xml" /><Relationship Id="rId27" Type="http://schemas.openxmlformats.org/officeDocument/2006/relationships/image" Target="../media/image14.png" /><Relationship Id="rId28" Type="http://schemas.openxmlformats.org/officeDocument/2006/relationships/image" Target="../media/image15.svg" /><Relationship Id="rId29" Type="http://schemas.openxmlformats.org/officeDocument/2006/relationships/tags" Target="../tags/tag20.xml" /><Relationship Id="rId3" Type="http://schemas.openxmlformats.org/officeDocument/2006/relationships/tags" Target="../tags/tag5.xml" /><Relationship Id="rId30" Type="http://schemas.openxmlformats.org/officeDocument/2006/relationships/tags" Target="../tags/tag21.xml" /><Relationship Id="rId31" Type="http://schemas.openxmlformats.org/officeDocument/2006/relationships/tags" Target="../tags/tag22.xml" /><Relationship Id="rId32" Type="http://schemas.openxmlformats.org/officeDocument/2006/relationships/tags" Target="../tags/tag23.xml" /><Relationship Id="rId33" Type="http://schemas.openxmlformats.org/officeDocument/2006/relationships/tags" Target="../tags/tag24.xml" /><Relationship Id="rId34" Type="http://schemas.openxmlformats.org/officeDocument/2006/relationships/tags" Target="../tags/tag25.xml" /><Relationship Id="rId35" Type="http://schemas.openxmlformats.org/officeDocument/2006/relationships/tags" Target="../tags/tag26.xml" /><Relationship Id="rId4" Type="http://schemas.openxmlformats.org/officeDocument/2006/relationships/image" Target="../media/image3.png" /><Relationship Id="rId5" Type="http://schemas.openxmlformats.org/officeDocument/2006/relationships/tags" Target="../tags/tag6.xml" /><Relationship Id="rId6" Type="http://schemas.openxmlformats.org/officeDocument/2006/relationships/image" Target="../media/image6.png" /><Relationship Id="rId7" Type="http://schemas.openxmlformats.org/officeDocument/2006/relationships/image" Target="../media/image7.svg" /><Relationship Id="rId8" Type="http://schemas.openxmlformats.org/officeDocument/2006/relationships/tags" Target="../tags/tag7.xml" /><Relationship Id="rId9" Type="http://schemas.openxmlformats.org/officeDocument/2006/relationships/tags" Target="../tags/tag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tags" Target="../tags/tag27.xml" /><Relationship Id="rId5" Type="http://schemas.openxmlformats.org/officeDocument/2006/relationships/tags" Target="../tags/tag28.xml" /><Relationship Id="rId6" Type="http://schemas.openxmlformats.org/officeDocument/2006/relationships/tags" Target="../tags/tag29.xml" /><Relationship Id="rId7"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二、功的计算</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890905" cy="553085"/>
          </a:xfrm>
          <a:prstGeom prst="rect">
            <a:avLst/>
          </a:prstGeom>
          <a:noFill/>
        </p:spPr>
        <p:txBody>
          <a:bodyPr wrap="square" rtlCol="0" anchor="t">
            <a:spAutoFit/>
          </a:bodyPr>
          <a:lstStyle/>
          <a:p>
            <a:pPr fontAlgn="auto">
              <a:lnSpc>
                <a:spcPct val="150000"/>
              </a:lnSpc>
            </a:pPr>
            <a:r>
              <a:rPr lang="en-US" altLang="zh-CN" sz="2000">
                <a:solidFill>
                  <a:srgbClr val="172EDB"/>
                </a:solidFill>
                <a:latin typeface="微软雅黑" panose="020b0503020204020204" charset="-122"/>
                <a:ea typeface="微软雅黑" panose="020b0503020204020204" charset="-122"/>
                <a:cs typeface="微软雅黑" panose="020b0503020204020204" charset="-122"/>
              </a:rPr>
              <a:t>1</a:t>
            </a:r>
            <a:r>
              <a:rPr lang="zh-CN" altLang="en-US" sz="2000">
                <a:solidFill>
                  <a:srgbClr val="172EDB"/>
                </a:solidFill>
                <a:latin typeface="微软雅黑" panose="020b0503020204020204" charset="-122"/>
                <a:ea typeface="微软雅黑" panose="020b0503020204020204" charset="-122"/>
                <a:cs typeface="微软雅黑" panose="020b0503020204020204" charset="-122"/>
              </a:rPr>
              <a:t>.功</a:t>
            </a:r>
            <a:endParaRPr lang="zh-CN" altLang="en-US" sz="2000">
              <a:solidFill>
                <a:srgbClr val="172EDB"/>
              </a:solidFill>
              <a:latin typeface="微软雅黑" panose="020b0503020204020204" charset="-122"/>
              <a:ea typeface="微软雅黑" panose="020b0503020204020204" charset="-122"/>
              <a:cs typeface="微软雅黑" panose="020b0503020204020204" charset="-122"/>
            </a:endParaRPr>
          </a:p>
        </p:txBody>
      </p:sp>
      <p:pic>
        <p:nvPicPr>
          <p:cNvPr id="65" name="图片 64" title=""/>
          <p:cNvPicPr>
            <a:picLocks noChangeAspect="1"/>
          </p:cNvPicPr>
          <p:nvPr>
            <p:custDataLst>
              <p:tags r:id="rId5"/>
            </p:custDataLst>
          </p:nvPr>
        </p:nvPicPr>
        <p:blipFill>
          <a:blip r:embed="rId4"/>
          <a:stretch>
            <a:fillRect/>
          </a:stretch>
        </p:blipFill>
        <p:spPr>
          <a:xfrm>
            <a:off x="4480560" y="1021715"/>
            <a:ext cx="1788160" cy="1652905"/>
          </a:xfrm>
          <a:prstGeom prst="rect">
            <a:avLst/>
          </a:prstGeom>
        </p:spPr>
      </p:pic>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6"/>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7"/>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9" name="Freeform 3" title=""/>
          <p:cNvSpPr/>
          <p:nvPr>
            <p:custDataLst>
              <p:tags r:id="rId8"/>
            </p:custDataLst>
          </p:nvPr>
        </p:nvSpPr>
        <p:spPr>
          <a:xfrm>
            <a:off x="215921" y="2522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
        <p:nvSpPr>
          <p:cNvPr id="70" name="TextBox 56" title=""/>
          <p:cNvSpPr txBox="1"/>
          <p:nvPr>
            <p:custDataLst>
              <p:tags r:id="rId11"/>
            </p:custDataLst>
          </p:nvPr>
        </p:nvSpPr>
        <p:spPr>
          <a:xfrm>
            <a:off x="219096" y="3635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功</a:t>
            </a:r>
            <a:endParaRPr lang="zh-CN" altLang="en-US" sz="2800" spc="175">
              <a:solidFill>
                <a:srgbClr val="C00000"/>
              </a:solidFill>
              <a:latin typeface="微软雅黑" panose="020b0503020204020204" charset="-122"/>
              <a:ea typeface="微软雅黑" panose="020b0503020204020204" charset="-122"/>
            </a:endParaRPr>
          </a:p>
        </p:txBody>
      </p:sp>
      <p:sp>
        <p:nvSpPr>
          <p:cNvPr id="71" name="Freeform 39" title=""/>
          <p:cNvSpPr/>
          <p:nvPr>
            <p:custDataLst>
              <p:tags r:id="rId12"/>
            </p:custDataLst>
          </p:nvPr>
        </p:nvSpPr>
        <p:spPr>
          <a:xfrm rot="-10800000">
            <a:off x="3026992" y="3543199"/>
            <a:ext cx="576376" cy="579538"/>
          </a:xfrm>
          <a:custGeom>
            <a:rect l="l" t="t" r="r" b="b"/>
            <a:pathLst>
              <a:path w="768502" h="772717">
                <a:moveTo>
                  <a:pt x="0" y="0"/>
                </a:moveTo>
                <a:lnTo>
                  <a:pt x="768502" y="0"/>
                </a:lnTo>
                <a:lnTo>
                  <a:pt x="768502" y="772717"/>
                </a:lnTo>
                <a:lnTo>
                  <a:pt x="0" y="772717"/>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a:solidFill>
              <a:schemeClr val="bg1"/>
            </a:solidFill>
          </a:ln>
        </p:spPr>
        <p:txBody>
          <a:bodyPr/>
          <a:lstStyle/>
          <a:p/>
        </p:txBody>
      </p:sp>
      <p:sp>
        <p:nvSpPr>
          <p:cNvPr id="72" name="AutoShape 35" title=""/>
          <p:cNvSpPr/>
          <p:nvPr>
            <p:custDataLst>
              <p:tags r:id="rId15"/>
            </p:custDataLst>
          </p:nvPr>
        </p:nvSpPr>
        <p:spPr>
          <a:xfrm>
            <a:off x="4063973" y="2006320"/>
            <a:ext cx="394158" cy="0"/>
          </a:xfrm>
          <a:prstGeom prst="line">
            <a:avLst/>
          </a:prstGeom>
          <a:ln w="25400" cap="flat">
            <a:solidFill>
              <a:srgbClr val="7167E4"/>
            </a:solidFill>
            <a:prstDash val="solid"/>
            <a:headEnd type="none" w="sm" len="sm"/>
            <a:tailEnd type="triangle" w="lg" len="med"/>
          </a:ln>
        </p:spPr>
        <p:txBody>
          <a:bodyPr/>
          <a:lstStyle/>
          <a:p/>
        </p:txBody>
      </p:sp>
      <p:sp>
        <p:nvSpPr>
          <p:cNvPr id="73" name="AutoShape 36" title=""/>
          <p:cNvSpPr/>
          <p:nvPr>
            <p:custDataLst>
              <p:tags r:id="rId16"/>
            </p:custDataLst>
          </p:nvPr>
        </p:nvSpPr>
        <p:spPr>
          <a:xfrm>
            <a:off x="3692675" y="3832968"/>
            <a:ext cx="778791" cy="0"/>
          </a:xfrm>
          <a:prstGeom prst="line">
            <a:avLst/>
          </a:prstGeom>
          <a:ln w="25400" cap="flat">
            <a:solidFill>
              <a:srgbClr val="7167E4"/>
            </a:solidFill>
            <a:prstDash val="solid"/>
            <a:headEnd type="none" w="sm" len="sm"/>
            <a:tailEnd type="triangle" w="lg" len="med"/>
          </a:ln>
        </p:spPr>
        <p:txBody>
          <a:bodyPr/>
          <a:lstStyle/>
          <a:p/>
        </p:txBody>
      </p:sp>
      <p:sp>
        <p:nvSpPr>
          <p:cNvPr id="74" name="AutoShape 37" title=""/>
          <p:cNvSpPr/>
          <p:nvPr>
            <p:custDataLst>
              <p:tags r:id="rId17"/>
            </p:custDataLst>
          </p:nvPr>
        </p:nvSpPr>
        <p:spPr>
          <a:xfrm rot="5400000">
            <a:off x="2127250" y="3943985"/>
            <a:ext cx="3883660" cy="10160"/>
          </a:xfrm>
          <a:prstGeom prst="line">
            <a:avLst/>
          </a:prstGeom>
          <a:ln w="25400" cap="flat">
            <a:solidFill>
              <a:srgbClr val="7167E4"/>
            </a:solidFill>
            <a:prstDash val="solid"/>
            <a:headEnd type="none" w="sm" len="sm"/>
            <a:tailEnd type="none" w="sm" len="sm"/>
          </a:ln>
        </p:spPr>
        <p:txBody>
          <a:bodyPr/>
          <a:lstStyle/>
          <a:p/>
        </p:txBody>
      </p:sp>
      <p:sp>
        <p:nvSpPr>
          <p:cNvPr id="75" name="AutoShape 38" title=""/>
          <p:cNvSpPr/>
          <p:nvPr>
            <p:custDataLst>
              <p:tags r:id="rId18"/>
            </p:custDataLst>
          </p:nvPr>
        </p:nvSpPr>
        <p:spPr>
          <a:xfrm>
            <a:off x="4064608" y="5881636"/>
            <a:ext cx="394158" cy="0"/>
          </a:xfrm>
          <a:prstGeom prst="line">
            <a:avLst/>
          </a:prstGeom>
          <a:ln w="25400" cap="flat">
            <a:solidFill>
              <a:srgbClr val="7167E4"/>
            </a:solidFill>
            <a:prstDash val="solid"/>
            <a:headEnd type="none" w="sm" len="sm"/>
            <a:tailEnd type="triangle" w="lg" len="med"/>
          </a:ln>
        </p:spPr>
        <p:txBody>
          <a:bodyPr/>
          <a:lstStyle/>
          <a:p/>
        </p:txBody>
      </p:sp>
      <p:pic>
        <p:nvPicPr>
          <p:cNvPr id="76" name="图片 75" title=""/>
          <p:cNvPicPr>
            <a:picLocks noChangeAspect="1"/>
          </p:cNvPicPr>
          <p:nvPr>
            <p:custDataLst>
              <p:tags r:id="rId19"/>
            </p:custDataLst>
          </p:nvPr>
        </p:nvPicPr>
        <p:blipFill>
          <a:blip r:embed="rId4"/>
          <a:stretch>
            <a:fillRect/>
          </a:stretch>
        </p:blipFill>
        <p:spPr>
          <a:xfrm>
            <a:off x="4486910" y="3003550"/>
            <a:ext cx="1788160" cy="1652905"/>
          </a:xfrm>
          <a:prstGeom prst="rect">
            <a:avLst/>
          </a:prstGeom>
        </p:spPr>
      </p:pic>
      <p:pic>
        <p:nvPicPr>
          <p:cNvPr id="77" name="图片 76" title=""/>
          <p:cNvPicPr>
            <a:picLocks noChangeAspect="1"/>
          </p:cNvPicPr>
          <p:nvPr>
            <p:custDataLst>
              <p:tags r:id="rId20"/>
            </p:custDataLst>
          </p:nvPr>
        </p:nvPicPr>
        <p:blipFill>
          <a:blip r:embed="rId4"/>
          <a:stretch>
            <a:fillRect/>
          </a:stretch>
        </p:blipFill>
        <p:spPr>
          <a:xfrm>
            <a:off x="4507865" y="5060950"/>
            <a:ext cx="1788160" cy="1652905"/>
          </a:xfrm>
          <a:prstGeom prst="rect">
            <a:avLst/>
          </a:prstGeom>
        </p:spPr>
      </p:pic>
      <p:sp>
        <p:nvSpPr>
          <p:cNvPr id="78" name="Freeform 44" title=""/>
          <p:cNvSpPr/>
          <p:nvPr>
            <p:custDataLst>
              <p:tags r:id="rId21"/>
            </p:custDataLst>
          </p:nvPr>
        </p:nvSpPr>
        <p:spPr>
          <a:xfrm>
            <a:off x="5162607" y="145860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p:txBody>
      </p:sp>
      <p:sp>
        <p:nvSpPr>
          <p:cNvPr id="79" name="TextBox 51" title=""/>
          <p:cNvSpPr txBox="1"/>
          <p:nvPr>
            <p:custDataLst>
              <p:tags r:id="rId24"/>
            </p:custDataLst>
          </p:nvPr>
        </p:nvSpPr>
        <p:spPr>
          <a:xfrm>
            <a:off x="4548788" y="1993706"/>
            <a:ext cx="1646782" cy="28702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功的公式</a:t>
            </a:r>
            <a:endParaRPr lang="zh-CN" altLang="en-US" sz="1600" spc="127">
              <a:solidFill>
                <a:srgbClr val="7167E4"/>
              </a:solidFill>
              <a:ea typeface="思源黑体 1 Medium" panose="020b0600000000000000" charset="-122"/>
            </a:endParaRPr>
          </a:p>
        </p:txBody>
      </p:sp>
      <p:sp>
        <p:nvSpPr>
          <p:cNvPr id="81" name="Freeform 46" title=""/>
          <p:cNvSpPr/>
          <p:nvPr>
            <p:custDataLst>
              <p:tags r:id="rId25"/>
            </p:custDataLst>
          </p:nvPr>
        </p:nvSpPr>
        <p:spPr>
          <a:xfrm>
            <a:off x="5174948" y="3303121"/>
            <a:ext cx="412241" cy="332041"/>
          </a:xfrm>
          <a:custGeom>
            <a:rect l="l" t="t" r="r" b="b"/>
            <a:pathLst>
              <a:path w="412240" h="332041">
                <a:moveTo>
                  <a:pt x="0" y="0"/>
                </a:moveTo>
                <a:lnTo>
                  <a:pt x="412241" y="0"/>
                </a:lnTo>
                <a:lnTo>
                  <a:pt x="412241" y="332041"/>
                </a:lnTo>
                <a:lnTo>
                  <a:pt x="0" y="33204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p:txBody>
      </p:sp>
      <p:sp>
        <p:nvSpPr>
          <p:cNvPr id="82" name="TextBox 51" title=""/>
          <p:cNvSpPr txBox="1"/>
          <p:nvPr>
            <p:custDataLst>
              <p:tags r:id="rId28"/>
            </p:custDataLst>
          </p:nvPr>
        </p:nvSpPr>
        <p:spPr>
          <a:xfrm>
            <a:off x="4582443" y="3847906"/>
            <a:ext cx="1646782" cy="28702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功的单位</a:t>
            </a:r>
            <a:endParaRPr lang="zh-CN" altLang="en-US" sz="1600" spc="127">
              <a:solidFill>
                <a:srgbClr val="7167E4"/>
              </a:solidFill>
              <a:ea typeface="思源黑体 1 Medium" panose="020b0600000000000000" charset="-122"/>
            </a:endParaRPr>
          </a:p>
        </p:txBody>
      </p:sp>
      <p:sp>
        <p:nvSpPr>
          <p:cNvPr id="83" name="Freeform 45" title=""/>
          <p:cNvSpPr/>
          <p:nvPr>
            <p:custDataLst>
              <p:tags r:id="rId29"/>
            </p:custDataLst>
          </p:nvPr>
        </p:nvSpPr>
        <p:spPr>
          <a:xfrm>
            <a:off x="5205152" y="5304872"/>
            <a:ext cx="393742" cy="408600"/>
          </a:xfrm>
          <a:custGeom>
            <a:rect l="l" t="t" r="r" b="b"/>
            <a:pathLst>
              <a:path w="393742" h="408600">
                <a:moveTo>
                  <a:pt x="0" y="0"/>
                </a:moveTo>
                <a:lnTo>
                  <a:pt x="393742" y="0"/>
                </a:lnTo>
                <a:lnTo>
                  <a:pt x="393742" y="408600"/>
                </a:lnTo>
                <a:lnTo>
                  <a:pt x="0" y="40860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p:txBody>
      </p:sp>
      <p:sp>
        <p:nvSpPr>
          <p:cNvPr id="84" name="TextBox 49" title=""/>
          <p:cNvSpPr txBox="1"/>
          <p:nvPr>
            <p:custDataLst>
              <p:tags r:id="rId32"/>
            </p:custDataLst>
          </p:nvPr>
        </p:nvSpPr>
        <p:spPr>
          <a:xfrm>
            <a:off x="4602128" y="5789663"/>
            <a:ext cx="1646782" cy="287020"/>
          </a:xfrm>
          <a:prstGeom prst="rect">
            <a:avLst/>
          </a:prstGeom>
        </p:spPr>
        <p:txBody>
          <a:bodyPr lIns="0" tIns="0" rIns="0" bIns="0" rtlCol="0" anchor="t">
            <a:spAutoFit/>
          </a:bodyPr>
          <a:lstStyle/>
          <a:p>
            <a:pPr algn="ctr">
              <a:lnSpc>
                <a:spcPts val="2240"/>
              </a:lnSpc>
            </a:pPr>
            <a:r>
              <a:rPr lang="en-US" altLang="zh-CN" sz="1600" spc="127">
                <a:solidFill>
                  <a:srgbClr val="7167E4"/>
                </a:solidFill>
                <a:latin typeface="微软雅黑" panose="020b0503020204020204" charset="-122"/>
                <a:ea typeface="微软雅黑" panose="020b0503020204020204" charset="-122"/>
                <a:cs typeface="微软雅黑" panose="020b0503020204020204" charset="-122"/>
              </a:rPr>
              <a:t>1J</a:t>
            </a: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的物理意义</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p:txBody>
      </p:sp>
      <p:sp>
        <p:nvSpPr>
          <p:cNvPr id="85" name="文本框 84" title=""/>
          <p:cNvSpPr txBox="1"/>
          <p:nvPr>
            <p:custDataLst>
              <p:tags r:id="rId33"/>
            </p:custDataLst>
          </p:nvPr>
        </p:nvSpPr>
        <p:spPr>
          <a:xfrm>
            <a:off x="6062980" y="1629410"/>
            <a:ext cx="612838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W=Fs。W表示功，F表示力，s表示物体在力的方向上移动的距离</a:t>
            </a:r>
            <a:endPar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87" name="文本框 86" title=""/>
          <p:cNvSpPr txBox="1"/>
          <p:nvPr>
            <p:custDataLst>
              <p:tags r:id="rId34"/>
            </p:custDataLst>
          </p:nvPr>
        </p:nvSpPr>
        <p:spPr>
          <a:xfrm>
            <a:off x="6063615" y="3157855"/>
            <a:ext cx="6128385" cy="1198880"/>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在国际单位制中，力的单位是牛顿（N），距离单位是米（m），则功的单位是牛·米（N·m），它用专门的名称“焦耳”来表示，简称为焦，符号是J，1J=1N·m</a:t>
            </a:r>
            <a:endPar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90" name="文本框 89" title=""/>
          <p:cNvSpPr txBox="1"/>
          <p:nvPr>
            <p:custDataLst>
              <p:tags r:id="rId35"/>
            </p:custDataLst>
          </p:nvPr>
        </p:nvSpPr>
        <p:spPr>
          <a:xfrm>
            <a:off x="6063615" y="5661660"/>
            <a:ext cx="612838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0000FF"/>
                </a:highlight>
                <a:latin typeface="微软雅黑" panose="020b0503020204020204" charset="-122"/>
                <a:ea typeface="微软雅黑" panose="020b0503020204020204" charset="-122"/>
                <a:cs typeface="微软雅黑" panose="020b0503020204020204" charset="-122"/>
              </a:rPr>
              <a:t>1N的力的作用在物体上使其沿力的方向移动1m距离所做的功</a:t>
            </a:r>
            <a:endParaRPr lang="zh-CN" altLang="en-US" sz="1600">
              <a:solidFill>
                <a:schemeClr val="bg1"/>
              </a:solidFill>
              <a:highlight>
                <a:srgbClr val="0000FF"/>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blinds(horizontal)">
                                      <p:cBhvr>
                                        <p:cTn id="20" dur="500"/>
                                        <p:tgtEl>
                                          <p:spTgt spid="6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wipe(left)">
                                      <p:cBhvr>
                                        <p:cTn id="28" dur="500"/>
                                        <p:tgtEl>
                                          <p:spTgt spid="71"/>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500"/>
                                        <p:tgtEl>
                                          <p:spTgt spid="72"/>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barn(inVertical)">
                                      <p:cBhvr>
                                        <p:cTn id="38" dur="500"/>
                                        <p:tgtEl>
                                          <p:spTgt spid="65"/>
                                        </p:tgtEl>
                                      </p:cBhvr>
                                    </p:animEffect>
                                  </p:childTnLst>
                                </p:cTn>
                              </p:par>
                              <p:par>
                                <p:cTn id="39" presetID="22" presetClass="entr" presetSubtype="8"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left)">
                                      <p:cBhvr>
                                        <p:cTn id="41" dur="500"/>
                                        <p:tgtEl>
                                          <p:spTgt spid="73"/>
                                        </p:tgtEl>
                                      </p:cBhvr>
                                    </p:animEffect>
                                  </p:childTnLst>
                                </p:cTn>
                              </p:par>
                              <p:par>
                                <p:cTn id="42" presetID="22" presetClass="entr" presetSubtype="8" fill="hold"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par>
                                <p:cTn id="45" presetID="22" presetClass="entr" presetSubtype="8"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wipe(left)">
                                      <p:cBhvr>
                                        <p:cTn id="47" dur="500"/>
                                        <p:tgtEl>
                                          <p:spTgt spid="75"/>
                                        </p:tgtEl>
                                      </p:cBhvr>
                                    </p:animEffect>
                                  </p:childTnLst>
                                </p:cTn>
                              </p:par>
                              <p:par>
                                <p:cTn id="48" presetID="16" presetClass="entr" presetSubtype="21"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barn(inVertical)">
                                      <p:cBhvr>
                                        <p:cTn id="53" dur="500"/>
                                        <p:tgtEl>
                                          <p:spTgt spid="79"/>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barn(inVertical)">
                                      <p:cBhvr>
                                        <p:cTn id="58" dur="500"/>
                                        <p:tgtEl>
                                          <p:spTgt spid="76"/>
                                        </p:tgtEl>
                                      </p:cBhvr>
                                    </p:animEffect>
                                  </p:childTnLst>
                                </p:cTn>
                              </p:par>
                              <p:par>
                                <p:cTn id="59" presetID="16" presetClass="entr" presetSubtype="21" fill="hold"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barn(inVertical)">
                                      <p:cBhvr>
                                        <p:cTn id="61" dur="500"/>
                                        <p:tgtEl>
                                          <p:spTgt spid="8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barn(inVertical)">
                                      <p:cBhvr>
                                        <p:cTn id="64" dur="500"/>
                                        <p:tgtEl>
                                          <p:spTgt spid="82"/>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barn(inVertical)">
                                      <p:cBhvr>
                                        <p:cTn id="69" dur="500"/>
                                        <p:tgtEl>
                                          <p:spTgt spid="77"/>
                                        </p:tgtEl>
                                      </p:cBhvr>
                                    </p:animEffect>
                                  </p:childTnLst>
                                </p:cTn>
                              </p:par>
                              <p:par>
                                <p:cTn id="70" presetID="16" presetClass="entr" presetSubtype="21" fill="hold" nodeType="with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barn(inVertical)">
                                      <p:cBhvr>
                                        <p:cTn id="72" dur="500"/>
                                        <p:tgtEl>
                                          <p:spTgt spid="8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barn(inVertical)">
                                      <p:cBhvr>
                                        <p:cTn id="75" dur="500"/>
                                        <p:tgtEl>
                                          <p:spTgt spid="8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85">
                                            <p:txEl>
                                              <p:pRg st="0" end="0"/>
                                            </p:txEl>
                                          </p:spTgt>
                                        </p:tgtEl>
                                        <p:attrNameLst>
                                          <p:attrName>style.visibility</p:attrName>
                                        </p:attrNameLst>
                                      </p:cBhvr>
                                      <p:to>
                                        <p:strVal val="visible"/>
                                      </p:to>
                                    </p:set>
                                    <p:animEffect transition="in" filter="wipe(left)">
                                      <p:cBhvr>
                                        <p:cTn id="80" dur="500"/>
                                        <p:tgtEl>
                                          <p:spTgt spid="85">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87">
                                            <p:txEl>
                                              <p:pRg st="0" end="0"/>
                                            </p:txEl>
                                          </p:spTgt>
                                        </p:tgtEl>
                                        <p:attrNameLst>
                                          <p:attrName>style.visibility</p:attrName>
                                        </p:attrNameLst>
                                      </p:cBhvr>
                                      <p:to>
                                        <p:strVal val="visible"/>
                                      </p:to>
                                    </p:set>
                                    <p:animEffect transition="in" filter="wipe(left)">
                                      <p:cBhvr>
                                        <p:cTn id="85" dur="500"/>
                                        <p:tgtEl>
                                          <p:spTgt spid="87">
                                            <p:txEl>
                                              <p:pRg st="0" end="0"/>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90">
                                            <p:txEl>
                                              <p:pRg st="0" end="0"/>
                                            </p:txEl>
                                          </p:spTgt>
                                        </p:tgtEl>
                                        <p:attrNameLst>
                                          <p:attrName>style.visibility</p:attrName>
                                        </p:attrNameLst>
                                      </p:cBhvr>
                                      <p:to>
                                        <p:strVal val="visible"/>
                                      </p:to>
                                    </p:set>
                                    <p:animEffect transition="in" filter="wipe(left)">
                                      <p:cBhvr>
                                        <p:cTn id="90" dur="5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0" grpId="0"/>
      <p:bldP spid="79" grpId="0"/>
      <p:bldP spid="82" grpId="0"/>
      <p:bldP spid="84"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二、功的计算</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324612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2.对公式W=Fs的理解</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3" name="1BCC2C28-871D-48CB-8BE0-2867F7803ADB-1" title=""/>
          <p:cNvPicPr>
            <a:picLocks noChangeAspect="1"/>
          </p:cNvPicPr>
          <p:nvPr/>
        </p:nvPicPr>
        <p:blipFill>
          <a:blip r:embed="rId6"/>
          <a:stretch>
            <a:fillRect/>
          </a:stretch>
        </p:blipFill>
        <p:spPr>
          <a:xfrm>
            <a:off x="490220" y="2002790"/>
            <a:ext cx="11217275" cy="39611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二、功的计算</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42912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3.应用公式W=Fs计算功时的注意事项</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2" name="1BCC2C28-871D-48CB-8BE0-2867F7803ADB-2" title=""/>
          <p:cNvPicPr>
            <a:picLocks noChangeAspect="1"/>
          </p:cNvPicPr>
          <p:nvPr/>
        </p:nvPicPr>
        <p:blipFill>
          <a:blip r:embed="rId6"/>
          <a:stretch>
            <a:fillRect/>
          </a:stretch>
        </p:blipFill>
        <p:spPr>
          <a:xfrm>
            <a:off x="374650" y="2002790"/>
            <a:ext cx="11466195" cy="39884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二、功的计算</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42912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4.功的公式的变形公式及其应用</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3" name="1BCC2C28-871D-48CB-8BE0-2867F7803ADB-3" title=""/>
          <p:cNvPicPr>
            <a:picLocks noChangeAspect="1"/>
          </p:cNvPicPr>
          <p:nvPr/>
        </p:nvPicPr>
        <p:blipFill>
          <a:blip r:embed="rId6"/>
          <a:stretch>
            <a:fillRect/>
          </a:stretch>
        </p:blipFill>
        <p:spPr>
          <a:xfrm>
            <a:off x="882650" y="2002790"/>
            <a:ext cx="7759700" cy="44418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二、功的计算</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55651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5.对做功的两种表述</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2" name="1BCC2C28-871D-48CB-8BE0-2867F7803ADB-4" title=""/>
          <p:cNvPicPr>
            <a:picLocks noChangeAspect="1"/>
          </p:cNvPicPr>
          <p:nvPr/>
        </p:nvPicPr>
        <p:blipFill>
          <a:blip r:embed="rId6"/>
          <a:stretch>
            <a:fillRect/>
          </a:stretch>
        </p:blipFill>
        <p:spPr>
          <a:xfrm>
            <a:off x="749300" y="2089150"/>
            <a:ext cx="8900160" cy="44570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0215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功与判断力对物体是否做功</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（1）判断了是否做功的两个必要因素（作用在物体上的力和物体在力的方向上移动的距离）是否同时存在；</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（2）看是否符合三种不做功的情况，即有距离无力、有力无距离、有力有距离但力的方向与物体移动的方向垂直。</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0215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功与判断力对物体是否做功</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010150"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下列四幅图中，力有对物体做功的是（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9" title=""/>
          <p:cNvPicPr>
            <a:picLocks noChangeAspect="1"/>
          </p:cNvPicPr>
          <p:nvPr/>
        </p:nvPicPr>
        <p:blipFill>
          <a:blip r:embed="rId6"/>
          <a:stretch>
            <a:fillRect/>
          </a:stretch>
        </p:blipFill>
        <p:spPr>
          <a:xfrm>
            <a:off x="739775" y="2037080"/>
            <a:ext cx="1696720" cy="1356360"/>
          </a:xfrm>
          <a:prstGeom prst="rect">
            <a:avLst/>
          </a:prstGeom>
          <a:noFill/>
          <a:ln w="9525">
            <a:noFill/>
          </a:ln>
        </p:spPr>
      </p:pic>
      <p:pic>
        <p:nvPicPr>
          <p:cNvPr id="6" name="图片 10" title=""/>
          <p:cNvPicPr>
            <a:picLocks noChangeAspect="1"/>
          </p:cNvPicPr>
          <p:nvPr/>
        </p:nvPicPr>
        <p:blipFill>
          <a:blip r:embed="rId7"/>
          <a:stretch>
            <a:fillRect/>
          </a:stretch>
        </p:blipFill>
        <p:spPr>
          <a:xfrm>
            <a:off x="3281680" y="1777365"/>
            <a:ext cx="1000125" cy="1616075"/>
          </a:xfrm>
          <a:prstGeom prst="rect">
            <a:avLst/>
          </a:prstGeom>
          <a:noFill/>
          <a:ln w="9525">
            <a:noFill/>
          </a:ln>
        </p:spPr>
      </p:pic>
      <p:sp>
        <p:nvSpPr>
          <p:cNvPr id="10" name="文本框 9" title=""/>
          <p:cNvSpPr txBox="1"/>
          <p:nvPr/>
        </p:nvSpPr>
        <p:spPr>
          <a:xfrm>
            <a:off x="749300" y="3476625"/>
            <a:ext cx="1594485"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A. 推车未推动</a:t>
            </a:r>
            <a:endParaRPr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2692400" y="3476625"/>
            <a:ext cx="2130425"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B. 提着滑板水平前行</a:t>
            </a:r>
            <a:endParaRPr sz="1600">
              <a:latin typeface="微软雅黑" panose="020b0503020204020204" charset="-122"/>
              <a:ea typeface="微软雅黑" panose="020b0503020204020204" charset="-122"/>
              <a:cs typeface="微软雅黑" panose="020b0503020204020204" charset="-122"/>
            </a:endParaRPr>
          </a:p>
        </p:txBody>
      </p:sp>
      <p:pic>
        <p:nvPicPr>
          <p:cNvPr id="13" name="图片 11" title=""/>
          <p:cNvPicPr>
            <a:picLocks noChangeAspect="1"/>
          </p:cNvPicPr>
          <p:nvPr/>
        </p:nvPicPr>
        <p:blipFill>
          <a:blip r:embed="rId8"/>
          <a:stretch>
            <a:fillRect/>
          </a:stretch>
        </p:blipFill>
        <p:spPr>
          <a:xfrm>
            <a:off x="749300" y="4173855"/>
            <a:ext cx="1658620" cy="1374140"/>
          </a:xfrm>
          <a:prstGeom prst="rect">
            <a:avLst/>
          </a:prstGeom>
          <a:noFill/>
          <a:ln w="9525">
            <a:noFill/>
          </a:ln>
        </p:spPr>
      </p:pic>
      <p:pic>
        <p:nvPicPr>
          <p:cNvPr id="14" name="图片 12" title=""/>
          <p:cNvPicPr>
            <a:picLocks noChangeAspect="1"/>
          </p:cNvPicPr>
          <p:nvPr/>
        </p:nvPicPr>
        <p:blipFill>
          <a:blip r:embed="rId9"/>
          <a:stretch>
            <a:fillRect/>
          </a:stretch>
        </p:blipFill>
        <p:spPr>
          <a:xfrm>
            <a:off x="3383280" y="4173855"/>
            <a:ext cx="815975" cy="1379855"/>
          </a:xfrm>
          <a:prstGeom prst="rect">
            <a:avLst/>
          </a:prstGeom>
          <a:noFill/>
          <a:ln w="9525">
            <a:noFill/>
          </a:ln>
        </p:spPr>
      </p:pic>
      <p:sp>
        <p:nvSpPr>
          <p:cNvPr id="15" name="文本框 14" title=""/>
          <p:cNvSpPr txBox="1"/>
          <p:nvPr/>
        </p:nvSpPr>
        <p:spPr>
          <a:xfrm>
            <a:off x="867410" y="5547995"/>
            <a:ext cx="1584960"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C. 搬石未搬起</a:t>
            </a:r>
            <a:endParaRPr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2806065" y="5547995"/>
            <a:ext cx="1934845"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D. 用绳子提物体</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10"/>
            </p:custDataLst>
          </p:nvPr>
        </p:nvCxnSpPr>
        <p:spPr>
          <a:xfrm flipH="1">
            <a:off x="514413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11"/>
            </p:custDataLst>
          </p:nvPr>
        </p:nvSpPr>
        <p:spPr>
          <a:xfrm>
            <a:off x="5302885" y="1331595"/>
            <a:ext cx="630618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如图所示，举重比赛时，运动员第一阶段把杠铃很快举过头顶，第二阶段使杠铃在空中静止3s。下列关于运动员对杠铃做功的说法中正确的是（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A．他在第一阶段内没做功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B．他在第二阶段内没做功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C．他在两个阶段内都没做功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D．他在两个阶段内都做了功</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12"/>
            </p:custDataLst>
          </p:nvPr>
        </p:nvCxnSpPr>
        <p:spPr>
          <a:xfrm>
            <a:off x="5122545" y="4152900"/>
            <a:ext cx="704850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13"/>
            </p:custDataLst>
          </p:nvPr>
        </p:nvSpPr>
        <p:spPr>
          <a:xfrm>
            <a:off x="5302885" y="4211320"/>
            <a:ext cx="671004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关于功的概念，下列说法正确的是（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只要有力作用在物体上，力就对物体做功；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物体只要移动了距离，就有力对它做了功；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只要有力作用在物体上，物体在力的方向上又移动了距离，则这个力就对物体做了功；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有力作用在物体上，物体又移动了距离，这个力就一定对物体做了功</a:t>
            </a:r>
            <a:endParaRPr sz="1600">
              <a:latin typeface="微软雅黑" panose="020b0503020204020204" charset="-122"/>
              <a:ea typeface="微软雅黑" panose="020b0503020204020204" charset="-122"/>
              <a:cs typeface="微软雅黑" panose="020b0503020204020204" charset="-122"/>
            </a:endParaRPr>
          </a:p>
        </p:txBody>
      </p:sp>
      <p:pic>
        <p:nvPicPr>
          <p:cNvPr id="19" name="图片 -2147481398" title=""/>
          <p:cNvPicPr>
            <a:picLocks noChangeAspect="1"/>
          </p:cNvPicPr>
          <p:nvPr/>
        </p:nvPicPr>
        <p:blipFill>
          <a:blip r:embed="rId14"/>
          <a:stretch>
            <a:fillRect/>
          </a:stretch>
        </p:blipFill>
        <p:spPr>
          <a:xfrm>
            <a:off x="8623935" y="2176145"/>
            <a:ext cx="2265045" cy="1760855"/>
          </a:xfrm>
          <a:prstGeom prst="rect">
            <a:avLst/>
          </a:prstGeom>
          <a:noFill/>
          <a:ln w="9525">
            <a:noFill/>
          </a:ln>
        </p:spPr>
      </p:pic>
      <p:sp>
        <p:nvSpPr>
          <p:cNvPr id="20" name="文本框 19" title=""/>
          <p:cNvSpPr txBox="1"/>
          <p:nvPr>
            <p:custDataLst>
              <p:tags r:id="rId15"/>
            </p:custDataLst>
          </p:nvPr>
        </p:nvSpPr>
        <p:spPr>
          <a:xfrm>
            <a:off x="494665" y="6008370"/>
            <a:ext cx="4547870" cy="58356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有力作用在物体上，物体在力的方向上移动一段路程，力对物体做了功</a:t>
            </a:r>
            <a:endParaRPr 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4504055" y="147510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7213600" y="217614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9758680" y="432181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childTnLst>
                          </p:cTn>
                        </p:par>
                      </p:childTnLst>
                    </p:cTn>
                  </p:par>
                  <p:par>
                    <p:cTn id="58" fill="hold" nodeType="clickPar">
                      <p:stCondLst>
                        <p:cond delay="indefinite"/>
                        <p:cond evt="onBegin" delay="0">
                          <p:tn val="57"/>
                        </p:cond>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par>
                    <p:cTn id="73" fill="hold" nodeType="clickPar">
                      <p:stCondLst>
                        <p:cond delay="indefinite"/>
                        <p:cond evt="onBegin" delay="0">
                          <p:tn val="72"/>
                        </p:cond>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left)">
                                      <p:cBhvr>
                                        <p:cTn id="87" dur="500"/>
                                        <p:tgtEl>
                                          <p:spTgt spid="22"/>
                                        </p:tgtEl>
                                      </p:cBhvr>
                                    </p:animEffect>
                                  </p:childTnLst>
                                </p:cTn>
                              </p:par>
                            </p:childTnLst>
                          </p:cTn>
                        </p:par>
                      </p:childTnLst>
                    </p:cTn>
                  </p:par>
                  <p:par>
                    <p:cTn id="88" fill="hold" nodeType="clickPar">
                      <p:stCondLst>
                        <p:cond delay="indefinite"/>
                        <p:cond evt="onBegin" delay="0">
                          <p:tn val="87"/>
                        </p:cond>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19" grpId="0"/>
      <p:bldP spid="20" grpId="0"/>
      <p:bldP spid="10" grpId="0"/>
      <p:bldP spid="11" grpId="0"/>
      <p:bldP spid="15" grpId="0"/>
      <p:bldP spid="16" grpId="0"/>
      <p:bldP spid="21" grpId="0"/>
      <p:bldP spid="22" grpId="0"/>
      <p:bldP spid="23"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7622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功的计算</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498602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小明同学用15N的水平推力推动重为100N的超市购物车。购物车自静止开始在10s内沿水平方向前进了10m。在整个过程中推力做功为___________J，重力做功为___________J。</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6"/>
            </p:custDataLst>
          </p:nvPr>
        </p:nvCxnSpPr>
        <p:spPr>
          <a:xfrm flipH="1">
            <a:off x="5418455" y="1298575"/>
            <a:ext cx="0" cy="19138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7"/>
            </p:custDataLst>
          </p:nvPr>
        </p:nvSpPr>
        <p:spPr>
          <a:xfrm>
            <a:off x="5558155" y="1331595"/>
            <a:ext cx="647827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如图所示，用10N的水平推力推重为20N的物体沿水平方向做匀速直线运动。若5s内推力对物体做了80J的功，则在这一过程中，物体沿水平方向运动了________m。</a:t>
            </a:r>
            <a:endParaRPr sz="1600">
              <a:ea typeface="微软雅黑" panose="020b0503020204020204" charset="-122"/>
              <a:cs typeface="微软雅黑" panose="020b0503020204020204" charset="-122"/>
            </a:endParaRPr>
          </a:p>
        </p:txBody>
      </p:sp>
      <p:pic>
        <p:nvPicPr>
          <p:cNvPr id="2" name="图片 -2147481397" title=""/>
          <p:cNvPicPr>
            <a:picLocks noChangeAspect="1"/>
          </p:cNvPicPr>
          <p:nvPr/>
        </p:nvPicPr>
        <p:blipFill>
          <a:blip r:embed="rId8"/>
          <a:stretch>
            <a:fillRect/>
          </a:stretch>
        </p:blipFill>
        <p:spPr>
          <a:xfrm>
            <a:off x="9049385" y="2227580"/>
            <a:ext cx="2755900" cy="829945"/>
          </a:xfrm>
          <a:prstGeom prst="rect">
            <a:avLst/>
          </a:prstGeom>
          <a:noFill/>
          <a:ln w="9525">
            <a:noFill/>
          </a:ln>
        </p:spPr>
      </p:pic>
      <p:cxnSp>
        <p:nvCxnSpPr>
          <p:cNvPr id="30" name="直接连接符 29" title=""/>
          <p:cNvCxnSpPr/>
          <p:nvPr>
            <p:custDataLst>
              <p:tags r:id="rId9"/>
            </p:custDataLst>
          </p:nvPr>
        </p:nvCxnSpPr>
        <p:spPr>
          <a:xfrm>
            <a:off x="10160" y="3193415"/>
            <a:ext cx="121818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0"/>
            </p:custDataLst>
          </p:nvPr>
        </p:nvSpPr>
        <p:spPr>
          <a:xfrm>
            <a:off x="292735" y="3289935"/>
            <a:ext cx="498538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用大小不同的力F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、F</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且F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＞F</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，分别拉同一个物体，两个力所做的功W与物体在力的方向上移动的距离的关系图象描述正确的是（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195" title=""/>
          <p:cNvPicPr>
            <a:picLocks noChangeAspect="1"/>
          </p:cNvPicPr>
          <p:nvPr/>
        </p:nvPicPr>
        <p:blipFill>
          <a:blip r:embed="rId11"/>
          <a:stretch>
            <a:fillRect/>
          </a:stretch>
        </p:blipFill>
        <p:spPr>
          <a:xfrm>
            <a:off x="292735" y="4488815"/>
            <a:ext cx="5590540" cy="1127125"/>
          </a:xfrm>
          <a:prstGeom prst="rect">
            <a:avLst/>
          </a:prstGeom>
          <a:noFill/>
          <a:ln w="9525">
            <a:noFill/>
          </a:ln>
        </p:spPr>
      </p:pic>
      <p:sp>
        <p:nvSpPr>
          <p:cNvPr id="11" name="文本框 10" title=""/>
          <p:cNvSpPr txBox="1"/>
          <p:nvPr>
            <p:custDataLst>
              <p:tags r:id="rId12"/>
            </p:custDataLst>
          </p:nvPr>
        </p:nvSpPr>
        <p:spPr>
          <a:xfrm>
            <a:off x="6339840" y="3288665"/>
            <a:ext cx="562292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如图甲所示，物体在水平拉力F的作用下由静止沿粗糙水平面向右运动，0~6s内拉力随时间变化的规律如图乙，速度随时间变化的规律如图丙，则在2~4s内，拉力所做的功为（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A．10J	B．30J	C．50J	D．80J</a:t>
            </a:r>
            <a:endParaRPr sz="1600">
              <a:latin typeface="微软雅黑" panose="020b0503020204020204" charset="-122"/>
              <a:ea typeface="微软雅黑" panose="020b0503020204020204" charset="-122"/>
              <a:cs typeface="微软雅黑" panose="020b0503020204020204" charset="-122"/>
            </a:endParaRPr>
          </a:p>
        </p:txBody>
      </p:sp>
      <p:cxnSp>
        <p:nvCxnSpPr>
          <p:cNvPr id="13" name="直接连接符 12" title=""/>
          <p:cNvCxnSpPr/>
          <p:nvPr>
            <p:custDataLst>
              <p:tags r:id="rId13"/>
            </p:custDataLst>
          </p:nvPr>
        </p:nvCxnSpPr>
        <p:spPr>
          <a:xfrm flipH="1">
            <a:off x="6252845" y="3209925"/>
            <a:ext cx="0" cy="36239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2147481384" title=""/>
          <p:cNvPicPr>
            <a:picLocks noChangeAspect="1"/>
          </p:cNvPicPr>
          <p:nvPr/>
        </p:nvPicPr>
        <p:blipFill>
          <a:blip r:embed="rId14"/>
          <a:stretch>
            <a:fillRect/>
          </a:stretch>
        </p:blipFill>
        <p:spPr>
          <a:xfrm>
            <a:off x="6339523" y="5300345"/>
            <a:ext cx="3609975" cy="1319530"/>
          </a:xfrm>
          <a:prstGeom prst="rect">
            <a:avLst/>
          </a:prstGeom>
          <a:noFill/>
          <a:ln w="9525">
            <a:noFill/>
          </a:ln>
        </p:spPr>
      </p:pic>
      <p:sp>
        <p:nvSpPr>
          <p:cNvPr id="18" name="文本框 17" title=""/>
          <p:cNvSpPr txBox="1"/>
          <p:nvPr>
            <p:custDataLst>
              <p:tags r:id="rId15"/>
            </p:custDataLst>
          </p:nvPr>
        </p:nvSpPr>
        <p:spPr>
          <a:xfrm>
            <a:off x="377825" y="2839720"/>
            <a:ext cx="3637280"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推力水平向前，购物车水平移动了距离</a:t>
            </a:r>
            <a:endParaRPr 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6"/>
            </p:custDataLst>
          </p:nvPr>
        </p:nvSpPr>
        <p:spPr>
          <a:xfrm>
            <a:off x="3889375" y="2087245"/>
            <a:ext cx="5410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150</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7"/>
            </p:custDataLst>
          </p:nvPr>
        </p:nvSpPr>
        <p:spPr>
          <a:xfrm>
            <a:off x="1403350" y="2486025"/>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8"/>
            </p:custDataLst>
          </p:nvPr>
        </p:nvSpPr>
        <p:spPr>
          <a:xfrm>
            <a:off x="5558155" y="2629535"/>
            <a:ext cx="2011680"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水平方向运动的距离</a:t>
            </a:r>
            <a:endParaRPr lang="zh-CN" sz="1600">
              <a:solidFill>
                <a:srgbClr val="FF0000"/>
              </a:solidFill>
              <a:latin typeface="微软雅黑" panose="020b0503020204020204" charset="-122"/>
              <a:ea typeface="微软雅黑" panose="020b0503020204020204" charset="-122"/>
            </a:endParaRPr>
          </a:p>
        </p:txBody>
      </p:sp>
      <p:graphicFrame>
        <p:nvGraphicFramePr>
          <p:cNvPr id="20" name="Object 1229" title=""/>
          <p:cNvGraphicFramePr>
            <a:graphicFrameLocks noChangeAspect="1"/>
          </p:cNvGraphicFramePr>
          <p:nvPr/>
        </p:nvGraphicFramePr>
        <p:xfrm>
          <a:off x="7578090" y="2636520"/>
          <a:ext cx="1016000" cy="330200"/>
        </p:xfrm>
        <a:graphic>
          <a:graphicData uri="http://schemas.openxmlformats.org/presentationml/2006/ole">
            <mc:AlternateContent>
              <mc:Choice xmlns:v="urn:schemas-microsoft-com:vml" Requires="v">
                <p:oleObj spid="_x0000_s1038" r:id="rId19" imgW="1015365" imgH="330200" progId="Equation.KSEE3">
                  <p:embed/>
                </p:oleObj>
              </mc:Choice>
              <mc:Fallback>
                <p:oleObj r:id="rId19" imgW="1015365" imgH="330200" progId="Equation.KSEE3">
                  <p:embed/>
                  <p:pic>
                    <p:nvPicPr>
                      <p:cNvPr id="0" name="OLE substitute image"/>
                      <p:cNvPicPr/>
                      <p:nvPr/>
                    </p:nvPicPr>
                    <p:blipFill>
                      <a:blip r:embed="rId20"/>
                      <a:stretch>
                        <a:fillRect/>
                      </a:stretch>
                    </p:blipFill>
                    <p:spPr>
                      <a:xfrm>
                        <a:off x="7578090" y="2636520"/>
                        <a:ext cx="1016000" cy="330200"/>
                      </a:xfrm>
                      <a:prstGeom prst="rect">
                        <a:avLst/>
                      </a:prstGeom>
                      <a:noFill/>
                      <a:ln w="38100">
                        <a:noFill/>
                        <a:miter/>
                      </a:ln>
                    </p:spPr>
                  </p:pic>
                </p:oleObj>
              </mc:Fallback>
            </mc:AlternateContent>
          </a:graphicData>
        </a:graphic>
      </p:graphicFrame>
      <p:sp>
        <p:nvSpPr>
          <p:cNvPr id="21" name="文本框 20" title=""/>
          <p:cNvSpPr txBox="1"/>
          <p:nvPr>
            <p:custDataLst>
              <p:tags r:id="rId21"/>
            </p:custDataLst>
          </p:nvPr>
        </p:nvSpPr>
        <p:spPr>
          <a:xfrm>
            <a:off x="7959090" y="2072640"/>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8</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504825" y="5857875"/>
            <a:ext cx="5378450" cy="58356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力的功：</a:t>
            </a:r>
            <a:r>
              <a:rPr lang="en-US" altLang="zh-CN" sz="1600">
                <a:solidFill>
                  <a:srgbClr val="FF0000"/>
                </a:solidFill>
                <a:latin typeface="微软雅黑" panose="020b0503020204020204" charset="-122"/>
                <a:ea typeface="微软雅黑" panose="020b0503020204020204" charset="-122"/>
              </a:rPr>
              <a:t>W=Fs</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F</a:t>
            </a:r>
            <a:r>
              <a:rPr lang="zh-CN" altLang="en-US" sz="1600">
                <a:solidFill>
                  <a:srgbClr val="FF0000"/>
                </a:solidFill>
                <a:latin typeface="微软雅黑" panose="020b0503020204020204" charset="-122"/>
                <a:ea typeface="微软雅黑" panose="020b0503020204020204" charset="-122"/>
              </a:rPr>
              <a:t>一定时，</a:t>
            </a:r>
            <a:r>
              <a:rPr lang="en-US" altLang="zh-CN" sz="1600">
                <a:solidFill>
                  <a:srgbClr val="FF0000"/>
                </a:solidFill>
                <a:latin typeface="微软雅黑" panose="020b0503020204020204" charset="-122"/>
                <a:ea typeface="微软雅黑" panose="020b0503020204020204" charset="-122"/>
              </a:rPr>
              <a:t>W</a:t>
            </a:r>
            <a:r>
              <a:rPr lang="zh-CN" altLang="en-US" sz="1600">
                <a:solidFill>
                  <a:srgbClr val="FF0000"/>
                </a:solidFill>
                <a:latin typeface="微软雅黑" panose="020b0503020204020204" charset="-122"/>
                <a:ea typeface="微软雅黑" panose="020b0503020204020204" charset="-122"/>
              </a:rPr>
              <a:t>与</a:t>
            </a:r>
            <a:r>
              <a:rPr lang="en-US" altLang="zh-CN" sz="1600">
                <a:solidFill>
                  <a:srgbClr val="FF0000"/>
                </a:solidFill>
                <a:latin typeface="微软雅黑" panose="020b0503020204020204" charset="-122"/>
                <a:ea typeface="微软雅黑" panose="020b0503020204020204" charset="-122"/>
              </a:rPr>
              <a:t>s</a:t>
            </a:r>
            <a:r>
              <a:rPr lang="zh-CN" altLang="en-US" sz="1600">
                <a:solidFill>
                  <a:srgbClr val="FF0000"/>
                </a:solidFill>
                <a:latin typeface="微软雅黑" panose="020b0503020204020204" charset="-122"/>
                <a:ea typeface="微软雅黑" panose="020b0503020204020204" charset="-122"/>
              </a:rPr>
              <a:t>成正比；</a:t>
            </a:r>
            <a:r>
              <a:rPr lang="en-US" altLang="zh-CN" sz="1600">
                <a:solidFill>
                  <a:srgbClr val="FF0000"/>
                </a:solidFill>
                <a:latin typeface="微软雅黑" panose="020b0503020204020204" charset="-122"/>
                <a:ea typeface="微软雅黑" panose="020b0503020204020204" charset="-122"/>
              </a:rPr>
              <a:t>s</a:t>
            </a:r>
            <a:r>
              <a:rPr lang="zh-CN" altLang="en-US" sz="1600">
                <a:solidFill>
                  <a:srgbClr val="FF0000"/>
                </a:solidFill>
                <a:latin typeface="微软雅黑" panose="020b0503020204020204" charset="-122"/>
                <a:ea typeface="微软雅黑" panose="020b0503020204020204" charset="-122"/>
              </a:rPr>
              <a:t>相同时，</a:t>
            </a:r>
            <a:r>
              <a:rPr lang="en-US" altLang="zh-CN" sz="1600">
                <a:solidFill>
                  <a:srgbClr val="FF0000"/>
                </a:solidFill>
                <a:latin typeface="微软雅黑" panose="020b0503020204020204" charset="-122"/>
                <a:ea typeface="微软雅黑" panose="020b0503020204020204" charset="-122"/>
              </a:rPr>
              <a:t>F</a:t>
            </a:r>
            <a:r>
              <a:rPr lang="zh-CN" altLang="en-US" sz="1600">
                <a:solidFill>
                  <a:srgbClr val="FF0000"/>
                </a:solidFill>
                <a:latin typeface="微软雅黑" panose="020b0503020204020204" charset="-122"/>
                <a:ea typeface="微软雅黑" panose="020b0503020204020204" charset="-122"/>
              </a:rPr>
              <a:t>越大，功越大；故选</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a:t>
            </a:r>
            <a:endParaRPr lang="zh-CN" altLang="en-US" sz="160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4015105" y="415163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9951085" y="5226685"/>
            <a:ext cx="2240915" cy="1076325"/>
          </a:xfrm>
          <a:prstGeom prst="rect">
            <a:avLst/>
          </a:prstGeom>
          <a:noFill/>
        </p:spPr>
        <p:txBody>
          <a:bodyPr wrap="square" rtlCol="0">
            <a:spAutoFit/>
          </a:bodyPr>
          <a:lstStyle/>
          <a:p>
            <a:pPr algn="l"/>
            <a:r>
              <a:rPr sz="1600">
                <a:solidFill>
                  <a:srgbClr val="FF0000"/>
                </a:solidFill>
                <a:latin typeface="微软雅黑" panose="020b0503020204020204" charset="-122"/>
                <a:ea typeface="微软雅黑" panose="020b0503020204020204" charset="-122"/>
                <a:cs typeface="微软雅黑" panose="020b0503020204020204" charset="-122"/>
                <a:sym typeface="+mn-ea"/>
              </a:rPr>
              <a:t>2~4s</a:t>
            </a:r>
            <a:r>
              <a:rPr lang="zh-CN" sz="1600">
                <a:solidFill>
                  <a:srgbClr val="FF0000"/>
                </a:solidFill>
                <a:latin typeface="微软雅黑" panose="020b0503020204020204" charset="-122"/>
                <a:ea typeface="微软雅黑" panose="020b0503020204020204" charset="-122"/>
                <a:cs typeface="微软雅黑" panose="020b0503020204020204" charset="-122"/>
                <a:sym typeface="+mn-ea"/>
              </a:rPr>
              <a:t>，物体做匀速直线运动；由乙图知</a:t>
            </a:r>
            <a:r>
              <a:rPr lang="en-US" altLang="zh-CN" sz="1600">
                <a:solidFill>
                  <a:srgbClr val="FF0000"/>
                </a:solidFill>
                <a:latin typeface="微软雅黑" panose="020b0503020204020204" charset="-122"/>
                <a:ea typeface="微软雅黑" panose="020b0503020204020204" charset="-122"/>
                <a:cs typeface="微软雅黑" panose="020b0503020204020204" charset="-122"/>
                <a:sym typeface="+mn-ea"/>
              </a:rPr>
              <a:t>F=3N</a:t>
            </a: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；由丙图知，</a:t>
            </a:r>
            <a:r>
              <a:rPr lang="en-US" altLang="zh-CN" sz="1600">
                <a:solidFill>
                  <a:srgbClr val="FF0000"/>
                </a:solidFill>
                <a:latin typeface="微软雅黑" panose="020b0503020204020204" charset="-122"/>
                <a:ea typeface="微软雅黑" panose="020b0503020204020204" charset="-122"/>
                <a:cs typeface="微软雅黑" panose="020b0503020204020204" charset="-122"/>
                <a:sym typeface="+mn-ea"/>
              </a:rPr>
              <a:t>s=10m</a:t>
            </a: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；故选</a:t>
            </a:r>
            <a:r>
              <a:rPr lang="en-US" altLang="zh-CN" sz="1600">
                <a:solidFill>
                  <a:srgbClr val="FF0000"/>
                </a:solidFill>
                <a:latin typeface="微软雅黑" panose="020b0503020204020204" charset="-122"/>
                <a:ea typeface="微软雅黑" panose="020b0503020204020204" charset="-122"/>
                <a:cs typeface="微软雅黑" panose="020b0503020204020204" charset="-122"/>
                <a:sym typeface="+mn-ea"/>
              </a:rPr>
              <a:t>B</a:t>
            </a: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25" title=""/>
          <p:cNvSpPr txBox="1"/>
          <p:nvPr/>
        </p:nvSpPr>
        <p:spPr>
          <a:xfrm>
            <a:off x="7252335" y="448881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500"/>
                                        <p:tgtEl>
                                          <p:spTgt spid="22"/>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left)">
                                      <p:cBhvr>
                                        <p:cTn id="100" dur="500"/>
                                        <p:tgtEl>
                                          <p:spTgt spid="23"/>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left)">
                                      <p:cBhvr>
                                        <p:cTn id="105" dur="500"/>
                                        <p:tgtEl>
                                          <p:spTgt spid="24"/>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ipe(left)">
                                      <p:cBhvr>
                                        <p:cTn id="1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0" grpId="0"/>
      <p:bldP spid="2" grpId="0"/>
      <p:bldP spid="18" grpId="0"/>
      <p:bldP spid="11" grpId="0"/>
      <p:bldP spid="13" grpId="0"/>
      <p:bldP spid="14" grpId="0"/>
      <p:bldP spid="15" grpId="0"/>
      <p:bldP spid="17" grpId="0"/>
      <p:bldP spid="19" grpId="0"/>
      <p:bldP spid="20" grpId="0"/>
      <p:bldP spid="21" grpId="0"/>
      <p:bldP spid="22" grpId="0"/>
      <p:bldP spid="23" grpId="0"/>
      <p:bldP spid="24" grpId="0"/>
      <p:bldP spid="26"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功率</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grpSp>
        <p:nvGrpSpPr>
          <p:cNvPr id="41" name="Group 41" title=""/>
          <p:cNvGrpSpPr/>
          <p:nvPr/>
        </p:nvGrpSpPr>
        <p:grpSpPr>
          <a:xfrm>
            <a:off x="4420235" y="2809875"/>
            <a:ext cx="2374265" cy="2265680"/>
            <a:chExt cx="6037744" cy="6037744"/>
          </a:xfrm>
        </p:grpSpPr>
        <p:grpSp>
          <p:nvGrpSpPr>
            <p:cNvPr id="42" name="Group 42"/>
            <p:cNvGrpSpPr/>
            <p:nvPr/>
          </p:nvGrpSpPr>
          <p:grpSpPr>
            <a:xfrm>
              <a:off x="303549" y="303549"/>
              <a:ext cx="5430645" cy="5430645"/>
              <a:chExt cx="812800" cy="812800"/>
            </a:xfrm>
          </p:grpSpPr>
          <p:sp>
            <p:nvSpPr>
              <p:cNvPr id="43" name="Freeform 43"/>
              <p:cNvSpPr/>
              <p:nvPr>
                <p:custDataLst>
                  <p:tags r:id="rId5"/>
                </p:custDataLst>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4" name="TextBox 44"/>
              <p:cNvSpPr txBox="1"/>
              <p:nvPr>
                <p:custDataLst>
                  <p:tags r:id="rId6"/>
                </p:custDataLst>
              </p:nvPr>
            </p:nvSpPr>
            <p:spPr>
              <a:xfrm>
                <a:off x="76200" y="9525"/>
                <a:ext cx="660400" cy="727075"/>
              </a:xfrm>
              <a:prstGeom prst="rect">
                <a:avLst/>
              </a:prstGeom>
            </p:spPr>
            <p:txBody>
              <a:bodyPr lIns="50800" tIns="50800" rIns="50800" bIns="50800" rtlCol="0" anchor="ctr"/>
              <a:lstStyle/>
              <a:p>
                <a:pPr algn="ctr">
                  <a:lnSpc>
                    <a:spcPts val="2670"/>
                  </a:lnSpc>
                </a:pPr>
              </a:p>
            </p:txBody>
          </p:sp>
        </p:grpSp>
        <p:grpSp>
          <p:nvGrpSpPr>
            <p:cNvPr id="45" name="Group 45"/>
            <p:cNvGrpSpPr/>
            <p:nvPr/>
          </p:nvGrpSpPr>
          <p:grpSpPr>
            <a:xfrm>
              <a:off x="0" y="0"/>
              <a:ext cx="6037744" cy="6037744"/>
              <a:chExt cx="812800" cy="812800"/>
            </a:xfrm>
          </p:grpSpPr>
          <p:sp>
            <p:nvSpPr>
              <p:cNvPr id="46" name="Freeform 46"/>
              <p:cNvSpPr/>
              <p:nvPr>
                <p:custDataLst>
                  <p:tags r:id="rId7"/>
                </p:custDataLst>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7" name="TextBox 47"/>
              <p:cNvSpPr txBox="1"/>
              <p:nvPr>
                <p:custDataLst>
                  <p:tags r:id="rId8"/>
                </p:custDataLst>
              </p:nvPr>
            </p:nvSpPr>
            <p:spPr>
              <a:xfrm>
                <a:off x="76200" y="9525"/>
                <a:ext cx="660400" cy="727075"/>
              </a:xfrm>
              <a:prstGeom prst="rect">
                <a:avLst/>
              </a:prstGeom>
            </p:spPr>
            <p:txBody>
              <a:bodyPr lIns="50800" tIns="50800" rIns="50800" bIns="50800" rtlCol="0" anchor="ctr"/>
              <a:lstStyle/>
              <a:p>
                <a:pPr algn="ctr">
                  <a:lnSpc>
                    <a:spcPts val="2670"/>
                  </a:lnSpc>
                </a:pPr>
              </a:p>
            </p:txBody>
          </p:sp>
        </p:grpSp>
        <p:sp>
          <p:nvSpPr>
            <p:cNvPr id="48" name="Freeform 48"/>
            <p:cNvSpPr/>
            <p:nvPr>
              <p:custDataLst>
                <p:tags r:id="rId9"/>
              </p:custDataLst>
            </p:nvPr>
          </p:nvSpPr>
          <p:spPr>
            <a:xfrm>
              <a:off x="1549339" y="787708"/>
              <a:ext cx="2939065" cy="2449221"/>
            </a:xfrm>
            <a:custGeom>
              <a:rect l="l" t="t" r="r" b="b"/>
              <a:pathLst>
                <a:path w="2939065" h="2449221">
                  <a:moveTo>
                    <a:pt x="0" y="0"/>
                  </a:moveTo>
                  <a:lnTo>
                    <a:pt x="2939065" y="0"/>
                  </a:lnTo>
                  <a:lnTo>
                    <a:pt x="2939065" y="2449221"/>
                  </a:lnTo>
                  <a:lnTo>
                    <a:pt x="0" y="24492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p:txBody>
        </p:sp>
        <p:sp>
          <p:nvSpPr>
            <p:cNvPr id="49" name="TextBox 49"/>
            <p:cNvSpPr txBox="1"/>
            <p:nvPr>
              <p:custDataLst>
                <p:tags r:id="rId12"/>
              </p:custDataLst>
            </p:nvPr>
          </p:nvSpPr>
          <p:spPr>
            <a:xfrm>
              <a:off x="744110" y="2874938"/>
              <a:ext cx="4627859" cy="2025555"/>
            </a:xfrm>
            <a:prstGeom prst="rect">
              <a:avLst/>
            </a:prstGeom>
          </p:spPr>
          <p:txBody>
            <a:bodyPr lIns="0" tIns="0" rIns="0" bIns="0" rtlCol="0" anchor="t">
              <a:spAutoFit/>
            </a:bodyPr>
            <a:lstStyle/>
            <a:p>
              <a:pPr algn="ctr">
                <a:lnSpc>
                  <a:spcPts val="5930"/>
                </a:lnSpc>
              </a:pPr>
              <a:r>
                <a:rPr lang="zh-CN" altLang="en-US" sz="2400" spc="254">
                  <a:solidFill>
                    <a:schemeClr val="accent2">
                      <a:lumMod val="75000"/>
                    </a:schemeClr>
                  </a:solidFill>
                  <a:latin typeface="微软雅黑" panose="020b0503020204020204" charset="-122"/>
                  <a:ea typeface="微软雅黑" panose="020b0503020204020204" charset="-122"/>
                </a:rPr>
                <a:t>功率</a:t>
              </a:r>
              <a:endParaRPr lang="zh-CN" altLang="en-US" sz="2400" spc="254">
                <a:solidFill>
                  <a:schemeClr val="accent2">
                    <a:lumMod val="75000"/>
                  </a:schemeClr>
                </a:solidFill>
                <a:latin typeface="微软雅黑" panose="020b0503020204020204" charset="-122"/>
                <a:ea typeface="微软雅黑" panose="020b0503020204020204" charset="-122"/>
              </a:endParaRPr>
            </a:p>
          </p:txBody>
        </p:sp>
      </p:grpSp>
      <p:cxnSp>
        <p:nvCxnSpPr>
          <p:cNvPr id="16" name="直接连接符 15" title=""/>
          <p:cNvCxnSpPr/>
          <p:nvPr>
            <p:custDataLst>
              <p:tags r:id="rId13"/>
            </p:custDataLst>
          </p:nvPr>
        </p:nvCxnSpPr>
        <p:spPr>
          <a:xfrm flipH="1" flipV="1">
            <a:off x="3540760" y="2193925"/>
            <a:ext cx="1254760" cy="977265"/>
          </a:xfrm>
          <a:prstGeom prst="line">
            <a:avLst/>
          </a:prstGeom>
          <a:ln w="28575" cmpd="sng">
            <a:solidFill>
              <a:srgbClr val="15B1A8"/>
            </a:solidFill>
            <a:prstDash val="solid"/>
          </a:ln>
        </p:spPr>
        <p:style>
          <a:lnRef idx="2">
            <a:schemeClr val="accent1"/>
          </a:lnRef>
          <a:fillRef idx="0">
            <a:srgbClr val="FFFFFF"/>
          </a:fillRef>
          <a:effectRef idx="0">
            <a:srgbClr val="FFFFFF"/>
          </a:effectRef>
          <a:fontRef idx="minor">
            <a:schemeClr val="tx1"/>
          </a:fontRef>
        </p:style>
      </p:cxnSp>
      <p:sp>
        <p:nvSpPr>
          <p:cNvPr id="17" name="流程图: 可选过程 16" title=""/>
          <p:cNvSpPr/>
          <p:nvPr>
            <p:custDataLst>
              <p:tags r:id="rId14"/>
            </p:custDataLst>
          </p:nvPr>
        </p:nvSpPr>
        <p:spPr>
          <a:xfrm>
            <a:off x="292100" y="1510665"/>
            <a:ext cx="3226435" cy="940435"/>
          </a:xfrm>
          <a:prstGeom prst="flowChartAlternateProcess">
            <a:avLst/>
          </a:prstGeom>
          <a:solidFill>
            <a:schemeClr val="accent5">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a:t>时间相同，比做功多少；功相同，比所用时间；做功多少、所用时间都不相同时，用功除以时间</a:t>
            </a:r>
            <a:endParaRPr lang="zh-CN" altLang="en-US" sz="1600"/>
          </a:p>
        </p:txBody>
      </p:sp>
      <p:cxnSp>
        <p:nvCxnSpPr>
          <p:cNvPr id="18" name="直接连接符 17" title=""/>
          <p:cNvCxnSpPr/>
          <p:nvPr>
            <p:custDataLst>
              <p:tags r:id="rId15"/>
            </p:custDataLst>
          </p:nvPr>
        </p:nvCxnSpPr>
        <p:spPr>
          <a:xfrm flipH="1" flipV="1">
            <a:off x="3458210" y="3793490"/>
            <a:ext cx="1007110" cy="5080"/>
          </a:xfrm>
          <a:prstGeom prst="line">
            <a:avLst/>
          </a:prstGeom>
          <a:ln w="28575" cmpd="sng">
            <a:solidFill>
              <a:schemeClr val="accent3">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19" name="流程图: 可选过程 18" title=""/>
          <p:cNvSpPr/>
          <p:nvPr>
            <p:custDataLst>
              <p:tags r:id="rId16"/>
            </p:custDataLst>
          </p:nvPr>
        </p:nvSpPr>
        <p:spPr>
          <a:xfrm>
            <a:off x="334010" y="3429000"/>
            <a:ext cx="3188335" cy="782320"/>
          </a:xfrm>
          <a:prstGeom prst="flowChartAlternateProcess">
            <a:avLst/>
          </a:prstGeom>
          <a:solidFill>
            <a:schemeClr val="accent3">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a:t>功与做功时间之比叫功率。它在数值上等于单位时间内所做的功</a:t>
            </a:r>
            <a:endParaRPr lang="zh-CN" altLang="en-US" sz="1600"/>
          </a:p>
        </p:txBody>
      </p:sp>
      <p:sp>
        <p:nvSpPr>
          <p:cNvPr id="20" name="文本框 19" title=""/>
          <p:cNvSpPr txBox="1"/>
          <p:nvPr>
            <p:custDataLst>
              <p:tags r:id="rId17"/>
            </p:custDataLst>
          </p:nvPr>
        </p:nvSpPr>
        <p:spPr>
          <a:xfrm rot="2220000">
            <a:off x="3522980" y="2295525"/>
            <a:ext cx="1156335" cy="645160"/>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a:latin typeface="Arial" panose="020b0604020202020204" pitchFamily="34" charset="0"/>
                <a:ea typeface="微软雅黑" panose="020b0503020204020204" charset="-122"/>
              </a:rPr>
              <a:t>比较做功</a:t>
            </a:r>
            <a:endParaRPr lang="zh-CN" altLang="en-US">
              <a:latin typeface="Arial" panose="020b0604020202020204" pitchFamily="34" charset="0"/>
              <a:ea typeface="微软雅黑" panose="020b0503020204020204" charset="-122"/>
            </a:endParaRPr>
          </a:p>
          <a:p>
            <a:r>
              <a:rPr lang="zh-CN" altLang="en-US">
                <a:latin typeface="Arial" panose="020b0604020202020204" pitchFamily="34" charset="0"/>
                <a:ea typeface="微软雅黑" panose="020b0503020204020204" charset="-122"/>
              </a:rPr>
              <a:t>的快慢</a:t>
            </a:r>
            <a:endParaRPr lang="zh-CN" altLang="en-US">
              <a:latin typeface="Arial" panose="020b0604020202020204" pitchFamily="34" charset="0"/>
              <a:ea typeface="微软雅黑" panose="020b0503020204020204" charset="-122"/>
            </a:endParaRPr>
          </a:p>
        </p:txBody>
      </p:sp>
      <p:sp>
        <p:nvSpPr>
          <p:cNvPr id="21" name="文本框 20" title=""/>
          <p:cNvSpPr txBox="1"/>
          <p:nvPr>
            <p:custDataLst>
              <p:tags r:id="rId18"/>
            </p:custDataLst>
          </p:nvPr>
        </p:nvSpPr>
        <p:spPr>
          <a:xfrm>
            <a:off x="3623945" y="3459480"/>
            <a:ext cx="732790" cy="368300"/>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a:latin typeface="Arial" panose="020b0604020202020204" pitchFamily="34" charset="0"/>
                <a:ea typeface="微软雅黑" panose="020b0503020204020204" charset="-122"/>
              </a:rPr>
              <a:t>功率</a:t>
            </a:r>
            <a:endParaRPr lang="zh-CN" altLang="en-US">
              <a:latin typeface="Arial" panose="020b0604020202020204" pitchFamily="34" charset="0"/>
              <a:ea typeface="微软雅黑" panose="020b0503020204020204" charset="-122"/>
            </a:endParaRPr>
          </a:p>
        </p:txBody>
      </p:sp>
      <p:sp>
        <p:nvSpPr>
          <p:cNvPr id="22" name="流程图: 可选过程 21" title=""/>
          <p:cNvSpPr/>
          <p:nvPr>
            <p:custDataLst>
              <p:tags r:id="rId19"/>
            </p:custDataLst>
          </p:nvPr>
        </p:nvSpPr>
        <p:spPr>
          <a:xfrm>
            <a:off x="334010" y="5093970"/>
            <a:ext cx="3111500" cy="999490"/>
          </a:xfrm>
          <a:prstGeom prst="flowChartAlternateProcess">
            <a:avLst/>
          </a:prstGeom>
          <a:solidFill>
            <a:schemeClr val="accent4">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zh-CN" altLang="en-US" sz="1600"/>
              <a:t>（1）是物体做功快慢的物理量；</a:t>
            </a:r>
            <a:endParaRPr lang="zh-CN" altLang="en-US" sz="1600"/>
          </a:p>
          <a:p>
            <a:pPr algn="just"/>
            <a:r>
              <a:rPr lang="zh-CN" altLang="en-US" sz="1600"/>
              <a:t>（2）大小表示物体单位时间内做功的多少</a:t>
            </a:r>
            <a:endParaRPr lang="zh-CN" altLang="en-US" sz="1600"/>
          </a:p>
        </p:txBody>
      </p:sp>
      <p:cxnSp>
        <p:nvCxnSpPr>
          <p:cNvPr id="23" name="直接连接符 22" title=""/>
          <p:cNvCxnSpPr/>
          <p:nvPr>
            <p:custDataLst>
              <p:tags r:id="rId20"/>
            </p:custDataLst>
          </p:nvPr>
        </p:nvCxnSpPr>
        <p:spPr>
          <a:xfrm flipH="1">
            <a:off x="3488690" y="4981575"/>
            <a:ext cx="1655445" cy="513080"/>
          </a:xfrm>
          <a:prstGeom prst="line">
            <a:avLst/>
          </a:prstGeom>
          <a:ln w="28575" cmpd="sng">
            <a:solidFill>
              <a:schemeClr val="accent4">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27" name="文本框 26" title=""/>
          <p:cNvSpPr txBox="1"/>
          <p:nvPr>
            <p:custDataLst>
              <p:tags r:id="rId21"/>
            </p:custDataLst>
          </p:nvPr>
        </p:nvSpPr>
        <p:spPr>
          <a:xfrm rot="20520000">
            <a:off x="3663315" y="4852035"/>
            <a:ext cx="1216025" cy="368300"/>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a:latin typeface="Arial" panose="020b0604020202020204" pitchFamily="34" charset="0"/>
                <a:ea typeface="微软雅黑" panose="020b0503020204020204" charset="-122"/>
              </a:rPr>
              <a:t>物理意义</a:t>
            </a:r>
            <a:endParaRPr lang="zh-CN" altLang="en-US">
              <a:latin typeface="Arial" panose="020b0604020202020204" pitchFamily="34" charset="0"/>
              <a:ea typeface="微软雅黑" panose="020b0503020204020204" charset="-122"/>
            </a:endParaRPr>
          </a:p>
        </p:txBody>
      </p:sp>
      <p:cxnSp>
        <p:nvCxnSpPr>
          <p:cNvPr id="28" name="直接连接符 27" title=""/>
          <p:cNvCxnSpPr/>
          <p:nvPr>
            <p:custDataLst>
              <p:tags r:id="rId22"/>
            </p:custDataLst>
          </p:nvPr>
        </p:nvCxnSpPr>
        <p:spPr>
          <a:xfrm flipV="1">
            <a:off x="6521450" y="2193925"/>
            <a:ext cx="1176020" cy="1115060"/>
          </a:xfrm>
          <a:prstGeom prst="line">
            <a:avLst/>
          </a:prstGeom>
          <a:ln w="28575" cmpd="sng">
            <a:solidFill>
              <a:schemeClr val="accent6">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title=""/>
          <p:cNvSpPr txBox="1"/>
          <p:nvPr>
            <p:custDataLst>
              <p:tags r:id="rId23"/>
            </p:custDataLst>
          </p:nvPr>
        </p:nvSpPr>
        <p:spPr>
          <a:xfrm rot="19020000">
            <a:off x="6534785" y="2419985"/>
            <a:ext cx="876300" cy="368300"/>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a:latin typeface="Arial" panose="020b0604020202020204" pitchFamily="34" charset="0"/>
                <a:ea typeface="微软雅黑" panose="020b0503020204020204" charset="-122"/>
              </a:rPr>
              <a:t>定义式</a:t>
            </a:r>
            <a:endParaRPr lang="zh-CN" altLang="en-US">
              <a:latin typeface="Arial" panose="020b0604020202020204" pitchFamily="34" charset="0"/>
              <a:ea typeface="微软雅黑" panose="020b0503020204020204" charset="-122"/>
            </a:endParaRPr>
          </a:p>
        </p:txBody>
      </p:sp>
      <p:sp>
        <p:nvSpPr>
          <p:cNvPr id="30" name="流程图: 可选过程 29" title=""/>
          <p:cNvSpPr/>
          <p:nvPr>
            <p:custDataLst>
              <p:tags r:id="rId24"/>
            </p:custDataLst>
          </p:nvPr>
        </p:nvSpPr>
        <p:spPr>
          <a:xfrm>
            <a:off x="7743825" y="1668780"/>
            <a:ext cx="4278630" cy="782320"/>
          </a:xfrm>
          <a:prstGeom prst="flowChartAlternateProcess">
            <a:avLst/>
          </a:prstGeom>
          <a:solidFill>
            <a:schemeClr val="accent6">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1" name="直接连接符 30" title=""/>
          <p:cNvCxnSpPr/>
          <p:nvPr>
            <p:custDataLst>
              <p:tags r:id="rId25"/>
            </p:custDataLst>
          </p:nvPr>
        </p:nvCxnSpPr>
        <p:spPr>
          <a:xfrm flipH="1" flipV="1">
            <a:off x="6725285" y="3798570"/>
            <a:ext cx="1007110" cy="5080"/>
          </a:xfrm>
          <a:prstGeom prst="line">
            <a:avLst/>
          </a:prstGeom>
          <a:ln w="28575" cmpd="sng">
            <a:solidFill>
              <a:schemeClr val="accent6">
                <a:lumMod val="50000"/>
              </a:schemeClr>
            </a:solidFill>
            <a:prstDash val="solid"/>
          </a:ln>
        </p:spPr>
        <p:style>
          <a:lnRef idx="2">
            <a:schemeClr val="accent1"/>
          </a:lnRef>
          <a:fillRef idx="0">
            <a:srgbClr val="FFFFFF"/>
          </a:fillRef>
          <a:effectRef idx="0">
            <a:srgbClr val="FFFFFF"/>
          </a:effectRef>
          <a:fontRef idx="minor">
            <a:schemeClr val="tx1"/>
          </a:fontRef>
        </p:style>
      </p:cxnSp>
      <p:sp>
        <p:nvSpPr>
          <p:cNvPr id="32" name="流程图: 可选过程 31" title=""/>
          <p:cNvSpPr/>
          <p:nvPr>
            <p:custDataLst>
              <p:tags r:id="rId26"/>
            </p:custDataLst>
          </p:nvPr>
        </p:nvSpPr>
        <p:spPr>
          <a:xfrm>
            <a:off x="7723505" y="3429000"/>
            <a:ext cx="4381500" cy="782320"/>
          </a:xfrm>
          <a:prstGeom prst="flowChartAlternateProcess">
            <a:avLst/>
          </a:prstGeom>
          <a:solidFill>
            <a:schemeClr val="accent6">
              <a:lumMod val="50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zh-CN" altLang="en-US" sz="1600"/>
              <a:t>国际单位制中，功的单位是焦耳（J）,时间单位是秒（s），则功率的单位是焦耳/秒（J/s），用瓦特（</a:t>
            </a:r>
            <a:r>
              <a:rPr lang="en-US" altLang="zh-CN" sz="1600"/>
              <a:t>W</a:t>
            </a:r>
            <a:r>
              <a:rPr lang="zh-CN" altLang="en-US" sz="1600"/>
              <a:t>）表示</a:t>
            </a:r>
            <a:endParaRPr lang="zh-CN" altLang="en-US" sz="1600"/>
          </a:p>
        </p:txBody>
      </p:sp>
      <p:sp>
        <p:nvSpPr>
          <p:cNvPr id="33" name="文本框 32" title=""/>
          <p:cNvSpPr txBox="1"/>
          <p:nvPr>
            <p:custDataLst>
              <p:tags r:id="rId27"/>
            </p:custDataLst>
          </p:nvPr>
        </p:nvSpPr>
        <p:spPr>
          <a:xfrm>
            <a:off x="6883400" y="3479800"/>
            <a:ext cx="732790" cy="368300"/>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a:latin typeface="Arial" panose="020b0604020202020204" pitchFamily="34" charset="0"/>
                <a:ea typeface="微软雅黑" panose="020b0503020204020204" charset="-122"/>
              </a:rPr>
              <a:t>单位</a:t>
            </a:r>
            <a:endParaRPr lang="zh-CN" altLang="en-US">
              <a:latin typeface="Arial" panose="020b0604020202020204" pitchFamily="34" charset="0"/>
              <a:ea typeface="微软雅黑" panose="020b0503020204020204" charset="-122"/>
            </a:endParaRPr>
          </a:p>
        </p:txBody>
      </p:sp>
      <p:cxnSp>
        <p:nvCxnSpPr>
          <p:cNvPr id="34" name="直接连接符 33" title=""/>
          <p:cNvCxnSpPr>
            <a:stCxn id="36" idx="1"/>
          </p:cNvCxnSpPr>
          <p:nvPr>
            <p:custDataLst>
              <p:tags r:id="rId28"/>
            </p:custDataLst>
          </p:nvPr>
        </p:nvCxnSpPr>
        <p:spPr>
          <a:xfrm flipH="1" flipV="1">
            <a:off x="6421120" y="4832985"/>
            <a:ext cx="1276350" cy="652145"/>
          </a:xfrm>
          <a:prstGeom prst="line">
            <a:avLst/>
          </a:prstGeom>
          <a:ln w="28575" cmpd="sng">
            <a:solidFill>
              <a:schemeClr val="accent1">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35" name="文本框 34" title=""/>
          <p:cNvSpPr txBox="1"/>
          <p:nvPr>
            <p:custDataLst>
              <p:tags r:id="rId29"/>
            </p:custDataLst>
          </p:nvPr>
        </p:nvSpPr>
        <p:spPr>
          <a:xfrm rot="1680000">
            <a:off x="6463665" y="4793615"/>
            <a:ext cx="1375410" cy="368300"/>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a:latin typeface="Arial" panose="020b0604020202020204" pitchFamily="34" charset="0"/>
                <a:ea typeface="微软雅黑" panose="020b0503020204020204" charset="-122"/>
              </a:rPr>
              <a:t>推导式</a:t>
            </a:r>
            <a:endParaRPr lang="zh-CN" altLang="en-US">
              <a:latin typeface="Arial" panose="020b0604020202020204" pitchFamily="34" charset="0"/>
              <a:ea typeface="微软雅黑" panose="020b0503020204020204" charset="-122"/>
            </a:endParaRPr>
          </a:p>
        </p:txBody>
      </p:sp>
      <p:sp>
        <p:nvSpPr>
          <p:cNvPr id="36" name="流程图: 可选过程 35" title=""/>
          <p:cNvSpPr/>
          <p:nvPr>
            <p:custDataLst>
              <p:tags r:id="rId30"/>
            </p:custDataLst>
          </p:nvPr>
        </p:nvSpPr>
        <p:spPr>
          <a:xfrm>
            <a:off x="7697470" y="5093970"/>
            <a:ext cx="4396740" cy="782320"/>
          </a:xfrm>
          <a:prstGeom prst="flowChartAlternateProcess">
            <a:avLst/>
          </a:prstGeom>
          <a:solidFill>
            <a:schemeClr val="accent1">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zh-CN" altLang="en-US" sz="1600"/>
              <a:t>P=Fv。某些阻力较大的情况下，当发动机输出功率不能改变时，人们常常通过降低速度来获得较大的牵引力</a:t>
            </a:r>
            <a:endParaRPr lang="zh-CN" altLang="en-US" sz="1600"/>
          </a:p>
        </p:txBody>
      </p:sp>
      <p:graphicFrame>
        <p:nvGraphicFramePr>
          <p:cNvPr id="7" name="对象 6" title="">
            <a:hlinkClick action="ppaction://ole?verb="/>
          </p:cNvPr>
          <p:cNvGraphicFramePr>
            <a:graphicFrameLocks noChangeAspect="1"/>
          </p:cNvGraphicFramePr>
          <p:nvPr/>
        </p:nvGraphicFramePr>
        <p:xfrm>
          <a:off x="9360535" y="1760855"/>
          <a:ext cx="694055" cy="597535"/>
        </p:xfrm>
        <a:graphic>
          <a:graphicData uri="http://schemas.openxmlformats.org/presentationml/2006/ole">
            <mc:AlternateContent>
              <mc:Choice xmlns:v="urn:schemas-microsoft-com:vml" Requires="v">
                <p:oleObj spid="_x0000_s1039" r:id="rId31" imgW="457200" imgH="393700" progId="Equation.KSEE3">
                  <p:embed/>
                </p:oleObj>
              </mc:Choice>
              <mc:Fallback>
                <p:oleObj r:id="rId31" imgW="457200" imgH="393700" progId="Equation.KSEE3">
                  <p:embed/>
                  <p:pic>
                    <p:nvPicPr>
                      <p:cNvPr id="0" name="OLE substitute image"/>
                      <p:cNvPicPr/>
                      <p:nvPr/>
                    </p:nvPicPr>
                    <p:blipFill>
                      <a:blip r:embed="rId32"/>
                      <a:stretch>
                        <a:fillRect/>
                      </a:stretch>
                    </p:blipFill>
                    <p:spPr>
                      <a:xfrm>
                        <a:off x="9360535" y="1760855"/>
                        <a:ext cx="694055" cy="597535"/>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8" presetClass="entr" presetSubtype="16" fill="hold" nodeType="clickEffect">
                                  <p:stCondLst>
                                    <p:cond delay="0"/>
                                  </p:stCondLst>
                                  <p:childTnLst>
                                    <p:set>
                                      <p:cBhvr>
                                        <p:cTn id="14" dur="1000" fill="hold">
                                          <p:stCondLst>
                                            <p:cond delay="0"/>
                                          </p:stCondLst>
                                        </p:cTn>
                                        <p:tgtEl>
                                          <p:spTgt spid="41"/>
                                        </p:tgtEl>
                                        <p:attrNameLst>
                                          <p:attrName>style.visibility</p:attrName>
                                        </p:attrNameLst>
                                      </p:cBhvr>
                                      <p:to>
                                        <p:strVal val="visible"/>
                                      </p:to>
                                    </p:set>
                                    <p:animEffect transition="in" filter="diamond(in)">
                                      <p:cBhvr>
                                        <p:cTn id="15" dur="1000"/>
                                        <p:tgtEl>
                                          <p:spTgt spid="4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down)">
                                      <p:cBhvr>
                                        <p:cTn id="85" dur="500"/>
                                        <p:tgtEl>
                                          <p:spTgt spid="31"/>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barn(inVertical)">
                                      <p:cBhvr>
                                        <p:cTn id="95" dur="500"/>
                                        <p:tgtEl>
                                          <p:spTgt spid="32"/>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ipe(left)">
                                      <p:cBhvr>
                                        <p:cTn id="100" dur="500"/>
                                        <p:tgtEl>
                                          <p:spTgt spid="3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left)">
                                      <p:cBhvr>
                                        <p:cTn id="105" dur="500"/>
                                        <p:tgtEl>
                                          <p:spTgt spid="35"/>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barn(inVertical)">
                                      <p:cBhvr>
                                        <p:cTn id="1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p:bldP spid="21" grpId="0"/>
      <p:bldP spid="22" grpId="0" animBg="1"/>
      <p:bldP spid="27" grpId="0"/>
      <p:bldP spid="6" grpId="0"/>
      <p:bldP spid="30" grpId="0" animBg="1"/>
      <p:bldP spid="32" grpId="0" animBg="1"/>
      <p:bldP spid="33" grpId="0"/>
      <p:bldP spid="35" grpId="0"/>
      <p:bldP spid="36"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12</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功和机械能</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一、功率</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1" name="图片 356"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292207" y="145463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title=""/>
          <p:cNvSpPr/>
          <p:nvPr>
            <p:custDataLst>
              <p:tags r:id="rId7"/>
            </p:custDataLst>
          </p:nvPr>
        </p:nvSpPr>
        <p:spPr>
          <a:xfrm>
            <a:off x="292735" y="1928495"/>
            <a:ext cx="11716385" cy="1337945"/>
          </a:xfrm>
          <a:prstGeom prst="rect">
            <a:avLst/>
          </a:prstGeom>
          <a:solidFill>
            <a:schemeClr val="accent3">
              <a:lumMod val="60000"/>
              <a:lumOff val="40000"/>
            </a:schemeClr>
          </a:solidFill>
        </p:spPr>
        <p:txBody>
          <a:bodyPr wrap="square">
            <a:sp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做功“多少”与“快慢”的意义不同，做功多的不一定做功快，做功少的不一定做功慢。只有做功时间相同时，做功多的做功才快，即功率才大。所以，描述功率时不能说物体做功越多，功率越大，也要注意时间的多少，一般描述为单位时间内（或相同时间内），物体做功越多，功率越大。</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二、功率的测量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5"/>
            </p:custDataLst>
          </p:nvPr>
        </p:nvSpPr>
        <p:spPr>
          <a:xfrm>
            <a:off x="292735" y="1807210"/>
            <a:ext cx="11807825" cy="92202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【实验原理】</a:t>
            </a:r>
            <a:r>
              <a:rPr>
                <a:latin typeface="微软雅黑" panose="020b0503020204020204" charset="-122"/>
                <a:ea typeface="微软雅黑" panose="020b0503020204020204" charset="-122"/>
                <a:cs typeface="微软雅黑" panose="020b0503020204020204" charset="-122"/>
              </a:rPr>
              <a:t>由</a:t>
            </a:r>
            <a:r>
              <a:rPr lang="en-US">
                <a:latin typeface="微软雅黑" panose="020b0503020204020204" charset="-122"/>
                <a:ea typeface="微软雅黑" panose="020b0503020204020204" charset="-122"/>
                <a:cs typeface="微软雅黑" panose="020b0503020204020204" charset="-122"/>
              </a:rPr>
              <a:t>P=W/t</a:t>
            </a:r>
            <a:r>
              <a:rPr>
                <a:latin typeface="微软雅黑" panose="020b0503020204020204" charset="-122"/>
                <a:ea typeface="微软雅黑" panose="020b0503020204020204" charset="-122"/>
                <a:cs typeface="微软雅黑" panose="020b0503020204020204" charset="-122"/>
              </a:rPr>
              <a:t>可知，要测量功率，必须测物体（或机械）所做的功W和完成这些功所用的时间t。如果我们要测自己上楼的功率，需测出自己的重力G（或质量m）、楼层的高度h和上楼所用时间t。</a:t>
            </a:r>
            <a:endParaRPr>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6"/>
            </p:custDataLst>
          </p:nvPr>
        </p:nvSpPr>
        <p:spPr>
          <a:xfrm>
            <a:off x="374650" y="1297305"/>
            <a:ext cx="194183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a:t>
            </a:r>
            <a:r>
              <a:rPr lang="zh-CN" sz="2000">
                <a:solidFill>
                  <a:srgbClr val="172EDB"/>
                </a:solidFill>
                <a:latin typeface="微软雅黑" panose="020b0503020204020204" charset="-122"/>
                <a:ea typeface="微软雅黑" panose="020b0503020204020204" charset="-122"/>
                <a:cs typeface="微软雅黑" panose="020b0503020204020204" charset="-122"/>
              </a:rPr>
              <a:t>功率的测量</a:t>
            </a:r>
            <a:endParaRPr lang="zh-CN"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7"/>
            </p:custDataLst>
          </p:nvPr>
        </p:nvSpPr>
        <p:spPr>
          <a:xfrm>
            <a:off x="257175" y="26758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【实验器材】</a:t>
            </a:r>
            <a:r>
              <a:rPr>
                <a:latin typeface="微软雅黑" panose="020b0503020204020204" charset="-122"/>
                <a:ea typeface="微软雅黑" panose="020b0503020204020204" charset="-122"/>
                <a:cs typeface="微软雅黑" panose="020b0503020204020204" charset="-122"/>
              </a:rPr>
              <a:t>体重计（或磅秤），皮尺（或米尺），计时器（停表、手表等）。</a:t>
            </a:r>
            <a:endParaRPr>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8"/>
            </p:custDataLst>
          </p:nvPr>
        </p:nvSpPr>
        <p:spPr>
          <a:xfrm>
            <a:off x="292735" y="3207385"/>
            <a:ext cx="11807825" cy="216852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【实验步骤】</a:t>
            </a:r>
            <a:r>
              <a:rPr>
                <a:latin typeface="微软雅黑" panose="020b0503020204020204" charset="-122"/>
                <a:ea typeface="微软雅黑" panose="020b0503020204020204" charset="-122"/>
                <a:cs typeface="微软雅黑" panose="020b0503020204020204" charset="-122"/>
              </a:rPr>
              <a:t>（1）体重计（或磅秤）测出自己的质量（m），求出自己的重力G。</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（2）用皮尺（或米尺）测出所登楼层的高度h（或测出一个台阶的高度h</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，然后数出楼梯的台阶数n，则所登楼层高度为h=nh</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（3）用停表（或手表）测出自己上楼所用时间t。</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功率的计算式为：</a:t>
            </a:r>
            <a:endParaRPr>
              <a:latin typeface="微软雅黑" panose="020b0503020204020204" charset="-122"/>
              <a:ea typeface="微软雅黑" panose="020b0503020204020204" charset="-122"/>
              <a:cs typeface="微软雅黑" panose="020b0503020204020204" charset="-122"/>
            </a:endParaRPr>
          </a:p>
        </p:txBody>
      </p:sp>
      <p:graphicFrame>
        <p:nvGraphicFramePr>
          <p:cNvPr id="10" name="Object 1251" title=""/>
          <p:cNvGraphicFramePr>
            <a:graphicFrameLocks noChangeAspect="1"/>
          </p:cNvGraphicFramePr>
          <p:nvPr/>
        </p:nvGraphicFramePr>
        <p:xfrm>
          <a:off x="2183765" y="4889500"/>
          <a:ext cx="1584960" cy="486410"/>
        </p:xfrm>
        <a:graphic>
          <a:graphicData uri="http://schemas.openxmlformats.org/presentationml/2006/ole">
            <mc:AlternateContent>
              <mc:Choice xmlns:v="urn:schemas-microsoft-com:vml" Requires="v">
                <p:oleObj spid="_x0000_s1040" r:id="rId9" imgW="1116965" imgH="342900" progId="Equation.KSEE3">
                  <p:embed/>
                </p:oleObj>
              </mc:Choice>
              <mc:Fallback>
                <p:oleObj r:id="rId9" imgW="1116965" imgH="342900" progId="Equation.KSEE3">
                  <p:embed/>
                  <p:pic>
                    <p:nvPicPr>
                      <p:cNvPr id="0" name="OLE substitute image"/>
                      <p:cNvPicPr/>
                      <p:nvPr/>
                    </p:nvPicPr>
                    <p:blipFill>
                      <a:blip r:embed="rId10"/>
                      <a:stretch>
                        <a:fillRect/>
                      </a:stretch>
                    </p:blipFill>
                    <p:spPr>
                      <a:xfrm>
                        <a:off x="2183765" y="4889500"/>
                        <a:ext cx="1584960" cy="48641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wipe(left)">
                                      <p:cBhvr>
                                        <p:cTn id="45" dur="500"/>
                                        <p:tgtEl>
                                          <p:spTgt spid="7">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二、功率的测量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5"/>
            </p:custDataLst>
          </p:nvPr>
        </p:nvSpPr>
        <p:spPr>
          <a:xfrm>
            <a:off x="292735" y="1807210"/>
            <a:ext cx="11807825"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（1）测量人上楼的功率时，登楼梯是克服人自身重力做功。</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（2）测量过程中，应测量楼层的高度，而不测量楼梯的长度。</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（3）做功的时间越短，测量误差越大，因此在测量时要适当增加做功所用时间，以减小测量误差。</a:t>
            </a:r>
            <a:endParaRPr>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6"/>
            </p:custDataLst>
          </p:nvPr>
        </p:nvSpPr>
        <p:spPr>
          <a:xfrm>
            <a:off x="374650" y="1297305"/>
            <a:ext cx="1941830" cy="553085"/>
          </a:xfrm>
          <a:prstGeom prst="rect">
            <a:avLst/>
          </a:prstGeom>
          <a:noFill/>
        </p:spPr>
        <p:txBody>
          <a:bodyPr wrap="square" rtlCol="0" anchor="t">
            <a:spAutoFit/>
          </a:bodyPr>
          <a:lstStyle/>
          <a:p>
            <a:pPr fontAlgn="auto">
              <a:lnSpc>
                <a:spcPct val="150000"/>
              </a:lnSpc>
            </a:pPr>
            <a:r>
              <a:rPr lang="en-US" sz="2000">
                <a:solidFill>
                  <a:srgbClr val="172EDB"/>
                </a:solidFill>
                <a:latin typeface="微软雅黑" panose="020b0503020204020204" charset="-122"/>
                <a:ea typeface="微软雅黑" panose="020b0503020204020204" charset="-122"/>
                <a:cs typeface="微软雅黑" panose="020b0503020204020204" charset="-122"/>
              </a:rPr>
              <a:t>2</a:t>
            </a:r>
            <a:r>
              <a:rPr sz="2000">
                <a:solidFill>
                  <a:srgbClr val="172EDB"/>
                </a:solidFill>
                <a:latin typeface="微软雅黑" panose="020b0503020204020204" charset="-122"/>
                <a:ea typeface="微软雅黑" panose="020b0503020204020204" charset="-122"/>
                <a:cs typeface="微软雅黑" panose="020b0503020204020204" charset="-122"/>
              </a:rPr>
              <a:t>.</a:t>
            </a:r>
            <a:r>
              <a:rPr lang="zh-CN" sz="2000">
                <a:solidFill>
                  <a:srgbClr val="172EDB"/>
                </a:solidFill>
                <a:latin typeface="微软雅黑" panose="020b0503020204020204" charset="-122"/>
                <a:ea typeface="微软雅黑" panose="020b0503020204020204" charset="-122"/>
                <a:cs typeface="微软雅黑" panose="020b0503020204020204" charset="-122"/>
              </a:rPr>
              <a:t>注意事项</a:t>
            </a:r>
            <a:endParaRPr lang="zh-CN" sz="2000">
              <a:solidFill>
                <a:srgbClr val="172ED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1729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功率</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4"/>
            </p:custDataLst>
          </p:nvPr>
        </p:nvSpPr>
        <p:spPr>
          <a:xfrm>
            <a:off x="144780" y="1282700"/>
            <a:ext cx="5194300"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甲、乙两人爬楼比赛，同时从一楼出发跑上五楼，结果甲先到而获胜，则下列说法正确的是（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A．甲做功多， 甲的功率大；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B．乙做功多，乙的功率大；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C．若两人的体重相同，则甲做的功多，甲的功率大；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D．若两人做的功相同，则甲用时少，甲的功率大</a:t>
            </a:r>
            <a:endParaRPr sz="1600">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5634990" y="1256665"/>
            <a:ext cx="6365875"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一个物体由A点自由下落时，相继经过B、C两点，如图所示，已知AB=BC，物体在AB段重力做功W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，功率P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；在BC段重力做功W</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，功率P</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，则下列关系正确的是（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 W </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&gt;P</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 W </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C．W </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=W</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2</a:t>
            </a:r>
            <a:endParaRPr sz="1600" baseline="-250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≠W </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2</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6"/>
            </p:custDataLst>
          </p:nvPr>
        </p:nvCxnSpPr>
        <p:spPr>
          <a:xfrm flipH="1">
            <a:off x="5487035" y="1375410"/>
            <a:ext cx="0" cy="332232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14" title=""/>
          <p:cNvPicPr>
            <a:picLocks noChangeAspect="1"/>
          </p:cNvPicPr>
          <p:nvPr/>
        </p:nvPicPr>
        <p:blipFill>
          <a:blip r:embed="rId7"/>
          <a:stretch>
            <a:fillRect/>
          </a:stretch>
        </p:blipFill>
        <p:spPr>
          <a:xfrm>
            <a:off x="10320973" y="2246630"/>
            <a:ext cx="438785" cy="1579880"/>
          </a:xfrm>
          <a:prstGeom prst="rect">
            <a:avLst/>
          </a:prstGeom>
          <a:noFill/>
          <a:ln w="9525">
            <a:noFill/>
          </a:ln>
        </p:spPr>
      </p:pic>
      <p:cxnSp>
        <p:nvCxnSpPr>
          <p:cNvPr id="17" name="直接连接符 16" title=""/>
          <p:cNvCxnSpPr/>
          <p:nvPr>
            <p:custDataLst>
              <p:tags r:id="rId8"/>
            </p:custDataLst>
          </p:nvPr>
        </p:nvCxnSpPr>
        <p:spPr>
          <a:xfrm>
            <a:off x="144780" y="472376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9"/>
            </p:custDataLst>
          </p:nvPr>
        </p:nvSpPr>
        <p:spPr>
          <a:xfrm>
            <a:off x="292735" y="4869180"/>
            <a:ext cx="1157668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甲、乙两个集装箱质量相同。先用起重机将甲集装箱以1m/s的速度提升10m，再将乙集装箱以2m/s的速度提升10m，那么起重机（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A．第一次做功多，功率大</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B．第二次做功多，功率大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C．两次做功一样多，功率一样大</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D．两次做功一样多，第二次功率大</a:t>
            </a:r>
            <a:endParaRPr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10"/>
            </p:custDataLst>
          </p:nvPr>
        </p:nvSpPr>
        <p:spPr>
          <a:xfrm>
            <a:off x="217805" y="3615690"/>
            <a:ext cx="5269865"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做功多少，不但要比较做功功率大小，还要看做功时间</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1"/>
            </p:custDataLst>
          </p:nvPr>
        </p:nvSpPr>
        <p:spPr>
          <a:xfrm>
            <a:off x="292735" y="3988435"/>
            <a:ext cx="300736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功率等于功与做功时间的比值</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2"/>
            </p:custDataLst>
          </p:nvPr>
        </p:nvSpPr>
        <p:spPr>
          <a:xfrm>
            <a:off x="4051300" y="1753870"/>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3"/>
            </p:custDataLst>
          </p:nvPr>
        </p:nvSpPr>
        <p:spPr>
          <a:xfrm>
            <a:off x="5718175" y="3988435"/>
            <a:ext cx="321310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根据功和功率的定义式即可求得</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4"/>
            </p:custDataLst>
          </p:nvPr>
        </p:nvSpPr>
        <p:spPr>
          <a:xfrm>
            <a:off x="9427845" y="2091055"/>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5"/>
            </p:custDataLst>
          </p:nvPr>
        </p:nvSpPr>
        <p:spPr>
          <a:xfrm>
            <a:off x="7005320" y="6437630"/>
            <a:ext cx="321310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根据</a:t>
            </a:r>
            <a:r>
              <a:rPr lang="en-US" altLang="zh-CN" sz="1600">
                <a:solidFill>
                  <a:srgbClr val="FF0000"/>
                </a:solidFill>
                <a:latin typeface="微软雅黑" panose="020b0503020204020204" charset="-122"/>
                <a:ea typeface="微软雅黑" panose="020b0503020204020204" charset="-122"/>
              </a:rPr>
              <a:t>W=Fs</a:t>
            </a:r>
            <a:r>
              <a:rPr lang="zh-CN" altLang="en-US" sz="1600">
                <a:solidFill>
                  <a:srgbClr val="FF0000"/>
                </a:solidFill>
                <a:latin typeface="微软雅黑" panose="020b0503020204020204" charset="-122"/>
                <a:ea typeface="微软雅黑" panose="020b0503020204020204" charset="-122"/>
              </a:rPr>
              <a:t>和</a:t>
            </a:r>
            <a:r>
              <a:rPr lang="en-US" altLang="zh-CN" sz="1600">
                <a:solidFill>
                  <a:srgbClr val="FF0000"/>
                </a:solidFill>
                <a:latin typeface="微软雅黑" panose="020b0503020204020204" charset="-122"/>
                <a:ea typeface="微软雅黑" panose="020b0503020204020204" charset="-122"/>
              </a:rPr>
              <a:t>P=Fv</a:t>
            </a:r>
            <a:r>
              <a:rPr lang="zh-CN" altLang="en-US" sz="1600">
                <a:solidFill>
                  <a:srgbClr val="FF0000"/>
                </a:solidFill>
                <a:latin typeface="微软雅黑" panose="020b0503020204020204" charset="-122"/>
                <a:ea typeface="微软雅黑" panose="020b0503020204020204" charset="-122"/>
              </a:rPr>
              <a:t>即可求得</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6"/>
            </p:custDataLst>
          </p:nvPr>
        </p:nvSpPr>
        <p:spPr>
          <a:xfrm>
            <a:off x="2172335" y="5350510"/>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wipe(left)">
                                      <p:cBhvr>
                                        <p:cTn id="30" dur="500"/>
                                        <p:tgtEl>
                                          <p:spTgt spid="13">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wipe(left)">
                                      <p:cBhvr>
                                        <p:cTn id="35" dur="500"/>
                                        <p:tgtEl>
                                          <p:spTgt spid="13">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left)">
                                      <p:cBhvr>
                                        <p:cTn id="45" dur="500"/>
                                        <p:tgtEl>
                                          <p:spTgt spid="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left)">
                                      <p:cBhvr>
                                        <p:cTn id="55" dur="500"/>
                                        <p:tgtEl>
                                          <p:spTgt spid="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wipe(left)">
                                      <p:cBhvr>
                                        <p:cTn id="60" dur="500"/>
                                        <p:tgtEl>
                                          <p:spTgt spid="6">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Effect transition="in" filter="wipe(left)">
                                      <p:cBhvr>
                                        <p:cTn id="65" dur="500"/>
                                        <p:tgtEl>
                                          <p:spTgt spid="6">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wipe(left)">
                                      <p:cBhvr>
                                        <p:cTn id="70" dur="500"/>
                                        <p:tgtEl>
                                          <p:spTgt spid="6">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xEl>
                                              <p:pRg st="0" end="0"/>
                                            </p:txEl>
                                          </p:spTgt>
                                        </p:tgtEl>
                                        <p:attrNameLst>
                                          <p:attrName>style.visibility</p:attrName>
                                        </p:attrNameLst>
                                      </p:cBhvr>
                                      <p:to>
                                        <p:strVal val="visible"/>
                                      </p:to>
                                    </p:set>
                                    <p:animEffect transition="in" filter="wipe(left)">
                                      <p:cBhvr>
                                        <p:cTn id="80" dur="500"/>
                                        <p:tgtEl>
                                          <p:spTgt spid="7">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
                                            <p:txEl>
                                              <p:pRg st="1" end="1"/>
                                            </p:txEl>
                                          </p:spTgt>
                                        </p:tgtEl>
                                        <p:attrNameLst>
                                          <p:attrName>style.visibility</p:attrName>
                                        </p:attrNameLst>
                                      </p:cBhvr>
                                      <p:to>
                                        <p:strVal val="visible"/>
                                      </p:to>
                                    </p:set>
                                    <p:animEffect transition="in" filter="wipe(left)">
                                      <p:cBhvr>
                                        <p:cTn id="85" dur="500"/>
                                        <p:tgtEl>
                                          <p:spTgt spid="7">
                                            <p:txEl>
                                              <p:pRg st="1" end="1"/>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
                                            <p:txEl>
                                              <p:pRg st="2" end="2"/>
                                            </p:txEl>
                                          </p:spTgt>
                                        </p:tgtEl>
                                        <p:attrNameLst>
                                          <p:attrName>style.visibility</p:attrName>
                                        </p:attrNameLst>
                                      </p:cBhvr>
                                      <p:to>
                                        <p:strVal val="visible"/>
                                      </p:to>
                                    </p:set>
                                    <p:animEffect transition="in" filter="wipe(left)">
                                      <p:cBhvr>
                                        <p:cTn id="90" dur="500"/>
                                        <p:tgtEl>
                                          <p:spTgt spid="7">
                                            <p:txEl>
                                              <p:pRg st="2" end="2"/>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up)">
                                      <p:cBhvr>
                                        <p:cTn id="95" dur="500"/>
                                        <p:tgtEl>
                                          <p:spTgt spid="10"/>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wipe(up)">
                                      <p:cBhvr>
                                        <p:cTn id="100" dur="500"/>
                                        <p:tgtEl>
                                          <p:spTgt spid="11"/>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up)">
                                      <p:cBhvr>
                                        <p:cTn id="105" dur="500"/>
                                        <p:tgtEl>
                                          <p:spTgt spid="14"/>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up)">
                                      <p:cBhvr>
                                        <p:cTn id="110" dur="500"/>
                                        <p:tgtEl>
                                          <p:spTgt spid="1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up)">
                                      <p:cBhvr>
                                        <p:cTn id="115" dur="500"/>
                                        <p:tgtEl>
                                          <p:spTgt spid="16"/>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up)">
                                      <p:cBhvr>
                                        <p:cTn id="120" dur="500"/>
                                        <p:tgtEl>
                                          <p:spTgt spid="18"/>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wipe(up)">
                                      <p:cBhvr>
                                        <p:cTn id="1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0219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功率的计算</a:t>
            </a:r>
            <a:endParaRPr lang="zh-CN" altLang="en-US" sz="2400" b="1">
              <a:solidFill>
                <a:srgbClr val="0070C0"/>
              </a:solidFill>
              <a:latin typeface="微软雅黑" panose="020b0503020204020204" charset="-122"/>
              <a:ea typeface="微软雅黑" panose="020b0503020204020204" charset="-122"/>
            </a:endParaRPr>
          </a:p>
        </p:txBody>
      </p:sp>
      <p:sp>
        <p:nvSpPr>
          <p:cNvPr id="13" name="文本框 12" title=""/>
          <p:cNvSpPr txBox="1"/>
          <p:nvPr>
            <p:custDataLst>
              <p:tags r:id="rId3"/>
            </p:custDataLst>
          </p:nvPr>
        </p:nvSpPr>
        <p:spPr>
          <a:xfrm>
            <a:off x="144780" y="1282700"/>
            <a:ext cx="11861165"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某九年级同学家住5楼，一天，他提着装有10个鸡蛋的塑料袋从1楼走到家里过程中，下列估算不合理的是（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A．他提鸡蛋的力做的功约为60J	B．他提鸡蛋的力做功的功率约为10W</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C．他爬楼做的功约为6×10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J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D．他爬楼做功的功率约为1×10</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 W</a:t>
            </a:r>
            <a:endParaRPr sz="1600">
              <a:latin typeface="微软雅黑" panose="020b0503020204020204" charset="-122"/>
              <a:ea typeface="微软雅黑" panose="020b0503020204020204" charset="-122"/>
              <a:cs typeface="微软雅黑" panose="020b0503020204020204" charset="-122"/>
            </a:endParaRPr>
          </a:p>
        </p:txBody>
      </p:sp>
      <p:cxnSp>
        <p:nvCxnSpPr>
          <p:cNvPr id="17" name="直接连接符 16" title=""/>
          <p:cNvCxnSpPr/>
          <p:nvPr>
            <p:custDataLst>
              <p:tags r:id="rId4"/>
            </p:custDataLst>
          </p:nvPr>
        </p:nvCxnSpPr>
        <p:spPr>
          <a:xfrm>
            <a:off x="144780" y="254952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5"/>
            </p:custDataLst>
          </p:nvPr>
        </p:nvSpPr>
        <p:spPr>
          <a:xfrm>
            <a:off x="144780" y="2614295"/>
            <a:ext cx="5627370" cy="193802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如图所示，AC&gt;BC，在相同时间内把同一物体分别沿斜面AC、BC匀速推上顶端，推力分别为F</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、F</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，功率分别为P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，推力做功为W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、W</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，在不考虑摩擦的情况下：F</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______F</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______P</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，W</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______W</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（均选填“&gt;”“&lt;”或“=”）。</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6"/>
            </p:custDataLst>
          </p:nvPr>
        </p:nvCxnSpPr>
        <p:spPr>
          <a:xfrm flipH="1">
            <a:off x="5844540" y="2569210"/>
            <a:ext cx="0" cy="428498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7"/>
            </p:custDataLst>
          </p:nvPr>
        </p:nvSpPr>
        <p:spPr>
          <a:xfrm>
            <a:off x="5916930" y="2566035"/>
            <a:ext cx="608901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若轿车以90kW的恒定功率启动做直线运动，运动过程中受到的阻力不变，运动的速度v与时间t的关系如图甲所示。则在20﹣25s时间内，轿车运动的距离是_____m，该过程发动机做的功是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J，轿车在运动过程中受到的阻力是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N。</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365" title=""/>
          <p:cNvPicPr>
            <a:picLocks noChangeAspect="1"/>
          </p:cNvPicPr>
          <p:nvPr/>
        </p:nvPicPr>
        <p:blipFill>
          <a:blip r:embed="rId8"/>
          <a:stretch>
            <a:fillRect/>
          </a:stretch>
        </p:blipFill>
        <p:spPr>
          <a:xfrm>
            <a:off x="6096000" y="4150995"/>
            <a:ext cx="2822575" cy="2185035"/>
          </a:xfrm>
          <a:prstGeom prst="rect">
            <a:avLst/>
          </a:prstGeom>
          <a:noFill/>
          <a:ln w="9525">
            <a:noFill/>
          </a:ln>
        </p:spPr>
      </p:pic>
      <p:pic>
        <p:nvPicPr>
          <p:cNvPr id="6" name="图片 -2147481367" title=""/>
          <p:cNvPicPr>
            <a:picLocks noChangeAspect="1"/>
          </p:cNvPicPr>
          <p:nvPr/>
        </p:nvPicPr>
        <p:blipFill>
          <a:blip r:embed="rId9"/>
          <a:stretch>
            <a:fillRect/>
          </a:stretch>
        </p:blipFill>
        <p:spPr>
          <a:xfrm>
            <a:off x="292735" y="4592320"/>
            <a:ext cx="3281680" cy="1748155"/>
          </a:xfrm>
          <a:prstGeom prst="rect">
            <a:avLst/>
          </a:prstGeom>
          <a:noFill/>
          <a:ln w="9525">
            <a:noFill/>
          </a:ln>
        </p:spPr>
      </p:pic>
      <p:sp>
        <p:nvSpPr>
          <p:cNvPr id="15" name="文本框 14" title=""/>
          <p:cNvSpPr txBox="1"/>
          <p:nvPr>
            <p:custDataLst>
              <p:tags r:id="rId10"/>
            </p:custDataLst>
          </p:nvPr>
        </p:nvSpPr>
        <p:spPr>
          <a:xfrm>
            <a:off x="7611110" y="1713865"/>
            <a:ext cx="321310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首先应估测力的大小</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1"/>
            </p:custDataLst>
          </p:nvPr>
        </p:nvSpPr>
        <p:spPr>
          <a:xfrm>
            <a:off x="7611110" y="2051050"/>
            <a:ext cx="3367405"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再估测力的方向的路程和所用时间</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2"/>
            </p:custDataLst>
          </p:nvPr>
        </p:nvSpPr>
        <p:spPr>
          <a:xfrm>
            <a:off x="10574655" y="1359535"/>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3"/>
            </p:custDataLst>
          </p:nvPr>
        </p:nvSpPr>
        <p:spPr>
          <a:xfrm>
            <a:off x="3481070" y="4331335"/>
            <a:ext cx="211201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物体受三个力的作用</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4"/>
            </p:custDataLst>
          </p:nvPr>
        </p:nvSpPr>
        <p:spPr>
          <a:xfrm>
            <a:off x="3481070" y="4795520"/>
            <a:ext cx="2112010" cy="82994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拉力的功就是物体克服重力的功，所用时间也相同</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5"/>
            </p:custDataLst>
          </p:nvPr>
        </p:nvSpPr>
        <p:spPr>
          <a:xfrm>
            <a:off x="520065" y="3797300"/>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&lt;</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16"/>
            </p:custDataLst>
          </p:nvPr>
        </p:nvSpPr>
        <p:spPr>
          <a:xfrm>
            <a:off x="1655445" y="3797300"/>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a:t>
            </a:r>
            <a:endParaRPr lang="en-US" altLang="zh-CN" sz="16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17"/>
            </p:custDataLst>
          </p:nvPr>
        </p:nvSpPr>
        <p:spPr>
          <a:xfrm>
            <a:off x="2883535" y="3797300"/>
            <a:ext cx="40386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a:t>
            </a:r>
            <a:endParaRPr lang="en-US" altLang="zh-CN" sz="1600">
              <a:solidFill>
                <a:srgbClr val="FF0000"/>
              </a:solidFill>
              <a:latin typeface="微软雅黑" panose="020b0503020204020204" charset="-122"/>
              <a:ea typeface="微软雅黑" panose="020b0503020204020204" charset="-122"/>
            </a:endParaRPr>
          </a:p>
        </p:txBody>
      </p:sp>
      <p:sp>
        <p:nvSpPr>
          <p:cNvPr id="27" name="文本框 26" title=""/>
          <p:cNvSpPr txBox="1"/>
          <p:nvPr>
            <p:custDataLst>
              <p:tags r:id="rId18"/>
            </p:custDataLst>
          </p:nvPr>
        </p:nvSpPr>
        <p:spPr>
          <a:xfrm>
            <a:off x="8042275" y="4150995"/>
            <a:ext cx="3941445"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轿车运动距离：</a:t>
            </a:r>
            <a:r>
              <a:rPr lang="en-US" altLang="zh-CN" sz="1600">
                <a:solidFill>
                  <a:srgbClr val="FF0000"/>
                </a:solidFill>
                <a:latin typeface="微软雅黑" panose="020b0503020204020204" charset="-122"/>
                <a:ea typeface="微软雅黑" panose="020b0503020204020204" charset="-122"/>
              </a:rPr>
              <a:t>s=30m/s</a:t>
            </a:r>
            <a:r>
              <a:rPr lang="en-US" altLang="zh-CN" sz="1600">
                <a:solidFill>
                  <a:srgbClr val="FF0000"/>
                </a:solidFill>
                <a:latin typeface="Arial" panose="020b0604020202020204" pitchFamily="34" charset="0"/>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5s=150m</a:t>
            </a:r>
            <a:endParaRPr lang="en-US" altLang="zh-CN" sz="1600">
              <a:solidFill>
                <a:srgbClr val="FF0000"/>
              </a:solidFill>
              <a:latin typeface="微软雅黑" panose="020b0503020204020204" charset="-122"/>
              <a:ea typeface="微软雅黑" panose="020b0503020204020204" charset="-122"/>
            </a:endParaRPr>
          </a:p>
        </p:txBody>
      </p:sp>
      <p:sp>
        <p:nvSpPr>
          <p:cNvPr id="28" name="文本框 27" title=""/>
          <p:cNvSpPr txBox="1"/>
          <p:nvPr>
            <p:custDataLst>
              <p:tags r:id="rId19"/>
            </p:custDataLst>
          </p:nvPr>
        </p:nvSpPr>
        <p:spPr>
          <a:xfrm>
            <a:off x="9043670" y="5003800"/>
            <a:ext cx="2600960" cy="337185"/>
          </a:xfrm>
          <a:prstGeom prst="rect">
            <a:avLst/>
          </a:prstGeom>
          <a:noFill/>
        </p:spPr>
        <p:txBody>
          <a:bodyPr wrap="square" rtlCol="0">
            <a:spAutoFit/>
          </a:bodyPr>
          <a:lstStyle/>
          <a:p>
            <a:pPr algn="l"/>
            <a:r>
              <a:rPr sz="1600">
                <a:solidFill>
                  <a:srgbClr val="FF0000"/>
                </a:solidFill>
                <a:ea typeface="微软雅黑" panose="020b0503020204020204" charset="-122"/>
              </a:rPr>
              <a:t>W=Pt=9×10</a:t>
            </a:r>
            <a:r>
              <a:rPr sz="1600" baseline="30000">
                <a:solidFill>
                  <a:srgbClr val="FF0000"/>
                </a:solidFill>
                <a:ea typeface="微软雅黑" panose="020b0503020204020204" charset="-122"/>
              </a:rPr>
              <a:t>4</a:t>
            </a:r>
            <a:r>
              <a:rPr sz="1600">
                <a:solidFill>
                  <a:srgbClr val="FF0000"/>
                </a:solidFill>
                <a:ea typeface="微软雅黑" panose="020b0503020204020204" charset="-122"/>
              </a:rPr>
              <a:t>×5J=4.5×10</a:t>
            </a:r>
            <a:r>
              <a:rPr sz="1600" baseline="30000">
                <a:solidFill>
                  <a:srgbClr val="FF0000"/>
                </a:solidFill>
                <a:ea typeface="微软雅黑" panose="020b0503020204020204" charset="-122"/>
              </a:rPr>
              <a:t>5</a:t>
            </a:r>
            <a:r>
              <a:rPr sz="1600">
                <a:solidFill>
                  <a:srgbClr val="FF0000"/>
                </a:solidFill>
                <a:ea typeface="微软雅黑" panose="020b0503020204020204" charset="-122"/>
              </a:rPr>
              <a:t>J</a:t>
            </a:r>
            <a:endParaRPr sz="1600">
              <a:solidFill>
                <a:srgbClr val="FF0000"/>
              </a:solidFill>
              <a:ea typeface="微软雅黑" panose="020b0503020204020204" charset="-122"/>
            </a:endParaRPr>
          </a:p>
        </p:txBody>
      </p:sp>
      <p:sp>
        <p:nvSpPr>
          <p:cNvPr id="29" name="文本框 28" title=""/>
          <p:cNvSpPr txBox="1"/>
          <p:nvPr>
            <p:custDataLst>
              <p:tags r:id="rId20"/>
            </p:custDataLst>
          </p:nvPr>
        </p:nvSpPr>
        <p:spPr>
          <a:xfrm>
            <a:off x="9043670" y="5552440"/>
            <a:ext cx="2600960" cy="337185"/>
          </a:xfrm>
          <a:prstGeom prst="rect">
            <a:avLst/>
          </a:prstGeom>
          <a:noFill/>
        </p:spPr>
        <p:txBody>
          <a:bodyPr wrap="square" rtlCol="0">
            <a:spAutoFit/>
          </a:bodyPr>
          <a:lstStyle/>
          <a:p>
            <a:pPr algn="l"/>
            <a:r>
              <a:rPr lang="zh-CN" sz="1600">
                <a:solidFill>
                  <a:srgbClr val="FF0000"/>
                </a:solidFill>
                <a:ea typeface="微软雅黑" panose="020b0503020204020204" charset="-122"/>
              </a:rPr>
              <a:t>由</a:t>
            </a:r>
            <a:r>
              <a:rPr lang="en-US" altLang="zh-CN" sz="1600">
                <a:solidFill>
                  <a:srgbClr val="FF0000"/>
                </a:solidFill>
                <a:ea typeface="微软雅黑" panose="020b0503020204020204" charset="-122"/>
              </a:rPr>
              <a:t>P=Fs</a:t>
            </a:r>
            <a:r>
              <a:rPr lang="zh-CN" altLang="en-US" sz="1600">
                <a:solidFill>
                  <a:srgbClr val="FF0000"/>
                </a:solidFill>
                <a:ea typeface="微软雅黑" panose="020b0503020204020204" charset="-122"/>
              </a:rPr>
              <a:t>求阻力</a:t>
            </a:r>
            <a:endParaRPr lang="zh-CN" altLang="en-US" sz="1600">
              <a:solidFill>
                <a:srgbClr val="FF0000"/>
              </a:solidFill>
              <a:ea typeface="微软雅黑" panose="020b0503020204020204" charset="-122"/>
            </a:endParaRPr>
          </a:p>
        </p:txBody>
      </p:sp>
      <p:sp>
        <p:nvSpPr>
          <p:cNvPr id="30" name="文本框 29" title=""/>
          <p:cNvSpPr txBox="1"/>
          <p:nvPr>
            <p:custDataLst>
              <p:tags r:id="rId21"/>
            </p:custDataLst>
          </p:nvPr>
        </p:nvSpPr>
        <p:spPr>
          <a:xfrm>
            <a:off x="9381490" y="3358515"/>
            <a:ext cx="65024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150</a:t>
            </a:r>
            <a:endParaRPr lang="en-US" altLang="zh-CN" sz="1600">
              <a:solidFill>
                <a:srgbClr val="FF0000"/>
              </a:solidFill>
              <a:latin typeface="微软雅黑" panose="020b0503020204020204" charset="-122"/>
              <a:ea typeface="微软雅黑" panose="020b0503020204020204" charset="-122"/>
            </a:endParaRPr>
          </a:p>
        </p:txBody>
      </p:sp>
      <p:sp>
        <p:nvSpPr>
          <p:cNvPr id="32" name="文本框 31" title=""/>
          <p:cNvSpPr txBox="1"/>
          <p:nvPr>
            <p:custDataLst>
              <p:tags r:id="rId22"/>
            </p:custDataLst>
          </p:nvPr>
        </p:nvSpPr>
        <p:spPr>
          <a:xfrm>
            <a:off x="6339840" y="3695700"/>
            <a:ext cx="876935" cy="337185"/>
          </a:xfrm>
          <a:prstGeom prst="rect">
            <a:avLst/>
          </a:prstGeom>
          <a:noFill/>
        </p:spPr>
        <p:txBody>
          <a:bodyPr wrap="square" rtlCol="0">
            <a:spAutoFit/>
          </a:bodyPr>
          <a:lstStyle/>
          <a:p>
            <a:pPr algn="l"/>
            <a:r>
              <a:rPr sz="1600">
                <a:solidFill>
                  <a:srgbClr val="FF0000"/>
                </a:solidFill>
                <a:ea typeface="微软雅黑" panose="020b0503020204020204" charset="-122"/>
                <a:sym typeface="+mn-ea"/>
              </a:rPr>
              <a:t>4.5×10</a:t>
            </a:r>
            <a:r>
              <a:rPr sz="1600" baseline="30000">
                <a:solidFill>
                  <a:srgbClr val="FF0000"/>
                </a:solidFill>
                <a:ea typeface="微软雅黑" panose="020b0503020204020204" charset="-122"/>
                <a:sym typeface="+mn-ea"/>
              </a:rPr>
              <a:t>5</a:t>
            </a:r>
            <a:endParaRPr lang="en-US" altLang="zh-CN" sz="1600">
              <a:solidFill>
                <a:srgbClr val="FF0000"/>
              </a:solidFill>
              <a:latin typeface="微软雅黑" panose="020b0503020204020204" charset="-122"/>
              <a:ea typeface="微软雅黑" panose="020b0503020204020204" charset="-122"/>
            </a:endParaRPr>
          </a:p>
        </p:txBody>
      </p:sp>
      <p:sp>
        <p:nvSpPr>
          <p:cNvPr id="34" name="文本框 33" title=""/>
          <p:cNvSpPr txBox="1"/>
          <p:nvPr>
            <p:custDataLst>
              <p:tags r:id="rId23"/>
            </p:custDataLst>
          </p:nvPr>
        </p:nvSpPr>
        <p:spPr>
          <a:xfrm>
            <a:off x="10380345" y="3709035"/>
            <a:ext cx="79248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3000</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wipe(left)">
                                      <p:cBhvr>
                                        <p:cTn id="40" dur="500"/>
                                        <p:tgtEl>
                                          <p:spTgt spid="26">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wipe(left)">
                                      <p:cBhvr>
                                        <p:cTn id="50" dur="500"/>
                                        <p:tgtEl>
                                          <p:spTgt spid="11">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up)">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up)">
                                      <p:cBhvr>
                                        <p:cTn id="70" dur="500"/>
                                        <p:tgtEl>
                                          <p:spTgt spid="1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up)">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up)">
                                      <p:cBhvr>
                                        <p:cTn id="85" dur="500"/>
                                        <p:tgtEl>
                                          <p:spTgt spid="2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up)">
                                      <p:cBhvr>
                                        <p:cTn id="90" dur="500"/>
                                        <p:tgtEl>
                                          <p:spTgt spid="24"/>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up)">
                                      <p:cBhvr>
                                        <p:cTn id="95" dur="500"/>
                                        <p:tgtEl>
                                          <p:spTgt spid="25"/>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wipe(up)">
                                      <p:cBhvr>
                                        <p:cTn id="100" dur="500"/>
                                        <p:tgtEl>
                                          <p:spTgt spid="27"/>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wipe(up)">
                                      <p:cBhvr>
                                        <p:cTn id="105" dur="500"/>
                                        <p:tgtEl>
                                          <p:spTgt spid="28"/>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up)">
                                      <p:cBhvr>
                                        <p:cTn id="110" dur="500"/>
                                        <p:tgtEl>
                                          <p:spTgt spid="29"/>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wipe(up)">
                                      <p:cBhvr>
                                        <p:cTn id="115" dur="500"/>
                                        <p:tgtEl>
                                          <p:spTgt spid="3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up)">
                                      <p:cBhvr>
                                        <p:cTn id="120" dur="500"/>
                                        <p:tgtEl>
                                          <p:spTgt spid="32"/>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wipe(up)">
                                      <p:cBhvr>
                                        <p:cTn id="1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动能和势能</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一、能量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297940"/>
            <a:ext cx="11684000" cy="332295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1.能做功的物体具有能量</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（1）物体能够对外做功，我们就说这个物体具有能量，简称能。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（2）能量的单位与功的单位相同，在国际单位制中，能量的单位是焦耳（J）。</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buClrTx/>
              <a:buSzTx/>
              <a:buFontTx/>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2.对能的理解</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（1）能量是表示物体做功本领的物理量。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（2）物体做功过程实质上是能量转化或转移的过程，物体能够做功越多，表示这个物体所具有的能量越大。</a:t>
            </a:r>
            <a:endParaRPr sz="20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4"/>
            </p:custDataLst>
          </p:nvPr>
        </p:nvSpPr>
        <p:spPr>
          <a:xfrm>
            <a:off x="292735" y="4495800"/>
            <a:ext cx="289750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3.能与功的区别与联系</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0" name="表格 19" title=""/>
          <p:cNvGraphicFramePr>
            <a:graphicFrameLocks noGrp="1"/>
          </p:cNvGraphicFramePr>
          <p:nvPr>
            <p:custDataLst>
              <p:tags r:id="rId5"/>
            </p:custDataLst>
          </p:nvPr>
        </p:nvGraphicFramePr>
        <p:xfrm>
          <a:off x="349885" y="5091430"/>
          <a:ext cx="11627485" cy="1364615"/>
        </p:xfrm>
        <a:graphic>
          <a:graphicData uri="http://schemas.openxmlformats.org/drawingml/2006/table">
            <a:tbl>
              <a:tblPr/>
              <a:tblGrid>
                <a:gridCol w="1220470"/>
                <a:gridCol w="3670935"/>
                <a:gridCol w="6736080"/>
              </a:tblGrid>
              <a:tr h="818515">
                <a:tc rowSpan="2">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区别</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功是一个过程量，能是一个状态量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功是描述力对 物体作用过程中取得的成效的物理量，是相对于一个过程而言的；能是描述一个物体做功本领的物理量，是一个状态量</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305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具有能量的物体不一定做功，而正在做功的物体一定具有能量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73050">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联系</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grid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功是能量变化的量度</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500"/>
                                        <p:tgtEl>
                                          <p:spTgt spid="14">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wipe(left)">
                                      <p:cBhvr>
                                        <p:cTn id="25" dur="500"/>
                                        <p:tgtEl>
                                          <p:spTgt spid="14">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wipe(left)">
                                      <p:cBhvr>
                                        <p:cTn id="30" dur="500"/>
                                        <p:tgtEl>
                                          <p:spTgt spid="14">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wipe(left)">
                                      <p:cBhvr>
                                        <p:cTn id="35" dur="500"/>
                                        <p:tgtEl>
                                          <p:spTgt spid="14">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wipe(left)">
                                      <p:cBhvr>
                                        <p:cTn id="40" dur="500"/>
                                        <p:tgtEl>
                                          <p:spTgt spid="14">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left)">
                                      <p:cBhvr>
                                        <p:cTn id="45" dur="500"/>
                                        <p:tgtEl>
                                          <p:spTgt spid="15">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二、动能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custDataLst>
              <p:tags r:id="rId3"/>
            </p:custDataLst>
          </p:nvPr>
        </p:nvSpPr>
        <p:spPr>
          <a:xfrm>
            <a:off x="374650" y="1216025"/>
            <a:ext cx="11672570" cy="1014730"/>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1.动能：</a:t>
            </a:r>
            <a:r>
              <a:rPr sz="2000">
                <a:latin typeface="微软雅黑" panose="020b0503020204020204" charset="-122"/>
                <a:ea typeface="微软雅黑" panose="020b0503020204020204" charset="-122"/>
                <a:cs typeface="微软雅黑" panose="020b0503020204020204" charset="-122"/>
              </a:rPr>
              <a:t>物体由于运动而具有的能叫做动能。一切运动的物体都具有动能。例如，空中飞行的小鸟、行驶的汽车、流动的水等。</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74650" y="2205355"/>
            <a:ext cx="48926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2.实验探究：物体的动能跟哪些因素有关</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5"/>
            </p:custDataLst>
          </p:nvPr>
        </p:nvSpPr>
        <p:spPr>
          <a:xfrm>
            <a:off x="292735" y="272415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物体的动能跟哪些因素有关？</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292735" y="3230880"/>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（1）“十次车祸九次快”，猜想动能可能与物体运动的速度有关；</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（2）同样速度的自行车和汽车，碰到行人后造成的伤害不同，猜想动能可能与物体的质量有关</a:t>
            </a:r>
            <a:endParaRPr>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7"/>
            </p:custDataLst>
          </p:nvPr>
        </p:nvSpPr>
        <p:spPr>
          <a:xfrm>
            <a:off x="374650" y="4566285"/>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【设计实验与制订计划】</a:t>
            </a:r>
            <a:r>
              <a:rPr>
                <a:latin typeface="微软雅黑" panose="020b0503020204020204" charset="-122"/>
                <a:ea typeface="微软雅黑" panose="020b0503020204020204" charset="-122"/>
                <a:cs typeface="微软雅黑" panose="020b0503020204020204" charset="-122"/>
              </a:rPr>
              <a:t>用如图所示的装置探究钢球的动能与速度及质量的关系。实验中，通过换用不同质量的钢球来改变质量，让同一钢球从不同高度处滚下来改变速度。钢球动能的大小由木块被推动的距离远近来反映（转换法），木块被推动的越远，说明钢球的动能越大。</a:t>
            </a:r>
            <a:endParaRPr>
              <a:latin typeface="微软雅黑" panose="020b0503020204020204" charset="-122"/>
              <a:ea typeface="微软雅黑" panose="020b0503020204020204" charset="-122"/>
              <a:cs typeface="微软雅黑" panose="020b0503020204020204" charset="-122"/>
            </a:endParaRPr>
          </a:p>
        </p:txBody>
      </p:sp>
      <p:pic>
        <p:nvPicPr>
          <p:cNvPr id="1073742983" name="图片 1073742982" title=""/>
          <p:cNvPicPr>
            <a:picLocks noChangeAspect="1"/>
          </p:cNvPicPr>
          <p:nvPr/>
        </p:nvPicPr>
        <p:blipFill>
          <a:blip r:embed="rId8"/>
          <a:stretch>
            <a:fillRect/>
          </a:stretch>
        </p:blipFill>
        <p:spPr>
          <a:xfrm>
            <a:off x="7152640" y="2718435"/>
            <a:ext cx="4645660" cy="13601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500"/>
                                        <p:tgtEl>
                                          <p:spTgt spid="10">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wipe(left)">
                                      <p:cBhvr>
                                        <p:cTn id="40" dur="500"/>
                                        <p:tgtEl>
                                          <p:spTgt spid="10">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wipe(left)">
                                      <p:cBhvr>
                                        <p:cTn id="45" dur="500"/>
                                        <p:tgtEl>
                                          <p:spTgt spid="29">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73742983"/>
                                        </p:tgtEl>
                                        <p:attrNameLst>
                                          <p:attrName>style.visibility</p:attrName>
                                        </p:attrNameLst>
                                      </p:cBhvr>
                                      <p:to>
                                        <p:strVal val="visible"/>
                                      </p:to>
                                    </p:set>
                                    <p:animEffect transition="in" filter="barn(inVertical)">
                                      <p:cBhvr>
                                        <p:cTn id="50" dur="500"/>
                                        <p:tgtEl>
                                          <p:spTgt spid="1073742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二、动能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331595"/>
            <a:ext cx="48926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2.实验探究：物体的动能跟哪些因素有关</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850390"/>
            <a:ext cx="11807825" cy="216852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（1）让同一钢球从斜面的不同高度处由静止开始滚下，推动木块移动，比较两次木块被推动距离的远近，如图甲、乙所示。</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（2）换用质量不同的钢球，让它们从斜面的同一高度处由静止开始释放，滚下后推动木块移动，比较两次木块被推动距离的远近，如图丙、丁所示。</a:t>
            </a:r>
            <a:endParaRPr>
              <a:latin typeface="微软雅黑" panose="020b0503020204020204" charset="-122"/>
              <a:ea typeface="微软雅黑" panose="020b0503020204020204" charset="-122"/>
              <a:cs typeface="微软雅黑" panose="020b0503020204020204" charset="-122"/>
            </a:endParaRPr>
          </a:p>
        </p:txBody>
      </p:sp>
      <p:pic>
        <p:nvPicPr>
          <p:cNvPr id="6" name="图片 -2147481195" title=""/>
          <p:cNvPicPr>
            <a:picLocks noChangeAspect="1"/>
          </p:cNvPicPr>
          <p:nvPr/>
        </p:nvPicPr>
        <p:blipFill>
          <a:blip r:embed="rId5"/>
          <a:stretch>
            <a:fillRect/>
          </a:stretch>
        </p:blipFill>
        <p:spPr>
          <a:xfrm>
            <a:off x="374650" y="4211320"/>
            <a:ext cx="5839460" cy="1522730"/>
          </a:xfrm>
          <a:prstGeom prst="rect">
            <a:avLst/>
          </a:prstGeom>
          <a:noFill/>
          <a:ln w="9525">
            <a:noFill/>
          </a:ln>
        </p:spPr>
      </p:pic>
      <p:pic>
        <p:nvPicPr>
          <p:cNvPr id="7" name="图片 -2147481194" title=""/>
          <p:cNvPicPr>
            <a:picLocks noChangeAspect="1"/>
          </p:cNvPicPr>
          <p:nvPr/>
        </p:nvPicPr>
        <p:blipFill>
          <a:blip r:embed="rId6"/>
          <a:stretch>
            <a:fillRect/>
          </a:stretch>
        </p:blipFill>
        <p:spPr>
          <a:xfrm>
            <a:off x="6315710" y="4211320"/>
            <a:ext cx="5612765" cy="15220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二、动能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331595"/>
            <a:ext cx="48926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2.实验探究：物体的动能跟哪些因素有关</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850390"/>
            <a:ext cx="11807825" cy="216852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【分析与论证】</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（1）同一钢球从不同高度处滚下，钢球碰撞木块时的速度不同。高度越高，钢球碰撞木块时速度越大，木块被推得越远，说明物体的动能与物体的速度有关；</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（2）不同钢球从同一高度处滚下，钢球碰撞木块时的速度相同。质量大的钢球将木块推得远，说明物体的动能与物体的质量有关。</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5"/>
            </p:custDataLst>
          </p:nvPr>
        </p:nvSpPr>
        <p:spPr>
          <a:xfrm>
            <a:off x="374650" y="4018915"/>
            <a:ext cx="11807825" cy="92202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【实验结论】</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物体动能与物体的质量和运动的速度有关</a:t>
            </a:r>
            <a:r>
              <a:rPr>
                <a:latin typeface="微软雅黑" panose="020b0503020204020204" charset="-122"/>
                <a:ea typeface="微软雅黑" panose="020b0503020204020204" charset="-122"/>
                <a:cs typeface="微软雅黑" panose="020b0503020204020204" charset="-122"/>
              </a:rPr>
              <a:t>。质量相同的物体，运动速度越大，动能越大；运动速度相同的物体，质量越大，动能越大。</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left)">
                                      <p:cBhvr>
                                        <p:cTn id="30" dur="500"/>
                                        <p:tgtEl>
                                          <p:spTgt spid="11">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二、动能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331595"/>
            <a:ext cx="48926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3.理解动能大小时应注意的问题</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850390"/>
            <a:ext cx="11807825" cy="216852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一切运动的物体都具有动能，物体的动能由物体质量和运动速度决定，在讨论物体动能大小时，必须同时分析两个因素。</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例如，一颗子弹的速度大于火车的速度，但子弹的动能不一定比火车的动能大，因为子弹的质量比火车的质量小得多；也不能因为火车的质量比子弹的质量大得多，就认为火车的动能一定比子弹的动能大，例如当火车的速度为零时，其动能一定比飞行的子弹小。</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三、势能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custDataLst>
              <p:tags r:id="rId3"/>
            </p:custDataLst>
          </p:nvPr>
        </p:nvSpPr>
        <p:spPr>
          <a:xfrm>
            <a:off x="374650" y="1216025"/>
            <a:ext cx="11672570" cy="1014730"/>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1.重力势能：</a:t>
            </a:r>
            <a:r>
              <a:rPr sz="2000">
                <a:latin typeface="微软雅黑" panose="020b0503020204020204" charset="-122"/>
                <a:ea typeface="微软雅黑" panose="020b0503020204020204" charset="-122"/>
                <a:cs typeface="微软雅黑" panose="020b0503020204020204" charset="-122"/>
              </a:rPr>
              <a:t>位于高处的物体具有能量。在地球表面附近，物体由于受到重力并处在一定高度时所具有的能，叫做重力势能。</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74650" y="2205355"/>
            <a:ext cx="46869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2.实验探究：影响重力势能大小的因素</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5"/>
            </p:custDataLst>
          </p:nvPr>
        </p:nvSpPr>
        <p:spPr>
          <a:xfrm>
            <a:off x="292735" y="272415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重力势能的大小与哪些因素有关？</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292735" y="3230880"/>
            <a:ext cx="11807825" cy="175323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（1）生活中手机从几厘米高处跌落一般不会损坏，但从几米高处跌落，一般会造成较严重的损坏，由此猜想，重力势能的大小可能与高度有关；</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（2）下冰雹时，重冰雹比轻冰雹造成的危害大得多，由此猜想，重力势能的大小可能与物体的质量有关</a:t>
            </a:r>
            <a:endParaRPr>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7"/>
            </p:custDataLst>
          </p:nvPr>
        </p:nvSpPr>
        <p:spPr>
          <a:xfrm>
            <a:off x="374650" y="5013325"/>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【设计实验与制订计划】</a:t>
            </a:r>
            <a:r>
              <a:rPr>
                <a:latin typeface="微软雅黑" panose="020b0503020204020204" charset="-122"/>
                <a:ea typeface="微软雅黑" panose="020b0503020204020204" charset="-122"/>
                <a:cs typeface="微软雅黑" panose="020b0503020204020204" charset="-122"/>
              </a:rPr>
              <a:t>将小方桌放置在沙箱中铺平的沙面上，让物体从某一高度自由下落撞击小方桌，小方桌下陷越深，说明下落的物体能够做的功越多（转换法），即物体具有的重力势能越大。改变同一物体下落的高度，或从同一高度释放不同质量的物体，比较物体对小方桌做功的多少。</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500"/>
                                        <p:tgtEl>
                                          <p:spTgt spid="10">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wipe(left)">
                                      <p:cBhvr>
                                        <p:cTn id="40" dur="500"/>
                                        <p:tgtEl>
                                          <p:spTgt spid="10">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wipe(left)">
                                      <p:cBhvr>
                                        <p:cTn id="45"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三、势能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280795"/>
            <a:ext cx="46869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2.实验探究：影响重力势能大小的因素</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799590"/>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（1）让同一物体从不同高度处自由下落撞击小方桌，如图（b）、（c）所示。</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（2）让不同物体从同一高度处自由下落撞击小方桌，如图（c）、（d）所示。</a:t>
            </a:r>
            <a:endParaRPr>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5"/>
            </p:custDataLst>
          </p:nvPr>
        </p:nvSpPr>
        <p:spPr>
          <a:xfrm>
            <a:off x="374650" y="5013325"/>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【实验现象】</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（1）同一物体下落时的高度越高，小方桌下陷得越深。</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（2）从同一高度下落时，质量大的物体比质量小的物体使小方桌下陷得更深。</a:t>
            </a:r>
            <a:endParaRPr>
              <a:latin typeface="微软雅黑" panose="020b0503020204020204" charset="-122"/>
              <a:ea typeface="微软雅黑" panose="020b0503020204020204" charset="-122"/>
              <a:cs typeface="微软雅黑" panose="020b0503020204020204" charset="-122"/>
            </a:endParaRPr>
          </a:p>
        </p:txBody>
      </p:sp>
      <p:pic>
        <p:nvPicPr>
          <p:cNvPr id="6" name="图片 -2147481291" title=""/>
          <p:cNvPicPr>
            <a:picLocks noChangeAspect="1"/>
          </p:cNvPicPr>
          <p:nvPr/>
        </p:nvPicPr>
        <p:blipFill>
          <a:blip r:embed="rId6"/>
          <a:stretch>
            <a:fillRect/>
          </a:stretch>
        </p:blipFill>
        <p:spPr>
          <a:xfrm>
            <a:off x="3448050" y="3223260"/>
            <a:ext cx="5194300" cy="16954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wipe(left)">
                                      <p:cBhvr>
                                        <p:cTn id="40" dur="500"/>
                                        <p:tgtEl>
                                          <p:spTgt spid="29">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xEl>
                                              <p:pRg st="1" end="1"/>
                                            </p:txEl>
                                          </p:spTgt>
                                        </p:tgtEl>
                                        <p:attrNameLst>
                                          <p:attrName>style.visibility</p:attrName>
                                        </p:attrNameLst>
                                      </p:cBhvr>
                                      <p:to>
                                        <p:strVal val="visible"/>
                                      </p:to>
                                    </p:set>
                                    <p:animEffect transition="in" filter="wipe(left)">
                                      <p:cBhvr>
                                        <p:cTn id="45" dur="500"/>
                                        <p:tgtEl>
                                          <p:spTgt spid="29">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xEl>
                                              <p:pRg st="2" end="2"/>
                                            </p:txEl>
                                          </p:spTgt>
                                        </p:tgtEl>
                                        <p:attrNameLst>
                                          <p:attrName>style.visibility</p:attrName>
                                        </p:attrNameLst>
                                      </p:cBhvr>
                                      <p:to>
                                        <p:strVal val="visible"/>
                                      </p:to>
                                    </p:set>
                                    <p:animEffect transition="in" filter="wipe(left)">
                                      <p:cBhvr>
                                        <p:cTn id="5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三、势能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280795"/>
            <a:ext cx="46869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2.实验探究：影响重力势能大小的因素</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799590"/>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【分析论证】</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（1）质量相等时，较高处物体使小方桌下陷的深度大，说明质量相等时，高度大的物体重力势能大；</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（2）高度相等时，质量大的物体使小方桌下陷的深度大，说明同一高度，质量大物体的重力势能大。</a:t>
            </a:r>
            <a:endParaRPr>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5"/>
            </p:custDataLst>
          </p:nvPr>
        </p:nvSpPr>
        <p:spPr>
          <a:xfrm>
            <a:off x="374650" y="3082925"/>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【实验结论】</a:t>
            </a:r>
            <a:r>
              <a:rPr>
                <a:latin typeface="微软雅黑" panose="020b0503020204020204" charset="-122"/>
                <a:ea typeface="微软雅黑" panose="020b0503020204020204" charset="-122"/>
                <a:cs typeface="微软雅黑" panose="020b0503020204020204" charset="-122"/>
              </a:rPr>
              <a:t>一高度，物体的质量越大，重力势能越大；同一质量物体，高度越大，物体的重力势能越大。</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left)">
                                      <p:cBhvr>
                                        <p:cTn id="30" dur="500"/>
                                        <p:tgtEl>
                                          <p:spTgt spid="11">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wipe(left)">
                                      <p:cBhvr>
                                        <p:cTn id="35"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三、势能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280795"/>
            <a:ext cx="1837690" cy="553085"/>
          </a:xfrm>
          <a:prstGeom prst="rect">
            <a:avLst/>
          </a:prstGeom>
          <a:noFill/>
        </p:spPr>
        <p:txBody>
          <a:bodyPr wrap="square" rtlCol="0" anchor="t">
            <a:spAutoFit/>
          </a:bodyPr>
          <a:lstStyle/>
          <a:p>
            <a:pPr fontAlgn="auto">
              <a:lnSpc>
                <a:spcPct val="150000"/>
              </a:lnSpc>
            </a:pPr>
            <a:r>
              <a:rPr 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3</a:t>
            </a: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.弹性势能</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799590"/>
            <a:ext cx="11807825" cy="1337945"/>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（1）弹性势能的定义：物体由于发生弹性形变而具有的能叫做弹性势能。</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（2）决定弹性势能大小的因素：物体弹性势能的大小与物体的弹性形变程度和物体本身的材料有关。对同一物体，弹性形变越大，弹性势能越大。</a:t>
            </a:r>
            <a:endParaRPr lang="zh-CN">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5"/>
            </p:custDataLst>
          </p:nvPr>
        </p:nvSpPr>
        <p:spPr>
          <a:xfrm>
            <a:off x="374650" y="3082925"/>
            <a:ext cx="11807825" cy="92202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（3）弹性势能的应用：弹性势能的应用很广泛。如发条玩具，只要上紧玩具内的发条，松手后玩具就会再弹性势能的作用下动起来。</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6"/>
            </p:custDataLst>
          </p:nvPr>
        </p:nvSpPr>
        <p:spPr>
          <a:xfrm>
            <a:off x="292735" y="4004945"/>
            <a:ext cx="5802630" cy="553085"/>
          </a:xfrm>
          <a:prstGeom prst="rect">
            <a:avLst/>
          </a:prstGeom>
          <a:noFill/>
        </p:spPr>
        <p:txBody>
          <a:bodyPr wrap="square" rtlCol="0" anchor="t">
            <a:spAutoFit/>
          </a:bodyPr>
          <a:lstStyle/>
          <a:p>
            <a:pPr fontAlgn="auto">
              <a:lnSpc>
                <a:spcPct val="150000"/>
              </a:lnSpc>
            </a:pPr>
            <a:r>
              <a:rPr 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4</a:t>
            </a: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.势能</a:t>
            </a:r>
            <a:r>
              <a:rPr 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a:t>
            </a:r>
            <a:r>
              <a:rPr lang="zh-CN" sz="2000">
                <a:latin typeface="微软雅黑" panose="020b0503020204020204" charset="-122"/>
                <a:ea typeface="微软雅黑" panose="020b0503020204020204" charset="-122"/>
                <a:cs typeface="微软雅黑" panose="020b0503020204020204" charset="-122"/>
              </a:rPr>
              <a:t>重力势能与弹性势能是常见的两种势能。</a:t>
            </a:r>
            <a:endParaRPr lang="zh-CN" sz="2000">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custDataLst>
              <p:tags r:id="rId7"/>
            </p:custDataLst>
          </p:nvPr>
        </p:nvGraphicFramePr>
        <p:xfrm>
          <a:off x="3101340" y="4728845"/>
          <a:ext cx="8767445" cy="1762760"/>
        </p:xfrm>
        <a:graphic>
          <a:graphicData uri="http://schemas.openxmlformats.org/drawingml/2006/table">
            <a:tbl>
              <a:tblPr/>
              <a:tblGrid>
                <a:gridCol w="657860"/>
                <a:gridCol w="939165"/>
                <a:gridCol w="2538730"/>
                <a:gridCol w="2057400"/>
                <a:gridCol w="1365885"/>
                <a:gridCol w="1208405"/>
              </a:tblGrid>
              <a:tr h="252095">
                <a:tc gridSpan="2">
                  <a:txBody>
                    <a:bodyPr vert="horz" wrap="square"/>
                    <a:lstStyle/>
                    <a:p>
                      <a:pPr indent="0" algn="ctr">
                        <a:buNone/>
                      </a:pPr>
                      <a:endParaRPr lang="en-US" altLang="en-US" sz="1400" b="1">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400" b="1">
                          <a:latin typeface="微软雅黑" panose="020b0503020204020204" charset="-122"/>
                          <a:ea typeface="微软雅黑" panose="020b0503020204020204" charset="-122"/>
                          <a:cs typeface="宋体" panose="02010600030101010101" pitchFamily="2" charset="-122"/>
                        </a:rPr>
                        <a:t>概念</a:t>
                      </a:r>
                      <a:endParaRPr lang="en-US" altLang="en-US" sz="14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a:txBody>
                    <a:bodyPr vert="horz" wrap="square"/>
                    <a:lstStyle/>
                    <a:p>
                      <a:pPr indent="0" algn="ctr">
                        <a:buNone/>
                      </a:pPr>
                      <a:r>
                        <a:rPr lang="en-US" sz="1400" b="1">
                          <a:latin typeface="微软雅黑" panose="020b0503020204020204" charset="-122"/>
                          <a:ea typeface="微软雅黑" panose="020b0503020204020204" charset="-122"/>
                          <a:cs typeface="宋体" panose="02010600030101010101" pitchFamily="2" charset="-122"/>
                        </a:rPr>
                        <a:t>特点</a:t>
                      </a:r>
                      <a:endParaRPr lang="en-US" altLang="en-US" sz="14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a:txBody>
                    <a:bodyPr vert="horz" wrap="square"/>
                    <a:lstStyle/>
                    <a:p>
                      <a:pPr indent="0" algn="ctr">
                        <a:buNone/>
                      </a:pPr>
                      <a:r>
                        <a:rPr lang="en-US" sz="1400" b="1">
                          <a:latin typeface="微软雅黑" panose="020b0503020204020204" charset="-122"/>
                          <a:ea typeface="微软雅黑" panose="020b0503020204020204" charset="-122"/>
                          <a:cs typeface="宋体" panose="02010600030101010101" pitchFamily="2" charset="-122"/>
                        </a:rPr>
                        <a:t>决定因素</a:t>
                      </a:r>
                      <a:endParaRPr lang="en-US" altLang="en-US" sz="14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a:txBody>
                    <a:bodyPr vert="horz" wrap="square"/>
                    <a:lstStyle/>
                    <a:p>
                      <a:pPr indent="0" algn="ctr">
                        <a:buNone/>
                      </a:pPr>
                      <a:r>
                        <a:rPr lang="en-US" sz="1400" b="1">
                          <a:latin typeface="微软雅黑" panose="020b0503020204020204" charset="-122"/>
                          <a:ea typeface="微软雅黑" panose="020b0503020204020204" charset="-122"/>
                          <a:cs typeface="宋体" panose="02010600030101010101" pitchFamily="2" charset="-122"/>
                        </a:rPr>
                        <a:t>共同特点</a:t>
                      </a:r>
                      <a:endParaRPr lang="en-US" altLang="en-US" sz="14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r>
              <a:tr h="503555">
                <a:tc gridSpan="2">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动能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物体由于运动而具有的能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一切运动的物体都具有动能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质量、速度</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vert="horz" wrap="square"/>
                    <a:lstStyle/>
                    <a:p>
                      <a:pPr indent="0">
                        <a:buNone/>
                      </a:pPr>
                      <a:r>
                        <a:rPr lang="en-US" sz="1400" b="0">
                          <a:latin typeface="微软雅黑" panose="020b0503020204020204" charset="-122"/>
                          <a:ea typeface="微软雅黑" panose="020b0503020204020204" charset="-122"/>
                          <a:cs typeface="微软雅黑" panose="020b0503020204020204" charset="-122"/>
                        </a:rPr>
                        <a:t>具有能的物体都能够做功，三种形式的能单位都是焦耳（J）</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3555">
                <a:tc rowSpan="2">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势能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重力势能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物体由于受到重力并处在一定高度时所具有的能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一切受到重力且位于高处的物体都具有重力势能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质量、高度</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cap="flat">
                      <a:noFill/>
                    </a:lnR>
                  </a:tcPr>
                </a:tc>
              </a:tr>
              <a:tr h="503555">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弹性势能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物体由于发生弹性形变而具有的能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一切发生弹性形变的物体都具有弹性势能</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latin typeface="微软雅黑" panose="020b0503020204020204" charset="-122"/>
                          <a:ea typeface="微软雅黑" panose="020b0503020204020204" charset="-122"/>
                          <a:cs typeface="宋体" panose="02010600030101010101" pitchFamily="2" charset="-122"/>
                        </a:rPr>
                        <a:t>弹性形变程度、材料</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cap="flat">
                      <a:noFill/>
                    </a:lnR>
                    <a:lnB w="12700" cap="flat" cmpd="sng">
                      <a:solidFill>
                        <a:srgbClr val="080000"/>
                      </a:solidFill>
                      <a:prstDash val="solid"/>
                      <a:headEnd type="none" w="med" len="med"/>
                      <a:tailEnd type="none" w="med" len="med"/>
                    </a:lnB>
                  </a:tcPr>
                </a:tc>
              </a:tr>
            </a:tbl>
          </a:graphicData>
        </a:graphic>
      </p:graphicFrame>
      <p:sp>
        <p:nvSpPr>
          <p:cNvPr id="10" name="文本框 9" title=""/>
          <p:cNvSpPr txBox="1"/>
          <p:nvPr>
            <p:custDataLst>
              <p:tags r:id="rId8"/>
            </p:custDataLst>
          </p:nvPr>
        </p:nvSpPr>
        <p:spPr>
          <a:xfrm>
            <a:off x="292735" y="4648835"/>
            <a:ext cx="2743200" cy="553085"/>
          </a:xfrm>
          <a:prstGeom prst="rect">
            <a:avLst/>
          </a:prstGeom>
          <a:noFill/>
        </p:spPr>
        <p:txBody>
          <a:bodyPr wrap="square" rtlCol="0" anchor="t">
            <a:spAutoFit/>
          </a:bodyPr>
          <a:lstStyle/>
          <a:p>
            <a:pPr fontAlgn="auto">
              <a:lnSpc>
                <a:spcPct val="150000"/>
              </a:lnSpc>
            </a:pPr>
            <a:r>
              <a:rPr 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5</a:t>
            </a: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.动能和势能的异同点</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0" end="0"/>
                                            </p:txEl>
                                          </p:spTgt>
                                        </p:tgtEl>
                                        <p:attrNameLst>
                                          <p:attrName>style.visibility</p:attrName>
                                        </p:attrNameLst>
                                      </p:cBhvr>
                                      <p:to>
                                        <p:strVal val="visible"/>
                                      </p:to>
                                    </p:set>
                                    <p:animEffect transition="in" filter="wipe(left)">
                                      <p:cBhvr>
                                        <p:cTn id="30" dur="500"/>
                                        <p:tgtEl>
                                          <p:spTgt spid="29">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3947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功和能的关系</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pic>
        <p:nvPicPr>
          <p:cNvPr id="29" name="图片 28" title=""/>
          <p:cNvPicPr>
            <a:picLocks noChangeAspect="1"/>
          </p:cNvPicPr>
          <p:nvPr>
            <p:custDataLst>
              <p:tags r:id="rId5"/>
            </p:custDataLst>
          </p:nvPr>
        </p:nvPicPr>
        <p:blipFill>
          <a:blip r:embed="rId4"/>
          <a:stretch>
            <a:fillRect/>
          </a:stretch>
        </p:blipFill>
        <p:spPr>
          <a:xfrm>
            <a:off x="292735" y="1556385"/>
            <a:ext cx="2013585" cy="483870"/>
          </a:xfrm>
          <a:prstGeom prst="rect">
            <a:avLst/>
          </a:prstGeom>
        </p:spPr>
      </p:pic>
      <p:sp>
        <p:nvSpPr>
          <p:cNvPr id="30" name="文本框 29" title=""/>
          <p:cNvSpPr txBox="1"/>
          <p:nvPr>
            <p:custDataLst>
              <p:tags r:id="rId6"/>
            </p:custDataLst>
          </p:nvPr>
        </p:nvSpPr>
        <p:spPr>
          <a:xfrm>
            <a:off x="371475" y="2120080"/>
            <a:ext cx="11734800" cy="1337945"/>
          </a:xfrm>
          <a:prstGeom prst="rect">
            <a:avLst/>
          </a:prstGeom>
          <a:noFill/>
        </p:spPr>
        <p:txBody>
          <a:bodyPr wrap="square" rtlCol="0" anchor="t">
            <a:spAutoFit/>
          </a:bodyPr>
          <a:lstStyle/>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（1）能是由物体状态决定的物理量，有能量的物体有做功的本领；</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（2）物体通过对外做功来释放能量；</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（3）功是能量变化的量度，即功是做功过程中物体的能量的多少。</a:t>
            </a:r>
            <a:endParaRPr b="1">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wipe(left)">
                                      <p:cBhvr>
                                        <p:cTn id="25" dur="500"/>
                                        <p:tgtEl>
                                          <p:spTgt spid="3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xEl>
                                              <p:pRg st="2" end="2"/>
                                            </p:txEl>
                                          </p:spTgt>
                                        </p:tgtEl>
                                        <p:attrNameLst>
                                          <p:attrName>style.visibility</p:attrName>
                                        </p:attrNameLst>
                                      </p:cBhvr>
                                      <p:to>
                                        <p:strVal val="visible"/>
                                      </p:to>
                                    </p:set>
                                    <p:animEffect transition="in" filter="wipe(left)">
                                      <p:cBhvr>
                                        <p:cTn id="30"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3947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功和能的关系</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11577320" cy="119888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下列关于功和能的关系的说法中，正确的是（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 一个物体没有做功，它一定不具有能量</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 一个物体能够做的功越多，其动能一定越大；</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 一个物体具有能量，说明它正在做功</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一个物体能够做功，说明它具有能量</a:t>
            </a:r>
            <a:endParaRPr sz="1600">
              <a:latin typeface="微软雅黑" panose="020b0503020204020204" charset="-122"/>
              <a:ea typeface="微软雅黑" panose="020b0503020204020204" charset="-122"/>
              <a:cs typeface="微软雅黑" panose="020b0503020204020204" charset="-122"/>
            </a:endParaRPr>
          </a:p>
        </p:txBody>
      </p:sp>
      <p:cxnSp>
        <p:nvCxnSpPr>
          <p:cNvPr id="17" name="直接连接符 16" title=""/>
          <p:cNvCxnSpPr/>
          <p:nvPr>
            <p:custDataLst>
              <p:tags r:id="rId5"/>
            </p:custDataLst>
          </p:nvPr>
        </p:nvCxnSpPr>
        <p:spPr>
          <a:xfrm>
            <a:off x="144780" y="269176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46" name="文本框 45" title=""/>
          <p:cNvSpPr txBox="1"/>
          <p:nvPr>
            <p:custDataLst>
              <p:tags r:id="rId6"/>
            </p:custDataLst>
          </p:nvPr>
        </p:nvSpPr>
        <p:spPr>
          <a:xfrm>
            <a:off x="292735" y="2827655"/>
            <a:ext cx="561784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关于能的概念，下列说法中错误的是（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 一个物体能够做功越多，这个物体具有的能量越多；</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 动能、势能及机械能的单位都是焦耳；</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 用线悬挂着的静止的小球没有做功，所以小球没有能；</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D. 甲物体的速度比乙物体的速度大，但甲物体具有的动能不一定比乙物体多</a:t>
            </a:r>
            <a:endParaRPr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7"/>
            </p:custDataLst>
          </p:nvPr>
        </p:nvCxnSpPr>
        <p:spPr>
          <a:xfrm flipH="1">
            <a:off x="5913755" y="2697480"/>
            <a:ext cx="0" cy="41154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8"/>
            </p:custDataLst>
          </p:nvPr>
        </p:nvSpPr>
        <p:spPr>
          <a:xfrm>
            <a:off x="6000115" y="2826385"/>
            <a:ext cx="594677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写出下列物体具有什么形式的机械能。 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（1）高速升空的火箭：______；</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（2）被拉长的弹弓上的橡皮筋：______；</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（3）被水电站拦河坝拦住的上游水：______；</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（4）竖直到达最高点的上抛小球：______。</a:t>
            </a:r>
            <a:endParaRPr sz="1600">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custDataLst>
              <p:tags r:id="rId9"/>
            </p:custDataLst>
          </p:nvPr>
        </p:nvSpPr>
        <p:spPr>
          <a:xfrm>
            <a:off x="6122670" y="1144905"/>
            <a:ext cx="39871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一个物体具有能量，说明它具有做功本领</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10"/>
            </p:custDataLst>
          </p:nvPr>
        </p:nvSpPr>
        <p:spPr>
          <a:xfrm>
            <a:off x="6122670" y="1479550"/>
            <a:ext cx="39871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功是个过程量，通过做功实现了能的转化</a:t>
            </a:r>
            <a:endParaRPr lang="zh-CN" altLang="en-US" sz="16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11"/>
            </p:custDataLst>
          </p:nvPr>
        </p:nvSpPr>
        <p:spPr>
          <a:xfrm>
            <a:off x="5141595" y="1482090"/>
            <a:ext cx="38671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7" name="文本框 6" title=""/>
          <p:cNvSpPr txBox="1"/>
          <p:nvPr>
            <p:custDataLst>
              <p:tags r:id="rId12"/>
            </p:custDataLst>
          </p:nvPr>
        </p:nvSpPr>
        <p:spPr>
          <a:xfrm>
            <a:off x="5031740" y="2913380"/>
            <a:ext cx="38671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3"/>
            </p:custDataLst>
          </p:nvPr>
        </p:nvSpPr>
        <p:spPr>
          <a:xfrm>
            <a:off x="8307705" y="3250565"/>
            <a:ext cx="189865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动能、重力势能</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4"/>
            </p:custDataLst>
          </p:nvPr>
        </p:nvSpPr>
        <p:spPr>
          <a:xfrm>
            <a:off x="8942070" y="3583305"/>
            <a:ext cx="189865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弹性势能</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5"/>
            </p:custDataLst>
          </p:nvPr>
        </p:nvSpPr>
        <p:spPr>
          <a:xfrm>
            <a:off x="9441180" y="3987800"/>
            <a:ext cx="12299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重力势能</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6"/>
            </p:custDataLst>
          </p:nvPr>
        </p:nvSpPr>
        <p:spPr>
          <a:xfrm>
            <a:off x="9276080" y="4345305"/>
            <a:ext cx="12299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重力势能</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2" grpId="0"/>
      <p:bldP spid="46" grpId="0"/>
      <p:bldP spid="2" grpId="0"/>
      <p:bldP spid="19" grpId="0"/>
      <p:bldP spid="6" grpId="0"/>
      <p:bldP spid="25" grpId="0"/>
      <p:bldP spid="7" grpId="0"/>
      <p:bldP spid="10" grpId="0"/>
      <p:bldP spid="11" grpId="0"/>
      <p:bldP spid="13" grpId="0"/>
      <p:bldP spid="14"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0163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动能和势能的大小</a:t>
            </a:r>
            <a:endParaRPr lang="zh-CN" sz="2400" b="1">
              <a:solidFill>
                <a:srgbClr val="0070C0"/>
              </a:solidFill>
              <a:latin typeface="微软雅黑" panose="020b0503020204020204" charset="-122"/>
              <a:ea typeface="微软雅黑" panose="020b0503020204020204" charset="-122"/>
              <a:sym typeface="+mn-ea"/>
            </a:endParaRPr>
          </a:p>
        </p:txBody>
      </p:sp>
      <p:sp>
        <p:nvSpPr>
          <p:cNvPr id="15" name="文本框 14" title=""/>
          <p:cNvSpPr txBox="1"/>
          <p:nvPr>
            <p:custDataLst>
              <p:tags r:id="rId3"/>
            </p:custDataLst>
          </p:nvPr>
        </p:nvSpPr>
        <p:spPr>
          <a:xfrm>
            <a:off x="292735" y="1356995"/>
            <a:ext cx="5257800"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甲、乙两车同时同地沿同一直线做匀速直线运动，它们的图像如图所示，则（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A．甲车的动能大于乙车的动能</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B．甲、乙两车的重力势能相等</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C．经过8秒，甲、乙两车相距10米</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D．运动10米，甲车比乙车少用4秒</a:t>
            </a:r>
            <a:endParaRPr lang="zh-CN" sz="1600">
              <a:latin typeface="微软雅黑" panose="020b0503020204020204" charset="-122"/>
              <a:ea typeface="微软雅黑" panose="020b0503020204020204" charset="-122"/>
              <a:cs typeface="微软雅黑" panose="020b0503020204020204" charset="-122"/>
            </a:endParaRPr>
          </a:p>
        </p:txBody>
      </p:sp>
      <p:pic>
        <p:nvPicPr>
          <p:cNvPr id="9" name="图片 8" title=""/>
          <p:cNvPicPr>
            <a:picLocks noChangeAspect="1"/>
          </p:cNvPicPr>
          <p:nvPr>
            <p:custDataLst>
              <p:tags r:id="rId5"/>
            </p:custDataLst>
          </p:nvPr>
        </p:nvPicPr>
        <p:blipFill>
          <a:blip r:embed="rId4"/>
          <a:stretch>
            <a:fillRect/>
          </a:stretch>
        </p:blipFill>
        <p:spPr>
          <a:xfrm>
            <a:off x="10218420" y="509270"/>
            <a:ext cx="1651000" cy="528955"/>
          </a:xfrm>
          <a:prstGeom prst="rect">
            <a:avLst/>
          </a:prstGeom>
        </p:spPr>
      </p:pic>
      <p:pic>
        <p:nvPicPr>
          <p:cNvPr id="2" name="图片 100009" title=""/>
          <p:cNvPicPr>
            <a:picLocks noChangeAspect="1"/>
          </p:cNvPicPr>
          <p:nvPr/>
        </p:nvPicPr>
        <p:blipFill>
          <a:blip r:embed="rId6"/>
          <a:stretch>
            <a:fillRect/>
          </a:stretch>
        </p:blipFill>
        <p:spPr>
          <a:xfrm>
            <a:off x="3686810" y="1956435"/>
            <a:ext cx="1936115" cy="1613535"/>
          </a:xfrm>
          <a:prstGeom prst="rect">
            <a:avLst/>
          </a:prstGeom>
          <a:noFill/>
          <a:ln w="9525">
            <a:noFill/>
          </a:ln>
        </p:spPr>
      </p:pic>
      <p:sp>
        <p:nvSpPr>
          <p:cNvPr id="7" name="文本框 6" title=""/>
          <p:cNvSpPr txBox="1"/>
          <p:nvPr>
            <p:custDataLst>
              <p:tags r:id="rId7"/>
            </p:custDataLst>
          </p:nvPr>
        </p:nvSpPr>
        <p:spPr>
          <a:xfrm>
            <a:off x="6095365" y="1356995"/>
            <a:ext cx="5954395" cy="378460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明在老师的指导下用小球和弹簧等器材进行了如下实验与探究（不考虑空气阻力）：让小球从某高度处由静止开始下落到竖直放置的轻弹簧上（如图甲），在刚接触轻弹簧的瞬间（如图乙），小球速度为5m/s。从小球接触弹簧到将弹簧压缩至最短（如图丙）的整个过程中，得到小球的速度v和弹簧缩短的长度△x之间的关系如图丁所示，其中A为曲线的最高点，已知该轻弹簧每受到0.1N的压力就缩短1cm，并且轻弹簧在全过程中始终发生弹性形变。则从小球接触弹簧到将弹簧压缩至最短的过程中，小球动能的变化情况是 </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，实验中所用小球的重力为 ______N。</a:t>
            </a:r>
            <a:endParaRPr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8"/>
            </p:custDataLst>
          </p:nvPr>
        </p:nvCxnSpPr>
        <p:spPr>
          <a:xfrm flipH="1">
            <a:off x="5913755" y="1576070"/>
            <a:ext cx="0" cy="52368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17" title=""/>
          <p:cNvPicPr>
            <a:picLocks noChangeAspect="1"/>
          </p:cNvPicPr>
          <p:nvPr/>
        </p:nvPicPr>
        <p:blipFill>
          <a:blip r:embed="rId9"/>
          <a:stretch>
            <a:fillRect/>
          </a:stretch>
        </p:blipFill>
        <p:spPr>
          <a:xfrm>
            <a:off x="7174230" y="5141595"/>
            <a:ext cx="4227830" cy="1625600"/>
          </a:xfrm>
          <a:prstGeom prst="rect">
            <a:avLst/>
          </a:prstGeom>
          <a:noFill/>
          <a:ln w="9525">
            <a:noFill/>
          </a:ln>
        </p:spPr>
      </p:pic>
      <p:cxnSp>
        <p:nvCxnSpPr>
          <p:cNvPr id="17" name="直接连接符 16" title=""/>
          <p:cNvCxnSpPr/>
          <p:nvPr>
            <p:custDataLst>
              <p:tags r:id="rId10"/>
            </p:custDataLst>
          </p:nvPr>
        </p:nvCxnSpPr>
        <p:spPr>
          <a:xfrm>
            <a:off x="144780" y="3778885"/>
            <a:ext cx="580136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02" name="文本框 101" title=""/>
          <p:cNvSpPr txBox="1"/>
          <p:nvPr>
            <p:custDataLst>
              <p:tags r:id="rId11"/>
            </p:custDataLst>
          </p:nvPr>
        </p:nvSpPr>
        <p:spPr>
          <a:xfrm>
            <a:off x="258445" y="3802380"/>
            <a:ext cx="554926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新冠病毒疫情防控期间，许多城市的环卫喷雾洒水车变身成消毒杀菌车，对道路喷洒消毒药水。在此过程中，消毒杀菌车在水平地面上匀速运动，则消毒杀菌车整体的（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A．动能不变，重力势能变小	B．动能变小，重力势能变小</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C．动能不变，重力势能不变	D．动能变小，重力势能不变</a:t>
            </a:r>
            <a:endParaRPr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12"/>
            </p:custDataLst>
          </p:nvPr>
        </p:nvSpPr>
        <p:spPr>
          <a:xfrm>
            <a:off x="2876550" y="1851025"/>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baseline="300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3"/>
            </p:custDataLst>
          </p:nvPr>
        </p:nvSpPr>
        <p:spPr>
          <a:xfrm>
            <a:off x="9166225" y="4324350"/>
            <a:ext cx="1402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先增大后减小</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4"/>
            </p:custDataLst>
          </p:nvPr>
        </p:nvSpPr>
        <p:spPr>
          <a:xfrm>
            <a:off x="7597775" y="4692015"/>
            <a:ext cx="302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1</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5"/>
            </p:custDataLst>
          </p:nvPr>
        </p:nvSpPr>
        <p:spPr>
          <a:xfrm>
            <a:off x="763905" y="5029200"/>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blinds(horizontal)">
                                      <p:cBhvr>
                                        <p:cTn id="56" dur="500"/>
                                        <p:tgtEl>
                                          <p:spTgt spid="102"/>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5" grpId="0"/>
      <p:bldP spid="7" grpId="0"/>
      <p:bldP spid="102" grpId="0"/>
      <p:bldP spid="10" grpId="0"/>
      <p:bldP spid="11" grpId="0"/>
      <p:bldP spid="13" grpId="0"/>
      <p:bldP spid="14"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7586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探究动能大小的影响因素</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5" name="文本框 14" title=""/>
          <p:cNvSpPr txBox="1"/>
          <p:nvPr>
            <p:custDataLst>
              <p:tags r:id="rId4"/>
            </p:custDataLst>
          </p:nvPr>
        </p:nvSpPr>
        <p:spPr>
          <a:xfrm>
            <a:off x="292735" y="1356995"/>
            <a:ext cx="1157668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如图所示是探究物体的动能跟哪些因素有关实验的装置图，艾力同学让同一钢球A分别从不同的高度由静止滚下，观察木块被撞击后移动的距离S，水平木板粗糙程度相同。 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（1）实验表明，同一物体A从同一斜面不同高度由静止滚下，高度越大，物体B被撞的越远，可得结论</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（2）若艾力第一次把钢球A从h</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的高度由静止滚下，第二次把钢球A从h</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的高度由静止滚下，</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若h</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&gt;h</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，木块B两次移动的过程中受到的摩擦力分别为f</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和f</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，则f</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 </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f</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(“大于”“等于”</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或“小于”)；两次克服摩擦力所做的功为W</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和W</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，则W</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______W</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（3）若水平面绝对光滑，则本实验______（选填“能”或“不能”）达到探究的目的。</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Picture 15" title=""/>
          <p:cNvPicPr>
            <a:picLocks noChangeAspect="1"/>
          </p:cNvPicPr>
          <p:nvPr/>
        </p:nvPicPr>
        <p:blipFill>
          <a:blip r:embed="rId5"/>
          <a:stretch>
            <a:fillRect/>
          </a:stretch>
        </p:blipFill>
        <p:spPr>
          <a:xfrm>
            <a:off x="8780780" y="2809558"/>
            <a:ext cx="3088640" cy="1094105"/>
          </a:xfrm>
          <a:prstGeom prst="rect">
            <a:avLst/>
          </a:prstGeom>
          <a:noFill/>
          <a:ln w="9525">
            <a:noFill/>
          </a:ln>
        </p:spPr>
      </p:pic>
      <p:cxnSp>
        <p:nvCxnSpPr>
          <p:cNvPr id="17" name="直接连接符 16" title=""/>
          <p:cNvCxnSpPr/>
          <p:nvPr>
            <p:custDataLst>
              <p:tags r:id="rId6"/>
            </p:custDataLst>
          </p:nvPr>
        </p:nvCxnSpPr>
        <p:spPr>
          <a:xfrm>
            <a:off x="144780" y="420560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7"/>
            </p:custDataLst>
          </p:nvPr>
        </p:nvSpPr>
        <p:spPr>
          <a:xfrm>
            <a:off x="292735" y="4304030"/>
            <a:ext cx="7404100"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如图所示是“探究物体动能的大小跟哪些因素有关”的实验装置。 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（1）实验中，让同一个钢球从斜面上的不同高度由静止自由滚下，是为了探究钢球动能的大小与 ______ 的关系。 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（2）本实验是通过比较木块被撞击后 </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来比较钢球动能大小。 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（3）小明猜想，如果水平面是光滑的，木块被撞击后将会 ______ 。</a:t>
            </a:r>
            <a:endParaRPr sz="1600">
              <a:latin typeface="微软雅黑" panose="020b0503020204020204" charset="-122"/>
              <a:ea typeface="微软雅黑" panose="020b0503020204020204" charset="-122"/>
              <a:cs typeface="微软雅黑" panose="020b0503020204020204" charset="-122"/>
            </a:endParaRPr>
          </a:p>
        </p:txBody>
      </p:sp>
      <p:pic>
        <p:nvPicPr>
          <p:cNvPr id="6" name="Picture 7" title=""/>
          <p:cNvPicPr>
            <a:picLocks noChangeAspect="1"/>
          </p:cNvPicPr>
          <p:nvPr/>
        </p:nvPicPr>
        <p:blipFill>
          <a:blip r:embed="rId8"/>
          <a:stretch>
            <a:fillRect/>
          </a:stretch>
        </p:blipFill>
        <p:spPr>
          <a:xfrm>
            <a:off x="7896860" y="4622800"/>
            <a:ext cx="3753485" cy="1395095"/>
          </a:xfrm>
          <a:prstGeom prst="rect">
            <a:avLst/>
          </a:prstGeom>
          <a:noFill/>
          <a:ln w="9525">
            <a:noFill/>
          </a:ln>
        </p:spPr>
      </p:pic>
      <p:sp>
        <p:nvSpPr>
          <p:cNvPr id="14" name="文本框 13" title=""/>
          <p:cNvSpPr txBox="1"/>
          <p:nvPr>
            <p:custDataLst>
              <p:tags r:id="rId9"/>
            </p:custDataLst>
          </p:nvPr>
        </p:nvSpPr>
        <p:spPr>
          <a:xfrm>
            <a:off x="9545320" y="1924685"/>
            <a:ext cx="239204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质量相同时，速度越大，物体动能越大</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0"/>
            </p:custDataLst>
          </p:nvPr>
        </p:nvSpPr>
        <p:spPr>
          <a:xfrm>
            <a:off x="6339840" y="2880360"/>
            <a:ext cx="6845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等于</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1"/>
            </p:custDataLst>
          </p:nvPr>
        </p:nvSpPr>
        <p:spPr>
          <a:xfrm>
            <a:off x="5537200" y="3217545"/>
            <a:ext cx="6845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大于</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2"/>
            </p:custDataLst>
          </p:nvPr>
        </p:nvSpPr>
        <p:spPr>
          <a:xfrm>
            <a:off x="3509010" y="3566795"/>
            <a:ext cx="6845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不能</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3"/>
            </p:custDataLst>
          </p:nvPr>
        </p:nvSpPr>
        <p:spPr>
          <a:xfrm>
            <a:off x="2077720" y="5104130"/>
            <a:ext cx="6845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速度</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4"/>
            </p:custDataLst>
          </p:nvPr>
        </p:nvSpPr>
        <p:spPr>
          <a:xfrm>
            <a:off x="3682365" y="5441315"/>
            <a:ext cx="13665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移动的距离</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5"/>
            </p:custDataLst>
          </p:nvPr>
        </p:nvSpPr>
        <p:spPr>
          <a:xfrm>
            <a:off x="5608320" y="5778500"/>
            <a:ext cx="18307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做匀速直线运动</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7" grpId="0"/>
      <p:bldP spid="14" grpId="0"/>
      <p:bldP spid="10" grpId="0"/>
      <p:bldP spid="11" grpId="0"/>
      <p:bldP spid="13" grpId="0"/>
      <p:bldP spid="16" grpId="0"/>
      <p:bldP spid="18" grpId="0"/>
      <p:bldP spid="19"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7586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探究动能大小的影响因素</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51280"/>
            <a:ext cx="11576685" cy="304609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物理兴趣小组决定对超载超速问题进行一次模拟探究，经讨论后认为，可以用小球作为理想模型，代替汽车作为研究对象。如图，将小球从高度为h的同一斜面上由静止开始滚下，推动同一小木块向前移动一段距离s后停下，完成甲、乙、丙三次实验，其中，</a:t>
            </a:r>
            <a:r>
              <a:rPr lang="en-US" sz="1600">
                <a:latin typeface="微软雅黑" panose="020b0503020204020204" charset="-122"/>
                <a:ea typeface="微软雅黑" panose="020b0503020204020204" charset="-122"/>
                <a:cs typeface="微软雅黑" panose="020b0503020204020204" charset="-122"/>
              </a:rPr>
              <a:t>h</a:t>
            </a:r>
            <a:r>
              <a:rPr lang="en-US" sz="1600" baseline="-25000">
                <a:latin typeface="微软雅黑" panose="020b0503020204020204" charset="-122"/>
                <a:ea typeface="微软雅黑" panose="020b0503020204020204" charset="-122"/>
                <a:cs typeface="微软雅黑" panose="020b0503020204020204" charset="-122"/>
              </a:rPr>
              <a:t>1</a:t>
            </a:r>
            <a:r>
              <a:rPr lang="en-US" sz="1600">
                <a:latin typeface="微软雅黑" panose="020b0503020204020204" charset="-122"/>
                <a:ea typeface="微软雅黑" panose="020b0503020204020204" charset="-122"/>
                <a:cs typeface="微软雅黑" panose="020b0503020204020204" charset="-122"/>
              </a:rPr>
              <a:t>=h</a:t>
            </a:r>
            <a:r>
              <a:rPr lang="en-US" sz="1600" baseline="-25000">
                <a:latin typeface="微软雅黑" panose="020b0503020204020204" charset="-122"/>
                <a:ea typeface="微软雅黑" panose="020b0503020204020204" charset="-122"/>
                <a:cs typeface="微软雅黑" panose="020b0503020204020204" charset="-122"/>
              </a:rPr>
              <a:t>3</a:t>
            </a:r>
            <a:r>
              <a:rPr lang="en-US" sz="1600">
                <a:latin typeface="Arial" panose="020b0604020202020204" pitchFamily="34" charset="0"/>
                <a:ea typeface="微软雅黑" panose="020b0503020204020204" charset="-122"/>
                <a:cs typeface="Arial" panose="020b0604020202020204" pitchFamily="34" charset="0"/>
              </a:rPr>
              <a:t>&gt;h</a:t>
            </a:r>
            <a:r>
              <a:rPr lang="en-US" sz="1600" baseline="-25000">
                <a:latin typeface="微软雅黑" panose="020b0503020204020204" charset="-122"/>
                <a:ea typeface="微软雅黑" panose="020b0503020204020204" charset="-122"/>
                <a:cs typeface="微软雅黑" panose="020b0503020204020204" charset="-122"/>
              </a:rPr>
              <a:t>2</a:t>
            </a:r>
            <a:r>
              <a:rPr lang="zh-CN" altLang="en-US" sz="1600">
                <a:latin typeface="Arial" panose="020b0604020202020204" pitchFamily="34" charset="0"/>
                <a:ea typeface="微软雅黑" panose="020b0503020204020204" charset="-122"/>
                <a:cs typeface="Arial" panose="020b0604020202020204" pitchFamily="34" charset="0"/>
              </a:rPr>
              <a:t>，</a:t>
            </a:r>
            <a:r>
              <a:rPr lang="en-US" altLang="zh-CN" sz="1600">
                <a:latin typeface="Arial" panose="020b0604020202020204" pitchFamily="34" charset="0"/>
                <a:ea typeface="微软雅黑" panose="020b0503020204020204" charset="-122"/>
                <a:cs typeface="Arial" panose="020b0604020202020204" pitchFamily="34" charset="0"/>
              </a:rPr>
              <a:t>m</a:t>
            </a:r>
            <a:r>
              <a:rPr lang="en-US" sz="1600" baseline="-25000">
                <a:latin typeface="微软雅黑" panose="020b0503020204020204" charset="-122"/>
                <a:ea typeface="微软雅黑" panose="020b0503020204020204" charset="-122"/>
                <a:cs typeface="微软雅黑" panose="020b0503020204020204" charset="-122"/>
              </a:rPr>
              <a:t>A</a:t>
            </a:r>
            <a:r>
              <a:rPr lang="en-US" altLang="zh-CN" sz="1600">
                <a:latin typeface="Arial" panose="020b0604020202020204" pitchFamily="34" charset="0"/>
                <a:ea typeface="微软雅黑" panose="020b0503020204020204" charset="-122"/>
                <a:cs typeface="Arial" panose="020b0604020202020204" pitchFamily="34" charset="0"/>
              </a:rPr>
              <a:t>=m</a:t>
            </a:r>
            <a:r>
              <a:rPr lang="en-US" sz="1600" baseline="-25000">
                <a:latin typeface="微软雅黑" panose="020b0503020204020204" charset="-122"/>
                <a:ea typeface="微软雅黑" panose="020b0503020204020204" charset="-122"/>
                <a:cs typeface="微软雅黑" panose="020b0503020204020204" charset="-122"/>
              </a:rPr>
              <a:t>B</a:t>
            </a:r>
            <a:r>
              <a:rPr lang="en-US" altLang="zh-CN" sz="1600">
                <a:latin typeface="Arial" panose="020b0604020202020204" pitchFamily="34" charset="0"/>
                <a:ea typeface="微软雅黑" panose="020b0503020204020204" charset="-122"/>
                <a:cs typeface="Arial" panose="020b0604020202020204" pitchFamily="34" charset="0"/>
              </a:rPr>
              <a:t>&lt;m</a:t>
            </a:r>
            <a:r>
              <a:rPr lang="en-US" sz="1600" baseline="-25000">
                <a:latin typeface="微软雅黑" panose="020b0503020204020204" charset="-122"/>
                <a:ea typeface="微软雅黑" panose="020b0503020204020204" charset="-122"/>
                <a:cs typeface="微软雅黑" panose="020b0503020204020204" charset="-122"/>
              </a:rPr>
              <a:t>C</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（1）把小球放在同一高度由静止开始沿斜面滚下是为了控制到达平面的___________相同；</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（2）实验中超载超速带来的危害程度用表示，这种研究方法叫___________；</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（3）研究超载带来的危害时，选择甲、乙、丙三次实验中的___________进行比较；</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（4）为比较超载超速带来的危害程度，兴趣小组利用上述器材进行定量研究。得到数据如下表：</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请根据上表数据分析，货车超载20%与超速20%两者相比，潜在危害更大的是___________。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3" title=""/>
          <p:cNvPicPr>
            <a:picLocks noChangeAspect="1"/>
          </p:cNvPicPr>
          <p:nvPr/>
        </p:nvPicPr>
        <p:blipFill>
          <a:blip r:embed="rId5"/>
          <a:stretch>
            <a:fillRect/>
          </a:stretch>
        </p:blipFill>
        <p:spPr>
          <a:xfrm>
            <a:off x="9088755" y="2332990"/>
            <a:ext cx="2533650" cy="1905000"/>
          </a:xfrm>
          <a:prstGeom prst="rect">
            <a:avLst/>
          </a:prstGeom>
          <a:noFill/>
          <a:ln w="9525">
            <a:noFill/>
          </a:ln>
        </p:spPr>
      </p:pic>
      <p:graphicFrame>
        <p:nvGraphicFramePr>
          <p:cNvPr id="10" name="表格 9" title=""/>
          <p:cNvGraphicFramePr>
            <a:graphicFrameLocks noGrp="1"/>
          </p:cNvGraphicFramePr>
          <p:nvPr>
            <p:custDataLst>
              <p:tags r:id="rId6"/>
            </p:custDataLst>
          </p:nvPr>
        </p:nvGraphicFramePr>
        <p:xfrm>
          <a:off x="880745" y="4491990"/>
          <a:ext cx="9802495" cy="1859280"/>
        </p:xfrm>
        <a:graphic>
          <a:graphicData uri="http://schemas.openxmlformats.org/drawingml/2006/table">
            <a:tbl>
              <a:tblPr/>
              <a:tblGrid>
                <a:gridCol w="1570355"/>
                <a:gridCol w="2553335"/>
                <a:gridCol w="2553970"/>
                <a:gridCol w="3124835"/>
              </a:tblGrid>
              <a:tr h="30988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小球</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微软雅黑" panose="020b0503020204020204" charset="-122"/>
                        </a:rPr>
                        <a:t>质量/克</a:t>
                      </a:r>
                      <a:endParaRPr lang="en-US" altLang="en-US" sz="14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微软雅黑" panose="020b0503020204020204" charset="-122"/>
                        </a:rPr>
                        <a:t>高度/厘米</a:t>
                      </a:r>
                      <a:endParaRPr lang="en-US" altLang="en-US" sz="14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微软雅黑" panose="020b0503020204020204" charset="-122"/>
                        </a:rPr>
                        <a:t>木块移动距离/厘米</a:t>
                      </a:r>
                      <a:endParaRPr lang="en-US" altLang="en-US" sz="14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988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A</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5</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988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B</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20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5</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18</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988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C</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30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5</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29</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988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D</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38</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988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E</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15</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86</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0" name="文本框 19" title=""/>
          <p:cNvSpPr txBox="1"/>
          <p:nvPr>
            <p:custDataLst>
              <p:tags r:id="rId7"/>
            </p:custDataLst>
          </p:nvPr>
        </p:nvSpPr>
        <p:spPr>
          <a:xfrm>
            <a:off x="6898005" y="2523490"/>
            <a:ext cx="68897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速度</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8"/>
            </p:custDataLst>
          </p:nvPr>
        </p:nvSpPr>
        <p:spPr>
          <a:xfrm>
            <a:off x="6045200" y="2860675"/>
            <a:ext cx="8528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转换法</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9"/>
            </p:custDataLst>
          </p:nvPr>
        </p:nvSpPr>
        <p:spPr>
          <a:xfrm>
            <a:off x="5925820" y="3197860"/>
            <a:ext cx="8528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甲丙</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0"/>
            </p:custDataLst>
          </p:nvPr>
        </p:nvSpPr>
        <p:spPr>
          <a:xfrm>
            <a:off x="7390130" y="3983355"/>
            <a:ext cx="8528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超速</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0" grpId="0"/>
      <p:bldP spid="6" grpId="0"/>
      <p:bldP spid="11" grpId="0"/>
      <p:bldP spid="13"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title=""/>
          <p:cNvGraphicFramePr>
            <a:graphicFrameLocks noGrp="1"/>
          </p:cNvGraphicFramePr>
          <p:nvPr>
            <p:custDataLst>
              <p:tags r:id="rId3"/>
            </p:custDataLst>
          </p:nvPr>
        </p:nvGraphicFramePr>
        <p:xfrm>
          <a:off x="384810" y="1852295"/>
          <a:ext cx="11411585" cy="3891280"/>
        </p:xfrm>
        <a:graphic>
          <a:graphicData uri="http://schemas.openxmlformats.org/drawingml/2006/table">
            <a:tbl>
              <a:tblPr/>
              <a:tblGrid>
                <a:gridCol w="3258820"/>
                <a:gridCol w="4214495"/>
                <a:gridCol w="3938270"/>
              </a:tblGrid>
              <a:tr h="39687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43434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功的概念及判断力对物体是否做功</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结合实例，认识功的概念。</a:t>
                      </a:r>
                      <a:r>
                        <a:rPr lang="en-US" sz="1600" b="0">
                          <a:latin typeface="微软雅黑" panose="020b0503020204020204" charset="-122"/>
                          <a:ea typeface="微软雅黑" panose="020b0503020204020204" charset="-122"/>
                          <a:cs typeface="Times New Roman" panose="02020603050405020304" pitchFamily="18" charset="0"/>
                        </a:rPr>
                        <a:t>用生活中的实例说明机械功和功率的含义。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7">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《功和机械能》是力学的重点内容，同时也是学习学习过程中对概念理解较难的内容。本单元涉及到的概念和知识点较多，尤其是在理解功与能的关系上，通过社会生活的实例来加以说明。</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本单元常考题型有：选择题、填空题、实验探究题、计算题和综合题等。主要命题点有：功的概念、功的简单计算、功率及其计算、动能和势能、动能和势能之间的转化、机械能守恒等。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cap="flat">
                      <a:noFill/>
                    </a:lnB>
                    <a:lnTlToBr>
                      <a:noFill/>
                    </a:lnTlToBr>
                    <a:lnBlToTr>
                      <a:noFill/>
                    </a:lnBlToTr>
                    <a:solidFill>
                      <a:srgbClr val="FEFEFE"/>
                    </a:solidFill>
                  </a:tcPr>
                </a:tc>
              </a:tr>
              <a:tr h="47244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功的计算</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64198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功率的概念</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Times New Roman" panose="02020603050405020304" pitchFamily="18" charset="0"/>
                        </a:rPr>
                        <a:t>知道机械功和功率。用生活中的实例说明机械功和功率的含义。</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47244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计算功率</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41592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能量与物体做功的联系</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3">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知道做功的过程就是能量转化或转移的过程。知道动能、势能和机械能。通过实验，了解动能和势能的相互转化。举例说明机械能和其他形式能量的相互转化。</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5219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动能和势能</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53530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机械能及其转化</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cap="flat">
                      <a:noFill/>
                    </a:lnB>
                  </a:tcPr>
                </a:tc>
                <a:tc vMerge="1">
                  <a:txBody>
                    <a:bodyPr vert="horz" wrap="square"/>
                    <a:lstStyle/>
                    <a:p/>
                  </a:txBody>
                  <a:tcPr>
                    <a:lnL w="12700" cap="flat" cmpd="sng">
                      <a:solidFill>
                        <a:srgbClr val="E36C09"/>
                      </a:solidFill>
                      <a:prstDash val="solid"/>
                      <a:headEnd type="none" w="med" len="med"/>
                      <a:tailEnd type="none" w="med" len="med"/>
                    </a:lnL>
                    <a:lnR cap="flat">
                      <a:noFill/>
                    </a:lnR>
                    <a:lnB cap="flat">
                      <a:noFill/>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55276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探究重力势能大小的影响因素</a:t>
            </a:r>
            <a:endParaRPr lang="zh-CN" altLang="en-US" sz="2400" b="1">
              <a:solidFill>
                <a:srgbClr val="0070C0"/>
              </a:solidFill>
              <a:latin typeface="微软雅黑" panose="020b0503020204020204" charset="-122"/>
              <a:ea typeface="微软雅黑" panose="020b0503020204020204" charset="-122"/>
            </a:endParaRPr>
          </a:p>
        </p:txBody>
      </p:sp>
      <p:pic>
        <p:nvPicPr>
          <p:cNvPr id="29" name="图片 28" title=""/>
          <p:cNvPicPr>
            <a:picLocks noChangeAspect="1"/>
          </p:cNvPicPr>
          <p:nvPr>
            <p:custDataLst>
              <p:tags r:id="rId4"/>
            </p:custDataLst>
          </p:nvPr>
        </p:nvPicPr>
        <p:blipFill>
          <a:blip r:embed="rId3"/>
          <a:stretch>
            <a:fillRect/>
          </a:stretch>
        </p:blipFill>
        <p:spPr>
          <a:xfrm>
            <a:off x="292735" y="1556385"/>
            <a:ext cx="2013585" cy="483870"/>
          </a:xfrm>
          <a:prstGeom prst="rect">
            <a:avLst/>
          </a:prstGeom>
        </p:spPr>
      </p:pic>
      <p:sp>
        <p:nvSpPr>
          <p:cNvPr id="30" name="文本框 29" title=""/>
          <p:cNvSpPr txBox="1"/>
          <p:nvPr>
            <p:custDataLst>
              <p:tags r:id="rId5"/>
            </p:custDataLst>
          </p:nvPr>
        </p:nvSpPr>
        <p:spPr>
          <a:xfrm>
            <a:off x="371475" y="2120080"/>
            <a:ext cx="11734800" cy="1753235"/>
          </a:xfrm>
          <a:prstGeom prst="rect">
            <a:avLst/>
          </a:prstGeom>
          <a:noFill/>
        </p:spPr>
        <p:txBody>
          <a:bodyPr wrap="square" rtlCol="0" anchor="t">
            <a:spAutoFit/>
          </a:bodyPr>
          <a:lstStyle/>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在探究实验中，需要探究影响重力势能的三个因素，应用到了控制变量法。</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（1）当研究物体的重力势能与物体质量关系时，需要保持下落高度和运动路径相同，改变物体质量；</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（2）研究物体重力势能与下落高度的关系时，需要保持物体质量和运动路径相同，改变下落高度；</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（3）当研究物体重力势能与运动路径的关系时，需要保持物体质量和下落高度相同，改变运动路径。据此分析解答。</a:t>
            </a:r>
            <a:endParaRPr>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wipe(left)">
                                      <p:cBhvr>
                                        <p:cTn id="25" dur="500"/>
                                        <p:tgtEl>
                                          <p:spTgt spid="3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xEl>
                                              <p:pRg st="2" end="2"/>
                                            </p:txEl>
                                          </p:spTgt>
                                        </p:tgtEl>
                                        <p:attrNameLst>
                                          <p:attrName>style.visibility</p:attrName>
                                        </p:attrNameLst>
                                      </p:cBhvr>
                                      <p:to>
                                        <p:strVal val="visible"/>
                                      </p:to>
                                    </p:set>
                                    <p:animEffect transition="in" filter="wipe(left)">
                                      <p:cBhvr>
                                        <p:cTn id="30" dur="500"/>
                                        <p:tgtEl>
                                          <p:spTgt spid="3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xEl>
                                              <p:pRg st="3" end="3"/>
                                            </p:txEl>
                                          </p:spTgt>
                                        </p:tgtEl>
                                        <p:attrNameLst>
                                          <p:attrName>style.visibility</p:attrName>
                                        </p:attrNameLst>
                                      </p:cBhvr>
                                      <p:to>
                                        <p:strVal val="visible"/>
                                      </p:to>
                                    </p:set>
                                    <p:animEffect transition="in" filter="wipe(left)">
                                      <p:cBhvr>
                                        <p:cTn id="3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55276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探究重力势能大小的影响因素</a:t>
            </a:r>
            <a:endParaRPr lang="zh-CN" altLang="en-US" sz="2400" b="1">
              <a:solidFill>
                <a:srgbClr val="0070C0"/>
              </a:solidFill>
              <a:latin typeface="微软雅黑" panose="020b0503020204020204" charset="-122"/>
              <a:ea typeface="微软雅黑" panose="020b0503020204020204" charset="-122"/>
            </a:endParaRPr>
          </a:p>
        </p:txBody>
      </p:sp>
      <p:sp>
        <p:nvSpPr>
          <p:cNvPr id="15" name="文本框 14" title=""/>
          <p:cNvSpPr txBox="1"/>
          <p:nvPr>
            <p:custDataLst>
              <p:tags r:id="rId3"/>
            </p:custDataLst>
          </p:nvPr>
        </p:nvSpPr>
        <p:spPr>
          <a:xfrm>
            <a:off x="292735" y="1256665"/>
            <a:ext cx="11576685" cy="563118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ea typeface="微软雅黑" panose="020b0503020204020204" charset="-122"/>
              </a:rPr>
              <a:t>沈仔细同学在研究“影响重力势能大小的因素”时，提出了如下猜想： </a:t>
            </a:r>
            <a:endParaRPr lang="zh-CN" sz="1600">
              <a:ea typeface="微软雅黑" panose="020b0503020204020204" charset="-122"/>
            </a:endParaRPr>
          </a:p>
          <a:p>
            <a:pPr indent="0" fontAlgn="auto">
              <a:lnSpc>
                <a:spcPct val="150000"/>
              </a:lnSpc>
            </a:pPr>
            <a:r>
              <a:rPr lang="zh-CN" sz="1600">
                <a:ea typeface="微软雅黑" panose="020b0503020204020204" charset="-122"/>
              </a:rPr>
              <a:t>猜想一：重力势能的大小可能与物体的质量有关； </a:t>
            </a:r>
            <a:endParaRPr lang="zh-CN" sz="1600">
              <a:ea typeface="微软雅黑" panose="020b0503020204020204" charset="-122"/>
            </a:endParaRPr>
          </a:p>
          <a:p>
            <a:pPr indent="0" fontAlgn="auto">
              <a:lnSpc>
                <a:spcPct val="150000"/>
              </a:lnSpc>
            </a:pPr>
            <a:r>
              <a:rPr lang="zh-CN" sz="1600">
                <a:ea typeface="微软雅黑" panose="020b0503020204020204" charset="-122"/>
              </a:rPr>
              <a:t>猜想二：重力势能的大小可能与物体所在的高度有关； </a:t>
            </a:r>
            <a:endParaRPr lang="zh-CN" sz="1600">
              <a:ea typeface="微软雅黑" panose="020b0503020204020204" charset="-122"/>
            </a:endParaRPr>
          </a:p>
          <a:p>
            <a:pPr indent="0" fontAlgn="auto">
              <a:lnSpc>
                <a:spcPct val="150000"/>
              </a:lnSpc>
            </a:pPr>
            <a:r>
              <a:rPr lang="zh-CN" sz="1600">
                <a:ea typeface="微软雅黑" panose="020b0503020204020204" charset="-122"/>
              </a:rPr>
              <a:t>猜想三：重力势能的大小可能与物体的运动路径有关。 </a:t>
            </a:r>
            <a:endParaRPr lang="zh-CN" sz="1600">
              <a:ea typeface="微软雅黑" panose="020b0503020204020204" charset="-122"/>
            </a:endParaRPr>
          </a:p>
          <a:p>
            <a:pPr indent="0" fontAlgn="auto">
              <a:lnSpc>
                <a:spcPct val="150000"/>
              </a:lnSpc>
            </a:pPr>
            <a:r>
              <a:rPr lang="zh-CN" sz="1600">
                <a:ea typeface="微软雅黑" panose="020b0503020204020204" charset="-122"/>
              </a:rPr>
              <a:t>他为了验证猜想，准备了如下实验器材：花泥（易产生塑性形变）若干块，刻度尺一把， 体积相同、质量为m的小球3个和质量为2m的小球一个。所用实验装置如图甲、乙所示。 </a:t>
            </a:r>
            <a:endParaRPr lang="zh-CN" sz="1600">
              <a:ea typeface="微软雅黑" panose="020b0503020204020204" charset="-122"/>
            </a:endParaRPr>
          </a:p>
          <a:p>
            <a:pPr indent="0" fontAlgn="auto">
              <a:lnSpc>
                <a:spcPct val="150000"/>
              </a:lnSpc>
            </a:pPr>
            <a:r>
              <a:rPr lang="zh-CN" sz="1600">
                <a:ea typeface="微软雅黑" panose="020b0503020204020204" charset="-122"/>
              </a:rPr>
              <a:t>为验证猜想，他首先让质量分别为m、2m的小球A、B从距花泥表面高H处由静止下落，测得A、B小球陷入花泥的深度为h</a:t>
            </a:r>
            <a:r>
              <a:rPr lang="zh-CN" sz="1600" baseline="-25000">
                <a:ea typeface="微软雅黑" panose="020b0503020204020204" charset="-122"/>
              </a:rPr>
              <a:t>1</a:t>
            </a:r>
            <a:r>
              <a:rPr lang="zh-CN" sz="1600">
                <a:ea typeface="微软雅黑" panose="020b0503020204020204" charset="-122"/>
              </a:rPr>
              <a:t>和h</a:t>
            </a:r>
            <a:r>
              <a:rPr lang="zh-CN" sz="1600" baseline="-25000">
                <a:ea typeface="微软雅黑" panose="020b0503020204020204" charset="-122"/>
              </a:rPr>
              <a:t>2</a:t>
            </a:r>
            <a:r>
              <a:rPr lang="zh-CN" sz="1600">
                <a:ea typeface="微软雅黑" panose="020b0503020204020204" charset="-122"/>
              </a:rPr>
              <a:t>，如图甲所示；然后让质量为m的小球C从距花泥表面高3H处由静止下落，质量为m的小球D从距花泥表面高3H的光滑弯曲管道上端静止滑入，最后从管道下端竖直落下（球在光滑管道中运动的能量损失不计）测得C、D小球陷入花泥的深度均为h</a:t>
            </a:r>
            <a:r>
              <a:rPr lang="zh-CN" sz="1600" baseline="-25000">
                <a:ea typeface="微软雅黑" panose="020b0503020204020204" charset="-122"/>
              </a:rPr>
              <a:t>3</a:t>
            </a:r>
            <a:r>
              <a:rPr lang="zh-CN" sz="1600">
                <a:ea typeface="微软雅黑" panose="020b0503020204020204" charset="-122"/>
              </a:rPr>
              <a:t>，且h</a:t>
            </a:r>
            <a:r>
              <a:rPr lang="zh-CN" sz="1600" baseline="-25000">
                <a:ea typeface="微软雅黑" panose="020b0503020204020204" charset="-122"/>
              </a:rPr>
              <a:t>1</a:t>
            </a:r>
            <a:r>
              <a:rPr lang="zh-CN" sz="1600">
                <a:ea typeface="微软雅黑" panose="020b0503020204020204" charset="-122"/>
              </a:rPr>
              <a:t>&lt;h</a:t>
            </a:r>
            <a:r>
              <a:rPr lang="zh-CN" sz="1600" baseline="-25000">
                <a:ea typeface="微软雅黑" panose="020b0503020204020204" charset="-122"/>
              </a:rPr>
              <a:t>2</a:t>
            </a:r>
            <a:r>
              <a:rPr lang="zh-CN" sz="1600">
                <a:ea typeface="微软雅黑" panose="020b0503020204020204" charset="-122"/>
              </a:rPr>
              <a:t>&lt;h</a:t>
            </a:r>
            <a:r>
              <a:rPr lang="zh-CN" sz="1600" baseline="-25000">
                <a:ea typeface="微软雅黑" panose="020b0503020204020204" charset="-122"/>
              </a:rPr>
              <a:t>3</a:t>
            </a:r>
            <a:r>
              <a:rPr lang="zh-CN" sz="1600">
                <a:ea typeface="微软雅黑" panose="020b0503020204020204" charset="-122"/>
              </a:rPr>
              <a:t>）请你完成下列内容：  </a:t>
            </a:r>
            <a:endParaRPr lang="zh-CN" sz="1600">
              <a:ea typeface="微软雅黑" panose="020b0503020204020204" charset="-122"/>
            </a:endParaRPr>
          </a:p>
          <a:p>
            <a:pPr indent="0" fontAlgn="auto">
              <a:lnSpc>
                <a:spcPct val="150000"/>
              </a:lnSpc>
            </a:pPr>
            <a:r>
              <a:rPr lang="zh-CN" sz="1600">
                <a:ea typeface="微软雅黑" panose="020b0503020204020204" charset="-122"/>
              </a:rPr>
              <a:t>（1）本实验中，小球的重力势能大小是通过</a:t>
            </a:r>
            <a:r>
              <a:rPr lang="en-US" altLang="zh-CN" sz="1600" u="sng">
                <a:ea typeface="微软雅黑" panose="020b0503020204020204" charset="-122"/>
              </a:rPr>
              <a:t>                                                          </a:t>
            </a:r>
            <a:r>
              <a:rPr lang="zh-CN" sz="1600">
                <a:ea typeface="微软雅黑" panose="020b0503020204020204" charset="-122"/>
              </a:rPr>
              <a:t>来反映的； </a:t>
            </a:r>
            <a:endParaRPr lang="zh-CN" sz="1600">
              <a:ea typeface="微软雅黑" panose="020b0503020204020204" charset="-122"/>
            </a:endParaRPr>
          </a:p>
          <a:p>
            <a:pPr indent="0" fontAlgn="auto">
              <a:lnSpc>
                <a:spcPct val="150000"/>
              </a:lnSpc>
            </a:pPr>
            <a:r>
              <a:rPr lang="zh-CN" sz="1600">
                <a:ea typeface="微软雅黑" panose="020b0503020204020204" charset="-122"/>
              </a:rPr>
              <a:t>（2）分析图甲所示的实验现象，可得出结论：当物体的______、</a:t>
            </a:r>
            <a:r>
              <a:rPr lang="en-US" altLang="zh-CN" sz="1600" u="sng">
                <a:ea typeface="微软雅黑" panose="020b0503020204020204" charset="-122"/>
              </a:rPr>
              <a:t>                       </a:t>
            </a:r>
            <a:r>
              <a:rPr lang="zh-CN" sz="1600">
                <a:ea typeface="微软雅黑" panose="020b0503020204020204" charset="-122"/>
              </a:rPr>
              <a:t>相同时，______越大，重力势能越大； </a:t>
            </a:r>
            <a:endParaRPr lang="zh-CN" sz="1600">
              <a:ea typeface="微软雅黑" panose="020b0503020204020204" charset="-122"/>
            </a:endParaRPr>
          </a:p>
          <a:p>
            <a:pPr indent="0" fontAlgn="auto">
              <a:lnSpc>
                <a:spcPct val="150000"/>
              </a:lnSpc>
            </a:pPr>
            <a:r>
              <a:rPr lang="zh-CN" sz="1600">
                <a:ea typeface="微软雅黑" panose="020b0503020204020204" charset="-122"/>
              </a:rPr>
              <a:t>（3）分析图乙所示的实验现象，发现两球运动的路径不同，但陷入花泥的深度相同，由此可知物体的重力势能与物体运动的路径______（选填“有关”或“无关”）； </a:t>
            </a:r>
            <a:endParaRPr lang="zh-CN" sz="1600">
              <a:ea typeface="微软雅黑" panose="020b0503020204020204" charset="-122"/>
            </a:endParaRPr>
          </a:p>
          <a:p>
            <a:pPr indent="0" fontAlgn="auto">
              <a:lnSpc>
                <a:spcPct val="150000"/>
              </a:lnSpc>
            </a:pPr>
            <a:r>
              <a:rPr lang="zh-CN" sz="1600">
                <a:ea typeface="微软雅黑" panose="020b0503020204020204" charset="-122"/>
              </a:rPr>
              <a:t>（4）综合分析图甲、乙所示的实验现象，还可得出的结论是：______。</a:t>
            </a:r>
            <a:endParaRPr lang="zh-CN" sz="1600">
              <a:ea typeface="微软雅黑" panose="020b0503020204020204" charset="-122"/>
            </a:endParaRPr>
          </a:p>
        </p:txBody>
      </p:sp>
      <p:pic>
        <p:nvPicPr>
          <p:cNvPr id="2" name="图片 -2147481225" title=""/>
          <p:cNvPicPr>
            <a:picLocks noChangeAspect="1"/>
          </p:cNvPicPr>
          <p:nvPr/>
        </p:nvPicPr>
        <p:blipFill>
          <a:blip r:embed="rId4"/>
          <a:stretch>
            <a:fillRect/>
          </a:stretch>
        </p:blipFill>
        <p:spPr>
          <a:xfrm>
            <a:off x="7591425" y="887095"/>
            <a:ext cx="3563620" cy="1903730"/>
          </a:xfrm>
          <a:prstGeom prst="rect">
            <a:avLst/>
          </a:prstGeom>
          <a:noFill/>
          <a:ln w="9525">
            <a:noFill/>
          </a:ln>
        </p:spPr>
      </p:pic>
      <p:sp>
        <p:nvSpPr>
          <p:cNvPr id="11" name="文本框 10" title=""/>
          <p:cNvSpPr txBox="1"/>
          <p:nvPr>
            <p:custDataLst>
              <p:tags r:id="rId5"/>
            </p:custDataLst>
          </p:nvPr>
        </p:nvSpPr>
        <p:spPr>
          <a:xfrm>
            <a:off x="4474845" y="4957445"/>
            <a:ext cx="255016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小球陷入花泥中的深度</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6"/>
            </p:custDataLst>
          </p:nvPr>
        </p:nvSpPr>
        <p:spPr>
          <a:xfrm>
            <a:off x="5301615" y="5314950"/>
            <a:ext cx="72898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高度</a:t>
            </a:r>
            <a:endParaRPr lang="zh-CN" altLang="en-US" sz="1600">
              <a:solidFill>
                <a:srgbClr val="FF0000"/>
              </a:solidFill>
              <a:latin typeface="微软雅黑" panose="020b0503020204020204" charset="-122"/>
              <a:ea typeface="微软雅黑" panose="020b0503020204020204" charset="-122"/>
            </a:endParaRPr>
          </a:p>
        </p:txBody>
      </p:sp>
      <p:sp>
        <p:nvSpPr>
          <p:cNvPr id="7" name="文本框 6" title=""/>
          <p:cNvSpPr txBox="1"/>
          <p:nvPr>
            <p:custDataLst>
              <p:tags r:id="rId7"/>
            </p:custDataLst>
          </p:nvPr>
        </p:nvSpPr>
        <p:spPr>
          <a:xfrm>
            <a:off x="6220460" y="5314950"/>
            <a:ext cx="10414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运动路径</a:t>
            </a:r>
            <a:endParaRPr lang="zh-CN" altLang="en-US" sz="16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8"/>
            </p:custDataLst>
          </p:nvPr>
        </p:nvSpPr>
        <p:spPr>
          <a:xfrm>
            <a:off x="8055610" y="5314950"/>
            <a:ext cx="10414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质量</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9"/>
            </p:custDataLst>
          </p:nvPr>
        </p:nvSpPr>
        <p:spPr>
          <a:xfrm>
            <a:off x="613410" y="6030595"/>
            <a:ext cx="10414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无关</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0"/>
            </p:custDataLst>
          </p:nvPr>
        </p:nvSpPr>
        <p:spPr>
          <a:xfrm>
            <a:off x="5853430" y="6367780"/>
            <a:ext cx="633857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当物体的运动路径、质量都相同时，所在的高度越高，重力势能越大</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1" grpId="0"/>
      <p:bldP spid="6" grpId="0"/>
      <p:bldP spid="7" grpId="0"/>
      <p:bldP spid="9" grpId="0"/>
      <p:bldP spid="10" grpId="0"/>
      <p:bldP spid="13"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55276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探究重力势能大小的影响因素</a:t>
            </a:r>
            <a:endParaRPr lang="zh-CN" altLang="en-US" sz="2400" b="1">
              <a:solidFill>
                <a:srgbClr val="0070C0"/>
              </a:solidFill>
              <a:latin typeface="微软雅黑" panose="020b0503020204020204" charset="-122"/>
              <a:ea typeface="微软雅黑" panose="020b0503020204020204" charset="-122"/>
            </a:endParaRPr>
          </a:p>
        </p:txBody>
      </p:sp>
      <p:sp>
        <p:nvSpPr>
          <p:cNvPr id="15" name="文本框 14" title=""/>
          <p:cNvSpPr txBox="1"/>
          <p:nvPr>
            <p:custDataLst>
              <p:tags r:id="rId3"/>
            </p:custDataLst>
          </p:nvPr>
        </p:nvSpPr>
        <p:spPr>
          <a:xfrm>
            <a:off x="292735" y="1256665"/>
            <a:ext cx="1157668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ea typeface="微软雅黑" panose="020b0503020204020204" charset="-122"/>
              </a:rPr>
              <a:t>用“模拟打桩”来探究物体重力势能的大小与哪些因素有关，物体的质量m</a:t>
            </a:r>
            <a:r>
              <a:rPr lang="zh-CN" sz="1600" baseline="-25000">
                <a:ea typeface="微软雅黑" panose="020b0503020204020204" charset="-122"/>
              </a:rPr>
              <a:t>1</a:t>
            </a:r>
            <a:r>
              <a:rPr lang="zh-CN" sz="1600">
                <a:ea typeface="微软雅黑" panose="020b0503020204020204" charset="-122"/>
              </a:rPr>
              <a:t>=m</a:t>
            </a:r>
            <a:r>
              <a:rPr lang="zh-CN" sz="1600" baseline="-25000">
                <a:ea typeface="微软雅黑" panose="020b0503020204020204" charset="-122"/>
              </a:rPr>
              <a:t>3</a:t>
            </a:r>
            <a:r>
              <a:rPr lang="zh-CN" sz="1600">
                <a:ea typeface="微软雅黑" panose="020b0503020204020204" charset="-122"/>
              </a:rPr>
              <a:t>&lt;m</a:t>
            </a:r>
            <a:r>
              <a:rPr lang="zh-CN" sz="1600" baseline="-25000">
                <a:ea typeface="微软雅黑" panose="020b0503020204020204" charset="-122"/>
              </a:rPr>
              <a:t>2</a:t>
            </a:r>
            <a:r>
              <a:rPr lang="zh-CN" sz="1600">
                <a:ea typeface="微软雅黑" panose="020b0503020204020204" charset="-122"/>
              </a:rPr>
              <a:t>。实验时，让物体从木桩正上方的某一高度处自由下落，将木桩打入沙中，三次实验木桩进入沙中的深度如图所示。木桩进入沙中的深度越深，则物体对木桩做的功越______。比较A、B可知：物体重力势能的大小与物体的________有关；比较___________可知：物体重力势能的大小与物体被举的高度有关。</a:t>
            </a:r>
            <a:endParaRPr lang="zh-CN" sz="1600">
              <a:ea typeface="微软雅黑" panose="020b0503020204020204" charset="-122"/>
            </a:endParaRPr>
          </a:p>
        </p:txBody>
      </p:sp>
      <p:pic>
        <p:nvPicPr>
          <p:cNvPr id="2" name="图片 5" title=""/>
          <p:cNvPicPr>
            <a:picLocks noChangeAspect="1"/>
          </p:cNvPicPr>
          <p:nvPr/>
        </p:nvPicPr>
        <p:blipFill>
          <a:blip r:embed="rId4"/>
          <a:stretch>
            <a:fillRect/>
          </a:stretch>
        </p:blipFill>
        <p:spPr>
          <a:xfrm>
            <a:off x="3481705" y="2825115"/>
            <a:ext cx="3876675" cy="2917190"/>
          </a:xfrm>
          <a:prstGeom prst="rect">
            <a:avLst/>
          </a:prstGeom>
          <a:noFill/>
          <a:ln w="9525">
            <a:noFill/>
          </a:ln>
        </p:spPr>
      </p:pic>
      <p:sp>
        <p:nvSpPr>
          <p:cNvPr id="13" name="文本框 12" title=""/>
          <p:cNvSpPr txBox="1"/>
          <p:nvPr>
            <p:custDataLst>
              <p:tags r:id="rId5"/>
            </p:custDataLst>
          </p:nvPr>
        </p:nvSpPr>
        <p:spPr>
          <a:xfrm>
            <a:off x="1074420" y="2046605"/>
            <a:ext cx="48577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多</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6"/>
            </p:custDataLst>
          </p:nvPr>
        </p:nvSpPr>
        <p:spPr>
          <a:xfrm>
            <a:off x="6057265" y="2046605"/>
            <a:ext cx="6502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质量</a:t>
            </a:r>
            <a:endParaRPr lang="zh-CN" altLang="en-US" sz="1600">
              <a:solidFill>
                <a:srgbClr val="FF0000"/>
              </a:solidFill>
              <a:latin typeface="微软雅黑" panose="020b0503020204020204" charset="-122"/>
              <a:ea typeface="微软雅黑" panose="020b0503020204020204" charset="-122"/>
            </a:endParaRPr>
          </a:p>
        </p:txBody>
      </p:sp>
      <p:sp>
        <p:nvSpPr>
          <p:cNvPr id="7" name="文本框 6" title=""/>
          <p:cNvSpPr txBox="1"/>
          <p:nvPr>
            <p:custDataLst>
              <p:tags r:id="rId7"/>
            </p:custDataLst>
          </p:nvPr>
        </p:nvSpPr>
        <p:spPr>
          <a:xfrm>
            <a:off x="7902575" y="2046605"/>
            <a:ext cx="76327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A、C</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3" grpId="0"/>
      <p:bldP spid="6" grpId="0"/>
      <p:bldP spid="7"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55276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探究重力势能大小的影响因素</a:t>
            </a:r>
            <a:endParaRPr lang="zh-CN" altLang="en-US" sz="2400" b="1">
              <a:solidFill>
                <a:srgbClr val="0070C0"/>
              </a:solidFill>
              <a:latin typeface="微软雅黑" panose="020b0503020204020204" charset="-122"/>
              <a:ea typeface="微软雅黑" panose="020b0503020204020204" charset="-122"/>
            </a:endParaRPr>
          </a:p>
        </p:txBody>
      </p:sp>
      <p:sp>
        <p:nvSpPr>
          <p:cNvPr id="15" name="文本框 14" title=""/>
          <p:cNvSpPr txBox="1"/>
          <p:nvPr>
            <p:custDataLst>
              <p:tags r:id="rId3"/>
            </p:custDataLst>
          </p:nvPr>
        </p:nvSpPr>
        <p:spPr>
          <a:xfrm>
            <a:off x="292735" y="1356995"/>
            <a:ext cx="1157668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ea typeface="微软雅黑" panose="020b0503020204020204" charset="-122"/>
              </a:rPr>
              <a:t>小明探究“重力势能与重物质量和下落高度的关系”，如图所示，重物质量m＜M。</a:t>
            </a:r>
            <a:endParaRPr lang="zh-CN" sz="1600">
              <a:ea typeface="微软雅黑" panose="020b0503020204020204" charset="-122"/>
            </a:endParaRPr>
          </a:p>
          <a:p>
            <a:pPr indent="0" fontAlgn="auto">
              <a:lnSpc>
                <a:spcPct val="150000"/>
              </a:lnSpc>
            </a:pPr>
            <a:r>
              <a:rPr lang="zh-CN" sz="1600">
                <a:ea typeface="微软雅黑" panose="020b0503020204020204" charset="-122"/>
              </a:rPr>
              <a:t>（1）让重物自由下落到平放在细沙表面的小桌上，通过观察桌腿下陷的深度判断______（小桌/重物）的重力势能大小；</a:t>
            </a:r>
            <a:endParaRPr lang="zh-CN" sz="1600">
              <a:ea typeface="微软雅黑" panose="020b0503020204020204" charset="-122"/>
            </a:endParaRPr>
          </a:p>
          <a:p>
            <a:pPr indent="0" fontAlgn="auto">
              <a:lnSpc>
                <a:spcPct val="150000"/>
              </a:lnSpc>
            </a:pPr>
            <a:r>
              <a:rPr lang="zh-CN" sz="1600">
                <a:ea typeface="微软雅黑" panose="020b0503020204020204" charset="-122"/>
              </a:rPr>
              <a:t>（2）由实验步骤______和______，可判断重力势能的大小和重物下落高度的关系；</a:t>
            </a:r>
            <a:endParaRPr lang="zh-CN" sz="1600">
              <a:ea typeface="微软雅黑" panose="020b0503020204020204" charset="-122"/>
            </a:endParaRPr>
          </a:p>
          <a:p>
            <a:pPr indent="0" fontAlgn="auto">
              <a:lnSpc>
                <a:spcPct val="150000"/>
              </a:lnSpc>
            </a:pPr>
            <a:r>
              <a:rPr lang="zh-CN" sz="1600">
                <a:ea typeface="微软雅黑" panose="020b0503020204020204" charset="-122"/>
              </a:rPr>
              <a:t>（3）小明认为由实验步骤B和C，可判断重力势能的大小和重物质量的关系，该观点______（正确/错误），理由是______。</a:t>
            </a:r>
            <a:endParaRPr lang="zh-CN" sz="1600">
              <a:ea typeface="微软雅黑" panose="020b0503020204020204" charset="-122"/>
            </a:endParaRPr>
          </a:p>
        </p:txBody>
      </p:sp>
      <p:graphicFrame>
        <p:nvGraphicFramePr>
          <p:cNvPr id="6" name="表格 5" title=""/>
          <p:cNvGraphicFramePr>
            <a:graphicFrameLocks noGrp="1"/>
          </p:cNvGraphicFramePr>
          <p:nvPr>
            <p:custDataLst>
              <p:tags r:id="rId4"/>
            </p:custDataLst>
          </p:nvPr>
        </p:nvGraphicFramePr>
        <p:xfrm>
          <a:off x="854710" y="3057525"/>
          <a:ext cx="10482580" cy="3437255"/>
        </p:xfrm>
        <a:graphic>
          <a:graphicData uri="http://schemas.openxmlformats.org/drawingml/2006/table">
            <a:tbl>
              <a:tblPr/>
              <a:tblGrid>
                <a:gridCol w="3307080"/>
                <a:gridCol w="7175500"/>
              </a:tblGrid>
              <a:tr h="44894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实验步骤</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         B      C</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5509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具体操作</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6332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实验现象</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7" name="图片 6" title=""/>
          <p:cNvPicPr/>
          <p:nvPr/>
        </p:nvPicPr>
        <p:blipFill>
          <a:blip r:embed="rId5"/>
          <a:stretch>
            <a:fillRect/>
          </a:stretch>
        </p:blipFill>
        <p:spPr>
          <a:xfrm>
            <a:off x="6960235" y="3562350"/>
            <a:ext cx="1840865" cy="1181735"/>
          </a:xfrm>
          <a:prstGeom prst="rect">
            <a:avLst/>
          </a:prstGeom>
          <a:noFill/>
          <a:ln w="9525">
            <a:noFill/>
          </a:ln>
        </p:spPr>
      </p:pic>
      <p:pic>
        <p:nvPicPr>
          <p:cNvPr id="9" name="图片 8" title=""/>
          <p:cNvPicPr/>
          <p:nvPr/>
        </p:nvPicPr>
        <p:blipFill>
          <a:blip r:embed="rId6"/>
          <a:stretch>
            <a:fillRect/>
          </a:stretch>
        </p:blipFill>
        <p:spPr>
          <a:xfrm>
            <a:off x="6339840" y="4966970"/>
            <a:ext cx="2244725" cy="1487170"/>
          </a:xfrm>
          <a:prstGeom prst="rect">
            <a:avLst/>
          </a:prstGeom>
          <a:noFill/>
          <a:ln w="9525">
            <a:noFill/>
          </a:ln>
        </p:spPr>
      </p:pic>
      <p:sp>
        <p:nvSpPr>
          <p:cNvPr id="10" name="文本框 9" title=""/>
          <p:cNvSpPr txBox="1"/>
          <p:nvPr>
            <p:custDataLst>
              <p:tags r:id="rId7"/>
            </p:custDataLst>
          </p:nvPr>
        </p:nvSpPr>
        <p:spPr>
          <a:xfrm>
            <a:off x="7641590" y="1744345"/>
            <a:ext cx="6502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重物</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8"/>
            </p:custDataLst>
          </p:nvPr>
        </p:nvSpPr>
        <p:spPr>
          <a:xfrm>
            <a:off x="1937385" y="2182495"/>
            <a:ext cx="8661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9"/>
            </p:custDataLst>
          </p:nvPr>
        </p:nvSpPr>
        <p:spPr>
          <a:xfrm>
            <a:off x="2803525" y="2182495"/>
            <a:ext cx="8661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0"/>
            </p:custDataLst>
          </p:nvPr>
        </p:nvSpPr>
        <p:spPr>
          <a:xfrm>
            <a:off x="7778750" y="2519680"/>
            <a:ext cx="6502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错误</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1"/>
            </p:custDataLst>
          </p:nvPr>
        </p:nvSpPr>
        <p:spPr>
          <a:xfrm>
            <a:off x="8584565" y="2324735"/>
            <a:ext cx="356171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没有控制两个重物下落的高度相同</a:t>
            </a:r>
            <a:endParaRPr lang="zh-CN" altLang="en-US" sz="1600">
              <a:solidFill>
                <a:srgbClr val="FF0000"/>
              </a:solidFill>
              <a:latin typeface="微软雅黑" panose="020b0503020204020204" charset="-122"/>
              <a:ea typeface="微软雅黑" panose="020b0503020204020204" charset="-122"/>
            </a:endParaRPr>
          </a:p>
        </p:txBody>
      </p:sp>
      <p:pic>
        <p:nvPicPr>
          <p:cNvPr id="2" name="Picture 2"/>
          <p:cNvPicPr>
            <a:picLocks noChangeAspect="1"/>
          </p:cNvPicPr>
          <p:nvPr/>
        </p:nvPicPr>
        <p:blipFill>
          <a:blip r:embed="rId12"/>
          <a:stretch>
            <a:fillRect/>
          </a:stretch>
        </p:blipFill>
        <p:spPr>
          <a:xfrm flipH="1">
            <a:off x="12230100" y="11074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0" grpId="0"/>
      <p:bldP spid="11" grpId="0"/>
      <p:bldP spid="13" grpId="0"/>
      <p:bldP spid="14" grpId="0"/>
      <p:bldP spid="16"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机械能及其转化</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一、机械能及其转化</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5" title=""/>
          <p:cNvPicPr>
            <a:picLocks noChangeAspect="1"/>
          </p:cNvPicPr>
          <p:nvPr/>
        </p:nvPicPr>
        <p:blipFill>
          <a:blip r:embed="rId3"/>
          <a:stretch>
            <a:fillRect/>
          </a:stretch>
        </p:blipFill>
        <p:spPr>
          <a:xfrm>
            <a:off x="426085" y="1432560"/>
            <a:ext cx="10845165" cy="42843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一、机械能及其转化</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图片 356"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292207" y="145463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title=""/>
          <p:cNvSpPr/>
          <p:nvPr>
            <p:custDataLst>
              <p:tags r:id="rId5"/>
            </p:custDataLst>
          </p:nvPr>
        </p:nvSpPr>
        <p:spPr>
          <a:xfrm>
            <a:off x="292735" y="1928495"/>
            <a:ext cx="11716385" cy="1753235"/>
          </a:xfrm>
          <a:prstGeom prst="rect">
            <a:avLst/>
          </a:prstGeom>
          <a:solidFill>
            <a:schemeClr val="accent3">
              <a:lumMod val="60000"/>
              <a:lumOff val="40000"/>
            </a:schemeClr>
          </a:solidFill>
        </p:spPr>
        <p:txBody>
          <a:bodyPr wrap="square">
            <a:sp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动能和弹性势能的之间的转化，可以发生在同一物体上，也可以发生在不同物体之间。例如，由高处落下的篮球在撞击地面发生了弹性形变过程中，球的动能转化为自身的弹性势能；球在恢复原状的过程中，球的弹性势能转化为自身的动能，动能和弹性势能在一个物体上相互转化。运动员进行蹦床表演时，运动员的动能和蹦床的弹性势能在两个物体间相互转化。</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二、机械能守恒</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280795"/>
            <a:ext cx="183769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1.机械能守恒：</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799590"/>
            <a:ext cx="1180782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大量研究结果证明，如果只有动能和势能相互转化，尽管动能、势能的大小会变化，但机械能的总和不变，或者说机械能守恒。</a:t>
            </a:r>
            <a:endParaRPr lang="zh-CN">
              <a:latin typeface="微软雅黑" panose="020b0503020204020204" charset="-122"/>
              <a:ea typeface="微软雅黑" panose="020b0503020204020204" charset="-122"/>
              <a:cs typeface="微软雅黑" panose="020b0503020204020204" charset="-122"/>
            </a:endParaRPr>
          </a:p>
        </p:txBody>
      </p:sp>
      <p:pic>
        <p:nvPicPr>
          <p:cNvPr id="6" name="图片 356"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292207" y="286687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title=""/>
          <p:cNvSpPr/>
          <p:nvPr>
            <p:custDataLst>
              <p:tags r:id="rId7"/>
            </p:custDataLst>
          </p:nvPr>
        </p:nvSpPr>
        <p:spPr>
          <a:xfrm>
            <a:off x="292735" y="3340735"/>
            <a:ext cx="11716385" cy="1337945"/>
          </a:xfrm>
          <a:prstGeom prst="rect">
            <a:avLst/>
          </a:prstGeom>
          <a:solidFill>
            <a:schemeClr val="accent3">
              <a:lumMod val="60000"/>
              <a:lumOff val="40000"/>
            </a:schemeClr>
          </a:solidFill>
        </p:spPr>
        <p:txBody>
          <a:bodyPr wrap="square">
            <a:sp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机械能守恒的条件是只有动能和势能之间发生转化，没有其他形式的能参与转化。但在现实生活中，由于摩擦阻力的存在，动能和势能相互转化的过程中总要克服摩擦力做功，总有部分机械能转化为其他形式的能，机械能的总量减少。</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二、机械能守恒</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280795"/>
            <a:ext cx="287655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2.判断机械能如何变化</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769110"/>
            <a:ext cx="11807825" cy="506730"/>
          </a:xfrm>
          <a:prstGeom prst="rect">
            <a:avLst/>
          </a:prstGeom>
          <a:noFill/>
        </p:spPr>
        <p:txBody>
          <a:bodyPr wrap="square" rtlCol="0" anchor="t">
            <a:spAutoFit/>
          </a:bodyPr>
          <a:lstStyle/>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当物体的机械能守恒时，动能和势能中一种形式的能量减少，另一种形式的能量必然增加。</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custDataLst>
              <p:tags r:id="rId5"/>
            </p:custDataLst>
          </p:nvPr>
        </p:nvGraphicFramePr>
        <p:xfrm>
          <a:off x="379095" y="2320290"/>
          <a:ext cx="11339830" cy="1844040"/>
        </p:xfrm>
        <a:graphic>
          <a:graphicData uri="http://schemas.openxmlformats.org/drawingml/2006/table">
            <a:tbl>
              <a:tblPr/>
              <a:tblGrid>
                <a:gridCol w="5193665"/>
                <a:gridCol w="1242060"/>
                <a:gridCol w="1223645"/>
                <a:gridCol w="1286510"/>
                <a:gridCol w="2393950"/>
              </a:tblGrid>
              <a:tr h="307340">
                <a:tc rowSpan="2">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示例（忽略空气阻力和摩擦导致的机械能损失）</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3">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判断依据</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能的转化</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30734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速度</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高度</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形变</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vMerge="1">
                  <a:txBody>
                    <a:bodyPr vert="horz" wrap="square"/>
                    <a:lstStyle/>
                    <a:p/>
                  </a:txBody>
                  <a:tcPr>
                    <a:lnL w="12700" cap="flat" cmpd="sng">
                      <a:solidFill>
                        <a:srgbClr val="080000"/>
                      </a:solidFill>
                      <a:prstDash val="solid"/>
                      <a:headEnd type="none" w="med" len="med"/>
                      <a:tailEnd type="none" w="med" len="med"/>
                    </a:lnL>
                    <a:lnR cap="flat">
                      <a:noFill/>
                    </a:lnR>
                    <a:lnB w="12700" cap="flat" cmpd="sng">
                      <a:solidFill>
                        <a:srgbClr val="080000"/>
                      </a:solidFill>
                      <a:prstDash val="solid"/>
                      <a:headEnd type="none" w="med" len="med"/>
                      <a:tailEnd type="none" w="med" len="med"/>
                    </a:lnB>
                  </a:tcPr>
                </a:tc>
              </a:tr>
              <a:tr h="30734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滚摆上升时</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动能转化为重力势能</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过山车下降时</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减少</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重力势能转化为动能</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运动的小球压缩弹簧时</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动能转化为弹性势能</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弯弓射箭时</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弹性势能转化为动能</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title=""/>
          <p:cNvSpPr txBox="1"/>
          <p:nvPr>
            <p:custDataLst>
              <p:tags r:id="rId6"/>
            </p:custDataLst>
          </p:nvPr>
        </p:nvSpPr>
        <p:spPr>
          <a:xfrm>
            <a:off x="292735" y="4161155"/>
            <a:ext cx="11807825" cy="506730"/>
          </a:xfrm>
          <a:prstGeom prst="rect">
            <a:avLst/>
          </a:prstGeom>
          <a:noFill/>
        </p:spPr>
        <p:txBody>
          <a:bodyPr wrap="square" rtlCol="0" anchor="t">
            <a:spAutoFit/>
          </a:bodyPr>
          <a:lstStyle/>
          <a:p>
            <a:pPr fontAlgn="auto">
              <a:lnSpc>
                <a:spcPct val="150000"/>
              </a:lnSpc>
            </a:pPr>
            <a:r>
              <a:rPr lang="en-US">
                <a:latin typeface="微软雅黑" panose="020b0503020204020204" charset="-122"/>
                <a:ea typeface="微软雅黑" panose="020b0503020204020204" charset="-122"/>
                <a:cs typeface="微软雅黑" panose="020b0503020204020204" charset="-122"/>
              </a:rPr>
              <a:t>(2)</a:t>
            </a:r>
            <a:r>
              <a:rPr>
                <a:latin typeface="微软雅黑" panose="020b0503020204020204" charset="-122"/>
                <a:ea typeface="微软雅黑" panose="020b0503020204020204" charset="-122"/>
                <a:cs typeface="微软雅黑" panose="020b0503020204020204" charset="-122"/>
              </a:rPr>
              <a:t>物体受外力作用机械能不守恒时，可先分析动能和势能的变化情况，再结合“机械能=动能+势能”来判断。</a:t>
            </a:r>
            <a:endParaRPr>
              <a:latin typeface="微软雅黑" panose="020b0503020204020204" charset="-122"/>
              <a:ea typeface="微软雅黑" panose="020b0503020204020204" charset="-122"/>
              <a:cs typeface="微软雅黑" panose="020b0503020204020204" charset="-122"/>
            </a:endParaRPr>
          </a:p>
        </p:txBody>
      </p:sp>
      <p:graphicFrame>
        <p:nvGraphicFramePr>
          <p:cNvPr id="13" name="表格 12" title=""/>
          <p:cNvGraphicFramePr>
            <a:graphicFrameLocks noGrp="1"/>
          </p:cNvGraphicFramePr>
          <p:nvPr>
            <p:custDataLst>
              <p:tags r:id="rId7"/>
            </p:custDataLst>
          </p:nvPr>
        </p:nvGraphicFramePr>
        <p:xfrm>
          <a:off x="343535" y="4737100"/>
          <a:ext cx="11526520" cy="1880235"/>
        </p:xfrm>
        <a:graphic>
          <a:graphicData uri="http://schemas.openxmlformats.org/drawingml/2006/table">
            <a:tbl>
              <a:tblPr/>
              <a:tblGrid>
                <a:gridCol w="6005830"/>
                <a:gridCol w="2032000"/>
                <a:gridCol w="1913890"/>
                <a:gridCol w="1574800"/>
              </a:tblGrid>
              <a:tr h="268605">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示例</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动能变化</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势能变化</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机械能</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26860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水平路面上加速运动的小车</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不变</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860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水平路面上减速运动的小车</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不变</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860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匀速上升的热气球</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不变</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860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匀速下降的热气球</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不变</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860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斜面上减速下滑的滑块</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减小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860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汽车加速冲上斜面</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增大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二、机械能守恒</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280795"/>
            <a:ext cx="287655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2.判断机械能如何变化</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1769110"/>
            <a:ext cx="11807825" cy="506730"/>
          </a:xfrm>
          <a:prstGeom prst="rect">
            <a:avLst/>
          </a:prstGeom>
          <a:noFill/>
        </p:spPr>
        <p:txBody>
          <a:bodyPr wrap="square" rtlCol="0" anchor="t">
            <a:spAutoFit/>
          </a:bodyPr>
          <a:lstStyle/>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(3)</a:t>
            </a:r>
            <a:r>
              <a:rPr lang="zh-CN">
                <a:latin typeface="微软雅黑" panose="020b0503020204020204" charset="-122"/>
                <a:ea typeface="微软雅黑" panose="020b0503020204020204" charset="-122"/>
                <a:cs typeface="微软雅黑" panose="020b0503020204020204" charset="-122"/>
              </a:rPr>
              <a:t>人造卫星运行时的机械能转化</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292735" y="2272030"/>
            <a:ext cx="11807825"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人造卫星绕地球椭圆轨道运行过程中，不受空气阻力，只有动能与势能的相互转化，故卫星的机械能守恒。如图所示，它离地球中心最远的一点叫远地点，离地球中心最近的一点叫近地点，卫星在两点间运行时能量转化情况如图所示。</a:t>
            </a:r>
            <a:endParaRPr>
              <a:latin typeface="微软雅黑" panose="020b0503020204020204" charset="-122"/>
              <a:ea typeface="微软雅黑" panose="020b0503020204020204" charset="-122"/>
              <a:cs typeface="微软雅黑" panose="020b0503020204020204" charset="-122"/>
            </a:endParaRPr>
          </a:p>
        </p:txBody>
      </p:sp>
      <p:pic>
        <p:nvPicPr>
          <p:cNvPr id="7" name="图片 -2147481219" title=""/>
          <p:cNvPicPr>
            <a:picLocks noChangeAspect="1"/>
          </p:cNvPicPr>
          <p:nvPr/>
        </p:nvPicPr>
        <p:blipFill>
          <a:blip r:embed="rId6"/>
          <a:stretch>
            <a:fillRect/>
          </a:stretch>
        </p:blipFill>
        <p:spPr>
          <a:xfrm>
            <a:off x="4239260" y="3609975"/>
            <a:ext cx="4131945" cy="26473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193802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功和机械能》是力学的重点内容，也是必考内容。本单元考题在中考试卷中所占分值一般在2-6分之间。对本单元的考查，从出现概率看，主要有：判断力对物体是否做功、功与功率的简单计算、动能和势能的概念、探究动能大小的影响因素、机械能及其转化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7910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动能和势能之间的转化</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pic>
        <p:nvPicPr>
          <p:cNvPr id="29" name="图片 28" title=""/>
          <p:cNvPicPr>
            <a:picLocks noChangeAspect="1"/>
          </p:cNvPicPr>
          <p:nvPr>
            <p:custDataLst>
              <p:tags r:id="rId5"/>
            </p:custDataLst>
          </p:nvPr>
        </p:nvPicPr>
        <p:blipFill>
          <a:blip r:embed="rId4"/>
          <a:stretch>
            <a:fillRect/>
          </a:stretch>
        </p:blipFill>
        <p:spPr>
          <a:xfrm>
            <a:off x="292735" y="1556385"/>
            <a:ext cx="2013585" cy="483870"/>
          </a:xfrm>
          <a:prstGeom prst="rect">
            <a:avLst/>
          </a:prstGeom>
        </p:spPr>
      </p:pic>
      <p:sp>
        <p:nvSpPr>
          <p:cNvPr id="30" name="文本框 29" title=""/>
          <p:cNvSpPr txBox="1"/>
          <p:nvPr>
            <p:custDataLst>
              <p:tags r:id="rId6"/>
            </p:custDataLst>
          </p:nvPr>
        </p:nvSpPr>
        <p:spPr>
          <a:xfrm>
            <a:off x="371475" y="2120080"/>
            <a:ext cx="11734800" cy="3415030"/>
          </a:xfrm>
          <a:prstGeom prst="rect">
            <a:avLst/>
          </a:prstGeom>
          <a:noFill/>
        </p:spPr>
        <p:txBody>
          <a:bodyPr wrap="square" rtlCol="0" anchor="t">
            <a:spAutoFit/>
          </a:bodyPr>
          <a:lstStyle/>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（1）动能与重力势能间的转化：</a:t>
            </a:r>
            <a:r>
              <a:rPr>
                <a:latin typeface="华文楷体" panose="02010600040101010101" pitchFamily="2" charset="-122"/>
                <a:ea typeface="华文楷体" panose="02010600040101010101" pitchFamily="2" charset="-122"/>
                <a:cs typeface="华文楷体" panose="02010600040101010101" pitchFamily="2" charset="-122"/>
              </a:rPr>
              <a:t>看到下落，学生就容易习惯性的认为重力势能转化为动能，当当物体匀速下落时，速度不变，物体的动能不变，此时重力势能没有转化为动能。</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（2）动能与弹性势能间的转化：</a:t>
            </a:r>
            <a:r>
              <a:rPr>
                <a:latin typeface="华文楷体" panose="02010600040101010101" pitchFamily="2" charset="-122"/>
                <a:ea typeface="华文楷体" panose="02010600040101010101" pitchFamily="2" charset="-122"/>
                <a:cs typeface="华文楷体" panose="02010600040101010101" pitchFamily="2" charset="-122"/>
              </a:rPr>
              <a:t>解答此类问题的关键是确定哪个阶段物体做加速运动，哪个阶段小球做减速运动。</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1）加速运动时：弹性势能转化为动能；2）减速运动时：动能转化为弹性势能。</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（3）动能、重力势能、弹性势能间的转化：不计空气阻力时，物体的机械能守恒。</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在分析动能、重力势能和弹性势能之间的转化时，根据物体运动情况，可以把物体的运动的整个过程进行分段。考虑每段运动过程中，物体运动速度的变化情况，物体的形变情况，即可分析重力势能和弹性势能的变化规律，以及动能与重力势能和弹性势能之间的转化。</a:t>
            </a:r>
            <a:endParaRPr>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wipe(left)">
                                      <p:cBhvr>
                                        <p:cTn id="25" dur="500"/>
                                        <p:tgtEl>
                                          <p:spTgt spid="3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xEl>
                                              <p:pRg st="2" end="2"/>
                                            </p:txEl>
                                          </p:spTgt>
                                        </p:tgtEl>
                                        <p:attrNameLst>
                                          <p:attrName>style.visibility</p:attrName>
                                        </p:attrNameLst>
                                      </p:cBhvr>
                                      <p:to>
                                        <p:strVal val="visible"/>
                                      </p:to>
                                    </p:set>
                                    <p:animEffect transition="in" filter="wipe(left)">
                                      <p:cBhvr>
                                        <p:cTn id="30" dur="500"/>
                                        <p:tgtEl>
                                          <p:spTgt spid="3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xEl>
                                              <p:pRg st="3" end="3"/>
                                            </p:txEl>
                                          </p:spTgt>
                                        </p:tgtEl>
                                        <p:attrNameLst>
                                          <p:attrName>style.visibility</p:attrName>
                                        </p:attrNameLst>
                                      </p:cBhvr>
                                      <p:to>
                                        <p:strVal val="visible"/>
                                      </p:to>
                                    </p:set>
                                    <p:animEffect transition="in" filter="wipe(left)">
                                      <p:cBhvr>
                                        <p:cTn id="35" dur="500"/>
                                        <p:tgtEl>
                                          <p:spTgt spid="30">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xEl>
                                              <p:pRg st="4" end="4"/>
                                            </p:txEl>
                                          </p:spTgt>
                                        </p:tgtEl>
                                        <p:attrNameLst>
                                          <p:attrName>style.visibility</p:attrName>
                                        </p:attrNameLst>
                                      </p:cBhvr>
                                      <p:to>
                                        <p:strVal val="visible"/>
                                      </p:to>
                                    </p:set>
                                    <p:animEffect transition="in" filter="wipe(left)">
                                      <p:cBhvr>
                                        <p:cTn id="40"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7910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动能和势能之间的转化</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5" name="文本框 14" title=""/>
          <p:cNvSpPr txBox="1"/>
          <p:nvPr>
            <p:custDataLst>
              <p:tags r:id="rId4"/>
            </p:custDataLst>
          </p:nvPr>
        </p:nvSpPr>
        <p:spPr>
          <a:xfrm>
            <a:off x="292735" y="1356995"/>
            <a:ext cx="6837680"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如图所示是荡秋千的简化模型。摆球从A点由静止释放，到达D点后返回，B、C两点等高。下列说法正确的是（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A．球在B、C两点的动能相等；</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B．绳的拉力对小球做了功；</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C．球从B点到O点的过程中机械能减少；</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D．球从O点到C点的过程中重力势能减少</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17" name="直接连接符 16" title=""/>
          <p:cNvCxnSpPr/>
          <p:nvPr>
            <p:custDataLst>
              <p:tags r:id="rId5"/>
            </p:custDataLst>
          </p:nvPr>
        </p:nvCxnSpPr>
        <p:spPr>
          <a:xfrm>
            <a:off x="144780" y="3656965"/>
            <a:ext cx="698500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6"/>
            </p:custDataLst>
          </p:nvPr>
        </p:nvSpPr>
        <p:spPr>
          <a:xfrm>
            <a:off x="292735" y="3725545"/>
            <a:ext cx="6830060"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弹簧的左端固定，右端连接一个小球，把它们套在光滑的水平杆上，a是压缩弹簧后小球静止释放的位置，b是弹簧原长时小球的位置，c是小球到达最右端的位置。则小球从a运动到c的过程中，在______（选填“a”、“b”或“c”）位置动能最大；从b到c的过程中，小球的动能转化为弹簧的______，小球从a运动到b的过程机械能总量______（选填“变大”、“变小”或“不变”）。</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7"/>
            </p:custDataLst>
          </p:nvPr>
        </p:nvCxnSpPr>
        <p:spPr>
          <a:xfrm flipH="1">
            <a:off x="7122795" y="1329690"/>
            <a:ext cx="0" cy="54832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8"/>
            </p:custDataLst>
          </p:nvPr>
        </p:nvSpPr>
        <p:spPr>
          <a:xfrm>
            <a:off x="7231380" y="1356995"/>
            <a:ext cx="4806315" cy="3646170"/>
          </a:xfrm>
          <a:prstGeom prst="rect">
            <a:avLst/>
          </a:prstGeom>
          <a:noFill/>
          <a:ln w="9525">
            <a:noFill/>
          </a:ln>
        </p:spPr>
        <p:txBody>
          <a:bodyPr wrap="square">
            <a:spAutoFit/>
          </a:bodyPr>
          <a:lstStyle/>
          <a:p>
            <a:pPr indent="0"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1-2</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lang="zh-CN" sz="1400">
                <a:latin typeface="微软雅黑" panose="020b0503020204020204" charset="-122"/>
                <a:ea typeface="微软雅黑" panose="020b0503020204020204" charset="-122"/>
                <a:cs typeface="微软雅黑" panose="020b0503020204020204" charset="-122"/>
              </a:rPr>
              <a:t>如图甲所示，轻弹簧竖直固定在水平面上，</a:t>
            </a:r>
            <a:r>
              <a:rPr lang="en-US" altLang="zh-CN" sz="1400">
                <a:latin typeface="微软雅黑" panose="020b0503020204020204" charset="-122"/>
                <a:ea typeface="微软雅黑" panose="020b0503020204020204" charset="-122"/>
                <a:cs typeface="微软雅黑" panose="020b0503020204020204" charset="-122"/>
              </a:rPr>
              <a:t>t=0</a:t>
            </a:r>
            <a:r>
              <a:rPr lang="zh-CN" sz="1400">
                <a:latin typeface="微软雅黑" panose="020b0503020204020204" charset="-122"/>
                <a:ea typeface="微软雅黑" panose="020b0503020204020204" charset="-122"/>
                <a:cs typeface="微软雅黑" panose="020b0503020204020204" charset="-122"/>
              </a:rPr>
              <a:t>时刻，将一重为G的金属小球从弹簧正上方某一髙度处静止释放，小球落到弹簧上压缩弹簧到最低点，然后被弹簧弹起，上升到一定高度后再下落，如此反复，通过安装在弹簧下端的压力传感器，测出这一过程弹簧弹力F随时间t变化的图象如图乙所示，则（　　）。</a:t>
            </a:r>
            <a:endParaRPr lang="zh-CN" sz="14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400">
                <a:latin typeface="微软雅黑" panose="020b0503020204020204" charset="-122"/>
                <a:ea typeface="微软雅黑" panose="020b0503020204020204" charset="-122"/>
                <a:cs typeface="微软雅黑" panose="020b0503020204020204" charset="-122"/>
              </a:rPr>
              <a:t>A．</a:t>
            </a:r>
            <a:r>
              <a:rPr lang="en-US" altLang="zh-CN" sz="1400">
                <a:latin typeface="微软雅黑" panose="020b0503020204020204" charset="-122"/>
                <a:ea typeface="微软雅黑" panose="020b0503020204020204" charset="-122"/>
                <a:cs typeface="微软雅黑" panose="020b0503020204020204" charset="-122"/>
              </a:rPr>
              <a:t>t</a:t>
            </a:r>
            <a:r>
              <a:rPr lang="en-US" altLang="zh-CN" sz="1400" baseline="-25000">
                <a:latin typeface="微软雅黑" panose="020b0503020204020204" charset="-122"/>
                <a:ea typeface="微软雅黑" panose="020b0503020204020204" charset="-122"/>
                <a:cs typeface="微软雅黑" panose="020b0503020204020204" charset="-122"/>
              </a:rPr>
              <a:t>1</a:t>
            </a:r>
            <a:r>
              <a:rPr lang="zh-CN" sz="1400">
                <a:latin typeface="微软雅黑" panose="020b0503020204020204" charset="-122"/>
                <a:ea typeface="微软雅黑" panose="020b0503020204020204" charset="-122"/>
                <a:cs typeface="微软雅黑" panose="020b0503020204020204" charset="-122"/>
              </a:rPr>
              <a:t>时刻小球的动能最大；</a:t>
            </a:r>
            <a:endParaRPr lang="zh-CN" sz="14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400">
                <a:latin typeface="微软雅黑" panose="020b0503020204020204" charset="-122"/>
                <a:ea typeface="微软雅黑" panose="020b0503020204020204" charset="-122"/>
                <a:cs typeface="微软雅黑" panose="020b0503020204020204" charset="-122"/>
              </a:rPr>
              <a:t>B．</a:t>
            </a:r>
            <a:r>
              <a:rPr lang="en-US" altLang="zh-CN" sz="1400">
                <a:latin typeface="微软雅黑" panose="020b0503020204020204" charset="-122"/>
                <a:ea typeface="微软雅黑" panose="020b0503020204020204" charset="-122"/>
                <a:cs typeface="微软雅黑" panose="020b0503020204020204" charset="-122"/>
                <a:sym typeface="+mn-ea"/>
              </a:rPr>
              <a:t>t</a:t>
            </a:r>
            <a:r>
              <a:rPr lang="en-US" altLang="zh-CN" sz="1400" baseline="-25000">
                <a:latin typeface="微软雅黑" panose="020b0503020204020204" charset="-122"/>
                <a:ea typeface="微软雅黑" panose="020b0503020204020204" charset="-122"/>
                <a:cs typeface="微软雅黑" panose="020b0503020204020204" charset="-122"/>
                <a:sym typeface="+mn-ea"/>
              </a:rPr>
              <a:t>1</a:t>
            </a:r>
            <a:r>
              <a:rPr lang="zh-CN" sz="1400">
                <a:latin typeface="微软雅黑" panose="020b0503020204020204" charset="-122"/>
                <a:ea typeface="微软雅黑" panose="020b0503020204020204" charset="-122"/>
                <a:cs typeface="微软雅黑" panose="020b0503020204020204" charset="-122"/>
              </a:rPr>
              <a:t>时刻小球的重力势能最大；</a:t>
            </a:r>
            <a:endParaRPr lang="zh-CN" sz="14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400">
                <a:latin typeface="微软雅黑" panose="020b0503020204020204" charset="-122"/>
                <a:ea typeface="微软雅黑" panose="020b0503020204020204" charset="-122"/>
                <a:cs typeface="微软雅黑" panose="020b0503020204020204" charset="-122"/>
              </a:rPr>
              <a:t>C．</a:t>
            </a:r>
            <a:r>
              <a:rPr lang="en-US" altLang="zh-CN" sz="1400">
                <a:latin typeface="微软雅黑" panose="020b0503020204020204" charset="-122"/>
                <a:ea typeface="微软雅黑" panose="020b0503020204020204" charset="-122"/>
                <a:cs typeface="微软雅黑" panose="020b0503020204020204" charset="-122"/>
                <a:sym typeface="+mn-ea"/>
              </a:rPr>
              <a:t>t</a:t>
            </a:r>
            <a:r>
              <a:rPr lang="en-US" altLang="zh-CN" sz="1400" baseline="-25000">
                <a:latin typeface="微软雅黑" panose="020b0503020204020204" charset="-122"/>
                <a:ea typeface="微软雅黑" panose="020b0503020204020204" charset="-122"/>
                <a:cs typeface="微软雅黑" panose="020b0503020204020204" charset="-122"/>
                <a:sym typeface="+mn-ea"/>
              </a:rPr>
              <a:t>2</a:t>
            </a:r>
            <a:r>
              <a:rPr lang="zh-CN" sz="1400">
                <a:latin typeface="微软雅黑" panose="020b0503020204020204" charset="-122"/>
                <a:ea typeface="微软雅黑" panose="020b0503020204020204" charset="-122"/>
                <a:cs typeface="微软雅黑" panose="020b0503020204020204" charset="-122"/>
              </a:rPr>
              <a:t>时刻小球的机械能等于</a:t>
            </a:r>
            <a:r>
              <a:rPr lang="en-US" altLang="zh-CN" sz="1400">
                <a:latin typeface="微软雅黑" panose="020b0503020204020204" charset="-122"/>
                <a:ea typeface="微软雅黑" panose="020b0503020204020204" charset="-122"/>
                <a:cs typeface="微软雅黑" panose="020b0503020204020204" charset="-122"/>
                <a:sym typeface="+mn-ea"/>
              </a:rPr>
              <a:t>t</a:t>
            </a:r>
            <a:r>
              <a:rPr lang="en-US" altLang="zh-CN" sz="1400" baseline="-25000">
                <a:latin typeface="微软雅黑" panose="020b0503020204020204" charset="-122"/>
                <a:ea typeface="微软雅黑" panose="020b0503020204020204" charset="-122"/>
                <a:cs typeface="微软雅黑" panose="020b0503020204020204" charset="-122"/>
                <a:sym typeface="+mn-ea"/>
              </a:rPr>
              <a:t>1</a:t>
            </a:r>
            <a:r>
              <a:rPr lang="zh-CN" sz="1400">
                <a:latin typeface="微软雅黑" panose="020b0503020204020204" charset="-122"/>
                <a:ea typeface="微软雅黑" panose="020b0503020204020204" charset="-122"/>
                <a:cs typeface="微软雅黑" panose="020b0503020204020204" charset="-122"/>
              </a:rPr>
              <a:t>时刻小球的机械能；</a:t>
            </a:r>
            <a:endParaRPr lang="zh-CN" sz="14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400">
                <a:latin typeface="微软雅黑" panose="020b0503020204020204" charset="-122"/>
                <a:ea typeface="微软雅黑" panose="020b0503020204020204" charset="-122"/>
                <a:cs typeface="微软雅黑" panose="020b0503020204020204" charset="-122"/>
              </a:rPr>
              <a:t>D．从开始下落到第一次到达最低点，小球内能的增加量小于这两个时刻小球机械能的减少量</a:t>
            </a:r>
            <a:endParaRPr lang="zh-CN" sz="1400">
              <a:latin typeface="微软雅黑" panose="020b0503020204020204" charset="-122"/>
              <a:ea typeface="微软雅黑" panose="020b0503020204020204" charset="-122"/>
              <a:cs typeface="微软雅黑" panose="020b0503020204020204" charset="-122"/>
            </a:endParaRPr>
          </a:p>
        </p:txBody>
      </p:sp>
      <p:pic>
        <p:nvPicPr>
          <p:cNvPr id="7" name="图片 -2147481202" title=""/>
          <p:cNvPicPr>
            <a:picLocks noChangeAspect="1"/>
          </p:cNvPicPr>
          <p:nvPr/>
        </p:nvPicPr>
        <p:blipFill>
          <a:blip r:embed="rId9"/>
          <a:stretch>
            <a:fillRect/>
          </a:stretch>
        </p:blipFill>
        <p:spPr>
          <a:xfrm>
            <a:off x="5295265" y="2155825"/>
            <a:ext cx="1684020" cy="1433195"/>
          </a:xfrm>
          <a:prstGeom prst="rect">
            <a:avLst/>
          </a:prstGeom>
          <a:noFill/>
          <a:ln w="9525">
            <a:noFill/>
          </a:ln>
        </p:spPr>
      </p:pic>
      <p:pic>
        <p:nvPicPr>
          <p:cNvPr id="10" name="图片 -2147481203" title=""/>
          <p:cNvPicPr>
            <a:picLocks noChangeAspect="1"/>
          </p:cNvPicPr>
          <p:nvPr/>
        </p:nvPicPr>
        <p:blipFill>
          <a:blip r:embed="rId10"/>
          <a:stretch>
            <a:fillRect/>
          </a:stretch>
        </p:blipFill>
        <p:spPr>
          <a:xfrm>
            <a:off x="3640455" y="5732780"/>
            <a:ext cx="3301365" cy="784860"/>
          </a:xfrm>
          <a:prstGeom prst="rect">
            <a:avLst/>
          </a:prstGeom>
          <a:noFill/>
          <a:ln w="9525">
            <a:noFill/>
          </a:ln>
        </p:spPr>
      </p:pic>
      <p:pic>
        <p:nvPicPr>
          <p:cNvPr id="11" name="图片 -2147481210" title=""/>
          <p:cNvPicPr>
            <a:picLocks noChangeAspect="1"/>
          </p:cNvPicPr>
          <p:nvPr/>
        </p:nvPicPr>
        <p:blipFill>
          <a:blip r:embed="rId11"/>
          <a:stretch>
            <a:fillRect/>
          </a:stretch>
        </p:blipFill>
        <p:spPr>
          <a:xfrm>
            <a:off x="7492683" y="5066348"/>
            <a:ext cx="3933825" cy="1450975"/>
          </a:xfrm>
          <a:prstGeom prst="rect">
            <a:avLst/>
          </a:prstGeom>
          <a:noFill/>
          <a:ln w="9525">
            <a:noFill/>
          </a:ln>
        </p:spPr>
      </p:pic>
      <p:sp>
        <p:nvSpPr>
          <p:cNvPr id="13" name="文本框 12" title=""/>
          <p:cNvSpPr txBox="1"/>
          <p:nvPr>
            <p:custDataLst>
              <p:tags r:id="rId12"/>
            </p:custDataLst>
          </p:nvPr>
        </p:nvSpPr>
        <p:spPr>
          <a:xfrm>
            <a:off x="2969895" y="2516505"/>
            <a:ext cx="28822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摆球运动过程中机械能不守恒</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3"/>
            </p:custDataLst>
          </p:nvPr>
        </p:nvSpPr>
        <p:spPr>
          <a:xfrm>
            <a:off x="4537075" y="1818640"/>
            <a:ext cx="38227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4"/>
            </p:custDataLst>
          </p:nvPr>
        </p:nvSpPr>
        <p:spPr>
          <a:xfrm>
            <a:off x="452755" y="6038215"/>
            <a:ext cx="288226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小球受力平衡点速度最大，机械能守恒</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5"/>
            </p:custDataLst>
          </p:nvPr>
        </p:nvSpPr>
        <p:spPr>
          <a:xfrm>
            <a:off x="6492240" y="4529455"/>
            <a:ext cx="38227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1871980" y="5252085"/>
            <a:ext cx="109791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弹性势能</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5852160" y="5252085"/>
            <a:ext cx="7073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不变</a:t>
            </a:r>
            <a:endParaRPr lang="zh-CN" altLang="en-US"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9252585" y="3011805"/>
            <a:ext cx="38227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linds(horizont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p:bldP spid="6" grpId="0"/>
      <p:bldP spid="7" grpId="0"/>
      <p:bldP spid="10" grpId="0"/>
      <p:bldP spid="11" grpId="0"/>
      <p:bldP spid="13" grpId="0"/>
      <p:bldP spid="14" grpId="0"/>
      <p:bldP spid="16" grpId="0"/>
      <p:bldP spid="18" grpId="0"/>
      <p:bldP spid="19" grpId="0"/>
      <p:bldP spid="20" grpId="0"/>
      <p:bldP spid="21"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147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机械能转化与守恒</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5" name="文本框 14" title=""/>
          <p:cNvSpPr txBox="1"/>
          <p:nvPr>
            <p:custDataLst>
              <p:tags r:id="rId4"/>
            </p:custDataLst>
          </p:nvPr>
        </p:nvSpPr>
        <p:spPr>
          <a:xfrm>
            <a:off x="292735" y="1356995"/>
            <a:ext cx="5130800"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如图所示，2021年6月17日搭载聂海胜、刘伯明和汤洪波三名航天员的神舟十二号飞船加速升空时的情景，下列说法正确的是（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A．火箭的重力势能变大，动能变大，机械能不变；</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B．火箭的重力势能变大，动能减小，机械能不变；</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C．火箭的重力势能变大，动能变大，机械能变大；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D．火箭的重力势能变大，动能减小，机械能减小</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200" title=""/>
          <p:cNvPicPr>
            <a:picLocks noChangeAspect="1"/>
          </p:cNvPicPr>
          <p:nvPr/>
        </p:nvPicPr>
        <p:blipFill>
          <a:blip r:embed="rId5"/>
          <a:stretch>
            <a:fillRect/>
          </a:stretch>
        </p:blipFill>
        <p:spPr>
          <a:xfrm>
            <a:off x="600075" y="4074795"/>
            <a:ext cx="2190750" cy="2553335"/>
          </a:xfrm>
          <a:prstGeom prst="rect">
            <a:avLst/>
          </a:prstGeom>
          <a:noFill/>
          <a:ln w="9525">
            <a:noFill/>
          </a:ln>
        </p:spPr>
      </p:pic>
      <p:cxnSp>
        <p:nvCxnSpPr>
          <p:cNvPr id="28" name="直接连接符 27" title=""/>
          <p:cNvCxnSpPr/>
          <p:nvPr>
            <p:custDataLst>
              <p:tags r:id="rId6"/>
            </p:custDataLst>
          </p:nvPr>
        </p:nvCxnSpPr>
        <p:spPr>
          <a:xfrm flipH="1">
            <a:off x="5365115" y="1329690"/>
            <a:ext cx="0" cy="54832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7"/>
            </p:custDataLst>
          </p:nvPr>
        </p:nvSpPr>
        <p:spPr>
          <a:xfrm>
            <a:off x="5423535" y="1356995"/>
            <a:ext cx="6542405" cy="119888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如图a、b为竖直向上抛出的小石块在上升过程中动能和重力势能随高度变化的图线（不计阻力），其中 ______ 是动能-高度关系图线，小石块上升到5m时的机械能为 ______J。</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2147481199" title=""/>
          <p:cNvPicPr>
            <a:picLocks noChangeAspect="1"/>
          </p:cNvPicPr>
          <p:nvPr/>
        </p:nvPicPr>
        <p:blipFill>
          <a:blip r:embed="rId8"/>
          <a:stretch>
            <a:fillRect/>
          </a:stretch>
        </p:blipFill>
        <p:spPr>
          <a:xfrm>
            <a:off x="5915025" y="2519680"/>
            <a:ext cx="1743075" cy="1289685"/>
          </a:xfrm>
          <a:prstGeom prst="rect">
            <a:avLst/>
          </a:prstGeom>
          <a:noFill/>
          <a:ln w="9525">
            <a:noFill/>
          </a:ln>
        </p:spPr>
      </p:pic>
      <p:cxnSp>
        <p:nvCxnSpPr>
          <p:cNvPr id="17" name="直接连接符 16" title=""/>
          <p:cNvCxnSpPr/>
          <p:nvPr>
            <p:custDataLst>
              <p:tags r:id="rId9"/>
            </p:custDataLst>
          </p:nvPr>
        </p:nvCxnSpPr>
        <p:spPr>
          <a:xfrm>
            <a:off x="5411470" y="3845560"/>
            <a:ext cx="678053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0"/>
            </p:custDataLst>
          </p:nvPr>
        </p:nvSpPr>
        <p:spPr>
          <a:xfrm>
            <a:off x="5411470" y="3881755"/>
            <a:ext cx="654240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频闪照相是研究物体运动的重要手段之一，如图是频闪照片记录竖直下落的小球每隔相等时间的位置（不计空气阻力），则在下落过程中，小球（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A．动能逐渐减小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B．a位置没有能量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C．重力在bc段做功比在cd段慢</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D．重力在ab段做功比在bc段多</a:t>
            </a:r>
            <a:endParaRPr lang="zh-CN" sz="1600">
              <a:latin typeface="微软雅黑" panose="020b0503020204020204" charset="-122"/>
              <a:ea typeface="微软雅黑" panose="020b0503020204020204" charset="-122"/>
              <a:cs typeface="微软雅黑" panose="020b0503020204020204" charset="-122"/>
            </a:endParaRPr>
          </a:p>
        </p:txBody>
      </p:sp>
      <p:pic>
        <p:nvPicPr>
          <p:cNvPr id="11" name="图片 1" title=""/>
          <p:cNvPicPr>
            <a:picLocks noChangeAspect="1"/>
          </p:cNvPicPr>
          <p:nvPr/>
        </p:nvPicPr>
        <p:blipFill>
          <a:blip r:embed="rId11"/>
          <a:stretch>
            <a:fillRect/>
          </a:stretch>
        </p:blipFill>
        <p:spPr>
          <a:xfrm>
            <a:off x="9178290" y="4713605"/>
            <a:ext cx="535305" cy="2013585"/>
          </a:xfrm>
          <a:prstGeom prst="rect">
            <a:avLst/>
          </a:prstGeom>
          <a:noFill/>
          <a:ln w="9525">
            <a:noFill/>
          </a:ln>
        </p:spPr>
      </p:pic>
      <p:sp>
        <p:nvSpPr>
          <p:cNvPr id="13" name="文本框 12" title=""/>
          <p:cNvSpPr txBox="1"/>
          <p:nvPr>
            <p:custDataLst>
              <p:tags r:id="rId12"/>
            </p:custDataLst>
          </p:nvPr>
        </p:nvSpPr>
        <p:spPr>
          <a:xfrm>
            <a:off x="2856865" y="4133850"/>
            <a:ext cx="2275840"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加速、升空，速度变大，高度变高</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3"/>
            </p:custDataLst>
          </p:nvPr>
        </p:nvSpPr>
        <p:spPr>
          <a:xfrm>
            <a:off x="2856865" y="2218690"/>
            <a:ext cx="38290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4"/>
            </p:custDataLst>
          </p:nvPr>
        </p:nvSpPr>
        <p:spPr>
          <a:xfrm>
            <a:off x="7778750" y="2625090"/>
            <a:ext cx="441261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高度增加时，动能减小，故</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是动能</a:t>
            </a:r>
            <a:r>
              <a:rPr lang="en-US" altLang="zh-CN" sz="1600">
                <a:solidFill>
                  <a:srgbClr val="FF0000"/>
                </a:solidFill>
                <a:latin typeface="微软雅黑" panose="020b0503020204020204" charset="-122"/>
                <a:ea typeface="微软雅黑" panose="020b0503020204020204" charset="-122"/>
              </a:rPr>
              <a:t>-</a:t>
            </a:r>
            <a:r>
              <a:rPr lang="zh-CN" altLang="en-US" sz="1600">
                <a:solidFill>
                  <a:srgbClr val="FF0000"/>
                </a:solidFill>
                <a:latin typeface="微软雅黑" panose="020b0503020204020204" charset="-122"/>
                <a:ea typeface="微软雅黑" panose="020b0503020204020204" charset="-122"/>
              </a:rPr>
              <a:t>高度图线</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5"/>
            </p:custDataLst>
          </p:nvPr>
        </p:nvSpPr>
        <p:spPr>
          <a:xfrm>
            <a:off x="7779385" y="3145155"/>
            <a:ext cx="441261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运动过程中机械能守恒</a:t>
            </a:r>
            <a:endParaRPr 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9713595" y="1787525"/>
            <a:ext cx="38290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9058910" y="2138045"/>
            <a:ext cx="38290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4</a:t>
            </a:r>
            <a:endParaRPr lang="en-US" alt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7175500" y="4728845"/>
            <a:ext cx="38290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p:bldP spid="6" grpId="0"/>
      <p:bldP spid="7" grpId="0"/>
      <p:bldP spid="10" grpId="0"/>
      <p:bldP spid="11" grpId="0"/>
      <p:bldP spid="13" grpId="0"/>
      <p:bldP spid="14" grpId="0"/>
      <p:bldP spid="16" grpId="0"/>
      <p:bldP spid="18" grpId="0"/>
      <p:bldP spid="19" grpId="0"/>
      <p:bldP spid="20" grpId="0"/>
      <p:bldP spid="21"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4" title=""/>
          <p:cNvPicPr>
            <a:picLocks noChangeAspect="1"/>
          </p:cNvPicPr>
          <p:nvPr/>
        </p:nvPicPr>
        <p:blipFill>
          <a:blip r:embed="rId3"/>
          <a:stretch>
            <a:fillRect/>
          </a:stretch>
        </p:blipFill>
        <p:spPr>
          <a:xfrm>
            <a:off x="536575" y="1608455"/>
            <a:ext cx="10417810" cy="4032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功</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3" name="图片 52" title=""/>
          <p:cNvPicPr>
            <a:picLocks noChangeAspect="1"/>
          </p:cNvPicPr>
          <p:nvPr>
            <p:custDataLst>
              <p:tags r:id="rId3"/>
            </p:custDataLst>
          </p:nvPr>
        </p:nvPicPr>
        <p:blipFill>
          <a:blip r:embed="rId2"/>
          <a:stretch>
            <a:fillRect/>
          </a:stretch>
        </p:blipFill>
        <p:spPr>
          <a:xfrm>
            <a:off x="4480560" y="747395"/>
            <a:ext cx="1788160" cy="1652905"/>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一、功的概念</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Freeform 3" title=""/>
          <p:cNvSpPr/>
          <p:nvPr>
            <p:custDataLst>
              <p:tags r:id="rId5"/>
            </p:custDataLst>
          </p:nvPr>
        </p:nvSpPr>
        <p:spPr>
          <a:xfrm>
            <a:off x="215921" y="2522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p:txBody>
      </p:sp>
      <p:sp>
        <p:nvSpPr>
          <p:cNvPr id="56" name="TextBox 56" title=""/>
          <p:cNvSpPr txBox="1"/>
          <p:nvPr>
            <p:custDataLst>
              <p:tags r:id="rId8"/>
            </p:custDataLst>
          </p:nvPr>
        </p:nvSpPr>
        <p:spPr>
          <a:xfrm>
            <a:off x="219096" y="3635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功的概念</a:t>
            </a:r>
            <a:endParaRPr lang="zh-CN" altLang="en-US" sz="2800" spc="175">
              <a:solidFill>
                <a:srgbClr val="C00000"/>
              </a:solidFill>
              <a:latin typeface="微软雅黑" panose="020b0503020204020204" charset="-122"/>
              <a:ea typeface="微软雅黑" panose="020b0503020204020204" charset="-122"/>
            </a:endParaRPr>
          </a:p>
        </p:txBody>
      </p:sp>
      <p:sp>
        <p:nvSpPr>
          <p:cNvPr id="7" name="Freeform 39" title=""/>
          <p:cNvSpPr/>
          <p:nvPr>
            <p:custDataLst>
              <p:tags r:id="rId9"/>
            </p:custDataLst>
          </p:nvPr>
        </p:nvSpPr>
        <p:spPr>
          <a:xfrm rot="-10800000">
            <a:off x="3026992" y="3543199"/>
            <a:ext cx="576376" cy="579538"/>
          </a:xfrm>
          <a:custGeom>
            <a:rect l="l" t="t" r="r" b="b"/>
            <a:pathLst>
              <a:path w="768502" h="772717">
                <a:moveTo>
                  <a:pt x="0" y="0"/>
                </a:moveTo>
                <a:lnTo>
                  <a:pt x="768502" y="0"/>
                </a:lnTo>
                <a:lnTo>
                  <a:pt x="768502" y="772717"/>
                </a:lnTo>
                <a:lnTo>
                  <a:pt x="0" y="772717"/>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a:solidFill>
              <a:schemeClr val="bg1"/>
            </a:solidFill>
          </a:ln>
        </p:spPr>
        <p:txBody>
          <a:bodyPr/>
          <a:lstStyle/>
          <a:p/>
        </p:txBody>
      </p:sp>
      <p:sp>
        <p:nvSpPr>
          <p:cNvPr id="2" name="AutoShape 35" title=""/>
          <p:cNvSpPr/>
          <p:nvPr>
            <p:custDataLst>
              <p:tags r:id="rId12"/>
            </p:custDataLst>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5" name="AutoShape 36" title=""/>
          <p:cNvSpPr/>
          <p:nvPr>
            <p:custDataLst>
              <p:tags r:id="rId13"/>
            </p:custDataLst>
          </p:nvPr>
        </p:nvSpPr>
        <p:spPr>
          <a:xfrm>
            <a:off x="3692675" y="3832968"/>
            <a:ext cx="778791" cy="0"/>
          </a:xfrm>
          <a:prstGeom prst="line">
            <a:avLst/>
          </a:prstGeom>
          <a:ln w="25400" cap="flat">
            <a:solidFill>
              <a:srgbClr val="7167E4"/>
            </a:solidFill>
            <a:prstDash val="solid"/>
            <a:headEnd type="none" w="sm" len="sm"/>
            <a:tailEnd type="triangle" w="lg" len="med"/>
          </a:ln>
        </p:spPr>
        <p:txBody>
          <a:bodyPr/>
          <a:lstStyle/>
          <a:p/>
        </p:txBody>
      </p:sp>
      <p:sp>
        <p:nvSpPr>
          <p:cNvPr id="10" name="AutoShape 37" title=""/>
          <p:cNvSpPr/>
          <p:nvPr>
            <p:custDataLst>
              <p:tags r:id="rId14"/>
            </p:custDataLst>
          </p:nvPr>
        </p:nvSpPr>
        <p:spPr>
          <a:xfrm rot="5400000">
            <a:off x="1989455" y="3806190"/>
            <a:ext cx="4158615" cy="10160"/>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custDataLst>
              <p:tags r:id="rId15"/>
            </p:custDataLst>
          </p:nvPr>
        </p:nvSpPr>
        <p:spPr>
          <a:xfrm>
            <a:off x="4064608" y="5881636"/>
            <a:ext cx="394158" cy="0"/>
          </a:xfrm>
          <a:prstGeom prst="line">
            <a:avLst/>
          </a:prstGeom>
          <a:ln w="25400" cap="flat">
            <a:solidFill>
              <a:srgbClr val="7167E4"/>
            </a:solidFill>
            <a:prstDash val="solid"/>
            <a:headEnd type="none" w="sm" len="sm"/>
            <a:tailEnd type="triangle" w="lg" len="med"/>
          </a:ln>
        </p:spPr>
        <p:txBody>
          <a:bodyPr/>
          <a:lstStyle/>
          <a:p/>
        </p:txBody>
      </p:sp>
      <p:pic>
        <p:nvPicPr>
          <p:cNvPr id="11" name="图片 10" title=""/>
          <p:cNvPicPr>
            <a:picLocks noChangeAspect="1"/>
          </p:cNvPicPr>
          <p:nvPr>
            <p:custDataLst>
              <p:tags r:id="rId16"/>
            </p:custDataLst>
          </p:nvPr>
        </p:nvPicPr>
        <p:blipFill>
          <a:blip r:embed="rId2"/>
          <a:stretch>
            <a:fillRect/>
          </a:stretch>
        </p:blipFill>
        <p:spPr>
          <a:xfrm>
            <a:off x="4486910" y="3003550"/>
            <a:ext cx="1788160" cy="1652905"/>
          </a:xfrm>
          <a:prstGeom prst="rect">
            <a:avLst/>
          </a:prstGeom>
        </p:spPr>
      </p:pic>
      <p:pic>
        <p:nvPicPr>
          <p:cNvPr id="13" name="图片 12" title=""/>
          <p:cNvPicPr>
            <a:picLocks noChangeAspect="1"/>
          </p:cNvPicPr>
          <p:nvPr>
            <p:custDataLst>
              <p:tags r:id="rId17"/>
            </p:custDataLst>
          </p:nvPr>
        </p:nvPicPr>
        <p:blipFill>
          <a:blip r:embed="rId2"/>
          <a:stretch>
            <a:fillRect/>
          </a:stretch>
        </p:blipFill>
        <p:spPr>
          <a:xfrm>
            <a:off x="4507865" y="5060950"/>
            <a:ext cx="1788160" cy="1652905"/>
          </a:xfrm>
          <a:prstGeom prst="rect">
            <a:avLst/>
          </a:prstGeom>
        </p:spPr>
      </p:pic>
      <p:sp>
        <p:nvSpPr>
          <p:cNvPr id="14" name="Freeform 44" title=""/>
          <p:cNvSpPr/>
          <p:nvPr>
            <p:custDataLst>
              <p:tags r:id="rId18"/>
            </p:custDataLst>
          </p:nvPr>
        </p:nvSpPr>
        <p:spPr>
          <a:xfrm>
            <a:off x="5162607" y="118428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p:txBody>
      </p:sp>
      <p:sp>
        <p:nvSpPr>
          <p:cNvPr id="51" name="TextBox 51" title=""/>
          <p:cNvSpPr txBox="1"/>
          <p:nvPr>
            <p:custDataLst>
              <p:tags r:id="rId21"/>
            </p:custDataLst>
          </p:nvPr>
        </p:nvSpPr>
        <p:spPr>
          <a:xfrm>
            <a:off x="4548788" y="1719386"/>
            <a:ext cx="1646782" cy="28702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功</a:t>
            </a:r>
            <a:endParaRPr lang="zh-CN" altLang="en-US" sz="1600" spc="127">
              <a:solidFill>
                <a:srgbClr val="7167E4"/>
              </a:solidFill>
              <a:ea typeface="思源黑体 1 Medium" panose="020b0600000000000000" charset="-122"/>
            </a:endParaRPr>
          </a:p>
        </p:txBody>
      </p:sp>
      <p:sp>
        <p:nvSpPr>
          <p:cNvPr id="24" name="Freeform 46" title=""/>
          <p:cNvSpPr/>
          <p:nvPr>
            <p:custDataLst>
              <p:tags r:id="rId22"/>
            </p:custDataLst>
          </p:nvPr>
        </p:nvSpPr>
        <p:spPr>
          <a:xfrm>
            <a:off x="5174948" y="3303121"/>
            <a:ext cx="412241" cy="332041"/>
          </a:xfrm>
          <a:custGeom>
            <a:rect l="l" t="t" r="r" b="b"/>
            <a:pathLst>
              <a:path w="412240" h="332041">
                <a:moveTo>
                  <a:pt x="0" y="0"/>
                </a:moveTo>
                <a:lnTo>
                  <a:pt x="412241" y="0"/>
                </a:lnTo>
                <a:lnTo>
                  <a:pt x="412241" y="332041"/>
                </a:lnTo>
                <a:lnTo>
                  <a:pt x="0" y="3320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p:txBody>
      </p:sp>
      <p:sp>
        <p:nvSpPr>
          <p:cNvPr id="25" name="TextBox 51" title=""/>
          <p:cNvSpPr txBox="1"/>
          <p:nvPr>
            <p:custDataLst>
              <p:tags r:id="rId25"/>
            </p:custDataLst>
          </p:nvPr>
        </p:nvSpPr>
        <p:spPr>
          <a:xfrm>
            <a:off x="4582443" y="3847906"/>
            <a:ext cx="1646782" cy="57404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做功的两个</a:t>
            </a:r>
            <a:endParaRPr lang="zh-CN" altLang="en-US" sz="1600" spc="127">
              <a:solidFill>
                <a:srgbClr val="7167E4"/>
              </a:solidFill>
              <a:ea typeface="思源黑体 1 Medium" panose="020b0600000000000000" charset="-122"/>
            </a:endParaRPr>
          </a:p>
          <a:p>
            <a:pPr algn="ctr">
              <a:lnSpc>
                <a:spcPts val="2240"/>
              </a:lnSpc>
            </a:pPr>
            <a:r>
              <a:rPr lang="zh-CN" altLang="en-US" sz="1600" spc="127">
                <a:solidFill>
                  <a:srgbClr val="7167E4"/>
                </a:solidFill>
                <a:ea typeface="思源黑体 1 Medium" panose="020b0600000000000000" charset="-122"/>
              </a:rPr>
              <a:t>必要因素</a:t>
            </a:r>
            <a:endParaRPr lang="zh-CN" altLang="en-US" sz="1600" spc="127">
              <a:solidFill>
                <a:srgbClr val="7167E4"/>
              </a:solidFill>
              <a:ea typeface="思源黑体 1 Medium" panose="020b0600000000000000" charset="-122"/>
            </a:endParaRPr>
          </a:p>
        </p:txBody>
      </p:sp>
      <p:sp>
        <p:nvSpPr>
          <p:cNvPr id="26" name="Freeform 45" title=""/>
          <p:cNvSpPr/>
          <p:nvPr>
            <p:custDataLst>
              <p:tags r:id="rId26"/>
            </p:custDataLst>
          </p:nvPr>
        </p:nvSpPr>
        <p:spPr>
          <a:xfrm>
            <a:off x="5205152" y="5304872"/>
            <a:ext cx="393742" cy="408600"/>
          </a:xfrm>
          <a:custGeom>
            <a:rect l="l" t="t" r="r" b="b"/>
            <a:pathLst>
              <a:path w="393742" h="408600">
                <a:moveTo>
                  <a:pt x="0" y="0"/>
                </a:moveTo>
                <a:lnTo>
                  <a:pt x="393742" y="0"/>
                </a:lnTo>
                <a:lnTo>
                  <a:pt x="393742" y="408600"/>
                </a:lnTo>
                <a:lnTo>
                  <a:pt x="0" y="4086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p:txBody>
      </p:sp>
      <p:sp>
        <p:nvSpPr>
          <p:cNvPr id="60" name="TextBox 49" title=""/>
          <p:cNvSpPr txBox="1"/>
          <p:nvPr>
            <p:custDataLst>
              <p:tags r:id="rId29"/>
            </p:custDataLst>
          </p:nvPr>
        </p:nvSpPr>
        <p:spPr>
          <a:xfrm>
            <a:off x="4602128" y="5789663"/>
            <a:ext cx="1646782" cy="574040"/>
          </a:xfrm>
          <a:prstGeom prst="rect">
            <a:avLst/>
          </a:prstGeom>
        </p:spPr>
        <p:txBody>
          <a:bodyPr lIns="0" tIns="0" rIns="0" bIns="0" rtlCol="0" anchor="t">
            <a:spAutoFit/>
          </a:bodyPr>
          <a:lstStyle/>
          <a:p>
            <a:pPr algn="ctr">
              <a:lnSpc>
                <a:spcPts val="2240"/>
              </a:lnSpc>
            </a:pP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三种不做功</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a:p>
            <a:pPr algn="ctr">
              <a:lnSpc>
                <a:spcPts val="2240"/>
              </a:lnSpc>
            </a:pP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的情况</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p:txBody>
      </p:sp>
      <p:sp>
        <p:nvSpPr>
          <p:cNvPr id="31" name="文本框 30" title=""/>
          <p:cNvSpPr txBox="1"/>
          <p:nvPr>
            <p:custDataLst>
              <p:tags r:id="rId30"/>
            </p:custDataLst>
          </p:nvPr>
        </p:nvSpPr>
        <p:spPr>
          <a:xfrm>
            <a:off x="6062980" y="1182370"/>
            <a:ext cx="6128385" cy="737235"/>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如果有力作用在物体上，物体在这个力的方向上移动了一段距离，就说这个力对物体做了功</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33" name="文本框 32" title=""/>
          <p:cNvSpPr txBox="1"/>
          <p:nvPr>
            <p:custDataLst>
              <p:tags r:id="rId31"/>
            </p:custDataLst>
          </p:nvPr>
        </p:nvSpPr>
        <p:spPr>
          <a:xfrm>
            <a:off x="6063615" y="3484245"/>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一个是作用在物体上的力</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37" name="文本框 36" title=""/>
          <p:cNvSpPr txBox="1"/>
          <p:nvPr>
            <p:custDataLst>
              <p:tags r:id="rId32"/>
            </p:custDataLst>
          </p:nvPr>
        </p:nvSpPr>
        <p:spPr>
          <a:xfrm>
            <a:off x="6063615" y="3879215"/>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物体在这个力的方向上移动的距离</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40" name="文本框 39" title=""/>
          <p:cNvSpPr txBox="1"/>
          <p:nvPr>
            <p:custDataLst>
              <p:tags r:id="rId33"/>
            </p:custDataLst>
          </p:nvPr>
        </p:nvSpPr>
        <p:spPr>
          <a:xfrm>
            <a:off x="6062980" y="5223510"/>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有距离无力（不劳无功）</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50" name="文本框 49" title=""/>
          <p:cNvSpPr txBox="1"/>
          <p:nvPr>
            <p:custDataLst>
              <p:tags r:id="rId34"/>
            </p:custDataLst>
          </p:nvPr>
        </p:nvSpPr>
        <p:spPr>
          <a:xfrm>
            <a:off x="6063615" y="5635625"/>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有力无距离（劳而无功）</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52" name="文本框 51" title=""/>
          <p:cNvSpPr txBox="1"/>
          <p:nvPr>
            <p:custDataLst>
              <p:tags r:id="rId35"/>
            </p:custDataLst>
          </p:nvPr>
        </p:nvSpPr>
        <p:spPr>
          <a:xfrm>
            <a:off x="6063615" y="6080760"/>
            <a:ext cx="503364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00FF"/>
                </a:highlight>
                <a:latin typeface="微软雅黑" panose="020b0503020204020204" charset="-122"/>
                <a:ea typeface="微软雅黑" panose="020b0503020204020204" charset="-122"/>
                <a:cs typeface="微软雅黑" panose="020b0503020204020204" charset="-122"/>
              </a:rPr>
              <a:t>力与移动方向垂直（垂直无功）</a:t>
            </a:r>
            <a:endParaRPr lang="zh-CN" altLang="en-US" sz="1400">
              <a:solidFill>
                <a:schemeClr val="bg1"/>
              </a:solidFill>
              <a:highlight>
                <a:srgbClr val="0000FF"/>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par>
                                <p:cTn id="34" presetID="2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barn(inVertical)">
                                      <p:cBhvr>
                                        <p:cTn id="48" dur="500"/>
                                        <p:tgtEl>
                                          <p:spTgt spid="51"/>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par>
                                <p:cTn id="65" presetID="16" presetClass="entr" presetSubtype="21"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barn(inVertical)">
                                      <p:cBhvr>
                                        <p:cTn id="70" dur="500"/>
                                        <p:tgtEl>
                                          <p:spTgt spid="6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animEffect transition="in" filter="wipe(left)">
                                      <p:cBhvr>
                                        <p:cTn id="75" dur="500"/>
                                        <p:tgtEl>
                                          <p:spTgt spid="31">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3">
                                            <p:txEl>
                                              <p:pRg st="0" end="0"/>
                                            </p:txEl>
                                          </p:spTgt>
                                        </p:tgtEl>
                                        <p:attrNameLst>
                                          <p:attrName>style.visibility</p:attrName>
                                        </p:attrNameLst>
                                      </p:cBhvr>
                                      <p:to>
                                        <p:strVal val="visible"/>
                                      </p:to>
                                    </p:set>
                                    <p:animEffect transition="in" filter="wipe(left)">
                                      <p:cBhvr>
                                        <p:cTn id="80" dur="500"/>
                                        <p:tgtEl>
                                          <p:spTgt spid="33">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7">
                                            <p:txEl>
                                              <p:pRg st="0" end="0"/>
                                            </p:txEl>
                                          </p:spTgt>
                                        </p:tgtEl>
                                        <p:attrNameLst>
                                          <p:attrName>style.visibility</p:attrName>
                                        </p:attrNameLst>
                                      </p:cBhvr>
                                      <p:to>
                                        <p:strVal val="visible"/>
                                      </p:to>
                                    </p:set>
                                    <p:animEffect transition="in" filter="wipe(left)">
                                      <p:cBhvr>
                                        <p:cTn id="85" dur="500"/>
                                        <p:tgtEl>
                                          <p:spTgt spid="37">
                                            <p:txEl>
                                              <p:pRg st="0" end="0"/>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0">
                                            <p:txEl>
                                              <p:pRg st="0" end="0"/>
                                            </p:txEl>
                                          </p:spTgt>
                                        </p:tgtEl>
                                        <p:attrNameLst>
                                          <p:attrName>style.visibility</p:attrName>
                                        </p:attrNameLst>
                                      </p:cBhvr>
                                      <p:to>
                                        <p:strVal val="visible"/>
                                      </p:to>
                                    </p:set>
                                    <p:animEffect transition="in" filter="wipe(left)">
                                      <p:cBhvr>
                                        <p:cTn id="90" dur="500"/>
                                        <p:tgtEl>
                                          <p:spTgt spid="40">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50">
                                            <p:txEl>
                                              <p:pRg st="0" end="0"/>
                                            </p:txEl>
                                          </p:spTgt>
                                        </p:tgtEl>
                                        <p:attrNameLst>
                                          <p:attrName>style.visibility</p:attrName>
                                        </p:attrNameLst>
                                      </p:cBhvr>
                                      <p:to>
                                        <p:strVal val="visible"/>
                                      </p:to>
                                    </p:set>
                                    <p:animEffect transition="in" filter="wipe(left)">
                                      <p:cBhvr>
                                        <p:cTn id="95" dur="500"/>
                                        <p:tgtEl>
                                          <p:spTgt spid="50">
                                            <p:txEl>
                                              <p:pRg st="0" end="0"/>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52">
                                            <p:txEl>
                                              <p:pRg st="0" end="0"/>
                                            </p:txEl>
                                          </p:spTgt>
                                        </p:tgtEl>
                                        <p:attrNameLst>
                                          <p:attrName>style.visibility</p:attrName>
                                        </p:attrNameLst>
                                      </p:cBhvr>
                                      <p:to>
                                        <p:strVal val="visible"/>
                                      </p:to>
                                    </p:set>
                                    <p:animEffect transition="in" filter="wipe(left)">
                                      <p:cBhvr>
                                        <p:cTn id="100"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1" grpId="0"/>
      <p:bldP spid="25" grpId="0"/>
      <p:bldP spid="60"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一、功的概念</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6" name="图片 356"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292207" y="152575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title=""/>
          <p:cNvSpPr/>
          <p:nvPr>
            <p:custDataLst>
              <p:tags r:id="rId5"/>
            </p:custDataLst>
          </p:nvPr>
        </p:nvSpPr>
        <p:spPr>
          <a:xfrm>
            <a:off x="292735" y="1999615"/>
            <a:ext cx="11716385" cy="2305050"/>
          </a:xfrm>
          <a:prstGeom prst="rect">
            <a:avLst/>
          </a:prstGeom>
          <a:solidFill>
            <a:schemeClr val="accent3">
              <a:lumMod val="60000"/>
              <a:lumOff val="40000"/>
            </a:schemeClr>
          </a:solidFill>
        </p:spPr>
        <p:txBody>
          <a:bodyPr wrap="square">
            <a:no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力对物体做功时，物体的移动方向并非一定要与力的方向完全一致，移动的方向和力的方向有夹角（夹角不等于90°）时力也对物体做功。如图中，拉力F对物体做功。</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0" algn="just" fontAlgn="auto">
              <a:lnSpc>
                <a:spcPct val="150000"/>
              </a:lnSpc>
              <a:spcAft>
                <a:spcPct val="0"/>
              </a:spcAft>
            </a:pP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
        <p:nvSpPr>
          <p:cNvPr id="21" name="文本框 20" title=""/>
          <p:cNvSpPr txBox="1"/>
          <p:nvPr>
            <p:custDataLst>
              <p:tags r:id="rId6"/>
            </p:custDataLst>
          </p:nvPr>
        </p:nvSpPr>
        <p:spPr>
          <a:xfrm>
            <a:off x="2106295" y="1464945"/>
            <a:ext cx="4624705" cy="506730"/>
          </a:xfrm>
          <a:prstGeom prst="rect">
            <a:avLst/>
          </a:prstGeom>
          <a:noFill/>
        </p:spPr>
        <p:txBody>
          <a:bodyPr wrap="square" rtlCol="0" anchor="t">
            <a:spAutoFit/>
          </a:bodyPr>
          <a:lstStyle/>
          <a:p>
            <a:pPr indent="0" algn="just" fontAlgn="auto">
              <a:lnSpc>
                <a:spcPct val="150000"/>
              </a:lnSpc>
              <a:spcAft>
                <a:spcPct val="0"/>
              </a:spcAft>
            </a:pPr>
            <a:r>
              <a:rPr lang="zh-CN" altLang="en-US" b="1" kern="100">
                <a:latin typeface="微软雅黑" panose="020b0503020204020204" charset="-122"/>
                <a:ea typeface="微软雅黑" panose="020b0503020204020204" charset="-122"/>
                <a:cs typeface="华文楷体" panose="02010600040101010101" pitchFamily="2" charset="-122"/>
                <a:sym typeface="+mn-ea"/>
              </a:rPr>
              <a:t>对“物体在力的方向上移动距离”的理解</a:t>
            </a:r>
            <a:endParaRPr lang="zh-CN" altLang="en-US" b="1" kern="100">
              <a:latin typeface="微软雅黑" panose="020b0503020204020204" charset="-122"/>
              <a:ea typeface="微软雅黑" panose="020b0503020204020204" charset="-122"/>
              <a:cs typeface="华文楷体" panose="02010600040101010101" pitchFamily="2" charset="-122"/>
              <a:sym typeface="+mn-ea"/>
            </a:endParaRPr>
          </a:p>
        </p:txBody>
      </p:sp>
      <p:pic>
        <p:nvPicPr>
          <p:cNvPr id="2" name="图片 1220" title=""/>
          <p:cNvPicPr>
            <a:picLocks noChangeAspect="1"/>
          </p:cNvPicPr>
          <p:nvPr/>
        </p:nvPicPr>
        <p:blipFill>
          <a:blip r:embed="rId7"/>
          <a:stretch>
            <a:fillRect/>
          </a:stretch>
        </p:blipFill>
        <p:spPr>
          <a:xfrm>
            <a:off x="4589145" y="2990850"/>
            <a:ext cx="2487930" cy="11144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1"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TABLE_ENDDRAG_ORIGIN_RECT" val="915*107"/>
  <p:tag name="TABLE_ENDDRAG_RECT" val="27*400*915*107"/>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TABLE_ENDDRAG_ORIGIN_RECT" val="690*138"/>
  <p:tag name="TABLE_ENDDRAG_RECT" val="244*372*690*138"/>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TABLE_ENDDRAG_ORIGIN_RECT" val="771*146"/>
  <p:tag name="TABLE_ENDDRAG_RECT" val="69*353*771*146"/>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TABLE_ENDDRAG_ORIGIN_RECT" val="825*222"/>
  <p:tag name="TABLE_ENDDRAG_RECT" val="67*240*825*222"/>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TABLE_ENDDRAG_ORIGIN_RECT" val="892*145"/>
  <p:tag name="TABLE_ENDDRAG_RECT" val="29*199*892*145"/>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TABLE_ENDDRAG_ORIGIN_RECT" val="907*148"/>
  <p:tag name="TABLE_ENDDRAG_RECT" val="27*373*907*148"/>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898*333"/>
  <p:tag name="TABLE_ENDDRAG_RECT" val="30*145*898*333"/>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s:customData xmlns="http://www.wps.cn/officeDocument/2013/wpsCustomData" xmlns:s="http://www.wps.cn/officeDocument/2013/wpsCustomData">
  <extobjs>
    <extobj name="1BCC2C28-871D-48CB-8BE0-2867F7803ADB-1">
      <extobjdata type="1BCC2C28-871D-48CB-8BE0-2867F7803ADB" data="ewoJIkZpbGVDb250ZW50IiA6ICJVRXNEQkJRQUFBQUlBSktyTmxqalZXbEtzQUVBQURjRUFBQU1BQUFBWkc5amRXMWxiblF1ZUcxc2ZWUnRUK013RFA2T2RQK2g2dmR1NmR1V2plNFFZbUozRWdkSUcvQTUxM3FyYjIxU3BTa3dvZnZ2cEdHRE5kdG9KYXYxODlpUFk3dE5MbDdMd25rR1dhUGdFOWZ2RWRjQm5vb00rV3JpUGl5dVBlcGUvUHh4bGt4RjJwVEFsZlA0eVNVOTJ2TmRSeVA3UG1JOHN3YXppZnNXMDJFYzBXWG9SWDdrYXhPUHZGRTgwQ2FGa0FicDM1ajV5Lyt1enUvb0s3bVhvZ0twRU9xdHgzZ3ZHeVZ1MkVZMFdsc3J1UDE5Y0lFbEZNamhDVE9WRzV3UTBxVmNzYUxRd1NkVHpIUHhNcE9pcVc1WkNVZndhWVhHMnd2aUxuQ1pLbnlHM3p5RDE1Wmd5YzVUQ2NDLzZvckR3VEhDTDhCVmJzcWlnNmhMdUMrWVdncFp0dUFMOGk3NFI0OW91Zm1XY2lXQktjaTJ3L2xvamhuWklVdklGbTVxa0VkVUVFNmdXNEdwTmkwaElFSGtFZDhMQWlmd3g4RndIRVZIczUwS29PTndhSFdBcmFCdW1aVitzSEt4U3FlejVwWDBEMVlvbVRHdTFGMmxkQXYyNDUrRVhFL1p4c1NmNzI1eVRteVZmMEl1TUYyM3ZORENrSDloOXZBVmsycDNUQXU3Um81MWZnSTBnZTFTbS81UWFpL3pSL0NPRUE4SE51R0JvOXIvR0t5SjVZeXZ3RlRlRlUvNmgzM1NwNWZyZVE2Z1dsYlMzLzBDOU1zN1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pLck5samxGd2JTQ3dNQUFCb0ZBQUFQQUFBQWJXMXdZV2RsTDNCaFoyVXVZbWx1alpQZlM1TmhGTWVmODI3cWhtc0VXamNaS0hrVFZFd3l1bEcwbW1ZR3RqS3lxSXVDbkhOU3FGTUNLWHFkdXUzZEwxZU9kRG8xeTNSRmJtcS9wdE5tQkYxMTE1L2crMnRYUVg5QWRKNzNIV25Ud1BmcThIeWY4em5uK1o3ekF2L05OUXpNd1dKZFRXYm1RMmJ5eGZFS2N0WkxibGVjNHdneG16MWs0M3VkQjZPR3FndFZqWERSMHBSL3lXS3hYTFpjcWJ2YmZlY0J1UXJYNERyY2dKc3VRbVp2dVFrNWVuOGZ0REhsV3MxRG9tczFRRkdlMlZOODRqY2lObzRSYU45RkdJK2NJZEN4VzBidFRRSmRWSGhFZEZZVUNzMWN3NWRLRk5nREJCeFp3YlpOcUR4WlE2QTNLOWoveWVnbTBNb2MwaktQTlN5UVBLWmdBSFJPMFBjRHlRY1lBR1lRdE1BNFFTc2tWb1NodDhMYWNFdDF2VU1hSDVSQ0xubitKY0hQVUdqVVdHMzJvcnl5OHBMeWtpMWZDRmlaRWkzakFvMmJnb0hWRlhoQng0SGVvN0M5V1RhSDdKQmZDRDBSMlhtSzA3WHEyd3hnaE02aXd1TDhzbEpqcWRITTlZV1BaQjluMnp1U1h4L1pRclpUWkhjdVVySEZ2bmVrT1BweEM5bEJrVDA3dTBSRE81bkRDdEtuSVBkVG9uOGJNVUNKZmlRcWh2TEpCZlRUSVk0bEpPNDFOaTFFWTRKM29oN1B4R2NyNkF1ZjlFcnpLY0Vid3hQNTA2UTBsOXBrbmZ4bm56RG4vTG5tRjZkRC9PcXFGSTZkTWpYUmxNWDN3c283TVVnUlZLVkJMT01PVkpnVVdZb3ZDUXNoRk5RQVM2a0pRblFSRnh3ckNWeEFUazlVbU83UjVDVW5aaUlJWjUrOTN6K09FTUU3alIxZ2VYRXFLdnE1bHVyemptcksvenFLZVRReU5jcnhHU2sraWd6QkUxRmpLVFZDcjQ4bE11R0luRWdnaHFvVHovbmtxcHlPOE1rM21Nc25BM2dCbTFMTC91LzVOREUrbFlrTVVacDZjM2xHakhMWUhiYW1UTWVxN3pMa0thTXhhbzFhTXhkdjY2dHprOXBmQkxwM2ppYVlPNW9nYU9zMzJYNkhrQjdLektUbzVxK0c2VUlsV1hWQ1NnbWIzcEZUb2hrWDZzZHBBajE3bXo3OWtkVFpVNHVqTVg0OXJlTEY1YlEweWVMaDN4VlFEVkJmVDM4K09lMldZajVNcGxaZ2IvTStLZVhoMTZPNEJnaFNLZWdicW5MaUZmWG42V3dtekFxaG9DcmwrSW0yeXdQcjZwam84cm1HbEFmYTliMDdQUFJVTmxzSitRTlFTd01FRkFBQUFBZ0FrcXMyV0UzL0Rjb3dDUUFBZzBNQUFBMEFBQUJ3WVdkbEwzQmhaMlV1ZUcxczdWeGJjOXZHRlg3dnI4QWd6d0t4d0FJZ0o2SXlKbVVtN2xnZU5WSjh5UnRDUVJMR0pNRWhLY2ZxaytKR1NYeEw1Y1FUeDdhY3hHa2JxNTFHU3RLYmJFWFJRMzlLQ0Y2ZStoZDZkcGNrTGdSSVVDUVZ1YVU5NDFuczVlelpzL3Q5MzE0a1Q3OTJQWi9qcmhtbHNta1ZrandTUko0ekNsbHJ5U3lzSlBtM0ZqTlRjZjYxbWVsNWZjWGd6czBtZVZra2Y1QUkxUmJYaTBhU0p5VThkMEhQUTdyNTlCL05KMTlQSVo1NzI3THlZSTNuZnJObVpxL082ZVdyU1Y3a21aMzVrbFVzejB4Zk1wY3FxOXpGSkM5aExQT3htZWszREhObHRVSnlrSlJRU1U3Nk12bEtTRWhRZUM1RjdjMFRPNlRvQ2lsU2Nad1dTRTdCUXJaazVYSzBvU2pndUJwUHhKM3NLeXhiSVRreGx5L245WFZyclFJdUxCVDFMSXljVkpPcHVZdGRPYXd1K1dhR2pXekZLcDNKbVNzRjZqbzEzYmFYTVhPNWpGWEs2eFhJblMrWmhjcUNVVmtyY2htelVyRVdWZzJqUWdmMWhwTzg2Q1JUZXZicVNzbGFLeXpSVHhvdkdDcUMwTE5Rd1VkQzQ3bTNDaVlrODNtZU8yOHNWK2IwMG9wSlpwTE1rRlYwZjc1Skdya3pVaGE0a1hmbGdKZUxxMGFlVFRVbVRYU3o4STcxTG9rdGQzWjVHY1pLazJ5Nnp5NlY5SGY1VnBPMGxiTktORW9kSzZ3QnljT082VVhqdWo5cllWVXZHazVlakdaQ1pHazI4UVNKY251NXpjMmxyVUtCeHB6MFhOSUw1V1VJc0dzNWlkNjFKRG9MQ1ltU0tNaHF5RklTMjZ2TXRaaGlyZzZvTzJ3eS9hdmFNODNuelVLckdrdGY2cmhDSS9NbW1kRDJndUpiOWRONmtYelRzblllTWRvYTlJS1ZNNWVnSHhaako5elUxMFZZVmVBK1R3eThzcnlNRmZJWFpzNVlobS9BS2x1UUxZUHRaTXUvbUd0UTBLdHh6Y2pONmhVZEJydFdORW9zWnEwVjdaUzlibGg1bzFJeWpYSW52YzZsYzFiWldHTGhtTE91R1l2V3pEUU4rcFFFSVpkeEY0QnAwQkVPaUhtN2VYcXQ1TEtUaUF2eHJxbWpScWF3Mm0zbEREV3ZDS0tNRXY1V0tkb0srcGJGUk1MZk1FMEtGU1RJY2RUVjNXeG9kN0dPczdGMlNKd2tqUlNOOUVKbFBXZDBhQ0psQU83bUs5emxEc2RkWVpRR1pXY0xTNndFSVpRUUpJbVdLUXBsTGhjR3VFek91RzVSczFBTWkyRVZGbWJCS0pmYmZ0RnV2VmhTeG84bExBdlNCRXNqeDVLc0NMS2t4WU5SQU5LTmlXNE9EeWVoUzFRcG1oUlJVTVVFQ2thVExBQ1dWRGtRVFpva0tKTGFCY1Bac041T0JreXFIQmZ3Q09Da2pSOU9pU0Nhbk1CcHJOSTBOUkp0T3BZMEhWZVpmamxoMGpBYUhrbG9OSnM4Q1ZoU2xJS1JSQVIwckRoQ0x5V09wR0Z4aElUZzVTK0dBb2k0NkJoQVltUUQ3WVplQkViM2dFbVpvR3BkU3lRVldEOGRXbjgyMk1FaEFZY2tKQXZZczk5eklDY3BxcUJHMmdzaUZBMXpvOWtNOXNJYzA5a0o2cnBRaHllb081V282MndNQTNIWGQ5c1lGWG1qMlRmMlFoNVI1UW51dW5DblRuQjNLbkhYMmtRR29xN1BCak1pNWtUVXdaeHVGczR0R1hvSTRPQzBLbURzUloyS0hkZ05kaVU5TU9qNm9vUmMzakowaUtLK3JEQWxjZHIzUGVsRmhtTmdSNUd3Uis1NVE0S0xORUgxeGxhV1hKVFdnOUZrSk9DZU8zalNheXBuWmE5eUpNVjhjU0ljTUw3MjhOZ2YydE9xWHRLekZXQ0xjNWZwaXMvb2VUTzNudVR0bjNZYmgzdk54NXZOZzNzOHQyRCtsaXc4bU96Mkd1UzVsdEZYSEdQellHdWxwQmRYMjhib1F3RWMxYUJaa1FTUGhKamRoTk40Rll2Y1BLdVl2c3g4cmhUYlNYdnZ1YjM1Vi92SDMxOUtac3IxUisvWHR6NW9QUHZEZEt4U2hCZ1V5VC9NUnF3VGhFNldod2pmb1YrdG5mK3JzQTk1ZFZCT1JGMFhVMnkrRkRZcDdIMWxFRXFVWkkzZ2pkUlZJOWdJWVVVR1dtZmhvSTRKMlhNYnlXeFRhcFFVUlVESTI3TWt5WEdsRDBVRzl6WGJQcjFMS3ZZRXBHUFM0VXVmNzcwQ29McTN6OGp4UGRBSDZqUk9BSVczcnBNMHZ3L3B2Z09mRGU3VmNkNHplYUdUSDJBaGVPYkVRREVMbmJTZUVVNEY5NXdPN0dlMmI3RENKaXo2aWo4VDJIT3E3MERTZld1TVNKSnBmTm92bHVmeTVGWFVLbmZFMnBGWnVqVnc2cEpQZWlQRTNnL0wzdGZIdVBmMUVmdGZIK05kcjQ4dGJXbjVFYVRla2x1OXdicVpEWkh2QkJZa3I4QmdKTVJkRW9OVVZaREhlRWNVcUt0K29Za28ySkovazQxL3VRMTF1S2dyQ1gvSUpld09PZFlFSEJ4dmN2RjlURTJISllGN0QxcHVEMW9XeVYvZm9BZVRlaHdrOVMyN1BhUWVIVWZxdCs3WVcvZHFHODhHVjNmdjVmaWk1Y3FoV3orUC9xUEJidjY2ZEQrWXVDT0tQa1Zwa0ZxSEMzNjA5aFRzWWNyak1SSHMvN0R0dy8wZjRKQVVrWkRkN0UyVkw1U1JWUThqYTM1Q1Z2MkVyUFhsWTN3aWZEeWErOE1KSTA4WWVVaEdyaDUrT21wR1Zyb1plYkJiNFFralR4alp4Y2pxaVREeUtPNlZKM3c4NGVNaCtiajI0SitqNW1PdG00K0h2Qm1iOFBIL01SK2p6bzBGcktsZWRLd2czMk1EUWpLN1UyclJzUUxmYWdnZDQwUmNrRTdYblFVNmxRUXMrdDVSa2VpaVgwblJRdTZEVktHbjNQVWdYL1hrcUZjYU8rSFNwNGZxL3JmMVIrK1hhNS92MVcvK0dUYkU5dmFPZmV0eEJ2SnFuejIzdCs1VjkyL1ZueDNZdDNZZ3AvR3ZKL1Z2RG43ZXVGSDk2YmI5elkzLy9IaW45dVZXOWNXTCt2MGRSYnhBbW56M2QvdjUzMm9mRXhPa2xDUjJtaC9lQlo5SWNYMzNlL3ZiTFNoZ0NlaUtOYkMzdjJzKytScDZzbS9lYlJ3OVJtS2VOUDcrQnJRRVEvYmU4MWI5OXg2QkVmdldsK0FCZEYvN1lydDI1K2FsNU92bEpMSC83d2ZRanFURVh6ZDJuOVozSDRBTis2T0hMRjAvK0pSVS8zeXZlZjloWTI4UHpKRFN4MTlWOTE4MGpoNVc5LzhDYmF2N2Q2RUNPTVc2RFJzK2FiajdSZlBoSnJIR2F2N3d0TFo5RTd3RDE0WVFMOGt2WGtnZVVLbTRDMVpyRFl4VXRCUVUvQVlUVWJQQ21qTkdIRUp6aGpZUVNiUUNmbjRBNGt4WUszS2NneDBkS05hOXh4cE5ZMTFYL2FQVFdNMGpzWkpQWWpXL3drcDlGUlpIVkZoSjlHKytFeDZCbFJVdFZHQlZDY1IzSXJCOUJSYkY0LzREaml2Q1l0ZHZEcVRidndQMEV1Z3JIcmUrWm43ZWVLOXNIMjAybng2UWgvNFg5OG1OMC80R2s5a2hkQUozNllSeU9uUkNFb2M2MjRRMXA3Z2VndVdIYlg5U0toSG81MENCN2puUy95V05VSTk3Q3NOeFFZdDRDTk9RT3RHSTR4ekM2SzhLOWorRmdRUnJwMThseG40S0l6LzZ4YzVnNUtpenZWTTlQR0lLVWZ2aHFQNWtBekk3UnpGMkVHR25FUExqWW8yakQrczd0NkV4T1pLQXZEeTdYVC80cUhxNERjY3hNTVNzd1BrRlNodDdmeUxubEUvKzJMeS9ZVzk5eklwODV4bzQvalIrZDhpT1MrUVErTUhtRUJxbGRtbVVkam8wYWt4bkdjb3J3MXkvRGRuK3BEUXEwTStCQXQxenBDKzdSdEgvZ1dMbVYvOEZVRXNEQkJRQUFBQUlBSktyTmxqWXVuMmN6d0VBQUVNR0FBQVZBQUFBY21Wc2N5OXdZV2RsWDJadmNtMWhkSE11ZUcxc3BaWGRTc013Rk1mdkJkOGh4R3R0Mm5RZlFxcm9wQ0FJeWpZL2Jvdkx0bURhamxuRmVlOERlTzA3NkFPSXZvMmdiK0ZKMjYxTldLQmlldE1jK3Z1ZmY4OUpUOW4rUXl6UlBaL2ZpalFKc0x0RE1PTEpkVG9TeVNUQTU4Tnd1NHYzOXpZM1dKak80eWlET3dTTDlWS1p6bS9MWFJWQngxZWdRU2xHRndIZUdwY0xPNVlIdlYyTWhsTWU4endHZ1lZY2JldWNCMXVSWkFGZUphWkVYUmoxK1JqMmhCQzdCOCtpMVY1cStTMTFOZEl5Zkxsa3FVRklORzc1SzVBNVdnRlpLS1FNNDB3cnFJcVZzdkJhdzhXTUIzaVFTakhDS0llUGp3cjNqZ1hxMktHMkRhSytGWUttVnU0TnYreEVKTnowcjJLbEtyVDVrb3ZKTk10YnJPRENCOVY5MUloV1JVQkQrdWxkVWh4SXZ4SHVkU3VjMW9tT2xXaHBGcXVFZ0t1bmV0RXN3SG0wbVFGZk0vQm5PZVlZRldXOWFUUTNLNnhpUlQ0ZlBBL0VJL1FOU2gxR3NaQUxhS0dJQjNlSmNWaFhDUFhXSUYrZnI5OGZiejh2VHovdnp6YlFKMHZROVN3a0tzLy9WdmtaMnBSV0Zsei9mMHEwVTFjYVpBdkppNlAySDgzcVBidk5OWTNKQlIrNjNqaDJLTlByRzdPVGViQk1xNUxOVlB2Vi9BQVBCMUpNMUdUV2ZkWUpkejFSSHpkbVZuWVdUZmpwTElPaFgxZFZVYVFPSXlWcXViVlp4eHdOZ1Jtdy9DSDhBbEJMQXdRVUFBQUFDQUNTcXpaWUpQRGIrRG9BQUFBNkFBQUFFZ0FBQUhKbGJITXZjR0ZuWlY5eVpXeHpMbmh0YkxPeHI4ak5VU2hMTFNyT3pNK3pWVExVTTFCU1NNMUx6ay9KekV1M1ZTb3RTZE8xVUxLMzQrV3lDVXJOU1N3QnFpbk95Q3dvMWdlS0FBQlFTd01FRkFBQUFBZ0FrcXMyV05NQTFnY3BCQUFBMkRzQUFBa0FBQUIwYUdWdFpTNTRiV3p0VzkxdTB6QVV2a2ZpSGFKd0F4Y2pTWlArU1NuVFZsWUphVU5qcmVEYVNaeldXaHBYU2NvMjdua0FycmxGNGc0ZUFNSGJUR0p2Z2UzODlTZk9zckcxWGVkY0pjZm54K2Vjei9aeG5KaTc1Mk5QK2dpREVHRy9JMnN2VlZtQ3ZvMGQ1QTg3OGpSeWQxcnk3cXVuVDh6QkNJNWhTTzRrY3NWUDBnbEF2b1hQT2pJUk9uQmRhRWZzOWkwWXc0NTg0QVRnVEpiZXZPN0loaW9uZ3Jsd0YzczRTRmozL0NIMFlsWjlscE54TThhK3pRenUyVGIwSTZNalA0TnVvMUhYNVlTaUU0cHRONkdscHBRMm9iaDZxOTdPS0MxQ1VWWGcxbzJVb2hGS0hiWU0xMDBwVFVJeExPQTRtWlNtVXBKak55MDdKZFdvbU4xMmNyRTZvVFNzcG1FMVUwcURtbThCcUFGWm1YVmR5WDFmaWtnY3dldWl4L2lQd0NUbVhtaGdqZjBSbU1BZURzWWdrdDVOa1gxNkJNTFRqcnlqTGFySkpIckk4eEtCd2NXRVdPOWpEems4OWp3clV1NE5nUTZKMlh2cWRuTE5PVDRucStUMmVDeUh5SWVsSEJuWEI0aUdvNGhhMXJrV2M1WEVjRlVYLzlmTjJOWFVLamNXcFo2YXlrd3kxNXpydGVhMlZoN21FenoxNll4RldZMlZ3S0FtU3dQa2svbXVzUUFINlFTNjJiTUF4M3lIN3djY21zaDQwaTR5bnFzVUdkL214WDdqRm9SSFd4Zk1CV0d6VVNGU3pTUkVxcXQ3S1ZJZEJ5RmVDRnRKT0hRZE50MGFiS2Nyb1dwcGhyTnBFSmhkQTFyWG8rVVlSQkVNZkxibHJvbTk1TTNReFUyOUdOcEo4ME1KZmdYa2Q4R0Vjckx4VlgwSXJtWkliWHZOZnFlNXJyQ05FcmtXdVY3bUZybmU2RnhYV0VEdkxkZXpaVlM3blAzQWQvYUNBSjlKZmZRSjBuMDZFNm8vcnRYZlZIaUhPV1lYQmJZSHF4MzB2UEZITUVBUmI1eXZlWmNJNjV1NVMxemp1VUZ0Y1FPOUpSUFpBMzZsSU40cXArMENBRnlWV3c4QVV5bFpkOHo5cVdWdHg1cTA1Vzh1Tnh4bHJQMlJBa0JNTTJtN0FBQlg1ZFlEd0ZSSzFoS3pUMmc0RUIrNXJla2p0MUxFU0NUNER0SGViSWpaWS9QcWh6VjgraURRVWowNDI3bldDQWpjSURnQ0Ftc3FPRXFLQ25NQXp5UG1TVmlrTm12bGRldDJXVGVWTXNXM3Nab1ZmZnFOaXo3Um1kVjFablhnaU0ybzdGcGRwQjhXOHBuR2ZXQ2ZWdnkwbWQvNW1aYkZlWVFaR0FhME9wT09NSjBMeVY1aS8zVFlRMUg2V1BDcjBOSmtGZjhyUkswa2Z3cGQvdm54OS9mUHE2K2ZyMzU5a1o1ZmZ2ditndnZiVUEvN1Vmd24xV0ZZT0h2bURCSzdaZWR5V2t1V2VoNFlNdFJTOHJMZDRpZ1ZhelB1Vkp1YWFsTTNUMXZ0MFhoNkMyMmsyT0dnTVVFK2hmZ1M3dG5xWHVrWHVTNzJVL1ZGZnRCbVZnMUkvZWpDZy9UWW1jd21wQ1QwWVJndWprVytsS2JkajVpcDhQc2ZsN0Y4MXdaNGd1eFpTejBVam1pTXFGRTBqb21GL1p5WHpMZ3JNQmNmMmxmaU9ZRWVpQkQyd3hHYVpMWnBYNDlCTktJZzRJWjFuODZsSUxoSXBXb3E3NkJoT2g3UDh0V0xpMUN6Q3p3UFQ2T1VUMWVMUHhzMWV4NG1YU1piN0R4VWxXT2M5R1V4U2NzQUtNNXlNamhZWTBKT1NPUXB1YU1yeno5UVN3TUVGQUFBQUFnQWtxczJXQUFBQUFBQ0FBQUFBQUFBQUEwQUFBQjBhSFZ0WW01aGFXd3VjRzVuQXdCUVN3RUNGQU1VQUFBQUNBQ1NxelpZNDFWcFNyQUJBQUEzQkFBQURBQUpBQUFBQUFBQUFBQUF0b0VBQUFBQVpHOWpkVzFsYm5RdWVHMXNWVlFGQUFlRmJhNWxVRXNCQWhRREZBQUFBQWdBQmFzMldOdXVlZ25vRHdBQU5CSUFBQWdBQ1FBQUFBQUFBQUFBQUxhQjJnRUFBRzF0TG1KcmFYZHBWVlFGQUFkNmJLNWxVRXNCQWhRREZBQUFBQWdBa3FzMldPVVhCdElMQXdBQUdnVUFBQThBQ1FBQUFBQUFBQUFBQUxhQjZCRUFBRzF0Y0dGblpTOXdZV2RsTG1KcGJsVlVCUUFIaFcydVpWQkxBUUlVQXhRQUFBQUlBSktyTmxoTi93M0tNQWtBQUlOREFBQU5BQWtBQUFBQUFBQUFBQUMyZ1NBVkFBQndZV2RsTDNCaFoyVXVlRzFzVlZRRkFBZUZiYTVsVUVzQkFoUURGQUFBQUFnQWtxczJXTmk2Zlp6UEFRQUFRd1lBQUJVQUNRQUFBQUFBQUFBQUFMYUJleDRBQUhKbGJITXZjR0ZuWlY5bWIzSnRZWFJ6TG5odGJGVlVCUUFIaFcydVpWQkxBUUlVQXhRQUFBQUlBSktyTmxnazhOdjRPZ0FBQURvQUFBQVNBQWtBQUFBQUFBQUFBQUMyZ1gwZ0FBQnlaV3h6TDNCaFoyVmZjbVZzY3k1NGJXeFZWQVVBQjRWdHJtVlFTd0VDRkFNVUFBQUFDQUNTcXpaWTB3RFdCeWtFQUFEWU93QUFDUUFKQUFBQUFBQUFBQUFBdG9IbklBQUFkR2hsYldVdWVHMXNWVlFGQUFlRmJhNWxVRXNCQWhRREZBQUFBQWdBa3FzMldBQUFBQUFDQUFBQUFBQUFBQTBBQ1FBQUFBQUFBQUFBQUxhQk55VUFBSFJvZFcxaWJtRnBiQzV3Ym1kVlZBVUFCNFZ0cm1WUVN3VUdBQUFBQUFnQUNBQWxBZ0FBWkNVQUFBQUEiLAoJIkZpbGVOYW1lIiA6ICLlr7zlm74xLmVtbXgiCn0K"/>
    </extobj>
    <extobj name="1BCC2C28-871D-48CB-8BE0-2867F7803ADB-2">
      <extobjdata type="1BCC2C28-871D-48CB-8BE0-2867F7803ADB" data="ewoJIkZpbGVDb250ZW50IiA6ICJVRXNEQkJRQUFBQUlBTkdzTmxpS3h3L1VzQUVBQURjRUFBQU1BQUFBWkc5amRXMWxiblF1ZUcxc2ZWUmhiNkpBRVAzZTVQNEQ0VHU2SXRqVjRqVk5UVzJUOXE2SjJuNWVZWkE1WVpjc1MxdlQzSCsvWmRWV1ZqMUlDTXg3Yjk3dXpDelI5VWVSTzI4Z0t4Ujg3UFk2eEhXQXh5SkJ2aHE3aS9tZFI5M3Juejh1b29tSTZ3SzRjbDYrdUtSRE96M1gwY2hoakpqSXRNWms3SDdTa0tUQmNqajBCc0dTZUVHYWhoNWRBdk11SWFWeE11eW5TUkQvZFhWK1IxL1JzeFFsU0lWUTdTSW1lbE1yOGNnMm90YmUyc0h0SG9KekxDQkhEcStZcU16Z2hKQTI1WmJsdVJhZlRUSEx4UHRVaXJyOHhRbzRnVTlLTk5HT0g3YUJtMWpoR3p6d0JENGFnbVU3aXlVQS8xNVgyQitjSXR3RHJqS3pMRG9JMm9Ubm5LbFV5S0lCMzVHM3dTZmRvblR6WDhxdEJLWWcyVFZuV3h6VHNtT1drQTFjVnlCUHVDQ2NRWGNHRS8xb0NEN3hBNC8wUE45My9ONm9INDdDL3NsczV3UlVhNndLc0JWVURiUFVMMVl1VnVwMFZyK2k3dEVJUlZQR2xmcGRLbDJDUS8ycmtPc0oyeGo5MWY0bVY4UjIrU1BrSE9OMXc3TjNnL3diczV1dm1GVDdiVnJZSFhLc3NqT2dFVFpEYmVwRHFUM01XL0dlRUY0T2JNS0Nvem84REZiSE1zWlhZRmJlTm8rNngzWFN1NWZyV1FhZ0dsYlUzZjhDOU1jL1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5Hc05saVQvc0MxRUFNQUFQMEVBQUFQQUFBQWJXMXdZV2RsTDNCaFoyVXVZbWx1ZlpMTFQxTkJGTWJuM0piYXh0cVlnRzVFQWdrdU5Mb2djV1ZBb3JaRWtTQVFJaHFKUVNOUXlsc1NpUnRvRFgzZHR0d1d5a05hUW10NEZLTkE1T0dGdHFseDRZcm9IK0dkZTl1NHdMVng0VXh2aTJDUjNabjV2dk03anhrUXZ0ZzRZTTRxbVNGVW9LcE1oVGRUczIrdWxLR2JMR29wdStWRVNLOTNvRSs3QmdlSmJwZmZLYStHdTQwMVRLMzJYbU5kWFgxamcrSFo4eWVEcUJIdXd3TjRDSTlzQ00wMzJ4RzYySE1LMnBsU3BjSUNTTjJxaFh6bThqQWlCS2YzZzRhZzZpNGc2S0R5eUpFeXVvR2drOHIySStXMXB3aTZzL0EyS3V1ZERjWjZvb1JVQ0hxelhLT3M4RjlyS1BJNmd2NHMwblJRYWJFZ2FHWE9LUmtuS0ZoQWVjd0pENmpkb0hFQlVnRjRnQmtGSlRCdVVPSWR2K1NQWU9zN0hPT2FLcW9Ha2l0aGFXVUtzM1BpMUpZME15S3VSOFFSVHRoeHBjTGJwRm1rUGFsVHRCbE4rVXlCNm95cXBMU3d0UER2SWhHME1ZVktCWmN1NXdPMU4xdk9seW5uSmVVY3RtVENMa1ZjY2gyS1ZMZHEyclY1T3VpaTBKSmlYYkZPN3l6S3F6RFlaMTcrUW1Da3lMRmprWjRKSWU2Um9uTUNiODd3T2lpdjV3Q3ZnYjltY093R3J5SXdVZDc0Y1R3cHdHUHJPZzZFcEkxUWh0ZEplWDA1dk4rRENMcVk4NW1SNFRRbCt0TkVoYjJCcjVTeEV4VHIvOStpeVpiM1ltN01Cc2l1OGZ3U1h1UHdtRnVjM01aZUgwa1FwMWNGM29PNWFhSVNXOUsxY0tTVDJJZ0h1eWRsRzBuTVhiT0cvaXBOdHpZdlBZVk9xVk9Tai9kcTJHQkhMU0tDSGpyRldPNFV0aCtQRHl5SFR1RlkzcDhpbVFna3crNURjeVNzcVhBVWU5M2tLTVFUMUJtSXAxNWI1U2ZDamkyQmYwL2JUeCtKdjJyL1FLeTE1R0pBenVvbVlaTWNWbWQ2TjJwNkQvWGUvRzJJZkRydkpRUjl0UGZ4M043NW9zZi92QUFid0t2YmtuTlppSTlqeXd6NTQrbFZ6dUExSCsyZGV5dndvMEk4U0xzT1JtU2J3TFBVd3dhcWlFT0lMbUNPemVRSEkvSlR5QzlBZlV0UnpFYklUZkxqckxRWUhSQ0RUdktOYUJvL0t1ZFFiU09Tc25QZDM4MldsSGtPN3l5K0lGRXk0YVdKN0pab3R1ekZISmdORVkzY1l6dEhBdEV4aWQxbUV1ekZuT0pVaUNBekN6RnArZzh0NVBNbVhjalBkb1QrQUZCTEF3UVVBQUFBQ0FEUnJEWllYRTVqZTNvSkFBQzNRd0FBRFFBQUFIQmhaMlV2Y0dGblpTNTRiV3p0WEZ0ekZNY1Zmcyt2bUJvL2EzWjY3bE9XNUpKV0tDWmxVUXFTRWVSdHREc3JUZGpkMmRvZFlaUW5VWVVDTE1LQ3hBRUg0UUpTc1MybkVuQVZEaEVJUlQvR083dlNFMzhoZlpuN1pTL2FsWkRpaFNwWFQxOU9uejU5dnZPZDdsNDgrc24xVXBHNnBsZHJobGtlb3dIRDBwUmV6cGw1bzd3MFJuOCtQejJpMEorTWo4NXFTenAxZm1xTTVsbjBCN0N3Mi94cVJSK2pVUXROWGRCS3NIejQvTitIMy94dEJORFU3MHl6QktYUjFHOVhqTnpWR2ExMmRZeG1hU0pudG1wV2F1T2pDMGJlV3FZdWpkR2NJUEIwWm56MFU5MVlXclpRRGVCVUNkVmtMNk12bFFPTVNGT1RXTjRza29PYXJxQW1TVkJ3QStjM3pPV3FackdJQjdLTXlIT3lLdnJWVjV4cVZKTUo2UEtadG1xdVdGQ0Z1WXFXZ3l0SDNYZ3M3bEtzaHZURnMyUEJlczR5cXhORlk2bU1WY2VpWFhuVFJyRTRiVlpMbXVWWWE4NHNHbmxvaDZ4Wk5LdW8vMGVGUW1HeGtDc3M0bkYrZjJpcXFsRzI1blJycFVKTkc1Wmx6aTNydW9WdDhLbGZ2T1FYSjdYYzFhV3F1VkxPNDA5c1htZ1pBSGVLV0JaK3FESk5mVjQyWUxGVW9xblA5SUkxbzFXWERMVHhhRVBOU3ZEeklob1VySmcwb1JxbFFBMVVlWDVaTHhIUEVPQW1YTlNNOHFMNUJWYmdYS0VBVFlOMnhmR09jL21xOWdYdERQRU1JSGxTeUFCVUIwVzVsZlA2ZFZMbHp6YTNyRlYwdjFzR1Y4S053TlZJRThEeXJuZk96R1ROY2hsdkVacTVxcFZyQldqZmdQZXhZZGRqZmI4RHJNUXhzcHJzZWFJaU1SSW5ScjB2RTVnQ0srVHNmZ1FHL2o0amh6TEt1cnZwcUx6Z0tZUFhkeEZ0cWV1QnROTS9xMVhRTjI1ejY1RFFSRGZ6RFE1dFJydGVWNUJGbVFEQkhld1dIVjB5Z1FYQUdmUnJlbkZLc3pTNHNKV0tYaVVXY3R6ZGIvdTFicFowcTJyb05hKzhTbVdMWmszUGs2WFBtTmYwZVhOOEZKdDRSRkFaTm9adGJHQk9ZUlE1Ymw5M2VIYWxHcEFEQk1Cd3NaM0Nja1lrd1BCeFFSTjREcGJoUklXTGpwdkU0MlJHVUFISFJ3ZG1zZE55U0RrUUhUalZac0tNcDNIR3RZdGZ4T2JDNXA2elZvdTZGMGdtZFFpMVdZdTY3RVhCS3lUb3diWno1VHhwQVJ3ck1LeUMyMFJPaEV0Q3pRSFBwNmFMK25VVFM4WXF6UzlEWnl6cnRab2JydkRNWVFTSng0NGdTZURPSEhwRUZ6MWlZVkV1Z0ErTUhobUdJSVVWa3QxZVlDQ0xLdklnQUpTSUhWVmhWSGNMWTloQlRzaUIyTUFzSVhjV3FpYW5ZT2ZEd0ViaXBRRmdSajUyek1pc21oaGJUanR1Sko5MWNubnhGTFBPeUtCbzU0aXNjMVRTK1pDY0k4c3NJdytDYzlTQjRJZUh1eXZ4S1ZrYm9jZXpCcDhCSjIxY24vQUJNaU1tdzRmdEZqamRTOENRR2VHWnVPTlBKdmJQRWhpeE1YeE5KU3ZZSjBRQXozUHg1TXZIQ1MvSkREaGFic2FtNEFTQXdlQ0VoOEVyQlNlSUQ4OGFTQWFjbXdsRGtBd1FKSUNIcVdvdzFRb2dSRkFZK1FocFdDbzhCblA0YndjUGgvSE9Ha0lHbklWSlE0UWNDMEw4ZkNvUkpMMm1XMms0WVgwYTBZenkrYnl1cFlCRTRGVUdTR0drU0tJUGxkN3VaM3RHU1VlM0JyNWJvejk0a3VCRmFqckdoSjdna3pSUFYvQkJkNWpKcHVVVmtZbFlsdWQ4eTNKQVpSUWwyYlF3UEtsdFF4Q2FkYkpvNXE1U3FFUjA4ZTBiWHg3eUdxTnNCY0tFSUtLL05IVlJMOEJ2bGlXekwydFZMV2ZCSUhEK01nYkN0Rll5aXF0anRQM2ZGd2Q3THcrMzFnOTNIOURVblBFSGFFeVUrVGhPQ1JmZ1RQU1JJemVEbmdPcTJsSlZxeXk3d3ZBOU9rNTQ1eXJJb01oUHljMHZ0bUdsUXMyU2p0bkxaQjFXeFMzYWI3OXFmYlZ0ci8vVGZyZTVNRFpkTzNqeHZQWGlrVjEvMm56MHV2WDRadlBWZHZQbVp1UHQzY1BuYjBZelZnVWFxNEwrUXdSblBHdDVWYUdndDRpL25QVDVZNWdkZk54ci9BUFIrQWZ6UnJKL0l0ay84aXJSSWY0aG0zZ1NCRlppSkpLb1NWM0ljTWVHWTZpRGJ0L0hnQ2ZDMDVBTFNwOGdWKzhDSTRIUTFCd0h2YmxEUUUyZWJJcWNwV0VzWi9tUVJUeVJmbmlOS04vT0FsSlFlZUNybnFnRFZscGtHVUZRQ2VEa3FBN1pUdXVlU3A3VTF6MjBlVzIyUDBGRzh0NnhpZHpYWnR2YUdua3llZTVzNGt4VEhlMlZ0bWU5K1AxRTR0eVRIWmVTN2RoalFEU09MZVMrOXAwdm9SZEZzK1lSdkUvS1hrWVhlVDBrbnpONnlZU2h3cTBrTDJ5MThQdWNFbjZmRTZMdmMwcnNmYzQ1d1RqS0pXVUFYREFEZ05LTlhFb0tBRGdsd2xJNDgvS3paVTVTOENrNDhkSUZnbFE0a1hUNStDOVUwcWxjamZBNERCU0tieUFKWGNlbkpFbWdiWTUwS21oY09CcU5nNlBRK08wL0h1emZhbTNmSmZ6ZE8xV0hiNG5uelVBTlBrS0Z5Vnpwa2NTcEM2YXpvQ2lmSndmakxxa2NBU3lKZ3ROWnZLdmh2SGRBU2lLVGtJZ1VMdWxYUVBvQ0FoRTI0YkFJN1l6QTJMV2RreFh0eWRidDE5b2RJWWg5OGtGaTZKZENvVitPUm40cEd2bmxqb0ZmNkRyd3MycnNnQklOL2FLU2VraVI0QW1kTzVFTDkrTy9Ka3dQL2JJY3RWRTQrSXNDb3c2RGYxZkIvOTVmR252M1dydFBHenRyQTQzOFlpenlBL2FVUkg2TXNINWlmNnFBWWZUdnlkNi9vUGd2blZEOGwwWEFxS2NyOVQveUpmZ3cvaDkvL0c5dDdkanJyK3l0WjYyZm5nMDAvc3Z4K04vYksvZ3cvZy9qLy85UC9GZmMrQThoMFM3ODh6elB5Rnc0dHNGb0p3Zmp2OGdMVFB4SGlDUzZDWXAwUXI5WE81bXJIMnBCcTFhY1g5YnpRRVcySVQrMG44ai9mcVZtdWZmOGlhWkUzVUhVbG9ISEhpQkpqS3JFbmllenJtOTI0TkYwcW9BT2NwSmNjY3duaE1SWG51YWoxKy9mYmRqMXJkYmptL2JmdjdkLzNMVC90TkY4K01hKy93QU9hSDc5c3JGeno5NzhHcmJDYmdkM3YwM3NDYnZCUHZiR1E5SU5EaHpjWFJRWFl5VDFkTkNQZy9BKytLZU5CQklxK3VDUHZnV2NGQUVsSzlxcnhkc3Y5OE14a0J3aUlDNUNRSEtVZjdoTy9BUFlidmxIUXFsekovNEJESmZDUDZJcWUvZnVwNFIvK3JwL0N2R1B5Q0xiZE0wL3FEdUkvRU83RVA4b0hDTU8rYWZqODhRUEh2OGM3RzhkUE44SU1kRCsrdUh6WGZ2K0J2eHM3TzJqbmx0N2gzOWRKL2RhOXUzWGpaMS9JZUxCbjdEL3RQY0J1MTZBRlRVeXFnU0xDNlQ0bXo1WVI0aXlEdWp0bC9QSHh6b0UxLzJ3VHJxRUlldjBadkZmRE90d1BiQk9ORk1ITElqU0Rzc29LYlFqbzk5dG5hNWpUMS9YWGxIYUFiM1JEb2pTVHZCZmR5UGFBV20wSTZoRDJpRzBVOSt5WDc1cDNmbWhzZmRuKzhaanUvNFVuMThlMno4K1FMU3orWS9HenBlTnZTZUljSjVzazI2Tm5UcnFVOSthaGowYXU5L2FtM1ZuL0pOdGN2NGh4eDdVNy90ZHU3NE5hdzcrODAzcnU5MWE4OGtkZS8wVkdyYnpKUm1EMm43YVByeTFXZnA1N2NiaDJsUDc3WGZYWU9sZy96NGFXSC9kWEx2eC90MXR1LzRNdHNGNis5WW1MRFJ2UDdRMzFtRGgvYnM3elVmUG9NZyt1RXlLY1JsL2VyZ005TTFsS1JLY3NOTUhGL1V2NGFUWUxFWFRYbzNlWWNGbm5NL3cvN1ZpL0ZmL0ExQkxBd1FVQUFBQUNBRFJyRFpZWTFlUGVPOEJBQUQ2QmdBQUZRQUFBSEpsYkhNdmNHRm5aVjltYjNKdFlYUnpMbmh0YktXVlRZN1RNQlRIOTBqY3dmS3NvVW5zZkl6a01JS2lTQ01oZ1NiRHh6WnRuZGJDU2FwT0JsSDJISUExZDRBRElMak5TRE8zNERsTkd6dnFrMUJ4TnZHVGYzL2IvMmMvaTR2UGxTYWY1T1pHTlhWSy9hY2VKYktlTnd0VkwxUDY5anA3a3RDTFo0OGZpYXpaVkVVTGZ3U2FtRGE2MmR6MHZTRkNMaitBUmhCUzhpNmxaMlZaenNwNU9hTVRaQ0NMS0xsZXlVcDJNUWdjdUs3aDNMbkxCZEJWZFp2U2FDL0FRL05SY2lWTDZIdWVoMm9Gc2F2Rmh6WEVZUnppYS9CYzdyRG5zSnpGcFk5enpPV2lZYjc1SWh6bUV4UEhZNUVwcmJPcWRUdzNzWDRYeHNudFdxWTBiN1JhVU5MQmx5OTMyWmdnVUlKRE1RWXhINFdZaDBJY2h4Z0t4VGdVV1Q2Tm5CR3ZWQzNIVHBuWVRwV0QvKytsV3E3YTd0d1llTGZqeEYySFJVVEhDZWFqUkl3UUhDTllNaERjSm1LTUNNNmRPYTZhMjNwM1oyRi9adFMwV0tlMGkvN1RKbGx3Z2h6dUFBdFBrZU5XVmtkWkZOTlZzUmxuMWNSNng4R05YSDJCc3dJL1dWRXB2WVZqbzZyOHRoN2R4QUVKamlCM2YzN2MvLzc1OFAzcnc2OXZLSmpzUVo4akpPa3Y5MWxmaHpBbGJpdmw3VmJMcmdqK2w2WjMwRXhPMW9UaTQ5b3RYdWhtL25Ic2Z4ZnNwNFdFNTJ1VE5PaEF1U1hQdFZxYUI4VmRwMDM0eHduN0VJeG5GVytLcFh5OWJ1R3RzbFZObEpnanhEelRmS3ZjaTRtRFFMWFl2Mk4vQVZCTEF3UVVBQUFBQ0FEUnJEWllKUERiK0RvQUFBQTZBQUFBRWdBQUFISmxiSE12Y0dGblpWOXlaV3h6TG5odGJMT3hyOGpOVVNoTExTck96TSt6VlRMVU0xQlNTTTFMemsvSnpFdTNWU290U2RPMVVMSzM0K1d5Q1VyTlNTd0JxaW5PeUN3bzFnZUtBQUJRU3dNRUZBQUFBQWdBMGF3MldBa2pDdi84QXdBQVl6TUFBQWtBQUFCMGFHVnRaUzU0Yld6dFdzMXUyekFNdmcvWU94amVaVHUwdHBNNGNRQm5SZHMxd0lCMjZKcGlPeXUybkFoMXBNQjIxbmIzUGNET3V3N1liWHVBWVh1YkF1dGJUSkova2pTVzY3UnBhalRLeWFaSWl1UkhVYlFpZStkaTVDdWZZQkFpZ2p1cXNhMnJDc1FPY1JFZWROUko1RzFaNnM3cjU4L3MweUVjd1pBK0tmUVh2eWtIbmdlZHFLTlNtYmR2T21xanBpcnZ3QWgyMUFNM0FPZXFjZ0lRN3BOenFsWk5CS2ZDKzhRbkFSZHJwbExIeEVmaGNKYVZzM1BPbnNObjNIVWNpS05HUjMzaGVZNXJtbXBDTVJuRkFIWFhTU21HVGttbTVacHV4bFRqWWkyemxWRXNSZ0dXYVRaVFNvdFNMTjN4V25xbWlGSnFicnNOTTlWMXB0bnJ0endqcFRRcHBlazRiWmhwYmxNS2FGc0F0bFJ0MW5kdDZ2eENTT0p3NW9ieVpreU93RGptdmpIQUIzdERNSVpkRW94QXBMeWZJT2ZzQ0lSbkhYWEx1S2ttaytnaTMwOEVUaS9IZE5ZZWhjSVZzVTlSVWFiZU1KQ1ZEenpDOFcvTzd6bFJiVHFkaU9VUVlWaklrWEY5aEdnd2pOak1EZUdNVTVWMDRySWUzdFBMMk5OMFVtRW9DaDIxdFJrb1Y0MjBFSjY3eEw2Mmx0aWJNdllabDR5OWpIMnVlSlZqditUdUVqdWRzNDNPRy93dzI0bFJIT1lUTXNHc1NYclluYWRVQkRqL2s0TTk2ZDAyR1BaYklzRDVueERzVmVvbGI4bUNGZFgxNWdiWGRkMnMvZ0szNUFMUG1mQ0JXcWtsY0RITWJjT3c1QnF0ZE4rN0Q4YU1rK05XSHRxNmJLZ2xxQkpVQ2FvRWRZRnJxZmIwUVVBOXdPNXVFSkJ6ZmtaTm9lbWh6M0J0QjY5Vk9YbTFOZEhwdTcyUEFzZUg1VTdtMytJaERGQWtBck02eWJhZU02NUdSZERsNDNmRnFZRFgxZ3FTdzk2YjlQdFZTSnc3bmRSNGZjL3grbXYva052d3ZKVFF5dDVDUWp2alZoV2h0YldDeW03M0tJMEU4by84UjBtUmVrVlNoSTlYcHRrenR1dnNKN2ZXalVDZ0ttV1NqMHNFSG5Xakt0aU03Rk40RVhHRHd6eTEyYWpJck5qdEUraGxucXB6UWFqUlY0U2pjb2Z0dGxZMG56VG1TUm16cG1tVzdYNmVZS1JMR0ZPMlk3TDNnSE5XOGxORGJQek15TTJxd3ljWUJPemNVamtpTHVTZzdaME51aWlLWC9XOFNsem02NGYyNjVucW1hSGsydTVDY1l6djdUSTc0MXU3ZW5wcjkrcnZ6MzkvZmwxLyszTDkrNnZ5OHVyN2oxY0xWM2k3QkVmeHJlYkRNTGRhVHhrVTlyaW9XT1gwK0F6V3NPaWJEd2JDVTZIbHREVldxazFQdGVuVjAxYmJHRThMdE5Fdk9VRTJKcG5QVW53aDczazNVZXE2K2o3QnFmcjhoWWt4N3o1bzNhRjlINFpoeUpkMEw3cjBvZWg3TUY5S1g3bVVyWW10ajN0V3NXT25aSXdjcFl2Q0lTc09CaXVrTEVqRzFEZERrSGF4Wk14dVp0ejVkMFVTNXZ2em5FQWZSSWpnY0lqR3lqR0loZ3oyMmVnWXVzRGNQVll3UVhDWmhWSEUySnVNUnJOOFpsTUFFL0I5TW9sU3ZycElYOWNuMUdROEtBNXlvUzF6a2NuQkkybWJGMUJPbGdZZlRNZ0ppYjRsVDJ6bitnOVFTd01FRkFBQUFBZ0EwYXcyV0ZCbmVFN2JKQUFBMWlRQUFBMEFBQUIwYUhWdFltNWhhV3d1Y0c1bkFkWWtLZHVKVUU1SERRb2FDZ0FBQUExSlNFUlNBQUFCRGdBQUFGMElBZ0FBQU51K0h4OEFBQUFKY0VoWmN3QUFFblFBQUJKMEFkNW1IM2dBQUNBQVNVUkJWSGljN1oxL2NCekhkZWUvc3dCSmtaS3hLeEdVWUtmZnpwQzBSSW9MeW95bHhOT3JNWWdqRlZPU0dhV1VlQmNnek9PbFRpYzU5TGtxdVN1eXFHSWxkcm5xaWhGTC9PZXVkTkZaRjhZNWhDS0IzVXN1U2l6SmNrNEtCSSszSnpGdFM0RUFpVDVEbWtFL01yQUlTY0RBSkNVUzNMMC9GZ3NzUUpBQ2Y0S2s1dk1IQzV5ZDZYbXptSWZ1OSszWHI0MVRZNmNRRVJIeGNjVG0yb0NJaUd1RHlGVWlJbVpGNUNvUkViTWljcFdJaUZrUnVVcEV4S3lJWENVaVlsYlV6clVCRVZjbHpKNW1hQTBpa0xDMTJxT0JJSUFKd0dtRlJwYVVzak1TWUdZQW1oVTBzQlI2TEpPMXZWeGVaRFBJNVpITmlISjd1VDBkTUUyU0dTbFk1Wmt5dHZEeU9aSEpDczd0ZVNLQVZiNnY2VFFUeGpSRTFoYnNlYkJ0TWMyd2ZGNW5NaElBV08zcGNKMVdSM2RvY3RMQ0ZzSlRuaTN0aVhQTFpnaUExUjZsSFNLdE5VYU9MMnhjVWUrNnJ1azRCR0hMYVRjNEs1R3JSTXlFWmsxQ0FwQ0NWZVZsQ255WWxuL1FWUSszWmlBeXlPYzVrNmxjQUVoSkFqcnZBVHFBWnNiSVFsSWVBMExhZ09sa00wTGw5K1FXcmdUcWlUMmxnd0Fld3lhZ0d6QUIrQ1p0RzRNbm9CVUxxUUVBVlc4eXM4ZUZJSURuUVd0SWdyTnRFL1ljb05idDR1VW5PN1NKSUlEV0dpQ1poY29KQWxqbFdXWUVUQUJ3UWRzenBEd0JPSnRhQlNERWJQMEUwUUFzNHF3VUZFTXJwVFFCZ0Vsa21wWko1cExiVjJhZzhneklUQWJNVUIwSEZCTUlRZ2dJZ3M1cGJDSVVGQm8zQ2hLQ3l1OWpvSlUzK0Y1ZzBwcU5hUUtFTGNrMGhWMyswSnh5WndaSUt5YUFwaHdYd3JiSk5OTzJMU1VCMEc3K2dHdHVnc3BoaGVOa3NvNFptSlROWkxJMmNwcXlBb0NRcEhNTUJFR2dkZVV1ckxVQW9KWEg1L0Y5Uks0U01RTU15RFNCTWdTU0FxeEIwaWJUbEZLdWlpT3ZaVVp3UHBkbklRVElCS0JKZzFsNUxDbm9oaFEyQmE5T2ZkRk5rbmJER2dldThnQ3RQYTY4cGt6T1d0TTBIY2VFQmZDUTFnZ0FtYkVCZ0QwMXhhNjhwb3dBd0ZvRDVFakhJZGlaTExRZThuSmFQaVYxem1NQTZZbHhtQzNUZ3d6SGNUSVNnVmFlMW9jMHBCQkNBUHA4dmhNalNteUpPQVAyRkFRbVh1WmFvTUdXZ3BYSDBIcG9JZFd2RVFTQUdiWU5ScmxuWUMrdlJXWTJRMzltRDhJVzdDbllVcUFTazdEeUlHMHdDeUhBWHI2Z0tVMm9DbGM4NVFscEMvWThEU0Z0S0E4RVFIQkJ1WXVvZGFNdEtzYmJVckRLSzhpS1Bjd3NvRDFJOGRyM1h0dTRjWTJYVXhveWt6MlBBVmprS2hFUnN5SUs2eU5tZ2oxUHU2N3JPQTVBdG8wcVFXemVrSDc3UlBrc1Nrc1VsQWFDSUlCcG1saTRFQ2RPSUFnQ3dEUVR3Y0hEZVBpUktvVnF5ZzF5eWcwQ21DYUN3RFFkbWRicTdOSVdnR3AxYTBacEN5UWxtSUZ4ZFd0b0NQVnZWVDJDbHkrVUIxd2p4MGZpaStMalJwb2dtWjB1czgxSXpUZS8rYzFMOXdWSFhDZHdMOWRSTXBFQVNFQ0hJbVJGSWdXalRvcndKMlBoV0p3b0hnOURrTFJsS2hVZkxieVIzUGJZaGxUcWpqdkN2dEV3WWF4T0pFSXF6ci96RDM4SHo3d1FiMzNNRG52N0JGVy9rSFVJUnhOSlk2QUhqclA2MUttaHNYZjZlOEpZTEZTSzR3WVMyWHNuTHV4bTlicnFmYkduWitEdzRjTjl2UWNMdmZXM2djT3dqeWxWeDRjNWpNZDd3dmhqbVRqM3JaSTJtQlAzcGxQeHVycXhzU21QRUEvN2RObnNqK3B2UWZ6VXVKRkU5aW82Ni9kUVRkU3JSTXdNYXdncFdQRzRYbHRRVE5EcWpXQXdqdUZLTjFMd1JCcXFBTWNCNS9LS3BBUjBFQVFBQWxxU2VDbC80RVp6azZOeVRHZThqa0lLOWFSck9nNkFOYisrVWVnVG1teGJDQ2hBdTNrWGxRdnI3YXh0dzh0L1E5UDJqTWpsT1N1UWc1Q2tjaXlvM0RsTUtnaXN0U0FCclY1N2orb3g4UWkxWGtFSHdialppVGVERWpBQ0lDQks4eFJCK3V4RUNsakUyZEJLTVVoZ2lpRFcyUG9BVEVjNkpod2ltYllCa2NuYUFFUTJrNUZDeUV4bWs0a0E1aVo3UmVPR0tvVUswK1FzWmlhbk5TTnRtN1RTNTVDMkFQQ0V1alY0TG1rTGdEZWhiZzFPZVlRR096MXA5djJidGoxYU1kS2U5ZFJLRk5aSHpBQXpsK2ZueWpvU1lVSVFHenAwcU9IZjNkZmdhUVlBR2c4a3VDeGJnYjJjQWtsYmdwWDYvcUdGOTk5WFgxYW9kRHFUd2JUWmQvWlVXV1BUaDk2ajlSdG5sclowT2tQYUUzSlMzUkpRTTBsYk52Z2c2ekZiaXJLNkpkT1k5Z2cyd2RNTURCMTY0MTlYTkQ1UU5yS3FxWThoY3BWckFPL0piMmhuYmVCUzYzWWJ1VDBkNURpQWR2L2k0RkhqMkpMN3JPQlZtUEN4K1NuSDNZUFdiWkwzUElsdDI0WDM1QlA3QWxnbS9BQlcwK2JXMlFXdkVXY2pDdXV2Y3RoN2NxZHJQdjVBSXpXT3Z2REVDKy9mbExoeFpUelVTSkh4aS9kRytuNTY1SmJtcGtRaThUa2pzVGdXbHBKeDd1ajRlei80bDc3ZW1tVm04RnBnSlJLSnhNaXdiejdZbXFvN3Ivdm1jMkVxN1BOSWdEbnNmZWFaamxneXBwNVJvN0U0UkYxVlU4eGVieDhyeGVFb0d4QjFkVjR1ajlUb1N6bWt3cGZ5Ump3ZWhtRnZYNThCL3Y0ektvejFLVFVhOWltT3gvbWxQaU1sNnJ4OER2SGVaM2ErVU9nckZBcUZRdUZ3TEprUzUyWHJsU0dLVmE1eWhMMXBzeGs4MFZGZzFlMnYzYlJ4RFFKTkVwcUJHd0VzTXhFRS9xdmRyd0pqZ3FBcHMyMzdac3ZjdkcxN3BnR1ZoQkh6bkhlWUNjNTFJQzBBNkZ5ZUlSak90azNvY0trMWEwTlB6UWJSckVrSUlpRUZ0T0JjSHVtTWdKMUpxejkzbDBxZyt1eEFBd2kwRG9CQkhvOWVkQkF3THpxR29IeUtiOUpWMnZ0RnJuSU5FQVNXa3haa1dpVEFnUjlvRVBidDYwNnMvTXd5eTNFcWppQUVnbGVmMk9PTi81ZFZZQ0h3L2NEM1h3RUNkVDdwVGd4eVNIdDUxMFU2WTR2cWJLdVptcW5LRmhOcHdvRTllZVhsRDZEUkdXTWhvRmxnSWpOUkU1bUFTV2l3cXpQQkZ0OTRBZjU4aFlrR1lGYzczS3NTWDM1VUZKNTVJZEdhVGRYQnZLVXg3TzN0TVl6RWgwTTNKTXlQakdERVNDUVNHQmxOM3Z1QTAzci9LdUR3NGJwVVNxVE13OGZNN2R1L2R0Y3Q4NjBISDl0d1BuK3E2K29NNXJpOUlSRWJUUWtvNysxNDhqZVNTU051YjVDaFVtK1BobmVJaWpyTHpOUVlEK01iNHVGb0tpWHE2Z1FmanFYdXR5azJXZ2NkVXNvMk9QK0NqdDhicndzVGljYVVDSmxEeEJ0SklGU2E0d1pZMThVYkV6V2pSbUwxNnNSQWlHUXlUblZYNFFBc0N1c2pabUpjQWl1TFZFS0FKeVdwWlVRTkUwTFd0R3d4SWFBZ0plZVVKaWtKMEpXUFNOZ0FBencrZmhPQ3dCT1pZTVRWYVdCWDV3QXNjcFdyaVdJUnhTSU1BelUxYzIxS3hIU2kyZm81b2xqRXFWTTRkUXBIaDR4M2YybUVJVTZOb1ZUMmsxclVYbVpYK1dBWU55Zk8rNlBybmRLeVphV2xTOC8yYWRTclhFR0tSUncvYnJ6akcvMzlPSGtTc1JoaU1TUVNwZHR1eGMwM2wyNjhFVGZjTUg0dzZsV3VQaUpYdVNLRW83RytYcnpqbzFURXJiY1ZHMU80NlNiTW40OTU4MkFZYzIxY3hLeUlYT1Z5Y3ZxMDhlNVJReW1NaGxpMnJKaEs0Vk9md3J4NWMyMVd4SVVReFNxWGgxTEpDQUxqUnovQ3FiSFNiLzVHNmJPZnhmejVjMjFUeEVVUnVjcGw0T2pSMk1zdjQ4TVBpMnViUVFLMTBaZDhQUkQ5Rmk4cDRXak1kUTNmTDBtNzJOZ1lqYld1SjZKWTVSSng0a1RzcHo4emZ2clQwaDEzRkoxN2NlT05jMjFReENVbWNwV0xwbGcwM253ejF2M0RVcnl1ZU45OXVQWFd1VFlvNHJJUURjQXVqdmZmai8zZ0I4YjdIeFIvNjdkS24xMGVLYi9YTVZHdmNxR2NQaDM3MmMrTVY3dExxVlR4M3pSandZSzVOdWhpWUMvWDRRYW1zMGtLc0NvZ1E3cTZTUEcyck0yNS9IaWRZcW91VWl5bFZweVd1c0FFald6RzVueGVTOUpLQXlQSGh4dnZlL1RDYWhNemUxeUFTSU5oMjhqbnRaUlFTdFBDUlQzMWkxZVh6OUVRRXN6VmpjRExGMENrdFNaYTFPTWVUMHc4Z2dOWGsxTk84blJkMXpSTktwZk1vOW11Z295UzhDK0lvMGRqKy9jYnlpcysvSER4L2czWHVKK000d2VCMXN6VkZSY0RINEFmQUNxdlNBcllHZVR6ZytYUEtrV0tTWmJUNjhzTGVoa0VyVUJFdEhEZVVReFZWcVI0eklKUXZTaGxEQkRRaXBuMTlES1ByRHhWMENJclZFRUxzS2VKb0pRYkJJSCt5WnNqVTg2YzJnZ1hOS1VybncxTmZRU1lrZ1FBUWZhU0pVZkxmaElFVlFtZEgwZmtLdWZKMkZpc1VLaloreGVJSjA0Lzh1OUx5ODZhTW5STklXd3FyeGVaL1BzNlVhVFlNc0VrSitvVVM3dzRwVWd4V0RFRDRDRFFEQzdzQ3loalMxdm9FeXMycmE2L29OckVyRUVJVkk1bFZxckNlUDB4Y2xvZFI5NjlaQW1nTmJTdVhGVFZDSmVQbGYxT1k2VDZFU3E0ckJsWUJZQUlKa0RwMlNZeVI2NXlQZ3dPMXZ6VlB1T2Yvcm40OE1QRmgzNGJpeGJOdFVHWEN2WkFhNXVjakVSNUlVcDFrV0lURUdLeVRqRWFWazhwVWd3TnJTbHRDOU1rSWV6MDJtcDN1TERheElLMEc1Z3lhd3ZGU050MkdtNEJBc3AxR2ZXTE1iNmFjdndHVlkwSVFZQVFjQU9rYmJuSXJINEVJRkFGcGJXcE5SODkycWNSYUJCTWlZS0gyUkV0N1pvZHAwN0ZmbFNvZWU3dlNyLzJhOFZzQnAvNTlGd2JkR21wRTRUUnNFNlFDSHNWeHhjYjhUdHRxa000eXR3YnhsTXBnMGRSQndORUJnK0tEUmtwU0tTTXZwZkNXcUk3S1RSNmV4VURZZTlvbk9KR1hLQTNyMExhUUdJMHZtcVZ3R2dJUVhWMUlZL1NoZzBwRVkvRlNLNXFpTWRYUFNBRmUvbUNqcE9CdUpoWVVGOUhxYlE1MnRmTERMRWhGWHE5bEcwTVh3cFRqN2JVL2Z6UVlOMzZoNytTaW8rcVhoMlhxY2FxUm1SS0dPQmVGYi8zZ1pUT2RmVGNuTDczanJxSlI0aVBHbkdLeCtQeE9NSkZxLy90NzM0bHpzcG9sTFBmWHlVSzYyZkJrU00xTDM0Zjc3MVgvUEtEcFZScXJxMkptQnNpVnprbkowL0dmbFNJL2ZDSHhkdHZMMzc1UVZ5TjYxZ3ZFZXpsRDdod3pNQ0ZzeWxqQzg5VFFoQ3JncEJwZ1VLK0F6QkpFZ0g2TlVGcldMTWdBU0V3cmI0d3VLb2RncDVzWkZwdHV2SStYb25qZmNOSE44enFjcDJmdW5PWXEyaGJSbGJLNlovNU9CTlNXSHI2cm1QYnN2YjA4MmRCRkt1Y0ZZTzU1bisxRzU0cWJ2eHlzYlhsZXZZVEFGb0hwaG00Z1drR2JvRTU1Mm9DWUdleVlIMlF4d055MXBvUHVXOU5SQjhxNTAwdjVsTFZ6a3YvNDZXcVJzN1VtVXdubTJsY3NlSDhMcTlTdEFLZFB6UE9ZSlhmay9NT1ZrdGhFNEZONVZwVytYeHV6NTVjZnMrVGUyYS9HMUhrS2pOeDdGanMvNzVjOHhmZkxkMnc0UFJqanhVLy8vbFAyTnppWU5rMVZJSEJTdE05ZGxvU1FHVjk3R2l2VzFDdTY2cUMrMnB3am1JdXg0RFBWRFZ5WmtnUWFPVU52WEVlbDA5VHRKeHNlVWV1NmMyYVZOc3dSUXJqTTY0bG1XMDFRZHMybVhyVzJ4RkZyaktWc2JIWXYveEx6Wi92amYzNHg2ZC82NzVpV3hzV0w1NXJtNjRBN09rSklkYzBNVll1T2lHSlBWM2V0WXRCNVFrVHNlTGhyMjNMWmh6SHlXUzNQYlhkbnI1MTFtUTdxMWJGUjRhckdqbGpDeTZUcEYzZk9OdkxwNGx5QUFBN1E2NnJCNmMwU3c3Y2Q3aEtDc3RJZTZacnE1NWRUVDgwSTFHc01vbHg1SWp4OGl1eFE0ZUtqYW5pbDc2RVcyNlphNHV1TkpYU3crVXR1Q1ptTzRTUUF1d0JOblJlSVpPUmsyZnkxUHJDR1ZIVnpyUkdpUG5NV2ZuWlhsNDdoSWFORXp1SFZSY2FubmtqWXZhMEFrbWhsZElMRjlLYW1hODkyK1V6RWJrS0FHQjBOTmI5dzlqQmc2VmJiaW5ldDc2MGN1VlZOT0ppYjg4VCs4eXZXcTgraTgyUGI3T1IzM01Bamhuc0M4ek5TL3JjUmFzUXZPb0hsdFhrUkZXSkx5dFJ1aVNNbjcwV2UrVVY0OWl4b20wWHYraGNiUk9MWEhEUnREWjRObGpiQkxmQUFxL0MzQXlTajZkZis4NGZIL2tnZGFPRnRadS9Hcml3QlZmbmFKelhSdE9jei9HVS9lYlRwTTZxSUMweHNmNjhkbEc4UHBpVnF4Z1Q0S3I1VzNzSnVlY2UzSE1QZ05pbENOMUtLRTF3OGFZQkFIdy9BT0FqZ0c4T2N2QTJITGl1YWpXRGs3Zk9zMHdIM2Z2MkJiQysrajJ2OEpZYlZDNHl6NnVURVJKcWNyOTVrQ3h2V1ZxSmk4Y3A3MXNmd0x6cWk2WmVEajdHVlF6RGlNVmkxNmVIWEI0TWpQOUpLYUZVTEJZdjJtR1lZVm1BRHdDV2hUSGhyQU9FNDJqbDRvdE5hMDhzMW9HNWRpMkNRSjhRMlczYkx2UTJncUFtOXBzbldYYVBDUVhKQmt3aW1CYklCSTVmM0JOZHE1ekxWV0pHTEJhTEpMSUx4SUJSRTZzcEZvdkZVdkVpbWhGMmRwc045bklzeXIwRWExTXpRT1RRMEZEdFVyeERtekpDNXdQTU9rTmpSaVFGeityV3JNM0JQcDNPQ0RBTGdRTXVObVV5QXB6VGxMV2h0WkJMUjl3dU9KKzQwUmZPRWRZYmhsRVRpd3EzWFFKT0YwOWZ1c0hZbFdMMkN0SW5ock82U20xTkZQRmZHazZYOFBiN0oyTXh6Szh4NXNWSzVZQXZaaGdHVVBrWjR6OGJpQUd4bUZFYkRYaXZQbWIyaDVnUmpic3VHYWVMT0hpMCtKSi9Fb0FCeks4MUZ0UVlDMnB3UXd6ellzYUNXbU9lZ1FYelNyV0dNYThHOHczTXI2bXByYm1ZTWRzTURKMG8xUytjMmYvTzhkRW5saFUzMTZ5NGVib0x6TnlyMU5UVW5DV1UxMW9EdlArUmRtdnZ6alJBeEx1M3R2c1RIMXZOTzNlMEVOVHUzV2hydy83OUEyMDdXaWFXN2VqT3JmdlJES1Ria29VQzBpMFNhbmNCYlMwU25ic0w2YW9UQWEwNjkzZjdnTlhVMWlJbmpxdmRXd2Zhbm00aDNibDFmL0xwSFJKUXU3L1U3cSszbW9HOVB0WmJWdE82Sk1ZQUlVUmgxL2dwdW5QM2ZoK3cybmEwa083Y3VnczduMjdoY2tPb3RLTXJCcWpkVzd1Ym50NGhLd2I0TDcrTTllc3RXRTNya2dPdmRQdUE3L3V3TEF1d1Z0Mkp2amQ5eTBKWGwxLzk4RFB3NFZqcDhPaXBxRmU1cHBtNVZ6bWI1S1U3ZCszQ2xpMUo2NUhtSkhOaEFPa1dBTTFiZGlhN2R3MDA3VXgyN3hvQW9IYTNvK2xwSWpTaGZWZG5laWYyN3lxL1RQMzkvY0R5NVg3aEFleDlNOWtpQnRwZjNnc3JMZERsSXozMVRnTmR2clZsWjFxVTl6dlg1WFZ3c20ybmdOYmwxRG10TlhHM3Z4encvUzVnT2VCYmJUc2FlUGV1ZG10TGMvdmUvdjdsVzEvK2x2WHRiOE8zbXBxNzJuZnQ3b0xmMzkrL3ZQQjMvbDRmZUdTcnZ4NzlQcjcwcGU1di82Q3RLY21kbmZ0OTMrLzMvZDI3QjlZMUFZRHZXNDg4Z3E0dVdOYkFtRWpDOTlGc3dZZGxvY3RQN25nSWZTOGkyWmJjQXIvZGI5N1NsQll6K2dtQUcyb05zeTQyL3RWR1hKdk12TFRyYk1KWDJQdjhEN3RlSC9sYzAvQnpBL2QrenYrcmdkVWI0ejMvN2JuZzJPditUL3lSWTYvN3c5YnRpNS8veStDaHI1djdIeStZZi9DMUx4NTdmci94b0RXaWtVZ2sxaXhiRnE3Nyt0TTdIbXhjVVhQazJZR2FtcTZSV3o0L1BIenowdUhYYjM2d3JUR3VPcmZ1K3UvUFAvLzg4NzJMYjArOC9yKzdSbzdwVWROcDdOdjlwYWQ2N2w1YU0xalk5WWQvVlhOM3pRKy85L3ByUC9GZlA2WnJhdTY5YStRdlgwOTgza29rRW9uRThQRHcwbzBQaXNQUDYrUWZmTzNMODQ4c2FmdjY1M3Q3NHAvRDN6ejNhdGdQYTVuMTBOZlg2VjZyTFQzY2UvTkRmM1RMNndHYWYvOVAyNVlYZXVLZkcyMS9hcVNwN1M1emRFVDdheDU2S1AwRmFUei9iSkJvdGhKSVdCaCtiZml1UDNnUWgzdUQ0V0YvZUhnWVNDUXMwMm5FajU0Zk1XdWU2MDd1Zk1nMEJ0cS9aMngwenVZc3VEZ2RMR0x1T2UrWXhHcHU5dHNITEt0cmY3ZmZuQ1lBNlBmOS92N3hmOUVnZHp5OUEvdmJzU1ZkMkwyYlczYnNrTlRTMWdUZmFtcHBtbWhGV09ocTc0TFYxbVQ1N2UyK2xTUUFJcjJsVEpOb0FKWTNON1cxdFJBZzJ4NngvUGIyZ2JHV0xlc0IwYkpqUjF2emNtdkxqaDB0a29EbDFnU1Z4djBCcFFwZFNGWmUyK1hOVzVxWFcwMU5hTi9WVlQ3UzM5WGQ3c05xUXZ2Vy9UNEFTamMzSjZlck92MytCUDJBVnQyKzcvcysrdnZoKy83TGU3dlZ4TlRjUUtHOWUrQjh2OGlJYTR5WlhlVnM0aWI3c0pMcExjM0pkTnNXK0ZZUzBBUCsrbTgvL2ZTMzF5OS9aT2ZUMzE0UEFMcHo2N2Q4eXdJRC9yZTJkbXBvVmVqMis3dmF0M1lEWFlYTzNWczdOYVdiMFkvbU5Na21xNy9mYXBJQVFDVEdLYi9rNDZNdlZmQmhqVS9DOWU5OVpQZGtIcWhXQTdEOHZWMWR2dTkzN2ZXQmdiLy96cTR1V09odTMyczFDYzAreWhkOWEyOC9JTnQyYm1tZThqaWlaZWZPSmd1QUxuVDVBSVJJV3JDU1FnQjZBSStVbmMreW1wc2ZzUVlnbXFaY3U5eXFMYlMvM044MWtOeGlkWFhCNy9LYjIrVFp2dVZyVHl5T09JT1p3L3F6VGFxb3pzNEIrTDVmK2IvVnRBNERZK2tXaWM3T0F2d3UzOXF5bzBXb3pnS1NTUURBUVBkQXNpMk5jcVlvRWFuT3JlMWR6VHVmbmpuNi9UaTBVcENTb0R0MzcwL3UyQ0VCclhhWHBZUEpRd0JVNTI2ME5BM3M3dmF0dGgxcEtFQXdnTUt1OWk2cmVlZU81UDZ0QTIxYlVFQTYyYjJySGMxYmRpUUhPcEZFZC9ma2c2MXJTalpnWUgrM0Q4QnFha3NMRUJIVTdxM3RtQnE4cTkyN3l3YW96Z0phV21iMmxtdHlhaVZpS21lZFY2bUoxUmhYVDNidHRVeXBWRHBkUEQzWFZrUmNMR2VOVmFMZjdxVWkraWF2RDg0VjFwOCtmYnFFYU5odzRaUlFPbjA2OHBQcmhITmxyNVIvMDdGWUxKcTh2d0NLcFdLeGVFMEp4SnpQNjB4R0FtQXZwelJBNlhMcEZsdFFublVHZW84bWgrWU42Vk5ySkpnaEJBbUI4bHBGQWEyUWxpaDB1REFkUUpOY2lvNnU2bUl1QXB4VGlvZ3FpV1RNWEs3OE1uMXRqY3J2Y2N1cC9nRm9XMFo2K1NjbkNnNFBhZFJYNmc4TEFkVXh1WkJtcFlNVE9nZ0NtS2FKa1pHZ29YRmJmZGxtRWpZNHI4V2syWlZLeXJQL2VqN2VCNHJGNHRqcHNXS3hHUFV3czZHY2UxLyt4dWJhbHZPQTJmTUtRYUE5VCtYekNvTEtoWXpLaThYS0ZZRTl3SUhHUy8vNEZrbXd1OC9WRE1BNzRCSUJZRGVBTHJDZE5rM0syQVFRdWc0dHFhN0d3b3BCQ0hRbDRaTHpTZ3NBUW5EK2pHb1M1cVpNSnB2SlpDc1RWWTRVSkFTSld2MFdkTVZQWk1YRHhrdXgxTnRaQ2JOMTIzWWlrbzJOWm4zRlpsY3pGM1MxMlFDQzdvNThMcDlYc3kzWk10dWN5R0twaU90MEtHRU1lN0YzbnpNK0dpd212bEM4N1dITXYyMnVMWm9EaExBRmFVMjJMUVFVaE1TZUo5RzZTU2tRUVFnRUhRRTVEb0NodTRNbEFHdHpzd090SUtUcEtLM2hBZzRBVVZua1FpUVEvS0l2Zi9Tb3VjbFJPU1lDb0pXR0dRUkE4QTN0YkNiS1NIZ0tuTk9Vbmw2WUt6aVF6NC8zS3JZTlcxTDVoWDd0dGVNckcrL2JhTVB6S3JOYVZRdHA0T1U2UUsyZTBscGo0YUsrdDhadGhvTWhnS3JNdGpPQTJkUjZpWHVWNjU1U3dqNjkvSStMRGI5bi9LcXY5aGZmanYzeWJ6RDJxN2syNnNyRGVVMlo4b0lZRFNodG1wb3hYaGRDU01jeEFXaGd6UW5BVlNDNGJnQm9ucWdUNFNBQTRCVUFuYzlyMk1DU3ozNnhxaG9MQkJHbEpVd1RjQjdQMnJhMHdReXRPWjJ4eGRTeUtWS2FKbVd5a21DVys3Yng0NkkrWHRGcnRXWldQSzBVaTUxMmlJUXRpY2pldUhGRHhXYWhkYjJnYXJOblgvMXJrcWdNUlJVblA0Z2RmU0gyd2F1bCtZdEx0LzVPc2U1dXhENHBtemw2eWhQU0Z1eDVHa0xhWUpUcnNYZzVoV3pHUm1YWnZtYk1FN2hIQ0dZdUw5K2ZLSytpTUY1ZFczbVFnbk5xYUJHdFdZT0phaXhTNTVVbU9iNk1tYjJjMGhON20wd3Rtekp1VE9Wblc5b0FXT1dWaGt4TFFJaHl5Q0hHUzB0T0xxUWhlTlhWL0ZHeG1lenlZcld5MlZOZFJjeXliSEhrS21mdzRlSFkwYitMZmZCUHhmaGR4ZHRhY01PdnpiVkJFVmNGa2F2TVNBbkgvbC9OWU03NDZFangxb2VMaTV0aFhPZmRDMDhyUFN4RWxTQTJYbC9ZbkxyQkZTc1BFaW9uTW1uKzNtdjZyVGNEMHpTREFLM2JNK0FxeFd5SytsUTc5TVk3SjRiSFJTcUFaTllXMVRlcU1tUGxvcUg2eGZXdTY1cU9ReEEyc2FkZDEzVWNCNkJ5RjFSV3NlRGxPbHc0RGx3WEFKeFcwa3FEaUxTR1ROdlFrMjB1V2RTejR2aHFUWnBBb0ZvVTNuR0Q4Y29kcHVuSWN4YnVpRGFObUJFRDh4ZVhFbCtBRVl2OThtOXg0aGVsaFNacXIrZWF4WDBjeTk2TFoxNkl0ejVtaDcxOU1MaXYwTk1UeG1LaFVoeW5jRFNSeld5Z0tkOUF5QXl5WmFvT3ZlcjFGVEx4eHFoOGpFWUxQWWFaRERWRGp3TEpNRVFQd21Tdk51Nm5zT1BQWEtQeHZuVXBIbTE4OURGak5OeXc0WDRSc2xkOUl3T0pDVFBHM250ZkFJbDcwNmw0M2FxVTRGNnVvMlFpQVpDQURnWFZBZnppMHk4Yy9oWDNCTzloWkVIeXdkVURydUU4dHFHT1I0MTRITkJobURMMFMyL0hWLzkrcGMxM25zdTlOWEpud3VnSlF5UEVuUnZpeHVHa2tUQVNpZFVKaW05WWRjNTBxeWlzUHp1eEJjVWx2ejMyMlQ4QlNyWDlmeG9iK2dlVXh1YmFwc3ZHMU5MRFF0ZzJtV2JhdG1WNVpWMmdsVGZUVG5ETTVYMkxCTWdFSzFzNkpvUVFDTndBSUlDbXEwOGRMM2FBNENtdHRlY3hUNy9SVkROWWF3RkFxM0pzd1JwQ0NsUlZDamViV2pQWi85QnEzZ2hBRjF5WUJPVUIwQ2dIOXdKRTlkVnRMbGxpUW9NY21aWUVCZ0VhUVJCQTQyTnJGMGV1OG5IY0lJcm1IeFViZnM5NDkrOWp3WC9GaDBmbTJxREx3NVRTdzVndWlNRWthWXRwT3BWMk8zSmNMdm1yLzFMcGRFYm9ienlocFQxRk1adXVQcGtOU3haV1JDcGJpT2szbW1MR0lRMVpucDZzdk1kYUtjYjBTdUVNY3B4TmtzZ3hvVFdFY2wzU0t2K2tocHorYUVlUGdrd2lRQWhobDJzWkk0QnBnaVRoWTFTeEtGYVpOUis5Ry90bHpqajJadW0ycnhSdmJvSnhYWld6bVZZN21QUVVRV3o4M1R5enZDOTduaGEyRkh6d2UvejJDYVF6TnRqVHNDVW1GYk9wNmxPNStIR2xEY0ZUYjRSSk03N3ZMbXJjdGxGNE9hVWhNOWtxeVUzbEZUSVNWU3JXVUszNDlRWXVzRWpiWXNKV0JRSEZsQkY2OHRIZVdDYnZ2MGVBUGRZQVJDMmhvYXJOekZsWFVRQ1JxNXduSldQa24yUC8ybGxhYUJZYjJyQmd5VnpiRTNIbGlGemwvRG4xUVd5dzAvalZvZEtuVzRxSkM5bi82U3FHdlp5YVNLTUNGZzdqeEFOcFVnWE1wQTVOcG1ZTkRmWFUxejg2aytRbEJJbHFEV3JsU00rSnh0V2tYUmVPUThJbXpoZEFCR2lOZE9ZY0NoU3JQQU5hQjBGZ0poQ1VUSE1rQ0hBTzVVcmxQU0pkMEFCQTVXM3Z4Mld4cGN2RTJDbllrcjBjTklsWmxqV0xGTER6cDJaaEtYNFBGdFRIL2pWbm5QaEZhZEVkcUxsaHJtMjZXRmpsbjFHanlkU3FWYW5SRnc4TW1KOUxBQUdsNzd1YmlIV1lhaFNvTzNQWE11NkxwVkpVVnhjL1BqajI0YUtaSlMrcmtRU0hrL0xhNEN2L09KWk14c09CQVNTVDhUcUVJY2NSQnhBUGgzNWNlUDNuLy9oaTcrSENDeS9HekxTWWVyK1E0M1hnSC9XTUFDTTM0TmpJeUhIQVJQRDZpUGtaM2Z2KzNTbk81NUJLVFY3RFBCcUdPdXdKa0VnZ05PYkY0NStxeUdJZnZmcEUvOEthdDN0N2VnSWpZUmp4bEppTnVCbUY5UmRJcWU2ZTA4di9CSmhYOC9aL01VWi9OdGZtWER5QlNlVkpkN2R5NE9mLzU0QlNoWTU5eis3cktDaVZPek1aeEs3VW5Sb2JQTlIzTnNsTFlhYWR2ZEtPa3k1bnV3QWFXbXRvb0g3MU9UYlRFbUFtTWszNE1CdndHV2VUWTVvd3piVk9kdU1EMEo3U1NJdXA1MnRORXFZakNaUzE3Nm1TeGVxL1lJMUFadEltVE1yTXVnaDY1Q29Yd2J4NGtSNHRmbnBUN0VnK3B2OE1KOStkYTRNdUFuTGdLZy9DbGs3bDBQd2xUa2JDM1B6NFpyTThWemh0ZzZ2SjFDekVGOTE5am9Tcm9Tb05haEJMaUlUUXJxdEJCTlp1RUxoQkVMaEI4Sk9oSVV4cGZycHZhZzFLTzVzZE9ZajU0K0c3U1FJUWFYSmRrbWRLV0pwQllKQldCL05Wc3RnUVZqb0VyMEN0cFBPenpnYUxZcFZMd2RpdllrTXZHdUdQU3pjM0ZXOVpqNXFGelVvbVRBQUFCSHhKUkVGVWMyM1F4Y0NlZ2syY0wraUZoSG9xeHcvc0tiWUpaMjV3Tlo2YWxhMjhxR2RLWHFKYVh2dSt1NmpST1Y0T1M5aFRYRXNZbStoQVNOaGlxcjdHWWtKOVl3YTBVaHJBU0JETVcybXVxRThMb2RXVXZMTEo4OEhNNVIwd0FGUVN2U1prTVlsQ09iZXRhcU95anlOeWxVdkh5Y0hZNEY4Yko0OFdiL3ZkMHFkV1g3THFlR3JQSGpoNGRwOFB3Tno4MUhia3YrSGljU2Q0UWk4eHY5c1pMRVAvMjh1VzQyM3ptODg0Ym9jTFAvQXQwNExUdXUwVFdZVDc4aEhWOEw1MHpHOG9KditqOGF1M2pGLytyZkZCZDdIaEs1amZjUEd0c2k1dlJRVExoQTh3Zzc1cXVrKzQ1bGVkNHorZ2RVMldEMWhORm9JaGR1RUhQdnJodzdmQUxNOWozeTVtanpXMDFrUTA1YTg3ZTU2MmJjcm50Y3dRNXd0NjVQaHc0NHBFV1lreVRacW1QcFU3RU5iUTJ1MDdpTHNmTms5TW5GbU9KYlJTSUVCa0pFOEthTy9wK3NXWWJKUEFOTmw5c2NwUHFuSzBGUG9kZVZaUjdqSVN4U3FYbU5KTks0dEwvek0rdGFabTRCbmozYi9HcWVHTGE0OVY5OXNBZ0xXT3N4WVlVZ2YyN1h2MnU2LzB2L0xkWi9kMXZUTnZaZHBFdjJXbUhRdjF0bU5hQUpaYkZpeG4rL205UmtMWUFob0VqU21qSUsrZ2hRUkFCUFlLR3BScHdLY0ZFQVFBQXRCMGJ4VFNodFphYThDOHU2bDV6ZFF6dWJ3ekRObVNoSmZUNUpDUXRpMEZocFpPYVZNS1haamNrbDZRbEduSGNSeVpscElhWkZxeWhreGY2VDR6Y3BYTFFHeCs4V2JudFBXZmpOTDhtb0duWWtlZXhjbjNMcmd4MmJUT2NoekxoQ0JZcU05c2YzeXp1V3pkdW5YTHpMVy90eFJ2RmJENWZ6b291QUFZZ1c5YUZudzB3YzE1SDl0eUZld3BqMGxTZWNsSDlScGFxcVNSVkZJSjYvSGVoQkoxWm5vaEswK2huS3NidkRVMFdIMG1hNlcxcXdBVThncXdzNW55VWhOUGNUMEdwN1k1WGkyeENxMDFHSU92dlhodVVlNHlFczJyWERaaUMwbzNyU2pGN3phS0k4YlI1NDNSSHNUbW8vWW14T2FmVHl0MWRmSERoK09weENnYmdHR2s0cUVLNzkyZWZTRDlvRG5hZmNpNGJmWHQ4UkR4dUdFWUtTT2V1Q3RwRE56OHhkWjBPb0ZRVE0rVk90ZGR3TndiaGh1b3p0TktheU9WcWtUVFNpR1ZDbnM1VEFHOVlVODRhaHg1TDB6VVUyUHlya1JLYTQ3SHA4eTQ5TEVLTVlLZUJFWVNpUnZEZ1huMXQxZk9wTVlVVWNJSTRmYkVIMGp3ejFudFY1eHMzR0NuV1AzRDhUQ3hhS0xOVkFwS2hSTTJvQzU4NlRzc1Y4ZkQxRy9lY1hKMFhtZzBidnFpb2VOWGVBQVdoZlZYaE9LSHhvbDNqT0Yvd3RnSGlIMnFlTXNYTVA4emlOMkEyQUlZVjAyNHlKNm5KNWFDVkIyRWdHWm9MZExFRUxXRGd3Mm4zcWtVYkNhWkZWeWxPNDFMU3ZBODFBNjlPTGltOGNURW1VdlQ0aDRCVDdFZ3FBSXkyWW0xalNOTDAvYzNqS3RiQUVpbVViWERQWHVLaGJRRjJNdXBONDRQTjk3MzZLUW9KNjljdGtUa0tsZVcweWVNRDQ4Z1BHaU1mWUNTQWNOQXpVMVltQ3d0YUNqVjFxSG1SaGkxTUdxdUl2K0pxQkM1eXR4UlBJWFNTWng2enpqaEd4OGRSZWtqbEU3RHFFR3NGcmpVYWNzbmoyTCtXWkk3ei9IUko1WFNUYXRLTjk0NTdXRGtLbGNWSlpUR0FDUHFWYTVDb2wvSlZZVngzUy9pdjNhSnhPS0lpRmtSdVVwRXhLeUlYQ1VpWWxiOGYrT0pxTVd6MVVGMkFBQUFBRWxGVGtTdVFtQ0NVRXNCQWhRREZBQUFBQWdBMGF3MldJckhEOVN3QVFBQU53UUFBQXdBQ1FBQUFBQUFBQUFBQUxhQkFBQUFBR1J2WTNWdFpXNTBMbmh0YkZWVUJRQUgyMit1WlZCTEFRSVVBeFFBQUFBSUFBV3JObGpicm5vSjZBOEFBRFFTQUFBSUFBa0FBQUFBQUFBQUFBQzJnZG9CQUFCdGJTNWlhMmwzYVZWVUJRQUhlbXl1WlZCTEFRSVVBeFFBQUFBSUFOR3NObGlUL3NDMUVBTUFBUDBFQUFBUEFBa0FBQUFBQUFBQUFBQzJnZWdSQUFCdGJYQmhaMlV2Y0dGblpTNWlhVzVWVkFVQUI5dHZybVZRU3dFQ0ZBTVVBQUFBQ0FEUnJEWllYRTVqZTNvSkFBQzNRd0FBRFFBSkFBQUFBQUFBQUFBQXRvRWxGUUFBY0dGblpTOXdZV2RsTG5odGJGVlVCUUFIMjIrdVpWQkxBUUlVQXhRQUFBQUlBTkdzTmxoalY0OTQ3d0VBQVBvR0FBQVZBQWtBQUFBQUFBQUFBQUMyZ2NvZUFBQnlaV3h6TDNCaFoyVmZabTl5YldGMGN5NTRiV3hWVkFVQUI5dHZybVZRU3dFQ0ZBTVVBQUFBQ0FEUnJEWllKUERiK0RvQUFBQTZBQUFBRWdBSkFBQUFBQUFBQUFBQXRvSHNJQUFBY21Wc2N5OXdZV2RsWDNKbGJITXVlRzFzVlZRRkFBZmJiNjVsVUVzQkFoUURGQUFBQUFnQTBhdzJXQWtqQ3YvOEF3QUFZek1BQUFrQUNRQUFBQUFBQUFBQUFMYUJWaUVBQUhSb1pXMWxMbmh0YkZWVUJRQUgyMit1WlZCTEFRSVVBeFFBQUFBSUFOR3NObGhRWjNoTzJ5UUFBTllrQUFBTkFBa0FBQUFBQUFBQUFBQzJnWGtsQUFCMGFIVnRZbTVoYVd3dWNHNW5WVlFGQUFmYmI2NWxVRXNGQmdBQUFBQUlBQWdBSlFJQUFIOUtBQUFBQUE9PSIsCgkiRmlsZU5hbWUiIDogIuWvvOWbvjEoMSkuZW1teCIKfQo="/>
    </extobj>
    <extobj name="1BCC2C28-871D-48CB-8BE0-2867F7803ADB-3">
      <extobjdata type="1BCC2C28-871D-48CB-8BE0-2867F7803ADB" data="ewoJIkZpbGVDb250ZW50IiA6ICJVRXNEQkJRQUFBQUlBRmF0TmxnaU5qYnlvQUVBQU9nREFBQU1BQUFBWkc5amRXMWxiblF1ZUcxc2ZaTmRiNEl3Rklidmwrdy9FTzdSZ2dqb2NHYVowUzNaVjZMYnJpc2NwQk5hVW9vZldmYmZWK3FjVXQwZ0lYRGU1L1M4UGFlRXcwMmVHU3ZnSldGMFlOb3RaQnBBSXhZVHVoaVlyN094RlpqRDY4dUxjTVNpS2djcWpMZGZGcldDbG0wYVVqbU9JUldaVkNRZW1KL0k3U1UrZER3cjZDS3dYUEI5YTI3UEk4dDM0OFR6dkU3aTl2Q1hLZGMzNUJXK2NGWUFGd1RLbjRpSzNsU0NQZUF0cTJSdFdjRnNINHN6a2tOR0tMeVRXS1JLUndnMWtWdWNaVEw1enlXbUtWdFBPS3VLSjV6REdYMVVFQlZ0T2QybWNCTUpzb0o3R3NPbUJyU3kwNGdEMElPdmJzYzdCOXdCV2FUS1Z1QzVUZUFsd3lKaFBLL0ZOYUZOOFZHT0tObitpOXh5d0FMaW4rSHNtcU5HZGtveFhzdFZDZnpzRWlQNXFBRUhPYTZGYk10eERNZnV1MDdmMVMzakJaUTFXY2dYelRBdXBHZXR3V0g3Wk9iaEJGTWhuZ3NoUFIvbnZ6TytIT0d0eXIvYTMrZ0s2VlUrR0orUmFGbHpIVTBqOUtEcDB4S1lpLzAyTlcxTUtDblRQMFNWV0o5QzFaOGcwRS9mTG5rUGRIMVBCMTRwRWNlblZ4dEFpdWtDbFBObThiQjkyaWU1ZTc2Y3BnQ2lwc0wyL3ArVkg5OVFTd01FRkFBQUFBZ0FHNjAyV0NPb1ZRb1NBUUFBRUFFQUFCb0FBQUJ0WldScFlTOXBiV2N4TnpBMU9UTXdPVFkwTXpVNExuQnVaK3NNOEhQbjVaTGlZbUJnNFBYMGNBa0MwbVpBck1QQkJpVDFPTHdWZ0JSbmdVZGtNUU9EVUFrSU05NUxrNjhBQ2g3eWRIRU15V2g4ZStPMGtJTUJEK3VGS3ovK3g2OXI1Uld0elR6Wld4MTJwU2R6Rm9lcWs4c1Z4UnJieHVZWmM5cmJERDlmOHR6ZU0xZm4vSE9qcTdFQkFwRldYYWMybW9XbDJDYm5QZGtVTWxjM3UyM3FRbE85emFxYi9PMTRIYVJYUDlwV3VhYjE5ZEtyVW4vdExyNHpmenUzVkZ5bTV1NzNHR1AvNmhtS2Y3WlZkbXhKZmZrMjdUTHJOaDdYVjBabXR6dFlkNGM0clRPcCttYjd6RnR3MVJ1VFcxeE8vNElWbEtTWUZqN2UrZWJTaGZtbGxubE1GdzBzUlBybjZXKzN6amk5OW5McWJIV2x4Mlo3ZjVwOFRVcHdkZ0Q2aHNIVDFjOWxuVk5DRXdCUVN3TUVGQUFBQUFnQU02MDJXRERycEJZaEFRQUFIQUVBQUJvQUFBQnRaV1JwWVM5cGJXY3hOekExT1RNd09UWTBNell3TG5CdVp3RWNBZVAraVZCT1J3MEtHZ29BQUFBTlNVaEVVZ0FBQURFQUFBQXNDQVlBQUFETTFGQlpBQUFBQ1hCSVdYTUFBQkowQUFBU2RBSGVaaDk0QUFBQXprbEVRVlJvZ2UyWDNRNkRNQWlGY2RuN3Y3SzdXSmE0amlJZFZRN04rYTRVTlQzOHRLQUlJV1E1dHFSMTkrWitHN0JCMFFvY3NYM3hpR3VaUnM4QnVPZ2YyWlZyelhZS1VpWktZa1hmbllWTXBwVlNKdVd6SVBJVzJvclZiQzY0c1FQODFkUUlPcjJXRGo5NG5hR2RHdEE4SGU5NHMrWDk3amJnbzMvRWl0WVZZL0NNNFB4b2FnMnRjTXNSbUhMeTdJa2U2VFgvUWN1RTlad1FBNVJ5Z1Rra292UWNLZE96TEtGbG5SZ1N2c1NmWGFUWnphWk0yV2lFUi84bHlnbUIwbVVrTXNtQnpFN0lZWk1RMHVjRkhyWTErTVdlZ0djQUFBQUFTVVZPUks1Q1lJSlFTd01FRkFBQUFBZ0FCYXMyV051dWVnbm9Ed0FBTkJJQUFBZ0FBQUJ0YlM1aWEybDNhVFdYaFhieUROZHRjWmNDTGU0UmdoTUNJWUZBQ080bE9CU3BRZ3N0VXFINnZMMzF2OTg0NDl6Q0hIdXZOZGVWQ2ZaNzdNeDUxckg1dUYrZmxDUHZVUTNpZDVheWVjSUhRVzJtVUszNFlGWEFIMmNielBmYXhlVVJoNk9rQmtmVzBmdTc4aW9ka2F2RTBYODRGblN6L2hHREU2djRQajBmWkk2TlFWbHBPeFltVDA3aVRNTEJjWDkrY0pwT1Y1OXFFd2tsQkN6UGxmNWFvK0Y1WldPVE9GZlozaEZJaGtQWHlhK29lYmpRZWh1YjBiaVpRb2ZTVjdod2hTbU52bExrUFZjWE9NR3BGVlJjTmVsT0xCc1VCRS9OSXNpNDM5M1FNSkRsdWxUN2gzcllYdkRMQWduTlk1Y29tMU9Ha1JuamFwclQyMWhLNzVpZVdrWVZJam1DZUxhRUtHczZpWXYwaS9IQkgzMlRGTEFaSjMzQWF5bTQ2V3AxMTIzS2tHRXI3TG1FWWdWQWZrWjhXaVJscGFkUDFKaStreWVCVVVqTCtocTZZNVdObUQ4T3pTZWIyRTBONXY1VlgyK3ZmKzRidWs5bWs3VW0xZzlIbURyYTVRQmNyQlRVbUh0L0hWdE5CSDU2RFhhdUx1STF2bUR3Qi9SeDBMVlRCckxheURXbFFlcFVKRDVzTjQrS3JZZjFoNkZpb1lENFU4eUF5SWFnbER6SUQ2V1lUakd2WkgzNlkycC8wTUd6cGN4enZ5NWZFWlFVUWZhdldDU3IyRGxHdmM3OEJFVW5GN1BZc2RhSkNmVmE5MlJYcnZCVjZrbmJYNGg5ZS9FUUx6eCtiQis4ZWpIWlh6RnZNaDgxMHZFZktzdWJhb2pTZ3FFQ2dIMUhVWDJvSndERzFYcjdXVVMxZkNLeDNpQkF5TGRjdys0T1JkNWZQK2VCVWllR05iaCtLeS9ERnZaM3ZLRXlOTjJ5WDYrQTBROU93bUdmMzZKMEU0VTZsODk4em5idm1hQitUR25SaWRBU3FhTWtaaWIwS05xeXNKUGQ4NytJdmJVYzIzSm9pZE02Sm1weHVFRTVEVWJBbzI3MW1qM2tGSDIzUTRFdzhmdDVsVGU2Qm8zelB2dG9WNXNqUG4zc3lXV3lFQkI2dFQ4aFJQRlVtaWlNL2RlRE41VmJieFc0UHM4M1dkNWNxYUM4bStqaGxxYkFVRWhqdC8veHYrNG9mSGdnQjk4RXhtbVlQdzJjalJ5RDJyb3JnNUJnTUJNSUpIT0h6WkdqVG1KWlN6ODNacHNDek9seWVnMUR6SW1rYzh6RzdTSFpIUE54NFZlWmF2dlhmYVU2RnYrUC8vTC8zZjhCajZGaE5ueHgwYzJkb25nbjBZZU1DSzluVmVyaXNjZHM3YWl3RmlaVHlmN2pmTlN5QVlDaS9WTi8xb0FrRnlOZGpabi9Wek1DK1U1bk1DNnlxeVAvc0kvaVFoTnZCOW4yZVRiQUVvYUNUeHd4UkY3T3lXL2xEa3VHWm1ldlh5alkrZU4vTGdBMHhsZ0czOS9jcE5UZ1FwNVE3Wi9PYjBNakloMmtMRkxIVDZsNmZ6TjFVQ2s3RXVQKzZ0NXZzRnRMR21zOGpUSEtac1BEVzNaaE5URktZK3RpNW56dW9kdXFZd0JFODg1K3laYm1nUnBmVEJvaExmM1lMdU1aMFY4ZnVxazkzSnVKaE94amYrTDBPNlI0dzYwU2pOdm9KWWJiK1hUc1REcm90KzU2SDF3aUpTUmxuOVZObmpOUUtkNldtd1NmNTdOeGE2VmxEem5qWHpvS25OSjQ3ZWR5YW5nUEpycHAvR216YU85RVpocUdRaFo1M0c5WlhSKzJGb2x6NmhrSFRHeWpWRUpESU1obHc2ZlZiSzV1QXdPQnYvelpud2RGdlBiK2U1OHQ5M2tCanJIOFdPdFk5YUtCNXBsRjRYcERHMHQrUmE0WHFjSFVZWGREOGZXWEE1aHN5blc3Z3QrTk94bGNEcUpCdVpsUXhVWDErVXZGVG1xdENvVCtzR3Q3MU82cTRTUTVmL3gvc1JkMnpBazNOcjF4azRpMTQ1cWZnREptT1BiTFNVcHpmNWFDQ3BoRnZ3RFpEa1o2aEZxRHdBMDRUZG9iWXAxdjI4UmFoOE1pOFhWaFJYRjAzTkwxTTFCODhtMmZiSTh0UUQ1Ty92Ry9NOGlCMmJRNEdIeXc4aDkrakxJYzhQSHhZbGhSRkxnVGNmSVFhYld4R3VRSDAwUkFBYk1GdGlpTGxhU1FQTTNhTkRwc1gwSDdJUXpucGZ6Vlh2MVJPQTRMaFhRbXIvcTRxUnZwbUFCTnBQeTNHUTAzb0JVMEh6OXJzb0QwUXZUdzgzUmZORXBQZTQxYVVaK0plZS9TUzFTR2hVUWxTa1RNaUlaM2dyaGVCR0JhL3ZjdjUwNFlYWmRhZWE3TXloV2ZsS1B2VVRCRW8yZEl5cGZQc2Frb0dZRTgrY3Q2MlozeGh1UkU3dnBsWWtBZGNEYTNhZDZ2aFZJb0thQTRXZE93VUN4R29WNFR4MWVSUldvNkZSd3JuWVQwek9HTVBSWnFMd0pPcDEyTXh3NlZLU1FQQkVGVUhOQlo2OU50Z2Fmd1J4Y3BmVDRzVXA1WEpzOEFtRTEwT1AyRmhVRTNnNVNURGd3b3NvVUxmYkxqVndrOTlmWWt6anErLzJlZXE4YVpPZFBhNTU3ZG1EZE95bmx6dFdCZ0pTMkMrK1lWMkk0K2xNYnZGbm9hQmUrMzVIZFU1dkNoSi9qOC9ZNFJXRFhoTElrUCt2YTRveVJHeHJlSG1NL0Vkb2xIdkhPMHVHMmQ1SkJCS0dkVTdhMzh0dHBoMEtXUDVCNDcrY2xFSFpFT3JYRGpMLzg3VHA0aTRLU2RtVEVnNDQyN0taVkpDKy9ZOWlFNW1oY01nK1Y5MVdRTUdHaklrY3NtTHVVbW5tU2VrQkc5dDFwUm5VemprdXhTZEpjbkhQbU1xREZXMUI1emlLdm5qaUxyem1mTjV3SlNBSVRuTGplZmNvRVFxV2Q2U1daUVBBOGlWRUlTenpLMWFsNnZnendCZDdLWS84ZDYrWm9acVpmVWtNZ2E0U2pqZ1pCcjkyOFhFWmRZMlAwTkZDOXk2Q1VhUVdkRFFnZkE4WnZQWjRNczVJZDBvbTBNdlhDV1RGd0szVGJIOTVqTkowbUZnOXZTZnVYRVJyeE1QN0s3UGM5Uklqd3djOHhFRE43TVVrNlIwb2NGeU82L25GOEUzNzY5bEJmbUtNRjJxbVhlbVdRTGR1QXhWajR5Q2tHQ2p1cWxtdDU2UzY0cGxVMWc0Y1d6dGV2aVZLUUV4NjZNMU1ES0p2MzNlc1R3N3VaTGp5WkxHcHFTa2NIQTRCTGxlVFMxZTBOWjAraUtWZWFvTnhrb0tDU2pIbit2dFFBemxLM1ZyUkFaUE5rWFJ6MGo4dXREVWxLQzdNREg5RGREMUplQThNeEl2L2tkZDBZY2c5ckdnYVQ3ZGdKZmNFS2MrL2V2TjRWRzZaWDQrQjJsN1czM2NIRWk4L1phdGV4cDFFdHlHMHZzcm1DeFgyQ2NkbXdHMnE5Y2VOc3g2RHhRWnJmSEZFeEdtWEp1eWRPS2hTUlNDMFhxVEJlTXhwMEJmNVQ5eUxhNGtTaDg1dkdGLy9qdkI1QmFSM3cvSDRCNlpkTzQzMkxXSkxYNzNLR2k3aFRFUHBGZUdVK3U0aDE4VUcvOGF3NUxOa3NDeU5qTHpINGo2NVlxMkV4Q29UQ24xbmtZbm1BcWpzL0s4VGp1eWhQQUlYZ0xTbm5KWU9oMVVDZWpOZDZ3WUVJR0hCN3FDLzN4Znk5NWxNR1lpV01uL3l1UktoU2NPeTN5eXovL3dTNFNJbzlNT0RqTHZrQ0tudGd6TlBjK2pxS1FESWt4RHdYS29xUjdwZkw5WGRQcXRoeEw0MVVINS9PeDVXNUtzYk5paGozMDNzc3FJaU1Xb3UxOThHMG91RUFuWnB1cDR3Znkzb0VuTHFTTmhyUzBPV3ArVTMwK3FVdlVnYzh0OXUwZjl0MGc3WUJIM0hFbEdobEJiaU9kUWE5ZWRZaDFjTEVmbGJNNUdmajZWUC9nMERKN1VvWGFFc3VIbzAxVjF2TGN6bUtldVFaREdrUFczZGNBazZmd1VNZ21XSkozUkR6dERkdCtSQlUwa3ZiREFxYWF1N1E3dUk2SExQazdSaFdFRjlER25VR1FKWm1DTTZsM256bzVXQXlNVzZlRm0yUFV4QVdoeWxBY01qK1c3cGkwVENhYm52eSs0bVc2U1YwTnUvTGVQakh2TjE2THpva2p3ZmROSHNwMUhZLzNrUzB4NkVjdDQrVEJacUg3cmZsMW9DUDZPQ2JOVElMSGwxRXFxQUNneWR1d1ZYRFVSVmNMTlVqODlXTXE1R3l5ditFOEY1YVlvNzcyQ1VMY2R2SzNHdjNwdEJtNzZFemRydi81ajV0NVcxM1hoZkdEUEcweldxbFZKVjRSQmhJNkg5M3pOYmFycEFQam0xVnhQYzYrWDVjRmhvQ2tWMGZiN0w4MDkwbVFUdS8yNk1JMHVxNUpScDZDbWpvZEo0YzVmeWVjNU9Od3BOVnBqa01PY3VJWUtzZW96Nmk3OEFVWFJMTUNhYUYwZFZGZnhZcStGSS9MdW02K0JJQmNCSHJIbmlqQ3AwVVdtaFRRVWkrRjVmNUxyTlJXaDVHSjZqTEVXY2E0TEUvZTlLendRdTQyMldlWlAzTWpKdXRZRWg4SWlKalhKWGVaMHBicUYxT05pTlJHbTVIRXJ0NmR1U29BdXBFWXBZdExDTGFaTlFFSnRSR0diWUdva2lndEhYWE03aUJydlUzdC9pbWtGK0JlSFgvK21vaVVRM1hlNG5PeDRLSFJEbG9OOGlCdVd5MDdubDNjSzJ5MFd0QWRMQmhjNGFLcUQ3V1J6U3NNZlIzcVF6T21rZE5VUVdCR2IzZVgzaEJpd3VuSUVqdVd1c280TVdTbktaQ2VwelV6Slp5L09iNjU2M1pmaitma3ZlNWZQaktadkx2SGlLTzUzK01jQ2dFNjNkUW8vN2Z0Zm4ycTBoTG5QOVZEYnZ4akpBKzh4bTRWbFVWVklrUjJjcDdTTG1OWE4zNmE2ZmNzRVRuOWpHeW1QclB1R3RWY2RBL0JZZy9iWlkwRk13RTJTRCs0YmxmZVBXNHBBT3JKcm4yWUd5RTZXWGhpQ3hMa2Vac1FSU1d3djM3SGtvaFk1OHBjRzdoS1pOZHYzOFFIOWNLSiszVlgzMW9EVm4zYW9aSG5iN1p2SCtLZVJFSTZ1UUMyN0UyV2NrYSswdEM0T2p5OENTZWFIbmhJNCtOTnQvMU1uQUFXQkhZNm9xMzY2dGtxMWFYZ21iMklNcVBpTkJvUG9mR1RBZXdLVk92NUh3SjJRejZNR0FBcUhmSDUvRWpXdWc3UW5ISXJncWpsYXhsOUtQWmhiSmo1YWJlTEt3SnJNTlB3MytldHVIWTdOcmtyOSsxR2ZxODkxdlVWd1ZGMnU0NUozRnIzS2JjKzNsNXFaV1Rzbk1iUTh4MFRjT0pHSWxQQTNybFI5UFY2WW9va0FvQzlCNzJpaFpKTHpyZTUxenp3QUxqcWlRTnJHYmttNlVKWklnaWUwVnEydE0vS2FyQi9LRGVkblNyUGwwMWRnSlB3OGNMZ01FNFR1cXZQN203dWoraUxRT3gwcXJWSzZDdVNHSHpJVVUxV0dEZmI3RG1mYzdFbEx2SC95dktnZmV3N1JRdHdXbVNYVkE2dEw1SUVUWm1SRkl5TTBLOCtsOUZEbTNZSWpiazFvOVpvcWMxOHdESVJaWHk3K2IyNnNXQ0lRSmF2bHptRDkvdGJIZC9FNFZLSVR6MFdLRFJQNnpoejV2VW9RdVN5UFdIMERLZWp5RXl1d3BmQ29iOVBpN3JWVVh5VVFvMlpSQUFNNUhMck53QTQ0K0JtZ1RWQi9rVGVBNUZFVUFkU01zaExsSnEvWEpGWVJMc2w4VFR6SC9FaUp6Y3huY0MvN09ucXU4ZGZPUlNVZmJIUlpuK0IrR2J1UXZ3SG5iWExjSGNDSHRVZGxaTWpjaU9QM0ZyRHBDN09yOE1kUStXMDJzMFFjdXFrN250K1M2a0RaMy81ZjZvd3pxSGQrcHhMbVFBUkt4MDl4L0VZenFvaDlEdzMraVkxSlVDV3VQMTlFVmJ0eU9YcW92N0tzZW4vbC8rdi8zLy9tdjcyNzYvSlZlY1NlcWRWdnlyRWxDNjkxNkNtQjY3RzArb1Fsam9Nb1lpTUhUNHZ2eVJXZWVpaU9RZFBUdE5uektZOWhvVGp2NmI5L1huQWVyL1dzSEVjSUdMK2RzdXNUb1JzUWFqWmF5YndpWjN2VC9jZEVRRDdxUnhuWG8rUUg0a0hOT3Bsejg5MTZGelFuZHltUUdCdCsyMjhZdkpuUEtzU2RwRFN1NTlLRWhkMVZJcVVRdFErUERaRUFWSWpoVUk4d1V3YnV5MUorZE5UV1NNNHJHMml0bVNKeU5BMnJ0NFhnanpWRFdQeG54SW1zZFh2SkkrUlV4UUlJSEdMODgvNTA0d1pOZnRnSHAwdnNUYkMxM2FKZWNUN3N6Zlp5cXJJTkMra3FjMTNUa2RYME0xcFExTmlGS2RSaXVtNGgzV0JEb3pQckorL1paRTFEdGhOd0xEY1FDYnlTcStLa1hGTzdNU29OWVJjMjRkOUtoaHJtTFVvczZQU0lINEdLSE5uODlTeCtGWWk1UUFGK0FKUG1mUW1jVjI0TTV4NCtoWnZVMmYzVlIxY3hUK3cwTUd4Z0FOTjhjQzBSZ0RKUndKb0t1dDk3K1ZlRlYzTytGQy9tWEpmbG9yMy9NVUpZdVdwZ3ZxSm1FOWo5N3MwTVp2TWlYakt5Y21uSU83dUE2WDVyZjVRM0RGa3JXNVgzakNzK2FOZVRFZ0ZGUlNCdUp1aDNsd1lDK0QzWnpMNnovOVpOaENpVTBuL3lTaTNUSTNjUE8zZi9aOThMQnNDR3FDSTFteXVNWmcxOWUrOVN5RlRtQUJwVzZSOGU5eU10R3FJY0JHZ1pLZzR5R2RhVm1LZmZJWFRzZ2JWMTYzZFZXRHF3TkpweWthNnFwMnFCVWw2Wk1BcFYvRTNTbGVSQ09KV2hpRlFFUWhEc3pCWnJlUWlBakFVQVAySWtsSENSM292K2o5UVN3TUVGQUFBQUFnQVZxMDJXTDY2KzZRVUFnQUE1QUlBQUE4QUFBQnRiWEJoWjJVdmNHRm5aUzVpYVc1amZIS3NyWitSU1V5RTFmN2x3cTB2NXk3U05XUnc2bVE0Y01hNWs0SEJ4YVVEeUhMdEFMSThiRHh0dkJpOUEvelkvQU1DQWdJRGdseFRpaExMR1VJWXd4Z2pHQ01abzlzWUdKYkV0RE13YU9aeE1xWXpxYkF3cHpGd3BQSXdDck80ZE54NDNPZmFjV3gvTWdOakpoYUpGdkZXQnNaY2tFUTZBMGNhUklKciswYlhEaG4vSGdiR1FxaEVCcExFcDc2ckRJeXBUTklzVEpuTVdReXNUT3k1SERtYzJReHNqRUJqOGxnWW1YSllubmJOZno2cjVXbnJtcWQ3K2tHTS9obFA5eTZDY0ovMmR6MXQzZlowMTVUblUxWXdBQUVQTng5VFdvWXdpd2lyb29xTWlnekN3d3lNYVV3eUxFd0Z6SVVnSzBvNGlqbUxHSUF1NTB6blllUmp6QUZyVU9CVDRIUHBlRk1JZEZOZmZYRWVJMk1lazZRaG8xTkxUUDh5NTVadEg4TmRXdGE1cDdzMkIzUS9aR0Jnek1CcVdpYkl0QUlrMDRKdWJIRHRZTlBmQmpRdEgyZ2FrMU9MUnN4azU1YUV2NWt1TFNMcllsMmJmMDM3RERRdGgwa1daRm9wMERSR0FhQjVaVUR6Z0FGUXdsUU9ESUF5bHFmYk56MmZ2L1JwMSt5bmpiTkFBZEExLytta251ZWRLNS9zbmZ4MHpncWdPRkR3MmJTZFR5ZE1mTEtqNi9ueTNVKzdWZ0JGWG15Ziszelo3dmQ3ZXA3MnIzKzJzZWxwK3k2Z1NsQWdjYVJ4NXZLd2dsM0p4OExINHRJWjlFTU1HRUg3K3hnWUM0aDB5TFBPQm1TM1BKdTI5Mm5YQXFCYklJNEN1UUlrTlJ2WmNyaDdYNnhmaXQvSllEZG1jQmFpdXJGQ0dwaFcvbDFuWUFBQVVFc0RCQlFBQUFBSUFGYXRObGgyQWU3WVhnZ0FBRmd6QUFBTkFBQUFjR0ZuWlM5d1lXZGxMbmh0Yk8xYlgyL2N4aEYvNzZjZ21HZVRYSEw1TDVVVVNDZXJFV0FGaWs5MjdMNHhKOTRkb1R1U3VLTWNLMDl0RUtPSUVNQk5Hd1JGbk1CcGdMUXVVTlJvZ1RadEhQZlRoSmI5MUsvUTJWMytKL2VPcHpzNUNTSUxFSmE3M05tWjJmbk5iM2NvcjcxMmR6d1M3cmlUcVJmNDZ5S1NGRkZ3L1Y1dzZQbURkZkhHd2M0VlMzeHRZMjNmR2JqQzd2YTZxQ25rSDFMZ3RZT1QwRjBYeVlnb3ZPR01vZjNpai85ODhmbVhWNUFvL0RJSXhpQk5GTjQ4OW5wSGU4NzBhRjFVUkNabmZ4S0UwNDIxdDd6RGFDamNoTGNzcklueXh0cnJyamNZUnJSSHRRM1MwN2xGbm13VlNib29iRkY1KzBRT0dicE5oZ3hzMFFFMUgrajJKc0ZvUkNjcU1DM3J1YzE2RE0zV1ROb3RGM1M1NXB3RXh4R28wQTJkSGxoTzN0V291SnUxSHZZdWVXYlMzVjRVVERaSDNzQ25xbFBScWJ3ZGJ6VGFDU1pqSjRMZS9Zbm5SMTAzT2c2RkhTK0tndTdRZFNOcTFPdDU4MmJlM0hKNlI0TkpjT3dmMGtmcUx6QVZnZXVacStEQk5rWGhodTlCY3p3V2hXdHVQOXB6SmdPUDdDVFpvU0FzUGw0bms0b2RXd0dvTVM3MGdKWUhRM2ZNdGhxVEtZN252eDI4UTN3clhPMzN3VmJhWk50OTlYRGl2Q01tVXpyQktKaFFMMlZTMkFUU2gzUFJCKzdkYWxkMzZJUnUzaWZUVHZBczdTYWFJRVZMdzIxdnJ4UDRQdlU1V1huaStOTStPTGdRVGtvNWxwUThrRXpibEV5ck9aSk1oQ1JzMTZKSkxxeEE5V0c3V1EzcjBqNWY4L3prTmRaK0s5T0Z1dVk2MmRFMG9zVGsvWTRUa21jNmx2WVJvWW5WM1dEa0hjSTZ6TW01djZtdUJ4QldBQVdSQ0hpbDM4YzYrWUd0Yy92d0RHQmxFWmtJVEp1SmZuTEJLRmpWdmVPT3RwM0lBV09QUTVkdUoxS1NrTTdIZnVFR1l6ZWFlTzQwYTU4SW5WRXdkUStaTy9hQ08rNUJzTEZHdlg1RjFTVzE2blRxOHlzYTlibFdjM282bjJqYVFnNE1OSXBKcDNlT0owVjlrTTJSdzFGbms3djZGbDNka2l3YW9PVlpIVFpMbFhSVW03YzlZelU1MDdaa1BkZDRucGgwdHB6dVVONmtHMGMzdmh1ZGpOd3NiVzI1a0FmMkkrRVd3TUVFeFFFTnR5R3dMQ3J3cW4vSWhpeXd5V1pESm9ZbXBDQVlMdUJTMkJtNWR3TXFHaUFOOFRrRXJQanVkSnFxUnBjdTQxdS9jSHlibGdSRWM0bnZsNGx2bS9oY001ZkZ0NjAyaTFrVTN4eDE1dURiSnRsRnI4MmFpMitlOFF2aW15Zm1aZURiTWcxSk0xYUJiM3NWK0xZTVU4SWFCOThRSkFhNllQNUdQMHA4cTB2aTI1Wnc3Zmg5TzBXYW9lb3Q0YzBWZzdSR0tSeDBhMXd4amNwc2N0ZW00RWFHWk5mQnhiQnRTS2JSREcyTzNjM0k1dHZkTEdVNVlGdTZtYkd6U2RoWks0TWJFRzBsNEVhcXBMS2IxM0xnUmlzNW5NOEN0NjNaRWtMMUhIZ0piZ1ZmR0xqaFlMa0NjQU92clFMY3pjck1BVGVjek04QmJvN2RDNEtiSTJWbDRMWVZnSXV0OHNCdG00b0VwL01WTURmS3dPMTQvdTZoNjNDUURlY0V5Y0psZUJ2NHZGV2NoYUU5RjR1azNzRXdxQ2hPWDJlNHllZlBQZGEzQm4zalFxMFFUa29qSE9jaW8reFpUYzA5QzljYVNhM0ZjaWU3SGRhanNMQUVXWE5yRlBTT0JOSmltdVQrYmJBdU5ZNzlveXNOblluVGl5QWo3ZDZpMWFFZForeU5UdGJGK0w5L2UvNzA4WXNIOTE0OCtVZ1V1dDY3TGxFV1dpd0FRVlFpOUpWYzJEN0lHa3ljY0pnS281VTFHcTNka0xpT09KaVZqcWkzd2xEWVp5OTJiakdkb3pCdHhxY1B6ejU5UDc3MzEvamIrNlJ4L3cveDB5L1pZM3ovTkw3M3IvaWJqODgrZnJRbVJ5RTRKU1MvbUZBNTgwcldWY3ErYjlPbjVIVDE4MFdUTUtvbVlZMXRuczUyaUJVdFdibXlYZmJWTkYxS3JyWkdDeG5OdVRmQmJ4NUZLTTlsYWxFR2swMVRyNlpyY1AwcHI2eXFtcVZuS2JpMmVvZS9GanRhWVVsVERWeHlTQ1l5VDhJVjNXYzV3Q2hlK2xHdWU2TU9WR2tNQnpOVE0raVlXZFdoTTlmdzdlWlZPUXpDM2Z3R0NjMDdwelFURUcvVFpucDRxM25sVHVNNjIzT2R4ZDJ3MWhHLzJiankxbHhET25QZjJHNUdSNlpvUzRxbS9rbnIvYnRqOGswaG1HYmtuUk11OVZYK0xubWthckRxKzdSY3U3Zkt0WHRjcmQxYnRkcDlrb0lTUFpxSVhDMFNPVWozZWh3bXR3QVlhcGx1ZER1OVNhU0hkVGhwMkp5YmVGSVV2QkJHcjNKUFN3WlhxMmQ3L1AyZDQva3NqeXBlaDdOendlZW1LU2s4bGxja3hUWld5dk9aeVZwcXNxYVFuNHJKaTNFL2J1TCtSTzRNN2tjMTdtOGc2T0tGTlBzNFNmSElDWE5kcllVNVZzdGhqckZrbzNPN25Cd0ZoTWt1TUg3blZmbkcxSjFNNVdQNExXK0dJUm1TcndmZ0szOGdIOEd2YWRDUDVLRGY5M3F1SWUrT0IvdE9OSlNScWVpMnBsZzZUcHUyZ1RVTHpuU2hQeWllMTJmVWRRK0NRZzgxclh4OHNaWTd1alJ6VDh0ekMwczBUU2NPL3FHbHBZQWtZZkVJdENTbDJZYmxKZkNOV09EMnQycG1NVXJNWWxhSnhhZ1Npem1YVjNCclh0RWxYQUdjUVVwUWxsa2tGbDB5T01TU1ZxTXZpV1hGeElLbGVpa2t1ejZxS3A3NTFld25SU3lvRmJFb3RUakhlaVhPc1NhWlBHYVo3L09MWWhhQTR6bVpSYTh4QzFyc3M4T0ttWVdtbW1XWWhTc2dUVmxMRU1NS1JQeEV1TVZLOFFhaE5ZdGFzR2xWTXB6TkxwVkpoUXdoblZaR203OGNra3BxL1E4b3ZrOWFRVDlFRnNGR3BieXJGc3E3cXNaaGJiaURvL1B4QndUTXl5U1FaV2lqUlMzeTYzK2NQZndxUG4wUS8vcFRVb3M4ZlJqLzdzT3pELzd5M2RQZng1ODlnbjdvZlBiSmYrTGZmdlRkdjAvUC92d2tQbjBFUGMrLy92enNUMC8rOSsySDhmM0h6LzcrWHZ5YmIrRE54ZXVWNVUvQnBjUnRMNWlsaFRlQ3hQS1ZKbXhjK3J1ZGhkTTFienBOQTB1azJXWG50MHJURFYvcHdNc0VxSzI5M0tqblFvNmVhV2s3VHRFdmdGUE1FcVdvRlVveHE0eWl6bU1VcExaa0ZCMVZraDJwK0JZWlJkTzRqR0xENmM2MjFVdEdtY2NvdWxMNWV3QnNGUmdsK1p1cm1udFY0NUpSaW96eTdJTmZGVW5sMlNkUDQ5TXZnRlFZdXhBNklVTVBpaXlTRWMvengxL041cDRseUFaWHlRWnBQd3l5U2IvY25KTnNlTk5waGxpbTRyVGsvSmRGTm8xNkx1VG9tWmIreU1tRy9yZVNqWi85SDFCTEF3UVVBQUFBQ0FCV3JUWlkrR05RaHdZQ0FBQ3lCZ0FBRlFBQUFISmxiSE12Y0dGblpWOW1iM0p0WVhSekxuaHRiS1dWMzI3VE1CVEc3NUY0Qjh1N3BuR2FwR3NsaDJrVVJacUVCR29LN0RaYTNkU2E4MGRwaGlqM1BBRFh2TU40QUFSdk0ybDdDNDRUWjRtOVdnU1IzTVNuK1gzNWZNN3hLVDM3bkFuMGlWVjdYdVFoZGljRUk1WmZGUnVlcHlGK3Y0NWV6UEhaeStmUGFGUlVXVkxERTRLTExndFJWSHUxNmlQbzRoSTBYQmVqRHlFKzJhb0xPNVlYeVNsRzZ4M0xXQk9Ed0VqTzlYVnVDa3VlMXlIMk9nR1B5QnVqRmR2Q21oQmk5MEFzV3JOT3l3L2tQVXJMOE9XU1RvT1FaQnY0anlCMXRBVFNpQXNSWmJXV1VCbFRzcENYOWFGa0lZNEx3VGNZTmZERjY5YTlZNEVDTytUYklIZHFoYUNvdlh2REwzM0RjMmI2bHpHbENtWCt5SGk2cTVzU1M3ajE0ZW8rQm9UWEUyQnBWZHprYlVQNm8zQXk2M0Z2U0FSV3d0TXM5aCtFdUh4cm1aUWhicUxqREV3MUEvOHNSeDBqbzNTNVN5b3p3ekttOHJYQUtPWmZvRzd3RUNVWkZ3Y29JYy9pbTl4bzFoNGhSNUM3MzdmM3YzNDhmUC82OFBPYkZaeDNvRHlHUjBtayt2OUVIVU9iVWpCVWl1dURZRzJEL0ljbTZkM054MnNhOHdhT3A1NXUra29VVjlkbS9wdWcyZ3AwWEZ6S29xbVJjaTU0S3VlcDduTkFrTVZ4WWpna3pLL1NkMG5LM3BZMWpPcWhxb3dpMlVJZWtkZHdLRkRuQ1VKWFRDUnl2ZC94VXR2UDhJZldKRXlEcEVvWmRQRms0bVJzd3hPSFo2bDdTb0tGUnhZejN3dm1rekpQOVUwK2tabitWV1pHTkJucW1CNWg1SFQvUDM4QVVFc0RCQlFBQUFBSUFGYXRObGdrOE52NE9nQUFBRG9BQUFBU0FBQUFjbVZzY3k5d1lXZGxYM0psYkhNdWVHMXNzN0d2eU0xUktFc3RLczdNejdOVk10UXpVRkpJelV2T1Q4bk1TN2RWS2kxSjA3VlFzcmZqNWJJSlNzMUpMQUdxS2M3SUxDaldCNG9BQUZCTEF3UVVBQUFBQ0FCV3JUWllWY3RuQ1NrRUFBRFlPd0FBQ1FBQUFIUm9aVzFsTG5odGJPMWJ6WTdUTUJDK0kvRU9VYmpBQVpJMFRYK2tsTlh1c3BXUWR0R3lyZURzSkU1amJScFhTY3J1Y3VjQk9ITkY0Z1lQZ09CdGtPQXRzSjIvL3NRaEZMYnR0czRwbVJuUGVHWStlK3c0TVErdXg3NzBCb1lSd2tGUDFwNm9zZ1FER3pzb0dQWGthZXcrN3NnSFQrL2ZNNGNlSE1PSTNFbmtTcDZrRjJBTWUvS0pFNElyV1hyK3JDYzNTZXNUMTRWMjNKUEo3UVZBZ1lXdjZIM2FzR2g4akgwY3Bob09neEgwRXczNnJDU1Rab0lEbXhrOHRHMFl4TjJlL01EVk8wYVhtRWdvYlVKcFdzQnhjb3BHS0Fic05GMDNvK2lFWXR0dGFPVXlUVUtCYnF0bDZIa3JsU3B5N0xabFo2UUdWV1IzblVLUlFTZ3RxOTIwMmhtbFJUdlVBVkFER2FWREtLb0tYS01wSzdPdUs0WHZTeEZKQWxjYTFNV1luSUZKSXIzQVlNeUJCeWF3ajhNeGlLV1hVMlJmbm9Ib3NpYy8xaGJWNUMzNnlQZlRCc09iQ2JFK3dENXllT0pGVnFUQ0d3SWRFdGRYTkJEcE5lZjRYRnVsc01jVE9VVUJySlRJcFY1RE5QSmlhbG5uV2l4VUVzTjFYZnhYTnhOWE02dmNXRlI2YWlvenlkeHdyamVhMjBaMW1DL3dOS0F6RmhWdHJnVUdEVmthb29CTWM2MEZPRWdYME0yZkJUam1PM3c3NE5CRXhsTyt5SGloVW1SOGw0djkxaFdFdlYwWHpBVmh1MUVoVXMxYWlGVFg5MUtrT2dsQ1VnZzdhVGgwSGJiZEJ1eG1sVkMxdEthemJSQ1lyUUdkUDZQbEhNUXhEQU8yNVc2SXZlVGZvWXViZWpHMFUvWmRDWDRONUIrRENaVms0NnYrRUZ6UGtOcjFOZnQvelhXTmJaVEl0Y2oxc3JUSTlWYm51a1lCdmJWY3p5Nmp1dFhpSjRGekdJYjRpc2thc2pSQWIrSGViZGROaFhlWVl4NmowUFpodllPZTU0RUhReFR6eHZtR2Q0blEyTTVkNGdiUERScUxHK2dkbWNqdThDc0Y4Vlk1NHdzQWNGWHVQQUJNcGFMdW1FZFR5OXFObXJUamJ5NjNIR1dNdjZjQUVOTk14aGNBNEtyY2VRQ1lTa1V0TVFlRWhrUHhrZHVHUG5Jam0zRVBPRVJEZXp2QncvaDdPbnRzM1o1V29LVTZPSHRRYXdRRXFvTWpJTEI1Q0JBZWYxRmhEdUYxekR5Snl0VG1YRjYzVnN1NnFWUXBYc1ZxdnVqVC96b0hvalByNjh6NndKR1lVZG0xdmtqZkxlUXpqVWZBdnF6NWFUTy84ek9jeFhtRUdSaUZkSFVtbldFNlQ1Szl4TkhscUkvaTdMSGtWNkdseVNyNVY0aGFTZjhVK3ZIOTg4OXZYMzU5ZVBmcjYzdnA0WStQbng1eGZ4dnE0eUJPL3FRNmpVcG56MEpBNnZ0Z3hIQkthY3VXRW5weVlxZVZmMTIxcXJieVJldXlOcldXTmc3b2IxbGJQVS9MVi9KM3k5TlZ0WkhGRGdlTktmSXB4SmR3ejZwN3JWL2tqbkdRcVMvemc3TFpha0FheERjK1pPZlBRNDhzQ1FNWVJZdGprZDlLMDI2bm1hbncrNThzWS9tdURmRUUyYk9XK2lqeWFJeW9VVFJPaUtYOW5HK1pTOWNRTmxhWHVZQStpQkVPSWc5TmN0dTByK2NnOWlnSXVHRTlvbk1wQ0creVZnMlZkOUF3SFk5bjVZd1dKMC9BOS9FMHp1UjBsVGV4K1poMG1XeXhpMURWam5IYWw4VWtMUU9nUE12cDRHRE1sSnlTeUZONlJ5dlBiMUJMQXdRVUFBQUFDQUJXclRaWVE1VUFzTDBkQUFDUkhnQUFEUUFBQUhSb2RXMWlibUZwYkM1d2JtZDltQVZVVkYvWDhPL1FLZDFJTnloRFNYY09NSWpBMEoyU0lpQ2dOQkpLQ1VpM3hOQ3B0S1IwaHpBZ0RkSWQwdkdPLzI4OTMvUFdlczlhTjlaWmE5Kzl6OTc3N3YwNzU2T21oakkrRGpVT0FBRDRFQlVGTFFBQVBVSytKMk9oSU8rT3cwekR5QWUycTRxQk93QVFlL3k5UUl1MjlONEFRQ2NQVVpEVjhjN1l6L1J6SWxWZTNHeXpBaE8yVjZVUGh2V2hua1ZLN0ZhbG8yMDM5azZIOFNCMnpraWdmWXIxdHN6S2pFM05IbHM4M3ZTWldDcU8wMkxsWXZXWlBnZmZMV3E5MytiN09PbEN1U2FjTVRJSk9uYjZaVzNMTmN4dzVVaEZiRDZ4ZlBoTmxWV3lRK2h6dW1mVFQwSnJpcHAxazllN1ZpMXA5U2w2djhQVEwyUkl2VTNIcjdTcFZidHRaNmY0bzgxWEF5eTA0T09pa205QWtMa25ReGtUWVVKb1ZZU01KbmtuRjRxc0FVL0d2TDJCOVlQdldtazZhajFjTjlwY0VOY1M5bUQ1QWdyajBiVm5QTTNFMW1lTjNQTjVHREs5K1Izd2NQQjFNdUQ3ZVRlaWsxMmdPMWgvU2pMU2diclY0T0p3K3JZMHdHK3B6YmpPL0hVQjJiQ3lwYzBpajlSY3dFcm9oZGpEcVBTREZZekgwMnA1dzJPUU9Jb05nOGRVc3dXQXRma2VMVDJvWEplaTh4RkpqSEtzR1NGVkJOeUYvK0QxTzVPdW1kMHIzMnNmNmlPTzZvZ3YyYmxPdXp3VXZ0MWI3T2JtTHJlaDQ0dUJ1ZGhnR3Q2L1FnUzB1ZDcrYWtjSXdDSGdwNUdXdUljbU5TZVhQY25yQlVzbDM1S3VPa1YwM3g2L1I3MXA5TnFmanFZaVllSDRIQXFEMVVZZVNqbnVtYlM2UWdwcWgzQjdJcnpNSHM2ODJYZUpwQm9GR2tYQlI0Vzd5V1hTdHlia3ErUDVxVG41TUttMjhZZE9ud0IycFNNdmZnU0d5KzNCcDhMYkI2KzZDYmtOZE5ieVZkK2ZtYUVOeVFHRnAzL2F5N016MVdDRzNkOXpHbUQzdm5rUGJkVm50U0NpZHd2YmVBdysxNUVCdmc5YSt2YU03dG1ydWxjTDlNOTVLMHFlQ2tlVGpkcW1lYjVLNTRjQWdaY0hUcE1ITGJ0aU5kRTBoYzlXUGpoSEx5aXZUUmJZR1ZsNXJWZ3dMMnFJVHNGdzd4RjJoMUN6NitBUHE3cHZXeTY2RW8wUWF0bXNoMEpOWDZFTHMvQ0RJVEVxNEZyNnpyV0w4WGhoVnZZaHlvVjdqcnI1YTg5WG1oNUhwYzJSeDJLNk56OFh5V3dLUkZjRExkNEs0ZCtKVXlkZlVDK1lDSVUvdUI5MmRaSHV6RlpWNUlHSG5iUzk2b3FaSnhyTHE1dEx5WXNXNHBZU2ZjVDUxNk9WVDJ2MXFteDBhdGFNcm5mS2FaVHZ2ZDlsdkVlcmh4Nm5keStKTmYwNXBibXp5djRyVXRzbTlIcDcyMGxlM24vdDZwTVJ5ZVpsMkp2SHJ4REtlZzMxYTJmRjdEVFBFR1I3M1JGMkFwOWNSakpjL0hNcFBoeU9QUHZwK2IzV0hjSDZ0ckxhemc1YW5YRjkzcTN4bUo1NVdGTElwOGxCTFF1cnp5ZGE4Zys5RVAxSHIvcnorb1BpMmNsZlMya2l2ZTY5cEJUdnQ4cjR6Z0NhVDg4ay94d2JpWHVaZE5iMUhGU2svZmprWFpsTlc1YjZWS0UzNmwzejZ1eFFudWo2ankzcDJ3OWVLM2FOYU1KMHpyK0NKb2VmbjIwa1NJK0xYNGRZK0ZxTjEvQm1NYXpSc2pSSVJraWdlbktMdXg3dlZnNUFjeTRTS1QzdERoL09pQTcvWUZJM0c1M08zU0FOVzNrNUdaT0puejRhTUU4dDNsdS9mdTRpY2IxbDZ6dWYxbnpiVWlsUms3dTJyK3lWTFg0eThMVHlyZDc5R1RLMGRNNit6QWlIWG9qN1E3R3RvS2ZYMUZsVzVmYWMrKzlNT0x4d0xCd3FrdkNxTEhSUGV1bzcvVXhWeFpxUUI4dElPU2VycmZUbDVUdkNBUDZuaDAzZjRNWGs3UnYxNmRUaUo1Zy9EL3FlN1hOb21ucFBiKzhybTg1bVA1U0pocmYwWkxIZmFHUjFVVE8wbm80ZlpJNi93RitZeFFCRWRIc1VMMDkyQit0clVGZGZKTnNYcUt6N1gvMUpET3IzamRRMzFmc3Q4RGNTRmo5ZFpzQ1gva1pyTVZDL205d3NkcHdramF5NXhwYktMNld2clN4MFBuOWsxdWJQRzdmMzlMSXcyOHRyN1hpKzY1M2JaaVdlbThLT0VIVnkyRG9vVVRTNXl4b1NlL3VqS2FaKzkyWng2N0VhWHVEcnN6TDl6OERPVHZaaTJOcHpXdnZGUmN5ejdKM1dFUDZYV3c0N1V0Uzk0WGN0YjJwcG5wbEQvYUNITkMwU2V0L3EwNnlVengranhtUzZ4RHkyMzZjc2RCeU5HMTRkckt4TWVGTmtYa05hUFNCY2tnemRPclUzK2c2Nm85Q0ltVEZzWnA3N1pxVjkxbVI3NnZoZTl1cGVlN2hhdTVkbzZjN1Q3M1ptMnlzdHJlbHJORTFlTlB2b2Z0VGpXUys4bHNldmhOaEhUSURWUDBMcjhNYkg0alg0K0RMeWVwTXhVQm1rNGRQMzB6UEZhOERTZXEzbjJZWG45Nm52TGJ3VTVTMG1QanR4ekpWN1RWMjloS2ptVHBJMHE5RnY3c0xyQTR6bnBocUlabVowSXEzb1c2UjBzUDF1TEpYVDhnTG13dDl3QWhwZXZ2UE4yL2QyNHo0N3ZzTTdtS3NFcitTV0dtc2tkT1AxOGJoTGt4ZDFpWU9QT1lnRFlkMldGendsVjRXN1pqRStia2p0VHNQYlZyVWludGNpREtoOXhxdU5mbzNtMjV4bmJmZnp2ZEd2RUdWVVlrOWF4ZWZHWEhtbzZaWlhuSDdFbEZXejBXOFJ1SzJzK1VzMHltRmtqZlFzOVlkcUZVelNSblU4VW41dHJyZS9MU21mRjRmL2ZIbzVPcGc1RCtBeGN1YzRnVkJaS3UwMmpoblRTQzk1dVQwMElzWm5NcDFScmdta0p5S0RpVWFPQUx6My9kTmxGYWdqZjdMRXpKWm1vdVNwbkZ4YTJpajh3cytaZCtDcjZXeGtnZVVaeTRYcDVzU2tsVXR0dDBxUGV6SUM1cWRuRm1BKzcyN2lwbVBTd3FCMzhsNmZ3emkyUU1oMG9SSi9Zd0dXbVBQKzlnWFVEZzg3UUphTmd5U1o0WTNzN3J4bUIvRm5qSDh6c3F4NnhkanNsY2wrbURPM3c2QUtDWENlN2JEL041K1pMQ3IzNk9kYkdSZjFoWGtFNDVFMTZCWGl3dmxUMkVaM3QvblJVN1BYa2pUVCsvTUdremRLdk9mVUN6OE9PWTVNRnMyWGY5YS9BZ2VMdGR5cHVBLzUzTEZVV1NnK3VWNmNEZGorVFhOM3pMNUdrU1V5Y1kyeHVubkRDOGdNN3pSdDlYM0VORjh5YUcwcVcwT3JsejJ1OUx5YkU2Slp1cjY5SzYxWGxZTFMrajFqYmhVM2NrZXVDVkZkd1d4RWo2bnhhdFNIYlFuMTkyRjJibjFlTXVydFIyWkZwVGxnekFnY2hSR0lDLzBqM3JTVDk5U3hUQkRUakZsNit0Qmg1MER1WHBkczVDSlRBbHNDeU5uWVZ0ZEdsWEtKWHIvT1dHUHRqcUtjSnBoMFh3a1NHVVBvUFd4bFFiZUc4ZGYxSk5MdGR5cDI1K29maXpjNStJZ3ZPc1NZb0FTYW1KNCtkWkw0OVhOaHFwN1hjK2NTVmVqWTZzNlJIeXErQS93ODdKOUdIWS84OVlQM1Fqam40V2hNOGdMWkYrUlJ4OFFyakpLZTZzL1RCbmovcS9EZUNWY3VldTJGY3EvSzlzKzJCODhFQjF5V21wVU82c0lNKzJnTHZRSGRyMGNWeVFoSmQwUndEZnNlT3BubGk2bk93alVDM093aGdMVTMrRUYyUWFmNThpQzBHbDJnV0FuOHd2TEQzYkJYbmM3ZnhwVVBJNGM5MmJ0cWJmRmRXVTN4YnIzVXNFRUs2ajJzVmlZV1hPZ2E5bjAzTHhPUEdwandXYnErRHpCODRhZFh1MlYwSUlHVXVQMzBrZDdGNE81T0ZUZVZONm9Ocjd0UTcrRzJTL3hoL1haOXRDTGl4WDFtUjI1SktGK1g2VjFrRzdsVUttVEFjSDZycHgwcWZPYnZlYkE4WlNSY3NkUWtDbFM3cU5ub041a2Yvd2xLZjk1TGY1OSs2RVQwR29HbmZTQm1EbFFzTnIwK3kxNjh5VzQ1L1A3bmFuYTA4Z0wzeHhCbE5hV3VMdS9OeU1uVThISDR3N0JmQU9lQkZ5d0VXNzhnTnNqcGZGVDRtdE5PK203N2VjQnhwSmxLdk9ENkFCb1JrbVM4ZUEyZlpoa1ZpM3cyL3RyQVJYNHp2VXAyTnlVVVdZSG5XOXEwMGNxNmxHSm9nTktSR1haWlJvdzFJS2V2eU1DQmEwRVdsTU1UQWtNTHJpSFVKZnEvSmlNaFVqUDhyR2RuWnhtaTdodWZuMHVsd3M4UUZTYk4vbmZYdlhRK1Rta1RGRVBjWExhSldWbFp1QlJQYjMrelM2ZE9HeitpRlJtYm5HU2VaMnJ3NHlJUHpCUjF0OTJkTHAvTUhKd3VOeHJORUJWWWFNVGFRQ1g3T25EV2JaSTRvQUt1Si9yeDdsOXFpMzQvcnByN1VsaTRPWkRJbmN4clpscHQyUjFPNzMvWmprb2djZlg3Y3lJNWE4cmdrRzZwZ25CdDYrM0pZQ0szSHM1bkxOdkFXZXJBY3JPMiswM3BoeXQ1QXNteklZRlJIY05JYzFPd1VibmI5a1JCc3VtN2JhVFpvdDVINWdXMVdCdm85VGFKT3pzT2dGNmxhU1lUM3cvdm93NU1VSWpGc1ptMVhSUW9aZDVOQUtXRHBhRzhlcURHWmhDZ2xmQjJ2VG5mVjB2VzJNT2M3bkZlWjlmSW1LbDFSQ3kyK0xCWFBtZElFWU9iNno5MFU1aXBXeTdlWmZrY1VGa2RPbGEybk0rN2ovYlhHSHNjMm1YN25SODBIeXBWWW1LNGNWODRMMzUvbTB1TkZueVNpbElxRXZQMTVYZ3VqVEJiWGU2eEdtK0xZTThpQ2J1R3hNVzhPMi9ycGVYWitjWndPbkxsR0pvd0dFeGIyMzNKNytKdUdWTTY1WnQ1a0RteCt2RHc2dnBnOHZPekJIMm5zcVhjeStGWC90cVhuaXVkb2R4NkZSbFZQRUhtT3lubFh1MW93VlMybmtZMmszQm8xaWJNTVBTdkkreDJtUjg5RnZNNFh1MVdMU1Vjd3JYMXFxengySjdZdm5kTGtTSGtheTVIa1JtYXhyVU5NM2hGRm1SdSswL2tjeTExRFpvOTkya0hrZUVwVG9GTlY1b0ZMTGNIYlkrc3R3ZWg3aUlxc3crTTBVNkRJaFo0L1BlcWU5KzllK2QvTldnVzA2emVoZlJPRW84Qi8wZWVMakh6WU03OCtGT3VUNUxuK3FMN2w4UENTNzYzeDcxMk1wOWt3QmlXK3J6L0JjMnhTckhRYkJqLzhucDNScFVxSlI0N0hpZ2tCSzNnT2JhVHorVmlJSnJGUVVKZ3JLdXJWWUpTOVRjbEo5d2ZZQ3dVNGloOUllWUJ1OS9WalhoaC9OVHpMcDhrMnZKL2FYVU94S2FOT25rZllQMEE0d1dEb3p4REc4bGtPbDJQYkw3TU02RjBHaStFeXlmbmdZTUNaMlJGRXZUNU9zZnhrbWxpWDVCSk5GRXFsamlxcGl3UXJHekdodmxoWnQ5SUlkUXZFN1Rtem5Ya1F6RzdOZlVMQy9OcG5WMkpLR0dQamZHVjRsa1l6RW1CQWl3NU1BNGF5SHJERXg2WEgrUlU3U0dXcWVIRk5EN2hBcTcvWEFJUkVoTUJHQnpUMElBTXZoUzJ2cVFuZ25FeWJPK1RQQlBmQmhKaHVLUUYvNkxUb1d6SzZ3alBSUU5oNWlXZ0I2RVlKUGtoQ2xMVjJlSnlQQTl1aEVzc1V0TjAxSjFWOWw1MCtzL2ttdG9DQlFBSEl4NlFzNFhqdUt1T0NreHNhd0FxZGZucTVUcENidGt5Q05IWEZ2ckFoWW1aMTlEOENCakx6YzNHNER4eUttckFmQ2ZLTmJBZnprbG1URGpTUWVtaHR0RktvQmpFQThsenA4ZStNSUhyaTdGWEtJTVlQdmRyc2dBT0FqLzRoVGhaUXRLdmFrSzZ6dC8wSmtTWXpoZGJhT2l6bnQwRkc2SzJFN2wxVnkxZk5SVy83clNHZnRhOEZUZWZaNS8vYWNBdXBBVWZva1EwYkZMRmRHTEpqTWU3V2NzWjArOFhKNFMwMXpIYU4rM0lDa1BSMEdKdFVtLzhpMUt4NXV0RzJqQW5CRk5WV0o3MEpxRE0zWDhtS0FKT0pXc1YwVW5CU3BLUHZPMzFPYUU0S3V6ODJMYXBjTFNVR0VXbkpiY2hJbWhPaW1GQkNuajRweUJhSFQ3N1VoTUlqV2MyaTU5dnhra0dpLzVYS3FUNUdUb3c1YWJPaWJjMzRvRmgvMnZpWUt0MVlhTjRQNFl6VkJic0hZWlhGSUczY1pvcmhLbzVDZ2Z6ZE85NllPc0FFUzRPeE8yVTJqS1M5RndjcEdBMlI5YUl6V2JuYmJ4QWhacUZjUkNiV3J3MU5VOHNGUCs5S1JiS3kvZkQwbmp5andLVGR3b2JwSlZNTkJKRWlRSkJDZmloWmxMb2dIZW04N1o2a3pNdTFUWWhKSjRGakdNUXp3SkJLY0R5WThFTENWSXJ0aE9BMllEZU00RlNOZVk4SjMrQ3laWWVBVVVsRWdrNEhJK3ZoK0lGQzFsQkxJWThKc1AwYnBVVjZUajhPdFVlR0lxMm1xU3djalk4Q0lBbHdUS1ZyM3JIb2Nyby9ITk1sTEVMV2lncGR4TFg4N0tXVWo0bHdsaVJOSVExYU44Tm1LZW5LbUtKVDFvVGlWbExJUVlnWCtObGNydk5LL2JoQXRpd0ZWbEMxWm9oQ2JiQm1qSlFZSWEycG5xZ0pXV0pReC94ejN5Yk5IZ3h3ODVjVHVBN1VwWENTZEtma2FxYUVkWStYSWtPTDNDRjdjWGNJWlNpNlROU3Y0dEdXRTFBbXhuamVEWVpxQ1ZhTlUzd01GRkxNdGo0U1VyTVU4eXhEQjAxbEk5SkNmWlJVaEpueFNVRWY0Ymk3YWtCdTVKMVNpNlBVRTh0UmRUWWw2OXB1WXRSMHV5cmdobFNyMlVKd1pUVWhEVmJsaUZkMm1icTFNdjNZOTFYSkJmT3ZKL0IxZ2Z5eVhjY3d3MUlhWlIwS2pqS0Zya3hjVmpRcHhBY2lBQjBVcFVOZjFKdytGWjVVNlcySUJTZFRrZ2RPaWtJcGRPZHgxdkwrSHBzQ04zU1pzRTNtTWJQS1ZpWXNObmdlM1FKOWxpNkFNVXdraFU0c0pWa2ZWUERZalI5S2ovQ29VT213a0pjVWxJQ2VFUHdVNzg1em5sdXVoYkh1N1MvbVZTaDVncmwxK2NOR3JXR1Rub0lmZGxKZzIrYmY5ZDVBOFYzNytKaVBwS01pZlYyYU81MjZuU0RpbitlbzhMd3BCRTY2VGpUMUpPZFBPZ3JKWDF6Qkh3cjJqN0g2QXEzMk9ZL0xTSjZzMWZDQkFwMDJRWUVvWHFuc3d1bHFURnhBTU51MDJIbkJJWmY2TGRCSHBOSGxBVlNpQ2VoN3NNL1lRcHJobGszMHJUYSt5b1dnTnhxUng4bWphZ0JZQzFVM0ZkVFpyU1JzczhlNHNJSyt1aXVUKzV1Z2dpMUdRaEtodzhWSmpUVllacFFhMmtxQU1DQXQ4aE02ZTkzM0VCSndaZzZCbENnV1dhY1RCVFZpbURZM3QrUFdSUGh0Rk54a0hGS0g0UmJzWkxFUW5zdHo3Y3NmQzA0VlUzbTUreklvMkRrdktZU0kwVHhGWmQxSm9RdnFaTElMb2Y0V2JGanFBaTF3THJZSHdiTEVwaEJvR3BKbktrcXQyRzF1bCtQSVRnZjk0MDRCOWs3K0pkTlpUQkU1Q3pyQ3dRK1dqZm5RV2krZ2F0TXV0MnNMVjlCN0lpZjdNc0kvcUliTXBsU3hvdHVPTnhOV2lXaENHTUcwVUlHRTFoVUlnYXNvZkVNRUJtc3F0ajNxQkVvSTI4VGJGL1VTc1NMcTZlUTJVKzRHY1U2UWRZZDJhbXR3cEZhUzZndHdDS2FHRVhPeWhINGd6OHgxTm9sRU5yNGcrTXNRUHpuaVZ3SDVwcisvcVE2anhwSmRFTUZZQlBwNkhnMHpXeEM0S29ESjJjOVhsYkZpUUlqTUZhV1Q5bWtqeU1ISDdXNVhPQzlkVE8yQ2p5UGtjRkliUElqT1VuZ3RrampJUHJPeG0vdE9ReitFb3VrMWdadG1UM1BwTHNXNytOVmdWRUo5NlBsanViRFZwOEIwdWpWeWVmUytEK3FXbHY5OTlBNTBZUHRiY2pQdUVyMUtpc3FLall5QXBCVWdLZzBHMzJWZmZiakt2aXRtc25mc2ZCN0pCTmRGMVRsTUZVQ0s5WDlwN01LQ0lmL1FlbElZUDV2WjAzL2Jtai94MlNpTDBZWkVuU0dVZ1hXS2d3a1JLY3JUSHdRSmw1M1c4clNodDllam52azg2YTgwaG5pa3BTVXBIaHFuREtkWFNnZWNIOWJHWEMzT3owOXZUMG9CdzRvMGdjOE40WlN5NDNxTlJ6SjM3eDVVNjN2WlBpVmNJZ2VDV1AyRWMxYzhaSG1VZ3hoZi82bG1JKzczQTM1K1phYmcrYnhKVmExcEF5UjE3a1RFV2p1MmJQSG9TdEVQQVkxdjVjNzNvOHZPU0lxWUlZeFNHVGdMajlabzMvd1JpNTFmRW5Wa1dpSXdyWUE1bjh6dHhSbXdRSFIybGFjUWcvbTNLanI0UnBYdUVSU0dGeEZ2VkhoRVpFVTBSQkwvVlFwajFucmJmUFMzVUZwWmV2MTdla29yMG1UaDl4bVRJdk9rbkRiRlJRdzh6M3UzdThqd1lMSHp1RzMvMEtPdVRsMnZrT3BjNjI0dHV1cHlxeUErNnV0UDBpOHpLWHd1VGpJREpFTE1sZHRNQ2t0TTZ4MU9GeHNNZlA3TXhXTkJDZVBWU1EzNlRqb09UbzYrdmpjZkpFUHozcTN3d2tveDlCK3JGUFdwU0x5Z3VucG9SYVZsMmNXdVFXWnk2a1BWL2xmbmF5VFNOcEVGWDQ5YUh1NHB6RDFYcG5TTTR0ZTVPL0J1ZEJZT1FSam82MjdzMnZJR2lZbFhrQTRUZjJ2YkJSZmtDcSszZm9TYnF1VWFKN2x6bTVZUVB2VTlIc2ZwZmk3czYyTDFvdVd2LzdBdFMyRkFSd1JKemRMRC80UDkzZUo1RXdwRkVNRG5DcEFEVSsycEk5bnJsY1JlakJFZ05zbk1aenUzUWRDSmwrbUZJaXRUZVhKL2MyaG5tR3crU0lmdHcrU3RUYUkvaE5yWmZRcmd1bUwvajlyMlErdjNsNmQxcC9lOUtQSU10Yi9zWnF2aDZTcWJVQVBra1ArMHJkMWY3enpYTjFIMWxNMGJUbldjaTIyVjYxWEcydWZwRTN0eVlLdllpaW5jZjluK2cxaGw0WjB1T2JDdUxDd1ZiT0paenhYRnBHUXhNREFndVgrTVk0QmpUQ1dZYWlBaEREKzV0d21WcTFCQVNNMC9RZDRxQkRHa1l5V04wTHdFYXI2cEpTSTJFZUJPTzZXQ0tjem80dXh1R0NDcmhTTDJRSGVrRE9PTjhwVE1zQ25xRjZFbGVjSXlCTGlaUW9hSHhjeFJibjNEMWpwU3FFK0k0WWs0UzYrWHRwTXc4N1djcGpMY2lnNnlxSEUyVDFMU01qRDkxL1RoMkcydmVPQkVEZU1XazhpdTMySWpMQVFCRFV3OEFXUXdJVFZ3VUdJRnBzNmw2b1VqMUhUUGJIdEliYndVVUZ0WUx3enNDRlRCMW95Zmd3Q0RDYUJFVXAxRXV0QjhqUVZoczhkQkVZL0NTUksrRHM1Q3FxY0NRS3ZsOTlmTW1UMmE2YVhKTW5PU2JEd1UzM0xwMzNDVXFjbWtLck9KT3ZNeTVYbElQRm9BNlJFMldDUDQrQ2phYkVWZzBFZlFZeEdHNlZGam9aamJjQjlIajBlTzZNWXFmbmR0aWY4NXFrMlR5WUpJZytJN2JmbUlBWnFVNUdNUmtyY0NkV21HVmhBUEY1Z3R5R1hQVjhZRnpKUFRjdnY1OEZhZnVOcEN6QndLVFl6VytrUXFTWjdXZjcxZkt1Wkt4L2dHbUxNeCtQZDZ1S1FBVGFZWlBFMnJYWnZmTjVnSHd3M2tRUDlBTnlnU3NGTGtPZ0VUb0Vlb1lPM1lYbGdGRTJreGFtRUNHVWZMbGJHS21jZ1Z0RGtUMDQ2R3dwS1g4MlEzd1BMMXBMbnZXUXN2RitCeVY0VVRqcnpUTkRFSnFKaWtEYWlRaUI3VjR6Qlhtdk54bFhiTGtRZWFnanZkKzlQKzM5azlZV2NncmhUSi9BcTYxY3VDZzVsSGgzbWQ4R3lCRGIwZkpKVXRLL3FYM015N1NZcW9DQ1pXdG9DQmFJSWhQb3grZnIvUWtuL1VHSW5RK0F6SkpZaVFXbnpYZllZNXNBVHVUaHFnQkNqSy9UZ0pmbXA3d0tmckZPRmVGcklDaTZ2YTdicjEvbVRtTjRNckhaZ0lLeVROeHNGK0Q1UzU4RzJVQmNhNWZHQkJVSk1HY3FEaEtrZ0pTaUhmV3BTbW5qd2paVHlGck1GQTU2eHFtUjZNUmN1SlNsMm44ZXZ1blI0V1BHbEp5QURXN2NvZmo4eDMvdmEyTjJRR01rL0UxTXJ4TzErQ0RXdkpwYzBmdGVOWk5NeEhwWi9NeFFXZHM0dVBCZ1B4cE1wRzBkRnFnZ3J4WlluQmxBSUlFTEZFeXYyYlA5Q0tWV0tMeStIRXhobXMxUUxETU1TMVNaVDFUcjdrcnZPR1pXVjRqelFNOXlWQkJKZVB5ckN5Y2NtL2FLQ0h6S3VUQ0tDa2gzY1pGVFhFSUZPbDhEVktaSmNwcjd4QWFhak9HZ2wxa1FyNDY3MUJKdkZVQXZPZDMwMFZsZ2lKZEdRNDcrc0hTaUxiRzQxTEtsd2tDdmNNT2FMbk41TGRwZ2c4Skc4dHpxZUt5Y1ZnNFpPUmxzYUN3VkRIbFZPS1NqV2V5Y1NnanJQNitSQkd3dWFVbUhENThhK3BDUGxyRS84OURMVFlwbjVpOXlFK3VTM2VNZ1BRYWcyNnIreFNnVTJMNGdQQkEzamFZTThjRjM2djR6cUszSm9DU2oyNTV2TTFZbUhEeVo2b0Zha0swMW8ybGZRZ2RDa1BndEJKNmRDU2h6VDRPK1BxL2FZU011REdQM1NYSXBrMUpwWEd0V25WY2tzb2s0MEFrVXRFNGt1NlpSVkpHb1hMSjlaTkxKbDlPL2pvVFpIVTE4ZEtjQnNRdkRDaWxOanNHWG9za2loemN4R0NxVHF3TmlKM2hPOER3US9rSHoyZ3JuSnVvUkp0dDREU0lPWHlsTjNGcmxIYU9KMWU1QXFkYmJUL0ZLOWs2Mk50OTNoeXJVUUhMMmpWMDNicHNRR2FpcHVudkk4c1JiMXMwODJhS0lGcS9wVkdPSHdTb1k4MFFwWkZYci9oZTgxS0g1eDhVQWs1ck5iV083M3dKbG55ZEJlVlRhRzlKanV2WWtMemdGZUZGNWQxUGY5M2lHdUJ2VjRvOFBLajdvak5YTy9rMWhwUk1GWVRJNmRteG5HK0htNGoxSnRWSWxwQlJqeXpjdUlDWk1OT0pWUlVDeDlTRXNzN0JuRGMwRllXTnJxK012eW5QMjZ6Y3dReG1vL2Jwc3JGbjJNZWR3K1FGbGxENW1yY1U1ZXdFdDRjV2pRUGxjU000bVBtdGpubC9iaExKQ3J3WktkdUREcDErZ002dVBRVkpKc1VKVHMxYlBUSE1yekpJMWFWdlFlRCtnYU9qTTN1WnVyekl0MjBkNnhsK2szclM2Y1VxOHRSSWpiNDc2cFE0THppOVNuV2JDMUtqNEFRQnJ1R0d5dGcxaVJRMWZnUTVselRNbXhpaHpsakhNbUZjc2NWSWIvTVQ1b2RpSlY0MXNLb043YkQyTXNTaC9NK1BVczlrVzA3N3MxY2xtVVRtS2huUGJZTnh0TlEyNjA3RTMyOEJ3VkltK043cjRURGRKanZCUms2WGNYQUpDdGx2YWZjNTJOZUZqRWNIZFNXdlpqUGkvYU1BdEtOQXRLWjNwYXNVZFFCWW9ST29yc2EzejNVZXdRK1UrUFF0NWpvM1U5VWhwMndMV2xjamZYcDhmb3N2dmc4a1ZiTGhjOWhzekV3am5USGhoWGZ4cG9yVmJTRlVMTjhQcS83RUo5TVdSZHp2V1RiTnE2bkZwR0NZY1pndnV2WnR2QXk3UlJzdlhXQnplYXBIMlczZXV6QTdSVkVmbXA4TEQydXBYZlJzS0JnYXh6Mm13WTJhOEFSdDhaZTNTU21hUlZUN2lBeW1TU3AvTEYvclBuenAvZzZaaWpzU0JZWElldnFVTWRYVTRXMUVJL0FyRk5YQVNRTGlSUVdlRVViY3FqaDZMMFdEdDNFdWhnSGVCdGFBQndKbUVyTTBKRDlMcEJrR3RiMytQN1lHeW4vMzIzNUNaWXo3cTU0YSttZnNjVjlxVWtqRWR4dENBRmpvSWhBL3JERWF0UnlGa2t2SEZXdi96SXJrS2Y5YWpJd2lFTmJuOVN0VS9WSTJxM0pqUStWcWhDWFZOR2cveG5DZ2FIckdpUExMWmFEMUZwNVUvYjFxQjNFMzgzSkhUbzdWU2hKU2dmRmVSZ01MSWZjQ2UwcjVHTkZvbXgzdUNUdU9pMDdJdWtxWHltd1JxWFZLc1lRcmt0WGVKWWtYQWJQc1FiRTMwNGJZUDlnSzlxc2FQUEdPdHY4ZGg0N2JhRVk5Y3F2WDVKbHdKRG5HRnJRQk9ubS9xS0k4V2NuQSszaHl1U2dwZk9QY0FsM25od3VKdHBOcDU2bmxVUmRRL01VS2NNWTM2M0haUFZYcWRPQmZ3bnVJNmc2MlpYZUNZNk81R2tVVmNvRThTazNjYUltV1BVeEFMNnlZNzI5NEFCZUpLTUoyZlp6SEVpazJidUNjYTEzUjNOa214Mld4K1lLdFhUTS95QWhGMWNsS3BYQVRkem02UFpiUjdiV2dXaFdCdENYM1AwUUs2bkc4UFN0eXNFZituc3p5N2lsSWE5UGlGTFJ2UFJtMzlHcUpGdE9Bd3RPQUlwRFE1YTFwRDU5em5qdmJUbmZrbHFnbHk1TllBY0VFVU5oUW81OCtEL0FGQkxBUUlVQXhRQUFBQUlBRmF0TmxnaU5qYnlvQUVBQU9nREFBQU1BQWtBQUFBQUFBQUFBQUMyZ1FBQUFBQmtiMk4xYldWdWRDNTRiV3hWVkFVQUI5UndybVZRU3dFQ0ZBTVVBQUFBQ0FBYnJUWllJNmhWQ2hJQkFBQVFBUUFBR2dBSkFBQUFBQUFBQUFBQXRvSEtBUUFBYldWa2FXRXZhVzFuTVRjd05Ua3pNRGsyTkRNMU9DNXdibWRWVkFVQUIyWndybVZRU3dFQ0ZBTVVBQUFBQ0FBenJUWllNT3VrRmlFQkFBQWNBUUFBR2dBSkFBQUFBQUFBQUFBQXRvRVVBd0FBYldWa2FXRXZhVzFuTVRjd05Ua3pNRGsyTkRNMk1DNXdibWRWVkFVQUI1TndybVZRU3dFQ0ZBTVVBQUFBQ0FBRnF6WlkyNjU2Q2VnUEFBQTBFZ0FBQ0FBSkFBQUFBQUFBQUFBQXRvRnRCQUFBYlcwdVltdHBkMmxWVkFVQUIzcHNybVZRU3dFQ0ZBTVVBQUFBQ0FCV3JUWll2cnI3cEJRQ0FBRGtBZ0FBRHdBSkFBQUFBQUFBQUFBQXRvRjdGQUFBYlcxd1lXZGxMM0JoWjJVdVltbHVWVlFGQUFmVWNLNWxVRXNCQWhRREZBQUFBQWdBVnEwMldIWUI3dGhlQ0FBQVdETUFBQTBBQ1FBQUFBQUFBQUFBQUxhQnZCWUFBSEJoWjJVdmNHRm5aUzU0Yld4VlZBVUFCOVJ3cm1WUVN3RUNGQU1VQUFBQUNBQldyVFpZK0dOUWh3WUNBQUN5QmdBQUZRQUpBQUFBQUFBQUFBQUF0b0ZGSHdBQWNtVnNjeTl3WVdkbFgyWnZjbTFoZEhNdWVHMXNWVlFGQUFmVWNLNWxVRXNCQWhRREZBQUFBQWdBVnEwMldDVHcyL2c2QUFBQU9nQUFBQklBQ1FBQUFBQUFBQUFBQUxhQmZpRUFBSEpsYkhNdmNHRm5aVjl5Wld4ekxuaHRiRlZVQlFBSDFIQ3VaVkJMQVFJVUF4UUFBQUFJQUZhdE5saFZ5MmNKS1FRQUFOZzdBQUFKQUFrQUFBQUFBQUFBQUFDMmdlZ2hBQUIwYUdWdFpTNTRiV3hWVkFVQUI5UndybVZRU3dFQ0ZBTVVBQUFBQ0FCV3JUWllRNVVBc0wwZEFBQ1JIZ0FBRFFBSkFBQUFBQUFBQUFBQXRvRTRKZ0FBZEdoMWJXSnVZV2xzTG5CdVoxVlVCUUFIMUhDdVpWQkxCUVlBQUFBQUNnQUtBTWNDQUFBZ1JBQUFBQUE9IiwKCSJGaWxlTmFtZSIgOiAi5a+85Zu+MSgyKS5lbW14Igp9Cg=="/>
    </extobj>
    <extobj name="1BCC2C28-871D-48CB-8BE0-2867F7803ADB-4">
      <extobjdata type="1BCC2C28-871D-48CB-8BE0-2867F7803ADB" data="ewoJIkZpbGVDb250ZW50IiA6ICJVRXNEQkJRQUFBQUlBUGl0Tmxnd3pWanZvQUVBQU9nREFBQU1BQUFBWkc5amRXMWxiblF1ZUcxc2ZaTnZUNE13RU1iZm0vZ2RDTy9aU21FTWxXbU1pOVBFZjhtbXZxN3RPZXFnSmFXb2kvRzdXenFubzV0Q1F1Q2UzL1dlM3BYczVMMHN2RmRRTlpkaTVJYzk1SHNncUdSY3pFZisvZXc4U1AyVDQvMjliQ3hwVTRMUTNzTVBpM3BwTC9ROW8yekdrSTFNR3M1Ry9nZWhFWW9vWmNFQmluQVFKNFFHS2FDbllCaXpwd1NIREFOaG43NVozek5YZHFka0JVcHpxTDhqTm5yYWFIbEZsckl4dFUwRnY3OHB6bmdKQlJmd3lKbk9yWTRRNmlKbnBDaE04cDlMVEhQNU5sR3lxVzVJQ1R2MGNjVnR0SWNIWGVHVWF2NEtsNExCZXdzNFphZFVBWWhmWDRNbzJRVmNBSi9uMWxhYXhGM2dyaUQ2V2FxeUZkKzQ2SXJYWmtUUHkzK1JNd1ZFQS9zZXpxbzVkbVRibEZTdDNOU2dkaTR4Tm84V3dBakhBUW9EakQwY0hzYkR3emgxTEpNNTFDMVptUmZITUttTVo2ZkJXWDlyNXRtRUNLMXZLMjA4YitZL1NyVVlrNlhOUDFyZjZBaTVWVjZrbW5HNmFMbkkwYmo0MWR4cGFhTDBlcHVPZHM0RnIvTS9SSnZZbmtMYm56UjFUOThxZVEwTWhva0wzQXV1TjArdk00Q2NpRGxZNTkzaVdYKzdUMmIzYWpITkFYUkxaZjMxUDJzK3ZnQlFTd01FRkFBQUFBZ0FCYXMyV051dWVnbm9Ed0FBTkJJQUFBZ0FBQUJ0YlM1aWEybDNhVFdYaFhieUROZHRjWmNDTGU0UmdoTUNJWUZBQ080bE9CU3BRZ3N0VXFINnZMMzF2OTg0NDl6Q0hIdXZOZGVWQ2ZaNzdNeDUxckg1dUYrZmxDUHZVUTNpZDVheWVjSUhRVzJtVUszNFlGWEFIMmNielBmYXhlVVJoNk9rQmtmVzBmdTc4aW9ka2F2RTBYODRGblN6L2hHREU2djRQajBmWkk2TlFWbHBPeFltVDA3aVRNTEJjWDkrY0pwT1Y1OXFFd2tsQkN6UGxmNWFvK0Y1WldPVE9GZlozaEZJaGtQWHlhK29lYmpRZWh1YjBiaVpRb2ZTVjdod2hTbU52bExrUFZjWE9NR3BGVlJjTmVsT0xCc1VCRS9OSXNpNDM5M1FNSkRsdWxUN2gzcllYdkRMQWduTlk1Y29tMU9Ha1JuamFwclQyMWhLNzVpZVdrWVZJam1DZUxhRUtHczZpWXYwaS9IQkgzMlRGTEFaSjMzQWF5bTQ2V3AxMTIzS2tHRXI3TG1FWWdWQWZrWjhXaVJscGFkUDFKaStreWVCVVVqTCtocTZZNVdObUQ4T3pTZWIyRTBONXY1VlgyK3ZmKzRidWs5bWs3VW0xZzlIbURyYTVRQmNyQlRVbUh0L0hWdE5CSDU2RFhhdUx1STF2bUR3Qi9SeDBMVlRCckxheURXbFFlcFVKRDVzTjQrS3JZZjFoNkZpb1lENFU4eUF5SWFnbER6SUQ2V1lUakd2WkgzNlkycC8wTUd6cGN4enZ5NWZFWlFVUWZhdldDU3IyRGxHdmM3OEJFVW5GN1BZc2RhSkNmVmE5MlJYcnZCVjZrbmJYNGg5ZS9FUUx6eCtiQis4ZWpIWlh6RnZNaDgxMHZFZktzdWJhb2pTZ3FFQ2dIMUhVWDJvSndERzFYcjdXVVMxZkNLeDNpQkF5TGRjdys0T1JkNWZQK2VCVWllR05iaCtLeS9ERnZaM3ZLRXlOTjJ5WDYrQTBROU93bUdmMzZKMEU0VTZsODk4em5idm1hQitUR25SaWRBU3FhTWtaaWIwS05xeXNKUGQ4NytJdmJVYzIzSm9pZE02Sm1weHVFRTVEVWJBbzI3MW1qM2tGSDIzUTRFdzhmdDVsVGU2Qm8zelB2dG9WNXNqUG4zc3lXV3lFQkI2dFQ4aFJQRlVtaWlNL2RlRE41VmJieFc0UHM4M1dkNWNxYUM4bStqaGxxYkFVRWhqdC8veHYrNG9mSGdnQjk4RXhtbVlQdzJjalJ5RDJyb3JnNUJnTUJNSUpIT0h6WkdqVG1KWlN6ODNacHNDek9seWVnMUR6SW1rYzh6RzdTSFpIUE54NFZlWmF2dlhmYVU2RnYrUC8vTC8zZjhCajZGaE5ueHgwYzJkb25nbjBZZU1DSzluVmVyaXNjZHM3YWl3RmlaVHlmN2pmTlN5QVlDaS9WTi8xb0FrRnlOZGpabi9Wek1DK1U1bk1DNnlxeVAvc0kvaVFoTnZCOW4yZVRiQUVvYUNUeHd4UkY3T3lXL2xEa3VHWm1ldlh5alkrZU4vTGdBMHhsZ0czOS9jcE5UZ1FwNVE3Wi9PYjBNakloMmtMRkxIVDZsNmZ6TjFVQ2s3RXVQKzZ0NXZzRnRMR21zOGpUSEtac1BEVzNaaE5URktZK3RpNW56dW9kdXFZd0JFODg1K3laYm1nUnBmVEJvaExmM1lMdU1aMFY4ZnVxazkzSnVKaE94amYrTDBPNlI0dzYwU2pOdm9KWWJiK1hUc1REcm90KzU2SDF3aUpTUmxuOVZObmpOUUtkNldtd1NmNTdOeGE2VmxEem5qWHpvS25OSjQ3ZWR5YW5nUEpycHAvR216YU85RVpocUdRaFo1M0c5WlhSKzJGb2x6NmhrSFRHeWpWRUpESU1obHc2ZlZiSzV1QXdPQnYvelpud2RGdlBiK2U1OHQ5M2tCanJIOFdPdFk5YUtCNXBsRjRYcERHMHQrUmE0WHFjSFVZWGREOGZXWEE1aHN5blc3Z3QrTk94bGNEcUpCdVpsUXhVWDErVXZGVG1xdENvVCtzR3Q3MU82cTRTUTVmL3gvc1JkMnpBazNOcjF4azRpMTQ1cWZnREptT1BiTFNVcHpmNWFDQ3BoRnZ3RFpEa1o2aEZxRHdBMDRUZG9iWXAxdjI4UmFoOE1pOFhWaFJYRjAzTkwxTTFCODhtMmZiSTh0UUQ1Ty92Ry9NOGlCMmJRNEdIeXc4aDkrakxJYzhQSHhZbGhSRkxnVGNmSVFhYld4R3VRSDAwUkFBYk1GdGlpTGxhU1FQTTNhTkRwc1gwSDdJUXpucGZ6Vlh2MVJPQTRMaFhRbXIvcTRxUnZwbUFCTnBQeTNHUTAzb0JVMEh6OXJzb0QwUXZUdzgzUmZORXBQZTQxYVVaK0plZS9TUzFTR2hVUWxTa1RNaUlaM2dyaGVCR0JhL3ZjdjUwNFlYWmRhZWE3TXloV2ZsS1B2VVRCRW8yZEl5cGZQc2Frb0dZRTgrY3Q2MlozeGh1UkU3dnBsWWtBZGNEYTNhZDZ2aFZJb0thQTRXZE93VUN4R29WNFR4MWVSUldvNkZSd3JuWVQwek9HTVBSWnFMd0pPcDEyTXh3NlZLU1FQQkVGVUhOQlo2OU50Z2Fmd1J4Y3BmVDRzVXA1WEpzOEFtRTEwT1AyRmhVRTNnNVNURGd3b3NvVUxmYkxqVndrOTlmWWt6anErLzJlZXE4YVpPZFBhNTU3ZG1EZE95bmx6dFdCZ0pTMkMrK1lWMkk0K2xNYnZGbm9hQmUrMzVIZFU1dkNoSi9qOC9ZNFJXRFhoTElrUCt2YTRveVJHeHJlSG1NL0Vkb2xIdkhPMHVHMmQ1SkJCS0dkVTdhMzh0dHBoMEtXUDVCNDcrY2xFSFpFT3JYRGpMLzg3VHA0aTRLU2RtVEVnNDQyN0taVkpDKy9ZOWlFNW1oY01nK1Y5MVdRTUdHaklrY3NtTHVVbW5tU2VrQkc5dDFwUm5VemprdXhTZEpjbkhQbU1xREZXMUI1emlLdm5qaUxyem1mTjV3SlNBSVRuTGplZmNvRVFxV2Q2U1daUVBBOGlWRUlTenpLMWFsNnZnendCZDdLWS84ZDYrWm9acVpmVWtNZ2E0U2pqZ1pCcjkyOFhFWmRZMlAwTkZDOXk2Q1VhUVdkRFFnZkE4WnZQWjRNczVJZDBvbTBNdlhDV1RGd0szVGJIOTVqTkowbUZnOXZTZnVYRVJyeE1QN0s3UGM5Uklqd3djOHhFRE43TVVrNlIwb2NGeU82L25GOEUzNzY5bEJmbUtNRjJxbVhlbVdRTGR1QXhWajR5Q2tHQ2p1cWxtdDU2UzY0cGxVMWc0Y1d6dGV2aVZLUUV4NjZNMU1ES0p2MzNlc1R3N3VaTGp5WkxHcHFTa2NIQTRCTGxlVFMxZTBOWjAraUtWZWFvTnhrb0tDU2pIbit2dFFBemxLM1ZyUkFaUE5rWFJ6MGo4dXREVWxLQzdNREg5RGREMUplQThNeEl2L2tkZDBZY2c5ckdnYVQ3ZGdKZmNFS2MrL2V2TjRWRzZaWDQrQjJsN1czM2NIRWk4L1phdGV4cDFFdHlHMHZzcm1DeFgyQ2NkbXdHMnE5Y2VOc3g2RHhRWnJmSEZFeEdtWEp1eWRPS2hTUlNDMFhxVEJlTXhwMEJmNVQ5eUxhNGtTaDg1dkdGLy9qdkI1QmFSM3cvSDRCNlpkTzQzMkxXSkxYNzNLR2k3aFRFUHBGZUdVK3U0aDE4VUcvOGF3NUxOa3NDeU5qTHpINGo2NVlxMkV4Q29UQ24xbmtZbm1BcWpzL0s4VGp1eWhQQUlYZ0xTbm5KWU9oMVVDZWpOZDZ3WUVJR0hCN3FDLzN4Znk5NWxNR1lpV01uL3l1UktoU2NPeTN5eXovL3dTNFNJbzlNT0RqTHZrQ0tudGd6TlBjK2pxS1FESWt4RHdYS29xUjdwZkw5WGRQcXRoeEw0MVVINS9PeDVXNUtzYk5paGozMDNzc3FJaU1Xb3UxOThHMG91RUFuWnB1cDR3Znkzb0VuTHFTTmhyUzBPV3ArVTMwK3FVdlVnYzh0OXUwZjl0MGc3WUJIM0hFbEdobEJiaU9kUWE5ZWRZaDFjTEVmbGJNNUdmajZWUC9nMERKN1VvWGFFc3VIbzAxVjF2TGN6bUtldVFaREdrUFczZGNBazZmd1VNZ21XSkozUkR6dERkdCtSQlUwa3ZiREFxYWF1N1E3dUk2SExQazdSaFdFRjlER25VR1FKWm1DTTZsM256bzVXQXlNVzZlRm0yUFV4QVdoeWxBY01qK1c3cGkwVENhYm52eSs0bVc2U1YwTnUvTGVQakh2TjE2THpva2p3ZmROSHNwMUhZLzNrUzB4NkVjdDQrVEJacUg3cmZsMW9DUDZPQ2JOVElMSGwxRXFxQUNneWR1d1ZYRFVSVmNMTlVqODlXTXE1R3l5ditFOEY1YVlvNzcyQ1VMY2R2SzNHdjNwdEJtNzZFemRydi81ajV0NVcxM1hoZkdEUEcweldxbFZKVjRSQmhJNkg5M3pOYmFycEFQam0xVnhQYzYrWDVjRmhvQ2tWMGZiN0w4MDkwbVFUdS8yNk1JMHVxNUpScDZDbWpvZEo0YzVmeWVjNU9Od3BOVnBqa01PY3VJWUtzZW96Nmk3OEFVWFJMTUNhYUYwZFZGZnhZcStGSS9MdW02K0JJQmNCSHJIbmlqQ3AwVVdtaFRRVWkrRjVmNUxyTlJXaDVHSjZqTEVXY2E0TEUvZTlLendRdTQyMldlWlAzTWpKdXRZRWg4SWlKalhKWGVaMHBicUYxT05pTlJHbTVIRXJ0NmR1U29BdXBFWXBZdExDTGFaTlFFSnRSR0diWUdva2lndEhYWE03aUJydlUzdC9pbWtGK0JlSFgvK21vaVVRM1hlNG5PeDRLSFJEbG9OOGlCdVd5MDdubDNjSzJ5MFd0QWRMQmhjNGFLcUQ3V1J6U3NNZlIzcVF6T21rZE5VUVdCR2IzZVgzaEJpd3VuSUVqdVd1c280TVdTbktaQ2VwelV6Slp5L09iNjU2M1pmaitma3ZlNWZQaktadkx2SGlLTzUzK01jQ2dFNjNkUW8vN2Z0Zm4ycTBoTG5QOVZEYnZ4akpBKzh4bTRWbFVWVklrUjJjcDdTTG1OWE4zNmE2ZmNzRVRuOWpHeW1QclB1R3RWY2RBL0JZZy9iWlkwRk13RTJTRCs0YmxmZVBXNHBBT3JKcm4yWUd5RTZXWGhpQ3hMa2Vac1FSU1d3djM3SGtvaFk1OHBjRzdoS1pOZHYzOFFIOWNLSiszVlgzMW9EVm4zYW9aSG5iN1p2SCtLZVJFSTZ1UUMyN0UyV2NrYSswdEM0T2p5OENTZWFIbmhJNCtOTnQvMU1uQUFXQkhZNm9xMzY2dGtxMWFYZ21iMklNcVBpTkJvUG9mR1RBZXdLVk92NUh3SjJRejZNR0FBcUhmSDUvRWpXdWc3UW5ISXJncWpsYXhsOUtQWmhiSmo1YWJlTEt3SnJNTlB3MytldHVIWTdOcmtyOSsxR2ZxODkxdlVWd1ZGMnU0NUozRnIzS2JjKzNsNXFaV1Rzbk1iUTh4MFRjT0pHSWxQQTNybFI5UFY2WW9va0FvQzlCNzJpaFpKTHpyZTUxenp3QUxqcWlRTnJHYmttNlVKWklnaWUwVnEydE0vS2FyQi9LRGVkblNyUGwwMWRnSlB3OGNMZ01FNFR1cXZQN203dWoraUxRT3gwcXJWSzZDdVNHSHpJVVUxV0dEZmI3RG1mYzdFbEx2SC95dktnZmV3N1JRdHdXbVNYVkE2dEw1SUVUWm1SRkl5TTBLOCtsOUZEbTNZSWpiazFvOVpvcWMxOHdESVJaWHk3K2IyNnNXQ0lRSmF2bHptRDkvdGJIZC9FNFZLSVR6MFdLRFJQNnpoejV2VW9RdVN5UFdIMERLZWp5RXl1d3BmQ29iOVBpN3JWVVh5VVFvMlpSQUFNNUhMck53QTQ0K0JtZ1RWQi9rVGVBNUZFVUFkU01zaExsSnEvWEpGWVJMc2w4VFR6SC9FaUp6Y3huY0MvN09ucXU4ZGZPUlNVZmJIUlpuK0IrR2J1UXZ3SG5iWExjSGNDSHRVZGxaTWpjaU9QM0ZyRHBDN09yOE1kUStXMDJzMFFjdXFrN250K1M2a0RaMy81ZjZvd3pxSGQrcHhMbVFBUkt4MDl4L0VZenFvaDlEdzMraVkxSlVDV3VQMTlFVmJ0eU9YcW92N0tzZW4vbC8rdi8zLy9tdjcyNzYvSlZlY1NlcWRWdnlyRWxDNjkxNkNtQjY3RzArb1Fsam9Nb1lpTUhUNHZ2eVJXZWVpaU9RZFBUdE5uektZOWhvVGp2NmI5L1huQWVyL1dzSEVjSUdMK2RzdXNUb1JzUWFqWmF5YndpWjN2VC9jZEVRRDdxUnhuWG8rUUg0a0hOT3Bsejg5MTZGelFuZHltUUdCdCsyMjhZdkpuUEtzU2RwRFN1NTlLRWhkMVZJcVVRdFErUERaRUFWSWpoVUk4d1V3YnV5MUorZE5UV1NNNHJHMml0bVNKeU5BMnJ0NFhnanpWRFdQeG54SW1zZFh2SkkrUlV4UUlJSEdMODgvNTA0d1pOZnRnSHAwdnNUYkMxM2FKZWNUN3N6Zlp5cXJJTkMra3FjMTNUa2RYME0xcFExTmlGS2RSaXVtNGgzV0JEb3pQckorL1paRTFEdGhOd0xEY1FDYnlTcStLa1hGTzdNU29OWVJjMjRkOUtoaHJtTFVvczZQU0lINEdLSE5uODlTeCtGWWk1UUFGK0FKUG1mUW1jVjI0TTV4NCtoWnZVMmYzVlIxY3hUK3cwTUd4Z0FOTjhjQzBSZ0RKUndKb0t1dDk3K1ZlRlYzTytGQy9tWEpmbG9yMy9NVUpZdVdwZ3ZxSm1FOWo5N3MwTVp2TWlYakt5Y21uSU83dUE2WDVyZjVRM0RGa3JXNVgzakNzK2FOZVRFZ0ZGUlNCdUp1aDNsd1lDK0QzWnpMNnovOVpOaENpVTBuL3lTaTNUSTNjUE8zZi9aOThMQnNDR3FDSTFteXVNWmcxOWUrOVN5RlRtQUJwVzZSOGU5eU10R3FJY0JHZ1pLZzR5R2RhVm1LZmZJWFRzZ2JWMTYzZFZXRHF3TkpweWthNnFwMnFCVWw2Wk1BcFYvRTNTbGVSQ09KV2hpRlFFUWhEc3pCWnJlUWlBakFVQVAySWtsSENSM292K2o5UVN3TUVGQUFBQUFnQStLMDJXRHVxOFZMQkFRQUFrd0lBQUE4QUFBQnRiWEJoWjJVdmNHRm5aUzVpYVc1amZIS3NyWitSU1V5RTFmN2x3cTB2NXk3U05XUnc2bVE0Y01hNWs0SEJ4YVVEeUhMdEFMSThiRHh0dkJpOUEvelkvQU1DQWdJRGdseFRpaExMR1VJWXd4Z2pHQ01abzlzWUdKYkV0RE13YU9heE1xWXpxYkF3cHpGd3BQSXdDck80ZE54NHZNYTFZMVpsSWdOakpsYUpXZ2JHVkNacEZrWkdwZ3ptYkFaV0p2WThqbHpPSEFZMlJzWjhwZ0lXUnFaY2xxZnJkejV0blBXMGEvN3pXUzFQZGl4NXZyejN4Y0lWTC9adllBQUNIbTQrcHJRTVlSWVJWbEZXUlJVWkZSbUVteGtZMDVoa1dKaUttSXRCcHVaemxIS1dJRXd0WlhtL3A4UHcvWjdPcDEyemdjWSttN2J6NllTSlQzYjBQZTljK1dUdjVPZkxkei90V2dFVGJIalJ2dVg5bnA3bnl6YzgyYkVMcUI3b0hvZ3lpS3RBenVCSTVVd0grVXFFVlZHQlQ0SFBwVFBJUXNxMXcrUnpIZ05qQmdGSEdPRnl4SXY5RStDT2VENTd4OVArWHFBam52YXZmN0o3S2RRcHJkM1A1dlErbXovaHlZNVZJR2VCWGZPNG9lbnBzaWFJMU12MlhyajQrejJ6d0laM1BRT0t0TytDNklKWTlHejZOcURKRU1VUTY4QXF1MEYreG5BSnhCQ1FTOWJ2ZkxLcjc4WDZwUkExUUpGbkhST2Y3RjREQ3ErT05TL1diNEdHRVlaTG9PR1ZpUkplTytiSmc4SnJHUU1EQUZCTEF3UVVBQUFBQ0FENHJUWlltUlZUMDVnR0FBQkFIZ0FBRFFBQUFIQmhaMlV2Y0dGblpTNTRiV3p0V1Z0dkUwY1VmdSt2V0MzUHJIZjI1clhxQk1VT0taRkk1V0lEU2Q4V2UyeXZzdmF1MWhzZ2ZhS29DQWdORjFWcUpXaUZxRXFoRldwNG9GVWdvZnlZMm9uemxML1F1ZXpGdTU2TmJVeEJxa2lrYU9iTXpIZk9uSm56blRPYi9JbkxMWXU3Q04yT2FiZG5lQ0NJUEFmYlZidG10aHN6L05uS3duR2RQekdiTHhrTnlDM096L0N5aUgrQWlLWlYxaDA0dytNUm52dmNhS0gyd2FNL0QzNzYrVGpndVM5dHU0WFFlTzZMTmJPNnVtUjBWbWQ0a2FjNEpkZDJPclA1ODJiTmEzTG4wQ3hka2ZuTWJQNFVOQnROajBpa25JWWx4V1hjeTBsQVVIbXVRUEJLR0FjUHJlQWhUZEhKZ0JRTmxLdXViVmxrb1Npb29xUnFJQkt2K0dJOXE2bEVRMmJBb05QR3VyM21JVHZLamxGRjI4ZHpaWUo1YmtoQzUrSytTdEJoMWJQZE9jdHN0SW45QkRyQVd6QXRhOEYyVzRhSHBDWFhiSHRsNkswNTNJTHBlWGE1Q2FGSGRuWXFhcDZMbWdXanV0cHc3YlYyalhTSjA5QitBZkkvOVJmcTVMSThkN1p0b21hcnhYT25ZZDFiTXR5R2lZOFRINVB0REhiUDRFV0Rnb0tOekdnTlNKQ1ZsU1pzMGZOVzhCTERiRit3TDJFSGN5ZnJkYlJYMHFSbmZyTG1HcGQ0ZjBuUnRteVhlQ2xFb1F1d1RJbWdLL0J5VWxSdUdnNk1aQmtpUko0bFltd0pFT1hnemkwdEZlMTJtL2djYTNhTmRxZU9IRHh3cDhUNGhSS2oyNlNyV1NHcnM2OVRWdFNFbkpxOFVaa0JCY1FjZXBqSnF4MDc1dE5tMjU5RzIrZERVNGhuenVBRERTNFU3ODh2R2c3dWs3RkFoa0g5VFpkdHk2d2hQZFRIa2J1SnJSVjBxMUE0OEJqZ1dMMnVxUGdYblJ5c296NEtXSG9oZmNDZzZkdVhHZGdVMGdvdlFtdmU4QXkwMlRVSGt0TUVvbitqbzdIUG9OMkNubXZDVHRoZTU0cVczWUUxNm80bCt5S3MyTE41NHZUamtpcElTWit2MEJHbXk0UFYyTTR4VUNTUkJSSXNMcTY1ZzdhQVhCb0t5NVM1Vk0wRnNrWVJKRTFLTGlyU1JaS2dncUZsODZtcU1xR2hzVzJuNzVvSkVxek5CTWNTTmNscGtkTXVlK3NXREttcUFGSHNsenh1R1lXSGpJeEc0YkdDYnBOT0FFKzJhLzZRTGdrNU9wU1ZaU0dIQndjaWtWdXc0R1diQUtNZ1JsZXlpY0tqRFR1ZHdEQ2lPQjdSNm44ZTBacjBNYUxmYzBUclRKZFBHTkhaSSsvMnVCSE5OR1ZFUk92aVcwVTBlOWNUUmpRYjVIMUV0SzZvN3lTaVFSalJxR2hZckVFakpad2xKU3ZvU2p5bU5lVnRpNzR4QWhyRUFucGtCQUlRUkY1ZDF0VWMxUkt0SDhrSFk0YzZMc0dvSWxFMDZxb3lmbHpqSW9ydFhFREw1OGl6c2hSNUZ1Q1VOWFQ5cUd0bElDaEhzaVhXV2JEczZpcUhXOVNTaURBWnV3dTlTSDZJcHFiaEdsVVA4ZERpTXFrakY0eVdhYTNQOEwyLy8raS8zanA0Y08xZzV4N1BsYzJ2SUg0Ym9CYTlnQWpLQnowV2daVVFWc00xbkdZQVJtcHdjbHZMRG5ZZGRqQXRNb20zSEljcjBZbkZaV3F6NXdUTjN0YkwzdGYzZXhzUDkrOS8wOTMrWmYvSlp2L1IwLzZiNS9tTTV5QXZPUGdQUmNtRWJnaEZNWks5UUhxVVo2VlBnYWhNeExVZ3liVXlQUzJWSG9tZ2huUWhqc2V5RWxCeHJPRzUyaGdZYkpMMUF6YTZOaUNFa0dOc1NiRUp5VXFvVEZCQlhMTWtvWGdLeVhaSWV6RmRGNkZab0FpeXBDa3hoNFNRRWQwbWJEL0tBVDZZRkNtYVM3ZUJHSzNrQkMwcmEyUXNtN1NoT0hMajgyeXRLYmtpOWZBWkNPeVRFNW1wSnZYUWp2UndnYTI1eU5RelA5SlphUWMyL28yZlkyb3VqTnhJY2VTTWVYWjBoSWFPbVkxQjlMbGdOci9Zd3A4YjdFNllwNk1NUzN6RitMUkF1MHV3WlNPS0NJVDB0ZDZKdi9YMStGdGZTYjcxOWFHM3ZoTDdUc0ZLNTlKZ09rZm9aalVsbnlzNUlPanhwS1A0RWovdEFFa1g5TFF5bmJ3bnBxM1NtYmsybVg3R1RPSlNzcWhYUGx3Qm41N29GVlZMZWgxbDl3R3ZTNG8yWEdvV2d6ZXovRTV6ZmJobk9kaXpMT0xmeEo0bnkvOEtLLy83dUVma2YvQVcrZjl3OXdZNDNMM1oyM2lBQ29DOTcxLzI3dDdyYnQvZXYvbGI5L1YzKzA5MmVodFBBK0dWL3ZVWGg3dmY3ajk1M3QxK2hlYWp5b0ZPby9YRDVBVkQvRlZXc1FjazhuUzFBNXY4eHl3Y2FGQ3pVbjU2MVRBbWdCSU1zUEpYRElPOWcyblhwMjlnZ2xmV0ZMVE9aSEF0eHVEWkpJRnJTUUxQanVSdlpWeitWbVUxemlNQVlPWVlvRzlWRkpRVStxYVB4NC8wUFNsOXEyTGlxMVl1TitoelNjc0tLUjVYczRMNmtiemo1QzJsa1hmL3pkMlF2UGNmYlBmdWJDTHk3dDNaNnU0ODlpbjgycTI5SHpmM0h0N3RiditPNlp5dytEOVhydlordlVxSERxNXZodkxEM2ZzRWZHTVBTYTYvb3F1b29yMGYva0xJZERKVlIyYmV3cmxpeUJJS2dpM1pldGw5ZGJ1Lzlaak9RWks5Ry9lNk84OXducm54ckwvMXdzOHRRNWE4MHp5amZzQThvOHJxTkZrbWJUbWxzQ21TeE5RQS8rTXNRLzV6T3Z2SnYxQkxBd1FVQUFBQUNBRDRyVFpZSVZ2dnk3a0JBQUJwQlFBQUZRQUFBSEpsYkhNdmNHRm5aVjltYjNKdFlYUnpMbmh0YkkyVTNVckRNQlRIN3dYZklXVFgyblJ0dHc1U2gwNEtncUNzOCtPMmJOa1dUTnV4VlhIZSt3QmUrdzc2QUtKdkk3aTM4S1RMMWpZc3NPU21PZlQzUHg4NUo3VDduQWoweE9ZTG5xVUJ0bzhKUml3ZFppT2VUZ0o4TXdpUGZOdzlPVHlnWVRaUDRoeStFQ3pheTBRMlg2aFRhVUVYOTZCaE94amRCcmd4Vmd0YmhoK0pqOUZneWhKVzJNQ3dKMmUzNmx3VGpqek5BN3gxN0JDNU1lcXpNWndKSWVZWWlFR3J0ZEZ5UGJuMzB2SzBmTWhHZzVCNDdMbG0wTkhBc2hLTzczVktqOVNxVlo2R1hJZ3d5V3MzSVcxS0ZtUUd5eGtMY0pRSlBzS29nQy9PMTJsYkJzZzFRNDRSYXBraHp3VFpaaysyVTBsWlM1SmU4cFRwU1V1YlVvVkx1R044TXMyTHkreG5qK202bWNHYlZGb0haZGVES25IU0xuR25TclNNUkxOR2xBN2hJUC9xeGJNQUY5YmRBVkJMUzRqMnB2RmNUMURhVklMZ0wrSXZVTFlPQ01ZSkY4c0EvLzU4L0gxL3J0NWZWMTl2V3B1VllIc0R5c3BIK1ZLd1l1WjJhaURWaWcwMVNnWk4wdGxxK3Z0cmF2TU5YVjNQbUo2SmJQaWdsNkF3cWxUQVJUU1RkVk1qZkNyNFJMNWY5VGlyQk5sTnVKVW9kSy8wT3A2d3Exa09UMk5WVlZxUnZFV0h5RldkSldyVkVPamR6YlA1RDFCTEF3UVVBQUFBQ0FENHJUWllKUERiK0RvQUFBQTZBQUFBRWdBQUFISmxiSE12Y0dGblpWOXlaV3h6TG5odGJMT3hyOGpOVVNoTExTck96TSt6VlRMVU0xQlNTTTFMemsvSnpFdTNWU290U2RPMVVMSzM0K1d5Q1VyTlNTd0JxaW5PeUN3bzFnZUtBQUJRU3dNRUZBQUFBQWdBK0swMldBRmZPVDB0QkFBQTJEc0FBQWtBQUFCMGFHVnRaUzU0Yld6dFc4MXVtMEFRdmxmcU95QjZhUThwWVBDZmhCc2xhU3hGU3FvMHR0cnpBb3U5Q21ZdHdFM1NleCtnNTE0cjlkWStRTlcrVGFUbUxicTdnUEVQUzJoU3g4UmVMall6c3pNN005L3V6Z0pyN2w2T1BPa0RERUtFL1k2c3ZWUmxDZm8yZHBBLzZNaVR5TjFweWJ1dm5qNHgrME00Z2lINUo1RXJ2cFBPQVBJdGZOR1JTYU9qMXgzWklMOXZ3QWgyNUVNbkFCZXlkT2k2MEk0b1AybVlOVDdBSGc1WUt6MXR0T2NQb0RjcnlhU1pZTTltQnZkc0cvcFJ1eU0vYy9WV3ZVM014WlFtb1JnV2NKd3BSU09VT213WnJwdFNhcFJpdDUyTTBpSVVWUVZ1M1VncERhcTVCYUFHcG5wVXF0cXhtNWFka2d4Q2dXNmpVZGRUaWs0b3R0MkUxdFI4blZBYVZ0T3dtckl5NjdxUytiNFVrVGhZdVlGY2pNa0pHTWZTQ3d6RzdBM0JHSFp4TUFLUjlIYUM3UE1URUo1MzVCMXRVYzIwUlJkNVh0S2dmelVtVm52WVF3NVBQTXVLbEhsRG9FUDYvSTdHTDdubUhKOXJxMlQyZUNMSHlJZUZFbE9wOXhBTmhoRzFySE10WmlxSjRiSXUzdGZOMk5YVUtqY1doWjZheWt3eTE1enJ0ZWEyVmh6bU16eng2WXhGUlkzVndRRDVaQzVyeU5JWmRLZkJrT2ZRVVJQZ2VIaHdhQ0xqQ1Y5a1BGTXBNcjdKaTMwMUZnUlJGeXdFb2Rxb0VLbG1MVVNxeTN1NXRhbG02MkJMVFJkQzFkSU1SODZOamE3RHBsdUQ3YXBCWUhZTmFOMk9sbE1RUlREdzJmNjdKdmFTLzRZdWJ1ckYwRTdZanlYNEpaQi9BTVpVa28ydjhrTndoVU5xaTJyMi81cnJFdHNva1d1UjYyVnBrZXRLNTdyRUFycXlYTStXVWZ5U2tJa2YrczVlRU9BTEpsdVhwUjc2Q0xkdXUyNHF2SmM1NWdFS2JBK1dlOUZ6NUE5aGdDTGVPRi96TGhIV3E3bExmTWozQmpWdEt5YXlSL3hJUVR4VlR2a0NBRnlWR3c4QVV5bFlkOHo5aVdWdHhwcTBpVTh1SHcvS0dIOUxBU0NtbVpRdkFNQlZ1ZkVBTUpXQ3RjVHNFUm9PeEVkdUQvZVIyenhpU0h3ZG9xRFprTzgwY3VJUWlObGpZL2UwQWkwRndha1NXbGEzMWdnSUZBUkhRS0J5RUNBOGZsRmg5dUZseERvYzVxbWRjbm5kdWx2V1RhVkljV21yck9qVDcxdjBpYzZzdUROckFVZHNSbVhYQXpuMzZQTExOTzREKzd6a3A4Mzh6czl3RnVjUlptQVEwT3BNMmo4ZmRGRjBndWwwU1hZVTZaK2NvMEpMazFWOFZvaGFXVGdwZFAzNys1OWZQMjYrZkxyNStWbDZmdjMxMjR1bFkwTmQ3RWZ4U2Fyak1IZjJ6QVNrcmdjR0RLZU14dDdNYWEzNGJ0bGVmcFJ1MFdiY1U1czZwMDJ0bExaNVQydVY2bHMxdEpGaWg0UEdCUGtVNGt1NFo2dDdxU055QjloUDFlZjVRZG1zR3BCNjBaVUgyZnZuL3BDVWhENE13OFd4eUcrbGFhdHBaaXI4L3NkbExOKzFQaDRqVytxaWNFaWpSQzJoVVdJek01L2J6N2hsSXA1SkZ3bFBvM2RubVRQb2dRaGhQeHlpc1hRS29pRk5QTU5WYWwvbDlHQ2Z6cVVndUVvRmF6ekIzbVEwbXBXck56aDVBcDZISjFFcXA2djVuNDJhWFErVExwTXRkbUdRQy9zeUY1bWNmQ1NGN0ZLV2s4SEJtQWs1SVpHNzVCOWRlZjRDVUVzREJCUUFBQUFJQVBpdE5saFVtME41NGljQUFGZ29BQUFOQUFBQWRHaDFiV0p1WVdsc0xuQnVaNFY2QlZCZE1iZnV3WXRUOU9DMHVEc1VLZTd1YnNYZEtlNStjSGN2N3U1ZXBHaHhLM0p3ZHlqT1BmM3Z6SHYzelp0NUx6TTdPNU5rSnl2Snl2cStyT3hJSlFWSlZDUUNKQUFBZ0NvdEphWUNBRUNoUWRMQkg2QWg4UTNJV0FqeVFuU1UwbllCQURCZC96MVFHK2FrSGdBQUdVQmFURmpOSS9zc3g5Znh6NzNuUVc5aEdhcDhZNHMwNjNVVUFVelVCOHpUNkhXMk5LV2ROSlNPeGlWUkRyUWE3KzgrM2RYVFkrWWFLYXhKdDNWSlBVUmpxdmV6ZGhWcldSdDdBVzNTUmtOcks2dHVyWGJXNkx3Ukk4SjhoN2p5MkFzVHlCYmJ5NEd3OEowUk51T3BOSFFOVnFFbFpYdXZnZnJPN1ZHVWFaaG1JQzZCZDhmSVYzQXJPc2xXLzhWWkZJSXVMaTR1QmlabUE4RlhRanNocWRGOU1wU1UrUGlhRDZLVUZEL29CNVFRRVk5QUcrTXJudmZib1hNdURucDZaZFZwbkpyVXVxMjNmeDU2VHNpL3B1MVZ4azlPclNxOEQ0V3UxaDloYmZxY0lieGZIcU5YOUtiejZqNFA0YkNkME8wT2J3UWFkZ3M4OVNHY3Z5bTJuaExIdnN4S1pHRmRLelFXai8vYVhoMFkyT3k1WGhkbGZ0a2JkMURjNU9ON3VKaldmKzl2N3lHK1dXc3gvTlBpOW0wOHBjWFpwTDNOREh5N2lGeHJuL1c4d2VudzhycTFrcVM3T2VWejJmUGU3M1Bkc1dIRHRkb1U3eDViSTdKWDZ0RDlaaGo3bXBjM2xmMnl2dVFnbmRkdGxkOXlSMXgzZW13S2hmenVmRVpvd3RlOTlHeXRlUGFxOS9McWJ0c2svdWtDb3pJYzVQa1VpaEQzZXVULzhvajZma0x4S0l1MzJTazhPeUhPNEdQM1hPbnZPamM5L3hHczJ2cTIraCs1NjhhMDl2SVUzaCt3TmwrVG1ITXAwQlUybStBdXJtTTEvdG9PcFU3bnJqejJ0OXNJZEY4dXQrUnViRDd0ZVhPdkZzYlRUOGxVanlsdWV2bmU1dm41bjZib2ttVDBQT1kwV1dFVjZMdnZKNkRMdmRrdytJKzR0ZG8zTVg3U1RJMHRVTkhWV3JaNTZ3ODM4SDJlOFM4YXVEZUZHN2F2U09lekVYeEN2MTVrQkg5ZTZNeUl0ZmpyWVBoNHJtaWg4RmFiWkFxa3BuYzVuSzlXUFpoKzJ4dC9iNWdKQzlIVERoTGQyeFk1KzQzcy85aFp1NGtadTZOWjNOdHk1MUpxL3pnUUozdURqTWU5bWhwUEwrVllScFFsY0hXOU5uZlV5RjNkem5zUERxeC9QbmFCYTkza2RyeXN5U1YydjR2N1NyUUNaZVMrbWI3czd1Mk9jOVpXNlY5K2VkN0RXcDlIYkZESlNqLzNIUERsc3UvY3JmeDR6c0tCbDhmOWZQazIwcTJjY2ZlWXdnUCtOS3YyZFd0anBUOWxTZEdMRk9QNWZsNXdLVmJBYlNQVG10RnhyV2IxcXRRNi8rUjlVK0d2c1ZkTnMxcDN4ZWo4TlVGWXVCZkxWOEdGcGgzRkYvOHdjZ1JTa0Nzb3MveXFkVHE2eDBIeDllYVJmTVI2blA3aUcrbDVyMFdaVmJndmpNbnpjVGpMRmJSRVRRYmZ5Nm5QK3Vvei9IbE83dGNlK3FDRFZmVHEwRGVkNmU1R2JwK2JabElmMjJjNytqU1VsUzdZOERIQnJxZGdoR245M3V2YzVuS3JyY2VNMGxKSVA4ZkVHMnVDTFpVeklxaDN4RjBuTHg5TExmaXNsL2tjamZBQ1JnUER2VXZEQUdKb0VRbjd5QVJKamVGNWR1V2VWMEd4UkJqa0l5TUhMUmNWL3ZjbTF4RnNDSURPNStIN1JSSi9aL3VIbmtCWWN6eG1KNkxPVVlFL3ZSYXpjVWthV2RYVUZsWERDWUprOStEMmpGSkMrZjdZemlmSjgwTnZvNyt6dUlEUzBvUmx2TWRmU1M2bEd0L2h0dzlxM29jckJWODJTWjlxSzVPUlY1cGd3Mlh1OEZSSnM2TnF1aXpPYmpuT1Z3amJmUnZjUGJ3TXZMK2ZXK1g3cFNoT2svQm9yRGxwWHJCWWIzcCszMTl6dnlOZDVueC91UG1LY0E4K1ZIVVpSQmN2eVVaZTNJWTd1eVhCSmgvc3l3MkhQNGNLV0owcE5WZDJ3UElpZ1N4S3RBVEwxNzhQa043L3pmY3huT096TDB5a3ZoczVXc1JIZ05CbStnY2pBMVZ6UTJ2ZWxxSHYwN1V2RHk3c2lrVU90b1p6ck13dGRQL21JdWRyQnozMExURzJOMkcxaGlFMHdNdUJNSmV2V1daUVpMSjdPc3ZYYm8vdFUxWm1nRkpHdHdmWTlneVBiNysxdXVGRWRucHFnK3FlVWlMdzErb2xwS2VqRzhsWXhvWG4raGtTbzZNZWdhNXVCRUNZVjB2UmZkTCt1TDMxK2FqcWx3ZWxpNnZTS1YxUlg1Tm5SeStrQzRlbnR3ZVhnOUw3KzNXdXJwY2VBWjduQjlmZHZoclBYdlYyOTZlWEJQYUVlbC81OWNhWnQvcUN4NTJ5aGVDYmN1M1RFMUo0UitON3grNFpyWTBLRkVrMGtPOWdHWEdPZ0wvWXZ5VkFqNzduNkhCY3J6UHhXN3NkdW1uRVk3NjEwNTkwK0pTVkJKRzVod1ZtS3l5cU11LzYwU0Z1NlQ3Nm5zamRXblh0SUZ6eW1mU0xpeDh0VW9tTnFxakh1LzVyNUF3SldTSXdjNEhxR2ZQNU0zRVlmVFZLM0gxY0RIVGYxVm0zZDVpWDBGK3RxV3RvMGE5QWtJL3QzNWQ1REloNnUyZERBZVFtaVpXdDc0Wk5OUzlJNWxOZkY1bkZYM0J0STR2cmtVb00ybGpjUmpUbWRhdFg1em5xS2gxc2wxNTJLdi8yQVA0b3JjRnZuWVptWkxXaWZYZnkrSlFWRjREUFl2aE5vUHR1NE5nYkhmME9zQ3o2TjV1WHExTGVHTDBiNk5uc0lMZ0o1SmViRWhBd2dMbE1aRWMzc25idTJSdGJFLzZMcGpqOWJ1b0prSS9KRTZ5YUlFRndORmNnckVXTmswaFZ6TG5iYUVIK2p6S2Y5RnA4QUlLSWxsdS9uQzIyV2xqOXpmVW1PVjRML2hkRENqeGN6aVBZWExReVpxaWdKa2p6WUtrc1h2MUxoNmRKSDJlZ0E4RGRyNUg2TjVuT2IzeHp3TnhjUWRBb2xQK1RQVTVKcThGeUVPT2FxTk5iWjFxQVV1VHQ3Y1l5MytWeFMvdkNQWEhzbjg3Szc2NCtKSjJmVDFrTXZMNmJXOW5HckpZZkxXNjN6blVEcHJLdGpsTmk3dU8rL3NrRG5sbkY1WmtyRUdmeENhQnlUT3VkSGE4SFArWVJaUWtLb01wTmtmalorMW12MXJiOGJZRXM5bDFlcnI5T0JnOWtYSkpuaDZvSGNRcExkZ0kwYUJUZm9aSnVGQVg1dkgwME45UGZMNVRpU05GVnAvTUUvd0F2NWVTbmRSWC9DVHFpa2FjcXNPSU5IcmFEQWU4WVhoZ0hMYW43M1QwZC9xM3hORW5SZDlna3hNL05ib3lkSk00NVh4RjF4M1U3UGVaaldRM1c5MzNUOHBudTZWbWJlUTVZOWtmZko5RTBqME8vUXpGNTQ3TVREUUpEdEsvNDErRmphVjYyTCtMWHdiS2NlOEs4WDQ5Rk95N01xSC9QOFN1SWZmMUlxTTNqK0MrV2xKNS8zZHdJRTNkbDN1MU96RkY3a1hyUUJGM2RyRkljQjcvOWV0d0JVRm5FOGZNSmRuR3pSZWQ2M3krc3hhZmw1dkE0VnkwdU8rRm9Balk3OTJNTTIyUDFtclZHOXlrZm1CNytZV3JTbktMZjFWMktHbU4zNjFubVVySW5ZREdKSGRkck9SemhoVEpxSjBxZmVldTIvaWI4dGY0TllyaTkzaTRiYi82Wjk3WHpsZElVZkFEZitmRm04RCtMWUtoREZLczQxUU5iSjg5dTVGY1BVL1RWMHNlYkR6Q2hPMkxkbHkzb3BKZUhsUVVaRW1jMm9MTTFhZkpHa1o1ZENQMlpoV1crMC9mbEJXekN5WkhLdDVtZDRhMlhNYWovR3FQZFRCa3IyT3JjeEdBa1RNcFA3YnVGUlorTXVISUtPMDVadXIveDUvR1BnNkJxZDQ2dlRjcENTbVY4N3Q0SkhkUkoxc25rak0yMGI1REgxZVk5Y2Z1VmI5YTAvaWY5V1dYdEZ3UkJ2NEc2YW44ZXA1RkZKYWIyejhoYUVSZGVWeVQ3NSsvdUI2WC9qVjhqbjRZLzdmY3ZQVmticnIwZDgxbE5tdTlHOXFzbStUcjQ1M282RnFFaXRqZTRvcVNjZU5VK1ZuYm5QUS9FTVB2YjVOc3gwZi9vZitCMGVOdGdQTS96djIwVVRRaU1hYUhjSFd1WW5aTzYrcnQ1dFJ4T0tyM3V0WDFSMnhsRS9EbzUvcSttK2ExSDZ1TjBaSmJrZi9xY29qc0I1SFhjTGJYYzNiN2RwOVlLK085UGlwYmFuL21qSDFoYm1VTWhLNkxrUG5Yci9ubi85Ykx2djVtMGJPa2lzb0hZSVdOL1c4VGR0VnYvenVmMmRucWdzSDROZ2R1N3BZMU94V0VtSTNEblVzL1ZZNVpoN3FuMzg3VGcwMHJkVjgrTDMzWmpYWStoVVlyZEwyZk1MMjJ1enVkL0lGajJjMXBmY2JMYlllU2xCUnlWNE80THFjR0lYT3A5b0hCdjhBQmhSSWZCQndiblBPL2F4enQ1RmlRb0k5UVh0QjJvT0htUVJ2dytML3I3M0lWdm5HWWNSUjNVWnB0cDR1alc3VUUwdnRlWjJQTWRvand4V1lJRU5YbGRDTnE2WlUwczNsY0RNNlQrNzhqdGdrOHZCNEs5M24rZitIMjhjVEJML3FMMW01a1BYS3gxbkpWc25OUjROcmE0cktHYXZqOXJibjZpTUoyNzNpRE9EdytwaW1SUkV4SHArUHgvVWNmL1Y3YnhqcHU4NFB2amRPOTljNjE2NVVJTUY4WHVPcngwSWprNU9lbjd3OGhTY1VzTWVvcVBnUC9oNzRMQVFLWGZKQTF2UkR6T3U3cWJUNHNkWXVQRDduMDF2VzlQTEFvaU5SZ0k2Q1RaNmVsYWFSVmNBbW9ETlpxak9HYmRUSFdRYitQajVZV0JkSjgrNmRkTGl3NmQxS2l4NmpabFJubHAxUGQ4TzFMOTNVcXZCdVdod2FxTHdwTGY4M3l0dzE5NUZUeko1NWxycHYzR2JhQmtKcHdLNjREU3hBSncrTmpYcUxFeWVNTS8zY2d3ZlZObFBHUDlOdER3UW03YjZPbEdmMHdKM1IyaUVBdmRaVHh6VGJDbWs3TndwS2Iza2NrZHZxcTFGYS92OGVhaVQvUmVnNnRjNWRHbmlheThRMzRjaXdmM0VpVDlDMGVHaDhzeHJxS1NVS3FVd05CTFExc2RoVUNaVFdKUjhKTk1vbW03a2lNVUlMWm1MV3g4RG1ETzhpV2dNYURveEdnckV3Q2d5MVdvRjF0UWMxMTNqQzRoTFF6bE44UFZHeWt3cmdkVnRPbk5pK0FBUE1jbWdNbEU0amc0b3R3WWNSSlFpZUxhS2ppRWhRellTZmh3MFFscXRvUVRDc3UxQUNPUGpPQnZBR1V4NFFaVG5qVjdrakpYWGgybWRQdjhVTHZZUzFCb1NDRU15bUFBN2hkSjdqWVBiUFY0VzZGdlduQzBSV3NvekVqSkJVREgxNDV5VjZaUVVDYnJKeEduc21WUVRaaW1IQlUySWFCdlhDZnpWamFiMkhXeThjemdzM2FoemdkbmJGa3R1S0ZpWTJWTjl5SXJOV1JRY09PS0luOEI4Nk8wZXlvU2dnSHN5YkRaVjEzMHJic2xRLzhIY0xqZ0N4aWRsTi9qY3RXbXRqdUVBSTJZOS9hdTF0OTN3ZGlBTmNNeE5OS0QwaXJvTy9ZSExEOGZyWldQS2JNeXRJWE5qcTlpak1Mcm91MFdBajhIWjZ3eWw5ekNENndrbDZ5MFpZdDBxc3Z3ZzNGRFBYYmcwa3Y5SHZZR2R6N21sdUM1dXhNUloydklmTlQ0TGlhdXFneWdpQlQ1WFBUOHpvS3k4ODRCODJTKzFxNjZyemZuNkxvR0R3d3JiZmZnRFhNVzV1eHpDa0NHU1FhSWhzWXJKdm5CcWZjeWhRV2lLbytQVkp6dEIxTDhha2htd2JEOEZ2RDg4b3hpSVZYVHg0TWZ2QTgrek4vellhS3BxekplNXgvSzMvV0poaDBMRFNGTVM3QWkybkd1SlhIVDVXSXIxQUNsUnBuU2FTaklNTW56eGNLc3RRU2VCSEN2ZHYzY2s1MFppSkJwNXFNTEhZaEFTbkJCZ2R1eU9rU2JGT3A5M0hpbEpoV2t0M1JTSFR2a0FvYlYyMFVRb3hGNTdDWklrbmlmMXZmVkx2NThxcXFVVTFSRURuSzBla1pEKzM0ajhhWFdkcm1yTDhoTXRrcFRqaTZLT2p6bUJyLzV0RGoxTVZJcWhVb2w1bkNzSGxCMU9wcFcydTk0cE5lVW40VTlGSFdraHlRdTZTNk13U0RjRjNMV1J2WGlWZjR3Z2tDZXo0TVVCdTdWak52L1FoQ0ZHbGxOYUQzM2ZHLzVTVkU0V1Z3MGxFeU12a1JHdFFrRzlNWW5pbkJPb2RyZWxsV2xpVFZkck9XUmVyS2MzMjVKVkdOOTRoWDJzZG1ubU16TTlaME9iSnFnbkRBdG1vaGhhN0RhTzdER01ML3VORjdSNGhrWFVyN0dSUTdWa2xNUFpUQTZWSkIxMVVkWXIxbmRGbXNYdkEvTE01MjQ5eVBFSnhlemlHTGNXb2VnTExVNGV0enFDS2pFU0tGMkxJdmxMOUhVcGdNSDBFeG9ZTExOM0JFcWxpMjMvcjQ3UHZjZTYzODVwY0dNSDJCMkhMQjhUa05mQ1dQTWdPT09rd1FTbmJHS2RRRkdvK1QrMU1hd1pXTG14Ynd1MXVLaGRYTkMxYWM2d2FMemZ4bng3N0piYTBIRzYvQ2dOaUFNUnlNK0xsUmJhTVlIb1R5Ri9RQ3VWVU9mV1hSYmtkWnVCK1NUbTFHeVFnZmdnV2tpYmRXS01KVEtkdzdSN3B5bTNtM25nbElsUGhVRTJmenBXV2txS1U3eit4R3ZSSnNvVlZ3MEJHMDd3bEhBbC8wQkx2bGgrdysrRVorUkdUc2E5V3lMckpNQ2xZMzhybFpmbUIwaEZhVVMwZlJ5UjdVVXB1Z2M2MitZejJWYVNIQ2hzVmhsc01TMWtPYWI1eGUwN2NGWlU0YVZDaWNuMzRSY2VySFN6R1FtZ2RrTXlLWkRjdW5haHo3OGVJZldRVEhLRmRCcnduQ0lPUHhDS2NnZ1FrVW9zZytiMVdpWWlKcUwyd0JpeWxWOStSSEVPcDRWb2wrSFhYcWdUSEtJOFBDZlNSOU5tNjZyY1psNSt1aHhCQVZXaWVCQTM0aVNHL0dKQStoQVhkK0FYSXludHJ5RHJpOUlmenR4dFZzWG5nb0tDaGFRNFdibTVpYm5vYVZaYzNwUlVEN1hsaDJqbERLNlVKQmJGMXQrK3hsZGNsMm9XNmFHMTFzblI5eVZYYm1KNCtabWhmZVZuS2V1UHdJUW9Lbmo5VDJhWnZZdERrZHRzQjQvRTBZTVNpSU1qK1BMY00vcjJnZ3FyY2xOQXk0bkRqZkJqZ2RsVXJkSjd3NEx5aUJpY2lVZG1vZjJlQkZaZVRydFRXK0JzRHcycUJEbVo5YnB1YTFCVk9oYU96UGNuV2lYc1FhYksyR2R1dXJFd2ZhTGxNVEIzcFpVb0dZeU5tRTBUZDhrUzdZY1Bsb2h0b2thZngwc1pNcDVJVEw2dEd1SkQ3V3lqeTZnWm9QU3huOFpKNFJFdFYrODUzanRtMmFsMWJHbjRLR1dyeXM3TVZML2xvQURNSU5pQTJuZ2RBOHVxTWVaQVY3bXNQeTE3R29FWlIxY1pWdkIycEpjNHlqQWo4VjJSVVFjRjJwY3R1OVRMYlkyckJsS3RnWlNIOSthRkZmcW9QcTRrTFI3RDhSK3poNXBkUXZ1NENUaDUzeWNZK0Nmdm1HWWd5SytjOUJUanNYYjh6R1lhK29TakY3UG9KUG4rUDB5NmVkV3JrYzd6WnB2Zk5TV3BVdzIvS3ZoSkJ4N01wSmZqYlpJZEZvSzNvUG5iZXZWTXhCR3FNU1prbkdhSjBOTVpPZzFXelVzVjVxR3kxVzgvdkhMa2ZvclFkQ0VMdjhHRjNKd2Q1ck1BVndDMU9DY1VIdlpNY0MxK2JCL0xKWkN0elErSXAwTWhCSkFRNGxFaXdrWUJVcDJxdGQra3hFUTk0Z1lHcTFBRGx2RlBiV3VUWjg0N0tJUlNRQ1JFRVpCQ2UyU0cxTXp3L0ZhbC91WDBZTlFsemhzaGQ1SG1JL1JHTWNhUHVoYnRBSDVtZXZ1OU4yNURHQVdLVzExMUlxRFVzYnF5VlNLeGN1RDFGbkk5bldwKzdvYW9Bd1duUm1NRmtaR3V4Nmt4NzRnMGlud2RIUTJhYzkvNkhXa0ZlOGJXeHdmWTZDand6QlRwZjF1bFJqd01jc2grNDZnNzlMWTFzcWx1WXEzTURXY0FuK3JmUk9mWXhqQnBGeU5MdFRqKzg5b1pvV0ZCSUFTSXhVV0V0Qmc4WnBCR0ZERWlnSExUMDlmcnRiMW1SSzdFNEs4R2sxMWlKVms1V2lUYy9rMFN5eVcydlFKZXovVTNwZ09XUFE2M1BDQ1lvUTVoUnBvWjlGaDhHR3p4dnZwcUZLZUx0dnRrWUJYOU5Rb1JaTUxWcmhsamcycHhvZy9WRkJ2Z0FaVVFWMXEzQUZJenRnQU1WcUQ1RGxXYkFyVnhXdWNjZ3pHUGEzYWRGZVA5dVFLYzBrMjNzRUlPOG42TndZOWt0cnUrOVhhOTZmYTN2dFZtelM5d2Y1Z2hFNUduZGNELzVxYUZrb0tVeDZidGo0TjA3a21Pb0JRWGZXazVITnFmRHo5NEhDY3VsVGlIMHNza1kzSnFpVzRscXNDQ0oxcno4aklpR241dkx2K0s0RmNVa0pDWXJHNEl1WWlRRHJ4OXJBb0xremxKZDd0WVAwZWV4ZVYrODlsdVA5RE9LR2R1TlFvbmEwUEFnT0ZxU3BHbUl5VWxHWklBU2JtTE02M3NwQVFWL0gvRUp5UC8vOXN3bG9vWkVPQ2o4N3FNOUttN1ZjRm1EMGNuM2V0eVMvVnNRZzMvN3VnK2VORFJTU0VOZFdkNERqanpQcHAyL3RBR3JKRjRqSXI4OUNuRXV6MVlnZnJwcW9MSnBhZzNOSHJ6cHBSdlF5cDJLa3p2enBvcCtMb2FkdElPMmd6NWxwNEdud2w5bnRsd2JYUmsxMTkrZDY2YU5kQTRQL3FyeFBYTVFTVG0zSldlSnppY2xRYkdFTzY2QjZUSWw4eC81cnR0S3g0Y1VpZHQ1cWNjYW10TmgrdE13T3JxU1BqNjhNZTAyQy93OFlPM25SQ1FJR1p3VWFLako1aVFWRlM5TldmNU9JQzVGc1I1Ry8zUzk5M0dRdXpaZTh6dHRqQmRKVU5yVWZqNTBWa1phRHNSaEtkcEN4RWV6TmY4Rys0cmZyUTg4MG1rK2xwdnZSMjhYL2tacThZWE03M2hLRHNYRUFSM3g5TnV2T2lNUHMxRmhUekdZekJyWFlmSm5FUGNRamhjU3hidnZiSnJPWjVYSE01R213d1Rvdm45cDhMQVdtcXVlbWtBeWxOc0dpaE5iNVRGS1hPMmRKUi9pYTNacDM4UGhXU0J5elArM2hNTWdZM3pTZFJzblhkTVhuWlZHbU9yYk00ZStVeHI4akpQQjVEdEJlVmNlblowMVBNbzhreTZNS1ljVmtKcDc4RVJZRnBCSlJRSnA1bkI3Tm42N0hLRDE3TjVWZndUdzVKcDhydk5RT1ZZcEFHVkhvV1ZOZCszaXIwVFljNHdDaTVDV0w1QlhpU0JUWVU4Rm5XWHhybTRDbXVNYzB6S0FhbjNWaGhMalRNajY2TlJZZ0lTSEMxMHo1WWYxSnA5NW13ZGwyUVRoVG5nUkFwUFZCZEE2QnYzOVJQakxGa0JkaW5STzRFY2djZ2xVQTcwZHI1Y2VaTzBuREZLMmRPUTVGYloyb0lpalhubXBMQ0N2ZXg0WGZrQ3VhQXQ1TUw2TGc4d09kcXgrZkFGRG1nSy9sbUx5cVRvY3pITjhTd01xdDR6RWlLcGlHN2F1b2NzQWtYTzFtcU9vSWprdlloeWlRUVg0d3pWY3VteWpaVnljcDBnRm9JVUNlSGdJSkhYa2ZMRHZZZTJvMHd2aW1VYTY4b1dOdnlKRWgzeXNhNkIyc3lzV1Axc0hwY2ZPY1RRVDVxSzdkZ1MxUjFVRC9Xb0svNHNXd0VmUGhyVWJJVGhWc1JLamNNOWx4MWN0VkpsMnIxbTl5bjBnS2sycGhjcG95dGNQNllGSHlPVGdZaUtNNXRXUzB4dE1YODFRTzBtUFRCeXc5eXlXV1dlR1pLZkpWbEEyWVdIdE5HNG84bzlsVWRZbkQycDFCOHlDeWp3aVFQbzBrTFVuaks0OTNMMTN2YXBkd3QvTU5na2xLc2RtTEFtalh4cFNtN05tOVBndW9sNWY2S0hZd3Via3VwZkFIMVJlYXp6U2NXOXJhZFF3bHk1QnFUT1JFQjV0L2ZWWTNxck9UbnJsRmhWOFB5RUh1M0I3amtWTldKWXAzZENEeWN6bEVDdklMY1krRW4vNkYvb05TZU9IeEVBeXNTRi9tK2k5UGhWTTdqN01YTmxtZkMvaXh0RzVSbk9zeUVUYVBqZWVsbS9iY1Q2MzVZRDU2ODZRTTRKMVptWG5Ja0loZ2RtaFFaYVBSTGtYQzh4SWZRZGxjbTZ0ODV5QSswRjRJdlJ0SFFSbnhsNlpHbS9YQktURFJNSHdMSVBnUUYyTERISmtoaFZ3Q0UzcS9KQUV3OUgxcTFjRVJkT0dBQUtBQWxiS0wxYW1neTR5Q011QUZPRkx5Wk5yS2ZIejdMT0RXUTdyYWdZcFFuVWtYcE5XM3NXUE1jdGY1R2dSRk02NmtwU3g3bGsxQ0tQYkZmWnFpV0ljZnFTWkduVVRoWmQwd3lHNGg3dnNndWc5QjhlREpLTzhLQTVKaVZ0QnpFOTBsMjJHbXhNaDhtSGEyTmlvZGFaeU5WVDlZTUtTcDh3aTQ5SFZiVzB1cUhIS0JBajQvMzBGZ0YvZ2NzbmdiYjVYekZha2E3TjJMbDJOSVlPWGdVOUVNdWo5eURsOWhUNDBybzJDQmpZUFFrc2lrcnoreXVYYWZBMURleDZxYlRKa3hidWoxL2E3NGo3cUhRck94RnZhY0J5bUtLZFlZQ0VURXJYVVp2MWk5UkZqTVhnaDVtZ3lXaGFCbVhlNWhnUlVBS0tpSDNYRjJNQ0M3YTRaY0lMZDRZNjM1QWM3cTFnUW5ZazZTaUJJYTNKeG5SVUdwRUNrQ0RodzNaV2hWWGhINlRpZEJJWW5TYUlKd2tUT01qeTA4SmdUUkpablBEV3pSQ0xwL1BLbFNHNFYwandaNDhVNFZWcXdEVWIwZmlqQXRYQTJub2EvWThVSUFXYUFPcTdnb3JkN1k0eXk2MHhxR0Jzei9VdER2S3ZUSVMyQ0UwZENYV0Q2K2FZZVJmSzA4WCtReGRoNjYxV2dodXA5Z0Q1TWFkTTgwUS9kbXFySi9TS2pXZDhrL3dKWkxoVEpNUWlma3ZpQmFQWGo4UEUxcmQwSWZsY2ZVcTNRVTBPTGlETHJ1MG9xdHcrNVNLYkczRHl3K2owNmZGa1R0a2lsMGdod2cxb2lJN2c5ODA2czVRWkRLc0xmWTNSTkkvWkxCWUs3V1U4Q3p3TFJXa1JuaFIyU0Y2YnR4WVJvOEUzT0N3N2VPcXZ1MzAxTHF3R0toTlRXVlNCMlJ4WVBXb0Y1aGxzS203clhTV0NIQ1VmSDNkTXJNWTJHem5LR1NUUzRJbklzU3VZQUtpaFlvTmc4M3Nna0xWR2Nyd0VRMFJKMEl1NHVJeTBSdmVrcFF6OFc3YXNVRy9Ra1RIZFdJcCtlbDBOMUF0dXRhYUh2ZE1SY3BKWXlTdldoS0JVQjdLYStBT0ZrcTRKaW1lMkFLQ3Q3N2FVM0Y5YVRqcVhka2paeFdSSHV4S1hHU1ZBZHV1UDNWUlNibm15a29RdzZ2cGhPZ1EyelZ4dS9XTjZpWGVuZklzYmEvRVNqMkFCY3R2VktKQjI3eFBSSVFyWGY0alhjNFBpbW96WGpwT25WMDArbEdhMUNoQlhFb2lZZWcwZFJ5czlmVDE5dnVBZFYyL09ubW5PZUh0MmV2MmVyTU1PZ3FsbEdDRmdXeHhRYmdYdGQvZzZxRksra1hnYVZsc2N4VzlwaDJDcmRQWndwTG40VlFoSFlVai83NjYvRkJCSVFsaU1tRUhTdWI0eUxwWVFPSjJFV2wvRnJzZEcxSk1qSHJsbmd4Y2dBMXc2NHYvU3BUcDY5SXhVNXBzZnJDeHNidjRxOXhmYzI4TlZxRnNUTVZTTFdpaG9kL3JsdlpXOHV1VkhSTEZiOEVrWTJIZ3p5RGdlR0Y2Y2p4ek1RR1gxOUR1UVkrL3k2NWNlekFGYkoremVvVG1CSHk1czFScUdXNVFDSStwZGtVZTRZdy9uRm16TVRDaU9JaHZNSGVoVzdON20wQ05QNWdiTGRmM3E1WVB0dVdvbWZOQ0dGTEMySGc4VzAxOFhGWmk3WTJTSFdIaE1IeVBzT2JZSVNCSm1nWmxHaVk3UGs2REFtZDBqNnFwS1J5WFVydzVucU9jQ3grdXFzRnFjVHJwVFBFSzVtSG1yMkFDenhQb25WM1dHVkdaWGx3K1J6akF1REJwcGI0aXRDV2dIRFpDTmJYYnVsTmxTVDJSUXB2SjFKVXdkcXh2RVF0dEdzWlJIWWVDa0d3UDVDUEdNSFNPa2hnQ09LdUlMeVA4TVFhK3RwMmZEdzdoK1VGS0VVL1Jxc1JDTkJJblZnNUUxbnI1dTdpN3dGbnVzVjlDKzFkTzhtcW13d1VpdVZEOEd5bFhHaDR4NHFOS1ZYWXlMN1k4WWxlaGltZS9mRHIyM2hjeXhGbkRtWHVReW9DbHVrcjBqREFiVWwxNUcwOGhMMy8zRi95TFE3UlMzeHRaLzBXNk5LVlg5WDZoSWJGWFl5dk9OYnBLdXI2V3ZPR3BhL3g4VnZESkNicEx3NG5hYkZBV2k5VkdnYytabkc5L1FiM1JjdHZsTVgwSll5S0dxMUpvVng3WWJNWktlUThZWTJLTHRkOVhDU0h5Y012NVBML1ZCUERvcVNsM1lmRGVJems5M2VUcFNIeTlPQytxNmJPTXExVDBoUS9BTytwRVlWSHE4amtGaFdlYkxUUzBVMis2a3ZoRFNMZ2M0NVNITkZEVzZrTS8yUnBYMU1ybmo3N2pVZVJkRllSbUs0SXVRU3ZSOXZSd1dDamlVRFVudjVYZnRTSzEvSXdoUVdTL1AyTDFKeVNJQ1VqQVNva0FZQ3RFL0U3ZVBMTG9ScUFNeWgvdW01QmNBSUlmck9EVmtwMnh5OXNTVHhiM0Z6U21xMzVzYXk5NG40d3ZyRlY0R0t6QTNVNTg4REN3S09OUWNyTlQ2ZytOVEJlU2pZeWVqQ0JvZnhuR3pQL3hZQVpVaEIybDBlb3JlakNyb0Y1TjA0ZTFNbDFPTmlLQUFrVnlablNQT2ovS2hZdktSZFVFZnpIN2ttOTB3Z3NzNDJwcjBrekd2WmdVME9DNm9uNEh6WlhpY1hQSWloQVF4QTk1clFBYlZBTG9FUGhVUFdmaW9VTjREQXNBZExqQjN3TGs5dllzY2VoN2VISlBOeXI3SUtwcGM3WEI2OWhlMEdDM3hnVnc2TDViOUFJMlJsdjNPMW9xNHhxWlkwdk1iM25pR0owL3k4eCtrZWFXS0xWYkJxbHRmVHRSbWIxc1ZvUWxqR3FscFczNHpsQzZ2a0pYQkdEbzNVRmRCcndvb2cwWGtKelRwQWxsR1grMmgwOUhmVmRHSFEwY24yRGNUdVp4LzlOUUlUUmtSMUFKb0JpWENKUVphajVxQTRUaGhicGl3MGt5OWc0c2pLc1RBY3pHUVJwRXR1K01aeWN6enU2SjhXZ1ZSQlgxSmxrc0ZoYml6U2xpQXhjSEh5a2lPMkJIa0pKL1ZmMnF0RkcrZ3ZWaVBxelFJbVhpVmdzTEMvdCt0bnFINTMrRmwvYzBYMW9EWWZ5eVpRVWFsWEQyRmk2VWhnM2dTMmRhOWNsWVU5ZXdGZi8zdm9kdlFwYU10amhxNFhOVU1uVlYxa091SGpMNWxndDIwVWE2eWRpa1pzWXdVR3lnaXdFN1BjMFl5WHhBMThPRUlkd1lwYzhxRGxZN1dlTTUrRndIQUVCNCsvY3Z3QkJIZjhucU5RSEhzUmFUUXNIREszUDZteTJFcE5xYnlNa05LV2JnUXhBaDRvaElXNE40TUczSThTaEhlWDU4aGg5eVROTkg4Smg3eUJhNzBaY1JJV0RRM0p1SFkxYnJaQm1Cb1I1N0JJNlorYk9VTFJ0NVpGelNRYkhoMTFyVzlGY2FPS0hTNWI0K2czUDFsWDJhYW15MXRiVGFKdWdNZk84V21QMnVvcEtTa3RKYW5yZTJ0alpmSmpmMVNsQS9mVG9aSjQvanYxNDJpZU4wMEE2dkgyTnMvWE85VU92bjV1WDFOQkNLbkZiM1hDQWF6clFaQmpuZVRIWk1CcUNpb3E1N1NOL2V1dFlWcUxLRm9GVjk2L1pzWnNDUWJhNXVnNHZSQ1U0RmRlb0ZYSVFWVndTdGd4bHIvSmlmRnppWitoRGViNDBURVN1MW1sSnJwNStORVJ4bUtuQXFyR2hvVXpWT0NFdjdibFExT2ZBOUVjM2Q4K2EzbmR1c0xmcU9mYmMwZVBsM08xcnU5dTJndE1rc0M1SnJHTEErUEVTU0tieis5Z0V6Qkp3M0NQMmNZNFYxUURjSVFPZS9IQ29kOGRDV1RaSzFXUlZtQXU5RkVrM0lEV09MQThOZzFsb0tDRkhZRVRBNEZMNTNBMGpiK3V6TUtOVmI3Y0xBUEdoaHd1SUY1aWhUL2pKUzZucWZKTXJ4R3o4UHNHUjdOVVFGNkx5a0VCR0dEYnBrRndFNTBOZkJQUVA0K00yRktjWXM4OFlvOXNQNVRmTUUwenR4N3dJM0hwNVg3aHJ5MWgvYlBMcmhGNzlWT1djMHVTT2x6WFZCanJFbGFtUW9ndzlwV0RCTWhpQmNDVFdaLytGd2JCUDhOcHVJRTJQNjYwa091ZUt1Z0FyRzIvNTkyZi81VXRkNk9IK29aQUtMUWpxVjBDWUw5ZVhnNTgySERRTUk2YTRIWmpPSXZmTHk4aGVaNHZ4dmo2TC9JL2NtdWM3WGJVOE5IQWJaZWVxVjJSUmJuc1VmaDBkam53S05NYVlieGtvcXZtUXo1RisxcWtRT3E1aXVDS0twWWNqV3Z3VktqN3AvU1BsaCtwc0lGVzdMN1NmMWJJcXBTTWJhZXdyenVyOTc4Ky9zL3RBMDZ1MTl5dXlSK3grNEt6K2taMktoQ05Bb0hjTXFscmxJK1orWEUralpORHdSSE9kM0kyVEdIL1VRM09JMEVjZWdaNzUxODZCeUpsaE9Ra01wdWIvODl0bEhYTGVYaFdVZGExaXdieFFDME52OTFkWUpzRkR0RHoraFUxa01sWGNoS25QOXQ0dksxQVEwOUdjbFZ3SXlKNStzUXM2QkhHaUNVTXBoV1RQNFljcVNtRnpNRnpWdDYzd1VTOUpkNnRYcE5TWXdMUEtyMmczOFQ2aXE5ZjJPV2lVdjFoTk9yVUtKQUVza0ZrQW1KcTNXQWszcmUyNnY5emI3YkQ3Vnc2U3hML3k0L3ByblJQR29jWU0rcUY1SEpVclczQ1VFaVhFWFRuV01JckdMS1AwbTZ2OTAyQzEzYkREOHgxTlhnckVrUmdXV1dBR3FoWDVzMW10aUtWVFJPUmVHNXBzNnBoSlRxc2RHUWlLbWhrNWQxQkhYNFdLMHRNTEdwR3ZiWDBoVldIdUZlMGh4Y0xCVjRKSms0MlZPSzl5WCtreVlvc25RdmZQVzlZVXAwSFN1UVVzSkorZWptY3hyTkN2dmNMcytMNFVOM0tZaklodHVxUjRDR21Cc21rZ0NINTg3ZHdQTUpQL01sZTQ5OTJpekVObGtYeUlwU2J6V0FyVnNaTG5FcXBjWlZrUzZQc2xPRFFYd012OHhVM05wd3hlbkxWc0VjTHdhR3M1MWRvV0prbWIwaVNHRk1IeVVvZXFhUDFmNktaTWY2UUQ5K3pJNmYwVENudzBkY1NNVVRpYVJGSnN0QW1tR1paUlZEM2FnSXNrV2UveTZCdTVybk9nTW1LaWp4R2NkSmo1d3FmZm1keGNXZGNwREhhZ0RXdlU0c09FS0dVUW5hVzdUUGU0ek9CbjdiS0JRV3pRWnk4Sk1ZSXo1U1VTSFJta2doUFdHUW5nWHRuRUlPY0wyZ05ldGJ6Z1BBSURuRU9lSkZWWnVHb3pJK3hFdHVjNDJtM2xJb2FmZ2lxMlpQbHB2d05wWmN1Tmg5RTZRcUtOWEUrR3NhdGwzakZHVkIyZEtzY0xySlByRHVaaC9KQUJVdkdNdkVRaWtIai9mQnFUdmk1RlVKTThVV0ZEQXZDd0g3QXc0ZlZ4NllSRFBMUG5WZ09GZFhIYjhteDF4S0t5R2hvdVV1cnZDWnVlVS9WZjBWSVFWYnU2QloycTdYQ1gybm9meTFBSG5KRjVSMGVEOVA3aGdHS2Rid3R2S29qSmJSUitocDJMblpRWXAvU2djR1U1ZE9QSE1QVkJmYnpsQzAzVXY4cFF2aVpHVHFPL2ZxbDdXSWZvOHNtSWRyNm5kaTBsUWhxMDJCTy94eVZwR3BhOUplK0hNWTdHaVpoTDVNVkVJWmlaZFNGVFpOVFBxRE5aMnZTeDVQRXcvN1V3ZDlNdlUwODc4ZmRqaVBHNFFmbkRQQlJvMVRQWmcyMTZDTHJhVGkzbTMzV3NRcnhpNDF2S1kvMFBBeHFTeGlTNEtsZ21SZVhiQnExRjlBdDQwTUQ5VVJUb3EwRklhdHQ3Ly9lR0JvRUVJZzZiVjRhSU5vTmp3Z1pkSVlWR0ZJVkN0UWhsbWNGenM5WUZpQVFCMGV2eWFpTnZzS2k0RGJLS3hvVXk5QkVuVEVrNnFydlBDWG9Lc0F6UmZEUzNFQXFORmZuTmcvNUFiTmhlTEVXcHUvaTB6dnN1L1IrMEEvbFMrWlNyUFFsbnV5RXh0cmF5cFlzV2FaMXpKaEMxK0ZUZDc4c1FQTDhPcUlXV2Q0TlU2SFJBYVlndUFzRy96NDM4cE1rMjNzcXFqak5NNzc5bXZGQlFCbFI1VkRha1dEVXQ3MG4vajQzSGFyRVhON0taTmF4K2wvNDRUZ2tPN0VOcXQrWXhnczBDaTdxbGY4U3Y0M04vZXVLbXBxRGdTb0pnVk9YSVR4WDA1MDBERnNBUWNlT0dvbWR0OVNoUXpMd0VDZ3hHUEtnYTJ1bCtSRVkrQ0tyblVOTGF2ODF6UkViWHBOVjNLNHRVYWordjJNazZYR3lwejVSY000UWFpUHNPSTBVTHNrWVBYN05jc1RyZXd6Ni9VNjZJaWkxUHFmQnJ0RFlvZDRTRlZLWlV0NnRwdmN0OU5mSzYyMmYwNU5mMnBPbldrS0RBUjRhb1ZPMnd5QWVHcG5QS3VFM1JaOUNuT3RBM0dENG9kZUppSVExWjJDU0lpSFovMHF0RVJFY24reGUxaS8zMWJHWU9lb3V2UTdWWWsvd0ZSZTNoaUFrVTZrWkdRMjYvcU9zYkJaK2RuSkpiZzg4bzAxMkowUEFacElzVjBEaCsxOUN3cTk1L2ZYYjQ3b3BRVXBxcDFWOFIxLytzbThuOTY1TjVKVnpWN1VibEhFWEVCa0NBdHJpQldJMklVOUY5UVN3RUNGQU1VQUFBQUNBRDRyVFpZTU0xWTc2QUJBQURvQXdBQURBQUpBQUFBQUFBQUFBQUF0b0VBQUFBQVpHOWpkVzFsYm5RdWVHMXNWVlFGQUFjRWNxNWxVRXNCQWhRREZBQUFBQWdBQmFzMldOdXVlZ25vRHdBQU5CSUFBQWdBQ1FBQUFBQUFBQUFBQUxhQnlnRUFBRzF0TG1KcmFYZHBWVlFGQUFkNmJLNWxVRXNCQWhRREZBQUFBQWdBK0swMldEdXE4VkxCQVFBQWt3SUFBQThBQ1FBQUFBQUFBQUFBQUxhQjJCRUFBRzF0Y0dGblpTOXdZV2RsTG1KcGJsVlVCUUFIQkhLdVpWQkxBUUlVQXhRQUFBQUlBUGl0TmxpWkZWUFRtQVlBQUVBZUFBQU5BQWtBQUFBQUFBQUFBQUMyZ2NZVEFBQndZV2RsTDNCaFoyVXVlRzFzVlZRRkFBY0VjcTVsVUVzQkFoUURGQUFBQUFnQStLMDJXQ0ZiNzh1NUFRQUFhUVVBQUJVQUNRQUFBQUFBQUFBQUFMYUJpUm9BQUhKbGJITXZjR0ZuWlY5bWIzSnRZWFJ6TG5odGJGVlVCUUFIQkhLdVpWQkxBUUlVQXhRQUFBQUlBUGl0TmxnazhOdjRPZ0FBQURvQUFBQVNBQWtBQUFBQUFBQUFBQUMyZ1hVY0FBQnlaV3h6TDNCaFoyVmZjbVZzY3k1NGJXeFZWQVVBQndSeXJtVlFTd0VDRkFNVUFBQUFDQUQ0clRaWUFWODVQUzBFQUFEWU93QUFDUUFKQUFBQUFBQUFBQUFBdG9IZkhBQUFkR2hsYldVdWVHMXNWVlFGQUFjRWNxNWxVRXNCQWhRREZBQUFBQWdBK0swMldGU2JRM25pSndBQVdDZ0FBQTBBQ1FBQUFBQUFBQUFBQUxhQk15RUFBSFJvZFcxaWJtRnBiQzV3Ym1kVlZBVUFCd1J5cm1WUVN3VUdBQUFBQUFnQUNBQWxBZ0FBUUVrQUFBQUEiLAoJIkZpbGVOYW1lIiA6ICLlr7zlm74xKDMpLmVtbXgiCn0K"/>
    </extobj>
    <extobj name="1BCC2C28-871D-48CB-8BE0-2867F7803ADB-5">
      <extobjdata type="1BCC2C28-871D-48CB-8BE0-2867F7803ADB" data="ewoJIkZpbGVDb250ZW50IiA6ICJVRXNEQkJRQUFBQUlBR1Y4TjFpOW5pcmRzQUVBQURjRUFBQU1BQUFBWkc5amRXMWxiblF1ZUcxc2ZWUmRiNk13RUh3LzZmNEQ0cDNFNWlOSFczSlYxYWk1U3UwMVV0THJzd05MMkF2WXlKaTJVZFgvZnNaTjJ1QWtCeEtDblprZGUzZE5jdmxhbGM0enlBWUZIN3QwUUZ3SGVDb3k1S3V4KzdpNDhXTDM4dWYzYjhsRXBHMEZYRGwvUHJsa0VBK282MmhrUDBaTVpOcGlObmJmMlBKc21mczA5K0o4eEx6UUR3SnZHVVpuSGwxbUlVQkE4ekJOMzEyZDM5RlhNcE9pQnFrUW1tM0VSSzlhSmU3WVJyVGFXenU0dzMxd2dSV1V5T0VKTTFVWW5CRFNwMXl6c3RUaWt5bm1oWGlaU3RIV3Yxa0ZSL0JKalNZNjhLTStjSlVxZklaYm5zRnJSN0JzNTZrRTRGL3Jpb0xSTWNJdndGVmhsaFdQd2o1aFZqS1ZDMWwxNEF2eVBuaXZXNVJ2L2t1NWxzQVVaTnZtZkJUSHRPeVFKV1FIdHczSUl5NElKOUN0d1VRL09vSlAvTkFqMVBNRGgwYm5RWGhPNmRGc3B3VFJnV0RHVnRCMHpGcS9XTGxZcmROWi9VcUdCeU9VVEJsWDZxRld1Z1Q3K2ljaDF4TzJNZnFMM1UwdWlPM3lWOGdGcHV1T0YxZ1k4aS9NYnI1aVV1MjJhV0UzeUxFcFRvQkcyQTIxcVU4YzI4UDhJZDRSb2g4am0vRElVZTBmQnF0akJlTXJNQ3Z2bXlmRHd6cnAzY3YxdkFCUUhTc1o3bjRCK3VNZl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dWOE4xaTJiRDBnb3dJQUFPNEVBQUFQQUFBQWJXMXdZV2RsTDNCaFoyVXVZbWx1bFpKTGFCTlJGSWJQbVV4aVF1SWdKQWpTcXRGbW9Rc0xxUzVjRkt5YVFIeWdvMGl4MkVXRkpzVzBUZE1VRVl0aWJKdkhKR2tqRlZUU2xOcW9wQlpwdTdFbWJVSUZ3Wlhnd28xTGJXZnkySml0dVBKT0prd1RuQmFjMVozNzMvdi8zem5uSXY4NUdFZHF2MGx6cGp6L3ZqeWJPbUdGY3hIb3NaN25BR3kyTUh6OFlnK1RsYVA5UXZ0RnZNUmUwVnhsV2ZZYWU5M2U2N3Q5RDI1Z0o5N0VMcndWQkhqZEhRSTQ3dG1MZlpTRlZqMEFyZE9BUnJVdHZEbjZtMWlzdEFMMkt3bHNGK0NnS0R3RXJZc0llaHZuT0h1U0NEOFl3Q0ZGb1FWd3VDYTRKZUhVdDlORU1QY0NqaWdLOXdHZFZCT05TRDFTalNHb3FUMEIxRTZnYmh4Qmd4aEFLb2cwVWhOSUY1SnJoZFJLYVR3dnhDTkNZTFdVZnlmRW5nSDVESHFHY3JtTmFwUG1pS1haMHJ6ZEdVQVgxVXhUWVZSeFZlTVlhcU9vaTFTTll6WGpLTkxXVnRsYXROTTZkWDBHWktnQmoxRlBMTTJNbWJGeG0zOE9FOHVlQTRCdVpVdFZJSE9JYS9SdGF4VWlDeUx2ZEV5SWJKQkZNVEVoVSt0UURPb1hnN3krdXFEdm40NlNvSmNld0FIcVlEVm9VZ3pDZldMVWxCUVZjdnk4SzBYRnhhZ3BwQ3U1c0xXUzQ0U2xCSi9sS3JtRUZMemxmMXdPVFFxUkdTbWUvQXE1Yk1HZnJ0R3N6eFhUSzN4bVRhNSt5ejlXSTNQcEJnM3FLaFZETXpTaGFybGpKMC9vRjZCblp5clQwbGhkQXlTcU5wRnFPU3RIa0JZVW53Ukw2VmNFa3MvNCtjeGlrWHZMNTU4SzhXVisvWTBRWHl3a09RbStrb3Z4MmJuRy9RMXB2N1R4UXRvdlBFL0o1NFY0dVA1TW1XUlZxNnY1Qno0UVZiSFNvWVpLdlhtMytIYWFBTDA3VnpwcWNpcjMvNTk1RjJjeS9OcTBOSFZ4THNrRlVqVVpVMkYybmw5ZjVUTlJnaXJmcWgrV1ZDQzVTeHlrNjl2TWJ0MXdBL094NUFCaDdyZ002TnR0T3AzSzA1R1o2OS9HZjVMWDM5MmRmS1NCdlB1cjJPME9MOEJmVUVzREJCUUFBQUFJQUdWOE4xZ3V3NVpYREFrQUFLQkVBQUFOQUFBQWNHRm5aUzl3WVdkbExuaHRiTzFjVzIvYlJoWis3NjhnMkdlUE9NUGhEYlZkV0hMY0JvZ0xiKzNtMGpkR29tMDJraWhJZEJyM0tYdkpicFBOSXJ0ZG9DMlNGRVZURk9rV2k2WXY3VHFKcy9reGxYeDV5bC9vWEhpL1NKUXBOVTRyR3dqSTRjeVpNMmZtKzc0NVF6cnpiMTVyTllXclZyZG5PKzBGRVFKSkZLeDIzV25ZN2EwRjhiMk5sVGxkZkhOeGZzM2Nzb1N6eXd1aUxORWZLSkZxRzdzZGEwR2tUMFRoSGJORnJvKy8rdkg0aXdkelVCVGVkNXdXc1NZS2Y5aXg2MWRXemQ2VkJWRVN1WjIxcnRQcExjNWZzQnZ1dG5CK1FVUVl5MkpsY2Y1dHk5N2FkbWtKUklaS1Myb1g2WjJCSUZCRW9jcnNyVkU3OU5FbCtrakZPbnVBd2dmcjlhN1RiTEtHRWxBUWt1V3c5SkpYU2tzcUVWZk9tYnZPamtzOFdPK1lkVEp3V2sxbTFzNm5TbmhkMWpremJOVmRwN3ZVdExmYXpITm0ycmUzWWplYkswNjNaYnFrZEsxcnQ5MTF5OTNwQ0N1MjZ6cnIyNWJsc2pHOUhWNmVEeStyWnYzS1Z0ZlphVGZZTFFzWEdTa2trZWVSSWplR0pncnZ0VzF5MldxSndqbHIwMTAxdTFzMm5VZzZRVTRuZXZzdWJSUXRxRHJFalZha2hIaTVzVzIxK0V4ajJzUzAyNWVkRDJsb2hUT2JtMlNzN0pMUDlwbEcxL3hROUpyVW5LYlRaVkVLclBBR3RBeUhwamVzYThtaTlXMnpZNFZsRlZaSUlzdUtxU2RRa3YzVnRycGFjOXB0Rm5QYWM5ZHM5elpKZ0NPclNZb3ZKU2xjUjJUUjZvQXNyT3lWSkNsQTFwVGthcXBFdW1BTzhlbE1MdXZZUkorejIxNDFmbjBoY0liRjVsMDZwZjZTRXIzNk5iTkQ3OWt6djR3YTlZYTk3alR0QnVtSFJ6a01PUE4xZzZ3cnVocXBnZGMzTjdGQ2Y4bmNXWnZrbm9DVkwwblBvSC9wK1ZlSkRJcjBhbDIxbXN1bWE1TEI3blNzTG8rYXQ2YkRaMjlaVHN0eXU3YlZDNjUzaFZyVDZWa05IbzVWNTZxMTRTek9zN0RQSVNESlNNSEp1TE93UTBJNGhnWlRZZmN0MUhhNkVWTzZCbkJxL3BpZE9ZeUFpbExUdDhUNndFQlM1R1N6S210R25ta29UU0kxdGh4VjRyaWlKUnN1RCttdkV2aGI4UU1UWHJKNHNYaXZ1N3ROSzZDTHFrWHd0K1lLRndPcXU4U1pqVHc3MDI3d0oxQXlWSUFSZTZhb0NHaU14Q0p3RUZhYTFqV0hXU1kxeUtyWUppdTBiZlY2dm11czV6aXN0T25EeXBBeTR6U0QxVlJoTlRjcFhKME1WaWRGMWNzRWxTYkxBRTBDVk1aRVFJV1FBU1NVRFNvRlF6QnRxWUt2SktaUVdVeEJrSTBEbEE4bDZtTm9BVXJGTGZndDQyRE05V0V1YllJQlVRR3FsbG9wMVp3V3Rkd1d5emt0eXNJUElrbExLMWVJUWFSUWllQ1BrVFJDMkNBc0JFSldiY29nMU9VWkNLY0N3bHdJWlMzT2JFRWJBOGNqSURRMmdsNHFnRlFKVHdoQWs4bTRrQUpCYW92QThhTkJCS2E5TVh3MThhUE9ST3dVaWhpUkFpMnhVWXhBVUVQQTRBZzA0SWh0WkZFRUtsTkhvSUpuQ0p3S0FtY0tka0wwYUpveUdmUkk0UWJRdE50bkc1YVpBeDJFWktEak9INVVIQUpvdk1QbkF1Q0JNZkNNWE8yS3Y4anJkYzI2ekRzSm00ODhGU21NS25vZXpEdVNKSE5Ud2NVaFJFOTBzMk1MTlJRUHJJd2l6RVQxUDJkdkxVT0FoeElUN2JQYWRPcFhCSHJGUFFtNUtXTjAvdUQ0RCt0cDIreWFkWmRBL3V4RmRxaTlZcmJzNXU2Q09Qai85MGZQSGgzZnUzSDg5Ritpc0c1L1JGY2RtV2wvQVlxQ1ovVDEwTmdhc2JYVk5UdmJ2akgyUW1CQnhLUlpoNGFPSFpQUm1qeGFuWTZ3eGl2V0xuS2YzWTUvZVhEL3ljR0RINDcrL0d4dzU5Ymd4azlIei80N3VQM3BmTVh0a0JCMDZEL2NSQ1dJUVZBVUk3UEw3TTdia2I4eExxZkJKS2ZKZktvVVBoLzhGUXAvblZKc1R3R0pMdXI4c0VvdFlDTm5WOEhCR3E0WkdKancvRU5SMjR3WWtXUUFCY1o3Sm5aMEpTRElWTysxL0w2V3ZlTXRHYWs0RnBEQVpNaVZjZCtIQnNBemhzS09sdko5WUU1amcvQzN6Q1ZDUy9wUUd6bnc1ZXhlUStkams1YzcrUmtXc21kT3l0U3kzRWtiR3VGcWRzKzF6SDZXUndZcmI4S0tyL2lseko2ckl3ZFNHMWxqT1JzZDQ4b3hpNC8vVXZKc2k3NzRkSHFCVUlmeXl2WUZZVjBXWnliRzdCVmhMLzZDVVkrL1lNVEpGNHg2NmdXakp5cWVIMW1xamFLcVRhemI5UnpaaG54TW9iUmdncTZvdUpCdHI1RjNjc056NkxMNzNreEpUYXBNUWExR3lXMHlmbmxiNG53OTE5UjR6QkdPeGx4UmdKNGRjQ1FCZWFKeUhveFg5c2NyUy9RM01kN3hKQjVuU2J4bmQ0akV3eE5JUEFTQnlJOHY3UEVYU0J0T3BJUi82aENUZnYwTkNLVnkwcC9OM1VWMUg4Sk12YzZYL0VMTkdkenpwQ2RtSWR2N3N1M3ozUjhqUXlySXlGSDZIazdKYW95U3RTUWpxMGxHMWtZU3NscVlrR2xlcHlmeUtCVkVQdU9CVUpXQmxQT2UyRXNMWjV5Y3o4bkNCYlBiOGI0Q01uUWFiUDVOMEZMamc1MmU2eU0zYTI1b2JYNHFITkZMSXpvM1pLWU0vK3VYZERZMlNpNS9iL1NOd09EV3R6UkIrK1QyNE5aemNuRjQ5eThuVGRPR3NMbVdZbk5JRWpsL0YvVnkySnlqdkF5aDUxdGdkRkdDazh1Mi83MXd1dTV6T2xsYnd5aGQxaldnSnloZGtYa2k1RkU2eGhnb09aU09EWHlxK0J5ZUh2cVdOWmxHdGloL3Mrb3BBbyttTzRaTStEdHY5NjJDOUlGdUlmWW1pK3ZYcE8vcGt2YUwvWS9oaS8yYmcrL3Y5aC9mZkxGL2wxUDR6OWYvZVB5M2Z3eHUzZU5FVG00SCs0OFByai8wZVAzcGw0Y1BmK2p2UFFtMjZ6OWYvMU1KamtjcGpqZkdKSFBoSGNjYjkwUjUzWU42Q1Y0ZllvRnhSZ2xlTHR1K0VLOW52TlVoc2FiSUxoenJURC9IRGZmUXdSYlRvY2dKenVSMFNJdkpFRXJJa0paVUlUUktoYUJVVUlXd0pBRTFvVUthRmxjaFJjcjlBRlZSMVprSzVhaVFydExJRmxZaFdqMnBRbHJralE0aU15WG5xWkNzejFTSXF4Q2lLdlRvY1NBcEpIazQvT2Rmang1K1RVU3B2M2U5di9mZDRjMy85Si85ZTNEblVmL3BONE03M3gzY3Y4bkY2c1grN2Y3akwrUGx6M241MGZQUGVmbkJadytDK29NN0gwZnJISk8rbUpwNTltLzhqenlkbHJMQjhUNXZucHF5ZWZSUlF0bUdXR0E4VkVLWnlyYi90WlF0MDg5eHd6MTBzTDhsWlVORjh5c05BbWxFZnFYb0FLYys4ZmMrUDFBeE9GMG5acWRKMnhTTnhyYXd0dEhxUXpNc1hRR0tuUHFyaFZtR2xaRmhwYzdHRHUvdDlaOTh3ay9JYU9aMS8xdWljeVFSTy9qaXEvN1RuL3A3ZnlmaUZMU0twbU5jMGtoYllvRTNMNmRTYWtxbDVOT2hVaDRWbE1tLzhpM004cTlKQmV1M3BGSzRxRW9wNnVqOEN3S1VvMUthck01VUtsZWw2Qis4amFGU3RQcXdEQXhxK2l3REs1aUJCU29WUGU4YlU2dWliYWV2VmNvcDBTcE9DR1cwS3QvQ0xLT2FWTEJlZGExaS96L0g0bXUvQUZCTEF3UVVBQUFBQ0FCbGZEZFkrY1c1WE40QkFBQm1CZ0FBRlFBQUFISmxiSE12Y0dGblpWOW1iM0p0WVhSekxuaHRiS1dWM1Vya01CVEg3eGQ4aHhDdjNhWk41d3RTUlVjS2d1Qml4NC9iT21abWdtazdqRlVjNzMyQXZkNTNXQjlBZHQ5bVlYMExUL294YllLUml1bE5jK2p2My9PVkU3YjNrRWgwejFlM0lrc0Q3SDRuR1BGMG1sMkxkQjdnczBtNE04Ujd1MXZmV0ppdGtqaUhOd1NMalRPWnJXNnJYV05CUjVlZ1FYc1luUWQ0ZTFZdDdOZytkREdhTEhqQ0N4c1l1bkpEbmZOZ0s5STh3TFFXb0VROUdKM3lHZXdKSVZZdHo3Tm85V3N0djZlZVRscDlYV3VUaCtsMHdLOCs0SXg0WEZLRGhNU3pucjhCbWFNbG5vVkN5akRKdFVJb1d5VUw2WmlzbHp6QVVTYkZOVVlGZkhSWVJ1MVlvSUVkNmx1aGtSMGEyaURhdDBMUVFVM0lScERzV0tUY0RGclpTbFVmbXVpQ2kva2lML3BKd2FVZlZQZWpJZWlnSWFENnA5bGRXbmEvM3cwbkRVN2J4TWhHZUQzTnhlYUhnS3V2eHZFeXdJVzFrd09lcnpud2FUbm1HQmxsNDBXOE1qT3NiRldHUVRjU2oxQTNxSG9ZSjBLdW9ZUWlpZTVTbzhNM0NQWGZRZjc5L2YzL3ovUHJyNmZYbDU4MjBQZHEwUFV0SktvT3pYWjE1bTB1ak5wS1ViNld2R3lRcjJnMjNnMjdheHJERGM2MG5tNTJJTFBwalpuL3dsZ2xCVG91V3FxaXFWRUJtMzBwNW1wNDYzNjJDRXJmSjlxVHhmd3IreEhQK2NreWgzdWhyYXFzU0xVUUpXcTVyWEhJSEEyQmsxdmZHVzlRU3dNRUZBQUFBQWdBWlh3M1dDVHcyL2c2QUFBQU9nQUFBQklBQUFCeVpXeHpMM0JoWjJWZmNtVnNjeTU0Yld5enNhL0l6VkVvU3kwcXpzelBzMVV5MUROUVVrak5TODVQeWN4THQxVXFMVW5UdFZDeXQrUGxzZ2xLelVrc0Fhb3B6c2dzS05ZSGlnQUFVRXNEQkJRQUFBQUlBR1Y4TjFoM2NpNnBLZ1FBQU5nN0FBQUpBQUFBZEdobGJXVXVlRzFzN1Z0UGI1c3dGTDlQMm5kQTdMSWRPaUFoL3lTeXFzMGFhVkk3ZFVtMG5RMll4Q3JCRVpDMTNYMGZZT2RkSisyMmZZQnAremFWMW04eDIwQUlDU2EwWFZQYW1oTzg5L3o4L3Z6OGJBTTJkcyttcnZRUitnSENYbGZXWHFxeUJEMEwyOGdiZCtWNTZPeTA1ZDFYVDU4WW93bWN3b0RjU2VTS25xUUR4NEZXMkpWSm03ZGdDcnZ5Z2UyRFUxa2FBT1NaK0pReDNyenV5cm9xeHczVHhqM3NZajl1dHVlTm9SdUoxcGNsbVRRVEhGcXN3ejNMZ2w3WTZzclBkQlBZTmxFZlVXcUUwckE2dHVNa2xEcWhXRllMbWd1WkpxRTRiUUExa0ZBNmxGSnZOem9MR1kzcWdXMDkxYU9wdERQYmFwbFdRbW9RU3ROczZXWXJvYlFKUlZXQjA5QVRpazRvMEdrMkczVlpXWFpkU1gxZmkwZ1V6V3drMTZQSDVJL0FMSkplWVREbWNBSm1zSS85S1FpbGQzTmtuUnlCNEtRcjcyaXJhaFl0K3NoMTR3YWo4eG5wZlloZFpQUEUwNnhJNzJrRTQwdVdVdDhJa05TTTQ1bTJTdG9mVCtRUWViQlFZaUgxQWFMeEpLU1cxTGs5cGlwSngyVmR2S21ia2F0SnI5eFlGSHBxS0V2SnJGS3V0NTNiV25HWUIzanUwWXBGUmZVdHdXQUFuY1Z6RmhRMThvZzhVaGViQWh4WmcyOEhISnJJZU13WEdVOVZpb3cvNU1tK2doT0NXQmVzQnFGcXFCQ3BaaTFFcXEvcjVlTktkYjBPVzA0TmRwSjVVRFUxM1Y2TFNEd1B0aXM5QjdRM28rVVloQ0gwUGJibHJvbTk1TlhReFUyOUdOb3grNzRFdndUeWUyQkdKZG40S2o4RXR6V2tIdmFhL2IvbXVzUTJTdVJhNUhwZFd1UzYwcmt1TVlIZVdxNlhsMUdkWXZFRHo5N3pmWHpLWkJ1eU5FU2Y0S1BicmhzSzcyT08wVU8rNWNKeUgzcmVlQlBvbzVBM3pyZTlkWUNOZTdGTHJPaDNnOXFHWWwzbFFuYVBYeW1JdDhvSlh3Q0FxL0xCQThCUUN1WWRZMzl1bXZkMFRxb0t5cmIxZXFQU0tHUDhSd29BVVdZU3ZnQUFWK1dEQjRDaEZNd2x4cERRc0M5K2NydXJuOXl5MENIUnRvbTZWclBzeUlsQ0lLckhvOXpUQ3JSVUNDMTNNOWNJQ0FnSVZBMENoTWRmVkJnamVCWXlFNE04dFFzdXo2enJaZDFRaWhSZnI5Y1NpNzc4UllRd1pwdkdiQmNjS3J2dXhMbjg1VXFsOHNzMDdnUHJwT1N2elh6amx6aXJkWVIxTVBicDZremFQeG4zVVhpRWFZRlVaU201eVRrcXRGYXNvck5DdEpmNHBOREZueDkvZi8rOC9QcjU4dGNYNmZuRnQrOHZ1TWVHK3RnTG81TlVoMEZ1OVV3RnBMNEx4aFNaRXFPeEwzTmFPM3BhN3pjL1NodTA2VGZVcG1hMHFaWFNsdlcwVmluYnFxR05MSFk0YUl5UlR5RytobnMydTVjNkl0ZkRYcUkrencvS1pxc0JVaWZJUXRDRFFjQjhHWWJuTHFSZm8zTzkzOUJLNHhUeXF6Y3pGTDc5MFRLVzc5b0l6NUJGNnQwMFVyM1VpOVJId1lSR2kyTm5wbVhhc0VpNE9GNWxaQWJRQlNIQ1hqQkJNK2tZaEJPYStFeDRlT2J1MDFvSy9QTkVzTVlUSE02bjAyVzVSdjViTDZNSFhCZlB3MFN1cnViL05tcjBYVXhNSmx2czlTQnZqSEZzU3lZeXVRREl6M0k4T0JnekpzY2s4aFRmMFpubkgxQkxBd1FVQUFBQUNBQmxmRGRZT3k1U3pCa3BBQUJDS1FBQURRQUFBSFJvZFcxaWJtRnBiQzV3Ym1kVnVnVlVIRTNVSmp3RTF4QmNnd1IzOStBU1hBY251TnZnRUZ5Q3U3c3p3QUFEQVlLN0JBSUJnc3ZnQkxjUTNIZmViL2Y4Lys0OTNkWFZWWFdxdTZxZmUvdTV0eXBHUTAwQkc0TU1Bd0FBWUN0K2t0VUNBQkJ3NEhsN3REZndWQlpvV0E2L29JTStHWGdBQUhpZS81MEk2elpVdmdBQU5VQlJWa3JITi8rMElCaEVzSit6M3h2ZVQ0MzVjeGFKN2tORDUwWlBQSHU0R3dwUjlLa1RaTzJzVHFXUm1DTlJzQWNQZXRLUlZyMmlJdHp6ZlhsTngvNDJjM2wxS0crR1FlL0haMUZ4NXdMVWJ2OTJJM29haGhXUDdYR25tYXN1LzlaRWJBNDZtcjZ3L3VlYlkvNkJOOXZUdm5US0RFSWRFbC9reVJRLzJBTkNKYThxbWVpdWsxcUwzbCtYblFXdDd6K0toVTVQYTk3ZDNmMzZVWG92MERleXY5TG5RMGhWRlB2WFpIaWtralpBNytLaUdtMERHQkRBTXZBL3hXMWJlUnRQZXdHd1RZOXBMZ1lDZXJSK2ZSOUpUZmQ0WkVMcmdEcGMycXpqTTE4Ujltb3REbUlzRkpvSXREMFJPeDhoQ2pPMlNxYittRUgwL283T3IyaEk2V2M0WkdoUjRRQ1NDdW5VLy9MSjdwUnJvWC9MQzVES0tBK2gwRzcvV3d5YURuY3Q4NDlsd3dnWUVqRWdmZk40NURkS1hFS1gyZXZSd3N4c0l2cVNTajZlVVlNWUpKYXhlR2Exb2dVYzNFNC91RHVac1NNcThnOE9EcExwbUlsL2VjMG1ycG1ZeExtYjJOTW9JcHpqVjFOc0FLSG1KS3FzdDFIaFlWNCs3bW9ENXNMSjRMV3RodTA2d2xyeWZ1b3dLM3dFUUdlWktBV090NmZuaHF0U0dET2lHQ1ZXVkhnSXJzVkpLam9Lb1p4bXVyRmc0R0ZVOWFSTTFOQ3luTCtwS0JPeXlPM3A3dkpKcktwcENrb0hJajZGU2tQaUpBSkFUUUJUTVpWcmMwOTh0S0xPYzdGZkIrSUIwdkQwOHRvdEI1bVpuWXYzMkdsT2J1dHZ2Znl4OVUvcTRaM05scUpuMjNWSExMREhSQlFtRmxySzBQYlF0YTA1d0VOOSsrLzVVUlFWVlU0dHRjSDFCL2ZqVEZjbWtpeG9zeUp3UmlZdlRGSURaNi9EUFZYY3JCMnREZHJwYXFxMm1ERW1jVHFjOVRmdlg0NHBTUlFVSVprL0FZUURhTVRKazVvRlNMYXROcklCY2xRWUNEQVFJRFRVeHczVlhLb0ptbERITkZTQ2VBWjJWSWpEZ1R4U0xBNE1pRVZJRWVKQXNpbUFuTk9jVlhzWTBSbXJCamdRY2RLYlBrdjcvc2duSmFXaWpVaFNnWXNScFVTZ0Q5S0JLcm5TWUpyZE4xdUdjUnRwZW9MK0RvVE5jdWpnelNLc1JhZ1N6cWJUSUJYNHFSVG9LNnBoald0aEQ2b0ppRG9vUys4bnlselo2YlE2NXgxb2F2Y1VKOEdDOWRwdDNxM20ySCt2emRFRTh1Tk5mMElERk9QSm9WaHBLL0M4VC9MbzlpMFpiUlRyaVlOQ0lxV2lVWEMyMlRuZVIzaEU0UXBSV0c5Q3grTmVpVUdVVElVcDFEekdxSnVLbUJBcE5KcGJKWDN4eTJ5S24rVVRDQ051RkNNSVIzd0pBRUJyZFlZU1BiTzF4UUszQ1NZZ3ZRb0Q0S0NzRTlXZ1RaclJxUWlqQnpqbHhlYUk5ekxmUWQwbmFQRUp6OHF0T2JwWUNRRFVUaU5iYnpRc1kyUnB6UjE0QUdpTENJQVJ3dld2dENUV3c4cnlEZVU3b1BIR2JZRlBXNXdmTmJHbGRjNzlKL2pNZXNmMEQra1pqSEZBWjBLSmc4SjlKZ2hvUkszeHFiM0xqWm1mRHBBZzVnNjVLQytUS3dZLzVsUm1OU2dscnprOENISFh1Y0QyWkNtZjV2ajQvUmE0czJTeEVVRWo0dTk4WGhVLzRpR0VTdkVCWWhVM1B5ZlhJejFSTkRnU1MxVTc1dEtyYzhaL1VXY0VVSk40OFd1Yjg5a1RRdHVQSEs2d1VxcjJlYVc1WUQ4aXVrY2lyZWZtUFRYeThMVlJFZHNtWXRUYUpoQks4OGhJd3NFSmxNT0Z2bnJVcmZndjVNTnpWdjNiaXBqeWZDV2hQNXp4NXZuYjV2Ymc1YlU1WGlxbGVibFkzQzNaM0NpVHdwdENHc0JrbURsbGtiVUthYnpXQVJoRjNobkhJcmRZaDlzcmkwRllNVjMwa3ZUaWYwekJFeXJYLzVpRlhVTVpMaVZrRW5ZL1p1dDBERFNpeW5RdGhqNFNjaU0xMHNzZTh3Rlk5ZFhhMEw3MDMvRGhSWkkzMUVNVm1Uc2s4ZTBocFgwdFdzeTRWUkFYUFAvRm9OeFRONkY5UUw0T1JzcG80YXh1VWhsRWJlYU4yUUVEQWo3SlcvOTduV2c0UW40a1c2dk84cFZDTk9FcGlKd01vWmhseUlqVG1YNFVnQ01aL1M2T1ZISk5kekFPcXpxeXhEM1BuYW1ueUJpcHA4WTRqZ3RUeEM0ZkE4RElyRUJYU2x6L2NoSkVEY1lyMThvY1poOFBnd0w1QkxkNXllR3QvSDJiaUJwenVQcEQrY0gyeFVLTHFKKzhLS0ppTElZc0loR3NkTFliMDZ6MzVPM3lHKy9Gb2h4eDRTYURHeW5oUSs1dmFwS0tPWG0zbWJXV0dDZ0NXZWhYYkI4M3B0eFNTZlZtM0RoTDdPZzNPQmtIc3J2cDdxVWJncjM3SU9mdHFacTdPNTBJS29UT0w2U2twRnY1U2ZIeCtSTEJRWFoyZHN1TjFwZk8wMjlzVDFlK095NUNDMXpxemxuMG1NOTdYM3QyaEZvM2doNnhCVmNiZkMrMnlWM2F6SHZZTzlZdlRIWWQ2TExHQzRUY3RuMkM5bjMyWUxoRmJrK0xEelh2SnU4ZnJvLzNZUmhGNkhjK0dUV0pMeTh2Wmx6Nnkzbm9sdEtzREpOSDRHMGVBM0xsYk1MNGRnQ0JhdHFJZTJKT2xpRjVhN3VoU28rMXlpd2ZJRjVMRFcyTG9nUGFMZ0QwdE9pTXJlNVhObjAvYnNHQk5jNk9JNlF4ZjFRNyswR3VyQ05QeGYyN2tBTXlHcEU2YlM2VHFzZUNIN2QyQjZqWndzSk55a01nMFNHQTZFa1FqT1BBQ2taWFdwT1dkL3NQY0JFaGpqQW1KVXJya0hhT1lxWmN4eVJiTTcxNFRwS2VJeUh2azZVT3IyT1c1VVpxRWh5V0xaQSszR3h2OUtaa29VVjZJTHpES3VYTk9jTXpNVUhWcnA2YzFyeFlVZGN1cUhGQlEvSk1henMwMHo4Q2N4cWdmc1UxK1ovcTRQSHVpeCs5Z1YxN24ySk9iaVFmS2phUys5YXYxdk0vS01aMWVGZDZtQWJnU3R1Uk5LQ0dzQ1dydnVZWjhqYTdEalB3SjZlaG9RaWhSNFZYMFA1cFJKTjNQdkZGbzZTVXhtRHRQNnQ4M1k1NjlBZ1h0Q29JYjNHR2VldFY2bFI0ZTUyK1BGSzlYSEsreGNhSjdaTy9aTTNUOFpvRnE1bytiUk1EYVhTejM2NHZ6UFBqOXBpT2UzbWhEa2kxT29aZ1lTR3BYUGFEaENodzlqdG0ra0VrN2ZuUE0rTC8rc0NsWklhWmpEOUxpQStIcHlCNFQ1MWp6VXN0cHgxbmZYMTl1Nkt5WENRNkJIS0wxOS9vejNzZXowYkViNzZOM1hCZ1JDSklMdUY0am82MW1aSHdDSDFIQ01kbElrTklqNkx5OXIrUkJvNW00K290b0JsU0FyamdhTjhxdGtaZ3lrREZyOUpBWThNTnQ4c2R1QStTOTJlTDhvY0J5citnZlh3MkFKRkhnSXBYTjQ1KzNrYjQ4T2FJV3JLTDRpWjllSWVjTUZJalNQSXRlc3pMQk5VSm9IWTBvc2FXQWxDUTlTck9BMlAxWjljd05WUTdIbFZZT29KMWNZTVFjQzJrYWF2V1RralkxeGVnenF3aU9iUlIwQk1QamszNElOcWdqeG4xQWJ2dVZCVjFkWFZYSTlxVmFrQmY1ZEJOT1UyT0JCaGRMdGZ1UlJ3S2dEcHZLR2FRajFDSkZJRTZscG5yWmdrWEs3cDZTT203WVFuYTVpY3RjK1I5SEJySXNPWW9tM1lNR0RRR21MTUhJNENaWTBNY1BaZ2NqN2gwSnFRb0p0SDdTT0ZnM1VWZnptNjBZUmc3cUZwYUV1bTNhNXpYOUxLUVlRUVI3cFN3UlJYbkh5Qjl0UURNQmlDcFNLYVppMXF0aGhvdkl0UGcvcHEzaEp4MnJOOExhYWlvNmduVElKRUpNWkp4OFBXT0JOY1ZaWTUva1dEMlR3OE5EWVZBSUJYS1dick50cHBjdjFLcjR5M3BkOUpqWXNMTWlmWWorNW5UTUEwVi9Dd3dzSXdkWkhnMVVwR2JidVNkc3JQZmVIeDVBb0dybVNPWXBFSGpwZkNQdU9yVzVvOVhpUkNDdUptNEF6ckRNTFlyN2EzTm1ZN0drR1FVV09UUDZrVWNhVVNYbW1sTXpjZk5RMmZTQU1oeFRuT0FEWGNFQUZKcEdzSmVoQzdMVUxieDNBRjJ6TVphMVNCckZzYW9IbHc0T0lCRG5lYzluVit1ajJJRkZ6MDFVRlNWbTRtREwrSVRKVktsbURTMU0wc0laYnVIYXdaYllsemVVRWQ3ZkVUSWNtTUN2d0hUR2E1S3FPSjhkQ051QlpiaUw2V0hIWFRzQjVaWFlTMm9xZ3JnYThvNzE4di82aThzSkpkdzFIbk5WOEFIaXhIUkpuTmVaWkFDME14a0dBVjIvNlRoQlZrNmtCR1lxY2lmQUZITUx0b3F5TkFCTnY2aVNIRXdGejd6TVlzcGFMY1J2cWdWSUhsQ05sMExuRU9HTnMybnl1VWdROTlZUzQ5bktJVlR4K1VRbmsxc3MxazF4U2YyZkRXclRkeHgyTkxTYlBSVTRteWJkOXh5NnVRQWw1VWNEZzVTU3Jpb25qczVyQ3p2SlhZNHE0ckNacUI1Njh2TnZBWHZOM3pHTk9YbDVVVkVSVGtYZjk0Wjg3eVk3TDdCNVN0VXNlWjUxNDM3Mnlub1puZGRCL3l1UkQ5dUpaZU5MUlFSVlpJQk1hSWhXTyt5cWR2T3lWa05vWnVHTUVKRjlLNWF1OUtsZlRjVG85WXNYUzEyUC9NUlgveHpxWVVhYlIxVXJ5bU1HOHlVeXpibEVtazJCMFNqRW0zc01FZjg4c1dHejFLaUh4Y1ZEV0UvRVJGSTN3RTF5d3c1SitBbEVDejg4M2tOVzBoVzNhNHgrOW9Zem1zejNrUzlwUkwzUHNuRzNYNm1GVnp6bkMxM3R1Sk5vYjQ0L1JxbnRQQWhZWW9XTDY2Y0xaMU5FWUZsTTBLYXBxOGFSdUN3V29RZ25aTDl6c0haZVVMV3NEa202YWVNakV4OTk4M0s2T2pvY3BOdDcxVUY1NFFOMk16TlVVRHhneVZCeUk3UVJSdnkvS2RzRytsM2IwTFl4c08wRnVjV05NNmtGOUN5LzY0Nys1YjBVWW9SaDZEMHRWRGdzWGV4RjBYc2dINll1WkhrZDRBVGwzOGw4MU5LTCtBWktocmtSTFZPV3FCMGNiMmhRUXF4ZDhDVlRzOUZHRzFrR0E4eG0xT3FBQjNNcTd4a2psWXlaTk00Um81MUc2UjkwODY1TUdaaFgzTTM2Unk3djl5L1BZWGRQaHpYVTRsNEhweDFucTkzK1YxMjM2NzdYMDRJTGk3OEp3eHBQMGx2aWJ3aHJkd0U1STg1Y1hydDRjNDBoTlU2S0pLdXJnYzVTTFdNb2ZKV2ZTbFNhS0RWQVcyZmxLT2pJLyt6ZGxSSmRmV3AzNzgxdkx5dTQxRXpiRmx2MGZxRkdNSFZ2cSs4S0pKY3R6TzBkZjVaeGVYcEh5aU9ncnlKZUpFdVdkQkNHU2hSM1NCMEtuN2V2R2lhZ0N3UFRKeSs3RkxtSnFTQXBwOVdSR2tUeWVoVkllaUdXT0NwQUE2bjNNZC9WdEJadENXNGtqeHV4M0crVEZNOVQvLzkremY4clhpYjdWUmhnYWhQMEpsSFVTZDhBSXQxUnEzZXB5dHd5VkV3dTlpVDZYMlUvWVNzTGdVRTlIMUxPcDVHMDZHR005OCtBZEFYc3BCYmZGd2VRMW9XTUNiMi9Qejg5ZTN0bE11RFU2cThBYXY0cmh1UnV1RnNsQ3d5L2h2Y0Zwbm1iNmlENkNtNloxOUFxSXlNNmU1OG5zNFRiRGFqdWRDQlVqZWpKREk0aTRMTi9oajZNYkYweEs2aHdodUxGUTAyYnlUVlBqYnQ4WUhFaytZbVdva1ZYZzJKTlJVcGYwMHlXeXlvd2NMRzdyN2JqdHQ0dVdsMTdUeHRDWDRhQ1g0YUlPNXBNQitNeEZ3eVZXN09hN3k5UHB4Q0JOQnlhMmNxSWpFdGNQQ1hhdkxqT2ZxaGtDYUxPR0hTaE9OT0o2RFZsc3VBNTc4dkxpNFdDWHZZZUNPQ1A1RjFiNTdNblVaRDZmSFFMV2FWazVxVmpPRHYrWWN3MXp3N1JwcEpSVUJWdFhBaXZqdEt1SlY5M09hWC9GQ0lHWlRIc2M5bitJalpSZ1ZTYk5EZnJ2UGptdjcweTI2RzNzM0pjcFBsU0NKOGl2MFhFbnpnckFSK00rNnNkYWk1L3VXNERqNmh3QnJkaVladU0rM3hqeDN4ekJYRUVjVVhWaGZJaGdsRW5IcHdabUFJMGF5dFlkSmZsWitiNi9wMG5FajViMmw5N25yOUMyYUticUtEa0F4OUJRWG1QTFV0and3WEN2Sk51Vm1vV0JvcGJuMVA3T01aWWdYVWhXVVlMN25DSnI1YlBXRytWMHhJOW4ySFl4aHBCT3kzMTdsejl4MkIwSGk3em9PRlJQMUZLK3NJWEkrS1h1K0xXcjkvQi9Zb0w1dGQ1R3QvU1E4UTM1aWQ5VURHT2ZKNFoweGNmMTJwWHZUU0pQSFlWRm40UmFrbitaOWV4bVN1S1ZtRmdrRlB3TDBDVlNDZm1KZ3hFTWovL0w0SkpRNjVURURGeE53N0ZaRzZpUDZwRFprRWFSVXplNHlINUR0aFdqeS9XWGI2VXR6UDl1NndIM25hT1FOM0paK1VCL0pUVzFuVjFZd2lSV2xzbCtlYXh3Wlc5Vmd4TjRBOE9iK2Fwc1FmbjgrRFg2Vjk0RGJ2SVNyNExncU93bk4zL2QxdkZzT3hZREI0aHY3Nit2cjUrVm5KL3J3T1hRZVBEUVdnNW94YkpSSmF0MXE1MllaUllDU2dBOXRMbENtZFJ2ZTZ4WG5WUG40VkpYeXpPWnhWUW9aZWdCZ3g0OHVTRVRyOElaV1hKRllXSTQxdzJMWVQzWHhWK3M0YlFlL01hQlBxdnRrWG1waVl1RjhVL0VKN1l3Si9YRm1TdU1nK3c4UXY5dFpWOXoraktmMzkvYnZqV1ZsR3Bvb05TN3RxWTl3V0VSNGd6cExod3Jrd0JSUXIwazNqUlQ1U2Y3YmprazlXZG16ZmlBSEtZSXF5UUxGV1BZVUE5ejhCV2lTTGZPaUdJN09aRlhWMG5hMTB0amtlVHZ4emhhVHN2V01HbysrNHhodG5EcTgybmlZMmZyWFNFUCtvYTExL3VJRzVxbmQreVdTcUE5WHBLaVNRcm00RFBOTkFEdzczUkdMMFhyZnJqOEF4QkdOeUVZUnBkTTFtTzFuMlB6ZXBUTjhPRlNYcGtYWFNZL29TSzluOTJmckdBakVYZ0RkbmEvN2JRekd1QVR2a2w4Nmp5TnBHUnVSb1NPN3R4dmZ6VGJMMjFoUFI4YzU1U2ovWUs4bDJEZittejYyUmF3a0cyMHRiY0tKeTBiUzJQdXpMa0hlZE1lUjdrQXdOcDNlWitQWERaeWdiT3JPMjlqd3BlaDV3Nm1pYTV5ckRnU2VubVVnbElUNmh4RlA5VW9CRkxKdlRtSU5CamFkS2gvZDJneEZmY3BwQUExTTIwc1loMjlqSGRTSmk2TE1KQ2diK1c4M0I2RnpEZ2hVSldjL1pPYjdaT2ZUV05zeStjUml3VDNodUlING1ETHJhQ3RnSGZ2bnlSVVJFeFB0c1ZYZ2owaGlQS3VCdi8zU1pBams1ZVJhYndmYThZSzVySE5TSEtMY21QakhSWmFQbkdWWGlyaitBbkFjVjdnTzhETVhnRHc0T0J2M3NZcDJhKytlSE9RSGN2cmo3a0NRMnM3UWt0QkY1eDhaSE5OYzVsaFIwVlFiWFNOZ3RmdEY0LzRCYlJwbEMwdnVQWDVyZi9JeEttaHJXbUI3ZjVweTZvaEFaZkhzcjJqMVlDVkhJOGd5Nm10d1ZPQTViYXZNOWpRcmRDQUtWbngvdmxkbEsvS28zTnVUZElMcG5rN1R4MHlNVmtmZzNIM3pmbWZjb1laajZ6SDcvMTRiSHVDYkE5NUtRRitxdXBvTnRsV210empaVm9DOThOM3I2WUhrY0ZOekQvcy9BN3RjZmx2cXV3RTFIMTJZQlVhT3puM3FmNWExZTdFMDhxbTRYU29xZTEwMFhPWEpvRG4rUDdBOWtMd0EvK3ozMkJULzJVbTZJOVZ4amtQTXhkbjEzTWx2c0dMenBmYjFwSEZiZWd4RVZJVXYvejF2TTNQWDJyazgvVTBHN3BEeUdwL01tWDVLd240aDdYK2NDeUxlYkpKbW9FQjZQZXA5TW1wcDJNZko0V21zZnpYWUxYUFdDSy8zUC8zZjFEa3V2Mkt5SHg2dkM0c0tqb3NIN2o5L1BObzBVa3JBTDgxMWxBb2plV0J2di9pYnRvWHVFMmJlWWxnbnc2NWEwbE5qSHJUVExCWnFwQXMyM2NnY2VzSTBXQkozdG1lYThxcHp0Vm1qbmlXOGg5WFVRMUtQRlQrUktML09MUkpHQkFYRTZwa1pBK05Fckg5ajE3YS80NTQwcUFiK28vMXJQYUpnMlc4aVVkWlMwSElXeUh5RTJ6UUhiZDYrMnM5UjdOSmNWdG5aNDhhMGZhcDV1QjEvM2I5SUVVMUtxcGJZTUQwTTc5WnlnQmkxb2Nic1ZIemdjRm1nNlg0MG5FSDNxazdNV3FoS3diOU02MkZtejZpRFZCb1FrUzhFdDRFUHQxcnFuNjAvUGxTNDE0MFViQVFvRmpRUzJxSmN5eW5wTzNXWFFNK09YWCswc3poNG1mUjhISmRKejM5c2xPOUpaVzA4OG9OaC9yRGI0M3JpWDJjOGJoWWh0dXR5bEJLMXVkN1JPK0hJTEVYWE1oRlByT1E5YkhGU3lsNTI5NGUzZlpsNldsQStUYkwxRzNZNWM0eEpzL2wvbXFkajlnQ0xYeGU1VHE4SHVlcHp4NkhMbzBsd0xsQnJwRkpiOWJwb1Z1TFdkUnRHU2tvZG54YUVnSWJRUVRSWTZSWGdlZ1hseG1qSlpWbUhrck5za2JnNUV6UWpYMVliTzhOai9FNTlyV09Vd3AxZXc5eEdxUlR2SEpLbjRyM1hLR1p3cXJPU2xYVWtLSGhQdElNbDJmTURGUWFWaG12Q3prZFJZb2N5Y29XZTNZS0NPR1BYeThVUlR4UGdEN3c3cWhFcE1JOHV4dUhiaGFhaFZZY3hCZ3RYb0s5WnRwd24zV3BmUEtPbW8zU2twWnlsc1JjYmF4alo2N3RNMmd2Y1hOaFcwMHk3RnNaSXp0SzdiKzYvYWg0K25DaFNMMGhZK2RMNWFCZDJQd2RLZnFoSHZMNm4rTkcwYlp3amQzRXliN3FzSGs2Q3hmWHhGNExvNmZtZm1kdDB1aGFKb0pHSjNtU0xTYURoWkpOTFF2UFZTUVFJMWNBZWYvem9PQjM2UjJRejNBSVI0eEVtQWtzNzM5aSsyTEx5d0ovZW1xSVFFdEZvYmJlYmJuMkQzbDVXWEg4WmpPdWlEajZJQzk5RlRGdmhYVzZ3UCsxaTc3MHYrVlFyR1RxOVJpVjVkd3lSOEVLaCs4cXVWU0tTWXJSWGtwNEgwY2RJL0IvUnZsbnVMMlJLZkJwNFdFeHl3MlVzUTZOQUpWaDZSbzRxY0lFaWpuTFFNVGxhWHlNVzVFNDFnQ0xJUHBFYjM4dGxueFZER25iaSs2aDNicWU5RjVzdDZaNytOcEUveEhyeGxQZlRjLzVGQUh0NXZ4blVYVTl6OWVGNnd1bGxxZkZZUmpzaEt0UHNHZ1g3cDJYUHhSMzNFTk55UG5UeE54RFRSNHlxcDBPVElhaEkxQ2Z6Z1pvSVVMa21xOSs3L2o0S2VIa0xmQWNPYU5iYzUzZjROZzNCTHkxai9tcDFWVkpvZXJmWVd2Y1hoU0IwWVUyRlBVMkxtTmVxbFVBWVgyZFlhdEVEa0RUY0U0NStXYU8wREVYVjM2YkdCZlkxTmZyVmRNaUlQOGtSOUVKUnFLR2RjcExYQyt1aDc1eXJwSHRlcG4rYVNrSnArU09TOGw2c1FwOW0xSmJaY2dzTjcyOHRCZ0VaNHhucnFDaVNqU2hxeCtXbFVNMzV6aVZuMHJZN3lXMEZBb0dTZGpsNFRWdUFrSm1yakxISHU0OUk5aEQrMHhtM3lxbEh6UkozT2tleUN6N0JSZkwyb1NxTzNyWmxTWFJpNThWakllQkc5ZUpTbnNhR1lqRGNyTTMvcDI2ZDkxS1pxUWhSTjlrbVN2Z0xwdkV3TEUvRzh3a2d5VGFtK09peWRESS9FV2J1SlltU0FWdDJGdm5KT0pGdWpZL2hCeUxnd2dWeEs1WnhGWkxQVXhJMCtnQ2RIaFlsZ29GZ25tSlU2RkxhcVNSblZ5TFRGakRzd2J5ZmR5bG1Nd2hyU0NQMlhKOWY3OFhOR2Q2QitiaU5ZRno3SUhNdkpkMVZmWFlUNVp4Q3BUQU02T09ONjJNNnFETkh6VWM1KzJTWjFtUzVaV2svd3pBSDRVeGMwdkZERzljVmhTWkNNZTIySnM3VG1pWnBRbHB2STJTUUlOajlROHVaVDBUNEwwRENodWNTN2JmKzU1Nk1yMW5FZWVUTHF2MEU3L1dkUVFrUlAyVlR2dDVQZTFlbS9iVGhtZnc2K3NTM3dpWVgwQk81dXJQbTdpSGdFZnYvMi9saGQ1MzI3aXVqN00xK1JobTgzTW1GR3BIMHRtbllMcVIrUnEvVVQzMUhIdHZ4b1lUamwrV1k1YmI5ZnA1MHlFWUtJU2dIaXdVRXdaclQySTJUajBUQXE3WENFL2ZZTUR4OVVERzNPKzBiak1OdVdGanUwRW9jM25vb2hHamF0aThyT3NKbFlvSnlEbzJBUjNRR0cvc2lqQlBoczZLTmlFWTZaVlZISDF0cHphK2hYNzUweUE2cDFIT2tXUGxmM3B2dlZ2Y3JXdVhkQm5ISlNieCtEL3NvVDZiZjBtQnRzNFlSWWU4Vk5uUndqQXY0MEtWeFcxUmg0bzZTdUMva1ZQcWtVWFQ1eDIyRUR5Yy8wRTNyWVFvRDhNeEN5NGg4d25rZWJ6ek5rRUkwUDl0aUR0dDFHdXM3aFBlM20xdGk2Q3dCK0lLdm0xNjdMZ0hNdXdKL0h3bGZHZmJ2M1h2eEFMK3lheFhrVlFmWmd1L3RsOWJxdXNzWWtDeW1ORTNXZFdGRTRkSXhGQzMrS3JIY3pYdHZKOHF1azlYMGpiV282eXJKbFp4ZUdUNHZ1enRZVUlMWVVFbW1mKzFWQXhyRDBZOG9uT3J3WU85azZiMmVZT3dXSG1QWjg1c0F1SkMrbWl0SEhKbDNOeVo3TzBVYUYzVmxadHdWYTAwQVpoU21aUUk4WEUzRi9YUWU0c3FPek9DRHBmTVZsbjE1Zlg4ZUxHVnFCc2Q3Z3AzZlhPSm40NzA4bFB1UE56bDhKWTFJSGo0bkh2UEFQMmxXSkJEcVI4RXVxemgvMnNKSHBVZ252MWZhV0lRUU9TaEwrRzFTNEJCNy9NL2pqZG9OejdZWkZGZWl4L0JDcHpWYnZ3TDlNQlF1c2RDUzdFcDFEL1Jkb2wveDdzYldTRS9ZYU5IL1lWYjVCVXpkMWU1MS84dGpmYzRMNHRsWjhGclk0Qy9PeFNuZ0F5UUEvTmo3M2tRSkl4R2Vpdkh5cXlCcFArdjd5L1hpZjB2aHEwQlBKcU1XWmJ4Rk1DOGhkSklZMlcxdmRlNHRoQ0ZHNVNsd2xNKzhJQVppR05QaXdLK3RzbWYxb0hjSTB4N3BGV0RseTJzYm5FdVcrRHJCYnZqWDcyak1FQUVnZkFZWUJCQVpwcXFvbGM1VDFmaHpIUXh6dkZRcG5aa2E5VEVKd3o0L1RJUzVoeTNRcEdpU3FJc1hwSC9McVh2N0lETFVJVDF1em02dXhtQVdWcEJmVnZlMStXanFiUkhWNU9GaVp4QkEyRHJ3WnlYdjQvTkx0YUNSODRwR2hFZFR5RWh6MEw2WVg0L25vUDk2UWp4bHdsVldpWnlvUUlIR1JRejUyREJRMzhCbWhXdlY2OVZHNENSNWNDL2lLbll1L2JpVDJiL0g0NWpYdWd1RE5wZk5ZUnJHS0tmUmdpTFpTV3NYQis2c2lzc250eTFYeFhOSFhkL3lFQkRCa3Z5bXR4SjBxaU1objFMenBiWUJaK3VUcW1DUDZsZ1FudjlQZmo2dVBBYzB1dFViWmVvZno3Tnc2MDN3NW1wQ0RjZzJ5VlpwNWxnMkhYQjZraXVIUEcyRmFQaFpyUzZ4OXpUTlFpZVdHT3UrZnFqWVQ2dDVDUlhkREdtdUV2QWN6OTBIUDAzTjFqT3dmcGtHenNmY3R1Mk1hMGNnWlZ5TzVqY01STm5xSlpTNWMrZWpXbW9MemxPTDZ6bUxsYlhPUjBFSHdJM29rSUw0YjJ5T1BuZVpKS0NwTnFUOHVHS2duT3ZuN1YxMFhBZTg3OXNPNTc2WnlhK1VDSm8wRHprYUwxMkU1N3YyeUVUcXBYUHpSSmtrU0dZYmNTUExSdTMxbVdMRU1uWW9INlBVMTNIRWpLVXlMY0pjK1J4SFpYb0RzdG43dDcxMU4zZU5VVnl2ZDdUdlNhcUI0bDhIN0hQb3NxOCsranN0OU1aRFFWb2lIYXgxWkxKUFJPdGJyY0lBUkg2Y1FVWUlSWFM2VDlsLy9sc1AwbzQ3YVFjMThaWVRpdzAxb0tUNmdBd2NHYkg2ME9oVlgvUzE5anRMaXVDaFZsV2RqdjB0UGtyZFM3U2pkeXBVKzJkckh4Mi9pZkMzOU94N2hTYlcyWjVNMGUzeVFMY3pjMm05TlhRTC9kWjkzTFdyeXIwemxmZUhiTDVrN1B5WXY5UXJNaEVSVFRZWGIvaWdYdmF5MnVpd3ZhWGdWcktxQVM4bkExVnhLeStWNTR5ZXp6Sy9OKzNxVnVteFVSY29YbTFCTUFGUzBaNG45Rnd3dGtieHA1N1Flbk9QS0xEanlJVHVFWWRDN3kyWUpmOStJT3Z0VVZvZEhnREd0MXcyeC8zY3RMNWRlU0d6emRaSEJkY3hVN1FQU2dvbUxKVWNNOFdkZm1xdWJiUlQzdFFkRmhIYmNEMFR4SFN2Nng0WGxPMVdKTy9vUWgrejFNa3hOYk53eklNN0NsZjlibTQwVWdSd0d1MVViTEp4bzBNY29kd29BeXlhR0trcWNrVHp0RnVXbkR0WnZNdVp1dU5xemZVeGZ3U29rczN4Q2hMOUxBTDlWU2NNUVAzMy84Uzd1S0l5aEJKSnVEd2JUcjJES2F4Mk5KVnZQYmpaek1aWnRBZmN2aW94d2RMYStiMTdhbUpFVTU2RlR6aUUzTUw3YzFjOUZGZlU4Y2JKalZ0cHNXU1o5dkZteVRLb3o3UTNhSGN1NGRCNmZsN1QzV2pDbzFIWnllaWdmQ3VZVnlIcVQ3OW45RCtaUVVzL2Y5c2ppV3hMZ0tHYmZmMWRMVmhrdGI1dnZPbzNoUVJVMnZKUHBRUGZySm9wR2Y5VzdERjA3RXZjcktCeVZ4a3dsM3N2czVuMWZ3ekpYbjIxdWFQV3JqN1UveWk5aFRJalY1K0RnVjIzMWo5ZXJIbE1UclRUaW1Nbkl1eXlBbTFPWXo5UGRoVDZid0NONGtTSElhMkY4WWc2djlqM2M3d0dJM2E1NmJJSHVab3RlcnVETzBlMGRmKzkrQ3ZJQkN5RG9YMW9SRmpaMjRQMjRhYUdyekY3cTF0YldZTlJiMTJWMzUwV3hObStEYk9nYnMvUDFidHVwd3VjZGlaZWR1UGY5TGM2TFhxZ29LSHUvSVVyNkhaNzIydHF6c1lScE1uNnVQZmMyTWpLREU0S21ldi95YW1KWTEyYnVNUDdGbVQ1dGkyN2NUOHFkOS9qZm5nbno3WVVWcDZzWnBvN3ZKbElJYXkydkh6YUxpaHlCWVNzckt6Tm5WWGxxV2JVZWE1NGlCV3FkWjNZZGRSUHNUaHNMdXNhYjRQK2ltUzZPc1BZbTl0UEVEdWp4eTNFU0JtSUZ2QkMya0htRGsvS2UwbXYyTUNiY2w5VzQ5VmQyV2RsWGt4SDV2d3UrSjFjbmJCVmMwYUpIcDlwUHVlL0ppOW1neHgzckpSOVpuSHlVd3dFQXRJUC85Z0k4OXJHVXhadjU5aGREamhJRTErOEdNRGxKSXQzZWRWYk9IdnFmZC90TTFrR1FZQzJNbEE5d0Q3S1JiY04zSjZIcHpBZ1hDelVESk1SV0lkcHh2akhLcWNqMUJOczVjMFdyUGxNeElobHQ3K3VINXVjMmlSakpaUW41SnA5dmJBZ0xNYm1uUmdRKyttcnFQS1VWblg1OG1LeGdqcFdna2ZtdFdMcU55Tm5lSzVwV1NrSVlFOHVaaS96eXVjMTZQQk5PSk85MmtreU4wN1orK3FMVERsdkpTdTBvb21xVVJjNytLanNGWTZGMWZJelIxMUZvWE9heFlDRVlTTk5sU1VQL1NodUNpS1UwVS8yc3hTWmZxNnVjUVBxUW5obHIvWFAvRWdBK0ZCYUwwZktLYmFBOFNNNVF4c2NTVGF3NDFnUVJQT1lYZXBla1p1TWNNR0Q4ekpMV3FDclAva1BiL1pVdFpEZXJtQ25TdmdOZmJuaWhrSXBxdVlzd203dklPcXpLOTZlOWFFNStNWk51V2N4UGpPd3hnMDNvRzJvQ2pPR2RDNG1uUVltbmhkWWUva0NKdTFqY2tQY0p0UGRtcVY0TWZLTTJmQ3dBd2Z2TnBtNWZ2NTBtMk11L21GLy9WeUJaY2hxYkgvbURnLzdFYXZUVytjdGk3M3IwL09ab2hFNjRVVXNwOEYvTjhmbDVmWDE5VWFCb09sb2tjZ0pzcUpOSHFiR09RNG5yNlgycW9oRndTM1ZWaHA4UE94NWhGZno1ckx6RW4zYndHMTNXVWUwczRxWVd3WEFJK0pqcEhhR3RRTEFMdVkwR2dXVnNsZStFTHU4RlNLN0lVSTR0LzRXRlYwTlA3M1k3ampQbzNIK2pMUDN6bUZCajdVOVFRUlk1RURuRTdHSVBOUzh2YmRYWHdtZ0hmMHBzT2xvRXo4RUpDVGQyeUFMR1U3MmdpOU9tQ3hFY05NRXAzcXlrSVZURElCMXg1NWtTbURYNDZsZFdWdGI3Y2wzUHFpckZoQkZwd0pQaFZtdVZ6K05XSFdidUpJQTFqOUJsNy8rOWFpV0RmNVl2NFJPZFEyNHVtMk9NbHVhRnFDT25wcWFLRlpxQWdVN0FZbnlzaFE0TFM0OCswWXZKc09YaFRNWEc4NW1QcWQ5dWhnSlY0TlZQeHFMVk5yZWQ0WGphZ3hzYnhvV3RaODAwL2cvTkUwYUY2Q2xWdHlhY3Y2T3hoSGpRRUJJeHJiNU1ZMkpLSWdIK1ZZTGlaaDk0R3JBbDdZeFVpcTdCN2c5WGh4MGRZM0s0Y3YwZzdpWU1zNnRVcEVIR3QwYjFIaDhjSEhpUUxMOXlyUDY2bmpIWUZNclgrbS8xbVhIYWp2dm5iaHFTSTRlaUp0YVA0aHdHSm5aVit3czFjM2s1Ymh0OFFsTXhUQUY5TWNyQndjSFQwOU9DZ29LaTE2ZjlEeW1qV0Vabks5OGRSeElwSzVUMUEzYlNPQVVGQkdnSkhBVnJKZXcrSGhTamRIZEw3dUJUY3ZNWjBVVXlHbjNESnVYSFV4S1dqeHRiY3hpSU1xU2NjZEVuTC9yRlZ5cDRsVFZWNVc5VW9LK3M0M1pxRTllY0Ziakg4ZkdxUkNaSy9PVWlhY056VnRYamx2VE9HR3R4M01RNkhnS0IxQWRkMXp3L1AwczhMays5OS91VGNncHJIVy9zTWgrTWxEVHo3aS9QUERoUmlYLytxOFh0S09nU3ZwUkp5SzJpRDVNZXRaS09kSkdsWUQwa21ZNEFhNHdqRUZ6SDJKYUMvODFLUE0vcTdxc2I0c1YyZHdzVHhnNzlNa2dVRWhKcXM1c3V4WGlTUlVObzgwNDkxdXkrYTAwZjNsbmxRZ1BJVFl2OWpLWTFneFhlZ2M2K3BvR3FKNlE4OFFXMFBWMDZ3ZFdoM0dCN0RFdU8vVmo3c1N3WklYU1hMQWpEZGNRZVVYb3UvY0JQNWYyT3pwcDA5NWNudi9GR0hBcWgzN096SHZzRlBpNXJIZndrV0FzTEMrc0JseFBmdjMvdjlEa3Y5TlJydDRoZkExS00vQmMrclgxckZzYWRMc3ZtQk9QM1VuTUd5REtLL2ZTcWw2YjR0azNFUXlwTEt5LzFJaG9PY25leXkzVlNwU0hRRWlSUlM2cUFnQ2dBOG55aHp4dWlRcDZMTWlKTzZrTDJnM3dmaTVpcWRDbVNtYjZkNkJMU2pGd2tzbUpUanVrRzkxTVRSU0hnYUN1SUNadXJaREhuUm1wdDBXblk1cEtWcVhCblNPZUlTaDFtZy9DZ0JmQ2V0WFJVdFk2T0duSXArUzF3TFF4V3VUNU5NM09tSEo5QnRjYTJoK00rcEVUZmtuaGZIZnpIcEo4ZmIzdGZYeDdiamMrZWJ6ZnFJYm10WU5QL1p6R0cxUTZKMWRqRmdCNUlXRUpXSHdhZ0dCNklkZHVQZGtpdmd3aEZEU2htY1J0cFhwRU9qSWxVV2FZSkU2cXR4RUpMWmZrUFE1S1pLMWdKUFhBQ2RqdThNN1FXNm94YVhkYVFMbGFnSnAwTXJueldLME56cTNmZTc1MEZwVm9aRmYzZlhKeUtyVmlNRmNQeXBtY3N4bmo2dG1GK2ZBSUMxMXJvOC9QejhIL2QyNURDd3NLU2twS2pveU5Td1N4KzNqRmxDQXRFdG4zS0t3blI4aXNoOWxxSVNRdWtWQ1JyUURHeG5GOWJYOWdvR0cwK1czdXIvQXEzc1FMeU0xNEdieHBkY3krZHVMUE5La0N2bWtJcWoxRTlyK0V1alhTei8zUlM0TXFtd2MweWFLS0ZzeHBLTGZaVlk4Z0wyV3FwTHVkVEhCWXE2UERHcGxubmhCTUF0em1MR3hzU0RQVzU2M3d3TjJyUHFtOURkNFJUN2U4VCt1Yk5sMzkzUTJJTmx4VTRESGduMENHS3h2bWdHVDdWMzBKUnQ3TDhOTFcxM0gzK1crODgyUElEbHBBbzlWUXhmai8vMnN2Y1VTRlFtMFRvcWRGSlZKRk9TQ0NsSm9naExZSGpTS1djUHZMSEp6WWloKys0Zm1BVGlidWNlcU9jOURJOHh2azRqZEhHaGkyem8rWDEzN3c4SWV1MlJqSlR6WFFjSjFMRlBUMHYxNHVtUlJOQUJqMGcwdWhwUitseHhWZkMyN1ltQ29nT2Ywd2N2aHFQa25BT2MyM1hjVUx3OEdBd1lZSGwxaC83Y3pXK0c0Qk43a281MDJWKzE1THBZdjAxcjdhQS9tcXVQUkp0aWdZTE11QWJTYUdUM0FlZUZIMjYrYU9JeWU2NDYvdjRGVHlQWENOZWdIVEtxNVhRMUhmYWlDelRIL2lVcHlJa2Z6RGNEWlRlUGk4WXVjNHZMRUFOdnp1Y1RmM2VsMjdqc0RuZVQ5V28ranR2RjFORmtoZWgreXVUU0dic2xqS2duWmc1RDdGRWc0a2dKdmVXbVVWYXZ2UTV4em1FOVdSUDkxSGFOdm40K1BqeHNkSTFUbE5XWTZ6ck5ZRGpiVStOTVM1YzY2bGxQVCs4WVQzRXJjQkpTTEZqdzZNeCs3bTNjUEpoNDI0ZEh5Yk5QYXZTckRDU21pTURLUGJEWjA5WlFsYTR6K0kwZlpsV29NSitxNjdYdnhwT1B3TCtZeUIyOWppK2E4YkIrMEJNcEM3eGZBVjBQOUN1VkhPYnRGMFNYMXVZbTl0TC9HK0pWVlYwMWdNeTg1ZDVld01JUmZodmJSUU90UDcrL2tPQjM3LzBrUVFTR0xWVGx0Sko4WXJhKzMweTdIT1VEWDRqOHdEWkE0N3JXbnVlYjJDOFozdzB4emRBK1owWC8vSDhiZFM0U2puTjlKYVdsdnVaQlhWRC9mOFRqMStOWDNtNHFEWEN2NW5pck1sWXBBcHF1TXZ0cjEvaTZiMkR1ck52TFNMa0tRVG90Zi80VzZNOEtUeWJrWllmY2M0aUxrNjRwZEQzLyswVy9OK2JDRjhrVkUzajVuUjN6MG9BY0ZHVVU1T0ZTcHVGL1M5UVN3RUNGQU1VQUFBQUNBQmxmRGRZdlo0cTNiQUJBQUEzQkFBQURBQUpBQUFBQUFBQUFBQUF0b0VBQUFBQVpHOWpkVzFsYm5RdWVHMXNWVlFGQUFjdmJLOWxVRXNCQWhRREZBQUFBQWdBQmFzMldOdXVlZ25vRHdBQU5CSUFBQWdBQ1FBQUFBQUFBQUFBQUxhQjJnRUFBRzF0TG1KcmFYZHBWVlFGQUFkNmJLNWxVRXNCQWhRREZBQUFBQWdBWlh3M1dMWnNQU0NqQWdBQTdnUUFBQThBQ1FBQUFBQUFBQUFBQUxhQjZCRUFBRzF0Y0dGblpTOXdZV2RsTG1KcGJsVlVCUUFITDJ5dlpWQkxBUUlVQXhRQUFBQUlBR1Y4TjFndXc1WlhEQWtBQUtCRUFBQU5BQWtBQUFBQUFBQUFBQUMyZ2JnVUFBQndZV2RsTDNCaFoyVXVlRzFzVlZRRkFBY3ZiSzlsVUVzQkFoUURGQUFBQUFnQVpYdzNXUG5GdVZ6ZUFRQUFaZ1lBQUJVQUNRQUFBQUFBQUFBQUFMYUI3eDBBQUhKbGJITXZjR0ZuWlY5bWIzSnRZWFJ6TG5odGJGVlVCUUFITDJ5dlpWQkxBUUlVQXhRQUFBQUlBR1Y4TjFnazhOdjRPZ0FBQURvQUFBQVNBQWtBQUFBQUFBQUFBQUMyZ1FBZ0FBQnlaV3h6TDNCaFoyVmZjbVZzY3k1NGJXeFZWQVVBQnk5c3IyVlFTd0VDRkFNVUFBQUFDQUJsZkRkWWQzSXVxU29FQUFEWU93QUFDUUFKQUFBQUFBQUFBQUFBdG9GcUlBQUFkR2hsYldVdWVHMXNWVlFGQUFjdmJLOWxVRXNCQWhRREZBQUFBQWdBWlh3M1dEc3VVc3daS1FBQVFpa0FBQTBBQ1FBQUFBQUFBQUFBQUxhQnV5UUFBSFJvZFcxaWJtRnBiQzV3Ym1kVlZBVUFCeTlzcjJWUVN3VUdBQUFBQUFnQUNBQWxBZ0FBLzAwQUFBQUEiLAoJIkZpbGVOYW1lIiA6ICLlr7zlm74xKDQpLmVtbXgiCn0K"/>
    </extobj>
  </extobjs>
</s:customData>
</file>

<file path=customXml/itemProps1.xml><?xml version="1.0" encoding="utf-8"?>
<ds:datastoreItem xmlns:ds="http://schemas.openxmlformats.org/officeDocument/2006/customXml" ds:itemID="{87A4D256-E059-4ACA-8104-4B3D234C5A69}">
  <ds:schemaRefs/>
</ds:datastoreItem>
</file>

<file path=customXml/itemProps285.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vt="http://schemas.openxmlformats.org/officeDocument/2006/docPropsVTypes" xmlns="http://schemas.openxmlformats.org/officeDocument/2006/extended-properties">
  <Company>学科网</Company>
  <Paragraphs>459</Paragraphs>
  <Slides>53</Slides>
  <Notes>4</Notes>
  <TotalTime>0</TotalTime>
  <HiddenSlides>0</HiddenSlides>
  <MMClips>0</MMClips>
  <ScaleCrop>0</ScaleCrop>
  <HeadingPairs>
    <vt:vector baseType="variant" size="6">
      <vt:variant>
        <vt:lpstr>Fonts used</vt:lpstr>
      </vt:variant>
      <vt:variant>
        <vt:i4>15</vt:i4>
      </vt:variant>
      <vt:variant>
        <vt:lpstr>Theme</vt:lpstr>
      </vt:variant>
      <vt:variant>
        <vt:i4>1</vt:i4>
      </vt:variant>
      <vt:variant>
        <vt:lpstr>Slide Titles</vt:lpstr>
      </vt:variant>
      <vt:variant>
        <vt:i4>53</vt:i4>
      </vt:variant>
    </vt:vector>
  </HeadingPairs>
  <TitlesOfParts>
    <vt:vector baseType="lpstr" size="69">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思源黑体 1 Medium</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2024-01-24T10:13:03.904</cp:lastPrinted>
  <dcterms:created xsi:type="dcterms:W3CDTF">2024-01-24T10:13:03Z</dcterms:created>
  <dcterms:modified xsi:type="dcterms:W3CDTF">2024-01-24T02:13:03Z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