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Default Extension="svg" ContentType="image/sv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3267" r:id="rId11"/>
    <p:sldId id="3352" r:id="rId12"/>
    <p:sldId id="3541" r:id="rId13"/>
    <p:sldId id="3542" r:id="rId14"/>
    <p:sldId id="3543" r:id="rId15"/>
    <p:sldId id="3544" r:id="rId16"/>
    <p:sldId id="3545" r:id="rId17"/>
    <p:sldId id="3546" r:id="rId18"/>
    <p:sldId id="3547" r:id="rId19"/>
    <p:sldId id="3549" r:id="rId20"/>
    <p:sldId id="3550" r:id="rId21"/>
    <p:sldId id="3551" r:id="rId22"/>
    <p:sldId id="3552" r:id="rId23"/>
    <p:sldId id="3553" r:id="rId24"/>
    <p:sldId id="3587" r:id="rId25"/>
    <p:sldId id="303" r:id="rId26"/>
    <p:sldId id="304" r:id="rId27"/>
    <p:sldId id="3589" r:id="rId28"/>
    <p:sldId id="3590" r:id="rId29"/>
    <p:sldId id="3591" r:id="rId30"/>
    <p:sldId id="3592" r:id="rId31"/>
    <p:sldId id="320" r:id="rId32"/>
    <p:sldId id="3594" r:id="rId33"/>
    <p:sldId id="3595" r:id="rId34"/>
    <p:sldId id="3413" r:id="rId35"/>
    <p:sldId id="3619" r:id="rId36"/>
    <p:sldId id="3620" r:id="rId37"/>
    <p:sldId id="3621" r:id="rId38"/>
    <p:sldId id="333" r:id="rId39"/>
    <p:sldId id="334" r:id="rId40"/>
    <p:sldId id="3642" r:id="rId41"/>
    <p:sldId id="3643" r:id="rId42"/>
    <p:sldId id="3644" r:id="rId43"/>
    <p:sldId id="3645" r:id="rId44"/>
    <p:sldId id="3341" r:id="rId45"/>
    <p:sldId id="3646" r:id="rId46"/>
    <p:sldId id="3647" r:id="rId47"/>
    <p:sldId id="3648" r:id="rId48"/>
    <p:sldId id="3649" r:id="rId49"/>
    <p:sldId id="3429" r:id="rId50"/>
    <p:sldId id="3651" r:id="rId51"/>
    <p:sldId id="3652" r:id="rId52"/>
    <p:sldId id="3653" r:id="rId53"/>
    <p:sldId id="3344" r:id="rId54"/>
    <p:sldId id="3655" r:id="rId55"/>
    <p:sldId id="3656" r:id="rId56"/>
    <p:sldId id="261" r:id="rId57"/>
  </p:sldIdLst>
  <p:sldSz cx="12192000" cy="6858000"/>
  <p:notesSz cx="7103745" cy="10234295"/>
  <p:embeddedFontLst>
    <p:embeddedFont>
      <p:font typeface="思源黑体 CN Normal" panose="02010600030101010101" charset="-122"/>
      <p:regular r:id="rId59"/>
    </p:embeddedFont>
    <p:embeddedFont>
      <p:font typeface="微软雅黑" panose="020B0503020204020204" charset="-122"/>
      <p:regular r:id="rId60"/>
    </p:embeddedFont>
    <p:embeddedFont>
      <p:font typeface="幼圆" panose="02010509060101010101" charset="-122"/>
      <p:regular r:id="rId61"/>
    </p:embeddedFont>
    <p:embeddedFont>
      <p:font typeface="华文楷体" panose="02010600040101010101" pitchFamily="2" charset="-122"/>
      <p:regular r:id="rId62"/>
    </p:embeddedFont>
    <p:embeddedFont>
      <p:font typeface="Calibri" panose="020F0502020204030204" charset="0"/>
      <p:regular r:id="rId63"/>
      <p:bold r:id="rId64"/>
      <p:italic r:id="rId65"/>
      <p:boldItalic r:id="rId66"/>
    </p:embeddedFont>
  </p:embeddedFontLst>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3" userDrawn="1">
          <p15:clr>
            <a:srgbClr val="A4A3A4"/>
          </p15:clr>
        </p15:guide>
        <p15:guide id="2" pos="3993"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053"/>
        <p:guide pos="3993"/>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tags" Target="tags/tag287.xml" /><Relationship Id="rId59" Type="http://schemas.openxmlformats.org/officeDocument/2006/relationships/font" Target="fonts/font1.fntdata" /><Relationship Id="rId6" Type="http://schemas.openxmlformats.org/officeDocument/2006/relationships/slide" Target="slides/slide3.xml" /><Relationship Id="rId60" Type="http://schemas.openxmlformats.org/officeDocument/2006/relationships/font" Target="fonts/font2.fntdata" /><Relationship Id="rId61" Type="http://schemas.openxmlformats.org/officeDocument/2006/relationships/font" Target="fonts/font3.fntdata" /><Relationship Id="rId62" Type="http://schemas.openxmlformats.org/officeDocument/2006/relationships/font" Target="fonts/font4.fntdata" /><Relationship Id="rId63" Type="http://schemas.openxmlformats.org/officeDocument/2006/relationships/font" Target="fonts/font5.fntdata" /><Relationship Id="rId64" Type="http://schemas.openxmlformats.org/officeDocument/2006/relationships/font" Target="fonts/font6.fntdata" /><Relationship Id="rId65" Type="http://schemas.openxmlformats.org/officeDocument/2006/relationships/font" Target="fonts/font7.fntdata" /><Relationship Id="rId66" Type="http://schemas.openxmlformats.org/officeDocument/2006/relationships/font" Target="fonts/font8.fntdata" /><Relationship Id="rId67" Type="http://schemas.openxmlformats.org/officeDocument/2006/relationships/presProps" Target="presProps.xml" /><Relationship Id="rId68" Type="http://schemas.openxmlformats.org/officeDocument/2006/relationships/viewProps" Target="viewProps.xml" /><Relationship Id="rId69" Type="http://schemas.openxmlformats.org/officeDocument/2006/relationships/theme" Target="theme/theme1.xml" /><Relationship Id="rId7" Type="http://schemas.openxmlformats.org/officeDocument/2006/relationships/slide" Target="slides/slide4.xml" /><Relationship Id="rId70" Type="http://schemas.openxmlformats.org/officeDocument/2006/relationships/tableStyles" Target="tableStyles.xml" /><Relationship Id="rId8" Type="http://schemas.openxmlformats.org/officeDocument/2006/relationships/slide" Target="slides/slide5.xml" /><Relationship Id="rId9" Type="http://schemas.openxmlformats.org/officeDocument/2006/relationships/slide" Target="slides/slide6.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33.wmf" /><Relationship Id="rId2" Type="http://schemas.openxmlformats.org/officeDocument/2006/relationships/image" Target="../media/image34.wmf" /><Relationship Id="rId3" Type="http://schemas.openxmlformats.org/officeDocument/2006/relationships/image" Target="../media/image35.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41.wmf" /><Relationship Id="rId2" Type="http://schemas.openxmlformats.org/officeDocument/2006/relationships/image" Target="../media/image42.wmf" /><Relationship Id="rId3" Type="http://schemas.openxmlformats.org/officeDocument/2006/relationships/image" Target="../media/image43.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59.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28</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9.png" /><Relationship Id="rId11" Type="http://schemas.openxmlformats.org/officeDocument/2006/relationships/image" Target="../media/image10.png" /><Relationship Id="rId2" Type="http://schemas.openxmlformats.org/officeDocument/2006/relationships/image" Target="../media/image3.png"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image" Target="../media/image8.png" /><Relationship Id="rId7" Type="http://schemas.openxmlformats.org/officeDocument/2006/relationships/tags" Target="../tags/tag27.xml" /><Relationship Id="rId8" Type="http://schemas.openxmlformats.org/officeDocument/2006/relationships/tags" Target="../tags/tag28.xml" /><Relationship Id="rId9" Type="http://schemas.openxmlformats.org/officeDocument/2006/relationships/tags" Target="../tags/tag29.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0.xml" /><Relationship Id="rId4" Type="http://schemas.openxmlformats.org/officeDocument/2006/relationships/tags" Target="../tags/tag31.xml" /><Relationship Id="rId5" Type="http://schemas.openxmlformats.org/officeDocument/2006/relationships/tags" Target="../tags/tag3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1.png" /><Relationship Id="rId11" Type="http://schemas.openxmlformats.org/officeDocument/2006/relationships/tags" Target="../tags/tag40.xml" /><Relationship Id="rId12" Type="http://schemas.openxmlformats.org/officeDocument/2006/relationships/tags" Target="../tags/tag41.xml" /><Relationship Id="rId2" Type="http://schemas.openxmlformats.org/officeDocument/2006/relationships/image" Target="../media/image3.png" /><Relationship Id="rId3" Type="http://schemas.openxmlformats.org/officeDocument/2006/relationships/tags" Target="../tags/tag33.xml" /><Relationship Id="rId4" Type="http://schemas.openxmlformats.org/officeDocument/2006/relationships/tags" Target="../tags/tag34.xml" /><Relationship Id="rId5" Type="http://schemas.openxmlformats.org/officeDocument/2006/relationships/tags" Target="../tags/tag35.xml" /><Relationship Id="rId6" Type="http://schemas.openxmlformats.org/officeDocument/2006/relationships/tags" Target="../tags/tag36.xml" /><Relationship Id="rId7" Type="http://schemas.openxmlformats.org/officeDocument/2006/relationships/tags" Target="../tags/tag37.xml" /><Relationship Id="rId8" Type="http://schemas.openxmlformats.org/officeDocument/2006/relationships/tags" Target="../tags/tag38.xml" /><Relationship Id="rId9" Type="http://schemas.openxmlformats.org/officeDocument/2006/relationships/tags" Target="../tags/tag39.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49.xml" /><Relationship Id="rId11" Type="http://schemas.openxmlformats.org/officeDocument/2006/relationships/tags" Target="../tags/tag50.xml" /><Relationship Id="rId12" Type="http://schemas.openxmlformats.org/officeDocument/2006/relationships/image" Target="../media/image12.png" /><Relationship Id="rId2" Type="http://schemas.openxmlformats.org/officeDocument/2006/relationships/image" Target="../media/image3.png"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tags" Target="../tags/tag44.xml" /><Relationship Id="rId6" Type="http://schemas.openxmlformats.org/officeDocument/2006/relationships/tags" Target="../tags/tag45.xml" /><Relationship Id="rId7" Type="http://schemas.openxmlformats.org/officeDocument/2006/relationships/tags" Target="../tags/tag46.xml" /><Relationship Id="rId8" Type="http://schemas.openxmlformats.org/officeDocument/2006/relationships/tags" Target="../tags/tag47.xml" /><Relationship Id="rId9" Type="http://schemas.openxmlformats.org/officeDocument/2006/relationships/tags" Target="../tags/tag48.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8.xml" /><Relationship Id="rId11" Type="http://schemas.openxmlformats.org/officeDocument/2006/relationships/tags" Target="../tags/tag59.xml" /><Relationship Id="rId12" Type="http://schemas.openxmlformats.org/officeDocument/2006/relationships/image" Target="../media/image13.png" /><Relationship Id="rId2" Type="http://schemas.openxmlformats.org/officeDocument/2006/relationships/image" Target="../media/image3.png"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tags" Target="../tags/tag54.xml" /><Relationship Id="rId7" Type="http://schemas.openxmlformats.org/officeDocument/2006/relationships/tags" Target="../tags/tag55.xml" /><Relationship Id="rId8" Type="http://schemas.openxmlformats.org/officeDocument/2006/relationships/tags" Target="../tags/tag56.xml" /><Relationship Id="rId9" Type="http://schemas.openxmlformats.org/officeDocument/2006/relationships/tags" Target="../tags/tag57.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7.xml" /><Relationship Id="rId11" Type="http://schemas.openxmlformats.org/officeDocument/2006/relationships/tags" Target="../tags/tag68.xml" /><Relationship Id="rId12" Type="http://schemas.openxmlformats.org/officeDocument/2006/relationships/image" Target="../media/image14.png" /><Relationship Id="rId13" Type="http://schemas.openxmlformats.org/officeDocument/2006/relationships/tags" Target="../tags/tag69.xml" /><Relationship Id="rId2" Type="http://schemas.openxmlformats.org/officeDocument/2006/relationships/image" Target="../media/image3.png"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tags" Target="../tags/tag64.xml" /><Relationship Id="rId8" Type="http://schemas.openxmlformats.org/officeDocument/2006/relationships/tags" Target="../tags/tag65.xml" /><Relationship Id="rId9" Type="http://schemas.openxmlformats.org/officeDocument/2006/relationships/tags" Target="../tags/tag66.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70.xml" /><Relationship Id="rId4" Type="http://schemas.openxmlformats.org/officeDocument/2006/relationships/tags" Target="../tags/tag71.xml" /><Relationship Id="rId5" Type="http://schemas.openxmlformats.org/officeDocument/2006/relationships/image" Target="../media/image15.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72.xml" /><Relationship Id="rId5" Type="http://schemas.openxmlformats.org/officeDocument/2006/relationships/image" Target="../media/image17.png" /><Relationship Id="rId6" Type="http://schemas.openxmlformats.org/officeDocument/2006/relationships/tags" Target="../tags/tag73.xml" /><Relationship Id="rId7" Type="http://schemas.openxmlformats.org/officeDocument/2006/relationships/tags" Target="../tags/tag7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79.xml" /><Relationship Id="rId11" Type="http://schemas.openxmlformats.org/officeDocument/2006/relationships/tags" Target="../tags/tag80.xml" /><Relationship Id="rId12" Type="http://schemas.openxmlformats.org/officeDocument/2006/relationships/image" Target="../media/image20.jpeg" /><Relationship Id="rId13" Type="http://schemas.openxmlformats.org/officeDocument/2006/relationships/tags" Target="../tags/tag81.xml" /><Relationship Id="rId14" Type="http://schemas.openxmlformats.org/officeDocument/2006/relationships/tags" Target="../tags/tag82.xml" /><Relationship Id="rId15" Type="http://schemas.openxmlformats.org/officeDocument/2006/relationships/tags" Target="../tags/tag83.xml" /><Relationship Id="rId16" Type="http://schemas.openxmlformats.org/officeDocument/2006/relationships/tags" Target="../tags/tag84.xml" /><Relationship Id="rId17" Type="http://schemas.openxmlformats.org/officeDocument/2006/relationships/tags" Target="../tags/tag85.xml" /><Relationship Id="rId18" Type="http://schemas.openxmlformats.org/officeDocument/2006/relationships/tags" Target="../tags/tag86.xml" /><Relationship Id="rId19" Type="http://schemas.openxmlformats.org/officeDocument/2006/relationships/image" Target="../media/image21.png" /><Relationship Id="rId2" Type="http://schemas.openxmlformats.org/officeDocument/2006/relationships/image" Target="../media/image16.png" /><Relationship Id="rId20" Type="http://schemas.openxmlformats.org/officeDocument/2006/relationships/tags" Target="../tags/tag87.xml" /><Relationship Id="rId21" Type="http://schemas.openxmlformats.org/officeDocument/2006/relationships/image" Target="../media/image22.png" /><Relationship Id="rId22" Type="http://schemas.openxmlformats.org/officeDocument/2006/relationships/image" Target="../media/image23.png" /><Relationship Id="rId23" Type="http://schemas.openxmlformats.org/officeDocument/2006/relationships/image" Target="../media/image24.png" /><Relationship Id="rId24" Type="http://schemas.openxmlformats.org/officeDocument/2006/relationships/image" Target="../media/image25.png" /><Relationship Id="rId3" Type="http://schemas.openxmlformats.org/officeDocument/2006/relationships/image" Target="../media/image3.png" /><Relationship Id="rId4" Type="http://schemas.openxmlformats.org/officeDocument/2006/relationships/tags" Target="../tags/tag75.xml" /><Relationship Id="rId5" Type="http://schemas.openxmlformats.org/officeDocument/2006/relationships/tags" Target="../tags/tag76.xml" /><Relationship Id="rId6" Type="http://schemas.openxmlformats.org/officeDocument/2006/relationships/image" Target="../media/image18.jpeg" /><Relationship Id="rId7" Type="http://schemas.openxmlformats.org/officeDocument/2006/relationships/tags" Target="../tags/tag77.xml" /><Relationship Id="rId8" Type="http://schemas.openxmlformats.org/officeDocument/2006/relationships/tags" Target="../tags/tag78.xml" /><Relationship Id="rId9" Type="http://schemas.openxmlformats.org/officeDocument/2006/relationships/image" Target="../media/image19.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88.xml" /><Relationship Id="rId5" Type="http://schemas.openxmlformats.org/officeDocument/2006/relationships/image" Target="../media/image17.png" /><Relationship Id="rId6" Type="http://schemas.openxmlformats.org/officeDocument/2006/relationships/tags" Target="../tags/tag89.xml" /><Relationship Id="rId7" Type="http://schemas.openxmlformats.org/officeDocument/2006/relationships/tags" Target="../tags/tag90.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95.xml" /><Relationship Id="rId11" Type="http://schemas.openxmlformats.org/officeDocument/2006/relationships/tags" Target="../tags/tag96.xml" /><Relationship Id="rId12" Type="http://schemas.openxmlformats.org/officeDocument/2006/relationships/tags" Target="../tags/tag97.xml" /><Relationship Id="rId13" Type="http://schemas.openxmlformats.org/officeDocument/2006/relationships/tags" Target="../tags/tag98.xml" /><Relationship Id="rId14" Type="http://schemas.openxmlformats.org/officeDocument/2006/relationships/tags" Target="../tags/tag99.xml" /><Relationship Id="rId15" Type="http://schemas.openxmlformats.org/officeDocument/2006/relationships/tags" Target="../tags/tag100.xml" /><Relationship Id="rId16" Type="http://schemas.openxmlformats.org/officeDocument/2006/relationships/tags" Target="../tags/tag101.xml" /><Relationship Id="rId17" Type="http://schemas.openxmlformats.org/officeDocument/2006/relationships/tags" Target="../tags/tag102.xml" /><Relationship Id="rId18" Type="http://schemas.openxmlformats.org/officeDocument/2006/relationships/tags" Target="../tags/tag103.xml" /><Relationship Id="rId19" Type="http://schemas.openxmlformats.org/officeDocument/2006/relationships/tags" Target="../tags/tag104.xml" /><Relationship Id="rId2" Type="http://schemas.openxmlformats.org/officeDocument/2006/relationships/image" Target="../media/image16.png" /><Relationship Id="rId20" Type="http://schemas.openxmlformats.org/officeDocument/2006/relationships/tags" Target="../tags/tag105.xml" /><Relationship Id="rId21" Type="http://schemas.openxmlformats.org/officeDocument/2006/relationships/tags" Target="../tags/tag106.xml" /><Relationship Id="rId22" Type="http://schemas.openxmlformats.org/officeDocument/2006/relationships/tags" Target="../tags/tag107.xml" /><Relationship Id="rId3" Type="http://schemas.openxmlformats.org/officeDocument/2006/relationships/image" Target="../media/image3.png" /><Relationship Id="rId4" Type="http://schemas.openxmlformats.org/officeDocument/2006/relationships/tags" Target="../tags/tag91.xml" /><Relationship Id="rId5" Type="http://schemas.openxmlformats.org/officeDocument/2006/relationships/tags" Target="../tags/tag92.xml" /><Relationship Id="rId6" Type="http://schemas.openxmlformats.org/officeDocument/2006/relationships/tags" Target="../tags/tag93.xml" /><Relationship Id="rId7" Type="http://schemas.openxmlformats.org/officeDocument/2006/relationships/image" Target="../media/image26.png" /><Relationship Id="rId8" Type="http://schemas.openxmlformats.org/officeDocument/2006/relationships/image" Target="../media/image27.png" /><Relationship Id="rId9" Type="http://schemas.openxmlformats.org/officeDocument/2006/relationships/tags" Target="../tags/tag94.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13.xml" /><Relationship Id="rId11" Type="http://schemas.openxmlformats.org/officeDocument/2006/relationships/tags" Target="../tags/tag114.xml" /><Relationship Id="rId12" Type="http://schemas.openxmlformats.org/officeDocument/2006/relationships/tags" Target="../tags/tag115.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image" Target="../media/image28.jpeg" /><Relationship Id="rId7" Type="http://schemas.openxmlformats.org/officeDocument/2006/relationships/tags" Target="../tags/tag110.xml" /><Relationship Id="rId8" Type="http://schemas.openxmlformats.org/officeDocument/2006/relationships/tags" Target="../tags/tag111.xml" /><Relationship Id="rId9" Type="http://schemas.openxmlformats.org/officeDocument/2006/relationships/tags" Target="../tags/tag112.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20.xml" /><Relationship Id="rId11" Type="http://schemas.openxmlformats.org/officeDocument/2006/relationships/tags" Target="../tags/tag121.xml" /><Relationship Id="rId12" Type="http://schemas.openxmlformats.org/officeDocument/2006/relationships/tags" Target="../tags/tag122.xml" /><Relationship Id="rId13" Type="http://schemas.openxmlformats.org/officeDocument/2006/relationships/tags" Target="../tags/tag123.xml" /><Relationship Id="rId14" Type="http://schemas.openxmlformats.org/officeDocument/2006/relationships/tags" Target="../tags/tag124.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116.xml" /><Relationship Id="rId5" Type="http://schemas.openxmlformats.org/officeDocument/2006/relationships/tags" Target="../tags/tag117.xml" /><Relationship Id="rId6" Type="http://schemas.openxmlformats.org/officeDocument/2006/relationships/tags" Target="../tags/tag118.xml" /><Relationship Id="rId7" Type="http://schemas.openxmlformats.org/officeDocument/2006/relationships/image" Target="../media/image29.jpeg" /><Relationship Id="rId8" Type="http://schemas.openxmlformats.org/officeDocument/2006/relationships/tags" Target="../tags/tag119.xml" /><Relationship Id="rId9" Type="http://schemas.openxmlformats.org/officeDocument/2006/relationships/image" Target="../media/image30.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2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tags" Target="../tags/tag126.xml" /><Relationship Id="rId4" Type="http://schemas.openxmlformats.org/officeDocument/2006/relationships/tags" Target="../tags/tag127.xml"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tags" Target="../tags/tag130.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tags" Target="../tags/tag133.xml" /><Relationship Id="rId4" Type="http://schemas.openxmlformats.org/officeDocument/2006/relationships/tags" Target="../tags/tag134.xml" /><Relationship Id="rId5" Type="http://schemas.openxmlformats.org/officeDocument/2006/relationships/tags" Target="../tags/tag135.xml" /><Relationship Id="rId6" Type="http://schemas.openxmlformats.org/officeDocument/2006/relationships/tags" Target="../tags/tag13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41.xml" /><Relationship Id="rId11" Type="http://schemas.openxmlformats.org/officeDocument/2006/relationships/tags" Target="../tags/tag142.xml" /><Relationship Id="rId12" Type="http://schemas.openxmlformats.org/officeDocument/2006/relationships/tags" Target="../tags/tag143.xml" /><Relationship Id="rId2" Type="http://schemas.openxmlformats.org/officeDocument/2006/relationships/notesSlide" Target="../notesSlides/notesSlide4.xml" /><Relationship Id="rId3" Type="http://schemas.openxmlformats.org/officeDocument/2006/relationships/tags" Target="../tags/tag137.xml" /><Relationship Id="rId4" Type="http://schemas.openxmlformats.org/officeDocument/2006/relationships/tags" Target="../tags/tag138.xml" /><Relationship Id="rId5" Type="http://schemas.openxmlformats.org/officeDocument/2006/relationships/image" Target="../media/image3.png" /><Relationship Id="rId6" Type="http://schemas.openxmlformats.org/officeDocument/2006/relationships/tags" Target="../tags/tag139.xml" /><Relationship Id="rId7" Type="http://schemas.openxmlformats.org/officeDocument/2006/relationships/image" Target="../media/image32.png" /><Relationship Id="rId8" Type="http://schemas.openxmlformats.org/officeDocument/2006/relationships/tags" Target="../tags/tag140.xml" /><Relationship Id="rId9" Type="http://schemas.openxmlformats.org/officeDocument/2006/relationships/image" Target="../media/image8.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2.bin" TargetMode="Internal" /><Relationship Id="rId11" Type="http://schemas.openxmlformats.org/officeDocument/2006/relationships/image" Target="../media/image34.wmf" /><Relationship Id="rId12" Type="http://schemas.openxmlformats.org/officeDocument/2006/relationships/oleObject" Target="../embeddings/oleObject3.bin" TargetMode="Internal" /><Relationship Id="rId13" Type="http://schemas.openxmlformats.org/officeDocument/2006/relationships/image" Target="../media/image35.wmf" /><Relationship Id="rId14" Type="http://schemas.openxmlformats.org/officeDocument/2006/relationships/vmlDrawing" Target="../drawings/vmlDrawing1.vml" /><Relationship Id="rId2" Type="http://schemas.openxmlformats.org/officeDocument/2006/relationships/notesSlide" Target="../notesSlides/notesSlide5.xml" /><Relationship Id="rId3" Type="http://schemas.openxmlformats.org/officeDocument/2006/relationships/tags" Target="../tags/tag144.xml" /><Relationship Id="rId4" Type="http://schemas.openxmlformats.org/officeDocument/2006/relationships/image" Target="../media/image3.png" /><Relationship Id="rId5" Type="http://schemas.openxmlformats.org/officeDocument/2006/relationships/tags" Target="../tags/tag145.xml" /><Relationship Id="rId6" Type="http://schemas.openxmlformats.org/officeDocument/2006/relationships/tags" Target="../tags/tag146.xml" /><Relationship Id="rId7" Type="http://schemas.openxmlformats.org/officeDocument/2006/relationships/tags" Target="../tags/tag147.xml" /><Relationship Id="rId8" Type="http://schemas.openxmlformats.org/officeDocument/2006/relationships/oleObject" Target="../embeddings/oleObject1.bin" TargetMode="Internal" /><Relationship Id="rId9" Type="http://schemas.openxmlformats.org/officeDocument/2006/relationships/image" Target="../media/image33.wmf"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53.xml" /><Relationship Id="rId11" Type="http://schemas.openxmlformats.org/officeDocument/2006/relationships/tags" Target="../tags/tag154.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148.xml" /><Relationship Id="rId5" Type="http://schemas.openxmlformats.org/officeDocument/2006/relationships/image" Target="../media/image36.jpeg" /><Relationship Id="rId6" Type="http://schemas.openxmlformats.org/officeDocument/2006/relationships/tags" Target="../tags/tag149.xml" /><Relationship Id="rId7" Type="http://schemas.openxmlformats.org/officeDocument/2006/relationships/tags" Target="../tags/tag150.xml" /><Relationship Id="rId8" Type="http://schemas.openxmlformats.org/officeDocument/2006/relationships/tags" Target="../tags/tag151.xml" /><Relationship Id="rId9" Type="http://schemas.openxmlformats.org/officeDocument/2006/relationships/tags" Target="../tags/tag15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59.xml" /><Relationship Id="rId11" Type="http://schemas.openxmlformats.org/officeDocument/2006/relationships/tags" Target="../tags/tag160.xml" /><Relationship Id="rId12" Type="http://schemas.openxmlformats.org/officeDocument/2006/relationships/tags" Target="../tags/tag161.xml" /><Relationship Id="rId13" Type="http://schemas.openxmlformats.org/officeDocument/2006/relationships/tags" Target="../tags/tag162.xml" /><Relationship Id="rId14" Type="http://schemas.openxmlformats.org/officeDocument/2006/relationships/tags" Target="../tags/tag163.xml" /><Relationship Id="rId15" Type="http://schemas.openxmlformats.org/officeDocument/2006/relationships/tags" Target="../tags/tag164.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155.xml" /><Relationship Id="rId5" Type="http://schemas.openxmlformats.org/officeDocument/2006/relationships/image" Target="../media/image37.png" /><Relationship Id="rId6" Type="http://schemas.openxmlformats.org/officeDocument/2006/relationships/image" Target="../media/image38.png" /><Relationship Id="rId7" Type="http://schemas.openxmlformats.org/officeDocument/2006/relationships/tags" Target="../tags/tag156.xml" /><Relationship Id="rId8" Type="http://schemas.openxmlformats.org/officeDocument/2006/relationships/tags" Target="../tags/tag157.xml" /><Relationship Id="rId9" Type="http://schemas.openxmlformats.org/officeDocument/2006/relationships/tags" Target="../tags/tag158.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69.xml" /><Relationship Id="rId11" Type="http://schemas.openxmlformats.org/officeDocument/2006/relationships/tags" Target="../tags/tag170.xml" /><Relationship Id="rId12" Type="http://schemas.openxmlformats.org/officeDocument/2006/relationships/tags" Target="../tags/tag171.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165.xml" /><Relationship Id="rId5" Type="http://schemas.openxmlformats.org/officeDocument/2006/relationships/image" Target="../media/image39.png" /><Relationship Id="rId6" Type="http://schemas.openxmlformats.org/officeDocument/2006/relationships/image" Target="../media/image40.png" /><Relationship Id="rId7" Type="http://schemas.openxmlformats.org/officeDocument/2006/relationships/tags" Target="../tags/tag166.xml" /><Relationship Id="rId8" Type="http://schemas.openxmlformats.org/officeDocument/2006/relationships/tags" Target="../tags/tag167.xml" /><Relationship Id="rId9" Type="http://schemas.openxmlformats.org/officeDocument/2006/relationships/tags" Target="../tags/tag168.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6.bin" TargetMode="Internal" /><Relationship Id="rId11" Type="http://schemas.openxmlformats.org/officeDocument/2006/relationships/image" Target="../media/image43.wmf" /><Relationship Id="rId12" Type="http://schemas.openxmlformats.org/officeDocument/2006/relationships/vmlDrawing" Target="../drawings/vmlDrawing2.vml" /><Relationship Id="rId2" Type="http://schemas.openxmlformats.org/officeDocument/2006/relationships/image" Target="../media/image16.png" /><Relationship Id="rId3" Type="http://schemas.openxmlformats.org/officeDocument/2006/relationships/image" Target="../media/image17.png" /><Relationship Id="rId4" Type="http://schemas.openxmlformats.org/officeDocument/2006/relationships/tags" Target="../tags/tag172.xml" /><Relationship Id="rId5" Type="http://schemas.openxmlformats.org/officeDocument/2006/relationships/tags" Target="../tags/tag173.xml" /><Relationship Id="rId6" Type="http://schemas.openxmlformats.org/officeDocument/2006/relationships/oleObject" Target="../embeddings/oleObject4.bin" TargetMode="Internal" /><Relationship Id="rId7" Type="http://schemas.openxmlformats.org/officeDocument/2006/relationships/image" Target="../media/image41.wmf" /><Relationship Id="rId8" Type="http://schemas.openxmlformats.org/officeDocument/2006/relationships/oleObject" Target="../embeddings/oleObject5.bin" TargetMode="Internal" /><Relationship Id="rId9" Type="http://schemas.openxmlformats.org/officeDocument/2006/relationships/image" Target="../media/image42.wmf"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6.jpeg" /><Relationship Id="rId11" Type="http://schemas.openxmlformats.org/officeDocument/2006/relationships/tags" Target="../tags/tag179.xml" /><Relationship Id="rId12" Type="http://schemas.openxmlformats.org/officeDocument/2006/relationships/tags" Target="../tags/tag180.xml" /><Relationship Id="rId13" Type="http://schemas.openxmlformats.org/officeDocument/2006/relationships/tags" Target="../tags/tag181.xml" /><Relationship Id="rId14" Type="http://schemas.openxmlformats.org/officeDocument/2006/relationships/tags" Target="../tags/tag182.xml" /><Relationship Id="rId15" Type="http://schemas.openxmlformats.org/officeDocument/2006/relationships/tags" Target="../tags/tag183.xml" /><Relationship Id="rId16" Type="http://schemas.openxmlformats.org/officeDocument/2006/relationships/tags" Target="../tags/tag184.xml" /><Relationship Id="rId17" Type="http://schemas.openxmlformats.org/officeDocument/2006/relationships/tags" Target="../tags/tag185.xml" /><Relationship Id="rId18" Type="http://schemas.openxmlformats.org/officeDocument/2006/relationships/tags" Target="../tags/tag186.xml" /><Relationship Id="rId19" Type="http://schemas.openxmlformats.org/officeDocument/2006/relationships/tags" Target="../tags/tag187.xml" /><Relationship Id="rId2" Type="http://schemas.openxmlformats.org/officeDocument/2006/relationships/image" Target="../media/image16.png" /><Relationship Id="rId20" Type="http://schemas.openxmlformats.org/officeDocument/2006/relationships/tags" Target="../tags/tag188.xml" /><Relationship Id="rId21" Type="http://schemas.openxmlformats.org/officeDocument/2006/relationships/tags" Target="../tags/tag189.xml" /><Relationship Id="rId22" Type="http://schemas.openxmlformats.org/officeDocument/2006/relationships/tags" Target="../tags/tag190.xml" /><Relationship Id="rId23" Type="http://schemas.openxmlformats.org/officeDocument/2006/relationships/tags" Target="../tags/tag191.xml" /><Relationship Id="rId24" Type="http://schemas.openxmlformats.org/officeDocument/2006/relationships/tags" Target="../tags/tag192.xml" /><Relationship Id="rId3" Type="http://schemas.openxmlformats.org/officeDocument/2006/relationships/tags" Target="../tags/tag174.xml" /><Relationship Id="rId4" Type="http://schemas.openxmlformats.org/officeDocument/2006/relationships/image" Target="../media/image44.jpeg" /><Relationship Id="rId5" Type="http://schemas.openxmlformats.org/officeDocument/2006/relationships/tags" Target="../tags/tag175.xml" /><Relationship Id="rId6" Type="http://schemas.openxmlformats.org/officeDocument/2006/relationships/tags" Target="../tags/tag176.xml" /><Relationship Id="rId7" Type="http://schemas.openxmlformats.org/officeDocument/2006/relationships/tags" Target="../tags/tag177.xml" /><Relationship Id="rId8" Type="http://schemas.openxmlformats.org/officeDocument/2006/relationships/image" Target="../media/image45.jpeg" /><Relationship Id="rId9" Type="http://schemas.openxmlformats.org/officeDocument/2006/relationships/tags" Target="../tags/tag178.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17.png" /><Relationship Id="rId4" Type="http://schemas.openxmlformats.org/officeDocument/2006/relationships/tags" Target="../tags/tag193.xml" /><Relationship Id="rId5" Type="http://schemas.openxmlformats.org/officeDocument/2006/relationships/tags" Target="../tags/tag19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49.png" /><Relationship Id="rId11" Type="http://schemas.openxmlformats.org/officeDocument/2006/relationships/tags" Target="../tags/tag200.xml" /><Relationship Id="rId12" Type="http://schemas.openxmlformats.org/officeDocument/2006/relationships/tags" Target="../tags/tag201.xml" /><Relationship Id="rId13" Type="http://schemas.openxmlformats.org/officeDocument/2006/relationships/tags" Target="../tags/tag202.xml" /><Relationship Id="rId14" Type="http://schemas.openxmlformats.org/officeDocument/2006/relationships/tags" Target="../tags/tag203.xml" /><Relationship Id="rId15" Type="http://schemas.openxmlformats.org/officeDocument/2006/relationships/tags" Target="../tags/tag204.xml" /><Relationship Id="rId16" Type="http://schemas.openxmlformats.org/officeDocument/2006/relationships/tags" Target="../tags/tag205.xml" /><Relationship Id="rId17" Type="http://schemas.openxmlformats.org/officeDocument/2006/relationships/tags" Target="../tags/tag206.xml" /><Relationship Id="rId18" Type="http://schemas.openxmlformats.org/officeDocument/2006/relationships/tags" Target="../tags/tag207.xml" /><Relationship Id="rId19" Type="http://schemas.openxmlformats.org/officeDocument/2006/relationships/tags" Target="../tags/tag208.xml" /><Relationship Id="rId2" Type="http://schemas.openxmlformats.org/officeDocument/2006/relationships/image" Target="../media/image16.png" /><Relationship Id="rId20" Type="http://schemas.openxmlformats.org/officeDocument/2006/relationships/tags" Target="../tags/tag209.xml" /><Relationship Id="rId3" Type="http://schemas.openxmlformats.org/officeDocument/2006/relationships/tags" Target="../tags/tag195.xml" /><Relationship Id="rId4" Type="http://schemas.openxmlformats.org/officeDocument/2006/relationships/tags" Target="../tags/tag196.xml" /><Relationship Id="rId5" Type="http://schemas.openxmlformats.org/officeDocument/2006/relationships/tags" Target="../tags/tag197.xml" /><Relationship Id="rId6" Type="http://schemas.openxmlformats.org/officeDocument/2006/relationships/image" Target="../media/image47.png" /><Relationship Id="rId7" Type="http://schemas.openxmlformats.org/officeDocument/2006/relationships/tags" Target="../tags/tag198.xml" /><Relationship Id="rId8" Type="http://schemas.openxmlformats.org/officeDocument/2006/relationships/image" Target="../media/image48.jpeg" /><Relationship Id="rId9" Type="http://schemas.openxmlformats.org/officeDocument/2006/relationships/tags" Target="../tags/tag199.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10.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15.xml" /><Relationship Id="rId11" Type="http://schemas.openxmlformats.org/officeDocument/2006/relationships/tags" Target="../tags/tag216.xml" /><Relationship Id="rId12" Type="http://schemas.openxmlformats.org/officeDocument/2006/relationships/tags" Target="../tags/tag217.xml" /><Relationship Id="rId13" Type="http://schemas.openxmlformats.org/officeDocument/2006/relationships/tags" Target="../tags/tag218.xml" /><Relationship Id="rId14" Type="http://schemas.openxmlformats.org/officeDocument/2006/relationships/image" Target="../media/image53.png" /><Relationship Id="rId15" Type="http://schemas.openxmlformats.org/officeDocument/2006/relationships/tags" Target="../tags/tag219.xml" /><Relationship Id="rId16" Type="http://schemas.openxmlformats.org/officeDocument/2006/relationships/tags" Target="../tags/tag220.xml" /><Relationship Id="rId17" Type="http://schemas.openxmlformats.org/officeDocument/2006/relationships/tags" Target="../tags/tag221.xml" /><Relationship Id="rId18" Type="http://schemas.openxmlformats.org/officeDocument/2006/relationships/tags" Target="../tags/tag222.xml" /><Relationship Id="rId19" Type="http://schemas.openxmlformats.org/officeDocument/2006/relationships/tags" Target="../tags/tag223.xml" /><Relationship Id="rId2" Type="http://schemas.openxmlformats.org/officeDocument/2006/relationships/image" Target="../media/image50.png" /><Relationship Id="rId20" Type="http://schemas.openxmlformats.org/officeDocument/2006/relationships/image" Target="../media/image54.png" /><Relationship Id="rId21" Type="http://schemas.openxmlformats.org/officeDocument/2006/relationships/tags" Target="../tags/tag224.xml" /><Relationship Id="rId22" Type="http://schemas.openxmlformats.org/officeDocument/2006/relationships/tags" Target="../tags/tag225.xml" /><Relationship Id="rId23" Type="http://schemas.openxmlformats.org/officeDocument/2006/relationships/tags" Target="../tags/tag226.xml" /><Relationship Id="rId24" Type="http://schemas.openxmlformats.org/officeDocument/2006/relationships/tags" Target="../tags/tag227.xml" /><Relationship Id="rId25" Type="http://schemas.openxmlformats.org/officeDocument/2006/relationships/tags" Target="../tags/tag228.xml" /><Relationship Id="rId26" Type="http://schemas.openxmlformats.org/officeDocument/2006/relationships/tags" Target="../tags/tag229.xml" /><Relationship Id="rId3" Type="http://schemas.openxmlformats.org/officeDocument/2006/relationships/tags" Target="../tags/tag211.xml" /><Relationship Id="rId4" Type="http://schemas.openxmlformats.org/officeDocument/2006/relationships/image" Target="../media/image3.png" /><Relationship Id="rId5" Type="http://schemas.openxmlformats.org/officeDocument/2006/relationships/tags" Target="../tags/tag212.xml" /><Relationship Id="rId6" Type="http://schemas.openxmlformats.org/officeDocument/2006/relationships/image" Target="../media/image51.png" /><Relationship Id="rId7" Type="http://schemas.openxmlformats.org/officeDocument/2006/relationships/tags" Target="../tags/tag213.xml" /><Relationship Id="rId8" Type="http://schemas.openxmlformats.org/officeDocument/2006/relationships/tags" Target="../tags/tag214.xml" /><Relationship Id="rId9" Type="http://schemas.openxmlformats.org/officeDocument/2006/relationships/image" Target="../media/image52.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0.xml" /><Relationship Id="rId4" Type="http://schemas.openxmlformats.org/officeDocument/2006/relationships/tags" Target="../tags/tag231.xml" /><Relationship Id="rId5" Type="http://schemas.openxmlformats.org/officeDocument/2006/relationships/tags" Target="../tags/tag232.xml" /><Relationship Id="rId6" Type="http://schemas.openxmlformats.org/officeDocument/2006/relationships/image" Target="../media/image55.jpeg" /><Relationship Id="rId7" Type="http://schemas.openxmlformats.org/officeDocument/2006/relationships/image" Target="../media/image56.jpeg" /><Relationship Id="rId8" Type="http://schemas.openxmlformats.org/officeDocument/2006/relationships/image" Target="../media/image57.jpeg" /><Relationship Id="rId9" Type="http://schemas.openxmlformats.org/officeDocument/2006/relationships/image" Target="../media/image58.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3.xml" /><Relationship Id="rId4" Type="http://schemas.openxmlformats.org/officeDocument/2006/relationships/tags" Target="../tags/tag234.xml" /><Relationship Id="rId5" Type="http://schemas.openxmlformats.org/officeDocument/2006/relationships/image" Target="../media/image8.png" /><Relationship Id="rId6" Type="http://schemas.openxmlformats.org/officeDocument/2006/relationships/tags" Target="../tags/tag235.xml" /><Relationship Id="rId7" Type="http://schemas.openxmlformats.org/officeDocument/2006/relationships/tags" Target="../tags/tag236.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7.xml" /><Relationship Id="rId4" Type="http://schemas.openxmlformats.org/officeDocument/2006/relationships/tags" Target="../tags/tag238.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9.xml" /><Relationship Id="rId4" Type="http://schemas.openxmlformats.org/officeDocument/2006/relationships/tags" Target="../tags/tag240.xml" /><Relationship Id="rId5" Type="http://schemas.openxmlformats.org/officeDocument/2006/relationships/oleObject" Target="../embeddings/oleObject7.bin" TargetMode="Internal" /><Relationship Id="rId6" Type="http://schemas.openxmlformats.org/officeDocument/2006/relationships/image" Target="../media/image59.wmf" /><Relationship Id="rId7" Type="http://schemas.openxmlformats.org/officeDocument/2006/relationships/vmlDrawing" Target="../drawings/vmlDrawing3.v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1.xml" /><Relationship Id="rId4" Type="http://schemas.openxmlformats.org/officeDocument/2006/relationships/tags" Target="../tags/tag24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3.xml" /><Relationship Id="rId4" Type="http://schemas.openxmlformats.org/officeDocument/2006/relationships/tags" Target="../tags/tag244.xml" /><Relationship Id="rId5" Type="http://schemas.openxmlformats.org/officeDocument/2006/relationships/image" Target="../media/image60.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5.xml" /><Relationship Id="rId4" Type="http://schemas.openxmlformats.org/officeDocument/2006/relationships/tags" Target="../tags/tag246.xml" /><Relationship Id="rId5" Type="http://schemas.openxmlformats.org/officeDocument/2006/relationships/image" Target="../media/image61.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7.xml" /><Relationship Id="rId4" Type="http://schemas.openxmlformats.org/officeDocument/2006/relationships/tags" Target="../tags/tag248.xml" /><Relationship Id="rId5" Type="http://schemas.openxmlformats.org/officeDocument/2006/relationships/image" Target="../media/image62.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9.xml" /><Relationship Id="rId4" Type="http://schemas.openxmlformats.org/officeDocument/2006/relationships/tags" Target="../tags/tag250.xml" /><Relationship Id="rId5" Type="http://schemas.openxmlformats.org/officeDocument/2006/relationships/image" Target="../media/image63.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image" Target="../media/image17.png" /><Relationship Id="rId5" Type="http://schemas.openxmlformats.org/officeDocument/2006/relationships/tags" Target="../tags/tag251.xml" /><Relationship Id="rId6" Type="http://schemas.openxmlformats.org/officeDocument/2006/relationships/tags" Target="../tags/tag25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253.xml" /><Relationship Id="rId5" Type="http://schemas.openxmlformats.org/officeDocument/2006/relationships/image" Target="../media/image64.jpeg" /><Relationship Id="rId6" Type="http://schemas.openxmlformats.org/officeDocument/2006/relationships/tags" Target="../tags/tag254.xml" /><Relationship Id="rId7" Type="http://schemas.openxmlformats.org/officeDocument/2006/relationships/tags" Target="../tags/tag255.xml" /><Relationship Id="rId8" Type="http://schemas.openxmlformats.org/officeDocument/2006/relationships/tags" Target="../tags/tag256.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62.xml" /><Relationship Id="rId11" Type="http://schemas.openxmlformats.org/officeDocument/2006/relationships/tags" Target="../tags/tag263.xml" /><Relationship Id="rId12" Type="http://schemas.openxmlformats.org/officeDocument/2006/relationships/tags" Target="../tags/tag264.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257.xml" /><Relationship Id="rId5" Type="http://schemas.openxmlformats.org/officeDocument/2006/relationships/image" Target="../media/image65.jpeg" /><Relationship Id="rId6" Type="http://schemas.openxmlformats.org/officeDocument/2006/relationships/tags" Target="../tags/tag258.xml" /><Relationship Id="rId7" Type="http://schemas.openxmlformats.org/officeDocument/2006/relationships/tags" Target="../tags/tag259.xml" /><Relationship Id="rId8" Type="http://schemas.openxmlformats.org/officeDocument/2006/relationships/tags" Target="../tags/tag260.xml" /><Relationship Id="rId9" Type="http://schemas.openxmlformats.org/officeDocument/2006/relationships/tags" Target="../tags/tag261.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70.xml" /><Relationship Id="rId2" Type="http://schemas.openxmlformats.org/officeDocument/2006/relationships/image" Target="../media/image16.png" /><Relationship Id="rId3" Type="http://schemas.openxmlformats.org/officeDocument/2006/relationships/image" Target="../media/image3.png" /><Relationship Id="rId4" Type="http://schemas.openxmlformats.org/officeDocument/2006/relationships/tags" Target="../tags/tag265.xml" /><Relationship Id="rId5" Type="http://schemas.openxmlformats.org/officeDocument/2006/relationships/image" Target="../media/image66.jpeg" /><Relationship Id="rId6" Type="http://schemas.openxmlformats.org/officeDocument/2006/relationships/tags" Target="../tags/tag266.xml" /><Relationship Id="rId7" Type="http://schemas.openxmlformats.org/officeDocument/2006/relationships/tags" Target="../tags/tag267.xml" /><Relationship Id="rId8" Type="http://schemas.openxmlformats.org/officeDocument/2006/relationships/tags" Target="../tags/tag268.xml" /><Relationship Id="rId9" Type="http://schemas.openxmlformats.org/officeDocument/2006/relationships/tags" Target="../tags/tag269.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tags" Target="../tags/tag271.xml" /><Relationship Id="rId4" Type="http://schemas.openxmlformats.org/officeDocument/2006/relationships/image" Target="../media/image67.jpeg" /><Relationship Id="rId5" Type="http://schemas.openxmlformats.org/officeDocument/2006/relationships/image" Target="../media/image68.jpeg" /><Relationship Id="rId6" Type="http://schemas.openxmlformats.org/officeDocument/2006/relationships/tags" Target="../tags/tag272.xml" /><Relationship Id="rId7" Type="http://schemas.openxmlformats.org/officeDocument/2006/relationships/tags" Target="../tags/tag273.xml" /><Relationship Id="rId8" Type="http://schemas.openxmlformats.org/officeDocument/2006/relationships/tags" Target="../tags/tag274.xml" /><Relationship Id="rId9" Type="http://schemas.openxmlformats.org/officeDocument/2006/relationships/tags" Target="../tags/tag275.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tags" Target="../tags/tag276.xml" /><Relationship Id="rId4" Type="http://schemas.openxmlformats.org/officeDocument/2006/relationships/image" Target="../media/image69.jpeg" /><Relationship Id="rId5" Type="http://schemas.openxmlformats.org/officeDocument/2006/relationships/tags" Target="../tags/tag277.xml" /><Relationship Id="rId6" Type="http://schemas.openxmlformats.org/officeDocument/2006/relationships/tags" Target="../tags/tag278.xml" /><Relationship Id="rId7" Type="http://schemas.openxmlformats.org/officeDocument/2006/relationships/tags" Target="../tags/tag279.xml" /><Relationship Id="rId8" Type="http://schemas.openxmlformats.org/officeDocument/2006/relationships/tags" Target="../tags/tag280.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6.png" /><Relationship Id="rId3" Type="http://schemas.openxmlformats.org/officeDocument/2006/relationships/tags" Target="../tags/tag281.xml" /><Relationship Id="rId4" Type="http://schemas.openxmlformats.org/officeDocument/2006/relationships/image" Target="../media/image70.jpeg" /><Relationship Id="rId5" Type="http://schemas.openxmlformats.org/officeDocument/2006/relationships/tags" Target="../tags/tag282.xml" /><Relationship Id="rId6" Type="http://schemas.openxmlformats.org/officeDocument/2006/relationships/tags" Target="../tags/tag283.xml" /><Relationship Id="rId7" Type="http://schemas.openxmlformats.org/officeDocument/2006/relationships/image" Target="../media/image71.jpeg" /><Relationship Id="rId8" Type="http://schemas.openxmlformats.org/officeDocument/2006/relationships/tags" Target="../tags/tag284.xml" /><Relationship Id="rId9" Type="http://schemas.openxmlformats.org/officeDocument/2006/relationships/tags" Target="../tags/tag285.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86.xml" /><Relationship Id="rId3" Type="http://schemas.openxmlformats.org/officeDocument/2006/relationships/image" Target="../media/image2.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0.xml" /><Relationship Id="rId11" Type="http://schemas.openxmlformats.org/officeDocument/2006/relationships/tags" Target="../tags/tag11.xml" /><Relationship Id="rId12" Type="http://schemas.openxmlformats.org/officeDocument/2006/relationships/tags" Target="../tags/tag12.xml" /><Relationship Id="rId13" Type="http://schemas.openxmlformats.org/officeDocument/2006/relationships/tags" Target="../tags/tag13.xml" /><Relationship Id="rId14" Type="http://schemas.openxmlformats.org/officeDocument/2006/relationships/tags" Target="../tags/tag14.xml" /><Relationship Id="rId15" Type="http://schemas.openxmlformats.org/officeDocument/2006/relationships/tags" Target="../tags/tag15.xml" /><Relationship Id="rId16" Type="http://schemas.openxmlformats.org/officeDocument/2006/relationships/tags" Target="../tags/tag16.xml" /><Relationship Id="rId17" Type="http://schemas.openxmlformats.org/officeDocument/2006/relationships/tags" Target="../tags/tag17.xml" /><Relationship Id="rId18" Type="http://schemas.openxmlformats.org/officeDocument/2006/relationships/tags" Target="../tags/tag18.xml" /><Relationship Id="rId19" Type="http://schemas.openxmlformats.org/officeDocument/2006/relationships/tags" Target="../tags/tag19.xml" /><Relationship Id="rId2" Type="http://schemas.openxmlformats.org/officeDocument/2006/relationships/image" Target="../media/image3.png" /><Relationship Id="rId20" Type="http://schemas.openxmlformats.org/officeDocument/2006/relationships/tags" Target="../tags/tag20.xml" /><Relationship Id="rId21" Type="http://schemas.openxmlformats.org/officeDocument/2006/relationships/tags" Target="../tags/tag21.xml" /><Relationship Id="rId3" Type="http://schemas.openxmlformats.org/officeDocument/2006/relationships/tags" Target="../tags/tag5.xml" /><Relationship Id="rId4" Type="http://schemas.openxmlformats.org/officeDocument/2006/relationships/tags" Target="../tags/tag6.xml" /><Relationship Id="rId5" Type="http://schemas.openxmlformats.org/officeDocument/2006/relationships/tags" Target="../tags/tag7.xml" /><Relationship Id="rId6" Type="http://schemas.openxmlformats.org/officeDocument/2006/relationships/tags" Target="../tags/tag8.xml" /><Relationship Id="rId7" Type="http://schemas.openxmlformats.org/officeDocument/2006/relationships/tags" Target="../tags/tag9.xml" /><Relationship Id="rId8" Type="http://schemas.openxmlformats.org/officeDocument/2006/relationships/image" Target="../media/image5.png" /><Relationship Id="rId9" Type="http://schemas.openxmlformats.org/officeDocument/2006/relationships/image" Target="../media/image6.sv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image" Target="../media/image7.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36423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二、浮力的测量</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称重法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90703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2.称重法测浮力的步骤</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2002790"/>
            <a:ext cx="11807825" cy="13379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①用弹簧测力计测出物体的重力G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②将挂在弹簧测力计下的物体浸在液体中，读出弹簧测力计的示数F´；</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③物体在液体中所受浮力F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-F´。</a:t>
            </a:r>
            <a:endParaRPr>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5"/>
            </p:custDataLst>
          </p:nvPr>
        </p:nvSpPr>
        <p:spPr>
          <a:xfrm>
            <a:off x="292735" y="3379470"/>
            <a:ext cx="11807825" cy="506730"/>
          </a:xfrm>
          <a:prstGeom prst="rect">
            <a:avLst/>
          </a:prstGeom>
          <a:noFill/>
        </p:spPr>
        <p:txBody>
          <a:bodyPr wrap="square" rtlCol="0" anchor="t">
            <a:spAutoFit/>
          </a:bodyPr>
          <a:lstStyle/>
          <a:p>
            <a:pPr fontAlgn="auto">
              <a:lnSpc>
                <a:spcPct val="150000"/>
              </a:lnSpc>
            </a:pPr>
            <a:r>
              <a:rPr>
                <a:solidFill>
                  <a:schemeClr val="bg1"/>
                </a:solidFill>
                <a:highlight>
                  <a:srgbClr val="800080"/>
                </a:highlight>
                <a:latin typeface="微软雅黑" panose="020b0503020204020204" charset="-122"/>
                <a:ea typeface="微软雅黑" panose="020b0503020204020204" charset="-122"/>
                <a:cs typeface="微软雅黑" panose="020b0503020204020204" charset="-122"/>
              </a:rPr>
              <a:t>注意：</a:t>
            </a:r>
            <a:r>
              <a:rPr>
                <a:latin typeface="微软雅黑" panose="020b0503020204020204" charset="-122"/>
                <a:ea typeface="微软雅黑" panose="020b0503020204020204" charset="-122"/>
                <a:cs typeface="微软雅黑" panose="020b0503020204020204" charset="-122"/>
              </a:rPr>
              <a:t>步骤①②若颠倒，会因物体沾带液体而产生误差。</a:t>
            </a:r>
            <a:endParaRPr>
              <a:latin typeface="微软雅黑" panose="020b0503020204020204" charset="-122"/>
              <a:ea typeface="微软雅黑" panose="020b0503020204020204" charset="-122"/>
              <a:cs typeface="微软雅黑" panose="020b0503020204020204" charset="-122"/>
            </a:endParaRPr>
          </a:p>
        </p:txBody>
      </p:sp>
      <p:pic>
        <p:nvPicPr>
          <p:cNvPr id="13" name="图片 356"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292207" y="399463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title=""/>
          <p:cNvSpPr/>
          <p:nvPr>
            <p:custDataLst>
              <p:tags r:id="rId8"/>
            </p:custDataLst>
          </p:nvPr>
        </p:nvSpPr>
        <p:spPr>
          <a:xfrm>
            <a:off x="292735" y="4468495"/>
            <a:ext cx="11716385" cy="922020"/>
          </a:xfrm>
          <a:prstGeom prst="rect">
            <a:avLst/>
          </a:prstGeom>
          <a:solidFill>
            <a:schemeClr val="accent3">
              <a:lumMod val="60000"/>
              <a:lumOff val="40000"/>
            </a:schemeClr>
          </a:solidFill>
        </p:spPr>
        <p:txBody>
          <a:bodyPr wrap="square">
            <a:spAutoFit/>
          </a:bodyPr>
          <a:lstStyle/>
          <a:p>
            <a:pPr indent="0" algn="just" fontAlgn="auto">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若浸在液体中的柱状物体下表面和容器底部紧密接触（接触面间没有液体浸润），则液体对物体向上的压力F</a:t>
            </a:r>
            <a:r>
              <a:rPr lang="zh-CN" altLang="en-US" kern="100" baseline="-25000">
                <a:latin typeface="Times New Roman" panose="02020603050405020304" pitchFamily="18" charset="0"/>
                <a:ea typeface="华文楷体" panose="02010600040101010101" pitchFamily="2" charset="-122"/>
                <a:cs typeface="华文楷体" panose="02010600040101010101" pitchFamily="2" charset="-122"/>
              </a:rPr>
              <a:t>向上</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为零，物体将不受浮力作用。如图所示，和容器底紧密接触的物块D、浸入河底的桥墩，都不受浮力作用。</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
        <p:nvSpPr>
          <p:cNvPr id="21" name="文本框 20" title=""/>
          <p:cNvSpPr txBox="1"/>
          <p:nvPr>
            <p:custDataLst>
              <p:tags r:id="rId9"/>
            </p:custDataLst>
          </p:nvPr>
        </p:nvSpPr>
        <p:spPr>
          <a:xfrm>
            <a:off x="2106295" y="3933825"/>
            <a:ext cx="4624705" cy="506730"/>
          </a:xfrm>
          <a:prstGeom prst="rect">
            <a:avLst/>
          </a:prstGeom>
          <a:noFill/>
        </p:spPr>
        <p:txBody>
          <a:bodyPr wrap="square" rtlCol="0" anchor="t">
            <a:spAutoFit/>
          </a:bodyPr>
          <a:lstStyle/>
          <a:p>
            <a:pPr indent="0" algn="just" fontAlgn="auto">
              <a:lnSpc>
                <a:spcPct val="150000"/>
              </a:lnSpc>
              <a:spcAft>
                <a:spcPct val="0"/>
              </a:spcAft>
            </a:pPr>
            <a:r>
              <a:rPr lang="zh-CN" altLang="en-US" b="1" kern="100">
                <a:latin typeface="微软雅黑" panose="020b0503020204020204" charset="-122"/>
                <a:ea typeface="微软雅黑" panose="020b0503020204020204" charset="-122"/>
                <a:cs typeface="华文楷体" panose="02010600040101010101" pitchFamily="2" charset="-122"/>
                <a:sym typeface="+mn-ea"/>
              </a:rPr>
              <a:t>不是所有浸在液体中的物体都受到浮力作用</a:t>
            </a:r>
            <a:endParaRPr lang="zh-CN" altLang="en-US" b="1" kern="100">
              <a:latin typeface="微软雅黑" panose="020b0503020204020204" charset="-122"/>
              <a:ea typeface="微软雅黑" panose="020b0503020204020204" charset="-122"/>
              <a:cs typeface="华文楷体" panose="02010600040101010101" pitchFamily="2" charset="-122"/>
              <a:sym typeface="+mn-ea"/>
            </a:endParaRPr>
          </a:p>
        </p:txBody>
      </p:sp>
      <p:pic>
        <p:nvPicPr>
          <p:cNvPr id="2" name="图片 -2147481614" title=""/>
          <p:cNvPicPr>
            <a:picLocks noChangeAspect="1"/>
          </p:cNvPicPr>
          <p:nvPr/>
        </p:nvPicPr>
        <p:blipFill>
          <a:blip r:embed="rId10"/>
          <a:stretch>
            <a:fillRect/>
          </a:stretch>
        </p:blipFill>
        <p:spPr>
          <a:xfrm>
            <a:off x="3100705" y="5439410"/>
            <a:ext cx="1919605" cy="1257935"/>
          </a:xfrm>
          <a:prstGeom prst="rect">
            <a:avLst/>
          </a:prstGeom>
          <a:noFill/>
          <a:ln w="9525">
            <a:noFill/>
          </a:ln>
        </p:spPr>
      </p:pic>
      <p:pic>
        <p:nvPicPr>
          <p:cNvPr id="10" name="图片 -2147481613" title=""/>
          <p:cNvPicPr>
            <a:picLocks noChangeAspect="1"/>
          </p:cNvPicPr>
          <p:nvPr/>
        </p:nvPicPr>
        <p:blipFill>
          <a:blip r:embed="rId11"/>
          <a:stretch>
            <a:fillRect/>
          </a:stretch>
        </p:blipFill>
        <p:spPr>
          <a:xfrm>
            <a:off x="5893435" y="5439410"/>
            <a:ext cx="2759075" cy="1371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left)">
                                      <p:cBhvr>
                                        <p:cTn id="30" dur="500"/>
                                        <p:tgtEl>
                                          <p:spTgt spid="11">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1"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algn="l" fontAlgn="auto">
              <a:lnSpc>
                <a:spcPct val="150000"/>
              </a:lnSpc>
            </a:pPr>
            <a:r>
              <a:rPr sz="2400" b="1">
                <a:solidFill>
                  <a:srgbClr val="C00000"/>
                </a:solidFill>
                <a:latin typeface="微软雅黑" panose="020b0503020204020204" charset="-122"/>
                <a:ea typeface="微软雅黑" panose="020b0503020204020204" charset="-122"/>
                <a:cs typeface="微软雅黑" panose="020b0503020204020204" charset="-122"/>
                <a:sym typeface="+mn-ea"/>
              </a:rPr>
              <a:t>三、浮力大小跟哪些因素有关</a:t>
            </a:r>
            <a:endParaRPr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5827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1.实验探究：浮力大小跟哪些因素有关</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20027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浮力的大小跟哪些因素有关？</a:t>
            </a:r>
            <a:endParaRPr>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5"/>
            </p:custDataLst>
          </p:nvPr>
        </p:nvSpPr>
        <p:spPr>
          <a:xfrm>
            <a:off x="292735" y="2509520"/>
            <a:ext cx="11807825" cy="216852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【猜想与假设】</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（1）游泳池里越往深水区走，所受的浮力越大，由此猜想：浮力的大小可能与物体浸在液体中的体积或浸没深度有关；</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（2）鸡蛋在纯水中会下沉，但在浓盐水中却能漂浮，由此猜想：浮力大小可能与液体的密度有关；</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（3）木头在水中漂浮，但铁块在水中下沉，由此猜想：浮力的大小可能与浸没在液体中的物体密度有关</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500"/>
                                        <p:tgtEl>
                                          <p:spTgt spid="14">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wipe(left)">
                                      <p:cBhvr>
                                        <p:cTn id="30" dur="500"/>
                                        <p:tgtEl>
                                          <p:spTgt spid="14">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wipe(left)">
                                      <p:cBhvr>
                                        <p:cTn id="35" dur="500"/>
                                        <p:tgtEl>
                                          <p:spTgt spid="14">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wipe(left)">
                                      <p:cBhvr>
                                        <p:cTn id="40"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sz="2400" b="1">
                <a:solidFill>
                  <a:srgbClr val="C00000"/>
                </a:solidFill>
                <a:latin typeface="微软雅黑" panose="020b0503020204020204" charset="-122"/>
                <a:ea typeface="微软雅黑" panose="020b0503020204020204" charset="-122"/>
                <a:cs typeface="微软雅黑" panose="020b0503020204020204" charset="-122"/>
                <a:sym typeface="+mn-ea"/>
              </a:rPr>
              <a:t>三、浮力大小跟哪些因素有关</a:t>
            </a:r>
            <a:endParaRPr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5827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1.实验探究：浮力大小跟哪些因素有关</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4"/>
            </p:custDataLst>
          </p:nvPr>
        </p:nvSpPr>
        <p:spPr>
          <a:xfrm>
            <a:off x="292735" y="20027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a:t>
            </a:r>
            <a:endParaRPr lang="zh-CN">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5"/>
            </p:custDataLst>
          </p:nvPr>
        </p:nvSpPr>
        <p:spPr>
          <a:xfrm>
            <a:off x="919480"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实验目的</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6"/>
            </p:custDataLst>
          </p:nvPr>
        </p:nvSpPr>
        <p:spPr>
          <a:xfrm>
            <a:off x="292735" y="3016250"/>
            <a:ext cx="2547620"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一、探究浮力的大小与物体浸没深度的关系</a:t>
            </a:r>
            <a:endParaRPr lang="zh-CN">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7"/>
            </p:custDataLst>
          </p:nvPr>
        </p:nvSpPr>
        <p:spPr>
          <a:xfrm>
            <a:off x="3926205"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变量控制</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8"/>
            </p:custDataLst>
          </p:nvPr>
        </p:nvSpPr>
        <p:spPr>
          <a:xfrm>
            <a:off x="3299460" y="3016250"/>
            <a:ext cx="270192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同一物体浸在同一液体中，物体浸没的深度不同</a:t>
            </a:r>
            <a:endParaRPr lang="zh-CN">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9"/>
            </p:custDataLst>
          </p:nvPr>
        </p:nvSpPr>
        <p:spPr>
          <a:xfrm>
            <a:off x="7372985" y="2933065"/>
            <a:ext cx="910590"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图示</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pic>
        <p:nvPicPr>
          <p:cNvPr id="11" name="图片 -2147481612" title=""/>
          <p:cNvPicPr>
            <a:picLocks noChangeAspect="1"/>
          </p:cNvPicPr>
          <p:nvPr/>
        </p:nvPicPr>
        <p:blipFill>
          <a:blip r:embed="rId10"/>
          <a:stretch>
            <a:fillRect/>
          </a:stretch>
        </p:blipFill>
        <p:spPr>
          <a:xfrm>
            <a:off x="8283575" y="1788160"/>
            <a:ext cx="2361565" cy="2150110"/>
          </a:xfrm>
          <a:prstGeom prst="rect">
            <a:avLst/>
          </a:prstGeom>
          <a:noFill/>
          <a:ln w="9525">
            <a:noFill/>
          </a:ln>
        </p:spPr>
      </p:pic>
      <p:sp>
        <p:nvSpPr>
          <p:cNvPr id="17" name="文本框 16" title=""/>
          <p:cNvSpPr txBox="1"/>
          <p:nvPr>
            <p:custDataLst>
              <p:tags r:id="rId11"/>
            </p:custDataLst>
          </p:nvPr>
        </p:nvSpPr>
        <p:spPr>
          <a:xfrm>
            <a:off x="292735" y="400685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现象及分析：</a:t>
            </a:r>
            <a:r>
              <a:rPr lang="zh-CN">
                <a:latin typeface="微软雅黑" panose="020b0503020204020204" charset="-122"/>
                <a:ea typeface="微软雅黑" panose="020b0503020204020204" charset="-122"/>
                <a:cs typeface="微软雅黑" panose="020b0503020204020204" charset="-122"/>
              </a:rPr>
              <a:t>乙、丙两种情况下弹簧测力计的示数相同，即浮力相同</a:t>
            </a:r>
            <a:endParaRPr lang="zh-CN">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12"/>
            </p:custDataLst>
          </p:nvPr>
        </p:nvSpPr>
        <p:spPr>
          <a:xfrm>
            <a:off x="292735" y="458216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探究结论：</a:t>
            </a:r>
            <a:r>
              <a:rPr lang="zh-CN">
                <a:latin typeface="微软雅黑" panose="020b0503020204020204" charset="-122"/>
                <a:ea typeface="微软雅黑" panose="020b0503020204020204" charset="-122"/>
                <a:cs typeface="微软雅黑" panose="020b0503020204020204" charset="-122"/>
              </a:rPr>
              <a:t>浮力的大小与物体浸没在液体中的深度无关</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left)">
                                      <p:cBhvr>
                                        <p:cTn id="40" dur="500"/>
                                        <p:tgtEl>
                                          <p:spTgt spid="13">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left)">
                                      <p:cBhvr>
                                        <p:cTn id="45" dur="500"/>
                                        <p:tgtEl>
                                          <p:spTgt spid="15">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wipe(left)">
                                      <p:cBhvr>
                                        <p:cTn id="6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sz="2400" b="1">
                <a:solidFill>
                  <a:srgbClr val="C00000"/>
                </a:solidFill>
                <a:latin typeface="微软雅黑" panose="020b0503020204020204" charset="-122"/>
                <a:ea typeface="微软雅黑" panose="020b0503020204020204" charset="-122"/>
                <a:cs typeface="微软雅黑" panose="020b0503020204020204" charset="-122"/>
                <a:sym typeface="+mn-ea"/>
              </a:rPr>
              <a:t>三、浮力大小跟哪些因素有关</a:t>
            </a:r>
            <a:endParaRPr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5827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1.实验探究：浮力大小跟哪些因素有关</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4"/>
            </p:custDataLst>
          </p:nvPr>
        </p:nvSpPr>
        <p:spPr>
          <a:xfrm>
            <a:off x="292735" y="20027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a:t>
            </a:r>
            <a:endParaRPr lang="zh-CN">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5"/>
            </p:custDataLst>
          </p:nvPr>
        </p:nvSpPr>
        <p:spPr>
          <a:xfrm>
            <a:off x="919480"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实验目的</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6"/>
            </p:custDataLst>
          </p:nvPr>
        </p:nvSpPr>
        <p:spPr>
          <a:xfrm>
            <a:off x="292735" y="3016250"/>
            <a:ext cx="2835910"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二、探究浮力的大小与物体浸入液体的体积的关系</a:t>
            </a:r>
            <a:endParaRPr lang="zh-CN">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7"/>
            </p:custDataLst>
          </p:nvPr>
        </p:nvSpPr>
        <p:spPr>
          <a:xfrm>
            <a:off x="3926205"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变量控制</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8"/>
            </p:custDataLst>
          </p:nvPr>
        </p:nvSpPr>
        <p:spPr>
          <a:xfrm>
            <a:off x="3299460" y="3016250"/>
            <a:ext cx="270192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液体的密度相同，同一物体浸入液体的体积不同</a:t>
            </a:r>
            <a:endParaRPr lang="zh-CN">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9"/>
            </p:custDataLst>
          </p:nvPr>
        </p:nvSpPr>
        <p:spPr>
          <a:xfrm>
            <a:off x="7372985" y="2933065"/>
            <a:ext cx="910590"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图示</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10"/>
            </p:custDataLst>
          </p:nvPr>
        </p:nvSpPr>
        <p:spPr>
          <a:xfrm>
            <a:off x="292735" y="400685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现象及分析：</a:t>
            </a:r>
            <a:r>
              <a:rPr lang="zh-CN">
                <a:latin typeface="微软雅黑" panose="020b0503020204020204" charset="-122"/>
                <a:ea typeface="微软雅黑" panose="020b0503020204020204" charset="-122"/>
                <a:cs typeface="微软雅黑" panose="020b0503020204020204" charset="-122"/>
              </a:rPr>
              <a:t>乙、丙两种情况下弹簧测力计示数不同，即浮力不同，F</a:t>
            </a:r>
            <a:r>
              <a:rPr lang="zh-CN" baseline="-25000">
                <a:latin typeface="微软雅黑" panose="020b0503020204020204" charset="-122"/>
                <a:ea typeface="微软雅黑" panose="020b0503020204020204" charset="-122"/>
                <a:cs typeface="微软雅黑" panose="020b0503020204020204" charset="-122"/>
              </a:rPr>
              <a:t>1</a:t>
            </a:r>
            <a:r>
              <a:rPr lang="zh-CN">
                <a:latin typeface="微软雅黑" panose="020b0503020204020204" charset="-122"/>
                <a:ea typeface="微软雅黑" panose="020b0503020204020204" charset="-122"/>
                <a:cs typeface="微软雅黑" panose="020b0503020204020204" charset="-122"/>
              </a:rPr>
              <a:t>&gt;F</a:t>
            </a:r>
            <a:r>
              <a:rPr lang="zh-CN" baseline="-25000">
                <a:latin typeface="微软雅黑" panose="020b0503020204020204" charset="-122"/>
                <a:ea typeface="微软雅黑" panose="020b0503020204020204" charset="-122"/>
                <a:cs typeface="微软雅黑" panose="020b0503020204020204" charset="-122"/>
              </a:rPr>
              <a:t>2</a:t>
            </a:r>
            <a:endParaRPr lang="zh-CN">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11"/>
            </p:custDataLst>
          </p:nvPr>
        </p:nvSpPr>
        <p:spPr>
          <a:xfrm>
            <a:off x="292735" y="458216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探究结论：</a:t>
            </a:r>
            <a:r>
              <a:rPr lang="zh-CN">
                <a:latin typeface="微软雅黑" panose="020b0503020204020204" charset="-122"/>
                <a:ea typeface="微软雅黑" panose="020b0503020204020204" charset="-122"/>
                <a:cs typeface="微软雅黑" panose="020b0503020204020204" charset="-122"/>
              </a:rPr>
              <a:t>物体受到的浮力与物体浸入液体的体积有关</a:t>
            </a:r>
            <a:endParaRPr lang="zh-CN">
              <a:latin typeface="微软雅黑" panose="020b0503020204020204" charset="-122"/>
              <a:ea typeface="微软雅黑" panose="020b0503020204020204" charset="-122"/>
              <a:cs typeface="微软雅黑" panose="020b0503020204020204" charset="-122"/>
            </a:endParaRPr>
          </a:p>
        </p:txBody>
      </p:sp>
      <p:pic>
        <p:nvPicPr>
          <p:cNvPr id="11" name="图片 -2147481611" title=""/>
          <p:cNvPicPr>
            <a:picLocks noChangeAspect="1"/>
          </p:cNvPicPr>
          <p:nvPr/>
        </p:nvPicPr>
        <p:blipFill>
          <a:blip r:embed="rId12"/>
          <a:stretch>
            <a:fillRect/>
          </a:stretch>
        </p:blipFill>
        <p:spPr>
          <a:xfrm>
            <a:off x="8704580" y="1958340"/>
            <a:ext cx="2138045" cy="20485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left)">
                                      <p:cBhvr>
                                        <p:cTn id="40" dur="500"/>
                                        <p:tgtEl>
                                          <p:spTgt spid="13">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left)">
                                      <p:cBhvr>
                                        <p:cTn id="45" dur="500"/>
                                        <p:tgtEl>
                                          <p:spTgt spid="15">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wipe(left)">
                                      <p:cBhvr>
                                        <p:cTn id="6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sz="2400" b="1">
                <a:solidFill>
                  <a:srgbClr val="C00000"/>
                </a:solidFill>
                <a:latin typeface="微软雅黑" panose="020b0503020204020204" charset="-122"/>
                <a:ea typeface="微软雅黑" panose="020b0503020204020204" charset="-122"/>
                <a:cs typeface="微软雅黑" panose="020b0503020204020204" charset="-122"/>
                <a:sym typeface="+mn-ea"/>
              </a:rPr>
              <a:t>三、浮力大小跟哪些因素有关</a:t>
            </a:r>
            <a:endParaRPr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5827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1.实验探究：浮力大小跟哪些因素有关</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4"/>
            </p:custDataLst>
          </p:nvPr>
        </p:nvSpPr>
        <p:spPr>
          <a:xfrm>
            <a:off x="292735" y="20027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a:t>
            </a:r>
            <a:endParaRPr lang="zh-CN">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5"/>
            </p:custDataLst>
          </p:nvPr>
        </p:nvSpPr>
        <p:spPr>
          <a:xfrm>
            <a:off x="919480"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实验目的</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6"/>
            </p:custDataLst>
          </p:nvPr>
        </p:nvSpPr>
        <p:spPr>
          <a:xfrm>
            <a:off x="292735" y="3016250"/>
            <a:ext cx="2835910"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三、探究浮力的大小与液体密度的关系</a:t>
            </a:r>
            <a:endParaRPr lang="zh-CN">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7"/>
            </p:custDataLst>
          </p:nvPr>
        </p:nvSpPr>
        <p:spPr>
          <a:xfrm>
            <a:off x="3926205"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变量控制</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8"/>
            </p:custDataLst>
          </p:nvPr>
        </p:nvSpPr>
        <p:spPr>
          <a:xfrm>
            <a:off x="3299460" y="3016250"/>
            <a:ext cx="2701925"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同一物体浸在液体中的体积相同，液体密度不同</a:t>
            </a:r>
            <a:endParaRPr lang="zh-CN">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9"/>
            </p:custDataLst>
          </p:nvPr>
        </p:nvSpPr>
        <p:spPr>
          <a:xfrm>
            <a:off x="7372985" y="2933065"/>
            <a:ext cx="910590"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图示</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10"/>
            </p:custDataLst>
          </p:nvPr>
        </p:nvSpPr>
        <p:spPr>
          <a:xfrm>
            <a:off x="292735" y="400685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现象及分析：</a:t>
            </a:r>
            <a:r>
              <a:rPr lang="zh-CN">
                <a:latin typeface="微软雅黑" panose="020b0503020204020204" charset="-122"/>
                <a:ea typeface="微软雅黑" panose="020b0503020204020204" charset="-122"/>
                <a:cs typeface="微软雅黑" panose="020b0503020204020204" charset="-122"/>
              </a:rPr>
              <a:t>乙、丙两种情况下弹簧测力计的示数不同，即浮力不同，F</a:t>
            </a:r>
            <a:r>
              <a:rPr lang="zh-CN" baseline="-25000">
                <a:latin typeface="微软雅黑" panose="020b0503020204020204" charset="-122"/>
                <a:ea typeface="微软雅黑" panose="020b0503020204020204" charset="-122"/>
                <a:cs typeface="微软雅黑" panose="020b0503020204020204" charset="-122"/>
              </a:rPr>
              <a:t>2</a:t>
            </a:r>
            <a:r>
              <a:rPr lang="zh-CN">
                <a:latin typeface="微软雅黑" panose="020b0503020204020204" charset="-122"/>
                <a:ea typeface="微软雅黑" panose="020b0503020204020204" charset="-122"/>
                <a:cs typeface="微软雅黑" panose="020b0503020204020204" charset="-122"/>
              </a:rPr>
              <a:t>&gt;F</a:t>
            </a:r>
            <a:r>
              <a:rPr lang="zh-CN" baseline="-25000">
                <a:latin typeface="微软雅黑" panose="020b0503020204020204" charset="-122"/>
                <a:ea typeface="微软雅黑" panose="020b0503020204020204" charset="-122"/>
                <a:cs typeface="微软雅黑" panose="020b0503020204020204" charset="-122"/>
              </a:rPr>
              <a:t>1</a:t>
            </a:r>
            <a:endParaRPr lang="zh-CN" baseline="-25000">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11"/>
            </p:custDataLst>
          </p:nvPr>
        </p:nvSpPr>
        <p:spPr>
          <a:xfrm>
            <a:off x="292735" y="458216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探究结论：</a:t>
            </a:r>
            <a:r>
              <a:rPr lang="zh-CN">
                <a:latin typeface="微软雅黑" panose="020b0503020204020204" charset="-122"/>
                <a:ea typeface="微软雅黑" panose="020b0503020204020204" charset="-122"/>
                <a:cs typeface="微软雅黑" panose="020b0503020204020204" charset="-122"/>
              </a:rPr>
              <a:t>物体受到的浮力于液体的密度有关</a:t>
            </a:r>
            <a:endParaRPr lang="zh-CN">
              <a:latin typeface="微软雅黑" panose="020b0503020204020204" charset="-122"/>
              <a:ea typeface="微软雅黑" panose="020b0503020204020204" charset="-122"/>
              <a:cs typeface="微软雅黑" panose="020b0503020204020204" charset="-122"/>
            </a:endParaRPr>
          </a:p>
        </p:txBody>
      </p:sp>
      <p:pic>
        <p:nvPicPr>
          <p:cNvPr id="11" name="图片 -2147481610" title=""/>
          <p:cNvPicPr>
            <a:picLocks noChangeAspect="1"/>
          </p:cNvPicPr>
          <p:nvPr/>
        </p:nvPicPr>
        <p:blipFill>
          <a:blip r:embed="rId12"/>
          <a:stretch>
            <a:fillRect/>
          </a:stretch>
        </p:blipFill>
        <p:spPr>
          <a:xfrm>
            <a:off x="8446135" y="2034540"/>
            <a:ext cx="2449195" cy="19723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left)">
                                      <p:cBhvr>
                                        <p:cTn id="40" dur="500"/>
                                        <p:tgtEl>
                                          <p:spTgt spid="13">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left)">
                                      <p:cBhvr>
                                        <p:cTn id="45" dur="500"/>
                                        <p:tgtEl>
                                          <p:spTgt spid="15">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wipe(left)">
                                      <p:cBhvr>
                                        <p:cTn id="6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sz="2400" b="1">
                <a:solidFill>
                  <a:srgbClr val="C00000"/>
                </a:solidFill>
                <a:latin typeface="微软雅黑" panose="020b0503020204020204" charset="-122"/>
                <a:ea typeface="微软雅黑" panose="020b0503020204020204" charset="-122"/>
                <a:cs typeface="微软雅黑" panose="020b0503020204020204" charset="-122"/>
                <a:sym typeface="+mn-ea"/>
              </a:rPr>
              <a:t>三、浮力大小跟哪些因素有关</a:t>
            </a:r>
            <a:endParaRPr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5827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1.实验探究：浮力大小跟哪些因素有关</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4"/>
            </p:custDataLst>
          </p:nvPr>
        </p:nvSpPr>
        <p:spPr>
          <a:xfrm>
            <a:off x="292735" y="20027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a:t>
            </a:r>
            <a:endParaRPr lang="zh-CN">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5"/>
            </p:custDataLst>
          </p:nvPr>
        </p:nvSpPr>
        <p:spPr>
          <a:xfrm>
            <a:off x="919480"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实验目的</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6"/>
            </p:custDataLst>
          </p:nvPr>
        </p:nvSpPr>
        <p:spPr>
          <a:xfrm>
            <a:off x="292735" y="3016250"/>
            <a:ext cx="2835910"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四、探究浮力的大小与物体密度的关系</a:t>
            </a:r>
            <a:endParaRPr lang="zh-CN">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7"/>
            </p:custDataLst>
          </p:nvPr>
        </p:nvSpPr>
        <p:spPr>
          <a:xfrm>
            <a:off x="3926205" y="2509520"/>
            <a:ext cx="1293495"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变量控制</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8"/>
            </p:custDataLst>
          </p:nvPr>
        </p:nvSpPr>
        <p:spPr>
          <a:xfrm>
            <a:off x="3299460" y="3016250"/>
            <a:ext cx="2988310" cy="922020"/>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两个体积相同、质量不同的物体，浸入在同一液体中</a:t>
            </a:r>
            <a:endParaRPr lang="zh-CN">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9"/>
            </p:custDataLst>
          </p:nvPr>
        </p:nvSpPr>
        <p:spPr>
          <a:xfrm>
            <a:off x="7372985" y="2933065"/>
            <a:ext cx="910590" cy="506730"/>
          </a:xfrm>
          <a:prstGeom prst="rect">
            <a:avLst/>
          </a:prstGeom>
          <a:noFill/>
        </p:spPr>
        <p:txBody>
          <a:bodyPr wrap="square" rtlCol="0" anchor="t">
            <a:spAutoFit/>
          </a:bodyPr>
          <a:lstStyle/>
          <a:p>
            <a:pPr fontAlgn="auto">
              <a:lnSpc>
                <a:spcPct val="150000"/>
              </a:lnSpc>
            </a:pPr>
            <a:r>
              <a:rPr lang="zh-CN">
                <a:solidFill>
                  <a:schemeClr val="accent5"/>
                </a:solidFill>
                <a:latin typeface="微软雅黑" panose="020b0503020204020204" charset="-122"/>
                <a:ea typeface="微软雅黑" panose="020b0503020204020204" charset="-122"/>
                <a:cs typeface="微软雅黑" panose="020b0503020204020204" charset="-122"/>
              </a:rPr>
              <a:t>图示</a:t>
            </a:r>
            <a:endParaRPr lang="zh-CN">
              <a:solidFill>
                <a:schemeClr val="accent5"/>
              </a:solidFill>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10"/>
            </p:custDataLst>
          </p:nvPr>
        </p:nvSpPr>
        <p:spPr>
          <a:xfrm>
            <a:off x="292735" y="400685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000080"/>
                </a:highlight>
                <a:latin typeface="微软雅黑" panose="020b0503020204020204" charset="-122"/>
                <a:ea typeface="微软雅黑" panose="020b0503020204020204" charset="-122"/>
                <a:cs typeface="微软雅黑" panose="020b0503020204020204" charset="-122"/>
              </a:rPr>
              <a:t>现象及分析：</a:t>
            </a:r>
            <a:r>
              <a:rPr lang="zh-CN">
                <a:latin typeface="微软雅黑" panose="020b0503020204020204" charset="-122"/>
                <a:ea typeface="微软雅黑" panose="020b0503020204020204" charset="-122"/>
                <a:cs typeface="微软雅黑" panose="020b0503020204020204" charset="-122"/>
              </a:rPr>
              <a:t>甲、乙两种情况下弹簧测力计的示数差相同，即浮力相同</a:t>
            </a:r>
            <a:endParaRPr lang="zh-CN">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11"/>
            </p:custDataLst>
          </p:nvPr>
        </p:nvSpPr>
        <p:spPr>
          <a:xfrm>
            <a:off x="292735" y="4582160"/>
            <a:ext cx="11576685" cy="506730"/>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探究结论：</a:t>
            </a:r>
            <a:r>
              <a:rPr lang="zh-CN">
                <a:latin typeface="微软雅黑" panose="020b0503020204020204" charset="-122"/>
                <a:ea typeface="微软雅黑" panose="020b0503020204020204" charset="-122"/>
                <a:cs typeface="微软雅黑" panose="020b0503020204020204" charset="-122"/>
              </a:rPr>
              <a:t>物体所受的浮力与物体的密度无关</a:t>
            </a:r>
            <a:endParaRPr lang="zh-CN">
              <a:latin typeface="微软雅黑" panose="020b0503020204020204" charset="-122"/>
              <a:ea typeface="微软雅黑" panose="020b0503020204020204" charset="-122"/>
              <a:cs typeface="微软雅黑" panose="020b0503020204020204" charset="-122"/>
            </a:endParaRPr>
          </a:p>
        </p:txBody>
      </p:sp>
      <p:pic>
        <p:nvPicPr>
          <p:cNvPr id="11" name="图片 -2147481609" title=""/>
          <p:cNvPicPr>
            <a:picLocks noChangeAspect="1"/>
          </p:cNvPicPr>
          <p:nvPr/>
        </p:nvPicPr>
        <p:blipFill>
          <a:blip r:embed="rId12"/>
          <a:stretch>
            <a:fillRect/>
          </a:stretch>
        </p:blipFill>
        <p:spPr>
          <a:xfrm>
            <a:off x="8366125" y="2016125"/>
            <a:ext cx="2459355" cy="1990725"/>
          </a:xfrm>
          <a:prstGeom prst="rect">
            <a:avLst/>
          </a:prstGeom>
          <a:noFill/>
          <a:ln w="9525">
            <a:noFill/>
          </a:ln>
        </p:spPr>
      </p:pic>
      <p:sp>
        <p:nvSpPr>
          <p:cNvPr id="16" name="文本框 15" title=""/>
          <p:cNvSpPr txBox="1"/>
          <p:nvPr>
            <p:custDataLst>
              <p:tags r:id="rId13"/>
            </p:custDataLst>
          </p:nvPr>
        </p:nvSpPr>
        <p:spPr>
          <a:xfrm>
            <a:off x="292735" y="5195570"/>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【归纳总结】</a:t>
            </a:r>
            <a:r>
              <a:rPr lang="zh-CN">
                <a:solidFill>
                  <a:schemeClr val="bg1"/>
                </a:solidFill>
                <a:highlight>
                  <a:srgbClr val="008000"/>
                </a:highlight>
                <a:latin typeface="微软雅黑" panose="020b0503020204020204" charset="-122"/>
                <a:ea typeface="微软雅黑" panose="020b0503020204020204" charset="-122"/>
                <a:cs typeface="微软雅黑" panose="020b0503020204020204" charset="-122"/>
              </a:rPr>
              <a:t>浮力的大小只跟液体的密度和物体浸入液体的体积有关（与物体的形状、材料、浸没的深度、液体的多少无关）。在液体密度相同时，浸入液体的体积越大，物体受到的浮力越大；在浸入液体的体积相同时，液体的密度越大，物体受到的浮力越大。</a:t>
            </a:r>
            <a:endParaRPr lang="zh-CN">
              <a:solidFill>
                <a:schemeClr val="bg1"/>
              </a:solidFill>
              <a:highlight>
                <a:srgbClr val="008000"/>
              </a:highlight>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left)">
                                      <p:cBhvr>
                                        <p:cTn id="25" dur="500"/>
                                        <p:tgtEl>
                                          <p:spTgt spid="2">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left)">
                                      <p:cBhvr>
                                        <p:cTn id="40" dur="500"/>
                                        <p:tgtEl>
                                          <p:spTgt spid="13">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wipe(left)">
                                      <p:cBhvr>
                                        <p:cTn id="45" dur="500"/>
                                        <p:tgtEl>
                                          <p:spTgt spid="15">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wipe(left)">
                                      <p:cBhvr>
                                        <p:cTn id="55" dur="500"/>
                                        <p:tgtEl>
                                          <p:spTgt spid="17">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wipe(left)">
                                      <p:cBhvr>
                                        <p:cTn id="60" dur="500"/>
                                        <p:tgtEl>
                                          <p:spTgt spid="18">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6">
                                            <p:txEl>
                                              <p:pRg st="0" end="0"/>
                                            </p:txEl>
                                          </p:spTgt>
                                        </p:tgtEl>
                                        <p:attrNameLst>
                                          <p:attrName>style.visibility</p:attrName>
                                        </p:attrNameLst>
                                      </p:cBhvr>
                                      <p:to>
                                        <p:strVal val="visible"/>
                                      </p:to>
                                    </p:set>
                                    <p:animEffect transition="in" filter="wipe(left)">
                                      <p:cBhvr>
                                        <p:cTn id="6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sz="2400" b="1">
                <a:solidFill>
                  <a:srgbClr val="C00000"/>
                </a:solidFill>
                <a:latin typeface="微软雅黑" panose="020b0503020204020204" charset="-122"/>
                <a:ea typeface="微软雅黑" panose="020b0503020204020204" charset="-122"/>
                <a:cs typeface="微软雅黑" panose="020b0503020204020204" charset="-122"/>
                <a:sym typeface="+mn-ea"/>
              </a:rPr>
              <a:t>三、浮力大小跟哪些因素有关</a:t>
            </a:r>
            <a:endParaRPr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5827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2.实验中注意的问题</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9" name="文本框 18" title=""/>
          <p:cNvSpPr txBox="1"/>
          <p:nvPr>
            <p:custDataLst>
              <p:tags r:id="rId4"/>
            </p:custDataLst>
          </p:nvPr>
        </p:nvSpPr>
        <p:spPr>
          <a:xfrm>
            <a:off x="292735" y="2002790"/>
            <a:ext cx="11488420" cy="1753235"/>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（1）在探究过程中，应注意沿竖直方向拉弹簧测力计，并且物体不能与容器底部或侧壁相接触；</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（2）应等弹簧测力计示数稳定后再读数；</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（3）实验时烧杯内的液体体积要适中，应以能浸没物体又不溢出为准；</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（4）探究过程中，把物体浸入液体时要缓慢，以免溅出液体。</a:t>
            </a:r>
            <a:endParaRPr lang="zh-CN">
              <a:latin typeface="微软雅黑" panose="020b0503020204020204" charset="-122"/>
              <a:ea typeface="微软雅黑" panose="020b0503020204020204" charset="-122"/>
              <a:cs typeface="微软雅黑" panose="020b0503020204020204" charset="-122"/>
            </a:endParaRPr>
          </a:p>
        </p:txBody>
      </p:sp>
      <p:pic>
        <p:nvPicPr>
          <p:cNvPr id="2" name="Picture 2"/>
          <p:cNvPicPr>
            <a:picLocks noChangeAspect="1"/>
          </p:cNvPicPr>
          <p:nvPr/>
        </p:nvPicPr>
        <p:blipFill>
          <a:blip r:embed="rId5"/>
          <a:stretch>
            <a:fillRect/>
          </a:stretch>
        </p:blipFill>
        <p:spPr>
          <a:xfrm flipH="1">
            <a:off x="12052300" y="117856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left)">
                                      <p:cBhvr>
                                        <p:cTn id="20" dur="500"/>
                                        <p:tgtEl>
                                          <p:spTgt spid="19">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wipe(left)">
                                      <p:cBhvr>
                                        <p:cTn id="25" dur="500"/>
                                        <p:tgtEl>
                                          <p:spTgt spid="19">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wipe(left)">
                                      <p:cBhvr>
                                        <p:cTn id="30" dur="500"/>
                                        <p:tgtEl>
                                          <p:spTgt spid="19">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wipe(left)">
                                      <p:cBhvr>
                                        <p:cTn id="3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1348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浮力</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1198880"/>
          </a:xfrm>
          <a:prstGeom prst="rect">
            <a:avLst/>
          </a:prstGeom>
          <a:noFill/>
        </p:spPr>
        <p:txBody>
          <a:bodyPr wrap="square" rtlCol="0" anchor="t">
            <a:spAutoFit/>
          </a:bodyPr>
          <a:lstStyle/>
          <a:p>
            <a:pPr eaLnBrk="1" fontAlgn="auto" latinLnBrk="0" hangingPunct="1">
              <a:lnSpc>
                <a:spcPct val="150000"/>
              </a:lnSpc>
            </a:pPr>
            <a:r>
              <a:rPr sz="2400">
                <a:latin typeface="微软雅黑" panose="020b0503020204020204" charset="-122"/>
                <a:ea typeface="微软雅黑" panose="020b0503020204020204" charset="-122"/>
                <a:cs typeface="微软雅黑" panose="020b0503020204020204" charset="-122"/>
              </a:rPr>
              <a:t>浮力是液体对物体向上和向下的压力差，如果物体下表面与液体不接触，没有受到向上的压力，则物体不受浮力。浮力的方向总是竖直向上的，与重力方向相反。</a:t>
            </a:r>
            <a:endParaRPr sz="24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1348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浮力</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630618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如图所示，A、B是自由移动的物体，C、D是容器自身凸起的一部分，现往容器里注入一些水。则一定不受浮力的是（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A．A	B．B	C．C	D．D</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04" title=""/>
          <p:cNvPicPr>
            <a:picLocks noChangeAspect="1"/>
          </p:cNvPicPr>
          <p:nvPr/>
        </p:nvPicPr>
        <p:blipFill>
          <a:blip r:embed="rId6"/>
          <a:stretch>
            <a:fillRect/>
          </a:stretch>
        </p:blipFill>
        <p:spPr>
          <a:xfrm>
            <a:off x="385445" y="2479040"/>
            <a:ext cx="1739265" cy="1497965"/>
          </a:xfrm>
          <a:prstGeom prst="rect">
            <a:avLst/>
          </a:prstGeom>
          <a:noFill/>
          <a:ln w="9525">
            <a:noFill/>
          </a:ln>
        </p:spPr>
      </p:pic>
      <p:cxnSp>
        <p:nvCxnSpPr>
          <p:cNvPr id="30" name="直接连接符 29" title=""/>
          <p:cNvCxnSpPr/>
          <p:nvPr>
            <p:custDataLst>
              <p:tags r:id="rId7"/>
            </p:custDataLst>
          </p:nvPr>
        </p:nvCxnSpPr>
        <p:spPr>
          <a:xfrm>
            <a:off x="0" y="4117975"/>
            <a:ext cx="667702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8"/>
            </p:custDataLst>
          </p:nvPr>
        </p:nvSpPr>
        <p:spPr>
          <a:xfrm>
            <a:off x="292735" y="4207510"/>
            <a:ext cx="630618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一个氢气球被风吹向一边，对于此气球所受浮力的示意图，正确的是（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412" title=""/>
          <p:cNvPicPr>
            <a:picLocks noChangeAspect="1"/>
          </p:cNvPicPr>
          <p:nvPr/>
        </p:nvPicPr>
        <p:blipFill>
          <a:blip r:embed="rId9"/>
          <a:stretch>
            <a:fillRect/>
          </a:stretch>
        </p:blipFill>
        <p:spPr>
          <a:xfrm>
            <a:off x="292735" y="5037455"/>
            <a:ext cx="5920105" cy="1395095"/>
          </a:xfrm>
          <a:prstGeom prst="rect">
            <a:avLst/>
          </a:prstGeom>
          <a:noFill/>
          <a:ln w="9525">
            <a:noFill/>
          </a:ln>
        </p:spPr>
      </p:pic>
      <p:cxnSp>
        <p:nvCxnSpPr>
          <p:cNvPr id="25" name="直接连接符 24" title=""/>
          <p:cNvCxnSpPr/>
          <p:nvPr>
            <p:custDataLst>
              <p:tags r:id="rId10"/>
            </p:custDataLst>
          </p:nvPr>
        </p:nvCxnSpPr>
        <p:spPr>
          <a:xfrm flipH="1">
            <a:off x="666813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11"/>
            </p:custDataLst>
          </p:nvPr>
        </p:nvSpPr>
        <p:spPr>
          <a:xfrm>
            <a:off x="6737350" y="1331595"/>
            <a:ext cx="533209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如图，一边长为10cm的实心正方体悬浮在某液体中，已知h</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＝10cm，其上表面受到液体向下的压力F</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＝8N，则以下说法正确的是（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A．正方体的密度为0.8×10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g/cm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B．正方体受到的重力为10N；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C．正方体受到的浮力8N；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D．正方体下表面受到液体的压强为2×10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Pa</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1045" title=""/>
          <p:cNvPicPr>
            <a:picLocks noChangeAspect="1"/>
          </p:cNvPicPr>
          <p:nvPr/>
        </p:nvPicPr>
        <p:blipFill>
          <a:blip r:embed="rId12"/>
          <a:stretch>
            <a:fillRect/>
          </a:stretch>
        </p:blipFill>
        <p:spPr>
          <a:xfrm>
            <a:off x="7187565" y="4171315"/>
            <a:ext cx="1920240" cy="2261235"/>
          </a:xfrm>
          <a:prstGeom prst="rect">
            <a:avLst/>
          </a:prstGeom>
          <a:noFill/>
          <a:ln w="9525">
            <a:noFill/>
          </a:ln>
        </p:spPr>
      </p:pic>
      <p:sp>
        <p:nvSpPr>
          <p:cNvPr id="21" name="文本框 20" title=""/>
          <p:cNvSpPr txBox="1"/>
          <p:nvPr>
            <p:custDataLst>
              <p:tags r:id="rId13"/>
            </p:custDataLst>
          </p:nvPr>
        </p:nvSpPr>
        <p:spPr>
          <a:xfrm>
            <a:off x="2241550" y="2605405"/>
            <a:ext cx="4043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浮力是物体上、下表面存在压力差而产生的</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4"/>
            </p:custDataLst>
          </p:nvPr>
        </p:nvSpPr>
        <p:spPr>
          <a:xfrm>
            <a:off x="2244725" y="3071495"/>
            <a:ext cx="41795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r>
              <a:rPr lang="zh-CN" altLang="en-US" sz="1600">
                <a:solidFill>
                  <a:srgbClr val="FF0000"/>
                </a:solidFill>
                <a:latin typeface="微软雅黑" panose="020b0503020204020204" charset="-122"/>
                <a:ea typeface="微软雅黑" panose="020b0503020204020204" charset="-122"/>
              </a:rPr>
              <a:t>物体下表面没有液体的压力，故不产生浮力</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5"/>
            </p:custDataLst>
          </p:nvPr>
        </p:nvSpPr>
        <p:spPr>
          <a:xfrm>
            <a:off x="5650230" y="180467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6"/>
            </p:custDataLst>
          </p:nvPr>
        </p:nvSpPr>
        <p:spPr>
          <a:xfrm>
            <a:off x="2604135" y="4741545"/>
            <a:ext cx="2214880"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浮力的方向是竖直向上</a:t>
            </a:r>
            <a:endParaRPr 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7"/>
            </p:custDataLst>
          </p:nvPr>
        </p:nvSpPr>
        <p:spPr>
          <a:xfrm>
            <a:off x="1755140" y="466852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8"/>
            </p:custDataLst>
          </p:nvPr>
        </p:nvSpPr>
        <p:spPr>
          <a:xfrm>
            <a:off x="9107805" y="4207510"/>
            <a:ext cx="2621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上表面受到液体向下的压强</a:t>
            </a:r>
            <a:endParaRPr lang="zh-CN" altLang="en-US" sz="1600">
              <a:solidFill>
                <a:srgbClr val="FF0000"/>
              </a:solidFill>
              <a:latin typeface="微软雅黑" panose="020b0503020204020204" charset="-122"/>
              <a:ea typeface="微软雅黑" panose="020b0503020204020204" charset="-122"/>
            </a:endParaRPr>
          </a:p>
        </p:txBody>
      </p:sp>
      <p:pic>
        <p:nvPicPr>
          <p:cNvPr id="19" name="图片 1046" title=""/>
          <p:cNvPicPr>
            <a:picLocks noChangeAspect="1"/>
          </p:cNvPicPr>
          <p:nvPr/>
        </p:nvPicPr>
        <p:blipFill>
          <a:blip r:embed="rId19"/>
          <a:stretch>
            <a:fillRect/>
          </a:stretch>
        </p:blipFill>
        <p:spPr>
          <a:xfrm>
            <a:off x="9318308" y="4658678"/>
            <a:ext cx="2200275" cy="419735"/>
          </a:xfrm>
          <a:prstGeom prst="rect">
            <a:avLst/>
          </a:prstGeom>
          <a:noFill/>
          <a:ln w="9525">
            <a:noFill/>
          </a:ln>
        </p:spPr>
      </p:pic>
      <p:sp>
        <p:nvSpPr>
          <p:cNvPr id="20" name="文本框 19" title=""/>
          <p:cNvSpPr txBox="1"/>
          <p:nvPr>
            <p:custDataLst>
              <p:tags r:id="rId20"/>
            </p:custDataLst>
          </p:nvPr>
        </p:nvSpPr>
        <p:spPr>
          <a:xfrm>
            <a:off x="9107805" y="5147310"/>
            <a:ext cx="1402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液体的密度为</a:t>
            </a:r>
            <a:endParaRPr lang="zh-CN" altLang="en-US" sz="1600">
              <a:solidFill>
                <a:srgbClr val="FF0000"/>
              </a:solidFill>
              <a:latin typeface="微软雅黑" panose="020b0503020204020204" charset="-122"/>
              <a:ea typeface="微软雅黑" panose="020b0503020204020204" charset="-122"/>
            </a:endParaRPr>
          </a:p>
        </p:txBody>
      </p:sp>
      <p:pic>
        <p:nvPicPr>
          <p:cNvPr id="22" name="图片 -2147481578" title=""/>
          <p:cNvPicPr>
            <a:picLocks noChangeAspect="1"/>
          </p:cNvPicPr>
          <p:nvPr/>
        </p:nvPicPr>
        <p:blipFill>
          <a:blip r:embed="rId21"/>
          <a:stretch>
            <a:fillRect/>
          </a:stretch>
        </p:blipFill>
        <p:spPr>
          <a:xfrm>
            <a:off x="9004300" y="5484178"/>
            <a:ext cx="2620010" cy="370205"/>
          </a:xfrm>
          <a:prstGeom prst="rect">
            <a:avLst/>
          </a:prstGeom>
          <a:noFill/>
          <a:ln w="9525">
            <a:noFill/>
          </a:ln>
        </p:spPr>
      </p:pic>
      <p:sp>
        <p:nvSpPr>
          <p:cNvPr id="23" name="文本框 22" title=""/>
          <p:cNvSpPr txBox="1"/>
          <p:nvPr/>
        </p:nvSpPr>
        <p:spPr>
          <a:xfrm>
            <a:off x="9003030" y="5854700"/>
            <a:ext cx="2418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正方体下表面所受的压强</a:t>
            </a:r>
            <a:endParaRPr lang="zh-CN" altLang="en-US" sz="1600">
              <a:solidFill>
                <a:srgbClr val="FF0000"/>
              </a:solidFill>
              <a:latin typeface="微软雅黑" panose="020b0503020204020204" charset="-122"/>
              <a:ea typeface="微软雅黑" panose="020b0503020204020204" charset="-122"/>
            </a:endParaRPr>
          </a:p>
        </p:txBody>
      </p:sp>
      <p:pic>
        <p:nvPicPr>
          <p:cNvPr id="24" name="图片 -2147481577" title=""/>
          <p:cNvPicPr>
            <a:picLocks noChangeAspect="1"/>
          </p:cNvPicPr>
          <p:nvPr/>
        </p:nvPicPr>
        <p:blipFill>
          <a:blip r:embed="rId22"/>
          <a:stretch>
            <a:fillRect/>
          </a:stretch>
        </p:blipFill>
        <p:spPr>
          <a:xfrm>
            <a:off x="8659495" y="6432233"/>
            <a:ext cx="3409950" cy="227965"/>
          </a:xfrm>
          <a:prstGeom prst="rect">
            <a:avLst/>
          </a:prstGeom>
          <a:noFill/>
          <a:ln w="9525">
            <a:noFill/>
          </a:ln>
        </p:spPr>
      </p:pic>
      <p:sp>
        <p:nvSpPr>
          <p:cNvPr id="26" name="文本框 25" title=""/>
          <p:cNvSpPr txBox="1"/>
          <p:nvPr/>
        </p:nvSpPr>
        <p:spPr>
          <a:xfrm>
            <a:off x="10139680" y="2517775"/>
            <a:ext cx="1808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下表面所受的压力</a:t>
            </a:r>
            <a:endParaRPr lang="zh-CN" altLang="en-US" sz="1600">
              <a:solidFill>
                <a:srgbClr val="FF0000"/>
              </a:solidFill>
              <a:latin typeface="微软雅黑" panose="020b0503020204020204" charset="-122"/>
              <a:ea typeface="微软雅黑" panose="020b0503020204020204" charset="-122"/>
            </a:endParaRPr>
          </a:p>
        </p:txBody>
      </p:sp>
      <p:pic>
        <p:nvPicPr>
          <p:cNvPr id="27" name="图片 -2147481576" title=""/>
          <p:cNvPicPr>
            <a:picLocks noChangeAspect="1"/>
          </p:cNvPicPr>
          <p:nvPr/>
        </p:nvPicPr>
        <p:blipFill>
          <a:blip r:embed="rId23"/>
          <a:stretch>
            <a:fillRect/>
          </a:stretch>
        </p:blipFill>
        <p:spPr>
          <a:xfrm>
            <a:off x="9662478" y="2849245"/>
            <a:ext cx="2285365" cy="276860"/>
          </a:xfrm>
          <a:prstGeom prst="rect">
            <a:avLst/>
          </a:prstGeom>
          <a:noFill/>
          <a:ln w="9525">
            <a:noFill/>
          </a:ln>
        </p:spPr>
      </p:pic>
      <p:pic>
        <p:nvPicPr>
          <p:cNvPr id="28" name="图片 -2147481575" title=""/>
          <p:cNvPicPr>
            <a:picLocks noChangeAspect="1"/>
          </p:cNvPicPr>
          <p:nvPr/>
        </p:nvPicPr>
        <p:blipFill>
          <a:blip r:embed="rId24"/>
          <a:stretch>
            <a:fillRect/>
          </a:stretch>
        </p:blipFill>
        <p:spPr>
          <a:xfrm>
            <a:off x="10067608" y="3147378"/>
            <a:ext cx="1448435" cy="227965"/>
          </a:xfrm>
          <a:prstGeom prst="rect">
            <a:avLst/>
          </a:prstGeom>
          <a:noFill/>
          <a:ln w="9525">
            <a:noFill/>
          </a:ln>
        </p:spPr>
      </p:pic>
      <p:sp>
        <p:nvSpPr>
          <p:cNvPr id="29" name="文本框 28" title=""/>
          <p:cNvSpPr txBox="1"/>
          <p:nvPr/>
        </p:nvSpPr>
        <p:spPr>
          <a:xfrm>
            <a:off x="9662795" y="219329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500"/>
                                        <p:tgtEl>
                                          <p:spTgt spid="20"/>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wipe(left)">
                                      <p:cBhvr>
                                        <p:cTn id="105" dur="500"/>
                                        <p:tgtEl>
                                          <p:spTgt spid="23"/>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left)">
                                      <p:cBhvr>
                                        <p:cTn id="110" dur="500"/>
                                        <p:tgtEl>
                                          <p:spTgt spid="24"/>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wipe(left)">
                                      <p:cBhvr>
                                        <p:cTn id="120" dur="500"/>
                                        <p:tgtEl>
                                          <p:spTgt spid="27"/>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wipe(left)">
                                      <p:cBhvr>
                                        <p:cTn id="125" dur="500"/>
                                        <p:tgtEl>
                                          <p:spTgt spid="28"/>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left)">
                                      <p:cBhvr>
                                        <p:cTn id="1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21" grpId="0"/>
      <p:bldP spid="10" grpId="0"/>
      <p:bldP spid="11" grpId="0"/>
      <p:bldP spid="13" grpId="0"/>
      <p:bldP spid="14" grpId="0"/>
      <p:bldP spid="15" grpId="0"/>
      <p:bldP spid="18" grpId="0"/>
      <p:bldP spid="19" grpId="0"/>
      <p:bldP spid="20" grpId="0"/>
      <p:bldP spid="22" grpId="0"/>
      <p:bldP spid="26" grpId="0"/>
      <p:bldP spid="29" grpId="0"/>
      <p:bldP spid="23"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6569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称重法测量浮力</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明确两点测浮力：</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（1）明确物体的重力G=mg；</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（2）明确物体浸在液体中时弹簧测力计的示数F。</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物体受到的浮力F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=G-F。</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11</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浮力</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6569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称重法测量浮力</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66483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小新用弹簧测力器挂着实心圆柱体，并将其浸没在水中，然后将其缓慢拉出水面，弹簧测力器示数随圆柱体上升距离的变化情况如图乙所示，则圆柱体的重力为_______N，圆柱体的高是_______cm。</a:t>
            </a:r>
            <a:endParaRPr sz="16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6"/>
            </p:custDataLst>
          </p:nvPr>
        </p:nvSpPr>
        <p:spPr>
          <a:xfrm>
            <a:off x="292735" y="3258820"/>
            <a:ext cx="3931920" cy="341503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ea typeface="微软雅黑" panose="020b0503020204020204" charset="-122"/>
                <a:cs typeface="微软雅黑" panose="020b0503020204020204" charset="-122"/>
              </a:rPr>
              <a:t>如图所示，甲为盛水的烧杯，将悬挂在弹簧测力计下的圆柱体从水面上方缓慢浸入水中，弹簧测力计示数F与圆柱体下表面下降高度h变化关系如图乙所示。当圆柱体逐渐浸入水中时F逐渐减小，直到圆柱体浸没在水中后F不变，这说明物体所受浮力的大小跟物体_________有关。该圆柱体浸没在水中受到浮力的大小为_________N。</a:t>
            </a:r>
            <a:endParaRPr sz="1600">
              <a:ea typeface="微软雅黑" panose="020b0503020204020204" charset="-122"/>
              <a:cs typeface="微软雅黑" panose="020b0503020204020204" charset="-122"/>
            </a:endParaRPr>
          </a:p>
        </p:txBody>
      </p:sp>
      <p:pic>
        <p:nvPicPr>
          <p:cNvPr id="2" name="图片 100019" title=""/>
          <p:cNvPicPr>
            <a:picLocks noChangeAspect="1"/>
          </p:cNvPicPr>
          <p:nvPr/>
        </p:nvPicPr>
        <p:blipFill>
          <a:blip r:embed="rId7"/>
          <a:stretch>
            <a:fillRect/>
          </a:stretch>
        </p:blipFill>
        <p:spPr>
          <a:xfrm>
            <a:off x="6339840" y="1236345"/>
            <a:ext cx="2371725" cy="1704975"/>
          </a:xfrm>
          <a:prstGeom prst="rect">
            <a:avLst/>
          </a:prstGeom>
          <a:noFill/>
          <a:ln w="9525">
            <a:noFill/>
          </a:ln>
        </p:spPr>
      </p:pic>
      <p:pic>
        <p:nvPicPr>
          <p:cNvPr id="6" name="图片 -2147481411" title=""/>
          <p:cNvPicPr>
            <a:picLocks noChangeAspect="1"/>
          </p:cNvPicPr>
          <p:nvPr/>
        </p:nvPicPr>
        <p:blipFill>
          <a:blip r:embed="rId8"/>
          <a:stretch>
            <a:fillRect/>
          </a:stretch>
        </p:blipFill>
        <p:spPr>
          <a:xfrm>
            <a:off x="4036060" y="3949065"/>
            <a:ext cx="2734945" cy="2033905"/>
          </a:xfrm>
          <a:prstGeom prst="rect">
            <a:avLst/>
          </a:prstGeom>
          <a:noFill/>
          <a:ln w="9525">
            <a:noFill/>
          </a:ln>
        </p:spPr>
      </p:pic>
      <p:cxnSp>
        <p:nvCxnSpPr>
          <p:cNvPr id="25" name="直接连接符 24" title=""/>
          <p:cNvCxnSpPr/>
          <p:nvPr>
            <p:custDataLst>
              <p:tags r:id="rId9"/>
            </p:custDataLst>
          </p:nvPr>
        </p:nvCxnSpPr>
        <p:spPr>
          <a:xfrm flipH="1">
            <a:off x="6933565" y="3209925"/>
            <a:ext cx="0" cy="36239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30" name="直接连接符 29" title=""/>
          <p:cNvCxnSpPr/>
          <p:nvPr>
            <p:custDataLst>
              <p:tags r:id="rId10"/>
            </p:custDataLst>
          </p:nvPr>
        </p:nvCxnSpPr>
        <p:spPr>
          <a:xfrm>
            <a:off x="10160" y="3193415"/>
            <a:ext cx="121818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1"/>
            </p:custDataLst>
          </p:nvPr>
        </p:nvSpPr>
        <p:spPr>
          <a:xfrm>
            <a:off x="6980555" y="3350260"/>
            <a:ext cx="521906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弹簧秤下吊着重为</a:t>
            </a:r>
            <a:r>
              <a:rPr lang="en-US" sz="1600">
                <a:latin typeface="微软雅黑" panose="020b0503020204020204" charset="-122"/>
                <a:ea typeface="微软雅黑" panose="020b0503020204020204" charset="-122"/>
                <a:cs typeface="微软雅黑" panose="020b0503020204020204" charset="-122"/>
              </a:rPr>
              <a:t>17.8N</a:t>
            </a:r>
            <a:r>
              <a:rPr sz="1600">
                <a:latin typeface="微软雅黑" panose="020b0503020204020204" charset="-122"/>
                <a:ea typeface="微软雅黑" panose="020b0503020204020204" charset="-122"/>
                <a:cs typeface="微软雅黑" panose="020b0503020204020204" charset="-122"/>
              </a:rPr>
              <a:t>的正方体金属块，当它完全浸没在水中时，弹簧测力计的示数为</a:t>
            </a:r>
            <a:r>
              <a:rPr lang="en-US" sz="1600">
                <a:latin typeface="微软雅黑" panose="020b0503020204020204" charset="-122"/>
                <a:ea typeface="微软雅黑" panose="020b0503020204020204" charset="-122"/>
                <a:cs typeface="微软雅黑" panose="020b0503020204020204" charset="-122"/>
              </a:rPr>
              <a:t>9.8N</a:t>
            </a:r>
            <a:r>
              <a:rPr sz="1600">
                <a:latin typeface="微软雅黑" panose="020b0503020204020204" charset="-122"/>
                <a:ea typeface="微软雅黑" panose="020b0503020204020204" charset="-122"/>
                <a:cs typeface="微软雅黑" panose="020b0503020204020204" charset="-122"/>
              </a:rPr>
              <a:t>，该物体受到的浮力大小为______</a:t>
            </a:r>
            <a:r>
              <a:rPr lang="en-US" sz="16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；若金属块上表面所受水的压力为</a:t>
            </a:r>
            <a:r>
              <a:rPr lang="en-US" sz="1600">
                <a:latin typeface="微软雅黑" panose="020b0503020204020204" charset="-122"/>
                <a:ea typeface="微软雅黑" panose="020b0503020204020204" charset="-122"/>
                <a:cs typeface="微软雅黑" panose="020b0503020204020204" charset="-122"/>
              </a:rPr>
              <a:t>19.6N</a:t>
            </a:r>
            <a:r>
              <a:rPr sz="1600">
                <a:latin typeface="微软雅黑" panose="020b0503020204020204" charset="-122"/>
                <a:ea typeface="微软雅黑" panose="020b0503020204020204" charset="-122"/>
                <a:cs typeface="微软雅黑" panose="020b0503020204020204" charset="-122"/>
              </a:rPr>
              <a:t>，则金属块下表面所受水的压力为______</a:t>
            </a:r>
            <a:r>
              <a:rPr lang="en-US" sz="16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custDataLst>
              <p:tags r:id="rId12"/>
            </p:custDataLst>
          </p:nvPr>
        </p:nvSpPr>
        <p:spPr>
          <a:xfrm>
            <a:off x="9093835" y="1430655"/>
            <a:ext cx="294894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读懂图像：圆柱体高度是</a:t>
            </a:r>
            <a:r>
              <a:rPr lang="en-US" altLang="zh-CN" sz="1600">
                <a:solidFill>
                  <a:srgbClr val="FF0000"/>
                </a:solidFill>
                <a:latin typeface="微软雅黑" panose="020b0503020204020204" charset="-122"/>
                <a:ea typeface="微软雅黑" panose="020b0503020204020204" charset="-122"/>
              </a:rPr>
              <a:t>10cm</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3"/>
            </p:custDataLst>
          </p:nvPr>
        </p:nvSpPr>
        <p:spPr>
          <a:xfrm>
            <a:off x="8380730" y="2137410"/>
            <a:ext cx="381127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圆柱体浸没时所受浮力</a:t>
            </a:r>
            <a:r>
              <a:rPr lang="en-US" altLang="zh-CN" sz="1600">
                <a:solidFill>
                  <a:srgbClr val="FF0000"/>
                </a:solidFill>
                <a:latin typeface="微软雅黑" panose="020b0503020204020204" charset="-122"/>
                <a:ea typeface="微软雅黑" panose="020b0503020204020204" charset="-122"/>
              </a:rPr>
              <a:t>2.0N-1.6N=0.4N</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4"/>
            </p:custDataLst>
          </p:nvPr>
        </p:nvSpPr>
        <p:spPr>
          <a:xfrm>
            <a:off x="9084945" y="1767840"/>
            <a:ext cx="185483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圆柱体重力：</a:t>
            </a:r>
            <a:r>
              <a:rPr lang="en-US" altLang="zh-CN" sz="1600">
                <a:solidFill>
                  <a:srgbClr val="FF0000"/>
                </a:solidFill>
                <a:latin typeface="微软雅黑" panose="020b0503020204020204" charset="-122"/>
                <a:ea typeface="微软雅黑" panose="020b0503020204020204" charset="-122"/>
              </a:rPr>
              <a:t>2.0N</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5"/>
            </p:custDataLst>
          </p:nvPr>
        </p:nvSpPr>
        <p:spPr>
          <a:xfrm>
            <a:off x="4726305" y="2110740"/>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2.0</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6"/>
            </p:custDataLst>
          </p:nvPr>
        </p:nvSpPr>
        <p:spPr>
          <a:xfrm>
            <a:off x="1489075" y="2468245"/>
            <a:ext cx="42164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10</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7"/>
            </p:custDataLst>
          </p:nvPr>
        </p:nvSpPr>
        <p:spPr>
          <a:xfrm>
            <a:off x="1777365" y="6307455"/>
            <a:ext cx="1402080"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读懂图像即可</a:t>
            </a:r>
            <a:endParaRPr 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8"/>
            </p:custDataLst>
          </p:nvPr>
        </p:nvSpPr>
        <p:spPr>
          <a:xfrm>
            <a:off x="2816225" y="5468620"/>
            <a:ext cx="1605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排开液体的体积</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9"/>
            </p:custDataLst>
          </p:nvPr>
        </p:nvSpPr>
        <p:spPr>
          <a:xfrm>
            <a:off x="848995" y="6233795"/>
            <a:ext cx="30226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6</a:t>
            </a:r>
            <a:endParaRPr lang="en-US" alt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20"/>
            </p:custDataLst>
          </p:nvPr>
        </p:nvSpPr>
        <p:spPr>
          <a:xfrm>
            <a:off x="7143750" y="5445125"/>
            <a:ext cx="2342515"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称重法测浮力：</a:t>
            </a:r>
            <a:r>
              <a:rPr lang="en-US" altLang="zh-CN" sz="1600">
                <a:solidFill>
                  <a:srgbClr val="FF0000"/>
                </a:solidFill>
                <a:latin typeface="微软雅黑" panose="020b0503020204020204" charset="-122"/>
                <a:ea typeface="微软雅黑" panose="020b0503020204020204" charset="-122"/>
              </a:rPr>
              <a:t>F</a:t>
            </a:r>
            <a:r>
              <a:rPr lang="zh-CN" altLang="en-US" sz="1600" baseline="-25000">
                <a:solidFill>
                  <a:srgbClr val="FF0000"/>
                </a:solidFill>
                <a:latin typeface="微软雅黑" panose="020b0503020204020204" charset="-122"/>
                <a:ea typeface="微软雅黑" panose="020b0503020204020204" charset="-122"/>
              </a:rPr>
              <a:t>浮</a:t>
            </a:r>
            <a:r>
              <a:rPr lang="en-US" altLang="zh-CN" sz="1600">
                <a:solidFill>
                  <a:srgbClr val="FF0000"/>
                </a:solidFill>
                <a:latin typeface="微软雅黑" panose="020b0503020204020204" charset="-122"/>
                <a:ea typeface="微软雅黑" panose="020b0503020204020204" charset="-122"/>
              </a:rPr>
              <a:t>=G-F</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custDataLst>
              <p:tags r:id="rId21"/>
            </p:custDataLst>
          </p:nvPr>
        </p:nvSpPr>
        <p:spPr>
          <a:xfrm>
            <a:off x="9093835" y="4150360"/>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8</a:t>
            </a:r>
            <a:endParaRPr lang="en-US" altLang="zh-CN" sz="1600">
              <a:solidFill>
                <a:srgbClr val="FF0000"/>
              </a:solidFill>
              <a:latin typeface="微软雅黑" panose="020b0503020204020204" charset="-122"/>
              <a:ea typeface="微软雅黑" panose="020b0503020204020204" charset="-122"/>
            </a:endParaRPr>
          </a:p>
        </p:txBody>
      </p:sp>
      <p:sp>
        <p:nvSpPr>
          <p:cNvPr id="23" name="文本框 22" title=""/>
          <p:cNvSpPr txBox="1"/>
          <p:nvPr>
            <p:custDataLst>
              <p:tags r:id="rId22"/>
            </p:custDataLst>
          </p:nvPr>
        </p:nvSpPr>
        <p:spPr>
          <a:xfrm>
            <a:off x="7096125" y="4853305"/>
            <a:ext cx="5899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27.6</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left)">
                                      <p:cBhvr>
                                        <p:cTn id="90" dur="500"/>
                                        <p:tgtEl>
                                          <p:spTgt spid="2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left)">
                                      <p:cBhvr>
                                        <p:cTn id="95" dur="500"/>
                                        <p:tgtEl>
                                          <p:spTgt spid="22"/>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left)">
                                      <p:cBhvr>
                                        <p:cTn id="10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0" grpId="0"/>
      <p:bldP spid="17" grpId="0"/>
      <p:bldP spid="11" grpId="0"/>
      <p:bldP spid="13" grpId="0"/>
      <p:bldP spid="14" grpId="0"/>
      <p:bldP spid="15" grpId="0"/>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83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探究影响浮力大小的因素</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57605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小李同学在探究“影响浮力大小的因素”时，依次做了如图甲所示实验。</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观察并分别比较图中有关数据可知：</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（1）当物体浸没在水中时，受到的浮力为_________N。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（2）分析图A、C、D可得，物体在液体中所受浮力大小与_________有关。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（3）当物体从接触水面开始，到浸没于水中，直至浸没到更深位置（未触底），在图乙中能表示出此过程物体所受浮力F与浸入水中深度h关系的图象是________（选填“①”或“②”）。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（4）小李在实验中主要用到的科学探究方法是________。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00" title=""/>
          <p:cNvPicPr>
            <a:picLocks noChangeAspect="1"/>
          </p:cNvPicPr>
          <p:nvPr/>
        </p:nvPicPr>
        <p:blipFill>
          <a:blip r:embed="rId6"/>
          <a:stretch>
            <a:fillRect/>
          </a:stretch>
        </p:blipFill>
        <p:spPr>
          <a:xfrm>
            <a:off x="5838190" y="3681730"/>
            <a:ext cx="6030595" cy="2807335"/>
          </a:xfrm>
          <a:prstGeom prst="rect">
            <a:avLst/>
          </a:prstGeom>
          <a:noFill/>
          <a:ln w="9525">
            <a:noFill/>
          </a:ln>
        </p:spPr>
      </p:pic>
      <p:sp>
        <p:nvSpPr>
          <p:cNvPr id="11" name="文本框 10" title=""/>
          <p:cNvSpPr txBox="1"/>
          <p:nvPr>
            <p:custDataLst>
              <p:tags r:id="rId7"/>
            </p:custDataLst>
          </p:nvPr>
        </p:nvSpPr>
        <p:spPr>
          <a:xfrm>
            <a:off x="489585" y="4253230"/>
            <a:ext cx="5216525"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用称重法，比较</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C</a:t>
            </a:r>
            <a:r>
              <a:rPr lang="zh-CN" altLang="en-US" sz="1600">
                <a:solidFill>
                  <a:srgbClr val="FF0000"/>
                </a:solidFill>
                <a:latin typeface="微软雅黑" panose="020b0503020204020204" charset="-122"/>
                <a:ea typeface="微软雅黑" panose="020b0503020204020204" charset="-122"/>
              </a:rPr>
              <a:t>即可得到物块浸没时所受浮力为</a:t>
            </a:r>
            <a:r>
              <a:rPr lang="en-US" altLang="zh-CN" sz="1600">
                <a:solidFill>
                  <a:srgbClr val="FF0000"/>
                </a:solidFill>
                <a:latin typeface="微软雅黑" panose="020b0503020204020204" charset="-122"/>
                <a:ea typeface="微软雅黑" panose="020b0503020204020204" charset="-122"/>
              </a:rPr>
              <a:t>1N</a:t>
            </a:r>
            <a:endParaRPr lang="en-US" altLang="zh-CN"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8"/>
            </p:custDataLst>
          </p:nvPr>
        </p:nvSpPr>
        <p:spPr>
          <a:xfrm>
            <a:off x="489585" y="4742815"/>
            <a:ext cx="5086985"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rPr>
              <a:t>比较</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C</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D</a:t>
            </a:r>
            <a:r>
              <a:rPr lang="zh-CN" altLang="en-US" sz="1600">
                <a:solidFill>
                  <a:srgbClr val="FF0000"/>
                </a:solidFill>
                <a:latin typeface="微软雅黑" panose="020b0503020204020204" charset="-122"/>
                <a:ea typeface="微软雅黑" panose="020b0503020204020204" charset="-122"/>
              </a:rPr>
              <a:t>，可知物体所受浮力大小与液体密度有关</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9"/>
            </p:custDataLst>
          </p:nvPr>
        </p:nvSpPr>
        <p:spPr>
          <a:xfrm>
            <a:off x="489585" y="5232400"/>
            <a:ext cx="5217160" cy="82994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物体所受浮力与物体浸入的体积（排开液体的体积）有关，浸入的体积越大，浮力越大，浸没时，体积不变，浮力也就不变，故是</a:t>
            </a:r>
            <a:r>
              <a:rPr lang="zh-CN" sz="1600">
                <a:solidFill>
                  <a:srgbClr val="FF0000"/>
                </a:solidFill>
                <a:latin typeface="Calibri"/>
                <a:ea typeface="微软雅黑" panose="020b0503020204020204" charset="-122"/>
              </a:rPr>
              <a:t>②</a:t>
            </a:r>
            <a:endParaRPr lang="zh-CN" sz="1600">
              <a:solidFill>
                <a:srgbClr val="FF0000"/>
              </a:solidFill>
              <a:latin typeface="Calibri"/>
              <a:ea typeface="微软雅黑" panose="020b0503020204020204" charset="-122"/>
            </a:endParaRPr>
          </a:p>
        </p:txBody>
      </p:sp>
      <p:sp>
        <p:nvSpPr>
          <p:cNvPr id="19" name="文本框 18" title=""/>
          <p:cNvSpPr txBox="1"/>
          <p:nvPr>
            <p:custDataLst>
              <p:tags r:id="rId10"/>
            </p:custDataLst>
          </p:nvPr>
        </p:nvSpPr>
        <p:spPr>
          <a:xfrm>
            <a:off x="4525010" y="2101850"/>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1"/>
            </p:custDataLst>
          </p:nvPr>
        </p:nvSpPr>
        <p:spPr>
          <a:xfrm>
            <a:off x="5576570" y="2466340"/>
            <a:ext cx="9956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液体密度</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2"/>
            </p:custDataLst>
          </p:nvPr>
        </p:nvSpPr>
        <p:spPr>
          <a:xfrm>
            <a:off x="2905125" y="3194050"/>
            <a:ext cx="386080" cy="337185"/>
          </a:xfrm>
          <a:prstGeom prst="rect">
            <a:avLst/>
          </a:prstGeom>
          <a:noFill/>
        </p:spPr>
        <p:txBody>
          <a:bodyPr wrap="none" rtlCol="0">
            <a:spAutoFit/>
          </a:bodyPr>
          <a:lstStyle/>
          <a:p>
            <a:r>
              <a:rPr lang="zh-CN" altLang="en-US" sz="1600">
                <a:solidFill>
                  <a:srgbClr val="FF0000"/>
                </a:solidFill>
                <a:latin typeface="Calibri"/>
                <a:ea typeface="微软雅黑" panose="020b0503020204020204" charset="-122"/>
              </a:rPr>
              <a:t>②</a:t>
            </a:r>
            <a:endParaRPr lang="zh-CN" altLang="en-US" sz="1600">
              <a:solidFill>
                <a:srgbClr val="FF0000"/>
              </a:solidFill>
              <a:latin typeface="Calibri"/>
              <a:ea typeface="微软雅黑" panose="020b0503020204020204" charset="-122"/>
            </a:endParaRPr>
          </a:p>
        </p:txBody>
      </p:sp>
      <p:sp>
        <p:nvSpPr>
          <p:cNvPr id="15" name="文本框 14" title=""/>
          <p:cNvSpPr txBox="1"/>
          <p:nvPr/>
        </p:nvSpPr>
        <p:spPr>
          <a:xfrm>
            <a:off x="4525010" y="3604260"/>
            <a:ext cx="1198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控制变量法</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 grpId="0"/>
      <p:bldP spid="6" grpId="0"/>
      <p:bldP spid="19" grpId="0"/>
      <p:bldP spid="10" grpId="0"/>
      <p:bldP spid="13" grpId="0"/>
      <p:bldP spid="14" grpId="0"/>
      <p:bldP spid="15"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83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探究影响浮力大小的因素</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47497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在一个底面积为 150cm</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足够深的容器内有一定量的水，将一个高14cm、横截面积 50cm</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的圆柱形实心塑料块挂在一条橡皮筋上，此时圆柱体的下表面刚好与水面接触，如图，当每次向容器中注入100g 水时，橡皮筋收缩 0.2cm，要想把圆柱体刚好淹没，需要向容器中注入水的质量为（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a:t>
            </a:r>
            <a:r>
              <a:rPr lang="en-US"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2000g</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B．200g</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C．1750g</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D．1800g</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6"/>
            </p:custDataLst>
          </p:nvPr>
        </p:nvCxnSpPr>
        <p:spPr>
          <a:xfrm flipH="1">
            <a:off x="5784215" y="1331595"/>
            <a:ext cx="0" cy="549211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2" name="图片 -2147481587" title=""/>
          <p:cNvPicPr>
            <a:picLocks noChangeAspect="1"/>
          </p:cNvPicPr>
          <p:nvPr/>
        </p:nvPicPr>
        <p:blipFill>
          <a:blip r:embed="rId7"/>
          <a:stretch>
            <a:fillRect/>
          </a:stretch>
        </p:blipFill>
        <p:spPr>
          <a:xfrm>
            <a:off x="646430" y="4008120"/>
            <a:ext cx="1687195" cy="2479675"/>
          </a:xfrm>
          <a:prstGeom prst="rect">
            <a:avLst/>
          </a:prstGeom>
          <a:noFill/>
          <a:ln w="9525">
            <a:noFill/>
          </a:ln>
        </p:spPr>
      </p:pic>
      <p:sp>
        <p:nvSpPr>
          <p:cNvPr id="16" name="文本框 15" title=""/>
          <p:cNvSpPr txBox="1"/>
          <p:nvPr>
            <p:custDataLst>
              <p:tags r:id="rId8"/>
            </p:custDataLst>
          </p:nvPr>
        </p:nvSpPr>
        <p:spPr>
          <a:xfrm>
            <a:off x="5864860" y="1331595"/>
            <a:ext cx="611695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探究浮力的大小跟哪些因素有关的实验情形如图所示，其中所用金属块a和塑料块b的密度不同，但重力均为1.6N。下列分析正确的是（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A．金属块a浸没在水中时，受到浮力的大小为0.3N；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B．利用甲、乙，可以探究浮力的大小与物体体积的关系；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C．利用乙、丙，可以探究浮力的大小与物体密度的关系；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D．利用丙、丁，可以探究浮力的大小与液体密度的关系</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574" title=""/>
          <p:cNvPicPr>
            <a:picLocks noChangeAspect="1"/>
          </p:cNvPicPr>
          <p:nvPr/>
        </p:nvPicPr>
        <p:blipFill>
          <a:blip r:embed="rId9"/>
          <a:stretch>
            <a:fillRect/>
          </a:stretch>
        </p:blipFill>
        <p:spPr>
          <a:xfrm>
            <a:off x="5988050" y="4083050"/>
            <a:ext cx="3891280" cy="2283460"/>
          </a:xfrm>
          <a:prstGeom prst="rect">
            <a:avLst/>
          </a:prstGeom>
          <a:noFill/>
          <a:ln w="9525">
            <a:noFill/>
          </a:ln>
        </p:spPr>
      </p:pic>
      <p:sp>
        <p:nvSpPr>
          <p:cNvPr id="17" name="文本框 16" title=""/>
          <p:cNvSpPr txBox="1"/>
          <p:nvPr>
            <p:custDataLst>
              <p:tags r:id="rId10"/>
            </p:custDataLst>
          </p:nvPr>
        </p:nvSpPr>
        <p:spPr>
          <a:xfrm>
            <a:off x="2153920" y="4533265"/>
            <a:ext cx="3364230" cy="82994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求出每加</a:t>
            </a:r>
            <a:r>
              <a:rPr lang="en-US" altLang="zh-CN" sz="1600">
                <a:solidFill>
                  <a:srgbClr val="FF0000"/>
                </a:solidFill>
                <a:latin typeface="微软雅黑" panose="020b0503020204020204" charset="-122"/>
                <a:ea typeface="微软雅黑" panose="020b0503020204020204" charset="-122"/>
              </a:rPr>
              <a:t>100g</a:t>
            </a:r>
            <a:r>
              <a:rPr lang="zh-CN" altLang="en-US" sz="1600">
                <a:solidFill>
                  <a:srgbClr val="FF0000"/>
                </a:solidFill>
                <a:latin typeface="微软雅黑" panose="020b0503020204020204" charset="-122"/>
                <a:ea typeface="微软雅黑" panose="020b0503020204020204" charset="-122"/>
              </a:rPr>
              <a:t>水面上升的高度，即可求出使圆柱体刚好淹没时水的质量</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1"/>
            </p:custDataLst>
          </p:nvPr>
        </p:nvSpPr>
        <p:spPr>
          <a:xfrm>
            <a:off x="970915" y="3260090"/>
            <a:ext cx="38100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A</a:t>
            </a:r>
            <a:endParaRPr 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2"/>
            </p:custDataLst>
          </p:nvPr>
        </p:nvSpPr>
        <p:spPr>
          <a:xfrm>
            <a:off x="9865360" y="4188460"/>
            <a:ext cx="2326640" cy="58356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探究代理大小与哪些因素有关采用控制变量法</a:t>
            </a:r>
            <a:endParaRPr 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13"/>
            </p:custDataLst>
          </p:nvPr>
        </p:nvSpPr>
        <p:spPr>
          <a:xfrm>
            <a:off x="9831705" y="4779645"/>
            <a:ext cx="2326640" cy="82994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比较甲、乙、丙、丁观察其不变量和变化量即可</a:t>
            </a:r>
            <a:endParaRPr 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custDataLst>
              <p:tags r:id="rId14"/>
            </p:custDataLst>
          </p:nvPr>
        </p:nvSpPr>
        <p:spPr>
          <a:xfrm>
            <a:off x="7291070" y="2183130"/>
            <a:ext cx="38100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D</a:t>
            </a:r>
            <a:endParaRPr 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p:bldP spid="18" grpId="0"/>
      <p:bldP spid="20" grpId="0"/>
      <p:bldP spid="21" grpId="0"/>
      <p:bldP spid="22"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阿基米德原理</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6278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一、探究浮力大小与物体排开液体重力的关系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449705"/>
            <a:ext cx="612902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1.实验探究：浮力的大小跟排开液体所受重力的关系</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20027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物体所受的浮力的大小与物体排开液体所受重力存在怎样的定量关系？</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5"/>
            </p:custDataLst>
          </p:nvPr>
        </p:nvSpPr>
        <p:spPr>
          <a:xfrm>
            <a:off x="292735" y="250952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【猜想与假设】</a:t>
            </a:r>
            <a:r>
              <a:rPr>
                <a:latin typeface="微软雅黑" panose="020b0503020204020204" charset="-122"/>
                <a:ea typeface="微软雅黑" panose="020b0503020204020204" charset="-122"/>
                <a:cs typeface="微软雅黑" panose="020b0503020204020204" charset="-122"/>
              </a:rPr>
              <a:t>浮力的大小可能等于物体排开的液体所受的重力</a:t>
            </a:r>
            <a:endParaRPr>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6"/>
            </p:custDataLst>
          </p:nvPr>
        </p:nvSpPr>
        <p:spPr>
          <a:xfrm>
            <a:off x="292735" y="3016250"/>
            <a:ext cx="11807825" cy="175323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【制定计划与设计实验】</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（1）使用弹簧测力计利用称重法得出石块所受的浮力；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（2）收集实验中石块排开的水，测出被排开的水所受的重力，比较浮力和杯排开的水的重力的大小；</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（3）换用不同质量的小石块，重复上面的实验，寻找规律</a:t>
            </a:r>
            <a:endParaRPr>
              <a:latin typeface="微软雅黑" panose="020b0503020204020204" charset="-122"/>
              <a:ea typeface="微软雅黑" panose="020b0503020204020204" charset="-122"/>
              <a:cs typeface="微软雅黑" panose="020b0503020204020204" charset="-122"/>
            </a:endParaRPr>
          </a:p>
        </p:txBody>
      </p:sp>
      <p:sp>
        <p:nvSpPr>
          <p:cNvPr id="29" name="文本框 28" title=""/>
          <p:cNvSpPr txBox="1"/>
          <p:nvPr>
            <p:custDataLst>
              <p:tags r:id="rId7"/>
            </p:custDataLst>
          </p:nvPr>
        </p:nvSpPr>
        <p:spPr>
          <a:xfrm>
            <a:off x="384175" y="4769485"/>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【实验器材】</a:t>
            </a:r>
            <a:r>
              <a:rPr>
                <a:latin typeface="微软雅黑" panose="020b0503020204020204" charset="-122"/>
                <a:ea typeface="微软雅黑" panose="020b0503020204020204" charset="-122"/>
                <a:cs typeface="微软雅黑" panose="020b0503020204020204" charset="-122"/>
              </a:rPr>
              <a:t>弹簧测力计、小石块、细线、溢水杯、小桶、水等</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wipe(left)">
                                      <p:cBhvr>
                                        <p:cTn id="35" dur="500"/>
                                        <p:tgtEl>
                                          <p:spTgt spid="13">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wipe(left)">
                                      <p:cBhvr>
                                        <p:cTn id="40" dur="500"/>
                                        <p:tgtEl>
                                          <p:spTgt spid="13">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wipe(left)">
                                      <p:cBhvr>
                                        <p:cTn id="45" dur="500"/>
                                        <p:tgtEl>
                                          <p:spTgt spid="13">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9">
                                            <p:txEl>
                                              <p:pRg st="0" end="0"/>
                                            </p:txEl>
                                          </p:spTgt>
                                        </p:tgtEl>
                                        <p:attrNameLst>
                                          <p:attrName>style.visibility</p:attrName>
                                        </p:attrNameLst>
                                      </p:cBhvr>
                                      <p:to>
                                        <p:strVal val="visible"/>
                                      </p:to>
                                    </p:set>
                                    <p:animEffect transition="in" filter="wipe(left)">
                                      <p:cBhvr>
                                        <p:cTn id="50"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6278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一、探究浮力大小与物体排开液体重力的关系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449705"/>
            <a:ext cx="612902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1.实验探究：浮力的大小跟排开液体所受重力的关系</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4"/>
            </p:custDataLst>
          </p:nvPr>
        </p:nvSpPr>
        <p:spPr>
          <a:xfrm>
            <a:off x="292735" y="3788410"/>
            <a:ext cx="11807825" cy="299974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【制定计划与设计实验】</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第一步：测出小石块的重力；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第二步：测出空桶的重力；</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第三步：将溢水杯装满水（液面与溢水口平齐），把小石块缓慢（不要晃动，以免排开水量偏多）放入杯中，读出此时弹簧测力计的示数，并用小桶收集溢出的水；</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第四步：测出小桶和排开水的总重力，比较浮力和排开水的重力的关系；</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第五步：换用不同质量的小石块，重复上述步骤（多次实验，使结论更具普遍性），记录实验数据。</a:t>
            </a:r>
            <a:endParaRPr>
              <a:latin typeface="微软雅黑" panose="020b0503020204020204" charset="-122"/>
              <a:ea typeface="微软雅黑" panose="020b0503020204020204" charset="-122"/>
              <a:cs typeface="微软雅黑" panose="020b0503020204020204" charset="-122"/>
            </a:endParaRPr>
          </a:p>
        </p:txBody>
      </p:sp>
      <p:pic>
        <p:nvPicPr>
          <p:cNvPr id="6" name="图片 -2147481572" title=""/>
          <p:cNvPicPr>
            <a:picLocks noChangeAspect="1"/>
          </p:cNvPicPr>
          <p:nvPr/>
        </p:nvPicPr>
        <p:blipFill>
          <a:blip r:embed="rId5"/>
          <a:stretch>
            <a:fillRect/>
          </a:stretch>
        </p:blipFill>
        <p:spPr>
          <a:xfrm>
            <a:off x="3909060" y="2065655"/>
            <a:ext cx="3830320" cy="20377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wipe(left)">
                                      <p:cBhvr>
                                        <p:cTn id="30" dur="500"/>
                                        <p:tgtEl>
                                          <p:spTgt spid="13">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wipe(left)">
                                      <p:cBhvr>
                                        <p:cTn id="35" dur="500"/>
                                        <p:tgtEl>
                                          <p:spTgt spid="13">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animEffect transition="in" filter="wipe(left)">
                                      <p:cBhvr>
                                        <p:cTn id="40" dur="500"/>
                                        <p:tgtEl>
                                          <p:spTgt spid="13">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4" end="4"/>
                                            </p:txEl>
                                          </p:spTgt>
                                        </p:tgtEl>
                                        <p:attrNameLst>
                                          <p:attrName>style.visibility</p:attrName>
                                        </p:attrNameLst>
                                      </p:cBhvr>
                                      <p:to>
                                        <p:strVal val="visible"/>
                                      </p:to>
                                    </p:set>
                                    <p:animEffect transition="in" filter="wipe(left)">
                                      <p:cBhvr>
                                        <p:cTn id="45" dur="500"/>
                                        <p:tgtEl>
                                          <p:spTgt spid="13">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xEl>
                                              <p:pRg st="5" end="5"/>
                                            </p:txEl>
                                          </p:spTgt>
                                        </p:tgtEl>
                                        <p:attrNameLst>
                                          <p:attrName>style.visibility</p:attrName>
                                        </p:attrNameLst>
                                      </p:cBhvr>
                                      <p:to>
                                        <p:strVal val="visible"/>
                                      </p:to>
                                    </p:set>
                                    <p:animEffect transition="in" filter="wipe(left)">
                                      <p:cBhvr>
                                        <p:cTn id="50"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6278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一、探究浮力大小与物体排开液体重力的关系</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449705"/>
            <a:ext cx="612902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1.实验探究：浮力的大小跟排开液体所受重力的关系</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4"/>
            </p:custDataLst>
          </p:nvPr>
        </p:nvSpPr>
        <p:spPr>
          <a:xfrm>
            <a:off x="292735" y="19392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【记录数据】</a:t>
            </a:r>
            <a:endParaRPr>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custDataLst>
              <p:tags r:id="rId5"/>
            </p:custDataLst>
          </p:nvPr>
        </p:nvGraphicFramePr>
        <p:xfrm>
          <a:off x="524510" y="2625090"/>
          <a:ext cx="11421745" cy="1971040"/>
        </p:xfrm>
        <a:graphic>
          <a:graphicData uri="http://schemas.openxmlformats.org/drawingml/2006/table">
            <a:tbl>
              <a:tblPr/>
              <a:tblGrid>
                <a:gridCol w="755650"/>
                <a:gridCol w="1920875"/>
                <a:gridCol w="1696720"/>
                <a:gridCol w="2234565"/>
                <a:gridCol w="1866900"/>
                <a:gridCol w="1042035"/>
                <a:gridCol w="1905000"/>
              </a:tblGrid>
              <a:tr h="59690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次数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①小石块的重力/N</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②空桶的重力/N</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③弹簧测力计的示数/N</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④桶和水总重/N</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浮力/N</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排开水的重力/N</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8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847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78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3.6</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9" name="文本框 8" title=""/>
          <p:cNvSpPr txBox="1"/>
          <p:nvPr>
            <p:custDataLst>
              <p:tags r:id="rId6"/>
            </p:custDataLst>
          </p:nvPr>
        </p:nvSpPr>
        <p:spPr>
          <a:xfrm>
            <a:off x="292735" y="48856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【实验结论】</a:t>
            </a:r>
            <a:r>
              <a:rPr lang="zh-CN">
                <a:solidFill>
                  <a:srgbClr val="FF0000"/>
                </a:solidFill>
                <a:latin typeface="微软雅黑" panose="020b0503020204020204" charset="-122"/>
                <a:ea typeface="微软雅黑" panose="020b0503020204020204" charset="-122"/>
                <a:cs typeface="微软雅黑" panose="020b0503020204020204" charset="-122"/>
              </a:rPr>
              <a:t>浸在液体中的物体，受到的浮力大小与它排开的液体所受的重力大小相等。</a:t>
            </a:r>
            <a:endParaRPr lang="zh-CN">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二、阿基米德原理</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449705"/>
            <a:ext cx="110470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1.内容：</a:t>
            </a:r>
            <a:r>
              <a:rPr sz="2000">
                <a:latin typeface="微软雅黑" panose="020b0503020204020204" charset="-122"/>
                <a:ea typeface="微软雅黑" panose="020b0503020204020204" charset="-122"/>
                <a:cs typeface="微软雅黑" panose="020b0503020204020204" charset="-122"/>
              </a:rPr>
              <a:t>浸在液体中的物体受到向上的浮力，浮力的大小等于它排开的液体所受到的重力。</a:t>
            </a:r>
            <a:endParaRPr sz="20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4"/>
            </p:custDataLst>
          </p:nvPr>
        </p:nvSpPr>
        <p:spPr>
          <a:xfrm>
            <a:off x="384175" y="2002790"/>
            <a:ext cx="1180782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2.公式</a:t>
            </a:r>
            <a:r>
              <a:rPr lang="zh-CN" sz="2000">
                <a:solidFill>
                  <a:srgbClr val="172EDB"/>
                </a:solidFill>
                <a:latin typeface="微软雅黑" panose="020b0503020204020204" charset="-122"/>
                <a:ea typeface="微软雅黑" panose="020b0503020204020204" charset="-122"/>
                <a:cs typeface="微软雅黑" panose="020b0503020204020204" charset="-122"/>
              </a:rPr>
              <a:t>：</a:t>
            </a:r>
            <a:r>
              <a:rPr lang="zh-CN" sz="2000">
                <a:latin typeface="微软雅黑" panose="020b0503020204020204" charset="-122"/>
                <a:ea typeface="微软雅黑" panose="020b0503020204020204" charset="-122"/>
                <a:cs typeface="微软雅黑" panose="020b0503020204020204" charset="-122"/>
              </a:rPr>
              <a:t>F</a:t>
            </a:r>
            <a:r>
              <a:rPr lang="zh-CN" sz="2000" baseline="-25000">
                <a:latin typeface="微软雅黑" panose="020b0503020204020204" charset="-122"/>
                <a:ea typeface="微软雅黑" panose="020b0503020204020204" charset="-122"/>
                <a:cs typeface="微软雅黑" panose="020b0503020204020204" charset="-122"/>
              </a:rPr>
              <a:t>浮</a:t>
            </a:r>
            <a:r>
              <a:rPr lang="zh-CN" sz="2000">
                <a:latin typeface="微软雅黑" panose="020b0503020204020204" charset="-122"/>
                <a:ea typeface="微软雅黑" panose="020b0503020204020204" charset="-122"/>
                <a:cs typeface="微软雅黑" panose="020b0503020204020204" charset="-122"/>
              </a:rPr>
              <a:t>=G</a:t>
            </a:r>
            <a:r>
              <a:rPr lang="zh-CN" sz="2000" baseline="-25000">
                <a:latin typeface="微软雅黑" panose="020b0503020204020204" charset="-122"/>
                <a:ea typeface="微软雅黑" panose="020b0503020204020204" charset="-122"/>
                <a:cs typeface="微软雅黑" panose="020b0503020204020204" charset="-122"/>
              </a:rPr>
              <a:t>排</a:t>
            </a:r>
            <a:r>
              <a:rPr lang="zh-CN" sz="2000">
                <a:latin typeface="微软雅黑" panose="020b0503020204020204" charset="-122"/>
                <a:ea typeface="微软雅黑" panose="020b0503020204020204" charset="-122"/>
                <a:cs typeface="微软雅黑" panose="020b0503020204020204" charset="-122"/>
              </a:rPr>
              <a:t>=m</a:t>
            </a:r>
            <a:r>
              <a:rPr lang="zh-CN" sz="2000" baseline="-25000">
                <a:latin typeface="微软雅黑" panose="020b0503020204020204" charset="-122"/>
                <a:ea typeface="微软雅黑" panose="020b0503020204020204" charset="-122"/>
                <a:cs typeface="微软雅黑" panose="020b0503020204020204" charset="-122"/>
              </a:rPr>
              <a:t>排</a:t>
            </a:r>
            <a:r>
              <a:rPr lang="zh-CN" sz="2000">
                <a:latin typeface="微软雅黑" panose="020b0503020204020204" charset="-122"/>
                <a:ea typeface="微软雅黑" panose="020b0503020204020204" charset="-122"/>
                <a:cs typeface="微软雅黑" panose="020b0503020204020204" charset="-122"/>
              </a:rPr>
              <a:t>g=ρ</a:t>
            </a:r>
            <a:r>
              <a:rPr lang="zh-CN" sz="2000" baseline="-25000">
                <a:latin typeface="微软雅黑" panose="020b0503020204020204" charset="-122"/>
                <a:ea typeface="微软雅黑" panose="020b0503020204020204" charset="-122"/>
                <a:cs typeface="微软雅黑" panose="020b0503020204020204" charset="-122"/>
              </a:rPr>
              <a:t>液</a:t>
            </a:r>
            <a:r>
              <a:rPr lang="zh-CN" sz="2000">
                <a:latin typeface="微软雅黑" panose="020b0503020204020204" charset="-122"/>
                <a:ea typeface="微软雅黑" panose="020b0503020204020204" charset="-122"/>
                <a:cs typeface="微软雅黑" panose="020b0503020204020204" charset="-122"/>
              </a:rPr>
              <a:t>gV</a:t>
            </a:r>
            <a:r>
              <a:rPr lang="zh-CN" sz="2000" baseline="-25000">
                <a:latin typeface="微软雅黑" panose="020b0503020204020204" charset="-122"/>
                <a:ea typeface="微软雅黑" panose="020b0503020204020204" charset="-122"/>
                <a:cs typeface="微软雅黑" panose="020b0503020204020204" charset="-122"/>
              </a:rPr>
              <a:t>排</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p:txBody>
      </p:sp>
      <p:pic>
        <p:nvPicPr>
          <p:cNvPr id="6" name="图片 5" title=""/>
          <p:cNvPicPr>
            <a:picLocks noChangeAspect="1"/>
          </p:cNvPicPr>
          <p:nvPr>
            <p:custDataLst>
              <p:tags r:id="rId6"/>
            </p:custDataLst>
          </p:nvPr>
        </p:nvPicPr>
        <p:blipFill>
          <a:blip r:embed="rId5"/>
          <a:stretch>
            <a:fillRect/>
          </a:stretch>
        </p:blipFill>
        <p:spPr>
          <a:xfrm>
            <a:off x="10218420" y="509270"/>
            <a:ext cx="1651000" cy="528955"/>
          </a:xfrm>
          <a:prstGeom prst="rect">
            <a:avLst/>
          </a:prstGeom>
        </p:spPr>
      </p:pic>
      <p:pic>
        <p:nvPicPr>
          <p:cNvPr id="7" name="图片 -2147481571" title=""/>
          <p:cNvPicPr>
            <a:picLocks noChangeAspect="1"/>
          </p:cNvPicPr>
          <p:nvPr/>
        </p:nvPicPr>
        <p:blipFill>
          <a:blip r:embed="rId7"/>
          <a:stretch>
            <a:fillRect/>
          </a:stretch>
        </p:blipFill>
        <p:spPr>
          <a:xfrm>
            <a:off x="3263900" y="2695575"/>
            <a:ext cx="4928235" cy="1970405"/>
          </a:xfrm>
          <a:prstGeom prst="rect">
            <a:avLst/>
          </a:prstGeom>
          <a:noFill/>
          <a:ln w="9525">
            <a:noFill/>
          </a:ln>
        </p:spPr>
      </p:pic>
      <p:sp>
        <p:nvSpPr>
          <p:cNvPr id="10" name="文本框 9" title=""/>
          <p:cNvSpPr txBox="1"/>
          <p:nvPr>
            <p:custDataLst>
              <p:tags r:id="rId8"/>
            </p:custDataLst>
          </p:nvPr>
        </p:nvSpPr>
        <p:spPr>
          <a:xfrm>
            <a:off x="384175" y="4635500"/>
            <a:ext cx="11807825" cy="553085"/>
          </a:xfrm>
          <a:prstGeom prst="rect">
            <a:avLst/>
          </a:prstGeom>
          <a:noFill/>
        </p:spPr>
        <p:txBody>
          <a:bodyPr wrap="square" rtlCol="0" anchor="t">
            <a:spAutoFit/>
          </a:bodyPr>
          <a:lstStyle/>
          <a:p>
            <a:pPr fontAlgn="auto">
              <a:lnSpc>
                <a:spcPct val="150000"/>
              </a:lnSpc>
            </a:pPr>
            <a:r>
              <a:rPr sz="2000">
                <a:solidFill>
                  <a:schemeClr val="bg1"/>
                </a:solidFill>
                <a:highlight>
                  <a:srgbClr val="800080"/>
                </a:highlight>
                <a:latin typeface="微软雅黑" panose="020b0503020204020204" charset="-122"/>
                <a:ea typeface="微软雅黑" panose="020b0503020204020204" charset="-122"/>
                <a:cs typeface="微软雅黑" panose="020b0503020204020204" charset="-122"/>
              </a:rPr>
              <a:t>注意：</a:t>
            </a:r>
            <a:r>
              <a:rPr sz="2000">
                <a:latin typeface="微软雅黑" panose="020b0503020204020204" charset="-122"/>
                <a:ea typeface="微软雅黑" panose="020b0503020204020204" charset="-122"/>
                <a:cs typeface="微软雅黑" panose="020b0503020204020204" charset="-122"/>
              </a:rPr>
              <a:t>阿基米德原理也适用于气体，此时F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=ρ</a:t>
            </a:r>
            <a:r>
              <a:rPr sz="2000" baseline="-25000">
                <a:latin typeface="微软雅黑" panose="020b0503020204020204" charset="-122"/>
                <a:ea typeface="微软雅黑" panose="020b0503020204020204" charset="-122"/>
                <a:cs typeface="微软雅黑" panose="020b0503020204020204" charset="-122"/>
              </a:rPr>
              <a:t>气</a:t>
            </a:r>
            <a:r>
              <a:rPr sz="2000">
                <a:latin typeface="微软雅黑" panose="020b0503020204020204" charset="-122"/>
                <a:ea typeface="微软雅黑" panose="020b0503020204020204" charset="-122"/>
                <a:cs typeface="微软雅黑" panose="020b0503020204020204" charset="-122"/>
              </a:rPr>
              <a:t>gV</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p:txBody>
      </p:sp>
      <p:pic>
        <p:nvPicPr>
          <p:cNvPr id="11" name="图片 356" title=""/>
          <p:cNvPicPr>
            <a:picLocks noChangeAspect="1" noChangeArrowheads="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bwMode="auto">
          <a:xfrm>
            <a:off x="292207" y="527479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title=""/>
          <p:cNvSpPr/>
          <p:nvPr>
            <p:custDataLst>
              <p:tags r:id="rId11"/>
            </p:custDataLst>
          </p:nvPr>
        </p:nvSpPr>
        <p:spPr>
          <a:xfrm>
            <a:off x="292735" y="5748655"/>
            <a:ext cx="11716385" cy="922020"/>
          </a:xfrm>
          <a:prstGeom prst="rect">
            <a:avLst/>
          </a:prstGeom>
          <a:solidFill>
            <a:schemeClr val="accent3">
              <a:lumMod val="60000"/>
              <a:lumOff val="40000"/>
            </a:schemeClr>
          </a:solidFill>
        </p:spPr>
        <p:txBody>
          <a:bodyPr wrap="square">
            <a:spAutoFit/>
          </a:bodyPr>
          <a:lstStyle/>
          <a:p>
            <a:pPr indent="0" algn="just" fontAlgn="auto">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“浸在液体中的物体”包含两种状态：①物体全部浸入液体中，即物体浸没在液体中，此时V</a:t>
            </a:r>
            <a:r>
              <a:rPr lang="zh-CN" altLang="en-US" kern="100" baseline="-25000">
                <a:latin typeface="Times New Roman" panose="02020603050405020304" pitchFamily="18" charset="0"/>
                <a:ea typeface="华文楷体" panose="02010600040101010101" pitchFamily="2" charset="-122"/>
                <a:cs typeface="华文楷体" panose="02010600040101010101" pitchFamily="2" charset="-122"/>
              </a:rPr>
              <a:t>排</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=V</a:t>
            </a:r>
            <a:r>
              <a:rPr lang="zh-CN" altLang="en-US" kern="100" baseline="-25000">
                <a:latin typeface="Times New Roman" panose="02020603050405020304" pitchFamily="18" charset="0"/>
                <a:ea typeface="华文楷体" panose="02010600040101010101" pitchFamily="2" charset="-122"/>
                <a:cs typeface="华文楷体" panose="02010600040101010101" pitchFamily="2" charset="-122"/>
              </a:rPr>
              <a:t>物</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；②物体的一部分浸入液体中，另一部分露在液面上，此时V</a:t>
            </a:r>
            <a:r>
              <a:rPr lang="zh-CN" altLang="en-US" kern="100" baseline="-25000">
                <a:latin typeface="Times New Roman" panose="02020603050405020304" pitchFamily="18" charset="0"/>
                <a:ea typeface="华文楷体" panose="02010600040101010101" pitchFamily="2" charset="-122"/>
                <a:cs typeface="华文楷体" panose="02010600040101010101" pitchFamily="2" charset="-122"/>
              </a:rPr>
              <a:t>排</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&lt;V</a:t>
            </a:r>
            <a:r>
              <a:rPr lang="zh-CN" altLang="en-US" kern="100" baseline="-25000">
                <a:latin typeface="Times New Roman" panose="02020603050405020304" pitchFamily="18" charset="0"/>
                <a:ea typeface="华文楷体" panose="02010600040101010101" pitchFamily="2" charset="-122"/>
                <a:cs typeface="华文楷体" panose="02010600040101010101" pitchFamily="2" charset="-122"/>
              </a:rPr>
              <a:t>物</a:t>
            </a:r>
            <a:r>
              <a:rPr lang="zh-CN" altLang="en-US" kern="100">
                <a:latin typeface="Times New Roman" panose="02020603050405020304" pitchFamily="18" charset="0"/>
                <a:ea typeface="华文楷体" panose="02010600040101010101" pitchFamily="2" charset="-122"/>
                <a:cs typeface="华文楷体" panose="02010600040101010101" pitchFamily="2" charset="-122"/>
              </a:rPr>
              <a:t>。</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
        <p:nvSpPr>
          <p:cNvPr id="16" name="文本框 15" title=""/>
          <p:cNvSpPr txBox="1"/>
          <p:nvPr>
            <p:custDataLst>
              <p:tags r:id="rId12"/>
            </p:custDataLst>
          </p:nvPr>
        </p:nvSpPr>
        <p:spPr>
          <a:xfrm>
            <a:off x="2167255" y="5215255"/>
            <a:ext cx="2291080" cy="506730"/>
          </a:xfrm>
          <a:prstGeom prst="rect">
            <a:avLst/>
          </a:prstGeom>
          <a:noFill/>
        </p:spPr>
        <p:txBody>
          <a:bodyPr wrap="square" rtlCol="0" anchor="t">
            <a:spAutoFit/>
          </a:bodyPr>
          <a:lstStyle/>
          <a:p>
            <a:pPr fontAlgn="auto">
              <a:lnSpc>
                <a:spcPct val="150000"/>
              </a:lnSpc>
            </a:pPr>
            <a:r>
              <a:rPr lang="zh-CN" b="1">
                <a:latin typeface="华文楷体" panose="02010600040101010101" pitchFamily="2" charset="-122"/>
                <a:ea typeface="华文楷体" panose="02010600040101010101" pitchFamily="2" charset="-122"/>
                <a:cs typeface="微软雅黑" panose="020b0503020204020204" charset="-122"/>
              </a:rPr>
              <a:t>浸没和浸入的区别</a:t>
            </a:r>
            <a:endParaRPr lang="zh-CN" b="1">
              <a:latin typeface="华文楷体" panose="02010600040101010101" pitchFamily="2" charset="-122"/>
              <a:ea typeface="华文楷体" panose="02010600040101010101" pitchFamily="2"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left)">
                                      <p:cBhvr>
                                        <p:cTn id="40" dur="500"/>
                                        <p:tgtEl>
                                          <p:spTgt spid="16">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23227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二、阿基米德原理</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title=""/>
          <p:cNvSpPr txBox="1"/>
          <p:nvPr>
            <p:custDataLst>
              <p:tags r:id="rId3"/>
            </p:custDataLst>
          </p:nvPr>
        </p:nvSpPr>
        <p:spPr>
          <a:xfrm>
            <a:off x="374650" y="1449705"/>
            <a:ext cx="110470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3.计算浮力大小的四种方法</a:t>
            </a:r>
            <a:endParaRPr sz="2000">
              <a:latin typeface="微软雅黑" panose="020b0503020204020204" charset="-122"/>
              <a:ea typeface="微软雅黑" panose="020b0503020204020204" charset="-122"/>
              <a:cs typeface="微软雅黑" panose="020b0503020204020204" charset="-122"/>
            </a:endParaRPr>
          </a:p>
        </p:txBody>
      </p:sp>
      <p:pic>
        <p:nvPicPr>
          <p:cNvPr id="6" name="图片 5" title=""/>
          <p:cNvPicPr>
            <a:picLocks noChangeAspect="1"/>
          </p:cNvPicPr>
          <p:nvPr>
            <p:custDataLst>
              <p:tags r:id="rId5"/>
            </p:custDataLst>
          </p:nvPr>
        </p:nvPicPr>
        <p:blipFill>
          <a:blip r:embed="rId4"/>
          <a:stretch>
            <a:fillRect/>
          </a:stretch>
        </p:blipFill>
        <p:spPr>
          <a:xfrm>
            <a:off x="10218420" y="509270"/>
            <a:ext cx="1651000" cy="528955"/>
          </a:xfrm>
          <a:prstGeom prst="rect">
            <a:avLst/>
          </a:prstGeom>
        </p:spPr>
      </p:pic>
      <p:graphicFrame>
        <p:nvGraphicFramePr>
          <p:cNvPr id="9" name="表格 8" title=""/>
          <p:cNvGraphicFramePr>
            <a:graphicFrameLocks noGrp="1"/>
          </p:cNvGraphicFramePr>
          <p:nvPr>
            <p:custDataLst>
              <p:tags r:id="rId6"/>
            </p:custDataLst>
          </p:nvPr>
        </p:nvGraphicFramePr>
        <p:xfrm>
          <a:off x="374650" y="2094865"/>
          <a:ext cx="11412220" cy="1587500"/>
        </p:xfrm>
        <a:graphic>
          <a:graphicData uri="http://schemas.openxmlformats.org/drawingml/2006/table">
            <a:tbl>
              <a:tblPr/>
              <a:tblGrid>
                <a:gridCol w="2913380"/>
                <a:gridCol w="2742565"/>
                <a:gridCol w="2915920"/>
                <a:gridCol w="2840355"/>
              </a:tblGrid>
              <a:tr h="396875">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称重法</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压力差法</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公式法</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平衡法</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90625">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浮力等于物体的重力G减去物体浸在液体中时弹簧测力计的拉力F，即F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=G-F</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浮力等于物体上、下表面受到的液体的压力差，</a:t>
                      </a: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即F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=F</a:t>
                      </a:r>
                      <a:r>
                        <a:rPr lang="en-US" sz="1600" b="0" baseline="-25000">
                          <a:latin typeface="微软雅黑" panose="020b0503020204020204" charset="-122"/>
                          <a:ea typeface="微软雅黑" panose="020b0503020204020204" charset="-122"/>
                          <a:cs typeface="微软雅黑" panose="020b0503020204020204" charset="-122"/>
                        </a:rPr>
                        <a:t>向上</a:t>
                      </a:r>
                      <a:r>
                        <a:rPr lang="en-US" sz="1600" b="0">
                          <a:latin typeface="微软雅黑" panose="020b0503020204020204" charset="-122"/>
                          <a:ea typeface="微软雅黑" panose="020b0503020204020204" charset="-122"/>
                          <a:cs typeface="微软雅黑" panose="020b0503020204020204" charset="-122"/>
                        </a:rPr>
                        <a:t>-F</a:t>
                      </a:r>
                      <a:r>
                        <a:rPr lang="en-US" sz="1600" b="0" baseline="-25000">
                          <a:latin typeface="微软雅黑" panose="020b0503020204020204" charset="-122"/>
                          <a:ea typeface="微软雅黑" panose="020b0503020204020204" charset="-122"/>
                          <a:cs typeface="微软雅黑" panose="020b0503020204020204" charset="-122"/>
                        </a:rPr>
                        <a:t>向下</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根据阿基米德原理F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=G</a:t>
                      </a:r>
                      <a:r>
                        <a:rPr lang="en-US" sz="1600" b="0" baseline="-25000">
                          <a:latin typeface="微软雅黑" panose="020b0503020204020204" charset="-122"/>
                          <a:ea typeface="微软雅黑" panose="020b0503020204020204" charset="-122"/>
                          <a:cs typeface="微软雅黑" panose="020b0503020204020204" charset="-122"/>
                        </a:rPr>
                        <a:t>排</a:t>
                      </a:r>
                      <a:r>
                        <a:rPr lang="en-US" sz="1600" b="0">
                          <a:latin typeface="微软雅黑" panose="020b0503020204020204" charset="-122"/>
                          <a:ea typeface="微软雅黑" panose="020b0503020204020204" charset="-122"/>
                          <a:cs typeface="微软雅黑" panose="020b0503020204020204" charset="-122"/>
                        </a:rPr>
                        <a:t>=m</a:t>
                      </a:r>
                      <a:r>
                        <a:rPr lang="en-US" sz="1600" b="0" baseline="-25000">
                          <a:latin typeface="微软雅黑" panose="020b0503020204020204" charset="-122"/>
                          <a:ea typeface="微软雅黑" panose="020b0503020204020204" charset="-122"/>
                          <a:cs typeface="微软雅黑" panose="020b0503020204020204" charset="-122"/>
                        </a:rPr>
                        <a:t>排</a:t>
                      </a:r>
                      <a:r>
                        <a:rPr lang="en-US" sz="1600" b="0">
                          <a:latin typeface="微软雅黑" panose="020b0503020204020204" charset="-122"/>
                          <a:ea typeface="微软雅黑" panose="020b0503020204020204" charset="-122"/>
                          <a:cs typeface="微软雅黑" panose="020b0503020204020204" charset="-122"/>
                        </a:rPr>
                        <a:t>g=ρ</a:t>
                      </a:r>
                      <a:r>
                        <a:rPr lang="en-US" sz="1600" b="0" baseline="-25000">
                          <a:latin typeface="微软雅黑" panose="020b0503020204020204" charset="-122"/>
                          <a:ea typeface="微软雅黑" panose="020b0503020204020204" charset="-122"/>
                          <a:cs typeface="微软雅黑" panose="020b0503020204020204" charset="-122"/>
                        </a:rPr>
                        <a:t>液</a:t>
                      </a:r>
                      <a:r>
                        <a:rPr lang="en-US" sz="1600" b="0">
                          <a:latin typeface="微软雅黑" panose="020b0503020204020204" charset="-122"/>
                          <a:ea typeface="微软雅黑" panose="020b0503020204020204" charset="-122"/>
                          <a:cs typeface="微软雅黑" panose="020b0503020204020204" charset="-122"/>
                        </a:rPr>
                        <a:t>gV</a:t>
                      </a:r>
                      <a:r>
                        <a:rPr lang="en-US" sz="1600" b="0" baseline="-25000">
                          <a:latin typeface="微软雅黑" panose="020b0503020204020204" charset="-122"/>
                          <a:ea typeface="微软雅黑" panose="020b0503020204020204" charset="-122"/>
                          <a:cs typeface="微软雅黑" panose="020b0503020204020204" charset="-122"/>
                        </a:rPr>
                        <a:t>排</a:t>
                      </a:r>
                      <a:r>
                        <a:rPr lang="en-US" sz="1600" b="0">
                          <a:latin typeface="微软雅黑" panose="020b0503020204020204" charset="-122"/>
                          <a:ea typeface="微软雅黑" panose="020b0503020204020204" charset="-122"/>
                          <a:cs typeface="微软雅黑" panose="020b0503020204020204" charset="-122"/>
                        </a:rPr>
                        <a:t>计算</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物体漂浮或悬浮时，由二力平衡条件得浮力等于重力，</a:t>
                      </a: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即F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=G</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5" name="文本框 14" title=""/>
          <p:cNvSpPr txBox="1"/>
          <p:nvPr>
            <p:custDataLst>
              <p:tags r:id="rId7"/>
            </p:custDataLst>
          </p:nvPr>
        </p:nvSpPr>
        <p:spPr>
          <a:xfrm>
            <a:off x="292735" y="3769995"/>
            <a:ext cx="110470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4.利用阿基米德原理测量物体的密度</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7" name="文本框 16" title=""/>
          <p:cNvSpPr txBox="1"/>
          <p:nvPr/>
        </p:nvSpPr>
        <p:spPr>
          <a:xfrm>
            <a:off x="292735" y="4323080"/>
            <a:ext cx="11047095"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称重法测浮力的公式F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=G-F。由阿基米德原理F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=m</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g=ρ</a:t>
            </a:r>
            <a:r>
              <a:rPr sz="2000" baseline="-25000">
                <a:latin typeface="微软雅黑" panose="020b0503020204020204" charset="-122"/>
                <a:ea typeface="微软雅黑" panose="020b0503020204020204" charset="-122"/>
                <a:cs typeface="微软雅黑" panose="020b0503020204020204" charset="-122"/>
              </a:rPr>
              <a:t>液</a:t>
            </a:r>
            <a:r>
              <a:rPr sz="2000">
                <a:latin typeface="微软雅黑" panose="020b0503020204020204" charset="-122"/>
                <a:ea typeface="微软雅黑" panose="020b0503020204020204" charset="-122"/>
                <a:cs typeface="微软雅黑" panose="020b0503020204020204" charset="-122"/>
              </a:rPr>
              <a:t>gV</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可知，</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。若物体浸没在水中，则</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，此时</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7" name="Object 1058" title=""/>
          <p:cNvGraphicFramePr>
            <a:graphicFrameLocks noChangeAspect="1"/>
          </p:cNvGraphicFramePr>
          <p:nvPr/>
        </p:nvGraphicFramePr>
        <p:xfrm>
          <a:off x="8890000" y="4410710"/>
          <a:ext cx="1348740" cy="503555"/>
        </p:xfrm>
        <a:graphic>
          <a:graphicData uri="http://schemas.openxmlformats.org/presentationml/2006/ole">
            <mc:AlternateContent>
              <mc:Choice xmlns:v="urn:schemas-microsoft-com:vml" Requires="v">
                <p:oleObj spid="_x0000_s1038" r:id="rId8" imgW="1053465" imgH="393700" progId="Equation.KSEE3">
                  <p:embed/>
                </p:oleObj>
              </mc:Choice>
              <mc:Fallback>
                <p:oleObj r:id="rId8" imgW="1053465" imgH="393700" progId="Equation.KSEE3">
                  <p:embed/>
                  <p:pic>
                    <p:nvPicPr>
                      <p:cNvPr id="0" name="OLE substitute image"/>
                      <p:cNvPicPr/>
                      <p:nvPr/>
                    </p:nvPicPr>
                    <p:blipFill>
                      <a:blip r:embed="rId9"/>
                      <a:stretch>
                        <a:fillRect/>
                      </a:stretch>
                    </p:blipFill>
                    <p:spPr>
                      <a:xfrm>
                        <a:off x="8890000" y="4410710"/>
                        <a:ext cx="1348740" cy="503555"/>
                      </a:xfrm>
                      <a:prstGeom prst="rect">
                        <a:avLst/>
                      </a:prstGeom>
                      <a:noFill/>
                      <a:ln w="38100">
                        <a:noFill/>
                        <a:miter/>
                      </a:ln>
                    </p:spPr>
                  </p:pic>
                </p:oleObj>
              </mc:Fallback>
            </mc:AlternateContent>
          </a:graphicData>
        </a:graphic>
      </p:graphicFrame>
      <p:graphicFrame>
        <p:nvGraphicFramePr>
          <p:cNvPr id="10" name="Object 1059" title=""/>
          <p:cNvGraphicFramePr>
            <a:graphicFrameLocks noChangeAspect="1"/>
          </p:cNvGraphicFramePr>
          <p:nvPr/>
        </p:nvGraphicFramePr>
        <p:xfrm>
          <a:off x="2585720" y="4834890"/>
          <a:ext cx="1857375" cy="553720"/>
        </p:xfrm>
        <a:graphic>
          <a:graphicData uri="http://schemas.openxmlformats.org/presentationml/2006/ole">
            <mc:AlternateContent>
              <mc:Choice xmlns:v="urn:schemas-microsoft-com:vml" Requires="v">
                <p:oleObj spid="_x0000_s1039" r:id="rId10" imgW="1320165" imgH="393700" progId="Equation.KSEE3">
                  <p:embed/>
                </p:oleObj>
              </mc:Choice>
              <mc:Fallback>
                <p:oleObj r:id="rId10" imgW="1320165" imgH="393700" progId="Equation.KSEE3">
                  <p:embed/>
                  <p:pic>
                    <p:nvPicPr>
                      <p:cNvPr id="0" name="OLE substitute image"/>
                      <p:cNvPicPr/>
                      <p:nvPr/>
                    </p:nvPicPr>
                    <p:blipFill>
                      <a:blip r:embed="rId11"/>
                      <a:stretch>
                        <a:fillRect/>
                      </a:stretch>
                    </p:blipFill>
                    <p:spPr>
                      <a:xfrm>
                        <a:off x="2585720" y="4834890"/>
                        <a:ext cx="1857375" cy="553720"/>
                      </a:xfrm>
                      <a:prstGeom prst="rect">
                        <a:avLst/>
                      </a:prstGeom>
                      <a:noFill/>
                      <a:ln w="38100">
                        <a:noFill/>
                        <a:miter/>
                      </a:ln>
                    </p:spPr>
                  </p:pic>
                </p:oleObj>
              </mc:Fallback>
            </mc:AlternateContent>
          </a:graphicData>
        </a:graphic>
      </p:graphicFrame>
      <p:graphicFrame>
        <p:nvGraphicFramePr>
          <p:cNvPr id="11" name="Object 1060" title=""/>
          <p:cNvGraphicFramePr>
            <a:graphicFrameLocks noChangeAspect="1"/>
          </p:cNvGraphicFramePr>
          <p:nvPr/>
        </p:nvGraphicFramePr>
        <p:xfrm>
          <a:off x="5641975" y="4777105"/>
          <a:ext cx="2348230" cy="611505"/>
        </p:xfrm>
        <a:graphic>
          <a:graphicData uri="http://schemas.openxmlformats.org/presentationml/2006/ole">
            <mc:AlternateContent>
              <mc:Choice xmlns:v="urn:schemas-microsoft-com:vml" Requires="v">
                <p:oleObj spid="_x0000_s1040" r:id="rId12" imgW="1510665" imgH="393700" progId="Equation.KSEE3">
                  <p:embed/>
                </p:oleObj>
              </mc:Choice>
              <mc:Fallback>
                <p:oleObj r:id="rId12" imgW="1510665" imgH="393700" progId="Equation.KSEE3">
                  <p:embed/>
                  <p:pic>
                    <p:nvPicPr>
                      <p:cNvPr id="0" name="OLE substitute image"/>
                      <p:cNvPicPr/>
                      <p:nvPr/>
                    </p:nvPicPr>
                    <p:blipFill>
                      <a:blip r:embed="rId13"/>
                      <a:stretch>
                        <a:fillRect/>
                      </a:stretch>
                    </p:blipFill>
                    <p:spPr>
                      <a:xfrm>
                        <a:off x="5641975" y="4777105"/>
                        <a:ext cx="2348230" cy="61150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par>
                                <p:cTn id="31" presetID="3"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par>
                                <p:cTn id="37" presetID="3"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4386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实验验证阿基米德原理</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22" name="文本框 21" title=""/>
          <p:cNvSpPr txBox="1"/>
          <p:nvPr>
            <p:custDataLst>
              <p:tags r:id="rId4"/>
            </p:custDataLst>
          </p:nvPr>
        </p:nvSpPr>
        <p:spPr>
          <a:xfrm>
            <a:off x="144780" y="1384300"/>
            <a:ext cx="11725275" cy="489267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某物理兴趣小组利用弹簧测力计、水、小石块（不吸水）、溢水杯、小桶、细线等实验器材探究浮力的大小与排开液体所受到的重力的关系。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（1）如图所示的甲、乙、丙、丁四个实验步骤，最科学合理的实验顺序是___________；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（2）根据图中的实验数据可求出石块的密度为___________kg/m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；（g取10N/kg，ρ</a:t>
            </a:r>
            <a:r>
              <a:rPr sz="1600" baseline="-25000">
                <a:latin typeface="微软雅黑" panose="020b0503020204020204" charset="-122"/>
                <a:ea typeface="微软雅黑" panose="020b0503020204020204" charset="-122"/>
                <a:cs typeface="微软雅黑" panose="020b0503020204020204" charset="-122"/>
              </a:rPr>
              <a:t>水</a:t>
            </a:r>
            <a:r>
              <a:rPr sz="1600">
                <a:latin typeface="微软雅黑" panose="020b0503020204020204" charset="-122"/>
                <a:ea typeface="微软雅黑" panose="020b0503020204020204" charset="-122"/>
                <a:cs typeface="微软雅黑" panose="020b0503020204020204" charset="-122"/>
              </a:rPr>
              <a:t>=1.0×10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（3）兴趣小组的同学换用不同的物体（不吸液体）或液体按科学合理的顺序进行了多次实验，由实验数据得出F</a:t>
            </a:r>
            <a:r>
              <a:rPr sz="1600" baseline="-25000">
                <a:latin typeface="微软雅黑" panose="020b0503020204020204" charset="-122"/>
                <a:ea typeface="微软雅黑" panose="020b0503020204020204" charset="-122"/>
                <a:cs typeface="微软雅黑" panose="020b0503020204020204" charset="-122"/>
              </a:rPr>
              <a:t>浮</a:t>
            </a:r>
            <a:r>
              <a:rPr sz="1600">
                <a:latin typeface="微软雅黑" panose="020b0503020204020204" charset="-122"/>
                <a:ea typeface="微软雅黑" panose="020b0503020204020204" charset="-122"/>
                <a:cs typeface="微软雅黑" panose="020b0503020204020204" charset="-122"/>
              </a:rPr>
              <a:t>___________G</a:t>
            </a:r>
            <a:r>
              <a:rPr sz="1600" baseline="-25000">
                <a:latin typeface="微软雅黑" panose="020b0503020204020204" charset="-122"/>
                <a:ea typeface="微软雅黑" panose="020b0503020204020204" charset="-122"/>
                <a:cs typeface="微软雅黑" panose="020b0503020204020204" charset="-122"/>
              </a:rPr>
              <a:t>排</a:t>
            </a:r>
            <a:r>
              <a:rPr sz="1600">
                <a:latin typeface="微软雅黑" panose="020b0503020204020204" charset="-122"/>
                <a:ea typeface="微软雅黑" panose="020b0503020204020204" charset="-122"/>
                <a:cs typeface="微软雅黑" panose="020b0503020204020204" charset="-122"/>
              </a:rPr>
              <a:t>（选填“&gt;”、“&lt;”或“=”），从而验证了阿基米德原理的正确性；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（4）图丁步骤中，小石块逐渐浸入液体过程中（未接触溢水杯），液体对杯底的压强___________（选填“逐渐变大”、“一直不变”或“逐渐变小”）；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（5）如果换用密度小于液体密度的物体（不吸液体）来进行该实验，</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则图___________步骤中可不使用弹簧测力计；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（6）其中一个同学每次进行图甲步骤时，都忘记将溢水杯中液体装满，</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其他步骤无误，因而他会得出F</a:t>
            </a:r>
            <a:r>
              <a:rPr sz="1600" baseline="-25000">
                <a:latin typeface="微软雅黑" panose="020b0503020204020204" charset="-122"/>
                <a:ea typeface="微软雅黑" panose="020b0503020204020204" charset="-122"/>
                <a:cs typeface="微软雅黑" panose="020b0503020204020204" charset="-122"/>
              </a:rPr>
              <a:t>浮</a:t>
            </a:r>
            <a:r>
              <a:rPr sz="1600">
                <a:latin typeface="微软雅黑" panose="020b0503020204020204" charset="-122"/>
                <a:ea typeface="微软雅黑" panose="020b0503020204020204" charset="-122"/>
                <a:cs typeface="微软雅黑" panose="020b0503020204020204" charset="-122"/>
              </a:rPr>
              <a:t>___________G</a:t>
            </a:r>
            <a:r>
              <a:rPr sz="1600" baseline="-25000">
                <a:latin typeface="微软雅黑" panose="020b0503020204020204" charset="-122"/>
                <a:ea typeface="微软雅黑" panose="020b0503020204020204" charset="-122"/>
                <a:cs typeface="微软雅黑" panose="020b0503020204020204" charset="-122"/>
              </a:rPr>
              <a:t>排</a:t>
            </a:r>
            <a:r>
              <a:rPr sz="1600">
                <a:latin typeface="微软雅黑" panose="020b0503020204020204" charset="-122"/>
                <a:ea typeface="微软雅黑" panose="020b0503020204020204" charset="-122"/>
                <a:cs typeface="微软雅黑" panose="020b0503020204020204" charset="-122"/>
              </a:rPr>
              <a:t>（小桶中液体所受重力）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的结论。（选填“&gt;”、“&lt;”或“=”）</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559" title=""/>
          <p:cNvPicPr>
            <a:picLocks noChangeAspect="1"/>
          </p:cNvPicPr>
          <p:nvPr/>
        </p:nvPicPr>
        <p:blipFill>
          <a:blip r:embed="rId5"/>
          <a:stretch>
            <a:fillRect/>
          </a:stretch>
        </p:blipFill>
        <p:spPr>
          <a:xfrm>
            <a:off x="6887210" y="4084955"/>
            <a:ext cx="3541395" cy="2546985"/>
          </a:xfrm>
          <a:prstGeom prst="rect">
            <a:avLst/>
          </a:prstGeom>
          <a:noFill/>
          <a:ln w="9525">
            <a:noFill/>
          </a:ln>
        </p:spPr>
      </p:pic>
      <p:sp>
        <p:nvSpPr>
          <p:cNvPr id="24" name="文本框 23" title=""/>
          <p:cNvSpPr txBox="1"/>
          <p:nvPr>
            <p:custDataLst>
              <p:tags r:id="rId6"/>
            </p:custDataLst>
          </p:nvPr>
        </p:nvSpPr>
        <p:spPr>
          <a:xfrm>
            <a:off x="6887210" y="2159635"/>
            <a:ext cx="173799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丙、甲、丁、乙</a:t>
            </a:r>
            <a:endParaRPr lang="en-US" sz="1600">
              <a:solidFill>
                <a:srgbClr val="FF0000"/>
              </a:solidFill>
              <a:latin typeface="微软雅黑" panose="020b0503020204020204" charset="-122"/>
              <a:ea typeface="微软雅黑" panose="020b0503020204020204" charset="-122"/>
            </a:endParaRPr>
          </a:p>
        </p:txBody>
      </p:sp>
      <p:sp>
        <p:nvSpPr>
          <p:cNvPr id="25" name="文本框 24" title=""/>
          <p:cNvSpPr txBox="1"/>
          <p:nvPr>
            <p:custDataLst>
              <p:tags r:id="rId7"/>
            </p:custDataLst>
          </p:nvPr>
        </p:nvSpPr>
        <p:spPr>
          <a:xfrm>
            <a:off x="4367530" y="2496820"/>
            <a:ext cx="106870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2.8×10</a:t>
            </a:r>
            <a:r>
              <a:rPr lang="en-US" sz="1600" baseline="30000">
                <a:solidFill>
                  <a:srgbClr val="FF0000"/>
                </a:solidFill>
                <a:latin typeface="微软雅黑" panose="020b0503020204020204" charset="-122"/>
                <a:ea typeface="微软雅黑" panose="020b0503020204020204" charset="-122"/>
              </a:rPr>
              <a:t>3</a:t>
            </a:r>
            <a:endParaRPr lang="en-US" sz="1600" baseline="30000">
              <a:solidFill>
                <a:srgbClr val="FF0000"/>
              </a:solidFill>
              <a:latin typeface="微软雅黑" panose="020b0503020204020204" charset="-122"/>
              <a:ea typeface="微软雅黑" panose="020b0503020204020204" charset="-122"/>
            </a:endParaRPr>
          </a:p>
        </p:txBody>
      </p:sp>
      <p:sp>
        <p:nvSpPr>
          <p:cNvPr id="27" name="文本框 26" title=""/>
          <p:cNvSpPr txBox="1"/>
          <p:nvPr>
            <p:custDataLst>
              <p:tags r:id="rId8"/>
            </p:custDataLst>
          </p:nvPr>
        </p:nvSpPr>
        <p:spPr>
          <a:xfrm>
            <a:off x="10492740" y="2900045"/>
            <a:ext cx="45212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a:t>
            </a:r>
            <a:endParaRPr lang="en-US" sz="1600">
              <a:solidFill>
                <a:srgbClr val="FF0000"/>
              </a:solidFill>
              <a:latin typeface="微软雅黑" panose="020b0503020204020204" charset="-122"/>
              <a:ea typeface="微软雅黑" panose="020b0503020204020204" charset="-122"/>
            </a:endParaRPr>
          </a:p>
        </p:txBody>
      </p:sp>
      <p:sp>
        <p:nvSpPr>
          <p:cNvPr id="28" name="文本框 27" title=""/>
          <p:cNvSpPr txBox="1"/>
          <p:nvPr>
            <p:custDataLst>
              <p:tags r:id="rId9"/>
            </p:custDataLst>
          </p:nvPr>
        </p:nvSpPr>
        <p:spPr>
          <a:xfrm>
            <a:off x="7867650" y="3662045"/>
            <a:ext cx="111061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一直不变</a:t>
            </a:r>
            <a:endParaRPr lang="en-US" sz="1600">
              <a:solidFill>
                <a:srgbClr val="FF0000"/>
              </a:solidFill>
              <a:latin typeface="微软雅黑" panose="020b0503020204020204" charset="-122"/>
              <a:ea typeface="微软雅黑" panose="020b0503020204020204" charset="-122"/>
            </a:endParaRPr>
          </a:p>
        </p:txBody>
      </p:sp>
      <p:sp>
        <p:nvSpPr>
          <p:cNvPr id="29" name="文本框 28" title=""/>
          <p:cNvSpPr txBox="1"/>
          <p:nvPr>
            <p:custDataLst>
              <p:tags r:id="rId10"/>
            </p:custDataLst>
          </p:nvPr>
        </p:nvSpPr>
        <p:spPr>
          <a:xfrm>
            <a:off x="834390" y="4718685"/>
            <a:ext cx="54165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丁</a:t>
            </a:r>
            <a:endParaRPr lang="en-US" sz="1600">
              <a:solidFill>
                <a:srgbClr val="FF0000"/>
              </a:solidFill>
              <a:latin typeface="微软雅黑" panose="020b0503020204020204" charset="-122"/>
              <a:ea typeface="微软雅黑" panose="020b0503020204020204" charset="-122"/>
            </a:endParaRPr>
          </a:p>
        </p:txBody>
      </p:sp>
      <p:sp>
        <p:nvSpPr>
          <p:cNvPr id="30" name="文本框 29" title=""/>
          <p:cNvSpPr txBox="1"/>
          <p:nvPr>
            <p:custDataLst>
              <p:tags r:id="rId11"/>
            </p:custDataLst>
          </p:nvPr>
        </p:nvSpPr>
        <p:spPr>
          <a:xfrm>
            <a:off x="3266440" y="5449570"/>
            <a:ext cx="54165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&gt;</a:t>
            </a:r>
            <a:endParaRPr 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wipe(left)">
                                      <p:cBhvr>
                                        <p:cTn id="45" dur="500"/>
                                        <p:tgtEl>
                                          <p:spTgt spid="22">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6" end="6"/>
                                            </p:txEl>
                                          </p:spTgt>
                                        </p:tgtEl>
                                        <p:attrNameLst>
                                          <p:attrName>style.visibility</p:attrName>
                                        </p:attrNameLst>
                                      </p:cBhvr>
                                      <p:to>
                                        <p:strVal val="visible"/>
                                      </p:to>
                                    </p:set>
                                    <p:animEffect transition="in" filter="wipe(left)">
                                      <p:cBhvr>
                                        <p:cTn id="50" dur="500"/>
                                        <p:tgtEl>
                                          <p:spTgt spid="22">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7" end="7"/>
                                            </p:txEl>
                                          </p:spTgt>
                                        </p:tgtEl>
                                        <p:attrNameLst>
                                          <p:attrName>style.visibility</p:attrName>
                                        </p:attrNameLst>
                                      </p:cBhvr>
                                      <p:to>
                                        <p:strVal val="visible"/>
                                      </p:to>
                                    </p:set>
                                    <p:animEffect transition="in" filter="wipe(left)">
                                      <p:cBhvr>
                                        <p:cTn id="55" dur="500"/>
                                        <p:tgtEl>
                                          <p:spTgt spid="22">
                                            <p:txEl>
                                              <p:pRg st="7" end="7"/>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8" end="8"/>
                                            </p:txEl>
                                          </p:spTgt>
                                        </p:tgtEl>
                                        <p:attrNameLst>
                                          <p:attrName>style.visibility</p:attrName>
                                        </p:attrNameLst>
                                      </p:cBhvr>
                                      <p:to>
                                        <p:strVal val="visible"/>
                                      </p:to>
                                    </p:set>
                                    <p:animEffect transition="in" filter="wipe(left)">
                                      <p:cBhvr>
                                        <p:cTn id="60" dur="500"/>
                                        <p:tgtEl>
                                          <p:spTgt spid="22">
                                            <p:txEl>
                                              <p:pRg st="8" end="8"/>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9" end="9"/>
                                            </p:txEl>
                                          </p:spTgt>
                                        </p:tgtEl>
                                        <p:attrNameLst>
                                          <p:attrName>style.visibility</p:attrName>
                                        </p:attrNameLst>
                                      </p:cBhvr>
                                      <p:to>
                                        <p:strVal val="visible"/>
                                      </p:to>
                                    </p:set>
                                    <p:animEffect transition="in" filter="wipe(left)">
                                      <p:cBhvr>
                                        <p:cTn id="65" dur="500"/>
                                        <p:tgtEl>
                                          <p:spTgt spid="22">
                                            <p:txEl>
                                              <p:pRg st="9" end="9"/>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left)">
                                      <p:cBhvr>
                                        <p:cTn id="75" dur="500"/>
                                        <p:tgtEl>
                                          <p:spTgt spid="2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wipe(left)">
                                      <p:cBhvr>
                                        <p:cTn id="80" dur="500"/>
                                        <p:tgtEl>
                                          <p:spTgt spid="2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left)">
                                      <p:cBhvr>
                                        <p:cTn id="90" dur="500"/>
                                        <p:tgtEl>
                                          <p:spTgt spid="2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p:bldP spid="25"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4386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实验验证阿基米德原理</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22" name="文本框 21" title=""/>
          <p:cNvSpPr txBox="1"/>
          <p:nvPr>
            <p:custDataLst>
              <p:tags r:id="rId4"/>
            </p:custDataLst>
          </p:nvPr>
        </p:nvSpPr>
        <p:spPr>
          <a:xfrm>
            <a:off x="144780" y="1262380"/>
            <a:ext cx="12046585" cy="56311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完成下列两个有关浮力的实验探究题。</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（1）探究浮力的大小跟哪些因素有关时的部分操作及装置，静止时测力计指针的位置如图所示。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①图乙中测力计示数为 _____N，由如图甲、乙、丙所示实验可得出的结论是：在液体密度相同时，物体所受浮力的大小跟 _____有关；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②由如图丙、丁所示实验得出的结论是：物体排开液体体积相等时，浮力大小与 </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有关；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③由图中提供的数据，可以求出盐水的密度为</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（2）某实验小组利用弹簧测力计、小石块、溢水杯等器材，按照图所示的步骤，探究“浮力的大小与排开液体所受重力的关系”。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①先用弹簧测力计分别测出空桶和石块的重力，其中石块的重力大小为 _____N；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②把石块浸没在盛满水的溢水杯中，石块受到的浮力大小为 _____N。石块排开水所受的重力可由 _____（填字母代号）两个步骤测出；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③由以上步骤可初步得出结论：没在水中的物体所受浮力的大小等于 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④为了得到更普遍得结论，下列继续进行的操作中不合理的是 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A．用原来的方案和器材多次测量取平均值</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B．用原来的方案将水换成酒精进行实验</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C．用原来的方案将石块换成体积与其不同的铁块进行实验</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⑤另一实验小组在步骤C的操作中，只将石块的一部分浸在水中，其他步骤操作都正确，则 _____（选填“能”或“不能”）得到与（3）相同的结论。</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49" title=""/>
          <p:cNvPicPr>
            <a:picLocks noChangeAspect="1"/>
          </p:cNvPicPr>
          <p:nvPr/>
        </p:nvPicPr>
        <p:blipFill>
          <a:blip r:embed="rId5"/>
          <a:stretch>
            <a:fillRect/>
          </a:stretch>
        </p:blipFill>
        <p:spPr>
          <a:xfrm>
            <a:off x="7172325" y="4251960"/>
            <a:ext cx="2101850" cy="1842135"/>
          </a:xfrm>
          <a:prstGeom prst="rect">
            <a:avLst/>
          </a:prstGeom>
          <a:noFill/>
          <a:ln w="9525">
            <a:noFill/>
          </a:ln>
        </p:spPr>
      </p:pic>
      <p:pic>
        <p:nvPicPr>
          <p:cNvPr id="6" name="图片 100051" title=""/>
          <p:cNvPicPr>
            <a:picLocks noChangeAspect="1"/>
          </p:cNvPicPr>
          <p:nvPr/>
        </p:nvPicPr>
        <p:blipFill>
          <a:blip r:embed="rId6"/>
          <a:stretch>
            <a:fillRect/>
          </a:stretch>
        </p:blipFill>
        <p:spPr>
          <a:xfrm>
            <a:off x="9397365" y="4458970"/>
            <a:ext cx="2724150" cy="1428750"/>
          </a:xfrm>
          <a:prstGeom prst="rect">
            <a:avLst/>
          </a:prstGeom>
          <a:noFill/>
          <a:ln w="9525">
            <a:noFill/>
          </a:ln>
        </p:spPr>
      </p:pic>
      <p:sp>
        <p:nvSpPr>
          <p:cNvPr id="7" name="文本框 6" title=""/>
          <p:cNvSpPr txBox="1"/>
          <p:nvPr>
            <p:custDataLst>
              <p:tags r:id="rId7"/>
            </p:custDataLst>
          </p:nvPr>
        </p:nvSpPr>
        <p:spPr>
          <a:xfrm>
            <a:off x="2307590" y="2033905"/>
            <a:ext cx="49593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3.6</a:t>
            </a:r>
            <a:endParaRPr 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8"/>
            </p:custDataLst>
          </p:nvPr>
        </p:nvSpPr>
        <p:spPr>
          <a:xfrm>
            <a:off x="10653395" y="1574800"/>
            <a:ext cx="1350010" cy="58356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物体排开液体的体积</a:t>
            </a:r>
            <a:endParaRPr 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9"/>
            </p:custDataLst>
          </p:nvPr>
        </p:nvSpPr>
        <p:spPr>
          <a:xfrm>
            <a:off x="7400925" y="2391410"/>
            <a:ext cx="135001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液体密度</a:t>
            </a:r>
            <a:endParaRPr 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0"/>
            </p:custDataLst>
          </p:nvPr>
        </p:nvSpPr>
        <p:spPr>
          <a:xfrm>
            <a:off x="4204335" y="2795905"/>
            <a:ext cx="100076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1.1×10</a:t>
            </a:r>
            <a:r>
              <a:rPr lang="en-US" sz="1600" baseline="30000">
                <a:solidFill>
                  <a:srgbClr val="FF0000"/>
                </a:solidFill>
                <a:latin typeface="微软雅黑" panose="020b0503020204020204" charset="-122"/>
                <a:ea typeface="微软雅黑" panose="020b0503020204020204" charset="-122"/>
              </a:rPr>
              <a:t>3</a:t>
            </a:r>
            <a:endParaRPr lang="en-US" sz="1600" baseline="300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1"/>
            </p:custDataLst>
          </p:nvPr>
        </p:nvSpPr>
        <p:spPr>
          <a:xfrm>
            <a:off x="6550025" y="3526790"/>
            <a:ext cx="49593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3.8</a:t>
            </a:r>
            <a:endParaRPr 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2"/>
            </p:custDataLst>
          </p:nvPr>
        </p:nvSpPr>
        <p:spPr>
          <a:xfrm>
            <a:off x="5539105" y="3879215"/>
            <a:ext cx="49593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1.4</a:t>
            </a:r>
            <a:endParaRPr 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3"/>
            </p:custDataLst>
          </p:nvPr>
        </p:nvSpPr>
        <p:spPr>
          <a:xfrm>
            <a:off x="8901430" y="3863975"/>
            <a:ext cx="49593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AD</a:t>
            </a:r>
            <a:endParaRPr 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4"/>
            </p:custDataLst>
          </p:nvPr>
        </p:nvSpPr>
        <p:spPr>
          <a:xfrm>
            <a:off x="6269990" y="4221480"/>
            <a:ext cx="172021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排开水的重力</a:t>
            </a:r>
            <a:endParaRPr 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5"/>
            </p:custDataLst>
          </p:nvPr>
        </p:nvSpPr>
        <p:spPr>
          <a:xfrm>
            <a:off x="5835650" y="4609465"/>
            <a:ext cx="43434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A</a:t>
            </a:r>
            <a:endParaRPr 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8316595" y="6062980"/>
            <a:ext cx="43434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能</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left)">
                                      <p:cBhvr>
                                        <p:cTn id="20" dur="500"/>
                                        <p:tgtEl>
                                          <p:spTgt spid="22">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left)">
                                      <p:cBhvr>
                                        <p:cTn id="25" dur="500"/>
                                        <p:tgtEl>
                                          <p:spTgt spid="22">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left)">
                                      <p:cBhvr>
                                        <p:cTn id="30" dur="500"/>
                                        <p:tgtEl>
                                          <p:spTgt spid="22">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wipe(left)">
                                      <p:cBhvr>
                                        <p:cTn id="35" dur="500"/>
                                        <p:tgtEl>
                                          <p:spTgt spid="22">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wipe(left)">
                                      <p:cBhvr>
                                        <p:cTn id="40" dur="500"/>
                                        <p:tgtEl>
                                          <p:spTgt spid="22">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6" end="6"/>
                                            </p:txEl>
                                          </p:spTgt>
                                        </p:tgtEl>
                                        <p:attrNameLst>
                                          <p:attrName>style.visibility</p:attrName>
                                        </p:attrNameLst>
                                      </p:cBhvr>
                                      <p:to>
                                        <p:strVal val="visible"/>
                                      </p:to>
                                    </p:set>
                                    <p:animEffect transition="in" filter="wipe(left)">
                                      <p:cBhvr>
                                        <p:cTn id="45" dur="500"/>
                                        <p:tgtEl>
                                          <p:spTgt spid="22">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7" end="7"/>
                                            </p:txEl>
                                          </p:spTgt>
                                        </p:tgtEl>
                                        <p:attrNameLst>
                                          <p:attrName>style.visibility</p:attrName>
                                        </p:attrNameLst>
                                      </p:cBhvr>
                                      <p:to>
                                        <p:strVal val="visible"/>
                                      </p:to>
                                    </p:set>
                                    <p:animEffect transition="in" filter="wipe(left)">
                                      <p:cBhvr>
                                        <p:cTn id="50" dur="500"/>
                                        <p:tgtEl>
                                          <p:spTgt spid="22">
                                            <p:txEl>
                                              <p:pRg st="7" end="7"/>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8" end="8"/>
                                            </p:txEl>
                                          </p:spTgt>
                                        </p:tgtEl>
                                        <p:attrNameLst>
                                          <p:attrName>style.visibility</p:attrName>
                                        </p:attrNameLst>
                                      </p:cBhvr>
                                      <p:to>
                                        <p:strVal val="visible"/>
                                      </p:to>
                                    </p:set>
                                    <p:animEffect transition="in" filter="wipe(left)">
                                      <p:cBhvr>
                                        <p:cTn id="55" dur="500"/>
                                        <p:tgtEl>
                                          <p:spTgt spid="22">
                                            <p:txEl>
                                              <p:pRg st="8" end="8"/>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9" end="9"/>
                                            </p:txEl>
                                          </p:spTgt>
                                        </p:tgtEl>
                                        <p:attrNameLst>
                                          <p:attrName>style.visibility</p:attrName>
                                        </p:attrNameLst>
                                      </p:cBhvr>
                                      <p:to>
                                        <p:strVal val="visible"/>
                                      </p:to>
                                    </p:set>
                                    <p:animEffect transition="in" filter="wipe(left)">
                                      <p:cBhvr>
                                        <p:cTn id="60" dur="500"/>
                                        <p:tgtEl>
                                          <p:spTgt spid="22">
                                            <p:txEl>
                                              <p:pRg st="9" end="9"/>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10" end="10"/>
                                            </p:txEl>
                                          </p:spTgt>
                                        </p:tgtEl>
                                        <p:attrNameLst>
                                          <p:attrName>style.visibility</p:attrName>
                                        </p:attrNameLst>
                                      </p:cBhvr>
                                      <p:to>
                                        <p:strVal val="visible"/>
                                      </p:to>
                                    </p:set>
                                    <p:animEffect transition="in" filter="wipe(left)">
                                      <p:cBhvr>
                                        <p:cTn id="65" dur="500"/>
                                        <p:tgtEl>
                                          <p:spTgt spid="22">
                                            <p:txEl>
                                              <p:pRg st="10" end="1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11" end="11"/>
                                            </p:txEl>
                                          </p:spTgt>
                                        </p:tgtEl>
                                        <p:attrNameLst>
                                          <p:attrName>style.visibility</p:attrName>
                                        </p:attrNameLst>
                                      </p:cBhvr>
                                      <p:to>
                                        <p:strVal val="visible"/>
                                      </p:to>
                                    </p:set>
                                    <p:animEffect transition="in" filter="wipe(left)">
                                      <p:cBhvr>
                                        <p:cTn id="70" dur="500"/>
                                        <p:tgtEl>
                                          <p:spTgt spid="22">
                                            <p:txEl>
                                              <p:pRg st="11" end="11"/>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12" end="12"/>
                                            </p:txEl>
                                          </p:spTgt>
                                        </p:tgtEl>
                                        <p:attrNameLst>
                                          <p:attrName>style.visibility</p:attrName>
                                        </p:attrNameLst>
                                      </p:cBhvr>
                                      <p:to>
                                        <p:strVal val="visible"/>
                                      </p:to>
                                    </p:set>
                                    <p:animEffect transition="in" filter="wipe(left)">
                                      <p:cBhvr>
                                        <p:cTn id="75" dur="500"/>
                                        <p:tgtEl>
                                          <p:spTgt spid="22">
                                            <p:txEl>
                                              <p:pRg st="12" end="12"/>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xEl>
                                              <p:pRg st="13" end="13"/>
                                            </p:txEl>
                                          </p:spTgt>
                                        </p:tgtEl>
                                        <p:attrNameLst>
                                          <p:attrName>style.visibility</p:attrName>
                                        </p:attrNameLst>
                                      </p:cBhvr>
                                      <p:to>
                                        <p:strVal val="visible"/>
                                      </p:to>
                                    </p:set>
                                    <p:animEffect transition="in" filter="wipe(left)">
                                      <p:cBhvr>
                                        <p:cTn id="80" dur="500"/>
                                        <p:tgtEl>
                                          <p:spTgt spid="22">
                                            <p:txEl>
                                              <p:pRg st="13" end="13"/>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barn(inVertical)">
                                      <p:cBhvr>
                                        <p:cTn id="85" dur="500"/>
                                        <p:tgtEl>
                                          <p:spTgt spid="2"/>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wipe(left)">
                                      <p:cBhvr>
                                        <p:cTn id="90" dur="500"/>
                                        <p:tgtEl>
                                          <p:spTgt spid="6"/>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wipe(left)">
                                      <p:cBhvr>
                                        <p:cTn id="100" dur="500"/>
                                        <p:tgtEl>
                                          <p:spTgt spid="10"/>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left)">
                                      <p:cBhvr>
                                        <p:cTn id="110" dur="500"/>
                                        <p:tgtEl>
                                          <p:spTgt spid="13"/>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wipe(left)">
                                      <p:cBhvr>
                                        <p:cTn id="115" dur="500"/>
                                        <p:tgtEl>
                                          <p:spTgt spid="14"/>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wipe(left)">
                                      <p:cBhvr>
                                        <p:cTn id="120" dur="500"/>
                                        <p:tgtEl>
                                          <p:spTgt spid="15"/>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wipe(left)">
                                      <p:cBhvr>
                                        <p:cTn id="125" dur="500"/>
                                        <p:tgtEl>
                                          <p:spTgt spid="16"/>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wipe(left)">
                                      <p:cBhvr>
                                        <p:cTn id="130" dur="500"/>
                                        <p:tgtEl>
                                          <p:spTgt spid="17"/>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wipe(left)">
                                      <p:cBhvr>
                                        <p:cTn id="135" dur="500"/>
                                        <p:tgtEl>
                                          <p:spTgt spid="18"/>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19"/>
                                        </p:tgtEl>
                                        <p:attrNameLst>
                                          <p:attrName>style.visibility</p:attrName>
                                        </p:attrNameLst>
                                      </p:cBhvr>
                                      <p:to>
                                        <p:strVal val="visible"/>
                                      </p:to>
                                    </p:set>
                                    <p:animEffect transition="in" filter="wipe(left)">
                                      <p:cBhvr>
                                        <p:cTn id="1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10" grpId="0"/>
      <p:bldP spid="11" grpId="0"/>
      <p:bldP spid="13" grpId="0"/>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43865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实验验证阿基米德原理</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22" name="文本框 21" title=""/>
          <p:cNvSpPr txBox="1"/>
          <p:nvPr>
            <p:custDataLst>
              <p:tags r:id="rId4"/>
            </p:custDataLst>
          </p:nvPr>
        </p:nvSpPr>
        <p:spPr>
          <a:xfrm>
            <a:off x="144780" y="1262380"/>
            <a:ext cx="12046585" cy="489267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某小组探究“浮力的大小与排开液体所受重力的关系”。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（1）弹簧测力计使用前要先进行__________。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（2）实验步骤如图1，甲、乙、丁、戊中弹簧测力计的示数分别为</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4</a:t>
            </a:r>
            <a:r>
              <a:rPr sz="1600">
                <a:latin typeface="微软雅黑" panose="020b0503020204020204" charset="-122"/>
                <a:ea typeface="微软雅黑" panose="020b0503020204020204" charset="-122"/>
                <a:cs typeface="微软雅黑" panose="020b0503020204020204" charset="-122"/>
              </a:rPr>
              <a:t>。由图甲和丁可知物体受到的浮力</a:t>
            </a:r>
            <a:r>
              <a:rPr lang="en-US" sz="1600">
                <a:latin typeface="微软雅黑" panose="020b0503020204020204" charset="-122"/>
                <a:ea typeface="微软雅黑" panose="020b0503020204020204" charset="-122"/>
                <a:cs typeface="微软雅黑" panose="020b0503020204020204" charset="-122"/>
              </a:rPr>
              <a:t>F</a:t>
            </a:r>
            <a:r>
              <a:rPr lang="zh-CN" altLang="en-US" sz="1600" baseline="-25000">
                <a:latin typeface="微软雅黑" panose="020b0503020204020204" charset="-122"/>
                <a:ea typeface="微软雅黑" panose="020b0503020204020204" charset="-122"/>
                <a:cs typeface="微软雅黑" panose="020b0503020204020204" charset="-122"/>
              </a:rPr>
              <a:t>浮</a:t>
            </a:r>
            <a:r>
              <a:rPr sz="1600">
                <a:latin typeface="微软雅黑" panose="020b0503020204020204" charset="-122"/>
                <a:ea typeface="微软雅黑" panose="020b0503020204020204" charset="-122"/>
                <a:cs typeface="微软雅黑" panose="020b0503020204020204" charset="-122"/>
              </a:rPr>
              <a:t>__________。</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（3）以下选项中若__________成立，则可以得出浮力的大小与排开液体所受重力的关系。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1</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2</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3</a:t>
            </a:r>
            <a:r>
              <a:rPr lang="en-US" sz="1600">
                <a:latin typeface="微软雅黑" panose="020b0503020204020204" charset="-122"/>
                <a:ea typeface="微软雅黑" panose="020b0503020204020204" charset="-122"/>
                <a:cs typeface="微软雅黑" panose="020b0503020204020204" charset="-122"/>
              </a:rPr>
              <a:t>-F</a:t>
            </a:r>
            <a:r>
              <a:rPr lang="en-US" sz="1600" baseline="-25000">
                <a:latin typeface="微软雅黑" panose="020b0503020204020204" charset="-122"/>
                <a:ea typeface="微软雅黑" panose="020b0503020204020204" charset="-122"/>
                <a:cs typeface="微软雅黑" panose="020b0503020204020204" charset="-122"/>
              </a:rPr>
              <a:t>4</a:t>
            </a:r>
            <a:r>
              <a:rPr sz="1600">
                <a:latin typeface="微软雅黑" panose="020b0503020204020204" charset="-122"/>
                <a:ea typeface="微软雅黑" panose="020b0503020204020204" charset="-122"/>
                <a:cs typeface="微软雅黑" panose="020b0503020204020204" charset="-122"/>
              </a:rPr>
              <a:t>   B．</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1</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3</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4</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rPr>
              <a:t>   C．</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3</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2</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1</a:t>
            </a:r>
            <a:r>
              <a:rPr lang="en-US" sz="1600">
                <a:latin typeface="微软雅黑" panose="020b0503020204020204" charset="-122"/>
                <a:ea typeface="微软雅黑" panose="020b0503020204020204" charset="-122"/>
                <a:cs typeface="微软雅黑" panose="020b0503020204020204" charset="-122"/>
                <a:sym typeface="+mn-ea"/>
              </a:rPr>
              <a:t>-F</a:t>
            </a:r>
            <a:r>
              <a:rPr lang="en-US" sz="1600" baseline="-25000">
                <a:latin typeface="微软雅黑" panose="020b0503020204020204" charset="-122"/>
                <a:ea typeface="微软雅黑" panose="020b0503020204020204" charset="-122"/>
                <a:cs typeface="微软雅黑" panose="020b0503020204020204" charset="-122"/>
                <a:sym typeface="+mn-ea"/>
              </a:rPr>
              <a:t>4</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另一小组利用两个相同的弹簧测力计A和B、饮料瓶和吸管组成的溢水杯、薄塑料袋（质量忽略不计）对实验进行改进，装置如图2所示。向下移动水平横杆，使重物缓慢浸入装满水的溢水杯中，观察到A的示数逐渐__________，B的示数逐渐__________，且A、B示数的变化量__________（选境“相等”或“不相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（5）比较两种实验方案，</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改进后的优点是_______________（多选）。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A．测力计A的示数就是物体所受浮力的大小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B．实验器材生活化，测力计固定、示数更稳定</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C．能同步观察测力A、B示数的变化</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5" title=""/>
          <p:cNvPicPr>
            <a:picLocks noChangeAspect="1"/>
          </p:cNvPicPr>
          <p:nvPr/>
        </p:nvPicPr>
        <p:blipFill>
          <a:blip r:embed="rId5"/>
          <a:stretch>
            <a:fillRect/>
          </a:stretch>
        </p:blipFill>
        <p:spPr>
          <a:xfrm>
            <a:off x="4800600" y="4208780"/>
            <a:ext cx="4648200" cy="2637790"/>
          </a:xfrm>
          <a:prstGeom prst="rect">
            <a:avLst/>
          </a:prstGeom>
          <a:noFill/>
          <a:ln w="9525">
            <a:noFill/>
          </a:ln>
        </p:spPr>
      </p:pic>
      <p:pic>
        <p:nvPicPr>
          <p:cNvPr id="6" name="图片 -2147481545" title=""/>
          <p:cNvPicPr>
            <a:picLocks noChangeAspect="1"/>
          </p:cNvPicPr>
          <p:nvPr/>
        </p:nvPicPr>
        <p:blipFill>
          <a:blip r:embed="rId6"/>
          <a:stretch>
            <a:fillRect/>
          </a:stretch>
        </p:blipFill>
        <p:spPr>
          <a:xfrm>
            <a:off x="9448800" y="4422775"/>
            <a:ext cx="2627630" cy="2423795"/>
          </a:xfrm>
          <a:prstGeom prst="rect">
            <a:avLst/>
          </a:prstGeom>
          <a:noFill/>
          <a:ln w="9525">
            <a:noFill/>
          </a:ln>
        </p:spPr>
      </p:pic>
      <p:sp>
        <p:nvSpPr>
          <p:cNvPr id="7" name="文本框 6" title=""/>
          <p:cNvSpPr txBox="1"/>
          <p:nvPr>
            <p:custDataLst>
              <p:tags r:id="rId7"/>
            </p:custDataLst>
          </p:nvPr>
        </p:nvSpPr>
        <p:spPr>
          <a:xfrm>
            <a:off x="3213100" y="1696720"/>
            <a:ext cx="60896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调零</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8"/>
            </p:custDataLst>
          </p:nvPr>
        </p:nvSpPr>
        <p:spPr>
          <a:xfrm>
            <a:off x="10816590" y="2033905"/>
            <a:ext cx="87693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F</a:t>
            </a:r>
            <a:r>
              <a:rPr lang="zh-CN" altLang="en-US" sz="1600" baseline="-25000">
                <a:solidFill>
                  <a:srgbClr val="FF0000"/>
                </a:solidFill>
                <a:latin typeface="微软雅黑" panose="020b0503020204020204" charset="-122"/>
                <a:ea typeface="微软雅黑" panose="020b0503020204020204" charset="-122"/>
              </a:rPr>
              <a:t>1</a:t>
            </a:r>
            <a:r>
              <a:rPr lang="zh-CN" altLang="en-US" sz="1600">
                <a:solidFill>
                  <a:srgbClr val="FF0000"/>
                </a:solidFill>
                <a:latin typeface="微软雅黑" panose="020b0503020204020204" charset="-122"/>
                <a:ea typeface="微软雅黑" panose="020b0503020204020204" charset="-122"/>
              </a:rPr>
              <a:t>-F</a:t>
            </a:r>
            <a:r>
              <a:rPr lang="zh-CN" altLang="en-US" sz="1600" baseline="-25000">
                <a:solidFill>
                  <a:srgbClr val="FF0000"/>
                </a:solidFill>
                <a:latin typeface="微软雅黑" panose="020b0503020204020204" charset="-122"/>
                <a:ea typeface="微软雅黑" panose="020b0503020204020204" charset="-122"/>
              </a:rPr>
              <a:t>3</a:t>
            </a:r>
            <a:endParaRPr lang="zh-CN" altLang="en-US" sz="1600" baseline="-250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9"/>
            </p:custDataLst>
          </p:nvPr>
        </p:nvSpPr>
        <p:spPr>
          <a:xfrm>
            <a:off x="2095500" y="2437130"/>
            <a:ext cx="37909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10"/>
            </p:custDataLst>
          </p:nvPr>
        </p:nvSpPr>
        <p:spPr>
          <a:xfrm>
            <a:off x="8138160" y="3540125"/>
            <a:ext cx="7073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变小</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1"/>
            </p:custDataLst>
          </p:nvPr>
        </p:nvSpPr>
        <p:spPr>
          <a:xfrm>
            <a:off x="10408920" y="3540125"/>
            <a:ext cx="7073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变大</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2"/>
            </p:custDataLst>
          </p:nvPr>
        </p:nvSpPr>
        <p:spPr>
          <a:xfrm>
            <a:off x="1464945" y="3877310"/>
            <a:ext cx="7073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相等</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1931035" y="4580255"/>
            <a:ext cx="70739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wipe(left)">
                                      <p:cBhvr>
                                        <p:cTn id="45" dur="500"/>
                                        <p:tgtEl>
                                          <p:spTgt spid="22">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6" end="6"/>
                                            </p:txEl>
                                          </p:spTgt>
                                        </p:tgtEl>
                                        <p:attrNameLst>
                                          <p:attrName>style.visibility</p:attrName>
                                        </p:attrNameLst>
                                      </p:cBhvr>
                                      <p:to>
                                        <p:strVal val="visible"/>
                                      </p:to>
                                    </p:set>
                                    <p:animEffect transition="in" filter="wipe(left)">
                                      <p:cBhvr>
                                        <p:cTn id="55" dur="500"/>
                                        <p:tgtEl>
                                          <p:spTgt spid="22">
                                            <p:txEl>
                                              <p:pRg st="6" end="6"/>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2">
                                            <p:txEl>
                                              <p:pRg st="7" end="7"/>
                                            </p:txEl>
                                          </p:spTgt>
                                        </p:tgtEl>
                                        <p:attrNameLst>
                                          <p:attrName>style.visibility</p:attrName>
                                        </p:attrNameLst>
                                      </p:cBhvr>
                                      <p:to>
                                        <p:strVal val="visible"/>
                                      </p:to>
                                    </p:set>
                                    <p:animEffect transition="in" filter="wipe(left)">
                                      <p:cBhvr>
                                        <p:cTn id="60" dur="500"/>
                                        <p:tgtEl>
                                          <p:spTgt spid="22">
                                            <p:txEl>
                                              <p:pRg st="7" end="7"/>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2">
                                            <p:txEl>
                                              <p:pRg st="8" end="8"/>
                                            </p:txEl>
                                          </p:spTgt>
                                        </p:tgtEl>
                                        <p:attrNameLst>
                                          <p:attrName>style.visibility</p:attrName>
                                        </p:attrNameLst>
                                      </p:cBhvr>
                                      <p:to>
                                        <p:strVal val="visible"/>
                                      </p:to>
                                    </p:set>
                                    <p:animEffect transition="in" filter="wipe(left)">
                                      <p:cBhvr>
                                        <p:cTn id="65" dur="500"/>
                                        <p:tgtEl>
                                          <p:spTgt spid="22">
                                            <p:txEl>
                                              <p:pRg st="8" end="8"/>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9" end="9"/>
                                            </p:txEl>
                                          </p:spTgt>
                                        </p:tgtEl>
                                        <p:attrNameLst>
                                          <p:attrName>style.visibility</p:attrName>
                                        </p:attrNameLst>
                                      </p:cBhvr>
                                      <p:to>
                                        <p:strVal val="visible"/>
                                      </p:to>
                                    </p:set>
                                    <p:animEffect transition="in" filter="wipe(left)">
                                      <p:cBhvr>
                                        <p:cTn id="70" dur="500"/>
                                        <p:tgtEl>
                                          <p:spTgt spid="22">
                                            <p:txEl>
                                              <p:pRg st="9" end="9"/>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10" end="10"/>
                                            </p:txEl>
                                          </p:spTgt>
                                        </p:tgtEl>
                                        <p:attrNameLst>
                                          <p:attrName>style.visibility</p:attrName>
                                        </p:attrNameLst>
                                      </p:cBhvr>
                                      <p:to>
                                        <p:strVal val="visible"/>
                                      </p:to>
                                    </p:set>
                                    <p:animEffect transition="in" filter="wipe(left)">
                                      <p:cBhvr>
                                        <p:cTn id="75" dur="500"/>
                                        <p:tgtEl>
                                          <p:spTgt spid="22">
                                            <p:txEl>
                                              <p:pRg st="10" end="1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left)">
                                      <p:cBhvr>
                                        <p:cTn id="90" dur="500"/>
                                        <p:tgtEl>
                                          <p:spTgt spid="1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wipe(left)">
                                      <p:cBhvr>
                                        <p:cTn id="95" dur="500"/>
                                        <p:tgtEl>
                                          <p:spTgt spid="1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wipe(left)">
                                      <p:cBhvr>
                                        <p:cTn id="100" dur="500"/>
                                        <p:tgtEl>
                                          <p:spTgt spid="14"/>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left)">
                                      <p:cBhvr>
                                        <p:cTn id="105" dur="500"/>
                                        <p:tgtEl>
                                          <p:spTgt spid="15"/>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wipe(left)">
                                      <p:cBhvr>
                                        <p:cTn id="1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6" grpId="0"/>
      <p:bldP spid="10" grpId="0"/>
      <p:bldP spid="11"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894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阿基米德原理的应用</a:t>
            </a:r>
            <a:endParaRPr lang="zh-CN" altLang="en-US" sz="2400" b="1">
              <a:solidFill>
                <a:srgbClr val="0070C0"/>
              </a:solidFill>
              <a:latin typeface="微软雅黑" panose="020b0503020204020204" charset="-122"/>
              <a:ea typeface="微软雅黑" panose="020b0503020204020204" charset="-122"/>
            </a:endParaRPr>
          </a:p>
        </p:txBody>
      </p:sp>
      <p:pic>
        <p:nvPicPr>
          <p:cNvPr id="21" name="图片 20" title=""/>
          <p:cNvPicPr>
            <a:picLocks noChangeAspect="1"/>
          </p:cNvPicPr>
          <p:nvPr>
            <p:custDataLst>
              <p:tags r:id="rId4"/>
            </p:custDataLst>
          </p:nvPr>
        </p:nvPicPr>
        <p:blipFill>
          <a:blip r:embed="rId3"/>
          <a:stretch>
            <a:fillRect/>
          </a:stretch>
        </p:blipFill>
        <p:spPr>
          <a:xfrm>
            <a:off x="292735" y="1556385"/>
            <a:ext cx="2013585" cy="483870"/>
          </a:xfrm>
          <a:prstGeom prst="rect">
            <a:avLst/>
          </a:prstGeom>
        </p:spPr>
      </p:pic>
      <p:sp>
        <p:nvSpPr>
          <p:cNvPr id="22" name="文本框 21" title=""/>
          <p:cNvSpPr txBox="1"/>
          <p:nvPr>
            <p:custDataLst>
              <p:tags r:id="rId5"/>
            </p:custDataLst>
          </p:nvPr>
        </p:nvSpPr>
        <p:spPr>
          <a:xfrm>
            <a:off x="371475" y="2120080"/>
            <a:ext cx="11734800" cy="383095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（1）浮力变化的等量关系：根据物体间力的作用是相互的，液体对物体竖直向上的浮力等于物体对液体竖直向下的“压力”，因此：</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1）当物体不沉底时，水对容器底部的压力的增大量△F在数值上等于物体所受浮力的大小，即有△F=F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2）当物体沉底时，水对容器底部的压力的增加量△F=F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，设此时容器底对物体的支持力为F支，则G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=△F+F</a:t>
            </a:r>
            <a:r>
              <a:rPr baseline="-25000">
                <a:latin typeface="微软雅黑" panose="020b0503020204020204" charset="-122"/>
                <a:ea typeface="微软雅黑" panose="020b0503020204020204" charset="-122"/>
                <a:cs typeface="微软雅黑" panose="020b0503020204020204" charset="-122"/>
              </a:rPr>
              <a:t>支</a:t>
            </a:r>
            <a:r>
              <a:rPr>
                <a:latin typeface="微软雅黑" panose="020b0503020204020204" charset="-122"/>
                <a:ea typeface="微软雅黑" panose="020b0503020204020204" charset="-122"/>
                <a:cs typeface="微软雅黑" panose="020b0503020204020204" charset="-122"/>
              </a:rPr>
              <a:t>=F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+F</a:t>
            </a:r>
            <a:r>
              <a:rPr baseline="-25000">
                <a:latin typeface="微软雅黑" panose="020b0503020204020204" charset="-122"/>
                <a:ea typeface="微软雅黑" panose="020b0503020204020204" charset="-122"/>
                <a:cs typeface="微软雅黑" panose="020b0503020204020204" charset="-122"/>
              </a:rPr>
              <a:t>支</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（2）利用浮力求密度，体积相等是桥梁：物体浸没时，物体的体积等于物体排开液体的体积，即V</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=V</a:t>
            </a:r>
            <a:r>
              <a:rPr baseline="-25000">
                <a:latin typeface="微软雅黑" panose="020b0503020204020204" charset="-122"/>
                <a:ea typeface="微软雅黑" panose="020b0503020204020204" charset="-122"/>
                <a:cs typeface="微软雅黑" panose="020b0503020204020204" charset="-122"/>
              </a:rPr>
              <a:t>排液</a:t>
            </a:r>
            <a:r>
              <a:rPr>
                <a:latin typeface="微软雅黑" panose="020b0503020204020204" charset="-122"/>
                <a:ea typeface="微软雅黑" panose="020b0503020204020204" charset="-122"/>
                <a:cs typeface="微软雅黑" panose="020b0503020204020204" charset="-122"/>
              </a:rPr>
              <a:t>，由此建立起相应的等式关系进行求解。</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（3）用比例法求解液体的密度：由F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=ρ</a:t>
            </a:r>
            <a:r>
              <a:rPr baseline="-25000">
                <a:latin typeface="微软雅黑" panose="020b0503020204020204" charset="-122"/>
                <a:ea typeface="微软雅黑" panose="020b0503020204020204" charset="-122"/>
                <a:cs typeface="微软雅黑" panose="020b0503020204020204" charset="-122"/>
              </a:rPr>
              <a:t>液</a:t>
            </a:r>
            <a:r>
              <a:rPr>
                <a:latin typeface="微软雅黑" panose="020b0503020204020204" charset="-122"/>
                <a:ea typeface="微软雅黑" panose="020b0503020204020204" charset="-122"/>
                <a:cs typeface="微软雅黑" panose="020b0503020204020204" charset="-122"/>
              </a:rPr>
              <a:t>gV</a:t>
            </a:r>
            <a:r>
              <a:rPr baseline="-25000">
                <a:latin typeface="微软雅黑" panose="020b0503020204020204" charset="-122"/>
                <a:ea typeface="微软雅黑" panose="020b0503020204020204" charset="-122"/>
                <a:cs typeface="微软雅黑" panose="020b0503020204020204" charset="-122"/>
              </a:rPr>
              <a:t>排</a:t>
            </a:r>
            <a:r>
              <a:rPr>
                <a:latin typeface="微软雅黑" panose="020b0503020204020204" charset="-122"/>
                <a:ea typeface="微软雅黑" panose="020b0503020204020204" charset="-122"/>
                <a:cs typeface="微软雅黑" panose="020b0503020204020204" charset="-122"/>
              </a:rPr>
              <a:t>可知，金属块在两种液体中都浸没时，即V排相同时，F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与ρ</a:t>
            </a:r>
            <a:r>
              <a:rPr baseline="-25000">
                <a:latin typeface="微软雅黑" panose="020b0503020204020204" charset="-122"/>
                <a:ea typeface="微软雅黑" panose="020b0503020204020204" charset="-122"/>
                <a:cs typeface="微软雅黑" panose="020b0503020204020204" charset="-122"/>
              </a:rPr>
              <a:t>液</a:t>
            </a:r>
            <a:r>
              <a:rPr>
                <a:latin typeface="微软雅黑" panose="020b0503020204020204" charset="-122"/>
                <a:ea typeface="微软雅黑" panose="020b0503020204020204" charset="-122"/>
                <a:cs typeface="微软雅黑" panose="020b0503020204020204" charset="-122"/>
              </a:rPr>
              <a:t>成正比，即：</a:t>
            </a:r>
            <a:endParaRPr>
              <a:latin typeface="微软雅黑" panose="020b0503020204020204" charset="-122"/>
              <a:ea typeface="微软雅黑" panose="020b0503020204020204" charset="-122"/>
              <a:cs typeface="微软雅黑" panose="020b0503020204020204" charset="-122"/>
            </a:endParaRPr>
          </a:p>
        </p:txBody>
      </p:sp>
      <p:graphicFrame>
        <p:nvGraphicFramePr>
          <p:cNvPr id="2" name="Object 1081" title=""/>
          <p:cNvGraphicFramePr>
            <a:graphicFrameLocks noChangeAspect="1"/>
          </p:cNvGraphicFramePr>
          <p:nvPr/>
        </p:nvGraphicFramePr>
        <p:xfrm>
          <a:off x="1440815" y="5485130"/>
          <a:ext cx="865505" cy="537210"/>
        </p:xfrm>
        <a:graphic>
          <a:graphicData uri="http://schemas.openxmlformats.org/presentationml/2006/ole">
            <mc:AlternateContent>
              <mc:Choice xmlns:v="urn:schemas-microsoft-com:vml" Requires="v">
                <p:oleObj spid="_x0000_s1041" r:id="rId6" imgW="635000" imgH="393700" progId="Equation.KSEE3">
                  <p:embed/>
                </p:oleObj>
              </mc:Choice>
              <mc:Fallback>
                <p:oleObj r:id="rId6" imgW="635000" imgH="393700" progId="Equation.KSEE3">
                  <p:embed/>
                  <p:pic>
                    <p:nvPicPr>
                      <p:cNvPr id="0" name="OLE substitute image"/>
                      <p:cNvPicPr/>
                      <p:nvPr/>
                    </p:nvPicPr>
                    <p:blipFill>
                      <a:blip r:embed="rId7"/>
                      <a:stretch>
                        <a:fillRect/>
                      </a:stretch>
                    </p:blipFill>
                    <p:spPr>
                      <a:xfrm>
                        <a:off x="1440815" y="5485130"/>
                        <a:ext cx="865505" cy="537210"/>
                      </a:xfrm>
                      <a:prstGeom prst="rect">
                        <a:avLst/>
                      </a:prstGeom>
                      <a:noFill/>
                      <a:ln w="38100">
                        <a:noFill/>
                        <a:miter/>
                      </a:ln>
                    </p:spPr>
                  </p:pic>
                </p:oleObj>
              </mc:Fallback>
            </mc:AlternateContent>
          </a:graphicData>
        </a:graphic>
      </p:graphicFrame>
      <p:graphicFrame>
        <p:nvGraphicFramePr>
          <p:cNvPr id="6" name="Object 1082" title=""/>
          <p:cNvGraphicFramePr>
            <a:graphicFrameLocks noChangeAspect="1"/>
          </p:cNvGraphicFramePr>
          <p:nvPr/>
        </p:nvGraphicFramePr>
        <p:xfrm>
          <a:off x="2632710" y="5485130"/>
          <a:ext cx="1137285" cy="578485"/>
        </p:xfrm>
        <a:graphic>
          <a:graphicData uri="http://schemas.openxmlformats.org/presentationml/2006/ole">
            <mc:AlternateContent>
              <mc:Choice xmlns:v="urn:schemas-microsoft-com:vml" Requires="v">
                <p:oleObj spid="_x0000_s1042" r:id="rId8" imgW="774065" imgH="393700" progId="Equation.KSEE3">
                  <p:embed/>
                </p:oleObj>
              </mc:Choice>
              <mc:Fallback>
                <p:oleObj r:id="rId8" imgW="774065" imgH="393700" progId="Equation.KSEE3">
                  <p:embed/>
                  <p:pic>
                    <p:nvPicPr>
                      <p:cNvPr id="0" name="OLE substitute image"/>
                      <p:cNvPicPr/>
                      <p:nvPr/>
                    </p:nvPicPr>
                    <p:blipFill>
                      <a:blip r:embed="rId9"/>
                      <a:stretch>
                        <a:fillRect/>
                      </a:stretch>
                    </p:blipFill>
                    <p:spPr>
                      <a:xfrm>
                        <a:off x="2632710" y="5485130"/>
                        <a:ext cx="1137285" cy="578485"/>
                      </a:xfrm>
                      <a:prstGeom prst="rect">
                        <a:avLst/>
                      </a:prstGeom>
                      <a:noFill/>
                      <a:ln w="38100">
                        <a:noFill/>
                        <a:miter/>
                      </a:ln>
                    </p:spPr>
                  </p:pic>
                </p:oleObj>
              </mc:Fallback>
            </mc:AlternateContent>
          </a:graphicData>
        </a:graphic>
      </p:graphicFrame>
      <p:graphicFrame>
        <p:nvGraphicFramePr>
          <p:cNvPr id="9" name="Object 1083" title=""/>
          <p:cNvGraphicFramePr>
            <a:graphicFrameLocks noChangeAspect="1"/>
          </p:cNvGraphicFramePr>
          <p:nvPr/>
        </p:nvGraphicFramePr>
        <p:xfrm>
          <a:off x="3946525" y="5495290"/>
          <a:ext cx="1393190" cy="568325"/>
        </p:xfrm>
        <a:graphic>
          <a:graphicData uri="http://schemas.openxmlformats.org/presentationml/2006/ole">
            <mc:AlternateContent>
              <mc:Choice xmlns:v="urn:schemas-microsoft-com:vml" Requires="v">
                <p:oleObj spid="_x0000_s1043" r:id="rId10" imgW="964565" imgH="393700" progId="Equation.KSEE3">
                  <p:embed/>
                </p:oleObj>
              </mc:Choice>
              <mc:Fallback>
                <p:oleObj r:id="rId10" imgW="964565" imgH="393700" progId="Equation.KSEE3">
                  <p:embed/>
                  <p:pic>
                    <p:nvPicPr>
                      <p:cNvPr id="0" name="OLE substitute image"/>
                      <p:cNvPicPr/>
                      <p:nvPr/>
                    </p:nvPicPr>
                    <p:blipFill>
                      <a:blip r:embed="rId11"/>
                      <a:stretch>
                        <a:fillRect/>
                      </a:stretch>
                    </p:blipFill>
                    <p:spPr>
                      <a:xfrm>
                        <a:off x="3946525" y="5495290"/>
                        <a:ext cx="1393190" cy="568325"/>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par>
                                <p:cTn id="46" presetID="22" presetClass="entr" presetSubtype="8"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par>
                                <p:cTn id="49" presetID="22" presetClass="entr" presetSubtype="8"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894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阿基米德原理的应用</a:t>
            </a:r>
            <a:endParaRPr lang="zh-CN" altLang="en-US" sz="2400" b="1">
              <a:solidFill>
                <a:srgbClr val="0070C0"/>
              </a:solidFill>
              <a:latin typeface="微软雅黑" panose="020b0503020204020204" charset="-122"/>
              <a:ea typeface="微软雅黑" panose="020b0503020204020204" charset="-122"/>
            </a:endParaRPr>
          </a:p>
        </p:txBody>
      </p:sp>
      <p:sp>
        <p:nvSpPr>
          <p:cNvPr id="13" name="文本框 12" title=""/>
          <p:cNvSpPr txBox="1"/>
          <p:nvPr>
            <p:custDataLst>
              <p:tags r:id="rId3"/>
            </p:custDataLst>
          </p:nvPr>
        </p:nvSpPr>
        <p:spPr>
          <a:xfrm>
            <a:off x="144780" y="1282700"/>
            <a:ext cx="5194300" cy="341503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如图所示，A、B两物体用细线相连浸没水中，两物体恰好悬浮，细线的质量、体积忽略不计</a:t>
            </a:r>
            <a:r>
              <a:rPr lang="zh-CN" sz="1600">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已知物体A的体积为1000 cm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，物体B的体积为100cm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，物体B的质量为0.5 kg。</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求：(g取10 N/kg，水的密度为1.0×10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 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(1)物体B受到的浮力；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(2)细线对物体B的拉力；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(3)物体A受到的重力；</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(4)细线剪断后，物体A静止时，浸入水中的体积。</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526" title=""/>
          <p:cNvPicPr>
            <a:picLocks noChangeAspect="1"/>
          </p:cNvPicPr>
          <p:nvPr/>
        </p:nvPicPr>
        <p:blipFill>
          <a:blip r:embed="rId4"/>
          <a:stretch>
            <a:fillRect/>
          </a:stretch>
        </p:blipFill>
        <p:spPr>
          <a:xfrm>
            <a:off x="3425190" y="2536190"/>
            <a:ext cx="1662430" cy="1490980"/>
          </a:xfrm>
          <a:prstGeom prst="rect">
            <a:avLst/>
          </a:prstGeom>
          <a:noFill/>
          <a:ln w="9525">
            <a:noFill/>
          </a:ln>
        </p:spPr>
      </p:pic>
      <p:cxnSp>
        <p:nvCxnSpPr>
          <p:cNvPr id="17" name="直接连接符 16" title=""/>
          <p:cNvCxnSpPr/>
          <p:nvPr>
            <p:custDataLst>
              <p:tags r:id="rId5"/>
            </p:custDataLst>
          </p:nvPr>
        </p:nvCxnSpPr>
        <p:spPr>
          <a:xfrm>
            <a:off x="144780" y="472376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6"/>
            </p:custDataLst>
          </p:nvPr>
        </p:nvSpPr>
        <p:spPr>
          <a:xfrm>
            <a:off x="5454015" y="1289685"/>
            <a:ext cx="4820285" cy="341503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一个装有水的圆柱形容器（容器壁厚度忽略不计）放在水平桌面上。往容器中放入一个正方体和一个球体（假设两物体都不沾水），两物体静止后状态如图所示。此时容器对桌面的压强为3000Pa，已知正方体和球体的体积比为2∶1。现将正方体取出，液面下降了4cm。再把球体取出，液面又下降了2.5cm。此时容器底对桌面的压强为2200Pa。则正方体的密度是________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，球体的密度是________kg/m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。（g取10N/kg）</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7"/>
            </p:custDataLst>
          </p:nvPr>
        </p:nvCxnSpPr>
        <p:spPr>
          <a:xfrm flipH="1">
            <a:off x="5314315" y="1375410"/>
            <a:ext cx="0" cy="332232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pic>
        <p:nvPicPr>
          <p:cNvPr id="6" name="图片 -2147481518" title=""/>
          <p:cNvPicPr>
            <a:picLocks noChangeAspect="1"/>
          </p:cNvPicPr>
          <p:nvPr/>
        </p:nvPicPr>
        <p:blipFill>
          <a:blip r:embed="rId8"/>
          <a:stretch>
            <a:fillRect/>
          </a:stretch>
        </p:blipFill>
        <p:spPr>
          <a:xfrm>
            <a:off x="10160635" y="1578610"/>
            <a:ext cx="2029460" cy="1283335"/>
          </a:xfrm>
          <a:prstGeom prst="rect">
            <a:avLst/>
          </a:prstGeom>
          <a:noFill/>
          <a:ln w="9525">
            <a:noFill/>
          </a:ln>
        </p:spPr>
      </p:pic>
      <p:sp>
        <p:nvSpPr>
          <p:cNvPr id="11" name="文本框 10" title=""/>
          <p:cNvSpPr txBox="1"/>
          <p:nvPr>
            <p:custDataLst>
              <p:tags r:id="rId9"/>
            </p:custDataLst>
          </p:nvPr>
        </p:nvSpPr>
        <p:spPr>
          <a:xfrm>
            <a:off x="144780" y="4799965"/>
            <a:ext cx="6089015"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如图是小聪同学利用水。弹簧测力计和金属块测量某液体密度的情景。根据图中信息可知，金属块的重力是______N，金属块在水中受到的浮力是______N，所测液体的密度是______</a:t>
            </a:r>
            <a:r>
              <a:rPr lang="en-US" sz="1600">
                <a:latin typeface="微软雅黑" panose="020b0503020204020204" charset="-122"/>
                <a:ea typeface="微软雅黑" panose="020b0503020204020204" charset="-122"/>
                <a:cs typeface="微软雅黑" panose="020b0503020204020204" charset="-122"/>
              </a:rPr>
              <a:t>kg/m</a:t>
            </a:r>
            <a:r>
              <a:rPr lang="en-US"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g</a:t>
            </a:r>
            <a:r>
              <a:rPr lang="zh-CN" altLang="en-US" sz="1600">
                <a:latin typeface="微软雅黑" panose="020b0503020204020204" charset="-122"/>
                <a:ea typeface="微软雅黑" panose="020b0503020204020204" charset="-122"/>
                <a:cs typeface="微软雅黑" panose="020b0503020204020204" charset="-122"/>
              </a:rPr>
              <a:t>取</a:t>
            </a:r>
            <a:r>
              <a:rPr lang="en-US" altLang="zh-CN" sz="1600">
                <a:latin typeface="微软雅黑" panose="020b0503020204020204" charset="-122"/>
                <a:ea typeface="微软雅黑" panose="020b0503020204020204" charset="-122"/>
                <a:cs typeface="微软雅黑" panose="020b0503020204020204" charset="-122"/>
              </a:rPr>
              <a:t>10N/kg</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7" name="图片 -2147481539" title=""/>
          <p:cNvPicPr>
            <a:picLocks noChangeAspect="1"/>
          </p:cNvPicPr>
          <p:nvPr/>
        </p:nvPicPr>
        <p:blipFill>
          <a:blip r:embed="rId10"/>
          <a:stretch>
            <a:fillRect/>
          </a:stretch>
        </p:blipFill>
        <p:spPr>
          <a:xfrm>
            <a:off x="6441758" y="4893628"/>
            <a:ext cx="2353945" cy="1741805"/>
          </a:xfrm>
          <a:prstGeom prst="rect">
            <a:avLst/>
          </a:prstGeom>
          <a:noFill/>
          <a:ln w="9525">
            <a:noFill/>
          </a:ln>
        </p:spPr>
      </p:pic>
      <p:sp>
        <p:nvSpPr>
          <p:cNvPr id="14" name="文本框 13" title=""/>
          <p:cNvSpPr txBox="1"/>
          <p:nvPr>
            <p:custDataLst>
              <p:tags r:id="rId11"/>
            </p:custDataLst>
          </p:nvPr>
        </p:nvSpPr>
        <p:spPr>
          <a:xfrm>
            <a:off x="1023620" y="827405"/>
            <a:ext cx="3435985" cy="583565"/>
          </a:xfrm>
          <a:prstGeom prst="rect">
            <a:avLst/>
          </a:prstGeom>
          <a:noFill/>
          <a:ln w="9525">
            <a:noFill/>
          </a:ln>
        </p:spPr>
        <p:txBody>
          <a:bodyPr wrap="square">
            <a:spAutoFit/>
          </a:bodyPr>
          <a:lstStyle/>
          <a:p>
            <a:pPr indent="0"/>
            <a:r>
              <a:rPr lang="zh-CN" altLang="en-US" sz="1600" b="0">
                <a:solidFill>
                  <a:srgbClr val="FF0000"/>
                </a:solidFill>
                <a:latin typeface="微软雅黑" panose="020b0503020204020204" charset="-122"/>
                <a:ea typeface="微软雅黑" panose="020b0503020204020204" charset="-122"/>
              </a:rPr>
              <a:t>根据阿基米德原理求出物体</a:t>
            </a:r>
            <a:r>
              <a:rPr lang="en-US" altLang="zh-CN" sz="1600" b="0">
                <a:solidFill>
                  <a:srgbClr val="FF0000"/>
                </a:solidFill>
                <a:latin typeface="微软雅黑" panose="020b0503020204020204" charset="-122"/>
                <a:ea typeface="微软雅黑" panose="020b0503020204020204" charset="-122"/>
              </a:rPr>
              <a:t>AB</a:t>
            </a:r>
            <a:r>
              <a:rPr lang="zh-CN" altLang="en-US" sz="1600" b="0">
                <a:solidFill>
                  <a:srgbClr val="FF0000"/>
                </a:solidFill>
                <a:latin typeface="微软雅黑" panose="020b0503020204020204" charset="-122"/>
                <a:ea typeface="微软雅黑" panose="020b0503020204020204" charset="-122"/>
              </a:rPr>
              <a:t>所受浮力，再利用力的平衡关系即可</a:t>
            </a:r>
            <a:endParaRPr lang="zh-CN" altLang="en-US" sz="1600" b="0" baseline="300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2"/>
            </p:custDataLst>
          </p:nvPr>
        </p:nvSpPr>
        <p:spPr>
          <a:xfrm>
            <a:off x="2171065" y="3260090"/>
            <a:ext cx="4673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1N</a:t>
            </a:r>
            <a:endParaRPr lang="en-US" altLang="zh-CN"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3"/>
            </p:custDataLst>
          </p:nvPr>
        </p:nvSpPr>
        <p:spPr>
          <a:xfrm>
            <a:off x="2377440" y="3597275"/>
            <a:ext cx="4673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4N</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4"/>
            </p:custDataLst>
          </p:nvPr>
        </p:nvSpPr>
        <p:spPr>
          <a:xfrm>
            <a:off x="2171065" y="3934460"/>
            <a:ext cx="4673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6N</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5"/>
            </p:custDataLst>
          </p:nvPr>
        </p:nvSpPr>
        <p:spPr>
          <a:xfrm>
            <a:off x="3546475" y="4027170"/>
            <a:ext cx="116903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6×10</a:t>
            </a:r>
            <a:r>
              <a:rPr lang="en-US" altLang="zh-CN" sz="1600" baseline="30000">
                <a:solidFill>
                  <a:srgbClr val="FF0000"/>
                </a:solidFill>
                <a:latin typeface="微软雅黑" panose="020b0503020204020204" charset="-122"/>
                <a:ea typeface="微软雅黑" panose="020b0503020204020204" charset="-122"/>
              </a:rPr>
              <a:t>﹣4</a:t>
            </a:r>
            <a:r>
              <a:rPr lang="en-US" altLang="zh-CN" sz="1600">
                <a:solidFill>
                  <a:srgbClr val="FF0000"/>
                </a:solidFill>
                <a:latin typeface="微软雅黑" panose="020b0503020204020204" charset="-122"/>
                <a:ea typeface="微软雅黑" panose="020b0503020204020204" charset="-122"/>
              </a:rPr>
              <a:t>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16"/>
            </p:custDataLst>
          </p:nvPr>
        </p:nvSpPr>
        <p:spPr>
          <a:xfrm>
            <a:off x="10161270" y="3016250"/>
            <a:ext cx="1921510" cy="82994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根据页面下降可求小球和正方体的体积</a:t>
            </a:r>
            <a:endParaRPr lang="zh-CN" altLang="en-US" sz="1600" baseline="30000">
              <a:solidFill>
                <a:srgbClr val="FF0000"/>
              </a:solidFill>
              <a:latin typeface="微软雅黑" panose="020b0503020204020204" charset="-122"/>
              <a:ea typeface="微软雅黑" panose="020b0503020204020204" charset="-122"/>
            </a:endParaRPr>
          </a:p>
        </p:txBody>
      </p:sp>
      <p:sp>
        <p:nvSpPr>
          <p:cNvPr id="24" name="文本框 23" title=""/>
          <p:cNvSpPr txBox="1"/>
          <p:nvPr>
            <p:custDataLst>
              <p:tags r:id="rId17"/>
            </p:custDataLst>
          </p:nvPr>
        </p:nvSpPr>
        <p:spPr>
          <a:xfrm>
            <a:off x="10274935" y="3843020"/>
            <a:ext cx="1922780" cy="58356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应用阿基米德原理建立方程即可</a:t>
            </a:r>
            <a:endParaRPr lang="zh-CN" altLang="en-US" sz="1600" baseline="30000">
              <a:solidFill>
                <a:srgbClr val="FF0000"/>
              </a:solidFill>
              <a:latin typeface="微软雅黑" panose="020b0503020204020204" charset="-122"/>
              <a:ea typeface="微软雅黑" panose="020b0503020204020204" charset="-122"/>
            </a:endParaRPr>
          </a:p>
        </p:txBody>
      </p:sp>
      <p:sp>
        <p:nvSpPr>
          <p:cNvPr id="25" name="文本框 24" title=""/>
          <p:cNvSpPr txBox="1"/>
          <p:nvPr>
            <p:custDataLst>
              <p:tags r:id="rId18"/>
            </p:custDataLst>
          </p:nvPr>
        </p:nvSpPr>
        <p:spPr>
          <a:xfrm>
            <a:off x="7990205" y="3883660"/>
            <a:ext cx="93726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0.8×10</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
        <p:nvSpPr>
          <p:cNvPr id="27" name="文本框 26" title=""/>
          <p:cNvSpPr txBox="1"/>
          <p:nvPr>
            <p:custDataLst>
              <p:tags r:id="rId19"/>
            </p:custDataLst>
          </p:nvPr>
        </p:nvSpPr>
        <p:spPr>
          <a:xfrm>
            <a:off x="6339840" y="4272915"/>
            <a:ext cx="93726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1.6×10</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
        <p:nvSpPr>
          <p:cNvPr id="28" name="文本框 27" title=""/>
          <p:cNvSpPr txBox="1"/>
          <p:nvPr>
            <p:custDataLst>
              <p:tags r:id="rId20"/>
            </p:custDataLst>
          </p:nvPr>
        </p:nvSpPr>
        <p:spPr>
          <a:xfrm>
            <a:off x="9475470" y="5020945"/>
            <a:ext cx="2498725"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此题应用称重法测浮力</a:t>
            </a:r>
            <a:endParaRPr lang="zh-CN" altLang="en-US" sz="1600">
              <a:solidFill>
                <a:srgbClr val="FF0000"/>
              </a:solidFill>
              <a:latin typeface="微软雅黑" panose="020b0503020204020204" charset="-122"/>
              <a:ea typeface="微软雅黑" panose="020b0503020204020204" charset="-122"/>
            </a:endParaRPr>
          </a:p>
        </p:txBody>
      </p:sp>
      <p:sp>
        <p:nvSpPr>
          <p:cNvPr id="29" name="文本框 28" title=""/>
          <p:cNvSpPr txBox="1"/>
          <p:nvPr>
            <p:custDataLst>
              <p:tags r:id="rId21"/>
            </p:custDataLst>
          </p:nvPr>
        </p:nvSpPr>
        <p:spPr>
          <a:xfrm>
            <a:off x="9004300" y="5601335"/>
            <a:ext cx="292989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然后应用阿基米德原理求体积</a:t>
            </a:r>
            <a:endParaRPr lang="zh-CN" altLang="en-US" sz="1600">
              <a:solidFill>
                <a:srgbClr val="FF0000"/>
              </a:solidFill>
              <a:latin typeface="微软雅黑" panose="020b0503020204020204" charset="-122"/>
              <a:ea typeface="微软雅黑" panose="020b0503020204020204" charset="-122"/>
            </a:endParaRPr>
          </a:p>
        </p:txBody>
      </p:sp>
      <p:sp>
        <p:nvSpPr>
          <p:cNvPr id="30" name="文本框 29" title=""/>
          <p:cNvSpPr txBox="1"/>
          <p:nvPr>
            <p:custDataLst>
              <p:tags r:id="rId22"/>
            </p:custDataLst>
          </p:nvPr>
        </p:nvSpPr>
        <p:spPr>
          <a:xfrm>
            <a:off x="5170170" y="5226685"/>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4.8</a:t>
            </a:r>
            <a:endParaRPr lang="en-US" altLang="zh-CN" sz="1600">
              <a:solidFill>
                <a:srgbClr val="FF0000"/>
              </a:solidFill>
              <a:latin typeface="微软雅黑" panose="020b0503020204020204" charset="-122"/>
              <a:ea typeface="微软雅黑" panose="020b0503020204020204" charset="-122"/>
            </a:endParaRPr>
          </a:p>
        </p:txBody>
      </p:sp>
      <p:sp>
        <p:nvSpPr>
          <p:cNvPr id="32" name="文本框 31" title=""/>
          <p:cNvSpPr txBox="1"/>
          <p:nvPr>
            <p:custDataLst>
              <p:tags r:id="rId23"/>
            </p:custDataLst>
          </p:nvPr>
        </p:nvSpPr>
        <p:spPr>
          <a:xfrm>
            <a:off x="2844800" y="5601335"/>
            <a:ext cx="302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a:t>
            </a:r>
            <a:endParaRPr lang="en-US" altLang="zh-CN" sz="1600">
              <a:solidFill>
                <a:srgbClr val="FF0000"/>
              </a:solidFill>
              <a:latin typeface="微软雅黑" panose="020b0503020204020204" charset="-122"/>
              <a:ea typeface="微软雅黑" panose="020b0503020204020204" charset="-122"/>
            </a:endParaRPr>
          </a:p>
        </p:txBody>
      </p:sp>
      <p:sp>
        <p:nvSpPr>
          <p:cNvPr id="33" name="文本框 32" title=""/>
          <p:cNvSpPr txBox="1"/>
          <p:nvPr>
            <p:custDataLst>
              <p:tags r:id="rId24"/>
            </p:custDataLst>
          </p:nvPr>
        </p:nvSpPr>
        <p:spPr>
          <a:xfrm>
            <a:off x="213995" y="6298565"/>
            <a:ext cx="93726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1.2×10</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wipe(left)">
                                      <p:cBhvr>
                                        <p:cTn id="40" dur="500"/>
                                        <p:tgtEl>
                                          <p:spTgt spid="13">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wipe(left)">
                                      <p:cBhvr>
                                        <p:cTn id="45" dur="500"/>
                                        <p:tgtEl>
                                          <p:spTgt spid="13">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0" end="0"/>
                                            </p:txEl>
                                          </p:spTgt>
                                        </p:tgtEl>
                                        <p:attrNameLst>
                                          <p:attrName>style.visibility</p:attrName>
                                        </p:attrNameLst>
                                      </p:cBhvr>
                                      <p:to>
                                        <p:strVal val="visible"/>
                                      </p:to>
                                    </p:set>
                                    <p:animEffect transition="in" filter="wipe(left)">
                                      <p:cBhvr>
                                        <p:cTn id="55" dur="500"/>
                                        <p:tgtEl>
                                          <p:spTgt spid="26">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
                                            <p:txEl>
                                              <p:pRg st="0" end="0"/>
                                            </p:txEl>
                                          </p:spTgt>
                                        </p:tgtEl>
                                        <p:attrNameLst>
                                          <p:attrName>style.visibility</p:attrName>
                                        </p:attrNameLst>
                                      </p:cBhvr>
                                      <p:to>
                                        <p:strVal val="visible"/>
                                      </p:to>
                                    </p:set>
                                    <p:animEffect transition="in" filter="wipe(left)">
                                      <p:cBhvr>
                                        <p:cTn id="70" dur="500"/>
                                        <p:tgtEl>
                                          <p:spTgt spid="11">
                                            <p:txEl>
                                              <p:pRg st="0" end="0"/>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arn(inVertical)">
                                      <p:cBhvr>
                                        <p:cTn id="75" dur="500"/>
                                        <p:tgtEl>
                                          <p:spTgt spid="7"/>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500"/>
                                        <p:tgtEl>
                                          <p:spTgt spid="15"/>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up)">
                                      <p:cBhvr>
                                        <p:cTn id="90" dur="500"/>
                                        <p:tgtEl>
                                          <p:spTgt spid="16"/>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up)">
                                      <p:cBhvr>
                                        <p:cTn id="95" dur="500"/>
                                        <p:tgtEl>
                                          <p:spTgt spid="18"/>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up)">
                                      <p:cBhvr>
                                        <p:cTn id="100" dur="500"/>
                                        <p:tgtEl>
                                          <p:spTgt spid="19"/>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up)">
                                      <p:cBhvr>
                                        <p:cTn id="110" dur="500"/>
                                        <p:tgtEl>
                                          <p:spTgt spid="24"/>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wipe(up)">
                                      <p:cBhvr>
                                        <p:cTn id="115" dur="500"/>
                                        <p:tgtEl>
                                          <p:spTgt spid="25"/>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wipe(up)">
                                      <p:cBhvr>
                                        <p:cTn id="120" dur="500"/>
                                        <p:tgtEl>
                                          <p:spTgt spid="27"/>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wipe(up)">
                                      <p:cBhvr>
                                        <p:cTn id="125" dur="500"/>
                                        <p:tgtEl>
                                          <p:spTgt spid="28"/>
                                        </p:tgtEl>
                                      </p:cBhvr>
                                    </p:animEffec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1"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up)">
                                      <p:cBhvr>
                                        <p:cTn id="130" dur="500"/>
                                        <p:tgtEl>
                                          <p:spTgt spid="29"/>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1" fill="hold" nodeType="click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wipe(up)">
                                      <p:cBhvr>
                                        <p:cTn id="135" dur="500"/>
                                        <p:tgtEl>
                                          <p:spTgt spid="30"/>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1" fill="hold" nodeType="clickEffect">
                                  <p:stCondLst>
                                    <p:cond delay="0"/>
                                  </p:stCondLst>
                                  <p:childTnLst>
                                    <p:set>
                                      <p:cBhvr>
                                        <p:cTn id="139" dur="1" fill="hold">
                                          <p:stCondLst>
                                            <p:cond delay="0"/>
                                          </p:stCondLst>
                                        </p:cTn>
                                        <p:tgtEl>
                                          <p:spTgt spid="32"/>
                                        </p:tgtEl>
                                        <p:attrNameLst>
                                          <p:attrName>style.visibility</p:attrName>
                                        </p:attrNameLst>
                                      </p:cBhvr>
                                      <p:to>
                                        <p:strVal val="visible"/>
                                      </p:to>
                                    </p:set>
                                    <p:animEffect transition="in" filter="wipe(up)">
                                      <p:cBhvr>
                                        <p:cTn id="140" dur="500"/>
                                        <p:tgtEl>
                                          <p:spTgt spid="32"/>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wipe(up)">
                                      <p:cBhvr>
                                        <p:cTn id="1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50895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压强与浮力综合、浮力图像</a:t>
            </a:r>
            <a:endParaRPr lang="zh-CN" altLang="en-US" sz="2400" b="1">
              <a:solidFill>
                <a:srgbClr val="0070C0"/>
              </a:solidFill>
              <a:latin typeface="微软雅黑" panose="020b0503020204020204" charset="-122"/>
              <a:ea typeface="微软雅黑" panose="020b0503020204020204" charset="-122"/>
            </a:endParaRPr>
          </a:p>
        </p:txBody>
      </p:sp>
      <p:pic>
        <p:nvPicPr>
          <p:cNvPr id="21" name="图片 20" title=""/>
          <p:cNvPicPr>
            <a:picLocks noChangeAspect="1"/>
          </p:cNvPicPr>
          <p:nvPr>
            <p:custDataLst>
              <p:tags r:id="rId4"/>
            </p:custDataLst>
          </p:nvPr>
        </p:nvPicPr>
        <p:blipFill>
          <a:blip r:embed="rId3"/>
          <a:stretch>
            <a:fillRect/>
          </a:stretch>
        </p:blipFill>
        <p:spPr>
          <a:xfrm>
            <a:off x="292735" y="1556385"/>
            <a:ext cx="2013585" cy="483870"/>
          </a:xfrm>
          <a:prstGeom prst="rect">
            <a:avLst/>
          </a:prstGeom>
        </p:spPr>
      </p:pic>
      <p:sp>
        <p:nvSpPr>
          <p:cNvPr id="22" name="文本框 21" title=""/>
          <p:cNvSpPr txBox="1"/>
          <p:nvPr>
            <p:custDataLst>
              <p:tags r:id="rId5"/>
            </p:custDataLst>
          </p:nvPr>
        </p:nvSpPr>
        <p:spPr>
          <a:xfrm>
            <a:off x="371475" y="2120080"/>
            <a:ext cx="11734800" cy="2584450"/>
          </a:xfrm>
          <a:prstGeom prst="rect">
            <a:avLst/>
          </a:prstGeom>
          <a:noFill/>
        </p:spPr>
        <p:txBody>
          <a:bodyPr wrap="square" rtlCol="0" anchor="t">
            <a:spAutoFit/>
          </a:bodyPr>
          <a:lstStyle/>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（1）压强和浮力综合：</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1）物块浸没在水中时V排=V物，利用F</a:t>
            </a:r>
            <a:r>
              <a:rPr baseline="-25000">
                <a:latin typeface="华文楷体" panose="02010600040101010101" pitchFamily="2" charset="-122"/>
                <a:ea typeface="华文楷体" panose="02010600040101010101" pitchFamily="2" charset="-122"/>
                <a:cs typeface="华文楷体" panose="02010600040101010101" pitchFamily="2" charset="-122"/>
              </a:rPr>
              <a:t>浮</a:t>
            </a:r>
            <a:r>
              <a:rPr>
                <a:latin typeface="华文楷体" panose="02010600040101010101" pitchFamily="2" charset="-122"/>
                <a:ea typeface="华文楷体" panose="02010600040101010101" pitchFamily="2" charset="-122"/>
                <a:cs typeface="华文楷体" panose="02010600040101010101" pitchFamily="2" charset="-122"/>
              </a:rPr>
              <a:t>=ρ</a:t>
            </a:r>
            <a:r>
              <a:rPr baseline="-25000">
                <a:latin typeface="华文楷体" panose="02010600040101010101" pitchFamily="2" charset="-122"/>
                <a:ea typeface="华文楷体" panose="02010600040101010101" pitchFamily="2" charset="-122"/>
                <a:cs typeface="华文楷体" panose="02010600040101010101" pitchFamily="2" charset="-122"/>
              </a:rPr>
              <a:t>液</a:t>
            </a:r>
            <a:r>
              <a:rPr>
                <a:latin typeface="华文楷体" panose="02010600040101010101" pitchFamily="2" charset="-122"/>
                <a:ea typeface="华文楷体" panose="02010600040101010101" pitchFamily="2" charset="-122"/>
                <a:cs typeface="华文楷体" panose="02010600040101010101" pitchFamily="2" charset="-122"/>
              </a:rPr>
              <a:t>gV</a:t>
            </a:r>
            <a:r>
              <a:rPr baseline="-25000">
                <a:latin typeface="华文楷体" panose="02010600040101010101" pitchFamily="2" charset="-122"/>
                <a:ea typeface="华文楷体" panose="02010600040101010101" pitchFamily="2" charset="-122"/>
                <a:cs typeface="华文楷体" panose="02010600040101010101" pitchFamily="2" charset="-122"/>
              </a:rPr>
              <a:t>排</a:t>
            </a:r>
            <a:r>
              <a:rPr>
                <a:latin typeface="华文楷体" panose="02010600040101010101" pitchFamily="2" charset="-122"/>
                <a:ea typeface="华文楷体" panose="02010600040101010101" pitchFamily="2" charset="-122"/>
                <a:cs typeface="华文楷体" panose="02010600040101010101" pitchFamily="2" charset="-122"/>
              </a:rPr>
              <a:t>计算物块受到的浮力；</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2）利用p=ρgh计算水对容器底的压强。</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（2）浮力和图像的综合</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1）首先根据图像找出两个临界状态，即刚接触水面时和刚浸没时这两种情况，并正确选择计算公式；</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2）“浸没”的含义条件是V</a:t>
            </a:r>
            <a:r>
              <a:rPr baseline="-25000">
                <a:latin typeface="华文楷体" panose="02010600040101010101" pitchFamily="2" charset="-122"/>
                <a:ea typeface="华文楷体" panose="02010600040101010101" pitchFamily="2" charset="-122"/>
                <a:cs typeface="华文楷体" panose="02010600040101010101" pitchFamily="2" charset="-122"/>
              </a:rPr>
              <a:t>排</a:t>
            </a:r>
            <a:r>
              <a:rPr>
                <a:latin typeface="华文楷体" panose="02010600040101010101" pitchFamily="2" charset="-122"/>
                <a:ea typeface="华文楷体" panose="02010600040101010101" pitchFamily="2" charset="-122"/>
                <a:cs typeface="华文楷体" panose="02010600040101010101" pitchFamily="2" charset="-122"/>
              </a:rPr>
              <a:t>=V。结合F</a:t>
            </a:r>
            <a:r>
              <a:rPr baseline="-25000">
                <a:latin typeface="华文楷体" panose="02010600040101010101" pitchFamily="2" charset="-122"/>
                <a:ea typeface="华文楷体" panose="02010600040101010101" pitchFamily="2" charset="-122"/>
                <a:cs typeface="华文楷体" panose="02010600040101010101" pitchFamily="2" charset="-122"/>
              </a:rPr>
              <a:t>浮</a:t>
            </a:r>
            <a:r>
              <a:rPr>
                <a:latin typeface="华文楷体" panose="02010600040101010101" pitchFamily="2" charset="-122"/>
                <a:ea typeface="华文楷体" panose="02010600040101010101" pitchFamily="2" charset="-122"/>
                <a:cs typeface="华文楷体" panose="02010600040101010101" pitchFamily="2" charset="-122"/>
              </a:rPr>
              <a:t>=ρ</a:t>
            </a:r>
            <a:r>
              <a:rPr baseline="-25000">
                <a:latin typeface="华文楷体" panose="02010600040101010101" pitchFamily="2" charset="-122"/>
                <a:ea typeface="华文楷体" panose="02010600040101010101" pitchFamily="2" charset="-122"/>
                <a:cs typeface="华文楷体" panose="02010600040101010101" pitchFamily="2" charset="-122"/>
              </a:rPr>
              <a:t>液</a:t>
            </a:r>
            <a:r>
              <a:rPr>
                <a:latin typeface="华文楷体" panose="02010600040101010101" pitchFamily="2" charset="-122"/>
                <a:ea typeface="华文楷体" panose="02010600040101010101" pitchFamily="2" charset="-122"/>
                <a:cs typeface="华文楷体" panose="02010600040101010101" pitchFamily="2" charset="-122"/>
              </a:rPr>
              <a:t>gV</a:t>
            </a:r>
            <a:r>
              <a:rPr baseline="-25000">
                <a:latin typeface="华文楷体" panose="02010600040101010101" pitchFamily="2" charset="-122"/>
                <a:ea typeface="华文楷体" panose="02010600040101010101" pitchFamily="2" charset="-122"/>
                <a:cs typeface="华文楷体" panose="02010600040101010101" pitchFamily="2" charset="-122"/>
              </a:rPr>
              <a:t>排</a:t>
            </a:r>
            <a:r>
              <a:rPr>
                <a:latin typeface="华文楷体" panose="02010600040101010101" pitchFamily="2" charset="-122"/>
                <a:ea typeface="华文楷体" panose="02010600040101010101" pitchFamily="2" charset="-122"/>
                <a:cs typeface="华文楷体" panose="02010600040101010101" pitchFamily="2" charset="-122"/>
              </a:rPr>
              <a:t>和F</a:t>
            </a:r>
            <a:r>
              <a:rPr baseline="-25000">
                <a:latin typeface="华文楷体" panose="02010600040101010101" pitchFamily="2" charset="-122"/>
                <a:ea typeface="华文楷体" panose="02010600040101010101" pitchFamily="2" charset="-122"/>
                <a:cs typeface="华文楷体" panose="02010600040101010101" pitchFamily="2" charset="-122"/>
              </a:rPr>
              <a:t>浮</a:t>
            </a:r>
            <a:r>
              <a:rPr>
                <a:latin typeface="华文楷体" panose="02010600040101010101" pitchFamily="2" charset="-122"/>
                <a:ea typeface="华文楷体" panose="02010600040101010101" pitchFamily="2" charset="-122"/>
                <a:cs typeface="华文楷体" panose="02010600040101010101" pitchFamily="2" charset="-122"/>
              </a:rPr>
              <a:t>=G-F´可以求得物体或液体的密度。</a:t>
            </a:r>
            <a:endParaRPr>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wipe(left)">
                                      <p:cBhvr>
                                        <p:cTn id="45"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50895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压强与浮力综合、浮力图像</a:t>
            </a:r>
            <a:endParaRPr lang="zh-CN" altLang="en-US" sz="2400" b="1">
              <a:solidFill>
                <a:srgbClr val="0070C0"/>
              </a:solidFill>
              <a:latin typeface="微软雅黑" panose="020b0503020204020204" charset="-122"/>
              <a:ea typeface="微软雅黑" panose="020b0503020204020204" charset="-122"/>
            </a:endParaRPr>
          </a:p>
        </p:txBody>
      </p:sp>
      <p:sp>
        <p:nvSpPr>
          <p:cNvPr id="13" name="文本框 12" title=""/>
          <p:cNvSpPr txBox="1"/>
          <p:nvPr>
            <p:custDataLst>
              <p:tags r:id="rId3"/>
            </p:custDataLst>
          </p:nvPr>
        </p:nvSpPr>
        <p:spPr>
          <a:xfrm>
            <a:off x="144780" y="1282700"/>
            <a:ext cx="4394835" cy="415417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如图所示是广益中学某厕所的自动冲水装置，圆柱体浮筒A的底面积为500cm</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，高为0.2m，盖片B的面积为50cm</a:t>
            </a:r>
            <a:r>
              <a:rPr sz="1600" baseline="30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（盖片B的质量，厚度不计）。连接AB是长为0.4m，体积和质量都不计的硬杆。当流进水箱的水刚好浸没浮筒A时，盖片B被撇开，水通过排水管流出冲洗厕所。（ρ</a:t>
            </a:r>
            <a:r>
              <a:rPr sz="1600" baseline="-25000">
                <a:latin typeface="微软雅黑" panose="020b0503020204020204" charset="-122"/>
                <a:ea typeface="微软雅黑" panose="020b0503020204020204" charset="-122"/>
                <a:cs typeface="微软雅黑" panose="020b0503020204020204" charset="-122"/>
              </a:rPr>
              <a:t>水</a:t>
            </a:r>
            <a:r>
              <a:rPr sz="1600">
                <a:latin typeface="微软雅黑" panose="020b0503020204020204" charset="-122"/>
                <a:ea typeface="微软雅黑" panose="020b0503020204020204" charset="-122"/>
                <a:cs typeface="微软雅黑" panose="020b0503020204020204" charset="-122"/>
              </a:rPr>
              <a:t>=1.0×10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，g=10N/kg），当水箱的水刚好浸没浮筒A时，水对水箱底部的压强是______Pa，当水箱的水刚好浸没浮筒A时，水对盖片B的压力是______N，浮筒A的质量是______kg。</a:t>
            </a:r>
            <a:endParaRPr sz="1600">
              <a:latin typeface="微软雅黑" panose="020b0503020204020204" charset="-122"/>
              <a:ea typeface="微软雅黑" panose="020b0503020204020204" charset="-122"/>
              <a:cs typeface="微软雅黑" panose="020b0503020204020204" charset="-122"/>
            </a:endParaRPr>
          </a:p>
        </p:txBody>
      </p:sp>
      <p:cxnSp>
        <p:nvCxnSpPr>
          <p:cNvPr id="23" name="直接连接符 22" title=""/>
          <p:cNvCxnSpPr/>
          <p:nvPr>
            <p:custDataLst>
              <p:tags r:id="rId4"/>
            </p:custDataLst>
          </p:nvPr>
        </p:nvCxnSpPr>
        <p:spPr>
          <a:xfrm flipH="1">
            <a:off x="4539615" y="1282700"/>
            <a:ext cx="0" cy="555117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custDataLst>
              <p:tags r:id="rId5"/>
            </p:custDataLst>
          </p:nvPr>
        </p:nvSpPr>
        <p:spPr>
          <a:xfrm>
            <a:off x="4585335" y="1252855"/>
            <a:ext cx="7574915" cy="304609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将合金球和木球用细绳相连放入水中时，木球露出水面的体积为它自身体积的</a:t>
            </a:r>
            <a:r>
              <a:rPr lang="en-US" sz="1600">
                <a:latin typeface="微软雅黑" panose="020b0503020204020204" charset="-122"/>
                <a:ea typeface="微软雅黑" panose="020b0503020204020204" charset="-122"/>
                <a:cs typeface="微软雅黑" panose="020b0503020204020204" charset="-122"/>
              </a:rPr>
              <a:t>1/4</a:t>
            </a:r>
            <a:r>
              <a:rPr sz="1600">
                <a:latin typeface="微软雅黑" panose="020b0503020204020204" charset="-122"/>
                <a:ea typeface="微软雅黑" panose="020b0503020204020204" charset="-122"/>
                <a:cs typeface="微软雅黑" panose="020b0503020204020204" charset="-122"/>
              </a:rPr>
              <a:t>，如图所示，当把细绳剪断后，合金球沉底，木球露出水面的体积是它自身体积的</a:t>
            </a:r>
            <a:r>
              <a:rPr lang="en-US" sz="1600">
                <a:latin typeface="微软雅黑" panose="020b0503020204020204" charset="-122"/>
                <a:ea typeface="微软雅黑" panose="020b0503020204020204" charset="-122"/>
                <a:cs typeface="微软雅黑" panose="020b0503020204020204" charset="-122"/>
              </a:rPr>
              <a:t>1/2</a:t>
            </a:r>
            <a:r>
              <a:rPr sz="1600">
                <a:latin typeface="微软雅黑" panose="020b0503020204020204" charset="-122"/>
                <a:ea typeface="微软雅黑" panose="020b0503020204020204" charset="-122"/>
                <a:cs typeface="微软雅黑" panose="020b0503020204020204" charset="-122"/>
              </a:rPr>
              <a:t>，这时合金球受到池底对它的支持力为3N，若已知合金球和木球体积之比为1∶4，则（</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A．合金球所受浮力为3N；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B．合金球的重力为3N；</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C．合金球的密度为3×10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D．绳子剪断前后，两物体所受总浮力相差4N</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45" title=""/>
          <p:cNvPicPr>
            <a:picLocks noChangeAspect="1"/>
          </p:cNvPicPr>
          <p:nvPr/>
        </p:nvPicPr>
        <p:blipFill>
          <a:blip r:embed="rId6"/>
          <a:stretch>
            <a:fillRect/>
          </a:stretch>
        </p:blipFill>
        <p:spPr>
          <a:xfrm>
            <a:off x="1237615" y="5094605"/>
            <a:ext cx="1678940" cy="1678940"/>
          </a:xfrm>
          <a:prstGeom prst="rect">
            <a:avLst/>
          </a:prstGeom>
          <a:noFill/>
          <a:ln w="9525">
            <a:noFill/>
          </a:ln>
        </p:spPr>
      </p:pic>
      <p:cxnSp>
        <p:nvCxnSpPr>
          <p:cNvPr id="17" name="直接连接符 16" title=""/>
          <p:cNvCxnSpPr/>
          <p:nvPr>
            <p:custDataLst>
              <p:tags r:id="rId7"/>
            </p:custDataLst>
          </p:nvPr>
        </p:nvCxnSpPr>
        <p:spPr>
          <a:xfrm>
            <a:off x="4557395" y="4264660"/>
            <a:ext cx="7588250"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pic>
        <p:nvPicPr>
          <p:cNvPr id="6" name="图片 -2147481502" title=""/>
          <p:cNvPicPr>
            <a:picLocks noChangeAspect="1"/>
          </p:cNvPicPr>
          <p:nvPr/>
        </p:nvPicPr>
        <p:blipFill>
          <a:blip r:embed="rId8"/>
          <a:stretch>
            <a:fillRect/>
          </a:stretch>
        </p:blipFill>
        <p:spPr>
          <a:xfrm>
            <a:off x="7908290" y="2479040"/>
            <a:ext cx="2109470" cy="1391920"/>
          </a:xfrm>
          <a:prstGeom prst="rect">
            <a:avLst/>
          </a:prstGeom>
          <a:noFill/>
          <a:ln w="9525">
            <a:noFill/>
          </a:ln>
        </p:spPr>
      </p:pic>
      <p:sp>
        <p:nvSpPr>
          <p:cNvPr id="18" name="文本框 17" title=""/>
          <p:cNvSpPr txBox="1"/>
          <p:nvPr>
            <p:custDataLst>
              <p:tags r:id="rId9"/>
            </p:custDataLst>
          </p:nvPr>
        </p:nvSpPr>
        <p:spPr>
          <a:xfrm>
            <a:off x="4563110" y="4207510"/>
            <a:ext cx="4377055" cy="267652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所示，弹簧测力计通过细线拉着正方体物块缓慢浸入某未知液体中，物块受到的拉力F与其下表面浸入液体中的深度h之间的关系如图乙所示。则物块受到的重力为________N，物块刚好浸没在液体中时其下表面浸入的深度为________cm，未知液体的密度为________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。（g取10N/kg）</a:t>
            </a:r>
            <a:endParaRPr sz="1600">
              <a:latin typeface="微软雅黑" panose="020b0503020204020204" charset="-122"/>
              <a:ea typeface="微软雅黑" panose="020b0503020204020204" charset="-122"/>
              <a:cs typeface="微软雅黑" panose="020b0503020204020204" charset="-122"/>
            </a:endParaRPr>
          </a:p>
        </p:txBody>
      </p:sp>
      <p:pic>
        <p:nvPicPr>
          <p:cNvPr id="7" name="图片 -2147481494" title=""/>
          <p:cNvPicPr>
            <a:picLocks noChangeAspect="1"/>
          </p:cNvPicPr>
          <p:nvPr/>
        </p:nvPicPr>
        <p:blipFill>
          <a:blip r:embed="rId10"/>
          <a:stretch>
            <a:fillRect/>
          </a:stretch>
        </p:blipFill>
        <p:spPr>
          <a:xfrm>
            <a:off x="9177020" y="4264660"/>
            <a:ext cx="2296160" cy="1769110"/>
          </a:xfrm>
          <a:prstGeom prst="rect">
            <a:avLst/>
          </a:prstGeom>
          <a:noFill/>
          <a:ln w="9525">
            <a:noFill/>
          </a:ln>
        </p:spPr>
      </p:pic>
      <p:sp>
        <p:nvSpPr>
          <p:cNvPr id="20" name="文本框 19" title=""/>
          <p:cNvSpPr txBox="1"/>
          <p:nvPr>
            <p:custDataLst>
              <p:tags r:id="rId11"/>
            </p:custDataLst>
          </p:nvPr>
        </p:nvSpPr>
        <p:spPr>
          <a:xfrm>
            <a:off x="2572385" y="5033645"/>
            <a:ext cx="1921510" cy="82994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此题应用到液体压强、浮力计算、压力计算和平衡力</a:t>
            </a:r>
            <a:endParaRPr lang="zh-CN" altLang="en-US" sz="1600" baseline="300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2"/>
            </p:custDataLst>
          </p:nvPr>
        </p:nvSpPr>
        <p:spPr>
          <a:xfrm>
            <a:off x="75565" y="4264660"/>
            <a:ext cx="67373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6000</a:t>
            </a:r>
            <a:endParaRPr lang="en-US" altLang="zh-CN" sz="1600">
              <a:solidFill>
                <a:srgbClr val="FF0000"/>
              </a:solidFill>
              <a:latin typeface="微软雅黑" panose="020b0503020204020204" charset="-122"/>
              <a:ea typeface="微软雅黑" panose="020b0503020204020204" charset="-122"/>
            </a:endParaRPr>
          </a:p>
        </p:txBody>
      </p:sp>
      <p:sp>
        <p:nvSpPr>
          <p:cNvPr id="9" name="文本框 8" title=""/>
          <p:cNvSpPr txBox="1"/>
          <p:nvPr>
            <p:custDataLst>
              <p:tags r:id="rId13"/>
            </p:custDataLst>
          </p:nvPr>
        </p:nvSpPr>
        <p:spPr>
          <a:xfrm>
            <a:off x="1630045" y="4601845"/>
            <a:ext cx="54038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30</a:t>
            </a:r>
            <a:endParaRPr lang="en-US" altLang="zh-CN" sz="1600">
              <a:solidFill>
                <a:srgbClr val="FF0000"/>
              </a:solidFill>
              <a:latin typeface="微软雅黑" panose="020b0503020204020204" charset="-122"/>
              <a:ea typeface="微软雅黑" panose="020b0503020204020204" charset="-122"/>
            </a:endParaRPr>
          </a:p>
        </p:txBody>
      </p:sp>
      <p:sp>
        <p:nvSpPr>
          <p:cNvPr id="10" name="文本框 9" title=""/>
          <p:cNvSpPr txBox="1"/>
          <p:nvPr>
            <p:custDataLst>
              <p:tags r:id="rId14"/>
            </p:custDataLst>
          </p:nvPr>
        </p:nvSpPr>
        <p:spPr>
          <a:xfrm>
            <a:off x="292735" y="5033645"/>
            <a:ext cx="54038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7</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5"/>
            </p:custDataLst>
          </p:nvPr>
        </p:nvSpPr>
        <p:spPr>
          <a:xfrm>
            <a:off x="10107295" y="2479040"/>
            <a:ext cx="1921510" cy="107632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剪短细绳后浮力减小了</a:t>
            </a:r>
            <a:r>
              <a:rPr lang="en-US" altLang="zh-CN" sz="1600">
                <a:solidFill>
                  <a:srgbClr val="FF0000"/>
                </a:solidFill>
                <a:latin typeface="微软雅黑" panose="020b0503020204020204" charset="-122"/>
                <a:ea typeface="微软雅黑" panose="020b0503020204020204" charset="-122"/>
              </a:rPr>
              <a:t>3N</a:t>
            </a:r>
            <a:r>
              <a:rPr lang="zh-CN" altLang="en-US" sz="1600">
                <a:solidFill>
                  <a:srgbClr val="FF0000"/>
                </a:solidFill>
                <a:latin typeface="微软雅黑" panose="020b0503020204020204" charset="-122"/>
                <a:ea typeface="微软雅黑" panose="020b0503020204020204" charset="-122"/>
              </a:rPr>
              <a:t>，木球露出的体积增加了自身体积的</a:t>
            </a:r>
            <a:r>
              <a:rPr lang="en-US" altLang="zh-CN" sz="1600">
                <a:solidFill>
                  <a:srgbClr val="FF0000"/>
                </a:solidFill>
                <a:latin typeface="微软雅黑" panose="020b0503020204020204" charset="-122"/>
                <a:ea typeface="微软雅黑" panose="020b0503020204020204" charset="-122"/>
              </a:rPr>
              <a:t>1/4</a:t>
            </a:r>
            <a:endParaRPr lang="en-US" altLang="zh-CN" sz="1600" baseline="300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6"/>
            </p:custDataLst>
          </p:nvPr>
        </p:nvSpPr>
        <p:spPr>
          <a:xfrm>
            <a:off x="6647180" y="2479040"/>
            <a:ext cx="54038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7"/>
            </p:custDataLst>
          </p:nvPr>
        </p:nvSpPr>
        <p:spPr>
          <a:xfrm>
            <a:off x="8963660" y="5937885"/>
            <a:ext cx="3114040" cy="829945"/>
          </a:xfrm>
          <a:prstGeom prst="rect">
            <a:avLst/>
          </a:prstGeom>
          <a:noFill/>
        </p:spPr>
        <p:txBody>
          <a:bodyPr wrap="square" rtlCol="0">
            <a:spAutoFit/>
          </a:bodyPr>
          <a:lstStyle/>
          <a:p>
            <a:pPr algn="l"/>
            <a:r>
              <a:rPr lang="zh-CN" sz="1600">
                <a:solidFill>
                  <a:srgbClr val="FF0000"/>
                </a:solidFill>
                <a:latin typeface="微软雅黑" panose="020b0503020204020204" charset="-122"/>
                <a:ea typeface="微软雅黑" panose="020b0503020204020204" charset="-122"/>
              </a:rPr>
              <a:t>正方体下表面距页面为</a:t>
            </a:r>
            <a:r>
              <a:rPr lang="en-US" altLang="zh-CN" sz="1600">
                <a:solidFill>
                  <a:srgbClr val="FF0000"/>
                </a:solidFill>
                <a:latin typeface="微软雅黑" panose="020b0503020204020204" charset="-122"/>
                <a:ea typeface="微软雅黑" panose="020b0503020204020204" charset="-122"/>
              </a:rPr>
              <a:t>10cm</a:t>
            </a:r>
            <a:r>
              <a:rPr lang="zh-CN" altLang="en-US" sz="1600">
                <a:solidFill>
                  <a:srgbClr val="FF0000"/>
                </a:solidFill>
                <a:latin typeface="微软雅黑" panose="020b0503020204020204" charset="-122"/>
                <a:ea typeface="微软雅黑" panose="020b0503020204020204" charset="-122"/>
              </a:rPr>
              <a:t>时浸没，且浮力为</a:t>
            </a:r>
            <a:r>
              <a:rPr lang="en-US" altLang="zh-CN" sz="1600">
                <a:solidFill>
                  <a:srgbClr val="FF0000"/>
                </a:solidFill>
                <a:latin typeface="微软雅黑" panose="020b0503020204020204" charset="-122"/>
                <a:ea typeface="微软雅黑" panose="020b0503020204020204" charset="-122"/>
              </a:rPr>
              <a:t>9N</a:t>
            </a:r>
            <a:r>
              <a:rPr lang="zh-CN" altLang="en-US" sz="1600">
                <a:solidFill>
                  <a:srgbClr val="FF0000"/>
                </a:solidFill>
                <a:latin typeface="微软雅黑" panose="020b0503020204020204" charset="-122"/>
                <a:ea typeface="微软雅黑" panose="020b0503020204020204" charset="-122"/>
              </a:rPr>
              <a:t>，物块未浸入时示数是</a:t>
            </a:r>
            <a:r>
              <a:rPr lang="en-US" altLang="zh-CN" sz="1600">
                <a:solidFill>
                  <a:srgbClr val="FF0000"/>
                </a:solidFill>
                <a:latin typeface="微软雅黑" panose="020b0503020204020204" charset="-122"/>
                <a:ea typeface="微软雅黑" panose="020b0503020204020204" charset="-122"/>
              </a:rPr>
              <a:t>15N</a:t>
            </a:r>
            <a:endParaRPr lang="en-US" altLang="zh-CN" sz="1600" baseline="300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8"/>
            </p:custDataLst>
          </p:nvPr>
        </p:nvSpPr>
        <p:spPr>
          <a:xfrm>
            <a:off x="4799330" y="5713095"/>
            <a:ext cx="54038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15</a:t>
            </a:r>
            <a:endParaRPr lang="en-US" altLang="zh-CN" sz="1600">
              <a:solidFill>
                <a:srgbClr val="FF0000"/>
              </a:solidFill>
              <a:latin typeface="微软雅黑" panose="020b0503020204020204" charset="-122"/>
              <a:ea typeface="微软雅黑" panose="020b0503020204020204" charset="-122"/>
            </a:endParaRPr>
          </a:p>
        </p:txBody>
      </p:sp>
      <p:sp>
        <p:nvSpPr>
          <p:cNvPr id="21" name="文本框 20" title=""/>
          <p:cNvSpPr txBox="1"/>
          <p:nvPr>
            <p:custDataLst>
              <p:tags r:id="rId19"/>
            </p:custDataLst>
          </p:nvPr>
        </p:nvSpPr>
        <p:spPr>
          <a:xfrm>
            <a:off x="5965190" y="6094095"/>
            <a:ext cx="54038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10</a:t>
            </a:r>
            <a:endParaRPr lang="en-US" altLang="zh-CN" sz="1600">
              <a:solidFill>
                <a:srgbClr val="FF0000"/>
              </a:solidFill>
              <a:latin typeface="微软雅黑" panose="020b0503020204020204" charset="-122"/>
              <a:ea typeface="微软雅黑" panose="020b0503020204020204" charset="-122"/>
            </a:endParaRPr>
          </a:p>
        </p:txBody>
      </p:sp>
      <p:sp>
        <p:nvSpPr>
          <p:cNvPr id="22" name="文本框 21" title=""/>
          <p:cNvSpPr txBox="1"/>
          <p:nvPr>
            <p:custDataLst>
              <p:tags r:id="rId20"/>
            </p:custDataLst>
          </p:nvPr>
        </p:nvSpPr>
        <p:spPr>
          <a:xfrm>
            <a:off x="4585335" y="6436360"/>
            <a:ext cx="95059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0.9</a:t>
            </a:r>
            <a:r>
              <a:rPr lang="en-US" altLang="zh-CN" sz="1600">
                <a:solidFill>
                  <a:srgbClr val="FF0000"/>
                </a:solidFill>
                <a:latin typeface="Arial" panose="020b0604020202020204" pitchFamily="34" charset="0"/>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wipe(left)">
                                      <p:cBhvr>
                                        <p:cTn id="30" dur="500"/>
                                        <p:tgtEl>
                                          <p:spTgt spid="2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Effect transition="in" filter="wipe(left)">
                                      <p:cBhvr>
                                        <p:cTn id="40" dur="500"/>
                                        <p:tgtEl>
                                          <p:spTgt spid="26">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xEl>
                                              <p:pRg st="2" end="2"/>
                                            </p:txEl>
                                          </p:spTgt>
                                        </p:tgtEl>
                                        <p:attrNameLst>
                                          <p:attrName>style.visibility</p:attrName>
                                        </p:attrNameLst>
                                      </p:cBhvr>
                                      <p:to>
                                        <p:strVal val="visible"/>
                                      </p:to>
                                    </p:set>
                                    <p:animEffect transition="in" filter="wipe(left)">
                                      <p:cBhvr>
                                        <p:cTn id="45" dur="500"/>
                                        <p:tgtEl>
                                          <p:spTgt spid="26">
                                            <p:txEl>
                                              <p:pRg st="2" end="2"/>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6">
                                            <p:txEl>
                                              <p:pRg st="3" end="3"/>
                                            </p:txEl>
                                          </p:spTgt>
                                        </p:tgtEl>
                                        <p:attrNameLst>
                                          <p:attrName>style.visibility</p:attrName>
                                        </p:attrNameLst>
                                      </p:cBhvr>
                                      <p:to>
                                        <p:strVal val="visible"/>
                                      </p:to>
                                    </p:set>
                                    <p:animEffect transition="in" filter="wipe(left)">
                                      <p:cBhvr>
                                        <p:cTn id="50" dur="500"/>
                                        <p:tgtEl>
                                          <p:spTgt spid="26">
                                            <p:txEl>
                                              <p:pRg st="3" end="3"/>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xEl>
                                              <p:pRg st="4" end="4"/>
                                            </p:txEl>
                                          </p:spTgt>
                                        </p:tgtEl>
                                        <p:attrNameLst>
                                          <p:attrName>style.visibility</p:attrName>
                                        </p:attrNameLst>
                                      </p:cBhvr>
                                      <p:to>
                                        <p:strVal val="visible"/>
                                      </p:to>
                                    </p:set>
                                    <p:animEffect transition="in" filter="wipe(left)">
                                      <p:cBhvr>
                                        <p:cTn id="55" dur="500"/>
                                        <p:tgtEl>
                                          <p:spTgt spid="26">
                                            <p:txEl>
                                              <p:pRg st="4" end="4"/>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8">
                                            <p:txEl>
                                              <p:pRg st="0" end="0"/>
                                            </p:txEl>
                                          </p:spTgt>
                                        </p:tgtEl>
                                        <p:attrNameLst>
                                          <p:attrName>style.visibility</p:attrName>
                                        </p:attrNameLst>
                                      </p:cBhvr>
                                      <p:to>
                                        <p:strVal val="visible"/>
                                      </p:to>
                                    </p:set>
                                    <p:animEffect transition="in" filter="wipe(left)">
                                      <p:cBhvr>
                                        <p:cTn id="65" dur="500"/>
                                        <p:tgtEl>
                                          <p:spTgt spid="18">
                                            <p:txEl>
                                              <p:pRg st="0" end="0"/>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up)">
                                      <p:cBhvr>
                                        <p:cTn id="75" dur="500"/>
                                        <p:tgtEl>
                                          <p:spTgt spid="2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arn(inVertical)">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Vertical)">
                                      <p:cBhvr>
                                        <p:cTn id="85" dur="500"/>
                                        <p:tgtEl>
                                          <p:spTgt spid="9"/>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barn(inVertical)">
                                      <p:cBhvr>
                                        <p:cTn id="90" dur="500"/>
                                        <p:tgtEl>
                                          <p:spTgt spid="10"/>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barn(inVertical)">
                                      <p:cBhvr>
                                        <p:cTn id="100" dur="500"/>
                                        <p:tgtEl>
                                          <p:spTgt spid="14"/>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up)">
                                      <p:cBhvr>
                                        <p:cTn id="105" dur="500"/>
                                        <p:tgtEl>
                                          <p:spTgt spid="15"/>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barn(inVertical)">
                                      <p:cBhvr>
                                        <p:cTn id="110" dur="500"/>
                                        <p:tgtEl>
                                          <p:spTgt spid="16"/>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barn(inVertical)">
                                      <p:cBhvr>
                                        <p:cTn id="115" dur="500"/>
                                        <p:tgtEl>
                                          <p:spTgt spid="21"/>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barn(inVertical)">
                                      <p:cBhvr>
                                        <p:cTn id="1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9" grpId="0" animBg="1"/>
      <p:bldP spid="10" grpId="0" animBg="1"/>
      <p:bldP spid="14" grpId="0" animBg="1"/>
      <p:bldP spid="16"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altLang="en-US" sz="4400" b="1">
                  <a:solidFill>
                    <a:schemeClr val="accent2">
                      <a:lumMod val="75000"/>
                    </a:schemeClr>
                  </a:solidFill>
                  <a:latin typeface="微软雅黑" panose="020b0503020204020204" charset="-122"/>
                  <a:ea typeface="微软雅黑" panose="020b0503020204020204" charset="-122"/>
                </a:rPr>
                <a:t>物体沉浮的条件</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5" name="图片 54" title=""/>
          <p:cNvPicPr>
            <a:picLocks noChangeAspect="1"/>
          </p:cNvPicPr>
          <p:nvPr>
            <p:custDataLst>
              <p:tags r:id="rId3"/>
            </p:custDataLst>
          </p:nvPr>
        </p:nvPicPr>
        <p:blipFill>
          <a:blip r:embed="rId2"/>
          <a:stretch>
            <a:fillRect/>
          </a:stretch>
        </p:blipFill>
        <p:spPr>
          <a:xfrm>
            <a:off x="4455160" y="1098550"/>
            <a:ext cx="1325245" cy="1224915"/>
          </a:xfrm>
          <a:prstGeom prst="rect">
            <a:avLst/>
          </a:prstGeom>
        </p:spPr>
      </p:pic>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一、物体沉浮的条件</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6" name="Freeform 3" title=""/>
          <p:cNvSpPr/>
          <p:nvPr>
            <p:custDataLst>
              <p:tags r:id="rId5"/>
            </p:custDataLst>
          </p:nvPr>
        </p:nvSpPr>
        <p:spPr>
          <a:xfrm>
            <a:off x="215921" y="2014112"/>
            <a:ext cx="2810941" cy="2810942"/>
          </a:xfrm>
          <a:custGeom>
            <a:rect l="l" t="t" r="r" b="b"/>
            <a:pathLst>
              <a:path w="3747922" h="3747922">
                <a:moveTo>
                  <a:pt x="0" y="0"/>
                </a:moveTo>
                <a:lnTo>
                  <a:pt x="3747922" y="0"/>
                </a:lnTo>
                <a:lnTo>
                  <a:pt x="3747922" y="3747922"/>
                </a:lnTo>
                <a:lnTo>
                  <a:pt x="0" y="3747922"/>
                </a:lnTo>
                <a:lnTo>
                  <a:pt x="0" y="0"/>
                </a:lnTo>
                <a:close/>
              </a:path>
            </a:pathLst>
          </a:custGeom>
          <a:blipFill>
            <a:blip r:embed="rId6"/>
            <a:stretch>
              <a:fillRect/>
            </a:stretch>
          </a:blipFill>
        </p:spPr>
        <p:txBody>
          <a:bodyPr/>
          <a:lstStyle/>
          <a:p/>
        </p:txBody>
      </p:sp>
      <p:sp>
        <p:nvSpPr>
          <p:cNvPr id="56" name="TextBox 56" title=""/>
          <p:cNvSpPr txBox="1"/>
          <p:nvPr>
            <p:custDataLst>
              <p:tags r:id="rId7"/>
            </p:custDataLst>
          </p:nvPr>
        </p:nvSpPr>
        <p:spPr>
          <a:xfrm>
            <a:off x="219096" y="3127274"/>
            <a:ext cx="2807896" cy="394970"/>
          </a:xfrm>
          <a:prstGeom prst="rect">
            <a:avLst/>
          </a:prstGeom>
        </p:spPr>
        <p:txBody>
          <a:bodyPr lIns="0" tIns="0" rIns="0" bIns="0" rtlCol="0" anchor="t">
            <a:spAutoFit/>
          </a:bodyPr>
          <a:lstStyle/>
          <a:p>
            <a:pPr algn="ctr">
              <a:lnSpc>
                <a:spcPts val="3080"/>
              </a:lnSpc>
            </a:pPr>
            <a:r>
              <a:rPr lang="zh-CN" altLang="en-US" sz="2800" spc="175">
                <a:solidFill>
                  <a:srgbClr val="C00000"/>
                </a:solidFill>
                <a:latin typeface="微软雅黑" panose="020b0503020204020204" charset="-122"/>
                <a:ea typeface="微软雅黑" panose="020b0503020204020204" charset="-122"/>
              </a:rPr>
              <a:t>三种浮沉现象</a:t>
            </a:r>
            <a:endParaRPr lang="zh-CN" altLang="en-US" sz="2800" spc="175">
              <a:solidFill>
                <a:srgbClr val="C00000"/>
              </a:solidFill>
              <a:latin typeface="微软雅黑" panose="020b0503020204020204" charset="-122"/>
              <a:ea typeface="微软雅黑" panose="020b0503020204020204" charset="-122"/>
            </a:endParaRPr>
          </a:p>
        </p:txBody>
      </p:sp>
      <p:sp>
        <p:nvSpPr>
          <p:cNvPr id="17" name="Freeform 39" title=""/>
          <p:cNvSpPr/>
          <p:nvPr>
            <p:custDataLst>
              <p:tags r:id="rId8"/>
            </p:custDataLst>
          </p:nvPr>
        </p:nvSpPr>
        <p:spPr>
          <a:xfrm rot="-10800000">
            <a:off x="3027045" y="3034665"/>
            <a:ext cx="1032510" cy="579755"/>
          </a:xfrm>
          <a:custGeom>
            <a:rect l="l" t="t" r="r" b="b"/>
            <a:pathLst>
              <a:path w="768502" h="772717">
                <a:moveTo>
                  <a:pt x="0" y="0"/>
                </a:moveTo>
                <a:lnTo>
                  <a:pt x="768502" y="0"/>
                </a:lnTo>
                <a:lnTo>
                  <a:pt x="768502" y="772717"/>
                </a:lnTo>
                <a:lnTo>
                  <a:pt x="0" y="772717"/>
                </a:lnTo>
                <a:lnTo>
                  <a:pt x="0" y="0"/>
                </a:lnTo>
                <a:close/>
              </a:path>
            </a:pathLst>
          </a:custGeom>
          <a:blipFill>
            <a:blip r:embed="rId9"/>
            <a:stretch>
              <a:fillRect/>
            </a:stretch>
          </a:blipFill>
          <a:ln>
            <a:solidFill>
              <a:schemeClr val="bg1"/>
            </a:solidFill>
          </a:ln>
        </p:spPr>
        <p:txBody>
          <a:bodyPr/>
          <a:lstStyle/>
          <a:p/>
        </p:txBody>
      </p:sp>
      <p:sp>
        <p:nvSpPr>
          <p:cNvPr id="35" name="AutoShape 35" title=""/>
          <p:cNvSpPr/>
          <p:nvPr>
            <p:custDataLst>
              <p:tags r:id="rId10"/>
            </p:custDataLst>
          </p:nvPr>
        </p:nvSpPr>
        <p:spPr>
          <a:xfrm>
            <a:off x="4063973" y="1732000"/>
            <a:ext cx="394158" cy="0"/>
          </a:xfrm>
          <a:prstGeom prst="line">
            <a:avLst/>
          </a:prstGeom>
          <a:ln w="25400" cap="flat">
            <a:solidFill>
              <a:srgbClr val="7167E4"/>
            </a:solidFill>
            <a:prstDash val="solid"/>
            <a:headEnd type="none" w="sm" len="sm"/>
            <a:tailEnd type="triangle" w="lg" len="med"/>
          </a:ln>
        </p:spPr>
        <p:txBody>
          <a:bodyPr/>
          <a:lstStyle/>
          <a:p/>
        </p:txBody>
      </p:sp>
      <p:sp>
        <p:nvSpPr>
          <p:cNvPr id="19" name="AutoShape 37" title=""/>
          <p:cNvSpPr/>
          <p:nvPr>
            <p:custDataLst>
              <p:tags r:id="rId11"/>
            </p:custDataLst>
          </p:nvPr>
        </p:nvSpPr>
        <p:spPr>
          <a:xfrm rot="5400000">
            <a:off x="2407285" y="3388360"/>
            <a:ext cx="3324860" cy="12065"/>
          </a:xfrm>
          <a:prstGeom prst="line">
            <a:avLst/>
          </a:prstGeom>
          <a:ln w="25400" cap="flat">
            <a:solidFill>
              <a:srgbClr val="7167E4"/>
            </a:solidFill>
            <a:prstDash val="solid"/>
            <a:headEnd type="none" w="sm" len="sm"/>
            <a:tailEnd type="none" w="sm" len="sm"/>
          </a:ln>
        </p:spPr>
        <p:txBody>
          <a:bodyPr/>
          <a:lstStyle/>
          <a:p/>
        </p:txBody>
      </p:sp>
      <p:sp>
        <p:nvSpPr>
          <p:cNvPr id="38" name="AutoShape 38" title=""/>
          <p:cNvSpPr/>
          <p:nvPr>
            <p:custDataLst>
              <p:tags r:id="rId12"/>
            </p:custDataLst>
          </p:nvPr>
        </p:nvSpPr>
        <p:spPr>
          <a:xfrm>
            <a:off x="4055718" y="5047246"/>
            <a:ext cx="394158" cy="0"/>
          </a:xfrm>
          <a:prstGeom prst="line">
            <a:avLst/>
          </a:prstGeom>
          <a:ln w="25400" cap="flat">
            <a:solidFill>
              <a:srgbClr val="7167E4"/>
            </a:solidFill>
            <a:prstDash val="solid"/>
            <a:headEnd type="none" w="sm" len="sm"/>
            <a:tailEnd type="triangle" w="lg" len="med"/>
          </a:ln>
        </p:spPr>
        <p:txBody>
          <a:bodyPr/>
          <a:lstStyle/>
          <a:p/>
        </p:txBody>
      </p:sp>
      <p:sp>
        <p:nvSpPr>
          <p:cNvPr id="44" name="Freeform 44" title=""/>
          <p:cNvSpPr/>
          <p:nvPr>
            <p:custDataLst>
              <p:tags r:id="rId13"/>
            </p:custDataLst>
          </p:nvPr>
        </p:nvSpPr>
        <p:spPr>
          <a:xfrm>
            <a:off x="4905432" y="1261754"/>
            <a:ext cx="393742" cy="449291"/>
          </a:xfrm>
          <a:custGeom>
            <a:rect l="l" t="t" r="r" b="b"/>
            <a:pathLst>
              <a:path w="393742" h="449291">
                <a:moveTo>
                  <a:pt x="0" y="0"/>
                </a:moveTo>
                <a:lnTo>
                  <a:pt x="393742" y="0"/>
                </a:lnTo>
                <a:lnTo>
                  <a:pt x="393742" y="449291"/>
                </a:lnTo>
                <a:lnTo>
                  <a:pt x="0" y="449291"/>
                </a:lnTo>
                <a:lnTo>
                  <a:pt x="0" y="0"/>
                </a:lnTo>
                <a:close/>
              </a:path>
            </a:pathLst>
          </a:custGeom>
          <a:blipFill>
            <a:blip r:embed="rId14"/>
            <a:stretch>
              <a:fillRect/>
            </a:stretch>
          </a:blipFill>
        </p:spPr>
        <p:txBody>
          <a:bodyPr/>
          <a:lstStyle/>
          <a:p/>
        </p:txBody>
      </p:sp>
      <p:sp>
        <p:nvSpPr>
          <p:cNvPr id="10" name="TextBox 51" title=""/>
          <p:cNvSpPr txBox="1"/>
          <p:nvPr>
            <p:custDataLst>
              <p:tags r:id="rId15"/>
            </p:custDataLst>
          </p:nvPr>
        </p:nvSpPr>
        <p:spPr>
          <a:xfrm>
            <a:off x="4313203" y="1801936"/>
            <a:ext cx="1646782" cy="287020"/>
          </a:xfrm>
          <a:prstGeom prst="rect">
            <a:avLst/>
          </a:prstGeom>
        </p:spPr>
        <p:txBody>
          <a:bodyPr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上浮</a:t>
            </a:r>
            <a:endParaRPr lang="zh-CN" altLang="en-US" spc="127">
              <a:latin typeface="微软雅黑" panose="020b0503020204020204" charset="-122"/>
              <a:ea typeface="微软雅黑" panose="020b0503020204020204" charset="-122"/>
            </a:endParaRPr>
          </a:p>
        </p:txBody>
      </p:sp>
      <p:sp>
        <p:nvSpPr>
          <p:cNvPr id="11" name="文本框 10" title=""/>
          <p:cNvSpPr txBox="1"/>
          <p:nvPr>
            <p:custDataLst>
              <p:tags r:id="rId16"/>
            </p:custDataLst>
          </p:nvPr>
        </p:nvSpPr>
        <p:spPr>
          <a:xfrm>
            <a:off x="5551805" y="1485265"/>
            <a:ext cx="427164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物体上浮，最终漂浮在液面上</a:t>
            </a:r>
            <a:endPar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17"/>
            </p:custDataLst>
          </p:nvPr>
        </p:nvSpPr>
        <p:spPr>
          <a:xfrm>
            <a:off x="5692140" y="3063875"/>
            <a:ext cx="6406515" cy="46037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rPr>
              <a:t>物体悬浮，可以静止在液体中的任何位置</a:t>
            </a:r>
            <a:endParaRPr lang="zh-CN" altLang="en-US" sz="1600">
              <a:solidFill>
                <a:schemeClr val="bg1"/>
              </a:solidFill>
              <a:highlight>
                <a:srgbClr val="008080"/>
              </a:highlight>
              <a:latin typeface="微软雅黑" panose="020b0503020204020204" charset="-122"/>
              <a:ea typeface="微软雅黑" panose="020b0503020204020204" charset="-122"/>
              <a:cs typeface="微软雅黑" panose="020b0503020204020204" charset="-122"/>
            </a:endParaRPr>
          </a:p>
        </p:txBody>
      </p:sp>
      <p:pic>
        <p:nvPicPr>
          <p:cNvPr id="21" name="图片 20" title=""/>
          <p:cNvPicPr>
            <a:picLocks noChangeAspect="1"/>
          </p:cNvPicPr>
          <p:nvPr>
            <p:custDataLst>
              <p:tags r:id="rId18"/>
            </p:custDataLst>
          </p:nvPr>
        </p:nvPicPr>
        <p:blipFill>
          <a:blip r:embed="rId2"/>
          <a:stretch>
            <a:fillRect/>
          </a:stretch>
        </p:blipFill>
        <p:spPr>
          <a:xfrm>
            <a:off x="4429760" y="4405630"/>
            <a:ext cx="1325245" cy="1224915"/>
          </a:xfrm>
          <a:prstGeom prst="rect">
            <a:avLst/>
          </a:prstGeom>
        </p:spPr>
      </p:pic>
      <p:sp>
        <p:nvSpPr>
          <p:cNvPr id="22" name="TextBox 51" title=""/>
          <p:cNvSpPr txBox="1"/>
          <p:nvPr>
            <p:custDataLst>
              <p:tags r:id="rId19"/>
            </p:custDataLst>
          </p:nvPr>
        </p:nvSpPr>
        <p:spPr>
          <a:xfrm>
            <a:off x="4531360" y="5109210"/>
            <a:ext cx="1069340" cy="287020"/>
          </a:xfrm>
          <a:prstGeom prst="rect">
            <a:avLst/>
          </a:prstGeom>
        </p:spPr>
        <p:txBody>
          <a:bodyPr wrap="square"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下沉</a:t>
            </a:r>
            <a:endParaRPr lang="zh-CN" altLang="en-US" spc="127">
              <a:latin typeface="微软雅黑" panose="020b0503020204020204" charset="-122"/>
              <a:ea typeface="微软雅黑" panose="020b0503020204020204" charset="-122"/>
            </a:endParaRPr>
          </a:p>
        </p:txBody>
      </p:sp>
      <p:pic>
        <p:nvPicPr>
          <p:cNvPr id="42" name="图片 41" title=""/>
          <p:cNvPicPr>
            <a:picLocks noChangeAspect="1"/>
          </p:cNvPicPr>
          <p:nvPr>
            <p:custDataLst>
              <p:tags r:id="rId21"/>
            </p:custDataLst>
          </p:nvPr>
        </p:nvPicPr>
        <p:blipFill>
          <a:blip r:embed="rId20"/>
          <a:stretch>
            <a:fillRect/>
          </a:stretch>
        </p:blipFill>
        <p:spPr>
          <a:xfrm>
            <a:off x="4783455" y="4535805"/>
            <a:ext cx="666115" cy="616585"/>
          </a:xfrm>
          <a:prstGeom prst="rect">
            <a:avLst/>
          </a:prstGeom>
        </p:spPr>
      </p:pic>
      <p:sp>
        <p:nvSpPr>
          <p:cNvPr id="46" name="文本框 45" title=""/>
          <p:cNvSpPr txBox="1"/>
          <p:nvPr>
            <p:custDataLst>
              <p:tags r:id="rId22"/>
            </p:custDataLst>
          </p:nvPr>
        </p:nvSpPr>
        <p:spPr>
          <a:xfrm>
            <a:off x="5656580" y="4763135"/>
            <a:ext cx="6195060" cy="460375"/>
          </a:xfrm>
          <a:prstGeom prst="rect">
            <a:avLst/>
          </a:prstGeom>
          <a:noFill/>
          <a:ln>
            <a:noFill/>
          </a:ln>
        </p:spPr>
        <p:txBody>
          <a:bodyPr wrap="square" rtlCol="0" anchor="t">
            <a:spAutoFit/>
          </a:bodyPr>
          <a:lstStyle/>
          <a:p>
            <a:pPr fontAlgn="auto">
              <a:lnSpc>
                <a:spcPct val="150000"/>
              </a:lnSpc>
            </a:pPr>
            <a:r>
              <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rPr>
              <a:t>物体下沉，最终沉入底部</a:t>
            </a:r>
            <a:endParaRPr lang="zh-CN" altLang="en-US" sz="1600">
              <a:solidFill>
                <a:schemeClr val="bg1"/>
              </a:solidFill>
              <a:highlight>
                <a:srgbClr val="800080"/>
              </a:highlight>
              <a:latin typeface="微软雅黑" panose="020b0503020204020204" charset="-122"/>
              <a:ea typeface="微软雅黑" panose="020b0503020204020204" charset="-122"/>
              <a:cs typeface="微软雅黑" panose="020b0503020204020204" charset="-122"/>
            </a:endParaRPr>
          </a:p>
        </p:txBody>
      </p:sp>
      <p:pic>
        <p:nvPicPr>
          <p:cNvPr id="2" name="图片 1" title=""/>
          <p:cNvPicPr>
            <a:picLocks noChangeAspect="1"/>
          </p:cNvPicPr>
          <p:nvPr>
            <p:custDataLst>
              <p:tags r:id="rId23"/>
            </p:custDataLst>
          </p:nvPr>
        </p:nvPicPr>
        <p:blipFill>
          <a:blip r:embed="rId2"/>
          <a:stretch>
            <a:fillRect/>
          </a:stretch>
        </p:blipFill>
        <p:spPr>
          <a:xfrm>
            <a:off x="4424680" y="2663190"/>
            <a:ext cx="1325245" cy="1224915"/>
          </a:xfrm>
          <a:prstGeom prst="rect">
            <a:avLst/>
          </a:prstGeom>
        </p:spPr>
      </p:pic>
      <p:sp>
        <p:nvSpPr>
          <p:cNvPr id="6" name="TextBox 51" title=""/>
          <p:cNvSpPr txBox="1"/>
          <p:nvPr>
            <p:custDataLst>
              <p:tags r:id="rId24"/>
            </p:custDataLst>
          </p:nvPr>
        </p:nvSpPr>
        <p:spPr>
          <a:xfrm>
            <a:off x="4526280" y="3366770"/>
            <a:ext cx="1069340" cy="287020"/>
          </a:xfrm>
          <a:prstGeom prst="rect">
            <a:avLst/>
          </a:prstGeom>
        </p:spPr>
        <p:txBody>
          <a:bodyPr wrap="square" lIns="0" tIns="0" rIns="0" bIns="0" rtlCol="0" anchor="t">
            <a:spAutoFit/>
          </a:bodyPr>
          <a:lstStyle/>
          <a:p>
            <a:pPr algn="ctr">
              <a:lnSpc>
                <a:spcPts val="2240"/>
              </a:lnSpc>
            </a:pPr>
            <a:r>
              <a:rPr lang="zh-CN" altLang="en-US" spc="127">
                <a:latin typeface="微软雅黑" panose="020b0503020204020204" charset="-122"/>
                <a:ea typeface="微软雅黑" panose="020b0503020204020204" charset="-122"/>
              </a:rPr>
              <a:t>悬浮</a:t>
            </a:r>
            <a:endParaRPr lang="zh-CN" altLang="en-US" spc="127">
              <a:latin typeface="微软雅黑" panose="020b0503020204020204" charset="-122"/>
              <a:ea typeface="微软雅黑" panose="020b0503020204020204" charset="-122"/>
            </a:endParaRPr>
          </a:p>
        </p:txBody>
      </p:sp>
      <p:pic>
        <p:nvPicPr>
          <p:cNvPr id="7" name="图片 6" title=""/>
          <p:cNvPicPr>
            <a:picLocks noChangeAspect="1"/>
          </p:cNvPicPr>
          <p:nvPr>
            <p:custDataLst>
              <p:tags r:id="rId25"/>
            </p:custDataLst>
          </p:nvPr>
        </p:nvPicPr>
        <p:blipFill>
          <a:blip r:embed="rId20"/>
          <a:stretch>
            <a:fillRect/>
          </a:stretch>
        </p:blipFill>
        <p:spPr>
          <a:xfrm>
            <a:off x="4778375" y="2793365"/>
            <a:ext cx="666115" cy="616585"/>
          </a:xfrm>
          <a:prstGeom prst="rect">
            <a:avLst/>
          </a:prstGeom>
        </p:spPr>
      </p:pic>
      <p:sp>
        <p:nvSpPr>
          <p:cNvPr id="13" name="文本框 12" title=""/>
          <p:cNvSpPr txBox="1"/>
          <p:nvPr>
            <p:custDataLst>
              <p:tags r:id="rId26"/>
            </p:custDataLst>
          </p:nvPr>
        </p:nvSpPr>
        <p:spPr>
          <a:xfrm>
            <a:off x="374650" y="1216025"/>
            <a:ext cx="3556635" cy="553085"/>
          </a:xfrm>
          <a:prstGeom prst="rect">
            <a:avLst/>
          </a:prstGeom>
          <a:noFill/>
        </p:spPr>
        <p:txBody>
          <a:bodyPr wrap="square" rtlCol="0" anchor="t">
            <a:spAutoFit/>
          </a:bodyPr>
          <a:lstStyle/>
          <a:p>
            <a:pPr fontAlgn="auto">
              <a:lnSpc>
                <a:spcPct val="150000"/>
              </a:lnSpc>
            </a:pPr>
            <a:r>
              <a:rPr lang="en-US" altLang="zh-CN"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a:t>
            </a:r>
            <a:r>
              <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rPr>
              <a:t>.液体中常见的三种浮沉现象</a:t>
            </a:r>
            <a:endParaRPr lang="zh-CN" altLang="en-US"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linds(horizontal)">
                                      <p:cBhvr>
                                        <p:cTn id="23" dur="500"/>
                                        <p:tgtEl>
                                          <p:spTgt spid="56"/>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inVertical)">
                                      <p:cBhvr>
                                        <p:cTn id="44" dur="500"/>
                                        <p:tgtEl>
                                          <p:spTgt spid="55"/>
                                        </p:tgtEl>
                                      </p:cBhvr>
                                    </p:animEffect>
                                  </p:childTnLst>
                                </p:cTn>
                              </p:par>
                              <p:par>
                                <p:cTn id="45" presetID="16" presetClass="entr" presetSubtype="21"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Effect transition="in" filter="wipe(left)">
                                      <p:cBhvr>
                                        <p:cTn id="55" dur="500"/>
                                        <p:tgtEl>
                                          <p:spTgt spid="11">
                                            <p:txEl>
                                              <p:pRg st="0" end="0"/>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inVertical)">
                                      <p:cBhvr>
                                        <p:cTn id="60" dur="500"/>
                                        <p:tgtEl>
                                          <p:spTgt spid="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arn(inVertical)">
                                      <p:cBhvr>
                                        <p:cTn id="68" dur="500"/>
                                        <p:tgtEl>
                                          <p:spTgt spid="6"/>
                                        </p:tgtEl>
                                      </p:cBhvr>
                                    </p:animEffect>
                                  </p:childTnLst>
                                </p:cTn>
                              </p:par>
                            </p:childTnLst>
                          </p:cTn>
                        </p:par>
                      </p:childTnLst>
                    </p:cTn>
                  </p:par>
                  <p:par>
                    <p:cTn id="69" fill="hold" nodeType="clickPar">
                      <p:stCondLst>
                        <p:cond delay="indefinite"/>
                        <p:cond evt="onBegin" delay="0">
                          <p:tn val="68"/>
                        </p:cond>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8">
                                            <p:txEl>
                                              <p:pRg st="0" end="0"/>
                                            </p:txEl>
                                          </p:spTgt>
                                        </p:tgtEl>
                                        <p:attrNameLst>
                                          <p:attrName>style.visibility</p:attrName>
                                        </p:attrNameLst>
                                      </p:cBhvr>
                                      <p:to>
                                        <p:strVal val="visible"/>
                                      </p:to>
                                    </p:set>
                                    <p:animEffect transition="in" filter="wipe(left)">
                                      <p:cBhvr>
                                        <p:cTn id="73" dur="500"/>
                                        <p:tgtEl>
                                          <p:spTgt spid="18">
                                            <p:txEl>
                                              <p:pRg st="0" end="0"/>
                                            </p:txEl>
                                          </p:spTgt>
                                        </p:tgtEl>
                                      </p:cBhvr>
                                    </p:animEffect>
                                  </p:childTnLst>
                                </p:cTn>
                              </p:par>
                            </p:childTnLst>
                          </p:cTn>
                        </p:par>
                      </p:childTnLst>
                    </p:cTn>
                  </p:par>
                  <p:par>
                    <p:cTn id="74" fill="hold" nodeType="clickPar">
                      <p:stCondLst>
                        <p:cond delay="indefinite"/>
                        <p:cond evt="onBegin" delay="0">
                          <p:tn val="73"/>
                        </p:cond>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barn(inVertical)">
                                      <p:cBhvr>
                                        <p:cTn id="83" dur="500"/>
                                        <p:tgtEl>
                                          <p:spTgt spid="42"/>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6">
                                            <p:txEl>
                                              <p:pRg st="0" end="0"/>
                                            </p:txEl>
                                          </p:spTgt>
                                        </p:tgtEl>
                                        <p:attrNameLst>
                                          <p:attrName>style.visibility</p:attrName>
                                        </p:attrNameLst>
                                      </p:cBhvr>
                                      <p:to>
                                        <p:strVal val="visible"/>
                                      </p:to>
                                    </p:set>
                                    <p:animEffect transition="in" filter="wipe(left)">
                                      <p:cBhvr>
                                        <p:cTn id="91"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10" grpId="0"/>
      <p:bldP spid="22" grpId="0"/>
      <p:bldP spid="6"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一、物体沉浮的条件</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title=""/>
          <p:cNvSpPr txBox="1"/>
          <p:nvPr>
            <p:custDataLst>
              <p:tags r:id="rId3"/>
            </p:custDataLst>
          </p:nvPr>
        </p:nvSpPr>
        <p:spPr>
          <a:xfrm>
            <a:off x="374650" y="1216025"/>
            <a:ext cx="355663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2.物体的沉浮条件</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4"/>
            </p:custDataLst>
          </p:nvPr>
        </p:nvSpPr>
        <p:spPr>
          <a:xfrm>
            <a:off x="292735" y="1785620"/>
            <a:ext cx="11684000" cy="55308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（1）物体在液体中的浮与沉取决于浮力与重力的大小关系</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33" name="表格 32" title=""/>
          <p:cNvGraphicFramePr>
            <a:graphicFrameLocks noGrp="1"/>
          </p:cNvGraphicFramePr>
          <p:nvPr>
            <p:custDataLst>
              <p:tags r:id="rId5"/>
            </p:custDataLst>
          </p:nvPr>
        </p:nvGraphicFramePr>
        <p:xfrm>
          <a:off x="374650" y="2564130"/>
          <a:ext cx="11224895" cy="3765550"/>
        </p:xfrm>
        <a:graphic>
          <a:graphicData uri="http://schemas.openxmlformats.org/drawingml/2006/table">
            <a:tbl>
              <a:tblPr/>
              <a:tblGrid>
                <a:gridCol w="1735455"/>
                <a:gridCol w="2371090"/>
                <a:gridCol w="2374900"/>
                <a:gridCol w="2372360"/>
                <a:gridCol w="2371090"/>
              </a:tblGrid>
              <a:tr h="641350">
                <a:tc rowSpan="2">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状态</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gridSpan="3">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物体浸没在液体中</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hMerge="1">
                  <a:txBody>
                    <a:bodyPr vert="horz" wrap="square"/>
                    <a:lstStyle/>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物体部分浸在液体中</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r>
              <a:tr h="558800">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上浮</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悬浮</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下沉</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c>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漂浮</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DD6EE"/>
                    </a:solidFill>
                  </a:tcPr>
                </a:tc>
              </a:tr>
              <a:tr h="723265">
                <a:tc>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条件</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&gt;G</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=G</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&lt;G</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F</a:t>
                      </a:r>
                      <a:r>
                        <a:rPr lang="en-US" sz="1600" b="0" baseline="-25000">
                          <a:latin typeface="微软雅黑" panose="020b0503020204020204" charset="-122"/>
                          <a:ea typeface="微软雅黑" panose="020b0503020204020204" charset="-122"/>
                          <a:cs typeface="微软雅黑" panose="020b0503020204020204" charset="-122"/>
                        </a:rPr>
                        <a:t>浮</a:t>
                      </a:r>
                      <a:r>
                        <a:rPr lang="en-US" sz="1600" b="0">
                          <a:latin typeface="微软雅黑" panose="020b0503020204020204" charset="-122"/>
                          <a:ea typeface="微软雅黑" panose="020b0503020204020204" charset="-122"/>
                          <a:cs typeface="微软雅黑" panose="020b0503020204020204" charset="-122"/>
                        </a:rPr>
                        <a:t>=G</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2135">
                <a:tc>
                  <a:txBody>
                    <a:bodyPr vert="horz" wrap="square"/>
                    <a:lstStyle/>
                    <a:p>
                      <a:pPr indent="0" algn="ctr">
                        <a:buNone/>
                      </a:pPr>
                      <a:r>
                        <a:rPr lang="zh-CN" altLang="en-US" sz="1600" b="1">
                          <a:latin typeface="微软雅黑" panose="020b0503020204020204" charset="-122"/>
                          <a:ea typeface="微软雅黑" panose="020b0503020204020204" charset="-122"/>
                          <a:cs typeface="宋体" panose="02010600030101010101" pitchFamily="2" charset="-122"/>
                        </a:rPr>
                        <a:t>示意图</a:t>
                      </a:r>
                      <a:endParaRPr lang="zh-CN"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34" name="图片 33" title=""/>
          <p:cNvPicPr/>
          <p:nvPr/>
        </p:nvPicPr>
        <p:blipFill>
          <a:blip r:embed="rId6"/>
          <a:stretch>
            <a:fillRect/>
          </a:stretch>
        </p:blipFill>
        <p:spPr>
          <a:xfrm>
            <a:off x="2761615" y="4745355"/>
            <a:ext cx="1165225" cy="1273810"/>
          </a:xfrm>
          <a:prstGeom prst="rect">
            <a:avLst/>
          </a:prstGeom>
          <a:noFill/>
          <a:ln w="9525">
            <a:noFill/>
          </a:ln>
        </p:spPr>
      </p:pic>
      <p:pic>
        <p:nvPicPr>
          <p:cNvPr id="36" name="图片 35" title=""/>
          <p:cNvPicPr/>
          <p:nvPr/>
        </p:nvPicPr>
        <p:blipFill>
          <a:blip r:embed="rId7"/>
          <a:stretch>
            <a:fillRect/>
          </a:stretch>
        </p:blipFill>
        <p:spPr>
          <a:xfrm>
            <a:off x="5057775" y="4820285"/>
            <a:ext cx="1130300" cy="1273810"/>
          </a:xfrm>
          <a:prstGeom prst="rect">
            <a:avLst/>
          </a:prstGeom>
          <a:noFill/>
          <a:ln w="9525">
            <a:noFill/>
          </a:ln>
        </p:spPr>
      </p:pic>
      <p:pic>
        <p:nvPicPr>
          <p:cNvPr id="37" name="图片 36" title=""/>
          <p:cNvPicPr/>
          <p:nvPr/>
        </p:nvPicPr>
        <p:blipFill>
          <a:blip r:embed="rId8"/>
          <a:stretch>
            <a:fillRect/>
          </a:stretch>
        </p:blipFill>
        <p:spPr>
          <a:xfrm>
            <a:off x="7414260" y="4820285"/>
            <a:ext cx="1104265" cy="1273175"/>
          </a:xfrm>
          <a:prstGeom prst="rect">
            <a:avLst/>
          </a:prstGeom>
          <a:noFill/>
          <a:ln w="9525">
            <a:noFill/>
          </a:ln>
        </p:spPr>
      </p:pic>
      <p:pic>
        <p:nvPicPr>
          <p:cNvPr id="40" name="图片 39" title=""/>
          <p:cNvPicPr/>
          <p:nvPr/>
        </p:nvPicPr>
        <p:blipFill>
          <a:blip r:embed="rId9"/>
          <a:stretch>
            <a:fillRect/>
          </a:stretch>
        </p:blipFill>
        <p:spPr>
          <a:xfrm>
            <a:off x="9831705" y="4820285"/>
            <a:ext cx="1153795" cy="119888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par>
                                <p:cTn id="35" presetID="16" presetClass="entr" presetSubtype="21"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一、物体沉浮的条件</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title=""/>
          <p:cNvSpPr txBox="1"/>
          <p:nvPr>
            <p:custDataLst>
              <p:tags r:id="rId3"/>
            </p:custDataLst>
          </p:nvPr>
        </p:nvSpPr>
        <p:spPr>
          <a:xfrm>
            <a:off x="374650" y="1216025"/>
            <a:ext cx="355663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2.物体的沉浮条件</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14" name="文本框 13" title=""/>
          <p:cNvSpPr txBox="1"/>
          <p:nvPr>
            <p:custDataLst>
              <p:tags r:id="rId4"/>
            </p:custDataLst>
          </p:nvPr>
        </p:nvSpPr>
        <p:spPr>
          <a:xfrm>
            <a:off x="292735" y="1785620"/>
            <a:ext cx="11684000" cy="239966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（2）密度与物体的沉浮：当物体浸没在液体中时，物体受到的浮力F=ρ</a:t>
            </a:r>
            <a:r>
              <a:rPr sz="2000" baseline="-25000">
                <a:latin typeface="微软雅黑" panose="020b0503020204020204" charset="-122"/>
                <a:ea typeface="微软雅黑" panose="020b0503020204020204" charset="-122"/>
                <a:cs typeface="微软雅黑" panose="020b0503020204020204" charset="-122"/>
              </a:rPr>
              <a:t>液</a:t>
            </a:r>
            <a:r>
              <a:rPr sz="2000">
                <a:latin typeface="微软雅黑" panose="020b0503020204020204" charset="-122"/>
                <a:ea typeface="微软雅黑" panose="020b0503020204020204" charset="-122"/>
                <a:cs typeface="微软雅黑" panose="020b0503020204020204" charset="-122"/>
              </a:rPr>
              <a:t>gV</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，物体受到的重力G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=mg=ρ</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gV</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，比较F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与G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的大小可得：</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①当ρ</a:t>
            </a:r>
            <a:r>
              <a:rPr lang="zh-CN" sz="2000" baseline="-25000">
                <a:latin typeface="微软雅黑" panose="020b0503020204020204" charset="-122"/>
                <a:ea typeface="微软雅黑" panose="020b0503020204020204" charset="-122"/>
                <a:cs typeface="微软雅黑" panose="020b0503020204020204" charset="-122"/>
              </a:rPr>
              <a:t>液</a:t>
            </a:r>
            <a:r>
              <a:rPr sz="2000">
                <a:latin typeface="微软雅黑" panose="020b0503020204020204" charset="-122"/>
                <a:ea typeface="微软雅黑" panose="020b0503020204020204" charset="-122"/>
                <a:cs typeface="微软雅黑" panose="020b0503020204020204" charset="-122"/>
              </a:rPr>
              <a:t>&gt;ρ</a:t>
            </a:r>
            <a:r>
              <a:rPr lang="zh-CN"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，浸没时，F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&gt;G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，物体上浮直到漂浮在液面上；</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②当</a:t>
            </a:r>
            <a:r>
              <a:rPr sz="2000">
                <a:latin typeface="微软雅黑" panose="020b0503020204020204" charset="-122"/>
                <a:ea typeface="微软雅黑" panose="020b0503020204020204" charset="-122"/>
                <a:cs typeface="微软雅黑" panose="020b0503020204020204" charset="-122"/>
                <a:sym typeface="+mn-ea"/>
              </a:rPr>
              <a:t>ρ</a:t>
            </a:r>
            <a:r>
              <a:rPr lang="zh-CN" sz="2000" baseline="-25000">
                <a:latin typeface="微软雅黑" panose="020b0503020204020204" charset="-122"/>
                <a:ea typeface="微软雅黑" panose="020b0503020204020204" charset="-122"/>
                <a:cs typeface="微软雅黑" panose="020b0503020204020204" charset="-122"/>
                <a:sym typeface="+mn-ea"/>
              </a:rPr>
              <a:t>液</a:t>
            </a:r>
            <a:r>
              <a:rPr sz="2000">
                <a:latin typeface="Arial" panose="020b0604020202020204" pitchFamily="34" charset="0"/>
                <a:ea typeface="宋体" panose="02010600030101010101" pitchFamily="2" charset="-122"/>
                <a:cs typeface="Arial" panose="020b0604020202020204" pitchFamily="34" charset="0"/>
                <a:sym typeface="+mn-ea"/>
              </a:rPr>
              <a:t>&lt;</a:t>
            </a:r>
            <a:r>
              <a:rPr sz="2000">
                <a:latin typeface="微软雅黑" panose="020b0503020204020204" charset="-122"/>
                <a:ea typeface="微软雅黑" panose="020b0503020204020204" charset="-122"/>
                <a:cs typeface="微软雅黑" panose="020b0503020204020204" charset="-122"/>
                <a:sym typeface="+mn-ea"/>
              </a:rPr>
              <a:t>ρ</a:t>
            </a:r>
            <a:r>
              <a:rPr lang="zh-CN" sz="2000" baseline="-25000">
                <a:latin typeface="微软雅黑" panose="020b0503020204020204" charset="-122"/>
                <a:ea typeface="微软雅黑" panose="020b0503020204020204" charset="-122"/>
                <a:cs typeface="微软雅黑" panose="020b0503020204020204" charset="-122"/>
                <a:sym typeface="+mn-ea"/>
              </a:rPr>
              <a:t>物</a:t>
            </a:r>
            <a:r>
              <a:rPr sz="2000">
                <a:latin typeface="微软雅黑" panose="020b0503020204020204" charset="-122"/>
                <a:ea typeface="微软雅黑" panose="020b0503020204020204" charset="-122"/>
                <a:cs typeface="微软雅黑" panose="020b0503020204020204" charset="-122"/>
              </a:rPr>
              <a:t>，浸没时，F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&lt;G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，物体下沉直到接触容器底部；</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③</a:t>
            </a:r>
            <a:r>
              <a:rPr lang="zh-CN" sz="2000">
                <a:latin typeface="微软雅黑" panose="020b0503020204020204" charset="-122"/>
                <a:ea typeface="微软雅黑" panose="020b0503020204020204" charset="-122"/>
                <a:cs typeface="微软雅黑" panose="020b0503020204020204" charset="-122"/>
              </a:rPr>
              <a:t>当</a:t>
            </a:r>
            <a:r>
              <a:rPr sz="2000">
                <a:latin typeface="微软雅黑" panose="020b0503020204020204" charset="-122"/>
                <a:ea typeface="微软雅黑" panose="020b0503020204020204" charset="-122"/>
                <a:cs typeface="微软雅黑" panose="020b0503020204020204" charset="-122"/>
                <a:sym typeface="+mn-ea"/>
              </a:rPr>
              <a:t>ρ</a:t>
            </a:r>
            <a:r>
              <a:rPr lang="zh-CN" sz="2000" baseline="-25000">
                <a:latin typeface="微软雅黑" panose="020b0503020204020204" charset="-122"/>
                <a:ea typeface="微软雅黑" panose="020b0503020204020204" charset="-122"/>
                <a:cs typeface="微软雅黑" panose="020b0503020204020204" charset="-122"/>
                <a:sym typeface="+mn-ea"/>
              </a:rPr>
              <a:t>液</a:t>
            </a:r>
            <a:r>
              <a:rPr lang="en-US" sz="2000">
                <a:latin typeface="Arial" panose="020b0604020202020204" pitchFamily="34" charset="0"/>
                <a:ea typeface="宋体" panose="02010600030101010101" pitchFamily="2" charset="-122"/>
                <a:cs typeface="Arial" panose="020b0604020202020204" pitchFamily="34" charset="0"/>
                <a:sym typeface="+mn-ea"/>
              </a:rPr>
              <a:t>=</a:t>
            </a:r>
            <a:r>
              <a:rPr sz="2000">
                <a:latin typeface="微软雅黑" panose="020b0503020204020204" charset="-122"/>
                <a:ea typeface="微软雅黑" panose="020b0503020204020204" charset="-122"/>
                <a:cs typeface="微软雅黑" panose="020b0503020204020204" charset="-122"/>
                <a:sym typeface="+mn-ea"/>
              </a:rPr>
              <a:t>ρ</a:t>
            </a:r>
            <a:r>
              <a:rPr lang="zh-CN" sz="2000" baseline="-25000">
                <a:latin typeface="微软雅黑" panose="020b0503020204020204" charset="-122"/>
                <a:ea typeface="微软雅黑" panose="020b0503020204020204" charset="-122"/>
                <a:cs typeface="微软雅黑" panose="020b0503020204020204" charset="-122"/>
                <a:sym typeface="+mn-ea"/>
              </a:rPr>
              <a:t>物</a:t>
            </a:r>
            <a:r>
              <a:rPr sz="2000">
                <a:latin typeface="微软雅黑" panose="020b0503020204020204" charset="-122"/>
                <a:ea typeface="微软雅黑" panose="020b0503020204020204" charset="-122"/>
                <a:cs typeface="微软雅黑" panose="020b0503020204020204" charset="-122"/>
              </a:rPr>
              <a:t>，浸没时，F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，物体悬浮。</a:t>
            </a:r>
            <a:endParaRPr sz="2000">
              <a:latin typeface="微软雅黑" panose="020b0503020204020204" charset="-122"/>
              <a:ea typeface="微软雅黑" panose="020b0503020204020204" charset="-122"/>
              <a:cs typeface="微软雅黑" panose="020b0503020204020204" charset="-122"/>
            </a:endParaRPr>
          </a:p>
        </p:txBody>
      </p:sp>
      <p:pic>
        <p:nvPicPr>
          <p:cNvPr id="11" name="图片 356" title=""/>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bwMode="auto">
          <a:xfrm>
            <a:off x="292207" y="4329917"/>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title=""/>
          <p:cNvSpPr/>
          <p:nvPr>
            <p:custDataLst>
              <p:tags r:id="rId7"/>
            </p:custDataLst>
          </p:nvPr>
        </p:nvSpPr>
        <p:spPr>
          <a:xfrm>
            <a:off x="292735" y="4803775"/>
            <a:ext cx="11716385" cy="922020"/>
          </a:xfrm>
          <a:prstGeom prst="rect">
            <a:avLst/>
          </a:prstGeom>
          <a:solidFill>
            <a:schemeClr val="accent3">
              <a:lumMod val="60000"/>
              <a:lumOff val="40000"/>
            </a:schemeClr>
          </a:solidFill>
        </p:spPr>
        <p:txBody>
          <a:bodyPr wrap="square">
            <a:spAutoFit/>
          </a:bodyPr>
          <a:lstStyle/>
          <a:p>
            <a:pPr indent="0" algn="just" fontAlgn="auto">
              <a:lnSpc>
                <a:spcPct val="150000"/>
              </a:lnSpc>
              <a:spcAft>
                <a:spcPct val="0"/>
              </a:spcAft>
            </a:pPr>
            <a:r>
              <a:rPr lang="zh-CN" altLang="en-US" kern="100">
                <a:latin typeface="Times New Roman" panose="02020603050405020304" pitchFamily="18" charset="0"/>
                <a:ea typeface="华文楷体" panose="02010600040101010101" pitchFamily="2" charset="-122"/>
                <a:cs typeface="华文楷体" panose="02010600040101010101" pitchFamily="2" charset="-122"/>
              </a:rPr>
              <a:t>该规律适用于实心物体，若物体是空心的，ρ物应为物体的平均密度（非材料的密度），V物为包含空心的全部体积，此时该规律也适用。</a:t>
            </a:r>
            <a:endParaRPr lang="zh-CN" altLang="en-US" kern="100">
              <a:latin typeface="Times New Roman" panose="02020603050405020304" pitchFamily="18" charset="0"/>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left)">
                                      <p:cBhvr>
                                        <p:cTn id="25" dur="500"/>
                                        <p:tgtEl>
                                          <p:spTgt spid="14">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left)">
                                      <p:cBhvr>
                                        <p:cTn id="30" dur="500"/>
                                        <p:tgtEl>
                                          <p:spTgt spid="14">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wipe(left)">
                                      <p:cBhvr>
                                        <p:cTn id="35" dur="500"/>
                                        <p:tgtEl>
                                          <p:spTgt spid="14">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3"/>
            </p:custDataLst>
          </p:nvPr>
        </p:nvGraphicFramePr>
        <p:xfrm>
          <a:off x="324485" y="1852295"/>
          <a:ext cx="11589385" cy="4493895"/>
        </p:xfrm>
        <a:graphic>
          <a:graphicData uri="http://schemas.openxmlformats.org/drawingml/2006/table">
            <a:tbl>
              <a:tblPr/>
              <a:tblGrid>
                <a:gridCol w="3449320"/>
                <a:gridCol w="2968625"/>
                <a:gridCol w="5171440"/>
              </a:tblGrid>
              <a:tr h="39306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43053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浮力概念</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通过实验探究，认识浮力。探究并了解浮力大小与哪些因素有关</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7">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浮力》是力学的重点内容，同时也是最难和易错的内容。浮力问题涉及到的知识点、概念和规律较多，综合性也最强，压轴题也大都出于此，所以对本单元的备考应下大力气，在认识基本概念的同时，熟悉浮力的基本规律，通过各种题型和考向的练习，加强这方面的训练。</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本单元常考题型有：选择题、填空题、实验探究题、计算题和综合题等。主要命题点有：浮力的概念、浮力的测量、影响浮力大小的因素、物体所受浮力与物体排开液体重力的关系、物体的沉浮条件及利用物体沉浮条件进行相关计算、压强与浮力综合和浮力在生活中的应用等</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cap="flat">
                      <a:noFill/>
                    </a:lnB>
                    <a:lnTlToBr>
                      <a:noFill/>
                    </a:lnTlToBr>
                    <a:lnBlToTr>
                      <a:noFill/>
                    </a:lnBlToTr>
                    <a:solidFill>
                      <a:srgbClr val="FEFEFE"/>
                    </a:solidFill>
                  </a:tcPr>
                </a:tc>
              </a:tr>
              <a:tr h="67119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影响浮力大小的因素</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3469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探究物体所受浮力与排开液体重力的关系</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知道阿基米德原理</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46863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阿基米德原理及应用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w="12700" cap="flat" cmpd="sng">
                      <a:solidFill>
                        <a:srgbClr val="000000"/>
                      </a:solidFill>
                      <a:prstDash val="solid"/>
                      <a:headEnd type="none" w="med" len="med"/>
                      <a:tailEnd type="none" w="med" len="med"/>
                    </a:lnB>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41084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物体沉浮的条件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rowSpan="3">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能运用物体沉浮条件说明生产生活中的有关现象。了解潜水艇的沉浮原理</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cap="flat">
                      <a:noFill/>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59944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利用物体沉浮条件的应用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8549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物体沉浮条件在生活中的应用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000000"/>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B cap="flat">
                      <a:noFill/>
                    </a:lnB>
                  </a:tcPr>
                </a:tc>
                <a:tc vMerge="1">
                  <a:txBody>
                    <a:bodyPr vert="horz" wrap="square"/>
                    <a:lstStyle/>
                    <a:p/>
                  </a:txBody>
                  <a:tcPr>
                    <a:lnL w="12700" cap="flat" cmpd="sng">
                      <a:solidFill>
                        <a:srgbClr val="E36C09"/>
                      </a:solidFill>
                      <a:prstDash val="solid"/>
                      <a:headEnd type="none" w="med" len="med"/>
                      <a:tailEnd type="none" w="med" len="med"/>
                    </a:lnL>
                    <a:lnR cap="flat">
                      <a:noFill/>
                    </a:lnR>
                    <a:lnB cap="flat">
                      <a:noFill/>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一、物体沉浮的条件</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title=""/>
          <p:cNvSpPr txBox="1"/>
          <p:nvPr>
            <p:custDataLst>
              <p:tags r:id="rId3"/>
            </p:custDataLst>
          </p:nvPr>
        </p:nvSpPr>
        <p:spPr>
          <a:xfrm>
            <a:off x="374650" y="1216025"/>
            <a:ext cx="355663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3.对物体沉浮条件的理解</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292735" y="1785620"/>
            <a:ext cx="11684000" cy="332295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物体在液体中的沉浮不取决于受到浮力的大小，而是取决于物体所受浮力和重力的大小关系。</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（1）当F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&gt;G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时，物体在液体中向上运动—上浮。随着物体不断上升，物体将有一部分露出液面，物体所受的浮力也随着减小，一直减小到F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时，物体就不再上浮并处于漂浮状态。由此可知，物体上浮是由不平衡状态演变为平衡状态的过程。</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（2）当F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&lt;G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时，物体在液体中向下运动—下沉，知道容器底部对物体产生一定的支持力，这时物体在重力、浮力、支持力的作用下处于平衡状态，下沉运动结束。由此可知，物体下沉是由不平衡状态演变为平衡状态的过程。</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一、物体沉浮的条件</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title=""/>
          <p:cNvSpPr txBox="1"/>
          <p:nvPr>
            <p:custDataLst>
              <p:tags r:id="rId3"/>
            </p:custDataLst>
          </p:nvPr>
        </p:nvSpPr>
        <p:spPr>
          <a:xfrm>
            <a:off x="374650" y="1232535"/>
            <a:ext cx="355663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4.漂浮物体的“五规律”</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292735" y="1785620"/>
            <a:ext cx="11684000" cy="286131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规律一：“二力平衡”，即物体所受浮力等于物体的重力。</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规律二：“质量相等”，即排开液体的质量等于物体自身质量。</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规律三：“体积比与密度比有关”，即浸入液体的体积是物体体积的几分之几，物体的密度就是液体密度的几分之几，即</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规律四：“浮力恒等”，即物体漂浮在不同液体中时，所受浮力相等（F</a:t>
            </a:r>
            <a:r>
              <a:rPr sz="2000" baseline="-25000">
                <a:latin typeface="微软雅黑" panose="020b0503020204020204" charset="-122"/>
                <a:ea typeface="微软雅黑" panose="020b0503020204020204" charset="-122"/>
                <a:cs typeface="微软雅黑" panose="020b0503020204020204" charset="-122"/>
              </a:rPr>
              <a:t>1</a:t>
            </a:r>
            <a:r>
              <a:rPr sz="2000">
                <a:latin typeface="微软雅黑" panose="020b0503020204020204" charset="-122"/>
                <a:ea typeface="微软雅黑" panose="020b0503020204020204" charset="-122"/>
                <a:cs typeface="微软雅黑" panose="020b0503020204020204" charset="-122"/>
              </a:rPr>
              <a:t>=F</a:t>
            </a:r>
            <a:r>
              <a:rPr sz="2000" baseline="-25000">
                <a:latin typeface="微软雅黑" panose="020b0503020204020204" charset="-122"/>
                <a:ea typeface="微软雅黑" panose="020b0503020204020204" charset="-122"/>
                <a:cs typeface="微软雅黑" panose="020b0503020204020204" charset="-122"/>
              </a:rPr>
              <a:t>2</a:t>
            </a:r>
            <a:r>
              <a:rPr sz="2000">
                <a:latin typeface="微软雅黑" panose="020b0503020204020204" charset="-122"/>
                <a:ea typeface="微软雅黑" panose="020b0503020204020204" charset="-122"/>
                <a:cs typeface="微软雅黑" panose="020b0503020204020204" charset="-122"/>
              </a:rPr>
              <a:t>=…=F</a:t>
            </a:r>
            <a:r>
              <a:rPr sz="2000" baseline="-25000">
                <a:latin typeface="微软雅黑" panose="020b0503020204020204" charset="-122"/>
                <a:ea typeface="微软雅黑" panose="020b0503020204020204" charset="-122"/>
                <a:cs typeface="微软雅黑" panose="020b0503020204020204" charset="-122"/>
              </a:rPr>
              <a:t>n</a:t>
            </a:r>
            <a:r>
              <a:rPr sz="2000">
                <a:latin typeface="微软雅黑" panose="020b0503020204020204" charset="-122"/>
                <a:ea typeface="微软雅黑" panose="020b0503020204020204" charset="-122"/>
                <a:cs typeface="微软雅黑" panose="020b0503020204020204" charset="-122"/>
              </a:rPr>
              <a:t>=G</a:t>
            </a:r>
            <a:r>
              <a:rPr sz="2000" baseline="-25000">
                <a:latin typeface="微软雅黑" panose="020b0503020204020204" charset="-122"/>
                <a:ea typeface="微软雅黑" panose="020b0503020204020204" charset="-122"/>
                <a:cs typeface="微软雅黑" panose="020b0503020204020204" charset="-122"/>
              </a:rPr>
              <a:t>物</a:t>
            </a:r>
            <a:r>
              <a:rPr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规律五：“密大浸少”，即物体漂浮在不同液体中时，密度大的液体浸入液体中的体积较小。</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Object 1151" title=""/>
          <p:cNvGraphicFramePr>
            <a:graphicFrameLocks noChangeAspect="1"/>
          </p:cNvGraphicFramePr>
          <p:nvPr/>
        </p:nvGraphicFramePr>
        <p:xfrm>
          <a:off x="2567940" y="3150235"/>
          <a:ext cx="988695" cy="557530"/>
        </p:xfrm>
        <a:graphic>
          <a:graphicData uri="http://schemas.openxmlformats.org/presentationml/2006/ole">
            <mc:AlternateContent>
              <mc:Choice xmlns:v="urn:schemas-microsoft-com:vml" Requires="v">
                <p:oleObj spid="_x0000_s1044" r:id="rId5" imgW="698500" imgH="393700" progId="Equation.KSEE3">
                  <p:embed/>
                </p:oleObj>
              </mc:Choice>
              <mc:Fallback>
                <p:oleObj r:id="rId5" imgW="698500" imgH="393700" progId="Equation.KSEE3">
                  <p:embed/>
                  <p:pic>
                    <p:nvPicPr>
                      <p:cNvPr id="0" name="OLE substitute image"/>
                      <p:cNvPicPr/>
                      <p:nvPr/>
                    </p:nvPicPr>
                    <p:blipFill>
                      <a:blip r:embed="rId6"/>
                      <a:stretch>
                        <a:fillRect/>
                      </a:stretch>
                    </p:blipFill>
                    <p:spPr>
                      <a:xfrm>
                        <a:off x="2567940" y="3150235"/>
                        <a:ext cx="988695" cy="55753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wipe(left)">
                                      <p:cBhvr>
                                        <p:cTn id="4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二、浮力的应用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424624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由阿基米德原理F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=ρ</a:t>
            </a:r>
            <a:r>
              <a:rPr sz="2000" baseline="-25000">
                <a:latin typeface="微软雅黑" panose="020b0503020204020204" charset="-122"/>
                <a:ea typeface="微软雅黑" panose="020b0503020204020204" charset="-122"/>
                <a:cs typeface="微软雅黑" panose="020b0503020204020204" charset="-122"/>
              </a:rPr>
              <a:t>液</a:t>
            </a:r>
            <a:r>
              <a:rPr sz="2000">
                <a:latin typeface="微软雅黑" panose="020b0503020204020204" charset="-122"/>
                <a:ea typeface="微软雅黑" panose="020b0503020204020204" charset="-122"/>
                <a:cs typeface="微软雅黑" panose="020b0503020204020204" charset="-122"/>
              </a:rPr>
              <a:t>gV</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可知，浸在液体中的物体受到的浮力大小由液体密度和排开的液体的体积决定，故可以从改变液体密度和改变排开的液体体积两方面改变浮力。</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（1）增大浮力的方法：</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增大液体的密度（在水中加盐并搅拌，可以使沉底的鸡蛋浮起来）；</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增大物体排开液体（或气体）的体积（如，飞艇、万吨巨轮等）。</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（2）减小浮力的方法：</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减小液体的密度（如，可以采用加清水的方法减小盐水的密度，使悬浮在盐水中的鸡蛋下沉）；</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减小物体排开液体（或气体）的体积（如，通过将辅助气囊中的气体放出，减小飞艇排开空气的体积，使飞艇降落）。</a:t>
            </a:r>
            <a:endParaRPr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30511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1.增大和减小浮力的方法</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wipe(left)">
                                      <p:cBhvr>
                                        <p:cTn id="30" dur="500"/>
                                        <p:tgtEl>
                                          <p:spTgt spid="2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wipe(left)">
                                      <p:cBhvr>
                                        <p:cTn id="35" dur="500"/>
                                        <p:tgtEl>
                                          <p:spTgt spid="2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4" end="4"/>
                                            </p:txEl>
                                          </p:spTgt>
                                        </p:tgtEl>
                                        <p:attrNameLst>
                                          <p:attrName>style.visibility</p:attrName>
                                        </p:attrNameLst>
                                      </p:cBhvr>
                                      <p:to>
                                        <p:strVal val="visible"/>
                                      </p:to>
                                    </p:set>
                                    <p:animEffect transition="in" filter="wipe(left)">
                                      <p:cBhvr>
                                        <p:cTn id="40" dur="500"/>
                                        <p:tgtEl>
                                          <p:spTgt spid="2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5" end="5"/>
                                            </p:txEl>
                                          </p:spTgt>
                                        </p:tgtEl>
                                        <p:attrNameLst>
                                          <p:attrName>style.visibility</p:attrName>
                                        </p:attrNameLst>
                                      </p:cBhvr>
                                      <p:to>
                                        <p:strVal val="visible"/>
                                      </p:to>
                                    </p:set>
                                    <p:animEffect transition="in" filter="wipe(left)">
                                      <p:cBhvr>
                                        <p:cTn id="45" dur="500"/>
                                        <p:tgtEl>
                                          <p:spTgt spid="22">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6" end="6"/>
                                            </p:txEl>
                                          </p:spTgt>
                                        </p:tgtEl>
                                        <p:attrNameLst>
                                          <p:attrName>style.visibility</p:attrName>
                                        </p:attrNameLst>
                                      </p:cBhvr>
                                      <p:to>
                                        <p:strVal val="visible"/>
                                      </p:to>
                                    </p:set>
                                    <p:animEffect transition="in" filter="wipe(left)">
                                      <p:cBhvr>
                                        <p:cTn id="50"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二、浮力的应用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424624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a:t>
            </a:r>
            <a:r>
              <a:rPr lang="zh-CN" sz="2000">
                <a:latin typeface="微软雅黑" panose="020b0503020204020204" charset="-122"/>
                <a:ea typeface="微软雅黑" panose="020b0503020204020204" charset="-122"/>
                <a:cs typeface="微软雅黑" panose="020b0503020204020204" charset="-122"/>
              </a:rPr>
              <a:t>轮船</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采用空心的办法，增大排开水的体积，增大轮船受到的浮力</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轮船航行时处于漂浮状态，只要轮船的重力不变，无论轮船是在海里还是在河里，它受到的浮力都不变，只是海水、河水密度不同，轮船的吃水线不同（因为海水密度较大，根据阿基米德原理F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=ρ</a:t>
            </a:r>
            <a:r>
              <a:rPr sz="2000" baseline="-25000">
                <a:latin typeface="微软雅黑" panose="020b0503020204020204" charset="-122"/>
                <a:ea typeface="微软雅黑" panose="020b0503020204020204" charset="-122"/>
                <a:cs typeface="微软雅黑" panose="020b0503020204020204" charset="-122"/>
              </a:rPr>
              <a:t>液</a:t>
            </a:r>
            <a:r>
              <a:rPr sz="2000">
                <a:latin typeface="微软雅黑" panose="020b0503020204020204" charset="-122"/>
                <a:ea typeface="微软雅黑" panose="020b0503020204020204" charset="-122"/>
                <a:cs typeface="微软雅黑" panose="020b0503020204020204" charset="-122"/>
              </a:rPr>
              <a:t>gV</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可知，轮船在海里航行时浸在水下的体积较小）</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状态：始终漂浮</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满足条件：F</a:t>
            </a:r>
            <a:r>
              <a:rPr lang="zh-CN" sz="2000" baseline="-25000">
                <a:latin typeface="微软雅黑" panose="020b0503020204020204" charset="-122"/>
                <a:ea typeface="微软雅黑" panose="020b0503020204020204" charset="-122"/>
                <a:cs typeface="微软雅黑" panose="020b0503020204020204" charset="-122"/>
              </a:rPr>
              <a:t>浮</a:t>
            </a:r>
            <a:r>
              <a:rPr lang="zh-CN" sz="2000">
                <a:latin typeface="微软雅黑" panose="020b0503020204020204" charset="-122"/>
                <a:ea typeface="微软雅黑" panose="020b0503020204020204" charset="-122"/>
                <a:cs typeface="微软雅黑" panose="020b0503020204020204" charset="-122"/>
              </a:rPr>
              <a:t>=G</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排水量：满载时排开水的质量：m</a:t>
            </a:r>
            <a:r>
              <a:rPr lang="zh-CN" sz="2000" baseline="-25000">
                <a:latin typeface="微软雅黑" panose="020b0503020204020204" charset="-122"/>
                <a:ea typeface="微软雅黑" panose="020b0503020204020204" charset="-122"/>
                <a:cs typeface="微软雅黑" panose="020b0503020204020204" charset="-122"/>
              </a:rPr>
              <a:t>排</a:t>
            </a:r>
            <a:r>
              <a:rPr lang="zh-CN" sz="2000">
                <a:latin typeface="微软雅黑" panose="020b0503020204020204" charset="-122"/>
                <a:ea typeface="微软雅黑" panose="020b0503020204020204" charset="-122"/>
                <a:cs typeface="微软雅黑" panose="020b0503020204020204" charset="-122"/>
              </a:rPr>
              <a:t>=m</a:t>
            </a:r>
            <a:r>
              <a:rPr lang="zh-CN" sz="2000" baseline="-25000">
                <a:latin typeface="微软雅黑" panose="020b0503020204020204" charset="-122"/>
                <a:ea typeface="微软雅黑" panose="020b0503020204020204" charset="-122"/>
                <a:cs typeface="微软雅黑" panose="020b0503020204020204" charset="-122"/>
              </a:rPr>
              <a:t>船</a:t>
            </a:r>
            <a:r>
              <a:rPr lang="zh-CN" sz="2000">
                <a:latin typeface="微软雅黑" panose="020b0503020204020204" charset="-122"/>
                <a:ea typeface="微软雅黑" panose="020b0503020204020204" charset="-122"/>
                <a:cs typeface="微软雅黑" panose="020b0503020204020204" charset="-122"/>
              </a:rPr>
              <a:t>+m</a:t>
            </a:r>
            <a:r>
              <a:rPr lang="zh-CN" sz="2000" baseline="-25000">
                <a:latin typeface="微软雅黑" panose="020b0503020204020204" charset="-122"/>
                <a:ea typeface="微软雅黑" panose="020b0503020204020204" charset="-122"/>
                <a:cs typeface="微软雅黑" panose="020b0503020204020204" charset="-122"/>
              </a:rPr>
              <a:t>货</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载货量：满载时货物的质量：m</a:t>
            </a:r>
            <a:r>
              <a:rPr lang="zh-CN" sz="2000" baseline="-25000">
                <a:latin typeface="微软雅黑" panose="020b0503020204020204" charset="-122"/>
                <a:ea typeface="微软雅黑" panose="020b0503020204020204" charset="-122"/>
                <a:cs typeface="微软雅黑" panose="020b0503020204020204" charset="-122"/>
              </a:rPr>
              <a:t>货</a:t>
            </a:r>
            <a:r>
              <a:rPr lang="zh-CN" sz="2000">
                <a:latin typeface="微软雅黑" panose="020b0503020204020204" charset="-122"/>
                <a:ea typeface="微软雅黑" panose="020b0503020204020204" charset="-122"/>
                <a:cs typeface="微软雅黑" panose="020b0503020204020204" charset="-122"/>
              </a:rPr>
              <a:t>=m</a:t>
            </a:r>
            <a:r>
              <a:rPr lang="zh-CN" sz="2000" baseline="-25000">
                <a:latin typeface="微软雅黑" panose="020b0503020204020204" charset="-122"/>
                <a:ea typeface="微软雅黑" panose="020b0503020204020204" charset="-122"/>
                <a:cs typeface="微软雅黑" panose="020b0503020204020204" charset="-122"/>
              </a:rPr>
              <a:t>排</a:t>
            </a:r>
            <a:r>
              <a:rPr lang="zh-CN" sz="2000">
                <a:latin typeface="微软雅黑" panose="020b0503020204020204" charset="-122"/>
                <a:ea typeface="微软雅黑" panose="020b0503020204020204" charset="-122"/>
                <a:cs typeface="微软雅黑" panose="020b0503020204020204" charset="-122"/>
              </a:rPr>
              <a:t>-m</a:t>
            </a:r>
            <a:r>
              <a:rPr lang="zh-CN" sz="2000" baseline="-25000">
                <a:latin typeface="微软雅黑" panose="020b0503020204020204" charset="-122"/>
                <a:ea typeface="微软雅黑" panose="020b0503020204020204" charset="-122"/>
                <a:cs typeface="微软雅黑" panose="020b0503020204020204" charset="-122"/>
              </a:rPr>
              <a:t>船</a:t>
            </a:r>
            <a:endParaRPr lang="zh-CN"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30511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2.浮力的应用实例</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73742974" name="图片 1" title=""/>
          <p:cNvPicPr>
            <a:picLocks noChangeAspect="1"/>
          </p:cNvPicPr>
          <p:nvPr/>
        </p:nvPicPr>
        <p:blipFill>
          <a:blip r:embed="rId5"/>
          <a:stretch>
            <a:fillRect/>
          </a:stretch>
        </p:blipFill>
        <p:spPr>
          <a:xfrm>
            <a:off x="6935470" y="3767455"/>
            <a:ext cx="2896235" cy="18878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73742974"/>
                                        </p:tgtEl>
                                        <p:attrNameLst>
                                          <p:attrName>style.visibility</p:attrName>
                                        </p:attrNameLst>
                                      </p:cBhvr>
                                      <p:to>
                                        <p:strVal val="visible"/>
                                      </p:to>
                                    </p:set>
                                    <p:animEffect transition="in" filter="barn(inVertical)">
                                      <p:cBhvr>
                                        <p:cTn id="25" dur="500"/>
                                        <p:tgtEl>
                                          <p:spTgt spid="107374297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wipe(left)">
                                      <p:cBhvr>
                                        <p:cTn id="30" dur="500"/>
                                        <p:tgtEl>
                                          <p:spTgt spid="2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wipe(left)">
                                      <p:cBhvr>
                                        <p:cTn id="35" dur="500"/>
                                        <p:tgtEl>
                                          <p:spTgt spid="22">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4" end="4"/>
                                            </p:txEl>
                                          </p:spTgt>
                                        </p:tgtEl>
                                        <p:attrNameLst>
                                          <p:attrName>style.visibility</p:attrName>
                                        </p:attrNameLst>
                                      </p:cBhvr>
                                      <p:to>
                                        <p:strVal val="visible"/>
                                      </p:to>
                                    </p:set>
                                    <p:animEffect transition="in" filter="wipe(left)">
                                      <p:cBhvr>
                                        <p:cTn id="45" dur="500"/>
                                        <p:tgtEl>
                                          <p:spTgt spid="22">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5" end="5"/>
                                            </p:txEl>
                                          </p:spTgt>
                                        </p:tgtEl>
                                        <p:attrNameLst>
                                          <p:attrName>style.visibility</p:attrName>
                                        </p:attrNameLst>
                                      </p:cBhvr>
                                      <p:to>
                                        <p:strVal val="visible"/>
                                      </p:to>
                                    </p:set>
                                    <p:animEffect transition="in" filter="wipe(left)">
                                      <p:cBhvr>
                                        <p:cTn id="50" dur="500"/>
                                        <p:tgtEl>
                                          <p:spTgt spid="22">
                                            <p:txEl>
                                              <p:pRg st="5" end="5"/>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xEl>
                                              <p:pRg st="6" end="6"/>
                                            </p:txEl>
                                          </p:spTgt>
                                        </p:tgtEl>
                                        <p:attrNameLst>
                                          <p:attrName>style.visibility</p:attrName>
                                        </p:attrNameLst>
                                      </p:cBhvr>
                                      <p:to>
                                        <p:strVal val="visible"/>
                                      </p:to>
                                    </p:set>
                                    <p:animEffect transition="in" filter="wipe(left)">
                                      <p:cBhvr>
                                        <p:cTn id="55"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二、浮力的应用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332295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a:t>
            </a:r>
            <a:r>
              <a:rPr lang="en-US" sz="2000">
                <a:latin typeface="微软雅黑" panose="020b0503020204020204" charset="-122"/>
                <a:ea typeface="微软雅黑" panose="020b0503020204020204" charset="-122"/>
                <a:cs typeface="微软雅黑" panose="020b0503020204020204" charset="-122"/>
              </a:rPr>
              <a:t>2</a:t>
            </a:r>
            <a:r>
              <a:rPr sz="2000">
                <a:latin typeface="微软雅黑" panose="020b0503020204020204" charset="-122"/>
                <a:ea typeface="微软雅黑" panose="020b0503020204020204" charset="-122"/>
                <a:cs typeface="微软雅黑" panose="020b0503020204020204" charset="-122"/>
              </a:rPr>
              <a:t>）</a:t>
            </a:r>
            <a:r>
              <a:rPr lang="zh-CN" sz="2000">
                <a:latin typeface="微软雅黑" panose="020b0503020204020204" charset="-122"/>
                <a:ea typeface="微软雅黑" panose="020b0503020204020204" charset="-122"/>
                <a:cs typeface="微软雅黑" panose="020b0503020204020204" charset="-122"/>
              </a:rPr>
              <a:t>潜水艇</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靠改变自身重力，实现上浮和下沉</a:t>
            </a:r>
            <a:r>
              <a:rPr lang="zh-CN" sz="200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浸没在水中的潜水艇排开的水的体积是始终不变的，所以潜水艇所受浮力始终不变。若要下沉，可吸水，使F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&lt;G；若要上浮，可排水，使F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&gt;G。</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注意：在潜水艇浮出水面的过程中，因为排开水的体积逐渐减小，所以浮力逐渐减小。</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上浮：通过排水使G变小，F</a:t>
            </a:r>
            <a:r>
              <a:rPr lang="zh-CN" sz="2000" baseline="-25000">
                <a:latin typeface="微软雅黑" panose="020b0503020204020204" charset="-122"/>
                <a:ea typeface="微软雅黑" panose="020b0503020204020204" charset="-122"/>
                <a:cs typeface="微软雅黑" panose="020b0503020204020204" charset="-122"/>
              </a:rPr>
              <a:t>浮</a:t>
            </a:r>
            <a:r>
              <a:rPr lang="zh-CN" sz="2000">
                <a:latin typeface="微软雅黑" panose="020b0503020204020204" charset="-122"/>
                <a:ea typeface="微软雅黑" panose="020b0503020204020204" charset="-122"/>
                <a:cs typeface="微软雅黑" panose="020b0503020204020204" charset="-122"/>
              </a:rPr>
              <a:t>&gt;G满足上浮条件</a:t>
            </a:r>
            <a:endParaRPr lang="zh-CN" sz="2000" baseline="-25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下沉：通过吸水使G变大，F</a:t>
            </a:r>
            <a:r>
              <a:rPr lang="zh-CN" sz="2000" baseline="-25000">
                <a:latin typeface="微软雅黑" panose="020b0503020204020204" charset="-122"/>
                <a:ea typeface="微软雅黑" panose="020b0503020204020204" charset="-122"/>
                <a:cs typeface="微软雅黑" panose="020b0503020204020204" charset="-122"/>
              </a:rPr>
              <a:t>浮</a:t>
            </a:r>
            <a:r>
              <a:rPr lang="zh-CN" sz="2000">
                <a:latin typeface="微软雅黑" panose="020b0503020204020204" charset="-122"/>
                <a:ea typeface="微软雅黑" panose="020b0503020204020204" charset="-122"/>
                <a:cs typeface="微软雅黑" panose="020b0503020204020204" charset="-122"/>
              </a:rPr>
              <a:t>&lt;G满足下沉条件</a:t>
            </a:r>
            <a:endParaRPr lang="zh-CN"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30511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2.浮力的应用实例</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73742975" name="图片 1073742974" title=""/>
          <p:cNvPicPr>
            <a:picLocks noChangeAspect="1"/>
          </p:cNvPicPr>
          <p:nvPr/>
        </p:nvPicPr>
        <p:blipFill>
          <a:blip r:embed="rId5"/>
          <a:stretch>
            <a:fillRect/>
          </a:stretch>
        </p:blipFill>
        <p:spPr>
          <a:xfrm>
            <a:off x="5888990" y="4364355"/>
            <a:ext cx="3811905" cy="22129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73742975"/>
                                        </p:tgtEl>
                                        <p:attrNameLst>
                                          <p:attrName>style.visibility</p:attrName>
                                        </p:attrNameLst>
                                      </p:cBhvr>
                                      <p:to>
                                        <p:strVal val="visible"/>
                                      </p:to>
                                    </p:set>
                                    <p:animEffect transition="in" filter="barn(inVertical)">
                                      <p:cBhvr>
                                        <p:cTn id="25" dur="500"/>
                                        <p:tgtEl>
                                          <p:spTgt spid="107374297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wipe(left)">
                                      <p:cBhvr>
                                        <p:cTn id="30" dur="500"/>
                                        <p:tgtEl>
                                          <p:spTgt spid="2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wipe(left)">
                                      <p:cBhvr>
                                        <p:cTn id="35" dur="500"/>
                                        <p:tgtEl>
                                          <p:spTgt spid="22">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4" end="4"/>
                                            </p:txEl>
                                          </p:spTgt>
                                        </p:tgtEl>
                                        <p:attrNameLst>
                                          <p:attrName>style.visibility</p:attrName>
                                        </p:attrNameLst>
                                      </p:cBhvr>
                                      <p:to>
                                        <p:strVal val="visible"/>
                                      </p:to>
                                    </p:set>
                                    <p:animEffect transition="in" filter="wipe(left)">
                                      <p:cBhvr>
                                        <p:cTn id="45" dur="500"/>
                                        <p:tgtEl>
                                          <p:spTgt spid="22">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
                                            <p:txEl>
                                              <p:pRg st="5" end="5"/>
                                            </p:txEl>
                                          </p:spTgt>
                                        </p:tgtEl>
                                        <p:attrNameLst>
                                          <p:attrName>style.visibility</p:attrName>
                                        </p:attrNameLst>
                                      </p:cBhvr>
                                      <p:to>
                                        <p:strVal val="visible"/>
                                      </p:to>
                                    </p:set>
                                    <p:animEffect transition="in" filter="wipe(left)">
                                      <p:cBhvr>
                                        <p:cTn id="50"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二、浮力的应用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378460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a:t>
            </a:r>
            <a:r>
              <a:rPr lang="en-US" sz="2000">
                <a:latin typeface="微软雅黑" panose="020b0503020204020204" charset="-122"/>
                <a:ea typeface="微软雅黑" panose="020b0503020204020204" charset="-122"/>
                <a:cs typeface="微软雅黑" panose="020b0503020204020204" charset="-122"/>
              </a:rPr>
              <a:t>3</a:t>
            </a:r>
            <a:r>
              <a:rPr sz="2000">
                <a:latin typeface="微软雅黑" panose="020b0503020204020204" charset="-122"/>
                <a:ea typeface="微软雅黑" panose="020b0503020204020204" charset="-122"/>
                <a:cs typeface="微软雅黑" panose="020b0503020204020204" charset="-122"/>
              </a:rPr>
              <a:t>）</a:t>
            </a:r>
            <a:r>
              <a:rPr lang="zh-CN" sz="2000">
                <a:latin typeface="微软雅黑" panose="020b0503020204020204" charset="-122"/>
                <a:ea typeface="微软雅黑" panose="020b0503020204020204" charset="-122"/>
                <a:cs typeface="微软雅黑" panose="020b0503020204020204" charset="-122"/>
              </a:rPr>
              <a:t>气球和飞艇</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气球和飞艇靠充入、排出密度较小的气体来实现升降。</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特点</a:t>
            </a:r>
            <a:r>
              <a:rPr sz="2000">
                <a:latin typeface="微软雅黑" panose="020b0503020204020204" charset="-122"/>
                <a:ea typeface="微软雅黑" panose="020b0503020204020204" charset="-122"/>
                <a:cs typeface="微软雅黑" panose="020b0503020204020204" charset="-122"/>
              </a:rPr>
              <a:t>：F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=ρ</a:t>
            </a:r>
            <a:r>
              <a:rPr sz="2000" baseline="-25000">
                <a:latin typeface="微软雅黑" panose="020b0503020204020204" charset="-122"/>
                <a:ea typeface="微软雅黑" panose="020b0503020204020204" charset="-122"/>
                <a:cs typeface="微软雅黑" panose="020b0503020204020204" charset="-122"/>
              </a:rPr>
              <a:t>空气</a:t>
            </a:r>
            <a:r>
              <a:rPr sz="2000">
                <a:latin typeface="微软雅黑" panose="020b0503020204020204" charset="-122"/>
                <a:ea typeface="微软雅黑" panose="020b0503020204020204" charset="-122"/>
                <a:cs typeface="微软雅黑" panose="020b0503020204020204" charset="-122"/>
              </a:rPr>
              <a:t>gV</a:t>
            </a:r>
            <a:r>
              <a:rPr sz="2000" baseline="-25000">
                <a:latin typeface="微软雅黑" panose="020b0503020204020204" charset="-122"/>
                <a:ea typeface="微软雅黑" panose="020b0503020204020204" charset="-122"/>
                <a:cs typeface="微软雅黑" panose="020b0503020204020204" charset="-122"/>
              </a:rPr>
              <a:t>排</a:t>
            </a:r>
            <a:r>
              <a:rPr sz="2000">
                <a:latin typeface="微软雅黑" panose="020b0503020204020204" charset="-122"/>
                <a:ea typeface="微软雅黑" panose="020b0503020204020204" charset="-122"/>
                <a:cs typeface="微软雅黑" panose="020b0503020204020204" charset="-122"/>
              </a:rPr>
              <a:t>可知，G=ρ</a:t>
            </a:r>
            <a:r>
              <a:rPr sz="2000" baseline="-25000">
                <a:latin typeface="微软雅黑" panose="020b0503020204020204" charset="-122"/>
                <a:ea typeface="微软雅黑" panose="020b0503020204020204" charset="-122"/>
                <a:cs typeface="微软雅黑" panose="020b0503020204020204" charset="-122"/>
              </a:rPr>
              <a:t>气</a:t>
            </a:r>
            <a:r>
              <a:rPr sz="2000">
                <a:latin typeface="微软雅黑" panose="020b0503020204020204" charset="-122"/>
                <a:ea typeface="微软雅黑" panose="020b0503020204020204" charset="-122"/>
                <a:cs typeface="微软雅黑" panose="020b0503020204020204" charset="-122"/>
              </a:rPr>
              <a:t>gV+G</a:t>
            </a:r>
            <a:r>
              <a:rPr sz="2000" baseline="-25000">
                <a:latin typeface="微软雅黑" panose="020b0503020204020204" charset="-122"/>
                <a:ea typeface="微软雅黑" panose="020b0503020204020204" charset="-122"/>
                <a:cs typeface="微软雅黑" panose="020b0503020204020204" charset="-122"/>
              </a:rPr>
              <a:t>壳</a:t>
            </a:r>
            <a:r>
              <a:rPr sz="2000">
                <a:latin typeface="微软雅黑" panose="020b0503020204020204" charset="-122"/>
                <a:ea typeface="微软雅黑" panose="020b0503020204020204" charset="-122"/>
                <a:cs typeface="微软雅黑" panose="020b0503020204020204" charset="-122"/>
              </a:rPr>
              <a:t>，当F</a:t>
            </a:r>
            <a:r>
              <a:rPr sz="2000" baseline="-25000">
                <a:latin typeface="微软雅黑" panose="020b0503020204020204" charset="-122"/>
                <a:ea typeface="微软雅黑" panose="020b0503020204020204" charset="-122"/>
                <a:cs typeface="微软雅黑" panose="020b0503020204020204" charset="-122"/>
              </a:rPr>
              <a:t>浮</a:t>
            </a:r>
            <a:r>
              <a:rPr sz="2000">
                <a:latin typeface="微软雅黑" panose="020b0503020204020204" charset="-122"/>
                <a:ea typeface="微软雅黑" panose="020b0503020204020204" charset="-122"/>
                <a:cs typeface="微软雅黑" panose="020b0503020204020204" charset="-122"/>
              </a:rPr>
              <a:t>&gt;G，气球（飞艇）可升上天空，若要使气球（飞艇）降回地面，可以放出一部分气体，使排开空气的体积减小，浮力减小；对于热气球，加热时内部空气膨胀，一部分空气排出，球内空气密度变小，使浮力大于重力而上升；停止加热，热空气冷却，使重力大于浮力而落地</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上浮：充入密度小的气体，F</a:t>
            </a:r>
            <a:r>
              <a:rPr lang="zh-CN" sz="2000" baseline="-25000">
                <a:latin typeface="微软雅黑" panose="020b0503020204020204" charset="-122"/>
                <a:ea typeface="微软雅黑" panose="020b0503020204020204" charset="-122"/>
                <a:cs typeface="微软雅黑" panose="020b0503020204020204" charset="-122"/>
              </a:rPr>
              <a:t>浮</a:t>
            </a:r>
            <a:r>
              <a:rPr lang="zh-CN" sz="2000">
                <a:latin typeface="微软雅黑" panose="020b0503020204020204" charset="-122"/>
                <a:ea typeface="微软雅黑" panose="020b0503020204020204" charset="-122"/>
                <a:cs typeface="微软雅黑" panose="020b0503020204020204" charset="-122"/>
              </a:rPr>
              <a:t>&gt;G</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下沉：排出密度小的气体，F</a:t>
            </a:r>
            <a:r>
              <a:rPr lang="zh-CN" sz="2000" baseline="-25000">
                <a:latin typeface="微软雅黑" panose="020b0503020204020204" charset="-122"/>
                <a:ea typeface="微软雅黑" panose="020b0503020204020204" charset="-122"/>
                <a:cs typeface="微软雅黑" panose="020b0503020204020204" charset="-122"/>
              </a:rPr>
              <a:t>浮</a:t>
            </a:r>
            <a:r>
              <a:rPr lang="zh-CN" sz="2000">
                <a:latin typeface="微软雅黑" panose="020b0503020204020204" charset="-122"/>
                <a:ea typeface="微软雅黑" panose="020b0503020204020204" charset="-122"/>
                <a:cs typeface="微软雅黑" panose="020b0503020204020204" charset="-122"/>
              </a:rPr>
              <a:t>&lt;G</a:t>
            </a:r>
            <a:endParaRPr lang="zh-CN"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30511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2.浮力的应用实例</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1073742976" name="图片 1073742975" title=""/>
          <p:cNvPicPr>
            <a:picLocks noChangeAspect="1"/>
          </p:cNvPicPr>
          <p:nvPr/>
        </p:nvPicPr>
        <p:blipFill>
          <a:blip r:embed="rId5"/>
          <a:stretch>
            <a:fillRect/>
          </a:stretch>
        </p:blipFill>
        <p:spPr>
          <a:xfrm>
            <a:off x="5128260" y="4197350"/>
            <a:ext cx="4285615" cy="18967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73742976"/>
                                        </p:tgtEl>
                                        <p:attrNameLst>
                                          <p:attrName>style.visibility</p:attrName>
                                        </p:attrNameLst>
                                      </p:cBhvr>
                                      <p:to>
                                        <p:strVal val="visible"/>
                                      </p:to>
                                    </p:set>
                                    <p:animEffect transition="in" filter="barn(inVertical)">
                                      <p:cBhvr>
                                        <p:cTn id="25" dur="500"/>
                                        <p:tgtEl>
                                          <p:spTgt spid="107374297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wipe(left)">
                                      <p:cBhvr>
                                        <p:cTn id="30" dur="500"/>
                                        <p:tgtEl>
                                          <p:spTgt spid="2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wipe(left)">
                                      <p:cBhvr>
                                        <p:cTn id="35" dur="500"/>
                                        <p:tgtEl>
                                          <p:spTgt spid="22">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4" end="4"/>
                                            </p:txEl>
                                          </p:spTgt>
                                        </p:tgtEl>
                                        <p:attrNameLst>
                                          <p:attrName>style.visibility</p:attrName>
                                        </p:attrNameLst>
                                      </p:cBhvr>
                                      <p:to>
                                        <p:strVal val="visible"/>
                                      </p:to>
                                    </p:set>
                                    <p:animEffect transition="in" filter="wipe(left)">
                                      <p:cBhvr>
                                        <p:cTn id="45"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917440"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二、浮力的应用</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title=""/>
          <p:cNvSpPr txBox="1"/>
          <p:nvPr>
            <p:custDataLst>
              <p:tags r:id="rId3"/>
            </p:custDataLst>
          </p:nvPr>
        </p:nvSpPr>
        <p:spPr>
          <a:xfrm>
            <a:off x="292735" y="1785620"/>
            <a:ext cx="11684000" cy="378460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a:t>
            </a:r>
            <a:r>
              <a:rPr lang="en-US" sz="2000">
                <a:latin typeface="微软雅黑" panose="020b0503020204020204" charset="-122"/>
                <a:ea typeface="微软雅黑" panose="020b0503020204020204" charset="-122"/>
                <a:cs typeface="微软雅黑" panose="020b0503020204020204" charset="-122"/>
              </a:rPr>
              <a:t>4</a:t>
            </a:r>
            <a:r>
              <a:rPr sz="2000">
                <a:latin typeface="微软雅黑" panose="020b0503020204020204" charset="-122"/>
                <a:ea typeface="微软雅黑" panose="020b0503020204020204" charset="-122"/>
                <a:cs typeface="微软雅黑" panose="020b0503020204020204" charset="-122"/>
              </a:rPr>
              <a:t>）</a:t>
            </a:r>
            <a:r>
              <a:rPr lang="zh-CN" sz="2000">
                <a:latin typeface="微软雅黑" panose="020b0503020204020204" charset="-122"/>
                <a:ea typeface="微软雅黑" panose="020b0503020204020204" charset="-122"/>
                <a:cs typeface="微软雅黑" panose="020b0503020204020204" charset="-122"/>
              </a:rPr>
              <a:t>密度计</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用途：测量液体的密度。</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构造：密度计是一根上部标有刻度，形状特殊的玻璃管；管下部的玻璃泡内封装小铅丸或水银（如图所示），使密度计能够直立在液体中</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原理：密度计在液体中呈漂浮状态，所受浮力大小不变，都等于它受到的重力。根据阿基米德原理F</a:t>
            </a:r>
            <a:r>
              <a:rPr lang="zh-CN" sz="2000" baseline="-25000">
                <a:latin typeface="微软雅黑" panose="020b0503020204020204" charset="-122"/>
                <a:ea typeface="微软雅黑" panose="020b0503020204020204" charset="-122"/>
                <a:cs typeface="微软雅黑" panose="020b0503020204020204" charset="-122"/>
              </a:rPr>
              <a:t>浮</a:t>
            </a:r>
            <a:r>
              <a:rPr lang="zh-CN" sz="2000">
                <a:latin typeface="微软雅黑" panose="020b0503020204020204" charset="-122"/>
                <a:ea typeface="微软雅黑" panose="020b0503020204020204" charset="-122"/>
                <a:cs typeface="微软雅黑" panose="020b0503020204020204" charset="-122"/>
              </a:rPr>
              <a:t>=ρ</a:t>
            </a:r>
            <a:r>
              <a:rPr lang="zh-CN" sz="2000" baseline="-25000">
                <a:latin typeface="微软雅黑" panose="020b0503020204020204" charset="-122"/>
                <a:ea typeface="微软雅黑" panose="020b0503020204020204" charset="-122"/>
                <a:cs typeface="微软雅黑" panose="020b0503020204020204" charset="-122"/>
              </a:rPr>
              <a:t>液</a:t>
            </a:r>
            <a:r>
              <a:rPr lang="zh-CN" sz="2000">
                <a:latin typeface="微软雅黑" panose="020b0503020204020204" charset="-122"/>
                <a:ea typeface="微软雅黑" panose="020b0503020204020204" charset="-122"/>
                <a:cs typeface="微软雅黑" panose="020b0503020204020204" charset="-122"/>
              </a:rPr>
              <a:t>gV</a:t>
            </a:r>
            <a:r>
              <a:rPr lang="zh-CN" sz="2000" baseline="-25000">
                <a:latin typeface="微软雅黑" panose="020b0503020204020204" charset="-122"/>
                <a:ea typeface="微软雅黑" panose="020b0503020204020204" charset="-122"/>
                <a:cs typeface="微软雅黑" panose="020b0503020204020204" charset="-122"/>
              </a:rPr>
              <a:t>排</a:t>
            </a:r>
            <a:r>
              <a:rPr lang="zh-CN" sz="2000">
                <a:latin typeface="微软雅黑" panose="020b0503020204020204" charset="-122"/>
                <a:ea typeface="微软雅黑" panose="020b0503020204020204" charset="-122"/>
                <a:cs typeface="微软雅黑" panose="020b0503020204020204" charset="-122"/>
              </a:rPr>
              <a:t>可知，液体密度较大时，V排较小，密度计露出液体的体积较大，反之较小，因而在玻璃管上刻上刻度即可直接读出相应液体密度的大小。所以密度计上的刻度值是上面小、下面大。</a:t>
            </a:r>
            <a:endParaRPr lang="zh-CN"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latin typeface="微软雅黑" panose="020b0503020204020204" charset="-122"/>
                <a:ea typeface="微软雅黑" panose="020b0503020204020204" charset="-122"/>
                <a:cs typeface="微软雅黑" panose="020b0503020204020204" charset="-122"/>
              </a:rPr>
              <a:t>读数：密度计上的数值表示待测液体密度是水的密度的倍数。</a:t>
            </a:r>
            <a:endParaRPr lang="zh-CN" sz="2000">
              <a:latin typeface="微软雅黑" panose="020b0503020204020204" charset="-122"/>
              <a:ea typeface="微软雅黑" panose="020b0503020204020204" charset="-122"/>
              <a:cs typeface="微软雅黑" panose="020b0503020204020204" charset="-122"/>
            </a:endParaRPr>
          </a:p>
        </p:txBody>
      </p:sp>
      <p:sp>
        <p:nvSpPr>
          <p:cNvPr id="16" name="文本框 15" title=""/>
          <p:cNvSpPr txBox="1"/>
          <p:nvPr>
            <p:custDataLst>
              <p:tags r:id="rId4"/>
            </p:custDataLst>
          </p:nvPr>
        </p:nvSpPr>
        <p:spPr>
          <a:xfrm>
            <a:off x="374650" y="1216025"/>
            <a:ext cx="3051175" cy="553085"/>
          </a:xfrm>
          <a:prstGeom prst="rect">
            <a:avLst/>
          </a:prstGeom>
          <a:noFill/>
        </p:spPr>
        <p:txBody>
          <a:bodyPr wrap="square" rtlCol="0" anchor="t">
            <a:spAutoFit/>
          </a:bodyPr>
          <a:lstStyle/>
          <a:p>
            <a:pPr fontAlgn="auto">
              <a:lnSpc>
                <a:spcPct val="150000"/>
              </a:lnSpc>
            </a:pPr>
            <a:r>
              <a:rPr sz="2000">
                <a:solidFill>
                  <a:schemeClr val="accent3">
                    <a:lumMod val="75000"/>
                  </a:schemeClr>
                </a:solidFill>
                <a:latin typeface="微软雅黑" panose="020b0503020204020204" charset="-122"/>
                <a:ea typeface="微软雅黑" panose="020b0503020204020204" charset="-122"/>
                <a:cs typeface="微软雅黑" panose="020b0503020204020204" charset="-122"/>
              </a:rPr>
              <a:t>2.浮力的应用实例</a:t>
            </a:r>
            <a:endParaRPr sz="2000">
              <a:solidFill>
                <a:schemeClr val="accent3">
                  <a:lumMod val="75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153" title=""/>
          <p:cNvPicPr>
            <a:picLocks noChangeAspect="1"/>
          </p:cNvPicPr>
          <p:nvPr/>
        </p:nvPicPr>
        <p:blipFill>
          <a:blip r:embed="rId5"/>
          <a:stretch>
            <a:fillRect/>
          </a:stretch>
        </p:blipFill>
        <p:spPr>
          <a:xfrm>
            <a:off x="5484495" y="1134745"/>
            <a:ext cx="1087120" cy="16256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1" end="1"/>
                                            </p:txEl>
                                          </p:spTgt>
                                        </p:tgtEl>
                                        <p:attrNameLst>
                                          <p:attrName>style.visibility</p:attrName>
                                        </p:attrNameLst>
                                      </p:cBhvr>
                                      <p:to>
                                        <p:strVal val="visible"/>
                                      </p:to>
                                    </p:set>
                                    <p:animEffect transition="in" filter="wipe(left)">
                                      <p:cBhvr>
                                        <p:cTn id="30" dur="500"/>
                                        <p:tgtEl>
                                          <p:spTgt spid="22">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wipe(left)">
                                      <p:cBhvr>
                                        <p:cTn id="35" dur="500"/>
                                        <p:tgtEl>
                                          <p:spTgt spid="22">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3" end="3"/>
                                            </p:txEl>
                                          </p:spTgt>
                                        </p:tgtEl>
                                        <p:attrNameLst>
                                          <p:attrName>style.visibility</p:attrName>
                                        </p:attrNameLst>
                                      </p:cBhvr>
                                      <p:to>
                                        <p:strVal val="visible"/>
                                      </p:to>
                                    </p:set>
                                    <p:animEffect transition="in" filter="wipe(left)">
                                      <p:cBhvr>
                                        <p:cTn id="40" dur="500"/>
                                        <p:tgtEl>
                                          <p:spTgt spid="22">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xEl>
                                              <p:pRg st="4" end="4"/>
                                            </p:txEl>
                                          </p:spTgt>
                                        </p:tgtEl>
                                        <p:attrNameLst>
                                          <p:attrName>style.visibility</p:attrName>
                                        </p:attrNameLst>
                                      </p:cBhvr>
                                      <p:to>
                                        <p:strVal val="visible"/>
                                      </p:to>
                                    </p:set>
                                    <p:animEffect transition="in" filter="wipe(left)">
                                      <p:cBhvr>
                                        <p:cTn id="45"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392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物体沉浮条件及应用</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pic>
        <p:nvPicPr>
          <p:cNvPr id="29" name="图片 28" title=""/>
          <p:cNvPicPr>
            <a:picLocks noChangeAspect="1"/>
          </p:cNvPicPr>
          <p:nvPr>
            <p:custDataLst>
              <p:tags r:id="rId5"/>
            </p:custDataLst>
          </p:nvPr>
        </p:nvPicPr>
        <p:blipFill>
          <a:blip r:embed="rId4"/>
          <a:stretch>
            <a:fillRect/>
          </a:stretch>
        </p:blipFill>
        <p:spPr>
          <a:xfrm>
            <a:off x="292735" y="1556385"/>
            <a:ext cx="2013585" cy="483870"/>
          </a:xfrm>
          <a:prstGeom prst="rect">
            <a:avLst/>
          </a:prstGeom>
        </p:spPr>
      </p:pic>
      <p:sp>
        <p:nvSpPr>
          <p:cNvPr id="30" name="文本框 29" title=""/>
          <p:cNvSpPr txBox="1"/>
          <p:nvPr>
            <p:custDataLst>
              <p:tags r:id="rId6"/>
            </p:custDataLst>
          </p:nvPr>
        </p:nvSpPr>
        <p:spPr>
          <a:xfrm>
            <a:off x="371475" y="2120080"/>
            <a:ext cx="11734800" cy="4246245"/>
          </a:xfrm>
          <a:prstGeom prst="rect">
            <a:avLst/>
          </a:prstGeom>
          <a:noFill/>
        </p:spPr>
        <p:txBody>
          <a:bodyPr wrap="square" rtlCol="0" anchor="t">
            <a:spAutoFit/>
          </a:bodyPr>
          <a:lstStyle/>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（1）物体沉浮条件</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1）比较浮力与重力：F</a:t>
            </a:r>
            <a:r>
              <a:rPr baseline="-25000">
                <a:latin typeface="华文楷体" panose="02010600040101010101" pitchFamily="2" charset="-122"/>
                <a:ea typeface="华文楷体" panose="02010600040101010101" pitchFamily="2" charset="-122"/>
                <a:cs typeface="华文楷体" panose="02010600040101010101" pitchFamily="2" charset="-122"/>
              </a:rPr>
              <a:t>浮</a:t>
            </a:r>
            <a:r>
              <a:rPr>
                <a:latin typeface="华文楷体" panose="02010600040101010101" pitchFamily="2" charset="-122"/>
                <a:ea typeface="华文楷体" panose="02010600040101010101" pitchFamily="2" charset="-122"/>
                <a:cs typeface="华文楷体" panose="02010600040101010101" pitchFamily="2" charset="-122"/>
              </a:rPr>
              <a:t>&gt;G</a:t>
            </a:r>
            <a:r>
              <a:rPr baseline="-25000">
                <a:latin typeface="华文楷体" panose="02010600040101010101" pitchFamily="2" charset="-122"/>
                <a:ea typeface="华文楷体" panose="02010600040101010101" pitchFamily="2" charset="-122"/>
                <a:cs typeface="华文楷体" panose="02010600040101010101" pitchFamily="2" charset="-122"/>
              </a:rPr>
              <a:t>物</a:t>
            </a:r>
            <a:r>
              <a:rPr>
                <a:latin typeface="华文楷体" panose="02010600040101010101" pitchFamily="2" charset="-122"/>
                <a:ea typeface="华文楷体" panose="02010600040101010101" pitchFamily="2" charset="-122"/>
                <a:cs typeface="华文楷体" panose="02010600040101010101" pitchFamily="2" charset="-122"/>
              </a:rPr>
              <a:t>，物体上浮至漂浮；F</a:t>
            </a:r>
            <a:r>
              <a:rPr baseline="-25000">
                <a:latin typeface="华文楷体" panose="02010600040101010101" pitchFamily="2" charset="-122"/>
                <a:ea typeface="华文楷体" panose="02010600040101010101" pitchFamily="2" charset="-122"/>
                <a:cs typeface="华文楷体" panose="02010600040101010101" pitchFamily="2" charset="-122"/>
              </a:rPr>
              <a:t>浮</a:t>
            </a:r>
            <a:r>
              <a:rPr>
                <a:latin typeface="华文楷体" panose="02010600040101010101" pitchFamily="2" charset="-122"/>
                <a:ea typeface="华文楷体" panose="02010600040101010101" pitchFamily="2" charset="-122"/>
                <a:cs typeface="华文楷体" panose="02010600040101010101" pitchFamily="2" charset="-122"/>
              </a:rPr>
              <a:t>=G</a:t>
            </a:r>
            <a:r>
              <a:rPr baseline="-25000">
                <a:latin typeface="华文楷体" panose="02010600040101010101" pitchFamily="2" charset="-122"/>
                <a:ea typeface="华文楷体" panose="02010600040101010101" pitchFamily="2" charset="-122"/>
                <a:cs typeface="华文楷体" panose="02010600040101010101" pitchFamily="2" charset="-122"/>
              </a:rPr>
              <a:t>物</a:t>
            </a:r>
            <a:r>
              <a:rPr>
                <a:latin typeface="华文楷体" panose="02010600040101010101" pitchFamily="2" charset="-122"/>
                <a:ea typeface="华文楷体" panose="02010600040101010101" pitchFamily="2" charset="-122"/>
                <a:cs typeface="华文楷体" panose="02010600040101010101" pitchFamily="2" charset="-122"/>
              </a:rPr>
              <a:t>，物体不上浮也不下沉；F</a:t>
            </a:r>
            <a:r>
              <a:rPr baseline="-25000">
                <a:latin typeface="华文楷体" panose="02010600040101010101" pitchFamily="2" charset="-122"/>
                <a:ea typeface="华文楷体" panose="02010600040101010101" pitchFamily="2" charset="-122"/>
                <a:cs typeface="华文楷体" panose="02010600040101010101" pitchFamily="2" charset="-122"/>
              </a:rPr>
              <a:t>浮</a:t>
            </a:r>
            <a:r>
              <a:rPr>
                <a:latin typeface="华文楷体" panose="02010600040101010101" pitchFamily="2" charset="-122"/>
                <a:ea typeface="华文楷体" panose="02010600040101010101" pitchFamily="2" charset="-122"/>
                <a:cs typeface="华文楷体" panose="02010600040101010101" pitchFamily="2" charset="-122"/>
              </a:rPr>
              <a:t>&lt;G</a:t>
            </a:r>
            <a:r>
              <a:rPr baseline="-25000">
                <a:latin typeface="华文楷体" panose="02010600040101010101" pitchFamily="2" charset="-122"/>
                <a:ea typeface="华文楷体" panose="02010600040101010101" pitchFamily="2" charset="-122"/>
                <a:cs typeface="华文楷体" panose="02010600040101010101" pitchFamily="2" charset="-122"/>
              </a:rPr>
              <a:t>物</a:t>
            </a:r>
            <a:r>
              <a:rPr>
                <a:latin typeface="华文楷体" panose="02010600040101010101" pitchFamily="2" charset="-122"/>
                <a:ea typeface="华文楷体" panose="02010600040101010101" pitchFamily="2" charset="-122"/>
                <a:cs typeface="华文楷体" panose="02010600040101010101" pitchFamily="2" charset="-122"/>
              </a:rPr>
              <a:t>，物体会下沉；</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2）比较密度：ρ</a:t>
            </a:r>
            <a:r>
              <a:rPr baseline="-25000">
                <a:latin typeface="华文楷体" panose="02010600040101010101" pitchFamily="2" charset="-122"/>
                <a:ea typeface="华文楷体" panose="02010600040101010101" pitchFamily="2" charset="-122"/>
                <a:cs typeface="华文楷体" panose="02010600040101010101" pitchFamily="2" charset="-122"/>
              </a:rPr>
              <a:t>液</a:t>
            </a:r>
            <a:r>
              <a:rPr>
                <a:latin typeface="华文楷体" panose="02010600040101010101" pitchFamily="2" charset="-122"/>
                <a:ea typeface="华文楷体" panose="02010600040101010101" pitchFamily="2" charset="-122"/>
                <a:cs typeface="华文楷体" panose="02010600040101010101" pitchFamily="2" charset="-122"/>
              </a:rPr>
              <a:t>=ρ</a:t>
            </a:r>
            <a:r>
              <a:rPr baseline="-25000">
                <a:latin typeface="华文楷体" panose="02010600040101010101" pitchFamily="2" charset="-122"/>
                <a:ea typeface="华文楷体" panose="02010600040101010101" pitchFamily="2" charset="-122"/>
                <a:cs typeface="华文楷体" panose="02010600040101010101" pitchFamily="2" charset="-122"/>
              </a:rPr>
              <a:t>物</a:t>
            </a:r>
            <a:r>
              <a:rPr>
                <a:latin typeface="华文楷体" panose="02010600040101010101" pitchFamily="2" charset="-122"/>
                <a:ea typeface="华文楷体" panose="02010600040101010101" pitchFamily="2" charset="-122"/>
                <a:cs typeface="华文楷体" panose="02010600040101010101" pitchFamily="2" charset="-122"/>
              </a:rPr>
              <a:t>，物体会悬浮；ρ</a:t>
            </a:r>
            <a:r>
              <a:rPr baseline="-25000">
                <a:latin typeface="华文楷体" panose="02010600040101010101" pitchFamily="2" charset="-122"/>
                <a:ea typeface="华文楷体" panose="02010600040101010101" pitchFamily="2" charset="-122"/>
                <a:cs typeface="华文楷体" panose="02010600040101010101" pitchFamily="2" charset="-122"/>
              </a:rPr>
              <a:t>液</a:t>
            </a:r>
            <a:r>
              <a:rPr>
                <a:latin typeface="华文楷体" panose="02010600040101010101" pitchFamily="2" charset="-122"/>
                <a:ea typeface="华文楷体" panose="02010600040101010101" pitchFamily="2" charset="-122"/>
                <a:cs typeface="华文楷体" panose="02010600040101010101" pitchFamily="2" charset="-122"/>
              </a:rPr>
              <a:t>&lt;ρ</a:t>
            </a:r>
            <a:r>
              <a:rPr baseline="-25000">
                <a:latin typeface="华文楷体" panose="02010600040101010101" pitchFamily="2" charset="-122"/>
                <a:ea typeface="华文楷体" panose="02010600040101010101" pitchFamily="2" charset="-122"/>
                <a:cs typeface="华文楷体" panose="02010600040101010101" pitchFamily="2" charset="-122"/>
              </a:rPr>
              <a:t>物</a:t>
            </a:r>
            <a:r>
              <a:rPr>
                <a:latin typeface="华文楷体" panose="02010600040101010101" pitchFamily="2" charset="-122"/>
                <a:ea typeface="华文楷体" panose="02010600040101010101" pitchFamily="2" charset="-122"/>
                <a:cs typeface="华文楷体" panose="02010600040101010101" pitchFamily="2" charset="-122"/>
              </a:rPr>
              <a:t>，物体会下沉；ρ</a:t>
            </a:r>
            <a:r>
              <a:rPr baseline="-25000">
                <a:latin typeface="华文楷体" panose="02010600040101010101" pitchFamily="2" charset="-122"/>
                <a:ea typeface="华文楷体" panose="02010600040101010101" pitchFamily="2" charset="-122"/>
                <a:cs typeface="华文楷体" panose="02010600040101010101" pitchFamily="2" charset="-122"/>
              </a:rPr>
              <a:t>液</a:t>
            </a:r>
            <a:r>
              <a:rPr>
                <a:latin typeface="华文楷体" panose="02010600040101010101" pitchFamily="2" charset="-122"/>
                <a:ea typeface="华文楷体" panose="02010600040101010101" pitchFamily="2" charset="-122"/>
                <a:cs typeface="华文楷体" panose="02010600040101010101" pitchFamily="2" charset="-122"/>
              </a:rPr>
              <a:t>&gt;ρ</a:t>
            </a:r>
            <a:r>
              <a:rPr baseline="-25000">
                <a:latin typeface="华文楷体" panose="02010600040101010101" pitchFamily="2" charset="-122"/>
                <a:ea typeface="华文楷体" panose="02010600040101010101" pitchFamily="2" charset="-122"/>
                <a:cs typeface="华文楷体" panose="02010600040101010101" pitchFamily="2" charset="-122"/>
              </a:rPr>
              <a:t>物</a:t>
            </a:r>
            <a:r>
              <a:rPr>
                <a:latin typeface="华文楷体" panose="02010600040101010101" pitchFamily="2" charset="-122"/>
                <a:ea typeface="华文楷体" panose="02010600040101010101" pitchFamily="2" charset="-122"/>
                <a:cs typeface="华文楷体" panose="02010600040101010101" pitchFamily="2" charset="-122"/>
              </a:rPr>
              <a:t>，物体会上浮至漂浮。</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（2）利用物体沉浮条件判断物体的沉浮状态</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等效密度：判断物体在液体中上浮还是下沉，主要考虑物体的密度和物体浸入的液体的密度的关系。当物体是空心的或者是几个物体组合体时，需要计算出空心物体或组合体的“等效密度”，然后用“等效密度”去和液体的密度进行比较。</a:t>
            </a:r>
            <a:endParaRPr>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b="1">
                <a:latin typeface="华文楷体" panose="02010600040101010101" pitchFamily="2" charset="-122"/>
                <a:ea typeface="华文楷体" panose="02010600040101010101" pitchFamily="2" charset="-122"/>
                <a:cs typeface="华文楷体" panose="02010600040101010101" pitchFamily="2" charset="-122"/>
              </a:rPr>
              <a:t>（3）利用物体沉浮条件解释生活中的现象</a:t>
            </a:r>
            <a:endParaRPr b="1">
              <a:latin typeface="华文楷体" panose="02010600040101010101" pitchFamily="2" charset="-122"/>
              <a:ea typeface="华文楷体" panose="02010600040101010101" pitchFamily="2" charset="-122"/>
              <a:cs typeface="华文楷体" panose="02010600040101010101" pitchFamily="2" charset="-122"/>
            </a:endParaRPr>
          </a:p>
          <a:p>
            <a:pPr fontAlgn="auto">
              <a:lnSpc>
                <a:spcPct val="150000"/>
              </a:lnSpc>
            </a:pPr>
            <a:r>
              <a:rPr>
                <a:latin typeface="华文楷体" panose="02010600040101010101" pitchFamily="2" charset="-122"/>
                <a:ea typeface="华文楷体" panose="02010600040101010101" pitchFamily="2" charset="-122"/>
                <a:cs typeface="华文楷体" panose="02010600040101010101" pitchFamily="2" charset="-122"/>
              </a:rPr>
              <a:t>根据物体沉浮条件分析现象的步骤：1）物体排开液体的体积如何变化，或液体的密度如何变化；2）确定浮力如何变化；与重力的大小关系。</a:t>
            </a:r>
            <a:endParaRPr>
              <a:latin typeface="华文楷体" panose="02010600040101010101" pitchFamily="2" charset="-122"/>
              <a:ea typeface="华文楷体" panose="02010600040101010101" pitchFamily="2" charset="-122"/>
              <a:cs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animEffect transition="in" filter="wipe(left)">
                                      <p:cBhvr>
                                        <p:cTn id="20" dur="500"/>
                                        <p:tgtEl>
                                          <p:spTgt spid="3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wipe(left)">
                                      <p:cBhvr>
                                        <p:cTn id="25" dur="500"/>
                                        <p:tgtEl>
                                          <p:spTgt spid="3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xEl>
                                              <p:pRg st="2" end="2"/>
                                            </p:txEl>
                                          </p:spTgt>
                                        </p:tgtEl>
                                        <p:attrNameLst>
                                          <p:attrName>style.visibility</p:attrName>
                                        </p:attrNameLst>
                                      </p:cBhvr>
                                      <p:to>
                                        <p:strVal val="visible"/>
                                      </p:to>
                                    </p:set>
                                    <p:animEffect transition="in" filter="wipe(left)">
                                      <p:cBhvr>
                                        <p:cTn id="30" dur="500"/>
                                        <p:tgtEl>
                                          <p:spTgt spid="3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xEl>
                                              <p:pRg st="3" end="3"/>
                                            </p:txEl>
                                          </p:spTgt>
                                        </p:tgtEl>
                                        <p:attrNameLst>
                                          <p:attrName>style.visibility</p:attrName>
                                        </p:attrNameLst>
                                      </p:cBhvr>
                                      <p:to>
                                        <p:strVal val="visible"/>
                                      </p:to>
                                    </p:set>
                                    <p:animEffect transition="in" filter="wipe(left)">
                                      <p:cBhvr>
                                        <p:cTn id="35" dur="500"/>
                                        <p:tgtEl>
                                          <p:spTgt spid="30">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xEl>
                                              <p:pRg st="4" end="4"/>
                                            </p:txEl>
                                          </p:spTgt>
                                        </p:tgtEl>
                                        <p:attrNameLst>
                                          <p:attrName>style.visibility</p:attrName>
                                        </p:attrNameLst>
                                      </p:cBhvr>
                                      <p:to>
                                        <p:strVal val="visible"/>
                                      </p:to>
                                    </p:set>
                                    <p:animEffect transition="in" filter="wipe(left)">
                                      <p:cBhvr>
                                        <p:cTn id="40" dur="500"/>
                                        <p:tgtEl>
                                          <p:spTgt spid="30">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xEl>
                                              <p:pRg st="5" end="5"/>
                                            </p:txEl>
                                          </p:spTgt>
                                        </p:tgtEl>
                                        <p:attrNameLst>
                                          <p:attrName>style.visibility</p:attrName>
                                        </p:attrNameLst>
                                      </p:cBhvr>
                                      <p:to>
                                        <p:strVal val="visible"/>
                                      </p:to>
                                    </p:set>
                                    <p:animEffect transition="in" filter="wipe(left)">
                                      <p:cBhvr>
                                        <p:cTn id="45" dur="500"/>
                                        <p:tgtEl>
                                          <p:spTgt spid="30">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xEl>
                                              <p:pRg st="6" end="6"/>
                                            </p:txEl>
                                          </p:spTgt>
                                        </p:tgtEl>
                                        <p:attrNameLst>
                                          <p:attrName>style.visibility</p:attrName>
                                        </p:attrNameLst>
                                      </p:cBhvr>
                                      <p:to>
                                        <p:strVal val="visible"/>
                                      </p:to>
                                    </p:set>
                                    <p:animEffect transition="in" filter="wipe(left)">
                                      <p:cBhvr>
                                        <p:cTn id="50" dur="500"/>
                                        <p:tgtEl>
                                          <p:spTgt spid="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392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物体沉浮条件及应用</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102" name="文本框 101" title=""/>
          <p:cNvSpPr txBox="1"/>
          <p:nvPr>
            <p:custDataLst>
              <p:tags r:id="rId4"/>
            </p:custDataLst>
          </p:nvPr>
        </p:nvSpPr>
        <p:spPr>
          <a:xfrm>
            <a:off x="292735" y="1356995"/>
            <a:ext cx="1148016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如图所示，水平桌面放有甲、乙两个完全相同的容器，容器中装有质量相等的不同液体。现将A、B两个小球用细线连着放入甲容器中后，状态如图甲所示，剪断绳后放在乙容器中，A漂浮、B沉底，如图乙所示（不计细绳质量和体积），两容器液面恰好相平。则甲容器中液体密度ρ</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与乙容器中液体密度ρ</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的关系：ρ</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______ρ</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。A、B两球在甲容器中受到总浮力F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与A、B两球在乙容器中受到总浮力F</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的关系：F</a:t>
            </a:r>
            <a:r>
              <a:rPr sz="1600" baseline="-25000">
                <a:latin typeface="微软雅黑" panose="020b0503020204020204" charset="-122"/>
                <a:ea typeface="微软雅黑" panose="020b0503020204020204" charset="-122"/>
                <a:cs typeface="微软雅黑" panose="020b0503020204020204" charset="-122"/>
              </a:rPr>
              <a:t>甲</a:t>
            </a:r>
            <a:r>
              <a:rPr sz="1600">
                <a:latin typeface="微软雅黑" panose="020b0503020204020204" charset="-122"/>
                <a:ea typeface="微软雅黑" panose="020b0503020204020204" charset="-122"/>
                <a:cs typeface="微软雅黑" panose="020b0503020204020204" charset="-122"/>
              </a:rPr>
              <a:t>______F</a:t>
            </a:r>
            <a:r>
              <a:rPr sz="1600" baseline="-25000">
                <a:latin typeface="微软雅黑" panose="020b0503020204020204" charset="-122"/>
                <a:ea typeface="微软雅黑" panose="020b0503020204020204" charset="-122"/>
                <a:cs typeface="微软雅黑" panose="020b0503020204020204" charset="-122"/>
              </a:rPr>
              <a:t>乙</a:t>
            </a:r>
            <a:r>
              <a:rPr sz="1600">
                <a:latin typeface="微软雅黑" panose="020b0503020204020204" charset="-122"/>
                <a:ea typeface="微软雅黑" panose="020b0503020204020204" charset="-122"/>
                <a:cs typeface="微软雅黑" panose="020b0503020204020204" charset="-122"/>
              </a:rPr>
              <a:t>。（均选填“大于”“小于”或“等于”）</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439" title=""/>
          <p:cNvPicPr>
            <a:picLocks noChangeAspect="1"/>
          </p:cNvPicPr>
          <p:nvPr/>
        </p:nvPicPr>
        <p:blipFill>
          <a:blip r:embed="rId5"/>
          <a:stretch>
            <a:fillRect/>
          </a:stretch>
        </p:blipFill>
        <p:spPr>
          <a:xfrm>
            <a:off x="1572260" y="3244215"/>
            <a:ext cx="3943350" cy="2089785"/>
          </a:xfrm>
          <a:prstGeom prst="rect">
            <a:avLst/>
          </a:prstGeom>
          <a:noFill/>
          <a:ln w="9525">
            <a:noFill/>
          </a:ln>
        </p:spPr>
      </p:pic>
      <p:sp>
        <p:nvSpPr>
          <p:cNvPr id="19" name="文本框 18" title=""/>
          <p:cNvSpPr txBox="1"/>
          <p:nvPr>
            <p:custDataLst>
              <p:tags r:id="rId6"/>
            </p:custDataLst>
          </p:nvPr>
        </p:nvSpPr>
        <p:spPr>
          <a:xfrm>
            <a:off x="5515610" y="3195955"/>
            <a:ext cx="36468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两种液体质量相等，判断体积大小关系</a:t>
            </a:r>
            <a:endParaRPr lang="zh-CN" altLang="en-US" sz="1600">
              <a:solidFill>
                <a:srgbClr val="FF0000"/>
              </a:solidFill>
              <a:latin typeface="微软雅黑" panose="020b0503020204020204" charset="-122"/>
              <a:ea typeface="微软雅黑" panose="020b0503020204020204" charset="-122"/>
            </a:endParaRPr>
          </a:p>
        </p:txBody>
      </p:sp>
      <p:sp>
        <p:nvSpPr>
          <p:cNvPr id="6" name="文本框 5" title=""/>
          <p:cNvSpPr txBox="1"/>
          <p:nvPr>
            <p:custDataLst>
              <p:tags r:id="rId7"/>
            </p:custDataLst>
          </p:nvPr>
        </p:nvSpPr>
        <p:spPr>
          <a:xfrm>
            <a:off x="5515610" y="3660140"/>
            <a:ext cx="6176645"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根据物体的沉浮条件可知，在甲中总浮力等于</a:t>
            </a:r>
            <a:r>
              <a:rPr lang="en-US" altLang="zh-CN" sz="1600">
                <a:solidFill>
                  <a:srgbClr val="FF0000"/>
                </a:solidFill>
                <a:latin typeface="微软雅黑" panose="020b0503020204020204" charset="-122"/>
                <a:ea typeface="微软雅黑" panose="020b0503020204020204" charset="-122"/>
              </a:rPr>
              <a:t>AB</a:t>
            </a:r>
            <a:r>
              <a:rPr lang="zh-CN" altLang="en-US" sz="1600">
                <a:solidFill>
                  <a:srgbClr val="FF0000"/>
                </a:solidFill>
                <a:latin typeface="微软雅黑" panose="020b0503020204020204" charset="-122"/>
                <a:ea typeface="微软雅黑" panose="020b0503020204020204" charset="-122"/>
              </a:rPr>
              <a:t>两物体的重力，在乙中总浮力小于</a:t>
            </a:r>
            <a:r>
              <a:rPr lang="en-US" altLang="zh-CN" sz="1600">
                <a:solidFill>
                  <a:srgbClr val="FF0000"/>
                </a:solidFill>
                <a:latin typeface="微软雅黑" panose="020b0503020204020204" charset="-122"/>
                <a:ea typeface="微软雅黑" panose="020b0503020204020204" charset="-122"/>
              </a:rPr>
              <a:t>AB</a:t>
            </a:r>
            <a:r>
              <a:rPr lang="zh-CN" altLang="en-US" sz="1600">
                <a:solidFill>
                  <a:srgbClr val="FF0000"/>
                </a:solidFill>
                <a:latin typeface="微软雅黑" panose="020b0503020204020204" charset="-122"/>
                <a:ea typeface="微软雅黑" panose="020b0503020204020204" charset="-122"/>
              </a:rPr>
              <a:t>两物体的重力</a:t>
            </a:r>
            <a:endParaRPr lang="zh-CN" altLang="en-US" sz="1600">
              <a:solidFill>
                <a:srgbClr val="FF0000"/>
              </a:solidFill>
              <a:latin typeface="微软雅黑" panose="020b0503020204020204" charset="-122"/>
              <a:ea typeface="微软雅黑" panose="020b0503020204020204" charset="-122"/>
            </a:endParaRPr>
          </a:p>
        </p:txBody>
      </p:sp>
      <p:sp>
        <p:nvSpPr>
          <p:cNvPr id="25" name="文本框 24" title=""/>
          <p:cNvSpPr txBox="1"/>
          <p:nvPr>
            <p:custDataLst>
              <p:tags r:id="rId8"/>
            </p:custDataLst>
          </p:nvPr>
        </p:nvSpPr>
        <p:spPr>
          <a:xfrm>
            <a:off x="6991350" y="2150745"/>
            <a:ext cx="6946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大于</a:t>
            </a:r>
            <a:endParaRPr lang="zh-CN" altLang="en-US" sz="1600">
              <a:solidFill>
                <a:srgbClr val="FF0000"/>
              </a:solidFill>
              <a:latin typeface="微软雅黑" panose="020b0503020204020204" charset="-122"/>
              <a:ea typeface="微软雅黑" panose="020b0503020204020204" charset="-122"/>
            </a:endParaRPr>
          </a:p>
        </p:txBody>
      </p:sp>
      <p:sp>
        <p:nvSpPr>
          <p:cNvPr id="7" name="文本框 6" title=""/>
          <p:cNvSpPr txBox="1"/>
          <p:nvPr/>
        </p:nvSpPr>
        <p:spPr>
          <a:xfrm>
            <a:off x="4185920" y="2487930"/>
            <a:ext cx="6946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大于</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blinds(horizontal)">
                                      <p:cBhvr>
                                        <p:cTn id="15" dur="500"/>
                                        <p:tgtEl>
                                          <p:spTgt spid="10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2" grpId="0"/>
      <p:bldP spid="19" grpId="0"/>
      <p:bldP spid="2" grpId="0"/>
      <p:bldP spid="25" grpId="0"/>
      <p:bldP spid="6" grpId="0"/>
      <p:bldP spid="7" grpId="0"/>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392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物体沉浮条件及应用</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46" name="文本框 45" title=""/>
          <p:cNvSpPr txBox="1"/>
          <p:nvPr>
            <p:custDataLst>
              <p:tags r:id="rId4"/>
            </p:custDataLst>
          </p:nvPr>
        </p:nvSpPr>
        <p:spPr>
          <a:xfrm>
            <a:off x="292735" y="1572895"/>
            <a:ext cx="11576685"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所示，一个边长为10cm的立方体木块，下面用一段长为15cm的细线与木块相连，细线另一端固定在容器底（容器高比细线与木块边长之和大得多）。现向容器中缓慢加水，直到装满容器，如图乙所示。若细线中的拉力用F表示，容器中水的深度用h表示，如图丙。求：</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（1）图丙中的A点对应木块在水中的位置是处于______状态；</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（2）该木块完全浸没在水中受到的浮力为多少N？______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（3）该木块的密度为多少？______</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（4）请在图丁中作出在此过程中木块所受浮力F</a:t>
            </a:r>
            <a:r>
              <a:rPr sz="1600" baseline="-25000">
                <a:latin typeface="微软雅黑" panose="020b0503020204020204" charset="-122"/>
                <a:ea typeface="微软雅黑" panose="020b0503020204020204" charset="-122"/>
                <a:cs typeface="微软雅黑" panose="020b0503020204020204" charset="-122"/>
              </a:rPr>
              <a:t>浮</a:t>
            </a:r>
            <a:r>
              <a:rPr sz="1600">
                <a:latin typeface="微软雅黑" panose="020b0503020204020204" charset="-122"/>
                <a:ea typeface="微软雅黑" panose="020b0503020204020204" charset="-122"/>
                <a:cs typeface="微软雅黑" panose="020b0503020204020204" charset="-122"/>
              </a:rPr>
              <a:t>随水位h变化的大致图像。______</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437" title=""/>
          <p:cNvPicPr>
            <a:picLocks noChangeAspect="1"/>
          </p:cNvPicPr>
          <p:nvPr/>
        </p:nvPicPr>
        <p:blipFill>
          <a:blip r:embed="rId5"/>
          <a:stretch>
            <a:fillRect/>
          </a:stretch>
        </p:blipFill>
        <p:spPr>
          <a:xfrm>
            <a:off x="915670" y="4414520"/>
            <a:ext cx="5901055" cy="1823085"/>
          </a:xfrm>
          <a:prstGeom prst="rect">
            <a:avLst/>
          </a:prstGeom>
          <a:noFill/>
          <a:ln w="9525">
            <a:noFill/>
          </a:ln>
        </p:spPr>
      </p:pic>
      <p:sp>
        <p:nvSpPr>
          <p:cNvPr id="10" name="文本框 9" title=""/>
          <p:cNvSpPr txBox="1"/>
          <p:nvPr>
            <p:custDataLst>
              <p:tags r:id="rId6"/>
            </p:custDataLst>
          </p:nvPr>
        </p:nvSpPr>
        <p:spPr>
          <a:xfrm>
            <a:off x="6096000" y="2805430"/>
            <a:ext cx="3646805"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点时，拉力为</a:t>
            </a:r>
            <a:r>
              <a:rPr lang="en-US" altLang="zh-CN" sz="1600">
                <a:solidFill>
                  <a:srgbClr val="FF0000"/>
                </a:solidFill>
                <a:latin typeface="微软雅黑" panose="020b0503020204020204" charset="-122"/>
                <a:ea typeface="微软雅黑" panose="020b0503020204020204" charset="-122"/>
              </a:rPr>
              <a:t>0</a:t>
            </a:r>
            <a:r>
              <a:rPr lang="zh-CN" altLang="en-US" sz="1600">
                <a:solidFill>
                  <a:srgbClr val="FF0000"/>
                </a:solidFill>
                <a:latin typeface="微软雅黑" panose="020b0503020204020204" charset="-122"/>
                <a:ea typeface="微软雅黑" panose="020b0503020204020204" charset="-122"/>
              </a:rPr>
              <a:t>，应漂浮</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7"/>
            </p:custDataLst>
          </p:nvPr>
        </p:nvSpPr>
        <p:spPr>
          <a:xfrm>
            <a:off x="5824220" y="3142615"/>
            <a:ext cx="364680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木块浸没，由阿基米德原理可求浮力</a:t>
            </a:r>
            <a:endParaRPr 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8"/>
            </p:custDataLst>
          </p:nvPr>
        </p:nvSpPr>
        <p:spPr>
          <a:xfrm>
            <a:off x="3932555" y="3479800"/>
            <a:ext cx="7957185" cy="33718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木块浸没，细线拉力为</a:t>
            </a:r>
            <a:r>
              <a:rPr lang="en-US" altLang="zh-CN" sz="1600">
                <a:solidFill>
                  <a:srgbClr val="FF0000"/>
                </a:solidFill>
                <a:latin typeface="微软雅黑" panose="020b0503020204020204" charset="-122"/>
                <a:ea typeface="微软雅黑" panose="020b0503020204020204" charset="-122"/>
              </a:rPr>
              <a:t>4N</a:t>
            </a:r>
            <a:r>
              <a:rPr lang="zh-CN" altLang="en-US" sz="1600">
                <a:solidFill>
                  <a:srgbClr val="FF0000"/>
                </a:solidFill>
                <a:latin typeface="微软雅黑" panose="020b0503020204020204" charset="-122"/>
                <a:ea typeface="微软雅黑" panose="020b0503020204020204" charset="-122"/>
              </a:rPr>
              <a:t>，可求得木块重力</a:t>
            </a:r>
            <a:r>
              <a:rPr lang="en-US" altLang="zh-CN" sz="1600">
                <a:solidFill>
                  <a:srgbClr val="FF0000"/>
                </a:solidFill>
                <a:latin typeface="微软雅黑" panose="020b0503020204020204" charset="-122"/>
                <a:ea typeface="微软雅黑" panose="020b0503020204020204" charset="-122"/>
              </a:rPr>
              <a:t>G=10N-4N=6N</a:t>
            </a:r>
            <a:r>
              <a:rPr lang="zh-CN" altLang="en-US" sz="1600">
                <a:solidFill>
                  <a:srgbClr val="FF0000"/>
                </a:solidFill>
                <a:latin typeface="微软雅黑" panose="020b0503020204020204" charset="-122"/>
                <a:ea typeface="微软雅黑" panose="020b0503020204020204" charset="-122"/>
              </a:rPr>
              <a:t>，即可求其密度</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9"/>
            </p:custDataLst>
          </p:nvPr>
        </p:nvSpPr>
        <p:spPr>
          <a:xfrm>
            <a:off x="7949565" y="3912235"/>
            <a:ext cx="3646805" cy="829945"/>
          </a:xfrm>
          <a:prstGeom prst="rect">
            <a:avLst/>
          </a:prstGeom>
          <a:noFill/>
        </p:spPr>
        <p:txBody>
          <a:bodyPr wrap="square" rtlCol="0">
            <a:spAutoFit/>
          </a:bodyPr>
          <a:lstStyle/>
          <a:p>
            <a:r>
              <a:rPr lang="zh-CN" sz="1600">
                <a:solidFill>
                  <a:srgbClr val="FF0000"/>
                </a:solidFill>
                <a:latin typeface="微软雅黑" panose="020b0503020204020204" charset="-122"/>
                <a:ea typeface="微软雅黑" panose="020b0503020204020204" charset="-122"/>
              </a:rPr>
              <a:t>缓慢注水后，木块所受浮力应先增大，漂浮后不变，继续注水后，浮力增大，完全浸没后不变</a:t>
            </a:r>
            <a:endParaRPr 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custDataLst>
              <p:tags r:id="rId10"/>
            </p:custDataLst>
          </p:nvPr>
        </p:nvSpPr>
        <p:spPr>
          <a:xfrm>
            <a:off x="4670425" y="2742565"/>
            <a:ext cx="69469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漂浮</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1"/>
            </p:custDataLst>
          </p:nvPr>
        </p:nvSpPr>
        <p:spPr>
          <a:xfrm>
            <a:off x="4836795" y="3098165"/>
            <a:ext cx="69469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10N</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2"/>
            </p:custDataLst>
          </p:nvPr>
        </p:nvSpPr>
        <p:spPr>
          <a:xfrm>
            <a:off x="2896235" y="3479800"/>
            <a:ext cx="112522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0.6g/cm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baseline="30000">
              <a:solidFill>
                <a:srgbClr val="FF0000"/>
              </a:solidFill>
              <a:latin typeface="微软雅黑" panose="020b0503020204020204" charset="-122"/>
              <a:ea typeface="微软雅黑" panose="020b0503020204020204" charset="-122"/>
            </a:endParaRPr>
          </a:p>
        </p:txBody>
      </p:sp>
      <p:cxnSp>
        <p:nvCxnSpPr>
          <p:cNvPr id="18" name="直接连接符 17" title=""/>
          <p:cNvCxnSpPr/>
          <p:nvPr/>
        </p:nvCxnSpPr>
        <p:spPr>
          <a:xfrm flipV="1">
            <a:off x="5227320" y="5311140"/>
            <a:ext cx="297180" cy="297815"/>
          </a:xfrm>
          <a:prstGeom prst="line">
            <a:avLst/>
          </a:prstGeom>
          <a:ln w="28575" cmpd="sng">
            <a:solidFill>
              <a:srgbClr val="C00000"/>
            </a:solidFill>
            <a:prstDash val="solid"/>
          </a:ln>
        </p:spPr>
        <p:style>
          <a:lnRef idx="2">
            <a:schemeClr val="accent1"/>
          </a:lnRef>
          <a:fillRef idx="0">
            <a:srgbClr val="FFFFFF"/>
          </a:fillRef>
          <a:effectRef idx="0">
            <a:srgbClr val="FFFFFF"/>
          </a:effectRef>
          <a:fontRef idx="minor">
            <a:schemeClr val="tx1"/>
          </a:fontRef>
        </p:style>
      </p:cxnSp>
      <p:cxnSp>
        <p:nvCxnSpPr>
          <p:cNvPr id="20" name="直接连接符 19" title=""/>
          <p:cNvCxnSpPr/>
          <p:nvPr/>
        </p:nvCxnSpPr>
        <p:spPr>
          <a:xfrm flipV="1">
            <a:off x="5504180" y="5298440"/>
            <a:ext cx="591820" cy="12700"/>
          </a:xfrm>
          <a:prstGeom prst="line">
            <a:avLst/>
          </a:prstGeom>
          <a:ln w="28575" cmpd="sng">
            <a:solidFill>
              <a:srgbClr val="C00000"/>
            </a:solidFill>
            <a:prstDash val="solid"/>
          </a:ln>
        </p:spPr>
        <p:style>
          <a:lnRef idx="2">
            <a:schemeClr val="accent1"/>
          </a:lnRef>
          <a:fillRef idx="0">
            <a:srgbClr val="FFFFFF"/>
          </a:fillRef>
          <a:effectRef idx="0">
            <a:srgbClr val="FFFFFF"/>
          </a:effectRef>
          <a:fontRef idx="minor">
            <a:schemeClr val="tx1"/>
          </a:fontRef>
        </p:style>
      </p:cxnSp>
      <p:cxnSp>
        <p:nvCxnSpPr>
          <p:cNvPr id="21" name="直接连接符 20" title=""/>
          <p:cNvCxnSpPr/>
          <p:nvPr/>
        </p:nvCxnSpPr>
        <p:spPr>
          <a:xfrm flipV="1">
            <a:off x="6096000" y="5022850"/>
            <a:ext cx="179705" cy="269875"/>
          </a:xfrm>
          <a:prstGeom prst="line">
            <a:avLst/>
          </a:prstGeom>
          <a:ln w="28575" cmpd="sng">
            <a:solidFill>
              <a:srgbClr val="C00000"/>
            </a:solidFill>
            <a:prstDash val="solid"/>
          </a:ln>
        </p:spPr>
        <p:style>
          <a:lnRef idx="2">
            <a:schemeClr val="accent1"/>
          </a:lnRef>
          <a:fillRef idx="0">
            <a:srgbClr val="FFFFFF"/>
          </a:fillRef>
          <a:effectRef idx="0">
            <a:srgbClr val="FFFFFF"/>
          </a:effectRef>
          <a:fontRef idx="minor">
            <a:schemeClr val="tx1"/>
          </a:fontRef>
        </p:style>
      </p:cxnSp>
      <p:cxnSp>
        <p:nvCxnSpPr>
          <p:cNvPr id="22" name="直接连接符 21" title=""/>
          <p:cNvCxnSpPr/>
          <p:nvPr/>
        </p:nvCxnSpPr>
        <p:spPr>
          <a:xfrm flipV="1">
            <a:off x="6261100" y="5005070"/>
            <a:ext cx="591820" cy="12700"/>
          </a:xfrm>
          <a:prstGeom prst="line">
            <a:avLst/>
          </a:prstGeom>
          <a:ln w="28575" cmpd="sng">
            <a:solidFill>
              <a:srgbClr val="C00000"/>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arn(inVertical)">
                                      <p:cBhvr>
                                        <p:cTn id="15" dur="500"/>
                                        <p:tgtEl>
                                          <p:spTgt spid="4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par>
                                <p:cTn id="61" presetID="22" presetClass="entr" presetSubtype="8"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par>
                                <p:cTn id="64" presetID="22" presetClass="entr" presetSubtype="8"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par>
                                <p:cTn id="67" presetID="22" presetClass="entr" presetSubtype="8"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left)">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P spid="10" grpId="0"/>
      <p:bldP spid="11" grpId="0"/>
      <p:bldP spid="13" grpId="0"/>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2399665"/>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浮力》是力学的重点内容，也是考题较多，所占分值较高的内容。本单元考题在中考试卷中所占分值一般在4-10分之间。对本单元的考查，从出现概率看，主要有：浮力的概念与简单计算、阿基米德原理的应用、物体沉浮条件及应用、探究影响浮力大小的因素、探究浮力大小与物体排开液体重力的关系、压强浮力综合计算和浮力的综合应用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367530" y="76200"/>
            <a:ext cx="903605" cy="923290"/>
          </a:xfrm>
          <a:prstGeom prst="rect">
            <a:avLst/>
          </a:prstGeom>
        </p:spPr>
      </p:pic>
      <p:sp>
        <p:nvSpPr>
          <p:cNvPr id="5" name="文本框 4" title=""/>
          <p:cNvSpPr txBox="1"/>
          <p:nvPr/>
        </p:nvSpPr>
        <p:spPr>
          <a:xfrm>
            <a:off x="5339715" y="307340"/>
            <a:ext cx="423926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物体沉浮条件及应用</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4"/>
            </p:custDataLst>
          </p:nvPr>
        </p:nvSpPr>
        <p:spPr>
          <a:xfrm>
            <a:off x="292735" y="1360805"/>
            <a:ext cx="5165725" cy="415417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甲、乙、丙三个完全相同的烧杯中均装有适量的水，将质地均匀，且不吸水的a、b两实心体分别放入甲、乙烧杯中，当a、b静止时，a有五分之二的体积露出水面，b悬浮于水中，此时两烧杯液面刚好相平。若将b置于a上一起放入丙烧杯中，静止时a的上表面刚好与液面相平，整个过程中水均未溢出，下列说法正确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A．a的密度是0.4×10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endParaRPr sz="1600" baseline="300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B．a、b的重力之比为5:3</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C．a、b的体积之比为5:2</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D． b的密度是0.8×10</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kg/m</a:t>
            </a:r>
            <a:r>
              <a:rPr sz="1600" baseline="30000">
                <a:latin typeface="微软雅黑" panose="020b0503020204020204" charset="-122"/>
                <a:ea typeface="微软雅黑" panose="020b0503020204020204" charset="-122"/>
                <a:cs typeface="微软雅黑" panose="020b0503020204020204" charset="-122"/>
              </a:rPr>
              <a:t>3</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3" title=""/>
          <p:cNvPicPr>
            <a:picLocks noChangeAspect="1"/>
          </p:cNvPicPr>
          <p:nvPr/>
        </p:nvPicPr>
        <p:blipFill>
          <a:blip r:embed="rId5"/>
          <a:stretch>
            <a:fillRect/>
          </a:stretch>
        </p:blipFill>
        <p:spPr>
          <a:xfrm>
            <a:off x="5643245" y="1680210"/>
            <a:ext cx="5634990" cy="2548890"/>
          </a:xfrm>
          <a:prstGeom prst="rect">
            <a:avLst/>
          </a:prstGeom>
          <a:noFill/>
          <a:ln w="9525">
            <a:noFill/>
          </a:ln>
        </p:spPr>
      </p:pic>
      <p:sp>
        <p:nvSpPr>
          <p:cNvPr id="6" name="文本框 5" title=""/>
          <p:cNvSpPr txBox="1"/>
          <p:nvPr>
            <p:custDataLst>
              <p:tags r:id="rId6"/>
            </p:custDataLst>
          </p:nvPr>
        </p:nvSpPr>
        <p:spPr>
          <a:xfrm>
            <a:off x="4300220" y="4307205"/>
            <a:ext cx="764286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甲图中，</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浸入体积是其总体积的</a:t>
            </a:r>
            <a:r>
              <a:rPr lang="en-US" altLang="zh-CN" sz="1600">
                <a:solidFill>
                  <a:srgbClr val="FF0000"/>
                </a:solidFill>
                <a:latin typeface="微软雅黑" panose="020b0503020204020204" charset="-122"/>
                <a:ea typeface="微软雅黑" panose="020b0503020204020204" charset="-122"/>
              </a:rPr>
              <a:t>3/5</a:t>
            </a:r>
            <a:r>
              <a:rPr lang="zh-CN" altLang="en-US" sz="1600">
                <a:solidFill>
                  <a:srgbClr val="FF0000"/>
                </a:solidFill>
                <a:latin typeface="微软雅黑" panose="020b0503020204020204" charset="-122"/>
                <a:ea typeface="微软雅黑" panose="020b0503020204020204" charset="-122"/>
              </a:rPr>
              <a:t>，故其密度是水密度的</a:t>
            </a:r>
            <a:r>
              <a:rPr lang="en-US" altLang="zh-CN" sz="1600">
                <a:solidFill>
                  <a:srgbClr val="FF0000"/>
                </a:solidFill>
                <a:latin typeface="微软雅黑" panose="020b0503020204020204" charset="-122"/>
                <a:ea typeface="微软雅黑" panose="020b0503020204020204" charset="-122"/>
              </a:rPr>
              <a:t>3/5</a:t>
            </a:r>
            <a:r>
              <a:rPr lang="zh-CN" altLang="en-US" sz="1600">
                <a:solidFill>
                  <a:srgbClr val="FF0000"/>
                </a:solidFill>
                <a:latin typeface="微软雅黑" panose="020b0503020204020204" charset="-122"/>
                <a:ea typeface="微软雅黑" panose="020b0503020204020204" charset="-122"/>
              </a:rPr>
              <a:t>，即</a:t>
            </a:r>
            <a:r>
              <a:rPr lang="en-US" altLang="zh-CN" sz="1600">
                <a:solidFill>
                  <a:srgbClr val="FF0000"/>
                </a:solidFill>
                <a:latin typeface="微软雅黑" panose="020b0503020204020204" charset="-122"/>
                <a:ea typeface="微软雅黑" panose="020b0503020204020204" charset="-122"/>
              </a:rPr>
              <a:t>0.6</a:t>
            </a:r>
            <a:r>
              <a:rPr lang="en-US" altLang="zh-CN" sz="1600">
                <a:solidFill>
                  <a:srgbClr val="FF0000"/>
                </a:solidFill>
                <a:latin typeface="Arial" panose="020b0604020202020204" pitchFamily="34" charset="0"/>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3</a:t>
            </a:r>
            <a:r>
              <a:rPr lang="en-US" altLang="zh-CN" sz="1600">
                <a:solidFill>
                  <a:srgbClr val="FF0000"/>
                </a:solidFill>
                <a:latin typeface="微软雅黑" panose="020b0503020204020204" charset="-122"/>
                <a:ea typeface="微软雅黑" panose="020b0503020204020204" charset="-122"/>
              </a:rPr>
              <a:t>kg/m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7"/>
            </p:custDataLst>
          </p:nvPr>
        </p:nvSpPr>
        <p:spPr>
          <a:xfrm>
            <a:off x="4300855" y="4722495"/>
            <a:ext cx="7756525" cy="58356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由丙图可知，</a:t>
            </a:r>
            <a:r>
              <a:rPr lang="en-US"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的重力等于</a:t>
            </a:r>
            <a:r>
              <a:rPr lang="en-US" altLang="zh-CN" sz="1600">
                <a:solidFill>
                  <a:srgbClr val="FF0000"/>
                </a:solidFill>
                <a:latin typeface="微软雅黑" panose="020b0503020204020204" charset="-122"/>
                <a:ea typeface="微软雅黑" panose="020b0503020204020204" charset="-122"/>
              </a:rPr>
              <a:t>a2/5</a:t>
            </a:r>
            <a:r>
              <a:rPr lang="zh-CN" altLang="en-US" sz="1600">
                <a:solidFill>
                  <a:srgbClr val="FF0000"/>
                </a:solidFill>
                <a:latin typeface="微软雅黑" panose="020b0503020204020204" charset="-122"/>
                <a:ea typeface="微软雅黑" panose="020b0503020204020204" charset="-122"/>
              </a:rPr>
              <a:t>体积产生的浮力，</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的重力等于其</a:t>
            </a:r>
            <a:r>
              <a:rPr lang="en-US" altLang="zh-CN" sz="1600">
                <a:solidFill>
                  <a:srgbClr val="FF0000"/>
                </a:solidFill>
                <a:latin typeface="微软雅黑" panose="020b0503020204020204" charset="-122"/>
                <a:ea typeface="微软雅黑" panose="020b0503020204020204" charset="-122"/>
              </a:rPr>
              <a:t>3/5</a:t>
            </a:r>
            <a:r>
              <a:rPr lang="zh-CN" altLang="en-US" sz="1600">
                <a:solidFill>
                  <a:srgbClr val="FF0000"/>
                </a:solidFill>
                <a:latin typeface="微软雅黑" panose="020b0503020204020204" charset="-122"/>
                <a:ea typeface="微软雅黑" panose="020b0503020204020204" charset="-122"/>
              </a:rPr>
              <a:t>体积产生的浮力，故其重力比是</a:t>
            </a:r>
            <a:r>
              <a:rPr lang="en-US" altLang="zh-CN" sz="1600">
                <a:solidFill>
                  <a:srgbClr val="FF0000"/>
                </a:solidFill>
                <a:latin typeface="微软雅黑" panose="020b0503020204020204" charset="-122"/>
                <a:ea typeface="微软雅黑" panose="020b0503020204020204" charset="-122"/>
              </a:rPr>
              <a:t>3:2</a:t>
            </a:r>
            <a:endParaRPr lang="zh-CN" altLang="en-US" sz="1600">
              <a:solidFill>
                <a:srgbClr val="FF0000"/>
              </a:solidFill>
              <a:latin typeface="微软雅黑" panose="020b0503020204020204" charset="-122"/>
              <a:ea typeface="微软雅黑" panose="020b0503020204020204" charset="-122"/>
            </a:endParaRPr>
          </a:p>
        </p:txBody>
      </p:sp>
      <p:sp>
        <p:nvSpPr>
          <p:cNvPr id="23" name="文本框 22" title=""/>
          <p:cNvSpPr txBox="1"/>
          <p:nvPr>
            <p:custDataLst>
              <p:tags r:id="rId8"/>
            </p:custDataLst>
          </p:nvPr>
        </p:nvSpPr>
        <p:spPr>
          <a:xfrm>
            <a:off x="4116070" y="5332730"/>
            <a:ext cx="7940675"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的体积等于其排开水的体积，为</a:t>
            </a:r>
            <a:r>
              <a:rPr lang="en-US" altLang="zh-CN" sz="1600">
                <a:solidFill>
                  <a:srgbClr val="FF0000"/>
                </a:solidFill>
                <a:latin typeface="微软雅黑" panose="020b0503020204020204" charset="-122"/>
                <a:ea typeface="微软雅黑" panose="020b0503020204020204" charset="-122"/>
              </a:rPr>
              <a:t>2</a:t>
            </a:r>
            <a:r>
              <a:rPr lang="zh-CN" altLang="en-US" sz="1600">
                <a:solidFill>
                  <a:srgbClr val="FF0000"/>
                </a:solidFill>
                <a:latin typeface="微软雅黑" panose="020b0503020204020204" charset="-122"/>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排开水的体积为</a:t>
            </a:r>
            <a:r>
              <a:rPr lang="en-US" altLang="zh-CN" sz="1600">
                <a:solidFill>
                  <a:srgbClr val="FF0000"/>
                </a:solidFill>
                <a:latin typeface="微软雅黑" panose="020b0503020204020204" charset="-122"/>
                <a:ea typeface="微软雅黑" panose="020b0503020204020204" charset="-122"/>
              </a:rPr>
              <a:t>3</a:t>
            </a:r>
            <a:r>
              <a:rPr lang="zh-CN" altLang="en-US" sz="1600">
                <a:solidFill>
                  <a:srgbClr val="FF0000"/>
                </a:solidFill>
                <a:latin typeface="微软雅黑" panose="020b0503020204020204" charset="-122"/>
                <a:ea typeface="微软雅黑" panose="020b0503020204020204" charset="-122"/>
              </a:rPr>
              <a:t>，其总体积是</a:t>
            </a:r>
            <a:r>
              <a:rPr lang="en-US" altLang="zh-CN" sz="1600">
                <a:solidFill>
                  <a:srgbClr val="FF0000"/>
                </a:solidFill>
                <a:latin typeface="微软雅黑" panose="020b0503020204020204" charset="-122"/>
                <a:ea typeface="微软雅黑" panose="020b0503020204020204" charset="-122"/>
              </a:rPr>
              <a:t>5</a:t>
            </a:r>
            <a:r>
              <a:rPr lang="zh-CN" altLang="en-US" sz="1600">
                <a:solidFill>
                  <a:srgbClr val="FF0000"/>
                </a:solidFill>
                <a:latin typeface="微软雅黑" panose="020b0503020204020204" charset="-122"/>
                <a:ea typeface="微软雅黑" panose="020b0503020204020204" charset="-122"/>
              </a:rPr>
              <a:t>，故体比为</a:t>
            </a:r>
            <a:r>
              <a:rPr lang="en-US" altLang="zh-CN" sz="1600">
                <a:solidFill>
                  <a:srgbClr val="FF0000"/>
                </a:solidFill>
                <a:latin typeface="微软雅黑" panose="020b0503020204020204" charset="-122"/>
                <a:ea typeface="微软雅黑" panose="020b0503020204020204" charset="-122"/>
              </a:rPr>
              <a:t>5:2</a:t>
            </a:r>
            <a:endParaRPr lang="zh-CN" altLang="en-US" sz="1600">
              <a:solidFill>
                <a:srgbClr val="FF0000"/>
              </a:solidFill>
              <a:latin typeface="微软雅黑" panose="020b0503020204020204" charset="-122"/>
              <a:ea typeface="微软雅黑" panose="020b0503020204020204" charset="-122"/>
            </a:endParaRPr>
          </a:p>
        </p:txBody>
      </p:sp>
      <p:sp>
        <p:nvSpPr>
          <p:cNvPr id="24" name="文本框 23" title=""/>
          <p:cNvSpPr txBox="1"/>
          <p:nvPr>
            <p:custDataLst>
              <p:tags r:id="rId9"/>
            </p:custDataLst>
          </p:nvPr>
        </p:nvSpPr>
        <p:spPr>
          <a:xfrm>
            <a:off x="4116070" y="5799455"/>
            <a:ext cx="7642860" cy="337185"/>
          </a:xfrm>
          <a:prstGeom prst="rect">
            <a:avLst/>
          </a:prstGeom>
          <a:noFill/>
        </p:spPr>
        <p:txBody>
          <a:bodyPr wrap="square" rtlCol="0">
            <a:spAutoFit/>
          </a:bodyPr>
          <a:lstStyle/>
          <a:p>
            <a:r>
              <a:rPr lang="en-US" sz="16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在水中悬浮，其密度等于水的密度，即</a:t>
            </a:r>
            <a:r>
              <a:rPr lang="en-US" altLang="zh-CN" sz="1600">
                <a:solidFill>
                  <a:srgbClr val="FF0000"/>
                </a:solidFill>
                <a:latin typeface="微软雅黑" panose="020b0503020204020204" charset="-122"/>
                <a:ea typeface="微软雅黑" panose="020b0503020204020204" charset="-122"/>
              </a:rPr>
              <a:t>1.0</a:t>
            </a:r>
            <a:r>
              <a:rPr lang="en-US" altLang="zh-CN" sz="1600">
                <a:solidFill>
                  <a:srgbClr val="FF0000"/>
                </a:solidFill>
                <a:latin typeface="Arial" panose="020b0604020202020204" pitchFamily="34" charset="0"/>
                <a:ea typeface="微软雅黑" panose="020b0503020204020204" charset="-122"/>
              </a:rPr>
              <a:t>×</a:t>
            </a:r>
            <a:r>
              <a:rPr lang="en-US" altLang="zh-CN" sz="1600">
                <a:solidFill>
                  <a:srgbClr val="FF0000"/>
                </a:solidFill>
                <a:latin typeface="微软雅黑" panose="020b0503020204020204" charset="-122"/>
                <a:ea typeface="微软雅黑" panose="020b0503020204020204" charset="-122"/>
              </a:rPr>
              <a:t>10</a:t>
            </a:r>
            <a:r>
              <a:rPr lang="en-US" altLang="zh-CN" sz="1600" baseline="30000">
                <a:solidFill>
                  <a:srgbClr val="FF0000"/>
                </a:solidFill>
                <a:latin typeface="微软雅黑" panose="020b0503020204020204" charset="-122"/>
                <a:ea typeface="微软雅黑" panose="020b0503020204020204" charset="-122"/>
              </a:rPr>
              <a:t>3</a:t>
            </a:r>
            <a:r>
              <a:rPr lang="en-US" altLang="zh-CN" sz="1600">
                <a:solidFill>
                  <a:srgbClr val="FF0000"/>
                </a:solidFill>
                <a:latin typeface="微软雅黑" panose="020b0503020204020204" charset="-122"/>
                <a:ea typeface="微软雅黑" panose="020b0503020204020204" charset="-122"/>
              </a:rPr>
              <a:t>kg/m</a:t>
            </a:r>
            <a:r>
              <a:rPr lang="en-US" altLang="zh-CN" sz="1600" baseline="30000">
                <a:solidFill>
                  <a:srgbClr val="FF0000"/>
                </a:solidFill>
                <a:latin typeface="微软雅黑" panose="020b0503020204020204" charset="-122"/>
                <a:ea typeface="微软雅黑" panose="020b0503020204020204" charset="-122"/>
              </a:rPr>
              <a:t>3</a:t>
            </a:r>
            <a:endParaRPr lang="en-US" altLang="zh-CN" sz="1600">
              <a:solidFill>
                <a:srgbClr val="FF0000"/>
              </a:solidFill>
              <a:latin typeface="微软雅黑" panose="020b0503020204020204" charset="-122"/>
              <a:ea typeface="微软雅黑" panose="020b0503020204020204" charset="-122"/>
            </a:endParaRPr>
          </a:p>
        </p:txBody>
      </p:sp>
      <p:sp>
        <p:nvSpPr>
          <p:cNvPr id="25" name="文本框 24" title=""/>
          <p:cNvSpPr txBox="1"/>
          <p:nvPr>
            <p:custDataLst>
              <p:tags r:id="rId10"/>
            </p:custDataLst>
          </p:nvPr>
        </p:nvSpPr>
        <p:spPr>
          <a:xfrm>
            <a:off x="2246630" y="366776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6" grpId="0"/>
      <p:bldP spid="19" grpId="0"/>
      <p:bldP spid="23" grpId="0"/>
      <p:bldP spid="24" grpId="0"/>
      <p:bldP spid="25" grpId="0"/>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57245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利用物体沉浮条件进行综合计算</a:t>
            </a:r>
            <a:endParaRPr lang="zh-CN" sz="2400" b="1">
              <a:solidFill>
                <a:srgbClr val="0070C0"/>
              </a:solidFill>
              <a:latin typeface="微软雅黑" panose="020b0503020204020204" charset="-122"/>
              <a:ea typeface="微软雅黑" panose="020b0503020204020204" charset="-122"/>
              <a:sym typeface="+mn-ea"/>
            </a:endParaRPr>
          </a:p>
        </p:txBody>
      </p:sp>
      <p:sp>
        <p:nvSpPr>
          <p:cNvPr id="15" name="文本框 14" title=""/>
          <p:cNvSpPr txBox="1"/>
          <p:nvPr>
            <p:custDataLst>
              <p:tags r:id="rId3"/>
            </p:custDataLst>
          </p:nvPr>
        </p:nvSpPr>
        <p:spPr>
          <a:xfrm>
            <a:off x="292735" y="1356995"/>
            <a:ext cx="11567795" cy="156845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如图甲所示，质量分布均匀且不吸水的柱体A高70cm（ρ</a:t>
            </a:r>
            <a:r>
              <a:rPr lang="zh-CN" sz="1600" baseline="-25000">
                <a:latin typeface="微软雅黑" panose="020b0503020204020204" charset="-122"/>
                <a:ea typeface="微软雅黑" panose="020b0503020204020204" charset="-122"/>
                <a:cs typeface="微软雅黑" panose="020b0503020204020204" charset="-122"/>
              </a:rPr>
              <a:t>A</a:t>
            </a:r>
            <a:r>
              <a:rPr lang="zh-CN" sz="1600">
                <a:latin typeface="微软雅黑" panose="020b0503020204020204" charset="-122"/>
                <a:ea typeface="微软雅黑" panose="020b0503020204020204" charset="-122"/>
                <a:cs typeface="微软雅黑" panose="020b0503020204020204" charset="-122"/>
              </a:rPr>
              <a:t>&lt;ρ</a:t>
            </a:r>
            <a:r>
              <a:rPr lang="zh-CN" sz="1600" baseline="-25000">
                <a:latin typeface="微软雅黑" panose="020b0503020204020204" charset="-122"/>
                <a:ea typeface="微软雅黑" panose="020b0503020204020204" charset="-122"/>
                <a:cs typeface="微软雅黑" panose="020b0503020204020204" charset="-122"/>
              </a:rPr>
              <a:t>水</a:t>
            </a:r>
            <a:r>
              <a:rPr lang="zh-CN" sz="1600">
                <a:latin typeface="微软雅黑" panose="020b0503020204020204" charset="-122"/>
                <a:ea typeface="微软雅黑" panose="020b0503020204020204" charset="-122"/>
                <a:cs typeface="微软雅黑" panose="020b0503020204020204" charset="-122"/>
              </a:rPr>
              <a:t>）足够高的柱形容器B底面积为300cm</a:t>
            </a:r>
            <a:r>
              <a:rPr lang="zh-CN" sz="1600" baseline="30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、装有10cm深的水若将A水平切去高度为h的部分，并将切去部分竖直缓慢放入B中，水的深度h</a:t>
            </a:r>
            <a:r>
              <a:rPr lang="zh-CN" sz="1600" baseline="-25000">
                <a:latin typeface="微软雅黑" panose="020b0503020204020204" charset="-122"/>
                <a:ea typeface="微软雅黑" panose="020b0503020204020204" charset="-122"/>
                <a:cs typeface="微软雅黑" panose="020b0503020204020204" charset="-122"/>
              </a:rPr>
              <a:t>水</a:t>
            </a:r>
            <a:r>
              <a:rPr lang="zh-CN" sz="1600">
                <a:latin typeface="微软雅黑" panose="020b0503020204020204" charset="-122"/>
                <a:ea typeface="微软雅黑" panose="020b0503020204020204" charset="-122"/>
                <a:cs typeface="微软雅黑" panose="020b0503020204020204" charset="-122"/>
              </a:rPr>
              <a:t>随切取高度h的变化关系如图乙所示。柱体A的密度是_______g/cm</a:t>
            </a:r>
            <a:r>
              <a:rPr lang="zh-CN" sz="1600" baseline="30000">
                <a:latin typeface="微软雅黑" panose="020b0503020204020204" charset="-122"/>
                <a:ea typeface="微软雅黑" panose="020b0503020204020204" charset="-122"/>
                <a:cs typeface="微软雅黑" panose="020b0503020204020204" charset="-122"/>
              </a:rPr>
              <a:t>3</a:t>
            </a:r>
            <a:r>
              <a:rPr lang="zh-CN" sz="1600">
                <a:latin typeface="微软雅黑" panose="020b0503020204020204" charset="-122"/>
                <a:ea typeface="微软雅黑" panose="020b0503020204020204" charset="-122"/>
                <a:cs typeface="微软雅黑" panose="020b0503020204020204" charset="-122"/>
              </a:rPr>
              <a:t>；当切去的高度h为某一值时，A剩余部分对水平桌面的压强和水对容器底部的压强相等，然后向B中缓慢加水，当加入水的质量为2200g时，水中柱体仍保持直立，水对容器底的压强为_______Pa。</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147481453" title=""/>
          <p:cNvPicPr>
            <a:picLocks noChangeAspect="1"/>
          </p:cNvPicPr>
          <p:nvPr/>
        </p:nvPicPr>
        <p:blipFill>
          <a:blip r:embed="rId4"/>
          <a:stretch>
            <a:fillRect/>
          </a:stretch>
        </p:blipFill>
        <p:spPr>
          <a:xfrm>
            <a:off x="4170045" y="3403600"/>
            <a:ext cx="3005455" cy="2486025"/>
          </a:xfrm>
          <a:prstGeom prst="rect">
            <a:avLst/>
          </a:prstGeom>
          <a:noFill/>
          <a:ln w="9525">
            <a:noFill/>
          </a:ln>
        </p:spPr>
      </p:pic>
      <p:pic>
        <p:nvPicPr>
          <p:cNvPr id="6" name="图片 -2147481454" title=""/>
          <p:cNvPicPr>
            <a:picLocks noChangeAspect="1"/>
          </p:cNvPicPr>
          <p:nvPr/>
        </p:nvPicPr>
        <p:blipFill>
          <a:blip r:embed="rId5"/>
          <a:stretch>
            <a:fillRect/>
          </a:stretch>
        </p:blipFill>
        <p:spPr>
          <a:xfrm>
            <a:off x="975995" y="3138805"/>
            <a:ext cx="2797175" cy="2758440"/>
          </a:xfrm>
          <a:prstGeom prst="rect">
            <a:avLst/>
          </a:prstGeom>
          <a:noFill/>
          <a:ln w="9525">
            <a:noFill/>
          </a:ln>
        </p:spPr>
      </p:pic>
      <p:sp>
        <p:nvSpPr>
          <p:cNvPr id="16" name="文本框 15" title=""/>
          <p:cNvSpPr txBox="1"/>
          <p:nvPr>
            <p:custDataLst>
              <p:tags r:id="rId6"/>
            </p:custDataLst>
          </p:nvPr>
        </p:nvSpPr>
        <p:spPr>
          <a:xfrm>
            <a:off x="6203315" y="3025775"/>
            <a:ext cx="5903595" cy="583565"/>
          </a:xfrm>
          <a:prstGeom prst="rect">
            <a:avLst/>
          </a:prstGeom>
          <a:noFill/>
        </p:spPr>
        <p:txBody>
          <a:bodyPr wrap="square" rtlCol="0">
            <a:spAutoFit/>
          </a:bodyPr>
          <a:lstStyle/>
          <a:p>
            <a:r>
              <a:rPr sz="1600">
                <a:solidFill>
                  <a:srgbClr val="FF0000"/>
                </a:solidFill>
                <a:ea typeface="微软雅黑" panose="020b0503020204020204" charset="-122"/>
              </a:rPr>
              <a:t>由乙图可知，当h=30cm时，物体漂浮，且下底面刚好接触底部</a:t>
            </a:r>
            <a:r>
              <a:rPr lang="en-US" sz="1600">
                <a:solidFill>
                  <a:srgbClr val="FF0000"/>
                </a:solidFill>
                <a:ea typeface="微软雅黑" panose="020b0503020204020204" charset="-122"/>
              </a:rPr>
              <a:t>,</a:t>
            </a:r>
            <a:r>
              <a:rPr lang="zh-CN" altLang="en-US" sz="1600">
                <a:solidFill>
                  <a:srgbClr val="FF0000"/>
                </a:solidFill>
                <a:ea typeface="微软雅黑" panose="020b0503020204020204" charset="-122"/>
              </a:rPr>
              <a:t>可观察到水面一下深度为</a:t>
            </a:r>
            <a:r>
              <a:rPr lang="en-US" altLang="zh-CN" sz="1600">
                <a:solidFill>
                  <a:srgbClr val="FF0000"/>
                </a:solidFill>
                <a:ea typeface="微软雅黑" panose="020b0503020204020204" charset="-122"/>
              </a:rPr>
              <a:t>15cm</a:t>
            </a:r>
            <a:r>
              <a:rPr lang="zh-CN" altLang="en-US" sz="1600">
                <a:solidFill>
                  <a:srgbClr val="FF0000"/>
                </a:solidFill>
                <a:ea typeface="微软雅黑" panose="020b0503020204020204" charset="-122"/>
              </a:rPr>
              <a:t>，故</a:t>
            </a:r>
            <a:r>
              <a:rPr lang="en-US" altLang="zh-CN" sz="1600">
                <a:solidFill>
                  <a:srgbClr val="FF0000"/>
                </a:solidFill>
                <a:ea typeface="微软雅黑" panose="020b0503020204020204" charset="-122"/>
              </a:rPr>
              <a:t>A</a:t>
            </a:r>
            <a:r>
              <a:rPr lang="zh-CN" altLang="en-US" sz="1600">
                <a:solidFill>
                  <a:srgbClr val="FF0000"/>
                </a:solidFill>
                <a:ea typeface="微软雅黑" panose="020b0503020204020204" charset="-122"/>
              </a:rPr>
              <a:t>的密度是水密度的</a:t>
            </a:r>
            <a:r>
              <a:rPr lang="en-US" altLang="zh-CN" sz="1600">
                <a:solidFill>
                  <a:srgbClr val="FF0000"/>
                </a:solidFill>
                <a:ea typeface="微软雅黑" panose="020b0503020204020204" charset="-122"/>
              </a:rPr>
              <a:t>1/2</a:t>
            </a:r>
            <a:endParaRPr lang="zh-CN" altLang="en-US" sz="1600">
              <a:solidFill>
                <a:srgbClr val="FF0000"/>
              </a:solidFill>
              <a:ea typeface="微软雅黑" panose="020b0503020204020204" charset="-122"/>
            </a:endParaRPr>
          </a:p>
        </p:txBody>
      </p:sp>
      <p:sp>
        <p:nvSpPr>
          <p:cNvPr id="18" name="文本框 17" title=""/>
          <p:cNvSpPr txBox="1"/>
          <p:nvPr>
            <p:custDataLst>
              <p:tags r:id="rId7"/>
            </p:custDataLst>
          </p:nvPr>
        </p:nvSpPr>
        <p:spPr>
          <a:xfrm>
            <a:off x="6690360" y="3963670"/>
            <a:ext cx="4112895" cy="337185"/>
          </a:xfrm>
          <a:prstGeom prst="rect">
            <a:avLst/>
          </a:prstGeom>
          <a:noFill/>
        </p:spPr>
        <p:txBody>
          <a:bodyPr wrap="square" rtlCol="0">
            <a:spAutoFit/>
          </a:bodyPr>
          <a:lstStyle/>
          <a:p>
            <a:r>
              <a:rPr lang="zh-CN" sz="1600">
                <a:solidFill>
                  <a:srgbClr val="FF0000"/>
                </a:solidFill>
                <a:ea typeface="微软雅黑" panose="020b0503020204020204" charset="-122"/>
              </a:rPr>
              <a:t>求出加水</a:t>
            </a:r>
            <a:r>
              <a:rPr lang="en-US" altLang="zh-CN" sz="1600">
                <a:solidFill>
                  <a:srgbClr val="FF0000"/>
                </a:solidFill>
                <a:ea typeface="微软雅黑" panose="020b0503020204020204" charset="-122"/>
              </a:rPr>
              <a:t>2200g</a:t>
            </a:r>
            <a:r>
              <a:rPr lang="zh-CN" altLang="en-US" sz="1600">
                <a:solidFill>
                  <a:srgbClr val="FF0000"/>
                </a:solidFill>
                <a:ea typeface="微软雅黑" panose="020b0503020204020204" charset="-122"/>
              </a:rPr>
              <a:t>时，水的深度即可求得压强</a:t>
            </a:r>
            <a:endParaRPr lang="zh-CN" altLang="en-US" sz="1600">
              <a:solidFill>
                <a:srgbClr val="FF0000"/>
              </a:solidFill>
              <a:ea typeface="微软雅黑" panose="020b0503020204020204" charset="-122"/>
            </a:endParaRPr>
          </a:p>
        </p:txBody>
      </p:sp>
      <p:sp>
        <p:nvSpPr>
          <p:cNvPr id="25" name="文本框 24" title=""/>
          <p:cNvSpPr txBox="1"/>
          <p:nvPr>
            <p:custDataLst>
              <p:tags r:id="rId8"/>
            </p:custDataLst>
          </p:nvPr>
        </p:nvSpPr>
        <p:spPr>
          <a:xfrm>
            <a:off x="1151255" y="2114550"/>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0.5</a:t>
            </a:r>
            <a:endParaRPr lang="en-US" altLang="zh-CN" sz="1600" baseline="300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9"/>
            </p:custDataLst>
          </p:nvPr>
        </p:nvSpPr>
        <p:spPr>
          <a:xfrm>
            <a:off x="7287260" y="2522855"/>
            <a:ext cx="66040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2400</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5" grpId="0"/>
      <p:bldP spid="16" grpId="0"/>
      <p:bldP spid="18" grpId="0"/>
      <p:bldP spid="25" grpId="0"/>
      <p:bldP spid="20" grpId="0"/>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57245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利用物体沉浮条件进行综合计算</a:t>
            </a:r>
            <a:endParaRPr lang="zh-CN" sz="2400" b="1">
              <a:solidFill>
                <a:srgbClr val="0070C0"/>
              </a:solidFill>
              <a:latin typeface="微软雅黑" panose="020b0503020204020204" charset="-122"/>
              <a:ea typeface="微软雅黑" panose="020b0503020204020204" charset="-122"/>
              <a:sym typeface="+mn-ea"/>
            </a:endParaRPr>
          </a:p>
        </p:txBody>
      </p:sp>
      <p:sp>
        <p:nvSpPr>
          <p:cNvPr id="7" name="文本框 6" title=""/>
          <p:cNvSpPr txBox="1"/>
          <p:nvPr>
            <p:custDataLst>
              <p:tags r:id="rId3"/>
            </p:custDataLst>
          </p:nvPr>
        </p:nvSpPr>
        <p:spPr>
          <a:xfrm>
            <a:off x="292735" y="1356995"/>
            <a:ext cx="11570335" cy="3415030"/>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2022年4月28日，“巅峰使命”珠峰科考全面启动。5月15日凌晨1点26分，中国自主研发的“极目一号”Ⅲ型浮空艇从海拔4300m的科考营地顺利升空，4点40分达到海拔9032m，超过珠峰8848.86m的高度，创造了浮空艇大气科学观测的世界纪录。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（1）该浮空艇总质量约2625kg，它受到重力的大小约为_</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N；</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（2）已知海拔4300m处的空气密度约为0.8kg/m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。如图所示，该浮空艇在营地升空前体积达9060m</a:t>
            </a:r>
            <a:r>
              <a:rPr sz="1600" baseline="30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，此时浮空艇受到的浮力大小约为</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N；</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3）“极目一号”浮空艇内部有三层：上层装有氦气（相同条件下氦气密度比空气小得多），中间隔开，下层是空气。当悬于空中的浮空艇需要______（填“上浮”或“下降”）的时候，可以用上层的氦气排出下层的部分空气，以此改变自身重力，同时使整个浮空艇的压差在安全范围内。</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466" title=""/>
          <p:cNvPicPr>
            <a:picLocks noChangeAspect="1"/>
          </p:cNvPicPr>
          <p:nvPr/>
        </p:nvPicPr>
        <p:blipFill>
          <a:blip r:embed="rId4"/>
          <a:stretch>
            <a:fillRect/>
          </a:stretch>
        </p:blipFill>
        <p:spPr>
          <a:xfrm>
            <a:off x="2105660" y="4702810"/>
            <a:ext cx="2816860" cy="1855470"/>
          </a:xfrm>
          <a:prstGeom prst="rect">
            <a:avLst/>
          </a:prstGeom>
          <a:noFill/>
          <a:ln w="9525">
            <a:noFill/>
          </a:ln>
        </p:spPr>
      </p:pic>
      <p:sp>
        <p:nvSpPr>
          <p:cNvPr id="9" name="文本框 8" title=""/>
          <p:cNvSpPr txBox="1"/>
          <p:nvPr>
            <p:custDataLst>
              <p:tags r:id="rId5"/>
            </p:custDataLst>
          </p:nvPr>
        </p:nvSpPr>
        <p:spPr>
          <a:xfrm>
            <a:off x="5718810" y="4772025"/>
            <a:ext cx="4112895" cy="337185"/>
          </a:xfrm>
          <a:prstGeom prst="rect">
            <a:avLst/>
          </a:prstGeom>
          <a:noFill/>
        </p:spPr>
        <p:txBody>
          <a:bodyPr wrap="square" rtlCol="0">
            <a:spAutoFit/>
          </a:bodyPr>
          <a:lstStyle/>
          <a:p>
            <a:r>
              <a:rPr lang="zh-CN" altLang="en-US" sz="1600">
                <a:solidFill>
                  <a:srgbClr val="FF0000"/>
                </a:solidFill>
                <a:ea typeface="微软雅黑" panose="020b0503020204020204" charset="-122"/>
              </a:rPr>
              <a:t>应用物体沉浮条件和阿基米德原理即可求得</a:t>
            </a:r>
            <a:endParaRPr lang="zh-CN" altLang="en-US" sz="1600">
              <a:solidFill>
                <a:srgbClr val="FF0000"/>
              </a:solidFill>
              <a:ea typeface="微软雅黑" panose="020b0503020204020204" charset="-122"/>
            </a:endParaRPr>
          </a:p>
        </p:txBody>
      </p:sp>
      <p:sp>
        <p:nvSpPr>
          <p:cNvPr id="10" name="文本框 9" title=""/>
          <p:cNvSpPr txBox="1"/>
          <p:nvPr>
            <p:custDataLst>
              <p:tags r:id="rId6"/>
            </p:custDataLst>
          </p:nvPr>
        </p:nvSpPr>
        <p:spPr>
          <a:xfrm>
            <a:off x="5549265" y="2519680"/>
            <a:ext cx="105664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2.63×10</a:t>
            </a:r>
            <a:r>
              <a:rPr lang="en-US" altLang="zh-CN" sz="1600" baseline="30000">
                <a:solidFill>
                  <a:srgbClr val="FF0000"/>
                </a:solidFill>
                <a:latin typeface="微软雅黑" panose="020b0503020204020204" charset="-122"/>
                <a:ea typeface="微软雅黑" panose="020b0503020204020204" charset="-122"/>
              </a:rPr>
              <a:t>4</a:t>
            </a:r>
            <a:endParaRPr lang="en-US" altLang="zh-CN" sz="1600" baseline="300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7"/>
            </p:custDataLst>
          </p:nvPr>
        </p:nvSpPr>
        <p:spPr>
          <a:xfrm>
            <a:off x="1242060" y="3260090"/>
            <a:ext cx="105664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7.25×10</a:t>
            </a:r>
            <a:r>
              <a:rPr lang="en-US" altLang="zh-CN" sz="1600" baseline="30000">
                <a:solidFill>
                  <a:srgbClr val="FF0000"/>
                </a:solidFill>
                <a:latin typeface="微软雅黑" panose="020b0503020204020204" charset="-122"/>
                <a:ea typeface="微软雅黑" panose="020b0503020204020204" charset="-122"/>
              </a:rPr>
              <a:t>5</a:t>
            </a:r>
            <a:endParaRPr lang="en-US" altLang="zh-CN" sz="1600" baseline="300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8"/>
            </p:custDataLst>
          </p:nvPr>
        </p:nvSpPr>
        <p:spPr>
          <a:xfrm>
            <a:off x="2011680" y="3981450"/>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上浮</a:t>
            </a:r>
            <a:endParaRPr lang="zh-CN" altLang="en-US"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7" grpId="0"/>
      <p:bldP spid="9" grpId="0"/>
      <p:bldP spid="10" grpId="0"/>
      <p:bldP spid="11" grpId="0"/>
      <p:bldP spid="13" grpId="0"/>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525645" y="163195"/>
            <a:ext cx="903605" cy="923290"/>
          </a:xfrm>
          <a:prstGeom prst="rect">
            <a:avLst/>
          </a:prstGeom>
        </p:spPr>
      </p:pic>
      <p:sp>
        <p:nvSpPr>
          <p:cNvPr id="5" name="文本框 4" title=""/>
          <p:cNvSpPr txBox="1"/>
          <p:nvPr/>
        </p:nvSpPr>
        <p:spPr>
          <a:xfrm>
            <a:off x="5450205" y="222885"/>
            <a:ext cx="572452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利用物体沉浮条件进行综合计算</a:t>
            </a:r>
            <a:endParaRPr lang="zh-CN" sz="2400" b="1">
              <a:solidFill>
                <a:srgbClr val="0070C0"/>
              </a:solidFill>
              <a:latin typeface="微软雅黑" panose="020b0503020204020204" charset="-122"/>
              <a:ea typeface="微软雅黑" panose="020b0503020204020204" charset="-122"/>
              <a:sym typeface="+mn-ea"/>
            </a:endParaRPr>
          </a:p>
        </p:txBody>
      </p:sp>
      <p:sp>
        <p:nvSpPr>
          <p:cNvPr id="102" name="文本框 101" title=""/>
          <p:cNvSpPr txBox="1"/>
          <p:nvPr>
            <p:custDataLst>
              <p:tags r:id="rId3"/>
            </p:custDataLst>
          </p:nvPr>
        </p:nvSpPr>
        <p:spPr>
          <a:xfrm>
            <a:off x="292735" y="1356995"/>
            <a:ext cx="5292090" cy="267652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某同学在粗细均匀的木棒一端缠绕一些细铜丝制成一个简易密度计（未标刻度），先后将该密度计分别放入甲、乙两种液体中时均竖直漂浮，露出液面的长度用L</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和L</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表示（如图所示），在两种液体中受到的浮力分别为F</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和F</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，两种液体的密度分别为ρ</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和ρ</a:t>
            </a:r>
            <a:r>
              <a:rPr lang="zh-CN" sz="1600" baseline="-25000">
                <a:latin typeface="微软雅黑" panose="020b0503020204020204" charset="-122"/>
                <a:ea typeface="微软雅黑" panose="020b0503020204020204" charset="-122"/>
                <a:cs typeface="微软雅黑" panose="020b0503020204020204" charset="-122"/>
              </a:rPr>
              <a:t>2</a:t>
            </a:r>
            <a:r>
              <a:rPr lang="zh-CN" sz="1600">
                <a:latin typeface="微软雅黑" panose="020b0503020204020204" charset="-122"/>
                <a:ea typeface="微软雅黑" panose="020b0503020204020204" charset="-122"/>
                <a:cs typeface="微软雅黑" panose="020b0503020204020204" charset="-122"/>
              </a:rPr>
              <a:t>，则下列判断正确的是（  </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a:t>
            </a:r>
            <a:endParaRPr lang="zh-CN"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A．F</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&lt;F</a:t>
            </a:r>
            <a:r>
              <a:rPr lang="zh-CN" sz="1600" baseline="-25000">
                <a:latin typeface="微软雅黑" panose="020b0503020204020204" charset="-122"/>
                <a:ea typeface="微软雅黑" panose="020b0503020204020204" charset="-122"/>
                <a:cs typeface="微软雅黑" panose="020b0503020204020204" charset="-122"/>
              </a:rPr>
              <a:t>2</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B．F</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=F</a:t>
            </a:r>
            <a:r>
              <a:rPr lang="zh-CN" sz="1600" baseline="-25000">
                <a:latin typeface="微软雅黑" panose="020b0503020204020204" charset="-122"/>
                <a:ea typeface="微软雅黑" panose="020b0503020204020204" charset="-122"/>
                <a:cs typeface="微软雅黑" panose="020b0503020204020204" charset="-122"/>
              </a:rPr>
              <a:t>2</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C．ρ</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&gt;ρ</a:t>
            </a:r>
            <a:r>
              <a:rPr lang="zh-CN" sz="1600" baseline="-25000">
                <a:latin typeface="微软雅黑" panose="020b0503020204020204" charset="-122"/>
                <a:ea typeface="微软雅黑" panose="020b0503020204020204" charset="-122"/>
                <a:cs typeface="微软雅黑" panose="020b0503020204020204" charset="-122"/>
              </a:rPr>
              <a:t>2</a:t>
            </a:r>
            <a:r>
              <a:rPr lang="en-US" altLang="zh-CN" sz="1600">
                <a:latin typeface="微软雅黑" panose="020b0503020204020204" charset="-122"/>
                <a:ea typeface="微软雅黑" panose="020b0503020204020204" charset="-122"/>
                <a:cs typeface="微软雅黑" panose="020b0503020204020204" charset="-122"/>
              </a:rPr>
              <a:t>    </a:t>
            </a:r>
            <a:r>
              <a:rPr lang="zh-CN" sz="1600">
                <a:latin typeface="微软雅黑" panose="020b0503020204020204" charset="-122"/>
                <a:ea typeface="微软雅黑" panose="020b0503020204020204" charset="-122"/>
                <a:cs typeface="微软雅黑" panose="020b0503020204020204" charset="-122"/>
              </a:rPr>
              <a:t>D．ρ</a:t>
            </a:r>
            <a:r>
              <a:rPr lang="zh-CN" sz="1600" baseline="-25000">
                <a:latin typeface="微软雅黑" panose="020b0503020204020204" charset="-122"/>
                <a:ea typeface="微软雅黑" panose="020b0503020204020204" charset="-122"/>
                <a:cs typeface="微软雅黑" panose="020b0503020204020204" charset="-122"/>
              </a:rPr>
              <a:t>1</a:t>
            </a:r>
            <a:r>
              <a:rPr lang="zh-CN" sz="1600">
                <a:latin typeface="微软雅黑" panose="020b0503020204020204" charset="-122"/>
                <a:ea typeface="微软雅黑" panose="020b0503020204020204" charset="-122"/>
                <a:cs typeface="微软雅黑" panose="020b0503020204020204" charset="-122"/>
              </a:rPr>
              <a:t>=ρ</a:t>
            </a:r>
            <a:r>
              <a:rPr lang="zh-CN" sz="1600" baseline="-25000">
                <a:latin typeface="微软雅黑" panose="020b0503020204020204" charset="-122"/>
                <a:ea typeface="微软雅黑" panose="020b0503020204020204" charset="-122"/>
                <a:cs typeface="微软雅黑" panose="020b0503020204020204" charset="-122"/>
              </a:rPr>
              <a:t>2</a:t>
            </a:r>
            <a:endParaRPr lang="zh-CN" sz="1600">
              <a:latin typeface="微软雅黑" panose="020b0503020204020204" charset="-122"/>
              <a:ea typeface="微软雅黑" panose="020b0503020204020204" charset="-122"/>
              <a:cs typeface="微软雅黑" panose="020b0503020204020204" charset="-122"/>
            </a:endParaRPr>
          </a:p>
        </p:txBody>
      </p:sp>
      <p:pic>
        <p:nvPicPr>
          <p:cNvPr id="2" name="图片 -2147481461" title=""/>
          <p:cNvPicPr>
            <a:picLocks noChangeAspect="1"/>
          </p:cNvPicPr>
          <p:nvPr/>
        </p:nvPicPr>
        <p:blipFill>
          <a:blip r:embed="rId4"/>
          <a:stretch>
            <a:fillRect/>
          </a:stretch>
        </p:blipFill>
        <p:spPr>
          <a:xfrm>
            <a:off x="1611630" y="4133850"/>
            <a:ext cx="1962785" cy="2039620"/>
          </a:xfrm>
          <a:prstGeom prst="rect">
            <a:avLst/>
          </a:prstGeom>
          <a:noFill/>
          <a:ln w="9525">
            <a:noFill/>
          </a:ln>
        </p:spPr>
      </p:pic>
      <p:cxnSp>
        <p:nvCxnSpPr>
          <p:cNvPr id="28" name="直接连接符 27" title=""/>
          <p:cNvCxnSpPr/>
          <p:nvPr>
            <p:custDataLst>
              <p:tags r:id="rId5"/>
            </p:custDataLst>
          </p:nvPr>
        </p:nvCxnSpPr>
        <p:spPr>
          <a:xfrm flipH="1">
            <a:off x="5598795" y="1397635"/>
            <a:ext cx="0" cy="54152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6"/>
            </p:custDataLst>
          </p:nvPr>
        </p:nvSpPr>
        <p:spPr>
          <a:xfrm>
            <a:off x="5716905" y="1356995"/>
            <a:ext cx="6436995" cy="2306955"/>
          </a:xfrm>
          <a:prstGeom prst="rect">
            <a:avLst/>
          </a:prstGeom>
          <a:noFill/>
          <a:ln w="9525">
            <a:noFill/>
          </a:ln>
        </p:spPr>
        <p:txBody>
          <a:bodyPr wrap="square">
            <a:spAutoFit/>
          </a:bodyPr>
          <a:lstStyle/>
          <a:p>
            <a:pPr indent="0"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如图所示，水面下同一地方同一深度有两艘完全相同的潜艇，其中一艘正在上浮，另一艘正在下潜，以下判断正确的是（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A．正在下潜的是甲艇；</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B．没露出水面前，两艘潜艇所受的浮力相同；</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C．没露出水面前，上浮潜艇所受的浮力不断增大；</a:t>
            </a:r>
            <a:endParaRPr sz="1600">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sz="1600">
                <a:latin typeface="微软雅黑" panose="020b0503020204020204" charset="-122"/>
                <a:ea typeface="微软雅黑" panose="020b0503020204020204" charset="-122"/>
                <a:cs typeface="微软雅黑" panose="020b0503020204020204" charset="-122"/>
              </a:rPr>
              <a:t>D．正在下潜的潜艇所受的水的压强不变</a:t>
            </a:r>
            <a:endParaRPr sz="1600">
              <a:latin typeface="微软雅黑" panose="020b0503020204020204" charset="-122"/>
              <a:ea typeface="微软雅黑" panose="020b0503020204020204" charset="-122"/>
              <a:cs typeface="微软雅黑" panose="020b0503020204020204" charset="-122"/>
            </a:endParaRPr>
          </a:p>
        </p:txBody>
      </p:sp>
      <p:pic>
        <p:nvPicPr>
          <p:cNvPr id="7" name="图片 8" title=""/>
          <p:cNvPicPr>
            <a:picLocks noChangeAspect="1"/>
          </p:cNvPicPr>
          <p:nvPr/>
        </p:nvPicPr>
        <p:blipFill>
          <a:blip r:embed="rId7"/>
          <a:stretch>
            <a:fillRect/>
          </a:stretch>
        </p:blipFill>
        <p:spPr>
          <a:xfrm>
            <a:off x="6635115" y="3828415"/>
            <a:ext cx="3638550" cy="2160905"/>
          </a:xfrm>
          <a:prstGeom prst="rect">
            <a:avLst/>
          </a:prstGeom>
          <a:noFill/>
          <a:ln w="9525">
            <a:noFill/>
          </a:ln>
        </p:spPr>
      </p:pic>
      <p:sp>
        <p:nvSpPr>
          <p:cNvPr id="17" name="文本框 16" title=""/>
          <p:cNvSpPr txBox="1"/>
          <p:nvPr>
            <p:custDataLst>
              <p:tags r:id="rId8"/>
            </p:custDataLst>
          </p:nvPr>
        </p:nvSpPr>
        <p:spPr>
          <a:xfrm>
            <a:off x="1392555" y="330644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baseline="300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9"/>
            </p:custDataLst>
          </p:nvPr>
        </p:nvSpPr>
        <p:spPr>
          <a:xfrm>
            <a:off x="11449685" y="184912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baseline="300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2"/>
                                        </p:tgtEl>
                                        <p:attrNameLst>
                                          <p:attrName>style.visibility</p:attrName>
                                        </p:attrNameLst>
                                      </p:cBhvr>
                                      <p:to>
                                        <p:strVal val="visible"/>
                                      </p:to>
                                    </p:set>
                                    <p:animEffect transition="in" filter="blinds(horizontal)">
                                      <p:cBhvr>
                                        <p:cTn id="26" dur="500"/>
                                        <p:tgtEl>
                                          <p:spTgt spid="102"/>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02" grpId="0"/>
      <p:bldP spid="6" grpId="0"/>
      <p:bldP spid="17" grpId="0"/>
      <p:bldP spid="14" grpId="0"/>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3"/>
          <a:stretch>
            <a:fillRect/>
          </a:stretch>
        </p:blipFill>
        <p:spPr>
          <a:xfrm>
            <a:off x="521970" y="1475740"/>
            <a:ext cx="11405870" cy="41624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浮力</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一、浮力</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41" name="Group 41" title=""/>
          <p:cNvGrpSpPr/>
          <p:nvPr/>
        </p:nvGrpSpPr>
        <p:grpSpPr>
          <a:xfrm>
            <a:off x="4420235" y="2809875"/>
            <a:ext cx="2374265" cy="2265680"/>
            <a:chExt cx="6037744" cy="6037744"/>
          </a:xfrm>
        </p:grpSpPr>
        <p:grpSp>
          <p:nvGrpSpPr>
            <p:cNvPr id="42" name="Group 42"/>
            <p:cNvGrpSpPr/>
            <p:nvPr/>
          </p:nvGrpSpPr>
          <p:grpSpPr>
            <a:xfrm>
              <a:off x="303549" y="303549"/>
              <a:ext cx="5430645" cy="5430645"/>
              <a:chExt cx="812800" cy="812800"/>
            </a:xfrm>
          </p:grpSpPr>
          <p:sp>
            <p:nvSpPr>
              <p:cNvPr id="43" name="Freeform 43"/>
              <p:cNvSpPr/>
              <p:nvPr>
                <p:custDataLst>
                  <p:tags r:id="rId3"/>
                </p:custDataLst>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4" name="TextBox 44"/>
              <p:cNvSpPr txBox="1"/>
              <p:nvPr>
                <p:custDataLst>
                  <p:tags r:id="rId4"/>
                </p:custDataLst>
              </p:nvPr>
            </p:nvSpPr>
            <p:spPr>
              <a:xfrm>
                <a:off x="76200" y="9525"/>
                <a:ext cx="660400" cy="727075"/>
              </a:xfrm>
              <a:prstGeom prst="rect">
                <a:avLst/>
              </a:prstGeom>
            </p:spPr>
            <p:txBody>
              <a:bodyPr lIns="50800" tIns="50800" rIns="50800" bIns="50800" rtlCol="0" anchor="ctr"/>
              <a:lstStyle/>
              <a:p>
                <a:pPr algn="ctr">
                  <a:lnSpc>
                    <a:spcPts val="2670"/>
                  </a:lnSpc>
                </a:pPr>
              </a:p>
            </p:txBody>
          </p:sp>
        </p:grpSp>
        <p:grpSp>
          <p:nvGrpSpPr>
            <p:cNvPr id="45" name="Group 45"/>
            <p:cNvGrpSpPr/>
            <p:nvPr/>
          </p:nvGrpSpPr>
          <p:grpSpPr>
            <a:xfrm>
              <a:off x="0" y="0"/>
              <a:ext cx="6037744" cy="6037744"/>
              <a:chExt cx="812800" cy="812800"/>
            </a:xfrm>
          </p:grpSpPr>
          <p:sp>
            <p:nvSpPr>
              <p:cNvPr id="46" name="Freeform 46"/>
              <p:cNvSpPr/>
              <p:nvPr>
                <p:custDataLst>
                  <p:tags r:id="rId5"/>
                </p:custDataLst>
              </p:nvPr>
            </p:nvSpPr>
            <p:spPr>
              <a:xfrm>
                <a:off x="0" y="0"/>
                <a:ext cx="812800" cy="812800"/>
              </a:xfrm>
              <a:custGeom>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3CEE">
                  <a:alpha val="4706"/>
                </a:srgbClr>
              </a:solidFill>
            </p:spPr>
            <p:txBody>
              <a:bodyPr/>
              <a:lstStyle/>
              <a:p/>
            </p:txBody>
          </p:sp>
          <p:sp>
            <p:nvSpPr>
              <p:cNvPr id="47" name="TextBox 47"/>
              <p:cNvSpPr txBox="1"/>
              <p:nvPr>
                <p:custDataLst>
                  <p:tags r:id="rId6"/>
                </p:custDataLst>
              </p:nvPr>
            </p:nvSpPr>
            <p:spPr>
              <a:xfrm>
                <a:off x="76200" y="9525"/>
                <a:ext cx="660400" cy="727075"/>
              </a:xfrm>
              <a:prstGeom prst="rect">
                <a:avLst/>
              </a:prstGeom>
            </p:spPr>
            <p:txBody>
              <a:bodyPr lIns="50800" tIns="50800" rIns="50800" bIns="50800" rtlCol="0" anchor="ctr"/>
              <a:lstStyle/>
              <a:p>
                <a:pPr algn="ctr">
                  <a:lnSpc>
                    <a:spcPts val="2670"/>
                  </a:lnSpc>
                </a:pPr>
              </a:p>
            </p:txBody>
          </p:sp>
        </p:grpSp>
        <p:sp>
          <p:nvSpPr>
            <p:cNvPr id="48" name="Freeform 48"/>
            <p:cNvSpPr/>
            <p:nvPr>
              <p:custDataLst>
                <p:tags r:id="rId7"/>
              </p:custDataLst>
            </p:nvPr>
          </p:nvSpPr>
          <p:spPr>
            <a:xfrm>
              <a:off x="1549339" y="787708"/>
              <a:ext cx="2939065" cy="2449221"/>
            </a:xfrm>
            <a:custGeom>
              <a:rect l="l" t="t" r="r" b="b"/>
              <a:pathLst>
                <a:path w="2939065" h="2449221">
                  <a:moveTo>
                    <a:pt x="0" y="0"/>
                  </a:moveTo>
                  <a:lnTo>
                    <a:pt x="2939065" y="0"/>
                  </a:lnTo>
                  <a:lnTo>
                    <a:pt x="2939065" y="2449221"/>
                  </a:lnTo>
                  <a:lnTo>
                    <a:pt x="0" y="24492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p:txBody>
        </p:sp>
        <p:sp>
          <p:nvSpPr>
            <p:cNvPr id="49" name="TextBox 49"/>
            <p:cNvSpPr txBox="1"/>
            <p:nvPr>
              <p:custDataLst>
                <p:tags r:id="rId10"/>
              </p:custDataLst>
            </p:nvPr>
          </p:nvSpPr>
          <p:spPr>
            <a:xfrm>
              <a:off x="744110" y="2874938"/>
              <a:ext cx="4627859" cy="2025555"/>
            </a:xfrm>
            <a:prstGeom prst="rect">
              <a:avLst/>
            </a:prstGeom>
          </p:spPr>
          <p:txBody>
            <a:bodyPr lIns="0" tIns="0" rIns="0" bIns="0" rtlCol="0" anchor="t">
              <a:spAutoFit/>
            </a:bodyPr>
            <a:lstStyle/>
            <a:p>
              <a:pPr algn="ctr">
                <a:lnSpc>
                  <a:spcPts val="5930"/>
                </a:lnSpc>
              </a:pPr>
              <a:r>
                <a:rPr lang="zh-CN" altLang="en-US" sz="2400" spc="254">
                  <a:solidFill>
                    <a:schemeClr val="accent2">
                      <a:lumMod val="75000"/>
                    </a:schemeClr>
                  </a:solidFill>
                  <a:latin typeface="微软雅黑" panose="020b0503020204020204" charset="-122"/>
                  <a:ea typeface="微软雅黑" panose="020b0503020204020204" charset="-122"/>
                </a:rPr>
                <a:t>浮力</a:t>
              </a:r>
              <a:endParaRPr lang="zh-CN" altLang="en-US" sz="2400" spc="254">
                <a:solidFill>
                  <a:schemeClr val="accent2">
                    <a:lumMod val="75000"/>
                  </a:schemeClr>
                </a:solidFill>
                <a:latin typeface="微软雅黑" panose="020b0503020204020204" charset="-122"/>
                <a:ea typeface="微软雅黑" panose="020b0503020204020204" charset="-122"/>
              </a:endParaRPr>
            </a:p>
          </p:txBody>
        </p:sp>
      </p:grpSp>
      <p:cxnSp>
        <p:nvCxnSpPr>
          <p:cNvPr id="16" name="直接连接符 15" title=""/>
          <p:cNvCxnSpPr/>
          <p:nvPr/>
        </p:nvCxnSpPr>
        <p:spPr>
          <a:xfrm flipH="1" flipV="1">
            <a:off x="3540760" y="2193925"/>
            <a:ext cx="1254760" cy="977265"/>
          </a:xfrm>
          <a:prstGeom prst="line">
            <a:avLst/>
          </a:prstGeom>
          <a:ln w="28575" cmpd="sng">
            <a:solidFill>
              <a:srgbClr val="15B1A8"/>
            </a:solidFill>
            <a:prstDash val="solid"/>
          </a:ln>
        </p:spPr>
        <p:style>
          <a:lnRef idx="2">
            <a:schemeClr val="accent1"/>
          </a:lnRef>
          <a:fillRef idx="0">
            <a:srgbClr val="FFFFFF"/>
          </a:fillRef>
          <a:effectRef idx="0">
            <a:srgbClr val="FFFFFF"/>
          </a:effectRef>
          <a:fontRef idx="minor">
            <a:schemeClr val="tx1"/>
          </a:fontRef>
        </p:style>
      </p:cxnSp>
      <p:sp>
        <p:nvSpPr>
          <p:cNvPr id="17" name="流程图: 可选过程 16" title=""/>
          <p:cNvSpPr/>
          <p:nvPr/>
        </p:nvSpPr>
        <p:spPr>
          <a:xfrm>
            <a:off x="617220" y="1668780"/>
            <a:ext cx="2901315" cy="782320"/>
          </a:xfrm>
          <a:prstGeom prst="flowChartAlternateProcess">
            <a:avLst/>
          </a:prstGeom>
          <a:solidFill>
            <a:schemeClr val="accent5">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浸在液体（或气体）中的物体受到竖直向上的力</a:t>
            </a:r>
            <a:endParaRPr lang="zh-CN" altLang="en-US"/>
          </a:p>
        </p:txBody>
      </p:sp>
      <p:cxnSp>
        <p:nvCxnSpPr>
          <p:cNvPr id="18" name="直接连接符 17" title=""/>
          <p:cNvCxnSpPr/>
          <p:nvPr>
            <p:custDataLst>
              <p:tags r:id="rId11"/>
            </p:custDataLst>
          </p:nvPr>
        </p:nvCxnSpPr>
        <p:spPr>
          <a:xfrm flipH="1" flipV="1">
            <a:off x="3458210" y="3793490"/>
            <a:ext cx="1007110" cy="5080"/>
          </a:xfrm>
          <a:prstGeom prst="line">
            <a:avLst/>
          </a:prstGeom>
          <a:ln w="28575" cmpd="sng">
            <a:solidFill>
              <a:schemeClr val="accent3">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19" name="流程图: 可选过程 18" title=""/>
          <p:cNvSpPr/>
          <p:nvPr>
            <p:custDataLst>
              <p:tags r:id="rId12"/>
            </p:custDataLst>
          </p:nvPr>
        </p:nvSpPr>
        <p:spPr>
          <a:xfrm>
            <a:off x="621030" y="3429000"/>
            <a:ext cx="2901315" cy="782320"/>
          </a:xfrm>
          <a:prstGeom prst="flowChartAlternateProcess">
            <a:avLst/>
          </a:prstGeom>
          <a:solidFill>
            <a:schemeClr val="accent3">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浮力是因液体（或气体）对物体上、下表面压力不同产生的</a:t>
            </a:r>
            <a:endParaRPr lang="zh-CN" altLang="en-US"/>
          </a:p>
        </p:txBody>
      </p:sp>
      <p:sp>
        <p:nvSpPr>
          <p:cNvPr id="20" name="文本框 19" title=""/>
          <p:cNvSpPr txBox="1"/>
          <p:nvPr/>
        </p:nvSpPr>
        <p:spPr>
          <a:xfrm rot="2220000">
            <a:off x="3688715" y="2319020"/>
            <a:ext cx="1148715"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浮力定义</a:t>
            </a:r>
            <a:endParaRPr lang="zh-CN" altLang="en-US" sz="1800">
              <a:latin typeface="Arial" panose="020b0604020202020204" pitchFamily="34" charset="0"/>
              <a:ea typeface="微软雅黑" panose="020b0503020204020204" charset="-122"/>
            </a:endParaRPr>
          </a:p>
        </p:txBody>
      </p:sp>
      <p:sp>
        <p:nvSpPr>
          <p:cNvPr id="21" name="文本框 20" title=""/>
          <p:cNvSpPr txBox="1"/>
          <p:nvPr/>
        </p:nvSpPr>
        <p:spPr>
          <a:xfrm>
            <a:off x="3623945" y="3459480"/>
            <a:ext cx="732790" cy="64516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产生</a:t>
            </a:r>
            <a:endParaRPr lang="zh-CN" altLang="en-US" sz="1800">
              <a:latin typeface="Arial" panose="020b0604020202020204" pitchFamily="34" charset="0"/>
              <a:ea typeface="微软雅黑" panose="020b0503020204020204" charset="-122"/>
            </a:endParaRPr>
          </a:p>
          <a:p>
            <a:pPr algn="l"/>
            <a:r>
              <a:rPr lang="zh-CN" altLang="en-US" sz="1800">
                <a:latin typeface="Arial" panose="020b0604020202020204" pitchFamily="34" charset="0"/>
                <a:ea typeface="微软雅黑" panose="020b0503020204020204" charset="-122"/>
              </a:rPr>
              <a:t>原因</a:t>
            </a:r>
            <a:endParaRPr lang="zh-CN" altLang="en-US" sz="1800">
              <a:latin typeface="Arial" panose="020b0604020202020204" pitchFamily="34" charset="0"/>
              <a:ea typeface="微软雅黑" panose="020b0503020204020204" charset="-122"/>
            </a:endParaRPr>
          </a:p>
        </p:txBody>
      </p:sp>
      <p:sp>
        <p:nvSpPr>
          <p:cNvPr id="22" name="流程图: 可选过程 21" title=""/>
          <p:cNvSpPr/>
          <p:nvPr>
            <p:custDataLst>
              <p:tags r:id="rId13"/>
            </p:custDataLst>
          </p:nvPr>
        </p:nvSpPr>
        <p:spPr>
          <a:xfrm>
            <a:off x="617220" y="5093970"/>
            <a:ext cx="2901315" cy="782320"/>
          </a:xfrm>
          <a:prstGeom prst="flowChartAlternateProcess">
            <a:avLst/>
          </a:prstGeom>
          <a:solidFill>
            <a:schemeClr val="accent4">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竖直向上</a:t>
            </a:r>
            <a:endParaRPr lang="zh-CN" altLang="en-US"/>
          </a:p>
        </p:txBody>
      </p:sp>
      <p:cxnSp>
        <p:nvCxnSpPr>
          <p:cNvPr id="23" name="直接连接符 22" title=""/>
          <p:cNvCxnSpPr/>
          <p:nvPr>
            <p:custDataLst>
              <p:tags r:id="rId14"/>
            </p:custDataLst>
          </p:nvPr>
        </p:nvCxnSpPr>
        <p:spPr>
          <a:xfrm flipH="1">
            <a:off x="3488690" y="4981575"/>
            <a:ext cx="1655445" cy="513080"/>
          </a:xfrm>
          <a:prstGeom prst="line">
            <a:avLst/>
          </a:prstGeom>
          <a:ln w="28575" cmpd="sng">
            <a:solidFill>
              <a:schemeClr val="accent4">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27" name="文本框 26" title=""/>
          <p:cNvSpPr txBox="1"/>
          <p:nvPr>
            <p:custDataLst>
              <p:tags r:id="rId15"/>
            </p:custDataLst>
          </p:nvPr>
        </p:nvSpPr>
        <p:spPr>
          <a:xfrm rot="20520000">
            <a:off x="3663315" y="4852035"/>
            <a:ext cx="1216025"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浮力方向</a:t>
            </a:r>
            <a:endParaRPr lang="zh-CN" altLang="en-US" sz="1800">
              <a:latin typeface="Arial" panose="020b0604020202020204" pitchFamily="34" charset="0"/>
              <a:ea typeface="微软雅黑" panose="020b0503020204020204" charset="-122"/>
            </a:endParaRPr>
          </a:p>
        </p:txBody>
      </p:sp>
      <p:cxnSp>
        <p:nvCxnSpPr>
          <p:cNvPr id="28" name="直接连接符 27" title=""/>
          <p:cNvCxnSpPr/>
          <p:nvPr>
            <p:custDataLst>
              <p:tags r:id="rId16"/>
            </p:custDataLst>
          </p:nvPr>
        </p:nvCxnSpPr>
        <p:spPr>
          <a:xfrm flipV="1">
            <a:off x="6521450" y="2193925"/>
            <a:ext cx="1176020" cy="1115060"/>
          </a:xfrm>
          <a:prstGeom prst="line">
            <a:avLst/>
          </a:prstGeom>
          <a:ln w="28575" cmpd="sng">
            <a:solidFill>
              <a:schemeClr val="accent6">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29" name="文本框 28" title=""/>
          <p:cNvSpPr txBox="1"/>
          <p:nvPr>
            <p:custDataLst>
              <p:tags r:id="rId17"/>
            </p:custDataLst>
          </p:nvPr>
        </p:nvSpPr>
        <p:spPr>
          <a:xfrm rot="19020000">
            <a:off x="6439535" y="2405380"/>
            <a:ext cx="1128395"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施力物体</a:t>
            </a:r>
            <a:endParaRPr lang="zh-CN" altLang="en-US" sz="1800">
              <a:latin typeface="Arial" panose="020b0604020202020204" pitchFamily="34" charset="0"/>
              <a:ea typeface="微软雅黑" panose="020b0503020204020204" charset="-122"/>
            </a:endParaRPr>
          </a:p>
        </p:txBody>
      </p:sp>
      <p:sp>
        <p:nvSpPr>
          <p:cNvPr id="30" name="流程图: 可选过程 29" title=""/>
          <p:cNvSpPr/>
          <p:nvPr>
            <p:custDataLst>
              <p:tags r:id="rId18"/>
            </p:custDataLst>
          </p:nvPr>
        </p:nvSpPr>
        <p:spPr>
          <a:xfrm>
            <a:off x="7743825" y="1668780"/>
            <a:ext cx="4278630" cy="782320"/>
          </a:xfrm>
          <a:prstGeom prst="flowChartAlternateProcess">
            <a:avLst/>
          </a:prstGeom>
          <a:solidFill>
            <a:schemeClr val="accent6">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t>液体或气体</a:t>
            </a:r>
            <a:endParaRPr lang="zh-CN" altLang="en-US"/>
          </a:p>
        </p:txBody>
      </p:sp>
      <p:cxnSp>
        <p:nvCxnSpPr>
          <p:cNvPr id="34" name="直接连接符 33" title=""/>
          <p:cNvCxnSpPr>
            <a:stCxn id="36" idx="1"/>
          </p:cNvCxnSpPr>
          <p:nvPr>
            <p:custDataLst>
              <p:tags r:id="rId19"/>
            </p:custDataLst>
          </p:nvPr>
        </p:nvCxnSpPr>
        <p:spPr>
          <a:xfrm flipH="1" flipV="1">
            <a:off x="6421120" y="4832985"/>
            <a:ext cx="1276350" cy="652145"/>
          </a:xfrm>
          <a:prstGeom prst="line">
            <a:avLst/>
          </a:prstGeom>
          <a:ln w="28575" cmpd="sng">
            <a:solidFill>
              <a:schemeClr val="accent1">
                <a:lumMod val="75000"/>
              </a:schemeClr>
            </a:solidFill>
            <a:prstDash val="solid"/>
          </a:ln>
        </p:spPr>
        <p:style>
          <a:lnRef idx="2">
            <a:schemeClr val="accent1"/>
          </a:lnRef>
          <a:fillRef idx="0">
            <a:srgbClr val="FFFFFF"/>
          </a:fillRef>
          <a:effectRef idx="0">
            <a:srgbClr val="FFFFFF"/>
          </a:effectRef>
          <a:fontRef idx="minor">
            <a:schemeClr val="tx1"/>
          </a:fontRef>
        </p:style>
      </p:cxnSp>
      <p:sp>
        <p:nvSpPr>
          <p:cNvPr id="35" name="文本框 34" title=""/>
          <p:cNvSpPr txBox="1"/>
          <p:nvPr>
            <p:custDataLst>
              <p:tags r:id="rId20"/>
            </p:custDataLst>
          </p:nvPr>
        </p:nvSpPr>
        <p:spPr>
          <a:xfrm rot="1680000">
            <a:off x="6463665" y="4793615"/>
            <a:ext cx="1375410"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a:latin typeface="Arial" panose="020b0604020202020204" pitchFamily="34" charset="0"/>
                <a:ea typeface="微软雅黑" panose="020b0503020204020204" charset="-122"/>
              </a:rPr>
              <a:t>受力物体</a:t>
            </a:r>
            <a:endParaRPr lang="zh-CN" altLang="en-US" sz="1800">
              <a:latin typeface="Arial" panose="020b0604020202020204" pitchFamily="34" charset="0"/>
              <a:ea typeface="微软雅黑" panose="020b0503020204020204" charset="-122"/>
            </a:endParaRPr>
          </a:p>
        </p:txBody>
      </p:sp>
      <p:sp>
        <p:nvSpPr>
          <p:cNvPr id="36" name="流程图: 可选过程 35" title=""/>
          <p:cNvSpPr/>
          <p:nvPr>
            <p:custDataLst>
              <p:tags r:id="rId21"/>
            </p:custDataLst>
          </p:nvPr>
        </p:nvSpPr>
        <p:spPr>
          <a:xfrm>
            <a:off x="7697470" y="5093970"/>
            <a:ext cx="4396740" cy="782320"/>
          </a:xfrm>
          <a:prstGeom prst="flowChartAlternateProcess">
            <a:avLst/>
          </a:prstGeom>
          <a:solidFill>
            <a:schemeClr val="accent1">
              <a:lumMod val="75000"/>
            </a:schemeClr>
          </a:solidFill>
          <a:ln>
            <a:solidFill>
              <a:srgbClr val="15B1A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a:t>浸在液体或气体中的物体</a:t>
            </a:r>
            <a:endParaRPr lang="zh-CN" altLang="en-US" sz="16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8" presetClass="entr" presetSubtype="16" fill="hold" nodeType="clickEffect">
                                  <p:stCondLst>
                                    <p:cond delay="0"/>
                                  </p:stCondLst>
                                  <p:childTnLst>
                                    <p:set>
                                      <p:cBhvr>
                                        <p:cTn id="14" dur="1000" fill="hold">
                                          <p:stCondLst>
                                            <p:cond delay="0"/>
                                          </p:stCondLst>
                                        </p:cTn>
                                        <p:tgtEl>
                                          <p:spTgt spid="41"/>
                                        </p:tgtEl>
                                        <p:attrNameLst>
                                          <p:attrName>style.visibility</p:attrName>
                                        </p:attrNameLst>
                                      </p:cBhvr>
                                      <p:to>
                                        <p:strVal val="visible"/>
                                      </p:to>
                                    </p:set>
                                    <p:animEffect transition="in" filter="diamond(in)">
                                      <p:cBhvr>
                                        <p:cTn id="15" dur="1000"/>
                                        <p:tgtEl>
                                          <p:spTgt spid="4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left)">
                                      <p:cBhvr>
                                        <p:cTn id="80" dur="500"/>
                                        <p:tgtEl>
                                          <p:spTgt spid="34"/>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500"/>
                                        <p:tgtEl>
                                          <p:spTgt spid="35"/>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barn(inVertical)">
                                      <p:cBhvr>
                                        <p:cTn id="9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0" grpId="0"/>
      <p:bldP spid="21" grpId="0"/>
      <p:bldP spid="22" grpId="0" animBg="1"/>
      <p:bldP spid="27" grpId="0"/>
      <p:bldP spid="29" grpId="0"/>
      <p:bldP spid="30" grpId="0" animBg="1"/>
      <p:bldP spid="35" grpId="0"/>
      <p:bldP spid="36"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36423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二、浮力的测量</a:t>
            </a:r>
            <a:r>
              <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称重法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907030" cy="553085"/>
          </a:xfrm>
          <a:prstGeom prst="rect">
            <a:avLst/>
          </a:prstGeom>
          <a:noFill/>
        </p:spPr>
        <p:txBody>
          <a:bodyPr wrap="square" rtlCol="0" anchor="t">
            <a:spAutoFit/>
          </a:bodyPr>
          <a:lstStyle/>
          <a:p>
            <a:pPr fontAlgn="auto">
              <a:lnSpc>
                <a:spcPct val="150000"/>
              </a:lnSpc>
            </a:pPr>
            <a:r>
              <a:rPr lang="en-US" altLang="zh-CN" sz="2000">
                <a:solidFill>
                  <a:srgbClr val="172EDB"/>
                </a:solidFill>
                <a:latin typeface="微软雅黑" panose="020b0503020204020204" charset="-122"/>
                <a:ea typeface="微软雅黑" panose="020b0503020204020204" charset="-122"/>
                <a:cs typeface="微软雅黑" panose="020b0503020204020204" charset="-122"/>
              </a:rPr>
              <a:t>1</a:t>
            </a:r>
            <a:r>
              <a:rPr lang="zh-CN" altLang="en-US" sz="2000">
                <a:solidFill>
                  <a:srgbClr val="172EDB"/>
                </a:solidFill>
                <a:latin typeface="微软雅黑" panose="020b0503020204020204" charset="-122"/>
                <a:ea typeface="微软雅黑" panose="020b0503020204020204" charset="-122"/>
                <a:cs typeface="微软雅黑" panose="020b0503020204020204" charset="-122"/>
              </a:rPr>
              <a:t>.称重法测浮力的原理</a:t>
            </a:r>
            <a:endParaRPr lang="zh-CN" altLang="en-US"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4"/>
            </p:custDataLst>
          </p:nvPr>
        </p:nvSpPr>
        <p:spPr>
          <a:xfrm>
            <a:off x="292735" y="2002790"/>
            <a:ext cx="11807825" cy="13379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将物体浸在液体中静止时，对物体进行受力分析，如图，弹簧测力计拉力为F´，物体重力为G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，则F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-F´。</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因此，只要测出物体的重力G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和物体浸在液体中时弹簧测力计的示数F´，即可由F</a:t>
            </a:r>
            <a:r>
              <a:rPr baseline="-25000">
                <a:latin typeface="微软雅黑" panose="020b0503020204020204" charset="-122"/>
                <a:ea typeface="微软雅黑" panose="020b0503020204020204" charset="-122"/>
                <a:cs typeface="微软雅黑" panose="020b0503020204020204" charset="-122"/>
              </a:rPr>
              <a:t>浮</a:t>
            </a:r>
            <a:r>
              <a:rPr>
                <a:latin typeface="微软雅黑" panose="020b0503020204020204" charset="-122"/>
                <a:ea typeface="微软雅黑" panose="020b0503020204020204" charset="-122"/>
                <a:cs typeface="微软雅黑" panose="020b0503020204020204" charset="-122"/>
              </a:rPr>
              <a:t>=G</a:t>
            </a:r>
            <a:r>
              <a:rPr baseline="-25000">
                <a:latin typeface="微软雅黑" panose="020b0503020204020204" charset="-122"/>
                <a:ea typeface="微软雅黑" panose="020b0503020204020204" charset="-122"/>
                <a:cs typeface="微软雅黑" panose="020b0503020204020204" charset="-122"/>
              </a:rPr>
              <a:t>物</a:t>
            </a:r>
            <a:r>
              <a:rPr>
                <a:latin typeface="微软雅黑" panose="020b0503020204020204" charset="-122"/>
                <a:ea typeface="微软雅黑" panose="020b0503020204020204" charset="-122"/>
                <a:cs typeface="微软雅黑" panose="020b0503020204020204" charset="-122"/>
              </a:rPr>
              <a:t>-F´求出物体在液体中时所受浮力的大小。</a:t>
            </a:r>
            <a:endParaRPr>
              <a:latin typeface="微软雅黑" panose="020b0503020204020204" charset="-122"/>
              <a:ea typeface="微软雅黑" panose="020b0503020204020204" charset="-122"/>
              <a:cs typeface="微软雅黑" panose="020b0503020204020204" charset="-122"/>
            </a:endParaRPr>
          </a:p>
        </p:txBody>
      </p:sp>
      <p:pic>
        <p:nvPicPr>
          <p:cNvPr id="2" name="图片 1008" title=""/>
          <p:cNvPicPr>
            <a:picLocks noChangeAspect="1"/>
          </p:cNvPicPr>
          <p:nvPr/>
        </p:nvPicPr>
        <p:blipFill>
          <a:blip r:embed="rId5"/>
          <a:stretch>
            <a:fillRect/>
          </a:stretch>
        </p:blipFill>
        <p:spPr>
          <a:xfrm>
            <a:off x="3463290" y="3268345"/>
            <a:ext cx="4584700" cy="31305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left)">
                                      <p:cBhvr>
                                        <p:cTn id="3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TABLE_ENDDRAG_ORIGIN_RECT" val="874*180"/>
  <p:tag name="TABLE_ENDDRAG_RECT" val="41*206*874*180"/>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TABLE_ENDDRAG_ORIGIN_RECT" val="898*125"/>
  <p:tag name="TABLE_ENDDRAG_RECT" val="29*164*898*125"/>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TABLE_ENDDRAG_ORIGIN_RECT" val="883*260"/>
  <p:tag name="TABLE_ENDDRAG_RECT" val="29*201*883*260"/>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912*353"/>
  <p:tag name="TABLE_ENDDRAG_RECT" val="25*145*912*353"/>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516</Paragraphs>
  <Slides>54</Slides>
  <Notes>5</Notes>
  <TotalTime>0</TotalTime>
  <HiddenSlides>0</HiddenSlides>
  <MMClips>0</MMClips>
  <ScaleCrop>0</ScaleCrop>
  <HeadingPairs>
    <vt:vector baseType="variant" size="6">
      <vt:variant>
        <vt:lpstr>Fonts used</vt:lpstr>
      </vt:variant>
      <vt:variant>
        <vt:i4>14</vt:i4>
      </vt:variant>
      <vt:variant>
        <vt:lpstr>Theme</vt:lpstr>
      </vt:variant>
      <vt:variant>
        <vt:i4>1</vt:i4>
      </vt:variant>
      <vt:variant>
        <vt:lpstr>Slide Titles</vt:lpstr>
      </vt:variant>
      <vt:variant>
        <vt:i4>54</vt:i4>
      </vt:variant>
    </vt:vector>
  </HeadingPairs>
  <TitlesOfParts>
    <vt:vector baseType="lpstr" size="69">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2024-01-25T18:15:42.687</cp:lastPrinted>
  <dcterms:created xsi:type="dcterms:W3CDTF">2024-01-25T18:15:42Z</dcterms:created>
  <dcterms:modified xsi:type="dcterms:W3CDTF">2024-01-25T10:15:42Z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